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83" r:id="rId2"/>
    <p:sldId id="278" r:id="rId3"/>
    <p:sldId id="279" r:id="rId4"/>
    <p:sldId id="257" r:id="rId5"/>
    <p:sldId id="284" r:id="rId6"/>
    <p:sldId id="281" r:id="rId7"/>
    <p:sldId id="282" r:id="rId8"/>
    <p:sldId id="263" r:id="rId9"/>
    <p:sldId id="289" r:id="rId10"/>
    <p:sldId id="290" r:id="rId11"/>
    <p:sldId id="291" r:id="rId12"/>
    <p:sldId id="286" r:id="rId13"/>
    <p:sldId id="287" r:id="rId14"/>
    <p:sldId id="293" r:id="rId15"/>
    <p:sldId id="292" r:id="rId16"/>
    <p:sldId id="277" r:id="rId17"/>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1136C-438B-4693-A2AD-4E4769007130}" type="doc">
      <dgm:prSet loTypeId="urn:microsoft.com/office/officeart/2009/layout/CircleArrowProcess" loCatId="process" qsTypeId="urn:microsoft.com/office/officeart/2005/8/quickstyle/simple1" qsCatId="simple" csTypeId="urn:microsoft.com/office/officeart/2005/8/colors/accent0_1" csCatId="mainScheme" phldr="1"/>
      <dgm:spPr/>
      <dgm:t>
        <a:bodyPr/>
        <a:lstStyle/>
        <a:p>
          <a:endParaRPr lang="fr-DZ"/>
        </a:p>
      </dgm:t>
    </dgm:pt>
    <dgm:pt modelId="{C9844B64-24FF-4BF4-97A6-B320622A2C10}">
      <dgm:prSet phldrT="[Texte]" custT="1"/>
      <dgm:spPr/>
      <dgm:t>
        <a:bodyPr/>
        <a:lstStyle/>
        <a:p>
          <a:r>
            <a:rPr lang="ar-SA" sz="1800" b="1" dirty="0"/>
            <a:t>التفكير الممنهج في المستقبل</a:t>
          </a:r>
          <a:endParaRPr lang="fr-DZ" sz="1800" b="1" dirty="0"/>
        </a:p>
      </dgm:t>
    </dgm:pt>
    <dgm:pt modelId="{3E19E14A-5C61-4BF2-9256-DEEFB2AC8A9B}" type="parTrans" cxnId="{D01F63A8-1B5C-4FFD-BDF3-1C78CC9E27AB}">
      <dgm:prSet/>
      <dgm:spPr/>
      <dgm:t>
        <a:bodyPr/>
        <a:lstStyle/>
        <a:p>
          <a:endParaRPr lang="fr-DZ" sz="2400" b="1"/>
        </a:p>
      </dgm:t>
    </dgm:pt>
    <dgm:pt modelId="{904A45EC-A6B9-4EAB-8462-221AEF40DA18}" type="sibTrans" cxnId="{D01F63A8-1B5C-4FFD-BDF3-1C78CC9E27AB}">
      <dgm:prSet/>
      <dgm:spPr/>
      <dgm:t>
        <a:bodyPr/>
        <a:lstStyle/>
        <a:p>
          <a:endParaRPr lang="fr-DZ" sz="2400" b="1"/>
        </a:p>
      </dgm:t>
    </dgm:pt>
    <dgm:pt modelId="{778D0FFE-4730-49AC-9EA2-2885F63A92DD}">
      <dgm:prSet phldrT="[Texte]" custT="1"/>
      <dgm:spPr/>
      <dgm:t>
        <a:bodyPr/>
        <a:lstStyle/>
        <a:p>
          <a:r>
            <a:rPr lang="ar-SA" sz="1800" b="1" dirty="0"/>
            <a:t>الموائمة بين القدرات الداخلية وافرص الخارجية</a:t>
          </a:r>
          <a:endParaRPr lang="fr-DZ" sz="1800" b="1" dirty="0"/>
        </a:p>
      </dgm:t>
    </dgm:pt>
    <dgm:pt modelId="{230133E1-4B60-4332-B269-FFD28E56209D}" type="parTrans" cxnId="{BF6F53B3-1192-4533-83EA-D5D8C3C8C423}">
      <dgm:prSet/>
      <dgm:spPr/>
      <dgm:t>
        <a:bodyPr/>
        <a:lstStyle/>
        <a:p>
          <a:endParaRPr lang="fr-DZ" sz="2400" b="1"/>
        </a:p>
      </dgm:t>
    </dgm:pt>
    <dgm:pt modelId="{2096F12B-16B0-43CF-BB5B-F840559CA7DC}" type="sibTrans" cxnId="{BF6F53B3-1192-4533-83EA-D5D8C3C8C423}">
      <dgm:prSet/>
      <dgm:spPr/>
      <dgm:t>
        <a:bodyPr/>
        <a:lstStyle/>
        <a:p>
          <a:endParaRPr lang="fr-DZ" sz="2400" b="1"/>
        </a:p>
      </dgm:t>
    </dgm:pt>
    <dgm:pt modelId="{DC8031CE-B47B-42D1-9679-C8C51D013171}">
      <dgm:prSet phldrT="[Texte]" custT="1"/>
      <dgm:spPr/>
      <dgm:t>
        <a:bodyPr/>
        <a:lstStyle/>
        <a:p>
          <a:r>
            <a:rPr lang="ar-SA" sz="1800" b="1" dirty="0"/>
            <a:t>اتخاذ القرارات المبنية على التحليل العلمي للبيئة والسوق الاجتماعي</a:t>
          </a:r>
          <a:endParaRPr lang="fr-DZ" sz="1800" b="1" dirty="0"/>
        </a:p>
      </dgm:t>
    </dgm:pt>
    <dgm:pt modelId="{1AA8CD5A-3CE5-4BC7-A8AD-4231006DEB88}" type="parTrans" cxnId="{12B03886-F025-4933-BD27-2E8D7C5039AC}">
      <dgm:prSet/>
      <dgm:spPr/>
      <dgm:t>
        <a:bodyPr/>
        <a:lstStyle/>
        <a:p>
          <a:endParaRPr lang="fr-DZ" sz="2400" b="1"/>
        </a:p>
      </dgm:t>
    </dgm:pt>
    <dgm:pt modelId="{002429B4-16B7-43B4-97AD-9D95597DE1B6}" type="sibTrans" cxnId="{12B03886-F025-4933-BD27-2E8D7C5039AC}">
      <dgm:prSet/>
      <dgm:spPr/>
      <dgm:t>
        <a:bodyPr/>
        <a:lstStyle/>
        <a:p>
          <a:endParaRPr lang="fr-DZ" sz="2400" b="1"/>
        </a:p>
      </dgm:t>
    </dgm:pt>
    <dgm:pt modelId="{EE18B80E-1E07-45CE-AC65-6BEC4E75E458}" type="pres">
      <dgm:prSet presAssocID="{C0C1136C-438B-4693-A2AD-4E4769007130}" presName="Name0" presStyleCnt="0">
        <dgm:presLayoutVars>
          <dgm:chMax val="7"/>
          <dgm:chPref val="7"/>
          <dgm:dir/>
          <dgm:animLvl val="lvl"/>
        </dgm:presLayoutVars>
      </dgm:prSet>
      <dgm:spPr/>
    </dgm:pt>
    <dgm:pt modelId="{76C9E94F-5869-4AB5-A5DF-F87913A58300}" type="pres">
      <dgm:prSet presAssocID="{C9844B64-24FF-4BF4-97A6-B320622A2C10}" presName="Accent1" presStyleCnt="0"/>
      <dgm:spPr/>
    </dgm:pt>
    <dgm:pt modelId="{06140CA9-7387-4215-B526-DE34BA3AB115}" type="pres">
      <dgm:prSet presAssocID="{C9844B64-24FF-4BF4-97A6-B320622A2C10}" presName="Accent" presStyleLbl="node1" presStyleIdx="0" presStyleCnt="3"/>
      <dgm:spPr/>
    </dgm:pt>
    <dgm:pt modelId="{5FBF4A7C-EA48-4EE9-91DD-B1E0C1C6DAA4}" type="pres">
      <dgm:prSet presAssocID="{C9844B64-24FF-4BF4-97A6-B320622A2C10}" presName="Parent1" presStyleLbl="revTx" presStyleIdx="0" presStyleCnt="3">
        <dgm:presLayoutVars>
          <dgm:chMax val="1"/>
          <dgm:chPref val="1"/>
          <dgm:bulletEnabled val="1"/>
        </dgm:presLayoutVars>
      </dgm:prSet>
      <dgm:spPr/>
    </dgm:pt>
    <dgm:pt modelId="{E048DD74-8053-4E1C-B793-8727FB8B15F5}" type="pres">
      <dgm:prSet presAssocID="{778D0FFE-4730-49AC-9EA2-2885F63A92DD}" presName="Accent2" presStyleCnt="0"/>
      <dgm:spPr/>
    </dgm:pt>
    <dgm:pt modelId="{0B9CB83F-35E1-4718-A601-04C0439F9344}" type="pres">
      <dgm:prSet presAssocID="{778D0FFE-4730-49AC-9EA2-2885F63A92DD}" presName="Accent" presStyleLbl="node1" presStyleIdx="1" presStyleCnt="3"/>
      <dgm:spPr/>
    </dgm:pt>
    <dgm:pt modelId="{92767018-8F32-4C97-8648-FF772053CEF1}" type="pres">
      <dgm:prSet presAssocID="{778D0FFE-4730-49AC-9EA2-2885F63A92DD}" presName="Parent2" presStyleLbl="revTx" presStyleIdx="1" presStyleCnt="3">
        <dgm:presLayoutVars>
          <dgm:chMax val="1"/>
          <dgm:chPref val="1"/>
          <dgm:bulletEnabled val="1"/>
        </dgm:presLayoutVars>
      </dgm:prSet>
      <dgm:spPr/>
    </dgm:pt>
    <dgm:pt modelId="{B71E1E50-F4BB-4D8A-96FD-36AE2F893BBB}" type="pres">
      <dgm:prSet presAssocID="{DC8031CE-B47B-42D1-9679-C8C51D013171}" presName="Accent3" presStyleCnt="0"/>
      <dgm:spPr/>
    </dgm:pt>
    <dgm:pt modelId="{A7B9137E-E5D0-4066-9A84-2C4DC09C9371}" type="pres">
      <dgm:prSet presAssocID="{DC8031CE-B47B-42D1-9679-C8C51D013171}" presName="Accent" presStyleLbl="node1" presStyleIdx="2" presStyleCnt="3"/>
      <dgm:spPr/>
    </dgm:pt>
    <dgm:pt modelId="{B2448FC3-5867-47FF-BFE5-BA65FB6A0FF5}" type="pres">
      <dgm:prSet presAssocID="{DC8031CE-B47B-42D1-9679-C8C51D013171}" presName="Parent3" presStyleLbl="revTx" presStyleIdx="2" presStyleCnt="3">
        <dgm:presLayoutVars>
          <dgm:chMax val="1"/>
          <dgm:chPref val="1"/>
          <dgm:bulletEnabled val="1"/>
        </dgm:presLayoutVars>
      </dgm:prSet>
      <dgm:spPr/>
    </dgm:pt>
  </dgm:ptLst>
  <dgm:cxnLst>
    <dgm:cxn modelId="{7E3B8A3D-C3F6-43B1-8D6A-73D9D3C1290C}" type="presOf" srcId="{C0C1136C-438B-4693-A2AD-4E4769007130}" destId="{EE18B80E-1E07-45CE-AC65-6BEC4E75E458}" srcOrd="0" destOrd="0" presId="urn:microsoft.com/office/officeart/2009/layout/CircleArrowProcess"/>
    <dgm:cxn modelId="{27CF226B-6B9F-4E63-8788-5B39D50901FE}" type="presOf" srcId="{DC8031CE-B47B-42D1-9679-C8C51D013171}" destId="{B2448FC3-5867-47FF-BFE5-BA65FB6A0FF5}" srcOrd="0" destOrd="0" presId="urn:microsoft.com/office/officeart/2009/layout/CircleArrowProcess"/>
    <dgm:cxn modelId="{1A17086C-26B7-45FB-8FC2-24B3E6DBF616}" type="presOf" srcId="{778D0FFE-4730-49AC-9EA2-2885F63A92DD}" destId="{92767018-8F32-4C97-8648-FF772053CEF1}" srcOrd="0" destOrd="0" presId="urn:microsoft.com/office/officeart/2009/layout/CircleArrowProcess"/>
    <dgm:cxn modelId="{12B03886-F025-4933-BD27-2E8D7C5039AC}" srcId="{C0C1136C-438B-4693-A2AD-4E4769007130}" destId="{DC8031CE-B47B-42D1-9679-C8C51D013171}" srcOrd="2" destOrd="0" parTransId="{1AA8CD5A-3CE5-4BC7-A8AD-4231006DEB88}" sibTransId="{002429B4-16B7-43B4-97AD-9D95597DE1B6}"/>
    <dgm:cxn modelId="{E0F11B95-4835-4386-9CFC-3DA6BC4AEDDA}" type="presOf" srcId="{C9844B64-24FF-4BF4-97A6-B320622A2C10}" destId="{5FBF4A7C-EA48-4EE9-91DD-B1E0C1C6DAA4}" srcOrd="0" destOrd="0" presId="urn:microsoft.com/office/officeart/2009/layout/CircleArrowProcess"/>
    <dgm:cxn modelId="{D01F63A8-1B5C-4FFD-BDF3-1C78CC9E27AB}" srcId="{C0C1136C-438B-4693-A2AD-4E4769007130}" destId="{C9844B64-24FF-4BF4-97A6-B320622A2C10}" srcOrd="0" destOrd="0" parTransId="{3E19E14A-5C61-4BF2-9256-DEEFB2AC8A9B}" sibTransId="{904A45EC-A6B9-4EAB-8462-221AEF40DA18}"/>
    <dgm:cxn modelId="{BF6F53B3-1192-4533-83EA-D5D8C3C8C423}" srcId="{C0C1136C-438B-4693-A2AD-4E4769007130}" destId="{778D0FFE-4730-49AC-9EA2-2885F63A92DD}" srcOrd="1" destOrd="0" parTransId="{230133E1-4B60-4332-B269-FFD28E56209D}" sibTransId="{2096F12B-16B0-43CF-BB5B-F840559CA7DC}"/>
    <dgm:cxn modelId="{31B1156B-3593-4EEA-A0F8-C30D5D8574D9}" type="presParOf" srcId="{EE18B80E-1E07-45CE-AC65-6BEC4E75E458}" destId="{76C9E94F-5869-4AB5-A5DF-F87913A58300}" srcOrd="0" destOrd="0" presId="urn:microsoft.com/office/officeart/2009/layout/CircleArrowProcess"/>
    <dgm:cxn modelId="{CEE08395-F4BF-44D8-92E2-20830B8B89E7}" type="presParOf" srcId="{76C9E94F-5869-4AB5-A5DF-F87913A58300}" destId="{06140CA9-7387-4215-B526-DE34BA3AB115}" srcOrd="0" destOrd="0" presId="urn:microsoft.com/office/officeart/2009/layout/CircleArrowProcess"/>
    <dgm:cxn modelId="{C5E47316-B68A-4E6B-B1D8-49F34A08FF81}" type="presParOf" srcId="{EE18B80E-1E07-45CE-AC65-6BEC4E75E458}" destId="{5FBF4A7C-EA48-4EE9-91DD-B1E0C1C6DAA4}" srcOrd="1" destOrd="0" presId="urn:microsoft.com/office/officeart/2009/layout/CircleArrowProcess"/>
    <dgm:cxn modelId="{19C225C4-7754-4E7E-B06D-BFEE312841E2}" type="presParOf" srcId="{EE18B80E-1E07-45CE-AC65-6BEC4E75E458}" destId="{E048DD74-8053-4E1C-B793-8727FB8B15F5}" srcOrd="2" destOrd="0" presId="urn:microsoft.com/office/officeart/2009/layout/CircleArrowProcess"/>
    <dgm:cxn modelId="{7439A0D0-8BDB-450A-828B-D6CE9FDAF120}" type="presParOf" srcId="{E048DD74-8053-4E1C-B793-8727FB8B15F5}" destId="{0B9CB83F-35E1-4718-A601-04C0439F9344}" srcOrd="0" destOrd="0" presId="urn:microsoft.com/office/officeart/2009/layout/CircleArrowProcess"/>
    <dgm:cxn modelId="{1F4BC7D9-6B23-4E91-86CD-89B37793FB00}" type="presParOf" srcId="{EE18B80E-1E07-45CE-AC65-6BEC4E75E458}" destId="{92767018-8F32-4C97-8648-FF772053CEF1}" srcOrd="3" destOrd="0" presId="urn:microsoft.com/office/officeart/2009/layout/CircleArrowProcess"/>
    <dgm:cxn modelId="{8867AB4E-E3DC-46DC-ABB3-DF175430A2AA}" type="presParOf" srcId="{EE18B80E-1E07-45CE-AC65-6BEC4E75E458}" destId="{B71E1E50-F4BB-4D8A-96FD-36AE2F893BBB}" srcOrd="4" destOrd="0" presId="urn:microsoft.com/office/officeart/2009/layout/CircleArrowProcess"/>
    <dgm:cxn modelId="{77308B76-4714-4536-B81E-34494840D1E2}" type="presParOf" srcId="{B71E1E50-F4BB-4D8A-96FD-36AE2F893BBB}" destId="{A7B9137E-E5D0-4066-9A84-2C4DC09C9371}" srcOrd="0" destOrd="0" presId="urn:microsoft.com/office/officeart/2009/layout/CircleArrowProcess"/>
    <dgm:cxn modelId="{9FBE9E7F-D10C-4F10-A922-84C190FC85F4}" type="presParOf" srcId="{EE18B80E-1E07-45CE-AC65-6BEC4E75E458}" destId="{B2448FC3-5867-47FF-BFE5-BA65FB6A0FF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8D423-65F2-4175-827F-57F8B0B668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DZ"/>
        </a:p>
      </dgm:t>
    </dgm:pt>
    <dgm:pt modelId="{0D1A311C-3D56-41FE-B956-BA8802343FD8}">
      <dgm:prSet phldrT="[Texte]" custT="1"/>
      <dgm:spPr/>
      <dgm:t>
        <a:bodyPr/>
        <a:lstStyle/>
        <a:p>
          <a:pPr algn="just" rtl="1"/>
          <a:r>
            <a:rPr lang="ar-SA" sz="1400" b="1">
              <a:cs typeface="+mj-cs"/>
            </a:rPr>
            <a:t>الرؤية والرسالة: - توجد المؤسسات غير الربحية لتنفيذ رؤية ورسالة لإحداث تأثير في المجتمع. بينما تركز المؤسسات الربحية على مدى قدرتها على تحمل التكاليف</a:t>
          </a:r>
          <a:endParaRPr lang="fr-DZ" sz="1400" b="1">
            <a:cs typeface="+mj-cs"/>
          </a:endParaRPr>
        </a:p>
        <a:p>
          <a:pPr algn="just" rtl="1"/>
          <a:r>
            <a:rPr lang="ar-SA" sz="1400" b="1">
              <a:cs typeface="+mj-cs"/>
            </a:rPr>
            <a:t>- لا يوجد دافع للربح</a:t>
          </a:r>
          <a:endParaRPr lang="fr-DZ" sz="1400" b="1">
            <a:cs typeface="+mj-cs"/>
          </a:endParaRPr>
        </a:p>
        <a:p>
          <a:pPr algn="just" rtl="1"/>
          <a:r>
            <a:rPr lang="ar-SA" sz="1400" b="1">
              <a:cs typeface="+mj-cs"/>
            </a:rPr>
            <a:t>- لا يوجد مساهمون يرضونهم، وهذا هو السبب في أن الرؤية والرسالة يجب أن إنسانية غير ربحية. </a:t>
          </a:r>
          <a:endParaRPr lang="fr-DZ" sz="1400" b="1" dirty="0">
            <a:cs typeface="+mj-cs"/>
          </a:endParaRPr>
        </a:p>
      </dgm:t>
    </dgm:pt>
    <dgm:pt modelId="{00A8EC3A-3401-452E-8351-2FCCB5BCF0A7}" type="parTrans" cxnId="{5D10989C-1EDC-422A-A6DE-E3E6281FA4BF}">
      <dgm:prSet/>
      <dgm:spPr/>
      <dgm:t>
        <a:bodyPr/>
        <a:lstStyle/>
        <a:p>
          <a:pPr algn="just" rtl="1"/>
          <a:endParaRPr lang="fr-DZ" sz="1400" b="1">
            <a:solidFill>
              <a:schemeClr val="tx1"/>
            </a:solidFill>
            <a:cs typeface="+mj-cs"/>
          </a:endParaRPr>
        </a:p>
      </dgm:t>
    </dgm:pt>
    <dgm:pt modelId="{8071D925-72FE-48B1-8A07-9770785B53D3}" type="sibTrans" cxnId="{5D10989C-1EDC-422A-A6DE-E3E6281FA4BF}">
      <dgm:prSet/>
      <dgm:spPr/>
      <dgm:t>
        <a:bodyPr/>
        <a:lstStyle/>
        <a:p>
          <a:pPr algn="just" rtl="1"/>
          <a:endParaRPr lang="fr-DZ" sz="1400" b="1">
            <a:solidFill>
              <a:schemeClr val="tx1"/>
            </a:solidFill>
            <a:cs typeface="+mj-cs"/>
          </a:endParaRPr>
        </a:p>
      </dgm:t>
    </dgm:pt>
    <dgm:pt modelId="{F5994E5A-ECF6-427C-BE17-2D7A6C6237AA}">
      <dgm:prSet phldrT="[Texte]" custT="1"/>
      <dgm:spPr/>
      <dgm:t>
        <a:bodyPr/>
        <a:lstStyle/>
        <a:p>
          <a:pPr algn="just" rtl="1"/>
          <a:r>
            <a:rPr lang="ar-SA" sz="1400" b="1" dirty="0">
              <a:cs typeface="+mj-cs"/>
            </a:rPr>
            <a:t>تحفيز الموظفين وتوقعاتهم: يعمل الناس بشكل عام في المؤسسات غير الربحية لأنهم يريدون المساهمة في التغيير. قد يكون أجر الموظفون غير الربحين أعلى في القطاع الخاص، وهذا دليل أن الموظفين يجلبون أحلامهم وتوقعات الإيجابية التي تسعى على جعل المجتمع أفضل، وهذا يختلف عن العمل في مؤسسة ربحية، لذلك يريد الموظفون المشاركة في صنع القرار، فيجب أن يشعروا باستمرار أن عملهم يساهم في تحقيق مصلحة أكبر. فهم يريدون أن يشعروا بالدعم في نموهم الوظيفي. كل هذا يعني أن القادة غير الربحين سيحتاجون إلى التفكير بشكل متعمد للغاية حول كيفية مشاركة الموظفين في عملية التخطيط الاستراتيجي وارتباطهم بها.</a:t>
          </a:r>
          <a:endParaRPr lang="fr-DZ" sz="1400" b="1" dirty="0">
            <a:cs typeface="+mj-cs"/>
          </a:endParaRPr>
        </a:p>
      </dgm:t>
    </dgm:pt>
    <dgm:pt modelId="{1153D0CE-B3B6-4173-AEB2-F90BF4BC6C39}" type="parTrans" cxnId="{6920E41F-FBBC-43AF-9C88-C487F0B8B313}">
      <dgm:prSet/>
      <dgm:spPr/>
      <dgm:t>
        <a:bodyPr/>
        <a:lstStyle/>
        <a:p>
          <a:pPr algn="just" rtl="1"/>
          <a:endParaRPr lang="fr-DZ" sz="1400" b="1">
            <a:solidFill>
              <a:schemeClr val="tx1"/>
            </a:solidFill>
            <a:cs typeface="+mj-cs"/>
          </a:endParaRPr>
        </a:p>
      </dgm:t>
    </dgm:pt>
    <dgm:pt modelId="{0B3642C8-5A18-43F3-9815-4134397D10A2}" type="sibTrans" cxnId="{6920E41F-FBBC-43AF-9C88-C487F0B8B313}">
      <dgm:prSet/>
      <dgm:spPr/>
      <dgm:t>
        <a:bodyPr/>
        <a:lstStyle/>
        <a:p>
          <a:pPr algn="just" rtl="1"/>
          <a:endParaRPr lang="fr-DZ" sz="1400" b="1">
            <a:solidFill>
              <a:schemeClr val="tx1"/>
            </a:solidFill>
            <a:cs typeface="+mj-cs"/>
          </a:endParaRPr>
        </a:p>
      </dgm:t>
    </dgm:pt>
    <dgm:pt modelId="{D0F04C3F-442F-4ECE-935F-CB940517C956}">
      <dgm:prSet phldrT="[Texte]" custT="1"/>
      <dgm:spPr/>
      <dgm:t>
        <a:bodyPr/>
        <a:lstStyle/>
        <a:p>
          <a:pPr algn="just" rtl="1"/>
          <a:r>
            <a:rPr lang="ar-SA" sz="1400" b="1">
              <a:latin typeface="Times New Roman" panose="02020603050405020304" pitchFamily="18" charset="0"/>
              <a:cs typeface="+mj-cs"/>
            </a:rPr>
            <a:t>جمع التبرعات: جمع التبرعات هو واحد من أهم الوظائف في أي مؤسسة غير ربحية على عكس المؤسسات الربحية، إذ  تجمع المؤسسات غير الربحية عموما الجزء الأكبر من دخلها ليس من بيع المنتجات أو الخدمات، ولكن من الجهات المانحة الفردية والمؤسسية. يمكن أن يشمل ذلك المنح والهدايا الكبرى والتبرعات الصغيرة... في مقابل مساهمتهم، يتوقع المانحون أن يروا المؤسسة غير الربحية لها تأثير إيجابي في العالم. وهذا هو السبب في أن التخطيط الاستراتيجي يمكن أن يكون مفيدا بشكل خاص للمؤسسات غير الربحية، لأنه يوضح رؤية ملهمة ومدفوعة بالتأثير وطويلة الأجل.</a:t>
          </a:r>
          <a:endParaRPr lang="fr-DZ" sz="1400" b="1" dirty="0">
            <a:cs typeface="+mj-cs"/>
          </a:endParaRPr>
        </a:p>
      </dgm:t>
    </dgm:pt>
    <dgm:pt modelId="{3199E423-29F8-4CC9-87A5-AE41C6C63100}" type="parTrans" cxnId="{47F17A35-5935-4D6B-9132-739F86B19C67}">
      <dgm:prSet/>
      <dgm:spPr/>
      <dgm:t>
        <a:bodyPr/>
        <a:lstStyle/>
        <a:p>
          <a:pPr algn="just" rtl="1"/>
          <a:endParaRPr lang="fr-DZ" sz="1400" b="1">
            <a:solidFill>
              <a:schemeClr val="tx1"/>
            </a:solidFill>
            <a:cs typeface="+mj-cs"/>
          </a:endParaRPr>
        </a:p>
      </dgm:t>
    </dgm:pt>
    <dgm:pt modelId="{565A0DBF-10EF-462B-BF75-DFD02A7E7158}" type="sibTrans" cxnId="{47F17A35-5935-4D6B-9132-739F86B19C67}">
      <dgm:prSet/>
      <dgm:spPr/>
      <dgm:t>
        <a:bodyPr/>
        <a:lstStyle/>
        <a:p>
          <a:pPr algn="just" rtl="1"/>
          <a:endParaRPr lang="fr-DZ" sz="1400" b="1">
            <a:solidFill>
              <a:schemeClr val="tx1"/>
            </a:solidFill>
            <a:cs typeface="+mj-cs"/>
          </a:endParaRPr>
        </a:p>
      </dgm:t>
    </dgm:pt>
    <dgm:pt modelId="{64118479-4EA7-480F-A5C9-64FE97DB48DE}">
      <dgm:prSet phldrT="[Texte]" custT="1"/>
      <dgm:spPr/>
      <dgm:t>
        <a:bodyPr/>
        <a:lstStyle/>
        <a:p>
          <a:pPr algn="just" rtl="1"/>
          <a:r>
            <a:rPr lang="ar-SA" sz="1400" b="1">
              <a:cs typeface="+mj-cs"/>
            </a:rPr>
            <a:t>دور مجلس الإدارة: غالبية المجالس غير الربحية هي وظائف غير مدفوعة الأجر. ومع ذلك ، فإن المجالس غير الربحية مسؤولة عن قدر لا يصدق من الرقابة. وهذا يعني أنه ، مثل الموظفين ، سيتم جذب أعضاء مجلس الإدارة من خلال الرؤية والرسالة. على عكس مجالس الإدارة الهادفة للربح ، التي تفكر في المساهمين ، يركز مجلس الإدارة غير الربحي بشكل أساسي على ضمان قدرة المؤسسة على تحقيق رؤيتها ورسالتها. وبالتالي يجب أن يشارك أعضاء مجلس الإدارة غير الربحين بعمق في التخطيط الاستراتيجي. </a:t>
          </a:r>
          <a:endParaRPr lang="fr-DZ" sz="1400" b="1" dirty="0">
            <a:cs typeface="+mj-cs"/>
          </a:endParaRPr>
        </a:p>
      </dgm:t>
    </dgm:pt>
    <dgm:pt modelId="{CFB8C095-BE83-4DF1-BDBC-BFAF5CF1336E}" type="parTrans" cxnId="{A8A9029C-6CBD-4813-9DCC-F378AD731F55}">
      <dgm:prSet/>
      <dgm:spPr/>
      <dgm:t>
        <a:bodyPr/>
        <a:lstStyle/>
        <a:p>
          <a:pPr algn="just" rtl="1"/>
          <a:endParaRPr lang="fr-DZ" sz="1400" b="1">
            <a:solidFill>
              <a:schemeClr val="tx1"/>
            </a:solidFill>
            <a:cs typeface="+mj-cs"/>
          </a:endParaRPr>
        </a:p>
      </dgm:t>
    </dgm:pt>
    <dgm:pt modelId="{10C184AA-0CF1-4BCB-9235-5F034D227F07}" type="sibTrans" cxnId="{A8A9029C-6CBD-4813-9DCC-F378AD731F55}">
      <dgm:prSet/>
      <dgm:spPr/>
      <dgm:t>
        <a:bodyPr/>
        <a:lstStyle/>
        <a:p>
          <a:pPr algn="just" rtl="1"/>
          <a:endParaRPr lang="fr-DZ" sz="1400" b="1">
            <a:solidFill>
              <a:schemeClr val="tx1"/>
            </a:solidFill>
            <a:cs typeface="+mj-cs"/>
          </a:endParaRPr>
        </a:p>
      </dgm:t>
    </dgm:pt>
    <dgm:pt modelId="{4F5395A3-8491-4E68-8B26-340AC10B96C7}" type="pres">
      <dgm:prSet presAssocID="{F9B8D423-65F2-4175-827F-57F8B0B66893}" presName="Name0" presStyleCnt="0">
        <dgm:presLayoutVars>
          <dgm:chMax val="7"/>
          <dgm:chPref val="7"/>
          <dgm:dir/>
        </dgm:presLayoutVars>
      </dgm:prSet>
      <dgm:spPr/>
    </dgm:pt>
    <dgm:pt modelId="{5F91E6BD-E497-47A7-B04C-C6BFA9FC97E0}" type="pres">
      <dgm:prSet presAssocID="{F9B8D423-65F2-4175-827F-57F8B0B66893}" presName="Name1" presStyleCnt="0"/>
      <dgm:spPr/>
    </dgm:pt>
    <dgm:pt modelId="{CFD67350-89C4-43AF-BFBD-228B50B20052}" type="pres">
      <dgm:prSet presAssocID="{F9B8D423-65F2-4175-827F-57F8B0B66893}" presName="cycle" presStyleCnt="0"/>
      <dgm:spPr/>
    </dgm:pt>
    <dgm:pt modelId="{4410077B-6771-4708-8CA7-8D1597B158EE}" type="pres">
      <dgm:prSet presAssocID="{F9B8D423-65F2-4175-827F-57F8B0B66893}" presName="srcNode" presStyleLbl="node1" presStyleIdx="0" presStyleCnt="4"/>
      <dgm:spPr/>
    </dgm:pt>
    <dgm:pt modelId="{EAEBB2CC-09BE-41ED-9B8C-E1E88F62A946}" type="pres">
      <dgm:prSet presAssocID="{F9B8D423-65F2-4175-827F-57F8B0B66893}" presName="conn" presStyleLbl="parChTrans1D2" presStyleIdx="0" presStyleCnt="1"/>
      <dgm:spPr/>
    </dgm:pt>
    <dgm:pt modelId="{AC8053D4-A8FF-4C84-B5A2-C9F779486DC2}" type="pres">
      <dgm:prSet presAssocID="{F9B8D423-65F2-4175-827F-57F8B0B66893}" presName="extraNode" presStyleLbl="node1" presStyleIdx="0" presStyleCnt="4"/>
      <dgm:spPr/>
    </dgm:pt>
    <dgm:pt modelId="{11C65E4D-F244-4070-A403-DA7C4AC1454C}" type="pres">
      <dgm:prSet presAssocID="{F9B8D423-65F2-4175-827F-57F8B0B66893}" presName="dstNode" presStyleLbl="node1" presStyleIdx="0" presStyleCnt="4"/>
      <dgm:spPr/>
    </dgm:pt>
    <dgm:pt modelId="{94FBDED5-74C3-4B20-AC4E-774E19F7BB72}" type="pres">
      <dgm:prSet presAssocID="{0D1A311C-3D56-41FE-B956-BA8802343FD8}" presName="text_1" presStyleLbl="node1" presStyleIdx="0" presStyleCnt="4">
        <dgm:presLayoutVars>
          <dgm:bulletEnabled val="1"/>
        </dgm:presLayoutVars>
      </dgm:prSet>
      <dgm:spPr/>
    </dgm:pt>
    <dgm:pt modelId="{F644E459-C300-4FE6-86FB-C144E19FE29B}" type="pres">
      <dgm:prSet presAssocID="{0D1A311C-3D56-41FE-B956-BA8802343FD8}" presName="accent_1" presStyleCnt="0"/>
      <dgm:spPr/>
    </dgm:pt>
    <dgm:pt modelId="{FFCF3DD1-6406-460F-84FC-F5E95E380B94}" type="pres">
      <dgm:prSet presAssocID="{0D1A311C-3D56-41FE-B956-BA8802343FD8}" presName="accentRepeatNode" presStyleLbl="solidFgAcc1" presStyleIdx="0" presStyleCnt="4"/>
      <dgm:spPr/>
    </dgm:pt>
    <dgm:pt modelId="{3333C4E9-7B1A-465C-8F6E-59C1F93B298F}" type="pres">
      <dgm:prSet presAssocID="{F5994E5A-ECF6-427C-BE17-2D7A6C6237AA}" presName="text_2" presStyleLbl="node1" presStyleIdx="1" presStyleCnt="4">
        <dgm:presLayoutVars>
          <dgm:bulletEnabled val="1"/>
        </dgm:presLayoutVars>
      </dgm:prSet>
      <dgm:spPr/>
    </dgm:pt>
    <dgm:pt modelId="{CDE25BEF-CCB7-41A0-BEAB-53B6FBD66FF6}" type="pres">
      <dgm:prSet presAssocID="{F5994E5A-ECF6-427C-BE17-2D7A6C6237AA}" presName="accent_2" presStyleCnt="0"/>
      <dgm:spPr/>
    </dgm:pt>
    <dgm:pt modelId="{B82272EB-A9BD-4761-8BA0-119C2FB57D3C}" type="pres">
      <dgm:prSet presAssocID="{F5994E5A-ECF6-427C-BE17-2D7A6C6237AA}" presName="accentRepeatNode" presStyleLbl="solidFgAcc1" presStyleIdx="1" presStyleCnt="4"/>
      <dgm:spPr/>
    </dgm:pt>
    <dgm:pt modelId="{DCD2D8D0-5168-46F6-95E2-C67AA379F2E7}" type="pres">
      <dgm:prSet presAssocID="{D0F04C3F-442F-4ECE-935F-CB940517C956}" presName="text_3" presStyleLbl="node1" presStyleIdx="2" presStyleCnt="4">
        <dgm:presLayoutVars>
          <dgm:bulletEnabled val="1"/>
        </dgm:presLayoutVars>
      </dgm:prSet>
      <dgm:spPr/>
    </dgm:pt>
    <dgm:pt modelId="{43D5FDB9-DE0D-4A77-93BC-08FD3816102D}" type="pres">
      <dgm:prSet presAssocID="{D0F04C3F-442F-4ECE-935F-CB940517C956}" presName="accent_3" presStyleCnt="0"/>
      <dgm:spPr/>
    </dgm:pt>
    <dgm:pt modelId="{43523BD3-5914-4DB7-9520-F6B1F1F5B3D5}" type="pres">
      <dgm:prSet presAssocID="{D0F04C3F-442F-4ECE-935F-CB940517C956}" presName="accentRepeatNode" presStyleLbl="solidFgAcc1" presStyleIdx="2" presStyleCnt="4"/>
      <dgm:spPr/>
    </dgm:pt>
    <dgm:pt modelId="{95B64434-632A-4E8B-975A-EDA5788AE97A}" type="pres">
      <dgm:prSet presAssocID="{64118479-4EA7-480F-A5C9-64FE97DB48DE}" presName="text_4" presStyleLbl="node1" presStyleIdx="3" presStyleCnt="4">
        <dgm:presLayoutVars>
          <dgm:bulletEnabled val="1"/>
        </dgm:presLayoutVars>
      </dgm:prSet>
      <dgm:spPr/>
    </dgm:pt>
    <dgm:pt modelId="{4A3EA2C4-86A8-4366-9BB0-7C3D2446E5A8}" type="pres">
      <dgm:prSet presAssocID="{64118479-4EA7-480F-A5C9-64FE97DB48DE}" presName="accent_4" presStyleCnt="0"/>
      <dgm:spPr/>
    </dgm:pt>
    <dgm:pt modelId="{CE47CAD0-5EF8-4A50-BF38-5F82D4F96DFA}" type="pres">
      <dgm:prSet presAssocID="{64118479-4EA7-480F-A5C9-64FE97DB48DE}" presName="accentRepeatNode" presStyleLbl="solidFgAcc1" presStyleIdx="3" presStyleCnt="4"/>
      <dgm:spPr/>
    </dgm:pt>
  </dgm:ptLst>
  <dgm:cxnLst>
    <dgm:cxn modelId="{6920E41F-FBBC-43AF-9C88-C487F0B8B313}" srcId="{F9B8D423-65F2-4175-827F-57F8B0B66893}" destId="{F5994E5A-ECF6-427C-BE17-2D7A6C6237AA}" srcOrd="1" destOrd="0" parTransId="{1153D0CE-B3B6-4173-AEB2-F90BF4BC6C39}" sibTransId="{0B3642C8-5A18-43F3-9815-4134397D10A2}"/>
    <dgm:cxn modelId="{47F17A35-5935-4D6B-9132-739F86B19C67}" srcId="{F9B8D423-65F2-4175-827F-57F8B0B66893}" destId="{D0F04C3F-442F-4ECE-935F-CB940517C956}" srcOrd="2" destOrd="0" parTransId="{3199E423-29F8-4CC9-87A5-AE41C6C63100}" sibTransId="{565A0DBF-10EF-462B-BF75-DFD02A7E7158}"/>
    <dgm:cxn modelId="{07465239-886C-4AA1-99AD-EAABC778DD75}" type="presOf" srcId="{8071D925-72FE-48B1-8A07-9770785B53D3}" destId="{EAEBB2CC-09BE-41ED-9B8C-E1E88F62A946}" srcOrd="0" destOrd="0" presId="urn:microsoft.com/office/officeart/2008/layout/VerticalCurvedList"/>
    <dgm:cxn modelId="{D500E639-6321-4A21-A1F4-71FFA2D7CA22}" type="presOf" srcId="{D0F04C3F-442F-4ECE-935F-CB940517C956}" destId="{DCD2D8D0-5168-46F6-95E2-C67AA379F2E7}" srcOrd="0" destOrd="0" presId="urn:microsoft.com/office/officeart/2008/layout/VerticalCurvedList"/>
    <dgm:cxn modelId="{102CE25E-F56F-4634-9FF8-B5ED6807A21C}" type="presOf" srcId="{F9B8D423-65F2-4175-827F-57F8B0B66893}" destId="{4F5395A3-8491-4E68-8B26-340AC10B96C7}" srcOrd="0" destOrd="0" presId="urn:microsoft.com/office/officeart/2008/layout/VerticalCurvedList"/>
    <dgm:cxn modelId="{A8A9029C-6CBD-4813-9DCC-F378AD731F55}" srcId="{F9B8D423-65F2-4175-827F-57F8B0B66893}" destId="{64118479-4EA7-480F-A5C9-64FE97DB48DE}" srcOrd="3" destOrd="0" parTransId="{CFB8C095-BE83-4DF1-BDBC-BFAF5CF1336E}" sibTransId="{10C184AA-0CF1-4BCB-9235-5F034D227F07}"/>
    <dgm:cxn modelId="{5D10989C-1EDC-422A-A6DE-E3E6281FA4BF}" srcId="{F9B8D423-65F2-4175-827F-57F8B0B66893}" destId="{0D1A311C-3D56-41FE-B956-BA8802343FD8}" srcOrd="0" destOrd="0" parTransId="{00A8EC3A-3401-452E-8351-2FCCB5BCF0A7}" sibTransId="{8071D925-72FE-48B1-8A07-9770785B53D3}"/>
    <dgm:cxn modelId="{FFF11DD5-E0B2-4E77-847A-3BC5C7516545}" type="presOf" srcId="{F5994E5A-ECF6-427C-BE17-2D7A6C6237AA}" destId="{3333C4E9-7B1A-465C-8F6E-59C1F93B298F}" srcOrd="0" destOrd="0" presId="urn:microsoft.com/office/officeart/2008/layout/VerticalCurvedList"/>
    <dgm:cxn modelId="{144A1FD8-5ECA-46BC-B9C8-7A99A5FDCF16}" type="presOf" srcId="{64118479-4EA7-480F-A5C9-64FE97DB48DE}" destId="{95B64434-632A-4E8B-975A-EDA5788AE97A}" srcOrd="0" destOrd="0" presId="urn:microsoft.com/office/officeart/2008/layout/VerticalCurvedList"/>
    <dgm:cxn modelId="{807B75DB-3563-481C-B677-EE94417B8F04}" type="presOf" srcId="{0D1A311C-3D56-41FE-B956-BA8802343FD8}" destId="{94FBDED5-74C3-4B20-AC4E-774E19F7BB72}" srcOrd="0" destOrd="0" presId="urn:microsoft.com/office/officeart/2008/layout/VerticalCurvedList"/>
    <dgm:cxn modelId="{994EEA7B-F86E-4C95-B332-A42B8365AEAF}" type="presParOf" srcId="{4F5395A3-8491-4E68-8B26-340AC10B96C7}" destId="{5F91E6BD-E497-47A7-B04C-C6BFA9FC97E0}" srcOrd="0" destOrd="0" presId="urn:microsoft.com/office/officeart/2008/layout/VerticalCurvedList"/>
    <dgm:cxn modelId="{717777D5-A574-42E7-BBDF-BCC61C6B0F11}" type="presParOf" srcId="{5F91E6BD-E497-47A7-B04C-C6BFA9FC97E0}" destId="{CFD67350-89C4-43AF-BFBD-228B50B20052}" srcOrd="0" destOrd="0" presId="urn:microsoft.com/office/officeart/2008/layout/VerticalCurvedList"/>
    <dgm:cxn modelId="{BB7B2412-DDB6-41AB-9EDD-CFE347D8342C}" type="presParOf" srcId="{CFD67350-89C4-43AF-BFBD-228B50B20052}" destId="{4410077B-6771-4708-8CA7-8D1597B158EE}" srcOrd="0" destOrd="0" presId="urn:microsoft.com/office/officeart/2008/layout/VerticalCurvedList"/>
    <dgm:cxn modelId="{B1F84652-B0CF-486F-9A26-D16DE7D3DE60}" type="presParOf" srcId="{CFD67350-89C4-43AF-BFBD-228B50B20052}" destId="{EAEBB2CC-09BE-41ED-9B8C-E1E88F62A946}" srcOrd="1" destOrd="0" presId="urn:microsoft.com/office/officeart/2008/layout/VerticalCurvedList"/>
    <dgm:cxn modelId="{06D33885-E643-44A2-828F-5C756ACF697D}" type="presParOf" srcId="{CFD67350-89C4-43AF-BFBD-228B50B20052}" destId="{AC8053D4-A8FF-4C84-B5A2-C9F779486DC2}" srcOrd="2" destOrd="0" presId="urn:microsoft.com/office/officeart/2008/layout/VerticalCurvedList"/>
    <dgm:cxn modelId="{4863A571-C34D-4F60-8704-21CB2203DB31}" type="presParOf" srcId="{CFD67350-89C4-43AF-BFBD-228B50B20052}" destId="{11C65E4D-F244-4070-A403-DA7C4AC1454C}" srcOrd="3" destOrd="0" presId="urn:microsoft.com/office/officeart/2008/layout/VerticalCurvedList"/>
    <dgm:cxn modelId="{D1C3F908-CA7A-43B0-B8F8-46185556D040}" type="presParOf" srcId="{5F91E6BD-E497-47A7-B04C-C6BFA9FC97E0}" destId="{94FBDED5-74C3-4B20-AC4E-774E19F7BB72}" srcOrd="1" destOrd="0" presId="urn:microsoft.com/office/officeart/2008/layout/VerticalCurvedList"/>
    <dgm:cxn modelId="{CC7375D3-E009-4C83-881A-0686805FD76D}" type="presParOf" srcId="{5F91E6BD-E497-47A7-B04C-C6BFA9FC97E0}" destId="{F644E459-C300-4FE6-86FB-C144E19FE29B}" srcOrd="2" destOrd="0" presId="urn:microsoft.com/office/officeart/2008/layout/VerticalCurvedList"/>
    <dgm:cxn modelId="{BC6AF60C-1C06-410F-BFCF-99EC07FA89B0}" type="presParOf" srcId="{F644E459-C300-4FE6-86FB-C144E19FE29B}" destId="{FFCF3DD1-6406-460F-84FC-F5E95E380B94}" srcOrd="0" destOrd="0" presId="urn:microsoft.com/office/officeart/2008/layout/VerticalCurvedList"/>
    <dgm:cxn modelId="{84020D0B-B688-4DA4-BF59-3F064C6ACD00}" type="presParOf" srcId="{5F91E6BD-E497-47A7-B04C-C6BFA9FC97E0}" destId="{3333C4E9-7B1A-465C-8F6E-59C1F93B298F}" srcOrd="3" destOrd="0" presId="urn:microsoft.com/office/officeart/2008/layout/VerticalCurvedList"/>
    <dgm:cxn modelId="{547DB255-2C0F-4CDB-BF78-C54EBF591975}" type="presParOf" srcId="{5F91E6BD-E497-47A7-B04C-C6BFA9FC97E0}" destId="{CDE25BEF-CCB7-41A0-BEAB-53B6FBD66FF6}" srcOrd="4" destOrd="0" presId="urn:microsoft.com/office/officeart/2008/layout/VerticalCurvedList"/>
    <dgm:cxn modelId="{25AE690E-5DD3-4BE3-99F5-A2BF903D477C}" type="presParOf" srcId="{CDE25BEF-CCB7-41A0-BEAB-53B6FBD66FF6}" destId="{B82272EB-A9BD-4761-8BA0-119C2FB57D3C}" srcOrd="0" destOrd="0" presId="urn:microsoft.com/office/officeart/2008/layout/VerticalCurvedList"/>
    <dgm:cxn modelId="{3EEEE965-E4A4-4A89-92D8-5AEAB1A8ACE2}" type="presParOf" srcId="{5F91E6BD-E497-47A7-B04C-C6BFA9FC97E0}" destId="{DCD2D8D0-5168-46F6-95E2-C67AA379F2E7}" srcOrd="5" destOrd="0" presId="urn:microsoft.com/office/officeart/2008/layout/VerticalCurvedList"/>
    <dgm:cxn modelId="{8C305559-79ED-4E95-B18A-607B2C615DCC}" type="presParOf" srcId="{5F91E6BD-E497-47A7-B04C-C6BFA9FC97E0}" destId="{43D5FDB9-DE0D-4A77-93BC-08FD3816102D}" srcOrd="6" destOrd="0" presId="urn:microsoft.com/office/officeart/2008/layout/VerticalCurvedList"/>
    <dgm:cxn modelId="{C13B9A65-8A2F-4149-BBA8-C8CA8B9A310A}" type="presParOf" srcId="{43D5FDB9-DE0D-4A77-93BC-08FD3816102D}" destId="{43523BD3-5914-4DB7-9520-F6B1F1F5B3D5}" srcOrd="0" destOrd="0" presId="urn:microsoft.com/office/officeart/2008/layout/VerticalCurvedList"/>
    <dgm:cxn modelId="{3A5629B5-AEE4-4EB7-A532-EDF7E6B80279}" type="presParOf" srcId="{5F91E6BD-E497-47A7-B04C-C6BFA9FC97E0}" destId="{95B64434-632A-4E8B-975A-EDA5788AE97A}" srcOrd="7" destOrd="0" presId="urn:microsoft.com/office/officeart/2008/layout/VerticalCurvedList"/>
    <dgm:cxn modelId="{C9F91436-4C9F-4770-9457-6BD465C3857F}" type="presParOf" srcId="{5F91E6BD-E497-47A7-B04C-C6BFA9FC97E0}" destId="{4A3EA2C4-86A8-4366-9BB0-7C3D2446E5A8}" srcOrd="8" destOrd="0" presId="urn:microsoft.com/office/officeart/2008/layout/VerticalCurvedList"/>
    <dgm:cxn modelId="{B7280C16-E327-49B8-B637-061D2ECA42B1}" type="presParOf" srcId="{4A3EA2C4-86A8-4366-9BB0-7C3D2446E5A8}" destId="{CE47CAD0-5EF8-4A50-BF38-5F82D4F96D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8D423-65F2-4175-827F-57F8B0B668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DZ"/>
        </a:p>
      </dgm:t>
    </dgm:pt>
    <dgm:pt modelId="{0D1A311C-3D56-41FE-B956-BA8802343FD8}">
      <dgm:prSet phldrT="[Texte]" custT="1"/>
      <dgm:spPr/>
      <dgm:t>
        <a:bodyPr/>
        <a:lstStyle/>
        <a:p>
          <a:pPr algn="just" rtl="1"/>
          <a:r>
            <a:rPr lang="ar-SA" sz="1400" b="1" dirty="0">
              <a:solidFill>
                <a:srgbClr val="C00000"/>
              </a:solidFill>
              <a:cs typeface="+mj-cs"/>
            </a:rPr>
            <a:t>توفير الوقت من خلال التوافق: </a:t>
          </a:r>
          <a:r>
            <a:rPr lang="ar-SA" sz="1400" b="1" dirty="0">
              <a:cs typeface="+mj-cs"/>
            </a:rPr>
            <a:t>تجمع عملية التخطيط الاستراتيجي بين قيادة مجلس الإدارة والموظفين للمشاركة في إنشاء رؤية لمستقبل المؤسسة، ويشمل ذلك التوجه الاستراتيجي والأولويات </a:t>
          </a:r>
          <a:r>
            <a:rPr lang="ar-SA" sz="1400" b="1" dirty="0" err="1">
              <a:cs typeface="+mj-cs"/>
            </a:rPr>
            <a:t>البرنامجية</a:t>
          </a:r>
          <a:r>
            <a:rPr lang="ar-SA" sz="1400" b="1" dirty="0">
              <a:cs typeface="+mj-cs"/>
            </a:rPr>
            <a:t> والمالية، وتدابير النجاح. ولأن العملية نفسها تقوم على بناء توافق في الآراء، فإنها تخلق قبولا قيما مما سيوفر الوقت في نهاية المطاف ويقلل من الاحتكاك.</a:t>
          </a:r>
          <a:endParaRPr lang="fr-DZ" sz="1400" b="1" dirty="0">
            <a:cs typeface="+mj-cs"/>
          </a:endParaRPr>
        </a:p>
      </dgm:t>
    </dgm:pt>
    <dgm:pt modelId="{00A8EC3A-3401-452E-8351-2FCCB5BCF0A7}" type="parTrans" cxnId="{5D10989C-1EDC-422A-A6DE-E3E6281FA4BF}">
      <dgm:prSet/>
      <dgm:spPr/>
      <dgm:t>
        <a:bodyPr/>
        <a:lstStyle/>
        <a:p>
          <a:pPr algn="just" rtl="1"/>
          <a:endParaRPr lang="fr-DZ" sz="1400" b="1">
            <a:solidFill>
              <a:schemeClr val="tx1"/>
            </a:solidFill>
            <a:cs typeface="+mj-cs"/>
          </a:endParaRPr>
        </a:p>
      </dgm:t>
    </dgm:pt>
    <dgm:pt modelId="{8071D925-72FE-48B1-8A07-9770785B53D3}" type="sibTrans" cxnId="{5D10989C-1EDC-422A-A6DE-E3E6281FA4BF}">
      <dgm:prSet/>
      <dgm:spPr/>
      <dgm:t>
        <a:bodyPr/>
        <a:lstStyle/>
        <a:p>
          <a:pPr algn="just" rtl="1"/>
          <a:endParaRPr lang="fr-DZ" sz="1400" b="1">
            <a:solidFill>
              <a:schemeClr val="tx1"/>
            </a:solidFill>
            <a:cs typeface="+mj-cs"/>
          </a:endParaRPr>
        </a:p>
      </dgm:t>
    </dgm:pt>
    <dgm:pt modelId="{D0F04C3F-442F-4ECE-935F-CB940517C956}">
      <dgm:prSet phldrT="[Texte]" custT="1"/>
      <dgm:spPr/>
      <dgm:t>
        <a:bodyPr/>
        <a:lstStyle/>
        <a:p>
          <a:pPr algn="just" rtl="1"/>
          <a:r>
            <a:rPr lang="ar-SA" sz="1400" b="1" dirty="0">
              <a:solidFill>
                <a:srgbClr val="C00000"/>
              </a:solidFill>
              <a:cs typeface="+mj-cs"/>
            </a:rPr>
            <a:t>استثمار فريق العمل: </a:t>
          </a:r>
          <a:r>
            <a:rPr lang="ar-SA" sz="1400" b="1" dirty="0">
              <a:cs typeface="+mj-cs"/>
            </a:rPr>
            <a:t>أن 95٪ من الموظفين لا يفهمون استراتيجية مؤسساتهم؟ في الوقت نفسه، فإن أحد أهم الأشياء التي يجدها العمال محبطة هو "الافتقار إلى المعنى في عملهم". يمكن لعملية التخطيط الاستراتيجي التي تشرك الموظفين وتخلق المشاركة أن تغير شعور الموظفين تجاه عملهم اليومي. يمكن للخطة الإستراتيجية التي يشعر الموظفون بالاستثمار فيها أن تعيد تنشيط فريق العمل وتكسر الحواجز وتزيد الإنتاجية.</a:t>
          </a:r>
          <a:endParaRPr lang="fr-DZ" sz="1400" b="1" dirty="0">
            <a:cs typeface="+mj-cs"/>
          </a:endParaRPr>
        </a:p>
      </dgm:t>
    </dgm:pt>
    <dgm:pt modelId="{3199E423-29F8-4CC9-87A5-AE41C6C63100}" type="parTrans" cxnId="{47F17A35-5935-4D6B-9132-739F86B19C67}">
      <dgm:prSet/>
      <dgm:spPr/>
      <dgm:t>
        <a:bodyPr/>
        <a:lstStyle/>
        <a:p>
          <a:pPr algn="just" rtl="1"/>
          <a:endParaRPr lang="fr-DZ" sz="1400" b="1">
            <a:solidFill>
              <a:schemeClr val="tx1"/>
            </a:solidFill>
            <a:cs typeface="+mj-cs"/>
          </a:endParaRPr>
        </a:p>
      </dgm:t>
    </dgm:pt>
    <dgm:pt modelId="{565A0DBF-10EF-462B-BF75-DFD02A7E7158}" type="sibTrans" cxnId="{47F17A35-5935-4D6B-9132-739F86B19C67}">
      <dgm:prSet/>
      <dgm:spPr/>
      <dgm:t>
        <a:bodyPr/>
        <a:lstStyle/>
        <a:p>
          <a:pPr algn="just" rtl="1"/>
          <a:endParaRPr lang="fr-DZ" sz="1400" b="1">
            <a:solidFill>
              <a:schemeClr val="tx1"/>
            </a:solidFill>
            <a:cs typeface="+mj-cs"/>
          </a:endParaRPr>
        </a:p>
      </dgm:t>
    </dgm:pt>
    <dgm:pt modelId="{64118479-4EA7-480F-A5C9-64FE97DB48DE}">
      <dgm:prSet phldrT="[Texte]" custT="1"/>
      <dgm:spPr/>
      <dgm:t>
        <a:bodyPr/>
        <a:lstStyle/>
        <a:p>
          <a:pPr algn="just" rtl="1"/>
          <a:r>
            <a:rPr lang="ar-SA" sz="1400" b="1" dirty="0">
              <a:solidFill>
                <a:srgbClr val="C00000"/>
              </a:solidFill>
              <a:cs typeface="+mj-cs"/>
            </a:rPr>
            <a:t>تعزيز التأثير: </a:t>
          </a:r>
          <a:r>
            <a:rPr lang="ar-SA" sz="1400" b="1" dirty="0">
              <a:cs typeface="+mj-cs"/>
            </a:rPr>
            <a:t>لا تترك الخطة الاستراتيجية القوية أي شك حول ما تحاول المؤسسة تحقيقه، من خلال الجمع بين الأهداف الطموحة والاستراتيجيات القابلة للتنفيذ  سيتم تصميم خطة لزيادة نجاح المؤسسة. ولتحقيق ذلك يجب زيادة التأثير والاستدامة من خلال توفير معايير واضحة، ستساعد الخطة الاستراتيجية على تقييم التقدم نحو الأهداف بشكل أفضل والتقاط التحديات قبل أن تصبح أخطاء مكلفة.</a:t>
          </a:r>
          <a:endParaRPr lang="fr-DZ" sz="1400" b="1" dirty="0">
            <a:cs typeface="+mj-cs"/>
          </a:endParaRPr>
        </a:p>
      </dgm:t>
    </dgm:pt>
    <dgm:pt modelId="{CFB8C095-BE83-4DF1-BDBC-BFAF5CF1336E}" type="parTrans" cxnId="{A8A9029C-6CBD-4813-9DCC-F378AD731F55}">
      <dgm:prSet/>
      <dgm:spPr/>
      <dgm:t>
        <a:bodyPr/>
        <a:lstStyle/>
        <a:p>
          <a:pPr algn="just" rtl="1"/>
          <a:endParaRPr lang="fr-DZ" sz="1400" b="1">
            <a:solidFill>
              <a:schemeClr val="tx1"/>
            </a:solidFill>
            <a:cs typeface="+mj-cs"/>
          </a:endParaRPr>
        </a:p>
      </dgm:t>
    </dgm:pt>
    <dgm:pt modelId="{10C184AA-0CF1-4BCB-9235-5F034D227F07}" type="sibTrans" cxnId="{A8A9029C-6CBD-4813-9DCC-F378AD731F55}">
      <dgm:prSet/>
      <dgm:spPr/>
      <dgm:t>
        <a:bodyPr/>
        <a:lstStyle/>
        <a:p>
          <a:pPr algn="just" rtl="1"/>
          <a:endParaRPr lang="fr-DZ" sz="1400" b="1">
            <a:solidFill>
              <a:schemeClr val="tx1"/>
            </a:solidFill>
            <a:cs typeface="+mj-cs"/>
          </a:endParaRPr>
        </a:p>
      </dgm:t>
    </dgm:pt>
    <dgm:pt modelId="{428A7CC4-00CA-4F55-8964-34818A6E8484}">
      <dgm:prSet custT="1"/>
      <dgm:spPr/>
      <dgm:t>
        <a:bodyPr/>
        <a:lstStyle/>
        <a:p>
          <a:pPr algn="just" rtl="1"/>
          <a:r>
            <a:rPr lang="ar-SA" sz="1400" b="1" dirty="0">
              <a:solidFill>
                <a:srgbClr val="C00000"/>
              </a:solidFill>
              <a:cs typeface="+mj-cs"/>
            </a:rPr>
            <a:t>توفير المال من خلال إنفاق أكثر ذكاء: </a:t>
          </a:r>
          <a:r>
            <a:rPr lang="ar-SA" sz="1400" b="1" dirty="0">
              <a:cs typeface="+mj-cs"/>
            </a:rPr>
            <a:t>ستوضح الخطة الإستراتيجية المكان الذي تحتاجه المؤسسة إلى الاستثمار فيه لتحقيق أهدافها لمدة 3-5 سنوات. هذا يوفر عليها إنفاق موارد ثمينة في المجالات غير الأساسية، ولأن الخطة تتضمن مقاييس للنجاح، فستكون المؤسسة قادرة بشكل أفضل على تقييم متى يؤتي الإنفاق ثماره، وعندما لا يكون كذلك، مما يتيح لها تصحيح المسار بسرعة.</a:t>
          </a:r>
          <a:endParaRPr lang="fr-DZ" sz="1400" b="1" dirty="0">
            <a:cs typeface="+mj-cs"/>
          </a:endParaRPr>
        </a:p>
      </dgm:t>
    </dgm:pt>
    <dgm:pt modelId="{5B5B5032-5E60-4CCE-B3D1-0A1A3DDD8326}" type="parTrans" cxnId="{D169FD1C-9BE5-4F08-9781-EB1789DFF978}">
      <dgm:prSet/>
      <dgm:spPr/>
      <dgm:t>
        <a:bodyPr/>
        <a:lstStyle/>
        <a:p>
          <a:pPr algn="just" rtl="1"/>
          <a:endParaRPr lang="fr-DZ"/>
        </a:p>
      </dgm:t>
    </dgm:pt>
    <dgm:pt modelId="{5E770510-8DDA-4846-8B44-CDA4CD679B1F}" type="sibTrans" cxnId="{D169FD1C-9BE5-4F08-9781-EB1789DFF978}">
      <dgm:prSet/>
      <dgm:spPr/>
      <dgm:t>
        <a:bodyPr/>
        <a:lstStyle/>
        <a:p>
          <a:pPr algn="just" rtl="1"/>
          <a:endParaRPr lang="fr-DZ"/>
        </a:p>
      </dgm:t>
    </dgm:pt>
    <dgm:pt modelId="{47C1FAF5-8165-420C-A07C-16EF9B8C4BFB}">
      <dgm:prSet phldrT="[Texte]" custT="1"/>
      <dgm:spPr/>
      <dgm:t>
        <a:bodyPr/>
        <a:lstStyle/>
        <a:p>
          <a:pPr algn="just" rtl="1"/>
          <a:r>
            <a:rPr lang="ar-SA" sz="1400" b="1" dirty="0">
              <a:solidFill>
                <a:srgbClr val="C00000"/>
              </a:solidFill>
              <a:cs typeface="+mj-cs"/>
            </a:rPr>
            <a:t>جمع المزيد من الأموال: </a:t>
          </a:r>
          <a:r>
            <a:rPr lang="ar-SA" sz="1400" b="1" dirty="0">
              <a:cs typeface="+mj-cs"/>
            </a:rPr>
            <a:t>يرغب المانحون في الاستثمار في المؤسسات ذات الرؤية القوية والالتزام بالاستدامة والتركيز على خلق وقياس التأثير. وهو بالضبط ما توفره الخطة الاستراتيجية. بالإضافة إلى مشاركة خطة المؤسسة الإستراتيجية مباشرة مع المساهمين الرئيسيين، يمكن لموظفي جمع التبرعات إعادة توظيفها في لغة مقترحات المنح ورسائل البريد الإلكتروني للداعمين. يمكن تحويل التقارير المرحلية للخطة الاستراتيجية الفصلية لمجلس الإدارة بسرعة إلى تقارير تأثير مقنعة للمانحين. </a:t>
          </a:r>
          <a:endParaRPr lang="fr-DZ" sz="1400" b="1" dirty="0">
            <a:cs typeface="+mj-cs"/>
          </a:endParaRPr>
        </a:p>
      </dgm:t>
    </dgm:pt>
    <dgm:pt modelId="{6D822087-00DF-4E1A-B445-0F64CC6FE4EE}" type="parTrans" cxnId="{00786AB2-39F1-4900-B829-89B5952BB14A}">
      <dgm:prSet/>
      <dgm:spPr/>
      <dgm:t>
        <a:bodyPr/>
        <a:lstStyle/>
        <a:p>
          <a:pPr algn="just" rtl="1"/>
          <a:endParaRPr lang="fr-DZ"/>
        </a:p>
      </dgm:t>
    </dgm:pt>
    <dgm:pt modelId="{12C009C3-76BE-42A8-B934-C31A74EF97E6}" type="sibTrans" cxnId="{00786AB2-39F1-4900-B829-89B5952BB14A}">
      <dgm:prSet/>
      <dgm:spPr/>
      <dgm:t>
        <a:bodyPr/>
        <a:lstStyle/>
        <a:p>
          <a:pPr algn="just" rtl="1"/>
          <a:endParaRPr lang="fr-DZ"/>
        </a:p>
      </dgm:t>
    </dgm:pt>
    <dgm:pt modelId="{856C9A78-B76C-4D4B-8C1C-16B0782C8122}">
      <dgm:prSet phldrT="[Texte]" custT="1"/>
      <dgm:spPr/>
      <dgm:t>
        <a:bodyPr/>
        <a:lstStyle/>
        <a:p>
          <a:pPr algn="just" rtl="1"/>
          <a:r>
            <a:rPr lang="ar-SA" sz="1400" b="1" dirty="0">
              <a:solidFill>
                <a:srgbClr val="C00000"/>
              </a:solidFill>
              <a:cs typeface="+mj-cs"/>
            </a:rPr>
            <a:t>بدء عملية صنع القرار الاستراتيجي: </a:t>
          </a:r>
          <a:r>
            <a:rPr lang="ar-SA" sz="1400" b="1" dirty="0">
              <a:cs typeface="+mj-cs"/>
            </a:rPr>
            <a:t>الخطة الاستراتيجية هي أكثر من مجرد وثيقة. إنها أداة يجب أن توجه قادة مجلس الإدارة والموظفين غير الربحين في اتخاذ القرارات الاستراتيجية. سواء كان الأمر يتعلق بالبرامج التي يجب توسيعها أو التي يجب قطعها ، فإن الخطة الاستراتيجية توضح مجموعة من القيم والأولويات المشتركة. لذا بدلا من مناقشة القرارات الرئيسية من الصفر في كل مرة ، يمكن لفريق العمل التوافق بسرعة أكبر من خلال طرح السؤال: ما هو الخيار الأفضل لتعزيز الأهداف والقيم المعلنة للمؤسسة؟</a:t>
          </a:r>
          <a:endParaRPr lang="fr-DZ" sz="1400" b="1" dirty="0">
            <a:cs typeface="+mj-cs"/>
          </a:endParaRPr>
        </a:p>
      </dgm:t>
    </dgm:pt>
    <dgm:pt modelId="{69EA43C4-AE38-4824-93DB-90CFE7B5A7B3}" type="parTrans" cxnId="{2BD81A90-9D39-4D49-837E-4DDCC4EF10FC}">
      <dgm:prSet/>
      <dgm:spPr/>
      <dgm:t>
        <a:bodyPr/>
        <a:lstStyle/>
        <a:p>
          <a:pPr algn="just" rtl="1"/>
          <a:endParaRPr lang="fr-DZ"/>
        </a:p>
      </dgm:t>
    </dgm:pt>
    <dgm:pt modelId="{352C10B6-3271-4410-9E67-BEE5BE3861A1}" type="sibTrans" cxnId="{2BD81A90-9D39-4D49-837E-4DDCC4EF10FC}">
      <dgm:prSet/>
      <dgm:spPr/>
      <dgm:t>
        <a:bodyPr/>
        <a:lstStyle/>
        <a:p>
          <a:pPr algn="just" rtl="1"/>
          <a:endParaRPr lang="fr-DZ"/>
        </a:p>
      </dgm:t>
    </dgm:pt>
    <dgm:pt modelId="{4F5395A3-8491-4E68-8B26-340AC10B96C7}" type="pres">
      <dgm:prSet presAssocID="{F9B8D423-65F2-4175-827F-57F8B0B66893}" presName="Name0" presStyleCnt="0">
        <dgm:presLayoutVars>
          <dgm:chMax val="7"/>
          <dgm:chPref val="7"/>
          <dgm:dir/>
        </dgm:presLayoutVars>
      </dgm:prSet>
      <dgm:spPr/>
    </dgm:pt>
    <dgm:pt modelId="{5F91E6BD-E497-47A7-B04C-C6BFA9FC97E0}" type="pres">
      <dgm:prSet presAssocID="{F9B8D423-65F2-4175-827F-57F8B0B66893}" presName="Name1" presStyleCnt="0"/>
      <dgm:spPr/>
    </dgm:pt>
    <dgm:pt modelId="{CFD67350-89C4-43AF-BFBD-228B50B20052}" type="pres">
      <dgm:prSet presAssocID="{F9B8D423-65F2-4175-827F-57F8B0B66893}" presName="cycle" presStyleCnt="0"/>
      <dgm:spPr/>
    </dgm:pt>
    <dgm:pt modelId="{4410077B-6771-4708-8CA7-8D1597B158EE}" type="pres">
      <dgm:prSet presAssocID="{F9B8D423-65F2-4175-827F-57F8B0B66893}" presName="srcNode" presStyleLbl="node1" presStyleIdx="0" presStyleCnt="6"/>
      <dgm:spPr/>
    </dgm:pt>
    <dgm:pt modelId="{EAEBB2CC-09BE-41ED-9B8C-E1E88F62A946}" type="pres">
      <dgm:prSet presAssocID="{F9B8D423-65F2-4175-827F-57F8B0B66893}" presName="conn" presStyleLbl="parChTrans1D2" presStyleIdx="0" presStyleCnt="1"/>
      <dgm:spPr/>
    </dgm:pt>
    <dgm:pt modelId="{AC8053D4-A8FF-4C84-B5A2-C9F779486DC2}" type="pres">
      <dgm:prSet presAssocID="{F9B8D423-65F2-4175-827F-57F8B0B66893}" presName="extraNode" presStyleLbl="node1" presStyleIdx="0" presStyleCnt="6"/>
      <dgm:spPr/>
    </dgm:pt>
    <dgm:pt modelId="{11C65E4D-F244-4070-A403-DA7C4AC1454C}" type="pres">
      <dgm:prSet presAssocID="{F9B8D423-65F2-4175-827F-57F8B0B66893}" presName="dstNode" presStyleLbl="node1" presStyleIdx="0" presStyleCnt="6"/>
      <dgm:spPr/>
    </dgm:pt>
    <dgm:pt modelId="{94FBDED5-74C3-4B20-AC4E-774E19F7BB72}" type="pres">
      <dgm:prSet presAssocID="{0D1A311C-3D56-41FE-B956-BA8802343FD8}" presName="text_1" presStyleLbl="node1" presStyleIdx="0" presStyleCnt="6">
        <dgm:presLayoutVars>
          <dgm:bulletEnabled val="1"/>
        </dgm:presLayoutVars>
      </dgm:prSet>
      <dgm:spPr/>
    </dgm:pt>
    <dgm:pt modelId="{F644E459-C300-4FE6-86FB-C144E19FE29B}" type="pres">
      <dgm:prSet presAssocID="{0D1A311C-3D56-41FE-B956-BA8802343FD8}" presName="accent_1" presStyleCnt="0"/>
      <dgm:spPr/>
    </dgm:pt>
    <dgm:pt modelId="{FFCF3DD1-6406-460F-84FC-F5E95E380B94}" type="pres">
      <dgm:prSet presAssocID="{0D1A311C-3D56-41FE-B956-BA8802343FD8}" presName="accentRepeatNode" presStyleLbl="solidFgAcc1" presStyleIdx="0" presStyleCnt="6"/>
      <dgm:spPr/>
    </dgm:pt>
    <dgm:pt modelId="{041AED1F-51A2-4F98-A7A7-8D77F2B967A3}" type="pres">
      <dgm:prSet presAssocID="{428A7CC4-00CA-4F55-8964-34818A6E8484}" presName="text_2" presStyleLbl="node1" presStyleIdx="1" presStyleCnt="6">
        <dgm:presLayoutVars>
          <dgm:bulletEnabled val="1"/>
        </dgm:presLayoutVars>
      </dgm:prSet>
      <dgm:spPr/>
    </dgm:pt>
    <dgm:pt modelId="{FBAA2C5E-8E49-4BA2-B441-BF91A5BA3B54}" type="pres">
      <dgm:prSet presAssocID="{428A7CC4-00CA-4F55-8964-34818A6E8484}" presName="accent_2" presStyleCnt="0"/>
      <dgm:spPr/>
    </dgm:pt>
    <dgm:pt modelId="{DC868C95-4D1D-40C9-9C23-859A46E9D50A}" type="pres">
      <dgm:prSet presAssocID="{428A7CC4-00CA-4F55-8964-34818A6E8484}" presName="accentRepeatNode" presStyleLbl="solidFgAcc1" presStyleIdx="1" presStyleCnt="6"/>
      <dgm:spPr/>
    </dgm:pt>
    <dgm:pt modelId="{1B4B9B75-BEA4-4A99-AA19-71AC62A1D64F}" type="pres">
      <dgm:prSet presAssocID="{D0F04C3F-442F-4ECE-935F-CB940517C956}" presName="text_3" presStyleLbl="node1" presStyleIdx="2" presStyleCnt="6">
        <dgm:presLayoutVars>
          <dgm:bulletEnabled val="1"/>
        </dgm:presLayoutVars>
      </dgm:prSet>
      <dgm:spPr/>
    </dgm:pt>
    <dgm:pt modelId="{74A64A44-C66F-4464-AAC2-9C988F31E46E}" type="pres">
      <dgm:prSet presAssocID="{D0F04C3F-442F-4ECE-935F-CB940517C956}" presName="accent_3" presStyleCnt="0"/>
      <dgm:spPr/>
    </dgm:pt>
    <dgm:pt modelId="{43523BD3-5914-4DB7-9520-F6B1F1F5B3D5}" type="pres">
      <dgm:prSet presAssocID="{D0F04C3F-442F-4ECE-935F-CB940517C956}" presName="accentRepeatNode" presStyleLbl="solidFgAcc1" presStyleIdx="2" presStyleCnt="6"/>
      <dgm:spPr/>
    </dgm:pt>
    <dgm:pt modelId="{448A7F50-3AAE-41C6-B003-EEC19AB82E5B}" type="pres">
      <dgm:prSet presAssocID="{64118479-4EA7-480F-A5C9-64FE97DB48DE}" presName="text_4" presStyleLbl="node1" presStyleIdx="3" presStyleCnt="6">
        <dgm:presLayoutVars>
          <dgm:bulletEnabled val="1"/>
        </dgm:presLayoutVars>
      </dgm:prSet>
      <dgm:spPr/>
    </dgm:pt>
    <dgm:pt modelId="{A79FF2CE-972A-4918-870A-5B9C3B6F2624}" type="pres">
      <dgm:prSet presAssocID="{64118479-4EA7-480F-A5C9-64FE97DB48DE}" presName="accent_4" presStyleCnt="0"/>
      <dgm:spPr/>
    </dgm:pt>
    <dgm:pt modelId="{CE47CAD0-5EF8-4A50-BF38-5F82D4F96DFA}" type="pres">
      <dgm:prSet presAssocID="{64118479-4EA7-480F-A5C9-64FE97DB48DE}" presName="accentRepeatNode" presStyleLbl="solidFgAcc1" presStyleIdx="3" presStyleCnt="6"/>
      <dgm:spPr/>
    </dgm:pt>
    <dgm:pt modelId="{EFFC3695-B5E5-45B2-8DD0-22444D91E4E1}" type="pres">
      <dgm:prSet presAssocID="{47C1FAF5-8165-420C-A07C-16EF9B8C4BFB}" presName="text_5" presStyleLbl="node1" presStyleIdx="4" presStyleCnt="6">
        <dgm:presLayoutVars>
          <dgm:bulletEnabled val="1"/>
        </dgm:presLayoutVars>
      </dgm:prSet>
      <dgm:spPr/>
    </dgm:pt>
    <dgm:pt modelId="{B7874FE3-871E-4D16-8390-13CF861CB740}" type="pres">
      <dgm:prSet presAssocID="{47C1FAF5-8165-420C-A07C-16EF9B8C4BFB}" presName="accent_5" presStyleCnt="0"/>
      <dgm:spPr/>
    </dgm:pt>
    <dgm:pt modelId="{E08BF668-C37E-4A58-9BC2-36F7410B6A83}" type="pres">
      <dgm:prSet presAssocID="{47C1FAF5-8165-420C-A07C-16EF9B8C4BFB}" presName="accentRepeatNode" presStyleLbl="solidFgAcc1" presStyleIdx="4" presStyleCnt="6"/>
      <dgm:spPr/>
    </dgm:pt>
    <dgm:pt modelId="{861FF273-D3CF-4033-BF79-BB0EFE5730CD}" type="pres">
      <dgm:prSet presAssocID="{856C9A78-B76C-4D4B-8C1C-16B0782C8122}" presName="text_6" presStyleLbl="node1" presStyleIdx="5" presStyleCnt="6">
        <dgm:presLayoutVars>
          <dgm:bulletEnabled val="1"/>
        </dgm:presLayoutVars>
      </dgm:prSet>
      <dgm:spPr/>
    </dgm:pt>
    <dgm:pt modelId="{EDCBB999-154D-442D-A213-50CEDE20D0D1}" type="pres">
      <dgm:prSet presAssocID="{856C9A78-B76C-4D4B-8C1C-16B0782C8122}" presName="accent_6" presStyleCnt="0"/>
      <dgm:spPr/>
    </dgm:pt>
    <dgm:pt modelId="{82405994-877E-4D1F-861A-C90E61C10CD6}" type="pres">
      <dgm:prSet presAssocID="{856C9A78-B76C-4D4B-8C1C-16B0782C8122}" presName="accentRepeatNode" presStyleLbl="solidFgAcc1" presStyleIdx="5" presStyleCnt="6"/>
      <dgm:spPr/>
    </dgm:pt>
  </dgm:ptLst>
  <dgm:cxnLst>
    <dgm:cxn modelId="{6AA40E1C-F9A0-4969-8B2C-13DB48348611}" type="presOf" srcId="{64118479-4EA7-480F-A5C9-64FE97DB48DE}" destId="{448A7F50-3AAE-41C6-B003-EEC19AB82E5B}" srcOrd="0" destOrd="0" presId="urn:microsoft.com/office/officeart/2008/layout/VerticalCurvedList"/>
    <dgm:cxn modelId="{D169FD1C-9BE5-4F08-9781-EB1789DFF978}" srcId="{F9B8D423-65F2-4175-827F-57F8B0B66893}" destId="{428A7CC4-00CA-4F55-8964-34818A6E8484}" srcOrd="1" destOrd="0" parTransId="{5B5B5032-5E60-4CCE-B3D1-0A1A3DDD8326}" sibTransId="{5E770510-8DDA-4846-8B44-CDA4CD679B1F}"/>
    <dgm:cxn modelId="{3BCF522B-C4D5-44EE-A5E3-2BD097B56199}" type="presOf" srcId="{D0F04C3F-442F-4ECE-935F-CB940517C956}" destId="{1B4B9B75-BEA4-4A99-AA19-71AC62A1D64F}" srcOrd="0" destOrd="0" presId="urn:microsoft.com/office/officeart/2008/layout/VerticalCurvedList"/>
    <dgm:cxn modelId="{47F17A35-5935-4D6B-9132-739F86B19C67}" srcId="{F9B8D423-65F2-4175-827F-57F8B0B66893}" destId="{D0F04C3F-442F-4ECE-935F-CB940517C956}" srcOrd="2" destOrd="0" parTransId="{3199E423-29F8-4CC9-87A5-AE41C6C63100}" sibTransId="{565A0DBF-10EF-462B-BF75-DFD02A7E7158}"/>
    <dgm:cxn modelId="{07465239-886C-4AA1-99AD-EAABC778DD75}" type="presOf" srcId="{8071D925-72FE-48B1-8A07-9770785B53D3}" destId="{EAEBB2CC-09BE-41ED-9B8C-E1E88F62A946}" srcOrd="0" destOrd="0" presId="urn:microsoft.com/office/officeart/2008/layout/VerticalCurvedList"/>
    <dgm:cxn modelId="{102CE25E-F56F-4634-9FF8-B5ED6807A21C}" type="presOf" srcId="{F9B8D423-65F2-4175-827F-57F8B0B66893}" destId="{4F5395A3-8491-4E68-8B26-340AC10B96C7}" srcOrd="0" destOrd="0" presId="urn:microsoft.com/office/officeart/2008/layout/VerticalCurvedList"/>
    <dgm:cxn modelId="{95372E48-E5C8-4536-AD9F-B0316485EBCA}" type="presOf" srcId="{856C9A78-B76C-4D4B-8C1C-16B0782C8122}" destId="{861FF273-D3CF-4033-BF79-BB0EFE5730CD}" srcOrd="0" destOrd="0" presId="urn:microsoft.com/office/officeart/2008/layout/VerticalCurvedList"/>
    <dgm:cxn modelId="{2BD81A90-9D39-4D49-837E-4DDCC4EF10FC}" srcId="{F9B8D423-65F2-4175-827F-57F8B0B66893}" destId="{856C9A78-B76C-4D4B-8C1C-16B0782C8122}" srcOrd="5" destOrd="0" parTransId="{69EA43C4-AE38-4824-93DB-90CFE7B5A7B3}" sibTransId="{352C10B6-3271-4410-9E67-BEE5BE3861A1}"/>
    <dgm:cxn modelId="{A8A9029C-6CBD-4813-9DCC-F378AD731F55}" srcId="{F9B8D423-65F2-4175-827F-57F8B0B66893}" destId="{64118479-4EA7-480F-A5C9-64FE97DB48DE}" srcOrd="3" destOrd="0" parTransId="{CFB8C095-BE83-4DF1-BDBC-BFAF5CF1336E}" sibTransId="{10C184AA-0CF1-4BCB-9235-5F034D227F07}"/>
    <dgm:cxn modelId="{5D10989C-1EDC-422A-A6DE-E3E6281FA4BF}" srcId="{F9B8D423-65F2-4175-827F-57F8B0B66893}" destId="{0D1A311C-3D56-41FE-B956-BA8802343FD8}" srcOrd="0" destOrd="0" parTransId="{00A8EC3A-3401-452E-8351-2FCCB5BCF0A7}" sibTransId="{8071D925-72FE-48B1-8A07-9770785B53D3}"/>
    <dgm:cxn modelId="{00786AB2-39F1-4900-B829-89B5952BB14A}" srcId="{F9B8D423-65F2-4175-827F-57F8B0B66893}" destId="{47C1FAF5-8165-420C-A07C-16EF9B8C4BFB}" srcOrd="4" destOrd="0" parTransId="{6D822087-00DF-4E1A-B445-0F64CC6FE4EE}" sibTransId="{12C009C3-76BE-42A8-B934-C31A74EF97E6}"/>
    <dgm:cxn modelId="{4EB81ED7-C0D8-4269-B16B-A3854E3B43A6}" type="presOf" srcId="{47C1FAF5-8165-420C-A07C-16EF9B8C4BFB}" destId="{EFFC3695-B5E5-45B2-8DD0-22444D91E4E1}" srcOrd="0" destOrd="0" presId="urn:microsoft.com/office/officeart/2008/layout/VerticalCurvedList"/>
    <dgm:cxn modelId="{807B75DB-3563-481C-B677-EE94417B8F04}" type="presOf" srcId="{0D1A311C-3D56-41FE-B956-BA8802343FD8}" destId="{94FBDED5-74C3-4B20-AC4E-774E19F7BB72}" srcOrd="0" destOrd="0" presId="urn:microsoft.com/office/officeart/2008/layout/VerticalCurvedList"/>
    <dgm:cxn modelId="{3D281EF5-98CE-49D4-83F6-526F679B4D30}" type="presOf" srcId="{428A7CC4-00CA-4F55-8964-34818A6E8484}" destId="{041AED1F-51A2-4F98-A7A7-8D77F2B967A3}" srcOrd="0" destOrd="0" presId="urn:microsoft.com/office/officeart/2008/layout/VerticalCurvedList"/>
    <dgm:cxn modelId="{994EEA7B-F86E-4C95-B332-A42B8365AEAF}" type="presParOf" srcId="{4F5395A3-8491-4E68-8B26-340AC10B96C7}" destId="{5F91E6BD-E497-47A7-B04C-C6BFA9FC97E0}" srcOrd="0" destOrd="0" presId="urn:microsoft.com/office/officeart/2008/layout/VerticalCurvedList"/>
    <dgm:cxn modelId="{717777D5-A574-42E7-BBDF-BCC61C6B0F11}" type="presParOf" srcId="{5F91E6BD-E497-47A7-B04C-C6BFA9FC97E0}" destId="{CFD67350-89C4-43AF-BFBD-228B50B20052}" srcOrd="0" destOrd="0" presId="urn:microsoft.com/office/officeart/2008/layout/VerticalCurvedList"/>
    <dgm:cxn modelId="{BB7B2412-DDB6-41AB-9EDD-CFE347D8342C}" type="presParOf" srcId="{CFD67350-89C4-43AF-BFBD-228B50B20052}" destId="{4410077B-6771-4708-8CA7-8D1597B158EE}" srcOrd="0" destOrd="0" presId="urn:microsoft.com/office/officeart/2008/layout/VerticalCurvedList"/>
    <dgm:cxn modelId="{B1F84652-B0CF-486F-9A26-D16DE7D3DE60}" type="presParOf" srcId="{CFD67350-89C4-43AF-BFBD-228B50B20052}" destId="{EAEBB2CC-09BE-41ED-9B8C-E1E88F62A946}" srcOrd="1" destOrd="0" presId="urn:microsoft.com/office/officeart/2008/layout/VerticalCurvedList"/>
    <dgm:cxn modelId="{06D33885-E643-44A2-828F-5C756ACF697D}" type="presParOf" srcId="{CFD67350-89C4-43AF-BFBD-228B50B20052}" destId="{AC8053D4-A8FF-4C84-B5A2-C9F779486DC2}" srcOrd="2" destOrd="0" presId="urn:microsoft.com/office/officeart/2008/layout/VerticalCurvedList"/>
    <dgm:cxn modelId="{4863A571-C34D-4F60-8704-21CB2203DB31}" type="presParOf" srcId="{CFD67350-89C4-43AF-BFBD-228B50B20052}" destId="{11C65E4D-F244-4070-A403-DA7C4AC1454C}" srcOrd="3" destOrd="0" presId="urn:microsoft.com/office/officeart/2008/layout/VerticalCurvedList"/>
    <dgm:cxn modelId="{D1C3F908-CA7A-43B0-B8F8-46185556D040}" type="presParOf" srcId="{5F91E6BD-E497-47A7-B04C-C6BFA9FC97E0}" destId="{94FBDED5-74C3-4B20-AC4E-774E19F7BB72}" srcOrd="1" destOrd="0" presId="urn:microsoft.com/office/officeart/2008/layout/VerticalCurvedList"/>
    <dgm:cxn modelId="{CC7375D3-E009-4C83-881A-0686805FD76D}" type="presParOf" srcId="{5F91E6BD-E497-47A7-B04C-C6BFA9FC97E0}" destId="{F644E459-C300-4FE6-86FB-C144E19FE29B}" srcOrd="2" destOrd="0" presId="urn:microsoft.com/office/officeart/2008/layout/VerticalCurvedList"/>
    <dgm:cxn modelId="{BC6AF60C-1C06-410F-BFCF-99EC07FA89B0}" type="presParOf" srcId="{F644E459-C300-4FE6-86FB-C144E19FE29B}" destId="{FFCF3DD1-6406-460F-84FC-F5E95E380B94}" srcOrd="0" destOrd="0" presId="urn:microsoft.com/office/officeart/2008/layout/VerticalCurvedList"/>
    <dgm:cxn modelId="{3032EF0D-9CAE-47AB-8F2D-85B6A16E2F2B}" type="presParOf" srcId="{5F91E6BD-E497-47A7-B04C-C6BFA9FC97E0}" destId="{041AED1F-51A2-4F98-A7A7-8D77F2B967A3}" srcOrd="3" destOrd="0" presId="urn:microsoft.com/office/officeart/2008/layout/VerticalCurvedList"/>
    <dgm:cxn modelId="{291FB1C8-284F-46D5-85F3-77EA11118ABC}" type="presParOf" srcId="{5F91E6BD-E497-47A7-B04C-C6BFA9FC97E0}" destId="{FBAA2C5E-8E49-4BA2-B441-BF91A5BA3B54}" srcOrd="4" destOrd="0" presId="urn:microsoft.com/office/officeart/2008/layout/VerticalCurvedList"/>
    <dgm:cxn modelId="{5A296AB2-43BD-4442-B47D-3818575D7C70}" type="presParOf" srcId="{FBAA2C5E-8E49-4BA2-B441-BF91A5BA3B54}" destId="{DC868C95-4D1D-40C9-9C23-859A46E9D50A}" srcOrd="0" destOrd="0" presId="urn:microsoft.com/office/officeart/2008/layout/VerticalCurvedList"/>
    <dgm:cxn modelId="{EB11357E-DA7B-48FB-AFAB-5DC962F9088B}" type="presParOf" srcId="{5F91E6BD-E497-47A7-B04C-C6BFA9FC97E0}" destId="{1B4B9B75-BEA4-4A99-AA19-71AC62A1D64F}" srcOrd="5" destOrd="0" presId="urn:microsoft.com/office/officeart/2008/layout/VerticalCurvedList"/>
    <dgm:cxn modelId="{07C6C6D6-62F7-4449-B8B6-DB43D92FFD27}" type="presParOf" srcId="{5F91E6BD-E497-47A7-B04C-C6BFA9FC97E0}" destId="{74A64A44-C66F-4464-AAC2-9C988F31E46E}" srcOrd="6" destOrd="0" presId="urn:microsoft.com/office/officeart/2008/layout/VerticalCurvedList"/>
    <dgm:cxn modelId="{53312D41-A7B7-4395-9C6E-5CCDF0DA23B4}" type="presParOf" srcId="{74A64A44-C66F-4464-AAC2-9C988F31E46E}" destId="{43523BD3-5914-4DB7-9520-F6B1F1F5B3D5}" srcOrd="0" destOrd="0" presId="urn:microsoft.com/office/officeart/2008/layout/VerticalCurvedList"/>
    <dgm:cxn modelId="{BEE9BEE9-79CD-4D88-976F-D9DCF98AD9EB}" type="presParOf" srcId="{5F91E6BD-E497-47A7-B04C-C6BFA9FC97E0}" destId="{448A7F50-3AAE-41C6-B003-EEC19AB82E5B}" srcOrd="7" destOrd="0" presId="urn:microsoft.com/office/officeart/2008/layout/VerticalCurvedList"/>
    <dgm:cxn modelId="{64F3D181-3E0D-4C3C-8169-D12EE16CE2D2}" type="presParOf" srcId="{5F91E6BD-E497-47A7-B04C-C6BFA9FC97E0}" destId="{A79FF2CE-972A-4918-870A-5B9C3B6F2624}" srcOrd="8" destOrd="0" presId="urn:microsoft.com/office/officeart/2008/layout/VerticalCurvedList"/>
    <dgm:cxn modelId="{C1724158-07AC-4EE3-92B7-74483ECA1B12}" type="presParOf" srcId="{A79FF2CE-972A-4918-870A-5B9C3B6F2624}" destId="{CE47CAD0-5EF8-4A50-BF38-5F82D4F96DFA}" srcOrd="0" destOrd="0" presId="urn:microsoft.com/office/officeart/2008/layout/VerticalCurvedList"/>
    <dgm:cxn modelId="{065197DD-13C8-488C-881F-E7911FD88522}" type="presParOf" srcId="{5F91E6BD-E497-47A7-B04C-C6BFA9FC97E0}" destId="{EFFC3695-B5E5-45B2-8DD0-22444D91E4E1}" srcOrd="9" destOrd="0" presId="urn:microsoft.com/office/officeart/2008/layout/VerticalCurvedList"/>
    <dgm:cxn modelId="{C62B0438-F63D-4705-82A0-2D8912AF650A}" type="presParOf" srcId="{5F91E6BD-E497-47A7-B04C-C6BFA9FC97E0}" destId="{B7874FE3-871E-4D16-8390-13CF861CB740}" srcOrd="10" destOrd="0" presId="urn:microsoft.com/office/officeart/2008/layout/VerticalCurvedList"/>
    <dgm:cxn modelId="{3055CA71-FF38-4FCC-ADF1-801D95D16531}" type="presParOf" srcId="{B7874FE3-871E-4D16-8390-13CF861CB740}" destId="{E08BF668-C37E-4A58-9BC2-36F7410B6A83}" srcOrd="0" destOrd="0" presId="urn:microsoft.com/office/officeart/2008/layout/VerticalCurvedList"/>
    <dgm:cxn modelId="{C10F889F-7BEB-4183-A4D1-1A7CBB3A833D}" type="presParOf" srcId="{5F91E6BD-E497-47A7-B04C-C6BFA9FC97E0}" destId="{861FF273-D3CF-4033-BF79-BB0EFE5730CD}" srcOrd="11" destOrd="0" presId="urn:microsoft.com/office/officeart/2008/layout/VerticalCurvedList"/>
    <dgm:cxn modelId="{438203EF-FD91-4494-AF62-71E268B3701C}" type="presParOf" srcId="{5F91E6BD-E497-47A7-B04C-C6BFA9FC97E0}" destId="{EDCBB999-154D-442D-A213-50CEDE20D0D1}" srcOrd="12" destOrd="0" presId="urn:microsoft.com/office/officeart/2008/layout/VerticalCurvedList"/>
    <dgm:cxn modelId="{5CACD8CE-71D0-4F35-8EB7-77B7EBA449A2}" type="presParOf" srcId="{EDCBB999-154D-442D-A213-50CEDE20D0D1}" destId="{82405994-877E-4D1F-861A-C90E61C10C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CE42A1-944B-448D-A918-59D58DBDBE1C}" type="doc">
      <dgm:prSet loTypeId="urn:microsoft.com/office/officeart/2005/8/layout/chevron1" loCatId="process" qsTypeId="urn:microsoft.com/office/officeart/2005/8/quickstyle/simple1" qsCatId="simple" csTypeId="urn:microsoft.com/office/officeart/2005/8/colors/accent0_1" csCatId="mainScheme" phldr="1"/>
      <dgm:spPr/>
    </dgm:pt>
    <dgm:pt modelId="{1C80897B-0458-4099-BB91-6CB1DB406C53}">
      <dgm:prSet phldrT="[Texte]" custT="1"/>
      <dgm:spPr/>
      <dgm:t>
        <a:bodyPr/>
        <a:lstStyle/>
        <a:p>
          <a:r>
            <a:rPr lang="ar-SA" sz="2000" b="1" dirty="0"/>
            <a:t>التحليل الاستراتيجي</a:t>
          </a:r>
          <a:endParaRPr lang="fr-DZ" sz="2000" b="1" dirty="0"/>
        </a:p>
      </dgm:t>
    </dgm:pt>
    <dgm:pt modelId="{0F073169-CDB5-46E0-8A44-1B293790E512}" type="parTrans" cxnId="{898924EB-E73B-4AA5-B77B-D3A4C2C901DD}">
      <dgm:prSet/>
      <dgm:spPr/>
      <dgm:t>
        <a:bodyPr/>
        <a:lstStyle/>
        <a:p>
          <a:endParaRPr lang="fr-DZ" sz="2400" b="1"/>
        </a:p>
      </dgm:t>
    </dgm:pt>
    <dgm:pt modelId="{8719CCA6-27D6-44A2-99F5-C3833FB0EA04}" type="sibTrans" cxnId="{898924EB-E73B-4AA5-B77B-D3A4C2C901DD}">
      <dgm:prSet/>
      <dgm:spPr/>
      <dgm:t>
        <a:bodyPr/>
        <a:lstStyle/>
        <a:p>
          <a:endParaRPr lang="fr-DZ" sz="2400" b="1"/>
        </a:p>
      </dgm:t>
    </dgm:pt>
    <dgm:pt modelId="{F45B7363-0554-42F9-985B-76C8CC9F73B0}">
      <dgm:prSet phldrT="[Texte]" custT="1"/>
      <dgm:spPr/>
      <dgm:t>
        <a:bodyPr/>
        <a:lstStyle/>
        <a:p>
          <a:r>
            <a:rPr lang="ar-SA" sz="2000" b="1" dirty="0"/>
            <a:t>تحديد الرسالة والرؤية والأهداف الاستراتيجية</a:t>
          </a:r>
          <a:endParaRPr lang="fr-DZ" sz="2000" b="1" dirty="0"/>
        </a:p>
      </dgm:t>
    </dgm:pt>
    <dgm:pt modelId="{FC4212D8-C7D9-4F01-9A46-C290F9316EA3}" type="parTrans" cxnId="{8CC9C759-6512-4460-84D4-BD224A41BC62}">
      <dgm:prSet/>
      <dgm:spPr/>
      <dgm:t>
        <a:bodyPr/>
        <a:lstStyle/>
        <a:p>
          <a:endParaRPr lang="fr-DZ" sz="2400" b="1"/>
        </a:p>
      </dgm:t>
    </dgm:pt>
    <dgm:pt modelId="{21E4AC0B-3285-4486-BF17-50BB264DE4FE}" type="sibTrans" cxnId="{8CC9C759-6512-4460-84D4-BD224A41BC62}">
      <dgm:prSet/>
      <dgm:spPr/>
      <dgm:t>
        <a:bodyPr/>
        <a:lstStyle/>
        <a:p>
          <a:endParaRPr lang="fr-DZ" sz="2400" b="1"/>
        </a:p>
      </dgm:t>
    </dgm:pt>
    <dgm:pt modelId="{F5D2F2FE-F53C-4A4F-AA25-AA60E2126192}">
      <dgm:prSet phldrT="[Texte]" custT="1"/>
      <dgm:spPr/>
      <dgm:t>
        <a:bodyPr/>
        <a:lstStyle/>
        <a:p>
          <a:r>
            <a:rPr lang="ar-SA" sz="2000" b="1" dirty="0"/>
            <a:t>صياغة الاستراتيجيات التسويقية</a:t>
          </a:r>
          <a:endParaRPr lang="fr-DZ" sz="2000" b="1" dirty="0"/>
        </a:p>
      </dgm:t>
    </dgm:pt>
    <dgm:pt modelId="{01B88E14-C19A-4A3A-9FC2-4D6D618CBA9C}" type="parTrans" cxnId="{D0A3847E-E5C6-42BB-8BD7-2906960398C3}">
      <dgm:prSet/>
      <dgm:spPr/>
      <dgm:t>
        <a:bodyPr/>
        <a:lstStyle/>
        <a:p>
          <a:endParaRPr lang="fr-DZ" sz="2400" b="1"/>
        </a:p>
      </dgm:t>
    </dgm:pt>
    <dgm:pt modelId="{309020DF-C2BA-4F0F-B264-882DA0853418}" type="sibTrans" cxnId="{D0A3847E-E5C6-42BB-8BD7-2906960398C3}">
      <dgm:prSet/>
      <dgm:spPr/>
      <dgm:t>
        <a:bodyPr/>
        <a:lstStyle/>
        <a:p>
          <a:endParaRPr lang="fr-DZ" sz="2400" b="1"/>
        </a:p>
      </dgm:t>
    </dgm:pt>
    <dgm:pt modelId="{1094590D-308A-431A-AC18-108CEEF159EE}">
      <dgm:prSet phldrT="[Texte]" custT="1"/>
      <dgm:spPr/>
      <dgm:t>
        <a:bodyPr/>
        <a:lstStyle/>
        <a:p>
          <a:r>
            <a:rPr lang="ar-SA" sz="2000" b="1" dirty="0"/>
            <a:t>المتابعة والتقييم</a:t>
          </a:r>
          <a:endParaRPr lang="fr-DZ" sz="2000" b="1" dirty="0"/>
        </a:p>
      </dgm:t>
    </dgm:pt>
    <dgm:pt modelId="{1AFC15B4-914A-400C-8E9E-0C25351E23F0}" type="parTrans" cxnId="{971FCB8E-789F-47A5-BE07-6EF82AA6DE20}">
      <dgm:prSet/>
      <dgm:spPr/>
      <dgm:t>
        <a:bodyPr/>
        <a:lstStyle/>
        <a:p>
          <a:endParaRPr lang="fr-DZ" sz="2400" b="1"/>
        </a:p>
      </dgm:t>
    </dgm:pt>
    <dgm:pt modelId="{40269059-FB0B-4F8E-A168-AAF0363712BF}" type="sibTrans" cxnId="{971FCB8E-789F-47A5-BE07-6EF82AA6DE20}">
      <dgm:prSet/>
      <dgm:spPr/>
      <dgm:t>
        <a:bodyPr/>
        <a:lstStyle/>
        <a:p>
          <a:endParaRPr lang="fr-DZ" sz="2400" b="1"/>
        </a:p>
      </dgm:t>
    </dgm:pt>
    <dgm:pt modelId="{1417B2CE-7A33-41F4-A9CD-E26ECF588ED4}">
      <dgm:prSet phldrT="[Texte]" custT="1"/>
      <dgm:spPr/>
      <dgm:t>
        <a:bodyPr/>
        <a:lstStyle/>
        <a:p>
          <a:r>
            <a:rPr lang="ar-SA" sz="2000" b="1" dirty="0"/>
            <a:t>تنفيذ الخطة الاستراتيجية</a:t>
          </a:r>
          <a:endParaRPr lang="fr-DZ" sz="2000" b="1" dirty="0"/>
        </a:p>
      </dgm:t>
    </dgm:pt>
    <dgm:pt modelId="{DC0958D5-49A5-433B-A36C-29EA4CEE5AC4}" type="parTrans" cxnId="{55A9470B-D7A5-40C4-A0DF-8856034CE869}">
      <dgm:prSet/>
      <dgm:spPr/>
      <dgm:t>
        <a:bodyPr/>
        <a:lstStyle/>
        <a:p>
          <a:endParaRPr lang="fr-DZ" sz="2400" b="1"/>
        </a:p>
      </dgm:t>
    </dgm:pt>
    <dgm:pt modelId="{44B8F785-0FB7-47BB-98CB-4E7CBE14CCC4}" type="sibTrans" cxnId="{55A9470B-D7A5-40C4-A0DF-8856034CE869}">
      <dgm:prSet/>
      <dgm:spPr/>
      <dgm:t>
        <a:bodyPr/>
        <a:lstStyle/>
        <a:p>
          <a:endParaRPr lang="fr-DZ" sz="2400" b="1"/>
        </a:p>
      </dgm:t>
    </dgm:pt>
    <dgm:pt modelId="{95F0B2C1-48F7-4AB7-8B41-78C08A24054B}" type="pres">
      <dgm:prSet presAssocID="{2BCE42A1-944B-448D-A918-59D58DBDBE1C}" presName="Name0" presStyleCnt="0">
        <dgm:presLayoutVars>
          <dgm:dir/>
          <dgm:animLvl val="lvl"/>
          <dgm:resizeHandles val="exact"/>
        </dgm:presLayoutVars>
      </dgm:prSet>
      <dgm:spPr/>
    </dgm:pt>
    <dgm:pt modelId="{6FBC4BD3-2645-4DD5-B291-1B0A108C6EBE}" type="pres">
      <dgm:prSet presAssocID="{1C80897B-0458-4099-BB91-6CB1DB406C53}" presName="parTxOnly" presStyleLbl="node1" presStyleIdx="0" presStyleCnt="5">
        <dgm:presLayoutVars>
          <dgm:chMax val="0"/>
          <dgm:chPref val="0"/>
          <dgm:bulletEnabled val="1"/>
        </dgm:presLayoutVars>
      </dgm:prSet>
      <dgm:spPr/>
    </dgm:pt>
    <dgm:pt modelId="{407B7ADE-19E4-41C2-9DE7-AA78DD04E2DD}" type="pres">
      <dgm:prSet presAssocID="{8719CCA6-27D6-44A2-99F5-C3833FB0EA04}" presName="parTxOnlySpace" presStyleCnt="0"/>
      <dgm:spPr/>
    </dgm:pt>
    <dgm:pt modelId="{9492A472-B58C-4A71-BF95-A910E32CC68A}" type="pres">
      <dgm:prSet presAssocID="{F45B7363-0554-42F9-985B-76C8CC9F73B0}" presName="parTxOnly" presStyleLbl="node1" presStyleIdx="1" presStyleCnt="5">
        <dgm:presLayoutVars>
          <dgm:chMax val="0"/>
          <dgm:chPref val="0"/>
          <dgm:bulletEnabled val="1"/>
        </dgm:presLayoutVars>
      </dgm:prSet>
      <dgm:spPr/>
    </dgm:pt>
    <dgm:pt modelId="{3D89F03B-21B2-49D0-9314-8876CD10EEC9}" type="pres">
      <dgm:prSet presAssocID="{21E4AC0B-3285-4486-BF17-50BB264DE4FE}" presName="parTxOnlySpace" presStyleCnt="0"/>
      <dgm:spPr/>
    </dgm:pt>
    <dgm:pt modelId="{82F62B11-DE49-4197-AB4C-139005FDE355}" type="pres">
      <dgm:prSet presAssocID="{F5D2F2FE-F53C-4A4F-AA25-AA60E2126192}" presName="parTxOnly" presStyleLbl="node1" presStyleIdx="2" presStyleCnt="5">
        <dgm:presLayoutVars>
          <dgm:chMax val="0"/>
          <dgm:chPref val="0"/>
          <dgm:bulletEnabled val="1"/>
        </dgm:presLayoutVars>
      </dgm:prSet>
      <dgm:spPr/>
    </dgm:pt>
    <dgm:pt modelId="{8C12D293-2C82-47E0-ACA1-FBED23BCA831}" type="pres">
      <dgm:prSet presAssocID="{309020DF-C2BA-4F0F-B264-882DA0853418}" presName="parTxOnlySpace" presStyleCnt="0"/>
      <dgm:spPr/>
    </dgm:pt>
    <dgm:pt modelId="{A6B21743-9C0B-4F13-84A3-3A23D5830705}" type="pres">
      <dgm:prSet presAssocID="{1417B2CE-7A33-41F4-A9CD-E26ECF588ED4}" presName="parTxOnly" presStyleLbl="node1" presStyleIdx="3" presStyleCnt="5">
        <dgm:presLayoutVars>
          <dgm:chMax val="0"/>
          <dgm:chPref val="0"/>
          <dgm:bulletEnabled val="1"/>
        </dgm:presLayoutVars>
      </dgm:prSet>
      <dgm:spPr/>
    </dgm:pt>
    <dgm:pt modelId="{FFB8C00D-A4D6-46F5-A906-3C85ECAA8DF0}" type="pres">
      <dgm:prSet presAssocID="{44B8F785-0FB7-47BB-98CB-4E7CBE14CCC4}" presName="parTxOnlySpace" presStyleCnt="0"/>
      <dgm:spPr/>
    </dgm:pt>
    <dgm:pt modelId="{F1DEA045-1C3E-40E5-8F6C-5767748C7BFA}" type="pres">
      <dgm:prSet presAssocID="{1094590D-308A-431A-AC18-108CEEF159EE}" presName="parTxOnly" presStyleLbl="node1" presStyleIdx="4" presStyleCnt="5">
        <dgm:presLayoutVars>
          <dgm:chMax val="0"/>
          <dgm:chPref val="0"/>
          <dgm:bulletEnabled val="1"/>
        </dgm:presLayoutVars>
      </dgm:prSet>
      <dgm:spPr/>
    </dgm:pt>
  </dgm:ptLst>
  <dgm:cxnLst>
    <dgm:cxn modelId="{691EC205-58B4-4498-ABF3-4E9ECC3A52E6}" type="presOf" srcId="{1C80897B-0458-4099-BB91-6CB1DB406C53}" destId="{6FBC4BD3-2645-4DD5-B291-1B0A108C6EBE}" srcOrd="0" destOrd="0" presId="urn:microsoft.com/office/officeart/2005/8/layout/chevron1"/>
    <dgm:cxn modelId="{55A9470B-D7A5-40C4-A0DF-8856034CE869}" srcId="{2BCE42A1-944B-448D-A918-59D58DBDBE1C}" destId="{1417B2CE-7A33-41F4-A9CD-E26ECF588ED4}" srcOrd="3" destOrd="0" parTransId="{DC0958D5-49A5-433B-A36C-29EA4CEE5AC4}" sibTransId="{44B8F785-0FB7-47BB-98CB-4E7CBE14CCC4}"/>
    <dgm:cxn modelId="{987B4D10-1945-4943-B5FC-DD8E2E77455E}" type="presOf" srcId="{2BCE42A1-944B-448D-A918-59D58DBDBE1C}" destId="{95F0B2C1-48F7-4AB7-8B41-78C08A24054B}" srcOrd="0" destOrd="0" presId="urn:microsoft.com/office/officeart/2005/8/layout/chevron1"/>
    <dgm:cxn modelId="{769F3343-023F-481D-A0C6-E6ED43731BDD}" type="presOf" srcId="{F5D2F2FE-F53C-4A4F-AA25-AA60E2126192}" destId="{82F62B11-DE49-4197-AB4C-139005FDE355}" srcOrd="0" destOrd="0" presId="urn:microsoft.com/office/officeart/2005/8/layout/chevron1"/>
    <dgm:cxn modelId="{8CC9C759-6512-4460-84D4-BD224A41BC62}" srcId="{2BCE42A1-944B-448D-A918-59D58DBDBE1C}" destId="{F45B7363-0554-42F9-985B-76C8CC9F73B0}" srcOrd="1" destOrd="0" parTransId="{FC4212D8-C7D9-4F01-9A46-C290F9316EA3}" sibTransId="{21E4AC0B-3285-4486-BF17-50BB264DE4FE}"/>
    <dgm:cxn modelId="{D0A3847E-E5C6-42BB-8BD7-2906960398C3}" srcId="{2BCE42A1-944B-448D-A918-59D58DBDBE1C}" destId="{F5D2F2FE-F53C-4A4F-AA25-AA60E2126192}" srcOrd="2" destOrd="0" parTransId="{01B88E14-C19A-4A3A-9FC2-4D6D618CBA9C}" sibTransId="{309020DF-C2BA-4F0F-B264-882DA0853418}"/>
    <dgm:cxn modelId="{C69E8783-8811-41A9-920A-DBCADBB38306}" type="presOf" srcId="{1094590D-308A-431A-AC18-108CEEF159EE}" destId="{F1DEA045-1C3E-40E5-8F6C-5767748C7BFA}" srcOrd="0" destOrd="0" presId="urn:microsoft.com/office/officeart/2005/8/layout/chevron1"/>
    <dgm:cxn modelId="{971FCB8E-789F-47A5-BE07-6EF82AA6DE20}" srcId="{2BCE42A1-944B-448D-A918-59D58DBDBE1C}" destId="{1094590D-308A-431A-AC18-108CEEF159EE}" srcOrd="4" destOrd="0" parTransId="{1AFC15B4-914A-400C-8E9E-0C25351E23F0}" sibTransId="{40269059-FB0B-4F8E-A168-AAF0363712BF}"/>
    <dgm:cxn modelId="{36F984C2-8B3C-481A-8072-C72E2C04516B}" type="presOf" srcId="{F45B7363-0554-42F9-985B-76C8CC9F73B0}" destId="{9492A472-B58C-4A71-BF95-A910E32CC68A}" srcOrd="0" destOrd="0" presId="urn:microsoft.com/office/officeart/2005/8/layout/chevron1"/>
    <dgm:cxn modelId="{52C4FDE3-F240-4222-BE1C-CD13CF9FE26C}" type="presOf" srcId="{1417B2CE-7A33-41F4-A9CD-E26ECF588ED4}" destId="{A6B21743-9C0B-4F13-84A3-3A23D5830705}" srcOrd="0" destOrd="0" presId="urn:microsoft.com/office/officeart/2005/8/layout/chevron1"/>
    <dgm:cxn modelId="{898924EB-E73B-4AA5-B77B-D3A4C2C901DD}" srcId="{2BCE42A1-944B-448D-A918-59D58DBDBE1C}" destId="{1C80897B-0458-4099-BB91-6CB1DB406C53}" srcOrd="0" destOrd="0" parTransId="{0F073169-CDB5-46E0-8A44-1B293790E512}" sibTransId="{8719CCA6-27D6-44A2-99F5-C3833FB0EA04}"/>
    <dgm:cxn modelId="{6DC03B45-5A1B-4FAC-8712-E2105F7BDE3B}" type="presParOf" srcId="{95F0B2C1-48F7-4AB7-8B41-78C08A24054B}" destId="{6FBC4BD3-2645-4DD5-B291-1B0A108C6EBE}" srcOrd="0" destOrd="0" presId="urn:microsoft.com/office/officeart/2005/8/layout/chevron1"/>
    <dgm:cxn modelId="{2E4939B6-5B0D-46D9-A628-69F5EE25BAAF}" type="presParOf" srcId="{95F0B2C1-48F7-4AB7-8B41-78C08A24054B}" destId="{407B7ADE-19E4-41C2-9DE7-AA78DD04E2DD}" srcOrd="1" destOrd="0" presId="urn:microsoft.com/office/officeart/2005/8/layout/chevron1"/>
    <dgm:cxn modelId="{92966834-37C0-4AA9-BD71-7659A33FE1B7}" type="presParOf" srcId="{95F0B2C1-48F7-4AB7-8B41-78C08A24054B}" destId="{9492A472-B58C-4A71-BF95-A910E32CC68A}" srcOrd="2" destOrd="0" presId="urn:microsoft.com/office/officeart/2005/8/layout/chevron1"/>
    <dgm:cxn modelId="{6B4F75E2-1331-4B58-AD0A-CFB35C80E5AC}" type="presParOf" srcId="{95F0B2C1-48F7-4AB7-8B41-78C08A24054B}" destId="{3D89F03B-21B2-49D0-9314-8876CD10EEC9}" srcOrd="3" destOrd="0" presId="urn:microsoft.com/office/officeart/2005/8/layout/chevron1"/>
    <dgm:cxn modelId="{BF8DD8A9-ED28-497E-A4FB-A562C3C4A6C8}" type="presParOf" srcId="{95F0B2C1-48F7-4AB7-8B41-78C08A24054B}" destId="{82F62B11-DE49-4197-AB4C-139005FDE355}" srcOrd="4" destOrd="0" presId="urn:microsoft.com/office/officeart/2005/8/layout/chevron1"/>
    <dgm:cxn modelId="{69AEAEA2-8117-49B8-A661-9A239934814E}" type="presParOf" srcId="{95F0B2C1-48F7-4AB7-8B41-78C08A24054B}" destId="{8C12D293-2C82-47E0-ACA1-FBED23BCA831}" srcOrd="5" destOrd="0" presId="urn:microsoft.com/office/officeart/2005/8/layout/chevron1"/>
    <dgm:cxn modelId="{0E29C5D2-737F-4FD3-9271-FE83C187D926}" type="presParOf" srcId="{95F0B2C1-48F7-4AB7-8B41-78C08A24054B}" destId="{A6B21743-9C0B-4F13-84A3-3A23D5830705}" srcOrd="6" destOrd="0" presId="urn:microsoft.com/office/officeart/2005/8/layout/chevron1"/>
    <dgm:cxn modelId="{59D6CE4E-65EC-478E-8E25-A8D060BFB82A}" type="presParOf" srcId="{95F0B2C1-48F7-4AB7-8B41-78C08A24054B}" destId="{FFB8C00D-A4D6-46F5-A906-3C85ECAA8DF0}" srcOrd="7" destOrd="0" presId="urn:microsoft.com/office/officeart/2005/8/layout/chevron1"/>
    <dgm:cxn modelId="{EA0CC91A-C782-45B1-B075-030455ABE727}" type="presParOf" srcId="{95F0B2C1-48F7-4AB7-8B41-78C08A24054B}" destId="{F1DEA045-1C3E-40E5-8F6C-5767748C7B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40CA9-7387-4215-B526-DE34BA3AB115}">
      <dsp:nvSpPr>
        <dsp:cNvPr id="0" name=""/>
        <dsp:cNvSpPr/>
      </dsp:nvSpPr>
      <dsp:spPr>
        <a:xfrm>
          <a:off x="3154124" y="0"/>
          <a:ext cx="2601476" cy="2601872"/>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F4A7C-EA48-4EE9-91DD-B1E0C1C6DAA4}">
      <dsp:nvSpPr>
        <dsp:cNvPr id="0" name=""/>
        <dsp:cNvSpPr/>
      </dsp:nvSpPr>
      <dsp:spPr>
        <a:xfrm>
          <a:off x="3729135" y="939354"/>
          <a:ext cx="1445590" cy="72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t>التفكير الممنهج في المستقبل</a:t>
          </a:r>
          <a:endParaRPr lang="fr-DZ" sz="1800" b="1" kern="1200" dirty="0"/>
        </a:p>
      </dsp:txBody>
      <dsp:txXfrm>
        <a:off x="3729135" y="939354"/>
        <a:ext cx="1445590" cy="722622"/>
      </dsp:txXfrm>
    </dsp:sp>
    <dsp:sp modelId="{0B9CB83F-35E1-4718-A601-04C0439F9344}">
      <dsp:nvSpPr>
        <dsp:cNvPr id="0" name=""/>
        <dsp:cNvSpPr/>
      </dsp:nvSpPr>
      <dsp:spPr>
        <a:xfrm>
          <a:off x="2431573" y="1494968"/>
          <a:ext cx="2601476" cy="2601872"/>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67018-8F32-4C97-8648-FF772053CEF1}">
      <dsp:nvSpPr>
        <dsp:cNvPr id="0" name=""/>
        <dsp:cNvSpPr/>
      </dsp:nvSpPr>
      <dsp:spPr>
        <a:xfrm>
          <a:off x="3009516" y="2442971"/>
          <a:ext cx="1445590" cy="72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t>الموائمة بين القدرات الداخلية وافرص الخارجية</a:t>
          </a:r>
          <a:endParaRPr lang="fr-DZ" sz="1800" b="1" kern="1200" dirty="0"/>
        </a:p>
      </dsp:txBody>
      <dsp:txXfrm>
        <a:off x="3009516" y="2442971"/>
        <a:ext cx="1445590" cy="722622"/>
      </dsp:txXfrm>
    </dsp:sp>
    <dsp:sp modelId="{A7B9137E-E5D0-4066-9A84-2C4DC09C9371}">
      <dsp:nvSpPr>
        <dsp:cNvPr id="0" name=""/>
        <dsp:cNvSpPr/>
      </dsp:nvSpPr>
      <dsp:spPr>
        <a:xfrm>
          <a:off x="3339280" y="3168836"/>
          <a:ext cx="2235071" cy="2235967"/>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48FC3-5867-47FF-BFE5-BA65FB6A0FF5}">
      <dsp:nvSpPr>
        <dsp:cNvPr id="0" name=""/>
        <dsp:cNvSpPr/>
      </dsp:nvSpPr>
      <dsp:spPr>
        <a:xfrm>
          <a:off x="3732555" y="3948749"/>
          <a:ext cx="1445590" cy="72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t>اتخاذ القرارات المبنية على التحليل العلمي للبيئة والسوق الاجتماعي</a:t>
          </a:r>
          <a:endParaRPr lang="fr-DZ" sz="1800" b="1" kern="1200" dirty="0"/>
        </a:p>
      </dsp:txBody>
      <dsp:txXfrm>
        <a:off x="3732555" y="3948749"/>
        <a:ext cx="1445590" cy="722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B2CC-09BE-41ED-9B8C-E1E88F62A946}">
      <dsp:nvSpPr>
        <dsp:cNvPr id="0" name=""/>
        <dsp:cNvSpPr/>
      </dsp:nvSpPr>
      <dsp:spPr>
        <a:xfrm>
          <a:off x="-6712059" y="-1026358"/>
          <a:ext cx="7988519" cy="7988519"/>
        </a:xfrm>
        <a:prstGeom prst="blockArc">
          <a:avLst>
            <a:gd name="adj1" fmla="val 18900000"/>
            <a:gd name="adj2" fmla="val 2700000"/>
            <a:gd name="adj3" fmla="val 27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BDED5-74C3-4B20-AC4E-774E19F7BB72}">
      <dsp:nvSpPr>
        <dsp:cNvPr id="0" name=""/>
        <dsp:cNvSpPr/>
      </dsp:nvSpPr>
      <dsp:spPr>
        <a:xfrm>
          <a:off x="667910" y="456344"/>
          <a:ext cx="11357280" cy="9131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a:cs typeface="+mj-cs"/>
            </a:rPr>
            <a:t>الرؤية والرسالة: - توجد المؤسسات غير الربحية لتنفيذ رؤية ورسالة لإحداث تأثير في المجتمع. بينما تركز المؤسسات الربحية على مدى قدرتها على تحمل التكاليف</a:t>
          </a:r>
          <a:endParaRPr lang="fr-DZ" sz="1400" b="1" kern="1200">
            <a:cs typeface="+mj-cs"/>
          </a:endParaRPr>
        </a:p>
        <a:p>
          <a:pPr marL="0" lvl="0" indent="0" algn="just" defTabSz="622300" rtl="1">
            <a:lnSpc>
              <a:spcPct val="90000"/>
            </a:lnSpc>
            <a:spcBef>
              <a:spcPct val="0"/>
            </a:spcBef>
            <a:spcAft>
              <a:spcPct val="35000"/>
            </a:spcAft>
            <a:buNone/>
          </a:pPr>
          <a:r>
            <a:rPr lang="ar-SA" sz="1400" b="1" kern="1200">
              <a:cs typeface="+mj-cs"/>
            </a:rPr>
            <a:t>- لا يوجد دافع للربح</a:t>
          </a:r>
          <a:endParaRPr lang="fr-DZ" sz="1400" b="1" kern="1200">
            <a:cs typeface="+mj-cs"/>
          </a:endParaRPr>
        </a:p>
        <a:p>
          <a:pPr marL="0" lvl="0" indent="0" algn="just" defTabSz="622300" rtl="1">
            <a:lnSpc>
              <a:spcPct val="90000"/>
            </a:lnSpc>
            <a:spcBef>
              <a:spcPct val="0"/>
            </a:spcBef>
            <a:spcAft>
              <a:spcPct val="35000"/>
            </a:spcAft>
            <a:buNone/>
          </a:pPr>
          <a:r>
            <a:rPr lang="ar-SA" sz="1400" b="1" kern="1200">
              <a:cs typeface="+mj-cs"/>
            </a:rPr>
            <a:t>- لا يوجد مساهمون يرضونهم، وهذا هو السبب في أن الرؤية والرسالة يجب أن إنسانية غير ربحية. </a:t>
          </a:r>
          <a:endParaRPr lang="fr-DZ" sz="1400" b="1" kern="1200" dirty="0">
            <a:cs typeface="+mj-cs"/>
          </a:endParaRPr>
        </a:p>
      </dsp:txBody>
      <dsp:txXfrm>
        <a:off x="667910" y="456344"/>
        <a:ext cx="11357280" cy="913163"/>
      </dsp:txXfrm>
    </dsp:sp>
    <dsp:sp modelId="{FFCF3DD1-6406-460F-84FC-F5E95E380B94}">
      <dsp:nvSpPr>
        <dsp:cNvPr id="0" name=""/>
        <dsp:cNvSpPr/>
      </dsp:nvSpPr>
      <dsp:spPr>
        <a:xfrm>
          <a:off x="97182" y="342199"/>
          <a:ext cx="1141454" cy="114145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3C4E9-7B1A-465C-8F6E-59C1F93B298F}">
      <dsp:nvSpPr>
        <dsp:cNvPr id="0" name=""/>
        <dsp:cNvSpPr/>
      </dsp:nvSpPr>
      <dsp:spPr>
        <a:xfrm>
          <a:off x="1191447" y="1826327"/>
          <a:ext cx="10833742" cy="9131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cs typeface="+mj-cs"/>
            </a:rPr>
            <a:t>تحفيز الموظفين وتوقعاتهم: يعمل الناس بشكل عام في المؤسسات غير الربحية لأنهم يريدون المساهمة في التغيير. قد يكون أجر الموظفون غير الربحين أعلى في القطاع الخاص، وهذا دليل أن الموظفين يجلبون أحلامهم وتوقعات الإيجابية التي تسعى على جعل المجتمع أفضل، وهذا يختلف عن العمل في مؤسسة ربحية، لذلك يريد الموظفون المشاركة في صنع القرار، فيجب أن يشعروا باستمرار أن عملهم يساهم في تحقيق مصلحة أكبر. فهم يريدون أن يشعروا بالدعم في نموهم الوظيفي. كل هذا يعني أن القادة غير الربحين سيحتاجون إلى التفكير بشكل متعمد للغاية حول كيفية مشاركة الموظفين في عملية التخطيط الاستراتيجي وارتباطهم بها.</a:t>
          </a:r>
          <a:endParaRPr lang="fr-DZ" sz="1400" b="1" kern="1200" dirty="0">
            <a:cs typeface="+mj-cs"/>
          </a:endParaRPr>
        </a:p>
      </dsp:txBody>
      <dsp:txXfrm>
        <a:off x="1191447" y="1826327"/>
        <a:ext cx="10833742" cy="913163"/>
      </dsp:txXfrm>
    </dsp:sp>
    <dsp:sp modelId="{B82272EB-A9BD-4761-8BA0-119C2FB57D3C}">
      <dsp:nvSpPr>
        <dsp:cNvPr id="0" name=""/>
        <dsp:cNvSpPr/>
      </dsp:nvSpPr>
      <dsp:spPr>
        <a:xfrm>
          <a:off x="620720" y="1712182"/>
          <a:ext cx="1141454" cy="114145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2D8D0-5168-46F6-95E2-C67AA379F2E7}">
      <dsp:nvSpPr>
        <dsp:cNvPr id="0" name=""/>
        <dsp:cNvSpPr/>
      </dsp:nvSpPr>
      <dsp:spPr>
        <a:xfrm>
          <a:off x="1191447" y="3196311"/>
          <a:ext cx="10833742" cy="9131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a:latin typeface="Times New Roman" panose="02020603050405020304" pitchFamily="18" charset="0"/>
              <a:cs typeface="+mj-cs"/>
            </a:rPr>
            <a:t>جمع التبرعات: جمع التبرعات هو واحد من أهم الوظائف في أي مؤسسة غير ربحية على عكس المؤسسات الربحية، إذ  تجمع المؤسسات غير الربحية عموما الجزء الأكبر من دخلها ليس من بيع المنتجات أو الخدمات، ولكن من الجهات المانحة الفردية والمؤسسية. يمكن أن يشمل ذلك المنح والهدايا الكبرى والتبرعات الصغيرة... في مقابل مساهمتهم، يتوقع المانحون أن يروا المؤسسة غير الربحية لها تأثير إيجابي في العالم. وهذا هو السبب في أن التخطيط الاستراتيجي يمكن أن يكون مفيدا بشكل خاص للمؤسسات غير الربحية، لأنه يوضح رؤية ملهمة ومدفوعة بالتأثير وطويلة الأجل.</a:t>
          </a:r>
          <a:endParaRPr lang="fr-DZ" sz="1400" b="1" kern="1200" dirty="0">
            <a:cs typeface="+mj-cs"/>
          </a:endParaRPr>
        </a:p>
      </dsp:txBody>
      <dsp:txXfrm>
        <a:off x="1191447" y="3196311"/>
        <a:ext cx="10833742" cy="913163"/>
      </dsp:txXfrm>
    </dsp:sp>
    <dsp:sp modelId="{43523BD3-5914-4DB7-9520-F6B1F1F5B3D5}">
      <dsp:nvSpPr>
        <dsp:cNvPr id="0" name=""/>
        <dsp:cNvSpPr/>
      </dsp:nvSpPr>
      <dsp:spPr>
        <a:xfrm>
          <a:off x="620720" y="3082165"/>
          <a:ext cx="1141454" cy="114145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B64434-632A-4E8B-975A-EDA5788AE97A}">
      <dsp:nvSpPr>
        <dsp:cNvPr id="0" name=""/>
        <dsp:cNvSpPr/>
      </dsp:nvSpPr>
      <dsp:spPr>
        <a:xfrm>
          <a:off x="667910" y="4566294"/>
          <a:ext cx="11357280" cy="9131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a:cs typeface="+mj-cs"/>
            </a:rPr>
            <a:t>دور مجلس الإدارة: غالبية المجالس غير الربحية هي وظائف غير مدفوعة الأجر. ومع ذلك ، فإن المجالس غير الربحية مسؤولة عن قدر لا يصدق من الرقابة. وهذا يعني أنه ، مثل الموظفين ، سيتم جذب أعضاء مجلس الإدارة من خلال الرؤية والرسالة. على عكس مجالس الإدارة الهادفة للربح ، التي تفكر في المساهمين ، يركز مجلس الإدارة غير الربحي بشكل أساسي على ضمان قدرة المؤسسة على تحقيق رؤيتها ورسالتها. وبالتالي يجب أن يشارك أعضاء مجلس الإدارة غير الربحين بعمق في التخطيط الاستراتيجي. </a:t>
          </a:r>
          <a:endParaRPr lang="fr-DZ" sz="1400" b="1" kern="1200" dirty="0">
            <a:cs typeface="+mj-cs"/>
          </a:endParaRPr>
        </a:p>
      </dsp:txBody>
      <dsp:txXfrm>
        <a:off x="667910" y="4566294"/>
        <a:ext cx="11357280" cy="913163"/>
      </dsp:txXfrm>
    </dsp:sp>
    <dsp:sp modelId="{CE47CAD0-5EF8-4A50-BF38-5F82D4F96DFA}">
      <dsp:nvSpPr>
        <dsp:cNvPr id="0" name=""/>
        <dsp:cNvSpPr/>
      </dsp:nvSpPr>
      <dsp:spPr>
        <a:xfrm>
          <a:off x="97182" y="4452149"/>
          <a:ext cx="1141454" cy="114145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B2CC-09BE-41ED-9B8C-E1E88F62A946}">
      <dsp:nvSpPr>
        <dsp:cNvPr id="0" name=""/>
        <dsp:cNvSpPr/>
      </dsp:nvSpPr>
      <dsp:spPr>
        <a:xfrm>
          <a:off x="-6723248" y="-1028086"/>
          <a:ext cx="8002025" cy="8002025"/>
        </a:xfrm>
        <a:prstGeom prst="blockArc">
          <a:avLst>
            <a:gd name="adj1" fmla="val 18900000"/>
            <a:gd name="adj2" fmla="val 2700000"/>
            <a:gd name="adj3" fmla="val 27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BDED5-74C3-4B20-AC4E-774E19F7BB72}">
      <dsp:nvSpPr>
        <dsp:cNvPr id="0" name=""/>
        <dsp:cNvSpPr/>
      </dsp:nvSpPr>
      <dsp:spPr>
        <a:xfrm>
          <a:off x="475965" y="313108"/>
          <a:ext cx="11509051"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توفير الوقت من خلال التوافق: </a:t>
          </a:r>
          <a:r>
            <a:rPr lang="ar-SA" sz="1400" b="1" kern="1200" dirty="0">
              <a:cs typeface="+mj-cs"/>
            </a:rPr>
            <a:t>تجمع عملية التخطيط الاستراتيجي بين قيادة مجلس الإدارة والموظفين للمشاركة في إنشاء رؤية لمستقبل المؤسسة، ويشمل ذلك التوجه الاستراتيجي والأولويات </a:t>
          </a:r>
          <a:r>
            <a:rPr lang="ar-SA" sz="1400" b="1" kern="1200" dirty="0" err="1">
              <a:cs typeface="+mj-cs"/>
            </a:rPr>
            <a:t>البرنامجية</a:t>
          </a:r>
          <a:r>
            <a:rPr lang="ar-SA" sz="1400" b="1" kern="1200" dirty="0">
              <a:cs typeface="+mj-cs"/>
            </a:rPr>
            <a:t> والمالية، وتدابير النجاح. ولأن العملية نفسها تقوم على بناء توافق في الآراء، فإنها تخلق قبولا قيما مما سيوفر الوقت في نهاية المطاف ويقلل من الاحتكاك.</a:t>
          </a:r>
          <a:endParaRPr lang="fr-DZ" sz="1400" b="1" kern="1200" dirty="0">
            <a:cs typeface="+mj-cs"/>
          </a:endParaRPr>
        </a:p>
      </dsp:txBody>
      <dsp:txXfrm>
        <a:off x="475965" y="313108"/>
        <a:ext cx="11509051" cy="625979"/>
      </dsp:txXfrm>
    </dsp:sp>
    <dsp:sp modelId="{FFCF3DD1-6406-460F-84FC-F5E95E380B94}">
      <dsp:nvSpPr>
        <dsp:cNvPr id="0" name=""/>
        <dsp:cNvSpPr/>
      </dsp:nvSpPr>
      <dsp:spPr>
        <a:xfrm>
          <a:off x="84728" y="23486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AED1F-51A2-4F98-A7A7-8D77F2B967A3}">
      <dsp:nvSpPr>
        <dsp:cNvPr id="0" name=""/>
        <dsp:cNvSpPr/>
      </dsp:nvSpPr>
      <dsp:spPr>
        <a:xfrm>
          <a:off x="990876" y="1251958"/>
          <a:ext cx="10994140"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توفير المال من خلال إنفاق أكثر ذكاء: </a:t>
          </a:r>
          <a:r>
            <a:rPr lang="ar-SA" sz="1400" b="1" kern="1200" dirty="0">
              <a:cs typeface="+mj-cs"/>
            </a:rPr>
            <a:t>ستوضح الخطة الإستراتيجية المكان الذي تحتاجه المؤسسة إلى الاستثمار فيه لتحقيق أهدافها لمدة 3-5 سنوات. هذا يوفر عليها إنفاق موارد ثمينة في المجالات غير الأساسية، ولأن الخطة تتضمن مقاييس للنجاح، فستكون المؤسسة قادرة بشكل أفضل على تقييم متى يؤتي الإنفاق ثماره، وعندما لا يكون كذلك، مما يتيح لها تصحيح المسار بسرعة.</a:t>
          </a:r>
          <a:endParaRPr lang="fr-DZ" sz="1400" b="1" kern="1200" dirty="0">
            <a:cs typeface="+mj-cs"/>
          </a:endParaRPr>
        </a:p>
      </dsp:txBody>
      <dsp:txXfrm>
        <a:off x="990876" y="1251958"/>
        <a:ext cx="10994140" cy="625979"/>
      </dsp:txXfrm>
    </dsp:sp>
    <dsp:sp modelId="{DC868C95-4D1D-40C9-9C23-859A46E9D50A}">
      <dsp:nvSpPr>
        <dsp:cNvPr id="0" name=""/>
        <dsp:cNvSpPr/>
      </dsp:nvSpPr>
      <dsp:spPr>
        <a:xfrm>
          <a:off x="599639" y="117371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B9B75-BEA4-4A99-AA19-71AC62A1D64F}">
      <dsp:nvSpPr>
        <dsp:cNvPr id="0" name=""/>
        <dsp:cNvSpPr/>
      </dsp:nvSpPr>
      <dsp:spPr>
        <a:xfrm>
          <a:off x="1226331" y="2190808"/>
          <a:ext cx="10758684"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استثمار فريق العمل: </a:t>
          </a:r>
          <a:r>
            <a:rPr lang="ar-SA" sz="1400" b="1" kern="1200" dirty="0">
              <a:cs typeface="+mj-cs"/>
            </a:rPr>
            <a:t>أن 95٪ من الموظفين لا يفهمون استراتيجية مؤسساتهم؟ في الوقت نفسه، فإن أحد أهم الأشياء التي يجدها العمال محبطة هو "الافتقار إلى المعنى في عملهم". يمكن لعملية التخطيط الاستراتيجي التي تشرك الموظفين وتخلق المشاركة أن تغير شعور الموظفين تجاه عملهم اليومي. يمكن للخطة الإستراتيجية التي يشعر الموظفون بالاستثمار فيها أن تعيد تنشيط فريق العمل وتكسر الحواجز وتزيد الإنتاجية.</a:t>
          </a:r>
          <a:endParaRPr lang="fr-DZ" sz="1400" b="1" kern="1200" dirty="0">
            <a:cs typeface="+mj-cs"/>
          </a:endParaRPr>
        </a:p>
      </dsp:txBody>
      <dsp:txXfrm>
        <a:off x="1226331" y="2190808"/>
        <a:ext cx="10758684" cy="625979"/>
      </dsp:txXfrm>
    </dsp:sp>
    <dsp:sp modelId="{43523BD3-5914-4DB7-9520-F6B1F1F5B3D5}">
      <dsp:nvSpPr>
        <dsp:cNvPr id="0" name=""/>
        <dsp:cNvSpPr/>
      </dsp:nvSpPr>
      <dsp:spPr>
        <a:xfrm>
          <a:off x="835094" y="211256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A7F50-3AAE-41C6-B003-EEC19AB82E5B}">
      <dsp:nvSpPr>
        <dsp:cNvPr id="0" name=""/>
        <dsp:cNvSpPr/>
      </dsp:nvSpPr>
      <dsp:spPr>
        <a:xfrm>
          <a:off x="1226331" y="3129064"/>
          <a:ext cx="10758684"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تعزيز التأثير: </a:t>
          </a:r>
          <a:r>
            <a:rPr lang="ar-SA" sz="1400" b="1" kern="1200" dirty="0">
              <a:cs typeface="+mj-cs"/>
            </a:rPr>
            <a:t>لا تترك الخطة الاستراتيجية القوية أي شك حول ما تحاول المؤسسة تحقيقه، من خلال الجمع بين الأهداف الطموحة والاستراتيجيات القابلة للتنفيذ  سيتم تصميم خطة لزيادة نجاح المؤسسة. ولتحقيق ذلك يجب زيادة التأثير والاستدامة من خلال توفير معايير واضحة، ستساعد الخطة الاستراتيجية على تقييم التقدم نحو الأهداف بشكل أفضل والتقاط التحديات قبل أن تصبح أخطاء مكلفة.</a:t>
          </a:r>
          <a:endParaRPr lang="fr-DZ" sz="1400" b="1" kern="1200" dirty="0">
            <a:cs typeface="+mj-cs"/>
          </a:endParaRPr>
        </a:p>
      </dsp:txBody>
      <dsp:txXfrm>
        <a:off x="1226331" y="3129064"/>
        <a:ext cx="10758684" cy="625979"/>
      </dsp:txXfrm>
    </dsp:sp>
    <dsp:sp modelId="{CE47CAD0-5EF8-4A50-BF38-5F82D4F96DFA}">
      <dsp:nvSpPr>
        <dsp:cNvPr id="0" name=""/>
        <dsp:cNvSpPr/>
      </dsp:nvSpPr>
      <dsp:spPr>
        <a:xfrm>
          <a:off x="835094" y="305081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C3695-B5E5-45B2-8DD0-22444D91E4E1}">
      <dsp:nvSpPr>
        <dsp:cNvPr id="0" name=""/>
        <dsp:cNvSpPr/>
      </dsp:nvSpPr>
      <dsp:spPr>
        <a:xfrm>
          <a:off x="990876" y="4067914"/>
          <a:ext cx="10994140"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جمع المزيد من الأموال: </a:t>
          </a:r>
          <a:r>
            <a:rPr lang="ar-SA" sz="1400" b="1" kern="1200" dirty="0">
              <a:cs typeface="+mj-cs"/>
            </a:rPr>
            <a:t>يرغب المانحون في الاستثمار في المؤسسات ذات الرؤية القوية والالتزام بالاستدامة والتركيز على خلق وقياس التأثير. وهو بالضبط ما توفره الخطة الاستراتيجية. بالإضافة إلى مشاركة خطة المؤسسة الإستراتيجية مباشرة مع المساهمين الرئيسيين، يمكن لموظفي جمع التبرعات إعادة توظيفها في لغة مقترحات المنح ورسائل البريد الإلكتروني للداعمين. يمكن تحويل التقارير المرحلية للخطة الاستراتيجية الفصلية لمجلس الإدارة بسرعة إلى تقارير تأثير مقنعة للمانحين. </a:t>
          </a:r>
          <a:endParaRPr lang="fr-DZ" sz="1400" b="1" kern="1200" dirty="0">
            <a:cs typeface="+mj-cs"/>
          </a:endParaRPr>
        </a:p>
      </dsp:txBody>
      <dsp:txXfrm>
        <a:off x="990876" y="4067914"/>
        <a:ext cx="10994140" cy="625979"/>
      </dsp:txXfrm>
    </dsp:sp>
    <dsp:sp modelId="{E08BF668-C37E-4A58-9BC2-36F7410B6A83}">
      <dsp:nvSpPr>
        <dsp:cNvPr id="0" name=""/>
        <dsp:cNvSpPr/>
      </dsp:nvSpPr>
      <dsp:spPr>
        <a:xfrm>
          <a:off x="599639" y="398966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FF273-D3CF-4033-BF79-BB0EFE5730CD}">
      <dsp:nvSpPr>
        <dsp:cNvPr id="0" name=""/>
        <dsp:cNvSpPr/>
      </dsp:nvSpPr>
      <dsp:spPr>
        <a:xfrm>
          <a:off x="475965" y="5006764"/>
          <a:ext cx="11509051"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بدء عملية صنع القرار الاستراتيجي: </a:t>
          </a:r>
          <a:r>
            <a:rPr lang="ar-SA" sz="1400" b="1" kern="1200" dirty="0">
              <a:cs typeface="+mj-cs"/>
            </a:rPr>
            <a:t>الخطة الاستراتيجية هي أكثر من مجرد وثيقة. إنها أداة يجب أن توجه قادة مجلس الإدارة والموظفين غير الربحين في اتخاذ القرارات الاستراتيجية. سواء كان الأمر يتعلق بالبرامج التي يجب توسيعها أو التي يجب قطعها ، فإن الخطة الاستراتيجية توضح مجموعة من القيم والأولويات المشتركة. لذا بدلا من مناقشة القرارات الرئيسية من الصفر في كل مرة ، يمكن لفريق العمل التوافق بسرعة أكبر من خلال طرح السؤال: ما هو الخيار الأفضل لتعزيز الأهداف والقيم المعلنة للمؤسسة؟</a:t>
          </a:r>
          <a:endParaRPr lang="fr-DZ" sz="1400" b="1" kern="1200" dirty="0">
            <a:cs typeface="+mj-cs"/>
          </a:endParaRPr>
        </a:p>
      </dsp:txBody>
      <dsp:txXfrm>
        <a:off x="475965" y="5006764"/>
        <a:ext cx="11509051" cy="625979"/>
      </dsp:txXfrm>
    </dsp:sp>
    <dsp:sp modelId="{82405994-877E-4D1F-861A-C90E61C10CD6}">
      <dsp:nvSpPr>
        <dsp:cNvPr id="0" name=""/>
        <dsp:cNvSpPr/>
      </dsp:nvSpPr>
      <dsp:spPr>
        <a:xfrm>
          <a:off x="84728" y="492851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C4BD3-2645-4DD5-B291-1B0A108C6EBE}">
      <dsp:nvSpPr>
        <dsp:cNvPr id="0" name=""/>
        <dsp:cNvSpPr/>
      </dsp:nvSpPr>
      <dsp:spPr>
        <a:xfrm>
          <a:off x="2951" y="1663838"/>
          <a:ext cx="2626579" cy="105063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SA" sz="2000" b="1" kern="1200" dirty="0"/>
            <a:t>التحليل الاستراتيجي</a:t>
          </a:r>
          <a:endParaRPr lang="fr-DZ" sz="2000" b="1" kern="1200" dirty="0"/>
        </a:p>
      </dsp:txBody>
      <dsp:txXfrm>
        <a:off x="528267" y="1663838"/>
        <a:ext cx="1575948" cy="1050631"/>
      </dsp:txXfrm>
    </dsp:sp>
    <dsp:sp modelId="{9492A472-B58C-4A71-BF95-A910E32CC68A}">
      <dsp:nvSpPr>
        <dsp:cNvPr id="0" name=""/>
        <dsp:cNvSpPr/>
      </dsp:nvSpPr>
      <dsp:spPr>
        <a:xfrm>
          <a:off x="2366872" y="1663838"/>
          <a:ext cx="2626579" cy="105063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SA" sz="2000" b="1" kern="1200" dirty="0"/>
            <a:t>تحديد الرسالة والرؤية والأهداف الاستراتيجية</a:t>
          </a:r>
          <a:endParaRPr lang="fr-DZ" sz="2000" b="1" kern="1200" dirty="0"/>
        </a:p>
      </dsp:txBody>
      <dsp:txXfrm>
        <a:off x="2892188" y="1663838"/>
        <a:ext cx="1575948" cy="1050631"/>
      </dsp:txXfrm>
    </dsp:sp>
    <dsp:sp modelId="{82F62B11-DE49-4197-AB4C-139005FDE355}">
      <dsp:nvSpPr>
        <dsp:cNvPr id="0" name=""/>
        <dsp:cNvSpPr/>
      </dsp:nvSpPr>
      <dsp:spPr>
        <a:xfrm>
          <a:off x="4730793" y="1663838"/>
          <a:ext cx="2626579" cy="105063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SA" sz="2000" b="1" kern="1200" dirty="0"/>
            <a:t>صياغة الاستراتيجيات التسويقية</a:t>
          </a:r>
          <a:endParaRPr lang="fr-DZ" sz="2000" b="1" kern="1200" dirty="0"/>
        </a:p>
      </dsp:txBody>
      <dsp:txXfrm>
        <a:off x="5256109" y="1663838"/>
        <a:ext cx="1575948" cy="1050631"/>
      </dsp:txXfrm>
    </dsp:sp>
    <dsp:sp modelId="{A6B21743-9C0B-4F13-84A3-3A23D5830705}">
      <dsp:nvSpPr>
        <dsp:cNvPr id="0" name=""/>
        <dsp:cNvSpPr/>
      </dsp:nvSpPr>
      <dsp:spPr>
        <a:xfrm>
          <a:off x="7094714" y="1663838"/>
          <a:ext cx="2626579" cy="105063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SA" sz="2000" b="1" kern="1200" dirty="0"/>
            <a:t>تنفيذ الخطة الاستراتيجية</a:t>
          </a:r>
          <a:endParaRPr lang="fr-DZ" sz="2000" b="1" kern="1200" dirty="0"/>
        </a:p>
      </dsp:txBody>
      <dsp:txXfrm>
        <a:off x="7620030" y="1663838"/>
        <a:ext cx="1575948" cy="1050631"/>
      </dsp:txXfrm>
    </dsp:sp>
    <dsp:sp modelId="{F1DEA045-1C3E-40E5-8F6C-5767748C7BFA}">
      <dsp:nvSpPr>
        <dsp:cNvPr id="0" name=""/>
        <dsp:cNvSpPr/>
      </dsp:nvSpPr>
      <dsp:spPr>
        <a:xfrm>
          <a:off x="9458635" y="1663838"/>
          <a:ext cx="2626579" cy="105063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SA" sz="2000" b="1" kern="1200" dirty="0"/>
            <a:t>المتابعة والتقييم</a:t>
          </a:r>
          <a:endParaRPr lang="fr-DZ" sz="2000" b="1" kern="1200" dirty="0"/>
        </a:p>
      </dsp:txBody>
      <dsp:txXfrm>
        <a:off x="9983951" y="1663838"/>
        <a:ext cx="1575948" cy="105063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06/10/2025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8</a:t>
            </a:fld>
            <a:endParaRPr lang="fr-DZ"/>
          </a:p>
        </p:txBody>
      </p:sp>
    </p:spTree>
    <p:extLst>
      <p:ext uri="{BB962C8B-B14F-4D97-AF65-F5344CB8AC3E}">
        <p14:creationId xmlns:p14="http://schemas.microsoft.com/office/powerpoint/2010/main" val="234496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06/10/2025</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06/10/2025</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F7C0A9F-9197-44E4-84E4-4C569901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8" y="3429000"/>
            <a:ext cx="3248025" cy="3320016"/>
          </a:xfrm>
          <a:prstGeom prst="rect">
            <a:avLst/>
          </a:prstGeom>
        </p:spPr>
      </p:pic>
    </p:spTree>
    <p:extLst>
      <p:ext uri="{BB962C8B-B14F-4D97-AF65-F5344CB8AC3E}">
        <p14:creationId xmlns:p14="http://schemas.microsoft.com/office/powerpoint/2010/main" val="23637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1" y="0"/>
            <a:ext cx="12299181" cy="6857999"/>
          </a:xfrm>
        </p:spPr>
        <p:txBody>
          <a:bodyPr>
            <a:normAutofit lnSpcReduction="10000"/>
          </a:bodyPr>
          <a:lstStyle/>
          <a:p>
            <a:pPr algn="r" rtl="1"/>
            <a:r>
              <a:rPr lang="en-US"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الأولى</a:t>
            </a:r>
            <a:r>
              <a:rPr lang="en-US"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التحليل</a:t>
            </a:r>
            <a:r>
              <a:rPr lang="en-US"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الاستراتيجي</a:t>
            </a:r>
            <a:endParaRPr lang="ar-SA"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2.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الخارجي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(External Analysis)</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يركز</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البيئة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العامة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والخاصة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تؤثر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البيئة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العامة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(Macro-environment)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خلال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نموذج</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PESTEL:</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P: Political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العلاقة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السلطات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العمومية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E: Economic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فرص</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التمويل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والمنح</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S: Social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والعادات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تؤثر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استجابة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الجمهور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T: Technological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استخدام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المنصات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الرقمية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التواصل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E: Environmental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القضايا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البيئية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والتنمية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المستدامة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L: Legal –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الإطار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القانوني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للجمعيات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والمنظمات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البيئة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الخاصة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(Micro-environment):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المستفيدون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الرئيسيون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الممولون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الشركاء</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المحتملون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المنافسون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الرمزيون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منظمات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تعمل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نفس</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المجال</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47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1" y="0"/>
            <a:ext cx="12309230" cy="6857999"/>
          </a:xfrm>
        </p:spPr>
        <p:txBody>
          <a:bodyPr>
            <a:normAutofit/>
          </a:bodyPr>
          <a:lstStyle/>
          <a:p>
            <a:pPr algn="r" rtl="1"/>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الأولى</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الاستراتيجي</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3.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المزدوج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(SWOT Analysis)</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يُعدّ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أكثر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الأدوات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استخدامًا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لتلخيص</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الوضعية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الاستراتيجية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p>
          <a:p>
            <a:pPr marL="0" indent="0" algn="r" rtl="1">
              <a:buNone/>
            </a:pP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r" rtl="1">
              <a:buNone/>
            </a:pP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endParaRPr lang="fr-DZ" sz="1800" dirty="0">
              <a:latin typeface="Times New Roman" panose="02020603050405020304" pitchFamily="18" charset="0"/>
              <a:cs typeface="Times New Roman" panose="02020603050405020304" pitchFamily="18" charset="0"/>
            </a:endParaRPr>
          </a:p>
        </p:txBody>
      </p:sp>
      <p:pic>
        <p:nvPicPr>
          <p:cNvPr id="1026" name="Picture 2" descr="مصفوفة تحليل SWOT لأى شركة مع مثال - أسود البيزنس">
            <a:extLst>
              <a:ext uri="{FF2B5EF4-FFF2-40B4-BE49-F238E27FC236}">
                <a16:creationId xmlns:a16="http://schemas.microsoft.com/office/drawing/2014/main" id="{2DB1F7EA-5E44-4D2E-AA01-CE127309C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3063"/>
            <a:ext cx="12191998" cy="507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5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0" y="-10048"/>
            <a:ext cx="12339375" cy="6868047"/>
          </a:xfrm>
        </p:spPr>
        <p:txBody>
          <a:bodyPr>
            <a:normAutofit lnSpcReduction="10000"/>
          </a:bodyPr>
          <a:lstStyle/>
          <a:p>
            <a:pPr algn="r" rtl="1"/>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sz="2400" b="1" dirty="0">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الثانية</a:t>
            </a:r>
            <a:r>
              <a:rPr lang="en-US" sz="2400" b="1" dirty="0">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تحديد</a:t>
            </a:r>
            <a:r>
              <a:rPr lang="en-US" sz="2400" b="1" dirty="0">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الرسالة</a:t>
            </a:r>
            <a:r>
              <a:rPr lang="en-US" sz="2400" b="1" dirty="0">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والرؤية</a:t>
            </a:r>
            <a:r>
              <a:rPr lang="en-US" sz="2400" b="1" dirty="0">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00FF00"/>
                </a:highlight>
                <a:latin typeface="Times New Roman" panose="02020603050405020304" pitchFamily="18" charset="0"/>
                <a:ea typeface="MS Mincho" panose="02020609040205080304" pitchFamily="49" charset="-128"/>
                <a:cs typeface="Times New Roman" panose="02020603050405020304" pitchFamily="18" charset="0"/>
              </a:rPr>
              <a:t>والأهداف</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الرسالة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(Mission)</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التعبير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الغاية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الوجودية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سبب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وجودها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مثال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تمكين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الشباب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بناء</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مهارات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رقمية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أجل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اندماج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مهني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أفضل</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الرؤية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(Vision)</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الصورة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المستقبلية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إلى</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نريد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الوصول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مثال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نصبح</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المرجع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الأول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تدريب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الشباب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التحول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الرقمي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شمال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إفريقيا</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3.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القيم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(Values)</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المبادئ</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تحكم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سلوك</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تعاملها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المجتمع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الشفافية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المسؤولية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العدالة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الابتكار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4.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الأهداف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الاستراتيجية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وفق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نموذج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SMART: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S: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محددة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Specific</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M: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قابلة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للقياس</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Measurable</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قابلة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للتحقيق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Achievable</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R: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ذات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صلة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بالأثر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Relevant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مؤطرة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زمنياً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Time-bound</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مثال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زيادة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نسبة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الالتحاق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ببرامج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التكوين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المهني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للشباب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المهمّشين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20%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إلى</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40%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خلال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سنتين</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endParaRPr lang="fr-D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31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1" y="70338"/>
            <a:ext cx="12228843" cy="6787661"/>
          </a:xfrm>
        </p:spPr>
        <p:txBody>
          <a:bodyPr>
            <a:normAutofit fontScale="92500" lnSpcReduction="10000"/>
          </a:bodyPr>
          <a:lstStyle/>
          <a:p>
            <a:pPr algn="r" rtl="1"/>
            <a:r>
              <a:rPr lang="en-US" b="1" dirty="0" err="1">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b="1" dirty="0">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الثالثة</a:t>
            </a:r>
            <a:r>
              <a:rPr lang="en-US" b="1" dirty="0">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صياغة</a:t>
            </a:r>
            <a:r>
              <a:rPr lang="en-US" b="1" dirty="0">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الاستراتيجيات</a:t>
            </a:r>
            <a:r>
              <a:rPr lang="en-US" b="1" dirty="0">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C0C0C0"/>
                </a:highlight>
                <a:latin typeface="Times New Roman" panose="02020603050405020304" pitchFamily="18" charset="0"/>
                <a:ea typeface="MS Mincho" panose="02020609040205080304" pitchFamily="49" charset="-128"/>
                <a:cs typeface="Times New Roman" panose="02020603050405020304" pitchFamily="18" charset="0"/>
              </a:rPr>
              <a:t>التسويقية</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1.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استراتيجية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التمركز</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(Positioning Strategy)</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تسعى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لتحديد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موقعها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الذهني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عقول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جمهورها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مثال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مؤسسة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الهلال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الأحمر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تتمركز</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حول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المصداقية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الإنسانية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والمساعدة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العاجلة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2.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استراتيجية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تقسيم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الجمهور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(Segmentation)</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تقسيم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السوق</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إلى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فئات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محددة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بناء</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الفئة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العمرية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الوضع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والاقتصادي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درجة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الوعي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بالقضية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الموقع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الجغرافي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3.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استراتيجية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المزيج</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التسويقي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المعدل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(4Ps/7Ps for Nonprofits)</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Product: </a:t>
            </a:r>
            <a:r>
              <a:rPr lang="ar-SA"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أو</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المشاريع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تقدمها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Price:</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الغالب</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مجاني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أو</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رمزي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Place:</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القنوات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تصل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بها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إلى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جمهورها</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Promotion: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الإعلانات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العلاقات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العامة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القصص</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الإنسانية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People:</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العنصر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البشري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Process:</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الإجراءات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تضمن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مصداقية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التفاعل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Physical Evidence: </a:t>
            </a:r>
            <a:r>
              <a:rPr lang="ar-SA"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التقارير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الصور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شهادات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المستفيدين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1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04C9A83-D22D-44B5-86A3-316815EA829B}"/>
              </a:ext>
            </a:extLst>
          </p:cNvPr>
          <p:cNvGraphicFramePr>
            <a:graphicFrameLocks noGrp="1"/>
          </p:cNvGraphicFramePr>
          <p:nvPr>
            <p:extLst>
              <p:ext uri="{D42A27DB-BD31-4B8C-83A1-F6EECF244321}">
                <p14:modId xmlns:p14="http://schemas.microsoft.com/office/powerpoint/2010/main" val="4081404823"/>
              </p:ext>
            </p:extLst>
          </p:nvPr>
        </p:nvGraphicFramePr>
        <p:xfrm>
          <a:off x="110532" y="1155560"/>
          <a:ext cx="11887200" cy="5361803"/>
        </p:xfrm>
        <a:graphic>
          <a:graphicData uri="http://schemas.openxmlformats.org/drawingml/2006/table">
            <a:tbl>
              <a:tblPr firstRow="1" firstCol="1" bandRow="1">
                <a:tableStyleId>{5940675A-B579-460E-94D1-54222C63F5DA}</a:tableStyleId>
              </a:tblPr>
              <a:tblGrid>
                <a:gridCol w="2971800">
                  <a:extLst>
                    <a:ext uri="{9D8B030D-6E8A-4147-A177-3AD203B41FA5}">
                      <a16:colId xmlns:a16="http://schemas.microsoft.com/office/drawing/2014/main" val="12060257"/>
                    </a:ext>
                  </a:extLst>
                </a:gridCol>
                <a:gridCol w="2971800">
                  <a:extLst>
                    <a:ext uri="{9D8B030D-6E8A-4147-A177-3AD203B41FA5}">
                      <a16:colId xmlns:a16="http://schemas.microsoft.com/office/drawing/2014/main" val="209940795"/>
                    </a:ext>
                  </a:extLst>
                </a:gridCol>
                <a:gridCol w="2971800">
                  <a:extLst>
                    <a:ext uri="{9D8B030D-6E8A-4147-A177-3AD203B41FA5}">
                      <a16:colId xmlns:a16="http://schemas.microsoft.com/office/drawing/2014/main" val="613059288"/>
                    </a:ext>
                  </a:extLst>
                </a:gridCol>
                <a:gridCol w="2971800">
                  <a:extLst>
                    <a:ext uri="{9D8B030D-6E8A-4147-A177-3AD203B41FA5}">
                      <a16:colId xmlns:a16="http://schemas.microsoft.com/office/drawing/2014/main" val="1677311531"/>
                    </a:ext>
                  </a:extLst>
                </a:gridCol>
              </a:tblGrid>
              <a:tr h="682837">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نوع الاستراتيجية</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المعادلة</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المنطق</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الهدف العام</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5282472"/>
                  </a:ext>
                </a:extLst>
              </a:tr>
              <a:tr h="1397397">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SO</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القوة + الفرص</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استثمار القوة لاستغلال الفرص</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التوسع والنمو</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97216771"/>
                  </a:ext>
                </a:extLst>
              </a:tr>
              <a:tr h="682837">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ST</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القوة + التهديدات</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استخدام القوة لتقليل التهديد</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الدفاع الاستباقي</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50126707"/>
                  </a:ext>
                </a:extLst>
              </a:tr>
              <a:tr h="1397397">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WO</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الضعف + الفرص</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استغلال الفرص لتقليل الضعف</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التطوير والإصلاح</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63545709"/>
                  </a:ext>
                </a:extLst>
              </a:tr>
              <a:tr h="682837">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WT</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الضعف + التهديدات</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a:effectLst/>
                          <a:latin typeface="Times New Roman" panose="02020603050405020304" pitchFamily="18" charset="0"/>
                          <a:cs typeface="Times New Roman" panose="02020603050405020304" pitchFamily="18" charset="0"/>
                        </a:rPr>
                        <a:t>تقليل الضعف لتفادي الخطر</a:t>
                      </a:r>
                      <a:endParaRPr lang="fr-DZ" sz="2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rtl="1">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البقاء</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والاستمرارية</a:t>
                      </a:r>
                      <a:endParaRPr lang="fr-DZ" sz="2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30473160"/>
                  </a:ext>
                </a:extLst>
              </a:tr>
            </a:tbl>
          </a:graphicData>
        </a:graphic>
      </p:graphicFrame>
    </p:spTree>
    <p:extLst>
      <p:ext uri="{BB962C8B-B14F-4D97-AF65-F5344CB8AC3E}">
        <p14:creationId xmlns:p14="http://schemas.microsoft.com/office/powerpoint/2010/main" val="134210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1" y="10048"/>
            <a:ext cx="12238891" cy="6847951"/>
          </a:xfrm>
        </p:spPr>
        <p:txBody>
          <a:bodyPr>
            <a:normAutofit/>
          </a:bodyPr>
          <a:lstStyle/>
          <a:p>
            <a:pPr algn="r" rtl="1"/>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الرابعة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تنفيذ</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الخطة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(Implementation)</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وضع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برنامج</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عمل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زمني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محدد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المهام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تحديد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المسؤوليات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بوضوح</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ضبط</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ميزانية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تقديرية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تحديد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أولويات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التمويل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اعتماد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رقمية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لإدارة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الحملات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Meta Business Suite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أو</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Google Ad Grants</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الخامسة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المتابعة</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a:t>
            </a:r>
            <a:r>
              <a:rPr lang="en-US" b="1" dirty="0" err="1">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والتقييم</a:t>
            </a:r>
            <a:r>
              <a:rPr lang="en-US" b="1"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t> (Monitoring &amp; Evaluation)</a:t>
            </a:r>
            <a:br>
              <a:rPr lang="en-US" dirty="0">
                <a:effectLst/>
                <a:highlight>
                  <a:srgbClr val="00FFFF"/>
                </a:highligh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1.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التقييم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المرحلي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(Formative Evaluation):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يتم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أثناء</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التنفيذ</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لتعديل</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المسار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latin typeface="Times New Roman" panose="02020603050405020304" pitchFamily="18" charset="0"/>
                <a:ea typeface="MS Mincho" panose="02020609040205080304" pitchFamily="49" charset="-128"/>
                <a:cs typeface="Times New Roman" panose="02020603050405020304" pitchFamily="18" charset="0"/>
              </a:rPr>
              <a:t>2.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التقييم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الختامي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(Summative Evaluation): </a:t>
            </a:r>
            <a:r>
              <a:rPr lang="ar-SA"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يتم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بعد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انتهاء</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الحملة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لقياس</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مدى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تحقيق</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الأهداف</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مؤشرات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الأداء</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كمية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عدد</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المستفيدين</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حجم</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التبرعات</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التغطية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الإعلامية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نوعية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التغيير</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المواقف</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مستوى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الثقة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dirty="0">
                <a:effectLst/>
                <a:latin typeface="Times New Roman" panose="02020603050405020304" pitchFamily="18" charset="0"/>
                <a:ea typeface="MS Mincho" panose="02020609040205080304" pitchFamily="49" charset="-128"/>
                <a:cs typeface="Times New Roman" panose="02020603050405020304" pitchFamily="18" charset="0"/>
              </a:rPr>
            </a:b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اجتماعية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مدى</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مساهمة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الأنشطة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التنمية</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المحلية</a:t>
            </a:r>
            <a:endParaRPr lang="fr-DZ"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1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0" y="271305"/>
            <a:ext cx="12192000" cy="1419383"/>
          </a:xfrm>
        </p:spPr>
        <p:txBody>
          <a:bodyPr>
            <a:normAutofit/>
          </a:bodyPr>
          <a:lstStyle/>
          <a:p>
            <a:pPr algn="ctr"/>
            <a:r>
              <a:rPr lang="ar-SA" sz="4000" b="1" dirty="0"/>
              <a:t>وأنت ما هي الاستراتيجية الناجحة للمؤسسات غير الربحية التي تعرفها؟</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الثانية:</a:t>
            </a:r>
            <a:br>
              <a:rPr lang="ar-SA" b="1" dirty="0"/>
            </a:br>
            <a:r>
              <a:rPr lang="ar-SA" b="1" dirty="0"/>
              <a:t> التخطيط التسويقي الاستراتيجي للمؤسسات غير الربحية</a:t>
            </a:r>
            <a:r>
              <a:rPr lang="ar-SA" dirty="0"/>
              <a:t>:</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11" name="Rectangle 10">
            <a:extLst>
              <a:ext uri="{FF2B5EF4-FFF2-40B4-BE49-F238E27FC236}">
                <a16:creationId xmlns:a16="http://schemas.microsoft.com/office/drawing/2014/main" id="{14AD4365-5C68-48EB-8B84-60B682057C8C}"/>
              </a:ext>
            </a:extLst>
          </p:cNvPr>
          <p:cNvSpPr/>
          <p:nvPr/>
        </p:nvSpPr>
        <p:spPr>
          <a:xfrm>
            <a:off x="-100484" y="6270171"/>
            <a:ext cx="12292484"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2" name="Picture 2" descr="Guide to nonprofit strategic planning">
            <a:extLst>
              <a:ext uri="{FF2B5EF4-FFF2-40B4-BE49-F238E27FC236}">
                <a16:creationId xmlns:a16="http://schemas.microsoft.com/office/drawing/2014/main" id="{F8059585-FB65-42E5-9757-A2D741B3F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1896"/>
            <a:ext cx="12192000" cy="427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65514" y="-277969"/>
            <a:ext cx="10515600" cy="1325563"/>
          </a:xfrm>
        </p:spPr>
        <p:txBody>
          <a:bodyPr/>
          <a:lstStyle/>
          <a:p>
            <a:pPr algn="r"/>
            <a:r>
              <a:rPr lang="ar-SA" b="1" dirty="0"/>
              <a:t>مقدمة</a:t>
            </a:r>
            <a:endParaRPr lang="fr-DZ" b="1" dirty="0"/>
          </a:p>
        </p:txBody>
      </p:sp>
      <p:sp>
        <p:nvSpPr>
          <p:cNvPr id="3" name="Espace réservé du contenu 2">
            <a:extLst>
              <a:ext uri="{FF2B5EF4-FFF2-40B4-BE49-F238E27FC236}">
                <a16:creationId xmlns:a16="http://schemas.microsoft.com/office/drawing/2014/main" id="{B0461AE4-04EF-4540-9C0C-3AE09A72FBEB}"/>
              </a:ext>
            </a:extLst>
          </p:cNvPr>
          <p:cNvSpPr>
            <a:spLocks noGrp="1"/>
          </p:cNvSpPr>
          <p:nvPr>
            <p:ph idx="1"/>
          </p:nvPr>
        </p:nvSpPr>
        <p:spPr>
          <a:xfrm>
            <a:off x="100485" y="562713"/>
            <a:ext cx="12068069" cy="4619468"/>
          </a:xfrm>
        </p:spPr>
        <p:txBody>
          <a:bodyPr>
            <a:normAutofit/>
          </a:bodyPr>
          <a:lstStyle/>
          <a:p>
            <a:pPr marL="0" indent="0" algn="just" rtl="1">
              <a:lnSpc>
                <a:spcPct val="100000"/>
              </a:lnSpc>
              <a:buNone/>
            </a:pPr>
            <a:r>
              <a:rPr lang="en-US" sz="2400" b="1" dirty="0" err="1">
                <a:effectLst/>
                <a:latin typeface="Times New Roman" panose="02020603050405020304" pitchFamily="18" charset="0"/>
                <a:ea typeface="MS Mincho" panose="02020609040205080304" pitchFamily="49" charset="-128"/>
                <a:cs typeface="+mj-cs"/>
              </a:rPr>
              <a:t>يعد</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التسويق</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الاستراتيجي</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اليوم</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أحد</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أعمدة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التفكير</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الإداري</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الحديث</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إذ</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لم</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يعد</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مقتصرا</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على</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المنظمات</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الربحية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بل</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أصبح</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ضرورة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في</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المؤسسات</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الاجتماعية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الإنسانية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الثقافية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والتنموية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التي</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تسعى</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إلى</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تغيير</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سلوك</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الأفراد</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أو</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تحسين</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جودة</a:t>
            </a:r>
            <a:r>
              <a:rPr lang="en-US" sz="2400" b="1" dirty="0">
                <a:effectLst/>
                <a:latin typeface="Times New Roman" panose="02020603050405020304" pitchFamily="18" charset="0"/>
                <a:ea typeface="MS Mincho" panose="02020609040205080304" pitchFamily="49" charset="-128"/>
                <a:cs typeface="+mj-cs"/>
              </a:rPr>
              <a:t> </a:t>
            </a:r>
            <a:r>
              <a:rPr lang="en-US" sz="2400" b="1" dirty="0" err="1">
                <a:effectLst/>
                <a:latin typeface="Times New Roman" panose="02020603050405020304" pitchFamily="18" charset="0"/>
                <a:ea typeface="MS Mincho" panose="02020609040205080304" pitchFamily="49" charset="-128"/>
                <a:cs typeface="+mj-cs"/>
              </a:rPr>
              <a:t>الحياة</a:t>
            </a:r>
            <a:r>
              <a:rPr lang="en-US" sz="2400" b="1" dirty="0">
                <a:effectLst/>
                <a:latin typeface="Times New Roman" panose="02020603050405020304" pitchFamily="18" charset="0"/>
                <a:ea typeface="MS Mincho" panose="02020609040205080304" pitchFamily="49" charset="-128"/>
                <a:cs typeface="+mj-cs"/>
              </a:rPr>
              <a:t>.</a:t>
            </a:r>
            <a:r>
              <a:rPr lang="ar-SA" sz="2400" b="1" dirty="0">
                <a:effectLst/>
                <a:latin typeface="Cambria" panose="02040503050406030204" pitchFamily="18" charset="0"/>
                <a:ea typeface="MS Mincho" panose="02020609040205080304" pitchFamily="49" charset="-128"/>
                <a:cs typeface="+mj-cs"/>
              </a:rPr>
              <a:t> فرغم </a:t>
            </a:r>
            <a:r>
              <a:rPr lang="en-US" sz="2400" b="1" dirty="0" err="1">
                <a:effectLst/>
                <a:latin typeface="Cambria" panose="02040503050406030204" pitchFamily="18" charset="0"/>
                <a:ea typeface="MS Mincho" panose="02020609040205080304" pitchFamily="49" charset="-128"/>
                <a:cs typeface="+mj-cs"/>
              </a:rPr>
              <a:t>أن</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هذه</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المؤسسات</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لا</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تهدف</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إلى</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تحقيق</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الأرباح</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إلا</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أنها</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تحتاج</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إلى</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تسويقٍ</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فعال</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لإيصال</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رسالتها</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وجذب</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التمويل</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وتحقيق</a:t>
            </a:r>
            <a:r>
              <a:rPr lang="en-US" sz="2400" b="1" dirty="0">
                <a:effectLst/>
                <a:latin typeface="Cambria" panose="02040503050406030204" pitchFamily="18" charset="0"/>
                <a:ea typeface="MS Mincho" panose="02020609040205080304" pitchFamily="49" charset="-128"/>
                <a:cs typeface="+mj-cs"/>
              </a:rPr>
              <a:t> </a:t>
            </a:r>
            <a:r>
              <a:rPr lang="en-US" sz="2400" b="1" dirty="0" err="1">
                <a:effectLst/>
                <a:latin typeface="Cambria" panose="02040503050406030204" pitchFamily="18" charset="0"/>
                <a:ea typeface="MS Mincho" panose="02020609040205080304" pitchFamily="49" charset="-128"/>
                <a:cs typeface="+mj-cs"/>
              </a:rPr>
              <a:t>الاستدامة</a:t>
            </a:r>
            <a:r>
              <a:rPr lang="en-US" sz="2400" b="1" dirty="0">
                <a:effectLst/>
                <a:latin typeface="Cambria" panose="02040503050406030204" pitchFamily="18" charset="0"/>
                <a:ea typeface="MS Mincho" panose="02020609040205080304" pitchFamily="49" charset="-128"/>
                <a:cs typeface="+mj-cs"/>
              </a:rPr>
              <a:t>. </a:t>
            </a:r>
            <a:endParaRPr lang="fr-FR" sz="2400" b="1" dirty="0">
              <a:latin typeface="Times New Roman" panose="02020603050405020304" pitchFamily="18" charset="0"/>
              <a:cs typeface="+mj-cs"/>
            </a:endParaRPr>
          </a:p>
          <a:p>
            <a:pPr marL="0" indent="0" algn="just" rtl="1">
              <a:lnSpc>
                <a:spcPct val="100000"/>
              </a:lnSpc>
              <a:buNone/>
            </a:pPr>
            <a:r>
              <a:rPr lang="ar-SA" sz="2400" b="1" dirty="0">
                <a:latin typeface="Times New Roman" panose="02020603050405020304" pitchFamily="18" charset="0"/>
                <a:cs typeface="+mj-cs"/>
              </a:rPr>
              <a:t> فالاستراتيجية تعرف على أنها خطة طويلة المدى من 1 إلى خمس سنوات، هذه الخطة الاستراتيجية تحتاجها جميع المؤسسات للتطور، والمؤسسات غير الربحية ليست استثناء، تساعدك هذه الخطة الأساسية على تحديد من هي مؤسستك، وما تريد تحقيقه، وكيف تريد الوصول إلى هناك.</a:t>
            </a:r>
            <a:endParaRPr lang="fr-DZ" sz="2400" b="1" dirty="0">
              <a:latin typeface="Times New Roman" panose="02020603050405020304" pitchFamily="18" charset="0"/>
              <a:cs typeface="+mj-cs"/>
            </a:endParaRPr>
          </a:p>
        </p:txBody>
      </p:sp>
      <p:pic>
        <p:nvPicPr>
          <p:cNvPr id="5" name="Image 4">
            <a:extLst>
              <a:ext uri="{FF2B5EF4-FFF2-40B4-BE49-F238E27FC236}">
                <a16:creationId xmlns:a16="http://schemas.microsoft.com/office/drawing/2014/main" id="{1C5ADE59-3380-4E0D-B710-E3981CCA1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7" y="3356149"/>
            <a:ext cx="12272388" cy="4180115"/>
          </a:xfrm>
          <a:prstGeom prst="rect">
            <a:avLst/>
          </a:prstGeom>
        </p:spPr>
      </p:pic>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p:txBody>
          <a:bodyPr/>
          <a:lstStyle/>
          <a:p>
            <a:pPr algn="ctr"/>
            <a:r>
              <a:rPr lang="ar-SA" b="1" dirty="0"/>
              <a:t>ما هو التخطيط التسويقي الاستراتيجي لمؤسسة غير ربحية؟</a:t>
            </a:r>
            <a:endParaRPr lang="fr-DZ" b="1" dirty="0"/>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430404" y="1838849"/>
            <a:ext cx="11331192" cy="2009669"/>
          </a:xfrm>
          <a:prstGeom prst="wedgeRoundRectCallout">
            <a:avLst>
              <a:gd name="adj1" fmla="val -53466"/>
              <a:gd name="adj2" fmla="val 514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000" b="1" dirty="0">
                <a:cs typeface="+mj-cs"/>
              </a:rPr>
              <a:t>هي أداة تتيح للمؤسسة غير الربحية تحديد الدورة التي يجب أن تتبعها والإجراءات التي يجب اتخاذها لتحقيق أهدافها، وبشكل عام، فإن عملية التخطيط الاستراتيجي للمؤسسة غير الربحية مماثلة لعملية الهياكل والقطاعات الأخرى، فالخطة الاستراتيجية ضرورية لتحديد المسار الذي يجب اتباعه والإجراءات التي يتعين اتخاذها لتحقيقها، بغض النظر عن طبيعة العمل ربحي أو غير ربحي.</a:t>
            </a:r>
          </a:p>
          <a:p>
            <a:pPr algn="just" rtl="1"/>
            <a:r>
              <a:rPr lang="ar-SA" sz="2000" b="1" dirty="0">
                <a:cs typeface="+mj-cs"/>
              </a:rPr>
              <a:t>كذلك الخطة الاستراتيجية تحتاج إلى تحديث منتظم، كل ثلاث إلى خمس سنوات أو نحو ذلك، فهذا سيمنح هذا المؤسسة أفضل فرصة ممكنة للتطور والنمو بفعالية بمرور الوقت.</a:t>
            </a:r>
          </a:p>
        </p:txBody>
      </p:sp>
      <p:sp>
        <p:nvSpPr>
          <p:cNvPr id="6" name="Bulle narrative : rectangle à coins arrondis 5">
            <a:extLst>
              <a:ext uri="{FF2B5EF4-FFF2-40B4-BE49-F238E27FC236}">
                <a16:creationId xmlns:a16="http://schemas.microsoft.com/office/drawing/2014/main" id="{EBA53B00-94D5-4AEE-BF8A-E2EE6CA73630}"/>
              </a:ext>
            </a:extLst>
          </p:cNvPr>
          <p:cNvSpPr/>
          <p:nvPr/>
        </p:nvSpPr>
        <p:spPr>
          <a:xfrm>
            <a:off x="430403" y="3979147"/>
            <a:ext cx="11376409" cy="2009669"/>
          </a:xfrm>
          <a:prstGeom prst="wedgeRoundRectCallout">
            <a:avLst>
              <a:gd name="adj1" fmla="val -53909"/>
              <a:gd name="adj2" fmla="val 484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000" b="1" dirty="0">
                <a:cs typeface="+mj-cs"/>
              </a:rPr>
              <a:t>الخطة الاستراتيجية غير الربحية هي خارطة طريق مكتوبة للمكان الذي تتجه إليه المؤسسة، وكيف ستصل إلى هناك، وطرق محددة لتحديد ما إذا كانت المؤسسة قد "وصلت" إلى الوجهة. </a:t>
            </a:r>
          </a:p>
          <a:p>
            <a:pPr algn="just" rtl="1"/>
            <a:r>
              <a:rPr lang="ar-SA" sz="2000" b="1" dirty="0">
                <a:cs typeface="+mj-cs"/>
              </a:rPr>
              <a:t>الخطة الاستراتيجية هي نتيجة لعملية مصممة لإنشاء رؤية مشتركة ومواءمة استراتيجية عبر أصحاب المصلحة التنظيميين، فالتخطيط الاستراتيجي لا يتعلق فقط بالخطة المكتوبة بل يتعلق الأمر ببناء توافق في الآراء عبر مجلس الإدارة والموظفين وأصحاب المصلحة الآخرين، بحيث يكون فريق العمل مركزا ومدفوعا ومستعدا لزيادة التأثير. فتصميم عملية التخطيط الاستراتيجي بهدف خلق رؤية مشتركة ومواءمة استراتيجية بين أصحاب المصلحة التنظيميين.</a:t>
            </a:r>
          </a:p>
        </p:txBody>
      </p:sp>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9C41E-1400-4F06-B821-C70B543BC1EC}"/>
              </a:ext>
            </a:extLst>
          </p:cNvPr>
          <p:cNvSpPr>
            <a:spLocks noGrp="1"/>
          </p:cNvSpPr>
          <p:nvPr>
            <p:ph type="title"/>
          </p:nvPr>
        </p:nvSpPr>
        <p:spPr/>
        <p:txBody>
          <a:bodyPr/>
          <a:lstStyle/>
          <a:p>
            <a:pPr algn="ctr"/>
            <a:r>
              <a:rPr lang="ar-SA" b="1" dirty="0"/>
              <a:t>أسس التخطيط الإستراتيجي لمؤسسة غير ربحية؟</a:t>
            </a:r>
            <a:endParaRPr lang="fr-DZ" dirty="0"/>
          </a:p>
        </p:txBody>
      </p:sp>
      <p:graphicFrame>
        <p:nvGraphicFramePr>
          <p:cNvPr id="4" name="Diagramme 3">
            <a:extLst>
              <a:ext uri="{FF2B5EF4-FFF2-40B4-BE49-F238E27FC236}">
                <a16:creationId xmlns:a16="http://schemas.microsoft.com/office/drawing/2014/main" id="{5C73B843-1381-434C-B7E0-077B7A0EA857}"/>
              </a:ext>
            </a:extLst>
          </p:cNvPr>
          <p:cNvGraphicFramePr/>
          <p:nvPr>
            <p:extLst>
              <p:ext uri="{D42A27DB-BD31-4B8C-83A1-F6EECF244321}">
                <p14:modId xmlns:p14="http://schemas.microsoft.com/office/powerpoint/2010/main" val="956742061"/>
              </p:ext>
            </p:extLst>
          </p:nvPr>
        </p:nvGraphicFramePr>
        <p:xfrm>
          <a:off x="2032000" y="1296237"/>
          <a:ext cx="8187174" cy="5404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76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241F-5C4F-4344-B6D3-B5518067DA31}"/>
              </a:ext>
            </a:extLst>
          </p:cNvPr>
          <p:cNvSpPr>
            <a:spLocks noGrp="1"/>
          </p:cNvSpPr>
          <p:nvPr>
            <p:ph type="title"/>
          </p:nvPr>
        </p:nvSpPr>
        <p:spPr>
          <a:xfrm>
            <a:off x="-100483" y="-80387"/>
            <a:ext cx="12292484" cy="1771075"/>
          </a:xfrm>
        </p:spPr>
        <p:txBody>
          <a:bodyPr/>
          <a:lstStyle/>
          <a:p>
            <a:pPr algn="ctr" rtl="1"/>
            <a:r>
              <a:rPr lang="ar-SA" b="1" dirty="0"/>
              <a:t>الفرق بين التخطيط الاستراتيجي لمؤسسة خاصة والمؤسسة غير الربحية</a:t>
            </a:r>
            <a:endParaRPr lang="fr-DZ" b="1" dirty="0"/>
          </a:p>
        </p:txBody>
      </p:sp>
      <p:graphicFrame>
        <p:nvGraphicFramePr>
          <p:cNvPr id="6" name="Espace réservé du contenu 5">
            <a:extLst>
              <a:ext uri="{FF2B5EF4-FFF2-40B4-BE49-F238E27FC236}">
                <a16:creationId xmlns:a16="http://schemas.microsoft.com/office/drawing/2014/main" id="{A4F219EE-AC31-4590-9AEB-40B3ED61EAB4}"/>
              </a:ext>
            </a:extLst>
          </p:cNvPr>
          <p:cNvGraphicFramePr>
            <a:graphicFrameLocks noGrp="1"/>
          </p:cNvGraphicFramePr>
          <p:nvPr>
            <p:ph idx="1"/>
            <p:extLst>
              <p:ext uri="{D42A27DB-BD31-4B8C-83A1-F6EECF244321}">
                <p14:modId xmlns:p14="http://schemas.microsoft.com/office/powerpoint/2010/main" val="204859511"/>
              </p:ext>
            </p:extLst>
          </p:nvPr>
        </p:nvGraphicFramePr>
        <p:xfrm>
          <a:off x="10048" y="1045029"/>
          <a:ext cx="12109940" cy="593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06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241F-5C4F-4344-B6D3-B5518067DA31}"/>
              </a:ext>
            </a:extLst>
          </p:cNvPr>
          <p:cNvSpPr>
            <a:spLocks noGrp="1"/>
          </p:cNvSpPr>
          <p:nvPr>
            <p:ph type="title"/>
          </p:nvPr>
        </p:nvSpPr>
        <p:spPr>
          <a:xfrm>
            <a:off x="-100483" y="-80387"/>
            <a:ext cx="12292484" cy="1771075"/>
          </a:xfrm>
        </p:spPr>
        <p:txBody>
          <a:bodyPr/>
          <a:lstStyle/>
          <a:p>
            <a:pPr algn="ctr" rtl="1"/>
            <a:r>
              <a:rPr lang="ar-SA" b="1" dirty="0"/>
              <a:t>أهمية التخطيط الاستراتيجي للمؤسسة غير الربحية</a:t>
            </a:r>
            <a:endParaRPr lang="fr-DZ" b="1" dirty="0"/>
          </a:p>
        </p:txBody>
      </p:sp>
      <p:graphicFrame>
        <p:nvGraphicFramePr>
          <p:cNvPr id="6" name="Espace réservé du contenu 5">
            <a:extLst>
              <a:ext uri="{FF2B5EF4-FFF2-40B4-BE49-F238E27FC236}">
                <a16:creationId xmlns:a16="http://schemas.microsoft.com/office/drawing/2014/main" id="{A4F219EE-AC31-4590-9AEB-40B3ED61EAB4}"/>
              </a:ext>
            </a:extLst>
          </p:cNvPr>
          <p:cNvGraphicFramePr>
            <a:graphicFrameLocks noGrp="1"/>
          </p:cNvGraphicFramePr>
          <p:nvPr>
            <p:ph idx="1"/>
            <p:extLst>
              <p:ext uri="{D42A27DB-BD31-4B8C-83A1-F6EECF244321}">
                <p14:modId xmlns:p14="http://schemas.microsoft.com/office/powerpoint/2010/main" val="2465604418"/>
              </p:ext>
            </p:extLst>
          </p:nvPr>
        </p:nvGraphicFramePr>
        <p:xfrm>
          <a:off x="50242" y="1034980"/>
          <a:ext cx="12069745" cy="5945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779166" y="1798655"/>
            <a:ext cx="10529835" cy="1349044"/>
          </a:xfrm>
        </p:spPr>
        <p:txBody>
          <a:bodyPr/>
          <a:lstStyle/>
          <a:p>
            <a:pPr algn="ctr"/>
            <a:r>
              <a:rPr lang="ar-SA" b="1" dirty="0"/>
              <a:t>مراحل التخطيط التسويقي الاستراتيجي لمؤسسة غير الربحية</a:t>
            </a:r>
            <a:endParaRPr lang="fr-DZ" b="1" dirty="0">
              <a:latin typeface="Times New Roman" panose="02020603050405020304" pitchFamily="18"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88B30624-70C6-4720-A8D1-027B9141DCA2}"/>
              </a:ext>
            </a:extLst>
          </p:cNvPr>
          <p:cNvGraphicFramePr>
            <a:graphicFrameLocks noGrp="1"/>
          </p:cNvGraphicFramePr>
          <p:nvPr>
            <p:ph idx="1"/>
            <p:extLst>
              <p:ext uri="{D42A27DB-BD31-4B8C-83A1-F6EECF244321}">
                <p14:modId xmlns:p14="http://schemas.microsoft.com/office/powerpoint/2010/main" val="3477699908"/>
              </p:ext>
            </p:extLst>
          </p:nvPr>
        </p:nvGraphicFramePr>
        <p:xfrm>
          <a:off x="1" y="1798655"/>
          <a:ext cx="12088166" cy="437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90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9D8B6D-DFF6-481A-804F-FF3CFE23793F}"/>
              </a:ext>
            </a:extLst>
          </p:cNvPr>
          <p:cNvSpPr>
            <a:spLocks noGrp="1"/>
          </p:cNvSpPr>
          <p:nvPr>
            <p:ph idx="1"/>
          </p:nvPr>
        </p:nvSpPr>
        <p:spPr>
          <a:xfrm>
            <a:off x="1" y="0"/>
            <a:ext cx="12309230" cy="6857999"/>
          </a:xfrm>
        </p:spPr>
        <p:txBody>
          <a:bodyPr>
            <a:normAutofit/>
          </a:bodyPr>
          <a:lstStyle/>
          <a:p>
            <a:pPr algn="r" rtl="1"/>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المرحلة</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الأولى</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b="1" dirty="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الاستراتيجي</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هو</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نقطة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البداية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عملية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تخطيط</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المنظمات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غير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الربحية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يُعد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أكثر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تعقيدًا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لأن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تتعامل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سوقٍ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تقليدي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بيئة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اجتماعية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متعددة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الأطراف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تشمل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المستفيدين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الممولين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المتطوعين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والإدارات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العمومية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الداخلي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(Internal Analysis)</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يركز</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القدرات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الداخلية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تمثل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موارد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وإمكاناتها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يمكن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الاستعانة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بنموذج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McKinsey 7S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لتشخيص</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عناصرها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الداخلية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العنصر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السياق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غير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الربحي</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Strategy </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لدى</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رؤية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واضحة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للتأثير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Structure </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الهيكل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التنظيمي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مرن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ويتيح</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مشاركة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المتطوعين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Systems</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توجد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أنظمة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متابعة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وتقييم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للأثر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الاجتماعي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Shared</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Values </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القيم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الأخلاقية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توحّد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فريق</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العمل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Style</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القيادة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تشاركية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مركزية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Staff</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كفاءة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الموارد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البشرية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وهل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يتم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تدريبهم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بانتظام</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Skills</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ar-SA"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المهارات</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الأساسية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تميّز</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المؤسسة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b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الهدف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هذا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هو</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تحديد</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نقاط</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القوة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يمكن</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البناء</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عليها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ونقاط</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الضعف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التي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يجب</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معالجتها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قبل</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صياغة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أي</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استراتيجية</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1377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4655</TotalTime>
  <Words>2024</Words>
  <Application>Microsoft Office PowerPoint</Application>
  <PresentationFormat>Grand écran</PresentationFormat>
  <Paragraphs>77</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Cambria</vt:lpstr>
      <vt:lpstr>Times New Roman</vt:lpstr>
      <vt:lpstr>Thème Office</vt:lpstr>
      <vt:lpstr>Présentation PowerPoint</vt:lpstr>
      <vt:lpstr>المحاضرة الثانية:  التخطيط التسويقي الاستراتيجي للمؤسسات غير الربحية:</vt:lpstr>
      <vt:lpstr>مقدمة</vt:lpstr>
      <vt:lpstr>ما هو التخطيط التسويقي الاستراتيجي لمؤسسة غير ربحية؟</vt:lpstr>
      <vt:lpstr>أسس التخطيط الإستراتيجي لمؤسسة غير ربحية؟</vt:lpstr>
      <vt:lpstr>الفرق بين التخطيط الاستراتيجي لمؤسسة خاصة والمؤسسة غير الربحية</vt:lpstr>
      <vt:lpstr>أهمية التخطيط الاستراتيجي للمؤسسة غير الربحية</vt:lpstr>
      <vt:lpstr>مراحل التخطيط التسويقي الاستراتيجي لمؤسسة غير الربحية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وأنت ما هي الاستراتيجية الناجحة للمؤسسات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imene.benaida@outlook.fr</cp:lastModifiedBy>
  <cp:revision>139</cp:revision>
  <dcterms:created xsi:type="dcterms:W3CDTF">2024-09-27T14:01:48Z</dcterms:created>
  <dcterms:modified xsi:type="dcterms:W3CDTF">2025-10-06T18:34:58Z</dcterms:modified>
</cp:coreProperties>
</file>