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4"/>
  </p:notesMasterIdLst>
  <p:sldIdLst>
    <p:sldId id="303" r:id="rId2"/>
    <p:sldId id="354" r:id="rId3"/>
    <p:sldId id="259" r:id="rId4"/>
    <p:sldId id="299" r:id="rId5"/>
    <p:sldId id="280" r:id="rId6"/>
    <p:sldId id="341" r:id="rId7"/>
    <p:sldId id="355" r:id="rId8"/>
    <p:sldId id="319" r:id="rId9"/>
    <p:sldId id="340" r:id="rId10"/>
    <p:sldId id="356" r:id="rId11"/>
    <p:sldId id="318" r:id="rId12"/>
    <p:sldId id="357"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F706E2-1526-4BFA-B020-5D3A670BF581}">
          <p14:sldIdLst>
            <p14:sldId id="303"/>
            <p14:sldId id="354"/>
            <p14:sldId id="259"/>
            <p14:sldId id="299"/>
          </p14:sldIdLst>
        </p14:section>
        <p14:section name="Section sans titre" id="{6E8D2C22-D06E-4E47-A805-9BCC4741012B}">
          <p14:sldIdLst>
            <p14:sldId id="280"/>
            <p14:sldId id="341"/>
            <p14:sldId id="355"/>
            <p14:sldId id="319"/>
            <p14:sldId id="340"/>
            <p14:sldId id="356"/>
            <p14:sldId id="318"/>
            <p14:sldId id="357"/>
          </p14:sldIdLst>
        </p14:section>
        <p14:section name="Section sans titre" id="{0D18CA3E-6890-49DF-83BC-62EAAA554BA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DDDDD"/>
    <a:srgbClr val="F5C201"/>
    <a:srgbClr val="F2F202"/>
    <a:srgbClr val="BFBC38"/>
    <a:srgbClr val="F41100"/>
    <a:srgbClr val="AA1606"/>
    <a:srgbClr val="333333"/>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03" autoAdjust="0"/>
    <p:restoredTop sz="94660" autoAdjust="0"/>
  </p:normalViewPr>
  <p:slideViewPr>
    <p:cSldViewPr>
      <p:cViewPr>
        <p:scale>
          <a:sx n="80" d="100"/>
          <a:sy n="80" d="100"/>
        </p:scale>
        <p:origin x="-1572" y="-390"/>
      </p:cViewPr>
      <p:guideLst>
        <p:guide orient="horz" pos="1620"/>
        <p:guide pos="2880"/>
      </p:guideLst>
    </p:cSldViewPr>
  </p:slideViewPr>
  <p:outlineViewPr>
    <p:cViewPr>
      <p:scale>
        <a:sx n="33" d="100"/>
        <a:sy n="33" d="100"/>
      </p:scale>
      <p:origin x="0" y="40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C9AEB-30F2-4B15-9080-9656A6D7ED03}" type="doc">
      <dgm:prSet loTypeId="urn:microsoft.com/office/officeart/2005/8/layout/default" loCatId="list" qsTypeId="urn:microsoft.com/office/officeart/2005/8/quickstyle/simple3" qsCatId="simple" csTypeId="urn:microsoft.com/office/officeart/2005/8/colors/accent1_5" csCatId="accent1" phldr="1"/>
      <dgm:spPr/>
      <dgm:t>
        <a:bodyPr/>
        <a:lstStyle/>
        <a:p>
          <a:endParaRPr lang="fr-FR"/>
        </a:p>
      </dgm:t>
    </dgm:pt>
    <dgm:pt modelId="{0780909C-3AC8-4ED9-B30F-3462A6B6A752}">
      <dgm:prSet phldrT="[Texte]"/>
      <dgm:spPr/>
      <dgm:t>
        <a:bodyPr/>
        <a:lstStyle/>
        <a:p>
          <a:r>
            <a:rPr lang="ar-DZ" dirty="0" smtClean="0"/>
            <a:t>إعادة التصنيع</a:t>
          </a:r>
          <a:endParaRPr lang="fr-FR" dirty="0"/>
        </a:p>
      </dgm:t>
    </dgm:pt>
    <dgm:pt modelId="{8F1E4A96-15F6-433A-A269-EB0F4852292D}" type="parTrans" cxnId="{5289A0B2-B75C-49D0-B939-591BF7491341}">
      <dgm:prSet/>
      <dgm:spPr/>
      <dgm:t>
        <a:bodyPr/>
        <a:lstStyle/>
        <a:p>
          <a:endParaRPr lang="fr-FR"/>
        </a:p>
      </dgm:t>
    </dgm:pt>
    <dgm:pt modelId="{4CB50B23-531A-4538-B6AE-B3994F52E23E}" type="sibTrans" cxnId="{5289A0B2-B75C-49D0-B939-591BF7491341}">
      <dgm:prSet/>
      <dgm:spPr/>
      <dgm:t>
        <a:bodyPr/>
        <a:lstStyle/>
        <a:p>
          <a:endParaRPr lang="fr-FR"/>
        </a:p>
      </dgm:t>
    </dgm:pt>
    <dgm:pt modelId="{B6AD89FA-4685-4630-8128-98A9511A476B}">
      <dgm:prSet phldrT="[Texte]"/>
      <dgm:spPr/>
      <dgm:t>
        <a:bodyPr/>
        <a:lstStyle/>
        <a:p>
          <a:r>
            <a:rPr lang="ar-DZ" dirty="0" smtClean="0"/>
            <a:t>إعادة </a:t>
          </a:r>
          <a:r>
            <a:rPr lang="ar-DZ" dirty="0" err="1" smtClean="0"/>
            <a:t>الإستخدام</a:t>
          </a:r>
          <a:endParaRPr lang="fr-FR" dirty="0"/>
        </a:p>
      </dgm:t>
    </dgm:pt>
    <dgm:pt modelId="{EFD39649-5AC4-49CE-B750-0D81312E15A6}" type="parTrans" cxnId="{CD48846D-272F-457E-BC3B-B4F7B4787134}">
      <dgm:prSet/>
      <dgm:spPr/>
      <dgm:t>
        <a:bodyPr/>
        <a:lstStyle/>
        <a:p>
          <a:endParaRPr lang="fr-FR"/>
        </a:p>
      </dgm:t>
    </dgm:pt>
    <dgm:pt modelId="{340C0E35-DE44-4A20-BC34-73FC2ECF28D9}" type="sibTrans" cxnId="{CD48846D-272F-457E-BC3B-B4F7B4787134}">
      <dgm:prSet/>
      <dgm:spPr/>
      <dgm:t>
        <a:bodyPr/>
        <a:lstStyle/>
        <a:p>
          <a:endParaRPr lang="fr-FR"/>
        </a:p>
      </dgm:t>
    </dgm:pt>
    <dgm:pt modelId="{270E87F0-CF19-4F18-ACDC-86D45C9FD958}">
      <dgm:prSet phldrT="[Texte]"/>
      <dgm:spPr/>
      <dgm:t>
        <a:bodyPr/>
        <a:lstStyle/>
        <a:p>
          <a:r>
            <a:rPr lang="ar-DZ" dirty="0" smtClean="0"/>
            <a:t>التجديد</a:t>
          </a:r>
          <a:endParaRPr lang="fr-FR" dirty="0"/>
        </a:p>
      </dgm:t>
    </dgm:pt>
    <dgm:pt modelId="{B4A22EBB-8E2B-4B5E-B87E-79835D3E4E23}" type="parTrans" cxnId="{BC01E9B7-F37B-4338-A807-3D8A76C6B51A}">
      <dgm:prSet/>
      <dgm:spPr/>
      <dgm:t>
        <a:bodyPr/>
        <a:lstStyle/>
        <a:p>
          <a:endParaRPr lang="fr-FR"/>
        </a:p>
      </dgm:t>
    </dgm:pt>
    <dgm:pt modelId="{9B928A92-3466-4B5B-8039-BD15B160B116}" type="sibTrans" cxnId="{BC01E9B7-F37B-4338-A807-3D8A76C6B51A}">
      <dgm:prSet/>
      <dgm:spPr/>
      <dgm:t>
        <a:bodyPr/>
        <a:lstStyle/>
        <a:p>
          <a:endParaRPr lang="fr-FR"/>
        </a:p>
      </dgm:t>
    </dgm:pt>
    <dgm:pt modelId="{7BA00DF6-EFE5-494A-9B0C-D14A17EA2214}">
      <dgm:prSet phldrT="[Texte]"/>
      <dgm:spPr/>
      <dgm:t>
        <a:bodyPr/>
        <a:lstStyle/>
        <a:p>
          <a:r>
            <a:rPr lang="ar-DZ" dirty="0" smtClean="0"/>
            <a:t>التدوير</a:t>
          </a:r>
          <a:endParaRPr lang="fr-FR" dirty="0"/>
        </a:p>
      </dgm:t>
    </dgm:pt>
    <dgm:pt modelId="{E53C47D8-F513-4AD4-9A3B-583693440EDD}" type="parTrans" cxnId="{D49C576B-6DF4-49A8-BA76-72384D0545E9}">
      <dgm:prSet/>
      <dgm:spPr/>
      <dgm:t>
        <a:bodyPr/>
        <a:lstStyle/>
        <a:p>
          <a:endParaRPr lang="fr-FR"/>
        </a:p>
      </dgm:t>
    </dgm:pt>
    <dgm:pt modelId="{4EC3A901-4EEB-4443-8495-347A43694502}" type="sibTrans" cxnId="{D49C576B-6DF4-49A8-BA76-72384D0545E9}">
      <dgm:prSet/>
      <dgm:spPr/>
      <dgm:t>
        <a:bodyPr/>
        <a:lstStyle/>
        <a:p>
          <a:endParaRPr lang="fr-FR"/>
        </a:p>
      </dgm:t>
    </dgm:pt>
    <dgm:pt modelId="{996015D1-78DC-4EED-83E9-24D58D5DCAA1}" type="pres">
      <dgm:prSet presAssocID="{1E1C9AEB-30F2-4B15-9080-9656A6D7ED03}" presName="diagram" presStyleCnt="0">
        <dgm:presLayoutVars>
          <dgm:dir val="rev"/>
          <dgm:resizeHandles val="exact"/>
        </dgm:presLayoutVars>
      </dgm:prSet>
      <dgm:spPr/>
      <dgm:t>
        <a:bodyPr/>
        <a:lstStyle/>
        <a:p>
          <a:endParaRPr lang="fr-FR"/>
        </a:p>
      </dgm:t>
    </dgm:pt>
    <dgm:pt modelId="{1BCC9754-8D17-4BC1-9008-2A5DEC48F534}" type="pres">
      <dgm:prSet presAssocID="{0780909C-3AC8-4ED9-B30F-3462A6B6A752}" presName="node" presStyleLbl="node1" presStyleIdx="0" presStyleCnt="4">
        <dgm:presLayoutVars>
          <dgm:bulletEnabled val="1"/>
        </dgm:presLayoutVars>
      </dgm:prSet>
      <dgm:spPr/>
      <dgm:t>
        <a:bodyPr/>
        <a:lstStyle/>
        <a:p>
          <a:endParaRPr lang="fr-FR"/>
        </a:p>
      </dgm:t>
    </dgm:pt>
    <dgm:pt modelId="{20640BB2-650B-4CB6-898E-7DC18F4A4E4F}" type="pres">
      <dgm:prSet presAssocID="{4CB50B23-531A-4538-B6AE-B3994F52E23E}" presName="sibTrans" presStyleCnt="0"/>
      <dgm:spPr/>
      <dgm:t>
        <a:bodyPr/>
        <a:lstStyle/>
        <a:p>
          <a:endParaRPr lang="fr-FR"/>
        </a:p>
      </dgm:t>
    </dgm:pt>
    <dgm:pt modelId="{9CFE3E8E-8DEB-4F89-BB97-3DDBF29C2E99}" type="pres">
      <dgm:prSet presAssocID="{B6AD89FA-4685-4630-8128-98A9511A476B}" presName="node" presStyleLbl="node1" presStyleIdx="1" presStyleCnt="4">
        <dgm:presLayoutVars>
          <dgm:bulletEnabled val="1"/>
        </dgm:presLayoutVars>
      </dgm:prSet>
      <dgm:spPr/>
      <dgm:t>
        <a:bodyPr/>
        <a:lstStyle/>
        <a:p>
          <a:endParaRPr lang="fr-FR"/>
        </a:p>
      </dgm:t>
    </dgm:pt>
    <dgm:pt modelId="{E2258CC6-A0D4-40F9-8411-3F5654DAB158}" type="pres">
      <dgm:prSet presAssocID="{340C0E35-DE44-4A20-BC34-73FC2ECF28D9}" presName="sibTrans" presStyleCnt="0"/>
      <dgm:spPr/>
      <dgm:t>
        <a:bodyPr/>
        <a:lstStyle/>
        <a:p>
          <a:endParaRPr lang="fr-FR"/>
        </a:p>
      </dgm:t>
    </dgm:pt>
    <dgm:pt modelId="{9BBF949F-700D-43BC-B8C5-E5096A70B1F1}" type="pres">
      <dgm:prSet presAssocID="{270E87F0-CF19-4F18-ACDC-86D45C9FD958}" presName="node" presStyleLbl="node1" presStyleIdx="2" presStyleCnt="4">
        <dgm:presLayoutVars>
          <dgm:bulletEnabled val="1"/>
        </dgm:presLayoutVars>
      </dgm:prSet>
      <dgm:spPr/>
      <dgm:t>
        <a:bodyPr/>
        <a:lstStyle/>
        <a:p>
          <a:endParaRPr lang="fr-FR"/>
        </a:p>
      </dgm:t>
    </dgm:pt>
    <dgm:pt modelId="{30E22856-135C-4953-BE5E-C58DBD3A42DF}" type="pres">
      <dgm:prSet presAssocID="{9B928A92-3466-4B5B-8039-BD15B160B116}" presName="sibTrans" presStyleCnt="0"/>
      <dgm:spPr/>
      <dgm:t>
        <a:bodyPr/>
        <a:lstStyle/>
        <a:p>
          <a:endParaRPr lang="fr-FR"/>
        </a:p>
      </dgm:t>
    </dgm:pt>
    <dgm:pt modelId="{47271C15-DA2B-4162-98E2-0374D04479E8}" type="pres">
      <dgm:prSet presAssocID="{7BA00DF6-EFE5-494A-9B0C-D14A17EA2214}" presName="node" presStyleLbl="node1" presStyleIdx="3" presStyleCnt="4">
        <dgm:presLayoutVars>
          <dgm:bulletEnabled val="1"/>
        </dgm:presLayoutVars>
      </dgm:prSet>
      <dgm:spPr/>
      <dgm:t>
        <a:bodyPr/>
        <a:lstStyle/>
        <a:p>
          <a:endParaRPr lang="fr-FR"/>
        </a:p>
      </dgm:t>
    </dgm:pt>
  </dgm:ptLst>
  <dgm:cxnLst>
    <dgm:cxn modelId="{B0D655AA-5DC1-4CC9-A6BB-F38E1CABEA48}" type="presOf" srcId="{7BA00DF6-EFE5-494A-9B0C-D14A17EA2214}" destId="{47271C15-DA2B-4162-98E2-0374D04479E8}" srcOrd="0" destOrd="0" presId="urn:microsoft.com/office/officeart/2005/8/layout/default"/>
    <dgm:cxn modelId="{5289A0B2-B75C-49D0-B939-591BF7491341}" srcId="{1E1C9AEB-30F2-4B15-9080-9656A6D7ED03}" destId="{0780909C-3AC8-4ED9-B30F-3462A6B6A752}" srcOrd="0" destOrd="0" parTransId="{8F1E4A96-15F6-433A-A269-EB0F4852292D}" sibTransId="{4CB50B23-531A-4538-B6AE-B3994F52E23E}"/>
    <dgm:cxn modelId="{D8238B20-0970-40DA-BBF5-0D239657A7C6}" type="presOf" srcId="{1E1C9AEB-30F2-4B15-9080-9656A6D7ED03}" destId="{996015D1-78DC-4EED-83E9-24D58D5DCAA1}" srcOrd="0" destOrd="0" presId="urn:microsoft.com/office/officeart/2005/8/layout/default"/>
    <dgm:cxn modelId="{D49C576B-6DF4-49A8-BA76-72384D0545E9}" srcId="{1E1C9AEB-30F2-4B15-9080-9656A6D7ED03}" destId="{7BA00DF6-EFE5-494A-9B0C-D14A17EA2214}" srcOrd="3" destOrd="0" parTransId="{E53C47D8-F513-4AD4-9A3B-583693440EDD}" sibTransId="{4EC3A901-4EEB-4443-8495-347A43694502}"/>
    <dgm:cxn modelId="{CD48846D-272F-457E-BC3B-B4F7B4787134}" srcId="{1E1C9AEB-30F2-4B15-9080-9656A6D7ED03}" destId="{B6AD89FA-4685-4630-8128-98A9511A476B}" srcOrd="1" destOrd="0" parTransId="{EFD39649-5AC4-49CE-B750-0D81312E15A6}" sibTransId="{340C0E35-DE44-4A20-BC34-73FC2ECF28D9}"/>
    <dgm:cxn modelId="{44F883BC-2E36-4352-9DE1-F84B08038B83}" type="presOf" srcId="{270E87F0-CF19-4F18-ACDC-86D45C9FD958}" destId="{9BBF949F-700D-43BC-B8C5-E5096A70B1F1}" srcOrd="0" destOrd="0" presId="urn:microsoft.com/office/officeart/2005/8/layout/default"/>
    <dgm:cxn modelId="{BF356925-CD9C-43C3-9FDA-D7DC1EB9BA9C}" type="presOf" srcId="{B6AD89FA-4685-4630-8128-98A9511A476B}" destId="{9CFE3E8E-8DEB-4F89-BB97-3DDBF29C2E99}" srcOrd="0" destOrd="0" presId="urn:microsoft.com/office/officeart/2005/8/layout/default"/>
    <dgm:cxn modelId="{92811EAB-F4C9-418D-A8C5-A281768DDAF4}" type="presOf" srcId="{0780909C-3AC8-4ED9-B30F-3462A6B6A752}" destId="{1BCC9754-8D17-4BC1-9008-2A5DEC48F534}" srcOrd="0" destOrd="0" presId="urn:microsoft.com/office/officeart/2005/8/layout/default"/>
    <dgm:cxn modelId="{BC01E9B7-F37B-4338-A807-3D8A76C6B51A}" srcId="{1E1C9AEB-30F2-4B15-9080-9656A6D7ED03}" destId="{270E87F0-CF19-4F18-ACDC-86D45C9FD958}" srcOrd="2" destOrd="0" parTransId="{B4A22EBB-8E2B-4B5E-B87E-79835D3E4E23}" sibTransId="{9B928A92-3466-4B5B-8039-BD15B160B116}"/>
    <dgm:cxn modelId="{B185EB10-EEC5-4B27-8A2C-2D9AE680FB4A}" type="presParOf" srcId="{996015D1-78DC-4EED-83E9-24D58D5DCAA1}" destId="{1BCC9754-8D17-4BC1-9008-2A5DEC48F534}" srcOrd="0" destOrd="0" presId="urn:microsoft.com/office/officeart/2005/8/layout/default"/>
    <dgm:cxn modelId="{DEDC15B6-AA7E-4F54-A74E-474639736E48}" type="presParOf" srcId="{996015D1-78DC-4EED-83E9-24D58D5DCAA1}" destId="{20640BB2-650B-4CB6-898E-7DC18F4A4E4F}" srcOrd="1" destOrd="0" presId="urn:microsoft.com/office/officeart/2005/8/layout/default"/>
    <dgm:cxn modelId="{926A7193-FB76-4C31-AFED-B241F3AB329E}" type="presParOf" srcId="{996015D1-78DC-4EED-83E9-24D58D5DCAA1}" destId="{9CFE3E8E-8DEB-4F89-BB97-3DDBF29C2E99}" srcOrd="2" destOrd="0" presId="urn:microsoft.com/office/officeart/2005/8/layout/default"/>
    <dgm:cxn modelId="{0BA7F219-61D6-4B0B-A104-BF5A0E877AA0}" type="presParOf" srcId="{996015D1-78DC-4EED-83E9-24D58D5DCAA1}" destId="{E2258CC6-A0D4-40F9-8411-3F5654DAB158}" srcOrd="3" destOrd="0" presId="urn:microsoft.com/office/officeart/2005/8/layout/default"/>
    <dgm:cxn modelId="{B38E0692-D86C-4A3E-B3D3-BC27FCA4BAE3}" type="presParOf" srcId="{996015D1-78DC-4EED-83E9-24D58D5DCAA1}" destId="{9BBF949F-700D-43BC-B8C5-E5096A70B1F1}" srcOrd="4" destOrd="0" presId="urn:microsoft.com/office/officeart/2005/8/layout/default"/>
    <dgm:cxn modelId="{AB0D8F91-2779-48C1-8707-FC5DC836CF5D}" type="presParOf" srcId="{996015D1-78DC-4EED-83E9-24D58D5DCAA1}" destId="{30E22856-135C-4953-BE5E-C58DBD3A42DF}" srcOrd="5" destOrd="0" presId="urn:microsoft.com/office/officeart/2005/8/layout/default"/>
    <dgm:cxn modelId="{7935F431-8A21-4740-9896-7FBDD5A5A9FD}" type="presParOf" srcId="{996015D1-78DC-4EED-83E9-24D58D5DCAA1}" destId="{47271C15-DA2B-4162-98E2-0374D04479E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2A4DD-1805-47BF-BDE0-AEAD1DFF56BE}" type="doc">
      <dgm:prSet loTypeId="urn:microsoft.com/office/officeart/2005/8/layout/default" loCatId="list" qsTypeId="urn:microsoft.com/office/officeart/2005/8/quickstyle/3d2" qsCatId="3D" csTypeId="urn:microsoft.com/office/officeart/2005/8/colors/accent1_5" csCatId="accent1" phldr="1"/>
      <dgm:spPr/>
      <dgm:t>
        <a:bodyPr/>
        <a:lstStyle/>
        <a:p>
          <a:endParaRPr lang="fr-FR"/>
        </a:p>
      </dgm:t>
    </dgm:pt>
    <dgm:pt modelId="{D4B844BD-5740-4FE7-BE96-0B3031573FD0}">
      <dgm:prSet phldrT="[Texte]"/>
      <dgm:spPr/>
      <dgm:t>
        <a:bodyPr/>
        <a:lstStyle/>
        <a:p>
          <a:r>
            <a:rPr lang="ar-DZ" b="1" i="0" dirty="0" smtClean="0">
              <a:solidFill>
                <a:schemeClr val="tx1"/>
              </a:solidFill>
            </a:rPr>
            <a:t>مديريات ولائية للبيئة </a:t>
          </a:r>
          <a:endParaRPr lang="fr-FR" b="1" dirty="0">
            <a:solidFill>
              <a:schemeClr val="tx1"/>
            </a:solidFill>
          </a:endParaRPr>
        </a:p>
      </dgm:t>
    </dgm:pt>
    <dgm:pt modelId="{3EBD0BED-8D3A-4132-B6EF-71DFA8BE67D5}" type="parTrans" cxnId="{07CF7721-3165-49E4-A3FB-CB06141098C7}">
      <dgm:prSet/>
      <dgm:spPr/>
      <dgm:t>
        <a:bodyPr/>
        <a:lstStyle/>
        <a:p>
          <a:endParaRPr lang="fr-FR" b="1">
            <a:solidFill>
              <a:schemeClr val="tx1"/>
            </a:solidFill>
          </a:endParaRPr>
        </a:p>
      </dgm:t>
    </dgm:pt>
    <dgm:pt modelId="{C81F46E0-1C90-4D5C-BF52-7DBE819B0D8F}" type="sibTrans" cxnId="{07CF7721-3165-49E4-A3FB-CB06141098C7}">
      <dgm:prSet/>
      <dgm:spPr/>
      <dgm:t>
        <a:bodyPr/>
        <a:lstStyle/>
        <a:p>
          <a:endParaRPr lang="fr-FR" b="1">
            <a:solidFill>
              <a:schemeClr val="tx1"/>
            </a:solidFill>
          </a:endParaRPr>
        </a:p>
      </dgm:t>
    </dgm:pt>
    <dgm:pt modelId="{767E9586-5E7F-420D-994F-3B674DC06040}">
      <dgm:prSet phldrT="[Texte]"/>
      <dgm:spPr/>
      <dgm:t>
        <a:bodyPr/>
        <a:lstStyle/>
        <a:p>
          <a:r>
            <a:rPr lang="ar-DZ" b="1" dirty="0" smtClean="0">
              <a:solidFill>
                <a:schemeClr val="tx1"/>
              </a:solidFill>
            </a:rPr>
            <a:t>الوكالة الوطنية للنفايات</a:t>
          </a:r>
          <a:endParaRPr lang="fr-FR" b="1" dirty="0">
            <a:solidFill>
              <a:schemeClr val="tx1"/>
            </a:solidFill>
          </a:endParaRPr>
        </a:p>
      </dgm:t>
    </dgm:pt>
    <dgm:pt modelId="{67BF256C-ABF6-4C22-A82C-287D74D3A904}" type="parTrans" cxnId="{2BB1C145-ABC2-49F9-B52E-010C476834E4}">
      <dgm:prSet/>
      <dgm:spPr/>
      <dgm:t>
        <a:bodyPr/>
        <a:lstStyle/>
        <a:p>
          <a:endParaRPr lang="fr-FR" b="1">
            <a:solidFill>
              <a:schemeClr val="tx1"/>
            </a:solidFill>
          </a:endParaRPr>
        </a:p>
      </dgm:t>
    </dgm:pt>
    <dgm:pt modelId="{4AA5973B-7A5E-4ABF-99EF-8933DA80CC94}" type="sibTrans" cxnId="{2BB1C145-ABC2-49F9-B52E-010C476834E4}">
      <dgm:prSet/>
      <dgm:spPr/>
      <dgm:t>
        <a:bodyPr/>
        <a:lstStyle/>
        <a:p>
          <a:endParaRPr lang="fr-FR" b="1">
            <a:solidFill>
              <a:schemeClr val="tx1"/>
            </a:solidFill>
          </a:endParaRPr>
        </a:p>
      </dgm:t>
    </dgm:pt>
    <dgm:pt modelId="{9E5496AE-A08E-4955-8F19-C7BD294F9DCE}">
      <dgm:prSet phldrT="[Texte]"/>
      <dgm:spPr/>
      <dgm:t>
        <a:bodyPr/>
        <a:lstStyle/>
        <a:p>
          <a:r>
            <a:rPr lang="ar-DZ" b="1" dirty="0" smtClean="0">
              <a:solidFill>
                <a:schemeClr val="tx1"/>
              </a:solidFill>
            </a:rPr>
            <a:t>البلديات</a:t>
          </a:r>
          <a:endParaRPr lang="fr-FR" b="1" dirty="0">
            <a:solidFill>
              <a:schemeClr val="tx1"/>
            </a:solidFill>
          </a:endParaRPr>
        </a:p>
      </dgm:t>
    </dgm:pt>
    <dgm:pt modelId="{89D8A691-B928-4E0F-BE68-0C0D6A69B0AA}" type="parTrans" cxnId="{16739F87-3751-4169-944A-34F2DC5EE44D}">
      <dgm:prSet/>
      <dgm:spPr/>
      <dgm:t>
        <a:bodyPr/>
        <a:lstStyle/>
        <a:p>
          <a:endParaRPr lang="fr-FR" b="1">
            <a:solidFill>
              <a:schemeClr val="tx1"/>
            </a:solidFill>
          </a:endParaRPr>
        </a:p>
      </dgm:t>
    </dgm:pt>
    <dgm:pt modelId="{1167582B-2948-46B5-BB53-843EA4A76DB4}" type="sibTrans" cxnId="{16739F87-3751-4169-944A-34F2DC5EE44D}">
      <dgm:prSet/>
      <dgm:spPr/>
      <dgm:t>
        <a:bodyPr/>
        <a:lstStyle/>
        <a:p>
          <a:endParaRPr lang="fr-FR" b="1">
            <a:solidFill>
              <a:schemeClr val="tx1"/>
            </a:solidFill>
          </a:endParaRPr>
        </a:p>
      </dgm:t>
    </dgm:pt>
    <dgm:pt modelId="{86CF68A8-6EEC-496F-969A-A542766C0EEE}">
      <dgm:prSet phldrT="[Texte]"/>
      <dgm:spPr/>
      <dgm:t>
        <a:bodyPr/>
        <a:lstStyle/>
        <a:p>
          <a:r>
            <a:rPr lang="ar-DZ" b="1" dirty="0" smtClean="0">
              <a:solidFill>
                <a:schemeClr val="tx1"/>
              </a:solidFill>
            </a:rPr>
            <a:t>المؤسسات العمومية لجمع النفايات</a:t>
          </a:r>
          <a:endParaRPr lang="fr-FR" b="1" dirty="0">
            <a:solidFill>
              <a:schemeClr val="tx1"/>
            </a:solidFill>
          </a:endParaRPr>
        </a:p>
      </dgm:t>
    </dgm:pt>
    <dgm:pt modelId="{DA176301-DBA3-43B1-8BB4-9810B037BBA3}" type="parTrans" cxnId="{63890792-3CDC-4378-AC07-579713868029}">
      <dgm:prSet/>
      <dgm:spPr/>
      <dgm:t>
        <a:bodyPr/>
        <a:lstStyle/>
        <a:p>
          <a:endParaRPr lang="fr-FR" b="1">
            <a:solidFill>
              <a:schemeClr val="tx1"/>
            </a:solidFill>
          </a:endParaRPr>
        </a:p>
      </dgm:t>
    </dgm:pt>
    <dgm:pt modelId="{668B56CD-19CF-4C48-83D5-917E72C497EC}" type="sibTrans" cxnId="{63890792-3CDC-4378-AC07-579713868029}">
      <dgm:prSet/>
      <dgm:spPr/>
      <dgm:t>
        <a:bodyPr/>
        <a:lstStyle/>
        <a:p>
          <a:endParaRPr lang="fr-FR" b="1">
            <a:solidFill>
              <a:schemeClr val="tx1"/>
            </a:solidFill>
          </a:endParaRPr>
        </a:p>
      </dgm:t>
    </dgm:pt>
    <dgm:pt modelId="{DA5CD029-52EF-44E6-B8DC-3E401EFCCFAE}">
      <dgm:prSet phldrT="[Texte]"/>
      <dgm:spPr/>
      <dgm:t>
        <a:bodyPr/>
        <a:lstStyle/>
        <a:p>
          <a:r>
            <a:rPr lang="ar-DZ" b="1" dirty="0" smtClean="0">
              <a:solidFill>
                <a:schemeClr val="tx1"/>
              </a:solidFill>
            </a:rPr>
            <a:t>المؤسسات العمومية لمراكز الردم التقني</a:t>
          </a:r>
          <a:endParaRPr lang="fr-FR" b="1" dirty="0">
            <a:solidFill>
              <a:schemeClr val="tx1"/>
            </a:solidFill>
          </a:endParaRPr>
        </a:p>
      </dgm:t>
    </dgm:pt>
    <dgm:pt modelId="{F91AEE8C-149A-4177-BFCF-F4FED086644F}" type="parTrans" cxnId="{49C16EAD-D28B-438C-912B-4D2F25634F4A}">
      <dgm:prSet/>
      <dgm:spPr/>
      <dgm:t>
        <a:bodyPr/>
        <a:lstStyle/>
        <a:p>
          <a:endParaRPr lang="fr-FR" b="1">
            <a:solidFill>
              <a:schemeClr val="tx1"/>
            </a:solidFill>
          </a:endParaRPr>
        </a:p>
      </dgm:t>
    </dgm:pt>
    <dgm:pt modelId="{3596D7C9-D69F-4803-9B1B-1A5C5393AA65}" type="sibTrans" cxnId="{49C16EAD-D28B-438C-912B-4D2F25634F4A}">
      <dgm:prSet/>
      <dgm:spPr/>
      <dgm:t>
        <a:bodyPr/>
        <a:lstStyle/>
        <a:p>
          <a:endParaRPr lang="fr-FR" b="1">
            <a:solidFill>
              <a:schemeClr val="tx1"/>
            </a:solidFill>
          </a:endParaRPr>
        </a:p>
      </dgm:t>
    </dgm:pt>
    <dgm:pt modelId="{BDDE018B-FB18-40C2-95EA-0721AD62B2B8}" type="pres">
      <dgm:prSet presAssocID="{3B92A4DD-1805-47BF-BDE0-AEAD1DFF56BE}" presName="diagram" presStyleCnt="0">
        <dgm:presLayoutVars>
          <dgm:dir val="rev"/>
          <dgm:resizeHandles val="exact"/>
        </dgm:presLayoutVars>
      </dgm:prSet>
      <dgm:spPr/>
      <dgm:t>
        <a:bodyPr/>
        <a:lstStyle/>
        <a:p>
          <a:endParaRPr lang="en-US"/>
        </a:p>
      </dgm:t>
    </dgm:pt>
    <dgm:pt modelId="{2B002F1C-F5D0-46C5-9172-2D19B21B1B37}" type="pres">
      <dgm:prSet presAssocID="{D4B844BD-5740-4FE7-BE96-0B3031573FD0}" presName="node" presStyleLbl="node1" presStyleIdx="0" presStyleCnt="5">
        <dgm:presLayoutVars>
          <dgm:bulletEnabled val="1"/>
        </dgm:presLayoutVars>
      </dgm:prSet>
      <dgm:spPr/>
      <dgm:t>
        <a:bodyPr/>
        <a:lstStyle/>
        <a:p>
          <a:endParaRPr lang="en-US"/>
        </a:p>
      </dgm:t>
    </dgm:pt>
    <dgm:pt modelId="{4F0E230E-4BAA-490F-A1D8-5907A618403F}" type="pres">
      <dgm:prSet presAssocID="{C81F46E0-1C90-4D5C-BF52-7DBE819B0D8F}" presName="sibTrans" presStyleCnt="0"/>
      <dgm:spPr/>
      <dgm:t>
        <a:bodyPr/>
        <a:lstStyle/>
        <a:p>
          <a:endParaRPr lang="en-US"/>
        </a:p>
      </dgm:t>
    </dgm:pt>
    <dgm:pt modelId="{72D91DED-6728-4D9E-AD34-04A30A8967F2}" type="pres">
      <dgm:prSet presAssocID="{767E9586-5E7F-420D-994F-3B674DC06040}" presName="node" presStyleLbl="node1" presStyleIdx="1" presStyleCnt="5">
        <dgm:presLayoutVars>
          <dgm:bulletEnabled val="1"/>
        </dgm:presLayoutVars>
      </dgm:prSet>
      <dgm:spPr/>
      <dgm:t>
        <a:bodyPr/>
        <a:lstStyle/>
        <a:p>
          <a:endParaRPr lang="fr-FR"/>
        </a:p>
      </dgm:t>
    </dgm:pt>
    <dgm:pt modelId="{CD70B6DE-12F3-498C-ABC8-3A1CE7A71E08}" type="pres">
      <dgm:prSet presAssocID="{4AA5973B-7A5E-4ABF-99EF-8933DA80CC94}" presName="sibTrans" presStyleCnt="0"/>
      <dgm:spPr/>
      <dgm:t>
        <a:bodyPr/>
        <a:lstStyle/>
        <a:p>
          <a:endParaRPr lang="en-US"/>
        </a:p>
      </dgm:t>
    </dgm:pt>
    <dgm:pt modelId="{1276C241-6C3C-4028-9D61-F0479206EDD2}" type="pres">
      <dgm:prSet presAssocID="{9E5496AE-A08E-4955-8F19-C7BD294F9DCE}" presName="node" presStyleLbl="node1" presStyleIdx="2" presStyleCnt="5">
        <dgm:presLayoutVars>
          <dgm:bulletEnabled val="1"/>
        </dgm:presLayoutVars>
      </dgm:prSet>
      <dgm:spPr/>
      <dgm:t>
        <a:bodyPr/>
        <a:lstStyle/>
        <a:p>
          <a:endParaRPr lang="en-US"/>
        </a:p>
      </dgm:t>
    </dgm:pt>
    <dgm:pt modelId="{86C8DE55-CB8C-4774-B7D6-03CA3C1835F5}" type="pres">
      <dgm:prSet presAssocID="{1167582B-2948-46B5-BB53-843EA4A76DB4}" presName="sibTrans" presStyleCnt="0"/>
      <dgm:spPr/>
      <dgm:t>
        <a:bodyPr/>
        <a:lstStyle/>
        <a:p>
          <a:endParaRPr lang="en-US"/>
        </a:p>
      </dgm:t>
    </dgm:pt>
    <dgm:pt modelId="{73183EA6-22EA-4EBD-9DBC-7883280249C7}" type="pres">
      <dgm:prSet presAssocID="{86CF68A8-6EEC-496F-969A-A542766C0EEE}" presName="node" presStyleLbl="node1" presStyleIdx="3" presStyleCnt="5">
        <dgm:presLayoutVars>
          <dgm:bulletEnabled val="1"/>
        </dgm:presLayoutVars>
      </dgm:prSet>
      <dgm:spPr/>
      <dgm:t>
        <a:bodyPr/>
        <a:lstStyle/>
        <a:p>
          <a:endParaRPr lang="fr-FR"/>
        </a:p>
      </dgm:t>
    </dgm:pt>
    <dgm:pt modelId="{88AE6569-9168-429F-AD49-46BEE9B80CFA}" type="pres">
      <dgm:prSet presAssocID="{668B56CD-19CF-4C48-83D5-917E72C497EC}" presName="sibTrans" presStyleCnt="0"/>
      <dgm:spPr/>
      <dgm:t>
        <a:bodyPr/>
        <a:lstStyle/>
        <a:p>
          <a:endParaRPr lang="en-US"/>
        </a:p>
      </dgm:t>
    </dgm:pt>
    <dgm:pt modelId="{75F35C3B-CC44-488C-BBA0-3C19E2017794}" type="pres">
      <dgm:prSet presAssocID="{DA5CD029-52EF-44E6-B8DC-3E401EFCCFAE}" presName="node" presStyleLbl="node1" presStyleIdx="4" presStyleCnt="5">
        <dgm:presLayoutVars>
          <dgm:bulletEnabled val="1"/>
        </dgm:presLayoutVars>
      </dgm:prSet>
      <dgm:spPr/>
      <dgm:t>
        <a:bodyPr/>
        <a:lstStyle/>
        <a:p>
          <a:endParaRPr lang="en-US"/>
        </a:p>
      </dgm:t>
    </dgm:pt>
  </dgm:ptLst>
  <dgm:cxnLst>
    <dgm:cxn modelId="{2BB1C145-ABC2-49F9-B52E-010C476834E4}" srcId="{3B92A4DD-1805-47BF-BDE0-AEAD1DFF56BE}" destId="{767E9586-5E7F-420D-994F-3B674DC06040}" srcOrd="1" destOrd="0" parTransId="{67BF256C-ABF6-4C22-A82C-287D74D3A904}" sibTransId="{4AA5973B-7A5E-4ABF-99EF-8933DA80CC94}"/>
    <dgm:cxn modelId="{DA0F637E-3AD1-4E68-A24A-B005A4824E6E}" type="presOf" srcId="{D4B844BD-5740-4FE7-BE96-0B3031573FD0}" destId="{2B002F1C-F5D0-46C5-9172-2D19B21B1B37}" srcOrd="0" destOrd="0" presId="urn:microsoft.com/office/officeart/2005/8/layout/default"/>
    <dgm:cxn modelId="{07CF7721-3165-49E4-A3FB-CB06141098C7}" srcId="{3B92A4DD-1805-47BF-BDE0-AEAD1DFF56BE}" destId="{D4B844BD-5740-4FE7-BE96-0B3031573FD0}" srcOrd="0" destOrd="0" parTransId="{3EBD0BED-8D3A-4132-B6EF-71DFA8BE67D5}" sibTransId="{C81F46E0-1C90-4D5C-BF52-7DBE819B0D8F}"/>
    <dgm:cxn modelId="{5E1E0F71-ECA7-41B2-ABCB-1169F3C24E58}" type="presOf" srcId="{767E9586-5E7F-420D-994F-3B674DC06040}" destId="{72D91DED-6728-4D9E-AD34-04A30A8967F2}" srcOrd="0" destOrd="0" presId="urn:microsoft.com/office/officeart/2005/8/layout/default"/>
    <dgm:cxn modelId="{03B118EA-B6C7-40D8-B6FE-9F7B596B6324}" type="presOf" srcId="{DA5CD029-52EF-44E6-B8DC-3E401EFCCFAE}" destId="{75F35C3B-CC44-488C-BBA0-3C19E2017794}" srcOrd="0" destOrd="0" presId="urn:microsoft.com/office/officeart/2005/8/layout/default"/>
    <dgm:cxn modelId="{49C16EAD-D28B-438C-912B-4D2F25634F4A}" srcId="{3B92A4DD-1805-47BF-BDE0-AEAD1DFF56BE}" destId="{DA5CD029-52EF-44E6-B8DC-3E401EFCCFAE}" srcOrd="4" destOrd="0" parTransId="{F91AEE8C-149A-4177-BFCF-F4FED086644F}" sibTransId="{3596D7C9-D69F-4803-9B1B-1A5C5393AA65}"/>
    <dgm:cxn modelId="{A5456434-F89E-44A2-9B20-A27B738F7A61}" type="presOf" srcId="{86CF68A8-6EEC-496F-969A-A542766C0EEE}" destId="{73183EA6-22EA-4EBD-9DBC-7883280249C7}" srcOrd="0" destOrd="0" presId="urn:microsoft.com/office/officeart/2005/8/layout/default"/>
    <dgm:cxn modelId="{16739F87-3751-4169-944A-34F2DC5EE44D}" srcId="{3B92A4DD-1805-47BF-BDE0-AEAD1DFF56BE}" destId="{9E5496AE-A08E-4955-8F19-C7BD294F9DCE}" srcOrd="2" destOrd="0" parTransId="{89D8A691-B928-4E0F-BE68-0C0D6A69B0AA}" sibTransId="{1167582B-2948-46B5-BB53-843EA4A76DB4}"/>
    <dgm:cxn modelId="{63890792-3CDC-4378-AC07-579713868029}" srcId="{3B92A4DD-1805-47BF-BDE0-AEAD1DFF56BE}" destId="{86CF68A8-6EEC-496F-969A-A542766C0EEE}" srcOrd="3" destOrd="0" parTransId="{DA176301-DBA3-43B1-8BB4-9810B037BBA3}" sibTransId="{668B56CD-19CF-4C48-83D5-917E72C497EC}"/>
    <dgm:cxn modelId="{3624F41D-7628-4743-8788-3964703B0210}" type="presOf" srcId="{9E5496AE-A08E-4955-8F19-C7BD294F9DCE}" destId="{1276C241-6C3C-4028-9D61-F0479206EDD2}" srcOrd="0" destOrd="0" presId="urn:microsoft.com/office/officeart/2005/8/layout/default"/>
    <dgm:cxn modelId="{22CD3A20-7BBC-464B-ADA3-5F973E1949DA}" type="presOf" srcId="{3B92A4DD-1805-47BF-BDE0-AEAD1DFF56BE}" destId="{BDDE018B-FB18-40C2-95EA-0721AD62B2B8}" srcOrd="0" destOrd="0" presId="urn:microsoft.com/office/officeart/2005/8/layout/default"/>
    <dgm:cxn modelId="{99D65EDE-524C-4B90-975F-1C761914543D}" type="presParOf" srcId="{BDDE018B-FB18-40C2-95EA-0721AD62B2B8}" destId="{2B002F1C-F5D0-46C5-9172-2D19B21B1B37}" srcOrd="0" destOrd="0" presId="urn:microsoft.com/office/officeart/2005/8/layout/default"/>
    <dgm:cxn modelId="{9D59FECD-CFAA-4A06-8618-421C21236C92}" type="presParOf" srcId="{BDDE018B-FB18-40C2-95EA-0721AD62B2B8}" destId="{4F0E230E-4BAA-490F-A1D8-5907A618403F}" srcOrd="1" destOrd="0" presId="urn:microsoft.com/office/officeart/2005/8/layout/default"/>
    <dgm:cxn modelId="{F3FD893B-8F47-4D02-AD03-E6AD6CEF0A91}" type="presParOf" srcId="{BDDE018B-FB18-40C2-95EA-0721AD62B2B8}" destId="{72D91DED-6728-4D9E-AD34-04A30A8967F2}" srcOrd="2" destOrd="0" presId="urn:microsoft.com/office/officeart/2005/8/layout/default"/>
    <dgm:cxn modelId="{6D27DECF-9328-40BA-8CD3-644E69EB2B0F}" type="presParOf" srcId="{BDDE018B-FB18-40C2-95EA-0721AD62B2B8}" destId="{CD70B6DE-12F3-498C-ABC8-3A1CE7A71E08}" srcOrd="3" destOrd="0" presId="urn:microsoft.com/office/officeart/2005/8/layout/default"/>
    <dgm:cxn modelId="{E3C97907-A433-4FF3-A928-CC626BF5EC18}" type="presParOf" srcId="{BDDE018B-FB18-40C2-95EA-0721AD62B2B8}" destId="{1276C241-6C3C-4028-9D61-F0479206EDD2}" srcOrd="4" destOrd="0" presId="urn:microsoft.com/office/officeart/2005/8/layout/default"/>
    <dgm:cxn modelId="{67573171-13C6-4340-BCD7-0C815DDFC8F5}" type="presParOf" srcId="{BDDE018B-FB18-40C2-95EA-0721AD62B2B8}" destId="{86C8DE55-CB8C-4774-B7D6-03CA3C1835F5}" srcOrd="5" destOrd="0" presId="urn:microsoft.com/office/officeart/2005/8/layout/default"/>
    <dgm:cxn modelId="{929011A4-74A7-4CAA-89AC-439753CD2E76}" type="presParOf" srcId="{BDDE018B-FB18-40C2-95EA-0721AD62B2B8}" destId="{73183EA6-22EA-4EBD-9DBC-7883280249C7}" srcOrd="6" destOrd="0" presId="urn:microsoft.com/office/officeart/2005/8/layout/default"/>
    <dgm:cxn modelId="{B7D5BAEC-69B5-4A02-B316-E584B2F1A58D}" type="presParOf" srcId="{BDDE018B-FB18-40C2-95EA-0721AD62B2B8}" destId="{88AE6569-9168-429F-AD49-46BEE9B80CFA}" srcOrd="7" destOrd="0" presId="urn:microsoft.com/office/officeart/2005/8/layout/default"/>
    <dgm:cxn modelId="{BC65F261-B511-4118-AE40-2F36884E702A}" type="presParOf" srcId="{BDDE018B-FB18-40C2-95EA-0721AD62B2B8}" destId="{75F35C3B-CC44-488C-BBA0-3C19E201779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586864-75F6-495A-ABD1-72F0FEA05A46}"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fr-FR"/>
        </a:p>
      </dgm:t>
    </dgm:pt>
    <dgm:pt modelId="{5735D1F1-EE84-4249-BB5E-D92492AD8BBD}">
      <dgm:prSet phldrT="[Texte]"/>
      <dgm:spPr/>
      <dgm:t>
        <a:bodyPr/>
        <a:lstStyle/>
        <a:p>
          <a:r>
            <a:rPr lang="ar-DZ" dirty="0" smtClean="0"/>
            <a:t>26 مفرزة عبر التراب الوطني</a:t>
          </a:r>
          <a:endParaRPr lang="fr-FR" dirty="0"/>
        </a:p>
      </dgm:t>
    </dgm:pt>
    <dgm:pt modelId="{AC67002E-BEAC-464D-9E5A-1612CCE0B722}" type="parTrans" cxnId="{87583707-1809-41F6-A536-331D22F0DA97}">
      <dgm:prSet/>
      <dgm:spPr/>
      <dgm:t>
        <a:bodyPr/>
        <a:lstStyle/>
        <a:p>
          <a:endParaRPr lang="fr-FR"/>
        </a:p>
      </dgm:t>
    </dgm:pt>
    <dgm:pt modelId="{1FA91A4D-52B6-490C-B70B-9DFD7E45C3BB}" type="sibTrans" cxnId="{87583707-1809-41F6-A536-331D22F0DA97}">
      <dgm:prSet/>
      <dgm:spPr/>
      <dgm:t>
        <a:bodyPr/>
        <a:lstStyle/>
        <a:p>
          <a:endParaRPr lang="fr-FR"/>
        </a:p>
      </dgm:t>
    </dgm:pt>
    <dgm:pt modelId="{63F1EC8F-C21B-4D60-8D7A-A76AE49F2AE8}">
      <dgm:prSet phldrT="[Texte]"/>
      <dgm:spPr/>
      <dgm:t>
        <a:bodyPr/>
        <a:lstStyle/>
        <a:p>
          <a:r>
            <a:rPr lang="ar-DZ" dirty="0" smtClean="0"/>
            <a:t>18 مركز للفرز</a:t>
          </a:r>
          <a:endParaRPr lang="fr-FR" dirty="0"/>
        </a:p>
      </dgm:t>
    </dgm:pt>
    <dgm:pt modelId="{A3B3F267-836D-482C-8AEF-AF818645AC72}" type="parTrans" cxnId="{DACAEBD7-13AD-4FC4-95F3-C48B91A420CE}">
      <dgm:prSet/>
      <dgm:spPr/>
      <dgm:t>
        <a:bodyPr/>
        <a:lstStyle/>
        <a:p>
          <a:endParaRPr lang="fr-FR"/>
        </a:p>
      </dgm:t>
    </dgm:pt>
    <dgm:pt modelId="{60C2A7B9-0AA3-4CD0-A679-28F691419200}" type="sibTrans" cxnId="{DACAEBD7-13AD-4FC4-95F3-C48B91A420CE}">
      <dgm:prSet/>
      <dgm:spPr/>
      <dgm:t>
        <a:bodyPr/>
        <a:lstStyle/>
        <a:p>
          <a:endParaRPr lang="fr-FR"/>
        </a:p>
      </dgm:t>
    </dgm:pt>
    <dgm:pt modelId="{9C59E746-599C-4686-BE98-9A5437644B83}">
      <dgm:prSet phldrT="[Texte]"/>
      <dgm:spPr/>
      <dgm:t>
        <a:bodyPr/>
        <a:lstStyle/>
        <a:p>
          <a:r>
            <a:rPr lang="ar-DZ" dirty="0" smtClean="0"/>
            <a:t>177 مركز ردم نفايات</a:t>
          </a:r>
          <a:endParaRPr lang="fr-FR" dirty="0"/>
        </a:p>
      </dgm:t>
    </dgm:pt>
    <dgm:pt modelId="{2895E5AE-C72F-46F8-B799-9841FDB560B6}" type="parTrans" cxnId="{2E702A43-7BCD-4CC9-AF6C-BF617175B1C7}">
      <dgm:prSet/>
      <dgm:spPr/>
      <dgm:t>
        <a:bodyPr/>
        <a:lstStyle/>
        <a:p>
          <a:endParaRPr lang="fr-FR"/>
        </a:p>
      </dgm:t>
    </dgm:pt>
    <dgm:pt modelId="{A8DB3772-08F8-492C-AC61-A4D837BDE2A7}" type="sibTrans" cxnId="{2E702A43-7BCD-4CC9-AF6C-BF617175B1C7}">
      <dgm:prSet/>
      <dgm:spPr/>
      <dgm:t>
        <a:bodyPr/>
        <a:lstStyle/>
        <a:p>
          <a:endParaRPr lang="fr-FR"/>
        </a:p>
      </dgm:t>
    </dgm:pt>
    <dgm:pt modelId="{CEA6998F-4A6A-43BA-862D-7C4ECBFCB287}" type="pres">
      <dgm:prSet presAssocID="{ED586864-75F6-495A-ABD1-72F0FEA05A46}" presName="diagram" presStyleCnt="0">
        <dgm:presLayoutVars>
          <dgm:dir/>
          <dgm:resizeHandles val="exact"/>
        </dgm:presLayoutVars>
      </dgm:prSet>
      <dgm:spPr/>
      <dgm:t>
        <a:bodyPr/>
        <a:lstStyle/>
        <a:p>
          <a:endParaRPr lang="fr-FR"/>
        </a:p>
      </dgm:t>
    </dgm:pt>
    <dgm:pt modelId="{7B36260C-D1F7-4885-BE66-5D7420AC4763}" type="pres">
      <dgm:prSet presAssocID="{5735D1F1-EE84-4249-BB5E-D92492AD8BBD}" presName="node" presStyleLbl="node1" presStyleIdx="0" presStyleCnt="3" custScaleY="189616">
        <dgm:presLayoutVars>
          <dgm:bulletEnabled val="1"/>
        </dgm:presLayoutVars>
      </dgm:prSet>
      <dgm:spPr/>
      <dgm:t>
        <a:bodyPr/>
        <a:lstStyle/>
        <a:p>
          <a:endParaRPr lang="fr-FR"/>
        </a:p>
      </dgm:t>
    </dgm:pt>
    <dgm:pt modelId="{6588FAC3-54D7-4F7A-9436-EF09669B9C48}" type="pres">
      <dgm:prSet presAssocID="{1FA91A4D-52B6-490C-B70B-9DFD7E45C3BB}" presName="sibTrans" presStyleCnt="0"/>
      <dgm:spPr/>
    </dgm:pt>
    <dgm:pt modelId="{9AD7E08E-4E20-4C82-B598-AF8E57AADE28}" type="pres">
      <dgm:prSet presAssocID="{63F1EC8F-C21B-4D60-8D7A-A76AE49F2AE8}" presName="node" presStyleLbl="node1" presStyleIdx="1" presStyleCnt="3" custScaleY="189616">
        <dgm:presLayoutVars>
          <dgm:bulletEnabled val="1"/>
        </dgm:presLayoutVars>
      </dgm:prSet>
      <dgm:spPr/>
      <dgm:t>
        <a:bodyPr/>
        <a:lstStyle/>
        <a:p>
          <a:endParaRPr lang="fr-FR"/>
        </a:p>
      </dgm:t>
    </dgm:pt>
    <dgm:pt modelId="{9F860A66-600D-4737-8E05-0BF8E01D2B92}" type="pres">
      <dgm:prSet presAssocID="{60C2A7B9-0AA3-4CD0-A679-28F691419200}" presName="sibTrans" presStyleCnt="0"/>
      <dgm:spPr/>
    </dgm:pt>
    <dgm:pt modelId="{F7CBF2AB-F04A-4DF6-99AE-A2E24F02B910}" type="pres">
      <dgm:prSet presAssocID="{9C59E746-599C-4686-BE98-9A5437644B83}" presName="node" presStyleLbl="node1" presStyleIdx="2" presStyleCnt="3" custScaleY="189616">
        <dgm:presLayoutVars>
          <dgm:bulletEnabled val="1"/>
        </dgm:presLayoutVars>
      </dgm:prSet>
      <dgm:spPr/>
      <dgm:t>
        <a:bodyPr/>
        <a:lstStyle/>
        <a:p>
          <a:endParaRPr lang="fr-FR"/>
        </a:p>
      </dgm:t>
    </dgm:pt>
  </dgm:ptLst>
  <dgm:cxnLst>
    <dgm:cxn modelId="{EDF91276-7359-478B-AD2D-30A5CFBC8A37}" type="presOf" srcId="{5735D1F1-EE84-4249-BB5E-D92492AD8BBD}" destId="{7B36260C-D1F7-4885-BE66-5D7420AC4763}" srcOrd="0" destOrd="0" presId="urn:microsoft.com/office/officeart/2005/8/layout/default"/>
    <dgm:cxn modelId="{2E702A43-7BCD-4CC9-AF6C-BF617175B1C7}" srcId="{ED586864-75F6-495A-ABD1-72F0FEA05A46}" destId="{9C59E746-599C-4686-BE98-9A5437644B83}" srcOrd="2" destOrd="0" parTransId="{2895E5AE-C72F-46F8-B799-9841FDB560B6}" sibTransId="{A8DB3772-08F8-492C-AC61-A4D837BDE2A7}"/>
    <dgm:cxn modelId="{DACAEBD7-13AD-4FC4-95F3-C48B91A420CE}" srcId="{ED586864-75F6-495A-ABD1-72F0FEA05A46}" destId="{63F1EC8F-C21B-4D60-8D7A-A76AE49F2AE8}" srcOrd="1" destOrd="0" parTransId="{A3B3F267-836D-482C-8AEF-AF818645AC72}" sibTransId="{60C2A7B9-0AA3-4CD0-A679-28F691419200}"/>
    <dgm:cxn modelId="{AC72BC05-17B4-495F-88A7-A083138A4D7E}" type="presOf" srcId="{63F1EC8F-C21B-4D60-8D7A-A76AE49F2AE8}" destId="{9AD7E08E-4E20-4C82-B598-AF8E57AADE28}" srcOrd="0" destOrd="0" presId="urn:microsoft.com/office/officeart/2005/8/layout/default"/>
    <dgm:cxn modelId="{9408E7BE-F221-4A2F-B666-14B997684358}" type="presOf" srcId="{9C59E746-599C-4686-BE98-9A5437644B83}" destId="{F7CBF2AB-F04A-4DF6-99AE-A2E24F02B910}" srcOrd="0" destOrd="0" presId="urn:microsoft.com/office/officeart/2005/8/layout/default"/>
    <dgm:cxn modelId="{87583707-1809-41F6-A536-331D22F0DA97}" srcId="{ED586864-75F6-495A-ABD1-72F0FEA05A46}" destId="{5735D1F1-EE84-4249-BB5E-D92492AD8BBD}" srcOrd="0" destOrd="0" parTransId="{AC67002E-BEAC-464D-9E5A-1612CCE0B722}" sibTransId="{1FA91A4D-52B6-490C-B70B-9DFD7E45C3BB}"/>
    <dgm:cxn modelId="{4A30BECE-387F-49C8-AB8E-3D4B91943C9A}" type="presOf" srcId="{ED586864-75F6-495A-ABD1-72F0FEA05A46}" destId="{CEA6998F-4A6A-43BA-862D-7C4ECBFCB287}" srcOrd="0" destOrd="0" presId="urn:microsoft.com/office/officeart/2005/8/layout/default"/>
    <dgm:cxn modelId="{04224DE6-0695-4636-8C9A-41ADBAC36C0D}" type="presParOf" srcId="{CEA6998F-4A6A-43BA-862D-7C4ECBFCB287}" destId="{7B36260C-D1F7-4885-BE66-5D7420AC4763}" srcOrd="0" destOrd="0" presId="urn:microsoft.com/office/officeart/2005/8/layout/default"/>
    <dgm:cxn modelId="{AFED2D37-4FB3-4919-9822-81F04DD90D70}" type="presParOf" srcId="{CEA6998F-4A6A-43BA-862D-7C4ECBFCB287}" destId="{6588FAC3-54D7-4F7A-9436-EF09669B9C48}" srcOrd="1" destOrd="0" presId="urn:microsoft.com/office/officeart/2005/8/layout/default"/>
    <dgm:cxn modelId="{9951BEA5-3C32-4D8A-A492-432D9F1875EB}" type="presParOf" srcId="{CEA6998F-4A6A-43BA-862D-7C4ECBFCB287}" destId="{9AD7E08E-4E20-4C82-B598-AF8E57AADE28}" srcOrd="2" destOrd="0" presId="urn:microsoft.com/office/officeart/2005/8/layout/default"/>
    <dgm:cxn modelId="{76043391-ED1F-4627-97AD-914AE3A5465F}" type="presParOf" srcId="{CEA6998F-4A6A-43BA-862D-7C4ECBFCB287}" destId="{9F860A66-600D-4737-8E05-0BF8E01D2B92}" srcOrd="3" destOrd="0" presId="urn:microsoft.com/office/officeart/2005/8/layout/default"/>
    <dgm:cxn modelId="{B833B305-368B-454E-BA60-5A0F54197961}" type="presParOf" srcId="{CEA6998F-4A6A-43BA-862D-7C4ECBFCB287}" destId="{F7CBF2AB-F04A-4DF6-99AE-A2E24F02B91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86864-75F6-495A-ABD1-72F0FEA05A46}" type="doc">
      <dgm:prSet loTypeId="urn:microsoft.com/office/officeart/2005/8/layout/default" loCatId="list" qsTypeId="urn:microsoft.com/office/officeart/2005/8/quickstyle/simple3" qsCatId="simple" csTypeId="urn:microsoft.com/office/officeart/2005/8/colors/accent1_1" csCatId="accent1" phldr="1"/>
      <dgm:spPr/>
      <dgm:t>
        <a:bodyPr/>
        <a:lstStyle/>
        <a:p>
          <a:endParaRPr lang="fr-FR"/>
        </a:p>
      </dgm:t>
    </dgm:pt>
    <dgm:pt modelId="{5735D1F1-EE84-4249-BB5E-D92492AD8BBD}">
      <dgm:prSet phldrT="[Texte]"/>
      <dgm:spPr/>
      <dgm:t>
        <a:bodyPr/>
        <a:lstStyle/>
        <a:p>
          <a:r>
            <a:rPr lang="ar-DZ" b="1" dirty="0" smtClean="0"/>
            <a:t>شعبة استرجاع البلاستيك</a:t>
          </a:r>
          <a:endParaRPr lang="fr-FR" b="1" dirty="0"/>
        </a:p>
      </dgm:t>
    </dgm:pt>
    <dgm:pt modelId="{AC67002E-BEAC-464D-9E5A-1612CCE0B722}" type="parTrans" cxnId="{87583707-1809-41F6-A536-331D22F0DA97}">
      <dgm:prSet/>
      <dgm:spPr/>
      <dgm:t>
        <a:bodyPr/>
        <a:lstStyle/>
        <a:p>
          <a:endParaRPr lang="fr-FR" b="1"/>
        </a:p>
      </dgm:t>
    </dgm:pt>
    <dgm:pt modelId="{1FA91A4D-52B6-490C-B70B-9DFD7E45C3BB}" type="sibTrans" cxnId="{87583707-1809-41F6-A536-331D22F0DA97}">
      <dgm:prSet/>
      <dgm:spPr/>
      <dgm:t>
        <a:bodyPr/>
        <a:lstStyle/>
        <a:p>
          <a:endParaRPr lang="fr-FR" b="1"/>
        </a:p>
      </dgm:t>
    </dgm:pt>
    <dgm:pt modelId="{63F1EC8F-C21B-4D60-8D7A-A76AE49F2AE8}">
      <dgm:prSet phldrT="[Texte]"/>
      <dgm:spPr/>
      <dgm:t>
        <a:bodyPr/>
        <a:lstStyle/>
        <a:p>
          <a:r>
            <a:rPr lang="ar-DZ" b="1" dirty="0" smtClean="0"/>
            <a:t>شعبة </a:t>
          </a:r>
          <a:r>
            <a:rPr lang="ar-DZ" b="1" dirty="0" err="1" smtClean="0"/>
            <a:t>إسترجاع</a:t>
          </a:r>
          <a:r>
            <a:rPr lang="ar-DZ" b="1" dirty="0" smtClean="0"/>
            <a:t> الورق والكرتون</a:t>
          </a:r>
          <a:endParaRPr lang="fr-FR" b="1" dirty="0"/>
        </a:p>
      </dgm:t>
    </dgm:pt>
    <dgm:pt modelId="{A3B3F267-836D-482C-8AEF-AF818645AC72}" type="parTrans" cxnId="{DACAEBD7-13AD-4FC4-95F3-C48B91A420CE}">
      <dgm:prSet/>
      <dgm:spPr/>
      <dgm:t>
        <a:bodyPr/>
        <a:lstStyle/>
        <a:p>
          <a:endParaRPr lang="fr-FR" b="1"/>
        </a:p>
      </dgm:t>
    </dgm:pt>
    <dgm:pt modelId="{60C2A7B9-0AA3-4CD0-A679-28F691419200}" type="sibTrans" cxnId="{DACAEBD7-13AD-4FC4-95F3-C48B91A420CE}">
      <dgm:prSet/>
      <dgm:spPr/>
      <dgm:t>
        <a:bodyPr/>
        <a:lstStyle/>
        <a:p>
          <a:endParaRPr lang="fr-FR" b="1"/>
        </a:p>
      </dgm:t>
    </dgm:pt>
    <dgm:pt modelId="{9C59E746-599C-4686-BE98-9A5437644B83}">
      <dgm:prSet phldrT="[Texte]"/>
      <dgm:spPr/>
      <dgm:t>
        <a:bodyPr/>
        <a:lstStyle/>
        <a:p>
          <a:r>
            <a:rPr lang="ar-DZ" b="1" dirty="0" smtClean="0"/>
            <a:t>شعبة استرجاع المعادن</a:t>
          </a:r>
          <a:endParaRPr lang="fr-FR" b="1" dirty="0"/>
        </a:p>
      </dgm:t>
    </dgm:pt>
    <dgm:pt modelId="{2895E5AE-C72F-46F8-B799-9841FDB560B6}" type="parTrans" cxnId="{2E702A43-7BCD-4CC9-AF6C-BF617175B1C7}">
      <dgm:prSet/>
      <dgm:spPr/>
      <dgm:t>
        <a:bodyPr/>
        <a:lstStyle/>
        <a:p>
          <a:endParaRPr lang="fr-FR" b="1"/>
        </a:p>
      </dgm:t>
    </dgm:pt>
    <dgm:pt modelId="{A8DB3772-08F8-492C-AC61-A4D837BDE2A7}" type="sibTrans" cxnId="{2E702A43-7BCD-4CC9-AF6C-BF617175B1C7}">
      <dgm:prSet/>
      <dgm:spPr/>
      <dgm:t>
        <a:bodyPr/>
        <a:lstStyle/>
        <a:p>
          <a:endParaRPr lang="fr-FR" b="1"/>
        </a:p>
      </dgm:t>
    </dgm:pt>
    <dgm:pt modelId="{1DBB6406-A020-45E3-BF0C-98937FC3F412}">
      <dgm:prSet phldrT="[Texte]"/>
      <dgm:spPr/>
      <dgm:t>
        <a:bodyPr/>
        <a:lstStyle/>
        <a:p>
          <a:r>
            <a:rPr lang="ar-DZ" b="1" dirty="0" smtClean="0"/>
            <a:t>شعبة استرجاع المعادن</a:t>
          </a:r>
          <a:endParaRPr lang="fr-FR" b="1" dirty="0"/>
        </a:p>
      </dgm:t>
    </dgm:pt>
    <dgm:pt modelId="{5C6D8BBD-538D-4529-B5DE-1BB89ABBE4A4}" type="parTrans" cxnId="{042CED74-8B54-4E85-A943-8862B9C60E05}">
      <dgm:prSet/>
      <dgm:spPr/>
      <dgm:t>
        <a:bodyPr/>
        <a:lstStyle/>
        <a:p>
          <a:endParaRPr lang="fr-FR" b="1"/>
        </a:p>
      </dgm:t>
    </dgm:pt>
    <dgm:pt modelId="{E036EB5D-016A-4EB4-932C-4FF15ADE4745}" type="sibTrans" cxnId="{042CED74-8B54-4E85-A943-8862B9C60E05}">
      <dgm:prSet/>
      <dgm:spPr/>
      <dgm:t>
        <a:bodyPr/>
        <a:lstStyle/>
        <a:p>
          <a:endParaRPr lang="fr-FR" b="1"/>
        </a:p>
      </dgm:t>
    </dgm:pt>
    <dgm:pt modelId="{CEA6998F-4A6A-43BA-862D-7C4ECBFCB287}" type="pres">
      <dgm:prSet presAssocID="{ED586864-75F6-495A-ABD1-72F0FEA05A46}" presName="diagram" presStyleCnt="0">
        <dgm:presLayoutVars>
          <dgm:dir/>
          <dgm:resizeHandles val="exact"/>
        </dgm:presLayoutVars>
      </dgm:prSet>
      <dgm:spPr/>
      <dgm:t>
        <a:bodyPr/>
        <a:lstStyle/>
        <a:p>
          <a:endParaRPr lang="fr-FR"/>
        </a:p>
      </dgm:t>
    </dgm:pt>
    <dgm:pt modelId="{7B36260C-D1F7-4885-BE66-5D7420AC4763}" type="pres">
      <dgm:prSet presAssocID="{5735D1F1-EE84-4249-BB5E-D92492AD8BBD}" presName="node" presStyleLbl="node1" presStyleIdx="0" presStyleCnt="4" custScaleY="189616">
        <dgm:presLayoutVars>
          <dgm:bulletEnabled val="1"/>
        </dgm:presLayoutVars>
      </dgm:prSet>
      <dgm:spPr/>
      <dgm:t>
        <a:bodyPr/>
        <a:lstStyle/>
        <a:p>
          <a:endParaRPr lang="fr-FR"/>
        </a:p>
      </dgm:t>
    </dgm:pt>
    <dgm:pt modelId="{6588FAC3-54D7-4F7A-9436-EF09669B9C48}" type="pres">
      <dgm:prSet presAssocID="{1FA91A4D-52B6-490C-B70B-9DFD7E45C3BB}" presName="sibTrans" presStyleCnt="0"/>
      <dgm:spPr/>
    </dgm:pt>
    <dgm:pt modelId="{9AD7E08E-4E20-4C82-B598-AF8E57AADE28}" type="pres">
      <dgm:prSet presAssocID="{63F1EC8F-C21B-4D60-8D7A-A76AE49F2AE8}" presName="node" presStyleLbl="node1" presStyleIdx="1" presStyleCnt="4" custScaleY="189616">
        <dgm:presLayoutVars>
          <dgm:bulletEnabled val="1"/>
        </dgm:presLayoutVars>
      </dgm:prSet>
      <dgm:spPr/>
      <dgm:t>
        <a:bodyPr/>
        <a:lstStyle/>
        <a:p>
          <a:endParaRPr lang="fr-FR"/>
        </a:p>
      </dgm:t>
    </dgm:pt>
    <dgm:pt modelId="{9F860A66-600D-4737-8E05-0BF8E01D2B92}" type="pres">
      <dgm:prSet presAssocID="{60C2A7B9-0AA3-4CD0-A679-28F691419200}" presName="sibTrans" presStyleCnt="0"/>
      <dgm:spPr/>
    </dgm:pt>
    <dgm:pt modelId="{AF5FA5AE-D7A1-4364-8566-8BC9259BDB41}" type="pres">
      <dgm:prSet presAssocID="{1DBB6406-A020-45E3-BF0C-98937FC3F412}" presName="node" presStyleLbl="node1" presStyleIdx="2" presStyleCnt="4" custScaleY="191211">
        <dgm:presLayoutVars>
          <dgm:bulletEnabled val="1"/>
        </dgm:presLayoutVars>
      </dgm:prSet>
      <dgm:spPr/>
      <dgm:t>
        <a:bodyPr/>
        <a:lstStyle/>
        <a:p>
          <a:endParaRPr lang="fr-FR"/>
        </a:p>
      </dgm:t>
    </dgm:pt>
    <dgm:pt modelId="{88175608-5BA7-457D-96F2-940CED0D57DD}" type="pres">
      <dgm:prSet presAssocID="{E036EB5D-016A-4EB4-932C-4FF15ADE4745}" presName="sibTrans" presStyleCnt="0"/>
      <dgm:spPr/>
    </dgm:pt>
    <dgm:pt modelId="{F7CBF2AB-F04A-4DF6-99AE-A2E24F02B910}" type="pres">
      <dgm:prSet presAssocID="{9C59E746-599C-4686-BE98-9A5437644B83}" presName="node" presStyleLbl="node1" presStyleIdx="3" presStyleCnt="4" custScaleY="189616">
        <dgm:presLayoutVars>
          <dgm:bulletEnabled val="1"/>
        </dgm:presLayoutVars>
      </dgm:prSet>
      <dgm:spPr/>
      <dgm:t>
        <a:bodyPr/>
        <a:lstStyle/>
        <a:p>
          <a:endParaRPr lang="fr-FR"/>
        </a:p>
      </dgm:t>
    </dgm:pt>
  </dgm:ptLst>
  <dgm:cxnLst>
    <dgm:cxn modelId="{2E702A43-7BCD-4CC9-AF6C-BF617175B1C7}" srcId="{ED586864-75F6-495A-ABD1-72F0FEA05A46}" destId="{9C59E746-599C-4686-BE98-9A5437644B83}" srcOrd="3" destOrd="0" parTransId="{2895E5AE-C72F-46F8-B799-9841FDB560B6}" sibTransId="{A8DB3772-08F8-492C-AC61-A4D837BDE2A7}"/>
    <dgm:cxn modelId="{DACAEBD7-13AD-4FC4-95F3-C48B91A420CE}" srcId="{ED586864-75F6-495A-ABD1-72F0FEA05A46}" destId="{63F1EC8F-C21B-4D60-8D7A-A76AE49F2AE8}" srcOrd="1" destOrd="0" parTransId="{A3B3F267-836D-482C-8AEF-AF818645AC72}" sibTransId="{60C2A7B9-0AA3-4CD0-A679-28F691419200}"/>
    <dgm:cxn modelId="{1FDECCC8-9E9B-4E09-8442-DE329730BC2A}" type="presOf" srcId="{63F1EC8F-C21B-4D60-8D7A-A76AE49F2AE8}" destId="{9AD7E08E-4E20-4C82-B598-AF8E57AADE28}" srcOrd="0" destOrd="0" presId="urn:microsoft.com/office/officeart/2005/8/layout/default"/>
    <dgm:cxn modelId="{ECD631C7-1CA1-4673-A572-5158E09FAF8F}" type="presOf" srcId="{1DBB6406-A020-45E3-BF0C-98937FC3F412}" destId="{AF5FA5AE-D7A1-4364-8566-8BC9259BDB41}" srcOrd="0" destOrd="0" presId="urn:microsoft.com/office/officeart/2005/8/layout/default"/>
    <dgm:cxn modelId="{38842CC8-55DA-47F4-9A3D-5B9B9AA209E2}" type="presOf" srcId="{9C59E746-599C-4686-BE98-9A5437644B83}" destId="{F7CBF2AB-F04A-4DF6-99AE-A2E24F02B910}" srcOrd="0" destOrd="0" presId="urn:microsoft.com/office/officeart/2005/8/layout/default"/>
    <dgm:cxn modelId="{87583707-1809-41F6-A536-331D22F0DA97}" srcId="{ED586864-75F6-495A-ABD1-72F0FEA05A46}" destId="{5735D1F1-EE84-4249-BB5E-D92492AD8BBD}" srcOrd="0" destOrd="0" parTransId="{AC67002E-BEAC-464D-9E5A-1612CCE0B722}" sibTransId="{1FA91A4D-52B6-490C-B70B-9DFD7E45C3BB}"/>
    <dgm:cxn modelId="{042CED74-8B54-4E85-A943-8862B9C60E05}" srcId="{ED586864-75F6-495A-ABD1-72F0FEA05A46}" destId="{1DBB6406-A020-45E3-BF0C-98937FC3F412}" srcOrd="2" destOrd="0" parTransId="{5C6D8BBD-538D-4529-B5DE-1BB89ABBE4A4}" sibTransId="{E036EB5D-016A-4EB4-932C-4FF15ADE4745}"/>
    <dgm:cxn modelId="{A84A2F9A-F00D-42F9-A881-C5F472181A26}" type="presOf" srcId="{ED586864-75F6-495A-ABD1-72F0FEA05A46}" destId="{CEA6998F-4A6A-43BA-862D-7C4ECBFCB287}" srcOrd="0" destOrd="0" presId="urn:microsoft.com/office/officeart/2005/8/layout/default"/>
    <dgm:cxn modelId="{F748E264-05BC-4D5C-B9D5-5568B00EF461}" type="presOf" srcId="{5735D1F1-EE84-4249-BB5E-D92492AD8BBD}" destId="{7B36260C-D1F7-4885-BE66-5D7420AC4763}" srcOrd="0" destOrd="0" presId="urn:microsoft.com/office/officeart/2005/8/layout/default"/>
    <dgm:cxn modelId="{9A6AFFB3-4BC6-4530-988D-CF5E57B4B103}" type="presParOf" srcId="{CEA6998F-4A6A-43BA-862D-7C4ECBFCB287}" destId="{7B36260C-D1F7-4885-BE66-5D7420AC4763}" srcOrd="0" destOrd="0" presId="urn:microsoft.com/office/officeart/2005/8/layout/default"/>
    <dgm:cxn modelId="{DC1D2945-8CC9-466C-9C9B-86ACEC26A9A5}" type="presParOf" srcId="{CEA6998F-4A6A-43BA-862D-7C4ECBFCB287}" destId="{6588FAC3-54D7-4F7A-9436-EF09669B9C48}" srcOrd="1" destOrd="0" presId="urn:microsoft.com/office/officeart/2005/8/layout/default"/>
    <dgm:cxn modelId="{20040844-1773-4060-94D2-8BB4589C47FA}" type="presParOf" srcId="{CEA6998F-4A6A-43BA-862D-7C4ECBFCB287}" destId="{9AD7E08E-4E20-4C82-B598-AF8E57AADE28}" srcOrd="2" destOrd="0" presId="urn:microsoft.com/office/officeart/2005/8/layout/default"/>
    <dgm:cxn modelId="{E85649B2-51E5-4257-AC45-CEFEB400628B}" type="presParOf" srcId="{CEA6998F-4A6A-43BA-862D-7C4ECBFCB287}" destId="{9F860A66-600D-4737-8E05-0BF8E01D2B92}" srcOrd="3" destOrd="0" presId="urn:microsoft.com/office/officeart/2005/8/layout/default"/>
    <dgm:cxn modelId="{1DAF2E22-9816-43A3-8600-39AACDAB5B1E}" type="presParOf" srcId="{CEA6998F-4A6A-43BA-862D-7C4ECBFCB287}" destId="{AF5FA5AE-D7A1-4364-8566-8BC9259BDB41}" srcOrd="4" destOrd="0" presId="urn:microsoft.com/office/officeart/2005/8/layout/default"/>
    <dgm:cxn modelId="{8B756F6E-F125-49ED-B8A9-E52CE731BDED}" type="presParOf" srcId="{CEA6998F-4A6A-43BA-862D-7C4ECBFCB287}" destId="{88175608-5BA7-457D-96F2-940CED0D57DD}" srcOrd="5" destOrd="0" presId="urn:microsoft.com/office/officeart/2005/8/layout/default"/>
    <dgm:cxn modelId="{E1FD04D7-BBE9-4662-983F-5A864179EA15}" type="presParOf" srcId="{CEA6998F-4A6A-43BA-862D-7C4ECBFCB287}" destId="{F7CBF2AB-F04A-4DF6-99AE-A2E24F02B910}"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92A4DD-1805-47BF-BDE0-AEAD1DFF56BE}"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fr-FR"/>
        </a:p>
      </dgm:t>
    </dgm:pt>
    <dgm:pt modelId="{D4B844BD-5740-4FE7-BE96-0B3031573FD0}">
      <dgm:prSet phldrT="[Texte]"/>
      <dgm:spPr/>
      <dgm:t>
        <a:bodyPr/>
        <a:lstStyle/>
        <a:p>
          <a:r>
            <a:rPr lang="ar-DZ" b="1" i="0" smtClean="0">
              <a:solidFill>
                <a:schemeClr val="tx1"/>
              </a:solidFill>
            </a:rPr>
            <a:t>الوعي المجتمعي المحدود </a:t>
          </a:r>
          <a:endParaRPr lang="fr-FR" b="1" dirty="0">
            <a:solidFill>
              <a:schemeClr val="tx1"/>
            </a:solidFill>
          </a:endParaRPr>
        </a:p>
      </dgm:t>
    </dgm:pt>
    <dgm:pt modelId="{3EBD0BED-8D3A-4132-B6EF-71DFA8BE67D5}" type="parTrans" cxnId="{07CF7721-3165-49E4-A3FB-CB06141098C7}">
      <dgm:prSet/>
      <dgm:spPr/>
      <dgm:t>
        <a:bodyPr/>
        <a:lstStyle/>
        <a:p>
          <a:endParaRPr lang="fr-FR" b="1">
            <a:solidFill>
              <a:schemeClr val="tx1"/>
            </a:solidFill>
          </a:endParaRPr>
        </a:p>
      </dgm:t>
    </dgm:pt>
    <dgm:pt modelId="{C81F46E0-1C90-4D5C-BF52-7DBE819B0D8F}" type="sibTrans" cxnId="{07CF7721-3165-49E4-A3FB-CB06141098C7}">
      <dgm:prSet/>
      <dgm:spPr/>
      <dgm:t>
        <a:bodyPr/>
        <a:lstStyle/>
        <a:p>
          <a:endParaRPr lang="fr-FR" b="1">
            <a:solidFill>
              <a:schemeClr val="tx1"/>
            </a:solidFill>
          </a:endParaRPr>
        </a:p>
      </dgm:t>
    </dgm:pt>
    <dgm:pt modelId="{767E9586-5E7F-420D-994F-3B674DC06040}">
      <dgm:prSet phldrT="[Texte]"/>
      <dgm:spPr/>
      <dgm:t>
        <a:bodyPr/>
        <a:lstStyle/>
        <a:p>
          <a:r>
            <a:rPr lang="ar-DZ" b="1" smtClean="0">
              <a:solidFill>
                <a:schemeClr val="tx1"/>
              </a:solidFill>
            </a:rPr>
            <a:t>البنية التحتية غير المتطورة</a:t>
          </a:r>
          <a:endParaRPr lang="fr-FR" b="1" dirty="0">
            <a:solidFill>
              <a:schemeClr val="tx1"/>
            </a:solidFill>
          </a:endParaRPr>
        </a:p>
      </dgm:t>
    </dgm:pt>
    <dgm:pt modelId="{67BF256C-ABF6-4C22-A82C-287D74D3A904}" type="parTrans" cxnId="{2BB1C145-ABC2-49F9-B52E-010C476834E4}">
      <dgm:prSet/>
      <dgm:spPr/>
      <dgm:t>
        <a:bodyPr/>
        <a:lstStyle/>
        <a:p>
          <a:endParaRPr lang="fr-FR" b="1">
            <a:solidFill>
              <a:schemeClr val="tx1"/>
            </a:solidFill>
          </a:endParaRPr>
        </a:p>
      </dgm:t>
    </dgm:pt>
    <dgm:pt modelId="{4AA5973B-7A5E-4ABF-99EF-8933DA80CC94}" type="sibTrans" cxnId="{2BB1C145-ABC2-49F9-B52E-010C476834E4}">
      <dgm:prSet/>
      <dgm:spPr/>
      <dgm:t>
        <a:bodyPr/>
        <a:lstStyle/>
        <a:p>
          <a:endParaRPr lang="fr-FR" b="1">
            <a:solidFill>
              <a:schemeClr val="tx1"/>
            </a:solidFill>
          </a:endParaRPr>
        </a:p>
      </dgm:t>
    </dgm:pt>
    <dgm:pt modelId="{9E5496AE-A08E-4955-8F19-C7BD294F9DCE}">
      <dgm:prSet phldrT="[Texte]"/>
      <dgm:spPr/>
      <dgm:t>
        <a:bodyPr/>
        <a:lstStyle/>
        <a:p>
          <a:r>
            <a:rPr lang="ar-DZ" b="1" smtClean="0">
              <a:solidFill>
                <a:schemeClr val="tx1"/>
              </a:solidFill>
            </a:rPr>
            <a:t>التحديات الإقتصادية</a:t>
          </a:r>
          <a:endParaRPr lang="fr-FR" b="1" dirty="0">
            <a:solidFill>
              <a:schemeClr val="tx1"/>
            </a:solidFill>
          </a:endParaRPr>
        </a:p>
      </dgm:t>
    </dgm:pt>
    <dgm:pt modelId="{89D8A691-B928-4E0F-BE68-0C0D6A69B0AA}" type="parTrans" cxnId="{16739F87-3751-4169-944A-34F2DC5EE44D}">
      <dgm:prSet/>
      <dgm:spPr/>
      <dgm:t>
        <a:bodyPr/>
        <a:lstStyle/>
        <a:p>
          <a:endParaRPr lang="fr-FR" b="1">
            <a:solidFill>
              <a:schemeClr val="tx1"/>
            </a:solidFill>
          </a:endParaRPr>
        </a:p>
      </dgm:t>
    </dgm:pt>
    <dgm:pt modelId="{1167582B-2948-46B5-BB53-843EA4A76DB4}" type="sibTrans" cxnId="{16739F87-3751-4169-944A-34F2DC5EE44D}">
      <dgm:prSet/>
      <dgm:spPr/>
      <dgm:t>
        <a:bodyPr/>
        <a:lstStyle/>
        <a:p>
          <a:endParaRPr lang="fr-FR" b="1">
            <a:solidFill>
              <a:schemeClr val="tx1"/>
            </a:solidFill>
          </a:endParaRPr>
        </a:p>
      </dgm:t>
    </dgm:pt>
    <dgm:pt modelId="{86CF68A8-6EEC-496F-969A-A542766C0EEE}">
      <dgm:prSet phldrT="[Texte]"/>
      <dgm:spPr/>
      <dgm:t>
        <a:bodyPr/>
        <a:lstStyle/>
        <a:p>
          <a:r>
            <a:rPr lang="ar-DZ" b="1" smtClean="0">
              <a:solidFill>
                <a:schemeClr val="tx1"/>
              </a:solidFill>
            </a:rPr>
            <a:t>التمويل والإستثمار</a:t>
          </a:r>
          <a:endParaRPr lang="fr-FR" b="1" dirty="0">
            <a:solidFill>
              <a:schemeClr val="tx1"/>
            </a:solidFill>
          </a:endParaRPr>
        </a:p>
      </dgm:t>
    </dgm:pt>
    <dgm:pt modelId="{DA176301-DBA3-43B1-8BB4-9810B037BBA3}" type="parTrans" cxnId="{63890792-3CDC-4378-AC07-579713868029}">
      <dgm:prSet/>
      <dgm:spPr/>
      <dgm:t>
        <a:bodyPr/>
        <a:lstStyle/>
        <a:p>
          <a:endParaRPr lang="fr-FR" b="1">
            <a:solidFill>
              <a:schemeClr val="tx1"/>
            </a:solidFill>
          </a:endParaRPr>
        </a:p>
      </dgm:t>
    </dgm:pt>
    <dgm:pt modelId="{668B56CD-19CF-4C48-83D5-917E72C497EC}" type="sibTrans" cxnId="{63890792-3CDC-4378-AC07-579713868029}">
      <dgm:prSet/>
      <dgm:spPr/>
      <dgm:t>
        <a:bodyPr/>
        <a:lstStyle/>
        <a:p>
          <a:endParaRPr lang="fr-FR" b="1">
            <a:solidFill>
              <a:schemeClr val="tx1"/>
            </a:solidFill>
          </a:endParaRPr>
        </a:p>
      </dgm:t>
    </dgm:pt>
    <dgm:pt modelId="{DA5CD029-52EF-44E6-B8DC-3E401EFCCFAE}">
      <dgm:prSet phldrT="[Texte]"/>
      <dgm:spPr/>
      <dgm:t>
        <a:bodyPr/>
        <a:lstStyle/>
        <a:p>
          <a:r>
            <a:rPr lang="ar-DZ" b="1" smtClean="0">
              <a:solidFill>
                <a:schemeClr val="tx1"/>
              </a:solidFill>
            </a:rPr>
            <a:t>التشريعات والسياسات غير الكافية</a:t>
          </a:r>
          <a:endParaRPr lang="fr-FR" b="1" dirty="0">
            <a:solidFill>
              <a:schemeClr val="tx1"/>
            </a:solidFill>
          </a:endParaRPr>
        </a:p>
      </dgm:t>
    </dgm:pt>
    <dgm:pt modelId="{F91AEE8C-149A-4177-BFCF-F4FED086644F}" type="parTrans" cxnId="{49C16EAD-D28B-438C-912B-4D2F25634F4A}">
      <dgm:prSet/>
      <dgm:spPr/>
      <dgm:t>
        <a:bodyPr/>
        <a:lstStyle/>
        <a:p>
          <a:endParaRPr lang="fr-FR" b="1">
            <a:solidFill>
              <a:schemeClr val="tx1"/>
            </a:solidFill>
          </a:endParaRPr>
        </a:p>
      </dgm:t>
    </dgm:pt>
    <dgm:pt modelId="{3596D7C9-D69F-4803-9B1B-1A5C5393AA65}" type="sibTrans" cxnId="{49C16EAD-D28B-438C-912B-4D2F25634F4A}">
      <dgm:prSet/>
      <dgm:spPr/>
      <dgm:t>
        <a:bodyPr/>
        <a:lstStyle/>
        <a:p>
          <a:endParaRPr lang="fr-FR" b="1">
            <a:solidFill>
              <a:schemeClr val="tx1"/>
            </a:solidFill>
          </a:endParaRPr>
        </a:p>
      </dgm:t>
    </dgm:pt>
    <dgm:pt modelId="{29116E3A-DF8E-4234-8EA9-778D33813800}">
      <dgm:prSet phldrT="[Texte]"/>
      <dgm:spPr/>
      <dgm:t>
        <a:bodyPr/>
        <a:lstStyle/>
        <a:p>
          <a:r>
            <a:rPr lang="ar-DZ" b="1" smtClean="0">
              <a:solidFill>
                <a:schemeClr val="tx1"/>
              </a:solidFill>
            </a:rPr>
            <a:t>الإنخفاض في الثقافة</a:t>
          </a:r>
          <a:endParaRPr lang="fr-FR" b="1" dirty="0">
            <a:solidFill>
              <a:schemeClr val="tx1"/>
            </a:solidFill>
          </a:endParaRPr>
        </a:p>
      </dgm:t>
    </dgm:pt>
    <dgm:pt modelId="{8A8C0ADE-430D-4CD1-BE28-03E80A7CCA7D}" type="parTrans" cxnId="{BCB06057-CFED-48D5-90BD-3E67451BB376}">
      <dgm:prSet/>
      <dgm:spPr/>
      <dgm:t>
        <a:bodyPr/>
        <a:lstStyle/>
        <a:p>
          <a:endParaRPr lang="fr-FR">
            <a:solidFill>
              <a:schemeClr val="tx1"/>
            </a:solidFill>
          </a:endParaRPr>
        </a:p>
      </dgm:t>
    </dgm:pt>
    <dgm:pt modelId="{2216F962-9CFC-4F68-AF11-5C9F566AB85D}" type="sibTrans" cxnId="{BCB06057-CFED-48D5-90BD-3E67451BB376}">
      <dgm:prSet/>
      <dgm:spPr/>
      <dgm:t>
        <a:bodyPr/>
        <a:lstStyle/>
        <a:p>
          <a:endParaRPr lang="fr-FR">
            <a:solidFill>
              <a:schemeClr val="tx1"/>
            </a:solidFill>
          </a:endParaRPr>
        </a:p>
      </dgm:t>
    </dgm:pt>
    <dgm:pt modelId="{9140FE8F-ED2D-4EF1-9C4B-C9B1B1867207}">
      <dgm:prSet phldrT="[Texte]"/>
      <dgm:spPr/>
      <dgm:t>
        <a:bodyPr/>
        <a:lstStyle/>
        <a:p>
          <a:r>
            <a:rPr lang="ar-DZ" b="1" smtClean="0">
              <a:solidFill>
                <a:schemeClr val="tx1"/>
              </a:solidFill>
            </a:rPr>
            <a:t>التكنولوجيا والإبتكار</a:t>
          </a:r>
          <a:endParaRPr lang="fr-FR" b="1" dirty="0">
            <a:solidFill>
              <a:schemeClr val="tx1"/>
            </a:solidFill>
          </a:endParaRPr>
        </a:p>
      </dgm:t>
    </dgm:pt>
    <dgm:pt modelId="{7AE80A17-D1BF-431D-BC7A-854B6980E0BF}" type="parTrans" cxnId="{BB14CB6D-9792-48EA-8DB2-C869C918BB9B}">
      <dgm:prSet/>
      <dgm:spPr/>
      <dgm:t>
        <a:bodyPr/>
        <a:lstStyle/>
        <a:p>
          <a:endParaRPr lang="fr-FR">
            <a:solidFill>
              <a:schemeClr val="tx1"/>
            </a:solidFill>
          </a:endParaRPr>
        </a:p>
      </dgm:t>
    </dgm:pt>
    <dgm:pt modelId="{C8822348-0FB7-4968-8769-46C00606AC26}" type="sibTrans" cxnId="{BB14CB6D-9792-48EA-8DB2-C869C918BB9B}">
      <dgm:prSet/>
      <dgm:spPr/>
      <dgm:t>
        <a:bodyPr/>
        <a:lstStyle/>
        <a:p>
          <a:endParaRPr lang="fr-FR">
            <a:solidFill>
              <a:schemeClr val="tx1"/>
            </a:solidFill>
          </a:endParaRPr>
        </a:p>
      </dgm:t>
    </dgm:pt>
    <dgm:pt modelId="{A09BB6AA-0450-4888-B192-1BFA5A101ADB}">
      <dgm:prSet phldrT="[Texte]"/>
      <dgm:spPr/>
      <dgm:t>
        <a:bodyPr/>
        <a:lstStyle/>
        <a:p>
          <a:r>
            <a:rPr lang="ar-DZ" b="1" smtClean="0">
              <a:solidFill>
                <a:schemeClr val="tx1"/>
              </a:solidFill>
            </a:rPr>
            <a:t>النقل والمواصلات</a:t>
          </a:r>
          <a:endParaRPr lang="fr-FR" b="1" dirty="0">
            <a:solidFill>
              <a:schemeClr val="tx1"/>
            </a:solidFill>
          </a:endParaRPr>
        </a:p>
      </dgm:t>
    </dgm:pt>
    <dgm:pt modelId="{C30F8BEE-2483-4073-ACA8-F86224A54E57}" type="parTrans" cxnId="{3AE83CC5-F4A7-4B60-B0B8-D27B79F6CF40}">
      <dgm:prSet/>
      <dgm:spPr/>
      <dgm:t>
        <a:bodyPr/>
        <a:lstStyle/>
        <a:p>
          <a:endParaRPr lang="fr-FR">
            <a:solidFill>
              <a:schemeClr val="tx1"/>
            </a:solidFill>
          </a:endParaRPr>
        </a:p>
      </dgm:t>
    </dgm:pt>
    <dgm:pt modelId="{779CA30E-6854-4D28-9FF0-CD2E9F6AC4ED}" type="sibTrans" cxnId="{3AE83CC5-F4A7-4B60-B0B8-D27B79F6CF40}">
      <dgm:prSet/>
      <dgm:spPr/>
      <dgm:t>
        <a:bodyPr/>
        <a:lstStyle/>
        <a:p>
          <a:endParaRPr lang="fr-FR">
            <a:solidFill>
              <a:schemeClr val="tx1"/>
            </a:solidFill>
          </a:endParaRPr>
        </a:p>
      </dgm:t>
    </dgm:pt>
    <dgm:pt modelId="{8CF34349-7EB8-4F1A-B1A6-CE4A8F960793}">
      <dgm:prSet phldrT="[Texte]"/>
      <dgm:spPr/>
      <dgm:t>
        <a:bodyPr/>
        <a:lstStyle/>
        <a:p>
          <a:r>
            <a:rPr lang="ar-DZ" b="1" smtClean="0">
              <a:solidFill>
                <a:schemeClr val="tx1"/>
              </a:solidFill>
            </a:rPr>
            <a:t>ضعف التنسيق بين القطاعات</a:t>
          </a:r>
          <a:endParaRPr lang="fr-FR" b="1" dirty="0">
            <a:solidFill>
              <a:schemeClr val="tx1"/>
            </a:solidFill>
          </a:endParaRPr>
        </a:p>
      </dgm:t>
    </dgm:pt>
    <dgm:pt modelId="{B4281B03-DBCF-4681-A8A4-9D667C34E944}" type="parTrans" cxnId="{4B3616A4-5A5D-4810-9649-9E2F0F020C5B}">
      <dgm:prSet/>
      <dgm:spPr/>
      <dgm:t>
        <a:bodyPr/>
        <a:lstStyle/>
        <a:p>
          <a:endParaRPr lang="fr-FR">
            <a:solidFill>
              <a:schemeClr val="tx1"/>
            </a:solidFill>
          </a:endParaRPr>
        </a:p>
      </dgm:t>
    </dgm:pt>
    <dgm:pt modelId="{456C40DD-BAE2-4B0A-BCA7-16091D716034}" type="sibTrans" cxnId="{4B3616A4-5A5D-4810-9649-9E2F0F020C5B}">
      <dgm:prSet/>
      <dgm:spPr/>
      <dgm:t>
        <a:bodyPr/>
        <a:lstStyle/>
        <a:p>
          <a:endParaRPr lang="fr-FR">
            <a:solidFill>
              <a:schemeClr val="tx1"/>
            </a:solidFill>
          </a:endParaRPr>
        </a:p>
      </dgm:t>
    </dgm:pt>
    <dgm:pt modelId="{BDDE018B-FB18-40C2-95EA-0721AD62B2B8}" type="pres">
      <dgm:prSet presAssocID="{3B92A4DD-1805-47BF-BDE0-AEAD1DFF56BE}" presName="diagram" presStyleCnt="0">
        <dgm:presLayoutVars>
          <dgm:dir val="rev"/>
          <dgm:resizeHandles val="exact"/>
        </dgm:presLayoutVars>
      </dgm:prSet>
      <dgm:spPr/>
      <dgm:t>
        <a:bodyPr/>
        <a:lstStyle/>
        <a:p>
          <a:endParaRPr lang="en-US"/>
        </a:p>
      </dgm:t>
    </dgm:pt>
    <dgm:pt modelId="{2B002F1C-F5D0-46C5-9172-2D19B21B1B37}" type="pres">
      <dgm:prSet presAssocID="{D4B844BD-5740-4FE7-BE96-0B3031573FD0}" presName="node" presStyleLbl="node1" presStyleIdx="0" presStyleCnt="9">
        <dgm:presLayoutVars>
          <dgm:bulletEnabled val="1"/>
        </dgm:presLayoutVars>
      </dgm:prSet>
      <dgm:spPr/>
      <dgm:t>
        <a:bodyPr/>
        <a:lstStyle/>
        <a:p>
          <a:endParaRPr lang="en-US"/>
        </a:p>
      </dgm:t>
    </dgm:pt>
    <dgm:pt modelId="{4F0E230E-4BAA-490F-A1D8-5907A618403F}" type="pres">
      <dgm:prSet presAssocID="{C81F46E0-1C90-4D5C-BF52-7DBE819B0D8F}" presName="sibTrans" presStyleCnt="0"/>
      <dgm:spPr/>
      <dgm:t>
        <a:bodyPr/>
        <a:lstStyle/>
        <a:p>
          <a:endParaRPr lang="en-US"/>
        </a:p>
      </dgm:t>
    </dgm:pt>
    <dgm:pt modelId="{72D91DED-6728-4D9E-AD34-04A30A8967F2}" type="pres">
      <dgm:prSet presAssocID="{767E9586-5E7F-420D-994F-3B674DC06040}" presName="node" presStyleLbl="node1" presStyleIdx="1" presStyleCnt="9">
        <dgm:presLayoutVars>
          <dgm:bulletEnabled val="1"/>
        </dgm:presLayoutVars>
      </dgm:prSet>
      <dgm:spPr/>
      <dgm:t>
        <a:bodyPr/>
        <a:lstStyle/>
        <a:p>
          <a:endParaRPr lang="fr-FR"/>
        </a:p>
      </dgm:t>
    </dgm:pt>
    <dgm:pt modelId="{CD70B6DE-12F3-498C-ABC8-3A1CE7A71E08}" type="pres">
      <dgm:prSet presAssocID="{4AA5973B-7A5E-4ABF-99EF-8933DA80CC94}" presName="sibTrans" presStyleCnt="0"/>
      <dgm:spPr/>
      <dgm:t>
        <a:bodyPr/>
        <a:lstStyle/>
        <a:p>
          <a:endParaRPr lang="en-US"/>
        </a:p>
      </dgm:t>
    </dgm:pt>
    <dgm:pt modelId="{1276C241-6C3C-4028-9D61-F0479206EDD2}" type="pres">
      <dgm:prSet presAssocID="{9E5496AE-A08E-4955-8F19-C7BD294F9DCE}" presName="node" presStyleLbl="node1" presStyleIdx="2" presStyleCnt="9">
        <dgm:presLayoutVars>
          <dgm:bulletEnabled val="1"/>
        </dgm:presLayoutVars>
      </dgm:prSet>
      <dgm:spPr/>
      <dgm:t>
        <a:bodyPr/>
        <a:lstStyle/>
        <a:p>
          <a:endParaRPr lang="en-US"/>
        </a:p>
      </dgm:t>
    </dgm:pt>
    <dgm:pt modelId="{86C8DE55-CB8C-4774-B7D6-03CA3C1835F5}" type="pres">
      <dgm:prSet presAssocID="{1167582B-2948-46B5-BB53-843EA4A76DB4}" presName="sibTrans" presStyleCnt="0"/>
      <dgm:spPr/>
      <dgm:t>
        <a:bodyPr/>
        <a:lstStyle/>
        <a:p>
          <a:endParaRPr lang="en-US"/>
        </a:p>
      </dgm:t>
    </dgm:pt>
    <dgm:pt modelId="{73183EA6-22EA-4EBD-9DBC-7883280249C7}" type="pres">
      <dgm:prSet presAssocID="{86CF68A8-6EEC-496F-969A-A542766C0EEE}" presName="node" presStyleLbl="node1" presStyleIdx="3" presStyleCnt="9">
        <dgm:presLayoutVars>
          <dgm:bulletEnabled val="1"/>
        </dgm:presLayoutVars>
      </dgm:prSet>
      <dgm:spPr/>
      <dgm:t>
        <a:bodyPr/>
        <a:lstStyle/>
        <a:p>
          <a:endParaRPr lang="fr-FR"/>
        </a:p>
      </dgm:t>
    </dgm:pt>
    <dgm:pt modelId="{88AE6569-9168-429F-AD49-46BEE9B80CFA}" type="pres">
      <dgm:prSet presAssocID="{668B56CD-19CF-4C48-83D5-917E72C497EC}" presName="sibTrans" presStyleCnt="0"/>
      <dgm:spPr/>
      <dgm:t>
        <a:bodyPr/>
        <a:lstStyle/>
        <a:p>
          <a:endParaRPr lang="en-US"/>
        </a:p>
      </dgm:t>
    </dgm:pt>
    <dgm:pt modelId="{75F35C3B-CC44-488C-BBA0-3C19E2017794}" type="pres">
      <dgm:prSet presAssocID="{DA5CD029-52EF-44E6-B8DC-3E401EFCCFAE}" presName="node" presStyleLbl="node1" presStyleIdx="4" presStyleCnt="9">
        <dgm:presLayoutVars>
          <dgm:bulletEnabled val="1"/>
        </dgm:presLayoutVars>
      </dgm:prSet>
      <dgm:spPr/>
      <dgm:t>
        <a:bodyPr/>
        <a:lstStyle/>
        <a:p>
          <a:endParaRPr lang="en-US"/>
        </a:p>
      </dgm:t>
    </dgm:pt>
    <dgm:pt modelId="{4BF77B82-8C34-4C23-82E5-2B4EA00FC7F0}" type="pres">
      <dgm:prSet presAssocID="{3596D7C9-D69F-4803-9B1B-1A5C5393AA65}" presName="sibTrans" presStyleCnt="0"/>
      <dgm:spPr/>
      <dgm:t>
        <a:bodyPr/>
        <a:lstStyle/>
        <a:p>
          <a:endParaRPr lang="fr-FR"/>
        </a:p>
      </dgm:t>
    </dgm:pt>
    <dgm:pt modelId="{1619A84F-5C57-4593-B7F9-14D03E2EA311}" type="pres">
      <dgm:prSet presAssocID="{9140FE8F-ED2D-4EF1-9C4B-C9B1B1867207}" presName="node" presStyleLbl="node1" presStyleIdx="5" presStyleCnt="9">
        <dgm:presLayoutVars>
          <dgm:bulletEnabled val="1"/>
        </dgm:presLayoutVars>
      </dgm:prSet>
      <dgm:spPr/>
      <dgm:t>
        <a:bodyPr/>
        <a:lstStyle/>
        <a:p>
          <a:endParaRPr lang="fr-FR"/>
        </a:p>
      </dgm:t>
    </dgm:pt>
    <dgm:pt modelId="{C074E312-A57F-472E-A24F-A431F62A09B2}" type="pres">
      <dgm:prSet presAssocID="{C8822348-0FB7-4968-8769-46C00606AC26}" presName="sibTrans" presStyleCnt="0"/>
      <dgm:spPr/>
      <dgm:t>
        <a:bodyPr/>
        <a:lstStyle/>
        <a:p>
          <a:endParaRPr lang="fr-FR"/>
        </a:p>
      </dgm:t>
    </dgm:pt>
    <dgm:pt modelId="{BF01FA00-2879-4E28-B598-F1FBC6832F20}" type="pres">
      <dgm:prSet presAssocID="{A09BB6AA-0450-4888-B192-1BFA5A101ADB}" presName="node" presStyleLbl="node1" presStyleIdx="6" presStyleCnt="9">
        <dgm:presLayoutVars>
          <dgm:bulletEnabled val="1"/>
        </dgm:presLayoutVars>
      </dgm:prSet>
      <dgm:spPr/>
      <dgm:t>
        <a:bodyPr/>
        <a:lstStyle/>
        <a:p>
          <a:endParaRPr lang="fr-FR"/>
        </a:p>
      </dgm:t>
    </dgm:pt>
    <dgm:pt modelId="{DBF084FC-06F2-488E-9512-A04B3316A872}" type="pres">
      <dgm:prSet presAssocID="{779CA30E-6854-4D28-9FF0-CD2E9F6AC4ED}" presName="sibTrans" presStyleCnt="0"/>
      <dgm:spPr/>
      <dgm:t>
        <a:bodyPr/>
        <a:lstStyle/>
        <a:p>
          <a:endParaRPr lang="fr-FR"/>
        </a:p>
      </dgm:t>
    </dgm:pt>
    <dgm:pt modelId="{E9AAD1B3-2AB3-4CA5-A2E2-50922AAAB2E0}" type="pres">
      <dgm:prSet presAssocID="{8CF34349-7EB8-4F1A-B1A6-CE4A8F960793}" presName="node" presStyleLbl="node1" presStyleIdx="7" presStyleCnt="9">
        <dgm:presLayoutVars>
          <dgm:bulletEnabled val="1"/>
        </dgm:presLayoutVars>
      </dgm:prSet>
      <dgm:spPr/>
      <dgm:t>
        <a:bodyPr/>
        <a:lstStyle/>
        <a:p>
          <a:endParaRPr lang="fr-FR"/>
        </a:p>
      </dgm:t>
    </dgm:pt>
    <dgm:pt modelId="{A02101F7-5FFE-45D7-970F-A811F190D28F}" type="pres">
      <dgm:prSet presAssocID="{456C40DD-BAE2-4B0A-BCA7-16091D716034}" presName="sibTrans" presStyleCnt="0"/>
      <dgm:spPr/>
      <dgm:t>
        <a:bodyPr/>
        <a:lstStyle/>
        <a:p>
          <a:endParaRPr lang="fr-FR"/>
        </a:p>
      </dgm:t>
    </dgm:pt>
    <dgm:pt modelId="{975F8A51-44A8-438D-9189-A59B3D6DD1B4}" type="pres">
      <dgm:prSet presAssocID="{29116E3A-DF8E-4234-8EA9-778D33813800}" presName="node" presStyleLbl="node1" presStyleIdx="8" presStyleCnt="9">
        <dgm:presLayoutVars>
          <dgm:bulletEnabled val="1"/>
        </dgm:presLayoutVars>
      </dgm:prSet>
      <dgm:spPr/>
      <dgm:t>
        <a:bodyPr/>
        <a:lstStyle/>
        <a:p>
          <a:endParaRPr lang="fr-FR"/>
        </a:p>
      </dgm:t>
    </dgm:pt>
  </dgm:ptLst>
  <dgm:cxnLst>
    <dgm:cxn modelId="{31F514E3-7415-40E7-A030-0B8C30E8CEDA}" type="presOf" srcId="{767E9586-5E7F-420D-994F-3B674DC06040}" destId="{72D91DED-6728-4D9E-AD34-04A30A8967F2}" srcOrd="0" destOrd="0" presId="urn:microsoft.com/office/officeart/2005/8/layout/default"/>
    <dgm:cxn modelId="{2BB1C145-ABC2-49F9-B52E-010C476834E4}" srcId="{3B92A4DD-1805-47BF-BDE0-AEAD1DFF56BE}" destId="{767E9586-5E7F-420D-994F-3B674DC06040}" srcOrd="1" destOrd="0" parTransId="{67BF256C-ABF6-4C22-A82C-287D74D3A904}" sibTransId="{4AA5973B-7A5E-4ABF-99EF-8933DA80CC94}"/>
    <dgm:cxn modelId="{04FCC69D-FE56-4517-905B-69522CEED34C}" type="presOf" srcId="{A09BB6AA-0450-4888-B192-1BFA5A101ADB}" destId="{BF01FA00-2879-4E28-B598-F1FBC6832F20}" srcOrd="0" destOrd="0" presId="urn:microsoft.com/office/officeart/2005/8/layout/default"/>
    <dgm:cxn modelId="{352432AB-CB4C-4FF4-917A-3D1ED035F719}" type="presOf" srcId="{D4B844BD-5740-4FE7-BE96-0B3031573FD0}" destId="{2B002F1C-F5D0-46C5-9172-2D19B21B1B37}" srcOrd="0" destOrd="0" presId="urn:microsoft.com/office/officeart/2005/8/layout/default"/>
    <dgm:cxn modelId="{BB14CB6D-9792-48EA-8DB2-C869C918BB9B}" srcId="{3B92A4DD-1805-47BF-BDE0-AEAD1DFF56BE}" destId="{9140FE8F-ED2D-4EF1-9C4B-C9B1B1867207}" srcOrd="5" destOrd="0" parTransId="{7AE80A17-D1BF-431D-BC7A-854B6980E0BF}" sibTransId="{C8822348-0FB7-4968-8769-46C00606AC26}"/>
    <dgm:cxn modelId="{2CCC459B-8EBD-4E71-AC69-9E001039AA84}" type="presOf" srcId="{29116E3A-DF8E-4234-8EA9-778D33813800}" destId="{975F8A51-44A8-438D-9189-A59B3D6DD1B4}" srcOrd="0" destOrd="0" presId="urn:microsoft.com/office/officeart/2005/8/layout/default"/>
    <dgm:cxn modelId="{07CF7721-3165-49E4-A3FB-CB06141098C7}" srcId="{3B92A4DD-1805-47BF-BDE0-AEAD1DFF56BE}" destId="{D4B844BD-5740-4FE7-BE96-0B3031573FD0}" srcOrd="0" destOrd="0" parTransId="{3EBD0BED-8D3A-4132-B6EF-71DFA8BE67D5}" sibTransId="{C81F46E0-1C90-4D5C-BF52-7DBE819B0D8F}"/>
    <dgm:cxn modelId="{789C6F88-27AF-4DB8-BE6E-333AE0BB256A}" type="presOf" srcId="{9E5496AE-A08E-4955-8F19-C7BD294F9DCE}" destId="{1276C241-6C3C-4028-9D61-F0479206EDD2}" srcOrd="0" destOrd="0" presId="urn:microsoft.com/office/officeart/2005/8/layout/default"/>
    <dgm:cxn modelId="{16A6AB25-F089-4BC6-B4C1-72533667CB41}" type="presOf" srcId="{3B92A4DD-1805-47BF-BDE0-AEAD1DFF56BE}" destId="{BDDE018B-FB18-40C2-95EA-0721AD62B2B8}" srcOrd="0" destOrd="0" presId="urn:microsoft.com/office/officeart/2005/8/layout/default"/>
    <dgm:cxn modelId="{49C16EAD-D28B-438C-912B-4D2F25634F4A}" srcId="{3B92A4DD-1805-47BF-BDE0-AEAD1DFF56BE}" destId="{DA5CD029-52EF-44E6-B8DC-3E401EFCCFAE}" srcOrd="4" destOrd="0" parTransId="{F91AEE8C-149A-4177-BFCF-F4FED086644F}" sibTransId="{3596D7C9-D69F-4803-9B1B-1A5C5393AA65}"/>
    <dgm:cxn modelId="{E905C76A-A9DA-4D9C-8E83-5C8EEEF99E59}" type="presOf" srcId="{9140FE8F-ED2D-4EF1-9C4B-C9B1B1867207}" destId="{1619A84F-5C57-4593-B7F9-14D03E2EA311}" srcOrd="0" destOrd="0" presId="urn:microsoft.com/office/officeart/2005/8/layout/default"/>
    <dgm:cxn modelId="{16739F87-3751-4169-944A-34F2DC5EE44D}" srcId="{3B92A4DD-1805-47BF-BDE0-AEAD1DFF56BE}" destId="{9E5496AE-A08E-4955-8F19-C7BD294F9DCE}" srcOrd="2" destOrd="0" parTransId="{89D8A691-B928-4E0F-BE68-0C0D6A69B0AA}" sibTransId="{1167582B-2948-46B5-BB53-843EA4A76DB4}"/>
    <dgm:cxn modelId="{63890792-3CDC-4378-AC07-579713868029}" srcId="{3B92A4DD-1805-47BF-BDE0-AEAD1DFF56BE}" destId="{86CF68A8-6EEC-496F-969A-A542766C0EEE}" srcOrd="3" destOrd="0" parTransId="{DA176301-DBA3-43B1-8BB4-9810B037BBA3}" sibTransId="{668B56CD-19CF-4C48-83D5-917E72C497EC}"/>
    <dgm:cxn modelId="{3AE83CC5-F4A7-4B60-B0B8-D27B79F6CF40}" srcId="{3B92A4DD-1805-47BF-BDE0-AEAD1DFF56BE}" destId="{A09BB6AA-0450-4888-B192-1BFA5A101ADB}" srcOrd="6" destOrd="0" parTransId="{C30F8BEE-2483-4073-ACA8-F86224A54E57}" sibTransId="{779CA30E-6854-4D28-9FF0-CD2E9F6AC4ED}"/>
    <dgm:cxn modelId="{158DD1DC-6DCF-4B85-8227-9C8D137A3246}" type="presOf" srcId="{DA5CD029-52EF-44E6-B8DC-3E401EFCCFAE}" destId="{75F35C3B-CC44-488C-BBA0-3C19E2017794}" srcOrd="0" destOrd="0" presId="urn:microsoft.com/office/officeart/2005/8/layout/default"/>
    <dgm:cxn modelId="{6FACEBB6-D1F3-418E-9E33-BB7BBB8187CC}" type="presOf" srcId="{8CF34349-7EB8-4F1A-B1A6-CE4A8F960793}" destId="{E9AAD1B3-2AB3-4CA5-A2E2-50922AAAB2E0}" srcOrd="0" destOrd="0" presId="urn:microsoft.com/office/officeart/2005/8/layout/default"/>
    <dgm:cxn modelId="{4B3616A4-5A5D-4810-9649-9E2F0F020C5B}" srcId="{3B92A4DD-1805-47BF-BDE0-AEAD1DFF56BE}" destId="{8CF34349-7EB8-4F1A-B1A6-CE4A8F960793}" srcOrd="7" destOrd="0" parTransId="{B4281B03-DBCF-4681-A8A4-9D667C34E944}" sibTransId="{456C40DD-BAE2-4B0A-BCA7-16091D716034}"/>
    <dgm:cxn modelId="{ACE20F44-DDFD-49AB-B040-3C7FB2778DE3}" type="presOf" srcId="{86CF68A8-6EEC-496F-969A-A542766C0EEE}" destId="{73183EA6-22EA-4EBD-9DBC-7883280249C7}" srcOrd="0" destOrd="0" presId="urn:microsoft.com/office/officeart/2005/8/layout/default"/>
    <dgm:cxn modelId="{BCB06057-CFED-48D5-90BD-3E67451BB376}" srcId="{3B92A4DD-1805-47BF-BDE0-AEAD1DFF56BE}" destId="{29116E3A-DF8E-4234-8EA9-778D33813800}" srcOrd="8" destOrd="0" parTransId="{8A8C0ADE-430D-4CD1-BE28-03E80A7CCA7D}" sibTransId="{2216F962-9CFC-4F68-AF11-5C9F566AB85D}"/>
    <dgm:cxn modelId="{41365F79-EAA6-4CD3-8CE8-6B2069C89CF8}" type="presParOf" srcId="{BDDE018B-FB18-40C2-95EA-0721AD62B2B8}" destId="{2B002F1C-F5D0-46C5-9172-2D19B21B1B37}" srcOrd="0" destOrd="0" presId="urn:microsoft.com/office/officeart/2005/8/layout/default"/>
    <dgm:cxn modelId="{7E8C55DC-6830-4863-983C-7C9E8A72AE34}" type="presParOf" srcId="{BDDE018B-FB18-40C2-95EA-0721AD62B2B8}" destId="{4F0E230E-4BAA-490F-A1D8-5907A618403F}" srcOrd="1" destOrd="0" presId="urn:microsoft.com/office/officeart/2005/8/layout/default"/>
    <dgm:cxn modelId="{4D88F517-5BAB-474A-893D-2EB23C94EE74}" type="presParOf" srcId="{BDDE018B-FB18-40C2-95EA-0721AD62B2B8}" destId="{72D91DED-6728-4D9E-AD34-04A30A8967F2}" srcOrd="2" destOrd="0" presId="urn:microsoft.com/office/officeart/2005/8/layout/default"/>
    <dgm:cxn modelId="{EFAD43FC-16E2-462E-9516-828031E8C04C}" type="presParOf" srcId="{BDDE018B-FB18-40C2-95EA-0721AD62B2B8}" destId="{CD70B6DE-12F3-498C-ABC8-3A1CE7A71E08}" srcOrd="3" destOrd="0" presId="urn:microsoft.com/office/officeart/2005/8/layout/default"/>
    <dgm:cxn modelId="{8A0BA713-8AA8-4B8A-85B2-D8CE4150C0EC}" type="presParOf" srcId="{BDDE018B-FB18-40C2-95EA-0721AD62B2B8}" destId="{1276C241-6C3C-4028-9D61-F0479206EDD2}" srcOrd="4" destOrd="0" presId="urn:microsoft.com/office/officeart/2005/8/layout/default"/>
    <dgm:cxn modelId="{05B6CAEF-AC6E-457C-A049-11828E5E41F3}" type="presParOf" srcId="{BDDE018B-FB18-40C2-95EA-0721AD62B2B8}" destId="{86C8DE55-CB8C-4774-B7D6-03CA3C1835F5}" srcOrd="5" destOrd="0" presId="urn:microsoft.com/office/officeart/2005/8/layout/default"/>
    <dgm:cxn modelId="{4AE93A0E-DB9D-4751-AA6F-1AF9DC61597A}" type="presParOf" srcId="{BDDE018B-FB18-40C2-95EA-0721AD62B2B8}" destId="{73183EA6-22EA-4EBD-9DBC-7883280249C7}" srcOrd="6" destOrd="0" presId="urn:microsoft.com/office/officeart/2005/8/layout/default"/>
    <dgm:cxn modelId="{69D083A5-883C-482D-8EA1-95D0BC775137}" type="presParOf" srcId="{BDDE018B-FB18-40C2-95EA-0721AD62B2B8}" destId="{88AE6569-9168-429F-AD49-46BEE9B80CFA}" srcOrd="7" destOrd="0" presId="urn:microsoft.com/office/officeart/2005/8/layout/default"/>
    <dgm:cxn modelId="{42C91852-8D54-40DB-9B84-7A51890BC01E}" type="presParOf" srcId="{BDDE018B-FB18-40C2-95EA-0721AD62B2B8}" destId="{75F35C3B-CC44-488C-BBA0-3C19E2017794}" srcOrd="8" destOrd="0" presId="urn:microsoft.com/office/officeart/2005/8/layout/default"/>
    <dgm:cxn modelId="{EB88EA2A-3F5E-44C8-AEAD-1A08437BCB1A}" type="presParOf" srcId="{BDDE018B-FB18-40C2-95EA-0721AD62B2B8}" destId="{4BF77B82-8C34-4C23-82E5-2B4EA00FC7F0}" srcOrd="9" destOrd="0" presId="urn:microsoft.com/office/officeart/2005/8/layout/default"/>
    <dgm:cxn modelId="{86C2D643-A06E-48CD-AD69-D0D38CFDA0A1}" type="presParOf" srcId="{BDDE018B-FB18-40C2-95EA-0721AD62B2B8}" destId="{1619A84F-5C57-4593-B7F9-14D03E2EA311}" srcOrd="10" destOrd="0" presId="urn:microsoft.com/office/officeart/2005/8/layout/default"/>
    <dgm:cxn modelId="{93BD5AE9-CB38-4A12-B778-2497E7484AD9}" type="presParOf" srcId="{BDDE018B-FB18-40C2-95EA-0721AD62B2B8}" destId="{C074E312-A57F-472E-A24F-A431F62A09B2}" srcOrd="11" destOrd="0" presId="urn:microsoft.com/office/officeart/2005/8/layout/default"/>
    <dgm:cxn modelId="{6DA1E2BC-1352-4B57-B9BA-2C23BD334D50}" type="presParOf" srcId="{BDDE018B-FB18-40C2-95EA-0721AD62B2B8}" destId="{BF01FA00-2879-4E28-B598-F1FBC6832F20}" srcOrd="12" destOrd="0" presId="urn:microsoft.com/office/officeart/2005/8/layout/default"/>
    <dgm:cxn modelId="{CF36FB16-E675-44B6-A4F9-2B36F9A752BD}" type="presParOf" srcId="{BDDE018B-FB18-40C2-95EA-0721AD62B2B8}" destId="{DBF084FC-06F2-488E-9512-A04B3316A872}" srcOrd="13" destOrd="0" presId="urn:microsoft.com/office/officeart/2005/8/layout/default"/>
    <dgm:cxn modelId="{9276FEB6-609F-44D1-A684-F591BE3E2D84}" type="presParOf" srcId="{BDDE018B-FB18-40C2-95EA-0721AD62B2B8}" destId="{E9AAD1B3-2AB3-4CA5-A2E2-50922AAAB2E0}" srcOrd="14" destOrd="0" presId="urn:microsoft.com/office/officeart/2005/8/layout/default"/>
    <dgm:cxn modelId="{DAD05761-EFCA-4BD3-8D3F-0CD42897E44D}" type="presParOf" srcId="{BDDE018B-FB18-40C2-95EA-0721AD62B2B8}" destId="{A02101F7-5FFE-45D7-970F-A811F190D28F}" srcOrd="15" destOrd="0" presId="urn:microsoft.com/office/officeart/2005/8/layout/default"/>
    <dgm:cxn modelId="{347E4431-8ACC-451F-AA48-E99116AF0642}" type="presParOf" srcId="{BDDE018B-FB18-40C2-95EA-0721AD62B2B8}" destId="{975F8A51-44A8-438D-9189-A59B3D6DD1B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C9754-8D17-4BC1-9008-2A5DEC48F534}">
      <dsp:nvSpPr>
        <dsp:cNvPr id="0" name=""/>
        <dsp:cNvSpPr/>
      </dsp:nvSpPr>
      <dsp:spPr>
        <a:xfrm>
          <a:off x="6022322" y="208809"/>
          <a:ext cx="1824249" cy="1094549"/>
        </a:xfrm>
        <a:prstGeom prst="rect">
          <a:avLst/>
        </a:prstGeom>
        <a:gradFill rotWithShape="0">
          <a:gsLst>
            <a:gs pos="0">
              <a:schemeClr val="accent1">
                <a:alpha val="90000"/>
                <a:hueOff val="0"/>
                <a:satOff val="0"/>
                <a:lumOff val="0"/>
                <a:alphaOff val="0"/>
                <a:tint val="35000"/>
                <a:satMod val="260000"/>
              </a:schemeClr>
            </a:gs>
            <a:gs pos="30000">
              <a:schemeClr val="accent1">
                <a:alpha val="90000"/>
                <a:hueOff val="0"/>
                <a:satOff val="0"/>
                <a:lumOff val="0"/>
                <a:alphaOff val="0"/>
                <a:tint val="38000"/>
                <a:satMod val="260000"/>
              </a:schemeClr>
            </a:gs>
            <a:gs pos="75000">
              <a:schemeClr val="accent1">
                <a:alpha val="90000"/>
                <a:hueOff val="0"/>
                <a:satOff val="0"/>
                <a:lumOff val="0"/>
                <a:alphaOff val="0"/>
                <a:tint val="55000"/>
                <a:satMod val="255000"/>
              </a:schemeClr>
            </a:gs>
            <a:gs pos="100000">
              <a:schemeClr val="accent1">
                <a:alpha val="9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t>إعادة التصنيع</a:t>
          </a:r>
          <a:endParaRPr lang="fr-FR" sz="3100" kern="1200" dirty="0"/>
        </a:p>
      </dsp:txBody>
      <dsp:txXfrm>
        <a:off x="6022322" y="208809"/>
        <a:ext cx="1824249" cy="1094549"/>
      </dsp:txXfrm>
    </dsp:sp>
    <dsp:sp modelId="{9CFE3E8E-8DEB-4F89-BB97-3DDBF29C2E99}">
      <dsp:nvSpPr>
        <dsp:cNvPr id="0" name=""/>
        <dsp:cNvSpPr/>
      </dsp:nvSpPr>
      <dsp:spPr>
        <a:xfrm>
          <a:off x="4015648" y="208809"/>
          <a:ext cx="1824249" cy="1094549"/>
        </a:xfrm>
        <a:prstGeom prst="rect">
          <a:avLst/>
        </a:prstGeom>
        <a:gradFill rotWithShape="0">
          <a:gsLst>
            <a:gs pos="0">
              <a:schemeClr val="accent1">
                <a:alpha val="90000"/>
                <a:hueOff val="0"/>
                <a:satOff val="0"/>
                <a:lumOff val="0"/>
                <a:alphaOff val="-13333"/>
                <a:tint val="35000"/>
                <a:satMod val="260000"/>
              </a:schemeClr>
            </a:gs>
            <a:gs pos="30000">
              <a:schemeClr val="accent1">
                <a:alpha val="90000"/>
                <a:hueOff val="0"/>
                <a:satOff val="0"/>
                <a:lumOff val="0"/>
                <a:alphaOff val="-13333"/>
                <a:tint val="38000"/>
                <a:satMod val="260000"/>
              </a:schemeClr>
            </a:gs>
            <a:gs pos="75000">
              <a:schemeClr val="accent1">
                <a:alpha val="90000"/>
                <a:hueOff val="0"/>
                <a:satOff val="0"/>
                <a:lumOff val="0"/>
                <a:alphaOff val="-13333"/>
                <a:tint val="55000"/>
                <a:satMod val="255000"/>
              </a:schemeClr>
            </a:gs>
            <a:gs pos="100000">
              <a:schemeClr val="accent1">
                <a:alpha val="90000"/>
                <a:hueOff val="0"/>
                <a:satOff val="0"/>
                <a:lumOff val="0"/>
                <a:alphaOff val="-13333"/>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t>إعادة </a:t>
          </a:r>
          <a:r>
            <a:rPr lang="ar-DZ" sz="3100" kern="1200" dirty="0" err="1" smtClean="0"/>
            <a:t>الإستخدام</a:t>
          </a:r>
          <a:endParaRPr lang="fr-FR" sz="3100" kern="1200" dirty="0"/>
        </a:p>
      </dsp:txBody>
      <dsp:txXfrm>
        <a:off x="4015648" y="208809"/>
        <a:ext cx="1824249" cy="1094549"/>
      </dsp:txXfrm>
    </dsp:sp>
    <dsp:sp modelId="{9BBF949F-700D-43BC-B8C5-E5096A70B1F1}">
      <dsp:nvSpPr>
        <dsp:cNvPr id="0" name=""/>
        <dsp:cNvSpPr/>
      </dsp:nvSpPr>
      <dsp:spPr>
        <a:xfrm>
          <a:off x="2008973" y="208809"/>
          <a:ext cx="1824249" cy="1094549"/>
        </a:xfrm>
        <a:prstGeom prst="rect">
          <a:avLst/>
        </a:prstGeom>
        <a:gradFill rotWithShape="0">
          <a:gsLst>
            <a:gs pos="0">
              <a:schemeClr val="accent1">
                <a:alpha val="90000"/>
                <a:hueOff val="0"/>
                <a:satOff val="0"/>
                <a:lumOff val="0"/>
                <a:alphaOff val="-26667"/>
                <a:tint val="35000"/>
                <a:satMod val="260000"/>
              </a:schemeClr>
            </a:gs>
            <a:gs pos="30000">
              <a:schemeClr val="accent1">
                <a:alpha val="90000"/>
                <a:hueOff val="0"/>
                <a:satOff val="0"/>
                <a:lumOff val="0"/>
                <a:alphaOff val="-26667"/>
                <a:tint val="38000"/>
                <a:satMod val="260000"/>
              </a:schemeClr>
            </a:gs>
            <a:gs pos="75000">
              <a:schemeClr val="accent1">
                <a:alpha val="90000"/>
                <a:hueOff val="0"/>
                <a:satOff val="0"/>
                <a:lumOff val="0"/>
                <a:alphaOff val="-26667"/>
                <a:tint val="55000"/>
                <a:satMod val="255000"/>
              </a:schemeClr>
            </a:gs>
            <a:gs pos="100000">
              <a:schemeClr val="accent1">
                <a:alpha val="90000"/>
                <a:hueOff val="0"/>
                <a:satOff val="0"/>
                <a:lumOff val="0"/>
                <a:alphaOff val="-26667"/>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t>التجديد</a:t>
          </a:r>
          <a:endParaRPr lang="fr-FR" sz="3100" kern="1200" dirty="0"/>
        </a:p>
      </dsp:txBody>
      <dsp:txXfrm>
        <a:off x="2008973" y="208809"/>
        <a:ext cx="1824249" cy="1094549"/>
      </dsp:txXfrm>
    </dsp:sp>
    <dsp:sp modelId="{47271C15-DA2B-4162-98E2-0374D04479E8}">
      <dsp:nvSpPr>
        <dsp:cNvPr id="0" name=""/>
        <dsp:cNvSpPr/>
      </dsp:nvSpPr>
      <dsp:spPr>
        <a:xfrm>
          <a:off x="2299" y="208809"/>
          <a:ext cx="1824249" cy="1094549"/>
        </a:xfrm>
        <a:prstGeom prst="rect">
          <a:avLst/>
        </a:prstGeom>
        <a:gradFill rotWithShape="0">
          <a:gsLst>
            <a:gs pos="0">
              <a:schemeClr val="accent1">
                <a:alpha val="90000"/>
                <a:hueOff val="0"/>
                <a:satOff val="0"/>
                <a:lumOff val="0"/>
                <a:alphaOff val="-40000"/>
                <a:tint val="35000"/>
                <a:satMod val="260000"/>
              </a:schemeClr>
            </a:gs>
            <a:gs pos="30000">
              <a:schemeClr val="accent1">
                <a:alpha val="90000"/>
                <a:hueOff val="0"/>
                <a:satOff val="0"/>
                <a:lumOff val="0"/>
                <a:alphaOff val="-40000"/>
                <a:tint val="38000"/>
                <a:satMod val="260000"/>
              </a:schemeClr>
            </a:gs>
            <a:gs pos="75000">
              <a:schemeClr val="accent1">
                <a:alpha val="90000"/>
                <a:hueOff val="0"/>
                <a:satOff val="0"/>
                <a:lumOff val="0"/>
                <a:alphaOff val="-40000"/>
                <a:tint val="55000"/>
                <a:satMod val="255000"/>
              </a:schemeClr>
            </a:gs>
            <a:gs pos="100000">
              <a:schemeClr val="accent1">
                <a:alpha val="90000"/>
                <a:hueOff val="0"/>
                <a:satOff val="0"/>
                <a:lumOff val="0"/>
                <a:alphaOff val="-4000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DZ" sz="3100" kern="1200" dirty="0" smtClean="0"/>
            <a:t>التدوير</a:t>
          </a:r>
          <a:endParaRPr lang="fr-FR" sz="3100" kern="1200" dirty="0"/>
        </a:p>
      </dsp:txBody>
      <dsp:txXfrm>
        <a:off x="2299" y="208809"/>
        <a:ext cx="1824249" cy="1094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2F1C-F5D0-46C5-9172-2D19B21B1B37}">
      <dsp:nvSpPr>
        <dsp:cNvPr id="0" name=""/>
        <dsp:cNvSpPr/>
      </dsp:nvSpPr>
      <dsp:spPr>
        <a:xfrm>
          <a:off x="5898917" y="112"/>
          <a:ext cx="1716940" cy="1030164"/>
        </a:xfrm>
        <a:prstGeom prst="rect">
          <a:avLst/>
        </a:prstGeom>
        <a:gradFill rotWithShape="0">
          <a:gsLst>
            <a:gs pos="0">
              <a:schemeClr val="accent1">
                <a:alpha val="90000"/>
                <a:hueOff val="0"/>
                <a:satOff val="0"/>
                <a:lumOff val="0"/>
                <a:alphaOff val="0"/>
                <a:shade val="63000"/>
                <a:satMod val="165000"/>
              </a:schemeClr>
            </a:gs>
            <a:gs pos="30000">
              <a:schemeClr val="accent1">
                <a:alpha val="90000"/>
                <a:hueOff val="0"/>
                <a:satOff val="0"/>
                <a:lumOff val="0"/>
                <a:alphaOff val="0"/>
                <a:shade val="58000"/>
                <a:satMod val="165000"/>
              </a:schemeClr>
            </a:gs>
            <a:gs pos="75000">
              <a:schemeClr val="accent1">
                <a:alpha val="90000"/>
                <a:hueOff val="0"/>
                <a:satOff val="0"/>
                <a:lumOff val="0"/>
                <a:alphaOff val="0"/>
                <a:shade val="30000"/>
                <a:satMod val="175000"/>
              </a:schemeClr>
            </a:gs>
            <a:gs pos="100000">
              <a:schemeClr val="accent1">
                <a:alpha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i="0" kern="1200" dirty="0" smtClean="0">
              <a:solidFill>
                <a:schemeClr val="tx1"/>
              </a:solidFill>
            </a:rPr>
            <a:t>مديريات ولائية للبيئة </a:t>
          </a:r>
          <a:endParaRPr lang="fr-FR" sz="2100" b="1" kern="1200" dirty="0">
            <a:solidFill>
              <a:schemeClr val="tx1"/>
            </a:solidFill>
          </a:endParaRPr>
        </a:p>
      </dsp:txBody>
      <dsp:txXfrm>
        <a:off x="5898917" y="112"/>
        <a:ext cx="1716940" cy="1030164"/>
      </dsp:txXfrm>
    </dsp:sp>
    <dsp:sp modelId="{72D91DED-6728-4D9E-AD34-04A30A8967F2}">
      <dsp:nvSpPr>
        <dsp:cNvPr id="0" name=""/>
        <dsp:cNvSpPr/>
      </dsp:nvSpPr>
      <dsp:spPr>
        <a:xfrm>
          <a:off x="4010283" y="112"/>
          <a:ext cx="1716940" cy="1030164"/>
        </a:xfrm>
        <a:prstGeom prst="rect">
          <a:avLst/>
        </a:prstGeom>
        <a:gradFill rotWithShape="0">
          <a:gsLst>
            <a:gs pos="0">
              <a:schemeClr val="accent1">
                <a:alpha val="90000"/>
                <a:hueOff val="0"/>
                <a:satOff val="0"/>
                <a:lumOff val="0"/>
                <a:alphaOff val="-10000"/>
                <a:shade val="63000"/>
                <a:satMod val="165000"/>
              </a:schemeClr>
            </a:gs>
            <a:gs pos="30000">
              <a:schemeClr val="accent1">
                <a:alpha val="90000"/>
                <a:hueOff val="0"/>
                <a:satOff val="0"/>
                <a:lumOff val="0"/>
                <a:alphaOff val="-10000"/>
                <a:shade val="58000"/>
                <a:satMod val="165000"/>
              </a:schemeClr>
            </a:gs>
            <a:gs pos="75000">
              <a:schemeClr val="accent1">
                <a:alpha val="90000"/>
                <a:hueOff val="0"/>
                <a:satOff val="0"/>
                <a:lumOff val="0"/>
                <a:alphaOff val="-10000"/>
                <a:shade val="30000"/>
                <a:satMod val="175000"/>
              </a:schemeClr>
            </a:gs>
            <a:gs pos="100000">
              <a:schemeClr val="accent1">
                <a:alpha val="90000"/>
                <a:hueOff val="0"/>
                <a:satOff val="0"/>
                <a:lumOff val="0"/>
                <a:alphaOff val="-1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dirty="0" smtClean="0">
              <a:solidFill>
                <a:schemeClr val="tx1"/>
              </a:solidFill>
            </a:rPr>
            <a:t>الوكالة الوطنية للنفايات</a:t>
          </a:r>
          <a:endParaRPr lang="fr-FR" sz="2100" b="1" kern="1200" dirty="0">
            <a:solidFill>
              <a:schemeClr val="tx1"/>
            </a:solidFill>
          </a:endParaRPr>
        </a:p>
      </dsp:txBody>
      <dsp:txXfrm>
        <a:off x="4010283" y="112"/>
        <a:ext cx="1716940" cy="1030164"/>
      </dsp:txXfrm>
    </dsp:sp>
    <dsp:sp modelId="{1276C241-6C3C-4028-9D61-F0479206EDD2}">
      <dsp:nvSpPr>
        <dsp:cNvPr id="0" name=""/>
        <dsp:cNvSpPr/>
      </dsp:nvSpPr>
      <dsp:spPr>
        <a:xfrm>
          <a:off x="2121648" y="112"/>
          <a:ext cx="1716940" cy="1030164"/>
        </a:xfrm>
        <a:prstGeom prst="rect">
          <a:avLst/>
        </a:prstGeom>
        <a:gradFill rotWithShape="0">
          <a:gsLst>
            <a:gs pos="0">
              <a:schemeClr val="accent1">
                <a:alpha val="90000"/>
                <a:hueOff val="0"/>
                <a:satOff val="0"/>
                <a:lumOff val="0"/>
                <a:alphaOff val="-20000"/>
                <a:shade val="63000"/>
                <a:satMod val="165000"/>
              </a:schemeClr>
            </a:gs>
            <a:gs pos="30000">
              <a:schemeClr val="accent1">
                <a:alpha val="90000"/>
                <a:hueOff val="0"/>
                <a:satOff val="0"/>
                <a:lumOff val="0"/>
                <a:alphaOff val="-20000"/>
                <a:shade val="58000"/>
                <a:satMod val="165000"/>
              </a:schemeClr>
            </a:gs>
            <a:gs pos="75000">
              <a:schemeClr val="accent1">
                <a:alpha val="90000"/>
                <a:hueOff val="0"/>
                <a:satOff val="0"/>
                <a:lumOff val="0"/>
                <a:alphaOff val="-20000"/>
                <a:shade val="30000"/>
                <a:satMod val="175000"/>
              </a:schemeClr>
            </a:gs>
            <a:gs pos="100000">
              <a:schemeClr val="accent1">
                <a:alpha val="90000"/>
                <a:hueOff val="0"/>
                <a:satOff val="0"/>
                <a:lumOff val="0"/>
                <a:alphaOff val="-2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dirty="0" smtClean="0">
              <a:solidFill>
                <a:schemeClr val="tx1"/>
              </a:solidFill>
            </a:rPr>
            <a:t>البلديات</a:t>
          </a:r>
          <a:endParaRPr lang="fr-FR" sz="2100" b="1" kern="1200" dirty="0">
            <a:solidFill>
              <a:schemeClr val="tx1"/>
            </a:solidFill>
          </a:endParaRPr>
        </a:p>
      </dsp:txBody>
      <dsp:txXfrm>
        <a:off x="2121648" y="112"/>
        <a:ext cx="1716940" cy="1030164"/>
      </dsp:txXfrm>
    </dsp:sp>
    <dsp:sp modelId="{73183EA6-22EA-4EBD-9DBC-7883280249C7}">
      <dsp:nvSpPr>
        <dsp:cNvPr id="0" name=""/>
        <dsp:cNvSpPr/>
      </dsp:nvSpPr>
      <dsp:spPr>
        <a:xfrm>
          <a:off x="233013" y="112"/>
          <a:ext cx="1716940" cy="1030164"/>
        </a:xfrm>
        <a:prstGeom prst="rect">
          <a:avLst/>
        </a:prstGeom>
        <a:gradFill rotWithShape="0">
          <a:gsLst>
            <a:gs pos="0">
              <a:schemeClr val="accent1">
                <a:alpha val="90000"/>
                <a:hueOff val="0"/>
                <a:satOff val="0"/>
                <a:lumOff val="0"/>
                <a:alphaOff val="-30000"/>
                <a:shade val="63000"/>
                <a:satMod val="165000"/>
              </a:schemeClr>
            </a:gs>
            <a:gs pos="30000">
              <a:schemeClr val="accent1">
                <a:alpha val="90000"/>
                <a:hueOff val="0"/>
                <a:satOff val="0"/>
                <a:lumOff val="0"/>
                <a:alphaOff val="-30000"/>
                <a:shade val="58000"/>
                <a:satMod val="165000"/>
              </a:schemeClr>
            </a:gs>
            <a:gs pos="75000">
              <a:schemeClr val="accent1">
                <a:alpha val="90000"/>
                <a:hueOff val="0"/>
                <a:satOff val="0"/>
                <a:lumOff val="0"/>
                <a:alphaOff val="-30000"/>
                <a:shade val="30000"/>
                <a:satMod val="175000"/>
              </a:schemeClr>
            </a:gs>
            <a:gs pos="100000">
              <a:schemeClr val="accent1">
                <a:alpha val="90000"/>
                <a:hueOff val="0"/>
                <a:satOff val="0"/>
                <a:lumOff val="0"/>
                <a:alphaOff val="-3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dirty="0" smtClean="0">
              <a:solidFill>
                <a:schemeClr val="tx1"/>
              </a:solidFill>
            </a:rPr>
            <a:t>المؤسسات العمومية لجمع النفايات</a:t>
          </a:r>
          <a:endParaRPr lang="fr-FR" sz="2100" b="1" kern="1200" dirty="0">
            <a:solidFill>
              <a:schemeClr val="tx1"/>
            </a:solidFill>
          </a:endParaRPr>
        </a:p>
      </dsp:txBody>
      <dsp:txXfrm>
        <a:off x="233013" y="112"/>
        <a:ext cx="1716940" cy="1030164"/>
      </dsp:txXfrm>
    </dsp:sp>
    <dsp:sp modelId="{75F35C3B-CC44-488C-BBA0-3C19E2017794}">
      <dsp:nvSpPr>
        <dsp:cNvPr id="0" name=""/>
        <dsp:cNvSpPr/>
      </dsp:nvSpPr>
      <dsp:spPr>
        <a:xfrm>
          <a:off x="3065965" y="1201971"/>
          <a:ext cx="1716940" cy="1030164"/>
        </a:xfrm>
        <a:prstGeom prst="rect">
          <a:avLst/>
        </a:prstGeom>
        <a:gradFill rotWithShape="0">
          <a:gsLst>
            <a:gs pos="0">
              <a:schemeClr val="accent1">
                <a:alpha val="90000"/>
                <a:hueOff val="0"/>
                <a:satOff val="0"/>
                <a:lumOff val="0"/>
                <a:alphaOff val="-40000"/>
                <a:shade val="63000"/>
                <a:satMod val="165000"/>
              </a:schemeClr>
            </a:gs>
            <a:gs pos="30000">
              <a:schemeClr val="accent1">
                <a:alpha val="90000"/>
                <a:hueOff val="0"/>
                <a:satOff val="0"/>
                <a:lumOff val="0"/>
                <a:alphaOff val="-40000"/>
                <a:shade val="58000"/>
                <a:satMod val="165000"/>
              </a:schemeClr>
            </a:gs>
            <a:gs pos="75000">
              <a:schemeClr val="accent1">
                <a:alpha val="90000"/>
                <a:hueOff val="0"/>
                <a:satOff val="0"/>
                <a:lumOff val="0"/>
                <a:alphaOff val="-40000"/>
                <a:shade val="30000"/>
                <a:satMod val="175000"/>
              </a:schemeClr>
            </a:gs>
            <a:gs pos="100000">
              <a:schemeClr val="accent1">
                <a:alpha val="90000"/>
                <a:hueOff val="0"/>
                <a:satOff val="0"/>
                <a:lumOff val="0"/>
                <a:alphaOff val="-4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dirty="0" smtClean="0">
              <a:solidFill>
                <a:schemeClr val="tx1"/>
              </a:solidFill>
            </a:rPr>
            <a:t>المؤسسات العمومية لمراكز الردم التقني</a:t>
          </a:r>
          <a:endParaRPr lang="fr-FR" sz="2100" b="1" kern="1200" dirty="0">
            <a:solidFill>
              <a:schemeClr val="tx1"/>
            </a:solidFill>
          </a:endParaRPr>
        </a:p>
      </dsp:txBody>
      <dsp:txXfrm>
        <a:off x="3065965" y="1201971"/>
        <a:ext cx="1716940" cy="10301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6260C-D1F7-4885-BE66-5D7420AC4763}">
      <dsp:nvSpPr>
        <dsp:cNvPr id="0" name=""/>
        <dsp:cNvSpPr/>
      </dsp:nvSpPr>
      <dsp:spPr>
        <a:xfrm>
          <a:off x="172155" y="120"/>
          <a:ext cx="905083" cy="1029710"/>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ar-DZ" sz="1700" kern="1200" dirty="0" smtClean="0"/>
            <a:t>26 مفرزة عبر التراب الوطني</a:t>
          </a:r>
          <a:endParaRPr lang="fr-FR" sz="1700" kern="1200" dirty="0"/>
        </a:p>
      </dsp:txBody>
      <dsp:txXfrm>
        <a:off x="172155" y="120"/>
        <a:ext cx="905083" cy="1029710"/>
      </dsp:txXfrm>
    </dsp:sp>
    <dsp:sp modelId="{9AD7E08E-4E20-4C82-B598-AF8E57AADE28}">
      <dsp:nvSpPr>
        <dsp:cNvPr id="0" name=""/>
        <dsp:cNvSpPr/>
      </dsp:nvSpPr>
      <dsp:spPr>
        <a:xfrm>
          <a:off x="1167748" y="120"/>
          <a:ext cx="905083" cy="1029710"/>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ar-DZ" sz="1700" kern="1200" dirty="0" smtClean="0"/>
            <a:t>18 مركز للفرز</a:t>
          </a:r>
          <a:endParaRPr lang="fr-FR" sz="1700" kern="1200" dirty="0"/>
        </a:p>
      </dsp:txBody>
      <dsp:txXfrm>
        <a:off x="1167748" y="120"/>
        <a:ext cx="905083" cy="1029710"/>
      </dsp:txXfrm>
    </dsp:sp>
    <dsp:sp modelId="{F7CBF2AB-F04A-4DF6-99AE-A2E24F02B910}">
      <dsp:nvSpPr>
        <dsp:cNvPr id="0" name=""/>
        <dsp:cNvSpPr/>
      </dsp:nvSpPr>
      <dsp:spPr>
        <a:xfrm>
          <a:off x="2163340" y="120"/>
          <a:ext cx="905083" cy="1029710"/>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ar-DZ" sz="1700" kern="1200" dirty="0" smtClean="0"/>
            <a:t>177 مركز ردم نفايات</a:t>
          </a:r>
          <a:endParaRPr lang="fr-FR" sz="1700" kern="1200" dirty="0"/>
        </a:p>
      </dsp:txBody>
      <dsp:txXfrm>
        <a:off x="2163340" y="120"/>
        <a:ext cx="905083" cy="1029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6260C-D1F7-4885-BE66-5D7420AC4763}">
      <dsp:nvSpPr>
        <dsp:cNvPr id="0" name=""/>
        <dsp:cNvSpPr/>
      </dsp:nvSpPr>
      <dsp:spPr>
        <a:xfrm>
          <a:off x="949" y="86529"/>
          <a:ext cx="753181" cy="856891"/>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DZ" sz="1400" b="1" kern="1200" dirty="0" smtClean="0"/>
            <a:t>شعبة استرجاع البلاستيك</a:t>
          </a:r>
          <a:endParaRPr lang="fr-FR" sz="1400" b="1" kern="1200" dirty="0"/>
        </a:p>
      </dsp:txBody>
      <dsp:txXfrm>
        <a:off x="949" y="86529"/>
        <a:ext cx="753181" cy="856891"/>
      </dsp:txXfrm>
    </dsp:sp>
    <dsp:sp modelId="{9AD7E08E-4E20-4C82-B598-AF8E57AADE28}">
      <dsp:nvSpPr>
        <dsp:cNvPr id="0" name=""/>
        <dsp:cNvSpPr/>
      </dsp:nvSpPr>
      <dsp:spPr>
        <a:xfrm>
          <a:off x="829449" y="86529"/>
          <a:ext cx="753181" cy="856891"/>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DZ" sz="1400" b="1" kern="1200" dirty="0" smtClean="0"/>
            <a:t>شعبة </a:t>
          </a:r>
          <a:r>
            <a:rPr lang="ar-DZ" sz="1400" b="1" kern="1200" dirty="0" err="1" smtClean="0"/>
            <a:t>إسترجاع</a:t>
          </a:r>
          <a:r>
            <a:rPr lang="ar-DZ" sz="1400" b="1" kern="1200" dirty="0" smtClean="0"/>
            <a:t> الورق والكرتون</a:t>
          </a:r>
          <a:endParaRPr lang="fr-FR" sz="1400" b="1" kern="1200" dirty="0"/>
        </a:p>
      </dsp:txBody>
      <dsp:txXfrm>
        <a:off x="829449" y="86529"/>
        <a:ext cx="753181" cy="856891"/>
      </dsp:txXfrm>
    </dsp:sp>
    <dsp:sp modelId="{AF5FA5AE-D7A1-4364-8566-8BC9259BDB41}">
      <dsp:nvSpPr>
        <dsp:cNvPr id="0" name=""/>
        <dsp:cNvSpPr/>
      </dsp:nvSpPr>
      <dsp:spPr>
        <a:xfrm>
          <a:off x="1657949" y="82925"/>
          <a:ext cx="753181" cy="864099"/>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DZ" sz="1400" b="1" kern="1200" dirty="0" smtClean="0"/>
            <a:t>شعبة استرجاع المعادن</a:t>
          </a:r>
          <a:endParaRPr lang="fr-FR" sz="1400" b="1" kern="1200" dirty="0"/>
        </a:p>
      </dsp:txBody>
      <dsp:txXfrm>
        <a:off x="1657949" y="82925"/>
        <a:ext cx="753181" cy="864099"/>
      </dsp:txXfrm>
    </dsp:sp>
    <dsp:sp modelId="{F7CBF2AB-F04A-4DF6-99AE-A2E24F02B910}">
      <dsp:nvSpPr>
        <dsp:cNvPr id="0" name=""/>
        <dsp:cNvSpPr/>
      </dsp:nvSpPr>
      <dsp:spPr>
        <a:xfrm>
          <a:off x="2486448" y="86529"/>
          <a:ext cx="753181" cy="856891"/>
        </a:xfrm>
        <a:prstGeom prst="rect">
          <a:avLst/>
        </a:prstGeom>
        <a:gradFill rotWithShape="0">
          <a:gsLst>
            <a:gs pos="0">
              <a:schemeClr val="lt1">
                <a:hueOff val="0"/>
                <a:satOff val="0"/>
                <a:lumOff val="0"/>
                <a:alphaOff val="0"/>
                <a:tint val="35000"/>
                <a:satMod val="260000"/>
              </a:schemeClr>
            </a:gs>
            <a:gs pos="30000">
              <a:schemeClr val="lt1">
                <a:hueOff val="0"/>
                <a:satOff val="0"/>
                <a:lumOff val="0"/>
                <a:alphaOff val="0"/>
                <a:tint val="38000"/>
                <a:satMod val="260000"/>
              </a:schemeClr>
            </a:gs>
            <a:gs pos="75000">
              <a:schemeClr val="lt1">
                <a:hueOff val="0"/>
                <a:satOff val="0"/>
                <a:lumOff val="0"/>
                <a:alphaOff val="0"/>
                <a:tint val="55000"/>
                <a:satMod val="255000"/>
              </a:schemeClr>
            </a:gs>
            <a:gs pos="100000">
              <a:schemeClr val="l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DZ" sz="1400" b="1" kern="1200" dirty="0" smtClean="0"/>
            <a:t>شعبة استرجاع المعادن</a:t>
          </a:r>
          <a:endParaRPr lang="fr-FR" sz="1400" b="1" kern="1200" dirty="0"/>
        </a:p>
      </dsp:txBody>
      <dsp:txXfrm>
        <a:off x="2486448" y="86529"/>
        <a:ext cx="753181" cy="8568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2F1C-F5D0-46C5-9172-2D19B21B1B37}">
      <dsp:nvSpPr>
        <dsp:cNvPr id="0" name=""/>
        <dsp:cNvSpPr/>
      </dsp:nvSpPr>
      <dsp:spPr>
        <a:xfrm>
          <a:off x="3787557" y="105"/>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i="0" kern="1200" smtClean="0">
              <a:solidFill>
                <a:schemeClr val="tx1"/>
              </a:solidFill>
            </a:rPr>
            <a:t>الوعي المجتمعي المحدود </a:t>
          </a:r>
          <a:endParaRPr lang="fr-FR" sz="2100" b="1" kern="1200" dirty="0">
            <a:solidFill>
              <a:schemeClr val="tx1"/>
            </a:solidFill>
          </a:endParaRPr>
        </a:p>
      </dsp:txBody>
      <dsp:txXfrm>
        <a:off x="3787557" y="105"/>
        <a:ext cx="1692082" cy="1015249"/>
      </dsp:txXfrm>
    </dsp:sp>
    <dsp:sp modelId="{72D91DED-6728-4D9E-AD34-04A30A8967F2}">
      <dsp:nvSpPr>
        <dsp:cNvPr id="0" name=""/>
        <dsp:cNvSpPr/>
      </dsp:nvSpPr>
      <dsp:spPr>
        <a:xfrm>
          <a:off x="1926266" y="105"/>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البنية التحتية غير المتطورة</a:t>
          </a:r>
          <a:endParaRPr lang="fr-FR" sz="2100" b="1" kern="1200" dirty="0">
            <a:solidFill>
              <a:schemeClr val="tx1"/>
            </a:solidFill>
          </a:endParaRPr>
        </a:p>
      </dsp:txBody>
      <dsp:txXfrm>
        <a:off x="1926266" y="105"/>
        <a:ext cx="1692082" cy="1015249"/>
      </dsp:txXfrm>
    </dsp:sp>
    <dsp:sp modelId="{1276C241-6C3C-4028-9D61-F0479206EDD2}">
      <dsp:nvSpPr>
        <dsp:cNvPr id="0" name=""/>
        <dsp:cNvSpPr/>
      </dsp:nvSpPr>
      <dsp:spPr>
        <a:xfrm>
          <a:off x="64975" y="105"/>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التحديات الإقتصادية</a:t>
          </a:r>
          <a:endParaRPr lang="fr-FR" sz="2100" b="1" kern="1200" dirty="0">
            <a:solidFill>
              <a:schemeClr val="tx1"/>
            </a:solidFill>
          </a:endParaRPr>
        </a:p>
      </dsp:txBody>
      <dsp:txXfrm>
        <a:off x="64975" y="105"/>
        <a:ext cx="1692082" cy="1015249"/>
      </dsp:txXfrm>
    </dsp:sp>
    <dsp:sp modelId="{73183EA6-22EA-4EBD-9DBC-7883280249C7}">
      <dsp:nvSpPr>
        <dsp:cNvPr id="0" name=""/>
        <dsp:cNvSpPr/>
      </dsp:nvSpPr>
      <dsp:spPr>
        <a:xfrm>
          <a:off x="3787557" y="1184563"/>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التمويل والإستثمار</a:t>
          </a:r>
          <a:endParaRPr lang="fr-FR" sz="2100" b="1" kern="1200" dirty="0">
            <a:solidFill>
              <a:schemeClr val="tx1"/>
            </a:solidFill>
          </a:endParaRPr>
        </a:p>
      </dsp:txBody>
      <dsp:txXfrm>
        <a:off x="3787557" y="1184563"/>
        <a:ext cx="1692082" cy="1015249"/>
      </dsp:txXfrm>
    </dsp:sp>
    <dsp:sp modelId="{75F35C3B-CC44-488C-BBA0-3C19E2017794}">
      <dsp:nvSpPr>
        <dsp:cNvPr id="0" name=""/>
        <dsp:cNvSpPr/>
      </dsp:nvSpPr>
      <dsp:spPr>
        <a:xfrm>
          <a:off x="1926266" y="1184563"/>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التشريعات والسياسات غير الكافية</a:t>
          </a:r>
          <a:endParaRPr lang="fr-FR" sz="2100" b="1" kern="1200" dirty="0">
            <a:solidFill>
              <a:schemeClr val="tx1"/>
            </a:solidFill>
          </a:endParaRPr>
        </a:p>
      </dsp:txBody>
      <dsp:txXfrm>
        <a:off x="1926266" y="1184563"/>
        <a:ext cx="1692082" cy="1015249"/>
      </dsp:txXfrm>
    </dsp:sp>
    <dsp:sp modelId="{1619A84F-5C57-4593-B7F9-14D03E2EA311}">
      <dsp:nvSpPr>
        <dsp:cNvPr id="0" name=""/>
        <dsp:cNvSpPr/>
      </dsp:nvSpPr>
      <dsp:spPr>
        <a:xfrm>
          <a:off x="64975" y="1184563"/>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التكنولوجيا والإبتكار</a:t>
          </a:r>
          <a:endParaRPr lang="fr-FR" sz="2100" b="1" kern="1200" dirty="0">
            <a:solidFill>
              <a:schemeClr val="tx1"/>
            </a:solidFill>
          </a:endParaRPr>
        </a:p>
      </dsp:txBody>
      <dsp:txXfrm>
        <a:off x="64975" y="1184563"/>
        <a:ext cx="1692082" cy="1015249"/>
      </dsp:txXfrm>
    </dsp:sp>
    <dsp:sp modelId="{BF01FA00-2879-4E28-B598-F1FBC6832F20}">
      <dsp:nvSpPr>
        <dsp:cNvPr id="0" name=""/>
        <dsp:cNvSpPr/>
      </dsp:nvSpPr>
      <dsp:spPr>
        <a:xfrm>
          <a:off x="3787557" y="2369021"/>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النقل والمواصلات</a:t>
          </a:r>
          <a:endParaRPr lang="fr-FR" sz="2100" b="1" kern="1200" dirty="0">
            <a:solidFill>
              <a:schemeClr val="tx1"/>
            </a:solidFill>
          </a:endParaRPr>
        </a:p>
      </dsp:txBody>
      <dsp:txXfrm>
        <a:off x="3787557" y="2369021"/>
        <a:ext cx="1692082" cy="1015249"/>
      </dsp:txXfrm>
    </dsp:sp>
    <dsp:sp modelId="{E9AAD1B3-2AB3-4CA5-A2E2-50922AAAB2E0}">
      <dsp:nvSpPr>
        <dsp:cNvPr id="0" name=""/>
        <dsp:cNvSpPr/>
      </dsp:nvSpPr>
      <dsp:spPr>
        <a:xfrm>
          <a:off x="1926266" y="2369021"/>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ضعف التنسيق بين القطاعات</a:t>
          </a:r>
          <a:endParaRPr lang="fr-FR" sz="2100" b="1" kern="1200" dirty="0">
            <a:solidFill>
              <a:schemeClr val="tx1"/>
            </a:solidFill>
          </a:endParaRPr>
        </a:p>
      </dsp:txBody>
      <dsp:txXfrm>
        <a:off x="1926266" y="2369021"/>
        <a:ext cx="1692082" cy="1015249"/>
      </dsp:txXfrm>
    </dsp:sp>
    <dsp:sp modelId="{975F8A51-44A8-438D-9189-A59B3D6DD1B4}">
      <dsp:nvSpPr>
        <dsp:cNvPr id="0" name=""/>
        <dsp:cNvSpPr/>
      </dsp:nvSpPr>
      <dsp:spPr>
        <a:xfrm>
          <a:off x="64975" y="2369021"/>
          <a:ext cx="1692082" cy="101524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solidFill>
                <a:schemeClr val="tx1"/>
              </a:solidFill>
            </a:rPr>
            <a:t>الإنخفاض في الثقافة</a:t>
          </a:r>
          <a:endParaRPr lang="fr-FR" sz="2100" b="1" kern="1200" dirty="0">
            <a:solidFill>
              <a:schemeClr val="tx1"/>
            </a:solidFill>
          </a:endParaRPr>
        </a:p>
      </dsp:txBody>
      <dsp:txXfrm>
        <a:off x="64975" y="2369021"/>
        <a:ext cx="1692082" cy="10152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32F8B-6911-4311-ACE8-FBA5D2BA0477}"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B4C32-79CD-4D92-BC0D-A3E97C95B081}" type="slidenum">
              <a:rPr lang="fr-FR" smtClean="0"/>
              <a:t>‹N°›</a:t>
            </a:fld>
            <a:endParaRPr lang="fr-FR"/>
          </a:p>
        </p:txBody>
      </p:sp>
    </p:spTree>
    <p:extLst>
      <p:ext uri="{BB962C8B-B14F-4D97-AF65-F5344CB8AC3E}">
        <p14:creationId xmlns:p14="http://schemas.microsoft.com/office/powerpoint/2010/main" val="172341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3F2C72-CF52-44F0-BD33-B207BC8B40ED}" type="slidenum">
              <a:rPr lang="fr-FR" smtClean="0"/>
              <a:t>1</a:t>
            </a:fld>
            <a:endParaRPr lang="fr-FR"/>
          </a:p>
        </p:txBody>
      </p:sp>
    </p:spTree>
    <p:extLst>
      <p:ext uri="{BB962C8B-B14F-4D97-AF65-F5344CB8AC3E}">
        <p14:creationId xmlns:p14="http://schemas.microsoft.com/office/powerpoint/2010/main" val="10300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2343150"/>
            <a:ext cx="6172200" cy="1420772"/>
          </a:xfrm>
        </p:spPr>
        <p:txBody>
          <a:bodyPr/>
          <a:lstStyle>
            <a:lvl1pPr>
              <a:defRPr b="1"/>
            </a:lvl1pPr>
          </a:lstStyle>
          <a:p>
            <a:r>
              <a:rPr kumimoji="0" lang="fr-FR" smtClean="0"/>
              <a:t>Modifiez le style du titre</a:t>
            </a:r>
            <a:endParaRPr kumimoji="0" lang="en-US"/>
          </a:p>
        </p:txBody>
      </p:sp>
      <p:sp>
        <p:nvSpPr>
          <p:cNvPr id="9" name="Sous-titr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bwMode="auto">
          <a:xfrm rot="5400000">
            <a:off x="8050371" y="832948"/>
            <a:ext cx="1714500" cy="381000"/>
          </a:xfrm>
        </p:spPr>
        <p:txBody>
          <a:bodyPr/>
          <a:lstStyle/>
          <a:p>
            <a:fld id="{AA309A6D-C09C-4548-B29A-6CF363A7E532}" type="datetimeFigureOut">
              <a:rPr lang="fr-FR" smtClean="0"/>
              <a:t>03/12/2024</a:t>
            </a:fld>
            <a:endParaRPr lang="fr-BE"/>
          </a:p>
        </p:txBody>
      </p:sp>
      <p:sp>
        <p:nvSpPr>
          <p:cNvPr id="17" name="Espace réservé du pied de page 16"/>
          <p:cNvSpPr>
            <a:spLocks noGrp="1"/>
          </p:cNvSpPr>
          <p:nvPr>
            <p:ph type="ftr" sz="quarter" idx="11"/>
          </p:nvPr>
        </p:nvSpPr>
        <p:spPr bwMode="auto">
          <a:xfrm rot="5400000">
            <a:off x="7534469" y="3088246"/>
            <a:ext cx="2743200" cy="384048"/>
          </a:xfrm>
        </p:spPr>
        <p:txBody>
          <a:bodyPr/>
          <a:lstStyle/>
          <a:p>
            <a:endParaRPr lang="fr-BE"/>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3696527"/>
            <a:ext cx="609600" cy="388143"/>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1676400" cy="4388644"/>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8" name="Espace réservé du contenu 7"/>
          <p:cNvSpPr>
            <a:spLocks noGrp="1"/>
          </p:cNvSpPr>
          <p:nvPr>
            <p:ph sz="quarter" idx="1"/>
          </p:nvPr>
        </p:nvSpPr>
        <p:spPr>
          <a:xfrm>
            <a:off x="457200" y="1200150"/>
            <a:ext cx="7467600" cy="365531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t>03/12/2024</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171700"/>
            <a:ext cx="6172200" cy="1540193"/>
          </a:xfrm>
        </p:spPr>
        <p:txBody>
          <a:bodyPr/>
          <a:lstStyle>
            <a:lvl1pPr algn="l">
              <a:buNone/>
              <a:defRPr sz="3000" b="1" cap="small"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bwMode="auto">
          <a:xfrm rot="5400000">
            <a:off x="8049006" y="830199"/>
            <a:ext cx="1714500" cy="381000"/>
          </a:xfrm>
        </p:spPr>
        <p:txBody>
          <a:bodyPr/>
          <a:lstStyle/>
          <a:p>
            <a:fld id="{AA309A6D-C09C-4548-B29A-6CF363A7E532}" type="datetimeFigureOut">
              <a:rPr lang="fr-FR" smtClean="0"/>
              <a:t>03/12/2024</a:t>
            </a:fld>
            <a:endParaRPr lang="fr-BE"/>
          </a:p>
        </p:txBody>
      </p:sp>
      <p:sp>
        <p:nvSpPr>
          <p:cNvPr id="5" name="Espace réservé du pied de page 4"/>
          <p:cNvSpPr>
            <a:spLocks noGrp="1"/>
          </p:cNvSpPr>
          <p:nvPr>
            <p:ph type="ftr" sz="quarter" idx="11"/>
          </p:nvPr>
        </p:nvSpPr>
        <p:spPr bwMode="auto">
          <a:xfrm rot="5400000">
            <a:off x="7534656" y="3086100"/>
            <a:ext cx="2743200" cy="384048"/>
          </a:xfrm>
        </p:spPr>
        <p:txBody>
          <a:bodyPr/>
          <a:lstStyle/>
          <a:p>
            <a:endParaRPr lang="fr-BE"/>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3696527"/>
            <a:ext cx="609600" cy="388143"/>
          </a:xfrm>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03/12/2024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457200" y="1200150"/>
            <a:ext cx="3657600" cy="3429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200150"/>
            <a:ext cx="3657600" cy="3429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7543800" cy="857250"/>
          </a:xfrm>
        </p:spPr>
        <p:txBody>
          <a:bodyPr anchor="b"/>
          <a:lstStyle>
            <a:lvl1pPr>
              <a:defRPr/>
            </a:lvl1pPr>
          </a:lstStyle>
          <a:p>
            <a:r>
              <a:rPr kumimoji="0" lang="fr-FR" smtClean="0"/>
              <a:t>Modifiez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03/12/2024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2"/>
          </p:nvPr>
        </p:nvSpPr>
        <p:spPr>
          <a:xfrm>
            <a:off x="457200" y="1771650"/>
            <a:ext cx="3657600" cy="291465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1771650"/>
            <a:ext cx="3657600" cy="291465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4" name="Espace réservé du texte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t>03/12/2024</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03/12/2024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Connecteur droit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05740"/>
            <a:ext cx="5638800" cy="4745736"/>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t>03/12/2024</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4138803" y="2343150"/>
            <a:ext cx="4732020" cy="457200"/>
          </a:xfrm>
        </p:spPr>
        <p:txBody>
          <a:bodyPr anchor="b"/>
          <a:lstStyle>
            <a:lvl1pPr algn="l">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10" name="Connecteur droit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t>03/12/2024</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05979"/>
            <a:ext cx="7467600" cy="857250"/>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t>03/12/2024</a:t>
            </a:fld>
            <a:endParaRPr lang="fr-BE"/>
          </a:p>
        </p:txBody>
      </p:sp>
      <p:sp>
        <p:nvSpPr>
          <p:cNvPr id="3" name="Espace réservé du pied de page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63888" y="2589955"/>
            <a:ext cx="5134858" cy="857250"/>
          </a:xfrm>
          <a:prstGeom prst="roundRect">
            <a:avLst/>
          </a:prstGeom>
          <a:ln>
            <a:solidFill>
              <a:srgbClr val="724BA5"/>
            </a:solidFill>
          </a:ln>
        </p:spPr>
        <p:style>
          <a:lnRef idx="1">
            <a:schemeClr val="accent1"/>
          </a:lnRef>
          <a:fillRef idx="2">
            <a:schemeClr val="accent1"/>
          </a:fillRef>
          <a:effectRef idx="1">
            <a:schemeClr val="accent1"/>
          </a:effectRef>
          <a:fontRef idx="minor">
            <a:schemeClr val="dk1"/>
          </a:fontRef>
        </p:style>
        <p:txBody>
          <a:bodyPr anchor="ctr">
            <a:noAutofit/>
          </a:bodyPr>
          <a:lstStyle/>
          <a:p>
            <a:pPr algn="ctr" rtl="1"/>
            <a:r>
              <a:rPr lang="ar-DZ" sz="2800" b="1" dirty="0" smtClean="0">
                <a:latin typeface="Simplified Arabic" pitchFamily="18" charset="-78"/>
                <a:cs typeface="Simplified Arabic" pitchFamily="18" charset="-78"/>
              </a:rPr>
              <a:t>واقع </a:t>
            </a:r>
            <a:r>
              <a:rPr lang="ar-DZ" sz="2800" b="1" dirty="0" err="1" smtClean="0">
                <a:latin typeface="Simplified Arabic" pitchFamily="18" charset="-78"/>
                <a:cs typeface="Simplified Arabic" pitchFamily="18" charset="-78"/>
              </a:rPr>
              <a:t>الإقتصاد</a:t>
            </a:r>
            <a:r>
              <a:rPr lang="ar-DZ" sz="2800" b="1" dirty="0" smtClean="0">
                <a:latin typeface="Simplified Arabic" pitchFamily="18" charset="-78"/>
                <a:cs typeface="Simplified Arabic" pitchFamily="18" charset="-78"/>
              </a:rPr>
              <a:t> الدائري في الجزائر</a:t>
            </a:r>
            <a:endParaRPr lang="fr-FR" sz="2800" b="1" dirty="0">
              <a:latin typeface="Simplified Arabic" pitchFamily="18" charset="-78"/>
              <a:cs typeface="Simplified Arabic" pitchFamily="18" charset="-78"/>
            </a:endParaRPr>
          </a:p>
        </p:txBody>
      </p:sp>
      <p:sp>
        <p:nvSpPr>
          <p:cNvPr id="2067" name="Rectangle 19"/>
          <p:cNvSpPr>
            <a:spLocks noChangeArrowheads="1"/>
          </p:cNvSpPr>
          <p:nvPr/>
        </p:nvSpPr>
        <p:spPr bwMode="auto">
          <a:xfrm>
            <a:off x="3491880" y="544181"/>
            <a:ext cx="5130570" cy="1795569"/>
          </a:xfrm>
          <a:prstGeom prst="rect">
            <a:avLst/>
          </a:prstGeom>
          <a:solidFill>
            <a:srgbClr val="FFFFFF">
              <a:alpha val="69804"/>
            </a:srgbClr>
          </a:solidFill>
          <a:ln w="9525">
            <a:noFill/>
            <a:miter lim="800000"/>
            <a:headEnd/>
            <a:tailEnd/>
          </a:ln>
          <a:effectLst/>
        </p:spPr>
        <p:txBody>
          <a:bodyPr vert="horz" wrap="square" lIns="71323" tIns="35662" rIns="71323" bIns="35662" numCol="1" anchor="ctr" anchorCtr="0" compatLnSpc="1">
            <a:prstTxWarp prst="textNoShape">
              <a:avLst/>
            </a:prstTxWarp>
            <a:spAutoFit/>
          </a:bodyPr>
          <a:lstStyle/>
          <a:p>
            <a:pPr algn="ctr" defTabSz="713232" rtl="1" fontAlgn="base">
              <a:spcBef>
                <a:spcPct val="0"/>
              </a:spcBef>
              <a:spcAft>
                <a:spcPct val="0"/>
              </a:spcAft>
            </a:pPr>
            <a:endParaRPr lang="ar-DZ" sz="1400" b="1" dirty="0" smtClean="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smtClean="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smtClean="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smtClean="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r>
              <a:rPr lang="ar-DZ" sz="1400" b="1" dirty="0" smtClean="0">
                <a:solidFill>
                  <a:prstClr val="black"/>
                </a:solidFill>
                <a:latin typeface="Simplified Arabic" pitchFamily="18" charset="-78"/>
                <a:ea typeface="Calibri" pitchFamily="34" charset="0"/>
                <a:cs typeface="Simplified Arabic" pitchFamily="18" charset="-78"/>
              </a:rPr>
              <a:t>كلية</a:t>
            </a:r>
            <a:r>
              <a:rPr lang="ar-DZ" sz="1400" b="1" dirty="0">
                <a:solidFill>
                  <a:prstClr val="black"/>
                </a:solidFill>
                <a:latin typeface="Simplified Arabic" pitchFamily="18" charset="-78"/>
                <a:ea typeface="Calibri" pitchFamily="34" charset="0"/>
                <a:cs typeface="Simplified Arabic" pitchFamily="18" charset="-78"/>
              </a:rPr>
              <a:t>: العلوم الاقتصادية و علوم </a:t>
            </a:r>
            <a:r>
              <a:rPr lang="ar-DZ" sz="1400" b="1" dirty="0" smtClean="0">
                <a:solidFill>
                  <a:prstClr val="black"/>
                </a:solidFill>
                <a:latin typeface="Simplified Arabic" pitchFamily="18" charset="-78"/>
                <a:ea typeface="Calibri" pitchFamily="34" charset="0"/>
                <a:cs typeface="Simplified Arabic" pitchFamily="18" charset="-78"/>
              </a:rPr>
              <a:t>التسيير</a:t>
            </a:r>
          </a:p>
          <a:p>
            <a:pPr algn="ctr" defTabSz="713232" rtl="1" fontAlgn="base">
              <a:spcBef>
                <a:spcPct val="0"/>
              </a:spcBef>
              <a:spcAft>
                <a:spcPct val="0"/>
              </a:spcAft>
            </a:pPr>
            <a:r>
              <a:rPr lang="ar-DZ" sz="1400" b="1" dirty="0" smtClean="0">
                <a:solidFill>
                  <a:prstClr val="black"/>
                </a:solidFill>
                <a:latin typeface="Simplified Arabic" pitchFamily="18" charset="-78"/>
                <a:cs typeface="Simplified Arabic" pitchFamily="18" charset="-78"/>
              </a:rPr>
              <a:t>التخصص </a:t>
            </a:r>
            <a:r>
              <a:rPr lang="ar-DZ" sz="1400" b="1" dirty="0" err="1" smtClean="0">
                <a:solidFill>
                  <a:prstClr val="black"/>
                </a:solidFill>
                <a:latin typeface="Simplified Arabic" pitchFamily="18" charset="-78"/>
                <a:cs typeface="Simplified Arabic" pitchFamily="18" charset="-78"/>
              </a:rPr>
              <a:t>إقتصاد</a:t>
            </a:r>
            <a:r>
              <a:rPr lang="ar-DZ" sz="1400" b="1" dirty="0" smtClean="0">
                <a:solidFill>
                  <a:prstClr val="black"/>
                </a:solidFill>
                <a:latin typeface="Simplified Arabic" pitchFamily="18" charset="-78"/>
                <a:cs typeface="Simplified Arabic" pitchFamily="18" charset="-78"/>
              </a:rPr>
              <a:t> وتسير مؤسسات</a:t>
            </a:r>
            <a:endParaRPr lang="fr-FR" sz="1400" b="1" dirty="0">
              <a:solidFill>
                <a:prstClr val="black"/>
              </a:solidFill>
              <a:latin typeface="Simplified Arabic" pitchFamily="18" charset="-78"/>
              <a:cs typeface="Simplified Arabic" pitchFamily="18" charset="-78"/>
            </a:endParaRPr>
          </a:p>
        </p:txBody>
      </p:sp>
      <p:sp>
        <p:nvSpPr>
          <p:cNvPr id="2066" name="Rectangle 18"/>
          <p:cNvSpPr>
            <a:spLocks noChangeArrowheads="1"/>
          </p:cNvSpPr>
          <p:nvPr/>
        </p:nvSpPr>
        <p:spPr bwMode="auto">
          <a:xfrm>
            <a:off x="3585240" y="514764"/>
            <a:ext cx="4860540" cy="626018"/>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spAutoFit/>
          </a:bodyPr>
          <a:lstStyle/>
          <a:p>
            <a:pPr algn="ctr" defTabSz="713232" rtl="1" fontAlgn="base">
              <a:spcBef>
                <a:spcPct val="0"/>
              </a:spcBef>
              <a:spcAft>
                <a:spcPct val="0"/>
              </a:spcAft>
            </a:pPr>
            <a:r>
              <a:rPr lang="ar-DZ" b="1" dirty="0">
                <a:solidFill>
                  <a:prstClr val="black"/>
                </a:solidFill>
                <a:latin typeface="Simplified Arabic" pitchFamily="18" charset="-78"/>
                <a:ea typeface="Calibri" pitchFamily="34" charset="0"/>
                <a:cs typeface="Simplified Arabic" pitchFamily="18" charset="-78"/>
              </a:rPr>
              <a:t>الجمهورية الجزائرية الديمقراطية الشعبية</a:t>
            </a:r>
            <a:endParaRPr lang="fr-FR" b="1" dirty="0">
              <a:solidFill>
                <a:prstClr val="black"/>
              </a:solidFill>
              <a:latin typeface="Simplified Arabic" pitchFamily="18" charset="-78"/>
              <a:cs typeface="Simplified Arabic" pitchFamily="18" charset="-78"/>
            </a:endParaRPr>
          </a:p>
          <a:p>
            <a:pPr algn="ctr" defTabSz="713232" rtl="1" eaLnBrk="0" fontAlgn="base" hangingPunct="0">
              <a:spcBef>
                <a:spcPct val="0"/>
              </a:spcBef>
              <a:spcAft>
                <a:spcPct val="0"/>
              </a:spcAft>
            </a:pPr>
            <a:r>
              <a:rPr lang="ar-DZ" b="1" dirty="0">
                <a:solidFill>
                  <a:prstClr val="black"/>
                </a:solidFill>
                <a:latin typeface="Simplified Arabic" pitchFamily="18" charset="-78"/>
                <a:ea typeface="Calibri" pitchFamily="34" charset="0"/>
                <a:cs typeface="Simplified Arabic" pitchFamily="18" charset="-78"/>
              </a:rPr>
              <a:t>وزارة التعليم العالي و البحث </a:t>
            </a:r>
            <a:r>
              <a:rPr lang="ar-DZ" b="1" dirty="0" smtClean="0">
                <a:solidFill>
                  <a:prstClr val="black"/>
                </a:solidFill>
                <a:latin typeface="Simplified Arabic" pitchFamily="18" charset="-78"/>
                <a:ea typeface="Calibri" pitchFamily="34" charset="0"/>
                <a:cs typeface="Simplified Arabic" pitchFamily="18" charset="-78"/>
              </a:rPr>
              <a:t>العلمي</a:t>
            </a:r>
            <a:endParaRPr lang="fr-FR" b="1" dirty="0">
              <a:solidFill>
                <a:prstClr val="black"/>
              </a:solidFill>
              <a:latin typeface="Simplified Arabic" pitchFamily="18" charset="-78"/>
              <a:cs typeface="Simplified Arabic" pitchFamily="18" charset="-78"/>
            </a:endParaRPr>
          </a:p>
        </p:txBody>
      </p:sp>
      <p:pic>
        <p:nvPicPr>
          <p:cNvPr id="2065" name="Image 2"/>
          <p:cNvPicPr>
            <a:picLocks noChangeAspect="1" noChangeArrowheads="1"/>
          </p:cNvPicPr>
          <p:nvPr/>
        </p:nvPicPr>
        <p:blipFill>
          <a:blip r:embed="rId3"/>
          <a:srcRect/>
          <a:stretch>
            <a:fillRect/>
          </a:stretch>
        </p:blipFill>
        <p:spPr bwMode="auto">
          <a:xfrm>
            <a:off x="3572889" y="1224805"/>
            <a:ext cx="4968552" cy="374930"/>
          </a:xfrm>
          <a:prstGeom prst="rect">
            <a:avLst/>
          </a:prstGeom>
          <a:noFill/>
        </p:spPr>
      </p:pic>
      <p:sp>
        <p:nvSpPr>
          <p:cNvPr id="4" name="ZoneTexte 3"/>
          <p:cNvSpPr txBox="1"/>
          <p:nvPr/>
        </p:nvSpPr>
        <p:spPr>
          <a:xfrm>
            <a:off x="2339752" y="3637448"/>
            <a:ext cx="6552728" cy="1477328"/>
          </a:xfrm>
          <a:prstGeom prst="rect">
            <a:avLst/>
          </a:prstGeom>
          <a:noFill/>
        </p:spPr>
        <p:txBody>
          <a:bodyPr wrap="square" rtlCol="0">
            <a:spAutoFit/>
          </a:bodyPr>
          <a:lstStyle/>
          <a:p>
            <a:pPr algn="r" rtl="1"/>
            <a:r>
              <a:rPr lang="ar-DZ" b="1" dirty="0" smtClean="0"/>
              <a:t>من إعداد:                                                          الأستاذ: بدير</a:t>
            </a:r>
          </a:p>
          <a:p>
            <a:pPr marL="285750" indent="-285750" algn="r" rtl="1">
              <a:buFontTx/>
              <a:buChar char="-"/>
            </a:pPr>
            <a:r>
              <a:rPr lang="ar-DZ" b="1" dirty="0" err="1"/>
              <a:t>ت</a:t>
            </a:r>
            <a:r>
              <a:rPr lang="ar-DZ" b="1" smtClean="0"/>
              <a:t>وراش</a:t>
            </a:r>
            <a:r>
              <a:rPr lang="ar-DZ" b="1" dirty="0" smtClean="0"/>
              <a:t> </a:t>
            </a:r>
            <a:r>
              <a:rPr lang="ar-DZ" b="1" dirty="0" smtClean="0"/>
              <a:t>أمينة</a:t>
            </a:r>
          </a:p>
          <a:p>
            <a:pPr marL="285750" indent="-285750" algn="r" rtl="1">
              <a:buFontTx/>
              <a:buChar char="-"/>
            </a:pPr>
            <a:r>
              <a:rPr lang="ar-DZ" b="1" dirty="0" smtClean="0"/>
              <a:t>مبروكي مروى</a:t>
            </a:r>
          </a:p>
          <a:p>
            <a:pPr marL="285750" indent="-285750" algn="r" rtl="1">
              <a:buFontTx/>
              <a:buChar char="-"/>
            </a:pPr>
            <a:endParaRPr lang="ar-DZ" b="1" dirty="0"/>
          </a:p>
          <a:p>
            <a:pPr algn="ctr" rtl="1"/>
            <a:r>
              <a:rPr lang="ar-DZ" b="1" dirty="0" smtClean="0"/>
              <a:t>السنة الجامعية: 2024-2025</a:t>
            </a:r>
            <a:endParaRPr lang="fr-FR"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3478"/>
            <a:ext cx="3432599" cy="499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3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67">
                                            <p:bg/>
                                          </p:spTgt>
                                        </p:tgtEl>
                                        <p:attrNameLst>
                                          <p:attrName>style.visibility</p:attrName>
                                        </p:attrNameLst>
                                      </p:cBhvr>
                                      <p:to>
                                        <p:strVal val="visible"/>
                                      </p:to>
                                    </p:set>
                                    <p:animEffect transition="in" filter="wipe(right)">
                                      <p:cBhvr>
                                        <p:cTn id="7" dur="500"/>
                                        <p:tgtEl>
                                          <p:spTgt spid="206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67">
                                            <p:txEl>
                                              <p:pRg st="6" end="6"/>
                                            </p:txEl>
                                          </p:spTgt>
                                        </p:tgtEl>
                                        <p:attrNameLst>
                                          <p:attrName>style.visibility</p:attrName>
                                        </p:attrNameLst>
                                      </p:cBhvr>
                                      <p:to>
                                        <p:strVal val="visible"/>
                                      </p:to>
                                    </p:set>
                                    <p:animEffect transition="in" filter="wipe(right)">
                                      <p:cBhvr>
                                        <p:cTn id="12" dur="500"/>
                                        <p:tgtEl>
                                          <p:spTgt spid="206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067">
                                            <p:txEl>
                                              <p:pRg st="7" end="7"/>
                                            </p:txEl>
                                          </p:spTgt>
                                        </p:tgtEl>
                                        <p:attrNameLst>
                                          <p:attrName>style.visibility</p:attrName>
                                        </p:attrNameLst>
                                      </p:cBhvr>
                                      <p:to>
                                        <p:strVal val="visible"/>
                                      </p:to>
                                    </p:set>
                                    <p:animEffect transition="in" filter="wipe(right)">
                                      <p:cBhvr>
                                        <p:cTn id="17" dur="500"/>
                                        <p:tgtEl>
                                          <p:spTgt spid="2067">
                                            <p:txEl>
                                              <p:pRg st="7" end="7"/>
                                            </p:txEl>
                                          </p:spTgt>
                                        </p:tgtEl>
                                      </p:cBhvr>
                                    </p:animEffec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6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يستعرض طلاب جامعة في الجزائر مشاريع ريادة الأعمال الخضراء والاقتصاد الدائري  ضمن إطار مشروع &quot;دعم المياه والبيئة&quot; الذي يتم تنفيذه بتمويل من الاتحاد  الأوروبي. - WES-MED.E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60" r="14301"/>
          <a:stretch/>
        </p:blipFill>
        <p:spPr bwMode="auto">
          <a:xfrm>
            <a:off x="179512" y="1059582"/>
            <a:ext cx="3693227" cy="40839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p:cNvSpPr/>
          <p:nvPr/>
        </p:nvSpPr>
        <p:spPr>
          <a:xfrm>
            <a:off x="1475656" y="195486"/>
            <a:ext cx="7268614" cy="864096"/>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3600" b="1" dirty="0" smtClean="0"/>
              <a:t>معيقات </a:t>
            </a:r>
            <a:r>
              <a:rPr lang="ar-DZ" sz="3600" b="1" dirty="0" err="1" smtClean="0"/>
              <a:t>الإقتصاد</a:t>
            </a:r>
            <a:r>
              <a:rPr lang="ar-DZ" sz="3600" b="1" dirty="0" smtClean="0"/>
              <a:t> الدائري في الجزائر</a:t>
            </a:r>
            <a:endParaRPr lang="fr-FR" sz="3600" b="1" dirty="0"/>
          </a:p>
        </p:txBody>
      </p:sp>
      <p:graphicFrame>
        <p:nvGraphicFramePr>
          <p:cNvPr id="7" name="Diagramme 6"/>
          <p:cNvGraphicFramePr/>
          <p:nvPr>
            <p:extLst>
              <p:ext uri="{D42A27DB-BD31-4B8C-83A1-F6EECF244321}">
                <p14:modId xmlns:p14="http://schemas.microsoft.com/office/powerpoint/2010/main" val="3838970263"/>
              </p:ext>
            </p:extLst>
          </p:nvPr>
        </p:nvGraphicFramePr>
        <p:xfrm>
          <a:off x="2987824" y="1409353"/>
          <a:ext cx="554461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23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graphicEl>
                                              <a:dgm id="{2B002F1C-F5D0-46C5-9172-2D19B21B1B37}"/>
                                            </p:graphicEl>
                                          </p:spTgt>
                                        </p:tgtEl>
                                        <p:attrNameLst>
                                          <p:attrName>style.visibility</p:attrName>
                                        </p:attrNameLst>
                                      </p:cBhvr>
                                      <p:to>
                                        <p:strVal val="visible"/>
                                      </p:to>
                                    </p:set>
                                    <p:anim calcmode="lin" valueType="num">
                                      <p:cBhvr additive="base">
                                        <p:cTn id="7" dur="500" fill="hold"/>
                                        <p:tgtEl>
                                          <p:spTgt spid="7">
                                            <p:graphicEl>
                                              <a:dgm id="{2B002F1C-F5D0-46C5-9172-2D19B21B1B3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2B002F1C-F5D0-46C5-9172-2D19B21B1B37}"/>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dgm id="{72D91DED-6728-4D9E-AD34-04A30A8967F2}"/>
                                            </p:graphicEl>
                                          </p:spTgt>
                                        </p:tgtEl>
                                        <p:attrNameLst>
                                          <p:attrName>style.visibility</p:attrName>
                                        </p:attrNameLst>
                                      </p:cBhvr>
                                      <p:to>
                                        <p:strVal val="visible"/>
                                      </p:to>
                                    </p:set>
                                    <p:anim calcmode="lin" valueType="num">
                                      <p:cBhvr additive="base">
                                        <p:cTn id="12" dur="500" fill="hold"/>
                                        <p:tgtEl>
                                          <p:spTgt spid="7">
                                            <p:graphicEl>
                                              <a:dgm id="{72D91DED-6728-4D9E-AD34-04A30A8967F2}"/>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dgm id="{72D91DED-6728-4D9E-AD34-04A30A8967F2}"/>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graphicEl>
                                              <a:dgm id="{1276C241-6C3C-4028-9D61-F0479206EDD2}"/>
                                            </p:graphicEl>
                                          </p:spTgt>
                                        </p:tgtEl>
                                        <p:attrNameLst>
                                          <p:attrName>style.visibility</p:attrName>
                                        </p:attrNameLst>
                                      </p:cBhvr>
                                      <p:to>
                                        <p:strVal val="visible"/>
                                      </p:to>
                                    </p:set>
                                    <p:anim calcmode="lin" valueType="num">
                                      <p:cBhvr additive="base">
                                        <p:cTn id="17" dur="500" fill="hold"/>
                                        <p:tgtEl>
                                          <p:spTgt spid="7">
                                            <p:graphicEl>
                                              <a:dgm id="{1276C241-6C3C-4028-9D61-F0479206EDD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1276C241-6C3C-4028-9D61-F0479206EDD2}"/>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graphicEl>
                                              <a:dgm id="{73183EA6-22EA-4EBD-9DBC-7883280249C7}"/>
                                            </p:graphicEl>
                                          </p:spTgt>
                                        </p:tgtEl>
                                        <p:attrNameLst>
                                          <p:attrName>style.visibility</p:attrName>
                                        </p:attrNameLst>
                                      </p:cBhvr>
                                      <p:to>
                                        <p:strVal val="visible"/>
                                      </p:to>
                                    </p:set>
                                    <p:anim calcmode="lin" valueType="num">
                                      <p:cBhvr additive="base">
                                        <p:cTn id="22" dur="500" fill="hold"/>
                                        <p:tgtEl>
                                          <p:spTgt spid="7">
                                            <p:graphicEl>
                                              <a:dgm id="{73183EA6-22EA-4EBD-9DBC-7883280249C7}"/>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graphicEl>
                                              <a:dgm id="{73183EA6-22EA-4EBD-9DBC-7883280249C7}"/>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graphicEl>
                                              <a:dgm id="{75F35C3B-CC44-488C-BBA0-3C19E2017794}"/>
                                            </p:graphicEl>
                                          </p:spTgt>
                                        </p:tgtEl>
                                        <p:attrNameLst>
                                          <p:attrName>style.visibility</p:attrName>
                                        </p:attrNameLst>
                                      </p:cBhvr>
                                      <p:to>
                                        <p:strVal val="visible"/>
                                      </p:to>
                                    </p:set>
                                    <p:anim calcmode="lin" valueType="num">
                                      <p:cBhvr additive="base">
                                        <p:cTn id="27" dur="500" fill="hold"/>
                                        <p:tgtEl>
                                          <p:spTgt spid="7">
                                            <p:graphicEl>
                                              <a:dgm id="{75F35C3B-CC44-488C-BBA0-3C19E201779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75F35C3B-CC44-488C-BBA0-3C19E2017794}"/>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graphicEl>
                                              <a:dgm id="{1619A84F-5C57-4593-B7F9-14D03E2EA311}"/>
                                            </p:graphicEl>
                                          </p:spTgt>
                                        </p:tgtEl>
                                        <p:attrNameLst>
                                          <p:attrName>style.visibility</p:attrName>
                                        </p:attrNameLst>
                                      </p:cBhvr>
                                      <p:to>
                                        <p:strVal val="visible"/>
                                      </p:to>
                                    </p:set>
                                    <p:anim calcmode="lin" valueType="num">
                                      <p:cBhvr additive="base">
                                        <p:cTn id="32" dur="500" fill="hold"/>
                                        <p:tgtEl>
                                          <p:spTgt spid="7">
                                            <p:graphicEl>
                                              <a:dgm id="{1619A84F-5C57-4593-B7F9-14D03E2EA311}"/>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1619A84F-5C57-4593-B7F9-14D03E2EA311}"/>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graphicEl>
                                              <a:dgm id="{BF01FA00-2879-4E28-B598-F1FBC6832F20}"/>
                                            </p:graphicEl>
                                          </p:spTgt>
                                        </p:tgtEl>
                                        <p:attrNameLst>
                                          <p:attrName>style.visibility</p:attrName>
                                        </p:attrNameLst>
                                      </p:cBhvr>
                                      <p:to>
                                        <p:strVal val="visible"/>
                                      </p:to>
                                    </p:set>
                                    <p:anim calcmode="lin" valueType="num">
                                      <p:cBhvr additive="base">
                                        <p:cTn id="37" dur="500" fill="hold"/>
                                        <p:tgtEl>
                                          <p:spTgt spid="7">
                                            <p:graphicEl>
                                              <a:dgm id="{BF01FA00-2879-4E28-B598-F1FBC6832F20}"/>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BF01FA00-2879-4E28-B598-F1FBC6832F20}"/>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graphicEl>
                                              <a:dgm id="{E9AAD1B3-2AB3-4CA5-A2E2-50922AAAB2E0}"/>
                                            </p:graphicEl>
                                          </p:spTgt>
                                        </p:tgtEl>
                                        <p:attrNameLst>
                                          <p:attrName>style.visibility</p:attrName>
                                        </p:attrNameLst>
                                      </p:cBhvr>
                                      <p:to>
                                        <p:strVal val="visible"/>
                                      </p:to>
                                    </p:set>
                                    <p:anim calcmode="lin" valueType="num">
                                      <p:cBhvr additive="base">
                                        <p:cTn id="42" dur="500" fill="hold"/>
                                        <p:tgtEl>
                                          <p:spTgt spid="7">
                                            <p:graphicEl>
                                              <a:dgm id="{E9AAD1B3-2AB3-4CA5-A2E2-50922AAAB2E0}"/>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graphicEl>
                                              <a:dgm id="{E9AAD1B3-2AB3-4CA5-A2E2-50922AAAB2E0}"/>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
                                            <p:graphicEl>
                                              <a:dgm id="{975F8A51-44A8-438D-9189-A59B3D6DD1B4}"/>
                                            </p:graphicEl>
                                          </p:spTgt>
                                        </p:tgtEl>
                                        <p:attrNameLst>
                                          <p:attrName>style.visibility</p:attrName>
                                        </p:attrNameLst>
                                      </p:cBhvr>
                                      <p:to>
                                        <p:strVal val="visible"/>
                                      </p:to>
                                    </p:set>
                                    <p:anim calcmode="lin" valueType="num">
                                      <p:cBhvr additive="base">
                                        <p:cTn id="47" dur="500" fill="hold"/>
                                        <p:tgtEl>
                                          <p:spTgt spid="7">
                                            <p:graphicEl>
                                              <a:dgm id="{975F8A51-44A8-438D-9189-A59B3D6DD1B4}"/>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dgm id="{975F8A51-44A8-438D-9189-A59B3D6DD1B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7" y="1203598"/>
            <a:ext cx="7632848" cy="3785652"/>
          </a:xfrm>
          <a:prstGeom prst="rect">
            <a:avLst/>
          </a:prstGeom>
          <a:ln w="38100">
            <a:solidFill>
              <a:schemeClr val="accent1">
                <a:lumMod val="75000"/>
              </a:schemeClr>
            </a:solidFill>
          </a:ln>
        </p:spPr>
        <p:txBody>
          <a:bodyPr wrap="square">
            <a:spAutoFit/>
          </a:bodyPr>
          <a:lstStyle/>
          <a:p>
            <a:pPr algn="just" rtl="1"/>
            <a:r>
              <a:rPr lang="ar-DZ" sz="2000" dirty="0"/>
              <a:t>في الختام، يُظهر واقع الاقتصاد الدائري في الجزائر أنه ما زال في مراحل تطور أولية، إلا أنه يحمل آفاقًا واعدة لتحقيق استدامة بيئية واقتصادية. على الرغم من التحديات التي تواجهه، مثل نقص الوعي العام، ضعف البنية التحتية، وقلة الاستثمارات في هذا المجال، إلا أن هناك خطوات إيجابية تُتخذ في تعزيز هذه الفكرة من خلال تشجيع إعادة التدوير وتقليل النفايات في مختلف القطاعات</a:t>
            </a:r>
            <a:r>
              <a:rPr lang="ar-DZ" sz="2000" dirty="0" smtClean="0"/>
              <a:t>.</a:t>
            </a:r>
            <a:endParaRPr lang="ar-DZ" sz="2000" dirty="0"/>
          </a:p>
          <a:p>
            <a:pPr algn="just" rtl="1"/>
            <a:r>
              <a:rPr lang="ar-DZ" sz="2000" dirty="0"/>
              <a:t>من الضروري أن تعمل الحكومة الجزائرية بالتعاون مع القطاع الخاص والمجتمع المدني على تفعيل السياسات التي تدعم الاقتصاد الدائري، من خلال إنشاء قوانين وتشريعات تحفز على الابتكار وتحسن من البنية التحتية اللازمة لإدارة الموارد بشكل أفضل. كما يجب تعزيز ثقافة الاستدامة والوعي البيئي لدى المواطنين، خاصة في المدن الكبرى والمناطق الصناعية</a:t>
            </a:r>
            <a:r>
              <a:rPr lang="ar-DZ" sz="2000" dirty="0" smtClean="0"/>
              <a:t>.</a:t>
            </a:r>
            <a:endParaRPr lang="ar-DZ" sz="2000" dirty="0"/>
          </a:p>
          <a:p>
            <a:pPr algn="just" rtl="1"/>
            <a:r>
              <a:rPr lang="ar-DZ" sz="2000" dirty="0"/>
              <a:t>في النهاية، يعد الاقتصاد الدائري خيارًا استراتيجيًا للجزائر لتحقيق تنمية مستدامة، والحفاظ على الموارد الطبيعية للأجيال القادمة، مما يسهم في تحسين جودة الحياة والحد من الأضرار البيئية.</a:t>
            </a:r>
          </a:p>
        </p:txBody>
      </p:sp>
      <p:sp>
        <p:nvSpPr>
          <p:cNvPr id="4" name="Rectangle 13"/>
          <p:cNvSpPr/>
          <p:nvPr/>
        </p:nvSpPr>
        <p:spPr>
          <a:xfrm>
            <a:off x="1043608" y="267494"/>
            <a:ext cx="6807470"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4400" b="1" dirty="0" smtClean="0"/>
              <a:t>الخاتمة</a:t>
            </a:r>
            <a:endParaRPr lang="fr-FR" sz="4400" b="1" dirty="0"/>
          </a:p>
        </p:txBody>
      </p:sp>
    </p:spTree>
    <p:extLst>
      <p:ext uri="{BB962C8B-B14F-4D97-AF65-F5344CB8AC3E}">
        <p14:creationId xmlns:p14="http://schemas.microsoft.com/office/powerpoint/2010/main" val="322192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71550"/>
            <a:ext cx="8020511" cy="4185761"/>
          </a:xfrm>
          <a:prstGeom prst="rect">
            <a:avLst/>
          </a:prstGeom>
          <a:ln w="38100">
            <a:solidFill>
              <a:schemeClr val="accent1">
                <a:lumMod val="75000"/>
              </a:schemeClr>
            </a:solidFill>
          </a:ln>
        </p:spPr>
        <p:txBody>
          <a:bodyPr wrap="square">
            <a:spAutoFit/>
          </a:bodyPr>
          <a:lstStyle/>
          <a:p>
            <a:pPr marL="285750" indent="-285750" algn="just">
              <a:buFont typeface="Arial" panose="020B0604020202020204" pitchFamily="34" charset="0"/>
              <a:buChar char="•"/>
            </a:pPr>
            <a:r>
              <a:rPr lang="fr-FR" sz="1400" b="1" dirty="0" err="1" smtClean="0"/>
              <a:t>llen</a:t>
            </a:r>
            <a:r>
              <a:rPr lang="fr-FR" sz="1400" b="1" dirty="0" smtClean="0"/>
              <a:t> </a:t>
            </a:r>
            <a:r>
              <a:rPr lang="fr-FR" sz="1400" b="1" dirty="0" err="1"/>
              <a:t>MacArthur</a:t>
            </a:r>
            <a:r>
              <a:rPr lang="fr-FR" sz="1400" b="1" dirty="0"/>
              <a:t> </a:t>
            </a:r>
            <a:r>
              <a:rPr lang="fr-FR" sz="1400" b="1" dirty="0" err="1"/>
              <a:t>Foundation</a:t>
            </a:r>
            <a:r>
              <a:rPr lang="fr-FR" sz="1400" b="1" dirty="0"/>
              <a:t>. (2019). “The </a:t>
            </a:r>
            <a:r>
              <a:rPr lang="fr-FR" sz="1400" b="1" dirty="0" err="1"/>
              <a:t>Circular</a:t>
            </a:r>
            <a:r>
              <a:rPr lang="fr-FR" sz="1400" b="1" dirty="0"/>
              <a:t> </a:t>
            </a:r>
            <a:r>
              <a:rPr lang="fr-FR" sz="1400" b="1" dirty="0" err="1"/>
              <a:t>Economy</a:t>
            </a:r>
            <a:r>
              <a:rPr lang="fr-FR" sz="1400" b="1" dirty="0"/>
              <a:t>: A </a:t>
            </a:r>
            <a:r>
              <a:rPr lang="fr-FR" sz="1400" b="1" dirty="0" err="1"/>
              <a:t>Wealth</a:t>
            </a:r>
            <a:r>
              <a:rPr lang="fr-FR" sz="1400" b="1" dirty="0"/>
              <a:t> of </a:t>
            </a:r>
            <a:r>
              <a:rPr lang="fr-FR" sz="1400" b="1" dirty="0" err="1"/>
              <a:t>Flows</a:t>
            </a:r>
            <a:r>
              <a:rPr lang="fr-FR" sz="1400" b="1" dirty="0"/>
              <a:t>. </a:t>
            </a:r>
          </a:p>
          <a:p>
            <a:pPr marL="285750" indent="-285750" algn="just" rtl="1">
              <a:buFont typeface="Arial" panose="020B0604020202020204" pitchFamily="34" charset="0"/>
              <a:buChar char="•"/>
            </a:pPr>
            <a:r>
              <a:rPr lang="fr-FR" sz="1400" b="1" dirty="0"/>
              <a:t>:</a:t>
            </a:r>
            <a:r>
              <a:rPr lang="ar-DZ" sz="1400" b="1" dirty="0"/>
              <a:t>منظمة التعاون الاقتصادي والتنمية (</a:t>
            </a:r>
            <a:r>
              <a:rPr lang="fr-FR" sz="1400" b="1" dirty="0"/>
              <a:t>OECD) </a:t>
            </a:r>
            <a:r>
              <a:rPr lang="ar-DZ" sz="1400" b="1" dirty="0"/>
              <a:t>في تقريرها بعنوان "تحويل الاقتصاد نحو النمو الدائري: السياسات والاستراتيجيات" (2020). </a:t>
            </a:r>
          </a:p>
          <a:p>
            <a:pPr marL="285750" indent="-285750" algn="just" rtl="1">
              <a:buFont typeface="Arial" panose="020B0604020202020204" pitchFamily="34" charset="0"/>
              <a:buChar char="•"/>
            </a:pPr>
            <a:r>
              <a:rPr lang="ar-DZ" sz="1400" b="1" dirty="0"/>
              <a:t>الجريدة الرسمية الجزائرية (1996) المادة 02 من المرسوم التنفيذي رقم 96 – 60 المؤرخ في 1996/01/27، العدد 7 الصفحة 9 </a:t>
            </a:r>
          </a:p>
          <a:p>
            <a:pPr marL="285750" indent="-285750" algn="just" rtl="1">
              <a:buFont typeface="Arial" panose="020B0604020202020204" pitchFamily="34" charset="0"/>
              <a:buChar char="•"/>
            </a:pPr>
            <a:r>
              <a:rPr lang="ar-DZ" sz="1400" b="1" dirty="0"/>
              <a:t>الجريدة الرسمية الجزائرية (2001) المواد 32 و 33 من القانون رقم 01 – 19 المؤرخ في </a:t>
            </a:r>
          </a:p>
          <a:p>
            <a:pPr marL="285750" indent="-285750" algn="just" rtl="1">
              <a:buFont typeface="Arial" panose="020B0604020202020204" pitchFamily="34" charset="0"/>
              <a:buChar char="•"/>
            </a:pPr>
            <a:r>
              <a:rPr lang="ar-DZ" sz="1400" b="1" dirty="0"/>
              <a:t>2001/12/ 12العدد 77 الصفحة 14 </a:t>
            </a:r>
          </a:p>
          <a:p>
            <a:pPr marL="285750" indent="-285750" algn="just" rtl="1">
              <a:buFont typeface="Arial" panose="020B0604020202020204" pitchFamily="34" charset="0"/>
              <a:buChar char="•"/>
            </a:pPr>
            <a:r>
              <a:rPr lang="ar-DZ" sz="1400" b="1" dirty="0"/>
              <a:t>الجريدة الرسمية الجزائرية (2002) المادة 03 من المرسوم التنفيذي رقم 02-372 المؤرخ في </a:t>
            </a:r>
          </a:p>
          <a:p>
            <a:pPr marL="285750" indent="-285750" algn="just" rtl="1">
              <a:buFont typeface="Arial" panose="020B0604020202020204" pitchFamily="34" charset="0"/>
              <a:buChar char="•"/>
            </a:pPr>
            <a:r>
              <a:rPr lang="ar-DZ" sz="1400" b="1" dirty="0"/>
              <a:t>2002/11/11، العدد 74. ص.11 </a:t>
            </a:r>
          </a:p>
          <a:p>
            <a:pPr marL="285750" indent="-285750" algn="just" rtl="1">
              <a:buFont typeface="Arial" panose="020B0604020202020204" pitchFamily="34" charset="0"/>
              <a:buChar char="•"/>
            </a:pPr>
            <a:r>
              <a:rPr lang="ar-DZ" sz="1400" b="1" dirty="0"/>
              <a:t>الجريدة الرسمية الجزائرية (2002). المادة 5 من المرسوم التنفيذي رقم 02-175 المؤرخ في </a:t>
            </a:r>
          </a:p>
          <a:p>
            <a:pPr marL="285750" indent="-285750" algn="just" rtl="1">
              <a:buFont typeface="Arial" panose="020B0604020202020204" pitchFamily="34" charset="0"/>
              <a:buChar char="•"/>
            </a:pPr>
            <a:r>
              <a:rPr lang="ar-DZ" sz="1400" b="1" dirty="0"/>
              <a:t>2002/05/20، العدد 37 الصفحة 8 </a:t>
            </a:r>
          </a:p>
          <a:p>
            <a:pPr marL="285750" indent="-285750" algn="just" rtl="1">
              <a:buFont typeface="Arial" panose="020B0604020202020204" pitchFamily="34" charset="0"/>
              <a:buChar char="•"/>
            </a:pPr>
            <a:r>
              <a:rPr lang="ar-DZ" sz="1400" b="1" dirty="0"/>
              <a:t>الجريدة الرسمية الجزائرية (2003) المادة 04 من القانون رقم 03-10 المؤرخ في 2003/07/19 </a:t>
            </a:r>
          </a:p>
          <a:p>
            <a:pPr marL="285750" indent="-285750" algn="just" rtl="1">
              <a:buFont typeface="Arial" panose="020B0604020202020204" pitchFamily="34" charset="0"/>
              <a:buChar char="•"/>
            </a:pPr>
            <a:r>
              <a:rPr lang="ar-DZ" sz="1400" b="1" dirty="0"/>
              <a:t>العدد 43 صفحة 10 </a:t>
            </a:r>
          </a:p>
          <a:p>
            <a:pPr marL="285750" indent="-285750" algn="just" rtl="1">
              <a:buFont typeface="Arial" panose="020B0604020202020204" pitchFamily="34" charset="0"/>
              <a:buChar char="•"/>
            </a:pPr>
            <a:r>
              <a:rPr lang="ar-DZ" sz="1400" b="1" dirty="0"/>
              <a:t>الجريدة الرسمية الجزائرية (2004) المادة 03 من المرسوم التنفيذي رقم 04-199 المؤرخ في </a:t>
            </a:r>
          </a:p>
          <a:p>
            <a:pPr marL="285750" indent="-285750" algn="just" rtl="1">
              <a:buFont typeface="Arial" panose="020B0604020202020204" pitchFamily="34" charset="0"/>
              <a:buChar char="•"/>
            </a:pPr>
            <a:r>
              <a:rPr lang="ar-DZ" sz="1400" b="1" dirty="0"/>
              <a:t>2004/07/19، العدد 46 الصفحة 11 </a:t>
            </a:r>
          </a:p>
          <a:p>
            <a:pPr marL="285750" indent="-285750" algn="just">
              <a:buFont typeface="Arial" panose="020B0604020202020204" pitchFamily="34" charset="0"/>
              <a:buChar char="•"/>
            </a:pPr>
            <a:r>
              <a:rPr lang="fr-FR" sz="1400" b="1" dirty="0"/>
              <a:t>Ministère de l'environnement et des énergies renouvelables Algérie (2017) Stratégie nationale pour le développement du secteur du recyclage en Algérie, page 12. </a:t>
            </a:r>
          </a:p>
          <a:p>
            <a:pPr marL="285750" indent="-285750" algn="just" rtl="1">
              <a:buFont typeface="Arial" panose="020B0604020202020204" pitchFamily="34" charset="0"/>
              <a:buChar char="•"/>
            </a:pPr>
            <a:r>
              <a:rPr lang="ar-DZ" sz="1400" b="1" dirty="0"/>
              <a:t>أحمد، س. (2020). "الاقتصاد الدائري: تطبيقاته وتحدياته في الدول النامية"، المجلة الجزائرية للاقتصاد والتنمية. </a:t>
            </a:r>
          </a:p>
          <a:p>
            <a:pPr marL="285750" indent="-285750" algn="just" rtl="1">
              <a:buFont typeface="Arial" panose="020B0604020202020204" pitchFamily="34" charset="0"/>
              <a:buChar char="•"/>
            </a:pPr>
            <a:r>
              <a:rPr lang="ar-DZ" sz="1400" b="1" dirty="0"/>
              <a:t>بن علي، ن. (2019). "التحديات البيئية والاقتصادية في الجزائر: نحو الاقتصاد الدائري"، مجلة دراسات البيئة والتنمية المستدامة</a:t>
            </a:r>
            <a:r>
              <a:rPr lang="ar-DZ" sz="1400" b="1" dirty="0" smtClean="0"/>
              <a:t>.</a:t>
            </a:r>
            <a:endParaRPr lang="ar-DZ" sz="1400" b="1" dirty="0"/>
          </a:p>
        </p:txBody>
      </p:sp>
      <p:sp>
        <p:nvSpPr>
          <p:cNvPr id="4" name="Rectangle 13"/>
          <p:cNvSpPr/>
          <p:nvPr/>
        </p:nvSpPr>
        <p:spPr>
          <a:xfrm>
            <a:off x="1292922" y="51470"/>
            <a:ext cx="6807470" cy="603657"/>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4000" b="1" dirty="0" smtClean="0"/>
              <a:t>قائمة المراجع</a:t>
            </a:r>
            <a:endParaRPr lang="fr-FR" sz="4000" b="1" dirty="0"/>
          </a:p>
        </p:txBody>
      </p:sp>
    </p:spTree>
    <p:extLst>
      <p:ext uri="{BB962C8B-B14F-4D97-AF65-F5344CB8AC3E}">
        <p14:creationId xmlns:p14="http://schemas.microsoft.com/office/powerpoint/2010/main" val="245914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39752" y="483518"/>
            <a:ext cx="6172200" cy="432048"/>
          </a:xfrm>
        </p:spPr>
        <p:txBody>
          <a:bodyPr>
            <a:normAutofit fontScale="90000"/>
          </a:bodyPr>
          <a:lstStyle/>
          <a:p>
            <a:pPr algn="ctr" rtl="1"/>
            <a:r>
              <a:rPr lang="ar-DZ" dirty="0" smtClean="0"/>
              <a:t>خطة البحث</a:t>
            </a:r>
            <a:endParaRPr lang="fr-FR" dirty="0"/>
          </a:p>
        </p:txBody>
      </p:sp>
      <p:sp>
        <p:nvSpPr>
          <p:cNvPr id="3" name="Sous-titre 2"/>
          <p:cNvSpPr>
            <a:spLocks noGrp="1"/>
          </p:cNvSpPr>
          <p:nvPr>
            <p:ph type="subTitle" idx="1"/>
          </p:nvPr>
        </p:nvSpPr>
        <p:spPr>
          <a:xfrm>
            <a:off x="2771800" y="912650"/>
            <a:ext cx="6172200" cy="1028700"/>
          </a:xfrm>
        </p:spPr>
        <p:txBody>
          <a:bodyPr>
            <a:noAutofit/>
          </a:bodyPr>
          <a:lstStyle/>
          <a:p>
            <a:pPr algn="r" rtl="1"/>
            <a:r>
              <a:rPr lang="ar-DZ" dirty="0">
                <a:solidFill>
                  <a:schemeClr val="tx1"/>
                </a:solidFill>
              </a:rPr>
              <a:t>مقدمة </a:t>
            </a:r>
          </a:p>
          <a:p>
            <a:pPr algn="r" rtl="1"/>
            <a:r>
              <a:rPr lang="ar-DZ" dirty="0">
                <a:solidFill>
                  <a:schemeClr val="tx1"/>
                </a:solidFill>
              </a:rPr>
              <a:t>المبحث الاول : ماهية الاقتصاد الدائري </a:t>
            </a:r>
          </a:p>
          <a:p>
            <a:pPr algn="r" rtl="1"/>
            <a:r>
              <a:rPr lang="ar-DZ" dirty="0">
                <a:solidFill>
                  <a:schemeClr val="tx1"/>
                </a:solidFill>
              </a:rPr>
              <a:t>المطلب الأول : مفهوم الاقتصاد الدائري </a:t>
            </a:r>
          </a:p>
          <a:p>
            <a:pPr algn="r" rtl="1"/>
            <a:r>
              <a:rPr lang="ar-DZ" dirty="0">
                <a:solidFill>
                  <a:schemeClr val="tx1"/>
                </a:solidFill>
              </a:rPr>
              <a:t>المطلب الثاني : أهمية الاقتصاد الدائري </a:t>
            </a:r>
          </a:p>
          <a:p>
            <a:pPr algn="r" rtl="1"/>
            <a:r>
              <a:rPr lang="ar-DZ" dirty="0">
                <a:solidFill>
                  <a:schemeClr val="tx1"/>
                </a:solidFill>
              </a:rPr>
              <a:t>المبحث الثاني : الاقتصاد الدائري في الجزائر </a:t>
            </a:r>
          </a:p>
          <a:p>
            <a:pPr algn="r" rtl="1"/>
            <a:r>
              <a:rPr lang="ar-DZ" dirty="0">
                <a:solidFill>
                  <a:schemeClr val="tx1"/>
                </a:solidFill>
              </a:rPr>
              <a:t>المطلب الأول: الإطار القانوني والتنظيمي لعملية </a:t>
            </a:r>
            <a:r>
              <a:rPr lang="ar-DZ" dirty="0" err="1">
                <a:solidFill>
                  <a:schemeClr val="tx1"/>
                </a:solidFill>
              </a:rPr>
              <a:t>رسكلة</a:t>
            </a:r>
            <a:r>
              <a:rPr lang="ar-DZ" dirty="0">
                <a:solidFill>
                  <a:schemeClr val="tx1"/>
                </a:solidFill>
              </a:rPr>
              <a:t> النفايات في الجزائر </a:t>
            </a:r>
          </a:p>
          <a:p>
            <a:pPr algn="r" rtl="1"/>
            <a:r>
              <a:rPr lang="ar-DZ" dirty="0">
                <a:solidFill>
                  <a:schemeClr val="tx1"/>
                </a:solidFill>
              </a:rPr>
              <a:t>المطلب الثاني</a:t>
            </a:r>
            <a:r>
              <a:rPr lang="ar-DZ" dirty="0" smtClean="0">
                <a:solidFill>
                  <a:schemeClr val="tx1"/>
                </a:solidFill>
              </a:rPr>
              <a:t>: واقع </a:t>
            </a:r>
            <a:r>
              <a:rPr lang="ar-DZ" dirty="0" err="1">
                <a:solidFill>
                  <a:schemeClr val="tx1"/>
                </a:solidFill>
              </a:rPr>
              <a:t>رسكلة</a:t>
            </a:r>
            <a:r>
              <a:rPr lang="ar-DZ" dirty="0">
                <a:solidFill>
                  <a:schemeClr val="tx1"/>
                </a:solidFill>
              </a:rPr>
              <a:t> النفايات في الجزائر </a:t>
            </a:r>
          </a:p>
          <a:p>
            <a:pPr algn="r" rtl="1"/>
            <a:r>
              <a:rPr lang="ar-DZ" dirty="0">
                <a:solidFill>
                  <a:schemeClr val="tx1"/>
                </a:solidFill>
              </a:rPr>
              <a:t>المطلب الثالث : معوقات الاقتصاد الدائري في الجزائر </a:t>
            </a:r>
          </a:p>
          <a:p>
            <a:pPr algn="r" rtl="1"/>
            <a:r>
              <a:rPr lang="ar-DZ" dirty="0">
                <a:solidFill>
                  <a:schemeClr val="tx1"/>
                </a:solidFill>
              </a:rPr>
              <a:t>خاتمة </a:t>
            </a:r>
          </a:p>
          <a:p>
            <a:pPr algn="r" rtl="1"/>
            <a:r>
              <a:rPr lang="ar-DZ" dirty="0">
                <a:solidFill>
                  <a:schemeClr val="tx1"/>
                </a:solidFill>
              </a:rPr>
              <a:t>قائمة المراجع</a:t>
            </a:r>
          </a:p>
          <a:p>
            <a:pPr algn="r" rtl="1"/>
            <a:endParaRPr lang="fr-FR" dirty="0">
              <a:solidFill>
                <a:schemeClr val="tx1"/>
              </a:solidFill>
            </a:endParaRPr>
          </a:p>
        </p:txBody>
      </p:sp>
      <p:pic>
        <p:nvPicPr>
          <p:cNvPr id="4" name="Image 3"/>
          <p:cNvPicPr>
            <a:picLocks noChangeAspect="1"/>
          </p:cNvPicPr>
          <p:nvPr/>
        </p:nvPicPr>
        <p:blipFill>
          <a:blip r:embed="rId2" cstate="print">
            <a:extLst>
              <a:ext uri="{BEBA8EAE-BF5A-486C-A8C5-ECC9F3942E4B}">
                <a14:imgProps xmlns:a14="http://schemas.microsoft.com/office/drawing/2010/main">
                  <a14:imgLayer r:embed="rId3">
                    <a14:imgEffect>
                      <a14:backgroundRemoval t="2955" b="90000" l="5000" r="97778">
                        <a14:foregroundMark x1="61889" y1="35303" x2="78444" y2="30455"/>
                        <a14:foregroundMark x1="31667" y1="24697" x2="39111" y2="30000"/>
                        <a14:foregroundMark x1="31667" y1="5303" x2="28667" y2="23106"/>
                        <a14:foregroundMark x1="36111" y1="27500" x2="47333" y2="35530"/>
                        <a14:foregroundMark x1="48000" y1="35530" x2="67222" y2="36970"/>
                        <a14:foregroundMark x1="79111" y1="30000" x2="92667" y2="24015"/>
                        <a14:foregroundMark x1="70333" y1="37197" x2="65889" y2="33712"/>
                        <a14:foregroundMark x1="22222" y1="44773" x2="24889" y2="53561"/>
                      </a14:backgroundRemoval>
                    </a14:imgEffect>
                  </a14:imgLayer>
                </a14:imgProps>
              </a:ext>
              <a:ext uri="{28A0092B-C50C-407E-A947-70E740481C1C}">
                <a14:useLocalDpi xmlns:a14="http://schemas.microsoft.com/office/drawing/2010/main" val="0"/>
              </a:ext>
            </a:extLst>
          </a:blip>
          <a:stretch>
            <a:fillRect/>
          </a:stretch>
        </p:blipFill>
        <p:spPr>
          <a:xfrm>
            <a:off x="1836765" y="1419622"/>
            <a:ext cx="2244430" cy="3528392"/>
          </a:xfrm>
          <a:prstGeom prst="rect">
            <a:avLst/>
          </a:prstGeom>
        </p:spPr>
      </p:pic>
    </p:spTree>
    <p:extLst>
      <p:ext uri="{BB962C8B-B14F-4D97-AF65-F5344CB8AC3E}">
        <p14:creationId xmlns:p14="http://schemas.microsoft.com/office/powerpoint/2010/main" val="238153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55776" y="135672"/>
            <a:ext cx="3384376"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مقدمة</a:t>
            </a:r>
            <a:endParaRPr lang="fr-F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contenu 2"/>
          <p:cNvSpPr>
            <a:spLocks noGrp="1"/>
          </p:cNvSpPr>
          <p:nvPr>
            <p:ph sz="quarter" idx="1"/>
          </p:nvPr>
        </p:nvSpPr>
        <p:spPr>
          <a:xfrm>
            <a:off x="179512" y="915566"/>
            <a:ext cx="7920880" cy="3960440"/>
          </a:xfrm>
        </p:spPr>
        <p:txBody>
          <a:bodyPr>
            <a:noAutofit/>
          </a:bodyPr>
          <a:lstStyle/>
          <a:p>
            <a:pPr marL="0" indent="0" algn="just" rtl="1">
              <a:buNone/>
            </a:pPr>
            <a:r>
              <a:rPr lang="ar-DZ" sz="1800" dirty="0"/>
              <a:t>يشهد العالم في الوقت الراهن تحولًا كبيرًا نحو اعتماد نماذج اقتصادية مستدامة تهدف إلى الحد من التدهور البيئي وتحقيق النمو الاقتصادي المستدام. من بين أبرز هذه النماذج الاقتصادية هو الاقتصاد الدائري، الذي يعتمد على إعادة تدوير الموارد والحد من الفاقد وتحقيق أقصى استفادة ممكنة من الموارد المتاحة.</a:t>
            </a:r>
          </a:p>
          <a:p>
            <a:pPr marL="0" indent="0" algn="just" rtl="1">
              <a:buNone/>
            </a:pPr>
            <a:r>
              <a:rPr lang="ar-DZ" sz="1800" dirty="0"/>
              <a:t>في الجزائر، لا يزال الاقتصاد الدائري في مراحله الأولى من التطوير، رغم أن هناك اهتمامًا متزايدًا بتطبيقه، خاصة في ظل التحديات الاقتصادية والبيئية التي تواجهها البلاد. تتمثل هذه التحديات في الاعتماد الكبير على الموارد الطبيعية غير المتجددة مثل النفط والغاز، وتزايد مشكلة النفايات، والتأثيرات السلبية على البيئة.</a:t>
            </a:r>
          </a:p>
          <a:p>
            <a:pPr marL="0" indent="0" algn="just" rtl="1">
              <a:buNone/>
            </a:pPr>
            <a:r>
              <a:rPr lang="ar-DZ" sz="1800" dirty="0"/>
              <a:t>على الرغم من هذه التحديات، بدأت الجزائر تسجل بعض المبادرات في تطبيق مبادئ الاقتصاد الدائري، مثل تحفيز إعادة التدوير، تطوير الصناعات الخضراء، وتعزيز استخدام الطاقات المتجددة. ولكن، لا تزال هناك العديد من العقبات التي تعيق تحقيق تحول كامل نحو الاقتصاد الدائري، مثل نقص البنية التحتية المناسبة، والتوعية المجتمعية المحدودة، وقلة التشريعات والسياسات المحفزة لهذا النموذج الاقتصادي.</a:t>
            </a:r>
          </a:p>
          <a:p>
            <a:pPr marL="0" indent="0" algn="just" rtl="1">
              <a:buNone/>
            </a:pPr>
            <a:r>
              <a:rPr lang="ar-DZ" sz="1800" dirty="0"/>
              <a:t>في هذا السياق، تبقى الجزائر أمام فرصة كبيرة للاستفادة من الاقتصاد الدائري لتطوير صناعات جديدة، خلق فرص عمل، وتحقيق توازن بين النمو الاقتصادي وحماية البيئة.</a:t>
            </a:r>
          </a:p>
        </p:txBody>
      </p:sp>
    </p:spTree>
    <p:extLst>
      <p:ext uri="{BB962C8B-B14F-4D97-AF65-F5344CB8AC3E}">
        <p14:creationId xmlns:p14="http://schemas.microsoft.com/office/powerpoint/2010/main" val="40479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31" presetClass="entr" presetSubtype="0" fill="hold" grpId="1" nodeType="afterEffect">
                                  <p:stCondLst>
                                    <p:cond delay="0"/>
                                  </p:stCondLst>
                                  <p:iterate type="lt">
                                    <p:tmPct val="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par>
                          <p:cTn id="15" fill="hold">
                            <p:stCondLst>
                              <p:cond delay="1500"/>
                            </p:stCondLst>
                            <p:childTnLst>
                              <p:par>
                                <p:cTn id="16" presetID="31" presetClass="entr" presetSubtype="0" fill="hold" grpId="1" nodeType="afterEffect">
                                  <p:stCondLst>
                                    <p:cond delay="0"/>
                                  </p:stCondLst>
                                  <p:iterate type="lt">
                                    <p:tmPct val="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par>
                          <p:cTn id="22" fill="hold">
                            <p:stCondLst>
                              <p:cond delay="2500"/>
                            </p:stCondLst>
                            <p:childTnLst>
                              <p:par>
                                <p:cTn id="23" presetID="31" presetClass="entr" presetSubtype="0" fill="hold" grpId="1" nodeType="afterEffect">
                                  <p:stCondLst>
                                    <p:cond delay="0"/>
                                  </p:stCondLst>
                                  <p:iterate type="lt">
                                    <p:tmPct val="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par>
                          <p:cTn id="29" fill="hold">
                            <p:stCondLst>
                              <p:cond delay="3500"/>
                            </p:stCondLst>
                            <p:childTnLst>
                              <p:par>
                                <p:cTn id="30" presetID="31" presetClass="entr" presetSubtype="0" fill="hold" grpId="1" nodeType="afterEffect">
                                  <p:stCondLst>
                                    <p:cond delay="0"/>
                                  </p:stCondLst>
                                  <p:iterate type="lt">
                                    <p:tmPct val="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par>
                                <p:cTn id="36" presetID="34" presetClass="emph" presetSubtype="0" fill="hold" grpId="2" nodeType="with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3">
                                            <p:txEl>
                                              <p:pRg st="0" end="0"/>
                                            </p:txEl>
                                          </p:spTgt>
                                        </p:tgtEl>
                                        <p:attrNameLst>
                                          <p:attrName>ppt_x</p:attrName>
                                          <p:attrName>ppt_y</p:attrName>
                                        </p:attrNameLst>
                                      </p:cBhvr>
                                    </p:animMotion>
                                    <p:animRot by="1500000">
                                      <p:cBhvr>
                                        <p:cTn id="38" dur="125" fill="hold">
                                          <p:stCondLst>
                                            <p:cond delay="0"/>
                                          </p:stCondLst>
                                        </p:cTn>
                                        <p:tgtEl>
                                          <p:spTgt spid="3">
                                            <p:txEl>
                                              <p:pRg st="0" end="0"/>
                                            </p:txEl>
                                          </p:spTgt>
                                        </p:tgtEl>
                                        <p:attrNameLst>
                                          <p:attrName>r</p:attrName>
                                        </p:attrNameLst>
                                      </p:cBhvr>
                                    </p:animRot>
                                    <p:animRot by="-1500000">
                                      <p:cBhvr>
                                        <p:cTn id="39" dur="125" fill="hold">
                                          <p:stCondLst>
                                            <p:cond delay="125"/>
                                          </p:stCondLst>
                                        </p:cTn>
                                        <p:tgtEl>
                                          <p:spTgt spid="3">
                                            <p:txEl>
                                              <p:pRg st="0" end="0"/>
                                            </p:txEl>
                                          </p:spTgt>
                                        </p:tgtEl>
                                        <p:attrNameLst>
                                          <p:attrName>r</p:attrName>
                                        </p:attrNameLst>
                                      </p:cBhvr>
                                    </p:animRot>
                                    <p:animRot by="-1500000">
                                      <p:cBhvr>
                                        <p:cTn id="40" dur="125" fill="hold">
                                          <p:stCondLst>
                                            <p:cond delay="250"/>
                                          </p:stCondLst>
                                        </p:cTn>
                                        <p:tgtEl>
                                          <p:spTgt spid="3">
                                            <p:txEl>
                                              <p:pRg st="0" end="0"/>
                                            </p:txEl>
                                          </p:spTgt>
                                        </p:tgtEl>
                                        <p:attrNameLst>
                                          <p:attrName>r</p:attrName>
                                        </p:attrNameLst>
                                      </p:cBhvr>
                                    </p:animRot>
                                    <p:animRot by="1500000">
                                      <p:cBhvr>
                                        <p:cTn id="41" dur="125" fill="hold">
                                          <p:stCondLst>
                                            <p:cond delay="375"/>
                                          </p:stCondLst>
                                        </p:cTn>
                                        <p:tgtEl>
                                          <p:spTgt spid="3">
                                            <p:txEl>
                                              <p:pRg st="0" end="0"/>
                                            </p:txEl>
                                          </p:spTgt>
                                        </p:tgtEl>
                                        <p:attrNameLst>
                                          <p:attrName>r</p:attrName>
                                        </p:attrNameLst>
                                      </p:cBhvr>
                                    </p:animRot>
                                  </p:childTnLst>
                                </p:cTn>
                              </p:par>
                              <p:par>
                                <p:cTn id="42" presetID="34" presetClass="emph" presetSubtype="0" fill="hold" grpId="2" nodeType="withEffect">
                                  <p:stCondLst>
                                    <p:cond delay="0"/>
                                  </p:stCondLst>
                                  <p:iterate type="lt">
                                    <p:tmPct val="10000"/>
                                  </p:iterate>
                                  <p:childTnLst>
                                    <p:animMotion origin="layout" path="M 0.0 0.0 L 0.0 -0.07213" pathEditMode="relative" ptsTypes="">
                                      <p:cBhvr>
                                        <p:cTn id="43" dur="250" accel="50000" decel="50000" autoRev="1" fill="hold">
                                          <p:stCondLst>
                                            <p:cond delay="0"/>
                                          </p:stCondLst>
                                        </p:cTn>
                                        <p:tgtEl>
                                          <p:spTgt spid="3">
                                            <p:txEl>
                                              <p:pRg st="1" end="1"/>
                                            </p:txEl>
                                          </p:spTgt>
                                        </p:tgtEl>
                                        <p:attrNameLst>
                                          <p:attrName>ppt_x</p:attrName>
                                          <p:attrName>ppt_y</p:attrName>
                                        </p:attrNameLst>
                                      </p:cBhvr>
                                    </p:animMotion>
                                    <p:animRot by="1500000">
                                      <p:cBhvr>
                                        <p:cTn id="44" dur="125" fill="hold">
                                          <p:stCondLst>
                                            <p:cond delay="0"/>
                                          </p:stCondLst>
                                        </p:cTn>
                                        <p:tgtEl>
                                          <p:spTgt spid="3">
                                            <p:txEl>
                                              <p:pRg st="1" end="1"/>
                                            </p:txEl>
                                          </p:spTgt>
                                        </p:tgtEl>
                                        <p:attrNameLst>
                                          <p:attrName>r</p:attrName>
                                        </p:attrNameLst>
                                      </p:cBhvr>
                                    </p:animRot>
                                    <p:animRot by="-1500000">
                                      <p:cBhvr>
                                        <p:cTn id="45" dur="125" fill="hold">
                                          <p:stCondLst>
                                            <p:cond delay="125"/>
                                          </p:stCondLst>
                                        </p:cTn>
                                        <p:tgtEl>
                                          <p:spTgt spid="3">
                                            <p:txEl>
                                              <p:pRg st="1" end="1"/>
                                            </p:txEl>
                                          </p:spTgt>
                                        </p:tgtEl>
                                        <p:attrNameLst>
                                          <p:attrName>r</p:attrName>
                                        </p:attrNameLst>
                                      </p:cBhvr>
                                    </p:animRot>
                                    <p:animRot by="-1500000">
                                      <p:cBhvr>
                                        <p:cTn id="46" dur="125" fill="hold">
                                          <p:stCondLst>
                                            <p:cond delay="250"/>
                                          </p:stCondLst>
                                        </p:cTn>
                                        <p:tgtEl>
                                          <p:spTgt spid="3">
                                            <p:txEl>
                                              <p:pRg st="1" end="1"/>
                                            </p:txEl>
                                          </p:spTgt>
                                        </p:tgtEl>
                                        <p:attrNameLst>
                                          <p:attrName>r</p:attrName>
                                        </p:attrNameLst>
                                      </p:cBhvr>
                                    </p:animRot>
                                    <p:animRot by="1500000">
                                      <p:cBhvr>
                                        <p:cTn id="47" dur="125" fill="hold">
                                          <p:stCondLst>
                                            <p:cond delay="375"/>
                                          </p:stCondLst>
                                        </p:cTn>
                                        <p:tgtEl>
                                          <p:spTgt spid="3">
                                            <p:txEl>
                                              <p:pRg st="1" end="1"/>
                                            </p:txEl>
                                          </p:spTgt>
                                        </p:tgtEl>
                                        <p:attrNameLst>
                                          <p:attrName>r</p:attrName>
                                        </p:attrNameLst>
                                      </p:cBhvr>
                                    </p:animRot>
                                  </p:childTnLst>
                                </p:cTn>
                              </p:par>
                              <p:par>
                                <p:cTn id="48" presetID="34" presetClass="emph" presetSubtype="0" fill="hold" grpId="2" nodeType="with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3">
                                            <p:txEl>
                                              <p:pRg st="2" end="2"/>
                                            </p:txEl>
                                          </p:spTgt>
                                        </p:tgtEl>
                                        <p:attrNameLst>
                                          <p:attrName>ppt_x</p:attrName>
                                          <p:attrName>ppt_y</p:attrName>
                                        </p:attrNameLst>
                                      </p:cBhvr>
                                    </p:animMotion>
                                    <p:animRot by="1500000">
                                      <p:cBhvr>
                                        <p:cTn id="50" dur="125" fill="hold">
                                          <p:stCondLst>
                                            <p:cond delay="0"/>
                                          </p:stCondLst>
                                        </p:cTn>
                                        <p:tgtEl>
                                          <p:spTgt spid="3">
                                            <p:txEl>
                                              <p:pRg st="2" end="2"/>
                                            </p:txEl>
                                          </p:spTgt>
                                        </p:tgtEl>
                                        <p:attrNameLst>
                                          <p:attrName>r</p:attrName>
                                        </p:attrNameLst>
                                      </p:cBhvr>
                                    </p:animRot>
                                    <p:animRot by="-1500000">
                                      <p:cBhvr>
                                        <p:cTn id="51" dur="125" fill="hold">
                                          <p:stCondLst>
                                            <p:cond delay="125"/>
                                          </p:stCondLst>
                                        </p:cTn>
                                        <p:tgtEl>
                                          <p:spTgt spid="3">
                                            <p:txEl>
                                              <p:pRg st="2" end="2"/>
                                            </p:txEl>
                                          </p:spTgt>
                                        </p:tgtEl>
                                        <p:attrNameLst>
                                          <p:attrName>r</p:attrName>
                                        </p:attrNameLst>
                                      </p:cBhvr>
                                    </p:animRot>
                                    <p:animRot by="-1500000">
                                      <p:cBhvr>
                                        <p:cTn id="52" dur="125" fill="hold">
                                          <p:stCondLst>
                                            <p:cond delay="250"/>
                                          </p:stCondLst>
                                        </p:cTn>
                                        <p:tgtEl>
                                          <p:spTgt spid="3">
                                            <p:txEl>
                                              <p:pRg st="2" end="2"/>
                                            </p:txEl>
                                          </p:spTgt>
                                        </p:tgtEl>
                                        <p:attrNameLst>
                                          <p:attrName>r</p:attrName>
                                        </p:attrNameLst>
                                      </p:cBhvr>
                                    </p:animRot>
                                    <p:animRot by="1500000">
                                      <p:cBhvr>
                                        <p:cTn id="53" dur="125" fill="hold">
                                          <p:stCondLst>
                                            <p:cond delay="375"/>
                                          </p:stCondLst>
                                        </p:cTn>
                                        <p:tgtEl>
                                          <p:spTgt spid="3">
                                            <p:txEl>
                                              <p:pRg st="2" end="2"/>
                                            </p:txEl>
                                          </p:spTgt>
                                        </p:tgtEl>
                                        <p:attrNameLst>
                                          <p:attrName>r</p:attrName>
                                        </p:attrNameLst>
                                      </p:cBhvr>
                                    </p:animRot>
                                  </p:childTnLst>
                                </p:cTn>
                              </p:par>
                              <p:par>
                                <p:cTn id="54" presetID="34" presetClass="emph" presetSubtype="0" fill="hold" grpId="2" nodeType="withEffect">
                                  <p:stCondLst>
                                    <p:cond delay="0"/>
                                  </p:stCondLst>
                                  <p:iterate type="lt">
                                    <p:tmPct val="10000"/>
                                  </p:iterate>
                                  <p:childTnLst>
                                    <p:animMotion origin="layout" path="M 0.0 0.0 L 0.0 -0.07213" pathEditMode="relative" ptsTypes="">
                                      <p:cBhvr>
                                        <p:cTn id="55" dur="250" accel="50000" decel="50000" autoRev="1" fill="hold">
                                          <p:stCondLst>
                                            <p:cond delay="0"/>
                                          </p:stCondLst>
                                        </p:cTn>
                                        <p:tgtEl>
                                          <p:spTgt spid="3">
                                            <p:txEl>
                                              <p:pRg st="3" end="3"/>
                                            </p:txEl>
                                          </p:spTgt>
                                        </p:tgtEl>
                                        <p:attrNameLst>
                                          <p:attrName>ppt_x</p:attrName>
                                          <p:attrName>ppt_y</p:attrName>
                                        </p:attrNameLst>
                                      </p:cBhvr>
                                    </p:animMotion>
                                    <p:animRot by="1500000">
                                      <p:cBhvr>
                                        <p:cTn id="56" dur="125" fill="hold">
                                          <p:stCondLst>
                                            <p:cond delay="0"/>
                                          </p:stCondLst>
                                        </p:cTn>
                                        <p:tgtEl>
                                          <p:spTgt spid="3">
                                            <p:txEl>
                                              <p:pRg st="3" end="3"/>
                                            </p:txEl>
                                          </p:spTgt>
                                        </p:tgtEl>
                                        <p:attrNameLst>
                                          <p:attrName>r</p:attrName>
                                        </p:attrNameLst>
                                      </p:cBhvr>
                                    </p:animRot>
                                    <p:animRot by="-1500000">
                                      <p:cBhvr>
                                        <p:cTn id="57" dur="125" fill="hold">
                                          <p:stCondLst>
                                            <p:cond delay="125"/>
                                          </p:stCondLst>
                                        </p:cTn>
                                        <p:tgtEl>
                                          <p:spTgt spid="3">
                                            <p:txEl>
                                              <p:pRg st="3" end="3"/>
                                            </p:txEl>
                                          </p:spTgt>
                                        </p:tgtEl>
                                        <p:attrNameLst>
                                          <p:attrName>r</p:attrName>
                                        </p:attrNameLst>
                                      </p:cBhvr>
                                    </p:animRot>
                                    <p:animRot by="-1500000">
                                      <p:cBhvr>
                                        <p:cTn id="58" dur="125" fill="hold">
                                          <p:stCondLst>
                                            <p:cond delay="250"/>
                                          </p:stCondLst>
                                        </p:cTn>
                                        <p:tgtEl>
                                          <p:spTgt spid="3">
                                            <p:txEl>
                                              <p:pRg st="3" end="3"/>
                                            </p:txEl>
                                          </p:spTgt>
                                        </p:tgtEl>
                                        <p:attrNameLst>
                                          <p:attrName>r</p:attrName>
                                        </p:attrNameLst>
                                      </p:cBhvr>
                                    </p:animRot>
                                    <p:animRot by="1500000">
                                      <p:cBhvr>
                                        <p:cTn id="59"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71092"/>
            <a:ext cx="7488832" cy="3672408"/>
          </a:xfrm>
          <a:prstGeom prst="rect">
            <a:avLst/>
          </a:prstGeom>
        </p:spPr>
      </p:pic>
      <p:sp>
        <p:nvSpPr>
          <p:cNvPr id="2" name="Titre 1"/>
          <p:cNvSpPr>
            <a:spLocks noGrp="1"/>
          </p:cNvSpPr>
          <p:nvPr>
            <p:ph type="title"/>
          </p:nvPr>
        </p:nvSpPr>
        <p:spPr>
          <a:xfrm>
            <a:off x="1331640" y="267494"/>
            <a:ext cx="6408712" cy="85725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مشكلة البحث</a:t>
            </a:r>
            <a:endParaRPr 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Image 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39553" y="63978"/>
            <a:ext cx="1224136" cy="1422772"/>
          </a:xfrm>
          <a:prstGeom prst="rect">
            <a:avLst/>
          </a:prstGeom>
        </p:spPr>
      </p:pic>
      <p:sp>
        <p:nvSpPr>
          <p:cNvPr id="13" name="ZoneTexte 7"/>
          <p:cNvSpPr txBox="1"/>
          <p:nvPr/>
        </p:nvSpPr>
        <p:spPr>
          <a:xfrm rot="21364537">
            <a:off x="658726" y="2274352"/>
            <a:ext cx="6956757" cy="1573350"/>
          </a:xfrm>
          <a:prstGeom prst="rect">
            <a:avLst/>
          </a:prstGeom>
          <a:noFill/>
        </p:spPr>
        <p:txBody>
          <a:bodyPr wrap="square" lIns="95095" tIns="47547" rIns="95095" bIns="4754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r>
              <a:rPr lang="ar-DZ" sz="3200" dirty="0"/>
              <a:t>ما هي التحديات والفرص التي تواجه الجزائر في تطبيق الاقتصاد الدائري وكيف يمكن تعزيز هذا النموذج لتحقيق التنمية المستدامة؟</a:t>
            </a:r>
            <a:endParaRPr lang="fr-FR" sz="3200" dirty="0"/>
          </a:p>
        </p:txBody>
      </p:sp>
      <p:pic>
        <p:nvPicPr>
          <p:cNvPr id="6" name="Image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236297" y="11529"/>
            <a:ext cx="1255790" cy="1459563"/>
          </a:xfrm>
          <a:prstGeom prst="rect">
            <a:avLst/>
          </a:prstGeom>
        </p:spPr>
      </p:pic>
    </p:spTree>
    <p:extLst>
      <p:ext uri="{BB962C8B-B14F-4D97-AF65-F5344CB8AC3E}">
        <p14:creationId xmlns:p14="http://schemas.microsoft.com/office/powerpoint/2010/main" val="1656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544" y="123478"/>
            <a:ext cx="8258978"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400" b="1" dirty="0" smtClean="0"/>
              <a:t>مفهوم </a:t>
            </a:r>
            <a:r>
              <a:rPr lang="ar-DZ" sz="4400" b="1" dirty="0" err="1" smtClean="0"/>
              <a:t>الإقتصاد</a:t>
            </a:r>
            <a:r>
              <a:rPr lang="ar-DZ" sz="4400" b="1" dirty="0" smtClean="0"/>
              <a:t> الدائري</a:t>
            </a:r>
            <a:endParaRPr lang="fr-FR" sz="4400" b="1" dirty="0"/>
          </a:p>
        </p:txBody>
      </p:sp>
      <p:graphicFrame>
        <p:nvGraphicFramePr>
          <p:cNvPr id="2" name="Diagramme 1"/>
          <p:cNvGraphicFramePr/>
          <p:nvPr>
            <p:extLst>
              <p:ext uri="{D42A27DB-BD31-4B8C-83A1-F6EECF244321}">
                <p14:modId xmlns:p14="http://schemas.microsoft.com/office/powerpoint/2010/main" val="3531919956"/>
              </p:ext>
            </p:extLst>
          </p:nvPr>
        </p:nvGraphicFramePr>
        <p:xfrm>
          <a:off x="519911" y="1203598"/>
          <a:ext cx="7848872"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vers le bas 3"/>
          <p:cNvSpPr/>
          <p:nvPr/>
        </p:nvSpPr>
        <p:spPr>
          <a:xfrm>
            <a:off x="6876256" y="2571750"/>
            <a:ext cx="1368152" cy="432048"/>
          </a:xfrm>
          <a:prstGeom prst="down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Flèche vers le bas 10"/>
          <p:cNvSpPr/>
          <p:nvPr/>
        </p:nvSpPr>
        <p:spPr>
          <a:xfrm>
            <a:off x="4788024" y="2571750"/>
            <a:ext cx="1368152" cy="432048"/>
          </a:xfrm>
          <a:prstGeom prst="down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Flèche vers le bas 12"/>
          <p:cNvSpPr/>
          <p:nvPr/>
        </p:nvSpPr>
        <p:spPr>
          <a:xfrm>
            <a:off x="827584" y="2571750"/>
            <a:ext cx="1368152" cy="432048"/>
          </a:xfrm>
          <a:prstGeom prst="down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Flèche vers le bas 14"/>
          <p:cNvSpPr/>
          <p:nvPr/>
        </p:nvSpPr>
        <p:spPr>
          <a:xfrm>
            <a:off x="2843808" y="2571750"/>
            <a:ext cx="1368152" cy="432048"/>
          </a:xfrm>
          <a:prstGeom prst="down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Organigramme : Opération manuelle 6"/>
          <p:cNvSpPr/>
          <p:nvPr/>
        </p:nvSpPr>
        <p:spPr>
          <a:xfrm>
            <a:off x="6646753" y="3096344"/>
            <a:ext cx="1800200" cy="1779662"/>
          </a:xfrm>
          <a:prstGeom prst="flowChartManualOperation">
            <a:avLst/>
          </a:prstGeom>
          <a:solidFill>
            <a:srgbClr val="FFFFFF">
              <a:alpha val="80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dirty="0"/>
              <a:t> تحويل النفايات إلى منتجات جديدة.</a:t>
            </a:r>
            <a:endParaRPr lang="fr-FR" dirty="0"/>
          </a:p>
        </p:txBody>
      </p:sp>
      <p:sp>
        <p:nvSpPr>
          <p:cNvPr id="16" name="Organigramme : Opération manuelle 15"/>
          <p:cNvSpPr/>
          <p:nvPr/>
        </p:nvSpPr>
        <p:spPr>
          <a:xfrm>
            <a:off x="4618975" y="3096344"/>
            <a:ext cx="1800200" cy="1779662"/>
          </a:xfrm>
          <a:prstGeom prst="flowChartManualOperation">
            <a:avLst/>
          </a:prstGeom>
          <a:solidFill>
            <a:srgbClr val="FFFFFF">
              <a:alpha val="80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dirty="0"/>
              <a:t>استخدام المنتجات مرة أخرى قبل التخلص منها.</a:t>
            </a:r>
            <a:endParaRPr lang="fr-FR" dirty="0"/>
          </a:p>
        </p:txBody>
      </p:sp>
      <p:sp>
        <p:nvSpPr>
          <p:cNvPr id="17" name="Organigramme : Opération manuelle 16"/>
          <p:cNvSpPr/>
          <p:nvPr/>
        </p:nvSpPr>
        <p:spPr>
          <a:xfrm>
            <a:off x="2627784" y="3096344"/>
            <a:ext cx="1800200" cy="1779662"/>
          </a:xfrm>
          <a:prstGeom prst="flowChartManualOperation">
            <a:avLst/>
          </a:prstGeom>
          <a:solidFill>
            <a:srgbClr val="FFFFFF">
              <a:alpha val="80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dirty="0"/>
              <a:t> إعادة تجديد المنتجات التالفة أو غير الصالحة للاستخدام.</a:t>
            </a:r>
            <a:endParaRPr lang="fr-FR" dirty="0"/>
          </a:p>
        </p:txBody>
      </p:sp>
      <p:sp>
        <p:nvSpPr>
          <p:cNvPr id="18" name="Organigramme : Opération manuelle 17"/>
          <p:cNvSpPr/>
          <p:nvPr/>
        </p:nvSpPr>
        <p:spPr>
          <a:xfrm>
            <a:off x="489486" y="3096344"/>
            <a:ext cx="1922274" cy="1779662"/>
          </a:xfrm>
          <a:prstGeom prst="flowChartManualOperation">
            <a:avLst/>
          </a:prstGeom>
          <a:solidFill>
            <a:srgbClr val="FFFFFF">
              <a:alpha val="80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1600" b="1" dirty="0"/>
              <a:t> معالجة المواد المستهلكة لتحويلها إلى مواد أولية يمكن استخدامها مجددًا.</a:t>
            </a:r>
            <a:endParaRPr lang="fr-FR" sz="1600" b="1" dirty="0"/>
          </a:p>
        </p:txBody>
      </p:sp>
    </p:spTree>
    <p:extLst>
      <p:ext uri="{BB962C8B-B14F-4D97-AF65-F5344CB8AC3E}">
        <p14:creationId xmlns:p14="http://schemas.microsoft.com/office/powerpoint/2010/main" val="95214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graphicEl>
                                              <a:dgm id="{1BCC9754-8D17-4BC1-9008-2A5DEC48F534}"/>
                                            </p:graphicEl>
                                          </p:spTgt>
                                        </p:tgtEl>
                                        <p:attrNameLst>
                                          <p:attrName>style.visibility</p:attrName>
                                        </p:attrNameLst>
                                      </p:cBhvr>
                                      <p:to>
                                        <p:strVal val="visible"/>
                                      </p:to>
                                    </p:set>
                                    <p:animEffect transition="in" filter="barn(inVertical)">
                                      <p:cBhvr>
                                        <p:cTn id="7" dur="500"/>
                                        <p:tgtEl>
                                          <p:spTgt spid="2">
                                            <p:graphicEl>
                                              <a:dgm id="{1BCC9754-8D17-4BC1-9008-2A5DEC48F534}"/>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graphicEl>
                                              <a:dgm id="{9CFE3E8E-8DEB-4F89-BB97-3DDBF29C2E99}"/>
                                            </p:graphicEl>
                                          </p:spTgt>
                                        </p:tgtEl>
                                        <p:attrNameLst>
                                          <p:attrName>style.visibility</p:attrName>
                                        </p:attrNameLst>
                                      </p:cBhvr>
                                      <p:to>
                                        <p:strVal val="visible"/>
                                      </p:to>
                                    </p:set>
                                    <p:animEffect transition="in" filter="barn(inVertical)">
                                      <p:cBhvr>
                                        <p:cTn id="11" dur="500"/>
                                        <p:tgtEl>
                                          <p:spTgt spid="2">
                                            <p:graphicEl>
                                              <a:dgm id="{9CFE3E8E-8DEB-4F89-BB97-3DDBF29C2E99}"/>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graphicEl>
                                              <a:dgm id="{9BBF949F-700D-43BC-B8C5-E5096A70B1F1}"/>
                                            </p:graphicEl>
                                          </p:spTgt>
                                        </p:tgtEl>
                                        <p:attrNameLst>
                                          <p:attrName>style.visibility</p:attrName>
                                        </p:attrNameLst>
                                      </p:cBhvr>
                                      <p:to>
                                        <p:strVal val="visible"/>
                                      </p:to>
                                    </p:set>
                                    <p:animEffect transition="in" filter="barn(inVertical)">
                                      <p:cBhvr>
                                        <p:cTn id="15" dur="500"/>
                                        <p:tgtEl>
                                          <p:spTgt spid="2">
                                            <p:graphicEl>
                                              <a:dgm id="{9BBF949F-700D-43BC-B8C5-E5096A70B1F1}"/>
                                            </p:graphic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graphicEl>
                                              <a:dgm id="{47271C15-DA2B-4162-98E2-0374D04479E8}"/>
                                            </p:graphicEl>
                                          </p:spTgt>
                                        </p:tgtEl>
                                        <p:attrNameLst>
                                          <p:attrName>style.visibility</p:attrName>
                                        </p:attrNameLst>
                                      </p:cBhvr>
                                      <p:to>
                                        <p:strVal val="visible"/>
                                      </p:to>
                                    </p:set>
                                    <p:animEffect transition="in" filter="barn(inVertical)">
                                      <p:cBhvr>
                                        <p:cTn id="19" dur="500"/>
                                        <p:tgtEl>
                                          <p:spTgt spid="2">
                                            <p:graphicEl>
                                              <a:dgm id="{47271C15-DA2B-4162-98E2-0374D04479E8}"/>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P spid="11" grpId="0" animBg="1"/>
      <p:bldP spid="13" grpId="0" animBg="1"/>
      <p:bldP spid="15" grpId="0" animBg="1"/>
      <p:bldP spid="7"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9950" r="15853" b="16186"/>
          <a:stretch/>
        </p:blipFill>
        <p:spPr bwMode="auto">
          <a:xfrm>
            <a:off x="29578" y="922812"/>
            <a:ext cx="4769491" cy="42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3"/>
          <p:cNvSpPr/>
          <p:nvPr/>
        </p:nvSpPr>
        <p:spPr>
          <a:xfrm>
            <a:off x="683568" y="123478"/>
            <a:ext cx="7992888" cy="771550"/>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400" b="1" dirty="0" smtClean="0"/>
              <a:t>أهمية </a:t>
            </a:r>
            <a:r>
              <a:rPr lang="ar-DZ" sz="4400" b="1" dirty="0" err="1" smtClean="0"/>
              <a:t>الإقتصاد</a:t>
            </a:r>
            <a:r>
              <a:rPr lang="ar-DZ" sz="4400" b="1" dirty="0" smtClean="0"/>
              <a:t> الدائري</a:t>
            </a:r>
            <a:endParaRPr lang="fr-FR" sz="4400" b="1" dirty="0"/>
          </a:p>
        </p:txBody>
      </p:sp>
      <p:sp>
        <p:nvSpPr>
          <p:cNvPr id="4" name="Rogner un rectangle avec un coin diagonal 3"/>
          <p:cNvSpPr/>
          <p:nvPr/>
        </p:nvSpPr>
        <p:spPr>
          <a:xfrm>
            <a:off x="5122912" y="1131590"/>
            <a:ext cx="3553544" cy="864341"/>
          </a:xfrm>
          <a:prstGeom prst="snip2DiagRect">
            <a:avLst>
              <a:gd name="adj1" fmla="val 0"/>
              <a:gd name="adj2" fmla="val 41604"/>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DZ" sz="2000" b="1" dirty="0"/>
              <a:t> الاستدامة البيئية </a:t>
            </a:r>
            <a:endParaRPr lang="fr-FR" sz="2000" b="1" dirty="0"/>
          </a:p>
        </p:txBody>
      </p:sp>
      <p:sp>
        <p:nvSpPr>
          <p:cNvPr id="7" name="Rogner un rectangle avec un coin diagonal 6"/>
          <p:cNvSpPr/>
          <p:nvPr/>
        </p:nvSpPr>
        <p:spPr>
          <a:xfrm>
            <a:off x="4672894" y="1923678"/>
            <a:ext cx="3626940" cy="792088"/>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DZ" sz="2000" b="1" dirty="0" smtClean="0">
                <a:solidFill>
                  <a:schemeClr val="tx1"/>
                </a:solidFill>
              </a:rPr>
              <a:t>التوفير </a:t>
            </a:r>
            <a:r>
              <a:rPr lang="ar-DZ" sz="2000" b="1" dirty="0" err="1" smtClean="0">
                <a:solidFill>
                  <a:schemeClr val="tx1"/>
                </a:solidFill>
              </a:rPr>
              <a:t>الإقتصادي</a:t>
            </a:r>
            <a:endParaRPr lang="fr-FR" sz="2000" b="1" dirty="0">
              <a:solidFill>
                <a:schemeClr val="tx1"/>
              </a:solidFill>
            </a:endParaRPr>
          </a:p>
        </p:txBody>
      </p:sp>
      <p:sp>
        <p:nvSpPr>
          <p:cNvPr id="9" name="Rogner un rectangle avec un coin diagonal 8"/>
          <p:cNvSpPr/>
          <p:nvPr/>
        </p:nvSpPr>
        <p:spPr>
          <a:xfrm>
            <a:off x="4211960" y="2643758"/>
            <a:ext cx="3685085" cy="792088"/>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DZ" sz="2000" b="1" dirty="0" smtClean="0"/>
              <a:t>تعزيز </a:t>
            </a:r>
            <a:r>
              <a:rPr lang="ar-DZ" sz="2000" b="1" dirty="0" err="1" smtClean="0"/>
              <a:t>الإبتكار</a:t>
            </a:r>
            <a:endParaRPr lang="fr-FR" sz="2000" b="1" dirty="0"/>
          </a:p>
        </p:txBody>
      </p:sp>
      <p:sp>
        <p:nvSpPr>
          <p:cNvPr id="6" name="Rogner un rectangle avec un coin diagonal 5"/>
          <p:cNvSpPr/>
          <p:nvPr/>
        </p:nvSpPr>
        <p:spPr>
          <a:xfrm>
            <a:off x="3779912" y="3363838"/>
            <a:ext cx="3685085" cy="792088"/>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DZ" sz="2000" b="1" dirty="0" smtClean="0"/>
              <a:t>تحقيق تنمية شاملة</a:t>
            </a:r>
            <a:endParaRPr lang="fr-FR" sz="2000" b="1" dirty="0"/>
          </a:p>
        </p:txBody>
      </p:sp>
      <p:sp>
        <p:nvSpPr>
          <p:cNvPr id="8" name="Rogner un rectangle avec un coin diagonal 7"/>
          <p:cNvSpPr/>
          <p:nvPr/>
        </p:nvSpPr>
        <p:spPr>
          <a:xfrm>
            <a:off x="3347864" y="4083918"/>
            <a:ext cx="3761066" cy="792088"/>
          </a:xfrm>
          <a:prstGeom prst="snip2DiagRect">
            <a:avLst>
              <a:gd name="adj1" fmla="val 0"/>
              <a:gd name="adj2" fmla="val 47818"/>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DZ" sz="2000" b="1" dirty="0" smtClean="0"/>
              <a:t>تحقيق الأمن الغذائي</a:t>
            </a:r>
            <a:endParaRPr lang="fr-FR" sz="2000" b="1" dirty="0"/>
          </a:p>
        </p:txBody>
      </p:sp>
    </p:spTree>
    <p:extLst>
      <p:ext uri="{BB962C8B-B14F-4D97-AF65-F5344CB8AC3E}">
        <p14:creationId xmlns:p14="http://schemas.microsoft.com/office/powerpoint/2010/main" val="17761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107504" y="195486"/>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3200" b="1" dirty="0"/>
              <a:t>الإطار القانوني والتنظيمي لعملية </a:t>
            </a:r>
            <a:r>
              <a:rPr lang="ar-DZ" sz="3200" b="1" dirty="0" err="1"/>
              <a:t>رسكلة</a:t>
            </a:r>
            <a:r>
              <a:rPr lang="ar-DZ" sz="3200" b="1" dirty="0"/>
              <a:t> النفايات في الجزائر</a:t>
            </a:r>
            <a:endParaRPr lang="fr-FR" sz="3200" b="1" dirty="0"/>
          </a:p>
        </p:txBody>
      </p:sp>
      <p:sp>
        <p:nvSpPr>
          <p:cNvPr id="3" name="Organigramme : Document 2"/>
          <p:cNvSpPr/>
          <p:nvPr/>
        </p:nvSpPr>
        <p:spPr>
          <a:xfrm>
            <a:off x="2555776" y="1203598"/>
            <a:ext cx="6192688"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smtClean="0"/>
              <a:t>الجانب التنظيمي</a:t>
            </a:r>
            <a:endParaRPr lang="en-US" sz="2800" b="1" dirty="0"/>
          </a:p>
        </p:txBody>
      </p:sp>
      <p:graphicFrame>
        <p:nvGraphicFramePr>
          <p:cNvPr id="7" name="Diagramme 6"/>
          <p:cNvGraphicFramePr/>
          <p:nvPr>
            <p:extLst>
              <p:ext uri="{D42A27DB-BD31-4B8C-83A1-F6EECF244321}">
                <p14:modId xmlns:p14="http://schemas.microsoft.com/office/powerpoint/2010/main" val="1603605040"/>
              </p:ext>
            </p:extLst>
          </p:nvPr>
        </p:nvGraphicFramePr>
        <p:xfrm>
          <a:off x="395536" y="2067694"/>
          <a:ext cx="784887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3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graphicEl>
                                              <a:dgm id="{2B002F1C-F5D0-46C5-9172-2D19B21B1B37}"/>
                                            </p:graphicEl>
                                          </p:spTgt>
                                        </p:tgtEl>
                                        <p:attrNameLst>
                                          <p:attrName>style.visibility</p:attrName>
                                        </p:attrNameLst>
                                      </p:cBhvr>
                                      <p:to>
                                        <p:strVal val="visible"/>
                                      </p:to>
                                    </p:set>
                                    <p:anim calcmode="lin" valueType="num">
                                      <p:cBhvr additive="base">
                                        <p:cTn id="11" dur="500" fill="hold"/>
                                        <p:tgtEl>
                                          <p:spTgt spid="7">
                                            <p:graphicEl>
                                              <a:dgm id="{2B002F1C-F5D0-46C5-9172-2D19B21B1B37}"/>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2B002F1C-F5D0-46C5-9172-2D19B21B1B37}"/>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graphicEl>
                                              <a:dgm id="{72D91DED-6728-4D9E-AD34-04A30A8967F2}"/>
                                            </p:graphicEl>
                                          </p:spTgt>
                                        </p:tgtEl>
                                        <p:attrNameLst>
                                          <p:attrName>style.visibility</p:attrName>
                                        </p:attrNameLst>
                                      </p:cBhvr>
                                      <p:to>
                                        <p:strVal val="visible"/>
                                      </p:to>
                                    </p:set>
                                    <p:anim calcmode="lin" valueType="num">
                                      <p:cBhvr additive="base">
                                        <p:cTn id="16" dur="500" fill="hold"/>
                                        <p:tgtEl>
                                          <p:spTgt spid="7">
                                            <p:graphicEl>
                                              <a:dgm id="{72D91DED-6728-4D9E-AD34-04A30A8967F2}"/>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graphicEl>
                                              <a:dgm id="{72D91DED-6728-4D9E-AD34-04A30A8967F2}"/>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graphicEl>
                                              <a:dgm id="{1276C241-6C3C-4028-9D61-F0479206EDD2}"/>
                                            </p:graphicEl>
                                          </p:spTgt>
                                        </p:tgtEl>
                                        <p:attrNameLst>
                                          <p:attrName>style.visibility</p:attrName>
                                        </p:attrNameLst>
                                      </p:cBhvr>
                                      <p:to>
                                        <p:strVal val="visible"/>
                                      </p:to>
                                    </p:set>
                                    <p:anim calcmode="lin" valueType="num">
                                      <p:cBhvr additive="base">
                                        <p:cTn id="21" dur="500" fill="hold"/>
                                        <p:tgtEl>
                                          <p:spTgt spid="7">
                                            <p:graphicEl>
                                              <a:dgm id="{1276C241-6C3C-4028-9D61-F0479206EDD2}"/>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1276C241-6C3C-4028-9D61-F0479206EDD2}"/>
                                            </p:graphic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graphicEl>
                                              <a:dgm id="{73183EA6-22EA-4EBD-9DBC-7883280249C7}"/>
                                            </p:graphicEl>
                                          </p:spTgt>
                                        </p:tgtEl>
                                        <p:attrNameLst>
                                          <p:attrName>style.visibility</p:attrName>
                                        </p:attrNameLst>
                                      </p:cBhvr>
                                      <p:to>
                                        <p:strVal val="visible"/>
                                      </p:to>
                                    </p:set>
                                    <p:anim calcmode="lin" valueType="num">
                                      <p:cBhvr additive="base">
                                        <p:cTn id="26" dur="500" fill="hold"/>
                                        <p:tgtEl>
                                          <p:spTgt spid="7">
                                            <p:graphicEl>
                                              <a:dgm id="{73183EA6-22EA-4EBD-9DBC-7883280249C7}"/>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dgm id="{73183EA6-22EA-4EBD-9DBC-7883280249C7}"/>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
                                            <p:graphicEl>
                                              <a:dgm id="{75F35C3B-CC44-488C-BBA0-3C19E2017794}"/>
                                            </p:graphicEl>
                                          </p:spTgt>
                                        </p:tgtEl>
                                        <p:attrNameLst>
                                          <p:attrName>style.visibility</p:attrName>
                                        </p:attrNameLst>
                                      </p:cBhvr>
                                      <p:to>
                                        <p:strVal val="visible"/>
                                      </p:to>
                                    </p:set>
                                    <p:anim calcmode="lin" valueType="num">
                                      <p:cBhvr additive="base">
                                        <p:cTn id="31" dur="500" fill="hold"/>
                                        <p:tgtEl>
                                          <p:spTgt spid="7">
                                            <p:graphicEl>
                                              <a:dgm id="{75F35C3B-CC44-488C-BBA0-3C19E201779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75F35C3B-CC44-488C-BBA0-3C19E201779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107504" y="123478"/>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DZ" sz="3200" b="1" dirty="0"/>
              <a:t>الإطار القانوني والتنظيمي لعملية </a:t>
            </a:r>
            <a:r>
              <a:rPr lang="ar-DZ" sz="3200" b="1" dirty="0" err="1"/>
              <a:t>رسكلة</a:t>
            </a:r>
            <a:r>
              <a:rPr lang="ar-DZ" sz="3200" b="1" dirty="0"/>
              <a:t> النفايات في الجزائر</a:t>
            </a:r>
            <a:endParaRPr lang="fr-FR" sz="3200" b="1" dirty="0"/>
          </a:p>
        </p:txBody>
      </p:sp>
      <p:sp>
        <p:nvSpPr>
          <p:cNvPr id="3" name="Organigramme : Document 2"/>
          <p:cNvSpPr/>
          <p:nvPr/>
        </p:nvSpPr>
        <p:spPr>
          <a:xfrm>
            <a:off x="2555776" y="1203598"/>
            <a:ext cx="6192688"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smtClean="0"/>
              <a:t>الجانب القانوني</a:t>
            </a:r>
            <a:endParaRPr lang="en-US" sz="2800" b="1" dirty="0"/>
          </a:p>
        </p:txBody>
      </p:sp>
      <p:sp>
        <p:nvSpPr>
          <p:cNvPr id="6" name="Rectangle 5"/>
          <p:cNvSpPr/>
          <p:nvPr/>
        </p:nvSpPr>
        <p:spPr>
          <a:xfrm>
            <a:off x="395536" y="2067694"/>
            <a:ext cx="7560840" cy="2585323"/>
          </a:xfrm>
          <a:prstGeom prst="rect">
            <a:avLst/>
          </a:prstGeom>
        </p:spPr>
        <p:txBody>
          <a:bodyPr wrap="square">
            <a:spAutoFit/>
          </a:bodyPr>
          <a:lstStyle/>
          <a:p>
            <a:pPr marL="285750" indent="-285750" algn="just" rtl="1">
              <a:buFont typeface="Wingdings" panose="05000000000000000000" pitchFamily="2" charset="2"/>
              <a:buChar char="q"/>
            </a:pPr>
            <a:r>
              <a:rPr lang="ar-DZ" dirty="0" smtClean="0"/>
              <a:t>القانون </a:t>
            </a:r>
            <a:r>
              <a:rPr lang="ar-DZ" dirty="0"/>
              <a:t>رقم 01-19 والمتعلق بتسيير النفايات ومراقبتها وإزالتها حيث يحمل مسؤولية تسيير النفايات المنزلية وما شابهها على عاتق البلدية كما يمكن أن تسند هذه المهمة إلى أشخاص طبيعيين أو معنويين خاضعين للقانون العام أو الخاص حسب دفتر </a:t>
            </a:r>
            <a:r>
              <a:rPr lang="ar-DZ" dirty="0" smtClean="0"/>
              <a:t>شروط</a:t>
            </a:r>
            <a:endParaRPr lang="ar-DZ" dirty="0"/>
          </a:p>
          <a:p>
            <a:pPr marL="285750" indent="-285750" algn="just" rtl="1">
              <a:buFont typeface="Wingdings" panose="05000000000000000000" pitchFamily="2" charset="2"/>
              <a:buChar char="q"/>
            </a:pPr>
            <a:r>
              <a:rPr lang="ar-DZ" dirty="0"/>
              <a:t>القانون رقم 03-10 يتعلق بحماية البيئة في إطار التنمية المستدامة حيث يبين هذا القانون ملخصا </a:t>
            </a:r>
            <a:r>
              <a:rPr lang="ar-DZ" dirty="0" smtClean="0"/>
              <a:t>عن </a:t>
            </a:r>
            <a:r>
              <a:rPr lang="ar-DZ" dirty="0"/>
              <a:t>معظم </a:t>
            </a:r>
            <a:r>
              <a:rPr lang="ar-DZ" dirty="0" err="1"/>
              <a:t>الإتفاقيات</a:t>
            </a:r>
            <a:r>
              <a:rPr lang="ar-DZ" dirty="0"/>
              <a:t> العالمية التي وافقت عليها </a:t>
            </a:r>
            <a:r>
              <a:rPr lang="ar-DZ" dirty="0" smtClean="0"/>
              <a:t>الجزائر</a:t>
            </a:r>
            <a:r>
              <a:rPr lang="ar-DZ" dirty="0"/>
              <a:t>.</a:t>
            </a:r>
          </a:p>
          <a:p>
            <a:pPr marL="285750" indent="-285750" algn="just" rtl="1">
              <a:buFont typeface="Wingdings" panose="05000000000000000000" pitchFamily="2" charset="2"/>
              <a:buChar char="q"/>
            </a:pPr>
            <a:r>
              <a:rPr lang="ar-DZ" dirty="0"/>
              <a:t>المرسوم التنفيذي رقم 02 – 372 الذي يلزم المنتج أو الحائز عليها بتثمينها بنفسه أو يكلف مؤسسة معتمدة أو أن ينخرط في النظام العمومي الخاص </a:t>
            </a:r>
            <a:r>
              <a:rPr lang="ar-DZ" dirty="0" err="1"/>
              <a:t>بالإستعادة</a:t>
            </a:r>
            <a:r>
              <a:rPr lang="ar-DZ" dirty="0"/>
              <a:t> </a:t>
            </a:r>
            <a:r>
              <a:rPr lang="ar-DZ" dirty="0" err="1"/>
              <a:t>والرسكلة</a:t>
            </a:r>
            <a:r>
              <a:rPr lang="ar-DZ" dirty="0"/>
              <a:t> والتثمين المحدث لهذا </a:t>
            </a:r>
            <a:r>
              <a:rPr lang="ar-DZ" dirty="0" smtClean="0"/>
              <a:t>الغرض.</a:t>
            </a:r>
            <a:endParaRPr lang="ar-DZ" dirty="0"/>
          </a:p>
          <a:p>
            <a:pPr marL="285750" indent="-285750" algn="just" rtl="1">
              <a:buFont typeface="Wingdings" panose="05000000000000000000" pitchFamily="2" charset="2"/>
              <a:buChar char="q"/>
            </a:pPr>
            <a:r>
              <a:rPr lang="ar-DZ" dirty="0"/>
              <a:t>المرسوم التنفيذي رقم 04-199 والذي يحدد كيفيات إنشاء النظام العمومي لمعالجة نفايات التغليف وتنظيمه وسيره وتمويله.</a:t>
            </a:r>
          </a:p>
        </p:txBody>
      </p:sp>
    </p:spTree>
    <p:extLst>
      <p:ext uri="{BB962C8B-B14F-4D97-AF65-F5344CB8AC3E}">
        <p14:creationId xmlns:p14="http://schemas.microsoft.com/office/powerpoint/2010/main" val="270143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right)">
                                      <p:cBhvr>
                                        <p:cTn id="11" dur="500"/>
                                        <p:tgtEl>
                                          <p:spTgt spid="6">
                                            <p:txEl>
                                              <p:pRg st="0" end="0"/>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right)">
                                      <p:cBhvr>
                                        <p:cTn id="15" dur="500"/>
                                        <p:tgtEl>
                                          <p:spTgt spid="6">
                                            <p:txEl>
                                              <p:pRg st="1" end="1"/>
                                            </p:tx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right)">
                                      <p:cBhvr>
                                        <p:cTn id="19" dur="500"/>
                                        <p:tgtEl>
                                          <p:spTgt spid="6">
                                            <p:txEl>
                                              <p:pRg st="2" end="2"/>
                                            </p:tx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right)">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2016224" y="123478"/>
            <a:ext cx="7020272"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4400" b="1" dirty="0" smtClean="0"/>
              <a:t>واقع </a:t>
            </a:r>
            <a:r>
              <a:rPr lang="ar-DZ" sz="4400" b="1" dirty="0" err="1" smtClean="0"/>
              <a:t>رسكلة</a:t>
            </a:r>
            <a:r>
              <a:rPr lang="ar-DZ" sz="4400" b="1" dirty="0" smtClean="0"/>
              <a:t> النفايات في الجزائر</a:t>
            </a:r>
            <a:endParaRPr lang="fr-FR" sz="4400" b="1" dirty="0"/>
          </a:p>
        </p:txBody>
      </p:sp>
      <p:sp>
        <p:nvSpPr>
          <p:cNvPr id="6" name="Carré corné 5"/>
          <p:cNvSpPr/>
          <p:nvPr/>
        </p:nvSpPr>
        <p:spPr>
          <a:xfrm>
            <a:off x="7740352" y="1347614"/>
            <a:ext cx="1008112" cy="864096"/>
          </a:xfrm>
          <a:prstGeom prst="foldedCorner">
            <a:avLst>
              <a:gd name="adj" fmla="val 33320"/>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3200" dirty="0" smtClean="0"/>
              <a:t>01</a:t>
            </a:r>
            <a:endParaRPr lang="fr-FR" sz="3200" dirty="0"/>
          </a:p>
        </p:txBody>
      </p:sp>
      <p:sp>
        <p:nvSpPr>
          <p:cNvPr id="8" name="Carré corné 7"/>
          <p:cNvSpPr/>
          <p:nvPr/>
        </p:nvSpPr>
        <p:spPr>
          <a:xfrm>
            <a:off x="7766279" y="3363838"/>
            <a:ext cx="1008112" cy="864096"/>
          </a:xfrm>
          <a:prstGeom prst="foldedCorner">
            <a:avLst>
              <a:gd name="adj" fmla="val 33320"/>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3200" dirty="0" smtClean="0"/>
              <a:t>02</a:t>
            </a:r>
            <a:endParaRPr lang="fr-FR" sz="3200" dirty="0"/>
          </a:p>
        </p:txBody>
      </p:sp>
      <p:sp>
        <p:nvSpPr>
          <p:cNvPr id="7" name="Rectangle 6"/>
          <p:cNvSpPr/>
          <p:nvPr/>
        </p:nvSpPr>
        <p:spPr>
          <a:xfrm>
            <a:off x="5508104" y="1347614"/>
            <a:ext cx="2016224"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000" b="1" dirty="0" smtClean="0"/>
              <a:t>المقومات والإنجازات المحققة</a:t>
            </a:r>
            <a:endParaRPr lang="fr-FR" sz="2000" b="1" dirty="0"/>
          </a:p>
        </p:txBody>
      </p:sp>
      <p:sp>
        <p:nvSpPr>
          <p:cNvPr id="9" name="Forme en L 8"/>
          <p:cNvSpPr/>
          <p:nvPr/>
        </p:nvSpPr>
        <p:spPr>
          <a:xfrm rot="2294469">
            <a:off x="4851937" y="1563638"/>
            <a:ext cx="432048" cy="43204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Diagramme 9"/>
          <p:cNvGraphicFramePr/>
          <p:nvPr>
            <p:extLst>
              <p:ext uri="{D42A27DB-BD31-4B8C-83A1-F6EECF244321}">
                <p14:modId xmlns:p14="http://schemas.microsoft.com/office/powerpoint/2010/main" val="1269363843"/>
              </p:ext>
            </p:extLst>
          </p:nvPr>
        </p:nvGraphicFramePr>
        <p:xfrm>
          <a:off x="1403648" y="1264686"/>
          <a:ext cx="3240580" cy="1029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5522554" y="3363838"/>
            <a:ext cx="2016224"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000" b="1" dirty="0" err="1" smtClean="0"/>
              <a:t>الإستراتيجيات</a:t>
            </a:r>
            <a:r>
              <a:rPr lang="ar-DZ" sz="2000" b="1" dirty="0" smtClean="0"/>
              <a:t> الوطنية لتطوير قطاع إعادة لتدوير في الجزائر</a:t>
            </a:r>
            <a:endParaRPr lang="fr-FR" sz="2000" b="1" dirty="0"/>
          </a:p>
        </p:txBody>
      </p:sp>
      <p:sp>
        <p:nvSpPr>
          <p:cNvPr id="13" name="Forme en L 12"/>
          <p:cNvSpPr/>
          <p:nvPr/>
        </p:nvSpPr>
        <p:spPr>
          <a:xfrm rot="2294469">
            <a:off x="4866387" y="3579862"/>
            <a:ext cx="432048" cy="43204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Diagramme 13"/>
          <p:cNvGraphicFramePr/>
          <p:nvPr>
            <p:extLst>
              <p:ext uri="{D42A27DB-BD31-4B8C-83A1-F6EECF244321}">
                <p14:modId xmlns:p14="http://schemas.microsoft.com/office/powerpoint/2010/main" val="1964982674"/>
              </p:ext>
            </p:extLst>
          </p:nvPr>
        </p:nvGraphicFramePr>
        <p:xfrm>
          <a:off x="1418098" y="3280910"/>
          <a:ext cx="3240580" cy="1029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001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0">
                                            <p:graphicEl>
                                              <a:dgm id="{7B36260C-D1F7-4885-BE66-5D7420AC4763}"/>
                                            </p:graphicEl>
                                          </p:spTgt>
                                        </p:tgtEl>
                                        <p:attrNameLst>
                                          <p:attrName>style.visibility</p:attrName>
                                        </p:attrNameLst>
                                      </p:cBhvr>
                                      <p:to>
                                        <p:strVal val="visible"/>
                                      </p:to>
                                    </p:set>
                                    <p:animEffect transition="in" filter="wheel(1)">
                                      <p:cBhvr>
                                        <p:cTn id="15" dur="2000"/>
                                        <p:tgtEl>
                                          <p:spTgt spid="10">
                                            <p:graphicEl>
                                              <a:dgm id="{7B36260C-D1F7-4885-BE66-5D7420AC4763}"/>
                                            </p:graphicEl>
                                          </p:spTgt>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10">
                                            <p:graphicEl>
                                              <a:dgm id="{9AD7E08E-4E20-4C82-B598-AF8E57AADE28}"/>
                                            </p:graphicEl>
                                          </p:spTgt>
                                        </p:tgtEl>
                                        <p:attrNameLst>
                                          <p:attrName>style.visibility</p:attrName>
                                        </p:attrNameLst>
                                      </p:cBhvr>
                                      <p:to>
                                        <p:strVal val="visible"/>
                                      </p:to>
                                    </p:set>
                                    <p:animEffect transition="in" filter="wheel(1)">
                                      <p:cBhvr>
                                        <p:cTn id="19" dur="2000"/>
                                        <p:tgtEl>
                                          <p:spTgt spid="10">
                                            <p:graphicEl>
                                              <a:dgm id="{9AD7E08E-4E20-4C82-B598-AF8E57AADE28}"/>
                                            </p:graphicEl>
                                          </p:spTgt>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10">
                                            <p:graphicEl>
                                              <a:dgm id="{F7CBF2AB-F04A-4DF6-99AE-A2E24F02B910}"/>
                                            </p:graphicEl>
                                          </p:spTgt>
                                        </p:tgtEl>
                                        <p:attrNameLst>
                                          <p:attrName>style.visibility</p:attrName>
                                        </p:attrNameLst>
                                      </p:cBhvr>
                                      <p:to>
                                        <p:strVal val="visible"/>
                                      </p:to>
                                    </p:set>
                                    <p:animEffect transition="in" filter="wheel(1)">
                                      <p:cBhvr>
                                        <p:cTn id="23" dur="2000"/>
                                        <p:tgtEl>
                                          <p:spTgt spid="10">
                                            <p:graphicEl>
                                              <a:dgm id="{F7CBF2AB-F04A-4DF6-99AE-A2E24F02B9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right)">
                                      <p:cBhvr>
                                        <p:cTn id="36" dur="500"/>
                                        <p:tgtEl>
                                          <p:spTgt spid="13"/>
                                        </p:tgtEl>
                                      </p:cBhvr>
                                    </p:animEffect>
                                  </p:childTnLst>
                                </p:cTn>
                              </p:par>
                            </p:childTnLst>
                          </p:cTn>
                        </p:par>
                        <p:par>
                          <p:cTn id="37" fill="hold">
                            <p:stCondLst>
                              <p:cond delay="1500"/>
                            </p:stCondLst>
                            <p:childTnLst>
                              <p:par>
                                <p:cTn id="38" presetID="21" presetClass="entr" presetSubtype="1" fill="hold" grpId="0" nodeType="afterEffect">
                                  <p:stCondLst>
                                    <p:cond delay="0"/>
                                  </p:stCondLst>
                                  <p:childTnLst>
                                    <p:set>
                                      <p:cBhvr>
                                        <p:cTn id="39" dur="1" fill="hold">
                                          <p:stCondLst>
                                            <p:cond delay="0"/>
                                          </p:stCondLst>
                                        </p:cTn>
                                        <p:tgtEl>
                                          <p:spTgt spid="14">
                                            <p:graphicEl>
                                              <a:dgm id="{7B36260C-D1F7-4885-BE66-5D7420AC4763}"/>
                                            </p:graphicEl>
                                          </p:spTgt>
                                        </p:tgtEl>
                                        <p:attrNameLst>
                                          <p:attrName>style.visibility</p:attrName>
                                        </p:attrNameLst>
                                      </p:cBhvr>
                                      <p:to>
                                        <p:strVal val="visible"/>
                                      </p:to>
                                    </p:set>
                                    <p:animEffect transition="in" filter="wheel(1)">
                                      <p:cBhvr>
                                        <p:cTn id="40" dur="2000"/>
                                        <p:tgtEl>
                                          <p:spTgt spid="14">
                                            <p:graphicEl>
                                              <a:dgm id="{7B36260C-D1F7-4885-BE66-5D7420AC4763}"/>
                                            </p:graphicEl>
                                          </p:spTgt>
                                        </p:tgtEl>
                                      </p:cBhvr>
                                    </p:animEffect>
                                  </p:childTnLst>
                                </p:cTn>
                              </p:par>
                            </p:childTnLst>
                          </p:cTn>
                        </p:par>
                        <p:par>
                          <p:cTn id="41" fill="hold">
                            <p:stCondLst>
                              <p:cond delay="3500"/>
                            </p:stCondLst>
                            <p:childTnLst>
                              <p:par>
                                <p:cTn id="42" presetID="21" presetClass="entr" presetSubtype="1" fill="hold" grpId="0" nodeType="afterEffect">
                                  <p:stCondLst>
                                    <p:cond delay="0"/>
                                  </p:stCondLst>
                                  <p:childTnLst>
                                    <p:set>
                                      <p:cBhvr>
                                        <p:cTn id="43" dur="1" fill="hold">
                                          <p:stCondLst>
                                            <p:cond delay="0"/>
                                          </p:stCondLst>
                                        </p:cTn>
                                        <p:tgtEl>
                                          <p:spTgt spid="14">
                                            <p:graphicEl>
                                              <a:dgm id="{9AD7E08E-4E20-4C82-B598-AF8E57AADE28}"/>
                                            </p:graphicEl>
                                          </p:spTgt>
                                        </p:tgtEl>
                                        <p:attrNameLst>
                                          <p:attrName>style.visibility</p:attrName>
                                        </p:attrNameLst>
                                      </p:cBhvr>
                                      <p:to>
                                        <p:strVal val="visible"/>
                                      </p:to>
                                    </p:set>
                                    <p:animEffect transition="in" filter="wheel(1)">
                                      <p:cBhvr>
                                        <p:cTn id="44" dur="2000"/>
                                        <p:tgtEl>
                                          <p:spTgt spid="14">
                                            <p:graphicEl>
                                              <a:dgm id="{9AD7E08E-4E20-4C82-B598-AF8E57AADE28}"/>
                                            </p:graphicEl>
                                          </p:spTgt>
                                        </p:tgtEl>
                                      </p:cBhvr>
                                    </p:animEffect>
                                  </p:childTnLst>
                                </p:cTn>
                              </p:par>
                            </p:childTnLst>
                          </p:cTn>
                        </p:par>
                        <p:par>
                          <p:cTn id="45" fill="hold">
                            <p:stCondLst>
                              <p:cond delay="5500"/>
                            </p:stCondLst>
                            <p:childTnLst>
                              <p:par>
                                <p:cTn id="46" presetID="21" presetClass="entr" presetSubtype="1" fill="hold" grpId="0" nodeType="afterEffect">
                                  <p:stCondLst>
                                    <p:cond delay="0"/>
                                  </p:stCondLst>
                                  <p:childTnLst>
                                    <p:set>
                                      <p:cBhvr>
                                        <p:cTn id="47" dur="1" fill="hold">
                                          <p:stCondLst>
                                            <p:cond delay="0"/>
                                          </p:stCondLst>
                                        </p:cTn>
                                        <p:tgtEl>
                                          <p:spTgt spid="14">
                                            <p:graphicEl>
                                              <a:dgm id="{AF5FA5AE-D7A1-4364-8566-8BC9259BDB41}"/>
                                            </p:graphicEl>
                                          </p:spTgt>
                                        </p:tgtEl>
                                        <p:attrNameLst>
                                          <p:attrName>style.visibility</p:attrName>
                                        </p:attrNameLst>
                                      </p:cBhvr>
                                      <p:to>
                                        <p:strVal val="visible"/>
                                      </p:to>
                                    </p:set>
                                    <p:animEffect transition="in" filter="wheel(1)">
                                      <p:cBhvr>
                                        <p:cTn id="48" dur="2000"/>
                                        <p:tgtEl>
                                          <p:spTgt spid="14">
                                            <p:graphicEl>
                                              <a:dgm id="{AF5FA5AE-D7A1-4364-8566-8BC9259BDB41}"/>
                                            </p:graphicEl>
                                          </p:spTgt>
                                        </p:tgtEl>
                                      </p:cBhvr>
                                    </p:animEffect>
                                  </p:childTnLst>
                                </p:cTn>
                              </p:par>
                            </p:childTnLst>
                          </p:cTn>
                        </p:par>
                        <p:par>
                          <p:cTn id="49" fill="hold">
                            <p:stCondLst>
                              <p:cond delay="7500"/>
                            </p:stCondLst>
                            <p:childTnLst>
                              <p:par>
                                <p:cTn id="50" presetID="21" presetClass="entr" presetSubtype="1" fill="hold" grpId="0" nodeType="afterEffect">
                                  <p:stCondLst>
                                    <p:cond delay="0"/>
                                  </p:stCondLst>
                                  <p:childTnLst>
                                    <p:set>
                                      <p:cBhvr>
                                        <p:cTn id="51" dur="1" fill="hold">
                                          <p:stCondLst>
                                            <p:cond delay="0"/>
                                          </p:stCondLst>
                                        </p:cTn>
                                        <p:tgtEl>
                                          <p:spTgt spid="14">
                                            <p:graphicEl>
                                              <a:dgm id="{F7CBF2AB-F04A-4DF6-99AE-A2E24F02B910}"/>
                                            </p:graphicEl>
                                          </p:spTgt>
                                        </p:tgtEl>
                                        <p:attrNameLst>
                                          <p:attrName>style.visibility</p:attrName>
                                        </p:attrNameLst>
                                      </p:cBhvr>
                                      <p:to>
                                        <p:strVal val="visible"/>
                                      </p:to>
                                    </p:set>
                                    <p:animEffect transition="in" filter="wheel(1)">
                                      <p:cBhvr>
                                        <p:cTn id="52" dur="2000"/>
                                        <p:tgtEl>
                                          <p:spTgt spid="14">
                                            <p:graphicEl>
                                              <a:dgm id="{F7CBF2AB-F04A-4DF6-99AE-A2E24F02B9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Graphic spid="10" grpId="0">
        <p:bldSub>
          <a:bldDgm bld="one"/>
        </p:bldSub>
      </p:bldGraphic>
      <p:bldP spid="12" grpId="0" animBg="1"/>
      <p:bldP spid="13" grpId="0" animBg="1"/>
      <p:bldGraphic spid="14"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505</TotalTime>
  <Words>974</Words>
  <Application>Microsoft Office PowerPoint</Application>
  <PresentationFormat>Affichage à l'écran (16:9)</PresentationFormat>
  <Paragraphs>106</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Oriel</vt:lpstr>
      <vt:lpstr>واقع الإقتصاد الدائري في الجزائر</vt:lpstr>
      <vt:lpstr>خطة البحث</vt:lpstr>
      <vt:lpstr>Présentation PowerPoint</vt:lpstr>
      <vt:lpstr>مشكلة البحث</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التضخم</dc:title>
  <dc:creator>smart</dc:creator>
  <cp:lastModifiedBy>smart</cp:lastModifiedBy>
  <cp:revision>36</cp:revision>
  <dcterms:created xsi:type="dcterms:W3CDTF">2024-11-30T16:44:08Z</dcterms:created>
  <dcterms:modified xsi:type="dcterms:W3CDTF">2024-12-03T17:23:49Z</dcterms:modified>
</cp:coreProperties>
</file>