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Lst>
  <p:sldIdLst>
    <p:sldId id="256" r:id="rId3"/>
    <p:sldId id="257" r:id="rId4"/>
    <p:sldId id="258" r:id="rId5"/>
    <p:sldId id="259"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9" r:id="rId24"/>
    <p:sldId id="280"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4" d="100"/>
          <a:sy n="84" d="100"/>
        </p:scale>
        <p:origin x="490" y="9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170E0-DAE6-4924-80E1-9AE195913A38}"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fr-FR"/>
        </a:p>
      </dgm:t>
    </dgm:pt>
    <dgm:pt modelId="{BA54FD76-980E-4C60-ABFB-68B803994444}">
      <dgm:prSet phldrT="[Text]"/>
      <dgm:spPr/>
      <dgm:t>
        <a:bodyPr/>
        <a:lstStyle/>
        <a:p>
          <a:pPr algn="ctr"/>
          <a:r>
            <a:rPr lang="ar-DZ" dirty="0" smtClean="0"/>
            <a:t>ترتبط بطرفين مرسل ومستقبل</a:t>
          </a:r>
          <a:endParaRPr lang="fr-FR" dirty="0"/>
        </a:p>
      </dgm:t>
    </dgm:pt>
    <dgm:pt modelId="{761C9C4A-14D2-4977-ACFB-363E0C5A5F90}" type="parTrans" cxnId="{6BED63B6-CE3E-4FE9-AC5C-EF66DA5E7105}">
      <dgm:prSet/>
      <dgm:spPr/>
      <dgm:t>
        <a:bodyPr/>
        <a:lstStyle/>
        <a:p>
          <a:pPr algn="ctr"/>
          <a:endParaRPr lang="fr-FR"/>
        </a:p>
      </dgm:t>
    </dgm:pt>
    <dgm:pt modelId="{60D2989F-BEDA-4110-B2D8-1422033D4744}" type="sibTrans" cxnId="{6BED63B6-CE3E-4FE9-AC5C-EF66DA5E7105}">
      <dgm:prSet/>
      <dgm:spPr/>
      <dgm:t>
        <a:bodyPr/>
        <a:lstStyle/>
        <a:p>
          <a:pPr algn="ctr"/>
          <a:endParaRPr lang="fr-FR"/>
        </a:p>
      </dgm:t>
    </dgm:pt>
    <dgm:pt modelId="{E5D3F0C9-0D14-45D4-B965-3D3DEC49E59D}">
      <dgm:prSet phldrT="[Text]"/>
      <dgm:spPr/>
      <dgm:t>
        <a:bodyPr/>
        <a:lstStyle/>
        <a:p>
          <a:pPr algn="ctr"/>
          <a:r>
            <a:rPr lang="ar-DZ" dirty="0" smtClean="0"/>
            <a:t>تحددها تفاعلات وأفعال وردود افعال ( تبادل المعلومات)</a:t>
          </a:r>
          <a:endParaRPr lang="fr-FR" dirty="0"/>
        </a:p>
      </dgm:t>
    </dgm:pt>
    <dgm:pt modelId="{848C087F-57F3-463F-BDD0-8FF4D017715A}" type="parTrans" cxnId="{B11710E7-161A-48AC-AA0C-755ADA3DF817}">
      <dgm:prSet/>
      <dgm:spPr/>
      <dgm:t>
        <a:bodyPr/>
        <a:lstStyle/>
        <a:p>
          <a:pPr algn="ctr"/>
          <a:endParaRPr lang="fr-FR"/>
        </a:p>
      </dgm:t>
    </dgm:pt>
    <dgm:pt modelId="{A91AEE29-CB71-4895-88C7-95EC522F214F}" type="sibTrans" cxnId="{B11710E7-161A-48AC-AA0C-755ADA3DF817}">
      <dgm:prSet/>
      <dgm:spPr/>
      <dgm:t>
        <a:bodyPr/>
        <a:lstStyle/>
        <a:p>
          <a:pPr algn="ctr"/>
          <a:endParaRPr lang="fr-FR"/>
        </a:p>
      </dgm:t>
    </dgm:pt>
    <dgm:pt modelId="{70C8E194-2CF0-4EA4-8AF0-7823B714EBB9}">
      <dgm:prSet/>
      <dgm:spPr/>
      <dgm:t>
        <a:bodyPr/>
        <a:lstStyle/>
        <a:p>
          <a:pPr algn="ctr"/>
          <a:r>
            <a:rPr lang="ar-DZ" dirty="0" smtClean="0"/>
            <a:t>يتخللها عقبات محتملة  ( ضجة وعوائق)</a:t>
          </a:r>
          <a:endParaRPr lang="fr-FR" dirty="0"/>
        </a:p>
      </dgm:t>
    </dgm:pt>
    <dgm:pt modelId="{AB8C8236-CFDC-40F6-A3DC-869278519D34}" type="parTrans" cxnId="{5615FDFC-26F9-476C-99C7-C97B3B899C6B}">
      <dgm:prSet/>
      <dgm:spPr/>
      <dgm:t>
        <a:bodyPr/>
        <a:lstStyle/>
        <a:p>
          <a:pPr algn="ctr"/>
          <a:endParaRPr lang="fr-FR"/>
        </a:p>
      </dgm:t>
    </dgm:pt>
    <dgm:pt modelId="{837F2BBA-1153-438B-851E-4F851CDB716B}" type="sibTrans" cxnId="{5615FDFC-26F9-476C-99C7-C97B3B899C6B}">
      <dgm:prSet/>
      <dgm:spPr/>
      <dgm:t>
        <a:bodyPr/>
        <a:lstStyle/>
        <a:p>
          <a:pPr algn="ctr"/>
          <a:endParaRPr lang="fr-FR"/>
        </a:p>
      </dgm:t>
    </dgm:pt>
    <dgm:pt modelId="{EC1F9F79-C1F9-4D2D-BD49-06441D353424}" type="pres">
      <dgm:prSet presAssocID="{EC7170E0-DAE6-4924-80E1-9AE195913A38}" presName="Name0" presStyleCnt="0">
        <dgm:presLayoutVars>
          <dgm:chMax/>
          <dgm:chPref/>
          <dgm:dir/>
        </dgm:presLayoutVars>
      </dgm:prSet>
      <dgm:spPr/>
    </dgm:pt>
    <dgm:pt modelId="{5F60548E-DFB0-4A28-B18A-4CB5B6F1A4FE}" type="pres">
      <dgm:prSet presAssocID="{BA54FD76-980E-4C60-ABFB-68B803994444}" presName="parenttextcomposite" presStyleCnt="0"/>
      <dgm:spPr/>
    </dgm:pt>
    <dgm:pt modelId="{39CBA1E3-3544-4D58-AEA7-DBC25A9CC8CF}" type="pres">
      <dgm:prSet presAssocID="{BA54FD76-980E-4C60-ABFB-68B803994444}" presName="parenttext" presStyleLbl="revTx" presStyleIdx="0" presStyleCnt="3" custLinFactNeighborX="0" custLinFactNeighborY="-7440">
        <dgm:presLayoutVars>
          <dgm:chMax/>
          <dgm:chPref val="2"/>
          <dgm:bulletEnabled val="1"/>
        </dgm:presLayoutVars>
      </dgm:prSet>
      <dgm:spPr/>
    </dgm:pt>
    <dgm:pt modelId="{CDC638F7-AB8D-4BB0-AF66-3A36E90596E6}" type="pres">
      <dgm:prSet presAssocID="{BA54FD76-980E-4C60-ABFB-68B803994444}" presName="parallelogramComposite" presStyleCnt="0"/>
      <dgm:spPr/>
    </dgm:pt>
    <dgm:pt modelId="{E28C2411-2064-4611-82BF-08FD594CA044}" type="pres">
      <dgm:prSet presAssocID="{BA54FD76-980E-4C60-ABFB-68B803994444}" presName="parallelogram1" presStyleLbl="alignNode1" presStyleIdx="0" presStyleCnt="21"/>
      <dgm:spPr/>
    </dgm:pt>
    <dgm:pt modelId="{8D6FFCBF-9DD2-49C0-BF41-5B8A8A0F3356}" type="pres">
      <dgm:prSet presAssocID="{BA54FD76-980E-4C60-ABFB-68B803994444}" presName="parallelogram2" presStyleLbl="alignNode1" presStyleIdx="1" presStyleCnt="21"/>
      <dgm:spPr/>
    </dgm:pt>
    <dgm:pt modelId="{25465A8D-8B90-47B3-A980-8D4E14C5DF21}" type="pres">
      <dgm:prSet presAssocID="{BA54FD76-980E-4C60-ABFB-68B803994444}" presName="parallelogram3" presStyleLbl="alignNode1" presStyleIdx="2" presStyleCnt="21"/>
      <dgm:spPr/>
    </dgm:pt>
    <dgm:pt modelId="{82658A65-A2DC-49ED-AC2C-3847FB614C15}" type="pres">
      <dgm:prSet presAssocID="{BA54FD76-980E-4C60-ABFB-68B803994444}" presName="parallelogram4" presStyleLbl="alignNode1" presStyleIdx="3" presStyleCnt="21"/>
      <dgm:spPr/>
    </dgm:pt>
    <dgm:pt modelId="{C1F4F303-E807-4AAD-89B9-A00756ECAD49}" type="pres">
      <dgm:prSet presAssocID="{BA54FD76-980E-4C60-ABFB-68B803994444}" presName="parallelogram5" presStyleLbl="alignNode1" presStyleIdx="4" presStyleCnt="21" custLinFactNeighborY="30435"/>
      <dgm:spPr/>
    </dgm:pt>
    <dgm:pt modelId="{CD046A54-9BDA-48FC-9309-E4058DE3EE4E}" type="pres">
      <dgm:prSet presAssocID="{BA54FD76-980E-4C60-ABFB-68B803994444}" presName="parallelogram6" presStyleLbl="alignNode1" presStyleIdx="5" presStyleCnt="21"/>
      <dgm:spPr/>
    </dgm:pt>
    <dgm:pt modelId="{0881F4FE-3429-481A-BB03-01FA2253E991}" type="pres">
      <dgm:prSet presAssocID="{BA54FD76-980E-4C60-ABFB-68B803994444}" presName="parallelogram7" presStyleLbl="alignNode1" presStyleIdx="6" presStyleCnt="21"/>
      <dgm:spPr/>
    </dgm:pt>
    <dgm:pt modelId="{20BFB623-A065-47D4-B99D-0431F1B17F3B}" type="pres">
      <dgm:prSet presAssocID="{60D2989F-BEDA-4110-B2D8-1422033D4744}" presName="sibTrans" presStyleCnt="0"/>
      <dgm:spPr/>
    </dgm:pt>
    <dgm:pt modelId="{8B1F06F0-8E14-462C-86C1-C1D4AEC68A9C}" type="pres">
      <dgm:prSet presAssocID="{E5D3F0C9-0D14-45D4-B965-3D3DEC49E59D}" presName="parenttextcomposite" presStyleCnt="0"/>
      <dgm:spPr/>
    </dgm:pt>
    <dgm:pt modelId="{47AFA0D2-8745-4B4F-A2F9-1E9BB5AC089D}" type="pres">
      <dgm:prSet presAssocID="{E5D3F0C9-0D14-45D4-B965-3D3DEC49E59D}" presName="parenttext" presStyleLbl="revTx" presStyleIdx="1" presStyleCnt="3">
        <dgm:presLayoutVars>
          <dgm:chMax/>
          <dgm:chPref val="2"/>
          <dgm:bulletEnabled val="1"/>
        </dgm:presLayoutVars>
      </dgm:prSet>
      <dgm:spPr/>
    </dgm:pt>
    <dgm:pt modelId="{47000495-B191-482C-824F-466F28E80CEF}" type="pres">
      <dgm:prSet presAssocID="{E5D3F0C9-0D14-45D4-B965-3D3DEC49E59D}" presName="parallelogramComposite" presStyleCnt="0"/>
      <dgm:spPr/>
    </dgm:pt>
    <dgm:pt modelId="{61AEABBF-C2C7-43C3-9F8F-B76D1B363F86}" type="pres">
      <dgm:prSet presAssocID="{E5D3F0C9-0D14-45D4-B965-3D3DEC49E59D}" presName="parallelogram1" presStyleLbl="alignNode1" presStyleIdx="7" presStyleCnt="21"/>
      <dgm:spPr/>
    </dgm:pt>
    <dgm:pt modelId="{0F017CE6-8F05-40CA-B784-250521369FE3}" type="pres">
      <dgm:prSet presAssocID="{E5D3F0C9-0D14-45D4-B965-3D3DEC49E59D}" presName="parallelogram2" presStyleLbl="alignNode1" presStyleIdx="8" presStyleCnt="21"/>
      <dgm:spPr/>
    </dgm:pt>
    <dgm:pt modelId="{1F96FF97-22D5-46B4-83C8-6C7B512C482B}" type="pres">
      <dgm:prSet presAssocID="{E5D3F0C9-0D14-45D4-B965-3D3DEC49E59D}" presName="parallelogram3" presStyleLbl="alignNode1" presStyleIdx="9" presStyleCnt="21"/>
      <dgm:spPr/>
    </dgm:pt>
    <dgm:pt modelId="{BAB81DE3-F4E3-4866-9614-11A113354F60}" type="pres">
      <dgm:prSet presAssocID="{E5D3F0C9-0D14-45D4-B965-3D3DEC49E59D}" presName="parallelogram4" presStyleLbl="alignNode1" presStyleIdx="10" presStyleCnt="21"/>
      <dgm:spPr/>
    </dgm:pt>
    <dgm:pt modelId="{684FEEBB-0720-4D8B-95FF-7C271B2F40F1}" type="pres">
      <dgm:prSet presAssocID="{E5D3F0C9-0D14-45D4-B965-3D3DEC49E59D}" presName="parallelogram5" presStyleLbl="alignNode1" presStyleIdx="11" presStyleCnt="21"/>
      <dgm:spPr/>
    </dgm:pt>
    <dgm:pt modelId="{0C72F3E9-BDD4-4B18-8003-551D0269EE15}" type="pres">
      <dgm:prSet presAssocID="{E5D3F0C9-0D14-45D4-B965-3D3DEC49E59D}" presName="parallelogram6" presStyleLbl="alignNode1" presStyleIdx="12" presStyleCnt="21"/>
      <dgm:spPr/>
    </dgm:pt>
    <dgm:pt modelId="{8E7711A5-296C-4652-8B6C-6804D1DD2625}" type="pres">
      <dgm:prSet presAssocID="{E5D3F0C9-0D14-45D4-B965-3D3DEC49E59D}" presName="parallelogram7" presStyleLbl="alignNode1" presStyleIdx="13" presStyleCnt="21"/>
      <dgm:spPr/>
    </dgm:pt>
    <dgm:pt modelId="{8B0515E7-A0B6-44E7-8B9F-D64B71C9E596}" type="pres">
      <dgm:prSet presAssocID="{A91AEE29-CB71-4895-88C7-95EC522F214F}" presName="sibTrans" presStyleCnt="0"/>
      <dgm:spPr/>
    </dgm:pt>
    <dgm:pt modelId="{0A09C33C-AD84-427D-A559-362B156646CF}" type="pres">
      <dgm:prSet presAssocID="{70C8E194-2CF0-4EA4-8AF0-7823B714EBB9}" presName="parenttextcomposite" presStyleCnt="0"/>
      <dgm:spPr/>
    </dgm:pt>
    <dgm:pt modelId="{0F38A0BB-0C41-4D05-B893-46A4CDAB5D65}" type="pres">
      <dgm:prSet presAssocID="{70C8E194-2CF0-4EA4-8AF0-7823B714EBB9}" presName="parenttext" presStyleLbl="revTx" presStyleIdx="2" presStyleCnt="3">
        <dgm:presLayoutVars>
          <dgm:chMax/>
          <dgm:chPref val="2"/>
          <dgm:bulletEnabled val="1"/>
        </dgm:presLayoutVars>
      </dgm:prSet>
      <dgm:spPr/>
    </dgm:pt>
    <dgm:pt modelId="{1D3BC006-8C20-411E-BA7C-5F978871D03F}" type="pres">
      <dgm:prSet presAssocID="{70C8E194-2CF0-4EA4-8AF0-7823B714EBB9}" presName="parallelogramComposite" presStyleCnt="0"/>
      <dgm:spPr/>
    </dgm:pt>
    <dgm:pt modelId="{5A42C9CF-FCD5-4262-91BA-A7C57DF86AAD}" type="pres">
      <dgm:prSet presAssocID="{70C8E194-2CF0-4EA4-8AF0-7823B714EBB9}" presName="parallelogram1" presStyleLbl="alignNode1" presStyleIdx="14" presStyleCnt="21"/>
      <dgm:spPr/>
    </dgm:pt>
    <dgm:pt modelId="{8B539018-D528-4377-98F7-7EE730CA580D}" type="pres">
      <dgm:prSet presAssocID="{70C8E194-2CF0-4EA4-8AF0-7823B714EBB9}" presName="parallelogram2" presStyleLbl="alignNode1" presStyleIdx="15" presStyleCnt="21"/>
      <dgm:spPr/>
    </dgm:pt>
    <dgm:pt modelId="{B42CE044-5422-4221-96DA-2AC789876928}" type="pres">
      <dgm:prSet presAssocID="{70C8E194-2CF0-4EA4-8AF0-7823B714EBB9}" presName="parallelogram3" presStyleLbl="alignNode1" presStyleIdx="16" presStyleCnt="21"/>
      <dgm:spPr/>
    </dgm:pt>
    <dgm:pt modelId="{BFBD62E4-7002-4487-900C-6BDF3E789F06}" type="pres">
      <dgm:prSet presAssocID="{70C8E194-2CF0-4EA4-8AF0-7823B714EBB9}" presName="parallelogram4" presStyleLbl="alignNode1" presStyleIdx="17" presStyleCnt="21"/>
      <dgm:spPr/>
    </dgm:pt>
    <dgm:pt modelId="{D5AA2A90-5561-4890-A989-EA69DEEDAC1B}" type="pres">
      <dgm:prSet presAssocID="{70C8E194-2CF0-4EA4-8AF0-7823B714EBB9}" presName="parallelogram5" presStyleLbl="alignNode1" presStyleIdx="18" presStyleCnt="21"/>
      <dgm:spPr/>
    </dgm:pt>
    <dgm:pt modelId="{B220BA2C-7BA1-4ED5-85DB-5C0B8EFC578E}" type="pres">
      <dgm:prSet presAssocID="{70C8E194-2CF0-4EA4-8AF0-7823B714EBB9}" presName="parallelogram6" presStyleLbl="alignNode1" presStyleIdx="19" presStyleCnt="21"/>
      <dgm:spPr/>
    </dgm:pt>
    <dgm:pt modelId="{971AF06F-1484-4D68-8533-D5171B09BEA2}" type="pres">
      <dgm:prSet presAssocID="{70C8E194-2CF0-4EA4-8AF0-7823B714EBB9}" presName="parallelogram7" presStyleLbl="alignNode1" presStyleIdx="20" presStyleCnt="21"/>
      <dgm:spPr/>
    </dgm:pt>
  </dgm:ptLst>
  <dgm:cxnLst>
    <dgm:cxn modelId="{6BED63B6-CE3E-4FE9-AC5C-EF66DA5E7105}" srcId="{EC7170E0-DAE6-4924-80E1-9AE195913A38}" destId="{BA54FD76-980E-4C60-ABFB-68B803994444}" srcOrd="0" destOrd="0" parTransId="{761C9C4A-14D2-4977-ACFB-363E0C5A5F90}" sibTransId="{60D2989F-BEDA-4110-B2D8-1422033D4744}"/>
    <dgm:cxn modelId="{B11710E7-161A-48AC-AA0C-755ADA3DF817}" srcId="{EC7170E0-DAE6-4924-80E1-9AE195913A38}" destId="{E5D3F0C9-0D14-45D4-B965-3D3DEC49E59D}" srcOrd="1" destOrd="0" parTransId="{848C087F-57F3-463F-BDD0-8FF4D017715A}" sibTransId="{A91AEE29-CB71-4895-88C7-95EC522F214F}"/>
    <dgm:cxn modelId="{26F18407-BF07-4AA5-B13E-355F8C6A8BD4}" type="presOf" srcId="{BA54FD76-980E-4C60-ABFB-68B803994444}" destId="{39CBA1E3-3544-4D58-AEA7-DBC25A9CC8CF}" srcOrd="0" destOrd="0" presId="urn:microsoft.com/office/officeart/2008/layout/VerticalAccentList"/>
    <dgm:cxn modelId="{3B78A171-F5F4-42BD-A376-1EEDC0A59EB3}" type="presOf" srcId="{70C8E194-2CF0-4EA4-8AF0-7823B714EBB9}" destId="{0F38A0BB-0C41-4D05-B893-46A4CDAB5D65}" srcOrd="0" destOrd="0" presId="urn:microsoft.com/office/officeart/2008/layout/VerticalAccentList"/>
    <dgm:cxn modelId="{A9F8BDB2-708D-4042-96B5-DD6FEBE80DA3}" type="presOf" srcId="{E5D3F0C9-0D14-45D4-B965-3D3DEC49E59D}" destId="{47AFA0D2-8745-4B4F-A2F9-1E9BB5AC089D}" srcOrd="0" destOrd="0" presId="urn:microsoft.com/office/officeart/2008/layout/VerticalAccentList"/>
    <dgm:cxn modelId="{BB177B28-7E4C-464E-AF5F-345D47AABFC5}" type="presOf" srcId="{EC7170E0-DAE6-4924-80E1-9AE195913A38}" destId="{EC1F9F79-C1F9-4D2D-BD49-06441D353424}" srcOrd="0" destOrd="0" presId="urn:microsoft.com/office/officeart/2008/layout/VerticalAccentList"/>
    <dgm:cxn modelId="{5615FDFC-26F9-476C-99C7-C97B3B899C6B}" srcId="{EC7170E0-DAE6-4924-80E1-9AE195913A38}" destId="{70C8E194-2CF0-4EA4-8AF0-7823B714EBB9}" srcOrd="2" destOrd="0" parTransId="{AB8C8236-CFDC-40F6-A3DC-869278519D34}" sibTransId="{837F2BBA-1153-438B-851E-4F851CDB716B}"/>
    <dgm:cxn modelId="{7CF4F391-D730-4AE2-B1B2-FE31AA6202A0}" type="presParOf" srcId="{EC1F9F79-C1F9-4D2D-BD49-06441D353424}" destId="{5F60548E-DFB0-4A28-B18A-4CB5B6F1A4FE}" srcOrd="0" destOrd="0" presId="urn:microsoft.com/office/officeart/2008/layout/VerticalAccentList"/>
    <dgm:cxn modelId="{6A6BF66F-49C1-46A3-80CF-8976F08FABD3}" type="presParOf" srcId="{5F60548E-DFB0-4A28-B18A-4CB5B6F1A4FE}" destId="{39CBA1E3-3544-4D58-AEA7-DBC25A9CC8CF}" srcOrd="0" destOrd="0" presId="urn:microsoft.com/office/officeart/2008/layout/VerticalAccentList"/>
    <dgm:cxn modelId="{699417DA-7771-4AD6-9CD9-4E5177E25E3E}" type="presParOf" srcId="{EC1F9F79-C1F9-4D2D-BD49-06441D353424}" destId="{CDC638F7-AB8D-4BB0-AF66-3A36E90596E6}" srcOrd="1" destOrd="0" presId="urn:microsoft.com/office/officeart/2008/layout/VerticalAccentList"/>
    <dgm:cxn modelId="{68769B6D-2B50-4BC0-853D-4D2C42D5012C}" type="presParOf" srcId="{CDC638F7-AB8D-4BB0-AF66-3A36E90596E6}" destId="{E28C2411-2064-4611-82BF-08FD594CA044}" srcOrd="0" destOrd="0" presId="urn:microsoft.com/office/officeart/2008/layout/VerticalAccentList"/>
    <dgm:cxn modelId="{DEC083E1-1F1D-4F86-B2C6-9943870843E9}" type="presParOf" srcId="{CDC638F7-AB8D-4BB0-AF66-3A36E90596E6}" destId="{8D6FFCBF-9DD2-49C0-BF41-5B8A8A0F3356}" srcOrd="1" destOrd="0" presId="urn:microsoft.com/office/officeart/2008/layout/VerticalAccentList"/>
    <dgm:cxn modelId="{62BFC17E-D295-4694-A875-A0F71C97BCA2}" type="presParOf" srcId="{CDC638F7-AB8D-4BB0-AF66-3A36E90596E6}" destId="{25465A8D-8B90-47B3-A980-8D4E14C5DF21}" srcOrd="2" destOrd="0" presId="urn:microsoft.com/office/officeart/2008/layout/VerticalAccentList"/>
    <dgm:cxn modelId="{6458D3FB-2A38-4E91-8537-346C8750F6DB}" type="presParOf" srcId="{CDC638F7-AB8D-4BB0-AF66-3A36E90596E6}" destId="{82658A65-A2DC-49ED-AC2C-3847FB614C15}" srcOrd="3" destOrd="0" presId="urn:microsoft.com/office/officeart/2008/layout/VerticalAccentList"/>
    <dgm:cxn modelId="{7EA4CE6E-37CA-4D14-9B1A-C19C2C3732F3}" type="presParOf" srcId="{CDC638F7-AB8D-4BB0-AF66-3A36E90596E6}" destId="{C1F4F303-E807-4AAD-89B9-A00756ECAD49}" srcOrd="4" destOrd="0" presId="urn:microsoft.com/office/officeart/2008/layout/VerticalAccentList"/>
    <dgm:cxn modelId="{1E61E1B7-1468-4AD8-A92D-87C5AC46C5A4}" type="presParOf" srcId="{CDC638F7-AB8D-4BB0-AF66-3A36E90596E6}" destId="{CD046A54-9BDA-48FC-9309-E4058DE3EE4E}" srcOrd="5" destOrd="0" presId="urn:microsoft.com/office/officeart/2008/layout/VerticalAccentList"/>
    <dgm:cxn modelId="{0D1AEE83-884D-47C0-AEE7-DF5BCEA4BDD3}" type="presParOf" srcId="{CDC638F7-AB8D-4BB0-AF66-3A36E90596E6}" destId="{0881F4FE-3429-481A-BB03-01FA2253E991}" srcOrd="6" destOrd="0" presId="urn:microsoft.com/office/officeart/2008/layout/VerticalAccentList"/>
    <dgm:cxn modelId="{E458D8BF-561B-4382-AED6-78E99CF279DB}" type="presParOf" srcId="{EC1F9F79-C1F9-4D2D-BD49-06441D353424}" destId="{20BFB623-A065-47D4-B99D-0431F1B17F3B}" srcOrd="2" destOrd="0" presId="urn:microsoft.com/office/officeart/2008/layout/VerticalAccentList"/>
    <dgm:cxn modelId="{A53AEE36-242B-4EFA-B12C-144ECC0094A9}" type="presParOf" srcId="{EC1F9F79-C1F9-4D2D-BD49-06441D353424}" destId="{8B1F06F0-8E14-462C-86C1-C1D4AEC68A9C}" srcOrd="3" destOrd="0" presId="urn:microsoft.com/office/officeart/2008/layout/VerticalAccentList"/>
    <dgm:cxn modelId="{700D0724-0E19-4575-90D5-AD795BE9AB0F}" type="presParOf" srcId="{8B1F06F0-8E14-462C-86C1-C1D4AEC68A9C}" destId="{47AFA0D2-8745-4B4F-A2F9-1E9BB5AC089D}" srcOrd="0" destOrd="0" presId="urn:microsoft.com/office/officeart/2008/layout/VerticalAccentList"/>
    <dgm:cxn modelId="{32CE7510-908E-4AC3-B64D-E9D8D33ECE5C}" type="presParOf" srcId="{EC1F9F79-C1F9-4D2D-BD49-06441D353424}" destId="{47000495-B191-482C-824F-466F28E80CEF}" srcOrd="4" destOrd="0" presId="urn:microsoft.com/office/officeart/2008/layout/VerticalAccentList"/>
    <dgm:cxn modelId="{A283C2E1-57B9-4A97-927B-41EAA3D2BA4C}" type="presParOf" srcId="{47000495-B191-482C-824F-466F28E80CEF}" destId="{61AEABBF-C2C7-43C3-9F8F-B76D1B363F86}" srcOrd="0" destOrd="0" presId="urn:microsoft.com/office/officeart/2008/layout/VerticalAccentList"/>
    <dgm:cxn modelId="{5FB7E891-3DFB-4973-B418-9C6440AD528A}" type="presParOf" srcId="{47000495-B191-482C-824F-466F28E80CEF}" destId="{0F017CE6-8F05-40CA-B784-250521369FE3}" srcOrd="1" destOrd="0" presId="urn:microsoft.com/office/officeart/2008/layout/VerticalAccentList"/>
    <dgm:cxn modelId="{DF30174F-89B9-4A6D-A868-4D53582565DB}" type="presParOf" srcId="{47000495-B191-482C-824F-466F28E80CEF}" destId="{1F96FF97-22D5-46B4-83C8-6C7B512C482B}" srcOrd="2" destOrd="0" presId="urn:microsoft.com/office/officeart/2008/layout/VerticalAccentList"/>
    <dgm:cxn modelId="{4E443755-B938-4E58-AC08-43BBFA980F81}" type="presParOf" srcId="{47000495-B191-482C-824F-466F28E80CEF}" destId="{BAB81DE3-F4E3-4866-9614-11A113354F60}" srcOrd="3" destOrd="0" presId="urn:microsoft.com/office/officeart/2008/layout/VerticalAccentList"/>
    <dgm:cxn modelId="{887F0075-C5D9-4F53-8C51-B712ACDC38D6}" type="presParOf" srcId="{47000495-B191-482C-824F-466F28E80CEF}" destId="{684FEEBB-0720-4D8B-95FF-7C271B2F40F1}" srcOrd="4" destOrd="0" presId="urn:microsoft.com/office/officeart/2008/layout/VerticalAccentList"/>
    <dgm:cxn modelId="{563C57F1-2001-4A24-AA6B-672C1E66327B}" type="presParOf" srcId="{47000495-B191-482C-824F-466F28E80CEF}" destId="{0C72F3E9-BDD4-4B18-8003-551D0269EE15}" srcOrd="5" destOrd="0" presId="urn:microsoft.com/office/officeart/2008/layout/VerticalAccentList"/>
    <dgm:cxn modelId="{97997688-7DD5-469A-9A05-08BCE7F525AE}" type="presParOf" srcId="{47000495-B191-482C-824F-466F28E80CEF}" destId="{8E7711A5-296C-4652-8B6C-6804D1DD2625}" srcOrd="6" destOrd="0" presId="urn:microsoft.com/office/officeart/2008/layout/VerticalAccentList"/>
    <dgm:cxn modelId="{E7876A5A-9370-4237-B89D-751A109A18CA}" type="presParOf" srcId="{EC1F9F79-C1F9-4D2D-BD49-06441D353424}" destId="{8B0515E7-A0B6-44E7-8B9F-D64B71C9E596}" srcOrd="5" destOrd="0" presId="urn:microsoft.com/office/officeart/2008/layout/VerticalAccentList"/>
    <dgm:cxn modelId="{3B73C183-7ACD-40CE-AA96-6B966139A294}" type="presParOf" srcId="{EC1F9F79-C1F9-4D2D-BD49-06441D353424}" destId="{0A09C33C-AD84-427D-A559-362B156646CF}" srcOrd="6" destOrd="0" presId="urn:microsoft.com/office/officeart/2008/layout/VerticalAccentList"/>
    <dgm:cxn modelId="{F961B4AD-0D86-4257-988C-876673DC5D69}" type="presParOf" srcId="{0A09C33C-AD84-427D-A559-362B156646CF}" destId="{0F38A0BB-0C41-4D05-B893-46A4CDAB5D65}" srcOrd="0" destOrd="0" presId="urn:microsoft.com/office/officeart/2008/layout/VerticalAccentList"/>
    <dgm:cxn modelId="{94432B26-C944-49FF-B445-C994DAC9E877}" type="presParOf" srcId="{EC1F9F79-C1F9-4D2D-BD49-06441D353424}" destId="{1D3BC006-8C20-411E-BA7C-5F978871D03F}" srcOrd="7" destOrd="0" presId="urn:microsoft.com/office/officeart/2008/layout/VerticalAccentList"/>
    <dgm:cxn modelId="{903EC971-574C-4EFA-BE98-D605F634502A}" type="presParOf" srcId="{1D3BC006-8C20-411E-BA7C-5F978871D03F}" destId="{5A42C9CF-FCD5-4262-91BA-A7C57DF86AAD}" srcOrd="0" destOrd="0" presId="urn:microsoft.com/office/officeart/2008/layout/VerticalAccentList"/>
    <dgm:cxn modelId="{925C2ED8-BF9B-4110-BC8E-C1EC4C4BDA06}" type="presParOf" srcId="{1D3BC006-8C20-411E-BA7C-5F978871D03F}" destId="{8B539018-D528-4377-98F7-7EE730CA580D}" srcOrd="1" destOrd="0" presId="urn:microsoft.com/office/officeart/2008/layout/VerticalAccentList"/>
    <dgm:cxn modelId="{F02DB908-B77A-4172-AF44-04CFBFCD789D}" type="presParOf" srcId="{1D3BC006-8C20-411E-BA7C-5F978871D03F}" destId="{B42CE044-5422-4221-96DA-2AC789876928}" srcOrd="2" destOrd="0" presId="urn:microsoft.com/office/officeart/2008/layout/VerticalAccentList"/>
    <dgm:cxn modelId="{DD346627-E7CE-4FBC-9129-41AB5E49E1E6}" type="presParOf" srcId="{1D3BC006-8C20-411E-BA7C-5F978871D03F}" destId="{BFBD62E4-7002-4487-900C-6BDF3E789F06}" srcOrd="3" destOrd="0" presId="urn:microsoft.com/office/officeart/2008/layout/VerticalAccentList"/>
    <dgm:cxn modelId="{9C235FFB-B812-40ED-AD27-6F4B89D3F387}" type="presParOf" srcId="{1D3BC006-8C20-411E-BA7C-5F978871D03F}" destId="{D5AA2A90-5561-4890-A989-EA69DEEDAC1B}" srcOrd="4" destOrd="0" presId="urn:microsoft.com/office/officeart/2008/layout/VerticalAccentList"/>
    <dgm:cxn modelId="{E74B5246-6436-4A8E-94D6-9BA887B03BE7}" type="presParOf" srcId="{1D3BC006-8C20-411E-BA7C-5F978871D03F}" destId="{B220BA2C-7BA1-4ED5-85DB-5C0B8EFC578E}" srcOrd="5" destOrd="0" presId="urn:microsoft.com/office/officeart/2008/layout/VerticalAccentList"/>
    <dgm:cxn modelId="{A2E9636D-8C05-4794-A768-1C58E6BF7B83}" type="presParOf" srcId="{1D3BC006-8C20-411E-BA7C-5F978871D03F}" destId="{971AF06F-1484-4D68-8533-D5171B09BEA2}"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BA1E3-3544-4D58-AEA7-DBC25A9CC8CF}">
      <dsp:nvSpPr>
        <dsp:cNvPr id="0" name=""/>
        <dsp:cNvSpPr/>
      </dsp:nvSpPr>
      <dsp:spPr>
        <a:xfrm>
          <a:off x="1237431" y="0"/>
          <a:ext cx="8040737" cy="73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lvl="0" algn="ctr" defTabSz="1466850">
            <a:lnSpc>
              <a:spcPct val="90000"/>
            </a:lnSpc>
            <a:spcBef>
              <a:spcPct val="0"/>
            </a:spcBef>
            <a:spcAft>
              <a:spcPct val="35000"/>
            </a:spcAft>
          </a:pPr>
          <a:r>
            <a:rPr lang="ar-DZ" sz="3300" kern="1200" dirty="0" smtClean="0"/>
            <a:t>ترتبط بطرفين مرسل ومستقبل</a:t>
          </a:r>
          <a:endParaRPr lang="fr-FR" sz="3300" kern="1200" dirty="0"/>
        </a:p>
      </dsp:txBody>
      <dsp:txXfrm>
        <a:off x="1237431" y="0"/>
        <a:ext cx="8040737" cy="730976"/>
      </dsp:txXfrm>
    </dsp:sp>
    <dsp:sp modelId="{E28C2411-2064-4611-82BF-08FD594CA044}">
      <dsp:nvSpPr>
        <dsp:cNvPr id="0" name=""/>
        <dsp:cNvSpPr/>
      </dsp:nvSpPr>
      <dsp:spPr>
        <a:xfrm>
          <a:off x="1237431" y="731224"/>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6FFCBF-9DD2-49C0-BF41-5B8A8A0F3356}">
      <dsp:nvSpPr>
        <dsp:cNvPr id="0" name=""/>
        <dsp:cNvSpPr/>
      </dsp:nvSpPr>
      <dsp:spPr>
        <a:xfrm>
          <a:off x="2372068" y="731224"/>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65A8D-8B90-47B3-A980-8D4E14C5DF21}">
      <dsp:nvSpPr>
        <dsp:cNvPr id="0" name=""/>
        <dsp:cNvSpPr/>
      </dsp:nvSpPr>
      <dsp:spPr>
        <a:xfrm>
          <a:off x="3506706" y="731224"/>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58A65-A2DC-49ED-AC2C-3847FB614C15}">
      <dsp:nvSpPr>
        <dsp:cNvPr id="0" name=""/>
        <dsp:cNvSpPr/>
      </dsp:nvSpPr>
      <dsp:spPr>
        <a:xfrm>
          <a:off x="4641343" y="731224"/>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4F303-E807-4AAD-89B9-A00756ECAD49}">
      <dsp:nvSpPr>
        <dsp:cNvPr id="0" name=""/>
        <dsp:cNvSpPr/>
      </dsp:nvSpPr>
      <dsp:spPr>
        <a:xfrm>
          <a:off x="5775980" y="785606"/>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46A54-9BDA-48FC-9309-E4058DE3EE4E}">
      <dsp:nvSpPr>
        <dsp:cNvPr id="0" name=""/>
        <dsp:cNvSpPr/>
      </dsp:nvSpPr>
      <dsp:spPr>
        <a:xfrm>
          <a:off x="6910618" y="731224"/>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1F4FE-3429-481A-BB03-01FA2253E991}">
      <dsp:nvSpPr>
        <dsp:cNvPr id="0" name=""/>
        <dsp:cNvSpPr/>
      </dsp:nvSpPr>
      <dsp:spPr>
        <a:xfrm>
          <a:off x="8045255" y="731224"/>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FA0D2-8745-4B4F-A2F9-1E9BB5AC089D}">
      <dsp:nvSpPr>
        <dsp:cNvPr id="0" name=""/>
        <dsp:cNvSpPr/>
      </dsp:nvSpPr>
      <dsp:spPr>
        <a:xfrm>
          <a:off x="1237431" y="957918"/>
          <a:ext cx="8040737" cy="73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lvl="0" algn="ctr" defTabSz="1466850">
            <a:lnSpc>
              <a:spcPct val="90000"/>
            </a:lnSpc>
            <a:spcBef>
              <a:spcPct val="0"/>
            </a:spcBef>
            <a:spcAft>
              <a:spcPct val="35000"/>
            </a:spcAft>
          </a:pPr>
          <a:r>
            <a:rPr lang="ar-DZ" sz="3300" kern="1200" dirty="0" smtClean="0"/>
            <a:t>تحددها تفاعلات وأفعال وردود افعال ( تبادل المعلومات)</a:t>
          </a:r>
          <a:endParaRPr lang="fr-FR" sz="3300" kern="1200" dirty="0"/>
        </a:p>
      </dsp:txBody>
      <dsp:txXfrm>
        <a:off x="1237431" y="957918"/>
        <a:ext cx="8040737" cy="730976"/>
      </dsp:txXfrm>
    </dsp:sp>
    <dsp:sp modelId="{61AEABBF-C2C7-43C3-9F8F-B76D1B363F86}">
      <dsp:nvSpPr>
        <dsp:cNvPr id="0" name=""/>
        <dsp:cNvSpPr/>
      </dsp:nvSpPr>
      <dsp:spPr>
        <a:xfrm>
          <a:off x="1237431" y="168889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17CE6-8F05-40CA-B784-250521369FE3}">
      <dsp:nvSpPr>
        <dsp:cNvPr id="0" name=""/>
        <dsp:cNvSpPr/>
      </dsp:nvSpPr>
      <dsp:spPr>
        <a:xfrm>
          <a:off x="2372068" y="168889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6FF97-22D5-46B4-83C8-6C7B512C482B}">
      <dsp:nvSpPr>
        <dsp:cNvPr id="0" name=""/>
        <dsp:cNvSpPr/>
      </dsp:nvSpPr>
      <dsp:spPr>
        <a:xfrm>
          <a:off x="3506706" y="168889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B81DE3-F4E3-4866-9614-11A113354F60}">
      <dsp:nvSpPr>
        <dsp:cNvPr id="0" name=""/>
        <dsp:cNvSpPr/>
      </dsp:nvSpPr>
      <dsp:spPr>
        <a:xfrm>
          <a:off x="4641343" y="168889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FEEBB-0720-4D8B-95FF-7C271B2F40F1}">
      <dsp:nvSpPr>
        <dsp:cNvPr id="0" name=""/>
        <dsp:cNvSpPr/>
      </dsp:nvSpPr>
      <dsp:spPr>
        <a:xfrm>
          <a:off x="5775980" y="168889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72F3E9-BDD4-4B18-8003-551D0269EE15}">
      <dsp:nvSpPr>
        <dsp:cNvPr id="0" name=""/>
        <dsp:cNvSpPr/>
      </dsp:nvSpPr>
      <dsp:spPr>
        <a:xfrm>
          <a:off x="6910618" y="168889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711A5-296C-4652-8B6C-6804D1DD2625}">
      <dsp:nvSpPr>
        <dsp:cNvPr id="0" name=""/>
        <dsp:cNvSpPr/>
      </dsp:nvSpPr>
      <dsp:spPr>
        <a:xfrm>
          <a:off x="8045255" y="168889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8A0BB-0C41-4D05-B893-46A4CDAB5D65}">
      <dsp:nvSpPr>
        <dsp:cNvPr id="0" name=""/>
        <dsp:cNvSpPr/>
      </dsp:nvSpPr>
      <dsp:spPr>
        <a:xfrm>
          <a:off x="1237431" y="1915589"/>
          <a:ext cx="8040737" cy="73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lvl="0" algn="ctr" defTabSz="1466850">
            <a:lnSpc>
              <a:spcPct val="90000"/>
            </a:lnSpc>
            <a:spcBef>
              <a:spcPct val="0"/>
            </a:spcBef>
            <a:spcAft>
              <a:spcPct val="35000"/>
            </a:spcAft>
          </a:pPr>
          <a:r>
            <a:rPr lang="ar-DZ" sz="3300" kern="1200" dirty="0" smtClean="0"/>
            <a:t>يتخللها عقبات محتملة  ( ضجة وعوائق)</a:t>
          </a:r>
          <a:endParaRPr lang="fr-FR" sz="3300" kern="1200" dirty="0"/>
        </a:p>
      </dsp:txBody>
      <dsp:txXfrm>
        <a:off x="1237431" y="1915589"/>
        <a:ext cx="8040737" cy="730976"/>
      </dsp:txXfrm>
    </dsp:sp>
    <dsp:sp modelId="{5A42C9CF-FCD5-4262-91BA-A7C57DF86AAD}">
      <dsp:nvSpPr>
        <dsp:cNvPr id="0" name=""/>
        <dsp:cNvSpPr/>
      </dsp:nvSpPr>
      <dsp:spPr>
        <a:xfrm>
          <a:off x="1237431" y="264656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39018-D528-4377-98F7-7EE730CA580D}">
      <dsp:nvSpPr>
        <dsp:cNvPr id="0" name=""/>
        <dsp:cNvSpPr/>
      </dsp:nvSpPr>
      <dsp:spPr>
        <a:xfrm>
          <a:off x="2372068" y="264656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2CE044-5422-4221-96DA-2AC789876928}">
      <dsp:nvSpPr>
        <dsp:cNvPr id="0" name=""/>
        <dsp:cNvSpPr/>
      </dsp:nvSpPr>
      <dsp:spPr>
        <a:xfrm>
          <a:off x="3506706" y="264656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D62E4-7002-4487-900C-6BDF3E789F06}">
      <dsp:nvSpPr>
        <dsp:cNvPr id="0" name=""/>
        <dsp:cNvSpPr/>
      </dsp:nvSpPr>
      <dsp:spPr>
        <a:xfrm>
          <a:off x="4641343" y="264656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A2A90-5561-4890-A989-EA69DEEDAC1B}">
      <dsp:nvSpPr>
        <dsp:cNvPr id="0" name=""/>
        <dsp:cNvSpPr/>
      </dsp:nvSpPr>
      <dsp:spPr>
        <a:xfrm>
          <a:off x="5775980" y="264656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20BA2C-7BA1-4ED5-85DB-5C0B8EFC578E}">
      <dsp:nvSpPr>
        <dsp:cNvPr id="0" name=""/>
        <dsp:cNvSpPr/>
      </dsp:nvSpPr>
      <dsp:spPr>
        <a:xfrm>
          <a:off x="6910618" y="264656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1AF06F-1484-4D68-8533-D5171B09BEA2}">
      <dsp:nvSpPr>
        <dsp:cNvPr id="0" name=""/>
        <dsp:cNvSpPr/>
      </dsp:nvSpPr>
      <dsp:spPr>
        <a:xfrm>
          <a:off x="8045255" y="2646565"/>
          <a:ext cx="1072098" cy="178683"/>
        </a:xfrm>
        <a:prstGeom prst="parallelogram">
          <a:avLst>
            <a:gd name="adj" fmla="val 14084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4AAD347D-5ACD-4C99-B74B-A9C85AD731AF}"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81752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509A250-FF31-4206-8172-F9D3106AACB1}"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324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3240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9796027F-7875-4030-9381-8BD8C4F21935}"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54476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9796027F-7875-4030-9381-8BD8C4F21935}" type="datetimeFigureOut">
              <a:rPr lang="en-US" smtClean="0"/>
              <a:t>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9772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4509A250-FF31-4206-8172-F9D3106AACB1}" type="datetimeFigureOut">
              <a:rPr lang="en-US" smtClean="0"/>
              <a:t>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3594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4243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97933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3214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509A250-FF31-4206-8172-F9D3106AACB1}"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397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4509A250-FF31-4206-8172-F9D3106AACB1}" type="datetimeFigureOut">
              <a:rPr lang="en-US" smtClean="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7116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2/11/2024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2/11/2024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43048218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3171" y="1047750"/>
            <a:ext cx="8825658" cy="3329581"/>
          </a:xfrm>
        </p:spPr>
        <p:txBody>
          <a:bodyPr/>
          <a:lstStyle/>
          <a:p>
            <a:pPr algn="ctr"/>
            <a:r>
              <a:rPr lang="ar-DZ" dirty="0" smtClean="0"/>
              <a:t>الاتصال التسويقي السياحي </a:t>
            </a:r>
            <a:br>
              <a:rPr lang="ar-DZ" dirty="0" smtClean="0"/>
            </a:br>
            <a:r>
              <a:rPr lang="ar-DZ" dirty="0" smtClean="0"/>
              <a:t>- الأسس والمفاهيم-</a:t>
            </a:r>
            <a:endParaRPr lang="fr-FR" dirty="0"/>
          </a:p>
        </p:txBody>
      </p:sp>
      <p:sp>
        <p:nvSpPr>
          <p:cNvPr id="3" name="Subtitle 2"/>
          <p:cNvSpPr>
            <a:spLocks noGrp="1"/>
          </p:cNvSpPr>
          <p:nvPr>
            <p:ph type="subTitle" idx="1"/>
          </p:nvPr>
        </p:nvSpPr>
        <p:spPr>
          <a:xfrm>
            <a:off x="1683171" y="4703901"/>
            <a:ext cx="8825658" cy="861420"/>
          </a:xfrm>
        </p:spPr>
        <p:txBody>
          <a:bodyPr/>
          <a:lstStyle/>
          <a:p>
            <a:pPr algn="ctr"/>
            <a:r>
              <a:rPr lang="ar-DZ" u="sng" dirty="0" smtClean="0"/>
              <a:t>المحاضرة الأولى والثانية</a:t>
            </a:r>
            <a:endParaRPr lang="fr-FR" u="sng" dirty="0"/>
          </a:p>
        </p:txBody>
      </p:sp>
    </p:spTree>
    <p:extLst>
      <p:ext uri="{BB962C8B-B14F-4D97-AF65-F5344CB8AC3E}">
        <p14:creationId xmlns:p14="http://schemas.microsoft.com/office/powerpoint/2010/main" val="1681625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635" y="295597"/>
            <a:ext cx="10638442" cy="1347333"/>
          </a:xfrm>
          <a:prstGeom prst="rect">
            <a:avLst/>
          </a:prstGeom>
        </p:spPr>
      </p:pic>
      <p:pic>
        <p:nvPicPr>
          <p:cNvPr id="3" name="Picture 2"/>
          <p:cNvPicPr>
            <a:picLocks noChangeAspect="1"/>
          </p:cNvPicPr>
          <p:nvPr/>
        </p:nvPicPr>
        <p:blipFill rotWithShape="1">
          <a:blip r:embed="rId3"/>
          <a:srcRect l="18376" t="11333" r="22075" b="68133"/>
          <a:stretch/>
        </p:blipFill>
        <p:spPr>
          <a:xfrm>
            <a:off x="767635" y="1472184"/>
            <a:ext cx="10561781" cy="1408176"/>
          </a:xfrm>
          <a:prstGeom prst="rect">
            <a:avLst/>
          </a:prstGeom>
        </p:spPr>
      </p:pic>
      <p:pic>
        <p:nvPicPr>
          <p:cNvPr id="4" name="Picture 3"/>
          <p:cNvPicPr>
            <a:picLocks noChangeAspect="1"/>
          </p:cNvPicPr>
          <p:nvPr/>
        </p:nvPicPr>
        <p:blipFill rotWithShape="1">
          <a:blip r:embed="rId4"/>
          <a:srcRect l="30000" t="18000" r="33400" b="18800"/>
          <a:stretch/>
        </p:blipFill>
        <p:spPr>
          <a:xfrm>
            <a:off x="3538728" y="2496312"/>
            <a:ext cx="4462272" cy="4334256"/>
          </a:xfrm>
          <a:prstGeom prst="rect">
            <a:avLst/>
          </a:prstGeom>
        </p:spPr>
      </p:pic>
    </p:spTree>
    <p:extLst>
      <p:ext uri="{BB962C8B-B14F-4D97-AF65-F5344CB8AC3E}">
        <p14:creationId xmlns:p14="http://schemas.microsoft.com/office/powerpoint/2010/main" val="2761316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1059" y="259021"/>
            <a:ext cx="10638442" cy="1347333"/>
          </a:xfrm>
          <a:prstGeom prst="rect">
            <a:avLst/>
          </a:prstGeom>
        </p:spPr>
      </p:pic>
      <p:pic>
        <p:nvPicPr>
          <p:cNvPr id="5" name="Picture 4"/>
          <p:cNvPicPr>
            <a:picLocks noChangeAspect="1"/>
          </p:cNvPicPr>
          <p:nvPr/>
        </p:nvPicPr>
        <p:blipFill rotWithShape="1">
          <a:blip r:embed="rId3"/>
          <a:srcRect l="28725" t="24266" r="21925" b="23867"/>
          <a:stretch/>
        </p:blipFill>
        <p:spPr>
          <a:xfrm>
            <a:off x="1078991" y="1938528"/>
            <a:ext cx="10290509" cy="4370832"/>
          </a:xfrm>
          <a:prstGeom prst="rect">
            <a:avLst/>
          </a:prstGeom>
        </p:spPr>
      </p:pic>
    </p:spTree>
    <p:extLst>
      <p:ext uri="{BB962C8B-B14F-4D97-AF65-F5344CB8AC3E}">
        <p14:creationId xmlns:p14="http://schemas.microsoft.com/office/powerpoint/2010/main" val="284870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6779" y="155389"/>
            <a:ext cx="10638442" cy="1353429"/>
          </a:xfrm>
          <a:prstGeom prst="rect">
            <a:avLst/>
          </a:prstGeom>
        </p:spPr>
      </p:pic>
      <p:pic>
        <p:nvPicPr>
          <p:cNvPr id="3" name="Picture 2"/>
          <p:cNvPicPr>
            <a:picLocks noChangeAspect="1"/>
          </p:cNvPicPr>
          <p:nvPr/>
        </p:nvPicPr>
        <p:blipFill rotWithShape="1">
          <a:blip r:embed="rId3"/>
          <a:srcRect l="16575" t="20133" r="21100" b="15200"/>
          <a:stretch/>
        </p:blipFill>
        <p:spPr>
          <a:xfrm>
            <a:off x="776779" y="1645920"/>
            <a:ext cx="10854389" cy="4745736"/>
          </a:xfrm>
          <a:prstGeom prst="rect">
            <a:avLst/>
          </a:prstGeom>
        </p:spPr>
      </p:pic>
    </p:spTree>
    <p:extLst>
      <p:ext uri="{BB962C8B-B14F-4D97-AF65-F5344CB8AC3E}">
        <p14:creationId xmlns:p14="http://schemas.microsoft.com/office/powerpoint/2010/main" val="99661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7907" y="228541"/>
            <a:ext cx="10638442" cy="1353429"/>
          </a:xfrm>
          <a:prstGeom prst="rect">
            <a:avLst/>
          </a:prstGeom>
        </p:spPr>
      </p:pic>
      <p:pic>
        <p:nvPicPr>
          <p:cNvPr id="3" name="Picture 2"/>
          <p:cNvPicPr>
            <a:picLocks noChangeAspect="1"/>
          </p:cNvPicPr>
          <p:nvPr/>
        </p:nvPicPr>
        <p:blipFill rotWithShape="1">
          <a:blip r:embed="rId3"/>
          <a:srcRect l="28575" t="19867" r="9476" b="19734"/>
          <a:stretch/>
        </p:blipFill>
        <p:spPr>
          <a:xfrm>
            <a:off x="758951" y="1362456"/>
            <a:ext cx="10537397" cy="5148072"/>
          </a:xfrm>
          <a:prstGeom prst="rect">
            <a:avLst/>
          </a:prstGeom>
        </p:spPr>
      </p:pic>
    </p:spTree>
    <p:extLst>
      <p:ext uri="{BB962C8B-B14F-4D97-AF65-F5344CB8AC3E}">
        <p14:creationId xmlns:p14="http://schemas.microsoft.com/office/powerpoint/2010/main" val="224262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896747"/>
          </a:xfrm>
          <a:prstGeom prst="rect">
            <a:avLst/>
          </a:prstGeom>
        </p:spPr>
        <p:style>
          <a:lnRef idx="0">
            <a:schemeClr val="accent1"/>
          </a:lnRef>
          <a:fillRef idx="3">
            <a:schemeClr val="accent1"/>
          </a:fillRef>
          <a:effectRef idx="3">
            <a:schemeClr val="accent1"/>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DZ" b="1" dirty="0" smtClean="0">
                <a:solidFill>
                  <a:schemeClr val="tx1"/>
                </a:solidFill>
                <a:effectLst>
                  <a:outerShdw blurRad="38100" dist="38100" dir="2700000" algn="tl">
                    <a:srgbClr val="000000">
                      <a:alpha val="43137"/>
                    </a:srgbClr>
                  </a:outerShdw>
                </a:effectLst>
              </a:rPr>
              <a:t>ثانيا/ خصائص الاتصال:</a:t>
            </a:r>
            <a:endParaRPr lang="fr-FR"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1325880" y="2148794"/>
            <a:ext cx="9738360" cy="3016210"/>
          </a:xfrm>
          <a:prstGeom prst="rect">
            <a:avLst/>
          </a:prstGeom>
        </p:spPr>
        <p:txBody>
          <a:bodyPr wrap="square">
            <a:spAutoFit/>
          </a:bodyPr>
          <a:lstStyle/>
          <a:p>
            <a:pPr marL="12700" algn="justLow" rtl="1">
              <a:lnSpc>
                <a:spcPts val="2700"/>
              </a:lnSpc>
              <a:spcBef>
                <a:spcPts val="600"/>
              </a:spcBef>
              <a:spcAft>
                <a:spcPts val="0"/>
              </a:spcAft>
            </a:pPr>
            <a:r>
              <a:rPr lang="ar-DZ" sz="2800" b="1" dirty="0" smtClean="0">
                <a:solidFill>
                  <a:srgbClr val="000000"/>
                </a:solidFill>
                <a:latin typeface="Times New Roman" panose="02020603050405020304" pitchFamily="18" charset="0"/>
                <a:ea typeface="Times New Roman" panose="02020603050405020304" pitchFamily="18" charset="0"/>
              </a:rPr>
              <a:t>1- </a:t>
            </a:r>
            <a:r>
              <a:rPr lang="ar-SA" sz="2800" b="1" dirty="0" smtClean="0">
                <a:solidFill>
                  <a:srgbClr val="000000"/>
                </a:solidFill>
                <a:latin typeface="Times New Roman" panose="02020603050405020304" pitchFamily="18" charset="0"/>
                <a:ea typeface="Times New Roman" panose="02020603050405020304" pitchFamily="18" charset="0"/>
              </a:rPr>
              <a:t>الاتصال </a:t>
            </a:r>
            <a:r>
              <a:rPr lang="ar-SA" sz="2800" b="1" dirty="0">
                <a:solidFill>
                  <a:srgbClr val="000000"/>
                </a:solidFill>
                <a:latin typeface="Times New Roman" panose="02020603050405020304" pitchFamily="18" charset="0"/>
                <a:ea typeface="Times New Roman" panose="02020603050405020304" pitchFamily="18" charset="0"/>
              </a:rPr>
              <a:t>عملية </a:t>
            </a:r>
            <a:r>
              <a:rPr lang="ar-SA" sz="2800" b="1" dirty="0" smtClean="0">
                <a:solidFill>
                  <a:srgbClr val="000000"/>
                </a:solidFill>
                <a:latin typeface="Times New Roman" panose="02020603050405020304" pitchFamily="18" charset="0"/>
                <a:ea typeface="Times New Roman" panose="02020603050405020304" pitchFamily="18" charset="0"/>
              </a:rPr>
              <a:t>مستمرة</a:t>
            </a:r>
            <a:r>
              <a:rPr lang="ar-DZ" sz="2800" dirty="0" smtClean="0">
                <a:solidFill>
                  <a:srgbClr val="000000"/>
                </a:solidFill>
                <a:latin typeface="Times New Roman" panose="02020603050405020304" pitchFamily="18" charset="0"/>
                <a:ea typeface="Times New Roman" panose="02020603050405020304" pitchFamily="18" charset="0"/>
              </a:rPr>
              <a:t> </a:t>
            </a:r>
            <a:r>
              <a:rPr lang="ar-SA" sz="2800" dirty="0" smtClean="0">
                <a:solidFill>
                  <a:srgbClr val="000000"/>
                </a:solidFill>
                <a:latin typeface="Times New Roman" panose="02020603050405020304" pitchFamily="18" charset="0"/>
                <a:ea typeface="Times New Roman" panose="02020603050405020304" pitchFamily="18" charset="0"/>
              </a:rPr>
              <a:t>ليس </a:t>
            </a:r>
            <a:r>
              <a:rPr lang="ar-SA" sz="2800" dirty="0">
                <a:solidFill>
                  <a:srgbClr val="000000"/>
                </a:solidFill>
                <a:latin typeface="Times New Roman" panose="02020603050405020304" pitchFamily="18" charset="0"/>
                <a:ea typeface="Times New Roman" panose="02020603050405020304" pitchFamily="18" charset="0"/>
              </a:rPr>
              <a:t>لها بداية أو نهاية محددة فإنها دائمة التغير </a:t>
            </a:r>
            <a:r>
              <a:rPr lang="ar-SA" sz="2800" dirty="0" smtClean="0">
                <a:solidFill>
                  <a:srgbClr val="000000"/>
                </a:solidFill>
                <a:latin typeface="Times New Roman" panose="02020603050405020304" pitchFamily="18" charset="0"/>
                <a:ea typeface="Times New Roman" panose="02020603050405020304" pitchFamily="18" charset="0"/>
              </a:rPr>
              <a:t>والحركة</a:t>
            </a:r>
            <a:r>
              <a:rPr lang="ar-DZ" sz="2800" dirty="0" smtClean="0">
                <a:solidFill>
                  <a:srgbClr val="000000"/>
                </a:solidFill>
                <a:latin typeface="Times New Roman" panose="02020603050405020304" pitchFamily="18" charset="0"/>
                <a:ea typeface="Times New Roman" panose="02020603050405020304" pitchFamily="18" charset="0"/>
              </a:rPr>
              <a:t>، </a:t>
            </a:r>
            <a:r>
              <a:rPr lang="ar-SA" sz="2800" dirty="0" smtClean="0">
                <a:solidFill>
                  <a:srgbClr val="000000"/>
                </a:solidFill>
                <a:latin typeface="Times New Roman" panose="02020603050405020304" pitchFamily="18" charset="0"/>
                <a:ea typeface="Times New Roman" panose="02020603050405020304" pitchFamily="18" charset="0"/>
              </a:rPr>
              <a:t>لا يمكن </a:t>
            </a:r>
            <a:r>
              <a:rPr lang="ar-SA" sz="2800" dirty="0">
                <a:solidFill>
                  <a:srgbClr val="000000"/>
                </a:solidFill>
                <a:latin typeface="Times New Roman" panose="02020603050405020304" pitchFamily="18" charset="0"/>
                <a:ea typeface="Times New Roman" panose="02020603050405020304" pitchFamily="18" charset="0"/>
              </a:rPr>
              <a:t>إعادته تماماً كما هو لأنه مبني على علاقات متداخلة بين الناس وبيئات الاتصال والمهارات والمواقف والتجارب والمشاعر التي تعزز الاتصال في وقت محدد وبشكل محدد</a:t>
            </a:r>
            <a:r>
              <a:rPr lang="ar-SA" sz="2800" dirty="0" smtClean="0">
                <a:solidFill>
                  <a:srgbClr val="000000"/>
                </a:solidFill>
                <a:latin typeface="Times New Roman" panose="02020603050405020304" pitchFamily="18" charset="0"/>
                <a:ea typeface="Times New Roman" panose="02020603050405020304" pitchFamily="18" charset="0"/>
              </a:rPr>
              <a:t>.</a:t>
            </a:r>
            <a:endParaRPr lang="ar-DZ" sz="2800" dirty="0" smtClean="0">
              <a:solidFill>
                <a:srgbClr val="000000"/>
              </a:solidFill>
              <a:latin typeface="Times New Roman" panose="02020603050405020304" pitchFamily="18" charset="0"/>
              <a:ea typeface="Times New Roman" panose="02020603050405020304" pitchFamily="18" charset="0"/>
            </a:endParaRPr>
          </a:p>
          <a:p>
            <a:pPr marL="12700" algn="justLow" rtl="1">
              <a:lnSpc>
                <a:spcPts val="2700"/>
              </a:lnSpc>
              <a:spcBef>
                <a:spcPts val="600"/>
              </a:spcBef>
              <a:spcAft>
                <a:spcPts val="0"/>
              </a:spcAft>
            </a:pPr>
            <a:endParaRPr lang="fr-FR" sz="2800" dirty="0">
              <a:solidFill>
                <a:srgbClr val="000000"/>
              </a:solidFill>
              <a:latin typeface="Times New Roman" panose="02020603050405020304" pitchFamily="18" charset="0"/>
              <a:ea typeface="Times New Roman" panose="02020603050405020304" pitchFamily="18" charset="0"/>
            </a:endParaRPr>
          </a:p>
          <a:p>
            <a:pPr marL="12700" indent="127000" algn="justLow" rtl="1">
              <a:lnSpc>
                <a:spcPts val="2700"/>
              </a:lnSpc>
              <a:spcBef>
                <a:spcPts val="600"/>
              </a:spcBef>
              <a:spcAft>
                <a:spcPts val="0"/>
              </a:spcAft>
            </a:pPr>
            <a:r>
              <a:rPr lang="ar-SA" sz="2800" b="1" dirty="0">
                <a:solidFill>
                  <a:srgbClr val="000000"/>
                </a:solidFill>
                <a:latin typeface="Times New Roman" panose="02020603050405020304" pitchFamily="18" charset="0"/>
                <a:ea typeface="Times New Roman" panose="02020603050405020304" pitchFamily="18" charset="0"/>
              </a:rPr>
              <a:t>2- الاتصال يشكل نظاماً متكاملاً</a:t>
            </a:r>
            <a:r>
              <a:rPr lang="en-US" sz="2800" b="1" dirty="0">
                <a:solidFill>
                  <a:srgbClr val="000000"/>
                </a:solidFill>
                <a:latin typeface="Times New Roman" panose="02020603050405020304" pitchFamily="18" charset="0"/>
                <a:ea typeface="Times New Roman" panose="02020603050405020304" pitchFamily="18" charset="0"/>
              </a:rPr>
              <a:t> </a:t>
            </a:r>
            <a:r>
              <a:rPr lang="ar-SA" sz="2800" b="1" dirty="0" smtClean="0">
                <a:solidFill>
                  <a:srgbClr val="000000"/>
                </a:solidFill>
                <a:latin typeface="Times New Roman" panose="02020603050405020304" pitchFamily="18" charset="0"/>
                <a:ea typeface="Times New Roman" panose="02020603050405020304" pitchFamily="18" charset="0"/>
              </a:rPr>
              <a:t>:</a:t>
            </a:r>
            <a:r>
              <a:rPr lang="ar-DZ" sz="2800" dirty="0" smtClean="0">
                <a:solidFill>
                  <a:srgbClr val="000000"/>
                </a:solidFill>
                <a:latin typeface="Times New Roman" panose="02020603050405020304" pitchFamily="18" charset="0"/>
                <a:ea typeface="Times New Roman" panose="02020603050405020304" pitchFamily="18" charset="0"/>
              </a:rPr>
              <a:t> </a:t>
            </a:r>
            <a:r>
              <a:rPr lang="ar-SA" sz="2800" dirty="0" smtClean="0">
                <a:solidFill>
                  <a:srgbClr val="000000"/>
                </a:solidFill>
                <a:latin typeface="Times New Roman" panose="02020603050405020304" pitchFamily="18" charset="0"/>
                <a:ea typeface="Times New Roman" panose="02020603050405020304" pitchFamily="18" charset="0"/>
              </a:rPr>
              <a:t>يتكوّن </a:t>
            </a:r>
            <a:r>
              <a:rPr lang="ar-SA" sz="2800" dirty="0">
                <a:solidFill>
                  <a:srgbClr val="000000"/>
                </a:solidFill>
                <a:latin typeface="Times New Roman" panose="02020603050405020304" pitchFamily="18" charset="0"/>
                <a:ea typeface="Times New Roman" panose="02020603050405020304" pitchFamily="18" charset="0"/>
              </a:rPr>
              <a:t>الاتصال من وحدات متداخلة، وتعمل جميعاً حينما تتفاعل مع بعضها البعض </a:t>
            </a:r>
            <a:r>
              <a:rPr lang="ar-DZ" sz="2800" dirty="0" smtClean="0">
                <a:solidFill>
                  <a:srgbClr val="000000"/>
                </a:solidFill>
                <a:latin typeface="Times New Roman" panose="02020603050405020304" pitchFamily="18" charset="0"/>
                <a:ea typeface="Times New Roman" panose="02020603050405020304" pitchFamily="18" charset="0"/>
              </a:rPr>
              <a:t>وغياب </a:t>
            </a:r>
            <a:r>
              <a:rPr lang="ar-SA" sz="2800" dirty="0" smtClean="0">
                <a:solidFill>
                  <a:srgbClr val="000000"/>
                </a:solidFill>
                <a:latin typeface="Times New Roman" panose="02020603050405020304" pitchFamily="18" charset="0"/>
                <a:ea typeface="Times New Roman" panose="02020603050405020304" pitchFamily="18" charset="0"/>
              </a:rPr>
              <a:t>بعض </a:t>
            </a:r>
            <a:r>
              <a:rPr lang="ar-SA" sz="2800" dirty="0">
                <a:solidFill>
                  <a:srgbClr val="000000"/>
                </a:solidFill>
                <a:latin typeface="Times New Roman" panose="02020603050405020304" pitchFamily="18" charset="0"/>
                <a:ea typeface="Times New Roman" panose="02020603050405020304" pitchFamily="18" charset="0"/>
              </a:rPr>
              <a:t>العناصر </a:t>
            </a:r>
            <a:r>
              <a:rPr lang="ar-DZ" sz="2800" dirty="0" smtClean="0">
                <a:solidFill>
                  <a:srgbClr val="000000"/>
                </a:solidFill>
                <a:latin typeface="Times New Roman" panose="02020603050405020304" pitchFamily="18" charset="0"/>
                <a:ea typeface="Times New Roman" panose="02020603050405020304" pitchFamily="18" charset="0"/>
              </a:rPr>
              <a:t>او عدم كفاءتها </a:t>
            </a:r>
            <a:r>
              <a:rPr lang="ar-SA" sz="2800" dirty="0" smtClean="0">
                <a:solidFill>
                  <a:srgbClr val="000000"/>
                </a:solidFill>
                <a:latin typeface="Times New Roman" panose="02020603050405020304" pitchFamily="18" charset="0"/>
                <a:ea typeface="Times New Roman" panose="02020603050405020304" pitchFamily="18" charset="0"/>
              </a:rPr>
              <a:t>فإن </a:t>
            </a:r>
            <a:r>
              <a:rPr lang="ar-SA" sz="2800" dirty="0">
                <a:solidFill>
                  <a:srgbClr val="000000"/>
                </a:solidFill>
                <a:latin typeface="Times New Roman" panose="02020603050405020304" pitchFamily="18" charset="0"/>
                <a:ea typeface="Times New Roman" panose="02020603050405020304" pitchFamily="18" charset="0"/>
              </a:rPr>
              <a:t>الاتصال يتعطل أو يصبح بدون التأثير المطلوب</a:t>
            </a:r>
            <a:r>
              <a:rPr lang="ar-SA" sz="2800" dirty="0" smtClean="0">
                <a:solidFill>
                  <a:srgbClr val="000000"/>
                </a:solidFill>
                <a:latin typeface="Times New Roman" panose="02020603050405020304" pitchFamily="18" charset="0"/>
                <a:ea typeface="Times New Roman" panose="02020603050405020304" pitchFamily="18" charset="0"/>
              </a:rPr>
              <a:t>.</a:t>
            </a:r>
            <a:endParaRPr lang="fr-FR"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02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528" y="1920895"/>
            <a:ext cx="10689336" cy="4131900"/>
          </a:xfrm>
          <a:prstGeom prst="rect">
            <a:avLst/>
          </a:prstGeom>
        </p:spPr>
        <p:txBody>
          <a:bodyPr wrap="square">
            <a:spAutoFit/>
          </a:bodyPr>
          <a:lstStyle/>
          <a:p>
            <a:pPr marL="12700" lvl="0" indent="127000" algn="justLow" rtl="1">
              <a:lnSpc>
                <a:spcPts val="2700"/>
              </a:lnSpc>
              <a:spcBef>
                <a:spcPts val="600"/>
              </a:spcBef>
            </a:pPr>
            <a:r>
              <a:rPr lang="ar-SA" sz="3200" b="1"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rPr>
              <a:t>3</a:t>
            </a:r>
            <a:r>
              <a:rPr lang="ar-SA" sz="3200" b="1" dirty="0">
                <a:solidFill>
                  <a:srgbClr val="000000"/>
                </a:solidFill>
                <a:latin typeface="Times New Roman" panose="02020603050405020304" pitchFamily="18" charset="0"/>
                <a:ea typeface="Times New Roman" panose="02020603050405020304" pitchFamily="18" charset="0"/>
              </a:rPr>
              <a:t>- الاتصال تفاعلي وآني ومتغير</a:t>
            </a:r>
            <a:r>
              <a:rPr lang="ar-DZ" sz="3200" b="1" dirty="0">
                <a:solidFill>
                  <a:srgbClr val="000000"/>
                </a:solidFill>
                <a:latin typeface="Times New Roman" panose="02020603050405020304" pitchFamily="18" charset="0"/>
                <a:ea typeface="Times New Roman" panose="02020603050405020304" pitchFamily="18" charset="0"/>
              </a:rPr>
              <a:t>:</a:t>
            </a:r>
            <a:r>
              <a:rPr lang="ar-SA" sz="3200" dirty="0">
                <a:solidFill>
                  <a:srgbClr val="000000"/>
                </a:solidFill>
                <a:latin typeface="Times New Roman" panose="02020603050405020304" pitchFamily="18" charset="0"/>
                <a:ea typeface="Times New Roman" panose="02020603050405020304" pitchFamily="18" charset="0"/>
              </a:rPr>
              <a:t>	الاتصال نشاط ينبنى على التفاعل مع الآخرين حيث يقوم الشخص بالإرسال والاستقبال في الوقت نفسه. </a:t>
            </a:r>
            <a:r>
              <a:rPr lang="ar-DZ" sz="3200" dirty="0">
                <a:solidFill>
                  <a:srgbClr val="000000"/>
                </a:solidFill>
                <a:latin typeface="Times New Roman" panose="02020603050405020304" pitchFamily="18" charset="0"/>
                <a:ea typeface="Times New Roman" panose="02020603050405020304" pitchFamily="18" charset="0"/>
              </a:rPr>
              <a:t>ف</a:t>
            </a:r>
            <a:r>
              <a:rPr lang="ar-SA" sz="3200" dirty="0">
                <a:solidFill>
                  <a:srgbClr val="000000"/>
                </a:solidFill>
                <a:latin typeface="Times New Roman" panose="02020603050405020304" pitchFamily="18" charset="0"/>
                <a:ea typeface="Times New Roman" panose="02020603050405020304" pitchFamily="18" charset="0"/>
              </a:rPr>
              <a:t>تتداخل الرسائل وتتفاعل وتتغير بسرعة وآنية. </a:t>
            </a:r>
            <a:endParaRPr lang="ar-DZ" sz="3200" dirty="0" smtClean="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endParaRPr lang="fr-FR" sz="3200" dirty="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r>
              <a:rPr lang="ar-SA" sz="3200" b="1" dirty="0">
                <a:solidFill>
                  <a:srgbClr val="000000"/>
                </a:solidFill>
                <a:latin typeface="Times New Roman" panose="02020603050405020304" pitchFamily="18" charset="0"/>
                <a:ea typeface="Times New Roman" panose="02020603050405020304" pitchFamily="18" charset="0"/>
              </a:rPr>
              <a:t>4- الاتصال غير قابل للتراجع أو التفادي غالباً</a:t>
            </a:r>
            <a:r>
              <a:rPr lang="en-US" sz="3200" b="1" dirty="0">
                <a:solidFill>
                  <a:srgbClr val="000000"/>
                </a:solidFill>
                <a:latin typeface="Times New Roman" panose="02020603050405020304" pitchFamily="18" charset="0"/>
                <a:ea typeface="Times New Roman" panose="02020603050405020304" pitchFamily="18" charset="0"/>
              </a:rPr>
              <a:t> </a:t>
            </a:r>
            <a:r>
              <a:rPr lang="ar-SA" sz="3200" b="1" dirty="0">
                <a:solidFill>
                  <a:srgbClr val="000000"/>
                </a:solidFill>
                <a:latin typeface="Times New Roman" panose="02020603050405020304" pitchFamily="18" charset="0"/>
                <a:ea typeface="Times New Roman" panose="02020603050405020304" pitchFamily="18" charset="0"/>
              </a:rPr>
              <a:t>:</a:t>
            </a:r>
            <a:endParaRPr lang="fr-FR" sz="3200" dirty="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r>
              <a:rPr lang="ar-SA" sz="3200" dirty="0">
                <a:solidFill>
                  <a:srgbClr val="000000"/>
                </a:solidFill>
                <a:latin typeface="Times New Roman" panose="02020603050405020304" pitchFamily="18" charset="0"/>
                <a:ea typeface="Times New Roman" panose="02020603050405020304" pitchFamily="18" charset="0"/>
              </a:rPr>
              <a:t>	 إذا ما قدِّر لشخص أن يرغب في التراجع عن الاتصال بعد حدوثه، فإنه لا يمكنه ذلك. قد يستطيع التأسف أو الاعتذار أو إصلاح ما أفسده الاتصال أو حتى نسيان الاتصال. ولكن لا يمكن مسحه أو الظن بأنه لم يحدث 	وكما أن التراجع عن الاتصال غير ممكن غالبا فإنه لا يمكن تفاديه في كثير من الحالات خاصة في الاتصال الشخصي. إذا ما تفادى أحدنا الاتصال من جانب أصدقائه -  مع رغبتهم فيه - فإن ذلك قد يؤدي إلى آثار سلبية على هذه الصداقة. </a:t>
            </a:r>
            <a:endParaRPr lang="fr-FR" sz="3200" dirty="0">
              <a:solidFill>
                <a:srgbClr val="000000"/>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913939" y="323029"/>
            <a:ext cx="10638442" cy="1347333"/>
          </a:xfrm>
          <a:prstGeom prst="rect">
            <a:avLst/>
          </a:prstGeom>
        </p:spPr>
      </p:pic>
    </p:spTree>
    <p:extLst>
      <p:ext uri="{BB962C8B-B14F-4D97-AF65-F5344CB8AC3E}">
        <p14:creationId xmlns:p14="http://schemas.microsoft.com/office/powerpoint/2010/main" val="3670867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936" y="1381950"/>
            <a:ext cx="10771632" cy="5055230"/>
          </a:xfrm>
          <a:prstGeom prst="rect">
            <a:avLst/>
          </a:prstGeom>
        </p:spPr>
        <p:txBody>
          <a:bodyPr wrap="square">
            <a:spAutoFit/>
          </a:bodyPr>
          <a:lstStyle/>
          <a:p>
            <a:pPr marL="12700" lvl="0" indent="127000" algn="justLow" rtl="1">
              <a:lnSpc>
                <a:spcPts val="2700"/>
              </a:lnSpc>
              <a:spcBef>
                <a:spcPts val="600"/>
              </a:spcBef>
            </a:pPr>
            <a:r>
              <a:rPr lang="ar-SA" sz="2800" b="1" dirty="0">
                <a:solidFill>
                  <a:srgbClr val="000000"/>
                </a:solidFill>
                <a:latin typeface="Times New Roman" panose="02020603050405020304" pitchFamily="18" charset="0"/>
                <a:ea typeface="Times New Roman" panose="02020603050405020304" pitchFamily="18" charset="0"/>
              </a:rPr>
              <a:t>5- الاتصال قد يكون قصدياً وقد لا </a:t>
            </a:r>
            <a:r>
              <a:rPr lang="ar-SA" sz="2800" b="1" dirty="0" smtClean="0">
                <a:solidFill>
                  <a:srgbClr val="000000"/>
                </a:solidFill>
                <a:latin typeface="Times New Roman" panose="02020603050405020304" pitchFamily="18" charset="0"/>
                <a:ea typeface="Times New Roman" panose="02020603050405020304" pitchFamily="18" charset="0"/>
              </a:rPr>
              <a:t>يكون:</a:t>
            </a:r>
            <a:r>
              <a:rPr lang="ar-DZ" sz="2800" dirty="0" smtClean="0">
                <a:solidFill>
                  <a:srgbClr val="000000"/>
                </a:solidFill>
                <a:latin typeface="Times New Roman" panose="02020603050405020304" pitchFamily="18" charset="0"/>
                <a:ea typeface="Times New Roman" panose="02020603050405020304" pitchFamily="18" charset="0"/>
              </a:rPr>
              <a:t> </a:t>
            </a:r>
            <a:r>
              <a:rPr lang="ar-SA" sz="2800" dirty="0" smtClean="0">
                <a:solidFill>
                  <a:srgbClr val="000000"/>
                </a:solidFill>
                <a:latin typeface="Times New Roman" panose="02020603050405020304" pitchFamily="18" charset="0"/>
                <a:ea typeface="Times New Roman" panose="02020603050405020304" pitchFamily="18" charset="0"/>
              </a:rPr>
              <a:t>هذا </a:t>
            </a:r>
            <a:r>
              <a:rPr lang="ar-SA" sz="2800" dirty="0">
                <a:solidFill>
                  <a:srgbClr val="000000"/>
                </a:solidFill>
                <a:latin typeface="Times New Roman" panose="02020603050405020304" pitchFamily="18" charset="0"/>
                <a:ea typeface="Times New Roman" panose="02020603050405020304" pitchFamily="18" charset="0"/>
              </a:rPr>
              <a:t>يتمثل في أربع حالات:  </a:t>
            </a:r>
            <a:endParaRPr lang="ar-DZ" sz="2800" dirty="0" smtClean="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r>
              <a:rPr lang="ar-SA" sz="2800" dirty="0" smtClean="0">
                <a:solidFill>
                  <a:srgbClr val="000000"/>
                </a:solidFill>
                <a:latin typeface="Times New Roman" panose="02020603050405020304" pitchFamily="18" charset="0"/>
                <a:ea typeface="Times New Roman" panose="02020603050405020304" pitchFamily="18" charset="0"/>
              </a:rPr>
              <a:t>1- </a:t>
            </a:r>
            <a:r>
              <a:rPr lang="ar-SA" sz="2800" dirty="0">
                <a:solidFill>
                  <a:srgbClr val="000000"/>
                </a:solidFill>
                <a:latin typeface="Times New Roman" panose="02020603050405020304" pitchFamily="18" charset="0"/>
                <a:ea typeface="Times New Roman" panose="02020603050405020304" pitchFamily="18" charset="0"/>
              </a:rPr>
              <a:t>قد يرسل شخص إلى آخر رسالة بقصد ويستقبلها الآخر بقصد، وبالتالي فإن الاتصال يكون غالباً مؤثراً.  </a:t>
            </a:r>
            <a:endParaRPr lang="ar-DZ" sz="2800" dirty="0" smtClean="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r>
              <a:rPr lang="ar-SA" sz="2800" dirty="0" smtClean="0">
                <a:solidFill>
                  <a:srgbClr val="000000"/>
                </a:solidFill>
                <a:latin typeface="Times New Roman" panose="02020603050405020304" pitchFamily="18" charset="0"/>
                <a:ea typeface="Times New Roman" panose="02020603050405020304" pitchFamily="18" charset="0"/>
              </a:rPr>
              <a:t>2- </a:t>
            </a:r>
            <a:r>
              <a:rPr lang="ar-SA" sz="2800" dirty="0">
                <a:solidFill>
                  <a:srgbClr val="000000"/>
                </a:solidFill>
                <a:latin typeface="Times New Roman" panose="02020603050405020304" pitchFamily="18" charset="0"/>
                <a:ea typeface="Times New Roman" panose="02020603050405020304" pitchFamily="18" charset="0"/>
              </a:rPr>
              <a:t>وقد يرسل شخص رسالة بدون قصد لآخر يستقبلها عن قصد كمن يتنصت على محادثة خاصة بين اثنين. </a:t>
            </a:r>
            <a:endParaRPr lang="ar-DZ" sz="2800" dirty="0" smtClean="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r>
              <a:rPr lang="ar-SA" sz="2800" dirty="0" smtClean="0">
                <a:solidFill>
                  <a:srgbClr val="000000"/>
                </a:solidFill>
                <a:latin typeface="Times New Roman" panose="02020603050405020304" pitchFamily="18" charset="0"/>
                <a:ea typeface="Times New Roman" panose="02020603050405020304" pitchFamily="18" charset="0"/>
              </a:rPr>
              <a:t> </a:t>
            </a:r>
            <a:r>
              <a:rPr lang="ar-SA" sz="2800" dirty="0">
                <a:solidFill>
                  <a:srgbClr val="000000"/>
                </a:solidFill>
                <a:latin typeface="Times New Roman" panose="02020603050405020304" pitchFamily="18" charset="0"/>
                <a:ea typeface="Times New Roman" panose="02020603050405020304" pitchFamily="18" charset="0"/>
              </a:rPr>
              <a:t>3- وقد يرسل شخص رسالة عن قصد إلى آخر غير منتبه لها فلا يتفاعل معها. </a:t>
            </a:r>
            <a:endParaRPr lang="ar-DZ" sz="2800" dirty="0" smtClean="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r>
              <a:rPr lang="ar-SA" sz="2800" dirty="0" smtClean="0">
                <a:solidFill>
                  <a:srgbClr val="000000"/>
                </a:solidFill>
                <a:latin typeface="Times New Roman" panose="02020603050405020304" pitchFamily="18" charset="0"/>
                <a:ea typeface="Times New Roman" panose="02020603050405020304" pitchFamily="18" charset="0"/>
              </a:rPr>
              <a:t> </a:t>
            </a:r>
            <a:r>
              <a:rPr lang="ar-SA" sz="2800" dirty="0">
                <a:solidFill>
                  <a:srgbClr val="000000"/>
                </a:solidFill>
                <a:latin typeface="Times New Roman" panose="02020603050405020304" pitchFamily="18" charset="0"/>
                <a:ea typeface="Times New Roman" panose="02020603050405020304" pitchFamily="18" charset="0"/>
              </a:rPr>
              <a:t>4- وقد يرسل شخصان رسائل ويستقبلانها دون قصد منهما بذلك، ويتمثل هذا بشكل كبير في الرسائل غير اللفظية كنوع ملابسنا ولونها ومظهرنا العام وملامحنا.</a:t>
            </a:r>
            <a:endParaRPr lang="fr-FR" sz="2800" dirty="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r>
              <a:rPr lang="ar-SA" sz="2800" b="1" dirty="0">
                <a:solidFill>
                  <a:srgbClr val="000000"/>
                </a:solidFill>
                <a:latin typeface="Times New Roman" panose="02020603050405020304" pitchFamily="18" charset="0"/>
                <a:ea typeface="Times New Roman" panose="02020603050405020304" pitchFamily="18" charset="0"/>
              </a:rPr>
              <a:t>6- الاتصال ذو أبعاد متعددة</a:t>
            </a:r>
            <a:r>
              <a:rPr lang="en-US" sz="2800" b="1" dirty="0">
                <a:solidFill>
                  <a:srgbClr val="000000"/>
                </a:solidFill>
                <a:latin typeface="Times New Roman" panose="02020603050405020304" pitchFamily="18" charset="0"/>
                <a:ea typeface="Times New Roman" panose="02020603050405020304" pitchFamily="18" charset="0"/>
              </a:rPr>
              <a:t> </a:t>
            </a:r>
            <a:r>
              <a:rPr lang="ar-SA" sz="2800" b="1" dirty="0">
                <a:solidFill>
                  <a:srgbClr val="000000"/>
                </a:solidFill>
                <a:latin typeface="Times New Roman" panose="02020603050405020304" pitchFamily="18" charset="0"/>
                <a:ea typeface="Times New Roman" panose="02020603050405020304" pitchFamily="18" charset="0"/>
              </a:rPr>
              <a:t>:</a:t>
            </a:r>
            <a:endParaRPr lang="fr-FR" sz="2800" dirty="0">
              <a:solidFill>
                <a:srgbClr val="000000"/>
              </a:solidFill>
              <a:latin typeface="Times New Roman" panose="02020603050405020304" pitchFamily="18" charset="0"/>
              <a:ea typeface="Times New Roman" panose="02020603050405020304" pitchFamily="18" charset="0"/>
            </a:endParaRPr>
          </a:p>
          <a:p>
            <a:pPr marL="12700" lvl="0" indent="127000" algn="justLow" rtl="1">
              <a:lnSpc>
                <a:spcPts val="2700"/>
              </a:lnSpc>
              <a:spcBef>
                <a:spcPts val="600"/>
              </a:spcBef>
            </a:pPr>
            <a:r>
              <a:rPr lang="ar-SA" sz="2800" dirty="0">
                <a:solidFill>
                  <a:srgbClr val="000000"/>
                </a:solidFill>
                <a:latin typeface="Times New Roman" panose="02020603050405020304" pitchFamily="18" charset="0"/>
                <a:ea typeface="Times New Roman" panose="02020603050405020304" pitchFamily="18" charset="0"/>
              </a:rPr>
              <a:t>	أن الاتصال له أهداف متعددة ومستويات متباينة من المعاني. 	كل الرسائل فيها على الأقل بعدان من المعاني: معنى ظاهر يبرز من خلال محتوى الرسالة، ومعنى باطن آخر تحدده طبيعة الصلة بين أطراف الاتصال كطريقة حديثك والتوكيد على بعض مقاطع الكلام وما يصاحب اللغة اللفظية من إيماءات وإشارات. </a:t>
            </a:r>
            <a:endParaRPr lang="fr-FR" sz="2800" dirty="0">
              <a:solidFill>
                <a:srgbClr val="000000"/>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40787" y="-79307"/>
            <a:ext cx="10638442" cy="1347333"/>
          </a:xfrm>
          <a:prstGeom prst="rect">
            <a:avLst/>
          </a:prstGeom>
        </p:spPr>
      </p:pic>
    </p:spTree>
    <p:extLst>
      <p:ext uri="{BB962C8B-B14F-4D97-AF65-F5344CB8AC3E}">
        <p14:creationId xmlns:p14="http://schemas.microsoft.com/office/powerpoint/2010/main" val="318353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4360" y="282829"/>
            <a:ext cx="10954512" cy="759587"/>
          </a:xfrm>
          <a:prstGeom prst="rect">
            <a:avLst/>
          </a:prstGeom>
        </p:spPr>
        <p:style>
          <a:lnRef idx="0">
            <a:schemeClr val="accent2"/>
          </a:lnRef>
          <a:fillRef idx="3">
            <a:schemeClr val="accent2"/>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DZ" dirty="0" smtClean="0"/>
              <a:t>خامسا/ تعريف الاتصال التسويقي السياحي:</a:t>
            </a:r>
            <a:endParaRPr lang="fr-FR" dirty="0" smtClean="0"/>
          </a:p>
        </p:txBody>
      </p:sp>
      <p:sp>
        <p:nvSpPr>
          <p:cNvPr id="3" name="Rectangle 2"/>
          <p:cNvSpPr/>
          <p:nvPr/>
        </p:nvSpPr>
        <p:spPr>
          <a:xfrm>
            <a:off x="502920" y="1631525"/>
            <a:ext cx="11018520" cy="1569660"/>
          </a:xfrm>
          <a:prstGeom prst="rect">
            <a:avLst/>
          </a:prstGeom>
        </p:spPr>
        <p:txBody>
          <a:bodyPr wrap="square">
            <a:spAutoFit/>
          </a:bodyPr>
          <a:lstStyle/>
          <a:p>
            <a:pPr algn="r"/>
            <a:r>
              <a:rPr lang="ar-DZ" sz="3200" dirty="0"/>
              <a:t>يعرف الاتصال التسويقي بأنه عملية تنمية وتنفيذ مجموعة من برامج الاتصالات المقنعة الخاصة </a:t>
            </a:r>
            <a:r>
              <a:rPr lang="ar-DZ" sz="3200" dirty="0" smtClean="0"/>
              <a:t>بالزبائن </a:t>
            </a:r>
            <a:r>
              <a:rPr lang="ar-DZ" sz="3200" dirty="0"/>
              <a:t>وذلك عبر فترات زمنية محددة، وهذه الاتصالات تهدف إلى التأثير المباشر في سلوك </a:t>
            </a:r>
            <a:r>
              <a:rPr lang="ar-DZ" sz="3200" dirty="0" smtClean="0"/>
              <a:t>مجموعة من </a:t>
            </a:r>
            <a:r>
              <a:rPr lang="ar-DZ" sz="3200" dirty="0"/>
              <a:t>الأفراد الذين توجه إليهم هذه الاتصالات.</a:t>
            </a:r>
            <a:endParaRPr lang="fr-FR" sz="3200" dirty="0"/>
          </a:p>
        </p:txBody>
      </p:sp>
      <p:sp>
        <p:nvSpPr>
          <p:cNvPr id="4" name="Rectangle 3"/>
          <p:cNvSpPr/>
          <p:nvPr/>
        </p:nvSpPr>
        <p:spPr>
          <a:xfrm>
            <a:off x="502920" y="3790295"/>
            <a:ext cx="11045952" cy="2062103"/>
          </a:xfrm>
          <a:prstGeom prst="rect">
            <a:avLst/>
          </a:prstGeom>
        </p:spPr>
        <p:txBody>
          <a:bodyPr wrap="square">
            <a:spAutoFit/>
          </a:bodyPr>
          <a:lstStyle/>
          <a:p>
            <a:pPr algn="r"/>
            <a:r>
              <a:rPr lang="ar-DZ" sz="3200" dirty="0" smtClean="0"/>
              <a:t>فالاتصال </a:t>
            </a:r>
            <a:r>
              <a:rPr lang="ar-DZ" sz="3200" dirty="0"/>
              <a:t>التسويقي </a:t>
            </a:r>
            <a:r>
              <a:rPr lang="ar-DZ" sz="3200" dirty="0" smtClean="0"/>
              <a:t>السياحي هو </a:t>
            </a:r>
            <a:r>
              <a:rPr lang="ar-DZ" sz="3200" dirty="0"/>
              <a:t>: مجموعة الجهود والرسائل الموجهة من </a:t>
            </a:r>
            <a:r>
              <a:rPr lang="ar-DZ" sz="3200" dirty="0" smtClean="0"/>
              <a:t>المؤسسة السياحية </a:t>
            </a:r>
            <a:r>
              <a:rPr lang="ar-DZ" sz="3200" dirty="0"/>
              <a:t>إلى </a:t>
            </a:r>
            <a:r>
              <a:rPr lang="ar-DZ" sz="3200" dirty="0" smtClean="0"/>
              <a:t>زبائنها، </a:t>
            </a:r>
            <a:r>
              <a:rPr lang="ar-DZ" sz="3200" dirty="0"/>
              <a:t>والمتضمنة معلومات وإشارات ورسائل تهدف للتعريف </a:t>
            </a:r>
            <a:r>
              <a:rPr lang="ar-DZ" sz="3200" dirty="0" smtClean="0"/>
              <a:t>بالمؤسسة وخدماتها، </a:t>
            </a:r>
            <a:r>
              <a:rPr lang="ar-DZ" sz="3200" dirty="0"/>
              <a:t>بغية خلق ظروف ايجابية ومشجعة لدى مجموع </a:t>
            </a:r>
            <a:r>
              <a:rPr lang="ar-DZ" sz="3200" dirty="0" smtClean="0"/>
              <a:t>الزبائن </a:t>
            </a:r>
            <a:r>
              <a:rPr lang="ar-DZ" sz="3200" dirty="0"/>
              <a:t>للتعامل معها </a:t>
            </a:r>
            <a:r>
              <a:rPr lang="ar-DZ" sz="3200" dirty="0" smtClean="0"/>
              <a:t>بما </a:t>
            </a:r>
            <a:r>
              <a:rPr lang="ar-DZ" sz="3200" dirty="0"/>
              <a:t>يحقق أهداف </a:t>
            </a:r>
            <a:r>
              <a:rPr lang="ar-DZ" sz="3200" dirty="0" smtClean="0"/>
              <a:t>المؤسسة ومصالح المتعاملين معها.</a:t>
            </a:r>
            <a:endParaRPr lang="fr-FR" sz="3200" dirty="0"/>
          </a:p>
        </p:txBody>
      </p:sp>
    </p:spTree>
    <p:extLst>
      <p:ext uri="{BB962C8B-B14F-4D97-AF65-F5344CB8AC3E}">
        <p14:creationId xmlns:p14="http://schemas.microsoft.com/office/powerpoint/2010/main" val="289423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4360" y="282829"/>
            <a:ext cx="10954512" cy="759587"/>
          </a:xfrm>
          <a:prstGeom prst="rect">
            <a:avLst/>
          </a:prstGeom>
        </p:spPr>
        <p:style>
          <a:lnRef idx="0">
            <a:schemeClr val="accent2"/>
          </a:lnRef>
          <a:fillRef idx="3">
            <a:schemeClr val="accent2"/>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DZ" dirty="0" smtClean="0"/>
              <a:t>خامسا/ تعريف الاتصال التسويقي السياحي:</a:t>
            </a:r>
            <a:endParaRPr lang="fr-FR" dirty="0" smtClean="0"/>
          </a:p>
        </p:txBody>
      </p:sp>
      <p:sp>
        <p:nvSpPr>
          <p:cNvPr id="3" name="Rectangle 2"/>
          <p:cNvSpPr/>
          <p:nvPr/>
        </p:nvSpPr>
        <p:spPr>
          <a:xfrm>
            <a:off x="594360" y="1454557"/>
            <a:ext cx="10954512" cy="1077218"/>
          </a:xfrm>
          <a:prstGeom prst="rect">
            <a:avLst/>
          </a:prstGeom>
        </p:spPr>
        <p:txBody>
          <a:bodyPr wrap="square">
            <a:spAutoFit/>
          </a:bodyPr>
          <a:lstStyle/>
          <a:p>
            <a:pPr algn="r"/>
            <a:r>
              <a:rPr lang="ar-DZ" sz="3200" dirty="0" smtClean="0"/>
              <a:t>فالاتصال التسويقي ضروري لإعلام </a:t>
            </a:r>
            <a:r>
              <a:rPr lang="ar-DZ" sz="3200" dirty="0"/>
              <a:t>وإقناع شريحة مستهدفة من الناس بهدف التأثير على سلوكهم نحو شراء </a:t>
            </a:r>
            <a:r>
              <a:rPr lang="ar-DZ" sz="3200" dirty="0" smtClean="0"/>
              <a:t>خدمة معينة </a:t>
            </a:r>
            <a:r>
              <a:rPr lang="ar-DZ" sz="3200" dirty="0"/>
              <a:t>أو الاستمرار في </a:t>
            </a:r>
            <a:r>
              <a:rPr lang="ar-DZ" sz="3200" dirty="0" smtClean="0"/>
              <a:t>شرائها </a:t>
            </a:r>
            <a:r>
              <a:rPr lang="ar-DZ" sz="3200" dirty="0"/>
              <a:t>مع وجود منافسين</a:t>
            </a:r>
            <a:r>
              <a:rPr lang="ar-DZ" sz="3200" dirty="0" smtClean="0"/>
              <a:t>،.</a:t>
            </a:r>
            <a:endParaRPr lang="fr-FR" sz="3200" dirty="0"/>
          </a:p>
        </p:txBody>
      </p:sp>
      <p:sp>
        <p:nvSpPr>
          <p:cNvPr id="4" name="TextBox 3"/>
          <p:cNvSpPr txBox="1"/>
          <p:nvPr/>
        </p:nvSpPr>
        <p:spPr>
          <a:xfrm>
            <a:off x="941832" y="3099816"/>
            <a:ext cx="9957816" cy="584775"/>
          </a:xfrm>
          <a:prstGeom prst="rect">
            <a:avLst/>
          </a:prstGeom>
          <a:noFill/>
        </p:spPr>
        <p:txBody>
          <a:bodyPr wrap="square" rtlCol="0">
            <a:spAutoFit/>
          </a:bodyPr>
          <a:lstStyle/>
          <a:p>
            <a:pPr algn="r"/>
            <a:r>
              <a:rPr lang="ar-DZ" sz="3200" b="1" dirty="0" smtClean="0">
                <a:effectLst>
                  <a:outerShdw blurRad="38100" dist="38100" dir="2700000" algn="tl">
                    <a:srgbClr val="000000">
                      <a:alpha val="43137"/>
                    </a:srgbClr>
                  </a:outerShdw>
                </a:effectLst>
              </a:rPr>
              <a:t>ماذا يحدث في حال عدم تبني المؤسسة السياحية لنظام اتصال تسويقي؟</a:t>
            </a:r>
            <a:endParaRPr lang="fr-FR" sz="3200" b="1" dirty="0">
              <a:effectLst>
                <a:outerShdw blurRad="38100" dist="38100" dir="2700000" algn="tl">
                  <a:srgbClr val="000000">
                    <a:alpha val="43137"/>
                  </a:srgbClr>
                </a:outerShdw>
              </a:effectLst>
            </a:endParaRPr>
          </a:p>
        </p:txBody>
      </p:sp>
      <p:sp>
        <p:nvSpPr>
          <p:cNvPr id="5" name="Rectangle 4"/>
          <p:cNvSpPr/>
          <p:nvPr/>
        </p:nvSpPr>
        <p:spPr>
          <a:xfrm>
            <a:off x="694944" y="4453800"/>
            <a:ext cx="10451592" cy="1569660"/>
          </a:xfrm>
          <a:prstGeom prst="rect">
            <a:avLst/>
          </a:prstGeom>
        </p:spPr>
        <p:txBody>
          <a:bodyPr wrap="square">
            <a:spAutoFit/>
          </a:bodyPr>
          <a:lstStyle/>
          <a:p>
            <a:pPr algn="r"/>
            <a:r>
              <a:rPr lang="ar-DZ" sz="3200" dirty="0">
                <a:solidFill>
                  <a:prstClr val="black"/>
                </a:solidFill>
              </a:rPr>
              <a:t>عدم وجود اتصالات تسويقية </a:t>
            </a:r>
            <a:r>
              <a:rPr lang="ar-DZ" sz="3200" dirty="0" smtClean="0">
                <a:solidFill>
                  <a:prstClr val="black"/>
                </a:solidFill>
              </a:rPr>
              <a:t>يجعل الزبون </a:t>
            </a:r>
            <a:r>
              <a:rPr lang="ar-DZ" sz="3200" dirty="0">
                <a:solidFill>
                  <a:prstClr val="black"/>
                </a:solidFill>
              </a:rPr>
              <a:t>جاهلاً وغير مدرك لطبيعة </a:t>
            </a:r>
            <a:r>
              <a:rPr lang="ar-DZ" sz="3200" dirty="0" smtClean="0">
                <a:solidFill>
                  <a:prstClr val="black"/>
                </a:solidFill>
              </a:rPr>
              <a:t>الخدمة السياحية </a:t>
            </a:r>
            <a:r>
              <a:rPr lang="ar-DZ" sz="3200" dirty="0">
                <a:solidFill>
                  <a:prstClr val="black"/>
                </a:solidFill>
              </a:rPr>
              <a:t>التي يحتاجها وما منافعها له، خاصة وأن أفضل </a:t>
            </a:r>
            <a:r>
              <a:rPr lang="ar-DZ" sz="3200" dirty="0" smtClean="0">
                <a:solidFill>
                  <a:prstClr val="black"/>
                </a:solidFill>
              </a:rPr>
              <a:t>هذه الخدمات </a:t>
            </a:r>
            <a:r>
              <a:rPr lang="ar-DZ" sz="3200" dirty="0">
                <a:solidFill>
                  <a:prstClr val="black"/>
                </a:solidFill>
              </a:rPr>
              <a:t>لا تصنع وتبيع </a:t>
            </a:r>
            <a:r>
              <a:rPr lang="ar-DZ" sz="3200" dirty="0" smtClean="0">
                <a:solidFill>
                  <a:prstClr val="black"/>
                </a:solidFill>
              </a:rPr>
              <a:t>نفسها.</a:t>
            </a:r>
            <a:endParaRPr lang="fr-FR" dirty="0"/>
          </a:p>
        </p:txBody>
      </p:sp>
    </p:spTree>
    <p:extLst>
      <p:ext uri="{BB962C8B-B14F-4D97-AF65-F5344CB8AC3E}">
        <p14:creationId xmlns:p14="http://schemas.microsoft.com/office/powerpoint/2010/main" val="13713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4360" y="282829"/>
            <a:ext cx="10954512" cy="759587"/>
          </a:xfrm>
          <a:prstGeom prst="rect">
            <a:avLst/>
          </a:prstGeom>
        </p:spPr>
        <p:style>
          <a:lnRef idx="0">
            <a:schemeClr val="accent2"/>
          </a:lnRef>
          <a:fillRef idx="3">
            <a:schemeClr val="accent2"/>
          </a:fillRef>
          <a:effectRef idx="3">
            <a:schemeClr val="accent2"/>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DZ" dirty="0" smtClean="0"/>
              <a:t>خامسا/ تعريف الاتصال التسويقي السياحي:</a:t>
            </a:r>
            <a:endParaRPr lang="fr-FR" dirty="0" smtClean="0"/>
          </a:p>
        </p:txBody>
      </p:sp>
      <p:sp>
        <p:nvSpPr>
          <p:cNvPr id="3" name="TextBox 2"/>
          <p:cNvSpPr txBox="1"/>
          <p:nvPr/>
        </p:nvSpPr>
        <p:spPr>
          <a:xfrm>
            <a:off x="1298448" y="1453896"/>
            <a:ext cx="9390888" cy="584775"/>
          </a:xfrm>
          <a:prstGeom prst="rect">
            <a:avLst/>
          </a:prstGeom>
          <a:noFill/>
        </p:spPr>
        <p:txBody>
          <a:bodyPr wrap="square" rtlCol="0">
            <a:spAutoFit/>
          </a:bodyPr>
          <a:lstStyle/>
          <a:p>
            <a:pPr algn="r"/>
            <a:r>
              <a:rPr lang="ar-DZ" sz="3200" b="1" dirty="0" smtClean="0">
                <a:effectLst>
                  <a:outerShdw blurRad="38100" dist="38100" dir="2700000" algn="tl">
                    <a:srgbClr val="000000">
                      <a:alpha val="43137"/>
                    </a:srgbClr>
                  </a:outerShdw>
                </a:effectLst>
              </a:rPr>
              <a:t>ماهو دور الاتصال التسويقي في عملية التبادل؟</a:t>
            </a:r>
            <a:endParaRPr lang="fr-FR" sz="3200" b="1" dirty="0">
              <a:effectLst>
                <a:outerShdw blurRad="38100" dist="38100" dir="2700000" algn="tl">
                  <a:srgbClr val="000000">
                    <a:alpha val="43137"/>
                  </a:srgbClr>
                </a:outerShdw>
              </a:effectLst>
            </a:endParaRPr>
          </a:p>
        </p:txBody>
      </p:sp>
      <p:sp>
        <p:nvSpPr>
          <p:cNvPr id="4" name="Rectangle 3"/>
          <p:cNvSpPr/>
          <p:nvPr/>
        </p:nvSpPr>
        <p:spPr>
          <a:xfrm>
            <a:off x="594360" y="5291251"/>
            <a:ext cx="10396728" cy="954107"/>
          </a:xfrm>
          <a:prstGeom prst="rect">
            <a:avLst/>
          </a:prstGeom>
        </p:spPr>
        <p:txBody>
          <a:bodyPr wrap="square">
            <a:spAutoFit/>
          </a:bodyPr>
          <a:lstStyle/>
          <a:p>
            <a:pPr algn="r"/>
            <a:r>
              <a:rPr lang="ar-DZ" sz="2800" b="1" dirty="0">
                <a:solidFill>
                  <a:srgbClr val="040C28"/>
                </a:solidFill>
                <a:latin typeface="Google Sans"/>
              </a:rPr>
              <a:t>إقامة علاقة مع الأفراد أو المجموعات أو المنظمات لتسهيل التبادلات بشكل مباشر أو غير مباشر من خلال التأثير على واحد أو أكثر من الجماهير لقبول منتج </a:t>
            </a:r>
            <a:r>
              <a:rPr lang="ar-DZ" sz="2800" b="1" dirty="0" smtClean="0">
                <a:solidFill>
                  <a:srgbClr val="040C28"/>
                </a:solidFill>
                <a:latin typeface="Google Sans"/>
              </a:rPr>
              <a:t>المؤسسة</a:t>
            </a:r>
            <a:endParaRPr lang="fr-FR" sz="2800" b="1" dirty="0"/>
          </a:p>
        </p:txBody>
      </p:sp>
      <p:pic>
        <p:nvPicPr>
          <p:cNvPr id="5" name="Picture 4"/>
          <p:cNvPicPr>
            <a:picLocks noChangeAspect="1"/>
          </p:cNvPicPr>
          <p:nvPr/>
        </p:nvPicPr>
        <p:blipFill rotWithShape="1">
          <a:blip r:embed="rId2"/>
          <a:srcRect l="27150" t="37199" r="10000" b="20667"/>
          <a:stretch/>
        </p:blipFill>
        <p:spPr>
          <a:xfrm>
            <a:off x="996696" y="2051044"/>
            <a:ext cx="9692640" cy="2969011"/>
          </a:xfrm>
          <a:prstGeom prst="rect">
            <a:avLst/>
          </a:prstGeom>
        </p:spPr>
      </p:pic>
    </p:spTree>
    <p:extLst>
      <p:ext uri="{BB962C8B-B14F-4D97-AF65-F5344CB8AC3E}">
        <p14:creationId xmlns:p14="http://schemas.microsoft.com/office/powerpoint/2010/main" val="377230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282829"/>
            <a:ext cx="10954512" cy="759587"/>
          </a:xfrm>
        </p:spPr>
        <p:style>
          <a:lnRef idx="0">
            <a:schemeClr val="accent2"/>
          </a:lnRef>
          <a:fillRef idx="3">
            <a:schemeClr val="accent2"/>
          </a:fillRef>
          <a:effectRef idx="3">
            <a:schemeClr val="accent2"/>
          </a:effectRef>
          <a:fontRef idx="minor">
            <a:schemeClr val="lt1"/>
          </a:fontRef>
        </p:style>
        <p:txBody>
          <a:bodyPr/>
          <a:lstStyle/>
          <a:p>
            <a:pPr algn="ctr"/>
            <a:r>
              <a:rPr lang="ar-DZ" dirty="0" smtClean="0"/>
              <a:t>أولا/ تعريف الاتصال:</a:t>
            </a:r>
            <a:endParaRPr lang="fr-FR" dirty="0"/>
          </a:p>
        </p:txBody>
      </p:sp>
      <p:sp>
        <p:nvSpPr>
          <p:cNvPr id="3" name="Content Placeholder 2"/>
          <p:cNvSpPr>
            <a:spLocks noGrp="1"/>
          </p:cNvSpPr>
          <p:nvPr>
            <p:ph idx="1"/>
          </p:nvPr>
        </p:nvSpPr>
        <p:spPr>
          <a:xfrm>
            <a:off x="838200" y="1399032"/>
            <a:ext cx="10515600" cy="4777931"/>
          </a:xfrm>
        </p:spPr>
        <p:txBody>
          <a:bodyPr/>
          <a:lstStyle/>
          <a:p>
            <a:pPr marL="0" indent="0" algn="r">
              <a:buNone/>
            </a:pPr>
            <a:r>
              <a:rPr lang="ar-DZ" b="1" dirty="0" smtClean="0"/>
              <a:t>يعرف الاتصال </a:t>
            </a:r>
            <a:r>
              <a:rPr lang="ar-DZ" dirty="0" smtClean="0"/>
              <a:t>بأنه عملية تتم من قبل كل من الأشخاص - المجموعات - المنظمة(المرسل)، لنقل بعض النماذج من المعلومات (الرسالة) إلى أشخاص، مجموعات، منظمات أخرى (المستقبل)، والاتصال ليس فقط نقل معلومات وإنما نقل مشاعر وأحاسيس أي أنه عملية تفاعل بين الأشخاص.</a:t>
            </a:r>
          </a:p>
          <a:p>
            <a:pPr marL="0" indent="0" algn="r">
              <a:buNone/>
            </a:pPr>
            <a:endParaRPr lang="ar-DZ" dirty="0" smtClean="0"/>
          </a:p>
        </p:txBody>
      </p:sp>
      <p:pic>
        <p:nvPicPr>
          <p:cNvPr id="4" name="Picture 3"/>
          <p:cNvPicPr>
            <a:picLocks noChangeAspect="1"/>
          </p:cNvPicPr>
          <p:nvPr/>
        </p:nvPicPr>
        <p:blipFill>
          <a:blip r:embed="rId2"/>
          <a:stretch>
            <a:fillRect/>
          </a:stretch>
        </p:blipFill>
        <p:spPr>
          <a:xfrm>
            <a:off x="2926080" y="3294315"/>
            <a:ext cx="6158003" cy="2927885"/>
          </a:xfrm>
          <a:prstGeom prst="rect">
            <a:avLst/>
          </a:prstGeom>
        </p:spPr>
      </p:pic>
    </p:spTree>
    <p:extLst>
      <p:ext uri="{BB962C8B-B14F-4D97-AF65-F5344CB8AC3E}">
        <p14:creationId xmlns:p14="http://schemas.microsoft.com/office/powerpoint/2010/main" val="3989595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94360" y="282829"/>
            <a:ext cx="10954512" cy="759587"/>
          </a:xfrm>
          <a:prstGeom prst="rect">
            <a:avLst/>
          </a:prstGeom>
        </p:spPr>
        <p:style>
          <a:lnRef idx="0">
            <a:schemeClr val="dk1"/>
          </a:lnRef>
          <a:fillRef idx="3">
            <a:schemeClr val="dk1"/>
          </a:fillRef>
          <a:effectRef idx="3">
            <a:schemeClr val="dk1"/>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DZ" smtClean="0"/>
              <a:t>سادسا/ اهداف الاتصال التسويقي السياحي:</a:t>
            </a:r>
            <a:endParaRPr lang="fr-FR" dirty="0" smtClean="0"/>
          </a:p>
        </p:txBody>
      </p:sp>
      <p:sp>
        <p:nvSpPr>
          <p:cNvPr id="5" name="Rectangle 4"/>
          <p:cNvSpPr/>
          <p:nvPr/>
        </p:nvSpPr>
        <p:spPr>
          <a:xfrm>
            <a:off x="466344" y="1191167"/>
            <a:ext cx="11082528" cy="954107"/>
          </a:xfrm>
          <a:prstGeom prst="rect">
            <a:avLst/>
          </a:prstGeom>
        </p:spPr>
        <p:txBody>
          <a:bodyPr wrap="square">
            <a:spAutoFit/>
          </a:bodyPr>
          <a:lstStyle/>
          <a:p>
            <a:pPr marL="514350" lvl="0" indent="-514350" algn="r" rtl="1">
              <a:buFontTx/>
              <a:buAutoNum type="arabicPeriod"/>
            </a:pPr>
            <a:r>
              <a:rPr lang="ar-DZ" sz="2800" dirty="0">
                <a:solidFill>
                  <a:prstClr val="black"/>
                </a:solidFill>
              </a:rPr>
              <a:t>ترسيخ صورة حسنة عن المؤسسة في ذهن الزبائن، وذلك من خلال تمييز الخدمة واختيار وسائل سهلة تزيد من رغبة الزبون في الشراء. </a:t>
            </a:r>
          </a:p>
        </p:txBody>
      </p:sp>
      <p:sp>
        <p:nvSpPr>
          <p:cNvPr id="6" name="Rectangle 5"/>
          <p:cNvSpPr/>
          <p:nvPr/>
        </p:nvSpPr>
        <p:spPr>
          <a:xfrm>
            <a:off x="384048" y="2223754"/>
            <a:ext cx="10954512" cy="1384995"/>
          </a:xfrm>
          <a:prstGeom prst="rect">
            <a:avLst/>
          </a:prstGeom>
        </p:spPr>
        <p:txBody>
          <a:bodyPr wrap="square">
            <a:spAutoFit/>
          </a:bodyPr>
          <a:lstStyle/>
          <a:p>
            <a:pPr lvl="0" algn="r" rtl="1"/>
            <a:r>
              <a:rPr lang="ar-DZ" sz="2800" dirty="0">
                <a:solidFill>
                  <a:prstClr val="black"/>
                </a:solidFill>
              </a:rPr>
              <a:t>2-  تحقيق زيادة مستمرة في المبيعات، وذلك من خلال </a:t>
            </a:r>
          </a:p>
          <a:p>
            <a:pPr lvl="0" algn="r" rtl="1"/>
            <a:r>
              <a:rPr lang="ar-DZ" sz="2800" dirty="0" smtClean="0">
                <a:solidFill>
                  <a:prstClr val="black"/>
                </a:solidFill>
              </a:rPr>
              <a:t>  تنظيم </a:t>
            </a:r>
            <a:r>
              <a:rPr lang="ar-DZ" sz="2800" dirty="0">
                <a:solidFill>
                  <a:prstClr val="black"/>
                </a:solidFill>
              </a:rPr>
              <a:t>المبيعات بالتركيز على الأسواق الجيدة</a:t>
            </a:r>
          </a:p>
          <a:p>
            <a:pPr lvl="0" algn="r" rtl="1"/>
            <a:r>
              <a:rPr lang="ar-DZ" sz="2800" dirty="0">
                <a:solidFill>
                  <a:prstClr val="black"/>
                </a:solidFill>
              </a:rPr>
              <a:t> وضع خطط لاستقطاب أسواق جديدة اعتمادا على وسائل تحفيزمبتكرة.</a:t>
            </a:r>
          </a:p>
        </p:txBody>
      </p:sp>
      <p:sp>
        <p:nvSpPr>
          <p:cNvPr id="7" name="Rectangle 6"/>
          <p:cNvSpPr/>
          <p:nvPr/>
        </p:nvSpPr>
        <p:spPr>
          <a:xfrm>
            <a:off x="562356" y="3859328"/>
            <a:ext cx="10890504" cy="523220"/>
          </a:xfrm>
          <a:prstGeom prst="rect">
            <a:avLst/>
          </a:prstGeom>
        </p:spPr>
        <p:txBody>
          <a:bodyPr wrap="square">
            <a:spAutoFit/>
          </a:bodyPr>
          <a:lstStyle/>
          <a:p>
            <a:pPr lvl="0" algn="r" rtl="1"/>
            <a:r>
              <a:rPr lang="ar-DZ" sz="2800" dirty="0">
                <a:solidFill>
                  <a:prstClr val="black"/>
                </a:solidFill>
              </a:rPr>
              <a:t>3- تأكيد أهمية المنتجات والخدمات بالنسبة للعميل ومستوى الطلب وأسعار المنافسين</a:t>
            </a:r>
          </a:p>
        </p:txBody>
      </p:sp>
      <p:sp>
        <p:nvSpPr>
          <p:cNvPr id="8" name="Rectangle 7"/>
          <p:cNvSpPr/>
          <p:nvPr/>
        </p:nvSpPr>
        <p:spPr>
          <a:xfrm>
            <a:off x="384048" y="4711607"/>
            <a:ext cx="10954512" cy="954107"/>
          </a:xfrm>
          <a:prstGeom prst="rect">
            <a:avLst/>
          </a:prstGeom>
        </p:spPr>
        <p:txBody>
          <a:bodyPr wrap="square">
            <a:spAutoFit/>
          </a:bodyPr>
          <a:lstStyle/>
          <a:p>
            <a:pPr lvl="0" algn="r" rtl="1"/>
            <a:r>
              <a:rPr lang="ar-DZ" sz="2800" dirty="0">
                <a:solidFill>
                  <a:prstClr val="black"/>
                </a:solidFill>
              </a:rPr>
              <a:t>4- تشجيع الطلب على المنتجات واختيار الوسيلة المناسبة، وهل مثلاً يكون التحفيز سعرياً أم زيادة مستوى الجودة.</a:t>
            </a:r>
          </a:p>
        </p:txBody>
      </p:sp>
    </p:spTree>
    <p:extLst>
      <p:ext uri="{BB962C8B-B14F-4D97-AF65-F5344CB8AC3E}">
        <p14:creationId xmlns:p14="http://schemas.microsoft.com/office/powerpoint/2010/main" val="239181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768" y="2013216"/>
            <a:ext cx="10954512" cy="2677656"/>
          </a:xfrm>
          <a:prstGeom prst="rect">
            <a:avLst/>
          </a:prstGeom>
        </p:spPr>
        <p:txBody>
          <a:bodyPr wrap="square">
            <a:spAutoFit/>
          </a:bodyPr>
          <a:lstStyle/>
          <a:p>
            <a:pPr algn="r" rtl="1"/>
            <a:r>
              <a:rPr lang="ar-DZ" sz="2800" dirty="0" smtClean="0"/>
              <a:t>5-  </a:t>
            </a:r>
            <a:r>
              <a:rPr lang="ar-DZ" sz="2800" dirty="0"/>
              <a:t>نشر المعلومات والبيانات عن السوق والمنتج والتعريف بها </a:t>
            </a:r>
            <a:r>
              <a:rPr lang="ar-DZ" sz="2800" dirty="0" smtClean="0"/>
              <a:t>للعميل.</a:t>
            </a:r>
          </a:p>
          <a:p>
            <a:pPr algn="r" rtl="1"/>
            <a:endParaRPr lang="ar-DZ" sz="2800" dirty="0" smtClean="0"/>
          </a:p>
          <a:p>
            <a:pPr algn="r" rtl="1"/>
            <a:r>
              <a:rPr lang="ar-DZ" sz="2800" dirty="0" smtClean="0"/>
              <a:t>6-  </a:t>
            </a:r>
            <a:r>
              <a:rPr lang="ar-DZ" sz="2800" dirty="0"/>
              <a:t>التأثير على السلوك وتوجيهه نحو أهداف </a:t>
            </a:r>
            <a:r>
              <a:rPr lang="ar-DZ" sz="2800" dirty="0" smtClean="0"/>
              <a:t>المؤسسة، </a:t>
            </a:r>
            <a:r>
              <a:rPr lang="ar-DZ" sz="2800" dirty="0"/>
              <a:t>وذلك بالتأكيد على قيمة المنتج </a:t>
            </a:r>
            <a:r>
              <a:rPr lang="ar-DZ" sz="2800" dirty="0" smtClean="0"/>
              <a:t>من حيث </a:t>
            </a:r>
            <a:r>
              <a:rPr lang="ar-DZ" sz="2800" dirty="0"/>
              <a:t>ملاءمة سعره وأهمية استخدامه. </a:t>
            </a:r>
            <a:endParaRPr lang="ar-DZ" sz="2800" dirty="0" smtClean="0"/>
          </a:p>
          <a:p>
            <a:pPr algn="r" rtl="1"/>
            <a:endParaRPr lang="ar-DZ" sz="2800" dirty="0" smtClean="0"/>
          </a:p>
          <a:p>
            <a:pPr algn="r" rtl="1"/>
            <a:r>
              <a:rPr lang="ar-DZ" sz="2800" dirty="0" smtClean="0"/>
              <a:t>7- خلق </a:t>
            </a:r>
            <a:r>
              <a:rPr lang="ar-DZ" sz="2800" dirty="0"/>
              <a:t>صورة مميزة ومؤثرة </a:t>
            </a:r>
            <a:r>
              <a:rPr lang="ar-DZ" sz="2800" dirty="0" smtClean="0"/>
              <a:t>للخدمة </a:t>
            </a:r>
            <a:r>
              <a:rPr lang="ar-DZ" sz="2800" dirty="0"/>
              <a:t>في المجتمع عبر جودة المنتج وولاء </a:t>
            </a:r>
            <a:r>
              <a:rPr lang="ar-DZ" sz="2800" dirty="0" smtClean="0"/>
              <a:t>الزبون.</a:t>
            </a:r>
            <a:endParaRPr lang="fr-FR" sz="2800" dirty="0"/>
          </a:p>
        </p:txBody>
      </p:sp>
      <p:sp>
        <p:nvSpPr>
          <p:cNvPr id="3" name="Title 1"/>
          <p:cNvSpPr txBox="1">
            <a:spLocks/>
          </p:cNvSpPr>
          <p:nvPr/>
        </p:nvSpPr>
        <p:spPr>
          <a:xfrm>
            <a:off x="594360" y="282829"/>
            <a:ext cx="10954512" cy="759587"/>
          </a:xfrm>
          <a:prstGeom prst="rect">
            <a:avLst/>
          </a:prstGeom>
        </p:spPr>
        <p:style>
          <a:lnRef idx="0">
            <a:schemeClr val="dk1"/>
          </a:lnRef>
          <a:fillRef idx="3">
            <a:schemeClr val="dk1"/>
          </a:fillRef>
          <a:effectRef idx="3">
            <a:schemeClr val="dk1"/>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ar-DZ" smtClean="0"/>
              <a:t>سادسا/ اهداف الاتصال التسويقي السياحي:</a:t>
            </a:r>
            <a:endParaRPr lang="fr-FR" dirty="0" smtClean="0"/>
          </a:p>
        </p:txBody>
      </p:sp>
    </p:spTree>
    <p:extLst>
      <p:ext uri="{BB962C8B-B14F-4D97-AF65-F5344CB8AC3E}">
        <p14:creationId xmlns:p14="http://schemas.microsoft.com/office/powerpoint/2010/main" val="292583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6736" y="1911096"/>
            <a:ext cx="9491472" cy="2862322"/>
          </a:xfrm>
          <a:prstGeom prst="rect">
            <a:avLst/>
          </a:prstGeom>
          <a:noFill/>
        </p:spPr>
        <p:txBody>
          <a:bodyPr wrap="square" rtlCol="0">
            <a:spAutoFit/>
          </a:bodyPr>
          <a:lstStyle/>
          <a:p>
            <a:pPr algn="r"/>
            <a:r>
              <a:rPr lang="ar-DZ" sz="6000" dirty="0" smtClean="0"/>
              <a:t>ماذا نعني بمصطلح قيمة الخدمة؟</a:t>
            </a:r>
          </a:p>
          <a:p>
            <a:pPr algn="r"/>
            <a:endParaRPr lang="ar-DZ" sz="6000" dirty="0"/>
          </a:p>
          <a:p>
            <a:pPr algn="r"/>
            <a:r>
              <a:rPr lang="ar-DZ" sz="6000" dirty="0" smtClean="0"/>
              <a:t>ما هو الفرق بين الاعلام والاتصال؟</a:t>
            </a:r>
          </a:p>
        </p:txBody>
      </p:sp>
    </p:spTree>
    <p:extLst>
      <p:ext uri="{BB962C8B-B14F-4D97-AF65-F5344CB8AC3E}">
        <p14:creationId xmlns:p14="http://schemas.microsoft.com/office/powerpoint/2010/main" val="626194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9646" y="2967335"/>
            <a:ext cx="4052713" cy="923330"/>
          </a:xfrm>
          <a:prstGeom prst="rect">
            <a:avLst/>
          </a:prstGeom>
          <a:noFill/>
        </p:spPr>
        <p:txBody>
          <a:bodyPr wrap="none" lIns="91440" tIns="45720" rIns="91440" bIns="45720">
            <a:spAutoFit/>
          </a:bodyPr>
          <a:lstStyle/>
          <a:p>
            <a:pPr algn="ctr"/>
            <a:r>
              <a:rPr lang="ar-DZ"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انتهت المحاضرة </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11075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238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3872"/>
            <a:ext cx="10515600" cy="4785487"/>
          </a:xfrm>
        </p:spPr>
        <p:txBody>
          <a:bodyPr>
            <a:normAutofit lnSpcReduction="10000"/>
          </a:bodyPr>
          <a:lstStyle/>
          <a:p>
            <a:pPr marL="0" indent="0" algn="r">
              <a:buNone/>
            </a:pPr>
            <a:r>
              <a:rPr lang="ar-DZ" b="1" dirty="0"/>
              <a:t>و</a:t>
            </a:r>
            <a:r>
              <a:rPr lang="ar-DZ" b="1" dirty="0" smtClean="0"/>
              <a:t>الاتصالات الإدارية </a:t>
            </a:r>
            <a:r>
              <a:rPr lang="ar-DZ" dirty="0" smtClean="0"/>
              <a:t>ظاهرة اجتماعية تبدأ بوجود طرفين ورسالة، ولها بداية ونهاية يحددها مجموعة من التفاعلات والأفعال وردود الأفعال التي يترتب عليها تكوين علاقات وصلات إما أن تنتهي بمجرد وصول الرسالة أو تستمر وتتجدد.</a:t>
            </a:r>
          </a:p>
          <a:p>
            <a:pPr marL="0" indent="0" algn="r">
              <a:buNone/>
            </a:pPr>
            <a:endParaRPr lang="ar-DZ" dirty="0"/>
          </a:p>
          <a:p>
            <a:pPr marL="0" indent="0" algn="r">
              <a:buNone/>
            </a:pPr>
            <a:endParaRPr lang="ar-DZ" dirty="0" smtClean="0"/>
          </a:p>
          <a:p>
            <a:pPr marL="0" indent="0" algn="r">
              <a:buNone/>
            </a:pPr>
            <a:endParaRPr lang="ar-DZ" dirty="0"/>
          </a:p>
          <a:p>
            <a:pPr marL="0" indent="0" algn="r">
              <a:buNone/>
            </a:pPr>
            <a:endParaRPr lang="ar-DZ" dirty="0" smtClean="0"/>
          </a:p>
          <a:p>
            <a:pPr marL="0" indent="0" algn="r">
              <a:buNone/>
            </a:pPr>
            <a:endParaRPr lang="ar-DZ" dirty="0" smtClean="0"/>
          </a:p>
          <a:p>
            <a:pPr marL="0" indent="0" algn="r">
              <a:buNone/>
            </a:pPr>
            <a:endParaRPr lang="ar-DZ" dirty="0"/>
          </a:p>
          <a:p>
            <a:pPr marL="0" indent="0" algn="r">
              <a:buNone/>
            </a:pPr>
            <a:r>
              <a:rPr lang="ar-DZ" dirty="0" smtClean="0"/>
              <a:t>فالاتصالات ليست عملا فرديا، ولكنها عملية ديناميكية ترتبط بطرفين مرسل ومستقبل.</a:t>
            </a:r>
          </a:p>
          <a:p>
            <a:pPr marL="0" indent="0" algn="r">
              <a:buNone/>
            </a:pPr>
            <a:endParaRPr lang="fr-FR" dirty="0"/>
          </a:p>
        </p:txBody>
      </p:sp>
      <p:pic>
        <p:nvPicPr>
          <p:cNvPr id="4" name="Picture 3"/>
          <p:cNvPicPr>
            <a:picLocks noChangeAspect="1"/>
          </p:cNvPicPr>
          <p:nvPr/>
        </p:nvPicPr>
        <p:blipFill>
          <a:blip r:embed="rId2"/>
          <a:stretch>
            <a:fillRect/>
          </a:stretch>
        </p:blipFill>
        <p:spPr>
          <a:xfrm>
            <a:off x="557304" y="48712"/>
            <a:ext cx="11077392" cy="1292464"/>
          </a:xfrm>
          <a:prstGeom prst="rect">
            <a:avLst/>
          </a:prstGeom>
        </p:spPr>
      </p:pic>
      <p:pic>
        <p:nvPicPr>
          <p:cNvPr id="5" name="Picture 4"/>
          <p:cNvPicPr>
            <a:picLocks noChangeAspect="1"/>
          </p:cNvPicPr>
          <p:nvPr/>
        </p:nvPicPr>
        <p:blipFill>
          <a:blip r:embed="rId3"/>
          <a:stretch>
            <a:fillRect/>
          </a:stretch>
        </p:blipFill>
        <p:spPr>
          <a:xfrm>
            <a:off x="2423160" y="2724912"/>
            <a:ext cx="6675119" cy="2587752"/>
          </a:xfrm>
          <a:prstGeom prst="rect">
            <a:avLst/>
          </a:prstGeom>
        </p:spPr>
      </p:pic>
      <p:sp>
        <p:nvSpPr>
          <p:cNvPr id="6" name="TextBox 5"/>
          <p:cNvSpPr txBox="1"/>
          <p:nvPr/>
        </p:nvSpPr>
        <p:spPr>
          <a:xfrm>
            <a:off x="7982712" y="818197"/>
            <a:ext cx="291693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ar-DZ" dirty="0" smtClean="0"/>
              <a:t>سلوك أو عادة يمارسها الافراد في المجتمع الواحد</a:t>
            </a:r>
            <a:endParaRPr lang="fr-FR" dirty="0"/>
          </a:p>
        </p:txBody>
      </p:sp>
      <p:sp>
        <p:nvSpPr>
          <p:cNvPr id="7" name="Oval Callout 6"/>
          <p:cNvSpPr/>
          <p:nvPr/>
        </p:nvSpPr>
        <p:spPr>
          <a:xfrm>
            <a:off x="3383280" y="5952743"/>
            <a:ext cx="2779776" cy="713232"/>
          </a:xfrm>
          <a:prstGeom prst="wedgeEllipseCallout">
            <a:avLst>
              <a:gd name="adj1" fmla="val 46601"/>
              <a:gd name="adj2" fmla="val -64423"/>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ar-DZ" dirty="0" smtClean="0"/>
              <a:t>عملية متغيرة دائمة التشكل وغير مستقرة</a:t>
            </a:r>
            <a:endParaRPr lang="fr-FR" dirty="0"/>
          </a:p>
        </p:txBody>
      </p:sp>
    </p:spTree>
    <p:extLst>
      <p:ext uri="{BB962C8B-B14F-4D97-AF65-F5344CB8AC3E}">
        <p14:creationId xmlns:p14="http://schemas.microsoft.com/office/powerpoint/2010/main" val="7601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91312787"/>
              </p:ext>
            </p:extLst>
          </p:nvPr>
        </p:nvGraphicFramePr>
        <p:xfrm>
          <a:off x="838199" y="2331719"/>
          <a:ext cx="10515600" cy="2825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554255" y="-33584"/>
            <a:ext cx="11083489" cy="1292464"/>
          </a:xfrm>
          <a:prstGeom prst="rect">
            <a:avLst/>
          </a:prstGeom>
        </p:spPr>
      </p:pic>
      <p:sp>
        <p:nvSpPr>
          <p:cNvPr id="5" name="Striped Right Arrow 4"/>
          <p:cNvSpPr/>
          <p:nvPr/>
        </p:nvSpPr>
        <p:spPr>
          <a:xfrm rot="5400000">
            <a:off x="5692170" y="1111026"/>
            <a:ext cx="813756" cy="950976"/>
          </a:xfrm>
          <a:prstGeom prst="stripedRightArrow">
            <a:avLst>
              <a:gd name="adj1" fmla="val 41667"/>
              <a:gd name="adj2" fmla="val 52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Left Arrow 6"/>
          <p:cNvSpPr/>
          <p:nvPr/>
        </p:nvSpPr>
        <p:spPr>
          <a:xfrm>
            <a:off x="6327648" y="5471103"/>
            <a:ext cx="4916423" cy="1216152"/>
          </a:xfrm>
          <a:prstGeom prst="leftArrow">
            <a:avLst>
              <a:gd name="adj1" fmla="val 50000"/>
              <a:gd name="adj2" fmla="val 8308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DZ" sz="2800" b="1" dirty="0" smtClean="0">
                <a:solidFill>
                  <a:schemeClr val="tx1"/>
                </a:solidFill>
                <a:effectLst>
                  <a:outerShdw blurRad="38100" dist="38100" dir="2700000" algn="tl">
                    <a:srgbClr val="000000">
                      <a:alpha val="43137"/>
                    </a:srgbClr>
                  </a:outerShdw>
                </a:effectLst>
              </a:rPr>
              <a:t>المرسل: التفكير – الترميز - النقل</a:t>
            </a:r>
            <a:endParaRPr lang="fr-FR" sz="2800" b="1" dirty="0">
              <a:solidFill>
                <a:schemeClr val="tx1"/>
              </a:solidFill>
              <a:effectLst>
                <a:outerShdw blurRad="38100" dist="38100" dir="2700000" algn="tl">
                  <a:srgbClr val="000000">
                    <a:alpha val="43137"/>
                  </a:srgbClr>
                </a:outerShdw>
              </a:effectLst>
            </a:endParaRPr>
          </a:p>
        </p:txBody>
      </p:sp>
      <p:sp>
        <p:nvSpPr>
          <p:cNvPr id="10" name="Right Arrow 9"/>
          <p:cNvSpPr/>
          <p:nvPr/>
        </p:nvSpPr>
        <p:spPr>
          <a:xfrm>
            <a:off x="694944" y="5484819"/>
            <a:ext cx="4782312" cy="1188720"/>
          </a:xfrm>
          <a:prstGeom prst="rightArrow">
            <a:avLst>
              <a:gd name="adj1" fmla="val 50000"/>
              <a:gd name="adj2" fmla="val 8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ar-DZ" sz="2000" b="1" dirty="0" smtClean="0">
                <a:solidFill>
                  <a:schemeClr val="tx1"/>
                </a:solidFill>
                <a:effectLst>
                  <a:outerShdw blurRad="38100" dist="38100" dir="2700000" algn="tl">
                    <a:srgbClr val="000000">
                      <a:alpha val="43137"/>
                    </a:srgbClr>
                  </a:outerShdw>
                </a:effectLst>
              </a:rPr>
              <a:t>المستقبل: الفهم – تحليل الرموز – الاستجابة </a:t>
            </a:r>
            <a:endParaRPr lang="fr-FR" sz="2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500"/>
                                        <p:tgtEl>
                                          <p:spTgt spid="5"/>
                                        </p:tgtEl>
                                      </p:cBhvr>
                                    </p:animEffect>
                                    <p:anim calcmode="lin" valueType="num">
                                      <p:cBhvr>
                                        <p:cTn id="7" dur="1500"/>
                                        <p:tgtEl>
                                          <p:spTgt spid="5"/>
                                        </p:tgtEl>
                                        <p:attrNameLst>
                                          <p:attrName>ppt_x</p:attrName>
                                        </p:attrNameLst>
                                      </p:cBhvr>
                                      <p:tavLst>
                                        <p:tav tm="0">
                                          <p:val>
                                            <p:strVal val="ppt_x"/>
                                          </p:val>
                                        </p:tav>
                                        <p:tav tm="100000">
                                          <p:val>
                                            <p:strVal val="ppt_x"/>
                                          </p:val>
                                        </p:tav>
                                      </p:tavLst>
                                    </p:anim>
                                    <p:anim calcmode="lin" valueType="num">
                                      <p:cBhvr>
                                        <p:cTn id="8" dur="1500"/>
                                        <p:tgtEl>
                                          <p:spTgt spid="5"/>
                                        </p:tgtEl>
                                        <p:attrNameLst>
                                          <p:attrName>ppt_y</p:attrName>
                                        </p:attrNameLst>
                                      </p:cBhvr>
                                      <p:tavLst>
                                        <p:tav tm="0">
                                          <p:val>
                                            <p:strVal val="ppt_y"/>
                                          </p:val>
                                        </p:tav>
                                        <p:tav tm="100000">
                                          <p:val>
                                            <p:strVal val="ppt_y+.1"/>
                                          </p:val>
                                        </p:tav>
                                      </p:tavLst>
                                    </p:anim>
                                    <p:set>
                                      <p:cBhvr>
                                        <p:cTn id="9"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6747"/>
          </a:xfrm>
        </p:spPr>
        <p:style>
          <a:lnRef idx="0">
            <a:schemeClr val="accent1"/>
          </a:lnRef>
          <a:fillRef idx="3">
            <a:schemeClr val="accent1"/>
          </a:fillRef>
          <a:effectRef idx="3">
            <a:schemeClr val="accent1"/>
          </a:effectRef>
          <a:fontRef idx="minor">
            <a:schemeClr val="lt1"/>
          </a:fontRef>
        </p:style>
        <p:txBody>
          <a:bodyPr/>
          <a:lstStyle/>
          <a:p>
            <a:pPr algn="ctr"/>
            <a:r>
              <a:rPr lang="ar-DZ" b="1" dirty="0" smtClean="0">
                <a:solidFill>
                  <a:schemeClr val="tx1"/>
                </a:solidFill>
                <a:effectLst>
                  <a:outerShdw blurRad="38100" dist="38100" dir="2700000" algn="tl">
                    <a:srgbClr val="000000">
                      <a:alpha val="43137"/>
                    </a:srgbClr>
                  </a:outerShdw>
                </a:effectLst>
              </a:rPr>
              <a:t>ثانيا/ عناصر عملية الاتصال:</a:t>
            </a:r>
            <a:endParaRPr lang="fr-FR" b="1" dirty="0">
              <a:solidFill>
                <a:schemeClr val="tx1"/>
              </a:solidFill>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a:srcRect t="16526"/>
          <a:stretch/>
        </p:blipFill>
        <p:spPr>
          <a:xfrm>
            <a:off x="838200" y="1764792"/>
            <a:ext cx="10308336" cy="4700016"/>
          </a:xfrm>
          <a:prstGeom prst="rect">
            <a:avLst/>
          </a:prstGeom>
        </p:spPr>
      </p:pic>
    </p:spTree>
    <p:extLst>
      <p:ext uri="{BB962C8B-B14F-4D97-AF65-F5344CB8AC3E}">
        <p14:creationId xmlns:p14="http://schemas.microsoft.com/office/powerpoint/2010/main" val="386926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76856" y="1459821"/>
            <a:ext cx="7690104" cy="4730667"/>
          </a:xfrm>
          <a:prstGeom prst="rect">
            <a:avLst/>
          </a:prstGeom>
        </p:spPr>
      </p:pic>
      <p:sp>
        <p:nvSpPr>
          <p:cNvPr id="5" name="Title 1"/>
          <p:cNvSpPr>
            <a:spLocks noGrp="1"/>
          </p:cNvSpPr>
          <p:nvPr>
            <p:ph type="title"/>
          </p:nvPr>
        </p:nvSpPr>
        <p:spPr>
          <a:xfrm>
            <a:off x="838200" y="365125"/>
            <a:ext cx="10515600" cy="896747"/>
          </a:xfrm>
        </p:spPr>
        <p:style>
          <a:lnRef idx="0">
            <a:schemeClr val="accent1"/>
          </a:lnRef>
          <a:fillRef idx="3">
            <a:schemeClr val="accent1"/>
          </a:fillRef>
          <a:effectRef idx="3">
            <a:schemeClr val="accent1"/>
          </a:effectRef>
          <a:fontRef idx="minor">
            <a:schemeClr val="lt1"/>
          </a:fontRef>
        </p:style>
        <p:txBody>
          <a:bodyPr/>
          <a:lstStyle/>
          <a:p>
            <a:pPr algn="ctr"/>
            <a:r>
              <a:rPr lang="ar-DZ" b="1" dirty="0" smtClean="0">
                <a:solidFill>
                  <a:schemeClr val="tx1"/>
                </a:solidFill>
                <a:effectLst>
                  <a:outerShdw blurRad="38100" dist="38100" dir="2700000" algn="tl">
                    <a:srgbClr val="000000">
                      <a:alpha val="43137"/>
                    </a:srgbClr>
                  </a:outerShdw>
                </a:effectLst>
              </a:rPr>
              <a:t>ثانيا/ عناصر عملية الاتصال:</a:t>
            </a:r>
            <a:endParaRPr lang="fr-FR"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95987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nextCondLst>
                <p:cond evt="onClick" delay="0">
                  <p:tgtEl>
                    <p:spTgt spid="4"/>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896747"/>
          </a:xfrm>
        </p:spPr>
        <p:style>
          <a:lnRef idx="0">
            <a:schemeClr val="accent6"/>
          </a:lnRef>
          <a:fillRef idx="3">
            <a:schemeClr val="accent6"/>
          </a:fillRef>
          <a:effectRef idx="3">
            <a:schemeClr val="accent6"/>
          </a:effectRef>
          <a:fontRef idx="minor">
            <a:schemeClr val="lt1"/>
          </a:fontRef>
        </p:style>
        <p:txBody>
          <a:bodyPr/>
          <a:lstStyle/>
          <a:p>
            <a:pPr algn="ctr"/>
            <a:r>
              <a:rPr lang="ar-DZ" b="1" dirty="0" smtClean="0">
                <a:solidFill>
                  <a:schemeClr val="tx1"/>
                </a:solidFill>
                <a:effectLst>
                  <a:outerShdw blurRad="38100" dist="38100" dir="2700000" algn="tl">
                    <a:srgbClr val="000000">
                      <a:alpha val="43137"/>
                    </a:srgbClr>
                  </a:outerShdw>
                </a:effectLst>
              </a:rPr>
              <a:t>ثانيا/ أنواع الاتصال:</a:t>
            </a:r>
            <a:endParaRPr lang="fr-FR" b="1"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a:srcRect l="15450" t="12933" r="14800" b="16400"/>
          <a:stretch/>
        </p:blipFill>
        <p:spPr>
          <a:xfrm>
            <a:off x="838200" y="1636776"/>
            <a:ext cx="10515600" cy="4261104"/>
          </a:xfrm>
          <a:prstGeom prst="rect">
            <a:avLst/>
          </a:prstGeom>
        </p:spPr>
      </p:pic>
      <p:sp>
        <p:nvSpPr>
          <p:cNvPr id="6" name="TextBox 5"/>
          <p:cNvSpPr txBox="1"/>
          <p:nvPr/>
        </p:nvSpPr>
        <p:spPr>
          <a:xfrm>
            <a:off x="6172200" y="5294376"/>
            <a:ext cx="1444752" cy="646331"/>
          </a:xfrm>
          <a:prstGeom prst="rect">
            <a:avLst/>
          </a:prstGeom>
          <a:noFill/>
        </p:spPr>
        <p:txBody>
          <a:bodyPr wrap="square" rtlCol="0">
            <a:spAutoFit/>
          </a:bodyPr>
          <a:lstStyle/>
          <a:p>
            <a:pPr algn="ctr"/>
            <a:r>
              <a:rPr lang="ar-DZ" dirty="0" smtClean="0"/>
              <a:t>الاتصالات غير الرسمية</a:t>
            </a:r>
            <a:endParaRPr lang="fr-FR" dirty="0"/>
          </a:p>
        </p:txBody>
      </p:sp>
      <p:sp>
        <p:nvSpPr>
          <p:cNvPr id="7" name="TextBox 6"/>
          <p:cNvSpPr txBox="1"/>
          <p:nvPr/>
        </p:nvSpPr>
        <p:spPr>
          <a:xfrm>
            <a:off x="4270248" y="4956048"/>
            <a:ext cx="1691640" cy="369332"/>
          </a:xfrm>
          <a:prstGeom prst="rect">
            <a:avLst/>
          </a:prstGeom>
          <a:noFill/>
        </p:spPr>
        <p:txBody>
          <a:bodyPr wrap="square" rtlCol="0">
            <a:spAutoFit/>
          </a:bodyPr>
          <a:lstStyle/>
          <a:p>
            <a:pPr algn="ctr"/>
            <a:r>
              <a:rPr lang="ar-DZ" dirty="0" smtClean="0"/>
              <a:t>الاتصالات الرسمية</a:t>
            </a:r>
            <a:endParaRPr lang="fr-FR" dirty="0"/>
          </a:p>
        </p:txBody>
      </p:sp>
      <p:sp>
        <p:nvSpPr>
          <p:cNvPr id="8" name="TextBox 7"/>
          <p:cNvSpPr txBox="1"/>
          <p:nvPr/>
        </p:nvSpPr>
        <p:spPr>
          <a:xfrm>
            <a:off x="2249424" y="5294376"/>
            <a:ext cx="1353312" cy="369332"/>
          </a:xfrm>
          <a:prstGeom prst="rect">
            <a:avLst/>
          </a:prstGeom>
          <a:noFill/>
        </p:spPr>
        <p:txBody>
          <a:bodyPr wrap="square" rtlCol="0">
            <a:spAutoFit/>
          </a:bodyPr>
          <a:lstStyle/>
          <a:p>
            <a:pPr algn="ctr"/>
            <a:r>
              <a:rPr lang="ar-DZ" dirty="0" smtClean="0"/>
              <a:t>الاتصال اللفظي</a:t>
            </a:r>
            <a:endParaRPr lang="fr-FR" dirty="0"/>
          </a:p>
        </p:txBody>
      </p:sp>
      <p:sp>
        <p:nvSpPr>
          <p:cNvPr id="9" name="TextBox 8"/>
          <p:cNvSpPr txBox="1"/>
          <p:nvPr/>
        </p:nvSpPr>
        <p:spPr>
          <a:xfrm>
            <a:off x="1182624" y="4875538"/>
            <a:ext cx="1371600" cy="369332"/>
          </a:xfrm>
          <a:prstGeom prst="rect">
            <a:avLst/>
          </a:prstGeom>
          <a:noFill/>
        </p:spPr>
        <p:txBody>
          <a:bodyPr wrap="square" rtlCol="0">
            <a:spAutoFit/>
          </a:bodyPr>
          <a:lstStyle/>
          <a:p>
            <a:pPr algn="ctr"/>
            <a:r>
              <a:rPr lang="ar-DZ" dirty="0" smtClean="0"/>
              <a:t>الاتصال الشفهي</a:t>
            </a:r>
            <a:endParaRPr lang="fr-FR" dirty="0"/>
          </a:p>
        </p:txBody>
      </p:sp>
    </p:spTree>
    <p:extLst>
      <p:ext uri="{BB962C8B-B14F-4D97-AF65-F5344CB8AC3E}">
        <p14:creationId xmlns:p14="http://schemas.microsoft.com/office/powerpoint/2010/main" val="3149989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896747"/>
          </a:xfrm>
        </p:spPr>
        <p:style>
          <a:lnRef idx="0">
            <a:schemeClr val="accent6"/>
          </a:lnRef>
          <a:fillRef idx="3">
            <a:schemeClr val="accent6"/>
          </a:fillRef>
          <a:effectRef idx="3">
            <a:schemeClr val="accent6"/>
          </a:effectRef>
          <a:fontRef idx="minor">
            <a:schemeClr val="lt1"/>
          </a:fontRef>
        </p:style>
        <p:txBody>
          <a:bodyPr/>
          <a:lstStyle/>
          <a:p>
            <a:pPr algn="ctr"/>
            <a:r>
              <a:rPr lang="ar-DZ" b="1" dirty="0" smtClean="0">
                <a:solidFill>
                  <a:schemeClr val="tx1"/>
                </a:solidFill>
                <a:effectLst>
                  <a:outerShdw blurRad="38100" dist="38100" dir="2700000" algn="tl">
                    <a:srgbClr val="000000">
                      <a:alpha val="43137"/>
                    </a:srgbClr>
                  </a:outerShdw>
                </a:effectLst>
              </a:rPr>
              <a:t>ثانيا/ انماط شبكات الاتصال:</a:t>
            </a:r>
            <a:endParaRPr lang="fr-FR" b="1"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a:srcRect l="17474" t="28134" r="21476" b="21466"/>
          <a:stretch/>
        </p:blipFill>
        <p:spPr>
          <a:xfrm>
            <a:off x="438912" y="2367855"/>
            <a:ext cx="11055096" cy="3749481"/>
          </a:xfrm>
          <a:prstGeom prst="rect">
            <a:avLst/>
          </a:prstGeom>
        </p:spPr>
      </p:pic>
      <p:sp>
        <p:nvSpPr>
          <p:cNvPr id="7" name="TextBox 6"/>
          <p:cNvSpPr txBox="1"/>
          <p:nvPr/>
        </p:nvSpPr>
        <p:spPr>
          <a:xfrm>
            <a:off x="8183880" y="1783080"/>
            <a:ext cx="2121408" cy="584775"/>
          </a:xfrm>
          <a:prstGeom prst="rect">
            <a:avLst/>
          </a:prstGeom>
          <a:noFill/>
        </p:spPr>
        <p:txBody>
          <a:bodyPr wrap="square" rtlCol="0">
            <a:spAutoFit/>
          </a:bodyPr>
          <a:lstStyle/>
          <a:p>
            <a:pPr algn="ctr"/>
            <a:r>
              <a:rPr lang="ar-DZ" sz="3200" b="1" dirty="0" smtClean="0"/>
              <a:t>شكل العجلة</a:t>
            </a:r>
            <a:endParaRPr lang="fr-FR" sz="3200" b="1" dirty="0"/>
          </a:p>
        </p:txBody>
      </p:sp>
    </p:spTree>
    <p:extLst>
      <p:ext uri="{BB962C8B-B14F-4D97-AF65-F5344CB8AC3E}">
        <p14:creationId xmlns:p14="http://schemas.microsoft.com/office/powerpoint/2010/main" val="1833458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6779" y="332173"/>
            <a:ext cx="10638442" cy="1347333"/>
          </a:xfrm>
          <a:prstGeom prst="rect">
            <a:avLst/>
          </a:prstGeom>
        </p:spPr>
      </p:pic>
      <p:pic>
        <p:nvPicPr>
          <p:cNvPr id="5" name="Picture 4"/>
          <p:cNvPicPr>
            <a:picLocks noChangeAspect="1"/>
          </p:cNvPicPr>
          <p:nvPr/>
        </p:nvPicPr>
        <p:blipFill rotWithShape="1">
          <a:blip r:embed="rId3"/>
          <a:srcRect l="15150" t="15734" r="20950" b="6399"/>
          <a:stretch/>
        </p:blipFill>
        <p:spPr>
          <a:xfrm>
            <a:off x="776779" y="1316736"/>
            <a:ext cx="10561781" cy="5340096"/>
          </a:xfrm>
          <a:prstGeom prst="rect">
            <a:avLst/>
          </a:prstGeom>
        </p:spPr>
      </p:pic>
    </p:spTree>
    <p:extLst>
      <p:ext uri="{BB962C8B-B14F-4D97-AF65-F5344CB8AC3E}">
        <p14:creationId xmlns:p14="http://schemas.microsoft.com/office/powerpoint/2010/main" val="3098830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984</TotalTime>
  <Words>739</Words>
  <Application>Microsoft Office PowerPoint</Application>
  <PresentationFormat>Widescreen</PresentationFormat>
  <Paragraphs>70</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Century Gothic</vt:lpstr>
      <vt:lpstr>Google Sans</vt:lpstr>
      <vt:lpstr>Times New Roman</vt:lpstr>
      <vt:lpstr>Traditional Arabic</vt:lpstr>
      <vt:lpstr>Wingdings 3</vt:lpstr>
      <vt:lpstr>Ion</vt:lpstr>
      <vt:lpstr>Office Theme</vt:lpstr>
      <vt:lpstr>الاتصال التسويقي السياحي  - الأسس والمفاهيم-</vt:lpstr>
      <vt:lpstr>أولا/ تعريف الاتصال:</vt:lpstr>
      <vt:lpstr>PowerPoint Presentation</vt:lpstr>
      <vt:lpstr>PowerPoint Presentation</vt:lpstr>
      <vt:lpstr>ثانيا/ عناصر عملية الاتصال:</vt:lpstr>
      <vt:lpstr>ثانيا/ عناصر عملية الاتصال:</vt:lpstr>
      <vt:lpstr>ثانيا/ أنواع الاتصال:</vt:lpstr>
      <vt:lpstr>ثانيا/ انماط شبكات الاتصال: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الاتصال التسويقي السياحي  - الأسس والمفاهيم-</dc:title>
  <dc:creator>Microsoft account</dc:creator>
  <cp:lastModifiedBy>Microsoft account</cp:lastModifiedBy>
  <cp:revision>20</cp:revision>
  <dcterms:created xsi:type="dcterms:W3CDTF">2024-02-11T14:37:18Z</dcterms:created>
  <dcterms:modified xsi:type="dcterms:W3CDTF">2024-02-12T07:01:24Z</dcterms:modified>
</cp:coreProperties>
</file>