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744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41" d="100"/>
          <a:sy n="41" d="100"/>
        </p:scale>
        <p:origin x="-1998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F31121-5C61-4923-A163-D72421D174C4}" type="datetimeFigureOut">
              <a:rPr lang="fr-FR" smtClean="0"/>
              <a:pPr/>
              <a:t>22/09/2020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019E80-8D70-4228-A3B5-1E8B7736375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51B15-2211-470E-9968-6645237AF682}" type="datetime1">
              <a:rPr lang="fr-FR" smtClean="0"/>
              <a:t>22/09/2020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FFE3B-F817-4765-95E6-BE1FB6BBF2F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D828D-9FC4-4AB9-B1D3-1083D317BAAF}" type="datetime1">
              <a:rPr lang="fr-FR" smtClean="0"/>
              <a:t>22/09/2020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FFE3B-F817-4765-95E6-BE1FB6BBF2F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CE95A-E581-4313-9A30-CEAC2335BF93}" type="datetime1">
              <a:rPr lang="fr-FR" smtClean="0"/>
              <a:t>22/09/2020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FFE3B-F817-4765-95E6-BE1FB6BBF2F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4B172-56FE-4809-AB22-AD257BCDDD3D}" type="datetime1">
              <a:rPr lang="fr-FR" smtClean="0"/>
              <a:t>22/09/2020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FFE3B-F817-4765-95E6-BE1FB6BBF2F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C07C1-F7DC-4811-B642-AD21D2256E71}" type="datetime1">
              <a:rPr lang="fr-FR" smtClean="0"/>
              <a:t>22/09/2020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FFE3B-F817-4765-95E6-BE1FB6BBF2F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96F1C-7099-4F4A-A99E-1DAB443AB663}" type="datetime1">
              <a:rPr lang="fr-FR" smtClean="0"/>
              <a:t>22/09/2020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FFE3B-F817-4765-95E6-BE1FB6BBF2F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3C8D8-1888-4719-9CF3-24326B9E7360}" type="datetime1">
              <a:rPr lang="fr-FR" smtClean="0"/>
              <a:t>22/09/2020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FFE3B-F817-4765-95E6-BE1FB6BBF2F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27B8A-3E17-4AF2-979B-5E2F099BB2DA}" type="datetime1">
              <a:rPr lang="fr-FR" smtClean="0"/>
              <a:t>22/09/2020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FFE3B-F817-4765-95E6-BE1FB6BBF2F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81D53-FC03-404F-98DA-1AE1968277D8}" type="datetime1">
              <a:rPr lang="fr-FR" smtClean="0"/>
              <a:t>22/09/2020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FFE3B-F817-4765-95E6-BE1FB6BBF2F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40380-5616-49D2-9A70-0B6121F2A0E1}" type="datetime1">
              <a:rPr lang="fr-FR" smtClean="0"/>
              <a:t>22/09/2020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FFE3B-F817-4765-95E6-BE1FB6BBF2F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0F917-F021-4BD8-BCDD-7D00630DED7F}" type="datetime1">
              <a:rPr lang="fr-FR" smtClean="0"/>
              <a:t>22/09/2020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5CFFE3B-F817-4765-95E6-BE1FB6BBF2F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4E28C74-F3C7-488E-8CFF-440895B442DA}" type="datetime1">
              <a:rPr lang="fr-FR" smtClean="0"/>
              <a:t>22/09/2020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5CFFE3B-F817-4765-95E6-BE1FB6BBF2F6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0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1.wav"/><Relationship Id="rId1" Type="http://schemas.openxmlformats.org/officeDocument/2006/relationships/vmlDrawing" Target="../drawings/vmlDrawing2.vml"/><Relationship Id="rId6" Type="http://schemas.openxmlformats.org/officeDocument/2006/relationships/image" Target="../media/image30.png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4.png"/><Relationship Id="rId2" Type="http://schemas.openxmlformats.org/officeDocument/2006/relationships/audio" Target="../media/audio12.wav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3.wav"/><Relationship Id="rId1" Type="http://schemas.openxmlformats.org/officeDocument/2006/relationships/vmlDrawing" Target="../drawings/vmlDrawing4.vml"/><Relationship Id="rId6" Type="http://schemas.openxmlformats.org/officeDocument/2006/relationships/image" Target="../media/image37.png"/><Relationship Id="rId5" Type="http://schemas.openxmlformats.org/officeDocument/2006/relationships/oleObject" Target="../embeddings/oleObject8.bin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4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5.wav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6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7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3.wav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png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8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9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71472" y="285729"/>
            <a:ext cx="7858180" cy="2643206"/>
          </a:xfrm>
        </p:spPr>
        <p:txBody>
          <a:bodyPr>
            <a:normAutofit fontScale="90000"/>
          </a:bodyPr>
          <a:lstStyle/>
          <a:p>
            <a:pPr algn="ctr" rtl="1"/>
            <a:r>
              <a:rPr lang="ar-SA" sz="3600" b="1" dirty="0">
                <a:solidFill>
                  <a:schemeClr val="tx1"/>
                </a:solidFill>
              </a:rPr>
              <a:t>جامعة </a:t>
            </a:r>
            <a:r>
              <a:rPr lang="ar-SA" sz="3600" b="1" dirty="0" err="1">
                <a:solidFill>
                  <a:schemeClr val="tx1"/>
                </a:solidFill>
              </a:rPr>
              <a:t>باحي</a:t>
            </a:r>
            <a:r>
              <a:rPr lang="ar-SA" sz="3600" b="1" dirty="0">
                <a:solidFill>
                  <a:schemeClr val="tx1"/>
                </a:solidFill>
              </a:rPr>
              <a:t> مختار </a:t>
            </a:r>
            <a:r>
              <a:rPr lang="ar-SA" sz="3600" b="1" dirty="0" err="1">
                <a:solidFill>
                  <a:schemeClr val="tx1"/>
                </a:solidFill>
              </a:rPr>
              <a:t>عنابة</a:t>
            </a:r>
            <a:r>
              <a:rPr lang="fr-FR" sz="3600" b="1" dirty="0">
                <a:solidFill>
                  <a:schemeClr val="tx1"/>
                </a:solidFill>
              </a:rPr>
              <a:t/>
            </a:r>
            <a:br>
              <a:rPr lang="fr-FR" sz="3600" b="1" dirty="0">
                <a:solidFill>
                  <a:schemeClr val="tx1"/>
                </a:solidFill>
              </a:rPr>
            </a:br>
            <a:r>
              <a:rPr lang="ar-SA" sz="3600" b="1" dirty="0">
                <a:solidFill>
                  <a:schemeClr val="tx1"/>
                </a:solidFill>
              </a:rPr>
              <a:t>كلية العلوم الاقتصادية وعلوم التسيير</a:t>
            </a:r>
            <a:r>
              <a:rPr lang="fr-FR" sz="3600" b="1" dirty="0">
                <a:solidFill>
                  <a:schemeClr val="tx1"/>
                </a:solidFill>
              </a:rPr>
              <a:t/>
            </a:r>
            <a:br>
              <a:rPr lang="fr-FR" sz="3600" b="1" dirty="0">
                <a:solidFill>
                  <a:schemeClr val="tx1"/>
                </a:solidFill>
              </a:rPr>
            </a:br>
            <a:r>
              <a:rPr lang="ar-SA" sz="3600" b="1" dirty="0">
                <a:solidFill>
                  <a:schemeClr val="tx1"/>
                </a:solidFill>
              </a:rPr>
              <a:t>قسم العلوم الاقتصادية</a:t>
            </a:r>
            <a:r>
              <a:rPr lang="fr-FR" dirty="0">
                <a:solidFill>
                  <a:schemeClr val="tx1"/>
                </a:solidFill>
              </a:rPr>
              <a:t/>
            </a:r>
            <a:br>
              <a:rPr lang="fr-FR" dirty="0">
                <a:solidFill>
                  <a:schemeClr val="tx1"/>
                </a:solidFill>
              </a:rPr>
            </a:br>
            <a:r>
              <a:rPr lang="ar-SA" sz="3600" b="1" dirty="0">
                <a:solidFill>
                  <a:schemeClr val="tx1"/>
                </a:solidFill>
              </a:rPr>
              <a:t>المستوى: </a:t>
            </a:r>
            <a:r>
              <a:rPr lang="ar-SA" sz="3600" b="1" dirty="0" err="1">
                <a:solidFill>
                  <a:schemeClr val="tx1"/>
                </a:solidFill>
              </a:rPr>
              <a:t>ماستر</a:t>
            </a:r>
            <a:r>
              <a:rPr lang="ar-SA" sz="3600" b="1" dirty="0">
                <a:solidFill>
                  <a:schemeClr val="tx1"/>
                </a:solidFill>
              </a:rPr>
              <a:t> 1</a:t>
            </a:r>
            <a:r>
              <a:rPr lang="fr-FR" sz="3600" b="1" dirty="0">
                <a:solidFill>
                  <a:schemeClr val="tx1"/>
                </a:solidFill>
              </a:rPr>
              <a:t/>
            </a:r>
            <a:br>
              <a:rPr lang="fr-FR" sz="3600" b="1" dirty="0">
                <a:solidFill>
                  <a:schemeClr val="tx1"/>
                </a:solidFill>
              </a:rPr>
            </a:br>
            <a:r>
              <a:rPr lang="ar-SA" sz="3600" b="1" dirty="0">
                <a:solidFill>
                  <a:schemeClr val="tx1"/>
                </a:solidFill>
              </a:rPr>
              <a:t>التخصص: اقتصاد نقدي وبنكي</a:t>
            </a:r>
            <a:r>
              <a:rPr lang="fr-FR" sz="3600" b="1" dirty="0">
                <a:solidFill>
                  <a:schemeClr val="tx1"/>
                </a:solidFill>
              </a:rPr>
              <a:t/>
            </a:r>
            <a:br>
              <a:rPr lang="fr-FR" sz="3600" b="1" dirty="0">
                <a:solidFill>
                  <a:schemeClr val="tx1"/>
                </a:solidFill>
              </a:rPr>
            </a:br>
            <a:r>
              <a:rPr lang="ar-SA" sz="3600" b="1" dirty="0">
                <a:solidFill>
                  <a:schemeClr val="tx1"/>
                </a:solidFill>
              </a:rPr>
              <a:t>المقياس: التقييم المالي للمشاريع</a:t>
            </a:r>
            <a:endParaRPr lang="fr-FR" sz="3600" dirty="0">
              <a:solidFill>
                <a:schemeClr val="tx1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28596" y="3571876"/>
            <a:ext cx="8072494" cy="1357322"/>
          </a:xfr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algn="ctr" rtl="1"/>
            <a:r>
              <a:rPr lang="ar-SA" sz="4200" b="1" dirty="0">
                <a:solidFill>
                  <a:schemeClr val="tx1"/>
                </a:solidFill>
              </a:rPr>
              <a:t>الفصل </a:t>
            </a:r>
            <a:r>
              <a:rPr lang="ar-SA" sz="4200" b="1" dirty="0" err="1">
                <a:solidFill>
                  <a:schemeClr val="tx1"/>
                </a:solidFill>
              </a:rPr>
              <a:t>الثا</a:t>
            </a:r>
            <a:r>
              <a:rPr lang="ar-DZ" sz="4200" b="1" dirty="0" err="1">
                <a:solidFill>
                  <a:schemeClr val="tx1"/>
                </a:solidFill>
              </a:rPr>
              <a:t>لث</a:t>
            </a:r>
            <a:r>
              <a:rPr lang="ar-SA" sz="4200" b="1" dirty="0">
                <a:solidFill>
                  <a:schemeClr val="tx1"/>
                </a:solidFill>
              </a:rPr>
              <a:t> : التقييم المالي للمشاريع </a:t>
            </a:r>
            <a:r>
              <a:rPr lang="ar-SA" sz="4200" b="1" dirty="0" smtClean="0">
                <a:solidFill>
                  <a:schemeClr val="tx1"/>
                </a:solidFill>
              </a:rPr>
              <a:t>في</a:t>
            </a:r>
            <a:r>
              <a:rPr lang="ar-DZ" sz="4200" b="1" dirty="0" smtClean="0">
                <a:solidFill>
                  <a:schemeClr val="tx1"/>
                </a:solidFill>
              </a:rPr>
              <a:t> ظل</a:t>
            </a:r>
            <a:r>
              <a:rPr lang="ar-SA" sz="4200" b="1" dirty="0" smtClean="0">
                <a:solidFill>
                  <a:schemeClr val="tx1"/>
                </a:solidFill>
              </a:rPr>
              <a:t> وضعية </a:t>
            </a:r>
            <a:r>
              <a:rPr lang="ar-SA" sz="4200" b="1" dirty="0">
                <a:solidFill>
                  <a:schemeClr val="tx1"/>
                </a:solidFill>
              </a:rPr>
              <a:t>عدم التأكد </a:t>
            </a:r>
            <a:r>
              <a:rPr lang="ar-SA" sz="4200" b="1" dirty="0" smtClean="0">
                <a:solidFill>
                  <a:schemeClr val="tx1"/>
                </a:solidFill>
              </a:rPr>
              <a:t>النسبي</a:t>
            </a:r>
            <a:endParaRPr lang="ar-DZ" sz="4200" b="1" dirty="0" smtClean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8596" y="5214950"/>
            <a:ext cx="3786214" cy="523220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rtl="1"/>
            <a:r>
              <a:rPr lang="ar-DZ" sz="2800" b="1" dirty="0" smtClean="0">
                <a:solidFill>
                  <a:schemeClr val="tx1"/>
                </a:solidFill>
              </a:rPr>
              <a:t>الأستاذة: </a:t>
            </a:r>
            <a:r>
              <a:rPr lang="ar-DZ" sz="2800" b="1" dirty="0" err="1" smtClean="0">
                <a:solidFill>
                  <a:schemeClr val="tx1"/>
                </a:solidFill>
              </a:rPr>
              <a:t>حمداوي</a:t>
            </a:r>
            <a:r>
              <a:rPr lang="ar-DZ" sz="2800" b="1" dirty="0" smtClean="0">
                <a:solidFill>
                  <a:schemeClr val="tx1"/>
                </a:solidFill>
              </a:rPr>
              <a:t> </a:t>
            </a:r>
            <a:r>
              <a:rPr lang="ar-DZ" sz="2800" b="1" dirty="0" err="1" smtClean="0">
                <a:solidFill>
                  <a:schemeClr val="tx1"/>
                </a:solidFill>
              </a:rPr>
              <a:t>الطاوس</a:t>
            </a:r>
            <a:endParaRPr lang="fr-FR" sz="2800" dirty="0">
              <a:solidFill>
                <a:schemeClr val="tx1"/>
              </a:solidFill>
            </a:endParaRPr>
          </a:p>
        </p:txBody>
      </p:sp>
      <p:pic>
        <p:nvPicPr>
          <p:cNvPr id="6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34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17" name="Rectangle 6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pSp>
        <p:nvGrpSpPr>
          <p:cNvPr id="49153" name="Group 1"/>
          <p:cNvGrpSpPr>
            <a:grpSpLocks/>
          </p:cNvGrpSpPr>
          <p:nvPr/>
        </p:nvGrpSpPr>
        <p:grpSpPr bwMode="auto">
          <a:xfrm>
            <a:off x="714348" y="1428736"/>
            <a:ext cx="7251701" cy="4495800"/>
            <a:chOff x="120" y="3292"/>
            <a:chExt cx="11420" cy="7080"/>
          </a:xfrm>
        </p:grpSpPr>
        <p:sp>
          <p:nvSpPr>
            <p:cNvPr id="49216" name="Line 64"/>
            <p:cNvSpPr>
              <a:spLocks noChangeShapeType="1"/>
            </p:cNvSpPr>
            <p:nvPr/>
          </p:nvSpPr>
          <p:spPr bwMode="auto">
            <a:xfrm flipH="1">
              <a:off x="3220" y="4552"/>
              <a:ext cx="16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215" name="Line 63"/>
            <p:cNvSpPr>
              <a:spLocks noChangeShapeType="1"/>
            </p:cNvSpPr>
            <p:nvPr/>
          </p:nvSpPr>
          <p:spPr bwMode="auto">
            <a:xfrm flipH="1">
              <a:off x="2800" y="4552"/>
              <a:ext cx="420" cy="9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214" name="Line 62"/>
            <p:cNvSpPr>
              <a:spLocks noChangeShapeType="1"/>
            </p:cNvSpPr>
            <p:nvPr/>
          </p:nvSpPr>
          <p:spPr bwMode="auto">
            <a:xfrm>
              <a:off x="2820" y="5489"/>
              <a:ext cx="420" cy="100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213" name="AutoShape 61"/>
            <p:cNvSpPr>
              <a:spLocks noChangeArrowheads="1"/>
            </p:cNvSpPr>
            <p:nvPr/>
          </p:nvSpPr>
          <p:spPr bwMode="auto">
            <a:xfrm>
              <a:off x="7540" y="3792"/>
              <a:ext cx="320" cy="320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49208" name="Group 56"/>
            <p:cNvGrpSpPr>
              <a:grpSpLocks/>
            </p:cNvGrpSpPr>
            <p:nvPr/>
          </p:nvGrpSpPr>
          <p:grpSpPr bwMode="auto">
            <a:xfrm>
              <a:off x="5500" y="3952"/>
              <a:ext cx="2020" cy="1260"/>
              <a:chOff x="7840" y="1420"/>
              <a:chExt cx="2020" cy="580"/>
            </a:xfrm>
          </p:grpSpPr>
          <p:sp>
            <p:nvSpPr>
              <p:cNvPr id="49212" name="Line 60"/>
              <p:cNvSpPr>
                <a:spLocks noChangeShapeType="1"/>
              </p:cNvSpPr>
              <p:nvPr/>
            </p:nvSpPr>
            <p:spPr bwMode="auto">
              <a:xfrm flipH="1">
                <a:off x="8260" y="1420"/>
                <a:ext cx="16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211" name="Line 59"/>
              <p:cNvSpPr>
                <a:spLocks noChangeShapeType="1"/>
              </p:cNvSpPr>
              <p:nvPr/>
            </p:nvSpPr>
            <p:spPr bwMode="auto">
              <a:xfrm flipH="1">
                <a:off x="8260" y="1980"/>
                <a:ext cx="16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210" name="Line 58"/>
              <p:cNvSpPr>
                <a:spLocks noChangeShapeType="1"/>
              </p:cNvSpPr>
              <p:nvPr/>
            </p:nvSpPr>
            <p:spPr bwMode="auto">
              <a:xfrm flipH="1">
                <a:off x="7840" y="1420"/>
                <a:ext cx="420" cy="2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209" name="Line 57"/>
              <p:cNvSpPr>
                <a:spLocks noChangeShapeType="1"/>
              </p:cNvSpPr>
              <p:nvPr/>
            </p:nvSpPr>
            <p:spPr bwMode="auto">
              <a:xfrm>
                <a:off x="7860" y="1700"/>
                <a:ext cx="420" cy="3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49207" name="Line 55"/>
            <p:cNvSpPr>
              <a:spLocks noChangeShapeType="1"/>
            </p:cNvSpPr>
            <p:nvPr/>
          </p:nvSpPr>
          <p:spPr bwMode="auto">
            <a:xfrm flipH="1">
              <a:off x="8240" y="4892"/>
              <a:ext cx="16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206" name="Line 54"/>
            <p:cNvSpPr>
              <a:spLocks noChangeShapeType="1"/>
            </p:cNvSpPr>
            <p:nvPr/>
          </p:nvSpPr>
          <p:spPr bwMode="auto">
            <a:xfrm flipH="1">
              <a:off x="8240" y="5452"/>
              <a:ext cx="16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205" name="Line 53"/>
            <p:cNvSpPr>
              <a:spLocks noChangeShapeType="1"/>
            </p:cNvSpPr>
            <p:nvPr/>
          </p:nvSpPr>
          <p:spPr bwMode="auto">
            <a:xfrm flipH="1">
              <a:off x="7820" y="4892"/>
              <a:ext cx="420" cy="2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204" name="Line 52"/>
            <p:cNvSpPr>
              <a:spLocks noChangeShapeType="1"/>
            </p:cNvSpPr>
            <p:nvPr/>
          </p:nvSpPr>
          <p:spPr bwMode="auto">
            <a:xfrm>
              <a:off x="7840" y="5172"/>
              <a:ext cx="420" cy="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203" name="AutoShape 51"/>
            <p:cNvSpPr>
              <a:spLocks noChangeArrowheads="1"/>
            </p:cNvSpPr>
            <p:nvPr/>
          </p:nvSpPr>
          <p:spPr bwMode="auto">
            <a:xfrm>
              <a:off x="7520" y="4992"/>
              <a:ext cx="320" cy="320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202" name="Text Box 50"/>
            <p:cNvSpPr txBox="1">
              <a:spLocks noChangeArrowheads="1"/>
            </p:cNvSpPr>
            <p:nvPr/>
          </p:nvSpPr>
          <p:spPr bwMode="auto">
            <a:xfrm>
              <a:off x="4860" y="4352"/>
              <a:ext cx="640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abic Transparent" charset="0"/>
                </a:rPr>
                <a:t>D</a:t>
              </a:r>
              <a:r>
                <a:rPr kumimoji="0" lang="fr-FR" sz="1000" b="0" i="0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abic Transparent" charset="0"/>
                </a:rPr>
                <a:t>2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201" name="Line 49"/>
            <p:cNvSpPr>
              <a:spLocks noChangeShapeType="1"/>
            </p:cNvSpPr>
            <p:nvPr/>
          </p:nvSpPr>
          <p:spPr bwMode="auto">
            <a:xfrm flipH="1">
              <a:off x="798" y="7772"/>
              <a:ext cx="168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200" name="Line 48"/>
            <p:cNvSpPr>
              <a:spLocks noChangeShapeType="1"/>
            </p:cNvSpPr>
            <p:nvPr/>
          </p:nvSpPr>
          <p:spPr bwMode="auto">
            <a:xfrm flipH="1">
              <a:off x="2198" y="9189"/>
              <a:ext cx="768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199" name="Line 47"/>
            <p:cNvSpPr>
              <a:spLocks noChangeShapeType="1"/>
            </p:cNvSpPr>
            <p:nvPr/>
          </p:nvSpPr>
          <p:spPr bwMode="auto">
            <a:xfrm flipH="1">
              <a:off x="760" y="5492"/>
              <a:ext cx="1438" cy="23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198" name="Line 46"/>
            <p:cNvSpPr>
              <a:spLocks noChangeShapeType="1"/>
            </p:cNvSpPr>
            <p:nvPr/>
          </p:nvSpPr>
          <p:spPr bwMode="auto">
            <a:xfrm>
              <a:off x="777" y="7780"/>
              <a:ext cx="1438" cy="14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49195" name="Group 43"/>
            <p:cNvGrpSpPr>
              <a:grpSpLocks/>
            </p:cNvGrpSpPr>
            <p:nvPr/>
          </p:nvGrpSpPr>
          <p:grpSpPr bwMode="auto">
            <a:xfrm>
              <a:off x="3220" y="7492"/>
              <a:ext cx="6620" cy="560"/>
              <a:chOff x="3240" y="4900"/>
              <a:chExt cx="1600" cy="560"/>
            </a:xfrm>
          </p:grpSpPr>
          <p:sp>
            <p:nvSpPr>
              <p:cNvPr id="49197" name="Line 45"/>
              <p:cNvSpPr>
                <a:spLocks noChangeShapeType="1"/>
              </p:cNvSpPr>
              <p:nvPr/>
            </p:nvSpPr>
            <p:spPr bwMode="auto">
              <a:xfrm flipH="1">
                <a:off x="3240" y="4900"/>
                <a:ext cx="16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oval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196" name="Line 44"/>
              <p:cNvSpPr>
                <a:spLocks noChangeShapeType="1"/>
              </p:cNvSpPr>
              <p:nvPr/>
            </p:nvSpPr>
            <p:spPr bwMode="auto">
              <a:xfrm flipH="1">
                <a:off x="3240" y="5460"/>
                <a:ext cx="16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oval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49194" name="Line 42"/>
            <p:cNvSpPr>
              <a:spLocks noChangeShapeType="1"/>
            </p:cNvSpPr>
            <p:nvPr/>
          </p:nvSpPr>
          <p:spPr bwMode="auto">
            <a:xfrm flipH="1">
              <a:off x="2800" y="7492"/>
              <a:ext cx="420" cy="2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193" name="Line 41"/>
            <p:cNvSpPr>
              <a:spLocks noChangeShapeType="1"/>
            </p:cNvSpPr>
            <p:nvPr/>
          </p:nvSpPr>
          <p:spPr bwMode="auto">
            <a:xfrm>
              <a:off x="2820" y="7772"/>
              <a:ext cx="420" cy="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192" name="AutoShape 40"/>
            <p:cNvSpPr>
              <a:spLocks noChangeArrowheads="1"/>
            </p:cNvSpPr>
            <p:nvPr/>
          </p:nvSpPr>
          <p:spPr bwMode="auto">
            <a:xfrm>
              <a:off x="2500" y="7592"/>
              <a:ext cx="320" cy="320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191" name="AutoShape 39"/>
            <p:cNvSpPr>
              <a:spLocks noChangeArrowheads="1"/>
            </p:cNvSpPr>
            <p:nvPr/>
          </p:nvSpPr>
          <p:spPr bwMode="auto">
            <a:xfrm>
              <a:off x="2480" y="5312"/>
              <a:ext cx="320" cy="320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190" name="Line 38"/>
            <p:cNvSpPr>
              <a:spLocks noChangeShapeType="1"/>
            </p:cNvSpPr>
            <p:nvPr/>
          </p:nvSpPr>
          <p:spPr bwMode="auto">
            <a:xfrm flipH="1">
              <a:off x="8280" y="3692"/>
              <a:ext cx="16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189" name="Line 37"/>
            <p:cNvSpPr>
              <a:spLocks noChangeShapeType="1"/>
            </p:cNvSpPr>
            <p:nvPr/>
          </p:nvSpPr>
          <p:spPr bwMode="auto">
            <a:xfrm flipH="1">
              <a:off x="8280" y="4252"/>
              <a:ext cx="16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188" name="Line 36"/>
            <p:cNvSpPr>
              <a:spLocks noChangeShapeType="1"/>
            </p:cNvSpPr>
            <p:nvPr/>
          </p:nvSpPr>
          <p:spPr bwMode="auto">
            <a:xfrm flipH="1">
              <a:off x="7860" y="3692"/>
              <a:ext cx="420" cy="2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187" name="Line 35"/>
            <p:cNvSpPr>
              <a:spLocks noChangeShapeType="1"/>
            </p:cNvSpPr>
            <p:nvPr/>
          </p:nvSpPr>
          <p:spPr bwMode="auto">
            <a:xfrm>
              <a:off x="7880" y="3972"/>
              <a:ext cx="420" cy="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186" name="Line 34"/>
            <p:cNvSpPr>
              <a:spLocks noChangeShapeType="1"/>
            </p:cNvSpPr>
            <p:nvPr/>
          </p:nvSpPr>
          <p:spPr bwMode="auto">
            <a:xfrm flipH="1">
              <a:off x="3240" y="6472"/>
              <a:ext cx="660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oval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185" name="Oval 33"/>
            <p:cNvSpPr>
              <a:spLocks noChangeArrowheads="1"/>
            </p:cNvSpPr>
            <p:nvPr/>
          </p:nvSpPr>
          <p:spPr bwMode="auto">
            <a:xfrm>
              <a:off x="5500" y="3292"/>
              <a:ext cx="4920" cy="134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184" name="Text Box 32"/>
            <p:cNvSpPr txBox="1">
              <a:spLocks noChangeArrowheads="1"/>
            </p:cNvSpPr>
            <p:nvPr/>
          </p:nvSpPr>
          <p:spPr bwMode="auto">
            <a:xfrm>
              <a:off x="8100" y="3372"/>
              <a:ext cx="168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abic Transparent" charset="0"/>
                </a:rPr>
                <a:t>E</a:t>
              </a:r>
              <a:r>
                <a:rPr kumimoji="0" lang="fr-FR" sz="1000" b="0" i="0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abic Transparent" charset="0"/>
                </a:rPr>
                <a:t>1</a:t>
              </a:r>
              <a:r>
                <a:rPr kumimoji="0" lang="fr-F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abic Transparent" charset="0"/>
                </a:rPr>
                <a:t> (P=0,6)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183" name="Text Box 31"/>
            <p:cNvSpPr txBox="1">
              <a:spLocks noChangeArrowheads="1"/>
            </p:cNvSpPr>
            <p:nvPr/>
          </p:nvSpPr>
          <p:spPr bwMode="auto">
            <a:xfrm>
              <a:off x="8120" y="3892"/>
              <a:ext cx="168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abic Transparent" charset="0"/>
                </a:rPr>
                <a:t>E</a:t>
              </a:r>
              <a:r>
                <a:rPr kumimoji="0" lang="fr-FR" sz="1000" b="0" i="0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abic Transparent" charset="0"/>
                </a:rPr>
                <a:t>2</a:t>
              </a:r>
              <a:r>
                <a:rPr kumimoji="0" lang="fr-F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abic Transparent" charset="0"/>
                </a:rPr>
                <a:t> (P=0,4)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182" name="Text Box 30"/>
            <p:cNvSpPr txBox="1">
              <a:spLocks noChangeArrowheads="1"/>
            </p:cNvSpPr>
            <p:nvPr/>
          </p:nvSpPr>
          <p:spPr bwMode="auto">
            <a:xfrm>
              <a:off x="5600" y="3632"/>
              <a:ext cx="134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abic Transparent" charset="0"/>
                </a:rPr>
                <a:t>I=3000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181" name="Text Box 29"/>
            <p:cNvSpPr txBox="1">
              <a:spLocks noChangeArrowheads="1"/>
            </p:cNvSpPr>
            <p:nvPr/>
          </p:nvSpPr>
          <p:spPr bwMode="auto">
            <a:xfrm>
              <a:off x="5900" y="3932"/>
              <a:ext cx="134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abic Transparent" charset="0"/>
                </a:rPr>
                <a:t>extension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180" name="Text Box 28"/>
            <p:cNvSpPr txBox="1">
              <a:spLocks noChangeArrowheads="1"/>
            </p:cNvSpPr>
            <p:nvPr/>
          </p:nvSpPr>
          <p:spPr bwMode="auto">
            <a:xfrm>
              <a:off x="8100" y="4592"/>
              <a:ext cx="168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abic Transparent" charset="0"/>
                </a:rPr>
                <a:t>E</a:t>
              </a:r>
              <a:r>
                <a:rPr kumimoji="0" lang="fr-FR" sz="1000" b="0" i="0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abic Transparent" charset="0"/>
                </a:rPr>
                <a:t>1</a:t>
              </a:r>
              <a:r>
                <a:rPr kumimoji="0" lang="fr-F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abic Transparent" charset="0"/>
                </a:rPr>
                <a:t> (P=0,6)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179" name="Text Box 27"/>
            <p:cNvSpPr txBox="1">
              <a:spLocks noChangeArrowheads="1"/>
            </p:cNvSpPr>
            <p:nvPr/>
          </p:nvSpPr>
          <p:spPr bwMode="auto">
            <a:xfrm>
              <a:off x="8100" y="5112"/>
              <a:ext cx="168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abic Transparent" charset="0"/>
                </a:rPr>
                <a:t>E</a:t>
              </a:r>
              <a:r>
                <a:rPr kumimoji="0" lang="fr-FR" sz="1000" b="0" i="0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abic Transparent" charset="0"/>
                </a:rPr>
                <a:t>2</a:t>
              </a:r>
              <a:r>
                <a:rPr kumimoji="0" lang="fr-F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abic Transparent" charset="0"/>
                </a:rPr>
                <a:t> (P=0,</a:t>
              </a:r>
              <a:r>
                <a:rPr kumimoji="0" lang="ar-SA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4</a:t>
              </a: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abic Transparent" charset="0"/>
                </a:rPr>
                <a:t>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178" name="Text Box 26"/>
            <p:cNvSpPr txBox="1">
              <a:spLocks noChangeArrowheads="1"/>
            </p:cNvSpPr>
            <p:nvPr/>
          </p:nvSpPr>
          <p:spPr bwMode="auto">
            <a:xfrm>
              <a:off x="5880" y="4812"/>
              <a:ext cx="134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abic Transparent" charset="0"/>
                </a:rPr>
                <a:t>I=0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177" name="Text Box 25"/>
            <p:cNvSpPr txBox="1">
              <a:spLocks noChangeArrowheads="1"/>
            </p:cNvSpPr>
            <p:nvPr/>
          </p:nvSpPr>
          <p:spPr bwMode="auto">
            <a:xfrm>
              <a:off x="5900" y="5212"/>
              <a:ext cx="160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abic Transparent" charset="0"/>
                </a:rPr>
                <a:t>Non extension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176" name="Text Box 24"/>
            <p:cNvSpPr txBox="1">
              <a:spLocks noChangeArrowheads="1"/>
            </p:cNvSpPr>
            <p:nvPr/>
          </p:nvSpPr>
          <p:spPr bwMode="auto">
            <a:xfrm>
              <a:off x="3200" y="4172"/>
              <a:ext cx="168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abic Transparent" charset="0"/>
                </a:rPr>
                <a:t>E</a:t>
              </a:r>
              <a:r>
                <a:rPr kumimoji="0" lang="fr-FR" sz="1000" b="0" i="0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abic Transparent" charset="0"/>
                </a:rPr>
                <a:t>1</a:t>
              </a:r>
              <a:r>
                <a:rPr kumimoji="0" lang="fr-F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abic Transparent" charset="0"/>
                </a:rPr>
                <a:t> (P=0,6)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175" name="Text Box 23"/>
            <p:cNvSpPr txBox="1">
              <a:spLocks noChangeArrowheads="1"/>
            </p:cNvSpPr>
            <p:nvPr/>
          </p:nvSpPr>
          <p:spPr bwMode="auto">
            <a:xfrm>
              <a:off x="3120" y="6132"/>
              <a:ext cx="168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abic Transparent" charset="0"/>
                </a:rPr>
                <a:t>E</a:t>
              </a:r>
              <a:r>
                <a:rPr kumimoji="0" lang="fr-FR" sz="1000" b="0" i="0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abic Transparent" charset="0"/>
                </a:rPr>
                <a:t>2</a:t>
              </a:r>
              <a:r>
                <a:rPr kumimoji="0" lang="fr-F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abic Transparent" charset="0"/>
                </a:rPr>
                <a:t> (P=0,4)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174" name="Text Box 22"/>
            <p:cNvSpPr txBox="1">
              <a:spLocks noChangeArrowheads="1"/>
            </p:cNvSpPr>
            <p:nvPr/>
          </p:nvSpPr>
          <p:spPr bwMode="auto">
            <a:xfrm>
              <a:off x="1820" y="5632"/>
              <a:ext cx="134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abic Transparent" charset="0"/>
                </a:rPr>
                <a:t>I=6000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173" name="Text Box 21"/>
            <p:cNvSpPr txBox="1">
              <a:spLocks noChangeArrowheads="1"/>
            </p:cNvSpPr>
            <p:nvPr/>
          </p:nvSpPr>
          <p:spPr bwMode="auto">
            <a:xfrm>
              <a:off x="120" y="7592"/>
              <a:ext cx="640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abic Transparent" charset="0"/>
                </a:rPr>
                <a:t>D</a:t>
              </a:r>
              <a:r>
                <a:rPr kumimoji="0" lang="fr-FR" sz="1000" b="0" i="0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abic Transparent" charset="0"/>
                </a:rPr>
                <a:t>1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172" name="Line 20"/>
            <p:cNvSpPr>
              <a:spLocks noChangeShapeType="1"/>
            </p:cNvSpPr>
            <p:nvPr/>
          </p:nvSpPr>
          <p:spPr bwMode="auto">
            <a:xfrm>
              <a:off x="2200" y="5492"/>
              <a:ext cx="3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171" name="Text Box 19"/>
            <p:cNvSpPr txBox="1">
              <a:spLocks noChangeArrowheads="1"/>
            </p:cNvSpPr>
            <p:nvPr/>
          </p:nvSpPr>
          <p:spPr bwMode="auto">
            <a:xfrm>
              <a:off x="2160" y="8832"/>
              <a:ext cx="134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abic Transparent" charset="0"/>
                </a:rPr>
                <a:t>I=0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170" name="Text Box 18"/>
            <p:cNvSpPr txBox="1">
              <a:spLocks noChangeArrowheads="1"/>
            </p:cNvSpPr>
            <p:nvPr/>
          </p:nvSpPr>
          <p:spPr bwMode="auto">
            <a:xfrm>
              <a:off x="3140" y="7772"/>
              <a:ext cx="168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abic Transparent" charset="0"/>
                </a:rPr>
                <a:t>E</a:t>
              </a:r>
              <a:r>
                <a:rPr kumimoji="0" lang="fr-FR" sz="1000" b="0" i="0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abic Transparent" charset="0"/>
                </a:rPr>
                <a:t>2</a:t>
              </a:r>
              <a:r>
                <a:rPr kumimoji="0" lang="fr-F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abic Transparent" charset="0"/>
                </a:rPr>
                <a:t> (P=0,4)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169" name="Text Box 17"/>
            <p:cNvSpPr txBox="1">
              <a:spLocks noChangeArrowheads="1"/>
            </p:cNvSpPr>
            <p:nvPr/>
          </p:nvSpPr>
          <p:spPr bwMode="auto">
            <a:xfrm>
              <a:off x="3140" y="7172"/>
              <a:ext cx="168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abic Transparent" charset="0"/>
                </a:rPr>
                <a:t>E</a:t>
              </a:r>
              <a:r>
                <a:rPr kumimoji="0" lang="fr-FR" sz="1000" b="0" i="0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abic Transparent" charset="0"/>
                </a:rPr>
                <a:t>1</a:t>
              </a:r>
              <a:r>
                <a:rPr kumimoji="0" lang="fr-F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abic Transparent" charset="0"/>
                </a:rPr>
                <a:t> (P=0,6)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168" name="Text Box 16"/>
            <p:cNvSpPr txBox="1">
              <a:spLocks noChangeArrowheads="1"/>
            </p:cNvSpPr>
            <p:nvPr/>
          </p:nvSpPr>
          <p:spPr bwMode="auto">
            <a:xfrm>
              <a:off x="960" y="7452"/>
              <a:ext cx="134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abic Transparent" charset="0"/>
                </a:rPr>
                <a:t>I=</a:t>
              </a:r>
              <a:r>
                <a:rPr kumimoji="0" lang="ar-SA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8</a:t>
              </a: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abic Transparent" charset="0"/>
                </a:rPr>
                <a:t>000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167" name="Line 15"/>
            <p:cNvSpPr>
              <a:spLocks noChangeShapeType="1"/>
            </p:cNvSpPr>
            <p:nvPr/>
          </p:nvSpPr>
          <p:spPr bwMode="auto">
            <a:xfrm>
              <a:off x="5160" y="4712"/>
              <a:ext cx="0" cy="54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166" name="AutoShape 14"/>
            <p:cNvSpPr>
              <a:spLocks/>
            </p:cNvSpPr>
            <p:nvPr/>
          </p:nvSpPr>
          <p:spPr bwMode="auto">
            <a:xfrm>
              <a:off x="9920" y="4692"/>
              <a:ext cx="180" cy="1880"/>
            </a:xfrm>
            <a:prstGeom prst="rightBrace">
              <a:avLst>
                <a:gd name="adj1" fmla="val 87037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165" name="Text Box 13"/>
            <p:cNvSpPr txBox="1">
              <a:spLocks noChangeArrowheads="1"/>
            </p:cNvSpPr>
            <p:nvPr/>
          </p:nvSpPr>
          <p:spPr bwMode="auto">
            <a:xfrm>
              <a:off x="10080" y="5532"/>
              <a:ext cx="1460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abic Transparent" charset="0"/>
                </a:rPr>
                <a:t>E(VAN)=583,90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164" name="AutoShape 12"/>
            <p:cNvSpPr>
              <a:spLocks/>
            </p:cNvSpPr>
            <p:nvPr/>
          </p:nvSpPr>
          <p:spPr bwMode="auto">
            <a:xfrm>
              <a:off x="9800" y="7372"/>
              <a:ext cx="240" cy="820"/>
            </a:xfrm>
            <a:prstGeom prst="rightBrace">
              <a:avLst>
                <a:gd name="adj1" fmla="val 28472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163" name="Text Box 11"/>
            <p:cNvSpPr txBox="1">
              <a:spLocks noChangeArrowheads="1"/>
            </p:cNvSpPr>
            <p:nvPr/>
          </p:nvSpPr>
          <p:spPr bwMode="auto">
            <a:xfrm>
              <a:off x="10000" y="7612"/>
              <a:ext cx="1460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abic Transparent" charset="0"/>
                </a:rPr>
                <a:t>E(VAN)=495,24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162" name="Text Box 10"/>
            <p:cNvSpPr txBox="1">
              <a:spLocks noChangeArrowheads="1"/>
            </p:cNvSpPr>
            <p:nvPr/>
          </p:nvSpPr>
          <p:spPr bwMode="auto">
            <a:xfrm>
              <a:off x="9700" y="9052"/>
              <a:ext cx="1460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abic Transparent" charset="0"/>
                </a:rPr>
                <a:t>E(VAN)=0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161" name="Line 9"/>
            <p:cNvSpPr>
              <a:spLocks noChangeShapeType="1"/>
            </p:cNvSpPr>
            <p:nvPr/>
          </p:nvSpPr>
          <p:spPr bwMode="auto">
            <a:xfrm flipH="1">
              <a:off x="760" y="10072"/>
              <a:ext cx="910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160" name="Line 8"/>
            <p:cNvSpPr>
              <a:spLocks noChangeShapeType="1"/>
            </p:cNvSpPr>
            <p:nvPr/>
          </p:nvSpPr>
          <p:spPr bwMode="auto">
            <a:xfrm>
              <a:off x="9880" y="10072"/>
              <a:ext cx="0" cy="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159" name="Line 7"/>
            <p:cNvSpPr>
              <a:spLocks noChangeShapeType="1"/>
            </p:cNvSpPr>
            <p:nvPr/>
          </p:nvSpPr>
          <p:spPr bwMode="auto">
            <a:xfrm>
              <a:off x="5160" y="10072"/>
              <a:ext cx="0" cy="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158" name="Line 6"/>
            <p:cNvSpPr>
              <a:spLocks noChangeShapeType="1"/>
            </p:cNvSpPr>
            <p:nvPr/>
          </p:nvSpPr>
          <p:spPr bwMode="auto">
            <a:xfrm>
              <a:off x="760" y="10072"/>
              <a:ext cx="0" cy="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157" name="Text Box 5"/>
            <p:cNvSpPr txBox="1">
              <a:spLocks noChangeArrowheads="1"/>
            </p:cNvSpPr>
            <p:nvPr/>
          </p:nvSpPr>
          <p:spPr bwMode="auto">
            <a:xfrm>
              <a:off x="580" y="10152"/>
              <a:ext cx="380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abic Transparent" charset="0"/>
                </a:rPr>
                <a:t>0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156" name="Text Box 4"/>
            <p:cNvSpPr txBox="1">
              <a:spLocks noChangeArrowheads="1"/>
            </p:cNvSpPr>
            <p:nvPr/>
          </p:nvSpPr>
          <p:spPr bwMode="auto">
            <a:xfrm>
              <a:off x="5060" y="10132"/>
              <a:ext cx="380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abic Transparent" charset="0"/>
                </a:rPr>
                <a:t>1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155" name="Text Box 3"/>
            <p:cNvSpPr txBox="1">
              <a:spLocks noChangeArrowheads="1"/>
            </p:cNvSpPr>
            <p:nvPr/>
          </p:nvSpPr>
          <p:spPr bwMode="auto">
            <a:xfrm>
              <a:off x="9660" y="10152"/>
              <a:ext cx="380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abic Transparent" charset="0"/>
                </a:rPr>
                <a:t>4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154" name="Line 2"/>
            <p:cNvSpPr>
              <a:spLocks noChangeShapeType="1"/>
            </p:cNvSpPr>
            <p:nvPr/>
          </p:nvSpPr>
          <p:spPr bwMode="auto">
            <a:xfrm>
              <a:off x="760" y="7772"/>
              <a:ext cx="0" cy="230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9241" name="Rectangle 8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242" name="Rectangle 90"/>
          <p:cNvSpPr>
            <a:spLocks noChangeArrowheads="1"/>
          </p:cNvSpPr>
          <p:nvPr/>
        </p:nvSpPr>
        <p:spPr bwMode="auto">
          <a:xfrm>
            <a:off x="3000364" y="6072206"/>
            <a:ext cx="28248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الشكل 3-1: مخطط شجرة القرار</a:t>
            </a:r>
            <a:endParaRPr kumimoji="0" lang="ar-S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6215074" y="357166"/>
            <a:ext cx="24545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DZ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ج1) مخطط البياني </a:t>
            </a:r>
            <a:r>
              <a:rPr lang="ar-DZ" sz="20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لل</a:t>
            </a:r>
            <a:r>
              <a:rPr lang="ar-SA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شجرة </a:t>
            </a:r>
            <a:endParaRPr lang="fr-FR" sz="2000" dirty="0"/>
          </a:p>
        </p:txBody>
      </p:sp>
      <p:pic>
        <p:nvPicPr>
          <p:cNvPr id="70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71" name="Espace réservé du numéro de diapositive 7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FFE3B-F817-4765-95E6-BE1FB6BBF2F6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551" fill="hold"/>
                                        <p:tgtEl>
                                          <p:spTgt spid="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43834" y="5643578"/>
            <a:ext cx="285752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8286776" y="1214422"/>
            <a:ext cx="428628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50178" name="Object 2"/>
          <p:cNvGraphicFramePr>
            <a:graphicFrameLocks noChangeAspect="1"/>
          </p:cNvGraphicFramePr>
          <p:nvPr/>
        </p:nvGraphicFramePr>
        <p:xfrm>
          <a:off x="763588" y="2649538"/>
          <a:ext cx="6237304" cy="850900"/>
        </p:xfrm>
        <a:graphic>
          <a:graphicData uri="http://schemas.openxmlformats.org/presentationml/2006/ole">
            <p:oleObj spid="_x0000_s50178" name="Équation" r:id="rId4" imgW="3619440" imgH="457200" progId="Equation.3">
              <p:embed/>
            </p:oleObj>
          </a:graphicData>
        </a:graphic>
      </p:graphicFrame>
      <p:graphicFrame>
        <p:nvGraphicFramePr>
          <p:cNvPr id="50177" name="Object 1"/>
          <p:cNvGraphicFramePr>
            <a:graphicFrameLocks noChangeAspect="1"/>
          </p:cNvGraphicFramePr>
          <p:nvPr/>
        </p:nvGraphicFramePr>
        <p:xfrm>
          <a:off x="857224" y="4643446"/>
          <a:ext cx="6500858" cy="739777"/>
        </p:xfrm>
        <a:graphic>
          <a:graphicData uri="http://schemas.openxmlformats.org/presentationml/2006/ole">
            <p:oleObj spid="_x0000_s50177" name="Équation" r:id="rId5" imgW="3403440" imgH="457200" progId="Equation.3">
              <p:embed/>
            </p:oleObj>
          </a:graphicData>
        </a:graphic>
      </p:graphicFrame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285720" y="714356"/>
            <a:ext cx="857256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</a:rPr>
              <a:t>ج2) 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</a:rPr>
              <a:t>تحليل عقد القرار : 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</a:rPr>
              <a:t>نبدأ من الأعلى  إلى الجذر</a:t>
            </a:r>
            <a:endParaRPr kumimoji="0" lang="ar-D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+mj-cs"/>
            </a:endParaRP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j-cs"/>
            </a:endParaRPr>
          </a:p>
          <a:p>
            <a:pPr marL="0" marR="0" lvl="0" indent="0" algn="just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+mj-cs"/>
              </a:rPr>
              <a:t> 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+mj-cs"/>
              </a:rPr>
              <a:t>D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+mj-cs"/>
              </a:rPr>
              <a:t>2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</a:rPr>
              <a:t> :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</a:rPr>
              <a:t> هل تقوم المؤسسة </a:t>
            </a:r>
            <a:r>
              <a:rPr kumimoji="0" lang="ar-S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</a:rPr>
              <a:t>ب</a:t>
            </a:r>
            <a:r>
              <a:rPr kumimoji="0" lang="ar-D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</a:rPr>
              <a:t>التوسع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</a:rPr>
              <a:t>؟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</a:rPr>
              <a:t> لابد من حساب </a:t>
            </a:r>
            <a:r>
              <a:rPr kumimoji="0" lang="ar-D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</a:rPr>
              <a:t>العائد معبر عنه </a:t>
            </a:r>
            <a:r>
              <a:rPr kumimoji="0" lang="ar-DZ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</a:rPr>
              <a:t>بــ</a:t>
            </a:r>
            <a:r>
              <a:rPr kumimoji="0" lang="ar-D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</a:rPr>
              <a:t> 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</a:rPr>
              <a:t>E(VAN)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</a:rPr>
              <a:t> </a:t>
            </a:r>
            <a:r>
              <a:rPr kumimoji="0" lang="ar-D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</a:rPr>
              <a:t>عند </a:t>
            </a:r>
            <a:r>
              <a:rPr kumimoji="0" lang="ar-SA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</a:rPr>
              <a:t>التاريخ 1 :</a:t>
            </a:r>
            <a:endParaRPr kumimoji="0" lang="ar-DZ" sz="20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+mj-cs"/>
            </a:endParaRPr>
          </a:p>
          <a:p>
            <a:pPr marL="0" marR="0" lvl="0" indent="0" algn="just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r-DZ" sz="2000" u="sng" dirty="0">
              <a:latin typeface="Times New Roman" pitchFamily="18" charset="0"/>
              <a:cs typeface="+mj-cs"/>
            </a:endParaRPr>
          </a:p>
          <a:p>
            <a:pPr marL="0" marR="0" lvl="0" indent="0" algn="just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+mj-cs"/>
              </a:rPr>
              <a:t>- Si extension 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</a:rPr>
              <a:t>إذا توسع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285720" y="3714752"/>
            <a:ext cx="3433953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+mj-cs"/>
              </a:rPr>
              <a:t>- Si non extension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</a:rPr>
              <a:t> 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</a:rPr>
              <a:t>إذا لا توسع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2928926" y="5715016"/>
            <a:ext cx="56909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 charset="0"/>
                <a:ea typeface="Times New Roman" pitchFamily="18" charset="0"/>
                <a:cs typeface="Arial" pitchFamily="34" charset="0"/>
              </a:rPr>
              <a:t>القرار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abic Transparent" charset="0"/>
              </a:rPr>
              <a:t>D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abic Transparent" charset="0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 charset="0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 charset="0"/>
                <a:ea typeface="Times New Roman" pitchFamily="18" charset="0"/>
                <a:cs typeface="Arial" pitchFamily="34" charset="0"/>
              </a:rPr>
              <a:t>لابد من استبعاد فكرة التوسع (إلغاء الغصن</a:t>
            </a:r>
            <a:r>
              <a:rPr kumimoji="0" lang="ar-D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 charset="0"/>
                <a:ea typeface="Times New Roman" pitchFamily="18" charset="0"/>
                <a:cs typeface="Arial" pitchFamily="34" charset="0"/>
              </a:rPr>
              <a:t> من الشجرة)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9" name="Son enregistré">
            <a:hlinkClick r:id="" action="ppaction://media"/>
          </p:cNvPr>
          <p:cNvPicPr>
            <a:picLocks noRot="1" noChangeAspect="1"/>
          </p:cNvPicPr>
          <p:nvPr>
            <a:wavAudioFile r:embed="rId2" name="Son enregistré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FFE3B-F817-4765-95E6-BE1FB6BBF2F6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63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0034" y="785794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66562" name="Object 2"/>
          <p:cNvGraphicFramePr>
            <a:graphicFrameLocks noChangeAspect="1"/>
          </p:cNvGraphicFramePr>
          <p:nvPr/>
        </p:nvGraphicFramePr>
        <p:xfrm>
          <a:off x="-74613" y="1714500"/>
          <a:ext cx="9294813" cy="960438"/>
        </p:xfrm>
        <a:graphic>
          <a:graphicData uri="http://schemas.openxmlformats.org/presentationml/2006/ole">
            <p:oleObj spid="_x0000_s66562" name="Équation" r:id="rId4" imgW="4698720" imgH="457200" progId="Equation.3">
              <p:embed/>
            </p:oleObj>
          </a:graphicData>
        </a:graphic>
      </p:graphicFrame>
      <p:graphicFrame>
        <p:nvGraphicFramePr>
          <p:cNvPr id="66561" name="Object 1"/>
          <p:cNvGraphicFramePr>
            <a:graphicFrameLocks noChangeAspect="1"/>
          </p:cNvGraphicFramePr>
          <p:nvPr/>
        </p:nvGraphicFramePr>
        <p:xfrm>
          <a:off x="285719" y="3441700"/>
          <a:ext cx="8858281" cy="869950"/>
        </p:xfrm>
        <a:graphic>
          <a:graphicData uri="http://schemas.openxmlformats.org/presentationml/2006/ole">
            <p:oleObj spid="_x0000_s66561" name="Équation" r:id="rId5" imgW="4267080" imgH="457200" progId="Equation.3">
              <p:embed/>
            </p:oleObj>
          </a:graphicData>
        </a:graphic>
      </p:graphicFrame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428596" y="428604"/>
            <a:ext cx="842968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</a:rPr>
              <a:t>القرار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+mj-cs"/>
              </a:rPr>
              <a:t>D</a:t>
            </a:r>
            <a:r>
              <a:rPr kumimoji="0" lang="fr-FR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+mj-cs"/>
              </a:rPr>
              <a:t>1</a:t>
            </a: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</a:rPr>
              <a:t> :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</a:rPr>
              <a:t> هل تستثمر في المشروع الأول، الثاني أو الثالث</a:t>
            </a:r>
            <a:r>
              <a:rPr kumimoji="0" lang="ar-D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</a:rPr>
              <a:t>؟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+mj-cs"/>
              </a:rPr>
              <a:t>D</a:t>
            </a:r>
            <a:r>
              <a:rPr kumimoji="0" lang="nl-NL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+mj-cs"/>
              </a:rPr>
              <a:t>1</a:t>
            </a:r>
            <a:r>
              <a:rPr kumimoji="0" lang="nl-N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+mj-cs"/>
              </a:rPr>
              <a:t> </a:t>
            </a:r>
            <a:r>
              <a:rPr kumimoji="0" lang="ar-D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+mj-cs"/>
              </a:rPr>
              <a:t>  </a:t>
            </a:r>
            <a:r>
              <a:rPr kumimoji="0" lang="nl-N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+mj-cs"/>
              </a:rPr>
              <a:t>: </a:t>
            </a:r>
            <a:r>
              <a:rPr kumimoji="0" lang="nl-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+mj-cs"/>
              </a:rPr>
              <a:t>6000 ? 8000 ? 0 ?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j-cs"/>
            </a:endParaRPr>
          </a:p>
          <a:p>
            <a:pPr marL="0" marR="0" lvl="0" indent="0" algn="just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</a:rPr>
              <a:t>المشروع الأول</a:t>
            </a:r>
            <a:r>
              <a:rPr kumimoji="0" lang="ar-D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</a:rPr>
              <a:t>: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j-cs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+mj-cs"/>
              <a:sym typeface="Symbol" pitchFamily="18" charset="2"/>
            </a:endParaRP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571472" y="2928934"/>
            <a:ext cx="7786774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</a:rPr>
              <a:t>المشروع الثاني</a:t>
            </a:r>
            <a:r>
              <a:rPr kumimoji="0" lang="ar-D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</a:rPr>
              <a:t>: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Arabic Transparent"/>
              <a:sym typeface="Symbol" pitchFamily="18" charset="2"/>
            </a:endParaRPr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5214942" y="4429132"/>
            <a:ext cx="2310248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</a:rPr>
              <a:t>المشروع الثالث</a:t>
            </a:r>
            <a:r>
              <a:rPr kumimoji="0" lang="ar-D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</a:rPr>
              <a:t>:  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Arabic Transparent"/>
              <a:sym typeface="Symbol" pitchFamily="18" charset="2"/>
            </a:endParaRPr>
          </a:p>
        </p:txBody>
      </p:sp>
      <p:graphicFrame>
        <p:nvGraphicFramePr>
          <p:cNvPr id="66566" name="Object 6"/>
          <p:cNvGraphicFramePr>
            <a:graphicFrameLocks noChangeAspect="1"/>
          </p:cNvGraphicFramePr>
          <p:nvPr/>
        </p:nvGraphicFramePr>
        <p:xfrm>
          <a:off x="3071802" y="4357694"/>
          <a:ext cx="2205037" cy="571504"/>
        </p:xfrm>
        <a:graphic>
          <a:graphicData uri="http://schemas.openxmlformats.org/presentationml/2006/ole">
            <p:oleObj spid="_x0000_s66566" name="Équation" r:id="rId6" imgW="825480" imgH="228600" progId="Equation.3">
              <p:embed/>
            </p:oleObj>
          </a:graphicData>
        </a:graphic>
      </p:graphicFrame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428596" y="5929330"/>
            <a:ext cx="79928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+mj-cs"/>
              </a:rPr>
              <a:t>النتيجة: ا</a:t>
            </a:r>
            <a:r>
              <a:rPr kumimoji="0" lang="ar-DZ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+mj-cs"/>
              </a:rPr>
              <a:t>لمؤسسة</a:t>
            </a:r>
            <a:r>
              <a:rPr kumimoji="0" lang="fr-FR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+mj-cs"/>
              </a:rPr>
              <a:t> </a:t>
            </a:r>
            <a:r>
              <a:rPr kumimoji="0" lang="ar-SA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</a:rPr>
              <a:t>نختار 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</a:rPr>
              <a:t>المشروع الأول </a:t>
            </a:r>
            <a:r>
              <a:rPr kumimoji="0" lang="ar-DZ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</a:rPr>
              <a:t>و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</a:rPr>
              <a:t>بدون توسع عند التاريخ 1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</a:rPr>
              <a:t>.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14480" y="5143512"/>
            <a:ext cx="42022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E(VAN</a:t>
            </a:r>
            <a:r>
              <a:rPr lang="fr-FR" sz="2400" b="1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fr-FR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&gt; E(VAN</a:t>
            </a:r>
            <a:r>
              <a:rPr lang="fr-FR" sz="2400" b="1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fr-FR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&gt;E(VAN</a:t>
            </a:r>
            <a:r>
              <a:rPr lang="fr-FR" sz="2400" b="1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fr-FR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Flèche droite 10"/>
          <p:cNvSpPr/>
          <p:nvPr/>
        </p:nvSpPr>
        <p:spPr>
          <a:xfrm>
            <a:off x="357158" y="5214950"/>
            <a:ext cx="1071570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Son enregistré">
            <a:hlinkClick r:id="" action="ppaction://media"/>
          </p:cNvPr>
          <p:cNvPicPr>
            <a:picLocks noRot="1" noChangeAspect="1"/>
          </p:cNvPicPr>
          <p:nvPr>
            <a:wavAudioFile r:embed="rId2" name="Son enregistré"/>
          </p:nvPr>
        </p:nvPicPr>
        <p:blipFill>
          <a:blip r:embed="rId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FFE3B-F817-4765-95E6-BE1FB6BBF2F6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10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7158" y="357166"/>
            <a:ext cx="8286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DZ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3)</a:t>
            </a:r>
            <a:r>
              <a:rPr lang="ar-SA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ar-DZ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معيار </a:t>
            </a:r>
            <a:r>
              <a:rPr lang="fr-FR" sz="3200" b="1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MEDAF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3200" b="1" dirty="0" smtClean="0">
                <a:solidFill>
                  <a:srgbClr val="00B050"/>
                </a:solidFill>
              </a:rPr>
              <a:t>M</a:t>
            </a:r>
            <a:r>
              <a:rPr lang="fr-FR" sz="3200" b="1" dirty="0" smtClean="0"/>
              <a:t>odèle d</a:t>
            </a:r>
            <a:r>
              <a:rPr lang="ar-SA" sz="3200" b="1" dirty="0" smtClean="0"/>
              <a:t>’</a:t>
            </a:r>
            <a:r>
              <a:rPr lang="fr-FR" sz="3200" b="1" dirty="0" smtClean="0">
                <a:solidFill>
                  <a:srgbClr val="00B050"/>
                </a:solidFill>
              </a:rPr>
              <a:t>E</a:t>
            </a:r>
            <a:r>
              <a:rPr lang="fr-FR" sz="3200" b="1" dirty="0" smtClean="0"/>
              <a:t>quilibre </a:t>
            </a:r>
            <a:r>
              <a:rPr lang="fr-FR" sz="3200" b="1" dirty="0" smtClean="0">
                <a:solidFill>
                  <a:srgbClr val="00B050"/>
                </a:solidFill>
              </a:rPr>
              <a:t>D</a:t>
            </a:r>
            <a:r>
              <a:rPr lang="fr-FR" sz="3200" b="1" dirty="0" smtClean="0"/>
              <a:t>es </a:t>
            </a:r>
            <a:r>
              <a:rPr lang="fr-FR" sz="3200" b="1" dirty="0" smtClean="0">
                <a:solidFill>
                  <a:srgbClr val="00B050"/>
                </a:solidFill>
              </a:rPr>
              <a:t>A</a:t>
            </a:r>
            <a:r>
              <a:rPr lang="fr-FR" sz="3200" b="1" dirty="0" smtClean="0"/>
              <a:t>ctifs </a:t>
            </a:r>
            <a:r>
              <a:rPr lang="fr-FR" sz="3200" b="1" dirty="0" smtClean="0">
                <a:solidFill>
                  <a:srgbClr val="00B050"/>
                </a:solidFill>
              </a:rPr>
              <a:t>F</a:t>
            </a:r>
            <a:r>
              <a:rPr lang="fr-FR" sz="3200" b="1" dirty="0" smtClean="0"/>
              <a:t>inanciers</a:t>
            </a:r>
            <a:endParaRPr lang="fr-FR" sz="3200" dirty="0" smtClean="0"/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0" y="228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0" y="1190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759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67591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5918" y="1643050"/>
            <a:ext cx="5929354" cy="1447805"/>
          </a:xfrm>
          <a:prstGeom prst="rect">
            <a:avLst/>
          </a:prstGeom>
          <a:noFill/>
        </p:spPr>
      </p:pic>
      <p:grpSp>
        <p:nvGrpSpPr>
          <p:cNvPr id="67593" name="Group 9"/>
          <p:cNvGrpSpPr>
            <a:grpSpLocks/>
          </p:cNvGrpSpPr>
          <p:nvPr/>
        </p:nvGrpSpPr>
        <p:grpSpPr bwMode="auto">
          <a:xfrm>
            <a:off x="357158" y="3214686"/>
            <a:ext cx="4684723" cy="2019300"/>
            <a:chOff x="3935" y="7273"/>
            <a:chExt cx="5128" cy="3180"/>
          </a:xfrm>
        </p:grpSpPr>
        <p:sp>
          <p:nvSpPr>
            <p:cNvPr id="67594" name="Line 10"/>
            <p:cNvSpPr>
              <a:spLocks noChangeShapeType="1"/>
            </p:cNvSpPr>
            <p:nvPr/>
          </p:nvSpPr>
          <p:spPr bwMode="auto">
            <a:xfrm>
              <a:off x="4740" y="9973"/>
              <a:ext cx="28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fr-FR" sz="2000"/>
            </a:p>
          </p:txBody>
        </p:sp>
        <p:sp>
          <p:nvSpPr>
            <p:cNvPr id="67595" name="Line 11"/>
            <p:cNvSpPr>
              <a:spLocks noChangeShapeType="1"/>
            </p:cNvSpPr>
            <p:nvPr/>
          </p:nvSpPr>
          <p:spPr bwMode="auto">
            <a:xfrm flipV="1">
              <a:off x="4740" y="7433"/>
              <a:ext cx="0" cy="2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fr-FR" sz="2000"/>
            </a:p>
          </p:txBody>
        </p:sp>
        <p:sp>
          <p:nvSpPr>
            <p:cNvPr id="67596" name="Text Box 12"/>
            <p:cNvSpPr txBox="1">
              <a:spLocks noChangeArrowheads="1"/>
            </p:cNvSpPr>
            <p:nvPr/>
          </p:nvSpPr>
          <p:spPr bwMode="auto">
            <a:xfrm>
              <a:off x="4060" y="7273"/>
              <a:ext cx="760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+mj-cs"/>
                </a:rPr>
                <a:t>E(R</a:t>
              </a:r>
              <a:r>
                <a:rPr kumimoji="0" lang="ar-SA" sz="20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" pitchFamily="34" charset="0"/>
                  <a:cs typeface="+mj-cs"/>
                </a:rPr>
                <a:t>ه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+mj-cs"/>
                </a:rPr>
                <a:t>)</a:t>
              </a:r>
              <a:endPara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+mj-cs"/>
              </a:endParaRPr>
            </a:p>
          </p:txBody>
        </p:sp>
        <p:sp>
          <p:nvSpPr>
            <p:cNvPr id="67597" name="Text Box 13"/>
            <p:cNvSpPr txBox="1">
              <a:spLocks noChangeArrowheads="1"/>
            </p:cNvSpPr>
            <p:nvPr/>
          </p:nvSpPr>
          <p:spPr bwMode="auto">
            <a:xfrm>
              <a:off x="4555" y="9968"/>
              <a:ext cx="420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0 </a:t>
              </a:r>
              <a:endParaRPr kumimoji="0" lang="fr-FR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599" name="Line 15"/>
            <p:cNvSpPr>
              <a:spLocks noChangeShapeType="1"/>
            </p:cNvSpPr>
            <p:nvPr/>
          </p:nvSpPr>
          <p:spPr bwMode="auto">
            <a:xfrm flipV="1">
              <a:off x="4717" y="8021"/>
              <a:ext cx="2883" cy="13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fr-FR" sz="2000"/>
            </a:p>
          </p:txBody>
        </p:sp>
        <p:sp>
          <p:nvSpPr>
            <p:cNvPr id="67600" name="Text Box 16"/>
            <p:cNvSpPr txBox="1">
              <a:spLocks noChangeArrowheads="1"/>
            </p:cNvSpPr>
            <p:nvPr/>
          </p:nvSpPr>
          <p:spPr bwMode="auto">
            <a:xfrm>
              <a:off x="3935" y="8511"/>
              <a:ext cx="74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E(</a:t>
              </a:r>
              <a:r>
                <a:rPr kumimoji="0" lang="fr-FR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R</a:t>
              </a:r>
              <a:r>
                <a:rPr kumimoji="0" lang="fr-FR" sz="2000" b="0" i="0" u="none" strike="noStrike" cap="none" normalizeH="0" baseline="-2500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m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)</a:t>
              </a:r>
              <a:endPara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7601" name="Line 17"/>
            <p:cNvSpPr>
              <a:spLocks noChangeShapeType="1"/>
            </p:cNvSpPr>
            <p:nvPr/>
          </p:nvSpPr>
          <p:spPr bwMode="auto">
            <a:xfrm>
              <a:off x="4740" y="8873"/>
              <a:ext cx="12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fr-FR" sz="2000"/>
            </a:p>
          </p:txBody>
        </p:sp>
        <p:sp>
          <p:nvSpPr>
            <p:cNvPr id="67602" name="Line 18"/>
            <p:cNvSpPr>
              <a:spLocks noChangeShapeType="1"/>
            </p:cNvSpPr>
            <p:nvPr/>
          </p:nvSpPr>
          <p:spPr bwMode="auto">
            <a:xfrm>
              <a:off x="5940" y="8873"/>
              <a:ext cx="0" cy="1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fr-FR" sz="2000"/>
            </a:p>
          </p:txBody>
        </p:sp>
        <p:sp>
          <p:nvSpPr>
            <p:cNvPr id="67603" name="Text Box 19"/>
            <p:cNvSpPr txBox="1">
              <a:spLocks noChangeArrowheads="1"/>
            </p:cNvSpPr>
            <p:nvPr/>
          </p:nvSpPr>
          <p:spPr bwMode="auto">
            <a:xfrm>
              <a:off x="3935" y="9186"/>
              <a:ext cx="74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R</a:t>
              </a:r>
              <a:r>
                <a:rPr kumimoji="0" lang="fr-FR" sz="20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F</a:t>
              </a:r>
              <a:endPara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7604" name="Text Box 20"/>
            <p:cNvSpPr txBox="1">
              <a:spLocks noChangeArrowheads="1"/>
            </p:cNvSpPr>
            <p:nvPr/>
          </p:nvSpPr>
          <p:spPr bwMode="auto">
            <a:xfrm>
              <a:off x="5695" y="10013"/>
              <a:ext cx="54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" pitchFamily="34" charset="0"/>
                  <a:cs typeface="Arial" pitchFamily="34" charset="0"/>
                </a:rPr>
                <a:t>1</a:t>
              </a:r>
              <a:endParaRPr kumimoji="0" lang="fr-FR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605" name="Text Box 21"/>
            <p:cNvSpPr txBox="1">
              <a:spLocks noChangeArrowheads="1"/>
            </p:cNvSpPr>
            <p:nvPr/>
          </p:nvSpPr>
          <p:spPr bwMode="auto">
            <a:xfrm>
              <a:off x="7355" y="10033"/>
              <a:ext cx="54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  <a:sym typeface="SymbolPS"/>
                </a:rPr>
                <a:t>B</a:t>
              </a:r>
              <a:r>
                <a:rPr kumimoji="0" lang="fr-FR" sz="20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  <a:sym typeface="SymbolPS"/>
                </a:rPr>
                <a:t>i</a:t>
              </a:r>
              <a:endParaRPr kumimoji="0" lang="fr-FR" sz="20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7606" name="Text Box 22"/>
            <p:cNvSpPr txBox="1">
              <a:spLocks noChangeArrowheads="1"/>
            </p:cNvSpPr>
            <p:nvPr/>
          </p:nvSpPr>
          <p:spPr bwMode="auto">
            <a:xfrm>
              <a:off x="7335" y="7499"/>
              <a:ext cx="1728" cy="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" pitchFamily="34" charset="0"/>
                  <a:cs typeface="Arial" pitchFamily="34" charset="0"/>
                </a:rPr>
                <a:t>استثمار مقبول</a:t>
              </a:r>
              <a:r>
                <a:rPr kumimoji="0" lang="fr-FR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 </a:t>
              </a:r>
              <a:endParaRPr kumimoji="0" lang="fr-FR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607" name="Text Box 23"/>
            <p:cNvSpPr txBox="1">
              <a:spLocks noChangeArrowheads="1"/>
            </p:cNvSpPr>
            <p:nvPr/>
          </p:nvSpPr>
          <p:spPr bwMode="auto">
            <a:xfrm>
              <a:off x="7201" y="8748"/>
              <a:ext cx="1862" cy="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" pitchFamily="34" charset="0"/>
                  <a:cs typeface="Arial" pitchFamily="34" charset="0"/>
                </a:rPr>
                <a:t>استثمار مرفوض</a:t>
              </a:r>
              <a:r>
                <a:rPr kumimoji="0" lang="fr-FR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 </a:t>
              </a:r>
              <a:endParaRPr kumimoji="0" lang="fr-FR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608" name="Line 24"/>
            <p:cNvSpPr>
              <a:spLocks noChangeShapeType="1"/>
            </p:cNvSpPr>
            <p:nvPr/>
          </p:nvSpPr>
          <p:spPr bwMode="auto">
            <a:xfrm flipH="1">
              <a:off x="6601" y="7733"/>
              <a:ext cx="75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fr-FR" sz="2000"/>
            </a:p>
          </p:txBody>
        </p:sp>
        <p:sp>
          <p:nvSpPr>
            <p:cNvPr id="67609" name="Line 25"/>
            <p:cNvSpPr>
              <a:spLocks noChangeShapeType="1"/>
            </p:cNvSpPr>
            <p:nvPr/>
          </p:nvSpPr>
          <p:spPr bwMode="auto">
            <a:xfrm flipH="1">
              <a:off x="6496" y="8989"/>
              <a:ext cx="75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fr-FR" sz="2000"/>
            </a:p>
          </p:txBody>
        </p:sp>
        <p:grpSp>
          <p:nvGrpSpPr>
            <p:cNvPr id="67610" name="Group 26"/>
            <p:cNvGrpSpPr>
              <a:grpSpLocks/>
            </p:cNvGrpSpPr>
            <p:nvPr/>
          </p:nvGrpSpPr>
          <p:grpSpPr bwMode="auto">
            <a:xfrm>
              <a:off x="6496" y="7627"/>
              <a:ext cx="101" cy="166"/>
              <a:chOff x="6346" y="7499"/>
              <a:chExt cx="101" cy="166"/>
            </a:xfrm>
          </p:grpSpPr>
          <p:sp>
            <p:nvSpPr>
              <p:cNvPr id="67611" name="Line 27"/>
              <p:cNvSpPr>
                <a:spLocks noChangeShapeType="1"/>
              </p:cNvSpPr>
              <p:nvPr/>
            </p:nvSpPr>
            <p:spPr bwMode="auto">
              <a:xfrm flipH="1">
                <a:off x="6346" y="7499"/>
                <a:ext cx="101" cy="16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r-FR" sz="2000"/>
              </a:p>
            </p:txBody>
          </p:sp>
          <p:sp>
            <p:nvSpPr>
              <p:cNvPr id="67612" name="Line 28"/>
              <p:cNvSpPr>
                <a:spLocks noChangeShapeType="1"/>
              </p:cNvSpPr>
              <p:nvPr/>
            </p:nvSpPr>
            <p:spPr bwMode="auto">
              <a:xfrm>
                <a:off x="6346" y="7534"/>
                <a:ext cx="101" cy="1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r-FR" sz="2000"/>
              </a:p>
            </p:txBody>
          </p:sp>
        </p:grpSp>
        <p:grpSp>
          <p:nvGrpSpPr>
            <p:cNvPr id="67613" name="Group 29"/>
            <p:cNvGrpSpPr>
              <a:grpSpLocks/>
            </p:cNvGrpSpPr>
            <p:nvPr/>
          </p:nvGrpSpPr>
          <p:grpSpPr bwMode="auto">
            <a:xfrm>
              <a:off x="5295" y="7855"/>
              <a:ext cx="101" cy="166"/>
              <a:chOff x="6346" y="7499"/>
              <a:chExt cx="101" cy="166"/>
            </a:xfrm>
          </p:grpSpPr>
          <p:sp>
            <p:nvSpPr>
              <p:cNvPr id="67614" name="Line 30"/>
              <p:cNvSpPr>
                <a:spLocks noChangeShapeType="1"/>
              </p:cNvSpPr>
              <p:nvPr/>
            </p:nvSpPr>
            <p:spPr bwMode="auto">
              <a:xfrm flipH="1">
                <a:off x="6346" y="7499"/>
                <a:ext cx="101" cy="16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r-FR" sz="2000"/>
              </a:p>
            </p:txBody>
          </p:sp>
          <p:sp>
            <p:nvSpPr>
              <p:cNvPr id="67615" name="Line 31"/>
              <p:cNvSpPr>
                <a:spLocks noChangeShapeType="1"/>
              </p:cNvSpPr>
              <p:nvPr/>
            </p:nvSpPr>
            <p:spPr bwMode="auto">
              <a:xfrm>
                <a:off x="6346" y="7534"/>
                <a:ext cx="101" cy="1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r-FR" sz="2000"/>
              </a:p>
            </p:txBody>
          </p:sp>
        </p:grpSp>
        <p:grpSp>
          <p:nvGrpSpPr>
            <p:cNvPr id="67616" name="Group 32"/>
            <p:cNvGrpSpPr>
              <a:grpSpLocks/>
            </p:cNvGrpSpPr>
            <p:nvPr/>
          </p:nvGrpSpPr>
          <p:grpSpPr bwMode="auto">
            <a:xfrm>
              <a:off x="6346" y="8909"/>
              <a:ext cx="101" cy="166"/>
              <a:chOff x="6346" y="7499"/>
              <a:chExt cx="101" cy="166"/>
            </a:xfrm>
          </p:grpSpPr>
          <p:sp>
            <p:nvSpPr>
              <p:cNvPr id="67617" name="Line 33"/>
              <p:cNvSpPr>
                <a:spLocks noChangeShapeType="1"/>
              </p:cNvSpPr>
              <p:nvPr/>
            </p:nvSpPr>
            <p:spPr bwMode="auto">
              <a:xfrm flipH="1">
                <a:off x="6346" y="7499"/>
                <a:ext cx="101" cy="16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r-FR" sz="2000"/>
              </a:p>
            </p:txBody>
          </p:sp>
          <p:sp>
            <p:nvSpPr>
              <p:cNvPr id="67618" name="Line 34"/>
              <p:cNvSpPr>
                <a:spLocks noChangeShapeType="1"/>
              </p:cNvSpPr>
              <p:nvPr/>
            </p:nvSpPr>
            <p:spPr bwMode="auto">
              <a:xfrm>
                <a:off x="6346" y="7534"/>
                <a:ext cx="101" cy="1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r-FR" sz="2000"/>
              </a:p>
            </p:txBody>
          </p:sp>
        </p:grpSp>
        <p:grpSp>
          <p:nvGrpSpPr>
            <p:cNvPr id="67619" name="Group 35"/>
            <p:cNvGrpSpPr>
              <a:grpSpLocks/>
            </p:cNvGrpSpPr>
            <p:nvPr/>
          </p:nvGrpSpPr>
          <p:grpSpPr bwMode="auto">
            <a:xfrm>
              <a:off x="6115" y="9393"/>
              <a:ext cx="101" cy="166"/>
              <a:chOff x="6346" y="7499"/>
              <a:chExt cx="101" cy="166"/>
            </a:xfrm>
          </p:grpSpPr>
          <p:sp>
            <p:nvSpPr>
              <p:cNvPr id="67620" name="Line 36"/>
              <p:cNvSpPr>
                <a:spLocks noChangeShapeType="1"/>
              </p:cNvSpPr>
              <p:nvPr/>
            </p:nvSpPr>
            <p:spPr bwMode="auto">
              <a:xfrm flipH="1">
                <a:off x="6346" y="7499"/>
                <a:ext cx="101" cy="16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r-FR" sz="2000"/>
              </a:p>
            </p:txBody>
          </p:sp>
          <p:sp>
            <p:nvSpPr>
              <p:cNvPr id="67621" name="Line 37"/>
              <p:cNvSpPr>
                <a:spLocks noChangeShapeType="1"/>
              </p:cNvSpPr>
              <p:nvPr/>
            </p:nvSpPr>
            <p:spPr bwMode="auto">
              <a:xfrm>
                <a:off x="6346" y="7534"/>
                <a:ext cx="101" cy="1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r-FR" sz="2000"/>
              </a:p>
            </p:txBody>
          </p:sp>
        </p:grpSp>
      </p:grpSp>
      <p:sp>
        <p:nvSpPr>
          <p:cNvPr id="67622" name="Rectangle 38"/>
          <p:cNvSpPr>
            <a:spLocks noChangeArrowheads="1"/>
          </p:cNvSpPr>
          <p:nvPr/>
        </p:nvSpPr>
        <p:spPr bwMode="auto">
          <a:xfrm>
            <a:off x="785786" y="5643578"/>
            <a:ext cx="40719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الشكل (3-2) : خط السوق</a:t>
            </a:r>
            <a:endParaRPr kumimoji="0" lang="ar-S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7624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67623" name="Object 39"/>
          <p:cNvGraphicFramePr>
            <a:graphicFrameLocks noChangeAspect="1"/>
          </p:cNvGraphicFramePr>
          <p:nvPr/>
        </p:nvGraphicFramePr>
        <p:xfrm>
          <a:off x="6061075" y="3286125"/>
          <a:ext cx="2522538" cy="885825"/>
        </p:xfrm>
        <a:graphic>
          <a:graphicData uri="http://schemas.openxmlformats.org/presentationml/2006/ole">
            <p:oleObj spid="_x0000_s67623" name="Équation" r:id="rId5" imgW="1485720" imgH="457200" progId="Equation.3">
              <p:embed/>
            </p:oleObj>
          </a:graphicData>
        </a:graphic>
      </p:graphicFrame>
      <p:sp>
        <p:nvSpPr>
          <p:cNvPr id="67625" name="Rectangle 41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41" name="Son enregistré">
            <a:hlinkClick r:id="" action="ppaction://media"/>
          </p:cNvPr>
          <p:cNvPicPr>
            <a:picLocks noRot="1" noChangeAspect="1"/>
          </p:cNvPicPr>
          <p:nvPr>
            <a:wavAudioFile r:embed="rId2" name="Son enregistré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42" name="Espace réservé du numéro de diapositive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FFE3B-F817-4765-95E6-BE1FB6BBF2F6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320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500034" y="714356"/>
            <a:ext cx="8286808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DZ" sz="2800" b="1" dirty="0" smtClean="0">
                <a:latin typeface="Times New Roman" pitchFamily="18" charset="0"/>
                <a:ea typeface="Times New Roman" pitchFamily="18" charset="0"/>
                <a:cs typeface="+mj-cs"/>
              </a:rPr>
              <a:t>تمرين (3-3) : </a:t>
            </a: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DZ" sz="2800" b="1" dirty="0" smtClean="0">
                <a:latin typeface="Times New Roman" pitchFamily="18" charset="0"/>
                <a:ea typeface="Times New Roman" pitchFamily="18" charset="0"/>
                <a:cs typeface="+mj-cs"/>
              </a:rPr>
              <a:t>تدرس مؤسسة مشروعين </a:t>
            </a:r>
            <a:r>
              <a:rPr lang="fr-FR" sz="2800" b="1" dirty="0" smtClean="0">
                <a:latin typeface="Times New Roman" pitchFamily="18" charset="0"/>
                <a:ea typeface="Times New Roman" pitchFamily="18" charset="0"/>
                <a:cs typeface="+mj-cs"/>
              </a:rPr>
              <a:t>X</a:t>
            </a:r>
            <a:r>
              <a:rPr lang="ar-DZ" sz="2800" b="1" dirty="0" smtClean="0">
                <a:latin typeface="Times New Roman" pitchFamily="18" charset="0"/>
                <a:ea typeface="Times New Roman" pitchFamily="18" charset="0"/>
                <a:cs typeface="+mj-cs"/>
              </a:rPr>
              <a:t> و  </a:t>
            </a:r>
            <a:r>
              <a:rPr lang="fr-FR" sz="2800" b="1" dirty="0" smtClean="0">
                <a:latin typeface="Times New Roman" pitchFamily="18" charset="0"/>
                <a:ea typeface="Times New Roman" pitchFamily="18" charset="0"/>
                <a:cs typeface="+mj-cs"/>
              </a:rPr>
              <a:t>Y</a:t>
            </a:r>
            <a:r>
              <a:rPr lang="ar-DZ" sz="2800" b="1" dirty="0" smtClean="0">
                <a:latin typeface="Times New Roman" pitchFamily="18" charset="0"/>
                <a:ea typeface="Times New Roman" pitchFamily="18" charset="0"/>
                <a:cs typeface="+mj-cs"/>
              </a:rPr>
              <a:t>  </a:t>
            </a:r>
            <a:endParaRPr lang="fr-FR" sz="2800" b="1" dirty="0" smtClean="0">
              <a:latin typeface="Times New Roman" pitchFamily="18" charset="0"/>
              <a:ea typeface="Times New Roman" pitchFamily="18" charset="0"/>
              <a:cs typeface="+mj-cs"/>
            </a:endParaRP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</a:rPr>
              <a:t>المشروع</a:t>
            </a:r>
            <a:r>
              <a:rPr kumimoji="0" lang="ar-D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</a:rPr>
              <a:t> 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</a:rPr>
              <a:t>X</a:t>
            </a:r>
            <a:r>
              <a:rPr kumimoji="0" lang="ar-D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</a:rPr>
              <a:t>: 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+mj-cs"/>
              </a:rPr>
              <a:t>TRI</a:t>
            </a:r>
            <a:r>
              <a:rPr kumimoji="0" lang="fr-FR" sz="24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+mj-cs"/>
              </a:rPr>
              <a:t>X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+mj-cs"/>
              </a:rPr>
              <a:t> = 9,5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+mj-cs"/>
              </a:rPr>
              <a:t>%</a:t>
            </a:r>
            <a:r>
              <a:rPr kumimoji="0" lang="ar-D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+mj-cs"/>
              </a:rPr>
              <a:t> </a:t>
            </a: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</a:rPr>
              <a:t>و يتعلق بفرع تابع للمؤسسة </a:t>
            </a:r>
            <a:r>
              <a:rPr kumimoji="0" lang="ar-S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</a:rPr>
              <a:t>و</a:t>
            </a: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</a:rPr>
              <a:t> هو مقيم على مستوى السوق المالي. و تتميز أسهم هذا المشروع </a:t>
            </a:r>
            <a:r>
              <a:rPr kumimoji="0" lang="ar-S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</a:rPr>
              <a:t>بـ</a:t>
            </a: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</a:rPr>
              <a:t>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  <a:sym typeface="Symbol" pitchFamily="18" charset="2"/>
              </a:rPr>
              <a:t></a:t>
            </a:r>
            <a:r>
              <a:rPr kumimoji="0" lang="fr-FR" sz="28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  <a:sym typeface="Symbol" pitchFamily="18" charset="2"/>
              </a:rPr>
              <a:t>x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  <a:sym typeface="Symbol" pitchFamily="18" charset="2"/>
              </a:rPr>
              <a:t> </a:t>
            </a: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</a:rPr>
              <a:t> = 0,8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+mj-cs"/>
            </a:endParaRP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j-cs"/>
              <a:sym typeface="Symbol" pitchFamily="18" charset="2"/>
            </a:endParaRPr>
          </a:p>
          <a:p>
            <a:pPr marL="0" marR="0" lvl="0" indent="0" algn="just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  <a:sym typeface="Symbol" pitchFamily="18" charset="2"/>
              </a:rPr>
              <a:t>المشروع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  <a:sym typeface="Symbol" pitchFamily="18" charset="2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  <a:sym typeface="Symbol" pitchFamily="18" charset="2"/>
              </a:rPr>
              <a:t>Y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  <a:sym typeface="Symbol" pitchFamily="18" charset="2"/>
              </a:rPr>
              <a:t>  </a:t>
            </a:r>
            <a:r>
              <a:rPr kumimoji="0" lang="ar-D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  <a:sym typeface="Symbol" pitchFamily="18" charset="2"/>
              </a:rPr>
              <a:t> :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  <a:sym typeface="Symbol" pitchFamily="18" charset="2"/>
              </a:rPr>
              <a:t> 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  <a:sym typeface="Symbol" pitchFamily="18" charset="2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+mj-cs"/>
                <a:sym typeface="Symbol" pitchFamily="18" charset="2"/>
              </a:rPr>
              <a:t>TRI</a:t>
            </a:r>
            <a:r>
              <a:rPr kumimoji="0" lang="fr-FR" sz="24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+mj-cs"/>
                <a:sym typeface="Symbol" pitchFamily="18" charset="2"/>
              </a:rPr>
              <a:t>Y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+mj-cs"/>
                <a:sym typeface="Symbol" pitchFamily="18" charset="2"/>
              </a:rPr>
              <a:t> = 11,5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+mj-cs"/>
                <a:sym typeface="Symbol" pitchFamily="18" charset="2"/>
              </a:rPr>
              <a:t>%</a:t>
            </a: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  <a:sym typeface="Symbol" pitchFamily="18" charset="2"/>
              </a:rPr>
              <a:t> و يتعلق بفرع أخر تابع لهذه المؤسسة </a:t>
            </a:r>
            <a:r>
              <a:rPr kumimoji="0" lang="ar-S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  <a:sym typeface="Symbol" pitchFamily="18" charset="2"/>
              </a:rPr>
              <a:t>و</a:t>
            </a: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  <a:sym typeface="Symbol" pitchFamily="18" charset="2"/>
              </a:rPr>
              <a:t> تتميز أسهمــه </a:t>
            </a:r>
            <a:r>
              <a:rPr kumimoji="0" lang="ar-S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  <a:sym typeface="Symbol" pitchFamily="18" charset="2"/>
              </a:rPr>
              <a:t>بـ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  <a:sym typeface="Symbol" pitchFamily="18" charset="2"/>
              </a:rPr>
              <a:t>  </a:t>
            </a: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  <a:sym typeface="Symbol" pitchFamily="18" charset="2"/>
              </a:rPr>
              <a:t>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  <a:sym typeface="Symbol" pitchFamily="18" charset="2"/>
              </a:rPr>
              <a:t></a:t>
            </a:r>
            <a:r>
              <a:rPr kumimoji="0" lang="fr-FR" sz="28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  <a:sym typeface="Symbol" pitchFamily="18" charset="2"/>
              </a:rPr>
              <a:t>Y</a:t>
            </a: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</a:rPr>
              <a:t> = 1,75</a:t>
            </a:r>
            <a:endParaRPr kumimoji="0" lang="ar-DZ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+mj-cs"/>
            </a:endParaRPr>
          </a:p>
          <a:p>
            <a:pPr marL="0" marR="0" lvl="0" indent="0" algn="just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j-cs"/>
              <a:sym typeface="Symbol" pitchFamily="18" charset="2"/>
            </a:endParaRPr>
          </a:p>
          <a:p>
            <a:pPr marL="0" marR="0" lvl="0" indent="0" algn="just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  <a:sym typeface="Symbol" pitchFamily="18" charset="2"/>
              </a:rPr>
              <a:t>س1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  <a:sym typeface="Symbol" pitchFamily="18" charset="2"/>
              </a:rPr>
              <a:t>) </a:t>
            </a: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  <a:sym typeface="Symbol" pitchFamily="18" charset="2"/>
              </a:rPr>
              <a:t>علما أن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+mj-cs"/>
                <a:sym typeface="Symbol" pitchFamily="18" charset="2"/>
              </a:rPr>
              <a:t>E(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+mj-cs"/>
                <a:sym typeface="Symbol" pitchFamily="18" charset="2"/>
              </a:rPr>
              <a:t>R</a:t>
            </a:r>
            <a:r>
              <a:rPr kumimoji="0" lang="fr-FR" sz="28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  <a:sym typeface="Symbol" pitchFamily="18" charset="2"/>
              </a:rPr>
              <a:t>m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  <a:sym typeface="Symbol" pitchFamily="18" charset="2"/>
              </a:rPr>
              <a:t>)</a:t>
            </a: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  <a:sym typeface="Symbol" pitchFamily="18" charset="2"/>
              </a:rPr>
              <a:t> = 9%  </a:t>
            </a:r>
            <a:r>
              <a:rPr kumimoji="0" lang="ar-S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  <a:sym typeface="Symbol" pitchFamily="18" charset="2"/>
              </a:rPr>
              <a:t>و</a:t>
            </a: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  <a:sym typeface="Symbol" pitchFamily="18" charset="2"/>
              </a:rPr>
              <a:t>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+mj-cs"/>
                <a:sym typeface="Symbol" pitchFamily="18" charset="2"/>
              </a:rPr>
              <a:t>R</a:t>
            </a:r>
            <a:r>
              <a:rPr kumimoji="0" lang="fr-FR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  <a:sym typeface="Symbol" pitchFamily="18" charset="2"/>
              </a:rPr>
              <a:t>F</a:t>
            </a: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  <a:sym typeface="Symbol" pitchFamily="18" charset="2"/>
              </a:rPr>
              <a:t> = 5%. احسب العائد المطلوب للمشاريع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+mj-cs"/>
                <a:sym typeface="Symbol" pitchFamily="18" charset="2"/>
              </a:rPr>
              <a:t>X</a:t>
            </a: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  <a:sym typeface="Symbol" pitchFamily="18" charset="2"/>
              </a:rPr>
              <a:t> و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+mj-cs"/>
                <a:sym typeface="Symbol" pitchFamily="18" charset="2"/>
              </a:rPr>
              <a:t>Y</a:t>
            </a: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  <a:sym typeface="Symbol" pitchFamily="18" charset="2"/>
              </a:rPr>
              <a:t>. ماذا تستنتج ؟</a:t>
            </a:r>
            <a:endParaRPr kumimoji="0" lang="ar-DZ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+mj-cs"/>
              <a:sym typeface="Symbol" pitchFamily="18" charset="2"/>
            </a:endParaRPr>
          </a:p>
          <a:p>
            <a:pPr marL="0" marR="0" lvl="0" indent="0" algn="just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j-cs"/>
              <a:sym typeface="Symbol" pitchFamily="18" charset="2"/>
            </a:endParaRPr>
          </a:p>
          <a:p>
            <a:pPr marL="0" marR="0" lvl="0" indent="0" algn="just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  <a:sym typeface="Symbol" pitchFamily="18" charset="2"/>
              </a:rPr>
              <a:t>س2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  <a:sym typeface="Symbol" pitchFamily="18" charset="2"/>
              </a:rPr>
              <a:t>) </a:t>
            </a:r>
            <a:r>
              <a:rPr kumimoji="0" lang="ar-D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  <a:sym typeface="Symbol" pitchFamily="18" charset="2"/>
              </a:rPr>
              <a:t>مثل بيانيا </a:t>
            </a: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  <a:sym typeface="Symbol" pitchFamily="18" charset="2"/>
              </a:rPr>
              <a:t>خط السوق </a:t>
            </a:r>
            <a:r>
              <a:rPr kumimoji="0" lang="ar-D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  <a:sym typeface="Symbol" pitchFamily="18" charset="2"/>
              </a:rPr>
              <a:t>وعين </a:t>
            </a:r>
            <a:r>
              <a:rPr kumimoji="0" lang="ar-DZ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  <a:sym typeface="Symbol" pitchFamily="18" charset="2"/>
              </a:rPr>
              <a:t>ال</a:t>
            </a: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  <a:sym typeface="Symbol" pitchFamily="18" charset="2"/>
              </a:rPr>
              <a:t>مشاريع</a:t>
            </a:r>
            <a:r>
              <a:rPr kumimoji="0" lang="ar-D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  <a:sym typeface="Symbol" pitchFamily="18" charset="2"/>
              </a:rPr>
              <a:t> </a:t>
            </a: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  <a:sym typeface="Symbol" pitchFamily="18" charset="2"/>
              </a:rPr>
              <a:t>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+mj-cs"/>
                <a:sym typeface="Symbol" pitchFamily="18" charset="2"/>
              </a:rPr>
              <a:t>X</a:t>
            </a: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  <a:sym typeface="Symbol" pitchFamily="18" charset="2"/>
              </a:rPr>
              <a:t> و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+mj-cs"/>
                <a:sym typeface="Symbol" pitchFamily="18" charset="2"/>
              </a:rPr>
              <a:t>Y 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+mj-cs"/>
              <a:sym typeface="Symbol" pitchFamily="18" charset="2"/>
            </a:endParaRPr>
          </a:p>
        </p:txBody>
      </p:sp>
      <p:pic>
        <p:nvPicPr>
          <p:cNvPr id="3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FFE3B-F817-4765-95E6-BE1FB6BBF2F6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86050" y="274638"/>
            <a:ext cx="5900750" cy="868346"/>
          </a:xfrm>
        </p:spPr>
        <p:txBody>
          <a:bodyPr>
            <a:normAutofit fontScale="90000"/>
          </a:bodyPr>
          <a:lstStyle/>
          <a:p>
            <a:pPr algn="just" rtl="1"/>
            <a:r>
              <a:rPr lang="ar-SA" sz="3100" b="1" dirty="0" smtClean="0"/>
              <a:t>ج1</a:t>
            </a:r>
            <a:r>
              <a:rPr lang="ar-SA" sz="2400" b="1" dirty="0" smtClean="0"/>
              <a:t>) </a:t>
            </a:r>
            <a:r>
              <a:rPr lang="ar-SA" sz="3100" b="1" dirty="0" smtClean="0">
                <a:latin typeface="Times New Roman" pitchFamily="18" charset="0"/>
                <a:cs typeface="Times New Roman" pitchFamily="18" charset="0"/>
              </a:rPr>
              <a:t>حساب </a:t>
            </a:r>
            <a:r>
              <a:rPr lang="fr-FR" sz="3100" b="1" dirty="0" smtClean="0">
                <a:latin typeface="Times New Roman" pitchFamily="18" charset="0"/>
                <a:cs typeface="Times New Roman" pitchFamily="18" charset="0"/>
              </a:rPr>
              <a:t>E(R</a:t>
            </a:r>
            <a:r>
              <a:rPr lang="fr-FR" sz="3100" b="1" baseline="-250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31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ar-SA" sz="3100" b="1" dirty="0" smtClean="0">
                <a:latin typeface="Times New Roman" pitchFamily="18" charset="0"/>
                <a:cs typeface="Times New Roman" pitchFamily="18" charset="0"/>
              </a:rPr>
              <a:t>، </a:t>
            </a:r>
            <a:r>
              <a:rPr lang="fr-FR" sz="3100" b="1" dirty="0" smtClean="0">
                <a:latin typeface="Times New Roman" pitchFamily="18" charset="0"/>
                <a:cs typeface="Times New Roman" pitchFamily="18" charset="0"/>
              </a:rPr>
              <a:t>E(R</a:t>
            </a:r>
            <a:r>
              <a:rPr lang="fr-FR" sz="3100" b="1" baseline="-25000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fr-FR" sz="31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sz="2400" b="1" dirty="0" smtClean="0"/>
              <a:t/>
            </a:r>
            <a:br>
              <a:rPr lang="fr-FR" sz="2400" b="1" dirty="0" smtClean="0"/>
            </a:br>
            <a:endParaRPr lang="fr-FR" sz="24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E(R</a:t>
            </a:r>
            <a:r>
              <a:rPr lang="fr-FR" baseline="-25000" dirty="0" smtClean="0"/>
              <a:t>X</a:t>
            </a:r>
            <a:r>
              <a:rPr lang="fr-FR" dirty="0" smtClean="0"/>
              <a:t>) = 0,05 + 0,8 [0,09 – 0,05] = 8,20%</a:t>
            </a:r>
          </a:p>
          <a:p>
            <a:endParaRPr lang="fr-FR" dirty="0" smtClean="0"/>
          </a:p>
          <a:p>
            <a:r>
              <a:rPr lang="fr-FR" dirty="0" smtClean="0"/>
              <a:t>         E(R</a:t>
            </a:r>
            <a:r>
              <a:rPr lang="fr-FR" baseline="-25000" dirty="0" smtClean="0"/>
              <a:t>Y</a:t>
            </a:r>
            <a:r>
              <a:rPr lang="fr-FR" dirty="0" smtClean="0"/>
              <a:t>) = 0,05 + 1,75 [0,09 – 0,05] = 12%</a:t>
            </a:r>
            <a:endParaRPr lang="fr-FR" dirty="0"/>
          </a:p>
        </p:txBody>
      </p:sp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04" y="3929066"/>
            <a:ext cx="6072230" cy="928692"/>
          </a:xfrm>
          <a:prstGeom prst="rect">
            <a:avLst/>
          </a:prstGeom>
          <a:noFill/>
        </p:spPr>
      </p:pic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0" y="742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69638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794" y="5072074"/>
            <a:ext cx="5286412" cy="1071570"/>
          </a:xfrm>
          <a:prstGeom prst="rect">
            <a:avLst/>
          </a:prstGeom>
          <a:noFill/>
        </p:spPr>
      </p:pic>
      <p:sp>
        <p:nvSpPr>
          <p:cNvPr id="69640" name="Rectangle 8"/>
          <p:cNvSpPr>
            <a:spLocks noChangeArrowheads="1"/>
          </p:cNvSpPr>
          <p:nvPr/>
        </p:nvSpPr>
        <p:spPr bwMode="auto">
          <a:xfrm>
            <a:off x="0" y="742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Flèche courbée vers la gauche 16"/>
          <p:cNvSpPr/>
          <p:nvPr/>
        </p:nvSpPr>
        <p:spPr>
          <a:xfrm>
            <a:off x="7429520" y="1571612"/>
            <a:ext cx="1357322" cy="314327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8" name="Flèche courbée vers la droite 17"/>
          <p:cNvSpPr/>
          <p:nvPr/>
        </p:nvSpPr>
        <p:spPr>
          <a:xfrm>
            <a:off x="428596" y="2857496"/>
            <a:ext cx="1214446" cy="307183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13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FFE3B-F817-4765-95E6-BE1FB6BBF2F6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65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59" name="Group 3"/>
          <p:cNvGrpSpPr>
            <a:grpSpLocks/>
          </p:cNvGrpSpPr>
          <p:nvPr/>
        </p:nvGrpSpPr>
        <p:grpSpPr bwMode="auto">
          <a:xfrm>
            <a:off x="285383" y="285728"/>
            <a:ext cx="7644232" cy="5000670"/>
            <a:chOff x="1152" y="4625"/>
            <a:chExt cx="8542" cy="6070"/>
          </a:xfrm>
        </p:grpSpPr>
        <p:sp>
          <p:nvSpPr>
            <p:cNvPr id="70679" name="Line 23"/>
            <p:cNvSpPr>
              <a:spLocks noChangeShapeType="1"/>
            </p:cNvSpPr>
            <p:nvPr/>
          </p:nvSpPr>
          <p:spPr bwMode="auto">
            <a:xfrm>
              <a:off x="2970" y="9858"/>
              <a:ext cx="55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0678" name="Line 22"/>
            <p:cNvSpPr>
              <a:spLocks noChangeShapeType="1"/>
            </p:cNvSpPr>
            <p:nvPr/>
          </p:nvSpPr>
          <p:spPr bwMode="auto">
            <a:xfrm flipV="1">
              <a:off x="2970" y="4822"/>
              <a:ext cx="0" cy="50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0677" name="Line 21"/>
            <p:cNvSpPr>
              <a:spLocks noChangeShapeType="1"/>
            </p:cNvSpPr>
            <p:nvPr/>
          </p:nvSpPr>
          <p:spPr bwMode="auto">
            <a:xfrm flipV="1">
              <a:off x="2970" y="6195"/>
              <a:ext cx="4820" cy="26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0676" name="Line 20"/>
            <p:cNvSpPr>
              <a:spLocks noChangeShapeType="1"/>
            </p:cNvSpPr>
            <p:nvPr/>
          </p:nvSpPr>
          <p:spPr bwMode="auto">
            <a:xfrm flipH="1" flipV="1">
              <a:off x="4490" y="6838"/>
              <a:ext cx="20" cy="30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diamond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0675" name="Line 19"/>
            <p:cNvSpPr>
              <a:spLocks noChangeShapeType="1"/>
            </p:cNvSpPr>
            <p:nvPr/>
          </p:nvSpPr>
          <p:spPr bwMode="auto">
            <a:xfrm flipV="1">
              <a:off x="5770" y="7338"/>
              <a:ext cx="0" cy="25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0674" name="Line 18"/>
            <p:cNvSpPr>
              <a:spLocks noChangeShapeType="1"/>
            </p:cNvSpPr>
            <p:nvPr/>
          </p:nvSpPr>
          <p:spPr bwMode="auto">
            <a:xfrm flipV="1">
              <a:off x="7790" y="6195"/>
              <a:ext cx="0" cy="36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diamond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0673" name="Line 17"/>
            <p:cNvSpPr>
              <a:spLocks noChangeShapeType="1"/>
            </p:cNvSpPr>
            <p:nvPr/>
          </p:nvSpPr>
          <p:spPr bwMode="auto">
            <a:xfrm flipH="1">
              <a:off x="2970" y="8018"/>
              <a:ext cx="15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0672" name="Line 16"/>
            <p:cNvSpPr>
              <a:spLocks noChangeShapeType="1"/>
            </p:cNvSpPr>
            <p:nvPr/>
          </p:nvSpPr>
          <p:spPr bwMode="auto">
            <a:xfrm flipH="1">
              <a:off x="2990" y="7278"/>
              <a:ext cx="28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0671" name="Line 15"/>
            <p:cNvSpPr>
              <a:spLocks noChangeShapeType="1"/>
            </p:cNvSpPr>
            <p:nvPr/>
          </p:nvSpPr>
          <p:spPr bwMode="auto">
            <a:xfrm flipH="1">
              <a:off x="2990" y="6195"/>
              <a:ext cx="48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0670" name="Text Box 14"/>
            <p:cNvSpPr txBox="1">
              <a:spLocks noChangeArrowheads="1"/>
            </p:cNvSpPr>
            <p:nvPr/>
          </p:nvSpPr>
          <p:spPr bwMode="auto">
            <a:xfrm>
              <a:off x="4230" y="9898"/>
              <a:ext cx="56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Arial" pitchFamily="34" charset="0"/>
                </a:rPr>
                <a:t>0,8</a:t>
              </a:r>
              <a:endPara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669" name="Text Box 13"/>
            <p:cNvSpPr txBox="1">
              <a:spLocks noChangeArrowheads="1"/>
            </p:cNvSpPr>
            <p:nvPr/>
          </p:nvSpPr>
          <p:spPr bwMode="auto">
            <a:xfrm>
              <a:off x="5490" y="9918"/>
              <a:ext cx="56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Arial" pitchFamily="34" charset="0"/>
                </a:rPr>
                <a:t>1</a:t>
              </a:r>
              <a:endPara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668" name="Text Box 12"/>
            <p:cNvSpPr txBox="1">
              <a:spLocks noChangeArrowheads="1"/>
            </p:cNvSpPr>
            <p:nvPr/>
          </p:nvSpPr>
          <p:spPr bwMode="auto">
            <a:xfrm>
              <a:off x="7299" y="9938"/>
              <a:ext cx="771" cy="4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Arial" pitchFamily="34" charset="0"/>
                </a:rPr>
                <a:t>1,75</a:t>
              </a:r>
              <a:endPara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667" name="Text Box 11"/>
            <p:cNvSpPr txBox="1">
              <a:spLocks noChangeArrowheads="1"/>
            </p:cNvSpPr>
            <p:nvPr/>
          </p:nvSpPr>
          <p:spPr bwMode="auto">
            <a:xfrm>
              <a:off x="1791" y="8679"/>
              <a:ext cx="1159" cy="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Arial" pitchFamily="34" charset="0"/>
                </a:rPr>
                <a:t>R</a:t>
              </a:r>
              <a:r>
                <a:rPr kumimoji="0" lang="fr-FR" sz="2400" b="1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Arial" pitchFamily="34" charset="0"/>
                </a:rPr>
                <a:t>F</a:t>
              </a:r>
              <a:r>
                <a:rPr kumimoji="0" lang="fr-FR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Arial" pitchFamily="34" charset="0"/>
                </a:rPr>
                <a:t>=5</a:t>
              </a:r>
              <a:r>
                <a:rPr kumimoji="0" lang="fr-FR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Arial" pitchFamily="34" charset="0"/>
                </a:rPr>
                <a:t>%</a:t>
              </a:r>
              <a:endPara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666" name="Text Box 10"/>
            <p:cNvSpPr txBox="1">
              <a:spLocks noChangeArrowheads="1"/>
            </p:cNvSpPr>
            <p:nvPr/>
          </p:nvSpPr>
          <p:spPr bwMode="auto">
            <a:xfrm>
              <a:off x="1152" y="7833"/>
              <a:ext cx="1798" cy="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Arial" pitchFamily="34" charset="0"/>
                </a:rPr>
                <a:t>E(R</a:t>
              </a:r>
              <a:r>
                <a:rPr kumimoji="0" lang="fr-FR" sz="2400" b="1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Arial" pitchFamily="34" charset="0"/>
                </a:rPr>
                <a:t>X</a:t>
              </a:r>
              <a:r>
                <a:rPr kumimoji="0" lang="fr-FR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Arial" pitchFamily="34" charset="0"/>
                </a:rPr>
                <a:t>)=8,20%</a:t>
              </a:r>
              <a:endPara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665" name="Text Box 9"/>
            <p:cNvSpPr txBox="1">
              <a:spLocks noChangeArrowheads="1"/>
            </p:cNvSpPr>
            <p:nvPr/>
          </p:nvSpPr>
          <p:spPr bwMode="auto">
            <a:xfrm>
              <a:off x="1312" y="7025"/>
              <a:ext cx="1638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Arial" pitchFamily="34" charset="0"/>
                </a:rPr>
                <a:t>E(R</a:t>
              </a:r>
              <a:r>
                <a:rPr kumimoji="0" lang="fr-FR" sz="2400" b="1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Arial" pitchFamily="34" charset="0"/>
                </a:rPr>
                <a:t>M</a:t>
              </a:r>
              <a:r>
                <a:rPr kumimoji="0" lang="fr-FR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Arial" pitchFamily="34" charset="0"/>
                </a:rPr>
                <a:t>)=9%</a:t>
              </a:r>
              <a:endPara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664" name="Text Box 8"/>
            <p:cNvSpPr txBox="1">
              <a:spLocks noChangeArrowheads="1"/>
            </p:cNvSpPr>
            <p:nvPr/>
          </p:nvSpPr>
          <p:spPr bwMode="auto">
            <a:xfrm>
              <a:off x="1312" y="6008"/>
              <a:ext cx="1658" cy="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Arial" pitchFamily="34" charset="0"/>
                </a:rPr>
                <a:t>E(R</a:t>
              </a:r>
              <a:r>
                <a:rPr kumimoji="0" lang="fr-FR" sz="2400" b="1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Arial" pitchFamily="34" charset="0"/>
                </a:rPr>
                <a:t>Y</a:t>
              </a:r>
              <a:r>
                <a:rPr kumimoji="0" lang="fr-FR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Arial" pitchFamily="34" charset="0"/>
                </a:rPr>
                <a:t>)=12%</a:t>
              </a:r>
              <a:endPara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663" name="Text Box 7"/>
            <p:cNvSpPr txBox="1">
              <a:spLocks noChangeArrowheads="1"/>
            </p:cNvSpPr>
            <p:nvPr/>
          </p:nvSpPr>
          <p:spPr bwMode="auto">
            <a:xfrm>
              <a:off x="1392" y="4625"/>
              <a:ext cx="1578" cy="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3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Arial" pitchFamily="34" charset="0"/>
                </a:rPr>
                <a:t>E(R)</a:t>
              </a:r>
              <a:endParaRPr kumimoji="0" lang="fr-F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662" name="Text Box 6"/>
            <p:cNvSpPr txBox="1">
              <a:spLocks noChangeArrowheads="1"/>
            </p:cNvSpPr>
            <p:nvPr/>
          </p:nvSpPr>
          <p:spPr bwMode="auto">
            <a:xfrm>
              <a:off x="8170" y="9898"/>
              <a:ext cx="1045" cy="7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3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Arial" pitchFamily="34" charset="0"/>
                  <a:sym typeface="Symbol" pitchFamily="18" charset="2"/>
                </a:rPr>
                <a:t></a:t>
              </a:r>
            </a:p>
          </p:txBody>
        </p:sp>
        <p:sp>
          <p:nvSpPr>
            <p:cNvPr id="70661" name="Text Box 5"/>
            <p:cNvSpPr txBox="1">
              <a:spLocks noChangeArrowheads="1"/>
            </p:cNvSpPr>
            <p:nvPr/>
          </p:nvSpPr>
          <p:spPr bwMode="auto">
            <a:xfrm>
              <a:off x="3125" y="6446"/>
              <a:ext cx="1508" cy="1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Arial" pitchFamily="34" charset="0"/>
                </a:rPr>
                <a:t>TRI</a:t>
              </a:r>
              <a:r>
                <a:rPr kumimoji="0" lang="fr-FR" sz="2000" b="0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Arial" pitchFamily="34" charset="0"/>
                </a:rPr>
                <a:t>X 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Arial" pitchFamily="34" charset="0"/>
                </a:rPr>
                <a:t>=9,5%</a:t>
              </a:r>
              <a:endPara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Arial" pitchFamily="34" charset="0"/>
                </a:rPr>
                <a:t>X </a:t>
              </a:r>
              <a:r>
                <a:rPr kumimoji="0" lang="ar-DZ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Arial" pitchFamily="34" charset="0"/>
                </a:rPr>
                <a:t>مقبول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660" name="Text Box 4"/>
            <p:cNvSpPr txBox="1">
              <a:spLocks noChangeArrowheads="1"/>
            </p:cNvSpPr>
            <p:nvPr/>
          </p:nvSpPr>
          <p:spPr bwMode="auto">
            <a:xfrm>
              <a:off x="7510" y="6398"/>
              <a:ext cx="2184" cy="9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Arial" pitchFamily="34" charset="0"/>
                </a:rPr>
                <a:t>      TRI</a:t>
              </a:r>
              <a:r>
                <a:rPr kumimoji="0" lang="fr-FR" sz="2000" b="0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Arial" pitchFamily="34" charset="0"/>
                </a:rPr>
                <a:t>Y 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Arial" pitchFamily="34" charset="0"/>
                </a:rPr>
                <a:t>=11,5%</a:t>
              </a:r>
              <a:endPara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Arial" pitchFamily="34" charset="0"/>
                </a:rPr>
                <a:t>  </a:t>
              </a:r>
              <a:r>
                <a:rPr kumimoji="0" lang="ar-DZ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Arial" pitchFamily="34" charset="0"/>
                </a:rPr>
                <a:t>مرفوض</a:t>
              </a: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Arial" pitchFamily="34" charset="0"/>
                </a:rPr>
                <a:t>  y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0658" name="AutoShape 2"/>
          <p:cNvSpPr>
            <a:spLocks noChangeArrowheads="1"/>
          </p:cNvSpPr>
          <p:nvPr/>
        </p:nvSpPr>
        <p:spPr bwMode="auto">
          <a:xfrm>
            <a:off x="3143240" y="2071678"/>
            <a:ext cx="285752" cy="161926"/>
          </a:xfrm>
          <a:prstGeom prst="flowChartSummingJunction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657" name="AutoShape 1"/>
          <p:cNvSpPr>
            <a:spLocks noChangeArrowheads="1"/>
          </p:cNvSpPr>
          <p:nvPr/>
        </p:nvSpPr>
        <p:spPr bwMode="auto">
          <a:xfrm>
            <a:off x="6143636" y="1928802"/>
            <a:ext cx="188595" cy="285751"/>
          </a:xfrm>
          <a:prstGeom prst="flowChartOr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680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19650" algn="l"/>
              </a:tabLst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692" name="Rectangle 3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693" name="Rectangle 37"/>
          <p:cNvSpPr>
            <a:spLocks noChangeArrowheads="1"/>
          </p:cNvSpPr>
          <p:nvPr/>
        </p:nvSpPr>
        <p:spPr bwMode="auto">
          <a:xfrm>
            <a:off x="6643702" y="500042"/>
            <a:ext cx="20986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ج2) خط السوق </a:t>
            </a:r>
            <a:endParaRPr kumimoji="0" lang="ar-S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38"/>
          <p:cNvSpPr>
            <a:spLocks noChangeArrowheads="1"/>
          </p:cNvSpPr>
          <p:nvPr/>
        </p:nvSpPr>
        <p:spPr bwMode="auto">
          <a:xfrm>
            <a:off x="1428728" y="5572140"/>
            <a:ext cx="64294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الشكل (3-2) : خط السوق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وتعيين المشروعين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X; Y</a:t>
            </a:r>
            <a:endParaRPr kumimoji="0" lang="ar-S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30" name="Espace réservé du numéro de diapositive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FFE3B-F817-4765-95E6-BE1FB6BBF2F6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340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7422" y="2786058"/>
            <a:ext cx="49292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40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شكرا على حسن الإصغاء</a:t>
            </a:r>
            <a:endParaRPr lang="en-US" sz="40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FFE3B-F817-4765-95E6-BE1FB6BBF2F6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3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FFE3B-F817-4765-95E6-BE1FB6BBF2F6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357158" y="714356"/>
            <a:ext cx="8286808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DZ" sz="2800" b="1" dirty="0" smtClean="0"/>
              <a:t>خصائص وضعية عدم التأكد النسبي</a:t>
            </a:r>
            <a:r>
              <a:rPr lang="ar-DZ" sz="2400" dirty="0" smtClean="0"/>
              <a:t>: تمتاز هذه الوضعية بما يلي:</a:t>
            </a:r>
          </a:p>
          <a:p>
            <a:pPr algn="ctr" rtl="1"/>
            <a:endParaRPr lang="ar-DZ" sz="2400" dirty="0" smtClean="0"/>
          </a:p>
          <a:p>
            <a:pPr algn="ctr" rtl="1">
              <a:buFont typeface="Wingdings" pitchFamily="2" charset="2"/>
              <a:buChar char="Ø"/>
            </a:pPr>
            <a:r>
              <a:rPr lang="ar-DZ" sz="2800" b="1" dirty="0" smtClean="0"/>
              <a:t>الأحداث معلومة </a:t>
            </a:r>
            <a:r>
              <a:rPr lang="ar-DZ" sz="2800" dirty="0" smtClean="0"/>
              <a:t>أي قيم التدفقات النقدية السنوية هي </a:t>
            </a:r>
            <a:r>
              <a:rPr lang="ar-DZ" sz="2800" b="1" dirty="0" smtClean="0"/>
              <a:t>معروفة</a:t>
            </a:r>
            <a:r>
              <a:rPr lang="ar-DZ" sz="2800" dirty="0" smtClean="0"/>
              <a:t>.</a:t>
            </a:r>
          </a:p>
          <a:p>
            <a:pPr algn="ctr" rtl="1">
              <a:buFont typeface="Wingdings" pitchFamily="2" charset="2"/>
              <a:buChar char="Ø"/>
            </a:pPr>
            <a:r>
              <a:rPr lang="ar-DZ" sz="2800" dirty="0" smtClean="0"/>
              <a:t> </a:t>
            </a:r>
            <a:r>
              <a:rPr lang="ar-DZ" sz="2800" b="1" dirty="0" smtClean="0"/>
              <a:t>كل حدث </a:t>
            </a:r>
            <a:r>
              <a:rPr lang="ar-DZ" sz="2800" dirty="0" smtClean="0"/>
              <a:t>مرفق </a:t>
            </a:r>
            <a:r>
              <a:rPr lang="ar-DZ" sz="2800" b="1" dirty="0" smtClean="0"/>
              <a:t>بمستوى احتمال معلوم</a:t>
            </a:r>
          </a:p>
          <a:p>
            <a:pPr algn="ctr" rtl="1">
              <a:buFont typeface="Wingdings" pitchFamily="2" charset="2"/>
              <a:buChar char="Ø"/>
            </a:pPr>
            <a:endParaRPr lang="ar-DZ" sz="2400" dirty="0"/>
          </a:p>
          <a:p>
            <a:pPr algn="ctr" rtl="1">
              <a:buFont typeface="Arial" charset="0"/>
              <a:buChar char="•"/>
            </a:pPr>
            <a:r>
              <a:rPr lang="ar-DZ" sz="2800" b="1" dirty="0" smtClean="0"/>
              <a:t>معايير التقييم</a:t>
            </a:r>
            <a:r>
              <a:rPr lang="ar-DZ" dirty="0" smtClean="0"/>
              <a:t>: </a:t>
            </a:r>
            <a:r>
              <a:rPr lang="ar-DZ" sz="2400" dirty="0" smtClean="0"/>
              <a:t>نميز ثلاثة معايير لتقييم المشاريع في ظل وضعية عدم التأكد النسبي وهي على التوالي:</a:t>
            </a:r>
          </a:p>
          <a:p>
            <a:pPr algn="ctr" rtl="1">
              <a:buFont typeface="Arial" charset="0"/>
              <a:buChar char="•"/>
            </a:pPr>
            <a:endParaRPr lang="ar-DZ" sz="2400" dirty="0" smtClean="0"/>
          </a:p>
          <a:p>
            <a:pPr marL="342900" indent="-342900" algn="ctr" rtl="1">
              <a:buFont typeface="+mj-lt"/>
              <a:buAutoNum type="arabicParenR"/>
            </a:pPr>
            <a:r>
              <a:rPr lang="ar-DZ" sz="2800" dirty="0" smtClean="0"/>
              <a:t>معيار“العائد – الخطر“  </a:t>
            </a:r>
            <a:r>
              <a:rPr lang="fr-FR" sz="2800" dirty="0" smtClean="0"/>
              <a:t>-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(VAN</a:t>
            </a:r>
            <a:r>
              <a:rPr lang="fr-FR" sz="2800" dirty="0" smtClean="0"/>
              <a:t>)</a:t>
            </a:r>
            <a:r>
              <a:rPr lang="ar-DZ" sz="2800" dirty="0" smtClean="0"/>
              <a:t>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E(VAN</a:t>
            </a:r>
            <a:r>
              <a:rPr lang="fr-FR" sz="2800" dirty="0" smtClean="0"/>
              <a:t>)</a:t>
            </a:r>
            <a:endParaRPr lang="ar-DZ" sz="2800" dirty="0" smtClean="0"/>
          </a:p>
          <a:p>
            <a:pPr marL="342900" indent="-342900" algn="ctr" rtl="1">
              <a:buFont typeface="+mj-lt"/>
              <a:buAutoNum type="arabicParenR"/>
            </a:pPr>
            <a:r>
              <a:rPr lang="ar-DZ" sz="2800" dirty="0" smtClean="0"/>
              <a:t>معيار شجرة القرار</a:t>
            </a:r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rtl="1">
              <a:buFont typeface="+mj-lt"/>
              <a:buAutoNum type="arabicParenR"/>
            </a:pPr>
            <a:r>
              <a:rPr lang="ar-DZ" sz="2800" dirty="0" smtClean="0"/>
              <a:t>معيار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MEDAF</a:t>
            </a:r>
            <a:endParaRPr lang="fr-FR" sz="2800" dirty="0"/>
          </a:p>
        </p:txBody>
      </p:sp>
      <p:pic>
        <p:nvPicPr>
          <p:cNvPr id="5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8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596" y="428604"/>
            <a:ext cx="82526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rtl="1">
              <a:buFont typeface="+mj-lt"/>
              <a:buAutoNum type="arabicParenR"/>
            </a:pPr>
            <a:r>
              <a:rPr lang="ar-DZ" sz="2800" b="1" dirty="0" smtClean="0"/>
              <a:t>معيار“العائد – الخطر“  </a:t>
            </a:r>
            <a:r>
              <a:rPr lang="fr-FR" sz="2800" b="1" dirty="0" smtClean="0"/>
              <a:t>- </a:t>
            </a:r>
            <a:r>
              <a:rPr lang="el-GR" sz="2800" b="1" dirty="0" smtClean="0"/>
              <a:t>σ</a:t>
            </a:r>
            <a:r>
              <a:rPr lang="fr-FR" sz="2800" b="1" dirty="0" smtClean="0"/>
              <a:t>(VAN)</a:t>
            </a:r>
            <a:r>
              <a:rPr lang="ar-DZ" sz="2800" b="1" dirty="0" smtClean="0"/>
              <a:t> </a:t>
            </a:r>
            <a:r>
              <a:rPr lang="fr-FR" sz="2800" b="1" dirty="0" smtClean="0"/>
              <a:t> E(VAN)</a:t>
            </a:r>
            <a:endParaRPr lang="ar-DZ" sz="2800" b="1" dirty="0" smtClean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857224" y="1000108"/>
          <a:ext cx="7858179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4449"/>
                <a:gridCol w="2027910"/>
                <a:gridCol w="2027910"/>
                <a:gridCol w="2027910"/>
              </a:tblGrid>
              <a:tr h="639262"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0                1</a:t>
                      </a:r>
                      <a:endParaRPr lang="fr-FR" sz="2400" dirty="0"/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2400" dirty="0" smtClean="0"/>
                        <a:t>                        2</a:t>
                      </a:r>
                      <a:endParaRPr lang="fr-FR" sz="2400" dirty="0"/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2400" dirty="0" smtClean="0"/>
                        <a:t>                        n</a:t>
                      </a:r>
                      <a:endParaRPr lang="fr-FR" sz="2400" dirty="0"/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400" dirty="0"/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55145">
                <a:tc>
                  <a:txBody>
                    <a:bodyPr/>
                    <a:lstStyle/>
                    <a:p>
                      <a:r>
                        <a:rPr lang="fr-FR" sz="2400" smtClean="0">
                          <a:latin typeface="Times New Roman" pitchFamily="18" charset="0"/>
                          <a:cs typeface="Times New Roman" pitchFamily="18" charset="0"/>
                        </a:rPr>
                        <a:t>I </a:t>
                      </a:r>
                      <a:r>
                        <a:rPr lang="fr-FR" sz="2400" smtClean="0"/>
                        <a:t>              C</a:t>
                      </a:r>
                      <a:r>
                        <a:rPr lang="fr-FR" sz="2400" baseline="-25000" smtClean="0"/>
                        <a:t>1</a:t>
                      </a:r>
                      <a:endParaRPr lang="fr-FR" sz="2400" baseline="-25000" dirty="0"/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P</a:t>
                      </a:r>
                      <a:r>
                        <a:rPr lang="fr-FR" sz="2400" baseline="-25000" dirty="0" smtClean="0"/>
                        <a:t>1                       </a:t>
                      </a:r>
                      <a:r>
                        <a:rPr lang="fr-FR" sz="2400" dirty="0" smtClean="0"/>
                        <a:t> C</a:t>
                      </a:r>
                      <a:r>
                        <a:rPr lang="fr-FR" sz="2400" baseline="-25000" dirty="0" smtClean="0"/>
                        <a:t>2</a:t>
                      </a:r>
                      <a:endParaRPr lang="fr-FR" sz="2400" baseline="-25000" dirty="0"/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P</a:t>
                      </a:r>
                      <a:r>
                        <a:rPr lang="fr-FR" sz="2400" baseline="-25000" dirty="0" smtClean="0"/>
                        <a:t>2                       </a:t>
                      </a:r>
                      <a:r>
                        <a:rPr lang="fr-FR" sz="2400" dirty="0" smtClean="0"/>
                        <a:t> </a:t>
                      </a:r>
                      <a:r>
                        <a:rPr lang="fr-FR" sz="2400" dirty="0" err="1" smtClean="0"/>
                        <a:t>C</a:t>
                      </a:r>
                      <a:r>
                        <a:rPr lang="fr-FR" sz="2400" baseline="-25000" dirty="0" err="1" smtClean="0"/>
                        <a:t>n</a:t>
                      </a:r>
                      <a:r>
                        <a:rPr lang="fr-FR" sz="2400" baseline="-25000" dirty="0" smtClean="0"/>
                        <a:t> </a:t>
                      </a:r>
                      <a:endParaRPr lang="fr-FR" sz="2400" dirty="0"/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dirty="0" err="1" smtClean="0"/>
                        <a:t>P</a:t>
                      </a:r>
                      <a:r>
                        <a:rPr lang="fr-FR" sz="2400" baseline="-25000" dirty="0" err="1" smtClean="0"/>
                        <a:t>n</a:t>
                      </a:r>
                      <a:endParaRPr lang="fr-FR" sz="2400" dirty="0"/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2571744"/>
            <a:ext cx="86439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de-DE" sz="2800" dirty="0">
                <a:latin typeface="Times New Roman" pitchFamily="18" charset="0"/>
                <a:cs typeface="Times New Roman" pitchFamily="18" charset="0"/>
              </a:rPr>
              <a:t>E(VAN) = </a:t>
            </a: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(1+t)</a:t>
            </a:r>
            <a:r>
              <a:rPr lang="de-DE" sz="2800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de-DE" sz="2800" baseline="30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de-DE" sz="2800" dirty="0">
                <a:latin typeface="Times New Roman" pitchFamily="18" charset="0"/>
                <a:cs typeface="Times New Roman" pitchFamily="18" charset="0"/>
              </a:rPr>
              <a:t> E(C</a:t>
            </a:r>
            <a:r>
              <a:rPr lang="de-DE" sz="28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de-DE" sz="2800" dirty="0">
                <a:latin typeface="Times New Roman" pitchFamily="18" charset="0"/>
                <a:cs typeface="Times New Roman" pitchFamily="18" charset="0"/>
              </a:rPr>
              <a:t>) + </a:t>
            </a: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(1+t)</a:t>
            </a:r>
            <a:r>
              <a:rPr lang="de-DE" sz="2800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de-DE" sz="28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e-DE" sz="2800" dirty="0">
                <a:latin typeface="Times New Roman" pitchFamily="18" charset="0"/>
                <a:cs typeface="Times New Roman" pitchFamily="18" charset="0"/>
              </a:rPr>
              <a:t> E(C</a:t>
            </a:r>
            <a:r>
              <a:rPr lang="de-DE" sz="28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)+.. (1+t)</a:t>
            </a:r>
            <a:r>
              <a:rPr lang="de-DE" sz="2800" baseline="30000" dirty="0" smtClean="0">
                <a:latin typeface="Times New Roman" pitchFamily="18" charset="0"/>
                <a:cs typeface="Times New Roman" pitchFamily="18" charset="0"/>
              </a:rPr>
              <a:t>-n</a:t>
            </a: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 E(</a:t>
            </a:r>
            <a:r>
              <a:rPr lang="de-DE" sz="28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de-DE" sz="2800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 )  </a:t>
            </a:r>
            <a:r>
              <a:rPr lang="de-DE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43174" y="3214686"/>
            <a:ext cx="23177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E(C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)  =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  <a:sym typeface="SymbolPS"/>
              </a:rPr>
              <a:t> Ʃ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C.P</a:t>
            </a:r>
            <a:r>
              <a:rPr lang="fr-FR" sz="28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3929066"/>
            <a:ext cx="87154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l-G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σ</a:t>
            </a:r>
            <a:r>
              <a:rPr kumimoji="0" lang="fr-FR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nl-N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(VAN) = (1+t)</a:t>
            </a:r>
            <a:r>
              <a:rPr kumimoji="0" lang="nl-NL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-2</a:t>
            </a:r>
            <a:r>
              <a:rPr kumimoji="0" lang="nl-N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l-G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σ</a:t>
            </a:r>
            <a:r>
              <a:rPr kumimoji="0" lang="fr-FR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nl-N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(C</a:t>
            </a:r>
            <a:r>
              <a:rPr kumimoji="0" lang="nl-NL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nl-N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+ (1+t)</a:t>
            </a:r>
            <a:r>
              <a:rPr kumimoji="0" lang="nl-NL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-4</a:t>
            </a:r>
            <a:r>
              <a:rPr kumimoji="0" lang="nl-N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l-G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σ</a:t>
            </a:r>
            <a:r>
              <a:rPr kumimoji="0" lang="fr-FR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nl-N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(C</a:t>
            </a:r>
            <a:r>
              <a:rPr kumimoji="0" lang="nl-NL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nl-N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+.. (1+t)</a:t>
            </a:r>
            <a:r>
              <a:rPr kumimoji="0" lang="nl-NL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-2n</a:t>
            </a:r>
            <a:r>
              <a:rPr kumimoji="0" lang="nl-N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l-G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σ</a:t>
            </a:r>
            <a:r>
              <a:rPr kumimoji="0" lang="fr-FR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nl-N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nl-NL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nl-NL" sz="28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nl-N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endParaRPr kumimoji="0" lang="nl-NL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14612" y="4786322"/>
            <a:ext cx="38662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fr-FR" sz="28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(C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) =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Ʃ C² . P -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[E(C)]²</a:t>
            </a:r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285720" y="5786454"/>
          <a:ext cx="4143404" cy="544496"/>
        </p:xfrm>
        <a:graphic>
          <a:graphicData uri="http://schemas.openxmlformats.org/presentationml/2006/ole">
            <p:oleObj spid="_x0000_s41986" name="Équation" r:id="rId4" imgW="1396800" imgH="279360" progId="Equation.3">
              <p:embed/>
            </p:oleObj>
          </a:graphicData>
        </a:graphic>
      </p:graphicFrame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33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1428736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Son enregistré">
            <a:hlinkClick r:id="" action="ppaction://media"/>
          </p:cNvPr>
          <p:cNvPicPr>
            <a:picLocks noRot="1" noChangeAspect="1"/>
          </p:cNvPicPr>
          <p:nvPr>
            <a:wavAudioFile r:embed="rId2" name="Son enregistré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41987" name="Object 3"/>
          <p:cNvGraphicFramePr>
            <a:graphicFrameLocks noChangeAspect="1"/>
          </p:cNvGraphicFramePr>
          <p:nvPr/>
        </p:nvGraphicFramePr>
        <p:xfrm>
          <a:off x="6429388" y="5286388"/>
          <a:ext cx="2428892" cy="1085853"/>
        </p:xfrm>
        <a:graphic>
          <a:graphicData uri="http://schemas.openxmlformats.org/presentationml/2006/ole">
            <p:oleObj spid="_x0000_s41987" name="Équation" r:id="rId6" imgW="1320227" imgH="660113" progId="Equation.3">
              <p:embed/>
            </p:oleObj>
          </a:graphicData>
        </a:graphic>
      </p:graphicFrame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657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FFE3B-F817-4765-95E6-BE1FB6BBF2F6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26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" name="Tableau 90"/>
          <p:cNvGraphicFramePr>
            <a:graphicFrameLocks noGrp="1"/>
          </p:cNvGraphicFramePr>
          <p:nvPr/>
        </p:nvGraphicFramePr>
        <p:xfrm>
          <a:off x="1714480" y="3857628"/>
          <a:ext cx="2568575" cy="731520"/>
        </p:xfrm>
        <a:graphic>
          <a:graphicData uri="http://schemas.openxmlformats.org/drawingml/2006/table">
            <a:tbl>
              <a:tblPr rtl="1"/>
              <a:tblGrid>
                <a:gridCol w="513715"/>
                <a:gridCol w="513715"/>
                <a:gridCol w="513715"/>
                <a:gridCol w="513715"/>
                <a:gridCol w="513715"/>
              </a:tblGrid>
              <a:tr h="0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ar-SA" sz="1600" dirty="0">
                          <a:latin typeface="Times New Roman"/>
                          <a:ea typeface="Times New Roman"/>
                          <a:cs typeface="Arabic Transparent"/>
                        </a:rPr>
                        <a:t>0.4</a:t>
                      </a:r>
                      <a:endParaRPr lang="fr-FR" sz="1400" dirty="0">
                        <a:latin typeface="Times New Roman"/>
                        <a:ea typeface="Times New Roman"/>
                        <a:cs typeface="Arabic Transparen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ar-SA" sz="1600">
                          <a:latin typeface="Times New Roman"/>
                          <a:ea typeface="Times New Roman"/>
                          <a:cs typeface="Arabic Transparent"/>
                        </a:rPr>
                        <a:t>50</a:t>
                      </a:r>
                      <a:endParaRPr lang="fr-FR" sz="1400">
                        <a:latin typeface="Times New Roman"/>
                        <a:ea typeface="Times New Roman"/>
                        <a:cs typeface="Arabic Transparen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SA" sz="1600">
                        <a:latin typeface="Times New Roman"/>
                        <a:ea typeface="Times New Roman"/>
                        <a:cs typeface="Arabic Transparen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ar-SA" sz="1600">
                          <a:latin typeface="Times New Roman"/>
                          <a:ea typeface="Times New Roman"/>
                          <a:cs typeface="Arabic Transparent"/>
                        </a:rPr>
                        <a:t>0.3</a:t>
                      </a:r>
                      <a:endParaRPr lang="fr-FR" sz="1400">
                        <a:latin typeface="Times New Roman"/>
                        <a:ea typeface="Times New Roman"/>
                        <a:cs typeface="Arabic Transparen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ar-SA" sz="1600">
                          <a:latin typeface="Times New Roman"/>
                          <a:ea typeface="Times New Roman"/>
                          <a:cs typeface="Arabic Transparent"/>
                        </a:rPr>
                        <a:t>60</a:t>
                      </a:r>
                      <a:endParaRPr lang="fr-FR" sz="1400">
                        <a:latin typeface="Times New Roman"/>
                        <a:ea typeface="Times New Roman"/>
                        <a:cs typeface="Arabic Transparen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600">
                          <a:latin typeface="Times New Roman"/>
                          <a:ea typeface="Times New Roman"/>
                          <a:cs typeface="Arabic Transparent"/>
                        </a:rPr>
                        <a:t>0.3</a:t>
                      </a:r>
                      <a:endParaRPr lang="fr-FR" sz="1400">
                        <a:latin typeface="Times New Roman"/>
                        <a:ea typeface="Times New Roman"/>
                        <a:cs typeface="Arabic Transparen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ar-SA" sz="1600" dirty="0">
                          <a:latin typeface="Times New Roman"/>
                          <a:ea typeface="Times New Roman"/>
                          <a:cs typeface="Arabic Transparent"/>
                        </a:rPr>
                        <a:t>60</a:t>
                      </a:r>
                      <a:endParaRPr lang="fr-FR" sz="1400" dirty="0">
                        <a:latin typeface="Times New Roman"/>
                        <a:ea typeface="Times New Roman"/>
                        <a:cs typeface="Arabic Transparen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SA" sz="1600">
                        <a:latin typeface="Times New Roman"/>
                        <a:ea typeface="Times New Roman"/>
                        <a:cs typeface="Arabic Transparen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ar-SA" sz="1600">
                          <a:latin typeface="Times New Roman"/>
                          <a:ea typeface="Times New Roman"/>
                          <a:cs typeface="Arabic Transparent"/>
                        </a:rPr>
                        <a:t>0.4</a:t>
                      </a:r>
                      <a:endParaRPr lang="fr-FR" sz="1400">
                        <a:latin typeface="Times New Roman"/>
                        <a:ea typeface="Times New Roman"/>
                        <a:cs typeface="Arabic Transparen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ar-SA" sz="1600">
                          <a:latin typeface="Times New Roman"/>
                          <a:ea typeface="Times New Roman"/>
                          <a:cs typeface="Arabic Transparent"/>
                        </a:rPr>
                        <a:t>70</a:t>
                      </a:r>
                      <a:endParaRPr lang="fr-FR" sz="1400">
                        <a:latin typeface="Times New Roman"/>
                        <a:ea typeface="Times New Roman"/>
                        <a:cs typeface="Arabic Transparen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600">
                          <a:latin typeface="Times New Roman"/>
                          <a:ea typeface="Times New Roman"/>
                          <a:cs typeface="Arabic Transparent"/>
                        </a:rPr>
                        <a:t>0.3</a:t>
                      </a:r>
                      <a:endParaRPr lang="fr-FR" sz="1400">
                        <a:latin typeface="Times New Roman"/>
                        <a:ea typeface="Times New Roman"/>
                        <a:cs typeface="Arabic Transparen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ar-SA" sz="1600">
                          <a:latin typeface="Times New Roman"/>
                          <a:ea typeface="Times New Roman"/>
                          <a:cs typeface="Arabic Transparent"/>
                        </a:rPr>
                        <a:t>70</a:t>
                      </a:r>
                      <a:endParaRPr lang="fr-FR" sz="1400">
                        <a:latin typeface="Times New Roman"/>
                        <a:ea typeface="Times New Roman"/>
                        <a:cs typeface="Arabic Transparen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SA" sz="1600">
                        <a:latin typeface="Times New Roman"/>
                        <a:ea typeface="Times New Roman"/>
                        <a:cs typeface="Arabic Transparen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ar-SA" sz="1600">
                          <a:latin typeface="Times New Roman"/>
                          <a:ea typeface="Times New Roman"/>
                          <a:cs typeface="Arabic Transparent"/>
                        </a:rPr>
                        <a:t>0.3</a:t>
                      </a:r>
                      <a:endParaRPr lang="fr-FR" sz="1400">
                        <a:latin typeface="Times New Roman"/>
                        <a:ea typeface="Times New Roman"/>
                        <a:cs typeface="Arabic Transparen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ar-SA" sz="1600" dirty="0">
                          <a:latin typeface="Times New Roman"/>
                          <a:ea typeface="Times New Roman"/>
                          <a:cs typeface="Arabic Transparent"/>
                        </a:rPr>
                        <a:t>80</a:t>
                      </a:r>
                      <a:endParaRPr lang="fr-FR" sz="1400" dirty="0">
                        <a:latin typeface="Times New Roman"/>
                        <a:ea typeface="Times New Roman"/>
                        <a:cs typeface="Arabic Transparen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2" name="Tableau 91"/>
          <p:cNvGraphicFramePr>
            <a:graphicFrameLocks noGrp="1"/>
          </p:cNvGraphicFramePr>
          <p:nvPr/>
        </p:nvGraphicFramePr>
        <p:xfrm>
          <a:off x="1643042" y="5357826"/>
          <a:ext cx="2568575" cy="731520"/>
        </p:xfrm>
        <a:graphic>
          <a:graphicData uri="http://schemas.openxmlformats.org/drawingml/2006/table">
            <a:tbl>
              <a:tblPr rtl="1"/>
              <a:tblGrid>
                <a:gridCol w="513715"/>
                <a:gridCol w="513715"/>
                <a:gridCol w="513715"/>
                <a:gridCol w="513715"/>
                <a:gridCol w="513715"/>
              </a:tblGrid>
              <a:tr h="0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ar-SA" sz="1600">
                          <a:latin typeface="Times New Roman"/>
                          <a:ea typeface="Times New Roman"/>
                          <a:cs typeface="Arabic Transparent"/>
                        </a:rPr>
                        <a:t>0.4</a:t>
                      </a:r>
                      <a:endParaRPr lang="fr-FR" sz="1400">
                        <a:latin typeface="Times New Roman"/>
                        <a:ea typeface="Times New Roman"/>
                        <a:cs typeface="Arabic Transparen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ar-SA" sz="1600">
                          <a:latin typeface="Times New Roman"/>
                          <a:ea typeface="Times New Roman"/>
                          <a:cs typeface="Arabic Transparent"/>
                        </a:rPr>
                        <a:t>50</a:t>
                      </a:r>
                      <a:endParaRPr lang="fr-FR" sz="1400">
                        <a:latin typeface="Times New Roman"/>
                        <a:ea typeface="Times New Roman"/>
                        <a:cs typeface="Arabic Transparen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SA" sz="1600">
                        <a:latin typeface="Times New Roman"/>
                        <a:ea typeface="Times New Roman"/>
                        <a:cs typeface="Arabic Transparen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ar-SA" sz="1600">
                          <a:latin typeface="Times New Roman"/>
                          <a:ea typeface="Times New Roman"/>
                          <a:cs typeface="Arabic Transparent"/>
                        </a:rPr>
                        <a:t>0.3</a:t>
                      </a:r>
                      <a:endParaRPr lang="fr-FR" sz="1400">
                        <a:latin typeface="Times New Roman"/>
                        <a:ea typeface="Times New Roman"/>
                        <a:cs typeface="Arabic Transparen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ar-SA" sz="1600">
                          <a:latin typeface="Times New Roman"/>
                          <a:ea typeface="Times New Roman"/>
                          <a:cs typeface="Arabic Transparent"/>
                        </a:rPr>
                        <a:t>30</a:t>
                      </a:r>
                      <a:endParaRPr lang="fr-FR" sz="1400">
                        <a:latin typeface="Times New Roman"/>
                        <a:ea typeface="Times New Roman"/>
                        <a:cs typeface="Arabic Transparen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600">
                          <a:latin typeface="Times New Roman"/>
                          <a:ea typeface="Times New Roman"/>
                          <a:cs typeface="Arabic Transparent"/>
                        </a:rPr>
                        <a:t>0.4</a:t>
                      </a:r>
                      <a:endParaRPr lang="fr-FR" sz="1400">
                        <a:latin typeface="Times New Roman"/>
                        <a:ea typeface="Times New Roman"/>
                        <a:cs typeface="Arabic Transparen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ar-SA" sz="1600">
                          <a:latin typeface="Times New Roman"/>
                          <a:ea typeface="Times New Roman"/>
                          <a:cs typeface="Arabic Transparent"/>
                        </a:rPr>
                        <a:t>80</a:t>
                      </a:r>
                      <a:endParaRPr lang="fr-FR" sz="1400">
                        <a:latin typeface="Times New Roman"/>
                        <a:ea typeface="Times New Roman"/>
                        <a:cs typeface="Arabic Transparen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SA" sz="1600">
                        <a:latin typeface="Times New Roman"/>
                        <a:ea typeface="Times New Roman"/>
                        <a:cs typeface="Arabic Transparen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ar-SA" sz="1600">
                          <a:latin typeface="Times New Roman"/>
                          <a:ea typeface="Times New Roman"/>
                          <a:cs typeface="Arabic Transparent"/>
                        </a:rPr>
                        <a:t>0.5</a:t>
                      </a:r>
                      <a:endParaRPr lang="fr-FR" sz="1400">
                        <a:latin typeface="Times New Roman"/>
                        <a:ea typeface="Times New Roman"/>
                        <a:cs typeface="Arabic Transparen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ar-SA" sz="1600">
                          <a:latin typeface="Times New Roman"/>
                          <a:ea typeface="Times New Roman"/>
                          <a:cs typeface="Arabic Transparent"/>
                        </a:rPr>
                        <a:t>62</a:t>
                      </a:r>
                      <a:endParaRPr lang="fr-FR" sz="1400">
                        <a:latin typeface="Times New Roman"/>
                        <a:ea typeface="Times New Roman"/>
                        <a:cs typeface="Arabic Transparen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600">
                          <a:latin typeface="Times New Roman"/>
                          <a:ea typeface="Times New Roman"/>
                          <a:cs typeface="Arabic Transparent"/>
                        </a:rPr>
                        <a:t>0.2</a:t>
                      </a:r>
                      <a:endParaRPr lang="fr-FR" sz="1400">
                        <a:latin typeface="Times New Roman"/>
                        <a:ea typeface="Times New Roman"/>
                        <a:cs typeface="Arabic Transparen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ar-SA" sz="1600">
                          <a:latin typeface="Times New Roman"/>
                          <a:ea typeface="Times New Roman"/>
                          <a:cs typeface="Arabic Transparent"/>
                        </a:rPr>
                        <a:t>100</a:t>
                      </a:r>
                      <a:endParaRPr lang="fr-FR" sz="1400">
                        <a:latin typeface="Times New Roman"/>
                        <a:ea typeface="Times New Roman"/>
                        <a:cs typeface="Arabic Transparen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SA" sz="1600">
                        <a:latin typeface="Times New Roman"/>
                        <a:ea typeface="Times New Roman"/>
                        <a:cs typeface="Arabic Transparen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ar-SA" sz="1600">
                          <a:latin typeface="Times New Roman"/>
                          <a:ea typeface="Times New Roman"/>
                          <a:cs typeface="Arabic Transparent"/>
                        </a:rPr>
                        <a:t>0.2</a:t>
                      </a:r>
                      <a:endParaRPr lang="fr-FR" sz="1400">
                        <a:latin typeface="Times New Roman"/>
                        <a:ea typeface="Times New Roman"/>
                        <a:cs typeface="Arabic Transparen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ar-SA" sz="1600" dirty="0">
                          <a:latin typeface="Times New Roman"/>
                          <a:ea typeface="Times New Roman"/>
                          <a:cs typeface="Arabic Transparent"/>
                        </a:rPr>
                        <a:t>90</a:t>
                      </a:r>
                      <a:endParaRPr lang="fr-FR" sz="1400" dirty="0">
                        <a:latin typeface="Times New Roman"/>
                        <a:ea typeface="Times New Roman"/>
                        <a:cs typeface="Arabic Transparen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43150" name="Group 142"/>
          <p:cNvGrpSpPr>
            <a:grpSpLocks/>
          </p:cNvGrpSpPr>
          <p:nvPr/>
        </p:nvGrpSpPr>
        <p:grpSpPr bwMode="auto">
          <a:xfrm>
            <a:off x="785786" y="3357562"/>
            <a:ext cx="3575050" cy="501650"/>
            <a:chOff x="2501" y="5758"/>
            <a:chExt cx="5631" cy="789"/>
          </a:xfrm>
        </p:grpSpPr>
        <p:sp>
          <p:nvSpPr>
            <p:cNvPr id="43161" name="Line 153"/>
            <p:cNvSpPr>
              <a:spLocks noChangeShapeType="1"/>
            </p:cNvSpPr>
            <p:nvPr/>
          </p:nvSpPr>
          <p:spPr bwMode="auto">
            <a:xfrm flipH="1" flipV="1">
              <a:off x="2501" y="6128"/>
              <a:ext cx="545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160" name="Text Box 152"/>
            <p:cNvSpPr txBox="1">
              <a:spLocks noChangeArrowheads="1"/>
            </p:cNvSpPr>
            <p:nvPr/>
          </p:nvSpPr>
          <p:spPr bwMode="auto">
            <a:xfrm>
              <a:off x="2501" y="5860"/>
              <a:ext cx="602" cy="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0</a:t>
              </a:r>
              <a:endPara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159" name="Text Box 151"/>
            <p:cNvSpPr txBox="1">
              <a:spLocks noChangeArrowheads="1"/>
            </p:cNvSpPr>
            <p:nvPr/>
          </p:nvSpPr>
          <p:spPr bwMode="auto">
            <a:xfrm>
              <a:off x="4042" y="5792"/>
              <a:ext cx="602" cy="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1</a:t>
              </a:r>
              <a:endParaRPr kumimoji="0" lang="ar-S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158" name="Text Box 150"/>
            <p:cNvSpPr txBox="1">
              <a:spLocks noChangeArrowheads="1"/>
            </p:cNvSpPr>
            <p:nvPr/>
          </p:nvSpPr>
          <p:spPr bwMode="auto">
            <a:xfrm>
              <a:off x="6451" y="5758"/>
              <a:ext cx="602" cy="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2</a:t>
              </a:r>
              <a:endParaRPr kumimoji="0" lang="ar-S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157" name="Text Box 149"/>
            <p:cNvSpPr txBox="1">
              <a:spLocks noChangeArrowheads="1"/>
            </p:cNvSpPr>
            <p:nvPr/>
          </p:nvSpPr>
          <p:spPr bwMode="auto">
            <a:xfrm>
              <a:off x="2501" y="6212"/>
              <a:ext cx="602" cy="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100</a:t>
              </a:r>
              <a:endPara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156" name="Text Box 148"/>
            <p:cNvSpPr txBox="1">
              <a:spLocks noChangeArrowheads="1"/>
            </p:cNvSpPr>
            <p:nvPr/>
          </p:nvSpPr>
          <p:spPr bwMode="auto">
            <a:xfrm>
              <a:off x="3875" y="6145"/>
              <a:ext cx="987" cy="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abic Transparent" charset="0"/>
                </a:rPr>
                <a:t>C</a:t>
              </a:r>
              <a:r>
                <a:rPr kumimoji="0" lang="fr-FR" sz="1400" b="0" i="0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abic Transparent" charset="0"/>
                </a:rPr>
                <a:t>1</a:t>
              </a:r>
              <a:r>
                <a:rPr kumimoji="0" lang="fr-FR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abic Transparent" charset="0"/>
                </a:rPr>
                <a:t>  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155" name="Text Box 147"/>
            <p:cNvSpPr txBox="1">
              <a:spLocks noChangeArrowheads="1"/>
            </p:cNvSpPr>
            <p:nvPr/>
          </p:nvSpPr>
          <p:spPr bwMode="auto">
            <a:xfrm>
              <a:off x="6224" y="6212"/>
              <a:ext cx="987" cy="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abic Transparent" charset="0"/>
                </a:rPr>
                <a:t>C</a:t>
              </a:r>
              <a:r>
                <a:rPr kumimoji="0" lang="fr-FR" sz="1400" b="0" i="0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abic Transparent" charset="0"/>
                </a:rPr>
                <a:t>2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154" name="Text Box 146"/>
            <p:cNvSpPr txBox="1">
              <a:spLocks noChangeArrowheads="1"/>
            </p:cNvSpPr>
            <p:nvPr/>
          </p:nvSpPr>
          <p:spPr bwMode="auto">
            <a:xfrm>
              <a:off x="7145" y="6212"/>
              <a:ext cx="987" cy="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abic Transparent" charset="0"/>
                </a:rPr>
                <a:t>P(C</a:t>
              </a:r>
              <a:r>
                <a:rPr kumimoji="0" lang="fr-FR" sz="1400" b="0" i="0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abic Transparent" charset="0"/>
                </a:rPr>
                <a:t>2</a:t>
              </a:r>
              <a:r>
                <a:rPr kumimoji="0" lang="fr-FR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abic Transparent" charset="0"/>
                </a:rPr>
                <a:t>)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153" name="Text Box 145"/>
            <p:cNvSpPr txBox="1">
              <a:spLocks noChangeArrowheads="1"/>
            </p:cNvSpPr>
            <p:nvPr/>
          </p:nvSpPr>
          <p:spPr bwMode="auto">
            <a:xfrm>
              <a:off x="4709" y="6161"/>
              <a:ext cx="987" cy="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abic Transparent" charset="0"/>
                </a:rPr>
                <a:t>P(C</a:t>
              </a:r>
              <a:r>
                <a:rPr kumimoji="0" lang="fr-FR" sz="1400" b="0" i="0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abic Transparent" charset="0"/>
                </a:rPr>
                <a:t>1</a:t>
              </a:r>
              <a:r>
                <a:rPr kumimoji="0" lang="fr-FR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abic Transparent" charset="0"/>
                </a:rPr>
                <a:t>)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152" name="Line 144"/>
            <p:cNvSpPr>
              <a:spLocks noChangeShapeType="1"/>
            </p:cNvSpPr>
            <p:nvPr/>
          </p:nvSpPr>
          <p:spPr bwMode="auto">
            <a:xfrm>
              <a:off x="4287" y="6093"/>
              <a:ext cx="0" cy="1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151" name="Line 143"/>
            <p:cNvSpPr>
              <a:spLocks noChangeShapeType="1"/>
            </p:cNvSpPr>
            <p:nvPr/>
          </p:nvSpPr>
          <p:spPr bwMode="auto">
            <a:xfrm>
              <a:off x="6700" y="6093"/>
              <a:ext cx="0" cy="1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43138" name="Group 130"/>
          <p:cNvGrpSpPr>
            <a:grpSpLocks/>
          </p:cNvGrpSpPr>
          <p:nvPr/>
        </p:nvGrpSpPr>
        <p:grpSpPr bwMode="auto">
          <a:xfrm>
            <a:off x="714348" y="4857760"/>
            <a:ext cx="3575050" cy="501650"/>
            <a:chOff x="2501" y="5758"/>
            <a:chExt cx="5631" cy="789"/>
          </a:xfrm>
        </p:grpSpPr>
        <p:sp>
          <p:nvSpPr>
            <p:cNvPr id="43149" name="Line 141"/>
            <p:cNvSpPr>
              <a:spLocks noChangeShapeType="1"/>
            </p:cNvSpPr>
            <p:nvPr/>
          </p:nvSpPr>
          <p:spPr bwMode="auto">
            <a:xfrm flipH="1" flipV="1">
              <a:off x="2501" y="6128"/>
              <a:ext cx="545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148" name="Text Box 140"/>
            <p:cNvSpPr txBox="1">
              <a:spLocks noChangeArrowheads="1"/>
            </p:cNvSpPr>
            <p:nvPr/>
          </p:nvSpPr>
          <p:spPr bwMode="auto">
            <a:xfrm>
              <a:off x="2501" y="5860"/>
              <a:ext cx="602" cy="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0</a:t>
              </a:r>
              <a:endParaRPr kumimoji="0" lang="ar-S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147" name="Text Box 139"/>
            <p:cNvSpPr txBox="1">
              <a:spLocks noChangeArrowheads="1"/>
            </p:cNvSpPr>
            <p:nvPr/>
          </p:nvSpPr>
          <p:spPr bwMode="auto">
            <a:xfrm>
              <a:off x="4042" y="5792"/>
              <a:ext cx="602" cy="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1</a:t>
              </a:r>
              <a:endParaRPr kumimoji="0" lang="ar-S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146" name="Text Box 138"/>
            <p:cNvSpPr txBox="1">
              <a:spLocks noChangeArrowheads="1"/>
            </p:cNvSpPr>
            <p:nvPr/>
          </p:nvSpPr>
          <p:spPr bwMode="auto">
            <a:xfrm>
              <a:off x="6451" y="5758"/>
              <a:ext cx="602" cy="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2</a:t>
              </a:r>
              <a:endParaRPr kumimoji="0" lang="ar-S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145" name="Text Box 137"/>
            <p:cNvSpPr txBox="1">
              <a:spLocks noChangeArrowheads="1"/>
            </p:cNvSpPr>
            <p:nvPr/>
          </p:nvSpPr>
          <p:spPr bwMode="auto">
            <a:xfrm>
              <a:off x="2501" y="6212"/>
              <a:ext cx="602" cy="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100</a:t>
              </a:r>
              <a:endParaRPr kumimoji="0" lang="ar-S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144" name="Text Box 136"/>
            <p:cNvSpPr txBox="1">
              <a:spLocks noChangeArrowheads="1"/>
            </p:cNvSpPr>
            <p:nvPr/>
          </p:nvSpPr>
          <p:spPr bwMode="auto">
            <a:xfrm>
              <a:off x="3875" y="6145"/>
              <a:ext cx="987" cy="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abic Transparent" charset="0"/>
                </a:rPr>
                <a:t>C’</a:t>
              </a:r>
              <a:r>
                <a:rPr kumimoji="0" lang="fr-FR" sz="1400" b="0" i="0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abic Transparent" charset="0"/>
                </a:rPr>
                <a:t>1</a:t>
              </a:r>
              <a:r>
                <a:rPr kumimoji="0" lang="fr-FR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abic Transparent" charset="0"/>
                </a:rPr>
                <a:t>  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143" name="Text Box 135"/>
            <p:cNvSpPr txBox="1">
              <a:spLocks noChangeArrowheads="1"/>
            </p:cNvSpPr>
            <p:nvPr/>
          </p:nvSpPr>
          <p:spPr bwMode="auto">
            <a:xfrm>
              <a:off x="6224" y="6212"/>
              <a:ext cx="987" cy="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abic Transparent" charset="0"/>
                </a:rPr>
                <a:t>C’</a:t>
              </a:r>
              <a:r>
                <a:rPr kumimoji="0" lang="fr-FR" sz="1400" b="0" i="0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abic Transparent" charset="0"/>
                </a:rPr>
                <a:t>2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142" name="Text Box 134"/>
            <p:cNvSpPr txBox="1">
              <a:spLocks noChangeArrowheads="1"/>
            </p:cNvSpPr>
            <p:nvPr/>
          </p:nvSpPr>
          <p:spPr bwMode="auto">
            <a:xfrm>
              <a:off x="7145" y="6212"/>
              <a:ext cx="987" cy="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abic Transparent" charset="0"/>
                </a:rPr>
                <a:t>P(C’</a:t>
              </a:r>
              <a:r>
                <a:rPr kumimoji="0" lang="fr-FR" sz="1400" b="0" i="0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abic Transparent" charset="0"/>
                </a:rPr>
                <a:t>2</a:t>
              </a:r>
              <a:r>
                <a:rPr kumimoji="0" lang="fr-FR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abic Transparent" charset="0"/>
                </a:rPr>
                <a:t>)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141" name="Text Box 133"/>
            <p:cNvSpPr txBox="1">
              <a:spLocks noChangeArrowheads="1"/>
            </p:cNvSpPr>
            <p:nvPr/>
          </p:nvSpPr>
          <p:spPr bwMode="auto">
            <a:xfrm>
              <a:off x="4709" y="6161"/>
              <a:ext cx="987" cy="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abic Transparent" charset="0"/>
                </a:rPr>
                <a:t>P(C’</a:t>
              </a:r>
              <a:r>
                <a:rPr kumimoji="0" lang="fr-FR" sz="1400" b="0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abic Transparent" charset="0"/>
                </a:rPr>
                <a:t>1</a:t>
              </a: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abic Transparent" charset="0"/>
                </a:rPr>
                <a:t>)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140" name="Line 132"/>
            <p:cNvSpPr>
              <a:spLocks noChangeShapeType="1"/>
            </p:cNvSpPr>
            <p:nvPr/>
          </p:nvSpPr>
          <p:spPr bwMode="auto">
            <a:xfrm>
              <a:off x="4287" y="6093"/>
              <a:ext cx="0" cy="1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139" name="Line 131"/>
            <p:cNvSpPr>
              <a:spLocks noChangeShapeType="1"/>
            </p:cNvSpPr>
            <p:nvPr/>
          </p:nvSpPr>
          <p:spPr bwMode="auto">
            <a:xfrm>
              <a:off x="6700" y="6093"/>
              <a:ext cx="0" cy="1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3162" name="Rectangle 154"/>
          <p:cNvSpPr>
            <a:spLocks noChangeArrowheads="1"/>
          </p:cNvSpPr>
          <p:nvPr/>
        </p:nvSpPr>
        <p:spPr bwMode="auto">
          <a:xfrm>
            <a:off x="285720" y="571480"/>
            <a:ext cx="857256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تمرين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3-1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):</a:t>
            </a: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نعتبر مشروعان يتطلبان نفس الرأسمال المنفق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abic Transparent" charset="0"/>
              </a:rPr>
              <a:t>=100</a:t>
            </a: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ولهما نفس المدة </a:t>
            </a:r>
            <a:r>
              <a:rPr kumimoji="0" lang="ar-D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سنتان أما </a:t>
            </a: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التدفقات النقدية </a:t>
            </a:r>
            <a:r>
              <a:rPr kumimoji="0" lang="ar-D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لكل مشروع فهي موضحة أسفله؛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س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ar-D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حدد عائد وخطر كل مشروع علما </a:t>
            </a: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أن تكلفة رأس المال = 10%. </a:t>
            </a:r>
            <a:endParaRPr kumimoji="0" lang="ar-DZ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DZ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س2)</a:t>
            </a:r>
            <a:r>
              <a:rPr lang="ar-DZ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قدم اختيار المؤسسة من بين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abic Transparent" charset="0"/>
              </a:rPr>
              <a:t>P</a:t>
            </a:r>
            <a:r>
              <a:rPr kumimoji="0" lang="fr-FR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abic Transparent" charset="0"/>
              </a:rPr>
              <a:t>1</a:t>
            </a: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و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abic Transparent" charset="0"/>
              </a:rPr>
              <a:t>P</a:t>
            </a:r>
            <a:r>
              <a:rPr kumimoji="0" lang="fr-FR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abic Transparent" charset="0"/>
              </a:rPr>
              <a:t>2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171" name="Rectangle 163"/>
          <p:cNvSpPr>
            <a:spLocks noChangeArrowheads="1"/>
          </p:cNvSpPr>
          <p:nvPr/>
        </p:nvSpPr>
        <p:spPr bwMode="auto">
          <a:xfrm>
            <a:off x="0" y="1214422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fr-F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180" name="Rectangle 172"/>
          <p:cNvSpPr>
            <a:spLocks noChangeArrowheads="1"/>
          </p:cNvSpPr>
          <p:nvPr/>
        </p:nvSpPr>
        <p:spPr bwMode="auto">
          <a:xfrm>
            <a:off x="0" y="914400"/>
            <a:ext cx="2359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1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32" name="Espace réservé du numéro de diapositive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FFE3B-F817-4765-95E6-BE1FB6BBF2F6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58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85729"/>
            <a:ext cx="88582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D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ج1</a:t>
            </a: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kumimoji="0" lang="ar-D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تحديد عائد (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E(VAN</a:t>
            </a:r>
            <a:r>
              <a:rPr kumimoji="0" lang="ar-D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وخطر </a:t>
            </a:r>
            <a:r>
              <a:rPr lang="el-GR" sz="2400" b="1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(VAN</a:t>
            </a:r>
            <a:r>
              <a:rPr lang="fr-FR" sz="2400" b="1" dirty="0" smtClean="0"/>
              <a:t>)</a:t>
            </a:r>
            <a:r>
              <a:rPr kumimoji="0" lang="ar-D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كل مشروع:</a:t>
            </a:r>
          </a:p>
          <a:p>
            <a:pPr algn="just" rt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ar-DZ" sz="2400" b="1" dirty="0" smtClean="0"/>
              <a:t>عائد وخطر المشروع الأول: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E(VAN</a:t>
            </a:r>
            <a:r>
              <a:rPr lang="fr-FR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fr-FR" dirty="0" smtClean="0"/>
              <a:t>) -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σ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(VAN</a:t>
            </a:r>
            <a:r>
              <a:rPr lang="fr-FR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fr-FR" dirty="0" smtClean="0"/>
              <a:t>)</a:t>
            </a:r>
            <a:r>
              <a:rPr lang="ar-DZ" dirty="0" smtClean="0"/>
              <a:t> </a:t>
            </a:r>
            <a:endParaRPr kumimoji="0" lang="ar-D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571472" y="1142984"/>
          <a:ext cx="8143933" cy="1571625"/>
        </p:xfrm>
        <a:graphic>
          <a:graphicData uri="http://schemas.openxmlformats.org/drawingml/2006/table">
            <a:tbl>
              <a:tblPr/>
              <a:tblGrid>
                <a:gridCol w="562276"/>
                <a:gridCol w="634828"/>
                <a:gridCol w="925034"/>
                <a:gridCol w="911432"/>
                <a:gridCol w="965845"/>
                <a:gridCol w="748190"/>
                <a:gridCol w="761793"/>
                <a:gridCol w="802603"/>
                <a:gridCol w="888759"/>
                <a:gridCol w="943173"/>
              </a:tblGrid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fr-FR" sz="2000" b="0" i="0" u="none" strike="noStrike" baseline="-25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fr-FR" sz="2000" b="0" i="0" u="none" strike="noStrike" baseline="-2500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fr-FR" sz="2000" b="0" i="0" u="none" strike="noStrike" baseline="-2500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* P</a:t>
                      </a:r>
                      <a:r>
                        <a:rPr lang="fr-FR" sz="2000" b="0" i="0" u="none" strike="noStrike" baseline="-2500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fr-FR" sz="2000" b="0" i="0" u="none" strike="noStrike" baseline="-2500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fr-FR" sz="2000" b="0" i="0" u="none" strike="noStrike" baseline="3000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fr-FR" sz="2000" b="0" i="0" u="none" strike="noStrike" baseline="-2500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fr-FR" sz="2000" b="0" i="0" u="none" strike="noStrike" baseline="3000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* P</a:t>
                      </a:r>
                      <a:r>
                        <a:rPr lang="fr-FR" sz="2000" b="0" i="0" u="none" strike="noStrike" baseline="-2500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fr-FR" sz="2000" b="0" i="0" u="none" strike="noStrike" baseline="-2500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fr-FR" sz="2000" b="0" i="0" u="none" strike="noStrike" baseline="-2500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fr-FR" sz="2000" b="0" i="0" u="none" strike="noStrike" baseline="-2500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* P</a:t>
                      </a:r>
                      <a:r>
                        <a:rPr lang="fr-FR" sz="2000" b="0" i="0" u="none" strike="noStrike" baseline="-2500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fr-FR" sz="2000" b="0" i="0" u="none" strike="noStrike" baseline="-2500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fr-FR" sz="2000" b="0" i="0" u="none" strike="noStrike" baseline="3000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fr-FR" sz="2000" b="0" i="0" u="none" strike="noStrike" baseline="-25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fr-FR" sz="2000" b="0" i="0" u="none" strike="noStrike" baseline="30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* P</a:t>
                      </a:r>
                      <a:r>
                        <a:rPr lang="fr-FR" sz="2000" b="0" i="0" u="none" strike="noStrike" baseline="-25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endParaRPr lang="fr-FR" sz="20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0" y="285728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0" y="1095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0" y="1409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042" name="Rectangle 10"/>
          <p:cNvSpPr>
            <a:spLocks noChangeArrowheads="1"/>
          </p:cNvSpPr>
          <p:nvPr/>
        </p:nvSpPr>
        <p:spPr bwMode="auto">
          <a:xfrm>
            <a:off x="0" y="1724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043" name="Rectangle 11"/>
          <p:cNvSpPr>
            <a:spLocks noChangeArrowheads="1"/>
          </p:cNvSpPr>
          <p:nvPr/>
        </p:nvSpPr>
        <p:spPr bwMode="auto">
          <a:xfrm>
            <a:off x="0" y="2076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04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44044" name="Picture 1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290" y="2786058"/>
            <a:ext cx="4629150" cy="500066"/>
          </a:xfrm>
          <a:prstGeom prst="rect">
            <a:avLst/>
          </a:prstGeom>
          <a:noFill/>
        </p:spPr>
      </p:pic>
      <p:sp>
        <p:nvSpPr>
          <p:cNvPr id="44047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44046" name="Picture 1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3357562"/>
            <a:ext cx="4752975" cy="633414"/>
          </a:xfrm>
          <a:prstGeom prst="rect">
            <a:avLst/>
          </a:prstGeom>
          <a:noFill/>
        </p:spPr>
      </p:pic>
      <p:sp>
        <p:nvSpPr>
          <p:cNvPr id="44048" name="Rectangle 16"/>
          <p:cNvSpPr>
            <a:spLocks noChangeArrowheads="1"/>
          </p:cNvSpPr>
          <p:nvPr/>
        </p:nvSpPr>
        <p:spPr bwMode="auto">
          <a:xfrm>
            <a:off x="0" y="8763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050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44049" name="Picture 1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290" y="4071942"/>
            <a:ext cx="4257675" cy="400050"/>
          </a:xfrm>
          <a:prstGeom prst="rect">
            <a:avLst/>
          </a:prstGeom>
          <a:noFill/>
        </p:spPr>
      </p:pic>
      <p:sp>
        <p:nvSpPr>
          <p:cNvPr id="44051" name="Rectangle 19"/>
          <p:cNvSpPr>
            <a:spLocks noChangeArrowheads="1"/>
          </p:cNvSpPr>
          <p:nvPr/>
        </p:nvSpPr>
        <p:spPr bwMode="auto">
          <a:xfrm>
            <a:off x="0" y="78579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053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44052" name="Picture 2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290" y="4572008"/>
            <a:ext cx="4257675" cy="471488"/>
          </a:xfrm>
          <a:prstGeom prst="rect">
            <a:avLst/>
          </a:prstGeom>
          <a:noFill/>
        </p:spPr>
      </p:pic>
      <p:sp>
        <p:nvSpPr>
          <p:cNvPr id="44054" name="Rectangle 22"/>
          <p:cNvSpPr>
            <a:spLocks noChangeArrowheads="1"/>
          </p:cNvSpPr>
          <p:nvPr/>
        </p:nvSpPr>
        <p:spPr bwMode="auto">
          <a:xfrm>
            <a:off x="0" y="8572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056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44055" name="Picture 2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5143512"/>
            <a:ext cx="4343400" cy="571504"/>
          </a:xfrm>
          <a:prstGeom prst="rect">
            <a:avLst/>
          </a:prstGeom>
          <a:noFill/>
        </p:spPr>
      </p:pic>
      <p:sp>
        <p:nvSpPr>
          <p:cNvPr id="44059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44058" name="Picture 2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98" y="5286388"/>
            <a:ext cx="2371725" cy="714380"/>
          </a:xfrm>
          <a:prstGeom prst="rect">
            <a:avLst/>
          </a:prstGeom>
          <a:noFill/>
        </p:spPr>
      </p:pic>
      <p:sp>
        <p:nvSpPr>
          <p:cNvPr id="44060" name="Rectangle 28"/>
          <p:cNvSpPr>
            <a:spLocks noChangeArrowheads="1"/>
          </p:cNvSpPr>
          <p:nvPr/>
        </p:nvSpPr>
        <p:spPr bwMode="auto">
          <a:xfrm>
            <a:off x="0" y="7429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062" name="Rectangle 30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44061" name="Picture 29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12" y="3357562"/>
            <a:ext cx="1657350" cy="428628"/>
          </a:xfrm>
          <a:prstGeom prst="rect">
            <a:avLst/>
          </a:prstGeom>
          <a:noFill/>
        </p:spPr>
      </p:pic>
      <p:sp>
        <p:nvSpPr>
          <p:cNvPr id="44063" name="Rectangle 31"/>
          <p:cNvSpPr>
            <a:spLocks noChangeArrowheads="1"/>
          </p:cNvSpPr>
          <p:nvPr/>
        </p:nvSpPr>
        <p:spPr bwMode="auto">
          <a:xfrm>
            <a:off x="0" y="714356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10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30" name="Espace réservé du numéro de diapositive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FFE3B-F817-4765-95E6-BE1FB6BBF2F6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46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5984" y="285728"/>
            <a:ext cx="64414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1">
              <a:buFont typeface="Wingdings" pitchFamily="2" charset="2"/>
              <a:buChar char="§"/>
            </a:pPr>
            <a:r>
              <a:rPr lang="ar-DZ" sz="2800" b="1" dirty="0" smtClean="0"/>
              <a:t>عائد وخطر المشروع الثاني:  </a:t>
            </a:r>
            <a:r>
              <a:rPr lang="fr-FR" sz="2800" b="1" dirty="0" smtClean="0"/>
              <a:t>E(VAN</a:t>
            </a:r>
            <a:r>
              <a:rPr lang="fr-FR" sz="2800" b="1" baseline="-25000" dirty="0" smtClean="0"/>
              <a:t>2</a:t>
            </a:r>
            <a:r>
              <a:rPr lang="fr-FR" sz="2800" b="1" dirty="0" smtClean="0"/>
              <a:t>)-</a:t>
            </a:r>
            <a:r>
              <a:rPr lang="el-GR" sz="2800" b="1" dirty="0" smtClean="0"/>
              <a:t>σ</a:t>
            </a:r>
            <a:r>
              <a:rPr lang="fr-FR" sz="2800" b="1" dirty="0" smtClean="0"/>
              <a:t>(VAN</a:t>
            </a:r>
            <a:r>
              <a:rPr lang="fr-FR" sz="2800" b="1" baseline="-25000" dirty="0" smtClean="0"/>
              <a:t>2</a:t>
            </a:r>
            <a:r>
              <a:rPr lang="fr-FR" sz="2800" b="1" dirty="0" smtClean="0"/>
              <a:t>)</a:t>
            </a:r>
            <a:endParaRPr lang="fr-FR" sz="2800" b="1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428596" y="785794"/>
          <a:ext cx="8072493" cy="1571625"/>
        </p:xfrm>
        <a:graphic>
          <a:graphicData uri="http://schemas.openxmlformats.org/drawingml/2006/table">
            <a:tbl>
              <a:tblPr/>
              <a:tblGrid>
                <a:gridCol w="557344"/>
                <a:gridCol w="629260"/>
                <a:gridCol w="916919"/>
                <a:gridCol w="903436"/>
                <a:gridCol w="957373"/>
                <a:gridCol w="741626"/>
                <a:gridCol w="755111"/>
                <a:gridCol w="795562"/>
                <a:gridCol w="880963"/>
                <a:gridCol w="934899"/>
              </a:tblGrid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C’</a:t>
                      </a:r>
                      <a:r>
                        <a:rPr lang="fr-FR" sz="2000" b="0" i="0" u="none" strike="noStrike" baseline="-25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fr-FR" sz="2000" b="0" i="0" u="none" strike="noStrike" baseline="-2500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C’</a:t>
                      </a:r>
                      <a:r>
                        <a:rPr lang="fr-FR" sz="2000" b="0" i="0" u="none" strike="noStrike" baseline="-25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* P</a:t>
                      </a:r>
                      <a:r>
                        <a:rPr lang="fr-FR" sz="2000" b="0" i="0" u="none" strike="noStrike" baseline="-25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C’</a:t>
                      </a:r>
                      <a:r>
                        <a:rPr lang="fr-FR" sz="2000" b="0" i="0" u="none" strike="noStrike" baseline="-25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fr-FR" sz="2000" b="0" i="0" u="none" strike="noStrike" baseline="30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C’</a:t>
                      </a:r>
                      <a:r>
                        <a:rPr lang="fr-FR" sz="2000" b="0" i="0" u="none" strike="noStrike" baseline="-25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fr-FR" sz="2000" b="0" i="0" u="none" strike="noStrike" baseline="30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fr-FR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* P</a:t>
                      </a:r>
                      <a:r>
                        <a:rPr lang="fr-FR" sz="2000" b="0" i="0" u="none" strike="noStrike" baseline="-25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C’</a:t>
                      </a:r>
                      <a:r>
                        <a:rPr lang="fr-FR" sz="2000" b="0" i="0" u="none" strike="noStrike" baseline="-25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fr-FR" sz="2000" b="0" i="0" u="none" strike="noStrike" baseline="-2500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C’</a:t>
                      </a:r>
                      <a:r>
                        <a:rPr lang="fr-FR" sz="2000" b="0" i="0" u="none" strike="noStrike" baseline="-25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* P</a:t>
                      </a:r>
                      <a:r>
                        <a:rPr lang="fr-FR" sz="2000" b="0" i="0" u="none" strike="noStrike" baseline="-25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C’</a:t>
                      </a:r>
                      <a:r>
                        <a:rPr lang="fr-FR" sz="2000" b="0" i="0" u="none" strike="noStrike" baseline="-25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fr-FR" sz="2000" b="0" i="0" u="none" strike="noStrike" baseline="30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C’</a:t>
                      </a:r>
                      <a:r>
                        <a:rPr lang="fr-FR" sz="2000" b="0" i="0" u="none" strike="noStrike" baseline="-25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fr-FR" sz="2000" b="0" i="0" u="none" strike="noStrike" baseline="30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fr-FR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* P</a:t>
                      </a:r>
                      <a:r>
                        <a:rPr lang="fr-FR" sz="2000" b="0" i="0" u="none" strike="noStrike" baseline="-25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endParaRPr lang="fr-FR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2571744"/>
            <a:ext cx="4819650" cy="571504"/>
          </a:xfrm>
          <a:prstGeom prst="rect">
            <a:avLst/>
          </a:prstGeom>
          <a:noFill/>
        </p:spPr>
      </p:pic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0" y="8763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3929066"/>
            <a:ext cx="4505325" cy="571504"/>
          </a:xfrm>
          <a:prstGeom prst="rect">
            <a:avLst/>
          </a:prstGeom>
          <a:noFill/>
        </p:spPr>
      </p:pic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0" y="8572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45065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4500570"/>
            <a:ext cx="4505325" cy="642942"/>
          </a:xfrm>
          <a:prstGeom prst="rect">
            <a:avLst/>
          </a:prstGeom>
          <a:noFill/>
        </p:spPr>
      </p:pic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0" y="8572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45068" name="Picture 1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5357826"/>
            <a:ext cx="4448175" cy="633414"/>
          </a:xfrm>
          <a:prstGeom prst="rect">
            <a:avLst/>
          </a:prstGeom>
          <a:noFill/>
        </p:spPr>
      </p:pic>
      <p:sp>
        <p:nvSpPr>
          <p:cNvPr id="45070" name="Rectangle 14"/>
          <p:cNvSpPr>
            <a:spLocks noChangeArrowheads="1"/>
          </p:cNvSpPr>
          <p:nvPr/>
        </p:nvSpPr>
        <p:spPr bwMode="auto">
          <a:xfrm>
            <a:off x="0" y="8763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072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45071" name="Picture 1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22" y="5715016"/>
            <a:ext cx="2590800" cy="642942"/>
          </a:xfrm>
          <a:prstGeom prst="rect">
            <a:avLst/>
          </a:prstGeom>
          <a:noFill/>
        </p:spPr>
      </p:pic>
      <p:sp>
        <p:nvSpPr>
          <p:cNvPr id="45073" name="Rectangle 17"/>
          <p:cNvSpPr>
            <a:spLocks noChangeArrowheads="1"/>
          </p:cNvSpPr>
          <p:nvPr/>
        </p:nvSpPr>
        <p:spPr bwMode="auto">
          <a:xfrm>
            <a:off x="0" y="7429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075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45074" name="Picture 1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3286124"/>
            <a:ext cx="4838700" cy="633414"/>
          </a:xfrm>
          <a:prstGeom prst="rect">
            <a:avLst/>
          </a:prstGeom>
          <a:noFill/>
        </p:spPr>
      </p:pic>
      <p:sp>
        <p:nvSpPr>
          <p:cNvPr id="45076" name="Rectangle 20"/>
          <p:cNvSpPr>
            <a:spLocks noChangeArrowheads="1"/>
          </p:cNvSpPr>
          <p:nvPr/>
        </p:nvSpPr>
        <p:spPr bwMode="auto">
          <a:xfrm>
            <a:off x="0" y="8763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078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45077" name="Picture 21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826" y="3286124"/>
            <a:ext cx="1657350" cy="571504"/>
          </a:xfrm>
          <a:prstGeom prst="rect">
            <a:avLst/>
          </a:prstGeom>
          <a:noFill/>
        </p:spPr>
      </p:pic>
      <p:sp>
        <p:nvSpPr>
          <p:cNvPr id="45079" name="Rectangle 23"/>
          <p:cNvSpPr>
            <a:spLocks noChangeArrowheads="1"/>
          </p:cNvSpPr>
          <p:nvPr/>
        </p:nvSpPr>
        <p:spPr bwMode="auto">
          <a:xfrm>
            <a:off x="0" y="695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10"/>
          <a:stretch>
            <a:fillRect/>
          </a:stretch>
        </p:blipFill>
        <p:spPr>
          <a:xfrm>
            <a:off x="6715140" y="4643446"/>
            <a:ext cx="304800" cy="304800"/>
          </a:xfrm>
          <a:prstGeom prst="rect">
            <a:avLst/>
          </a:prstGeom>
        </p:spPr>
      </p:pic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FFE3B-F817-4765-95E6-BE1FB6BBF2F6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51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1928794" y="1285860"/>
          <a:ext cx="5410200" cy="1828800"/>
        </p:xfrm>
        <a:graphic>
          <a:graphicData uri="http://schemas.openxmlformats.org/drawingml/2006/table">
            <a:tbl>
              <a:tblPr rtl="1"/>
              <a:tblGrid>
                <a:gridCol w="1803400"/>
                <a:gridCol w="1803400"/>
                <a:gridCol w="1803400"/>
              </a:tblGrid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2000" b="1" dirty="0">
                          <a:latin typeface="Times New Roman"/>
                          <a:ea typeface="Times New Roman"/>
                          <a:cs typeface="Arabic Transparent"/>
                        </a:rPr>
                        <a:t>P</a:t>
                      </a:r>
                      <a:r>
                        <a:rPr lang="nl-NL" sz="2000" b="1" baseline="-25000" dirty="0">
                          <a:latin typeface="Times New Roman"/>
                          <a:ea typeface="Times New Roman"/>
                          <a:cs typeface="Arabic Transparent"/>
                        </a:rPr>
                        <a:t>2</a:t>
                      </a:r>
                      <a:endParaRPr lang="fr-FR" sz="2000" b="1" dirty="0">
                        <a:latin typeface="Times New Roman"/>
                        <a:ea typeface="Times New Roman"/>
                        <a:cs typeface="Arabic Transparent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2000" b="1">
                          <a:latin typeface="Times New Roman"/>
                          <a:ea typeface="Times New Roman"/>
                          <a:cs typeface="Arabic Transparent"/>
                        </a:rPr>
                        <a:t>P</a:t>
                      </a:r>
                      <a:r>
                        <a:rPr lang="nl-NL" sz="2000" b="1" baseline="-25000">
                          <a:latin typeface="Times New Roman"/>
                          <a:ea typeface="Times New Roman"/>
                          <a:cs typeface="Arabic Transparent"/>
                        </a:rPr>
                        <a:t>1</a:t>
                      </a:r>
                      <a:endParaRPr lang="fr-FR" sz="2000" b="1">
                        <a:latin typeface="Times New Roman"/>
                        <a:ea typeface="Times New Roman"/>
                        <a:cs typeface="Arabic Transparent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DZ" sz="2000" b="1">
                          <a:latin typeface="Times New Roman"/>
                          <a:ea typeface="Times New Roman"/>
                          <a:cs typeface="Arabic Transparent"/>
                        </a:rPr>
                        <a:t>البيان</a:t>
                      </a:r>
                      <a:endParaRPr lang="fr-FR" sz="2000" b="1">
                        <a:latin typeface="Times New Roman"/>
                        <a:ea typeface="Times New Roman"/>
                        <a:cs typeface="Arabic Transparent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2000" b="1" dirty="0">
                          <a:latin typeface="Times New Roman"/>
                          <a:ea typeface="Times New Roman"/>
                          <a:cs typeface="Arabic Transparent"/>
                        </a:rPr>
                        <a:t>12.23</a:t>
                      </a:r>
                      <a:endParaRPr lang="fr-FR" sz="2000" b="1" dirty="0">
                        <a:latin typeface="Times New Roman"/>
                        <a:ea typeface="Times New Roman"/>
                        <a:cs typeface="Arabic Transparent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2000" b="1">
                          <a:latin typeface="Times New Roman"/>
                          <a:ea typeface="Times New Roman"/>
                          <a:cs typeface="Arabic Transparent"/>
                        </a:rPr>
                        <a:t>12.40</a:t>
                      </a:r>
                      <a:endParaRPr lang="fr-FR" sz="2000" b="1">
                        <a:latin typeface="Times New Roman"/>
                        <a:ea typeface="Times New Roman"/>
                        <a:cs typeface="Arabic Transparent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2000" b="1">
                          <a:latin typeface="Times New Roman"/>
                          <a:ea typeface="Times New Roman"/>
                          <a:cs typeface="Arabic Transparent"/>
                        </a:rPr>
                        <a:t>E(VAN)</a:t>
                      </a:r>
                      <a:endParaRPr lang="fr-FR" sz="2000" b="1">
                        <a:latin typeface="Times New Roman"/>
                        <a:ea typeface="Times New Roman"/>
                        <a:cs typeface="Arabic Transparent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2000" b="1" dirty="0">
                          <a:latin typeface="Times New Roman"/>
                          <a:ea typeface="Times New Roman"/>
                          <a:cs typeface="Arabic Transparent"/>
                        </a:rPr>
                        <a:t>25.04</a:t>
                      </a:r>
                      <a:endParaRPr lang="fr-FR" sz="2000" b="1" dirty="0">
                        <a:latin typeface="Times New Roman"/>
                        <a:ea typeface="Times New Roman"/>
                        <a:cs typeface="Arabic Transparent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2000" b="1">
                          <a:latin typeface="Times New Roman"/>
                          <a:ea typeface="Times New Roman"/>
                          <a:cs typeface="Arabic Transparent"/>
                        </a:rPr>
                        <a:t>9.83</a:t>
                      </a:r>
                      <a:endParaRPr lang="fr-FR" sz="2000" b="1">
                        <a:latin typeface="Times New Roman"/>
                        <a:ea typeface="Times New Roman"/>
                        <a:cs typeface="Arabic Transparent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 b="1">
                          <a:latin typeface="Times New Roman"/>
                          <a:ea typeface="Times New Roman"/>
                          <a:cs typeface="Arabic Transparent"/>
                          <a:sym typeface="Symbol"/>
                        </a:rPr>
                        <a:t></a:t>
                      </a:r>
                      <a:r>
                        <a:rPr lang="fr-FR" sz="2000" b="1">
                          <a:latin typeface="Times New Roman"/>
                          <a:ea typeface="Times New Roman"/>
                          <a:cs typeface="Arabic Transparent"/>
                        </a:rPr>
                        <a:t>(VAN)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Arabic Transparent"/>
                        </a:rPr>
                        <a:t>2.05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Arabic Transparent"/>
                        </a:rPr>
                        <a:t>0.79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Times New Roman"/>
                          <a:ea typeface="Times New Roman"/>
                          <a:cs typeface="Arabic Transparent"/>
                        </a:rPr>
                        <a:t>CV(VAN)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428596" y="428604"/>
            <a:ext cx="8358246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ج2) تحديد اختيار المؤسسة مابين المشروعين: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lèche courbée vers la gauche 5"/>
          <p:cNvSpPr/>
          <p:nvPr/>
        </p:nvSpPr>
        <p:spPr>
          <a:xfrm>
            <a:off x="6643702" y="3143248"/>
            <a:ext cx="1214446" cy="92869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4414" y="3643314"/>
            <a:ext cx="5715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/>
              <a:t>تختار المؤسسة المشروع </a:t>
            </a:r>
            <a:r>
              <a:rPr lang="ar-SA" sz="2400" b="1" dirty="0">
                <a:solidFill>
                  <a:srgbClr val="C00000"/>
                </a:solidFill>
              </a:rPr>
              <a:t>الأول</a:t>
            </a:r>
            <a:r>
              <a:rPr lang="ar-SA" sz="2400" b="1" dirty="0"/>
              <a:t> ذو </a:t>
            </a:r>
            <a:r>
              <a:rPr lang="ar-SA" sz="2400" b="1" dirty="0">
                <a:solidFill>
                  <a:srgbClr val="C00000"/>
                </a:solidFill>
              </a:rPr>
              <a:t>أقل معامل اختلاف</a:t>
            </a:r>
            <a:endParaRPr lang="fr-FR" sz="2400" dirty="0">
              <a:solidFill>
                <a:srgbClr val="C00000"/>
              </a:solidFill>
            </a:endParaRPr>
          </a:p>
        </p:txBody>
      </p:sp>
      <p:pic>
        <p:nvPicPr>
          <p:cNvPr id="8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FFE3B-F817-4765-95E6-BE1FB6BBF2F6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35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928630" y="357167"/>
            <a:ext cx="778677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 charset="0"/>
                <a:ea typeface="Times New Roman" pitchFamily="18" charset="0"/>
                <a:cs typeface="Arial" pitchFamily="34" charset="0"/>
              </a:rPr>
            </a:b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DZ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</a:t>
            </a:r>
            <a:r>
              <a:rPr kumimoji="0" lang="ar-S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شجرة القرار</a:t>
            </a:r>
            <a:endParaRPr kumimoji="0" lang="ar-S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5786" y="1428736"/>
            <a:ext cx="77153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SA" sz="2000" b="1" dirty="0"/>
              <a:t>هي مخطط تقوم </a:t>
            </a:r>
            <a:r>
              <a:rPr lang="ar-SA" sz="2000" b="1" dirty="0" err="1"/>
              <a:t>به</a:t>
            </a:r>
            <a:r>
              <a:rPr lang="ar-SA" sz="2000" b="1" dirty="0"/>
              <a:t> المؤسسة لمواجهة قرارات متعددة بخصوص الاستثمار، </a:t>
            </a:r>
            <a:r>
              <a:rPr lang="ar-DZ" sz="2000" b="1" dirty="0" smtClean="0"/>
              <a:t>ومن تم </a:t>
            </a:r>
            <a:r>
              <a:rPr lang="ar-DZ" sz="2000" b="1" dirty="0" err="1" smtClean="0"/>
              <a:t>ت</a:t>
            </a:r>
            <a:r>
              <a:rPr lang="ar-SA" sz="2000" b="1" dirty="0" smtClean="0"/>
              <a:t>سه</a:t>
            </a:r>
            <a:r>
              <a:rPr lang="ar-DZ" sz="2000" b="1" dirty="0" smtClean="0"/>
              <a:t>ي</a:t>
            </a:r>
            <a:r>
              <a:rPr lang="ar-SA" sz="2000" b="1" dirty="0" smtClean="0"/>
              <a:t>ل </a:t>
            </a:r>
            <a:r>
              <a:rPr lang="ar-SA" sz="2000" b="1" dirty="0"/>
              <a:t>عملية التقييم</a:t>
            </a:r>
            <a:endParaRPr lang="fr-FR" sz="2000" b="1" dirty="0"/>
          </a:p>
        </p:txBody>
      </p:sp>
      <p:sp>
        <p:nvSpPr>
          <p:cNvPr id="5" name="Rectangle 4"/>
          <p:cNvSpPr/>
          <p:nvPr/>
        </p:nvSpPr>
        <p:spPr>
          <a:xfrm>
            <a:off x="357159" y="2214554"/>
            <a:ext cx="842968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rtl="1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ar-SA" sz="20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عقد القرارات تظهر في مربعات.</a:t>
            </a:r>
            <a:endParaRPr lang="fr-FR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justLow" rt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ar-SA" sz="20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عقد الأحداث </a:t>
            </a:r>
            <a:r>
              <a:rPr lang="ar-DZ" sz="20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الممكنة</a:t>
            </a:r>
            <a:r>
              <a:rPr lang="ar-SA" sz="20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ar-SA" sz="20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تظهر في دوائر.</a:t>
            </a:r>
            <a:endParaRPr lang="fr-FR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justLow" rt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ar-SA" sz="20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الحدث </a:t>
            </a:r>
            <a:r>
              <a:rPr lang="ar-SA" sz="20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هو </a:t>
            </a:r>
            <a:r>
              <a:rPr lang="ar-SA" sz="20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ظاهرة خارجة عن المؤسسة ولكن تؤثر على نتائج المؤسسة ومثال ذلك : شدة الطلب، توسع، انكماش …</a:t>
            </a:r>
            <a:r>
              <a:rPr lang="ar-SA" sz="2000" b="1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إلخ</a:t>
            </a:r>
            <a:r>
              <a:rPr lang="ar-SA" sz="20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fr-FR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justLow" rt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ar-DZ" sz="20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مستويات الاحتمال </a:t>
            </a:r>
            <a:r>
              <a:rPr lang="ar-DZ" sz="2000" b="1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ت</a:t>
            </a:r>
            <a:r>
              <a:rPr lang="ar-SA" sz="20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ظهر </a:t>
            </a:r>
            <a:r>
              <a:rPr lang="ar-SA" sz="20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على مخطط الشجرة</a:t>
            </a:r>
            <a:r>
              <a:rPr lang="ar-SA" sz="16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ar-SA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3786182" y="4286256"/>
            <a:ext cx="48718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 charset="0"/>
                <a:ea typeface="Times New Roman" pitchFamily="18" charset="0"/>
                <a:cs typeface="Arial" pitchFamily="34" charset="0"/>
              </a:rPr>
              <a:t>عقد القرار يتم تحليلها بدءا من الأعلى إلى جذر الشجرة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2143108" y="3786190"/>
            <a:ext cx="65503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buFont typeface="Wingdings" pitchFamily="2" charset="2"/>
              <a:buChar char="§"/>
            </a:pP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معيار ترتيب القرارات والاختيار هو الأمل الرياض</a:t>
            </a:r>
            <a:r>
              <a:rPr kumimoji="0" lang="ar-D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ي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E(VAN)   </a:t>
            </a:r>
            <a:endParaRPr lang="fr-FR" sz="2000" b="1" dirty="0"/>
          </a:p>
        </p:txBody>
      </p:sp>
      <p:pic>
        <p:nvPicPr>
          <p:cNvPr id="9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FFE3B-F817-4765-95E6-BE1FB6BBF2F6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23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357158" y="357166"/>
            <a:ext cx="850112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</a:rPr>
              <a:t>تمرين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</a:rPr>
              <a:t>(3-2)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</a:rPr>
              <a:t>: مؤسسة عليها أن تختار بين 3 مشاريع، التقييم يتم على أساس مدة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+mj-cs"/>
              </a:rPr>
              <a:t>n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</a:rPr>
              <a:t> = 4 سنوات، ونأخذ بعين الاعتبار الحدتين التاليين: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j-cs"/>
            </a:endParaRPr>
          </a:p>
          <a:p>
            <a:pPr marL="0" marR="0" lvl="0" indent="0" algn="just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+mj-cs"/>
              </a:rPr>
              <a:t>E</a:t>
            </a:r>
            <a:r>
              <a:rPr kumimoji="0" lang="fr-FR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+mj-cs"/>
              </a:rPr>
              <a:t>1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</a:rPr>
              <a:t>: النشاط يبقى مستقر أو ينمو بصورة بسيطة (الاحتمال 0,6)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+mj-cs"/>
            </a:endParaRPr>
          </a:p>
          <a:p>
            <a:pPr marL="0" marR="0" lvl="0" indent="0" algn="just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+mj-cs"/>
              </a:rPr>
              <a:t>E</a:t>
            </a:r>
            <a:r>
              <a:rPr kumimoji="0" lang="fr-FR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+mj-cs"/>
              </a:rPr>
              <a:t>2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 charset="0"/>
                <a:ea typeface="Times New Roman" pitchFamily="18" charset="0"/>
                <a:cs typeface="+mj-cs"/>
              </a:rPr>
              <a:t>: النشاط يميل إلى الانخفاض (ا</a:t>
            </a:r>
            <a:r>
              <a:rPr kumimoji="0" lang="ar-D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 charset="0"/>
                <a:ea typeface="Times New Roman" pitchFamily="18" charset="0"/>
                <a:cs typeface="+mj-cs"/>
              </a:rPr>
              <a:t>لا</a:t>
            </a:r>
            <a:r>
              <a:rPr kumimoji="0" lang="ar-S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 charset="0"/>
                <a:ea typeface="Times New Roman" pitchFamily="18" charset="0"/>
                <a:cs typeface="+mj-cs"/>
              </a:rPr>
              <a:t>حتمال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 charset="0"/>
                <a:ea typeface="Times New Roman" pitchFamily="18" charset="0"/>
                <a:cs typeface="+mj-cs"/>
              </a:rPr>
              <a:t> 0,4</a:t>
            </a:r>
            <a:r>
              <a:rPr kumimoji="0" lang="ar-D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 charset="0"/>
                <a:ea typeface="Times New Roman" pitchFamily="18" charset="0"/>
                <a:cs typeface="+mj-cs"/>
              </a:rPr>
              <a:t>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+mj-cs"/>
              </a:rPr>
              <a:t> </a:t>
            </a:r>
          </a:p>
        </p:txBody>
      </p:sp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285720" y="1643050"/>
            <a:ext cx="850112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المشروع 1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استثمار محدود عند الانطلاق مع توسع محتمل نهاية السنة الأولى : استثمار 6000 </a:t>
            </a:r>
            <a:r>
              <a:rPr kumimoji="0" lang="ar-S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دج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عند التاريخ 0 </a:t>
            </a:r>
            <a:r>
              <a:rPr kumimoji="0" lang="ar-S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و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3000 </a:t>
            </a:r>
            <a:r>
              <a:rPr kumimoji="0" lang="ar-S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دج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نهاية السنة 1 إذا 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الفرضية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abic Transparent" charset="0"/>
              </a:rPr>
              <a:t>E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abic Transparent" charset="0"/>
              </a:rPr>
              <a:t>1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محققة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التدفقات النقدية نهاية السنة الأولى: 2000 </a:t>
            </a:r>
            <a:r>
              <a:rPr kumimoji="0" lang="ar-S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دج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، التدفقات السنوية المتتالية: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إذا 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توسع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3500 إذا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abic Transparent" charset="0"/>
              </a:rPr>
              <a:t>E</a:t>
            </a:r>
            <a:r>
              <a:rPr kumimoji="0" lang="fr-FR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abic Transparent" charset="0"/>
              </a:rPr>
              <a:t>1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و 3000 إذا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abic Transparent" charset="0"/>
              </a:rPr>
              <a:t>E</a:t>
            </a:r>
            <a:r>
              <a:rPr kumimoji="0" lang="fr-FR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abic Transparent" charset="0"/>
              </a:rPr>
              <a:t>2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إذا 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لا توسع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2300 إذا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abic Transparent" charset="0"/>
              </a:rPr>
              <a:t>E</a:t>
            </a:r>
            <a:r>
              <a:rPr kumimoji="0" lang="fr-FR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abic Transparent" charset="0"/>
              </a:rPr>
              <a:t>1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و 2000 إذا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abic Transparent" charset="0"/>
              </a:rPr>
              <a:t>E</a:t>
            </a:r>
            <a:r>
              <a:rPr kumimoji="0" lang="fr-FR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abic Transparent" charset="0"/>
              </a:rPr>
              <a:t>2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429000"/>
            <a:ext cx="88582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SA" sz="2000" dirty="0"/>
              <a:t>إذا، عند التاريخ 1، الفرضية </a:t>
            </a:r>
            <a:r>
              <a:rPr lang="fr-FR" sz="2000" dirty="0"/>
              <a:t>E</a:t>
            </a:r>
            <a:r>
              <a:rPr lang="fr-FR" sz="2000" baseline="-25000" dirty="0"/>
              <a:t>1</a:t>
            </a:r>
            <a:r>
              <a:rPr lang="ar-SA" sz="2000" dirty="0"/>
              <a:t> غير محققة، التدفقات النقدية (</a:t>
            </a:r>
            <a:r>
              <a:rPr lang="fr-FR" sz="2000" dirty="0"/>
              <a:t>CF</a:t>
            </a:r>
            <a:r>
              <a:rPr lang="ar-SA" sz="2000" dirty="0"/>
              <a:t>) السنوية المنتظرة 2000</a:t>
            </a:r>
            <a:endParaRPr lang="fr-FR" sz="2000" dirty="0"/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357158" y="3929066"/>
            <a:ext cx="850112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</a:rPr>
              <a:t>المشروع </a:t>
            </a:r>
            <a:r>
              <a:rPr kumimoji="0" lang="ar-D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</a:rPr>
              <a:t>2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</a:rPr>
              <a:t>: استثمار كلي منذ البداية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+mj-cs"/>
              </a:rPr>
              <a:t>I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</a:rPr>
              <a:t>: 8000 </a:t>
            </a:r>
            <a:r>
              <a:rPr kumimoji="0" lang="ar-S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</a:rPr>
              <a:t>دج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</a:rPr>
              <a:t>،  التدفقات النقدية السنوية المنتظرة 2800 إذا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+mj-cs"/>
              </a:rPr>
              <a:t>E</a:t>
            </a:r>
            <a:r>
              <a:rPr kumimoji="0" lang="fr-FR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+mj-cs"/>
              </a:rPr>
              <a:t>1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</a:rPr>
              <a:t> </a:t>
            </a:r>
            <a:endParaRPr kumimoji="0" lang="ar-D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+mj-cs"/>
            </a:endParaRPr>
          </a:p>
          <a:p>
            <a:pPr marL="0" marR="0" lvl="0" indent="0" algn="justLow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</a:rPr>
              <a:t>و 2500 إذا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+mj-cs"/>
              </a:rPr>
              <a:t>E</a:t>
            </a:r>
            <a:r>
              <a:rPr kumimoji="0" lang="fr-FR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+mj-cs"/>
              </a:rPr>
              <a:t>2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j-cs"/>
            </a:endParaRP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571472" y="4786322"/>
            <a:ext cx="82867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المشروع الثالث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الابتعاد عن أي استثمار</a:t>
            </a:r>
            <a:endParaRPr kumimoji="0" lang="ar-S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85852" y="5214950"/>
            <a:ext cx="7675499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1"/>
            <a:r>
              <a:rPr lang="ar-DZ" sz="2000" b="1" dirty="0" smtClean="0">
                <a:cs typeface="+mj-cs"/>
              </a:rPr>
              <a:t>س1) مثل بيانيا شجرة القرار</a:t>
            </a:r>
          </a:p>
          <a:p>
            <a:pPr algn="just" rtl="1"/>
            <a:r>
              <a:rPr lang="ar-DZ" sz="2000" b="1" dirty="0" smtClean="0">
                <a:cs typeface="+mj-cs"/>
              </a:rPr>
              <a:t>س2)</a:t>
            </a:r>
            <a:r>
              <a:rPr lang="ar-SA" sz="2000" b="1" dirty="0" smtClean="0">
                <a:cs typeface="+mj-cs"/>
              </a:rPr>
              <a:t> </a:t>
            </a:r>
            <a:r>
              <a:rPr lang="ar-DZ" sz="2000" b="1" dirty="0" smtClean="0">
                <a:cs typeface="+mj-cs"/>
              </a:rPr>
              <a:t>علما أن تكلفة رأس المال  10%</a:t>
            </a:r>
            <a:r>
              <a:rPr lang="ar-SA" sz="2000" b="1" dirty="0" smtClean="0">
                <a:cs typeface="+mj-cs"/>
              </a:rPr>
              <a:t>حدد </a:t>
            </a:r>
            <a:r>
              <a:rPr lang="ar-SA" sz="2000" b="1" dirty="0">
                <a:cs typeface="+mj-cs"/>
              </a:rPr>
              <a:t>خيار المؤسسة من بين المشاريع المتاحة </a:t>
            </a:r>
            <a:r>
              <a:rPr lang="ar-SA" sz="2000" b="1" dirty="0" smtClean="0">
                <a:cs typeface="+mj-cs"/>
              </a:rPr>
              <a:t>أمامها</a:t>
            </a:r>
            <a:endParaRPr lang="ar-DZ" sz="2000" b="1" dirty="0" smtClean="0">
              <a:cs typeface="+mj-cs"/>
            </a:endParaRPr>
          </a:p>
          <a:p>
            <a:endParaRPr lang="fr-FR" dirty="0">
              <a:cs typeface="+mj-cs"/>
            </a:endParaRPr>
          </a:p>
        </p:txBody>
      </p:sp>
      <p:pic>
        <p:nvPicPr>
          <p:cNvPr id="8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FFE3B-F817-4765-95E6-BE1FB6BBF2F6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47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 Classique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1174</TotalTime>
  <Words>1106</Words>
  <Application>Microsoft Office PowerPoint</Application>
  <PresentationFormat>Affichage à l'écran (4:3)</PresentationFormat>
  <Paragraphs>294</Paragraphs>
  <Slides>17</Slides>
  <Notes>0</Notes>
  <HiddenSlides>0</HiddenSlides>
  <MMClips>17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9" baseType="lpstr">
      <vt:lpstr>Débit</vt:lpstr>
      <vt:lpstr>Équation</vt:lpstr>
      <vt:lpstr>جامعة باحي مختار عنابة كلية العلوم الاقتصادية وعلوم التسيير قسم العلوم الاقتصادية المستوى: ماستر 1 التخصص: اقتصاد نقدي وبنكي المقياس: التقييم المالي للمشاريع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ج1) حساب E(RX)، E(RY) </vt:lpstr>
      <vt:lpstr>Diapositive 16</vt:lpstr>
      <vt:lpstr>Diapositive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جامعة باحي مختار عنابة كلية العلوم الاقتصادية وعلوم التسيير قسم العلوم الاقتصادية المستوى: ماستر 1 التخصص: اقتصاد نقدي وبنكي المقياس: التقييم المالي للمشاريع</dc:title>
  <dc:creator>user</dc:creator>
  <cp:lastModifiedBy>user</cp:lastModifiedBy>
  <cp:revision>95</cp:revision>
  <dcterms:created xsi:type="dcterms:W3CDTF">2020-06-04T12:12:50Z</dcterms:created>
  <dcterms:modified xsi:type="dcterms:W3CDTF">2020-09-22T19:33:48Z</dcterms:modified>
</cp:coreProperties>
</file>