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1" r:id="rId15"/>
    <p:sldId id="272"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Lst>
  <p:sldSz cx="18288000" cy="10287000"/>
  <p:notesSz cx="6858000" cy="9144000"/>
  <p:embeddedFontLst>
    <p:embeddedFont>
      <p:font typeface="210 수퍼사이즈 Black Box" panose="020B0604020202020204" charset="-127"/>
      <p:regular r:id="rId30"/>
    </p:embeddedFont>
    <p:embeddedFont>
      <p:font typeface="Almarai" panose="020B0604020202020204" charset="-78"/>
      <p:regular r:id="rId31"/>
    </p:embeddedFont>
    <p:embeddedFont>
      <p:font typeface="Almarai Bold" panose="020B0604020202020204" charset="-78"/>
      <p:regular r:id="rId32"/>
    </p:embeddedFont>
    <p:embeddedFont>
      <p:font typeface="Almarai Ultra-Bold" panose="020B0604020202020204" charset="-78"/>
      <p:regular r:id="rId33"/>
    </p:embeddedFont>
    <p:embeddedFont>
      <p:font typeface="Bebas Neue" panose="020B0606020202050201" pitchFamily="34" charset="0"/>
      <p:regular r:id="rId34"/>
    </p:embeddedFont>
    <p:embeddedFont>
      <p:font typeface="Bebas Neue Bold" panose="020B0604020202020204" charset="0"/>
      <p:regular r:id="rId35"/>
    </p:embeddedFont>
    <p:embeddedFont>
      <p:font typeface="Canva Sans" panose="020B0604020202020204" charset="0"/>
      <p:regular r:id="rId36"/>
    </p:embeddedFont>
    <p:embeddedFont>
      <p:font typeface="Cooper Hewitt Bold" panose="020B0604020202020204" charset="0"/>
      <p:regular r:id="rId37"/>
    </p:embeddedFont>
    <p:embeddedFont>
      <p:font typeface="Inter" panose="020B0604020202020204" charset="0"/>
      <p:regular r:id="rId38"/>
    </p:embeddedFont>
    <p:embeddedFont>
      <p:font typeface="Inter Heavy" panose="020B0604020202020204" charset="0"/>
      <p:regular r:id="rId39"/>
    </p:embeddedFont>
    <p:embeddedFont>
      <p:font typeface="Neue Montreal" panose="020B0604020202020204" charset="0"/>
      <p:regular r:id="rId40"/>
    </p:embeddedFont>
    <p:embeddedFont>
      <p:font typeface="Neue Montreal Bold"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6944"/>
    <a:srgbClr val="8F03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1" d="100"/>
          <a:sy n="51" d="100"/>
        </p:scale>
        <p:origin x="516" y="9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50EFD-0CB5-4BF1-99F3-786DF0AC220C}" type="datetimeFigureOut">
              <a:rPr lang="fr-FR" smtClean="0"/>
              <a:t>15/04/2025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06D03-FD44-4BF4-9892-92DF0D7C947B}" type="slidenum">
              <a:rPr lang="fr-FR" smtClean="0"/>
              <a:t>‹N°›</a:t>
            </a:fld>
            <a:endParaRPr lang="fr-FR"/>
          </a:p>
        </p:txBody>
      </p:sp>
    </p:spTree>
    <p:extLst>
      <p:ext uri="{BB962C8B-B14F-4D97-AF65-F5344CB8AC3E}">
        <p14:creationId xmlns:p14="http://schemas.microsoft.com/office/powerpoint/2010/main" val="80109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F06D03-FD44-4BF4-9892-92DF0D7C947B}" type="slidenum">
              <a:rPr lang="fr-FR" smtClean="0"/>
              <a:t>9</a:t>
            </a:fld>
            <a:endParaRPr lang="fr-FR"/>
          </a:p>
        </p:txBody>
      </p:sp>
    </p:spTree>
    <p:extLst>
      <p:ext uri="{BB962C8B-B14F-4D97-AF65-F5344CB8AC3E}">
        <p14:creationId xmlns:p14="http://schemas.microsoft.com/office/powerpoint/2010/main" val="7887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F06D03-FD44-4BF4-9892-92DF0D7C947B}" type="slidenum">
              <a:rPr lang="fr-FR" smtClean="0"/>
              <a:t>12</a:t>
            </a:fld>
            <a:endParaRPr lang="fr-FR"/>
          </a:p>
        </p:txBody>
      </p:sp>
    </p:spTree>
    <p:extLst>
      <p:ext uri="{BB962C8B-B14F-4D97-AF65-F5344CB8AC3E}">
        <p14:creationId xmlns:p14="http://schemas.microsoft.com/office/powerpoint/2010/main" val="1805220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F06D03-FD44-4BF4-9892-92DF0D7C947B}" type="slidenum">
              <a:rPr lang="fr-FR" smtClean="0"/>
              <a:t>19</a:t>
            </a:fld>
            <a:endParaRPr lang="fr-FR"/>
          </a:p>
        </p:txBody>
      </p:sp>
    </p:spTree>
    <p:extLst>
      <p:ext uri="{BB962C8B-B14F-4D97-AF65-F5344CB8AC3E}">
        <p14:creationId xmlns:p14="http://schemas.microsoft.com/office/powerpoint/2010/main" val="3502158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6F06D03-FD44-4BF4-9892-92DF0D7C947B}" type="slidenum">
              <a:rPr lang="fr-FR" smtClean="0"/>
              <a:t>25</a:t>
            </a:fld>
            <a:endParaRPr lang="fr-FR"/>
          </a:p>
        </p:txBody>
      </p:sp>
    </p:spTree>
    <p:extLst>
      <p:ext uri="{BB962C8B-B14F-4D97-AF65-F5344CB8AC3E}">
        <p14:creationId xmlns:p14="http://schemas.microsoft.com/office/powerpoint/2010/main" val="527425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svg"/></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10.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0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08.png"/><Relationship Id="rId5" Type="http://schemas.openxmlformats.org/officeDocument/2006/relationships/image" Target="../media/image104.jpeg"/><Relationship Id="rId10" Type="http://schemas.openxmlformats.org/officeDocument/2006/relationships/image" Target="../media/image107.png"/><Relationship Id="rId4" Type="http://schemas.openxmlformats.org/officeDocument/2006/relationships/image" Target="../media/image103.png"/><Relationship Id="rId9" Type="http://schemas.openxmlformats.org/officeDocument/2006/relationships/image" Target="../media/image97.svg"/><Relationship Id="rId14" Type="http://schemas.openxmlformats.org/officeDocument/2006/relationships/image" Target="../media/image111.svg"/></Relationships>
</file>

<file path=ppt/slides/_rels/slide13.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sv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1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8.png"/><Relationship Id="rId3" Type="http://schemas.openxmlformats.org/officeDocument/2006/relationships/image" Target="../media/image28.png"/><Relationship Id="rId7" Type="http://schemas.openxmlformats.org/officeDocument/2006/relationships/image" Target="../media/image122.png"/><Relationship Id="rId12" Type="http://schemas.openxmlformats.org/officeDocument/2006/relationships/image" Target="../media/image125.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4.svg"/><Relationship Id="rId5" Type="http://schemas.openxmlformats.org/officeDocument/2006/relationships/image" Target="../media/image120.png"/><Relationship Id="rId10" Type="http://schemas.openxmlformats.org/officeDocument/2006/relationships/image" Target="../media/image123.png"/><Relationship Id="rId4" Type="http://schemas.openxmlformats.org/officeDocument/2006/relationships/image" Target="../media/image29.svg"/><Relationship Id="rId9" Type="http://schemas.openxmlformats.org/officeDocument/2006/relationships/image" Target="../media/image97.svg"/><Relationship Id="rId14" Type="http://schemas.openxmlformats.org/officeDocument/2006/relationships/image" Target="../media/image109.sv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10.png"/><Relationship Id="rId18" Type="http://schemas.openxmlformats.org/officeDocument/2006/relationships/image" Target="../media/image138.svg"/><Relationship Id="rId3" Type="http://schemas.openxmlformats.org/officeDocument/2006/relationships/image" Target="../media/image127.png"/><Relationship Id="rId7" Type="http://schemas.openxmlformats.org/officeDocument/2006/relationships/image" Target="../media/image14.png"/><Relationship Id="rId12" Type="http://schemas.openxmlformats.org/officeDocument/2006/relationships/image" Target="../media/image134.svg"/><Relationship Id="rId17" Type="http://schemas.openxmlformats.org/officeDocument/2006/relationships/image" Target="../media/image137.png"/><Relationship Id="rId2" Type="http://schemas.openxmlformats.org/officeDocument/2006/relationships/image" Target="../media/image126.png"/><Relationship Id="rId16" Type="http://schemas.openxmlformats.org/officeDocument/2006/relationships/image" Target="../media/image136.sv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3.png"/><Relationship Id="rId5" Type="http://schemas.openxmlformats.org/officeDocument/2006/relationships/image" Target="../media/image129.png"/><Relationship Id="rId15" Type="http://schemas.openxmlformats.org/officeDocument/2006/relationships/image" Target="../media/image135.png"/><Relationship Id="rId10" Type="http://schemas.openxmlformats.org/officeDocument/2006/relationships/image" Target="../media/image132.png"/><Relationship Id="rId4" Type="http://schemas.openxmlformats.org/officeDocument/2006/relationships/image" Target="../media/image128.png"/><Relationship Id="rId9" Type="http://schemas.openxmlformats.org/officeDocument/2006/relationships/image" Target="../media/image131.png"/><Relationship Id="rId14" Type="http://schemas.openxmlformats.org/officeDocument/2006/relationships/image" Target="../media/image111.svg"/></Relationships>
</file>

<file path=ppt/slides/_rels/slide1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37.png"/><Relationship Id="rId18" Type="http://schemas.openxmlformats.org/officeDocument/2006/relationships/image" Target="../media/image147.svg"/><Relationship Id="rId3" Type="http://schemas.openxmlformats.org/officeDocument/2006/relationships/image" Target="../media/image140.png"/><Relationship Id="rId7" Type="http://schemas.openxmlformats.org/officeDocument/2006/relationships/image" Target="../media/image14.png"/><Relationship Id="rId12" Type="http://schemas.openxmlformats.org/officeDocument/2006/relationships/image" Target="../media/image111.svg"/><Relationship Id="rId17" Type="http://schemas.openxmlformats.org/officeDocument/2006/relationships/image" Target="../media/image146.png"/><Relationship Id="rId2" Type="http://schemas.openxmlformats.org/officeDocument/2006/relationships/image" Target="../media/image139.png"/><Relationship Id="rId16" Type="http://schemas.openxmlformats.org/officeDocument/2006/relationships/image" Target="../media/image145.svg"/><Relationship Id="rId20" Type="http://schemas.openxmlformats.org/officeDocument/2006/relationships/image" Target="../media/image149.sv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10.png"/><Relationship Id="rId5" Type="http://schemas.openxmlformats.org/officeDocument/2006/relationships/image" Target="../media/image142.png"/><Relationship Id="rId15" Type="http://schemas.openxmlformats.org/officeDocument/2006/relationships/image" Target="../media/image144.png"/><Relationship Id="rId10" Type="http://schemas.openxmlformats.org/officeDocument/2006/relationships/image" Target="../media/image134.svg"/><Relationship Id="rId19" Type="http://schemas.openxmlformats.org/officeDocument/2006/relationships/image" Target="../media/image148.png"/><Relationship Id="rId4" Type="http://schemas.openxmlformats.org/officeDocument/2006/relationships/image" Target="../media/image141.png"/><Relationship Id="rId9" Type="http://schemas.openxmlformats.org/officeDocument/2006/relationships/image" Target="../media/image133.png"/><Relationship Id="rId14" Type="http://schemas.openxmlformats.org/officeDocument/2006/relationships/image" Target="../media/image138.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2.png"/><Relationship Id="rId7"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152.png"/><Relationship Id="rId4" Type="http://schemas.openxmlformats.org/officeDocument/2006/relationships/image" Target="../media/image113.sv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3" Type="http://schemas.openxmlformats.org/officeDocument/2006/relationships/image" Target="../media/image154.png"/><Relationship Id="rId7" Type="http://schemas.openxmlformats.org/officeDocument/2006/relationships/image" Target="../media/image158.svg"/><Relationship Id="rId12" Type="http://schemas.openxmlformats.org/officeDocument/2006/relationships/image" Target="../media/image163.png"/><Relationship Id="rId17" Type="http://schemas.openxmlformats.org/officeDocument/2006/relationships/image" Target="../media/image15.svg"/><Relationship Id="rId2" Type="http://schemas.openxmlformats.org/officeDocument/2006/relationships/image" Target="../media/image153.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62.svg"/><Relationship Id="rId5" Type="http://schemas.openxmlformats.org/officeDocument/2006/relationships/image" Target="../media/image156.svg"/><Relationship Id="rId15" Type="http://schemas.openxmlformats.org/officeDocument/2006/relationships/image" Target="../media/image111.sv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svg"/><Relationship Id="rId14" Type="http://schemas.openxmlformats.org/officeDocument/2006/relationships/image" Target="../media/image110.png"/></Relationships>
</file>

<file path=ppt/slides/_rels/slide19.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45.svg"/><Relationship Id="rId3" Type="http://schemas.openxmlformats.org/officeDocument/2006/relationships/image" Target="../media/image165.jpeg"/><Relationship Id="rId7" Type="http://schemas.openxmlformats.org/officeDocument/2006/relationships/image" Target="../media/image97.svg"/><Relationship Id="rId12" Type="http://schemas.openxmlformats.org/officeDocument/2006/relationships/image" Target="../media/image14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11.svg"/><Relationship Id="rId5" Type="http://schemas.openxmlformats.org/officeDocument/2006/relationships/image" Target="../media/image167.png"/><Relationship Id="rId10" Type="http://schemas.openxmlformats.org/officeDocument/2006/relationships/image" Target="../media/image110.png"/><Relationship Id="rId4" Type="http://schemas.openxmlformats.org/officeDocument/2006/relationships/image" Target="../media/image166.jpeg"/><Relationship Id="rId9" Type="http://schemas.openxmlformats.org/officeDocument/2006/relationships/image" Target="../media/image134.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69.png"/><Relationship Id="rId7" Type="http://schemas.openxmlformats.org/officeDocument/2006/relationships/image" Target="../media/image148.png"/><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47.svg"/><Relationship Id="rId5" Type="http://schemas.openxmlformats.org/officeDocument/2006/relationships/image" Target="../media/image146.png"/><Relationship Id="rId10" Type="http://schemas.openxmlformats.org/officeDocument/2006/relationships/image" Target="../media/image172.svg"/><Relationship Id="rId4" Type="http://schemas.openxmlformats.org/officeDocument/2006/relationships/image" Target="../media/image170.png"/><Relationship Id="rId9" Type="http://schemas.openxmlformats.org/officeDocument/2006/relationships/image" Target="../media/image171.png"/></Relationships>
</file>

<file path=ppt/slides/_rels/slide21.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svg"/><Relationship Id="rId2" Type="http://schemas.openxmlformats.org/officeDocument/2006/relationships/image" Target="../media/image173.png"/><Relationship Id="rId16" Type="http://schemas.openxmlformats.org/officeDocument/2006/relationships/image" Target="../media/image187.svg"/><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5" Type="http://schemas.openxmlformats.org/officeDocument/2006/relationships/image" Target="../media/image186.png"/><Relationship Id="rId10" Type="http://schemas.openxmlformats.org/officeDocument/2006/relationships/image" Target="../media/image181.sv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svg"/></Relationships>
</file>

<file path=ppt/slides/_rels/slide22.xml.rels><?xml version="1.0" encoding="UTF-8" standalone="yes"?>
<Relationships xmlns="http://schemas.openxmlformats.org/package/2006/relationships"><Relationship Id="rId8" Type="http://schemas.openxmlformats.org/officeDocument/2006/relationships/image" Target="../media/image188.png"/><Relationship Id="rId3" Type="http://schemas.microsoft.com/office/2007/relationships/media" Target="../media/media3.mp4"/><Relationship Id="rId7" Type="http://schemas.openxmlformats.org/officeDocument/2006/relationships/image" Target="../media/image174.png"/><Relationship Id="rId12" Type="http://schemas.openxmlformats.org/officeDocument/2006/relationships/image" Target="../media/image19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3.png"/><Relationship Id="rId11" Type="http://schemas.openxmlformats.org/officeDocument/2006/relationships/image" Target="../media/image190.jpeg"/><Relationship Id="rId5" Type="http://schemas.openxmlformats.org/officeDocument/2006/relationships/slideLayout" Target="../slideLayouts/slideLayout7.xml"/><Relationship Id="rId10" Type="http://schemas.openxmlformats.org/officeDocument/2006/relationships/image" Target="../media/image189.jpeg"/><Relationship Id="rId4" Type="http://schemas.openxmlformats.org/officeDocument/2006/relationships/video" Target="../media/media3.mp4"/><Relationship Id="rId9" Type="http://schemas.openxmlformats.org/officeDocument/2006/relationships/image" Target="../media/image175.png"/></Relationships>
</file>

<file path=ppt/slides/_rels/slide23.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93.png"/><Relationship Id="rId7" Type="http://schemas.openxmlformats.org/officeDocument/2006/relationships/image" Target="../media/image137.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96.svg"/><Relationship Id="rId5" Type="http://schemas.openxmlformats.org/officeDocument/2006/relationships/image" Target="../media/image195.png"/><Relationship Id="rId10" Type="http://schemas.openxmlformats.org/officeDocument/2006/relationships/image" Target="../media/image198.svg"/><Relationship Id="rId4" Type="http://schemas.openxmlformats.org/officeDocument/2006/relationships/image" Target="../media/image194.svg"/><Relationship Id="rId9" Type="http://schemas.openxmlformats.org/officeDocument/2006/relationships/image" Target="../media/image197.png"/></Relationships>
</file>

<file path=ppt/slides/_rels/slide24.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video" Target="NULL" TargetMode="External"/><Relationship Id="rId7" Type="http://schemas.openxmlformats.org/officeDocument/2006/relationships/image" Target="../media/image199.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2.png"/><Relationship Id="rId5" Type="http://schemas.openxmlformats.org/officeDocument/2006/relationships/slideLayout" Target="../slideLayouts/slideLayout7.xml"/><Relationship Id="rId4" Type="http://schemas.microsoft.com/office/2007/relationships/media" Target="../media/media5.mp4"/></Relationships>
</file>

<file path=ppt/slides/_rels/slide25.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198.svg"/><Relationship Id="rId3" Type="http://schemas.openxmlformats.org/officeDocument/2006/relationships/image" Target="../media/image39.png"/><Relationship Id="rId7" Type="http://schemas.openxmlformats.org/officeDocument/2006/relationships/image" Target="../media/image203.png"/><Relationship Id="rId12" Type="http://schemas.openxmlformats.org/officeDocument/2006/relationships/image" Target="../media/image19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2.png"/><Relationship Id="rId11" Type="http://schemas.openxmlformats.org/officeDocument/2006/relationships/image" Target="../media/image136.svg"/><Relationship Id="rId5" Type="http://schemas.openxmlformats.org/officeDocument/2006/relationships/image" Target="../media/image201.png"/><Relationship Id="rId10" Type="http://schemas.openxmlformats.org/officeDocument/2006/relationships/image" Target="../media/image135.png"/><Relationship Id="rId4" Type="http://schemas.openxmlformats.org/officeDocument/2006/relationships/image" Target="../media/image40.svg"/><Relationship Id="rId9" Type="http://schemas.openxmlformats.org/officeDocument/2006/relationships/image" Target="../media/image205.svg"/></Relationships>
</file>

<file path=ppt/slides/_rels/slide26.xml.rels><?xml version="1.0" encoding="UTF-8" standalone="yes"?>
<Relationships xmlns="http://schemas.openxmlformats.org/package/2006/relationships"><Relationship Id="rId8" Type="http://schemas.openxmlformats.org/officeDocument/2006/relationships/image" Target="../media/image210.svg"/><Relationship Id="rId13" Type="http://schemas.openxmlformats.org/officeDocument/2006/relationships/image" Target="../media/image197.png"/><Relationship Id="rId3" Type="http://schemas.openxmlformats.org/officeDocument/2006/relationships/image" Target="../media/image40.svg"/><Relationship Id="rId7" Type="http://schemas.openxmlformats.org/officeDocument/2006/relationships/image" Target="../media/image209.png"/><Relationship Id="rId12" Type="http://schemas.openxmlformats.org/officeDocument/2006/relationships/image" Target="../media/image19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08.png"/><Relationship Id="rId11" Type="http://schemas.openxmlformats.org/officeDocument/2006/relationships/image" Target="../media/image193.png"/><Relationship Id="rId5" Type="http://schemas.openxmlformats.org/officeDocument/2006/relationships/image" Target="../media/image207.png"/><Relationship Id="rId10" Type="http://schemas.openxmlformats.org/officeDocument/2006/relationships/image" Target="../media/image212.sv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198.sv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sv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23.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9.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png"/><Relationship Id="rId3" Type="http://schemas.openxmlformats.org/officeDocument/2006/relationships/image" Target="../media/image52.sv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image" Target="../media/image51.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29.svg"/><Relationship Id="rId15" Type="http://schemas.openxmlformats.org/officeDocument/2006/relationships/image" Target="../media/image62.sv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28.png"/><Relationship Id="rId9" Type="http://schemas.openxmlformats.org/officeDocument/2006/relationships/image" Target="../media/image56.svg"/><Relationship Id="rId14"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45.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50.svg"/><Relationship Id="rId2" Type="http://schemas.openxmlformats.org/officeDocument/2006/relationships/image" Target="../media/image6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49.png"/><Relationship Id="rId5" Type="http://schemas.openxmlformats.org/officeDocument/2006/relationships/image" Target="../media/image70.png"/><Relationship Id="rId15" Type="http://schemas.openxmlformats.org/officeDocument/2006/relationships/image" Target="../media/image51.png"/><Relationship Id="rId10" Type="http://schemas.openxmlformats.org/officeDocument/2006/relationships/image" Target="../media/image75.pn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46.svg"/></Relationships>
</file>

<file path=ppt/slides/_rels/slide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519681">
            <a:off x="5110297" y="2309422"/>
            <a:ext cx="18571789" cy="9525780"/>
          </a:xfrm>
          <a:custGeom>
            <a:avLst/>
            <a:gdLst/>
            <a:ahLst/>
            <a:cxnLst/>
            <a:rect l="l" t="t" r="r" b="b"/>
            <a:pathLst>
              <a:path w="18571789" h="9525780">
                <a:moveTo>
                  <a:pt x="0" y="0"/>
                </a:moveTo>
                <a:lnTo>
                  <a:pt x="18571789" y="0"/>
                </a:lnTo>
                <a:lnTo>
                  <a:pt x="18571789" y="9525781"/>
                </a:lnTo>
                <a:lnTo>
                  <a:pt x="0" y="9525781"/>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
        <p:nvSpPr>
          <p:cNvPr id="4" name="Freeform 4"/>
          <p:cNvSpPr/>
          <p:nvPr/>
        </p:nvSpPr>
        <p:spPr>
          <a:xfrm rot="-207148">
            <a:off x="-3858935" y="-5190012"/>
            <a:ext cx="18571789" cy="9525780"/>
          </a:xfrm>
          <a:custGeom>
            <a:avLst/>
            <a:gdLst/>
            <a:ahLst/>
            <a:cxnLst/>
            <a:rect l="l" t="t" r="r" b="b"/>
            <a:pathLst>
              <a:path w="18571789" h="9525780">
                <a:moveTo>
                  <a:pt x="0" y="0"/>
                </a:moveTo>
                <a:lnTo>
                  <a:pt x="18571789" y="0"/>
                </a:lnTo>
                <a:lnTo>
                  <a:pt x="18571789" y="9525780"/>
                </a:lnTo>
                <a:lnTo>
                  <a:pt x="0" y="9525780"/>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13979830" y="1072430"/>
            <a:ext cx="3279470" cy="784945"/>
            <a:chOff x="0" y="0"/>
            <a:chExt cx="863729" cy="206735"/>
          </a:xfrm>
        </p:grpSpPr>
        <p:sp>
          <p:nvSpPr>
            <p:cNvPr id="6" name="Freeform 6"/>
            <p:cNvSpPr/>
            <p:nvPr/>
          </p:nvSpPr>
          <p:spPr>
            <a:xfrm>
              <a:off x="0" y="0"/>
              <a:ext cx="863729" cy="206735"/>
            </a:xfrm>
            <a:custGeom>
              <a:avLst/>
              <a:gdLst/>
              <a:ahLst/>
              <a:cxnLst/>
              <a:rect l="l" t="t" r="r" b="b"/>
              <a:pathLst>
                <a:path w="863729" h="206735">
                  <a:moveTo>
                    <a:pt x="103367" y="0"/>
                  </a:moveTo>
                  <a:lnTo>
                    <a:pt x="760362" y="0"/>
                  </a:lnTo>
                  <a:cubicBezTo>
                    <a:pt x="787776" y="0"/>
                    <a:pt x="814068" y="10890"/>
                    <a:pt x="833453" y="30276"/>
                  </a:cubicBezTo>
                  <a:cubicBezTo>
                    <a:pt x="852838" y="49661"/>
                    <a:pt x="863729" y="75953"/>
                    <a:pt x="863729" y="103367"/>
                  </a:cubicBezTo>
                  <a:lnTo>
                    <a:pt x="863729" y="103367"/>
                  </a:lnTo>
                  <a:cubicBezTo>
                    <a:pt x="863729" y="130782"/>
                    <a:pt x="852838" y="157074"/>
                    <a:pt x="833453" y="176459"/>
                  </a:cubicBezTo>
                  <a:cubicBezTo>
                    <a:pt x="814068" y="195844"/>
                    <a:pt x="787776" y="206735"/>
                    <a:pt x="760362"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68DE68"/>
            </a:solidFill>
          </p:spPr>
        </p:sp>
        <p:sp>
          <p:nvSpPr>
            <p:cNvPr id="7" name="TextBox 7"/>
            <p:cNvSpPr txBox="1"/>
            <p:nvPr/>
          </p:nvSpPr>
          <p:spPr>
            <a:xfrm>
              <a:off x="0" y="-38100"/>
              <a:ext cx="863729" cy="244835"/>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14275761" y="1344472"/>
            <a:ext cx="240861" cy="24086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0D0D"/>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1" name="TextBox 11"/>
          <p:cNvSpPr txBox="1"/>
          <p:nvPr/>
        </p:nvSpPr>
        <p:spPr>
          <a:xfrm>
            <a:off x="14576362" y="1258210"/>
            <a:ext cx="2254313" cy="365760"/>
          </a:xfrm>
          <a:prstGeom prst="rect">
            <a:avLst/>
          </a:prstGeom>
        </p:spPr>
        <p:txBody>
          <a:bodyPr lIns="0" tIns="0" rIns="0" bIns="0" rtlCol="0" anchor="t">
            <a:spAutoFit/>
          </a:bodyPr>
          <a:lstStyle/>
          <a:p>
            <a:pPr marL="0" lvl="0" indent="0" algn="r">
              <a:lnSpc>
                <a:spcPts val="2940"/>
              </a:lnSpc>
              <a:spcBef>
                <a:spcPct val="0"/>
              </a:spcBef>
            </a:pPr>
            <a:r>
              <a:rPr lang="en-US" sz="2100">
                <a:solidFill>
                  <a:srgbClr val="0D0D0D"/>
                </a:solidFill>
                <a:latin typeface="Neue Montreal"/>
                <a:ea typeface="Neue Montreal"/>
                <a:cs typeface="Neue Montreal"/>
                <a:sym typeface="Neue Montreal"/>
              </a:rPr>
              <a:t>Presentation 2025</a:t>
            </a:r>
          </a:p>
        </p:txBody>
      </p:sp>
      <p:grpSp>
        <p:nvGrpSpPr>
          <p:cNvPr id="12" name="Group 12"/>
          <p:cNvGrpSpPr/>
          <p:nvPr/>
        </p:nvGrpSpPr>
        <p:grpSpPr>
          <a:xfrm>
            <a:off x="1028700" y="8152964"/>
            <a:ext cx="3353748" cy="1627565"/>
            <a:chOff x="0" y="0"/>
            <a:chExt cx="1899754" cy="921945"/>
          </a:xfrm>
        </p:grpSpPr>
        <p:sp>
          <p:nvSpPr>
            <p:cNvPr id="13" name="Freeform 13"/>
            <p:cNvSpPr/>
            <p:nvPr/>
          </p:nvSpPr>
          <p:spPr>
            <a:xfrm>
              <a:off x="0" y="0"/>
              <a:ext cx="1899754" cy="921945"/>
            </a:xfrm>
            <a:custGeom>
              <a:avLst/>
              <a:gdLst/>
              <a:ahLst/>
              <a:cxnLst/>
              <a:rect l="l" t="t" r="r" b="b"/>
              <a:pathLst>
                <a:path w="1899754" h="921945">
                  <a:moveTo>
                    <a:pt x="1696554" y="0"/>
                  </a:moveTo>
                  <a:cubicBezTo>
                    <a:pt x="1808778" y="0"/>
                    <a:pt x="1899754" y="206384"/>
                    <a:pt x="1899754" y="460973"/>
                  </a:cubicBezTo>
                  <a:cubicBezTo>
                    <a:pt x="1899754" y="715561"/>
                    <a:pt x="1808778" y="921945"/>
                    <a:pt x="1696554" y="921945"/>
                  </a:cubicBezTo>
                  <a:lnTo>
                    <a:pt x="203200" y="921945"/>
                  </a:lnTo>
                  <a:cubicBezTo>
                    <a:pt x="90976" y="921945"/>
                    <a:pt x="0" y="715561"/>
                    <a:pt x="0" y="460973"/>
                  </a:cubicBezTo>
                  <a:cubicBezTo>
                    <a:pt x="0" y="206384"/>
                    <a:pt x="90976" y="0"/>
                    <a:pt x="203200" y="0"/>
                  </a:cubicBezTo>
                  <a:close/>
                </a:path>
              </a:pathLst>
            </a:custGeom>
            <a:solidFill>
              <a:srgbClr val="000000">
                <a:alpha val="0"/>
              </a:srgbClr>
            </a:solidFill>
            <a:ln w="9525" cap="sq">
              <a:solidFill>
                <a:srgbClr val="FFFFFF"/>
              </a:solidFill>
              <a:prstDash val="solid"/>
              <a:miter/>
            </a:ln>
          </p:spPr>
        </p:sp>
        <p:sp>
          <p:nvSpPr>
            <p:cNvPr id="14" name="TextBox 14"/>
            <p:cNvSpPr txBox="1"/>
            <p:nvPr/>
          </p:nvSpPr>
          <p:spPr>
            <a:xfrm>
              <a:off x="0" y="-38100"/>
              <a:ext cx="1899754" cy="96004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2424112" y="3929902"/>
            <a:ext cx="13437316" cy="3665435"/>
          </a:xfrm>
          <a:prstGeom prst="rect">
            <a:avLst/>
          </a:prstGeom>
        </p:spPr>
        <p:txBody>
          <a:bodyPr lIns="0" tIns="0" rIns="0" bIns="0" rtlCol="0" anchor="t">
            <a:spAutoFit/>
          </a:bodyPr>
          <a:lstStyle/>
          <a:p>
            <a:pPr algn="ctr" rtl="1">
              <a:lnSpc>
                <a:spcPts val="9229"/>
              </a:lnSpc>
            </a:pPr>
            <a:r>
              <a:rPr lang="ar-EG" sz="10488" b="1" spc="-167">
                <a:solidFill>
                  <a:srgbClr val="FFFFFF"/>
                </a:solidFill>
                <a:latin typeface="Almarai Bold"/>
                <a:ea typeface="Almarai Bold"/>
                <a:cs typeface="Almarai Bold"/>
                <a:sym typeface="Almarai Bold"/>
                <a:rtl/>
              </a:rPr>
              <a:t>استخدام تقنية التسويق </a:t>
            </a:r>
          </a:p>
          <a:p>
            <a:pPr algn="ctr" rtl="1">
              <a:lnSpc>
                <a:spcPts val="9229"/>
              </a:lnSpc>
            </a:pPr>
            <a:endParaRPr lang="ar-EG" sz="10488" b="1" spc="-167">
              <a:solidFill>
                <a:srgbClr val="FFFFFF"/>
              </a:solidFill>
              <a:latin typeface="Almarai Bold"/>
              <a:ea typeface="Almarai Bold"/>
              <a:cs typeface="Almarai Bold"/>
              <a:sym typeface="Almarai Bold"/>
              <a:rtl/>
            </a:endParaRPr>
          </a:p>
          <a:p>
            <a:pPr algn="ctr" rtl="1">
              <a:lnSpc>
                <a:spcPts val="9229"/>
              </a:lnSpc>
            </a:pPr>
            <a:r>
              <a:rPr lang="ar-EG" sz="10488" b="1" spc="-167">
                <a:solidFill>
                  <a:srgbClr val="FFFFFF"/>
                </a:solidFill>
                <a:latin typeface="Almarai Bold"/>
                <a:ea typeface="Almarai Bold"/>
                <a:cs typeface="Almarai Bold"/>
                <a:sym typeface="Almarai Bold"/>
                <a:rtl/>
              </a:rPr>
              <a:t>بالمحتوى </a:t>
            </a:r>
          </a:p>
        </p:txBody>
      </p:sp>
      <p:sp>
        <p:nvSpPr>
          <p:cNvPr id="16" name="TextBox 16"/>
          <p:cNvSpPr txBox="1"/>
          <p:nvPr/>
        </p:nvSpPr>
        <p:spPr>
          <a:xfrm>
            <a:off x="1420237" y="8396216"/>
            <a:ext cx="3353748" cy="1102962"/>
          </a:xfrm>
          <a:prstGeom prst="rect">
            <a:avLst/>
          </a:prstGeom>
        </p:spPr>
        <p:txBody>
          <a:bodyPr lIns="0" tIns="0" rIns="0" bIns="0" rtlCol="0" anchor="t">
            <a:spAutoFit/>
          </a:bodyPr>
          <a:lstStyle/>
          <a:p>
            <a:pPr algn="l">
              <a:lnSpc>
                <a:spcPts val="2206"/>
              </a:lnSpc>
              <a:spcBef>
                <a:spcPct val="0"/>
              </a:spcBef>
            </a:pPr>
            <a:r>
              <a:rPr lang="en-US" sz="1576">
                <a:solidFill>
                  <a:srgbClr val="FFFFFF"/>
                </a:solidFill>
                <a:latin typeface="Inter"/>
                <a:ea typeface="Inter"/>
                <a:cs typeface="Inter"/>
                <a:sym typeface="Inter"/>
              </a:rPr>
              <a:t>SERIAH ELHADJ BACHIR</a:t>
            </a:r>
          </a:p>
          <a:p>
            <a:pPr algn="l">
              <a:lnSpc>
                <a:spcPts val="2206"/>
              </a:lnSpc>
              <a:spcBef>
                <a:spcPct val="0"/>
              </a:spcBef>
            </a:pPr>
            <a:r>
              <a:rPr lang="en-US" sz="1576">
                <a:solidFill>
                  <a:srgbClr val="FFFFFF"/>
                </a:solidFill>
                <a:latin typeface="Inter"/>
                <a:ea typeface="Inter"/>
                <a:cs typeface="Inter"/>
                <a:sym typeface="Inter"/>
              </a:rPr>
              <a:t>AMAMRA ANIS</a:t>
            </a:r>
          </a:p>
          <a:p>
            <a:pPr algn="l">
              <a:lnSpc>
                <a:spcPts val="2206"/>
              </a:lnSpc>
              <a:spcBef>
                <a:spcPct val="0"/>
              </a:spcBef>
            </a:pPr>
            <a:r>
              <a:rPr lang="en-US" sz="1576">
                <a:solidFill>
                  <a:srgbClr val="FFFFFF"/>
                </a:solidFill>
                <a:latin typeface="Inter"/>
                <a:ea typeface="Inter"/>
                <a:cs typeface="Inter"/>
                <a:sym typeface="Inter"/>
              </a:rPr>
              <a:t>LEMFIRA NAWFEL</a:t>
            </a:r>
          </a:p>
          <a:p>
            <a:pPr algn="l">
              <a:lnSpc>
                <a:spcPts val="2206"/>
              </a:lnSpc>
              <a:spcBef>
                <a:spcPct val="0"/>
              </a:spcBef>
            </a:pPr>
            <a:r>
              <a:rPr lang="en-US" sz="1576">
                <a:solidFill>
                  <a:srgbClr val="FFFFFF"/>
                </a:solidFill>
                <a:latin typeface="Inter"/>
                <a:ea typeface="Inter"/>
                <a:cs typeface="Inter"/>
                <a:sym typeface="Inter"/>
              </a:rPr>
              <a:t>BOUDERSA RIYAD</a:t>
            </a:r>
          </a:p>
        </p:txBody>
      </p:sp>
      <p:sp>
        <p:nvSpPr>
          <p:cNvPr id="17" name="TextBox 17"/>
          <p:cNvSpPr txBox="1"/>
          <p:nvPr/>
        </p:nvSpPr>
        <p:spPr>
          <a:xfrm>
            <a:off x="1981228" y="7538187"/>
            <a:ext cx="1448693" cy="472539"/>
          </a:xfrm>
          <a:prstGeom prst="rect">
            <a:avLst/>
          </a:prstGeom>
        </p:spPr>
        <p:txBody>
          <a:bodyPr lIns="0" tIns="0" rIns="0" bIns="0" rtlCol="0" anchor="t">
            <a:spAutoFit/>
          </a:bodyPr>
          <a:lstStyle/>
          <a:p>
            <a:pPr algn="ctr" rtl="1">
              <a:lnSpc>
                <a:spcPts val="3879"/>
              </a:lnSpc>
            </a:pPr>
            <a:r>
              <a:rPr lang="ar-EG" sz="2771">
                <a:solidFill>
                  <a:srgbClr val="68DE68"/>
                </a:solidFill>
                <a:latin typeface="Almarai"/>
                <a:ea typeface="Almarai"/>
                <a:cs typeface="Almarai"/>
                <a:sym typeface="Almarai"/>
                <a:rtl/>
              </a:rPr>
              <a:t>من تقديم:</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B0E20"/>
        </a:solidFill>
        <a:effectLst/>
      </p:bgPr>
    </p:bg>
    <p:spTree>
      <p:nvGrpSpPr>
        <p:cNvPr id="1" name=""/>
        <p:cNvGrpSpPr/>
        <p:nvPr/>
      </p:nvGrpSpPr>
      <p:grpSpPr>
        <a:xfrm>
          <a:off x="0" y="0"/>
          <a:ext cx="0" cy="0"/>
          <a:chOff x="0" y="0"/>
          <a:chExt cx="0" cy="0"/>
        </a:xfrm>
      </p:grpSpPr>
      <p:sp>
        <p:nvSpPr>
          <p:cNvPr id="2" name="Freeform 2"/>
          <p:cNvSpPr/>
          <p:nvPr/>
        </p:nvSpPr>
        <p:spPr>
          <a:xfrm>
            <a:off x="3331464" y="225655"/>
            <a:ext cx="11651361" cy="9835690"/>
          </a:xfrm>
          <a:custGeom>
            <a:avLst/>
            <a:gdLst/>
            <a:ahLst/>
            <a:cxnLst/>
            <a:rect l="l" t="t" r="r" b="b"/>
            <a:pathLst>
              <a:path w="11651361" h="9835690">
                <a:moveTo>
                  <a:pt x="0" y="0"/>
                </a:moveTo>
                <a:lnTo>
                  <a:pt x="11651361" y="0"/>
                </a:lnTo>
                <a:lnTo>
                  <a:pt x="11651361" y="9835690"/>
                </a:lnTo>
                <a:lnTo>
                  <a:pt x="0" y="9835690"/>
                </a:lnTo>
                <a:lnTo>
                  <a:pt x="0" y="0"/>
                </a:lnTo>
                <a:close/>
              </a:path>
            </a:pathLst>
          </a:custGeom>
          <a:blipFill>
            <a:blip r:embed="rId2"/>
            <a:stretch>
              <a:fillRect/>
            </a:stretch>
          </a:blipFill>
        </p:spPr>
      </p:sp>
      <p:sp>
        <p:nvSpPr>
          <p:cNvPr id="3" name="Freeform 3"/>
          <p:cNvSpPr/>
          <p:nvPr/>
        </p:nvSpPr>
        <p:spPr>
          <a:xfrm>
            <a:off x="10586028" y="123885"/>
            <a:ext cx="7701972" cy="10039230"/>
          </a:xfrm>
          <a:custGeom>
            <a:avLst/>
            <a:gdLst/>
            <a:ahLst/>
            <a:cxnLst/>
            <a:rect l="l" t="t" r="r" b="b"/>
            <a:pathLst>
              <a:path w="7701972" h="10039230">
                <a:moveTo>
                  <a:pt x="0" y="0"/>
                </a:moveTo>
                <a:lnTo>
                  <a:pt x="7701972" y="0"/>
                </a:lnTo>
                <a:lnTo>
                  <a:pt x="7701972" y="10039230"/>
                </a:lnTo>
                <a:lnTo>
                  <a:pt x="0" y="10039230"/>
                </a:lnTo>
                <a:lnTo>
                  <a:pt x="0" y="0"/>
                </a:lnTo>
                <a:close/>
              </a:path>
            </a:pathLst>
          </a:custGeom>
          <a:blipFill>
            <a:blip r:embed="rId3"/>
            <a:stretch>
              <a:fillRect/>
            </a:stretch>
          </a:blipFill>
        </p:spPr>
      </p:sp>
      <p:sp>
        <p:nvSpPr>
          <p:cNvPr id="4" name="Freeform 4"/>
          <p:cNvSpPr/>
          <p:nvPr/>
        </p:nvSpPr>
        <p:spPr>
          <a:xfrm>
            <a:off x="47367" y="1475434"/>
            <a:ext cx="8839458" cy="7782866"/>
          </a:xfrm>
          <a:custGeom>
            <a:avLst/>
            <a:gdLst/>
            <a:ahLst/>
            <a:cxnLst/>
            <a:rect l="l" t="t" r="r" b="b"/>
            <a:pathLst>
              <a:path w="8839458" h="7782866">
                <a:moveTo>
                  <a:pt x="0" y="0"/>
                </a:moveTo>
                <a:lnTo>
                  <a:pt x="8839458" y="0"/>
                </a:lnTo>
                <a:lnTo>
                  <a:pt x="8839458" y="7782866"/>
                </a:lnTo>
                <a:lnTo>
                  <a:pt x="0" y="7782866"/>
                </a:lnTo>
                <a:lnTo>
                  <a:pt x="0" y="0"/>
                </a:lnTo>
                <a:close/>
              </a:path>
            </a:pathLst>
          </a:custGeom>
          <a:blipFill>
            <a:blip r:embed="rId4"/>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rot="3000000">
            <a:off x="-1830086" y="5680708"/>
            <a:ext cx="9169399" cy="5054631"/>
          </a:xfrm>
          <a:custGeom>
            <a:avLst/>
            <a:gdLst/>
            <a:ahLst/>
            <a:cxnLst/>
            <a:rect l="l" t="t" r="r" b="b"/>
            <a:pathLst>
              <a:path w="9169399" h="5054631">
                <a:moveTo>
                  <a:pt x="0" y="0"/>
                </a:moveTo>
                <a:lnTo>
                  <a:pt x="9169399" y="0"/>
                </a:lnTo>
                <a:lnTo>
                  <a:pt x="9169399" y="5054631"/>
                </a:lnTo>
                <a:lnTo>
                  <a:pt x="0" y="5054631"/>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4" name="AutoShape 4"/>
          <p:cNvSpPr/>
          <p:nvPr/>
        </p:nvSpPr>
        <p:spPr>
          <a:xfrm>
            <a:off x="12666064" y="2837056"/>
            <a:ext cx="0" cy="4688881"/>
          </a:xfrm>
          <a:prstGeom prst="line">
            <a:avLst/>
          </a:prstGeom>
          <a:ln w="76200" cap="rnd">
            <a:solidFill>
              <a:srgbClr val="FFFFFF"/>
            </a:solidFill>
            <a:prstDash val="sysDot"/>
            <a:headEnd type="none" w="sm" len="sm"/>
            <a:tailEnd type="none" w="sm" len="sm"/>
          </a:ln>
        </p:spPr>
      </p:sp>
      <p:sp>
        <p:nvSpPr>
          <p:cNvPr id="5" name="Freeform 5"/>
          <p:cNvSpPr/>
          <p:nvPr/>
        </p:nvSpPr>
        <p:spPr>
          <a:xfrm>
            <a:off x="12203906" y="2362991"/>
            <a:ext cx="948128" cy="948128"/>
          </a:xfrm>
          <a:custGeom>
            <a:avLst/>
            <a:gdLst/>
            <a:ahLst/>
            <a:cxnLst/>
            <a:rect l="l" t="t" r="r" b="b"/>
            <a:pathLst>
              <a:path w="948128" h="948128">
                <a:moveTo>
                  <a:pt x="0" y="0"/>
                </a:moveTo>
                <a:lnTo>
                  <a:pt x="948129" y="0"/>
                </a:lnTo>
                <a:lnTo>
                  <a:pt x="948129" y="948129"/>
                </a:lnTo>
                <a:lnTo>
                  <a:pt x="0" y="948129"/>
                </a:lnTo>
                <a:lnTo>
                  <a:pt x="0" y="0"/>
                </a:lnTo>
                <a:close/>
              </a:path>
            </a:pathLst>
          </a:custGeom>
          <a:blipFill>
            <a:blip r:embed="rId5">
              <a:extLst>
                <a:ext uri="{96DAC541-7B7A-43D3-8B79-37D633B846F1}">
                  <asvg:svgBlip xmlns:asvg="http://schemas.microsoft.com/office/drawing/2016/SVG/main" r:embed="rId6"/>
                </a:ext>
              </a:extLst>
            </a:blip>
            <a:stretch>
              <a:fillRect l="-25606" t="-26363" r="-27121" b="-26363"/>
            </a:stretch>
          </a:blipFill>
        </p:spPr>
      </p:sp>
      <p:sp>
        <p:nvSpPr>
          <p:cNvPr id="6" name="Freeform 6"/>
          <p:cNvSpPr/>
          <p:nvPr/>
        </p:nvSpPr>
        <p:spPr>
          <a:xfrm>
            <a:off x="12203906" y="4918206"/>
            <a:ext cx="948128" cy="948128"/>
          </a:xfrm>
          <a:custGeom>
            <a:avLst/>
            <a:gdLst/>
            <a:ahLst/>
            <a:cxnLst/>
            <a:rect l="l" t="t" r="r" b="b"/>
            <a:pathLst>
              <a:path w="948128" h="948128">
                <a:moveTo>
                  <a:pt x="0" y="0"/>
                </a:moveTo>
                <a:lnTo>
                  <a:pt x="948129" y="0"/>
                </a:lnTo>
                <a:lnTo>
                  <a:pt x="948129" y="948128"/>
                </a:lnTo>
                <a:lnTo>
                  <a:pt x="0" y="948128"/>
                </a:lnTo>
                <a:lnTo>
                  <a:pt x="0" y="0"/>
                </a:lnTo>
                <a:close/>
              </a:path>
            </a:pathLst>
          </a:custGeom>
          <a:blipFill>
            <a:blip r:embed="rId5">
              <a:extLst>
                <a:ext uri="{96DAC541-7B7A-43D3-8B79-37D633B846F1}">
                  <asvg:svgBlip xmlns:asvg="http://schemas.microsoft.com/office/drawing/2016/SVG/main" r:embed="rId6"/>
                </a:ext>
              </a:extLst>
            </a:blip>
            <a:stretch>
              <a:fillRect l="-25606" t="-26363" r="-27121" b="-26363"/>
            </a:stretch>
          </a:blipFill>
        </p:spPr>
      </p:sp>
      <p:sp>
        <p:nvSpPr>
          <p:cNvPr id="7" name="Freeform 7"/>
          <p:cNvSpPr/>
          <p:nvPr/>
        </p:nvSpPr>
        <p:spPr>
          <a:xfrm>
            <a:off x="12192000" y="7347081"/>
            <a:ext cx="948128" cy="948128"/>
          </a:xfrm>
          <a:custGeom>
            <a:avLst/>
            <a:gdLst/>
            <a:ahLst/>
            <a:cxnLst/>
            <a:rect l="l" t="t" r="r" b="b"/>
            <a:pathLst>
              <a:path w="948128" h="948128">
                <a:moveTo>
                  <a:pt x="0" y="0"/>
                </a:moveTo>
                <a:lnTo>
                  <a:pt x="948128" y="0"/>
                </a:lnTo>
                <a:lnTo>
                  <a:pt x="948128" y="948128"/>
                </a:lnTo>
                <a:lnTo>
                  <a:pt x="0" y="948128"/>
                </a:lnTo>
                <a:lnTo>
                  <a:pt x="0" y="0"/>
                </a:lnTo>
                <a:close/>
              </a:path>
            </a:pathLst>
          </a:custGeom>
          <a:blipFill>
            <a:blip r:embed="rId5">
              <a:extLst>
                <a:ext uri="{96DAC541-7B7A-43D3-8B79-37D633B846F1}">
                  <asvg:svgBlip xmlns:asvg="http://schemas.microsoft.com/office/drawing/2016/SVG/main" r:embed="rId6"/>
                </a:ext>
              </a:extLst>
            </a:blip>
            <a:stretch>
              <a:fillRect l="-25606" t="-26363" r="-27121" b="-26363"/>
            </a:stretch>
          </a:blipFill>
        </p:spPr>
      </p:sp>
      <p:sp>
        <p:nvSpPr>
          <p:cNvPr id="8" name="Freeform 8"/>
          <p:cNvSpPr/>
          <p:nvPr/>
        </p:nvSpPr>
        <p:spPr>
          <a:xfrm>
            <a:off x="1785901" y="4569699"/>
            <a:ext cx="7372566" cy="1179611"/>
          </a:xfrm>
          <a:custGeom>
            <a:avLst/>
            <a:gdLst/>
            <a:ahLst/>
            <a:cxnLst/>
            <a:rect l="l" t="t" r="r" b="b"/>
            <a:pathLst>
              <a:path w="7372566" h="1179611">
                <a:moveTo>
                  <a:pt x="0" y="0"/>
                </a:moveTo>
                <a:lnTo>
                  <a:pt x="7372566" y="0"/>
                </a:lnTo>
                <a:lnTo>
                  <a:pt x="7372566" y="1179611"/>
                </a:lnTo>
                <a:lnTo>
                  <a:pt x="0" y="1179611"/>
                </a:lnTo>
                <a:lnTo>
                  <a:pt x="0" y="0"/>
                </a:lnTo>
                <a:close/>
              </a:path>
            </a:pathLst>
          </a:custGeom>
          <a:blipFill>
            <a:blip r:embed="rId7"/>
            <a:stretch>
              <a:fillRect/>
            </a:stretch>
          </a:blipFill>
        </p:spPr>
      </p:sp>
      <p:sp>
        <p:nvSpPr>
          <p:cNvPr id="9" name="Freeform 9"/>
          <p:cNvSpPr/>
          <p:nvPr/>
        </p:nvSpPr>
        <p:spPr>
          <a:xfrm>
            <a:off x="2957526" y="604841"/>
            <a:ext cx="5029317" cy="5029317"/>
          </a:xfrm>
          <a:custGeom>
            <a:avLst/>
            <a:gdLst/>
            <a:ahLst/>
            <a:cxnLst/>
            <a:rect l="l" t="t" r="r" b="b"/>
            <a:pathLst>
              <a:path w="5029317" h="5029317">
                <a:moveTo>
                  <a:pt x="0" y="0"/>
                </a:moveTo>
                <a:lnTo>
                  <a:pt x="5029316" y="0"/>
                </a:lnTo>
                <a:lnTo>
                  <a:pt x="5029316" y="5029317"/>
                </a:lnTo>
                <a:lnTo>
                  <a:pt x="0" y="5029317"/>
                </a:lnTo>
                <a:lnTo>
                  <a:pt x="0" y="0"/>
                </a:lnTo>
                <a:close/>
              </a:path>
            </a:pathLst>
          </a:custGeom>
          <a:blipFill>
            <a:blip r:embed="rId8"/>
            <a:stretch>
              <a:fillRect/>
            </a:stretch>
          </a:blipFill>
        </p:spPr>
      </p:sp>
      <p:sp>
        <p:nvSpPr>
          <p:cNvPr id="10" name="Freeform 10"/>
          <p:cNvSpPr/>
          <p:nvPr/>
        </p:nvSpPr>
        <p:spPr>
          <a:xfrm>
            <a:off x="771525" y="212368"/>
            <a:ext cx="694676" cy="784945"/>
          </a:xfrm>
          <a:custGeom>
            <a:avLst/>
            <a:gdLst/>
            <a:ahLst/>
            <a:cxnLst/>
            <a:rect l="l" t="t" r="r" b="b"/>
            <a:pathLst>
              <a:path w="694676" h="784945">
                <a:moveTo>
                  <a:pt x="0" y="0"/>
                </a:moveTo>
                <a:lnTo>
                  <a:pt x="694676" y="0"/>
                </a:lnTo>
                <a:lnTo>
                  <a:pt x="694676" y="784946"/>
                </a:lnTo>
                <a:lnTo>
                  <a:pt x="0" y="784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15028472" y="256098"/>
            <a:ext cx="1973653" cy="784945"/>
            <a:chOff x="0" y="0"/>
            <a:chExt cx="519810" cy="206735"/>
          </a:xfrm>
        </p:grpSpPr>
        <p:sp>
          <p:nvSpPr>
            <p:cNvPr id="12" name="Freeform 12"/>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6F6F5"/>
            </a:solidFill>
          </p:spPr>
        </p:sp>
        <p:sp>
          <p:nvSpPr>
            <p:cNvPr id="13" name="TextBox 13"/>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14" name="TextBox 14"/>
          <p:cNvSpPr txBox="1"/>
          <p:nvPr/>
        </p:nvSpPr>
        <p:spPr>
          <a:xfrm>
            <a:off x="14967273" y="441879"/>
            <a:ext cx="1663377" cy="365760"/>
          </a:xfrm>
          <a:prstGeom prst="rect">
            <a:avLst/>
          </a:prstGeom>
        </p:spPr>
        <p:txBody>
          <a:bodyPr lIns="0" tIns="0" rIns="0" bIns="0" rtlCol="0" anchor="t">
            <a:spAutoFit/>
          </a:bodyPr>
          <a:lstStyle/>
          <a:p>
            <a:pPr marL="0" lvl="0" indent="0" algn="r">
              <a:lnSpc>
                <a:spcPts val="2940"/>
              </a:lnSpc>
              <a:spcBef>
                <a:spcPct val="0"/>
              </a:spcBef>
            </a:pPr>
            <a:r>
              <a:rPr lang="en-US" sz="2100">
                <a:solidFill>
                  <a:srgbClr val="000000"/>
                </a:solidFill>
                <a:latin typeface="Neue Montreal"/>
                <a:ea typeface="Neue Montreal"/>
                <a:cs typeface="Neue Montreal"/>
                <a:sym typeface="Neue Montreal"/>
              </a:rPr>
              <a:t>Page 8</a:t>
            </a:r>
          </a:p>
        </p:txBody>
      </p:sp>
      <p:grpSp>
        <p:nvGrpSpPr>
          <p:cNvPr id="15" name="Group 15"/>
          <p:cNvGrpSpPr/>
          <p:nvPr/>
        </p:nvGrpSpPr>
        <p:grpSpPr>
          <a:xfrm>
            <a:off x="15365851" y="528140"/>
            <a:ext cx="240861" cy="24086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8" name="Freeform 18"/>
          <p:cNvSpPr/>
          <p:nvPr/>
        </p:nvSpPr>
        <p:spPr>
          <a:xfrm>
            <a:off x="11282721" y="8657159"/>
            <a:ext cx="1188319" cy="1188319"/>
          </a:xfrm>
          <a:custGeom>
            <a:avLst/>
            <a:gdLst/>
            <a:ahLst/>
            <a:cxnLst/>
            <a:rect l="l" t="t" r="r" b="b"/>
            <a:pathLst>
              <a:path w="1188319" h="1188319">
                <a:moveTo>
                  <a:pt x="0" y="0"/>
                </a:moveTo>
                <a:lnTo>
                  <a:pt x="1188319" y="0"/>
                </a:lnTo>
                <a:lnTo>
                  <a:pt x="1188319" y="1188319"/>
                </a:lnTo>
                <a:lnTo>
                  <a:pt x="0" y="11883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a:off x="9711022" y="8680103"/>
            <a:ext cx="1142432" cy="1142432"/>
          </a:xfrm>
          <a:custGeom>
            <a:avLst/>
            <a:gdLst/>
            <a:ahLst/>
            <a:cxnLst/>
            <a:rect l="l" t="t" r="r" b="b"/>
            <a:pathLst>
              <a:path w="1142432" h="1142432">
                <a:moveTo>
                  <a:pt x="0" y="0"/>
                </a:moveTo>
                <a:lnTo>
                  <a:pt x="1142431" y="0"/>
                </a:lnTo>
                <a:lnTo>
                  <a:pt x="1142431" y="1142431"/>
                </a:lnTo>
                <a:lnTo>
                  <a:pt x="0" y="11424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TextBox 20"/>
          <p:cNvSpPr txBox="1"/>
          <p:nvPr/>
        </p:nvSpPr>
        <p:spPr>
          <a:xfrm>
            <a:off x="2477121" y="6156653"/>
            <a:ext cx="5990127" cy="3718399"/>
          </a:xfrm>
          <a:prstGeom prst="rect">
            <a:avLst/>
          </a:prstGeom>
        </p:spPr>
        <p:txBody>
          <a:bodyPr lIns="0" tIns="0" rIns="0" bIns="0" rtlCol="0" anchor="t">
            <a:spAutoFit/>
          </a:bodyPr>
          <a:lstStyle/>
          <a:p>
            <a:pPr marL="0" lvl="0" indent="0" algn="ctr" rtl="1">
              <a:lnSpc>
                <a:spcPts val="3687"/>
              </a:lnSpc>
            </a:pPr>
            <a:r>
              <a:rPr lang="ar-EG" sz="2596">
                <a:solidFill>
                  <a:srgbClr val="FFFFFF"/>
                </a:solidFill>
                <a:latin typeface="Almarai"/>
                <a:ea typeface="Almarai"/>
                <a:cs typeface="Almarai"/>
                <a:sym typeface="Almarai"/>
                <a:rtl/>
              </a:rPr>
              <a:t>هيلثلاين</a:t>
            </a:r>
            <a:r>
              <a:rPr lang="ar-EG" sz="2596" u="none">
                <a:solidFill>
                  <a:srgbClr val="FFFFFF"/>
                </a:solidFill>
                <a:latin typeface="Almarai"/>
                <a:ea typeface="Almarai"/>
                <a:cs typeface="Almarai"/>
                <a:sym typeface="Almarai"/>
                <a:rtl/>
              </a:rPr>
              <a:t> (</a:t>
            </a:r>
            <a:r>
              <a:rPr lang="en-US" sz="2596" u="none">
                <a:solidFill>
                  <a:srgbClr val="FFFFFF"/>
                </a:solidFill>
                <a:latin typeface="Almarai"/>
                <a:ea typeface="Almarai"/>
                <a:cs typeface="Almarai"/>
                <a:sym typeface="Almarai"/>
              </a:rPr>
              <a:t>Healthline</a:t>
            </a:r>
            <a:r>
              <a:rPr lang="ar-EG" sz="2596" u="none">
                <a:solidFill>
                  <a:srgbClr val="FFFFFF"/>
                </a:solidFill>
                <a:latin typeface="Almarai"/>
                <a:ea typeface="Almarai"/>
                <a:cs typeface="Almarai"/>
                <a:sym typeface="Almarai"/>
                <a:rtl/>
              </a:rPr>
              <a:t>) هي منصة طبية وصحية رقمية شهيرة تقدّم معلومات موثوقة عن الصحة، التغذية، الأمراض، واللياقة البدنية. تأسست عام </a:t>
            </a:r>
            <a:r>
              <a:rPr lang="en-US" sz="2596" u="none">
                <a:solidFill>
                  <a:srgbClr val="FFFFFF"/>
                </a:solidFill>
                <a:latin typeface="Almarai"/>
                <a:ea typeface="Almarai"/>
                <a:cs typeface="Almarai"/>
                <a:sym typeface="Almarai"/>
              </a:rPr>
              <a:t>2006</a:t>
            </a:r>
            <a:r>
              <a:rPr lang="ar-EG" sz="2596" u="none">
                <a:solidFill>
                  <a:srgbClr val="FFFFFF"/>
                </a:solidFill>
                <a:latin typeface="Almarai"/>
                <a:ea typeface="Almarai"/>
                <a:cs typeface="Almarai"/>
                <a:sym typeface="Almarai"/>
                <a:rtl/>
              </a:rPr>
              <a:t>، وتشتهر بمحتواها المبني على الأدلة العلمية والمدعوم من أطباء وخبراء. تعتمد على المحتوى الدائم (</a:t>
            </a:r>
            <a:r>
              <a:rPr lang="en-US" sz="2596" u="none">
                <a:solidFill>
                  <a:srgbClr val="FFFFFF"/>
                </a:solidFill>
                <a:latin typeface="Almarai"/>
                <a:ea typeface="Almarai"/>
                <a:cs typeface="Almarai"/>
                <a:sym typeface="Almarai"/>
              </a:rPr>
              <a:t>Evergreen Content</a:t>
            </a:r>
            <a:r>
              <a:rPr lang="ar-EG" sz="2596" u="none">
                <a:solidFill>
                  <a:srgbClr val="FFFFFF"/>
                </a:solidFill>
                <a:latin typeface="Almarai"/>
                <a:ea typeface="Almarai"/>
                <a:cs typeface="Almarai"/>
                <a:sym typeface="Almarai"/>
                <a:rtl/>
              </a:rPr>
              <a:t>) لضمان استمرار الزيارات وتحسين ظهورها في محركات البحث.</a:t>
            </a:r>
          </a:p>
        </p:txBody>
      </p:sp>
      <p:sp>
        <p:nvSpPr>
          <p:cNvPr id="21" name="TextBox 21"/>
          <p:cNvSpPr txBox="1"/>
          <p:nvPr/>
        </p:nvSpPr>
        <p:spPr>
          <a:xfrm>
            <a:off x="13480181" y="2128251"/>
            <a:ext cx="4012202" cy="1483544"/>
          </a:xfrm>
          <a:prstGeom prst="rect">
            <a:avLst/>
          </a:prstGeom>
        </p:spPr>
        <p:txBody>
          <a:bodyPr lIns="0" tIns="0" rIns="0" bIns="0" rtlCol="0" anchor="t">
            <a:spAutoFit/>
          </a:bodyPr>
          <a:lstStyle/>
          <a:p>
            <a:pPr algn="ctr" rtl="1">
              <a:lnSpc>
                <a:spcPts val="4613"/>
              </a:lnSpc>
            </a:pPr>
            <a:r>
              <a:rPr lang="ar-EG" sz="3249">
                <a:solidFill>
                  <a:srgbClr val="FFFFFF"/>
                </a:solidFill>
                <a:latin typeface="Almarai"/>
                <a:ea typeface="Almarai"/>
                <a:cs typeface="Almarai"/>
                <a:sym typeface="Almarai"/>
                <a:rtl/>
              </a:rPr>
              <a:t> مقالات شاملة ودائمة (</a:t>
            </a:r>
            <a:r>
              <a:rPr lang="en-US" sz="3249">
                <a:solidFill>
                  <a:srgbClr val="FFFFFF"/>
                </a:solidFill>
                <a:latin typeface="Almarai"/>
                <a:ea typeface="Almarai"/>
                <a:cs typeface="Almarai"/>
                <a:sym typeface="Almarai"/>
              </a:rPr>
              <a:t>In-Depth Guides</a:t>
            </a:r>
            <a:r>
              <a:rPr lang="ar-EG" sz="3249">
                <a:solidFill>
                  <a:srgbClr val="FFFFFF"/>
                </a:solidFill>
                <a:latin typeface="Almarai"/>
                <a:ea typeface="Almarai"/>
                <a:cs typeface="Almarai"/>
                <a:sym typeface="Almarai"/>
                <a:rtl/>
              </a:rPr>
              <a:t>)</a:t>
            </a:r>
          </a:p>
          <a:p>
            <a:pPr marL="0" lvl="0" indent="0" algn="ctr" rtl="1">
              <a:lnSpc>
                <a:spcPts val="2403"/>
              </a:lnSpc>
            </a:pPr>
            <a:endParaRPr lang="ar-EG" sz="3249">
              <a:solidFill>
                <a:srgbClr val="FFFFFF"/>
              </a:solidFill>
              <a:latin typeface="Almarai"/>
              <a:ea typeface="Almarai"/>
              <a:cs typeface="Almarai"/>
              <a:sym typeface="Almarai"/>
              <a:rtl/>
            </a:endParaRPr>
          </a:p>
        </p:txBody>
      </p:sp>
      <p:sp>
        <p:nvSpPr>
          <p:cNvPr id="22" name="TextBox 22"/>
          <p:cNvSpPr txBox="1"/>
          <p:nvPr/>
        </p:nvSpPr>
        <p:spPr>
          <a:xfrm>
            <a:off x="13010542" y="4699002"/>
            <a:ext cx="5119920" cy="1535725"/>
          </a:xfrm>
          <a:prstGeom prst="rect">
            <a:avLst/>
          </a:prstGeom>
        </p:spPr>
        <p:txBody>
          <a:bodyPr lIns="0" tIns="0" rIns="0" bIns="0" rtlCol="0" anchor="t">
            <a:spAutoFit/>
          </a:bodyPr>
          <a:lstStyle/>
          <a:p>
            <a:pPr algn="ctr" rtl="1">
              <a:lnSpc>
                <a:spcPts val="4513"/>
              </a:lnSpc>
            </a:pPr>
            <a:r>
              <a:rPr lang="ar-EG" sz="3178">
                <a:solidFill>
                  <a:srgbClr val="FFFFFF"/>
                </a:solidFill>
                <a:latin typeface="Almarai"/>
                <a:ea typeface="Almarai"/>
                <a:cs typeface="Almarai"/>
                <a:sym typeface="Almarai"/>
                <a:rtl/>
              </a:rPr>
              <a:t>قوائم ومراجع دائمة (</a:t>
            </a:r>
            <a:r>
              <a:rPr lang="en-US" sz="3178">
                <a:solidFill>
                  <a:srgbClr val="FFFFFF"/>
                </a:solidFill>
                <a:latin typeface="Almarai"/>
                <a:ea typeface="Almarai"/>
                <a:cs typeface="Almarai"/>
                <a:sym typeface="Almarai"/>
              </a:rPr>
              <a:t>Evergreen Lists &amp; Reviews</a:t>
            </a:r>
            <a:r>
              <a:rPr lang="ar-EG" sz="3178">
                <a:solidFill>
                  <a:srgbClr val="FFFFFF"/>
                </a:solidFill>
                <a:latin typeface="Almarai"/>
                <a:ea typeface="Almarai"/>
                <a:cs typeface="Almarai"/>
                <a:sym typeface="Almarai"/>
                <a:rtl/>
              </a:rPr>
              <a:t>)</a:t>
            </a:r>
          </a:p>
          <a:p>
            <a:pPr marL="0" lvl="0" indent="0" algn="r" rtl="1">
              <a:lnSpc>
                <a:spcPts val="3008"/>
              </a:lnSpc>
            </a:pPr>
            <a:endParaRPr lang="ar-EG" sz="3178">
              <a:solidFill>
                <a:srgbClr val="FFFFFF"/>
              </a:solidFill>
              <a:latin typeface="Almarai"/>
              <a:ea typeface="Almarai"/>
              <a:cs typeface="Almarai"/>
              <a:sym typeface="Almarai"/>
              <a:rtl/>
            </a:endParaRPr>
          </a:p>
        </p:txBody>
      </p:sp>
      <p:sp>
        <p:nvSpPr>
          <p:cNvPr id="23" name="TextBox 23"/>
          <p:cNvSpPr txBox="1"/>
          <p:nvPr/>
        </p:nvSpPr>
        <p:spPr>
          <a:xfrm>
            <a:off x="13264292" y="6782744"/>
            <a:ext cx="4446837" cy="2295195"/>
          </a:xfrm>
          <a:prstGeom prst="rect">
            <a:avLst/>
          </a:prstGeom>
        </p:spPr>
        <p:txBody>
          <a:bodyPr lIns="0" tIns="0" rIns="0" bIns="0" rtlCol="0" anchor="t">
            <a:spAutoFit/>
          </a:bodyPr>
          <a:lstStyle/>
          <a:p>
            <a:pPr algn="ctr" rtl="1">
              <a:lnSpc>
                <a:spcPts val="4771"/>
              </a:lnSpc>
            </a:pPr>
            <a:r>
              <a:rPr lang="ar-EG" sz="3359">
                <a:solidFill>
                  <a:srgbClr val="FFFFFF"/>
                </a:solidFill>
                <a:latin typeface="Almarai"/>
                <a:ea typeface="Almarai"/>
                <a:cs typeface="Almarai"/>
                <a:sym typeface="Almarai"/>
                <a:rtl/>
              </a:rPr>
              <a:t>محتوى تعليمي مرئي دائم (</a:t>
            </a:r>
            <a:r>
              <a:rPr lang="en-US" sz="3359">
                <a:solidFill>
                  <a:srgbClr val="FFFFFF"/>
                </a:solidFill>
                <a:latin typeface="Almarai"/>
                <a:ea typeface="Almarai"/>
                <a:cs typeface="Almarai"/>
                <a:sym typeface="Almarai"/>
              </a:rPr>
              <a:t>Visual Evergreen Content</a:t>
            </a:r>
            <a:r>
              <a:rPr lang="ar-EG" sz="3359">
                <a:solidFill>
                  <a:srgbClr val="FFFFFF"/>
                </a:solidFill>
                <a:latin typeface="Almarai"/>
                <a:ea typeface="Almarai"/>
                <a:cs typeface="Almarai"/>
                <a:sym typeface="Almarai"/>
                <a:rtl/>
              </a:rPr>
              <a:t>)</a:t>
            </a:r>
          </a:p>
          <a:p>
            <a:pPr marL="0" lvl="0" indent="0" algn="ctr" rtl="1">
              <a:lnSpc>
                <a:spcPts val="3975"/>
              </a:lnSpc>
            </a:pPr>
            <a:endParaRPr lang="ar-EG" sz="3359">
              <a:solidFill>
                <a:srgbClr val="FFFFFF"/>
              </a:solidFill>
              <a:latin typeface="Almarai"/>
              <a:ea typeface="Almarai"/>
              <a:cs typeface="Almarai"/>
              <a:sym typeface="Almarai"/>
              <a:rtl/>
            </a:endParaRPr>
          </a:p>
        </p:txBody>
      </p:sp>
      <p:sp>
        <p:nvSpPr>
          <p:cNvPr id="24" name="TextBox 24"/>
          <p:cNvSpPr txBox="1"/>
          <p:nvPr/>
        </p:nvSpPr>
        <p:spPr>
          <a:xfrm>
            <a:off x="1785901" y="321314"/>
            <a:ext cx="6527475" cy="500380"/>
          </a:xfrm>
          <a:prstGeom prst="rect">
            <a:avLst/>
          </a:prstGeom>
        </p:spPr>
        <p:txBody>
          <a:bodyPr lIns="0" tIns="0" rIns="0" bIns="0" rtlCol="0" anchor="t">
            <a:spAutoFit/>
          </a:bodyPr>
          <a:lstStyle/>
          <a:p>
            <a:pPr marL="0" lvl="0" indent="0" algn="l">
              <a:lnSpc>
                <a:spcPts val="3919"/>
              </a:lnSpc>
              <a:spcBef>
                <a:spcPct val="0"/>
              </a:spcBef>
            </a:pPr>
            <a:r>
              <a:rPr lang="ar-EG" sz="2799" b="1">
                <a:solidFill>
                  <a:srgbClr val="F6F6F5"/>
                </a:solidFill>
                <a:latin typeface="Almarai Bold"/>
                <a:ea typeface="Almarai Bold"/>
                <a:cs typeface="Almarai Bold"/>
                <a:sym typeface="Almarai Bold"/>
                <a:rtl/>
              </a:rPr>
              <a:t>المحتوى الدائم</a:t>
            </a:r>
            <a:r>
              <a:rPr lang="en-US" sz="2799" b="1">
                <a:solidFill>
                  <a:srgbClr val="F6F6F5"/>
                </a:solidFill>
                <a:latin typeface="Almarai Bold"/>
                <a:ea typeface="Almarai Bold"/>
                <a:cs typeface="Almarai Bold"/>
                <a:sym typeface="Almarai Bold"/>
              </a:rPr>
              <a:t> (Evergreen Content)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E6944"/>
        </a:solidFill>
        <a:effectLst/>
      </p:bgPr>
    </p:bg>
    <p:spTree>
      <p:nvGrpSpPr>
        <p:cNvPr id="1" name=""/>
        <p:cNvGrpSpPr/>
        <p:nvPr/>
      </p:nvGrpSpPr>
      <p:grpSpPr>
        <a:xfrm>
          <a:off x="0" y="0"/>
          <a:ext cx="0" cy="0"/>
          <a:chOff x="0" y="0"/>
          <a:chExt cx="0" cy="0"/>
        </a:xfrm>
      </p:grpSpPr>
      <p:grpSp>
        <p:nvGrpSpPr>
          <p:cNvPr id="2" name="Group 2"/>
          <p:cNvGrpSpPr/>
          <p:nvPr/>
        </p:nvGrpSpPr>
        <p:grpSpPr>
          <a:xfrm>
            <a:off x="0" y="-874141"/>
            <a:ext cx="18563443" cy="1902841"/>
            <a:chOff x="0" y="0"/>
            <a:chExt cx="4889137" cy="501160"/>
          </a:xfrm>
        </p:grpSpPr>
        <p:sp>
          <p:nvSpPr>
            <p:cNvPr id="3" name="Freeform 3"/>
            <p:cNvSpPr/>
            <p:nvPr/>
          </p:nvSpPr>
          <p:spPr>
            <a:xfrm>
              <a:off x="0" y="0"/>
              <a:ext cx="4889137" cy="501160"/>
            </a:xfrm>
            <a:custGeom>
              <a:avLst/>
              <a:gdLst/>
              <a:ahLst/>
              <a:cxnLst/>
              <a:rect l="l" t="t" r="r" b="b"/>
              <a:pathLst>
                <a:path w="4889137" h="501160">
                  <a:moveTo>
                    <a:pt x="0" y="0"/>
                  </a:moveTo>
                  <a:lnTo>
                    <a:pt x="4889137" y="0"/>
                  </a:lnTo>
                  <a:lnTo>
                    <a:pt x="4889137" y="501160"/>
                  </a:lnTo>
                  <a:lnTo>
                    <a:pt x="0" y="501160"/>
                  </a:lnTo>
                  <a:close/>
                </a:path>
              </a:pathLst>
            </a:custGeom>
            <a:solidFill>
              <a:srgbClr val="8B5A3A"/>
            </a:solidFill>
          </p:spPr>
        </p:sp>
        <p:sp>
          <p:nvSpPr>
            <p:cNvPr id="4" name="TextBox 4"/>
            <p:cNvSpPr txBox="1"/>
            <p:nvPr/>
          </p:nvSpPr>
          <p:spPr>
            <a:xfrm>
              <a:off x="0" y="-38100"/>
              <a:ext cx="4889137" cy="539260"/>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rot="2169599">
            <a:off x="5639877" y="4682140"/>
            <a:ext cx="2344126" cy="7274007"/>
          </a:xfrm>
          <a:custGeom>
            <a:avLst/>
            <a:gdLst/>
            <a:ahLst/>
            <a:cxnLst/>
            <a:rect l="l" t="t" r="r" b="b"/>
            <a:pathLst>
              <a:path w="2344126" h="7274007">
                <a:moveTo>
                  <a:pt x="0" y="0"/>
                </a:moveTo>
                <a:lnTo>
                  <a:pt x="2344126" y="0"/>
                </a:lnTo>
                <a:lnTo>
                  <a:pt x="2344126" y="7274007"/>
                </a:lnTo>
                <a:lnTo>
                  <a:pt x="0" y="7274007"/>
                </a:lnTo>
                <a:lnTo>
                  <a:pt x="0" y="0"/>
                </a:lnTo>
                <a:close/>
              </a:path>
            </a:pathLst>
          </a:custGeom>
          <a:blipFill>
            <a:blip r:embed="rId3"/>
            <a:stretch>
              <a:fillRect l="-59528" r="-62031"/>
            </a:stretch>
          </a:blipFill>
        </p:spPr>
      </p:sp>
      <p:sp>
        <p:nvSpPr>
          <p:cNvPr id="6" name="Freeform 6"/>
          <p:cNvSpPr/>
          <p:nvPr/>
        </p:nvSpPr>
        <p:spPr>
          <a:xfrm rot="-930703">
            <a:off x="15530292" y="6081573"/>
            <a:ext cx="2796963" cy="4475141"/>
          </a:xfrm>
          <a:custGeom>
            <a:avLst/>
            <a:gdLst/>
            <a:ahLst/>
            <a:cxnLst/>
            <a:rect l="l" t="t" r="r" b="b"/>
            <a:pathLst>
              <a:path w="2796963" h="4475141">
                <a:moveTo>
                  <a:pt x="0" y="0"/>
                </a:moveTo>
                <a:lnTo>
                  <a:pt x="2796963" y="0"/>
                </a:lnTo>
                <a:lnTo>
                  <a:pt x="2796963" y="4475141"/>
                </a:lnTo>
                <a:lnTo>
                  <a:pt x="0" y="4475141"/>
                </a:lnTo>
                <a:lnTo>
                  <a:pt x="0" y="0"/>
                </a:lnTo>
                <a:close/>
              </a:path>
            </a:pathLst>
          </a:custGeom>
          <a:blipFill>
            <a:blip r:embed="rId4"/>
            <a:stretch>
              <a:fillRect/>
            </a:stretch>
          </a:blipFill>
        </p:spPr>
      </p:sp>
      <p:grpSp>
        <p:nvGrpSpPr>
          <p:cNvPr id="7" name="Group 7"/>
          <p:cNvGrpSpPr/>
          <p:nvPr/>
        </p:nvGrpSpPr>
        <p:grpSpPr>
          <a:xfrm>
            <a:off x="-275443" y="9256141"/>
            <a:ext cx="18563443" cy="1902841"/>
            <a:chOff x="0" y="0"/>
            <a:chExt cx="4889137" cy="501160"/>
          </a:xfrm>
        </p:grpSpPr>
        <p:sp>
          <p:nvSpPr>
            <p:cNvPr id="8" name="Freeform 8"/>
            <p:cNvSpPr/>
            <p:nvPr/>
          </p:nvSpPr>
          <p:spPr>
            <a:xfrm>
              <a:off x="0" y="0"/>
              <a:ext cx="4889137" cy="501160"/>
            </a:xfrm>
            <a:custGeom>
              <a:avLst/>
              <a:gdLst/>
              <a:ahLst/>
              <a:cxnLst/>
              <a:rect l="l" t="t" r="r" b="b"/>
              <a:pathLst>
                <a:path w="4889137" h="501160">
                  <a:moveTo>
                    <a:pt x="0" y="0"/>
                  </a:moveTo>
                  <a:lnTo>
                    <a:pt x="4889137" y="0"/>
                  </a:lnTo>
                  <a:lnTo>
                    <a:pt x="4889137" y="501160"/>
                  </a:lnTo>
                  <a:lnTo>
                    <a:pt x="0" y="501160"/>
                  </a:lnTo>
                  <a:close/>
                </a:path>
              </a:pathLst>
            </a:custGeom>
            <a:solidFill>
              <a:srgbClr val="8B5A3A"/>
            </a:solidFill>
          </p:spPr>
        </p:sp>
        <p:sp>
          <p:nvSpPr>
            <p:cNvPr id="9" name="TextBox 9"/>
            <p:cNvSpPr txBox="1"/>
            <p:nvPr/>
          </p:nvSpPr>
          <p:spPr>
            <a:xfrm>
              <a:off x="0" y="-38100"/>
              <a:ext cx="4889137" cy="539260"/>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a:off x="49070" y="1042849"/>
            <a:ext cx="5942192" cy="8213292"/>
          </a:xfrm>
          <a:custGeom>
            <a:avLst/>
            <a:gdLst/>
            <a:ahLst/>
            <a:cxnLst/>
            <a:rect l="l" t="t" r="r" b="b"/>
            <a:pathLst>
              <a:path w="5942192" h="8213292">
                <a:moveTo>
                  <a:pt x="0" y="0"/>
                </a:moveTo>
                <a:lnTo>
                  <a:pt x="5942192" y="0"/>
                </a:lnTo>
                <a:lnTo>
                  <a:pt x="5942192" y="8213292"/>
                </a:lnTo>
                <a:lnTo>
                  <a:pt x="0" y="8213292"/>
                </a:lnTo>
                <a:lnTo>
                  <a:pt x="0" y="0"/>
                </a:lnTo>
                <a:close/>
              </a:path>
            </a:pathLst>
          </a:custGeom>
          <a:blipFill>
            <a:blip r:embed="rId5"/>
            <a:stretch>
              <a:fillRect/>
            </a:stretch>
          </a:blipFill>
        </p:spPr>
      </p:sp>
      <p:sp>
        <p:nvSpPr>
          <p:cNvPr id="11" name="Freeform 11"/>
          <p:cNvSpPr/>
          <p:nvPr/>
        </p:nvSpPr>
        <p:spPr>
          <a:xfrm>
            <a:off x="-1481520" y="739595"/>
            <a:ext cx="8293460" cy="8293460"/>
          </a:xfrm>
          <a:custGeom>
            <a:avLst/>
            <a:gdLst/>
            <a:ahLst/>
            <a:cxnLst/>
            <a:rect l="l" t="t" r="r" b="b"/>
            <a:pathLst>
              <a:path w="8293460" h="8293460">
                <a:moveTo>
                  <a:pt x="0" y="0"/>
                </a:moveTo>
                <a:lnTo>
                  <a:pt x="8293460" y="0"/>
                </a:lnTo>
                <a:lnTo>
                  <a:pt x="8293460" y="8293460"/>
                </a:lnTo>
                <a:lnTo>
                  <a:pt x="0" y="8293460"/>
                </a:lnTo>
                <a:lnTo>
                  <a:pt x="0" y="0"/>
                </a:lnTo>
                <a:close/>
              </a:path>
            </a:pathLst>
          </a:custGeom>
          <a:blipFill>
            <a:blip r:embed="rId6"/>
            <a:stretch>
              <a:fillRect/>
            </a:stretch>
          </a:blipFill>
        </p:spPr>
      </p:sp>
      <p:sp>
        <p:nvSpPr>
          <p:cNvPr id="12" name="Freeform 12"/>
          <p:cNvSpPr/>
          <p:nvPr/>
        </p:nvSpPr>
        <p:spPr>
          <a:xfrm>
            <a:off x="9144000" y="434696"/>
            <a:ext cx="7441493" cy="9757468"/>
          </a:xfrm>
          <a:custGeom>
            <a:avLst/>
            <a:gdLst/>
            <a:ahLst/>
            <a:cxnLst/>
            <a:rect l="l" t="t" r="r" b="b"/>
            <a:pathLst>
              <a:path w="7441493" h="9757468">
                <a:moveTo>
                  <a:pt x="0" y="0"/>
                </a:moveTo>
                <a:lnTo>
                  <a:pt x="7441493" y="0"/>
                </a:lnTo>
                <a:lnTo>
                  <a:pt x="7441493" y="9757468"/>
                </a:lnTo>
                <a:lnTo>
                  <a:pt x="0" y="9757468"/>
                </a:lnTo>
                <a:lnTo>
                  <a:pt x="0" y="0"/>
                </a:lnTo>
                <a:close/>
              </a:path>
            </a:pathLst>
          </a:custGeom>
          <a:blipFill>
            <a:blip r:embed="rId7"/>
            <a:stretch>
              <a:fillRect/>
            </a:stretch>
          </a:blipFill>
        </p:spPr>
      </p:sp>
      <p:grpSp>
        <p:nvGrpSpPr>
          <p:cNvPr id="13" name="Group 13"/>
          <p:cNvGrpSpPr/>
          <p:nvPr/>
        </p:nvGrpSpPr>
        <p:grpSpPr>
          <a:xfrm>
            <a:off x="6254895" y="6662752"/>
            <a:ext cx="3618892" cy="2018573"/>
            <a:chOff x="0" y="0"/>
            <a:chExt cx="1302620" cy="726585"/>
          </a:xfrm>
        </p:grpSpPr>
        <p:sp>
          <p:nvSpPr>
            <p:cNvPr id="14" name="Freeform 14"/>
            <p:cNvSpPr/>
            <p:nvPr/>
          </p:nvSpPr>
          <p:spPr>
            <a:xfrm>
              <a:off x="0" y="0"/>
              <a:ext cx="1302620" cy="726585"/>
            </a:xfrm>
            <a:custGeom>
              <a:avLst/>
              <a:gdLst/>
              <a:ahLst/>
              <a:cxnLst/>
              <a:rect l="l" t="t" r="r" b="b"/>
              <a:pathLst>
                <a:path w="1302620" h="726585">
                  <a:moveTo>
                    <a:pt x="104826" y="0"/>
                  </a:moveTo>
                  <a:lnTo>
                    <a:pt x="1197793" y="0"/>
                  </a:lnTo>
                  <a:cubicBezTo>
                    <a:pt x="1225595" y="0"/>
                    <a:pt x="1252258" y="11044"/>
                    <a:pt x="1271917" y="30703"/>
                  </a:cubicBezTo>
                  <a:cubicBezTo>
                    <a:pt x="1291575" y="50362"/>
                    <a:pt x="1302620" y="77024"/>
                    <a:pt x="1302620" y="104826"/>
                  </a:cubicBezTo>
                  <a:lnTo>
                    <a:pt x="1302620" y="621759"/>
                  </a:lnTo>
                  <a:cubicBezTo>
                    <a:pt x="1302620" y="679653"/>
                    <a:pt x="1255687" y="726585"/>
                    <a:pt x="1197793" y="726585"/>
                  </a:cubicBezTo>
                  <a:lnTo>
                    <a:pt x="104826" y="726585"/>
                  </a:lnTo>
                  <a:cubicBezTo>
                    <a:pt x="46932" y="726585"/>
                    <a:pt x="0" y="679653"/>
                    <a:pt x="0" y="621759"/>
                  </a:cubicBezTo>
                  <a:lnTo>
                    <a:pt x="0" y="104826"/>
                  </a:lnTo>
                  <a:cubicBezTo>
                    <a:pt x="0" y="46932"/>
                    <a:pt x="46932" y="0"/>
                    <a:pt x="104826" y="0"/>
                  </a:cubicBezTo>
                  <a:close/>
                </a:path>
              </a:pathLst>
            </a:custGeom>
            <a:solidFill>
              <a:srgbClr val="EE8F97">
                <a:alpha val="18824"/>
              </a:srgbClr>
            </a:solidFill>
            <a:ln cap="rnd">
              <a:noFill/>
              <a:prstDash val="solid"/>
              <a:round/>
            </a:ln>
          </p:spPr>
        </p:sp>
        <p:sp>
          <p:nvSpPr>
            <p:cNvPr id="15" name="TextBox 15"/>
            <p:cNvSpPr txBox="1"/>
            <p:nvPr/>
          </p:nvSpPr>
          <p:spPr>
            <a:xfrm>
              <a:off x="0" y="-47625"/>
              <a:ext cx="1302620" cy="774210"/>
            </a:xfrm>
            <a:prstGeom prst="rect">
              <a:avLst/>
            </a:prstGeom>
          </p:spPr>
          <p:txBody>
            <a:bodyPr lIns="50800" tIns="50800" rIns="50800" bIns="50800" rtlCol="0" anchor="ctr"/>
            <a:lstStyle/>
            <a:p>
              <a:pPr marL="0" lvl="0" indent="0" algn="ctr">
                <a:lnSpc>
                  <a:spcPts val="3220"/>
                </a:lnSpc>
                <a:spcBef>
                  <a:spcPct val="0"/>
                </a:spcBef>
              </a:pPr>
              <a:endParaRPr/>
            </a:p>
          </p:txBody>
        </p:sp>
      </p:grpSp>
      <p:grpSp>
        <p:nvGrpSpPr>
          <p:cNvPr id="16" name="Group 16"/>
          <p:cNvGrpSpPr/>
          <p:nvPr/>
        </p:nvGrpSpPr>
        <p:grpSpPr>
          <a:xfrm>
            <a:off x="6254054" y="6522254"/>
            <a:ext cx="3618892" cy="555125"/>
            <a:chOff x="0" y="0"/>
            <a:chExt cx="1302620" cy="199817"/>
          </a:xfrm>
        </p:grpSpPr>
        <p:sp>
          <p:nvSpPr>
            <p:cNvPr id="17" name="Freeform 17"/>
            <p:cNvSpPr/>
            <p:nvPr/>
          </p:nvSpPr>
          <p:spPr>
            <a:xfrm>
              <a:off x="0" y="0"/>
              <a:ext cx="1302620" cy="199817"/>
            </a:xfrm>
            <a:custGeom>
              <a:avLst/>
              <a:gdLst/>
              <a:ahLst/>
              <a:cxnLst/>
              <a:rect l="l" t="t" r="r" b="b"/>
              <a:pathLst>
                <a:path w="1302620" h="199817">
                  <a:moveTo>
                    <a:pt x="99909" y="0"/>
                  </a:moveTo>
                  <a:lnTo>
                    <a:pt x="1202711" y="0"/>
                  </a:lnTo>
                  <a:cubicBezTo>
                    <a:pt x="1229208" y="0"/>
                    <a:pt x="1254621" y="10526"/>
                    <a:pt x="1273357" y="29263"/>
                  </a:cubicBezTo>
                  <a:cubicBezTo>
                    <a:pt x="1292094" y="47999"/>
                    <a:pt x="1302620" y="73411"/>
                    <a:pt x="1302620" y="99909"/>
                  </a:cubicBezTo>
                  <a:lnTo>
                    <a:pt x="1302620" y="99909"/>
                  </a:lnTo>
                  <a:cubicBezTo>
                    <a:pt x="1302620" y="126406"/>
                    <a:pt x="1292094" y="151818"/>
                    <a:pt x="1273357" y="170555"/>
                  </a:cubicBezTo>
                  <a:cubicBezTo>
                    <a:pt x="1254621" y="189291"/>
                    <a:pt x="1229208" y="199817"/>
                    <a:pt x="1202711" y="199817"/>
                  </a:cubicBezTo>
                  <a:lnTo>
                    <a:pt x="99909" y="199817"/>
                  </a:lnTo>
                  <a:cubicBezTo>
                    <a:pt x="73411" y="199817"/>
                    <a:pt x="47999" y="189291"/>
                    <a:pt x="29263" y="170555"/>
                  </a:cubicBezTo>
                  <a:cubicBezTo>
                    <a:pt x="10526" y="151818"/>
                    <a:pt x="0" y="126406"/>
                    <a:pt x="0" y="99909"/>
                  </a:cubicBezTo>
                  <a:lnTo>
                    <a:pt x="0" y="99909"/>
                  </a:lnTo>
                  <a:cubicBezTo>
                    <a:pt x="0" y="73411"/>
                    <a:pt x="10526" y="47999"/>
                    <a:pt x="29263" y="29263"/>
                  </a:cubicBezTo>
                  <a:cubicBezTo>
                    <a:pt x="47999" y="10526"/>
                    <a:pt x="73411" y="0"/>
                    <a:pt x="99909" y="0"/>
                  </a:cubicBezTo>
                  <a:close/>
                </a:path>
              </a:pathLst>
            </a:custGeom>
            <a:solidFill>
              <a:srgbClr val="B45C5C"/>
            </a:solidFill>
          </p:spPr>
        </p:sp>
        <p:sp>
          <p:nvSpPr>
            <p:cNvPr id="18" name="TextBox 18"/>
            <p:cNvSpPr txBox="1"/>
            <p:nvPr/>
          </p:nvSpPr>
          <p:spPr>
            <a:xfrm>
              <a:off x="0" y="-47625"/>
              <a:ext cx="1302620" cy="247442"/>
            </a:xfrm>
            <a:prstGeom prst="rect">
              <a:avLst/>
            </a:prstGeom>
          </p:spPr>
          <p:txBody>
            <a:bodyPr lIns="50800" tIns="50800" rIns="50800" bIns="50800" rtlCol="0" anchor="ctr"/>
            <a:lstStyle/>
            <a:p>
              <a:pPr algn="ctr">
                <a:lnSpc>
                  <a:spcPts val="3220"/>
                </a:lnSpc>
              </a:pPr>
              <a:endParaRPr/>
            </a:p>
          </p:txBody>
        </p:sp>
      </p:grpSp>
      <p:grpSp>
        <p:nvGrpSpPr>
          <p:cNvPr id="19" name="Group 19"/>
          <p:cNvGrpSpPr/>
          <p:nvPr/>
        </p:nvGrpSpPr>
        <p:grpSpPr>
          <a:xfrm>
            <a:off x="10382554" y="6662752"/>
            <a:ext cx="3618892" cy="2018573"/>
            <a:chOff x="0" y="0"/>
            <a:chExt cx="1302620" cy="726585"/>
          </a:xfrm>
        </p:grpSpPr>
        <p:sp>
          <p:nvSpPr>
            <p:cNvPr id="20" name="Freeform 20"/>
            <p:cNvSpPr/>
            <p:nvPr/>
          </p:nvSpPr>
          <p:spPr>
            <a:xfrm>
              <a:off x="0" y="0"/>
              <a:ext cx="1302620" cy="726585"/>
            </a:xfrm>
            <a:custGeom>
              <a:avLst/>
              <a:gdLst/>
              <a:ahLst/>
              <a:cxnLst/>
              <a:rect l="l" t="t" r="r" b="b"/>
              <a:pathLst>
                <a:path w="1302620" h="726585">
                  <a:moveTo>
                    <a:pt x="104826" y="0"/>
                  </a:moveTo>
                  <a:lnTo>
                    <a:pt x="1197793" y="0"/>
                  </a:lnTo>
                  <a:cubicBezTo>
                    <a:pt x="1225595" y="0"/>
                    <a:pt x="1252258" y="11044"/>
                    <a:pt x="1271917" y="30703"/>
                  </a:cubicBezTo>
                  <a:cubicBezTo>
                    <a:pt x="1291575" y="50362"/>
                    <a:pt x="1302620" y="77024"/>
                    <a:pt x="1302620" y="104826"/>
                  </a:cubicBezTo>
                  <a:lnTo>
                    <a:pt x="1302620" y="621759"/>
                  </a:lnTo>
                  <a:cubicBezTo>
                    <a:pt x="1302620" y="679653"/>
                    <a:pt x="1255687" y="726585"/>
                    <a:pt x="1197793" y="726585"/>
                  </a:cubicBezTo>
                  <a:lnTo>
                    <a:pt x="104826" y="726585"/>
                  </a:lnTo>
                  <a:cubicBezTo>
                    <a:pt x="46932" y="726585"/>
                    <a:pt x="0" y="679653"/>
                    <a:pt x="0" y="621759"/>
                  </a:cubicBezTo>
                  <a:lnTo>
                    <a:pt x="0" y="104826"/>
                  </a:lnTo>
                  <a:cubicBezTo>
                    <a:pt x="0" y="46932"/>
                    <a:pt x="46932" y="0"/>
                    <a:pt x="104826" y="0"/>
                  </a:cubicBezTo>
                  <a:close/>
                </a:path>
              </a:pathLst>
            </a:custGeom>
            <a:solidFill>
              <a:srgbClr val="EE8F97">
                <a:alpha val="18824"/>
              </a:srgbClr>
            </a:solidFill>
            <a:ln cap="rnd">
              <a:noFill/>
              <a:prstDash val="solid"/>
              <a:round/>
            </a:ln>
          </p:spPr>
        </p:sp>
        <p:sp>
          <p:nvSpPr>
            <p:cNvPr id="21" name="TextBox 21"/>
            <p:cNvSpPr txBox="1"/>
            <p:nvPr/>
          </p:nvSpPr>
          <p:spPr>
            <a:xfrm>
              <a:off x="0" y="-47625"/>
              <a:ext cx="1302620" cy="774210"/>
            </a:xfrm>
            <a:prstGeom prst="rect">
              <a:avLst/>
            </a:prstGeom>
          </p:spPr>
          <p:txBody>
            <a:bodyPr lIns="50800" tIns="50800" rIns="50800" bIns="50800" rtlCol="0" anchor="ctr"/>
            <a:lstStyle/>
            <a:p>
              <a:pPr marL="0" lvl="0" indent="0" algn="ctr">
                <a:lnSpc>
                  <a:spcPts val="3220"/>
                </a:lnSpc>
                <a:spcBef>
                  <a:spcPct val="0"/>
                </a:spcBef>
              </a:pPr>
              <a:endParaRPr/>
            </a:p>
          </p:txBody>
        </p:sp>
      </p:grpSp>
      <p:grpSp>
        <p:nvGrpSpPr>
          <p:cNvPr id="22" name="Group 22"/>
          <p:cNvGrpSpPr/>
          <p:nvPr/>
        </p:nvGrpSpPr>
        <p:grpSpPr>
          <a:xfrm>
            <a:off x="14510213" y="6662752"/>
            <a:ext cx="3618892" cy="2018573"/>
            <a:chOff x="0" y="0"/>
            <a:chExt cx="1302620" cy="726585"/>
          </a:xfrm>
        </p:grpSpPr>
        <p:sp>
          <p:nvSpPr>
            <p:cNvPr id="23" name="Freeform 23"/>
            <p:cNvSpPr/>
            <p:nvPr/>
          </p:nvSpPr>
          <p:spPr>
            <a:xfrm>
              <a:off x="0" y="0"/>
              <a:ext cx="1302620" cy="726585"/>
            </a:xfrm>
            <a:custGeom>
              <a:avLst/>
              <a:gdLst/>
              <a:ahLst/>
              <a:cxnLst/>
              <a:rect l="l" t="t" r="r" b="b"/>
              <a:pathLst>
                <a:path w="1302620" h="726585">
                  <a:moveTo>
                    <a:pt x="104826" y="0"/>
                  </a:moveTo>
                  <a:lnTo>
                    <a:pt x="1197793" y="0"/>
                  </a:lnTo>
                  <a:cubicBezTo>
                    <a:pt x="1225595" y="0"/>
                    <a:pt x="1252258" y="11044"/>
                    <a:pt x="1271917" y="30703"/>
                  </a:cubicBezTo>
                  <a:cubicBezTo>
                    <a:pt x="1291575" y="50362"/>
                    <a:pt x="1302620" y="77024"/>
                    <a:pt x="1302620" y="104826"/>
                  </a:cubicBezTo>
                  <a:lnTo>
                    <a:pt x="1302620" y="621759"/>
                  </a:lnTo>
                  <a:cubicBezTo>
                    <a:pt x="1302620" y="679653"/>
                    <a:pt x="1255687" y="726585"/>
                    <a:pt x="1197793" y="726585"/>
                  </a:cubicBezTo>
                  <a:lnTo>
                    <a:pt x="104826" y="726585"/>
                  </a:lnTo>
                  <a:cubicBezTo>
                    <a:pt x="46932" y="726585"/>
                    <a:pt x="0" y="679653"/>
                    <a:pt x="0" y="621759"/>
                  </a:cubicBezTo>
                  <a:lnTo>
                    <a:pt x="0" y="104826"/>
                  </a:lnTo>
                  <a:cubicBezTo>
                    <a:pt x="0" y="46932"/>
                    <a:pt x="46932" y="0"/>
                    <a:pt x="104826" y="0"/>
                  </a:cubicBezTo>
                  <a:close/>
                </a:path>
              </a:pathLst>
            </a:custGeom>
            <a:solidFill>
              <a:srgbClr val="EE8F97">
                <a:alpha val="18824"/>
              </a:srgbClr>
            </a:solidFill>
            <a:ln cap="rnd">
              <a:noFill/>
              <a:prstDash val="solid"/>
              <a:round/>
            </a:ln>
          </p:spPr>
        </p:sp>
        <p:sp>
          <p:nvSpPr>
            <p:cNvPr id="24" name="TextBox 24"/>
            <p:cNvSpPr txBox="1"/>
            <p:nvPr/>
          </p:nvSpPr>
          <p:spPr>
            <a:xfrm>
              <a:off x="0" y="-47625"/>
              <a:ext cx="1302620" cy="774210"/>
            </a:xfrm>
            <a:prstGeom prst="rect">
              <a:avLst/>
            </a:prstGeom>
          </p:spPr>
          <p:txBody>
            <a:bodyPr lIns="50800" tIns="50800" rIns="50800" bIns="50800" rtlCol="0" anchor="ctr"/>
            <a:lstStyle/>
            <a:p>
              <a:pPr marL="0" lvl="0" indent="0" algn="ctr">
                <a:lnSpc>
                  <a:spcPts val="3220"/>
                </a:lnSpc>
                <a:spcBef>
                  <a:spcPct val="0"/>
                </a:spcBef>
              </a:pPr>
              <a:endParaRPr/>
            </a:p>
          </p:txBody>
        </p:sp>
      </p:grpSp>
      <p:grpSp>
        <p:nvGrpSpPr>
          <p:cNvPr id="25" name="Group 25"/>
          <p:cNvGrpSpPr/>
          <p:nvPr/>
        </p:nvGrpSpPr>
        <p:grpSpPr>
          <a:xfrm>
            <a:off x="10382554" y="6522254"/>
            <a:ext cx="3618892" cy="555125"/>
            <a:chOff x="0" y="0"/>
            <a:chExt cx="1302620" cy="199817"/>
          </a:xfrm>
        </p:grpSpPr>
        <p:sp>
          <p:nvSpPr>
            <p:cNvPr id="26" name="Freeform 26"/>
            <p:cNvSpPr/>
            <p:nvPr/>
          </p:nvSpPr>
          <p:spPr>
            <a:xfrm>
              <a:off x="0" y="0"/>
              <a:ext cx="1302620" cy="199817"/>
            </a:xfrm>
            <a:custGeom>
              <a:avLst/>
              <a:gdLst/>
              <a:ahLst/>
              <a:cxnLst/>
              <a:rect l="l" t="t" r="r" b="b"/>
              <a:pathLst>
                <a:path w="1302620" h="199817">
                  <a:moveTo>
                    <a:pt x="99909" y="0"/>
                  </a:moveTo>
                  <a:lnTo>
                    <a:pt x="1202711" y="0"/>
                  </a:lnTo>
                  <a:cubicBezTo>
                    <a:pt x="1229208" y="0"/>
                    <a:pt x="1254621" y="10526"/>
                    <a:pt x="1273357" y="29263"/>
                  </a:cubicBezTo>
                  <a:cubicBezTo>
                    <a:pt x="1292094" y="47999"/>
                    <a:pt x="1302620" y="73411"/>
                    <a:pt x="1302620" y="99909"/>
                  </a:cubicBezTo>
                  <a:lnTo>
                    <a:pt x="1302620" y="99909"/>
                  </a:lnTo>
                  <a:cubicBezTo>
                    <a:pt x="1302620" y="126406"/>
                    <a:pt x="1292094" y="151818"/>
                    <a:pt x="1273357" y="170555"/>
                  </a:cubicBezTo>
                  <a:cubicBezTo>
                    <a:pt x="1254621" y="189291"/>
                    <a:pt x="1229208" y="199817"/>
                    <a:pt x="1202711" y="199817"/>
                  </a:cubicBezTo>
                  <a:lnTo>
                    <a:pt x="99909" y="199817"/>
                  </a:lnTo>
                  <a:cubicBezTo>
                    <a:pt x="73411" y="199817"/>
                    <a:pt x="47999" y="189291"/>
                    <a:pt x="29263" y="170555"/>
                  </a:cubicBezTo>
                  <a:cubicBezTo>
                    <a:pt x="10526" y="151818"/>
                    <a:pt x="0" y="126406"/>
                    <a:pt x="0" y="99909"/>
                  </a:cubicBezTo>
                  <a:lnTo>
                    <a:pt x="0" y="99909"/>
                  </a:lnTo>
                  <a:cubicBezTo>
                    <a:pt x="0" y="73411"/>
                    <a:pt x="10526" y="47999"/>
                    <a:pt x="29263" y="29263"/>
                  </a:cubicBezTo>
                  <a:cubicBezTo>
                    <a:pt x="47999" y="10526"/>
                    <a:pt x="73411" y="0"/>
                    <a:pt x="99909" y="0"/>
                  </a:cubicBezTo>
                  <a:close/>
                </a:path>
              </a:pathLst>
            </a:custGeom>
            <a:solidFill>
              <a:srgbClr val="B45C5C"/>
            </a:solidFill>
          </p:spPr>
        </p:sp>
        <p:sp>
          <p:nvSpPr>
            <p:cNvPr id="27" name="TextBox 27"/>
            <p:cNvSpPr txBox="1"/>
            <p:nvPr/>
          </p:nvSpPr>
          <p:spPr>
            <a:xfrm>
              <a:off x="0" y="-47625"/>
              <a:ext cx="1302620" cy="247442"/>
            </a:xfrm>
            <a:prstGeom prst="rect">
              <a:avLst/>
            </a:prstGeom>
          </p:spPr>
          <p:txBody>
            <a:bodyPr lIns="50800" tIns="50800" rIns="50800" bIns="50800" rtlCol="0" anchor="ctr"/>
            <a:lstStyle/>
            <a:p>
              <a:pPr algn="ctr">
                <a:lnSpc>
                  <a:spcPts val="3220"/>
                </a:lnSpc>
              </a:pPr>
              <a:endParaRPr/>
            </a:p>
          </p:txBody>
        </p:sp>
      </p:grpSp>
      <p:grpSp>
        <p:nvGrpSpPr>
          <p:cNvPr id="28" name="Group 28"/>
          <p:cNvGrpSpPr/>
          <p:nvPr/>
        </p:nvGrpSpPr>
        <p:grpSpPr>
          <a:xfrm>
            <a:off x="14511055" y="6522254"/>
            <a:ext cx="3618892" cy="555125"/>
            <a:chOff x="0" y="0"/>
            <a:chExt cx="1302620" cy="199817"/>
          </a:xfrm>
        </p:grpSpPr>
        <p:sp>
          <p:nvSpPr>
            <p:cNvPr id="29" name="Freeform 29"/>
            <p:cNvSpPr/>
            <p:nvPr/>
          </p:nvSpPr>
          <p:spPr>
            <a:xfrm>
              <a:off x="0" y="0"/>
              <a:ext cx="1302620" cy="199817"/>
            </a:xfrm>
            <a:custGeom>
              <a:avLst/>
              <a:gdLst/>
              <a:ahLst/>
              <a:cxnLst/>
              <a:rect l="l" t="t" r="r" b="b"/>
              <a:pathLst>
                <a:path w="1302620" h="199817">
                  <a:moveTo>
                    <a:pt x="99909" y="0"/>
                  </a:moveTo>
                  <a:lnTo>
                    <a:pt x="1202711" y="0"/>
                  </a:lnTo>
                  <a:cubicBezTo>
                    <a:pt x="1229208" y="0"/>
                    <a:pt x="1254621" y="10526"/>
                    <a:pt x="1273357" y="29263"/>
                  </a:cubicBezTo>
                  <a:cubicBezTo>
                    <a:pt x="1292094" y="47999"/>
                    <a:pt x="1302620" y="73411"/>
                    <a:pt x="1302620" y="99909"/>
                  </a:cubicBezTo>
                  <a:lnTo>
                    <a:pt x="1302620" y="99909"/>
                  </a:lnTo>
                  <a:cubicBezTo>
                    <a:pt x="1302620" y="126406"/>
                    <a:pt x="1292094" y="151818"/>
                    <a:pt x="1273357" y="170555"/>
                  </a:cubicBezTo>
                  <a:cubicBezTo>
                    <a:pt x="1254621" y="189291"/>
                    <a:pt x="1229208" y="199817"/>
                    <a:pt x="1202711" y="199817"/>
                  </a:cubicBezTo>
                  <a:lnTo>
                    <a:pt x="99909" y="199817"/>
                  </a:lnTo>
                  <a:cubicBezTo>
                    <a:pt x="73411" y="199817"/>
                    <a:pt x="47999" y="189291"/>
                    <a:pt x="29263" y="170555"/>
                  </a:cubicBezTo>
                  <a:cubicBezTo>
                    <a:pt x="10526" y="151818"/>
                    <a:pt x="0" y="126406"/>
                    <a:pt x="0" y="99909"/>
                  </a:cubicBezTo>
                  <a:lnTo>
                    <a:pt x="0" y="99909"/>
                  </a:lnTo>
                  <a:cubicBezTo>
                    <a:pt x="0" y="73411"/>
                    <a:pt x="10526" y="47999"/>
                    <a:pt x="29263" y="29263"/>
                  </a:cubicBezTo>
                  <a:cubicBezTo>
                    <a:pt x="47999" y="10526"/>
                    <a:pt x="73411" y="0"/>
                    <a:pt x="99909" y="0"/>
                  </a:cubicBezTo>
                  <a:close/>
                </a:path>
              </a:pathLst>
            </a:custGeom>
            <a:solidFill>
              <a:srgbClr val="B45C5C"/>
            </a:solidFill>
          </p:spPr>
        </p:sp>
        <p:sp>
          <p:nvSpPr>
            <p:cNvPr id="30" name="TextBox 30"/>
            <p:cNvSpPr txBox="1"/>
            <p:nvPr/>
          </p:nvSpPr>
          <p:spPr>
            <a:xfrm>
              <a:off x="0" y="-47625"/>
              <a:ext cx="1302620" cy="247442"/>
            </a:xfrm>
            <a:prstGeom prst="rect">
              <a:avLst/>
            </a:prstGeom>
          </p:spPr>
          <p:txBody>
            <a:bodyPr lIns="50800" tIns="50800" rIns="50800" bIns="50800" rtlCol="0" anchor="ctr"/>
            <a:lstStyle/>
            <a:p>
              <a:pPr algn="ctr">
                <a:lnSpc>
                  <a:spcPts val="3220"/>
                </a:lnSpc>
              </a:pPr>
              <a:endParaRPr/>
            </a:p>
          </p:txBody>
        </p:sp>
      </p:grpSp>
      <p:sp>
        <p:nvSpPr>
          <p:cNvPr id="31" name="Freeform 31"/>
          <p:cNvSpPr/>
          <p:nvPr/>
        </p:nvSpPr>
        <p:spPr>
          <a:xfrm>
            <a:off x="323701" y="162654"/>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2" name="Group 32"/>
          <p:cNvGrpSpPr/>
          <p:nvPr/>
        </p:nvGrpSpPr>
        <p:grpSpPr>
          <a:xfrm>
            <a:off x="16073139" y="162654"/>
            <a:ext cx="1973653" cy="784945"/>
            <a:chOff x="0" y="0"/>
            <a:chExt cx="519810" cy="206735"/>
          </a:xfrm>
        </p:grpSpPr>
        <p:sp>
          <p:nvSpPr>
            <p:cNvPr id="33" name="Freeform 33"/>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9E6944"/>
            </a:solidFill>
          </p:spPr>
        </p:sp>
        <p:sp>
          <p:nvSpPr>
            <p:cNvPr id="34" name="TextBox 34"/>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35" name="TextBox 35"/>
          <p:cNvSpPr txBox="1"/>
          <p:nvPr/>
        </p:nvSpPr>
        <p:spPr>
          <a:xfrm>
            <a:off x="16011941" y="348434"/>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F6F6F5"/>
                </a:solidFill>
                <a:latin typeface="Neue Montreal"/>
                <a:ea typeface="Neue Montreal"/>
                <a:cs typeface="Neue Montreal"/>
                <a:sym typeface="Neue Montreal"/>
              </a:rPr>
              <a:t>Page 9</a:t>
            </a:r>
          </a:p>
        </p:txBody>
      </p:sp>
      <p:grpSp>
        <p:nvGrpSpPr>
          <p:cNvPr id="36" name="Group 36"/>
          <p:cNvGrpSpPr/>
          <p:nvPr/>
        </p:nvGrpSpPr>
        <p:grpSpPr>
          <a:xfrm>
            <a:off x="16410518" y="434696"/>
            <a:ext cx="240861" cy="24086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8" name="TextBox 38"/>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39" name="Freeform 39"/>
          <p:cNvSpPr/>
          <p:nvPr/>
        </p:nvSpPr>
        <p:spPr>
          <a:xfrm>
            <a:off x="9198219" y="1028700"/>
            <a:ext cx="4958863" cy="2495124"/>
          </a:xfrm>
          <a:custGeom>
            <a:avLst/>
            <a:gdLst/>
            <a:ahLst/>
            <a:cxnLst/>
            <a:rect l="l" t="t" r="r" b="b"/>
            <a:pathLst>
              <a:path w="4958863" h="2495124">
                <a:moveTo>
                  <a:pt x="0" y="0"/>
                </a:moveTo>
                <a:lnTo>
                  <a:pt x="4958862" y="0"/>
                </a:lnTo>
                <a:lnTo>
                  <a:pt x="4958862" y="2495124"/>
                </a:lnTo>
                <a:lnTo>
                  <a:pt x="0" y="2495124"/>
                </a:lnTo>
                <a:lnTo>
                  <a:pt x="0" y="0"/>
                </a:lnTo>
                <a:close/>
              </a:path>
            </a:pathLst>
          </a:custGeom>
          <a:blipFill>
            <a:blip r:embed="rId10"/>
            <a:stretch>
              <a:fillRect/>
            </a:stretch>
          </a:blipFill>
        </p:spPr>
      </p:sp>
      <p:sp>
        <p:nvSpPr>
          <p:cNvPr id="40" name="TextBox 40"/>
          <p:cNvSpPr txBox="1"/>
          <p:nvPr/>
        </p:nvSpPr>
        <p:spPr>
          <a:xfrm>
            <a:off x="7313381" y="3620135"/>
            <a:ext cx="9006278" cy="2465705"/>
          </a:xfrm>
          <a:prstGeom prst="rect">
            <a:avLst/>
          </a:prstGeom>
        </p:spPr>
        <p:txBody>
          <a:bodyPr lIns="0" tIns="0" rIns="0" bIns="0" rtlCol="0" anchor="t">
            <a:spAutoFit/>
          </a:bodyPr>
          <a:lstStyle/>
          <a:p>
            <a:pPr algn="ctr" rtl="1">
              <a:lnSpc>
                <a:spcPts val="3219"/>
              </a:lnSpc>
              <a:spcBef>
                <a:spcPct val="0"/>
              </a:spcBef>
            </a:pPr>
            <a:r>
              <a:rPr lang="ar-EG" sz="2299" b="1" dirty="0" err="1">
                <a:solidFill>
                  <a:srgbClr val="F6F6F5"/>
                </a:solidFill>
                <a:effectLst>
                  <a:outerShdw blurRad="50800" dist="38100" dir="2700000" algn="tl" rotWithShape="0">
                    <a:srgbClr val="9E6944"/>
                  </a:outerShdw>
                </a:effectLst>
                <a:latin typeface="Almarai Bold"/>
                <a:ea typeface="Almarai Bold"/>
                <a:cs typeface="Almarai Bold"/>
                <a:sym typeface="Almarai Bold"/>
                <a:rtl/>
              </a:rPr>
              <a:t>فنتي</a:t>
            </a:r>
            <a:r>
              <a:rPr lang="ar-EG"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tl/>
              </a:rPr>
              <a:t> بيوتي (</a:t>
            </a:r>
            <a:r>
              <a:rPr lang="en-US"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Pr>
              <a:t>Fenty Beauty</a:t>
            </a:r>
            <a:r>
              <a:rPr lang="ar-EG"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tl/>
              </a:rPr>
              <a:t>) هي علامة تجارية رائدة في مستحضرات التجميل أسستها المغنية العالمية ريانا (</a:t>
            </a:r>
            <a:r>
              <a:rPr lang="en-US"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Pr>
              <a:t>Rihanna</a:t>
            </a:r>
            <a:r>
              <a:rPr lang="ar-EG"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tl/>
              </a:rPr>
              <a:t>) عام </a:t>
            </a:r>
            <a:r>
              <a:rPr lang="en-US"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Pr>
              <a:t>2017</a:t>
            </a:r>
            <a:r>
              <a:rPr lang="ar-EG"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tl/>
              </a:rPr>
              <a:t>. تتميز العلامة بـ التنوع الشامل (</a:t>
            </a:r>
            <a:r>
              <a:rPr lang="en-US"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Pr>
              <a:t>Inclusivity</a:t>
            </a:r>
            <a:r>
              <a:rPr lang="ar-EG"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tl/>
              </a:rPr>
              <a:t>) حيث تقدم </a:t>
            </a:r>
            <a:r>
              <a:rPr lang="en-US"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Pr>
              <a:t>50</a:t>
            </a:r>
            <a:r>
              <a:rPr lang="ar-EG"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tl/>
              </a:rPr>
              <a:t> ظلًا مختلفًا لكريم الأساس لتتناسب مع جميع درجات البشرة. تعتمد </a:t>
            </a:r>
            <a:r>
              <a:rPr lang="ar-EG" sz="2299" b="1" dirty="0" err="1">
                <a:solidFill>
                  <a:srgbClr val="F6F6F5"/>
                </a:solidFill>
                <a:effectLst>
                  <a:outerShdw blurRad="50800" dist="38100" dir="2700000" algn="tl" rotWithShape="0">
                    <a:srgbClr val="9E6944"/>
                  </a:outerShdw>
                </a:effectLst>
                <a:latin typeface="Almarai Bold"/>
                <a:ea typeface="Almarai Bold"/>
                <a:cs typeface="Almarai Bold"/>
                <a:sym typeface="Almarai Bold"/>
                <a:rtl/>
              </a:rPr>
              <a:t>فنتي</a:t>
            </a:r>
            <a:r>
              <a:rPr lang="ar-EG"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tl/>
              </a:rPr>
              <a:t> بيوتي على التسويق عبر المؤثرين (</a:t>
            </a:r>
            <a:r>
              <a:rPr lang="en-US"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Pr>
              <a:t>Influencer Marketing</a:t>
            </a:r>
            <a:r>
              <a:rPr lang="ar-EG" sz="2299" b="1" dirty="0">
                <a:solidFill>
                  <a:srgbClr val="F6F6F5"/>
                </a:solidFill>
                <a:effectLst>
                  <a:outerShdw blurRad="50800" dist="38100" dir="2700000" algn="tl" rotWithShape="0">
                    <a:srgbClr val="9E6944"/>
                  </a:outerShdw>
                </a:effectLst>
                <a:latin typeface="Almarai Bold"/>
                <a:ea typeface="Almarai Bold"/>
                <a:cs typeface="Almarai Bold"/>
                <a:sym typeface="Almarai Bold"/>
                <a:rtl/>
              </a:rPr>
              <a:t>) لتعزيز انتشارها وربط العلامة التجارية بالحداثة والتمكين.</a:t>
            </a:r>
          </a:p>
        </p:txBody>
      </p:sp>
      <p:sp>
        <p:nvSpPr>
          <p:cNvPr id="41" name="TextBox 41"/>
          <p:cNvSpPr txBox="1"/>
          <p:nvPr/>
        </p:nvSpPr>
        <p:spPr>
          <a:xfrm>
            <a:off x="7354634" y="6406275"/>
            <a:ext cx="1417732" cy="701357"/>
          </a:xfrm>
          <a:prstGeom prst="rect">
            <a:avLst/>
          </a:prstGeom>
        </p:spPr>
        <p:txBody>
          <a:bodyPr lIns="0" tIns="0" rIns="0" bIns="0" rtlCol="0" anchor="t">
            <a:spAutoFit/>
          </a:bodyPr>
          <a:lstStyle/>
          <a:p>
            <a:pPr marL="0" lvl="0" indent="0" algn="ctr">
              <a:lnSpc>
                <a:spcPts val="5634"/>
              </a:lnSpc>
              <a:spcBef>
                <a:spcPct val="0"/>
              </a:spcBef>
            </a:pPr>
            <a:r>
              <a:rPr lang="en-US" sz="4024" b="1">
                <a:solidFill>
                  <a:srgbClr val="F6F6F5"/>
                </a:solidFill>
                <a:latin typeface="Inter Heavy"/>
                <a:ea typeface="Inter Heavy"/>
                <a:cs typeface="Inter Heavy"/>
                <a:sym typeface="Inter Heavy"/>
              </a:rPr>
              <a:t>$01</a:t>
            </a:r>
          </a:p>
        </p:txBody>
      </p:sp>
      <p:sp>
        <p:nvSpPr>
          <p:cNvPr id="42" name="TextBox 42"/>
          <p:cNvSpPr txBox="1"/>
          <p:nvPr/>
        </p:nvSpPr>
        <p:spPr>
          <a:xfrm>
            <a:off x="6408056" y="7129600"/>
            <a:ext cx="3312569" cy="1407984"/>
          </a:xfrm>
          <a:prstGeom prst="rect">
            <a:avLst/>
          </a:prstGeom>
        </p:spPr>
        <p:txBody>
          <a:bodyPr lIns="0" tIns="0" rIns="0" bIns="0" rtlCol="0" anchor="t">
            <a:spAutoFit/>
          </a:bodyPr>
          <a:lstStyle/>
          <a:p>
            <a:pPr algn="ctr" rtl="1">
              <a:lnSpc>
                <a:spcPts val="2719"/>
              </a:lnSpc>
              <a:spcBef>
                <a:spcPct val="0"/>
              </a:spcBef>
            </a:pPr>
            <a:r>
              <a:rPr lang="ar-EG" sz="1942" b="1">
                <a:solidFill>
                  <a:srgbClr val="722D2D"/>
                </a:solidFill>
                <a:latin typeface="Almarai Bold"/>
                <a:ea typeface="Almarai Bold"/>
                <a:cs typeface="Almarai Bold"/>
                <a:sym typeface="Almarai Bold"/>
                <a:rtl/>
              </a:rPr>
              <a:t>إطلاق المنتجات مع مؤثرين متنوعين </a:t>
            </a:r>
          </a:p>
          <a:p>
            <a:pPr algn="ctr" rtl="1">
              <a:lnSpc>
                <a:spcPts val="2719"/>
              </a:lnSpc>
              <a:spcBef>
                <a:spcPct val="0"/>
              </a:spcBef>
            </a:pPr>
            <a:r>
              <a:rPr lang="ar-EG" sz="1942" b="1">
                <a:solidFill>
                  <a:srgbClr val="722D2D"/>
                </a:solidFill>
                <a:latin typeface="Almarai Bold"/>
                <a:ea typeface="Almarai Bold"/>
                <a:cs typeface="Almarai Bold"/>
                <a:sym typeface="Almarai Bold"/>
                <a:rtl/>
              </a:rPr>
              <a:t>(</a:t>
            </a:r>
            <a:r>
              <a:rPr lang="en-US" sz="1942" b="1">
                <a:solidFill>
                  <a:srgbClr val="722D2D"/>
                </a:solidFill>
                <a:latin typeface="Almarai Bold"/>
                <a:ea typeface="Almarai Bold"/>
                <a:cs typeface="Almarai Bold"/>
                <a:sym typeface="Almarai Bold"/>
              </a:rPr>
              <a:t>Diverse Influencer Launches</a:t>
            </a:r>
            <a:r>
              <a:rPr lang="ar-EG" sz="1942" b="1">
                <a:solidFill>
                  <a:srgbClr val="722D2D"/>
                </a:solidFill>
                <a:latin typeface="Almarai Bold"/>
                <a:ea typeface="Almarai Bold"/>
                <a:cs typeface="Almarai Bold"/>
                <a:sym typeface="Almarai Bold"/>
                <a:rtl/>
              </a:rPr>
              <a:t>)</a:t>
            </a:r>
          </a:p>
        </p:txBody>
      </p:sp>
      <p:sp>
        <p:nvSpPr>
          <p:cNvPr id="43" name="TextBox 43"/>
          <p:cNvSpPr txBox="1"/>
          <p:nvPr/>
        </p:nvSpPr>
        <p:spPr>
          <a:xfrm>
            <a:off x="11482293" y="6436529"/>
            <a:ext cx="1417732" cy="701357"/>
          </a:xfrm>
          <a:prstGeom prst="rect">
            <a:avLst/>
          </a:prstGeom>
        </p:spPr>
        <p:txBody>
          <a:bodyPr lIns="0" tIns="0" rIns="0" bIns="0" rtlCol="0" anchor="t">
            <a:spAutoFit/>
          </a:bodyPr>
          <a:lstStyle/>
          <a:p>
            <a:pPr marL="0" lvl="0" indent="0" algn="ctr">
              <a:lnSpc>
                <a:spcPts val="5634"/>
              </a:lnSpc>
              <a:spcBef>
                <a:spcPct val="0"/>
              </a:spcBef>
            </a:pPr>
            <a:r>
              <a:rPr lang="en-US" sz="4024" b="1">
                <a:solidFill>
                  <a:srgbClr val="F6F6F5"/>
                </a:solidFill>
                <a:latin typeface="Inter Heavy"/>
                <a:ea typeface="Inter Heavy"/>
                <a:cs typeface="Inter Heavy"/>
                <a:sym typeface="Inter Heavy"/>
              </a:rPr>
              <a:t>$02</a:t>
            </a:r>
          </a:p>
        </p:txBody>
      </p:sp>
      <p:sp>
        <p:nvSpPr>
          <p:cNvPr id="44" name="TextBox 44"/>
          <p:cNvSpPr txBox="1"/>
          <p:nvPr/>
        </p:nvSpPr>
        <p:spPr>
          <a:xfrm>
            <a:off x="15611635" y="6406275"/>
            <a:ext cx="1417732" cy="701357"/>
          </a:xfrm>
          <a:prstGeom prst="rect">
            <a:avLst/>
          </a:prstGeom>
        </p:spPr>
        <p:txBody>
          <a:bodyPr lIns="0" tIns="0" rIns="0" bIns="0" rtlCol="0" anchor="t">
            <a:spAutoFit/>
          </a:bodyPr>
          <a:lstStyle/>
          <a:p>
            <a:pPr marL="0" lvl="0" indent="0" algn="ctr">
              <a:lnSpc>
                <a:spcPts val="5634"/>
              </a:lnSpc>
              <a:spcBef>
                <a:spcPct val="0"/>
              </a:spcBef>
            </a:pPr>
            <a:r>
              <a:rPr lang="en-US" sz="4024" b="1">
                <a:solidFill>
                  <a:srgbClr val="F6F6F5"/>
                </a:solidFill>
                <a:latin typeface="Inter Heavy"/>
                <a:ea typeface="Inter Heavy"/>
                <a:cs typeface="Inter Heavy"/>
                <a:sym typeface="Inter Heavy"/>
              </a:rPr>
              <a:t>$03</a:t>
            </a:r>
          </a:p>
        </p:txBody>
      </p:sp>
      <p:sp>
        <p:nvSpPr>
          <p:cNvPr id="45" name="TextBox 45"/>
          <p:cNvSpPr txBox="1"/>
          <p:nvPr/>
        </p:nvSpPr>
        <p:spPr>
          <a:xfrm>
            <a:off x="10610769" y="7308241"/>
            <a:ext cx="3312569" cy="703134"/>
          </a:xfrm>
          <a:prstGeom prst="rect">
            <a:avLst/>
          </a:prstGeom>
        </p:spPr>
        <p:txBody>
          <a:bodyPr lIns="0" tIns="0" rIns="0" bIns="0" rtlCol="0" anchor="t">
            <a:spAutoFit/>
          </a:bodyPr>
          <a:lstStyle/>
          <a:p>
            <a:pPr algn="ctr" rtl="1">
              <a:lnSpc>
                <a:spcPts val="2719"/>
              </a:lnSpc>
              <a:spcBef>
                <a:spcPct val="0"/>
              </a:spcBef>
            </a:pPr>
            <a:r>
              <a:rPr lang="ar-EG" sz="1942" b="1">
                <a:solidFill>
                  <a:srgbClr val="722D2D"/>
                </a:solidFill>
                <a:latin typeface="Almarai Bold"/>
                <a:ea typeface="Almarai Bold"/>
                <a:cs typeface="Almarai Bold"/>
                <a:sym typeface="Almarai Bold"/>
                <a:rtl/>
              </a:rPr>
              <a:t> حملات "جرب بنفسك"</a:t>
            </a:r>
          </a:p>
          <a:p>
            <a:pPr algn="ctr" rtl="1">
              <a:lnSpc>
                <a:spcPts val="2719"/>
              </a:lnSpc>
              <a:spcBef>
                <a:spcPct val="0"/>
              </a:spcBef>
            </a:pPr>
            <a:r>
              <a:rPr lang="ar-EG" sz="1942" b="1">
                <a:solidFill>
                  <a:srgbClr val="722D2D"/>
                </a:solidFill>
                <a:latin typeface="Almarai Bold"/>
                <a:ea typeface="Almarai Bold"/>
                <a:cs typeface="Almarai Bold"/>
                <a:sym typeface="Almarai Bold"/>
                <a:rtl/>
              </a:rPr>
              <a:t> (</a:t>
            </a:r>
            <a:r>
              <a:rPr lang="en-US" sz="1942" b="1">
                <a:solidFill>
                  <a:srgbClr val="722D2D"/>
                </a:solidFill>
                <a:latin typeface="Almarai Bold"/>
                <a:ea typeface="Almarai Bold"/>
                <a:cs typeface="Almarai Bold"/>
                <a:sym typeface="Almarai Bold"/>
              </a:rPr>
              <a:t>Try-On Campaigns</a:t>
            </a:r>
            <a:r>
              <a:rPr lang="ar-EG" sz="1942" b="1">
                <a:solidFill>
                  <a:srgbClr val="722D2D"/>
                </a:solidFill>
                <a:latin typeface="Almarai Bold"/>
                <a:ea typeface="Almarai Bold"/>
                <a:cs typeface="Almarai Bold"/>
                <a:sym typeface="Almarai Bold"/>
                <a:rtl/>
              </a:rPr>
              <a:t>)</a:t>
            </a:r>
          </a:p>
        </p:txBody>
      </p:sp>
      <p:sp>
        <p:nvSpPr>
          <p:cNvPr id="46" name="TextBox 46"/>
          <p:cNvSpPr txBox="1"/>
          <p:nvPr/>
        </p:nvSpPr>
        <p:spPr>
          <a:xfrm>
            <a:off x="14741561" y="7231305"/>
            <a:ext cx="3312569" cy="1055559"/>
          </a:xfrm>
          <a:prstGeom prst="rect">
            <a:avLst/>
          </a:prstGeom>
        </p:spPr>
        <p:txBody>
          <a:bodyPr lIns="0" tIns="0" rIns="0" bIns="0" rtlCol="0" anchor="t">
            <a:spAutoFit/>
          </a:bodyPr>
          <a:lstStyle/>
          <a:p>
            <a:pPr algn="ctr" rtl="1">
              <a:lnSpc>
                <a:spcPts val="2719"/>
              </a:lnSpc>
              <a:spcBef>
                <a:spcPct val="0"/>
              </a:spcBef>
            </a:pPr>
            <a:r>
              <a:rPr lang="ar-EG" sz="1942" b="1">
                <a:solidFill>
                  <a:srgbClr val="722D2D"/>
                </a:solidFill>
                <a:latin typeface="Almarai Bold"/>
                <a:ea typeface="Almarai Bold"/>
                <a:cs typeface="Almarai Bold"/>
                <a:sym typeface="Almarai Bold"/>
                <a:rtl/>
              </a:rPr>
              <a:t>شراكات استراتيجية مع مشاهير كبار</a:t>
            </a:r>
          </a:p>
          <a:p>
            <a:pPr algn="ctr" rtl="1">
              <a:lnSpc>
                <a:spcPts val="2719"/>
              </a:lnSpc>
              <a:spcBef>
                <a:spcPct val="0"/>
              </a:spcBef>
            </a:pPr>
            <a:r>
              <a:rPr lang="ar-EG" sz="1942" b="1">
                <a:solidFill>
                  <a:srgbClr val="722D2D"/>
                </a:solidFill>
                <a:latin typeface="Almarai Bold"/>
                <a:ea typeface="Almarai Bold"/>
                <a:cs typeface="Almarai Bold"/>
                <a:sym typeface="Almarai Bold"/>
                <a:rtl/>
              </a:rPr>
              <a:t> (</a:t>
            </a:r>
            <a:r>
              <a:rPr lang="en-US" sz="1942" b="1">
                <a:solidFill>
                  <a:srgbClr val="722D2D"/>
                </a:solidFill>
                <a:latin typeface="Almarai Bold"/>
                <a:ea typeface="Almarai Bold"/>
                <a:cs typeface="Almarai Bold"/>
                <a:sym typeface="Almarai Bold"/>
              </a:rPr>
              <a:t>Celebrity Partnerships</a:t>
            </a:r>
            <a:r>
              <a:rPr lang="ar-EG" sz="1942" b="1">
                <a:solidFill>
                  <a:srgbClr val="722D2D"/>
                </a:solidFill>
                <a:latin typeface="Almarai Bold"/>
                <a:ea typeface="Almarai Bold"/>
                <a:cs typeface="Almarai Bold"/>
                <a:sym typeface="Almarai Bold"/>
                <a:rtl/>
              </a:rPr>
              <a:t>)</a:t>
            </a:r>
          </a:p>
        </p:txBody>
      </p:sp>
      <p:sp>
        <p:nvSpPr>
          <p:cNvPr id="47" name="TextBox 47"/>
          <p:cNvSpPr txBox="1"/>
          <p:nvPr/>
        </p:nvSpPr>
        <p:spPr>
          <a:xfrm>
            <a:off x="1338076" y="271599"/>
            <a:ext cx="7805924" cy="500380"/>
          </a:xfrm>
          <a:prstGeom prst="rect">
            <a:avLst/>
          </a:prstGeom>
        </p:spPr>
        <p:txBody>
          <a:bodyPr lIns="0" tIns="0" rIns="0" bIns="0" rtlCol="0" anchor="t">
            <a:spAutoFit/>
          </a:bodyPr>
          <a:lstStyle/>
          <a:p>
            <a:pPr marL="0" lvl="0" indent="0" algn="r" rtl="1">
              <a:lnSpc>
                <a:spcPts val="3919"/>
              </a:lnSpc>
              <a:spcBef>
                <a:spcPct val="0"/>
              </a:spcBef>
            </a:pPr>
            <a:r>
              <a:rPr lang="ar-EG" sz="2799" b="1">
                <a:solidFill>
                  <a:srgbClr val="F6F6F5"/>
                </a:solidFill>
                <a:latin typeface="Almarai Bold"/>
                <a:ea typeface="Almarai Bold"/>
                <a:cs typeface="Almarai Bold"/>
                <a:sym typeface="Almarai Bold"/>
                <a:rtl/>
              </a:rPr>
              <a:t>التعاون مع المؤثرين (</a:t>
            </a:r>
            <a:r>
              <a:rPr lang="en-US" sz="2799" b="1">
                <a:solidFill>
                  <a:srgbClr val="F6F6F5"/>
                </a:solidFill>
                <a:latin typeface="Almarai Bold"/>
                <a:ea typeface="Almarai Bold"/>
                <a:cs typeface="Almarai Bold"/>
                <a:sym typeface="Almarai Bold"/>
              </a:rPr>
              <a:t>Influencer Collaborations</a:t>
            </a:r>
            <a:r>
              <a:rPr lang="ar-EG" sz="2799" b="1">
                <a:solidFill>
                  <a:srgbClr val="F6F6F5"/>
                </a:solidFill>
                <a:latin typeface="Almarai Bold"/>
                <a:ea typeface="Almarai Bold"/>
                <a:cs typeface="Almarai Bold"/>
                <a:sym typeface="Almarai Bold"/>
                <a:rtl/>
              </a:rPr>
              <a:t>)</a:t>
            </a:r>
          </a:p>
        </p:txBody>
      </p:sp>
      <p:grpSp>
        <p:nvGrpSpPr>
          <p:cNvPr id="48" name="Group 48"/>
          <p:cNvGrpSpPr/>
          <p:nvPr/>
        </p:nvGrpSpPr>
        <p:grpSpPr>
          <a:xfrm>
            <a:off x="12021169" y="9328706"/>
            <a:ext cx="878856" cy="878856"/>
            <a:chOff x="0" y="0"/>
            <a:chExt cx="1171807" cy="1171807"/>
          </a:xfrm>
        </p:grpSpPr>
        <p:grpSp>
          <p:nvGrpSpPr>
            <p:cNvPr id="49" name="Group 49"/>
            <p:cNvGrpSpPr>
              <a:grpSpLocks noChangeAspect="1"/>
            </p:cNvGrpSpPr>
            <p:nvPr/>
          </p:nvGrpSpPr>
          <p:grpSpPr>
            <a:xfrm>
              <a:off x="0" y="0"/>
              <a:ext cx="1171807" cy="1171807"/>
              <a:chOff x="-2540" y="-2540"/>
              <a:chExt cx="6355080" cy="6355080"/>
            </a:xfrm>
          </p:grpSpPr>
          <p:sp>
            <p:nvSpPr>
              <p:cNvPr id="50" name="Freeform 50"/>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E3DE"/>
              </a:solidFill>
            </p:spPr>
          </p:sp>
        </p:grpSp>
        <p:sp>
          <p:nvSpPr>
            <p:cNvPr id="51" name="Freeform 51"/>
            <p:cNvSpPr/>
            <p:nvPr/>
          </p:nvSpPr>
          <p:spPr>
            <a:xfrm>
              <a:off x="339047" y="339047"/>
              <a:ext cx="493714" cy="493714"/>
            </a:xfrm>
            <a:custGeom>
              <a:avLst/>
              <a:gdLst/>
              <a:ahLst/>
              <a:cxnLst/>
              <a:rect l="l" t="t" r="r" b="b"/>
              <a:pathLst>
                <a:path w="493714" h="493714">
                  <a:moveTo>
                    <a:pt x="0" y="0"/>
                  </a:moveTo>
                  <a:lnTo>
                    <a:pt x="493714" y="0"/>
                  </a:lnTo>
                  <a:lnTo>
                    <a:pt x="493714" y="493714"/>
                  </a:lnTo>
                  <a:lnTo>
                    <a:pt x="0" y="4937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52" name="Freeform 52"/>
          <p:cNvSpPr/>
          <p:nvPr/>
        </p:nvSpPr>
        <p:spPr>
          <a:xfrm>
            <a:off x="11019410" y="9527901"/>
            <a:ext cx="437624" cy="480466"/>
          </a:xfrm>
          <a:custGeom>
            <a:avLst/>
            <a:gdLst/>
            <a:ahLst/>
            <a:cxnLst/>
            <a:rect l="l" t="t" r="r" b="b"/>
            <a:pathLst>
              <a:path w="437624" h="480466">
                <a:moveTo>
                  <a:pt x="0" y="0"/>
                </a:moveTo>
                <a:lnTo>
                  <a:pt x="437624" y="0"/>
                </a:lnTo>
                <a:lnTo>
                  <a:pt x="437624" y="480466"/>
                </a:lnTo>
                <a:lnTo>
                  <a:pt x="0" y="4804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53" name="Group 53"/>
          <p:cNvGrpSpPr>
            <a:grpSpLocks noChangeAspect="1"/>
          </p:cNvGrpSpPr>
          <p:nvPr/>
        </p:nvGrpSpPr>
        <p:grpSpPr>
          <a:xfrm>
            <a:off x="10798794" y="9328706"/>
            <a:ext cx="878856" cy="878856"/>
            <a:chOff x="-2540" y="-2540"/>
            <a:chExt cx="6355080" cy="6355080"/>
          </a:xfrm>
        </p:grpSpPr>
        <p:sp>
          <p:nvSpPr>
            <p:cNvPr id="54" name="Freeform 5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E3DE"/>
            </a:solid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4250814" y="109252"/>
            <a:ext cx="9998586" cy="2121606"/>
          </a:xfrm>
          <a:prstGeom prst="rect">
            <a:avLst/>
          </a:prstGeom>
        </p:spPr>
        <p:txBody>
          <a:bodyPr wrap="square" lIns="0" tIns="0" rIns="0" bIns="0" rtlCol="0" anchor="t">
            <a:spAutoFit/>
          </a:bodyPr>
          <a:lstStyle/>
          <a:p>
            <a:pPr algn="ctr">
              <a:lnSpc>
                <a:spcPts val="18953"/>
              </a:lnSpc>
              <a:spcBef>
                <a:spcPct val="0"/>
              </a:spcBef>
            </a:pPr>
            <a:r>
              <a:rPr lang="en-US" sz="13538" b="1" dirty="0">
                <a:solidFill>
                  <a:srgbClr val="EFD01A"/>
                </a:solidFill>
                <a:latin typeface="Bebas Neue Bold"/>
                <a:ea typeface="Bebas Neue Bold"/>
                <a:cs typeface="Bebas Neue Bold"/>
                <a:sym typeface="Bebas Neue Bold"/>
              </a:rPr>
              <a:t>Gary </a:t>
            </a:r>
            <a:r>
              <a:rPr lang="en-US" sz="13538" b="1" dirty="0" err="1">
                <a:solidFill>
                  <a:srgbClr val="EFD01A"/>
                </a:solidFill>
                <a:latin typeface="Bebas Neue Bold"/>
                <a:ea typeface="Bebas Neue Bold"/>
                <a:cs typeface="Bebas Neue Bold"/>
                <a:sym typeface="Bebas Neue Bold"/>
              </a:rPr>
              <a:t>Vaynerchuk</a:t>
            </a:r>
            <a:endParaRPr lang="en-US" sz="13538" b="1" dirty="0">
              <a:solidFill>
                <a:srgbClr val="EFD01A"/>
              </a:solidFill>
              <a:latin typeface="Bebas Neue Bold"/>
              <a:ea typeface="Bebas Neue Bold"/>
              <a:cs typeface="Bebas Neue Bold"/>
              <a:sym typeface="Bebas Neue Bold"/>
            </a:endParaRPr>
          </a:p>
        </p:txBody>
      </p:sp>
      <p:sp>
        <p:nvSpPr>
          <p:cNvPr id="3" name="Freeform 3"/>
          <p:cNvSpPr/>
          <p:nvPr/>
        </p:nvSpPr>
        <p:spPr>
          <a:xfrm>
            <a:off x="5056764" y="2889338"/>
            <a:ext cx="2948998" cy="2937940"/>
          </a:xfrm>
          <a:custGeom>
            <a:avLst/>
            <a:gdLst/>
            <a:ahLst/>
            <a:cxnLst/>
            <a:rect l="l" t="t" r="r" b="b"/>
            <a:pathLst>
              <a:path w="2948998" h="2937940">
                <a:moveTo>
                  <a:pt x="0" y="0"/>
                </a:moveTo>
                <a:lnTo>
                  <a:pt x="2948998" y="0"/>
                </a:lnTo>
                <a:lnTo>
                  <a:pt x="2948998" y="2937940"/>
                </a:lnTo>
                <a:lnTo>
                  <a:pt x="0" y="29379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851463" y="2889338"/>
            <a:ext cx="3221599" cy="3221599"/>
          </a:xfrm>
          <a:custGeom>
            <a:avLst/>
            <a:gdLst/>
            <a:ahLst/>
            <a:cxnLst/>
            <a:rect l="l" t="t" r="r" b="b"/>
            <a:pathLst>
              <a:path w="3221599" h="3221599">
                <a:moveTo>
                  <a:pt x="0" y="0"/>
                </a:moveTo>
                <a:lnTo>
                  <a:pt x="3221599" y="0"/>
                </a:lnTo>
                <a:lnTo>
                  <a:pt x="3221599" y="3221599"/>
                </a:lnTo>
                <a:lnTo>
                  <a:pt x="0" y="32215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689453" y="698353"/>
            <a:ext cx="6502547" cy="6502547"/>
          </a:xfrm>
          <a:custGeom>
            <a:avLst/>
            <a:gdLst/>
            <a:ahLst/>
            <a:cxnLst/>
            <a:rect l="l" t="t" r="r" b="b"/>
            <a:pathLst>
              <a:path w="6502547" h="6502547">
                <a:moveTo>
                  <a:pt x="0" y="0"/>
                </a:moveTo>
                <a:lnTo>
                  <a:pt x="6502547" y="0"/>
                </a:lnTo>
                <a:lnTo>
                  <a:pt x="6502547" y="6502547"/>
                </a:lnTo>
                <a:lnTo>
                  <a:pt x="0" y="6502547"/>
                </a:lnTo>
                <a:lnTo>
                  <a:pt x="0" y="0"/>
                </a:lnTo>
                <a:close/>
              </a:path>
            </a:pathLst>
          </a:custGeom>
          <a:blipFill>
            <a:blip r:embed="rId6"/>
            <a:stretch>
              <a:fillRect/>
            </a:stretch>
          </a:blipFill>
        </p:spPr>
      </p:sp>
      <p:sp>
        <p:nvSpPr>
          <p:cNvPr id="6" name="TextBox 6"/>
          <p:cNvSpPr txBox="1"/>
          <p:nvPr/>
        </p:nvSpPr>
        <p:spPr>
          <a:xfrm>
            <a:off x="13744514" y="5627940"/>
            <a:ext cx="2906865" cy="2612006"/>
          </a:xfrm>
          <a:prstGeom prst="rect">
            <a:avLst/>
          </a:prstGeom>
        </p:spPr>
        <p:txBody>
          <a:bodyPr lIns="0" tIns="0" rIns="0" bIns="0" rtlCol="0" anchor="t">
            <a:spAutoFit/>
          </a:bodyPr>
          <a:lstStyle/>
          <a:p>
            <a:pPr algn="ctr">
              <a:lnSpc>
                <a:spcPts val="18256"/>
              </a:lnSpc>
            </a:pPr>
            <a:r>
              <a:rPr lang="en-US" sz="13040" b="1" dirty="0">
                <a:solidFill>
                  <a:srgbClr val="FFFFFF"/>
                </a:solidFill>
                <a:latin typeface="Cooper Hewitt Bold"/>
                <a:ea typeface="Cooper Hewitt Bold"/>
                <a:cs typeface="Cooper Hewitt Bold"/>
                <a:sym typeface="Cooper Hewitt Bold"/>
              </a:rPr>
              <a:t>.01</a:t>
            </a:r>
          </a:p>
        </p:txBody>
      </p:sp>
      <p:sp>
        <p:nvSpPr>
          <p:cNvPr id="7" name="TextBox 7"/>
          <p:cNvSpPr txBox="1"/>
          <p:nvPr/>
        </p:nvSpPr>
        <p:spPr>
          <a:xfrm>
            <a:off x="1285315" y="5627940"/>
            <a:ext cx="2906865" cy="2612006"/>
          </a:xfrm>
          <a:prstGeom prst="rect">
            <a:avLst/>
          </a:prstGeom>
        </p:spPr>
        <p:txBody>
          <a:bodyPr lIns="0" tIns="0" rIns="0" bIns="0" rtlCol="0" anchor="t">
            <a:spAutoFit/>
          </a:bodyPr>
          <a:lstStyle/>
          <a:p>
            <a:pPr algn="ctr">
              <a:lnSpc>
                <a:spcPts val="18256"/>
              </a:lnSpc>
            </a:pPr>
            <a:r>
              <a:rPr lang="en-US" sz="13040" b="1">
                <a:solidFill>
                  <a:srgbClr val="FFFFFF"/>
                </a:solidFill>
                <a:latin typeface="Cooper Hewitt Bold"/>
                <a:ea typeface="Cooper Hewitt Bold"/>
                <a:cs typeface="Cooper Hewitt Bold"/>
                <a:sym typeface="Cooper Hewitt Bold"/>
              </a:rPr>
              <a:t>.03</a:t>
            </a:r>
          </a:p>
        </p:txBody>
      </p:sp>
      <p:grpSp>
        <p:nvGrpSpPr>
          <p:cNvPr id="8" name="Group 8"/>
          <p:cNvGrpSpPr/>
          <p:nvPr/>
        </p:nvGrpSpPr>
        <p:grpSpPr>
          <a:xfrm>
            <a:off x="0" y="7200900"/>
            <a:ext cx="18288000" cy="3086100"/>
            <a:chOff x="0" y="0"/>
            <a:chExt cx="4816593" cy="812800"/>
          </a:xfrm>
        </p:grpSpPr>
        <p:sp>
          <p:nvSpPr>
            <p:cNvPr id="9" name="Freeform 9"/>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EFD01A"/>
            </a:solidFill>
          </p:spPr>
        </p:sp>
        <p:sp>
          <p:nvSpPr>
            <p:cNvPr id="10" name="TextBox 10"/>
            <p:cNvSpPr txBox="1"/>
            <p:nvPr/>
          </p:nvSpPr>
          <p:spPr>
            <a:xfrm>
              <a:off x="0" y="-38100"/>
              <a:ext cx="4816593" cy="850900"/>
            </a:xfrm>
            <a:prstGeom prst="rect">
              <a:avLst/>
            </a:prstGeom>
          </p:spPr>
          <p:txBody>
            <a:bodyPr lIns="50800" tIns="50800" rIns="50800" bIns="50800" rtlCol="0" anchor="ctr"/>
            <a:lstStyle/>
            <a:p>
              <a:pPr algn="ctr">
                <a:lnSpc>
                  <a:spcPts val="2520"/>
                </a:lnSpc>
              </a:pPr>
              <a:endParaRPr/>
            </a:p>
          </p:txBody>
        </p:sp>
      </p:grpSp>
      <p:grpSp>
        <p:nvGrpSpPr>
          <p:cNvPr id="11" name="Group 11"/>
          <p:cNvGrpSpPr/>
          <p:nvPr/>
        </p:nvGrpSpPr>
        <p:grpSpPr>
          <a:xfrm>
            <a:off x="12482336" y="7810634"/>
            <a:ext cx="5548489" cy="1866631"/>
            <a:chOff x="0" y="0"/>
            <a:chExt cx="1461330" cy="491623"/>
          </a:xfrm>
        </p:grpSpPr>
        <p:sp>
          <p:nvSpPr>
            <p:cNvPr id="12" name="Freeform 12"/>
            <p:cNvSpPr/>
            <p:nvPr/>
          </p:nvSpPr>
          <p:spPr>
            <a:xfrm>
              <a:off x="0" y="0"/>
              <a:ext cx="1461330" cy="491623"/>
            </a:xfrm>
            <a:custGeom>
              <a:avLst/>
              <a:gdLst/>
              <a:ahLst/>
              <a:cxnLst/>
              <a:rect l="l" t="t" r="r" b="b"/>
              <a:pathLst>
                <a:path w="1461330" h="491623">
                  <a:moveTo>
                    <a:pt x="71161" y="0"/>
                  </a:moveTo>
                  <a:lnTo>
                    <a:pt x="1390169" y="0"/>
                  </a:lnTo>
                  <a:cubicBezTo>
                    <a:pt x="1409042" y="0"/>
                    <a:pt x="1427142" y="7497"/>
                    <a:pt x="1440488" y="20843"/>
                  </a:cubicBezTo>
                  <a:cubicBezTo>
                    <a:pt x="1453833" y="34188"/>
                    <a:pt x="1461330" y="52288"/>
                    <a:pt x="1461330" y="71161"/>
                  </a:cubicBezTo>
                  <a:lnTo>
                    <a:pt x="1461330" y="420462"/>
                  </a:lnTo>
                  <a:cubicBezTo>
                    <a:pt x="1461330" y="439335"/>
                    <a:pt x="1453833" y="457435"/>
                    <a:pt x="1440488" y="470780"/>
                  </a:cubicBezTo>
                  <a:cubicBezTo>
                    <a:pt x="1427142" y="484126"/>
                    <a:pt x="1409042" y="491623"/>
                    <a:pt x="1390169" y="491623"/>
                  </a:cubicBezTo>
                  <a:lnTo>
                    <a:pt x="71161" y="491623"/>
                  </a:lnTo>
                  <a:cubicBezTo>
                    <a:pt x="52288" y="491623"/>
                    <a:pt x="34188" y="484126"/>
                    <a:pt x="20843" y="470780"/>
                  </a:cubicBezTo>
                  <a:cubicBezTo>
                    <a:pt x="7497" y="457435"/>
                    <a:pt x="0" y="439335"/>
                    <a:pt x="0" y="420462"/>
                  </a:cubicBezTo>
                  <a:lnTo>
                    <a:pt x="0" y="71161"/>
                  </a:lnTo>
                  <a:cubicBezTo>
                    <a:pt x="0" y="52288"/>
                    <a:pt x="7497" y="34188"/>
                    <a:pt x="20843" y="20843"/>
                  </a:cubicBezTo>
                  <a:cubicBezTo>
                    <a:pt x="34188" y="7497"/>
                    <a:pt x="52288" y="0"/>
                    <a:pt x="71161" y="0"/>
                  </a:cubicBezTo>
                  <a:close/>
                </a:path>
              </a:pathLst>
            </a:custGeom>
            <a:solidFill>
              <a:srgbClr val="000000"/>
            </a:solidFill>
          </p:spPr>
        </p:sp>
        <p:sp>
          <p:nvSpPr>
            <p:cNvPr id="13" name="TextBox 13"/>
            <p:cNvSpPr txBox="1"/>
            <p:nvPr/>
          </p:nvSpPr>
          <p:spPr>
            <a:xfrm>
              <a:off x="0" y="-38100"/>
              <a:ext cx="1461330" cy="529723"/>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a:off x="6369756" y="7810634"/>
            <a:ext cx="5548489" cy="1866631"/>
            <a:chOff x="0" y="0"/>
            <a:chExt cx="1461330" cy="491623"/>
          </a:xfrm>
        </p:grpSpPr>
        <p:sp>
          <p:nvSpPr>
            <p:cNvPr id="15" name="Freeform 15"/>
            <p:cNvSpPr/>
            <p:nvPr/>
          </p:nvSpPr>
          <p:spPr>
            <a:xfrm>
              <a:off x="0" y="0"/>
              <a:ext cx="1461330" cy="491623"/>
            </a:xfrm>
            <a:custGeom>
              <a:avLst/>
              <a:gdLst/>
              <a:ahLst/>
              <a:cxnLst/>
              <a:rect l="l" t="t" r="r" b="b"/>
              <a:pathLst>
                <a:path w="1461330" h="491623">
                  <a:moveTo>
                    <a:pt x="71161" y="0"/>
                  </a:moveTo>
                  <a:lnTo>
                    <a:pt x="1390169" y="0"/>
                  </a:lnTo>
                  <a:cubicBezTo>
                    <a:pt x="1409042" y="0"/>
                    <a:pt x="1427142" y="7497"/>
                    <a:pt x="1440488" y="20843"/>
                  </a:cubicBezTo>
                  <a:cubicBezTo>
                    <a:pt x="1453833" y="34188"/>
                    <a:pt x="1461330" y="52288"/>
                    <a:pt x="1461330" y="71161"/>
                  </a:cubicBezTo>
                  <a:lnTo>
                    <a:pt x="1461330" y="420462"/>
                  </a:lnTo>
                  <a:cubicBezTo>
                    <a:pt x="1461330" y="439335"/>
                    <a:pt x="1453833" y="457435"/>
                    <a:pt x="1440488" y="470780"/>
                  </a:cubicBezTo>
                  <a:cubicBezTo>
                    <a:pt x="1427142" y="484126"/>
                    <a:pt x="1409042" y="491623"/>
                    <a:pt x="1390169" y="491623"/>
                  </a:cubicBezTo>
                  <a:lnTo>
                    <a:pt x="71161" y="491623"/>
                  </a:lnTo>
                  <a:cubicBezTo>
                    <a:pt x="52288" y="491623"/>
                    <a:pt x="34188" y="484126"/>
                    <a:pt x="20843" y="470780"/>
                  </a:cubicBezTo>
                  <a:cubicBezTo>
                    <a:pt x="7497" y="457435"/>
                    <a:pt x="0" y="439335"/>
                    <a:pt x="0" y="420462"/>
                  </a:cubicBezTo>
                  <a:lnTo>
                    <a:pt x="0" y="71161"/>
                  </a:lnTo>
                  <a:cubicBezTo>
                    <a:pt x="0" y="52288"/>
                    <a:pt x="7497" y="34188"/>
                    <a:pt x="20843" y="20843"/>
                  </a:cubicBezTo>
                  <a:cubicBezTo>
                    <a:pt x="34188" y="7497"/>
                    <a:pt x="52288" y="0"/>
                    <a:pt x="71161" y="0"/>
                  </a:cubicBezTo>
                  <a:close/>
                </a:path>
              </a:pathLst>
            </a:custGeom>
            <a:solidFill>
              <a:srgbClr val="000000"/>
            </a:solidFill>
          </p:spPr>
        </p:sp>
        <p:sp>
          <p:nvSpPr>
            <p:cNvPr id="16" name="TextBox 16"/>
            <p:cNvSpPr txBox="1"/>
            <p:nvPr/>
          </p:nvSpPr>
          <p:spPr>
            <a:xfrm>
              <a:off x="0" y="-38100"/>
              <a:ext cx="1461330" cy="529723"/>
            </a:xfrm>
            <a:prstGeom prst="rect">
              <a:avLst/>
            </a:prstGeom>
          </p:spPr>
          <p:txBody>
            <a:bodyPr lIns="50800" tIns="50800" rIns="50800" bIns="50800" rtlCol="0" anchor="ctr"/>
            <a:lstStyle/>
            <a:p>
              <a:pPr algn="ctr">
                <a:lnSpc>
                  <a:spcPts val="2520"/>
                </a:lnSpc>
              </a:pPr>
              <a:endParaRPr/>
            </a:p>
          </p:txBody>
        </p:sp>
      </p:grpSp>
      <p:grpSp>
        <p:nvGrpSpPr>
          <p:cNvPr id="17" name="Group 17"/>
          <p:cNvGrpSpPr/>
          <p:nvPr/>
        </p:nvGrpSpPr>
        <p:grpSpPr>
          <a:xfrm>
            <a:off x="257175" y="7810634"/>
            <a:ext cx="5548489" cy="1866631"/>
            <a:chOff x="0" y="0"/>
            <a:chExt cx="1461330" cy="491623"/>
          </a:xfrm>
        </p:grpSpPr>
        <p:sp>
          <p:nvSpPr>
            <p:cNvPr id="18" name="Freeform 18"/>
            <p:cNvSpPr/>
            <p:nvPr/>
          </p:nvSpPr>
          <p:spPr>
            <a:xfrm>
              <a:off x="0" y="0"/>
              <a:ext cx="1461330" cy="491623"/>
            </a:xfrm>
            <a:custGeom>
              <a:avLst/>
              <a:gdLst/>
              <a:ahLst/>
              <a:cxnLst/>
              <a:rect l="l" t="t" r="r" b="b"/>
              <a:pathLst>
                <a:path w="1461330" h="491623">
                  <a:moveTo>
                    <a:pt x="71161" y="0"/>
                  </a:moveTo>
                  <a:lnTo>
                    <a:pt x="1390169" y="0"/>
                  </a:lnTo>
                  <a:cubicBezTo>
                    <a:pt x="1409042" y="0"/>
                    <a:pt x="1427142" y="7497"/>
                    <a:pt x="1440488" y="20843"/>
                  </a:cubicBezTo>
                  <a:cubicBezTo>
                    <a:pt x="1453833" y="34188"/>
                    <a:pt x="1461330" y="52288"/>
                    <a:pt x="1461330" y="71161"/>
                  </a:cubicBezTo>
                  <a:lnTo>
                    <a:pt x="1461330" y="420462"/>
                  </a:lnTo>
                  <a:cubicBezTo>
                    <a:pt x="1461330" y="439335"/>
                    <a:pt x="1453833" y="457435"/>
                    <a:pt x="1440488" y="470780"/>
                  </a:cubicBezTo>
                  <a:cubicBezTo>
                    <a:pt x="1427142" y="484126"/>
                    <a:pt x="1409042" y="491623"/>
                    <a:pt x="1390169" y="491623"/>
                  </a:cubicBezTo>
                  <a:lnTo>
                    <a:pt x="71161" y="491623"/>
                  </a:lnTo>
                  <a:cubicBezTo>
                    <a:pt x="52288" y="491623"/>
                    <a:pt x="34188" y="484126"/>
                    <a:pt x="20843" y="470780"/>
                  </a:cubicBezTo>
                  <a:cubicBezTo>
                    <a:pt x="7497" y="457435"/>
                    <a:pt x="0" y="439335"/>
                    <a:pt x="0" y="420462"/>
                  </a:cubicBezTo>
                  <a:lnTo>
                    <a:pt x="0" y="71161"/>
                  </a:lnTo>
                  <a:cubicBezTo>
                    <a:pt x="0" y="52288"/>
                    <a:pt x="7497" y="34188"/>
                    <a:pt x="20843" y="20843"/>
                  </a:cubicBezTo>
                  <a:cubicBezTo>
                    <a:pt x="34188" y="7497"/>
                    <a:pt x="52288" y="0"/>
                    <a:pt x="71161" y="0"/>
                  </a:cubicBezTo>
                  <a:close/>
                </a:path>
              </a:pathLst>
            </a:custGeom>
            <a:solidFill>
              <a:srgbClr val="000000"/>
            </a:solidFill>
            <a:ln w="38100" cap="rnd">
              <a:solidFill>
                <a:srgbClr val="000000"/>
              </a:solidFill>
              <a:prstDash val="solid"/>
              <a:round/>
            </a:ln>
          </p:spPr>
        </p:sp>
        <p:sp>
          <p:nvSpPr>
            <p:cNvPr id="19" name="TextBox 19"/>
            <p:cNvSpPr txBox="1"/>
            <p:nvPr/>
          </p:nvSpPr>
          <p:spPr>
            <a:xfrm>
              <a:off x="0" y="-38100"/>
              <a:ext cx="1461330" cy="529723"/>
            </a:xfrm>
            <a:prstGeom prst="rect">
              <a:avLst/>
            </a:prstGeom>
          </p:spPr>
          <p:txBody>
            <a:bodyPr lIns="50800" tIns="50800" rIns="50800" bIns="50800" rtlCol="0" anchor="ctr"/>
            <a:lstStyle/>
            <a:p>
              <a:pPr algn="ctr">
                <a:lnSpc>
                  <a:spcPts val="2520"/>
                </a:lnSpc>
              </a:pPr>
              <a:endParaRPr/>
            </a:p>
          </p:txBody>
        </p:sp>
      </p:grpSp>
      <p:sp>
        <p:nvSpPr>
          <p:cNvPr id="20" name="TextBox 20"/>
          <p:cNvSpPr txBox="1"/>
          <p:nvPr/>
        </p:nvSpPr>
        <p:spPr>
          <a:xfrm>
            <a:off x="13587412" y="1977265"/>
            <a:ext cx="4443413" cy="3887573"/>
          </a:xfrm>
          <a:prstGeom prst="rect">
            <a:avLst/>
          </a:prstGeom>
        </p:spPr>
        <p:txBody>
          <a:bodyPr lIns="0" tIns="0" rIns="0" bIns="0" rtlCol="0" anchor="t">
            <a:spAutoFit/>
          </a:bodyPr>
          <a:lstStyle/>
          <a:p>
            <a:pPr algn="ctr" rtl="1">
              <a:lnSpc>
                <a:spcPts val="3104"/>
              </a:lnSpc>
            </a:pPr>
            <a:r>
              <a:rPr lang="ar-EG" sz="2217" b="1">
                <a:solidFill>
                  <a:srgbClr val="FFFFFF"/>
                </a:solidFill>
                <a:latin typeface="Almarai Bold"/>
                <a:ea typeface="Almarai Bold"/>
                <a:cs typeface="Almarai Bold"/>
                <a:sym typeface="Almarai Bold"/>
                <a:rtl/>
              </a:rPr>
              <a:t>جاري فاييرتشوك هو رائد أعمال ومستثمر ومتحدث تحفيزي مختص في التسويق الرقمي وبناء العلامات التجارية. اشتهر عبر منصاته مثل "</a:t>
            </a:r>
            <a:r>
              <a:rPr lang="en-US" sz="2217" b="1">
                <a:solidFill>
                  <a:srgbClr val="FFFFFF"/>
                </a:solidFill>
                <a:latin typeface="Almarai Bold"/>
                <a:ea typeface="Almarai Bold"/>
                <a:cs typeface="Almarai Bold"/>
                <a:sym typeface="Almarai Bold"/>
              </a:rPr>
              <a:t>GaryVee</a:t>
            </a:r>
            <a:r>
              <a:rPr lang="ar-EG" sz="2217" b="1">
                <a:solidFill>
                  <a:srgbClr val="FFFFFF"/>
                </a:solidFill>
                <a:latin typeface="Almarai Bold"/>
                <a:ea typeface="Almarai Bold"/>
                <a:cs typeface="Almarai Bold"/>
                <a:sym typeface="Almarai Bold"/>
                <a:rtl/>
              </a:rPr>
              <a:t>" حيث يقدم نصائح عملية حول ريادة الأعمال، التسويق، والسوشيال ميديا. يتميز أسلوبه بالصراحة، الطاقة العالية، وتركيزه على إنشاء سلسلة محتوى (</a:t>
            </a:r>
            <a:r>
              <a:rPr lang="en-US" sz="2217" b="1">
                <a:solidFill>
                  <a:srgbClr val="FFFFFF"/>
                </a:solidFill>
                <a:latin typeface="Almarai Bold"/>
                <a:ea typeface="Almarai Bold"/>
                <a:cs typeface="Almarai Bold"/>
                <a:sym typeface="Almarai Bold"/>
              </a:rPr>
              <a:t>Content Series</a:t>
            </a:r>
            <a:r>
              <a:rPr lang="ar-EG" sz="2217" b="1">
                <a:solidFill>
                  <a:srgbClr val="FFFFFF"/>
                </a:solidFill>
                <a:latin typeface="Almarai Bold"/>
                <a:ea typeface="Almarai Bold"/>
                <a:cs typeface="Almarai Bold"/>
                <a:sym typeface="Almarai Bold"/>
                <a:rtl/>
              </a:rPr>
              <a:t>) متسقة لجذب الجمهور.</a:t>
            </a:r>
          </a:p>
        </p:txBody>
      </p:sp>
      <p:sp>
        <p:nvSpPr>
          <p:cNvPr id="21" name="TextBox 21"/>
          <p:cNvSpPr txBox="1"/>
          <p:nvPr/>
        </p:nvSpPr>
        <p:spPr>
          <a:xfrm>
            <a:off x="12424729" y="8110855"/>
            <a:ext cx="5663703" cy="1189990"/>
          </a:xfrm>
          <a:prstGeom prst="rect">
            <a:avLst/>
          </a:prstGeom>
        </p:spPr>
        <p:txBody>
          <a:bodyPr lIns="0" tIns="0" rIns="0" bIns="0" rtlCol="0" anchor="t">
            <a:spAutoFit/>
          </a:bodyPr>
          <a:lstStyle/>
          <a:p>
            <a:pPr algn="ctr" rtl="1">
              <a:lnSpc>
                <a:spcPts val="4759"/>
              </a:lnSpc>
            </a:pPr>
            <a:r>
              <a:rPr lang="ar-EG" sz="3399">
                <a:solidFill>
                  <a:srgbClr val="FFFFFF"/>
                </a:solidFill>
                <a:latin typeface="Almarai"/>
                <a:ea typeface="Almarai"/>
                <a:cs typeface="Almarai"/>
                <a:sym typeface="Almarai"/>
                <a:rtl/>
              </a:rPr>
              <a:t>برامج يومية/أسبوعية ثابتة (</a:t>
            </a:r>
            <a:r>
              <a:rPr lang="en-US" sz="3399">
                <a:solidFill>
                  <a:srgbClr val="FFFFFF"/>
                </a:solidFill>
                <a:latin typeface="Almarai"/>
                <a:ea typeface="Almarai"/>
                <a:cs typeface="Almarai"/>
                <a:sym typeface="Almarai"/>
              </a:rPr>
              <a:t>Consistent Video Series</a:t>
            </a:r>
            <a:r>
              <a:rPr lang="ar-EG" sz="3399">
                <a:solidFill>
                  <a:srgbClr val="FFFFFF"/>
                </a:solidFill>
                <a:latin typeface="Almarai"/>
                <a:ea typeface="Almarai"/>
                <a:cs typeface="Almarai"/>
                <a:sym typeface="Almarai"/>
                <a:rtl/>
              </a:rPr>
              <a:t>)</a:t>
            </a:r>
          </a:p>
        </p:txBody>
      </p:sp>
      <p:sp>
        <p:nvSpPr>
          <p:cNvPr id="22" name="TextBox 22"/>
          <p:cNvSpPr txBox="1"/>
          <p:nvPr/>
        </p:nvSpPr>
        <p:spPr>
          <a:xfrm>
            <a:off x="6369756" y="7810817"/>
            <a:ext cx="5663703" cy="1790065"/>
          </a:xfrm>
          <a:prstGeom prst="rect">
            <a:avLst/>
          </a:prstGeom>
        </p:spPr>
        <p:txBody>
          <a:bodyPr lIns="0" tIns="0" rIns="0" bIns="0" rtlCol="0" anchor="t">
            <a:spAutoFit/>
          </a:bodyPr>
          <a:lstStyle/>
          <a:p>
            <a:pPr algn="ctr" rtl="1">
              <a:lnSpc>
                <a:spcPts val="4759"/>
              </a:lnSpc>
            </a:pPr>
            <a:r>
              <a:rPr lang="ar-EG" sz="3399">
                <a:solidFill>
                  <a:srgbClr val="FFFFFF"/>
                </a:solidFill>
                <a:latin typeface="Almarai"/>
                <a:ea typeface="Almarai"/>
                <a:cs typeface="Almarai"/>
                <a:sym typeface="Almarai"/>
                <a:rtl/>
              </a:rPr>
              <a:t>محتوى متعدد المنصات (</a:t>
            </a:r>
            <a:r>
              <a:rPr lang="en-US" sz="3399">
                <a:solidFill>
                  <a:srgbClr val="FFFFFF"/>
                </a:solidFill>
                <a:latin typeface="Almarai"/>
                <a:ea typeface="Almarai"/>
                <a:cs typeface="Almarai"/>
                <a:sym typeface="Almarai"/>
              </a:rPr>
              <a:t>Repurposed Content Across Platforms</a:t>
            </a:r>
            <a:r>
              <a:rPr lang="ar-EG" sz="3399">
                <a:solidFill>
                  <a:srgbClr val="FFFFFF"/>
                </a:solidFill>
                <a:latin typeface="Almarai"/>
                <a:ea typeface="Almarai"/>
                <a:cs typeface="Almarai"/>
                <a:sym typeface="Almarai"/>
                <a:rtl/>
              </a:rPr>
              <a:t>)</a:t>
            </a:r>
          </a:p>
        </p:txBody>
      </p:sp>
      <p:sp>
        <p:nvSpPr>
          <p:cNvPr id="23" name="TextBox 23"/>
          <p:cNvSpPr txBox="1"/>
          <p:nvPr/>
        </p:nvSpPr>
        <p:spPr>
          <a:xfrm>
            <a:off x="199568" y="8110855"/>
            <a:ext cx="5663703" cy="1189990"/>
          </a:xfrm>
          <a:prstGeom prst="rect">
            <a:avLst/>
          </a:prstGeom>
        </p:spPr>
        <p:txBody>
          <a:bodyPr lIns="0" tIns="0" rIns="0" bIns="0" rtlCol="0" anchor="t">
            <a:spAutoFit/>
          </a:bodyPr>
          <a:lstStyle/>
          <a:p>
            <a:pPr algn="ctr" rtl="1">
              <a:lnSpc>
                <a:spcPts val="4759"/>
              </a:lnSpc>
            </a:pPr>
            <a:r>
              <a:rPr lang="ar-EG" sz="3399">
                <a:solidFill>
                  <a:srgbClr val="FFFFFF"/>
                </a:solidFill>
                <a:latin typeface="Almarai"/>
                <a:ea typeface="Almarai"/>
                <a:cs typeface="Almarai"/>
                <a:sym typeface="Almarai"/>
                <a:rtl/>
              </a:rPr>
              <a:t>سلسلة تعليمية متعمقة (</a:t>
            </a:r>
            <a:r>
              <a:rPr lang="en-US" sz="3399">
                <a:solidFill>
                  <a:srgbClr val="FFFFFF"/>
                </a:solidFill>
                <a:latin typeface="Almarai"/>
                <a:ea typeface="Almarai"/>
                <a:cs typeface="Almarai"/>
                <a:sym typeface="Almarai"/>
              </a:rPr>
              <a:t>Educational Deep Dives</a:t>
            </a:r>
            <a:r>
              <a:rPr lang="ar-EG" sz="3399">
                <a:solidFill>
                  <a:srgbClr val="FFFFFF"/>
                </a:solidFill>
                <a:latin typeface="Almarai"/>
                <a:ea typeface="Almarai"/>
                <a:cs typeface="Almarai"/>
                <a:sym typeface="Almarai"/>
                <a:rtl/>
              </a:rPr>
              <a:t>)</a:t>
            </a:r>
          </a:p>
        </p:txBody>
      </p:sp>
      <p:sp>
        <p:nvSpPr>
          <p:cNvPr id="24" name="Freeform 24"/>
          <p:cNvSpPr/>
          <p:nvPr/>
        </p:nvSpPr>
        <p:spPr>
          <a:xfrm rot="-5400000">
            <a:off x="302309" y="6053004"/>
            <a:ext cx="694676" cy="784945"/>
          </a:xfrm>
          <a:custGeom>
            <a:avLst/>
            <a:gdLst/>
            <a:ahLst/>
            <a:cxnLst/>
            <a:rect l="l" t="t" r="r" b="b"/>
            <a:pathLst>
              <a:path w="694676" h="784945">
                <a:moveTo>
                  <a:pt x="0" y="0"/>
                </a:moveTo>
                <a:lnTo>
                  <a:pt x="694677" y="0"/>
                </a:lnTo>
                <a:lnTo>
                  <a:pt x="694677" y="784945"/>
                </a:lnTo>
                <a:lnTo>
                  <a:pt x="0" y="784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5" name="Group 25"/>
          <p:cNvGrpSpPr/>
          <p:nvPr/>
        </p:nvGrpSpPr>
        <p:grpSpPr>
          <a:xfrm>
            <a:off x="16073139" y="162654"/>
            <a:ext cx="1973653" cy="784945"/>
            <a:chOff x="0" y="0"/>
            <a:chExt cx="519810" cy="206735"/>
          </a:xfrm>
        </p:grpSpPr>
        <p:sp>
          <p:nvSpPr>
            <p:cNvPr id="26" name="Freeform 26"/>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EFD01A"/>
            </a:solidFill>
          </p:spPr>
        </p:sp>
        <p:sp>
          <p:nvSpPr>
            <p:cNvPr id="27" name="TextBox 27"/>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28" name="TextBox 28"/>
          <p:cNvSpPr txBox="1"/>
          <p:nvPr/>
        </p:nvSpPr>
        <p:spPr>
          <a:xfrm>
            <a:off x="16011941" y="348434"/>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F6F6F5"/>
                </a:solidFill>
                <a:latin typeface="Neue Montreal"/>
                <a:ea typeface="Neue Montreal"/>
                <a:cs typeface="Neue Montreal"/>
                <a:sym typeface="Neue Montreal"/>
              </a:rPr>
              <a:t>Page 10</a:t>
            </a:r>
          </a:p>
        </p:txBody>
      </p:sp>
      <p:grpSp>
        <p:nvGrpSpPr>
          <p:cNvPr id="29" name="Group 29"/>
          <p:cNvGrpSpPr/>
          <p:nvPr/>
        </p:nvGrpSpPr>
        <p:grpSpPr>
          <a:xfrm>
            <a:off x="16410518" y="434696"/>
            <a:ext cx="240861" cy="240861"/>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32" name="TextBox 32"/>
          <p:cNvSpPr txBox="1"/>
          <p:nvPr/>
        </p:nvSpPr>
        <p:spPr>
          <a:xfrm rot="-5400000">
            <a:off x="-2137538" y="2938354"/>
            <a:ext cx="5507694" cy="500380"/>
          </a:xfrm>
          <a:prstGeom prst="rect">
            <a:avLst/>
          </a:prstGeom>
        </p:spPr>
        <p:txBody>
          <a:bodyPr lIns="0" tIns="0" rIns="0" bIns="0" rtlCol="0" anchor="t">
            <a:spAutoFit/>
          </a:bodyPr>
          <a:lstStyle/>
          <a:p>
            <a:pPr marL="0" lvl="0" indent="0" algn="ctr" rtl="1">
              <a:lnSpc>
                <a:spcPts val="3919"/>
              </a:lnSpc>
              <a:spcBef>
                <a:spcPct val="0"/>
              </a:spcBef>
            </a:pPr>
            <a:r>
              <a:rPr lang="ar-EG" sz="2799" b="1">
                <a:solidFill>
                  <a:srgbClr val="FFFFFF"/>
                </a:solidFill>
                <a:latin typeface="Almarai Bold"/>
                <a:ea typeface="Almarai Bold"/>
                <a:cs typeface="Almarai Bold"/>
                <a:sym typeface="Almarai Bold"/>
                <a:rtl/>
              </a:rPr>
              <a:t>سلسلة المحتوى (</a:t>
            </a:r>
            <a:r>
              <a:rPr lang="en-US" sz="2799" b="1">
                <a:solidFill>
                  <a:srgbClr val="FFFFFF"/>
                </a:solidFill>
                <a:latin typeface="Almarai Bold"/>
                <a:ea typeface="Almarai Bold"/>
                <a:cs typeface="Almarai Bold"/>
                <a:sym typeface="Almarai Bold"/>
              </a:rPr>
              <a:t>Content Series</a:t>
            </a:r>
            <a:r>
              <a:rPr lang="ar-EG" sz="2799" b="1">
                <a:solidFill>
                  <a:srgbClr val="FFFFFF"/>
                </a:solidFill>
                <a:latin typeface="Almarai Bold"/>
                <a:ea typeface="Almarai Bold"/>
                <a:cs typeface="Almarai Bold"/>
                <a:sym typeface="Almarai Bold"/>
                <a:rtl/>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9AA7"/>
        </a:solidFill>
        <a:effectLst/>
      </p:bgPr>
    </p:bg>
    <p:spTree>
      <p:nvGrpSpPr>
        <p:cNvPr id="1" name=""/>
        <p:cNvGrpSpPr/>
        <p:nvPr/>
      </p:nvGrpSpPr>
      <p:grpSpPr>
        <a:xfrm>
          <a:off x="0" y="0"/>
          <a:ext cx="0" cy="0"/>
          <a:chOff x="0" y="0"/>
          <a:chExt cx="0" cy="0"/>
        </a:xfrm>
      </p:grpSpPr>
      <p:sp>
        <p:nvSpPr>
          <p:cNvPr id="2" name="Freeform 2"/>
          <p:cNvSpPr/>
          <p:nvPr/>
        </p:nvSpPr>
        <p:spPr>
          <a:xfrm>
            <a:off x="7491412" y="947599"/>
            <a:ext cx="10451546" cy="3200786"/>
          </a:xfrm>
          <a:custGeom>
            <a:avLst/>
            <a:gdLst/>
            <a:ahLst/>
            <a:cxnLst/>
            <a:rect l="l" t="t" r="r" b="b"/>
            <a:pathLst>
              <a:path w="10451546" h="3200786">
                <a:moveTo>
                  <a:pt x="0" y="0"/>
                </a:moveTo>
                <a:lnTo>
                  <a:pt x="10451546" y="0"/>
                </a:lnTo>
                <a:lnTo>
                  <a:pt x="10451546" y="3200786"/>
                </a:lnTo>
                <a:lnTo>
                  <a:pt x="0" y="3200786"/>
                </a:lnTo>
                <a:lnTo>
                  <a:pt x="0" y="0"/>
                </a:lnTo>
                <a:close/>
              </a:path>
            </a:pathLst>
          </a:custGeom>
          <a:blipFill>
            <a:blip r:embed="rId2"/>
            <a:stretch>
              <a:fillRect/>
            </a:stretch>
          </a:blipFill>
        </p:spPr>
      </p:sp>
      <p:sp>
        <p:nvSpPr>
          <p:cNvPr id="3" name="Freeform 3"/>
          <p:cNvSpPr/>
          <p:nvPr/>
        </p:nvSpPr>
        <p:spPr>
          <a:xfrm>
            <a:off x="7600950" y="4319835"/>
            <a:ext cx="404812" cy="404812"/>
          </a:xfrm>
          <a:custGeom>
            <a:avLst/>
            <a:gdLst/>
            <a:ahLst/>
            <a:cxnLst/>
            <a:rect l="l" t="t" r="r" b="b"/>
            <a:pathLst>
              <a:path w="404812" h="404812">
                <a:moveTo>
                  <a:pt x="0" y="0"/>
                </a:moveTo>
                <a:lnTo>
                  <a:pt x="404812" y="0"/>
                </a:lnTo>
                <a:lnTo>
                  <a:pt x="404812" y="404813"/>
                </a:lnTo>
                <a:lnTo>
                  <a:pt x="0" y="4048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805612" y="971135"/>
            <a:ext cx="2581966" cy="2379241"/>
          </a:xfrm>
          <a:prstGeom prst="rect">
            <a:avLst/>
          </a:prstGeom>
        </p:spPr>
        <p:txBody>
          <a:bodyPr wrap="square" lIns="0" tIns="0" rIns="0" bIns="0" rtlCol="0" anchor="t">
            <a:spAutoFit/>
          </a:bodyPr>
          <a:lstStyle/>
          <a:p>
            <a:pPr algn="ctr">
              <a:lnSpc>
                <a:spcPts val="20259"/>
              </a:lnSpc>
              <a:spcBef>
                <a:spcPct val="0"/>
              </a:spcBef>
            </a:pPr>
            <a:r>
              <a:rPr lang="en-US" sz="14470" b="1" dirty="0">
                <a:solidFill>
                  <a:srgbClr val="FFFFFF"/>
                </a:solidFill>
                <a:latin typeface="Neue Montreal Bold"/>
                <a:ea typeface="Neue Montreal Bold"/>
                <a:cs typeface="Neue Montreal Bold"/>
                <a:sym typeface="Neue Montreal Bold"/>
              </a:rPr>
              <a:t>01.</a:t>
            </a:r>
          </a:p>
        </p:txBody>
      </p:sp>
      <p:sp>
        <p:nvSpPr>
          <p:cNvPr id="5" name="TextBox 5"/>
          <p:cNvSpPr txBox="1"/>
          <p:nvPr/>
        </p:nvSpPr>
        <p:spPr>
          <a:xfrm>
            <a:off x="4649416" y="3822192"/>
            <a:ext cx="2841995" cy="2379241"/>
          </a:xfrm>
          <a:prstGeom prst="rect">
            <a:avLst/>
          </a:prstGeom>
        </p:spPr>
        <p:txBody>
          <a:bodyPr wrap="square" lIns="0" tIns="0" rIns="0" bIns="0" rtlCol="0" anchor="t">
            <a:spAutoFit/>
          </a:bodyPr>
          <a:lstStyle/>
          <a:p>
            <a:pPr algn="ctr">
              <a:lnSpc>
                <a:spcPts val="20259"/>
              </a:lnSpc>
              <a:spcBef>
                <a:spcPct val="0"/>
              </a:spcBef>
            </a:pPr>
            <a:r>
              <a:rPr lang="en-US" sz="14470" b="1" dirty="0">
                <a:solidFill>
                  <a:srgbClr val="FFFFFF"/>
                </a:solidFill>
                <a:latin typeface="Neue Montreal Bold"/>
                <a:ea typeface="Neue Montreal Bold"/>
                <a:cs typeface="Neue Montreal Bold"/>
                <a:sym typeface="Neue Montreal Bold"/>
              </a:rPr>
              <a:t>02.</a:t>
            </a:r>
          </a:p>
        </p:txBody>
      </p:sp>
      <p:sp>
        <p:nvSpPr>
          <p:cNvPr id="6" name="Freeform 6"/>
          <p:cNvSpPr/>
          <p:nvPr/>
        </p:nvSpPr>
        <p:spPr>
          <a:xfrm rot="1088654">
            <a:off x="4197932" y="8221108"/>
            <a:ext cx="4987761" cy="2180331"/>
          </a:xfrm>
          <a:custGeom>
            <a:avLst/>
            <a:gdLst/>
            <a:ahLst/>
            <a:cxnLst/>
            <a:rect l="l" t="t" r="r" b="b"/>
            <a:pathLst>
              <a:path w="4987761" h="2180331">
                <a:moveTo>
                  <a:pt x="0" y="0"/>
                </a:moveTo>
                <a:lnTo>
                  <a:pt x="4987761" y="0"/>
                </a:lnTo>
                <a:lnTo>
                  <a:pt x="4987761" y="2180330"/>
                </a:lnTo>
                <a:lnTo>
                  <a:pt x="0" y="2180330"/>
                </a:lnTo>
                <a:lnTo>
                  <a:pt x="0" y="0"/>
                </a:lnTo>
                <a:close/>
              </a:path>
            </a:pathLst>
          </a:custGeom>
          <a:blipFill>
            <a:blip r:embed="rId5"/>
            <a:stretch>
              <a:fillRect l="-94958" t="-56101" b="-49945"/>
            </a:stretch>
          </a:blipFill>
        </p:spPr>
      </p:sp>
      <p:sp>
        <p:nvSpPr>
          <p:cNvPr id="7" name="TextBox 7"/>
          <p:cNvSpPr txBox="1"/>
          <p:nvPr/>
        </p:nvSpPr>
        <p:spPr>
          <a:xfrm>
            <a:off x="4624563" y="6676887"/>
            <a:ext cx="2730996" cy="2489938"/>
          </a:xfrm>
          <a:prstGeom prst="rect">
            <a:avLst/>
          </a:prstGeom>
        </p:spPr>
        <p:txBody>
          <a:bodyPr lIns="0" tIns="0" rIns="0" bIns="0" rtlCol="0" anchor="t">
            <a:spAutoFit/>
          </a:bodyPr>
          <a:lstStyle/>
          <a:p>
            <a:pPr algn="ctr">
              <a:lnSpc>
                <a:spcPts val="20259"/>
              </a:lnSpc>
              <a:spcBef>
                <a:spcPct val="0"/>
              </a:spcBef>
            </a:pPr>
            <a:r>
              <a:rPr lang="en-US" sz="14470" b="1" dirty="0">
                <a:solidFill>
                  <a:srgbClr val="FFFFFF"/>
                </a:solidFill>
                <a:latin typeface="Neue Montreal Bold"/>
                <a:ea typeface="Neue Montreal Bold"/>
                <a:cs typeface="Neue Montreal Bold"/>
                <a:sym typeface="Neue Montreal Bold"/>
              </a:rPr>
              <a:t>03.</a:t>
            </a:r>
          </a:p>
        </p:txBody>
      </p:sp>
      <p:grpSp>
        <p:nvGrpSpPr>
          <p:cNvPr id="8" name="Group 8"/>
          <p:cNvGrpSpPr/>
          <p:nvPr/>
        </p:nvGrpSpPr>
        <p:grpSpPr>
          <a:xfrm rot="5400000">
            <a:off x="-2374428" y="2374428"/>
            <a:ext cx="10287000" cy="5538145"/>
            <a:chOff x="0" y="0"/>
            <a:chExt cx="2709333" cy="1458606"/>
          </a:xfrm>
        </p:grpSpPr>
        <p:sp>
          <p:nvSpPr>
            <p:cNvPr id="9" name="Freeform 9"/>
            <p:cNvSpPr/>
            <p:nvPr/>
          </p:nvSpPr>
          <p:spPr>
            <a:xfrm>
              <a:off x="0" y="0"/>
              <a:ext cx="2709333" cy="1458606"/>
            </a:xfrm>
            <a:custGeom>
              <a:avLst/>
              <a:gdLst/>
              <a:ahLst/>
              <a:cxnLst/>
              <a:rect l="l" t="t" r="r" b="b"/>
              <a:pathLst>
                <a:path w="2709333" h="1458606">
                  <a:moveTo>
                    <a:pt x="0" y="0"/>
                  </a:moveTo>
                  <a:lnTo>
                    <a:pt x="2709333" y="0"/>
                  </a:lnTo>
                  <a:lnTo>
                    <a:pt x="2709333" y="1458606"/>
                  </a:lnTo>
                  <a:lnTo>
                    <a:pt x="0" y="1458606"/>
                  </a:lnTo>
                  <a:close/>
                </a:path>
              </a:pathLst>
            </a:custGeom>
            <a:solidFill>
              <a:srgbClr val="737373"/>
            </a:solidFill>
          </p:spPr>
        </p:sp>
        <p:sp>
          <p:nvSpPr>
            <p:cNvPr id="10" name="TextBox 10"/>
            <p:cNvSpPr txBox="1"/>
            <p:nvPr/>
          </p:nvSpPr>
          <p:spPr>
            <a:xfrm>
              <a:off x="0" y="-38100"/>
              <a:ext cx="2709333" cy="1496706"/>
            </a:xfrm>
            <a:prstGeom prst="rect">
              <a:avLst/>
            </a:prstGeom>
          </p:spPr>
          <p:txBody>
            <a:bodyPr lIns="50800" tIns="50800" rIns="50800" bIns="50800" rtlCol="0" anchor="ctr"/>
            <a:lstStyle/>
            <a:p>
              <a:pPr algn="ctr">
                <a:lnSpc>
                  <a:spcPts val="2520"/>
                </a:lnSpc>
              </a:pPr>
              <a:endParaRPr/>
            </a:p>
          </p:txBody>
        </p:sp>
      </p:grpSp>
      <p:grpSp>
        <p:nvGrpSpPr>
          <p:cNvPr id="11" name="Group 11"/>
          <p:cNvGrpSpPr/>
          <p:nvPr/>
        </p:nvGrpSpPr>
        <p:grpSpPr>
          <a:xfrm rot="5400000">
            <a:off x="1456198" y="2775688"/>
            <a:ext cx="2654670" cy="4862808"/>
            <a:chOff x="0" y="0"/>
            <a:chExt cx="699172" cy="1280740"/>
          </a:xfrm>
        </p:grpSpPr>
        <p:sp>
          <p:nvSpPr>
            <p:cNvPr id="12" name="Freeform 12"/>
            <p:cNvSpPr/>
            <p:nvPr/>
          </p:nvSpPr>
          <p:spPr>
            <a:xfrm>
              <a:off x="0" y="0"/>
              <a:ext cx="699172" cy="1280740"/>
            </a:xfrm>
            <a:custGeom>
              <a:avLst/>
              <a:gdLst/>
              <a:ahLst/>
              <a:cxnLst/>
              <a:rect l="l" t="t" r="r" b="b"/>
              <a:pathLst>
                <a:path w="699172" h="1280740">
                  <a:moveTo>
                    <a:pt x="148733" y="0"/>
                  </a:moveTo>
                  <a:lnTo>
                    <a:pt x="550439" y="0"/>
                  </a:lnTo>
                  <a:cubicBezTo>
                    <a:pt x="632582" y="0"/>
                    <a:pt x="699172" y="66590"/>
                    <a:pt x="699172" y="148733"/>
                  </a:cubicBezTo>
                  <a:lnTo>
                    <a:pt x="699172" y="1132006"/>
                  </a:lnTo>
                  <a:cubicBezTo>
                    <a:pt x="699172" y="1214149"/>
                    <a:pt x="632582" y="1280740"/>
                    <a:pt x="550439" y="1280740"/>
                  </a:cubicBezTo>
                  <a:lnTo>
                    <a:pt x="148733" y="1280740"/>
                  </a:lnTo>
                  <a:cubicBezTo>
                    <a:pt x="66590" y="1280740"/>
                    <a:pt x="0" y="1214149"/>
                    <a:pt x="0" y="1132006"/>
                  </a:cubicBezTo>
                  <a:lnTo>
                    <a:pt x="0" y="148733"/>
                  </a:lnTo>
                  <a:cubicBezTo>
                    <a:pt x="0" y="66590"/>
                    <a:pt x="66590" y="0"/>
                    <a:pt x="148733" y="0"/>
                  </a:cubicBezTo>
                  <a:close/>
                </a:path>
              </a:pathLst>
            </a:custGeom>
            <a:solidFill>
              <a:srgbClr val="A6A6A6"/>
            </a:solidFill>
            <a:ln w="38100" cap="rnd">
              <a:solidFill>
                <a:srgbClr val="000000"/>
              </a:solidFill>
              <a:prstDash val="solid"/>
              <a:round/>
            </a:ln>
          </p:spPr>
        </p:sp>
        <p:sp>
          <p:nvSpPr>
            <p:cNvPr id="13" name="TextBox 13"/>
            <p:cNvSpPr txBox="1"/>
            <p:nvPr/>
          </p:nvSpPr>
          <p:spPr>
            <a:xfrm>
              <a:off x="0" y="-38100"/>
              <a:ext cx="699172" cy="1318840"/>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rot="5400000">
            <a:off x="1456198" y="-75369"/>
            <a:ext cx="2654670" cy="4862808"/>
            <a:chOff x="0" y="0"/>
            <a:chExt cx="699172" cy="1280740"/>
          </a:xfrm>
        </p:grpSpPr>
        <p:sp>
          <p:nvSpPr>
            <p:cNvPr id="15" name="Freeform 15"/>
            <p:cNvSpPr/>
            <p:nvPr/>
          </p:nvSpPr>
          <p:spPr>
            <a:xfrm>
              <a:off x="0" y="0"/>
              <a:ext cx="699172" cy="1280740"/>
            </a:xfrm>
            <a:custGeom>
              <a:avLst/>
              <a:gdLst/>
              <a:ahLst/>
              <a:cxnLst/>
              <a:rect l="l" t="t" r="r" b="b"/>
              <a:pathLst>
                <a:path w="699172" h="1280740">
                  <a:moveTo>
                    <a:pt x="148733" y="0"/>
                  </a:moveTo>
                  <a:lnTo>
                    <a:pt x="550439" y="0"/>
                  </a:lnTo>
                  <a:cubicBezTo>
                    <a:pt x="632582" y="0"/>
                    <a:pt x="699172" y="66590"/>
                    <a:pt x="699172" y="148733"/>
                  </a:cubicBezTo>
                  <a:lnTo>
                    <a:pt x="699172" y="1132006"/>
                  </a:lnTo>
                  <a:cubicBezTo>
                    <a:pt x="699172" y="1214149"/>
                    <a:pt x="632582" y="1280740"/>
                    <a:pt x="550439" y="1280740"/>
                  </a:cubicBezTo>
                  <a:lnTo>
                    <a:pt x="148733" y="1280740"/>
                  </a:lnTo>
                  <a:cubicBezTo>
                    <a:pt x="66590" y="1280740"/>
                    <a:pt x="0" y="1214149"/>
                    <a:pt x="0" y="1132006"/>
                  </a:cubicBezTo>
                  <a:lnTo>
                    <a:pt x="0" y="148733"/>
                  </a:lnTo>
                  <a:cubicBezTo>
                    <a:pt x="0" y="66590"/>
                    <a:pt x="66590" y="0"/>
                    <a:pt x="148733" y="0"/>
                  </a:cubicBezTo>
                  <a:close/>
                </a:path>
              </a:pathLst>
            </a:custGeom>
            <a:solidFill>
              <a:srgbClr val="A6A6A6"/>
            </a:solidFill>
            <a:ln w="38100" cap="rnd">
              <a:solidFill>
                <a:srgbClr val="000000"/>
              </a:solidFill>
              <a:prstDash val="solid"/>
              <a:round/>
            </a:ln>
          </p:spPr>
        </p:sp>
        <p:sp>
          <p:nvSpPr>
            <p:cNvPr id="16" name="TextBox 16"/>
            <p:cNvSpPr txBox="1"/>
            <p:nvPr/>
          </p:nvSpPr>
          <p:spPr>
            <a:xfrm>
              <a:off x="0" y="-38100"/>
              <a:ext cx="699172" cy="1318840"/>
            </a:xfrm>
            <a:prstGeom prst="rect">
              <a:avLst/>
            </a:prstGeom>
          </p:spPr>
          <p:txBody>
            <a:bodyPr lIns="50800" tIns="50800" rIns="50800" bIns="50800" rtlCol="0" anchor="ctr"/>
            <a:lstStyle/>
            <a:p>
              <a:pPr algn="ctr">
                <a:lnSpc>
                  <a:spcPts val="2520"/>
                </a:lnSpc>
              </a:pPr>
              <a:endParaRPr/>
            </a:p>
          </p:txBody>
        </p:sp>
      </p:grpSp>
      <p:grpSp>
        <p:nvGrpSpPr>
          <p:cNvPr id="17" name="Group 17"/>
          <p:cNvGrpSpPr/>
          <p:nvPr/>
        </p:nvGrpSpPr>
        <p:grpSpPr>
          <a:xfrm rot="5400000">
            <a:off x="1441737" y="5630384"/>
            <a:ext cx="2654670" cy="4862808"/>
            <a:chOff x="0" y="0"/>
            <a:chExt cx="699172" cy="1280740"/>
          </a:xfrm>
        </p:grpSpPr>
        <p:sp>
          <p:nvSpPr>
            <p:cNvPr id="18" name="Freeform 18"/>
            <p:cNvSpPr/>
            <p:nvPr/>
          </p:nvSpPr>
          <p:spPr>
            <a:xfrm>
              <a:off x="0" y="0"/>
              <a:ext cx="699172" cy="1280740"/>
            </a:xfrm>
            <a:custGeom>
              <a:avLst/>
              <a:gdLst/>
              <a:ahLst/>
              <a:cxnLst/>
              <a:rect l="l" t="t" r="r" b="b"/>
              <a:pathLst>
                <a:path w="699172" h="1280740">
                  <a:moveTo>
                    <a:pt x="148733" y="0"/>
                  </a:moveTo>
                  <a:lnTo>
                    <a:pt x="550439" y="0"/>
                  </a:lnTo>
                  <a:cubicBezTo>
                    <a:pt x="632582" y="0"/>
                    <a:pt x="699172" y="66590"/>
                    <a:pt x="699172" y="148733"/>
                  </a:cubicBezTo>
                  <a:lnTo>
                    <a:pt x="699172" y="1132006"/>
                  </a:lnTo>
                  <a:cubicBezTo>
                    <a:pt x="699172" y="1214149"/>
                    <a:pt x="632582" y="1280740"/>
                    <a:pt x="550439" y="1280740"/>
                  </a:cubicBezTo>
                  <a:lnTo>
                    <a:pt x="148733" y="1280740"/>
                  </a:lnTo>
                  <a:cubicBezTo>
                    <a:pt x="66590" y="1280740"/>
                    <a:pt x="0" y="1214149"/>
                    <a:pt x="0" y="1132006"/>
                  </a:cubicBezTo>
                  <a:lnTo>
                    <a:pt x="0" y="148733"/>
                  </a:lnTo>
                  <a:cubicBezTo>
                    <a:pt x="0" y="66590"/>
                    <a:pt x="66590" y="0"/>
                    <a:pt x="148733" y="0"/>
                  </a:cubicBezTo>
                  <a:close/>
                </a:path>
              </a:pathLst>
            </a:custGeom>
            <a:solidFill>
              <a:srgbClr val="A6A6A6"/>
            </a:solidFill>
            <a:ln w="38100" cap="rnd">
              <a:solidFill>
                <a:srgbClr val="000000"/>
              </a:solidFill>
              <a:prstDash val="solid"/>
              <a:round/>
            </a:ln>
          </p:spPr>
        </p:sp>
        <p:sp>
          <p:nvSpPr>
            <p:cNvPr id="19" name="TextBox 19"/>
            <p:cNvSpPr txBox="1"/>
            <p:nvPr/>
          </p:nvSpPr>
          <p:spPr>
            <a:xfrm>
              <a:off x="0" y="-38100"/>
              <a:ext cx="699172" cy="1318840"/>
            </a:xfrm>
            <a:prstGeom prst="rect">
              <a:avLst/>
            </a:prstGeom>
          </p:spPr>
          <p:txBody>
            <a:bodyPr lIns="50800" tIns="50800" rIns="50800" bIns="50800" rtlCol="0" anchor="ctr"/>
            <a:lstStyle/>
            <a:p>
              <a:pPr algn="ctr">
                <a:lnSpc>
                  <a:spcPts val="2520"/>
                </a:lnSpc>
              </a:pPr>
              <a:endParaRPr/>
            </a:p>
          </p:txBody>
        </p:sp>
      </p:grpSp>
      <p:sp>
        <p:nvSpPr>
          <p:cNvPr id="20" name="Freeform 20"/>
          <p:cNvSpPr/>
          <p:nvPr/>
        </p:nvSpPr>
        <p:spPr>
          <a:xfrm>
            <a:off x="16207573" y="3158812"/>
            <a:ext cx="1839219" cy="1161023"/>
          </a:xfrm>
          <a:custGeom>
            <a:avLst/>
            <a:gdLst/>
            <a:ahLst/>
            <a:cxnLst/>
            <a:rect l="l" t="t" r="r" b="b"/>
            <a:pathLst>
              <a:path w="1839219" h="1161023">
                <a:moveTo>
                  <a:pt x="0" y="0"/>
                </a:moveTo>
                <a:lnTo>
                  <a:pt x="1839219" y="0"/>
                </a:lnTo>
                <a:lnTo>
                  <a:pt x="1839219" y="1161023"/>
                </a:lnTo>
                <a:lnTo>
                  <a:pt x="0" y="1161023"/>
                </a:lnTo>
                <a:lnTo>
                  <a:pt x="0" y="0"/>
                </a:lnTo>
                <a:close/>
              </a:path>
            </a:pathLst>
          </a:custGeom>
          <a:blipFill>
            <a:blip r:embed="rId6"/>
            <a:stretch>
              <a:fillRect l="-44600" t="-34358" r="-49379" b="-20925"/>
            </a:stretch>
          </a:blipFill>
        </p:spPr>
      </p:sp>
      <p:sp>
        <p:nvSpPr>
          <p:cNvPr id="21" name="Freeform 21"/>
          <p:cNvSpPr/>
          <p:nvPr/>
        </p:nvSpPr>
        <p:spPr>
          <a:xfrm>
            <a:off x="13587412" y="6734453"/>
            <a:ext cx="6020657" cy="3731812"/>
          </a:xfrm>
          <a:custGeom>
            <a:avLst/>
            <a:gdLst/>
            <a:ahLst/>
            <a:cxnLst/>
            <a:rect l="l" t="t" r="r" b="b"/>
            <a:pathLst>
              <a:path w="6020657" h="3731812">
                <a:moveTo>
                  <a:pt x="0" y="0"/>
                </a:moveTo>
                <a:lnTo>
                  <a:pt x="6020658" y="0"/>
                </a:lnTo>
                <a:lnTo>
                  <a:pt x="6020658" y="3731812"/>
                </a:lnTo>
                <a:lnTo>
                  <a:pt x="0" y="3731812"/>
                </a:lnTo>
                <a:lnTo>
                  <a:pt x="0" y="0"/>
                </a:lnTo>
                <a:close/>
              </a:path>
            </a:pathLst>
          </a:custGeom>
          <a:blipFill>
            <a:blip r:embed="rId7"/>
            <a:stretch>
              <a:fillRect/>
            </a:stretch>
          </a:blipFill>
        </p:spPr>
      </p:sp>
      <p:grpSp>
        <p:nvGrpSpPr>
          <p:cNvPr id="22" name="Group 22"/>
          <p:cNvGrpSpPr/>
          <p:nvPr/>
        </p:nvGrpSpPr>
        <p:grpSpPr>
          <a:xfrm>
            <a:off x="16073139" y="162654"/>
            <a:ext cx="1973653" cy="784945"/>
            <a:chOff x="0" y="0"/>
            <a:chExt cx="519810" cy="206735"/>
          </a:xfrm>
        </p:grpSpPr>
        <p:sp>
          <p:nvSpPr>
            <p:cNvPr id="23" name="Freeform 23"/>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737373"/>
            </a:solidFill>
          </p:spPr>
        </p:sp>
        <p:sp>
          <p:nvSpPr>
            <p:cNvPr id="24" name="TextBox 24"/>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25" name="Freeform 25"/>
          <p:cNvSpPr/>
          <p:nvPr/>
        </p:nvSpPr>
        <p:spPr>
          <a:xfrm>
            <a:off x="5737498" y="162654"/>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a:off x="1827334" y="9527430"/>
            <a:ext cx="1854555" cy="600412"/>
          </a:xfrm>
          <a:custGeom>
            <a:avLst/>
            <a:gdLst/>
            <a:ahLst/>
            <a:cxnLst/>
            <a:rect l="l" t="t" r="r" b="b"/>
            <a:pathLst>
              <a:path w="1854555" h="600412">
                <a:moveTo>
                  <a:pt x="0" y="0"/>
                </a:moveTo>
                <a:lnTo>
                  <a:pt x="1854555" y="0"/>
                </a:lnTo>
                <a:lnTo>
                  <a:pt x="1854555" y="600412"/>
                </a:lnTo>
                <a:lnTo>
                  <a:pt x="0" y="600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Freeform 27"/>
          <p:cNvSpPr/>
          <p:nvPr/>
        </p:nvSpPr>
        <p:spPr>
          <a:xfrm>
            <a:off x="10028056" y="7586662"/>
            <a:ext cx="4327888" cy="1519140"/>
          </a:xfrm>
          <a:custGeom>
            <a:avLst/>
            <a:gdLst/>
            <a:ahLst/>
            <a:cxnLst/>
            <a:rect l="l" t="t" r="r" b="b"/>
            <a:pathLst>
              <a:path w="4327888" h="1519140">
                <a:moveTo>
                  <a:pt x="0" y="0"/>
                </a:moveTo>
                <a:lnTo>
                  <a:pt x="4327888" y="0"/>
                </a:lnTo>
                <a:lnTo>
                  <a:pt x="4327888" y="1519141"/>
                </a:lnTo>
                <a:lnTo>
                  <a:pt x="0" y="1519141"/>
                </a:lnTo>
                <a:lnTo>
                  <a:pt x="0" y="0"/>
                </a:lnTo>
                <a:close/>
              </a:path>
            </a:pathLst>
          </a:custGeom>
          <a:blipFill>
            <a:blip r:embed="rId12"/>
            <a:stretch>
              <a:fillRect t="-95788" b="-89102"/>
            </a:stretch>
          </a:blipFill>
        </p:spPr>
      </p:sp>
      <p:sp>
        <p:nvSpPr>
          <p:cNvPr id="28" name="TextBox 28"/>
          <p:cNvSpPr txBox="1"/>
          <p:nvPr/>
        </p:nvSpPr>
        <p:spPr>
          <a:xfrm>
            <a:off x="7491412" y="4871700"/>
            <a:ext cx="10648950" cy="2369820"/>
          </a:xfrm>
          <a:prstGeom prst="rect">
            <a:avLst/>
          </a:prstGeom>
        </p:spPr>
        <p:txBody>
          <a:bodyPr lIns="0" tIns="0" rIns="0" bIns="0" rtlCol="0" anchor="t">
            <a:spAutoFit/>
          </a:bodyPr>
          <a:lstStyle/>
          <a:p>
            <a:pPr algn="ctr" rtl="1">
              <a:lnSpc>
                <a:spcPts val="3779"/>
              </a:lnSpc>
              <a:spcBef>
                <a:spcPct val="0"/>
              </a:spcBef>
            </a:pPr>
            <a:r>
              <a:rPr lang="ar-EG" sz="2699" b="1">
                <a:solidFill>
                  <a:srgbClr val="000000"/>
                </a:solidFill>
                <a:latin typeface="Almarai Bold"/>
                <a:ea typeface="Almarai Bold"/>
                <a:cs typeface="Almarai Bold"/>
                <a:sym typeface="Almarai Bold"/>
                <a:rtl/>
              </a:rPr>
              <a:t>بيلوتون (</a:t>
            </a:r>
            <a:r>
              <a:rPr lang="en-US" sz="2699" b="1">
                <a:solidFill>
                  <a:srgbClr val="000000"/>
                </a:solidFill>
                <a:latin typeface="Almarai Bold"/>
                <a:ea typeface="Almarai Bold"/>
                <a:cs typeface="Almarai Bold"/>
                <a:sym typeface="Almarai Bold"/>
              </a:rPr>
              <a:t>Peloton</a:t>
            </a:r>
            <a:r>
              <a:rPr lang="ar-EG" sz="2699" b="1">
                <a:solidFill>
                  <a:srgbClr val="000000"/>
                </a:solidFill>
                <a:latin typeface="Almarai Bold"/>
                <a:ea typeface="Almarai Bold"/>
                <a:cs typeface="Almarai Bold"/>
                <a:sym typeface="Almarai Bold"/>
                <a:rtl/>
              </a:rPr>
              <a:t>) هي شركة تكنولوجيا لياقة بدنية أمريكية تأسست عام </a:t>
            </a:r>
            <a:r>
              <a:rPr lang="en-US" sz="2699" b="1">
                <a:solidFill>
                  <a:srgbClr val="000000"/>
                </a:solidFill>
                <a:latin typeface="Almarai Bold"/>
                <a:ea typeface="Almarai Bold"/>
                <a:cs typeface="Almarai Bold"/>
                <a:sym typeface="Almarai Bold"/>
              </a:rPr>
              <a:t>2012</a:t>
            </a:r>
            <a:r>
              <a:rPr lang="ar-EG" sz="2699" b="1">
                <a:solidFill>
                  <a:srgbClr val="000000"/>
                </a:solidFill>
                <a:latin typeface="Almarai Bold"/>
                <a:ea typeface="Almarai Bold"/>
                <a:cs typeface="Almarai Bold"/>
                <a:sym typeface="Almarai Bold"/>
                <a:rtl/>
              </a:rPr>
              <a:t>، تشتهر بدراجاتها الرياضية الذكية وأجهزة الجري المزودة بشاشات تعمل باللمس. تقدم بيلوتون حصص لياقة مباشرة (</a:t>
            </a:r>
            <a:r>
              <a:rPr lang="en-US" sz="2699" b="1">
                <a:solidFill>
                  <a:srgbClr val="000000"/>
                </a:solidFill>
                <a:latin typeface="Almarai Bold"/>
                <a:ea typeface="Almarai Bold"/>
                <a:cs typeface="Almarai Bold"/>
                <a:sym typeface="Almarai Bold"/>
              </a:rPr>
              <a:t>Live</a:t>
            </a:r>
            <a:r>
              <a:rPr lang="ar-EG" sz="2699" b="1">
                <a:solidFill>
                  <a:srgbClr val="000000"/>
                </a:solidFill>
                <a:latin typeface="Almarai Bold"/>
                <a:ea typeface="Almarai Bold"/>
                <a:cs typeface="Almarai Bold"/>
                <a:sym typeface="Almarai Bold"/>
                <a:rtl/>
              </a:rPr>
              <a:t>) ومسجلة عبر الإنترنت، مع مدربين محترفين، مما يخلق تجربة تفاعلية تشبه الصفوف الرياضية الحقيقية لكن من المنزل.</a:t>
            </a:r>
          </a:p>
        </p:txBody>
      </p:sp>
      <p:sp>
        <p:nvSpPr>
          <p:cNvPr id="29" name="TextBox 29"/>
          <p:cNvSpPr txBox="1"/>
          <p:nvPr/>
        </p:nvSpPr>
        <p:spPr>
          <a:xfrm>
            <a:off x="352129" y="1218253"/>
            <a:ext cx="4862808" cy="2242820"/>
          </a:xfrm>
          <a:prstGeom prst="rect">
            <a:avLst/>
          </a:prstGeom>
        </p:spPr>
        <p:txBody>
          <a:bodyPr lIns="0" tIns="0" rIns="0" bIns="0" rtlCol="0" anchor="t">
            <a:spAutoFit/>
          </a:bodyPr>
          <a:lstStyle/>
          <a:p>
            <a:pPr algn="ctr" rtl="1">
              <a:lnSpc>
                <a:spcPts val="4480"/>
              </a:lnSpc>
            </a:pPr>
            <a:r>
              <a:rPr lang="ar-EG" sz="3200">
                <a:solidFill>
                  <a:srgbClr val="FFFFFF"/>
                </a:solidFill>
                <a:latin typeface="Almarai"/>
                <a:ea typeface="Almarai"/>
                <a:cs typeface="Almarai"/>
                <a:sym typeface="Almarai"/>
                <a:rtl/>
              </a:rPr>
              <a:t>حصص رياضية مباشرة مع تفاعل حي</a:t>
            </a:r>
          </a:p>
          <a:p>
            <a:pPr algn="ctr" rtl="1">
              <a:lnSpc>
                <a:spcPts val="4480"/>
              </a:lnSpc>
            </a:pPr>
            <a:r>
              <a:rPr lang="ar-EG" sz="3200">
                <a:solidFill>
                  <a:srgbClr val="FFFFFF"/>
                </a:solidFill>
                <a:latin typeface="Almarai"/>
                <a:ea typeface="Almarai"/>
                <a:cs typeface="Almarai"/>
                <a:sym typeface="Almarai"/>
                <a:rtl/>
              </a:rPr>
              <a:t> (</a:t>
            </a:r>
            <a:r>
              <a:rPr lang="en-US" sz="3200">
                <a:solidFill>
                  <a:srgbClr val="FFFFFF"/>
                </a:solidFill>
                <a:latin typeface="Almarai"/>
                <a:ea typeface="Almarai"/>
                <a:cs typeface="Almarai"/>
                <a:sym typeface="Almarai"/>
              </a:rPr>
              <a:t>Live Classes with Real-Time Engagement</a:t>
            </a:r>
            <a:r>
              <a:rPr lang="ar-EG" sz="3200">
                <a:solidFill>
                  <a:srgbClr val="FFFFFF"/>
                </a:solidFill>
                <a:latin typeface="Almarai"/>
                <a:ea typeface="Almarai"/>
                <a:cs typeface="Almarai"/>
                <a:sym typeface="Almarai"/>
                <a:rtl/>
              </a:rPr>
              <a:t>)</a:t>
            </a:r>
          </a:p>
        </p:txBody>
      </p:sp>
      <p:sp>
        <p:nvSpPr>
          <p:cNvPr id="30" name="TextBox 30"/>
          <p:cNvSpPr txBox="1"/>
          <p:nvPr/>
        </p:nvSpPr>
        <p:spPr>
          <a:xfrm>
            <a:off x="323207" y="4607739"/>
            <a:ext cx="4862808" cy="1118870"/>
          </a:xfrm>
          <a:prstGeom prst="rect">
            <a:avLst/>
          </a:prstGeom>
        </p:spPr>
        <p:txBody>
          <a:bodyPr lIns="0" tIns="0" rIns="0" bIns="0" rtlCol="0" anchor="t">
            <a:spAutoFit/>
          </a:bodyPr>
          <a:lstStyle/>
          <a:p>
            <a:pPr algn="ctr" rtl="1">
              <a:lnSpc>
                <a:spcPts val="4480"/>
              </a:lnSpc>
            </a:pPr>
            <a:r>
              <a:rPr lang="ar-EG" sz="3200">
                <a:solidFill>
                  <a:srgbClr val="FFFFFF"/>
                </a:solidFill>
                <a:latin typeface="Almarai"/>
                <a:ea typeface="Almarai"/>
                <a:cs typeface="Almarai"/>
                <a:sym typeface="Almarai"/>
                <a:rtl/>
              </a:rPr>
              <a:t>فعاليات مباشرة حصرية (</a:t>
            </a:r>
            <a:r>
              <a:rPr lang="en-US" sz="3200">
                <a:solidFill>
                  <a:srgbClr val="FFFFFF"/>
                </a:solidFill>
                <a:latin typeface="Almarai"/>
                <a:ea typeface="Almarai"/>
                <a:cs typeface="Almarai"/>
                <a:sym typeface="Almarai"/>
              </a:rPr>
              <a:t>Exclusive Live Events</a:t>
            </a:r>
            <a:r>
              <a:rPr lang="ar-EG" sz="3200">
                <a:solidFill>
                  <a:srgbClr val="FFFFFF"/>
                </a:solidFill>
                <a:latin typeface="Almarai"/>
                <a:ea typeface="Almarai"/>
                <a:cs typeface="Almarai"/>
                <a:sym typeface="Almarai"/>
                <a:rtl/>
              </a:rPr>
              <a:t>)</a:t>
            </a:r>
          </a:p>
        </p:txBody>
      </p:sp>
      <p:sp>
        <p:nvSpPr>
          <p:cNvPr id="31" name="TextBox 31"/>
          <p:cNvSpPr txBox="1"/>
          <p:nvPr/>
        </p:nvSpPr>
        <p:spPr>
          <a:xfrm>
            <a:off x="323207" y="7183265"/>
            <a:ext cx="4862808" cy="1680845"/>
          </a:xfrm>
          <a:prstGeom prst="rect">
            <a:avLst/>
          </a:prstGeom>
        </p:spPr>
        <p:txBody>
          <a:bodyPr lIns="0" tIns="0" rIns="0" bIns="0" rtlCol="0" anchor="t">
            <a:spAutoFit/>
          </a:bodyPr>
          <a:lstStyle/>
          <a:p>
            <a:pPr algn="ctr" rtl="1">
              <a:lnSpc>
                <a:spcPts val="4480"/>
              </a:lnSpc>
            </a:pPr>
            <a:r>
              <a:rPr lang="ar-EG" sz="3200">
                <a:solidFill>
                  <a:srgbClr val="FFFFFF"/>
                </a:solidFill>
                <a:latin typeface="Almarai"/>
                <a:ea typeface="Almarai"/>
                <a:cs typeface="Almarai"/>
                <a:sym typeface="Almarai"/>
                <a:rtl/>
              </a:rPr>
              <a:t>تحديات ومكافآت مباشرة (</a:t>
            </a:r>
            <a:r>
              <a:rPr lang="en-US" sz="3200">
                <a:solidFill>
                  <a:srgbClr val="FFFFFF"/>
                </a:solidFill>
                <a:latin typeface="Almarai"/>
                <a:ea typeface="Almarai"/>
                <a:cs typeface="Almarai"/>
                <a:sym typeface="Almarai"/>
              </a:rPr>
              <a:t>Live Challenges &amp; Rewards</a:t>
            </a:r>
            <a:r>
              <a:rPr lang="ar-EG" sz="3200">
                <a:solidFill>
                  <a:srgbClr val="FFFFFF"/>
                </a:solidFill>
                <a:latin typeface="Almarai"/>
                <a:ea typeface="Almarai"/>
                <a:cs typeface="Almarai"/>
                <a:sym typeface="Almarai"/>
                <a:rtl/>
              </a:rPr>
              <a:t>)</a:t>
            </a:r>
          </a:p>
        </p:txBody>
      </p:sp>
      <p:sp>
        <p:nvSpPr>
          <p:cNvPr id="32" name="TextBox 32"/>
          <p:cNvSpPr txBox="1"/>
          <p:nvPr/>
        </p:nvSpPr>
        <p:spPr>
          <a:xfrm>
            <a:off x="16011941" y="348434"/>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F6F6F5"/>
                </a:solidFill>
                <a:latin typeface="Neue Montreal"/>
                <a:ea typeface="Neue Montreal"/>
                <a:cs typeface="Neue Montreal"/>
                <a:sym typeface="Neue Montreal"/>
              </a:rPr>
              <a:t>Page 11</a:t>
            </a:r>
          </a:p>
        </p:txBody>
      </p:sp>
      <p:sp>
        <p:nvSpPr>
          <p:cNvPr id="33" name="TextBox 33"/>
          <p:cNvSpPr txBox="1"/>
          <p:nvPr/>
        </p:nvSpPr>
        <p:spPr>
          <a:xfrm>
            <a:off x="6275441" y="271599"/>
            <a:ext cx="5477132" cy="500380"/>
          </a:xfrm>
          <a:prstGeom prst="rect">
            <a:avLst/>
          </a:prstGeom>
        </p:spPr>
        <p:txBody>
          <a:bodyPr lIns="0" tIns="0" rIns="0" bIns="0" rtlCol="0" anchor="t">
            <a:spAutoFit/>
          </a:bodyPr>
          <a:lstStyle/>
          <a:p>
            <a:pPr marL="0" lvl="0" indent="0" algn="ctr" rtl="1">
              <a:lnSpc>
                <a:spcPts val="3919"/>
              </a:lnSpc>
              <a:spcBef>
                <a:spcPct val="0"/>
              </a:spcBef>
            </a:pPr>
            <a:r>
              <a:rPr lang="ar-EG" sz="2799" b="1">
                <a:solidFill>
                  <a:srgbClr val="F6F6F5"/>
                </a:solidFill>
                <a:latin typeface="Almarai Bold"/>
                <a:ea typeface="Almarai Bold"/>
                <a:cs typeface="Almarai Bold"/>
                <a:sym typeface="Almarai Bold"/>
                <a:rtl/>
              </a:rPr>
              <a:t>المحتوى المباشر (</a:t>
            </a:r>
            <a:r>
              <a:rPr lang="en-US" sz="2799" b="1">
                <a:solidFill>
                  <a:srgbClr val="F6F6F5"/>
                </a:solidFill>
                <a:latin typeface="Almarai Bold"/>
                <a:ea typeface="Almarai Bold"/>
                <a:cs typeface="Almarai Bold"/>
                <a:sym typeface="Almarai Bold"/>
              </a:rPr>
              <a:t>Live Content</a:t>
            </a:r>
            <a:r>
              <a:rPr lang="ar-EG" sz="2799" b="1">
                <a:solidFill>
                  <a:srgbClr val="F6F6F5"/>
                </a:solidFill>
                <a:latin typeface="Almarai Bold"/>
                <a:ea typeface="Almarai Bold"/>
                <a:cs typeface="Almarai Bold"/>
                <a:sym typeface="Almarai Bold"/>
                <a:rtl/>
              </a:rPr>
              <a:t>)</a:t>
            </a:r>
          </a:p>
        </p:txBody>
      </p:sp>
      <p:grpSp>
        <p:nvGrpSpPr>
          <p:cNvPr id="34" name="Group 34"/>
          <p:cNvGrpSpPr/>
          <p:nvPr/>
        </p:nvGrpSpPr>
        <p:grpSpPr>
          <a:xfrm>
            <a:off x="11752572" y="9105803"/>
            <a:ext cx="878856" cy="878856"/>
            <a:chOff x="0" y="0"/>
            <a:chExt cx="1171807" cy="1171807"/>
          </a:xfrm>
        </p:grpSpPr>
        <p:grpSp>
          <p:nvGrpSpPr>
            <p:cNvPr id="35" name="Group 35"/>
            <p:cNvGrpSpPr>
              <a:grpSpLocks noChangeAspect="1"/>
            </p:cNvGrpSpPr>
            <p:nvPr/>
          </p:nvGrpSpPr>
          <p:grpSpPr>
            <a:xfrm>
              <a:off x="0" y="0"/>
              <a:ext cx="1171807" cy="1171807"/>
              <a:chOff x="-2540" y="-2540"/>
              <a:chExt cx="6355080" cy="6355080"/>
            </a:xfrm>
          </p:grpSpPr>
          <p:sp>
            <p:nvSpPr>
              <p:cNvPr id="36" name="Freeform 36"/>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E3DE"/>
              </a:solidFill>
            </p:spPr>
          </p:sp>
        </p:grpSp>
        <p:sp>
          <p:nvSpPr>
            <p:cNvPr id="37" name="Freeform 37"/>
            <p:cNvSpPr/>
            <p:nvPr/>
          </p:nvSpPr>
          <p:spPr>
            <a:xfrm>
              <a:off x="339047" y="339047"/>
              <a:ext cx="493714" cy="493714"/>
            </a:xfrm>
            <a:custGeom>
              <a:avLst/>
              <a:gdLst/>
              <a:ahLst/>
              <a:cxnLst/>
              <a:rect l="l" t="t" r="r" b="b"/>
              <a:pathLst>
                <a:path w="493714" h="493714">
                  <a:moveTo>
                    <a:pt x="0" y="0"/>
                  </a:moveTo>
                  <a:lnTo>
                    <a:pt x="493714" y="0"/>
                  </a:lnTo>
                  <a:lnTo>
                    <a:pt x="493714" y="493714"/>
                  </a:lnTo>
                  <a:lnTo>
                    <a:pt x="0" y="4937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38" name="Group 38"/>
          <p:cNvGrpSpPr/>
          <p:nvPr/>
        </p:nvGrpSpPr>
        <p:grpSpPr>
          <a:xfrm>
            <a:off x="16410518" y="434696"/>
            <a:ext cx="240861" cy="240861"/>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0" name="TextBox 40"/>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F00"/>
        </a:solidFill>
        <a:effectLst/>
      </p:bgPr>
    </p:bg>
    <p:spTree>
      <p:nvGrpSpPr>
        <p:cNvPr id="1" name=""/>
        <p:cNvGrpSpPr/>
        <p:nvPr/>
      </p:nvGrpSpPr>
      <p:grpSpPr>
        <a:xfrm>
          <a:off x="0" y="0"/>
          <a:ext cx="0" cy="0"/>
          <a:chOff x="0" y="0"/>
          <a:chExt cx="0" cy="0"/>
        </a:xfrm>
      </p:grpSpPr>
      <p:grpSp>
        <p:nvGrpSpPr>
          <p:cNvPr id="2" name="Group 2"/>
          <p:cNvGrpSpPr/>
          <p:nvPr/>
        </p:nvGrpSpPr>
        <p:grpSpPr>
          <a:xfrm>
            <a:off x="0" y="-56965"/>
            <a:ext cx="18288000" cy="308610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4D001"/>
            </a:solidFill>
          </p:spPr>
        </p:sp>
        <p:sp>
          <p:nvSpPr>
            <p:cNvPr id="4" name="TextBox 4"/>
            <p:cNvSpPr txBox="1"/>
            <p:nvPr/>
          </p:nvSpPr>
          <p:spPr>
            <a:xfrm>
              <a:off x="0" y="-38100"/>
              <a:ext cx="4816593" cy="850900"/>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42747" y="-972121"/>
            <a:ext cx="5029317" cy="5029317"/>
          </a:xfrm>
          <a:custGeom>
            <a:avLst/>
            <a:gdLst/>
            <a:ahLst/>
            <a:cxnLst/>
            <a:rect l="l" t="t" r="r" b="b"/>
            <a:pathLst>
              <a:path w="5029317" h="5029317">
                <a:moveTo>
                  <a:pt x="0" y="0"/>
                </a:moveTo>
                <a:lnTo>
                  <a:pt x="5029316" y="0"/>
                </a:lnTo>
                <a:lnTo>
                  <a:pt x="5029316" y="5029317"/>
                </a:lnTo>
                <a:lnTo>
                  <a:pt x="0" y="5029317"/>
                </a:lnTo>
                <a:lnTo>
                  <a:pt x="0" y="0"/>
                </a:lnTo>
                <a:close/>
              </a:path>
            </a:pathLst>
          </a:custGeom>
          <a:blipFill>
            <a:blip r:embed="rId2"/>
            <a:stretch>
              <a:fillRect/>
            </a:stretch>
          </a:blipFill>
        </p:spPr>
      </p:sp>
      <p:grpSp>
        <p:nvGrpSpPr>
          <p:cNvPr id="6" name="Group 6"/>
          <p:cNvGrpSpPr/>
          <p:nvPr/>
        </p:nvGrpSpPr>
        <p:grpSpPr>
          <a:xfrm>
            <a:off x="14101762" y="3330892"/>
            <a:ext cx="4000353" cy="400035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F00"/>
            </a:solidFill>
            <a:ln w="38100" cap="sq">
              <a:solidFill>
                <a:srgbClr val="000000"/>
              </a:solidFill>
              <a:prstDash val="solid"/>
              <a:miter/>
            </a:ln>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9" name="Freeform 9"/>
          <p:cNvSpPr/>
          <p:nvPr/>
        </p:nvSpPr>
        <p:spPr>
          <a:xfrm rot="-1322960">
            <a:off x="3985574" y="8322864"/>
            <a:ext cx="4525421" cy="2883941"/>
          </a:xfrm>
          <a:custGeom>
            <a:avLst/>
            <a:gdLst/>
            <a:ahLst/>
            <a:cxnLst/>
            <a:rect l="l" t="t" r="r" b="b"/>
            <a:pathLst>
              <a:path w="4525421" h="2883941">
                <a:moveTo>
                  <a:pt x="0" y="0"/>
                </a:moveTo>
                <a:lnTo>
                  <a:pt x="4525421" y="0"/>
                </a:lnTo>
                <a:lnTo>
                  <a:pt x="4525421" y="2883940"/>
                </a:lnTo>
                <a:lnTo>
                  <a:pt x="0" y="2883940"/>
                </a:lnTo>
                <a:lnTo>
                  <a:pt x="0" y="0"/>
                </a:lnTo>
                <a:close/>
              </a:path>
            </a:pathLst>
          </a:custGeom>
          <a:blipFill>
            <a:blip r:embed="rId3"/>
            <a:stretch>
              <a:fillRect t="-56917"/>
            </a:stretch>
          </a:blipFill>
        </p:spPr>
      </p:sp>
      <p:grpSp>
        <p:nvGrpSpPr>
          <p:cNvPr id="10" name="Group 10"/>
          <p:cNvGrpSpPr/>
          <p:nvPr/>
        </p:nvGrpSpPr>
        <p:grpSpPr>
          <a:xfrm>
            <a:off x="7143823" y="6139874"/>
            <a:ext cx="4000353" cy="40003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F00"/>
            </a:solidFill>
            <a:ln w="38100" cap="sq">
              <a:solidFill>
                <a:srgbClr val="000000"/>
              </a:solidFill>
              <a:prstDash val="solid"/>
              <a:miter/>
            </a:ln>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13" name="Group 13"/>
          <p:cNvGrpSpPr/>
          <p:nvPr/>
        </p:nvGrpSpPr>
        <p:grpSpPr>
          <a:xfrm>
            <a:off x="185616" y="3330892"/>
            <a:ext cx="4000353" cy="400035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F00"/>
            </a:solidFill>
            <a:ln w="38100" cap="sq">
              <a:solidFill>
                <a:srgbClr val="000000"/>
              </a:solidFill>
              <a:prstDash val="solid"/>
              <a:miter/>
            </a:ln>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6" name="AutoShape 16"/>
          <p:cNvSpPr/>
          <p:nvPr/>
        </p:nvSpPr>
        <p:spPr>
          <a:xfrm>
            <a:off x="5053013" y="-56848"/>
            <a:ext cx="19050" cy="3112327"/>
          </a:xfrm>
          <a:prstGeom prst="line">
            <a:avLst/>
          </a:prstGeom>
          <a:ln w="38100" cap="flat">
            <a:solidFill>
              <a:srgbClr val="000000"/>
            </a:solidFill>
            <a:prstDash val="solid"/>
            <a:headEnd type="none" w="sm" len="sm"/>
            <a:tailEnd type="none" w="sm" len="sm"/>
          </a:ln>
        </p:spPr>
      </p:sp>
      <p:sp>
        <p:nvSpPr>
          <p:cNvPr id="17" name="Freeform 17"/>
          <p:cNvSpPr/>
          <p:nvPr/>
        </p:nvSpPr>
        <p:spPr>
          <a:xfrm>
            <a:off x="-640821" y="7209065"/>
            <a:ext cx="4098470" cy="4098470"/>
          </a:xfrm>
          <a:custGeom>
            <a:avLst/>
            <a:gdLst/>
            <a:ahLst/>
            <a:cxnLst/>
            <a:rect l="l" t="t" r="r" b="b"/>
            <a:pathLst>
              <a:path w="4098470" h="4098470">
                <a:moveTo>
                  <a:pt x="0" y="0"/>
                </a:moveTo>
                <a:lnTo>
                  <a:pt x="4098469" y="0"/>
                </a:lnTo>
                <a:lnTo>
                  <a:pt x="4098469" y="4098470"/>
                </a:lnTo>
                <a:lnTo>
                  <a:pt x="0" y="4098470"/>
                </a:lnTo>
                <a:lnTo>
                  <a:pt x="0" y="0"/>
                </a:lnTo>
                <a:close/>
              </a:path>
            </a:pathLst>
          </a:custGeom>
          <a:blipFill>
            <a:blip r:embed="rId4"/>
            <a:stretch>
              <a:fillRect/>
            </a:stretch>
          </a:blipFill>
        </p:spPr>
      </p:sp>
      <p:sp>
        <p:nvSpPr>
          <p:cNvPr id="18" name="Freeform 18"/>
          <p:cNvSpPr/>
          <p:nvPr/>
        </p:nvSpPr>
        <p:spPr>
          <a:xfrm rot="534513">
            <a:off x="11022919" y="6727059"/>
            <a:ext cx="4100287" cy="4100287"/>
          </a:xfrm>
          <a:custGeom>
            <a:avLst/>
            <a:gdLst/>
            <a:ahLst/>
            <a:cxnLst/>
            <a:rect l="l" t="t" r="r" b="b"/>
            <a:pathLst>
              <a:path w="4100287" h="4100287">
                <a:moveTo>
                  <a:pt x="0" y="0"/>
                </a:moveTo>
                <a:lnTo>
                  <a:pt x="4100287" y="0"/>
                </a:lnTo>
                <a:lnTo>
                  <a:pt x="4100287" y="4100287"/>
                </a:lnTo>
                <a:lnTo>
                  <a:pt x="0" y="4100287"/>
                </a:lnTo>
                <a:lnTo>
                  <a:pt x="0" y="0"/>
                </a:lnTo>
                <a:close/>
              </a:path>
            </a:pathLst>
          </a:custGeom>
          <a:blipFill>
            <a:blip r:embed="rId5"/>
            <a:stretch>
              <a:fillRect/>
            </a:stretch>
          </a:blipFill>
        </p:spPr>
      </p:sp>
      <p:sp>
        <p:nvSpPr>
          <p:cNvPr id="19" name="Freeform 19"/>
          <p:cNvSpPr/>
          <p:nvPr/>
        </p:nvSpPr>
        <p:spPr>
          <a:xfrm>
            <a:off x="14826609" y="7267404"/>
            <a:ext cx="3019596" cy="3019596"/>
          </a:xfrm>
          <a:custGeom>
            <a:avLst/>
            <a:gdLst/>
            <a:ahLst/>
            <a:cxnLst/>
            <a:rect l="l" t="t" r="r" b="b"/>
            <a:pathLst>
              <a:path w="3019596" h="3019596">
                <a:moveTo>
                  <a:pt x="0" y="0"/>
                </a:moveTo>
                <a:lnTo>
                  <a:pt x="3019596" y="0"/>
                </a:lnTo>
                <a:lnTo>
                  <a:pt x="3019596" y="3019596"/>
                </a:lnTo>
                <a:lnTo>
                  <a:pt x="0" y="3019596"/>
                </a:lnTo>
                <a:lnTo>
                  <a:pt x="0" y="0"/>
                </a:lnTo>
                <a:close/>
              </a:path>
            </a:pathLst>
          </a:custGeom>
          <a:blipFill>
            <a:blip r:embed="rId6"/>
            <a:stretch>
              <a:fillRect/>
            </a:stretch>
          </a:blipFill>
        </p:spPr>
      </p:sp>
      <p:grpSp>
        <p:nvGrpSpPr>
          <p:cNvPr id="20" name="Group 20"/>
          <p:cNvGrpSpPr/>
          <p:nvPr/>
        </p:nvGrpSpPr>
        <p:grpSpPr>
          <a:xfrm>
            <a:off x="16215516" y="162654"/>
            <a:ext cx="1973653" cy="784945"/>
            <a:chOff x="0" y="0"/>
            <a:chExt cx="519810" cy="206735"/>
          </a:xfrm>
        </p:grpSpPr>
        <p:sp>
          <p:nvSpPr>
            <p:cNvPr id="21" name="Freeform 21"/>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00000"/>
            </a:solidFill>
          </p:spPr>
        </p:sp>
        <p:sp>
          <p:nvSpPr>
            <p:cNvPr id="22" name="TextBox 22"/>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23" name="Freeform 23"/>
          <p:cNvSpPr/>
          <p:nvPr/>
        </p:nvSpPr>
        <p:spPr>
          <a:xfrm>
            <a:off x="5214938" y="162654"/>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4"/>
          <p:cNvSpPr txBox="1"/>
          <p:nvPr/>
        </p:nvSpPr>
        <p:spPr>
          <a:xfrm>
            <a:off x="16154318" y="348434"/>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F6F6F5"/>
                </a:solidFill>
                <a:latin typeface="Neue Montreal"/>
                <a:ea typeface="Neue Montreal"/>
                <a:cs typeface="Neue Montreal"/>
                <a:sym typeface="Neue Montreal"/>
              </a:rPr>
              <a:t>Page 12</a:t>
            </a:r>
          </a:p>
        </p:txBody>
      </p:sp>
      <p:grpSp>
        <p:nvGrpSpPr>
          <p:cNvPr id="25" name="Group 25"/>
          <p:cNvGrpSpPr/>
          <p:nvPr/>
        </p:nvGrpSpPr>
        <p:grpSpPr>
          <a:xfrm>
            <a:off x="16552896" y="434696"/>
            <a:ext cx="240861" cy="24086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28" name="Freeform 28"/>
          <p:cNvSpPr/>
          <p:nvPr/>
        </p:nvSpPr>
        <p:spPr>
          <a:xfrm>
            <a:off x="5977900" y="3029764"/>
            <a:ext cx="6369503" cy="3110109"/>
          </a:xfrm>
          <a:custGeom>
            <a:avLst/>
            <a:gdLst/>
            <a:ahLst/>
            <a:cxnLst/>
            <a:rect l="l" t="t" r="r" b="b"/>
            <a:pathLst>
              <a:path w="6369503" h="3110109">
                <a:moveTo>
                  <a:pt x="0" y="0"/>
                </a:moveTo>
                <a:lnTo>
                  <a:pt x="6369504" y="0"/>
                </a:lnTo>
                <a:lnTo>
                  <a:pt x="6369504" y="3110110"/>
                </a:lnTo>
                <a:lnTo>
                  <a:pt x="0" y="3110110"/>
                </a:lnTo>
                <a:lnTo>
                  <a:pt x="0" y="0"/>
                </a:lnTo>
                <a:close/>
              </a:path>
            </a:pathLst>
          </a:custGeom>
          <a:blipFill>
            <a:blip r:embed="rId9"/>
            <a:stretch>
              <a:fillRect/>
            </a:stretch>
          </a:blipFill>
        </p:spPr>
      </p:sp>
      <p:sp>
        <p:nvSpPr>
          <p:cNvPr id="29" name="Freeform 29"/>
          <p:cNvSpPr/>
          <p:nvPr/>
        </p:nvSpPr>
        <p:spPr>
          <a:xfrm>
            <a:off x="2900750" y="7072312"/>
            <a:ext cx="3958675" cy="1657120"/>
          </a:xfrm>
          <a:custGeom>
            <a:avLst/>
            <a:gdLst/>
            <a:ahLst/>
            <a:cxnLst/>
            <a:rect l="l" t="t" r="r" b="b"/>
            <a:pathLst>
              <a:path w="3958675" h="1657120">
                <a:moveTo>
                  <a:pt x="0" y="0"/>
                </a:moveTo>
                <a:lnTo>
                  <a:pt x="3958675" y="0"/>
                </a:lnTo>
                <a:lnTo>
                  <a:pt x="3958675" y="1657120"/>
                </a:lnTo>
                <a:lnTo>
                  <a:pt x="0" y="1657120"/>
                </a:lnTo>
                <a:lnTo>
                  <a:pt x="0" y="0"/>
                </a:lnTo>
                <a:close/>
              </a:path>
            </a:pathLst>
          </a:custGeom>
          <a:blipFill>
            <a:blip r:embed="rId10"/>
            <a:stretch>
              <a:fillRect/>
            </a:stretch>
          </a:blipFill>
        </p:spPr>
      </p:sp>
      <p:grpSp>
        <p:nvGrpSpPr>
          <p:cNvPr id="30" name="Group 30"/>
          <p:cNvGrpSpPr/>
          <p:nvPr/>
        </p:nvGrpSpPr>
        <p:grpSpPr>
          <a:xfrm>
            <a:off x="17259300" y="2150909"/>
            <a:ext cx="878856" cy="878856"/>
            <a:chOff x="0" y="0"/>
            <a:chExt cx="1171807" cy="1171807"/>
          </a:xfrm>
        </p:grpSpPr>
        <p:grpSp>
          <p:nvGrpSpPr>
            <p:cNvPr id="31" name="Group 31"/>
            <p:cNvGrpSpPr>
              <a:grpSpLocks noChangeAspect="1"/>
            </p:cNvGrpSpPr>
            <p:nvPr/>
          </p:nvGrpSpPr>
          <p:grpSpPr>
            <a:xfrm>
              <a:off x="0" y="0"/>
              <a:ext cx="1171807" cy="1171807"/>
              <a:chOff x="-2540" y="-2540"/>
              <a:chExt cx="6355080" cy="6355080"/>
            </a:xfrm>
          </p:grpSpPr>
          <p:sp>
            <p:nvSpPr>
              <p:cNvPr id="32" name="Freeform 32"/>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33" name="Freeform 33"/>
            <p:cNvSpPr/>
            <p:nvPr/>
          </p:nvSpPr>
          <p:spPr>
            <a:xfrm>
              <a:off x="339047" y="339047"/>
              <a:ext cx="493714" cy="493714"/>
            </a:xfrm>
            <a:custGeom>
              <a:avLst/>
              <a:gdLst/>
              <a:ahLst/>
              <a:cxnLst/>
              <a:rect l="l" t="t" r="r" b="b"/>
              <a:pathLst>
                <a:path w="493714" h="493714">
                  <a:moveTo>
                    <a:pt x="0" y="0"/>
                  </a:moveTo>
                  <a:lnTo>
                    <a:pt x="493714" y="0"/>
                  </a:lnTo>
                  <a:lnTo>
                    <a:pt x="493714" y="493714"/>
                  </a:lnTo>
                  <a:lnTo>
                    <a:pt x="0" y="4937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grpSp>
        <p:nvGrpSpPr>
          <p:cNvPr id="34" name="Group 34"/>
          <p:cNvGrpSpPr>
            <a:grpSpLocks noChangeAspect="1"/>
          </p:cNvGrpSpPr>
          <p:nvPr/>
        </p:nvGrpSpPr>
        <p:grpSpPr>
          <a:xfrm>
            <a:off x="17263764" y="1109826"/>
            <a:ext cx="878856" cy="878856"/>
            <a:chOff x="-2540" y="-2540"/>
            <a:chExt cx="6355080" cy="6355080"/>
          </a:xfrm>
        </p:grpSpPr>
        <p:sp>
          <p:nvSpPr>
            <p:cNvPr id="35" name="Freeform 3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36" name="Freeform 36"/>
          <p:cNvSpPr/>
          <p:nvPr/>
        </p:nvSpPr>
        <p:spPr>
          <a:xfrm>
            <a:off x="17469090" y="1286031"/>
            <a:ext cx="468203" cy="514038"/>
          </a:xfrm>
          <a:custGeom>
            <a:avLst/>
            <a:gdLst/>
            <a:ahLst/>
            <a:cxnLst/>
            <a:rect l="l" t="t" r="r" b="b"/>
            <a:pathLst>
              <a:path w="468203" h="514038">
                <a:moveTo>
                  <a:pt x="0" y="0"/>
                </a:moveTo>
                <a:lnTo>
                  <a:pt x="468203" y="0"/>
                </a:lnTo>
                <a:lnTo>
                  <a:pt x="468203" y="514038"/>
                </a:lnTo>
                <a:lnTo>
                  <a:pt x="0" y="5140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7" name="Freeform 37"/>
          <p:cNvSpPr/>
          <p:nvPr/>
        </p:nvSpPr>
        <p:spPr>
          <a:xfrm>
            <a:off x="16528404" y="2386425"/>
            <a:ext cx="407823" cy="407823"/>
          </a:xfrm>
          <a:custGeom>
            <a:avLst/>
            <a:gdLst/>
            <a:ahLst/>
            <a:cxnLst/>
            <a:rect l="l" t="t" r="r" b="b"/>
            <a:pathLst>
              <a:path w="407823" h="407823">
                <a:moveTo>
                  <a:pt x="0" y="0"/>
                </a:moveTo>
                <a:lnTo>
                  <a:pt x="407823" y="0"/>
                </a:lnTo>
                <a:lnTo>
                  <a:pt x="407823" y="407823"/>
                </a:lnTo>
                <a:lnTo>
                  <a:pt x="0" y="4078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8" name="Group 38"/>
          <p:cNvGrpSpPr>
            <a:grpSpLocks noChangeAspect="1"/>
          </p:cNvGrpSpPr>
          <p:nvPr/>
        </p:nvGrpSpPr>
        <p:grpSpPr>
          <a:xfrm>
            <a:off x="16292888" y="2150909"/>
            <a:ext cx="878856" cy="878856"/>
            <a:chOff x="-2540" y="-2540"/>
            <a:chExt cx="6355080" cy="6355080"/>
          </a:xfrm>
        </p:grpSpPr>
        <p:sp>
          <p:nvSpPr>
            <p:cNvPr id="39" name="Freeform 3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grpSp>
        <p:nvGrpSpPr>
          <p:cNvPr id="40" name="Group 40"/>
          <p:cNvGrpSpPr>
            <a:grpSpLocks noChangeAspect="1"/>
          </p:cNvGrpSpPr>
          <p:nvPr/>
        </p:nvGrpSpPr>
        <p:grpSpPr>
          <a:xfrm>
            <a:off x="16292888" y="1103622"/>
            <a:ext cx="878856" cy="878856"/>
            <a:chOff x="-2540" y="-2540"/>
            <a:chExt cx="6355080" cy="6355080"/>
          </a:xfrm>
        </p:grpSpPr>
        <p:sp>
          <p:nvSpPr>
            <p:cNvPr id="41" name="Freeform 4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42" name="Freeform 42"/>
          <p:cNvSpPr/>
          <p:nvPr/>
        </p:nvSpPr>
        <p:spPr>
          <a:xfrm>
            <a:off x="16509500" y="1326438"/>
            <a:ext cx="445632" cy="445632"/>
          </a:xfrm>
          <a:custGeom>
            <a:avLst/>
            <a:gdLst/>
            <a:ahLst/>
            <a:cxnLst/>
            <a:rect l="l" t="t" r="r" b="b"/>
            <a:pathLst>
              <a:path w="445632" h="445632">
                <a:moveTo>
                  <a:pt x="0" y="0"/>
                </a:moveTo>
                <a:lnTo>
                  <a:pt x="445632" y="0"/>
                </a:lnTo>
                <a:lnTo>
                  <a:pt x="445632" y="445632"/>
                </a:lnTo>
                <a:lnTo>
                  <a:pt x="0" y="44563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3" name="TextBox 43"/>
          <p:cNvSpPr txBox="1"/>
          <p:nvPr/>
        </p:nvSpPr>
        <p:spPr>
          <a:xfrm>
            <a:off x="6891039" y="812164"/>
            <a:ext cx="8886825" cy="2129790"/>
          </a:xfrm>
          <a:prstGeom prst="rect">
            <a:avLst/>
          </a:prstGeom>
        </p:spPr>
        <p:txBody>
          <a:bodyPr lIns="0" tIns="0" rIns="0" bIns="0" rtlCol="0" anchor="t">
            <a:spAutoFit/>
          </a:bodyPr>
          <a:lstStyle/>
          <a:p>
            <a:pPr algn="ctr" rtl="1">
              <a:lnSpc>
                <a:spcPts val="3359"/>
              </a:lnSpc>
              <a:spcBef>
                <a:spcPct val="0"/>
              </a:spcBef>
            </a:pPr>
            <a:r>
              <a:rPr lang="ar-EG" sz="2399" b="1">
                <a:solidFill>
                  <a:srgbClr val="000000"/>
                </a:solidFill>
                <a:latin typeface="Almarai Bold"/>
                <a:ea typeface="Almarai Bold"/>
                <a:cs typeface="Almarai Bold"/>
                <a:sym typeface="Almarai Bold"/>
                <a:rtl/>
              </a:rPr>
              <a:t>نون (</a:t>
            </a:r>
            <a:r>
              <a:rPr lang="en-US" sz="2399" b="1">
                <a:solidFill>
                  <a:srgbClr val="000000"/>
                </a:solidFill>
                <a:latin typeface="Almarai Bold"/>
                <a:ea typeface="Almarai Bold"/>
                <a:cs typeface="Almarai Bold"/>
                <a:sym typeface="Almarai Bold"/>
              </a:rPr>
              <a:t>Noon.com</a:t>
            </a:r>
            <a:r>
              <a:rPr lang="ar-EG" sz="2399" b="1">
                <a:solidFill>
                  <a:srgbClr val="000000"/>
                </a:solidFill>
                <a:latin typeface="Almarai Bold"/>
                <a:ea typeface="Almarai Bold"/>
                <a:cs typeface="Almarai Bold"/>
                <a:sym typeface="Almarai Bold"/>
                <a:rtl/>
              </a:rPr>
              <a:t>) هي منصة تسوق إلكتروني رائدة في الشرق الأوسط، تأسست عام </a:t>
            </a:r>
            <a:r>
              <a:rPr lang="en-US" sz="2399" b="1">
                <a:solidFill>
                  <a:srgbClr val="000000"/>
                </a:solidFill>
                <a:latin typeface="Almarai Bold"/>
                <a:ea typeface="Almarai Bold"/>
                <a:cs typeface="Almarai Bold"/>
                <a:sym typeface="Almarai Bold"/>
              </a:rPr>
              <a:t>2017</a:t>
            </a:r>
            <a:r>
              <a:rPr lang="ar-EG" sz="2399" b="1">
                <a:solidFill>
                  <a:srgbClr val="000000"/>
                </a:solidFill>
                <a:latin typeface="Almarai Bold"/>
                <a:ea typeface="Almarai Bold"/>
                <a:cs typeface="Almarai Bold"/>
                <a:sym typeface="Almarai Bold"/>
                <a:rtl/>
              </a:rPr>
              <a:t> بمشاركة رجل الأعمال السعودي محمد العبار ومجموعة إماراتية. تقدم نون ملايين المنتجات عبر فئات متعددة مثل الإلكترونيات، الموضة، البقالة، والأدوات المنزلية، مع خدمات مثل التوصيل السريع وخصومات حصرية.</a:t>
            </a:r>
          </a:p>
        </p:txBody>
      </p:sp>
      <p:sp>
        <p:nvSpPr>
          <p:cNvPr id="44" name="TextBox 44"/>
          <p:cNvSpPr txBox="1"/>
          <p:nvPr/>
        </p:nvSpPr>
        <p:spPr>
          <a:xfrm>
            <a:off x="14211698" y="4667392"/>
            <a:ext cx="3780482" cy="1472482"/>
          </a:xfrm>
          <a:prstGeom prst="rect">
            <a:avLst/>
          </a:prstGeom>
        </p:spPr>
        <p:txBody>
          <a:bodyPr lIns="0" tIns="0" rIns="0" bIns="0" rtlCol="0" anchor="t">
            <a:spAutoFit/>
          </a:bodyPr>
          <a:lstStyle/>
          <a:p>
            <a:pPr algn="ctr" rtl="1">
              <a:lnSpc>
                <a:spcPts val="3889"/>
              </a:lnSpc>
              <a:spcBef>
                <a:spcPct val="0"/>
              </a:spcBef>
            </a:pPr>
            <a:r>
              <a:rPr lang="ar-EG" sz="2778" b="1">
                <a:solidFill>
                  <a:srgbClr val="000000"/>
                </a:solidFill>
                <a:latin typeface="Almarai Bold"/>
                <a:ea typeface="Almarai Bold"/>
                <a:cs typeface="Almarai Bold"/>
                <a:sym typeface="Almarai Bold"/>
                <a:rtl/>
              </a:rPr>
              <a:t>مدونة نون (</a:t>
            </a:r>
            <a:r>
              <a:rPr lang="en-US" sz="2778" b="1">
                <a:solidFill>
                  <a:srgbClr val="000000"/>
                </a:solidFill>
                <a:latin typeface="Almarai Bold"/>
                <a:ea typeface="Almarai Bold"/>
                <a:cs typeface="Almarai Bold"/>
                <a:sym typeface="Almarai Bold"/>
              </a:rPr>
              <a:t>Noon Blog</a:t>
            </a:r>
            <a:r>
              <a:rPr lang="ar-EG" sz="2778" b="1">
                <a:solidFill>
                  <a:srgbClr val="000000"/>
                </a:solidFill>
                <a:latin typeface="Almarai Bold"/>
                <a:ea typeface="Almarai Bold"/>
                <a:cs typeface="Almarai Bold"/>
                <a:sym typeface="Almarai Bold"/>
                <a:rtl/>
              </a:rPr>
              <a:t>)</a:t>
            </a:r>
          </a:p>
          <a:p>
            <a:pPr algn="ctr" rtl="1">
              <a:lnSpc>
                <a:spcPts val="3889"/>
              </a:lnSpc>
              <a:spcBef>
                <a:spcPct val="0"/>
              </a:spcBef>
            </a:pPr>
            <a:r>
              <a:rPr lang="ar-EG" sz="2778" b="1">
                <a:solidFill>
                  <a:srgbClr val="000000"/>
                </a:solidFill>
                <a:latin typeface="Almarai Bold"/>
                <a:ea typeface="Almarai Bold"/>
                <a:cs typeface="Almarai Bold"/>
                <a:sym typeface="Almarai Bold"/>
                <a:rtl/>
              </a:rPr>
              <a:t>  دليل التسوق والمقارنات</a:t>
            </a:r>
          </a:p>
        </p:txBody>
      </p:sp>
      <p:sp>
        <p:nvSpPr>
          <p:cNvPr id="45" name="TextBox 45"/>
          <p:cNvSpPr txBox="1"/>
          <p:nvPr/>
        </p:nvSpPr>
        <p:spPr>
          <a:xfrm>
            <a:off x="7399734" y="7300043"/>
            <a:ext cx="3488531" cy="1958257"/>
          </a:xfrm>
          <a:prstGeom prst="rect">
            <a:avLst/>
          </a:prstGeom>
        </p:spPr>
        <p:txBody>
          <a:bodyPr lIns="0" tIns="0" rIns="0" bIns="0" rtlCol="0" anchor="t">
            <a:spAutoFit/>
          </a:bodyPr>
          <a:lstStyle/>
          <a:p>
            <a:pPr algn="ctr" rtl="1">
              <a:lnSpc>
                <a:spcPts val="3889"/>
              </a:lnSpc>
              <a:spcBef>
                <a:spcPct val="0"/>
              </a:spcBef>
            </a:pPr>
            <a:r>
              <a:rPr lang="ar-EG" sz="2778" b="1">
                <a:solidFill>
                  <a:srgbClr val="000000"/>
                </a:solidFill>
                <a:latin typeface="Almarai Bold"/>
                <a:ea typeface="Almarai Bold"/>
                <a:cs typeface="Almarai Bold"/>
                <a:sym typeface="Almarai Bold"/>
                <a:rtl/>
              </a:rPr>
              <a:t>نشر محتوى تفاعلي على السوشيال ميديا (</a:t>
            </a:r>
            <a:r>
              <a:rPr lang="en-US" sz="2778" b="1">
                <a:solidFill>
                  <a:srgbClr val="000000"/>
                </a:solidFill>
                <a:latin typeface="Almarai Bold"/>
                <a:ea typeface="Almarai Bold"/>
                <a:cs typeface="Almarai Bold"/>
                <a:sym typeface="Almarai Bold"/>
              </a:rPr>
              <a:t>Quizzes &amp; Polls</a:t>
            </a:r>
            <a:r>
              <a:rPr lang="ar-EG" sz="2778" b="1">
                <a:solidFill>
                  <a:srgbClr val="000000"/>
                </a:solidFill>
                <a:latin typeface="Almarai Bold"/>
                <a:ea typeface="Almarai Bold"/>
                <a:cs typeface="Almarai Bold"/>
                <a:sym typeface="Almarai Bold"/>
                <a:rtl/>
              </a:rPr>
              <a:t>)</a:t>
            </a:r>
          </a:p>
          <a:p>
            <a:pPr algn="ctr" rtl="1">
              <a:lnSpc>
                <a:spcPts val="3889"/>
              </a:lnSpc>
              <a:spcBef>
                <a:spcPct val="0"/>
              </a:spcBef>
            </a:pPr>
            <a:endParaRPr lang="ar-EG" sz="2778" b="1">
              <a:solidFill>
                <a:srgbClr val="000000"/>
              </a:solidFill>
              <a:latin typeface="Almarai Bold"/>
              <a:ea typeface="Almarai Bold"/>
              <a:cs typeface="Almarai Bold"/>
              <a:sym typeface="Almarai Bold"/>
              <a:rtl/>
            </a:endParaRPr>
          </a:p>
        </p:txBody>
      </p:sp>
      <p:sp>
        <p:nvSpPr>
          <p:cNvPr id="46" name="TextBox 46"/>
          <p:cNvSpPr txBox="1"/>
          <p:nvPr/>
        </p:nvSpPr>
        <p:spPr>
          <a:xfrm>
            <a:off x="441527" y="4094766"/>
            <a:ext cx="3488531" cy="2463082"/>
          </a:xfrm>
          <a:prstGeom prst="rect">
            <a:avLst/>
          </a:prstGeom>
        </p:spPr>
        <p:txBody>
          <a:bodyPr lIns="0" tIns="0" rIns="0" bIns="0" rtlCol="0" anchor="t">
            <a:spAutoFit/>
          </a:bodyPr>
          <a:lstStyle/>
          <a:p>
            <a:pPr algn="ctr" rtl="1">
              <a:lnSpc>
                <a:spcPts val="3889"/>
              </a:lnSpc>
              <a:spcBef>
                <a:spcPct val="0"/>
              </a:spcBef>
            </a:pPr>
            <a:r>
              <a:rPr lang="ar-EG" sz="2778" b="1">
                <a:solidFill>
                  <a:srgbClr val="000000"/>
                </a:solidFill>
                <a:latin typeface="Almarai Bold"/>
                <a:ea typeface="Almarai Bold"/>
                <a:cs typeface="Almarai Bold"/>
                <a:sym typeface="Almarai Bold"/>
                <a:rtl/>
              </a:rPr>
              <a:t>إيميلات تسويقية مدعومة بمحتوى مخصص (</a:t>
            </a:r>
            <a:r>
              <a:rPr lang="en-US" sz="2778" b="1">
                <a:solidFill>
                  <a:srgbClr val="000000"/>
                </a:solidFill>
                <a:latin typeface="Almarai Bold"/>
                <a:ea typeface="Almarai Bold"/>
                <a:cs typeface="Almarai Bold"/>
                <a:sym typeface="Almarai Bold"/>
              </a:rPr>
              <a:t>Personalized Email Content</a:t>
            </a:r>
            <a:r>
              <a:rPr lang="ar-EG" sz="2778" b="1">
                <a:solidFill>
                  <a:srgbClr val="000000"/>
                </a:solidFill>
                <a:latin typeface="Almarai Bold"/>
                <a:ea typeface="Almarai Bold"/>
                <a:cs typeface="Almarai Bold"/>
                <a:sym typeface="Almarai Bold"/>
                <a:rtl/>
              </a:rPr>
              <a:t>)</a:t>
            </a:r>
          </a:p>
        </p:txBody>
      </p:sp>
      <p:sp>
        <p:nvSpPr>
          <p:cNvPr id="47" name="TextBox 47"/>
          <p:cNvSpPr txBox="1"/>
          <p:nvPr/>
        </p:nvSpPr>
        <p:spPr>
          <a:xfrm>
            <a:off x="5952059" y="271599"/>
            <a:ext cx="10017437" cy="500380"/>
          </a:xfrm>
          <a:prstGeom prst="rect">
            <a:avLst/>
          </a:prstGeom>
        </p:spPr>
        <p:txBody>
          <a:bodyPr lIns="0" tIns="0" rIns="0" bIns="0" rtlCol="0" anchor="t">
            <a:spAutoFit/>
          </a:bodyPr>
          <a:lstStyle/>
          <a:p>
            <a:pPr marL="0" lvl="0" indent="0" algn="ctr" rtl="1">
              <a:lnSpc>
                <a:spcPts val="3919"/>
              </a:lnSpc>
              <a:spcBef>
                <a:spcPct val="0"/>
              </a:spcBef>
            </a:pPr>
            <a:r>
              <a:rPr lang="ar-EG" sz="2799" b="1">
                <a:solidFill>
                  <a:srgbClr val="000000"/>
                </a:solidFill>
                <a:latin typeface="Almarai Bold"/>
                <a:ea typeface="Almarai Bold"/>
                <a:cs typeface="Almarai Bold"/>
                <a:sym typeface="Almarai Bold"/>
                <a:rtl/>
              </a:rPr>
              <a:t>المحتوى لتوليد العملاء المحتملين (</a:t>
            </a:r>
            <a:r>
              <a:rPr lang="en-US" sz="2799" b="1">
                <a:solidFill>
                  <a:srgbClr val="000000"/>
                </a:solidFill>
                <a:latin typeface="Almarai Bold"/>
                <a:ea typeface="Almarai Bold"/>
                <a:cs typeface="Almarai Bold"/>
                <a:sym typeface="Almarai Bold"/>
              </a:rPr>
              <a:t>Content for Lead Generation</a:t>
            </a:r>
            <a:r>
              <a:rPr lang="ar-EG" sz="2799" b="1">
                <a:solidFill>
                  <a:srgbClr val="000000"/>
                </a:solidFill>
                <a:latin typeface="Almarai Bold"/>
                <a:ea typeface="Almarai Bold"/>
                <a:cs typeface="Almarai Bold"/>
                <a:sym typeface="Almarai Bold"/>
                <a:rtl/>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DE6F1"/>
        </a:solidFill>
        <a:effectLst/>
      </p:bgPr>
    </p:bg>
    <p:spTree>
      <p:nvGrpSpPr>
        <p:cNvPr id="1" name=""/>
        <p:cNvGrpSpPr/>
        <p:nvPr/>
      </p:nvGrpSpPr>
      <p:grpSpPr>
        <a:xfrm>
          <a:off x="0" y="0"/>
          <a:ext cx="0" cy="0"/>
          <a:chOff x="0" y="0"/>
          <a:chExt cx="0" cy="0"/>
        </a:xfrm>
      </p:grpSpPr>
      <p:grpSp>
        <p:nvGrpSpPr>
          <p:cNvPr id="2" name="Group 2"/>
          <p:cNvGrpSpPr/>
          <p:nvPr/>
        </p:nvGrpSpPr>
        <p:grpSpPr>
          <a:xfrm>
            <a:off x="14233572" y="3783595"/>
            <a:ext cx="3992539" cy="1965719"/>
            <a:chOff x="0" y="0"/>
            <a:chExt cx="1051533" cy="517720"/>
          </a:xfrm>
        </p:grpSpPr>
        <p:sp>
          <p:nvSpPr>
            <p:cNvPr id="3" name="Freeform 3"/>
            <p:cNvSpPr/>
            <p:nvPr/>
          </p:nvSpPr>
          <p:spPr>
            <a:xfrm>
              <a:off x="0" y="0"/>
              <a:ext cx="1051533" cy="517720"/>
            </a:xfrm>
            <a:custGeom>
              <a:avLst/>
              <a:gdLst/>
              <a:ahLst/>
              <a:cxnLst/>
              <a:rect l="l" t="t" r="r" b="b"/>
              <a:pathLst>
                <a:path w="1051533" h="517720">
                  <a:moveTo>
                    <a:pt x="98894" y="0"/>
                  </a:moveTo>
                  <a:lnTo>
                    <a:pt x="952639" y="0"/>
                  </a:lnTo>
                  <a:cubicBezTo>
                    <a:pt x="978867" y="0"/>
                    <a:pt x="1004021" y="10419"/>
                    <a:pt x="1022568" y="28965"/>
                  </a:cubicBezTo>
                  <a:cubicBezTo>
                    <a:pt x="1041114" y="47512"/>
                    <a:pt x="1051533" y="72666"/>
                    <a:pt x="1051533" y="98894"/>
                  </a:cubicBezTo>
                  <a:lnTo>
                    <a:pt x="1051533" y="418826"/>
                  </a:lnTo>
                  <a:cubicBezTo>
                    <a:pt x="1051533" y="445055"/>
                    <a:pt x="1041114" y="470209"/>
                    <a:pt x="1022568" y="488755"/>
                  </a:cubicBezTo>
                  <a:cubicBezTo>
                    <a:pt x="1004021" y="507301"/>
                    <a:pt x="978867" y="517720"/>
                    <a:pt x="952639" y="517720"/>
                  </a:cubicBezTo>
                  <a:lnTo>
                    <a:pt x="98894" y="517720"/>
                  </a:lnTo>
                  <a:cubicBezTo>
                    <a:pt x="72666" y="517720"/>
                    <a:pt x="47512" y="507301"/>
                    <a:pt x="28965" y="488755"/>
                  </a:cubicBezTo>
                  <a:cubicBezTo>
                    <a:pt x="10419" y="470209"/>
                    <a:pt x="0" y="445055"/>
                    <a:pt x="0" y="418826"/>
                  </a:cubicBezTo>
                  <a:lnTo>
                    <a:pt x="0" y="98894"/>
                  </a:lnTo>
                  <a:cubicBezTo>
                    <a:pt x="0" y="72666"/>
                    <a:pt x="10419" y="47512"/>
                    <a:pt x="28965" y="28965"/>
                  </a:cubicBezTo>
                  <a:cubicBezTo>
                    <a:pt x="47512" y="10419"/>
                    <a:pt x="72666" y="0"/>
                    <a:pt x="98894" y="0"/>
                  </a:cubicBezTo>
                  <a:close/>
                </a:path>
              </a:pathLst>
            </a:custGeom>
            <a:solidFill>
              <a:srgbClr val="FFFFFF">
                <a:alpha val="19608"/>
              </a:srgbClr>
            </a:solidFill>
            <a:ln w="38100" cap="rnd">
              <a:solidFill>
                <a:srgbClr val="000000">
                  <a:alpha val="19608"/>
                </a:srgbClr>
              </a:solidFill>
              <a:prstDash val="solid"/>
              <a:round/>
            </a:ln>
          </p:spPr>
        </p:sp>
        <p:sp>
          <p:nvSpPr>
            <p:cNvPr id="4" name="TextBox 4"/>
            <p:cNvSpPr txBox="1"/>
            <p:nvPr/>
          </p:nvSpPr>
          <p:spPr>
            <a:xfrm>
              <a:off x="0" y="-38100"/>
              <a:ext cx="1051533" cy="555820"/>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15686770" y="1880449"/>
            <a:ext cx="2539341" cy="2275520"/>
          </a:xfrm>
          <a:prstGeom prst="rect">
            <a:avLst/>
          </a:prstGeom>
        </p:spPr>
        <p:txBody>
          <a:bodyPr lIns="0" tIns="0" rIns="0" bIns="0" rtlCol="0" anchor="t">
            <a:spAutoFit/>
          </a:bodyPr>
          <a:lstStyle/>
          <a:p>
            <a:pPr algn="ctr">
              <a:lnSpc>
                <a:spcPts val="15947"/>
              </a:lnSpc>
            </a:pPr>
            <a:r>
              <a:rPr lang="en-US" sz="11391" b="1">
                <a:solidFill>
                  <a:srgbClr val="FFFFFF"/>
                </a:solidFill>
                <a:latin typeface="Cooper Hewitt Bold"/>
                <a:ea typeface="Cooper Hewitt Bold"/>
                <a:cs typeface="Cooper Hewitt Bold"/>
                <a:sym typeface="Cooper Hewitt Bold"/>
              </a:rPr>
              <a:t>.01</a:t>
            </a:r>
          </a:p>
        </p:txBody>
      </p:sp>
      <p:sp>
        <p:nvSpPr>
          <p:cNvPr id="6" name="Freeform 6"/>
          <p:cNvSpPr/>
          <p:nvPr/>
        </p:nvSpPr>
        <p:spPr>
          <a:xfrm>
            <a:off x="14252921" y="-1726195"/>
            <a:ext cx="5509791" cy="5509791"/>
          </a:xfrm>
          <a:custGeom>
            <a:avLst/>
            <a:gdLst/>
            <a:ahLst/>
            <a:cxnLst/>
            <a:rect l="l" t="t" r="r" b="b"/>
            <a:pathLst>
              <a:path w="5509791" h="5509791">
                <a:moveTo>
                  <a:pt x="0" y="0"/>
                </a:moveTo>
                <a:lnTo>
                  <a:pt x="5509790" y="0"/>
                </a:lnTo>
                <a:lnTo>
                  <a:pt x="5509790" y="5509790"/>
                </a:lnTo>
                <a:lnTo>
                  <a:pt x="0" y="5509790"/>
                </a:lnTo>
                <a:lnTo>
                  <a:pt x="0" y="0"/>
                </a:lnTo>
                <a:close/>
              </a:path>
            </a:pathLst>
          </a:custGeom>
          <a:blipFill>
            <a:blip r:embed="rId2"/>
            <a:stretch>
              <a:fillRect/>
            </a:stretch>
          </a:blipFill>
        </p:spPr>
      </p:sp>
      <p:sp>
        <p:nvSpPr>
          <p:cNvPr id="7" name="Freeform 7"/>
          <p:cNvSpPr/>
          <p:nvPr/>
        </p:nvSpPr>
        <p:spPr>
          <a:xfrm>
            <a:off x="14252921" y="6554780"/>
            <a:ext cx="5407039" cy="5407039"/>
          </a:xfrm>
          <a:custGeom>
            <a:avLst/>
            <a:gdLst/>
            <a:ahLst/>
            <a:cxnLst/>
            <a:rect l="l" t="t" r="r" b="b"/>
            <a:pathLst>
              <a:path w="5407039" h="5407039">
                <a:moveTo>
                  <a:pt x="0" y="0"/>
                </a:moveTo>
                <a:lnTo>
                  <a:pt x="5407039" y="0"/>
                </a:lnTo>
                <a:lnTo>
                  <a:pt x="5407039" y="5407040"/>
                </a:lnTo>
                <a:lnTo>
                  <a:pt x="0" y="5407040"/>
                </a:lnTo>
                <a:lnTo>
                  <a:pt x="0" y="0"/>
                </a:lnTo>
                <a:close/>
              </a:path>
            </a:pathLst>
          </a:custGeom>
          <a:blipFill>
            <a:blip r:embed="rId3"/>
            <a:stretch>
              <a:fillRect/>
            </a:stretch>
          </a:blipFill>
        </p:spPr>
      </p:sp>
      <p:sp>
        <p:nvSpPr>
          <p:cNvPr id="8" name="Freeform 8"/>
          <p:cNvSpPr/>
          <p:nvPr/>
        </p:nvSpPr>
        <p:spPr>
          <a:xfrm>
            <a:off x="0" y="6292132"/>
            <a:ext cx="4700588" cy="3994868"/>
          </a:xfrm>
          <a:custGeom>
            <a:avLst/>
            <a:gdLst/>
            <a:ahLst/>
            <a:cxnLst/>
            <a:rect l="l" t="t" r="r" b="b"/>
            <a:pathLst>
              <a:path w="4700588" h="3994868">
                <a:moveTo>
                  <a:pt x="0" y="0"/>
                </a:moveTo>
                <a:lnTo>
                  <a:pt x="4700588" y="0"/>
                </a:lnTo>
                <a:lnTo>
                  <a:pt x="4700588" y="3994868"/>
                </a:lnTo>
                <a:lnTo>
                  <a:pt x="0" y="3994868"/>
                </a:lnTo>
                <a:lnTo>
                  <a:pt x="0" y="0"/>
                </a:lnTo>
                <a:close/>
              </a:path>
            </a:pathLst>
          </a:custGeom>
          <a:blipFill>
            <a:blip r:embed="rId4"/>
            <a:stretch>
              <a:fillRect r="-28335"/>
            </a:stretch>
          </a:blipFill>
        </p:spPr>
      </p:sp>
      <p:sp>
        <p:nvSpPr>
          <p:cNvPr id="9" name="TextBox 9"/>
          <p:cNvSpPr txBox="1"/>
          <p:nvPr/>
        </p:nvSpPr>
        <p:spPr>
          <a:xfrm>
            <a:off x="1155881" y="1371039"/>
            <a:ext cx="2388825" cy="2144248"/>
          </a:xfrm>
          <a:prstGeom prst="rect">
            <a:avLst/>
          </a:prstGeom>
        </p:spPr>
        <p:txBody>
          <a:bodyPr lIns="0" tIns="0" rIns="0" bIns="0" rtlCol="0" anchor="t">
            <a:spAutoFit/>
          </a:bodyPr>
          <a:lstStyle/>
          <a:p>
            <a:pPr algn="ctr">
              <a:lnSpc>
                <a:spcPts val="15002"/>
              </a:lnSpc>
            </a:pPr>
            <a:r>
              <a:rPr lang="en-US" sz="10716" b="1">
                <a:solidFill>
                  <a:srgbClr val="FFFFFF"/>
                </a:solidFill>
                <a:latin typeface="Cooper Hewitt Bold"/>
                <a:ea typeface="Cooper Hewitt Bold"/>
                <a:cs typeface="Cooper Hewitt Bold"/>
                <a:sym typeface="Cooper Hewitt Bold"/>
              </a:rPr>
              <a:t>.03</a:t>
            </a:r>
          </a:p>
        </p:txBody>
      </p:sp>
      <p:sp>
        <p:nvSpPr>
          <p:cNvPr id="10" name="Freeform 10"/>
          <p:cNvSpPr/>
          <p:nvPr/>
        </p:nvSpPr>
        <p:spPr>
          <a:xfrm rot="-1685439">
            <a:off x="-1088810" y="-633575"/>
            <a:ext cx="4955576" cy="3453886"/>
          </a:xfrm>
          <a:custGeom>
            <a:avLst/>
            <a:gdLst/>
            <a:ahLst/>
            <a:cxnLst/>
            <a:rect l="l" t="t" r="r" b="b"/>
            <a:pathLst>
              <a:path w="4955576" h="3453886">
                <a:moveTo>
                  <a:pt x="0" y="0"/>
                </a:moveTo>
                <a:lnTo>
                  <a:pt x="4955576" y="0"/>
                </a:lnTo>
                <a:lnTo>
                  <a:pt x="4955576" y="3453887"/>
                </a:lnTo>
                <a:lnTo>
                  <a:pt x="0" y="3453887"/>
                </a:lnTo>
                <a:lnTo>
                  <a:pt x="0" y="0"/>
                </a:lnTo>
                <a:close/>
              </a:path>
            </a:pathLst>
          </a:custGeom>
          <a:blipFill>
            <a:blip r:embed="rId5"/>
            <a:stretch>
              <a:fillRect/>
            </a:stretch>
          </a:blipFill>
        </p:spPr>
      </p:sp>
      <p:sp>
        <p:nvSpPr>
          <p:cNvPr id="11" name="TextBox 11"/>
          <p:cNvSpPr txBox="1"/>
          <p:nvPr/>
        </p:nvSpPr>
        <p:spPr>
          <a:xfrm>
            <a:off x="9915665" y="1145423"/>
            <a:ext cx="2388825" cy="2144248"/>
          </a:xfrm>
          <a:prstGeom prst="rect">
            <a:avLst/>
          </a:prstGeom>
        </p:spPr>
        <p:txBody>
          <a:bodyPr lIns="0" tIns="0" rIns="0" bIns="0" rtlCol="0" anchor="t">
            <a:spAutoFit/>
          </a:bodyPr>
          <a:lstStyle/>
          <a:p>
            <a:pPr algn="ctr">
              <a:lnSpc>
                <a:spcPts val="15002"/>
              </a:lnSpc>
            </a:pPr>
            <a:r>
              <a:rPr lang="en-US" sz="10716" b="1">
                <a:solidFill>
                  <a:srgbClr val="FFFFFF"/>
                </a:solidFill>
                <a:latin typeface="Cooper Hewitt Bold"/>
                <a:ea typeface="Cooper Hewitt Bold"/>
                <a:cs typeface="Cooper Hewitt Bold"/>
                <a:sym typeface="Cooper Hewitt Bold"/>
              </a:rPr>
              <a:t>.02</a:t>
            </a:r>
          </a:p>
        </p:txBody>
      </p:sp>
      <p:sp>
        <p:nvSpPr>
          <p:cNvPr id="12" name="Freeform 12"/>
          <p:cNvSpPr/>
          <p:nvPr/>
        </p:nvSpPr>
        <p:spPr>
          <a:xfrm>
            <a:off x="3342782" y="2423374"/>
            <a:ext cx="11602435" cy="5440253"/>
          </a:xfrm>
          <a:custGeom>
            <a:avLst/>
            <a:gdLst/>
            <a:ahLst/>
            <a:cxnLst/>
            <a:rect l="l" t="t" r="r" b="b"/>
            <a:pathLst>
              <a:path w="11602435" h="5440253">
                <a:moveTo>
                  <a:pt x="0" y="0"/>
                </a:moveTo>
                <a:lnTo>
                  <a:pt x="11602436" y="0"/>
                </a:lnTo>
                <a:lnTo>
                  <a:pt x="11602436" y="5440252"/>
                </a:lnTo>
                <a:lnTo>
                  <a:pt x="0" y="5440252"/>
                </a:lnTo>
                <a:lnTo>
                  <a:pt x="0" y="0"/>
                </a:lnTo>
                <a:close/>
              </a:path>
            </a:pathLst>
          </a:custGeom>
          <a:blipFill>
            <a:blip r:embed="rId6"/>
            <a:stretch>
              <a:fillRect/>
            </a:stretch>
          </a:blipFill>
        </p:spPr>
      </p:sp>
      <p:sp>
        <p:nvSpPr>
          <p:cNvPr id="13" name="TextBox 13"/>
          <p:cNvSpPr txBox="1"/>
          <p:nvPr/>
        </p:nvSpPr>
        <p:spPr>
          <a:xfrm>
            <a:off x="5448409" y="7806476"/>
            <a:ext cx="7330796" cy="2344420"/>
          </a:xfrm>
          <a:prstGeom prst="rect">
            <a:avLst/>
          </a:prstGeom>
        </p:spPr>
        <p:txBody>
          <a:bodyPr lIns="0" tIns="0" rIns="0" bIns="0" rtlCol="0" anchor="t">
            <a:spAutoFit/>
          </a:bodyPr>
          <a:lstStyle/>
          <a:p>
            <a:pPr algn="ctr" rtl="1">
              <a:lnSpc>
                <a:spcPts val="3079"/>
              </a:lnSpc>
            </a:pPr>
            <a:r>
              <a:rPr lang="ar-EG" sz="2199">
                <a:solidFill>
                  <a:srgbClr val="000000"/>
                </a:solidFill>
                <a:latin typeface="Almarai"/>
                <a:ea typeface="Almarai"/>
                <a:cs typeface="Almarai"/>
                <a:sym typeface="Almarai"/>
                <a:rtl/>
              </a:rPr>
              <a:t>تاستي (</a:t>
            </a:r>
            <a:r>
              <a:rPr lang="en-US" sz="2199">
                <a:solidFill>
                  <a:srgbClr val="000000"/>
                </a:solidFill>
                <a:latin typeface="Almarai"/>
                <a:ea typeface="Almarai"/>
                <a:cs typeface="Almarai"/>
                <a:sym typeface="Almarai"/>
              </a:rPr>
              <a:t>Tasty</a:t>
            </a:r>
            <a:r>
              <a:rPr lang="ar-EG" sz="2199">
                <a:solidFill>
                  <a:srgbClr val="000000"/>
                </a:solidFill>
                <a:latin typeface="Almarai"/>
                <a:ea typeface="Almarai"/>
                <a:cs typeface="Almarai"/>
                <a:sym typeface="Almarai"/>
                <a:rtl/>
              </a:rPr>
              <a:t>) هي علامة تجارية شهيرة تابعة لـ </a:t>
            </a:r>
            <a:r>
              <a:rPr lang="en-US" sz="2199">
                <a:solidFill>
                  <a:srgbClr val="000000"/>
                </a:solidFill>
                <a:latin typeface="Almarai"/>
                <a:ea typeface="Almarai"/>
                <a:cs typeface="Almarai"/>
                <a:sym typeface="Almarai"/>
              </a:rPr>
              <a:t>BuzzFeed</a:t>
            </a:r>
            <a:r>
              <a:rPr lang="ar-EG" sz="2199">
                <a:solidFill>
                  <a:srgbClr val="000000"/>
                </a:solidFill>
                <a:latin typeface="Almarai"/>
                <a:ea typeface="Almarai"/>
                <a:cs typeface="Almarai"/>
                <a:sym typeface="Almarai"/>
                <a:rtl/>
              </a:rPr>
              <a:t> متخصصة في إنتاج محتوى فيديو للطبخ والوصفات السهلة. تم إطلاقها عام </a:t>
            </a:r>
            <a:r>
              <a:rPr lang="en-US" sz="2199">
                <a:solidFill>
                  <a:srgbClr val="000000"/>
                </a:solidFill>
                <a:latin typeface="Almarai"/>
                <a:ea typeface="Almarai"/>
                <a:cs typeface="Almarai"/>
                <a:sym typeface="Almarai"/>
              </a:rPr>
              <a:t>2015</a:t>
            </a:r>
            <a:r>
              <a:rPr lang="ar-EG" sz="2199">
                <a:solidFill>
                  <a:srgbClr val="000000"/>
                </a:solidFill>
                <a:latin typeface="Almarai"/>
                <a:ea typeface="Almarai"/>
                <a:cs typeface="Almarai"/>
                <a:sym typeface="Almarai"/>
                <a:rtl/>
              </a:rPr>
              <a:t>، وتشتهر بمقاطع الفيديو القصيرة والجذابة التي تُظهر خطوات الطهي بطريقة سريعة وممتعة. تستهدف </a:t>
            </a:r>
            <a:r>
              <a:rPr lang="en-US" sz="2199">
                <a:solidFill>
                  <a:srgbClr val="000000"/>
                </a:solidFill>
                <a:latin typeface="Almarai"/>
                <a:ea typeface="Almarai"/>
                <a:cs typeface="Almarai"/>
                <a:sym typeface="Almarai"/>
              </a:rPr>
              <a:t>Tasty</a:t>
            </a:r>
            <a:r>
              <a:rPr lang="ar-EG" sz="2199">
                <a:solidFill>
                  <a:srgbClr val="000000"/>
                </a:solidFill>
                <a:latin typeface="Almarai"/>
                <a:ea typeface="Almarai"/>
                <a:cs typeface="Almarai"/>
                <a:sym typeface="Almarai"/>
                <a:rtl/>
              </a:rPr>
              <a:t> محبي الطبخ والمبتدئين عبر منصات مثل فيسبوك، إنستغرام، ويوتيوب.</a:t>
            </a:r>
          </a:p>
        </p:txBody>
      </p:sp>
      <p:sp>
        <p:nvSpPr>
          <p:cNvPr id="14" name="TextBox 14"/>
          <p:cNvSpPr txBox="1"/>
          <p:nvPr/>
        </p:nvSpPr>
        <p:spPr>
          <a:xfrm>
            <a:off x="14466568" y="3827925"/>
            <a:ext cx="3526547" cy="1819910"/>
          </a:xfrm>
          <a:prstGeom prst="rect">
            <a:avLst/>
          </a:prstGeom>
        </p:spPr>
        <p:txBody>
          <a:bodyPr lIns="0" tIns="0" rIns="0" bIns="0" rtlCol="0" anchor="t">
            <a:spAutoFit/>
          </a:bodyPr>
          <a:lstStyle/>
          <a:p>
            <a:pPr algn="ctr" rtl="1">
              <a:lnSpc>
                <a:spcPts val="3639"/>
              </a:lnSpc>
            </a:pPr>
            <a:r>
              <a:rPr lang="ar-EG" sz="2599">
                <a:solidFill>
                  <a:srgbClr val="000000"/>
                </a:solidFill>
                <a:latin typeface="Almarai"/>
                <a:ea typeface="Almarai"/>
                <a:cs typeface="Almarai"/>
                <a:sym typeface="Almarai"/>
                <a:rtl/>
              </a:rPr>
              <a:t>فيديوهات وصفات سريعة ومُختصرة </a:t>
            </a:r>
          </a:p>
          <a:p>
            <a:pPr algn="ctr" rtl="1">
              <a:lnSpc>
                <a:spcPts val="3639"/>
              </a:lnSpc>
            </a:pPr>
            <a:r>
              <a:rPr lang="ar-EG" sz="2599">
                <a:solidFill>
                  <a:srgbClr val="000000"/>
                </a:solidFill>
                <a:latin typeface="Almarai"/>
                <a:ea typeface="Almarai"/>
                <a:cs typeface="Almarai"/>
                <a:sym typeface="Almarai"/>
                <a:rtl/>
              </a:rPr>
              <a:t>(</a:t>
            </a:r>
            <a:r>
              <a:rPr lang="en-US" sz="2599">
                <a:solidFill>
                  <a:srgbClr val="000000"/>
                </a:solidFill>
                <a:latin typeface="Almarai"/>
                <a:ea typeface="Almarai"/>
                <a:cs typeface="Almarai"/>
                <a:sym typeface="Almarai"/>
              </a:rPr>
              <a:t>Short-Form Recipe Videos</a:t>
            </a:r>
            <a:r>
              <a:rPr lang="ar-EG" sz="2599">
                <a:solidFill>
                  <a:srgbClr val="000000"/>
                </a:solidFill>
                <a:latin typeface="Almarai"/>
                <a:ea typeface="Almarai"/>
                <a:cs typeface="Almarai"/>
                <a:sym typeface="Almarai"/>
                <a:rtl/>
              </a:rPr>
              <a:t>)</a:t>
            </a:r>
          </a:p>
        </p:txBody>
      </p:sp>
      <p:grpSp>
        <p:nvGrpSpPr>
          <p:cNvPr id="15" name="Group 15"/>
          <p:cNvGrpSpPr/>
          <p:nvPr/>
        </p:nvGrpSpPr>
        <p:grpSpPr>
          <a:xfrm>
            <a:off x="200833" y="3071629"/>
            <a:ext cx="3992539" cy="1965719"/>
            <a:chOff x="0" y="0"/>
            <a:chExt cx="1051533" cy="517720"/>
          </a:xfrm>
        </p:grpSpPr>
        <p:sp>
          <p:nvSpPr>
            <p:cNvPr id="16" name="Freeform 16"/>
            <p:cNvSpPr/>
            <p:nvPr/>
          </p:nvSpPr>
          <p:spPr>
            <a:xfrm>
              <a:off x="0" y="0"/>
              <a:ext cx="1051533" cy="517720"/>
            </a:xfrm>
            <a:custGeom>
              <a:avLst/>
              <a:gdLst/>
              <a:ahLst/>
              <a:cxnLst/>
              <a:rect l="l" t="t" r="r" b="b"/>
              <a:pathLst>
                <a:path w="1051533" h="517720">
                  <a:moveTo>
                    <a:pt x="98894" y="0"/>
                  </a:moveTo>
                  <a:lnTo>
                    <a:pt x="952639" y="0"/>
                  </a:lnTo>
                  <a:cubicBezTo>
                    <a:pt x="978867" y="0"/>
                    <a:pt x="1004021" y="10419"/>
                    <a:pt x="1022568" y="28965"/>
                  </a:cubicBezTo>
                  <a:cubicBezTo>
                    <a:pt x="1041114" y="47512"/>
                    <a:pt x="1051533" y="72666"/>
                    <a:pt x="1051533" y="98894"/>
                  </a:cubicBezTo>
                  <a:lnTo>
                    <a:pt x="1051533" y="418826"/>
                  </a:lnTo>
                  <a:cubicBezTo>
                    <a:pt x="1051533" y="445055"/>
                    <a:pt x="1041114" y="470209"/>
                    <a:pt x="1022568" y="488755"/>
                  </a:cubicBezTo>
                  <a:cubicBezTo>
                    <a:pt x="1004021" y="507301"/>
                    <a:pt x="978867" y="517720"/>
                    <a:pt x="952639" y="517720"/>
                  </a:cubicBezTo>
                  <a:lnTo>
                    <a:pt x="98894" y="517720"/>
                  </a:lnTo>
                  <a:cubicBezTo>
                    <a:pt x="72666" y="517720"/>
                    <a:pt x="47512" y="507301"/>
                    <a:pt x="28965" y="488755"/>
                  </a:cubicBezTo>
                  <a:cubicBezTo>
                    <a:pt x="10419" y="470209"/>
                    <a:pt x="0" y="445055"/>
                    <a:pt x="0" y="418826"/>
                  </a:cubicBezTo>
                  <a:lnTo>
                    <a:pt x="0" y="98894"/>
                  </a:lnTo>
                  <a:cubicBezTo>
                    <a:pt x="0" y="72666"/>
                    <a:pt x="10419" y="47512"/>
                    <a:pt x="28965" y="28965"/>
                  </a:cubicBezTo>
                  <a:cubicBezTo>
                    <a:pt x="47512" y="10419"/>
                    <a:pt x="72666" y="0"/>
                    <a:pt x="98894" y="0"/>
                  </a:cubicBezTo>
                  <a:close/>
                </a:path>
              </a:pathLst>
            </a:custGeom>
            <a:solidFill>
              <a:srgbClr val="FFFFFF">
                <a:alpha val="19608"/>
              </a:srgbClr>
            </a:solidFill>
            <a:ln w="38100" cap="rnd">
              <a:solidFill>
                <a:srgbClr val="000000">
                  <a:alpha val="19608"/>
                </a:srgbClr>
              </a:solidFill>
              <a:prstDash val="solid"/>
              <a:round/>
            </a:ln>
          </p:spPr>
        </p:sp>
        <p:sp>
          <p:nvSpPr>
            <p:cNvPr id="17" name="TextBox 17"/>
            <p:cNvSpPr txBox="1"/>
            <p:nvPr/>
          </p:nvSpPr>
          <p:spPr>
            <a:xfrm>
              <a:off x="0" y="-38100"/>
              <a:ext cx="1051533" cy="555820"/>
            </a:xfrm>
            <a:prstGeom prst="rect">
              <a:avLst/>
            </a:prstGeom>
          </p:spPr>
          <p:txBody>
            <a:bodyPr lIns="50800" tIns="50800" rIns="50800" bIns="50800" rtlCol="0" anchor="ctr"/>
            <a:lstStyle/>
            <a:p>
              <a:pPr algn="ctr">
                <a:lnSpc>
                  <a:spcPts val="2520"/>
                </a:lnSpc>
              </a:pPr>
              <a:endParaRPr/>
            </a:p>
          </p:txBody>
        </p:sp>
      </p:grpSp>
      <p:sp>
        <p:nvSpPr>
          <p:cNvPr id="18" name="TextBox 18"/>
          <p:cNvSpPr txBox="1"/>
          <p:nvPr/>
        </p:nvSpPr>
        <p:spPr>
          <a:xfrm>
            <a:off x="433829" y="3115959"/>
            <a:ext cx="3526547" cy="1819910"/>
          </a:xfrm>
          <a:prstGeom prst="rect">
            <a:avLst/>
          </a:prstGeom>
        </p:spPr>
        <p:txBody>
          <a:bodyPr lIns="0" tIns="0" rIns="0" bIns="0" rtlCol="0" anchor="t">
            <a:spAutoFit/>
          </a:bodyPr>
          <a:lstStyle/>
          <a:p>
            <a:pPr algn="ctr" rtl="1">
              <a:lnSpc>
                <a:spcPts val="3639"/>
              </a:lnSpc>
            </a:pPr>
            <a:r>
              <a:rPr lang="ar-EG" sz="2599">
                <a:solidFill>
                  <a:srgbClr val="000000"/>
                </a:solidFill>
                <a:latin typeface="Almarai"/>
                <a:ea typeface="Almarai"/>
                <a:cs typeface="Almarai"/>
                <a:sym typeface="Almarai"/>
                <a:rtl/>
              </a:rPr>
              <a:t>تفاعل الجمهور والمحتوى التشاركي </a:t>
            </a:r>
          </a:p>
          <a:p>
            <a:pPr algn="ctr" rtl="1">
              <a:lnSpc>
                <a:spcPts val="3639"/>
              </a:lnSpc>
            </a:pPr>
            <a:r>
              <a:rPr lang="ar-EG" sz="2599">
                <a:solidFill>
                  <a:srgbClr val="000000"/>
                </a:solidFill>
                <a:latin typeface="Almarai"/>
                <a:ea typeface="Almarai"/>
                <a:cs typeface="Almarai"/>
                <a:sym typeface="Almarai"/>
                <a:rtl/>
              </a:rPr>
              <a:t>(</a:t>
            </a:r>
            <a:r>
              <a:rPr lang="en-US" sz="2599">
                <a:solidFill>
                  <a:srgbClr val="000000"/>
                </a:solidFill>
                <a:latin typeface="Almarai"/>
                <a:ea typeface="Almarai"/>
                <a:cs typeface="Almarai"/>
                <a:sym typeface="Almarai"/>
              </a:rPr>
              <a:t>User-Generated Content</a:t>
            </a:r>
            <a:r>
              <a:rPr lang="ar-EG" sz="2599">
                <a:solidFill>
                  <a:srgbClr val="000000"/>
                </a:solidFill>
                <a:latin typeface="Almarai"/>
                <a:ea typeface="Almarai"/>
                <a:cs typeface="Almarai"/>
                <a:sym typeface="Almarai"/>
                <a:rtl/>
              </a:rPr>
              <a:t>)</a:t>
            </a:r>
          </a:p>
        </p:txBody>
      </p:sp>
      <p:grpSp>
        <p:nvGrpSpPr>
          <p:cNvPr id="19" name="Group 19"/>
          <p:cNvGrpSpPr/>
          <p:nvPr/>
        </p:nvGrpSpPr>
        <p:grpSpPr>
          <a:xfrm>
            <a:off x="7117538" y="1103683"/>
            <a:ext cx="3992539" cy="1965719"/>
            <a:chOff x="0" y="0"/>
            <a:chExt cx="1051533" cy="517720"/>
          </a:xfrm>
        </p:grpSpPr>
        <p:sp>
          <p:nvSpPr>
            <p:cNvPr id="20" name="Freeform 20"/>
            <p:cNvSpPr/>
            <p:nvPr/>
          </p:nvSpPr>
          <p:spPr>
            <a:xfrm>
              <a:off x="0" y="0"/>
              <a:ext cx="1051533" cy="517720"/>
            </a:xfrm>
            <a:custGeom>
              <a:avLst/>
              <a:gdLst/>
              <a:ahLst/>
              <a:cxnLst/>
              <a:rect l="l" t="t" r="r" b="b"/>
              <a:pathLst>
                <a:path w="1051533" h="517720">
                  <a:moveTo>
                    <a:pt x="98894" y="0"/>
                  </a:moveTo>
                  <a:lnTo>
                    <a:pt x="952639" y="0"/>
                  </a:lnTo>
                  <a:cubicBezTo>
                    <a:pt x="978867" y="0"/>
                    <a:pt x="1004021" y="10419"/>
                    <a:pt x="1022568" y="28965"/>
                  </a:cubicBezTo>
                  <a:cubicBezTo>
                    <a:pt x="1041114" y="47512"/>
                    <a:pt x="1051533" y="72666"/>
                    <a:pt x="1051533" y="98894"/>
                  </a:cubicBezTo>
                  <a:lnTo>
                    <a:pt x="1051533" y="418826"/>
                  </a:lnTo>
                  <a:cubicBezTo>
                    <a:pt x="1051533" y="445055"/>
                    <a:pt x="1041114" y="470209"/>
                    <a:pt x="1022568" y="488755"/>
                  </a:cubicBezTo>
                  <a:cubicBezTo>
                    <a:pt x="1004021" y="507301"/>
                    <a:pt x="978867" y="517720"/>
                    <a:pt x="952639" y="517720"/>
                  </a:cubicBezTo>
                  <a:lnTo>
                    <a:pt x="98894" y="517720"/>
                  </a:lnTo>
                  <a:cubicBezTo>
                    <a:pt x="72666" y="517720"/>
                    <a:pt x="47512" y="507301"/>
                    <a:pt x="28965" y="488755"/>
                  </a:cubicBezTo>
                  <a:cubicBezTo>
                    <a:pt x="10419" y="470209"/>
                    <a:pt x="0" y="445055"/>
                    <a:pt x="0" y="418826"/>
                  </a:cubicBezTo>
                  <a:lnTo>
                    <a:pt x="0" y="98894"/>
                  </a:lnTo>
                  <a:cubicBezTo>
                    <a:pt x="0" y="72666"/>
                    <a:pt x="10419" y="47512"/>
                    <a:pt x="28965" y="28965"/>
                  </a:cubicBezTo>
                  <a:cubicBezTo>
                    <a:pt x="47512" y="10419"/>
                    <a:pt x="72666" y="0"/>
                    <a:pt x="98894" y="0"/>
                  </a:cubicBezTo>
                  <a:close/>
                </a:path>
              </a:pathLst>
            </a:custGeom>
            <a:solidFill>
              <a:srgbClr val="FFFFFF">
                <a:alpha val="19608"/>
              </a:srgbClr>
            </a:solidFill>
            <a:ln w="38100" cap="rnd">
              <a:solidFill>
                <a:srgbClr val="000000">
                  <a:alpha val="19608"/>
                </a:srgbClr>
              </a:solidFill>
              <a:prstDash val="solid"/>
              <a:round/>
            </a:ln>
          </p:spPr>
        </p:sp>
        <p:sp>
          <p:nvSpPr>
            <p:cNvPr id="21" name="TextBox 21"/>
            <p:cNvSpPr txBox="1"/>
            <p:nvPr/>
          </p:nvSpPr>
          <p:spPr>
            <a:xfrm>
              <a:off x="0" y="-38100"/>
              <a:ext cx="1051533" cy="555820"/>
            </a:xfrm>
            <a:prstGeom prst="rect">
              <a:avLst/>
            </a:prstGeom>
          </p:spPr>
          <p:txBody>
            <a:bodyPr lIns="50800" tIns="50800" rIns="50800" bIns="50800" rtlCol="0" anchor="ctr"/>
            <a:lstStyle/>
            <a:p>
              <a:pPr algn="ctr">
                <a:lnSpc>
                  <a:spcPts val="2520"/>
                </a:lnSpc>
              </a:pPr>
              <a:endParaRPr/>
            </a:p>
          </p:txBody>
        </p:sp>
      </p:grpSp>
      <p:sp>
        <p:nvSpPr>
          <p:cNvPr id="22" name="TextBox 22"/>
          <p:cNvSpPr txBox="1"/>
          <p:nvPr/>
        </p:nvSpPr>
        <p:spPr>
          <a:xfrm>
            <a:off x="7350534" y="1148013"/>
            <a:ext cx="3526547" cy="1819910"/>
          </a:xfrm>
          <a:prstGeom prst="rect">
            <a:avLst/>
          </a:prstGeom>
        </p:spPr>
        <p:txBody>
          <a:bodyPr lIns="0" tIns="0" rIns="0" bIns="0" rtlCol="0" anchor="t">
            <a:spAutoFit/>
          </a:bodyPr>
          <a:lstStyle/>
          <a:p>
            <a:pPr algn="ctr" rtl="1">
              <a:lnSpc>
                <a:spcPts val="3639"/>
              </a:lnSpc>
            </a:pPr>
            <a:r>
              <a:rPr lang="ar-EG" sz="2599">
                <a:solidFill>
                  <a:srgbClr val="000000"/>
                </a:solidFill>
                <a:latin typeface="Almarai"/>
                <a:ea typeface="Almarai"/>
                <a:cs typeface="Almarai"/>
                <a:sym typeface="Almarai"/>
                <a:rtl/>
              </a:rPr>
              <a:t>سلسلة فيديوهات موسمية وتحديات (</a:t>
            </a:r>
            <a:r>
              <a:rPr lang="en-US" sz="2599">
                <a:solidFill>
                  <a:srgbClr val="000000"/>
                </a:solidFill>
                <a:latin typeface="Almarai"/>
                <a:ea typeface="Almarai"/>
                <a:cs typeface="Almarai"/>
                <a:sym typeface="Almarai"/>
              </a:rPr>
              <a:t>Seasonal &amp; Challenge Series</a:t>
            </a:r>
            <a:r>
              <a:rPr lang="ar-EG" sz="2599">
                <a:solidFill>
                  <a:srgbClr val="000000"/>
                </a:solidFill>
                <a:latin typeface="Almarai"/>
                <a:ea typeface="Almarai"/>
                <a:cs typeface="Almarai"/>
                <a:sym typeface="Almarai"/>
                <a:rtl/>
              </a:rPr>
              <a:t>)</a:t>
            </a:r>
          </a:p>
        </p:txBody>
      </p:sp>
      <p:sp>
        <p:nvSpPr>
          <p:cNvPr id="23" name="Freeform 23"/>
          <p:cNvSpPr/>
          <p:nvPr/>
        </p:nvSpPr>
        <p:spPr>
          <a:xfrm>
            <a:off x="3786089" y="123324"/>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4" name="Group 24"/>
          <p:cNvGrpSpPr/>
          <p:nvPr/>
        </p:nvGrpSpPr>
        <p:grpSpPr>
          <a:xfrm>
            <a:off x="12870597" y="243755"/>
            <a:ext cx="1973653" cy="784945"/>
            <a:chOff x="0" y="0"/>
            <a:chExt cx="519810" cy="206735"/>
          </a:xfrm>
        </p:grpSpPr>
        <p:sp>
          <p:nvSpPr>
            <p:cNvPr id="25" name="Freeform 25"/>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CDE6F1"/>
            </a:solidFill>
            <a:ln w="38100" cap="rnd">
              <a:solidFill>
                <a:srgbClr val="000000"/>
              </a:solidFill>
              <a:prstDash val="solid"/>
              <a:round/>
            </a:ln>
          </p:spPr>
        </p:sp>
        <p:sp>
          <p:nvSpPr>
            <p:cNvPr id="26" name="TextBox 26"/>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27" name="TextBox 27"/>
          <p:cNvSpPr txBox="1"/>
          <p:nvPr/>
        </p:nvSpPr>
        <p:spPr>
          <a:xfrm>
            <a:off x="12809398" y="429535"/>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000000"/>
                </a:solidFill>
                <a:latin typeface="Neue Montreal"/>
                <a:ea typeface="Neue Montreal"/>
                <a:cs typeface="Neue Montreal"/>
                <a:sym typeface="Neue Montreal"/>
              </a:rPr>
              <a:t>Page 13</a:t>
            </a:r>
          </a:p>
        </p:txBody>
      </p:sp>
      <p:grpSp>
        <p:nvGrpSpPr>
          <p:cNvPr id="28" name="Group 28"/>
          <p:cNvGrpSpPr/>
          <p:nvPr/>
        </p:nvGrpSpPr>
        <p:grpSpPr>
          <a:xfrm>
            <a:off x="13207976" y="515797"/>
            <a:ext cx="240861" cy="240861"/>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31" name="TextBox 31"/>
          <p:cNvSpPr txBox="1"/>
          <p:nvPr/>
        </p:nvSpPr>
        <p:spPr>
          <a:xfrm>
            <a:off x="4800464" y="232269"/>
            <a:ext cx="5115200" cy="500380"/>
          </a:xfrm>
          <a:prstGeom prst="rect">
            <a:avLst/>
          </a:prstGeom>
        </p:spPr>
        <p:txBody>
          <a:bodyPr lIns="0" tIns="0" rIns="0" bIns="0" rtlCol="0" anchor="t">
            <a:spAutoFit/>
          </a:bodyPr>
          <a:lstStyle/>
          <a:p>
            <a:pPr marL="0" lvl="0" indent="0" algn="l">
              <a:lnSpc>
                <a:spcPts val="3919"/>
              </a:lnSpc>
              <a:spcBef>
                <a:spcPct val="0"/>
              </a:spcBef>
            </a:pPr>
            <a:r>
              <a:rPr lang="ar-EG" sz="2799" b="1">
                <a:solidFill>
                  <a:srgbClr val="000000"/>
                </a:solidFill>
                <a:latin typeface="Almarai Bold"/>
                <a:ea typeface="Almarai Bold"/>
                <a:cs typeface="Almarai Bold"/>
                <a:sym typeface="Almarai Bold"/>
                <a:rtl/>
              </a:rPr>
              <a:t>محتوى الفيديو</a:t>
            </a:r>
            <a:r>
              <a:rPr lang="en-US" sz="2799" b="1">
                <a:solidFill>
                  <a:srgbClr val="000000"/>
                </a:solidFill>
                <a:latin typeface="Almarai Bold"/>
                <a:ea typeface="Almarai Bold"/>
                <a:cs typeface="Almarai Bold"/>
                <a:sym typeface="Almarai Bold"/>
              </a:rPr>
              <a:t> (Video Content)</a:t>
            </a:r>
          </a:p>
        </p:txBody>
      </p:sp>
      <p:grpSp>
        <p:nvGrpSpPr>
          <p:cNvPr id="32" name="Group 32"/>
          <p:cNvGrpSpPr/>
          <p:nvPr/>
        </p:nvGrpSpPr>
        <p:grpSpPr>
          <a:xfrm>
            <a:off x="17114259" y="5854089"/>
            <a:ext cx="878856" cy="878856"/>
            <a:chOff x="0" y="0"/>
            <a:chExt cx="1171807" cy="1171807"/>
          </a:xfrm>
        </p:grpSpPr>
        <p:grpSp>
          <p:nvGrpSpPr>
            <p:cNvPr id="33" name="Group 33"/>
            <p:cNvGrpSpPr>
              <a:grpSpLocks noChangeAspect="1"/>
            </p:cNvGrpSpPr>
            <p:nvPr/>
          </p:nvGrpSpPr>
          <p:grpSpPr>
            <a:xfrm>
              <a:off x="0" y="0"/>
              <a:ext cx="1171807" cy="1171807"/>
              <a:chOff x="-2540" y="-2540"/>
              <a:chExt cx="6355080" cy="6355080"/>
            </a:xfrm>
          </p:grpSpPr>
          <p:sp>
            <p:nvSpPr>
              <p:cNvPr id="34" name="Freeform 3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35" name="Freeform 35"/>
            <p:cNvSpPr/>
            <p:nvPr/>
          </p:nvSpPr>
          <p:spPr>
            <a:xfrm>
              <a:off x="339047" y="339047"/>
              <a:ext cx="493714" cy="493714"/>
            </a:xfrm>
            <a:custGeom>
              <a:avLst/>
              <a:gdLst/>
              <a:ahLst/>
              <a:cxnLst/>
              <a:rect l="l" t="t" r="r" b="b"/>
              <a:pathLst>
                <a:path w="493714" h="493714">
                  <a:moveTo>
                    <a:pt x="0" y="0"/>
                  </a:moveTo>
                  <a:lnTo>
                    <a:pt x="493714" y="0"/>
                  </a:lnTo>
                  <a:lnTo>
                    <a:pt x="493714" y="493714"/>
                  </a:lnTo>
                  <a:lnTo>
                    <a:pt x="0" y="4937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36" name="Group 36"/>
          <p:cNvGrpSpPr>
            <a:grpSpLocks noChangeAspect="1"/>
          </p:cNvGrpSpPr>
          <p:nvPr/>
        </p:nvGrpSpPr>
        <p:grpSpPr>
          <a:xfrm>
            <a:off x="15036804" y="5860293"/>
            <a:ext cx="878856" cy="878856"/>
            <a:chOff x="-2540" y="-2540"/>
            <a:chExt cx="6355080" cy="6355080"/>
          </a:xfrm>
        </p:grpSpPr>
        <p:sp>
          <p:nvSpPr>
            <p:cNvPr id="37" name="Freeform 3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38" name="Freeform 38"/>
          <p:cNvSpPr/>
          <p:nvPr/>
        </p:nvSpPr>
        <p:spPr>
          <a:xfrm>
            <a:off x="15242131" y="6036498"/>
            <a:ext cx="468203" cy="514038"/>
          </a:xfrm>
          <a:custGeom>
            <a:avLst/>
            <a:gdLst/>
            <a:ahLst/>
            <a:cxnLst/>
            <a:rect l="l" t="t" r="r" b="b"/>
            <a:pathLst>
              <a:path w="468203" h="514038">
                <a:moveTo>
                  <a:pt x="0" y="0"/>
                </a:moveTo>
                <a:lnTo>
                  <a:pt x="468203" y="0"/>
                </a:lnTo>
                <a:lnTo>
                  <a:pt x="468203" y="514038"/>
                </a:lnTo>
                <a:lnTo>
                  <a:pt x="0" y="5140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9" name="Group 39"/>
          <p:cNvGrpSpPr>
            <a:grpSpLocks noChangeAspect="1"/>
          </p:cNvGrpSpPr>
          <p:nvPr/>
        </p:nvGrpSpPr>
        <p:grpSpPr>
          <a:xfrm>
            <a:off x="13996024" y="5860293"/>
            <a:ext cx="878856" cy="878856"/>
            <a:chOff x="-2540" y="-2540"/>
            <a:chExt cx="6355080" cy="6355080"/>
          </a:xfrm>
        </p:grpSpPr>
        <p:sp>
          <p:nvSpPr>
            <p:cNvPr id="40" name="Freeform 40"/>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grpSp>
        <p:nvGrpSpPr>
          <p:cNvPr id="41" name="Group 41"/>
          <p:cNvGrpSpPr>
            <a:grpSpLocks noChangeAspect="1"/>
          </p:cNvGrpSpPr>
          <p:nvPr/>
        </p:nvGrpSpPr>
        <p:grpSpPr>
          <a:xfrm>
            <a:off x="16077585" y="5854089"/>
            <a:ext cx="878856" cy="878856"/>
            <a:chOff x="-2540" y="-2540"/>
            <a:chExt cx="6355080" cy="6355080"/>
          </a:xfrm>
        </p:grpSpPr>
        <p:sp>
          <p:nvSpPr>
            <p:cNvPr id="42" name="Freeform 42"/>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43" name="Freeform 43"/>
          <p:cNvSpPr/>
          <p:nvPr/>
        </p:nvSpPr>
        <p:spPr>
          <a:xfrm>
            <a:off x="16294197" y="6076905"/>
            <a:ext cx="445632" cy="445632"/>
          </a:xfrm>
          <a:custGeom>
            <a:avLst/>
            <a:gdLst/>
            <a:ahLst/>
            <a:cxnLst/>
            <a:rect l="l" t="t" r="r" b="b"/>
            <a:pathLst>
              <a:path w="445632" h="445632">
                <a:moveTo>
                  <a:pt x="0" y="0"/>
                </a:moveTo>
                <a:lnTo>
                  <a:pt x="445632" y="0"/>
                </a:lnTo>
                <a:lnTo>
                  <a:pt x="445632" y="445632"/>
                </a:lnTo>
                <a:lnTo>
                  <a:pt x="0" y="445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4" name="Freeform 44"/>
          <p:cNvSpPr/>
          <p:nvPr/>
        </p:nvSpPr>
        <p:spPr>
          <a:xfrm>
            <a:off x="14145789" y="6003855"/>
            <a:ext cx="579325" cy="579325"/>
          </a:xfrm>
          <a:custGeom>
            <a:avLst/>
            <a:gdLst/>
            <a:ahLst/>
            <a:cxnLst/>
            <a:rect l="l" t="t" r="r" b="b"/>
            <a:pathLst>
              <a:path w="579325" h="579325">
                <a:moveTo>
                  <a:pt x="0" y="0"/>
                </a:moveTo>
                <a:lnTo>
                  <a:pt x="579325" y="0"/>
                </a:lnTo>
                <a:lnTo>
                  <a:pt x="579325" y="579325"/>
                </a:lnTo>
                <a:lnTo>
                  <a:pt x="0" y="57932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45" name="Group 45"/>
          <p:cNvGrpSpPr/>
          <p:nvPr/>
        </p:nvGrpSpPr>
        <p:grpSpPr>
          <a:xfrm>
            <a:off x="16888615" y="1543050"/>
            <a:ext cx="1288848" cy="1288848"/>
            <a:chOff x="0" y="0"/>
            <a:chExt cx="1718463" cy="1718463"/>
          </a:xfrm>
        </p:grpSpPr>
        <p:grpSp>
          <p:nvGrpSpPr>
            <p:cNvPr id="46" name="Group 46"/>
            <p:cNvGrpSpPr>
              <a:grpSpLocks noChangeAspect="1"/>
            </p:cNvGrpSpPr>
            <p:nvPr/>
          </p:nvGrpSpPr>
          <p:grpSpPr>
            <a:xfrm>
              <a:off x="0" y="0"/>
              <a:ext cx="1718463" cy="1718463"/>
              <a:chOff x="-2540" y="-2540"/>
              <a:chExt cx="6355080" cy="6355080"/>
            </a:xfrm>
          </p:grpSpPr>
          <p:sp>
            <p:nvSpPr>
              <p:cNvPr id="47" name="Freeform 4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96F3F"/>
              </a:solidFill>
            </p:spPr>
          </p:sp>
        </p:grpSp>
        <p:sp>
          <p:nvSpPr>
            <p:cNvPr id="48" name="Freeform 48"/>
            <p:cNvSpPr/>
            <p:nvPr/>
          </p:nvSpPr>
          <p:spPr>
            <a:xfrm>
              <a:off x="497214" y="497214"/>
              <a:ext cx="724035" cy="724035"/>
            </a:xfrm>
            <a:custGeom>
              <a:avLst/>
              <a:gdLst/>
              <a:ahLst/>
              <a:cxnLst/>
              <a:rect l="l" t="t" r="r" b="b"/>
              <a:pathLst>
                <a:path w="724035" h="724035">
                  <a:moveTo>
                    <a:pt x="0" y="0"/>
                  </a:moveTo>
                  <a:lnTo>
                    <a:pt x="724035" y="0"/>
                  </a:lnTo>
                  <a:lnTo>
                    <a:pt x="724035" y="724035"/>
                  </a:lnTo>
                  <a:lnTo>
                    <a:pt x="0" y="7240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sp>
        <p:nvSpPr>
          <p:cNvPr id="49" name="Freeform 49"/>
          <p:cNvSpPr/>
          <p:nvPr/>
        </p:nvSpPr>
        <p:spPr>
          <a:xfrm>
            <a:off x="15519997" y="1842721"/>
            <a:ext cx="687782" cy="689506"/>
          </a:xfrm>
          <a:custGeom>
            <a:avLst/>
            <a:gdLst/>
            <a:ahLst/>
            <a:cxnLst/>
            <a:rect l="l" t="t" r="r" b="b"/>
            <a:pathLst>
              <a:path w="687782" h="689506">
                <a:moveTo>
                  <a:pt x="0" y="0"/>
                </a:moveTo>
                <a:lnTo>
                  <a:pt x="687781" y="0"/>
                </a:lnTo>
                <a:lnTo>
                  <a:pt x="687781" y="689506"/>
                </a:lnTo>
                <a:lnTo>
                  <a:pt x="0" y="68950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50" name="Group 50"/>
          <p:cNvGrpSpPr>
            <a:grpSpLocks noChangeAspect="1"/>
          </p:cNvGrpSpPr>
          <p:nvPr/>
        </p:nvGrpSpPr>
        <p:grpSpPr>
          <a:xfrm>
            <a:off x="15219464" y="1543050"/>
            <a:ext cx="1288848" cy="1288848"/>
            <a:chOff x="-2540" y="-2540"/>
            <a:chExt cx="6355080" cy="6355080"/>
          </a:xfrm>
        </p:grpSpPr>
        <p:sp>
          <p:nvSpPr>
            <p:cNvPr id="51" name="Freeform 5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96F3F"/>
            </a:solid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188845" y="1465070"/>
            <a:ext cx="2470534" cy="2470534"/>
          </a:xfrm>
          <a:custGeom>
            <a:avLst/>
            <a:gdLst/>
            <a:ahLst/>
            <a:cxnLst/>
            <a:rect l="l" t="t" r="r" b="b"/>
            <a:pathLst>
              <a:path w="2470534" h="2470534">
                <a:moveTo>
                  <a:pt x="0" y="0"/>
                </a:moveTo>
                <a:lnTo>
                  <a:pt x="2470535" y="0"/>
                </a:lnTo>
                <a:lnTo>
                  <a:pt x="2470535" y="2470535"/>
                </a:lnTo>
                <a:lnTo>
                  <a:pt x="0" y="2470535"/>
                </a:lnTo>
                <a:lnTo>
                  <a:pt x="0" y="0"/>
                </a:lnTo>
                <a:close/>
              </a:path>
            </a:pathLst>
          </a:custGeom>
          <a:blipFill>
            <a:blip r:embed="rId2"/>
            <a:stretch>
              <a:fillRect/>
            </a:stretch>
          </a:blipFill>
        </p:spPr>
      </p:sp>
      <p:sp>
        <p:nvSpPr>
          <p:cNvPr id="3" name="Freeform 3"/>
          <p:cNvSpPr/>
          <p:nvPr/>
        </p:nvSpPr>
        <p:spPr>
          <a:xfrm>
            <a:off x="5016666" y="3751069"/>
            <a:ext cx="3559880" cy="3546531"/>
          </a:xfrm>
          <a:custGeom>
            <a:avLst/>
            <a:gdLst/>
            <a:ahLst/>
            <a:cxnLst/>
            <a:rect l="l" t="t" r="r" b="b"/>
            <a:pathLst>
              <a:path w="3559880" h="3546531">
                <a:moveTo>
                  <a:pt x="0" y="0"/>
                </a:moveTo>
                <a:lnTo>
                  <a:pt x="3559880" y="0"/>
                </a:lnTo>
                <a:lnTo>
                  <a:pt x="3559880" y="3546531"/>
                </a:lnTo>
                <a:lnTo>
                  <a:pt x="0" y="3546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595045" y="3676781"/>
            <a:ext cx="3782389" cy="3782389"/>
          </a:xfrm>
          <a:custGeom>
            <a:avLst/>
            <a:gdLst/>
            <a:ahLst/>
            <a:cxnLst/>
            <a:rect l="l" t="t" r="r" b="b"/>
            <a:pathLst>
              <a:path w="3782389" h="3782389">
                <a:moveTo>
                  <a:pt x="0" y="0"/>
                </a:moveTo>
                <a:lnTo>
                  <a:pt x="3782389" y="0"/>
                </a:lnTo>
                <a:lnTo>
                  <a:pt x="3782389" y="3782389"/>
                </a:lnTo>
                <a:lnTo>
                  <a:pt x="0" y="37823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3819525" y="1890138"/>
            <a:ext cx="11371511" cy="1860932"/>
          </a:xfrm>
          <a:prstGeom prst="rect">
            <a:avLst/>
          </a:prstGeom>
        </p:spPr>
        <p:txBody>
          <a:bodyPr lIns="0" tIns="0" rIns="0" bIns="0" rtlCol="0" anchor="t">
            <a:spAutoFit/>
          </a:bodyPr>
          <a:lstStyle/>
          <a:p>
            <a:pPr algn="ctr">
              <a:lnSpc>
                <a:spcPts val="15028"/>
              </a:lnSpc>
              <a:spcBef>
                <a:spcPct val="0"/>
              </a:spcBef>
            </a:pPr>
            <a:r>
              <a:rPr lang="en-US" sz="10734" b="1">
                <a:solidFill>
                  <a:srgbClr val="F7741B"/>
                </a:solidFill>
                <a:latin typeface="Bebas Neue Bold"/>
                <a:ea typeface="Bebas Neue Bold"/>
                <a:cs typeface="Bebas Neue Bold"/>
                <a:sym typeface="Bebas Neue Bold"/>
              </a:rPr>
              <a:t>The Joe Rogan Experience</a:t>
            </a:r>
          </a:p>
        </p:txBody>
      </p:sp>
      <p:sp>
        <p:nvSpPr>
          <p:cNvPr id="6" name="Freeform 6"/>
          <p:cNvSpPr/>
          <p:nvPr/>
        </p:nvSpPr>
        <p:spPr>
          <a:xfrm>
            <a:off x="5823842" y="2109213"/>
            <a:ext cx="6640316" cy="6693439"/>
          </a:xfrm>
          <a:custGeom>
            <a:avLst/>
            <a:gdLst/>
            <a:ahLst/>
            <a:cxnLst/>
            <a:rect l="l" t="t" r="r" b="b"/>
            <a:pathLst>
              <a:path w="6640316" h="6693439">
                <a:moveTo>
                  <a:pt x="0" y="0"/>
                </a:moveTo>
                <a:lnTo>
                  <a:pt x="6640316" y="0"/>
                </a:lnTo>
                <a:lnTo>
                  <a:pt x="6640316" y="6693438"/>
                </a:lnTo>
                <a:lnTo>
                  <a:pt x="0" y="6693438"/>
                </a:lnTo>
                <a:lnTo>
                  <a:pt x="0" y="0"/>
                </a:lnTo>
                <a:close/>
              </a:path>
            </a:pathLst>
          </a:custGeom>
          <a:blipFill>
            <a:blip r:embed="rId7"/>
            <a:stretch>
              <a:fillRect/>
            </a:stretch>
          </a:blipFill>
        </p:spPr>
      </p:sp>
      <p:sp>
        <p:nvSpPr>
          <p:cNvPr id="7" name="TextBox 7"/>
          <p:cNvSpPr txBox="1"/>
          <p:nvPr/>
        </p:nvSpPr>
        <p:spPr>
          <a:xfrm>
            <a:off x="13936764" y="6418906"/>
            <a:ext cx="2906865" cy="2612006"/>
          </a:xfrm>
          <a:prstGeom prst="rect">
            <a:avLst/>
          </a:prstGeom>
        </p:spPr>
        <p:txBody>
          <a:bodyPr lIns="0" tIns="0" rIns="0" bIns="0" rtlCol="0" anchor="t">
            <a:spAutoFit/>
          </a:bodyPr>
          <a:lstStyle/>
          <a:p>
            <a:pPr algn="ctr">
              <a:lnSpc>
                <a:spcPts val="18256"/>
              </a:lnSpc>
            </a:pPr>
            <a:r>
              <a:rPr lang="en-US" sz="13040" b="1">
                <a:solidFill>
                  <a:srgbClr val="FFFFFF"/>
                </a:solidFill>
                <a:latin typeface="Cooper Hewitt Bold"/>
                <a:ea typeface="Cooper Hewitt Bold"/>
                <a:cs typeface="Cooper Hewitt Bold"/>
                <a:sym typeface="Cooper Hewitt Bold"/>
              </a:rPr>
              <a:t>.01</a:t>
            </a:r>
          </a:p>
        </p:txBody>
      </p:sp>
      <p:sp>
        <p:nvSpPr>
          <p:cNvPr id="8" name="TextBox 8"/>
          <p:cNvSpPr txBox="1"/>
          <p:nvPr/>
        </p:nvSpPr>
        <p:spPr>
          <a:xfrm>
            <a:off x="1188845" y="6418906"/>
            <a:ext cx="2906865" cy="2612006"/>
          </a:xfrm>
          <a:prstGeom prst="rect">
            <a:avLst/>
          </a:prstGeom>
        </p:spPr>
        <p:txBody>
          <a:bodyPr lIns="0" tIns="0" rIns="0" bIns="0" rtlCol="0" anchor="t">
            <a:spAutoFit/>
          </a:bodyPr>
          <a:lstStyle/>
          <a:p>
            <a:pPr algn="ctr">
              <a:lnSpc>
                <a:spcPts val="18256"/>
              </a:lnSpc>
            </a:pPr>
            <a:r>
              <a:rPr lang="en-US" sz="13040" b="1">
                <a:solidFill>
                  <a:srgbClr val="FFFFFF"/>
                </a:solidFill>
                <a:latin typeface="Cooper Hewitt Bold"/>
                <a:ea typeface="Cooper Hewitt Bold"/>
                <a:cs typeface="Cooper Hewitt Bold"/>
                <a:sym typeface="Cooper Hewitt Bold"/>
              </a:rPr>
              <a:t>.03</a:t>
            </a:r>
          </a:p>
        </p:txBody>
      </p:sp>
      <p:grpSp>
        <p:nvGrpSpPr>
          <p:cNvPr id="9" name="Group 9"/>
          <p:cNvGrpSpPr/>
          <p:nvPr/>
        </p:nvGrpSpPr>
        <p:grpSpPr>
          <a:xfrm>
            <a:off x="0" y="8039234"/>
            <a:ext cx="18288000" cy="2247766"/>
            <a:chOff x="0" y="0"/>
            <a:chExt cx="4816593" cy="592004"/>
          </a:xfrm>
        </p:grpSpPr>
        <p:sp>
          <p:nvSpPr>
            <p:cNvPr id="10" name="Freeform 10"/>
            <p:cNvSpPr/>
            <p:nvPr/>
          </p:nvSpPr>
          <p:spPr>
            <a:xfrm>
              <a:off x="0" y="0"/>
              <a:ext cx="4816592" cy="592004"/>
            </a:xfrm>
            <a:custGeom>
              <a:avLst/>
              <a:gdLst/>
              <a:ahLst/>
              <a:cxnLst/>
              <a:rect l="l" t="t" r="r" b="b"/>
              <a:pathLst>
                <a:path w="4816592" h="592004">
                  <a:moveTo>
                    <a:pt x="0" y="0"/>
                  </a:moveTo>
                  <a:lnTo>
                    <a:pt x="4816592" y="0"/>
                  </a:lnTo>
                  <a:lnTo>
                    <a:pt x="4816592" y="592004"/>
                  </a:lnTo>
                  <a:lnTo>
                    <a:pt x="0" y="592004"/>
                  </a:lnTo>
                  <a:close/>
                </a:path>
              </a:pathLst>
            </a:custGeom>
            <a:solidFill>
              <a:srgbClr val="F7741B"/>
            </a:solidFill>
          </p:spPr>
        </p:sp>
        <p:sp>
          <p:nvSpPr>
            <p:cNvPr id="11" name="TextBox 11"/>
            <p:cNvSpPr txBox="1"/>
            <p:nvPr/>
          </p:nvSpPr>
          <p:spPr>
            <a:xfrm>
              <a:off x="0" y="-38100"/>
              <a:ext cx="4816593" cy="630104"/>
            </a:xfrm>
            <a:prstGeom prst="rect">
              <a:avLst/>
            </a:prstGeom>
          </p:spPr>
          <p:txBody>
            <a:bodyPr lIns="50800" tIns="50800" rIns="50800" bIns="50800" rtlCol="0" anchor="ctr"/>
            <a:lstStyle/>
            <a:p>
              <a:pPr algn="ctr">
                <a:lnSpc>
                  <a:spcPts val="2520"/>
                </a:lnSpc>
              </a:pPr>
              <a:endParaRPr/>
            </a:p>
          </p:txBody>
        </p:sp>
      </p:grpSp>
      <p:grpSp>
        <p:nvGrpSpPr>
          <p:cNvPr id="12" name="Group 12"/>
          <p:cNvGrpSpPr/>
          <p:nvPr/>
        </p:nvGrpSpPr>
        <p:grpSpPr>
          <a:xfrm>
            <a:off x="12558536" y="8187055"/>
            <a:ext cx="5548489" cy="1866631"/>
            <a:chOff x="0" y="0"/>
            <a:chExt cx="1461330" cy="491623"/>
          </a:xfrm>
        </p:grpSpPr>
        <p:sp>
          <p:nvSpPr>
            <p:cNvPr id="13" name="Freeform 13"/>
            <p:cNvSpPr/>
            <p:nvPr/>
          </p:nvSpPr>
          <p:spPr>
            <a:xfrm>
              <a:off x="0" y="0"/>
              <a:ext cx="1461330" cy="491623"/>
            </a:xfrm>
            <a:custGeom>
              <a:avLst/>
              <a:gdLst/>
              <a:ahLst/>
              <a:cxnLst/>
              <a:rect l="l" t="t" r="r" b="b"/>
              <a:pathLst>
                <a:path w="1461330" h="491623">
                  <a:moveTo>
                    <a:pt x="71161" y="0"/>
                  </a:moveTo>
                  <a:lnTo>
                    <a:pt x="1390169" y="0"/>
                  </a:lnTo>
                  <a:cubicBezTo>
                    <a:pt x="1409042" y="0"/>
                    <a:pt x="1427142" y="7497"/>
                    <a:pt x="1440488" y="20843"/>
                  </a:cubicBezTo>
                  <a:cubicBezTo>
                    <a:pt x="1453833" y="34188"/>
                    <a:pt x="1461330" y="52288"/>
                    <a:pt x="1461330" y="71161"/>
                  </a:cubicBezTo>
                  <a:lnTo>
                    <a:pt x="1461330" y="420462"/>
                  </a:lnTo>
                  <a:cubicBezTo>
                    <a:pt x="1461330" y="439335"/>
                    <a:pt x="1453833" y="457435"/>
                    <a:pt x="1440488" y="470780"/>
                  </a:cubicBezTo>
                  <a:cubicBezTo>
                    <a:pt x="1427142" y="484126"/>
                    <a:pt x="1409042" y="491623"/>
                    <a:pt x="1390169" y="491623"/>
                  </a:cubicBezTo>
                  <a:lnTo>
                    <a:pt x="71161" y="491623"/>
                  </a:lnTo>
                  <a:cubicBezTo>
                    <a:pt x="52288" y="491623"/>
                    <a:pt x="34188" y="484126"/>
                    <a:pt x="20843" y="470780"/>
                  </a:cubicBezTo>
                  <a:cubicBezTo>
                    <a:pt x="7497" y="457435"/>
                    <a:pt x="0" y="439335"/>
                    <a:pt x="0" y="420462"/>
                  </a:cubicBezTo>
                  <a:lnTo>
                    <a:pt x="0" y="71161"/>
                  </a:lnTo>
                  <a:cubicBezTo>
                    <a:pt x="0" y="52288"/>
                    <a:pt x="7497" y="34188"/>
                    <a:pt x="20843" y="20843"/>
                  </a:cubicBezTo>
                  <a:cubicBezTo>
                    <a:pt x="34188" y="7497"/>
                    <a:pt x="52288" y="0"/>
                    <a:pt x="71161" y="0"/>
                  </a:cubicBezTo>
                  <a:close/>
                </a:path>
              </a:pathLst>
            </a:custGeom>
            <a:solidFill>
              <a:srgbClr val="000000"/>
            </a:solidFill>
          </p:spPr>
        </p:sp>
        <p:sp>
          <p:nvSpPr>
            <p:cNvPr id="14" name="TextBox 14"/>
            <p:cNvSpPr txBox="1"/>
            <p:nvPr/>
          </p:nvSpPr>
          <p:spPr>
            <a:xfrm>
              <a:off x="0" y="-38100"/>
              <a:ext cx="1461330" cy="529723"/>
            </a:xfrm>
            <a:prstGeom prst="rect">
              <a:avLst/>
            </a:prstGeom>
          </p:spPr>
          <p:txBody>
            <a:bodyPr lIns="50800" tIns="50800" rIns="50800" bIns="50800" rtlCol="0" anchor="ctr"/>
            <a:lstStyle/>
            <a:p>
              <a:pPr algn="ctr">
                <a:lnSpc>
                  <a:spcPts val="2520"/>
                </a:lnSpc>
              </a:pPr>
              <a:endParaRPr/>
            </a:p>
          </p:txBody>
        </p:sp>
      </p:grpSp>
      <p:grpSp>
        <p:nvGrpSpPr>
          <p:cNvPr id="15" name="Group 15"/>
          <p:cNvGrpSpPr/>
          <p:nvPr/>
        </p:nvGrpSpPr>
        <p:grpSpPr>
          <a:xfrm>
            <a:off x="6369756" y="8187055"/>
            <a:ext cx="5548489" cy="1866631"/>
            <a:chOff x="0" y="0"/>
            <a:chExt cx="1461330" cy="491623"/>
          </a:xfrm>
        </p:grpSpPr>
        <p:sp>
          <p:nvSpPr>
            <p:cNvPr id="16" name="Freeform 16"/>
            <p:cNvSpPr/>
            <p:nvPr/>
          </p:nvSpPr>
          <p:spPr>
            <a:xfrm>
              <a:off x="0" y="0"/>
              <a:ext cx="1461330" cy="491623"/>
            </a:xfrm>
            <a:custGeom>
              <a:avLst/>
              <a:gdLst/>
              <a:ahLst/>
              <a:cxnLst/>
              <a:rect l="l" t="t" r="r" b="b"/>
              <a:pathLst>
                <a:path w="1461330" h="491623">
                  <a:moveTo>
                    <a:pt x="71161" y="0"/>
                  </a:moveTo>
                  <a:lnTo>
                    <a:pt x="1390169" y="0"/>
                  </a:lnTo>
                  <a:cubicBezTo>
                    <a:pt x="1409042" y="0"/>
                    <a:pt x="1427142" y="7497"/>
                    <a:pt x="1440488" y="20843"/>
                  </a:cubicBezTo>
                  <a:cubicBezTo>
                    <a:pt x="1453833" y="34188"/>
                    <a:pt x="1461330" y="52288"/>
                    <a:pt x="1461330" y="71161"/>
                  </a:cubicBezTo>
                  <a:lnTo>
                    <a:pt x="1461330" y="420462"/>
                  </a:lnTo>
                  <a:cubicBezTo>
                    <a:pt x="1461330" y="439335"/>
                    <a:pt x="1453833" y="457435"/>
                    <a:pt x="1440488" y="470780"/>
                  </a:cubicBezTo>
                  <a:cubicBezTo>
                    <a:pt x="1427142" y="484126"/>
                    <a:pt x="1409042" y="491623"/>
                    <a:pt x="1390169" y="491623"/>
                  </a:cubicBezTo>
                  <a:lnTo>
                    <a:pt x="71161" y="491623"/>
                  </a:lnTo>
                  <a:cubicBezTo>
                    <a:pt x="52288" y="491623"/>
                    <a:pt x="34188" y="484126"/>
                    <a:pt x="20843" y="470780"/>
                  </a:cubicBezTo>
                  <a:cubicBezTo>
                    <a:pt x="7497" y="457435"/>
                    <a:pt x="0" y="439335"/>
                    <a:pt x="0" y="420462"/>
                  </a:cubicBezTo>
                  <a:lnTo>
                    <a:pt x="0" y="71161"/>
                  </a:lnTo>
                  <a:cubicBezTo>
                    <a:pt x="0" y="52288"/>
                    <a:pt x="7497" y="34188"/>
                    <a:pt x="20843" y="20843"/>
                  </a:cubicBezTo>
                  <a:cubicBezTo>
                    <a:pt x="34188" y="7497"/>
                    <a:pt x="52288" y="0"/>
                    <a:pt x="71161" y="0"/>
                  </a:cubicBezTo>
                  <a:close/>
                </a:path>
              </a:pathLst>
            </a:custGeom>
            <a:solidFill>
              <a:srgbClr val="000000"/>
            </a:solidFill>
          </p:spPr>
        </p:sp>
        <p:sp>
          <p:nvSpPr>
            <p:cNvPr id="17" name="TextBox 17"/>
            <p:cNvSpPr txBox="1"/>
            <p:nvPr/>
          </p:nvSpPr>
          <p:spPr>
            <a:xfrm>
              <a:off x="0" y="-38100"/>
              <a:ext cx="1461330" cy="529723"/>
            </a:xfrm>
            <a:prstGeom prst="rect">
              <a:avLst/>
            </a:prstGeom>
          </p:spPr>
          <p:txBody>
            <a:bodyPr lIns="50800" tIns="50800" rIns="50800" bIns="50800" rtlCol="0" anchor="ctr"/>
            <a:lstStyle/>
            <a:p>
              <a:pPr algn="ctr">
                <a:lnSpc>
                  <a:spcPts val="2520"/>
                </a:lnSpc>
              </a:pPr>
              <a:endParaRPr/>
            </a:p>
          </p:txBody>
        </p:sp>
      </p:grpSp>
      <p:grpSp>
        <p:nvGrpSpPr>
          <p:cNvPr id="18" name="Group 18"/>
          <p:cNvGrpSpPr/>
          <p:nvPr/>
        </p:nvGrpSpPr>
        <p:grpSpPr>
          <a:xfrm>
            <a:off x="199568" y="8187055"/>
            <a:ext cx="5548489" cy="1866631"/>
            <a:chOff x="0" y="0"/>
            <a:chExt cx="1461330" cy="491623"/>
          </a:xfrm>
        </p:grpSpPr>
        <p:sp>
          <p:nvSpPr>
            <p:cNvPr id="19" name="Freeform 19"/>
            <p:cNvSpPr/>
            <p:nvPr/>
          </p:nvSpPr>
          <p:spPr>
            <a:xfrm>
              <a:off x="0" y="0"/>
              <a:ext cx="1461330" cy="491623"/>
            </a:xfrm>
            <a:custGeom>
              <a:avLst/>
              <a:gdLst/>
              <a:ahLst/>
              <a:cxnLst/>
              <a:rect l="l" t="t" r="r" b="b"/>
              <a:pathLst>
                <a:path w="1461330" h="491623">
                  <a:moveTo>
                    <a:pt x="71161" y="0"/>
                  </a:moveTo>
                  <a:lnTo>
                    <a:pt x="1390169" y="0"/>
                  </a:lnTo>
                  <a:cubicBezTo>
                    <a:pt x="1409042" y="0"/>
                    <a:pt x="1427142" y="7497"/>
                    <a:pt x="1440488" y="20843"/>
                  </a:cubicBezTo>
                  <a:cubicBezTo>
                    <a:pt x="1453833" y="34188"/>
                    <a:pt x="1461330" y="52288"/>
                    <a:pt x="1461330" y="71161"/>
                  </a:cubicBezTo>
                  <a:lnTo>
                    <a:pt x="1461330" y="420462"/>
                  </a:lnTo>
                  <a:cubicBezTo>
                    <a:pt x="1461330" y="439335"/>
                    <a:pt x="1453833" y="457435"/>
                    <a:pt x="1440488" y="470780"/>
                  </a:cubicBezTo>
                  <a:cubicBezTo>
                    <a:pt x="1427142" y="484126"/>
                    <a:pt x="1409042" y="491623"/>
                    <a:pt x="1390169" y="491623"/>
                  </a:cubicBezTo>
                  <a:lnTo>
                    <a:pt x="71161" y="491623"/>
                  </a:lnTo>
                  <a:cubicBezTo>
                    <a:pt x="52288" y="491623"/>
                    <a:pt x="34188" y="484126"/>
                    <a:pt x="20843" y="470780"/>
                  </a:cubicBezTo>
                  <a:cubicBezTo>
                    <a:pt x="7497" y="457435"/>
                    <a:pt x="0" y="439335"/>
                    <a:pt x="0" y="420462"/>
                  </a:cubicBezTo>
                  <a:lnTo>
                    <a:pt x="0" y="71161"/>
                  </a:lnTo>
                  <a:cubicBezTo>
                    <a:pt x="0" y="52288"/>
                    <a:pt x="7497" y="34188"/>
                    <a:pt x="20843" y="20843"/>
                  </a:cubicBezTo>
                  <a:cubicBezTo>
                    <a:pt x="34188" y="7497"/>
                    <a:pt x="52288" y="0"/>
                    <a:pt x="71161" y="0"/>
                  </a:cubicBezTo>
                  <a:close/>
                </a:path>
              </a:pathLst>
            </a:custGeom>
            <a:solidFill>
              <a:srgbClr val="000000"/>
            </a:solidFill>
            <a:ln w="38100" cap="rnd">
              <a:solidFill>
                <a:srgbClr val="000000"/>
              </a:solidFill>
              <a:prstDash val="solid"/>
              <a:round/>
            </a:ln>
          </p:spPr>
        </p:sp>
        <p:sp>
          <p:nvSpPr>
            <p:cNvPr id="20" name="TextBox 20"/>
            <p:cNvSpPr txBox="1"/>
            <p:nvPr/>
          </p:nvSpPr>
          <p:spPr>
            <a:xfrm>
              <a:off x="0" y="-38100"/>
              <a:ext cx="1461330" cy="529723"/>
            </a:xfrm>
            <a:prstGeom prst="rect">
              <a:avLst/>
            </a:prstGeom>
          </p:spPr>
          <p:txBody>
            <a:bodyPr lIns="50800" tIns="50800" rIns="50800" bIns="50800" rtlCol="0" anchor="ctr"/>
            <a:lstStyle/>
            <a:p>
              <a:pPr algn="ctr">
                <a:lnSpc>
                  <a:spcPts val="2520"/>
                </a:lnSpc>
              </a:pPr>
              <a:endParaRPr/>
            </a:p>
          </p:txBody>
        </p:sp>
      </p:grpSp>
      <p:sp>
        <p:nvSpPr>
          <p:cNvPr id="21" name="Freeform 21"/>
          <p:cNvSpPr/>
          <p:nvPr/>
        </p:nvSpPr>
        <p:spPr>
          <a:xfrm rot="-5400000">
            <a:off x="288889" y="5579430"/>
            <a:ext cx="694676" cy="784945"/>
          </a:xfrm>
          <a:custGeom>
            <a:avLst/>
            <a:gdLst/>
            <a:ahLst/>
            <a:cxnLst/>
            <a:rect l="l" t="t" r="r" b="b"/>
            <a:pathLst>
              <a:path w="694676" h="784945">
                <a:moveTo>
                  <a:pt x="0" y="0"/>
                </a:moveTo>
                <a:lnTo>
                  <a:pt x="694677" y="0"/>
                </a:lnTo>
                <a:lnTo>
                  <a:pt x="694677" y="784946"/>
                </a:lnTo>
                <a:lnTo>
                  <a:pt x="0" y="7849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2" name="Group 22"/>
          <p:cNvGrpSpPr/>
          <p:nvPr/>
        </p:nvGrpSpPr>
        <p:grpSpPr>
          <a:xfrm>
            <a:off x="16073139" y="162654"/>
            <a:ext cx="1973653" cy="784945"/>
            <a:chOff x="0" y="0"/>
            <a:chExt cx="519810" cy="206735"/>
          </a:xfrm>
        </p:grpSpPr>
        <p:sp>
          <p:nvSpPr>
            <p:cNvPr id="23" name="Freeform 23"/>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7741B"/>
            </a:solidFill>
          </p:spPr>
        </p:sp>
        <p:sp>
          <p:nvSpPr>
            <p:cNvPr id="24" name="TextBox 24"/>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25" name="TextBox 25"/>
          <p:cNvSpPr txBox="1"/>
          <p:nvPr/>
        </p:nvSpPr>
        <p:spPr>
          <a:xfrm>
            <a:off x="16011941" y="348434"/>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F6F6F5"/>
                </a:solidFill>
                <a:latin typeface="Neue Montreal"/>
                <a:ea typeface="Neue Montreal"/>
                <a:cs typeface="Neue Montreal"/>
                <a:sym typeface="Neue Montreal"/>
              </a:rPr>
              <a:t>Page 13</a:t>
            </a:r>
          </a:p>
        </p:txBody>
      </p:sp>
      <p:grpSp>
        <p:nvGrpSpPr>
          <p:cNvPr id="26" name="Group 26"/>
          <p:cNvGrpSpPr/>
          <p:nvPr/>
        </p:nvGrpSpPr>
        <p:grpSpPr>
          <a:xfrm>
            <a:off x="16410518" y="434696"/>
            <a:ext cx="240861" cy="24086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29" name="Freeform 29"/>
          <p:cNvSpPr/>
          <p:nvPr/>
        </p:nvSpPr>
        <p:spPr>
          <a:xfrm>
            <a:off x="15673408" y="903666"/>
            <a:ext cx="2773114" cy="2773114"/>
          </a:xfrm>
          <a:custGeom>
            <a:avLst/>
            <a:gdLst/>
            <a:ahLst/>
            <a:cxnLst/>
            <a:rect l="l" t="t" r="r" b="b"/>
            <a:pathLst>
              <a:path w="2773114" h="2773114">
                <a:moveTo>
                  <a:pt x="0" y="0"/>
                </a:moveTo>
                <a:lnTo>
                  <a:pt x="2773115" y="0"/>
                </a:lnTo>
                <a:lnTo>
                  <a:pt x="2773115" y="2773115"/>
                </a:lnTo>
                <a:lnTo>
                  <a:pt x="0" y="2773115"/>
                </a:lnTo>
                <a:lnTo>
                  <a:pt x="0" y="0"/>
                </a:lnTo>
                <a:close/>
              </a:path>
            </a:pathLst>
          </a:custGeom>
          <a:blipFill>
            <a:blip r:embed="rId10"/>
            <a:stretch>
              <a:fillRect/>
            </a:stretch>
          </a:blipFill>
        </p:spPr>
      </p:sp>
      <p:sp>
        <p:nvSpPr>
          <p:cNvPr id="30" name="TextBox 30"/>
          <p:cNvSpPr txBox="1"/>
          <p:nvPr/>
        </p:nvSpPr>
        <p:spPr>
          <a:xfrm>
            <a:off x="4619527" y="115029"/>
            <a:ext cx="9317236" cy="1841349"/>
          </a:xfrm>
          <a:prstGeom prst="rect">
            <a:avLst/>
          </a:prstGeom>
        </p:spPr>
        <p:txBody>
          <a:bodyPr lIns="0" tIns="0" rIns="0" bIns="0" rtlCol="0" anchor="t">
            <a:spAutoFit/>
          </a:bodyPr>
          <a:lstStyle/>
          <a:p>
            <a:pPr algn="ctr" rtl="1">
              <a:lnSpc>
                <a:spcPts val="2951"/>
              </a:lnSpc>
            </a:pPr>
            <a:r>
              <a:rPr lang="ar-EG" sz="2108" b="1">
                <a:solidFill>
                  <a:srgbClr val="FFFFFF"/>
                </a:solidFill>
                <a:latin typeface="Almarai Bold"/>
                <a:ea typeface="Almarai Bold"/>
                <a:cs typeface="Almarai Bold"/>
                <a:sym typeface="Almarai Bold"/>
                <a:rtl/>
              </a:rPr>
              <a:t>بودكاست "</a:t>
            </a:r>
            <a:r>
              <a:rPr lang="en-US" sz="2108" b="1">
                <a:solidFill>
                  <a:srgbClr val="FFFFFF"/>
                </a:solidFill>
                <a:latin typeface="Almarai Bold"/>
                <a:ea typeface="Almarai Bold"/>
                <a:cs typeface="Almarai Bold"/>
                <a:sym typeface="Almarai Bold"/>
              </a:rPr>
              <a:t>The Joe Rogan Experience</a:t>
            </a:r>
            <a:r>
              <a:rPr lang="ar-EG" sz="2108" b="1">
                <a:solidFill>
                  <a:srgbClr val="FFFFFF"/>
                </a:solidFill>
                <a:latin typeface="Almarai Bold"/>
                <a:ea typeface="Almarai Bold"/>
                <a:cs typeface="Almarai Bold"/>
                <a:sym typeface="Almarai Bold"/>
                <a:rtl/>
              </a:rPr>
              <a:t>" هو أحد أكثر البرامج الصوتية شهرة في العالم، يُقدمه المذيع والكوميدي الأمريكي جو روغان. انطلق البودكاست عام </a:t>
            </a:r>
            <a:r>
              <a:rPr lang="en-US" sz="2108" b="1">
                <a:solidFill>
                  <a:srgbClr val="FFFFFF"/>
                </a:solidFill>
                <a:latin typeface="Almarai Bold"/>
                <a:ea typeface="Almarai Bold"/>
                <a:cs typeface="Almarai Bold"/>
                <a:sym typeface="Almarai Bold"/>
              </a:rPr>
              <a:t>2009</a:t>
            </a:r>
            <a:r>
              <a:rPr lang="ar-EG" sz="2108" b="1">
                <a:solidFill>
                  <a:srgbClr val="FFFFFF"/>
                </a:solidFill>
                <a:latin typeface="Almarai Bold"/>
                <a:ea typeface="Almarai Bold"/>
                <a:cs typeface="Almarai Bold"/>
                <a:sym typeface="Almarai Bold"/>
                <a:rtl/>
              </a:rPr>
              <a:t> ويتميز بمناقشات طويلة وعميقة مع ضيوف متنوعين (مثل العلماء، الرياضيين، الفنانين، والمفكرين). يُبث الحلقات على منصات مثل </a:t>
            </a:r>
            <a:r>
              <a:rPr lang="en-US" sz="2108" b="1">
                <a:solidFill>
                  <a:srgbClr val="FFFFFF"/>
                </a:solidFill>
                <a:latin typeface="Almarai Bold"/>
                <a:ea typeface="Almarai Bold"/>
                <a:cs typeface="Almarai Bold"/>
                <a:sym typeface="Almarai Bold"/>
              </a:rPr>
              <a:t>Spotify</a:t>
            </a:r>
            <a:r>
              <a:rPr lang="ar-EG" sz="2108" b="1">
                <a:solidFill>
                  <a:srgbClr val="FFFFFF"/>
                </a:solidFill>
                <a:latin typeface="Almarai Bold"/>
                <a:ea typeface="Almarai Bold"/>
                <a:cs typeface="Almarai Bold"/>
                <a:sym typeface="Almarai Bold"/>
                <a:rtl/>
              </a:rPr>
              <a:t> ويوتيوب، ويجمع بين الفضول الفكري، الفكاهة، والحديث الحر.</a:t>
            </a:r>
          </a:p>
        </p:txBody>
      </p:sp>
      <p:sp>
        <p:nvSpPr>
          <p:cNvPr id="31" name="TextBox 31"/>
          <p:cNvSpPr txBox="1"/>
          <p:nvPr/>
        </p:nvSpPr>
        <p:spPr>
          <a:xfrm>
            <a:off x="12540358" y="8110855"/>
            <a:ext cx="5663703" cy="1790065"/>
          </a:xfrm>
          <a:prstGeom prst="rect">
            <a:avLst/>
          </a:prstGeom>
        </p:spPr>
        <p:txBody>
          <a:bodyPr lIns="0" tIns="0" rIns="0" bIns="0" rtlCol="0" anchor="t">
            <a:spAutoFit/>
          </a:bodyPr>
          <a:lstStyle/>
          <a:p>
            <a:pPr algn="ctr" rtl="1">
              <a:lnSpc>
                <a:spcPts val="4759"/>
              </a:lnSpc>
            </a:pPr>
            <a:r>
              <a:rPr lang="ar-EG" sz="3399">
                <a:solidFill>
                  <a:srgbClr val="FFFFFF"/>
                </a:solidFill>
                <a:latin typeface="Almarai"/>
                <a:ea typeface="Almarai"/>
                <a:cs typeface="Almarai"/>
                <a:sym typeface="Almarai"/>
                <a:rtl/>
              </a:rPr>
              <a:t>محتوى طويل وعميق يجذب جمهورًا مخلصًا</a:t>
            </a:r>
          </a:p>
          <a:p>
            <a:pPr algn="ctr" rtl="1">
              <a:lnSpc>
                <a:spcPts val="4759"/>
              </a:lnSpc>
            </a:pPr>
            <a:r>
              <a:rPr lang="ar-EG" sz="3399">
                <a:solidFill>
                  <a:srgbClr val="FFFFFF"/>
                </a:solidFill>
                <a:latin typeface="Almarai"/>
                <a:ea typeface="Almarai"/>
                <a:cs typeface="Almarai"/>
                <a:sym typeface="Almarai"/>
                <a:rtl/>
              </a:rPr>
              <a:t> (</a:t>
            </a:r>
            <a:r>
              <a:rPr lang="en-US" sz="3399">
                <a:solidFill>
                  <a:srgbClr val="FFFFFF"/>
                </a:solidFill>
                <a:latin typeface="Almarai"/>
                <a:ea typeface="Almarai"/>
                <a:cs typeface="Almarai"/>
                <a:sym typeface="Almarai"/>
              </a:rPr>
              <a:t>Long-Form, Niche Content</a:t>
            </a:r>
            <a:r>
              <a:rPr lang="ar-EG" sz="3399">
                <a:solidFill>
                  <a:srgbClr val="FFFFFF"/>
                </a:solidFill>
                <a:latin typeface="Almarai"/>
                <a:ea typeface="Almarai"/>
                <a:cs typeface="Almarai"/>
                <a:sym typeface="Almarai"/>
                <a:rtl/>
              </a:rPr>
              <a:t>)</a:t>
            </a:r>
          </a:p>
        </p:txBody>
      </p:sp>
      <p:sp>
        <p:nvSpPr>
          <p:cNvPr id="32" name="TextBox 32"/>
          <p:cNvSpPr txBox="1"/>
          <p:nvPr/>
        </p:nvSpPr>
        <p:spPr>
          <a:xfrm>
            <a:off x="6809370" y="8120380"/>
            <a:ext cx="4676869" cy="1977438"/>
          </a:xfrm>
          <a:prstGeom prst="rect">
            <a:avLst/>
          </a:prstGeom>
        </p:spPr>
        <p:txBody>
          <a:bodyPr lIns="0" tIns="0" rIns="0" bIns="0" rtlCol="0" anchor="t">
            <a:spAutoFit/>
          </a:bodyPr>
          <a:lstStyle/>
          <a:p>
            <a:pPr algn="ctr" rtl="1">
              <a:lnSpc>
                <a:spcPts val="3930"/>
              </a:lnSpc>
            </a:pPr>
            <a:r>
              <a:rPr lang="ar-EG" sz="2807">
                <a:solidFill>
                  <a:srgbClr val="FFFFFF"/>
                </a:solidFill>
                <a:latin typeface="Almarai"/>
                <a:ea typeface="Almarai"/>
                <a:cs typeface="Almarai"/>
                <a:sym typeface="Almarai"/>
                <a:rtl/>
              </a:rPr>
              <a:t>الاستفادة من ضيوف مشهورين لتعزيز الانتشار (</a:t>
            </a:r>
            <a:r>
              <a:rPr lang="en-US" sz="2807">
                <a:solidFill>
                  <a:srgbClr val="FFFFFF"/>
                </a:solidFill>
                <a:latin typeface="Almarai"/>
                <a:ea typeface="Almarai"/>
                <a:cs typeface="Almarai"/>
                <a:sym typeface="Almarai"/>
              </a:rPr>
              <a:t>Leveraging High-Profile Guests</a:t>
            </a:r>
            <a:r>
              <a:rPr lang="ar-EG" sz="2807">
                <a:solidFill>
                  <a:srgbClr val="FFFFFF"/>
                </a:solidFill>
                <a:latin typeface="Almarai"/>
                <a:ea typeface="Almarai"/>
                <a:cs typeface="Almarai"/>
                <a:sym typeface="Almarai"/>
                <a:rtl/>
              </a:rPr>
              <a:t>)</a:t>
            </a:r>
          </a:p>
        </p:txBody>
      </p:sp>
      <p:sp>
        <p:nvSpPr>
          <p:cNvPr id="33" name="TextBox 33"/>
          <p:cNvSpPr txBox="1"/>
          <p:nvPr/>
        </p:nvSpPr>
        <p:spPr>
          <a:xfrm>
            <a:off x="141960" y="8410892"/>
            <a:ext cx="5663703" cy="1189990"/>
          </a:xfrm>
          <a:prstGeom prst="rect">
            <a:avLst/>
          </a:prstGeom>
        </p:spPr>
        <p:txBody>
          <a:bodyPr lIns="0" tIns="0" rIns="0" bIns="0" rtlCol="0" anchor="t">
            <a:spAutoFit/>
          </a:bodyPr>
          <a:lstStyle/>
          <a:p>
            <a:pPr algn="ctr" rtl="1">
              <a:lnSpc>
                <a:spcPts val="4759"/>
              </a:lnSpc>
            </a:pPr>
            <a:r>
              <a:rPr lang="ar-EG" sz="3399">
                <a:solidFill>
                  <a:srgbClr val="FFFFFF"/>
                </a:solidFill>
                <a:latin typeface="Almarai"/>
                <a:ea typeface="Almarai"/>
                <a:cs typeface="Almarai"/>
                <a:sym typeface="Almarai"/>
                <a:rtl/>
              </a:rPr>
              <a:t> التوزيع على منصات متعددة (</a:t>
            </a:r>
            <a:r>
              <a:rPr lang="en-US" sz="3399">
                <a:solidFill>
                  <a:srgbClr val="FFFFFF"/>
                </a:solidFill>
                <a:latin typeface="Almarai"/>
                <a:ea typeface="Almarai"/>
                <a:cs typeface="Almarai"/>
                <a:sym typeface="Almarai"/>
              </a:rPr>
              <a:t>Multi-Platform Distribution</a:t>
            </a:r>
            <a:r>
              <a:rPr lang="ar-EG" sz="3399">
                <a:solidFill>
                  <a:srgbClr val="FFFFFF"/>
                </a:solidFill>
                <a:latin typeface="Almarai"/>
                <a:ea typeface="Almarai"/>
                <a:cs typeface="Almarai"/>
                <a:sym typeface="Almarai"/>
                <a:rtl/>
              </a:rPr>
              <a:t>)</a:t>
            </a:r>
          </a:p>
        </p:txBody>
      </p:sp>
      <p:sp>
        <p:nvSpPr>
          <p:cNvPr id="34" name="TextBox 34"/>
          <p:cNvSpPr txBox="1"/>
          <p:nvPr/>
        </p:nvSpPr>
        <p:spPr>
          <a:xfrm rot="-5400000">
            <a:off x="-2150958" y="3058784"/>
            <a:ext cx="5507694" cy="500380"/>
          </a:xfrm>
          <a:prstGeom prst="rect">
            <a:avLst/>
          </a:prstGeom>
        </p:spPr>
        <p:txBody>
          <a:bodyPr lIns="0" tIns="0" rIns="0" bIns="0" rtlCol="0" anchor="t">
            <a:spAutoFit/>
          </a:bodyPr>
          <a:lstStyle/>
          <a:p>
            <a:pPr marL="0" lvl="0" indent="0" algn="ctr" rtl="1">
              <a:lnSpc>
                <a:spcPts val="3919"/>
              </a:lnSpc>
              <a:spcBef>
                <a:spcPct val="0"/>
              </a:spcBef>
            </a:pPr>
            <a:r>
              <a:rPr lang="ar-EG" sz="2799" b="1">
                <a:solidFill>
                  <a:srgbClr val="FFFFFF"/>
                </a:solidFill>
                <a:latin typeface="Almarai Bold"/>
                <a:ea typeface="Almarai Bold"/>
                <a:cs typeface="Almarai Bold"/>
                <a:sym typeface="Almarai Bold"/>
                <a:rtl/>
              </a:rPr>
              <a:t>البودكاست (</a:t>
            </a:r>
            <a:r>
              <a:rPr lang="en-US" sz="2799" b="1">
                <a:solidFill>
                  <a:srgbClr val="FFFFFF"/>
                </a:solidFill>
                <a:latin typeface="Almarai Bold"/>
                <a:ea typeface="Almarai Bold"/>
                <a:cs typeface="Almarai Bold"/>
                <a:sym typeface="Almarai Bold"/>
              </a:rPr>
              <a:t>Podcasting</a:t>
            </a:r>
            <a:r>
              <a:rPr lang="ar-EG" sz="2799" b="1">
                <a:solidFill>
                  <a:srgbClr val="FFFFFF"/>
                </a:solidFill>
                <a:latin typeface="Almarai Bold"/>
                <a:ea typeface="Almarai Bold"/>
                <a:cs typeface="Almarai Bold"/>
                <a:sym typeface="Almarai Bold"/>
                <a:rtl/>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8C801"/>
        </a:solidFill>
        <a:effectLst/>
      </p:bgPr>
    </p:bg>
    <p:spTree>
      <p:nvGrpSpPr>
        <p:cNvPr id="1" name=""/>
        <p:cNvGrpSpPr/>
        <p:nvPr/>
      </p:nvGrpSpPr>
      <p:grpSpPr>
        <a:xfrm>
          <a:off x="0" y="0"/>
          <a:ext cx="0" cy="0"/>
          <a:chOff x="0" y="0"/>
          <a:chExt cx="0" cy="0"/>
        </a:xfrm>
      </p:grpSpPr>
      <p:grpSp>
        <p:nvGrpSpPr>
          <p:cNvPr id="2" name="Group 2"/>
          <p:cNvGrpSpPr/>
          <p:nvPr/>
        </p:nvGrpSpPr>
        <p:grpSpPr>
          <a:xfrm>
            <a:off x="255142" y="233622"/>
            <a:ext cx="17805540" cy="9819757"/>
            <a:chOff x="0" y="0"/>
            <a:chExt cx="4689525" cy="2586273"/>
          </a:xfrm>
        </p:grpSpPr>
        <p:sp>
          <p:nvSpPr>
            <p:cNvPr id="3" name="Freeform 3"/>
            <p:cNvSpPr/>
            <p:nvPr/>
          </p:nvSpPr>
          <p:spPr>
            <a:xfrm>
              <a:off x="0" y="0"/>
              <a:ext cx="4689525" cy="2586273"/>
            </a:xfrm>
            <a:custGeom>
              <a:avLst/>
              <a:gdLst/>
              <a:ahLst/>
              <a:cxnLst/>
              <a:rect l="l" t="t" r="r" b="b"/>
              <a:pathLst>
                <a:path w="4689525" h="2586273">
                  <a:moveTo>
                    <a:pt x="0" y="0"/>
                  </a:moveTo>
                  <a:lnTo>
                    <a:pt x="4689525" y="0"/>
                  </a:lnTo>
                  <a:lnTo>
                    <a:pt x="4689525" y="2586273"/>
                  </a:lnTo>
                  <a:lnTo>
                    <a:pt x="0" y="2586273"/>
                  </a:lnTo>
                  <a:close/>
                </a:path>
              </a:pathLst>
            </a:custGeom>
            <a:solidFill>
              <a:srgbClr val="161818">
                <a:alpha val="28627"/>
              </a:srgbClr>
            </a:solidFill>
            <a:ln w="104775" cap="sq">
              <a:solidFill>
                <a:srgbClr val="000000">
                  <a:alpha val="28627"/>
                </a:srgbClr>
              </a:solidFill>
              <a:prstDash val="solid"/>
              <a:miter/>
            </a:ln>
          </p:spPr>
        </p:sp>
        <p:sp>
          <p:nvSpPr>
            <p:cNvPr id="4" name="TextBox 4"/>
            <p:cNvSpPr txBox="1"/>
            <p:nvPr/>
          </p:nvSpPr>
          <p:spPr>
            <a:xfrm>
              <a:off x="0" y="-38100"/>
              <a:ext cx="4689525" cy="2624373"/>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61794" y="-49443"/>
            <a:ext cx="4617112" cy="4617112"/>
          </a:xfrm>
          <a:custGeom>
            <a:avLst/>
            <a:gdLst/>
            <a:ahLst/>
            <a:cxnLst/>
            <a:rect l="l" t="t" r="r" b="b"/>
            <a:pathLst>
              <a:path w="4617112" h="4617112">
                <a:moveTo>
                  <a:pt x="0" y="0"/>
                </a:moveTo>
                <a:lnTo>
                  <a:pt x="4617112" y="0"/>
                </a:lnTo>
                <a:lnTo>
                  <a:pt x="4617112" y="4617113"/>
                </a:lnTo>
                <a:lnTo>
                  <a:pt x="0" y="4617113"/>
                </a:lnTo>
                <a:lnTo>
                  <a:pt x="0" y="0"/>
                </a:lnTo>
                <a:close/>
              </a:path>
            </a:pathLst>
          </a:custGeom>
          <a:blipFill>
            <a:blip r:embed="rId2"/>
            <a:stretch>
              <a:fillRect/>
            </a:stretch>
          </a:blipFill>
        </p:spPr>
      </p:sp>
      <p:grpSp>
        <p:nvGrpSpPr>
          <p:cNvPr id="6" name="Group 6"/>
          <p:cNvGrpSpPr/>
          <p:nvPr/>
        </p:nvGrpSpPr>
        <p:grpSpPr>
          <a:xfrm>
            <a:off x="4249243" y="820838"/>
            <a:ext cx="12531491" cy="3086100"/>
            <a:chOff x="0" y="0"/>
            <a:chExt cx="3300475" cy="812800"/>
          </a:xfrm>
        </p:grpSpPr>
        <p:sp>
          <p:nvSpPr>
            <p:cNvPr id="7" name="Freeform 7"/>
            <p:cNvSpPr/>
            <p:nvPr/>
          </p:nvSpPr>
          <p:spPr>
            <a:xfrm>
              <a:off x="0" y="0"/>
              <a:ext cx="3300475" cy="812800"/>
            </a:xfrm>
            <a:custGeom>
              <a:avLst/>
              <a:gdLst/>
              <a:ahLst/>
              <a:cxnLst/>
              <a:rect l="l" t="t" r="r" b="b"/>
              <a:pathLst>
                <a:path w="3300475" h="812800">
                  <a:moveTo>
                    <a:pt x="31508" y="0"/>
                  </a:moveTo>
                  <a:lnTo>
                    <a:pt x="3268967" y="0"/>
                  </a:lnTo>
                  <a:cubicBezTo>
                    <a:pt x="3277324" y="0"/>
                    <a:pt x="3285338" y="3320"/>
                    <a:pt x="3291246" y="9228"/>
                  </a:cubicBezTo>
                  <a:cubicBezTo>
                    <a:pt x="3297155" y="15137"/>
                    <a:pt x="3300475" y="23151"/>
                    <a:pt x="3300475" y="31508"/>
                  </a:cubicBezTo>
                  <a:lnTo>
                    <a:pt x="3300475" y="781292"/>
                  </a:lnTo>
                  <a:cubicBezTo>
                    <a:pt x="3300475" y="789649"/>
                    <a:pt x="3297155" y="797663"/>
                    <a:pt x="3291246" y="803572"/>
                  </a:cubicBezTo>
                  <a:cubicBezTo>
                    <a:pt x="3285338" y="809480"/>
                    <a:pt x="3277324" y="812800"/>
                    <a:pt x="3268967" y="812800"/>
                  </a:cubicBezTo>
                  <a:lnTo>
                    <a:pt x="31508" y="812800"/>
                  </a:lnTo>
                  <a:cubicBezTo>
                    <a:pt x="23151" y="812800"/>
                    <a:pt x="15137" y="809480"/>
                    <a:pt x="9228" y="803572"/>
                  </a:cubicBezTo>
                  <a:cubicBezTo>
                    <a:pt x="3320" y="797663"/>
                    <a:pt x="0" y="789649"/>
                    <a:pt x="0" y="781292"/>
                  </a:cubicBezTo>
                  <a:lnTo>
                    <a:pt x="0" y="31508"/>
                  </a:lnTo>
                  <a:cubicBezTo>
                    <a:pt x="0" y="23151"/>
                    <a:pt x="3320" y="15137"/>
                    <a:pt x="9228" y="9228"/>
                  </a:cubicBezTo>
                  <a:cubicBezTo>
                    <a:pt x="15137" y="3320"/>
                    <a:pt x="23151" y="0"/>
                    <a:pt x="31508" y="0"/>
                  </a:cubicBezTo>
                  <a:close/>
                </a:path>
              </a:pathLst>
            </a:custGeom>
            <a:solidFill>
              <a:srgbClr val="78C801"/>
            </a:solidFill>
          </p:spPr>
        </p:sp>
        <p:sp>
          <p:nvSpPr>
            <p:cNvPr id="8" name="TextBox 8"/>
            <p:cNvSpPr txBox="1"/>
            <p:nvPr/>
          </p:nvSpPr>
          <p:spPr>
            <a:xfrm>
              <a:off x="0" y="-38100"/>
              <a:ext cx="3300475" cy="850900"/>
            </a:xfrm>
            <a:prstGeom prst="rect">
              <a:avLst/>
            </a:prstGeom>
          </p:spPr>
          <p:txBody>
            <a:bodyPr lIns="50800" tIns="50800" rIns="50800" bIns="50800" rtlCol="0" anchor="ctr"/>
            <a:lstStyle/>
            <a:p>
              <a:pPr algn="ctr">
                <a:lnSpc>
                  <a:spcPts val="2520"/>
                </a:lnSpc>
              </a:pPr>
              <a:endParaRPr/>
            </a:p>
          </p:txBody>
        </p:sp>
      </p:grpSp>
      <p:grpSp>
        <p:nvGrpSpPr>
          <p:cNvPr id="9" name="Group 9"/>
          <p:cNvGrpSpPr/>
          <p:nvPr/>
        </p:nvGrpSpPr>
        <p:grpSpPr>
          <a:xfrm>
            <a:off x="6074567" y="6670067"/>
            <a:ext cx="6214607" cy="3383312"/>
            <a:chOff x="0" y="0"/>
            <a:chExt cx="1843469" cy="1003608"/>
          </a:xfrm>
        </p:grpSpPr>
        <p:sp>
          <p:nvSpPr>
            <p:cNvPr id="10" name="Freeform 10"/>
            <p:cNvSpPr/>
            <p:nvPr/>
          </p:nvSpPr>
          <p:spPr>
            <a:xfrm>
              <a:off x="0" y="0"/>
              <a:ext cx="1843469" cy="1003608"/>
            </a:xfrm>
            <a:custGeom>
              <a:avLst/>
              <a:gdLst/>
              <a:ahLst/>
              <a:cxnLst/>
              <a:rect l="l" t="t" r="r" b="b"/>
              <a:pathLst>
                <a:path w="1843469" h="1003608">
                  <a:moveTo>
                    <a:pt x="203200" y="0"/>
                  </a:moveTo>
                  <a:lnTo>
                    <a:pt x="1843469" y="0"/>
                  </a:lnTo>
                  <a:lnTo>
                    <a:pt x="1640269" y="1003608"/>
                  </a:lnTo>
                  <a:lnTo>
                    <a:pt x="0" y="1003608"/>
                  </a:lnTo>
                  <a:lnTo>
                    <a:pt x="203200" y="0"/>
                  </a:lnTo>
                  <a:close/>
                </a:path>
              </a:pathLst>
            </a:custGeom>
            <a:solidFill>
              <a:srgbClr val="4D4D4D">
                <a:alpha val="18824"/>
              </a:srgbClr>
            </a:solidFill>
            <a:ln cap="sq">
              <a:noFill/>
              <a:prstDash val="solid"/>
              <a:miter/>
            </a:ln>
          </p:spPr>
        </p:sp>
        <p:sp>
          <p:nvSpPr>
            <p:cNvPr id="11" name="TextBox 11"/>
            <p:cNvSpPr txBox="1"/>
            <p:nvPr/>
          </p:nvSpPr>
          <p:spPr>
            <a:xfrm>
              <a:off x="101600" y="-38100"/>
              <a:ext cx="1640269" cy="1041708"/>
            </a:xfrm>
            <a:prstGeom prst="rect">
              <a:avLst/>
            </a:prstGeom>
          </p:spPr>
          <p:txBody>
            <a:bodyPr lIns="50800" tIns="50800" rIns="50800" bIns="50800" rtlCol="0" anchor="ctr"/>
            <a:lstStyle/>
            <a:p>
              <a:pPr algn="ctr" rtl="1">
                <a:lnSpc>
                  <a:spcPts val="2520"/>
                </a:lnSpc>
              </a:pPr>
              <a:endParaRPr/>
            </a:p>
          </p:txBody>
        </p:sp>
      </p:grpSp>
      <p:grpSp>
        <p:nvGrpSpPr>
          <p:cNvPr id="12" name="Group 12"/>
          <p:cNvGrpSpPr/>
          <p:nvPr/>
        </p:nvGrpSpPr>
        <p:grpSpPr>
          <a:xfrm>
            <a:off x="11846076" y="6670067"/>
            <a:ext cx="6214607" cy="3383312"/>
            <a:chOff x="0" y="0"/>
            <a:chExt cx="1843469" cy="1003608"/>
          </a:xfrm>
        </p:grpSpPr>
        <p:sp>
          <p:nvSpPr>
            <p:cNvPr id="13" name="Freeform 13"/>
            <p:cNvSpPr/>
            <p:nvPr/>
          </p:nvSpPr>
          <p:spPr>
            <a:xfrm>
              <a:off x="0" y="0"/>
              <a:ext cx="1843469" cy="1003608"/>
            </a:xfrm>
            <a:custGeom>
              <a:avLst/>
              <a:gdLst/>
              <a:ahLst/>
              <a:cxnLst/>
              <a:rect l="l" t="t" r="r" b="b"/>
              <a:pathLst>
                <a:path w="1843469" h="1003608">
                  <a:moveTo>
                    <a:pt x="203200" y="0"/>
                  </a:moveTo>
                  <a:lnTo>
                    <a:pt x="1843469" y="0"/>
                  </a:lnTo>
                  <a:lnTo>
                    <a:pt x="1640269" y="1003608"/>
                  </a:lnTo>
                  <a:lnTo>
                    <a:pt x="0" y="1003608"/>
                  </a:lnTo>
                  <a:lnTo>
                    <a:pt x="203200" y="0"/>
                  </a:lnTo>
                  <a:close/>
                </a:path>
              </a:pathLst>
            </a:custGeom>
            <a:solidFill>
              <a:srgbClr val="4D4D4D">
                <a:alpha val="18824"/>
              </a:srgbClr>
            </a:solidFill>
            <a:ln cap="sq">
              <a:noFill/>
              <a:prstDash val="solid"/>
              <a:miter/>
            </a:ln>
          </p:spPr>
        </p:sp>
        <p:sp>
          <p:nvSpPr>
            <p:cNvPr id="14" name="TextBox 14"/>
            <p:cNvSpPr txBox="1"/>
            <p:nvPr/>
          </p:nvSpPr>
          <p:spPr>
            <a:xfrm>
              <a:off x="101600" y="-38100"/>
              <a:ext cx="1640269" cy="1041708"/>
            </a:xfrm>
            <a:prstGeom prst="rect">
              <a:avLst/>
            </a:prstGeom>
          </p:spPr>
          <p:txBody>
            <a:bodyPr lIns="50800" tIns="50800" rIns="50800" bIns="50800" rtlCol="0" anchor="ctr"/>
            <a:lstStyle/>
            <a:p>
              <a:pPr algn="ctr" rtl="1">
                <a:lnSpc>
                  <a:spcPts val="2520"/>
                </a:lnSpc>
              </a:pPr>
              <a:endParaRPr/>
            </a:p>
          </p:txBody>
        </p:sp>
      </p:grpSp>
      <p:sp>
        <p:nvSpPr>
          <p:cNvPr id="15" name="Freeform 15"/>
          <p:cNvSpPr/>
          <p:nvPr/>
        </p:nvSpPr>
        <p:spPr>
          <a:xfrm>
            <a:off x="12648468" y="3949025"/>
            <a:ext cx="2530425" cy="2530425"/>
          </a:xfrm>
          <a:custGeom>
            <a:avLst/>
            <a:gdLst/>
            <a:ahLst/>
            <a:cxnLst/>
            <a:rect l="l" t="t" r="r" b="b"/>
            <a:pathLst>
              <a:path w="2530425" h="2530425">
                <a:moveTo>
                  <a:pt x="0" y="0"/>
                </a:moveTo>
                <a:lnTo>
                  <a:pt x="2530426" y="0"/>
                </a:lnTo>
                <a:lnTo>
                  <a:pt x="2530426" y="2530426"/>
                </a:lnTo>
                <a:lnTo>
                  <a:pt x="0" y="2530426"/>
                </a:lnTo>
                <a:lnTo>
                  <a:pt x="0" y="0"/>
                </a:lnTo>
                <a:close/>
              </a:path>
            </a:pathLst>
          </a:custGeom>
          <a:blipFill>
            <a:blip r:embed="rId3"/>
            <a:stretch>
              <a:fillRect/>
            </a:stretch>
          </a:blipFill>
        </p:spPr>
      </p:sp>
      <p:sp>
        <p:nvSpPr>
          <p:cNvPr id="16" name="Freeform 16"/>
          <p:cNvSpPr/>
          <p:nvPr/>
        </p:nvSpPr>
        <p:spPr>
          <a:xfrm>
            <a:off x="9481419" y="3949025"/>
            <a:ext cx="2614599" cy="2614599"/>
          </a:xfrm>
          <a:custGeom>
            <a:avLst/>
            <a:gdLst/>
            <a:ahLst/>
            <a:cxnLst/>
            <a:rect l="l" t="t" r="r" b="b"/>
            <a:pathLst>
              <a:path w="2614599" h="2614599">
                <a:moveTo>
                  <a:pt x="0" y="0"/>
                </a:moveTo>
                <a:lnTo>
                  <a:pt x="2614599" y="0"/>
                </a:lnTo>
                <a:lnTo>
                  <a:pt x="2614599" y="2614599"/>
                </a:lnTo>
                <a:lnTo>
                  <a:pt x="0" y="26145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6075976" y="3981760"/>
            <a:ext cx="2852993" cy="2721042"/>
          </a:xfrm>
          <a:custGeom>
            <a:avLst/>
            <a:gdLst/>
            <a:ahLst/>
            <a:cxnLst/>
            <a:rect l="l" t="t" r="r" b="b"/>
            <a:pathLst>
              <a:path w="2852993" h="2721042">
                <a:moveTo>
                  <a:pt x="0" y="0"/>
                </a:moveTo>
                <a:lnTo>
                  <a:pt x="2852993" y="0"/>
                </a:lnTo>
                <a:lnTo>
                  <a:pt x="2852993" y="2721042"/>
                </a:lnTo>
                <a:lnTo>
                  <a:pt x="0" y="27210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3079406" y="4120221"/>
            <a:ext cx="2444120" cy="2444120"/>
          </a:xfrm>
          <a:custGeom>
            <a:avLst/>
            <a:gdLst/>
            <a:ahLst/>
            <a:cxnLst/>
            <a:rect l="l" t="t" r="r" b="b"/>
            <a:pathLst>
              <a:path w="2444120" h="2444120">
                <a:moveTo>
                  <a:pt x="0" y="0"/>
                </a:moveTo>
                <a:lnTo>
                  <a:pt x="2444120" y="0"/>
                </a:lnTo>
                <a:lnTo>
                  <a:pt x="2444120" y="2444120"/>
                </a:lnTo>
                <a:lnTo>
                  <a:pt x="0" y="24441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85104" y="4045155"/>
            <a:ext cx="2594252" cy="2594252"/>
          </a:xfrm>
          <a:custGeom>
            <a:avLst/>
            <a:gdLst/>
            <a:ahLst/>
            <a:cxnLst/>
            <a:rect l="l" t="t" r="r" b="b"/>
            <a:pathLst>
              <a:path w="2594252" h="2594252">
                <a:moveTo>
                  <a:pt x="0" y="0"/>
                </a:moveTo>
                <a:lnTo>
                  <a:pt x="2594252" y="0"/>
                </a:lnTo>
                <a:lnTo>
                  <a:pt x="2594252" y="2594252"/>
                </a:lnTo>
                <a:lnTo>
                  <a:pt x="0" y="25942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0" name="Group 20"/>
          <p:cNvGrpSpPr/>
          <p:nvPr/>
        </p:nvGrpSpPr>
        <p:grpSpPr>
          <a:xfrm>
            <a:off x="255142" y="6670067"/>
            <a:ext cx="6214607" cy="3383312"/>
            <a:chOff x="0" y="0"/>
            <a:chExt cx="1843469" cy="1003608"/>
          </a:xfrm>
        </p:grpSpPr>
        <p:sp>
          <p:nvSpPr>
            <p:cNvPr id="21" name="Freeform 21"/>
            <p:cNvSpPr/>
            <p:nvPr/>
          </p:nvSpPr>
          <p:spPr>
            <a:xfrm>
              <a:off x="0" y="0"/>
              <a:ext cx="1843469" cy="1003608"/>
            </a:xfrm>
            <a:custGeom>
              <a:avLst/>
              <a:gdLst/>
              <a:ahLst/>
              <a:cxnLst/>
              <a:rect l="l" t="t" r="r" b="b"/>
              <a:pathLst>
                <a:path w="1843469" h="1003608">
                  <a:moveTo>
                    <a:pt x="203200" y="0"/>
                  </a:moveTo>
                  <a:lnTo>
                    <a:pt x="1843469" y="0"/>
                  </a:lnTo>
                  <a:lnTo>
                    <a:pt x="1640269" y="1003608"/>
                  </a:lnTo>
                  <a:lnTo>
                    <a:pt x="0" y="1003608"/>
                  </a:lnTo>
                  <a:lnTo>
                    <a:pt x="203200" y="0"/>
                  </a:lnTo>
                  <a:close/>
                </a:path>
              </a:pathLst>
            </a:custGeom>
            <a:solidFill>
              <a:srgbClr val="4D4D4D">
                <a:alpha val="18824"/>
              </a:srgbClr>
            </a:solidFill>
            <a:ln cap="sq">
              <a:noFill/>
              <a:prstDash val="solid"/>
              <a:miter/>
            </a:ln>
          </p:spPr>
        </p:sp>
        <p:sp>
          <p:nvSpPr>
            <p:cNvPr id="22" name="TextBox 22"/>
            <p:cNvSpPr txBox="1"/>
            <p:nvPr/>
          </p:nvSpPr>
          <p:spPr>
            <a:xfrm>
              <a:off x="101600" y="-38100"/>
              <a:ext cx="1640269" cy="1041708"/>
            </a:xfrm>
            <a:prstGeom prst="rect">
              <a:avLst/>
            </a:prstGeom>
          </p:spPr>
          <p:txBody>
            <a:bodyPr lIns="50800" tIns="50800" rIns="50800" bIns="50800" rtlCol="0" anchor="ctr"/>
            <a:lstStyle/>
            <a:p>
              <a:pPr algn="ctr" rtl="1">
                <a:lnSpc>
                  <a:spcPts val="2520"/>
                </a:lnSpc>
              </a:pPr>
              <a:endParaRPr/>
            </a:p>
          </p:txBody>
        </p:sp>
      </p:grpSp>
      <p:sp>
        <p:nvSpPr>
          <p:cNvPr id="23" name="Freeform 23"/>
          <p:cNvSpPr/>
          <p:nvPr/>
        </p:nvSpPr>
        <p:spPr>
          <a:xfrm>
            <a:off x="15729773" y="3906938"/>
            <a:ext cx="2473123" cy="2473123"/>
          </a:xfrm>
          <a:custGeom>
            <a:avLst/>
            <a:gdLst/>
            <a:ahLst/>
            <a:cxnLst/>
            <a:rect l="l" t="t" r="r" b="b"/>
            <a:pathLst>
              <a:path w="2473123" h="2473123">
                <a:moveTo>
                  <a:pt x="0" y="0"/>
                </a:moveTo>
                <a:lnTo>
                  <a:pt x="2473123" y="0"/>
                </a:lnTo>
                <a:lnTo>
                  <a:pt x="2473123" y="2473124"/>
                </a:lnTo>
                <a:lnTo>
                  <a:pt x="0" y="24731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TextBox 24"/>
          <p:cNvSpPr txBox="1"/>
          <p:nvPr/>
        </p:nvSpPr>
        <p:spPr>
          <a:xfrm>
            <a:off x="4445765" y="1169216"/>
            <a:ext cx="12138446" cy="2555240"/>
          </a:xfrm>
          <a:prstGeom prst="rect">
            <a:avLst/>
          </a:prstGeom>
        </p:spPr>
        <p:txBody>
          <a:bodyPr lIns="0" tIns="0" rIns="0" bIns="0" rtlCol="0" anchor="t">
            <a:spAutoFit/>
          </a:bodyPr>
          <a:lstStyle/>
          <a:p>
            <a:pPr algn="ctr" rtl="1">
              <a:lnSpc>
                <a:spcPts val="4060"/>
              </a:lnSpc>
            </a:pPr>
            <a:r>
              <a:rPr lang="ar-EG" sz="2900">
                <a:solidFill>
                  <a:srgbClr val="000000"/>
                </a:solidFill>
                <a:latin typeface="Almarai"/>
                <a:ea typeface="Almarai"/>
                <a:cs typeface="Almarai"/>
                <a:sym typeface="Almarai"/>
                <a:rtl/>
              </a:rPr>
              <a:t>دوولينجو (</a:t>
            </a:r>
            <a:r>
              <a:rPr lang="en-US" sz="2900">
                <a:solidFill>
                  <a:srgbClr val="000000"/>
                </a:solidFill>
                <a:latin typeface="Almarai"/>
                <a:ea typeface="Almarai"/>
                <a:cs typeface="Almarai"/>
                <a:sym typeface="Almarai"/>
              </a:rPr>
              <a:t>Duolingo</a:t>
            </a:r>
            <a:r>
              <a:rPr lang="ar-EG" sz="2900">
                <a:solidFill>
                  <a:srgbClr val="000000"/>
                </a:solidFill>
                <a:latin typeface="Almarai"/>
                <a:ea typeface="Almarai"/>
                <a:cs typeface="Almarai"/>
                <a:sym typeface="Almarai"/>
                <a:rtl/>
              </a:rPr>
              <a:t>) هي منصة تعليم لغات مجانية عبر الإنترنت والتطبيقات الذكية، تأسست عام </a:t>
            </a:r>
            <a:r>
              <a:rPr lang="en-US" sz="2900">
                <a:solidFill>
                  <a:srgbClr val="000000"/>
                </a:solidFill>
                <a:latin typeface="Almarai"/>
                <a:ea typeface="Almarai"/>
                <a:cs typeface="Almarai"/>
                <a:sym typeface="Almarai"/>
              </a:rPr>
              <a:t>2011</a:t>
            </a:r>
            <a:r>
              <a:rPr lang="ar-EG" sz="2900">
                <a:solidFill>
                  <a:srgbClr val="000000"/>
                </a:solidFill>
                <a:latin typeface="Almarai"/>
                <a:ea typeface="Almarai"/>
                <a:cs typeface="Almarai"/>
                <a:sym typeface="Almarai"/>
                <a:rtl/>
              </a:rPr>
              <a:t>. تُقدم دروسًا تفاعلية في عشرات اللغات مثل الإنجليزية، الإسبانية، والفرنسية بطريقة ممتعة وسهلة. تشتهر بدمجها لعناصر الألعاب (التلعيب) في التعليم، مثل النقاط، المستويات، والمنافسات، مما يجعل تعلم اللغة أشبه بلعبة مسلية.</a:t>
            </a:r>
          </a:p>
        </p:txBody>
      </p:sp>
      <p:sp>
        <p:nvSpPr>
          <p:cNvPr id="25" name="TextBox 25"/>
          <p:cNvSpPr txBox="1"/>
          <p:nvPr/>
        </p:nvSpPr>
        <p:spPr>
          <a:xfrm>
            <a:off x="2193521" y="2496276"/>
            <a:ext cx="3709596" cy="8218623"/>
          </a:xfrm>
          <a:prstGeom prst="rect">
            <a:avLst/>
          </a:prstGeom>
        </p:spPr>
        <p:txBody>
          <a:bodyPr lIns="0" tIns="0" rIns="0" bIns="0" rtlCol="0" anchor="t">
            <a:spAutoFit/>
          </a:bodyPr>
          <a:lstStyle/>
          <a:p>
            <a:pPr algn="ctr">
              <a:lnSpc>
                <a:spcPts val="68348"/>
              </a:lnSpc>
              <a:spcBef>
                <a:spcPct val="0"/>
              </a:spcBef>
            </a:pPr>
            <a:r>
              <a:rPr lang="en-US" sz="48820" b="1">
                <a:solidFill>
                  <a:srgbClr val="FFFFFF">
                    <a:alpha val="56863"/>
                  </a:srgbClr>
                </a:solidFill>
                <a:latin typeface="Neue Montreal Bold"/>
                <a:ea typeface="Neue Montreal Bold"/>
                <a:cs typeface="Neue Montreal Bold"/>
                <a:sym typeface="Neue Montreal Bold"/>
              </a:rPr>
              <a:t>3</a:t>
            </a:r>
          </a:p>
        </p:txBody>
      </p:sp>
      <p:sp>
        <p:nvSpPr>
          <p:cNvPr id="26" name="TextBox 26"/>
          <p:cNvSpPr txBox="1"/>
          <p:nvPr/>
        </p:nvSpPr>
        <p:spPr>
          <a:xfrm>
            <a:off x="8241430" y="2281238"/>
            <a:ext cx="3604646" cy="8218623"/>
          </a:xfrm>
          <a:prstGeom prst="rect">
            <a:avLst/>
          </a:prstGeom>
        </p:spPr>
        <p:txBody>
          <a:bodyPr lIns="0" tIns="0" rIns="0" bIns="0" rtlCol="0" anchor="t">
            <a:spAutoFit/>
          </a:bodyPr>
          <a:lstStyle/>
          <a:p>
            <a:pPr algn="ctr">
              <a:lnSpc>
                <a:spcPts val="68348"/>
              </a:lnSpc>
              <a:spcBef>
                <a:spcPct val="0"/>
              </a:spcBef>
            </a:pPr>
            <a:r>
              <a:rPr lang="en-US" sz="48820" b="1">
                <a:solidFill>
                  <a:srgbClr val="FFFFFF">
                    <a:alpha val="56863"/>
                  </a:srgbClr>
                </a:solidFill>
                <a:latin typeface="Neue Montreal Bold"/>
                <a:ea typeface="Neue Montreal Bold"/>
                <a:cs typeface="Neue Montreal Bold"/>
                <a:sym typeface="Neue Montreal Bold"/>
              </a:rPr>
              <a:t>2</a:t>
            </a:r>
          </a:p>
        </p:txBody>
      </p:sp>
      <p:sp>
        <p:nvSpPr>
          <p:cNvPr id="27" name="TextBox 27"/>
          <p:cNvSpPr txBox="1"/>
          <p:nvPr/>
        </p:nvSpPr>
        <p:spPr>
          <a:xfrm>
            <a:off x="15122475" y="2281238"/>
            <a:ext cx="2518812" cy="8218623"/>
          </a:xfrm>
          <a:prstGeom prst="rect">
            <a:avLst/>
          </a:prstGeom>
        </p:spPr>
        <p:txBody>
          <a:bodyPr lIns="0" tIns="0" rIns="0" bIns="0" rtlCol="0" anchor="t">
            <a:spAutoFit/>
          </a:bodyPr>
          <a:lstStyle/>
          <a:p>
            <a:pPr algn="ctr">
              <a:lnSpc>
                <a:spcPts val="68348"/>
              </a:lnSpc>
              <a:spcBef>
                <a:spcPct val="0"/>
              </a:spcBef>
            </a:pPr>
            <a:r>
              <a:rPr lang="en-US" sz="48820" b="1">
                <a:solidFill>
                  <a:srgbClr val="FFFFFF">
                    <a:alpha val="56863"/>
                  </a:srgbClr>
                </a:solidFill>
                <a:latin typeface="Neue Montreal Bold"/>
                <a:ea typeface="Neue Montreal Bold"/>
                <a:cs typeface="Neue Montreal Bold"/>
                <a:sym typeface="Neue Montreal Bold"/>
              </a:rPr>
              <a:t>1</a:t>
            </a:r>
          </a:p>
        </p:txBody>
      </p:sp>
      <p:sp>
        <p:nvSpPr>
          <p:cNvPr id="28" name="TextBox 28"/>
          <p:cNvSpPr txBox="1"/>
          <p:nvPr/>
        </p:nvSpPr>
        <p:spPr>
          <a:xfrm>
            <a:off x="12878841" y="7183043"/>
            <a:ext cx="4207968" cy="2318574"/>
          </a:xfrm>
          <a:prstGeom prst="rect">
            <a:avLst/>
          </a:prstGeom>
        </p:spPr>
        <p:txBody>
          <a:bodyPr lIns="0" tIns="0" rIns="0" bIns="0" rtlCol="0" anchor="t">
            <a:spAutoFit/>
          </a:bodyPr>
          <a:lstStyle/>
          <a:p>
            <a:pPr algn="ctr" rtl="1">
              <a:lnSpc>
                <a:spcPts val="4504"/>
              </a:lnSpc>
              <a:spcBef>
                <a:spcPct val="0"/>
              </a:spcBef>
            </a:pPr>
            <a:r>
              <a:rPr lang="ar-EG" sz="3217" b="1">
                <a:solidFill>
                  <a:srgbClr val="000000"/>
                </a:solidFill>
                <a:latin typeface="Almarai Bold"/>
                <a:ea typeface="Almarai Bold"/>
                <a:cs typeface="Almarai Bold"/>
                <a:sym typeface="Almarai Bold"/>
                <a:rtl/>
              </a:rPr>
              <a:t>نظام المكافآت والتحديات اليومية</a:t>
            </a:r>
          </a:p>
          <a:p>
            <a:pPr algn="ctr" rtl="1">
              <a:lnSpc>
                <a:spcPts val="4504"/>
              </a:lnSpc>
              <a:spcBef>
                <a:spcPct val="0"/>
              </a:spcBef>
            </a:pPr>
            <a:r>
              <a:rPr lang="ar-EG" sz="3217" b="1">
                <a:solidFill>
                  <a:srgbClr val="000000"/>
                </a:solidFill>
                <a:latin typeface="Almarai Bold"/>
                <a:ea typeface="Almarai Bold"/>
                <a:cs typeface="Almarai Bold"/>
                <a:sym typeface="Almarai Bold"/>
                <a:rtl/>
              </a:rPr>
              <a:t> (</a:t>
            </a:r>
            <a:r>
              <a:rPr lang="en-US" sz="3217" b="1">
                <a:solidFill>
                  <a:srgbClr val="000000"/>
                </a:solidFill>
                <a:latin typeface="Almarai Bold"/>
                <a:ea typeface="Almarai Bold"/>
                <a:cs typeface="Almarai Bold"/>
                <a:sym typeface="Almarai Bold"/>
              </a:rPr>
              <a:t>Daily Streaks &amp; Rewards</a:t>
            </a:r>
            <a:r>
              <a:rPr lang="ar-EG" sz="3217" b="1">
                <a:solidFill>
                  <a:srgbClr val="000000"/>
                </a:solidFill>
                <a:latin typeface="Almarai Bold"/>
                <a:ea typeface="Almarai Bold"/>
                <a:cs typeface="Almarai Bold"/>
                <a:sym typeface="Almarai Bold"/>
                <a:rtl/>
              </a:rPr>
              <a:t>)</a:t>
            </a:r>
          </a:p>
        </p:txBody>
      </p:sp>
      <p:sp>
        <p:nvSpPr>
          <p:cNvPr id="29" name="TextBox 29"/>
          <p:cNvSpPr txBox="1"/>
          <p:nvPr/>
        </p:nvSpPr>
        <p:spPr>
          <a:xfrm>
            <a:off x="6975288" y="7183043"/>
            <a:ext cx="4702362" cy="2318574"/>
          </a:xfrm>
          <a:prstGeom prst="rect">
            <a:avLst/>
          </a:prstGeom>
        </p:spPr>
        <p:txBody>
          <a:bodyPr lIns="0" tIns="0" rIns="0" bIns="0" rtlCol="0" anchor="t">
            <a:spAutoFit/>
          </a:bodyPr>
          <a:lstStyle/>
          <a:p>
            <a:pPr algn="ctr" rtl="1">
              <a:lnSpc>
                <a:spcPts val="4504"/>
              </a:lnSpc>
              <a:spcBef>
                <a:spcPct val="0"/>
              </a:spcBef>
            </a:pPr>
            <a:r>
              <a:rPr lang="ar-EG" sz="3217" b="1">
                <a:solidFill>
                  <a:srgbClr val="000000"/>
                </a:solidFill>
                <a:latin typeface="Almarai Bold"/>
                <a:ea typeface="Almarai Bold"/>
                <a:cs typeface="Almarai Bold"/>
                <a:sym typeface="Almarai Bold"/>
                <a:rtl/>
              </a:rPr>
              <a:t>منافسات جماعية وتصنيفات</a:t>
            </a:r>
          </a:p>
          <a:p>
            <a:pPr algn="ctr" rtl="1">
              <a:lnSpc>
                <a:spcPts val="4504"/>
              </a:lnSpc>
              <a:spcBef>
                <a:spcPct val="0"/>
              </a:spcBef>
            </a:pPr>
            <a:r>
              <a:rPr lang="ar-EG" sz="3217" b="1">
                <a:solidFill>
                  <a:srgbClr val="000000"/>
                </a:solidFill>
                <a:latin typeface="Almarai Bold"/>
                <a:ea typeface="Almarai Bold"/>
                <a:cs typeface="Almarai Bold"/>
                <a:sym typeface="Almarai Bold"/>
                <a:rtl/>
              </a:rPr>
              <a:t> (</a:t>
            </a:r>
            <a:r>
              <a:rPr lang="en-US" sz="3217" b="1">
                <a:solidFill>
                  <a:srgbClr val="000000"/>
                </a:solidFill>
                <a:latin typeface="Almarai Bold"/>
                <a:ea typeface="Almarai Bold"/>
                <a:cs typeface="Almarai Bold"/>
                <a:sym typeface="Almarai Bold"/>
              </a:rPr>
              <a:t>Leaderboards &amp; Competitions</a:t>
            </a:r>
            <a:r>
              <a:rPr lang="ar-EG" sz="3217" b="1">
                <a:solidFill>
                  <a:srgbClr val="000000"/>
                </a:solidFill>
                <a:latin typeface="Almarai Bold"/>
                <a:ea typeface="Almarai Bold"/>
                <a:cs typeface="Almarai Bold"/>
                <a:sym typeface="Almarai Bold"/>
                <a:rtl/>
              </a:rPr>
              <a:t>)</a:t>
            </a:r>
          </a:p>
        </p:txBody>
      </p:sp>
      <p:sp>
        <p:nvSpPr>
          <p:cNvPr id="30" name="TextBox 30"/>
          <p:cNvSpPr txBox="1"/>
          <p:nvPr/>
        </p:nvSpPr>
        <p:spPr>
          <a:xfrm>
            <a:off x="1375493" y="7183043"/>
            <a:ext cx="3973905" cy="2318574"/>
          </a:xfrm>
          <a:prstGeom prst="rect">
            <a:avLst/>
          </a:prstGeom>
        </p:spPr>
        <p:txBody>
          <a:bodyPr lIns="0" tIns="0" rIns="0" bIns="0" rtlCol="0" anchor="t">
            <a:spAutoFit/>
          </a:bodyPr>
          <a:lstStyle/>
          <a:p>
            <a:pPr algn="ctr" rtl="1">
              <a:lnSpc>
                <a:spcPts val="4504"/>
              </a:lnSpc>
              <a:spcBef>
                <a:spcPct val="0"/>
              </a:spcBef>
            </a:pPr>
            <a:r>
              <a:rPr lang="ar-EG" sz="3217" b="1">
                <a:solidFill>
                  <a:srgbClr val="000000"/>
                </a:solidFill>
                <a:latin typeface="Almarai Bold"/>
                <a:ea typeface="Almarai Bold"/>
                <a:cs typeface="Almarai Bold"/>
                <a:sym typeface="Almarai Bold"/>
                <a:rtl/>
              </a:rPr>
              <a:t> شخصيات جذابة ومهام قصصية </a:t>
            </a:r>
          </a:p>
          <a:p>
            <a:pPr algn="ctr" rtl="1">
              <a:lnSpc>
                <a:spcPts val="4504"/>
              </a:lnSpc>
              <a:spcBef>
                <a:spcPct val="0"/>
              </a:spcBef>
            </a:pPr>
            <a:r>
              <a:rPr lang="ar-EG" sz="3217" b="1">
                <a:solidFill>
                  <a:srgbClr val="000000"/>
                </a:solidFill>
                <a:latin typeface="Almarai Bold"/>
                <a:ea typeface="Almarai Bold"/>
                <a:cs typeface="Almarai Bold"/>
                <a:sym typeface="Almarai Bold"/>
                <a:rtl/>
              </a:rPr>
              <a:t>(</a:t>
            </a:r>
            <a:r>
              <a:rPr lang="en-US" sz="3217" b="1">
                <a:solidFill>
                  <a:srgbClr val="000000"/>
                </a:solidFill>
                <a:latin typeface="Almarai Bold"/>
                <a:ea typeface="Almarai Bold"/>
                <a:cs typeface="Almarai Bold"/>
                <a:sym typeface="Almarai Bold"/>
              </a:rPr>
              <a:t>Characters &amp; Story Quests</a:t>
            </a:r>
            <a:r>
              <a:rPr lang="ar-EG" sz="3217" b="1">
                <a:solidFill>
                  <a:srgbClr val="000000"/>
                </a:solidFill>
                <a:latin typeface="Almarai Bold"/>
                <a:ea typeface="Almarai Bold"/>
                <a:cs typeface="Almarai Bold"/>
                <a:sym typeface="Almarai Bold"/>
                <a:rtl/>
              </a:rPr>
              <a:t>)</a:t>
            </a:r>
          </a:p>
        </p:txBody>
      </p:sp>
      <p:grpSp>
        <p:nvGrpSpPr>
          <p:cNvPr id="31" name="Group 31"/>
          <p:cNvGrpSpPr>
            <a:grpSpLocks noChangeAspect="1"/>
          </p:cNvGrpSpPr>
          <p:nvPr/>
        </p:nvGrpSpPr>
        <p:grpSpPr>
          <a:xfrm>
            <a:off x="17001084" y="1819686"/>
            <a:ext cx="878856" cy="878856"/>
            <a:chOff x="-2540" y="-2540"/>
            <a:chExt cx="6355080" cy="6355080"/>
          </a:xfrm>
        </p:grpSpPr>
        <p:sp>
          <p:nvSpPr>
            <p:cNvPr id="32" name="Freeform 32"/>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33" name="Freeform 33"/>
          <p:cNvSpPr/>
          <p:nvPr/>
        </p:nvSpPr>
        <p:spPr>
          <a:xfrm>
            <a:off x="17206410" y="1995890"/>
            <a:ext cx="468203" cy="514038"/>
          </a:xfrm>
          <a:custGeom>
            <a:avLst/>
            <a:gdLst/>
            <a:ahLst/>
            <a:cxnLst/>
            <a:rect l="l" t="t" r="r" b="b"/>
            <a:pathLst>
              <a:path w="468203" h="514038">
                <a:moveTo>
                  <a:pt x="0" y="0"/>
                </a:moveTo>
                <a:lnTo>
                  <a:pt x="468203" y="0"/>
                </a:lnTo>
                <a:lnTo>
                  <a:pt x="468203" y="514038"/>
                </a:lnTo>
                <a:lnTo>
                  <a:pt x="0" y="5140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Freeform 34"/>
          <p:cNvSpPr/>
          <p:nvPr/>
        </p:nvSpPr>
        <p:spPr>
          <a:xfrm>
            <a:off x="4654722" y="-49443"/>
            <a:ext cx="694676" cy="784945"/>
          </a:xfrm>
          <a:custGeom>
            <a:avLst/>
            <a:gdLst/>
            <a:ahLst/>
            <a:cxnLst/>
            <a:rect l="l" t="t" r="r" b="b"/>
            <a:pathLst>
              <a:path w="694676" h="784945">
                <a:moveTo>
                  <a:pt x="0" y="0"/>
                </a:moveTo>
                <a:lnTo>
                  <a:pt x="694677" y="0"/>
                </a:lnTo>
                <a:lnTo>
                  <a:pt x="694677" y="784945"/>
                </a:lnTo>
                <a:lnTo>
                  <a:pt x="0" y="7849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5" name="Group 35"/>
          <p:cNvGrpSpPr/>
          <p:nvPr/>
        </p:nvGrpSpPr>
        <p:grpSpPr>
          <a:xfrm>
            <a:off x="16130582" y="84688"/>
            <a:ext cx="1973653" cy="784945"/>
            <a:chOff x="0" y="0"/>
            <a:chExt cx="519810" cy="206735"/>
          </a:xfrm>
        </p:grpSpPr>
        <p:sp>
          <p:nvSpPr>
            <p:cNvPr id="36" name="Freeform 36"/>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78C801"/>
            </a:solidFill>
            <a:ln w="38100" cap="rnd">
              <a:solidFill>
                <a:srgbClr val="000000"/>
              </a:solidFill>
              <a:prstDash val="solid"/>
              <a:round/>
            </a:ln>
          </p:spPr>
        </p:sp>
        <p:sp>
          <p:nvSpPr>
            <p:cNvPr id="37" name="TextBox 37"/>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38" name="TextBox 38"/>
          <p:cNvSpPr txBox="1"/>
          <p:nvPr/>
        </p:nvSpPr>
        <p:spPr>
          <a:xfrm>
            <a:off x="16069383" y="270468"/>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000000"/>
                </a:solidFill>
                <a:latin typeface="Neue Montreal"/>
                <a:ea typeface="Neue Montreal"/>
                <a:cs typeface="Neue Montreal"/>
                <a:sym typeface="Neue Montreal"/>
              </a:rPr>
              <a:t>Page 14</a:t>
            </a:r>
          </a:p>
        </p:txBody>
      </p:sp>
      <p:grpSp>
        <p:nvGrpSpPr>
          <p:cNvPr id="39" name="Group 39"/>
          <p:cNvGrpSpPr/>
          <p:nvPr/>
        </p:nvGrpSpPr>
        <p:grpSpPr>
          <a:xfrm>
            <a:off x="16467961" y="356729"/>
            <a:ext cx="240861" cy="24086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42" name="TextBox 42"/>
          <p:cNvSpPr txBox="1"/>
          <p:nvPr/>
        </p:nvSpPr>
        <p:spPr>
          <a:xfrm>
            <a:off x="5683830" y="135847"/>
            <a:ext cx="7591628" cy="500380"/>
          </a:xfrm>
          <a:prstGeom prst="rect">
            <a:avLst/>
          </a:prstGeom>
        </p:spPr>
        <p:txBody>
          <a:bodyPr lIns="0" tIns="0" rIns="0" bIns="0" rtlCol="0" anchor="t">
            <a:spAutoFit/>
          </a:bodyPr>
          <a:lstStyle/>
          <a:p>
            <a:pPr marL="0" lvl="0" indent="0" algn="l">
              <a:lnSpc>
                <a:spcPts val="3919"/>
              </a:lnSpc>
              <a:spcBef>
                <a:spcPct val="0"/>
              </a:spcBef>
            </a:pPr>
            <a:r>
              <a:rPr lang="ar-EG" sz="2799" b="1">
                <a:solidFill>
                  <a:srgbClr val="000000"/>
                </a:solidFill>
                <a:latin typeface="Almarai Bold"/>
                <a:ea typeface="Almarai Bold"/>
                <a:cs typeface="Almarai Bold"/>
                <a:sym typeface="Almarai Bold"/>
                <a:rtl/>
              </a:rPr>
              <a:t>المحتوى المبني على الألعاب</a:t>
            </a:r>
            <a:r>
              <a:rPr lang="en-US" sz="2799" b="1">
                <a:solidFill>
                  <a:srgbClr val="000000"/>
                </a:solidFill>
                <a:latin typeface="Almarai Bold"/>
                <a:ea typeface="Almarai Bold"/>
                <a:cs typeface="Almarai Bold"/>
                <a:sym typeface="Almarai Bold"/>
              </a:rPr>
              <a:t> (Gamified Content)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26468"/>
        </a:solidFill>
        <a:effectLst/>
      </p:bgPr>
    </p:bg>
    <p:spTree>
      <p:nvGrpSpPr>
        <p:cNvPr id="1" name=""/>
        <p:cNvGrpSpPr/>
        <p:nvPr/>
      </p:nvGrpSpPr>
      <p:grpSpPr>
        <a:xfrm>
          <a:off x="0" y="0"/>
          <a:ext cx="0" cy="0"/>
          <a:chOff x="0" y="0"/>
          <a:chExt cx="0" cy="0"/>
        </a:xfrm>
      </p:grpSpPr>
      <p:sp>
        <p:nvSpPr>
          <p:cNvPr id="2" name="Freeform 2"/>
          <p:cNvSpPr/>
          <p:nvPr/>
        </p:nvSpPr>
        <p:spPr>
          <a:xfrm>
            <a:off x="0" y="-219748"/>
            <a:ext cx="4088927" cy="5106073"/>
          </a:xfrm>
          <a:custGeom>
            <a:avLst/>
            <a:gdLst/>
            <a:ahLst/>
            <a:cxnLst/>
            <a:rect l="l" t="t" r="r" b="b"/>
            <a:pathLst>
              <a:path w="4088927" h="5106073">
                <a:moveTo>
                  <a:pt x="0" y="0"/>
                </a:moveTo>
                <a:lnTo>
                  <a:pt x="4088927" y="0"/>
                </a:lnTo>
                <a:lnTo>
                  <a:pt x="4088927" y="5106073"/>
                </a:lnTo>
                <a:lnTo>
                  <a:pt x="0" y="5106073"/>
                </a:lnTo>
                <a:lnTo>
                  <a:pt x="0" y="0"/>
                </a:lnTo>
                <a:close/>
              </a:path>
            </a:pathLst>
          </a:custGeom>
          <a:blipFill>
            <a:blip r:embed="rId3"/>
            <a:stretch>
              <a:fillRect/>
            </a:stretch>
          </a:blipFill>
        </p:spPr>
      </p:sp>
      <p:sp>
        <p:nvSpPr>
          <p:cNvPr id="3" name="Freeform 3"/>
          <p:cNvSpPr/>
          <p:nvPr/>
        </p:nvSpPr>
        <p:spPr>
          <a:xfrm>
            <a:off x="0" y="4885192"/>
            <a:ext cx="4088927" cy="5401808"/>
          </a:xfrm>
          <a:custGeom>
            <a:avLst/>
            <a:gdLst/>
            <a:ahLst/>
            <a:cxnLst/>
            <a:rect l="l" t="t" r="r" b="b"/>
            <a:pathLst>
              <a:path w="4088927" h="5401808">
                <a:moveTo>
                  <a:pt x="0" y="0"/>
                </a:moveTo>
                <a:lnTo>
                  <a:pt x="4088927" y="0"/>
                </a:lnTo>
                <a:lnTo>
                  <a:pt x="4088927" y="5401808"/>
                </a:lnTo>
                <a:lnTo>
                  <a:pt x="0" y="5401808"/>
                </a:lnTo>
                <a:lnTo>
                  <a:pt x="0" y="0"/>
                </a:lnTo>
                <a:close/>
              </a:path>
            </a:pathLst>
          </a:custGeom>
          <a:blipFill>
            <a:blip r:embed="rId4"/>
            <a:stretch>
              <a:fillRect l="-8499" t="-9942" r="-23585"/>
            </a:stretch>
          </a:blipFill>
        </p:spPr>
      </p:sp>
      <p:sp>
        <p:nvSpPr>
          <p:cNvPr id="4" name="Freeform 4"/>
          <p:cNvSpPr/>
          <p:nvPr/>
        </p:nvSpPr>
        <p:spPr>
          <a:xfrm rot="-5400000">
            <a:off x="760613" y="2531128"/>
            <a:ext cx="9265555" cy="5224743"/>
          </a:xfrm>
          <a:custGeom>
            <a:avLst/>
            <a:gdLst/>
            <a:ahLst/>
            <a:cxnLst/>
            <a:rect l="l" t="t" r="r" b="b"/>
            <a:pathLst>
              <a:path w="9265555" h="5224743">
                <a:moveTo>
                  <a:pt x="0" y="0"/>
                </a:moveTo>
                <a:lnTo>
                  <a:pt x="9265555" y="0"/>
                </a:lnTo>
                <a:lnTo>
                  <a:pt x="9265555" y="5224744"/>
                </a:lnTo>
                <a:lnTo>
                  <a:pt x="0" y="5224744"/>
                </a:lnTo>
                <a:lnTo>
                  <a:pt x="0" y="0"/>
                </a:lnTo>
                <a:close/>
              </a:path>
            </a:pathLst>
          </a:custGeom>
          <a:blipFill>
            <a:blip r:embed="rId5"/>
            <a:stretch>
              <a:fillRect/>
            </a:stretch>
          </a:blipFill>
        </p:spPr>
      </p:sp>
      <p:grpSp>
        <p:nvGrpSpPr>
          <p:cNvPr id="5" name="Group 5"/>
          <p:cNvGrpSpPr/>
          <p:nvPr/>
        </p:nvGrpSpPr>
        <p:grpSpPr>
          <a:xfrm>
            <a:off x="6610350" y="0"/>
            <a:ext cx="11458575" cy="10287000"/>
            <a:chOff x="0" y="0"/>
            <a:chExt cx="3017896" cy="2709333"/>
          </a:xfrm>
        </p:grpSpPr>
        <p:sp>
          <p:nvSpPr>
            <p:cNvPr id="6" name="Freeform 6"/>
            <p:cNvSpPr/>
            <p:nvPr/>
          </p:nvSpPr>
          <p:spPr>
            <a:xfrm>
              <a:off x="0" y="0"/>
              <a:ext cx="3017896" cy="2709333"/>
            </a:xfrm>
            <a:custGeom>
              <a:avLst/>
              <a:gdLst/>
              <a:ahLst/>
              <a:cxnLst/>
              <a:rect l="l" t="t" r="r" b="b"/>
              <a:pathLst>
                <a:path w="3017896" h="2709333">
                  <a:moveTo>
                    <a:pt x="0" y="0"/>
                  </a:moveTo>
                  <a:lnTo>
                    <a:pt x="3017896" y="0"/>
                  </a:lnTo>
                  <a:lnTo>
                    <a:pt x="3017896" y="2709333"/>
                  </a:lnTo>
                  <a:lnTo>
                    <a:pt x="0" y="2709333"/>
                  </a:lnTo>
                  <a:close/>
                </a:path>
              </a:pathLst>
            </a:custGeom>
            <a:solidFill>
              <a:srgbClr val="2A2A2E"/>
            </a:solidFill>
          </p:spPr>
        </p:sp>
        <p:sp>
          <p:nvSpPr>
            <p:cNvPr id="7" name="TextBox 7"/>
            <p:cNvSpPr txBox="1"/>
            <p:nvPr/>
          </p:nvSpPr>
          <p:spPr>
            <a:xfrm>
              <a:off x="0" y="-38100"/>
              <a:ext cx="3017896" cy="2747433"/>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6775569" y="0"/>
            <a:ext cx="1949331" cy="10287000"/>
            <a:chOff x="0" y="0"/>
            <a:chExt cx="513404" cy="2709333"/>
          </a:xfrm>
        </p:grpSpPr>
        <p:sp>
          <p:nvSpPr>
            <p:cNvPr id="9" name="Freeform 9"/>
            <p:cNvSpPr/>
            <p:nvPr/>
          </p:nvSpPr>
          <p:spPr>
            <a:xfrm>
              <a:off x="0" y="0"/>
              <a:ext cx="513404" cy="2709333"/>
            </a:xfrm>
            <a:custGeom>
              <a:avLst/>
              <a:gdLst/>
              <a:ahLst/>
              <a:cxnLst/>
              <a:rect l="l" t="t" r="r" b="b"/>
              <a:pathLst>
                <a:path w="513404" h="2709333">
                  <a:moveTo>
                    <a:pt x="0" y="0"/>
                  </a:moveTo>
                  <a:lnTo>
                    <a:pt x="513404" y="0"/>
                  </a:lnTo>
                  <a:lnTo>
                    <a:pt x="513404" y="2709333"/>
                  </a:lnTo>
                  <a:lnTo>
                    <a:pt x="0" y="2709333"/>
                  </a:lnTo>
                  <a:close/>
                </a:path>
              </a:pathLst>
            </a:custGeom>
            <a:solidFill>
              <a:srgbClr val="626468"/>
            </a:solidFill>
          </p:spPr>
        </p:sp>
        <p:sp>
          <p:nvSpPr>
            <p:cNvPr id="10" name="TextBox 10"/>
            <p:cNvSpPr txBox="1"/>
            <p:nvPr/>
          </p:nvSpPr>
          <p:spPr>
            <a:xfrm>
              <a:off x="0" y="-38100"/>
              <a:ext cx="513404" cy="2747433"/>
            </a:xfrm>
            <a:prstGeom prst="rect">
              <a:avLst/>
            </a:prstGeom>
          </p:spPr>
          <p:txBody>
            <a:bodyPr lIns="50800" tIns="50800" rIns="50800" bIns="50800" rtlCol="0" anchor="ctr"/>
            <a:lstStyle/>
            <a:p>
              <a:pPr algn="ctr">
                <a:lnSpc>
                  <a:spcPts val="2520"/>
                </a:lnSpc>
              </a:pPr>
              <a:endParaRPr/>
            </a:p>
          </p:txBody>
        </p:sp>
      </p:grpSp>
      <p:grpSp>
        <p:nvGrpSpPr>
          <p:cNvPr id="11" name="Group 11"/>
          <p:cNvGrpSpPr/>
          <p:nvPr/>
        </p:nvGrpSpPr>
        <p:grpSpPr>
          <a:xfrm>
            <a:off x="8886825" y="0"/>
            <a:ext cx="1949331" cy="10287000"/>
            <a:chOff x="0" y="0"/>
            <a:chExt cx="513404" cy="2709333"/>
          </a:xfrm>
        </p:grpSpPr>
        <p:sp>
          <p:nvSpPr>
            <p:cNvPr id="12" name="Freeform 12"/>
            <p:cNvSpPr/>
            <p:nvPr/>
          </p:nvSpPr>
          <p:spPr>
            <a:xfrm>
              <a:off x="0" y="0"/>
              <a:ext cx="513404" cy="2709333"/>
            </a:xfrm>
            <a:custGeom>
              <a:avLst/>
              <a:gdLst/>
              <a:ahLst/>
              <a:cxnLst/>
              <a:rect l="l" t="t" r="r" b="b"/>
              <a:pathLst>
                <a:path w="513404" h="2709333">
                  <a:moveTo>
                    <a:pt x="0" y="0"/>
                  </a:moveTo>
                  <a:lnTo>
                    <a:pt x="513404" y="0"/>
                  </a:lnTo>
                  <a:lnTo>
                    <a:pt x="513404" y="2709333"/>
                  </a:lnTo>
                  <a:lnTo>
                    <a:pt x="0" y="2709333"/>
                  </a:lnTo>
                  <a:close/>
                </a:path>
              </a:pathLst>
            </a:custGeom>
            <a:solidFill>
              <a:srgbClr val="626468"/>
            </a:solidFill>
          </p:spPr>
        </p:sp>
        <p:sp>
          <p:nvSpPr>
            <p:cNvPr id="13" name="TextBox 13"/>
            <p:cNvSpPr txBox="1"/>
            <p:nvPr/>
          </p:nvSpPr>
          <p:spPr>
            <a:xfrm>
              <a:off x="0" y="-38100"/>
              <a:ext cx="513404" cy="2747433"/>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a:off x="10998081" y="0"/>
            <a:ext cx="1949331" cy="10287000"/>
            <a:chOff x="0" y="0"/>
            <a:chExt cx="513404" cy="2709333"/>
          </a:xfrm>
        </p:grpSpPr>
        <p:sp>
          <p:nvSpPr>
            <p:cNvPr id="15" name="Freeform 15"/>
            <p:cNvSpPr/>
            <p:nvPr/>
          </p:nvSpPr>
          <p:spPr>
            <a:xfrm>
              <a:off x="0" y="0"/>
              <a:ext cx="513404" cy="2709333"/>
            </a:xfrm>
            <a:custGeom>
              <a:avLst/>
              <a:gdLst/>
              <a:ahLst/>
              <a:cxnLst/>
              <a:rect l="l" t="t" r="r" b="b"/>
              <a:pathLst>
                <a:path w="513404" h="2709333">
                  <a:moveTo>
                    <a:pt x="0" y="0"/>
                  </a:moveTo>
                  <a:lnTo>
                    <a:pt x="513404" y="0"/>
                  </a:lnTo>
                  <a:lnTo>
                    <a:pt x="513404" y="2709333"/>
                  </a:lnTo>
                  <a:lnTo>
                    <a:pt x="0" y="2709333"/>
                  </a:lnTo>
                  <a:close/>
                </a:path>
              </a:pathLst>
            </a:custGeom>
            <a:solidFill>
              <a:srgbClr val="626468"/>
            </a:solidFill>
          </p:spPr>
        </p:sp>
        <p:sp>
          <p:nvSpPr>
            <p:cNvPr id="16" name="TextBox 16"/>
            <p:cNvSpPr txBox="1"/>
            <p:nvPr/>
          </p:nvSpPr>
          <p:spPr>
            <a:xfrm>
              <a:off x="0" y="-38100"/>
              <a:ext cx="513404" cy="2747433"/>
            </a:xfrm>
            <a:prstGeom prst="rect">
              <a:avLst/>
            </a:prstGeom>
          </p:spPr>
          <p:txBody>
            <a:bodyPr lIns="50800" tIns="50800" rIns="50800" bIns="50800" rtlCol="0" anchor="ctr"/>
            <a:lstStyle/>
            <a:p>
              <a:pPr algn="ctr">
                <a:lnSpc>
                  <a:spcPts val="2520"/>
                </a:lnSpc>
              </a:pPr>
              <a:endParaRPr/>
            </a:p>
          </p:txBody>
        </p:sp>
      </p:grpSp>
      <p:grpSp>
        <p:nvGrpSpPr>
          <p:cNvPr id="17" name="Group 17"/>
          <p:cNvGrpSpPr/>
          <p:nvPr/>
        </p:nvGrpSpPr>
        <p:grpSpPr>
          <a:xfrm>
            <a:off x="13109338" y="0"/>
            <a:ext cx="1949331" cy="10287000"/>
            <a:chOff x="0" y="0"/>
            <a:chExt cx="513404" cy="2709333"/>
          </a:xfrm>
        </p:grpSpPr>
        <p:sp>
          <p:nvSpPr>
            <p:cNvPr id="18" name="Freeform 18"/>
            <p:cNvSpPr/>
            <p:nvPr/>
          </p:nvSpPr>
          <p:spPr>
            <a:xfrm>
              <a:off x="0" y="0"/>
              <a:ext cx="513404" cy="2709333"/>
            </a:xfrm>
            <a:custGeom>
              <a:avLst/>
              <a:gdLst/>
              <a:ahLst/>
              <a:cxnLst/>
              <a:rect l="l" t="t" r="r" b="b"/>
              <a:pathLst>
                <a:path w="513404" h="2709333">
                  <a:moveTo>
                    <a:pt x="0" y="0"/>
                  </a:moveTo>
                  <a:lnTo>
                    <a:pt x="513404" y="0"/>
                  </a:lnTo>
                  <a:lnTo>
                    <a:pt x="513404" y="2709333"/>
                  </a:lnTo>
                  <a:lnTo>
                    <a:pt x="0" y="2709333"/>
                  </a:lnTo>
                  <a:close/>
                </a:path>
              </a:pathLst>
            </a:custGeom>
            <a:solidFill>
              <a:srgbClr val="626468"/>
            </a:solidFill>
          </p:spPr>
        </p:sp>
        <p:sp>
          <p:nvSpPr>
            <p:cNvPr id="19" name="TextBox 19"/>
            <p:cNvSpPr txBox="1"/>
            <p:nvPr/>
          </p:nvSpPr>
          <p:spPr>
            <a:xfrm>
              <a:off x="0" y="-38100"/>
              <a:ext cx="513404" cy="2747433"/>
            </a:xfrm>
            <a:prstGeom prst="rect">
              <a:avLst/>
            </a:prstGeom>
          </p:spPr>
          <p:txBody>
            <a:bodyPr lIns="50800" tIns="50800" rIns="50800" bIns="50800" rtlCol="0" anchor="ctr"/>
            <a:lstStyle/>
            <a:p>
              <a:pPr algn="ctr">
                <a:lnSpc>
                  <a:spcPts val="2520"/>
                </a:lnSpc>
              </a:pPr>
              <a:endParaRPr/>
            </a:p>
          </p:txBody>
        </p:sp>
      </p:grpSp>
      <p:grpSp>
        <p:nvGrpSpPr>
          <p:cNvPr id="20" name="Group 20"/>
          <p:cNvGrpSpPr/>
          <p:nvPr/>
        </p:nvGrpSpPr>
        <p:grpSpPr>
          <a:xfrm>
            <a:off x="18143358" y="0"/>
            <a:ext cx="1299457" cy="10287000"/>
            <a:chOff x="0" y="0"/>
            <a:chExt cx="342244" cy="2709333"/>
          </a:xfrm>
        </p:grpSpPr>
        <p:sp>
          <p:nvSpPr>
            <p:cNvPr id="21" name="Freeform 21"/>
            <p:cNvSpPr/>
            <p:nvPr/>
          </p:nvSpPr>
          <p:spPr>
            <a:xfrm>
              <a:off x="0" y="0"/>
              <a:ext cx="342244" cy="2709333"/>
            </a:xfrm>
            <a:custGeom>
              <a:avLst/>
              <a:gdLst/>
              <a:ahLst/>
              <a:cxnLst/>
              <a:rect l="l" t="t" r="r" b="b"/>
              <a:pathLst>
                <a:path w="342244" h="2709333">
                  <a:moveTo>
                    <a:pt x="0" y="0"/>
                  </a:moveTo>
                  <a:lnTo>
                    <a:pt x="342244" y="0"/>
                  </a:lnTo>
                  <a:lnTo>
                    <a:pt x="342244" y="2709333"/>
                  </a:lnTo>
                  <a:lnTo>
                    <a:pt x="0" y="2709333"/>
                  </a:lnTo>
                  <a:close/>
                </a:path>
              </a:pathLst>
            </a:custGeom>
            <a:solidFill>
              <a:srgbClr val="626468"/>
            </a:solidFill>
          </p:spPr>
        </p:sp>
        <p:sp>
          <p:nvSpPr>
            <p:cNvPr id="22" name="TextBox 22"/>
            <p:cNvSpPr txBox="1"/>
            <p:nvPr/>
          </p:nvSpPr>
          <p:spPr>
            <a:xfrm>
              <a:off x="0" y="-38100"/>
              <a:ext cx="342244" cy="2747433"/>
            </a:xfrm>
            <a:prstGeom prst="rect">
              <a:avLst/>
            </a:prstGeom>
          </p:spPr>
          <p:txBody>
            <a:bodyPr lIns="50800" tIns="50800" rIns="50800" bIns="50800" rtlCol="0" anchor="ctr"/>
            <a:lstStyle/>
            <a:p>
              <a:pPr algn="ctr">
                <a:lnSpc>
                  <a:spcPts val="2520"/>
                </a:lnSpc>
              </a:pPr>
              <a:endParaRPr/>
            </a:p>
          </p:txBody>
        </p:sp>
      </p:grpSp>
      <p:grpSp>
        <p:nvGrpSpPr>
          <p:cNvPr id="23" name="Group 23"/>
          <p:cNvGrpSpPr/>
          <p:nvPr/>
        </p:nvGrpSpPr>
        <p:grpSpPr>
          <a:xfrm>
            <a:off x="15220594" y="0"/>
            <a:ext cx="1949331" cy="10287000"/>
            <a:chOff x="0" y="0"/>
            <a:chExt cx="513404" cy="2709333"/>
          </a:xfrm>
        </p:grpSpPr>
        <p:sp>
          <p:nvSpPr>
            <p:cNvPr id="24" name="Freeform 24"/>
            <p:cNvSpPr/>
            <p:nvPr/>
          </p:nvSpPr>
          <p:spPr>
            <a:xfrm>
              <a:off x="0" y="0"/>
              <a:ext cx="513404" cy="2709333"/>
            </a:xfrm>
            <a:custGeom>
              <a:avLst/>
              <a:gdLst/>
              <a:ahLst/>
              <a:cxnLst/>
              <a:rect l="l" t="t" r="r" b="b"/>
              <a:pathLst>
                <a:path w="513404" h="2709333">
                  <a:moveTo>
                    <a:pt x="0" y="0"/>
                  </a:moveTo>
                  <a:lnTo>
                    <a:pt x="513404" y="0"/>
                  </a:lnTo>
                  <a:lnTo>
                    <a:pt x="513404" y="2709333"/>
                  </a:lnTo>
                  <a:lnTo>
                    <a:pt x="0" y="2709333"/>
                  </a:lnTo>
                  <a:close/>
                </a:path>
              </a:pathLst>
            </a:custGeom>
            <a:solidFill>
              <a:srgbClr val="626468"/>
            </a:solidFill>
          </p:spPr>
        </p:sp>
        <p:sp>
          <p:nvSpPr>
            <p:cNvPr id="25" name="TextBox 25"/>
            <p:cNvSpPr txBox="1"/>
            <p:nvPr/>
          </p:nvSpPr>
          <p:spPr>
            <a:xfrm>
              <a:off x="0" y="-38100"/>
              <a:ext cx="513404" cy="2747433"/>
            </a:xfrm>
            <a:prstGeom prst="rect">
              <a:avLst/>
            </a:prstGeom>
          </p:spPr>
          <p:txBody>
            <a:bodyPr lIns="50800" tIns="50800" rIns="50800" bIns="50800" rtlCol="0" anchor="ctr"/>
            <a:lstStyle/>
            <a:p>
              <a:pPr algn="ctr">
                <a:lnSpc>
                  <a:spcPts val="2520"/>
                </a:lnSpc>
              </a:pPr>
              <a:endParaRPr/>
            </a:p>
          </p:txBody>
        </p:sp>
      </p:grpSp>
      <p:grpSp>
        <p:nvGrpSpPr>
          <p:cNvPr id="26" name="Group 26"/>
          <p:cNvGrpSpPr/>
          <p:nvPr/>
        </p:nvGrpSpPr>
        <p:grpSpPr>
          <a:xfrm>
            <a:off x="17331851" y="0"/>
            <a:ext cx="1949331" cy="10287000"/>
            <a:chOff x="0" y="0"/>
            <a:chExt cx="513404" cy="2709333"/>
          </a:xfrm>
        </p:grpSpPr>
        <p:sp>
          <p:nvSpPr>
            <p:cNvPr id="27" name="Freeform 27"/>
            <p:cNvSpPr/>
            <p:nvPr/>
          </p:nvSpPr>
          <p:spPr>
            <a:xfrm>
              <a:off x="0" y="0"/>
              <a:ext cx="513404" cy="2709333"/>
            </a:xfrm>
            <a:custGeom>
              <a:avLst/>
              <a:gdLst/>
              <a:ahLst/>
              <a:cxnLst/>
              <a:rect l="l" t="t" r="r" b="b"/>
              <a:pathLst>
                <a:path w="513404" h="2709333">
                  <a:moveTo>
                    <a:pt x="0" y="0"/>
                  </a:moveTo>
                  <a:lnTo>
                    <a:pt x="513404" y="0"/>
                  </a:lnTo>
                  <a:lnTo>
                    <a:pt x="513404" y="2709333"/>
                  </a:lnTo>
                  <a:lnTo>
                    <a:pt x="0" y="2709333"/>
                  </a:lnTo>
                  <a:close/>
                </a:path>
              </a:pathLst>
            </a:custGeom>
            <a:solidFill>
              <a:srgbClr val="626468"/>
            </a:solidFill>
          </p:spPr>
        </p:sp>
        <p:sp>
          <p:nvSpPr>
            <p:cNvPr id="28" name="TextBox 28"/>
            <p:cNvSpPr txBox="1"/>
            <p:nvPr/>
          </p:nvSpPr>
          <p:spPr>
            <a:xfrm>
              <a:off x="0" y="-38100"/>
              <a:ext cx="513404" cy="2747433"/>
            </a:xfrm>
            <a:prstGeom prst="rect">
              <a:avLst/>
            </a:prstGeom>
          </p:spPr>
          <p:txBody>
            <a:bodyPr lIns="50800" tIns="50800" rIns="50800" bIns="50800" rtlCol="0" anchor="ctr"/>
            <a:lstStyle/>
            <a:p>
              <a:pPr algn="ctr">
                <a:lnSpc>
                  <a:spcPts val="2520"/>
                </a:lnSpc>
              </a:pPr>
              <a:endParaRPr/>
            </a:p>
          </p:txBody>
        </p:sp>
      </p:grpSp>
      <p:grpSp>
        <p:nvGrpSpPr>
          <p:cNvPr id="29" name="Group 29"/>
          <p:cNvGrpSpPr/>
          <p:nvPr/>
        </p:nvGrpSpPr>
        <p:grpSpPr>
          <a:xfrm>
            <a:off x="6775569" y="2700338"/>
            <a:ext cx="11367789" cy="3193541"/>
            <a:chOff x="0" y="0"/>
            <a:chExt cx="2993986" cy="841097"/>
          </a:xfrm>
        </p:grpSpPr>
        <p:sp>
          <p:nvSpPr>
            <p:cNvPr id="30" name="Freeform 30"/>
            <p:cNvSpPr/>
            <p:nvPr/>
          </p:nvSpPr>
          <p:spPr>
            <a:xfrm>
              <a:off x="0" y="0"/>
              <a:ext cx="2993986" cy="841097"/>
            </a:xfrm>
            <a:custGeom>
              <a:avLst/>
              <a:gdLst/>
              <a:ahLst/>
              <a:cxnLst/>
              <a:rect l="l" t="t" r="r" b="b"/>
              <a:pathLst>
                <a:path w="2993986" h="841097">
                  <a:moveTo>
                    <a:pt x="44949" y="0"/>
                  </a:moveTo>
                  <a:lnTo>
                    <a:pt x="2949037" y="0"/>
                  </a:lnTo>
                  <a:cubicBezTo>
                    <a:pt x="2960958" y="0"/>
                    <a:pt x="2972391" y="4736"/>
                    <a:pt x="2980821" y="13165"/>
                  </a:cubicBezTo>
                  <a:cubicBezTo>
                    <a:pt x="2989250" y="21595"/>
                    <a:pt x="2993986" y="33028"/>
                    <a:pt x="2993986" y="44949"/>
                  </a:cubicBezTo>
                  <a:lnTo>
                    <a:pt x="2993986" y="796148"/>
                  </a:lnTo>
                  <a:cubicBezTo>
                    <a:pt x="2993986" y="820973"/>
                    <a:pt x="2973862" y="841097"/>
                    <a:pt x="2949037" y="841097"/>
                  </a:cubicBezTo>
                  <a:lnTo>
                    <a:pt x="44949" y="841097"/>
                  </a:lnTo>
                  <a:cubicBezTo>
                    <a:pt x="20124" y="841097"/>
                    <a:pt x="0" y="820973"/>
                    <a:pt x="0" y="796148"/>
                  </a:cubicBezTo>
                  <a:lnTo>
                    <a:pt x="0" y="44949"/>
                  </a:lnTo>
                  <a:cubicBezTo>
                    <a:pt x="0" y="20124"/>
                    <a:pt x="20124" y="0"/>
                    <a:pt x="44949" y="0"/>
                  </a:cubicBezTo>
                  <a:close/>
                </a:path>
              </a:pathLst>
            </a:custGeom>
            <a:solidFill>
              <a:srgbClr val="2A2A2E"/>
            </a:solidFill>
            <a:ln w="38100" cap="rnd">
              <a:solidFill>
                <a:srgbClr val="000000"/>
              </a:solidFill>
              <a:prstDash val="solid"/>
              <a:round/>
            </a:ln>
          </p:spPr>
        </p:sp>
        <p:sp>
          <p:nvSpPr>
            <p:cNvPr id="31" name="TextBox 31"/>
            <p:cNvSpPr txBox="1"/>
            <p:nvPr/>
          </p:nvSpPr>
          <p:spPr>
            <a:xfrm>
              <a:off x="0" y="-38100"/>
              <a:ext cx="2993986" cy="879197"/>
            </a:xfrm>
            <a:prstGeom prst="rect">
              <a:avLst/>
            </a:prstGeom>
          </p:spPr>
          <p:txBody>
            <a:bodyPr lIns="50800" tIns="50800" rIns="50800" bIns="50800" rtlCol="0" anchor="ctr"/>
            <a:lstStyle/>
            <a:p>
              <a:pPr algn="ctr">
                <a:lnSpc>
                  <a:spcPts val="2520"/>
                </a:lnSpc>
              </a:pPr>
              <a:endParaRPr/>
            </a:p>
          </p:txBody>
        </p:sp>
      </p:grpSp>
      <p:grpSp>
        <p:nvGrpSpPr>
          <p:cNvPr id="32" name="Group 32"/>
          <p:cNvGrpSpPr/>
          <p:nvPr/>
        </p:nvGrpSpPr>
        <p:grpSpPr>
          <a:xfrm>
            <a:off x="10433034" y="6184142"/>
            <a:ext cx="4082273" cy="4102858"/>
            <a:chOff x="0" y="0"/>
            <a:chExt cx="1887635" cy="1897153"/>
          </a:xfrm>
        </p:grpSpPr>
        <p:sp>
          <p:nvSpPr>
            <p:cNvPr id="33" name="Freeform 33"/>
            <p:cNvSpPr/>
            <p:nvPr/>
          </p:nvSpPr>
          <p:spPr>
            <a:xfrm>
              <a:off x="0" y="0"/>
              <a:ext cx="1887635" cy="1897153"/>
            </a:xfrm>
            <a:custGeom>
              <a:avLst/>
              <a:gdLst/>
              <a:ahLst/>
              <a:cxnLst/>
              <a:rect l="l" t="t" r="r" b="b"/>
              <a:pathLst>
                <a:path w="1887635" h="1897153">
                  <a:moveTo>
                    <a:pt x="203200" y="0"/>
                  </a:moveTo>
                  <a:lnTo>
                    <a:pt x="1887635" y="0"/>
                  </a:lnTo>
                  <a:lnTo>
                    <a:pt x="1684435" y="1897153"/>
                  </a:lnTo>
                  <a:lnTo>
                    <a:pt x="0" y="1897153"/>
                  </a:lnTo>
                  <a:lnTo>
                    <a:pt x="203200" y="0"/>
                  </a:lnTo>
                  <a:close/>
                </a:path>
              </a:pathLst>
            </a:custGeom>
            <a:solidFill>
              <a:srgbClr val="2A2A2E"/>
            </a:solidFill>
            <a:ln cap="sq">
              <a:noFill/>
              <a:prstDash val="solid"/>
              <a:miter/>
            </a:ln>
          </p:spPr>
        </p:sp>
        <p:sp>
          <p:nvSpPr>
            <p:cNvPr id="34" name="TextBox 34"/>
            <p:cNvSpPr txBox="1"/>
            <p:nvPr/>
          </p:nvSpPr>
          <p:spPr>
            <a:xfrm>
              <a:off x="101600" y="-38100"/>
              <a:ext cx="1684435" cy="1935253"/>
            </a:xfrm>
            <a:prstGeom prst="rect">
              <a:avLst/>
            </a:prstGeom>
          </p:spPr>
          <p:txBody>
            <a:bodyPr lIns="50800" tIns="50800" rIns="50800" bIns="50800" rtlCol="0" anchor="ctr"/>
            <a:lstStyle/>
            <a:p>
              <a:pPr algn="ctr" rtl="1">
                <a:lnSpc>
                  <a:spcPts val="2520"/>
                </a:lnSpc>
              </a:pPr>
              <a:endParaRPr/>
            </a:p>
          </p:txBody>
        </p:sp>
      </p:grpSp>
      <p:grpSp>
        <p:nvGrpSpPr>
          <p:cNvPr id="35" name="Group 35"/>
          <p:cNvGrpSpPr/>
          <p:nvPr/>
        </p:nvGrpSpPr>
        <p:grpSpPr>
          <a:xfrm>
            <a:off x="14224244" y="6184142"/>
            <a:ext cx="4082273" cy="4102858"/>
            <a:chOff x="0" y="0"/>
            <a:chExt cx="1887635" cy="1897153"/>
          </a:xfrm>
        </p:grpSpPr>
        <p:sp>
          <p:nvSpPr>
            <p:cNvPr id="36" name="Freeform 36"/>
            <p:cNvSpPr/>
            <p:nvPr/>
          </p:nvSpPr>
          <p:spPr>
            <a:xfrm>
              <a:off x="0" y="0"/>
              <a:ext cx="1887635" cy="1897153"/>
            </a:xfrm>
            <a:custGeom>
              <a:avLst/>
              <a:gdLst/>
              <a:ahLst/>
              <a:cxnLst/>
              <a:rect l="l" t="t" r="r" b="b"/>
              <a:pathLst>
                <a:path w="1887635" h="1897153">
                  <a:moveTo>
                    <a:pt x="203200" y="0"/>
                  </a:moveTo>
                  <a:lnTo>
                    <a:pt x="1887635" y="0"/>
                  </a:lnTo>
                  <a:lnTo>
                    <a:pt x="1684435" y="1897153"/>
                  </a:lnTo>
                  <a:lnTo>
                    <a:pt x="0" y="1897153"/>
                  </a:lnTo>
                  <a:lnTo>
                    <a:pt x="203200" y="0"/>
                  </a:lnTo>
                  <a:close/>
                </a:path>
              </a:pathLst>
            </a:custGeom>
            <a:solidFill>
              <a:srgbClr val="2A2A2E"/>
            </a:solidFill>
            <a:ln cap="sq">
              <a:noFill/>
              <a:prstDash val="solid"/>
              <a:miter/>
            </a:ln>
          </p:spPr>
        </p:sp>
        <p:sp>
          <p:nvSpPr>
            <p:cNvPr id="37" name="TextBox 37"/>
            <p:cNvSpPr txBox="1"/>
            <p:nvPr/>
          </p:nvSpPr>
          <p:spPr>
            <a:xfrm>
              <a:off x="101600" y="-38100"/>
              <a:ext cx="1684435" cy="1935253"/>
            </a:xfrm>
            <a:prstGeom prst="rect">
              <a:avLst/>
            </a:prstGeom>
          </p:spPr>
          <p:txBody>
            <a:bodyPr lIns="50800" tIns="50800" rIns="50800" bIns="50800" rtlCol="0" anchor="ctr"/>
            <a:lstStyle/>
            <a:p>
              <a:pPr algn="ctr" rtl="1">
                <a:lnSpc>
                  <a:spcPts val="2520"/>
                </a:lnSpc>
              </a:pPr>
              <a:endParaRPr/>
            </a:p>
          </p:txBody>
        </p:sp>
      </p:grpSp>
      <p:grpSp>
        <p:nvGrpSpPr>
          <p:cNvPr id="38" name="Group 38"/>
          <p:cNvGrpSpPr/>
          <p:nvPr/>
        </p:nvGrpSpPr>
        <p:grpSpPr>
          <a:xfrm>
            <a:off x="6610350" y="6184142"/>
            <a:ext cx="4082273" cy="4102858"/>
            <a:chOff x="0" y="0"/>
            <a:chExt cx="1887635" cy="1897153"/>
          </a:xfrm>
        </p:grpSpPr>
        <p:sp>
          <p:nvSpPr>
            <p:cNvPr id="39" name="Freeform 39"/>
            <p:cNvSpPr/>
            <p:nvPr/>
          </p:nvSpPr>
          <p:spPr>
            <a:xfrm>
              <a:off x="0" y="0"/>
              <a:ext cx="1887635" cy="1897153"/>
            </a:xfrm>
            <a:custGeom>
              <a:avLst/>
              <a:gdLst/>
              <a:ahLst/>
              <a:cxnLst/>
              <a:rect l="l" t="t" r="r" b="b"/>
              <a:pathLst>
                <a:path w="1887635" h="1897153">
                  <a:moveTo>
                    <a:pt x="203200" y="0"/>
                  </a:moveTo>
                  <a:lnTo>
                    <a:pt x="1887635" y="0"/>
                  </a:lnTo>
                  <a:lnTo>
                    <a:pt x="1684435" y="1897153"/>
                  </a:lnTo>
                  <a:lnTo>
                    <a:pt x="0" y="1897153"/>
                  </a:lnTo>
                  <a:lnTo>
                    <a:pt x="203200" y="0"/>
                  </a:lnTo>
                  <a:close/>
                </a:path>
              </a:pathLst>
            </a:custGeom>
            <a:solidFill>
              <a:srgbClr val="2A2A2E"/>
            </a:solidFill>
            <a:ln cap="sq">
              <a:noFill/>
              <a:prstDash val="solid"/>
              <a:miter/>
            </a:ln>
          </p:spPr>
        </p:sp>
        <p:sp>
          <p:nvSpPr>
            <p:cNvPr id="40" name="TextBox 40"/>
            <p:cNvSpPr txBox="1"/>
            <p:nvPr/>
          </p:nvSpPr>
          <p:spPr>
            <a:xfrm>
              <a:off x="101600" y="-38100"/>
              <a:ext cx="1684435" cy="1935253"/>
            </a:xfrm>
            <a:prstGeom prst="rect">
              <a:avLst/>
            </a:prstGeom>
          </p:spPr>
          <p:txBody>
            <a:bodyPr lIns="50800" tIns="50800" rIns="50800" bIns="50800" rtlCol="0" anchor="ctr"/>
            <a:lstStyle/>
            <a:p>
              <a:pPr algn="ctr" rtl="1">
                <a:lnSpc>
                  <a:spcPts val="2520"/>
                </a:lnSpc>
              </a:pPr>
              <a:endParaRPr/>
            </a:p>
          </p:txBody>
        </p:sp>
      </p:grpSp>
      <p:sp>
        <p:nvSpPr>
          <p:cNvPr id="41" name="TextBox 41"/>
          <p:cNvSpPr txBox="1"/>
          <p:nvPr/>
        </p:nvSpPr>
        <p:spPr>
          <a:xfrm>
            <a:off x="7318344" y="2935033"/>
            <a:ext cx="10282238" cy="2657475"/>
          </a:xfrm>
          <a:prstGeom prst="rect">
            <a:avLst/>
          </a:prstGeom>
        </p:spPr>
        <p:txBody>
          <a:bodyPr lIns="0" tIns="0" rIns="0" bIns="0" rtlCol="0" anchor="t">
            <a:spAutoFit/>
          </a:bodyPr>
          <a:lstStyle/>
          <a:p>
            <a:pPr algn="ctr" rtl="1">
              <a:lnSpc>
                <a:spcPts val="4200"/>
              </a:lnSpc>
            </a:pPr>
            <a:r>
              <a:rPr lang="ar-EG" sz="3000">
                <a:solidFill>
                  <a:srgbClr val="FFFFFF"/>
                </a:solidFill>
                <a:latin typeface="Almarai"/>
                <a:ea typeface="Almarai"/>
                <a:cs typeface="Almarai"/>
                <a:sym typeface="Almarai"/>
                <a:rtl/>
              </a:rPr>
              <a:t>جيم شارك هي علامة تجارية بريطانية للملابس الرياضية تأسست عام </a:t>
            </a:r>
            <a:r>
              <a:rPr lang="en-US" sz="3000">
                <a:solidFill>
                  <a:srgbClr val="FFFFFF"/>
                </a:solidFill>
                <a:latin typeface="Almarai"/>
                <a:ea typeface="Almarai"/>
                <a:cs typeface="Almarai"/>
                <a:sym typeface="Almarai"/>
              </a:rPr>
              <a:t>2012</a:t>
            </a:r>
            <a:r>
              <a:rPr lang="ar-EG" sz="3000">
                <a:solidFill>
                  <a:srgbClr val="FFFFFF"/>
                </a:solidFill>
                <a:latin typeface="Almarai"/>
                <a:ea typeface="Almarai"/>
                <a:cs typeface="Almarai"/>
                <a:sym typeface="Almarai"/>
                <a:rtl/>
              </a:rPr>
              <a:t> على يد بن فرانسيس، وتختص في ملابس التمرين عالية الجودة. اشتهرت العلامة بدعمها لمجتمع اللياقة عبر السوشيال ميديا، وبتسويقها الذكي الذي يعتمد على المحتوى الوثائقي وخلف الكواليس لإظهار الشفافية والتفاعل مع الجمهور.</a:t>
            </a:r>
          </a:p>
        </p:txBody>
      </p:sp>
      <p:sp>
        <p:nvSpPr>
          <p:cNvPr id="42" name="TextBox 42"/>
          <p:cNvSpPr txBox="1"/>
          <p:nvPr/>
        </p:nvSpPr>
        <p:spPr>
          <a:xfrm>
            <a:off x="15655959" y="6027622"/>
            <a:ext cx="1716204" cy="1312539"/>
          </a:xfrm>
          <a:prstGeom prst="rect">
            <a:avLst/>
          </a:prstGeom>
        </p:spPr>
        <p:txBody>
          <a:bodyPr wrap="square" lIns="0" tIns="0" rIns="0" bIns="0" rtlCol="0" anchor="t">
            <a:spAutoFit/>
          </a:bodyPr>
          <a:lstStyle/>
          <a:p>
            <a:pPr algn="ctr">
              <a:lnSpc>
                <a:spcPts val="11169"/>
              </a:lnSpc>
              <a:spcBef>
                <a:spcPct val="0"/>
              </a:spcBef>
            </a:pPr>
            <a:r>
              <a:rPr lang="en-US" sz="7978" b="1" dirty="0">
                <a:solidFill>
                  <a:srgbClr val="FFFFFF"/>
                </a:solidFill>
                <a:latin typeface="Neue Montreal Bold"/>
                <a:ea typeface="Neue Montreal Bold"/>
                <a:cs typeface="Neue Montreal Bold"/>
                <a:sym typeface="Neue Montreal Bold"/>
              </a:rPr>
              <a:t>01.</a:t>
            </a:r>
          </a:p>
        </p:txBody>
      </p:sp>
      <p:sp>
        <p:nvSpPr>
          <p:cNvPr id="43" name="TextBox 43"/>
          <p:cNvSpPr txBox="1"/>
          <p:nvPr/>
        </p:nvSpPr>
        <p:spPr>
          <a:xfrm>
            <a:off x="11972746" y="6031742"/>
            <a:ext cx="1658416" cy="1312539"/>
          </a:xfrm>
          <a:prstGeom prst="rect">
            <a:avLst/>
          </a:prstGeom>
        </p:spPr>
        <p:txBody>
          <a:bodyPr wrap="square" lIns="0" tIns="0" rIns="0" bIns="0" rtlCol="0" anchor="t">
            <a:spAutoFit/>
          </a:bodyPr>
          <a:lstStyle/>
          <a:p>
            <a:pPr algn="ctr">
              <a:lnSpc>
                <a:spcPts val="11169"/>
              </a:lnSpc>
              <a:spcBef>
                <a:spcPct val="0"/>
              </a:spcBef>
            </a:pPr>
            <a:r>
              <a:rPr lang="en-US" sz="7978" b="1" dirty="0">
                <a:solidFill>
                  <a:srgbClr val="FFFFFF"/>
                </a:solidFill>
                <a:latin typeface="Neue Montreal Bold"/>
                <a:ea typeface="Neue Montreal Bold"/>
                <a:cs typeface="Neue Montreal Bold"/>
                <a:sym typeface="Neue Montreal Bold"/>
              </a:rPr>
              <a:t>02.</a:t>
            </a:r>
          </a:p>
        </p:txBody>
      </p:sp>
      <p:sp>
        <p:nvSpPr>
          <p:cNvPr id="44" name="TextBox 44"/>
          <p:cNvSpPr txBox="1"/>
          <p:nvPr/>
        </p:nvSpPr>
        <p:spPr>
          <a:xfrm>
            <a:off x="8091530" y="6031742"/>
            <a:ext cx="1505673" cy="1372881"/>
          </a:xfrm>
          <a:prstGeom prst="rect">
            <a:avLst/>
          </a:prstGeom>
        </p:spPr>
        <p:txBody>
          <a:bodyPr lIns="0" tIns="0" rIns="0" bIns="0" rtlCol="0" anchor="t">
            <a:spAutoFit/>
          </a:bodyPr>
          <a:lstStyle/>
          <a:p>
            <a:pPr algn="ctr">
              <a:lnSpc>
                <a:spcPts val="11169"/>
              </a:lnSpc>
              <a:spcBef>
                <a:spcPct val="0"/>
              </a:spcBef>
            </a:pPr>
            <a:r>
              <a:rPr lang="en-US" sz="7978" b="1">
                <a:solidFill>
                  <a:srgbClr val="FFFFFF"/>
                </a:solidFill>
                <a:latin typeface="Neue Montreal Bold"/>
                <a:ea typeface="Neue Montreal Bold"/>
                <a:cs typeface="Neue Montreal Bold"/>
                <a:sym typeface="Neue Montreal Bold"/>
              </a:rPr>
              <a:t>03.</a:t>
            </a:r>
          </a:p>
        </p:txBody>
      </p:sp>
      <p:sp>
        <p:nvSpPr>
          <p:cNvPr id="45" name="TextBox 45"/>
          <p:cNvSpPr txBox="1"/>
          <p:nvPr/>
        </p:nvSpPr>
        <p:spPr>
          <a:xfrm>
            <a:off x="14367284" y="7890398"/>
            <a:ext cx="3796192" cy="1526632"/>
          </a:xfrm>
          <a:prstGeom prst="rect">
            <a:avLst/>
          </a:prstGeom>
        </p:spPr>
        <p:txBody>
          <a:bodyPr lIns="0" tIns="0" rIns="0" bIns="0" rtlCol="0" anchor="t">
            <a:spAutoFit/>
          </a:bodyPr>
          <a:lstStyle/>
          <a:p>
            <a:pPr algn="ctr" rtl="1">
              <a:lnSpc>
                <a:spcPts val="4054"/>
              </a:lnSpc>
              <a:spcBef>
                <a:spcPct val="0"/>
              </a:spcBef>
            </a:pPr>
            <a:r>
              <a:rPr lang="ar-EG" sz="2896" b="1">
                <a:solidFill>
                  <a:srgbClr val="FFFFFF"/>
                </a:solidFill>
                <a:latin typeface="Almarai Bold"/>
                <a:ea typeface="Almarai Bold"/>
                <a:cs typeface="Almarai Bold"/>
                <a:sym typeface="Almarai Bold"/>
                <a:rtl/>
              </a:rPr>
              <a:t>تصنيع المنتج والجودة (</a:t>
            </a:r>
            <a:r>
              <a:rPr lang="en-US" sz="2896" b="1">
                <a:solidFill>
                  <a:srgbClr val="FFFFFF"/>
                </a:solidFill>
                <a:latin typeface="Almarai Bold"/>
                <a:ea typeface="Almarai Bold"/>
                <a:cs typeface="Almarai Bold"/>
                <a:sym typeface="Almarai Bold"/>
              </a:rPr>
              <a:t>Manufacturing &amp; Quality Process</a:t>
            </a:r>
            <a:r>
              <a:rPr lang="ar-EG" sz="2896" b="1">
                <a:solidFill>
                  <a:srgbClr val="FFFFFF"/>
                </a:solidFill>
                <a:latin typeface="Almarai Bold"/>
                <a:ea typeface="Almarai Bold"/>
                <a:cs typeface="Almarai Bold"/>
                <a:sym typeface="Almarai Bold"/>
                <a:rtl/>
              </a:rPr>
              <a:t>)</a:t>
            </a:r>
          </a:p>
        </p:txBody>
      </p:sp>
      <p:sp>
        <p:nvSpPr>
          <p:cNvPr id="46" name="TextBox 46"/>
          <p:cNvSpPr txBox="1"/>
          <p:nvPr/>
        </p:nvSpPr>
        <p:spPr>
          <a:xfrm>
            <a:off x="10561367" y="7633223"/>
            <a:ext cx="3796192" cy="2040982"/>
          </a:xfrm>
          <a:prstGeom prst="rect">
            <a:avLst/>
          </a:prstGeom>
        </p:spPr>
        <p:txBody>
          <a:bodyPr lIns="0" tIns="0" rIns="0" bIns="0" rtlCol="0" anchor="t">
            <a:spAutoFit/>
          </a:bodyPr>
          <a:lstStyle/>
          <a:p>
            <a:pPr algn="ctr" rtl="1">
              <a:lnSpc>
                <a:spcPts val="4054"/>
              </a:lnSpc>
              <a:spcBef>
                <a:spcPct val="0"/>
              </a:spcBef>
            </a:pPr>
            <a:r>
              <a:rPr lang="ar-EG" sz="2896" b="1">
                <a:solidFill>
                  <a:srgbClr val="FFFFFF"/>
                </a:solidFill>
                <a:latin typeface="Almarai Bold"/>
                <a:ea typeface="Almarai Bold"/>
                <a:cs typeface="Almarai Bold"/>
                <a:sym typeface="Almarai Bold"/>
                <a:rtl/>
              </a:rPr>
              <a:t> يوميات الموظفين والرياضيين </a:t>
            </a:r>
          </a:p>
          <a:p>
            <a:pPr algn="ctr" rtl="1">
              <a:lnSpc>
                <a:spcPts val="4054"/>
              </a:lnSpc>
              <a:spcBef>
                <a:spcPct val="0"/>
              </a:spcBef>
            </a:pPr>
            <a:r>
              <a:rPr lang="ar-EG" sz="2896" b="1">
                <a:solidFill>
                  <a:srgbClr val="FFFFFF"/>
                </a:solidFill>
                <a:latin typeface="Almarai Bold"/>
                <a:ea typeface="Almarai Bold"/>
                <a:cs typeface="Almarai Bold"/>
                <a:sym typeface="Almarai Bold"/>
                <a:rtl/>
              </a:rPr>
              <a:t>(</a:t>
            </a:r>
            <a:r>
              <a:rPr lang="en-US" sz="2896" b="1">
                <a:solidFill>
                  <a:srgbClr val="FFFFFF"/>
                </a:solidFill>
                <a:latin typeface="Almarai Bold"/>
                <a:ea typeface="Almarai Bold"/>
                <a:cs typeface="Almarai Bold"/>
                <a:sym typeface="Almarai Bold"/>
              </a:rPr>
              <a:t>Team &amp; Athlete Diaries</a:t>
            </a:r>
            <a:r>
              <a:rPr lang="ar-EG" sz="2896" b="1">
                <a:solidFill>
                  <a:srgbClr val="FFFFFF"/>
                </a:solidFill>
                <a:latin typeface="Almarai Bold"/>
                <a:ea typeface="Almarai Bold"/>
                <a:cs typeface="Almarai Bold"/>
                <a:sym typeface="Almarai Bold"/>
                <a:rtl/>
              </a:rPr>
              <a:t>)</a:t>
            </a:r>
          </a:p>
        </p:txBody>
      </p:sp>
      <p:sp>
        <p:nvSpPr>
          <p:cNvPr id="47" name="TextBox 47"/>
          <p:cNvSpPr txBox="1"/>
          <p:nvPr/>
        </p:nvSpPr>
        <p:spPr>
          <a:xfrm>
            <a:off x="6755450" y="7633223"/>
            <a:ext cx="3796192" cy="2555332"/>
          </a:xfrm>
          <a:prstGeom prst="rect">
            <a:avLst/>
          </a:prstGeom>
        </p:spPr>
        <p:txBody>
          <a:bodyPr lIns="0" tIns="0" rIns="0" bIns="0" rtlCol="0" anchor="t">
            <a:spAutoFit/>
          </a:bodyPr>
          <a:lstStyle/>
          <a:p>
            <a:pPr algn="ctr" rtl="1">
              <a:lnSpc>
                <a:spcPts val="4054"/>
              </a:lnSpc>
              <a:spcBef>
                <a:spcPct val="0"/>
              </a:spcBef>
            </a:pPr>
            <a:r>
              <a:rPr lang="ar-EG" sz="2896" b="1">
                <a:solidFill>
                  <a:srgbClr val="FFFFFF"/>
                </a:solidFill>
                <a:latin typeface="Almarai Bold"/>
                <a:ea typeface="Almarai Bold"/>
                <a:cs typeface="Almarai Bold"/>
                <a:sym typeface="Almarai Bold"/>
                <a:rtl/>
              </a:rPr>
              <a:t>التحضير للفعاليات والإطلاق</a:t>
            </a:r>
          </a:p>
          <a:p>
            <a:pPr algn="ctr" rtl="1">
              <a:lnSpc>
                <a:spcPts val="4054"/>
              </a:lnSpc>
              <a:spcBef>
                <a:spcPct val="0"/>
              </a:spcBef>
            </a:pPr>
            <a:r>
              <a:rPr lang="ar-EG" sz="2896" b="1">
                <a:solidFill>
                  <a:srgbClr val="FFFFFF"/>
                </a:solidFill>
                <a:latin typeface="Almarai Bold"/>
                <a:ea typeface="Almarai Bold"/>
                <a:cs typeface="Almarai Bold"/>
                <a:sym typeface="Almarai Bold"/>
                <a:rtl/>
              </a:rPr>
              <a:t> (</a:t>
            </a:r>
            <a:r>
              <a:rPr lang="en-US" sz="2896" b="1">
                <a:solidFill>
                  <a:srgbClr val="FFFFFF"/>
                </a:solidFill>
                <a:latin typeface="Almarai Bold"/>
                <a:ea typeface="Almarai Bold"/>
                <a:cs typeface="Almarai Bold"/>
                <a:sym typeface="Almarai Bold"/>
              </a:rPr>
              <a:t>Event &amp; Launch Preparation</a:t>
            </a:r>
            <a:r>
              <a:rPr lang="ar-EG" sz="2896" b="1">
                <a:solidFill>
                  <a:srgbClr val="FFFFFF"/>
                </a:solidFill>
                <a:latin typeface="Almarai Bold"/>
                <a:ea typeface="Almarai Bold"/>
                <a:cs typeface="Almarai Bold"/>
                <a:sym typeface="Almarai Bold"/>
                <a:rtl/>
              </a:rPr>
              <a:t>)</a:t>
            </a:r>
          </a:p>
          <a:p>
            <a:pPr algn="ctr" rtl="1">
              <a:lnSpc>
                <a:spcPts val="4054"/>
              </a:lnSpc>
              <a:spcBef>
                <a:spcPct val="0"/>
              </a:spcBef>
            </a:pPr>
            <a:endParaRPr lang="ar-EG" sz="2896" b="1">
              <a:solidFill>
                <a:srgbClr val="FFFFFF"/>
              </a:solidFill>
              <a:latin typeface="Almarai Bold"/>
              <a:ea typeface="Almarai Bold"/>
              <a:cs typeface="Almarai Bold"/>
              <a:sym typeface="Almarai Bold"/>
              <a:rtl/>
            </a:endParaRPr>
          </a:p>
        </p:txBody>
      </p:sp>
      <p:grpSp>
        <p:nvGrpSpPr>
          <p:cNvPr id="48" name="Group 48"/>
          <p:cNvGrpSpPr/>
          <p:nvPr/>
        </p:nvGrpSpPr>
        <p:grpSpPr>
          <a:xfrm>
            <a:off x="16005693" y="243755"/>
            <a:ext cx="1973653" cy="784945"/>
            <a:chOff x="0" y="0"/>
            <a:chExt cx="519810" cy="206735"/>
          </a:xfrm>
        </p:grpSpPr>
        <p:sp>
          <p:nvSpPr>
            <p:cNvPr id="49" name="Freeform 49"/>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737373"/>
            </a:solidFill>
          </p:spPr>
        </p:sp>
        <p:sp>
          <p:nvSpPr>
            <p:cNvPr id="50" name="TextBox 50"/>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51" name="Freeform 51"/>
          <p:cNvSpPr/>
          <p:nvPr/>
        </p:nvSpPr>
        <p:spPr>
          <a:xfrm>
            <a:off x="6408112" y="243755"/>
            <a:ext cx="694676" cy="784945"/>
          </a:xfrm>
          <a:custGeom>
            <a:avLst/>
            <a:gdLst/>
            <a:ahLst/>
            <a:cxnLst/>
            <a:rect l="l" t="t" r="r" b="b"/>
            <a:pathLst>
              <a:path w="694676" h="784945">
                <a:moveTo>
                  <a:pt x="0" y="0"/>
                </a:moveTo>
                <a:lnTo>
                  <a:pt x="694677" y="0"/>
                </a:lnTo>
                <a:lnTo>
                  <a:pt x="694677" y="784945"/>
                </a:lnTo>
                <a:lnTo>
                  <a:pt x="0" y="784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2" name="TextBox 52"/>
          <p:cNvSpPr txBox="1"/>
          <p:nvPr/>
        </p:nvSpPr>
        <p:spPr>
          <a:xfrm>
            <a:off x="15944494" y="429535"/>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F6F6F5"/>
                </a:solidFill>
                <a:latin typeface="Neue Montreal"/>
                <a:ea typeface="Neue Montreal"/>
                <a:cs typeface="Neue Montreal"/>
                <a:sym typeface="Neue Montreal"/>
              </a:rPr>
              <a:t>Page 15</a:t>
            </a:r>
          </a:p>
        </p:txBody>
      </p:sp>
      <p:sp>
        <p:nvSpPr>
          <p:cNvPr id="53" name="TextBox 53"/>
          <p:cNvSpPr txBox="1"/>
          <p:nvPr/>
        </p:nvSpPr>
        <p:spPr>
          <a:xfrm>
            <a:off x="7274591" y="399732"/>
            <a:ext cx="8498101" cy="500380"/>
          </a:xfrm>
          <a:prstGeom prst="rect">
            <a:avLst/>
          </a:prstGeom>
        </p:spPr>
        <p:txBody>
          <a:bodyPr lIns="0" tIns="0" rIns="0" bIns="0" rtlCol="0" anchor="t">
            <a:spAutoFit/>
          </a:bodyPr>
          <a:lstStyle/>
          <a:p>
            <a:pPr marL="0" lvl="0" indent="0" algn="ctr" rtl="1">
              <a:lnSpc>
                <a:spcPts val="3919"/>
              </a:lnSpc>
              <a:spcBef>
                <a:spcPct val="0"/>
              </a:spcBef>
            </a:pPr>
            <a:r>
              <a:rPr lang="ar-EG" sz="2799" b="1">
                <a:solidFill>
                  <a:srgbClr val="F6F6F5"/>
                </a:solidFill>
                <a:latin typeface="Almarai Bold"/>
                <a:ea typeface="Almarai Bold"/>
                <a:cs typeface="Almarai Bold"/>
                <a:sym typeface="Almarai Bold"/>
                <a:rtl/>
              </a:rPr>
              <a:t>المحتوى وراء الكواليس (</a:t>
            </a:r>
            <a:r>
              <a:rPr lang="en-US" sz="2799" b="1">
                <a:solidFill>
                  <a:srgbClr val="F6F6F5"/>
                </a:solidFill>
                <a:latin typeface="Almarai Bold"/>
                <a:ea typeface="Almarai Bold"/>
                <a:cs typeface="Almarai Bold"/>
                <a:sym typeface="Almarai Bold"/>
              </a:rPr>
              <a:t>Behind-the-Scenes Content</a:t>
            </a:r>
            <a:r>
              <a:rPr lang="ar-EG" sz="2799" b="1">
                <a:solidFill>
                  <a:srgbClr val="F6F6F5"/>
                </a:solidFill>
                <a:latin typeface="Almarai Bold"/>
                <a:ea typeface="Almarai Bold"/>
                <a:cs typeface="Almarai Bold"/>
                <a:sym typeface="Almarai Bold"/>
                <a:rtl/>
              </a:rPr>
              <a:t>)</a:t>
            </a:r>
          </a:p>
        </p:txBody>
      </p:sp>
      <p:grpSp>
        <p:nvGrpSpPr>
          <p:cNvPr id="54" name="Group 54"/>
          <p:cNvGrpSpPr/>
          <p:nvPr/>
        </p:nvGrpSpPr>
        <p:grpSpPr>
          <a:xfrm>
            <a:off x="16343072" y="515797"/>
            <a:ext cx="240861" cy="240861"/>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6" name="TextBox 56"/>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57" name="Group 57"/>
          <p:cNvGrpSpPr/>
          <p:nvPr/>
        </p:nvGrpSpPr>
        <p:grpSpPr>
          <a:xfrm>
            <a:off x="13439580" y="1198380"/>
            <a:ext cx="1288848" cy="1288848"/>
            <a:chOff x="0" y="0"/>
            <a:chExt cx="1718463" cy="1718463"/>
          </a:xfrm>
        </p:grpSpPr>
        <p:grpSp>
          <p:nvGrpSpPr>
            <p:cNvPr id="58" name="Group 58"/>
            <p:cNvGrpSpPr>
              <a:grpSpLocks noChangeAspect="1"/>
            </p:cNvGrpSpPr>
            <p:nvPr/>
          </p:nvGrpSpPr>
          <p:grpSpPr>
            <a:xfrm>
              <a:off x="0" y="0"/>
              <a:ext cx="1718463" cy="1718463"/>
              <a:chOff x="-2540" y="-2540"/>
              <a:chExt cx="6355080" cy="6355080"/>
            </a:xfrm>
          </p:grpSpPr>
          <p:sp>
            <p:nvSpPr>
              <p:cNvPr id="59" name="Freeform 5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60" name="Freeform 60"/>
            <p:cNvSpPr/>
            <p:nvPr/>
          </p:nvSpPr>
          <p:spPr>
            <a:xfrm>
              <a:off x="497214" y="497214"/>
              <a:ext cx="724035" cy="724035"/>
            </a:xfrm>
            <a:custGeom>
              <a:avLst/>
              <a:gdLst/>
              <a:ahLst/>
              <a:cxnLst/>
              <a:rect l="l" t="t" r="r" b="b"/>
              <a:pathLst>
                <a:path w="724035" h="724035">
                  <a:moveTo>
                    <a:pt x="0" y="0"/>
                  </a:moveTo>
                  <a:lnTo>
                    <a:pt x="724035" y="0"/>
                  </a:lnTo>
                  <a:lnTo>
                    <a:pt x="724035" y="724035"/>
                  </a:lnTo>
                  <a:lnTo>
                    <a:pt x="0" y="724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61" name="Group 61"/>
          <p:cNvGrpSpPr>
            <a:grpSpLocks noChangeAspect="1"/>
          </p:cNvGrpSpPr>
          <p:nvPr/>
        </p:nvGrpSpPr>
        <p:grpSpPr>
          <a:xfrm>
            <a:off x="11328323" y="1198380"/>
            <a:ext cx="1288848" cy="1288848"/>
            <a:chOff x="-2540" y="-2540"/>
            <a:chExt cx="6355080" cy="6355080"/>
          </a:xfrm>
        </p:grpSpPr>
        <p:sp>
          <p:nvSpPr>
            <p:cNvPr id="62" name="Freeform 62"/>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63" name="Freeform 63"/>
          <p:cNvSpPr/>
          <p:nvPr/>
        </p:nvSpPr>
        <p:spPr>
          <a:xfrm>
            <a:off x="11629436" y="1456786"/>
            <a:ext cx="686623" cy="753840"/>
          </a:xfrm>
          <a:custGeom>
            <a:avLst/>
            <a:gdLst/>
            <a:ahLst/>
            <a:cxnLst/>
            <a:rect l="l" t="t" r="r" b="b"/>
            <a:pathLst>
              <a:path w="686623" h="753840">
                <a:moveTo>
                  <a:pt x="0" y="0"/>
                </a:moveTo>
                <a:lnTo>
                  <a:pt x="686622" y="0"/>
                </a:lnTo>
                <a:lnTo>
                  <a:pt x="686622" y="753840"/>
                </a:lnTo>
                <a:lnTo>
                  <a:pt x="0" y="7538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64" name="Group 64"/>
          <p:cNvGrpSpPr>
            <a:grpSpLocks noChangeAspect="1"/>
          </p:cNvGrpSpPr>
          <p:nvPr/>
        </p:nvGrpSpPr>
        <p:grpSpPr>
          <a:xfrm>
            <a:off x="9217067" y="1198380"/>
            <a:ext cx="1288848" cy="1288848"/>
            <a:chOff x="-2540" y="-2540"/>
            <a:chExt cx="6355080" cy="6355080"/>
          </a:xfrm>
        </p:grpSpPr>
        <p:sp>
          <p:nvSpPr>
            <p:cNvPr id="65" name="Freeform 6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66" name="Freeform 66"/>
          <p:cNvSpPr/>
          <p:nvPr/>
        </p:nvSpPr>
        <p:spPr>
          <a:xfrm>
            <a:off x="9436699" y="1408914"/>
            <a:ext cx="849584" cy="849584"/>
          </a:xfrm>
          <a:custGeom>
            <a:avLst/>
            <a:gdLst/>
            <a:ahLst/>
            <a:cxnLst/>
            <a:rect l="l" t="t" r="r" b="b"/>
            <a:pathLst>
              <a:path w="849584" h="849584">
                <a:moveTo>
                  <a:pt x="0" y="0"/>
                </a:moveTo>
                <a:lnTo>
                  <a:pt x="849584" y="0"/>
                </a:lnTo>
                <a:lnTo>
                  <a:pt x="849584" y="849584"/>
                </a:lnTo>
                <a:lnTo>
                  <a:pt x="0" y="8495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59929" y="7791030"/>
            <a:ext cx="1829748" cy="784945"/>
            <a:chOff x="0" y="0"/>
            <a:chExt cx="481909" cy="206735"/>
          </a:xfrm>
        </p:grpSpPr>
        <p:sp>
          <p:nvSpPr>
            <p:cNvPr id="3" name="Freeform 3"/>
            <p:cNvSpPr/>
            <p:nvPr/>
          </p:nvSpPr>
          <p:spPr>
            <a:xfrm>
              <a:off x="0" y="0"/>
              <a:ext cx="481909" cy="206735"/>
            </a:xfrm>
            <a:custGeom>
              <a:avLst/>
              <a:gdLst/>
              <a:ahLst/>
              <a:cxnLst/>
              <a:rect l="l" t="t" r="r" b="b"/>
              <a:pathLst>
                <a:path w="481909" h="206735">
                  <a:moveTo>
                    <a:pt x="103367" y="0"/>
                  </a:moveTo>
                  <a:lnTo>
                    <a:pt x="378542" y="0"/>
                  </a:lnTo>
                  <a:cubicBezTo>
                    <a:pt x="405956" y="0"/>
                    <a:pt x="432248" y="10890"/>
                    <a:pt x="451633" y="30276"/>
                  </a:cubicBezTo>
                  <a:cubicBezTo>
                    <a:pt x="471018" y="49661"/>
                    <a:pt x="481909" y="75953"/>
                    <a:pt x="481909" y="103367"/>
                  </a:cubicBezTo>
                  <a:lnTo>
                    <a:pt x="481909" y="103367"/>
                  </a:lnTo>
                  <a:cubicBezTo>
                    <a:pt x="481909" y="130782"/>
                    <a:pt x="471018" y="157074"/>
                    <a:pt x="451633" y="176459"/>
                  </a:cubicBezTo>
                  <a:cubicBezTo>
                    <a:pt x="432248" y="195844"/>
                    <a:pt x="405956" y="206735"/>
                    <a:pt x="378542"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7741B"/>
            </a:solidFill>
          </p:spPr>
        </p:sp>
        <p:sp>
          <p:nvSpPr>
            <p:cNvPr id="4" name="TextBox 4"/>
            <p:cNvSpPr txBox="1"/>
            <p:nvPr/>
          </p:nvSpPr>
          <p:spPr>
            <a:xfrm>
              <a:off x="0" y="-38100"/>
              <a:ext cx="481909" cy="244835"/>
            </a:xfrm>
            <a:prstGeom prst="rect">
              <a:avLst/>
            </a:prstGeom>
          </p:spPr>
          <p:txBody>
            <a:bodyPr lIns="50800" tIns="50800" rIns="50800" bIns="50800" rtlCol="0" anchor="ctr"/>
            <a:lstStyle/>
            <a:p>
              <a:pPr algn="l">
                <a:lnSpc>
                  <a:spcPts val="2520"/>
                </a:lnSpc>
              </a:pPr>
              <a:endParaRPr/>
            </a:p>
          </p:txBody>
        </p:sp>
      </p:grpSp>
      <p:sp>
        <p:nvSpPr>
          <p:cNvPr id="5" name="Freeform 5"/>
          <p:cNvSpPr/>
          <p:nvPr/>
        </p:nvSpPr>
        <p:spPr>
          <a:xfrm>
            <a:off x="6002437" y="5840574"/>
            <a:ext cx="965911" cy="965911"/>
          </a:xfrm>
          <a:custGeom>
            <a:avLst/>
            <a:gdLst/>
            <a:ahLst/>
            <a:cxnLst/>
            <a:rect l="l" t="t" r="r" b="b"/>
            <a:pathLst>
              <a:path w="965911" h="965911">
                <a:moveTo>
                  <a:pt x="0" y="0"/>
                </a:moveTo>
                <a:lnTo>
                  <a:pt x="965911" y="0"/>
                </a:lnTo>
                <a:lnTo>
                  <a:pt x="965911" y="965912"/>
                </a:lnTo>
                <a:lnTo>
                  <a:pt x="0" y="9659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9259439" y="6716003"/>
            <a:ext cx="1829748" cy="784945"/>
            <a:chOff x="0" y="0"/>
            <a:chExt cx="481909" cy="206735"/>
          </a:xfrm>
        </p:grpSpPr>
        <p:sp>
          <p:nvSpPr>
            <p:cNvPr id="7" name="Freeform 7"/>
            <p:cNvSpPr/>
            <p:nvPr/>
          </p:nvSpPr>
          <p:spPr>
            <a:xfrm>
              <a:off x="0" y="0"/>
              <a:ext cx="481909" cy="206735"/>
            </a:xfrm>
            <a:custGeom>
              <a:avLst/>
              <a:gdLst/>
              <a:ahLst/>
              <a:cxnLst/>
              <a:rect l="l" t="t" r="r" b="b"/>
              <a:pathLst>
                <a:path w="481909" h="206735">
                  <a:moveTo>
                    <a:pt x="103367" y="0"/>
                  </a:moveTo>
                  <a:lnTo>
                    <a:pt x="378542" y="0"/>
                  </a:lnTo>
                  <a:cubicBezTo>
                    <a:pt x="405956" y="0"/>
                    <a:pt x="432248" y="10890"/>
                    <a:pt x="451633" y="30276"/>
                  </a:cubicBezTo>
                  <a:cubicBezTo>
                    <a:pt x="471018" y="49661"/>
                    <a:pt x="481909" y="75953"/>
                    <a:pt x="481909" y="103367"/>
                  </a:cubicBezTo>
                  <a:lnTo>
                    <a:pt x="481909" y="103367"/>
                  </a:lnTo>
                  <a:cubicBezTo>
                    <a:pt x="481909" y="130782"/>
                    <a:pt x="471018" y="157074"/>
                    <a:pt x="451633" y="176459"/>
                  </a:cubicBezTo>
                  <a:cubicBezTo>
                    <a:pt x="432248" y="195844"/>
                    <a:pt x="405956" y="206735"/>
                    <a:pt x="378542"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7741B"/>
            </a:solidFill>
          </p:spPr>
        </p:sp>
        <p:sp>
          <p:nvSpPr>
            <p:cNvPr id="8" name="TextBox 8"/>
            <p:cNvSpPr txBox="1"/>
            <p:nvPr/>
          </p:nvSpPr>
          <p:spPr>
            <a:xfrm>
              <a:off x="0" y="-38100"/>
              <a:ext cx="481909" cy="244835"/>
            </a:xfrm>
            <a:prstGeom prst="rect">
              <a:avLst/>
            </a:prstGeom>
          </p:spPr>
          <p:txBody>
            <a:bodyPr lIns="50800" tIns="50800" rIns="50800" bIns="50800" rtlCol="0" anchor="ctr"/>
            <a:lstStyle/>
            <a:p>
              <a:pPr algn="l">
                <a:lnSpc>
                  <a:spcPts val="2520"/>
                </a:lnSpc>
              </a:pPr>
              <a:endParaRPr/>
            </a:p>
          </p:txBody>
        </p:sp>
      </p:grpSp>
      <p:grpSp>
        <p:nvGrpSpPr>
          <p:cNvPr id="9" name="Group 9"/>
          <p:cNvGrpSpPr/>
          <p:nvPr/>
        </p:nvGrpSpPr>
        <p:grpSpPr>
          <a:xfrm>
            <a:off x="14809801" y="5931057"/>
            <a:ext cx="1978895" cy="784945"/>
            <a:chOff x="0" y="0"/>
            <a:chExt cx="521190" cy="206735"/>
          </a:xfrm>
        </p:grpSpPr>
        <p:sp>
          <p:nvSpPr>
            <p:cNvPr id="10" name="Freeform 10"/>
            <p:cNvSpPr/>
            <p:nvPr/>
          </p:nvSpPr>
          <p:spPr>
            <a:xfrm>
              <a:off x="0" y="0"/>
              <a:ext cx="521190" cy="206735"/>
            </a:xfrm>
            <a:custGeom>
              <a:avLst/>
              <a:gdLst/>
              <a:ahLst/>
              <a:cxnLst/>
              <a:rect l="l" t="t" r="r" b="b"/>
              <a:pathLst>
                <a:path w="521190" h="206735">
                  <a:moveTo>
                    <a:pt x="103367" y="0"/>
                  </a:moveTo>
                  <a:lnTo>
                    <a:pt x="417823" y="0"/>
                  </a:lnTo>
                  <a:cubicBezTo>
                    <a:pt x="445238" y="0"/>
                    <a:pt x="471530" y="10890"/>
                    <a:pt x="490915" y="30276"/>
                  </a:cubicBezTo>
                  <a:cubicBezTo>
                    <a:pt x="510300" y="49661"/>
                    <a:pt x="521190" y="75953"/>
                    <a:pt x="521190" y="103367"/>
                  </a:cubicBezTo>
                  <a:lnTo>
                    <a:pt x="521190" y="103367"/>
                  </a:lnTo>
                  <a:cubicBezTo>
                    <a:pt x="521190" y="130782"/>
                    <a:pt x="510300" y="157074"/>
                    <a:pt x="490915" y="176459"/>
                  </a:cubicBezTo>
                  <a:cubicBezTo>
                    <a:pt x="471530" y="195844"/>
                    <a:pt x="445238" y="206735"/>
                    <a:pt x="41782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7741B"/>
            </a:solidFill>
          </p:spPr>
        </p:sp>
        <p:sp>
          <p:nvSpPr>
            <p:cNvPr id="11" name="TextBox 11"/>
            <p:cNvSpPr txBox="1"/>
            <p:nvPr/>
          </p:nvSpPr>
          <p:spPr>
            <a:xfrm>
              <a:off x="0" y="-38100"/>
              <a:ext cx="521190" cy="244835"/>
            </a:xfrm>
            <a:prstGeom prst="rect">
              <a:avLst/>
            </a:prstGeom>
          </p:spPr>
          <p:txBody>
            <a:bodyPr lIns="50800" tIns="50800" rIns="50800" bIns="50800" rtlCol="0" anchor="ctr"/>
            <a:lstStyle/>
            <a:p>
              <a:pPr algn="l">
                <a:lnSpc>
                  <a:spcPts val="2520"/>
                </a:lnSpc>
              </a:pPr>
              <a:endParaRPr/>
            </a:p>
          </p:txBody>
        </p:sp>
      </p:grpSp>
      <p:sp>
        <p:nvSpPr>
          <p:cNvPr id="12" name="Freeform 12"/>
          <p:cNvSpPr/>
          <p:nvPr/>
        </p:nvSpPr>
        <p:spPr>
          <a:xfrm>
            <a:off x="1028700" y="1028700"/>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3" name="Group 13"/>
          <p:cNvGrpSpPr/>
          <p:nvPr/>
        </p:nvGrpSpPr>
        <p:grpSpPr>
          <a:xfrm>
            <a:off x="15285647" y="1072430"/>
            <a:ext cx="1973653" cy="784945"/>
            <a:chOff x="0" y="0"/>
            <a:chExt cx="519810" cy="206735"/>
          </a:xfrm>
        </p:grpSpPr>
        <p:sp>
          <p:nvSpPr>
            <p:cNvPr id="14" name="Freeform 14"/>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7741B"/>
            </a:solidFill>
          </p:spPr>
        </p:sp>
        <p:sp>
          <p:nvSpPr>
            <p:cNvPr id="15" name="TextBox 15"/>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16" name="TextBox 16"/>
          <p:cNvSpPr txBox="1"/>
          <p:nvPr/>
        </p:nvSpPr>
        <p:spPr>
          <a:xfrm>
            <a:off x="15224448" y="1258210"/>
            <a:ext cx="1663377" cy="365760"/>
          </a:xfrm>
          <a:prstGeom prst="rect">
            <a:avLst/>
          </a:prstGeom>
        </p:spPr>
        <p:txBody>
          <a:bodyPr lIns="0" tIns="0" rIns="0" bIns="0" rtlCol="0" anchor="t">
            <a:spAutoFit/>
          </a:bodyPr>
          <a:lstStyle/>
          <a:p>
            <a:pPr marL="0" lvl="0" indent="0" algn="r">
              <a:lnSpc>
                <a:spcPts val="2940"/>
              </a:lnSpc>
              <a:spcBef>
                <a:spcPct val="0"/>
              </a:spcBef>
            </a:pPr>
            <a:r>
              <a:rPr lang="en-US" sz="2100">
                <a:solidFill>
                  <a:srgbClr val="FFFFFF"/>
                </a:solidFill>
                <a:latin typeface="Neue Montreal"/>
                <a:ea typeface="Neue Montreal"/>
                <a:cs typeface="Neue Montreal"/>
                <a:sym typeface="Neue Montreal"/>
              </a:rPr>
              <a:t>Page 1</a:t>
            </a:r>
          </a:p>
        </p:txBody>
      </p:sp>
      <p:grpSp>
        <p:nvGrpSpPr>
          <p:cNvPr id="17" name="Group 17"/>
          <p:cNvGrpSpPr/>
          <p:nvPr/>
        </p:nvGrpSpPr>
        <p:grpSpPr>
          <a:xfrm>
            <a:off x="15623026" y="1344472"/>
            <a:ext cx="240861" cy="24086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20" name="Freeform 20"/>
          <p:cNvSpPr/>
          <p:nvPr/>
        </p:nvSpPr>
        <p:spPr>
          <a:xfrm>
            <a:off x="-50647" y="1344472"/>
            <a:ext cx="9310085" cy="5213648"/>
          </a:xfrm>
          <a:custGeom>
            <a:avLst/>
            <a:gdLst/>
            <a:ahLst/>
            <a:cxnLst/>
            <a:rect l="l" t="t" r="r" b="b"/>
            <a:pathLst>
              <a:path w="9310085" h="5213648">
                <a:moveTo>
                  <a:pt x="0" y="0"/>
                </a:moveTo>
                <a:lnTo>
                  <a:pt x="9310086" y="0"/>
                </a:lnTo>
                <a:lnTo>
                  <a:pt x="9310086" y="5213648"/>
                </a:lnTo>
                <a:lnTo>
                  <a:pt x="0" y="5213648"/>
                </a:lnTo>
                <a:lnTo>
                  <a:pt x="0" y="0"/>
                </a:lnTo>
                <a:close/>
              </a:path>
            </a:pathLst>
          </a:custGeom>
          <a:blipFill>
            <a:blip r:embed="rId6"/>
            <a:stretch>
              <a:fillRect/>
            </a:stretch>
          </a:blipFill>
        </p:spPr>
      </p:sp>
      <p:sp>
        <p:nvSpPr>
          <p:cNvPr id="21" name="Freeform 21"/>
          <p:cNvSpPr/>
          <p:nvPr/>
        </p:nvSpPr>
        <p:spPr>
          <a:xfrm>
            <a:off x="4130599" y="5801162"/>
            <a:ext cx="1031676" cy="1044735"/>
          </a:xfrm>
          <a:custGeom>
            <a:avLst/>
            <a:gdLst/>
            <a:ahLst/>
            <a:cxnLst/>
            <a:rect l="l" t="t" r="r" b="b"/>
            <a:pathLst>
              <a:path w="1031676" h="1044735">
                <a:moveTo>
                  <a:pt x="0" y="0"/>
                </a:moveTo>
                <a:lnTo>
                  <a:pt x="1031676" y="0"/>
                </a:lnTo>
                <a:lnTo>
                  <a:pt x="1031676" y="1044736"/>
                </a:lnTo>
                <a:lnTo>
                  <a:pt x="0" y="10447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Freeform 22"/>
          <p:cNvSpPr/>
          <p:nvPr/>
        </p:nvSpPr>
        <p:spPr>
          <a:xfrm>
            <a:off x="2240444" y="5801162"/>
            <a:ext cx="1044735" cy="1044735"/>
          </a:xfrm>
          <a:custGeom>
            <a:avLst/>
            <a:gdLst/>
            <a:ahLst/>
            <a:cxnLst/>
            <a:rect l="l" t="t" r="r" b="b"/>
            <a:pathLst>
              <a:path w="1044735" h="1044735">
                <a:moveTo>
                  <a:pt x="0" y="0"/>
                </a:moveTo>
                <a:lnTo>
                  <a:pt x="1044735" y="0"/>
                </a:lnTo>
                <a:lnTo>
                  <a:pt x="1044735" y="1044736"/>
                </a:lnTo>
                <a:lnTo>
                  <a:pt x="0" y="10447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3"/>
          <p:cNvSpPr txBox="1"/>
          <p:nvPr/>
        </p:nvSpPr>
        <p:spPr>
          <a:xfrm>
            <a:off x="3726481" y="7976810"/>
            <a:ext cx="1519471"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FFFFFF"/>
                </a:solidFill>
                <a:latin typeface="Almarai"/>
                <a:ea typeface="Almarai"/>
                <a:cs typeface="Almarai"/>
                <a:sym typeface="Almarai"/>
                <a:rtl/>
              </a:rPr>
              <a:t>تقنية </a:t>
            </a:r>
            <a:r>
              <a:rPr lang="en-US" sz="2100">
                <a:solidFill>
                  <a:srgbClr val="FFFFFF"/>
                </a:solidFill>
                <a:latin typeface="Almarai"/>
                <a:ea typeface="Almarai"/>
                <a:cs typeface="Almarai"/>
                <a:sym typeface="Almarai"/>
              </a:rPr>
              <a:t>03</a:t>
            </a:r>
          </a:p>
        </p:txBody>
      </p:sp>
      <p:sp>
        <p:nvSpPr>
          <p:cNvPr id="24" name="TextBox 24"/>
          <p:cNvSpPr txBox="1"/>
          <p:nvPr/>
        </p:nvSpPr>
        <p:spPr>
          <a:xfrm>
            <a:off x="9414577" y="6901783"/>
            <a:ext cx="1519471"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FFFFFF"/>
                </a:solidFill>
                <a:latin typeface="Almarai"/>
                <a:ea typeface="Almarai"/>
                <a:cs typeface="Almarai"/>
                <a:sym typeface="Almarai"/>
                <a:rtl/>
              </a:rPr>
              <a:t>تقنية </a:t>
            </a:r>
            <a:r>
              <a:rPr lang="en-US" sz="2100">
                <a:solidFill>
                  <a:srgbClr val="FFFFFF"/>
                </a:solidFill>
                <a:latin typeface="Almarai"/>
                <a:ea typeface="Almarai"/>
                <a:cs typeface="Almarai"/>
                <a:sym typeface="Almarai"/>
              </a:rPr>
              <a:t>02</a:t>
            </a:r>
          </a:p>
        </p:txBody>
      </p:sp>
      <p:sp>
        <p:nvSpPr>
          <p:cNvPr id="25" name="TextBox 25"/>
          <p:cNvSpPr txBox="1"/>
          <p:nvPr/>
        </p:nvSpPr>
        <p:spPr>
          <a:xfrm>
            <a:off x="15029578" y="6116838"/>
            <a:ext cx="1668619"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FFFFFF"/>
                </a:solidFill>
                <a:latin typeface="Almarai"/>
                <a:ea typeface="Almarai"/>
                <a:cs typeface="Almarai"/>
                <a:sym typeface="Almarai"/>
                <a:rtl/>
              </a:rPr>
              <a:t>تقنية </a:t>
            </a:r>
            <a:r>
              <a:rPr lang="en-US" sz="2100">
                <a:solidFill>
                  <a:srgbClr val="FFFFFF"/>
                </a:solidFill>
                <a:latin typeface="Almarai"/>
                <a:ea typeface="Almarai"/>
                <a:cs typeface="Almarai"/>
                <a:sym typeface="Almarai"/>
              </a:rPr>
              <a:t>01</a:t>
            </a:r>
          </a:p>
        </p:txBody>
      </p:sp>
      <p:sp>
        <p:nvSpPr>
          <p:cNvPr id="26" name="TextBox 26"/>
          <p:cNvSpPr txBox="1"/>
          <p:nvPr/>
        </p:nvSpPr>
        <p:spPr>
          <a:xfrm>
            <a:off x="10097639" y="2203607"/>
            <a:ext cx="7161661" cy="3489325"/>
          </a:xfrm>
          <a:prstGeom prst="rect">
            <a:avLst/>
          </a:prstGeom>
        </p:spPr>
        <p:txBody>
          <a:bodyPr lIns="0" tIns="0" rIns="0" bIns="0" rtlCol="0" anchor="t">
            <a:spAutoFit/>
          </a:bodyPr>
          <a:lstStyle/>
          <a:p>
            <a:pPr algn="r" rtl="1">
              <a:lnSpc>
                <a:spcPts val="3499"/>
              </a:lnSpc>
            </a:pPr>
            <a:r>
              <a:rPr lang="ar-EG" sz="2499">
                <a:solidFill>
                  <a:srgbClr val="0D0D0D"/>
                </a:solidFill>
                <a:latin typeface="Almarai"/>
                <a:ea typeface="Almarai"/>
                <a:cs typeface="Almarai"/>
                <a:sym typeface="Almarai"/>
                <a:rtl/>
              </a:rPr>
              <a:t>هب سبوت هي منصة عالمية متكاملة للتسويق والمبيعات وخدمة العملاء، تأسست عام </a:t>
            </a:r>
            <a:r>
              <a:rPr lang="en-US" sz="2499">
                <a:solidFill>
                  <a:srgbClr val="0D0D0D"/>
                </a:solidFill>
                <a:latin typeface="Almarai"/>
                <a:ea typeface="Almarai"/>
                <a:cs typeface="Almarai"/>
                <a:sym typeface="Almarai"/>
              </a:rPr>
              <a:t>2006</a:t>
            </a:r>
            <a:r>
              <a:rPr lang="ar-EG" sz="2499">
                <a:solidFill>
                  <a:srgbClr val="0D0D0D"/>
                </a:solidFill>
                <a:latin typeface="Almarai"/>
                <a:ea typeface="Almarai"/>
                <a:cs typeface="Almarai"/>
                <a:sym typeface="Almarai"/>
                <a:rtl/>
              </a:rPr>
              <a:t> في الولايات المتحدة. تقدم الشركة أدوات وبرمجيات (</a:t>
            </a:r>
            <a:r>
              <a:rPr lang="en-US" sz="2499">
                <a:solidFill>
                  <a:srgbClr val="0D0D0D"/>
                </a:solidFill>
                <a:latin typeface="Almarai"/>
                <a:ea typeface="Almarai"/>
                <a:cs typeface="Almarai"/>
                <a:sym typeface="Almarai"/>
              </a:rPr>
              <a:t>SaaS</a:t>
            </a:r>
            <a:r>
              <a:rPr lang="ar-EG" sz="2499">
                <a:solidFill>
                  <a:srgbClr val="0D0D0D"/>
                </a:solidFill>
                <a:latin typeface="Almarai"/>
                <a:ea typeface="Almarai"/>
                <a:cs typeface="Almarai"/>
                <a:sym typeface="Almarai"/>
                <a:rtl/>
              </a:rPr>
              <a:t>) لمساعدة الشركات على جذب العملاء، تحويلهم إلى عملاء محتملين، وبناء علاقات دائمة معهم. تشتهر هب سبوت باستراتيجيتها التسويقية التي تعتمد على "التسويق الوارد (</a:t>
            </a:r>
            <a:r>
              <a:rPr lang="en-US" sz="2499">
                <a:solidFill>
                  <a:srgbClr val="0D0D0D"/>
                </a:solidFill>
                <a:latin typeface="Almarai"/>
                <a:ea typeface="Almarai"/>
                <a:cs typeface="Almarai"/>
                <a:sym typeface="Almarai"/>
              </a:rPr>
              <a:t>Inbound Marketing</a:t>
            </a:r>
            <a:r>
              <a:rPr lang="ar-EG" sz="2499">
                <a:solidFill>
                  <a:srgbClr val="0D0D0D"/>
                </a:solidFill>
                <a:latin typeface="Almarai"/>
                <a:ea typeface="Almarai"/>
                <a:cs typeface="Almarai"/>
                <a:sym typeface="Almarai"/>
                <a:rtl/>
              </a:rPr>
              <a:t>)" والمحتوى التعليمي المجاني عالي الجودة.</a:t>
            </a:r>
          </a:p>
        </p:txBody>
      </p:sp>
      <p:sp>
        <p:nvSpPr>
          <p:cNvPr id="27" name="TextBox 27"/>
          <p:cNvSpPr txBox="1"/>
          <p:nvPr/>
        </p:nvSpPr>
        <p:spPr>
          <a:xfrm>
            <a:off x="2481261" y="8838565"/>
            <a:ext cx="3987085" cy="782320"/>
          </a:xfrm>
          <a:prstGeom prst="rect">
            <a:avLst/>
          </a:prstGeom>
        </p:spPr>
        <p:txBody>
          <a:bodyPr lIns="0" tIns="0" rIns="0" bIns="0" rtlCol="0" anchor="t">
            <a:spAutoFit/>
          </a:bodyPr>
          <a:lstStyle/>
          <a:p>
            <a:pPr algn="ctr" rtl="1">
              <a:lnSpc>
                <a:spcPts val="3079"/>
              </a:lnSpc>
            </a:pPr>
            <a:r>
              <a:rPr lang="ar-EG" sz="2199">
                <a:solidFill>
                  <a:srgbClr val="0D0D0D"/>
                </a:solidFill>
                <a:latin typeface="Almarai"/>
                <a:ea typeface="Almarai"/>
                <a:cs typeface="Almarai"/>
                <a:sym typeface="Almarai"/>
                <a:rtl/>
              </a:rPr>
              <a:t>كتب وأدلة قابلة للتنزيل</a:t>
            </a:r>
          </a:p>
          <a:p>
            <a:pPr algn="ctr" rtl="1">
              <a:lnSpc>
                <a:spcPts val="3079"/>
              </a:lnSpc>
            </a:pPr>
            <a:r>
              <a:rPr lang="ar-EG" sz="2199">
                <a:solidFill>
                  <a:srgbClr val="0D0D0D"/>
                </a:solidFill>
                <a:latin typeface="Almarai"/>
                <a:ea typeface="Almarai"/>
                <a:cs typeface="Almarai"/>
                <a:sym typeface="Almarai"/>
                <a:rtl/>
              </a:rPr>
              <a:t> (</a:t>
            </a:r>
            <a:r>
              <a:rPr lang="en-US" sz="2199">
                <a:solidFill>
                  <a:srgbClr val="0D0D0D"/>
                </a:solidFill>
                <a:latin typeface="Almarai"/>
                <a:ea typeface="Almarai"/>
                <a:cs typeface="Almarai"/>
                <a:sym typeface="Almarai"/>
              </a:rPr>
              <a:t>Free E-books &amp; Templates</a:t>
            </a:r>
            <a:r>
              <a:rPr lang="ar-EG" sz="2199">
                <a:solidFill>
                  <a:srgbClr val="0D0D0D"/>
                </a:solidFill>
                <a:latin typeface="Almarai"/>
                <a:ea typeface="Almarai"/>
                <a:cs typeface="Almarai"/>
                <a:sym typeface="Almarai"/>
                <a:rtl/>
              </a:rPr>
              <a:t>)</a:t>
            </a:r>
          </a:p>
        </p:txBody>
      </p:sp>
      <p:sp>
        <p:nvSpPr>
          <p:cNvPr id="28" name="TextBox 28"/>
          <p:cNvSpPr txBox="1"/>
          <p:nvPr/>
        </p:nvSpPr>
        <p:spPr>
          <a:xfrm>
            <a:off x="8298752" y="7834323"/>
            <a:ext cx="3597774" cy="782320"/>
          </a:xfrm>
          <a:prstGeom prst="rect">
            <a:avLst/>
          </a:prstGeom>
        </p:spPr>
        <p:txBody>
          <a:bodyPr lIns="0" tIns="0" rIns="0" bIns="0" rtlCol="0" anchor="t">
            <a:spAutoFit/>
          </a:bodyPr>
          <a:lstStyle/>
          <a:p>
            <a:pPr algn="ctr" rtl="1">
              <a:lnSpc>
                <a:spcPts val="3079"/>
              </a:lnSpc>
            </a:pPr>
            <a:r>
              <a:rPr lang="ar-EG" sz="2199">
                <a:solidFill>
                  <a:srgbClr val="0D0D0D"/>
                </a:solidFill>
                <a:latin typeface="Almarai"/>
                <a:ea typeface="Almarai"/>
                <a:cs typeface="Almarai"/>
                <a:sym typeface="Almarai"/>
                <a:rtl/>
              </a:rPr>
              <a:t>دورات وشهادات مجانية </a:t>
            </a:r>
          </a:p>
          <a:p>
            <a:pPr algn="ctr" rtl="1">
              <a:lnSpc>
                <a:spcPts val="3079"/>
              </a:lnSpc>
            </a:pPr>
            <a:r>
              <a:rPr lang="ar-EG" sz="2199">
                <a:solidFill>
                  <a:srgbClr val="0D0D0D"/>
                </a:solidFill>
                <a:latin typeface="Almarai"/>
                <a:ea typeface="Almarai"/>
                <a:cs typeface="Almarai"/>
                <a:sym typeface="Almarai"/>
                <a:rtl/>
              </a:rPr>
              <a:t>(</a:t>
            </a:r>
            <a:r>
              <a:rPr lang="en-US" sz="2199">
                <a:solidFill>
                  <a:srgbClr val="0D0D0D"/>
                </a:solidFill>
                <a:latin typeface="Almarai"/>
                <a:ea typeface="Almarai"/>
                <a:cs typeface="Almarai"/>
                <a:sym typeface="Almarai"/>
              </a:rPr>
              <a:t>HubSpot Academy</a:t>
            </a:r>
            <a:r>
              <a:rPr lang="ar-EG" sz="2199">
                <a:solidFill>
                  <a:srgbClr val="0D0D0D"/>
                </a:solidFill>
                <a:latin typeface="Almarai"/>
                <a:ea typeface="Almarai"/>
                <a:cs typeface="Almarai"/>
                <a:sym typeface="Almarai"/>
                <a:rtl/>
              </a:rPr>
              <a:t>)</a:t>
            </a:r>
          </a:p>
        </p:txBody>
      </p:sp>
      <p:sp>
        <p:nvSpPr>
          <p:cNvPr id="29" name="TextBox 29"/>
          <p:cNvSpPr txBox="1"/>
          <p:nvPr/>
        </p:nvSpPr>
        <p:spPr>
          <a:xfrm>
            <a:off x="14102895" y="7008710"/>
            <a:ext cx="3281123" cy="782320"/>
          </a:xfrm>
          <a:prstGeom prst="rect">
            <a:avLst/>
          </a:prstGeom>
        </p:spPr>
        <p:txBody>
          <a:bodyPr lIns="0" tIns="0" rIns="0" bIns="0" rtlCol="0" anchor="t">
            <a:spAutoFit/>
          </a:bodyPr>
          <a:lstStyle/>
          <a:p>
            <a:pPr algn="ctr" rtl="1">
              <a:lnSpc>
                <a:spcPts val="3079"/>
              </a:lnSpc>
            </a:pPr>
            <a:r>
              <a:rPr lang="ar-EG" sz="2199">
                <a:solidFill>
                  <a:srgbClr val="0D0D0D"/>
                </a:solidFill>
                <a:latin typeface="Almarai"/>
                <a:ea typeface="Almarai"/>
                <a:cs typeface="Almarai"/>
                <a:sym typeface="Almarai"/>
                <a:rtl/>
              </a:rPr>
              <a:t>إنشاء مدونة تعليمية شاملة</a:t>
            </a:r>
          </a:p>
          <a:p>
            <a:pPr algn="ctr" rtl="1">
              <a:lnSpc>
                <a:spcPts val="3079"/>
              </a:lnSpc>
            </a:pPr>
            <a:r>
              <a:rPr lang="ar-EG" sz="2199">
                <a:solidFill>
                  <a:srgbClr val="0D0D0D"/>
                </a:solidFill>
                <a:latin typeface="Almarai"/>
                <a:ea typeface="Almarai"/>
                <a:cs typeface="Almarai"/>
                <a:sym typeface="Almarai"/>
                <a:rtl/>
              </a:rPr>
              <a:t> (</a:t>
            </a:r>
            <a:r>
              <a:rPr lang="en-US" sz="2199">
                <a:solidFill>
                  <a:srgbClr val="0D0D0D"/>
                </a:solidFill>
                <a:latin typeface="Almarai"/>
                <a:ea typeface="Almarai"/>
                <a:cs typeface="Almarai"/>
                <a:sym typeface="Almarai"/>
              </a:rPr>
              <a:t>HubSpot Blog</a:t>
            </a:r>
            <a:r>
              <a:rPr lang="ar-EG" sz="2199">
                <a:solidFill>
                  <a:srgbClr val="0D0D0D"/>
                </a:solidFill>
                <a:latin typeface="Almarai"/>
                <a:ea typeface="Almarai"/>
                <a:cs typeface="Almarai"/>
                <a:sym typeface="Almarai"/>
                <a:rtl/>
              </a:rPr>
              <a:t>)</a:t>
            </a:r>
          </a:p>
        </p:txBody>
      </p:sp>
      <p:sp>
        <p:nvSpPr>
          <p:cNvPr id="30" name="TextBox 30"/>
          <p:cNvSpPr txBox="1"/>
          <p:nvPr/>
        </p:nvSpPr>
        <p:spPr>
          <a:xfrm>
            <a:off x="2043076" y="1137645"/>
            <a:ext cx="7100924" cy="500380"/>
          </a:xfrm>
          <a:prstGeom prst="rect">
            <a:avLst/>
          </a:prstGeom>
        </p:spPr>
        <p:txBody>
          <a:bodyPr lIns="0" tIns="0" rIns="0" bIns="0" rtlCol="0" anchor="t">
            <a:spAutoFit/>
          </a:bodyPr>
          <a:lstStyle/>
          <a:p>
            <a:pPr marL="0" lvl="0" indent="0" algn="l">
              <a:lnSpc>
                <a:spcPts val="3919"/>
              </a:lnSpc>
              <a:spcBef>
                <a:spcPct val="0"/>
              </a:spcBef>
            </a:pPr>
            <a:r>
              <a:rPr lang="ar-EG" sz="2799" b="1">
                <a:solidFill>
                  <a:srgbClr val="0D0D0D"/>
                </a:solidFill>
                <a:latin typeface="Almarai Bold"/>
                <a:ea typeface="Almarai Bold"/>
                <a:cs typeface="Almarai Bold"/>
                <a:sym typeface="Almarai Bold"/>
                <a:rtl/>
              </a:rPr>
              <a:t>المحتوى التعليمي</a:t>
            </a:r>
            <a:r>
              <a:rPr lang="en-US" sz="2799" b="1">
                <a:solidFill>
                  <a:srgbClr val="0D0D0D"/>
                </a:solidFill>
                <a:latin typeface="Almarai Bold"/>
                <a:ea typeface="Almarai Bold"/>
                <a:cs typeface="Almarai Bold"/>
                <a:sym typeface="Almarai Bold"/>
              </a:rPr>
              <a:t> (Educational Content)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3852" y="-381071"/>
            <a:ext cx="18995703" cy="3467171"/>
            <a:chOff x="0" y="0"/>
            <a:chExt cx="5002984" cy="913164"/>
          </a:xfrm>
        </p:grpSpPr>
        <p:sp>
          <p:nvSpPr>
            <p:cNvPr id="3" name="Freeform 3"/>
            <p:cNvSpPr/>
            <p:nvPr/>
          </p:nvSpPr>
          <p:spPr>
            <a:xfrm>
              <a:off x="0" y="0"/>
              <a:ext cx="5002983" cy="913164"/>
            </a:xfrm>
            <a:custGeom>
              <a:avLst/>
              <a:gdLst/>
              <a:ahLst/>
              <a:cxnLst/>
              <a:rect l="l" t="t" r="r" b="b"/>
              <a:pathLst>
                <a:path w="5002983" h="913164">
                  <a:moveTo>
                    <a:pt x="0" y="0"/>
                  </a:moveTo>
                  <a:lnTo>
                    <a:pt x="5002983" y="0"/>
                  </a:lnTo>
                  <a:lnTo>
                    <a:pt x="5002983" y="913164"/>
                  </a:lnTo>
                  <a:lnTo>
                    <a:pt x="0" y="913164"/>
                  </a:lnTo>
                  <a:close/>
                </a:path>
              </a:pathLst>
            </a:custGeom>
            <a:solidFill>
              <a:srgbClr val="FFFFFF"/>
            </a:solidFill>
            <a:ln w="38100" cap="sq">
              <a:solidFill>
                <a:srgbClr val="000000"/>
              </a:solidFill>
              <a:prstDash val="solid"/>
              <a:miter/>
            </a:ln>
          </p:spPr>
        </p:sp>
        <p:sp>
          <p:nvSpPr>
            <p:cNvPr id="4" name="TextBox 4"/>
            <p:cNvSpPr txBox="1"/>
            <p:nvPr/>
          </p:nvSpPr>
          <p:spPr>
            <a:xfrm>
              <a:off x="0" y="-38100"/>
              <a:ext cx="5002984" cy="951264"/>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32384" y="144289"/>
            <a:ext cx="9019209" cy="2797522"/>
          </a:xfrm>
          <a:custGeom>
            <a:avLst/>
            <a:gdLst/>
            <a:ahLst/>
            <a:cxnLst/>
            <a:rect l="l" t="t" r="r" b="b"/>
            <a:pathLst>
              <a:path w="9019209" h="2797522">
                <a:moveTo>
                  <a:pt x="0" y="0"/>
                </a:moveTo>
                <a:lnTo>
                  <a:pt x="9019209" y="0"/>
                </a:lnTo>
                <a:lnTo>
                  <a:pt x="9019209" y="2797522"/>
                </a:lnTo>
                <a:lnTo>
                  <a:pt x="0" y="2797522"/>
                </a:lnTo>
                <a:lnTo>
                  <a:pt x="0" y="0"/>
                </a:lnTo>
                <a:close/>
              </a:path>
            </a:pathLst>
          </a:custGeom>
          <a:blipFill>
            <a:blip r:embed="rId2"/>
            <a:stretch>
              <a:fillRect/>
            </a:stretch>
          </a:blipFill>
        </p:spPr>
      </p:sp>
      <p:sp>
        <p:nvSpPr>
          <p:cNvPr id="6" name="Freeform 6"/>
          <p:cNvSpPr/>
          <p:nvPr/>
        </p:nvSpPr>
        <p:spPr>
          <a:xfrm rot="-1216777">
            <a:off x="15738718" y="5508480"/>
            <a:ext cx="3041164" cy="5228668"/>
          </a:xfrm>
          <a:custGeom>
            <a:avLst/>
            <a:gdLst/>
            <a:ahLst/>
            <a:cxnLst/>
            <a:rect l="l" t="t" r="r" b="b"/>
            <a:pathLst>
              <a:path w="3041164" h="5228668">
                <a:moveTo>
                  <a:pt x="0" y="0"/>
                </a:moveTo>
                <a:lnTo>
                  <a:pt x="3041164" y="0"/>
                </a:lnTo>
                <a:lnTo>
                  <a:pt x="3041164" y="5228669"/>
                </a:lnTo>
                <a:lnTo>
                  <a:pt x="0" y="5228669"/>
                </a:lnTo>
                <a:lnTo>
                  <a:pt x="0" y="0"/>
                </a:lnTo>
                <a:close/>
              </a:path>
            </a:pathLst>
          </a:custGeom>
          <a:blipFill>
            <a:blip r:embed="rId3"/>
            <a:stretch>
              <a:fillRect/>
            </a:stretch>
          </a:blipFill>
        </p:spPr>
      </p:sp>
      <p:sp>
        <p:nvSpPr>
          <p:cNvPr id="7" name="Freeform 7"/>
          <p:cNvSpPr/>
          <p:nvPr/>
        </p:nvSpPr>
        <p:spPr>
          <a:xfrm rot="691080">
            <a:off x="-1065511" y="5954716"/>
            <a:ext cx="4787696" cy="4939491"/>
          </a:xfrm>
          <a:custGeom>
            <a:avLst/>
            <a:gdLst/>
            <a:ahLst/>
            <a:cxnLst/>
            <a:rect l="l" t="t" r="r" b="b"/>
            <a:pathLst>
              <a:path w="4787696" h="4939491">
                <a:moveTo>
                  <a:pt x="0" y="0"/>
                </a:moveTo>
                <a:lnTo>
                  <a:pt x="4787696" y="0"/>
                </a:lnTo>
                <a:lnTo>
                  <a:pt x="4787696" y="4939490"/>
                </a:lnTo>
                <a:lnTo>
                  <a:pt x="0" y="4939490"/>
                </a:lnTo>
                <a:lnTo>
                  <a:pt x="0" y="0"/>
                </a:lnTo>
                <a:close/>
              </a:path>
            </a:pathLst>
          </a:custGeom>
          <a:blipFill>
            <a:blip r:embed="rId4"/>
            <a:stretch>
              <a:fillRect t="-29757"/>
            </a:stretch>
          </a:blipFill>
        </p:spPr>
      </p:sp>
      <p:sp>
        <p:nvSpPr>
          <p:cNvPr id="8" name="TextBox 8"/>
          <p:cNvSpPr txBox="1"/>
          <p:nvPr/>
        </p:nvSpPr>
        <p:spPr>
          <a:xfrm rot="3002386">
            <a:off x="12737476" y="4970615"/>
            <a:ext cx="2307771" cy="1101416"/>
          </a:xfrm>
          <a:prstGeom prst="rect">
            <a:avLst/>
          </a:prstGeom>
        </p:spPr>
        <p:txBody>
          <a:bodyPr lIns="0" tIns="0" rIns="0" bIns="0" rtlCol="0" anchor="t">
            <a:spAutoFit/>
          </a:bodyPr>
          <a:lstStyle/>
          <a:p>
            <a:pPr algn="l">
              <a:lnSpc>
                <a:spcPts val="8212"/>
              </a:lnSpc>
            </a:pPr>
            <a:r>
              <a:rPr lang="en-US" sz="8554" spc="-230">
                <a:solidFill>
                  <a:srgbClr val="096F3F"/>
                </a:solidFill>
                <a:latin typeface="210 수퍼사이즈 Black Box"/>
                <a:ea typeface="210 수퍼사이즈 Black Box"/>
                <a:cs typeface="210 수퍼사이즈 Black Box"/>
                <a:sym typeface="210 수퍼사이즈 Black Box"/>
              </a:rPr>
              <a:t>01$</a:t>
            </a:r>
          </a:p>
        </p:txBody>
      </p:sp>
      <p:sp>
        <p:nvSpPr>
          <p:cNvPr id="9" name="TextBox 9"/>
          <p:cNvSpPr txBox="1"/>
          <p:nvPr/>
        </p:nvSpPr>
        <p:spPr>
          <a:xfrm rot="3022535">
            <a:off x="8561106" y="7449867"/>
            <a:ext cx="2579965" cy="1101416"/>
          </a:xfrm>
          <a:prstGeom prst="rect">
            <a:avLst/>
          </a:prstGeom>
        </p:spPr>
        <p:txBody>
          <a:bodyPr lIns="0" tIns="0" rIns="0" bIns="0" rtlCol="0" anchor="t">
            <a:spAutoFit/>
          </a:bodyPr>
          <a:lstStyle/>
          <a:p>
            <a:pPr algn="l">
              <a:lnSpc>
                <a:spcPts val="8212"/>
              </a:lnSpc>
            </a:pPr>
            <a:r>
              <a:rPr lang="en-US" sz="8554" spc="-230">
                <a:solidFill>
                  <a:srgbClr val="096F3F"/>
                </a:solidFill>
                <a:latin typeface="210 수퍼사이즈 Black Box"/>
                <a:ea typeface="210 수퍼사이즈 Black Box"/>
                <a:cs typeface="210 수퍼사이즈 Black Box"/>
                <a:sym typeface="210 수퍼사이즈 Black Box"/>
              </a:rPr>
              <a:t>02$</a:t>
            </a:r>
          </a:p>
        </p:txBody>
      </p:sp>
      <p:grpSp>
        <p:nvGrpSpPr>
          <p:cNvPr id="10" name="Group 10"/>
          <p:cNvGrpSpPr/>
          <p:nvPr/>
        </p:nvGrpSpPr>
        <p:grpSpPr>
          <a:xfrm>
            <a:off x="10796588" y="6561922"/>
            <a:ext cx="4789945" cy="3725078"/>
            <a:chOff x="0" y="0"/>
            <a:chExt cx="812800" cy="632104"/>
          </a:xfrm>
        </p:grpSpPr>
        <p:sp>
          <p:nvSpPr>
            <p:cNvPr id="11" name="Freeform 11"/>
            <p:cNvSpPr/>
            <p:nvPr/>
          </p:nvSpPr>
          <p:spPr>
            <a:xfrm>
              <a:off x="0" y="0"/>
              <a:ext cx="812800" cy="632104"/>
            </a:xfrm>
            <a:custGeom>
              <a:avLst/>
              <a:gdLst/>
              <a:ahLst/>
              <a:cxnLst/>
              <a:rect l="l" t="t" r="r" b="b"/>
              <a:pathLst>
                <a:path w="812800" h="632104">
                  <a:moveTo>
                    <a:pt x="203200" y="0"/>
                  </a:moveTo>
                  <a:lnTo>
                    <a:pt x="812800" y="0"/>
                  </a:lnTo>
                  <a:lnTo>
                    <a:pt x="609600" y="632104"/>
                  </a:lnTo>
                  <a:lnTo>
                    <a:pt x="0" y="632104"/>
                  </a:lnTo>
                  <a:lnTo>
                    <a:pt x="203200" y="0"/>
                  </a:lnTo>
                  <a:close/>
                </a:path>
              </a:pathLst>
            </a:custGeom>
            <a:solidFill>
              <a:srgbClr val="096F3F"/>
            </a:solidFill>
            <a:ln w="38100" cap="sq">
              <a:solidFill>
                <a:srgbClr val="000000"/>
              </a:solidFill>
              <a:prstDash val="solid"/>
              <a:miter/>
            </a:ln>
          </p:spPr>
        </p:sp>
        <p:sp>
          <p:nvSpPr>
            <p:cNvPr id="12" name="TextBox 12"/>
            <p:cNvSpPr txBox="1"/>
            <p:nvPr/>
          </p:nvSpPr>
          <p:spPr>
            <a:xfrm>
              <a:off x="101600" y="-38100"/>
              <a:ext cx="609600" cy="670204"/>
            </a:xfrm>
            <a:prstGeom prst="rect">
              <a:avLst/>
            </a:prstGeom>
          </p:spPr>
          <p:txBody>
            <a:bodyPr lIns="50800" tIns="50800" rIns="50800" bIns="50800" rtlCol="0" anchor="ctr"/>
            <a:lstStyle/>
            <a:p>
              <a:pPr algn="ctr">
                <a:lnSpc>
                  <a:spcPts val="2520"/>
                </a:lnSpc>
              </a:pPr>
              <a:endParaRPr/>
            </a:p>
          </p:txBody>
        </p:sp>
      </p:grpSp>
      <p:grpSp>
        <p:nvGrpSpPr>
          <p:cNvPr id="13" name="Group 13"/>
          <p:cNvGrpSpPr/>
          <p:nvPr/>
        </p:nvGrpSpPr>
        <p:grpSpPr>
          <a:xfrm>
            <a:off x="8401615" y="3086100"/>
            <a:ext cx="4789945" cy="3448170"/>
            <a:chOff x="0" y="0"/>
            <a:chExt cx="812800" cy="585116"/>
          </a:xfrm>
        </p:grpSpPr>
        <p:sp>
          <p:nvSpPr>
            <p:cNvPr id="14" name="Freeform 14"/>
            <p:cNvSpPr/>
            <p:nvPr/>
          </p:nvSpPr>
          <p:spPr>
            <a:xfrm>
              <a:off x="0" y="0"/>
              <a:ext cx="812800" cy="585116"/>
            </a:xfrm>
            <a:custGeom>
              <a:avLst/>
              <a:gdLst/>
              <a:ahLst/>
              <a:cxnLst/>
              <a:rect l="l" t="t" r="r" b="b"/>
              <a:pathLst>
                <a:path w="812800" h="585116">
                  <a:moveTo>
                    <a:pt x="203200" y="0"/>
                  </a:moveTo>
                  <a:lnTo>
                    <a:pt x="812800" y="0"/>
                  </a:lnTo>
                  <a:lnTo>
                    <a:pt x="609600" y="585116"/>
                  </a:lnTo>
                  <a:lnTo>
                    <a:pt x="0" y="585116"/>
                  </a:lnTo>
                  <a:lnTo>
                    <a:pt x="203200" y="0"/>
                  </a:lnTo>
                  <a:close/>
                </a:path>
              </a:pathLst>
            </a:custGeom>
            <a:solidFill>
              <a:srgbClr val="096F3F"/>
            </a:solidFill>
            <a:ln w="38100" cap="sq">
              <a:solidFill>
                <a:srgbClr val="000000"/>
              </a:solidFill>
              <a:prstDash val="solid"/>
              <a:miter/>
            </a:ln>
          </p:spPr>
        </p:sp>
        <p:sp>
          <p:nvSpPr>
            <p:cNvPr id="15" name="TextBox 15"/>
            <p:cNvSpPr txBox="1"/>
            <p:nvPr/>
          </p:nvSpPr>
          <p:spPr>
            <a:xfrm>
              <a:off x="101600" y="-38100"/>
              <a:ext cx="609600" cy="623216"/>
            </a:xfrm>
            <a:prstGeom prst="rect">
              <a:avLst/>
            </a:prstGeom>
          </p:spPr>
          <p:txBody>
            <a:bodyPr lIns="50800" tIns="50800" rIns="50800" bIns="50800" rtlCol="0" anchor="ctr"/>
            <a:lstStyle/>
            <a:p>
              <a:pPr algn="ctr">
                <a:lnSpc>
                  <a:spcPts val="2520"/>
                </a:lnSpc>
              </a:pPr>
              <a:endParaRPr/>
            </a:p>
          </p:txBody>
        </p:sp>
      </p:grpSp>
      <p:sp>
        <p:nvSpPr>
          <p:cNvPr id="16" name="TextBox 16"/>
          <p:cNvSpPr txBox="1"/>
          <p:nvPr/>
        </p:nvSpPr>
        <p:spPr>
          <a:xfrm rot="3018476">
            <a:off x="5274293" y="4885355"/>
            <a:ext cx="2525526" cy="1101416"/>
          </a:xfrm>
          <a:prstGeom prst="rect">
            <a:avLst/>
          </a:prstGeom>
        </p:spPr>
        <p:txBody>
          <a:bodyPr lIns="0" tIns="0" rIns="0" bIns="0" rtlCol="0" anchor="t">
            <a:spAutoFit/>
          </a:bodyPr>
          <a:lstStyle/>
          <a:p>
            <a:pPr algn="l">
              <a:lnSpc>
                <a:spcPts val="8212"/>
              </a:lnSpc>
            </a:pPr>
            <a:r>
              <a:rPr lang="en-US" sz="8554" spc="-230">
                <a:solidFill>
                  <a:srgbClr val="096F3F"/>
                </a:solidFill>
                <a:latin typeface="210 수퍼사이즈 Black Box"/>
                <a:ea typeface="210 수퍼사이즈 Black Box"/>
                <a:cs typeface="210 수퍼사이즈 Black Box"/>
                <a:sym typeface="210 수퍼사이즈 Black Box"/>
              </a:rPr>
              <a:t>03$</a:t>
            </a:r>
          </a:p>
        </p:txBody>
      </p:sp>
      <p:grpSp>
        <p:nvGrpSpPr>
          <p:cNvPr id="17" name="Group 17"/>
          <p:cNvGrpSpPr/>
          <p:nvPr/>
        </p:nvGrpSpPr>
        <p:grpSpPr>
          <a:xfrm>
            <a:off x="3611670" y="6534270"/>
            <a:ext cx="4789945" cy="3620111"/>
            <a:chOff x="0" y="0"/>
            <a:chExt cx="812800" cy="614292"/>
          </a:xfrm>
        </p:grpSpPr>
        <p:sp>
          <p:nvSpPr>
            <p:cNvPr id="18" name="Freeform 18"/>
            <p:cNvSpPr/>
            <p:nvPr/>
          </p:nvSpPr>
          <p:spPr>
            <a:xfrm>
              <a:off x="0" y="0"/>
              <a:ext cx="812800" cy="614292"/>
            </a:xfrm>
            <a:custGeom>
              <a:avLst/>
              <a:gdLst/>
              <a:ahLst/>
              <a:cxnLst/>
              <a:rect l="l" t="t" r="r" b="b"/>
              <a:pathLst>
                <a:path w="812800" h="614292">
                  <a:moveTo>
                    <a:pt x="203200" y="0"/>
                  </a:moveTo>
                  <a:lnTo>
                    <a:pt x="812800" y="0"/>
                  </a:lnTo>
                  <a:lnTo>
                    <a:pt x="609600" y="614292"/>
                  </a:lnTo>
                  <a:lnTo>
                    <a:pt x="0" y="614292"/>
                  </a:lnTo>
                  <a:lnTo>
                    <a:pt x="203200" y="0"/>
                  </a:lnTo>
                  <a:close/>
                </a:path>
              </a:pathLst>
            </a:custGeom>
            <a:solidFill>
              <a:srgbClr val="096F3F"/>
            </a:solidFill>
            <a:ln w="38100" cap="sq">
              <a:solidFill>
                <a:srgbClr val="000000"/>
              </a:solidFill>
              <a:prstDash val="solid"/>
              <a:miter/>
            </a:ln>
          </p:spPr>
        </p:sp>
        <p:sp>
          <p:nvSpPr>
            <p:cNvPr id="19" name="TextBox 19"/>
            <p:cNvSpPr txBox="1"/>
            <p:nvPr/>
          </p:nvSpPr>
          <p:spPr>
            <a:xfrm>
              <a:off x="101600" y="-38100"/>
              <a:ext cx="609600" cy="652392"/>
            </a:xfrm>
            <a:prstGeom prst="rect">
              <a:avLst/>
            </a:prstGeom>
          </p:spPr>
          <p:txBody>
            <a:bodyPr lIns="50800" tIns="50800" rIns="50800" bIns="50800" rtlCol="0" anchor="ctr"/>
            <a:lstStyle/>
            <a:p>
              <a:pPr algn="ctr">
                <a:lnSpc>
                  <a:spcPts val="2520"/>
                </a:lnSpc>
              </a:pPr>
              <a:endParaRPr/>
            </a:p>
          </p:txBody>
        </p:sp>
      </p:grpSp>
      <p:sp>
        <p:nvSpPr>
          <p:cNvPr id="20" name="TextBox 20"/>
          <p:cNvSpPr txBox="1"/>
          <p:nvPr/>
        </p:nvSpPr>
        <p:spPr>
          <a:xfrm>
            <a:off x="0" y="3241830"/>
            <a:ext cx="5214938" cy="3042285"/>
          </a:xfrm>
          <a:prstGeom prst="rect">
            <a:avLst/>
          </a:prstGeom>
        </p:spPr>
        <p:txBody>
          <a:bodyPr lIns="0" tIns="0" rIns="0" bIns="0" rtlCol="0" anchor="t">
            <a:spAutoFit/>
          </a:bodyPr>
          <a:lstStyle/>
          <a:p>
            <a:pPr algn="ctr" rtl="1">
              <a:lnSpc>
                <a:spcPts val="2940"/>
              </a:lnSpc>
              <a:spcBef>
                <a:spcPct val="0"/>
              </a:spcBef>
            </a:pPr>
            <a:r>
              <a:rPr lang="ar-EG" sz="2100" b="1">
                <a:solidFill>
                  <a:srgbClr val="000000"/>
                </a:solidFill>
                <a:latin typeface="Almarai Bold"/>
                <a:ea typeface="Almarai Bold"/>
                <a:cs typeface="Almarai Bold"/>
                <a:sym typeface="Almarai Bold"/>
                <a:rtl/>
              </a:rPr>
              <a:t>ستاربكس هي سلسلة مقاهٍ عالمية شهيرة تأسست عام </a:t>
            </a:r>
            <a:r>
              <a:rPr lang="en-US" sz="2100" b="1">
                <a:solidFill>
                  <a:srgbClr val="000000"/>
                </a:solidFill>
                <a:latin typeface="Almarai Bold"/>
                <a:ea typeface="Almarai Bold"/>
                <a:cs typeface="Almarai Bold"/>
                <a:sym typeface="Almarai Bold"/>
              </a:rPr>
              <a:t>1971</a:t>
            </a:r>
            <a:r>
              <a:rPr lang="ar-EG" sz="2100" b="1">
                <a:solidFill>
                  <a:srgbClr val="000000"/>
                </a:solidFill>
                <a:latin typeface="Almarai Bold"/>
                <a:ea typeface="Almarai Bold"/>
                <a:cs typeface="Almarai Bold"/>
                <a:sym typeface="Almarai Bold"/>
                <a:rtl/>
              </a:rPr>
              <a:t> في الولايات المتحدة، وتُعد الرائدة في تقديم القهوة الفاخرة، المشروبات الموسمية، والوجبات الخفيفة. تشتهر بتركيزها على تجربة العميل الفريدة، والتصاميم الدافئة لمقاهيها، واستراتيجيتها التسويقية الذكية التي تربط المشروبات بالمواسم والمناسبات العالمية.</a:t>
            </a:r>
          </a:p>
        </p:txBody>
      </p:sp>
      <p:sp>
        <p:nvSpPr>
          <p:cNvPr id="21" name="TextBox 21"/>
          <p:cNvSpPr txBox="1"/>
          <p:nvPr/>
        </p:nvSpPr>
        <p:spPr>
          <a:xfrm>
            <a:off x="11447295" y="7492009"/>
            <a:ext cx="3488531" cy="2078991"/>
          </a:xfrm>
          <a:prstGeom prst="rect">
            <a:avLst/>
          </a:prstGeom>
        </p:spPr>
        <p:txBody>
          <a:bodyPr lIns="0" tIns="0" rIns="0" bIns="0" rtlCol="0" anchor="t">
            <a:spAutoFit/>
          </a:bodyPr>
          <a:lstStyle/>
          <a:p>
            <a:pPr algn="ctr" rtl="1">
              <a:lnSpc>
                <a:spcPts val="4059"/>
              </a:lnSpc>
              <a:spcBef>
                <a:spcPct val="0"/>
              </a:spcBef>
            </a:pPr>
            <a:r>
              <a:rPr lang="ar-EG" sz="2899" b="1">
                <a:solidFill>
                  <a:srgbClr val="000000"/>
                </a:solidFill>
                <a:latin typeface="Almarai Bold"/>
                <a:ea typeface="Almarai Bold"/>
                <a:cs typeface="Almarai Bold"/>
                <a:sym typeface="Almarai Bold"/>
                <a:rtl/>
              </a:rPr>
              <a:t>إطلاق مشروبات موسمية محدودة</a:t>
            </a:r>
          </a:p>
          <a:p>
            <a:pPr algn="ctr" rtl="1">
              <a:lnSpc>
                <a:spcPts val="4059"/>
              </a:lnSpc>
              <a:spcBef>
                <a:spcPct val="0"/>
              </a:spcBef>
            </a:pPr>
            <a:r>
              <a:rPr lang="ar-EG" sz="2899" b="1">
                <a:solidFill>
                  <a:srgbClr val="000000"/>
                </a:solidFill>
                <a:latin typeface="Almarai Bold"/>
                <a:ea typeface="Almarai Bold"/>
                <a:cs typeface="Almarai Bold"/>
                <a:sym typeface="Almarai Bold"/>
                <a:rtl/>
              </a:rPr>
              <a:t> (</a:t>
            </a:r>
            <a:r>
              <a:rPr lang="en-US" sz="2899" b="1">
                <a:solidFill>
                  <a:srgbClr val="000000"/>
                </a:solidFill>
                <a:latin typeface="Almarai Bold"/>
                <a:ea typeface="Almarai Bold"/>
                <a:cs typeface="Almarai Bold"/>
                <a:sym typeface="Almarai Bold"/>
              </a:rPr>
              <a:t>Limited-Edition Seasonal Drinks</a:t>
            </a:r>
            <a:r>
              <a:rPr lang="ar-EG" sz="2899" b="1">
                <a:solidFill>
                  <a:srgbClr val="000000"/>
                </a:solidFill>
                <a:latin typeface="Almarai Bold"/>
                <a:ea typeface="Almarai Bold"/>
                <a:cs typeface="Almarai Bold"/>
                <a:sym typeface="Almarai Bold"/>
                <a:rtl/>
              </a:rPr>
              <a:t>)</a:t>
            </a:r>
          </a:p>
        </p:txBody>
      </p:sp>
      <p:sp>
        <p:nvSpPr>
          <p:cNvPr id="22" name="TextBox 22"/>
          <p:cNvSpPr txBox="1"/>
          <p:nvPr/>
        </p:nvSpPr>
        <p:spPr>
          <a:xfrm>
            <a:off x="9144000" y="3456777"/>
            <a:ext cx="3488531" cy="2602866"/>
          </a:xfrm>
          <a:prstGeom prst="rect">
            <a:avLst/>
          </a:prstGeom>
        </p:spPr>
        <p:txBody>
          <a:bodyPr lIns="0" tIns="0" rIns="0" bIns="0" rtlCol="0" anchor="t">
            <a:spAutoFit/>
          </a:bodyPr>
          <a:lstStyle/>
          <a:p>
            <a:pPr algn="ctr" rtl="1">
              <a:lnSpc>
                <a:spcPts val="4059"/>
              </a:lnSpc>
              <a:spcBef>
                <a:spcPct val="0"/>
              </a:spcBef>
            </a:pPr>
            <a:r>
              <a:rPr lang="ar-EG" sz="2899" b="1">
                <a:solidFill>
                  <a:srgbClr val="000000"/>
                </a:solidFill>
                <a:latin typeface="Almarai Bold"/>
                <a:ea typeface="Almarai Bold"/>
                <a:cs typeface="Almarai Bold"/>
                <a:sym typeface="Almarai Bold"/>
                <a:rtl/>
              </a:rPr>
              <a:t>حملات تواصل اجتماعي موسمية (</a:t>
            </a:r>
            <a:r>
              <a:rPr lang="en-US" sz="2899" b="1">
                <a:solidFill>
                  <a:srgbClr val="000000"/>
                </a:solidFill>
                <a:latin typeface="Almarai Bold"/>
                <a:ea typeface="Almarai Bold"/>
                <a:cs typeface="Almarai Bold"/>
                <a:sym typeface="Almarai Bold"/>
              </a:rPr>
              <a:t>Holiday-Themed Social Media Campaigns</a:t>
            </a:r>
            <a:r>
              <a:rPr lang="ar-EG" sz="2899" b="1">
                <a:solidFill>
                  <a:srgbClr val="000000"/>
                </a:solidFill>
                <a:latin typeface="Almarai Bold"/>
                <a:ea typeface="Almarai Bold"/>
                <a:cs typeface="Almarai Bold"/>
                <a:sym typeface="Almarai Bold"/>
                <a:rtl/>
              </a:rPr>
              <a:t>)</a:t>
            </a:r>
          </a:p>
        </p:txBody>
      </p:sp>
      <p:sp>
        <p:nvSpPr>
          <p:cNvPr id="23" name="TextBox 23"/>
          <p:cNvSpPr txBox="1"/>
          <p:nvPr/>
        </p:nvSpPr>
        <p:spPr>
          <a:xfrm>
            <a:off x="4262377" y="7094453"/>
            <a:ext cx="3488531" cy="2602866"/>
          </a:xfrm>
          <a:prstGeom prst="rect">
            <a:avLst/>
          </a:prstGeom>
        </p:spPr>
        <p:txBody>
          <a:bodyPr lIns="0" tIns="0" rIns="0" bIns="0" rtlCol="0" anchor="t">
            <a:spAutoFit/>
          </a:bodyPr>
          <a:lstStyle/>
          <a:p>
            <a:pPr algn="ctr" rtl="1">
              <a:lnSpc>
                <a:spcPts val="4059"/>
              </a:lnSpc>
              <a:spcBef>
                <a:spcPct val="0"/>
              </a:spcBef>
            </a:pPr>
            <a:r>
              <a:rPr lang="ar-EG" sz="2899" b="1">
                <a:solidFill>
                  <a:srgbClr val="000000"/>
                </a:solidFill>
                <a:latin typeface="Almarai Bold"/>
                <a:ea typeface="Almarai Bold"/>
                <a:cs typeface="Almarai Bold"/>
                <a:sym typeface="Almarai Bold"/>
                <a:rtl/>
              </a:rPr>
              <a:t>أكواب وعروض تذكارية موسمية (</a:t>
            </a:r>
            <a:r>
              <a:rPr lang="en-US" sz="2899" b="1">
                <a:solidFill>
                  <a:srgbClr val="000000"/>
                </a:solidFill>
                <a:latin typeface="Almarai Bold"/>
                <a:ea typeface="Almarai Bold"/>
                <a:cs typeface="Almarai Bold"/>
                <a:sym typeface="Almarai Bold"/>
              </a:rPr>
              <a:t>Collectible Seasonal Merchandise</a:t>
            </a:r>
            <a:r>
              <a:rPr lang="ar-EG" sz="2899" b="1">
                <a:solidFill>
                  <a:srgbClr val="000000"/>
                </a:solidFill>
                <a:latin typeface="Almarai Bold"/>
                <a:ea typeface="Almarai Bold"/>
                <a:cs typeface="Almarai Bold"/>
                <a:sym typeface="Almarai Bold"/>
                <a:rtl/>
              </a:rPr>
              <a:t>)</a:t>
            </a:r>
          </a:p>
        </p:txBody>
      </p:sp>
      <p:grpSp>
        <p:nvGrpSpPr>
          <p:cNvPr id="24" name="Group 24"/>
          <p:cNvGrpSpPr/>
          <p:nvPr/>
        </p:nvGrpSpPr>
        <p:grpSpPr>
          <a:xfrm>
            <a:off x="16888615" y="1543050"/>
            <a:ext cx="1288848" cy="1288848"/>
            <a:chOff x="0" y="0"/>
            <a:chExt cx="1718463" cy="1718463"/>
          </a:xfrm>
        </p:grpSpPr>
        <p:grpSp>
          <p:nvGrpSpPr>
            <p:cNvPr id="25" name="Group 25"/>
            <p:cNvGrpSpPr>
              <a:grpSpLocks noChangeAspect="1"/>
            </p:cNvGrpSpPr>
            <p:nvPr/>
          </p:nvGrpSpPr>
          <p:grpSpPr>
            <a:xfrm>
              <a:off x="0" y="0"/>
              <a:ext cx="1718463" cy="1718463"/>
              <a:chOff x="-2540" y="-2540"/>
              <a:chExt cx="6355080" cy="6355080"/>
            </a:xfrm>
          </p:grpSpPr>
          <p:sp>
            <p:nvSpPr>
              <p:cNvPr id="26" name="Freeform 26"/>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96F3F"/>
              </a:solidFill>
            </p:spPr>
          </p:sp>
        </p:grpSp>
        <p:sp>
          <p:nvSpPr>
            <p:cNvPr id="27" name="Freeform 27"/>
            <p:cNvSpPr/>
            <p:nvPr/>
          </p:nvSpPr>
          <p:spPr>
            <a:xfrm>
              <a:off x="497214" y="497214"/>
              <a:ext cx="724035" cy="724035"/>
            </a:xfrm>
            <a:custGeom>
              <a:avLst/>
              <a:gdLst/>
              <a:ahLst/>
              <a:cxnLst/>
              <a:rect l="l" t="t" r="r" b="b"/>
              <a:pathLst>
                <a:path w="724035" h="724035">
                  <a:moveTo>
                    <a:pt x="0" y="0"/>
                  </a:moveTo>
                  <a:lnTo>
                    <a:pt x="724035" y="0"/>
                  </a:lnTo>
                  <a:lnTo>
                    <a:pt x="724035" y="724035"/>
                  </a:lnTo>
                  <a:lnTo>
                    <a:pt x="0" y="724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8" name="Freeform 28"/>
          <p:cNvSpPr/>
          <p:nvPr/>
        </p:nvSpPr>
        <p:spPr>
          <a:xfrm>
            <a:off x="15519997" y="1842721"/>
            <a:ext cx="687782" cy="689506"/>
          </a:xfrm>
          <a:custGeom>
            <a:avLst/>
            <a:gdLst/>
            <a:ahLst/>
            <a:cxnLst/>
            <a:rect l="l" t="t" r="r" b="b"/>
            <a:pathLst>
              <a:path w="687782" h="689506">
                <a:moveTo>
                  <a:pt x="0" y="0"/>
                </a:moveTo>
                <a:lnTo>
                  <a:pt x="687781" y="0"/>
                </a:lnTo>
                <a:lnTo>
                  <a:pt x="687781" y="689506"/>
                </a:lnTo>
                <a:lnTo>
                  <a:pt x="0" y="6895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9" name="Group 29"/>
          <p:cNvGrpSpPr>
            <a:grpSpLocks noChangeAspect="1"/>
          </p:cNvGrpSpPr>
          <p:nvPr/>
        </p:nvGrpSpPr>
        <p:grpSpPr>
          <a:xfrm>
            <a:off x="15219464" y="1543050"/>
            <a:ext cx="1288848" cy="1288848"/>
            <a:chOff x="-2540" y="-2540"/>
            <a:chExt cx="6355080" cy="6355080"/>
          </a:xfrm>
        </p:grpSpPr>
        <p:sp>
          <p:nvSpPr>
            <p:cNvPr id="30" name="Freeform 30"/>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96F3F"/>
            </a:solidFill>
          </p:spPr>
        </p:sp>
      </p:grpSp>
      <p:grpSp>
        <p:nvGrpSpPr>
          <p:cNvPr id="31" name="Group 31"/>
          <p:cNvGrpSpPr/>
          <p:nvPr/>
        </p:nvGrpSpPr>
        <p:grpSpPr>
          <a:xfrm>
            <a:off x="16005693" y="243755"/>
            <a:ext cx="1973653" cy="784945"/>
            <a:chOff x="0" y="0"/>
            <a:chExt cx="519810" cy="206735"/>
          </a:xfrm>
        </p:grpSpPr>
        <p:sp>
          <p:nvSpPr>
            <p:cNvPr id="32" name="Freeform 32"/>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96F3F"/>
            </a:solidFill>
          </p:spPr>
        </p:sp>
        <p:sp>
          <p:nvSpPr>
            <p:cNvPr id="33" name="TextBox 33"/>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34" name="Freeform 34"/>
          <p:cNvSpPr/>
          <p:nvPr/>
        </p:nvSpPr>
        <p:spPr>
          <a:xfrm>
            <a:off x="4167127" y="144289"/>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TextBox 35"/>
          <p:cNvSpPr txBox="1"/>
          <p:nvPr/>
        </p:nvSpPr>
        <p:spPr>
          <a:xfrm>
            <a:off x="15944494" y="429535"/>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F6F6F5"/>
                </a:solidFill>
                <a:latin typeface="Neue Montreal"/>
                <a:ea typeface="Neue Montreal"/>
                <a:cs typeface="Neue Montreal"/>
                <a:sym typeface="Neue Montreal"/>
              </a:rPr>
              <a:t>Page 16</a:t>
            </a:r>
          </a:p>
        </p:txBody>
      </p:sp>
      <p:sp>
        <p:nvSpPr>
          <p:cNvPr id="36" name="TextBox 36"/>
          <p:cNvSpPr txBox="1"/>
          <p:nvPr/>
        </p:nvSpPr>
        <p:spPr>
          <a:xfrm>
            <a:off x="4788411" y="279302"/>
            <a:ext cx="8498101" cy="500380"/>
          </a:xfrm>
          <a:prstGeom prst="rect">
            <a:avLst/>
          </a:prstGeom>
        </p:spPr>
        <p:txBody>
          <a:bodyPr lIns="0" tIns="0" rIns="0" bIns="0" rtlCol="0" anchor="t">
            <a:spAutoFit/>
          </a:bodyPr>
          <a:lstStyle/>
          <a:p>
            <a:pPr marL="0" lvl="0" indent="0" algn="ctr" rtl="1">
              <a:lnSpc>
                <a:spcPts val="3919"/>
              </a:lnSpc>
              <a:spcBef>
                <a:spcPct val="0"/>
              </a:spcBef>
            </a:pPr>
            <a:r>
              <a:rPr lang="ar-EG" sz="2799" b="1">
                <a:solidFill>
                  <a:srgbClr val="096F3F"/>
                </a:solidFill>
                <a:latin typeface="Almarai Bold"/>
                <a:ea typeface="Almarai Bold"/>
                <a:cs typeface="Almarai Bold"/>
                <a:sym typeface="Almarai Bold"/>
                <a:rtl/>
              </a:rPr>
              <a:t>المحتوى الموسمي (</a:t>
            </a:r>
            <a:r>
              <a:rPr lang="en-US" sz="2799" b="1">
                <a:solidFill>
                  <a:srgbClr val="096F3F"/>
                </a:solidFill>
                <a:latin typeface="Almarai Bold"/>
                <a:ea typeface="Almarai Bold"/>
                <a:cs typeface="Almarai Bold"/>
                <a:sym typeface="Almarai Bold"/>
              </a:rPr>
              <a:t>Seasonal/Holiday Content</a:t>
            </a:r>
            <a:r>
              <a:rPr lang="ar-EG" sz="2799" b="1">
                <a:solidFill>
                  <a:srgbClr val="096F3F"/>
                </a:solidFill>
                <a:latin typeface="Almarai Bold"/>
                <a:ea typeface="Almarai Bold"/>
                <a:cs typeface="Almarai Bold"/>
                <a:sym typeface="Almarai Bold"/>
                <a:rtl/>
              </a:rPr>
              <a:t>)</a:t>
            </a:r>
          </a:p>
        </p:txBody>
      </p:sp>
      <p:grpSp>
        <p:nvGrpSpPr>
          <p:cNvPr id="37" name="Group 37"/>
          <p:cNvGrpSpPr/>
          <p:nvPr/>
        </p:nvGrpSpPr>
        <p:grpSpPr>
          <a:xfrm>
            <a:off x="16343072" y="515797"/>
            <a:ext cx="240861" cy="24086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2B70"/>
        </a:solidFill>
        <a:effectLst/>
      </p:bgPr>
    </p:bg>
    <p:spTree>
      <p:nvGrpSpPr>
        <p:cNvPr id="1" name=""/>
        <p:cNvGrpSpPr/>
        <p:nvPr/>
      </p:nvGrpSpPr>
      <p:grpSpPr>
        <a:xfrm>
          <a:off x="0" y="0"/>
          <a:ext cx="0" cy="0"/>
          <a:chOff x="0" y="0"/>
          <a:chExt cx="0" cy="0"/>
        </a:xfrm>
      </p:grpSpPr>
      <p:sp>
        <p:nvSpPr>
          <p:cNvPr id="2" name="Freeform 2"/>
          <p:cNvSpPr/>
          <p:nvPr/>
        </p:nvSpPr>
        <p:spPr>
          <a:xfrm rot="-594715">
            <a:off x="3851943" y="2172008"/>
            <a:ext cx="5040518" cy="5029317"/>
          </a:xfrm>
          <a:custGeom>
            <a:avLst/>
            <a:gdLst/>
            <a:ahLst/>
            <a:cxnLst/>
            <a:rect l="l" t="t" r="r" b="b"/>
            <a:pathLst>
              <a:path w="5040518" h="5029317">
                <a:moveTo>
                  <a:pt x="0" y="0"/>
                </a:moveTo>
                <a:lnTo>
                  <a:pt x="5040518" y="0"/>
                </a:lnTo>
                <a:lnTo>
                  <a:pt x="5040518" y="5029317"/>
                </a:lnTo>
                <a:lnTo>
                  <a:pt x="0" y="5029317"/>
                </a:lnTo>
                <a:lnTo>
                  <a:pt x="0" y="0"/>
                </a:lnTo>
                <a:close/>
              </a:path>
            </a:pathLst>
          </a:custGeom>
          <a:blipFill>
            <a:blip r:embed="rId2"/>
            <a:stretch>
              <a:fillRect t="-111" b="-111"/>
            </a:stretch>
          </a:blipFill>
        </p:spPr>
      </p:sp>
      <p:sp>
        <p:nvSpPr>
          <p:cNvPr id="3" name="Freeform 3"/>
          <p:cNvSpPr/>
          <p:nvPr/>
        </p:nvSpPr>
        <p:spPr>
          <a:xfrm>
            <a:off x="1513159" y="2701109"/>
            <a:ext cx="4125205" cy="4371203"/>
          </a:xfrm>
          <a:custGeom>
            <a:avLst/>
            <a:gdLst/>
            <a:ahLst/>
            <a:cxnLst/>
            <a:rect l="l" t="t" r="r" b="b"/>
            <a:pathLst>
              <a:path w="4125205" h="4371203">
                <a:moveTo>
                  <a:pt x="0" y="0"/>
                </a:moveTo>
                <a:lnTo>
                  <a:pt x="4125205" y="0"/>
                </a:lnTo>
                <a:lnTo>
                  <a:pt x="4125205" y="4371203"/>
                </a:lnTo>
                <a:lnTo>
                  <a:pt x="0" y="4371203"/>
                </a:lnTo>
                <a:lnTo>
                  <a:pt x="0" y="0"/>
                </a:lnTo>
                <a:close/>
              </a:path>
            </a:pathLst>
          </a:custGeom>
          <a:blipFill>
            <a:blip r:embed="rId3"/>
            <a:stretch>
              <a:fillRect/>
            </a:stretch>
          </a:blipFill>
        </p:spPr>
      </p:sp>
      <p:sp>
        <p:nvSpPr>
          <p:cNvPr id="4" name="Freeform 4"/>
          <p:cNvSpPr/>
          <p:nvPr/>
        </p:nvSpPr>
        <p:spPr>
          <a:xfrm rot="1287085">
            <a:off x="-951348" y="2538987"/>
            <a:ext cx="3839030" cy="3839030"/>
          </a:xfrm>
          <a:custGeom>
            <a:avLst/>
            <a:gdLst/>
            <a:ahLst/>
            <a:cxnLst/>
            <a:rect l="l" t="t" r="r" b="b"/>
            <a:pathLst>
              <a:path w="3839030" h="3839030">
                <a:moveTo>
                  <a:pt x="0" y="0"/>
                </a:moveTo>
                <a:lnTo>
                  <a:pt x="3839030" y="0"/>
                </a:lnTo>
                <a:lnTo>
                  <a:pt x="3839030" y="3839030"/>
                </a:lnTo>
                <a:lnTo>
                  <a:pt x="0" y="3839030"/>
                </a:lnTo>
                <a:lnTo>
                  <a:pt x="0" y="0"/>
                </a:lnTo>
                <a:close/>
              </a:path>
            </a:pathLst>
          </a:custGeom>
          <a:blipFill>
            <a:blip r:embed="rId4"/>
            <a:stretch>
              <a:fillRect/>
            </a:stretch>
          </a:blipFill>
        </p:spPr>
      </p:sp>
      <p:grpSp>
        <p:nvGrpSpPr>
          <p:cNvPr id="5" name="Group 5"/>
          <p:cNvGrpSpPr/>
          <p:nvPr/>
        </p:nvGrpSpPr>
        <p:grpSpPr>
          <a:xfrm>
            <a:off x="-2555718" y="5143500"/>
            <a:ext cx="11699718" cy="5618559"/>
            <a:chOff x="0" y="0"/>
            <a:chExt cx="1269391" cy="609600"/>
          </a:xfrm>
        </p:grpSpPr>
        <p:sp>
          <p:nvSpPr>
            <p:cNvPr id="6" name="Freeform 6"/>
            <p:cNvSpPr/>
            <p:nvPr/>
          </p:nvSpPr>
          <p:spPr>
            <a:xfrm>
              <a:off x="0" y="0"/>
              <a:ext cx="1269391" cy="609600"/>
            </a:xfrm>
            <a:custGeom>
              <a:avLst/>
              <a:gdLst/>
              <a:ahLst/>
              <a:cxnLst/>
              <a:rect l="l" t="t" r="r" b="b"/>
              <a:pathLst>
                <a:path w="1269391" h="609600">
                  <a:moveTo>
                    <a:pt x="203200" y="0"/>
                  </a:moveTo>
                  <a:lnTo>
                    <a:pt x="1269391" y="0"/>
                  </a:lnTo>
                  <a:lnTo>
                    <a:pt x="1066191" y="609600"/>
                  </a:lnTo>
                  <a:lnTo>
                    <a:pt x="0" y="609600"/>
                  </a:lnTo>
                  <a:lnTo>
                    <a:pt x="203200" y="0"/>
                  </a:lnTo>
                  <a:close/>
                </a:path>
              </a:pathLst>
            </a:custGeom>
            <a:solidFill>
              <a:srgbClr val="E3E4E9"/>
            </a:solidFill>
          </p:spPr>
        </p:sp>
        <p:sp>
          <p:nvSpPr>
            <p:cNvPr id="7" name="TextBox 7"/>
            <p:cNvSpPr txBox="1"/>
            <p:nvPr/>
          </p:nvSpPr>
          <p:spPr>
            <a:xfrm>
              <a:off x="101600" y="-38100"/>
              <a:ext cx="1066191" cy="647700"/>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9144000" y="-257175"/>
            <a:ext cx="11264696" cy="5400675"/>
            <a:chOff x="0" y="0"/>
            <a:chExt cx="1222192" cy="585960"/>
          </a:xfrm>
        </p:grpSpPr>
        <p:sp>
          <p:nvSpPr>
            <p:cNvPr id="9" name="Freeform 9"/>
            <p:cNvSpPr/>
            <p:nvPr/>
          </p:nvSpPr>
          <p:spPr>
            <a:xfrm>
              <a:off x="0" y="0"/>
              <a:ext cx="1222192" cy="585960"/>
            </a:xfrm>
            <a:custGeom>
              <a:avLst/>
              <a:gdLst/>
              <a:ahLst/>
              <a:cxnLst/>
              <a:rect l="l" t="t" r="r" b="b"/>
              <a:pathLst>
                <a:path w="1222192" h="585960">
                  <a:moveTo>
                    <a:pt x="203200" y="0"/>
                  </a:moveTo>
                  <a:lnTo>
                    <a:pt x="1222192" y="0"/>
                  </a:lnTo>
                  <a:lnTo>
                    <a:pt x="1018992" y="585960"/>
                  </a:lnTo>
                  <a:lnTo>
                    <a:pt x="0" y="585960"/>
                  </a:lnTo>
                  <a:lnTo>
                    <a:pt x="203200" y="0"/>
                  </a:lnTo>
                  <a:close/>
                </a:path>
              </a:pathLst>
            </a:custGeom>
            <a:solidFill>
              <a:srgbClr val="E3E4E9"/>
            </a:solidFill>
          </p:spPr>
        </p:sp>
        <p:sp>
          <p:nvSpPr>
            <p:cNvPr id="10" name="TextBox 10"/>
            <p:cNvSpPr txBox="1"/>
            <p:nvPr/>
          </p:nvSpPr>
          <p:spPr>
            <a:xfrm>
              <a:off x="101600" y="-38100"/>
              <a:ext cx="1018992" cy="624060"/>
            </a:xfrm>
            <a:prstGeom prst="rect">
              <a:avLst/>
            </a:prstGeom>
          </p:spPr>
          <p:txBody>
            <a:bodyPr lIns="50800" tIns="50800" rIns="50800" bIns="50800" rtlCol="0" anchor="ctr"/>
            <a:lstStyle/>
            <a:p>
              <a:pPr algn="ctr">
                <a:lnSpc>
                  <a:spcPts val="2520"/>
                </a:lnSpc>
              </a:pPr>
              <a:endParaRPr/>
            </a:p>
          </p:txBody>
        </p:sp>
      </p:grpSp>
      <p:grpSp>
        <p:nvGrpSpPr>
          <p:cNvPr id="11" name="Group 11"/>
          <p:cNvGrpSpPr/>
          <p:nvPr/>
        </p:nvGrpSpPr>
        <p:grpSpPr>
          <a:xfrm>
            <a:off x="339056" y="5929131"/>
            <a:ext cx="6074811" cy="4047298"/>
            <a:chOff x="0" y="0"/>
            <a:chExt cx="1599950" cy="1065955"/>
          </a:xfrm>
        </p:grpSpPr>
        <p:sp>
          <p:nvSpPr>
            <p:cNvPr id="12" name="Freeform 12"/>
            <p:cNvSpPr/>
            <p:nvPr/>
          </p:nvSpPr>
          <p:spPr>
            <a:xfrm>
              <a:off x="0" y="0"/>
              <a:ext cx="1599950" cy="1065955"/>
            </a:xfrm>
            <a:custGeom>
              <a:avLst/>
              <a:gdLst/>
              <a:ahLst/>
              <a:cxnLst/>
              <a:rect l="l" t="t" r="r" b="b"/>
              <a:pathLst>
                <a:path w="1599950" h="1065955">
                  <a:moveTo>
                    <a:pt x="64996" y="0"/>
                  </a:moveTo>
                  <a:lnTo>
                    <a:pt x="1534954" y="0"/>
                  </a:lnTo>
                  <a:cubicBezTo>
                    <a:pt x="1552192" y="0"/>
                    <a:pt x="1568724" y="6848"/>
                    <a:pt x="1580913" y="19037"/>
                  </a:cubicBezTo>
                  <a:cubicBezTo>
                    <a:pt x="1593102" y="31226"/>
                    <a:pt x="1599950" y="47758"/>
                    <a:pt x="1599950" y="64996"/>
                  </a:cubicBezTo>
                  <a:lnTo>
                    <a:pt x="1599950" y="1000959"/>
                  </a:lnTo>
                  <a:cubicBezTo>
                    <a:pt x="1599950" y="1018197"/>
                    <a:pt x="1593102" y="1034729"/>
                    <a:pt x="1580913" y="1046918"/>
                  </a:cubicBezTo>
                  <a:cubicBezTo>
                    <a:pt x="1568724" y="1059107"/>
                    <a:pt x="1552192" y="1065955"/>
                    <a:pt x="1534954" y="1065955"/>
                  </a:cubicBezTo>
                  <a:lnTo>
                    <a:pt x="64996" y="1065955"/>
                  </a:lnTo>
                  <a:cubicBezTo>
                    <a:pt x="47758" y="1065955"/>
                    <a:pt x="31226" y="1059107"/>
                    <a:pt x="19037" y="1046918"/>
                  </a:cubicBezTo>
                  <a:cubicBezTo>
                    <a:pt x="6848" y="1034729"/>
                    <a:pt x="0" y="1018197"/>
                    <a:pt x="0" y="1000959"/>
                  </a:cubicBezTo>
                  <a:lnTo>
                    <a:pt x="0" y="64996"/>
                  </a:lnTo>
                  <a:cubicBezTo>
                    <a:pt x="0" y="47758"/>
                    <a:pt x="6848" y="31226"/>
                    <a:pt x="19037" y="19037"/>
                  </a:cubicBezTo>
                  <a:cubicBezTo>
                    <a:pt x="31226" y="6848"/>
                    <a:pt x="47758" y="0"/>
                    <a:pt x="64996" y="0"/>
                  </a:cubicBezTo>
                  <a:close/>
                </a:path>
              </a:pathLst>
            </a:custGeom>
            <a:solidFill>
              <a:srgbClr val="000000">
                <a:alpha val="0"/>
              </a:srgbClr>
            </a:solidFill>
            <a:ln w="38100" cap="rnd">
              <a:solidFill>
                <a:srgbClr val="2B2B70"/>
              </a:solidFill>
              <a:prstDash val="solid"/>
              <a:round/>
            </a:ln>
          </p:spPr>
        </p:sp>
        <p:sp>
          <p:nvSpPr>
            <p:cNvPr id="13" name="TextBox 13"/>
            <p:cNvSpPr txBox="1"/>
            <p:nvPr/>
          </p:nvSpPr>
          <p:spPr>
            <a:xfrm>
              <a:off x="0" y="-38100"/>
              <a:ext cx="1599950" cy="1104055"/>
            </a:xfrm>
            <a:prstGeom prst="rect">
              <a:avLst/>
            </a:prstGeom>
          </p:spPr>
          <p:txBody>
            <a:bodyPr lIns="50800" tIns="50800" rIns="50800" bIns="50800" rtlCol="0" anchor="ctr"/>
            <a:lstStyle/>
            <a:p>
              <a:pPr algn="ctr">
                <a:lnSpc>
                  <a:spcPts val="2520"/>
                </a:lnSpc>
              </a:pPr>
              <a:endParaRPr/>
            </a:p>
          </p:txBody>
        </p:sp>
      </p:grpSp>
      <p:sp>
        <p:nvSpPr>
          <p:cNvPr id="14" name="Freeform 14"/>
          <p:cNvSpPr/>
          <p:nvPr/>
        </p:nvSpPr>
        <p:spPr>
          <a:xfrm>
            <a:off x="6162239" y="2161739"/>
            <a:ext cx="5963522" cy="5963522"/>
          </a:xfrm>
          <a:custGeom>
            <a:avLst/>
            <a:gdLst/>
            <a:ahLst/>
            <a:cxnLst/>
            <a:rect l="l" t="t" r="r" b="b"/>
            <a:pathLst>
              <a:path w="5963522" h="5963522">
                <a:moveTo>
                  <a:pt x="0" y="0"/>
                </a:moveTo>
                <a:lnTo>
                  <a:pt x="5963522" y="0"/>
                </a:lnTo>
                <a:lnTo>
                  <a:pt x="5963522" y="5963522"/>
                </a:lnTo>
                <a:lnTo>
                  <a:pt x="0" y="5963522"/>
                </a:lnTo>
                <a:lnTo>
                  <a:pt x="0" y="0"/>
                </a:lnTo>
                <a:close/>
              </a:path>
            </a:pathLst>
          </a:custGeom>
          <a:blipFill>
            <a:blip r:embed="rId5"/>
            <a:stretch>
              <a:fillRect/>
            </a:stretch>
          </a:blipFill>
        </p:spPr>
      </p:sp>
      <p:sp>
        <p:nvSpPr>
          <p:cNvPr id="15" name="Freeform 15"/>
          <p:cNvSpPr/>
          <p:nvPr/>
        </p:nvSpPr>
        <p:spPr>
          <a:xfrm>
            <a:off x="13716000" y="7426264"/>
            <a:ext cx="4687984" cy="2724943"/>
          </a:xfrm>
          <a:custGeom>
            <a:avLst/>
            <a:gdLst/>
            <a:ahLst/>
            <a:cxnLst/>
            <a:rect l="l" t="t" r="r" b="b"/>
            <a:pathLst>
              <a:path w="4687984" h="2724943">
                <a:moveTo>
                  <a:pt x="0" y="0"/>
                </a:moveTo>
                <a:lnTo>
                  <a:pt x="4687984" y="0"/>
                </a:lnTo>
                <a:lnTo>
                  <a:pt x="4687984" y="2724943"/>
                </a:lnTo>
                <a:lnTo>
                  <a:pt x="0" y="2724943"/>
                </a:lnTo>
                <a:lnTo>
                  <a:pt x="0" y="0"/>
                </a:lnTo>
                <a:close/>
              </a:path>
            </a:pathLst>
          </a:custGeom>
          <a:blipFill>
            <a:blip r:embed="rId6"/>
            <a:stretch>
              <a:fillRect l="-7161" r="-1292"/>
            </a:stretch>
          </a:blipFill>
        </p:spPr>
      </p:sp>
      <p:sp>
        <p:nvSpPr>
          <p:cNvPr id="16" name="Freeform 16"/>
          <p:cNvSpPr/>
          <p:nvPr/>
        </p:nvSpPr>
        <p:spPr>
          <a:xfrm>
            <a:off x="9308719" y="7764766"/>
            <a:ext cx="4242562" cy="2386441"/>
          </a:xfrm>
          <a:custGeom>
            <a:avLst/>
            <a:gdLst/>
            <a:ahLst/>
            <a:cxnLst/>
            <a:rect l="l" t="t" r="r" b="b"/>
            <a:pathLst>
              <a:path w="4242562" h="2386441">
                <a:moveTo>
                  <a:pt x="0" y="0"/>
                </a:moveTo>
                <a:lnTo>
                  <a:pt x="4242562" y="0"/>
                </a:lnTo>
                <a:lnTo>
                  <a:pt x="4242562" y="2386441"/>
                </a:lnTo>
                <a:lnTo>
                  <a:pt x="0" y="2386441"/>
                </a:lnTo>
                <a:lnTo>
                  <a:pt x="0" y="0"/>
                </a:lnTo>
                <a:close/>
              </a:path>
            </a:pathLst>
          </a:custGeom>
          <a:blipFill>
            <a:blip r:embed="rId7"/>
            <a:stretch>
              <a:fillRect/>
            </a:stretch>
          </a:blipFill>
        </p:spPr>
      </p:sp>
      <p:grpSp>
        <p:nvGrpSpPr>
          <p:cNvPr id="17" name="Group 17"/>
          <p:cNvGrpSpPr/>
          <p:nvPr/>
        </p:nvGrpSpPr>
        <p:grpSpPr>
          <a:xfrm>
            <a:off x="11051105" y="316078"/>
            <a:ext cx="5329789" cy="2127085"/>
            <a:chOff x="0" y="0"/>
            <a:chExt cx="1403730" cy="560220"/>
          </a:xfrm>
        </p:grpSpPr>
        <p:sp>
          <p:nvSpPr>
            <p:cNvPr id="18" name="Freeform 18"/>
            <p:cNvSpPr/>
            <p:nvPr/>
          </p:nvSpPr>
          <p:spPr>
            <a:xfrm>
              <a:off x="0" y="0"/>
              <a:ext cx="1403731" cy="560220"/>
            </a:xfrm>
            <a:custGeom>
              <a:avLst/>
              <a:gdLst/>
              <a:ahLst/>
              <a:cxnLst/>
              <a:rect l="l" t="t" r="r" b="b"/>
              <a:pathLst>
                <a:path w="1403731" h="560220">
                  <a:moveTo>
                    <a:pt x="74081" y="0"/>
                  </a:moveTo>
                  <a:lnTo>
                    <a:pt x="1329649" y="0"/>
                  </a:lnTo>
                  <a:cubicBezTo>
                    <a:pt x="1370563" y="0"/>
                    <a:pt x="1403731" y="33167"/>
                    <a:pt x="1403731" y="74081"/>
                  </a:cubicBezTo>
                  <a:lnTo>
                    <a:pt x="1403731" y="486138"/>
                  </a:lnTo>
                  <a:cubicBezTo>
                    <a:pt x="1403731" y="505786"/>
                    <a:pt x="1395926" y="524629"/>
                    <a:pt x="1382033" y="538522"/>
                  </a:cubicBezTo>
                  <a:cubicBezTo>
                    <a:pt x="1368140" y="552415"/>
                    <a:pt x="1349297" y="560220"/>
                    <a:pt x="1329649" y="560220"/>
                  </a:cubicBezTo>
                  <a:lnTo>
                    <a:pt x="74081" y="560220"/>
                  </a:lnTo>
                  <a:cubicBezTo>
                    <a:pt x="33167" y="560220"/>
                    <a:pt x="0" y="527052"/>
                    <a:pt x="0" y="486138"/>
                  </a:cubicBezTo>
                  <a:lnTo>
                    <a:pt x="0" y="74081"/>
                  </a:lnTo>
                  <a:cubicBezTo>
                    <a:pt x="0" y="33167"/>
                    <a:pt x="33167" y="0"/>
                    <a:pt x="74081" y="0"/>
                  </a:cubicBezTo>
                  <a:close/>
                </a:path>
              </a:pathLst>
            </a:custGeom>
            <a:solidFill>
              <a:srgbClr val="000000">
                <a:alpha val="0"/>
              </a:srgbClr>
            </a:solidFill>
            <a:ln w="38100" cap="rnd">
              <a:solidFill>
                <a:srgbClr val="2B2B70"/>
              </a:solidFill>
              <a:prstDash val="solid"/>
              <a:round/>
            </a:ln>
          </p:spPr>
        </p:sp>
        <p:sp>
          <p:nvSpPr>
            <p:cNvPr id="19" name="TextBox 19"/>
            <p:cNvSpPr txBox="1"/>
            <p:nvPr/>
          </p:nvSpPr>
          <p:spPr>
            <a:xfrm>
              <a:off x="0" y="-38100"/>
              <a:ext cx="1403730" cy="598320"/>
            </a:xfrm>
            <a:prstGeom prst="rect">
              <a:avLst/>
            </a:prstGeom>
          </p:spPr>
          <p:txBody>
            <a:bodyPr lIns="50800" tIns="50800" rIns="50800" bIns="50800" rtlCol="0" anchor="ctr"/>
            <a:lstStyle/>
            <a:p>
              <a:pPr algn="ctr">
                <a:lnSpc>
                  <a:spcPts val="2520"/>
                </a:lnSpc>
              </a:pPr>
              <a:endParaRPr/>
            </a:p>
          </p:txBody>
        </p:sp>
      </p:grpSp>
      <p:sp>
        <p:nvSpPr>
          <p:cNvPr id="20" name="Freeform 20"/>
          <p:cNvSpPr/>
          <p:nvPr/>
        </p:nvSpPr>
        <p:spPr>
          <a:xfrm>
            <a:off x="16378238" y="-257175"/>
            <a:ext cx="2450874" cy="2700338"/>
          </a:xfrm>
          <a:custGeom>
            <a:avLst/>
            <a:gdLst/>
            <a:ahLst/>
            <a:cxnLst/>
            <a:rect l="l" t="t" r="r" b="b"/>
            <a:pathLst>
              <a:path w="2450874" h="2700338">
                <a:moveTo>
                  <a:pt x="0" y="0"/>
                </a:moveTo>
                <a:lnTo>
                  <a:pt x="2450873" y="0"/>
                </a:lnTo>
                <a:lnTo>
                  <a:pt x="2450873" y="2700337"/>
                </a:lnTo>
                <a:lnTo>
                  <a:pt x="0" y="2700337"/>
                </a:lnTo>
                <a:lnTo>
                  <a:pt x="0" y="0"/>
                </a:lnTo>
                <a:close/>
              </a:path>
            </a:pathLst>
          </a:custGeom>
          <a:blipFill>
            <a:blip r:embed="rId8"/>
            <a:stretch>
              <a:fillRect/>
            </a:stretch>
          </a:blipFill>
        </p:spPr>
      </p:sp>
      <p:sp>
        <p:nvSpPr>
          <p:cNvPr id="21" name="TextBox 21"/>
          <p:cNvSpPr txBox="1"/>
          <p:nvPr/>
        </p:nvSpPr>
        <p:spPr>
          <a:xfrm>
            <a:off x="12331519" y="3040594"/>
            <a:ext cx="5648456" cy="1389422"/>
          </a:xfrm>
          <a:prstGeom prst="rect">
            <a:avLst/>
          </a:prstGeom>
        </p:spPr>
        <p:txBody>
          <a:bodyPr lIns="0" tIns="0" rIns="0" bIns="0" rtlCol="0" anchor="t">
            <a:spAutoFit/>
          </a:bodyPr>
          <a:lstStyle/>
          <a:p>
            <a:pPr algn="ctr" rtl="1">
              <a:lnSpc>
                <a:spcPts val="3742"/>
              </a:lnSpc>
            </a:pPr>
            <a:r>
              <a:rPr lang="ar-EG" sz="2673" b="1">
                <a:solidFill>
                  <a:srgbClr val="2B2B70"/>
                </a:solidFill>
                <a:latin typeface="Almarai Bold"/>
                <a:ea typeface="Almarai Bold"/>
                <a:cs typeface="Almarai Bold"/>
                <a:sym typeface="Almarai Bold"/>
                <a:rtl/>
              </a:rPr>
              <a:t>إنشاء محتوى تفاعلي على السوشيال ميديا </a:t>
            </a:r>
          </a:p>
          <a:p>
            <a:pPr algn="ctr" rtl="1">
              <a:lnSpc>
                <a:spcPts val="3742"/>
              </a:lnSpc>
            </a:pPr>
            <a:r>
              <a:rPr lang="ar-EG" sz="2673" b="1">
                <a:solidFill>
                  <a:srgbClr val="2B2B70"/>
                </a:solidFill>
                <a:latin typeface="Almarai Bold"/>
                <a:ea typeface="Almarai Bold"/>
                <a:cs typeface="Almarai Bold"/>
                <a:sym typeface="Almarai Bold"/>
                <a:rtl/>
              </a:rPr>
              <a:t>(</a:t>
            </a:r>
            <a:r>
              <a:rPr lang="en-US" sz="2673" b="1">
                <a:solidFill>
                  <a:srgbClr val="2B2B70"/>
                </a:solidFill>
                <a:latin typeface="Almarai Bold"/>
                <a:ea typeface="Almarai Bold"/>
                <a:cs typeface="Almarai Bold"/>
                <a:sym typeface="Almarai Bold"/>
              </a:rPr>
              <a:t>Interactive Social Media Content</a:t>
            </a:r>
            <a:r>
              <a:rPr lang="ar-EG" sz="2673" b="1">
                <a:solidFill>
                  <a:srgbClr val="2B2B70"/>
                </a:solidFill>
                <a:latin typeface="Almarai Bold"/>
                <a:ea typeface="Almarai Bold"/>
                <a:cs typeface="Almarai Bold"/>
                <a:sym typeface="Almarai Bold"/>
                <a:rtl/>
              </a:rPr>
              <a:t>)</a:t>
            </a:r>
          </a:p>
        </p:txBody>
      </p:sp>
      <p:sp>
        <p:nvSpPr>
          <p:cNvPr id="22" name="TextBox 22"/>
          <p:cNvSpPr txBox="1"/>
          <p:nvPr/>
        </p:nvSpPr>
        <p:spPr>
          <a:xfrm>
            <a:off x="12491603" y="5557616"/>
            <a:ext cx="5796397" cy="1389422"/>
          </a:xfrm>
          <a:prstGeom prst="rect">
            <a:avLst/>
          </a:prstGeom>
        </p:spPr>
        <p:txBody>
          <a:bodyPr lIns="0" tIns="0" rIns="0" bIns="0" rtlCol="0" anchor="t">
            <a:spAutoFit/>
          </a:bodyPr>
          <a:lstStyle/>
          <a:p>
            <a:pPr algn="ctr" rtl="1">
              <a:lnSpc>
                <a:spcPts val="3742"/>
              </a:lnSpc>
            </a:pPr>
            <a:r>
              <a:rPr lang="ar-EG" sz="2673" b="1">
                <a:solidFill>
                  <a:srgbClr val="E3E4E9"/>
                </a:solidFill>
                <a:latin typeface="Almarai Bold"/>
                <a:ea typeface="Almarai Bold"/>
                <a:cs typeface="Almarai Bold"/>
                <a:sym typeface="Almarai Bold"/>
                <a:rtl/>
              </a:rPr>
              <a:t>برامج ولاء ومبادرات محلية</a:t>
            </a:r>
          </a:p>
          <a:p>
            <a:pPr algn="ctr" rtl="1">
              <a:lnSpc>
                <a:spcPts val="3742"/>
              </a:lnSpc>
            </a:pPr>
            <a:r>
              <a:rPr lang="ar-EG" sz="2673" b="1">
                <a:solidFill>
                  <a:srgbClr val="E3E4E9"/>
                </a:solidFill>
                <a:latin typeface="Almarai Bold"/>
                <a:ea typeface="Almarai Bold"/>
                <a:cs typeface="Almarai Bold"/>
                <a:sym typeface="Almarai Bold"/>
                <a:rtl/>
              </a:rPr>
              <a:t> (</a:t>
            </a:r>
            <a:r>
              <a:rPr lang="en-US" sz="2673" b="1">
                <a:solidFill>
                  <a:srgbClr val="E3E4E9"/>
                </a:solidFill>
                <a:latin typeface="Almarai Bold"/>
                <a:ea typeface="Almarai Bold"/>
                <a:cs typeface="Almarai Bold"/>
                <a:sym typeface="Almarai Bold"/>
              </a:rPr>
              <a:t>Loyalty Programs &amp; Local Initiatives</a:t>
            </a:r>
            <a:r>
              <a:rPr lang="ar-EG" sz="2673" b="1">
                <a:solidFill>
                  <a:srgbClr val="E3E4E9"/>
                </a:solidFill>
                <a:latin typeface="Almarai Bold"/>
                <a:ea typeface="Almarai Bold"/>
                <a:cs typeface="Almarai Bold"/>
                <a:sym typeface="Almarai Bold"/>
                <a:rtl/>
              </a:rPr>
              <a:t>)</a:t>
            </a:r>
          </a:p>
        </p:txBody>
      </p:sp>
      <p:grpSp>
        <p:nvGrpSpPr>
          <p:cNvPr id="23" name="Group 23"/>
          <p:cNvGrpSpPr/>
          <p:nvPr/>
        </p:nvGrpSpPr>
        <p:grpSpPr>
          <a:xfrm>
            <a:off x="12192000" y="2700338"/>
            <a:ext cx="5927494" cy="2127085"/>
            <a:chOff x="0" y="0"/>
            <a:chExt cx="1561151" cy="560220"/>
          </a:xfrm>
        </p:grpSpPr>
        <p:sp>
          <p:nvSpPr>
            <p:cNvPr id="24" name="Freeform 24"/>
            <p:cNvSpPr/>
            <p:nvPr/>
          </p:nvSpPr>
          <p:spPr>
            <a:xfrm>
              <a:off x="0" y="0"/>
              <a:ext cx="1561151" cy="560220"/>
            </a:xfrm>
            <a:custGeom>
              <a:avLst/>
              <a:gdLst/>
              <a:ahLst/>
              <a:cxnLst/>
              <a:rect l="l" t="t" r="r" b="b"/>
              <a:pathLst>
                <a:path w="1561151" h="560220">
                  <a:moveTo>
                    <a:pt x="66611" y="0"/>
                  </a:moveTo>
                  <a:lnTo>
                    <a:pt x="1494539" y="0"/>
                  </a:lnTo>
                  <a:cubicBezTo>
                    <a:pt x="1531328" y="0"/>
                    <a:pt x="1561151" y="29823"/>
                    <a:pt x="1561151" y="66611"/>
                  </a:cubicBezTo>
                  <a:lnTo>
                    <a:pt x="1561151" y="493608"/>
                  </a:lnTo>
                  <a:cubicBezTo>
                    <a:pt x="1561151" y="511275"/>
                    <a:pt x="1554133" y="528218"/>
                    <a:pt x="1541641" y="540710"/>
                  </a:cubicBezTo>
                  <a:cubicBezTo>
                    <a:pt x="1529149" y="553202"/>
                    <a:pt x="1512206" y="560220"/>
                    <a:pt x="1494539" y="560220"/>
                  </a:cubicBezTo>
                  <a:lnTo>
                    <a:pt x="66611" y="560220"/>
                  </a:lnTo>
                  <a:cubicBezTo>
                    <a:pt x="29823" y="560220"/>
                    <a:pt x="0" y="530397"/>
                    <a:pt x="0" y="493608"/>
                  </a:cubicBezTo>
                  <a:lnTo>
                    <a:pt x="0" y="66611"/>
                  </a:lnTo>
                  <a:cubicBezTo>
                    <a:pt x="0" y="29823"/>
                    <a:pt x="29823" y="0"/>
                    <a:pt x="66611" y="0"/>
                  </a:cubicBezTo>
                  <a:close/>
                </a:path>
              </a:pathLst>
            </a:custGeom>
            <a:solidFill>
              <a:srgbClr val="000000">
                <a:alpha val="0"/>
              </a:srgbClr>
            </a:solidFill>
            <a:ln w="38100" cap="rnd">
              <a:solidFill>
                <a:srgbClr val="2B2B70"/>
              </a:solidFill>
              <a:prstDash val="solid"/>
              <a:round/>
            </a:ln>
          </p:spPr>
        </p:sp>
        <p:sp>
          <p:nvSpPr>
            <p:cNvPr id="25" name="TextBox 25"/>
            <p:cNvSpPr txBox="1"/>
            <p:nvPr/>
          </p:nvSpPr>
          <p:spPr>
            <a:xfrm>
              <a:off x="0" y="-38100"/>
              <a:ext cx="1561151" cy="598320"/>
            </a:xfrm>
            <a:prstGeom prst="rect">
              <a:avLst/>
            </a:prstGeom>
          </p:spPr>
          <p:txBody>
            <a:bodyPr lIns="50800" tIns="50800" rIns="50800" bIns="50800" rtlCol="0" anchor="ctr"/>
            <a:lstStyle/>
            <a:p>
              <a:pPr algn="ctr">
                <a:lnSpc>
                  <a:spcPts val="2520"/>
                </a:lnSpc>
              </a:pPr>
              <a:endParaRPr/>
            </a:p>
          </p:txBody>
        </p:sp>
      </p:grpSp>
      <p:grpSp>
        <p:nvGrpSpPr>
          <p:cNvPr id="26" name="Group 26"/>
          <p:cNvGrpSpPr/>
          <p:nvPr/>
        </p:nvGrpSpPr>
        <p:grpSpPr>
          <a:xfrm>
            <a:off x="12650186" y="5263764"/>
            <a:ext cx="5329789" cy="2034277"/>
            <a:chOff x="0" y="0"/>
            <a:chExt cx="1403730" cy="535777"/>
          </a:xfrm>
        </p:grpSpPr>
        <p:sp>
          <p:nvSpPr>
            <p:cNvPr id="27" name="Freeform 27"/>
            <p:cNvSpPr/>
            <p:nvPr/>
          </p:nvSpPr>
          <p:spPr>
            <a:xfrm>
              <a:off x="0" y="0"/>
              <a:ext cx="1403731" cy="535777"/>
            </a:xfrm>
            <a:custGeom>
              <a:avLst/>
              <a:gdLst/>
              <a:ahLst/>
              <a:cxnLst/>
              <a:rect l="l" t="t" r="r" b="b"/>
              <a:pathLst>
                <a:path w="1403731" h="535777">
                  <a:moveTo>
                    <a:pt x="74081" y="0"/>
                  </a:moveTo>
                  <a:lnTo>
                    <a:pt x="1329649" y="0"/>
                  </a:lnTo>
                  <a:cubicBezTo>
                    <a:pt x="1370563" y="0"/>
                    <a:pt x="1403731" y="33167"/>
                    <a:pt x="1403731" y="74081"/>
                  </a:cubicBezTo>
                  <a:lnTo>
                    <a:pt x="1403731" y="461695"/>
                  </a:lnTo>
                  <a:cubicBezTo>
                    <a:pt x="1403731" y="502609"/>
                    <a:pt x="1370563" y="535777"/>
                    <a:pt x="1329649" y="535777"/>
                  </a:cubicBezTo>
                  <a:lnTo>
                    <a:pt x="74081" y="535777"/>
                  </a:lnTo>
                  <a:cubicBezTo>
                    <a:pt x="33167" y="535777"/>
                    <a:pt x="0" y="502609"/>
                    <a:pt x="0" y="461695"/>
                  </a:cubicBezTo>
                  <a:lnTo>
                    <a:pt x="0" y="74081"/>
                  </a:lnTo>
                  <a:cubicBezTo>
                    <a:pt x="0" y="33167"/>
                    <a:pt x="33167" y="0"/>
                    <a:pt x="74081" y="0"/>
                  </a:cubicBezTo>
                  <a:close/>
                </a:path>
              </a:pathLst>
            </a:custGeom>
            <a:solidFill>
              <a:srgbClr val="000000">
                <a:alpha val="0"/>
              </a:srgbClr>
            </a:solidFill>
            <a:ln w="38100" cap="rnd">
              <a:solidFill>
                <a:srgbClr val="E3E4E9"/>
              </a:solidFill>
              <a:prstDash val="solid"/>
              <a:round/>
            </a:ln>
          </p:spPr>
        </p:sp>
        <p:sp>
          <p:nvSpPr>
            <p:cNvPr id="28" name="TextBox 28"/>
            <p:cNvSpPr txBox="1"/>
            <p:nvPr/>
          </p:nvSpPr>
          <p:spPr>
            <a:xfrm>
              <a:off x="0" y="-38100"/>
              <a:ext cx="1403730" cy="573877"/>
            </a:xfrm>
            <a:prstGeom prst="rect">
              <a:avLst/>
            </a:prstGeom>
          </p:spPr>
          <p:txBody>
            <a:bodyPr lIns="50800" tIns="50800" rIns="50800" bIns="50800" rtlCol="0" anchor="ctr"/>
            <a:lstStyle/>
            <a:p>
              <a:pPr algn="ctr">
                <a:lnSpc>
                  <a:spcPts val="2520"/>
                </a:lnSpc>
              </a:pPr>
              <a:endParaRPr/>
            </a:p>
          </p:txBody>
        </p:sp>
      </p:grpSp>
      <p:grpSp>
        <p:nvGrpSpPr>
          <p:cNvPr id="29" name="Group 29"/>
          <p:cNvGrpSpPr/>
          <p:nvPr/>
        </p:nvGrpSpPr>
        <p:grpSpPr>
          <a:xfrm>
            <a:off x="8517211" y="243755"/>
            <a:ext cx="1973653" cy="784945"/>
            <a:chOff x="0" y="0"/>
            <a:chExt cx="519810" cy="206735"/>
          </a:xfrm>
        </p:grpSpPr>
        <p:sp>
          <p:nvSpPr>
            <p:cNvPr id="30" name="Freeform 30"/>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E3E4E9"/>
            </a:solidFill>
            <a:ln w="38100" cap="rnd">
              <a:solidFill>
                <a:srgbClr val="E3E4E9"/>
              </a:solidFill>
              <a:prstDash val="solid"/>
              <a:round/>
            </a:ln>
          </p:spPr>
        </p:sp>
        <p:sp>
          <p:nvSpPr>
            <p:cNvPr id="31" name="TextBox 31"/>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32" name="Freeform 32"/>
          <p:cNvSpPr/>
          <p:nvPr/>
        </p:nvSpPr>
        <p:spPr>
          <a:xfrm>
            <a:off x="551982" y="243755"/>
            <a:ext cx="694676" cy="784945"/>
          </a:xfrm>
          <a:custGeom>
            <a:avLst/>
            <a:gdLst/>
            <a:ahLst/>
            <a:cxnLst/>
            <a:rect l="l" t="t" r="r" b="b"/>
            <a:pathLst>
              <a:path w="694676" h="784945">
                <a:moveTo>
                  <a:pt x="0" y="0"/>
                </a:moveTo>
                <a:lnTo>
                  <a:pt x="694677" y="0"/>
                </a:lnTo>
                <a:lnTo>
                  <a:pt x="694677" y="784945"/>
                </a:lnTo>
                <a:lnTo>
                  <a:pt x="0" y="784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3" name="TextBox 33"/>
          <p:cNvSpPr txBox="1"/>
          <p:nvPr/>
        </p:nvSpPr>
        <p:spPr>
          <a:xfrm>
            <a:off x="8456012" y="429535"/>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2B2B70"/>
                </a:solidFill>
                <a:latin typeface="Neue Montreal"/>
                <a:ea typeface="Neue Montreal"/>
                <a:cs typeface="Neue Montreal"/>
                <a:sym typeface="Neue Montreal"/>
              </a:rPr>
              <a:t>Page 17</a:t>
            </a:r>
          </a:p>
        </p:txBody>
      </p:sp>
      <p:grpSp>
        <p:nvGrpSpPr>
          <p:cNvPr id="34" name="Group 34"/>
          <p:cNvGrpSpPr/>
          <p:nvPr/>
        </p:nvGrpSpPr>
        <p:grpSpPr>
          <a:xfrm>
            <a:off x="8854590" y="515797"/>
            <a:ext cx="240861" cy="24086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2B70"/>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37" name="TextBox 37"/>
          <p:cNvSpPr txBox="1"/>
          <p:nvPr/>
        </p:nvSpPr>
        <p:spPr>
          <a:xfrm>
            <a:off x="672543" y="6183966"/>
            <a:ext cx="5385769" cy="3490002"/>
          </a:xfrm>
          <a:prstGeom prst="rect">
            <a:avLst/>
          </a:prstGeom>
        </p:spPr>
        <p:txBody>
          <a:bodyPr lIns="0" tIns="0" rIns="0" bIns="0" rtlCol="0" anchor="t">
            <a:spAutoFit/>
          </a:bodyPr>
          <a:lstStyle/>
          <a:p>
            <a:pPr algn="ctr" rtl="1">
              <a:lnSpc>
                <a:spcPts val="3462"/>
              </a:lnSpc>
            </a:pPr>
            <a:r>
              <a:rPr lang="ar-EG" sz="2473" b="1">
                <a:solidFill>
                  <a:srgbClr val="2B2B70"/>
                </a:solidFill>
                <a:latin typeface="Almarai Bold"/>
                <a:ea typeface="Almarai Bold"/>
                <a:cs typeface="Almarai Bold"/>
                <a:sym typeface="Almarai Bold"/>
                <a:rtl/>
              </a:rPr>
              <a:t>ريد بول هي علامة تجارية عالمية لمشروبات الطاقة، تأسست في النمسا عام </a:t>
            </a:r>
            <a:r>
              <a:rPr lang="en-US" sz="2473" b="1">
                <a:solidFill>
                  <a:srgbClr val="2B2B70"/>
                </a:solidFill>
                <a:latin typeface="Almarai Bold"/>
                <a:ea typeface="Almarai Bold"/>
                <a:cs typeface="Almarai Bold"/>
                <a:sym typeface="Almarai Bold"/>
              </a:rPr>
              <a:t>1987</a:t>
            </a:r>
            <a:r>
              <a:rPr lang="ar-EG" sz="2473" b="1">
                <a:solidFill>
                  <a:srgbClr val="2B2B70"/>
                </a:solidFill>
                <a:latin typeface="Almarai Bold"/>
                <a:ea typeface="Almarai Bold"/>
                <a:cs typeface="Almarai Bold"/>
                <a:sym typeface="Almarai Bold"/>
                <a:rtl/>
              </a:rPr>
              <a:t>. لا تبيع ريد بول مجرد مشروب، بل "أسلوب حياة مليء بالطاقة والإثارة". تشتهر برعايتها لأحداث رياضية متطرفة، الفرق الرياضية، والفعاليات الثقافية، مع تركيز قوي على بناء مجتمع من المشجعين والمتحمسين حول العالم.</a:t>
            </a:r>
          </a:p>
        </p:txBody>
      </p:sp>
      <p:sp>
        <p:nvSpPr>
          <p:cNvPr id="38" name="TextBox 38"/>
          <p:cNvSpPr txBox="1"/>
          <p:nvPr/>
        </p:nvSpPr>
        <p:spPr>
          <a:xfrm>
            <a:off x="11162327" y="656334"/>
            <a:ext cx="5107345" cy="1389422"/>
          </a:xfrm>
          <a:prstGeom prst="rect">
            <a:avLst/>
          </a:prstGeom>
        </p:spPr>
        <p:txBody>
          <a:bodyPr lIns="0" tIns="0" rIns="0" bIns="0" rtlCol="0" anchor="t">
            <a:spAutoFit/>
          </a:bodyPr>
          <a:lstStyle/>
          <a:p>
            <a:pPr algn="ctr" rtl="1">
              <a:lnSpc>
                <a:spcPts val="3742"/>
              </a:lnSpc>
            </a:pPr>
            <a:r>
              <a:rPr lang="ar-EG" sz="2673" b="1">
                <a:solidFill>
                  <a:srgbClr val="2B2B70"/>
                </a:solidFill>
                <a:latin typeface="Almarai Bold"/>
                <a:ea typeface="Almarai Bold"/>
                <a:cs typeface="Almarai Bold"/>
                <a:sym typeface="Almarai Bold"/>
                <a:rtl/>
              </a:rPr>
              <a:t>رعاية الأحداث الرياضية والفنية (</a:t>
            </a:r>
            <a:r>
              <a:rPr lang="en-US" sz="2673" b="1">
                <a:solidFill>
                  <a:srgbClr val="2B2B70"/>
                </a:solidFill>
                <a:latin typeface="Almarai Bold"/>
                <a:ea typeface="Almarai Bold"/>
                <a:cs typeface="Almarai Bold"/>
                <a:sym typeface="Almarai Bold"/>
              </a:rPr>
              <a:t>Sponsorship of Extreme Sports &amp; Music Events</a:t>
            </a:r>
            <a:r>
              <a:rPr lang="ar-EG" sz="2673" b="1">
                <a:solidFill>
                  <a:srgbClr val="2B2B70"/>
                </a:solidFill>
                <a:latin typeface="Almarai Bold"/>
                <a:ea typeface="Almarai Bold"/>
                <a:cs typeface="Almarai Bold"/>
                <a:sym typeface="Almarai Bold"/>
                <a:rtl/>
              </a:rPr>
              <a:t>)</a:t>
            </a:r>
          </a:p>
        </p:txBody>
      </p:sp>
      <p:sp>
        <p:nvSpPr>
          <p:cNvPr id="39" name="TextBox 39"/>
          <p:cNvSpPr txBox="1"/>
          <p:nvPr/>
        </p:nvSpPr>
        <p:spPr>
          <a:xfrm>
            <a:off x="1246659" y="410485"/>
            <a:ext cx="6180648" cy="500380"/>
          </a:xfrm>
          <a:prstGeom prst="rect">
            <a:avLst/>
          </a:prstGeom>
        </p:spPr>
        <p:txBody>
          <a:bodyPr lIns="0" tIns="0" rIns="0" bIns="0" rtlCol="0" anchor="t">
            <a:spAutoFit/>
          </a:bodyPr>
          <a:lstStyle/>
          <a:p>
            <a:pPr marL="0" lvl="0" indent="0" algn="ctr" rtl="1">
              <a:lnSpc>
                <a:spcPts val="3919"/>
              </a:lnSpc>
              <a:spcBef>
                <a:spcPct val="0"/>
              </a:spcBef>
            </a:pPr>
            <a:r>
              <a:rPr lang="ar-EG" sz="2799" b="1">
                <a:solidFill>
                  <a:srgbClr val="E3E4E9"/>
                </a:solidFill>
                <a:latin typeface="Almarai Bold"/>
                <a:ea typeface="Almarai Bold"/>
                <a:cs typeface="Almarai Bold"/>
                <a:sym typeface="Almarai Bold"/>
                <a:rtl/>
              </a:rPr>
              <a:t>بناء المجتمع (</a:t>
            </a:r>
            <a:r>
              <a:rPr lang="en-US" sz="2799" b="1">
                <a:solidFill>
                  <a:srgbClr val="E3E4E9"/>
                </a:solidFill>
                <a:latin typeface="Almarai Bold"/>
                <a:ea typeface="Almarai Bold"/>
                <a:cs typeface="Almarai Bold"/>
                <a:sym typeface="Almarai Bold"/>
              </a:rPr>
              <a:t>Community Building</a:t>
            </a:r>
            <a:r>
              <a:rPr lang="ar-EG" sz="2799" b="1">
                <a:solidFill>
                  <a:srgbClr val="E3E4E9"/>
                </a:solidFill>
                <a:latin typeface="Almarai Bold"/>
                <a:ea typeface="Almarai Bold"/>
                <a:cs typeface="Almarai Bold"/>
                <a:sym typeface="Almarai Bold"/>
                <a:rtl/>
              </a:rPr>
              <a:t>)</a:t>
            </a:r>
          </a:p>
        </p:txBody>
      </p:sp>
      <p:grpSp>
        <p:nvGrpSpPr>
          <p:cNvPr id="40" name="Group 40"/>
          <p:cNvGrpSpPr/>
          <p:nvPr/>
        </p:nvGrpSpPr>
        <p:grpSpPr>
          <a:xfrm>
            <a:off x="4768616" y="1517315"/>
            <a:ext cx="1288848" cy="1288848"/>
            <a:chOff x="0" y="0"/>
            <a:chExt cx="1718463" cy="1718463"/>
          </a:xfrm>
        </p:grpSpPr>
        <p:grpSp>
          <p:nvGrpSpPr>
            <p:cNvPr id="41" name="Group 41"/>
            <p:cNvGrpSpPr>
              <a:grpSpLocks noChangeAspect="1"/>
            </p:cNvGrpSpPr>
            <p:nvPr/>
          </p:nvGrpSpPr>
          <p:grpSpPr>
            <a:xfrm>
              <a:off x="0" y="0"/>
              <a:ext cx="1718463" cy="1718463"/>
              <a:chOff x="-2540" y="-2540"/>
              <a:chExt cx="6355080" cy="6355080"/>
            </a:xfrm>
          </p:grpSpPr>
          <p:sp>
            <p:nvSpPr>
              <p:cNvPr id="42" name="Freeform 42"/>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3E4E9"/>
              </a:solidFill>
            </p:spPr>
          </p:sp>
        </p:grpSp>
        <p:sp>
          <p:nvSpPr>
            <p:cNvPr id="43" name="Freeform 43"/>
            <p:cNvSpPr/>
            <p:nvPr/>
          </p:nvSpPr>
          <p:spPr>
            <a:xfrm>
              <a:off x="497214" y="497214"/>
              <a:ext cx="724035" cy="724035"/>
            </a:xfrm>
            <a:custGeom>
              <a:avLst/>
              <a:gdLst/>
              <a:ahLst/>
              <a:cxnLst/>
              <a:rect l="l" t="t" r="r" b="b"/>
              <a:pathLst>
                <a:path w="724035" h="724035">
                  <a:moveTo>
                    <a:pt x="0" y="0"/>
                  </a:moveTo>
                  <a:lnTo>
                    <a:pt x="724035" y="0"/>
                  </a:lnTo>
                  <a:lnTo>
                    <a:pt x="724035" y="724035"/>
                  </a:lnTo>
                  <a:lnTo>
                    <a:pt x="0" y="7240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grpSp>
        <p:nvGrpSpPr>
          <p:cNvPr id="44" name="Group 44"/>
          <p:cNvGrpSpPr>
            <a:grpSpLocks noChangeAspect="1"/>
          </p:cNvGrpSpPr>
          <p:nvPr/>
        </p:nvGrpSpPr>
        <p:grpSpPr>
          <a:xfrm>
            <a:off x="3308319" y="1517315"/>
            <a:ext cx="1288848" cy="1288848"/>
            <a:chOff x="-2540" y="-2540"/>
            <a:chExt cx="6355080" cy="6355080"/>
          </a:xfrm>
        </p:grpSpPr>
        <p:sp>
          <p:nvSpPr>
            <p:cNvPr id="45" name="Freeform 4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3E4E9"/>
            </a:solidFill>
          </p:spPr>
        </p:sp>
      </p:grpSp>
      <p:sp>
        <p:nvSpPr>
          <p:cNvPr id="46" name="Freeform 46"/>
          <p:cNvSpPr/>
          <p:nvPr/>
        </p:nvSpPr>
        <p:spPr>
          <a:xfrm>
            <a:off x="3609431" y="1775721"/>
            <a:ext cx="686623" cy="753840"/>
          </a:xfrm>
          <a:custGeom>
            <a:avLst/>
            <a:gdLst/>
            <a:ahLst/>
            <a:cxnLst/>
            <a:rect l="l" t="t" r="r" b="b"/>
            <a:pathLst>
              <a:path w="686623" h="753840">
                <a:moveTo>
                  <a:pt x="0" y="0"/>
                </a:moveTo>
                <a:lnTo>
                  <a:pt x="686623" y="0"/>
                </a:lnTo>
                <a:lnTo>
                  <a:pt x="686623" y="753839"/>
                </a:lnTo>
                <a:lnTo>
                  <a:pt x="0" y="7538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47" name="Group 47"/>
          <p:cNvGrpSpPr>
            <a:grpSpLocks noChangeAspect="1"/>
          </p:cNvGrpSpPr>
          <p:nvPr/>
        </p:nvGrpSpPr>
        <p:grpSpPr>
          <a:xfrm>
            <a:off x="1848021" y="1517315"/>
            <a:ext cx="1288848" cy="1288848"/>
            <a:chOff x="-2540" y="-2540"/>
            <a:chExt cx="6355080" cy="6355080"/>
          </a:xfrm>
        </p:grpSpPr>
        <p:sp>
          <p:nvSpPr>
            <p:cNvPr id="48" name="Freeform 4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3E4E9"/>
            </a:solidFill>
          </p:spPr>
        </p:sp>
      </p:grpSp>
      <p:sp>
        <p:nvSpPr>
          <p:cNvPr id="49" name="Freeform 49"/>
          <p:cNvSpPr/>
          <p:nvPr/>
        </p:nvSpPr>
        <p:spPr>
          <a:xfrm>
            <a:off x="2067653" y="1727849"/>
            <a:ext cx="849584" cy="849584"/>
          </a:xfrm>
          <a:custGeom>
            <a:avLst/>
            <a:gdLst/>
            <a:ahLst/>
            <a:cxnLst/>
            <a:rect l="l" t="t" r="r" b="b"/>
            <a:pathLst>
              <a:path w="849584" h="849584">
                <a:moveTo>
                  <a:pt x="0" y="0"/>
                </a:moveTo>
                <a:lnTo>
                  <a:pt x="849584" y="0"/>
                </a:lnTo>
                <a:lnTo>
                  <a:pt x="849584" y="849583"/>
                </a:lnTo>
                <a:lnTo>
                  <a:pt x="0" y="8495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2B70"/>
        </a:solidFill>
        <a:effectLst/>
      </p:bgPr>
    </p:bg>
    <p:spTree>
      <p:nvGrpSpPr>
        <p:cNvPr id="1" name=""/>
        <p:cNvGrpSpPr/>
        <p:nvPr/>
      </p:nvGrpSpPr>
      <p:grpSpPr>
        <a:xfrm>
          <a:off x="0" y="0"/>
          <a:ext cx="0" cy="0"/>
          <a:chOff x="0" y="0"/>
          <a:chExt cx="0" cy="0"/>
        </a:xfrm>
      </p:grpSpPr>
      <p:sp>
        <p:nvSpPr>
          <p:cNvPr id="2" name="Freeform 2"/>
          <p:cNvSpPr/>
          <p:nvPr/>
        </p:nvSpPr>
        <p:spPr>
          <a:xfrm rot="-1498120">
            <a:off x="9084837" y="5685690"/>
            <a:ext cx="3891619" cy="5974244"/>
          </a:xfrm>
          <a:custGeom>
            <a:avLst/>
            <a:gdLst/>
            <a:ahLst/>
            <a:cxnLst/>
            <a:rect l="l" t="t" r="r" b="b"/>
            <a:pathLst>
              <a:path w="3891619" h="5974244">
                <a:moveTo>
                  <a:pt x="0" y="0"/>
                </a:moveTo>
                <a:lnTo>
                  <a:pt x="3891619" y="0"/>
                </a:lnTo>
                <a:lnTo>
                  <a:pt x="3891619" y="5974244"/>
                </a:lnTo>
                <a:lnTo>
                  <a:pt x="0" y="5974244"/>
                </a:lnTo>
                <a:lnTo>
                  <a:pt x="0" y="0"/>
                </a:lnTo>
                <a:close/>
              </a:path>
            </a:pathLst>
          </a:custGeom>
          <a:blipFill>
            <a:blip r:embed="rId6"/>
            <a:stretch>
              <a:fillRect l="-30744" r="-22770"/>
            </a:stretch>
          </a:blipFill>
        </p:spPr>
      </p:sp>
      <p:sp>
        <p:nvSpPr>
          <p:cNvPr id="3" name="Freeform 3"/>
          <p:cNvSpPr/>
          <p:nvPr/>
        </p:nvSpPr>
        <p:spPr>
          <a:xfrm rot="-1549914">
            <a:off x="11251300" y="3917654"/>
            <a:ext cx="2613095" cy="5047212"/>
          </a:xfrm>
          <a:custGeom>
            <a:avLst/>
            <a:gdLst/>
            <a:ahLst/>
            <a:cxnLst/>
            <a:rect l="l" t="t" r="r" b="b"/>
            <a:pathLst>
              <a:path w="2613095" h="5047212">
                <a:moveTo>
                  <a:pt x="0" y="0"/>
                </a:moveTo>
                <a:lnTo>
                  <a:pt x="2613095" y="0"/>
                </a:lnTo>
                <a:lnTo>
                  <a:pt x="2613095" y="5047212"/>
                </a:lnTo>
                <a:lnTo>
                  <a:pt x="0" y="5047212"/>
                </a:lnTo>
                <a:lnTo>
                  <a:pt x="0" y="0"/>
                </a:lnTo>
                <a:close/>
              </a:path>
            </a:pathLst>
          </a:custGeom>
          <a:blipFill>
            <a:blip r:embed="rId7"/>
            <a:stretch>
              <a:fillRect l="-48394" r="-33885"/>
            </a:stretch>
          </a:blipFill>
        </p:spPr>
      </p:sp>
      <p:sp>
        <p:nvSpPr>
          <p:cNvPr id="4" name="Freeform 4"/>
          <p:cNvSpPr/>
          <p:nvPr/>
        </p:nvSpPr>
        <p:spPr>
          <a:xfrm rot="1603605">
            <a:off x="3779070" y="3780595"/>
            <a:ext cx="4014735" cy="6306309"/>
          </a:xfrm>
          <a:custGeom>
            <a:avLst/>
            <a:gdLst/>
            <a:ahLst/>
            <a:cxnLst/>
            <a:rect l="l" t="t" r="r" b="b"/>
            <a:pathLst>
              <a:path w="4014735" h="6306309">
                <a:moveTo>
                  <a:pt x="0" y="0"/>
                </a:moveTo>
                <a:lnTo>
                  <a:pt x="4014735" y="0"/>
                </a:lnTo>
                <a:lnTo>
                  <a:pt x="4014735" y="6306309"/>
                </a:lnTo>
                <a:lnTo>
                  <a:pt x="0" y="6306309"/>
                </a:lnTo>
                <a:lnTo>
                  <a:pt x="0" y="0"/>
                </a:lnTo>
                <a:close/>
              </a:path>
            </a:pathLst>
          </a:custGeom>
          <a:blipFill>
            <a:blip r:embed="rId8"/>
            <a:stretch>
              <a:fillRect l="-33060" r="-24018"/>
            </a:stretch>
          </a:blipFill>
        </p:spPr>
      </p:sp>
      <p:sp>
        <p:nvSpPr>
          <p:cNvPr id="5" name="Freeform 5"/>
          <p:cNvSpPr/>
          <p:nvPr/>
        </p:nvSpPr>
        <p:spPr>
          <a:xfrm rot="1598891">
            <a:off x="5401845" y="6319849"/>
            <a:ext cx="3032540" cy="5029317"/>
          </a:xfrm>
          <a:custGeom>
            <a:avLst/>
            <a:gdLst/>
            <a:ahLst/>
            <a:cxnLst/>
            <a:rect l="l" t="t" r="r" b="b"/>
            <a:pathLst>
              <a:path w="3032540" h="5029317">
                <a:moveTo>
                  <a:pt x="0" y="0"/>
                </a:moveTo>
                <a:lnTo>
                  <a:pt x="3032540" y="0"/>
                </a:lnTo>
                <a:lnTo>
                  <a:pt x="3032540" y="5029317"/>
                </a:lnTo>
                <a:lnTo>
                  <a:pt x="0" y="5029317"/>
                </a:lnTo>
                <a:lnTo>
                  <a:pt x="0" y="0"/>
                </a:lnTo>
                <a:close/>
              </a:path>
            </a:pathLst>
          </a:custGeom>
          <a:blipFill>
            <a:blip r:embed="rId9"/>
            <a:stretch>
              <a:fillRect l="-24794" r="-41050"/>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a:stretch>
            <a:fillRect/>
          </a:stretch>
        </p:blipFill>
        <p:spPr>
          <a:xfrm>
            <a:off x="0" y="0"/>
            <a:ext cx="5786438" cy="10287000"/>
          </a:xfrm>
          <a:prstGeom prst="rect">
            <a:avLst/>
          </a:prstGeom>
        </p:spPr>
      </p:pic>
      <p:pic>
        <p:nvPicPr>
          <p:cNvPr id="7" name="Picture 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rcRect/>
          <a:stretch>
            <a:fillRect/>
          </a:stretch>
        </p:blipFill>
        <p:spPr>
          <a:xfrm>
            <a:off x="12501562" y="0"/>
            <a:ext cx="5786438" cy="10287000"/>
          </a:xfrm>
          <a:prstGeom prst="rect">
            <a:avLst/>
          </a:prstGeom>
        </p:spPr>
      </p:pic>
      <p:sp>
        <p:nvSpPr>
          <p:cNvPr id="8" name="Freeform 8"/>
          <p:cNvSpPr/>
          <p:nvPr/>
        </p:nvSpPr>
        <p:spPr>
          <a:xfrm>
            <a:off x="3968893" y="-2719514"/>
            <a:ext cx="10864564" cy="9421244"/>
          </a:xfrm>
          <a:custGeom>
            <a:avLst/>
            <a:gdLst/>
            <a:ahLst/>
            <a:cxnLst/>
            <a:rect l="l" t="t" r="r" b="b"/>
            <a:pathLst>
              <a:path w="10864564" h="9421244">
                <a:moveTo>
                  <a:pt x="0" y="0"/>
                </a:moveTo>
                <a:lnTo>
                  <a:pt x="10864564" y="0"/>
                </a:lnTo>
                <a:lnTo>
                  <a:pt x="10864564" y="9421244"/>
                </a:lnTo>
                <a:lnTo>
                  <a:pt x="0" y="9421244"/>
                </a:lnTo>
                <a:lnTo>
                  <a:pt x="0" y="0"/>
                </a:lnTo>
                <a:close/>
              </a:path>
            </a:pathLst>
          </a:custGeom>
          <a:blipFill>
            <a:blip r:embed="rId12"/>
            <a:stretch>
              <a:fillRect b="-15319"/>
            </a:stretch>
          </a:blipFill>
        </p:spPr>
      </p:sp>
      <p:sp>
        <p:nvSpPr>
          <p:cNvPr id="9" name="Freeform 9"/>
          <p:cNvSpPr/>
          <p:nvPr/>
        </p:nvSpPr>
        <p:spPr>
          <a:xfrm rot="-2274595">
            <a:off x="-893824" y="-1494226"/>
            <a:ext cx="2750106" cy="4319843"/>
          </a:xfrm>
          <a:custGeom>
            <a:avLst/>
            <a:gdLst/>
            <a:ahLst/>
            <a:cxnLst/>
            <a:rect l="l" t="t" r="r" b="b"/>
            <a:pathLst>
              <a:path w="2750106" h="4319843">
                <a:moveTo>
                  <a:pt x="0" y="0"/>
                </a:moveTo>
                <a:lnTo>
                  <a:pt x="2750107" y="0"/>
                </a:lnTo>
                <a:lnTo>
                  <a:pt x="2750107" y="4319842"/>
                </a:lnTo>
                <a:lnTo>
                  <a:pt x="0" y="4319842"/>
                </a:lnTo>
                <a:lnTo>
                  <a:pt x="0" y="0"/>
                </a:lnTo>
                <a:close/>
              </a:path>
            </a:pathLst>
          </a:custGeom>
          <a:blipFill>
            <a:blip r:embed="rId8"/>
            <a:stretch>
              <a:fillRect l="-33060" r="-24018"/>
            </a:stretch>
          </a:blipFill>
        </p:spPr>
      </p:sp>
      <p:sp>
        <p:nvSpPr>
          <p:cNvPr id="10" name="Freeform 10"/>
          <p:cNvSpPr/>
          <p:nvPr/>
        </p:nvSpPr>
        <p:spPr>
          <a:xfrm rot="-1549914">
            <a:off x="16981452" y="7252373"/>
            <a:ext cx="2613095" cy="5047212"/>
          </a:xfrm>
          <a:custGeom>
            <a:avLst/>
            <a:gdLst/>
            <a:ahLst/>
            <a:cxnLst/>
            <a:rect l="l" t="t" r="r" b="b"/>
            <a:pathLst>
              <a:path w="2613095" h="5047212">
                <a:moveTo>
                  <a:pt x="0" y="0"/>
                </a:moveTo>
                <a:lnTo>
                  <a:pt x="2613096" y="0"/>
                </a:lnTo>
                <a:lnTo>
                  <a:pt x="2613096" y="5047212"/>
                </a:lnTo>
                <a:lnTo>
                  <a:pt x="0" y="5047212"/>
                </a:lnTo>
                <a:lnTo>
                  <a:pt x="0" y="0"/>
                </a:lnTo>
                <a:close/>
              </a:path>
            </a:pathLst>
          </a:custGeom>
          <a:blipFill>
            <a:blip r:embed="rId7"/>
            <a:stretch>
              <a:fillRect l="-48394" r="-33885"/>
            </a:stretch>
          </a:blipFill>
        </p:spPr>
      </p:sp>
      <p:sp>
        <p:nvSpPr>
          <p:cNvPr id="11" name="Freeform 11"/>
          <p:cNvSpPr/>
          <p:nvPr/>
        </p:nvSpPr>
        <p:spPr>
          <a:xfrm rot="1492508">
            <a:off x="10896278" y="7243094"/>
            <a:ext cx="3891619" cy="5974244"/>
          </a:xfrm>
          <a:custGeom>
            <a:avLst/>
            <a:gdLst/>
            <a:ahLst/>
            <a:cxnLst/>
            <a:rect l="l" t="t" r="r" b="b"/>
            <a:pathLst>
              <a:path w="3891619" h="5974244">
                <a:moveTo>
                  <a:pt x="0" y="0"/>
                </a:moveTo>
                <a:lnTo>
                  <a:pt x="3891619" y="0"/>
                </a:lnTo>
                <a:lnTo>
                  <a:pt x="3891619" y="5974245"/>
                </a:lnTo>
                <a:lnTo>
                  <a:pt x="0" y="5974245"/>
                </a:lnTo>
                <a:lnTo>
                  <a:pt x="0" y="0"/>
                </a:lnTo>
                <a:close/>
              </a:path>
            </a:pathLst>
          </a:custGeom>
          <a:blipFill>
            <a:blip r:embed="rId6"/>
            <a:stretch>
              <a:fillRect l="-30744" r="-22770"/>
            </a:stretch>
          </a:blipFill>
        </p:spPr>
      </p:sp>
      <p:sp>
        <p:nvSpPr>
          <p:cNvPr id="12" name="Freeform 12"/>
          <p:cNvSpPr/>
          <p:nvPr/>
        </p:nvSpPr>
        <p:spPr>
          <a:xfrm rot="-1124551">
            <a:off x="4252279" y="8560351"/>
            <a:ext cx="1803673" cy="2991302"/>
          </a:xfrm>
          <a:custGeom>
            <a:avLst/>
            <a:gdLst/>
            <a:ahLst/>
            <a:cxnLst/>
            <a:rect l="l" t="t" r="r" b="b"/>
            <a:pathLst>
              <a:path w="1803673" h="2991302">
                <a:moveTo>
                  <a:pt x="0" y="0"/>
                </a:moveTo>
                <a:lnTo>
                  <a:pt x="1803673" y="0"/>
                </a:lnTo>
                <a:lnTo>
                  <a:pt x="1803673" y="2991302"/>
                </a:lnTo>
                <a:lnTo>
                  <a:pt x="0" y="2991302"/>
                </a:lnTo>
                <a:lnTo>
                  <a:pt x="0" y="0"/>
                </a:lnTo>
                <a:close/>
              </a:path>
            </a:pathLst>
          </a:custGeom>
          <a:blipFill>
            <a:blip r:embed="rId9"/>
            <a:stretch>
              <a:fillRect l="-24794" r="-41050"/>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6"/>
                </p:tgtEl>
              </p:cMediaNode>
            </p:video>
            <p:video>
              <p:cMediaNode vol="100000">
                <p:cTn id="3"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12130"/>
        </a:solidFill>
        <a:effectLst/>
      </p:bgPr>
    </p:bg>
    <p:spTree>
      <p:nvGrpSpPr>
        <p:cNvPr id="1" name=""/>
        <p:cNvGrpSpPr/>
        <p:nvPr/>
      </p:nvGrpSpPr>
      <p:grpSpPr>
        <a:xfrm>
          <a:off x="0" y="0"/>
          <a:ext cx="0" cy="0"/>
          <a:chOff x="0" y="0"/>
          <a:chExt cx="0" cy="0"/>
        </a:xfrm>
      </p:grpSpPr>
      <p:grpSp>
        <p:nvGrpSpPr>
          <p:cNvPr id="2" name="Group 2"/>
          <p:cNvGrpSpPr/>
          <p:nvPr/>
        </p:nvGrpSpPr>
        <p:grpSpPr>
          <a:xfrm>
            <a:off x="11371392" y="-840110"/>
            <a:ext cx="11775816" cy="11967219"/>
            <a:chOff x="0" y="0"/>
            <a:chExt cx="3101449" cy="3151860"/>
          </a:xfrm>
        </p:grpSpPr>
        <p:sp>
          <p:nvSpPr>
            <p:cNvPr id="3" name="Freeform 3"/>
            <p:cNvSpPr/>
            <p:nvPr/>
          </p:nvSpPr>
          <p:spPr>
            <a:xfrm>
              <a:off x="0" y="0"/>
              <a:ext cx="3101449" cy="3151860"/>
            </a:xfrm>
            <a:custGeom>
              <a:avLst/>
              <a:gdLst/>
              <a:ahLst/>
              <a:cxnLst/>
              <a:rect l="l" t="t" r="r" b="b"/>
              <a:pathLst>
                <a:path w="3101449" h="3151860">
                  <a:moveTo>
                    <a:pt x="1550725" y="0"/>
                  </a:moveTo>
                  <a:cubicBezTo>
                    <a:pt x="694283" y="0"/>
                    <a:pt x="0" y="705568"/>
                    <a:pt x="0" y="1575930"/>
                  </a:cubicBezTo>
                  <a:cubicBezTo>
                    <a:pt x="0" y="2446292"/>
                    <a:pt x="694283" y="3151860"/>
                    <a:pt x="1550725" y="3151860"/>
                  </a:cubicBezTo>
                  <a:cubicBezTo>
                    <a:pt x="2407166" y="3151860"/>
                    <a:pt x="3101449" y="2446292"/>
                    <a:pt x="3101449" y="1575930"/>
                  </a:cubicBezTo>
                  <a:cubicBezTo>
                    <a:pt x="3101449" y="705568"/>
                    <a:pt x="2407166" y="0"/>
                    <a:pt x="1550725" y="0"/>
                  </a:cubicBezTo>
                  <a:close/>
                </a:path>
              </a:pathLst>
            </a:custGeom>
            <a:solidFill>
              <a:srgbClr val="0E3B5D"/>
            </a:solidFill>
          </p:spPr>
        </p:sp>
        <p:sp>
          <p:nvSpPr>
            <p:cNvPr id="4" name="TextBox 4"/>
            <p:cNvSpPr txBox="1"/>
            <p:nvPr/>
          </p:nvSpPr>
          <p:spPr>
            <a:xfrm>
              <a:off x="290761" y="257387"/>
              <a:ext cx="2519928" cy="259898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2192000" y="3473668"/>
            <a:ext cx="6567036" cy="2825315"/>
          </a:xfrm>
          <a:custGeom>
            <a:avLst/>
            <a:gdLst/>
            <a:ahLst/>
            <a:cxnLst/>
            <a:rect l="l" t="t" r="r" b="b"/>
            <a:pathLst>
              <a:path w="6567036" h="2825315">
                <a:moveTo>
                  <a:pt x="0" y="0"/>
                </a:moveTo>
                <a:lnTo>
                  <a:pt x="6567036" y="0"/>
                </a:lnTo>
                <a:lnTo>
                  <a:pt x="6567036" y="2825314"/>
                </a:lnTo>
                <a:lnTo>
                  <a:pt x="0" y="2825314"/>
                </a:lnTo>
                <a:lnTo>
                  <a:pt x="0" y="0"/>
                </a:lnTo>
                <a:close/>
              </a:path>
            </a:pathLst>
          </a:custGeom>
          <a:blipFill>
            <a:blip r:embed="rId2"/>
            <a:stretch>
              <a:fillRect l="-39230" r="-32859"/>
            </a:stretch>
          </a:blipFill>
        </p:spPr>
      </p:sp>
      <p:grpSp>
        <p:nvGrpSpPr>
          <p:cNvPr id="6" name="Group 6"/>
          <p:cNvGrpSpPr/>
          <p:nvPr/>
        </p:nvGrpSpPr>
        <p:grpSpPr>
          <a:xfrm>
            <a:off x="234571" y="1546006"/>
            <a:ext cx="11136821" cy="2382411"/>
            <a:chOff x="0" y="0"/>
            <a:chExt cx="2842359" cy="608043"/>
          </a:xfrm>
        </p:grpSpPr>
        <p:sp>
          <p:nvSpPr>
            <p:cNvPr id="7" name="Freeform 7"/>
            <p:cNvSpPr/>
            <p:nvPr/>
          </p:nvSpPr>
          <p:spPr>
            <a:xfrm>
              <a:off x="0" y="0"/>
              <a:ext cx="2842359" cy="608043"/>
            </a:xfrm>
            <a:custGeom>
              <a:avLst/>
              <a:gdLst/>
              <a:ahLst/>
              <a:cxnLst/>
              <a:rect l="l" t="t" r="r" b="b"/>
              <a:pathLst>
                <a:path w="2842359" h="608043">
                  <a:moveTo>
                    <a:pt x="2842359" y="0"/>
                  </a:moveTo>
                  <a:lnTo>
                    <a:pt x="0" y="0"/>
                  </a:lnTo>
                  <a:lnTo>
                    <a:pt x="101600" y="304022"/>
                  </a:lnTo>
                  <a:lnTo>
                    <a:pt x="0" y="608043"/>
                  </a:lnTo>
                  <a:lnTo>
                    <a:pt x="2842359" y="608043"/>
                  </a:lnTo>
                  <a:lnTo>
                    <a:pt x="2740759" y="304022"/>
                  </a:lnTo>
                  <a:lnTo>
                    <a:pt x="2842359" y="0"/>
                  </a:lnTo>
                  <a:close/>
                </a:path>
              </a:pathLst>
            </a:custGeom>
            <a:solidFill>
              <a:srgbClr val="000000">
                <a:alpha val="0"/>
              </a:srgbClr>
            </a:solidFill>
            <a:ln w="38100" cap="sq">
              <a:solidFill>
                <a:srgbClr val="0E3B5D"/>
              </a:solidFill>
              <a:prstDash val="solid"/>
              <a:miter/>
            </a:ln>
          </p:spPr>
        </p:sp>
        <p:sp>
          <p:nvSpPr>
            <p:cNvPr id="8" name="TextBox 8"/>
            <p:cNvSpPr txBox="1"/>
            <p:nvPr/>
          </p:nvSpPr>
          <p:spPr>
            <a:xfrm>
              <a:off x="88900" y="-38100"/>
              <a:ext cx="2664559" cy="646143"/>
            </a:xfrm>
            <a:prstGeom prst="rect">
              <a:avLst/>
            </a:prstGeom>
          </p:spPr>
          <p:txBody>
            <a:bodyPr lIns="50800" tIns="50800" rIns="50800" bIns="50800" rtlCol="0" anchor="ctr"/>
            <a:lstStyle/>
            <a:p>
              <a:pPr algn="ctr">
                <a:lnSpc>
                  <a:spcPts val="2520"/>
                </a:lnSpc>
              </a:pPr>
              <a:endParaRPr/>
            </a:p>
          </p:txBody>
        </p:sp>
      </p:grpSp>
      <p:sp>
        <p:nvSpPr>
          <p:cNvPr id="9" name="TextBox 9"/>
          <p:cNvSpPr txBox="1"/>
          <p:nvPr/>
        </p:nvSpPr>
        <p:spPr>
          <a:xfrm>
            <a:off x="8400487" y="3968646"/>
            <a:ext cx="2365622" cy="2495341"/>
          </a:xfrm>
          <a:prstGeom prst="rect">
            <a:avLst/>
          </a:prstGeom>
        </p:spPr>
        <p:txBody>
          <a:bodyPr lIns="0" tIns="0" rIns="0" bIns="0" rtlCol="0" anchor="t">
            <a:spAutoFit/>
          </a:bodyPr>
          <a:lstStyle/>
          <a:p>
            <a:pPr algn="ctr">
              <a:lnSpc>
                <a:spcPts val="20245"/>
              </a:lnSpc>
            </a:pPr>
            <a:r>
              <a:rPr lang="en-US" sz="14461" b="1">
                <a:solidFill>
                  <a:srgbClr val="FFFFFF"/>
                </a:solidFill>
                <a:latin typeface="Bebas Neue Bold"/>
                <a:ea typeface="Bebas Neue Bold"/>
                <a:cs typeface="Bebas Neue Bold"/>
                <a:sym typeface="Bebas Neue Bold"/>
              </a:rPr>
              <a:t>01</a:t>
            </a:r>
            <a:r>
              <a:rPr lang="en-US" sz="14461">
                <a:solidFill>
                  <a:srgbClr val="FFFFFF"/>
                </a:solidFill>
                <a:latin typeface="Bebas Neue"/>
                <a:ea typeface="Bebas Neue"/>
                <a:cs typeface="Bebas Neue"/>
                <a:sym typeface="Bebas Neue"/>
              </a:rPr>
              <a:t>.</a:t>
            </a:r>
          </a:p>
        </p:txBody>
      </p:sp>
      <p:grpSp>
        <p:nvGrpSpPr>
          <p:cNvPr id="10" name="Group 10"/>
          <p:cNvGrpSpPr/>
          <p:nvPr/>
        </p:nvGrpSpPr>
        <p:grpSpPr>
          <a:xfrm>
            <a:off x="7793831" y="5794272"/>
            <a:ext cx="3214688" cy="4114800"/>
            <a:chOff x="0" y="0"/>
            <a:chExt cx="635000" cy="812800"/>
          </a:xfrm>
        </p:grpSpPr>
        <p:sp>
          <p:nvSpPr>
            <p:cNvPr id="11" name="Freeform 11"/>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D12130"/>
            </a:solidFill>
            <a:ln w="38100" cap="sq">
              <a:solidFill>
                <a:srgbClr val="0E3B5D"/>
              </a:solidFill>
              <a:prstDash val="solid"/>
              <a:miter/>
            </a:ln>
          </p:spPr>
        </p:sp>
        <p:sp>
          <p:nvSpPr>
            <p:cNvPr id="12" name="TextBox 12"/>
            <p:cNvSpPr txBox="1"/>
            <p:nvPr/>
          </p:nvSpPr>
          <p:spPr>
            <a:xfrm>
              <a:off x="0" y="-38100"/>
              <a:ext cx="635000" cy="736600"/>
            </a:xfrm>
            <a:prstGeom prst="rect">
              <a:avLst/>
            </a:prstGeom>
          </p:spPr>
          <p:txBody>
            <a:bodyPr lIns="50800" tIns="50800" rIns="50800" bIns="50800" rtlCol="0" anchor="ctr"/>
            <a:lstStyle/>
            <a:p>
              <a:pPr algn="ctr">
                <a:lnSpc>
                  <a:spcPts val="2520"/>
                </a:lnSpc>
              </a:pPr>
              <a:endParaRPr/>
            </a:p>
          </p:txBody>
        </p:sp>
      </p:grpSp>
      <p:sp>
        <p:nvSpPr>
          <p:cNvPr id="13" name="TextBox 13"/>
          <p:cNvSpPr txBox="1"/>
          <p:nvPr/>
        </p:nvSpPr>
        <p:spPr>
          <a:xfrm>
            <a:off x="4883381" y="3968646"/>
            <a:ext cx="2365622" cy="2495341"/>
          </a:xfrm>
          <a:prstGeom prst="rect">
            <a:avLst/>
          </a:prstGeom>
        </p:spPr>
        <p:txBody>
          <a:bodyPr lIns="0" tIns="0" rIns="0" bIns="0" rtlCol="0" anchor="t">
            <a:spAutoFit/>
          </a:bodyPr>
          <a:lstStyle/>
          <a:p>
            <a:pPr algn="ctr">
              <a:lnSpc>
                <a:spcPts val="20245"/>
              </a:lnSpc>
            </a:pPr>
            <a:r>
              <a:rPr lang="en-US" sz="14461" b="1">
                <a:solidFill>
                  <a:srgbClr val="FFFFFF"/>
                </a:solidFill>
                <a:latin typeface="Bebas Neue Bold"/>
                <a:ea typeface="Bebas Neue Bold"/>
                <a:cs typeface="Bebas Neue Bold"/>
                <a:sym typeface="Bebas Neue Bold"/>
              </a:rPr>
              <a:t>02</a:t>
            </a:r>
            <a:r>
              <a:rPr lang="en-US" sz="14461">
                <a:solidFill>
                  <a:srgbClr val="FFFFFF"/>
                </a:solidFill>
                <a:latin typeface="Bebas Neue"/>
                <a:ea typeface="Bebas Neue"/>
                <a:cs typeface="Bebas Neue"/>
                <a:sym typeface="Bebas Neue"/>
              </a:rPr>
              <a:t>.</a:t>
            </a:r>
          </a:p>
        </p:txBody>
      </p:sp>
      <p:grpSp>
        <p:nvGrpSpPr>
          <p:cNvPr id="14" name="Group 14"/>
          <p:cNvGrpSpPr/>
          <p:nvPr/>
        </p:nvGrpSpPr>
        <p:grpSpPr>
          <a:xfrm>
            <a:off x="4276725" y="5794272"/>
            <a:ext cx="3214688" cy="4114800"/>
            <a:chOff x="0" y="0"/>
            <a:chExt cx="635000" cy="812800"/>
          </a:xfrm>
        </p:grpSpPr>
        <p:sp>
          <p:nvSpPr>
            <p:cNvPr id="15" name="Freeform 15"/>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D12130"/>
            </a:solidFill>
            <a:ln w="38100" cap="sq">
              <a:solidFill>
                <a:srgbClr val="0E3B5D"/>
              </a:solidFill>
              <a:prstDash val="solid"/>
              <a:miter/>
            </a:ln>
          </p:spPr>
        </p:sp>
        <p:sp>
          <p:nvSpPr>
            <p:cNvPr id="16" name="TextBox 16"/>
            <p:cNvSpPr txBox="1"/>
            <p:nvPr/>
          </p:nvSpPr>
          <p:spPr>
            <a:xfrm>
              <a:off x="0" y="-38100"/>
              <a:ext cx="635000" cy="736600"/>
            </a:xfrm>
            <a:prstGeom prst="rect">
              <a:avLst/>
            </a:prstGeom>
          </p:spPr>
          <p:txBody>
            <a:bodyPr lIns="50800" tIns="50800" rIns="50800" bIns="50800" rtlCol="0" anchor="ctr"/>
            <a:lstStyle/>
            <a:p>
              <a:pPr algn="ctr">
                <a:lnSpc>
                  <a:spcPts val="2520"/>
                </a:lnSpc>
              </a:pPr>
              <a:endParaRPr/>
            </a:p>
          </p:txBody>
        </p:sp>
      </p:grpSp>
      <p:sp>
        <p:nvSpPr>
          <p:cNvPr id="17" name="TextBox 17"/>
          <p:cNvSpPr txBox="1"/>
          <p:nvPr/>
        </p:nvSpPr>
        <p:spPr>
          <a:xfrm>
            <a:off x="1366274" y="3968646"/>
            <a:ext cx="2365622" cy="2495341"/>
          </a:xfrm>
          <a:prstGeom prst="rect">
            <a:avLst/>
          </a:prstGeom>
        </p:spPr>
        <p:txBody>
          <a:bodyPr lIns="0" tIns="0" rIns="0" bIns="0" rtlCol="0" anchor="t">
            <a:spAutoFit/>
          </a:bodyPr>
          <a:lstStyle/>
          <a:p>
            <a:pPr algn="ctr">
              <a:lnSpc>
                <a:spcPts val="20245"/>
              </a:lnSpc>
            </a:pPr>
            <a:r>
              <a:rPr lang="en-US" sz="14461" b="1" dirty="0">
                <a:solidFill>
                  <a:srgbClr val="FFFFFF"/>
                </a:solidFill>
                <a:latin typeface="Bebas Neue Bold"/>
                <a:ea typeface="Bebas Neue Bold"/>
                <a:cs typeface="Bebas Neue Bold"/>
                <a:sym typeface="Bebas Neue Bold"/>
              </a:rPr>
              <a:t>03</a:t>
            </a:r>
            <a:r>
              <a:rPr lang="en-US" sz="14461" dirty="0">
                <a:solidFill>
                  <a:srgbClr val="FFFFFF"/>
                </a:solidFill>
                <a:latin typeface="Bebas Neue"/>
                <a:ea typeface="Bebas Neue"/>
                <a:cs typeface="Bebas Neue"/>
                <a:sym typeface="Bebas Neue"/>
              </a:rPr>
              <a:t>.</a:t>
            </a:r>
          </a:p>
        </p:txBody>
      </p:sp>
      <p:grpSp>
        <p:nvGrpSpPr>
          <p:cNvPr id="18" name="Group 18"/>
          <p:cNvGrpSpPr/>
          <p:nvPr/>
        </p:nvGrpSpPr>
        <p:grpSpPr>
          <a:xfrm>
            <a:off x="759619" y="5794272"/>
            <a:ext cx="3214688" cy="4114800"/>
            <a:chOff x="0" y="0"/>
            <a:chExt cx="635000" cy="812800"/>
          </a:xfrm>
        </p:grpSpPr>
        <p:sp>
          <p:nvSpPr>
            <p:cNvPr id="19" name="Freeform 19"/>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D12130"/>
            </a:solidFill>
            <a:ln w="38100" cap="sq">
              <a:solidFill>
                <a:srgbClr val="0E3B5D"/>
              </a:solidFill>
              <a:prstDash val="solid"/>
              <a:miter/>
            </a:ln>
          </p:spPr>
        </p:sp>
        <p:sp>
          <p:nvSpPr>
            <p:cNvPr id="20" name="TextBox 20"/>
            <p:cNvSpPr txBox="1"/>
            <p:nvPr/>
          </p:nvSpPr>
          <p:spPr>
            <a:xfrm>
              <a:off x="0" y="-38100"/>
              <a:ext cx="635000" cy="736600"/>
            </a:xfrm>
            <a:prstGeom prst="rect">
              <a:avLst/>
            </a:prstGeom>
          </p:spPr>
          <p:txBody>
            <a:bodyPr lIns="50800" tIns="50800" rIns="50800" bIns="50800" rtlCol="0" anchor="ctr"/>
            <a:lstStyle/>
            <a:p>
              <a:pPr algn="ctr">
                <a:lnSpc>
                  <a:spcPts val="2520"/>
                </a:lnSpc>
              </a:pPr>
              <a:endParaRPr/>
            </a:p>
          </p:txBody>
        </p:sp>
      </p:grpSp>
      <p:sp>
        <p:nvSpPr>
          <p:cNvPr id="21" name="TextBox 21"/>
          <p:cNvSpPr txBox="1"/>
          <p:nvPr/>
        </p:nvSpPr>
        <p:spPr>
          <a:xfrm>
            <a:off x="919038" y="1642647"/>
            <a:ext cx="9767888" cy="2122453"/>
          </a:xfrm>
          <a:prstGeom prst="rect">
            <a:avLst/>
          </a:prstGeom>
        </p:spPr>
        <p:txBody>
          <a:bodyPr lIns="0" tIns="0" rIns="0" bIns="0" rtlCol="0" anchor="t">
            <a:spAutoFit/>
          </a:bodyPr>
          <a:lstStyle/>
          <a:p>
            <a:pPr algn="ctr" rtl="1">
              <a:lnSpc>
                <a:spcPts val="3304"/>
              </a:lnSpc>
            </a:pPr>
            <a:r>
              <a:rPr lang="ar-EG" sz="2360" b="1">
                <a:solidFill>
                  <a:srgbClr val="FFFFFF"/>
                </a:solidFill>
                <a:latin typeface="Almarai Bold"/>
                <a:ea typeface="Almarai Bold"/>
                <a:cs typeface="Almarai Bold"/>
                <a:sym typeface="Almarai Bold"/>
                <a:rtl/>
              </a:rPr>
              <a:t>جمعية التصلب الجانبي الضموري (</a:t>
            </a:r>
            <a:r>
              <a:rPr lang="en-US" sz="2360" b="1">
                <a:solidFill>
                  <a:srgbClr val="FFFFFF"/>
                </a:solidFill>
                <a:latin typeface="Almarai Bold"/>
                <a:ea typeface="Almarai Bold"/>
                <a:cs typeface="Almarai Bold"/>
                <a:sym typeface="Almarai Bold"/>
              </a:rPr>
              <a:t>ALS</a:t>
            </a:r>
            <a:r>
              <a:rPr lang="ar-EG" sz="2360" b="1">
                <a:solidFill>
                  <a:srgbClr val="FFFFFF"/>
                </a:solidFill>
                <a:latin typeface="Almarai Bold"/>
                <a:ea typeface="Almarai Bold"/>
                <a:cs typeface="Almarai Bold"/>
                <a:sym typeface="Almarai Bold"/>
                <a:rtl/>
              </a:rPr>
              <a:t>) هي منظمة غير ربحية أمريكية تأسست عام </a:t>
            </a:r>
            <a:r>
              <a:rPr lang="en-US" sz="2360" b="1">
                <a:solidFill>
                  <a:srgbClr val="FFFFFF"/>
                </a:solidFill>
                <a:latin typeface="Almarai Bold"/>
                <a:ea typeface="Almarai Bold"/>
                <a:cs typeface="Almarai Bold"/>
                <a:sym typeface="Almarai Bold"/>
              </a:rPr>
              <a:t>1985</a:t>
            </a:r>
            <a:r>
              <a:rPr lang="ar-EG" sz="2360" b="1">
                <a:solidFill>
                  <a:srgbClr val="FFFFFF"/>
                </a:solidFill>
                <a:latin typeface="Almarai Bold"/>
                <a:ea typeface="Almarai Bold"/>
                <a:cs typeface="Almarai Bold"/>
                <a:sym typeface="Almarai Bold"/>
                <a:rtl/>
              </a:rPr>
              <a:t>، تهدف إلى مكافحة مرض التصلب الجانبي الضموري (المعروف أيضًا بمرض "لو جيريج") عبر تمويل الأبحاث، تقديم الدعم للمرضى، والتوعية العامة. اشتهرت عالميًا بعد حملة "تحدي دلو الثلج" (</a:t>
            </a:r>
            <a:r>
              <a:rPr lang="en-US" sz="2360" b="1">
                <a:solidFill>
                  <a:srgbClr val="FFFFFF"/>
                </a:solidFill>
                <a:latin typeface="Almarai Bold"/>
                <a:ea typeface="Almarai Bold"/>
                <a:cs typeface="Almarai Bold"/>
                <a:sym typeface="Almarai Bold"/>
              </a:rPr>
              <a:t>Ice Bucket Challenge</a:t>
            </a:r>
            <a:r>
              <a:rPr lang="ar-EG" sz="2360" b="1">
                <a:solidFill>
                  <a:srgbClr val="FFFFFF"/>
                </a:solidFill>
                <a:latin typeface="Almarai Bold"/>
                <a:ea typeface="Almarai Bold"/>
                <a:cs typeface="Almarai Bold"/>
                <a:sym typeface="Almarai Bold"/>
                <a:rtl/>
              </a:rPr>
              <a:t>) في </a:t>
            </a:r>
            <a:r>
              <a:rPr lang="en-US" sz="2360" b="1">
                <a:solidFill>
                  <a:srgbClr val="FFFFFF"/>
                </a:solidFill>
                <a:latin typeface="Almarai Bold"/>
                <a:ea typeface="Almarai Bold"/>
                <a:cs typeface="Almarai Bold"/>
                <a:sym typeface="Almarai Bold"/>
              </a:rPr>
              <a:t>2014</a:t>
            </a:r>
            <a:r>
              <a:rPr lang="ar-EG" sz="2360" b="1">
                <a:solidFill>
                  <a:srgbClr val="FFFFFF"/>
                </a:solidFill>
                <a:latin typeface="Almarai Bold"/>
                <a:ea typeface="Almarai Bold"/>
                <a:cs typeface="Almarai Bold"/>
                <a:sym typeface="Almarai Bold"/>
                <a:rtl/>
              </a:rPr>
              <a:t>، والتي حوّلت قضيتها إلى ظاهرة عالمية.</a:t>
            </a:r>
          </a:p>
        </p:txBody>
      </p:sp>
      <p:sp>
        <p:nvSpPr>
          <p:cNvPr id="22" name="TextBox 22"/>
          <p:cNvSpPr txBox="1"/>
          <p:nvPr/>
        </p:nvSpPr>
        <p:spPr>
          <a:xfrm>
            <a:off x="7882687" y="6448320"/>
            <a:ext cx="3036977" cy="2324733"/>
          </a:xfrm>
          <a:prstGeom prst="rect">
            <a:avLst/>
          </a:prstGeom>
        </p:spPr>
        <p:txBody>
          <a:bodyPr lIns="0" tIns="0" rIns="0" bIns="0" rtlCol="0" anchor="t">
            <a:spAutoFit/>
          </a:bodyPr>
          <a:lstStyle/>
          <a:p>
            <a:pPr algn="ctr" rtl="1">
              <a:lnSpc>
                <a:spcPts val="3640"/>
              </a:lnSpc>
            </a:pPr>
            <a:r>
              <a:rPr lang="ar-EG" sz="2600" b="1">
                <a:solidFill>
                  <a:srgbClr val="FFFFFF"/>
                </a:solidFill>
                <a:latin typeface="Almarai Bold"/>
                <a:ea typeface="Almarai Bold"/>
                <a:cs typeface="Almarai Bold"/>
                <a:sym typeface="Almarai Bold"/>
                <a:rtl/>
              </a:rPr>
              <a:t>إنشاء تحديات فايرل </a:t>
            </a:r>
            <a:r>
              <a:rPr lang="en-US" sz="2600" b="1">
                <a:solidFill>
                  <a:srgbClr val="FFFFFF"/>
                </a:solidFill>
                <a:latin typeface="Almarai Bold"/>
                <a:ea typeface="Almarai Bold"/>
                <a:cs typeface="Almarai Bold"/>
                <a:sym typeface="Almarai Bold"/>
              </a:rPr>
              <a:t>VIRAL</a:t>
            </a:r>
            <a:r>
              <a:rPr lang="ar-EG" sz="2600" b="1">
                <a:solidFill>
                  <a:srgbClr val="FFFFFF"/>
                </a:solidFill>
                <a:latin typeface="Almarai Bold"/>
                <a:ea typeface="Almarai Bold"/>
                <a:cs typeface="Almarai Bold"/>
                <a:sym typeface="Almarai Bold"/>
                <a:rtl/>
              </a:rPr>
              <a:t> تشمل المشاهير</a:t>
            </a:r>
          </a:p>
          <a:p>
            <a:pPr algn="ctr" rtl="1">
              <a:lnSpc>
                <a:spcPts val="3640"/>
              </a:lnSpc>
            </a:pPr>
            <a:r>
              <a:rPr lang="ar-EG" sz="2600" b="1">
                <a:solidFill>
                  <a:srgbClr val="FFFFFF"/>
                </a:solidFill>
                <a:latin typeface="Almarai Bold"/>
                <a:ea typeface="Almarai Bold"/>
                <a:cs typeface="Almarai Bold"/>
                <a:sym typeface="Almarai Bold"/>
                <a:rtl/>
              </a:rPr>
              <a:t> (</a:t>
            </a:r>
            <a:r>
              <a:rPr lang="en-US" sz="2600" b="1">
                <a:solidFill>
                  <a:srgbClr val="FFFFFF"/>
                </a:solidFill>
                <a:latin typeface="Almarai Bold"/>
                <a:ea typeface="Almarai Bold"/>
                <a:cs typeface="Almarai Bold"/>
                <a:sym typeface="Almarai Bold"/>
              </a:rPr>
              <a:t>Celebrity-Driven Challenges</a:t>
            </a:r>
            <a:r>
              <a:rPr lang="ar-EG" sz="2600" b="1">
                <a:solidFill>
                  <a:srgbClr val="FFFFFF"/>
                </a:solidFill>
                <a:latin typeface="Almarai Bold"/>
                <a:ea typeface="Almarai Bold"/>
                <a:cs typeface="Almarai Bold"/>
                <a:sym typeface="Almarai Bold"/>
                <a:rtl/>
              </a:rPr>
              <a:t>)</a:t>
            </a:r>
          </a:p>
        </p:txBody>
      </p:sp>
      <p:sp>
        <p:nvSpPr>
          <p:cNvPr id="23" name="TextBox 23"/>
          <p:cNvSpPr txBox="1"/>
          <p:nvPr/>
        </p:nvSpPr>
        <p:spPr>
          <a:xfrm>
            <a:off x="4365580" y="6629083"/>
            <a:ext cx="3036977" cy="1858008"/>
          </a:xfrm>
          <a:prstGeom prst="rect">
            <a:avLst/>
          </a:prstGeom>
        </p:spPr>
        <p:txBody>
          <a:bodyPr lIns="0" tIns="0" rIns="0" bIns="0" rtlCol="0" anchor="t">
            <a:spAutoFit/>
          </a:bodyPr>
          <a:lstStyle/>
          <a:p>
            <a:pPr algn="ctr" rtl="1">
              <a:lnSpc>
                <a:spcPts val="3640"/>
              </a:lnSpc>
            </a:pPr>
            <a:r>
              <a:rPr lang="ar-EG" sz="2600" b="1">
                <a:solidFill>
                  <a:srgbClr val="FFFFFF"/>
                </a:solidFill>
                <a:latin typeface="Almarai Bold"/>
                <a:ea typeface="Almarai Bold"/>
                <a:cs typeface="Almarai Bold"/>
                <a:sym typeface="Almarai Bold"/>
                <a:rtl/>
              </a:rPr>
              <a:t>توظيف الهاشتاغات لتعزيز المشاركة (</a:t>
            </a:r>
            <a:r>
              <a:rPr lang="en-US" sz="2600" b="1">
                <a:solidFill>
                  <a:srgbClr val="FFFFFF"/>
                </a:solidFill>
                <a:latin typeface="Almarai Bold"/>
                <a:ea typeface="Almarai Bold"/>
                <a:cs typeface="Almarai Bold"/>
                <a:sym typeface="Almarai Bold"/>
              </a:rPr>
              <a:t>Strategic Hashtag Campaigns</a:t>
            </a:r>
            <a:r>
              <a:rPr lang="ar-EG" sz="2600" b="1">
                <a:solidFill>
                  <a:srgbClr val="FFFFFF"/>
                </a:solidFill>
                <a:latin typeface="Almarai Bold"/>
                <a:ea typeface="Almarai Bold"/>
                <a:cs typeface="Almarai Bold"/>
                <a:sym typeface="Almarai Bold"/>
                <a:rtl/>
              </a:rPr>
              <a:t>)</a:t>
            </a:r>
          </a:p>
        </p:txBody>
      </p:sp>
      <p:sp>
        <p:nvSpPr>
          <p:cNvPr id="24" name="TextBox 24"/>
          <p:cNvSpPr txBox="1"/>
          <p:nvPr/>
        </p:nvSpPr>
        <p:spPr>
          <a:xfrm>
            <a:off x="848474" y="6681683"/>
            <a:ext cx="3036977" cy="1858008"/>
          </a:xfrm>
          <a:prstGeom prst="rect">
            <a:avLst/>
          </a:prstGeom>
        </p:spPr>
        <p:txBody>
          <a:bodyPr lIns="0" tIns="0" rIns="0" bIns="0" rtlCol="0" anchor="t">
            <a:spAutoFit/>
          </a:bodyPr>
          <a:lstStyle/>
          <a:p>
            <a:pPr algn="ctr" rtl="1">
              <a:lnSpc>
                <a:spcPts val="3640"/>
              </a:lnSpc>
            </a:pPr>
            <a:r>
              <a:rPr lang="ar-EG" sz="2600" b="1">
                <a:solidFill>
                  <a:srgbClr val="FFFFFF"/>
                </a:solidFill>
                <a:latin typeface="Almarai Bold"/>
                <a:ea typeface="Almarai Bold"/>
                <a:cs typeface="Almarai Bold"/>
                <a:sym typeface="Almarai Bold"/>
                <a:rtl/>
              </a:rPr>
              <a:t> تحديات سنوية متجددة </a:t>
            </a:r>
          </a:p>
          <a:p>
            <a:pPr algn="ctr" rtl="1">
              <a:lnSpc>
                <a:spcPts val="3640"/>
              </a:lnSpc>
            </a:pPr>
            <a:r>
              <a:rPr lang="ar-EG" sz="2600" b="1">
                <a:solidFill>
                  <a:srgbClr val="FFFFFF"/>
                </a:solidFill>
                <a:latin typeface="Almarai Bold"/>
                <a:ea typeface="Almarai Bold"/>
                <a:cs typeface="Almarai Bold"/>
                <a:sym typeface="Almarai Bold"/>
                <a:rtl/>
              </a:rPr>
              <a:t>(</a:t>
            </a:r>
            <a:r>
              <a:rPr lang="en-US" sz="2600" b="1">
                <a:solidFill>
                  <a:srgbClr val="FFFFFF"/>
                </a:solidFill>
                <a:latin typeface="Almarai Bold"/>
                <a:ea typeface="Almarai Bold"/>
                <a:cs typeface="Almarai Bold"/>
                <a:sym typeface="Almarai Bold"/>
              </a:rPr>
              <a:t>Annual &amp; Themed Challenges</a:t>
            </a:r>
            <a:r>
              <a:rPr lang="ar-EG" sz="2600" b="1">
                <a:solidFill>
                  <a:srgbClr val="FFFFFF"/>
                </a:solidFill>
                <a:latin typeface="Almarai Bold"/>
                <a:ea typeface="Almarai Bold"/>
                <a:cs typeface="Almarai Bold"/>
                <a:sym typeface="Almarai Bold"/>
                <a:rtl/>
              </a:rPr>
              <a:t>)</a:t>
            </a:r>
          </a:p>
        </p:txBody>
      </p:sp>
      <p:grpSp>
        <p:nvGrpSpPr>
          <p:cNvPr id="25" name="Group 25"/>
          <p:cNvGrpSpPr/>
          <p:nvPr/>
        </p:nvGrpSpPr>
        <p:grpSpPr>
          <a:xfrm>
            <a:off x="14835879" y="7639262"/>
            <a:ext cx="1288848" cy="1288848"/>
            <a:chOff x="0" y="0"/>
            <a:chExt cx="1718463" cy="1718463"/>
          </a:xfrm>
        </p:grpSpPr>
        <p:grpSp>
          <p:nvGrpSpPr>
            <p:cNvPr id="26" name="Group 26"/>
            <p:cNvGrpSpPr>
              <a:grpSpLocks noChangeAspect="1"/>
            </p:cNvGrpSpPr>
            <p:nvPr/>
          </p:nvGrpSpPr>
          <p:grpSpPr>
            <a:xfrm>
              <a:off x="0" y="0"/>
              <a:ext cx="1718463" cy="1718463"/>
              <a:chOff x="-2540" y="-2540"/>
              <a:chExt cx="6355080" cy="6355080"/>
            </a:xfrm>
          </p:grpSpPr>
          <p:sp>
            <p:nvSpPr>
              <p:cNvPr id="27" name="Freeform 2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sp>
          <p:nvSpPr>
            <p:cNvPr id="28" name="Freeform 28"/>
            <p:cNvSpPr/>
            <p:nvPr/>
          </p:nvSpPr>
          <p:spPr>
            <a:xfrm>
              <a:off x="497214" y="497214"/>
              <a:ext cx="724035" cy="724035"/>
            </a:xfrm>
            <a:custGeom>
              <a:avLst/>
              <a:gdLst/>
              <a:ahLst/>
              <a:cxnLst/>
              <a:rect l="l" t="t" r="r" b="b"/>
              <a:pathLst>
                <a:path w="724035" h="724035">
                  <a:moveTo>
                    <a:pt x="0" y="0"/>
                  </a:moveTo>
                  <a:lnTo>
                    <a:pt x="724035" y="0"/>
                  </a:lnTo>
                  <a:lnTo>
                    <a:pt x="724035" y="724035"/>
                  </a:lnTo>
                  <a:lnTo>
                    <a:pt x="0" y="724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29" name="Freeform 29"/>
          <p:cNvSpPr/>
          <p:nvPr/>
        </p:nvSpPr>
        <p:spPr>
          <a:xfrm>
            <a:off x="13395134" y="7871759"/>
            <a:ext cx="832035" cy="834121"/>
          </a:xfrm>
          <a:custGeom>
            <a:avLst/>
            <a:gdLst/>
            <a:ahLst/>
            <a:cxnLst/>
            <a:rect l="l" t="t" r="r" b="b"/>
            <a:pathLst>
              <a:path w="832035" h="834121">
                <a:moveTo>
                  <a:pt x="0" y="0"/>
                </a:moveTo>
                <a:lnTo>
                  <a:pt x="832036" y="0"/>
                </a:lnTo>
                <a:lnTo>
                  <a:pt x="832036" y="834121"/>
                </a:lnTo>
                <a:lnTo>
                  <a:pt x="0" y="834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0" name="Group 30"/>
          <p:cNvGrpSpPr>
            <a:grpSpLocks noChangeAspect="1"/>
          </p:cNvGrpSpPr>
          <p:nvPr/>
        </p:nvGrpSpPr>
        <p:grpSpPr>
          <a:xfrm>
            <a:off x="13166728" y="7639262"/>
            <a:ext cx="1288848" cy="1288848"/>
            <a:chOff x="-2540" y="-2540"/>
            <a:chExt cx="6355080" cy="6355080"/>
          </a:xfrm>
        </p:grpSpPr>
        <p:sp>
          <p:nvSpPr>
            <p:cNvPr id="31" name="Freeform 3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32" name="Group 32"/>
          <p:cNvGrpSpPr>
            <a:grpSpLocks noChangeAspect="1"/>
          </p:cNvGrpSpPr>
          <p:nvPr/>
        </p:nvGrpSpPr>
        <p:grpSpPr>
          <a:xfrm>
            <a:off x="16505727" y="7649529"/>
            <a:ext cx="1278581" cy="1278581"/>
            <a:chOff x="-2540" y="-2540"/>
            <a:chExt cx="6355080" cy="6355080"/>
          </a:xfrm>
        </p:grpSpPr>
        <p:sp>
          <p:nvSpPr>
            <p:cNvPr id="33" name="Freeform 3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34" name="Freeform 34"/>
          <p:cNvSpPr/>
          <p:nvPr/>
        </p:nvSpPr>
        <p:spPr>
          <a:xfrm>
            <a:off x="16820859" y="7973687"/>
            <a:ext cx="648316" cy="648316"/>
          </a:xfrm>
          <a:custGeom>
            <a:avLst/>
            <a:gdLst/>
            <a:ahLst/>
            <a:cxnLst/>
            <a:rect l="l" t="t" r="r" b="b"/>
            <a:pathLst>
              <a:path w="648316" h="648316">
                <a:moveTo>
                  <a:pt x="0" y="0"/>
                </a:moveTo>
                <a:lnTo>
                  <a:pt x="648316" y="0"/>
                </a:lnTo>
                <a:lnTo>
                  <a:pt x="648316" y="648316"/>
                </a:lnTo>
                <a:lnTo>
                  <a:pt x="0" y="6483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5" name="Freeform 35"/>
          <p:cNvSpPr/>
          <p:nvPr/>
        </p:nvSpPr>
        <p:spPr>
          <a:xfrm>
            <a:off x="412281" y="279181"/>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6" name="Group 36"/>
          <p:cNvGrpSpPr/>
          <p:nvPr/>
        </p:nvGrpSpPr>
        <p:grpSpPr>
          <a:xfrm>
            <a:off x="10721423" y="279181"/>
            <a:ext cx="1973653" cy="784945"/>
            <a:chOff x="0" y="0"/>
            <a:chExt cx="519810" cy="206735"/>
          </a:xfrm>
        </p:grpSpPr>
        <p:sp>
          <p:nvSpPr>
            <p:cNvPr id="37" name="Freeform 37"/>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00000">
                <a:alpha val="0"/>
              </a:srgbClr>
            </a:solidFill>
            <a:ln w="38100" cap="rnd">
              <a:solidFill>
                <a:srgbClr val="FFFFFF"/>
              </a:solidFill>
              <a:prstDash val="solid"/>
              <a:round/>
            </a:ln>
          </p:spPr>
        </p:sp>
        <p:sp>
          <p:nvSpPr>
            <p:cNvPr id="38" name="TextBox 38"/>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39" name="TextBox 39"/>
          <p:cNvSpPr txBox="1"/>
          <p:nvPr/>
        </p:nvSpPr>
        <p:spPr>
          <a:xfrm>
            <a:off x="10660224" y="464961"/>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FFFFFF"/>
                </a:solidFill>
                <a:latin typeface="Neue Montreal"/>
                <a:ea typeface="Neue Montreal"/>
                <a:cs typeface="Neue Montreal"/>
                <a:sym typeface="Neue Montreal"/>
              </a:rPr>
              <a:t>Page 18</a:t>
            </a:r>
          </a:p>
        </p:txBody>
      </p:sp>
      <p:grpSp>
        <p:nvGrpSpPr>
          <p:cNvPr id="40" name="Group 40"/>
          <p:cNvGrpSpPr/>
          <p:nvPr/>
        </p:nvGrpSpPr>
        <p:grpSpPr>
          <a:xfrm>
            <a:off x="11058802" y="551223"/>
            <a:ext cx="240861" cy="240861"/>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43" name="TextBox 43"/>
          <p:cNvSpPr txBox="1"/>
          <p:nvPr/>
        </p:nvSpPr>
        <p:spPr>
          <a:xfrm>
            <a:off x="1184151" y="388126"/>
            <a:ext cx="8152228" cy="500380"/>
          </a:xfrm>
          <a:prstGeom prst="rect">
            <a:avLst/>
          </a:prstGeom>
        </p:spPr>
        <p:txBody>
          <a:bodyPr lIns="0" tIns="0" rIns="0" bIns="0" rtlCol="0" anchor="t">
            <a:spAutoFit/>
          </a:bodyPr>
          <a:lstStyle/>
          <a:p>
            <a:pPr marL="0" lvl="0" indent="0" algn="r" rtl="1">
              <a:lnSpc>
                <a:spcPts val="3919"/>
              </a:lnSpc>
              <a:spcBef>
                <a:spcPct val="0"/>
              </a:spcBef>
            </a:pPr>
            <a:r>
              <a:rPr lang="ar-EG" sz="2799" b="1">
                <a:solidFill>
                  <a:srgbClr val="FFFFFF"/>
                </a:solidFill>
                <a:latin typeface="Almarai Bold"/>
                <a:ea typeface="Almarai Bold"/>
                <a:cs typeface="Almarai Bold"/>
                <a:sym typeface="Almarai Bold"/>
                <a:rtl/>
              </a:rPr>
              <a:t>التحديات والهاشتاجات (</a:t>
            </a:r>
            <a:r>
              <a:rPr lang="en-US" sz="2799" b="1">
                <a:solidFill>
                  <a:srgbClr val="FFFFFF"/>
                </a:solidFill>
                <a:latin typeface="Almarai Bold"/>
                <a:ea typeface="Almarai Bold"/>
                <a:cs typeface="Almarai Bold"/>
                <a:sym typeface="Almarai Bold"/>
              </a:rPr>
              <a:t>Challenges and Hashtags</a:t>
            </a:r>
            <a:r>
              <a:rPr lang="ar-EG" sz="2799" b="1">
                <a:solidFill>
                  <a:srgbClr val="FFFFFF"/>
                </a:solidFill>
                <a:latin typeface="Almarai Bold"/>
                <a:ea typeface="Almarai Bold"/>
                <a:cs typeface="Almarai Bold"/>
                <a:sym typeface="Almarai Bold"/>
                <a:rtl/>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56648" y="0"/>
            <a:ext cx="3086100" cy="10287000"/>
            <a:chOff x="0" y="0"/>
            <a:chExt cx="812800" cy="2709333"/>
          </a:xfrm>
        </p:grpSpPr>
        <p:sp>
          <p:nvSpPr>
            <p:cNvPr id="3" name="Freeform 3"/>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E3B5D"/>
            </a:solidFill>
          </p:spPr>
        </p:sp>
        <p:sp>
          <p:nvSpPr>
            <p:cNvPr id="4" name="TextBox 4"/>
            <p:cNvSpPr txBox="1"/>
            <p:nvPr/>
          </p:nvSpPr>
          <p:spPr>
            <a:xfrm>
              <a:off x="0" y="-38100"/>
              <a:ext cx="812800"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670548" y="0"/>
            <a:ext cx="3086100" cy="10287000"/>
            <a:chOff x="0" y="0"/>
            <a:chExt cx="812800" cy="2709333"/>
          </a:xfrm>
        </p:grpSpPr>
        <p:sp>
          <p:nvSpPr>
            <p:cNvPr id="6" name="Freeform 6"/>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D12130"/>
            </a:solidFill>
          </p:spPr>
        </p:sp>
        <p:sp>
          <p:nvSpPr>
            <p:cNvPr id="7" name="TextBox 7"/>
            <p:cNvSpPr txBox="1"/>
            <p:nvPr/>
          </p:nvSpPr>
          <p:spPr>
            <a:xfrm>
              <a:off x="0" y="-38100"/>
              <a:ext cx="812800" cy="274743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7423859" y="3730843"/>
            <a:ext cx="4665578" cy="2825315"/>
          </a:xfrm>
          <a:custGeom>
            <a:avLst/>
            <a:gdLst/>
            <a:ahLst/>
            <a:cxnLst/>
            <a:rect l="l" t="t" r="r" b="b"/>
            <a:pathLst>
              <a:path w="4665578" h="2825315">
                <a:moveTo>
                  <a:pt x="0" y="0"/>
                </a:moveTo>
                <a:lnTo>
                  <a:pt x="4665578" y="0"/>
                </a:lnTo>
                <a:lnTo>
                  <a:pt x="4665578" y="2825314"/>
                </a:lnTo>
                <a:lnTo>
                  <a:pt x="0" y="2825314"/>
                </a:lnTo>
                <a:lnTo>
                  <a:pt x="0" y="0"/>
                </a:lnTo>
                <a:close/>
              </a:path>
            </a:pathLst>
          </a:custGeom>
          <a:blipFill>
            <a:blip r:embed="rId6"/>
            <a:stretch>
              <a:fillRect l="-73217" r="-69009"/>
            </a:stretch>
          </a:blipFill>
        </p:spPr>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t="6626" b="6626"/>
          <a:stretch>
            <a:fillRect/>
          </a:stretch>
        </p:blipFill>
        <p:spPr>
          <a:xfrm>
            <a:off x="0" y="0"/>
            <a:ext cx="6670548" cy="10287000"/>
          </a:xfrm>
          <a:prstGeom prst="rect">
            <a:avLst/>
          </a:prstGeom>
        </p:spPr>
      </p:pic>
      <p:pic>
        <p:nvPicPr>
          <p:cNvPr id="10" name="Picture 10">
            <a:hlinkClick r:id="" action="ppaction://media"/>
          </p:cNvPr>
          <p:cNvPicPr>
            <a:picLocks noChangeAspect="1"/>
          </p:cNvPicPr>
          <p:nvPr>
            <a:videoFile r:link="rId3"/>
            <p:extLst>
              <p:ext uri="{DAA4B4D4-6D71-4841-9C94-3DE7FCFB9230}">
                <p14:media xmlns:p14="http://schemas.microsoft.com/office/powerpoint/2010/main" r:embed="rId4">
                  <p14:trim st="45640" end="8074.626"/>
                </p14:media>
              </p:ext>
            </p:extLst>
          </p:nvPr>
        </p:nvPicPr>
        <p:blipFill>
          <a:blip r:embed="rId8"/>
          <a:srcRect l="40029" r="30195"/>
          <a:stretch>
            <a:fillRect/>
          </a:stretch>
        </p:blipFill>
        <p:spPr>
          <a:xfrm>
            <a:off x="12842748" y="0"/>
            <a:ext cx="5445252" cy="10287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9"/>
                </p:tgtEl>
              </p:cMediaNode>
            </p:video>
            <p:video>
              <p:cMediaNode vol="100000">
                <p:cTn id="3" fill="hold" display="0">
                  <p:stCondLst>
                    <p:cond delay="indefinite"/>
                  </p:stCondLst>
                </p:cTn>
                <p:tgtEl>
                  <p:spTgt spid="1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2C4B3"/>
        </a:solidFill>
        <a:effectLst/>
      </p:bgPr>
    </p:bg>
    <p:spTree>
      <p:nvGrpSpPr>
        <p:cNvPr id="1" name=""/>
        <p:cNvGrpSpPr/>
        <p:nvPr/>
      </p:nvGrpSpPr>
      <p:grpSpPr>
        <a:xfrm>
          <a:off x="0" y="0"/>
          <a:ext cx="0" cy="0"/>
          <a:chOff x="0" y="0"/>
          <a:chExt cx="0" cy="0"/>
        </a:xfrm>
      </p:grpSpPr>
      <p:sp>
        <p:nvSpPr>
          <p:cNvPr id="2" name="Freeform 2"/>
          <p:cNvSpPr/>
          <p:nvPr/>
        </p:nvSpPr>
        <p:spPr>
          <a:xfrm rot="-7647213">
            <a:off x="5122055" y="-1004843"/>
            <a:ext cx="20219053" cy="10370689"/>
          </a:xfrm>
          <a:custGeom>
            <a:avLst/>
            <a:gdLst/>
            <a:ahLst/>
            <a:cxnLst/>
            <a:rect l="l" t="t" r="r" b="b"/>
            <a:pathLst>
              <a:path w="20219053" h="10370689">
                <a:moveTo>
                  <a:pt x="0" y="0"/>
                </a:moveTo>
                <a:lnTo>
                  <a:pt x="20219054" y="0"/>
                </a:lnTo>
                <a:lnTo>
                  <a:pt x="20219054" y="10370689"/>
                </a:lnTo>
                <a:lnTo>
                  <a:pt x="0" y="10370689"/>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sp>
      <p:sp>
        <p:nvSpPr>
          <p:cNvPr id="3" name="Freeform 3"/>
          <p:cNvSpPr/>
          <p:nvPr/>
        </p:nvSpPr>
        <p:spPr>
          <a:xfrm>
            <a:off x="390270" y="-371542"/>
            <a:ext cx="7615492" cy="4161451"/>
          </a:xfrm>
          <a:custGeom>
            <a:avLst/>
            <a:gdLst/>
            <a:ahLst/>
            <a:cxnLst/>
            <a:rect l="l" t="t" r="r" b="b"/>
            <a:pathLst>
              <a:path w="7615492" h="4161451">
                <a:moveTo>
                  <a:pt x="0" y="0"/>
                </a:moveTo>
                <a:lnTo>
                  <a:pt x="7615492" y="0"/>
                </a:lnTo>
                <a:lnTo>
                  <a:pt x="7615492" y="4161451"/>
                </a:lnTo>
                <a:lnTo>
                  <a:pt x="0" y="4161451"/>
                </a:lnTo>
                <a:lnTo>
                  <a:pt x="0" y="0"/>
                </a:lnTo>
                <a:close/>
              </a:path>
            </a:pathLst>
          </a:custGeom>
          <a:blipFill>
            <a:blip r:embed="rId5"/>
            <a:stretch>
              <a:fillRect t="-36102" b="-46898"/>
            </a:stretch>
          </a:blipFill>
        </p:spPr>
      </p:sp>
      <p:grpSp>
        <p:nvGrpSpPr>
          <p:cNvPr id="4" name="Group 4"/>
          <p:cNvGrpSpPr/>
          <p:nvPr/>
        </p:nvGrpSpPr>
        <p:grpSpPr>
          <a:xfrm>
            <a:off x="13996645" y="1894513"/>
            <a:ext cx="4073652" cy="8229600"/>
            <a:chOff x="0" y="0"/>
            <a:chExt cx="1072896" cy="2167467"/>
          </a:xfrm>
        </p:grpSpPr>
        <p:sp>
          <p:nvSpPr>
            <p:cNvPr id="5" name="Freeform 5"/>
            <p:cNvSpPr/>
            <p:nvPr/>
          </p:nvSpPr>
          <p:spPr>
            <a:xfrm>
              <a:off x="0" y="0"/>
              <a:ext cx="1072896" cy="2167467"/>
            </a:xfrm>
            <a:custGeom>
              <a:avLst/>
              <a:gdLst/>
              <a:ahLst/>
              <a:cxnLst/>
              <a:rect l="l" t="t" r="r" b="b"/>
              <a:pathLst>
                <a:path w="1072896" h="2167467">
                  <a:moveTo>
                    <a:pt x="0" y="0"/>
                  </a:moveTo>
                  <a:lnTo>
                    <a:pt x="1072896" y="0"/>
                  </a:lnTo>
                  <a:lnTo>
                    <a:pt x="1072896" y="2167467"/>
                  </a:lnTo>
                  <a:lnTo>
                    <a:pt x="0" y="2167467"/>
                  </a:lnTo>
                  <a:close/>
                </a:path>
              </a:pathLst>
            </a:custGeom>
            <a:solidFill>
              <a:srgbClr val="02C4B3"/>
            </a:solidFill>
          </p:spPr>
        </p:sp>
        <p:sp>
          <p:nvSpPr>
            <p:cNvPr id="6" name="TextBox 6"/>
            <p:cNvSpPr txBox="1"/>
            <p:nvPr/>
          </p:nvSpPr>
          <p:spPr>
            <a:xfrm>
              <a:off x="0" y="-38100"/>
              <a:ext cx="1072896" cy="2205567"/>
            </a:xfrm>
            <a:prstGeom prst="rect">
              <a:avLst/>
            </a:prstGeom>
          </p:spPr>
          <p:txBody>
            <a:bodyPr lIns="50800" tIns="50800" rIns="50800" bIns="50800" rtlCol="0" anchor="ctr"/>
            <a:lstStyle/>
            <a:p>
              <a:pPr algn="ctr">
                <a:lnSpc>
                  <a:spcPts val="2520"/>
                </a:lnSpc>
              </a:pPr>
              <a:endParaRPr/>
            </a:p>
          </p:txBody>
        </p:sp>
      </p:grpSp>
      <p:sp>
        <p:nvSpPr>
          <p:cNvPr id="7" name="Freeform 7"/>
          <p:cNvSpPr/>
          <p:nvPr/>
        </p:nvSpPr>
        <p:spPr>
          <a:xfrm>
            <a:off x="14020584" y="1809705"/>
            <a:ext cx="4073652" cy="8229600"/>
          </a:xfrm>
          <a:custGeom>
            <a:avLst/>
            <a:gdLst/>
            <a:ahLst/>
            <a:cxnLst/>
            <a:rect l="l" t="t" r="r" b="b"/>
            <a:pathLst>
              <a:path w="4073652" h="8229600">
                <a:moveTo>
                  <a:pt x="0" y="0"/>
                </a:moveTo>
                <a:lnTo>
                  <a:pt x="4073652" y="0"/>
                </a:lnTo>
                <a:lnTo>
                  <a:pt x="4073652" y="8229600"/>
                </a:lnTo>
                <a:lnTo>
                  <a:pt x="0" y="8229600"/>
                </a:lnTo>
                <a:lnTo>
                  <a:pt x="0" y="0"/>
                </a:lnTo>
                <a:close/>
              </a:path>
            </a:pathLst>
          </a:custGeom>
          <a:blipFill>
            <a:blip r:embed="rId6"/>
            <a:stretch>
              <a:fillRect/>
            </a:stretch>
          </a:blipFill>
        </p:spPr>
      </p:sp>
      <p:sp>
        <p:nvSpPr>
          <p:cNvPr id="8" name="Freeform 8"/>
          <p:cNvSpPr/>
          <p:nvPr/>
        </p:nvSpPr>
        <p:spPr>
          <a:xfrm rot="1560694">
            <a:off x="-1219244" y="7326943"/>
            <a:ext cx="6486360" cy="5278275"/>
          </a:xfrm>
          <a:custGeom>
            <a:avLst/>
            <a:gdLst/>
            <a:ahLst/>
            <a:cxnLst/>
            <a:rect l="l" t="t" r="r" b="b"/>
            <a:pathLst>
              <a:path w="6486360" h="5278275">
                <a:moveTo>
                  <a:pt x="0" y="0"/>
                </a:moveTo>
                <a:lnTo>
                  <a:pt x="6486359" y="0"/>
                </a:lnTo>
                <a:lnTo>
                  <a:pt x="6486359" y="5278275"/>
                </a:lnTo>
                <a:lnTo>
                  <a:pt x="0" y="5278275"/>
                </a:lnTo>
                <a:lnTo>
                  <a:pt x="0" y="0"/>
                </a:lnTo>
                <a:close/>
              </a:path>
            </a:pathLst>
          </a:custGeom>
          <a:blipFill>
            <a:blip r:embed="rId7"/>
            <a:stretch>
              <a:fillRect/>
            </a:stretch>
          </a:blipFill>
        </p:spPr>
      </p:sp>
      <p:grpSp>
        <p:nvGrpSpPr>
          <p:cNvPr id="9" name="Group 9"/>
          <p:cNvGrpSpPr/>
          <p:nvPr/>
        </p:nvGrpSpPr>
        <p:grpSpPr>
          <a:xfrm>
            <a:off x="4967427" y="3729289"/>
            <a:ext cx="8619986" cy="1853000"/>
            <a:chOff x="0" y="0"/>
            <a:chExt cx="3127254" cy="672252"/>
          </a:xfrm>
        </p:grpSpPr>
        <p:sp>
          <p:nvSpPr>
            <p:cNvPr id="10" name="Freeform 10"/>
            <p:cNvSpPr/>
            <p:nvPr/>
          </p:nvSpPr>
          <p:spPr>
            <a:xfrm>
              <a:off x="0" y="0"/>
              <a:ext cx="3127254" cy="672252"/>
            </a:xfrm>
            <a:custGeom>
              <a:avLst/>
              <a:gdLst/>
              <a:ahLst/>
              <a:cxnLst/>
              <a:rect l="l" t="t" r="r" b="b"/>
              <a:pathLst>
                <a:path w="3127254" h="672252">
                  <a:moveTo>
                    <a:pt x="2924054" y="0"/>
                  </a:moveTo>
                  <a:cubicBezTo>
                    <a:pt x="3036279" y="0"/>
                    <a:pt x="3127254" y="150489"/>
                    <a:pt x="3127254" y="336126"/>
                  </a:cubicBezTo>
                  <a:cubicBezTo>
                    <a:pt x="3127254" y="521763"/>
                    <a:pt x="3036279" y="672252"/>
                    <a:pt x="2924054" y="672252"/>
                  </a:cubicBezTo>
                  <a:lnTo>
                    <a:pt x="203200" y="672252"/>
                  </a:lnTo>
                  <a:cubicBezTo>
                    <a:pt x="90976" y="672252"/>
                    <a:pt x="0" y="521763"/>
                    <a:pt x="0" y="336126"/>
                  </a:cubicBezTo>
                  <a:cubicBezTo>
                    <a:pt x="0" y="150489"/>
                    <a:pt x="90976" y="0"/>
                    <a:pt x="203200" y="0"/>
                  </a:cubicBezTo>
                  <a:close/>
                </a:path>
              </a:pathLst>
            </a:custGeom>
            <a:solidFill>
              <a:srgbClr val="02C4B3"/>
            </a:solidFill>
            <a:ln w="38100" cap="sq">
              <a:solidFill>
                <a:srgbClr val="000000"/>
              </a:solidFill>
              <a:prstDash val="solid"/>
              <a:miter/>
            </a:ln>
          </p:spPr>
        </p:sp>
        <p:sp>
          <p:nvSpPr>
            <p:cNvPr id="11" name="TextBox 11"/>
            <p:cNvSpPr txBox="1"/>
            <p:nvPr/>
          </p:nvSpPr>
          <p:spPr>
            <a:xfrm>
              <a:off x="0" y="-38100"/>
              <a:ext cx="3127254" cy="710352"/>
            </a:xfrm>
            <a:prstGeom prst="rect">
              <a:avLst/>
            </a:prstGeom>
          </p:spPr>
          <p:txBody>
            <a:bodyPr lIns="50800" tIns="50800" rIns="50800" bIns="50800" rtlCol="0" anchor="ctr"/>
            <a:lstStyle/>
            <a:p>
              <a:pPr algn="ctr">
                <a:lnSpc>
                  <a:spcPts val="2520"/>
                </a:lnSpc>
              </a:pPr>
              <a:endParaRPr/>
            </a:p>
          </p:txBody>
        </p:sp>
      </p:grpSp>
      <p:sp>
        <p:nvSpPr>
          <p:cNvPr id="12" name="TextBox 12"/>
          <p:cNvSpPr txBox="1"/>
          <p:nvPr/>
        </p:nvSpPr>
        <p:spPr>
          <a:xfrm>
            <a:off x="11213864" y="3391862"/>
            <a:ext cx="1956271" cy="2684126"/>
          </a:xfrm>
          <a:prstGeom prst="rect">
            <a:avLst/>
          </a:prstGeom>
        </p:spPr>
        <p:txBody>
          <a:bodyPr lIns="0" tIns="0" rIns="0" bIns="0" rtlCol="0" anchor="t">
            <a:spAutoFit/>
          </a:bodyPr>
          <a:lstStyle/>
          <a:p>
            <a:pPr algn="ctr">
              <a:lnSpc>
                <a:spcPts val="22046"/>
              </a:lnSpc>
            </a:pPr>
            <a:r>
              <a:rPr lang="en-US" sz="15747" b="1">
                <a:solidFill>
                  <a:srgbClr val="FFFFFF"/>
                </a:solidFill>
                <a:latin typeface="Bebas Neue Bold"/>
                <a:ea typeface="Bebas Neue Bold"/>
                <a:cs typeface="Bebas Neue Bold"/>
                <a:sym typeface="Bebas Neue Bold"/>
              </a:rPr>
              <a:t>01.</a:t>
            </a:r>
          </a:p>
        </p:txBody>
      </p:sp>
      <p:grpSp>
        <p:nvGrpSpPr>
          <p:cNvPr id="13" name="Group 13"/>
          <p:cNvGrpSpPr/>
          <p:nvPr/>
        </p:nvGrpSpPr>
        <p:grpSpPr>
          <a:xfrm>
            <a:off x="4967427" y="3729289"/>
            <a:ext cx="6078694" cy="1853000"/>
            <a:chOff x="0" y="0"/>
            <a:chExt cx="2205296" cy="672252"/>
          </a:xfrm>
        </p:grpSpPr>
        <p:sp>
          <p:nvSpPr>
            <p:cNvPr id="14" name="Freeform 14"/>
            <p:cNvSpPr/>
            <p:nvPr/>
          </p:nvSpPr>
          <p:spPr>
            <a:xfrm>
              <a:off x="0" y="0"/>
              <a:ext cx="2205296" cy="672252"/>
            </a:xfrm>
            <a:custGeom>
              <a:avLst/>
              <a:gdLst/>
              <a:ahLst/>
              <a:cxnLst/>
              <a:rect l="l" t="t" r="r" b="b"/>
              <a:pathLst>
                <a:path w="2205296" h="672252">
                  <a:moveTo>
                    <a:pt x="2002096" y="0"/>
                  </a:moveTo>
                  <a:cubicBezTo>
                    <a:pt x="2114320" y="0"/>
                    <a:pt x="2205296" y="150489"/>
                    <a:pt x="2205296" y="336126"/>
                  </a:cubicBezTo>
                  <a:cubicBezTo>
                    <a:pt x="2205296" y="521763"/>
                    <a:pt x="2114320" y="672252"/>
                    <a:pt x="2002096" y="672252"/>
                  </a:cubicBezTo>
                  <a:lnTo>
                    <a:pt x="203200" y="672252"/>
                  </a:lnTo>
                  <a:cubicBezTo>
                    <a:pt x="90976" y="672252"/>
                    <a:pt x="0" y="521763"/>
                    <a:pt x="0" y="336126"/>
                  </a:cubicBezTo>
                  <a:cubicBezTo>
                    <a:pt x="0" y="150489"/>
                    <a:pt x="90976" y="0"/>
                    <a:pt x="203200" y="0"/>
                  </a:cubicBezTo>
                  <a:close/>
                </a:path>
              </a:pathLst>
            </a:custGeom>
            <a:solidFill>
              <a:srgbClr val="02C4B3"/>
            </a:solidFill>
            <a:ln w="38100" cap="sq">
              <a:solidFill>
                <a:srgbClr val="000000"/>
              </a:solidFill>
              <a:prstDash val="solid"/>
              <a:miter/>
            </a:ln>
          </p:spPr>
        </p:sp>
        <p:sp>
          <p:nvSpPr>
            <p:cNvPr id="15" name="TextBox 15"/>
            <p:cNvSpPr txBox="1"/>
            <p:nvPr/>
          </p:nvSpPr>
          <p:spPr>
            <a:xfrm>
              <a:off x="0" y="-38100"/>
              <a:ext cx="2205296" cy="710352"/>
            </a:xfrm>
            <a:prstGeom prst="rect">
              <a:avLst/>
            </a:prstGeom>
          </p:spPr>
          <p:txBody>
            <a:bodyPr lIns="50800" tIns="50800" rIns="50800" bIns="50800" rtlCol="0" anchor="ctr"/>
            <a:lstStyle/>
            <a:p>
              <a:pPr algn="ctr">
                <a:lnSpc>
                  <a:spcPts val="2520"/>
                </a:lnSpc>
              </a:pPr>
              <a:endParaRPr/>
            </a:p>
          </p:txBody>
        </p:sp>
      </p:grpSp>
      <p:grpSp>
        <p:nvGrpSpPr>
          <p:cNvPr id="16" name="Group 16"/>
          <p:cNvGrpSpPr/>
          <p:nvPr/>
        </p:nvGrpSpPr>
        <p:grpSpPr>
          <a:xfrm>
            <a:off x="4967427" y="5924505"/>
            <a:ext cx="8619986" cy="1853000"/>
            <a:chOff x="0" y="0"/>
            <a:chExt cx="3127254" cy="672252"/>
          </a:xfrm>
        </p:grpSpPr>
        <p:sp>
          <p:nvSpPr>
            <p:cNvPr id="17" name="Freeform 17"/>
            <p:cNvSpPr/>
            <p:nvPr/>
          </p:nvSpPr>
          <p:spPr>
            <a:xfrm>
              <a:off x="0" y="0"/>
              <a:ext cx="3127254" cy="672252"/>
            </a:xfrm>
            <a:custGeom>
              <a:avLst/>
              <a:gdLst/>
              <a:ahLst/>
              <a:cxnLst/>
              <a:rect l="l" t="t" r="r" b="b"/>
              <a:pathLst>
                <a:path w="3127254" h="672252">
                  <a:moveTo>
                    <a:pt x="2924054" y="0"/>
                  </a:moveTo>
                  <a:cubicBezTo>
                    <a:pt x="3036279" y="0"/>
                    <a:pt x="3127254" y="150489"/>
                    <a:pt x="3127254" y="336126"/>
                  </a:cubicBezTo>
                  <a:cubicBezTo>
                    <a:pt x="3127254" y="521763"/>
                    <a:pt x="3036279" y="672252"/>
                    <a:pt x="2924054" y="672252"/>
                  </a:cubicBezTo>
                  <a:lnTo>
                    <a:pt x="203200" y="672252"/>
                  </a:lnTo>
                  <a:cubicBezTo>
                    <a:pt x="90976" y="672252"/>
                    <a:pt x="0" y="521763"/>
                    <a:pt x="0" y="336126"/>
                  </a:cubicBezTo>
                  <a:cubicBezTo>
                    <a:pt x="0" y="150489"/>
                    <a:pt x="90976" y="0"/>
                    <a:pt x="203200" y="0"/>
                  </a:cubicBezTo>
                  <a:close/>
                </a:path>
              </a:pathLst>
            </a:custGeom>
            <a:solidFill>
              <a:srgbClr val="02C4B3"/>
            </a:solidFill>
            <a:ln w="38100" cap="sq">
              <a:solidFill>
                <a:srgbClr val="000000"/>
              </a:solidFill>
              <a:prstDash val="solid"/>
              <a:miter/>
            </a:ln>
          </p:spPr>
        </p:sp>
        <p:sp>
          <p:nvSpPr>
            <p:cNvPr id="18" name="TextBox 18"/>
            <p:cNvSpPr txBox="1"/>
            <p:nvPr/>
          </p:nvSpPr>
          <p:spPr>
            <a:xfrm>
              <a:off x="0" y="-38100"/>
              <a:ext cx="3127254" cy="710352"/>
            </a:xfrm>
            <a:prstGeom prst="rect">
              <a:avLst/>
            </a:prstGeom>
          </p:spPr>
          <p:txBody>
            <a:bodyPr lIns="50800" tIns="50800" rIns="50800" bIns="50800" rtlCol="0" anchor="ctr"/>
            <a:lstStyle/>
            <a:p>
              <a:pPr algn="ctr">
                <a:lnSpc>
                  <a:spcPts val="2520"/>
                </a:lnSpc>
              </a:pPr>
              <a:endParaRPr/>
            </a:p>
          </p:txBody>
        </p:sp>
      </p:grpSp>
      <p:grpSp>
        <p:nvGrpSpPr>
          <p:cNvPr id="19" name="Group 19"/>
          <p:cNvGrpSpPr/>
          <p:nvPr/>
        </p:nvGrpSpPr>
        <p:grpSpPr>
          <a:xfrm>
            <a:off x="7508719" y="5924505"/>
            <a:ext cx="6078694" cy="1853000"/>
            <a:chOff x="0" y="0"/>
            <a:chExt cx="2205296" cy="672252"/>
          </a:xfrm>
        </p:grpSpPr>
        <p:sp>
          <p:nvSpPr>
            <p:cNvPr id="20" name="Freeform 20"/>
            <p:cNvSpPr/>
            <p:nvPr/>
          </p:nvSpPr>
          <p:spPr>
            <a:xfrm>
              <a:off x="0" y="0"/>
              <a:ext cx="2205296" cy="672252"/>
            </a:xfrm>
            <a:custGeom>
              <a:avLst/>
              <a:gdLst/>
              <a:ahLst/>
              <a:cxnLst/>
              <a:rect l="l" t="t" r="r" b="b"/>
              <a:pathLst>
                <a:path w="2205296" h="672252">
                  <a:moveTo>
                    <a:pt x="2002096" y="0"/>
                  </a:moveTo>
                  <a:cubicBezTo>
                    <a:pt x="2114320" y="0"/>
                    <a:pt x="2205296" y="150489"/>
                    <a:pt x="2205296" y="336126"/>
                  </a:cubicBezTo>
                  <a:cubicBezTo>
                    <a:pt x="2205296" y="521763"/>
                    <a:pt x="2114320" y="672252"/>
                    <a:pt x="2002096" y="672252"/>
                  </a:cubicBezTo>
                  <a:lnTo>
                    <a:pt x="203200" y="672252"/>
                  </a:lnTo>
                  <a:cubicBezTo>
                    <a:pt x="90976" y="672252"/>
                    <a:pt x="0" y="521763"/>
                    <a:pt x="0" y="336126"/>
                  </a:cubicBezTo>
                  <a:cubicBezTo>
                    <a:pt x="0" y="150489"/>
                    <a:pt x="90976" y="0"/>
                    <a:pt x="203200" y="0"/>
                  </a:cubicBezTo>
                  <a:close/>
                </a:path>
              </a:pathLst>
            </a:custGeom>
            <a:solidFill>
              <a:srgbClr val="02C4B3"/>
            </a:solidFill>
            <a:ln w="38100" cap="sq">
              <a:solidFill>
                <a:srgbClr val="000000"/>
              </a:solidFill>
              <a:prstDash val="solid"/>
              <a:miter/>
            </a:ln>
          </p:spPr>
        </p:sp>
        <p:sp>
          <p:nvSpPr>
            <p:cNvPr id="21" name="TextBox 21"/>
            <p:cNvSpPr txBox="1"/>
            <p:nvPr/>
          </p:nvSpPr>
          <p:spPr>
            <a:xfrm>
              <a:off x="0" y="-38100"/>
              <a:ext cx="2205296" cy="710352"/>
            </a:xfrm>
            <a:prstGeom prst="rect">
              <a:avLst/>
            </a:prstGeom>
          </p:spPr>
          <p:txBody>
            <a:bodyPr lIns="50800" tIns="50800" rIns="50800" bIns="50800" rtlCol="0" anchor="ctr"/>
            <a:lstStyle/>
            <a:p>
              <a:pPr algn="ctr">
                <a:lnSpc>
                  <a:spcPts val="2520"/>
                </a:lnSpc>
              </a:pPr>
              <a:endParaRPr/>
            </a:p>
          </p:txBody>
        </p:sp>
      </p:grpSp>
      <p:grpSp>
        <p:nvGrpSpPr>
          <p:cNvPr id="22" name="Group 22"/>
          <p:cNvGrpSpPr/>
          <p:nvPr/>
        </p:nvGrpSpPr>
        <p:grpSpPr>
          <a:xfrm>
            <a:off x="5091182" y="8204801"/>
            <a:ext cx="8619986" cy="1853000"/>
            <a:chOff x="0" y="0"/>
            <a:chExt cx="3127254" cy="672252"/>
          </a:xfrm>
        </p:grpSpPr>
        <p:sp>
          <p:nvSpPr>
            <p:cNvPr id="23" name="Freeform 23"/>
            <p:cNvSpPr/>
            <p:nvPr/>
          </p:nvSpPr>
          <p:spPr>
            <a:xfrm>
              <a:off x="0" y="0"/>
              <a:ext cx="3127254" cy="672252"/>
            </a:xfrm>
            <a:custGeom>
              <a:avLst/>
              <a:gdLst/>
              <a:ahLst/>
              <a:cxnLst/>
              <a:rect l="l" t="t" r="r" b="b"/>
              <a:pathLst>
                <a:path w="3127254" h="672252">
                  <a:moveTo>
                    <a:pt x="2924054" y="0"/>
                  </a:moveTo>
                  <a:cubicBezTo>
                    <a:pt x="3036279" y="0"/>
                    <a:pt x="3127254" y="150489"/>
                    <a:pt x="3127254" y="336126"/>
                  </a:cubicBezTo>
                  <a:cubicBezTo>
                    <a:pt x="3127254" y="521763"/>
                    <a:pt x="3036279" y="672252"/>
                    <a:pt x="2924054" y="672252"/>
                  </a:cubicBezTo>
                  <a:lnTo>
                    <a:pt x="203200" y="672252"/>
                  </a:lnTo>
                  <a:cubicBezTo>
                    <a:pt x="90976" y="672252"/>
                    <a:pt x="0" y="521763"/>
                    <a:pt x="0" y="336126"/>
                  </a:cubicBezTo>
                  <a:cubicBezTo>
                    <a:pt x="0" y="150489"/>
                    <a:pt x="90976" y="0"/>
                    <a:pt x="203200" y="0"/>
                  </a:cubicBezTo>
                  <a:close/>
                </a:path>
              </a:pathLst>
            </a:custGeom>
            <a:solidFill>
              <a:srgbClr val="02C4B3"/>
            </a:solidFill>
            <a:ln w="38100" cap="sq">
              <a:solidFill>
                <a:srgbClr val="000000"/>
              </a:solidFill>
              <a:prstDash val="solid"/>
              <a:miter/>
            </a:ln>
          </p:spPr>
        </p:sp>
        <p:sp>
          <p:nvSpPr>
            <p:cNvPr id="24" name="TextBox 24"/>
            <p:cNvSpPr txBox="1"/>
            <p:nvPr/>
          </p:nvSpPr>
          <p:spPr>
            <a:xfrm>
              <a:off x="0" y="-38100"/>
              <a:ext cx="3127254" cy="710352"/>
            </a:xfrm>
            <a:prstGeom prst="rect">
              <a:avLst/>
            </a:prstGeom>
          </p:spPr>
          <p:txBody>
            <a:bodyPr lIns="50800" tIns="50800" rIns="50800" bIns="50800" rtlCol="0" anchor="ctr"/>
            <a:lstStyle/>
            <a:p>
              <a:pPr algn="ctr">
                <a:lnSpc>
                  <a:spcPts val="2520"/>
                </a:lnSpc>
              </a:pPr>
              <a:endParaRPr/>
            </a:p>
          </p:txBody>
        </p:sp>
      </p:grpSp>
      <p:grpSp>
        <p:nvGrpSpPr>
          <p:cNvPr id="25" name="Group 25"/>
          <p:cNvGrpSpPr/>
          <p:nvPr/>
        </p:nvGrpSpPr>
        <p:grpSpPr>
          <a:xfrm>
            <a:off x="5091182" y="8204801"/>
            <a:ext cx="6078694" cy="1853000"/>
            <a:chOff x="0" y="0"/>
            <a:chExt cx="2205296" cy="672252"/>
          </a:xfrm>
        </p:grpSpPr>
        <p:sp>
          <p:nvSpPr>
            <p:cNvPr id="26" name="Freeform 26"/>
            <p:cNvSpPr/>
            <p:nvPr/>
          </p:nvSpPr>
          <p:spPr>
            <a:xfrm>
              <a:off x="0" y="0"/>
              <a:ext cx="2205296" cy="672252"/>
            </a:xfrm>
            <a:custGeom>
              <a:avLst/>
              <a:gdLst/>
              <a:ahLst/>
              <a:cxnLst/>
              <a:rect l="l" t="t" r="r" b="b"/>
              <a:pathLst>
                <a:path w="2205296" h="672252">
                  <a:moveTo>
                    <a:pt x="2002096" y="0"/>
                  </a:moveTo>
                  <a:cubicBezTo>
                    <a:pt x="2114320" y="0"/>
                    <a:pt x="2205296" y="150489"/>
                    <a:pt x="2205296" y="336126"/>
                  </a:cubicBezTo>
                  <a:cubicBezTo>
                    <a:pt x="2205296" y="521763"/>
                    <a:pt x="2114320" y="672252"/>
                    <a:pt x="2002096" y="672252"/>
                  </a:cubicBezTo>
                  <a:lnTo>
                    <a:pt x="203200" y="672252"/>
                  </a:lnTo>
                  <a:cubicBezTo>
                    <a:pt x="90976" y="672252"/>
                    <a:pt x="0" y="521763"/>
                    <a:pt x="0" y="336126"/>
                  </a:cubicBezTo>
                  <a:cubicBezTo>
                    <a:pt x="0" y="150489"/>
                    <a:pt x="90976" y="0"/>
                    <a:pt x="203200" y="0"/>
                  </a:cubicBezTo>
                  <a:close/>
                </a:path>
              </a:pathLst>
            </a:custGeom>
            <a:solidFill>
              <a:srgbClr val="02C4B3"/>
            </a:solidFill>
            <a:ln w="38100" cap="sq">
              <a:solidFill>
                <a:srgbClr val="000000"/>
              </a:solidFill>
              <a:prstDash val="solid"/>
              <a:miter/>
            </a:ln>
          </p:spPr>
        </p:sp>
        <p:sp>
          <p:nvSpPr>
            <p:cNvPr id="27" name="TextBox 27"/>
            <p:cNvSpPr txBox="1"/>
            <p:nvPr/>
          </p:nvSpPr>
          <p:spPr>
            <a:xfrm>
              <a:off x="0" y="-38100"/>
              <a:ext cx="2205296" cy="710352"/>
            </a:xfrm>
            <a:prstGeom prst="rect">
              <a:avLst/>
            </a:prstGeom>
          </p:spPr>
          <p:txBody>
            <a:bodyPr lIns="50800" tIns="50800" rIns="50800" bIns="50800" rtlCol="0" anchor="ctr"/>
            <a:lstStyle/>
            <a:p>
              <a:pPr algn="ctr">
                <a:lnSpc>
                  <a:spcPts val="2520"/>
                </a:lnSpc>
              </a:pPr>
              <a:endParaRPr/>
            </a:p>
          </p:txBody>
        </p:sp>
      </p:grpSp>
      <p:sp>
        <p:nvSpPr>
          <p:cNvPr id="28" name="Freeform 28"/>
          <p:cNvSpPr/>
          <p:nvPr/>
        </p:nvSpPr>
        <p:spPr>
          <a:xfrm>
            <a:off x="927228" y="4551204"/>
            <a:ext cx="889456" cy="889456"/>
          </a:xfrm>
          <a:custGeom>
            <a:avLst/>
            <a:gdLst/>
            <a:ahLst/>
            <a:cxnLst/>
            <a:rect l="l" t="t" r="r" b="b"/>
            <a:pathLst>
              <a:path w="889456" h="889456">
                <a:moveTo>
                  <a:pt x="0" y="0"/>
                </a:moveTo>
                <a:lnTo>
                  <a:pt x="889456" y="0"/>
                </a:lnTo>
                <a:lnTo>
                  <a:pt x="889456" y="889456"/>
                </a:lnTo>
                <a:lnTo>
                  <a:pt x="0" y="889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TextBox 29"/>
          <p:cNvSpPr txBox="1"/>
          <p:nvPr/>
        </p:nvSpPr>
        <p:spPr>
          <a:xfrm>
            <a:off x="14353607" y="2591425"/>
            <a:ext cx="3471005" cy="7009936"/>
          </a:xfrm>
          <a:prstGeom prst="rect">
            <a:avLst/>
          </a:prstGeom>
        </p:spPr>
        <p:txBody>
          <a:bodyPr lIns="0" tIns="0" rIns="0" bIns="0" rtlCol="0" anchor="t">
            <a:spAutoFit/>
          </a:bodyPr>
          <a:lstStyle/>
          <a:p>
            <a:pPr algn="ctr">
              <a:lnSpc>
                <a:spcPts val="3700"/>
              </a:lnSpc>
            </a:pPr>
            <a:r>
              <a:rPr lang="ar-EG" sz="2643" b="1" dirty="0">
                <a:solidFill>
                  <a:srgbClr val="FFFFFF"/>
                </a:solidFill>
                <a:latin typeface="Almarai Bold"/>
                <a:ea typeface="Almarai Bold"/>
                <a:cs typeface="Almarai Bold"/>
                <a:sym typeface="Almarai Bold"/>
                <a:rtl/>
              </a:rPr>
              <a:t>ذا سكيم</a:t>
            </a:r>
            <a:r>
              <a:rPr lang="en-US" sz="2643" b="1" dirty="0">
                <a:solidFill>
                  <a:srgbClr val="FFFFFF"/>
                </a:solidFill>
                <a:latin typeface="Almarai Bold"/>
                <a:ea typeface="Almarai Bold"/>
                <a:cs typeface="Almarai Bold"/>
                <a:sym typeface="Almarai Bold"/>
              </a:rPr>
              <a:t> (The </a:t>
            </a:r>
            <a:r>
              <a:rPr lang="en-US" sz="2643" b="1" dirty="0" err="1">
                <a:solidFill>
                  <a:srgbClr val="FFFFFF"/>
                </a:solidFill>
                <a:latin typeface="Almarai Bold"/>
                <a:ea typeface="Almarai Bold"/>
                <a:cs typeface="Almarai Bold"/>
                <a:sym typeface="Almarai Bold"/>
              </a:rPr>
              <a:t>Skimm</a:t>
            </a:r>
            <a:r>
              <a:rPr lang="en-US" sz="2643" b="1" dirty="0">
                <a:solidFill>
                  <a:srgbClr val="FFFFFF"/>
                </a:solidFill>
                <a:latin typeface="Almarai Bold"/>
                <a:ea typeface="Almarai Bold"/>
                <a:cs typeface="Almarai Bold"/>
                <a:sym typeface="Almarai Bold"/>
              </a:rPr>
              <a:t>)</a:t>
            </a:r>
            <a:r>
              <a:rPr lang="en-US" sz="2643" dirty="0">
                <a:solidFill>
                  <a:srgbClr val="FFFFFF"/>
                </a:solidFill>
                <a:latin typeface="Almarai"/>
                <a:ea typeface="Almarai"/>
                <a:cs typeface="Almarai"/>
                <a:sym typeface="Almarai"/>
              </a:rPr>
              <a:t> </a:t>
            </a:r>
            <a:r>
              <a:rPr lang="ar-EG" sz="2643" dirty="0">
                <a:solidFill>
                  <a:srgbClr val="FFFFFF"/>
                </a:solidFill>
                <a:latin typeface="Almarai"/>
                <a:ea typeface="Almarai"/>
                <a:cs typeface="Almarai"/>
                <a:sym typeface="Almarai"/>
                <a:rtl/>
              </a:rPr>
              <a:t>هي منصة إخبارية رقمية أمريكية تأسست عام </a:t>
            </a:r>
            <a:r>
              <a:rPr lang="en-US" sz="2643" dirty="0">
                <a:solidFill>
                  <a:srgbClr val="FFFFFF"/>
                </a:solidFill>
                <a:latin typeface="Almarai"/>
                <a:ea typeface="Almarai"/>
                <a:cs typeface="Almarai"/>
                <a:sym typeface="Almarai"/>
              </a:rPr>
              <a:t>2012</a:t>
            </a:r>
            <a:r>
              <a:rPr lang="ar-EG" sz="2643" dirty="0">
                <a:solidFill>
                  <a:srgbClr val="FFFFFF"/>
                </a:solidFill>
                <a:latin typeface="Almarai"/>
                <a:ea typeface="Almarai"/>
                <a:cs typeface="Almarai"/>
                <a:sym typeface="Almarai"/>
                <a:rtl/>
              </a:rPr>
              <a:t>، تقدم ملخصات يومية للأخبار العالمية والسياسية والثقافية عبر نشرات بريدية إلكترونية</a:t>
            </a:r>
            <a:r>
              <a:rPr lang="en-US" sz="2643" dirty="0">
                <a:solidFill>
                  <a:srgbClr val="FFFFFF"/>
                </a:solidFill>
                <a:latin typeface="Almarai"/>
                <a:ea typeface="Almarai"/>
                <a:cs typeface="Almarai"/>
                <a:sym typeface="Almarai"/>
              </a:rPr>
              <a:t> (Email Newsletters) </a:t>
            </a:r>
            <a:r>
              <a:rPr lang="ar-EG" sz="2643" dirty="0">
                <a:solidFill>
                  <a:srgbClr val="FFFFFF"/>
                </a:solidFill>
                <a:latin typeface="Almarai"/>
                <a:ea typeface="Almarai"/>
                <a:cs typeface="Almarai"/>
                <a:sym typeface="Almarai"/>
                <a:rtl/>
              </a:rPr>
              <a:t>ووسائل التواصل الاجتماعي. تتميز بأسلوبها السلس، السريع، والودي الذي يجعل الأخبار المعقدة سهلة الفهم، خاصة للنساء المشغولات</a:t>
            </a:r>
            <a:r>
              <a:rPr lang="en-US" sz="2643" dirty="0">
                <a:solidFill>
                  <a:srgbClr val="FFFFFF"/>
                </a:solidFill>
                <a:latin typeface="Almarai"/>
                <a:ea typeface="Almarai"/>
                <a:cs typeface="Almarai"/>
                <a:sym typeface="Almarai"/>
              </a:rPr>
              <a:t>.</a:t>
            </a:r>
          </a:p>
        </p:txBody>
      </p:sp>
      <p:sp>
        <p:nvSpPr>
          <p:cNvPr id="30" name="TextBox 30"/>
          <p:cNvSpPr txBox="1"/>
          <p:nvPr/>
        </p:nvSpPr>
        <p:spPr>
          <a:xfrm>
            <a:off x="5504822" y="5519184"/>
            <a:ext cx="1956271" cy="2684126"/>
          </a:xfrm>
          <a:prstGeom prst="rect">
            <a:avLst/>
          </a:prstGeom>
        </p:spPr>
        <p:txBody>
          <a:bodyPr lIns="0" tIns="0" rIns="0" bIns="0" rtlCol="0" anchor="t">
            <a:spAutoFit/>
          </a:bodyPr>
          <a:lstStyle/>
          <a:p>
            <a:pPr algn="ctr">
              <a:lnSpc>
                <a:spcPts val="22046"/>
              </a:lnSpc>
            </a:pPr>
            <a:r>
              <a:rPr lang="en-US" sz="15747" b="1">
                <a:solidFill>
                  <a:srgbClr val="FFFFFF"/>
                </a:solidFill>
                <a:latin typeface="Bebas Neue Bold"/>
                <a:ea typeface="Bebas Neue Bold"/>
                <a:cs typeface="Bebas Neue Bold"/>
                <a:sym typeface="Bebas Neue Bold"/>
              </a:rPr>
              <a:t>02.</a:t>
            </a:r>
          </a:p>
        </p:txBody>
      </p:sp>
      <p:sp>
        <p:nvSpPr>
          <p:cNvPr id="31" name="TextBox 31"/>
          <p:cNvSpPr txBox="1"/>
          <p:nvPr/>
        </p:nvSpPr>
        <p:spPr>
          <a:xfrm>
            <a:off x="11400508" y="7815605"/>
            <a:ext cx="1956271" cy="2684126"/>
          </a:xfrm>
          <a:prstGeom prst="rect">
            <a:avLst/>
          </a:prstGeom>
        </p:spPr>
        <p:txBody>
          <a:bodyPr lIns="0" tIns="0" rIns="0" bIns="0" rtlCol="0" anchor="t">
            <a:spAutoFit/>
          </a:bodyPr>
          <a:lstStyle/>
          <a:p>
            <a:pPr algn="ctr">
              <a:lnSpc>
                <a:spcPts val="22046"/>
              </a:lnSpc>
            </a:pPr>
            <a:r>
              <a:rPr lang="en-US" sz="15747" b="1">
                <a:solidFill>
                  <a:srgbClr val="FFFFFF"/>
                </a:solidFill>
                <a:latin typeface="Bebas Neue Bold"/>
                <a:ea typeface="Bebas Neue Bold"/>
                <a:cs typeface="Bebas Neue Bold"/>
                <a:sym typeface="Bebas Neue Bold"/>
              </a:rPr>
              <a:t>03.</a:t>
            </a:r>
          </a:p>
        </p:txBody>
      </p:sp>
      <p:sp>
        <p:nvSpPr>
          <p:cNvPr id="32" name="TextBox 32"/>
          <p:cNvSpPr txBox="1"/>
          <p:nvPr/>
        </p:nvSpPr>
        <p:spPr>
          <a:xfrm>
            <a:off x="5504822" y="3813376"/>
            <a:ext cx="5305256" cy="1618152"/>
          </a:xfrm>
          <a:prstGeom prst="rect">
            <a:avLst/>
          </a:prstGeom>
        </p:spPr>
        <p:txBody>
          <a:bodyPr lIns="0" tIns="0" rIns="0" bIns="0" rtlCol="0" anchor="t">
            <a:spAutoFit/>
          </a:bodyPr>
          <a:lstStyle/>
          <a:p>
            <a:pPr algn="ctr">
              <a:lnSpc>
                <a:spcPts val="4260"/>
              </a:lnSpc>
            </a:pPr>
            <a:r>
              <a:rPr lang="ar-EG" sz="3043" b="1">
                <a:solidFill>
                  <a:srgbClr val="FFFFFF"/>
                </a:solidFill>
                <a:latin typeface="Almarai Bold"/>
                <a:ea typeface="Almarai Bold"/>
                <a:cs typeface="Almarai Bold"/>
                <a:sym typeface="Almarai Bold"/>
                <a:rtl/>
              </a:rPr>
              <a:t>محتوى يومي سريع وسهل الهضم</a:t>
            </a:r>
            <a:r>
              <a:rPr lang="en-US" sz="3043" b="1">
                <a:solidFill>
                  <a:srgbClr val="FFFFFF"/>
                </a:solidFill>
                <a:latin typeface="Almarai Bold"/>
                <a:ea typeface="Almarai Bold"/>
                <a:cs typeface="Almarai Bold"/>
                <a:sym typeface="Almarai Bold"/>
              </a:rPr>
              <a:t> </a:t>
            </a:r>
          </a:p>
          <a:p>
            <a:pPr algn="ctr">
              <a:lnSpc>
                <a:spcPts val="4260"/>
              </a:lnSpc>
            </a:pPr>
            <a:r>
              <a:rPr lang="en-US" sz="3043" b="1">
                <a:solidFill>
                  <a:srgbClr val="FFFFFF"/>
                </a:solidFill>
                <a:latin typeface="Almarai Bold"/>
                <a:ea typeface="Almarai Bold"/>
                <a:cs typeface="Almarai Bold"/>
                <a:sym typeface="Almarai Bold"/>
              </a:rPr>
              <a:t>(Bite-Sized Daily News)</a:t>
            </a:r>
          </a:p>
        </p:txBody>
      </p:sp>
      <p:sp>
        <p:nvSpPr>
          <p:cNvPr id="33" name="TextBox 33"/>
          <p:cNvSpPr txBox="1"/>
          <p:nvPr/>
        </p:nvSpPr>
        <p:spPr>
          <a:xfrm>
            <a:off x="8005762" y="6009313"/>
            <a:ext cx="5305256" cy="1618152"/>
          </a:xfrm>
          <a:prstGeom prst="rect">
            <a:avLst/>
          </a:prstGeom>
        </p:spPr>
        <p:txBody>
          <a:bodyPr lIns="0" tIns="0" rIns="0" bIns="0" rtlCol="0" anchor="t">
            <a:spAutoFit/>
          </a:bodyPr>
          <a:lstStyle/>
          <a:p>
            <a:pPr algn="ctr">
              <a:lnSpc>
                <a:spcPts val="4260"/>
              </a:lnSpc>
            </a:pPr>
            <a:r>
              <a:rPr lang="ar-EG" sz="3043" b="1">
                <a:solidFill>
                  <a:srgbClr val="FFFFFF"/>
                </a:solidFill>
                <a:latin typeface="Almarai Bold"/>
                <a:ea typeface="Almarai Bold"/>
                <a:cs typeface="Almarai Bold"/>
                <a:sym typeface="Almarai Bold"/>
                <a:rtl/>
              </a:rPr>
              <a:t>تخصيص المحتوى حسب اهتمامات المشتركين</a:t>
            </a:r>
            <a:r>
              <a:rPr lang="en-US" sz="3043" b="1">
                <a:solidFill>
                  <a:srgbClr val="FFFFFF"/>
                </a:solidFill>
                <a:latin typeface="Almarai Bold"/>
                <a:ea typeface="Almarai Bold"/>
                <a:cs typeface="Almarai Bold"/>
                <a:sym typeface="Almarai Bold"/>
              </a:rPr>
              <a:t> (Personalized Newsletters)</a:t>
            </a:r>
          </a:p>
        </p:txBody>
      </p:sp>
      <p:sp>
        <p:nvSpPr>
          <p:cNvPr id="34" name="TextBox 34"/>
          <p:cNvSpPr txBox="1"/>
          <p:nvPr/>
        </p:nvSpPr>
        <p:spPr>
          <a:xfrm>
            <a:off x="5561852" y="8288888"/>
            <a:ext cx="5305256" cy="1618152"/>
          </a:xfrm>
          <a:prstGeom prst="rect">
            <a:avLst/>
          </a:prstGeom>
        </p:spPr>
        <p:txBody>
          <a:bodyPr lIns="0" tIns="0" rIns="0" bIns="0" rtlCol="0" anchor="t">
            <a:spAutoFit/>
          </a:bodyPr>
          <a:lstStyle/>
          <a:p>
            <a:pPr algn="ctr">
              <a:lnSpc>
                <a:spcPts val="4260"/>
              </a:lnSpc>
            </a:pPr>
            <a:r>
              <a:rPr lang="ar-EG" sz="3043" b="1">
                <a:solidFill>
                  <a:srgbClr val="FFFFFF"/>
                </a:solidFill>
                <a:latin typeface="Almarai Bold"/>
                <a:ea typeface="Almarai Bold"/>
                <a:cs typeface="Almarai Bold"/>
                <a:sym typeface="Almarai Bold"/>
                <a:rtl/>
              </a:rPr>
              <a:t>دعوة المشتركين للمشاركة</a:t>
            </a:r>
            <a:r>
              <a:rPr lang="en-US" sz="3043" b="1">
                <a:solidFill>
                  <a:srgbClr val="FFFFFF"/>
                </a:solidFill>
                <a:latin typeface="Almarai Bold"/>
                <a:ea typeface="Almarai Bold"/>
                <a:cs typeface="Almarai Bold"/>
                <a:sym typeface="Almarai Bold"/>
              </a:rPr>
              <a:t> (Interactive &amp; Shareable Content)</a:t>
            </a:r>
          </a:p>
        </p:txBody>
      </p:sp>
      <p:grpSp>
        <p:nvGrpSpPr>
          <p:cNvPr id="35" name="Group 35"/>
          <p:cNvGrpSpPr>
            <a:grpSpLocks noChangeAspect="1"/>
          </p:cNvGrpSpPr>
          <p:nvPr/>
        </p:nvGrpSpPr>
        <p:grpSpPr>
          <a:xfrm>
            <a:off x="614935" y="4238911"/>
            <a:ext cx="1514042" cy="1514042"/>
            <a:chOff x="-2540" y="-2540"/>
            <a:chExt cx="6355080" cy="6355080"/>
          </a:xfrm>
        </p:grpSpPr>
        <p:sp>
          <p:nvSpPr>
            <p:cNvPr id="36" name="Freeform 36"/>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sp>
        <p:nvSpPr>
          <p:cNvPr id="37" name="Freeform 37"/>
          <p:cNvSpPr/>
          <p:nvPr/>
        </p:nvSpPr>
        <p:spPr>
          <a:xfrm>
            <a:off x="2821356" y="4651997"/>
            <a:ext cx="687871" cy="687871"/>
          </a:xfrm>
          <a:custGeom>
            <a:avLst/>
            <a:gdLst/>
            <a:ahLst/>
            <a:cxnLst/>
            <a:rect l="l" t="t" r="r" b="b"/>
            <a:pathLst>
              <a:path w="687871" h="687871">
                <a:moveTo>
                  <a:pt x="0" y="0"/>
                </a:moveTo>
                <a:lnTo>
                  <a:pt x="687871" y="0"/>
                </a:lnTo>
                <a:lnTo>
                  <a:pt x="687871" y="687871"/>
                </a:lnTo>
                <a:lnTo>
                  <a:pt x="0" y="6878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38" name="Group 38"/>
          <p:cNvGrpSpPr>
            <a:grpSpLocks noChangeAspect="1"/>
          </p:cNvGrpSpPr>
          <p:nvPr/>
        </p:nvGrpSpPr>
        <p:grpSpPr>
          <a:xfrm>
            <a:off x="2424112" y="4254753"/>
            <a:ext cx="1482358" cy="1482358"/>
            <a:chOff x="-2540" y="-2540"/>
            <a:chExt cx="6355080" cy="6355080"/>
          </a:xfrm>
        </p:grpSpPr>
        <p:sp>
          <p:nvSpPr>
            <p:cNvPr id="39" name="Freeform 3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5"/>
            </a:solidFill>
          </p:spPr>
        </p:sp>
      </p:grpSp>
      <p:sp>
        <p:nvSpPr>
          <p:cNvPr id="40" name="Freeform 40"/>
          <p:cNvSpPr/>
          <p:nvPr/>
        </p:nvSpPr>
        <p:spPr>
          <a:xfrm>
            <a:off x="4681950" y="276539"/>
            <a:ext cx="694676" cy="784945"/>
          </a:xfrm>
          <a:custGeom>
            <a:avLst/>
            <a:gdLst/>
            <a:ahLst/>
            <a:cxnLst/>
            <a:rect l="l" t="t" r="r" b="b"/>
            <a:pathLst>
              <a:path w="694676" h="784945">
                <a:moveTo>
                  <a:pt x="0" y="0"/>
                </a:moveTo>
                <a:lnTo>
                  <a:pt x="694677" y="0"/>
                </a:lnTo>
                <a:lnTo>
                  <a:pt x="694677" y="784945"/>
                </a:lnTo>
                <a:lnTo>
                  <a:pt x="0" y="7849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41" name="Group 41"/>
          <p:cNvGrpSpPr/>
          <p:nvPr/>
        </p:nvGrpSpPr>
        <p:grpSpPr>
          <a:xfrm>
            <a:off x="15870994" y="276539"/>
            <a:ext cx="1973653" cy="784945"/>
            <a:chOff x="0" y="0"/>
            <a:chExt cx="519810" cy="206735"/>
          </a:xfrm>
        </p:grpSpPr>
        <p:sp>
          <p:nvSpPr>
            <p:cNvPr id="42" name="Freeform 42"/>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00000">
                <a:alpha val="0"/>
              </a:srgbClr>
            </a:solidFill>
            <a:ln w="38100" cap="rnd">
              <a:solidFill>
                <a:srgbClr val="FFFFFF"/>
              </a:solidFill>
              <a:prstDash val="solid"/>
              <a:round/>
            </a:ln>
          </p:spPr>
        </p:sp>
        <p:sp>
          <p:nvSpPr>
            <p:cNvPr id="43" name="TextBox 43"/>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44" name="TextBox 44"/>
          <p:cNvSpPr txBox="1"/>
          <p:nvPr/>
        </p:nvSpPr>
        <p:spPr>
          <a:xfrm>
            <a:off x="15809796" y="462319"/>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FFFFFF"/>
                </a:solidFill>
                <a:latin typeface="Neue Montreal"/>
                <a:ea typeface="Neue Montreal"/>
                <a:cs typeface="Neue Montreal"/>
                <a:sym typeface="Neue Montreal"/>
              </a:rPr>
              <a:t>Page 19</a:t>
            </a:r>
          </a:p>
        </p:txBody>
      </p:sp>
      <p:grpSp>
        <p:nvGrpSpPr>
          <p:cNvPr id="45" name="Group 45"/>
          <p:cNvGrpSpPr/>
          <p:nvPr/>
        </p:nvGrpSpPr>
        <p:grpSpPr>
          <a:xfrm>
            <a:off x="16208374" y="548581"/>
            <a:ext cx="240861" cy="240861"/>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7" name="TextBox 4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48" name="TextBox 48"/>
          <p:cNvSpPr txBox="1"/>
          <p:nvPr/>
        </p:nvSpPr>
        <p:spPr>
          <a:xfrm>
            <a:off x="5453821" y="385484"/>
            <a:ext cx="9014654" cy="500380"/>
          </a:xfrm>
          <a:prstGeom prst="rect">
            <a:avLst/>
          </a:prstGeom>
        </p:spPr>
        <p:txBody>
          <a:bodyPr lIns="0" tIns="0" rIns="0" bIns="0" rtlCol="0" anchor="t">
            <a:spAutoFit/>
          </a:bodyPr>
          <a:lstStyle/>
          <a:p>
            <a:pPr marL="0" lvl="0" indent="0" algn="r" rtl="1">
              <a:lnSpc>
                <a:spcPts val="3919"/>
              </a:lnSpc>
              <a:spcBef>
                <a:spcPct val="0"/>
              </a:spcBef>
            </a:pPr>
            <a:r>
              <a:rPr lang="ar-EG" sz="2799" b="1">
                <a:solidFill>
                  <a:srgbClr val="FFFFFF"/>
                </a:solidFill>
                <a:latin typeface="Almarai Bold"/>
                <a:ea typeface="Almarai Bold"/>
                <a:cs typeface="Almarai Bold"/>
                <a:sym typeface="Almarai Bold"/>
                <a:rtl/>
              </a:rPr>
              <a:t>النشرات الإخبارية عبر البريد الإلكتروني (</a:t>
            </a:r>
            <a:r>
              <a:rPr lang="en-US" sz="2799" b="1">
                <a:solidFill>
                  <a:srgbClr val="FFFFFF"/>
                </a:solidFill>
                <a:latin typeface="Almarai Bold"/>
                <a:ea typeface="Almarai Bold"/>
                <a:cs typeface="Almarai Bold"/>
                <a:sym typeface="Almarai Bold"/>
              </a:rPr>
              <a:t>Email Newsletters</a:t>
            </a:r>
            <a:r>
              <a:rPr lang="ar-EG" sz="2799" b="1">
                <a:solidFill>
                  <a:srgbClr val="FFFFFF"/>
                </a:solidFill>
                <a:latin typeface="Almarai Bold"/>
                <a:ea typeface="Almarai Bold"/>
                <a:cs typeface="Almarai Bold"/>
                <a:sym typeface="Almarai Bold"/>
                <a:rtl/>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B01"/>
        </a:solidFill>
        <a:effectLst/>
      </p:bgPr>
    </p:bg>
    <p:spTree>
      <p:nvGrpSpPr>
        <p:cNvPr id="1" name=""/>
        <p:cNvGrpSpPr/>
        <p:nvPr/>
      </p:nvGrpSpPr>
      <p:grpSpPr>
        <a:xfrm>
          <a:off x="0" y="0"/>
          <a:ext cx="0" cy="0"/>
          <a:chOff x="0" y="0"/>
          <a:chExt cx="0" cy="0"/>
        </a:xfrm>
      </p:grpSpPr>
      <p:grpSp>
        <p:nvGrpSpPr>
          <p:cNvPr id="2" name="Group 2"/>
          <p:cNvGrpSpPr/>
          <p:nvPr/>
        </p:nvGrpSpPr>
        <p:grpSpPr>
          <a:xfrm>
            <a:off x="0" y="3986212"/>
            <a:ext cx="18288000" cy="6300788"/>
            <a:chOff x="0" y="0"/>
            <a:chExt cx="4816593" cy="1659467"/>
          </a:xfrm>
        </p:grpSpPr>
        <p:sp>
          <p:nvSpPr>
            <p:cNvPr id="3" name="Freeform 3"/>
            <p:cNvSpPr/>
            <p:nvPr/>
          </p:nvSpPr>
          <p:spPr>
            <a:xfrm>
              <a:off x="0" y="0"/>
              <a:ext cx="4816592" cy="1659467"/>
            </a:xfrm>
            <a:custGeom>
              <a:avLst/>
              <a:gdLst/>
              <a:ahLst/>
              <a:cxnLst/>
              <a:rect l="l" t="t" r="r" b="b"/>
              <a:pathLst>
                <a:path w="4816592" h="1659467">
                  <a:moveTo>
                    <a:pt x="0" y="0"/>
                  </a:moveTo>
                  <a:lnTo>
                    <a:pt x="4816592" y="0"/>
                  </a:lnTo>
                  <a:lnTo>
                    <a:pt x="4816592" y="1659467"/>
                  </a:lnTo>
                  <a:lnTo>
                    <a:pt x="0" y="1659467"/>
                  </a:lnTo>
                  <a:close/>
                </a:path>
              </a:pathLst>
            </a:custGeom>
            <a:solidFill>
              <a:srgbClr val="055BAA"/>
            </a:solidFill>
          </p:spPr>
        </p:sp>
        <p:sp>
          <p:nvSpPr>
            <p:cNvPr id="4" name="TextBox 4"/>
            <p:cNvSpPr txBox="1"/>
            <p:nvPr/>
          </p:nvSpPr>
          <p:spPr>
            <a:xfrm>
              <a:off x="0" y="-38100"/>
              <a:ext cx="4816593" cy="1697567"/>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rot="-7647213">
            <a:off x="5122055" y="-1004843"/>
            <a:ext cx="20219053" cy="10370689"/>
          </a:xfrm>
          <a:custGeom>
            <a:avLst/>
            <a:gdLst/>
            <a:ahLst/>
            <a:cxnLst/>
            <a:rect l="l" t="t" r="r" b="b"/>
            <a:pathLst>
              <a:path w="20219053" h="10370689">
                <a:moveTo>
                  <a:pt x="0" y="0"/>
                </a:moveTo>
                <a:lnTo>
                  <a:pt x="20219054" y="0"/>
                </a:lnTo>
                <a:lnTo>
                  <a:pt x="20219054" y="10370689"/>
                </a:lnTo>
                <a:lnTo>
                  <a:pt x="0" y="10370689"/>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6" name="Freeform 6"/>
          <p:cNvSpPr/>
          <p:nvPr/>
        </p:nvSpPr>
        <p:spPr>
          <a:xfrm>
            <a:off x="376729" y="317379"/>
            <a:ext cx="8767271" cy="3506909"/>
          </a:xfrm>
          <a:custGeom>
            <a:avLst/>
            <a:gdLst/>
            <a:ahLst/>
            <a:cxnLst/>
            <a:rect l="l" t="t" r="r" b="b"/>
            <a:pathLst>
              <a:path w="8767271" h="3506909">
                <a:moveTo>
                  <a:pt x="0" y="0"/>
                </a:moveTo>
                <a:lnTo>
                  <a:pt x="8767271" y="0"/>
                </a:lnTo>
                <a:lnTo>
                  <a:pt x="8767271" y="3506909"/>
                </a:lnTo>
                <a:lnTo>
                  <a:pt x="0" y="3506909"/>
                </a:lnTo>
                <a:lnTo>
                  <a:pt x="0" y="0"/>
                </a:lnTo>
                <a:close/>
              </a:path>
            </a:pathLst>
          </a:custGeom>
          <a:blipFill>
            <a:blip r:embed="rId4"/>
            <a:stretch>
              <a:fillRect/>
            </a:stretch>
          </a:blipFill>
        </p:spPr>
      </p:sp>
      <p:sp>
        <p:nvSpPr>
          <p:cNvPr id="7" name="Freeform 7"/>
          <p:cNvSpPr/>
          <p:nvPr/>
        </p:nvSpPr>
        <p:spPr>
          <a:xfrm rot="985774">
            <a:off x="219436" y="6214107"/>
            <a:ext cx="5333278" cy="3466631"/>
          </a:xfrm>
          <a:custGeom>
            <a:avLst/>
            <a:gdLst/>
            <a:ahLst/>
            <a:cxnLst/>
            <a:rect l="l" t="t" r="r" b="b"/>
            <a:pathLst>
              <a:path w="5333278" h="3466631">
                <a:moveTo>
                  <a:pt x="0" y="0"/>
                </a:moveTo>
                <a:lnTo>
                  <a:pt x="5333278" y="0"/>
                </a:lnTo>
                <a:lnTo>
                  <a:pt x="5333278" y="3466631"/>
                </a:lnTo>
                <a:lnTo>
                  <a:pt x="0" y="3466631"/>
                </a:lnTo>
                <a:lnTo>
                  <a:pt x="0" y="0"/>
                </a:lnTo>
                <a:close/>
              </a:path>
            </a:pathLst>
          </a:custGeom>
          <a:blipFill>
            <a:blip r:embed="rId5"/>
            <a:stretch>
              <a:fillRect/>
            </a:stretch>
          </a:blipFill>
        </p:spPr>
      </p:sp>
      <p:sp>
        <p:nvSpPr>
          <p:cNvPr id="8" name="Freeform 8"/>
          <p:cNvSpPr/>
          <p:nvPr/>
        </p:nvSpPr>
        <p:spPr>
          <a:xfrm>
            <a:off x="-2270096" y="3320300"/>
            <a:ext cx="11531769" cy="4627123"/>
          </a:xfrm>
          <a:custGeom>
            <a:avLst/>
            <a:gdLst/>
            <a:ahLst/>
            <a:cxnLst/>
            <a:rect l="l" t="t" r="r" b="b"/>
            <a:pathLst>
              <a:path w="11531769" h="4627123">
                <a:moveTo>
                  <a:pt x="0" y="0"/>
                </a:moveTo>
                <a:lnTo>
                  <a:pt x="11531769" y="0"/>
                </a:lnTo>
                <a:lnTo>
                  <a:pt x="11531769" y="4627123"/>
                </a:lnTo>
                <a:lnTo>
                  <a:pt x="0" y="4627123"/>
                </a:lnTo>
                <a:lnTo>
                  <a:pt x="0" y="0"/>
                </a:lnTo>
                <a:close/>
              </a:path>
            </a:pathLst>
          </a:custGeom>
          <a:blipFill>
            <a:blip r:embed="rId6"/>
            <a:stretch>
              <a:fillRect/>
            </a:stretch>
          </a:blipFill>
        </p:spPr>
      </p:sp>
      <p:sp>
        <p:nvSpPr>
          <p:cNvPr id="9" name="Freeform 9"/>
          <p:cNvSpPr/>
          <p:nvPr/>
        </p:nvSpPr>
        <p:spPr>
          <a:xfrm rot="985774">
            <a:off x="12573361" y="6192719"/>
            <a:ext cx="5333278" cy="3466631"/>
          </a:xfrm>
          <a:custGeom>
            <a:avLst/>
            <a:gdLst/>
            <a:ahLst/>
            <a:cxnLst/>
            <a:rect l="l" t="t" r="r" b="b"/>
            <a:pathLst>
              <a:path w="5333278" h="3466631">
                <a:moveTo>
                  <a:pt x="0" y="0"/>
                </a:moveTo>
                <a:lnTo>
                  <a:pt x="5333278" y="0"/>
                </a:lnTo>
                <a:lnTo>
                  <a:pt x="5333278" y="3466630"/>
                </a:lnTo>
                <a:lnTo>
                  <a:pt x="0" y="3466630"/>
                </a:lnTo>
                <a:lnTo>
                  <a:pt x="0" y="0"/>
                </a:lnTo>
                <a:close/>
              </a:path>
            </a:pathLst>
          </a:custGeom>
          <a:blipFill>
            <a:blip r:embed="rId5"/>
            <a:stretch>
              <a:fillRect/>
            </a:stretch>
          </a:blipFill>
        </p:spPr>
      </p:sp>
      <p:sp>
        <p:nvSpPr>
          <p:cNvPr id="10" name="Freeform 10"/>
          <p:cNvSpPr/>
          <p:nvPr/>
        </p:nvSpPr>
        <p:spPr>
          <a:xfrm>
            <a:off x="13117395" y="5530659"/>
            <a:ext cx="326817" cy="326817"/>
          </a:xfrm>
          <a:custGeom>
            <a:avLst/>
            <a:gdLst/>
            <a:ahLst/>
            <a:cxnLst/>
            <a:rect l="l" t="t" r="r" b="b"/>
            <a:pathLst>
              <a:path w="326817" h="326817">
                <a:moveTo>
                  <a:pt x="0" y="0"/>
                </a:moveTo>
                <a:lnTo>
                  <a:pt x="326817" y="0"/>
                </a:lnTo>
                <a:lnTo>
                  <a:pt x="326817" y="326817"/>
                </a:lnTo>
                <a:lnTo>
                  <a:pt x="0" y="3268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985774">
            <a:off x="6536340" y="6235496"/>
            <a:ext cx="5333278" cy="3466631"/>
          </a:xfrm>
          <a:custGeom>
            <a:avLst/>
            <a:gdLst/>
            <a:ahLst/>
            <a:cxnLst/>
            <a:rect l="l" t="t" r="r" b="b"/>
            <a:pathLst>
              <a:path w="5333278" h="3466631">
                <a:moveTo>
                  <a:pt x="0" y="0"/>
                </a:moveTo>
                <a:lnTo>
                  <a:pt x="5333278" y="0"/>
                </a:lnTo>
                <a:lnTo>
                  <a:pt x="5333278" y="3466631"/>
                </a:lnTo>
                <a:lnTo>
                  <a:pt x="0" y="3466631"/>
                </a:lnTo>
                <a:lnTo>
                  <a:pt x="0" y="0"/>
                </a:lnTo>
                <a:close/>
              </a:path>
            </a:pathLst>
          </a:custGeom>
          <a:blipFill>
            <a:blip r:embed="rId5"/>
            <a:stretch>
              <a:fillRect/>
            </a:stretch>
          </a:blipFill>
        </p:spPr>
      </p:sp>
      <p:sp>
        <p:nvSpPr>
          <p:cNvPr id="12" name="Freeform 12"/>
          <p:cNvSpPr/>
          <p:nvPr/>
        </p:nvSpPr>
        <p:spPr>
          <a:xfrm>
            <a:off x="7080373" y="5573436"/>
            <a:ext cx="326817" cy="326817"/>
          </a:xfrm>
          <a:custGeom>
            <a:avLst/>
            <a:gdLst/>
            <a:ahLst/>
            <a:cxnLst/>
            <a:rect l="l" t="t" r="r" b="b"/>
            <a:pathLst>
              <a:path w="326817" h="326817">
                <a:moveTo>
                  <a:pt x="0" y="0"/>
                </a:moveTo>
                <a:lnTo>
                  <a:pt x="326817" y="0"/>
                </a:lnTo>
                <a:lnTo>
                  <a:pt x="326817" y="326817"/>
                </a:lnTo>
                <a:lnTo>
                  <a:pt x="0" y="3268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763470" y="5552048"/>
            <a:ext cx="326817" cy="326817"/>
          </a:xfrm>
          <a:custGeom>
            <a:avLst/>
            <a:gdLst/>
            <a:ahLst/>
            <a:cxnLst/>
            <a:rect l="l" t="t" r="r" b="b"/>
            <a:pathLst>
              <a:path w="326817" h="326817">
                <a:moveTo>
                  <a:pt x="0" y="0"/>
                </a:moveTo>
                <a:lnTo>
                  <a:pt x="326817" y="0"/>
                </a:lnTo>
                <a:lnTo>
                  <a:pt x="326817" y="326817"/>
                </a:lnTo>
                <a:lnTo>
                  <a:pt x="0" y="3268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4700587" y="7072312"/>
            <a:ext cx="1530579" cy="1521013"/>
          </a:xfrm>
          <a:custGeom>
            <a:avLst/>
            <a:gdLst/>
            <a:ahLst/>
            <a:cxnLst/>
            <a:rect l="l" t="t" r="r" b="b"/>
            <a:pathLst>
              <a:path w="1530579" h="1521013">
                <a:moveTo>
                  <a:pt x="0" y="0"/>
                </a:moveTo>
                <a:lnTo>
                  <a:pt x="1530580" y="0"/>
                </a:lnTo>
                <a:lnTo>
                  <a:pt x="1530580" y="1521013"/>
                </a:lnTo>
                <a:lnTo>
                  <a:pt x="0" y="15210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1116686" y="7072312"/>
            <a:ext cx="1530579" cy="1521013"/>
          </a:xfrm>
          <a:custGeom>
            <a:avLst/>
            <a:gdLst/>
            <a:ahLst/>
            <a:cxnLst/>
            <a:rect l="l" t="t" r="r" b="b"/>
            <a:pathLst>
              <a:path w="1530579" h="1521013">
                <a:moveTo>
                  <a:pt x="0" y="0"/>
                </a:moveTo>
                <a:lnTo>
                  <a:pt x="1530579" y="0"/>
                </a:lnTo>
                <a:lnTo>
                  <a:pt x="1530579" y="1521013"/>
                </a:lnTo>
                <a:lnTo>
                  <a:pt x="0" y="15210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7117082" y="7072312"/>
            <a:ext cx="1530579" cy="1521013"/>
          </a:xfrm>
          <a:custGeom>
            <a:avLst/>
            <a:gdLst/>
            <a:ahLst/>
            <a:cxnLst/>
            <a:rect l="l" t="t" r="r" b="b"/>
            <a:pathLst>
              <a:path w="1530579" h="1521013">
                <a:moveTo>
                  <a:pt x="0" y="0"/>
                </a:moveTo>
                <a:lnTo>
                  <a:pt x="1530579" y="0"/>
                </a:lnTo>
                <a:lnTo>
                  <a:pt x="1530579" y="1521013"/>
                </a:lnTo>
                <a:lnTo>
                  <a:pt x="0" y="15210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rot="949118">
            <a:off x="13984685" y="8044215"/>
            <a:ext cx="2803495" cy="1290523"/>
          </a:xfrm>
          <a:prstGeom prst="rect">
            <a:avLst/>
          </a:prstGeom>
        </p:spPr>
        <p:txBody>
          <a:bodyPr lIns="0" tIns="0" rIns="0" bIns="0" rtlCol="0" anchor="t">
            <a:spAutoFit/>
          </a:bodyPr>
          <a:lstStyle/>
          <a:p>
            <a:pPr algn="ctr" rtl="1">
              <a:lnSpc>
                <a:spcPts val="3480"/>
              </a:lnSpc>
            </a:pPr>
            <a:r>
              <a:rPr lang="ar-EG" sz="2485">
                <a:solidFill>
                  <a:srgbClr val="FFFFFF"/>
                </a:solidFill>
                <a:latin typeface="Almarai"/>
                <a:ea typeface="Almarai"/>
                <a:cs typeface="Almarai"/>
                <a:sym typeface="Almarai"/>
                <a:rtl/>
              </a:rPr>
              <a:t>تجربة الأثاث افتراضيًا في منزلك</a:t>
            </a:r>
          </a:p>
          <a:p>
            <a:pPr algn="ctr" rtl="1">
              <a:lnSpc>
                <a:spcPts val="3480"/>
              </a:lnSpc>
            </a:pPr>
            <a:r>
              <a:rPr lang="ar-EG" sz="2485">
                <a:solidFill>
                  <a:srgbClr val="FFFFFF"/>
                </a:solidFill>
                <a:latin typeface="Almarai"/>
                <a:ea typeface="Almarai"/>
                <a:cs typeface="Almarai"/>
                <a:sym typeface="Almarai"/>
                <a:rtl/>
              </a:rPr>
              <a:t> (</a:t>
            </a:r>
            <a:r>
              <a:rPr lang="en-US" sz="2485">
                <a:solidFill>
                  <a:srgbClr val="FFFFFF"/>
                </a:solidFill>
                <a:latin typeface="Almarai"/>
                <a:ea typeface="Almarai"/>
                <a:cs typeface="Almarai"/>
                <a:sym typeface="Almarai"/>
              </a:rPr>
              <a:t>IKEA Place App</a:t>
            </a:r>
            <a:r>
              <a:rPr lang="ar-EG" sz="2485">
                <a:solidFill>
                  <a:srgbClr val="FFFFFF"/>
                </a:solidFill>
                <a:latin typeface="Almarai"/>
                <a:ea typeface="Almarai"/>
                <a:cs typeface="Almarai"/>
                <a:sym typeface="Almarai"/>
                <a:rtl/>
              </a:rPr>
              <a:t>)</a:t>
            </a:r>
          </a:p>
        </p:txBody>
      </p:sp>
      <p:sp>
        <p:nvSpPr>
          <p:cNvPr id="18" name="TextBox 18"/>
          <p:cNvSpPr txBox="1"/>
          <p:nvPr/>
        </p:nvSpPr>
        <p:spPr>
          <a:xfrm rot="949118">
            <a:off x="7346917" y="8163465"/>
            <a:ext cx="3842495" cy="1290523"/>
          </a:xfrm>
          <a:prstGeom prst="rect">
            <a:avLst/>
          </a:prstGeom>
        </p:spPr>
        <p:txBody>
          <a:bodyPr lIns="0" tIns="0" rIns="0" bIns="0" rtlCol="0" anchor="t">
            <a:spAutoFit/>
          </a:bodyPr>
          <a:lstStyle/>
          <a:p>
            <a:pPr algn="ctr" rtl="1">
              <a:lnSpc>
                <a:spcPts val="3480"/>
              </a:lnSpc>
            </a:pPr>
            <a:r>
              <a:rPr lang="ar-EG" sz="2485">
                <a:solidFill>
                  <a:srgbClr val="FFFFFF"/>
                </a:solidFill>
                <a:latin typeface="Almarai"/>
                <a:ea typeface="Almarai"/>
                <a:cs typeface="Almarai"/>
                <a:sym typeface="Almarai"/>
                <a:rtl/>
              </a:rPr>
              <a:t>حملات </a:t>
            </a:r>
            <a:r>
              <a:rPr lang="en-US" sz="2485">
                <a:solidFill>
                  <a:srgbClr val="FFFFFF"/>
                </a:solidFill>
                <a:latin typeface="Almarai"/>
                <a:ea typeface="Almarai"/>
                <a:cs typeface="Almarai"/>
                <a:sym typeface="Almarai"/>
              </a:rPr>
              <a:t>AR</a:t>
            </a:r>
            <a:r>
              <a:rPr lang="ar-EG" sz="2485">
                <a:solidFill>
                  <a:srgbClr val="FFFFFF"/>
                </a:solidFill>
                <a:latin typeface="Almarai"/>
                <a:ea typeface="Almarai"/>
                <a:cs typeface="Almarai"/>
                <a:sym typeface="Almarai"/>
                <a:rtl/>
              </a:rPr>
              <a:t> التفاعلية في المتاجر </a:t>
            </a:r>
          </a:p>
          <a:p>
            <a:pPr algn="ctr" rtl="1">
              <a:lnSpc>
                <a:spcPts val="3480"/>
              </a:lnSpc>
            </a:pPr>
            <a:r>
              <a:rPr lang="ar-EG" sz="2485">
                <a:solidFill>
                  <a:srgbClr val="FFFFFF"/>
                </a:solidFill>
                <a:latin typeface="Almarai"/>
                <a:ea typeface="Almarai"/>
                <a:cs typeface="Almarai"/>
                <a:sym typeface="Almarai"/>
                <a:rtl/>
              </a:rPr>
              <a:t>(</a:t>
            </a:r>
            <a:r>
              <a:rPr lang="en-US" sz="2485">
                <a:solidFill>
                  <a:srgbClr val="FFFFFF"/>
                </a:solidFill>
                <a:latin typeface="Almarai"/>
                <a:ea typeface="Almarai"/>
                <a:cs typeface="Almarai"/>
                <a:sym typeface="Almarai"/>
              </a:rPr>
              <a:t>In-Store AR Experiences</a:t>
            </a:r>
            <a:r>
              <a:rPr lang="ar-EG" sz="2485">
                <a:solidFill>
                  <a:srgbClr val="FFFFFF"/>
                </a:solidFill>
                <a:latin typeface="Almarai"/>
                <a:ea typeface="Almarai"/>
                <a:cs typeface="Almarai"/>
                <a:sym typeface="Almarai"/>
                <a:rtl/>
              </a:rPr>
              <a:t>)</a:t>
            </a:r>
          </a:p>
        </p:txBody>
      </p:sp>
      <p:sp>
        <p:nvSpPr>
          <p:cNvPr id="19" name="TextBox 19"/>
          <p:cNvSpPr txBox="1"/>
          <p:nvPr/>
        </p:nvSpPr>
        <p:spPr>
          <a:xfrm rot="949118">
            <a:off x="1304490" y="8111286"/>
            <a:ext cx="3295589" cy="1290523"/>
          </a:xfrm>
          <a:prstGeom prst="rect">
            <a:avLst/>
          </a:prstGeom>
        </p:spPr>
        <p:txBody>
          <a:bodyPr lIns="0" tIns="0" rIns="0" bIns="0" rtlCol="0" anchor="t">
            <a:spAutoFit/>
          </a:bodyPr>
          <a:lstStyle/>
          <a:p>
            <a:pPr algn="ctr" rtl="1">
              <a:lnSpc>
                <a:spcPts val="3480"/>
              </a:lnSpc>
            </a:pPr>
            <a:r>
              <a:rPr lang="ar-EG" sz="2485">
                <a:solidFill>
                  <a:srgbClr val="FFFFFF"/>
                </a:solidFill>
                <a:latin typeface="Almarai"/>
                <a:ea typeface="Almarai"/>
                <a:cs typeface="Almarai"/>
                <a:sym typeface="Almarai"/>
                <a:rtl/>
              </a:rPr>
              <a:t>إعلانات </a:t>
            </a:r>
            <a:r>
              <a:rPr lang="en-US" sz="2485">
                <a:solidFill>
                  <a:srgbClr val="FFFFFF"/>
                </a:solidFill>
                <a:latin typeface="Almarai"/>
                <a:ea typeface="Almarai"/>
                <a:cs typeface="Almarai"/>
                <a:sym typeface="Almarai"/>
              </a:rPr>
              <a:t>AR</a:t>
            </a:r>
            <a:r>
              <a:rPr lang="ar-EG" sz="2485">
                <a:solidFill>
                  <a:srgbClr val="FFFFFF"/>
                </a:solidFill>
                <a:latin typeface="Almarai"/>
                <a:ea typeface="Almarai"/>
                <a:cs typeface="Almarai"/>
                <a:sym typeface="Almarai"/>
                <a:rtl/>
              </a:rPr>
              <a:t> على السوشيال ميديا (</a:t>
            </a:r>
            <a:r>
              <a:rPr lang="en-US" sz="2485">
                <a:solidFill>
                  <a:srgbClr val="FFFFFF"/>
                </a:solidFill>
                <a:latin typeface="Almarai"/>
                <a:ea typeface="Almarai"/>
                <a:cs typeface="Almarai"/>
                <a:sym typeface="Almarai"/>
              </a:rPr>
              <a:t>Social Media AR Filters</a:t>
            </a:r>
            <a:r>
              <a:rPr lang="ar-EG" sz="2485">
                <a:solidFill>
                  <a:srgbClr val="FFFFFF"/>
                </a:solidFill>
                <a:latin typeface="Almarai"/>
                <a:ea typeface="Almarai"/>
                <a:cs typeface="Almarai"/>
                <a:sym typeface="Almarai"/>
                <a:rtl/>
              </a:rPr>
              <a:t>)</a:t>
            </a:r>
          </a:p>
        </p:txBody>
      </p:sp>
      <p:sp>
        <p:nvSpPr>
          <p:cNvPr id="20" name="TextBox 20"/>
          <p:cNvSpPr txBox="1"/>
          <p:nvPr/>
        </p:nvSpPr>
        <p:spPr>
          <a:xfrm rot="1388797">
            <a:off x="17156798" y="7352357"/>
            <a:ext cx="1367739" cy="980168"/>
          </a:xfrm>
          <a:prstGeom prst="rect">
            <a:avLst/>
          </a:prstGeom>
        </p:spPr>
        <p:txBody>
          <a:bodyPr lIns="0" tIns="0" rIns="0" bIns="0" rtlCol="0" anchor="t">
            <a:spAutoFit/>
          </a:bodyPr>
          <a:lstStyle/>
          <a:p>
            <a:pPr algn="ctr">
              <a:lnSpc>
                <a:spcPts val="8047"/>
              </a:lnSpc>
            </a:pPr>
            <a:r>
              <a:rPr lang="en-US" sz="5748">
                <a:solidFill>
                  <a:srgbClr val="FF0000"/>
                </a:solidFill>
                <a:latin typeface="Canva Sans"/>
                <a:ea typeface="Canva Sans"/>
                <a:cs typeface="Canva Sans"/>
                <a:sym typeface="Canva Sans"/>
              </a:rPr>
              <a:t>$1</a:t>
            </a:r>
          </a:p>
        </p:txBody>
      </p:sp>
      <p:sp>
        <p:nvSpPr>
          <p:cNvPr id="21" name="TextBox 21"/>
          <p:cNvSpPr txBox="1"/>
          <p:nvPr/>
        </p:nvSpPr>
        <p:spPr>
          <a:xfrm rot="1388797">
            <a:off x="11220571" y="7290185"/>
            <a:ext cx="1367739" cy="980168"/>
          </a:xfrm>
          <a:prstGeom prst="rect">
            <a:avLst/>
          </a:prstGeom>
        </p:spPr>
        <p:txBody>
          <a:bodyPr lIns="0" tIns="0" rIns="0" bIns="0" rtlCol="0" anchor="t">
            <a:spAutoFit/>
          </a:bodyPr>
          <a:lstStyle/>
          <a:p>
            <a:pPr algn="ctr">
              <a:lnSpc>
                <a:spcPts val="8047"/>
              </a:lnSpc>
            </a:pPr>
            <a:r>
              <a:rPr lang="en-US" sz="5748">
                <a:solidFill>
                  <a:srgbClr val="FF0000"/>
                </a:solidFill>
                <a:latin typeface="Canva Sans"/>
                <a:ea typeface="Canva Sans"/>
                <a:cs typeface="Canva Sans"/>
                <a:sym typeface="Canva Sans"/>
              </a:rPr>
              <a:t>$2</a:t>
            </a:r>
          </a:p>
        </p:txBody>
      </p:sp>
      <p:sp>
        <p:nvSpPr>
          <p:cNvPr id="22" name="TextBox 22"/>
          <p:cNvSpPr txBox="1"/>
          <p:nvPr/>
        </p:nvSpPr>
        <p:spPr>
          <a:xfrm rot="1388797">
            <a:off x="4804473" y="7290185"/>
            <a:ext cx="1367739" cy="980168"/>
          </a:xfrm>
          <a:prstGeom prst="rect">
            <a:avLst/>
          </a:prstGeom>
        </p:spPr>
        <p:txBody>
          <a:bodyPr lIns="0" tIns="0" rIns="0" bIns="0" rtlCol="0" anchor="t">
            <a:spAutoFit/>
          </a:bodyPr>
          <a:lstStyle/>
          <a:p>
            <a:pPr algn="ctr">
              <a:lnSpc>
                <a:spcPts val="8047"/>
              </a:lnSpc>
            </a:pPr>
            <a:r>
              <a:rPr lang="en-US" sz="5748">
                <a:solidFill>
                  <a:srgbClr val="FF0000"/>
                </a:solidFill>
                <a:latin typeface="Canva Sans"/>
                <a:ea typeface="Canva Sans"/>
                <a:cs typeface="Canva Sans"/>
                <a:sym typeface="Canva Sans"/>
              </a:rPr>
              <a:t>$3</a:t>
            </a:r>
          </a:p>
        </p:txBody>
      </p:sp>
      <p:sp>
        <p:nvSpPr>
          <p:cNvPr id="23" name="TextBox 23"/>
          <p:cNvSpPr txBox="1"/>
          <p:nvPr/>
        </p:nvSpPr>
        <p:spPr>
          <a:xfrm>
            <a:off x="8358921" y="4296255"/>
            <a:ext cx="9516948" cy="2161214"/>
          </a:xfrm>
          <a:prstGeom prst="rect">
            <a:avLst/>
          </a:prstGeom>
        </p:spPr>
        <p:txBody>
          <a:bodyPr lIns="0" tIns="0" rIns="0" bIns="0" rtlCol="0" anchor="t">
            <a:spAutoFit/>
          </a:bodyPr>
          <a:lstStyle/>
          <a:p>
            <a:pPr algn="ctr" rtl="1">
              <a:lnSpc>
                <a:spcPts val="3480"/>
              </a:lnSpc>
            </a:pPr>
            <a:r>
              <a:rPr lang="ar-EG" sz="2485" dirty="0">
                <a:solidFill>
                  <a:srgbClr val="FFFFFF"/>
                </a:solidFill>
                <a:latin typeface="Almarai"/>
                <a:ea typeface="Almarai"/>
                <a:cs typeface="Almarai"/>
                <a:sym typeface="Almarai"/>
                <a:rtl/>
              </a:rPr>
              <a:t>إيكيا هي شركة عالمية متخصصة في الأثاث المنزلي والديكور، تأسست في السويد عام </a:t>
            </a:r>
            <a:r>
              <a:rPr lang="en-US" sz="2485" dirty="0">
                <a:solidFill>
                  <a:srgbClr val="FFFFFF"/>
                </a:solidFill>
                <a:latin typeface="Almarai"/>
                <a:ea typeface="Almarai"/>
                <a:cs typeface="Almarai"/>
                <a:sym typeface="Almarai"/>
              </a:rPr>
              <a:t>1943</a:t>
            </a:r>
            <a:r>
              <a:rPr lang="ar-EG" sz="2485" dirty="0">
                <a:solidFill>
                  <a:srgbClr val="FFFFFF"/>
                </a:solidFill>
                <a:latin typeface="Almarai"/>
                <a:ea typeface="Almarai"/>
                <a:cs typeface="Almarai"/>
                <a:sym typeface="Almarai"/>
                <a:rtl/>
              </a:rPr>
              <a:t>. تشتهر بتصاميمها العملية، الحديثة، وبأسعار معقولة، وتقدم منتجات تحتاج إلى تجميع ذاتي (</a:t>
            </a:r>
            <a:r>
              <a:rPr lang="en-US" sz="2485" dirty="0">
                <a:solidFill>
                  <a:srgbClr val="FFFFFF"/>
                </a:solidFill>
                <a:latin typeface="Almarai"/>
                <a:ea typeface="Almarai"/>
                <a:cs typeface="Almarai"/>
                <a:sym typeface="Almarai"/>
              </a:rPr>
              <a:t>DIY</a:t>
            </a:r>
            <a:r>
              <a:rPr lang="ar-EG" sz="2485" dirty="0">
                <a:solidFill>
                  <a:srgbClr val="FFFFFF"/>
                </a:solidFill>
                <a:latin typeface="Almarai"/>
                <a:ea typeface="Almarai"/>
                <a:cs typeface="Almarai"/>
                <a:sym typeface="Almarai"/>
                <a:rtl/>
              </a:rPr>
              <a:t>). تمتلك إيكيا متاجر ضخمة وتطبيقات رقمية مبتكرة، منها استخدامها تكنولوجيا الواقع المعزز (</a:t>
            </a:r>
            <a:r>
              <a:rPr lang="en-US" sz="2485" dirty="0">
                <a:solidFill>
                  <a:srgbClr val="FFFFFF"/>
                </a:solidFill>
                <a:latin typeface="Almarai"/>
                <a:ea typeface="Almarai"/>
                <a:cs typeface="Almarai"/>
                <a:sym typeface="Almarai"/>
              </a:rPr>
              <a:t>AR</a:t>
            </a:r>
            <a:r>
              <a:rPr lang="ar-EG" sz="2485" dirty="0">
                <a:solidFill>
                  <a:srgbClr val="FFFFFF"/>
                </a:solidFill>
                <a:latin typeface="Almarai"/>
                <a:ea typeface="Almarai"/>
                <a:cs typeface="Almarai"/>
                <a:sym typeface="Almarai"/>
                <a:rtl/>
              </a:rPr>
              <a:t>) لتعزيز تجربة الشراء.</a:t>
            </a:r>
          </a:p>
        </p:txBody>
      </p:sp>
      <p:grpSp>
        <p:nvGrpSpPr>
          <p:cNvPr id="24" name="Group 24"/>
          <p:cNvGrpSpPr/>
          <p:nvPr/>
        </p:nvGrpSpPr>
        <p:grpSpPr>
          <a:xfrm>
            <a:off x="13117395" y="2463306"/>
            <a:ext cx="1288848" cy="1288848"/>
            <a:chOff x="0" y="0"/>
            <a:chExt cx="1718463" cy="1718463"/>
          </a:xfrm>
        </p:grpSpPr>
        <p:grpSp>
          <p:nvGrpSpPr>
            <p:cNvPr id="25" name="Group 25"/>
            <p:cNvGrpSpPr>
              <a:grpSpLocks noChangeAspect="1"/>
            </p:cNvGrpSpPr>
            <p:nvPr/>
          </p:nvGrpSpPr>
          <p:grpSpPr>
            <a:xfrm>
              <a:off x="0" y="0"/>
              <a:ext cx="1718463" cy="1718463"/>
              <a:chOff x="-2540" y="-2540"/>
              <a:chExt cx="6355080" cy="6355080"/>
            </a:xfrm>
          </p:grpSpPr>
          <p:sp>
            <p:nvSpPr>
              <p:cNvPr id="26" name="Freeform 26"/>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sp>
          <p:nvSpPr>
            <p:cNvPr id="27" name="Freeform 27"/>
            <p:cNvSpPr/>
            <p:nvPr/>
          </p:nvSpPr>
          <p:spPr>
            <a:xfrm>
              <a:off x="497214" y="497214"/>
              <a:ext cx="724035" cy="724035"/>
            </a:xfrm>
            <a:custGeom>
              <a:avLst/>
              <a:gdLst/>
              <a:ahLst/>
              <a:cxnLst/>
              <a:rect l="l" t="t" r="r" b="b"/>
              <a:pathLst>
                <a:path w="724035" h="724035">
                  <a:moveTo>
                    <a:pt x="0" y="0"/>
                  </a:moveTo>
                  <a:lnTo>
                    <a:pt x="724035" y="0"/>
                  </a:lnTo>
                  <a:lnTo>
                    <a:pt x="724035" y="724035"/>
                  </a:lnTo>
                  <a:lnTo>
                    <a:pt x="0" y="7240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28" name="Freeform 28"/>
          <p:cNvSpPr/>
          <p:nvPr/>
        </p:nvSpPr>
        <p:spPr>
          <a:xfrm>
            <a:off x="9401175" y="1678361"/>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9" name="Group 29"/>
          <p:cNvGrpSpPr/>
          <p:nvPr/>
        </p:nvGrpSpPr>
        <p:grpSpPr>
          <a:xfrm>
            <a:off x="15870994" y="276539"/>
            <a:ext cx="1973653" cy="784945"/>
            <a:chOff x="0" y="0"/>
            <a:chExt cx="519810" cy="206735"/>
          </a:xfrm>
        </p:grpSpPr>
        <p:sp>
          <p:nvSpPr>
            <p:cNvPr id="30" name="Freeform 30"/>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00000">
                <a:alpha val="0"/>
              </a:srgbClr>
            </a:solidFill>
            <a:ln w="38100" cap="rnd">
              <a:solidFill>
                <a:srgbClr val="FFFFFF"/>
              </a:solidFill>
              <a:prstDash val="solid"/>
              <a:round/>
            </a:ln>
          </p:spPr>
        </p:sp>
        <p:sp>
          <p:nvSpPr>
            <p:cNvPr id="31" name="TextBox 31"/>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32" name="TextBox 32"/>
          <p:cNvSpPr txBox="1"/>
          <p:nvPr/>
        </p:nvSpPr>
        <p:spPr>
          <a:xfrm>
            <a:off x="15809796" y="462319"/>
            <a:ext cx="1663377" cy="340542"/>
          </a:xfrm>
          <a:prstGeom prst="rect">
            <a:avLst/>
          </a:prstGeom>
        </p:spPr>
        <p:txBody>
          <a:bodyPr lIns="0" tIns="0" rIns="0" bIns="0" rtlCol="0" anchor="t">
            <a:spAutoFit/>
          </a:bodyPr>
          <a:lstStyle/>
          <a:p>
            <a:pPr marL="0" lvl="0" indent="0" algn="r">
              <a:lnSpc>
                <a:spcPts val="2940"/>
              </a:lnSpc>
              <a:spcBef>
                <a:spcPct val="0"/>
              </a:spcBef>
            </a:pPr>
            <a:r>
              <a:rPr lang="en-US" sz="2100" dirty="0">
                <a:solidFill>
                  <a:srgbClr val="FFFFFF"/>
                </a:solidFill>
                <a:latin typeface="Neue Montreal"/>
                <a:ea typeface="Neue Montreal"/>
                <a:cs typeface="Neue Montreal"/>
                <a:sym typeface="Neue Montreal"/>
              </a:rPr>
              <a:t>Page 20</a:t>
            </a:r>
          </a:p>
        </p:txBody>
      </p:sp>
      <p:grpSp>
        <p:nvGrpSpPr>
          <p:cNvPr id="33" name="Group 33"/>
          <p:cNvGrpSpPr/>
          <p:nvPr/>
        </p:nvGrpSpPr>
        <p:grpSpPr>
          <a:xfrm>
            <a:off x="16208374" y="548581"/>
            <a:ext cx="240861" cy="240861"/>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36" name="TextBox 36"/>
          <p:cNvSpPr txBox="1"/>
          <p:nvPr/>
        </p:nvSpPr>
        <p:spPr>
          <a:xfrm>
            <a:off x="10173046" y="1787306"/>
            <a:ext cx="7826982" cy="500380"/>
          </a:xfrm>
          <a:prstGeom prst="rect">
            <a:avLst/>
          </a:prstGeom>
        </p:spPr>
        <p:txBody>
          <a:bodyPr lIns="0" tIns="0" rIns="0" bIns="0" rtlCol="0" anchor="t">
            <a:spAutoFit/>
          </a:bodyPr>
          <a:lstStyle/>
          <a:p>
            <a:pPr marL="0" lvl="0" indent="0" algn="r" rtl="1">
              <a:lnSpc>
                <a:spcPts val="3919"/>
              </a:lnSpc>
              <a:spcBef>
                <a:spcPct val="0"/>
              </a:spcBef>
            </a:pPr>
            <a:r>
              <a:rPr lang="ar-EG" sz="2799" b="1">
                <a:solidFill>
                  <a:srgbClr val="FFFFFF"/>
                </a:solidFill>
                <a:latin typeface="Almarai Bold"/>
                <a:ea typeface="Almarai Bold"/>
                <a:cs typeface="Almarai Bold"/>
                <a:sym typeface="Almarai Bold"/>
                <a:rtl/>
              </a:rPr>
              <a:t>المحتوى المعزز بالواقع (</a:t>
            </a:r>
            <a:r>
              <a:rPr lang="en-US" sz="2799" b="1">
                <a:solidFill>
                  <a:srgbClr val="FFFFFF"/>
                </a:solidFill>
                <a:latin typeface="Almarai Bold"/>
                <a:ea typeface="Almarai Bold"/>
                <a:cs typeface="Almarai Bold"/>
                <a:sym typeface="Almarai Bold"/>
              </a:rPr>
              <a:t>Augmented Reality - AR</a:t>
            </a:r>
            <a:r>
              <a:rPr lang="ar-EG" sz="2799" b="1">
                <a:solidFill>
                  <a:srgbClr val="FFFFFF"/>
                </a:solidFill>
                <a:latin typeface="Almarai Bold"/>
                <a:ea typeface="Almarai Bold"/>
                <a:cs typeface="Almarai Bold"/>
                <a:sym typeface="Almarai Bold"/>
                <a:rtl/>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2" name="Freeform 2"/>
          <p:cNvSpPr/>
          <p:nvPr/>
        </p:nvSpPr>
        <p:spPr>
          <a:xfrm rot="-1519681">
            <a:off x="3188019" y="1673006"/>
            <a:ext cx="18571789" cy="9525780"/>
          </a:xfrm>
          <a:custGeom>
            <a:avLst/>
            <a:gdLst/>
            <a:ahLst/>
            <a:cxnLst/>
            <a:rect l="l" t="t" r="r" b="b"/>
            <a:pathLst>
              <a:path w="18571789" h="9525780">
                <a:moveTo>
                  <a:pt x="0" y="0"/>
                </a:moveTo>
                <a:lnTo>
                  <a:pt x="18571789" y="0"/>
                </a:lnTo>
                <a:lnTo>
                  <a:pt x="18571789" y="9525780"/>
                </a:lnTo>
                <a:lnTo>
                  <a:pt x="0" y="952578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3" name="Freeform 3"/>
          <p:cNvSpPr/>
          <p:nvPr/>
        </p:nvSpPr>
        <p:spPr>
          <a:xfrm rot="-207148">
            <a:off x="-3892166" y="-4762890"/>
            <a:ext cx="18571789" cy="9525780"/>
          </a:xfrm>
          <a:custGeom>
            <a:avLst/>
            <a:gdLst/>
            <a:ahLst/>
            <a:cxnLst/>
            <a:rect l="l" t="t" r="r" b="b"/>
            <a:pathLst>
              <a:path w="18571789" h="9525780">
                <a:moveTo>
                  <a:pt x="0" y="0"/>
                </a:moveTo>
                <a:lnTo>
                  <a:pt x="18571789" y="0"/>
                </a:lnTo>
                <a:lnTo>
                  <a:pt x="18571789" y="9525780"/>
                </a:lnTo>
                <a:lnTo>
                  <a:pt x="0" y="952578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4275761" y="8745397"/>
            <a:ext cx="240861" cy="240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0D0D"/>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7" name="Freeform 7"/>
          <p:cNvSpPr/>
          <p:nvPr/>
        </p:nvSpPr>
        <p:spPr>
          <a:xfrm>
            <a:off x="1028700" y="1028700"/>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13979830" y="8473355"/>
            <a:ext cx="3279470" cy="784945"/>
            <a:chOff x="0" y="0"/>
            <a:chExt cx="863729" cy="206735"/>
          </a:xfrm>
        </p:grpSpPr>
        <p:sp>
          <p:nvSpPr>
            <p:cNvPr id="9" name="Freeform 9"/>
            <p:cNvSpPr/>
            <p:nvPr/>
          </p:nvSpPr>
          <p:spPr>
            <a:xfrm>
              <a:off x="0" y="0"/>
              <a:ext cx="863729" cy="206735"/>
            </a:xfrm>
            <a:custGeom>
              <a:avLst/>
              <a:gdLst/>
              <a:ahLst/>
              <a:cxnLst/>
              <a:rect l="l" t="t" r="r" b="b"/>
              <a:pathLst>
                <a:path w="863729" h="206735">
                  <a:moveTo>
                    <a:pt x="103367" y="0"/>
                  </a:moveTo>
                  <a:lnTo>
                    <a:pt x="760362" y="0"/>
                  </a:lnTo>
                  <a:cubicBezTo>
                    <a:pt x="787776" y="0"/>
                    <a:pt x="814068" y="10890"/>
                    <a:pt x="833453" y="30276"/>
                  </a:cubicBezTo>
                  <a:cubicBezTo>
                    <a:pt x="852838" y="49661"/>
                    <a:pt x="863729" y="75953"/>
                    <a:pt x="863729" y="103367"/>
                  </a:cubicBezTo>
                  <a:lnTo>
                    <a:pt x="863729" y="103367"/>
                  </a:lnTo>
                  <a:cubicBezTo>
                    <a:pt x="863729" y="130782"/>
                    <a:pt x="852838" y="157074"/>
                    <a:pt x="833453" y="176459"/>
                  </a:cubicBezTo>
                  <a:cubicBezTo>
                    <a:pt x="814068" y="195844"/>
                    <a:pt x="787776" y="206735"/>
                    <a:pt x="760362"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68DE68"/>
            </a:solidFill>
          </p:spPr>
        </p:sp>
        <p:sp>
          <p:nvSpPr>
            <p:cNvPr id="10" name="TextBox 10"/>
            <p:cNvSpPr txBox="1"/>
            <p:nvPr/>
          </p:nvSpPr>
          <p:spPr>
            <a:xfrm>
              <a:off x="0" y="-38100"/>
              <a:ext cx="863729" cy="244835"/>
            </a:xfrm>
            <a:prstGeom prst="rect">
              <a:avLst/>
            </a:prstGeom>
          </p:spPr>
          <p:txBody>
            <a:bodyPr lIns="50800" tIns="50800" rIns="50800" bIns="50800" rtlCol="0" anchor="ctr"/>
            <a:lstStyle/>
            <a:p>
              <a:pPr algn="ctr">
                <a:lnSpc>
                  <a:spcPts val="2520"/>
                </a:lnSpc>
              </a:pPr>
              <a:endParaRPr/>
            </a:p>
          </p:txBody>
        </p:sp>
      </p:grpSp>
      <p:grpSp>
        <p:nvGrpSpPr>
          <p:cNvPr id="11" name="Group 11"/>
          <p:cNvGrpSpPr/>
          <p:nvPr/>
        </p:nvGrpSpPr>
        <p:grpSpPr>
          <a:xfrm>
            <a:off x="14275761" y="8745397"/>
            <a:ext cx="240861" cy="24086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0D0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4" name="TextBox 14"/>
          <p:cNvSpPr txBox="1"/>
          <p:nvPr/>
        </p:nvSpPr>
        <p:spPr>
          <a:xfrm>
            <a:off x="1028700" y="3046438"/>
            <a:ext cx="10480051" cy="4505195"/>
          </a:xfrm>
          <a:prstGeom prst="rect">
            <a:avLst/>
          </a:prstGeom>
        </p:spPr>
        <p:txBody>
          <a:bodyPr lIns="0" tIns="0" rIns="0" bIns="0" rtlCol="0" anchor="t">
            <a:spAutoFit/>
          </a:bodyPr>
          <a:lstStyle/>
          <a:p>
            <a:pPr algn="l">
              <a:lnSpc>
                <a:spcPts val="17096"/>
              </a:lnSpc>
            </a:pPr>
            <a:r>
              <a:rPr lang="en-US" sz="18996" dirty="0">
                <a:solidFill>
                  <a:srgbClr val="FFFFFF"/>
                </a:solidFill>
                <a:latin typeface="Neue Montreal"/>
                <a:ea typeface="Neue Montreal"/>
                <a:cs typeface="Neue Montreal"/>
                <a:sym typeface="Neue Montreal"/>
              </a:rPr>
              <a:t>Thank You!</a:t>
            </a:r>
          </a:p>
        </p:txBody>
      </p:sp>
      <p:sp>
        <p:nvSpPr>
          <p:cNvPr id="15" name="TextBox 15"/>
          <p:cNvSpPr txBox="1"/>
          <p:nvPr/>
        </p:nvSpPr>
        <p:spPr>
          <a:xfrm>
            <a:off x="14576362" y="8659135"/>
            <a:ext cx="2254313" cy="365760"/>
          </a:xfrm>
          <a:prstGeom prst="rect">
            <a:avLst/>
          </a:prstGeom>
        </p:spPr>
        <p:txBody>
          <a:bodyPr lIns="0" tIns="0" rIns="0" bIns="0" rtlCol="0" anchor="t">
            <a:spAutoFit/>
          </a:bodyPr>
          <a:lstStyle/>
          <a:p>
            <a:pPr marL="0" lvl="0" indent="0" algn="r">
              <a:lnSpc>
                <a:spcPts val="2940"/>
              </a:lnSpc>
              <a:spcBef>
                <a:spcPct val="0"/>
              </a:spcBef>
            </a:pPr>
            <a:r>
              <a:rPr lang="en-US" sz="2100">
                <a:solidFill>
                  <a:srgbClr val="0D0D0D"/>
                </a:solidFill>
                <a:latin typeface="Neue Montreal"/>
                <a:ea typeface="Neue Montreal"/>
                <a:cs typeface="Neue Montreal"/>
                <a:sym typeface="Neue Montreal"/>
              </a:rPr>
              <a:t>Presentation 2025</a:t>
            </a:r>
          </a:p>
        </p:txBody>
      </p:sp>
      <p:sp>
        <p:nvSpPr>
          <p:cNvPr id="16" name="TextBox 16"/>
          <p:cNvSpPr txBox="1"/>
          <p:nvPr/>
        </p:nvSpPr>
        <p:spPr>
          <a:xfrm>
            <a:off x="2043076" y="1151933"/>
            <a:ext cx="5168716" cy="456535"/>
          </a:xfrm>
          <a:prstGeom prst="rect">
            <a:avLst/>
          </a:prstGeom>
        </p:spPr>
        <p:txBody>
          <a:bodyPr lIns="0" tIns="0" rIns="0" bIns="0" rtlCol="0" anchor="t">
            <a:spAutoFit/>
          </a:bodyPr>
          <a:lstStyle/>
          <a:p>
            <a:pPr marL="0" lvl="0" indent="0" algn="r" rtl="1">
              <a:lnSpc>
                <a:spcPts val="3919"/>
              </a:lnSpc>
              <a:spcBef>
                <a:spcPct val="0"/>
              </a:spcBef>
            </a:pPr>
            <a:r>
              <a:rPr lang="ar-EG" sz="2799" b="1" spc="-44" dirty="0">
                <a:solidFill>
                  <a:srgbClr val="FFFFFF"/>
                </a:solidFill>
                <a:latin typeface="Almarai" panose="020B0604020202020204" charset="-78"/>
                <a:ea typeface="Neue Montreal Bold"/>
                <a:cs typeface="Almarai" panose="020B0604020202020204" charset="-78"/>
                <a:sym typeface="Neue Montreal Bold"/>
                <a:rtl/>
              </a:rPr>
              <a:t>استخدام تقنية التسويق بالمحتوى</a:t>
            </a:r>
          </a:p>
        </p:txBody>
      </p:sp>
      <p:grpSp>
        <p:nvGrpSpPr>
          <p:cNvPr id="17" name="Group 17"/>
          <p:cNvGrpSpPr/>
          <p:nvPr/>
        </p:nvGrpSpPr>
        <p:grpSpPr>
          <a:xfrm>
            <a:off x="1028700" y="8152964"/>
            <a:ext cx="3353748" cy="1627565"/>
            <a:chOff x="0" y="0"/>
            <a:chExt cx="1899754" cy="921945"/>
          </a:xfrm>
        </p:grpSpPr>
        <p:sp>
          <p:nvSpPr>
            <p:cNvPr id="18" name="Freeform 18"/>
            <p:cNvSpPr/>
            <p:nvPr/>
          </p:nvSpPr>
          <p:spPr>
            <a:xfrm>
              <a:off x="0" y="0"/>
              <a:ext cx="1899754" cy="921945"/>
            </a:xfrm>
            <a:custGeom>
              <a:avLst/>
              <a:gdLst/>
              <a:ahLst/>
              <a:cxnLst/>
              <a:rect l="l" t="t" r="r" b="b"/>
              <a:pathLst>
                <a:path w="1899754" h="921945">
                  <a:moveTo>
                    <a:pt x="1696554" y="0"/>
                  </a:moveTo>
                  <a:cubicBezTo>
                    <a:pt x="1808778" y="0"/>
                    <a:pt x="1899754" y="206384"/>
                    <a:pt x="1899754" y="460973"/>
                  </a:cubicBezTo>
                  <a:cubicBezTo>
                    <a:pt x="1899754" y="715561"/>
                    <a:pt x="1808778" y="921945"/>
                    <a:pt x="1696554" y="921945"/>
                  </a:cubicBezTo>
                  <a:lnTo>
                    <a:pt x="203200" y="921945"/>
                  </a:lnTo>
                  <a:cubicBezTo>
                    <a:pt x="90976" y="921945"/>
                    <a:pt x="0" y="715561"/>
                    <a:pt x="0" y="460973"/>
                  </a:cubicBezTo>
                  <a:cubicBezTo>
                    <a:pt x="0" y="206384"/>
                    <a:pt x="90976" y="0"/>
                    <a:pt x="203200" y="0"/>
                  </a:cubicBezTo>
                  <a:close/>
                </a:path>
              </a:pathLst>
            </a:custGeom>
            <a:solidFill>
              <a:srgbClr val="000000">
                <a:alpha val="0"/>
              </a:srgbClr>
            </a:solidFill>
            <a:ln w="9525" cap="sq">
              <a:solidFill>
                <a:srgbClr val="FFFFFF"/>
              </a:solidFill>
              <a:prstDash val="solid"/>
              <a:miter/>
            </a:ln>
          </p:spPr>
        </p:sp>
        <p:sp>
          <p:nvSpPr>
            <p:cNvPr id="19" name="TextBox 19"/>
            <p:cNvSpPr txBox="1"/>
            <p:nvPr/>
          </p:nvSpPr>
          <p:spPr>
            <a:xfrm>
              <a:off x="0" y="-38100"/>
              <a:ext cx="1899754" cy="960045"/>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1420237" y="8396216"/>
            <a:ext cx="3353748" cy="1102962"/>
          </a:xfrm>
          <a:prstGeom prst="rect">
            <a:avLst/>
          </a:prstGeom>
        </p:spPr>
        <p:txBody>
          <a:bodyPr lIns="0" tIns="0" rIns="0" bIns="0" rtlCol="0" anchor="t">
            <a:spAutoFit/>
          </a:bodyPr>
          <a:lstStyle/>
          <a:p>
            <a:pPr algn="l">
              <a:lnSpc>
                <a:spcPts val="2206"/>
              </a:lnSpc>
              <a:spcBef>
                <a:spcPct val="0"/>
              </a:spcBef>
            </a:pPr>
            <a:r>
              <a:rPr lang="en-US" sz="1576">
                <a:solidFill>
                  <a:srgbClr val="FFFFFF"/>
                </a:solidFill>
                <a:latin typeface="Inter"/>
                <a:ea typeface="Inter"/>
                <a:cs typeface="Inter"/>
                <a:sym typeface="Inter"/>
              </a:rPr>
              <a:t>SERIAH ELHADJ BACHIR</a:t>
            </a:r>
          </a:p>
          <a:p>
            <a:pPr algn="l">
              <a:lnSpc>
                <a:spcPts val="2206"/>
              </a:lnSpc>
              <a:spcBef>
                <a:spcPct val="0"/>
              </a:spcBef>
            </a:pPr>
            <a:r>
              <a:rPr lang="en-US" sz="1576">
                <a:solidFill>
                  <a:srgbClr val="FFFFFF"/>
                </a:solidFill>
                <a:latin typeface="Inter"/>
                <a:ea typeface="Inter"/>
                <a:cs typeface="Inter"/>
                <a:sym typeface="Inter"/>
              </a:rPr>
              <a:t>AMAMRA ANIS</a:t>
            </a:r>
          </a:p>
          <a:p>
            <a:pPr algn="l">
              <a:lnSpc>
                <a:spcPts val="2206"/>
              </a:lnSpc>
              <a:spcBef>
                <a:spcPct val="0"/>
              </a:spcBef>
            </a:pPr>
            <a:r>
              <a:rPr lang="en-US" sz="1576">
                <a:solidFill>
                  <a:srgbClr val="FFFFFF"/>
                </a:solidFill>
                <a:latin typeface="Inter"/>
                <a:ea typeface="Inter"/>
                <a:cs typeface="Inter"/>
                <a:sym typeface="Inter"/>
              </a:rPr>
              <a:t>LEMFIRA NAWFEL</a:t>
            </a:r>
          </a:p>
          <a:p>
            <a:pPr algn="l">
              <a:lnSpc>
                <a:spcPts val="2206"/>
              </a:lnSpc>
              <a:spcBef>
                <a:spcPct val="0"/>
              </a:spcBef>
            </a:pPr>
            <a:r>
              <a:rPr lang="en-US" sz="1576">
                <a:solidFill>
                  <a:srgbClr val="FFFFFF"/>
                </a:solidFill>
                <a:latin typeface="Inter"/>
                <a:ea typeface="Inter"/>
                <a:cs typeface="Inter"/>
                <a:sym typeface="Inter"/>
              </a:rPr>
              <a:t>BOUDERSA RIYAD</a:t>
            </a:r>
          </a:p>
        </p:txBody>
      </p:sp>
      <p:sp>
        <p:nvSpPr>
          <p:cNvPr id="21" name="ZoneTexte 20">
            <a:extLst>
              <a:ext uri="{FF2B5EF4-FFF2-40B4-BE49-F238E27FC236}">
                <a16:creationId xmlns:a16="http://schemas.microsoft.com/office/drawing/2014/main" id="{85BD07B2-8F3E-AF53-0AF0-CB8E559CC777}"/>
              </a:ext>
            </a:extLst>
          </p:cNvPr>
          <p:cNvSpPr txBox="1"/>
          <p:nvPr/>
        </p:nvSpPr>
        <p:spPr>
          <a:xfrm>
            <a:off x="13514017" y="9314512"/>
            <a:ext cx="4065808" cy="369332"/>
          </a:xfrm>
          <a:prstGeom prst="rect">
            <a:avLst/>
          </a:prstGeom>
          <a:noFill/>
        </p:spPr>
        <p:txBody>
          <a:bodyPr wrap="square" rtlCol="0">
            <a:spAutoFit/>
          </a:bodyPr>
          <a:lstStyle/>
          <a:p>
            <a:pPr algn="ctr"/>
            <a:r>
              <a:rPr lang="fr-FR" dirty="0">
                <a:solidFill>
                  <a:schemeClr val="bg1"/>
                </a:solidFill>
              </a:rPr>
              <a:t>PowerPoint Créé par BACHIR SERIAH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741B"/>
        </a:solidFill>
        <a:effectLst/>
      </p:bgPr>
    </p:bg>
    <p:spTree>
      <p:nvGrpSpPr>
        <p:cNvPr id="1" name=""/>
        <p:cNvGrpSpPr/>
        <p:nvPr/>
      </p:nvGrpSpPr>
      <p:grpSpPr>
        <a:xfrm>
          <a:off x="0" y="0"/>
          <a:ext cx="0" cy="0"/>
          <a:chOff x="0" y="0"/>
          <a:chExt cx="0" cy="0"/>
        </a:xfrm>
      </p:grpSpPr>
      <p:grpSp>
        <p:nvGrpSpPr>
          <p:cNvPr id="2" name="Group 2"/>
          <p:cNvGrpSpPr/>
          <p:nvPr/>
        </p:nvGrpSpPr>
        <p:grpSpPr>
          <a:xfrm>
            <a:off x="9401175" y="2157238"/>
            <a:ext cx="1331052" cy="567374"/>
            <a:chOff x="0" y="0"/>
            <a:chExt cx="350565" cy="149432"/>
          </a:xfrm>
        </p:grpSpPr>
        <p:sp>
          <p:nvSpPr>
            <p:cNvPr id="3" name="Freeform 3"/>
            <p:cNvSpPr/>
            <p:nvPr/>
          </p:nvSpPr>
          <p:spPr>
            <a:xfrm>
              <a:off x="0" y="0"/>
              <a:ext cx="350565" cy="149432"/>
            </a:xfrm>
            <a:custGeom>
              <a:avLst/>
              <a:gdLst/>
              <a:ahLst/>
              <a:cxnLst/>
              <a:rect l="l" t="t" r="r" b="b"/>
              <a:pathLst>
                <a:path w="350565" h="149432">
                  <a:moveTo>
                    <a:pt x="74716" y="0"/>
                  </a:moveTo>
                  <a:lnTo>
                    <a:pt x="275849" y="0"/>
                  </a:lnTo>
                  <a:cubicBezTo>
                    <a:pt x="295665" y="0"/>
                    <a:pt x="314669" y="7872"/>
                    <a:pt x="328681" y="21884"/>
                  </a:cubicBezTo>
                  <a:cubicBezTo>
                    <a:pt x="342693" y="35896"/>
                    <a:pt x="350565" y="54900"/>
                    <a:pt x="350565" y="74716"/>
                  </a:cubicBezTo>
                  <a:lnTo>
                    <a:pt x="350565" y="74716"/>
                  </a:lnTo>
                  <a:cubicBezTo>
                    <a:pt x="350565" y="94532"/>
                    <a:pt x="342693" y="113536"/>
                    <a:pt x="328681" y="127548"/>
                  </a:cubicBezTo>
                  <a:cubicBezTo>
                    <a:pt x="314669" y="141560"/>
                    <a:pt x="295665" y="149432"/>
                    <a:pt x="275849" y="149432"/>
                  </a:cubicBezTo>
                  <a:lnTo>
                    <a:pt x="74716" y="149432"/>
                  </a:lnTo>
                  <a:cubicBezTo>
                    <a:pt x="54900" y="149432"/>
                    <a:pt x="35896" y="141560"/>
                    <a:pt x="21884" y="127548"/>
                  </a:cubicBezTo>
                  <a:cubicBezTo>
                    <a:pt x="7872" y="113536"/>
                    <a:pt x="0" y="94532"/>
                    <a:pt x="0" y="74716"/>
                  </a:cubicBezTo>
                  <a:lnTo>
                    <a:pt x="0" y="74716"/>
                  </a:lnTo>
                  <a:cubicBezTo>
                    <a:pt x="0" y="54900"/>
                    <a:pt x="7872" y="35896"/>
                    <a:pt x="21884" y="21884"/>
                  </a:cubicBezTo>
                  <a:cubicBezTo>
                    <a:pt x="35896" y="7872"/>
                    <a:pt x="54900" y="0"/>
                    <a:pt x="74716" y="0"/>
                  </a:cubicBezTo>
                  <a:close/>
                </a:path>
              </a:pathLst>
            </a:custGeom>
            <a:solidFill>
              <a:srgbClr val="FFFFFF"/>
            </a:solidFill>
          </p:spPr>
        </p:sp>
        <p:sp>
          <p:nvSpPr>
            <p:cNvPr id="4" name="TextBox 4"/>
            <p:cNvSpPr txBox="1"/>
            <p:nvPr/>
          </p:nvSpPr>
          <p:spPr>
            <a:xfrm>
              <a:off x="0" y="-38100"/>
              <a:ext cx="350565" cy="187532"/>
            </a:xfrm>
            <a:prstGeom prst="rect">
              <a:avLst/>
            </a:prstGeom>
          </p:spPr>
          <p:txBody>
            <a:bodyPr lIns="50800" tIns="50800" rIns="50800" bIns="50800" rtlCol="0" anchor="ctr"/>
            <a:lstStyle/>
            <a:p>
              <a:pPr algn="l">
                <a:lnSpc>
                  <a:spcPts val="2520"/>
                </a:lnSpc>
              </a:pPr>
              <a:endParaRPr/>
            </a:p>
          </p:txBody>
        </p:sp>
      </p:grpSp>
      <p:grpSp>
        <p:nvGrpSpPr>
          <p:cNvPr id="5" name="Group 5"/>
          <p:cNvGrpSpPr/>
          <p:nvPr/>
        </p:nvGrpSpPr>
        <p:grpSpPr>
          <a:xfrm>
            <a:off x="9401175" y="4295779"/>
            <a:ext cx="1331052" cy="567374"/>
            <a:chOff x="0" y="0"/>
            <a:chExt cx="350565" cy="149432"/>
          </a:xfrm>
        </p:grpSpPr>
        <p:sp>
          <p:nvSpPr>
            <p:cNvPr id="6" name="Freeform 6"/>
            <p:cNvSpPr/>
            <p:nvPr/>
          </p:nvSpPr>
          <p:spPr>
            <a:xfrm>
              <a:off x="0" y="0"/>
              <a:ext cx="350565" cy="149432"/>
            </a:xfrm>
            <a:custGeom>
              <a:avLst/>
              <a:gdLst/>
              <a:ahLst/>
              <a:cxnLst/>
              <a:rect l="l" t="t" r="r" b="b"/>
              <a:pathLst>
                <a:path w="350565" h="149432">
                  <a:moveTo>
                    <a:pt x="74716" y="0"/>
                  </a:moveTo>
                  <a:lnTo>
                    <a:pt x="275849" y="0"/>
                  </a:lnTo>
                  <a:cubicBezTo>
                    <a:pt x="295665" y="0"/>
                    <a:pt x="314669" y="7872"/>
                    <a:pt x="328681" y="21884"/>
                  </a:cubicBezTo>
                  <a:cubicBezTo>
                    <a:pt x="342693" y="35896"/>
                    <a:pt x="350565" y="54900"/>
                    <a:pt x="350565" y="74716"/>
                  </a:cubicBezTo>
                  <a:lnTo>
                    <a:pt x="350565" y="74716"/>
                  </a:lnTo>
                  <a:cubicBezTo>
                    <a:pt x="350565" y="94532"/>
                    <a:pt x="342693" y="113536"/>
                    <a:pt x="328681" y="127548"/>
                  </a:cubicBezTo>
                  <a:cubicBezTo>
                    <a:pt x="314669" y="141560"/>
                    <a:pt x="295665" y="149432"/>
                    <a:pt x="275849" y="149432"/>
                  </a:cubicBezTo>
                  <a:lnTo>
                    <a:pt x="74716" y="149432"/>
                  </a:lnTo>
                  <a:cubicBezTo>
                    <a:pt x="54900" y="149432"/>
                    <a:pt x="35896" y="141560"/>
                    <a:pt x="21884" y="127548"/>
                  </a:cubicBezTo>
                  <a:cubicBezTo>
                    <a:pt x="7872" y="113536"/>
                    <a:pt x="0" y="94532"/>
                    <a:pt x="0" y="74716"/>
                  </a:cubicBezTo>
                  <a:lnTo>
                    <a:pt x="0" y="74716"/>
                  </a:lnTo>
                  <a:cubicBezTo>
                    <a:pt x="0" y="54900"/>
                    <a:pt x="7872" y="35896"/>
                    <a:pt x="21884" y="21884"/>
                  </a:cubicBezTo>
                  <a:cubicBezTo>
                    <a:pt x="35896" y="7872"/>
                    <a:pt x="54900" y="0"/>
                    <a:pt x="74716" y="0"/>
                  </a:cubicBezTo>
                  <a:close/>
                </a:path>
              </a:pathLst>
            </a:custGeom>
            <a:solidFill>
              <a:srgbClr val="FFFFFF"/>
            </a:solidFill>
          </p:spPr>
        </p:sp>
        <p:sp>
          <p:nvSpPr>
            <p:cNvPr id="7" name="TextBox 7"/>
            <p:cNvSpPr txBox="1"/>
            <p:nvPr/>
          </p:nvSpPr>
          <p:spPr>
            <a:xfrm>
              <a:off x="0" y="-38100"/>
              <a:ext cx="350565" cy="187532"/>
            </a:xfrm>
            <a:prstGeom prst="rect">
              <a:avLst/>
            </a:prstGeom>
          </p:spPr>
          <p:txBody>
            <a:bodyPr lIns="50800" tIns="50800" rIns="50800" bIns="50800" rtlCol="0" anchor="ctr"/>
            <a:lstStyle/>
            <a:p>
              <a:pPr algn="l">
                <a:lnSpc>
                  <a:spcPts val="2520"/>
                </a:lnSpc>
              </a:pPr>
              <a:endParaRPr/>
            </a:p>
          </p:txBody>
        </p:sp>
      </p:grpSp>
      <p:grpSp>
        <p:nvGrpSpPr>
          <p:cNvPr id="8" name="Group 8"/>
          <p:cNvGrpSpPr/>
          <p:nvPr/>
        </p:nvGrpSpPr>
        <p:grpSpPr>
          <a:xfrm>
            <a:off x="9401175" y="6434320"/>
            <a:ext cx="1331052" cy="567374"/>
            <a:chOff x="0" y="0"/>
            <a:chExt cx="350565" cy="149432"/>
          </a:xfrm>
        </p:grpSpPr>
        <p:sp>
          <p:nvSpPr>
            <p:cNvPr id="9" name="Freeform 9"/>
            <p:cNvSpPr/>
            <p:nvPr/>
          </p:nvSpPr>
          <p:spPr>
            <a:xfrm>
              <a:off x="0" y="0"/>
              <a:ext cx="350565" cy="149432"/>
            </a:xfrm>
            <a:custGeom>
              <a:avLst/>
              <a:gdLst/>
              <a:ahLst/>
              <a:cxnLst/>
              <a:rect l="l" t="t" r="r" b="b"/>
              <a:pathLst>
                <a:path w="350565" h="149432">
                  <a:moveTo>
                    <a:pt x="74716" y="0"/>
                  </a:moveTo>
                  <a:lnTo>
                    <a:pt x="275849" y="0"/>
                  </a:lnTo>
                  <a:cubicBezTo>
                    <a:pt x="295665" y="0"/>
                    <a:pt x="314669" y="7872"/>
                    <a:pt x="328681" y="21884"/>
                  </a:cubicBezTo>
                  <a:cubicBezTo>
                    <a:pt x="342693" y="35896"/>
                    <a:pt x="350565" y="54900"/>
                    <a:pt x="350565" y="74716"/>
                  </a:cubicBezTo>
                  <a:lnTo>
                    <a:pt x="350565" y="74716"/>
                  </a:lnTo>
                  <a:cubicBezTo>
                    <a:pt x="350565" y="94532"/>
                    <a:pt x="342693" y="113536"/>
                    <a:pt x="328681" y="127548"/>
                  </a:cubicBezTo>
                  <a:cubicBezTo>
                    <a:pt x="314669" y="141560"/>
                    <a:pt x="295665" y="149432"/>
                    <a:pt x="275849" y="149432"/>
                  </a:cubicBezTo>
                  <a:lnTo>
                    <a:pt x="74716" y="149432"/>
                  </a:lnTo>
                  <a:cubicBezTo>
                    <a:pt x="54900" y="149432"/>
                    <a:pt x="35896" y="141560"/>
                    <a:pt x="21884" y="127548"/>
                  </a:cubicBezTo>
                  <a:cubicBezTo>
                    <a:pt x="7872" y="113536"/>
                    <a:pt x="0" y="94532"/>
                    <a:pt x="0" y="74716"/>
                  </a:cubicBezTo>
                  <a:lnTo>
                    <a:pt x="0" y="74716"/>
                  </a:lnTo>
                  <a:cubicBezTo>
                    <a:pt x="0" y="54900"/>
                    <a:pt x="7872" y="35896"/>
                    <a:pt x="21884" y="21884"/>
                  </a:cubicBezTo>
                  <a:cubicBezTo>
                    <a:pt x="35896" y="7872"/>
                    <a:pt x="54900" y="0"/>
                    <a:pt x="74716" y="0"/>
                  </a:cubicBezTo>
                  <a:close/>
                </a:path>
              </a:pathLst>
            </a:custGeom>
            <a:solidFill>
              <a:srgbClr val="FFFFFF"/>
            </a:solidFill>
          </p:spPr>
        </p:sp>
        <p:sp>
          <p:nvSpPr>
            <p:cNvPr id="10" name="TextBox 10"/>
            <p:cNvSpPr txBox="1"/>
            <p:nvPr/>
          </p:nvSpPr>
          <p:spPr>
            <a:xfrm>
              <a:off x="0" y="-38100"/>
              <a:ext cx="350565" cy="187532"/>
            </a:xfrm>
            <a:prstGeom prst="rect">
              <a:avLst/>
            </a:prstGeom>
          </p:spPr>
          <p:txBody>
            <a:bodyPr lIns="50800" tIns="50800" rIns="50800" bIns="50800" rtlCol="0" anchor="ctr"/>
            <a:lstStyle/>
            <a:p>
              <a:pPr algn="l">
                <a:lnSpc>
                  <a:spcPts val="2520"/>
                </a:lnSpc>
              </a:pPr>
              <a:endParaRPr/>
            </a:p>
          </p:txBody>
        </p:sp>
      </p:grpSp>
      <p:sp>
        <p:nvSpPr>
          <p:cNvPr id="11" name="Freeform 11"/>
          <p:cNvSpPr/>
          <p:nvPr/>
        </p:nvSpPr>
        <p:spPr>
          <a:xfrm>
            <a:off x="1028700" y="1028700"/>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15285647" y="1072430"/>
            <a:ext cx="1973653" cy="784945"/>
            <a:chOff x="0" y="0"/>
            <a:chExt cx="519810" cy="206735"/>
          </a:xfrm>
        </p:grpSpPr>
        <p:sp>
          <p:nvSpPr>
            <p:cNvPr id="13" name="Freeform 13"/>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D0D0D"/>
            </a:solidFill>
          </p:spPr>
        </p:sp>
        <p:sp>
          <p:nvSpPr>
            <p:cNvPr id="14" name="TextBox 14"/>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15" name="TextBox 15"/>
          <p:cNvSpPr txBox="1"/>
          <p:nvPr/>
        </p:nvSpPr>
        <p:spPr>
          <a:xfrm>
            <a:off x="15224448" y="1258210"/>
            <a:ext cx="1663377" cy="365760"/>
          </a:xfrm>
          <a:prstGeom prst="rect">
            <a:avLst/>
          </a:prstGeom>
        </p:spPr>
        <p:txBody>
          <a:bodyPr lIns="0" tIns="0" rIns="0" bIns="0" rtlCol="0" anchor="t">
            <a:spAutoFit/>
          </a:bodyPr>
          <a:lstStyle/>
          <a:p>
            <a:pPr marL="0" lvl="0" indent="0" algn="r">
              <a:lnSpc>
                <a:spcPts val="2940"/>
              </a:lnSpc>
              <a:spcBef>
                <a:spcPct val="0"/>
              </a:spcBef>
            </a:pPr>
            <a:r>
              <a:rPr lang="en-US" sz="2100">
                <a:solidFill>
                  <a:srgbClr val="FFFFFF"/>
                </a:solidFill>
                <a:latin typeface="Neue Montreal"/>
                <a:ea typeface="Neue Montreal"/>
                <a:cs typeface="Neue Montreal"/>
                <a:sym typeface="Neue Montreal"/>
              </a:rPr>
              <a:t>Page 2</a:t>
            </a:r>
          </a:p>
        </p:txBody>
      </p:sp>
      <p:grpSp>
        <p:nvGrpSpPr>
          <p:cNvPr id="16" name="Group 16"/>
          <p:cNvGrpSpPr/>
          <p:nvPr/>
        </p:nvGrpSpPr>
        <p:grpSpPr>
          <a:xfrm>
            <a:off x="15623026" y="1344472"/>
            <a:ext cx="240861" cy="24086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9" name="Freeform 19"/>
          <p:cNvSpPr/>
          <p:nvPr/>
        </p:nvSpPr>
        <p:spPr>
          <a:xfrm>
            <a:off x="847677" y="2599992"/>
            <a:ext cx="6958071" cy="6958071"/>
          </a:xfrm>
          <a:custGeom>
            <a:avLst/>
            <a:gdLst/>
            <a:ahLst/>
            <a:cxnLst/>
            <a:rect l="l" t="t" r="r" b="b"/>
            <a:pathLst>
              <a:path w="6958071" h="6958071">
                <a:moveTo>
                  <a:pt x="0" y="0"/>
                </a:moveTo>
                <a:lnTo>
                  <a:pt x="6958071" y="0"/>
                </a:lnTo>
                <a:lnTo>
                  <a:pt x="6958071" y="6958071"/>
                </a:lnTo>
                <a:lnTo>
                  <a:pt x="0" y="6958071"/>
                </a:lnTo>
                <a:lnTo>
                  <a:pt x="0" y="0"/>
                </a:lnTo>
                <a:close/>
              </a:path>
            </a:pathLst>
          </a:custGeom>
          <a:blipFill>
            <a:blip r:embed="rId4"/>
            <a:stretch>
              <a:fillRect/>
            </a:stretch>
          </a:blipFill>
        </p:spPr>
      </p:sp>
      <p:sp>
        <p:nvSpPr>
          <p:cNvPr id="20" name="Freeform 20"/>
          <p:cNvSpPr/>
          <p:nvPr/>
        </p:nvSpPr>
        <p:spPr>
          <a:xfrm>
            <a:off x="40511" y="1344472"/>
            <a:ext cx="9320153" cy="5236741"/>
          </a:xfrm>
          <a:custGeom>
            <a:avLst/>
            <a:gdLst/>
            <a:ahLst/>
            <a:cxnLst/>
            <a:rect l="l" t="t" r="r" b="b"/>
            <a:pathLst>
              <a:path w="9320153" h="5236741">
                <a:moveTo>
                  <a:pt x="0" y="0"/>
                </a:moveTo>
                <a:lnTo>
                  <a:pt x="9320153" y="0"/>
                </a:lnTo>
                <a:lnTo>
                  <a:pt x="9320153" y="5236741"/>
                </a:lnTo>
                <a:lnTo>
                  <a:pt x="0" y="5236741"/>
                </a:lnTo>
                <a:lnTo>
                  <a:pt x="0" y="0"/>
                </a:lnTo>
                <a:close/>
              </a:path>
            </a:pathLst>
          </a:custGeom>
          <a:blipFill>
            <a:blip r:embed="rId5"/>
            <a:stretch>
              <a:fillRect/>
            </a:stretch>
          </a:blipFill>
        </p:spPr>
      </p:sp>
      <p:sp>
        <p:nvSpPr>
          <p:cNvPr id="21" name="Freeform 21"/>
          <p:cNvSpPr/>
          <p:nvPr/>
        </p:nvSpPr>
        <p:spPr>
          <a:xfrm>
            <a:off x="11699215" y="8245514"/>
            <a:ext cx="1021883" cy="1021883"/>
          </a:xfrm>
          <a:custGeom>
            <a:avLst/>
            <a:gdLst/>
            <a:ahLst/>
            <a:cxnLst/>
            <a:rect l="l" t="t" r="r" b="b"/>
            <a:pathLst>
              <a:path w="1021883" h="1021883">
                <a:moveTo>
                  <a:pt x="0" y="0"/>
                </a:moveTo>
                <a:lnTo>
                  <a:pt x="1021883" y="0"/>
                </a:lnTo>
                <a:lnTo>
                  <a:pt x="1021883" y="1021883"/>
                </a:lnTo>
                <a:lnTo>
                  <a:pt x="0" y="10218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a:off x="12894865" y="8275760"/>
            <a:ext cx="961390" cy="961390"/>
          </a:xfrm>
          <a:custGeom>
            <a:avLst/>
            <a:gdLst/>
            <a:ahLst/>
            <a:cxnLst/>
            <a:rect l="l" t="t" r="r" b="b"/>
            <a:pathLst>
              <a:path w="961390" h="961390">
                <a:moveTo>
                  <a:pt x="0" y="0"/>
                </a:moveTo>
                <a:lnTo>
                  <a:pt x="961390" y="0"/>
                </a:lnTo>
                <a:lnTo>
                  <a:pt x="961390" y="961390"/>
                </a:lnTo>
                <a:lnTo>
                  <a:pt x="0" y="961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a:off x="2834315" y="8756455"/>
            <a:ext cx="8402804" cy="8402804"/>
          </a:xfrm>
          <a:custGeom>
            <a:avLst/>
            <a:gdLst/>
            <a:ahLst/>
            <a:cxnLst/>
            <a:rect l="l" t="t" r="r" b="b"/>
            <a:pathLst>
              <a:path w="8402804" h="8402804">
                <a:moveTo>
                  <a:pt x="0" y="0"/>
                </a:moveTo>
                <a:lnTo>
                  <a:pt x="8402804" y="0"/>
                </a:lnTo>
                <a:lnTo>
                  <a:pt x="8402804" y="8402804"/>
                </a:lnTo>
                <a:lnTo>
                  <a:pt x="0" y="8402804"/>
                </a:lnTo>
                <a:lnTo>
                  <a:pt x="0" y="0"/>
                </a:lnTo>
                <a:close/>
              </a:path>
            </a:pathLst>
          </a:custGeom>
          <a:blipFill>
            <a:blip r:embed="rId10"/>
            <a:stretch>
              <a:fillRect/>
            </a:stretch>
          </a:blipFill>
        </p:spPr>
      </p:sp>
      <p:sp>
        <p:nvSpPr>
          <p:cNvPr id="24" name="TextBox 24"/>
          <p:cNvSpPr txBox="1"/>
          <p:nvPr/>
        </p:nvSpPr>
        <p:spPr>
          <a:xfrm>
            <a:off x="9521843" y="2234232"/>
            <a:ext cx="1089716"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00000"/>
                </a:solidFill>
                <a:latin typeface="Almarai"/>
                <a:ea typeface="Almarai"/>
                <a:cs typeface="Almarai"/>
                <a:sym typeface="Almarai"/>
                <a:rtl/>
              </a:rPr>
              <a:t>تقنية </a:t>
            </a:r>
            <a:r>
              <a:rPr lang="en-US" sz="2100">
                <a:solidFill>
                  <a:srgbClr val="000000"/>
                </a:solidFill>
                <a:latin typeface="Almarai"/>
                <a:ea typeface="Almarai"/>
                <a:cs typeface="Almarai"/>
                <a:sym typeface="Almarai"/>
              </a:rPr>
              <a:t>01</a:t>
            </a:r>
          </a:p>
        </p:txBody>
      </p:sp>
      <p:sp>
        <p:nvSpPr>
          <p:cNvPr id="25" name="TextBox 25"/>
          <p:cNvSpPr txBox="1"/>
          <p:nvPr/>
        </p:nvSpPr>
        <p:spPr>
          <a:xfrm>
            <a:off x="9521843" y="3200861"/>
            <a:ext cx="5992416" cy="391795"/>
          </a:xfrm>
          <a:prstGeom prst="rect">
            <a:avLst/>
          </a:prstGeom>
        </p:spPr>
        <p:txBody>
          <a:bodyPr lIns="0" tIns="0" rIns="0" bIns="0" rtlCol="0" anchor="t">
            <a:spAutoFit/>
          </a:bodyPr>
          <a:lstStyle/>
          <a:p>
            <a:pPr algn="r" rtl="1">
              <a:lnSpc>
                <a:spcPts val="3079"/>
              </a:lnSpc>
            </a:pPr>
            <a:r>
              <a:rPr lang="ar-EG" sz="2199">
                <a:solidFill>
                  <a:srgbClr val="FFFFFF"/>
                </a:solidFill>
                <a:latin typeface="Almarai"/>
                <a:ea typeface="Almarai"/>
                <a:cs typeface="Almarai"/>
                <a:sym typeface="Almarai"/>
                <a:rtl/>
              </a:rPr>
              <a:t>قصص الرياضيين الملهمة (</a:t>
            </a:r>
            <a:r>
              <a:rPr lang="en-US" sz="2199">
                <a:solidFill>
                  <a:srgbClr val="FFFFFF"/>
                </a:solidFill>
                <a:latin typeface="Almarai"/>
                <a:ea typeface="Almarai"/>
                <a:cs typeface="Almarai"/>
                <a:sym typeface="Almarai"/>
              </a:rPr>
              <a:t>Inspiring Athlete Stories</a:t>
            </a:r>
            <a:r>
              <a:rPr lang="ar-EG" sz="2199">
                <a:solidFill>
                  <a:srgbClr val="FFFFFF"/>
                </a:solidFill>
                <a:latin typeface="Almarai"/>
                <a:ea typeface="Almarai"/>
                <a:cs typeface="Almarai"/>
                <a:sym typeface="Almarai"/>
                <a:rtl/>
              </a:rPr>
              <a:t>)</a:t>
            </a:r>
          </a:p>
        </p:txBody>
      </p:sp>
      <p:sp>
        <p:nvSpPr>
          <p:cNvPr id="26" name="TextBox 26"/>
          <p:cNvSpPr txBox="1"/>
          <p:nvPr/>
        </p:nvSpPr>
        <p:spPr>
          <a:xfrm>
            <a:off x="9521843" y="4372773"/>
            <a:ext cx="1089716"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00000"/>
                </a:solidFill>
                <a:latin typeface="Almarai"/>
                <a:ea typeface="Almarai"/>
                <a:cs typeface="Almarai"/>
                <a:sym typeface="Almarai"/>
                <a:rtl/>
              </a:rPr>
              <a:t>تقنية </a:t>
            </a:r>
            <a:r>
              <a:rPr lang="en-US" sz="2100">
                <a:solidFill>
                  <a:srgbClr val="000000"/>
                </a:solidFill>
                <a:latin typeface="Almarai"/>
                <a:ea typeface="Almarai"/>
                <a:cs typeface="Almarai"/>
                <a:sym typeface="Almarai"/>
              </a:rPr>
              <a:t>02</a:t>
            </a:r>
          </a:p>
        </p:txBody>
      </p:sp>
      <p:sp>
        <p:nvSpPr>
          <p:cNvPr id="27" name="TextBox 27"/>
          <p:cNvSpPr txBox="1"/>
          <p:nvPr/>
        </p:nvSpPr>
        <p:spPr>
          <a:xfrm>
            <a:off x="9401175" y="5343525"/>
            <a:ext cx="6654962" cy="391795"/>
          </a:xfrm>
          <a:prstGeom prst="rect">
            <a:avLst/>
          </a:prstGeom>
        </p:spPr>
        <p:txBody>
          <a:bodyPr lIns="0" tIns="0" rIns="0" bIns="0" rtlCol="0" anchor="t">
            <a:spAutoFit/>
          </a:bodyPr>
          <a:lstStyle/>
          <a:p>
            <a:pPr algn="r" rtl="1">
              <a:lnSpc>
                <a:spcPts val="3079"/>
              </a:lnSpc>
            </a:pPr>
            <a:r>
              <a:rPr lang="ar-EG" sz="2199">
                <a:solidFill>
                  <a:srgbClr val="FFFFFF"/>
                </a:solidFill>
                <a:latin typeface="Almarai"/>
                <a:ea typeface="Almarai"/>
                <a:cs typeface="Almarai"/>
                <a:sym typeface="Almarai"/>
                <a:rtl/>
              </a:rPr>
              <a:t>حملات اجتماعية عاطفية (</a:t>
            </a:r>
            <a:r>
              <a:rPr lang="en-US" sz="2199">
                <a:solidFill>
                  <a:srgbClr val="FFFFFF"/>
                </a:solidFill>
                <a:latin typeface="Almarai"/>
                <a:ea typeface="Almarai"/>
                <a:cs typeface="Almarai"/>
                <a:sym typeface="Almarai"/>
              </a:rPr>
              <a:t>Emotional Social Campaigns</a:t>
            </a:r>
            <a:r>
              <a:rPr lang="ar-EG" sz="2199">
                <a:solidFill>
                  <a:srgbClr val="FFFFFF"/>
                </a:solidFill>
                <a:latin typeface="Almarai"/>
                <a:ea typeface="Almarai"/>
                <a:cs typeface="Almarai"/>
                <a:sym typeface="Almarai"/>
                <a:rtl/>
              </a:rPr>
              <a:t>)</a:t>
            </a:r>
          </a:p>
        </p:txBody>
      </p:sp>
      <p:sp>
        <p:nvSpPr>
          <p:cNvPr id="28" name="TextBox 28"/>
          <p:cNvSpPr txBox="1"/>
          <p:nvPr/>
        </p:nvSpPr>
        <p:spPr>
          <a:xfrm>
            <a:off x="9521843" y="6511314"/>
            <a:ext cx="1089716"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00000"/>
                </a:solidFill>
                <a:latin typeface="Almarai"/>
                <a:ea typeface="Almarai"/>
                <a:cs typeface="Almarai"/>
                <a:sym typeface="Almarai"/>
                <a:rtl/>
              </a:rPr>
              <a:t>تقنية </a:t>
            </a:r>
            <a:r>
              <a:rPr lang="en-US" sz="2100">
                <a:solidFill>
                  <a:srgbClr val="000000"/>
                </a:solidFill>
                <a:latin typeface="Almarai"/>
                <a:ea typeface="Almarai"/>
                <a:cs typeface="Almarai"/>
                <a:sym typeface="Almarai"/>
              </a:rPr>
              <a:t>03</a:t>
            </a:r>
          </a:p>
        </p:txBody>
      </p:sp>
      <p:sp>
        <p:nvSpPr>
          <p:cNvPr id="29" name="TextBox 29"/>
          <p:cNvSpPr txBox="1"/>
          <p:nvPr/>
        </p:nvSpPr>
        <p:spPr>
          <a:xfrm>
            <a:off x="9447765" y="7362190"/>
            <a:ext cx="7440060" cy="391795"/>
          </a:xfrm>
          <a:prstGeom prst="rect">
            <a:avLst/>
          </a:prstGeom>
        </p:spPr>
        <p:txBody>
          <a:bodyPr lIns="0" tIns="0" rIns="0" bIns="0" rtlCol="0" anchor="t">
            <a:spAutoFit/>
          </a:bodyPr>
          <a:lstStyle/>
          <a:p>
            <a:pPr algn="ctr" rtl="1">
              <a:lnSpc>
                <a:spcPts val="3079"/>
              </a:lnSpc>
            </a:pPr>
            <a:r>
              <a:rPr lang="ar-EG" sz="2199">
                <a:solidFill>
                  <a:srgbClr val="FFFFFF"/>
                </a:solidFill>
                <a:latin typeface="Almarai"/>
                <a:ea typeface="Almarai"/>
                <a:cs typeface="Almarai"/>
                <a:sym typeface="Almarai"/>
                <a:rtl/>
              </a:rPr>
              <a:t>محتوى تفاعلي يروي المغامرات (</a:t>
            </a:r>
            <a:r>
              <a:rPr lang="en-US" sz="2199">
                <a:solidFill>
                  <a:srgbClr val="FFFFFF"/>
                </a:solidFill>
                <a:latin typeface="Almarai"/>
                <a:ea typeface="Almarai"/>
                <a:cs typeface="Almarai"/>
                <a:sym typeface="Almarai"/>
              </a:rPr>
              <a:t>Interactive Adventure Content</a:t>
            </a:r>
            <a:r>
              <a:rPr lang="ar-EG" sz="2199">
                <a:solidFill>
                  <a:srgbClr val="FFFFFF"/>
                </a:solidFill>
                <a:latin typeface="Almarai"/>
                <a:ea typeface="Almarai"/>
                <a:cs typeface="Almarai"/>
                <a:sym typeface="Almarai"/>
                <a:rtl/>
              </a:rPr>
              <a:t>)</a:t>
            </a:r>
          </a:p>
        </p:txBody>
      </p:sp>
      <p:sp>
        <p:nvSpPr>
          <p:cNvPr id="30" name="TextBox 30"/>
          <p:cNvSpPr txBox="1"/>
          <p:nvPr/>
        </p:nvSpPr>
        <p:spPr>
          <a:xfrm>
            <a:off x="2043076" y="1137645"/>
            <a:ext cx="4567274" cy="500380"/>
          </a:xfrm>
          <a:prstGeom prst="rect">
            <a:avLst/>
          </a:prstGeom>
        </p:spPr>
        <p:txBody>
          <a:bodyPr lIns="0" tIns="0" rIns="0" bIns="0" rtlCol="0" anchor="t">
            <a:spAutoFit/>
          </a:bodyPr>
          <a:lstStyle/>
          <a:p>
            <a:pPr marL="0" lvl="0" indent="0" algn="l">
              <a:lnSpc>
                <a:spcPts val="3919"/>
              </a:lnSpc>
              <a:spcBef>
                <a:spcPct val="0"/>
              </a:spcBef>
            </a:pPr>
            <a:r>
              <a:rPr lang="ar-EG" sz="2799" b="1">
                <a:solidFill>
                  <a:srgbClr val="0D0D0D"/>
                </a:solidFill>
                <a:latin typeface="Almarai Bold"/>
                <a:ea typeface="Almarai Bold"/>
                <a:cs typeface="Almarai Bold"/>
                <a:sym typeface="Almarai Bold"/>
                <a:rtl/>
              </a:rPr>
              <a:t>رواية القصص</a:t>
            </a:r>
            <a:r>
              <a:rPr lang="en-US" sz="2799" b="1">
                <a:solidFill>
                  <a:srgbClr val="0D0D0D"/>
                </a:solidFill>
                <a:latin typeface="Almarai Bold"/>
                <a:ea typeface="Almarai Bold"/>
                <a:cs typeface="Almarai Bold"/>
                <a:sym typeface="Almarai Bold"/>
              </a:rPr>
              <a:t> (Storytelling)</a:t>
            </a:r>
          </a:p>
        </p:txBody>
      </p:sp>
      <p:sp>
        <p:nvSpPr>
          <p:cNvPr id="31" name="TextBox 31"/>
          <p:cNvSpPr txBox="1"/>
          <p:nvPr/>
        </p:nvSpPr>
        <p:spPr>
          <a:xfrm>
            <a:off x="560751" y="7518840"/>
            <a:ext cx="7531924" cy="2408555"/>
          </a:xfrm>
          <a:prstGeom prst="rect">
            <a:avLst/>
          </a:prstGeom>
        </p:spPr>
        <p:txBody>
          <a:bodyPr lIns="0" tIns="0" rIns="0" bIns="0" rtlCol="0" anchor="t">
            <a:spAutoFit/>
          </a:bodyPr>
          <a:lstStyle/>
          <a:p>
            <a:pPr algn="ctr" rtl="1">
              <a:lnSpc>
                <a:spcPts val="3219"/>
              </a:lnSpc>
              <a:spcBef>
                <a:spcPct val="0"/>
              </a:spcBef>
            </a:pPr>
            <a:r>
              <a:rPr lang="ar-EG" sz="2299">
                <a:solidFill>
                  <a:srgbClr val="FFFFFF"/>
                </a:solidFill>
                <a:latin typeface="Almarai"/>
                <a:ea typeface="Almarai"/>
                <a:cs typeface="Almarai"/>
                <a:sym typeface="Almarai"/>
                <a:rtl/>
              </a:rPr>
              <a:t>نايكي هي علامة تجارية عالمية رائدة في مجال الملابس والأحذية الرياضية، تأسست عام </a:t>
            </a:r>
            <a:r>
              <a:rPr lang="en-US" sz="2299">
                <a:solidFill>
                  <a:srgbClr val="FFFFFF"/>
                </a:solidFill>
                <a:latin typeface="Almarai"/>
                <a:ea typeface="Almarai"/>
                <a:cs typeface="Almarai"/>
                <a:sym typeface="Almarai"/>
              </a:rPr>
              <a:t>1964</a:t>
            </a:r>
            <a:r>
              <a:rPr lang="ar-EG" sz="2299">
                <a:solidFill>
                  <a:srgbClr val="FFFFFF"/>
                </a:solidFill>
                <a:latin typeface="Almarai"/>
                <a:ea typeface="Almarai"/>
                <a:cs typeface="Almarai"/>
                <a:sym typeface="Almarai"/>
                <a:rtl/>
              </a:rPr>
              <a:t> في الولايات المتحدة. تشتهر بتصاميمها المبتكرة، جودتها العالية، واستراتيجيتها التسويقية القوية التي تعتمد على رواية القصص الملهمة لربط منتجاتها بقيم مثل التفوق، المثابرة، والتحدي. تُعد نايكي من أكثر العلامات تأثيرًا في العالم بفضل حملاتها الإعلانية التي تلامس المشاعر الإنسانية.</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rot="-1472709">
            <a:off x="-90546" y="5604933"/>
            <a:ext cx="5029317" cy="5029317"/>
          </a:xfrm>
          <a:custGeom>
            <a:avLst/>
            <a:gdLst/>
            <a:ahLst/>
            <a:cxnLst/>
            <a:rect l="l" t="t" r="r" b="b"/>
            <a:pathLst>
              <a:path w="5029317" h="5029317">
                <a:moveTo>
                  <a:pt x="0" y="0"/>
                </a:moveTo>
                <a:lnTo>
                  <a:pt x="5029317" y="0"/>
                </a:lnTo>
                <a:lnTo>
                  <a:pt x="5029317" y="5029317"/>
                </a:lnTo>
                <a:lnTo>
                  <a:pt x="0" y="5029317"/>
                </a:lnTo>
                <a:lnTo>
                  <a:pt x="0" y="0"/>
                </a:lnTo>
                <a:close/>
              </a:path>
            </a:pathLst>
          </a:custGeom>
          <a:blipFill>
            <a:blip r:embed="rId2"/>
            <a:stretch>
              <a:fillRect/>
            </a:stretch>
          </a:blipFill>
        </p:spPr>
      </p:sp>
      <p:sp>
        <p:nvSpPr>
          <p:cNvPr id="3" name="Freeform 3"/>
          <p:cNvSpPr/>
          <p:nvPr/>
        </p:nvSpPr>
        <p:spPr>
          <a:xfrm>
            <a:off x="9478148" y="5016900"/>
            <a:ext cx="12530617" cy="7048472"/>
          </a:xfrm>
          <a:custGeom>
            <a:avLst/>
            <a:gdLst/>
            <a:ahLst/>
            <a:cxnLst/>
            <a:rect l="l" t="t" r="r" b="b"/>
            <a:pathLst>
              <a:path w="12530617" h="7048472">
                <a:moveTo>
                  <a:pt x="0" y="0"/>
                </a:moveTo>
                <a:lnTo>
                  <a:pt x="12530617" y="0"/>
                </a:lnTo>
                <a:lnTo>
                  <a:pt x="12530617" y="7048472"/>
                </a:lnTo>
                <a:lnTo>
                  <a:pt x="0" y="7048472"/>
                </a:lnTo>
                <a:lnTo>
                  <a:pt x="0" y="0"/>
                </a:lnTo>
                <a:close/>
              </a:path>
            </a:pathLst>
          </a:custGeom>
          <a:blipFill>
            <a:blip r:embed="rId3"/>
            <a:stretch>
              <a:fillRect/>
            </a:stretch>
          </a:blipFill>
        </p:spPr>
      </p:sp>
      <p:sp>
        <p:nvSpPr>
          <p:cNvPr id="4" name="Freeform 4"/>
          <p:cNvSpPr/>
          <p:nvPr/>
        </p:nvSpPr>
        <p:spPr>
          <a:xfrm>
            <a:off x="-2309786" y="1028700"/>
            <a:ext cx="13559427" cy="7090892"/>
          </a:xfrm>
          <a:custGeom>
            <a:avLst/>
            <a:gdLst/>
            <a:ahLst/>
            <a:cxnLst/>
            <a:rect l="l" t="t" r="r" b="b"/>
            <a:pathLst>
              <a:path w="13559427" h="7090892">
                <a:moveTo>
                  <a:pt x="0" y="0"/>
                </a:moveTo>
                <a:lnTo>
                  <a:pt x="13559426" y="0"/>
                </a:lnTo>
                <a:lnTo>
                  <a:pt x="13559426" y="7090892"/>
                </a:lnTo>
                <a:lnTo>
                  <a:pt x="0" y="7090892"/>
                </a:lnTo>
                <a:lnTo>
                  <a:pt x="0" y="0"/>
                </a:lnTo>
                <a:close/>
              </a:path>
            </a:pathLst>
          </a:custGeom>
          <a:blipFill>
            <a:blip r:embed="rId4"/>
            <a:stretch>
              <a:fillRect/>
            </a:stretch>
          </a:blipFill>
        </p:spPr>
      </p:sp>
      <p:grpSp>
        <p:nvGrpSpPr>
          <p:cNvPr id="5" name="Group 5"/>
          <p:cNvGrpSpPr/>
          <p:nvPr/>
        </p:nvGrpSpPr>
        <p:grpSpPr>
          <a:xfrm>
            <a:off x="10483305" y="2297133"/>
            <a:ext cx="1070865" cy="567374"/>
            <a:chOff x="0" y="0"/>
            <a:chExt cx="282039" cy="149432"/>
          </a:xfrm>
        </p:grpSpPr>
        <p:sp>
          <p:nvSpPr>
            <p:cNvPr id="6" name="Freeform 6"/>
            <p:cNvSpPr/>
            <p:nvPr/>
          </p:nvSpPr>
          <p:spPr>
            <a:xfrm>
              <a:off x="0" y="0"/>
              <a:ext cx="282039" cy="149432"/>
            </a:xfrm>
            <a:custGeom>
              <a:avLst/>
              <a:gdLst/>
              <a:ahLst/>
              <a:cxnLst/>
              <a:rect l="l" t="t" r="r" b="b"/>
              <a:pathLst>
                <a:path w="282039" h="149432">
                  <a:moveTo>
                    <a:pt x="74716" y="0"/>
                  </a:moveTo>
                  <a:lnTo>
                    <a:pt x="207323" y="0"/>
                  </a:lnTo>
                  <a:cubicBezTo>
                    <a:pt x="227139" y="0"/>
                    <a:pt x="246143" y="7872"/>
                    <a:pt x="260155" y="21884"/>
                  </a:cubicBezTo>
                  <a:cubicBezTo>
                    <a:pt x="274167" y="35896"/>
                    <a:pt x="282039" y="54900"/>
                    <a:pt x="282039" y="74716"/>
                  </a:cubicBezTo>
                  <a:lnTo>
                    <a:pt x="282039" y="74716"/>
                  </a:lnTo>
                  <a:cubicBezTo>
                    <a:pt x="282039" y="94532"/>
                    <a:pt x="274167" y="113536"/>
                    <a:pt x="260155" y="127548"/>
                  </a:cubicBezTo>
                  <a:cubicBezTo>
                    <a:pt x="246143" y="141560"/>
                    <a:pt x="227139" y="149432"/>
                    <a:pt x="207323" y="149432"/>
                  </a:cubicBezTo>
                  <a:lnTo>
                    <a:pt x="74716" y="149432"/>
                  </a:lnTo>
                  <a:cubicBezTo>
                    <a:pt x="54900" y="149432"/>
                    <a:pt x="35896" y="141560"/>
                    <a:pt x="21884" y="127548"/>
                  </a:cubicBezTo>
                  <a:cubicBezTo>
                    <a:pt x="7872" y="113536"/>
                    <a:pt x="0" y="94532"/>
                    <a:pt x="0" y="74716"/>
                  </a:cubicBezTo>
                  <a:lnTo>
                    <a:pt x="0" y="74716"/>
                  </a:lnTo>
                  <a:cubicBezTo>
                    <a:pt x="0" y="54900"/>
                    <a:pt x="7872" y="35896"/>
                    <a:pt x="21884" y="21884"/>
                  </a:cubicBezTo>
                  <a:cubicBezTo>
                    <a:pt x="35896" y="7872"/>
                    <a:pt x="54900" y="0"/>
                    <a:pt x="74716" y="0"/>
                  </a:cubicBezTo>
                  <a:close/>
                </a:path>
              </a:pathLst>
            </a:custGeom>
            <a:solidFill>
              <a:srgbClr val="2EA0D6"/>
            </a:solidFill>
          </p:spPr>
        </p:sp>
        <p:sp>
          <p:nvSpPr>
            <p:cNvPr id="7" name="TextBox 7"/>
            <p:cNvSpPr txBox="1"/>
            <p:nvPr/>
          </p:nvSpPr>
          <p:spPr>
            <a:xfrm>
              <a:off x="0" y="-38100"/>
              <a:ext cx="282039" cy="187532"/>
            </a:xfrm>
            <a:prstGeom prst="rect">
              <a:avLst/>
            </a:prstGeom>
          </p:spPr>
          <p:txBody>
            <a:bodyPr lIns="50800" tIns="50800" rIns="50800" bIns="50800" rtlCol="0" anchor="ctr"/>
            <a:lstStyle/>
            <a:p>
              <a:pPr algn="l">
                <a:lnSpc>
                  <a:spcPts val="2520"/>
                </a:lnSpc>
              </a:pPr>
              <a:endParaRPr/>
            </a:p>
          </p:txBody>
        </p:sp>
      </p:grpSp>
      <p:grpSp>
        <p:nvGrpSpPr>
          <p:cNvPr id="8" name="Group 8"/>
          <p:cNvGrpSpPr/>
          <p:nvPr/>
        </p:nvGrpSpPr>
        <p:grpSpPr>
          <a:xfrm>
            <a:off x="14715041" y="2297133"/>
            <a:ext cx="1148846" cy="567374"/>
            <a:chOff x="0" y="0"/>
            <a:chExt cx="302577" cy="149432"/>
          </a:xfrm>
        </p:grpSpPr>
        <p:sp>
          <p:nvSpPr>
            <p:cNvPr id="9" name="Freeform 9"/>
            <p:cNvSpPr/>
            <p:nvPr/>
          </p:nvSpPr>
          <p:spPr>
            <a:xfrm>
              <a:off x="0" y="0"/>
              <a:ext cx="302577" cy="149432"/>
            </a:xfrm>
            <a:custGeom>
              <a:avLst/>
              <a:gdLst/>
              <a:ahLst/>
              <a:cxnLst/>
              <a:rect l="l" t="t" r="r" b="b"/>
              <a:pathLst>
                <a:path w="302577" h="149432">
                  <a:moveTo>
                    <a:pt x="74716" y="0"/>
                  </a:moveTo>
                  <a:lnTo>
                    <a:pt x="227861" y="0"/>
                  </a:lnTo>
                  <a:cubicBezTo>
                    <a:pt x="269125" y="0"/>
                    <a:pt x="302577" y="33451"/>
                    <a:pt x="302577" y="74716"/>
                  </a:cubicBezTo>
                  <a:lnTo>
                    <a:pt x="302577" y="74716"/>
                  </a:lnTo>
                  <a:cubicBezTo>
                    <a:pt x="302577" y="94532"/>
                    <a:pt x="294705" y="113536"/>
                    <a:pt x="280693" y="127548"/>
                  </a:cubicBezTo>
                  <a:cubicBezTo>
                    <a:pt x="266681" y="141560"/>
                    <a:pt x="247677" y="149432"/>
                    <a:pt x="227861" y="149432"/>
                  </a:cubicBezTo>
                  <a:lnTo>
                    <a:pt x="74716" y="149432"/>
                  </a:lnTo>
                  <a:cubicBezTo>
                    <a:pt x="54900" y="149432"/>
                    <a:pt x="35896" y="141560"/>
                    <a:pt x="21884" y="127548"/>
                  </a:cubicBezTo>
                  <a:cubicBezTo>
                    <a:pt x="7872" y="113536"/>
                    <a:pt x="0" y="94532"/>
                    <a:pt x="0" y="74716"/>
                  </a:cubicBezTo>
                  <a:lnTo>
                    <a:pt x="0" y="74716"/>
                  </a:lnTo>
                  <a:cubicBezTo>
                    <a:pt x="0" y="54900"/>
                    <a:pt x="7872" y="35896"/>
                    <a:pt x="21884" y="21884"/>
                  </a:cubicBezTo>
                  <a:cubicBezTo>
                    <a:pt x="35896" y="7872"/>
                    <a:pt x="54900" y="0"/>
                    <a:pt x="74716" y="0"/>
                  </a:cubicBezTo>
                  <a:close/>
                </a:path>
              </a:pathLst>
            </a:custGeom>
            <a:solidFill>
              <a:srgbClr val="169DD6"/>
            </a:solidFill>
          </p:spPr>
        </p:sp>
        <p:sp>
          <p:nvSpPr>
            <p:cNvPr id="10" name="TextBox 10"/>
            <p:cNvSpPr txBox="1"/>
            <p:nvPr/>
          </p:nvSpPr>
          <p:spPr>
            <a:xfrm>
              <a:off x="0" y="-38100"/>
              <a:ext cx="302577" cy="187532"/>
            </a:xfrm>
            <a:prstGeom prst="rect">
              <a:avLst/>
            </a:prstGeom>
          </p:spPr>
          <p:txBody>
            <a:bodyPr lIns="50800" tIns="50800" rIns="50800" bIns="50800" rtlCol="0" anchor="ctr"/>
            <a:lstStyle/>
            <a:p>
              <a:pPr algn="l">
                <a:lnSpc>
                  <a:spcPts val="2520"/>
                </a:lnSpc>
              </a:pPr>
              <a:endParaRPr/>
            </a:p>
          </p:txBody>
        </p:sp>
      </p:grpSp>
      <p:grpSp>
        <p:nvGrpSpPr>
          <p:cNvPr id="11" name="Group 11"/>
          <p:cNvGrpSpPr/>
          <p:nvPr/>
        </p:nvGrpSpPr>
        <p:grpSpPr>
          <a:xfrm>
            <a:off x="12459784" y="4124300"/>
            <a:ext cx="1287525" cy="567374"/>
            <a:chOff x="0" y="0"/>
            <a:chExt cx="339101" cy="149432"/>
          </a:xfrm>
        </p:grpSpPr>
        <p:sp>
          <p:nvSpPr>
            <p:cNvPr id="12" name="Freeform 12"/>
            <p:cNvSpPr/>
            <p:nvPr/>
          </p:nvSpPr>
          <p:spPr>
            <a:xfrm>
              <a:off x="0" y="0"/>
              <a:ext cx="339101" cy="149432"/>
            </a:xfrm>
            <a:custGeom>
              <a:avLst/>
              <a:gdLst/>
              <a:ahLst/>
              <a:cxnLst/>
              <a:rect l="l" t="t" r="r" b="b"/>
              <a:pathLst>
                <a:path w="339101" h="149432">
                  <a:moveTo>
                    <a:pt x="74716" y="0"/>
                  </a:moveTo>
                  <a:lnTo>
                    <a:pt x="264386" y="0"/>
                  </a:lnTo>
                  <a:cubicBezTo>
                    <a:pt x="284201" y="0"/>
                    <a:pt x="303206" y="7872"/>
                    <a:pt x="317218" y="21884"/>
                  </a:cubicBezTo>
                  <a:cubicBezTo>
                    <a:pt x="331230" y="35896"/>
                    <a:pt x="339101" y="54900"/>
                    <a:pt x="339101" y="74716"/>
                  </a:cubicBezTo>
                  <a:lnTo>
                    <a:pt x="339101" y="74716"/>
                  </a:lnTo>
                  <a:cubicBezTo>
                    <a:pt x="339101" y="94532"/>
                    <a:pt x="331230" y="113536"/>
                    <a:pt x="317218" y="127548"/>
                  </a:cubicBezTo>
                  <a:cubicBezTo>
                    <a:pt x="303206" y="141560"/>
                    <a:pt x="284201" y="149432"/>
                    <a:pt x="264386" y="149432"/>
                  </a:cubicBezTo>
                  <a:lnTo>
                    <a:pt x="74716" y="149432"/>
                  </a:lnTo>
                  <a:cubicBezTo>
                    <a:pt x="54900" y="149432"/>
                    <a:pt x="35896" y="141560"/>
                    <a:pt x="21884" y="127548"/>
                  </a:cubicBezTo>
                  <a:cubicBezTo>
                    <a:pt x="7872" y="113536"/>
                    <a:pt x="0" y="94532"/>
                    <a:pt x="0" y="74716"/>
                  </a:cubicBezTo>
                  <a:lnTo>
                    <a:pt x="0" y="74716"/>
                  </a:lnTo>
                  <a:cubicBezTo>
                    <a:pt x="0" y="54900"/>
                    <a:pt x="7872" y="35896"/>
                    <a:pt x="21884" y="21884"/>
                  </a:cubicBezTo>
                  <a:cubicBezTo>
                    <a:pt x="35896" y="7872"/>
                    <a:pt x="54900" y="0"/>
                    <a:pt x="74716" y="0"/>
                  </a:cubicBezTo>
                  <a:close/>
                </a:path>
              </a:pathLst>
            </a:custGeom>
            <a:solidFill>
              <a:srgbClr val="2EA0D6"/>
            </a:solidFill>
          </p:spPr>
        </p:sp>
        <p:sp>
          <p:nvSpPr>
            <p:cNvPr id="13" name="TextBox 13"/>
            <p:cNvSpPr txBox="1"/>
            <p:nvPr/>
          </p:nvSpPr>
          <p:spPr>
            <a:xfrm>
              <a:off x="0" y="-38100"/>
              <a:ext cx="339101" cy="187532"/>
            </a:xfrm>
            <a:prstGeom prst="rect">
              <a:avLst/>
            </a:prstGeom>
          </p:spPr>
          <p:txBody>
            <a:bodyPr lIns="50800" tIns="50800" rIns="50800" bIns="50800" rtlCol="0" anchor="ctr"/>
            <a:lstStyle/>
            <a:p>
              <a:pPr algn="l">
                <a:lnSpc>
                  <a:spcPts val="2520"/>
                </a:lnSpc>
              </a:pPr>
              <a:endParaRPr/>
            </a:p>
          </p:txBody>
        </p:sp>
      </p:grpSp>
      <p:sp>
        <p:nvSpPr>
          <p:cNvPr id="14" name="Freeform 14"/>
          <p:cNvSpPr/>
          <p:nvPr/>
        </p:nvSpPr>
        <p:spPr>
          <a:xfrm>
            <a:off x="1028700" y="1028700"/>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5" name="Group 15"/>
          <p:cNvGrpSpPr/>
          <p:nvPr/>
        </p:nvGrpSpPr>
        <p:grpSpPr>
          <a:xfrm>
            <a:off x="15285647" y="1072430"/>
            <a:ext cx="1973653" cy="784945"/>
            <a:chOff x="0" y="0"/>
            <a:chExt cx="519810" cy="206735"/>
          </a:xfrm>
        </p:grpSpPr>
        <p:sp>
          <p:nvSpPr>
            <p:cNvPr id="16" name="Freeform 16"/>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D0D0D"/>
            </a:solidFill>
          </p:spPr>
        </p:sp>
        <p:sp>
          <p:nvSpPr>
            <p:cNvPr id="17" name="TextBox 17"/>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18" name="TextBox 18"/>
          <p:cNvSpPr txBox="1"/>
          <p:nvPr/>
        </p:nvSpPr>
        <p:spPr>
          <a:xfrm>
            <a:off x="15224448" y="1258210"/>
            <a:ext cx="1663377" cy="365760"/>
          </a:xfrm>
          <a:prstGeom prst="rect">
            <a:avLst/>
          </a:prstGeom>
        </p:spPr>
        <p:txBody>
          <a:bodyPr lIns="0" tIns="0" rIns="0" bIns="0" rtlCol="0" anchor="t">
            <a:spAutoFit/>
          </a:bodyPr>
          <a:lstStyle/>
          <a:p>
            <a:pPr marL="0" lvl="0" indent="0" algn="r">
              <a:lnSpc>
                <a:spcPts val="2940"/>
              </a:lnSpc>
              <a:spcBef>
                <a:spcPct val="0"/>
              </a:spcBef>
            </a:pPr>
            <a:r>
              <a:rPr lang="en-US" sz="2100">
                <a:solidFill>
                  <a:srgbClr val="FFFFFF"/>
                </a:solidFill>
                <a:latin typeface="Neue Montreal"/>
                <a:ea typeface="Neue Montreal"/>
                <a:cs typeface="Neue Montreal"/>
                <a:sym typeface="Neue Montreal"/>
              </a:rPr>
              <a:t>Page 3</a:t>
            </a:r>
          </a:p>
        </p:txBody>
      </p:sp>
      <p:grpSp>
        <p:nvGrpSpPr>
          <p:cNvPr id="19" name="Group 19"/>
          <p:cNvGrpSpPr/>
          <p:nvPr/>
        </p:nvGrpSpPr>
        <p:grpSpPr>
          <a:xfrm>
            <a:off x="15623026" y="1344472"/>
            <a:ext cx="240861" cy="24086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22" name="Freeform 22"/>
          <p:cNvSpPr/>
          <p:nvPr/>
        </p:nvSpPr>
        <p:spPr>
          <a:xfrm>
            <a:off x="1028700" y="5831681"/>
            <a:ext cx="404812" cy="404812"/>
          </a:xfrm>
          <a:custGeom>
            <a:avLst/>
            <a:gdLst/>
            <a:ahLst/>
            <a:cxnLst/>
            <a:rect l="l" t="t" r="r" b="b"/>
            <a:pathLst>
              <a:path w="404812" h="404812">
                <a:moveTo>
                  <a:pt x="0" y="0"/>
                </a:moveTo>
                <a:lnTo>
                  <a:pt x="404812" y="0"/>
                </a:lnTo>
                <a:lnTo>
                  <a:pt x="404812" y="404813"/>
                </a:lnTo>
                <a:lnTo>
                  <a:pt x="0" y="4048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TextBox 23"/>
          <p:cNvSpPr txBox="1"/>
          <p:nvPr/>
        </p:nvSpPr>
        <p:spPr>
          <a:xfrm>
            <a:off x="11357527" y="4820261"/>
            <a:ext cx="3625298" cy="630555"/>
          </a:xfrm>
          <a:prstGeom prst="rect">
            <a:avLst/>
          </a:prstGeom>
        </p:spPr>
        <p:txBody>
          <a:bodyPr lIns="0" tIns="0" rIns="0" bIns="0" rtlCol="0" anchor="t">
            <a:spAutoFit/>
          </a:bodyPr>
          <a:lstStyle/>
          <a:p>
            <a:pPr algn="ctr" rtl="1">
              <a:lnSpc>
                <a:spcPts val="2520"/>
              </a:lnSpc>
            </a:pPr>
            <a:r>
              <a:rPr lang="ar-EG" sz="1800">
                <a:solidFill>
                  <a:srgbClr val="0D0D0D"/>
                </a:solidFill>
                <a:latin typeface="Almarai"/>
                <a:ea typeface="Almarai"/>
                <a:cs typeface="Almarai"/>
                <a:sym typeface="Almarai"/>
                <a:rtl/>
              </a:rPr>
              <a:t>فيديوهات "مقاطع العام" السنوية (</a:t>
            </a:r>
            <a:r>
              <a:rPr lang="en-US" sz="1800">
                <a:solidFill>
                  <a:srgbClr val="0D0D0D"/>
                </a:solidFill>
                <a:latin typeface="Almarai"/>
                <a:ea typeface="Almarai"/>
                <a:cs typeface="Almarai"/>
                <a:sym typeface="Almarai"/>
              </a:rPr>
              <a:t>Year in Review</a:t>
            </a:r>
            <a:r>
              <a:rPr lang="ar-EG" sz="1800">
                <a:solidFill>
                  <a:srgbClr val="0D0D0D"/>
                </a:solidFill>
                <a:latin typeface="Almarai"/>
                <a:ea typeface="Almarai"/>
                <a:cs typeface="Almarai"/>
                <a:sym typeface="Almarai"/>
                <a:rtl/>
              </a:rPr>
              <a:t>)</a:t>
            </a:r>
          </a:p>
        </p:txBody>
      </p:sp>
      <p:sp>
        <p:nvSpPr>
          <p:cNvPr id="24" name="Freeform 24"/>
          <p:cNvSpPr/>
          <p:nvPr/>
        </p:nvSpPr>
        <p:spPr>
          <a:xfrm>
            <a:off x="7282834" y="8975186"/>
            <a:ext cx="1138708" cy="1138708"/>
          </a:xfrm>
          <a:custGeom>
            <a:avLst/>
            <a:gdLst/>
            <a:ahLst/>
            <a:cxnLst/>
            <a:rect l="l" t="t" r="r" b="b"/>
            <a:pathLst>
              <a:path w="1138708" h="1138708">
                <a:moveTo>
                  <a:pt x="0" y="0"/>
                </a:moveTo>
                <a:lnTo>
                  <a:pt x="1138709" y="0"/>
                </a:lnTo>
                <a:lnTo>
                  <a:pt x="1138709" y="1138708"/>
                </a:lnTo>
                <a:lnTo>
                  <a:pt x="0" y="1138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8855565" y="9063845"/>
            <a:ext cx="961390" cy="961390"/>
          </a:xfrm>
          <a:custGeom>
            <a:avLst/>
            <a:gdLst/>
            <a:ahLst/>
            <a:cxnLst/>
            <a:rect l="l" t="t" r="r" b="b"/>
            <a:pathLst>
              <a:path w="961390" h="961390">
                <a:moveTo>
                  <a:pt x="0" y="0"/>
                </a:moveTo>
                <a:lnTo>
                  <a:pt x="961390" y="0"/>
                </a:lnTo>
                <a:lnTo>
                  <a:pt x="961390" y="961390"/>
                </a:lnTo>
                <a:lnTo>
                  <a:pt x="0" y="9613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Freeform 26"/>
          <p:cNvSpPr/>
          <p:nvPr/>
        </p:nvSpPr>
        <p:spPr>
          <a:xfrm>
            <a:off x="10255105" y="8933838"/>
            <a:ext cx="994535" cy="1091397"/>
          </a:xfrm>
          <a:custGeom>
            <a:avLst/>
            <a:gdLst/>
            <a:ahLst/>
            <a:cxnLst/>
            <a:rect l="l" t="t" r="r" b="b"/>
            <a:pathLst>
              <a:path w="994535" h="1091397">
                <a:moveTo>
                  <a:pt x="0" y="0"/>
                </a:moveTo>
                <a:lnTo>
                  <a:pt x="994535" y="0"/>
                </a:lnTo>
                <a:lnTo>
                  <a:pt x="994535" y="1091397"/>
                </a:lnTo>
                <a:lnTo>
                  <a:pt x="0" y="10913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7" name="TextBox 27"/>
          <p:cNvSpPr txBox="1"/>
          <p:nvPr/>
        </p:nvSpPr>
        <p:spPr>
          <a:xfrm>
            <a:off x="6271138" y="6348680"/>
            <a:ext cx="5745724" cy="2428339"/>
          </a:xfrm>
          <a:prstGeom prst="rect">
            <a:avLst/>
          </a:prstGeom>
        </p:spPr>
        <p:txBody>
          <a:bodyPr lIns="0" tIns="0" rIns="0" bIns="0" rtlCol="0" anchor="t">
            <a:spAutoFit/>
          </a:bodyPr>
          <a:lstStyle/>
          <a:p>
            <a:pPr algn="ctr" rtl="1">
              <a:lnSpc>
                <a:spcPts val="2738"/>
              </a:lnSpc>
            </a:pPr>
            <a:r>
              <a:rPr lang="ar-EG" sz="1955">
                <a:solidFill>
                  <a:srgbClr val="000000"/>
                </a:solidFill>
                <a:latin typeface="Almarai"/>
                <a:ea typeface="Almarai"/>
                <a:cs typeface="Almarai"/>
                <a:sym typeface="Almarai"/>
                <a:rtl/>
              </a:rPr>
              <a:t>جوبرو هي شركة أمريكية متخصصة في تصنيع كاميرات الفيديو المضادة للماء والمقاومة للصدمات، تأسست عام </a:t>
            </a:r>
            <a:r>
              <a:rPr lang="en-US" sz="1955">
                <a:solidFill>
                  <a:srgbClr val="000000"/>
                </a:solidFill>
                <a:latin typeface="Almarai"/>
                <a:ea typeface="Almarai"/>
                <a:cs typeface="Almarai"/>
                <a:sym typeface="Almarai"/>
              </a:rPr>
              <a:t>2002</a:t>
            </a:r>
            <a:r>
              <a:rPr lang="ar-EG" sz="1955">
                <a:solidFill>
                  <a:srgbClr val="000000"/>
                </a:solidFill>
                <a:latin typeface="Almarai"/>
                <a:ea typeface="Almarai"/>
                <a:cs typeface="Almarai"/>
                <a:sym typeface="Almarai"/>
                <a:rtl/>
              </a:rPr>
              <a:t>. تشتهر كاميراتها بجودتها العالية في تصوير المغامرات والرياضات الخطيرة مثل التزلج، الغوص، والتسلق. تعتمد جوبرو بشكل كبير على المحتوى المقدم من المستخدمين (</a:t>
            </a:r>
            <a:r>
              <a:rPr lang="en-US" sz="1955">
                <a:solidFill>
                  <a:srgbClr val="000000"/>
                </a:solidFill>
                <a:latin typeface="Almarai"/>
                <a:ea typeface="Almarai"/>
                <a:cs typeface="Almarai"/>
                <a:sym typeface="Almarai"/>
              </a:rPr>
              <a:t>UGC</a:t>
            </a:r>
            <a:r>
              <a:rPr lang="ar-EG" sz="1955">
                <a:solidFill>
                  <a:srgbClr val="000000"/>
                </a:solidFill>
                <a:latin typeface="Almarai"/>
                <a:ea typeface="Almarai"/>
                <a:cs typeface="Almarai"/>
                <a:sym typeface="Almarai"/>
                <a:rtl/>
              </a:rPr>
              <a:t>) لعرض إمكانيات منتجاتها بطريقة واقعية ومثيرة.</a:t>
            </a:r>
          </a:p>
        </p:txBody>
      </p:sp>
      <p:sp>
        <p:nvSpPr>
          <p:cNvPr id="28" name="TextBox 28"/>
          <p:cNvSpPr txBox="1"/>
          <p:nvPr/>
        </p:nvSpPr>
        <p:spPr>
          <a:xfrm>
            <a:off x="10541211" y="2374127"/>
            <a:ext cx="955053"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D0D0D"/>
                </a:solidFill>
                <a:latin typeface="Almarai"/>
                <a:ea typeface="Almarai"/>
                <a:cs typeface="Almarai"/>
                <a:sym typeface="Almarai"/>
                <a:rtl/>
              </a:rPr>
              <a:t>تقنية </a:t>
            </a:r>
            <a:r>
              <a:rPr lang="en-US" sz="2100">
                <a:solidFill>
                  <a:srgbClr val="0D0D0D"/>
                </a:solidFill>
                <a:latin typeface="Almarai"/>
                <a:ea typeface="Almarai"/>
                <a:cs typeface="Almarai"/>
                <a:sym typeface="Almarai"/>
              </a:rPr>
              <a:t>02</a:t>
            </a:r>
          </a:p>
        </p:txBody>
      </p:sp>
      <p:sp>
        <p:nvSpPr>
          <p:cNvPr id="29" name="TextBox 29"/>
          <p:cNvSpPr txBox="1"/>
          <p:nvPr/>
        </p:nvSpPr>
        <p:spPr>
          <a:xfrm>
            <a:off x="14874938" y="2374127"/>
            <a:ext cx="858917"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00000"/>
                </a:solidFill>
                <a:latin typeface="Almarai"/>
                <a:ea typeface="Almarai"/>
                <a:cs typeface="Almarai"/>
                <a:sym typeface="Almarai"/>
                <a:rtl/>
              </a:rPr>
              <a:t>تقنية </a:t>
            </a:r>
            <a:r>
              <a:rPr lang="en-US" sz="2100">
                <a:solidFill>
                  <a:srgbClr val="000000"/>
                </a:solidFill>
                <a:latin typeface="Almarai"/>
                <a:ea typeface="Almarai"/>
                <a:cs typeface="Almarai"/>
                <a:sym typeface="Almarai"/>
              </a:rPr>
              <a:t>01</a:t>
            </a:r>
          </a:p>
        </p:txBody>
      </p:sp>
      <p:sp>
        <p:nvSpPr>
          <p:cNvPr id="30" name="TextBox 30"/>
          <p:cNvSpPr txBox="1"/>
          <p:nvPr/>
        </p:nvSpPr>
        <p:spPr>
          <a:xfrm>
            <a:off x="12580452" y="4201294"/>
            <a:ext cx="1046189"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D0D0D"/>
                </a:solidFill>
                <a:latin typeface="Almarai"/>
                <a:ea typeface="Almarai"/>
                <a:cs typeface="Almarai"/>
                <a:sym typeface="Almarai"/>
                <a:rtl/>
              </a:rPr>
              <a:t>تقنية </a:t>
            </a:r>
            <a:r>
              <a:rPr lang="en-US" sz="2100">
                <a:solidFill>
                  <a:srgbClr val="0D0D0D"/>
                </a:solidFill>
                <a:latin typeface="Almarai"/>
                <a:ea typeface="Almarai"/>
                <a:cs typeface="Almarai"/>
                <a:sym typeface="Almarai"/>
              </a:rPr>
              <a:t>03</a:t>
            </a:r>
          </a:p>
        </p:txBody>
      </p:sp>
      <p:sp>
        <p:nvSpPr>
          <p:cNvPr id="31" name="TextBox 31"/>
          <p:cNvSpPr txBox="1"/>
          <p:nvPr/>
        </p:nvSpPr>
        <p:spPr>
          <a:xfrm>
            <a:off x="9206089" y="3167063"/>
            <a:ext cx="3625298" cy="630555"/>
          </a:xfrm>
          <a:prstGeom prst="rect">
            <a:avLst/>
          </a:prstGeom>
        </p:spPr>
        <p:txBody>
          <a:bodyPr lIns="0" tIns="0" rIns="0" bIns="0" rtlCol="0" anchor="t">
            <a:spAutoFit/>
          </a:bodyPr>
          <a:lstStyle/>
          <a:p>
            <a:pPr algn="ctr" rtl="1">
              <a:lnSpc>
                <a:spcPts val="2520"/>
              </a:lnSpc>
            </a:pPr>
            <a:r>
              <a:rPr lang="ar-EG" sz="1800">
                <a:solidFill>
                  <a:srgbClr val="0D0D0D"/>
                </a:solidFill>
                <a:latin typeface="Almarai"/>
                <a:ea typeface="Almarai"/>
                <a:cs typeface="Almarai"/>
                <a:sym typeface="Almarai"/>
                <a:rtl/>
              </a:rPr>
              <a:t>مسابقات وجوائز للمحتوى المميز (</a:t>
            </a:r>
            <a:r>
              <a:rPr lang="en-US" sz="1800">
                <a:solidFill>
                  <a:srgbClr val="0D0D0D"/>
                </a:solidFill>
                <a:latin typeface="Almarai"/>
                <a:ea typeface="Almarai"/>
                <a:cs typeface="Almarai"/>
                <a:sym typeface="Almarai"/>
              </a:rPr>
              <a:t>GoPro Awards</a:t>
            </a:r>
            <a:r>
              <a:rPr lang="ar-EG" sz="1800">
                <a:solidFill>
                  <a:srgbClr val="0D0D0D"/>
                </a:solidFill>
                <a:latin typeface="Almarai"/>
                <a:ea typeface="Almarai"/>
                <a:cs typeface="Almarai"/>
                <a:sym typeface="Almarai"/>
                <a:rtl/>
              </a:rPr>
              <a:t>)</a:t>
            </a:r>
          </a:p>
        </p:txBody>
      </p:sp>
      <p:sp>
        <p:nvSpPr>
          <p:cNvPr id="32" name="TextBox 32"/>
          <p:cNvSpPr txBox="1"/>
          <p:nvPr/>
        </p:nvSpPr>
        <p:spPr>
          <a:xfrm>
            <a:off x="13472998" y="3157538"/>
            <a:ext cx="3786302" cy="782320"/>
          </a:xfrm>
          <a:prstGeom prst="rect">
            <a:avLst/>
          </a:prstGeom>
        </p:spPr>
        <p:txBody>
          <a:bodyPr lIns="0" tIns="0" rIns="0" bIns="0" rtlCol="0" anchor="t">
            <a:spAutoFit/>
          </a:bodyPr>
          <a:lstStyle/>
          <a:p>
            <a:pPr algn="ctr" rtl="1">
              <a:lnSpc>
                <a:spcPts val="3079"/>
              </a:lnSpc>
            </a:pPr>
            <a:r>
              <a:rPr lang="ar-EG" sz="2199">
                <a:solidFill>
                  <a:srgbClr val="0D0D0D"/>
                </a:solidFill>
                <a:latin typeface="Almarai"/>
                <a:ea typeface="Almarai"/>
                <a:cs typeface="Almarai"/>
                <a:sym typeface="Almarai"/>
                <a:rtl/>
              </a:rPr>
              <a:t>تشجيع المشاركة عبر الهاشتاغات</a:t>
            </a:r>
          </a:p>
          <a:p>
            <a:pPr algn="ctr" rtl="1">
              <a:lnSpc>
                <a:spcPts val="3079"/>
              </a:lnSpc>
            </a:pPr>
            <a:r>
              <a:rPr lang="ar-EG" sz="2199">
                <a:solidFill>
                  <a:srgbClr val="0D0D0D"/>
                </a:solidFill>
                <a:latin typeface="Almarai"/>
                <a:ea typeface="Almarai"/>
                <a:cs typeface="Almarai"/>
                <a:sym typeface="Almarai"/>
                <a:rtl/>
              </a:rPr>
              <a:t> (#</a:t>
            </a:r>
            <a:r>
              <a:rPr lang="en-US" sz="2199">
                <a:solidFill>
                  <a:srgbClr val="0D0D0D"/>
                </a:solidFill>
                <a:latin typeface="Almarai"/>
                <a:ea typeface="Almarai"/>
                <a:cs typeface="Almarai"/>
                <a:sym typeface="Almarai"/>
              </a:rPr>
              <a:t>GoPro</a:t>
            </a:r>
            <a:r>
              <a:rPr lang="ar-EG" sz="2199">
                <a:solidFill>
                  <a:srgbClr val="0D0D0D"/>
                </a:solidFill>
                <a:latin typeface="Almarai"/>
                <a:ea typeface="Almarai"/>
                <a:cs typeface="Almarai"/>
                <a:sym typeface="Almarai"/>
                <a:rtl/>
              </a:rPr>
              <a:t>)</a:t>
            </a:r>
          </a:p>
        </p:txBody>
      </p:sp>
      <p:sp>
        <p:nvSpPr>
          <p:cNvPr id="33" name="TextBox 33"/>
          <p:cNvSpPr txBox="1"/>
          <p:nvPr/>
        </p:nvSpPr>
        <p:spPr>
          <a:xfrm>
            <a:off x="2043076" y="1137645"/>
            <a:ext cx="10591131" cy="500380"/>
          </a:xfrm>
          <a:prstGeom prst="rect">
            <a:avLst/>
          </a:prstGeom>
        </p:spPr>
        <p:txBody>
          <a:bodyPr lIns="0" tIns="0" rIns="0" bIns="0" rtlCol="0" anchor="t">
            <a:spAutoFit/>
          </a:bodyPr>
          <a:lstStyle/>
          <a:p>
            <a:pPr marL="0" lvl="0" indent="0" algn="l">
              <a:lnSpc>
                <a:spcPts val="3919"/>
              </a:lnSpc>
              <a:spcBef>
                <a:spcPct val="0"/>
              </a:spcBef>
            </a:pPr>
            <a:r>
              <a:rPr lang="en-US" sz="2799" b="1">
                <a:solidFill>
                  <a:srgbClr val="0D0D0D"/>
                </a:solidFill>
                <a:latin typeface="Almarai Bold"/>
                <a:ea typeface="Almarai Bold"/>
                <a:cs typeface="Almarai Bold"/>
                <a:sym typeface="Almarai Bold"/>
              </a:rPr>
              <a:t> </a:t>
            </a:r>
            <a:r>
              <a:rPr lang="ar-EG" sz="2799" b="1">
                <a:solidFill>
                  <a:srgbClr val="0D0D0D"/>
                </a:solidFill>
                <a:latin typeface="Almarai Bold"/>
                <a:ea typeface="Almarai Bold"/>
                <a:cs typeface="Almarai Bold"/>
                <a:sym typeface="Almarai Bold"/>
                <a:rtl/>
              </a:rPr>
              <a:t>المحتوى الذي ينشئه المستخدمون</a:t>
            </a:r>
            <a:r>
              <a:rPr lang="en-US" sz="2799" b="1">
                <a:solidFill>
                  <a:srgbClr val="0D0D0D"/>
                </a:solidFill>
                <a:latin typeface="Almarai Bold"/>
                <a:ea typeface="Almarai Bold"/>
                <a:cs typeface="Almarai Bold"/>
                <a:sym typeface="Almarai Bold"/>
              </a:rPr>
              <a:t> (User-Generated Content - UGC)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rot="-1480167">
            <a:off x="6187479" y="6805"/>
            <a:ext cx="2043790" cy="2043790"/>
          </a:xfrm>
          <a:custGeom>
            <a:avLst/>
            <a:gdLst/>
            <a:ahLst/>
            <a:cxnLst/>
            <a:rect l="l" t="t" r="r" b="b"/>
            <a:pathLst>
              <a:path w="2043790" h="2043790">
                <a:moveTo>
                  <a:pt x="0" y="0"/>
                </a:moveTo>
                <a:lnTo>
                  <a:pt x="2043790" y="0"/>
                </a:lnTo>
                <a:lnTo>
                  <a:pt x="2043790" y="2043790"/>
                </a:lnTo>
                <a:lnTo>
                  <a:pt x="0" y="2043790"/>
                </a:lnTo>
                <a:lnTo>
                  <a:pt x="0" y="0"/>
                </a:lnTo>
                <a:close/>
              </a:path>
            </a:pathLst>
          </a:custGeom>
          <a:blipFill>
            <a:blip r:embed="rId4"/>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6829425" y="1028700"/>
            <a:ext cx="4629150" cy="8229600"/>
          </a:xfrm>
          <a:prstGeom prst="rect">
            <a:avLst/>
          </a:prstGeom>
        </p:spPr>
      </p:pic>
      <p:sp>
        <p:nvSpPr>
          <p:cNvPr id="4" name="Freeform 4"/>
          <p:cNvSpPr/>
          <p:nvPr/>
        </p:nvSpPr>
        <p:spPr>
          <a:xfrm>
            <a:off x="6998856" y="-543157"/>
            <a:ext cx="4290287" cy="2243602"/>
          </a:xfrm>
          <a:custGeom>
            <a:avLst/>
            <a:gdLst/>
            <a:ahLst/>
            <a:cxnLst/>
            <a:rect l="l" t="t" r="r" b="b"/>
            <a:pathLst>
              <a:path w="4290287" h="2243602">
                <a:moveTo>
                  <a:pt x="0" y="0"/>
                </a:moveTo>
                <a:lnTo>
                  <a:pt x="4290288" y="0"/>
                </a:lnTo>
                <a:lnTo>
                  <a:pt x="4290288" y="2243602"/>
                </a:lnTo>
                <a:lnTo>
                  <a:pt x="0" y="2243602"/>
                </a:lnTo>
                <a:lnTo>
                  <a:pt x="0" y="0"/>
                </a:lnTo>
                <a:close/>
              </a:path>
            </a:pathLst>
          </a:custGeom>
          <a:blipFill>
            <a:blip r:embed="rId6"/>
            <a:stretch>
              <a:fillRect/>
            </a:stretch>
          </a:blipFill>
        </p:spPr>
      </p:sp>
      <p:sp>
        <p:nvSpPr>
          <p:cNvPr id="5" name="Freeform 5"/>
          <p:cNvSpPr/>
          <p:nvPr/>
        </p:nvSpPr>
        <p:spPr>
          <a:xfrm rot="-1539098">
            <a:off x="9096729" y="8316441"/>
            <a:ext cx="3964765" cy="2230181"/>
          </a:xfrm>
          <a:custGeom>
            <a:avLst/>
            <a:gdLst/>
            <a:ahLst/>
            <a:cxnLst/>
            <a:rect l="l" t="t" r="r" b="b"/>
            <a:pathLst>
              <a:path w="3964765" h="2230181">
                <a:moveTo>
                  <a:pt x="0" y="0"/>
                </a:moveTo>
                <a:lnTo>
                  <a:pt x="3964765" y="0"/>
                </a:lnTo>
                <a:lnTo>
                  <a:pt x="3964765" y="2230181"/>
                </a:lnTo>
                <a:lnTo>
                  <a:pt x="0" y="2230181"/>
                </a:lnTo>
                <a:lnTo>
                  <a:pt x="0" y="0"/>
                </a:lnTo>
                <a:close/>
              </a:path>
            </a:pathLst>
          </a:custGeom>
          <a:blipFill>
            <a:blip r:embed="rId7"/>
            <a:stretch>
              <a:fillRect/>
            </a:stretch>
          </a:blipFill>
        </p:spPr>
      </p:sp>
      <p:sp>
        <p:nvSpPr>
          <p:cNvPr id="6" name="Freeform 6"/>
          <p:cNvSpPr/>
          <p:nvPr/>
        </p:nvSpPr>
        <p:spPr>
          <a:xfrm>
            <a:off x="6282796" y="9708356"/>
            <a:ext cx="346362" cy="391369"/>
          </a:xfrm>
          <a:custGeom>
            <a:avLst/>
            <a:gdLst/>
            <a:ahLst/>
            <a:cxnLst/>
            <a:rect l="l" t="t" r="r" b="b"/>
            <a:pathLst>
              <a:path w="346362" h="391369">
                <a:moveTo>
                  <a:pt x="0" y="0"/>
                </a:moveTo>
                <a:lnTo>
                  <a:pt x="346361" y="0"/>
                </a:lnTo>
                <a:lnTo>
                  <a:pt x="346361" y="391369"/>
                </a:lnTo>
                <a:lnTo>
                  <a:pt x="0" y="391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6724529" y="9759846"/>
            <a:ext cx="5280676" cy="250290"/>
          </a:xfrm>
          <a:prstGeom prst="rect">
            <a:avLst/>
          </a:prstGeom>
        </p:spPr>
        <p:txBody>
          <a:bodyPr lIns="0" tIns="0" rIns="0" bIns="0" rtlCol="0" anchor="t">
            <a:spAutoFit/>
          </a:bodyPr>
          <a:lstStyle/>
          <a:p>
            <a:pPr marL="0" lvl="0" indent="0" algn="l">
              <a:lnSpc>
                <a:spcPts val="1954"/>
              </a:lnSpc>
              <a:spcBef>
                <a:spcPct val="0"/>
              </a:spcBef>
            </a:pPr>
            <a:r>
              <a:rPr lang="en-US" sz="1396" b="1">
                <a:solidFill>
                  <a:srgbClr val="0D0D0D"/>
                </a:solidFill>
                <a:latin typeface="Almarai Bold"/>
                <a:ea typeface="Almarai Bold"/>
                <a:cs typeface="Almarai Bold"/>
                <a:sym typeface="Almarai Bold"/>
              </a:rPr>
              <a:t> </a:t>
            </a:r>
            <a:r>
              <a:rPr lang="ar-EG" sz="1396" b="1">
                <a:solidFill>
                  <a:srgbClr val="0D0D0D"/>
                </a:solidFill>
                <a:latin typeface="Almarai Bold"/>
                <a:ea typeface="Almarai Bold"/>
                <a:cs typeface="Almarai Bold"/>
                <a:sym typeface="Almarai Bold"/>
                <a:rtl/>
              </a:rPr>
              <a:t>المحتوى الذي ينشئه المستخدمون</a:t>
            </a:r>
            <a:r>
              <a:rPr lang="en-US" sz="1396" b="1">
                <a:solidFill>
                  <a:srgbClr val="0D0D0D"/>
                </a:solidFill>
                <a:latin typeface="Almarai Bold"/>
                <a:ea typeface="Almarai Bold"/>
                <a:cs typeface="Almarai Bold"/>
                <a:sym typeface="Almarai Bold"/>
              </a:rPr>
              <a:t> (User-Generated Content - UGC)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D01A"/>
        </a:solidFill>
        <a:effectLst/>
      </p:bgPr>
    </p:bg>
    <p:spTree>
      <p:nvGrpSpPr>
        <p:cNvPr id="1" name=""/>
        <p:cNvGrpSpPr/>
        <p:nvPr/>
      </p:nvGrpSpPr>
      <p:grpSpPr>
        <a:xfrm>
          <a:off x="0" y="0"/>
          <a:ext cx="0" cy="0"/>
          <a:chOff x="0" y="0"/>
          <a:chExt cx="0" cy="0"/>
        </a:xfrm>
      </p:grpSpPr>
      <p:sp>
        <p:nvSpPr>
          <p:cNvPr id="2" name="Freeform 2"/>
          <p:cNvSpPr/>
          <p:nvPr/>
        </p:nvSpPr>
        <p:spPr>
          <a:xfrm rot="2942610">
            <a:off x="1805825" y="-3948151"/>
            <a:ext cx="20062718" cy="10290503"/>
          </a:xfrm>
          <a:custGeom>
            <a:avLst/>
            <a:gdLst/>
            <a:ahLst/>
            <a:cxnLst/>
            <a:rect l="l" t="t" r="r" b="b"/>
            <a:pathLst>
              <a:path w="20062718" h="10290503">
                <a:moveTo>
                  <a:pt x="0" y="0"/>
                </a:moveTo>
                <a:lnTo>
                  <a:pt x="20062718" y="0"/>
                </a:lnTo>
                <a:lnTo>
                  <a:pt x="20062718" y="10290503"/>
                </a:lnTo>
                <a:lnTo>
                  <a:pt x="0" y="10290503"/>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401175" y="5275600"/>
            <a:ext cx="1220600" cy="567374"/>
            <a:chOff x="0" y="0"/>
            <a:chExt cx="321475" cy="149432"/>
          </a:xfrm>
        </p:grpSpPr>
        <p:sp>
          <p:nvSpPr>
            <p:cNvPr id="4" name="Freeform 4"/>
            <p:cNvSpPr/>
            <p:nvPr/>
          </p:nvSpPr>
          <p:spPr>
            <a:xfrm>
              <a:off x="0" y="0"/>
              <a:ext cx="321475" cy="149432"/>
            </a:xfrm>
            <a:custGeom>
              <a:avLst/>
              <a:gdLst/>
              <a:ahLst/>
              <a:cxnLst/>
              <a:rect l="l" t="t" r="r" b="b"/>
              <a:pathLst>
                <a:path w="321475" h="149432">
                  <a:moveTo>
                    <a:pt x="74716" y="0"/>
                  </a:moveTo>
                  <a:lnTo>
                    <a:pt x="246759" y="0"/>
                  </a:lnTo>
                  <a:cubicBezTo>
                    <a:pt x="266575" y="0"/>
                    <a:pt x="285579" y="7872"/>
                    <a:pt x="299591" y="21884"/>
                  </a:cubicBezTo>
                  <a:cubicBezTo>
                    <a:pt x="313603" y="35896"/>
                    <a:pt x="321475" y="54900"/>
                    <a:pt x="321475" y="74716"/>
                  </a:cubicBezTo>
                  <a:lnTo>
                    <a:pt x="321475" y="74716"/>
                  </a:lnTo>
                  <a:cubicBezTo>
                    <a:pt x="321475" y="94532"/>
                    <a:pt x="313603" y="113536"/>
                    <a:pt x="299591" y="127548"/>
                  </a:cubicBezTo>
                  <a:cubicBezTo>
                    <a:pt x="285579" y="141560"/>
                    <a:pt x="266575" y="149432"/>
                    <a:pt x="246759" y="149432"/>
                  </a:cubicBezTo>
                  <a:lnTo>
                    <a:pt x="74716" y="149432"/>
                  </a:lnTo>
                  <a:cubicBezTo>
                    <a:pt x="54900" y="149432"/>
                    <a:pt x="35896" y="141560"/>
                    <a:pt x="21884" y="127548"/>
                  </a:cubicBezTo>
                  <a:cubicBezTo>
                    <a:pt x="7872" y="113536"/>
                    <a:pt x="0" y="94532"/>
                    <a:pt x="0" y="74716"/>
                  </a:cubicBezTo>
                  <a:lnTo>
                    <a:pt x="0" y="74716"/>
                  </a:lnTo>
                  <a:cubicBezTo>
                    <a:pt x="0" y="54900"/>
                    <a:pt x="7872" y="35896"/>
                    <a:pt x="21884" y="21884"/>
                  </a:cubicBezTo>
                  <a:cubicBezTo>
                    <a:pt x="35896" y="7872"/>
                    <a:pt x="54900" y="0"/>
                    <a:pt x="74716" y="0"/>
                  </a:cubicBezTo>
                  <a:close/>
                </a:path>
              </a:pathLst>
            </a:custGeom>
            <a:solidFill>
              <a:srgbClr val="FFFFFF"/>
            </a:solidFill>
          </p:spPr>
        </p:sp>
        <p:sp>
          <p:nvSpPr>
            <p:cNvPr id="5" name="TextBox 5"/>
            <p:cNvSpPr txBox="1"/>
            <p:nvPr/>
          </p:nvSpPr>
          <p:spPr>
            <a:xfrm>
              <a:off x="0" y="-38100"/>
              <a:ext cx="321475" cy="187532"/>
            </a:xfrm>
            <a:prstGeom prst="rect">
              <a:avLst/>
            </a:prstGeom>
          </p:spPr>
          <p:txBody>
            <a:bodyPr lIns="50800" tIns="50800" rIns="50800" bIns="50800" rtlCol="0" anchor="ctr"/>
            <a:lstStyle/>
            <a:p>
              <a:pPr algn="l">
                <a:lnSpc>
                  <a:spcPts val="2520"/>
                </a:lnSpc>
              </a:pPr>
              <a:endParaRPr/>
            </a:p>
          </p:txBody>
        </p:sp>
      </p:grpSp>
      <p:grpSp>
        <p:nvGrpSpPr>
          <p:cNvPr id="6" name="Group 6"/>
          <p:cNvGrpSpPr/>
          <p:nvPr/>
        </p:nvGrpSpPr>
        <p:grpSpPr>
          <a:xfrm>
            <a:off x="13587412" y="5275600"/>
            <a:ext cx="1134072" cy="567374"/>
            <a:chOff x="0" y="0"/>
            <a:chExt cx="298686" cy="149432"/>
          </a:xfrm>
        </p:grpSpPr>
        <p:sp>
          <p:nvSpPr>
            <p:cNvPr id="7" name="Freeform 7"/>
            <p:cNvSpPr/>
            <p:nvPr/>
          </p:nvSpPr>
          <p:spPr>
            <a:xfrm>
              <a:off x="0" y="0"/>
              <a:ext cx="298686" cy="149432"/>
            </a:xfrm>
            <a:custGeom>
              <a:avLst/>
              <a:gdLst/>
              <a:ahLst/>
              <a:cxnLst/>
              <a:rect l="l" t="t" r="r" b="b"/>
              <a:pathLst>
                <a:path w="298686" h="149432">
                  <a:moveTo>
                    <a:pt x="74716" y="0"/>
                  </a:moveTo>
                  <a:lnTo>
                    <a:pt x="223970" y="0"/>
                  </a:lnTo>
                  <a:cubicBezTo>
                    <a:pt x="243786" y="0"/>
                    <a:pt x="262790" y="7872"/>
                    <a:pt x="276802" y="21884"/>
                  </a:cubicBezTo>
                  <a:cubicBezTo>
                    <a:pt x="290814" y="35896"/>
                    <a:pt x="298686" y="54900"/>
                    <a:pt x="298686" y="74716"/>
                  </a:cubicBezTo>
                  <a:lnTo>
                    <a:pt x="298686" y="74716"/>
                  </a:lnTo>
                  <a:cubicBezTo>
                    <a:pt x="298686" y="94532"/>
                    <a:pt x="290814" y="113536"/>
                    <a:pt x="276802" y="127548"/>
                  </a:cubicBezTo>
                  <a:cubicBezTo>
                    <a:pt x="262790" y="141560"/>
                    <a:pt x="243786" y="149432"/>
                    <a:pt x="223970" y="149432"/>
                  </a:cubicBezTo>
                  <a:lnTo>
                    <a:pt x="74716" y="149432"/>
                  </a:lnTo>
                  <a:cubicBezTo>
                    <a:pt x="54900" y="149432"/>
                    <a:pt x="35896" y="141560"/>
                    <a:pt x="21884" y="127548"/>
                  </a:cubicBezTo>
                  <a:cubicBezTo>
                    <a:pt x="7872" y="113536"/>
                    <a:pt x="0" y="94532"/>
                    <a:pt x="0" y="74716"/>
                  </a:cubicBezTo>
                  <a:lnTo>
                    <a:pt x="0" y="74716"/>
                  </a:lnTo>
                  <a:cubicBezTo>
                    <a:pt x="0" y="54900"/>
                    <a:pt x="7872" y="35896"/>
                    <a:pt x="21884" y="21884"/>
                  </a:cubicBezTo>
                  <a:cubicBezTo>
                    <a:pt x="35896" y="7872"/>
                    <a:pt x="54900" y="0"/>
                    <a:pt x="74716" y="0"/>
                  </a:cubicBezTo>
                  <a:close/>
                </a:path>
              </a:pathLst>
            </a:custGeom>
            <a:solidFill>
              <a:srgbClr val="FFFFFF"/>
            </a:solidFill>
          </p:spPr>
        </p:sp>
        <p:sp>
          <p:nvSpPr>
            <p:cNvPr id="8" name="TextBox 8"/>
            <p:cNvSpPr txBox="1"/>
            <p:nvPr/>
          </p:nvSpPr>
          <p:spPr>
            <a:xfrm>
              <a:off x="0" y="-38100"/>
              <a:ext cx="298686" cy="187532"/>
            </a:xfrm>
            <a:prstGeom prst="rect">
              <a:avLst/>
            </a:prstGeom>
          </p:spPr>
          <p:txBody>
            <a:bodyPr lIns="50800" tIns="50800" rIns="50800" bIns="50800" rtlCol="0" anchor="ctr"/>
            <a:lstStyle/>
            <a:p>
              <a:pPr algn="l">
                <a:lnSpc>
                  <a:spcPts val="2520"/>
                </a:lnSpc>
              </a:pPr>
              <a:endParaRPr/>
            </a:p>
          </p:txBody>
        </p:sp>
      </p:grpSp>
      <p:grpSp>
        <p:nvGrpSpPr>
          <p:cNvPr id="9" name="Group 9"/>
          <p:cNvGrpSpPr/>
          <p:nvPr/>
        </p:nvGrpSpPr>
        <p:grpSpPr>
          <a:xfrm>
            <a:off x="13587413" y="7102792"/>
            <a:ext cx="1446765" cy="567374"/>
            <a:chOff x="0" y="0"/>
            <a:chExt cx="381041" cy="149432"/>
          </a:xfrm>
        </p:grpSpPr>
        <p:sp>
          <p:nvSpPr>
            <p:cNvPr id="10" name="Freeform 10"/>
            <p:cNvSpPr/>
            <p:nvPr/>
          </p:nvSpPr>
          <p:spPr>
            <a:xfrm>
              <a:off x="0" y="0"/>
              <a:ext cx="381041" cy="149432"/>
            </a:xfrm>
            <a:custGeom>
              <a:avLst/>
              <a:gdLst/>
              <a:ahLst/>
              <a:cxnLst/>
              <a:rect l="l" t="t" r="r" b="b"/>
              <a:pathLst>
                <a:path w="381041" h="149432">
                  <a:moveTo>
                    <a:pt x="74716" y="0"/>
                  </a:moveTo>
                  <a:lnTo>
                    <a:pt x="306325" y="0"/>
                  </a:lnTo>
                  <a:cubicBezTo>
                    <a:pt x="326141" y="0"/>
                    <a:pt x="345145" y="7872"/>
                    <a:pt x="359157" y="21884"/>
                  </a:cubicBezTo>
                  <a:cubicBezTo>
                    <a:pt x="373169" y="35896"/>
                    <a:pt x="381041" y="54900"/>
                    <a:pt x="381041" y="74716"/>
                  </a:cubicBezTo>
                  <a:lnTo>
                    <a:pt x="381041" y="74716"/>
                  </a:lnTo>
                  <a:cubicBezTo>
                    <a:pt x="381041" y="94532"/>
                    <a:pt x="373169" y="113536"/>
                    <a:pt x="359157" y="127548"/>
                  </a:cubicBezTo>
                  <a:cubicBezTo>
                    <a:pt x="345145" y="141560"/>
                    <a:pt x="326141" y="149432"/>
                    <a:pt x="306325" y="149432"/>
                  </a:cubicBezTo>
                  <a:lnTo>
                    <a:pt x="74716" y="149432"/>
                  </a:lnTo>
                  <a:cubicBezTo>
                    <a:pt x="54900" y="149432"/>
                    <a:pt x="35896" y="141560"/>
                    <a:pt x="21884" y="127548"/>
                  </a:cubicBezTo>
                  <a:cubicBezTo>
                    <a:pt x="7872" y="113536"/>
                    <a:pt x="0" y="94532"/>
                    <a:pt x="0" y="74716"/>
                  </a:cubicBezTo>
                  <a:lnTo>
                    <a:pt x="0" y="74716"/>
                  </a:lnTo>
                  <a:cubicBezTo>
                    <a:pt x="0" y="54900"/>
                    <a:pt x="7872" y="35896"/>
                    <a:pt x="21884" y="21884"/>
                  </a:cubicBezTo>
                  <a:cubicBezTo>
                    <a:pt x="35896" y="7872"/>
                    <a:pt x="54900" y="0"/>
                    <a:pt x="74716" y="0"/>
                  </a:cubicBezTo>
                  <a:close/>
                </a:path>
              </a:pathLst>
            </a:custGeom>
            <a:solidFill>
              <a:srgbClr val="FFFFFF"/>
            </a:solidFill>
          </p:spPr>
        </p:sp>
        <p:sp>
          <p:nvSpPr>
            <p:cNvPr id="11" name="TextBox 11"/>
            <p:cNvSpPr txBox="1"/>
            <p:nvPr/>
          </p:nvSpPr>
          <p:spPr>
            <a:xfrm>
              <a:off x="0" y="-38100"/>
              <a:ext cx="381041" cy="187532"/>
            </a:xfrm>
            <a:prstGeom prst="rect">
              <a:avLst/>
            </a:prstGeom>
          </p:spPr>
          <p:txBody>
            <a:bodyPr lIns="50800" tIns="50800" rIns="50800" bIns="50800" rtlCol="0" anchor="ctr"/>
            <a:lstStyle/>
            <a:p>
              <a:pPr algn="l">
                <a:lnSpc>
                  <a:spcPts val="2520"/>
                </a:lnSpc>
              </a:pPr>
              <a:endParaRPr/>
            </a:p>
          </p:txBody>
        </p:sp>
      </p:grpSp>
      <p:sp>
        <p:nvSpPr>
          <p:cNvPr id="12" name="Freeform 12"/>
          <p:cNvSpPr/>
          <p:nvPr/>
        </p:nvSpPr>
        <p:spPr>
          <a:xfrm>
            <a:off x="1028700" y="1028700"/>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3" name="Group 13"/>
          <p:cNvGrpSpPr/>
          <p:nvPr/>
        </p:nvGrpSpPr>
        <p:grpSpPr>
          <a:xfrm>
            <a:off x="15285647" y="1072430"/>
            <a:ext cx="1973653" cy="784945"/>
            <a:chOff x="0" y="0"/>
            <a:chExt cx="519810" cy="206735"/>
          </a:xfrm>
        </p:grpSpPr>
        <p:sp>
          <p:nvSpPr>
            <p:cNvPr id="14" name="Freeform 14"/>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FFFFF"/>
            </a:solidFill>
          </p:spPr>
        </p:sp>
        <p:sp>
          <p:nvSpPr>
            <p:cNvPr id="15" name="TextBox 15"/>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16" name="TextBox 16"/>
          <p:cNvSpPr txBox="1"/>
          <p:nvPr/>
        </p:nvSpPr>
        <p:spPr>
          <a:xfrm>
            <a:off x="15224448" y="1258210"/>
            <a:ext cx="1663377" cy="365760"/>
          </a:xfrm>
          <a:prstGeom prst="rect">
            <a:avLst/>
          </a:prstGeom>
        </p:spPr>
        <p:txBody>
          <a:bodyPr lIns="0" tIns="0" rIns="0" bIns="0" rtlCol="0" anchor="t">
            <a:spAutoFit/>
          </a:bodyPr>
          <a:lstStyle/>
          <a:p>
            <a:pPr marL="0" lvl="0" indent="0" algn="r">
              <a:lnSpc>
                <a:spcPts val="2940"/>
              </a:lnSpc>
              <a:spcBef>
                <a:spcPct val="0"/>
              </a:spcBef>
            </a:pPr>
            <a:r>
              <a:rPr lang="en-US" sz="2100">
                <a:solidFill>
                  <a:srgbClr val="0D0D0D"/>
                </a:solidFill>
                <a:latin typeface="Neue Montreal"/>
                <a:ea typeface="Neue Montreal"/>
                <a:cs typeface="Neue Montreal"/>
                <a:sym typeface="Neue Montreal"/>
              </a:rPr>
              <a:t>Page 4</a:t>
            </a:r>
          </a:p>
        </p:txBody>
      </p:sp>
      <p:grpSp>
        <p:nvGrpSpPr>
          <p:cNvPr id="17" name="Group 17"/>
          <p:cNvGrpSpPr/>
          <p:nvPr/>
        </p:nvGrpSpPr>
        <p:grpSpPr>
          <a:xfrm>
            <a:off x="15623026" y="1344472"/>
            <a:ext cx="240861" cy="24086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0D0D"/>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20" name="Freeform 20"/>
          <p:cNvSpPr/>
          <p:nvPr/>
        </p:nvSpPr>
        <p:spPr>
          <a:xfrm>
            <a:off x="467746" y="2700337"/>
            <a:ext cx="6875933" cy="3320873"/>
          </a:xfrm>
          <a:custGeom>
            <a:avLst/>
            <a:gdLst/>
            <a:ahLst/>
            <a:cxnLst/>
            <a:rect l="l" t="t" r="r" b="b"/>
            <a:pathLst>
              <a:path w="6875933" h="3320873">
                <a:moveTo>
                  <a:pt x="0" y="0"/>
                </a:moveTo>
                <a:lnTo>
                  <a:pt x="6875933" y="0"/>
                </a:lnTo>
                <a:lnTo>
                  <a:pt x="6875933" y="3320874"/>
                </a:lnTo>
                <a:lnTo>
                  <a:pt x="0" y="3320874"/>
                </a:lnTo>
                <a:lnTo>
                  <a:pt x="0" y="0"/>
                </a:lnTo>
                <a:close/>
              </a:path>
            </a:pathLst>
          </a:custGeom>
          <a:blipFill>
            <a:blip r:embed="rId6"/>
            <a:stretch>
              <a:fillRect l="-36762" t="-52401" r="-33424" b="-45901"/>
            </a:stretch>
          </a:blipFill>
        </p:spPr>
      </p:sp>
      <p:sp>
        <p:nvSpPr>
          <p:cNvPr id="21" name="Freeform 21"/>
          <p:cNvSpPr/>
          <p:nvPr/>
        </p:nvSpPr>
        <p:spPr>
          <a:xfrm>
            <a:off x="7130929" y="1886951"/>
            <a:ext cx="9813076" cy="3036224"/>
          </a:xfrm>
          <a:custGeom>
            <a:avLst/>
            <a:gdLst/>
            <a:ahLst/>
            <a:cxnLst/>
            <a:rect l="l" t="t" r="r" b="b"/>
            <a:pathLst>
              <a:path w="9813076" h="3036224">
                <a:moveTo>
                  <a:pt x="0" y="0"/>
                </a:moveTo>
                <a:lnTo>
                  <a:pt x="9813076" y="0"/>
                </a:lnTo>
                <a:lnTo>
                  <a:pt x="9813076" y="3036224"/>
                </a:lnTo>
                <a:lnTo>
                  <a:pt x="0" y="3036224"/>
                </a:lnTo>
                <a:lnTo>
                  <a:pt x="0" y="0"/>
                </a:lnTo>
                <a:close/>
              </a:path>
            </a:pathLst>
          </a:custGeom>
          <a:blipFill>
            <a:blip r:embed="rId7"/>
            <a:stretch>
              <a:fillRect/>
            </a:stretch>
          </a:blipFill>
        </p:spPr>
      </p:sp>
      <p:sp>
        <p:nvSpPr>
          <p:cNvPr id="22" name="TextBox 22"/>
          <p:cNvSpPr txBox="1"/>
          <p:nvPr/>
        </p:nvSpPr>
        <p:spPr>
          <a:xfrm>
            <a:off x="9521843" y="5352595"/>
            <a:ext cx="979264"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D0D0D"/>
                </a:solidFill>
                <a:latin typeface="Almarai"/>
                <a:ea typeface="Almarai"/>
                <a:cs typeface="Almarai"/>
                <a:sym typeface="Almarai"/>
                <a:rtl/>
              </a:rPr>
              <a:t>تقنية </a:t>
            </a:r>
            <a:r>
              <a:rPr lang="en-US" sz="2100">
                <a:solidFill>
                  <a:srgbClr val="0D0D0D"/>
                </a:solidFill>
                <a:latin typeface="Almarai"/>
                <a:ea typeface="Almarai"/>
                <a:cs typeface="Almarai"/>
                <a:sym typeface="Almarai"/>
              </a:rPr>
              <a:t>02</a:t>
            </a:r>
          </a:p>
        </p:txBody>
      </p:sp>
      <p:sp>
        <p:nvSpPr>
          <p:cNvPr id="23" name="TextBox 23"/>
          <p:cNvSpPr txBox="1"/>
          <p:nvPr/>
        </p:nvSpPr>
        <p:spPr>
          <a:xfrm>
            <a:off x="13708081" y="5352595"/>
            <a:ext cx="892736"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D0D0D"/>
                </a:solidFill>
                <a:latin typeface="Almarai"/>
                <a:ea typeface="Almarai"/>
                <a:cs typeface="Almarai"/>
                <a:sym typeface="Almarai"/>
                <a:rtl/>
              </a:rPr>
              <a:t>تقنية </a:t>
            </a:r>
            <a:r>
              <a:rPr lang="en-US" sz="2100">
                <a:solidFill>
                  <a:srgbClr val="0D0D0D"/>
                </a:solidFill>
                <a:latin typeface="Almarai"/>
                <a:ea typeface="Almarai"/>
                <a:cs typeface="Almarai"/>
                <a:sym typeface="Almarai"/>
              </a:rPr>
              <a:t>01</a:t>
            </a:r>
          </a:p>
        </p:txBody>
      </p:sp>
      <p:sp>
        <p:nvSpPr>
          <p:cNvPr id="24" name="TextBox 24"/>
          <p:cNvSpPr txBox="1"/>
          <p:nvPr/>
        </p:nvSpPr>
        <p:spPr>
          <a:xfrm>
            <a:off x="13708081" y="7179787"/>
            <a:ext cx="1205429" cy="365760"/>
          </a:xfrm>
          <a:prstGeom prst="rect">
            <a:avLst/>
          </a:prstGeom>
        </p:spPr>
        <p:txBody>
          <a:bodyPr lIns="0" tIns="0" rIns="0" bIns="0" rtlCol="0" anchor="t">
            <a:spAutoFit/>
          </a:bodyPr>
          <a:lstStyle/>
          <a:p>
            <a:pPr marL="0" lvl="0" indent="0" algn="ctr" rtl="1">
              <a:lnSpc>
                <a:spcPts val="2940"/>
              </a:lnSpc>
              <a:spcBef>
                <a:spcPct val="0"/>
              </a:spcBef>
            </a:pPr>
            <a:r>
              <a:rPr lang="ar-EG" sz="2100">
                <a:solidFill>
                  <a:srgbClr val="0D0D0D"/>
                </a:solidFill>
                <a:latin typeface="Almarai"/>
                <a:ea typeface="Almarai"/>
                <a:cs typeface="Almarai"/>
                <a:sym typeface="Almarai"/>
                <a:rtl/>
              </a:rPr>
              <a:t>تقنية </a:t>
            </a:r>
            <a:r>
              <a:rPr lang="en-US" sz="2100">
                <a:solidFill>
                  <a:srgbClr val="0D0D0D"/>
                </a:solidFill>
                <a:latin typeface="Almarai"/>
                <a:ea typeface="Almarai"/>
                <a:cs typeface="Almarai"/>
                <a:sym typeface="Almarai"/>
              </a:rPr>
              <a:t>03</a:t>
            </a:r>
          </a:p>
        </p:txBody>
      </p:sp>
      <p:sp>
        <p:nvSpPr>
          <p:cNvPr id="25" name="TextBox 25"/>
          <p:cNvSpPr txBox="1"/>
          <p:nvPr/>
        </p:nvSpPr>
        <p:spPr>
          <a:xfrm>
            <a:off x="9521843" y="6048692"/>
            <a:ext cx="2903769" cy="1054100"/>
          </a:xfrm>
          <a:prstGeom prst="rect">
            <a:avLst/>
          </a:prstGeom>
        </p:spPr>
        <p:txBody>
          <a:bodyPr lIns="0" tIns="0" rIns="0" bIns="0" rtlCol="0" anchor="t">
            <a:spAutoFit/>
          </a:bodyPr>
          <a:lstStyle/>
          <a:p>
            <a:pPr algn="ctr" rtl="1">
              <a:lnSpc>
                <a:spcPts val="2800"/>
              </a:lnSpc>
            </a:pPr>
            <a:r>
              <a:rPr lang="ar-EG" sz="2000">
                <a:solidFill>
                  <a:srgbClr val="0D0D0D"/>
                </a:solidFill>
                <a:latin typeface="Almarai"/>
                <a:ea typeface="Almarai"/>
                <a:cs typeface="Almarai"/>
                <a:sym typeface="Almarai"/>
                <a:rtl/>
              </a:rPr>
              <a:t> أفلام وثائقية عالية الجودة (</a:t>
            </a:r>
            <a:r>
              <a:rPr lang="en-US" sz="2000">
                <a:solidFill>
                  <a:srgbClr val="0D0D0D"/>
                </a:solidFill>
                <a:latin typeface="Almarai"/>
                <a:ea typeface="Almarai"/>
                <a:cs typeface="Almarai"/>
                <a:sym typeface="Almarai"/>
              </a:rPr>
              <a:t>Award-Winning Documentaries</a:t>
            </a:r>
            <a:r>
              <a:rPr lang="ar-EG" sz="2000">
                <a:solidFill>
                  <a:srgbClr val="0D0D0D"/>
                </a:solidFill>
                <a:latin typeface="Almarai"/>
                <a:ea typeface="Almarai"/>
                <a:cs typeface="Almarai"/>
                <a:sym typeface="Almarai"/>
                <a:rtl/>
              </a:rPr>
              <a:t>)</a:t>
            </a:r>
          </a:p>
        </p:txBody>
      </p:sp>
      <p:sp>
        <p:nvSpPr>
          <p:cNvPr id="26" name="TextBox 26"/>
          <p:cNvSpPr txBox="1"/>
          <p:nvPr/>
        </p:nvSpPr>
        <p:spPr>
          <a:xfrm>
            <a:off x="13708081" y="5973586"/>
            <a:ext cx="3253823" cy="701675"/>
          </a:xfrm>
          <a:prstGeom prst="rect">
            <a:avLst/>
          </a:prstGeom>
        </p:spPr>
        <p:txBody>
          <a:bodyPr lIns="0" tIns="0" rIns="0" bIns="0" rtlCol="0" anchor="t">
            <a:spAutoFit/>
          </a:bodyPr>
          <a:lstStyle/>
          <a:p>
            <a:pPr algn="ctr" rtl="1">
              <a:lnSpc>
                <a:spcPts val="2800"/>
              </a:lnSpc>
            </a:pPr>
            <a:r>
              <a:rPr lang="ar-EG" sz="2000">
                <a:solidFill>
                  <a:srgbClr val="0D0D0D"/>
                </a:solidFill>
                <a:latin typeface="Almarai"/>
                <a:ea typeface="Almarai"/>
                <a:cs typeface="Almarai"/>
                <a:sym typeface="Almarai"/>
                <a:rtl/>
              </a:rPr>
              <a:t>صور طبيعة وحياة برية مذهلة (</a:t>
            </a:r>
            <a:r>
              <a:rPr lang="en-US" sz="2000">
                <a:solidFill>
                  <a:srgbClr val="0D0D0D"/>
                </a:solidFill>
                <a:latin typeface="Almarai"/>
                <a:ea typeface="Almarai"/>
                <a:cs typeface="Almarai"/>
                <a:sym typeface="Almarai"/>
              </a:rPr>
              <a:t>Iconic Wildlife Photography</a:t>
            </a:r>
            <a:r>
              <a:rPr lang="ar-EG" sz="2000">
                <a:solidFill>
                  <a:srgbClr val="0D0D0D"/>
                </a:solidFill>
                <a:latin typeface="Almarai"/>
                <a:ea typeface="Almarai"/>
                <a:cs typeface="Almarai"/>
                <a:sym typeface="Almarai"/>
                <a:rtl/>
              </a:rPr>
              <a:t>)</a:t>
            </a:r>
          </a:p>
        </p:txBody>
      </p:sp>
      <p:sp>
        <p:nvSpPr>
          <p:cNvPr id="27" name="TextBox 27"/>
          <p:cNvSpPr txBox="1"/>
          <p:nvPr/>
        </p:nvSpPr>
        <p:spPr>
          <a:xfrm>
            <a:off x="13708081" y="7927341"/>
            <a:ext cx="3253823" cy="944880"/>
          </a:xfrm>
          <a:prstGeom prst="rect">
            <a:avLst/>
          </a:prstGeom>
        </p:spPr>
        <p:txBody>
          <a:bodyPr lIns="0" tIns="0" rIns="0" bIns="0" rtlCol="0" anchor="t">
            <a:spAutoFit/>
          </a:bodyPr>
          <a:lstStyle/>
          <a:p>
            <a:pPr algn="ctr">
              <a:lnSpc>
                <a:spcPts val="2520"/>
              </a:lnSpc>
            </a:pPr>
            <a:r>
              <a:rPr lang="ar-EG" sz="1800">
                <a:solidFill>
                  <a:srgbClr val="0D0D0D"/>
                </a:solidFill>
                <a:latin typeface="Almarai"/>
                <a:ea typeface="Almarai"/>
                <a:cs typeface="Almarai"/>
                <a:sym typeface="Almarai"/>
                <a:rtl/>
              </a:rPr>
              <a:t>محتوى تفاعلي على السوشيال ميديا</a:t>
            </a:r>
            <a:r>
              <a:rPr lang="en-US" sz="1800">
                <a:solidFill>
                  <a:srgbClr val="0D0D0D"/>
                </a:solidFill>
                <a:latin typeface="Almarai"/>
                <a:ea typeface="Almarai"/>
                <a:cs typeface="Almarai"/>
                <a:sym typeface="Almarai"/>
              </a:rPr>
              <a:t> (Interactive Social Media Content)</a:t>
            </a:r>
          </a:p>
        </p:txBody>
      </p:sp>
      <p:sp>
        <p:nvSpPr>
          <p:cNvPr id="28" name="TextBox 28"/>
          <p:cNvSpPr txBox="1"/>
          <p:nvPr/>
        </p:nvSpPr>
        <p:spPr>
          <a:xfrm>
            <a:off x="1028700" y="7103269"/>
            <a:ext cx="6462712" cy="1656715"/>
          </a:xfrm>
          <a:prstGeom prst="rect">
            <a:avLst/>
          </a:prstGeom>
        </p:spPr>
        <p:txBody>
          <a:bodyPr lIns="0" tIns="0" rIns="0" bIns="0" rtlCol="0" anchor="t">
            <a:spAutoFit/>
          </a:bodyPr>
          <a:lstStyle/>
          <a:p>
            <a:pPr algn="ctr" rtl="1">
              <a:lnSpc>
                <a:spcPts val="2660"/>
              </a:lnSpc>
            </a:pPr>
            <a:r>
              <a:rPr lang="ar-EG" sz="1900">
                <a:solidFill>
                  <a:srgbClr val="0D0D0D"/>
                </a:solidFill>
                <a:latin typeface="Almarai"/>
                <a:ea typeface="Almarai"/>
                <a:cs typeface="Almarai"/>
                <a:sym typeface="Almarai"/>
                <a:rtl/>
              </a:rPr>
              <a:t>ناشونال جيوغرافيك هي منظمة علمية وتعليمية أمريكية تأسست عام </a:t>
            </a:r>
            <a:r>
              <a:rPr lang="en-US" sz="1900">
                <a:solidFill>
                  <a:srgbClr val="0D0D0D"/>
                </a:solidFill>
                <a:latin typeface="Almarai"/>
                <a:ea typeface="Almarai"/>
                <a:cs typeface="Almarai"/>
                <a:sym typeface="Almarai"/>
              </a:rPr>
              <a:t>1888</a:t>
            </a:r>
            <a:r>
              <a:rPr lang="ar-EG" sz="1900">
                <a:solidFill>
                  <a:srgbClr val="0D0D0D"/>
                </a:solidFill>
                <a:latin typeface="Almarai"/>
                <a:ea typeface="Almarai"/>
                <a:cs typeface="Almarai"/>
                <a:sym typeface="Almarai"/>
                <a:rtl/>
              </a:rPr>
              <a:t>، تشتهر بمجلاتها وقنواتها التلفزيونية التي تقدم محتوى عن الاستكشافات، الحياة البرية، العلوم، والثقافات حول العالم. تتميز بالصور الفوتوغرافية المذهلة والفيديوهات الوثائقية عالية الجودة التي تجعل المحتوى التعليمي ممتعًا وجذابًا.</a:t>
            </a:r>
          </a:p>
        </p:txBody>
      </p:sp>
      <p:sp>
        <p:nvSpPr>
          <p:cNvPr id="29" name="TextBox 29"/>
          <p:cNvSpPr txBox="1"/>
          <p:nvPr/>
        </p:nvSpPr>
        <p:spPr>
          <a:xfrm>
            <a:off x="2043076" y="1137645"/>
            <a:ext cx="5087854" cy="500380"/>
          </a:xfrm>
          <a:prstGeom prst="rect">
            <a:avLst/>
          </a:prstGeom>
        </p:spPr>
        <p:txBody>
          <a:bodyPr lIns="0" tIns="0" rIns="0" bIns="0" rtlCol="0" anchor="t">
            <a:spAutoFit/>
          </a:bodyPr>
          <a:lstStyle/>
          <a:p>
            <a:pPr marL="0" lvl="0" indent="0" algn="r" rtl="1">
              <a:lnSpc>
                <a:spcPts val="3919"/>
              </a:lnSpc>
              <a:spcBef>
                <a:spcPct val="0"/>
              </a:spcBef>
            </a:pPr>
            <a:r>
              <a:rPr lang="ar-EG" sz="2799" b="1">
                <a:solidFill>
                  <a:srgbClr val="0D0D0D"/>
                </a:solidFill>
                <a:latin typeface="Almarai Bold"/>
                <a:ea typeface="Almarai Bold"/>
                <a:cs typeface="Almarai Bold"/>
                <a:sym typeface="Almarai Bold"/>
                <a:rtl/>
              </a:rPr>
              <a:t>المحتوى المرئي (</a:t>
            </a:r>
            <a:r>
              <a:rPr lang="en-US" sz="2799" b="1">
                <a:solidFill>
                  <a:srgbClr val="0D0D0D"/>
                </a:solidFill>
                <a:latin typeface="Almarai Bold"/>
                <a:ea typeface="Almarai Bold"/>
                <a:cs typeface="Almarai Bold"/>
                <a:sym typeface="Almarai Bold"/>
              </a:rPr>
              <a:t>Visual Content</a:t>
            </a:r>
            <a:r>
              <a:rPr lang="ar-EG" sz="2799" b="1">
                <a:solidFill>
                  <a:srgbClr val="0D0D0D"/>
                </a:solidFill>
                <a:latin typeface="Almarai Bold"/>
                <a:ea typeface="Almarai Bold"/>
                <a:cs typeface="Almarai Bold"/>
                <a:sym typeface="Almarai Bold"/>
                <a:rtl/>
              </a:rPr>
              <a:t>)</a:t>
            </a:r>
          </a:p>
        </p:txBody>
      </p:sp>
      <p:sp>
        <p:nvSpPr>
          <p:cNvPr id="30" name="Freeform 30"/>
          <p:cNvSpPr/>
          <p:nvPr/>
        </p:nvSpPr>
        <p:spPr>
          <a:xfrm>
            <a:off x="10282238" y="8603277"/>
            <a:ext cx="1138708" cy="1138708"/>
          </a:xfrm>
          <a:custGeom>
            <a:avLst/>
            <a:gdLst/>
            <a:ahLst/>
            <a:cxnLst/>
            <a:rect l="l" t="t" r="r" b="b"/>
            <a:pathLst>
              <a:path w="1138708" h="1138708">
                <a:moveTo>
                  <a:pt x="0" y="0"/>
                </a:moveTo>
                <a:lnTo>
                  <a:pt x="1138708" y="0"/>
                </a:lnTo>
                <a:lnTo>
                  <a:pt x="1138708" y="1138708"/>
                </a:lnTo>
                <a:lnTo>
                  <a:pt x="0" y="11387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31"/>
          <p:cNvSpPr/>
          <p:nvPr/>
        </p:nvSpPr>
        <p:spPr>
          <a:xfrm>
            <a:off x="11854968" y="8691936"/>
            <a:ext cx="961390" cy="961390"/>
          </a:xfrm>
          <a:custGeom>
            <a:avLst/>
            <a:gdLst/>
            <a:ahLst/>
            <a:cxnLst/>
            <a:rect l="l" t="t" r="r" b="b"/>
            <a:pathLst>
              <a:path w="961390" h="961390">
                <a:moveTo>
                  <a:pt x="0" y="0"/>
                </a:moveTo>
                <a:lnTo>
                  <a:pt x="961390" y="0"/>
                </a:lnTo>
                <a:lnTo>
                  <a:pt x="961390" y="961390"/>
                </a:lnTo>
                <a:lnTo>
                  <a:pt x="0" y="9613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Freeform 32"/>
          <p:cNvSpPr/>
          <p:nvPr/>
        </p:nvSpPr>
        <p:spPr>
          <a:xfrm>
            <a:off x="8645024" y="8527744"/>
            <a:ext cx="1199063" cy="1214241"/>
          </a:xfrm>
          <a:custGeom>
            <a:avLst/>
            <a:gdLst/>
            <a:ahLst/>
            <a:cxnLst/>
            <a:rect l="l" t="t" r="r" b="b"/>
            <a:pathLst>
              <a:path w="1199063" h="1214241">
                <a:moveTo>
                  <a:pt x="0" y="0"/>
                </a:moveTo>
                <a:lnTo>
                  <a:pt x="1199064" y="0"/>
                </a:lnTo>
                <a:lnTo>
                  <a:pt x="1199064" y="1214241"/>
                </a:lnTo>
                <a:lnTo>
                  <a:pt x="0" y="121424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3" name="Freeform 33"/>
          <p:cNvSpPr/>
          <p:nvPr/>
        </p:nvSpPr>
        <p:spPr>
          <a:xfrm>
            <a:off x="1028700" y="5831681"/>
            <a:ext cx="404812" cy="404812"/>
          </a:xfrm>
          <a:custGeom>
            <a:avLst/>
            <a:gdLst/>
            <a:ahLst/>
            <a:cxnLst/>
            <a:rect l="l" t="t" r="r" b="b"/>
            <a:pathLst>
              <a:path w="404812" h="404812">
                <a:moveTo>
                  <a:pt x="0" y="0"/>
                </a:moveTo>
                <a:lnTo>
                  <a:pt x="404812" y="0"/>
                </a:lnTo>
                <a:lnTo>
                  <a:pt x="404812" y="404813"/>
                </a:lnTo>
                <a:lnTo>
                  <a:pt x="0" y="4048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1111"/>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285647" y="1072430"/>
            <a:ext cx="1973653" cy="784945"/>
            <a:chOff x="0" y="0"/>
            <a:chExt cx="519810" cy="206735"/>
          </a:xfrm>
        </p:grpSpPr>
        <p:sp>
          <p:nvSpPr>
            <p:cNvPr id="4" name="Freeform 4"/>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6F6F5"/>
            </a:solidFill>
          </p:spPr>
        </p:sp>
        <p:sp>
          <p:nvSpPr>
            <p:cNvPr id="5" name="TextBox 5"/>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15224448" y="1258210"/>
            <a:ext cx="1663377" cy="365760"/>
          </a:xfrm>
          <a:prstGeom prst="rect">
            <a:avLst/>
          </a:prstGeom>
        </p:spPr>
        <p:txBody>
          <a:bodyPr lIns="0" tIns="0" rIns="0" bIns="0" rtlCol="0" anchor="t">
            <a:spAutoFit/>
          </a:bodyPr>
          <a:lstStyle/>
          <a:p>
            <a:pPr marL="0" lvl="0" indent="0" algn="r">
              <a:lnSpc>
                <a:spcPts val="2940"/>
              </a:lnSpc>
              <a:spcBef>
                <a:spcPct val="0"/>
              </a:spcBef>
            </a:pPr>
            <a:r>
              <a:rPr lang="en-US" sz="2100">
                <a:solidFill>
                  <a:srgbClr val="8F1717"/>
                </a:solidFill>
                <a:latin typeface="Neue Montreal"/>
                <a:ea typeface="Neue Montreal"/>
                <a:cs typeface="Neue Montreal"/>
                <a:sym typeface="Neue Montreal"/>
              </a:rPr>
              <a:t>Page 5</a:t>
            </a:r>
          </a:p>
        </p:txBody>
      </p:sp>
      <p:grpSp>
        <p:nvGrpSpPr>
          <p:cNvPr id="7" name="Group 7"/>
          <p:cNvGrpSpPr/>
          <p:nvPr/>
        </p:nvGrpSpPr>
        <p:grpSpPr>
          <a:xfrm>
            <a:off x="15623026" y="1344472"/>
            <a:ext cx="240861" cy="24086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1717"/>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a:off x="971550" y="5274798"/>
            <a:ext cx="404812" cy="404812"/>
          </a:xfrm>
          <a:custGeom>
            <a:avLst/>
            <a:gdLst/>
            <a:ahLst/>
            <a:cxnLst/>
            <a:rect l="l" t="t" r="r" b="b"/>
            <a:pathLst>
              <a:path w="404812" h="404812">
                <a:moveTo>
                  <a:pt x="0" y="0"/>
                </a:moveTo>
                <a:lnTo>
                  <a:pt x="404812" y="0"/>
                </a:lnTo>
                <a:lnTo>
                  <a:pt x="404812" y="404813"/>
                </a:lnTo>
                <a:lnTo>
                  <a:pt x="0" y="404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228700" y="2212960"/>
            <a:ext cx="2804664" cy="2804664"/>
          </a:xfrm>
          <a:custGeom>
            <a:avLst/>
            <a:gdLst/>
            <a:ahLst/>
            <a:cxnLst/>
            <a:rect l="l" t="t" r="r" b="b"/>
            <a:pathLst>
              <a:path w="2804664" h="2804664">
                <a:moveTo>
                  <a:pt x="0" y="0"/>
                </a:moveTo>
                <a:lnTo>
                  <a:pt x="2804664" y="0"/>
                </a:lnTo>
                <a:lnTo>
                  <a:pt x="2804664" y="2804663"/>
                </a:lnTo>
                <a:lnTo>
                  <a:pt x="0" y="2804663"/>
                </a:lnTo>
                <a:lnTo>
                  <a:pt x="0" y="0"/>
                </a:lnTo>
                <a:close/>
              </a:path>
            </a:pathLst>
          </a:custGeom>
          <a:blipFill>
            <a:blip r:embed="rId6"/>
            <a:stretch>
              <a:fillRect/>
            </a:stretch>
          </a:blipFill>
        </p:spPr>
      </p:sp>
      <p:sp>
        <p:nvSpPr>
          <p:cNvPr id="12" name="Freeform 12"/>
          <p:cNvSpPr/>
          <p:nvPr/>
        </p:nvSpPr>
        <p:spPr>
          <a:xfrm>
            <a:off x="1376038" y="3287151"/>
            <a:ext cx="7194513" cy="1987648"/>
          </a:xfrm>
          <a:custGeom>
            <a:avLst/>
            <a:gdLst/>
            <a:ahLst/>
            <a:cxnLst/>
            <a:rect l="l" t="t" r="r" b="b"/>
            <a:pathLst>
              <a:path w="7194513" h="1987648">
                <a:moveTo>
                  <a:pt x="0" y="0"/>
                </a:moveTo>
                <a:lnTo>
                  <a:pt x="7194513" y="0"/>
                </a:lnTo>
                <a:lnTo>
                  <a:pt x="7194513" y="1987647"/>
                </a:lnTo>
                <a:lnTo>
                  <a:pt x="0" y="1987647"/>
                </a:lnTo>
                <a:lnTo>
                  <a:pt x="0" y="0"/>
                </a:lnTo>
                <a:close/>
              </a:path>
            </a:pathLst>
          </a:custGeom>
          <a:blipFill>
            <a:blip r:embed="rId7"/>
            <a:stretch>
              <a:fillRect l="-9118" t="-67766" r="-7080" b="-67766"/>
            </a:stretch>
          </a:blipFill>
        </p:spPr>
      </p:sp>
      <p:grpSp>
        <p:nvGrpSpPr>
          <p:cNvPr id="13" name="Group 13"/>
          <p:cNvGrpSpPr/>
          <p:nvPr/>
        </p:nvGrpSpPr>
        <p:grpSpPr>
          <a:xfrm>
            <a:off x="9060688" y="7586662"/>
            <a:ext cx="6719887" cy="2095087"/>
            <a:chOff x="0" y="0"/>
            <a:chExt cx="1769847" cy="551793"/>
          </a:xfrm>
        </p:grpSpPr>
        <p:sp>
          <p:nvSpPr>
            <p:cNvPr id="14" name="Freeform 14"/>
            <p:cNvSpPr/>
            <p:nvPr/>
          </p:nvSpPr>
          <p:spPr>
            <a:xfrm>
              <a:off x="0" y="0"/>
              <a:ext cx="1769847" cy="551793"/>
            </a:xfrm>
            <a:custGeom>
              <a:avLst/>
              <a:gdLst/>
              <a:ahLst/>
              <a:cxnLst/>
              <a:rect l="l" t="t" r="r" b="b"/>
              <a:pathLst>
                <a:path w="1769847" h="551793">
                  <a:moveTo>
                    <a:pt x="115209" y="0"/>
                  </a:moveTo>
                  <a:lnTo>
                    <a:pt x="1654638" y="0"/>
                  </a:lnTo>
                  <a:cubicBezTo>
                    <a:pt x="1685193" y="0"/>
                    <a:pt x="1714497" y="12138"/>
                    <a:pt x="1736103" y="33744"/>
                  </a:cubicBezTo>
                  <a:cubicBezTo>
                    <a:pt x="1757709" y="55350"/>
                    <a:pt x="1769847" y="84654"/>
                    <a:pt x="1769847" y="115209"/>
                  </a:cubicBezTo>
                  <a:lnTo>
                    <a:pt x="1769847" y="436583"/>
                  </a:lnTo>
                  <a:cubicBezTo>
                    <a:pt x="1769847" y="500212"/>
                    <a:pt x="1718266" y="551793"/>
                    <a:pt x="1654638" y="551793"/>
                  </a:cubicBezTo>
                  <a:lnTo>
                    <a:pt x="115209" y="551793"/>
                  </a:lnTo>
                  <a:cubicBezTo>
                    <a:pt x="84654" y="551793"/>
                    <a:pt x="55350" y="539654"/>
                    <a:pt x="33744" y="518049"/>
                  </a:cubicBezTo>
                  <a:cubicBezTo>
                    <a:pt x="12138" y="496443"/>
                    <a:pt x="0" y="467139"/>
                    <a:pt x="0" y="436583"/>
                  </a:cubicBezTo>
                  <a:lnTo>
                    <a:pt x="0" y="115209"/>
                  </a:lnTo>
                  <a:cubicBezTo>
                    <a:pt x="0" y="51581"/>
                    <a:pt x="51581" y="0"/>
                    <a:pt x="115209" y="0"/>
                  </a:cubicBezTo>
                  <a:close/>
                </a:path>
              </a:pathLst>
            </a:custGeom>
            <a:solidFill>
              <a:srgbClr val="8F1717"/>
            </a:solidFill>
          </p:spPr>
        </p:sp>
        <p:sp>
          <p:nvSpPr>
            <p:cNvPr id="15" name="TextBox 15"/>
            <p:cNvSpPr txBox="1"/>
            <p:nvPr/>
          </p:nvSpPr>
          <p:spPr>
            <a:xfrm>
              <a:off x="0" y="-38100"/>
              <a:ext cx="1769847" cy="589893"/>
            </a:xfrm>
            <a:prstGeom prst="rect">
              <a:avLst/>
            </a:prstGeom>
          </p:spPr>
          <p:txBody>
            <a:bodyPr lIns="50800" tIns="50800" rIns="50800" bIns="50800" rtlCol="0" anchor="ctr"/>
            <a:lstStyle/>
            <a:p>
              <a:pPr algn="l">
                <a:lnSpc>
                  <a:spcPts val="2520"/>
                </a:lnSpc>
              </a:pPr>
              <a:endParaRPr/>
            </a:p>
          </p:txBody>
        </p:sp>
      </p:grpSp>
      <p:sp>
        <p:nvSpPr>
          <p:cNvPr id="16" name="Freeform 16"/>
          <p:cNvSpPr/>
          <p:nvPr/>
        </p:nvSpPr>
        <p:spPr>
          <a:xfrm>
            <a:off x="15937706" y="2542121"/>
            <a:ext cx="881062" cy="1345134"/>
          </a:xfrm>
          <a:custGeom>
            <a:avLst/>
            <a:gdLst/>
            <a:ahLst/>
            <a:cxnLst/>
            <a:rect l="l" t="t" r="r" b="b"/>
            <a:pathLst>
              <a:path w="881062" h="1345134">
                <a:moveTo>
                  <a:pt x="0" y="0"/>
                </a:moveTo>
                <a:lnTo>
                  <a:pt x="881063" y="0"/>
                </a:lnTo>
                <a:lnTo>
                  <a:pt x="881063" y="1345133"/>
                </a:lnTo>
                <a:lnTo>
                  <a:pt x="0" y="1345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5863824" y="5176631"/>
            <a:ext cx="1217685" cy="1441047"/>
          </a:xfrm>
          <a:custGeom>
            <a:avLst/>
            <a:gdLst/>
            <a:ahLst/>
            <a:cxnLst/>
            <a:rect l="l" t="t" r="r" b="b"/>
            <a:pathLst>
              <a:path w="1217685" h="1441047">
                <a:moveTo>
                  <a:pt x="0" y="0"/>
                </a:moveTo>
                <a:lnTo>
                  <a:pt x="1217686" y="0"/>
                </a:lnTo>
                <a:lnTo>
                  <a:pt x="1217686" y="1441048"/>
                </a:lnTo>
                <a:lnTo>
                  <a:pt x="0" y="14410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5954438" y="7814643"/>
            <a:ext cx="1127072" cy="1395754"/>
          </a:xfrm>
          <a:custGeom>
            <a:avLst/>
            <a:gdLst/>
            <a:ahLst/>
            <a:cxnLst/>
            <a:rect l="l" t="t" r="r" b="b"/>
            <a:pathLst>
              <a:path w="1127072" h="1395754">
                <a:moveTo>
                  <a:pt x="0" y="0"/>
                </a:moveTo>
                <a:lnTo>
                  <a:pt x="1127072" y="0"/>
                </a:lnTo>
                <a:lnTo>
                  <a:pt x="1127072" y="1395755"/>
                </a:lnTo>
                <a:lnTo>
                  <a:pt x="0" y="13957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9" name="Group 19"/>
          <p:cNvGrpSpPr/>
          <p:nvPr/>
        </p:nvGrpSpPr>
        <p:grpSpPr>
          <a:xfrm>
            <a:off x="9023569" y="4977225"/>
            <a:ext cx="6719887" cy="2095087"/>
            <a:chOff x="0" y="0"/>
            <a:chExt cx="1769847" cy="551793"/>
          </a:xfrm>
        </p:grpSpPr>
        <p:sp>
          <p:nvSpPr>
            <p:cNvPr id="20" name="Freeform 20"/>
            <p:cNvSpPr/>
            <p:nvPr/>
          </p:nvSpPr>
          <p:spPr>
            <a:xfrm>
              <a:off x="0" y="0"/>
              <a:ext cx="1769847" cy="551793"/>
            </a:xfrm>
            <a:custGeom>
              <a:avLst/>
              <a:gdLst/>
              <a:ahLst/>
              <a:cxnLst/>
              <a:rect l="l" t="t" r="r" b="b"/>
              <a:pathLst>
                <a:path w="1769847" h="551793">
                  <a:moveTo>
                    <a:pt x="115209" y="0"/>
                  </a:moveTo>
                  <a:lnTo>
                    <a:pt x="1654638" y="0"/>
                  </a:lnTo>
                  <a:cubicBezTo>
                    <a:pt x="1685193" y="0"/>
                    <a:pt x="1714497" y="12138"/>
                    <a:pt x="1736103" y="33744"/>
                  </a:cubicBezTo>
                  <a:cubicBezTo>
                    <a:pt x="1757709" y="55350"/>
                    <a:pt x="1769847" y="84654"/>
                    <a:pt x="1769847" y="115209"/>
                  </a:cubicBezTo>
                  <a:lnTo>
                    <a:pt x="1769847" y="436583"/>
                  </a:lnTo>
                  <a:cubicBezTo>
                    <a:pt x="1769847" y="500212"/>
                    <a:pt x="1718266" y="551793"/>
                    <a:pt x="1654638" y="551793"/>
                  </a:cubicBezTo>
                  <a:lnTo>
                    <a:pt x="115209" y="551793"/>
                  </a:lnTo>
                  <a:cubicBezTo>
                    <a:pt x="84654" y="551793"/>
                    <a:pt x="55350" y="539654"/>
                    <a:pt x="33744" y="518049"/>
                  </a:cubicBezTo>
                  <a:cubicBezTo>
                    <a:pt x="12138" y="496443"/>
                    <a:pt x="0" y="467139"/>
                    <a:pt x="0" y="436583"/>
                  </a:cubicBezTo>
                  <a:lnTo>
                    <a:pt x="0" y="115209"/>
                  </a:lnTo>
                  <a:cubicBezTo>
                    <a:pt x="0" y="51581"/>
                    <a:pt x="51581" y="0"/>
                    <a:pt x="115209" y="0"/>
                  </a:cubicBezTo>
                  <a:close/>
                </a:path>
              </a:pathLst>
            </a:custGeom>
            <a:solidFill>
              <a:srgbClr val="8F1717"/>
            </a:solidFill>
          </p:spPr>
        </p:sp>
        <p:sp>
          <p:nvSpPr>
            <p:cNvPr id="21" name="TextBox 21"/>
            <p:cNvSpPr txBox="1"/>
            <p:nvPr/>
          </p:nvSpPr>
          <p:spPr>
            <a:xfrm>
              <a:off x="0" y="-38100"/>
              <a:ext cx="1769847" cy="589893"/>
            </a:xfrm>
            <a:prstGeom prst="rect">
              <a:avLst/>
            </a:prstGeom>
          </p:spPr>
          <p:txBody>
            <a:bodyPr lIns="50800" tIns="50800" rIns="50800" bIns="50800" rtlCol="0" anchor="ctr"/>
            <a:lstStyle/>
            <a:p>
              <a:pPr algn="l">
                <a:lnSpc>
                  <a:spcPts val="2520"/>
                </a:lnSpc>
              </a:pPr>
              <a:endParaRPr/>
            </a:p>
          </p:txBody>
        </p:sp>
      </p:grpSp>
      <p:grpSp>
        <p:nvGrpSpPr>
          <p:cNvPr id="22" name="Group 22"/>
          <p:cNvGrpSpPr/>
          <p:nvPr/>
        </p:nvGrpSpPr>
        <p:grpSpPr>
          <a:xfrm>
            <a:off x="9023569" y="2367788"/>
            <a:ext cx="6719887" cy="2095087"/>
            <a:chOff x="0" y="0"/>
            <a:chExt cx="1769847" cy="551793"/>
          </a:xfrm>
        </p:grpSpPr>
        <p:sp>
          <p:nvSpPr>
            <p:cNvPr id="23" name="Freeform 23"/>
            <p:cNvSpPr/>
            <p:nvPr/>
          </p:nvSpPr>
          <p:spPr>
            <a:xfrm>
              <a:off x="0" y="0"/>
              <a:ext cx="1769847" cy="551793"/>
            </a:xfrm>
            <a:custGeom>
              <a:avLst/>
              <a:gdLst/>
              <a:ahLst/>
              <a:cxnLst/>
              <a:rect l="l" t="t" r="r" b="b"/>
              <a:pathLst>
                <a:path w="1769847" h="551793">
                  <a:moveTo>
                    <a:pt x="115209" y="0"/>
                  </a:moveTo>
                  <a:lnTo>
                    <a:pt x="1654638" y="0"/>
                  </a:lnTo>
                  <a:cubicBezTo>
                    <a:pt x="1685193" y="0"/>
                    <a:pt x="1714497" y="12138"/>
                    <a:pt x="1736103" y="33744"/>
                  </a:cubicBezTo>
                  <a:cubicBezTo>
                    <a:pt x="1757709" y="55350"/>
                    <a:pt x="1769847" y="84654"/>
                    <a:pt x="1769847" y="115209"/>
                  </a:cubicBezTo>
                  <a:lnTo>
                    <a:pt x="1769847" y="436583"/>
                  </a:lnTo>
                  <a:cubicBezTo>
                    <a:pt x="1769847" y="500212"/>
                    <a:pt x="1718266" y="551793"/>
                    <a:pt x="1654638" y="551793"/>
                  </a:cubicBezTo>
                  <a:lnTo>
                    <a:pt x="115209" y="551793"/>
                  </a:lnTo>
                  <a:cubicBezTo>
                    <a:pt x="84654" y="551793"/>
                    <a:pt x="55350" y="539654"/>
                    <a:pt x="33744" y="518049"/>
                  </a:cubicBezTo>
                  <a:cubicBezTo>
                    <a:pt x="12138" y="496443"/>
                    <a:pt x="0" y="467139"/>
                    <a:pt x="0" y="436583"/>
                  </a:cubicBezTo>
                  <a:lnTo>
                    <a:pt x="0" y="115209"/>
                  </a:lnTo>
                  <a:cubicBezTo>
                    <a:pt x="0" y="51581"/>
                    <a:pt x="51581" y="0"/>
                    <a:pt x="115209" y="0"/>
                  </a:cubicBezTo>
                  <a:close/>
                </a:path>
              </a:pathLst>
            </a:custGeom>
            <a:solidFill>
              <a:srgbClr val="8F1717"/>
            </a:solidFill>
          </p:spPr>
        </p:sp>
        <p:sp>
          <p:nvSpPr>
            <p:cNvPr id="24" name="TextBox 24"/>
            <p:cNvSpPr txBox="1"/>
            <p:nvPr/>
          </p:nvSpPr>
          <p:spPr>
            <a:xfrm>
              <a:off x="0" y="-38100"/>
              <a:ext cx="1769847" cy="589893"/>
            </a:xfrm>
            <a:prstGeom prst="rect">
              <a:avLst/>
            </a:prstGeom>
          </p:spPr>
          <p:txBody>
            <a:bodyPr lIns="50800" tIns="50800" rIns="50800" bIns="50800" rtlCol="0" anchor="ctr"/>
            <a:lstStyle/>
            <a:p>
              <a:pPr algn="l">
                <a:lnSpc>
                  <a:spcPts val="2520"/>
                </a:lnSpc>
              </a:pPr>
              <a:endParaRPr/>
            </a:p>
          </p:txBody>
        </p:sp>
      </p:grpSp>
      <p:sp>
        <p:nvSpPr>
          <p:cNvPr id="25" name="Freeform 25"/>
          <p:cNvSpPr/>
          <p:nvPr/>
        </p:nvSpPr>
        <p:spPr>
          <a:xfrm>
            <a:off x="2424112" y="8709620"/>
            <a:ext cx="1138708" cy="1138708"/>
          </a:xfrm>
          <a:custGeom>
            <a:avLst/>
            <a:gdLst/>
            <a:ahLst/>
            <a:cxnLst/>
            <a:rect l="l" t="t" r="r" b="b"/>
            <a:pathLst>
              <a:path w="1138708" h="1138708">
                <a:moveTo>
                  <a:pt x="0" y="0"/>
                </a:moveTo>
                <a:lnTo>
                  <a:pt x="1138709" y="0"/>
                </a:lnTo>
                <a:lnTo>
                  <a:pt x="1138709" y="1138708"/>
                </a:lnTo>
                <a:lnTo>
                  <a:pt x="0" y="11387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26"/>
          <p:cNvSpPr/>
          <p:nvPr/>
        </p:nvSpPr>
        <p:spPr>
          <a:xfrm>
            <a:off x="3996843" y="8798279"/>
            <a:ext cx="961390" cy="961390"/>
          </a:xfrm>
          <a:custGeom>
            <a:avLst/>
            <a:gdLst/>
            <a:ahLst/>
            <a:cxnLst/>
            <a:rect l="l" t="t" r="r" b="b"/>
            <a:pathLst>
              <a:path w="961390" h="961390">
                <a:moveTo>
                  <a:pt x="0" y="0"/>
                </a:moveTo>
                <a:lnTo>
                  <a:pt x="961390" y="0"/>
                </a:lnTo>
                <a:lnTo>
                  <a:pt x="961390" y="961390"/>
                </a:lnTo>
                <a:lnTo>
                  <a:pt x="0" y="96139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a:off x="5396383" y="8784054"/>
            <a:ext cx="948492" cy="948492"/>
          </a:xfrm>
          <a:custGeom>
            <a:avLst/>
            <a:gdLst/>
            <a:ahLst/>
            <a:cxnLst/>
            <a:rect l="l" t="t" r="r" b="b"/>
            <a:pathLst>
              <a:path w="948492" h="948492">
                <a:moveTo>
                  <a:pt x="0" y="0"/>
                </a:moveTo>
                <a:lnTo>
                  <a:pt x="948493" y="0"/>
                </a:lnTo>
                <a:lnTo>
                  <a:pt x="948493" y="948492"/>
                </a:lnTo>
                <a:lnTo>
                  <a:pt x="0" y="9484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8" name="TextBox 28"/>
          <p:cNvSpPr txBox="1"/>
          <p:nvPr/>
        </p:nvSpPr>
        <p:spPr>
          <a:xfrm>
            <a:off x="674403" y="6065615"/>
            <a:ext cx="7738865" cy="2294891"/>
          </a:xfrm>
          <a:prstGeom prst="rect">
            <a:avLst/>
          </a:prstGeom>
        </p:spPr>
        <p:txBody>
          <a:bodyPr lIns="0" tIns="0" rIns="0" bIns="0" rtlCol="0" anchor="t">
            <a:spAutoFit/>
          </a:bodyPr>
          <a:lstStyle/>
          <a:p>
            <a:pPr algn="ctr" rtl="1">
              <a:lnSpc>
                <a:spcPts val="2600"/>
              </a:lnSpc>
            </a:pPr>
            <a:r>
              <a:rPr lang="en-US" sz="2600">
                <a:solidFill>
                  <a:srgbClr val="F6F6F5"/>
                </a:solidFill>
                <a:latin typeface="Almarai"/>
                <a:ea typeface="Almarai"/>
                <a:cs typeface="Almarai"/>
                <a:sym typeface="Almarai"/>
              </a:rPr>
              <a:t>BuzzFeed</a:t>
            </a:r>
            <a:r>
              <a:rPr lang="ar-EG" sz="2600">
                <a:solidFill>
                  <a:srgbClr val="F6F6F5"/>
                </a:solidFill>
                <a:latin typeface="Almarai"/>
                <a:ea typeface="Almarai"/>
                <a:cs typeface="Almarai"/>
                <a:sym typeface="Almarai"/>
                <a:rtl/>
              </a:rPr>
              <a:t> هي شركة إعلامية وترفيهية رقمية متخصصة في المحتوى الفايرل </a:t>
            </a:r>
            <a:r>
              <a:rPr lang="en-US" sz="2600">
                <a:solidFill>
                  <a:srgbClr val="F6F6F5"/>
                </a:solidFill>
                <a:latin typeface="Almarai"/>
                <a:ea typeface="Almarai"/>
                <a:cs typeface="Almarai"/>
                <a:sym typeface="Almarai"/>
              </a:rPr>
              <a:t>viral</a:t>
            </a:r>
            <a:r>
              <a:rPr lang="ar-EG" sz="2600">
                <a:solidFill>
                  <a:srgbClr val="F6F6F5"/>
                </a:solidFill>
                <a:latin typeface="Almarai"/>
                <a:ea typeface="Almarai"/>
                <a:cs typeface="Almarai"/>
                <a:sym typeface="Almarai"/>
                <a:rtl/>
              </a:rPr>
              <a:t> او الترند ، بما في ذلك الأخبار، الاختبارات، القوائم، الفيديوهات، وتريندات السوشيال ميديا. تشتهر باستخدام البيانات، والمحتوى التفاعلي القابل للمشاركة، وتستهدف جيل الألفية او </a:t>
            </a:r>
            <a:r>
              <a:rPr lang="en-US" sz="2600">
                <a:solidFill>
                  <a:srgbClr val="F6F6F5"/>
                </a:solidFill>
                <a:latin typeface="Almarai"/>
                <a:ea typeface="Almarai"/>
                <a:cs typeface="Almarai"/>
                <a:sym typeface="Almarai"/>
              </a:rPr>
              <a:t>Gen Z</a:t>
            </a:r>
            <a:r>
              <a:rPr lang="ar-EG" sz="2600">
                <a:solidFill>
                  <a:srgbClr val="F6F6F5"/>
                </a:solidFill>
                <a:latin typeface="Almarai"/>
                <a:ea typeface="Almarai"/>
                <a:cs typeface="Almarai"/>
                <a:sym typeface="Almarai"/>
                <a:rtl/>
              </a:rPr>
              <a:t> من خلال محتوى جذاب وسريع الانتشار على منصات مثل فيسبوك، إنستغرام، تيك توك، ويوتيوب.</a:t>
            </a:r>
          </a:p>
        </p:txBody>
      </p:sp>
      <p:sp>
        <p:nvSpPr>
          <p:cNvPr id="29" name="TextBox 29"/>
          <p:cNvSpPr txBox="1"/>
          <p:nvPr/>
        </p:nvSpPr>
        <p:spPr>
          <a:xfrm>
            <a:off x="2043076" y="1137645"/>
            <a:ext cx="6527475" cy="500380"/>
          </a:xfrm>
          <a:prstGeom prst="rect">
            <a:avLst/>
          </a:prstGeom>
        </p:spPr>
        <p:txBody>
          <a:bodyPr lIns="0" tIns="0" rIns="0" bIns="0" rtlCol="0" anchor="t">
            <a:spAutoFit/>
          </a:bodyPr>
          <a:lstStyle/>
          <a:p>
            <a:pPr marL="0" lvl="0" indent="0" algn="l">
              <a:lnSpc>
                <a:spcPts val="3919"/>
              </a:lnSpc>
              <a:spcBef>
                <a:spcPct val="0"/>
              </a:spcBef>
            </a:pPr>
            <a:r>
              <a:rPr lang="ar-EG" sz="2799" b="1">
                <a:solidFill>
                  <a:srgbClr val="F6F6F5"/>
                </a:solidFill>
                <a:latin typeface="Almarai Bold"/>
                <a:ea typeface="Almarai Bold"/>
                <a:cs typeface="Almarai Bold"/>
                <a:sym typeface="Almarai Bold"/>
                <a:rtl/>
              </a:rPr>
              <a:t>المحتوى التفاعلي</a:t>
            </a:r>
            <a:r>
              <a:rPr lang="en-US" sz="2799" b="1">
                <a:solidFill>
                  <a:srgbClr val="F6F6F5"/>
                </a:solidFill>
                <a:latin typeface="Almarai Bold"/>
                <a:ea typeface="Almarai Bold"/>
                <a:cs typeface="Almarai Bold"/>
                <a:sym typeface="Almarai Bold"/>
              </a:rPr>
              <a:t> (Interactive Content)</a:t>
            </a:r>
          </a:p>
        </p:txBody>
      </p:sp>
      <p:sp>
        <p:nvSpPr>
          <p:cNvPr id="30" name="TextBox 30"/>
          <p:cNvSpPr txBox="1"/>
          <p:nvPr/>
        </p:nvSpPr>
        <p:spPr>
          <a:xfrm>
            <a:off x="9060688" y="2888916"/>
            <a:ext cx="6719887" cy="1005205"/>
          </a:xfrm>
          <a:prstGeom prst="rect">
            <a:avLst/>
          </a:prstGeom>
        </p:spPr>
        <p:txBody>
          <a:bodyPr lIns="0" tIns="0" rIns="0" bIns="0" rtlCol="0" anchor="t">
            <a:spAutoFit/>
          </a:bodyPr>
          <a:lstStyle/>
          <a:p>
            <a:pPr algn="ctr" rtl="1">
              <a:lnSpc>
                <a:spcPts val="3919"/>
              </a:lnSpc>
              <a:spcBef>
                <a:spcPct val="0"/>
              </a:spcBef>
            </a:pPr>
            <a:r>
              <a:rPr lang="ar-EG" sz="2799" b="1">
                <a:solidFill>
                  <a:srgbClr val="FFFFFF"/>
                </a:solidFill>
                <a:latin typeface="Almarai Bold"/>
                <a:ea typeface="Almarai Bold"/>
                <a:cs typeface="Almarai Bold"/>
                <a:sym typeface="Almarai Bold"/>
                <a:rtl/>
              </a:rPr>
              <a:t>الاختبارات والشخصيات (جذب المشاركة والمشاركة)</a:t>
            </a:r>
          </a:p>
        </p:txBody>
      </p:sp>
      <p:sp>
        <p:nvSpPr>
          <p:cNvPr id="31" name="TextBox 31"/>
          <p:cNvSpPr txBox="1"/>
          <p:nvPr/>
        </p:nvSpPr>
        <p:spPr>
          <a:xfrm>
            <a:off x="9023569" y="5491575"/>
            <a:ext cx="6719887" cy="1005205"/>
          </a:xfrm>
          <a:prstGeom prst="rect">
            <a:avLst/>
          </a:prstGeom>
        </p:spPr>
        <p:txBody>
          <a:bodyPr lIns="0" tIns="0" rIns="0" bIns="0" rtlCol="0" anchor="t">
            <a:spAutoFit/>
          </a:bodyPr>
          <a:lstStyle/>
          <a:p>
            <a:pPr algn="ctr" rtl="1">
              <a:lnSpc>
                <a:spcPts val="3919"/>
              </a:lnSpc>
              <a:spcBef>
                <a:spcPct val="0"/>
              </a:spcBef>
            </a:pPr>
            <a:r>
              <a:rPr lang="ar-EG" sz="2799" b="1">
                <a:solidFill>
                  <a:srgbClr val="FFFFFF"/>
                </a:solidFill>
                <a:latin typeface="Almarai Bold"/>
                <a:ea typeface="Almarai Bold"/>
                <a:cs typeface="Almarai Bold"/>
                <a:sym typeface="Almarai Bold"/>
                <a:rtl/>
              </a:rPr>
              <a:t>الاستطلاعات والتصويت والمحتوى المقدم من المستخدمين (التفاعل المجتمعي)</a:t>
            </a:r>
          </a:p>
        </p:txBody>
      </p:sp>
      <p:sp>
        <p:nvSpPr>
          <p:cNvPr id="32" name="TextBox 32"/>
          <p:cNvSpPr txBox="1"/>
          <p:nvPr/>
        </p:nvSpPr>
        <p:spPr>
          <a:xfrm>
            <a:off x="9023569" y="8091487"/>
            <a:ext cx="6719887" cy="1005205"/>
          </a:xfrm>
          <a:prstGeom prst="rect">
            <a:avLst/>
          </a:prstGeom>
        </p:spPr>
        <p:txBody>
          <a:bodyPr lIns="0" tIns="0" rIns="0" bIns="0" rtlCol="0" anchor="t">
            <a:spAutoFit/>
          </a:bodyPr>
          <a:lstStyle/>
          <a:p>
            <a:pPr algn="ctr" rtl="1">
              <a:lnSpc>
                <a:spcPts val="3919"/>
              </a:lnSpc>
              <a:spcBef>
                <a:spcPct val="0"/>
              </a:spcBef>
            </a:pPr>
            <a:r>
              <a:rPr lang="ar-EG" sz="2799" b="1">
                <a:solidFill>
                  <a:srgbClr val="FFFFFF"/>
                </a:solidFill>
                <a:latin typeface="Almarai Bold"/>
                <a:ea typeface="Almarai Bold"/>
                <a:cs typeface="Almarai Bold"/>
                <a:sym typeface="Almarai Bold"/>
                <a:rtl/>
              </a:rPr>
              <a:t>الفيديوهات والألعاب التفاعلية (محتوى قائم على النقر)</a:t>
            </a:r>
          </a:p>
        </p:txBody>
      </p:sp>
      <p:sp>
        <p:nvSpPr>
          <p:cNvPr id="33" name="Freeform 33"/>
          <p:cNvSpPr/>
          <p:nvPr/>
        </p:nvSpPr>
        <p:spPr>
          <a:xfrm>
            <a:off x="14613680" y="7072312"/>
            <a:ext cx="4780241" cy="4780241"/>
          </a:xfrm>
          <a:custGeom>
            <a:avLst/>
            <a:gdLst/>
            <a:ahLst/>
            <a:cxnLst/>
            <a:rect l="l" t="t" r="r" b="b"/>
            <a:pathLst>
              <a:path w="4780241" h="4780241">
                <a:moveTo>
                  <a:pt x="0" y="0"/>
                </a:moveTo>
                <a:lnTo>
                  <a:pt x="4780241" y="0"/>
                </a:lnTo>
                <a:lnTo>
                  <a:pt x="4780241" y="4780241"/>
                </a:lnTo>
                <a:lnTo>
                  <a:pt x="0" y="4780241"/>
                </a:lnTo>
                <a:lnTo>
                  <a:pt x="0" y="0"/>
                </a:lnTo>
                <a:close/>
              </a:path>
            </a:pathLst>
          </a:custGeom>
          <a:blipFill>
            <a:blip r:embed="rId6"/>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D07E"/>
        </a:solidFill>
        <a:effectLst/>
      </p:bgPr>
    </p:bg>
    <p:spTree>
      <p:nvGrpSpPr>
        <p:cNvPr id="1" name=""/>
        <p:cNvGrpSpPr/>
        <p:nvPr/>
      </p:nvGrpSpPr>
      <p:grpSpPr>
        <a:xfrm>
          <a:off x="0" y="0"/>
          <a:ext cx="0" cy="0"/>
          <a:chOff x="0" y="0"/>
          <a:chExt cx="0" cy="0"/>
        </a:xfrm>
      </p:grpSpPr>
      <p:grpSp>
        <p:nvGrpSpPr>
          <p:cNvPr id="2" name="Group 2"/>
          <p:cNvGrpSpPr/>
          <p:nvPr/>
        </p:nvGrpSpPr>
        <p:grpSpPr>
          <a:xfrm>
            <a:off x="10356456" y="4886325"/>
            <a:ext cx="7931544" cy="2958790"/>
            <a:chOff x="0" y="0"/>
            <a:chExt cx="10575393" cy="3945054"/>
          </a:xfrm>
        </p:grpSpPr>
        <p:sp>
          <p:nvSpPr>
            <p:cNvPr id="3" name="AutoShape 3"/>
            <p:cNvSpPr/>
            <p:nvPr/>
          </p:nvSpPr>
          <p:spPr>
            <a:xfrm>
              <a:off x="0" y="3932354"/>
              <a:ext cx="10575393" cy="0"/>
            </a:xfrm>
            <a:prstGeom prst="line">
              <a:avLst/>
            </a:prstGeom>
            <a:ln w="25400" cap="flat">
              <a:solidFill>
                <a:srgbClr val="C72A09"/>
              </a:solidFill>
              <a:prstDash val="solid"/>
              <a:headEnd type="none" w="sm" len="sm"/>
              <a:tailEnd type="none" w="sm" len="sm"/>
            </a:ln>
          </p:spPr>
        </p:sp>
        <p:sp>
          <p:nvSpPr>
            <p:cNvPr id="4" name="AutoShape 4"/>
            <p:cNvSpPr/>
            <p:nvPr/>
          </p:nvSpPr>
          <p:spPr>
            <a:xfrm>
              <a:off x="0" y="12700"/>
              <a:ext cx="10575393" cy="0"/>
            </a:xfrm>
            <a:prstGeom prst="line">
              <a:avLst/>
            </a:prstGeom>
            <a:ln w="25400" cap="flat">
              <a:solidFill>
                <a:srgbClr val="C72A09"/>
              </a:solidFill>
              <a:prstDash val="solid"/>
              <a:headEnd type="none" w="sm" len="sm"/>
              <a:tailEnd type="none" w="sm" len="sm"/>
            </a:ln>
          </p:spPr>
        </p:sp>
        <p:sp>
          <p:nvSpPr>
            <p:cNvPr id="5" name="AutoShape 5"/>
            <p:cNvSpPr/>
            <p:nvPr/>
          </p:nvSpPr>
          <p:spPr>
            <a:xfrm>
              <a:off x="0" y="1926007"/>
              <a:ext cx="10575393" cy="0"/>
            </a:xfrm>
            <a:prstGeom prst="line">
              <a:avLst/>
            </a:prstGeom>
            <a:ln w="25400" cap="flat">
              <a:solidFill>
                <a:srgbClr val="C72A09"/>
              </a:solidFill>
              <a:prstDash val="solid"/>
              <a:headEnd type="none" w="sm" len="sm"/>
              <a:tailEnd type="none" w="sm" len="sm"/>
            </a:ln>
          </p:spPr>
        </p:sp>
      </p:grpSp>
      <p:sp>
        <p:nvSpPr>
          <p:cNvPr id="6" name="Freeform 6"/>
          <p:cNvSpPr/>
          <p:nvPr/>
        </p:nvSpPr>
        <p:spPr>
          <a:xfrm>
            <a:off x="422706" y="2066190"/>
            <a:ext cx="8978469" cy="2166779"/>
          </a:xfrm>
          <a:custGeom>
            <a:avLst/>
            <a:gdLst/>
            <a:ahLst/>
            <a:cxnLst/>
            <a:rect l="l" t="t" r="r" b="b"/>
            <a:pathLst>
              <a:path w="8978469" h="2166779">
                <a:moveTo>
                  <a:pt x="0" y="0"/>
                </a:moveTo>
                <a:lnTo>
                  <a:pt x="8978469" y="0"/>
                </a:lnTo>
                <a:lnTo>
                  <a:pt x="8978469" y="2166779"/>
                </a:lnTo>
                <a:lnTo>
                  <a:pt x="0" y="2166779"/>
                </a:lnTo>
                <a:lnTo>
                  <a:pt x="0" y="0"/>
                </a:lnTo>
                <a:close/>
              </a:path>
            </a:pathLst>
          </a:custGeom>
          <a:blipFill>
            <a:blip r:embed="rId2"/>
            <a:stretch>
              <a:fillRect l="-18583" t="-100000" r="-19093" b="-99508"/>
            </a:stretch>
          </a:blipFill>
        </p:spPr>
      </p:sp>
      <p:sp>
        <p:nvSpPr>
          <p:cNvPr id="7" name="Freeform 7"/>
          <p:cNvSpPr/>
          <p:nvPr/>
        </p:nvSpPr>
        <p:spPr>
          <a:xfrm>
            <a:off x="17090834" y="5015072"/>
            <a:ext cx="1183873" cy="1183873"/>
          </a:xfrm>
          <a:custGeom>
            <a:avLst/>
            <a:gdLst/>
            <a:ahLst/>
            <a:cxnLst/>
            <a:rect l="l" t="t" r="r" b="b"/>
            <a:pathLst>
              <a:path w="1183873" h="1183873">
                <a:moveTo>
                  <a:pt x="0" y="0"/>
                </a:moveTo>
                <a:lnTo>
                  <a:pt x="1183873" y="0"/>
                </a:lnTo>
                <a:lnTo>
                  <a:pt x="1183873" y="1183874"/>
                </a:lnTo>
                <a:lnTo>
                  <a:pt x="0" y="11838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7104127" y="6493669"/>
            <a:ext cx="1157288" cy="1157287"/>
          </a:xfrm>
          <a:custGeom>
            <a:avLst/>
            <a:gdLst/>
            <a:ahLst/>
            <a:cxnLst/>
            <a:rect l="l" t="t" r="r" b="b"/>
            <a:pathLst>
              <a:path w="1157288" h="1157287">
                <a:moveTo>
                  <a:pt x="0" y="0"/>
                </a:moveTo>
                <a:lnTo>
                  <a:pt x="1157287" y="0"/>
                </a:lnTo>
                <a:lnTo>
                  <a:pt x="1157287" y="1157287"/>
                </a:lnTo>
                <a:lnTo>
                  <a:pt x="0" y="11572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7090834" y="8006619"/>
            <a:ext cx="1183873" cy="1183873"/>
          </a:xfrm>
          <a:custGeom>
            <a:avLst/>
            <a:gdLst/>
            <a:ahLst/>
            <a:cxnLst/>
            <a:rect l="l" t="t" r="r" b="b"/>
            <a:pathLst>
              <a:path w="1183873" h="1183873">
                <a:moveTo>
                  <a:pt x="0" y="0"/>
                </a:moveTo>
                <a:lnTo>
                  <a:pt x="1183873" y="0"/>
                </a:lnTo>
                <a:lnTo>
                  <a:pt x="1183873" y="1183873"/>
                </a:lnTo>
                <a:lnTo>
                  <a:pt x="0" y="11838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62551" y="5660718"/>
            <a:ext cx="3973745" cy="5117702"/>
          </a:xfrm>
          <a:custGeom>
            <a:avLst/>
            <a:gdLst/>
            <a:ahLst/>
            <a:cxnLst/>
            <a:rect l="l" t="t" r="r" b="b"/>
            <a:pathLst>
              <a:path w="3973745" h="5117702">
                <a:moveTo>
                  <a:pt x="0" y="0"/>
                </a:moveTo>
                <a:lnTo>
                  <a:pt x="3973744" y="0"/>
                </a:lnTo>
                <a:lnTo>
                  <a:pt x="3973744" y="5117702"/>
                </a:lnTo>
                <a:lnTo>
                  <a:pt x="0" y="5117702"/>
                </a:lnTo>
                <a:lnTo>
                  <a:pt x="0" y="0"/>
                </a:lnTo>
                <a:close/>
              </a:path>
            </a:pathLst>
          </a:custGeom>
          <a:blipFill>
            <a:blip r:embed="rId9"/>
            <a:stretch>
              <a:fillRect/>
            </a:stretch>
          </a:blipFill>
        </p:spPr>
      </p:sp>
      <p:sp>
        <p:nvSpPr>
          <p:cNvPr id="11" name="Freeform 11"/>
          <p:cNvSpPr/>
          <p:nvPr/>
        </p:nvSpPr>
        <p:spPr>
          <a:xfrm>
            <a:off x="14322228" y="970044"/>
            <a:ext cx="3797513" cy="3797513"/>
          </a:xfrm>
          <a:custGeom>
            <a:avLst/>
            <a:gdLst/>
            <a:ahLst/>
            <a:cxnLst/>
            <a:rect l="l" t="t" r="r" b="b"/>
            <a:pathLst>
              <a:path w="3797513" h="3797513">
                <a:moveTo>
                  <a:pt x="0" y="0"/>
                </a:moveTo>
                <a:lnTo>
                  <a:pt x="3797513" y="0"/>
                </a:lnTo>
                <a:lnTo>
                  <a:pt x="3797513" y="3797513"/>
                </a:lnTo>
                <a:lnTo>
                  <a:pt x="0" y="3797513"/>
                </a:lnTo>
                <a:lnTo>
                  <a:pt x="0" y="0"/>
                </a:lnTo>
                <a:close/>
              </a:path>
            </a:pathLst>
          </a:custGeom>
          <a:blipFill>
            <a:blip r:embed="rId10"/>
            <a:stretch>
              <a:fillRect/>
            </a:stretch>
          </a:blipFill>
        </p:spPr>
      </p:sp>
      <p:sp>
        <p:nvSpPr>
          <p:cNvPr id="12" name="TextBox 12"/>
          <p:cNvSpPr txBox="1"/>
          <p:nvPr/>
        </p:nvSpPr>
        <p:spPr>
          <a:xfrm>
            <a:off x="2265106" y="4437889"/>
            <a:ext cx="6083414" cy="2613025"/>
          </a:xfrm>
          <a:prstGeom prst="rect">
            <a:avLst/>
          </a:prstGeom>
        </p:spPr>
        <p:txBody>
          <a:bodyPr lIns="0" tIns="0" rIns="0" bIns="0" rtlCol="0" anchor="t">
            <a:spAutoFit/>
          </a:bodyPr>
          <a:lstStyle/>
          <a:p>
            <a:pPr marL="0" lvl="0" indent="0" algn="ctr" rtl="1">
              <a:lnSpc>
                <a:spcPts val="3499"/>
              </a:lnSpc>
            </a:pPr>
            <a:r>
              <a:rPr lang="en-US" sz="2499" spc="-222">
                <a:solidFill>
                  <a:srgbClr val="000000"/>
                </a:solidFill>
                <a:latin typeface="Almarai"/>
                <a:ea typeface="Almarai"/>
                <a:cs typeface="Almarai"/>
                <a:sym typeface="Almarai"/>
              </a:rPr>
              <a:t>backlinko</a:t>
            </a:r>
            <a:r>
              <a:rPr lang="ar-EG" sz="2499" spc="-222">
                <a:solidFill>
                  <a:srgbClr val="000000"/>
                </a:solidFill>
                <a:latin typeface="Almarai"/>
                <a:ea typeface="Almarai"/>
                <a:cs typeface="Almarai"/>
                <a:sym typeface="Almarai"/>
                <a:rtl/>
              </a:rPr>
              <a:t>  هي منصة متخصصة في تحسين محركات البحث (</a:t>
            </a:r>
            <a:r>
              <a:rPr lang="en-US" sz="2499" spc="-222">
                <a:solidFill>
                  <a:srgbClr val="000000"/>
                </a:solidFill>
                <a:latin typeface="Almarai"/>
                <a:ea typeface="Almarai"/>
                <a:cs typeface="Almarai"/>
                <a:sym typeface="Almarai"/>
              </a:rPr>
              <a:t>SEO</a:t>
            </a:r>
            <a:r>
              <a:rPr lang="ar-EG" sz="2499" spc="-222">
                <a:solidFill>
                  <a:srgbClr val="000000"/>
                </a:solidFill>
                <a:latin typeface="Almarai"/>
                <a:ea typeface="Almarai"/>
                <a:cs typeface="Almarai"/>
                <a:sym typeface="Almarai"/>
                <a:rtl/>
              </a:rPr>
              <a:t>) أسسها براين دين، تقدم استراتيجيات </a:t>
            </a:r>
            <a:r>
              <a:rPr lang="en-US" sz="2499" spc="-222">
                <a:solidFill>
                  <a:srgbClr val="000000"/>
                </a:solidFill>
                <a:latin typeface="Almarai"/>
                <a:ea typeface="Almarai"/>
                <a:cs typeface="Almarai"/>
                <a:sym typeface="Almarai"/>
              </a:rPr>
              <a:t>SEO</a:t>
            </a:r>
            <a:r>
              <a:rPr lang="ar-EG" sz="2499" spc="-222">
                <a:solidFill>
                  <a:srgbClr val="000000"/>
                </a:solidFill>
                <a:latin typeface="Almarai"/>
                <a:ea typeface="Almarai"/>
                <a:cs typeface="Almarai"/>
                <a:sym typeface="Almarai"/>
                <a:rtl/>
              </a:rPr>
              <a:t> حديثة مدعومة ببيانات وتجارب عملية. تركز على إنشاء محتوى عالي الجودة، بناء الروابط الخلفية (</a:t>
            </a:r>
            <a:r>
              <a:rPr lang="en-US" sz="2499" spc="-222">
                <a:solidFill>
                  <a:srgbClr val="000000"/>
                </a:solidFill>
                <a:latin typeface="Almarai"/>
                <a:ea typeface="Almarai"/>
                <a:cs typeface="Almarai"/>
                <a:sym typeface="Almarai"/>
              </a:rPr>
              <a:t>Backlinks</a:t>
            </a:r>
            <a:r>
              <a:rPr lang="ar-EG" sz="2499" spc="-222">
                <a:solidFill>
                  <a:srgbClr val="000000"/>
                </a:solidFill>
                <a:latin typeface="Almarai"/>
                <a:ea typeface="Almarai"/>
                <a:cs typeface="Almarai"/>
                <a:sym typeface="Almarai"/>
                <a:rtl/>
              </a:rPr>
              <a:t>)، وتقنيات تحسين محركات البحث لمساعدة المواقع على تحقيق تصدر نتائج البحث.</a:t>
            </a:r>
          </a:p>
        </p:txBody>
      </p:sp>
      <p:sp>
        <p:nvSpPr>
          <p:cNvPr id="13" name="TextBox 13"/>
          <p:cNvSpPr txBox="1"/>
          <p:nvPr/>
        </p:nvSpPr>
        <p:spPr>
          <a:xfrm>
            <a:off x="10356456" y="5342392"/>
            <a:ext cx="3212741" cy="903351"/>
          </a:xfrm>
          <a:prstGeom prst="rect">
            <a:avLst/>
          </a:prstGeom>
        </p:spPr>
        <p:txBody>
          <a:bodyPr lIns="0" tIns="0" rIns="0" bIns="0" rtlCol="0" anchor="t">
            <a:spAutoFit/>
          </a:bodyPr>
          <a:lstStyle/>
          <a:p>
            <a:pPr algn="l">
              <a:lnSpc>
                <a:spcPts val="1674"/>
              </a:lnSpc>
            </a:pPr>
            <a:r>
              <a:rPr lang="en-US" sz="1800" b="1" spc="-54">
                <a:solidFill>
                  <a:srgbClr val="CA0013"/>
                </a:solidFill>
                <a:latin typeface="Almarai Ultra-Bold"/>
                <a:ea typeface="Almarai Ultra-Bold"/>
                <a:cs typeface="Almarai Ultra-Bold"/>
                <a:sym typeface="Almarai Ultra-Bold"/>
              </a:rPr>
              <a:t>TECHNIQUE01:</a:t>
            </a:r>
          </a:p>
          <a:p>
            <a:pPr algn="l">
              <a:lnSpc>
                <a:spcPts val="1674"/>
              </a:lnSpc>
            </a:pPr>
            <a:endParaRPr lang="en-US" sz="1800" b="1" spc="-54">
              <a:solidFill>
                <a:srgbClr val="CA0013"/>
              </a:solidFill>
              <a:latin typeface="Almarai Ultra-Bold"/>
              <a:ea typeface="Almarai Ultra-Bold"/>
              <a:cs typeface="Almarai Ultra-Bold"/>
              <a:sym typeface="Almarai Ultra-Bold"/>
            </a:endParaRPr>
          </a:p>
          <a:p>
            <a:pPr marL="0" lvl="0" indent="0" algn="ctr">
              <a:lnSpc>
                <a:spcPts val="1860"/>
              </a:lnSpc>
            </a:pPr>
            <a:r>
              <a:rPr lang="en-US" sz="2000" b="1" spc="-60">
                <a:solidFill>
                  <a:srgbClr val="CA0013"/>
                </a:solidFill>
                <a:latin typeface="Almarai Ultra-Bold"/>
                <a:ea typeface="Almarai Ultra-Bold"/>
                <a:cs typeface="Almarai Ultra-Bold"/>
                <a:sym typeface="Almarai Ultra-Bold"/>
              </a:rPr>
              <a:t>  </a:t>
            </a:r>
            <a:r>
              <a:rPr lang="ar-EG" sz="2000" b="1" spc="-60">
                <a:solidFill>
                  <a:srgbClr val="CA0013"/>
                </a:solidFill>
                <a:latin typeface="Almarai Ultra-Bold"/>
                <a:ea typeface="Almarai Ultra-Bold"/>
                <a:cs typeface="Almarai Ultra-Bold"/>
                <a:sym typeface="Almarai Ultra-Bold"/>
                <a:rtl/>
              </a:rPr>
              <a:t>محتوى بحثي مدعوم بالبيانات</a:t>
            </a:r>
            <a:r>
              <a:rPr lang="en-US" sz="2000" b="1" spc="-60">
                <a:solidFill>
                  <a:srgbClr val="CA0013"/>
                </a:solidFill>
                <a:latin typeface="Almarai Ultra-Bold"/>
                <a:ea typeface="Almarai Ultra-Bold"/>
                <a:cs typeface="Almarai Ultra-Bold"/>
                <a:sym typeface="Almarai Ultra-Bold"/>
              </a:rPr>
              <a:t> (DATA-DRIVEN CONTENT)</a:t>
            </a:r>
          </a:p>
        </p:txBody>
      </p:sp>
      <p:sp>
        <p:nvSpPr>
          <p:cNvPr id="14" name="TextBox 14"/>
          <p:cNvSpPr txBox="1"/>
          <p:nvPr/>
        </p:nvSpPr>
        <p:spPr>
          <a:xfrm>
            <a:off x="10356456" y="6534912"/>
            <a:ext cx="3554865" cy="903351"/>
          </a:xfrm>
          <a:prstGeom prst="rect">
            <a:avLst/>
          </a:prstGeom>
        </p:spPr>
        <p:txBody>
          <a:bodyPr lIns="0" tIns="0" rIns="0" bIns="0" rtlCol="0" anchor="t">
            <a:spAutoFit/>
          </a:bodyPr>
          <a:lstStyle/>
          <a:p>
            <a:pPr algn="l">
              <a:lnSpc>
                <a:spcPts val="1674"/>
              </a:lnSpc>
            </a:pPr>
            <a:r>
              <a:rPr lang="en-US" sz="1800" b="1" spc="-54">
                <a:solidFill>
                  <a:srgbClr val="CA0013"/>
                </a:solidFill>
                <a:latin typeface="Almarai Ultra-Bold"/>
                <a:ea typeface="Almarai Ultra-Bold"/>
                <a:cs typeface="Almarai Ultra-Bold"/>
                <a:sym typeface="Almarai Ultra-Bold"/>
              </a:rPr>
              <a:t>TECHNIQUE02:</a:t>
            </a:r>
          </a:p>
          <a:p>
            <a:pPr algn="l">
              <a:lnSpc>
                <a:spcPts val="1674"/>
              </a:lnSpc>
            </a:pPr>
            <a:endParaRPr lang="en-US" sz="1800" b="1" spc="-54">
              <a:solidFill>
                <a:srgbClr val="CA0013"/>
              </a:solidFill>
              <a:latin typeface="Almarai Ultra-Bold"/>
              <a:ea typeface="Almarai Ultra-Bold"/>
              <a:cs typeface="Almarai Ultra-Bold"/>
              <a:sym typeface="Almarai Ultra-Bold"/>
            </a:endParaRPr>
          </a:p>
          <a:p>
            <a:pPr algn="ctr">
              <a:lnSpc>
                <a:spcPts val="1860"/>
              </a:lnSpc>
            </a:pPr>
            <a:r>
              <a:rPr lang="ar-EG" sz="2000" b="1" spc="-60">
                <a:solidFill>
                  <a:srgbClr val="CA0013"/>
                </a:solidFill>
                <a:latin typeface="Almarai Ultra-Bold"/>
                <a:ea typeface="Almarai Ultra-Bold"/>
                <a:cs typeface="Almarai Ultra-Bold"/>
                <a:sym typeface="Almarai Ultra-Bold"/>
                <a:rtl/>
              </a:rPr>
              <a:t>أدلة شاملة طويلة المدى</a:t>
            </a:r>
            <a:r>
              <a:rPr lang="en-US" sz="2000" b="1" spc="-60">
                <a:solidFill>
                  <a:srgbClr val="CA0013"/>
                </a:solidFill>
                <a:latin typeface="Almarai Ultra-Bold"/>
                <a:ea typeface="Almarai Ultra-Bold"/>
                <a:cs typeface="Almarai Ultra-Bold"/>
                <a:sym typeface="Almarai Ultra-Bold"/>
              </a:rPr>
              <a:t> </a:t>
            </a:r>
          </a:p>
          <a:p>
            <a:pPr marL="0" lvl="0" indent="0" algn="ctr">
              <a:lnSpc>
                <a:spcPts val="1860"/>
              </a:lnSpc>
            </a:pPr>
            <a:r>
              <a:rPr lang="en-US" sz="2000" b="1" spc="-60">
                <a:solidFill>
                  <a:srgbClr val="CA0013"/>
                </a:solidFill>
                <a:latin typeface="Almarai Ultra-Bold"/>
                <a:ea typeface="Almarai Ultra-Bold"/>
                <a:cs typeface="Almarai Ultra-Bold"/>
                <a:sym typeface="Almarai Ultra-Bold"/>
              </a:rPr>
              <a:t>(LONG-FORM GUIDES)</a:t>
            </a:r>
          </a:p>
        </p:txBody>
      </p:sp>
      <p:sp>
        <p:nvSpPr>
          <p:cNvPr id="15" name="TextBox 15"/>
          <p:cNvSpPr txBox="1"/>
          <p:nvPr/>
        </p:nvSpPr>
        <p:spPr>
          <a:xfrm>
            <a:off x="10356456" y="8044719"/>
            <a:ext cx="3417694" cy="903351"/>
          </a:xfrm>
          <a:prstGeom prst="rect">
            <a:avLst/>
          </a:prstGeom>
        </p:spPr>
        <p:txBody>
          <a:bodyPr lIns="0" tIns="0" rIns="0" bIns="0" rtlCol="0" anchor="t">
            <a:spAutoFit/>
          </a:bodyPr>
          <a:lstStyle/>
          <a:p>
            <a:pPr algn="l">
              <a:lnSpc>
                <a:spcPts val="1674"/>
              </a:lnSpc>
            </a:pPr>
            <a:r>
              <a:rPr lang="en-US" sz="1800" b="1" spc="-54">
                <a:solidFill>
                  <a:srgbClr val="CA0013"/>
                </a:solidFill>
                <a:latin typeface="Almarai Ultra-Bold"/>
                <a:ea typeface="Almarai Ultra-Bold"/>
                <a:cs typeface="Almarai Ultra-Bold"/>
                <a:sym typeface="Almarai Ultra-Bold"/>
              </a:rPr>
              <a:t>TECHNIQUE03:  </a:t>
            </a:r>
          </a:p>
          <a:p>
            <a:pPr algn="l">
              <a:lnSpc>
                <a:spcPts val="1674"/>
              </a:lnSpc>
            </a:pPr>
            <a:endParaRPr lang="en-US" sz="1800" b="1" spc="-54">
              <a:solidFill>
                <a:srgbClr val="CA0013"/>
              </a:solidFill>
              <a:latin typeface="Almarai Ultra-Bold"/>
              <a:ea typeface="Almarai Ultra-Bold"/>
              <a:cs typeface="Almarai Ultra-Bold"/>
              <a:sym typeface="Almarai Ultra-Bold"/>
            </a:endParaRPr>
          </a:p>
          <a:p>
            <a:pPr algn="ctr">
              <a:lnSpc>
                <a:spcPts val="1860"/>
              </a:lnSpc>
            </a:pPr>
            <a:r>
              <a:rPr lang="ar-EG" sz="2000" b="1" spc="-60">
                <a:solidFill>
                  <a:srgbClr val="CA0013"/>
                </a:solidFill>
                <a:latin typeface="Almarai Ultra-Bold"/>
                <a:ea typeface="Almarai Ultra-Bold"/>
                <a:cs typeface="Almarai Ultra-Bold"/>
                <a:sym typeface="Almarai Ultra-Bold"/>
                <a:rtl/>
              </a:rPr>
              <a:t>استراتيجية الروابط الخلفية</a:t>
            </a:r>
            <a:r>
              <a:rPr lang="en-US" sz="2000" b="1" spc="-60">
                <a:solidFill>
                  <a:srgbClr val="CA0013"/>
                </a:solidFill>
                <a:latin typeface="Almarai Ultra-Bold"/>
                <a:ea typeface="Almarai Ultra-Bold"/>
                <a:cs typeface="Almarai Ultra-Bold"/>
                <a:sym typeface="Almarai Ultra-Bold"/>
              </a:rPr>
              <a:t> </a:t>
            </a:r>
          </a:p>
          <a:p>
            <a:pPr marL="0" lvl="0" indent="0" algn="ctr">
              <a:lnSpc>
                <a:spcPts val="1860"/>
              </a:lnSpc>
            </a:pPr>
            <a:r>
              <a:rPr lang="en-US" sz="2000" b="1" spc="-60">
                <a:solidFill>
                  <a:srgbClr val="CA0013"/>
                </a:solidFill>
                <a:latin typeface="Almarai Ultra-Bold"/>
                <a:ea typeface="Almarai Ultra-Bold"/>
                <a:cs typeface="Almarai Ultra-Bold"/>
                <a:sym typeface="Almarai Ultra-Bold"/>
              </a:rPr>
              <a:t>(BACKLINK STRATEGY)</a:t>
            </a:r>
          </a:p>
        </p:txBody>
      </p:sp>
      <p:sp>
        <p:nvSpPr>
          <p:cNvPr id="16" name="TextBox 16"/>
          <p:cNvSpPr txBox="1"/>
          <p:nvPr/>
        </p:nvSpPr>
        <p:spPr>
          <a:xfrm>
            <a:off x="10456412" y="2605088"/>
            <a:ext cx="4012063" cy="851961"/>
          </a:xfrm>
          <a:prstGeom prst="rect">
            <a:avLst/>
          </a:prstGeom>
        </p:spPr>
        <p:txBody>
          <a:bodyPr lIns="0" tIns="0" rIns="0" bIns="0" rtlCol="0" anchor="t">
            <a:spAutoFit/>
          </a:bodyPr>
          <a:lstStyle/>
          <a:p>
            <a:pPr algn="ctr">
              <a:lnSpc>
                <a:spcPts val="7099"/>
              </a:lnSpc>
              <a:spcBef>
                <a:spcPct val="0"/>
              </a:spcBef>
            </a:pPr>
            <a:r>
              <a:rPr lang="en-US" sz="5070" b="1">
                <a:solidFill>
                  <a:srgbClr val="000000"/>
                </a:solidFill>
                <a:latin typeface="Neue Montreal Bold"/>
                <a:ea typeface="Neue Montreal Bold"/>
                <a:cs typeface="Neue Montreal Bold"/>
                <a:sym typeface="Neue Montreal Bold"/>
              </a:rPr>
              <a:t>  (Brian Dean).</a:t>
            </a:r>
          </a:p>
        </p:txBody>
      </p:sp>
      <p:sp>
        <p:nvSpPr>
          <p:cNvPr id="17" name="Freeform 17"/>
          <p:cNvSpPr/>
          <p:nvPr/>
        </p:nvSpPr>
        <p:spPr>
          <a:xfrm>
            <a:off x="4312409" y="8340949"/>
            <a:ext cx="1199063" cy="1214241"/>
          </a:xfrm>
          <a:custGeom>
            <a:avLst/>
            <a:gdLst/>
            <a:ahLst/>
            <a:cxnLst/>
            <a:rect l="l" t="t" r="r" b="b"/>
            <a:pathLst>
              <a:path w="1199063" h="1214241">
                <a:moveTo>
                  <a:pt x="0" y="0"/>
                </a:moveTo>
                <a:lnTo>
                  <a:pt x="1199063" y="0"/>
                </a:lnTo>
                <a:lnTo>
                  <a:pt x="1199063" y="1214242"/>
                </a:lnTo>
                <a:lnTo>
                  <a:pt x="0" y="1214242"/>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8" name="Freeform 18"/>
          <p:cNvSpPr/>
          <p:nvPr/>
        </p:nvSpPr>
        <p:spPr>
          <a:xfrm>
            <a:off x="5903047" y="8340949"/>
            <a:ext cx="1138708" cy="1138708"/>
          </a:xfrm>
          <a:custGeom>
            <a:avLst/>
            <a:gdLst/>
            <a:ahLst/>
            <a:cxnLst/>
            <a:rect l="l" t="t" r="r" b="b"/>
            <a:pathLst>
              <a:path w="1138708" h="1138708">
                <a:moveTo>
                  <a:pt x="0" y="0"/>
                </a:moveTo>
                <a:lnTo>
                  <a:pt x="1138709" y="0"/>
                </a:lnTo>
                <a:lnTo>
                  <a:pt x="1138709" y="1138709"/>
                </a:lnTo>
                <a:lnTo>
                  <a:pt x="0" y="1138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a:off x="1028700" y="1028700"/>
            <a:ext cx="694676" cy="784945"/>
          </a:xfrm>
          <a:custGeom>
            <a:avLst/>
            <a:gdLst/>
            <a:ahLst/>
            <a:cxnLst/>
            <a:rect l="l" t="t" r="r" b="b"/>
            <a:pathLst>
              <a:path w="694676" h="784945">
                <a:moveTo>
                  <a:pt x="0" y="0"/>
                </a:moveTo>
                <a:lnTo>
                  <a:pt x="694676" y="0"/>
                </a:lnTo>
                <a:lnTo>
                  <a:pt x="694676" y="784945"/>
                </a:lnTo>
                <a:lnTo>
                  <a:pt x="0" y="7849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TextBox 20"/>
          <p:cNvSpPr txBox="1"/>
          <p:nvPr/>
        </p:nvSpPr>
        <p:spPr>
          <a:xfrm>
            <a:off x="2043076" y="1137645"/>
            <a:ext cx="9003998" cy="500380"/>
          </a:xfrm>
          <a:prstGeom prst="rect">
            <a:avLst/>
          </a:prstGeom>
        </p:spPr>
        <p:txBody>
          <a:bodyPr lIns="0" tIns="0" rIns="0" bIns="0" rtlCol="0" anchor="t">
            <a:spAutoFit/>
          </a:bodyPr>
          <a:lstStyle/>
          <a:p>
            <a:pPr marL="0" lvl="0" indent="0" algn="l">
              <a:lnSpc>
                <a:spcPts val="3919"/>
              </a:lnSpc>
              <a:spcBef>
                <a:spcPct val="0"/>
              </a:spcBef>
            </a:pPr>
            <a:r>
              <a:rPr lang="ar-EG" sz="2799" b="1">
                <a:solidFill>
                  <a:srgbClr val="F6F6F5"/>
                </a:solidFill>
                <a:latin typeface="Almarai Bold"/>
                <a:ea typeface="Almarai Bold"/>
                <a:cs typeface="Almarai Bold"/>
                <a:sym typeface="Almarai Bold"/>
                <a:rtl/>
              </a:rPr>
              <a:t>المحتوى المدعوم بمحركات البحث</a:t>
            </a:r>
            <a:r>
              <a:rPr lang="en-US" sz="2799" b="1">
                <a:solidFill>
                  <a:srgbClr val="F6F6F5"/>
                </a:solidFill>
                <a:latin typeface="Almarai Bold"/>
                <a:ea typeface="Almarai Bold"/>
                <a:cs typeface="Almarai Bold"/>
                <a:sym typeface="Almarai Bold"/>
              </a:rPr>
              <a:t> (SEO-Driven Content)</a:t>
            </a:r>
          </a:p>
        </p:txBody>
      </p:sp>
      <p:grpSp>
        <p:nvGrpSpPr>
          <p:cNvPr id="21" name="Group 21"/>
          <p:cNvGrpSpPr/>
          <p:nvPr/>
        </p:nvGrpSpPr>
        <p:grpSpPr>
          <a:xfrm>
            <a:off x="16134607" y="185099"/>
            <a:ext cx="1973653" cy="784945"/>
            <a:chOff x="0" y="0"/>
            <a:chExt cx="519810" cy="206735"/>
          </a:xfrm>
        </p:grpSpPr>
        <p:sp>
          <p:nvSpPr>
            <p:cNvPr id="22" name="Freeform 22"/>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6F6F5"/>
            </a:solidFill>
          </p:spPr>
        </p:sp>
        <p:sp>
          <p:nvSpPr>
            <p:cNvPr id="23" name="TextBox 23"/>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24" name="TextBox 24"/>
          <p:cNvSpPr txBox="1"/>
          <p:nvPr/>
        </p:nvSpPr>
        <p:spPr>
          <a:xfrm>
            <a:off x="16073408" y="370879"/>
            <a:ext cx="1663377" cy="365760"/>
          </a:xfrm>
          <a:prstGeom prst="rect">
            <a:avLst/>
          </a:prstGeom>
        </p:spPr>
        <p:txBody>
          <a:bodyPr lIns="0" tIns="0" rIns="0" bIns="0" rtlCol="0" anchor="t">
            <a:spAutoFit/>
          </a:bodyPr>
          <a:lstStyle/>
          <a:p>
            <a:pPr marL="0" lvl="0" indent="0" algn="r">
              <a:lnSpc>
                <a:spcPts val="2940"/>
              </a:lnSpc>
              <a:spcBef>
                <a:spcPct val="0"/>
              </a:spcBef>
            </a:pPr>
            <a:r>
              <a:rPr lang="en-US" sz="2100">
                <a:solidFill>
                  <a:srgbClr val="00D07E"/>
                </a:solidFill>
                <a:latin typeface="Neue Montreal"/>
                <a:ea typeface="Neue Montreal"/>
                <a:cs typeface="Neue Montreal"/>
                <a:sym typeface="Neue Montreal"/>
              </a:rPr>
              <a:t>Page 6</a:t>
            </a:r>
          </a:p>
        </p:txBody>
      </p:sp>
      <p:grpSp>
        <p:nvGrpSpPr>
          <p:cNvPr id="25" name="Group 25"/>
          <p:cNvGrpSpPr/>
          <p:nvPr/>
        </p:nvGrpSpPr>
        <p:grpSpPr>
          <a:xfrm>
            <a:off x="16471986" y="457140"/>
            <a:ext cx="240861" cy="24086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D07E"/>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B0E2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027266"/>
            <a:ext cx="740300" cy="70556"/>
            <a:chOff x="0" y="0"/>
            <a:chExt cx="987066" cy="94074"/>
          </a:xfrm>
        </p:grpSpPr>
        <p:grpSp>
          <p:nvGrpSpPr>
            <p:cNvPr id="3" name="Group 3"/>
            <p:cNvGrpSpPr/>
            <p:nvPr/>
          </p:nvGrpSpPr>
          <p:grpSpPr>
            <a:xfrm>
              <a:off x="0" y="0"/>
              <a:ext cx="94074" cy="9407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5" name="Group 5"/>
            <p:cNvGrpSpPr/>
            <p:nvPr/>
          </p:nvGrpSpPr>
          <p:grpSpPr>
            <a:xfrm>
              <a:off x="225778" y="0"/>
              <a:ext cx="94074" cy="9407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7" name="Group 7"/>
            <p:cNvGrpSpPr/>
            <p:nvPr/>
          </p:nvGrpSpPr>
          <p:grpSpPr>
            <a:xfrm>
              <a:off x="447638" y="0"/>
              <a:ext cx="94074" cy="94074"/>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9" name="Group 9"/>
            <p:cNvGrpSpPr/>
            <p:nvPr/>
          </p:nvGrpSpPr>
          <p:grpSpPr>
            <a:xfrm>
              <a:off x="670311" y="0"/>
              <a:ext cx="94074" cy="94074"/>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1" name="Group 11"/>
            <p:cNvGrpSpPr/>
            <p:nvPr/>
          </p:nvGrpSpPr>
          <p:grpSpPr>
            <a:xfrm>
              <a:off x="892992" y="0"/>
              <a:ext cx="94074" cy="94074"/>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grpSp>
        <p:nvGrpSpPr>
          <p:cNvPr id="13" name="Group 13"/>
          <p:cNvGrpSpPr/>
          <p:nvPr/>
        </p:nvGrpSpPr>
        <p:grpSpPr>
          <a:xfrm>
            <a:off x="6338932" y="0"/>
            <a:ext cx="11949068" cy="10287000"/>
            <a:chOff x="0" y="0"/>
            <a:chExt cx="3147080" cy="2709333"/>
          </a:xfrm>
        </p:grpSpPr>
        <p:sp>
          <p:nvSpPr>
            <p:cNvPr id="14" name="Freeform 14"/>
            <p:cNvSpPr/>
            <p:nvPr/>
          </p:nvSpPr>
          <p:spPr>
            <a:xfrm>
              <a:off x="0" y="0"/>
              <a:ext cx="3147080" cy="2709333"/>
            </a:xfrm>
            <a:custGeom>
              <a:avLst/>
              <a:gdLst/>
              <a:ahLst/>
              <a:cxnLst/>
              <a:rect l="l" t="t" r="r" b="b"/>
              <a:pathLst>
                <a:path w="3147080" h="2709333">
                  <a:moveTo>
                    <a:pt x="0" y="0"/>
                  </a:moveTo>
                  <a:lnTo>
                    <a:pt x="3147080" y="0"/>
                  </a:lnTo>
                  <a:lnTo>
                    <a:pt x="3147080" y="2709333"/>
                  </a:lnTo>
                  <a:lnTo>
                    <a:pt x="0" y="2709333"/>
                  </a:lnTo>
                  <a:close/>
                </a:path>
              </a:pathLst>
            </a:custGeom>
            <a:solidFill>
              <a:srgbClr val="8F031E"/>
            </a:solidFill>
          </p:spPr>
        </p:sp>
        <p:sp>
          <p:nvSpPr>
            <p:cNvPr id="15" name="TextBox 15"/>
            <p:cNvSpPr txBox="1"/>
            <p:nvPr/>
          </p:nvSpPr>
          <p:spPr>
            <a:xfrm>
              <a:off x="0" y="-19050"/>
              <a:ext cx="3147080" cy="2728383"/>
            </a:xfrm>
            <a:prstGeom prst="rect">
              <a:avLst/>
            </a:prstGeom>
          </p:spPr>
          <p:txBody>
            <a:bodyPr lIns="50800" tIns="50800" rIns="50800" bIns="50800" rtlCol="0" anchor="ctr"/>
            <a:lstStyle/>
            <a:p>
              <a:pPr algn="ctr">
                <a:lnSpc>
                  <a:spcPts val="2304"/>
                </a:lnSpc>
              </a:pPr>
              <a:endParaRPr/>
            </a:p>
          </p:txBody>
        </p:sp>
      </p:grpSp>
      <p:sp>
        <p:nvSpPr>
          <p:cNvPr id="16" name="AutoShape 16"/>
          <p:cNvSpPr/>
          <p:nvPr/>
        </p:nvSpPr>
        <p:spPr>
          <a:xfrm rot="-5400000">
            <a:off x="7317956" y="2009010"/>
            <a:ext cx="938074" cy="0"/>
          </a:xfrm>
          <a:prstGeom prst="line">
            <a:avLst/>
          </a:prstGeom>
          <a:ln w="28575" cap="flat">
            <a:solidFill>
              <a:srgbClr val="C9202F"/>
            </a:solidFill>
            <a:prstDash val="solid"/>
            <a:headEnd type="none" w="sm" len="sm"/>
            <a:tailEnd type="none" w="sm" len="sm"/>
          </a:ln>
        </p:spPr>
      </p:sp>
      <p:sp>
        <p:nvSpPr>
          <p:cNvPr id="17" name="AutoShape 17"/>
          <p:cNvSpPr/>
          <p:nvPr/>
        </p:nvSpPr>
        <p:spPr>
          <a:xfrm flipV="1">
            <a:off x="13652601" y="1554260"/>
            <a:ext cx="0" cy="938074"/>
          </a:xfrm>
          <a:prstGeom prst="line">
            <a:avLst/>
          </a:prstGeom>
          <a:ln w="28575" cap="flat">
            <a:solidFill>
              <a:srgbClr val="C9202F"/>
            </a:solidFill>
            <a:prstDash val="solid"/>
            <a:headEnd type="none" w="sm" len="sm"/>
            <a:tailEnd type="none" w="sm" len="sm"/>
          </a:ln>
        </p:spPr>
      </p:sp>
      <p:sp>
        <p:nvSpPr>
          <p:cNvPr id="18" name="AutoShape 18"/>
          <p:cNvSpPr/>
          <p:nvPr/>
        </p:nvSpPr>
        <p:spPr>
          <a:xfrm rot="-5400000">
            <a:off x="7317956" y="6802356"/>
            <a:ext cx="938074" cy="0"/>
          </a:xfrm>
          <a:prstGeom prst="line">
            <a:avLst/>
          </a:prstGeom>
          <a:ln w="28575" cap="flat">
            <a:solidFill>
              <a:srgbClr val="C9202F"/>
            </a:solidFill>
            <a:prstDash val="solid"/>
            <a:headEnd type="none" w="sm" len="sm"/>
            <a:tailEnd type="none" w="sm" len="sm"/>
          </a:ln>
        </p:spPr>
      </p:sp>
      <p:sp>
        <p:nvSpPr>
          <p:cNvPr id="19" name="Freeform 19"/>
          <p:cNvSpPr/>
          <p:nvPr/>
        </p:nvSpPr>
        <p:spPr>
          <a:xfrm>
            <a:off x="271547" y="784180"/>
            <a:ext cx="5877826" cy="4961865"/>
          </a:xfrm>
          <a:custGeom>
            <a:avLst/>
            <a:gdLst/>
            <a:ahLst/>
            <a:cxnLst/>
            <a:rect l="l" t="t" r="r" b="b"/>
            <a:pathLst>
              <a:path w="5877826" h="4961865">
                <a:moveTo>
                  <a:pt x="0" y="0"/>
                </a:moveTo>
                <a:lnTo>
                  <a:pt x="5877826" y="0"/>
                </a:lnTo>
                <a:lnTo>
                  <a:pt x="5877826" y="4961864"/>
                </a:lnTo>
                <a:lnTo>
                  <a:pt x="0" y="4961864"/>
                </a:lnTo>
                <a:lnTo>
                  <a:pt x="0" y="0"/>
                </a:lnTo>
                <a:close/>
              </a:path>
            </a:pathLst>
          </a:custGeom>
          <a:blipFill>
            <a:blip r:embed="rId3"/>
            <a:stretch>
              <a:fillRect/>
            </a:stretch>
          </a:blipFill>
        </p:spPr>
      </p:sp>
      <p:sp>
        <p:nvSpPr>
          <p:cNvPr id="20" name="Freeform 20"/>
          <p:cNvSpPr/>
          <p:nvPr/>
        </p:nvSpPr>
        <p:spPr>
          <a:xfrm>
            <a:off x="8239430" y="1717000"/>
            <a:ext cx="10048570" cy="8570000"/>
          </a:xfrm>
          <a:custGeom>
            <a:avLst/>
            <a:gdLst/>
            <a:ahLst/>
            <a:cxnLst/>
            <a:rect l="l" t="t" r="r" b="b"/>
            <a:pathLst>
              <a:path w="10048570" h="8570000">
                <a:moveTo>
                  <a:pt x="0" y="0"/>
                </a:moveTo>
                <a:lnTo>
                  <a:pt x="10048570" y="0"/>
                </a:lnTo>
                <a:lnTo>
                  <a:pt x="10048570" y="8570000"/>
                </a:lnTo>
                <a:lnTo>
                  <a:pt x="0" y="8570000"/>
                </a:lnTo>
                <a:lnTo>
                  <a:pt x="0" y="0"/>
                </a:lnTo>
                <a:close/>
              </a:path>
            </a:pathLst>
          </a:custGeom>
          <a:blipFill>
            <a:blip r:embed="rId4"/>
            <a:stretch>
              <a:fillRect l="-14463" r="-7372"/>
            </a:stretch>
          </a:blipFill>
        </p:spPr>
      </p:sp>
      <p:sp>
        <p:nvSpPr>
          <p:cNvPr id="21" name="Freeform 21"/>
          <p:cNvSpPr/>
          <p:nvPr/>
        </p:nvSpPr>
        <p:spPr>
          <a:xfrm>
            <a:off x="16813688" y="4886325"/>
            <a:ext cx="1071569" cy="1071569"/>
          </a:xfrm>
          <a:custGeom>
            <a:avLst/>
            <a:gdLst/>
            <a:ahLst/>
            <a:cxnLst/>
            <a:rect l="l" t="t" r="r" b="b"/>
            <a:pathLst>
              <a:path w="1071569" h="1071569">
                <a:moveTo>
                  <a:pt x="0" y="0"/>
                </a:moveTo>
                <a:lnTo>
                  <a:pt x="1071569" y="0"/>
                </a:lnTo>
                <a:lnTo>
                  <a:pt x="1071569" y="1071569"/>
                </a:lnTo>
                <a:lnTo>
                  <a:pt x="0" y="10715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a:off x="16758599" y="6235892"/>
            <a:ext cx="1181747" cy="1184709"/>
          </a:xfrm>
          <a:custGeom>
            <a:avLst/>
            <a:gdLst/>
            <a:ahLst/>
            <a:cxnLst/>
            <a:rect l="l" t="t" r="r" b="b"/>
            <a:pathLst>
              <a:path w="1181747" h="1184709">
                <a:moveTo>
                  <a:pt x="0" y="0"/>
                </a:moveTo>
                <a:lnTo>
                  <a:pt x="1181747" y="0"/>
                </a:lnTo>
                <a:lnTo>
                  <a:pt x="1181747" y="1184709"/>
                </a:lnTo>
                <a:lnTo>
                  <a:pt x="0" y="11847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a:off x="16891176" y="7736387"/>
            <a:ext cx="994080" cy="1091397"/>
          </a:xfrm>
          <a:custGeom>
            <a:avLst/>
            <a:gdLst/>
            <a:ahLst/>
            <a:cxnLst/>
            <a:rect l="l" t="t" r="r" b="b"/>
            <a:pathLst>
              <a:path w="994080" h="1091397">
                <a:moveTo>
                  <a:pt x="0" y="0"/>
                </a:moveTo>
                <a:lnTo>
                  <a:pt x="994081" y="0"/>
                </a:lnTo>
                <a:lnTo>
                  <a:pt x="994081" y="1091397"/>
                </a:lnTo>
                <a:lnTo>
                  <a:pt x="0" y="1091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TextBox 24"/>
          <p:cNvSpPr txBox="1"/>
          <p:nvPr/>
        </p:nvSpPr>
        <p:spPr>
          <a:xfrm>
            <a:off x="6589491" y="1612225"/>
            <a:ext cx="775500" cy="880110"/>
          </a:xfrm>
          <a:prstGeom prst="rect">
            <a:avLst/>
          </a:prstGeom>
        </p:spPr>
        <p:txBody>
          <a:bodyPr lIns="0" tIns="0" rIns="0" bIns="0" rtlCol="0" anchor="t">
            <a:spAutoFit/>
          </a:bodyPr>
          <a:lstStyle/>
          <a:p>
            <a:pPr algn="r">
              <a:lnSpc>
                <a:spcPts val="7140"/>
              </a:lnSpc>
            </a:pPr>
            <a:r>
              <a:rPr lang="en-US" sz="5100" spc="632">
                <a:solidFill>
                  <a:srgbClr val="FFFFFF"/>
                </a:solidFill>
                <a:latin typeface="Bebas Neue"/>
                <a:ea typeface="Bebas Neue"/>
                <a:cs typeface="Bebas Neue"/>
                <a:sym typeface="Bebas Neue"/>
              </a:rPr>
              <a:t>01</a:t>
            </a:r>
          </a:p>
        </p:txBody>
      </p:sp>
      <p:sp>
        <p:nvSpPr>
          <p:cNvPr id="25" name="TextBox 25"/>
          <p:cNvSpPr txBox="1"/>
          <p:nvPr/>
        </p:nvSpPr>
        <p:spPr>
          <a:xfrm>
            <a:off x="7883258" y="1771007"/>
            <a:ext cx="4239164" cy="1138487"/>
          </a:xfrm>
          <a:prstGeom prst="rect">
            <a:avLst/>
          </a:prstGeom>
        </p:spPr>
        <p:txBody>
          <a:bodyPr lIns="0" tIns="0" rIns="0" bIns="0" rtlCol="0" anchor="t">
            <a:spAutoFit/>
          </a:bodyPr>
          <a:lstStyle/>
          <a:p>
            <a:pPr algn="ctr">
              <a:lnSpc>
                <a:spcPts val="4448"/>
              </a:lnSpc>
            </a:pPr>
            <a:r>
              <a:rPr lang="ar-EG" sz="3177" b="1" spc="104">
                <a:solidFill>
                  <a:srgbClr val="FFFFFF"/>
                </a:solidFill>
                <a:latin typeface="Almarai Bold"/>
                <a:ea typeface="Almarai Bold"/>
                <a:cs typeface="Almarai Bold"/>
                <a:sym typeface="Almarai Bold"/>
                <a:rtl/>
              </a:rPr>
              <a:t>الردود الساخرة والذكية</a:t>
            </a:r>
            <a:r>
              <a:rPr lang="en-US" sz="3177" b="1" spc="104">
                <a:solidFill>
                  <a:srgbClr val="FFFFFF"/>
                </a:solidFill>
                <a:latin typeface="Almarai Bold"/>
                <a:ea typeface="Almarai Bold"/>
                <a:cs typeface="Almarai Bold"/>
                <a:sym typeface="Almarai Bold"/>
              </a:rPr>
              <a:t> (Roasting &amp; Humor)</a:t>
            </a:r>
          </a:p>
        </p:txBody>
      </p:sp>
      <p:sp>
        <p:nvSpPr>
          <p:cNvPr id="26" name="TextBox 26"/>
          <p:cNvSpPr txBox="1"/>
          <p:nvPr/>
        </p:nvSpPr>
        <p:spPr>
          <a:xfrm>
            <a:off x="8109324" y="6476601"/>
            <a:ext cx="3632097" cy="1786066"/>
          </a:xfrm>
          <a:prstGeom prst="rect">
            <a:avLst/>
          </a:prstGeom>
          <a:effectLst>
            <a:outerShdw blurRad="50800" dist="50800" dir="5400000" sx="91000" sy="91000" algn="ctr" rotWithShape="0">
              <a:srgbClr val="8F031E">
                <a:alpha val="83000"/>
              </a:srgbClr>
            </a:outerShdw>
          </a:effectLst>
        </p:spPr>
        <p:txBody>
          <a:bodyPr lIns="0" tIns="0" rIns="0" bIns="0" rtlCol="0" anchor="t">
            <a:spAutoFit/>
          </a:bodyPr>
          <a:lstStyle/>
          <a:p>
            <a:pPr algn="ctr">
              <a:lnSpc>
                <a:spcPts val="4678"/>
              </a:lnSpc>
            </a:pPr>
            <a:r>
              <a:rPr lang="ar-EG" sz="3341" b="1" spc="110" dirty="0">
                <a:solidFill>
                  <a:srgbClr val="FFFFFF"/>
                </a:solidFill>
                <a:effectLst>
                  <a:outerShdw blurRad="50800" dist="50800" dir="5400000" algn="ctr" rotWithShape="0">
                    <a:srgbClr val="8F031E"/>
                  </a:outerShdw>
                </a:effectLst>
                <a:latin typeface="Almarai Bold"/>
                <a:ea typeface="Almarai Bold"/>
                <a:cs typeface="Almarai Bold"/>
                <a:sym typeface="Almarai Bold"/>
                <a:rtl/>
              </a:rPr>
              <a:t>مشاركة </a:t>
            </a:r>
            <a:r>
              <a:rPr lang="ar-EG" sz="3341" b="1" spc="110" dirty="0" err="1">
                <a:solidFill>
                  <a:srgbClr val="FFFFFF"/>
                </a:solidFill>
                <a:effectLst>
                  <a:outerShdw blurRad="50800" dist="50800" dir="5400000" algn="ctr" rotWithShape="0">
                    <a:srgbClr val="8F031E"/>
                  </a:outerShdw>
                </a:effectLst>
                <a:latin typeface="Almarai Bold"/>
                <a:ea typeface="Almarai Bold"/>
                <a:cs typeface="Almarai Bold"/>
                <a:sym typeface="Almarai Bold"/>
                <a:rtl/>
              </a:rPr>
              <a:t>التريندات</a:t>
            </a:r>
            <a:r>
              <a:rPr lang="ar-EG" sz="3341" b="1" spc="110" dirty="0">
                <a:solidFill>
                  <a:srgbClr val="FFFFFF"/>
                </a:solidFill>
                <a:effectLst>
                  <a:outerShdw blurRad="50800" dist="50800" dir="5400000" algn="ctr" rotWithShape="0">
                    <a:srgbClr val="8F031E"/>
                  </a:outerShdw>
                </a:effectLst>
                <a:latin typeface="Almarai Bold"/>
                <a:ea typeface="Almarai Bold"/>
                <a:cs typeface="Almarai Bold"/>
                <a:sym typeface="Almarai Bold"/>
                <a:rtl/>
              </a:rPr>
              <a:t> </a:t>
            </a:r>
            <a:r>
              <a:rPr lang="ar-EG" sz="3341" b="1" spc="110" dirty="0" err="1">
                <a:solidFill>
                  <a:srgbClr val="FFFFFF"/>
                </a:solidFill>
                <a:effectLst>
                  <a:outerShdw blurRad="50800" dist="50800" dir="5400000" algn="ctr" rotWithShape="0">
                    <a:srgbClr val="8F031E"/>
                  </a:outerShdw>
                </a:effectLst>
                <a:latin typeface="Almarai Bold"/>
                <a:ea typeface="Almarai Bold"/>
                <a:cs typeface="Almarai Bold"/>
                <a:sym typeface="Almarai Bold"/>
                <a:rtl/>
              </a:rPr>
              <a:t>والميمات</a:t>
            </a:r>
            <a:r>
              <a:rPr lang="en-US" sz="3341" b="1" spc="110" dirty="0">
                <a:solidFill>
                  <a:srgbClr val="FFFFFF"/>
                </a:solidFill>
                <a:effectLst>
                  <a:outerShdw blurRad="50800" dist="50800" dir="5400000" algn="ctr" rotWithShape="0">
                    <a:srgbClr val="8F031E"/>
                  </a:outerShdw>
                </a:effectLst>
                <a:latin typeface="Almarai Bold"/>
                <a:ea typeface="Almarai Bold"/>
                <a:cs typeface="Almarai Bold"/>
                <a:sym typeface="Almarai Bold"/>
              </a:rPr>
              <a:t> (</a:t>
            </a:r>
            <a:r>
              <a:rPr lang="en-US" sz="3341" b="1" spc="110" dirty="0" err="1">
                <a:solidFill>
                  <a:srgbClr val="FFFFFF"/>
                </a:solidFill>
                <a:effectLst>
                  <a:outerShdw blurRad="50800" dist="50800" dir="5400000" algn="ctr" rotWithShape="0">
                    <a:srgbClr val="8F031E"/>
                  </a:outerShdw>
                </a:effectLst>
                <a:latin typeface="Almarai Bold"/>
                <a:ea typeface="Almarai Bold"/>
                <a:cs typeface="Almarai Bold"/>
                <a:sym typeface="Almarai Bold"/>
              </a:rPr>
              <a:t>Trendjacking</a:t>
            </a:r>
            <a:r>
              <a:rPr lang="en-US" sz="3341" b="1" spc="110" dirty="0">
                <a:solidFill>
                  <a:srgbClr val="FFFFFF"/>
                </a:solidFill>
                <a:effectLst>
                  <a:outerShdw blurRad="50800" dist="50800" dir="5400000" algn="ctr" rotWithShape="0">
                    <a:srgbClr val="8F031E"/>
                  </a:outerShdw>
                </a:effectLst>
                <a:latin typeface="Almarai Bold"/>
                <a:ea typeface="Almarai Bold"/>
                <a:cs typeface="Almarai Bold"/>
                <a:sym typeface="Almarai Bold"/>
              </a:rPr>
              <a:t>)</a:t>
            </a:r>
          </a:p>
        </p:txBody>
      </p:sp>
      <p:sp>
        <p:nvSpPr>
          <p:cNvPr id="27" name="TextBox 27"/>
          <p:cNvSpPr txBox="1"/>
          <p:nvPr/>
        </p:nvSpPr>
        <p:spPr>
          <a:xfrm>
            <a:off x="13666888" y="1686201"/>
            <a:ext cx="4218369" cy="2787873"/>
          </a:xfrm>
          <a:prstGeom prst="rect">
            <a:avLst/>
          </a:prstGeom>
        </p:spPr>
        <p:txBody>
          <a:bodyPr lIns="0" tIns="0" rIns="0" bIns="0" rtlCol="0" anchor="t">
            <a:spAutoFit/>
          </a:bodyPr>
          <a:lstStyle/>
          <a:p>
            <a:pPr algn="ctr">
              <a:lnSpc>
                <a:spcPts val="4362"/>
              </a:lnSpc>
            </a:pPr>
            <a:r>
              <a:rPr lang="ar-EG" sz="3116" b="1" spc="102">
                <a:solidFill>
                  <a:srgbClr val="FFFFFF"/>
                </a:solidFill>
                <a:latin typeface="Almarai Bold"/>
                <a:ea typeface="Almarai Bold"/>
                <a:cs typeface="Almarai Bold"/>
                <a:sym typeface="Almarai Bold"/>
                <a:rtl/>
              </a:rPr>
              <a:t>مسابقات وتحديات تفاعلية</a:t>
            </a:r>
            <a:r>
              <a:rPr lang="en-US" sz="3116" b="1" spc="102">
                <a:solidFill>
                  <a:srgbClr val="FFFFFF"/>
                </a:solidFill>
                <a:latin typeface="Almarai Bold"/>
                <a:ea typeface="Almarai Bold"/>
                <a:cs typeface="Almarai Bold"/>
                <a:sym typeface="Almarai Bold"/>
              </a:rPr>
              <a:t> </a:t>
            </a:r>
          </a:p>
          <a:p>
            <a:pPr algn="ctr">
              <a:lnSpc>
                <a:spcPts val="4362"/>
              </a:lnSpc>
            </a:pPr>
            <a:r>
              <a:rPr lang="en-US" sz="3116" b="1" spc="102">
                <a:solidFill>
                  <a:srgbClr val="FFFFFF"/>
                </a:solidFill>
                <a:latin typeface="Almarai Bold"/>
                <a:ea typeface="Almarai Bold"/>
                <a:cs typeface="Almarai Bold"/>
                <a:sym typeface="Almarai Bold"/>
              </a:rPr>
              <a:t>(Interactive Campaigns)</a:t>
            </a:r>
          </a:p>
          <a:p>
            <a:pPr algn="ctr">
              <a:lnSpc>
                <a:spcPts val="4362"/>
              </a:lnSpc>
            </a:pPr>
            <a:endParaRPr lang="en-US" sz="3116" b="1" spc="102">
              <a:solidFill>
                <a:srgbClr val="FFFFFF"/>
              </a:solidFill>
              <a:latin typeface="Almarai Bold"/>
              <a:ea typeface="Almarai Bold"/>
              <a:cs typeface="Almarai Bold"/>
              <a:sym typeface="Almarai Bold"/>
            </a:endParaRPr>
          </a:p>
        </p:txBody>
      </p:sp>
      <p:sp>
        <p:nvSpPr>
          <p:cNvPr id="28" name="TextBox 28"/>
          <p:cNvSpPr txBox="1"/>
          <p:nvPr/>
        </p:nvSpPr>
        <p:spPr>
          <a:xfrm>
            <a:off x="6589491" y="6396046"/>
            <a:ext cx="775500" cy="880110"/>
          </a:xfrm>
          <a:prstGeom prst="rect">
            <a:avLst/>
          </a:prstGeom>
        </p:spPr>
        <p:txBody>
          <a:bodyPr lIns="0" tIns="0" rIns="0" bIns="0" rtlCol="0" anchor="t">
            <a:spAutoFit/>
          </a:bodyPr>
          <a:lstStyle/>
          <a:p>
            <a:pPr algn="r">
              <a:lnSpc>
                <a:spcPts val="7140"/>
              </a:lnSpc>
            </a:pPr>
            <a:r>
              <a:rPr lang="en-US" sz="5100" spc="632">
                <a:solidFill>
                  <a:srgbClr val="FFFFFF"/>
                </a:solidFill>
                <a:latin typeface="Bebas Neue"/>
                <a:ea typeface="Bebas Neue"/>
                <a:cs typeface="Bebas Neue"/>
                <a:sym typeface="Bebas Neue"/>
              </a:rPr>
              <a:t>02</a:t>
            </a:r>
          </a:p>
        </p:txBody>
      </p:sp>
      <p:sp>
        <p:nvSpPr>
          <p:cNvPr id="29" name="TextBox 29"/>
          <p:cNvSpPr txBox="1"/>
          <p:nvPr/>
        </p:nvSpPr>
        <p:spPr>
          <a:xfrm>
            <a:off x="12484680" y="1612225"/>
            <a:ext cx="775500" cy="880110"/>
          </a:xfrm>
          <a:prstGeom prst="rect">
            <a:avLst/>
          </a:prstGeom>
        </p:spPr>
        <p:txBody>
          <a:bodyPr lIns="0" tIns="0" rIns="0" bIns="0" rtlCol="0" anchor="t">
            <a:spAutoFit/>
          </a:bodyPr>
          <a:lstStyle/>
          <a:p>
            <a:pPr algn="r">
              <a:lnSpc>
                <a:spcPts val="7140"/>
              </a:lnSpc>
            </a:pPr>
            <a:r>
              <a:rPr lang="en-US" sz="5100" spc="632">
                <a:solidFill>
                  <a:srgbClr val="FFFFFF"/>
                </a:solidFill>
                <a:latin typeface="Bebas Neue"/>
                <a:ea typeface="Bebas Neue"/>
                <a:cs typeface="Bebas Neue"/>
                <a:sym typeface="Bebas Neue"/>
              </a:rPr>
              <a:t>03</a:t>
            </a:r>
          </a:p>
        </p:txBody>
      </p:sp>
      <p:sp>
        <p:nvSpPr>
          <p:cNvPr id="30" name="TextBox 30"/>
          <p:cNvSpPr txBox="1"/>
          <p:nvPr/>
        </p:nvSpPr>
        <p:spPr>
          <a:xfrm>
            <a:off x="271547" y="7382501"/>
            <a:ext cx="5877826" cy="2681646"/>
          </a:xfrm>
          <a:prstGeom prst="rect">
            <a:avLst/>
          </a:prstGeom>
        </p:spPr>
        <p:txBody>
          <a:bodyPr lIns="0" tIns="0" rIns="0" bIns="0" rtlCol="0" anchor="t">
            <a:spAutoFit/>
          </a:bodyPr>
          <a:lstStyle/>
          <a:p>
            <a:pPr algn="ctr" rtl="1">
              <a:lnSpc>
                <a:spcPts val="2954"/>
              </a:lnSpc>
            </a:pPr>
            <a:r>
              <a:rPr lang="ar-EG" sz="2308" b="1" spc="27">
                <a:solidFill>
                  <a:srgbClr val="FFFFFF"/>
                </a:solidFill>
                <a:latin typeface="Almarai Bold"/>
                <a:ea typeface="Almarai Bold"/>
                <a:cs typeface="Almarai Bold"/>
                <a:sym typeface="Almarai Bold"/>
                <a:rtl/>
              </a:rPr>
              <a:t>وينديز (</a:t>
            </a:r>
            <a:r>
              <a:rPr lang="en-US" sz="2308" b="1" spc="27">
                <a:solidFill>
                  <a:srgbClr val="FFFFFF"/>
                </a:solidFill>
                <a:latin typeface="Almarai Bold"/>
                <a:ea typeface="Almarai Bold"/>
                <a:cs typeface="Almarai Bold"/>
                <a:sym typeface="Almarai Bold"/>
              </a:rPr>
              <a:t>Wendy’s</a:t>
            </a:r>
            <a:r>
              <a:rPr lang="ar-EG" sz="2308" b="1" spc="27">
                <a:solidFill>
                  <a:srgbClr val="FFFFFF"/>
                </a:solidFill>
                <a:latin typeface="Almarai Bold"/>
                <a:ea typeface="Almarai Bold"/>
                <a:cs typeface="Almarai Bold"/>
                <a:sym typeface="Almarai Bold"/>
                <a:rtl/>
              </a:rPr>
              <a:t>) هي سلسلة مطاعم أمريكية شهيرة متخصصة في تقديم البرغر الطازج والوجبات السريعة. تأسست عام </a:t>
            </a:r>
            <a:r>
              <a:rPr lang="en-US" sz="2308" b="1" spc="27">
                <a:solidFill>
                  <a:srgbClr val="FFFFFF"/>
                </a:solidFill>
                <a:latin typeface="Almarai Bold"/>
                <a:ea typeface="Almarai Bold"/>
                <a:cs typeface="Almarai Bold"/>
                <a:sym typeface="Almarai Bold"/>
              </a:rPr>
              <a:t>1969</a:t>
            </a:r>
            <a:r>
              <a:rPr lang="ar-EG" sz="2308" b="1" spc="27">
                <a:solidFill>
                  <a:srgbClr val="FFFFFF"/>
                </a:solidFill>
                <a:latin typeface="Almarai Bold"/>
                <a:ea typeface="Almarai Bold"/>
                <a:cs typeface="Almarai Bold"/>
                <a:sym typeface="Almarai Bold"/>
                <a:rtl/>
              </a:rPr>
              <a:t>، وتشتهر ببرغرها المربع الشكل وتركيزها على المكونات الطازجة غير المجمدة. تتميز وينديز بأسلوبها الساخر والجريء في التسويق، خاصة على منصات السوشيال ميديا.</a:t>
            </a:r>
          </a:p>
        </p:txBody>
      </p:sp>
      <p:sp>
        <p:nvSpPr>
          <p:cNvPr id="31" name="Freeform 31"/>
          <p:cNvSpPr/>
          <p:nvPr/>
        </p:nvSpPr>
        <p:spPr>
          <a:xfrm>
            <a:off x="6415132" y="203638"/>
            <a:ext cx="661861" cy="747865"/>
          </a:xfrm>
          <a:custGeom>
            <a:avLst/>
            <a:gdLst/>
            <a:ahLst/>
            <a:cxnLst/>
            <a:rect l="l" t="t" r="r" b="b"/>
            <a:pathLst>
              <a:path w="661861" h="747865">
                <a:moveTo>
                  <a:pt x="0" y="0"/>
                </a:moveTo>
                <a:lnTo>
                  <a:pt x="661861" y="0"/>
                </a:lnTo>
                <a:lnTo>
                  <a:pt x="661861" y="747866"/>
                </a:lnTo>
                <a:lnTo>
                  <a:pt x="0" y="7478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TextBox 32"/>
          <p:cNvSpPr txBox="1"/>
          <p:nvPr/>
        </p:nvSpPr>
        <p:spPr>
          <a:xfrm>
            <a:off x="7191293" y="320939"/>
            <a:ext cx="8829217" cy="456115"/>
          </a:xfrm>
          <a:prstGeom prst="rect">
            <a:avLst/>
          </a:prstGeom>
        </p:spPr>
        <p:txBody>
          <a:bodyPr lIns="0" tIns="0" rIns="0" bIns="0" rtlCol="0" anchor="t">
            <a:spAutoFit/>
          </a:bodyPr>
          <a:lstStyle/>
          <a:p>
            <a:pPr marL="0" lvl="0" indent="0" algn="l">
              <a:lnSpc>
                <a:spcPts val="3734"/>
              </a:lnSpc>
              <a:spcBef>
                <a:spcPct val="0"/>
              </a:spcBef>
            </a:pPr>
            <a:r>
              <a:rPr lang="ar-EG" sz="2667" b="1">
                <a:solidFill>
                  <a:srgbClr val="F6F6F5"/>
                </a:solidFill>
                <a:latin typeface="Almarai Bold"/>
                <a:ea typeface="Almarai Bold"/>
                <a:cs typeface="Almarai Bold"/>
                <a:sym typeface="Almarai Bold"/>
                <a:rtl/>
              </a:rPr>
              <a:t>المحتوى لوسائل التواصل الاجتماعي</a:t>
            </a:r>
            <a:r>
              <a:rPr lang="en-US" sz="2667" b="1">
                <a:solidFill>
                  <a:srgbClr val="F6F6F5"/>
                </a:solidFill>
                <a:latin typeface="Almarai Bold"/>
                <a:ea typeface="Almarai Bold"/>
                <a:cs typeface="Almarai Bold"/>
                <a:sym typeface="Almarai Bold"/>
              </a:rPr>
              <a:t> (Social Media Content)</a:t>
            </a:r>
          </a:p>
        </p:txBody>
      </p:sp>
      <p:grpSp>
        <p:nvGrpSpPr>
          <p:cNvPr id="33" name="Group 33"/>
          <p:cNvGrpSpPr/>
          <p:nvPr/>
        </p:nvGrpSpPr>
        <p:grpSpPr>
          <a:xfrm>
            <a:off x="16196008" y="166559"/>
            <a:ext cx="1973653" cy="784945"/>
            <a:chOff x="0" y="0"/>
            <a:chExt cx="519810" cy="206735"/>
          </a:xfrm>
        </p:grpSpPr>
        <p:sp>
          <p:nvSpPr>
            <p:cNvPr id="34" name="Freeform 34"/>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6B0E20"/>
            </a:solidFill>
          </p:spPr>
        </p:sp>
        <p:sp>
          <p:nvSpPr>
            <p:cNvPr id="35" name="TextBox 35"/>
            <p:cNvSpPr txBox="1"/>
            <p:nvPr/>
          </p:nvSpPr>
          <p:spPr>
            <a:xfrm>
              <a:off x="0" y="-38100"/>
              <a:ext cx="519810" cy="244835"/>
            </a:xfrm>
            <a:prstGeom prst="rect">
              <a:avLst/>
            </a:prstGeom>
          </p:spPr>
          <p:txBody>
            <a:bodyPr lIns="50800" tIns="50800" rIns="50800" bIns="50800" rtlCol="0" anchor="ctr"/>
            <a:lstStyle/>
            <a:p>
              <a:pPr algn="ctr">
                <a:lnSpc>
                  <a:spcPts val="2520"/>
                </a:lnSpc>
              </a:pPr>
              <a:endParaRPr/>
            </a:p>
          </p:txBody>
        </p:sp>
      </p:grpSp>
      <p:sp>
        <p:nvSpPr>
          <p:cNvPr id="36" name="TextBox 36"/>
          <p:cNvSpPr txBox="1"/>
          <p:nvPr/>
        </p:nvSpPr>
        <p:spPr>
          <a:xfrm>
            <a:off x="16134810" y="352339"/>
            <a:ext cx="1663377" cy="365760"/>
          </a:xfrm>
          <a:prstGeom prst="rect">
            <a:avLst/>
          </a:prstGeom>
        </p:spPr>
        <p:txBody>
          <a:bodyPr lIns="0" tIns="0" rIns="0" bIns="0" rtlCol="0" anchor="t">
            <a:spAutoFit/>
          </a:bodyPr>
          <a:lstStyle/>
          <a:p>
            <a:pPr marL="0" lvl="0" indent="0" algn="r">
              <a:lnSpc>
                <a:spcPts val="2940"/>
              </a:lnSpc>
              <a:spcBef>
                <a:spcPct val="0"/>
              </a:spcBef>
            </a:pPr>
            <a:r>
              <a:rPr lang="en-US" sz="2100">
                <a:solidFill>
                  <a:srgbClr val="C9202F"/>
                </a:solidFill>
                <a:latin typeface="Neue Montreal"/>
                <a:ea typeface="Neue Montreal"/>
                <a:cs typeface="Neue Montreal"/>
                <a:sym typeface="Neue Montreal"/>
              </a:rPr>
              <a:t>Page 7</a:t>
            </a:r>
          </a:p>
        </p:txBody>
      </p:sp>
      <p:grpSp>
        <p:nvGrpSpPr>
          <p:cNvPr id="37" name="Group 37"/>
          <p:cNvGrpSpPr/>
          <p:nvPr/>
        </p:nvGrpSpPr>
        <p:grpSpPr>
          <a:xfrm>
            <a:off x="16533388" y="438600"/>
            <a:ext cx="240861" cy="24086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9202F"/>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TotalTime>
  <Words>2103</Words>
  <Application>Microsoft Office PowerPoint</Application>
  <PresentationFormat>Personnalisé</PresentationFormat>
  <Paragraphs>231</Paragraphs>
  <Slides>27</Slides>
  <Notes>4</Notes>
  <HiddenSlides>0</HiddenSlides>
  <MMClips>5</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27</vt:i4>
      </vt:variant>
    </vt:vector>
  </HeadingPairs>
  <TitlesOfParts>
    <vt:vector size="42" baseType="lpstr">
      <vt:lpstr>Neue Montreal Bold</vt:lpstr>
      <vt:lpstr>Almarai Bold</vt:lpstr>
      <vt:lpstr>Arial</vt:lpstr>
      <vt:lpstr>Almarai Ultra-Bold</vt:lpstr>
      <vt:lpstr>Calibri</vt:lpstr>
      <vt:lpstr>Almarai</vt:lpstr>
      <vt:lpstr>Inter</vt:lpstr>
      <vt:lpstr>Bebas Neue Bold</vt:lpstr>
      <vt:lpstr>Bebas Neue</vt:lpstr>
      <vt:lpstr>Cooper Hewitt Bold</vt:lpstr>
      <vt:lpstr>210 수퍼사이즈 Black Box</vt:lpstr>
      <vt:lpstr>Neue Montreal</vt:lpstr>
      <vt:lpstr>Canva Sans</vt:lpstr>
      <vt:lpstr>Inter Heavy</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Green Modern Marketing Plan Presentation</dc:title>
  <cp:lastModifiedBy>Bachir Seriah</cp:lastModifiedBy>
  <cp:revision>7</cp:revision>
  <dcterms:created xsi:type="dcterms:W3CDTF">2006-08-16T00:00:00Z</dcterms:created>
  <dcterms:modified xsi:type="dcterms:W3CDTF">2025-04-15T17:09:42Z</dcterms:modified>
  <dc:identifier>DAGjlaPH8z0</dc:identifier>
</cp:coreProperties>
</file>