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4"/>
  </p:notesMasterIdLst>
  <p:sldIdLst>
    <p:sldId id="361" r:id="rId2"/>
    <p:sldId id="504" r:id="rId3"/>
    <p:sldId id="505" r:id="rId4"/>
    <p:sldId id="506" r:id="rId5"/>
    <p:sldId id="507" r:id="rId6"/>
    <p:sldId id="508" r:id="rId7"/>
    <p:sldId id="510" r:id="rId8"/>
    <p:sldId id="511" r:id="rId9"/>
    <p:sldId id="512" r:id="rId10"/>
    <p:sldId id="513" r:id="rId11"/>
    <p:sldId id="514" r:id="rId12"/>
    <p:sldId id="281" r:id="rId13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5"/>
      <p:bold r:id="rId16"/>
    </p:embeddedFont>
    <p:embeddedFont>
      <p:font typeface="Andalus" panose="02020603050405020304" pitchFamily="18" charset="-78"/>
      <p:regular r:id="rId17"/>
    </p:embeddedFont>
    <p:embeddedFont>
      <p:font typeface="Barlow Condensed SemiBold" panose="020B0604020202020204" charset="0"/>
      <p:regular r:id="rId18"/>
      <p:bold r:id="rId19"/>
      <p:italic r:id="rId20"/>
      <p:boldItalic r:id="rId21"/>
    </p:embeddedFont>
    <p:embeddedFont>
      <p:font typeface="Amatic SC" panose="020B0604020202020204" charset="-79"/>
      <p:regular r:id="rId22"/>
      <p:bold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337F07-E825-43F2-8F80-F5B956A3D8F4}">
  <a:tblStyle styleId="{7B337F07-E825-43F2-8F80-F5B956A3D8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56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073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94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98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a3c05abd0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a3c05abd0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74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64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02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22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86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31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86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a460e844e7_2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a460e844e7_2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23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2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6"/>
          <p:cNvSpPr txBox="1">
            <a:spLocks noGrp="1"/>
          </p:cNvSpPr>
          <p:nvPr>
            <p:ph type="subTitle" idx="1"/>
          </p:nvPr>
        </p:nvSpPr>
        <p:spPr>
          <a:xfrm>
            <a:off x="1924300" y="1704900"/>
            <a:ext cx="5295300" cy="17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1486" name="Google Shape;1486;p36"/>
          <p:cNvSpPr txBox="1">
            <a:spLocks noGrp="1"/>
          </p:cNvSpPr>
          <p:nvPr>
            <p:ph type="ctrTitle"/>
          </p:nvPr>
        </p:nvSpPr>
        <p:spPr>
          <a:xfrm>
            <a:off x="3272413" y="3663875"/>
            <a:ext cx="25992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grpSp>
        <p:nvGrpSpPr>
          <p:cNvPr id="2" name="Google Shape;1487;p3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488" name="Google Shape;1488;p3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510;p36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1511" name="Google Shape;1511;p3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42;p46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1843" name="Google Shape;1843;p4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6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6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6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887;p46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1888" name="Google Shape;1888;p4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29;p4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30" name="Google Shape;1930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7" r:id="rId4"/>
    <p:sldLayoutId id="2147483708" r:id="rId5"/>
    <p:sldLayoutId id="214748370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17354" r="10377" b="28075"/>
          <a:stretch/>
        </p:blipFill>
        <p:spPr bwMode="auto">
          <a:xfrm>
            <a:off x="419099" y="609600"/>
            <a:ext cx="4505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002" y="626333"/>
            <a:ext cx="8696529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DZ" sz="1600" dirty="0" smtClean="0"/>
              <a:t>إصدار </a:t>
            </a:r>
            <a:r>
              <a:rPr lang="ar-DZ" sz="1600" dirty="0"/>
              <a:t>كل القرارات أو التعليمات </a:t>
            </a:r>
            <a:r>
              <a:rPr lang="ar-DZ" sz="1600" dirty="0" smtClean="0"/>
              <a:t>الكفيلة </a:t>
            </a:r>
            <a:r>
              <a:rPr lang="ar-DZ" sz="1600" dirty="0"/>
              <a:t>بضمان السير الحسن للنظام المالي وفعاليته، وتقليل مخاطر </a:t>
            </a:r>
            <a:r>
              <a:rPr lang="ar-DZ" sz="1600" dirty="0" smtClean="0"/>
              <a:t>حدوث </a:t>
            </a:r>
            <a:r>
              <a:rPr lang="ar-DZ" sz="1600" dirty="0"/>
              <a:t>أزمات مالية؛ </a:t>
            </a:r>
          </a:p>
          <a:p>
            <a:pPr algn="just" rtl="1"/>
            <a:r>
              <a:rPr lang="ar-DZ" sz="1600" dirty="0"/>
              <a:t>• السهر على </a:t>
            </a:r>
            <a:r>
              <a:rPr lang="ar-DZ" sz="1600" dirty="0" smtClean="0"/>
              <a:t>تنفيذ </a:t>
            </a:r>
            <a:r>
              <a:rPr lang="ar-DZ" sz="1600" dirty="0"/>
              <a:t>جميع التدابير التي من شأنها الوقاية من المخاطر النظامية والتخفيف من آثارها؛ </a:t>
            </a:r>
            <a:endParaRPr lang="ar-DZ" sz="1600" dirty="0" smtClean="0"/>
          </a:p>
          <a:p>
            <a:pPr algn="just" rtl="1"/>
            <a:r>
              <a:rPr lang="ar-DZ" sz="1600" dirty="0" smtClean="0"/>
              <a:t> </a:t>
            </a:r>
            <a:r>
              <a:rPr lang="ar-DZ" sz="1600" dirty="0"/>
              <a:t>• </a:t>
            </a:r>
            <a:r>
              <a:rPr lang="ar-DZ" sz="1600" dirty="0" smtClean="0"/>
              <a:t>وضع الإجراءات اللازمة </a:t>
            </a:r>
            <a:r>
              <a:rPr lang="ar-DZ" sz="1600" dirty="0"/>
              <a:t>لمعالجة نقاط </a:t>
            </a:r>
            <a:r>
              <a:rPr lang="ar-DZ" sz="1600" dirty="0" smtClean="0"/>
              <a:t>الضعف </a:t>
            </a:r>
            <a:r>
              <a:rPr lang="ar-DZ" sz="1600" dirty="0"/>
              <a:t>التي تم تحديدها، </a:t>
            </a:r>
            <a:r>
              <a:rPr lang="ar-DZ" sz="1600" dirty="0" smtClean="0"/>
              <a:t>وضمان </a:t>
            </a:r>
            <a:r>
              <a:rPr lang="ar-DZ" sz="1600" dirty="0"/>
              <a:t>تناسقها ومتابعتها</a:t>
            </a:r>
            <a:r>
              <a:rPr lang="ar-DZ" sz="1600" b="1" dirty="0" smtClean="0"/>
              <a:t>.</a:t>
            </a:r>
          </a:p>
          <a:p>
            <a:pPr algn="just" rtl="1"/>
            <a:r>
              <a:rPr lang="ar-DZ" sz="1600" b="1" dirty="0"/>
              <a:t>2- </a:t>
            </a:r>
            <a:r>
              <a:rPr lang="ar-DZ" sz="1600" b="1" dirty="0" smtClean="0"/>
              <a:t>المهام </a:t>
            </a:r>
            <a:r>
              <a:rPr lang="ar-DZ" sz="1600" b="1" dirty="0"/>
              <a:t>المتعلق في حالة حدوث أزمة مالية: </a:t>
            </a:r>
            <a:r>
              <a:rPr lang="ar-DZ" sz="1600" dirty="0"/>
              <a:t> </a:t>
            </a:r>
          </a:p>
          <a:p>
            <a:pPr algn="just" rtl="1"/>
            <a:r>
              <a:rPr lang="ar-DZ" sz="1600" dirty="0"/>
              <a:t>• تقديم تقييم للتأثير المحتمل </a:t>
            </a:r>
            <a:r>
              <a:rPr lang="ar-DZ" sz="1600" dirty="0" smtClean="0"/>
              <a:t>للأزمة </a:t>
            </a:r>
            <a:r>
              <a:rPr lang="ar-DZ" sz="1600" dirty="0"/>
              <a:t>على النظام المالي وكذا على </a:t>
            </a:r>
            <a:r>
              <a:rPr lang="ar-DZ" sz="1600" dirty="0" smtClean="0"/>
              <a:t>مختلف </a:t>
            </a:r>
            <a:r>
              <a:rPr lang="ar-DZ" sz="1600" dirty="0"/>
              <a:t>قطاعات </a:t>
            </a:r>
            <a:r>
              <a:rPr lang="ar-DZ" sz="1600" dirty="0" smtClean="0"/>
              <a:t>الاقتصاد </a:t>
            </a:r>
            <a:r>
              <a:rPr lang="ar-DZ" sz="1600" dirty="0"/>
              <a:t>؛ </a:t>
            </a:r>
            <a:endParaRPr lang="ar-DZ" sz="1600" dirty="0" smtClean="0"/>
          </a:p>
          <a:p>
            <a:pPr algn="just" rtl="1"/>
            <a:r>
              <a:rPr lang="ar-DZ" sz="1600" dirty="0" smtClean="0"/>
              <a:t>• وضع </a:t>
            </a:r>
            <a:r>
              <a:rPr lang="ar-DZ" sz="1600" dirty="0"/>
              <a:t>استراتيجية للخروج من </a:t>
            </a:r>
            <a:r>
              <a:rPr lang="ar-DZ" sz="1600" dirty="0" smtClean="0"/>
              <a:t>الأزمة </a:t>
            </a:r>
            <a:r>
              <a:rPr lang="ar-DZ" sz="1600" dirty="0"/>
              <a:t>واقتراح خطة </a:t>
            </a:r>
            <a:r>
              <a:rPr lang="ar-DZ" sz="1600" dirty="0" smtClean="0"/>
              <a:t>لإدارتها </a:t>
            </a:r>
            <a:r>
              <a:rPr lang="ar-DZ" sz="1600" dirty="0"/>
              <a:t>من </a:t>
            </a:r>
            <a:r>
              <a:rPr lang="ar-DZ" sz="1600" dirty="0" smtClean="0"/>
              <a:t>خلال </a:t>
            </a:r>
            <a:r>
              <a:rPr lang="ar-DZ" sz="1600" dirty="0"/>
              <a:t>تحديد رزنامة </a:t>
            </a:r>
            <a:r>
              <a:rPr lang="ar-DZ" sz="1600" dirty="0" smtClean="0"/>
              <a:t>للإجراءات الواجب </a:t>
            </a:r>
            <a:r>
              <a:rPr lang="ar-DZ" sz="1600" dirty="0"/>
              <a:t>اتخاذها </a:t>
            </a:r>
            <a:r>
              <a:rPr lang="ar-DZ" sz="1600" dirty="0" smtClean="0"/>
              <a:t>والأدوات </a:t>
            </a:r>
            <a:r>
              <a:rPr lang="ar-DZ" sz="1600" dirty="0"/>
              <a:t>الواجب استخدامها للتخفيف من أثر </a:t>
            </a:r>
            <a:r>
              <a:rPr lang="ar-DZ" sz="1600" dirty="0" smtClean="0"/>
              <a:t>الأزمة؛</a:t>
            </a:r>
            <a:r>
              <a:rPr lang="ar-DZ" sz="1600" dirty="0"/>
              <a:t> </a:t>
            </a:r>
          </a:p>
          <a:p>
            <a:pPr algn="just" rtl="1"/>
            <a:r>
              <a:rPr lang="ar-DZ" sz="1600" dirty="0"/>
              <a:t>• تنسيق </a:t>
            </a:r>
            <a:r>
              <a:rPr lang="ar-DZ" sz="1600" dirty="0" smtClean="0"/>
              <a:t>الإجراءات </a:t>
            </a:r>
            <a:r>
              <a:rPr lang="ar-DZ" sz="1600" dirty="0"/>
              <a:t>التي تسمح </a:t>
            </a:r>
            <a:r>
              <a:rPr lang="ar-DZ" sz="1600" dirty="0" smtClean="0"/>
              <a:t>باستعادة الاستقرار المالي.</a:t>
            </a:r>
          </a:p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ز- إنشاء </a:t>
            </a:r>
            <a:r>
              <a:rPr lang="ar-DZ" sz="1600" b="1" dirty="0">
                <a:solidFill>
                  <a:srgbClr val="00B050"/>
                </a:solidFill>
              </a:rPr>
              <a:t>اللجنة الوطنية </a:t>
            </a:r>
            <a:r>
              <a:rPr lang="ar-DZ" sz="1600" b="1" dirty="0" smtClean="0">
                <a:solidFill>
                  <a:srgbClr val="00B050"/>
                </a:solidFill>
              </a:rPr>
              <a:t>للدفع:</a:t>
            </a:r>
            <a:r>
              <a:rPr lang="ar-DZ" sz="1600" b="1" dirty="0"/>
              <a:t> </a:t>
            </a:r>
            <a:endParaRPr lang="ar-DZ" sz="1600" dirty="0"/>
          </a:p>
          <a:p>
            <a:pPr algn="just" rtl="1"/>
            <a:r>
              <a:rPr lang="ar-DZ" sz="1600" dirty="0"/>
              <a:t>جاء إنشاء اللجنة الوطنية للدفع في وقت ما تزال الجزائر </a:t>
            </a:r>
            <a:r>
              <a:rPr lang="ar-DZ" sz="1600" dirty="0" smtClean="0"/>
              <a:t>تحتفظ بنسبة مصرفية ضعيفة </a:t>
            </a:r>
            <a:r>
              <a:rPr lang="ar-DZ" sz="1600" dirty="0"/>
              <a:t>جدا، </a:t>
            </a:r>
            <a:r>
              <a:rPr lang="ar-DZ" sz="1600" dirty="0" smtClean="0"/>
              <a:t>إذ لا تتعدى</a:t>
            </a:r>
            <a:r>
              <a:rPr lang="ar-DZ" sz="1600" dirty="0"/>
              <a:t>  </a:t>
            </a:r>
            <a:r>
              <a:rPr lang="ar-DZ" sz="1600" dirty="0" smtClean="0"/>
              <a:t>30 </a:t>
            </a:r>
            <a:r>
              <a:rPr lang="ar-DZ" sz="1600" dirty="0"/>
              <a:t>% حسب </a:t>
            </a:r>
            <a:r>
              <a:rPr lang="ar-DZ" sz="1600" dirty="0" smtClean="0"/>
              <a:t>كثير </a:t>
            </a:r>
            <a:r>
              <a:rPr lang="ar-DZ" sz="1600" dirty="0"/>
              <a:t>من </a:t>
            </a:r>
            <a:r>
              <a:rPr lang="ar-DZ" sz="1600" dirty="0" smtClean="0"/>
              <a:t>الخبراء، وهذه </a:t>
            </a:r>
            <a:r>
              <a:rPr lang="ar-DZ" sz="1600" dirty="0"/>
              <a:t>اللجنة </a:t>
            </a:r>
            <a:r>
              <a:rPr lang="ar-DZ" sz="1600" dirty="0" smtClean="0"/>
              <a:t>مكلفة بوضع </a:t>
            </a:r>
            <a:r>
              <a:rPr lang="ar-DZ" sz="1600" dirty="0"/>
              <a:t>مشروع </a:t>
            </a:r>
            <a:r>
              <a:rPr lang="ar-DZ" sz="1600" dirty="0" smtClean="0"/>
              <a:t>الاستراتيجية </a:t>
            </a:r>
            <a:r>
              <a:rPr lang="ar-DZ" sz="1600" dirty="0"/>
              <a:t>الوطنية </a:t>
            </a:r>
            <a:r>
              <a:rPr lang="ar-DZ" sz="1600" dirty="0" smtClean="0"/>
              <a:t>لتطوير </a:t>
            </a:r>
            <a:r>
              <a:rPr lang="ar-DZ" sz="1600" dirty="0"/>
              <a:t>وسائل الدفع الكتابية، الذي يهدف إلى تعزيز </a:t>
            </a:r>
            <a:r>
              <a:rPr lang="ar-DZ" sz="1600" dirty="0" smtClean="0"/>
              <a:t>المعاملات </a:t>
            </a:r>
            <a:r>
              <a:rPr lang="ar-DZ" sz="1600" dirty="0"/>
              <a:t>المصرفية وكذا تقوية الشمول المالي ويقدم هذا المشروع  </a:t>
            </a:r>
            <a:r>
              <a:rPr lang="ar-DZ" sz="1600" dirty="0" smtClean="0"/>
              <a:t>للمصادقة </a:t>
            </a:r>
            <a:r>
              <a:rPr lang="ar-DZ" sz="1600" dirty="0"/>
              <a:t>عليه من </a:t>
            </a:r>
            <a:r>
              <a:rPr lang="ar-DZ" sz="1600" dirty="0" smtClean="0"/>
              <a:t>قبل </a:t>
            </a:r>
            <a:r>
              <a:rPr lang="ar-DZ" sz="1600" dirty="0"/>
              <a:t>السلطات العمومية و </a:t>
            </a:r>
            <a:r>
              <a:rPr lang="ar-DZ" sz="1600" dirty="0" smtClean="0"/>
              <a:t>تتمثل </a:t>
            </a:r>
            <a:r>
              <a:rPr lang="ar-DZ" sz="1600" dirty="0"/>
              <a:t>مهمة اللجنة الوطنية للدفع فيما </a:t>
            </a:r>
            <a:r>
              <a:rPr lang="ar-DZ" sz="1600" dirty="0" smtClean="0"/>
              <a:t>يأتي:</a:t>
            </a:r>
            <a:r>
              <a:rPr lang="ar-DZ" sz="1600" dirty="0"/>
              <a:t> </a:t>
            </a:r>
          </a:p>
          <a:p>
            <a:pPr algn="just" rtl="1"/>
            <a:r>
              <a:rPr lang="ar-DZ" sz="1600" dirty="0"/>
              <a:t>• </a:t>
            </a:r>
            <a:r>
              <a:rPr lang="ar-DZ" dirty="0"/>
              <a:t>متابعة </a:t>
            </a:r>
            <a:r>
              <a:rPr lang="ar-DZ" dirty="0" smtClean="0"/>
              <a:t>تنفيذ </a:t>
            </a:r>
            <a:r>
              <a:rPr lang="ar-DZ" dirty="0"/>
              <a:t>التوجهات </a:t>
            </a:r>
            <a:r>
              <a:rPr lang="ar-DZ" dirty="0" smtClean="0"/>
              <a:t>الاستراتيجية </a:t>
            </a:r>
            <a:r>
              <a:rPr lang="ar-DZ" dirty="0"/>
              <a:t>المتعلقة بوسائل الدفع الكتابية من طرف </a:t>
            </a:r>
            <a:r>
              <a:rPr lang="ar-DZ" dirty="0" smtClean="0"/>
              <a:t>الفاعلين </a:t>
            </a:r>
            <a:r>
              <a:rPr lang="ar-DZ" dirty="0"/>
              <a:t>المعنيين؛ </a:t>
            </a:r>
            <a:endParaRPr lang="ar-DZ" dirty="0" smtClean="0"/>
          </a:p>
          <a:p>
            <a:pPr algn="just" rtl="1"/>
            <a:r>
              <a:rPr lang="ar-DZ" dirty="0" smtClean="0"/>
              <a:t> </a:t>
            </a:r>
            <a:r>
              <a:rPr lang="ar-DZ" dirty="0"/>
              <a:t>• مراقبة تطور استخدام ونشر وسائل الدفع الكتابية؛  </a:t>
            </a:r>
          </a:p>
          <a:p>
            <a:pPr algn="just" rtl="1"/>
            <a:r>
              <a:rPr lang="ar-DZ" dirty="0"/>
              <a:t>• مراقبة استخدام وسائل الدفع الدولية في الجزائر؛ </a:t>
            </a:r>
          </a:p>
          <a:p>
            <a:pPr algn="just" rtl="1"/>
            <a:r>
              <a:rPr lang="ar-DZ" dirty="0"/>
              <a:t>• متابعة </a:t>
            </a:r>
            <a:r>
              <a:rPr lang="ar-DZ" dirty="0" smtClean="0"/>
              <a:t>الابتكار </a:t>
            </a:r>
            <a:r>
              <a:rPr lang="ar-DZ" dirty="0"/>
              <a:t>في مجال وسائل الدفع الكتابية؛  </a:t>
            </a:r>
          </a:p>
          <a:p>
            <a:pPr algn="just" rtl="1"/>
            <a:r>
              <a:rPr lang="ar-DZ" dirty="0"/>
              <a:t>• </a:t>
            </a:r>
            <a:r>
              <a:rPr lang="ar-DZ" dirty="0" smtClean="0"/>
              <a:t>إعداد </a:t>
            </a:r>
            <a:r>
              <a:rPr lang="ar-DZ" dirty="0"/>
              <a:t>مشروع تحيين </a:t>
            </a:r>
            <a:r>
              <a:rPr lang="ar-DZ" dirty="0" smtClean="0"/>
              <a:t>الاستراتيجية </a:t>
            </a:r>
            <a:r>
              <a:rPr lang="ar-DZ" dirty="0"/>
              <a:t>الوطنية لوسائل الدفع الكتابية</a:t>
            </a:r>
            <a:r>
              <a:rPr lang="ar-DZ" dirty="0" smtClean="0"/>
              <a:t>.</a:t>
            </a:r>
            <a:endParaRPr lang="ar-DZ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7056" y="167438"/>
            <a:ext cx="50791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مضمون القانون النقدي والمصرفي لسنة 2023: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2182" y="1219720"/>
            <a:ext cx="8696529" cy="263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1800" b="1" dirty="0" smtClean="0">
                <a:solidFill>
                  <a:srgbClr val="00B050"/>
                </a:solidFill>
              </a:rPr>
              <a:t>ح- </a:t>
            </a:r>
            <a:r>
              <a:rPr lang="ar-DZ" sz="1800" b="1" dirty="0" err="1" smtClean="0">
                <a:solidFill>
                  <a:srgbClr val="00B050"/>
                </a:solidFill>
              </a:rPr>
              <a:t>رقمنة</a:t>
            </a:r>
            <a:r>
              <a:rPr lang="ar-DZ" sz="1800" b="1" dirty="0" smtClean="0">
                <a:solidFill>
                  <a:srgbClr val="00B050"/>
                </a:solidFill>
              </a:rPr>
              <a:t> </a:t>
            </a:r>
            <a:r>
              <a:rPr lang="ar-DZ" sz="1800" b="1" dirty="0">
                <a:solidFill>
                  <a:srgbClr val="00B050"/>
                </a:solidFill>
              </a:rPr>
              <a:t>النشاط النقدي </a:t>
            </a:r>
            <a:r>
              <a:rPr lang="ar-DZ" sz="1800" b="1" dirty="0" smtClean="0">
                <a:solidFill>
                  <a:srgbClr val="00B050"/>
                </a:solidFill>
              </a:rPr>
              <a:t>والمصرفي:</a:t>
            </a:r>
            <a:r>
              <a:rPr lang="ar-DZ" sz="1800" b="1" dirty="0">
                <a:solidFill>
                  <a:srgbClr val="00B050"/>
                </a:solidFill>
              </a:rPr>
              <a:t> </a:t>
            </a:r>
            <a:r>
              <a:rPr lang="ar-DZ" sz="1800" b="1" dirty="0"/>
              <a:t> </a:t>
            </a:r>
            <a:endParaRPr lang="ar-DZ" sz="1800" dirty="0"/>
          </a:p>
          <a:p>
            <a:pPr algn="just" rtl="1">
              <a:lnSpc>
                <a:spcPct val="150000"/>
              </a:lnSpc>
            </a:pPr>
            <a:r>
              <a:rPr lang="ar-DZ" sz="1800"/>
              <a:t>لقد </a:t>
            </a:r>
            <a:r>
              <a:rPr lang="ar-DZ" sz="1800" smtClean="0"/>
              <a:t>دعا </a:t>
            </a:r>
            <a:r>
              <a:rPr lang="ar-DZ" sz="1800" dirty="0"/>
              <a:t>هذا قانون إلى </a:t>
            </a:r>
            <a:r>
              <a:rPr lang="ar-DZ" sz="1800" dirty="0" err="1"/>
              <a:t>رقمنة</a:t>
            </a:r>
            <a:r>
              <a:rPr lang="ar-DZ" sz="1800" dirty="0"/>
              <a:t> المدفوعات من </a:t>
            </a:r>
            <a:r>
              <a:rPr lang="ar-DZ" sz="1800" dirty="0" smtClean="0"/>
              <a:t>خلال إدخال </a:t>
            </a:r>
            <a:r>
              <a:rPr lang="ar-DZ" sz="1800" dirty="0"/>
              <a:t>شكل رقمي إلى العملة النقدية </a:t>
            </a:r>
            <a:r>
              <a:rPr lang="ar-DZ" sz="1800" dirty="0" smtClean="0"/>
              <a:t>ممثلة </a:t>
            </a:r>
            <a:r>
              <a:rPr lang="ar-DZ" sz="1800" dirty="0"/>
              <a:t>في </a:t>
            </a:r>
            <a:r>
              <a:rPr lang="ar-DZ" sz="1800" dirty="0" smtClean="0"/>
              <a:t>الدينار </a:t>
            </a:r>
            <a:r>
              <a:rPr lang="ar-DZ" sz="1800" dirty="0"/>
              <a:t>الرقمي </a:t>
            </a:r>
            <a:r>
              <a:rPr lang="ar-DZ" sz="1800" dirty="0" smtClean="0"/>
              <a:t>الجزائري الذي </a:t>
            </a:r>
            <a:r>
              <a:rPr lang="ar-DZ" sz="1800" dirty="0"/>
              <a:t>يطوره </a:t>
            </a:r>
            <a:r>
              <a:rPr lang="ar-DZ" sz="1800" dirty="0" smtClean="0"/>
              <a:t>ويصدره ويسيره ويراقبه بنك </a:t>
            </a:r>
            <a:r>
              <a:rPr lang="ar-DZ" sz="1800" dirty="0"/>
              <a:t>الجزائر، كما وسع من وسائل </a:t>
            </a:r>
            <a:r>
              <a:rPr lang="ar-DZ" sz="1800" dirty="0" smtClean="0"/>
              <a:t>الدفع </a:t>
            </a:r>
            <a:r>
              <a:rPr lang="ar-DZ" sz="1800" dirty="0"/>
              <a:t>لتشمل العملة </a:t>
            </a:r>
            <a:r>
              <a:rPr lang="ar-DZ" sz="1800" dirty="0" smtClean="0"/>
              <a:t>الإلكترونية،</a:t>
            </a:r>
            <a:r>
              <a:rPr lang="ar-DZ" sz="1800" dirty="0"/>
              <a:t> </a:t>
            </a:r>
            <a:r>
              <a:rPr lang="ar-DZ" sz="1800" dirty="0" smtClean="0"/>
              <a:t> كما </a:t>
            </a:r>
            <a:r>
              <a:rPr lang="ar-DZ" sz="1800" dirty="0"/>
              <a:t>رخص </a:t>
            </a:r>
            <a:r>
              <a:rPr lang="ar-DZ" sz="1800" dirty="0" smtClean="0"/>
              <a:t>للبنوك </a:t>
            </a:r>
            <a:r>
              <a:rPr lang="ar-DZ" sz="1800" dirty="0"/>
              <a:t>الرقمية </a:t>
            </a:r>
            <a:r>
              <a:rPr lang="ar-DZ" sz="1800" dirty="0" smtClean="0"/>
              <a:t>ومزودي </a:t>
            </a:r>
            <a:r>
              <a:rPr lang="ar-DZ" sz="1800" dirty="0"/>
              <a:t>خدمات الدفع وكل هذا </a:t>
            </a:r>
            <a:r>
              <a:rPr lang="ar-DZ" sz="1800" dirty="0" smtClean="0"/>
              <a:t>يصب في انفتاح </a:t>
            </a:r>
            <a:r>
              <a:rPr lang="ar-DZ" sz="1800" dirty="0"/>
              <a:t>النشاط المصرفي </a:t>
            </a:r>
            <a:r>
              <a:rPr lang="ar-DZ" sz="1800" dirty="0" smtClean="0"/>
              <a:t>الجزائري </a:t>
            </a:r>
            <a:r>
              <a:rPr lang="ar-DZ" sz="1800" dirty="0"/>
              <a:t>على </a:t>
            </a:r>
            <a:r>
              <a:rPr lang="ar-DZ" sz="1800" dirty="0" smtClean="0"/>
              <a:t>التطورات </a:t>
            </a:r>
            <a:r>
              <a:rPr lang="ar-DZ" sz="1800" dirty="0"/>
              <a:t>التكنولوجية </a:t>
            </a:r>
            <a:r>
              <a:rPr lang="ar-DZ" sz="1800" dirty="0" smtClean="0"/>
              <a:t>الحاصلة </a:t>
            </a:r>
            <a:r>
              <a:rPr lang="ar-DZ" sz="1800" dirty="0"/>
              <a:t>وتعزيز الشمول المالي في </a:t>
            </a:r>
            <a:r>
              <a:rPr lang="ar-DZ" sz="1800" dirty="0" smtClean="0"/>
              <a:t>البيئة </a:t>
            </a:r>
            <a:r>
              <a:rPr lang="ar-DZ" sz="1800" dirty="0"/>
              <a:t>النقدية  والمصرفية في </a:t>
            </a:r>
            <a:r>
              <a:rPr lang="ar-DZ" sz="1800" dirty="0" smtClean="0"/>
              <a:t>بلادنا.</a:t>
            </a:r>
            <a:endParaRPr lang="ar-DZ" sz="1800" dirty="0"/>
          </a:p>
          <a:p>
            <a:pPr algn="r" rtl="1"/>
            <a:r>
              <a:rPr lang="ar-DZ" sz="1600" dirty="0"/>
              <a:t/>
            </a:r>
            <a:br>
              <a:rPr lang="ar-DZ" sz="1600" dirty="0"/>
            </a:br>
            <a:endParaRPr lang="ar-DZ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5421" y="410630"/>
            <a:ext cx="50791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مضمون القانون النقدي والمصرفي لسنة 2023: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223" y="1135980"/>
            <a:ext cx="49326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600" dirty="0" smtClean="0">
                <a:solidFill>
                  <a:srgbClr val="0070C0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شكرا </a:t>
            </a:r>
            <a:r>
              <a:rPr lang="ar-DZ" sz="6600" dirty="0">
                <a:solidFill>
                  <a:srgbClr val="0070C0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على حسن </a:t>
            </a:r>
            <a:r>
              <a:rPr lang="ar-DZ" sz="6600" dirty="0" smtClean="0">
                <a:solidFill>
                  <a:srgbClr val="0070C0"/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المتابعة والإصغاء</a:t>
            </a:r>
            <a:endParaRPr lang="ar-DZ" sz="6600" dirty="0">
              <a:solidFill>
                <a:srgbClr val="0070C0"/>
              </a:solidFill>
              <a:latin typeface="Agency FB" panose="020B0503020202020204" pitchFamily="34" charset="0"/>
              <a:cs typeface="Andalus" panose="02020603050405020304" pitchFamily="18" charset="-78"/>
            </a:endParaRPr>
          </a:p>
          <a:p>
            <a:pPr algn="ctr"/>
            <a:r>
              <a:rPr lang="ar-DZ" sz="1600" dirty="0"/>
              <a:t/>
            </a:r>
            <a:br>
              <a:rPr lang="ar-DZ" sz="1600" dirty="0"/>
            </a:br>
            <a:endParaRPr lang="fr-FR" sz="1600" dirty="0">
              <a:latin typeface="+mj-lt"/>
              <a:cs typeface="Amatic SC" panose="020B0604020202020204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091" y="694427"/>
            <a:ext cx="8696529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600" dirty="0" smtClean="0"/>
              <a:t>جاء </a:t>
            </a:r>
            <a:r>
              <a:rPr lang="ar-DZ" sz="1600" dirty="0"/>
              <a:t>القانون رقم 09-23 المؤرخ في 21 جوان 2023 المتعلق </a:t>
            </a:r>
            <a:r>
              <a:rPr lang="ar-DZ" sz="1600" dirty="0" smtClean="0"/>
              <a:t>بالقانون النقدي </a:t>
            </a:r>
            <a:r>
              <a:rPr lang="ar-DZ" sz="1600" dirty="0"/>
              <a:t>والمصرفي </a:t>
            </a:r>
            <a:r>
              <a:rPr lang="ar-DZ" sz="1600" dirty="0" smtClean="0"/>
              <a:t>بمثابة إلغاء للأمر رقم 03-11 المؤرخ في </a:t>
            </a:r>
            <a:r>
              <a:rPr lang="ar-DZ" sz="1600" dirty="0"/>
              <a:t>26 أوت </a:t>
            </a:r>
            <a:r>
              <a:rPr lang="ar-DZ" sz="1600" dirty="0" smtClean="0"/>
              <a:t>2003، وقد </a:t>
            </a:r>
            <a:r>
              <a:rPr lang="ar-DZ" sz="1600" dirty="0"/>
              <a:t>جاء هذا  القانون في167 </a:t>
            </a:r>
            <a:r>
              <a:rPr lang="ar-DZ" sz="1600" dirty="0" smtClean="0"/>
              <a:t>مادة </a:t>
            </a:r>
            <a:r>
              <a:rPr lang="ar-DZ" sz="1600" dirty="0"/>
              <a:t>مقسمة إلى تسعة </a:t>
            </a:r>
            <a:r>
              <a:rPr lang="ar-DZ" sz="1600" dirty="0" smtClean="0"/>
              <a:t>أبواب.</a:t>
            </a:r>
            <a:endParaRPr lang="ar-DZ" sz="1600" b="1" dirty="0" smtClean="0"/>
          </a:p>
          <a:p>
            <a:pPr algn="r" rtl="1"/>
            <a:r>
              <a:rPr lang="ar-DZ" sz="1600" b="1" dirty="0" smtClean="0">
                <a:solidFill>
                  <a:srgbClr val="00B050"/>
                </a:solidFill>
              </a:rPr>
              <a:t>أولا- دوافع </a:t>
            </a:r>
            <a:r>
              <a:rPr lang="ar-DZ" sz="1600" b="1" dirty="0">
                <a:solidFill>
                  <a:srgbClr val="00B050"/>
                </a:solidFill>
              </a:rPr>
              <a:t>قانون النقدي والمصرفي لسنة </a:t>
            </a:r>
            <a:r>
              <a:rPr lang="ar-DZ" sz="1600" b="1" dirty="0" smtClean="0">
                <a:solidFill>
                  <a:srgbClr val="00B050"/>
                </a:solidFill>
              </a:rPr>
              <a:t>2023:</a:t>
            </a:r>
            <a:endParaRPr lang="ar-DZ" sz="1600" dirty="0">
              <a:solidFill>
                <a:srgbClr val="00B050"/>
              </a:solidFill>
            </a:endParaRPr>
          </a:p>
          <a:p>
            <a:pPr algn="r" rtl="1"/>
            <a:r>
              <a:rPr lang="ar-DZ" sz="1600" dirty="0"/>
              <a:t>يمكن إ </a:t>
            </a:r>
            <a:r>
              <a:rPr lang="ar-DZ" sz="1600" dirty="0" smtClean="0"/>
              <a:t>براز </a:t>
            </a:r>
            <a:r>
              <a:rPr lang="ar-DZ" sz="1600" dirty="0"/>
              <a:t>أهم الدوافع </a:t>
            </a:r>
            <a:r>
              <a:rPr lang="ar-DZ" sz="1600" dirty="0" smtClean="0"/>
              <a:t>لتبني </a:t>
            </a:r>
            <a:r>
              <a:rPr lang="ar-DZ" sz="1600" dirty="0"/>
              <a:t>هذا القانون في ما </a:t>
            </a:r>
            <a:r>
              <a:rPr lang="ar-DZ" sz="1600" dirty="0" smtClean="0"/>
              <a:t>يلي:</a:t>
            </a:r>
          </a:p>
          <a:p>
            <a:pPr algn="r" rtl="1"/>
            <a:r>
              <a:rPr lang="ar-DZ" sz="1600" b="1" dirty="0" smtClean="0">
                <a:solidFill>
                  <a:srgbClr val="00B050"/>
                </a:solidFill>
              </a:rPr>
              <a:t>1- الدافع السياسي:</a:t>
            </a:r>
          </a:p>
          <a:p>
            <a:pPr algn="just" rtl="1"/>
            <a:r>
              <a:rPr lang="ar-DZ" sz="1600" dirty="0" smtClean="0"/>
              <a:t>يدخل </a:t>
            </a:r>
            <a:r>
              <a:rPr lang="ar-DZ" sz="1600" dirty="0"/>
              <a:t>هذا التشريع الجديد </a:t>
            </a:r>
            <a:r>
              <a:rPr lang="ar-DZ" sz="1600" dirty="0" smtClean="0"/>
              <a:t>ضمن </a:t>
            </a:r>
            <a:r>
              <a:rPr lang="ar-DZ" sz="1600" dirty="0"/>
              <a:t>التعهدات 54 التي تقدم بها رئيس الجمهورية في تطوير النظام المصرفي  والنقدي، ومعالجة </a:t>
            </a:r>
            <a:r>
              <a:rPr lang="ar-DZ" sz="1600" dirty="0" smtClean="0"/>
              <a:t>التدخلات المتكررة </a:t>
            </a:r>
            <a:r>
              <a:rPr lang="ar-DZ" sz="1600" dirty="0"/>
              <a:t>للسلطة </a:t>
            </a:r>
            <a:r>
              <a:rPr lang="ar-DZ" sz="1600" dirty="0" smtClean="0"/>
              <a:t>التنفيذية </a:t>
            </a:r>
            <a:r>
              <a:rPr lang="ar-DZ" sz="1600" dirty="0"/>
              <a:t>في القرارات النقدية </a:t>
            </a:r>
            <a:r>
              <a:rPr lang="ar-DZ" sz="1600" dirty="0" smtClean="0"/>
              <a:t>للبلاد، </a:t>
            </a:r>
            <a:r>
              <a:rPr lang="ar-DZ" sz="1600" dirty="0"/>
              <a:t>وتعزيز التشاور بين الطبقة  السياسية في </a:t>
            </a:r>
            <a:r>
              <a:rPr lang="ar-DZ" sz="1600" dirty="0" smtClean="0"/>
              <a:t>تبني </a:t>
            </a:r>
            <a:r>
              <a:rPr lang="ar-DZ" sz="1600" dirty="0"/>
              <a:t>هذا التشريع، لذلك نجد أن هذا القانون جاء بعد تشاور ومناقشة </a:t>
            </a:r>
            <a:r>
              <a:rPr lang="ar-DZ" sz="1600" dirty="0" smtClean="0"/>
              <a:t>البرلمان </a:t>
            </a:r>
            <a:r>
              <a:rPr lang="ar-DZ" sz="1600" dirty="0"/>
              <a:t>عكس القانون السابق الذي جاء بأمر رئاسي، ورغبة من أعلى السلطة في الجزائر بالقطيعة مع السياسات السابقة وتعزيز الحوار </a:t>
            </a:r>
            <a:r>
              <a:rPr lang="ar-DZ" sz="1600" dirty="0" smtClean="0"/>
              <a:t>والانفتاح</a:t>
            </a:r>
            <a:r>
              <a:rPr lang="ar-DZ" sz="1600" dirty="0"/>
              <a:t>  </a:t>
            </a:r>
            <a:r>
              <a:rPr lang="ar-DZ" sz="1600" dirty="0" smtClean="0"/>
              <a:t>أكثر </a:t>
            </a:r>
            <a:r>
              <a:rPr lang="ar-DZ" sz="1600" dirty="0"/>
              <a:t>على المشاكل والطموحات </a:t>
            </a:r>
            <a:r>
              <a:rPr lang="ar-DZ" sz="1600" dirty="0" smtClean="0"/>
              <a:t>الشعبية </a:t>
            </a:r>
            <a:r>
              <a:rPr lang="ar-DZ" sz="1600" dirty="0"/>
              <a:t>التي تجلت خصوص في فتح مكاتب الصرف </a:t>
            </a:r>
            <a:r>
              <a:rPr lang="ar-DZ" sz="1600" dirty="0" smtClean="0"/>
              <a:t>والانفتاح </a:t>
            </a:r>
            <a:r>
              <a:rPr lang="ar-DZ" sz="1600" dirty="0"/>
              <a:t>على الصيرفة  </a:t>
            </a:r>
            <a:r>
              <a:rPr lang="ar-DZ" sz="1600" dirty="0" smtClean="0"/>
              <a:t>الإسلامية.</a:t>
            </a:r>
          </a:p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2- </a:t>
            </a:r>
            <a:r>
              <a:rPr lang="ar-DZ" sz="1600" b="1" dirty="0">
                <a:solidFill>
                  <a:srgbClr val="00B050"/>
                </a:solidFill>
              </a:rPr>
              <a:t>الدافع </a:t>
            </a:r>
            <a:r>
              <a:rPr lang="ar-DZ" sz="1600" b="1" dirty="0" smtClean="0">
                <a:solidFill>
                  <a:srgbClr val="00B050"/>
                </a:solidFill>
              </a:rPr>
              <a:t>الاقتصادي:</a:t>
            </a:r>
          </a:p>
          <a:p>
            <a:pPr algn="just" rtl="1"/>
            <a:r>
              <a:rPr lang="ar-DZ" sz="1600" dirty="0"/>
              <a:t>جاء القانون في ظل الرغبة الدولة الجزائرية في تنويع القطاع </a:t>
            </a:r>
            <a:r>
              <a:rPr lang="ar-DZ" sz="1600" dirty="0" smtClean="0"/>
              <a:t>الاقتصادي بعيدا </a:t>
            </a:r>
            <a:r>
              <a:rPr lang="ar-DZ" sz="1600" dirty="0"/>
              <a:t>عن المحروقات من </a:t>
            </a:r>
            <a:r>
              <a:rPr lang="ar-DZ" sz="1600" dirty="0" smtClean="0"/>
              <a:t>خلال</a:t>
            </a:r>
            <a:r>
              <a:rPr lang="ar-DZ" sz="1600" dirty="0"/>
              <a:t>  تعزيز </a:t>
            </a:r>
            <a:r>
              <a:rPr lang="ar-DZ" sz="1600" dirty="0" smtClean="0"/>
              <a:t>الاستمارات </a:t>
            </a:r>
            <a:r>
              <a:rPr lang="ar-DZ" sz="1600" dirty="0"/>
              <a:t>المحلية </a:t>
            </a:r>
            <a:r>
              <a:rPr lang="ar-DZ" sz="1600" dirty="0" smtClean="0"/>
              <a:t>والأجنبية، </a:t>
            </a:r>
            <a:r>
              <a:rPr lang="ar-DZ" sz="1600" dirty="0"/>
              <a:t>عن طريق المزيد من </a:t>
            </a:r>
            <a:r>
              <a:rPr lang="ar-DZ" sz="1600" dirty="0" smtClean="0"/>
              <a:t>الانفتاح </a:t>
            </a:r>
            <a:r>
              <a:rPr lang="ar-DZ" sz="1600" dirty="0"/>
              <a:t>المالي </a:t>
            </a:r>
            <a:r>
              <a:rPr lang="ar-DZ" sz="1600" dirty="0" smtClean="0"/>
              <a:t>وإصلاح </a:t>
            </a:r>
            <a:r>
              <a:rPr lang="ar-DZ" sz="1600" dirty="0"/>
              <a:t>نظام الصرف </a:t>
            </a:r>
            <a:r>
              <a:rPr lang="ar-DZ" sz="1600" dirty="0" smtClean="0"/>
              <a:t>والاستفادة </a:t>
            </a:r>
            <a:r>
              <a:rPr lang="ar-DZ" sz="1600" dirty="0"/>
              <a:t>من  التطور التكنولوجي والمالي الحاصل في القطاع النقدي والمصرفي العالمي </a:t>
            </a:r>
            <a:r>
              <a:rPr lang="ar-DZ" sz="1600" dirty="0" smtClean="0"/>
              <a:t>بالاعتماد </a:t>
            </a:r>
            <a:r>
              <a:rPr lang="ar-DZ" sz="1600" dirty="0"/>
              <a:t>على العملة الرقمية وسائل  الدفع </a:t>
            </a:r>
            <a:r>
              <a:rPr lang="ar-DZ" sz="1600" dirty="0" smtClean="0"/>
              <a:t>الحديثة والاستفادة </a:t>
            </a:r>
            <a:r>
              <a:rPr lang="ar-DZ" sz="1600" dirty="0"/>
              <a:t>من التجارب الدولية في معالجة </a:t>
            </a:r>
            <a:r>
              <a:rPr lang="ar-DZ" sz="1600" dirty="0" smtClean="0"/>
              <a:t>الأزمات </a:t>
            </a:r>
            <a:r>
              <a:rPr lang="ar-DZ" sz="1600" dirty="0"/>
              <a:t>المصرفية تم إنشاء لجنة </a:t>
            </a:r>
            <a:r>
              <a:rPr lang="ar-DZ" sz="1600" dirty="0" smtClean="0"/>
              <a:t>الاستقرار </a:t>
            </a:r>
            <a:r>
              <a:rPr lang="ar-DZ" sz="1600" dirty="0"/>
              <a:t>المالي، مع  الرغبة في تعزيز الشمول المالي في </a:t>
            </a:r>
            <a:r>
              <a:rPr lang="ar-DZ" sz="1600" dirty="0" smtClean="0"/>
              <a:t>البيئة النقدية </a:t>
            </a:r>
            <a:r>
              <a:rPr lang="ar-DZ" sz="1600" dirty="0"/>
              <a:t>والمصرفية الجزائرية في ظل توجه الدولة في فتح رأس </a:t>
            </a:r>
            <a:r>
              <a:rPr lang="ar-DZ" sz="1600" dirty="0" smtClean="0"/>
              <a:t>مال</a:t>
            </a:r>
            <a:r>
              <a:rPr lang="ar-DZ" sz="1600" dirty="0"/>
              <a:t>  </a:t>
            </a:r>
            <a:r>
              <a:rPr lang="ar-DZ" sz="1600" dirty="0" smtClean="0"/>
              <a:t>البنوك </a:t>
            </a:r>
            <a:r>
              <a:rPr lang="ar-DZ" sz="1600" dirty="0"/>
              <a:t>العمومية من أجل </a:t>
            </a:r>
            <a:r>
              <a:rPr lang="ar-DZ" sz="1600" dirty="0" smtClean="0"/>
              <a:t>زيادة </a:t>
            </a:r>
            <a:r>
              <a:rPr lang="ar-DZ" sz="1600" dirty="0"/>
              <a:t>تنافسيتها، و من أجل مساهمة </a:t>
            </a:r>
            <a:r>
              <a:rPr lang="ar-DZ" sz="1600" dirty="0" smtClean="0"/>
              <a:t>أكبر </a:t>
            </a:r>
            <a:r>
              <a:rPr lang="ar-DZ" sz="1600" dirty="0"/>
              <a:t>للقطاع النقدي والمصرفي في الديناميكية  </a:t>
            </a:r>
            <a:r>
              <a:rPr lang="ar-DZ" sz="1600" dirty="0" smtClean="0"/>
              <a:t>الاقتصادية </a:t>
            </a:r>
            <a:r>
              <a:rPr lang="ar-DZ" sz="1600" dirty="0"/>
              <a:t>التي ستشهدها </a:t>
            </a:r>
            <a:r>
              <a:rPr lang="ar-DZ" sz="1600" dirty="0" smtClean="0"/>
              <a:t>الجزائر.</a:t>
            </a:r>
            <a:endParaRPr lang="ar-DZ" sz="1500" b="1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2780" y="216077"/>
            <a:ext cx="46731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القانون رقم 23-09 المتعلق بالقانون النقدي والمصرفي: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091" y="791703"/>
            <a:ext cx="8696529" cy="3277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3- </a:t>
            </a:r>
            <a:r>
              <a:rPr lang="ar-DZ" sz="1600" b="1" dirty="0">
                <a:solidFill>
                  <a:srgbClr val="00B050"/>
                </a:solidFill>
              </a:rPr>
              <a:t>الدافع </a:t>
            </a:r>
            <a:r>
              <a:rPr lang="ar-DZ" sz="1600" b="1" dirty="0" smtClean="0">
                <a:solidFill>
                  <a:srgbClr val="00B050"/>
                </a:solidFill>
              </a:rPr>
              <a:t>القانوني:</a:t>
            </a:r>
          </a:p>
          <a:p>
            <a:pPr algn="just" rtl="1"/>
            <a:endParaRPr lang="ar-DZ" sz="1600" b="1" dirty="0" smtClean="0">
              <a:solidFill>
                <a:srgbClr val="00B050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DZ" sz="1600" dirty="0" smtClean="0"/>
              <a:t>جاء </a:t>
            </a:r>
            <a:r>
              <a:rPr lang="ar-DZ" sz="1600" dirty="0"/>
              <a:t>القانون رقم </a:t>
            </a:r>
            <a:r>
              <a:rPr lang="ar-DZ" sz="1600" dirty="0" smtClean="0"/>
              <a:t>23-09 لمعالجة الاختلالات </a:t>
            </a:r>
            <a:r>
              <a:rPr lang="ar-DZ" sz="1600" dirty="0"/>
              <a:t>القانونية في القوانين السابقة في مجال </a:t>
            </a:r>
            <a:r>
              <a:rPr lang="ar-DZ" sz="1600" dirty="0" smtClean="0"/>
              <a:t>الصرف، </a:t>
            </a:r>
            <a:r>
              <a:rPr lang="ar-DZ" sz="1600" dirty="0"/>
              <a:t>و النشاط المصرفي  خاصة الصيرفة </a:t>
            </a:r>
            <a:r>
              <a:rPr lang="ar-DZ" sz="1600" dirty="0" smtClean="0"/>
              <a:t>الإسلامية، </a:t>
            </a:r>
            <a:r>
              <a:rPr lang="ar-DZ" sz="1600" dirty="0"/>
              <a:t>من </a:t>
            </a:r>
            <a:r>
              <a:rPr lang="ar-DZ" sz="1600" dirty="0" smtClean="0"/>
              <a:t>خلال إضفاء </a:t>
            </a:r>
            <a:r>
              <a:rPr lang="ar-DZ" sz="1600" dirty="0"/>
              <a:t>الطابع </a:t>
            </a:r>
            <a:r>
              <a:rPr lang="ar-DZ" sz="1600" dirty="0" smtClean="0"/>
              <a:t>القانوني </a:t>
            </a:r>
            <a:r>
              <a:rPr lang="ar-DZ" sz="1600" dirty="0"/>
              <a:t>الخاص بها </a:t>
            </a:r>
            <a:r>
              <a:rPr lang="ar-DZ" sz="1600" dirty="0" smtClean="0"/>
              <a:t>نظرا </a:t>
            </a:r>
            <a:r>
              <a:rPr lang="ar-DZ" sz="1600" dirty="0"/>
              <a:t>لخصوصية عملياتها مع إعطاء  البعد القانوني لمجال الحوكمة والرقابة المصرفية، واسترجاع هامش </a:t>
            </a:r>
            <a:r>
              <a:rPr lang="ar-DZ" sz="1600" dirty="0" smtClean="0"/>
              <a:t>استقلالية بنك </a:t>
            </a:r>
            <a:r>
              <a:rPr lang="ar-DZ" sz="1600" dirty="0"/>
              <a:t>الجزائر وتعزيز </a:t>
            </a:r>
            <a:r>
              <a:rPr lang="ar-DZ" sz="1600" dirty="0" smtClean="0"/>
              <a:t>صلاحياته </a:t>
            </a:r>
            <a:r>
              <a:rPr lang="ar-DZ" sz="1600" dirty="0"/>
              <a:t>ومواكبة </a:t>
            </a:r>
            <a:r>
              <a:rPr lang="ar-DZ" sz="1600" dirty="0" smtClean="0"/>
              <a:t>المجلس </a:t>
            </a:r>
            <a:r>
              <a:rPr lang="ar-DZ" sz="1600" dirty="0"/>
              <a:t>النقدي والمصرفي لكل التطورات </a:t>
            </a:r>
            <a:r>
              <a:rPr lang="ar-DZ" sz="1600" dirty="0" smtClean="0"/>
              <a:t>الحاصلة </a:t>
            </a:r>
            <a:r>
              <a:rPr lang="ar-DZ" sz="1600" dirty="0"/>
              <a:t>في المجال النقدي وتمكينه من كل </a:t>
            </a:r>
            <a:r>
              <a:rPr lang="ar-DZ" sz="1600" dirty="0" smtClean="0"/>
              <a:t>الأدوات القانونية </a:t>
            </a:r>
            <a:r>
              <a:rPr lang="ar-DZ" sz="1600" dirty="0"/>
              <a:t>التي تعزز سلطته في </a:t>
            </a:r>
            <a:r>
              <a:rPr lang="ar-DZ" sz="1600" dirty="0" smtClean="0"/>
              <a:t>إدارة </a:t>
            </a:r>
            <a:r>
              <a:rPr lang="ar-DZ" sz="1600" dirty="0"/>
              <a:t>السياسة النقدية في </a:t>
            </a:r>
            <a:r>
              <a:rPr lang="ar-DZ" sz="1600" dirty="0" smtClean="0"/>
              <a:t>البلاد، دون إغفال الثغرات القانونية </a:t>
            </a:r>
            <a:r>
              <a:rPr lang="ar-DZ" sz="1600" dirty="0"/>
              <a:t>الخاصة بمعالجة </a:t>
            </a:r>
            <a:r>
              <a:rPr lang="ar-DZ" sz="1600" dirty="0" smtClean="0"/>
              <a:t>الأزمات المصرفية </a:t>
            </a:r>
            <a:r>
              <a:rPr lang="ar-DZ" sz="1600" dirty="0"/>
              <a:t>أو </a:t>
            </a:r>
            <a:r>
              <a:rPr lang="ar-DZ" sz="1600" dirty="0" smtClean="0"/>
              <a:t>الأزمات </a:t>
            </a:r>
            <a:r>
              <a:rPr lang="ar-DZ" sz="1600" dirty="0"/>
              <a:t>التي يمكن أن تمر بها </a:t>
            </a:r>
            <a:r>
              <a:rPr lang="ar-DZ" sz="1600" dirty="0" smtClean="0"/>
              <a:t>البنوك </a:t>
            </a:r>
            <a:r>
              <a:rPr lang="ar-DZ" sz="1600" dirty="0"/>
              <a:t>العاملة في الجزائر، بهدف المحافظة على النظام المصرفي  </a:t>
            </a:r>
            <a:r>
              <a:rPr lang="ar-DZ" sz="1600" dirty="0" smtClean="0"/>
              <a:t>باعتباره عصب </a:t>
            </a:r>
            <a:r>
              <a:rPr lang="ar-DZ" sz="1600" dirty="0"/>
              <a:t>النشاط </a:t>
            </a:r>
            <a:r>
              <a:rPr lang="ar-DZ" sz="1600" dirty="0" smtClean="0"/>
              <a:t>الاقتصادي.</a:t>
            </a:r>
            <a:endParaRPr lang="ar-DZ" sz="1600" dirty="0"/>
          </a:p>
          <a:p>
            <a:pPr algn="just" rtl="1"/>
            <a:r>
              <a:rPr lang="ar-DZ" sz="1600" dirty="0"/>
              <a:t/>
            </a:r>
            <a:br>
              <a:rPr lang="ar-DZ" sz="1600" dirty="0"/>
            </a:br>
            <a:endParaRPr lang="ar-DZ" sz="1500" b="1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2780" y="216077"/>
            <a:ext cx="46731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القانون رقم 23-09 المتعلق بالقانون النقدي والمصرفي: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091" y="791703"/>
            <a:ext cx="8696529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ثانيا- أهداف </a:t>
            </a:r>
            <a:r>
              <a:rPr lang="ar-DZ" sz="1600" b="1" dirty="0">
                <a:solidFill>
                  <a:srgbClr val="00B050"/>
                </a:solidFill>
              </a:rPr>
              <a:t>قانون النقدي والمصرفي لسنة </a:t>
            </a:r>
            <a:r>
              <a:rPr lang="ar-DZ" sz="1600" b="1" dirty="0" smtClean="0">
                <a:solidFill>
                  <a:srgbClr val="00B050"/>
                </a:solidFill>
              </a:rPr>
              <a:t>2023:</a:t>
            </a:r>
            <a:endParaRPr lang="ar-DZ" sz="1600" dirty="0">
              <a:solidFill>
                <a:srgbClr val="00B050"/>
              </a:solidFill>
            </a:endParaRPr>
          </a:p>
          <a:p>
            <a:pPr algn="just" rtl="1"/>
            <a:r>
              <a:rPr lang="ar-DZ" sz="1600" dirty="0" smtClean="0"/>
              <a:t>من أبرز هذه الأهداف نجد: </a:t>
            </a:r>
          </a:p>
          <a:p>
            <a:pPr algn="just" rtl="1"/>
            <a:r>
              <a:rPr lang="ar-DZ" sz="1600" dirty="0" smtClean="0"/>
              <a:t>• </a:t>
            </a:r>
            <a:r>
              <a:rPr lang="ar-DZ" sz="1600" dirty="0"/>
              <a:t>التكييف القانوني والتنظيمي للنظام النقدي والمصرفي استجابة </a:t>
            </a:r>
            <a:r>
              <a:rPr lang="ar-DZ" sz="1600" dirty="0" smtClean="0"/>
              <a:t>للتحولات الاقتصادية </a:t>
            </a:r>
            <a:r>
              <a:rPr lang="ar-DZ" sz="1600" dirty="0"/>
              <a:t>والمالية العالمية، </a:t>
            </a:r>
            <a:r>
              <a:rPr lang="ar-DZ" sz="1600" dirty="0" smtClean="0"/>
              <a:t>ومواجهة </a:t>
            </a:r>
            <a:r>
              <a:rPr lang="ar-DZ" sz="1600" dirty="0"/>
              <a:t>التحديات التقنية والتكنولوجية في الميدان المصرفي؛ </a:t>
            </a:r>
          </a:p>
          <a:p>
            <a:pPr algn="just" rtl="1"/>
            <a:r>
              <a:rPr lang="ar-DZ" sz="1600" dirty="0"/>
              <a:t>• </a:t>
            </a:r>
            <a:r>
              <a:rPr lang="ar-DZ" sz="1600" dirty="0" smtClean="0"/>
              <a:t>إصلاح </a:t>
            </a:r>
            <a:r>
              <a:rPr lang="ar-DZ" sz="1600" dirty="0"/>
              <a:t>نظام الصرف من </a:t>
            </a:r>
            <a:r>
              <a:rPr lang="ar-DZ" sz="1600" dirty="0" smtClean="0"/>
              <a:t>خلال </a:t>
            </a:r>
            <a:r>
              <a:rPr lang="ar-DZ" sz="1600" dirty="0"/>
              <a:t>الترخيص لمكاتب الصرف؛</a:t>
            </a:r>
          </a:p>
          <a:p>
            <a:pPr algn="just" rtl="1"/>
            <a:r>
              <a:rPr lang="ar-DZ" sz="1600" dirty="0" smtClean="0"/>
              <a:t>• </a:t>
            </a:r>
            <a:r>
              <a:rPr lang="ar-DZ" sz="1600" dirty="0"/>
              <a:t>العمل على تعزيز </a:t>
            </a:r>
            <a:r>
              <a:rPr lang="ar-DZ" sz="1600" dirty="0" smtClean="0"/>
              <a:t>الحوكمة </a:t>
            </a:r>
            <a:r>
              <a:rPr lang="ar-DZ" sz="1600" dirty="0"/>
              <a:t>في الكل الهيئات المشكلة للنظام النقدي والمصرفي في الجزائر؛ </a:t>
            </a:r>
            <a:endParaRPr lang="ar-DZ" sz="1600" dirty="0" smtClean="0"/>
          </a:p>
          <a:p>
            <a:pPr algn="just" rtl="1"/>
            <a:r>
              <a:rPr lang="ar-DZ" sz="1600" dirty="0" smtClean="0"/>
              <a:t> </a:t>
            </a:r>
            <a:r>
              <a:rPr lang="ar-DZ" sz="1600" dirty="0"/>
              <a:t>• العمل على </a:t>
            </a:r>
            <a:r>
              <a:rPr lang="ar-DZ" sz="1600" dirty="0" smtClean="0"/>
              <a:t>زيادة تحفيز </a:t>
            </a:r>
            <a:r>
              <a:rPr lang="ar-DZ" sz="1600" dirty="0"/>
              <a:t>تمويل </a:t>
            </a:r>
            <a:r>
              <a:rPr lang="ar-DZ" sz="1600" dirty="0" smtClean="0"/>
              <a:t>الاقتصاد </a:t>
            </a:r>
            <a:r>
              <a:rPr lang="ar-DZ" sz="1600" dirty="0"/>
              <a:t>الوطني؛  </a:t>
            </a:r>
          </a:p>
          <a:p>
            <a:pPr algn="just" rtl="1"/>
            <a:r>
              <a:rPr lang="ar-DZ" sz="1600" dirty="0"/>
              <a:t>• يهدف القانون إلى </a:t>
            </a:r>
            <a:r>
              <a:rPr lang="ar-DZ" sz="1600" dirty="0" smtClean="0"/>
              <a:t>زيادة إلزام البنوك </a:t>
            </a:r>
            <a:r>
              <a:rPr lang="ar-DZ" sz="1600" dirty="0"/>
              <a:t>والمؤسسات المالية </a:t>
            </a:r>
            <a:r>
              <a:rPr lang="ar-DZ" sz="1600" dirty="0" smtClean="0"/>
              <a:t>بوضع </a:t>
            </a:r>
            <a:r>
              <a:rPr lang="ar-DZ" sz="1600" dirty="0"/>
              <a:t>قواعد </a:t>
            </a:r>
            <a:r>
              <a:rPr lang="ar-DZ" sz="1600" dirty="0" smtClean="0"/>
              <a:t>داخلية </a:t>
            </a:r>
            <a:r>
              <a:rPr lang="ar-DZ" sz="1600" dirty="0"/>
              <a:t>قوية </a:t>
            </a:r>
            <a:r>
              <a:rPr lang="ar-DZ" sz="1600" dirty="0" err="1"/>
              <a:t>للحوكمة</a:t>
            </a:r>
            <a:r>
              <a:rPr lang="ar-DZ" sz="1600" dirty="0"/>
              <a:t>؛ </a:t>
            </a:r>
            <a:endParaRPr lang="ar-DZ" sz="1600" dirty="0" smtClean="0"/>
          </a:p>
          <a:p>
            <a:pPr algn="just" rtl="1"/>
            <a:r>
              <a:rPr lang="ar-DZ" sz="1600" dirty="0" smtClean="0"/>
              <a:t>• </a:t>
            </a:r>
            <a:r>
              <a:rPr lang="ar-DZ" sz="1600" dirty="0"/>
              <a:t>العمل على </a:t>
            </a:r>
            <a:r>
              <a:rPr lang="ar-DZ" sz="1600" dirty="0" smtClean="0"/>
              <a:t>إعداد </a:t>
            </a:r>
            <a:r>
              <a:rPr lang="ar-DZ" sz="1600" dirty="0"/>
              <a:t>استراتيجية وطنية لتطوير وسائل الدفع الكتابية </a:t>
            </a:r>
            <a:r>
              <a:rPr lang="ar-DZ" sz="1600" dirty="0" smtClean="0"/>
              <a:t>لتعزيز المعاملات </a:t>
            </a:r>
            <a:r>
              <a:rPr lang="ar-DZ" sz="1600" dirty="0"/>
              <a:t>المصرفية والشمول  المالي؛ </a:t>
            </a:r>
          </a:p>
          <a:p>
            <a:pPr algn="just" rtl="1"/>
            <a:r>
              <a:rPr lang="ar-DZ" sz="1600" dirty="0"/>
              <a:t>• يهدف هذا القانون أيضا إلى </a:t>
            </a:r>
            <a:r>
              <a:rPr lang="ar-DZ" sz="1600" dirty="0" smtClean="0"/>
              <a:t>إدراج أدوات </a:t>
            </a:r>
            <a:r>
              <a:rPr lang="ar-DZ" sz="1600" dirty="0"/>
              <a:t>جديدة </a:t>
            </a:r>
            <a:r>
              <a:rPr lang="ar-DZ" sz="1600" dirty="0" smtClean="0"/>
              <a:t>للسياسة </a:t>
            </a:r>
            <a:r>
              <a:rPr lang="ar-DZ" sz="1600" dirty="0"/>
              <a:t>النقدية لكي </a:t>
            </a:r>
            <a:r>
              <a:rPr lang="ar-DZ" sz="1600" dirty="0" smtClean="0"/>
              <a:t>تصبح أكثر </a:t>
            </a:r>
            <a:r>
              <a:rPr lang="ar-DZ" sz="1600" dirty="0"/>
              <a:t>فاعلية؛ </a:t>
            </a:r>
            <a:endParaRPr lang="ar-DZ" sz="1600" dirty="0" smtClean="0"/>
          </a:p>
          <a:p>
            <a:pPr algn="just" rtl="1"/>
            <a:r>
              <a:rPr lang="ar-DZ" sz="1600" dirty="0" smtClean="0"/>
              <a:t>• </a:t>
            </a:r>
            <a:r>
              <a:rPr lang="ar-DZ" sz="1600" dirty="0"/>
              <a:t>و يهدف إلى </a:t>
            </a:r>
            <a:r>
              <a:rPr lang="ar-DZ" sz="1600" dirty="0" smtClean="0"/>
              <a:t>إضفاء </a:t>
            </a:r>
            <a:r>
              <a:rPr lang="ar-DZ" sz="1600" dirty="0"/>
              <a:t>الطابع القانوني لعمليات الصيرفة </a:t>
            </a:r>
            <a:r>
              <a:rPr lang="ar-DZ" sz="1600" dirty="0" smtClean="0"/>
              <a:t>الإسلامية، </a:t>
            </a:r>
            <a:r>
              <a:rPr lang="ar-DZ" sz="1600" dirty="0"/>
              <a:t>مع توفير كل مقومات نجاحها من </a:t>
            </a:r>
            <a:r>
              <a:rPr lang="ar-DZ" sz="1600" dirty="0" smtClean="0"/>
              <a:t>الهيئة </a:t>
            </a:r>
            <a:r>
              <a:rPr lang="ar-DZ" sz="1600" dirty="0"/>
              <a:t>الشرعية إلى تكيف القوانين بما </a:t>
            </a:r>
            <a:r>
              <a:rPr lang="ar-DZ" sz="1600" dirty="0" smtClean="0"/>
              <a:t>يلائم </a:t>
            </a:r>
            <a:r>
              <a:rPr lang="ar-DZ" sz="1600" dirty="0"/>
              <a:t>منتجات الصيرفة </a:t>
            </a:r>
            <a:r>
              <a:rPr lang="ar-DZ" sz="1600" dirty="0" smtClean="0"/>
              <a:t>الإسلامية؛</a:t>
            </a:r>
            <a:r>
              <a:rPr lang="ar-DZ" sz="1600" dirty="0"/>
              <a:t>  </a:t>
            </a:r>
          </a:p>
          <a:p>
            <a:pPr algn="just" rtl="1"/>
            <a:r>
              <a:rPr lang="ar-DZ" sz="1600" dirty="0"/>
              <a:t>• يهدف هذا القانون إلى توسيع </a:t>
            </a:r>
            <a:r>
              <a:rPr lang="ar-DZ" sz="1600" dirty="0" err="1"/>
              <a:t>رقمنة</a:t>
            </a:r>
            <a:r>
              <a:rPr lang="ar-DZ" sz="1600" dirty="0"/>
              <a:t> المدفوعات من </a:t>
            </a:r>
            <a:r>
              <a:rPr lang="ar-DZ" sz="1600" dirty="0" smtClean="0"/>
              <a:t>خلال إدخال </a:t>
            </a:r>
            <a:r>
              <a:rPr lang="ar-DZ" sz="1600" dirty="0"/>
              <a:t>شكل جديد للعملة النقدية هو </a:t>
            </a:r>
            <a:r>
              <a:rPr lang="ar-DZ" sz="1600" b="1" dirty="0"/>
              <a:t>الدينار </a:t>
            </a:r>
            <a:r>
              <a:rPr lang="ar-DZ" sz="1600" b="1" dirty="0" smtClean="0"/>
              <a:t>الرقمي الجزائري </a:t>
            </a:r>
            <a:r>
              <a:rPr lang="ar-DZ" sz="1600" dirty="0"/>
              <a:t>الذي يصدره ويديره ب</a:t>
            </a:r>
            <a:r>
              <a:rPr lang="ar-DZ" sz="1600" dirty="0" smtClean="0"/>
              <a:t>نك </a:t>
            </a:r>
            <a:r>
              <a:rPr lang="ar-DZ" sz="1600" dirty="0"/>
              <a:t>الجزائر</a:t>
            </a:r>
            <a:r>
              <a:rPr lang="ar-DZ" sz="1600" dirty="0" smtClean="0"/>
              <a:t>؛</a:t>
            </a:r>
            <a:endParaRPr lang="ar-DZ" sz="1500" b="1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2780" y="216077"/>
            <a:ext cx="46731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القانون رقم 23-09 المتعلق بالقانون النقدي والمصرفي: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091" y="791703"/>
            <a:ext cx="8696529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ثالثا- هيكل النظام النقدي على ضوء </a:t>
            </a:r>
            <a:r>
              <a:rPr lang="ar-DZ" sz="1600" b="1" dirty="0">
                <a:solidFill>
                  <a:srgbClr val="00B050"/>
                </a:solidFill>
              </a:rPr>
              <a:t>قانون النقدي والمصرفي لسنة </a:t>
            </a:r>
            <a:r>
              <a:rPr lang="ar-DZ" sz="1600" b="1" dirty="0" smtClean="0">
                <a:solidFill>
                  <a:srgbClr val="00B050"/>
                </a:solidFill>
              </a:rPr>
              <a:t>2023: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 smtClean="0"/>
              <a:t>لقد </a:t>
            </a:r>
            <a:r>
              <a:rPr lang="ar-DZ" sz="1600" dirty="0"/>
              <a:t>جاء القانون </a:t>
            </a:r>
            <a:r>
              <a:rPr lang="ar-DZ" sz="1600" dirty="0" smtClean="0"/>
              <a:t>23-09 </a:t>
            </a:r>
            <a:r>
              <a:rPr lang="ar-DZ" sz="1600" dirty="0"/>
              <a:t>بهيكل نقدي يعمل على تنظيم وتسيير المجال النقدي والمصرفي في الجزائر وهي</a:t>
            </a:r>
            <a:r>
              <a:rPr lang="ar-DZ" sz="1600" dirty="0" smtClean="0"/>
              <a:t>: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/>
              <a:t>  • بنك </a:t>
            </a:r>
            <a:r>
              <a:rPr lang="ar-DZ" sz="1600" dirty="0" smtClean="0"/>
              <a:t>الجزائر؛</a:t>
            </a:r>
            <a:endParaRPr lang="ar-DZ" sz="1600" dirty="0"/>
          </a:p>
          <a:p>
            <a:pPr algn="just" rtl="1">
              <a:lnSpc>
                <a:spcPct val="150000"/>
              </a:lnSpc>
            </a:pPr>
            <a:r>
              <a:rPr lang="ar-DZ" sz="1600" dirty="0"/>
              <a:t>• مجلس النقدي </a:t>
            </a:r>
            <a:r>
              <a:rPr lang="ar-DZ" sz="1600" dirty="0" smtClean="0"/>
              <a:t>والمصرفي؛</a:t>
            </a:r>
            <a:endParaRPr lang="ar-DZ" sz="1600" dirty="0"/>
          </a:p>
          <a:p>
            <a:pPr algn="just" rtl="1">
              <a:lnSpc>
                <a:spcPct val="150000"/>
              </a:lnSpc>
            </a:pPr>
            <a:r>
              <a:rPr lang="ar-DZ" sz="1600" dirty="0"/>
              <a:t>• اللجنة </a:t>
            </a:r>
            <a:r>
              <a:rPr lang="ar-DZ" sz="1600" dirty="0" smtClean="0"/>
              <a:t>المصرفية</a:t>
            </a:r>
            <a:r>
              <a:rPr lang="ar-DZ" sz="1600" dirty="0"/>
              <a:t>؛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/>
              <a:t>• لجنة </a:t>
            </a:r>
            <a:r>
              <a:rPr lang="ar-DZ" sz="1600" dirty="0" smtClean="0"/>
              <a:t>الاستقرار المالي؛</a:t>
            </a:r>
            <a:r>
              <a:rPr lang="ar-DZ" sz="1600" dirty="0"/>
              <a:t> 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 smtClean="0"/>
              <a:t>• </a:t>
            </a:r>
            <a:r>
              <a:rPr lang="ar-DZ" sz="1600" dirty="0"/>
              <a:t>اللجنة الوطنية </a:t>
            </a:r>
            <a:r>
              <a:rPr lang="ar-DZ" sz="1600" dirty="0" smtClean="0"/>
              <a:t>للدفع.</a:t>
            </a:r>
            <a:r>
              <a:rPr lang="ar-DZ" sz="1600" dirty="0"/>
              <a:t>  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 smtClean="0"/>
              <a:t>بالإضافة </a:t>
            </a:r>
            <a:r>
              <a:rPr lang="ar-DZ" sz="1600" dirty="0"/>
              <a:t>إلى لجنة ومصالح يديرها ب</a:t>
            </a:r>
            <a:r>
              <a:rPr lang="ar-DZ" sz="1600" dirty="0" smtClean="0"/>
              <a:t>نك </a:t>
            </a:r>
            <a:r>
              <a:rPr lang="ar-DZ" sz="1600" dirty="0"/>
              <a:t>الجزائر وهي:  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/>
              <a:t>• لجنة تسيير </a:t>
            </a:r>
            <a:r>
              <a:rPr lang="ar-DZ" sz="1600" dirty="0" smtClean="0"/>
              <a:t>الأرصدة </a:t>
            </a:r>
            <a:r>
              <a:rPr lang="ar-DZ" sz="1600" dirty="0"/>
              <a:t>والمديونية الخارجية، يشترك في </a:t>
            </a:r>
            <a:r>
              <a:rPr lang="ar-DZ" sz="1600" dirty="0" smtClean="0"/>
              <a:t>إدارتها </a:t>
            </a:r>
            <a:r>
              <a:rPr lang="ar-DZ" sz="1600" dirty="0"/>
              <a:t>مع وزارة </a:t>
            </a:r>
            <a:r>
              <a:rPr lang="ar-DZ" sz="1600" dirty="0" smtClean="0"/>
              <a:t>المالية</a:t>
            </a:r>
            <a:r>
              <a:rPr lang="ar-DZ" sz="1600" dirty="0"/>
              <a:t>؛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/>
              <a:t>• مركزية المخاطر المؤسسات </a:t>
            </a:r>
            <a:r>
              <a:rPr lang="ar-DZ" sz="1600" dirty="0" smtClean="0"/>
              <a:t>والأسر؛</a:t>
            </a:r>
            <a:r>
              <a:rPr lang="ar-DZ" sz="1600" dirty="0"/>
              <a:t> </a:t>
            </a:r>
          </a:p>
          <a:p>
            <a:pPr algn="just" rtl="1">
              <a:lnSpc>
                <a:spcPct val="150000"/>
              </a:lnSpc>
            </a:pPr>
            <a:r>
              <a:rPr lang="ar-DZ" sz="1600" dirty="0"/>
              <a:t>• مركزية المستحقات غير </a:t>
            </a:r>
            <a:r>
              <a:rPr lang="ar-DZ" sz="1600" dirty="0" smtClean="0"/>
              <a:t>المدفوعة.</a:t>
            </a:r>
            <a:endParaRPr lang="ar-DZ" sz="16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2780" y="216077"/>
            <a:ext cx="46731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القانون رقم 23-09 المتعلق بالقانون النقدي والمصرفي: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091" y="791703"/>
            <a:ext cx="8696529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رابعا- </a:t>
            </a:r>
            <a:r>
              <a:rPr lang="ar-DZ" sz="1600" b="1" dirty="0">
                <a:solidFill>
                  <a:srgbClr val="00B050"/>
                </a:solidFill>
              </a:rPr>
              <a:t>مضمون القانون النقدي والمصرفي لسنة </a:t>
            </a:r>
            <a:r>
              <a:rPr lang="ar-DZ" sz="1600" b="1" dirty="0" smtClean="0">
                <a:solidFill>
                  <a:srgbClr val="00B050"/>
                </a:solidFill>
              </a:rPr>
              <a:t>2023:</a:t>
            </a:r>
          </a:p>
          <a:p>
            <a:pPr algn="just" rtl="1"/>
            <a:r>
              <a:rPr lang="ar-DZ" sz="1600" dirty="0" smtClean="0"/>
              <a:t>يعتبر </a:t>
            </a:r>
            <a:r>
              <a:rPr lang="ar-DZ" sz="1600" dirty="0"/>
              <a:t>القانون </a:t>
            </a:r>
            <a:r>
              <a:rPr lang="ar-DZ" sz="1600" dirty="0" smtClean="0"/>
              <a:t>23-09 بمثابة </a:t>
            </a:r>
            <a:r>
              <a:rPr lang="ar-DZ" sz="1600" dirty="0"/>
              <a:t>تواصل لعملية </a:t>
            </a:r>
            <a:r>
              <a:rPr lang="ar-DZ" sz="1600" dirty="0" smtClean="0"/>
              <a:t>الإصلاحات </a:t>
            </a:r>
            <a:r>
              <a:rPr lang="ar-DZ" sz="1600" dirty="0"/>
              <a:t>المصرفية والنقدية في الجزائر منذ سنة </a:t>
            </a:r>
            <a:r>
              <a:rPr lang="ar-DZ" sz="1600" dirty="0" smtClean="0"/>
              <a:t>1990، ويمكن</a:t>
            </a:r>
            <a:r>
              <a:rPr lang="ar-DZ" sz="1600" dirty="0"/>
              <a:t>  </a:t>
            </a:r>
            <a:r>
              <a:rPr lang="ar-DZ" sz="1600" dirty="0" smtClean="0"/>
              <a:t>توضيح </a:t>
            </a:r>
            <a:r>
              <a:rPr lang="ar-DZ" sz="1600" dirty="0"/>
              <a:t>مضمون </a:t>
            </a:r>
            <a:r>
              <a:rPr lang="ar-DZ" sz="1600" dirty="0" smtClean="0"/>
              <a:t>القانون النقدي والمصرفي </a:t>
            </a:r>
            <a:r>
              <a:rPr lang="ar-DZ" sz="1600" dirty="0"/>
              <a:t>من </a:t>
            </a:r>
            <a:r>
              <a:rPr lang="ar-DZ" sz="1600" dirty="0" smtClean="0"/>
              <a:t>خلال </a:t>
            </a:r>
            <a:r>
              <a:rPr lang="ar-DZ" sz="1600" dirty="0"/>
              <a:t>النقاط التالية:  </a:t>
            </a:r>
          </a:p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أ- </a:t>
            </a:r>
            <a:r>
              <a:rPr lang="ar-DZ" sz="1600" b="1" dirty="0">
                <a:solidFill>
                  <a:srgbClr val="00B050"/>
                </a:solidFill>
              </a:rPr>
              <a:t>تغيير </a:t>
            </a:r>
            <a:r>
              <a:rPr lang="ar-DZ" sz="1600" b="1" dirty="0" err="1">
                <a:solidFill>
                  <a:srgbClr val="00B050"/>
                </a:solidFill>
              </a:rPr>
              <a:t>إسم</a:t>
            </a:r>
            <a:r>
              <a:rPr lang="ar-DZ" sz="1600" b="1" dirty="0">
                <a:solidFill>
                  <a:srgbClr val="00B050"/>
                </a:solidFill>
              </a:rPr>
              <a:t> </a:t>
            </a:r>
            <a:r>
              <a:rPr lang="ar-DZ" sz="1600" b="1" dirty="0" smtClean="0">
                <a:solidFill>
                  <a:srgbClr val="00B050"/>
                </a:solidFill>
              </a:rPr>
              <a:t>القانون: </a:t>
            </a:r>
          </a:p>
          <a:p>
            <a:pPr algn="just" rtl="1"/>
            <a:r>
              <a:rPr lang="ar-DZ" sz="1600" dirty="0" smtClean="0"/>
              <a:t>القانون </a:t>
            </a:r>
            <a:r>
              <a:rPr lang="ar-DZ" sz="1600" dirty="0"/>
              <a:t>لم يعد </a:t>
            </a:r>
            <a:r>
              <a:rPr lang="ar-DZ" sz="1600" dirty="0" err="1" smtClean="0"/>
              <a:t>إسمه</a:t>
            </a:r>
            <a:r>
              <a:rPr lang="ar-DZ" sz="1600" dirty="0" smtClean="0"/>
              <a:t> </a:t>
            </a:r>
            <a:r>
              <a:rPr lang="ar-DZ" sz="1600" b="1" dirty="0"/>
              <a:t>”قانون النقد والقرض“ </a:t>
            </a:r>
            <a:r>
              <a:rPr lang="ar-DZ" sz="1600" dirty="0"/>
              <a:t>كما كان في القانونين السابقين أي القانون </a:t>
            </a:r>
            <a:r>
              <a:rPr lang="ar-DZ" sz="1600" dirty="0" smtClean="0"/>
              <a:t>90-10 </a:t>
            </a:r>
            <a:r>
              <a:rPr lang="ar-DZ" sz="1600" dirty="0"/>
              <a:t>لسنة 1990 </a:t>
            </a:r>
            <a:r>
              <a:rPr lang="ar-DZ" sz="1600" dirty="0" smtClean="0"/>
              <a:t>والأمر </a:t>
            </a:r>
            <a:r>
              <a:rPr lang="ar-DZ" sz="1600" dirty="0"/>
              <a:t>رقم </a:t>
            </a:r>
            <a:r>
              <a:rPr lang="ar-DZ" sz="1600" dirty="0" smtClean="0"/>
              <a:t>03-11 </a:t>
            </a:r>
            <a:r>
              <a:rPr lang="ar-DZ" sz="1600" dirty="0"/>
              <a:t>لسنة </a:t>
            </a:r>
            <a:r>
              <a:rPr lang="ar-DZ" sz="1600" dirty="0" smtClean="0"/>
              <a:t>2003، وإنما </a:t>
            </a:r>
            <a:r>
              <a:rPr lang="ar-DZ" sz="1600" dirty="0"/>
              <a:t>أصبح </a:t>
            </a:r>
            <a:r>
              <a:rPr lang="ar-DZ" sz="1600" dirty="0" err="1" smtClean="0"/>
              <a:t>إسمه</a:t>
            </a:r>
            <a:r>
              <a:rPr lang="ar-DZ" sz="1600" dirty="0" smtClean="0"/>
              <a:t> </a:t>
            </a:r>
            <a:r>
              <a:rPr lang="ar-DZ" sz="1600" b="1" dirty="0" smtClean="0"/>
              <a:t>”القانون </a:t>
            </a:r>
            <a:r>
              <a:rPr lang="ar-DZ" sz="1600" b="1" dirty="0"/>
              <a:t>النقدي والمصرفي“</a:t>
            </a:r>
            <a:r>
              <a:rPr lang="ar-DZ" sz="1600" dirty="0"/>
              <a:t>، وهذا أفضل في </a:t>
            </a:r>
            <a:r>
              <a:rPr lang="ar-DZ" sz="1600" dirty="0" smtClean="0"/>
              <a:t>حسب نظر العديد</a:t>
            </a:r>
            <a:r>
              <a:rPr lang="ar-DZ" sz="1600" dirty="0"/>
              <a:t>  من </a:t>
            </a:r>
            <a:r>
              <a:rPr lang="ar-DZ" sz="1600" dirty="0" smtClean="0"/>
              <a:t>الخبراء، لأنه أكثر دلالة.</a:t>
            </a:r>
            <a:r>
              <a:rPr lang="ar-DZ" sz="1600" dirty="0"/>
              <a:t> </a:t>
            </a:r>
          </a:p>
          <a:p>
            <a:pPr algn="just" rtl="1"/>
            <a:r>
              <a:rPr lang="ar-DZ" sz="1600" b="1" dirty="0" smtClean="0">
                <a:solidFill>
                  <a:srgbClr val="00B050"/>
                </a:solidFill>
              </a:rPr>
              <a:t>ب- تعزيز استقلالية بنك </a:t>
            </a:r>
            <a:r>
              <a:rPr lang="ar-DZ" sz="1600" b="1" dirty="0">
                <a:solidFill>
                  <a:srgbClr val="00B050"/>
                </a:solidFill>
              </a:rPr>
              <a:t>الجزائر </a:t>
            </a:r>
            <a:r>
              <a:rPr lang="ar-DZ" sz="1600" b="1" dirty="0" err="1" smtClean="0">
                <a:solidFill>
                  <a:srgbClr val="00B050"/>
                </a:solidFill>
              </a:rPr>
              <a:t>وحوكمته</a:t>
            </a:r>
            <a:r>
              <a:rPr lang="ar-DZ" sz="1600" b="1" dirty="0" smtClean="0">
                <a:solidFill>
                  <a:srgbClr val="00B050"/>
                </a:solidFill>
              </a:rPr>
              <a:t>:</a:t>
            </a:r>
          </a:p>
          <a:p>
            <a:pPr algn="just" rtl="1"/>
            <a:r>
              <a:rPr lang="ar-DZ" sz="1600" dirty="0" smtClean="0"/>
              <a:t>يلاحظ </a:t>
            </a:r>
            <a:r>
              <a:rPr lang="ar-DZ" sz="1600" dirty="0"/>
              <a:t>أن القانون </a:t>
            </a:r>
            <a:r>
              <a:rPr lang="ar-DZ" sz="1600" dirty="0" smtClean="0"/>
              <a:t>23-09 </a:t>
            </a:r>
            <a:r>
              <a:rPr lang="ar-DZ" sz="1600" dirty="0"/>
              <a:t>يتضمن تعزيز </a:t>
            </a:r>
            <a:r>
              <a:rPr lang="ar-DZ" sz="1600" dirty="0" err="1"/>
              <a:t>حوكمة</a:t>
            </a:r>
            <a:r>
              <a:rPr lang="ar-DZ" sz="1600" dirty="0"/>
              <a:t> بنك الجزائر، و يقترح </a:t>
            </a:r>
            <a:r>
              <a:rPr lang="ar-DZ" sz="1600" dirty="0" smtClean="0"/>
              <a:t>إعادة اعتماد </a:t>
            </a:r>
            <a:r>
              <a:rPr lang="ar-DZ" sz="1600" dirty="0"/>
              <a:t>نظام العهدة بالنسبة </a:t>
            </a:r>
            <a:r>
              <a:rPr lang="ar-DZ" sz="1600" dirty="0" smtClean="0"/>
              <a:t>للمحافظ </a:t>
            </a:r>
            <a:r>
              <a:rPr lang="ar-DZ" sz="1600" dirty="0"/>
              <a:t>ونواب المحافظ لمدة 5 </a:t>
            </a:r>
            <a:r>
              <a:rPr lang="ar-DZ" sz="1600" dirty="0" smtClean="0"/>
              <a:t>سنوات، </a:t>
            </a:r>
            <a:r>
              <a:rPr lang="ar-DZ" sz="1600" dirty="0"/>
              <a:t>وهو ما </a:t>
            </a:r>
            <a:r>
              <a:rPr lang="ar-DZ" sz="1600" dirty="0" smtClean="0"/>
              <a:t>يمثل </a:t>
            </a:r>
            <a:r>
              <a:rPr lang="ar-DZ" sz="1600" dirty="0"/>
              <a:t>رجوع لما كان عليه </a:t>
            </a:r>
            <a:r>
              <a:rPr lang="ar-DZ" sz="1600" dirty="0" smtClean="0"/>
              <a:t>الأمر </a:t>
            </a:r>
            <a:r>
              <a:rPr lang="ar-DZ" sz="1600" dirty="0"/>
              <a:t>في </a:t>
            </a:r>
            <a:r>
              <a:rPr lang="ar-DZ" sz="1600" dirty="0" smtClean="0"/>
              <a:t>قانون 90-10، الأمر الذي يعزز</a:t>
            </a:r>
            <a:r>
              <a:rPr lang="ar-DZ" sz="1600" dirty="0"/>
              <a:t> </a:t>
            </a:r>
            <a:r>
              <a:rPr lang="ar-DZ" sz="1600" dirty="0" smtClean="0"/>
              <a:t>من استقلالية بنك </a:t>
            </a:r>
            <a:r>
              <a:rPr lang="ar-DZ" sz="1600" dirty="0"/>
              <a:t>الجزائر، كما </a:t>
            </a:r>
            <a:r>
              <a:rPr lang="ar-DZ" sz="1600" dirty="0" smtClean="0"/>
              <a:t>حدد المادة </a:t>
            </a:r>
            <a:r>
              <a:rPr lang="ar-DZ" sz="1600" dirty="0"/>
              <a:t>22 منه تشكيلة مجلس </a:t>
            </a:r>
            <a:r>
              <a:rPr lang="ar-DZ" sz="1600" dirty="0" smtClean="0"/>
              <a:t>الإدارة وتتكون:</a:t>
            </a:r>
            <a:r>
              <a:rPr lang="ar-DZ" sz="1600" dirty="0"/>
              <a:t> </a:t>
            </a:r>
          </a:p>
          <a:p>
            <a:pPr algn="just" rtl="1"/>
            <a:r>
              <a:rPr lang="ar-DZ" sz="1600" dirty="0"/>
              <a:t>• المحافظ، </a:t>
            </a:r>
            <a:r>
              <a:rPr lang="ar-DZ" sz="1600" dirty="0" smtClean="0"/>
              <a:t>رئيسا؛</a:t>
            </a:r>
            <a:r>
              <a:rPr lang="ar-DZ" sz="1600" dirty="0"/>
              <a:t>  </a:t>
            </a:r>
          </a:p>
          <a:p>
            <a:pPr algn="just" rtl="1"/>
            <a:r>
              <a:rPr lang="ar-DZ" sz="1600" dirty="0"/>
              <a:t>• نواب </a:t>
            </a:r>
            <a:r>
              <a:rPr lang="ar-DZ" sz="1600" dirty="0" smtClean="0"/>
              <a:t>المحافظ؛</a:t>
            </a:r>
            <a:endParaRPr lang="ar-DZ" sz="1600" dirty="0"/>
          </a:p>
          <a:p>
            <a:pPr algn="just" rtl="1"/>
            <a:r>
              <a:rPr lang="ar-DZ" sz="1600" dirty="0"/>
              <a:t>• أربعة </a:t>
            </a:r>
            <a:r>
              <a:rPr lang="ar-DZ" sz="1600" dirty="0" smtClean="0"/>
              <a:t>موظفين </a:t>
            </a:r>
            <a:r>
              <a:rPr lang="ar-DZ" sz="1600" dirty="0"/>
              <a:t>من أعلى </a:t>
            </a:r>
            <a:r>
              <a:rPr lang="ar-DZ" sz="1600" dirty="0" smtClean="0"/>
              <a:t>درجة </a:t>
            </a:r>
            <a:r>
              <a:rPr lang="ar-DZ" sz="1600" dirty="0"/>
              <a:t>يعينون بموجب مرسوم رئاسي بحكم </a:t>
            </a:r>
            <a:r>
              <a:rPr lang="ar-DZ" sz="1600" dirty="0" smtClean="0"/>
              <a:t>كفاءتهم </a:t>
            </a:r>
            <a:r>
              <a:rPr lang="ar-DZ" sz="1600" dirty="0"/>
              <a:t>في المجالين </a:t>
            </a:r>
            <a:r>
              <a:rPr lang="ar-DZ" sz="1600" dirty="0" smtClean="0"/>
              <a:t>الاقتصادي </a:t>
            </a:r>
            <a:r>
              <a:rPr lang="ar-DZ" sz="1600" dirty="0"/>
              <a:t>والمالي.  </a:t>
            </a:r>
          </a:p>
          <a:p>
            <a:pPr algn="just" rtl="1"/>
            <a:r>
              <a:rPr lang="ar-DZ" sz="1600" dirty="0"/>
              <a:t>أصبح بنك الجزائر ملزما </a:t>
            </a:r>
            <a:r>
              <a:rPr lang="ar-DZ" sz="1600" dirty="0" smtClean="0"/>
              <a:t>بالإضافة </a:t>
            </a:r>
            <a:r>
              <a:rPr lang="ar-DZ" sz="1600" dirty="0"/>
              <a:t>عن مجال السياسة النقدية </a:t>
            </a:r>
            <a:r>
              <a:rPr lang="ar-DZ" sz="1600" dirty="0" smtClean="0"/>
              <a:t>والإشراف </a:t>
            </a:r>
            <a:r>
              <a:rPr lang="ar-DZ" sz="1600" dirty="0"/>
              <a:t>المصرفي ومساهمته في </a:t>
            </a:r>
            <a:r>
              <a:rPr lang="ar-DZ" sz="1600" dirty="0" smtClean="0"/>
              <a:t>الاستقرار المالي، </a:t>
            </a:r>
            <a:r>
              <a:rPr lang="ar-DZ" sz="1600" dirty="0"/>
              <a:t>المساهمة في ميزان المدفوعات مع </a:t>
            </a:r>
            <a:r>
              <a:rPr lang="ar-DZ" sz="1600" dirty="0" smtClean="0"/>
              <a:t>الوضعية </a:t>
            </a:r>
            <a:r>
              <a:rPr lang="ar-DZ" sz="1600" dirty="0"/>
              <a:t>المالية الخارجية للجزائر، كما </a:t>
            </a:r>
            <a:r>
              <a:rPr lang="ar-DZ" sz="1600" dirty="0" smtClean="0"/>
              <a:t>أكد </a:t>
            </a:r>
            <a:r>
              <a:rPr lang="ar-DZ" sz="1600" dirty="0"/>
              <a:t>القانون على حرص بنك الجزائر على نظم ووسائل الدفع، ولقد تم تعزيز </a:t>
            </a:r>
            <a:r>
              <a:rPr lang="ar-DZ" sz="1600" dirty="0" smtClean="0"/>
              <a:t>مهامه </a:t>
            </a:r>
            <a:r>
              <a:rPr lang="ar-DZ" sz="1600" dirty="0"/>
              <a:t>من </a:t>
            </a:r>
            <a:r>
              <a:rPr lang="ar-DZ" sz="1600" dirty="0" smtClean="0"/>
              <a:t>خلال </a:t>
            </a:r>
            <a:r>
              <a:rPr lang="ar-DZ" sz="1600" dirty="0"/>
              <a:t>العمليات </a:t>
            </a:r>
            <a:r>
              <a:rPr lang="ar-DZ" sz="1600" dirty="0" smtClean="0"/>
              <a:t>التالية:</a:t>
            </a:r>
            <a:r>
              <a:rPr lang="ar-DZ" sz="1600" dirty="0"/>
              <a:t> </a:t>
            </a:r>
          </a:p>
          <a:p>
            <a:pPr algn="r" rtl="1"/>
            <a:endParaRPr lang="ar-DZ" sz="1600" dirty="0" smtClean="0">
              <a:solidFill>
                <a:srgbClr val="00B050"/>
              </a:solidFill>
            </a:endParaRPr>
          </a:p>
          <a:p>
            <a:pPr algn="r" rtl="1"/>
            <a:r>
              <a:rPr lang="ar-DZ" sz="1600" dirty="0"/>
              <a:t/>
            </a:r>
            <a:br>
              <a:rPr lang="ar-DZ" sz="1600" dirty="0"/>
            </a:br>
            <a:endParaRPr lang="ar-DZ" sz="16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795" y="216077"/>
            <a:ext cx="475811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>
                <a:solidFill>
                  <a:srgbClr val="FF0000"/>
                </a:solidFill>
              </a:rPr>
              <a:t>القانون رقم 23-09 المتعلق بالقانون النقدي والمصرفي</a:t>
            </a:r>
            <a:r>
              <a:rPr lang="ar-DZ" sz="1800" b="1" dirty="0" smtClean="0">
                <a:solidFill>
                  <a:srgbClr val="FF0000"/>
                </a:solidFill>
              </a:rPr>
              <a:t>: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819" y="704154"/>
            <a:ext cx="8696529" cy="4431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600" dirty="0"/>
              <a:t>• </a:t>
            </a:r>
            <a:r>
              <a:rPr lang="ar-DZ" dirty="0"/>
              <a:t>العمليات على الذهب وتسيير احتياطيات الصرف؛ </a:t>
            </a:r>
          </a:p>
          <a:p>
            <a:pPr algn="just" rtl="1"/>
            <a:r>
              <a:rPr lang="ar-DZ" dirty="0"/>
              <a:t>• عمليات السياسة النقدية، ولقد منح هذا القانون كل </a:t>
            </a:r>
            <a:r>
              <a:rPr lang="ar-DZ" dirty="0" smtClean="0"/>
              <a:t>الأدوات </a:t>
            </a:r>
            <a:r>
              <a:rPr lang="ar-DZ" dirty="0"/>
              <a:t>الممكنة </a:t>
            </a:r>
            <a:r>
              <a:rPr lang="ar-DZ" dirty="0" smtClean="0"/>
              <a:t>لبنك </a:t>
            </a:r>
            <a:r>
              <a:rPr lang="ar-DZ" dirty="0"/>
              <a:t>الجزائر من أجل </a:t>
            </a:r>
            <a:r>
              <a:rPr lang="ar-DZ" dirty="0" smtClean="0"/>
              <a:t>تنفيذ السياسة </a:t>
            </a:r>
            <a:r>
              <a:rPr lang="ar-DZ" dirty="0"/>
              <a:t>النقدية مع مراعاة العمليات المرتبطة بالصيرفة </a:t>
            </a:r>
            <a:r>
              <a:rPr lang="ar-DZ" dirty="0" smtClean="0"/>
              <a:t>الإسلامية </a:t>
            </a:r>
            <a:r>
              <a:rPr lang="ar-DZ" dirty="0"/>
              <a:t>؛ </a:t>
            </a:r>
          </a:p>
          <a:p>
            <a:pPr algn="just" rtl="1"/>
            <a:r>
              <a:rPr lang="ar-DZ" dirty="0"/>
              <a:t>• منح السيولة </a:t>
            </a:r>
            <a:r>
              <a:rPr lang="ar-DZ" dirty="0" smtClean="0"/>
              <a:t>الاستعجالية، </a:t>
            </a:r>
            <a:r>
              <a:rPr lang="ar-DZ" dirty="0"/>
              <a:t>فقد </a:t>
            </a:r>
            <a:r>
              <a:rPr lang="ar-DZ" dirty="0" smtClean="0"/>
              <a:t>أدرج </a:t>
            </a:r>
            <a:r>
              <a:rPr lang="ar-DZ" dirty="0"/>
              <a:t>هذا التعديل </a:t>
            </a:r>
            <a:r>
              <a:rPr lang="ar-DZ" dirty="0" smtClean="0"/>
              <a:t>أدوات </a:t>
            </a:r>
            <a:r>
              <a:rPr lang="ar-DZ" dirty="0"/>
              <a:t>جديدة للسياسة النقدية بهدف جعلها </a:t>
            </a:r>
            <a:r>
              <a:rPr lang="ar-DZ" dirty="0" smtClean="0"/>
              <a:t>أكثر </a:t>
            </a:r>
            <a:r>
              <a:rPr lang="ar-DZ" dirty="0"/>
              <a:t>نجاعة </a:t>
            </a:r>
            <a:r>
              <a:rPr lang="ar-DZ" dirty="0" smtClean="0"/>
              <a:t>وتعزيزا للآليات حفاظا على الاستقرار على المصرفي</a:t>
            </a:r>
            <a:r>
              <a:rPr lang="ar-DZ" dirty="0"/>
              <a:t>، من </a:t>
            </a:r>
            <a:r>
              <a:rPr lang="ar-DZ" dirty="0" smtClean="0"/>
              <a:t>خلال </a:t>
            </a:r>
            <a:r>
              <a:rPr lang="ar-DZ" dirty="0"/>
              <a:t>منح السيولة </a:t>
            </a:r>
            <a:r>
              <a:rPr lang="ar-DZ" dirty="0" smtClean="0"/>
              <a:t>الاستعجالية، كملاذ </a:t>
            </a:r>
            <a:r>
              <a:rPr lang="ar-DZ" dirty="0"/>
              <a:t>أخير </a:t>
            </a:r>
            <a:r>
              <a:rPr lang="ar-DZ" dirty="0" smtClean="0"/>
              <a:t>لبنك يواجه </a:t>
            </a:r>
            <a:r>
              <a:rPr lang="ar-DZ" dirty="0"/>
              <a:t>غوط سيولة مؤقتة؛ </a:t>
            </a:r>
          </a:p>
          <a:p>
            <a:pPr algn="just" rtl="1"/>
            <a:r>
              <a:rPr lang="ar-DZ" dirty="0"/>
              <a:t>• عملياته مع الدولة والهيئات العمومية </a:t>
            </a:r>
            <a:r>
              <a:rPr lang="ar-DZ" dirty="0" smtClean="0"/>
              <a:t>والبنوك </a:t>
            </a:r>
            <a:r>
              <a:rPr lang="ar-DZ" dirty="0"/>
              <a:t>المركزية، </a:t>
            </a:r>
            <a:r>
              <a:rPr lang="ar-DZ" dirty="0" smtClean="0"/>
              <a:t>نلاحظ </a:t>
            </a:r>
            <a:r>
              <a:rPr lang="ar-DZ" dirty="0"/>
              <a:t>بشكل </a:t>
            </a:r>
            <a:r>
              <a:rPr lang="ar-DZ" dirty="0" smtClean="0"/>
              <a:t>واضح </a:t>
            </a:r>
            <a:r>
              <a:rPr lang="ar-DZ" dirty="0"/>
              <a:t>الرجوع إلى تحديد حجم تمويل </a:t>
            </a:r>
            <a:r>
              <a:rPr lang="ar-DZ" dirty="0" smtClean="0"/>
              <a:t>بنك </a:t>
            </a:r>
            <a:r>
              <a:rPr lang="ar-DZ" dirty="0"/>
              <a:t>الجزائر إلى الخزينة العمومية في </a:t>
            </a:r>
            <a:r>
              <a:rPr lang="ar-DZ" dirty="0" smtClean="0"/>
              <a:t>حدود </a:t>
            </a:r>
            <a:r>
              <a:rPr lang="ar-DZ" dirty="0"/>
              <a:t>10 % </a:t>
            </a:r>
            <a:r>
              <a:rPr lang="ar-DZ" dirty="0" smtClean="0"/>
              <a:t>من الإيرادات العادية </a:t>
            </a:r>
            <a:r>
              <a:rPr lang="ar-DZ" dirty="0"/>
              <a:t>للدولة </a:t>
            </a:r>
            <a:r>
              <a:rPr lang="ar-DZ" dirty="0" smtClean="0"/>
              <a:t>خلال </a:t>
            </a:r>
            <a:r>
              <a:rPr lang="ar-DZ" dirty="0"/>
              <a:t>السنة السابقة</a:t>
            </a:r>
            <a:r>
              <a:rPr lang="ar-DZ" dirty="0" smtClean="0"/>
              <a:t>.</a:t>
            </a:r>
          </a:p>
          <a:p>
            <a:pPr algn="just" rtl="1"/>
            <a:r>
              <a:rPr lang="ar-DZ" dirty="0"/>
              <a:t>  • عمليات </a:t>
            </a:r>
            <a:r>
              <a:rPr lang="ar-DZ" dirty="0" smtClean="0"/>
              <a:t>الاستثمار </a:t>
            </a:r>
            <a:r>
              <a:rPr lang="ar-DZ" dirty="0"/>
              <a:t>وعمليات أخرى</a:t>
            </a:r>
            <a:r>
              <a:rPr lang="ar-DZ" dirty="0" smtClean="0"/>
              <a:t>؛</a:t>
            </a:r>
          </a:p>
          <a:p>
            <a:pPr algn="just" rtl="1"/>
            <a:r>
              <a:rPr lang="ar-DZ" b="1" dirty="0" smtClean="0">
                <a:solidFill>
                  <a:srgbClr val="00B050"/>
                </a:solidFill>
              </a:rPr>
              <a:t>ج- توسيع صلاحيات </a:t>
            </a:r>
            <a:r>
              <a:rPr lang="ar-DZ" b="1" dirty="0">
                <a:solidFill>
                  <a:srgbClr val="00B050"/>
                </a:solidFill>
              </a:rPr>
              <a:t>المجلس النقدي </a:t>
            </a:r>
            <a:r>
              <a:rPr lang="ar-DZ" b="1" dirty="0" smtClean="0">
                <a:solidFill>
                  <a:srgbClr val="00B050"/>
                </a:solidFill>
              </a:rPr>
              <a:t>والمصرفي</a:t>
            </a:r>
            <a:r>
              <a:rPr lang="ar-DZ" b="1" dirty="0">
                <a:solidFill>
                  <a:srgbClr val="00B050"/>
                </a:solidFill>
              </a:rPr>
              <a:t>:</a:t>
            </a:r>
            <a:endParaRPr lang="ar-DZ" dirty="0">
              <a:solidFill>
                <a:srgbClr val="00B050"/>
              </a:solidFill>
            </a:endParaRPr>
          </a:p>
          <a:p>
            <a:pPr algn="just" rtl="1"/>
            <a:r>
              <a:rPr lang="ar-DZ" dirty="0"/>
              <a:t>يخول القانون إلى المجلس </a:t>
            </a:r>
            <a:r>
              <a:rPr lang="ar-DZ" dirty="0" smtClean="0"/>
              <a:t>صلاحيات </a:t>
            </a:r>
            <a:r>
              <a:rPr lang="ar-DZ" dirty="0"/>
              <a:t>جديدة بهدف </a:t>
            </a:r>
            <a:r>
              <a:rPr lang="ar-DZ" dirty="0" smtClean="0"/>
              <a:t>مرافقة للتحولات </a:t>
            </a:r>
            <a:r>
              <a:rPr lang="ar-DZ" dirty="0"/>
              <a:t>التي تشهدها </a:t>
            </a:r>
            <a:r>
              <a:rPr lang="ar-DZ" dirty="0" smtClean="0"/>
              <a:t>البيئة </a:t>
            </a:r>
            <a:r>
              <a:rPr lang="ar-DZ" dirty="0"/>
              <a:t>المصرفية إذ </a:t>
            </a:r>
            <a:r>
              <a:rPr lang="ar-DZ" dirty="0" smtClean="0"/>
              <a:t>يوسع صلاحياته </a:t>
            </a:r>
            <a:r>
              <a:rPr lang="ar-DZ" dirty="0"/>
              <a:t>إلى </a:t>
            </a:r>
            <a:r>
              <a:rPr lang="ar-DZ" dirty="0" smtClean="0"/>
              <a:t>اعتماد </a:t>
            </a:r>
            <a:r>
              <a:rPr lang="ar-DZ" dirty="0"/>
              <a:t>الوسطاء المستقلين ومكاتب الصرف و </a:t>
            </a:r>
            <a:r>
              <a:rPr lang="ar-DZ" dirty="0" smtClean="0"/>
              <a:t>مزودي </a:t>
            </a:r>
            <a:r>
              <a:rPr lang="ar-DZ" dirty="0"/>
              <a:t>خدمات الدفع، ويمكن تلخص </a:t>
            </a:r>
            <a:r>
              <a:rPr lang="ar-DZ" dirty="0" smtClean="0"/>
              <a:t>أهم صلاحيات المجلس الجديدة </a:t>
            </a:r>
            <a:r>
              <a:rPr lang="ar-DZ" dirty="0"/>
              <a:t>للمجلس فيما </a:t>
            </a:r>
            <a:r>
              <a:rPr lang="ar-DZ" dirty="0" smtClean="0"/>
              <a:t>يلي:</a:t>
            </a:r>
            <a:r>
              <a:rPr lang="ar-DZ" dirty="0"/>
              <a:t> </a:t>
            </a:r>
          </a:p>
          <a:p>
            <a:pPr algn="just" rtl="1"/>
            <a:r>
              <a:rPr lang="ar-DZ" dirty="0"/>
              <a:t>• منتجات التوفير والقرض الجديدة، وكذا الخدمات المصرفية.  </a:t>
            </a:r>
          </a:p>
          <a:p>
            <a:pPr algn="just" rtl="1"/>
            <a:r>
              <a:rPr lang="ar-DZ" dirty="0"/>
              <a:t>• </a:t>
            </a:r>
            <a:r>
              <a:rPr lang="ar-DZ" dirty="0" smtClean="0"/>
              <a:t>إعداد </a:t>
            </a:r>
            <a:r>
              <a:rPr lang="ar-DZ" dirty="0"/>
              <a:t>المعايير وسير نظم الدفع وسالمتها.  </a:t>
            </a:r>
          </a:p>
          <a:p>
            <a:pPr algn="just" rtl="1"/>
            <a:r>
              <a:rPr lang="ar-DZ" dirty="0"/>
              <a:t>• </a:t>
            </a:r>
            <a:r>
              <a:rPr lang="ar-DZ" dirty="0" smtClean="0"/>
              <a:t>بالإضافة </a:t>
            </a:r>
            <a:r>
              <a:rPr lang="ar-DZ" dirty="0"/>
              <a:t>إلى المعايير </a:t>
            </a:r>
            <a:r>
              <a:rPr lang="ar-DZ" dirty="0" smtClean="0"/>
              <a:t>الاحترازية </a:t>
            </a:r>
            <a:r>
              <a:rPr lang="ar-DZ" dirty="0"/>
              <a:t>التي </a:t>
            </a:r>
            <a:r>
              <a:rPr lang="ar-DZ" dirty="0" smtClean="0"/>
              <a:t>تطبق </a:t>
            </a:r>
            <a:r>
              <a:rPr lang="ar-DZ" dirty="0"/>
              <a:t>على </a:t>
            </a:r>
            <a:r>
              <a:rPr lang="ar-DZ" dirty="0" smtClean="0"/>
              <a:t>البنوك </a:t>
            </a:r>
            <a:r>
              <a:rPr lang="ar-DZ" dirty="0"/>
              <a:t>والمؤسسات المالية، يضع كذلك المعايير والقواعد  التي </a:t>
            </a:r>
            <a:r>
              <a:rPr lang="ar-DZ" dirty="0" smtClean="0"/>
              <a:t>تطبق </a:t>
            </a:r>
            <a:r>
              <a:rPr lang="ar-DZ" dirty="0"/>
              <a:t>على </a:t>
            </a:r>
            <a:r>
              <a:rPr lang="ar-DZ" dirty="0" smtClean="0"/>
              <a:t>البنوك </a:t>
            </a:r>
            <a:r>
              <a:rPr lang="ar-DZ" dirty="0"/>
              <a:t>الرقمية </a:t>
            </a:r>
            <a:r>
              <a:rPr lang="ar-DZ" dirty="0" smtClean="0"/>
              <a:t>ومزو</a:t>
            </a:r>
            <a:r>
              <a:rPr lang="ar-DZ" dirty="0"/>
              <a:t>د</a:t>
            </a:r>
            <a:r>
              <a:rPr lang="ar-DZ" dirty="0" smtClean="0"/>
              <a:t>ي </a:t>
            </a:r>
            <a:r>
              <a:rPr lang="ar-DZ" dirty="0"/>
              <a:t>خدمات </a:t>
            </a:r>
            <a:r>
              <a:rPr lang="ar-DZ" dirty="0" smtClean="0"/>
              <a:t>الدفع. </a:t>
            </a:r>
          </a:p>
          <a:p>
            <a:pPr marL="285750" indent="-285750" algn="just" rtl="1">
              <a:buFont typeface="Arial"/>
              <a:buChar char="•"/>
            </a:pPr>
            <a:r>
              <a:rPr lang="ar-DZ" dirty="0" smtClean="0"/>
              <a:t>قواعد السير الحسن وأخلاقيات المهنة المطبقة على البنوك والمؤسسات المالية، والوسطاء المستقلين، ومكاتب الصرف، إضافة إلى مزودي خدمات الدفع. </a:t>
            </a:r>
            <a:endParaRPr lang="ar-DZ" dirty="0"/>
          </a:p>
          <a:p>
            <a:pPr algn="just" rtl="1"/>
            <a:r>
              <a:rPr lang="ar-DZ" dirty="0"/>
              <a:t>• شروط </a:t>
            </a:r>
            <a:r>
              <a:rPr lang="ar-DZ" dirty="0" smtClean="0"/>
              <a:t>اعتماد </a:t>
            </a:r>
            <a:r>
              <a:rPr lang="ar-DZ" dirty="0"/>
              <a:t>الوسطاء المستقلين ومكاتب الصرف </a:t>
            </a:r>
            <a:r>
              <a:rPr lang="ar-DZ" dirty="0" smtClean="0"/>
              <a:t>ولاسيما </a:t>
            </a:r>
            <a:r>
              <a:rPr lang="ar-DZ" dirty="0"/>
              <a:t>منها تحديد الحد </a:t>
            </a:r>
            <a:r>
              <a:rPr lang="ar-DZ" dirty="0" smtClean="0"/>
              <a:t>الأدنى </a:t>
            </a:r>
            <a:r>
              <a:rPr lang="ar-DZ" dirty="0"/>
              <a:t>من رأس المال وكذا  كيفيات </a:t>
            </a:r>
            <a:r>
              <a:rPr lang="ar-DZ" dirty="0" smtClean="0"/>
              <a:t>إبرائه.</a:t>
            </a:r>
            <a:r>
              <a:rPr lang="ar-DZ" dirty="0"/>
              <a:t> </a:t>
            </a:r>
          </a:p>
          <a:p>
            <a:pPr algn="just" rtl="1"/>
            <a:r>
              <a:rPr lang="ar-DZ" dirty="0"/>
              <a:t>• شروط </a:t>
            </a:r>
            <a:r>
              <a:rPr lang="ar-DZ" dirty="0" smtClean="0"/>
              <a:t>اعتماد </a:t>
            </a:r>
            <a:r>
              <a:rPr lang="ar-DZ" dirty="0"/>
              <a:t>وإنشاء </a:t>
            </a:r>
            <a:r>
              <a:rPr lang="ar-DZ" dirty="0" smtClean="0"/>
              <a:t>مزودي </a:t>
            </a:r>
            <a:r>
              <a:rPr lang="ar-DZ" dirty="0"/>
              <a:t>خدمات الدفع، </a:t>
            </a:r>
            <a:r>
              <a:rPr lang="ar-DZ" dirty="0" smtClean="0"/>
              <a:t>ولاسيما </a:t>
            </a:r>
            <a:r>
              <a:rPr lang="ar-DZ" dirty="0"/>
              <a:t>منها تحديد الحد </a:t>
            </a:r>
            <a:r>
              <a:rPr lang="ar-DZ" dirty="0" smtClean="0"/>
              <a:t>الأدنى </a:t>
            </a:r>
            <a:r>
              <a:rPr lang="ar-DZ" dirty="0"/>
              <a:t>لرأس المال، وكذا كيفيات </a:t>
            </a:r>
            <a:r>
              <a:rPr lang="ar-DZ" dirty="0" smtClean="0"/>
              <a:t>إبرائه </a:t>
            </a:r>
            <a:r>
              <a:rPr lang="ar-DZ" dirty="0"/>
              <a:t>وحماية زبائنهم، وكذا المعايير والقواعد </a:t>
            </a:r>
            <a:r>
              <a:rPr lang="ar-DZ" dirty="0" smtClean="0"/>
              <a:t>المحاسبية </a:t>
            </a:r>
            <a:r>
              <a:rPr lang="ar-DZ" dirty="0"/>
              <a:t>التي </a:t>
            </a:r>
            <a:r>
              <a:rPr lang="ar-DZ" dirty="0" smtClean="0"/>
              <a:t>تطبق عليهم.</a:t>
            </a:r>
            <a:endParaRPr lang="ar-DZ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6783" y="216077"/>
            <a:ext cx="50791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مضمون القانون النقدي والمصرفي لسنة 2023: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819" y="626333"/>
            <a:ext cx="8696529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800" b="1" dirty="0" smtClean="0">
                <a:solidFill>
                  <a:srgbClr val="00B050"/>
                </a:solidFill>
              </a:rPr>
              <a:t>د- </a:t>
            </a:r>
            <a:r>
              <a:rPr lang="ar-DZ" sz="1800" b="1" dirty="0">
                <a:solidFill>
                  <a:srgbClr val="00B050"/>
                </a:solidFill>
              </a:rPr>
              <a:t>تعزيز الصفة القانونية للصيرفة </a:t>
            </a:r>
            <a:r>
              <a:rPr lang="ar-DZ" sz="1800" b="1" dirty="0" smtClean="0">
                <a:solidFill>
                  <a:srgbClr val="00B050"/>
                </a:solidFill>
              </a:rPr>
              <a:t>الإسلامية:</a:t>
            </a:r>
            <a:r>
              <a:rPr lang="ar-DZ" sz="1800" b="1" dirty="0"/>
              <a:t>  </a:t>
            </a:r>
            <a:endParaRPr lang="ar-DZ" sz="1800" dirty="0"/>
          </a:p>
          <a:p>
            <a:pPr algn="just" rtl="1"/>
            <a:r>
              <a:rPr lang="ar-DZ" sz="1600" dirty="0"/>
              <a:t>على الرغم من النظام رقم </a:t>
            </a:r>
            <a:r>
              <a:rPr lang="ar-DZ" sz="1600" dirty="0" smtClean="0"/>
              <a:t>18- </a:t>
            </a:r>
            <a:r>
              <a:rPr lang="ar-DZ" sz="1600" dirty="0"/>
              <a:t>02 المؤرخ في 4 </a:t>
            </a:r>
            <a:r>
              <a:rPr lang="ar-DZ" sz="1600" dirty="0" smtClean="0"/>
              <a:t>نوفمبر </a:t>
            </a:r>
            <a:r>
              <a:rPr lang="ar-DZ" sz="1600" dirty="0"/>
              <a:t>2018 المتضمن </a:t>
            </a:r>
            <a:r>
              <a:rPr lang="ar-DZ" sz="1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قواعد ممارسة العمليات المصرفية  المتعلقة بالصيرفة التشاركية </a:t>
            </a:r>
            <a:r>
              <a:rPr lang="ar-DZ" sz="1600" dirty="0"/>
              <a:t>من طرف المصارف والمؤسسات المالية الذي </a:t>
            </a:r>
            <a:r>
              <a:rPr lang="ar-DZ" sz="1600" dirty="0" smtClean="0"/>
              <a:t>يعتبر </a:t>
            </a:r>
            <a:r>
              <a:rPr lang="ar-DZ" sz="1600" dirty="0"/>
              <a:t>أول نص قانوني ينظم الصيرفة </a:t>
            </a:r>
            <a:r>
              <a:rPr lang="ar-DZ" sz="1600" dirty="0" smtClean="0"/>
              <a:t>الإسلامية </a:t>
            </a:r>
            <a:r>
              <a:rPr lang="ar-DZ" sz="1600" dirty="0"/>
              <a:t>منذ </a:t>
            </a:r>
            <a:r>
              <a:rPr lang="ar-DZ" sz="1600" dirty="0" smtClean="0"/>
              <a:t>الاستقلال </a:t>
            </a:r>
            <a:r>
              <a:rPr lang="ar-DZ" sz="1600" dirty="0"/>
              <a:t>والذي أُلغي بنص النظام </a:t>
            </a:r>
            <a:r>
              <a:rPr lang="ar-DZ" sz="1600" dirty="0" smtClean="0"/>
              <a:t>رقم 20-03 المؤرخ </a:t>
            </a:r>
            <a:r>
              <a:rPr lang="ar-DZ" sz="1600" dirty="0"/>
              <a:t>في 15 مارس 2020 </a:t>
            </a:r>
            <a:r>
              <a:rPr lang="ar-DZ" sz="1600" dirty="0" smtClean="0"/>
              <a:t>المحدد </a:t>
            </a:r>
            <a:r>
              <a:rPr lang="ar-DZ" sz="1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للعمليات البنكية </a:t>
            </a:r>
            <a:r>
              <a:rPr lang="ar-DZ" sz="1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المتعلقة بالصيرفة </a:t>
            </a:r>
            <a:r>
              <a:rPr lang="ar-DZ" sz="1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الإسلامية</a:t>
            </a:r>
            <a:r>
              <a:rPr lang="ar-DZ" sz="1600" b="1" dirty="0" smtClean="0"/>
              <a:t> </a:t>
            </a:r>
            <a:r>
              <a:rPr lang="ar-DZ" sz="1600" dirty="0"/>
              <a:t>وقواعد ممارستها، حيث </a:t>
            </a:r>
            <a:r>
              <a:rPr lang="ar-DZ" sz="1600" dirty="0" smtClean="0"/>
              <a:t>تبني </a:t>
            </a:r>
            <a:r>
              <a:rPr lang="ar-DZ" sz="1600" dirty="0"/>
              <a:t>مصطلح </a:t>
            </a:r>
            <a:r>
              <a:rPr lang="ar-DZ" sz="1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الصيرفة </a:t>
            </a:r>
            <a:r>
              <a:rPr lang="ar-DZ" sz="1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الإسلامية </a:t>
            </a:r>
            <a:r>
              <a:rPr lang="ar-DZ" sz="1600" dirty="0"/>
              <a:t>بدل من الصيرفة  التشاركية </a:t>
            </a:r>
            <a:r>
              <a:rPr lang="ar-DZ" sz="1600" dirty="0" smtClean="0"/>
              <a:t>موضحا </a:t>
            </a:r>
            <a:r>
              <a:rPr lang="ar-DZ" sz="1600" dirty="0"/>
              <a:t>ممارسة </a:t>
            </a:r>
            <a:r>
              <a:rPr lang="ar-DZ" sz="1600" dirty="0" smtClean="0"/>
              <a:t>البنوك </a:t>
            </a:r>
            <a:r>
              <a:rPr lang="ar-DZ" sz="1600" dirty="0"/>
              <a:t>والمؤسسات المالية </a:t>
            </a:r>
            <a:r>
              <a:rPr lang="ar-DZ" sz="1600" dirty="0" smtClean="0"/>
              <a:t>للمنتجات الإسلامية ولاسيما </a:t>
            </a:r>
            <a:r>
              <a:rPr lang="ar-DZ" sz="1600" dirty="0"/>
              <a:t>فيما يتعلق </a:t>
            </a:r>
            <a:r>
              <a:rPr lang="ar-DZ" sz="1600" dirty="0" smtClean="0"/>
              <a:t>بفتح </a:t>
            </a:r>
            <a:r>
              <a:rPr lang="ar-DZ" sz="1600" dirty="0"/>
              <a:t>النوافذ </a:t>
            </a:r>
            <a:r>
              <a:rPr lang="ar-DZ" sz="1600" dirty="0" smtClean="0"/>
              <a:t>الإسلامية، بالإضافة </a:t>
            </a:r>
            <a:r>
              <a:rPr lang="ar-DZ" sz="1600" dirty="0"/>
              <a:t>إلى تقيد هذه المنتجات </a:t>
            </a:r>
            <a:r>
              <a:rPr lang="ar-DZ" sz="1600" dirty="0" smtClean="0"/>
              <a:t>للصيرفة الإسلامية </a:t>
            </a:r>
            <a:r>
              <a:rPr lang="ar-DZ" sz="1600" dirty="0"/>
              <a:t>في المرابحة  و المشاركة و المضاربة، </a:t>
            </a:r>
            <a:r>
              <a:rPr lang="ar-DZ" sz="1600" dirty="0" smtClean="0"/>
              <a:t>الإجارة، </a:t>
            </a:r>
            <a:r>
              <a:rPr lang="ar-DZ" sz="1600" dirty="0"/>
              <a:t>السلم، </a:t>
            </a:r>
            <a:r>
              <a:rPr lang="ar-DZ" sz="1600" dirty="0" err="1" smtClean="0"/>
              <a:t>الاستصناع</a:t>
            </a:r>
            <a:r>
              <a:rPr lang="ar-DZ" sz="1600" dirty="0" smtClean="0"/>
              <a:t>، </a:t>
            </a:r>
            <a:r>
              <a:rPr lang="ar-DZ" sz="1600" dirty="0"/>
              <a:t>حسابات </a:t>
            </a:r>
            <a:r>
              <a:rPr lang="ar-DZ" sz="1600" dirty="0" smtClean="0"/>
              <a:t>الودائع، الودائع </a:t>
            </a:r>
            <a:r>
              <a:rPr lang="ar-DZ" sz="1600" dirty="0"/>
              <a:t>في حسابات </a:t>
            </a:r>
            <a:r>
              <a:rPr lang="ar-DZ" sz="1600" dirty="0" smtClean="0"/>
              <a:t>الاستثمار.</a:t>
            </a:r>
          </a:p>
          <a:p>
            <a:pPr algn="just" rtl="1"/>
            <a:r>
              <a:rPr lang="ar-DZ" sz="1600" dirty="0" smtClean="0">
                <a:solidFill>
                  <a:schemeClr val="tx1"/>
                </a:solidFill>
              </a:rPr>
              <a:t>إلا أن القانون 23-09 رسخ للصيرفة الإسلامية من خلال تحديد مفهومها وممارستها، فقد حددها كما يلي: «تعتبر </a:t>
            </a:r>
            <a:r>
              <a:rPr lang="ar-DZ" sz="1600" dirty="0">
                <a:solidFill>
                  <a:schemeClr val="tx1"/>
                </a:solidFill>
              </a:rPr>
              <a:t>في </a:t>
            </a:r>
            <a:r>
              <a:rPr lang="ar-DZ" sz="1600" dirty="0" smtClean="0">
                <a:solidFill>
                  <a:schemeClr val="tx1"/>
                </a:solidFill>
              </a:rPr>
              <a:t>مفهوم </a:t>
            </a:r>
            <a:r>
              <a:rPr lang="ar-DZ" sz="1600" dirty="0">
                <a:solidFill>
                  <a:schemeClr val="tx1"/>
                </a:solidFill>
              </a:rPr>
              <a:t>هذا القانون، عملية مصرفية متعلقة بالصيرفة </a:t>
            </a:r>
            <a:r>
              <a:rPr lang="ar-DZ" sz="1600" dirty="0" smtClean="0">
                <a:solidFill>
                  <a:schemeClr val="tx1"/>
                </a:solidFill>
              </a:rPr>
              <a:t>الإسلامية، كل </a:t>
            </a:r>
            <a:r>
              <a:rPr lang="ar-DZ" sz="1600" dirty="0">
                <a:solidFill>
                  <a:schemeClr val="tx1"/>
                </a:solidFill>
              </a:rPr>
              <a:t>عملية تقوم بها </a:t>
            </a:r>
            <a:r>
              <a:rPr lang="ar-DZ" sz="1600" dirty="0" smtClean="0">
                <a:solidFill>
                  <a:schemeClr val="tx1"/>
                </a:solidFill>
              </a:rPr>
              <a:t>البنوك </a:t>
            </a:r>
            <a:r>
              <a:rPr lang="ar-DZ" sz="1600" dirty="0">
                <a:solidFill>
                  <a:schemeClr val="tx1"/>
                </a:solidFill>
              </a:rPr>
              <a:t>أو </a:t>
            </a:r>
            <a:r>
              <a:rPr lang="ar-DZ" sz="1600" dirty="0" smtClean="0">
                <a:solidFill>
                  <a:schemeClr val="tx1"/>
                </a:solidFill>
              </a:rPr>
              <a:t>الشبابيك الإسلامية </a:t>
            </a:r>
            <a:r>
              <a:rPr lang="ar-DZ" sz="1600" dirty="0">
                <a:solidFill>
                  <a:schemeClr val="tx1"/>
                </a:solidFill>
              </a:rPr>
              <a:t>المطابقة </a:t>
            </a:r>
            <a:r>
              <a:rPr lang="ar-DZ" sz="1600" dirty="0" smtClean="0">
                <a:solidFill>
                  <a:schemeClr val="tx1"/>
                </a:solidFill>
              </a:rPr>
              <a:t>لأحكام </a:t>
            </a:r>
            <a:r>
              <a:rPr lang="ar-DZ" sz="1600" dirty="0">
                <a:solidFill>
                  <a:schemeClr val="tx1"/>
                </a:solidFill>
              </a:rPr>
              <a:t>الشريعة </a:t>
            </a:r>
            <a:r>
              <a:rPr lang="ar-DZ" sz="1600" dirty="0" smtClean="0">
                <a:solidFill>
                  <a:schemeClr val="tx1"/>
                </a:solidFill>
              </a:rPr>
              <a:t>الإسلامية».</a:t>
            </a:r>
          </a:p>
          <a:p>
            <a:pPr algn="just" rtl="1"/>
            <a:r>
              <a:rPr lang="ar-DZ" sz="1600" dirty="0" smtClean="0">
                <a:solidFill>
                  <a:schemeClr val="tx1"/>
                </a:solidFill>
              </a:rPr>
              <a:t> كما </a:t>
            </a:r>
            <a:r>
              <a:rPr lang="ar-DZ" sz="1600" dirty="0">
                <a:solidFill>
                  <a:schemeClr val="tx1"/>
                </a:solidFill>
              </a:rPr>
              <a:t>أنه يتيح تكييف </a:t>
            </a:r>
            <a:r>
              <a:rPr lang="ar-DZ" sz="1600" dirty="0" smtClean="0">
                <a:solidFill>
                  <a:schemeClr val="tx1"/>
                </a:solidFill>
              </a:rPr>
              <a:t>أدوات </a:t>
            </a:r>
            <a:r>
              <a:rPr lang="ar-DZ" sz="1600" dirty="0">
                <a:solidFill>
                  <a:schemeClr val="tx1"/>
                </a:solidFill>
              </a:rPr>
              <a:t>التدخل على مستوى السوق النقدية مع خصوصيات </a:t>
            </a:r>
            <a:r>
              <a:rPr lang="ar-DZ" sz="1600" dirty="0" smtClean="0">
                <a:solidFill>
                  <a:schemeClr val="tx1"/>
                </a:solidFill>
              </a:rPr>
              <a:t>العمليات </a:t>
            </a:r>
            <a:r>
              <a:rPr lang="ar-DZ" sz="1600" dirty="0">
                <a:solidFill>
                  <a:schemeClr val="tx1"/>
                </a:solidFill>
              </a:rPr>
              <a:t>المصرفية، وعززها  من </a:t>
            </a:r>
            <a:r>
              <a:rPr lang="ar-DZ" sz="1600" dirty="0" smtClean="0">
                <a:solidFill>
                  <a:schemeClr val="tx1"/>
                </a:solidFill>
              </a:rPr>
              <a:t>خلال تعيين شخصية تختار بحكم كفاءتها في مجال الصيرفة الإسلامية </a:t>
            </a:r>
            <a:r>
              <a:rPr lang="ar-DZ" sz="1600" dirty="0">
                <a:solidFill>
                  <a:schemeClr val="tx1"/>
                </a:solidFill>
              </a:rPr>
              <a:t>في المجلس النقدي والمصرفي </a:t>
            </a:r>
            <a:r>
              <a:rPr lang="ar-DZ" sz="1600" dirty="0" smtClean="0">
                <a:solidFill>
                  <a:schemeClr val="tx1"/>
                </a:solidFill>
              </a:rPr>
              <a:t>وهذا </a:t>
            </a:r>
            <a:r>
              <a:rPr lang="ar-DZ" sz="1600" dirty="0">
                <a:solidFill>
                  <a:schemeClr val="tx1"/>
                </a:solidFill>
              </a:rPr>
              <a:t>يجعل السياسات تراعي خصوصيات المنتجات والخدمات المصرفية </a:t>
            </a:r>
            <a:r>
              <a:rPr lang="ar-DZ" sz="1600" dirty="0" smtClean="0">
                <a:solidFill>
                  <a:schemeClr val="tx1"/>
                </a:solidFill>
              </a:rPr>
              <a:t>الإسلامية، </a:t>
            </a:r>
            <a:r>
              <a:rPr lang="ar-DZ" sz="1600" dirty="0">
                <a:solidFill>
                  <a:schemeClr val="tx1"/>
                </a:solidFill>
              </a:rPr>
              <a:t>كما </a:t>
            </a:r>
            <a:r>
              <a:rPr lang="ar-DZ" sz="1600" dirty="0" smtClean="0">
                <a:solidFill>
                  <a:schemeClr val="tx1"/>
                </a:solidFill>
              </a:rPr>
              <a:t>أجبر </a:t>
            </a:r>
            <a:r>
              <a:rPr lang="ar-DZ" sz="1600" dirty="0">
                <a:solidFill>
                  <a:schemeClr val="tx1"/>
                </a:solidFill>
              </a:rPr>
              <a:t>القانون </a:t>
            </a:r>
            <a:r>
              <a:rPr lang="ar-DZ" sz="1600" dirty="0" smtClean="0">
                <a:solidFill>
                  <a:schemeClr val="tx1"/>
                </a:solidFill>
              </a:rPr>
              <a:t>23-09</a:t>
            </a:r>
            <a:r>
              <a:rPr lang="ar-DZ" sz="1600" dirty="0">
                <a:solidFill>
                  <a:schemeClr val="tx1"/>
                </a:solidFill>
              </a:rPr>
              <a:t> </a:t>
            </a:r>
            <a:r>
              <a:rPr lang="ar-DZ" sz="1600" dirty="0" smtClean="0">
                <a:solidFill>
                  <a:schemeClr val="tx1"/>
                </a:solidFill>
              </a:rPr>
              <a:t>تسويق </a:t>
            </a:r>
            <a:r>
              <a:rPr lang="ar-DZ" sz="1600" dirty="0">
                <a:solidFill>
                  <a:schemeClr val="tx1"/>
                </a:solidFill>
              </a:rPr>
              <a:t>المنتجات المصرفية المتعلقة بالصيرفة </a:t>
            </a:r>
            <a:r>
              <a:rPr lang="ar-DZ" sz="1600" dirty="0" smtClean="0">
                <a:solidFill>
                  <a:schemeClr val="tx1"/>
                </a:solidFill>
              </a:rPr>
              <a:t>الإسلامية </a:t>
            </a:r>
            <a:r>
              <a:rPr lang="ar-DZ" sz="1600" dirty="0">
                <a:solidFill>
                  <a:schemeClr val="tx1"/>
                </a:solidFill>
              </a:rPr>
              <a:t>الحصول مسبقا على </a:t>
            </a:r>
            <a:r>
              <a:rPr lang="ar-DZ" sz="1600" dirty="0" smtClean="0">
                <a:solidFill>
                  <a:schemeClr val="tx1"/>
                </a:solidFill>
              </a:rPr>
              <a:t>شهادة </a:t>
            </a:r>
            <a:r>
              <a:rPr lang="ar-DZ" sz="1600" dirty="0">
                <a:solidFill>
                  <a:schemeClr val="tx1"/>
                </a:solidFill>
              </a:rPr>
              <a:t>المطابقة </a:t>
            </a:r>
            <a:r>
              <a:rPr lang="ar-DZ" sz="1600" dirty="0" smtClean="0">
                <a:solidFill>
                  <a:schemeClr val="tx1"/>
                </a:solidFill>
              </a:rPr>
              <a:t>لمبادئ الشريعة الإسلامية صادرة </a:t>
            </a:r>
            <a:r>
              <a:rPr lang="ar-DZ" sz="1600" dirty="0">
                <a:solidFill>
                  <a:schemeClr val="tx1"/>
                </a:solidFill>
              </a:rPr>
              <a:t>عن الهيئة الشرعية </a:t>
            </a:r>
            <a:r>
              <a:rPr lang="ar-DZ" sz="1600" dirty="0" smtClean="0">
                <a:solidFill>
                  <a:schemeClr val="tx1"/>
                </a:solidFill>
              </a:rPr>
              <a:t>للإفتاء </a:t>
            </a:r>
            <a:r>
              <a:rPr lang="ar-DZ" sz="1600" dirty="0">
                <a:solidFill>
                  <a:schemeClr val="tx1"/>
                </a:solidFill>
              </a:rPr>
              <a:t>في مجال المالية </a:t>
            </a:r>
            <a:r>
              <a:rPr lang="ar-DZ" sz="1600" dirty="0" smtClean="0">
                <a:solidFill>
                  <a:schemeClr val="tx1"/>
                </a:solidFill>
              </a:rPr>
              <a:t>الإسلامية، </a:t>
            </a:r>
            <a:r>
              <a:rPr lang="ar-DZ" sz="1600" dirty="0">
                <a:solidFill>
                  <a:schemeClr val="tx1"/>
                </a:solidFill>
              </a:rPr>
              <a:t>وموافقة بنك </a:t>
            </a:r>
            <a:r>
              <a:rPr lang="ar-DZ" sz="1600" dirty="0" smtClean="0">
                <a:solidFill>
                  <a:schemeClr val="tx1"/>
                </a:solidFill>
              </a:rPr>
              <a:t>الجزائر.</a:t>
            </a:r>
          </a:p>
          <a:p>
            <a:pPr algn="just" rtl="1"/>
            <a:endParaRPr lang="ar-DZ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6783" y="157711"/>
            <a:ext cx="50791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مضمون القانون النقدي والمصرفي لسنة 2023: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819" y="704154"/>
            <a:ext cx="8696529" cy="35086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00B050"/>
                </a:solidFill>
              </a:rPr>
              <a:t>ه- توسيع صلاحيات </a:t>
            </a:r>
            <a:r>
              <a:rPr lang="ar-DZ" sz="1600" b="1" dirty="0">
                <a:solidFill>
                  <a:srgbClr val="00B050"/>
                </a:solidFill>
              </a:rPr>
              <a:t>اللجنة </a:t>
            </a:r>
            <a:r>
              <a:rPr lang="ar-DZ" sz="1600" b="1" dirty="0" smtClean="0">
                <a:solidFill>
                  <a:srgbClr val="00B050"/>
                </a:solidFill>
              </a:rPr>
              <a:t>المصرفية</a:t>
            </a:r>
            <a:r>
              <a:rPr lang="ar-DZ" sz="1600" b="1" dirty="0">
                <a:solidFill>
                  <a:srgbClr val="00B050"/>
                </a:solidFill>
              </a:rPr>
              <a:t>:</a:t>
            </a:r>
            <a:endParaRPr lang="ar-DZ" sz="1600" dirty="0">
              <a:solidFill>
                <a:srgbClr val="00B050"/>
              </a:solidFill>
            </a:endParaRPr>
          </a:p>
          <a:p>
            <a:pPr algn="r" rtl="1"/>
            <a:r>
              <a:rPr lang="ar-DZ" sz="1600" dirty="0"/>
              <a:t>لقد جعل هذا القانون للجنة المصرفية سلطة إشراف بنكي، حيث أصبحت هي الوحيدة المخولة </a:t>
            </a:r>
            <a:r>
              <a:rPr lang="ar-DZ" sz="1600" dirty="0" smtClean="0"/>
              <a:t>بالبت </a:t>
            </a:r>
            <a:r>
              <a:rPr lang="ar-DZ" sz="1600" dirty="0"/>
              <a:t>في  أي </a:t>
            </a:r>
            <a:r>
              <a:rPr lang="ar-DZ" sz="1600" dirty="0" smtClean="0"/>
              <a:t>إخلال </a:t>
            </a:r>
            <a:r>
              <a:rPr lang="ar-DZ" sz="1600" dirty="0"/>
              <a:t>من طرف </a:t>
            </a:r>
            <a:r>
              <a:rPr lang="ar-DZ" sz="1600" dirty="0" smtClean="0"/>
              <a:t>البنوك </a:t>
            </a:r>
            <a:r>
              <a:rPr lang="ar-DZ" sz="1600" dirty="0"/>
              <a:t>والمؤسسات المالية بأحكام هذا القانون وأنظمته المتعلقة بالتعرض للمخاطر، </a:t>
            </a:r>
            <a:r>
              <a:rPr lang="ar-DZ" sz="1600" dirty="0" smtClean="0"/>
              <a:t>لا </a:t>
            </a:r>
            <a:r>
              <a:rPr lang="ar-DZ" sz="1600" dirty="0"/>
              <a:t>سيما منها خطر القرض وكذا أعمال التسيير المترتبة عليها، حيث </a:t>
            </a:r>
            <a:r>
              <a:rPr lang="ar-DZ" sz="1600" dirty="0" smtClean="0"/>
              <a:t>يكلف </a:t>
            </a:r>
            <a:r>
              <a:rPr lang="ar-DZ" sz="1600" dirty="0"/>
              <a:t>بنك الجزائر بتنظيم هذه الرقابة لحساب </a:t>
            </a:r>
            <a:r>
              <a:rPr lang="ar-DZ" sz="1600" dirty="0" smtClean="0"/>
              <a:t>اللجنة بواسطة </a:t>
            </a:r>
            <a:r>
              <a:rPr lang="ar-DZ" sz="1600" dirty="0"/>
              <a:t>أعوانه، ويمكن للجنة أن </a:t>
            </a:r>
            <a:r>
              <a:rPr lang="ar-DZ" sz="1600" dirty="0" smtClean="0"/>
              <a:t>تكلف </a:t>
            </a:r>
            <a:r>
              <a:rPr lang="ar-DZ" sz="1600" dirty="0"/>
              <a:t>بمهمة أي شخص يقع عليه </a:t>
            </a:r>
            <a:r>
              <a:rPr lang="ar-DZ" sz="1600" dirty="0" smtClean="0"/>
              <a:t>اختيارها.</a:t>
            </a:r>
          </a:p>
          <a:p>
            <a:pPr algn="r" rtl="1"/>
            <a:r>
              <a:rPr lang="ar-DZ" sz="1600" b="1" dirty="0" smtClean="0">
                <a:solidFill>
                  <a:srgbClr val="00B050"/>
                </a:solidFill>
              </a:rPr>
              <a:t>و- استحداث </a:t>
            </a:r>
            <a:r>
              <a:rPr lang="ar-DZ" sz="1600" b="1" dirty="0">
                <a:solidFill>
                  <a:srgbClr val="00B050"/>
                </a:solidFill>
              </a:rPr>
              <a:t>لجنة </a:t>
            </a:r>
            <a:r>
              <a:rPr lang="ar-DZ" sz="1600" b="1" dirty="0" smtClean="0">
                <a:solidFill>
                  <a:srgbClr val="00B050"/>
                </a:solidFill>
              </a:rPr>
              <a:t>الاستقرار المالي:</a:t>
            </a:r>
            <a:r>
              <a:rPr lang="ar-DZ" sz="1600" b="1" dirty="0">
                <a:solidFill>
                  <a:srgbClr val="00B050"/>
                </a:solidFill>
              </a:rPr>
              <a:t> </a:t>
            </a:r>
            <a:endParaRPr lang="ar-DZ" sz="1600" dirty="0">
              <a:solidFill>
                <a:srgbClr val="00B050"/>
              </a:solidFill>
            </a:endParaRPr>
          </a:p>
          <a:p>
            <a:pPr algn="r" rtl="1"/>
            <a:r>
              <a:rPr lang="ar-DZ" sz="1600" dirty="0"/>
              <a:t>تم استحداث لجنة </a:t>
            </a:r>
            <a:r>
              <a:rPr lang="ar-DZ" sz="1600" dirty="0" smtClean="0"/>
              <a:t>الاستقرار </a:t>
            </a:r>
            <a:r>
              <a:rPr lang="ar-DZ" sz="1600" dirty="0"/>
              <a:t>المالي </a:t>
            </a:r>
            <a:r>
              <a:rPr lang="ar-DZ" sz="1600" dirty="0" smtClean="0"/>
              <a:t>وتكليفها </a:t>
            </a:r>
            <a:r>
              <a:rPr lang="ar-DZ" sz="1600" dirty="0"/>
              <a:t>بالسياسة و المراقبة </a:t>
            </a:r>
            <a:r>
              <a:rPr lang="ar-DZ" sz="1600" dirty="0" smtClean="0"/>
              <a:t>الاحترازية </a:t>
            </a:r>
            <a:r>
              <a:rPr lang="ar-DZ" sz="1600" dirty="0"/>
              <a:t>ا</a:t>
            </a:r>
            <a:r>
              <a:rPr lang="ar-DZ" sz="1600" dirty="0" smtClean="0"/>
              <a:t>لكلية وإدارة الأزمات </a:t>
            </a:r>
            <a:r>
              <a:rPr lang="ar-DZ" sz="1600" dirty="0"/>
              <a:t>، حيث تهدف  السياسة </a:t>
            </a:r>
            <a:r>
              <a:rPr lang="ar-DZ" sz="1600" dirty="0" smtClean="0"/>
              <a:t>الاحترازية </a:t>
            </a:r>
            <a:r>
              <a:rPr lang="ar-DZ" sz="1600" dirty="0"/>
              <a:t>الكلية إلى السهر على الرفع من قابلية </a:t>
            </a:r>
            <a:r>
              <a:rPr lang="ar-DZ" sz="1600" dirty="0" smtClean="0"/>
              <a:t>صمود </a:t>
            </a:r>
            <a:r>
              <a:rPr lang="ar-DZ" sz="1600" dirty="0"/>
              <a:t>النظام المالي من </a:t>
            </a:r>
            <a:r>
              <a:rPr lang="ar-DZ" sz="1600" dirty="0" smtClean="0"/>
              <a:t>خلال </a:t>
            </a:r>
            <a:r>
              <a:rPr lang="ar-DZ" sz="1600" dirty="0"/>
              <a:t>معالجة واحتواء نقاط  </a:t>
            </a:r>
            <a:r>
              <a:rPr lang="ar-DZ" sz="1600" dirty="0" smtClean="0"/>
              <a:t>الضعف </a:t>
            </a:r>
            <a:r>
              <a:rPr lang="ar-DZ" sz="1600" dirty="0"/>
              <a:t>النظامية التي يمكن أن </a:t>
            </a:r>
            <a:r>
              <a:rPr lang="ar-DZ" sz="1600" dirty="0" smtClean="0"/>
              <a:t>تهدده </a:t>
            </a:r>
            <a:r>
              <a:rPr lang="ar-DZ" sz="1600" dirty="0"/>
              <a:t>ومن </a:t>
            </a:r>
            <a:r>
              <a:rPr lang="ar-DZ" sz="1600" dirty="0" smtClean="0"/>
              <a:t>خلال </a:t>
            </a:r>
            <a:r>
              <a:rPr lang="ar-DZ" sz="1600" dirty="0"/>
              <a:t>تعزيز </a:t>
            </a:r>
            <a:r>
              <a:rPr lang="ar-DZ" sz="1600" dirty="0" smtClean="0"/>
              <a:t>صلابة </a:t>
            </a:r>
            <a:r>
              <a:rPr lang="ar-DZ" sz="1600" dirty="0"/>
              <a:t>النظام المالي في مواجهة الصدمات المجمعة،  ولقد </a:t>
            </a:r>
            <a:r>
              <a:rPr lang="ar-DZ" sz="1600" dirty="0" smtClean="0"/>
              <a:t>حدد </a:t>
            </a:r>
            <a:r>
              <a:rPr lang="ar-DZ" sz="1600" dirty="0"/>
              <a:t>مهامها في </a:t>
            </a:r>
            <a:r>
              <a:rPr lang="ar-DZ" sz="1600" dirty="0" smtClean="0"/>
              <a:t>حالتين:</a:t>
            </a:r>
            <a:endParaRPr lang="ar-DZ" sz="1600" dirty="0"/>
          </a:p>
          <a:p>
            <a:pPr algn="r" rtl="1"/>
            <a:r>
              <a:rPr lang="ar-DZ" sz="1600" b="1" dirty="0" smtClean="0"/>
              <a:t>1- المهام المتعلقة </a:t>
            </a:r>
            <a:r>
              <a:rPr lang="ar-DZ" sz="1600" b="1" dirty="0"/>
              <a:t>بالمراقبة </a:t>
            </a:r>
            <a:r>
              <a:rPr lang="ar-DZ" sz="1600" b="1" dirty="0" smtClean="0"/>
              <a:t>الاحترازية </a:t>
            </a:r>
            <a:r>
              <a:rPr lang="ar-DZ" sz="1600" b="1" dirty="0"/>
              <a:t>الكلية:  </a:t>
            </a:r>
          </a:p>
          <a:p>
            <a:pPr algn="r" rtl="1"/>
            <a:r>
              <a:rPr lang="ar-DZ" sz="1600" dirty="0"/>
              <a:t>• تحديد وتقييم المخاطر التي يحتمل أن تضر باستقرار النظام المالي في مجمله؛  </a:t>
            </a:r>
          </a:p>
          <a:p>
            <a:pPr algn="r" rtl="1"/>
            <a:r>
              <a:rPr lang="ar-DZ" sz="1600" dirty="0"/>
              <a:t>• الحرص على تعزيز </a:t>
            </a:r>
            <a:r>
              <a:rPr lang="ar-DZ" sz="1600" dirty="0" smtClean="0"/>
              <a:t>شفافية </a:t>
            </a:r>
            <a:r>
              <a:rPr lang="ar-DZ" sz="1600" dirty="0"/>
              <a:t>النظام المالي من </a:t>
            </a:r>
            <a:r>
              <a:rPr lang="ar-DZ" sz="1600" dirty="0" smtClean="0"/>
              <a:t>خلال </a:t>
            </a:r>
            <a:r>
              <a:rPr lang="ar-DZ" sz="1600" dirty="0"/>
              <a:t>تشجيع إنتاج ونشر المعلومات </a:t>
            </a:r>
            <a:r>
              <a:rPr lang="ar-DZ" sz="1600" dirty="0" smtClean="0"/>
              <a:t>والإحصائيات المفيدة</a:t>
            </a:r>
            <a:r>
              <a:rPr lang="ar-DZ" sz="1600" dirty="0"/>
              <a:t>  للمراقبة </a:t>
            </a:r>
            <a:r>
              <a:rPr lang="ar-DZ" sz="1600" dirty="0" smtClean="0"/>
              <a:t>الاحترازية </a:t>
            </a:r>
            <a:r>
              <a:rPr lang="ar-DZ" sz="1600" dirty="0"/>
              <a:t>الكلية من طرف </a:t>
            </a:r>
            <a:r>
              <a:rPr lang="ar-DZ" sz="1600" dirty="0" smtClean="0"/>
              <a:t>الفاعلين </a:t>
            </a:r>
            <a:r>
              <a:rPr lang="ar-DZ" sz="1600" dirty="0"/>
              <a:t>في النظام المالي؛</a:t>
            </a:r>
          </a:p>
          <a:p>
            <a:pPr algn="r" rtl="1"/>
            <a:endParaRPr lang="ar-DZ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6783" y="216077"/>
            <a:ext cx="50791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DZ" sz="1800" b="1" dirty="0" smtClean="0">
                <a:solidFill>
                  <a:srgbClr val="FF0000"/>
                </a:solidFill>
              </a:rPr>
              <a:t>6</a:t>
            </a:r>
            <a:r>
              <a:rPr lang="ar-SA" sz="1800" b="1" dirty="0" smtClean="0">
                <a:solidFill>
                  <a:srgbClr val="FF0000"/>
                </a:solidFill>
              </a:rPr>
              <a:t>- </a:t>
            </a:r>
            <a:r>
              <a:rPr lang="ar-DZ" sz="1800" b="1" dirty="0" smtClean="0">
                <a:solidFill>
                  <a:srgbClr val="FF0000"/>
                </a:solidFill>
              </a:rPr>
              <a:t>مضمون القانون النقدي والمصرفي لسنة 2023: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theme/theme1.xml><?xml version="1.0" encoding="utf-8"?>
<a:theme xmlns:a="http://schemas.openxmlformats.org/drawingml/2006/main" name="Adnane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Adnane</Template>
  <TotalTime>1548</TotalTime>
  <Words>287</Words>
  <Application>Microsoft Office PowerPoint</Application>
  <PresentationFormat>Affichage à l'écran (16:9)</PresentationFormat>
  <Paragraphs>98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Agency FB</vt:lpstr>
      <vt:lpstr>Arial</vt:lpstr>
      <vt:lpstr>Andalus</vt:lpstr>
      <vt:lpstr>Barlow Condensed SemiBold</vt:lpstr>
      <vt:lpstr>Amatic SC</vt:lpstr>
      <vt:lpstr>Arvo</vt:lpstr>
      <vt:lpstr>Adnane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Compte Microsoft</cp:lastModifiedBy>
  <cp:revision>219</cp:revision>
  <dcterms:modified xsi:type="dcterms:W3CDTF">2025-04-16T16:35:34Z</dcterms:modified>
</cp:coreProperties>
</file>