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63" r:id="rId4"/>
    <p:sldId id="258" r:id="rId5"/>
    <p:sldId id="264" r:id="rId6"/>
    <p:sldId id="265" r:id="rId7"/>
    <p:sldId id="260" r:id="rId8"/>
    <p:sldId id="261" r:id="rId9"/>
    <p:sldId id="26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2" autoAdjust="0"/>
    <p:restoredTop sz="94434" autoAdjust="0"/>
  </p:normalViewPr>
  <p:slideViewPr>
    <p:cSldViewPr snapToGrid="0">
      <p:cViewPr varScale="1">
        <p:scale>
          <a:sx n="71" d="100"/>
          <a:sy n="71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0D5D07-B035-4A03-A9FC-00E784A35B92}" type="datetimeFigureOut">
              <a:rPr lang="fr-FR" smtClean="0"/>
              <a:t>12/11/2024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DFE9F9-0335-4935-9D53-33FF5590A9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7585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FE9F9-0335-4935-9D53-33FF5590A984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06110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11/12/2024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780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11/12/2024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976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11/12/2024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‹N°›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20408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11/12/2024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529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11/12/2024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‹N°›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726717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11/12/2024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1440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11/12/2024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1962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11/12/2024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78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11/12/2024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670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11/12/2024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955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11/12/2024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165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11/12/2024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400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11/12/2024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315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11/12/2024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76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11/12/2024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916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11/12/2024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49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  <a:t>11/12/2024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B618960-8005-486C-9A75-10CB2AAC16F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128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9797" y="1476687"/>
            <a:ext cx="7766936" cy="1646302"/>
          </a:xfrm>
        </p:spPr>
        <p:txBody>
          <a:bodyPr/>
          <a:lstStyle/>
          <a:p>
            <a:pPr algn="ctr"/>
            <a:r>
              <a:rPr lang="ar-D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تدقيق دورة المشتريات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 rtl="1"/>
            <a:r>
              <a:rPr lang="ar-D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ماستر </a:t>
            </a:r>
            <a:r>
              <a:rPr lang="ar-D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ar-D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مالية المؤسسة</a:t>
            </a:r>
          </a:p>
          <a:p>
            <a:pPr algn="l" rtl="1"/>
            <a:r>
              <a:rPr lang="ar-D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الأستاذة الدكتورة بن قارة إيمان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2013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96434" y="632012"/>
            <a:ext cx="4491593" cy="766482"/>
          </a:xfrm>
        </p:spPr>
        <p:txBody>
          <a:bodyPr/>
          <a:lstStyle/>
          <a:p>
            <a:pPr algn="r" rtl="1"/>
            <a:r>
              <a:rPr lang="ar-D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ماذا تشمل دورة المشتريات ؟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491656" y="2725367"/>
            <a:ext cx="4096372" cy="1819740"/>
          </a:xfrm>
        </p:spPr>
        <p:txBody>
          <a:bodyPr>
            <a:normAutofit fontScale="92500" lnSpcReduction="10000"/>
          </a:bodyPr>
          <a:lstStyle/>
          <a:p>
            <a:pPr marL="0" indent="0" algn="just" rtl="1">
              <a:buNone/>
            </a:pPr>
            <a:r>
              <a:rPr lang="ar-D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تشمل جميع الأنشطة المتعلقة با</a:t>
            </a:r>
            <a:r>
              <a:rPr lang="ar-DZ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لحصول</a:t>
            </a:r>
            <a:r>
              <a:rPr lang="ar-D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على ال</a:t>
            </a:r>
            <a:r>
              <a:rPr lang="ar-D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م</a:t>
            </a:r>
            <a:r>
              <a:rPr lang="ar-D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وارد الأولية، السلع و الخدمات و المدفوعات النقدية</a:t>
            </a:r>
            <a:endParaRPr lang="fr-F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273410" y="609600"/>
            <a:ext cx="4500296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 rtl="1"/>
            <a:r>
              <a:rPr lang="ar-D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ما هو الهدف من تدقيقها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D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؟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Flèche vers le bas 4"/>
          <p:cNvSpPr/>
          <p:nvPr/>
        </p:nvSpPr>
        <p:spPr>
          <a:xfrm>
            <a:off x="2743200" y="1270000"/>
            <a:ext cx="524435" cy="82933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lèche vers le bas 5"/>
          <p:cNvSpPr/>
          <p:nvPr/>
        </p:nvSpPr>
        <p:spPr>
          <a:xfrm>
            <a:off x="7494494" y="1698812"/>
            <a:ext cx="524435" cy="82933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618565" y="2590799"/>
            <a:ext cx="4267474" cy="38772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1">
              <a:buFont typeface="Wingdings 3" charset="2"/>
              <a:buNone/>
            </a:pPr>
            <a:r>
              <a:rPr lang="ar-D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ضمان</a:t>
            </a:r>
            <a:r>
              <a:rPr lang="ar-D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التطبيق الصحيح لإ</a:t>
            </a:r>
            <a:r>
              <a:rPr lang="ar-D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جراءات</a:t>
            </a:r>
            <a:r>
              <a:rPr lang="ar-D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عملية الشراء،</a:t>
            </a:r>
          </a:p>
          <a:p>
            <a:pPr algn="just" rtl="1">
              <a:buFontTx/>
              <a:buChar char="-"/>
            </a:pPr>
            <a:r>
              <a:rPr lang="ar-D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ضمان</a:t>
            </a:r>
            <a:r>
              <a:rPr lang="ar-D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وجود </a:t>
            </a:r>
            <a:r>
              <a:rPr lang="ar-D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مبررات</a:t>
            </a:r>
            <a:r>
              <a:rPr lang="ar-D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صحيحة و منطقية لعمليات الشراء و تتلاءم مع طبيعة نشاط المؤسسة،</a:t>
            </a:r>
          </a:p>
          <a:p>
            <a:pPr algn="just" rtl="1">
              <a:buFontTx/>
              <a:buChar char="-"/>
            </a:pPr>
            <a:r>
              <a:rPr lang="ar-D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ضمان</a:t>
            </a:r>
            <a:r>
              <a:rPr lang="ar-D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أن </a:t>
            </a:r>
            <a:r>
              <a:rPr lang="ar-D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التسجيلات المحاسبية </a:t>
            </a:r>
            <a:r>
              <a:rPr lang="ar-D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لعمليات الشراء صحيحة </a:t>
            </a:r>
          </a:p>
          <a:p>
            <a:pPr marL="0" indent="0" algn="just" rtl="1">
              <a:buFont typeface="Wingdings 3" charset="2"/>
              <a:buNone/>
            </a:pPr>
            <a:endParaRPr lang="fr-F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4861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 animBg="1"/>
      <p:bldP spid="6" grpId="0" animBg="1"/>
      <p:bldP spid="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849470" y="177518"/>
            <a:ext cx="4666403" cy="766482"/>
          </a:xfrm>
        </p:spPr>
        <p:txBody>
          <a:bodyPr>
            <a:normAutofit/>
          </a:bodyPr>
          <a:lstStyle/>
          <a:p>
            <a:pPr algn="ctr" rtl="1"/>
            <a:r>
              <a:rPr lang="ar-D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معلومات مرتبطة بعملية الشراء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983941" y="1606923"/>
            <a:ext cx="5836297" cy="3375211"/>
          </a:xfrm>
        </p:spPr>
        <p:txBody>
          <a:bodyPr>
            <a:normAutofit fontScale="92500" lnSpcReduction="20000"/>
          </a:bodyPr>
          <a:lstStyle/>
          <a:p>
            <a:pPr algn="just" rtl="1">
              <a:buFontTx/>
              <a:buChar char="-"/>
            </a:pPr>
            <a:r>
              <a:rPr lang="ar-DZ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لماذا؟ </a:t>
            </a:r>
            <a:r>
              <a:rPr lang="ar-D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عند تحديد حاجة للشراء</a:t>
            </a:r>
          </a:p>
          <a:p>
            <a:pPr algn="just" rtl="1">
              <a:buFontTx/>
              <a:buChar char="-"/>
            </a:pPr>
            <a:r>
              <a:rPr lang="ar-DZ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ماذا؟ </a:t>
            </a:r>
            <a:r>
              <a:rPr lang="ar-D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تحديد طبيعة المشتريات (سلع، مواد أولية...إلخ)</a:t>
            </a:r>
          </a:p>
          <a:p>
            <a:pPr algn="just" rtl="1">
              <a:buFontTx/>
              <a:buChar char="-"/>
            </a:pPr>
            <a:r>
              <a:rPr lang="ar-DZ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متى ؟ </a:t>
            </a:r>
            <a:r>
              <a:rPr lang="ar-D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ar-DZ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D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عند توفر معدل معقول للشراء</a:t>
            </a:r>
          </a:p>
          <a:p>
            <a:pPr algn="just" rtl="1">
              <a:buFontTx/>
              <a:buChar char="-"/>
            </a:pPr>
            <a:r>
              <a:rPr lang="ar-DZ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من ؟ </a:t>
            </a:r>
            <a:r>
              <a:rPr lang="ar-D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المخول له</a:t>
            </a:r>
          </a:p>
          <a:p>
            <a:pPr algn="just" rtl="1">
              <a:buFontTx/>
              <a:buChar char="-"/>
            </a:pPr>
            <a:r>
              <a:rPr lang="ar-DZ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كيف؟ </a:t>
            </a:r>
            <a:r>
              <a:rPr lang="ar-D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اتباع إجراءات و مراحل عملية شراء</a:t>
            </a:r>
          </a:p>
          <a:p>
            <a:pPr algn="just" rtl="1">
              <a:buFontTx/>
              <a:buChar char="-"/>
            </a:pPr>
            <a:endParaRPr lang="ar-DZ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rtl="1">
              <a:buFontTx/>
              <a:buChar char="-"/>
            </a:pPr>
            <a:endParaRPr lang="fr-F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Flèche vers le bas 5"/>
          <p:cNvSpPr/>
          <p:nvPr/>
        </p:nvSpPr>
        <p:spPr>
          <a:xfrm>
            <a:off x="8182671" y="777592"/>
            <a:ext cx="524435" cy="82933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9" name="Titre 1"/>
          <p:cNvSpPr txBox="1">
            <a:spLocks/>
          </p:cNvSpPr>
          <p:nvPr/>
        </p:nvSpPr>
        <p:spPr>
          <a:xfrm>
            <a:off x="510712" y="345375"/>
            <a:ext cx="4666403" cy="766482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rtl="1"/>
            <a:r>
              <a:rPr lang="ar-D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الوظائف المرتبطة بعملية الشراء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Flèche vers le bas 9"/>
          <p:cNvSpPr/>
          <p:nvPr/>
        </p:nvSpPr>
        <p:spPr>
          <a:xfrm>
            <a:off x="2581695" y="944000"/>
            <a:ext cx="524435" cy="82933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11" name="Ellipse 10"/>
          <p:cNvSpPr/>
          <p:nvPr/>
        </p:nvSpPr>
        <p:spPr>
          <a:xfrm>
            <a:off x="3247323" y="1773331"/>
            <a:ext cx="2111189" cy="83371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dirty="0" smtClean="0"/>
              <a:t>المصلحة </a:t>
            </a:r>
            <a:r>
              <a:rPr lang="ar-DZ" dirty="0"/>
              <a:t> </a:t>
            </a:r>
            <a:r>
              <a:rPr lang="ar-DZ" dirty="0" smtClean="0"/>
              <a:t>التي طلب الشراء</a:t>
            </a:r>
            <a:endParaRPr lang="fr-FR" dirty="0"/>
          </a:p>
        </p:txBody>
      </p:sp>
      <p:sp>
        <p:nvSpPr>
          <p:cNvPr id="12" name="Ellipse 11"/>
          <p:cNvSpPr/>
          <p:nvPr/>
        </p:nvSpPr>
        <p:spPr>
          <a:xfrm>
            <a:off x="683068" y="3067052"/>
            <a:ext cx="2111189" cy="83371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dirty="0" smtClean="0"/>
              <a:t>مصلحة الاستقبال</a:t>
            </a:r>
            <a:endParaRPr lang="fr-FR" dirty="0"/>
          </a:p>
        </p:txBody>
      </p:sp>
      <p:cxnSp>
        <p:nvCxnSpPr>
          <p:cNvPr id="14" name="Connecteur droit avec flèche 13"/>
          <p:cNvCxnSpPr/>
          <p:nvPr/>
        </p:nvCxnSpPr>
        <p:spPr>
          <a:xfrm flipH="1">
            <a:off x="2722888" y="2190190"/>
            <a:ext cx="52443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6" name="Ellipse 15"/>
          <p:cNvSpPr/>
          <p:nvPr/>
        </p:nvSpPr>
        <p:spPr>
          <a:xfrm>
            <a:off x="683069" y="4470028"/>
            <a:ext cx="2111189" cy="83371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dirty="0" smtClean="0"/>
              <a:t>مصلحة التخزين</a:t>
            </a:r>
            <a:endParaRPr lang="fr-FR" dirty="0"/>
          </a:p>
        </p:txBody>
      </p:sp>
      <p:sp>
        <p:nvSpPr>
          <p:cNvPr id="17" name="Ellipse 16"/>
          <p:cNvSpPr/>
          <p:nvPr/>
        </p:nvSpPr>
        <p:spPr>
          <a:xfrm>
            <a:off x="696657" y="1925731"/>
            <a:ext cx="2111189" cy="83371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dirty="0" smtClean="0"/>
              <a:t>مصلحة المشتريات</a:t>
            </a:r>
            <a:endParaRPr lang="fr-FR" dirty="0"/>
          </a:p>
        </p:txBody>
      </p:sp>
      <p:cxnSp>
        <p:nvCxnSpPr>
          <p:cNvPr id="18" name="Connecteur droit avec flèche 17"/>
          <p:cNvCxnSpPr>
            <a:stCxn id="17" idx="4"/>
            <a:endCxn id="12" idx="0"/>
          </p:cNvCxnSpPr>
          <p:nvPr/>
        </p:nvCxnSpPr>
        <p:spPr>
          <a:xfrm flipH="1">
            <a:off x="1738663" y="2759449"/>
            <a:ext cx="13589" cy="3076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Ellipse 18"/>
          <p:cNvSpPr/>
          <p:nvPr/>
        </p:nvSpPr>
        <p:spPr>
          <a:xfrm>
            <a:off x="3321280" y="5826500"/>
            <a:ext cx="2111189" cy="83371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dirty="0" smtClean="0"/>
              <a:t>مصلحة المالية</a:t>
            </a:r>
            <a:endParaRPr lang="fr-FR" dirty="0"/>
          </a:p>
        </p:txBody>
      </p:sp>
      <p:sp>
        <p:nvSpPr>
          <p:cNvPr id="20" name="Ellipse 19"/>
          <p:cNvSpPr/>
          <p:nvPr/>
        </p:nvSpPr>
        <p:spPr>
          <a:xfrm>
            <a:off x="510712" y="5806102"/>
            <a:ext cx="2111189" cy="83371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dirty="0" smtClean="0"/>
              <a:t>مصلحة المحاسبة</a:t>
            </a:r>
            <a:endParaRPr lang="fr-FR" dirty="0"/>
          </a:p>
        </p:txBody>
      </p:sp>
      <p:cxnSp>
        <p:nvCxnSpPr>
          <p:cNvPr id="23" name="Connecteur droit avec flèche 22"/>
          <p:cNvCxnSpPr/>
          <p:nvPr/>
        </p:nvCxnSpPr>
        <p:spPr>
          <a:xfrm>
            <a:off x="1658265" y="3924022"/>
            <a:ext cx="40200" cy="4995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7" name="Connecteur droit avec flèche 26"/>
          <p:cNvCxnSpPr/>
          <p:nvPr/>
        </p:nvCxnSpPr>
        <p:spPr>
          <a:xfrm flipH="1">
            <a:off x="1658265" y="5303746"/>
            <a:ext cx="40199" cy="5227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8" name="Connecteur droit avec flèche 27"/>
          <p:cNvCxnSpPr/>
          <p:nvPr/>
        </p:nvCxnSpPr>
        <p:spPr>
          <a:xfrm>
            <a:off x="2648929" y="6298828"/>
            <a:ext cx="67235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4980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 animBg="1"/>
      <p:bldP spid="9" grpId="0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60611" y="392773"/>
            <a:ext cx="8601649" cy="708212"/>
          </a:xfrm>
        </p:spPr>
        <p:txBody>
          <a:bodyPr/>
          <a:lstStyle/>
          <a:p>
            <a:pPr algn="ctr" rtl="1"/>
            <a:r>
              <a:rPr lang="ar-D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ماهي المستندات المرتبطة بدورة المشتريات؟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Ellipse 3"/>
          <p:cNvSpPr/>
          <p:nvPr/>
        </p:nvSpPr>
        <p:spPr>
          <a:xfrm>
            <a:off x="8019564" y="1340223"/>
            <a:ext cx="1878120" cy="8471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طلب الشراء</a:t>
            </a:r>
            <a:endParaRPr lang="fr-F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" name="Connecteur droit avec flèche 5"/>
          <p:cNvCxnSpPr>
            <a:stCxn id="4" idx="2"/>
          </p:cNvCxnSpPr>
          <p:nvPr/>
        </p:nvCxnSpPr>
        <p:spPr>
          <a:xfrm flipH="1" flipV="1">
            <a:off x="6993105" y="1763804"/>
            <a:ext cx="1026459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Ellipse 7"/>
          <p:cNvSpPr/>
          <p:nvPr/>
        </p:nvSpPr>
        <p:spPr>
          <a:xfrm>
            <a:off x="8019564" y="2610968"/>
            <a:ext cx="1878120" cy="8471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أمر الشراء</a:t>
            </a:r>
            <a:endParaRPr lang="fr-F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Ellipse 8"/>
          <p:cNvSpPr/>
          <p:nvPr/>
        </p:nvSpPr>
        <p:spPr>
          <a:xfrm>
            <a:off x="8019564" y="3646393"/>
            <a:ext cx="1878120" cy="8471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وصل الاستلام</a:t>
            </a:r>
            <a:endParaRPr lang="fr-F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Ellipse 9"/>
          <p:cNvSpPr/>
          <p:nvPr/>
        </p:nvSpPr>
        <p:spPr>
          <a:xfrm>
            <a:off x="8113693" y="4576478"/>
            <a:ext cx="1783991" cy="8471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D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الفاتورة</a:t>
            </a:r>
            <a:endParaRPr lang="fr-F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2" name="Connecteur droit avec flèche 11"/>
          <p:cNvCxnSpPr/>
          <p:nvPr/>
        </p:nvCxnSpPr>
        <p:spPr>
          <a:xfrm flipH="1" flipV="1">
            <a:off x="7143840" y="3019987"/>
            <a:ext cx="829273" cy="44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Ellipse 20"/>
          <p:cNvSpPr/>
          <p:nvPr/>
        </p:nvSpPr>
        <p:spPr>
          <a:xfrm>
            <a:off x="8066628" y="5737408"/>
            <a:ext cx="1783991" cy="8471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مستند الصرف</a:t>
            </a:r>
            <a:endParaRPr lang="fr-F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4" name="Connecteur droit avec flèche 23"/>
          <p:cNvCxnSpPr/>
          <p:nvPr/>
        </p:nvCxnSpPr>
        <p:spPr>
          <a:xfrm flipH="1" flipV="1">
            <a:off x="6993104" y="4069975"/>
            <a:ext cx="1026459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avec flèche 24"/>
          <p:cNvCxnSpPr/>
          <p:nvPr/>
        </p:nvCxnSpPr>
        <p:spPr>
          <a:xfrm flipH="1" flipV="1">
            <a:off x="7040169" y="6210293"/>
            <a:ext cx="1026459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avec flèche 25"/>
          <p:cNvCxnSpPr/>
          <p:nvPr/>
        </p:nvCxnSpPr>
        <p:spPr>
          <a:xfrm flipH="1" flipV="1">
            <a:off x="7087234" y="5084101"/>
            <a:ext cx="1026459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Ellipse 26"/>
          <p:cNvSpPr/>
          <p:nvPr/>
        </p:nvSpPr>
        <p:spPr>
          <a:xfrm>
            <a:off x="10071847" y="1540807"/>
            <a:ext cx="524435" cy="44599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dirty="0"/>
              <a:t>1</a:t>
            </a:r>
            <a:endParaRPr lang="fr-FR" dirty="0"/>
          </a:p>
        </p:txBody>
      </p:sp>
      <p:sp>
        <p:nvSpPr>
          <p:cNvPr id="28" name="Ellipse 27"/>
          <p:cNvSpPr/>
          <p:nvPr/>
        </p:nvSpPr>
        <p:spPr>
          <a:xfrm>
            <a:off x="9948581" y="5937993"/>
            <a:ext cx="524435" cy="44599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dirty="0" smtClean="0"/>
              <a:t>5</a:t>
            </a:r>
            <a:endParaRPr lang="fr-FR" dirty="0"/>
          </a:p>
        </p:txBody>
      </p:sp>
      <p:sp>
        <p:nvSpPr>
          <p:cNvPr id="29" name="Ellipse 28"/>
          <p:cNvSpPr/>
          <p:nvPr/>
        </p:nvSpPr>
        <p:spPr>
          <a:xfrm>
            <a:off x="10076328" y="4777063"/>
            <a:ext cx="524435" cy="44599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dirty="0" smtClean="0"/>
              <a:t>4</a:t>
            </a:r>
            <a:endParaRPr lang="fr-FR" dirty="0"/>
          </a:p>
        </p:txBody>
      </p:sp>
      <p:sp>
        <p:nvSpPr>
          <p:cNvPr id="30" name="Ellipse 29"/>
          <p:cNvSpPr/>
          <p:nvPr/>
        </p:nvSpPr>
        <p:spPr>
          <a:xfrm>
            <a:off x="10114429" y="3801028"/>
            <a:ext cx="524435" cy="44599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dirty="0" smtClean="0"/>
              <a:t>3</a:t>
            </a:r>
            <a:endParaRPr lang="fr-FR" dirty="0"/>
          </a:p>
        </p:txBody>
      </p:sp>
      <p:sp>
        <p:nvSpPr>
          <p:cNvPr id="31" name="Ellipse 30"/>
          <p:cNvSpPr/>
          <p:nvPr/>
        </p:nvSpPr>
        <p:spPr>
          <a:xfrm>
            <a:off x="10224246" y="2811553"/>
            <a:ext cx="524435" cy="44599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dirty="0" smtClean="0"/>
              <a:t>2</a:t>
            </a:r>
            <a:endParaRPr lang="fr-FR" dirty="0"/>
          </a:p>
        </p:txBody>
      </p:sp>
      <p:sp>
        <p:nvSpPr>
          <p:cNvPr id="32" name="Rectangle 31"/>
          <p:cNvSpPr/>
          <p:nvPr/>
        </p:nvSpPr>
        <p:spPr>
          <a:xfrm>
            <a:off x="505224" y="1382241"/>
            <a:ext cx="6400800" cy="8258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 rtl="1"/>
            <a:r>
              <a:rPr lang="ar-D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طلب يقدم من طرف المصلحة المعنية بالشراء يتضمن تفصيل البضاعة المطلوبة يرسل إلى مصلة المشتريات</a:t>
            </a:r>
            <a:endParaRPr lang="fr-F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483932" y="2621611"/>
            <a:ext cx="6400800" cy="8258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 rtl="1"/>
            <a:r>
              <a:rPr lang="ar-D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هو خطاب موجه من قبل مصلحة المشتريات إلى المورد (البائع) للحصول على السلعة و يتضمن تفاصيل الطلبية 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Bon de commande</a:t>
            </a:r>
            <a:endParaRPr lang="fr-F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483932" y="3667682"/>
            <a:ext cx="6400800" cy="8258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 rtl="1"/>
            <a:r>
              <a:rPr lang="ar-D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وصل يبين تفاصيل </a:t>
            </a:r>
            <a:r>
              <a:rPr lang="ar-D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البضاعة المستلمة </a:t>
            </a:r>
            <a:r>
              <a:rPr lang="ar-D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من المورد و يتضمن الكمية و الصنف و حالة البضاعة 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Bon de réception </a:t>
            </a:r>
          </a:p>
        </p:txBody>
      </p:sp>
      <p:sp>
        <p:nvSpPr>
          <p:cNvPr id="35" name="Rectangle 34"/>
          <p:cNvSpPr/>
          <p:nvPr/>
        </p:nvSpPr>
        <p:spPr>
          <a:xfrm>
            <a:off x="573093" y="4735034"/>
            <a:ext cx="6400800" cy="8258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 rtl="1"/>
            <a:r>
              <a:rPr lang="ar-D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ترسل هذه الفاتورة من المورد مع الطلبية المرسلة حيث تتضمن الكميات المشحونة بالأسعار و القيم المطلوبة و شروط الدفع و تاريخه</a:t>
            </a:r>
            <a:endParaRPr lang="fr-F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639369" y="5934065"/>
            <a:ext cx="6400800" cy="8258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 rtl="1"/>
            <a:r>
              <a:rPr lang="ar-D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يبين القيمة المدفوعة + تاريخ الدفع + الجهة المدفوع لها ، ومن هنا يتم التسجيل الرسمي للعملية</a:t>
            </a:r>
            <a:endParaRPr lang="fr-F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0304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9" grpId="0" animBg="1"/>
      <p:bldP spid="10" grpId="0" animBg="1"/>
      <p:bldP spid="21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77334" y="179294"/>
            <a:ext cx="8596668" cy="627529"/>
          </a:xfrm>
        </p:spPr>
        <p:txBody>
          <a:bodyPr>
            <a:normAutofit fontScale="90000"/>
          </a:bodyPr>
          <a:lstStyle/>
          <a:p>
            <a:pPr algn="ctr"/>
            <a:r>
              <a:rPr lang="ar-D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إجراءات أو مراحل عملية شراء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7334" y="1165506"/>
            <a:ext cx="8596668" cy="4495705"/>
          </a:xfrm>
        </p:spPr>
        <p:txBody>
          <a:bodyPr>
            <a:noAutofit/>
          </a:bodyPr>
          <a:lstStyle/>
          <a:p>
            <a:pPr algn="r" rtl="1">
              <a:buAutoNum type="arabicParenR"/>
            </a:pPr>
            <a:r>
              <a:rPr lang="ar-D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تحديد الحاجة للشراء و اعداد طلب الشراء</a:t>
            </a:r>
            <a:endParaRPr lang="fr-F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rtl="1">
              <a:buAutoNum type="arabicParenR"/>
            </a:pPr>
            <a:r>
              <a:rPr lang="ar-D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التحقق من وجود الاحتياج للشراء</a:t>
            </a:r>
          </a:p>
          <a:p>
            <a:pPr algn="r" rtl="1">
              <a:buAutoNum type="arabicParenR"/>
            </a:pPr>
            <a:r>
              <a:rPr lang="ar-D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تحديد </a:t>
            </a:r>
            <a:r>
              <a:rPr lang="ar-D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D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و اختيار الموردين المتعامل معهم </a:t>
            </a:r>
          </a:p>
          <a:p>
            <a:pPr algn="r" rtl="1">
              <a:buAutoNum type="arabicParenR"/>
            </a:pPr>
            <a:r>
              <a:rPr lang="ar-D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اعداد أمر الشراء</a:t>
            </a:r>
          </a:p>
          <a:p>
            <a:pPr algn="r" rtl="1">
              <a:buAutoNum type="arabicParenR"/>
            </a:pPr>
            <a:r>
              <a:rPr lang="ar-D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متابعة طلبية الشراء</a:t>
            </a:r>
          </a:p>
          <a:p>
            <a:pPr algn="r" rtl="1">
              <a:buAutoNum type="arabicParenR"/>
            </a:pPr>
            <a:r>
              <a:rPr lang="ar-D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استقبال المشتريات المرسلة من قبل المورد</a:t>
            </a:r>
          </a:p>
          <a:p>
            <a:pPr algn="r" rtl="1">
              <a:buAutoNum type="arabicParenR"/>
            </a:pPr>
            <a:r>
              <a:rPr lang="ar-D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مراقبة النوعية و الكمية </a:t>
            </a:r>
          </a:p>
          <a:p>
            <a:pPr algn="r" rtl="1">
              <a:buAutoNum type="arabicParenR"/>
            </a:pPr>
            <a:r>
              <a:rPr lang="ar-D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مطابقة الفاتورة للطلبية و الكمية و النوعية المرسلة</a:t>
            </a:r>
          </a:p>
          <a:p>
            <a:pPr algn="r" rtl="1">
              <a:buAutoNum type="arabicParenR"/>
            </a:pPr>
            <a:r>
              <a:rPr lang="ar-D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تحويل وثائق الشراء للتسديد </a:t>
            </a:r>
            <a:r>
              <a:rPr lang="ar-D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و التسجيل </a:t>
            </a:r>
            <a:r>
              <a:rPr lang="ar-D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المحاسبي</a:t>
            </a:r>
          </a:p>
          <a:p>
            <a:pPr algn="r" rtl="1">
              <a:buAutoNum type="arabicParenR"/>
            </a:pP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2296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4392421"/>
              </p:ext>
            </p:extLst>
          </p:nvPr>
        </p:nvGraphicFramePr>
        <p:xfrm>
          <a:off x="1223683" y="711380"/>
          <a:ext cx="8437465" cy="59316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13018"/>
                <a:gridCol w="2008149"/>
                <a:gridCol w="2008149"/>
                <a:gridCol w="2008149"/>
              </a:tblGrid>
              <a:tr h="821646">
                <a:tc>
                  <a:txBody>
                    <a:bodyPr/>
                    <a:lstStyle/>
                    <a:p>
                      <a:pPr algn="ctr"/>
                      <a:r>
                        <a:rPr lang="ar-DZ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مصلحة المالية</a:t>
                      </a:r>
                      <a:r>
                        <a:rPr lang="ar-DZ" sz="2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و المحاسبة</a:t>
                      </a:r>
                      <a:endParaRPr lang="fr-FR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المخازن</a:t>
                      </a:r>
                      <a:endParaRPr lang="fr-FR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DZ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المورد</a:t>
                      </a:r>
                      <a:endParaRPr kumimoji="0" lang="fr-FR" sz="2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fr-FR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DZ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مصلحة المشتريات</a:t>
                      </a:r>
                      <a:endParaRPr lang="fr-FR" sz="24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fr-FR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406618"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720184"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981930"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34" name="Connecteur droit avec flèche 33"/>
          <p:cNvCxnSpPr>
            <a:stCxn id="36" idx="3"/>
          </p:cNvCxnSpPr>
          <p:nvPr/>
        </p:nvCxnSpPr>
        <p:spPr>
          <a:xfrm>
            <a:off x="9136370" y="2293274"/>
            <a:ext cx="1616622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5" name="Carré corné 34"/>
          <p:cNvSpPr/>
          <p:nvPr/>
        </p:nvSpPr>
        <p:spPr>
          <a:xfrm>
            <a:off x="10752992" y="2045496"/>
            <a:ext cx="812775" cy="585498"/>
          </a:xfrm>
          <a:prstGeom prst="foldedCorner">
            <a:avLst>
              <a:gd name="adj" fmla="val 41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طلب الشراء</a:t>
            </a:r>
            <a:endParaRPr lang="fr-FR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Carré corné 35"/>
          <p:cNvSpPr/>
          <p:nvPr/>
        </p:nvSpPr>
        <p:spPr>
          <a:xfrm>
            <a:off x="8323595" y="2000525"/>
            <a:ext cx="812775" cy="585498"/>
          </a:xfrm>
          <a:prstGeom prst="foldedCorner">
            <a:avLst>
              <a:gd name="adj" fmla="val 41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طلب الشراء</a:t>
            </a:r>
            <a:endParaRPr lang="fr-FR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7" name="Connecteur droit avec flèche 36"/>
          <p:cNvCxnSpPr/>
          <p:nvPr/>
        </p:nvCxnSpPr>
        <p:spPr>
          <a:xfrm flipV="1">
            <a:off x="8728880" y="2581394"/>
            <a:ext cx="0" cy="831073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1" name="Organigramme : Multidocument 40"/>
          <p:cNvSpPr/>
          <p:nvPr/>
        </p:nvSpPr>
        <p:spPr>
          <a:xfrm>
            <a:off x="7959763" y="3439361"/>
            <a:ext cx="1571089" cy="1213942"/>
          </a:xfrm>
          <a:prstGeom prst="flowChartMulti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أمر الشراء</a:t>
            </a:r>
            <a:endParaRPr lang="fr-FR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2" name="Connecteur droit avec flèche 41"/>
          <p:cNvCxnSpPr>
            <a:endCxn id="47" idx="0"/>
          </p:cNvCxnSpPr>
          <p:nvPr/>
        </p:nvCxnSpPr>
        <p:spPr>
          <a:xfrm>
            <a:off x="6573580" y="2338245"/>
            <a:ext cx="18762" cy="143442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5" name="Carré corné 44"/>
          <p:cNvSpPr/>
          <p:nvPr/>
        </p:nvSpPr>
        <p:spPr>
          <a:xfrm>
            <a:off x="6299484" y="1752747"/>
            <a:ext cx="812775" cy="585498"/>
          </a:xfrm>
          <a:prstGeom prst="foldedCorner">
            <a:avLst>
              <a:gd name="adj" fmla="val 41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أمر شراء 1</a:t>
            </a:r>
            <a:endParaRPr lang="fr-FR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Carré corné 45"/>
          <p:cNvSpPr/>
          <p:nvPr/>
        </p:nvSpPr>
        <p:spPr>
          <a:xfrm>
            <a:off x="6198069" y="5163423"/>
            <a:ext cx="812775" cy="733417"/>
          </a:xfrm>
          <a:prstGeom prst="foldedCorner">
            <a:avLst>
              <a:gd name="adj" fmla="val 41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الفاتورة</a:t>
            </a:r>
            <a:endParaRPr lang="fr-FR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Carré corné 46"/>
          <p:cNvSpPr/>
          <p:nvPr/>
        </p:nvSpPr>
        <p:spPr>
          <a:xfrm>
            <a:off x="6185954" y="3772671"/>
            <a:ext cx="812775" cy="585498"/>
          </a:xfrm>
          <a:prstGeom prst="foldedCorner">
            <a:avLst>
              <a:gd name="adj" fmla="val 41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وصل التسليم </a:t>
            </a:r>
            <a:endParaRPr lang="fr-FR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0136496" y="329462"/>
            <a:ext cx="142927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DZ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المصلحة المعنية بطلب الشراء</a:t>
            </a:r>
            <a:endParaRPr lang="fr-FR" sz="2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1" name="Connecteur droit avec flèche 60"/>
          <p:cNvCxnSpPr>
            <a:stCxn id="47" idx="2"/>
          </p:cNvCxnSpPr>
          <p:nvPr/>
        </p:nvCxnSpPr>
        <p:spPr>
          <a:xfrm flipH="1">
            <a:off x="6592341" y="4358169"/>
            <a:ext cx="1" cy="82556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2" name="Connecteur droit avec flèche 61"/>
          <p:cNvCxnSpPr>
            <a:stCxn id="45" idx="3"/>
            <a:endCxn id="41" idx="1"/>
          </p:cNvCxnSpPr>
          <p:nvPr/>
        </p:nvCxnSpPr>
        <p:spPr>
          <a:xfrm>
            <a:off x="7112259" y="2045496"/>
            <a:ext cx="847504" cy="200083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8" name="Connecteur droit avec flèche 67"/>
          <p:cNvCxnSpPr>
            <a:stCxn id="72" idx="3"/>
          </p:cNvCxnSpPr>
          <p:nvPr/>
        </p:nvCxnSpPr>
        <p:spPr>
          <a:xfrm>
            <a:off x="5101925" y="1942108"/>
            <a:ext cx="2812306" cy="215924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2" name="Carré corné 71"/>
          <p:cNvSpPr/>
          <p:nvPr/>
        </p:nvSpPr>
        <p:spPr>
          <a:xfrm>
            <a:off x="4289150" y="1649359"/>
            <a:ext cx="812775" cy="585498"/>
          </a:xfrm>
          <a:prstGeom prst="foldedCorner">
            <a:avLst>
              <a:gd name="adj" fmla="val 41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أمر شراء 2</a:t>
            </a:r>
            <a:endParaRPr lang="fr-FR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3" name="Carré corné 72"/>
          <p:cNvSpPr/>
          <p:nvPr/>
        </p:nvSpPr>
        <p:spPr>
          <a:xfrm>
            <a:off x="4317075" y="3772671"/>
            <a:ext cx="812775" cy="585498"/>
          </a:xfrm>
          <a:prstGeom prst="foldedCorner">
            <a:avLst>
              <a:gd name="adj" fmla="val 41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وصل التسليم</a:t>
            </a:r>
            <a:endParaRPr lang="fr-FR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6" name="Organigramme : Multidocument 75"/>
          <p:cNvSpPr/>
          <p:nvPr/>
        </p:nvSpPr>
        <p:spPr>
          <a:xfrm>
            <a:off x="3969574" y="5701553"/>
            <a:ext cx="1226019" cy="860170"/>
          </a:xfrm>
          <a:prstGeom prst="flowChartMulti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وصل الاستلام</a:t>
            </a:r>
            <a:endParaRPr lang="fr-FR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7" name="Organigramme : Procédé prédéfini 76"/>
          <p:cNvSpPr/>
          <p:nvPr/>
        </p:nvSpPr>
        <p:spPr>
          <a:xfrm>
            <a:off x="3976558" y="2630994"/>
            <a:ext cx="1450299" cy="749508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مقارنة</a:t>
            </a:r>
            <a:endParaRPr lang="fr-FR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4" name="Connecteur droit 63"/>
          <p:cNvCxnSpPr>
            <a:stCxn id="72" idx="2"/>
            <a:endCxn id="77" idx="0"/>
          </p:cNvCxnSpPr>
          <p:nvPr/>
        </p:nvCxnSpPr>
        <p:spPr>
          <a:xfrm>
            <a:off x="4695538" y="2234857"/>
            <a:ext cx="6170" cy="39613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7" name="Connecteur droit 66"/>
          <p:cNvCxnSpPr/>
          <p:nvPr/>
        </p:nvCxnSpPr>
        <p:spPr>
          <a:xfrm>
            <a:off x="4718319" y="3380723"/>
            <a:ext cx="3006" cy="36020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8" name="Connecteur droit avec flèche 87"/>
          <p:cNvCxnSpPr/>
          <p:nvPr/>
        </p:nvCxnSpPr>
        <p:spPr>
          <a:xfrm flipH="1">
            <a:off x="4681232" y="5183730"/>
            <a:ext cx="28609" cy="517823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0" name="Losange 89"/>
          <p:cNvSpPr/>
          <p:nvPr/>
        </p:nvSpPr>
        <p:spPr>
          <a:xfrm>
            <a:off x="4336070" y="4504984"/>
            <a:ext cx="764498" cy="678746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1" name="Connecteur droit 90"/>
          <p:cNvCxnSpPr>
            <a:stCxn id="90" idx="3"/>
          </p:cNvCxnSpPr>
          <p:nvPr/>
        </p:nvCxnSpPr>
        <p:spPr>
          <a:xfrm>
            <a:off x="5100568" y="4844357"/>
            <a:ext cx="32628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Connecteur droit 97"/>
          <p:cNvCxnSpPr>
            <a:endCxn id="90" idx="0"/>
          </p:cNvCxnSpPr>
          <p:nvPr/>
        </p:nvCxnSpPr>
        <p:spPr>
          <a:xfrm flipH="1">
            <a:off x="4718319" y="4353099"/>
            <a:ext cx="5584" cy="15188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2" name="Connecteur droit avec flèche 101"/>
          <p:cNvCxnSpPr/>
          <p:nvPr/>
        </p:nvCxnSpPr>
        <p:spPr>
          <a:xfrm>
            <a:off x="3234539" y="2020334"/>
            <a:ext cx="4941273" cy="1420099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6" name="Carré corné 105"/>
          <p:cNvSpPr/>
          <p:nvPr/>
        </p:nvSpPr>
        <p:spPr>
          <a:xfrm>
            <a:off x="2414679" y="1757377"/>
            <a:ext cx="812775" cy="585498"/>
          </a:xfrm>
          <a:prstGeom prst="foldedCorner">
            <a:avLst>
              <a:gd name="adj" fmla="val 41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أمر شراء 3</a:t>
            </a:r>
            <a:endParaRPr lang="fr-FR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1" name="Carré corné 110"/>
          <p:cNvSpPr/>
          <p:nvPr/>
        </p:nvSpPr>
        <p:spPr>
          <a:xfrm>
            <a:off x="2520819" y="4901441"/>
            <a:ext cx="843574" cy="800111"/>
          </a:xfrm>
          <a:prstGeom prst="foldedCorner">
            <a:avLst>
              <a:gd name="adj" fmla="val 41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الفاتورة</a:t>
            </a:r>
            <a:endParaRPr lang="fr-FR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3" name="Carré corné 112"/>
          <p:cNvSpPr/>
          <p:nvPr/>
        </p:nvSpPr>
        <p:spPr>
          <a:xfrm>
            <a:off x="2551618" y="3297932"/>
            <a:ext cx="812775" cy="585498"/>
          </a:xfrm>
          <a:prstGeom prst="foldedCorner">
            <a:avLst>
              <a:gd name="adj" fmla="val 41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وصل الاستلام 1</a:t>
            </a:r>
            <a:endParaRPr lang="fr-FR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4" name="Connecteur droit avec flèche 113"/>
          <p:cNvCxnSpPr/>
          <p:nvPr/>
        </p:nvCxnSpPr>
        <p:spPr>
          <a:xfrm>
            <a:off x="3227454" y="5486940"/>
            <a:ext cx="2973711" cy="4319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9" name="Connecteur droit avec flèche 118"/>
          <p:cNvCxnSpPr>
            <a:endCxn id="76" idx="1"/>
          </p:cNvCxnSpPr>
          <p:nvPr/>
        </p:nvCxnSpPr>
        <p:spPr>
          <a:xfrm>
            <a:off x="3012699" y="3889509"/>
            <a:ext cx="956875" cy="2242129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4" name="Organigramme : Procédé prédéfini 123"/>
          <p:cNvSpPr/>
          <p:nvPr/>
        </p:nvSpPr>
        <p:spPr>
          <a:xfrm>
            <a:off x="1356164" y="2516901"/>
            <a:ext cx="981325" cy="749508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مقارنة</a:t>
            </a:r>
            <a:endParaRPr lang="fr-FR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26" name="Connecteur droit 125"/>
          <p:cNvCxnSpPr/>
          <p:nvPr/>
        </p:nvCxnSpPr>
        <p:spPr>
          <a:xfrm>
            <a:off x="1210428" y="2630994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Connecteur droit avec flèche 128"/>
          <p:cNvCxnSpPr/>
          <p:nvPr/>
        </p:nvCxnSpPr>
        <p:spPr>
          <a:xfrm flipH="1">
            <a:off x="1698821" y="3247782"/>
            <a:ext cx="2570" cy="635648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3" name="Connecteur droit 132"/>
          <p:cNvCxnSpPr>
            <a:endCxn id="124" idx="0"/>
          </p:cNvCxnSpPr>
          <p:nvPr/>
        </p:nvCxnSpPr>
        <p:spPr>
          <a:xfrm flipH="1">
            <a:off x="1846827" y="2045496"/>
            <a:ext cx="567852" cy="4714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Connecteur droit 134"/>
          <p:cNvCxnSpPr/>
          <p:nvPr/>
        </p:nvCxnSpPr>
        <p:spPr>
          <a:xfrm flipH="1" flipV="1">
            <a:off x="2016862" y="3244083"/>
            <a:ext cx="545765" cy="528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Connecteur droit 137"/>
          <p:cNvCxnSpPr>
            <a:endCxn id="124" idx="2"/>
          </p:cNvCxnSpPr>
          <p:nvPr/>
        </p:nvCxnSpPr>
        <p:spPr>
          <a:xfrm flipH="1" flipV="1">
            <a:off x="1846827" y="3266409"/>
            <a:ext cx="686613" cy="22637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Rectangle à coins arrondis 141"/>
          <p:cNvSpPr/>
          <p:nvPr/>
        </p:nvSpPr>
        <p:spPr>
          <a:xfrm>
            <a:off x="1252103" y="5919166"/>
            <a:ext cx="981325" cy="62289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التسجيل</a:t>
            </a:r>
            <a:endParaRPr lang="fr-FR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" name="Flèche vers le bas 142"/>
          <p:cNvSpPr/>
          <p:nvPr/>
        </p:nvSpPr>
        <p:spPr>
          <a:xfrm rot="5400000">
            <a:off x="488853" y="5856264"/>
            <a:ext cx="569625" cy="80197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5" name="Carré corné 144"/>
          <p:cNvSpPr/>
          <p:nvPr/>
        </p:nvSpPr>
        <p:spPr>
          <a:xfrm>
            <a:off x="1289542" y="4949785"/>
            <a:ext cx="812775" cy="585498"/>
          </a:xfrm>
          <a:prstGeom prst="foldedCorner">
            <a:avLst>
              <a:gd name="adj" fmla="val 41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مستند الصرف</a:t>
            </a:r>
            <a:endParaRPr lang="fr-FR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46" name="Connecteur droit avec flèche 145"/>
          <p:cNvCxnSpPr/>
          <p:nvPr/>
        </p:nvCxnSpPr>
        <p:spPr>
          <a:xfrm flipH="1">
            <a:off x="1698821" y="5530131"/>
            <a:ext cx="3631" cy="38881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1" name="Connecteur droit avec flèche 150"/>
          <p:cNvCxnSpPr/>
          <p:nvPr/>
        </p:nvCxnSpPr>
        <p:spPr>
          <a:xfrm>
            <a:off x="5163914" y="5926952"/>
            <a:ext cx="3159681" cy="28648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8" name="Carré corné 157"/>
          <p:cNvSpPr/>
          <p:nvPr/>
        </p:nvSpPr>
        <p:spPr>
          <a:xfrm>
            <a:off x="8338919" y="5486940"/>
            <a:ext cx="812775" cy="791031"/>
          </a:xfrm>
          <a:prstGeom prst="foldedCorner">
            <a:avLst>
              <a:gd name="adj" fmla="val 41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وصل الاستلام 2</a:t>
            </a:r>
            <a:endParaRPr lang="fr-FR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4" name="Connecteur droit avec flèche 43"/>
          <p:cNvCxnSpPr/>
          <p:nvPr/>
        </p:nvCxnSpPr>
        <p:spPr>
          <a:xfrm flipV="1">
            <a:off x="5101925" y="4149416"/>
            <a:ext cx="1106325" cy="30163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8" name="Losange 47"/>
          <p:cNvSpPr/>
          <p:nvPr/>
        </p:nvSpPr>
        <p:spPr>
          <a:xfrm>
            <a:off x="1327947" y="3905756"/>
            <a:ext cx="764498" cy="678746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9" name="Connecteur droit avec flèche 48"/>
          <p:cNvCxnSpPr/>
          <p:nvPr/>
        </p:nvCxnSpPr>
        <p:spPr>
          <a:xfrm flipH="1">
            <a:off x="1702920" y="4579574"/>
            <a:ext cx="3631" cy="38881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0" name="Connecteur droit 49"/>
          <p:cNvCxnSpPr/>
          <p:nvPr/>
        </p:nvCxnSpPr>
        <p:spPr>
          <a:xfrm>
            <a:off x="2072133" y="4245129"/>
            <a:ext cx="32628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tangle 50"/>
          <p:cNvSpPr/>
          <p:nvPr/>
        </p:nvSpPr>
        <p:spPr>
          <a:xfrm>
            <a:off x="1356164" y="119120"/>
            <a:ext cx="7114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DZ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مخطط سير المعلومة </a:t>
            </a:r>
            <a:r>
              <a:rPr lang="fr-FR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Diagramme de circulation </a:t>
            </a:r>
          </a:p>
        </p:txBody>
      </p:sp>
    </p:spTree>
    <p:extLst>
      <p:ext uri="{BB962C8B-B14F-4D97-AF65-F5344CB8AC3E}">
        <p14:creationId xmlns:p14="http://schemas.microsoft.com/office/powerpoint/2010/main" val="2574717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2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2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2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5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7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8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9" dur="1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1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1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2" dur="1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2" dur="1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1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1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5" dur="1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0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5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6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6" grpId="0" animBg="1"/>
      <p:bldP spid="41" grpId="0" animBg="1"/>
      <p:bldP spid="45" grpId="0" animBg="1"/>
      <p:bldP spid="46" grpId="0" animBg="1"/>
      <p:bldP spid="47" grpId="0" animBg="1"/>
      <p:bldP spid="20" grpId="0"/>
      <p:bldP spid="72" grpId="0" animBg="1"/>
      <p:bldP spid="73" grpId="0" animBg="1"/>
      <p:bldP spid="76" grpId="0" animBg="1"/>
      <p:bldP spid="77" grpId="0" animBg="1"/>
      <p:bldP spid="90" grpId="0" animBg="1"/>
      <p:bldP spid="106" grpId="0" animBg="1"/>
      <p:bldP spid="111" grpId="0" animBg="1"/>
      <p:bldP spid="113" grpId="0" animBg="1"/>
      <p:bldP spid="124" grpId="0" animBg="1"/>
      <p:bldP spid="142" grpId="0" animBg="1"/>
      <p:bldP spid="143" grpId="0" animBg="1"/>
      <p:bldP spid="145" grpId="0" animBg="1"/>
      <p:bldP spid="158" grpId="0" animBg="1"/>
      <p:bldP spid="48" grpId="0" animBg="1"/>
      <p:bldP spid="5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25215" y="14007"/>
            <a:ext cx="6051689" cy="546846"/>
          </a:xfrm>
        </p:spPr>
        <p:txBody>
          <a:bodyPr>
            <a:noAutofit/>
          </a:bodyPr>
          <a:lstStyle/>
          <a:p>
            <a:pPr algn="ctr" rtl="1"/>
            <a:r>
              <a:rPr lang="ar-DZ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الرقابة الداخلية للمشتريات</a:t>
            </a:r>
            <a:endParaRPr lang="fr-F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Ellipse 3"/>
          <p:cNvSpPr/>
          <p:nvPr/>
        </p:nvSpPr>
        <p:spPr>
          <a:xfrm>
            <a:off x="6795231" y="516031"/>
            <a:ext cx="3671047" cy="9278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تفعيل الوظائف الأساسية في المؤسسة</a:t>
            </a:r>
            <a:endParaRPr lang="fr-F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llipse 4"/>
          <p:cNvSpPr/>
          <p:nvPr/>
        </p:nvSpPr>
        <p:spPr>
          <a:xfrm>
            <a:off x="266007" y="725952"/>
            <a:ext cx="3665016" cy="9278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وضع إجراءات رقابية أساسية</a:t>
            </a:r>
            <a:endParaRPr lang="fr-F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 flipH="1">
            <a:off x="5244339" y="1541095"/>
            <a:ext cx="5159188" cy="632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وضع قائمة بأسماء </a:t>
            </a:r>
            <a:r>
              <a:rPr lang="ar-DZ" sz="20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الموردين المعتمدين </a:t>
            </a:r>
            <a:r>
              <a:rPr lang="ar-DZ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للتعامل معهم</a:t>
            </a:r>
            <a:endParaRPr lang="fr-FR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" name="Connecteur droit avec flèche 7"/>
          <p:cNvCxnSpPr/>
          <p:nvPr/>
        </p:nvCxnSpPr>
        <p:spPr>
          <a:xfrm flipH="1">
            <a:off x="2868690" y="466054"/>
            <a:ext cx="510988" cy="32272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Connecteur droit avec flèche 10"/>
          <p:cNvCxnSpPr/>
          <p:nvPr/>
        </p:nvCxnSpPr>
        <p:spPr>
          <a:xfrm>
            <a:off x="6499395" y="482038"/>
            <a:ext cx="591672" cy="32272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3" name="Accolade fermante 12"/>
          <p:cNvSpPr/>
          <p:nvPr/>
        </p:nvSpPr>
        <p:spPr>
          <a:xfrm>
            <a:off x="4008404" y="1541095"/>
            <a:ext cx="904254" cy="4580324"/>
          </a:xfrm>
          <a:prstGeom prst="righ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Accolade fermante 13"/>
          <p:cNvSpPr/>
          <p:nvPr/>
        </p:nvSpPr>
        <p:spPr>
          <a:xfrm>
            <a:off x="10623356" y="1396138"/>
            <a:ext cx="708217" cy="5351640"/>
          </a:xfrm>
          <a:prstGeom prst="righ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Ellipse 14"/>
          <p:cNvSpPr/>
          <p:nvPr/>
        </p:nvSpPr>
        <p:spPr>
          <a:xfrm>
            <a:off x="10499874" y="5411772"/>
            <a:ext cx="407894" cy="49754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dirty="0" smtClean="0"/>
              <a:t>5</a:t>
            </a:r>
            <a:endParaRPr lang="fr-FR" dirty="0"/>
          </a:p>
        </p:txBody>
      </p:sp>
      <p:sp>
        <p:nvSpPr>
          <p:cNvPr id="16" name="Rectangle 15"/>
          <p:cNvSpPr/>
          <p:nvPr/>
        </p:nvSpPr>
        <p:spPr>
          <a:xfrm flipH="1">
            <a:off x="5179338" y="2316543"/>
            <a:ext cx="5217460" cy="632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وجوب وجود </a:t>
            </a:r>
            <a:r>
              <a:rPr lang="ar-DZ" sz="20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تفويض</a:t>
            </a:r>
            <a:r>
              <a:rPr lang="ar-DZ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بإعداد طلب الشراء و أوامر الشراء من جهة محددة</a:t>
            </a:r>
            <a:endParaRPr lang="fr-FR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 flipH="1">
            <a:off x="5139216" y="5229251"/>
            <a:ext cx="5257582" cy="632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تسجيل الالتزامات: </a:t>
            </a:r>
            <a:r>
              <a:rPr lang="ar-DZ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تتم هذه العملية اعتمادا على الفاتورة المرسلة من المورد</a:t>
            </a:r>
            <a:endParaRPr lang="fr-F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 flipH="1">
            <a:off x="5123524" y="4073355"/>
            <a:ext cx="5294708" cy="10892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استلام البضاعة : </a:t>
            </a:r>
            <a:r>
              <a:rPr lang="ar-DZ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الاستلام، 2) حفظها، 3) إعادة البضاعة الغير مطابقة للمواصفات بعد مقارنتها بأمر الشراء، 4) إعداد وصل الاستلام ويكون مرقم ، 5) ارسال البضاعة للمصلحة التي طلبتها بإعداد مستند صرف(خروج البضاعة) </a:t>
            </a:r>
            <a:endParaRPr lang="fr-F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 flipH="1">
            <a:off x="5178088" y="3068184"/>
            <a:ext cx="5145743" cy="8606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إعداد </a:t>
            </a:r>
            <a:r>
              <a:rPr lang="ar-DZ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نسخ من أمر الشراء </a:t>
            </a:r>
            <a:r>
              <a:rPr lang="ar-DZ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ترسل إلى :</a:t>
            </a:r>
          </a:p>
          <a:p>
            <a:pPr marL="342900" indent="-342900" algn="just" rtl="1">
              <a:buAutoNum type="arabicParenR"/>
            </a:pPr>
            <a:r>
              <a:rPr lang="ar-DZ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المورد ، 2) قسم الاستلام ، 3) قسم المحاسبة ، 4) نسخة تبقى بمصلحة المشتريات</a:t>
            </a:r>
          </a:p>
        </p:txBody>
      </p:sp>
      <p:sp>
        <p:nvSpPr>
          <p:cNvPr id="20" name="Ellipse 19"/>
          <p:cNvSpPr/>
          <p:nvPr/>
        </p:nvSpPr>
        <p:spPr>
          <a:xfrm>
            <a:off x="10513810" y="4369188"/>
            <a:ext cx="407894" cy="49754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dirty="0" smtClean="0"/>
              <a:t>4</a:t>
            </a:r>
            <a:endParaRPr lang="fr-FR" dirty="0"/>
          </a:p>
        </p:txBody>
      </p:sp>
      <p:sp>
        <p:nvSpPr>
          <p:cNvPr id="21" name="Ellipse 20"/>
          <p:cNvSpPr/>
          <p:nvPr/>
        </p:nvSpPr>
        <p:spPr>
          <a:xfrm>
            <a:off x="10425917" y="3334756"/>
            <a:ext cx="407894" cy="49754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dirty="0" smtClean="0"/>
              <a:t>3</a:t>
            </a:r>
            <a:endParaRPr lang="fr-FR" dirty="0"/>
          </a:p>
        </p:txBody>
      </p:sp>
      <p:sp>
        <p:nvSpPr>
          <p:cNvPr id="22" name="Ellipse 21"/>
          <p:cNvSpPr/>
          <p:nvPr/>
        </p:nvSpPr>
        <p:spPr>
          <a:xfrm>
            <a:off x="10466278" y="1653799"/>
            <a:ext cx="407894" cy="49754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dirty="0" smtClean="0"/>
              <a:t>1</a:t>
            </a:r>
            <a:endParaRPr lang="fr-FR" dirty="0"/>
          </a:p>
        </p:txBody>
      </p:sp>
      <p:sp>
        <p:nvSpPr>
          <p:cNvPr id="23" name="Ellipse 22"/>
          <p:cNvSpPr/>
          <p:nvPr/>
        </p:nvSpPr>
        <p:spPr>
          <a:xfrm>
            <a:off x="10492376" y="2384970"/>
            <a:ext cx="407894" cy="49754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dirty="0" smtClean="0"/>
              <a:t>2</a:t>
            </a:r>
            <a:endParaRPr lang="fr-FR" dirty="0"/>
          </a:p>
        </p:txBody>
      </p:sp>
      <p:sp>
        <p:nvSpPr>
          <p:cNvPr id="26" name="Rectangle 25"/>
          <p:cNvSpPr/>
          <p:nvPr/>
        </p:nvSpPr>
        <p:spPr>
          <a:xfrm flipH="1">
            <a:off x="5139216" y="5955171"/>
            <a:ext cx="5273274" cy="7926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تسديد قيمة البضاعة </a:t>
            </a:r>
            <a:r>
              <a:rPr lang="ar-DZ" b="1" u="sng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المشتراة</a:t>
            </a:r>
            <a:r>
              <a:rPr lang="ar-DZ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DZ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تتم بعد إعداد كشف حسابات الدائنين حسب تاريخ الاستحقاق ويتم اعداد الشيكات حسب شروط السداد المتفق عليها</a:t>
            </a:r>
            <a:endParaRPr lang="fr-F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Ellipse 26"/>
          <p:cNvSpPr/>
          <p:nvPr/>
        </p:nvSpPr>
        <p:spPr>
          <a:xfrm>
            <a:off x="10492376" y="6121418"/>
            <a:ext cx="407894" cy="49754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dirty="0" smtClean="0"/>
              <a:t>6</a:t>
            </a:r>
            <a:endParaRPr lang="fr-FR" dirty="0"/>
          </a:p>
        </p:txBody>
      </p:sp>
      <p:sp>
        <p:nvSpPr>
          <p:cNvPr id="24" name="Rectangle 23"/>
          <p:cNvSpPr/>
          <p:nvPr/>
        </p:nvSpPr>
        <p:spPr>
          <a:xfrm flipH="1">
            <a:off x="266006" y="1818898"/>
            <a:ext cx="3602265" cy="632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التفويض بعملية الشراء</a:t>
            </a:r>
            <a:endParaRPr lang="fr-FR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Ellipse 24"/>
          <p:cNvSpPr/>
          <p:nvPr/>
        </p:nvSpPr>
        <p:spPr>
          <a:xfrm>
            <a:off x="4085401" y="5354308"/>
            <a:ext cx="284801" cy="49754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fr-FR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Rectangle 27"/>
          <p:cNvSpPr/>
          <p:nvPr/>
        </p:nvSpPr>
        <p:spPr>
          <a:xfrm flipH="1">
            <a:off x="218591" y="2594346"/>
            <a:ext cx="3642952" cy="632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الفصل بين وظيفة حماية البضائع</a:t>
            </a:r>
            <a:r>
              <a:rPr lang="fr-F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DZ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و باقي الوظائف</a:t>
            </a:r>
            <a:endParaRPr lang="fr-FR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Rectangle 28"/>
          <p:cNvSpPr/>
          <p:nvPr/>
        </p:nvSpPr>
        <p:spPr>
          <a:xfrm flipH="1">
            <a:off x="218591" y="5266777"/>
            <a:ext cx="3756231" cy="632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التفويض بالدفع</a:t>
            </a:r>
            <a:endParaRPr lang="fr-FR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Rectangle 29"/>
          <p:cNvSpPr/>
          <p:nvPr/>
        </p:nvSpPr>
        <p:spPr>
          <a:xfrm flipH="1">
            <a:off x="182159" y="4326230"/>
            <a:ext cx="3696888" cy="7164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الرقابة </a:t>
            </a:r>
            <a:r>
              <a:rPr lang="ar-DZ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الداخلية المستمرة و المستقلة</a:t>
            </a:r>
            <a:endParaRPr lang="fr-FR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Rectangle 30"/>
          <p:cNvSpPr/>
          <p:nvPr/>
        </p:nvSpPr>
        <p:spPr>
          <a:xfrm flipH="1">
            <a:off x="236021" y="3348220"/>
            <a:ext cx="3592877" cy="8606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تسجيل العمليات في الوقت المناسب</a:t>
            </a:r>
          </a:p>
        </p:txBody>
      </p:sp>
      <p:sp>
        <p:nvSpPr>
          <p:cNvPr id="32" name="Ellipse 31"/>
          <p:cNvSpPr/>
          <p:nvPr/>
        </p:nvSpPr>
        <p:spPr>
          <a:xfrm>
            <a:off x="4076486" y="4475114"/>
            <a:ext cx="284801" cy="49754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fr-FR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Ellipse 32"/>
          <p:cNvSpPr/>
          <p:nvPr/>
        </p:nvSpPr>
        <p:spPr>
          <a:xfrm>
            <a:off x="4013754" y="3612559"/>
            <a:ext cx="284801" cy="49754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fr-FR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Ellipse 33"/>
          <p:cNvSpPr/>
          <p:nvPr/>
        </p:nvSpPr>
        <p:spPr>
          <a:xfrm>
            <a:off x="4054115" y="1931602"/>
            <a:ext cx="284801" cy="49754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fr-FR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Ellipse 34"/>
          <p:cNvSpPr/>
          <p:nvPr/>
        </p:nvSpPr>
        <p:spPr>
          <a:xfrm>
            <a:off x="4080213" y="2662773"/>
            <a:ext cx="284801" cy="49754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fr-FR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2631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6" grpId="0" animBg="1"/>
      <p:bldP spid="27" grpId="0" animBg="1"/>
      <p:bldP spid="24" grpId="0" animBg="1"/>
      <p:bldP spid="25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62382" y="152400"/>
            <a:ext cx="8596668" cy="1320800"/>
          </a:xfrm>
        </p:spPr>
        <p:txBody>
          <a:bodyPr/>
          <a:lstStyle/>
          <a:p>
            <a:r>
              <a:rPr lang="ar-D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كيف يتم تدقيق دورة المشتريات ؟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104977" y="1473200"/>
            <a:ext cx="4298590" cy="784316"/>
          </a:xfrm>
        </p:spPr>
        <p:txBody>
          <a:bodyPr>
            <a:noAutofit/>
          </a:bodyPr>
          <a:lstStyle/>
          <a:p>
            <a:pPr marL="0" indent="0" algn="ctr" rtl="1">
              <a:buNone/>
            </a:pPr>
            <a:r>
              <a:rPr lang="ar-DZ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التأكد من فعالية تطبيق الإجراءات الرقابية التي وضعتها الإدارة </a:t>
            </a:r>
            <a:endParaRPr lang="fr-F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515470" y="1824412"/>
            <a:ext cx="4298590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ar-DZ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fr-F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" name="Connecteur droit avec flèche 5"/>
          <p:cNvCxnSpPr/>
          <p:nvPr/>
        </p:nvCxnSpPr>
        <p:spPr>
          <a:xfrm flipH="1">
            <a:off x="3075148" y="751541"/>
            <a:ext cx="1008531" cy="86395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Connecteur droit avec flèche 10"/>
          <p:cNvCxnSpPr/>
          <p:nvPr/>
        </p:nvCxnSpPr>
        <p:spPr>
          <a:xfrm>
            <a:off x="6468035" y="699247"/>
            <a:ext cx="2084294" cy="77395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2" name="Espace réservé du contenu 2"/>
          <p:cNvSpPr txBox="1">
            <a:spLocks/>
          </p:cNvSpPr>
          <p:nvPr/>
        </p:nvSpPr>
        <p:spPr>
          <a:xfrm>
            <a:off x="795738" y="1615491"/>
            <a:ext cx="4298590" cy="78431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Font typeface="Wingdings 3" charset="2"/>
              <a:buNone/>
            </a:pPr>
            <a:r>
              <a:rPr lang="ar-DZ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التأكد من صحة الاختبارات الأساسية لعمليات الشراء</a:t>
            </a:r>
            <a:endParaRPr lang="fr-F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Flèche vers le bas 12"/>
          <p:cNvSpPr/>
          <p:nvPr/>
        </p:nvSpPr>
        <p:spPr>
          <a:xfrm>
            <a:off x="9251577" y="2237647"/>
            <a:ext cx="510988" cy="78714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Flèche vers le bas 13"/>
          <p:cNvSpPr/>
          <p:nvPr/>
        </p:nvSpPr>
        <p:spPr>
          <a:xfrm>
            <a:off x="2689539" y="2399807"/>
            <a:ext cx="510988" cy="46282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à coins arrondis 14"/>
          <p:cNvSpPr/>
          <p:nvPr/>
        </p:nvSpPr>
        <p:spPr>
          <a:xfrm>
            <a:off x="163733" y="2862634"/>
            <a:ext cx="5822830" cy="387275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 rtl="1"/>
            <a:r>
              <a:rPr lang="ar-D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التأكد من أن المشتريات </a:t>
            </a:r>
            <a:r>
              <a:rPr lang="ar-D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المسجلة </a:t>
            </a:r>
            <a:r>
              <a:rPr lang="ar-D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هي حديثة الشراء (ليست عمليات وهمية وعدم تكرار تسجيلها)</a:t>
            </a:r>
          </a:p>
          <a:p>
            <a:pPr algn="just" rtl="1"/>
            <a:r>
              <a:rPr lang="ar-D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التحقق من الاكتمال (عدم حذف أي عملية وتتبع تسجيل العملية)</a:t>
            </a:r>
          </a:p>
          <a:p>
            <a:pPr algn="just" rtl="1"/>
            <a:r>
              <a:rPr lang="ar-D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3) التحقق من أن المشتريات مسجلة بشكل دقيق (مطابقة الأسعار      و الكميات و تسجيل القيود المحاسبية)</a:t>
            </a:r>
          </a:p>
          <a:p>
            <a:pPr algn="just" rtl="1"/>
            <a:r>
              <a:rPr lang="ar-D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4) التأكد من أن المشتريات مصنفة بشكل سليم (فصل المشتريات النقدية عن الآجلة و مشتريات البضائع عن الاستثمارات)</a:t>
            </a:r>
          </a:p>
          <a:p>
            <a:pPr algn="just" rtl="1"/>
            <a:r>
              <a:rPr lang="ar-D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5) التحقق من تسجيل العمليات في التواريخ الصحيحة (مطابقة تواريخ السداد مع الفواتير و مع الدفاتر)</a:t>
            </a:r>
          </a:p>
          <a:p>
            <a:pPr algn="just" rtl="1"/>
            <a:r>
              <a:rPr lang="ar-D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6) التحقق من ترحيل العمليات في الدفاتر(ترحيل العمليات الى حسابات صحيحة ومتابعة سدادها)</a:t>
            </a:r>
          </a:p>
        </p:txBody>
      </p:sp>
      <p:sp>
        <p:nvSpPr>
          <p:cNvPr id="16" name="Rectangle à coins arrondis 15"/>
          <p:cNvSpPr/>
          <p:nvPr/>
        </p:nvSpPr>
        <p:spPr>
          <a:xfrm>
            <a:off x="6360716" y="3186953"/>
            <a:ext cx="5495365" cy="353657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 algn="just" rtl="1">
              <a:buAutoNum type="arabicParenR"/>
            </a:pPr>
            <a:r>
              <a:rPr lang="ar-DZ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التأكد من وجود المستندات التي تثبت عملية الشراء (طلب الشراء+ أمر الشراء + وصل الاستلام)</a:t>
            </a:r>
          </a:p>
          <a:p>
            <a:pPr marL="457200" indent="-457200" algn="just" rtl="1">
              <a:buAutoNum type="arabicParenR"/>
            </a:pPr>
            <a:r>
              <a:rPr lang="ar-DZ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توفر فواتير المشتريات ومطابقتها مع باقي المستندات</a:t>
            </a:r>
          </a:p>
          <a:p>
            <a:pPr marL="457200" indent="-457200" algn="just" rtl="1">
              <a:buAutoNum type="arabicParenR"/>
            </a:pPr>
            <a:r>
              <a:rPr lang="ar-DZ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الفحص الداخلي للمستندات من خلال التأكد من تأشيرها و إمضائها من المفوض</a:t>
            </a:r>
          </a:p>
          <a:p>
            <a:pPr marL="457200" indent="-457200" algn="just" rtl="1">
              <a:buAutoNum type="arabicParenR"/>
            </a:pPr>
            <a:r>
              <a:rPr lang="ar-DZ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التأكد من التسجيل المحاسبي لجميع الفواتير بشكل سليم</a:t>
            </a:r>
          </a:p>
          <a:p>
            <a:pPr marL="457200" indent="-457200" algn="just" rtl="1">
              <a:buAutoNum type="arabicParenR"/>
            </a:pPr>
            <a:r>
              <a:rPr lang="ar-DZ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التأكد من إلغاء المستندات الغير سليمة </a:t>
            </a:r>
          </a:p>
          <a:p>
            <a:pPr algn="just" rtl="1"/>
            <a:r>
              <a:rPr lang="ar-DZ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fr-F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4306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2" grpId="0"/>
      <p:bldP spid="13" grpId="0" animBg="1"/>
      <p:bldP spid="14" grpId="0" animBg="1"/>
      <p:bldP spid="15" grpId="0" animBg="1"/>
      <p:bldP spid="1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865593" y="259977"/>
            <a:ext cx="8596668" cy="1320800"/>
          </a:xfrm>
        </p:spPr>
        <p:txBody>
          <a:bodyPr/>
          <a:lstStyle/>
          <a:p>
            <a:pPr algn="ctr"/>
            <a:r>
              <a:rPr lang="ar-D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بعض مؤشرات ضعف الرقابة الداخلية على المشتريات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65593" y="1616731"/>
            <a:ext cx="8596668" cy="3880773"/>
          </a:xfrm>
        </p:spPr>
        <p:txBody>
          <a:bodyPr>
            <a:normAutofit/>
          </a:bodyPr>
          <a:lstStyle/>
          <a:p>
            <a:pPr algn="r" rtl="1"/>
            <a:r>
              <a:rPr lang="ar-D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وجود عمليات تصريح بالشراء من قبل أشخاص غير مفوضين </a:t>
            </a:r>
          </a:p>
          <a:p>
            <a:pPr algn="r" rtl="1"/>
            <a:r>
              <a:rPr lang="ar-DZ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وجود أوامر </a:t>
            </a:r>
            <a:r>
              <a:rPr lang="ar-D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شراء تزيد عن الحد المسموح به للشراء</a:t>
            </a:r>
          </a:p>
          <a:p>
            <a:pPr algn="r" rtl="1"/>
            <a:r>
              <a:rPr lang="ar-D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أرقام وحسابات موردين غير موجودة</a:t>
            </a:r>
          </a:p>
          <a:p>
            <a:pPr algn="r" rtl="1"/>
            <a:r>
              <a:rPr lang="ar-D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عمليات الشراء تمت دون أوامر شراء</a:t>
            </a:r>
          </a:p>
          <a:p>
            <a:pPr algn="r" rtl="1"/>
            <a:r>
              <a:rPr lang="ar-D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فقدان معلومات تتعلق بتواريخ استحقاق فواتير الموردين</a:t>
            </a:r>
          </a:p>
          <a:p>
            <a:pPr algn="r" rtl="1"/>
            <a:r>
              <a:rPr lang="ar-D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الاختلاف بين تاريخ الحصول على البضاعة و تسجيل المشتريات</a:t>
            </a:r>
          </a:p>
          <a:p>
            <a:pPr algn="r" rtl="1"/>
            <a:r>
              <a:rPr lang="ar-D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تكرار تسجيل نفس فواتير الموردين أكثر من مرة</a:t>
            </a:r>
          </a:p>
          <a:p>
            <a:pPr algn="r" rtl="1"/>
            <a:endParaRPr lang="fr-F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2147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te">
  <a:themeElements>
    <a:clrScheme name="Facett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1580</TotalTime>
  <Words>764</Words>
  <Application>Microsoft Office PowerPoint</Application>
  <PresentationFormat>Grand écran</PresentationFormat>
  <Paragraphs>122</Paragraphs>
  <Slides>9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6" baseType="lpstr">
      <vt:lpstr>Arial</vt:lpstr>
      <vt:lpstr>Calibri</vt:lpstr>
      <vt:lpstr>Tahoma</vt:lpstr>
      <vt:lpstr>Times New Roman</vt:lpstr>
      <vt:lpstr>Trebuchet MS</vt:lpstr>
      <vt:lpstr>Wingdings 3</vt:lpstr>
      <vt:lpstr>Facette</vt:lpstr>
      <vt:lpstr>تدقيق دورة المشتريات</vt:lpstr>
      <vt:lpstr>ماذا تشمل دورة المشتريات ؟</vt:lpstr>
      <vt:lpstr>معلومات مرتبطة بعملية الشراء</vt:lpstr>
      <vt:lpstr>ماهي المستندات المرتبطة بدورة المشتريات؟</vt:lpstr>
      <vt:lpstr>إجراءات أو مراحل عملية شراء</vt:lpstr>
      <vt:lpstr>Présentation PowerPoint</vt:lpstr>
      <vt:lpstr>الرقابة الداخلية للمشتريات</vt:lpstr>
      <vt:lpstr>كيف يتم تدقيق دورة المشتريات ؟</vt:lpstr>
      <vt:lpstr>بعض مؤشرات ضعف الرقابة الداخلية على المشتريات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WPS Presentation</dc:title>
  <dc:creator>imybe</dc:creator>
  <cp:lastModifiedBy>imybe</cp:lastModifiedBy>
  <cp:revision>25</cp:revision>
  <dcterms:created xsi:type="dcterms:W3CDTF">2021-04-24T23:00:21Z</dcterms:created>
  <dcterms:modified xsi:type="dcterms:W3CDTF">2024-11-12T16:25:30Z</dcterms:modified>
</cp:coreProperties>
</file>