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88" r:id="rId13"/>
    <p:sldId id="289" r:id="rId14"/>
    <p:sldId id="270" r:id="rId15"/>
    <p:sldId id="271" r:id="rId16"/>
    <p:sldId id="272" r:id="rId17"/>
    <p:sldId id="275" r:id="rId18"/>
    <p:sldId id="276" r:id="rId19"/>
    <p:sldId id="273" r:id="rId20"/>
    <p:sldId id="277" r:id="rId21"/>
    <p:sldId id="278" r:id="rId22"/>
    <p:sldId id="279" r:id="rId23"/>
    <p:sldId id="274" r:id="rId24"/>
    <p:sldId id="280" r:id="rId25"/>
    <p:sldId id="281" r:id="rId26"/>
    <p:sldId id="290" r:id="rId27"/>
    <p:sldId id="287" r:id="rId28"/>
    <p:sldId id="282" r:id="rId29"/>
    <p:sldId id="292" r:id="rId30"/>
    <p:sldId id="291"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527AC-13DC-483A-A014-C45FA3A50BDC}" type="doc">
      <dgm:prSet loTypeId="urn:microsoft.com/office/officeart/2009/3/layout/HorizontalOrganizationChart" loCatId="hierarchy" qsTypeId="urn:microsoft.com/office/officeart/2005/8/quickstyle/3d2" qsCatId="3D" csTypeId="urn:microsoft.com/office/officeart/2005/8/colors/accent3_1" csCatId="accent3" phldr="1"/>
      <dgm:spPr/>
      <dgm:t>
        <a:bodyPr/>
        <a:lstStyle/>
        <a:p>
          <a:endParaRPr lang="fr-FR"/>
        </a:p>
      </dgm:t>
    </dgm:pt>
    <dgm:pt modelId="{4489F635-BB12-4AA0-97EA-3E1AECC971CD}">
      <dgm:prSet phldrT="[Texte]"/>
      <dgm:spPr/>
      <dgm:t>
        <a:bodyPr/>
        <a:lstStyle/>
        <a:p>
          <a:pPr rtl="1"/>
          <a:r>
            <a:rPr lang="ar-DZ" dirty="0">
              <a:latin typeface="Sakkal Majalla" panose="02000000000000000000" pitchFamily="2" charset="-78"/>
              <a:cs typeface="Sakkal Majalla" panose="02000000000000000000" pitchFamily="2" charset="-78"/>
            </a:rPr>
            <a:t>شروط التحليل التمييزي: </a:t>
          </a:r>
          <a:endParaRPr lang="fr-FR" dirty="0"/>
        </a:p>
      </dgm:t>
    </dgm:pt>
    <dgm:pt modelId="{F4E149F6-388C-4BA2-BC93-688986D0DCEE}" type="parTrans" cxnId="{F3154AA9-73DC-418B-8EDA-6A955873A78D}">
      <dgm:prSet/>
      <dgm:spPr/>
      <dgm:t>
        <a:bodyPr/>
        <a:lstStyle/>
        <a:p>
          <a:endParaRPr lang="fr-FR"/>
        </a:p>
      </dgm:t>
    </dgm:pt>
    <dgm:pt modelId="{C336C5FA-04B1-4CFE-9AB9-12CF043896BB}" type="sibTrans" cxnId="{F3154AA9-73DC-418B-8EDA-6A955873A78D}">
      <dgm:prSet/>
      <dgm:spPr/>
      <dgm:t>
        <a:bodyPr/>
        <a:lstStyle/>
        <a:p>
          <a:endParaRPr lang="fr-FR"/>
        </a:p>
      </dgm:t>
    </dgm:pt>
    <dgm:pt modelId="{6E3A03F4-9572-47D5-A30E-3EB2DA7F1861}">
      <dgm:prSet phldrT="[Texte]"/>
      <dgm:spPr/>
      <dgm:t>
        <a:bodyPr/>
        <a:lstStyle/>
        <a:p>
          <a:pPr rtl="1"/>
          <a:r>
            <a:rPr lang="ar-DZ" dirty="0">
              <a:latin typeface="Sakkal Majalla" panose="02000000000000000000" pitchFamily="2" charset="-78"/>
              <a:cs typeface="Sakkal Majalla" panose="02000000000000000000" pitchFamily="2" charset="-78"/>
            </a:rPr>
            <a:t>شرط التجانس. </a:t>
          </a:r>
          <a:endParaRPr lang="fr-FR" dirty="0"/>
        </a:p>
      </dgm:t>
    </dgm:pt>
    <dgm:pt modelId="{5FB8DD6D-F3EB-4F93-87C0-6E245036C79D}" type="parTrans" cxnId="{80923DB8-840F-4BD9-9E45-465E80B93DE0}">
      <dgm:prSet/>
      <dgm:spPr/>
      <dgm:t>
        <a:bodyPr/>
        <a:lstStyle/>
        <a:p>
          <a:endParaRPr lang="fr-FR"/>
        </a:p>
      </dgm:t>
    </dgm:pt>
    <dgm:pt modelId="{2FC7C838-96BB-4381-9A45-C1977E25070E}" type="sibTrans" cxnId="{80923DB8-840F-4BD9-9E45-465E80B93DE0}">
      <dgm:prSet/>
      <dgm:spPr/>
      <dgm:t>
        <a:bodyPr/>
        <a:lstStyle/>
        <a:p>
          <a:endParaRPr lang="fr-FR"/>
        </a:p>
      </dgm:t>
    </dgm:pt>
    <dgm:pt modelId="{CEAEC921-9A31-4908-B17B-D9244C556B6F}">
      <dgm:prSet/>
      <dgm:spPr/>
      <dgm:t>
        <a:bodyPr/>
        <a:lstStyle/>
        <a:p>
          <a:pPr rtl="1"/>
          <a:r>
            <a:rPr lang="ar-DZ">
              <a:latin typeface="Sakkal Majalla" panose="02000000000000000000" pitchFamily="2" charset="-78"/>
              <a:cs typeface="Sakkal Majalla" panose="02000000000000000000" pitchFamily="2" charset="-78"/>
            </a:rPr>
            <a:t>التوزيع الطبيعي للمتغيرات الكمية. </a:t>
          </a:r>
          <a:endParaRPr lang="ar-DZ" dirty="0">
            <a:latin typeface="Sakkal Majalla" panose="02000000000000000000" pitchFamily="2" charset="-78"/>
            <a:cs typeface="Sakkal Majalla" panose="02000000000000000000" pitchFamily="2" charset="-78"/>
          </a:endParaRPr>
        </a:p>
      </dgm:t>
    </dgm:pt>
    <dgm:pt modelId="{7584D772-7100-4444-B4F1-3DD557E2B58C}" type="parTrans" cxnId="{4A6AE1C6-2642-4394-8A03-3193EC8627C8}">
      <dgm:prSet/>
      <dgm:spPr/>
      <dgm:t>
        <a:bodyPr/>
        <a:lstStyle/>
        <a:p>
          <a:endParaRPr lang="fr-FR"/>
        </a:p>
      </dgm:t>
    </dgm:pt>
    <dgm:pt modelId="{0E9628A8-9805-48AA-98B7-697BBEFDC343}" type="sibTrans" cxnId="{4A6AE1C6-2642-4394-8A03-3193EC8627C8}">
      <dgm:prSet/>
      <dgm:spPr/>
      <dgm:t>
        <a:bodyPr/>
        <a:lstStyle/>
        <a:p>
          <a:endParaRPr lang="fr-FR"/>
        </a:p>
      </dgm:t>
    </dgm:pt>
    <dgm:pt modelId="{939CB268-1290-40DB-AA7D-B69E81447904}">
      <dgm:prSet/>
      <dgm:spPr/>
      <dgm:t>
        <a:bodyPr/>
        <a:lstStyle/>
        <a:p>
          <a:pPr rtl="1"/>
          <a:r>
            <a:rPr lang="ar-DZ">
              <a:latin typeface="Sakkal Majalla" panose="02000000000000000000" pitchFamily="2" charset="-78"/>
              <a:cs typeface="Sakkal Majalla" panose="02000000000000000000" pitchFamily="2" charset="-78"/>
            </a:rPr>
            <a:t>الاختيار العشوائي للعينة.</a:t>
          </a:r>
          <a:endParaRPr lang="ar-DZ" dirty="0">
            <a:latin typeface="Sakkal Majalla" panose="02000000000000000000" pitchFamily="2" charset="-78"/>
            <a:cs typeface="Sakkal Majalla" panose="02000000000000000000" pitchFamily="2" charset="-78"/>
          </a:endParaRPr>
        </a:p>
      </dgm:t>
    </dgm:pt>
    <dgm:pt modelId="{AC15F815-9B17-40B8-8006-A044349F5726}" type="parTrans" cxnId="{3C27331D-0A0E-4964-A1A7-9AA08C0167B4}">
      <dgm:prSet/>
      <dgm:spPr/>
      <dgm:t>
        <a:bodyPr/>
        <a:lstStyle/>
        <a:p>
          <a:endParaRPr lang="fr-FR"/>
        </a:p>
      </dgm:t>
    </dgm:pt>
    <dgm:pt modelId="{C189E943-7E03-45FD-A203-9C0A92A04D4D}" type="sibTrans" cxnId="{3C27331D-0A0E-4964-A1A7-9AA08C0167B4}">
      <dgm:prSet/>
      <dgm:spPr/>
      <dgm:t>
        <a:bodyPr/>
        <a:lstStyle/>
        <a:p>
          <a:endParaRPr lang="fr-FR"/>
        </a:p>
      </dgm:t>
    </dgm:pt>
    <dgm:pt modelId="{EDAF3960-3787-4989-89C3-46A1CEE2C79F}">
      <dgm:prSet/>
      <dgm:spPr/>
      <dgm:t>
        <a:bodyPr/>
        <a:lstStyle/>
        <a:p>
          <a:pPr rtl="1"/>
          <a:r>
            <a:rPr lang="ar-DZ">
              <a:latin typeface="Sakkal Majalla" panose="02000000000000000000" pitchFamily="2" charset="-78"/>
              <a:cs typeface="Sakkal Majalla" panose="02000000000000000000" pitchFamily="2" charset="-78"/>
            </a:rPr>
            <a:t>التأكد من عدم وجود مشكلة الارتباط العالي بين المتغيرات المستقلة</a:t>
          </a:r>
          <a:endParaRPr lang="fr-FR"/>
        </a:p>
      </dgm:t>
    </dgm:pt>
    <dgm:pt modelId="{AC91CB73-728D-438E-B1F3-E9BF558566F5}" type="parTrans" cxnId="{5C91C47F-95AA-4556-A64D-49B388F45F83}">
      <dgm:prSet/>
      <dgm:spPr/>
      <dgm:t>
        <a:bodyPr/>
        <a:lstStyle/>
        <a:p>
          <a:endParaRPr lang="fr-FR"/>
        </a:p>
      </dgm:t>
    </dgm:pt>
    <dgm:pt modelId="{0F6283B1-A796-4E81-945E-72442B4E3A55}" type="sibTrans" cxnId="{5C91C47F-95AA-4556-A64D-49B388F45F83}">
      <dgm:prSet/>
      <dgm:spPr/>
      <dgm:t>
        <a:bodyPr/>
        <a:lstStyle/>
        <a:p>
          <a:endParaRPr lang="fr-FR"/>
        </a:p>
      </dgm:t>
    </dgm:pt>
    <dgm:pt modelId="{81366969-72F0-44ED-A337-4C6AD7993924}" type="pres">
      <dgm:prSet presAssocID="{33D527AC-13DC-483A-A014-C45FA3A50BDC}" presName="hierChild1" presStyleCnt="0">
        <dgm:presLayoutVars>
          <dgm:orgChart val="1"/>
          <dgm:chPref val="1"/>
          <dgm:dir/>
          <dgm:animOne val="branch"/>
          <dgm:animLvl val="lvl"/>
          <dgm:resizeHandles/>
        </dgm:presLayoutVars>
      </dgm:prSet>
      <dgm:spPr/>
    </dgm:pt>
    <dgm:pt modelId="{3E4B8B06-BE4B-44AB-9B30-BE4C04FF1E67}" type="pres">
      <dgm:prSet presAssocID="{4489F635-BB12-4AA0-97EA-3E1AECC971CD}" presName="hierRoot1" presStyleCnt="0">
        <dgm:presLayoutVars>
          <dgm:hierBranch val="init"/>
        </dgm:presLayoutVars>
      </dgm:prSet>
      <dgm:spPr/>
    </dgm:pt>
    <dgm:pt modelId="{EE2C1CCD-769C-451C-8A0E-101BE07A0F39}" type="pres">
      <dgm:prSet presAssocID="{4489F635-BB12-4AA0-97EA-3E1AECC971CD}" presName="rootComposite1" presStyleCnt="0"/>
      <dgm:spPr/>
    </dgm:pt>
    <dgm:pt modelId="{C36575CA-4B4D-4E17-9165-2DF736C3ADDE}" type="pres">
      <dgm:prSet presAssocID="{4489F635-BB12-4AA0-97EA-3E1AECC971CD}" presName="rootText1" presStyleLbl="node0" presStyleIdx="0" presStyleCnt="1">
        <dgm:presLayoutVars>
          <dgm:chPref val="3"/>
        </dgm:presLayoutVars>
      </dgm:prSet>
      <dgm:spPr/>
    </dgm:pt>
    <dgm:pt modelId="{0670FD6E-1164-4940-AAA4-0570BFD91F79}" type="pres">
      <dgm:prSet presAssocID="{4489F635-BB12-4AA0-97EA-3E1AECC971CD}" presName="rootConnector1" presStyleLbl="node1" presStyleIdx="0" presStyleCnt="0"/>
      <dgm:spPr/>
    </dgm:pt>
    <dgm:pt modelId="{E221DC83-3386-4D14-8CB7-77F58A955749}" type="pres">
      <dgm:prSet presAssocID="{4489F635-BB12-4AA0-97EA-3E1AECC971CD}" presName="hierChild2" presStyleCnt="0"/>
      <dgm:spPr/>
    </dgm:pt>
    <dgm:pt modelId="{4E4F4319-51DE-4DE2-9E3A-8D27A2FB5C55}" type="pres">
      <dgm:prSet presAssocID="{5FB8DD6D-F3EB-4F93-87C0-6E245036C79D}" presName="Name64" presStyleLbl="parChTrans1D2" presStyleIdx="0" presStyleCnt="4"/>
      <dgm:spPr/>
    </dgm:pt>
    <dgm:pt modelId="{FD4C9A9C-32EC-40F9-A199-9638ECD5C79F}" type="pres">
      <dgm:prSet presAssocID="{6E3A03F4-9572-47D5-A30E-3EB2DA7F1861}" presName="hierRoot2" presStyleCnt="0">
        <dgm:presLayoutVars>
          <dgm:hierBranch val="init"/>
        </dgm:presLayoutVars>
      </dgm:prSet>
      <dgm:spPr/>
    </dgm:pt>
    <dgm:pt modelId="{51374E04-4F0C-4CB9-BD2C-2B11B2274E5E}" type="pres">
      <dgm:prSet presAssocID="{6E3A03F4-9572-47D5-A30E-3EB2DA7F1861}" presName="rootComposite" presStyleCnt="0"/>
      <dgm:spPr/>
    </dgm:pt>
    <dgm:pt modelId="{5D53B242-D385-4AC8-9849-48D94AEBD2BA}" type="pres">
      <dgm:prSet presAssocID="{6E3A03F4-9572-47D5-A30E-3EB2DA7F1861}" presName="rootText" presStyleLbl="node2" presStyleIdx="0" presStyleCnt="4">
        <dgm:presLayoutVars>
          <dgm:chPref val="3"/>
        </dgm:presLayoutVars>
      </dgm:prSet>
      <dgm:spPr/>
    </dgm:pt>
    <dgm:pt modelId="{B74A9356-375D-4062-B28A-6C1186506455}" type="pres">
      <dgm:prSet presAssocID="{6E3A03F4-9572-47D5-A30E-3EB2DA7F1861}" presName="rootConnector" presStyleLbl="node2" presStyleIdx="0" presStyleCnt="4"/>
      <dgm:spPr/>
    </dgm:pt>
    <dgm:pt modelId="{F96D92D3-1484-478C-AD4F-118C7AB59F9B}" type="pres">
      <dgm:prSet presAssocID="{6E3A03F4-9572-47D5-A30E-3EB2DA7F1861}" presName="hierChild4" presStyleCnt="0"/>
      <dgm:spPr/>
    </dgm:pt>
    <dgm:pt modelId="{FA7181F7-CA4B-4CDA-922A-F9A63B1B63D9}" type="pres">
      <dgm:prSet presAssocID="{6E3A03F4-9572-47D5-A30E-3EB2DA7F1861}" presName="hierChild5" presStyleCnt="0"/>
      <dgm:spPr/>
    </dgm:pt>
    <dgm:pt modelId="{338FB3F9-76A3-43DD-AB8D-029C32CD9560}" type="pres">
      <dgm:prSet presAssocID="{7584D772-7100-4444-B4F1-3DD557E2B58C}" presName="Name64" presStyleLbl="parChTrans1D2" presStyleIdx="1" presStyleCnt="4"/>
      <dgm:spPr/>
    </dgm:pt>
    <dgm:pt modelId="{AC3A1904-37DA-4F32-BA6E-6E00E1546704}" type="pres">
      <dgm:prSet presAssocID="{CEAEC921-9A31-4908-B17B-D9244C556B6F}" presName="hierRoot2" presStyleCnt="0">
        <dgm:presLayoutVars>
          <dgm:hierBranch val="init"/>
        </dgm:presLayoutVars>
      </dgm:prSet>
      <dgm:spPr/>
    </dgm:pt>
    <dgm:pt modelId="{6AA5DBD6-92B9-425F-856F-11D6D823C93B}" type="pres">
      <dgm:prSet presAssocID="{CEAEC921-9A31-4908-B17B-D9244C556B6F}" presName="rootComposite" presStyleCnt="0"/>
      <dgm:spPr/>
    </dgm:pt>
    <dgm:pt modelId="{A6EE3BC0-D003-429E-BB0B-D6BF9FF12265}" type="pres">
      <dgm:prSet presAssocID="{CEAEC921-9A31-4908-B17B-D9244C556B6F}" presName="rootText" presStyleLbl="node2" presStyleIdx="1" presStyleCnt="4">
        <dgm:presLayoutVars>
          <dgm:chPref val="3"/>
        </dgm:presLayoutVars>
      </dgm:prSet>
      <dgm:spPr/>
    </dgm:pt>
    <dgm:pt modelId="{9956BB72-5DF4-4A53-837A-0B852B9A7DA8}" type="pres">
      <dgm:prSet presAssocID="{CEAEC921-9A31-4908-B17B-D9244C556B6F}" presName="rootConnector" presStyleLbl="node2" presStyleIdx="1" presStyleCnt="4"/>
      <dgm:spPr/>
    </dgm:pt>
    <dgm:pt modelId="{4CA09976-A0FD-4653-921C-2A21D6BDE5CE}" type="pres">
      <dgm:prSet presAssocID="{CEAEC921-9A31-4908-B17B-D9244C556B6F}" presName="hierChild4" presStyleCnt="0"/>
      <dgm:spPr/>
    </dgm:pt>
    <dgm:pt modelId="{F9DF3D6F-2942-4F07-A71D-30F42005D1B8}" type="pres">
      <dgm:prSet presAssocID="{CEAEC921-9A31-4908-B17B-D9244C556B6F}" presName="hierChild5" presStyleCnt="0"/>
      <dgm:spPr/>
    </dgm:pt>
    <dgm:pt modelId="{0DB704BC-1C34-430D-8B55-3104E925DC63}" type="pres">
      <dgm:prSet presAssocID="{AC15F815-9B17-40B8-8006-A044349F5726}" presName="Name64" presStyleLbl="parChTrans1D2" presStyleIdx="2" presStyleCnt="4"/>
      <dgm:spPr/>
    </dgm:pt>
    <dgm:pt modelId="{24D22DF3-C6F9-49FD-BF8A-D764376D88F5}" type="pres">
      <dgm:prSet presAssocID="{939CB268-1290-40DB-AA7D-B69E81447904}" presName="hierRoot2" presStyleCnt="0">
        <dgm:presLayoutVars>
          <dgm:hierBranch val="init"/>
        </dgm:presLayoutVars>
      </dgm:prSet>
      <dgm:spPr/>
    </dgm:pt>
    <dgm:pt modelId="{7E7149C9-3CD8-4905-8ACD-9B0AAFA7DE21}" type="pres">
      <dgm:prSet presAssocID="{939CB268-1290-40DB-AA7D-B69E81447904}" presName="rootComposite" presStyleCnt="0"/>
      <dgm:spPr/>
    </dgm:pt>
    <dgm:pt modelId="{84988FA9-989F-4680-A604-A4EC9213AB47}" type="pres">
      <dgm:prSet presAssocID="{939CB268-1290-40DB-AA7D-B69E81447904}" presName="rootText" presStyleLbl="node2" presStyleIdx="2" presStyleCnt="4">
        <dgm:presLayoutVars>
          <dgm:chPref val="3"/>
        </dgm:presLayoutVars>
      </dgm:prSet>
      <dgm:spPr/>
    </dgm:pt>
    <dgm:pt modelId="{30A5D963-0306-48E1-98EE-434C363D3A5D}" type="pres">
      <dgm:prSet presAssocID="{939CB268-1290-40DB-AA7D-B69E81447904}" presName="rootConnector" presStyleLbl="node2" presStyleIdx="2" presStyleCnt="4"/>
      <dgm:spPr/>
    </dgm:pt>
    <dgm:pt modelId="{21D5A744-1CCC-4C20-BAE0-921D9A97F0DC}" type="pres">
      <dgm:prSet presAssocID="{939CB268-1290-40DB-AA7D-B69E81447904}" presName="hierChild4" presStyleCnt="0"/>
      <dgm:spPr/>
    </dgm:pt>
    <dgm:pt modelId="{554CEEBF-E717-4223-A953-55046082A9E4}" type="pres">
      <dgm:prSet presAssocID="{939CB268-1290-40DB-AA7D-B69E81447904}" presName="hierChild5" presStyleCnt="0"/>
      <dgm:spPr/>
    </dgm:pt>
    <dgm:pt modelId="{BD2137D8-29C9-4BD3-9214-776FDCA9B23B}" type="pres">
      <dgm:prSet presAssocID="{AC91CB73-728D-438E-B1F3-E9BF558566F5}" presName="Name64" presStyleLbl="parChTrans1D2" presStyleIdx="3" presStyleCnt="4"/>
      <dgm:spPr/>
    </dgm:pt>
    <dgm:pt modelId="{8D2211EA-D370-4A8E-A5D9-60C285B643B9}" type="pres">
      <dgm:prSet presAssocID="{EDAF3960-3787-4989-89C3-46A1CEE2C79F}" presName="hierRoot2" presStyleCnt="0">
        <dgm:presLayoutVars>
          <dgm:hierBranch val="init"/>
        </dgm:presLayoutVars>
      </dgm:prSet>
      <dgm:spPr/>
    </dgm:pt>
    <dgm:pt modelId="{FE925A03-5E9A-4D1B-A8DC-4CB131A0BE7C}" type="pres">
      <dgm:prSet presAssocID="{EDAF3960-3787-4989-89C3-46A1CEE2C79F}" presName="rootComposite" presStyleCnt="0"/>
      <dgm:spPr/>
    </dgm:pt>
    <dgm:pt modelId="{F629ECA7-67AA-400C-B841-634D46688906}" type="pres">
      <dgm:prSet presAssocID="{EDAF3960-3787-4989-89C3-46A1CEE2C79F}" presName="rootText" presStyleLbl="node2" presStyleIdx="3" presStyleCnt="4">
        <dgm:presLayoutVars>
          <dgm:chPref val="3"/>
        </dgm:presLayoutVars>
      </dgm:prSet>
      <dgm:spPr/>
    </dgm:pt>
    <dgm:pt modelId="{2BD61395-7250-4557-A731-D13253F20AC1}" type="pres">
      <dgm:prSet presAssocID="{EDAF3960-3787-4989-89C3-46A1CEE2C79F}" presName="rootConnector" presStyleLbl="node2" presStyleIdx="3" presStyleCnt="4"/>
      <dgm:spPr/>
    </dgm:pt>
    <dgm:pt modelId="{480F62E5-8E6F-4F5E-A022-80289B47A649}" type="pres">
      <dgm:prSet presAssocID="{EDAF3960-3787-4989-89C3-46A1CEE2C79F}" presName="hierChild4" presStyleCnt="0"/>
      <dgm:spPr/>
    </dgm:pt>
    <dgm:pt modelId="{44D24D88-54A7-4C91-9CF1-72944AFD86CF}" type="pres">
      <dgm:prSet presAssocID="{EDAF3960-3787-4989-89C3-46A1CEE2C79F}" presName="hierChild5" presStyleCnt="0"/>
      <dgm:spPr/>
    </dgm:pt>
    <dgm:pt modelId="{69DDDCC0-3E0A-4218-A105-557A633ED3AE}" type="pres">
      <dgm:prSet presAssocID="{4489F635-BB12-4AA0-97EA-3E1AECC971CD}" presName="hierChild3" presStyleCnt="0"/>
      <dgm:spPr/>
    </dgm:pt>
  </dgm:ptLst>
  <dgm:cxnLst>
    <dgm:cxn modelId="{9F203002-B0CD-4B08-AD7C-FE17D3B986FC}" type="presOf" srcId="{AC91CB73-728D-438E-B1F3-E9BF558566F5}" destId="{BD2137D8-29C9-4BD3-9214-776FDCA9B23B}" srcOrd="0" destOrd="0" presId="urn:microsoft.com/office/officeart/2009/3/layout/HorizontalOrganizationChart"/>
    <dgm:cxn modelId="{0149AC0B-D284-4DA8-9F28-641AF520B297}" type="presOf" srcId="{4489F635-BB12-4AA0-97EA-3E1AECC971CD}" destId="{C36575CA-4B4D-4E17-9165-2DF736C3ADDE}" srcOrd="0" destOrd="0" presId="urn:microsoft.com/office/officeart/2009/3/layout/HorizontalOrganizationChart"/>
    <dgm:cxn modelId="{3C27331D-0A0E-4964-A1A7-9AA08C0167B4}" srcId="{4489F635-BB12-4AA0-97EA-3E1AECC971CD}" destId="{939CB268-1290-40DB-AA7D-B69E81447904}" srcOrd="2" destOrd="0" parTransId="{AC15F815-9B17-40B8-8006-A044349F5726}" sibTransId="{C189E943-7E03-45FD-A203-9C0A92A04D4D}"/>
    <dgm:cxn modelId="{91D97C53-D040-49B1-A80F-CE7D49740FA8}" type="presOf" srcId="{CEAEC921-9A31-4908-B17B-D9244C556B6F}" destId="{9956BB72-5DF4-4A53-837A-0B852B9A7DA8}" srcOrd="1" destOrd="0" presId="urn:microsoft.com/office/officeart/2009/3/layout/HorizontalOrganizationChart"/>
    <dgm:cxn modelId="{79542079-DE87-43FE-BD60-50E8642B94D6}" type="presOf" srcId="{AC15F815-9B17-40B8-8006-A044349F5726}" destId="{0DB704BC-1C34-430D-8B55-3104E925DC63}" srcOrd="0" destOrd="0" presId="urn:microsoft.com/office/officeart/2009/3/layout/HorizontalOrganizationChart"/>
    <dgm:cxn modelId="{5C91C47F-95AA-4556-A64D-49B388F45F83}" srcId="{4489F635-BB12-4AA0-97EA-3E1AECC971CD}" destId="{EDAF3960-3787-4989-89C3-46A1CEE2C79F}" srcOrd="3" destOrd="0" parTransId="{AC91CB73-728D-438E-B1F3-E9BF558566F5}" sibTransId="{0F6283B1-A796-4E81-945E-72442B4E3A55}"/>
    <dgm:cxn modelId="{B95C0282-8D41-40BD-B79E-E06B2B3DA448}" type="presOf" srcId="{939CB268-1290-40DB-AA7D-B69E81447904}" destId="{30A5D963-0306-48E1-98EE-434C363D3A5D}" srcOrd="1" destOrd="0" presId="urn:microsoft.com/office/officeart/2009/3/layout/HorizontalOrganizationChart"/>
    <dgm:cxn modelId="{108FCD84-8906-47CF-8091-13B9F5088EC6}" type="presOf" srcId="{5FB8DD6D-F3EB-4F93-87C0-6E245036C79D}" destId="{4E4F4319-51DE-4DE2-9E3A-8D27A2FB5C55}" srcOrd="0" destOrd="0" presId="urn:microsoft.com/office/officeart/2009/3/layout/HorizontalOrganizationChart"/>
    <dgm:cxn modelId="{35351E8F-03A2-4171-A7AC-15C12F080D83}" type="presOf" srcId="{EDAF3960-3787-4989-89C3-46A1CEE2C79F}" destId="{2BD61395-7250-4557-A731-D13253F20AC1}" srcOrd="1" destOrd="0" presId="urn:microsoft.com/office/officeart/2009/3/layout/HorizontalOrganizationChart"/>
    <dgm:cxn modelId="{5A832890-37F6-4564-9842-80ED96D9A083}" type="presOf" srcId="{33D527AC-13DC-483A-A014-C45FA3A50BDC}" destId="{81366969-72F0-44ED-A337-4C6AD7993924}" srcOrd="0" destOrd="0" presId="urn:microsoft.com/office/officeart/2009/3/layout/HorizontalOrganizationChart"/>
    <dgm:cxn modelId="{F3154AA9-73DC-418B-8EDA-6A955873A78D}" srcId="{33D527AC-13DC-483A-A014-C45FA3A50BDC}" destId="{4489F635-BB12-4AA0-97EA-3E1AECC971CD}" srcOrd="0" destOrd="0" parTransId="{F4E149F6-388C-4BA2-BC93-688986D0DCEE}" sibTransId="{C336C5FA-04B1-4CFE-9AB9-12CF043896BB}"/>
    <dgm:cxn modelId="{F59BEFAE-4B20-4280-AFF9-7C57878298A9}" type="presOf" srcId="{6E3A03F4-9572-47D5-A30E-3EB2DA7F1861}" destId="{B74A9356-375D-4062-B28A-6C1186506455}" srcOrd="1" destOrd="0" presId="urn:microsoft.com/office/officeart/2009/3/layout/HorizontalOrganizationChart"/>
    <dgm:cxn modelId="{53CDB5B1-26E4-423F-AC8C-C3B2FB4924D2}" type="presOf" srcId="{7584D772-7100-4444-B4F1-3DD557E2B58C}" destId="{338FB3F9-76A3-43DD-AB8D-029C32CD9560}" srcOrd="0" destOrd="0" presId="urn:microsoft.com/office/officeart/2009/3/layout/HorizontalOrganizationChart"/>
    <dgm:cxn modelId="{80923DB8-840F-4BD9-9E45-465E80B93DE0}" srcId="{4489F635-BB12-4AA0-97EA-3E1AECC971CD}" destId="{6E3A03F4-9572-47D5-A30E-3EB2DA7F1861}" srcOrd="0" destOrd="0" parTransId="{5FB8DD6D-F3EB-4F93-87C0-6E245036C79D}" sibTransId="{2FC7C838-96BB-4381-9A45-C1977E25070E}"/>
    <dgm:cxn modelId="{0C1175BC-B278-41DB-B0A1-B87EF14BB14A}" type="presOf" srcId="{CEAEC921-9A31-4908-B17B-D9244C556B6F}" destId="{A6EE3BC0-D003-429E-BB0B-D6BF9FF12265}" srcOrd="0" destOrd="0" presId="urn:microsoft.com/office/officeart/2009/3/layout/HorizontalOrganizationChart"/>
    <dgm:cxn modelId="{4A6AE1C6-2642-4394-8A03-3193EC8627C8}" srcId="{4489F635-BB12-4AA0-97EA-3E1AECC971CD}" destId="{CEAEC921-9A31-4908-B17B-D9244C556B6F}" srcOrd="1" destOrd="0" parTransId="{7584D772-7100-4444-B4F1-3DD557E2B58C}" sibTransId="{0E9628A8-9805-48AA-98B7-697BBEFDC343}"/>
    <dgm:cxn modelId="{561E34E8-927B-4606-96D5-79FE6E14052C}" type="presOf" srcId="{4489F635-BB12-4AA0-97EA-3E1AECC971CD}" destId="{0670FD6E-1164-4940-AAA4-0570BFD91F79}" srcOrd="1" destOrd="0" presId="urn:microsoft.com/office/officeart/2009/3/layout/HorizontalOrganizationChart"/>
    <dgm:cxn modelId="{31F5E9E8-3FF4-4165-9D36-76454C7D7EAB}" type="presOf" srcId="{6E3A03F4-9572-47D5-A30E-3EB2DA7F1861}" destId="{5D53B242-D385-4AC8-9849-48D94AEBD2BA}" srcOrd="0" destOrd="0" presId="urn:microsoft.com/office/officeart/2009/3/layout/HorizontalOrganizationChart"/>
    <dgm:cxn modelId="{8F66C7EB-FF4B-432F-B53C-3CF0466C999F}" type="presOf" srcId="{939CB268-1290-40DB-AA7D-B69E81447904}" destId="{84988FA9-989F-4680-A604-A4EC9213AB47}" srcOrd="0" destOrd="0" presId="urn:microsoft.com/office/officeart/2009/3/layout/HorizontalOrganizationChart"/>
    <dgm:cxn modelId="{F45359FB-920D-4096-ACBD-CB5E4DFC283E}" type="presOf" srcId="{EDAF3960-3787-4989-89C3-46A1CEE2C79F}" destId="{F629ECA7-67AA-400C-B841-634D46688906}" srcOrd="0" destOrd="0" presId="urn:microsoft.com/office/officeart/2009/3/layout/HorizontalOrganizationChart"/>
    <dgm:cxn modelId="{AD287049-D16D-48DC-A3D2-1105C6C563F2}" type="presParOf" srcId="{81366969-72F0-44ED-A337-4C6AD7993924}" destId="{3E4B8B06-BE4B-44AB-9B30-BE4C04FF1E67}" srcOrd="0" destOrd="0" presId="urn:microsoft.com/office/officeart/2009/3/layout/HorizontalOrganizationChart"/>
    <dgm:cxn modelId="{3BF261C9-F892-463D-8F10-33D54C6E30E9}" type="presParOf" srcId="{3E4B8B06-BE4B-44AB-9B30-BE4C04FF1E67}" destId="{EE2C1CCD-769C-451C-8A0E-101BE07A0F39}" srcOrd="0" destOrd="0" presId="urn:microsoft.com/office/officeart/2009/3/layout/HorizontalOrganizationChart"/>
    <dgm:cxn modelId="{9FE78432-C396-4EF4-8981-2F9C1FC6BEB3}" type="presParOf" srcId="{EE2C1CCD-769C-451C-8A0E-101BE07A0F39}" destId="{C36575CA-4B4D-4E17-9165-2DF736C3ADDE}" srcOrd="0" destOrd="0" presId="urn:microsoft.com/office/officeart/2009/3/layout/HorizontalOrganizationChart"/>
    <dgm:cxn modelId="{D14A41EB-81A5-4CAE-AF8B-5643CCC3319B}" type="presParOf" srcId="{EE2C1CCD-769C-451C-8A0E-101BE07A0F39}" destId="{0670FD6E-1164-4940-AAA4-0570BFD91F79}" srcOrd="1" destOrd="0" presId="urn:microsoft.com/office/officeart/2009/3/layout/HorizontalOrganizationChart"/>
    <dgm:cxn modelId="{A3B96BFE-6B9A-4E49-860D-A7E884336E26}" type="presParOf" srcId="{3E4B8B06-BE4B-44AB-9B30-BE4C04FF1E67}" destId="{E221DC83-3386-4D14-8CB7-77F58A955749}" srcOrd="1" destOrd="0" presId="urn:microsoft.com/office/officeart/2009/3/layout/HorizontalOrganizationChart"/>
    <dgm:cxn modelId="{F0D224AD-E70F-4A58-A668-BF0F082969B4}" type="presParOf" srcId="{E221DC83-3386-4D14-8CB7-77F58A955749}" destId="{4E4F4319-51DE-4DE2-9E3A-8D27A2FB5C55}" srcOrd="0" destOrd="0" presId="urn:microsoft.com/office/officeart/2009/3/layout/HorizontalOrganizationChart"/>
    <dgm:cxn modelId="{C2912AD1-29F2-44BB-B415-3817F5C9E945}" type="presParOf" srcId="{E221DC83-3386-4D14-8CB7-77F58A955749}" destId="{FD4C9A9C-32EC-40F9-A199-9638ECD5C79F}" srcOrd="1" destOrd="0" presId="urn:microsoft.com/office/officeart/2009/3/layout/HorizontalOrganizationChart"/>
    <dgm:cxn modelId="{A38ED297-E27F-4EF3-87D0-15C06C97904E}" type="presParOf" srcId="{FD4C9A9C-32EC-40F9-A199-9638ECD5C79F}" destId="{51374E04-4F0C-4CB9-BD2C-2B11B2274E5E}" srcOrd="0" destOrd="0" presId="urn:microsoft.com/office/officeart/2009/3/layout/HorizontalOrganizationChart"/>
    <dgm:cxn modelId="{F5A7B59A-18D8-4530-B671-8D110F5243D3}" type="presParOf" srcId="{51374E04-4F0C-4CB9-BD2C-2B11B2274E5E}" destId="{5D53B242-D385-4AC8-9849-48D94AEBD2BA}" srcOrd="0" destOrd="0" presId="urn:microsoft.com/office/officeart/2009/3/layout/HorizontalOrganizationChart"/>
    <dgm:cxn modelId="{6798CFCA-A1E8-4885-B22F-22EE5122FE5C}" type="presParOf" srcId="{51374E04-4F0C-4CB9-BD2C-2B11B2274E5E}" destId="{B74A9356-375D-4062-B28A-6C1186506455}" srcOrd="1" destOrd="0" presId="urn:microsoft.com/office/officeart/2009/3/layout/HorizontalOrganizationChart"/>
    <dgm:cxn modelId="{E97D861A-9430-4563-83ED-64DEDFD441EC}" type="presParOf" srcId="{FD4C9A9C-32EC-40F9-A199-9638ECD5C79F}" destId="{F96D92D3-1484-478C-AD4F-118C7AB59F9B}" srcOrd="1" destOrd="0" presId="urn:microsoft.com/office/officeart/2009/3/layout/HorizontalOrganizationChart"/>
    <dgm:cxn modelId="{33532521-3710-4C6C-9864-75AC114D6E7F}" type="presParOf" srcId="{FD4C9A9C-32EC-40F9-A199-9638ECD5C79F}" destId="{FA7181F7-CA4B-4CDA-922A-F9A63B1B63D9}" srcOrd="2" destOrd="0" presId="urn:microsoft.com/office/officeart/2009/3/layout/HorizontalOrganizationChart"/>
    <dgm:cxn modelId="{A628E1C8-00DC-48C6-98DD-63487568DDA7}" type="presParOf" srcId="{E221DC83-3386-4D14-8CB7-77F58A955749}" destId="{338FB3F9-76A3-43DD-AB8D-029C32CD9560}" srcOrd="2" destOrd="0" presId="urn:microsoft.com/office/officeart/2009/3/layout/HorizontalOrganizationChart"/>
    <dgm:cxn modelId="{33B41B45-3BE2-4D09-AB29-F02B8E1A7BA0}" type="presParOf" srcId="{E221DC83-3386-4D14-8CB7-77F58A955749}" destId="{AC3A1904-37DA-4F32-BA6E-6E00E1546704}" srcOrd="3" destOrd="0" presId="urn:microsoft.com/office/officeart/2009/3/layout/HorizontalOrganizationChart"/>
    <dgm:cxn modelId="{74370647-0A9F-4396-ABF0-105F8533B932}" type="presParOf" srcId="{AC3A1904-37DA-4F32-BA6E-6E00E1546704}" destId="{6AA5DBD6-92B9-425F-856F-11D6D823C93B}" srcOrd="0" destOrd="0" presId="urn:microsoft.com/office/officeart/2009/3/layout/HorizontalOrganizationChart"/>
    <dgm:cxn modelId="{CF387CB5-9894-4C91-85A4-C00ACDAAD94E}" type="presParOf" srcId="{6AA5DBD6-92B9-425F-856F-11D6D823C93B}" destId="{A6EE3BC0-D003-429E-BB0B-D6BF9FF12265}" srcOrd="0" destOrd="0" presId="urn:microsoft.com/office/officeart/2009/3/layout/HorizontalOrganizationChart"/>
    <dgm:cxn modelId="{A634DBC0-78EF-4449-90E6-A0FBD4774AEA}" type="presParOf" srcId="{6AA5DBD6-92B9-425F-856F-11D6D823C93B}" destId="{9956BB72-5DF4-4A53-837A-0B852B9A7DA8}" srcOrd="1" destOrd="0" presId="urn:microsoft.com/office/officeart/2009/3/layout/HorizontalOrganizationChart"/>
    <dgm:cxn modelId="{5CDDD81E-425B-498C-9CB1-7F5D1B9B817C}" type="presParOf" srcId="{AC3A1904-37DA-4F32-BA6E-6E00E1546704}" destId="{4CA09976-A0FD-4653-921C-2A21D6BDE5CE}" srcOrd="1" destOrd="0" presId="urn:microsoft.com/office/officeart/2009/3/layout/HorizontalOrganizationChart"/>
    <dgm:cxn modelId="{67B340A4-9D65-4453-9D7B-5A2C7EEE2AFB}" type="presParOf" srcId="{AC3A1904-37DA-4F32-BA6E-6E00E1546704}" destId="{F9DF3D6F-2942-4F07-A71D-30F42005D1B8}" srcOrd="2" destOrd="0" presId="urn:microsoft.com/office/officeart/2009/3/layout/HorizontalOrganizationChart"/>
    <dgm:cxn modelId="{4E8EDD8F-E5A3-4780-A8B7-4AA0F5FB3589}" type="presParOf" srcId="{E221DC83-3386-4D14-8CB7-77F58A955749}" destId="{0DB704BC-1C34-430D-8B55-3104E925DC63}" srcOrd="4" destOrd="0" presId="urn:microsoft.com/office/officeart/2009/3/layout/HorizontalOrganizationChart"/>
    <dgm:cxn modelId="{B2210AD8-B987-49EE-B251-723403543505}" type="presParOf" srcId="{E221DC83-3386-4D14-8CB7-77F58A955749}" destId="{24D22DF3-C6F9-49FD-BF8A-D764376D88F5}" srcOrd="5" destOrd="0" presId="urn:microsoft.com/office/officeart/2009/3/layout/HorizontalOrganizationChart"/>
    <dgm:cxn modelId="{B4EFEA59-65E7-45C7-8F0F-D02EE3C85CCE}" type="presParOf" srcId="{24D22DF3-C6F9-49FD-BF8A-D764376D88F5}" destId="{7E7149C9-3CD8-4905-8ACD-9B0AAFA7DE21}" srcOrd="0" destOrd="0" presId="urn:microsoft.com/office/officeart/2009/3/layout/HorizontalOrganizationChart"/>
    <dgm:cxn modelId="{957AD7E0-74B7-46EC-BA51-311F201B797D}" type="presParOf" srcId="{7E7149C9-3CD8-4905-8ACD-9B0AAFA7DE21}" destId="{84988FA9-989F-4680-A604-A4EC9213AB47}" srcOrd="0" destOrd="0" presId="urn:microsoft.com/office/officeart/2009/3/layout/HorizontalOrganizationChart"/>
    <dgm:cxn modelId="{56C9A453-C831-4031-B00F-D1218D23B89C}" type="presParOf" srcId="{7E7149C9-3CD8-4905-8ACD-9B0AAFA7DE21}" destId="{30A5D963-0306-48E1-98EE-434C363D3A5D}" srcOrd="1" destOrd="0" presId="urn:microsoft.com/office/officeart/2009/3/layout/HorizontalOrganizationChart"/>
    <dgm:cxn modelId="{58700EC6-ADD7-485D-8595-C9DE34F3925D}" type="presParOf" srcId="{24D22DF3-C6F9-49FD-BF8A-D764376D88F5}" destId="{21D5A744-1CCC-4C20-BAE0-921D9A97F0DC}" srcOrd="1" destOrd="0" presId="urn:microsoft.com/office/officeart/2009/3/layout/HorizontalOrganizationChart"/>
    <dgm:cxn modelId="{E335FD10-16D7-4F0E-9E98-9B19FB4868BF}" type="presParOf" srcId="{24D22DF3-C6F9-49FD-BF8A-D764376D88F5}" destId="{554CEEBF-E717-4223-A953-55046082A9E4}" srcOrd="2" destOrd="0" presId="urn:microsoft.com/office/officeart/2009/3/layout/HorizontalOrganizationChart"/>
    <dgm:cxn modelId="{61F48BC6-8B84-473A-88D4-B585F8856705}" type="presParOf" srcId="{E221DC83-3386-4D14-8CB7-77F58A955749}" destId="{BD2137D8-29C9-4BD3-9214-776FDCA9B23B}" srcOrd="6" destOrd="0" presId="urn:microsoft.com/office/officeart/2009/3/layout/HorizontalOrganizationChart"/>
    <dgm:cxn modelId="{733AA787-E84F-41B2-AB47-F5B9CF104A6B}" type="presParOf" srcId="{E221DC83-3386-4D14-8CB7-77F58A955749}" destId="{8D2211EA-D370-4A8E-A5D9-60C285B643B9}" srcOrd="7" destOrd="0" presId="urn:microsoft.com/office/officeart/2009/3/layout/HorizontalOrganizationChart"/>
    <dgm:cxn modelId="{E59641AE-5EEA-4D52-B71B-E86AF29947E7}" type="presParOf" srcId="{8D2211EA-D370-4A8E-A5D9-60C285B643B9}" destId="{FE925A03-5E9A-4D1B-A8DC-4CB131A0BE7C}" srcOrd="0" destOrd="0" presId="urn:microsoft.com/office/officeart/2009/3/layout/HorizontalOrganizationChart"/>
    <dgm:cxn modelId="{CD6072DC-2192-4D0E-9378-EF9A403770F3}" type="presParOf" srcId="{FE925A03-5E9A-4D1B-A8DC-4CB131A0BE7C}" destId="{F629ECA7-67AA-400C-B841-634D46688906}" srcOrd="0" destOrd="0" presId="urn:microsoft.com/office/officeart/2009/3/layout/HorizontalOrganizationChart"/>
    <dgm:cxn modelId="{8005D16B-AD63-4B06-8DFF-F16C2EF24625}" type="presParOf" srcId="{FE925A03-5E9A-4D1B-A8DC-4CB131A0BE7C}" destId="{2BD61395-7250-4557-A731-D13253F20AC1}" srcOrd="1" destOrd="0" presId="urn:microsoft.com/office/officeart/2009/3/layout/HorizontalOrganizationChart"/>
    <dgm:cxn modelId="{03826A55-BD8A-4E8D-9BCE-30718331E7E6}" type="presParOf" srcId="{8D2211EA-D370-4A8E-A5D9-60C285B643B9}" destId="{480F62E5-8E6F-4F5E-A022-80289B47A649}" srcOrd="1" destOrd="0" presId="urn:microsoft.com/office/officeart/2009/3/layout/HorizontalOrganizationChart"/>
    <dgm:cxn modelId="{5F37F7F8-75C7-4714-934C-6AC77752DBD7}" type="presParOf" srcId="{8D2211EA-D370-4A8E-A5D9-60C285B643B9}" destId="{44D24D88-54A7-4C91-9CF1-72944AFD86CF}" srcOrd="2" destOrd="0" presId="urn:microsoft.com/office/officeart/2009/3/layout/HorizontalOrganizationChart"/>
    <dgm:cxn modelId="{B8CCED8B-48A7-472A-9A18-9A530637E2DB}" type="presParOf" srcId="{3E4B8B06-BE4B-44AB-9B30-BE4C04FF1E67}" destId="{69DDDCC0-3E0A-4218-A105-557A633ED3A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37D8-29C9-4BD3-9214-776FDCA9B23B}">
      <dsp:nvSpPr>
        <dsp:cNvPr id="0" name=""/>
        <dsp:cNvSpPr/>
      </dsp:nvSpPr>
      <dsp:spPr>
        <a:xfrm>
          <a:off x="3724671" y="2709333"/>
          <a:ext cx="678656" cy="2188666"/>
        </a:xfrm>
        <a:custGeom>
          <a:avLst/>
          <a:gdLst/>
          <a:ahLst/>
          <a:cxnLst/>
          <a:rect l="0" t="0" r="0" b="0"/>
          <a:pathLst>
            <a:path>
              <a:moveTo>
                <a:pt x="0" y="0"/>
              </a:moveTo>
              <a:lnTo>
                <a:pt x="339328" y="0"/>
              </a:lnTo>
              <a:lnTo>
                <a:pt x="339328" y="2188666"/>
              </a:lnTo>
              <a:lnTo>
                <a:pt x="678656" y="2188666"/>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B704BC-1C34-430D-8B55-3104E925DC63}">
      <dsp:nvSpPr>
        <dsp:cNvPr id="0" name=""/>
        <dsp:cNvSpPr/>
      </dsp:nvSpPr>
      <dsp:spPr>
        <a:xfrm>
          <a:off x="3724671" y="2709333"/>
          <a:ext cx="678656" cy="729555"/>
        </a:xfrm>
        <a:custGeom>
          <a:avLst/>
          <a:gdLst/>
          <a:ahLst/>
          <a:cxnLst/>
          <a:rect l="0" t="0" r="0" b="0"/>
          <a:pathLst>
            <a:path>
              <a:moveTo>
                <a:pt x="0" y="0"/>
              </a:moveTo>
              <a:lnTo>
                <a:pt x="339328" y="0"/>
              </a:lnTo>
              <a:lnTo>
                <a:pt x="339328" y="729555"/>
              </a:lnTo>
              <a:lnTo>
                <a:pt x="678656" y="729555"/>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8FB3F9-76A3-43DD-AB8D-029C32CD9560}">
      <dsp:nvSpPr>
        <dsp:cNvPr id="0" name=""/>
        <dsp:cNvSpPr/>
      </dsp:nvSpPr>
      <dsp:spPr>
        <a:xfrm>
          <a:off x="3724671" y="1979778"/>
          <a:ext cx="678656" cy="729555"/>
        </a:xfrm>
        <a:custGeom>
          <a:avLst/>
          <a:gdLst/>
          <a:ahLst/>
          <a:cxnLst/>
          <a:rect l="0" t="0" r="0" b="0"/>
          <a:pathLst>
            <a:path>
              <a:moveTo>
                <a:pt x="0" y="729555"/>
              </a:moveTo>
              <a:lnTo>
                <a:pt x="339328" y="729555"/>
              </a:lnTo>
              <a:lnTo>
                <a:pt x="339328" y="0"/>
              </a:lnTo>
              <a:lnTo>
                <a:pt x="678656" y="0"/>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4F4319-51DE-4DE2-9E3A-8D27A2FB5C55}">
      <dsp:nvSpPr>
        <dsp:cNvPr id="0" name=""/>
        <dsp:cNvSpPr/>
      </dsp:nvSpPr>
      <dsp:spPr>
        <a:xfrm>
          <a:off x="3724671" y="520667"/>
          <a:ext cx="678656" cy="2188666"/>
        </a:xfrm>
        <a:custGeom>
          <a:avLst/>
          <a:gdLst/>
          <a:ahLst/>
          <a:cxnLst/>
          <a:rect l="0" t="0" r="0" b="0"/>
          <a:pathLst>
            <a:path>
              <a:moveTo>
                <a:pt x="0" y="2188666"/>
              </a:moveTo>
              <a:lnTo>
                <a:pt x="339328" y="2188666"/>
              </a:lnTo>
              <a:lnTo>
                <a:pt x="339328" y="0"/>
              </a:lnTo>
              <a:lnTo>
                <a:pt x="678656" y="0"/>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6575CA-4B4D-4E17-9165-2DF736C3ADDE}">
      <dsp:nvSpPr>
        <dsp:cNvPr id="0" name=""/>
        <dsp:cNvSpPr/>
      </dsp:nvSpPr>
      <dsp:spPr>
        <a:xfrm>
          <a:off x="331390" y="2191858"/>
          <a:ext cx="3393281" cy="103495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DZ" sz="2600" kern="1200" dirty="0">
              <a:latin typeface="Sakkal Majalla" panose="02000000000000000000" pitchFamily="2" charset="-78"/>
              <a:cs typeface="Sakkal Majalla" panose="02000000000000000000" pitchFamily="2" charset="-78"/>
            </a:rPr>
            <a:t>شروط التحليل التمييزي: </a:t>
          </a:r>
          <a:endParaRPr lang="fr-FR" sz="2600" kern="1200" dirty="0"/>
        </a:p>
      </dsp:txBody>
      <dsp:txXfrm>
        <a:off x="331390" y="2191858"/>
        <a:ext cx="3393281" cy="1034950"/>
      </dsp:txXfrm>
    </dsp:sp>
    <dsp:sp modelId="{5D53B242-D385-4AC8-9849-48D94AEBD2BA}">
      <dsp:nvSpPr>
        <dsp:cNvPr id="0" name=""/>
        <dsp:cNvSpPr/>
      </dsp:nvSpPr>
      <dsp:spPr>
        <a:xfrm>
          <a:off x="4403328" y="3191"/>
          <a:ext cx="3393281" cy="103495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DZ" sz="2600" kern="1200" dirty="0">
              <a:latin typeface="Sakkal Majalla" panose="02000000000000000000" pitchFamily="2" charset="-78"/>
              <a:cs typeface="Sakkal Majalla" panose="02000000000000000000" pitchFamily="2" charset="-78"/>
            </a:rPr>
            <a:t>شرط التجانس. </a:t>
          </a:r>
          <a:endParaRPr lang="fr-FR" sz="2600" kern="1200" dirty="0"/>
        </a:p>
      </dsp:txBody>
      <dsp:txXfrm>
        <a:off x="4403328" y="3191"/>
        <a:ext cx="3393281" cy="1034950"/>
      </dsp:txXfrm>
    </dsp:sp>
    <dsp:sp modelId="{A6EE3BC0-D003-429E-BB0B-D6BF9FF12265}">
      <dsp:nvSpPr>
        <dsp:cNvPr id="0" name=""/>
        <dsp:cNvSpPr/>
      </dsp:nvSpPr>
      <dsp:spPr>
        <a:xfrm>
          <a:off x="4403328" y="1462302"/>
          <a:ext cx="3393281" cy="103495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DZ" sz="2600" kern="1200">
              <a:latin typeface="Sakkal Majalla" panose="02000000000000000000" pitchFamily="2" charset="-78"/>
              <a:cs typeface="Sakkal Majalla" panose="02000000000000000000" pitchFamily="2" charset="-78"/>
            </a:rPr>
            <a:t>التوزيع الطبيعي للمتغيرات الكمية. </a:t>
          </a:r>
          <a:endParaRPr lang="ar-DZ" sz="2600" kern="1200" dirty="0">
            <a:latin typeface="Sakkal Majalla" panose="02000000000000000000" pitchFamily="2" charset="-78"/>
            <a:cs typeface="Sakkal Majalla" panose="02000000000000000000" pitchFamily="2" charset="-78"/>
          </a:endParaRPr>
        </a:p>
      </dsp:txBody>
      <dsp:txXfrm>
        <a:off x="4403328" y="1462302"/>
        <a:ext cx="3393281" cy="1034950"/>
      </dsp:txXfrm>
    </dsp:sp>
    <dsp:sp modelId="{84988FA9-989F-4680-A604-A4EC9213AB47}">
      <dsp:nvSpPr>
        <dsp:cNvPr id="0" name=""/>
        <dsp:cNvSpPr/>
      </dsp:nvSpPr>
      <dsp:spPr>
        <a:xfrm>
          <a:off x="4403328" y="2921413"/>
          <a:ext cx="3393281" cy="103495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DZ" sz="2600" kern="1200">
              <a:latin typeface="Sakkal Majalla" panose="02000000000000000000" pitchFamily="2" charset="-78"/>
              <a:cs typeface="Sakkal Majalla" panose="02000000000000000000" pitchFamily="2" charset="-78"/>
            </a:rPr>
            <a:t>الاختيار العشوائي للعينة.</a:t>
          </a:r>
          <a:endParaRPr lang="ar-DZ" sz="2600" kern="1200" dirty="0">
            <a:latin typeface="Sakkal Majalla" panose="02000000000000000000" pitchFamily="2" charset="-78"/>
            <a:cs typeface="Sakkal Majalla" panose="02000000000000000000" pitchFamily="2" charset="-78"/>
          </a:endParaRPr>
        </a:p>
      </dsp:txBody>
      <dsp:txXfrm>
        <a:off x="4403328" y="2921413"/>
        <a:ext cx="3393281" cy="1034950"/>
      </dsp:txXfrm>
    </dsp:sp>
    <dsp:sp modelId="{F629ECA7-67AA-400C-B841-634D46688906}">
      <dsp:nvSpPr>
        <dsp:cNvPr id="0" name=""/>
        <dsp:cNvSpPr/>
      </dsp:nvSpPr>
      <dsp:spPr>
        <a:xfrm>
          <a:off x="4403328" y="4380524"/>
          <a:ext cx="3393281" cy="103495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ar-DZ" sz="2600" kern="1200">
              <a:latin typeface="Sakkal Majalla" panose="02000000000000000000" pitchFamily="2" charset="-78"/>
              <a:cs typeface="Sakkal Majalla" panose="02000000000000000000" pitchFamily="2" charset="-78"/>
            </a:rPr>
            <a:t>التأكد من عدم وجود مشكلة الارتباط العالي بين المتغيرات المستقلة</a:t>
          </a:r>
          <a:endParaRPr lang="fr-FR" sz="2600" kern="1200"/>
        </a:p>
      </dsp:txBody>
      <dsp:txXfrm>
        <a:off x="4403328" y="4380524"/>
        <a:ext cx="3393281" cy="103495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05/03/2024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96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05/03/2024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73206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05/03/2024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13567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F4BB5-3223-45AC-BAFD-048AAF684D47}" type="datetimeFigureOut">
              <a:rPr lang="fr-FR" smtClean="0"/>
              <a:t>05/03/2024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92564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58F4BB5-3223-45AC-BAFD-048AAF684D47}" type="datetimeFigureOut">
              <a:rPr lang="fr-FR" smtClean="0"/>
              <a:t>05/03/2024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9E6C5-4208-4B05-9CE6-AFD1D19CF39F}"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8F4BB5-3223-45AC-BAFD-048AAF684D47}" type="datetimeFigureOut">
              <a:rPr lang="fr-FR" smtClean="0"/>
              <a:t>05/03/2024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83531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8F4BB5-3223-45AC-BAFD-048AAF684D47}" type="datetimeFigureOut">
              <a:rPr lang="fr-FR" smtClean="0"/>
              <a:t>05/03/2024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37392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8F4BB5-3223-45AC-BAFD-048AAF684D47}" type="datetimeFigureOut">
              <a:rPr lang="fr-FR" smtClean="0"/>
              <a:t>05/03/2024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57603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8F4BB5-3223-45AC-BAFD-048AAF684D47}" type="datetimeFigureOut">
              <a:rPr lang="fr-FR" smtClean="0"/>
              <a:t>05/03/2024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389689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8F4BB5-3223-45AC-BAFD-048AAF684D47}" type="datetimeFigureOut">
              <a:rPr lang="fr-FR" smtClean="0"/>
              <a:t>05/03/2024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49E6C5-4208-4B05-9CE6-AFD1D19CF39F}" type="slidenum">
              <a:rPr lang="fr-FR" smtClean="0"/>
              <a:t>‹N°›</a:t>
            </a:fld>
            <a:endParaRPr lang="fr-FR"/>
          </a:p>
        </p:txBody>
      </p:sp>
    </p:spTree>
    <p:extLst>
      <p:ext uri="{BB962C8B-B14F-4D97-AF65-F5344CB8AC3E}">
        <p14:creationId xmlns:p14="http://schemas.microsoft.com/office/powerpoint/2010/main" val="374991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58F4BB5-3223-45AC-BAFD-048AAF684D47}" type="datetimeFigureOut">
              <a:rPr lang="fr-FR" smtClean="0"/>
              <a:t>05/03/2024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9E6C5-4208-4B05-9CE6-AFD1D19CF39F}" type="slidenum">
              <a:rPr lang="fr-FR" smtClean="0"/>
              <a:t>‹N°›</a:t>
            </a:fld>
            <a:endParaRPr lang="fr-FR"/>
          </a:p>
        </p:txBody>
      </p:sp>
    </p:spTree>
    <p:extLst>
      <p:ext uri="{BB962C8B-B14F-4D97-AF65-F5344CB8AC3E}">
        <p14:creationId xmlns:p14="http://schemas.microsoft.com/office/powerpoint/2010/main" val="212422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8F4BB5-3223-45AC-BAFD-048AAF684D47}" type="datetimeFigureOut">
              <a:rPr lang="fr-FR" smtClean="0"/>
              <a:t>05/03/2024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49E6C5-4208-4B05-9CE6-AFD1D19CF39F}"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1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2808514"/>
            <a:ext cx="10058400" cy="1516598"/>
          </a:xfrm>
        </p:spPr>
        <p:txBody>
          <a:bodyPr>
            <a:normAutofit fontScale="90000"/>
          </a:bodyPr>
          <a:lstStyle/>
          <a:p>
            <a:pPr algn="ctr"/>
            <a:r>
              <a:rPr lang="ar-DZ" b="1" dirty="0">
                <a:solidFill>
                  <a:srgbClr val="C00000"/>
                </a:solidFill>
                <a:latin typeface="Sakkal Majalla" panose="02000000000000000000" pitchFamily="2" charset="-78"/>
                <a:cs typeface="Sakkal Majalla" panose="02000000000000000000" pitchFamily="2" charset="-78"/>
              </a:rPr>
              <a:t>التحليل التمييزي</a:t>
            </a:r>
            <a:br>
              <a:rPr lang="ar-SA" b="1" dirty="0">
                <a:solidFill>
                  <a:srgbClr val="C00000"/>
                </a:solidFill>
                <a:latin typeface="Sakkal Majalla" panose="02000000000000000000" pitchFamily="2" charset="-78"/>
                <a:cs typeface="Sakkal Majalla" panose="02000000000000000000" pitchFamily="2" charset="-78"/>
              </a:rPr>
            </a:br>
            <a:r>
              <a:rPr lang="fr-FR" b="1" dirty="0">
                <a:solidFill>
                  <a:srgbClr val="C00000"/>
                </a:solidFill>
                <a:latin typeface="Sakkal Majalla" panose="02000000000000000000" pitchFamily="2" charset="-78"/>
                <a:cs typeface="Sakkal Majalla" panose="02000000000000000000" pitchFamily="2" charset="-78"/>
              </a:rPr>
              <a:t>Discriminant </a:t>
            </a:r>
            <a:r>
              <a:rPr lang="fr-FR" b="1" dirty="0" err="1">
                <a:solidFill>
                  <a:srgbClr val="C00000"/>
                </a:solidFill>
                <a:latin typeface="Sakkal Majalla" panose="02000000000000000000" pitchFamily="2" charset="-78"/>
                <a:cs typeface="Sakkal Majalla" panose="02000000000000000000" pitchFamily="2" charset="-78"/>
              </a:rPr>
              <a:t>Analysis</a:t>
            </a:r>
            <a:endParaRPr lang="fr-FR"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231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82328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83302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8274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
            <a:ext cx="12192000" cy="6530795"/>
          </a:xfrm>
          <a:prstGeom prst="rect">
            <a:avLst/>
          </a:prstGeom>
        </p:spPr>
      </p:pic>
    </p:spTree>
    <p:extLst>
      <p:ext uri="{BB962C8B-B14F-4D97-AF65-F5344CB8AC3E}">
        <p14:creationId xmlns:p14="http://schemas.microsoft.com/office/powerpoint/2010/main" val="55267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
            <a:ext cx="12192000" cy="6530795"/>
          </a:xfrm>
          <a:prstGeom prst="rect">
            <a:avLst/>
          </a:prstGeom>
        </p:spPr>
      </p:pic>
    </p:spTree>
    <p:extLst>
      <p:ext uri="{BB962C8B-B14F-4D97-AF65-F5344CB8AC3E}">
        <p14:creationId xmlns:p14="http://schemas.microsoft.com/office/powerpoint/2010/main" val="49226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410188187"/>
              </p:ext>
            </p:extLst>
          </p:nvPr>
        </p:nvGraphicFramePr>
        <p:xfrm>
          <a:off x="561703" y="770707"/>
          <a:ext cx="9914708" cy="5003075"/>
        </p:xfrm>
        <a:graphic>
          <a:graphicData uri="http://schemas.openxmlformats.org/drawingml/2006/table">
            <a:tbl>
              <a:tblPr/>
              <a:tblGrid>
                <a:gridCol w="3185297">
                  <a:extLst>
                    <a:ext uri="{9D8B030D-6E8A-4147-A177-3AD203B41FA5}">
                      <a16:colId xmlns:a16="http://schemas.microsoft.com/office/drawing/2014/main" val="889987994"/>
                    </a:ext>
                  </a:extLst>
                </a:gridCol>
                <a:gridCol w="3185297">
                  <a:extLst>
                    <a:ext uri="{9D8B030D-6E8A-4147-A177-3AD203B41FA5}">
                      <a16:colId xmlns:a16="http://schemas.microsoft.com/office/drawing/2014/main" val="3760130733"/>
                    </a:ext>
                  </a:extLst>
                </a:gridCol>
                <a:gridCol w="1772057">
                  <a:extLst>
                    <a:ext uri="{9D8B030D-6E8A-4147-A177-3AD203B41FA5}">
                      <a16:colId xmlns:a16="http://schemas.microsoft.com/office/drawing/2014/main" val="1845818110"/>
                    </a:ext>
                  </a:extLst>
                </a:gridCol>
                <a:gridCol w="1772057">
                  <a:extLst>
                    <a:ext uri="{9D8B030D-6E8A-4147-A177-3AD203B41FA5}">
                      <a16:colId xmlns:a16="http://schemas.microsoft.com/office/drawing/2014/main" val="1610516654"/>
                    </a:ext>
                  </a:extLst>
                </a:gridCol>
              </a:tblGrid>
              <a:tr h="535586">
                <a:tc gridSpan="4">
                  <a:txBody>
                    <a:bodyPr/>
                    <a:lstStyle/>
                    <a:p>
                      <a:pPr marL="38100" marR="38100" algn="ctr">
                        <a:lnSpc>
                          <a:spcPts val="1600"/>
                        </a:lnSpc>
                        <a:spcAft>
                          <a:spcPts val="0"/>
                        </a:spcAft>
                      </a:pPr>
                      <a:r>
                        <a:rPr lang="fr-FR" sz="1800" b="1">
                          <a:solidFill>
                            <a:srgbClr val="010205"/>
                          </a:solidFill>
                          <a:effectLst/>
                          <a:latin typeface="Arial" panose="020B0604020202020204" pitchFamily="34" charset="0"/>
                          <a:ea typeface="Calibri" panose="020F0502020204030204" pitchFamily="34" charset="0"/>
                          <a:cs typeface="Arial" panose="020B0604020202020204" pitchFamily="34" charset="0"/>
                        </a:rPr>
                        <a:t>Récapitulatif de traitement des observations d'analyse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09529286"/>
                  </a:ext>
                </a:extLst>
              </a:tr>
              <a:tr h="510374">
                <a:tc gridSpan="2">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Observations non pondérées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fr-FR"/>
                    </a:p>
                  </a:txBody>
                  <a:tcPr/>
                </a:tc>
                <a:tc>
                  <a:txBody>
                    <a:bodyPr/>
                    <a:lstStyle/>
                    <a:p>
                      <a:pPr marL="38100" marR="38100" algn="ctr">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N</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Pourcentage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875388198"/>
                  </a:ext>
                </a:extLst>
              </a:tr>
              <a:tr h="283097">
                <a:tc gridSpan="2">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Valides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fr-FR"/>
                    </a:p>
                  </a:txBody>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100,0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508285228"/>
                  </a:ext>
                </a:extLst>
              </a:tr>
              <a:tr h="773158">
                <a:tc rowSpan="4">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Exclues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Codes de groupes hors plage ou manquants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554721275"/>
                  </a:ext>
                </a:extLst>
              </a:tr>
              <a:tr h="773158">
                <a:tc vMerge="1">
                  <a:txBody>
                    <a:bodyPr/>
                    <a:lstStyle/>
                    <a:p>
                      <a:endParaRPr lang="fr-FR"/>
                    </a:p>
                  </a:txBody>
                  <a:tcPr/>
                </a:tc>
                <a:tc>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Au moins une variable discriminante manquante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167968469"/>
                  </a:ext>
                </a:extLst>
              </a:tr>
              <a:tr h="1561508">
                <a:tc vMerge="1">
                  <a:txBody>
                    <a:bodyPr/>
                    <a:lstStyle/>
                    <a:p>
                      <a:endParaRPr lang="fr-FR"/>
                    </a:p>
                  </a:txBody>
                  <a:tcPr/>
                </a:tc>
                <a:tc>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Codes de groupes hors plage ou manquants et au moins une variable discriminante manquante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957608666"/>
                  </a:ext>
                </a:extLst>
              </a:tr>
              <a:tr h="283097">
                <a:tc vMerge="1">
                  <a:txBody>
                    <a:bodyPr/>
                    <a:lstStyle/>
                    <a:p>
                      <a:endParaRPr lang="fr-FR"/>
                    </a:p>
                  </a:txBody>
                  <a:tcPr/>
                </a:tc>
                <a:tc>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Total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626743826"/>
                  </a:ext>
                </a:extLst>
              </a:tr>
              <a:tr h="283097">
                <a:tc gridSpan="2">
                  <a:txBody>
                    <a:bodyPr/>
                    <a:lstStyle/>
                    <a:p>
                      <a:pPr marL="38100" marR="38100">
                        <a:lnSpc>
                          <a:spcPts val="1600"/>
                        </a:lnSpc>
                        <a:spcAft>
                          <a:spcPts val="0"/>
                        </a:spcAft>
                      </a:pPr>
                      <a:r>
                        <a:rPr lang="fr-FR" sz="1200">
                          <a:solidFill>
                            <a:srgbClr val="264A60"/>
                          </a:solidFill>
                          <a:effectLst/>
                          <a:latin typeface="Arial" panose="020B0604020202020204" pitchFamily="34" charset="0"/>
                          <a:ea typeface="Calibri" panose="020F0502020204030204" pitchFamily="34" charset="0"/>
                          <a:cs typeface="Arial" panose="020B0604020202020204" pitchFamily="34" charset="0"/>
                        </a:rPr>
                        <a:t>Total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fr-FR"/>
                    </a:p>
                  </a:txBody>
                  <a:tcPr/>
                </a:tc>
                <a:tc>
                  <a:txBody>
                    <a:bodyPr/>
                    <a:lstStyle/>
                    <a:p>
                      <a:pPr marL="38100" marR="38100" algn="r">
                        <a:lnSpc>
                          <a:spcPts val="1600"/>
                        </a:lnSpc>
                        <a:spcAft>
                          <a:spcPts val="0"/>
                        </a:spcAft>
                      </a:pPr>
                      <a:r>
                        <a:rPr lang="fr-FR" sz="12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100,0</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761408440"/>
                  </a:ext>
                </a:extLst>
              </a:tr>
            </a:tbl>
          </a:graphicData>
        </a:graphic>
      </p:graphicFrame>
    </p:spTree>
    <p:extLst>
      <p:ext uri="{BB962C8B-B14F-4D97-AF65-F5344CB8AC3E}">
        <p14:creationId xmlns:p14="http://schemas.microsoft.com/office/powerpoint/2010/main" val="200399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518610326"/>
              </p:ext>
            </p:extLst>
          </p:nvPr>
        </p:nvGraphicFramePr>
        <p:xfrm>
          <a:off x="705396" y="483322"/>
          <a:ext cx="10162900" cy="5107580"/>
        </p:xfrm>
        <a:graphic>
          <a:graphicData uri="http://schemas.openxmlformats.org/drawingml/2006/table">
            <a:tbl>
              <a:tblPr/>
              <a:tblGrid>
                <a:gridCol w="1920599">
                  <a:extLst>
                    <a:ext uri="{9D8B030D-6E8A-4147-A177-3AD203B41FA5}">
                      <a16:colId xmlns:a16="http://schemas.microsoft.com/office/drawing/2014/main" val="2514526926"/>
                    </a:ext>
                  </a:extLst>
                </a:gridCol>
                <a:gridCol w="1360696">
                  <a:extLst>
                    <a:ext uri="{9D8B030D-6E8A-4147-A177-3AD203B41FA5}">
                      <a16:colId xmlns:a16="http://schemas.microsoft.com/office/drawing/2014/main" val="1378960971"/>
                    </a:ext>
                  </a:extLst>
                </a:gridCol>
                <a:gridCol w="1440124">
                  <a:extLst>
                    <a:ext uri="{9D8B030D-6E8A-4147-A177-3AD203B41FA5}">
                      <a16:colId xmlns:a16="http://schemas.microsoft.com/office/drawing/2014/main" val="270871055"/>
                    </a:ext>
                  </a:extLst>
                </a:gridCol>
                <a:gridCol w="1920599">
                  <a:extLst>
                    <a:ext uri="{9D8B030D-6E8A-4147-A177-3AD203B41FA5}">
                      <a16:colId xmlns:a16="http://schemas.microsoft.com/office/drawing/2014/main" val="1892286144"/>
                    </a:ext>
                  </a:extLst>
                </a:gridCol>
                <a:gridCol w="1920599">
                  <a:extLst>
                    <a:ext uri="{9D8B030D-6E8A-4147-A177-3AD203B41FA5}">
                      <a16:colId xmlns:a16="http://schemas.microsoft.com/office/drawing/2014/main" val="3840813837"/>
                    </a:ext>
                  </a:extLst>
                </a:gridCol>
                <a:gridCol w="1600283">
                  <a:extLst>
                    <a:ext uri="{9D8B030D-6E8A-4147-A177-3AD203B41FA5}">
                      <a16:colId xmlns:a16="http://schemas.microsoft.com/office/drawing/2014/main" val="2654905790"/>
                    </a:ext>
                  </a:extLst>
                </a:gridCol>
              </a:tblGrid>
              <a:tr h="268820">
                <a:tc gridSpan="6">
                  <a:txBody>
                    <a:bodyPr/>
                    <a:lstStyle/>
                    <a:p>
                      <a:pPr marL="38100" marR="38100" algn="ctr">
                        <a:lnSpc>
                          <a:spcPts val="1600"/>
                        </a:lnSpc>
                        <a:spcAft>
                          <a:spcPts val="0"/>
                        </a:spcAft>
                      </a:pPr>
                      <a:r>
                        <a:rPr lang="fr-FR" sz="2000" b="1">
                          <a:solidFill>
                            <a:srgbClr val="010205"/>
                          </a:solidFill>
                          <a:effectLst/>
                          <a:latin typeface="Arial" panose="020B0604020202020204" pitchFamily="34" charset="0"/>
                          <a:ea typeface="Calibri" panose="020F0502020204030204" pitchFamily="34" charset="0"/>
                          <a:cs typeface="Arial" panose="020B0604020202020204" pitchFamily="34" charset="0"/>
                        </a:rPr>
                        <a:t>Statistiques de groupe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26469348"/>
                  </a:ext>
                </a:extLst>
              </a:tr>
              <a:tr h="268820">
                <a:tc rowSpan="2" gridSpan="2">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الانفاق</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fr-FR"/>
                    </a:p>
                  </a:txBody>
                  <a:tcPr/>
                </a:tc>
                <a:tc rowSpan="2">
                  <a:txBody>
                    <a:bodyPr/>
                    <a:lstStyle/>
                    <a:p>
                      <a:pPr marL="38100" marR="38100" algn="ctr">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Moyenne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rowSpan="2">
                  <a:txBody>
                    <a:bodyPr/>
                    <a:lstStyle/>
                    <a:p>
                      <a:pPr marL="38100" marR="38100" algn="ctr">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Ecart type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algn="ctr">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N valide (liste)</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fr-FR"/>
                    </a:p>
                  </a:txBody>
                  <a:tcPr/>
                </a:tc>
                <a:extLst>
                  <a:ext uri="{0D108BD9-81ED-4DB2-BD59-A6C34878D82A}">
                    <a16:rowId xmlns:a16="http://schemas.microsoft.com/office/drawing/2014/main" val="1277788640"/>
                  </a:ext>
                </a:extLst>
              </a:tr>
              <a:tr h="268820">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38100" marR="38100" algn="ctr">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Non pondérées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Pondérées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408174621"/>
                  </a:ext>
                </a:extLst>
              </a:tr>
              <a:tr h="268820">
                <a:tc rowSpan="4">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منخفض</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الدخل</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40,0714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6,18269</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792244550"/>
                  </a:ext>
                </a:extLst>
              </a:tr>
              <a:tr h="268820">
                <a:tc vMerge="1">
                  <a:txBody>
                    <a:bodyPr/>
                    <a:lstStyle/>
                    <a:p>
                      <a:endParaRPr lang="fr-FR"/>
                    </a:p>
                  </a:txBody>
                  <a:tcPr/>
                </a:tc>
                <a:tc>
                  <a:txBody>
                    <a:bodyPr/>
                    <a:lstStyle/>
                    <a:p>
                      <a:pPr marL="38100" marR="38100">
                        <a:lnSpc>
                          <a:spcPts val="1600"/>
                        </a:lnSpc>
                        <a:spcAft>
                          <a:spcPts val="0"/>
                        </a:spcAft>
                      </a:pPr>
                      <a:r>
                        <a:rPr lang="ar-SA" sz="1400" dirty="0">
                          <a:solidFill>
                            <a:srgbClr val="264A60"/>
                          </a:solidFill>
                          <a:effectLst/>
                          <a:latin typeface="Calibri" panose="020F0502020204030204" pitchFamily="34" charset="0"/>
                          <a:ea typeface="Calibri" panose="020F0502020204030204" pitchFamily="34" charset="0"/>
                          <a:cs typeface="Arial" panose="020B0604020202020204" pitchFamily="34" charset="0"/>
                        </a:rPr>
                        <a:t>الافراد</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4,7143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1,38013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897010215"/>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المدة</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5,5714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2,87849</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926377636"/>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العمر</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41,5714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11,53050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720135680"/>
                  </a:ext>
                </a:extLst>
              </a:tr>
              <a:tr h="268820">
                <a:tc rowSpan="4">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متوسط</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الدخل</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52,8154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4,81609</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981048948"/>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الافراد</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4,3846</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2,25605</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582098599"/>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المدة</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5,6923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3,47334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71662453"/>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العمر</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41,3077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13,15538</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13,000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975484684"/>
                  </a:ext>
                </a:extLst>
              </a:tr>
              <a:tr h="268820">
                <a:tc rowSpan="4">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مرتفع</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الدخل</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70,5200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4,30034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738706095"/>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الافراد</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5,5000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2,12132</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009775428"/>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المدة</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7,4000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3,68782</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128723271"/>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العمر</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49,6000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9,59398</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276893539"/>
                  </a:ext>
                </a:extLst>
              </a:tr>
              <a:tr h="268820">
                <a:tc rowSpan="4">
                  <a:txBody>
                    <a:bodyPr/>
                    <a:lstStyle/>
                    <a:p>
                      <a:pPr marL="38100" marR="38100">
                        <a:lnSpc>
                          <a:spcPts val="1600"/>
                        </a:lnSpc>
                        <a:spcAft>
                          <a:spcPts val="0"/>
                        </a:spcAft>
                      </a:pPr>
                      <a:r>
                        <a:rPr lang="fr-FR" sz="1400">
                          <a:solidFill>
                            <a:srgbClr val="264A60"/>
                          </a:solidFill>
                          <a:effectLst/>
                          <a:latin typeface="Arial" panose="020B0604020202020204" pitchFamily="34" charset="0"/>
                          <a:ea typeface="Calibri" panose="020F0502020204030204" pitchFamily="34" charset="0"/>
                          <a:cs typeface="Arial" panose="020B0604020202020204" pitchFamily="34" charset="0"/>
                        </a:rPr>
                        <a:t>Total</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الدخل</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55,7433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12,71482</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308572951"/>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الافراد</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4,8333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2,03560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724940875"/>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المدة</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6,2333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3,41077</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30,000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619672625"/>
                  </a:ext>
                </a:extLst>
              </a:tr>
              <a:tr h="268820">
                <a:tc vMerge="1">
                  <a:txBody>
                    <a:bodyPr/>
                    <a:lstStyle/>
                    <a:p>
                      <a:endParaRPr lang="fr-FR"/>
                    </a:p>
                  </a:txBody>
                  <a:tcPr/>
                </a:tc>
                <a:tc>
                  <a:txBody>
                    <a:bodyPr/>
                    <a:lstStyle/>
                    <a:p>
                      <a:pPr marL="38100" marR="38100">
                        <a:lnSpc>
                          <a:spcPts val="1600"/>
                        </a:lnSpc>
                        <a:spcAft>
                          <a:spcPts val="0"/>
                        </a:spcAft>
                      </a:pPr>
                      <a:r>
                        <a:rPr lang="ar-SA" sz="1400">
                          <a:solidFill>
                            <a:srgbClr val="264A60"/>
                          </a:solidFill>
                          <a:effectLst/>
                          <a:latin typeface="Calibri" panose="020F0502020204030204" pitchFamily="34" charset="0"/>
                          <a:ea typeface="Calibri" panose="020F0502020204030204" pitchFamily="34" charset="0"/>
                          <a:cs typeface="Arial" panose="020B0604020202020204" pitchFamily="34" charset="0"/>
                        </a:rPr>
                        <a:t>العمر</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44,1333</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11,96470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a:solidFill>
                            <a:srgbClr val="010205"/>
                          </a:solidFill>
                          <a:effectLst/>
                          <a:latin typeface="Arial" panose="020B0604020202020204" pitchFamily="34" charset="0"/>
                          <a:ea typeface="Calibri" panose="020F0502020204030204" pitchFamily="34" charset="0"/>
                          <a:cs typeface="Arial" panose="020B0604020202020204" pitchFamily="34" charset="0"/>
                        </a:rPr>
                        <a:t>30</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fr-FR" sz="1400" dirty="0">
                          <a:solidFill>
                            <a:srgbClr val="010205"/>
                          </a:solidFill>
                          <a:effectLst/>
                          <a:latin typeface="Arial" panose="020B0604020202020204" pitchFamily="34" charset="0"/>
                          <a:ea typeface="Calibri" panose="020F0502020204030204" pitchFamily="34" charset="0"/>
                          <a:cs typeface="Arial" panose="020B0604020202020204" pitchFamily="34" charset="0"/>
                        </a:rPr>
                        <a:t>30,000</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348662897"/>
                  </a:ext>
                </a:extLst>
              </a:tr>
            </a:tbl>
          </a:graphicData>
        </a:graphic>
      </p:graphicFrame>
    </p:spTree>
    <p:extLst>
      <p:ext uri="{BB962C8B-B14F-4D97-AF65-F5344CB8AC3E}">
        <p14:creationId xmlns:p14="http://schemas.microsoft.com/office/powerpoint/2010/main" val="320370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492" y="631763"/>
            <a:ext cx="3759362" cy="523220"/>
          </a:xfrm>
          <a:prstGeom prst="rect">
            <a:avLst/>
          </a:prstGeom>
        </p:spPr>
        <p:txBody>
          <a:bodyPr wrap="none">
            <a:spAutoFit/>
          </a:bodyPr>
          <a:lstStyle/>
          <a:p>
            <a:r>
              <a:rPr lang="ar-DZ" sz="2800" b="1" dirty="0">
                <a:solidFill>
                  <a:srgbClr val="FF0000"/>
                </a:solidFill>
              </a:rPr>
              <a:t>إحصائيات خاصة  بالمجموعات</a:t>
            </a:r>
            <a:endParaRPr lang="fr-FR" sz="2800" b="1" dirty="0">
              <a:solidFill>
                <a:srgbClr val="FF0000"/>
              </a:solidFill>
            </a:endParaRPr>
          </a:p>
        </p:txBody>
      </p:sp>
      <p:sp>
        <p:nvSpPr>
          <p:cNvPr id="3" name="Rectangle 2"/>
          <p:cNvSpPr/>
          <p:nvPr/>
        </p:nvSpPr>
        <p:spPr>
          <a:xfrm>
            <a:off x="940526" y="1632857"/>
            <a:ext cx="9209314" cy="4547079"/>
          </a:xfrm>
          <a:prstGeom prst="rect">
            <a:avLst/>
          </a:prstGeom>
        </p:spPr>
        <p:txBody>
          <a:bodyPr wrap="square">
            <a:spAutoFit/>
          </a:bodyPr>
          <a:lstStyle/>
          <a:p>
            <a:pPr algn="justLow" rtl="1">
              <a:lnSpc>
                <a:spcPct val="150000"/>
              </a:lnSpc>
            </a:pPr>
            <a:r>
              <a:rPr lang="ar-DZ" sz="2800" dirty="0"/>
              <a:t>من خلال الجدول نلاحظ أن الأسر ذات الإنفاق العالي ( أي المجموعة الثالثة) متوسط </a:t>
            </a:r>
            <a:r>
              <a:rPr lang="ar-SA" sz="2800" dirty="0"/>
              <a:t>دخلها يقدر بـ 70،52 وهو أكبر بكثير من متوسط الدخل بالنسبة للأسر ذات الإنفاق المنخفض والمتوسط، وهذا الفرق يجعلنا نخمن أن هذا الفارق في المتوسط الحسابي يمكنه أن يحدث فروقات ذات دلالة إحصائية بالمقارنة بالعمر وعدد الأفراد وكذلك مدة الرحلة، كما بلغ متوسط عدد أفراد المجموعة الثالثة خمس أشخاص وكذا مدة الرحلة أسبوع ليكون متوسط عمر المنفق لنفس المجموعة 49 سنة.</a:t>
            </a:r>
            <a:endParaRPr lang="fr-FR" sz="2800" dirty="0"/>
          </a:p>
        </p:txBody>
      </p:sp>
    </p:spTree>
    <p:extLst>
      <p:ext uri="{BB962C8B-B14F-4D97-AF65-F5344CB8AC3E}">
        <p14:creationId xmlns:p14="http://schemas.microsoft.com/office/powerpoint/2010/main" val="95472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971" y="1463041"/>
            <a:ext cx="8882743" cy="3706720"/>
          </a:xfrm>
          <a:prstGeom prst="rect">
            <a:avLst/>
          </a:prstGeom>
        </p:spPr>
        <p:txBody>
          <a:bodyPr wrap="square">
            <a:spAutoFit/>
          </a:bodyPr>
          <a:lstStyle/>
          <a:p>
            <a:pPr algn="justLow" rtl="1">
              <a:lnSpc>
                <a:spcPct val="150000"/>
              </a:lnSpc>
            </a:pPr>
            <a:r>
              <a:rPr lang="ar-DZ" sz="3200" dirty="0">
                <a:solidFill>
                  <a:srgbClr val="FF0000"/>
                </a:solidFill>
                <a:cs typeface="+mj-cs"/>
              </a:rPr>
              <a:t>متغيرات الدراسة:</a:t>
            </a:r>
            <a:endParaRPr lang="fr-FR" sz="3200" dirty="0">
              <a:solidFill>
                <a:srgbClr val="FF0000"/>
              </a:solidFill>
              <a:cs typeface="+mj-cs"/>
            </a:endParaRPr>
          </a:p>
          <a:p>
            <a:pPr marL="457200" indent="-457200" algn="justLow" rtl="1">
              <a:lnSpc>
                <a:spcPct val="150000"/>
              </a:lnSpc>
              <a:buFont typeface="Wingdings" panose="05000000000000000000" pitchFamily="2" charset="2"/>
              <a:buChar char="q"/>
            </a:pPr>
            <a:r>
              <a:rPr lang="ar-DZ" sz="3200" dirty="0">
                <a:solidFill>
                  <a:srgbClr val="FF0000"/>
                </a:solidFill>
                <a:cs typeface="+mj-cs"/>
              </a:rPr>
              <a:t> </a:t>
            </a:r>
            <a:r>
              <a:rPr lang="ar-DZ" sz="3200" dirty="0">
                <a:cs typeface="+mj-cs"/>
              </a:rPr>
              <a:t>يتم في هذه المرحلة اختبار ما إذا كانت المتغيرات المستعملة تمثل أساسا للفصل بين المجموعات.</a:t>
            </a:r>
            <a:endParaRPr lang="fr-FR" sz="3200" dirty="0">
              <a:cs typeface="+mj-cs"/>
            </a:endParaRPr>
          </a:p>
          <a:p>
            <a:pPr marL="457200" indent="-457200" algn="justLow" rtl="1">
              <a:lnSpc>
                <a:spcPct val="150000"/>
              </a:lnSpc>
              <a:buFont typeface="Wingdings" panose="05000000000000000000" pitchFamily="2" charset="2"/>
              <a:buChar char="q"/>
            </a:pPr>
            <a:r>
              <a:rPr lang="ar-DZ" sz="3200" dirty="0">
                <a:cs typeface="+mj-cs"/>
              </a:rPr>
              <a:t> بمعنى اخر هل يوجد اختلاف بين المجموعات يرجع إلى هذه المتغيرات</a:t>
            </a:r>
            <a:endParaRPr lang="fr-FR" sz="3200" dirty="0">
              <a:cs typeface="+mj-cs"/>
            </a:endParaRPr>
          </a:p>
        </p:txBody>
      </p:sp>
    </p:spTree>
    <p:extLst>
      <p:ext uri="{BB962C8B-B14F-4D97-AF65-F5344CB8AC3E}">
        <p14:creationId xmlns:p14="http://schemas.microsoft.com/office/powerpoint/2010/main" val="339751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97281" y="1243383"/>
            <a:ext cx="9653450" cy="4243017"/>
          </a:xfrm>
          <a:prstGeom prst="rect">
            <a:avLst/>
          </a:prstGeom>
        </p:spPr>
      </p:pic>
    </p:spTree>
    <p:extLst>
      <p:ext uri="{BB962C8B-B14F-4D97-AF65-F5344CB8AC3E}">
        <p14:creationId xmlns:p14="http://schemas.microsoft.com/office/powerpoint/2010/main" val="25619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024" y="675397"/>
            <a:ext cx="11249025" cy="1977464"/>
          </a:xfrm>
          <a:prstGeom prst="rect">
            <a:avLst/>
          </a:prstGeom>
        </p:spPr>
        <p:txBody>
          <a:bodyPr wrap="square">
            <a:spAutoFit/>
          </a:bodyPr>
          <a:lstStyle/>
          <a:p>
            <a:pPr algn="just" rtl="1">
              <a:lnSpc>
                <a:spcPct val="150000"/>
              </a:lnSpc>
            </a:pPr>
            <a:r>
              <a:rPr lang="ar-SA" sz="2800" dirty="0">
                <a:latin typeface="Sakkal Majalla" panose="02000000000000000000" pitchFamily="2" charset="-78"/>
                <a:cs typeface="Sakkal Majalla" panose="02000000000000000000" pitchFamily="2" charset="-78"/>
              </a:rPr>
              <a:t>يعرف التحليل التمييزي بأنه أحد الطرق الإحصائية في تحليل البيانات متعددة المتغيرات، إذ يهتم بمسألة التمييز </a:t>
            </a:r>
            <a:r>
              <a:rPr lang="fr-FR" sz="2800" dirty="0">
                <a:latin typeface="Sakkal Majalla" panose="02000000000000000000" pitchFamily="2" charset="-78"/>
                <a:cs typeface="Sakkal Majalla" panose="02000000000000000000" pitchFamily="2" charset="-78"/>
              </a:rPr>
              <a:t>K</a:t>
            </a:r>
            <a:r>
              <a:rPr lang="ar-SA" sz="2800" dirty="0">
                <a:latin typeface="Sakkal Majalla" panose="02000000000000000000" pitchFamily="2" charset="-78"/>
                <a:cs typeface="Sakkal Majalla" panose="02000000000000000000" pitchFamily="2" charset="-78"/>
              </a:rPr>
              <a:t> من المجموعات التي تكون متشابهة في الكثير من الخصائص (الصفات) اعتماد على </a:t>
            </a:r>
            <a:r>
              <a:rPr lang="fr-FR" sz="2800" dirty="0">
                <a:latin typeface="Sakkal Majalla" panose="02000000000000000000" pitchFamily="2" charset="-78"/>
                <a:cs typeface="Sakkal Majalla" panose="02000000000000000000" pitchFamily="2" charset="-78"/>
              </a:rPr>
              <a:t>P</a:t>
            </a:r>
            <a:r>
              <a:rPr lang="ar-SA" sz="2800" dirty="0">
                <a:latin typeface="Sakkal Majalla" panose="02000000000000000000" pitchFamily="2" charset="-78"/>
                <a:cs typeface="Sakkal Majalla" panose="02000000000000000000" pitchFamily="2" charset="-78"/>
              </a:rPr>
              <a:t> من المتغيرات المستقلة من خلال استخدام الدالة المميزة والتي هي عبارة عن تركيب خطي للمتغيرات المستقلة,</a:t>
            </a:r>
          </a:p>
        </p:txBody>
      </p:sp>
      <p:sp>
        <p:nvSpPr>
          <p:cNvPr id="5" name="Rectangle 4"/>
          <p:cNvSpPr/>
          <p:nvPr/>
        </p:nvSpPr>
        <p:spPr>
          <a:xfrm>
            <a:off x="485502" y="2874348"/>
            <a:ext cx="8408125" cy="2985433"/>
          </a:xfrm>
          <a:prstGeom prst="rect">
            <a:avLst/>
          </a:prstGeom>
        </p:spPr>
        <p:txBody>
          <a:bodyPr wrap="square">
            <a:spAutoFit/>
          </a:bodyPr>
          <a:lstStyle/>
          <a:p>
            <a:pPr marL="457200" indent="-457200" algn="justLow" rtl="1">
              <a:lnSpc>
                <a:spcPct val="150000"/>
              </a:lnSpc>
              <a:buFont typeface="Wingdings" panose="05000000000000000000" pitchFamily="2" charset="2"/>
              <a:buChar char="q"/>
            </a:pPr>
            <a:r>
              <a:rPr lang="ar-DZ" sz="3200" dirty="0">
                <a:latin typeface="Sakkal Majalla" panose="02000000000000000000" pitchFamily="2" charset="-78"/>
                <a:cs typeface="Sakkal Majalla" panose="02000000000000000000" pitchFamily="2" charset="-78"/>
              </a:rPr>
              <a:t> تعد هذه الطريقة بشكل أصح تقنية إعادة تصنيف المفردات الإحصائية. </a:t>
            </a:r>
          </a:p>
          <a:p>
            <a:pPr marL="457200" indent="-457200" algn="justLow" rtl="1">
              <a:lnSpc>
                <a:spcPct val="150000"/>
              </a:lnSpc>
              <a:buFont typeface="Wingdings" panose="05000000000000000000" pitchFamily="2" charset="2"/>
              <a:buChar char="q"/>
            </a:pPr>
            <a:r>
              <a:rPr lang="ar-DZ" sz="3200" dirty="0">
                <a:latin typeface="Sakkal Majalla" panose="02000000000000000000" pitchFamily="2" charset="-78"/>
                <a:cs typeface="Sakkal Majalla" panose="02000000000000000000" pitchFamily="2" charset="-78"/>
              </a:rPr>
              <a:t>و تستعمل للفصل بني مجموعتين أو أكثر باستخدام دالة تمييزيه و التي هي عبارة عن توفيقة خطية </a:t>
            </a:r>
            <a:endParaRPr lang="fr-FR" sz="3200" dirty="0"/>
          </a:p>
        </p:txBody>
      </p:sp>
    </p:spTree>
    <p:extLst>
      <p:ext uri="{BB962C8B-B14F-4D97-AF65-F5344CB8AC3E}">
        <p14:creationId xmlns:p14="http://schemas.microsoft.com/office/powerpoint/2010/main" val="281711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66" y="1149531"/>
            <a:ext cx="9300754" cy="4467057"/>
          </a:xfrm>
          <a:prstGeom prst="rect">
            <a:avLst/>
          </a:prstGeom>
        </p:spPr>
        <p:txBody>
          <a:bodyPr wrap="square">
            <a:spAutoFit/>
          </a:bodyPr>
          <a:lstStyle/>
          <a:p>
            <a:pPr algn="r" rtl="1">
              <a:lnSpc>
                <a:spcPct val="150000"/>
              </a:lnSpc>
            </a:pPr>
            <a:r>
              <a:rPr lang="ar-DZ" sz="2400" dirty="0"/>
              <a:t>من خلال الجدول يمكن إجراء الإخبار التالي و فق الفرضيات التالية:</a:t>
            </a:r>
          </a:p>
          <a:p>
            <a:pPr algn="r" rtl="1">
              <a:lnSpc>
                <a:spcPct val="150000"/>
              </a:lnSpc>
            </a:pPr>
            <a:r>
              <a:rPr lang="fr-FR" sz="2400" dirty="0"/>
              <a:t>: H0 </a:t>
            </a:r>
            <a:r>
              <a:rPr lang="ar-DZ" sz="2400" dirty="0"/>
              <a:t>لا يوجد فروق بين متوسطات المجموعات ترجع إلى متغير الدخل. </a:t>
            </a:r>
          </a:p>
          <a:p>
            <a:pPr algn="r" rtl="1">
              <a:lnSpc>
                <a:spcPct val="150000"/>
              </a:lnSpc>
            </a:pPr>
            <a:r>
              <a:rPr lang="fr-FR" sz="2400" dirty="0"/>
              <a:t>: H1 </a:t>
            </a:r>
            <a:r>
              <a:rPr lang="ar-DZ" sz="2400" dirty="0"/>
              <a:t>توجد فروق بين متوسطات المجموعات ترجع إلى متغير الدخل.</a:t>
            </a:r>
          </a:p>
          <a:p>
            <a:pPr marL="342900" indent="-342900" algn="r" rtl="1">
              <a:lnSpc>
                <a:spcPct val="150000"/>
              </a:lnSpc>
              <a:buFont typeface="Wingdings" panose="05000000000000000000" pitchFamily="2" charset="2"/>
              <a:buChar char="q"/>
            </a:pPr>
            <a:r>
              <a:rPr lang="ar-DZ" sz="2400" dirty="0"/>
              <a:t> </a:t>
            </a:r>
            <a:r>
              <a:rPr lang="ar-DZ" sz="2400" b="1" dirty="0">
                <a:solidFill>
                  <a:srgbClr val="FF0000"/>
                </a:solidFill>
              </a:rPr>
              <a:t>من خلال اختبار فيشر الممثل في الجدول نلاحظ أن مستوى الدلالة لهذا المتغير هي 000.0 أقل من 0,05 (مستوى الخطأ المسموح به) و بالتالي نرفض الفرضية الصفرية و نقبل الفرضية البديلة</a:t>
            </a:r>
            <a:r>
              <a:rPr lang="ar-SA" sz="2400" b="1" dirty="0">
                <a:solidFill>
                  <a:srgbClr val="FF0000"/>
                </a:solidFill>
              </a:rPr>
              <a:t> التي تأكد تنبأنا بوجود فروقات ذات دلالة إحصائية تعزى للمتغير المستقل الدخل.</a:t>
            </a:r>
            <a:endParaRPr lang="ar-DZ" sz="2400" b="1" dirty="0">
              <a:solidFill>
                <a:srgbClr val="FF0000"/>
              </a:solidFill>
            </a:endParaRPr>
          </a:p>
          <a:p>
            <a:pPr algn="r" rtl="1">
              <a:lnSpc>
                <a:spcPct val="150000"/>
              </a:lnSpc>
            </a:pPr>
            <a:endParaRPr lang="fr-FR" sz="2400" dirty="0"/>
          </a:p>
        </p:txBody>
      </p:sp>
    </p:spTree>
    <p:extLst>
      <p:ext uri="{BB962C8B-B14F-4D97-AF65-F5344CB8AC3E}">
        <p14:creationId xmlns:p14="http://schemas.microsoft.com/office/powerpoint/2010/main" val="342712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1" y="1645920"/>
            <a:ext cx="10241280" cy="3254417"/>
          </a:xfrm>
          <a:prstGeom prst="rect">
            <a:avLst/>
          </a:prstGeom>
        </p:spPr>
        <p:txBody>
          <a:bodyPr wrap="square">
            <a:spAutoFit/>
          </a:bodyPr>
          <a:lstStyle/>
          <a:p>
            <a:pPr marL="342900" indent="-342900" algn="justLow" rtl="1">
              <a:lnSpc>
                <a:spcPct val="150000"/>
              </a:lnSpc>
              <a:buFont typeface="Wingdings" panose="05000000000000000000" pitchFamily="2" charset="2"/>
              <a:buChar char="q"/>
            </a:pPr>
            <a:r>
              <a:rPr lang="ar-DZ" sz="2800" dirty="0"/>
              <a:t>أي أن متغير الدخل يمثل أساسا للفصل بني المجموعات، </a:t>
            </a:r>
            <a:r>
              <a:rPr lang="ar-DZ" sz="2800" dirty="0">
                <a:solidFill>
                  <a:srgbClr val="FF0000"/>
                </a:solidFill>
              </a:rPr>
              <a:t>و هذا ما تؤكده قيمة لمبد</a:t>
            </a:r>
            <a:r>
              <a:rPr lang="ar-SA" sz="2800" dirty="0">
                <a:solidFill>
                  <a:srgbClr val="FF0000"/>
                </a:solidFill>
              </a:rPr>
              <a:t>أ</a:t>
            </a:r>
            <a:r>
              <a:rPr lang="ar-DZ" sz="2800" dirty="0">
                <a:solidFill>
                  <a:srgbClr val="FF0000"/>
                </a:solidFill>
              </a:rPr>
              <a:t> ويلكس</a:t>
            </a:r>
            <a:r>
              <a:rPr lang="fr-FR" sz="2800" dirty="0" err="1">
                <a:solidFill>
                  <a:srgbClr val="FF0000"/>
                </a:solidFill>
              </a:rPr>
              <a:t>Wilks</a:t>
            </a:r>
            <a:r>
              <a:rPr lang="fr-FR" sz="2800" dirty="0">
                <a:solidFill>
                  <a:srgbClr val="FF0000"/>
                </a:solidFill>
              </a:rPr>
              <a:t> de Lambda </a:t>
            </a:r>
            <a:r>
              <a:rPr lang="ar-SA" sz="2800" dirty="0">
                <a:solidFill>
                  <a:srgbClr val="FF0000"/>
                </a:solidFill>
              </a:rPr>
              <a:t> </a:t>
            </a:r>
            <a:r>
              <a:rPr lang="ar-DZ" sz="2800" dirty="0">
                <a:solidFill>
                  <a:srgbClr val="FF0000"/>
                </a:solidFill>
              </a:rPr>
              <a:t>التي تؤول إلى الصفر.</a:t>
            </a:r>
          </a:p>
          <a:p>
            <a:pPr marL="342900" indent="-342900" algn="justLow" rtl="1">
              <a:lnSpc>
                <a:spcPct val="150000"/>
              </a:lnSpc>
              <a:buFont typeface="Wingdings" panose="05000000000000000000" pitchFamily="2" charset="2"/>
              <a:buChar char="q"/>
            </a:pPr>
            <a:r>
              <a:rPr lang="ar-DZ" sz="2800" dirty="0"/>
              <a:t> كما يمكن استعمال الطريقة الكلاسيكية في الاختبار و ذلك بمقارنة قيمة فيشر المحسوبة و الموجودة في الجدول أعلاه مع القيمة الجدولية عند درجة حرية ( 27 ،2 )و نسبة خطأ 0,05 للحصول على نفس الحكم.</a:t>
            </a:r>
            <a:endParaRPr lang="fr-FR" sz="2800" dirty="0"/>
          </a:p>
        </p:txBody>
      </p:sp>
    </p:spTree>
    <p:extLst>
      <p:ext uri="{BB962C8B-B14F-4D97-AF65-F5344CB8AC3E}">
        <p14:creationId xmlns:p14="http://schemas.microsoft.com/office/powerpoint/2010/main" val="345259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1306286"/>
            <a:ext cx="10633166" cy="4247317"/>
          </a:xfrm>
          <a:prstGeom prst="rect">
            <a:avLst/>
          </a:prstGeom>
        </p:spPr>
        <p:txBody>
          <a:bodyPr wrap="square">
            <a:spAutoFit/>
          </a:bodyPr>
          <a:lstStyle/>
          <a:p>
            <a:pPr algn="justLow" rtl="1">
              <a:lnSpc>
                <a:spcPct val="150000"/>
              </a:lnSpc>
            </a:pPr>
            <a:r>
              <a:rPr lang="ar-DZ" sz="3600" dirty="0">
                <a:solidFill>
                  <a:srgbClr val="FF0000"/>
                </a:solidFill>
              </a:rPr>
              <a:t>اختيار الدالة التمييزية: </a:t>
            </a:r>
          </a:p>
          <a:p>
            <a:pPr algn="justLow" rtl="1">
              <a:lnSpc>
                <a:spcPct val="150000"/>
              </a:lnSpc>
            </a:pPr>
            <a:r>
              <a:rPr lang="ar-DZ" sz="3600" dirty="0"/>
              <a:t>بما أنه </a:t>
            </a:r>
            <a:r>
              <a:rPr lang="ar-DZ" sz="3600" dirty="0">
                <a:solidFill>
                  <a:srgbClr val="C00000"/>
                </a:solidFill>
              </a:rPr>
              <a:t>يوجد ثلاث مجموعات فإن التحليل التمييزي يقترح دالتين تمييزيتين</a:t>
            </a:r>
            <a:r>
              <a:rPr lang="ar-DZ" sz="3600" dirty="0"/>
              <a:t> ( في حال وجود مجموعتين يكون لدينا دالة تمييزية واحدة)لا بد من  اختيار إحداها و هذا بالاعتماد على مجموعة من المؤشرات المتمثلة في:</a:t>
            </a:r>
            <a:endParaRPr lang="fr-FR" sz="3600" dirty="0"/>
          </a:p>
        </p:txBody>
      </p:sp>
    </p:spTree>
    <p:extLst>
      <p:ext uri="{BB962C8B-B14F-4D97-AF65-F5344CB8AC3E}">
        <p14:creationId xmlns:p14="http://schemas.microsoft.com/office/powerpoint/2010/main" val="364610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320773366"/>
              </p:ext>
            </p:extLst>
          </p:nvPr>
        </p:nvGraphicFramePr>
        <p:xfrm>
          <a:off x="742060" y="1149530"/>
          <a:ext cx="10119752" cy="4036423"/>
        </p:xfrm>
        <a:graphic>
          <a:graphicData uri="http://schemas.openxmlformats.org/presentationml/2006/ole">
            <mc:AlternateContent xmlns:mc="http://schemas.openxmlformats.org/markup-compatibility/2006">
              <mc:Choice xmlns:v="urn:schemas-microsoft-com:vml" Requires="v">
                <p:oleObj spid="_x0000_s5177" name="Document" r:id="rId3" imgW="5980086" imgH="1745803" progId="Word.Document.12">
                  <p:embed/>
                </p:oleObj>
              </mc:Choice>
              <mc:Fallback>
                <p:oleObj name="Document" r:id="rId3" imgW="5980086" imgH="1745803" progId="Word.Document.12">
                  <p:embed/>
                  <p:pic>
                    <p:nvPicPr>
                      <p:cNvPr id="0" name=""/>
                      <p:cNvPicPr/>
                      <p:nvPr/>
                    </p:nvPicPr>
                    <p:blipFill>
                      <a:blip r:embed="rId4"/>
                      <a:stretch>
                        <a:fillRect/>
                      </a:stretch>
                    </p:blipFill>
                    <p:spPr>
                      <a:xfrm>
                        <a:off x="742060" y="1149530"/>
                        <a:ext cx="10119752" cy="4036423"/>
                      </a:xfrm>
                      <a:prstGeom prst="rect">
                        <a:avLst/>
                      </a:prstGeom>
                    </p:spPr>
                  </p:pic>
                </p:oleObj>
              </mc:Fallback>
            </mc:AlternateContent>
          </a:graphicData>
        </a:graphic>
      </p:graphicFrame>
    </p:spTree>
    <p:extLst>
      <p:ext uri="{BB962C8B-B14F-4D97-AF65-F5344CB8AC3E}">
        <p14:creationId xmlns:p14="http://schemas.microsoft.com/office/powerpoint/2010/main" val="144046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6" y="1763485"/>
            <a:ext cx="10097588" cy="2968057"/>
          </a:xfrm>
          <a:prstGeom prst="rect">
            <a:avLst/>
          </a:prstGeom>
        </p:spPr>
        <p:txBody>
          <a:bodyPr wrap="square">
            <a:spAutoFit/>
          </a:bodyPr>
          <a:lstStyle/>
          <a:p>
            <a:pPr algn="justLow" rtl="1">
              <a:lnSpc>
                <a:spcPct val="150000"/>
              </a:lnSpc>
            </a:pPr>
            <a:r>
              <a:rPr lang="ar-DZ" sz="3200" dirty="0">
                <a:cs typeface="+mj-cs"/>
              </a:rPr>
              <a:t>-</a:t>
            </a:r>
            <a:r>
              <a:rPr lang="ar-DZ" sz="3200" b="1" u="sng" dirty="0">
                <a:solidFill>
                  <a:srgbClr val="FF0000"/>
                </a:solidFill>
                <a:cs typeface="+mj-cs"/>
              </a:rPr>
              <a:t>نسبة التباين: </a:t>
            </a:r>
            <a:r>
              <a:rPr lang="ar-DZ" sz="3200" dirty="0">
                <a:cs typeface="+mj-cs"/>
              </a:rPr>
              <a:t>من خلال الجدول السابق نلاحظ أن نسبة التباين للدالة الأولى تقدر ب 99,3 %بينما تقدر نسبة التباين للدالة الثانية ب 0,7 %معنى ذلك أن حجم البيانات الذي تفسره الدالة الأولى يقدر ب 99,3 % و هو أعلى من الدالة الثانية.</a:t>
            </a:r>
            <a:endParaRPr lang="fr-FR" sz="3200" dirty="0">
              <a:cs typeface="+mj-cs"/>
            </a:endParaRPr>
          </a:p>
        </p:txBody>
      </p:sp>
    </p:spTree>
    <p:extLst>
      <p:ext uri="{BB962C8B-B14F-4D97-AF65-F5344CB8AC3E}">
        <p14:creationId xmlns:p14="http://schemas.microsoft.com/office/powerpoint/2010/main" val="336374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1828800"/>
            <a:ext cx="10580914" cy="2608086"/>
          </a:xfrm>
          <a:prstGeom prst="rect">
            <a:avLst/>
          </a:prstGeom>
        </p:spPr>
        <p:txBody>
          <a:bodyPr wrap="square">
            <a:spAutoFit/>
          </a:bodyPr>
          <a:lstStyle/>
          <a:p>
            <a:pPr algn="justLow" rtl="1">
              <a:lnSpc>
                <a:spcPct val="150000"/>
              </a:lnSpc>
            </a:pPr>
            <a:r>
              <a:rPr lang="ar-DZ" sz="2800" dirty="0"/>
              <a:t>- </a:t>
            </a:r>
            <a:r>
              <a:rPr lang="ar-DZ" sz="2800" b="1" dirty="0">
                <a:solidFill>
                  <a:srgbClr val="FF0000"/>
                </a:solidFill>
              </a:rPr>
              <a:t>الارتباط القانوني: </a:t>
            </a:r>
            <a:r>
              <a:rPr lang="ar-DZ" sz="2800" dirty="0"/>
              <a:t>من نفس الجدول يتبين أن نسبة الارتباط القانوني بين المتغيرات التابعة المشروحة المتمثلة  في هذه الحالة في المجموعات و المتغيرات المستقلة يقدر ب 0,926 و هو ارتباط قوي ( موجب اكبر من  معامل الارتباط 0,5) بينما قدر بالنسبة للدالة الثانية ب 0,202 و هو ارتباط ضعيف.</a:t>
            </a:r>
            <a:endParaRPr lang="fr-FR" sz="2800" dirty="0"/>
          </a:p>
        </p:txBody>
      </p:sp>
    </p:spTree>
    <p:extLst>
      <p:ext uri="{BB962C8B-B14F-4D97-AF65-F5344CB8AC3E}">
        <p14:creationId xmlns:p14="http://schemas.microsoft.com/office/powerpoint/2010/main" val="181324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51854" y="1319350"/>
            <a:ext cx="9956796" cy="2752872"/>
          </a:xfrm>
          <a:prstGeom prst="rect">
            <a:avLst/>
          </a:prstGeom>
        </p:spPr>
      </p:pic>
    </p:spTree>
    <p:extLst>
      <p:ext uri="{BB962C8B-B14F-4D97-AF65-F5344CB8AC3E}">
        <p14:creationId xmlns:p14="http://schemas.microsoft.com/office/powerpoint/2010/main" val="160273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127760" y="2102394"/>
            <a:ext cx="10058400" cy="693738"/>
          </a:xfrm>
        </p:spPr>
        <p:txBody>
          <a:bodyPr>
            <a:normAutofit fontScale="90000"/>
          </a:bodyPr>
          <a:lstStyle/>
          <a:p>
            <a:pPr algn="ctr" rtl="1"/>
            <a:r>
              <a:rPr lang="ar-DZ" sz="4800" dirty="0">
                <a:solidFill>
                  <a:srgbClr val="FF0000"/>
                </a:solidFill>
              </a:rPr>
              <a:t>معاملات</a:t>
            </a:r>
            <a:r>
              <a:rPr lang="ar-SA" dirty="0">
                <a:solidFill>
                  <a:srgbClr val="FF0000"/>
                </a:solidFill>
              </a:rPr>
              <a:t> المعيارية</a:t>
            </a:r>
            <a:r>
              <a:rPr lang="ar-DZ" sz="4800" dirty="0">
                <a:solidFill>
                  <a:srgbClr val="FF0000"/>
                </a:solidFill>
              </a:rPr>
              <a:t> الدالة التمييزية</a:t>
            </a:r>
            <a:endParaRPr lang="fr-FR" sz="4800" dirty="0">
              <a:solidFill>
                <a:srgbClr val="FF0000"/>
              </a:solidFill>
            </a:endParaRPr>
          </a:p>
        </p:txBody>
      </p:sp>
    </p:spTree>
    <p:extLst>
      <p:ext uri="{BB962C8B-B14F-4D97-AF65-F5344CB8AC3E}">
        <p14:creationId xmlns:p14="http://schemas.microsoft.com/office/powerpoint/2010/main" val="265998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346" y="4576745"/>
            <a:ext cx="10789919" cy="1200329"/>
          </a:xfrm>
          <a:prstGeom prst="rect">
            <a:avLst/>
          </a:prstGeom>
        </p:spPr>
        <p:txBody>
          <a:bodyPr wrap="square">
            <a:spAutoFit/>
          </a:bodyPr>
          <a:lstStyle/>
          <a:p>
            <a:pPr algn="r" rtl="1"/>
            <a:r>
              <a:rPr lang="ar-SA" sz="2400" dirty="0">
                <a:cs typeface="+mj-cs"/>
              </a:rPr>
              <a:t>من الجدول يمكن إستخلاص المعايير التالية 0,199 للمتغير الدخل، 0,059 لمتغير الأفراد، 0,040 لمتغير المدة، و0,004 لمتغير العمر، لتكون الدالة </a:t>
            </a:r>
            <a:r>
              <a:rPr lang="pl-PL" sz="2400" dirty="0">
                <a:cs typeface="+mj-cs"/>
              </a:rPr>
              <a:t>Z</a:t>
            </a:r>
            <a:r>
              <a:rPr lang="ar-SA" sz="2400" dirty="0">
                <a:cs typeface="+mj-cs"/>
              </a:rPr>
              <a:t> </a:t>
            </a:r>
            <a:r>
              <a:rPr lang="ar-SA" sz="2400">
                <a:cs typeface="+mj-cs"/>
              </a:rPr>
              <a:t>للمتغير التابع بالشكل </a:t>
            </a:r>
            <a:r>
              <a:rPr lang="ar-SA" sz="2400" dirty="0">
                <a:cs typeface="+mj-cs"/>
              </a:rPr>
              <a:t>التالي:</a:t>
            </a:r>
          </a:p>
          <a:p>
            <a:pPr algn="l"/>
            <a:r>
              <a:rPr lang="pl-PL" sz="2400" dirty="0">
                <a:cs typeface="+mj-cs"/>
              </a:rPr>
              <a:t>Z= - 11,</a:t>
            </a:r>
            <a:r>
              <a:rPr lang="ar-DZ" sz="2400" dirty="0">
                <a:cs typeface="+mj-cs"/>
              </a:rPr>
              <a:t>819</a:t>
            </a:r>
            <a:r>
              <a:rPr lang="pl-PL" sz="2400" dirty="0">
                <a:cs typeface="+mj-cs"/>
              </a:rPr>
              <a:t> + 0 ,</a:t>
            </a:r>
            <a:r>
              <a:rPr lang="ar-DZ" sz="2400" dirty="0">
                <a:cs typeface="+mj-cs"/>
              </a:rPr>
              <a:t>199</a:t>
            </a:r>
            <a:r>
              <a:rPr lang="pl-PL" sz="2400" dirty="0">
                <a:cs typeface="+mj-cs"/>
              </a:rPr>
              <a:t> X</a:t>
            </a:r>
            <a:r>
              <a:rPr lang="pl-PL" sz="2400" baseline="-25000" dirty="0">
                <a:cs typeface="+mj-cs"/>
              </a:rPr>
              <a:t>1</a:t>
            </a:r>
            <a:r>
              <a:rPr lang="pl-PL" sz="2400" dirty="0">
                <a:cs typeface="+mj-cs"/>
              </a:rPr>
              <a:t> + 0,</a:t>
            </a:r>
            <a:r>
              <a:rPr lang="ar-DZ" sz="2400" dirty="0">
                <a:cs typeface="+mj-cs"/>
              </a:rPr>
              <a:t>059</a:t>
            </a:r>
            <a:r>
              <a:rPr lang="pl-PL" sz="2400" dirty="0">
                <a:cs typeface="+mj-cs"/>
              </a:rPr>
              <a:t>X</a:t>
            </a:r>
            <a:r>
              <a:rPr lang="pl-PL" sz="2400" baseline="-25000" dirty="0">
                <a:cs typeface="+mj-cs"/>
              </a:rPr>
              <a:t>2</a:t>
            </a:r>
            <a:r>
              <a:rPr lang="ar-DZ" sz="2400" dirty="0">
                <a:cs typeface="+mj-cs"/>
              </a:rPr>
              <a:t>+ </a:t>
            </a:r>
            <a:r>
              <a:rPr lang="pl-PL" sz="2400" dirty="0">
                <a:cs typeface="+mj-cs"/>
              </a:rPr>
              <a:t>0 ,</a:t>
            </a:r>
            <a:r>
              <a:rPr lang="ar-DZ" sz="2400" dirty="0">
                <a:cs typeface="+mj-cs"/>
              </a:rPr>
              <a:t>040</a:t>
            </a:r>
            <a:r>
              <a:rPr lang="pl-PL" sz="2400" dirty="0">
                <a:cs typeface="+mj-cs"/>
              </a:rPr>
              <a:t> X</a:t>
            </a:r>
            <a:r>
              <a:rPr lang="ar-DZ" sz="2400" baseline="-25000" dirty="0">
                <a:cs typeface="+mj-cs"/>
              </a:rPr>
              <a:t>3</a:t>
            </a:r>
            <a:r>
              <a:rPr lang="pl-PL" sz="2400" dirty="0">
                <a:cs typeface="+mj-cs"/>
              </a:rPr>
              <a:t> + 0,</a:t>
            </a:r>
            <a:r>
              <a:rPr lang="ar-DZ" sz="2400" dirty="0">
                <a:cs typeface="+mj-cs"/>
              </a:rPr>
              <a:t>004</a:t>
            </a:r>
            <a:r>
              <a:rPr lang="pl-PL" sz="2400" dirty="0">
                <a:cs typeface="+mj-cs"/>
              </a:rPr>
              <a:t>X</a:t>
            </a:r>
            <a:r>
              <a:rPr lang="ar-DZ" sz="2400" baseline="-25000" dirty="0">
                <a:cs typeface="+mj-cs"/>
              </a:rPr>
              <a:t>4</a:t>
            </a:r>
            <a:endParaRPr lang="fr-FR" sz="2400" baseline="-25000" dirty="0">
              <a:cs typeface="+mj-cs"/>
            </a:endParaRPr>
          </a:p>
        </p:txBody>
      </p:sp>
      <p:pic>
        <p:nvPicPr>
          <p:cNvPr id="4" name="Image 3"/>
          <p:cNvPicPr>
            <a:picLocks noChangeAspect="1"/>
          </p:cNvPicPr>
          <p:nvPr/>
        </p:nvPicPr>
        <p:blipFill>
          <a:blip r:embed="rId2"/>
          <a:stretch>
            <a:fillRect/>
          </a:stretch>
        </p:blipFill>
        <p:spPr>
          <a:xfrm>
            <a:off x="431075" y="533759"/>
            <a:ext cx="10789920" cy="3348659"/>
          </a:xfrm>
          <a:prstGeom prst="rect">
            <a:avLst/>
          </a:prstGeom>
        </p:spPr>
      </p:pic>
    </p:spTree>
    <p:extLst>
      <p:ext uri="{BB962C8B-B14F-4D97-AF65-F5344CB8AC3E}">
        <p14:creationId xmlns:p14="http://schemas.microsoft.com/office/powerpoint/2010/main" val="10780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0566" y="2225431"/>
            <a:ext cx="4259499" cy="923330"/>
          </a:xfrm>
          <a:prstGeom prst="rect">
            <a:avLst/>
          </a:prstGeom>
        </p:spPr>
        <p:txBody>
          <a:bodyPr wrap="none">
            <a:spAutoFit/>
          </a:bodyPr>
          <a:lstStyle/>
          <a:p>
            <a:r>
              <a:rPr lang="ar-DZ" sz="5400">
                <a:solidFill>
                  <a:srgbClr val="FF0000"/>
                </a:solidFill>
              </a:rPr>
              <a:t>- اختبار التصنيف:</a:t>
            </a:r>
            <a:endParaRPr lang="fr-FR" sz="5400" dirty="0">
              <a:solidFill>
                <a:srgbClr val="FF0000"/>
              </a:solidFill>
            </a:endParaRPr>
          </a:p>
        </p:txBody>
      </p:sp>
    </p:spTree>
    <p:extLst>
      <p:ext uri="{BB962C8B-B14F-4D97-AF65-F5344CB8AC3E}">
        <p14:creationId xmlns:p14="http://schemas.microsoft.com/office/powerpoint/2010/main" val="362400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772775"/>
            <a:ext cx="10136778" cy="854080"/>
          </a:xfrm>
          <a:prstGeom prst="rect">
            <a:avLst/>
          </a:prstGeom>
        </p:spPr>
        <p:txBody>
          <a:bodyPr wrap="square">
            <a:spAutoFit/>
          </a:bodyPr>
          <a:lstStyle/>
          <a:p>
            <a:pPr algn="r" rtl="1">
              <a:lnSpc>
                <a:spcPct val="150000"/>
              </a:lnSpc>
            </a:pPr>
            <a:endParaRPr lang="ar-DZ" sz="3600" dirty="0">
              <a:solidFill>
                <a:srgbClr val="C00000"/>
              </a:solidFill>
              <a:latin typeface="Sakkal Majalla" panose="02000000000000000000" pitchFamily="2" charset="-78"/>
              <a:cs typeface="Sakkal Majalla" panose="02000000000000000000" pitchFamily="2" charset="-78"/>
            </a:endParaRPr>
          </a:p>
        </p:txBody>
      </p:sp>
      <p:graphicFrame>
        <p:nvGraphicFramePr>
          <p:cNvPr id="3" name="Diagramme 2"/>
          <p:cNvGraphicFramePr/>
          <p:nvPr>
            <p:extLst>
              <p:ext uri="{D42A27DB-BD31-4B8C-83A1-F6EECF244321}">
                <p14:modId xmlns:p14="http://schemas.microsoft.com/office/powerpoint/2010/main" val="16508758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357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62149" y="1018903"/>
            <a:ext cx="10202091" cy="5042263"/>
          </a:xfrm>
          <a:prstGeom prst="rect">
            <a:avLst/>
          </a:prstGeom>
        </p:spPr>
      </p:pic>
    </p:spTree>
    <p:extLst>
      <p:ext uri="{BB962C8B-B14F-4D97-AF65-F5344CB8AC3E}">
        <p14:creationId xmlns:p14="http://schemas.microsoft.com/office/powerpoint/2010/main" val="30531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833" y="853665"/>
            <a:ext cx="10306595" cy="4616648"/>
          </a:xfrm>
          <a:prstGeom prst="rect">
            <a:avLst/>
          </a:prstGeom>
        </p:spPr>
        <p:txBody>
          <a:bodyPr wrap="square">
            <a:spAutoFit/>
          </a:bodyPr>
          <a:lstStyle/>
          <a:p>
            <a:pPr algn="justLow" rtl="1">
              <a:lnSpc>
                <a:spcPct val="150000"/>
              </a:lnSpc>
            </a:pPr>
            <a:r>
              <a:rPr lang="ar-DZ" sz="2800" dirty="0"/>
              <a:t>من خلال الجدول السابق نقوم بمقارنة التصنيف الأصلي مع التصنيف المحصل عليه باستعمال الدالة التمييزية:</a:t>
            </a:r>
          </a:p>
          <a:p>
            <a:pPr algn="justLow" rtl="1">
              <a:lnSpc>
                <a:spcPct val="150000"/>
              </a:lnSpc>
            </a:pPr>
            <a:r>
              <a:rPr lang="ar-DZ" sz="2800" dirty="0"/>
              <a:t> حيث نلاحظ أنه من أصل 7 مفردات إحصائية أصابت الدالة في إعادة التصنيف بشكل صحيح ل 6 مفردات بنسبة 85,7%</a:t>
            </a:r>
          </a:p>
          <a:p>
            <a:pPr algn="justLow" rtl="1">
              <a:lnSpc>
                <a:spcPct val="150000"/>
              </a:lnSpc>
            </a:pPr>
            <a:r>
              <a:rPr lang="ar-DZ" sz="2800" dirty="0"/>
              <a:t>و بالنسبة للمجموعة الثانية أصابت في 13 مفردات من اصل 12 بنسبة 90 %</a:t>
            </a:r>
          </a:p>
          <a:p>
            <a:pPr algn="justLow" rtl="1">
              <a:lnSpc>
                <a:spcPct val="150000"/>
              </a:lnSpc>
            </a:pPr>
            <a:r>
              <a:rPr lang="ar-DZ" sz="2800" dirty="0"/>
              <a:t>أما المجموعة الثالثة فقد أصابت في 10 من أصل 10 و بنسبة 100 %</a:t>
            </a:r>
          </a:p>
          <a:p>
            <a:pPr algn="justLow" rtl="1">
              <a:lnSpc>
                <a:spcPct val="150000"/>
              </a:lnSpc>
            </a:pPr>
            <a:r>
              <a:rPr lang="ar-DZ" sz="2800" dirty="0"/>
              <a:t>اجمالا أصابت الدالة في إعادة التصنيف بشكل جيد بنسبة9</a:t>
            </a:r>
            <a:r>
              <a:rPr lang="ar-SA" sz="2800"/>
              <a:t>2</a:t>
            </a:r>
            <a:r>
              <a:rPr lang="ar-DZ" sz="2800"/>
              <a:t>,3 </a:t>
            </a:r>
            <a:r>
              <a:rPr lang="ar-DZ" sz="2800" dirty="0"/>
              <a:t>%و هي نسبة ممتازة.</a:t>
            </a:r>
            <a:endParaRPr lang="fr-FR" sz="2800" dirty="0"/>
          </a:p>
        </p:txBody>
      </p:sp>
    </p:spTree>
    <p:extLst>
      <p:ext uri="{BB962C8B-B14F-4D97-AF65-F5344CB8AC3E}">
        <p14:creationId xmlns:p14="http://schemas.microsoft.com/office/powerpoint/2010/main" val="37529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r" rtl="1"/>
            <a:r>
              <a:rPr lang="ar-DZ" sz="3200" dirty="0">
                <a:latin typeface="Sakkal Majalla" panose="02000000000000000000" pitchFamily="2" charset="-78"/>
                <a:cs typeface="Sakkal Majalla" panose="02000000000000000000" pitchFamily="2" charset="-78"/>
              </a:rPr>
              <a:t>يعتمد النموذج على الدالة التمييزية التي تعمل على تعظيم الفروق و تقليل الأخطاء في التصنيف</a:t>
            </a:r>
          </a:p>
          <a:p>
            <a:pPr algn="r" rtl="1"/>
            <a:r>
              <a:rPr lang="ar-DZ" sz="3200" dirty="0">
                <a:latin typeface="Sakkal Majalla" panose="02000000000000000000" pitchFamily="2" charset="-78"/>
                <a:cs typeface="Sakkal Majalla" panose="02000000000000000000" pitchFamily="2" charset="-78"/>
              </a:rPr>
              <a:t>دالة التحليل التمييزي لها ثلاث أنواع:</a:t>
            </a:r>
          </a:p>
          <a:p>
            <a:pPr algn="r" rtl="1"/>
            <a:r>
              <a:rPr lang="ar-DZ" sz="3200" dirty="0">
                <a:latin typeface="Sakkal Majalla" panose="02000000000000000000" pitchFamily="2" charset="-78"/>
                <a:cs typeface="Sakkal Majalla" panose="02000000000000000000" pitchFamily="2" charset="-78"/>
              </a:rPr>
              <a:t>دالة التحليل التمييزي المباشر: التي يتم فيها ادخال جميع المتغيرات مرة واحدة</a:t>
            </a:r>
          </a:p>
          <a:p>
            <a:pPr algn="r" rtl="1"/>
            <a:r>
              <a:rPr lang="ar-DZ" sz="3200" dirty="0">
                <a:latin typeface="Sakkal Majalla" panose="02000000000000000000" pitchFamily="2" charset="-78"/>
                <a:cs typeface="Sakkal Majalla" panose="02000000000000000000" pitchFamily="2" charset="-78"/>
              </a:rPr>
              <a:t>دالة التحليل التمييزي الهرمي: التي يتم فيها ادخال المتغيرات حسب أهميتها لها الباحث</a:t>
            </a:r>
          </a:p>
          <a:p>
            <a:pPr algn="r" rtl="1"/>
            <a:r>
              <a:rPr lang="ar-DZ" sz="3200" dirty="0">
                <a:latin typeface="Sakkal Majalla" panose="02000000000000000000" pitchFamily="2" charset="-78"/>
                <a:cs typeface="Sakkal Majalla" panose="02000000000000000000" pitchFamily="2" charset="-78"/>
              </a:rPr>
              <a:t>دالة التحليل التمييزي المتدرج: التي يتم فيها تحديد معيار احصائي هو الذي يحدد أولوية  ادخال المتغيرات الواحد تلو الاخر</a:t>
            </a:r>
          </a:p>
          <a:p>
            <a:pPr algn="r" rtl="1"/>
            <a:endParaRPr lang="ar-DZ" sz="3200" dirty="0">
              <a:latin typeface="Sakkal Majalla" panose="02000000000000000000" pitchFamily="2" charset="-78"/>
              <a:cs typeface="Sakkal Majalla" panose="02000000000000000000" pitchFamily="2" charset="-78"/>
            </a:endParaRPr>
          </a:p>
          <a:p>
            <a:pPr algn="r" rtl="1"/>
            <a:endParaRPr lang="ar-DZ"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6549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 y="1188719"/>
            <a:ext cx="10110651" cy="2677656"/>
          </a:xfrm>
          <a:prstGeom prst="rect">
            <a:avLst/>
          </a:prstGeom>
        </p:spPr>
        <p:txBody>
          <a:bodyPr wrap="square">
            <a:spAutoFit/>
          </a:bodyPr>
          <a:lstStyle/>
          <a:p>
            <a:pPr algn="just" rtl="1">
              <a:lnSpc>
                <a:spcPct val="150000"/>
              </a:lnSpc>
            </a:pPr>
            <a:r>
              <a:rPr lang="ar-DZ" sz="2800" dirty="0">
                <a:latin typeface="Sakkal Majalla" panose="02000000000000000000" pitchFamily="2" charset="-78"/>
                <a:cs typeface="Sakkal Majalla" panose="02000000000000000000" pitchFamily="2" charset="-78"/>
              </a:rPr>
              <a:t>نفترض أننا نجري دراسة حول مستويات الإنفاق على الرحلات السياحية من طرف  30الأسر. إذ نميز بين ثلاث مستويات للإنفاق هي الإنفاق الكبير، المتوسط و الضعيف و التي تتبع مجموعة من المتغيرات المستقلة المتمثلة في دخل الأسرة، عدد الأفراد، مدة الرحلة و عمر المنفق على الرحلة</a:t>
            </a:r>
          </a:p>
          <a:p>
            <a:pPr algn="just" rtl="1">
              <a:lnSpc>
                <a:spcPct val="150000"/>
              </a:lnSpc>
            </a:pPr>
            <a:r>
              <a:rPr lang="ar-DZ" sz="2800" dirty="0">
                <a:latin typeface="Sakkal Majalla" panose="02000000000000000000" pitchFamily="2" charset="-78"/>
                <a:cs typeface="Sakkal Majalla" panose="02000000000000000000" pitchFamily="2" charset="-78"/>
              </a:rPr>
              <a:t> من خلال هذا التحليل نسعى إلى تكوين مجموعات متقاربة فيما بينها و متباعدة عن بعضه</a:t>
            </a:r>
            <a:endParaRPr lang="fr-F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790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200834344"/>
              </p:ext>
            </p:extLst>
          </p:nvPr>
        </p:nvGraphicFramePr>
        <p:xfrm>
          <a:off x="1875246" y="197152"/>
          <a:ext cx="8128000" cy="610616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150535351"/>
                    </a:ext>
                  </a:extLst>
                </a:gridCol>
                <a:gridCol w="1625600">
                  <a:extLst>
                    <a:ext uri="{9D8B030D-6E8A-4147-A177-3AD203B41FA5}">
                      <a16:colId xmlns:a16="http://schemas.microsoft.com/office/drawing/2014/main" val="2376591747"/>
                    </a:ext>
                  </a:extLst>
                </a:gridCol>
                <a:gridCol w="1625600">
                  <a:extLst>
                    <a:ext uri="{9D8B030D-6E8A-4147-A177-3AD203B41FA5}">
                      <a16:colId xmlns:a16="http://schemas.microsoft.com/office/drawing/2014/main" val="1499509614"/>
                    </a:ext>
                  </a:extLst>
                </a:gridCol>
                <a:gridCol w="1625600">
                  <a:extLst>
                    <a:ext uri="{9D8B030D-6E8A-4147-A177-3AD203B41FA5}">
                      <a16:colId xmlns:a16="http://schemas.microsoft.com/office/drawing/2014/main" val="1007870927"/>
                    </a:ext>
                  </a:extLst>
                </a:gridCol>
                <a:gridCol w="1625600">
                  <a:extLst>
                    <a:ext uri="{9D8B030D-6E8A-4147-A177-3AD203B41FA5}">
                      <a16:colId xmlns:a16="http://schemas.microsoft.com/office/drawing/2014/main" val="17434472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sz="1800" dirty="0">
                          <a:latin typeface="Sakkal Majalla" panose="02000000000000000000" pitchFamily="2" charset="-78"/>
                          <a:cs typeface="+mj-cs"/>
                        </a:rPr>
                        <a:t>دخل الأسرة</a:t>
                      </a:r>
                      <a:endParaRPr lang="fr-FR" dirty="0">
                        <a:latin typeface="Sakkal Majalla" panose="02000000000000000000" pitchFamily="2" charset="-78"/>
                        <a:cs typeface="+mj-cs"/>
                      </a:endParaRPr>
                    </a:p>
                  </a:txBody>
                  <a:tcPr/>
                </a:tc>
                <a:tc>
                  <a:txBody>
                    <a:bodyPr/>
                    <a:lstStyle/>
                    <a:p>
                      <a:r>
                        <a:rPr lang="ar-DZ" sz="1800" dirty="0">
                          <a:latin typeface="Sakkal Majalla" panose="02000000000000000000" pitchFamily="2" charset="-78"/>
                          <a:cs typeface="+mj-cs"/>
                        </a:rPr>
                        <a:t>عدد الأفراد</a:t>
                      </a:r>
                      <a:endParaRPr lang="fr-FR" dirty="0">
                        <a:latin typeface="Sakkal Majalla" panose="02000000000000000000" pitchFamily="2" charset="-78"/>
                        <a:cs typeface="+mj-cs"/>
                      </a:endParaRPr>
                    </a:p>
                  </a:txBody>
                  <a:tcPr/>
                </a:tc>
                <a:tc>
                  <a:txBody>
                    <a:bodyPr/>
                    <a:lstStyle/>
                    <a:p>
                      <a:r>
                        <a:rPr lang="ar-DZ" sz="1800" dirty="0">
                          <a:latin typeface="Sakkal Majalla" panose="02000000000000000000" pitchFamily="2" charset="-78"/>
                          <a:cs typeface="+mj-cs"/>
                        </a:rPr>
                        <a:t>مدة الرحلة </a:t>
                      </a:r>
                      <a:endParaRPr lang="fr-FR" dirty="0">
                        <a:latin typeface="Sakkal Majalla" panose="02000000000000000000" pitchFamily="2" charset="-78"/>
                        <a:cs typeface="+mj-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sz="1800" dirty="0">
                          <a:latin typeface="Sakkal Majalla" panose="02000000000000000000" pitchFamily="2" charset="-78"/>
                          <a:cs typeface="+mj-cs"/>
                        </a:rPr>
                        <a:t>عمر المنفق على الرحلة</a:t>
                      </a:r>
                    </a:p>
                    <a:p>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مستوي</a:t>
                      </a:r>
                      <a:r>
                        <a:rPr lang="ar-DZ" baseline="0" dirty="0">
                          <a:latin typeface="Sakkal Majalla" panose="02000000000000000000" pitchFamily="2" charset="-78"/>
                          <a:cs typeface="+mj-cs"/>
                        </a:rPr>
                        <a:t> الانفاق</a:t>
                      </a:r>
                      <a:endParaRPr lang="fr-FR" dirty="0">
                        <a:latin typeface="Sakkal Majalla" panose="02000000000000000000" pitchFamily="2" charset="-78"/>
                        <a:cs typeface="+mj-cs"/>
                      </a:endParaRPr>
                    </a:p>
                  </a:txBody>
                  <a:tcPr/>
                </a:tc>
                <a:extLst>
                  <a:ext uri="{0D108BD9-81ED-4DB2-BD59-A6C34878D82A}">
                    <a16:rowId xmlns:a16="http://schemas.microsoft.com/office/drawing/2014/main" val="3186376694"/>
                  </a:ext>
                </a:extLst>
              </a:tr>
              <a:tr h="370840">
                <a:tc>
                  <a:txBody>
                    <a:bodyPr/>
                    <a:lstStyle/>
                    <a:p>
                      <a:r>
                        <a:rPr lang="ar-DZ" dirty="0">
                          <a:latin typeface="Sakkal Majalla" panose="02000000000000000000" pitchFamily="2" charset="-78"/>
                          <a:cs typeface="+mj-cs"/>
                        </a:rPr>
                        <a:t>50,20</a:t>
                      </a:r>
                      <a:endParaRPr lang="fr-FR" dirty="0">
                        <a:latin typeface="Sakkal Majalla" panose="02000000000000000000" pitchFamily="2" charset="-78"/>
                        <a:cs typeface="+mj-cs"/>
                      </a:endParaRPr>
                    </a:p>
                  </a:txBody>
                  <a:tcPr/>
                </a:tc>
                <a:tc>
                  <a:txBody>
                    <a:bodyPr/>
                    <a:lstStyle/>
                    <a:p>
                      <a:r>
                        <a:rPr lang="ar-DZ" dirty="0">
                          <a:cs typeface="+mj-cs"/>
                        </a:rPr>
                        <a:t>5</a:t>
                      </a:r>
                      <a:endParaRPr lang="fr-FR" dirty="0">
                        <a:cs typeface="+mj-cs"/>
                      </a:endParaRPr>
                    </a:p>
                  </a:txBody>
                  <a:tcPr/>
                </a:tc>
                <a:tc>
                  <a:txBody>
                    <a:bodyPr/>
                    <a:lstStyle/>
                    <a:p>
                      <a:r>
                        <a:rPr lang="ar-DZ" dirty="0">
                          <a:latin typeface="Sakkal Majalla" panose="02000000000000000000" pitchFamily="2" charset="-78"/>
                          <a:cs typeface="+mj-cs"/>
                        </a:rPr>
                        <a:t>3</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2116555752"/>
                  </a:ext>
                </a:extLst>
              </a:tr>
              <a:tr h="370840">
                <a:tc>
                  <a:txBody>
                    <a:bodyPr/>
                    <a:lstStyle/>
                    <a:p>
                      <a:r>
                        <a:rPr lang="ar-DZ" dirty="0">
                          <a:latin typeface="Sakkal Majalla" panose="02000000000000000000" pitchFamily="2" charset="-78"/>
                          <a:cs typeface="+mj-cs"/>
                        </a:rPr>
                        <a:t>70,30</a:t>
                      </a:r>
                      <a:endParaRPr lang="fr-FR" dirty="0">
                        <a:latin typeface="Sakkal Majalla" panose="02000000000000000000" pitchFamily="2" charset="-78"/>
                        <a:cs typeface="+mj-cs"/>
                      </a:endParaRPr>
                    </a:p>
                  </a:txBody>
                  <a:tcPr/>
                </a:tc>
                <a:tc>
                  <a:txBody>
                    <a:bodyPr/>
                    <a:lstStyle/>
                    <a:p>
                      <a:r>
                        <a:rPr lang="ar-DZ" dirty="0">
                          <a:cs typeface="+mj-cs"/>
                        </a:rPr>
                        <a:t>6</a:t>
                      </a:r>
                      <a:endParaRPr lang="fr-FR" dirty="0">
                        <a:cs typeface="+mj-cs"/>
                      </a:endParaRPr>
                    </a:p>
                  </a:txBody>
                  <a:tcPr/>
                </a:tc>
                <a:tc>
                  <a:txBody>
                    <a:bodyPr/>
                    <a:lstStyle/>
                    <a:p>
                      <a:r>
                        <a:rPr lang="ar-DZ" dirty="0">
                          <a:latin typeface="Sakkal Majalla" panose="02000000000000000000" pitchFamily="2" charset="-78"/>
                          <a:cs typeface="+mj-cs"/>
                        </a:rPr>
                        <a:t>14</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55</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1826870057"/>
                  </a:ext>
                </a:extLst>
              </a:tr>
              <a:tr h="370840">
                <a:tc>
                  <a:txBody>
                    <a:bodyPr/>
                    <a:lstStyle/>
                    <a:p>
                      <a:r>
                        <a:rPr lang="ar-DZ" dirty="0">
                          <a:latin typeface="Sakkal Majalla" panose="02000000000000000000" pitchFamily="2" charset="-78"/>
                          <a:cs typeface="+mj-cs"/>
                        </a:rPr>
                        <a:t>62,90</a:t>
                      </a:r>
                    </a:p>
                  </a:txBody>
                  <a:tcPr/>
                </a:tc>
                <a:tc>
                  <a:txBody>
                    <a:bodyPr/>
                    <a:lstStyle/>
                    <a:p>
                      <a:r>
                        <a:rPr lang="ar-DZ" dirty="0">
                          <a:cs typeface="+mj-cs"/>
                        </a:rPr>
                        <a:t>7</a:t>
                      </a:r>
                      <a:endParaRPr lang="fr-FR" dirty="0">
                        <a:cs typeface="+mj-cs"/>
                      </a:endParaRPr>
                    </a:p>
                  </a:txBody>
                  <a:tcPr/>
                </a:tc>
                <a:tc>
                  <a:txBody>
                    <a:bodyPr/>
                    <a:lstStyle/>
                    <a:p>
                      <a:r>
                        <a:rPr lang="ar-DZ" dirty="0">
                          <a:latin typeface="Sakkal Majalla" panose="02000000000000000000" pitchFamily="2" charset="-78"/>
                          <a:cs typeface="+mj-cs"/>
                        </a:rPr>
                        <a:t>6</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52</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350421555"/>
                  </a:ext>
                </a:extLst>
              </a:tr>
              <a:tr h="370840">
                <a:tc>
                  <a:txBody>
                    <a:bodyPr/>
                    <a:lstStyle/>
                    <a:p>
                      <a:r>
                        <a:rPr lang="ar-DZ" dirty="0">
                          <a:latin typeface="Sakkal Majalla" panose="02000000000000000000" pitchFamily="2" charset="-78"/>
                          <a:cs typeface="+mj-cs"/>
                        </a:rPr>
                        <a:t>48,50</a:t>
                      </a:r>
                      <a:endParaRPr lang="fr-FR" dirty="0">
                        <a:latin typeface="Sakkal Majalla" panose="02000000000000000000" pitchFamily="2" charset="-78"/>
                        <a:cs typeface="+mj-cs"/>
                      </a:endParaRPr>
                    </a:p>
                  </a:txBody>
                  <a:tcPr/>
                </a:tc>
                <a:tc>
                  <a:txBody>
                    <a:bodyPr/>
                    <a:lstStyle/>
                    <a:p>
                      <a:r>
                        <a:rPr lang="ar-DZ" dirty="0">
                          <a:cs typeface="+mj-cs"/>
                        </a:rPr>
                        <a:t>7</a:t>
                      </a:r>
                      <a:endParaRPr lang="fr-FR" dirty="0">
                        <a:cs typeface="+mj-cs"/>
                      </a:endParaRPr>
                    </a:p>
                  </a:txBody>
                  <a:tcPr/>
                </a:tc>
                <a:tc>
                  <a:txBody>
                    <a:bodyPr/>
                    <a:lstStyle/>
                    <a:p>
                      <a:r>
                        <a:rPr lang="ar-DZ" dirty="0">
                          <a:latin typeface="Sakkal Majalla" panose="02000000000000000000" pitchFamily="2" charset="-78"/>
                          <a:cs typeface="+mj-cs"/>
                        </a:rPr>
                        <a:t>5</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63</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1724240302"/>
                  </a:ext>
                </a:extLst>
              </a:tr>
              <a:tr h="370840">
                <a:tc>
                  <a:txBody>
                    <a:bodyPr/>
                    <a:lstStyle/>
                    <a:p>
                      <a:r>
                        <a:rPr lang="ar-DZ" dirty="0">
                          <a:latin typeface="Sakkal Majalla" panose="02000000000000000000" pitchFamily="2" charset="-78"/>
                          <a:cs typeface="+mj-cs"/>
                        </a:rPr>
                        <a:t>52,70</a:t>
                      </a:r>
                      <a:endParaRPr lang="fr-FR" dirty="0">
                        <a:latin typeface="Sakkal Majalla" panose="02000000000000000000" pitchFamily="2" charset="-78"/>
                        <a:cs typeface="+mj-cs"/>
                      </a:endParaRPr>
                    </a:p>
                  </a:txBody>
                  <a:tcPr/>
                </a:tc>
                <a:tc>
                  <a:txBody>
                    <a:bodyPr/>
                    <a:lstStyle/>
                    <a:p>
                      <a:r>
                        <a:rPr lang="ar-DZ" dirty="0">
                          <a:cs typeface="+mj-cs"/>
                        </a:rPr>
                        <a:t>6</a:t>
                      </a:r>
                      <a:endParaRPr lang="fr-FR" dirty="0">
                        <a:cs typeface="+mj-cs"/>
                      </a:endParaRPr>
                    </a:p>
                  </a:txBody>
                  <a:tcPr/>
                </a:tc>
                <a:tc>
                  <a:txBody>
                    <a:bodyPr/>
                    <a:lstStyle/>
                    <a:p>
                      <a:r>
                        <a:rPr lang="ar-DZ" dirty="0">
                          <a:latin typeface="Sakkal Majalla" panose="02000000000000000000" pitchFamily="2" charset="-78"/>
                          <a:cs typeface="+mj-cs"/>
                        </a:rPr>
                        <a:t>2</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42</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1830664234"/>
                  </a:ext>
                </a:extLst>
              </a:tr>
              <a:tr h="370840">
                <a:tc>
                  <a:txBody>
                    <a:bodyPr/>
                    <a:lstStyle/>
                    <a:p>
                      <a:r>
                        <a:rPr lang="ar-DZ" dirty="0">
                          <a:latin typeface="Sakkal Majalla" panose="02000000000000000000" pitchFamily="2" charset="-78"/>
                          <a:cs typeface="+mj-cs"/>
                        </a:rPr>
                        <a:t>75,00</a:t>
                      </a:r>
                      <a:endParaRPr lang="fr-FR" dirty="0">
                        <a:latin typeface="Sakkal Majalla" panose="02000000000000000000" pitchFamily="2" charset="-78"/>
                        <a:cs typeface="+mj-cs"/>
                      </a:endParaRPr>
                    </a:p>
                  </a:txBody>
                  <a:tcPr/>
                </a:tc>
                <a:tc>
                  <a:txBody>
                    <a:bodyPr/>
                    <a:lstStyle/>
                    <a:p>
                      <a:r>
                        <a:rPr lang="ar-DZ" dirty="0">
                          <a:cs typeface="+mj-cs"/>
                        </a:rPr>
                        <a:t>8</a:t>
                      </a:r>
                      <a:endParaRPr lang="fr-FR" dirty="0">
                        <a:cs typeface="+mj-cs"/>
                      </a:endParaRPr>
                    </a:p>
                  </a:txBody>
                  <a:tcPr/>
                </a:tc>
                <a:tc>
                  <a:txBody>
                    <a:bodyPr/>
                    <a:lstStyle/>
                    <a:p>
                      <a:r>
                        <a:rPr lang="ar-DZ" dirty="0">
                          <a:latin typeface="Sakkal Majalla" panose="02000000000000000000" pitchFamily="2" charset="-78"/>
                          <a:cs typeface="+mj-cs"/>
                        </a:rPr>
                        <a:t>5</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55</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209673051"/>
                  </a:ext>
                </a:extLst>
              </a:tr>
              <a:tr h="370840">
                <a:tc>
                  <a:txBody>
                    <a:bodyPr/>
                    <a:lstStyle/>
                    <a:p>
                      <a:r>
                        <a:rPr lang="ar-DZ" dirty="0">
                          <a:latin typeface="Sakkal Majalla" panose="02000000000000000000" pitchFamily="2" charset="-78"/>
                          <a:cs typeface="+mj-cs"/>
                        </a:rPr>
                        <a:t>46,20</a:t>
                      </a:r>
                      <a:endParaRPr lang="fr-FR" dirty="0">
                        <a:latin typeface="Sakkal Majalla" panose="02000000000000000000" pitchFamily="2" charset="-78"/>
                        <a:cs typeface="+mj-cs"/>
                      </a:endParaRPr>
                    </a:p>
                  </a:txBody>
                  <a:tcPr/>
                </a:tc>
                <a:tc>
                  <a:txBody>
                    <a:bodyPr/>
                    <a:lstStyle/>
                    <a:p>
                      <a:r>
                        <a:rPr lang="ar-DZ" dirty="0">
                          <a:cs typeface="+mj-cs"/>
                        </a:rPr>
                        <a:t>5</a:t>
                      </a:r>
                      <a:endParaRPr lang="fr-FR" dirty="0">
                        <a:cs typeface="+mj-cs"/>
                      </a:endParaRPr>
                    </a:p>
                  </a:txBody>
                  <a:tcPr/>
                </a:tc>
                <a:tc>
                  <a:txBody>
                    <a:bodyPr/>
                    <a:lstStyle/>
                    <a:p>
                      <a:r>
                        <a:rPr lang="ar-DZ" dirty="0">
                          <a:latin typeface="Sakkal Majalla" panose="02000000000000000000" pitchFamily="2" charset="-78"/>
                          <a:cs typeface="+mj-cs"/>
                        </a:rPr>
                        <a:t>12</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42</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1227223724"/>
                  </a:ext>
                </a:extLst>
              </a:tr>
              <a:tr h="370840">
                <a:tc>
                  <a:txBody>
                    <a:bodyPr/>
                    <a:lstStyle/>
                    <a:p>
                      <a:r>
                        <a:rPr lang="ar-DZ" dirty="0">
                          <a:latin typeface="Sakkal Majalla" panose="02000000000000000000" pitchFamily="2" charset="-78"/>
                          <a:cs typeface="+mj-cs"/>
                        </a:rPr>
                        <a:t>57,00</a:t>
                      </a:r>
                      <a:endParaRPr lang="fr-FR" dirty="0">
                        <a:latin typeface="Sakkal Majalla" panose="02000000000000000000" pitchFamily="2" charset="-78"/>
                        <a:cs typeface="+mj-cs"/>
                      </a:endParaRPr>
                    </a:p>
                  </a:txBody>
                  <a:tcPr/>
                </a:tc>
                <a:tc>
                  <a:txBody>
                    <a:bodyPr/>
                    <a:lstStyle/>
                    <a:p>
                      <a:r>
                        <a:rPr lang="ar-DZ" dirty="0">
                          <a:cs typeface="+mj-cs"/>
                        </a:rPr>
                        <a:t>2</a:t>
                      </a:r>
                      <a:endParaRPr lang="fr-FR" dirty="0">
                        <a:cs typeface="+mj-cs"/>
                      </a:endParaRPr>
                    </a:p>
                  </a:txBody>
                  <a:tcPr/>
                </a:tc>
                <a:tc>
                  <a:txBody>
                    <a:bodyPr/>
                    <a:lstStyle/>
                    <a:p>
                      <a:r>
                        <a:rPr lang="ar-DZ" dirty="0">
                          <a:latin typeface="Sakkal Majalla" panose="02000000000000000000" pitchFamily="2" charset="-78"/>
                          <a:cs typeface="+mj-cs"/>
                        </a:rPr>
                        <a:t>6</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23</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3235123857"/>
                  </a:ext>
                </a:extLst>
              </a:tr>
              <a:tr h="370840">
                <a:tc>
                  <a:txBody>
                    <a:bodyPr/>
                    <a:lstStyle/>
                    <a:p>
                      <a:r>
                        <a:rPr lang="ar-DZ" dirty="0">
                          <a:latin typeface="Sakkal Majalla" panose="02000000000000000000" pitchFamily="2" charset="-78"/>
                          <a:cs typeface="+mj-cs"/>
                        </a:rPr>
                        <a:t>64,10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7</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7</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2653819245"/>
                  </a:ext>
                </a:extLst>
              </a:tr>
              <a:tr h="370840">
                <a:tc>
                  <a:txBody>
                    <a:bodyPr/>
                    <a:lstStyle/>
                    <a:p>
                      <a:r>
                        <a:rPr lang="ar-DZ" dirty="0">
                          <a:latin typeface="Sakkal Majalla" panose="02000000000000000000" pitchFamily="2" charset="-78"/>
                          <a:cs typeface="+mj-cs"/>
                        </a:rPr>
                        <a:t>68,10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7</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9</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62</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1690114566"/>
                  </a:ext>
                </a:extLst>
              </a:tr>
              <a:tr h="370840">
                <a:tc>
                  <a:txBody>
                    <a:bodyPr/>
                    <a:lstStyle/>
                    <a:p>
                      <a:r>
                        <a:rPr lang="ar-DZ" dirty="0">
                          <a:latin typeface="Sakkal Majalla" panose="02000000000000000000" pitchFamily="2" charset="-78"/>
                          <a:cs typeface="+mj-cs"/>
                        </a:rPr>
                        <a:t>73,40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6</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10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45</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1567479757"/>
                  </a:ext>
                </a:extLst>
              </a:tr>
              <a:tr h="370840">
                <a:tc>
                  <a:txBody>
                    <a:bodyPr/>
                    <a:lstStyle/>
                    <a:p>
                      <a:r>
                        <a:rPr lang="ar-DZ" dirty="0">
                          <a:latin typeface="Sakkal Majalla" panose="02000000000000000000" pitchFamily="2" charset="-78"/>
                          <a:cs typeface="+mj-cs"/>
                        </a:rPr>
                        <a:t>71,90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5</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12</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47</a:t>
                      </a:r>
                      <a:endParaRPr lang="fr-FR" dirty="0">
                        <a:latin typeface="Sakkal Majalla" panose="02000000000000000000" pitchFamily="2" charset="-78"/>
                        <a:cs typeface="+mj-cs"/>
                      </a:endParaRPr>
                    </a:p>
                  </a:txBody>
                  <a:tcPr/>
                </a:tc>
                <a:tc>
                  <a:txBody>
                    <a:bodyPr/>
                    <a:lstStyle/>
                    <a:p>
                      <a:r>
                        <a:rPr lang="ar-DZ" sz="1800" kern="1200" dirty="0">
                          <a:solidFill>
                            <a:schemeClr val="tx1"/>
                          </a:solidFill>
                          <a:latin typeface="Sakkal Majalla" panose="02000000000000000000" pitchFamily="2" charset="-78"/>
                          <a:ea typeface="+mn-ea"/>
                          <a:cs typeface="+mn-cs"/>
                        </a:rPr>
                        <a:t>مرتفع</a:t>
                      </a:r>
                      <a:endParaRPr lang="fr-FR" dirty="0">
                        <a:latin typeface="Sakkal Majalla" panose="02000000000000000000" pitchFamily="2" charset="-78"/>
                        <a:cs typeface="+mj-cs"/>
                      </a:endParaRPr>
                    </a:p>
                  </a:txBody>
                  <a:tcPr/>
                </a:tc>
                <a:extLst>
                  <a:ext uri="{0D108BD9-81ED-4DB2-BD59-A6C34878D82A}">
                    <a16:rowId xmlns:a16="http://schemas.microsoft.com/office/drawing/2014/main" val="4074724536"/>
                  </a:ext>
                </a:extLst>
              </a:tr>
              <a:tr h="370840">
                <a:tc>
                  <a:txBody>
                    <a:bodyPr/>
                    <a:lstStyle/>
                    <a:p>
                      <a:r>
                        <a:rPr lang="ar-DZ" dirty="0">
                          <a:latin typeface="Sakkal Majalla" panose="02000000000000000000" pitchFamily="2" charset="-78"/>
                          <a:cs typeface="+mj-cs"/>
                        </a:rPr>
                        <a:t>56,20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1</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3</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22</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1198120444"/>
                  </a:ext>
                </a:extLst>
              </a:tr>
              <a:tr h="370840">
                <a:tc>
                  <a:txBody>
                    <a:bodyPr/>
                    <a:lstStyle/>
                    <a:p>
                      <a:r>
                        <a:rPr lang="ar-DZ" dirty="0">
                          <a:latin typeface="Sakkal Majalla" panose="02000000000000000000" pitchFamily="2" charset="-78"/>
                          <a:cs typeface="+mj-cs"/>
                        </a:rPr>
                        <a:t>49,30</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12</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44</a:t>
                      </a:r>
                      <a:endParaRPr lang="fr-FR" dirty="0">
                        <a:latin typeface="Sakkal Majalla" panose="02000000000000000000" pitchFamily="2" charset="-78"/>
                        <a:cs typeface="+mj-cs"/>
                      </a:endParaRPr>
                    </a:p>
                  </a:txBody>
                  <a:tcPr/>
                </a:tc>
                <a:tc>
                  <a:txBody>
                    <a:bodyPr/>
                    <a:lstStyle/>
                    <a:p>
                      <a:r>
                        <a:rPr lang="ar-DZ" dirty="0">
                          <a:latin typeface="Sakkal Majalla" panose="02000000000000000000" pitchFamily="2" charset="-78"/>
                          <a:cs typeface="+mj-cs"/>
                        </a:rPr>
                        <a:t>متوسط</a:t>
                      </a:r>
                      <a:endParaRPr lang="fr-FR" dirty="0">
                        <a:latin typeface="Sakkal Majalla" panose="02000000000000000000" pitchFamily="2" charset="-78"/>
                        <a:cs typeface="+mj-cs"/>
                      </a:endParaRPr>
                    </a:p>
                  </a:txBody>
                  <a:tcPr/>
                </a:tc>
                <a:extLst>
                  <a:ext uri="{0D108BD9-81ED-4DB2-BD59-A6C34878D82A}">
                    <a16:rowId xmlns:a16="http://schemas.microsoft.com/office/drawing/2014/main" val="952150812"/>
                  </a:ext>
                </a:extLst>
              </a:tr>
            </a:tbl>
          </a:graphicData>
        </a:graphic>
      </p:graphicFrame>
    </p:spTree>
    <p:extLst>
      <p:ext uri="{BB962C8B-B14F-4D97-AF65-F5344CB8AC3E}">
        <p14:creationId xmlns:p14="http://schemas.microsoft.com/office/powerpoint/2010/main" val="302673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043727705"/>
              </p:ext>
            </p:extLst>
          </p:nvPr>
        </p:nvGraphicFramePr>
        <p:xfrm>
          <a:off x="1985554" y="197152"/>
          <a:ext cx="8017692" cy="5850951"/>
        </p:xfrm>
        <a:graphic>
          <a:graphicData uri="http://schemas.openxmlformats.org/drawingml/2006/table">
            <a:tbl>
              <a:tblPr firstRow="1" bandRow="1">
                <a:tableStyleId>{5940675A-B579-460E-94D1-54222C63F5DA}</a:tableStyleId>
              </a:tblPr>
              <a:tblGrid>
                <a:gridCol w="1515292">
                  <a:extLst>
                    <a:ext uri="{9D8B030D-6E8A-4147-A177-3AD203B41FA5}">
                      <a16:colId xmlns:a16="http://schemas.microsoft.com/office/drawing/2014/main" val="3150535351"/>
                    </a:ext>
                  </a:extLst>
                </a:gridCol>
                <a:gridCol w="1625600">
                  <a:extLst>
                    <a:ext uri="{9D8B030D-6E8A-4147-A177-3AD203B41FA5}">
                      <a16:colId xmlns:a16="http://schemas.microsoft.com/office/drawing/2014/main" val="2376591747"/>
                    </a:ext>
                  </a:extLst>
                </a:gridCol>
                <a:gridCol w="1625600">
                  <a:extLst>
                    <a:ext uri="{9D8B030D-6E8A-4147-A177-3AD203B41FA5}">
                      <a16:colId xmlns:a16="http://schemas.microsoft.com/office/drawing/2014/main" val="1499509614"/>
                    </a:ext>
                  </a:extLst>
                </a:gridCol>
                <a:gridCol w="1625600">
                  <a:extLst>
                    <a:ext uri="{9D8B030D-6E8A-4147-A177-3AD203B41FA5}">
                      <a16:colId xmlns:a16="http://schemas.microsoft.com/office/drawing/2014/main" val="1007870927"/>
                    </a:ext>
                  </a:extLst>
                </a:gridCol>
                <a:gridCol w="1625600">
                  <a:extLst>
                    <a:ext uri="{9D8B030D-6E8A-4147-A177-3AD203B41FA5}">
                      <a16:colId xmlns:a16="http://schemas.microsoft.com/office/drawing/2014/main" val="1743447262"/>
                    </a:ext>
                  </a:extLst>
                </a:gridCol>
              </a:tblGrid>
              <a:tr h="370840">
                <a:tc>
                  <a:txBody>
                    <a:bodyPr/>
                    <a:lstStyle/>
                    <a:p>
                      <a:r>
                        <a:rPr lang="ar-DZ" sz="1800" b="0" dirty="0">
                          <a:latin typeface="Sakkal Majalla" panose="02000000000000000000" pitchFamily="2" charset="-78"/>
                          <a:cs typeface="+mj-cs"/>
                        </a:rPr>
                        <a:t>32,10</a:t>
                      </a:r>
                      <a:endParaRPr lang="fr-FR" sz="1800" b="0" dirty="0">
                        <a:latin typeface="Sakkal Majalla" panose="02000000000000000000" pitchFamily="2" charset="-78"/>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cs typeface="+mj-cs"/>
                        </a:rPr>
                        <a:t>2</a:t>
                      </a:r>
                      <a:endParaRPr lang="fr-FR" sz="1800" b="0" dirty="0">
                        <a:cs typeface="+mj-cs"/>
                      </a:endParaRPr>
                    </a:p>
                  </a:txBody>
                  <a:tcPr/>
                </a:tc>
                <a:tc>
                  <a:txBody>
                    <a:bodyPr/>
                    <a:lstStyle/>
                    <a:p>
                      <a:r>
                        <a:rPr lang="ar-DZ" sz="1800" b="0" dirty="0">
                          <a:cs typeface="+mj-cs"/>
                        </a:rPr>
                        <a:t>42</a:t>
                      </a:r>
                      <a:endParaRPr lang="fr-FR" sz="1800" b="0" dirty="0">
                        <a:cs typeface="+mj-cs"/>
                      </a:endParaRPr>
                    </a:p>
                  </a:txBody>
                  <a:tcPr/>
                </a:tc>
                <a:tc>
                  <a:txBody>
                    <a:bodyPr/>
                    <a:lstStyle/>
                    <a:p>
                      <a:r>
                        <a:rPr lang="ar-DZ" sz="1800" b="0" dirty="0">
                          <a:cs typeface="+mj-cs"/>
                        </a:rPr>
                        <a:t>منخفض</a:t>
                      </a:r>
                      <a:endParaRPr lang="fr-FR" sz="1800" b="0" dirty="0">
                        <a:cs typeface="+mj-cs"/>
                      </a:endParaRPr>
                    </a:p>
                  </a:txBody>
                  <a:tcPr/>
                </a:tc>
                <a:extLst>
                  <a:ext uri="{0D108BD9-81ED-4DB2-BD59-A6C34878D82A}">
                    <a16:rowId xmlns:a16="http://schemas.microsoft.com/office/drawing/2014/main" val="3186376694"/>
                  </a:ext>
                </a:extLst>
              </a:tr>
              <a:tr h="370840">
                <a:tc>
                  <a:txBody>
                    <a:bodyPr/>
                    <a:lstStyle/>
                    <a:p>
                      <a:r>
                        <a:rPr lang="ar-DZ" sz="1800" b="0" dirty="0">
                          <a:latin typeface="Sakkal Majalla" panose="02000000000000000000" pitchFamily="2" charset="-78"/>
                          <a:cs typeface="+mj-cs"/>
                        </a:rPr>
                        <a:t>36,20</a:t>
                      </a:r>
                      <a:endParaRPr lang="fr-FR" sz="1800" b="0" dirty="0">
                        <a:latin typeface="Sakkal Majalla" panose="02000000000000000000" pitchFamily="2" charset="-78"/>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cs typeface="+mj-cs"/>
                        </a:rPr>
                        <a:t>8</a:t>
                      </a:r>
                      <a:endParaRPr lang="fr-FR" sz="1800" b="0" dirty="0">
                        <a:cs typeface="+mj-cs"/>
                      </a:endParaRPr>
                    </a:p>
                  </a:txBody>
                  <a:tcPr/>
                </a:tc>
                <a:tc>
                  <a:txBody>
                    <a:bodyPr/>
                    <a:lstStyle/>
                    <a:p>
                      <a:r>
                        <a:rPr lang="ar-DZ" sz="1800" b="0" dirty="0">
                          <a:latin typeface="Sakkal Majalla" panose="02000000000000000000" pitchFamily="2" charset="-78"/>
                          <a:cs typeface="+mj-cs"/>
                        </a:rPr>
                        <a:t>55</a:t>
                      </a:r>
                      <a:endParaRPr lang="fr-FR" sz="1800" b="0" dirty="0">
                        <a:latin typeface="Sakkal Majalla" panose="02000000000000000000" pitchFamily="2" charset="-78"/>
                        <a:cs typeface="+mj-cs"/>
                      </a:endParaRPr>
                    </a:p>
                  </a:txBody>
                  <a:tcPr/>
                </a:tc>
                <a:tc>
                  <a:txBody>
                    <a:bodyPr/>
                    <a:lstStyle/>
                    <a:p>
                      <a:r>
                        <a:rPr lang="ar-DZ" sz="1800" b="0" kern="1200" dirty="0">
                          <a:solidFill>
                            <a:schemeClr val="tx1"/>
                          </a:solidFill>
                          <a:latin typeface="+mn-lt"/>
                          <a:ea typeface="+mn-ea"/>
                          <a:cs typeface="+mj-cs"/>
                        </a:rPr>
                        <a:t>منخفض</a:t>
                      </a:r>
                      <a:endParaRPr lang="fr-FR" sz="1800" b="0" dirty="0">
                        <a:cs typeface="+mj-cs"/>
                      </a:endParaRPr>
                    </a:p>
                  </a:txBody>
                  <a:tcPr/>
                </a:tc>
                <a:extLst>
                  <a:ext uri="{0D108BD9-81ED-4DB2-BD59-A6C34878D82A}">
                    <a16:rowId xmlns:a16="http://schemas.microsoft.com/office/drawing/2014/main" val="2116555752"/>
                  </a:ext>
                </a:extLst>
              </a:tr>
              <a:tr h="370840">
                <a:tc>
                  <a:txBody>
                    <a:bodyPr/>
                    <a:lstStyle/>
                    <a:p>
                      <a:r>
                        <a:rPr lang="ar-DZ" sz="1800" b="0" dirty="0">
                          <a:latin typeface="Sakkal Majalla" panose="02000000000000000000" pitchFamily="2" charset="-78"/>
                          <a:cs typeface="+mj-cs"/>
                        </a:rPr>
                        <a:t>36,20</a:t>
                      </a:r>
                      <a:endParaRPr lang="fr-FR" sz="1800" b="0" dirty="0">
                        <a:latin typeface="Sakkal Majalla" panose="02000000000000000000" pitchFamily="2" charset="-78"/>
                        <a:cs typeface="+mj-cs"/>
                      </a:endParaRPr>
                    </a:p>
                  </a:txBody>
                  <a:tcPr/>
                </a:tc>
                <a:tc>
                  <a:txBody>
                    <a:bodyPr/>
                    <a:lstStyle/>
                    <a:p>
                      <a:r>
                        <a:rPr lang="ar-DZ" sz="1800" b="0" dirty="0">
                          <a:cs typeface="+mj-cs"/>
                        </a:rPr>
                        <a:t>4</a:t>
                      </a:r>
                      <a:endParaRPr lang="fr-FR" sz="1800" b="0" dirty="0">
                        <a:cs typeface="+mj-cs"/>
                      </a:endParaRPr>
                    </a:p>
                  </a:txBody>
                  <a:tcPr/>
                </a:tc>
                <a:tc>
                  <a:txBody>
                    <a:bodyPr/>
                    <a:lstStyle/>
                    <a:p>
                      <a:r>
                        <a:rPr lang="ar-DZ" sz="1800" b="0" dirty="0">
                          <a:cs typeface="+mj-cs"/>
                        </a:rPr>
                        <a:t>3</a:t>
                      </a:r>
                      <a:endParaRPr lang="fr-FR" sz="1800" b="0" dirty="0">
                        <a:cs typeface="+mj-cs"/>
                      </a:endParaRPr>
                    </a:p>
                  </a:txBody>
                  <a:tcPr/>
                </a:tc>
                <a:tc>
                  <a:txBody>
                    <a:bodyPr/>
                    <a:lstStyle/>
                    <a:p>
                      <a:r>
                        <a:rPr lang="ar-DZ" sz="1800" b="0" dirty="0">
                          <a:latin typeface="Sakkal Majalla" panose="02000000000000000000" pitchFamily="2" charset="-78"/>
                          <a:cs typeface="+mj-cs"/>
                        </a:rPr>
                        <a:t>42</a:t>
                      </a:r>
                      <a:endParaRPr lang="fr-FR" sz="1800" b="0" dirty="0">
                        <a:latin typeface="Sakkal Majalla" panose="02000000000000000000" pitchFamily="2" charset="-78"/>
                        <a:cs typeface="+mj-cs"/>
                      </a:endParaRPr>
                    </a:p>
                  </a:txBody>
                  <a:tcPr/>
                </a:tc>
                <a:tc>
                  <a:txBody>
                    <a:bodyPr/>
                    <a:lstStyle/>
                    <a:p>
                      <a:r>
                        <a:rPr lang="ar-DZ" sz="1800" b="0" kern="1200" dirty="0">
                          <a:solidFill>
                            <a:schemeClr val="tx1"/>
                          </a:solidFill>
                          <a:latin typeface="+mn-lt"/>
                          <a:ea typeface="+mn-ea"/>
                          <a:cs typeface="+mj-cs"/>
                        </a:rPr>
                        <a:t>منخفض</a:t>
                      </a:r>
                      <a:endParaRPr lang="fr-FR" sz="1800" b="0" dirty="0">
                        <a:cs typeface="+mj-cs"/>
                      </a:endParaRPr>
                    </a:p>
                  </a:txBody>
                  <a:tcPr/>
                </a:tc>
                <a:extLst>
                  <a:ext uri="{0D108BD9-81ED-4DB2-BD59-A6C34878D82A}">
                    <a16:rowId xmlns:a16="http://schemas.microsoft.com/office/drawing/2014/main" val="1826870057"/>
                  </a:ext>
                </a:extLst>
              </a:tr>
              <a:tr h="370840">
                <a:tc>
                  <a:txBody>
                    <a:bodyPr/>
                    <a:lstStyle/>
                    <a:p>
                      <a:r>
                        <a:rPr lang="ar-DZ" sz="1800" b="0" dirty="0">
                          <a:latin typeface="Sakkal Majalla" panose="02000000000000000000" pitchFamily="2" charset="-78"/>
                          <a:cs typeface="+mj-cs"/>
                        </a:rPr>
                        <a:t>43,20</a:t>
                      </a:r>
                      <a:endParaRPr lang="fr-FR" sz="1800" b="0" dirty="0">
                        <a:latin typeface="Sakkal Majalla" panose="02000000000000000000" pitchFamily="2" charset="-78"/>
                        <a:cs typeface="+mj-cs"/>
                      </a:endParaRPr>
                    </a:p>
                  </a:txBody>
                  <a:tcPr/>
                </a:tc>
                <a:tc>
                  <a:txBody>
                    <a:bodyPr/>
                    <a:lstStyle/>
                    <a:p>
                      <a:r>
                        <a:rPr lang="ar-DZ" sz="1800" b="0" dirty="0">
                          <a:cs typeface="+mj-cs"/>
                        </a:rPr>
                        <a:t>2</a:t>
                      </a:r>
                      <a:endParaRPr lang="fr-FR" sz="1800" b="0" dirty="0">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cs typeface="+mj-cs"/>
                        </a:rPr>
                        <a:t>32</a:t>
                      </a:r>
                      <a:endParaRPr lang="fr-FR" sz="1800" b="0" dirty="0">
                        <a:cs typeface="+mj-cs"/>
                      </a:endParaRPr>
                    </a:p>
                  </a:txBody>
                  <a:tcPr/>
                </a:tc>
                <a:tc>
                  <a:txBody>
                    <a:bodyPr/>
                    <a:lstStyle/>
                    <a:p>
                      <a:r>
                        <a:rPr lang="ar-DZ" sz="1800" b="0" dirty="0">
                          <a:cs typeface="+mj-cs"/>
                        </a:rPr>
                        <a:t>منخفض</a:t>
                      </a:r>
                      <a:endParaRPr lang="fr-FR" sz="1800" b="0" dirty="0">
                        <a:cs typeface="+mj-cs"/>
                      </a:endParaRPr>
                    </a:p>
                  </a:txBody>
                  <a:tcPr/>
                </a:tc>
                <a:extLst>
                  <a:ext uri="{0D108BD9-81ED-4DB2-BD59-A6C34878D82A}">
                    <a16:rowId xmlns:a16="http://schemas.microsoft.com/office/drawing/2014/main" val="350421555"/>
                  </a:ext>
                </a:extLst>
              </a:tr>
              <a:tr h="370840">
                <a:tc>
                  <a:txBody>
                    <a:bodyPr/>
                    <a:lstStyle/>
                    <a:p>
                      <a:r>
                        <a:rPr lang="ar-DZ" sz="1800" b="0" dirty="0">
                          <a:latin typeface="Sakkal Majalla" panose="02000000000000000000" pitchFamily="2" charset="-78"/>
                          <a:cs typeface="+mj-cs"/>
                        </a:rPr>
                        <a:t>50,40</a:t>
                      </a:r>
                      <a:endParaRPr lang="fr-FR" sz="1800" b="0" dirty="0">
                        <a:latin typeface="Sakkal Majalla" panose="02000000000000000000" pitchFamily="2" charset="-78"/>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cs typeface="+mj-cs"/>
                        </a:rPr>
                        <a:t>4</a:t>
                      </a:r>
                      <a:endParaRPr lang="fr-FR" sz="1800" b="0" dirty="0">
                        <a:cs typeface="+mj-cs"/>
                      </a:endParaRPr>
                    </a:p>
                  </a:txBody>
                  <a:tcPr/>
                </a:tc>
                <a:tc>
                  <a:txBody>
                    <a:bodyPr/>
                    <a:lstStyle/>
                    <a:p>
                      <a:r>
                        <a:rPr lang="ar-DZ" sz="1800" b="0" dirty="0">
                          <a:latin typeface="Sakkal Majalla" panose="02000000000000000000" pitchFamily="2" charset="-78"/>
                          <a:cs typeface="+mj-cs"/>
                        </a:rPr>
                        <a:t>55</a:t>
                      </a:r>
                      <a:endParaRPr lang="fr-FR" sz="1800" b="0" dirty="0">
                        <a:latin typeface="Sakkal Majalla" panose="02000000000000000000" pitchFamily="2" charset="-78"/>
                        <a:cs typeface="+mj-cs"/>
                      </a:endParaRPr>
                    </a:p>
                  </a:txBody>
                  <a:tcPr/>
                </a:tc>
                <a:tc>
                  <a:txBody>
                    <a:bodyPr/>
                    <a:lstStyle/>
                    <a:p>
                      <a:r>
                        <a:rPr lang="ar-DZ" sz="1800" b="0" dirty="0">
                          <a:cs typeface="+mj-cs"/>
                        </a:rPr>
                        <a:t>منخفض</a:t>
                      </a:r>
                      <a:endParaRPr lang="fr-FR" sz="1800" b="0" dirty="0">
                        <a:cs typeface="+mj-cs"/>
                      </a:endParaRPr>
                    </a:p>
                  </a:txBody>
                  <a:tcPr/>
                </a:tc>
                <a:extLst>
                  <a:ext uri="{0D108BD9-81ED-4DB2-BD59-A6C34878D82A}">
                    <a16:rowId xmlns:a16="http://schemas.microsoft.com/office/drawing/2014/main" val="1724240302"/>
                  </a:ext>
                </a:extLst>
              </a:tr>
              <a:tr h="370840">
                <a:tc>
                  <a:txBody>
                    <a:bodyPr/>
                    <a:lstStyle/>
                    <a:p>
                      <a:r>
                        <a:rPr lang="ar-DZ" sz="1800" b="0" dirty="0">
                          <a:latin typeface="Sakkal Majalla" panose="02000000000000000000" pitchFamily="2" charset="-78"/>
                          <a:cs typeface="+mj-cs"/>
                        </a:rPr>
                        <a:t>44,10</a:t>
                      </a:r>
                      <a:endParaRPr lang="fr-FR" sz="1800" b="0" dirty="0">
                        <a:latin typeface="Sakkal Majalla" panose="02000000000000000000" pitchFamily="2" charset="-78"/>
                        <a:cs typeface="+mj-cs"/>
                      </a:endParaRPr>
                    </a:p>
                  </a:txBody>
                  <a:tcPr/>
                </a:tc>
                <a:tc>
                  <a:txBody>
                    <a:bodyPr/>
                    <a:lstStyle/>
                    <a:p>
                      <a:r>
                        <a:rPr lang="ar-DZ" sz="1800" b="0" dirty="0">
                          <a:cs typeface="+mj-cs"/>
                        </a:rPr>
                        <a:t>6</a:t>
                      </a:r>
                      <a:endParaRPr lang="fr-FR" sz="1800" b="0" dirty="0">
                        <a:cs typeface="+mj-cs"/>
                      </a:endParaRPr>
                    </a:p>
                  </a:txBody>
                  <a:tcPr/>
                </a:tc>
                <a:tc>
                  <a:txBody>
                    <a:bodyPr/>
                    <a:lstStyle/>
                    <a:p>
                      <a:r>
                        <a:rPr lang="ar-DZ" sz="1800" b="0" dirty="0">
                          <a:cs typeface="+mj-cs"/>
                        </a:rPr>
                        <a:t>7</a:t>
                      </a:r>
                      <a:endParaRPr lang="fr-FR" sz="1800" b="0" dirty="0">
                        <a:cs typeface="+mj-cs"/>
                      </a:endParaRPr>
                    </a:p>
                  </a:txBody>
                  <a:tcPr/>
                </a:tc>
                <a:tc>
                  <a:txBody>
                    <a:bodyPr/>
                    <a:lstStyle/>
                    <a:p>
                      <a:r>
                        <a:rPr lang="ar-DZ" sz="1800" b="0" dirty="0">
                          <a:latin typeface="Sakkal Majalla" panose="02000000000000000000" pitchFamily="2" charset="-78"/>
                          <a:cs typeface="+mj-cs"/>
                        </a:rPr>
                        <a:t>42</a:t>
                      </a:r>
                      <a:endParaRPr lang="fr-FR" sz="1800" b="0" dirty="0">
                        <a:latin typeface="Sakkal Majalla" panose="02000000000000000000" pitchFamily="2" charset="-78"/>
                        <a:cs typeface="+mj-cs"/>
                      </a:endParaRPr>
                    </a:p>
                  </a:txBody>
                  <a:tcPr/>
                </a:tc>
                <a:tc>
                  <a:txBody>
                    <a:bodyPr/>
                    <a:lstStyle/>
                    <a:p>
                      <a:r>
                        <a:rPr lang="ar-DZ" sz="1800" b="0" dirty="0">
                          <a:cs typeface="+mj-cs"/>
                        </a:rPr>
                        <a:t>منخفض</a:t>
                      </a:r>
                      <a:endParaRPr lang="fr-FR" sz="1800" b="0" dirty="0">
                        <a:cs typeface="+mj-cs"/>
                      </a:endParaRPr>
                    </a:p>
                  </a:txBody>
                  <a:tcPr/>
                </a:tc>
                <a:extLst>
                  <a:ext uri="{0D108BD9-81ED-4DB2-BD59-A6C34878D82A}">
                    <a16:rowId xmlns:a16="http://schemas.microsoft.com/office/drawing/2014/main" val="1830664234"/>
                  </a:ext>
                </a:extLst>
              </a:tr>
              <a:tr h="370840">
                <a:tc>
                  <a:txBody>
                    <a:bodyPr/>
                    <a:lstStyle/>
                    <a:p>
                      <a:r>
                        <a:rPr lang="ar-DZ" sz="1800" b="0" dirty="0">
                          <a:latin typeface="Sakkal Majalla" panose="02000000000000000000" pitchFamily="2" charset="-78"/>
                          <a:cs typeface="+mj-cs"/>
                        </a:rPr>
                        <a:t>38,30</a:t>
                      </a:r>
                      <a:endParaRPr lang="fr-FR" sz="1800" b="0" dirty="0">
                        <a:latin typeface="Sakkal Majalla" panose="02000000000000000000" pitchFamily="2" charset="-78"/>
                        <a:cs typeface="+mj-cs"/>
                      </a:endParaRPr>
                    </a:p>
                  </a:txBody>
                  <a:tcPr/>
                </a:tc>
                <a:tc>
                  <a:txBody>
                    <a:bodyPr/>
                    <a:lstStyle/>
                    <a:p>
                      <a:r>
                        <a:rPr lang="ar-DZ" sz="1800" b="0" dirty="0">
                          <a:cs typeface="+mj-cs"/>
                        </a:rPr>
                        <a:t>6</a:t>
                      </a:r>
                      <a:endParaRPr lang="fr-FR" sz="1800" b="0" dirty="0">
                        <a:cs typeface="+mj-cs"/>
                      </a:endParaRPr>
                    </a:p>
                  </a:txBody>
                  <a:tcPr/>
                </a:tc>
                <a:tc>
                  <a:txBody>
                    <a:bodyPr/>
                    <a:lstStyle/>
                    <a:p>
                      <a:r>
                        <a:rPr lang="ar-DZ" sz="1800" b="0" dirty="0">
                          <a:cs typeface="+mj-cs"/>
                        </a:rPr>
                        <a:t>10</a:t>
                      </a:r>
                      <a:endParaRPr lang="fr-FR" sz="1800" b="0" dirty="0">
                        <a:cs typeface="+mj-cs"/>
                      </a:endParaRPr>
                    </a:p>
                  </a:txBody>
                  <a:tcPr/>
                </a:tc>
                <a:tc>
                  <a:txBody>
                    <a:bodyPr/>
                    <a:lstStyle/>
                    <a:p>
                      <a:r>
                        <a:rPr lang="ar-DZ" sz="1800" b="0" dirty="0">
                          <a:latin typeface="Sakkal Majalla" panose="02000000000000000000" pitchFamily="2" charset="-78"/>
                          <a:cs typeface="+mj-cs"/>
                        </a:rPr>
                        <a:t>23</a:t>
                      </a:r>
                      <a:endParaRPr lang="fr-FR" sz="1800" b="0" dirty="0">
                        <a:latin typeface="Sakkal Majalla" panose="02000000000000000000" pitchFamily="2" charset="-78"/>
                        <a:cs typeface="+mj-cs"/>
                      </a:endParaRPr>
                    </a:p>
                  </a:txBody>
                  <a:tcPr/>
                </a:tc>
                <a:tc>
                  <a:txBody>
                    <a:bodyPr/>
                    <a:lstStyle/>
                    <a:p>
                      <a:r>
                        <a:rPr lang="ar-DZ" sz="1800" b="0" kern="1200" dirty="0">
                          <a:solidFill>
                            <a:schemeClr val="tx1"/>
                          </a:solidFill>
                          <a:latin typeface="+mn-lt"/>
                          <a:ea typeface="+mn-ea"/>
                          <a:cs typeface="+mj-cs"/>
                        </a:rPr>
                        <a:t>منخفض</a:t>
                      </a:r>
                      <a:endParaRPr lang="fr-FR" sz="1800" b="0" dirty="0">
                        <a:cs typeface="+mj-cs"/>
                      </a:endParaRPr>
                    </a:p>
                  </a:txBody>
                  <a:tcPr/>
                </a:tc>
                <a:extLst>
                  <a:ext uri="{0D108BD9-81ED-4DB2-BD59-A6C34878D82A}">
                    <a16:rowId xmlns:a16="http://schemas.microsoft.com/office/drawing/2014/main" val="209673051"/>
                  </a:ext>
                </a:extLst>
              </a:tr>
              <a:tr h="370840">
                <a:tc>
                  <a:txBody>
                    <a:bodyPr/>
                    <a:lstStyle/>
                    <a:p>
                      <a:r>
                        <a:rPr lang="ar-DZ" sz="1800" b="0" dirty="0">
                          <a:latin typeface="Sakkal Majalla" panose="02000000000000000000" pitchFamily="2" charset="-78"/>
                          <a:cs typeface="+mj-cs"/>
                        </a:rPr>
                        <a:t>55,00</a:t>
                      </a:r>
                      <a:endParaRPr lang="fr-FR" sz="1800" b="0" dirty="0">
                        <a:latin typeface="Sakkal Majalla" panose="02000000000000000000" pitchFamily="2" charset="-78"/>
                        <a:cs typeface="+mj-cs"/>
                      </a:endParaRPr>
                    </a:p>
                  </a:txBody>
                  <a:tcPr/>
                </a:tc>
                <a:tc>
                  <a:txBody>
                    <a:bodyPr/>
                    <a:lstStyle/>
                    <a:p>
                      <a:r>
                        <a:rPr lang="ar-DZ" sz="1800" b="0" dirty="0">
                          <a:cs typeface="+mj-cs"/>
                        </a:rPr>
                        <a:t>1</a:t>
                      </a:r>
                      <a:endParaRPr lang="fr-FR" sz="1800" b="0" dirty="0">
                        <a:cs typeface="+mj-cs"/>
                      </a:endParaRPr>
                    </a:p>
                  </a:txBody>
                  <a:tcPr/>
                </a:tc>
                <a:tc>
                  <a:txBody>
                    <a:bodyPr/>
                    <a:lstStyle/>
                    <a:p>
                      <a:r>
                        <a:rPr lang="ar-DZ" sz="1800" b="0" dirty="0">
                          <a:cs typeface="+mj-cs"/>
                        </a:rPr>
                        <a:t>3</a:t>
                      </a:r>
                      <a:endParaRPr lang="fr-FR" sz="1800" b="0" dirty="0">
                        <a:cs typeface="+mj-cs"/>
                      </a:endParaRPr>
                    </a:p>
                  </a:txBody>
                  <a:tcPr/>
                </a:tc>
                <a:tc>
                  <a:txBody>
                    <a:bodyPr/>
                    <a:lstStyle/>
                    <a:p>
                      <a:r>
                        <a:rPr lang="ar-DZ" sz="1800" b="0" dirty="0">
                          <a:latin typeface="Sakkal Majalla" panose="02000000000000000000" pitchFamily="2" charset="-78"/>
                          <a:cs typeface="+mj-cs"/>
                        </a:rPr>
                        <a:t>40</a:t>
                      </a:r>
                      <a:endParaRPr lang="fr-FR" sz="1800" b="0" dirty="0">
                        <a:latin typeface="Sakkal Majalla" panose="02000000000000000000" pitchFamily="2" charset="-78"/>
                        <a:cs typeface="+mj-cs"/>
                      </a:endParaRPr>
                    </a:p>
                  </a:txBody>
                  <a:tcPr/>
                </a:tc>
                <a:tc>
                  <a:txBody>
                    <a:bodyPr/>
                    <a:lstStyle/>
                    <a:p>
                      <a:r>
                        <a:rPr lang="ar-DZ" sz="1800" b="0" dirty="0">
                          <a:cs typeface="+mj-cs"/>
                        </a:rPr>
                        <a:t>متوسط</a:t>
                      </a:r>
                      <a:endParaRPr lang="fr-FR" sz="1800" b="0" dirty="0">
                        <a:cs typeface="+mj-cs"/>
                      </a:endParaRPr>
                    </a:p>
                  </a:txBody>
                  <a:tcPr/>
                </a:tc>
                <a:extLst>
                  <a:ext uri="{0D108BD9-81ED-4DB2-BD59-A6C34878D82A}">
                    <a16:rowId xmlns:a16="http://schemas.microsoft.com/office/drawing/2014/main" val="1227223724"/>
                  </a:ext>
                </a:extLst>
              </a:tr>
              <a:tr h="370840">
                <a:tc>
                  <a:txBody>
                    <a:bodyPr/>
                    <a:lstStyle/>
                    <a:p>
                      <a:r>
                        <a:rPr lang="ar-DZ" sz="1800" b="0" dirty="0">
                          <a:latin typeface="Sakkal Majalla" panose="02000000000000000000" pitchFamily="2" charset="-78"/>
                          <a:cs typeface="+mj-cs"/>
                        </a:rPr>
                        <a:t>52,70</a:t>
                      </a:r>
                      <a:endParaRPr lang="fr-FR" sz="1800" b="0" dirty="0">
                        <a:latin typeface="Sakkal Majalla" panose="02000000000000000000" pitchFamily="2" charset="-78"/>
                        <a:cs typeface="+mj-cs"/>
                      </a:endParaRPr>
                    </a:p>
                  </a:txBody>
                  <a:tcPr/>
                </a:tc>
                <a:tc>
                  <a:txBody>
                    <a:bodyPr/>
                    <a:lstStyle/>
                    <a:p>
                      <a:r>
                        <a:rPr lang="ar-DZ" sz="1800" b="0" dirty="0">
                          <a:cs typeface="+mj-cs"/>
                        </a:rPr>
                        <a:t>2</a:t>
                      </a:r>
                      <a:endParaRPr lang="fr-FR" sz="1800" b="0" dirty="0">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latin typeface="Sakkal Majalla" panose="02000000000000000000" pitchFamily="2" charset="-78"/>
                          <a:cs typeface="+mj-cs"/>
                        </a:rPr>
                        <a:t>62</a:t>
                      </a:r>
                      <a:endParaRPr lang="fr-FR" sz="1800" b="0" dirty="0">
                        <a:latin typeface="Sakkal Majalla" panose="02000000000000000000" pitchFamily="2" charset="-78"/>
                        <a:cs typeface="+mj-cs"/>
                      </a:endParaRPr>
                    </a:p>
                  </a:txBody>
                  <a:tcPr/>
                </a:tc>
                <a:tc>
                  <a:txBody>
                    <a:bodyPr/>
                    <a:lstStyle/>
                    <a:p>
                      <a:r>
                        <a:rPr lang="ar-DZ" sz="1800" b="0" dirty="0">
                          <a:cs typeface="+mj-cs"/>
                        </a:rPr>
                        <a:t>متوسط</a:t>
                      </a:r>
                      <a:endParaRPr lang="fr-FR" sz="1800" b="0" dirty="0">
                        <a:cs typeface="+mj-cs"/>
                      </a:endParaRPr>
                    </a:p>
                  </a:txBody>
                  <a:tcPr/>
                </a:tc>
                <a:extLst>
                  <a:ext uri="{0D108BD9-81ED-4DB2-BD59-A6C34878D82A}">
                    <a16:rowId xmlns:a16="http://schemas.microsoft.com/office/drawing/2014/main" val="3235123857"/>
                  </a:ext>
                </a:extLst>
              </a:tr>
              <a:tr h="370840">
                <a:tc>
                  <a:txBody>
                    <a:bodyPr/>
                    <a:lstStyle/>
                    <a:p>
                      <a:r>
                        <a:rPr lang="ar-DZ" sz="1800" b="0" dirty="0">
                          <a:latin typeface="Sakkal Majalla" panose="02000000000000000000" pitchFamily="2" charset="-78"/>
                          <a:cs typeface="+mj-cs"/>
                        </a:rPr>
                        <a:t>75,00</a:t>
                      </a:r>
                      <a:endParaRPr lang="fr-FR" sz="1800" b="0" dirty="0">
                        <a:latin typeface="Sakkal Majalla" panose="02000000000000000000" pitchFamily="2" charset="-78"/>
                        <a:cs typeface="+mj-cs"/>
                      </a:endParaRPr>
                    </a:p>
                  </a:txBody>
                  <a:tcPr/>
                </a:tc>
                <a:tc>
                  <a:txBody>
                    <a:bodyPr/>
                    <a:lstStyle/>
                    <a:p>
                      <a:r>
                        <a:rPr lang="ar-DZ" sz="1800" b="0" dirty="0">
                          <a:latin typeface="Sakkal Majalla" panose="02000000000000000000" pitchFamily="2" charset="-78"/>
                          <a:cs typeface="+mj-cs"/>
                        </a:rPr>
                        <a:t>7</a:t>
                      </a:r>
                      <a:endParaRPr lang="fr-FR" sz="1800" b="0" dirty="0">
                        <a:latin typeface="Sakkal Majalla" panose="02000000000000000000" pitchFamily="2" charset="-78"/>
                        <a:cs typeface="+mj-cs"/>
                      </a:endParaRPr>
                    </a:p>
                  </a:txBody>
                  <a:tcPr/>
                </a:tc>
                <a:tc>
                  <a:txBody>
                    <a:bodyPr/>
                    <a:lstStyle/>
                    <a:p>
                      <a:r>
                        <a:rPr lang="ar-DZ" sz="1800" b="0" dirty="0">
                          <a:cs typeface="+mj-cs"/>
                        </a:rPr>
                        <a:t>3</a:t>
                      </a:r>
                      <a:endParaRPr lang="fr-FR" sz="1800" b="0" dirty="0">
                        <a:cs typeface="+mj-cs"/>
                      </a:endParaRPr>
                    </a:p>
                  </a:txBody>
                  <a:tcPr/>
                </a:tc>
                <a:tc>
                  <a:txBody>
                    <a:bodyPr/>
                    <a:lstStyle/>
                    <a:p>
                      <a:r>
                        <a:rPr lang="ar-DZ" sz="1800" b="0" dirty="0">
                          <a:latin typeface="Sakkal Majalla" panose="02000000000000000000" pitchFamily="2" charset="-78"/>
                          <a:cs typeface="+mj-cs"/>
                        </a:rPr>
                        <a:t>45</a:t>
                      </a:r>
                      <a:endParaRPr lang="fr-FR" sz="1800" b="0" dirty="0">
                        <a:latin typeface="Sakkal Majalla" panose="02000000000000000000" pitchFamily="2" charset="-78"/>
                        <a:cs typeface="+mj-cs"/>
                      </a:endParaRPr>
                    </a:p>
                  </a:txBody>
                  <a:tcPr/>
                </a:tc>
                <a:tc>
                  <a:txBody>
                    <a:bodyPr/>
                    <a:lstStyle/>
                    <a:p>
                      <a:r>
                        <a:rPr lang="ar-DZ" sz="1800" b="0" kern="1200" dirty="0">
                          <a:solidFill>
                            <a:schemeClr val="tx1"/>
                          </a:solidFill>
                          <a:latin typeface="Sakkal Majalla" panose="02000000000000000000" pitchFamily="2" charset="-78"/>
                          <a:ea typeface="+mn-ea"/>
                          <a:cs typeface="+mj-cs"/>
                        </a:rPr>
                        <a:t>مرتفع</a:t>
                      </a:r>
                      <a:endParaRPr lang="fr-FR" sz="1800" b="0" dirty="0">
                        <a:cs typeface="+mj-cs"/>
                      </a:endParaRPr>
                    </a:p>
                  </a:txBody>
                  <a:tcPr/>
                </a:tc>
                <a:extLst>
                  <a:ext uri="{0D108BD9-81ED-4DB2-BD59-A6C34878D82A}">
                    <a16:rowId xmlns:a16="http://schemas.microsoft.com/office/drawing/2014/main" val="2653819245"/>
                  </a:ext>
                </a:extLst>
              </a:tr>
              <a:tr h="370840">
                <a:tc>
                  <a:txBody>
                    <a:bodyPr/>
                    <a:lstStyle/>
                    <a:p>
                      <a:r>
                        <a:rPr lang="ar-DZ" sz="1800" b="0" dirty="0">
                          <a:latin typeface="Sakkal Majalla" panose="02000000000000000000" pitchFamily="2" charset="-78"/>
                          <a:cs typeface="+mj-cs"/>
                        </a:rPr>
                        <a:t>46,20</a:t>
                      </a:r>
                      <a:endParaRPr lang="fr-FR" sz="1800" b="0" dirty="0">
                        <a:latin typeface="Sakkal Majalla" panose="02000000000000000000" pitchFamily="2" charset="-78"/>
                        <a:cs typeface="+mj-cs"/>
                      </a:endParaRPr>
                    </a:p>
                  </a:txBody>
                  <a:tcPr/>
                </a:tc>
                <a:tc>
                  <a:txBody>
                    <a:bodyPr/>
                    <a:lstStyle/>
                    <a:p>
                      <a:r>
                        <a:rPr lang="ar-DZ" sz="1800" b="0" dirty="0">
                          <a:latin typeface="Sakkal Majalla" panose="02000000000000000000" pitchFamily="2" charset="-78"/>
                          <a:cs typeface="+mj-cs"/>
                        </a:rPr>
                        <a:t>7</a:t>
                      </a:r>
                      <a:endParaRPr lang="fr-FR" sz="1800" b="0" dirty="0">
                        <a:latin typeface="Sakkal Majalla" panose="02000000000000000000" pitchFamily="2" charset="-78"/>
                        <a:cs typeface="+mj-cs"/>
                      </a:endParaRPr>
                    </a:p>
                  </a:txBody>
                  <a:tcPr/>
                </a:tc>
                <a:tc>
                  <a:txBody>
                    <a:bodyPr/>
                    <a:lstStyle/>
                    <a:p>
                      <a:r>
                        <a:rPr lang="ar-DZ" sz="1800" b="0" dirty="0">
                          <a:cs typeface="+mj-cs"/>
                        </a:rPr>
                        <a:t>4</a:t>
                      </a:r>
                      <a:endParaRPr lang="fr-FR" sz="1800" b="0" dirty="0">
                        <a:cs typeface="+mj-cs"/>
                      </a:endParaRPr>
                    </a:p>
                  </a:txBody>
                  <a:tcPr/>
                </a:tc>
                <a:tc>
                  <a:txBody>
                    <a:bodyPr/>
                    <a:lstStyle/>
                    <a:p>
                      <a:r>
                        <a:rPr lang="ar-DZ" sz="1800" b="0" dirty="0">
                          <a:latin typeface="Sakkal Majalla" panose="02000000000000000000" pitchFamily="2" charset="-78"/>
                          <a:cs typeface="+mj-cs"/>
                        </a:rPr>
                        <a:t>23</a:t>
                      </a:r>
                      <a:endParaRPr lang="fr-FR" sz="1800" b="0" dirty="0">
                        <a:latin typeface="Sakkal Majalla" panose="02000000000000000000" pitchFamily="2" charset="-78"/>
                        <a:cs typeface="+mj-cs"/>
                      </a:endParaRPr>
                    </a:p>
                  </a:txBody>
                  <a:tcPr/>
                </a:tc>
                <a:tc>
                  <a:txBody>
                    <a:bodyPr/>
                    <a:lstStyle/>
                    <a:p>
                      <a:r>
                        <a:rPr lang="ar-DZ" sz="1800" b="0" dirty="0">
                          <a:cs typeface="+mj-cs"/>
                        </a:rPr>
                        <a:t>متوسط</a:t>
                      </a:r>
                      <a:endParaRPr lang="fr-FR" sz="1800" b="0" dirty="0">
                        <a:cs typeface="+mj-cs"/>
                      </a:endParaRPr>
                    </a:p>
                  </a:txBody>
                  <a:tcPr/>
                </a:tc>
                <a:extLst>
                  <a:ext uri="{0D108BD9-81ED-4DB2-BD59-A6C34878D82A}">
                    <a16:rowId xmlns:a16="http://schemas.microsoft.com/office/drawing/2014/main" val="1690114566"/>
                  </a:ext>
                </a:extLst>
              </a:tr>
              <a:tr h="370840">
                <a:tc>
                  <a:txBody>
                    <a:bodyPr/>
                    <a:lstStyle/>
                    <a:p>
                      <a:r>
                        <a:rPr lang="ar-DZ" sz="1800" b="0" dirty="0">
                          <a:latin typeface="Sakkal Majalla" panose="02000000000000000000" pitchFamily="2" charset="-78"/>
                          <a:cs typeface="+mj-cs"/>
                        </a:rPr>
                        <a:t>57,00</a:t>
                      </a:r>
                      <a:endParaRPr lang="fr-FR" sz="1800" b="0" dirty="0">
                        <a:latin typeface="Sakkal Majalla" panose="02000000000000000000" pitchFamily="2" charset="-78"/>
                        <a:cs typeface="+mj-cs"/>
                      </a:endParaRPr>
                    </a:p>
                  </a:txBody>
                  <a:tcPr/>
                </a:tc>
                <a:tc>
                  <a:txBody>
                    <a:bodyPr/>
                    <a:lstStyle/>
                    <a:p>
                      <a:r>
                        <a:rPr lang="ar-DZ" sz="1800" b="0" dirty="0">
                          <a:latin typeface="Sakkal Majalla" panose="02000000000000000000" pitchFamily="2" charset="-78"/>
                          <a:cs typeface="+mj-cs"/>
                        </a:rPr>
                        <a:t>6</a:t>
                      </a:r>
                      <a:endParaRPr lang="fr-FR" sz="1800" b="0" dirty="0">
                        <a:latin typeface="Sakkal Majalla" panose="02000000000000000000" pitchFamily="2" charset="-78"/>
                        <a:cs typeface="+mj-cs"/>
                      </a:endParaRPr>
                    </a:p>
                  </a:txBody>
                  <a:tcPr/>
                </a:tc>
                <a:tc>
                  <a:txBody>
                    <a:bodyPr/>
                    <a:lstStyle/>
                    <a:p>
                      <a:r>
                        <a:rPr lang="ar-DZ" sz="1800" b="0" dirty="0">
                          <a:cs typeface="+mj-cs"/>
                        </a:rPr>
                        <a:t>10</a:t>
                      </a:r>
                      <a:endParaRPr lang="fr-FR" sz="1800" b="0" dirty="0">
                        <a:cs typeface="+mj-cs"/>
                      </a:endParaRPr>
                    </a:p>
                  </a:txBody>
                  <a:tcPr/>
                </a:tc>
                <a:tc>
                  <a:txBody>
                    <a:bodyPr/>
                    <a:lstStyle/>
                    <a:p>
                      <a:r>
                        <a:rPr lang="ar-DZ" sz="1800" b="0" dirty="0">
                          <a:latin typeface="Sakkal Majalla" panose="02000000000000000000" pitchFamily="2" charset="-78"/>
                          <a:cs typeface="+mj-cs"/>
                        </a:rPr>
                        <a:t>40</a:t>
                      </a:r>
                      <a:endParaRPr lang="fr-FR" sz="1800" b="0" dirty="0">
                        <a:latin typeface="Sakkal Majalla" panose="02000000000000000000" pitchFamily="2" charset="-78"/>
                        <a:cs typeface="+mj-cs"/>
                      </a:endParaRPr>
                    </a:p>
                  </a:txBody>
                  <a:tcPr/>
                </a:tc>
                <a:tc>
                  <a:txBody>
                    <a:bodyPr/>
                    <a:lstStyle/>
                    <a:p>
                      <a:r>
                        <a:rPr lang="ar-DZ" sz="1800" b="0" dirty="0">
                          <a:cs typeface="+mj-cs"/>
                        </a:rPr>
                        <a:t>متوسط</a:t>
                      </a:r>
                      <a:endParaRPr lang="fr-FR" sz="1800" b="0" dirty="0">
                        <a:cs typeface="+mj-cs"/>
                      </a:endParaRPr>
                    </a:p>
                  </a:txBody>
                  <a:tcPr/>
                </a:tc>
                <a:extLst>
                  <a:ext uri="{0D108BD9-81ED-4DB2-BD59-A6C34878D82A}">
                    <a16:rowId xmlns:a16="http://schemas.microsoft.com/office/drawing/2014/main" val="1567479757"/>
                  </a:ext>
                </a:extLst>
              </a:tr>
              <a:tr h="370840">
                <a:tc>
                  <a:txBody>
                    <a:bodyPr/>
                    <a:lstStyle/>
                    <a:p>
                      <a:r>
                        <a:rPr lang="ar-DZ" sz="1800" b="0" dirty="0">
                          <a:latin typeface="Sakkal Majalla" panose="02000000000000000000" pitchFamily="2" charset="-78"/>
                          <a:cs typeface="+mj-cs"/>
                        </a:rPr>
                        <a:t>64,10</a:t>
                      </a:r>
                      <a:endParaRPr lang="fr-FR" sz="1800" b="0" dirty="0">
                        <a:latin typeface="Sakkal Majalla" panose="02000000000000000000" pitchFamily="2" charset="-78"/>
                        <a:cs typeface="+mj-cs"/>
                      </a:endParaRPr>
                    </a:p>
                  </a:txBody>
                  <a:tcPr/>
                </a:tc>
                <a:tc>
                  <a:txBody>
                    <a:bodyPr/>
                    <a:lstStyle/>
                    <a:p>
                      <a:r>
                        <a:rPr lang="ar-DZ" sz="1800" b="0" dirty="0">
                          <a:latin typeface="Sakkal Majalla" panose="02000000000000000000" pitchFamily="2" charset="-78"/>
                          <a:cs typeface="+mj-cs"/>
                        </a:rPr>
                        <a:t>5</a:t>
                      </a:r>
                      <a:endParaRPr lang="fr-FR" sz="1800" b="0" dirty="0">
                        <a:latin typeface="Sakkal Majalla" panose="02000000000000000000" pitchFamily="2" charset="-78"/>
                        <a:cs typeface="+mj-cs"/>
                      </a:endParaRPr>
                    </a:p>
                  </a:txBody>
                  <a:tcPr/>
                </a:tc>
                <a:tc>
                  <a:txBody>
                    <a:bodyPr/>
                    <a:lstStyle/>
                    <a:p>
                      <a:r>
                        <a:rPr lang="ar-DZ" sz="1800" b="0" dirty="0">
                          <a:cs typeface="+mj-cs"/>
                        </a:rPr>
                        <a:t>5</a:t>
                      </a:r>
                      <a:endParaRPr lang="fr-FR" sz="1800" b="0" dirty="0">
                        <a:cs typeface="+mj-cs"/>
                      </a:endParaRPr>
                    </a:p>
                  </a:txBody>
                  <a:tcPr/>
                </a:tc>
                <a:tc>
                  <a:txBody>
                    <a:bodyPr/>
                    <a:lstStyle/>
                    <a:p>
                      <a:r>
                        <a:rPr lang="ar-DZ" sz="1800" b="0" dirty="0">
                          <a:latin typeface="Sakkal Majalla" panose="02000000000000000000" pitchFamily="2" charset="-78"/>
                          <a:cs typeface="+mj-cs"/>
                        </a:rPr>
                        <a:t>62</a:t>
                      </a:r>
                      <a:endParaRPr lang="fr-FR" sz="1800" b="0" dirty="0">
                        <a:latin typeface="Sakkal Majalla" panose="02000000000000000000" pitchFamily="2" charset="-78"/>
                        <a:cs typeface="+mj-cs"/>
                      </a:endParaRPr>
                    </a:p>
                  </a:txBody>
                  <a:tcPr/>
                </a:tc>
                <a:tc>
                  <a:txBody>
                    <a:bodyPr/>
                    <a:lstStyle/>
                    <a:p>
                      <a:r>
                        <a:rPr lang="ar-DZ" sz="1800" b="0" dirty="0">
                          <a:cs typeface="+mj-cs"/>
                        </a:rPr>
                        <a:t>مرتفع</a:t>
                      </a:r>
                      <a:endParaRPr lang="fr-FR" sz="1800" b="0" dirty="0">
                        <a:cs typeface="+mj-cs"/>
                      </a:endParaRPr>
                    </a:p>
                  </a:txBody>
                  <a:tcPr/>
                </a:tc>
                <a:extLst>
                  <a:ext uri="{0D108BD9-81ED-4DB2-BD59-A6C34878D82A}">
                    <a16:rowId xmlns:a16="http://schemas.microsoft.com/office/drawing/2014/main" val="4074724536"/>
                  </a:ext>
                </a:extLst>
              </a:tr>
              <a:tr h="389951">
                <a:tc>
                  <a:txBody>
                    <a:bodyPr/>
                    <a:lstStyle/>
                    <a:p>
                      <a:r>
                        <a:rPr lang="ar-DZ" sz="1800" b="0" dirty="0">
                          <a:latin typeface="Sakkal Majalla" panose="02000000000000000000" pitchFamily="2" charset="-78"/>
                          <a:cs typeface="+mj-cs"/>
                        </a:rPr>
                        <a:t>68,10</a:t>
                      </a:r>
                      <a:endParaRPr lang="fr-FR" sz="1800" b="0" dirty="0">
                        <a:latin typeface="Sakkal Majalla" panose="02000000000000000000" pitchFamily="2" charset="-78"/>
                        <a:cs typeface="+mj-cs"/>
                      </a:endParaRPr>
                    </a:p>
                  </a:txBody>
                  <a:tcPr/>
                </a:tc>
                <a:tc>
                  <a:txBody>
                    <a:bodyPr/>
                    <a:lstStyle/>
                    <a:p>
                      <a:r>
                        <a:rPr lang="ar-DZ" sz="1800" b="0" dirty="0">
                          <a:latin typeface="Sakkal Majalla" panose="02000000000000000000" pitchFamily="2" charset="-78"/>
                          <a:cs typeface="+mj-cs"/>
                        </a:rPr>
                        <a:t>1</a:t>
                      </a:r>
                      <a:endParaRPr lang="fr-FR" sz="1800" b="0" dirty="0">
                        <a:latin typeface="Sakkal Majalla" panose="02000000000000000000" pitchFamily="2" charset="-78"/>
                        <a:cs typeface="+mj-cs"/>
                      </a:endParaRPr>
                    </a:p>
                  </a:txBody>
                  <a:tcPr/>
                </a:tc>
                <a:tc>
                  <a:txBody>
                    <a:bodyPr/>
                    <a:lstStyle/>
                    <a:p>
                      <a:r>
                        <a:rPr lang="ar-DZ" sz="1800" b="0" dirty="0">
                          <a:cs typeface="+mj-cs"/>
                        </a:rPr>
                        <a:t>4</a:t>
                      </a:r>
                      <a:endParaRPr lang="fr-FR" sz="1800" b="0" dirty="0">
                        <a:cs typeface="+mj-cs"/>
                      </a:endParaRPr>
                    </a:p>
                  </a:txBody>
                  <a:tcPr/>
                </a:tc>
                <a:tc>
                  <a:txBody>
                    <a:bodyPr/>
                    <a:lstStyle/>
                    <a:p>
                      <a:r>
                        <a:rPr lang="ar-DZ" sz="1800" b="0" dirty="0">
                          <a:cs typeface="+mj-cs"/>
                        </a:rPr>
                        <a:t>32</a:t>
                      </a:r>
                      <a:endParaRPr lang="fr-FR" sz="1800" b="0" dirty="0">
                        <a:cs typeface="+mj-cs"/>
                      </a:endParaRPr>
                    </a:p>
                  </a:txBody>
                  <a:tcPr/>
                </a:tc>
                <a:tc>
                  <a:txBody>
                    <a:bodyPr/>
                    <a:lstStyle/>
                    <a:p>
                      <a:r>
                        <a:rPr lang="ar-DZ" sz="1800" b="0" kern="1200" dirty="0">
                          <a:solidFill>
                            <a:schemeClr val="tx1"/>
                          </a:solidFill>
                          <a:latin typeface="Sakkal Majalla" panose="02000000000000000000" pitchFamily="2" charset="-78"/>
                          <a:ea typeface="+mn-ea"/>
                          <a:cs typeface="+mj-cs"/>
                        </a:rPr>
                        <a:t>مرتفع</a:t>
                      </a:r>
                      <a:endParaRPr lang="fr-FR" sz="1800" b="0" dirty="0">
                        <a:cs typeface="+mj-cs"/>
                      </a:endParaRPr>
                    </a:p>
                  </a:txBody>
                  <a:tcPr/>
                </a:tc>
                <a:extLst>
                  <a:ext uri="{0D108BD9-81ED-4DB2-BD59-A6C34878D82A}">
                    <a16:rowId xmlns:a16="http://schemas.microsoft.com/office/drawing/2014/main" val="1198120444"/>
                  </a:ext>
                </a:extLst>
              </a:tr>
              <a:tr h="370840">
                <a:tc>
                  <a:txBody>
                    <a:bodyPr/>
                    <a:lstStyle/>
                    <a:p>
                      <a:r>
                        <a:rPr lang="ar-DZ" sz="1800" b="0" dirty="0">
                          <a:latin typeface="Sakkal Majalla" panose="02000000000000000000" pitchFamily="2" charset="-78"/>
                          <a:cs typeface="+mj-cs"/>
                        </a:rPr>
                        <a:t>52,70</a:t>
                      </a:r>
                      <a:endParaRPr lang="fr-FR" sz="1800" b="0" dirty="0">
                        <a:latin typeface="Sakkal Majalla" panose="02000000000000000000" pitchFamily="2" charset="-78"/>
                        <a:cs typeface="+mj-cs"/>
                      </a:endParaRPr>
                    </a:p>
                    <a:p>
                      <a:r>
                        <a:rPr lang="fr-FR" sz="1800" b="0" dirty="0">
                          <a:latin typeface="Sakkal Majalla" panose="02000000000000000000" pitchFamily="2" charset="-78"/>
                          <a:cs typeface="+mj-cs"/>
                        </a:rPr>
                        <a:t>75,20</a:t>
                      </a:r>
                    </a:p>
                  </a:txBody>
                  <a:tcPr/>
                </a:tc>
                <a:tc>
                  <a:txBody>
                    <a:bodyPr/>
                    <a:lstStyle/>
                    <a:p>
                      <a:r>
                        <a:rPr lang="ar-DZ" sz="1800" b="0" dirty="0">
                          <a:latin typeface="Sakkal Majalla" panose="02000000000000000000" pitchFamily="2" charset="-78"/>
                          <a:cs typeface="+mj-cs"/>
                        </a:rPr>
                        <a:t>4</a:t>
                      </a:r>
                      <a:endParaRPr lang="fr-FR" sz="1800" b="0" dirty="0">
                        <a:latin typeface="Sakkal Majalla" panose="02000000000000000000" pitchFamily="2" charset="-78"/>
                        <a:cs typeface="+mj-cs"/>
                      </a:endParaRPr>
                    </a:p>
                    <a:p>
                      <a:r>
                        <a:rPr lang="fr-FR" sz="1800" b="0" dirty="0">
                          <a:latin typeface="Sakkal Majalla" panose="02000000000000000000" pitchFamily="2" charset="-78"/>
                          <a:cs typeface="+mj-cs"/>
                        </a:rPr>
                        <a:t>3</a:t>
                      </a:r>
                    </a:p>
                  </a:txBody>
                  <a:tcPr/>
                </a:tc>
                <a:tc>
                  <a:txBody>
                    <a:bodyPr/>
                    <a:lstStyle/>
                    <a:p>
                      <a:r>
                        <a:rPr lang="ar-DZ" sz="1800" b="0" dirty="0">
                          <a:cs typeface="+mj-cs"/>
                        </a:rPr>
                        <a:t>3</a:t>
                      </a:r>
                      <a:endParaRPr lang="fr-FR" sz="1800" b="0" dirty="0">
                        <a:cs typeface="+mj-cs"/>
                      </a:endParaRPr>
                    </a:p>
                    <a:p>
                      <a:r>
                        <a:rPr lang="fr-FR" sz="1800" b="0" dirty="0">
                          <a:cs typeface="+mj-cs"/>
                        </a:rPr>
                        <a:t>5</a:t>
                      </a:r>
                    </a:p>
                  </a:txBody>
                  <a:tcPr/>
                </a:tc>
                <a:tc>
                  <a:txBody>
                    <a:bodyPr/>
                    <a:lstStyle/>
                    <a:p>
                      <a:r>
                        <a:rPr lang="ar-DZ" sz="1800" b="0" dirty="0">
                          <a:cs typeface="+mj-cs"/>
                        </a:rPr>
                        <a:t>44</a:t>
                      </a:r>
                      <a:endParaRPr lang="fr-FR" sz="1800" b="0" dirty="0">
                        <a:cs typeface="+mj-cs"/>
                      </a:endParaRPr>
                    </a:p>
                    <a:p>
                      <a:r>
                        <a:rPr lang="fr-FR" sz="1800" b="0" dirty="0">
                          <a:cs typeface="+mj-cs"/>
                        </a:rPr>
                        <a:t>53</a:t>
                      </a:r>
                    </a:p>
                  </a:txBody>
                  <a:tcPr/>
                </a:tc>
                <a:tc>
                  <a:txBody>
                    <a:bodyPr/>
                    <a:lstStyle/>
                    <a:p>
                      <a:r>
                        <a:rPr lang="ar-DZ" sz="1800" b="0" dirty="0">
                          <a:cs typeface="+mj-cs"/>
                        </a:rPr>
                        <a:t>متوسط</a:t>
                      </a:r>
                      <a:endParaRPr lang="fr-FR" sz="1800" b="0" dirty="0">
                        <a:cs typeface="+mj-cs"/>
                      </a:endParaRPr>
                    </a:p>
                    <a:p>
                      <a:r>
                        <a:rPr lang="ar-DZ" sz="1800" b="0" dirty="0">
                          <a:cs typeface="+mj-cs"/>
                        </a:rPr>
                        <a:t>مرتفع</a:t>
                      </a:r>
                      <a:endParaRPr lang="fr-FR" sz="1800" b="0" dirty="0">
                        <a:cs typeface="+mj-cs"/>
                      </a:endParaRPr>
                    </a:p>
                  </a:txBody>
                  <a:tcPr/>
                </a:tc>
                <a:extLst>
                  <a:ext uri="{0D108BD9-81ED-4DB2-BD59-A6C34878D82A}">
                    <a16:rowId xmlns:a16="http://schemas.microsoft.com/office/drawing/2014/main" val="952150812"/>
                  </a:ext>
                </a:extLst>
              </a:tr>
            </a:tbl>
          </a:graphicData>
        </a:graphic>
      </p:graphicFrame>
    </p:spTree>
    <p:extLst>
      <p:ext uri="{BB962C8B-B14F-4D97-AF65-F5344CB8AC3E}">
        <p14:creationId xmlns:p14="http://schemas.microsoft.com/office/powerpoint/2010/main" val="234001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6000" dirty="0"/>
              <a:t>Analyse</a:t>
            </a:r>
          </a:p>
          <a:p>
            <a:r>
              <a:rPr lang="fr-FR" sz="6000" dirty="0"/>
              <a:t>Classifier</a:t>
            </a:r>
          </a:p>
          <a:p>
            <a:r>
              <a:rPr lang="fr-FR" sz="6000" dirty="0"/>
              <a:t>Analyse discriminante</a:t>
            </a:r>
          </a:p>
        </p:txBody>
      </p:sp>
    </p:spTree>
    <p:extLst>
      <p:ext uri="{BB962C8B-B14F-4D97-AF65-F5344CB8AC3E}">
        <p14:creationId xmlns:p14="http://schemas.microsoft.com/office/powerpoint/2010/main" val="157427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529387305"/>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783</TotalTime>
  <Words>1116</Words>
  <Application>Microsoft Office PowerPoint</Application>
  <PresentationFormat>Grand écran</PresentationFormat>
  <Paragraphs>312</Paragraphs>
  <Slides>31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Sakkal Majalla</vt:lpstr>
      <vt:lpstr>Wingdings</vt:lpstr>
      <vt:lpstr>Rétrospective</vt:lpstr>
      <vt:lpstr>Document</vt:lpstr>
      <vt:lpstr>التحليل التمييزي Discriminant Analysis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معاملات المعيارية الدالة التمييزية</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التمييزي</dc:title>
  <dc:creator>WinTen</dc:creator>
  <cp:lastModifiedBy>mehdi mendjel</cp:lastModifiedBy>
  <cp:revision>86</cp:revision>
  <dcterms:created xsi:type="dcterms:W3CDTF">2021-06-23T16:58:55Z</dcterms:created>
  <dcterms:modified xsi:type="dcterms:W3CDTF">2024-03-05T20:20:06Z</dcterms:modified>
</cp:coreProperties>
</file>