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9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65C75-209A-40B4-8AE4-ECACCDD8253E}" type="datetimeFigureOut">
              <a:rPr lang="fr-FR" smtClean="0"/>
              <a:t>30/10/2024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E572-D5E4-4129-81F9-0FAA82547C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20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65C75-209A-40B4-8AE4-ECACCDD8253E}" type="datetimeFigureOut">
              <a:rPr lang="fr-FR" smtClean="0"/>
              <a:t>30/10/2024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E572-D5E4-4129-81F9-0FAA82547C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463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65C75-209A-40B4-8AE4-ECACCDD8253E}" type="datetimeFigureOut">
              <a:rPr lang="fr-FR" smtClean="0"/>
              <a:t>30/10/2024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E572-D5E4-4129-81F9-0FAA82547C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3026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65C75-209A-40B4-8AE4-ECACCDD8253E}" type="datetimeFigureOut">
              <a:rPr lang="fr-FR" smtClean="0"/>
              <a:t>30/10/2024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E572-D5E4-4129-81F9-0FAA82547C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255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65C75-209A-40B4-8AE4-ECACCDD8253E}" type="datetimeFigureOut">
              <a:rPr lang="fr-FR" smtClean="0"/>
              <a:t>30/10/2024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E572-D5E4-4129-81F9-0FAA82547C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5157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65C75-209A-40B4-8AE4-ECACCDD8253E}" type="datetimeFigureOut">
              <a:rPr lang="fr-FR" smtClean="0"/>
              <a:t>30/10/2024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E572-D5E4-4129-81F9-0FAA82547C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491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65C75-209A-40B4-8AE4-ECACCDD8253E}" type="datetimeFigureOut">
              <a:rPr lang="fr-FR" smtClean="0"/>
              <a:t>30/10/2024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E572-D5E4-4129-81F9-0FAA82547C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9384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65C75-209A-40B4-8AE4-ECACCDD8253E}" type="datetimeFigureOut">
              <a:rPr lang="fr-FR" smtClean="0"/>
              <a:t>30/10/2024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E572-D5E4-4129-81F9-0FAA82547C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2600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65C75-209A-40B4-8AE4-ECACCDD8253E}" type="datetimeFigureOut">
              <a:rPr lang="fr-FR" smtClean="0"/>
              <a:t>30/10/2024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E572-D5E4-4129-81F9-0FAA82547C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109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65C75-209A-40B4-8AE4-ECACCDD8253E}" type="datetimeFigureOut">
              <a:rPr lang="fr-FR" smtClean="0"/>
              <a:t>30/10/2024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E572-D5E4-4129-81F9-0FAA82547C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8747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65C75-209A-40B4-8AE4-ECACCDD8253E}" type="datetimeFigureOut">
              <a:rPr lang="fr-FR" smtClean="0"/>
              <a:t>30/10/2024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E572-D5E4-4129-81F9-0FAA82547C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652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65C75-209A-40B4-8AE4-ECACCDD8253E}" type="datetimeFigureOut">
              <a:rPr lang="fr-FR" smtClean="0"/>
              <a:t>30/10/2024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7E572-D5E4-4129-81F9-0FAA82547C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161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jesr.journals.ekb.eg/articl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55776" y="357892"/>
            <a:ext cx="3600400" cy="1800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b="1" dirty="0" smtClean="0"/>
              <a:t>الجمهورية الجزائرية الديمقراطية الشعبية</a:t>
            </a:r>
          </a:p>
          <a:p>
            <a:pPr algn="ctr"/>
            <a:r>
              <a:rPr lang="ar-DZ" b="1" dirty="0" smtClean="0"/>
              <a:t>وزارة التعليم العالي والبحث العلمي</a:t>
            </a:r>
          </a:p>
          <a:p>
            <a:pPr algn="ctr"/>
            <a:r>
              <a:rPr lang="ar-DZ" b="1" dirty="0" smtClean="0"/>
              <a:t>جامعة باجي مختار-عنابة-</a:t>
            </a:r>
          </a:p>
          <a:p>
            <a:pPr algn="ctr"/>
            <a:r>
              <a:rPr lang="ar-DZ" b="1" dirty="0" smtClean="0"/>
              <a:t>كلية العلوم </a:t>
            </a:r>
            <a:r>
              <a:rPr lang="ar-DZ" b="1" dirty="0" smtClean="0"/>
              <a:t>الاقتصادية والتجارية </a:t>
            </a:r>
            <a:r>
              <a:rPr lang="ar-DZ" b="1" dirty="0" smtClean="0"/>
              <a:t>وعلوم التسيير</a:t>
            </a:r>
          </a:p>
          <a:p>
            <a:pPr algn="ctr"/>
            <a:r>
              <a:rPr lang="ar-DZ" b="1" dirty="0" smtClean="0"/>
              <a:t>قسم علوم </a:t>
            </a:r>
            <a:r>
              <a:rPr lang="ar-DZ" b="1" dirty="0" smtClean="0"/>
              <a:t>اقتصادية</a:t>
            </a:r>
            <a:endParaRPr lang="fr-FR" b="1" dirty="0"/>
          </a:p>
        </p:txBody>
      </p:sp>
      <p:sp>
        <p:nvSpPr>
          <p:cNvPr id="6" name="Rectangle 5"/>
          <p:cNvSpPr/>
          <p:nvPr/>
        </p:nvSpPr>
        <p:spPr>
          <a:xfrm>
            <a:off x="2295190" y="2492896"/>
            <a:ext cx="4625627" cy="136815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b="1" dirty="0" smtClean="0"/>
              <a:t>دور الإدارة البيئية في تحقيق التنمية المستدامة</a:t>
            </a:r>
            <a:endParaRPr lang="ar-DZ" dirty="0" smtClean="0"/>
          </a:p>
        </p:txBody>
      </p:sp>
      <p:sp>
        <p:nvSpPr>
          <p:cNvPr id="7" name="Rectangle 6"/>
          <p:cNvSpPr/>
          <p:nvPr/>
        </p:nvSpPr>
        <p:spPr>
          <a:xfrm>
            <a:off x="6588224" y="4365104"/>
            <a:ext cx="1872208" cy="11521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b="1" dirty="0" smtClean="0"/>
              <a:t>من إعداد الطلبة:</a:t>
            </a:r>
          </a:p>
          <a:p>
            <a:pPr algn="ctr"/>
            <a:r>
              <a:rPr lang="ar-DZ" dirty="0" smtClean="0"/>
              <a:t>عزوز عبير</a:t>
            </a:r>
          </a:p>
          <a:p>
            <a:pPr algn="ctr"/>
            <a:r>
              <a:rPr lang="ar-DZ" dirty="0" smtClean="0"/>
              <a:t>جمعي منال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683568" y="4365104"/>
            <a:ext cx="1872208" cy="100811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b="1" dirty="0" smtClean="0"/>
              <a:t>تحت إشراف:</a:t>
            </a:r>
          </a:p>
          <a:p>
            <a:pPr algn="ctr"/>
            <a:r>
              <a:rPr lang="ar-DZ" dirty="0" smtClean="0"/>
              <a:t>د بدير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3563888" y="5373216"/>
            <a:ext cx="2088232" cy="100811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b="1" dirty="0" smtClean="0"/>
              <a:t>السنة الجامعية:</a:t>
            </a:r>
          </a:p>
          <a:p>
            <a:pPr algn="ctr"/>
            <a:r>
              <a:rPr lang="ar-DZ" dirty="0" smtClean="0"/>
              <a:t>2024/2025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624" y="24408"/>
            <a:ext cx="1907704" cy="1907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543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flèche horizontale 3"/>
          <p:cNvSpPr/>
          <p:nvPr/>
        </p:nvSpPr>
        <p:spPr>
          <a:xfrm>
            <a:off x="3790853" y="404664"/>
            <a:ext cx="4968552" cy="1656184"/>
          </a:xfrm>
          <a:prstGeom prst="left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b="1" dirty="0" smtClean="0"/>
              <a:t>متطلبات إنشاء نظام الإدارة البيئية ونماذجه</a:t>
            </a:r>
            <a:endParaRPr lang="fr-FR" b="1" dirty="0"/>
          </a:p>
        </p:txBody>
      </p:sp>
      <p:sp>
        <p:nvSpPr>
          <p:cNvPr id="10" name="Flèche courbée vers la gauche 9"/>
          <p:cNvSpPr/>
          <p:nvPr/>
        </p:nvSpPr>
        <p:spPr>
          <a:xfrm>
            <a:off x="7380312" y="2348880"/>
            <a:ext cx="1008112" cy="1008112"/>
          </a:xfrm>
          <a:prstGeom prst="curved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55976" y="2489060"/>
            <a:ext cx="2232248" cy="8640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dirty="0" smtClean="0"/>
              <a:t>التخطيط</a:t>
            </a:r>
            <a:endParaRPr lang="fr-FR" dirty="0"/>
          </a:p>
        </p:txBody>
      </p:sp>
      <p:sp>
        <p:nvSpPr>
          <p:cNvPr id="13" name="Flèche courbée vers la gauche 12"/>
          <p:cNvSpPr/>
          <p:nvPr/>
        </p:nvSpPr>
        <p:spPr>
          <a:xfrm>
            <a:off x="7543360" y="3383066"/>
            <a:ext cx="1008112" cy="1008112"/>
          </a:xfrm>
          <a:prstGeom prst="curved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32040" y="3645024"/>
            <a:ext cx="1296144" cy="74615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dirty="0" smtClean="0"/>
              <a:t>التنفيذ</a:t>
            </a:r>
            <a:endParaRPr lang="fr-FR" dirty="0"/>
          </a:p>
        </p:txBody>
      </p:sp>
      <p:sp>
        <p:nvSpPr>
          <p:cNvPr id="15" name="Flèche courbée vers la gauche 14"/>
          <p:cNvSpPr/>
          <p:nvPr/>
        </p:nvSpPr>
        <p:spPr>
          <a:xfrm>
            <a:off x="7668344" y="4509120"/>
            <a:ext cx="1008112" cy="1008112"/>
          </a:xfrm>
          <a:prstGeom prst="curved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76056" y="4526276"/>
            <a:ext cx="1008112" cy="7200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dirty="0" smtClean="0"/>
              <a:t>التحقق</a:t>
            </a:r>
            <a:endParaRPr lang="fr-FR" dirty="0"/>
          </a:p>
        </p:txBody>
      </p:sp>
      <p:sp>
        <p:nvSpPr>
          <p:cNvPr id="17" name="Flèche courbée vers la gauche 16"/>
          <p:cNvSpPr/>
          <p:nvPr/>
        </p:nvSpPr>
        <p:spPr>
          <a:xfrm>
            <a:off x="7730836" y="5733256"/>
            <a:ext cx="883128" cy="1124744"/>
          </a:xfrm>
          <a:prstGeom prst="curved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84068" y="5733256"/>
            <a:ext cx="792088" cy="7063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dirty="0" smtClean="0"/>
              <a:t>التطبيق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251520" y="2636912"/>
            <a:ext cx="3456384" cy="38027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b="1" dirty="0" smtClean="0"/>
              <a:t>نماذجه:</a:t>
            </a:r>
          </a:p>
          <a:p>
            <a:pPr algn="ctr"/>
            <a:r>
              <a:rPr lang="ar-DZ" dirty="0" smtClean="0"/>
              <a:t>هناك ثلاثة نماذج معمول بها بالإدارة البيئية وهي: </a:t>
            </a:r>
          </a:p>
          <a:p>
            <a:pPr algn="ctr"/>
            <a:r>
              <a:rPr lang="fr-FR" dirty="0" smtClean="0"/>
              <a:t>Iso14001</a:t>
            </a:r>
            <a:r>
              <a:rPr lang="ar-DZ" dirty="0" smtClean="0"/>
              <a:t>*</a:t>
            </a:r>
          </a:p>
          <a:p>
            <a:pPr algn="ctr"/>
            <a:r>
              <a:rPr lang="fr-FR" dirty="0" smtClean="0"/>
              <a:t>Isi14005</a:t>
            </a:r>
            <a:r>
              <a:rPr lang="ar-DZ" dirty="0" smtClean="0"/>
              <a:t>* </a:t>
            </a:r>
            <a:endParaRPr lang="fr-FR" dirty="0" smtClean="0"/>
          </a:p>
          <a:p>
            <a:pPr algn="ctr"/>
            <a:r>
              <a:rPr lang="ar-DZ" dirty="0"/>
              <a:t>*</a:t>
            </a:r>
            <a:r>
              <a:rPr lang="ar-DZ" dirty="0" smtClean="0"/>
              <a:t>نظام الإدارة البيئية والتدقيق التابع للمفوضة </a:t>
            </a:r>
            <a:endParaRPr lang="fr-FR" dirty="0" smtClean="0"/>
          </a:p>
          <a:p>
            <a:pPr algn="ctr"/>
            <a:r>
              <a:rPr lang="ar-DZ" dirty="0" smtClean="0"/>
              <a:t> </a:t>
            </a:r>
            <a:r>
              <a:rPr lang="fr-FR" dirty="0" err="1" smtClean="0"/>
              <a:t>Emas</a:t>
            </a:r>
            <a:r>
              <a:rPr lang="ar-DZ" dirty="0" smtClean="0"/>
              <a:t>الأوروبية </a:t>
            </a:r>
            <a:endParaRPr lang="fr-F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282892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490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uage 3"/>
          <p:cNvSpPr/>
          <p:nvPr/>
        </p:nvSpPr>
        <p:spPr>
          <a:xfrm>
            <a:off x="2501770" y="476672"/>
            <a:ext cx="3600400" cy="1800200"/>
          </a:xfrm>
          <a:prstGeom prst="cloud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b="1" dirty="0" smtClean="0"/>
              <a:t>آثار تطبيق نظام الإدارة البيئية على المنظمات</a:t>
            </a:r>
            <a:endParaRPr lang="fr-FR" b="1" dirty="0"/>
          </a:p>
        </p:txBody>
      </p:sp>
      <p:sp>
        <p:nvSpPr>
          <p:cNvPr id="5" name="Chevron 4"/>
          <p:cNvSpPr/>
          <p:nvPr/>
        </p:nvSpPr>
        <p:spPr>
          <a:xfrm>
            <a:off x="755576" y="2636912"/>
            <a:ext cx="5400600" cy="792088"/>
          </a:xfrm>
          <a:prstGeom prst="chevron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dirty="0" smtClean="0">
                <a:solidFill>
                  <a:schemeClr val="tx1"/>
                </a:solidFill>
              </a:rPr>
              <a:t>آثار اقتصادية (زيادة المبيعات، خفض استهلاك المواد</a:t>
            </a:r>
          </a:p>
          <a:p>
            <a:pPr algn="ctr"/>
            <a:r>
              <a:rPr lang="ar-DZ" dirty="0" smtClean="0">
                <a:solidFill>
                  <a:schemeClr val="tx1"/>
                </a:solidFill>
              </a:rPr>
              <a:t>الخام، وتقليل استهلاك الطاقة)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3455876" y="3717032"/>
            <a:ext cx="4644516" cy="720080"/>
          </a:xfrm>
          <a:prstGeom prst="chevron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dirty="0" smtClean="0">
                <a:solidFill>
                  <a:schemeClr val="tx1"/>
                </a:solidFill>
              </a:rPr>
              <a:t>واجتماعية (المحافظة على صحة العمال، وتحسين</a:t>
            </a:r>
          </a:p>
          <a:p>
            <a:pPr algn="ctr"/>
            <a:r>
              <a:rPr lang="ar-DZ" dirty="0" smtClean="0">
                <a:solidFill>
                  <a:schemeClr val="tx1"/>
                </a:solidFill>
              </a:rPr>
              <a:t>الصورة العامة للمنظمة)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899592" y="4653136"/>
            <a:ext cx="4608512" cy="792088"/>
          </a:xfrm>
          <a:prstGeom prst="chevron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dirty="0" smtClean="0">
                <a:solidFill>
                  <a:schemeClr val="tx1"/>
                </a:solidFill>
              </a:rPr>
              <a:t>وآثار بيئية (حماية الأنظمة البيئية الطبيعية، وتقليل</a:t>
            </a:r>
          </a:p>
          <a:p>
            <a:pPr algn="ctr"/>
            <a:r>
              <a:rPr lang="ar-DZ" dirty="0" smtClean="0">
                <a:solidFill>
                  <a:schemeClr val="tx1"/>
                </a:solidFill>
              </a:rPr>
              <a:t>كمية النفايات)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5876" y="5589240"/>
            <a:ext cx="5292588" cy="936104"/>
          </a:xfrm>
          <a:prstGeom prst="chevron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dirty="0" smtClean="0">
                <a:solidFill>
                  <a:schemeClr val="tx1"/>
                </a:solidFill>
              </a:rPr>
              <a:t>إلى جانب الآثار الإدارية من خلال زيادة رضا العاملين،</a:t>
            </a:r>
          </a:p>
          <a:p>
            <a:pPr algn="ctr"/>
            <a:r>
              <a:rPr lang="ar-DZ" dirty="0" smtClean="0">
                <a:solidFill>
                  <a:schemeClr val="tx1"/>
                </a:solidFill>
              </a:rPr>
              <a:t>ورفع درجة الوعي الإداري بالتأثيرات السلبية على البيئة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660" y="-10646"/>
            <a:ext cx="2959340" cy="273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38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91036" y="260648"/>
            <a:ext cx="3960440" cy="12961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b="1" dirty="0" smtClean="0"/>
              <a:t>العلاقة بين الادارة البيئية و التنمية المستدامة</a:t>
            </a:r>
            <a:endParaRPr lang="fr-FR" b="1" dirty="0"/>
          </a:p>
        </p:txBody>
      </p:sp>
      <p:sp>
        <p:nvSpPr>
          <p:cNvPr id="5" name="Flèche à quatre pointes 4"/>
          <p:cNvSpPr/>
          <p:nvPr/>
        </p:nvSpPr>
        <p:spPr>
          <a:xfrm>
            <a:off x="3655132" y="2564904"/>
            <a:ext cx="2232248" cy="2160240"/>
          </a:xfrm>
          <a:prstGeom prst="quad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6228184" y="1700808"/>
            <a:ext cx="2664296" cy="19442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b="1" dirty="0" smtClean="0"/>
              <a:t>تقييم الأثر البيئي</a:t>
            </a:r>
          </a:p>
          <a:p>
            <a:pPr algn="ctr"/>
            <a:endParaRPr lang="ar-DZ" dirty="0" smtClean="0"/>
          </a:p>
          <a:p>
            <a:pPr algn="ctr"/>
            <a:r>
              <a:rPr lang="ar-DZ" dirty="0" smtClean="0"/>
              <a:t>غالبًا ما تنطوي الإدارة البيئية على</a:t>
            </a:r>
          </a:p>
          <a:p>
            <a:pPr algn="ctr"/>
            <a:r>
              <a:rPr lang="ar-DZ" dirty="0" smtClean="0"/>
              <a:t>إجراء تقييمات الأثر البيئي لتحديد</a:t>
            </a:r>
          </a:p>
          <a:p>
            <a:pPr algn="ctr"/>
            <a:r>
              <a:rPr lang="ar-DZ" dirty="0" smtClean="0"/>
              <a:t>الآثار السلبية المحتملة لمشاريع</a:t>
            </a:r>
          </a:p>
          <a:p>
            <a:pPr algn="ctr"/>
            <a:r>
              <a:rPr lang="ar-DZ" dirty="0" smtClean="0"/>
              <a:t>التنمية على البيئة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5292080" y="4725144"/>
            <a:ext cx="2952328" cy="1800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b="1" dirty="0" smtClean="0"/>
              <a:t>ركائز للاستدامة</a:t>
            </a:r>
          </a:p>
          <a:p>
            <a:pPr algn="ctr"/>
            <a:endParaRPr lang="ar-DZ" dirty="0" smtClean="0"/>
          </a:p>
          <a:p>
            <a:pPr algn="ctr"/>
            <a:r>
              <a:rPr lang="ar-DZ" dirty="0" smtClean="0"/>
              <a:t>غالبًا ما يُفهم التنمية المستدامة على أنها</a:t>
            </a:r>
          </a:p>
          <a:p>
            <a:pPr algn="ctr"/>
            <a:r>
              <a:rPr lang="ar-DZ" dirty="0" smtClean="0"/>
              <a:t>تتكون من ثلاثة ركائز اقتصادية</a:t>
            </a:r>
          </a:p>
          <a:p>
            <a:pPr algn="ctr"/>
            <a:r>
              <a:rPr lang="ar-DZ" dirty="0" smtClean="0"/>
              <a:t>واجتماعية وبيئية تعالج الإدارة البيئية</a:t>
            </a:r>
          </a:p>
          <a:p>
            <a:pPr algn="ctr"/>
            <a:r>
              <a:rPr lang="ar-DZ" dirty="0" smtClean="0"/>
              <a:t>الركيزة البيئية بشكل مباشر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251520" y="1700808"/>
            <a:ext cx="3096344" cy="16561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b="1" dirty="0" smtClean="0"/>
              <a:t>الترابط</a:t>
            </a:r>
          </a:p>
          <a:p>
            <a:pPr algn="ctr"/>
            <a:endParaRPr lang="ar-DZ" dirty="0" smtClean="0"/>
          </a:p>
          <a:p>
            <a:pPr algn="ctr"/>
            <a:r>
              <a:rPr lang="ar-DZ" dirty="0" smtClean="0"/>
              <a:t>لا يمكن تحقيق التنمية المستدامة دون</a:t>
            </a:r>
          </a:p>
          <a:p>
            <a:pPr algn="ctr"/>
            <a:r>
              <a:rPr lang="ar-DZ" dirty="0" smtClean="0"/>
              <a:t>مراعاة حماية البيئة، والإدارة البيئية</a:t>
            </a:r>
          </a:p>
          <a:p>
            <a:pPr algn="ctr"/>
            <a:r>
              <a:rPr lang="ar-DZ" dirty="0" smtClean="0"/>
              <a:t>الفعالة ضرورية لتحقيق أهداف التنمية</a:t>
            </a:r>
          </a:p>
          <a:p>
            <a:pPr algn="ctr"/>
            <a:r>
              <a:rPr lang="ar-DZ" dirty="0" smtClean="0"/>
              <a:t>المستدامة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412928" y="4388505"/>
            <a:ext cx="3242204" cy="18722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b="1" dirty="0" smtClean="0"/>
              <a:t>استخدام الموارد</a:t>
            </a:r>
          </a:p>
          <a:p>
            <a:pPr algn="ctr"/>
            <a:endParaRPr lang="ar-DZ" dirty="0" smtClean="0"/>
          </a:p>
          <a:p>
            <a:pPr algn="ctr"/>
            <a:r>
              <a:rPr lang="ar-DZ" dirty="0" smtClean="0"/>
              <a:t>تهدف التنمية المستدامة إلى استخدام</a:t>
            </a:r>
          </a:p>
          <a:p>
            <a:pPr algn="ctr"/>
            <a:r>
              <a:rPr lang="ar-DZ" dirty="0" smtClean="0"/>
              <a:t>الموارد الطبيعية بشكل مسؤول،</a:t>
            </a:r>
          </a:p>
          <a:p>
            <a:pPr algn="ctr"/>
            <a:r>
              <a:rPr lang="ar-DZ" dirty="0" smtClean="0"/>
              <a:t>وتقليل التأثيرات البيئية مع تلبية</a:t>
            </a:r>
          </a:p>
          <a:p>
            <a:pPr algn="ctr"/>
            <a:r>
              <a:rPr lang="ar-DZ" dirty="0" smtClean="0"/>
              <a:t>الاحتياجات البشرية</a:t>
            </a:r>
            <a:endParaRPr lang="fr-F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886" y="2564904"/>
            <a:ext cx="2758739" cy="213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036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chemin vertical 5"/>
          <p:cNvSpPr/>
          <p:nvPr/>
        </p:nvSpPr>
        <p:spPr>
          <a:xfrm>
            <a:off x="467544" y="692696"/>
            <a:ext cx="6120680" cy="5184576"/>
          </a:xfrm>
          <a:prstGeom prst="verticalScroll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dirty="0" smtClean="0"/>
              <a:t>تتجلى أهمية الإدارة البيئية والتنمية المستدامة في ضرورة التوازن بين الاحتياجات الاقتصادية</a:t>
            </a:r>
          </a:p>
          <a:p>
            <a:pPr algn="ctr"/>
            <a:r>
              <a:rPr lang="ar-DZ" dirty="0" smtClean="0"/>
              <a:t>والاجتماعية والبيئية إذ أن الإدارة البيئية ليست مجرد أداة لحماية الموارد الطبيعية، بل هي</a:t>
            </a:r>
          </a:p>
          <a:p>
            <a:pPr algn="ctr"/>
            <a:r>
              <a:rPr lang="ar-DZ" dirty="0" smtClean="0"/>
              <a:t>عنصر أساسي لتحقيق تنمية مستدامة تلبي احتياجات الأجيال الحالية والمقبلة من خلال تبني</a:t>
            </a:r>
          </a:p>
          <a:p>
            <a:pPr algn="ctr"/>
            <a:r>
              <a:rPr lang="ar-DZ" dirty="0" smtClean="0"/>
              <a:t>ممارسات فعالة وتطوير سياسات شاملة، يمكن للمجتمعات مواجهة التحديات البيئية وتحقيق</a:t>
            </a:r>
          </a:p>
          <a:p>
            <a:pPr algn="ctr"/>
            <a:r>
              <a:rPr lang="ar-DZ" dirty="0" smtClean="0"/>
              <a:t>التنمية بطريقة تحافظ على الكوكب.</a:t>
            </a:r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6876256" y="1556792"/>
            <a:ext cx="1763688" cy="124860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b="1" dirty="0" smtClean="0"/>
              <a:t>الخاتمة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8045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43200" y="2060848"/>
            <a:ext cx="7021288" cy="469283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dirty="0" smtClean="0"/>
              <a:t>أحمد رشيد ، علم البيئة – مدخل عام ، لبنان معهد الانسان العربي ، 1981.</a:t>
            </a:r>
            <a:r>
              <a:rPr lang="fr-FR" dirty="0" smtClean="0"/>
              <a:t>-1</a:t>
            </a:r>
            <a:endParaRPr lang="ar-DZ" dirty="0" smtClean="0"/>
          </a:p>
          <a:p>
            <a:pPr algn="ctr"/>
            <a:r>
              <a:rPr lang="ar-DZ" dirty="0" smtClean="0"/>
              <a:t>2-وحيد محمود امام ، دور الجمعيات الاهلية في التنمية و حماية البيئة في</a:t>
            </a:r>
          </a:p>
          <a:p>
            <a:pPr algn="ctr"/>
            <a:r>
              <a:rPr lang="ar-DZ" dirty="0" smtClean="0"/>
              <a:t>الجمعيات الاهلية الحديثة بمصر ،مركز دراسات الوحدة العربية ، القاهرة</a:t>
            </a:r>
          </a:p>
          <a:p>
            <a:pPr algn="ctr"/>
            <a:r>
              <a:rPr lang="ar-DZ" dirty="0" smtClean="0"/>
              <a:t>،2010.</a:t>
            </a:r>
          </a:p>
          <a:p>
            <a:pPr algn="ctr"/>
            <a:r>
              <a:rPr lang="ar-DZ" dirty="0" smtClean="0"/>
              <a:t>دور الادارة البيئة في ادارة المخلفات الصلبة بقاع البترول ،ماجيستير غير</a:t>
            </a:r>
            <a:r>
              <a:rPr lang="fr-FR" dirty="0" smtClean="0"/>
              <a:t>-3</a:t>
            </a:r>
            <a:endParaRPr lang="ar-DZ" dirty="0" smtClean="0"/>
          </a:p>
          <a:p>
            <a:pPr algn="ctr"/>
            <a:r>
              <a:rPr lang="ar-DZ" dirty="0" smtClean="0"/>
              <a:t>منشور ،</a:t>
            </a:r>
            <a:r>
              <a:rPr lang="ar-DZ" dirty="0" err="1" smtClean="0"/>
              <a:t>اكادميات</a:t>
            </a:r>
            <a:r>
              <a:rPr lang="ar-DZ" dirty="0" smtClean="0"/>
              <a:t> السادات للعلوم الادارية ، القاهرة ،2009.</a:t>
            </a:r>
          </a:p>
          <a:p>
            <a:pPr algn="ctr"/>
            <a:r>
              <a:rPr lang="ar-DZ" dirty="0" smtClean="0"/>
              <a:t>مصطفى كمال طلبة ، العلوم و الحماية البيئية ،السياسة الدولية ، القاهرة ، العدد</a:t>
            </a:r>
            <a:r>
              <a:rPr lang="fr-FR" dirty="0" smtClean="0"/>
              <a:t>-4</a:t>
            </a:r>
            <a:endParaRPr lang="ar-DZ" dirty="0" smtClean="0"/>
          </a:p>
          <a:p>
            <a:pPr algn="ctr"/>
            <a:r>
              <a:rPr lang="ar-DZ" dirty="0" smtClean="0"/>
              <a:t>61 يوليو 2005.</a:t>
            </a:r>
          </a:p>
          <a:p>
            <a:pPr algn="ctr"/>
            <a:r>
              <a:rPr lang="ar-DZ" dirty="0" smtClean="0"/>
              <a:t>سماعيل عيسى ، متطلبـات تطبيـق الإدارة البيئيةـ وأهميتها في تحسين الأداء</a:t>
            </a:r>
            <a:r>
              <a:rPr lang="fr-FR" dirty="0" smtClean="0"/>
              <a:t>-5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555776" y="5949280"/>
            <a:ext cx="469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dirty="0" err="1" smtClean="0">
                <a:hlinkClick r:id="rId2"/>
              </a:rPr>
              <a:t>https</a:t>
            </a:r>
            <a:r>
              <a:rPr lang="ar-DZ" dirty="0" smtClean="0">
                <a:hlinkClick r:id="rId2"/>
              </a:rPr>
              <a:t>:</a:t>
            </a:r>
            <a:r>
              <a:rPr lang="fr-FR" dirty="0" smtClean="0">
                <a:hlinkClick r:id="rId2"/>
              </a:rPr>
              <a:t>//jesr.journals.ekb.eg/article</a:t>
            </a:r>
            <a:r>
              <a:rPr lang="fr-FR" dirty="0" smtClean="0"/>
              <a:t>  286926.html</a:t>
            </a:r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51920" cy="299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5779157" y="620688"/>
            <a:ext cx="1872208" cy="100811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2000" b="1" dirty="0" smtClean="0"/>
              <a:t>قائمة المراجع</a:t>
            </a:r>
            <a:r>
              <a:rPr lang="ar-DZ" dirty="0" smtClean="0"/>
              <a:t>: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817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548680"/>
            <a:ext cx="8208912" cy="56886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755576" y="548680"/>
            <a:ext cx="6408712" cy="5400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DZ" sz="2800" b="1" dirty="0" smtClean="0"/>
              <a:t>خطة البحث</a:t>
            </a:r>
          </a:p>
          <a:p>
            <a:pPr algn="r"/>
            <a:r>
              <a:rPr lang="ar-DZ" sz="2400" dirty="0" smtClean="0"/>
              <a:t>مقدمة</a:t>
            </a:r>
          </a:p>
          <a:p>
            <a:pPr algn="r"/>
            <a:r>
              <a:rPr lang="ar-DZ" dirty="0" smtClean="0"/>
              <a:t>1- نشأة وتطور الإدارة البيئية</a:t>
            </a:r>
          </a:p>
          <a:p>
            <a:pPr algn="r"/>
            <a:r>
              <a:rPr lang="ar-DZ" dirty="0" smtClean="0"/>
              <a:t>2- مفهوم الإدارة البيئية</a:t>
            </a:r>
          </a:p>
          <a:p>
            <a:pPr algn="r"/>
            <a:r>
              <a:rPr lang="ar-DZ" dirty="0" smtClean="0"/>
              <a:t>3- أهداف نظام الإدارة البيئية</a:t>
            </a:r>
          </a:p>
          <a:p>
            <a:pPr algn="r"/>
            <a:r>
              <a:rPr lang="ar-DZ" dirty="0" smtClean="0"/>
              <a:t>4- عناصر نظام الإدارة البيئية</a:t>
            </a:r>
          </a:p>
          <a:p>
            <a:pPr algn="r"/>
            <a:r>
              <a:rPr lang="ar-DZ" dirty="0" smtClean="0"/>
              <a:t>5- أهمية الإدارة البيئية</a:t>
            </a:r>
          </a:p>
          <a:p>
            <a:pPr algn="r"/>
            <a:r>
              <a:rPr lang="ar-DZ" dirty="0" smtClean="0"/>
              <a:t>6- متطلبات إنشاء نظام الإدارة البيئية و نماذجه</a:t>
            </a:r>
          </a:p>
          <a:p>
            <a:pPr algn="r"/>
            <a:r>
              <a:rPr lang="ar-DZ" dirty="0" smtClean="0"/>
              <a:t>7- آثار تطبيق نظام الإدارة البيئية على المنظمات</a:t>
            </a:r>
          </a:p>
          <a:p>
            <a:pPr algn="r"/>
            <a:r>
              <a:rPr lang="ar-DZ" dirty="0" smtClean="0"/>
              <a:t>8- العلاقة بين الادارة البيئية و التنمية المستدامة</a:t>
            </a:r>
          </a:p>
          <a:p>
            <a:pPr algn="r"/>
            <a:r>
              <a:rPr lang="ar-DZ" sz="2400" dirty="0" smtClean="0"/>
              <a:t>خاتمة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82913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1772816"/>
            <a:ext cx="7560840" cy="43204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dirty="0" smtClean="0"/>
              <a:t>ان الإدارة البيئية هي عملية تتضمن تخطيط وتنفيذ استراتيجيات تهدف إلى حماية البيئة</a:t>
            </a:r>
          </a:p>
          <a:p>
            <a:pPr algn="ctr"/>
            <a:r>
              <a:rPr lang="ar-DZ" dirty="0" smtClean="0"/>
              <a:t>واستدامتها و تتعامل هذه الإدارة مع القضايا البيئية المتعددة، مثل تلوث الهواء والماء،</a:t>
            </a:r>
          </a:p>
          <a:p>
            <a:pPr algn="ctr"/>
            <a:r>
              <a:rPr lang="ar-DZ" dirty="0" smtClean="0"/>
              <a:t>فقدان التنوع البيولوجي، وإدارة الموارد الطبيعية.</a:t>
            </a:r>
          </a:p>
          <a:p>
            <a:pPr algn="ctr"/>
            <a:r>
              <a:rPr lang="ar-DZ" dirty="0" smtClean="0"/>
              <a:t>و تعتبر الإدارة البيئية ضرورية لتحقيق توازن بين الأنشطة البشرية والحفاظ على</a:t>
            </a:r>
          </a:p>
          <a:p>
            <a:pPr algn="ctr"/>
            <a:r>
              <a:rPr lang="ar-DZ" dirty="0" smtClean="0"/>
              <a:t>البيئة، مما يساعد في ضمان صحة المجتمعات وسلامة الكوكب للأجيال القادمة.</a:t>
            </a:r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6588224" y="476672"/>
            <a:ext cx="1872208" cy="108012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2400" b="1" dirty="0" smtClean="0"/>
              <a:t>المقدمة</a:t>
            </a:r>
            <a:endParaRPr lang="fr-FR" sz="2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2339752" y="5229200"/>
            <a:ext cx="3288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DZ" dirty="0" smtClean="0"/>
              <a:t>ومنه نطرح الإشكالية التالية:</a:t>
            </a:r>
          </a:p>
          <a:p>
            <a:pPr algn="r"/>
            <a:r>
              <a:rPr lang="ar-DZ" dirty="0" smtClean="0"/>
              <a:t>كيف تحقق الإدارة البيئية التنمية المستدامة</a:t>
            </a:r>
            <a:r>
              <a:rPr lang="ar-DZ" dirty="0"/>
              <a:t>؟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737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flèche horizontale 3"/>
          <p:cNvSpPr/>
          <p:nvPr/>
        </p:nvSpPr>
        <p:spPr>
          <a:xfrm>
            <a:off x="4438150" y="188640"/>
            <a:ext cx="4680520" cy="1800200"/>
          </a:xfrm>
          <a:prstGeom prst="left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b="1" dirty="0" smtClean="0"/>
              <a:t>نشأة وتطور الإدارة البيئية</a:t>
            </a:r>
            <a:endParaRPr lang="fr-FR" b="1" dirty="0"/>
          </a:p>
        </p:txBody>
      </p:sp>
      <p:sp>
        <p:nvSpPr>
          <p:cNvPr id="5" name="Rectangle 4"/>
          <p:cNvSpPr/>
          <p:nvPr/>
        </p:nvSpPr>
        <p:spPr>
          <a:xfrm>
            <a:off x="1187624" y="2708920"/>
            <a:ext cx="7488832" cy="316835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dirty="0" smtClean="0"/>
              <a:t>إن منهج الاهتمام بصحة الإنسان والبيئة والجهود التي نشأت في</a:t>
            </a:r>
          </a:p>
          <a:p>
            <a:pPr algn="ctr"/>
            <a:r>
              <a:rPr lang="ar-DZ" dirty="0" smtClean="0"/>
              <a:t>أوروبا الغربية والولايات المتحدة الأمريكية والعديد من الدول في العالم</a:t>
            </a:r>
          </a:p>
          <a:p>
            <a:pPr algn="ctr"/>
            <a:r>
              <a:rPr lang="ar-DZ" dirty="0" smtClean="0"/>
              <a:t>في السبعينات والثمانينات</a:t>
            </a:r>
          </a:p>
          <a:p>
            <a:pPr algn="ctr"/>
            <a:endParaRPr lang="ar-DZ" dirty="0" smtClean="0"/>
          </a:p>
          <a:p>
            <a:pPr algn="ctr"/>
            <a:r>
              <a:rPr lang="ar-DZ" dirty="0" smtClean="0"/>
              <a:t>بدأ الارتباط الحقيقي بين الأعمال والبيئة على المستوى الدولي سنة</a:t>
            </a:r>
          </a:p>
          <a:p>
            <a:pPr algn="ctr"/>
            <a:r>
              <a:rPr lang="ar-DZ" dirty="0" smtClean="0"/>
              <a:t>1972 في مؤتمر الأمم المتحدة عن بيئة الإنسان</a:t>
            </a:r>
          </a:p>
          <a:p>
            <a:pPr algn="ctr"/>
            <a:endParaRPr lang="ar-DZ" dirty="0" smtClean="0"/>
          </a:p>
          <a:p>
            <a:pPr algn="ctr"/>
            <a:r>
              <a:rPr lang="ar-DZ" dirty="0" smtClean="0"/>
              <a:t>بعد ذلك تنصيب مفوضية مستقلة كلفت بإعداد تقييم للمشكلات البيئية</a:t>
            </a:r>
          </a:p>
          <a:p>
            <a:pPr algn="ctr"/>
            <a:r>
              <a:rPr lang="ar-DZ" dirty="0" smtClean="0"/>
              <a:t>وكيفية التحكم فيها، ونشر تقريرها بعنوان "مستقبلنا المشترك" في</a:t>
            </a:r>
          </a:p>
          <a:p>
            <a:pPr algn="ctr"/>
            <a:r>
              <a:rPr lang="ar-DZ" dirty="0" smtClean="0"/>
              <a:t>1987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23928" cy="25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118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5220072" y="85475"/>
            <a:ext cx="3456384" cy="144016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b="1" dirty="0" smtClean="0"/>
              <a:t>مفهوم الإدارة البيئية</a:t>
            </a:r>
            <a:endParaRPr lang="fr-FR" b="1" dirty="0"/>
          </a:p>
        </p:txBody>
      </p:sp>
      <p:sp>
        <p:nvSpPr>
          <p:cNvPr id="7" name="Organigramme : Bande perforée 6"/>
          <p:cNvSpPr/>
          <p:nvPr/>
        </p:nvSpPr>
        <p:spPr>
          <a:xfrm>
            <a:off x="278695" y="1484784"/>
            <a:ext cx="6048672" cy="3672408"/>
          </a:xfrm>
          <a:prstGeom prst="flowChartPunchedTap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dirty="0" smtClean="0"/>
              <a:t>تعرف الإدارة البيئية بأنها الهيكل الوظيفي للمنشأة (المؤسسة أو المنظمة)، وكذا</a:t>
            </a:r>
          </a:p>
          <a:p>
            <a:pPr algn="ctr"/>
            <a:r>
              <a:rPr lang="ar-DZ" dirty="0" smtClean="0"/>
              <a:t>التخطيط والمسؤوليات والممارسات العلمية والإجراءات والعمليات وإمكانيات التطوير</a:t>
            </a:r>
          </a:p>
          <a:p>
            <a:pPr algn="ctr"/>
            <a:r>
              <a:rPr lang="ar-DZ" dirty="0" smtClean="0"/>
              <a:t>وتنفيذ وإنجاز ومراجعة ومتابعة السياسة البيئية تهدف لتحسين أداء المنشأة وخفض</a:t>
            </a:r>
          </a:p>
          <a:p>
            <a:pPr algn="ctr"/>
            <a:r>
              <a:rPr lang="ar-DZ" dirty="0" smtClean="0"/>
              <a:t>آثارها البيئية السيئة ومحاولة منع تلك الآثار تماما كهدف رئيسي للإدارة البيئية.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797152"/>
            <a:ext cx="3923927" cy="2060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441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chemin horizontal 3"/>
          <p:cNvSpPr/>
          <p:nvPr/>
        </p:nvSpPr>
        <p:spPr>
          <a:xfrm>
            <a:off x="4139952" y="362147"/>
            <a:ext cx="4680520" cy="1728192"/>
          </a:xfrm>
          <a:prstGeom prst="horizontalScroll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b="1" dirty="0" smtClean="0"/>
              <a:t>أهداف نظام الإدارة البيئية</a:t>
            </a:r>
            <a:endParaRPr lang="fr-FR" b="1" dirty="0"/>
          </a:p>
        </p:txBody>
      </p:sp>
      <p:sp>
        <p:nvSpPr>
          <p:cNvPr id="5" name="Rectangle 4"/>
          <p:cNvSpPr/>
          <p:nvPr/>
        </p:nvSpPr>
        <p:spPr>
          <a:xfrm>
            <a:off x="3635896" y="2420888"/>
            <a:ext cx="4680520" cy="5760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dirty="0" smtClean="0"/>
              <a:t>تلجأ إلى إرساء نظام الإدارة البيئية في نشاطها نتيجة دوافع خارجية وداخلية</a:t>
            </a:r>
            <a:endParaRPr lang="fr-FR" dirty="0"/>
          </a:p>
        </p:txBody>
      </p:sp>
      <p:sp>
        <p:nvSpPr>
          <p:cNvPr id="6" name="Ellipse 5"/>
          <p:cNvSpPr/>
          <p:nvPr/>
        </p:nvSpPr>
        <p:spPr>
          <a:xfrm>
            <a:off x="5220072" y="3284984"/>
            <a:ext cx="3240360" cy="295232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dirty="0" smtClean="0"/>
              <a:t>بنسبة لدوافع الخارجية فهي تلك المرتبطة بطلبات</a:t>
            </a:r>
          </a:p>
          <a:p>
            <a:pPr algn="ctr"/>
            <a:r>
              <a:rPr lang="ar-DZ" dirty="0" smtClean="0"/>
              <a:t>السوق والخضوع للتشريعات والتنظيمات</a:t>
            </a:r>
          </a:p>
          <a:p>
            <a:pPr algn="ctr"/>
            <a:r>
              <a:rPr lang="ar-DZ" dirty="0" smtClean="0"/>
              <a:t>واشتراطات</a:t>
            </a:r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899592" y="3429000"/>
            <a:ext cx="3528392" cy="295232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dirty="0" smtClean="0"/>
              <a:t>بينما تتمثل الدوافع الداخلية خصوصا في تحسين</a:t>
            </a:r>
          </a:p>
          <a:p>
            <a:pPr algn="ctr"/>
            <a:r>
              <a:rPr lang="ar-DZ" dirty="0" smtClean="0"/>
              <a:t>الأداء والفعالية داخل المنظمة من خلال تخفيض</a:t>
            </a:r>
          </a:p>
          <a:p>
            <a:pPr algn="ctr"/>
            <a:r>
              <a:rPr lang="ar-DZ" dirty="0" smtClean="0"/>
              <a:t>عمليات الهدر في الطاقة والمواد الأولية والوقاية</a:t>
            </a:r>
          </a:p>
          <a:p>
            <a:pPr algn="ctr"/>
            <a:r>
              <a:rPr lang="ar-DZ" dirty="0" smtClean="0"/>
              <a:t>من التلوث وعن طريق إدارة أفضل للجوانب البيئية</a:t>
            </a:r>
          </a:p>
          <a:p>
            <a:pPr algn="ctr"/>
            <a:r>
              <a:rPr lang="ar-DZ" dirty="0" smtClean="0"/>
              <a:t>لعمليات المنظمة</a:t>
            </a:r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19872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184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11352" y="791107"/>
            <a:ext cx="5832648" cy="96988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b="1" dirty="0" smtClean="0"/>
              <a:t>أهداف نظام الإدارة البيئية</a:t>
            </a:r>
            <a:endParaRPr lang="fr-FR" b="1" dirty="0"/>
          </a:p>
        </p:txBody>
      </p:sp>
      <p:sp>
        <p:nvSpPr>
          <p:cNvPr id="5" name="Ellipse 4"/>
          <p:cNvSpPr/>
          <p:nvPr/>
        </p:nvSpPr>
        <p:spPr>
          <a:xfrm>
            <a:off x="7164288" y="1916832"/>
            <a:ext cx="1224136" cy="115212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dirty="0" smtClean="0"/>
              <a:t>01</a:t>
            </a:r>
            <a:endParaRPr lang="fr-FR" dirty="0"/>
          </a:p>
        </p:txBody>
      </p:sp>
      <p:sp>
        <p:nvSpPr>
          <p:cNvPr id="11" name="Ellipse 10"/>
          <p:cNvSpPr/>
          <p:nvPr/>
        </p:nvSpPr>
        <p:spPr>
          <a:xfrm>
            <a:off x="5076056" y="1916832"/>
            <a:ext cx="1152128" cy="108012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dirty="0" smtClean="0"/>
              <a:t>02</a:t>
            </a:r>
            <a:endParaRPr lang="fr-FR" dirty="0"/>
          </a:p>
        </p:txBody>
      </p:sp>
      <p:sp>
        <p:nvSpPr>
          <p:cNvPr id="12" name="Ellipse 11"/>
          <p:cNvSpPr/>
          <p:nvPr/>
        </p:nvSpPr>
        <p:spPr>
          <a:xfrm>
            <a:off x="2987824" y="1916832"/>
            <a:ext cx="1224136" cy="97939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dirty="0" smtClean="0"/>
              <a:t>03</a:t>
            </a:r>
            <a:endParaRPr lang="fr-FR" dirty="0"/>
          </a:p>
        </p:txBody>
      </p:sp>
      <p:sp>
        <p:nvSpPr>
          <p:cNvPr id="13" name="Ellipse 12"/>
          <p:cNvSpPr/>
          <p:nvPr/>
        </p:nvSpPr>
        <p:spPr>
          <a:xfrm>
            <a:off x="602223" y="2089568"/>
            <a:ext cx="1152128" cy="97939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dirty="0" smtClean="0"/>
              <a:t>04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7164288" y="3284984"/>
            <a:ext cx="1584176" cy="252028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dirty="0" smtClean="0"/>
              <a:t>تمكين المؤسسات من</a:t>
            </a:r>
          </a:p>
          <a:p>
            <a:pPr algn="ctr"/>
            <a:r>
              <a:rPr lang="ar-DZ" dirty="0" smtClean="0"/>
              <a:t>التعامل مع القضايا</a:t>
            </a:r>
          </a:p>
          <a:p>
            <a:pPr algn="ctr"/>
            <a:r>
              <a:rPr lang="ar-DZ" dirty="0" smtClean="0"/>
              <a:t>البيئية وعناصرها</a:t>
            </a:r>
          </a:p>
          <a:p>
            <a:pPr algn="ctr"/>
            <a:r>
              <a:rPr lang="ar-DZ" dirty="0" smtClean="0"/>
              <a:t>المختلفة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5076056" y="3284984"/>
            <a:ext cx="1512168" cy="252028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dirty="0" smtClean="0"/>
              <a:t>مساعدة المؤسسات</a:t>
            </a:r>
          </a:p>
          <a:p>
            <a:pPr algn="ctr"/>
            <a:r>
              <a:rPr lang="ar-DZ" dirty="0" smtClean="0"/>
              <a:t>على وضع الأهداف</a:t>
            </a:r>
          </a:p>
          <a:p>
            <a:pPr algn="ctr"/>
            <a:r>
              <a:rPr lang="ar-DZ" dirty="0" smtClean="0"/>
              <a:t>والسياسات الخاصة</a:t>
            </a:r>
          </a:p>
          <a:p>
            <a:pPr algn="ctr"/>
            <a:r>
              <a:rPr lang="ar-DZ" dirty="0" smtClean="0"/>
              <a:t>بالإدارة البيئية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2987824" y="3284984"/>
            <a:ext cx="1512168" cy="252028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dirty="0" smtClean="0"/>
              <a:t>إرشاد المؤسسات</a:t>
            </a:r>
          </a:p>
          <a:p>
            <a:pPr algn="ctr"/>
            <a:r>
              <a:rPr lang="ar-DZ" dirty="0" smtClean="0"/>
              <a:t>والشركات بالمتطلبات</a:t>
            </a:r>
          </a:p>
          <a:p>
            <a:pPr algn="ctr"/>
            <a:r>
              <a:rPr lang="ar-DZ" dirty="0" smtClean="0"/>
              <a:t>وكذا القوانين</a:t>
            </a:r>
          </a:p>
          <a:p>
            <a:pPr algn="ctr"/>
            <a:r>
              <a:rPr lang="ar-DZ" dirty="0" smtClean="0"/>
              <a:t>والتشريعات ذات العلاقة</a:t>
            </a:r>
          </a:p>
          <a:p>
            <a:pPr algn="ctr"/>
            <a:r>
              <a:rPr lang="ar-DZ" dirty="0" smtClean="0"/>
              <a:t>بأساليب وسلامة الإدارة</a:t>
            </a:r>
          </a:p>
          <a:p>
            <a:pPr algn="ctr"/>
            <a:r>
              <a:rPr lang="ar-DZ" dirty="0" smtClean="0"/>
              <a:t>البيئية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395536" y="3284984"/>
            <a:ext cx="1584176" cy="252028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dirty="0" smtClean="0"/>
              <a:t>تشجيع المؤسسات</a:t>
            </a:r>
          </a:p>
          <a:p>
            <a:pPr algn="ctr"/>
            <a:r>
              <a:rPr lang="ar-DZ" dirty="0" smtClean="0"/>
              <a:t>في الحصول على</a:t>
            </a:r>
          </a:p>
          <a:p>
            <a:pPr algn="ctr"/>
            <a:r>
              <a:rPr lang="ar-DZ" dirty="0" smtClean="0"/>
              <a:t>شهادة المطابقة من</a:t>
            </a:r>
          </a:p>
          <a:p>
            <a:pPr algn="ctr"/>
            <a:r>
              <a:rPr lang="ar-DZ" dirty="0" smtClean="0"/>
              <a:t>الجهات المختصة</a:t>
            </a:r>
          </a:p>
          <a:p>
            <a:pPr algn="ctr"/>
            <a:r>
              <a:rPr lang="ar-DZ" dirty="0" smtClean="0"/>
              <a:t>بالسلامة البيئية</a:t>
            </a: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76056" cy="193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540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131840" y="188640"/>
            <a:ext cx="2880320" cy="1008112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b="1" dirty="0" smtClean="0"/>
              <a:t>عناصر نظام الإدارة البيئية</a:t>
            </a:r>
            <a:endParaRPr lang="fr-FR" b="1" dirty="0"/>
          </a:p>
        </p:txBody>
      </p:sp>
      <p:sp>
        <p:nvSpPr>
          <p:cNvPr id="12" name="Flèche à quatre pointes 11"/>
          <p:cNvSpPr/>
          <p:nvPr/>
        </p:nvSpPr>
        <p:spPr>
          <a:xfrm>
            <a:off x="3491880" y="2924944"/>
            <a:ext cx="2376264" cy="1872208"/>
          </a:xfrm>
          <a:prstGeom prst="quad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3779912" y="1484784"/>
            <a:ext cx="1800200" cy="122413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dirty="0" smtClean="0"/>
              <a:t>إعداد مؤشرات الأداء</a:t>
            </a:r>
          </a:p>
          <a:p>
            <a:pPr algn="ctr"/>
            <a:r>
              <a:rPr lang="ar-DZ" dirty="0" smtClean="0"/>
              <a:t>البيئي</a:t>
            </a:r>
            <a:endParaRPr lang="fr-FR" dirty="0"/>
          </a:p>
        </p:txBody>
      </p:sp>
      <p:sp>
        <p:nvSpPr>
          <p:cNvPr id="14" name="Ellipse 13"/>
          <p:cNvSpPr/>
          <p:nvPr/>
        </p:nvSpPr>
        <p:spPr>
          <a:xfrm>
            <a:off x="6300192" y="2348880"/>
            <a:ext cx="1872208" cy="129614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dirty="0" smtClean="0"/>
              <a:t>إنشاء الجهاز الحكومي</a:t>
            </a:r>
          </a:p>
          <a:p>
            <a:pPr algn="ctr"/>
            <a:r>
              <a:rPr lang="ar-DZ" dirty="0" smtClean="0"/>
              <a:t>الفاعل</a:t>
            </a:r>
            <a:endParaRPr lang="fr-FR" dirty="0"/>
          </a:p>
        </p:txBody>
      </p:sp>
      <p:sp>
        <p:nvSpPr>
          <p:cNvPr id="15" name="Ellipse 14"/>
          <p:cNvSpPr/>
          <p:nvPr/>
        </p:nvSpPr>
        <p:spPr>
          <a:xfrm>
            <a:off x="6287825" y="4149080"/>
            <a:ext cx="1728192" cy="129614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dirty="0" smtClean="0"/>
              <a:t>وضع التشريعات البيئية</a:t>
            </a:r>
          </a:p>
          <a:p>
            <a:pPr algn="ctr"/>
            <a:r>
              <a:rPr lang="ar-DZ" dirty="0" smtClean="0"/>
              <a:t>الملزمة</a:t>
            </a:r>
            <a:endParaRPr lang="fr-FR" dirty="0"/>
          </a:p>
        </p:txBody>
      </p:sp>
      <p:sp>
        <p:nvSpPr>
          <p:cNvPr id="16" name="Ellipse 15"/>
          <p:cNvSpPr/>
          <p:nvPr/>
        </p:nvSpPr>
        <p:spPr>
          <a:xfrm>
            <a:off x="3923928" y="5140036"/>
            <a:ext cx="1800200" cy="13133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dirty="0" smtClean="0"/>
              <a:t>الالتزام السياسي</a:t>
            </a:r>
            <a:endParaRPr lang="fr-FR" dirty="0"/>
          </a:p>
        </p:txBody>
      </p:sp>
      <p:sp>
        <p:nvSpPr>
          <p:cNvPr id="17" name="Ellipse 16"/>
          <p:cNvSpPr/>
          <p:nvPr/>
        </p:nvSpPr>
        <p:spPr>
          <a:xfrm>
            <a:off x="1187624" y="3814192"/>
            <a:ext cx="1656184" cy="129614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dirty="0" smtClean="0"/>
              <a:t>إعداد الكوادر البيئية</a:t>
            </a:r>
          </a:p>
          <a:p>
            <a:pPr algn="ctr"/>
            <a:r>
              <a:rPr lang="ar-DZ" dirty="0" smtClean="0"/>
              <a:t>في الهيئات المختلفة</a:t>
            </a:r>
            <a:endParaRPr lang="fr-FR" dirty="0"/>
          </a:p>
        </p:txBody>
      </p:sp>
      <p:sp>
        <p:nvSpPr>
          <p:cNvPr id="18" name="Ellipse 17"/>
          <p:cNvSpPr/>
          <p:nvPr/>
        </p:nvSpPr>
        <p:spPr>
          <a:xfrm>
            <a:off x="1187624" y="1988840"/>
            <a:ext cx="1656184" cy="129614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dirty="0" smtClean="0"/>
              <a:t>قيام جميع الهيئات بعمل</a:t>
            </a:r>
          </a:p>
          <a:p>
            <a:pPr algn="ctr"/>
            <a:r>
              <a:rPr lang="ar-DZ" dirty="0" smtClean="0"/>
              <a:t>المراجعات البيئية</a:t>
            </a:r>
            <a:endParaRPr lang="fr-F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176" y="0"/>
            <a:ext cx="2952823" cy="23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729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5856" y="404664"/>
            <a:ext cx="2952328" cy="1080120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b="1" dirty="0" smtClean="0"/>
              <a:t>أهمية الإدارة البيئية</a:t>
            </a:r>
            <a:endParaRPr lang="fr-FR" b="1" dirty="0"/>
          </a:p>
        </p:txBody>
      </p:sp>
      <p:sp>
        <p:nvSpPr>
          <p:cNvPr id="6" name="Rectangle 5"/>
          <p:cNvSpPr/>
          <p:nvPr/>
        </p:nvSpPr>
        <p:spPr>
          <a:xfrm>
            <a:off x="3923928" y="2276872"/>
            <a:ext cx="2664296" cy="5040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Flèche gauche 7"/>
          <p:cNvSpPr/>
          <p:nvPr/>
        </p:nvSpPr>
        <p:spPr>
          <a:xfrm>
            <a:off x="5364088" y="1988840"/>
            <a:ext cx="3312368" cy="1440160"/>
          </a:xfrm>
          <a:prstGeom prst="leftArrow">
            <a:avLst/>
          </a:prstGeom>
          <a:ln>
            <a:solidFill>
              <a:schemeClr val="bg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dirty="0" smtClean="0"/>
              <a:t>تحسين الأداء البيئي</a:t>
            </a:r>
            <a:endParaRPr lang="fr-FR" dirty="0"/>
          </a:p>
        </p:txBody>
      </p:sp>
      <p:sp>
        <p:nvSpPr>
          <p:cNvPr id="9" name="Flèche droite 8"/>
          <p:cNvSpPr/>
          <p:nvPr/>
        </p:nvSpPr>
        <p:spPr>
          <a:xfrm>
            <a:off x="971600" y="2132856"/>
            <a:ext cx="3384376" cy="1296144"/>
          </a:xfrm>
          <a:prstGeom prst="rightArrow">
            <a:avLst/>
          </a:prstGeom>
          <a:ln>
            <a:solidFill>
              <a:schemeClr val="bg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dirty="0" smtClean="0"/>
              <a:t>الاستخدام الفعال للموارد</a:t>
            </a:r>
            <a:endParaRPr lang="fr-FR" dirty="0"/>
          </a:p>
        </p:txBody>
      </p:sp>
      <p:sp>
        <p:nvSpPr>
          <p:cNvPr id="10" name="Flèche gauche 9"/>
          <p:cNvSpPr/>
          <p:nvPr/>
        </p:nvSpPr>
        <p:spPr>
          <a:xfrm>
            <a:off x="5580112" y="4077072"/>
            <a:ext cx="2880320" cy="1224136"/>
          </a:xfrm>
          <a:prstGeom prst="leftArrow">
            <a:avLst/>
          </a:prstGeom>
          <a:ln>
            <a:solidFill>
              <a:schemeClr val="bg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dirty="0" smtClean="0"/>
              <a:t>السيطرة على التلوث</a:t>
            </a:r>
            <a:endParaRPr lang="fr-FR" dirty="0"/>
          </a:p>
        </p:txBody>
      </p:sp>
      <p:sp>
        <p:nvSpPr>
          <p:cNvPr id="11" name="Flèche droite 10"/>
          <p:cNvSpPr/>
          <p:nvPr/>
        </p:nvSpPr>
        <p:spPr>
          <a:xfrm>
            <a:off x="971600" y="4077072"/>
            <a:ext cx="3096344" cy="1224136"/>
          </a:xfrm>
          <a:prstGeom prst="rightArrow">
            <a:avLst/>
          </a:prstGeom>
          <a:ln>
            <a:solidFill>
              <a:schemeClr val="bg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dirty="0" smtClean="0"/>
              <a:t>زيادة التوعية للموظفين والمؤسسات</a:t>
            </a:r>
          </a:p>
          <a:p>
            <a:pPr algn="ctr"/>
            <a:r>
              <a:rPr lang="ar-DZ" dirty="0" smtClean="0"/>
              <a:t>بالقضايا البيئية</a:t>
            </a:r>
            <a:endParaRPr lang="fr-F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354" y="2708920"/>
            <a:ext cx="2520830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465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800</Words>
  <Application>Microsoft Office PowerPoint</Application>
  <PresentationFormat>Affichage à l'écran (4:3)</PresentationFormat>
  <Paragraphs>162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PcWal_Tech</dc:creator>
  <cp:lastModifiedBy>PcWal_Tech</cp:lastModifiedBy>
  <cp:revision>22</cp:revision>
  <dcterms:created xsi:type="dcterms:W3CDTF">2024-10-29T22:49:10Z</dcterms:created>
  <dcterms:modified xsi:type="dcterms:W3CDTF">2024-10-30T05:40:29Z</dcterms:modified>
</cp:coreProperties>
</file>