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1" r:id="rId8"/>
    <p:sldId id="264" r:id="rId9"/>
    <p:sldId id="263" r:id="rId10"/>
    <p:sldId id="262" r:id="rId11"/>
    <p:sldId id="267" r:id="rId12"/>
    <p:sldId id="266"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04/12/2023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04/12/2023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000241"/>
            <a:ext cx="7772400" cy="1600210"/>
          </a:xfrm>
        </p:spPr>
        <p:txBody>
          <a:bodyPr/>
          <a:lstStyle/>
          <a:p>
            <a:r>
              <a:rPr lang="ar-DZ" dirty="0" smtClean="0"/>
              <a:t>التسعير الأخلاقي</a:t>
            </a:r>
            <a:endParaRPr lang="fr-FR" dirty="0"/>
          </a:p>
        </p:txBody>
      </p:sp>
      <p:sp>
        <p:nvSpPr>
          <p:cNvPr id="3" name="Sous-titre 2"/>
          <p:cNvSpPr>
            <a:spLocks noGrp="1"/>
          </p:cNvSpPr>
          <p:nvPr>
            <p:ph type="subTitle" idx="1"/>
          </p:nvPr>
        </p:nvSpPr>
        <p:spPr/>
        <p:txBody>
          <a:bodyPr/>
          <a:lstStyle/>
          <a:p>
            <a:r>
              <a:rPr lang="ar-DZ" b="1" i="1" u="sng" dirty="0" smtClean="0">
                <a:solidFill>
                  <a:srgbClr val="FF0000"/>
                </a:solidFill>
                <a:effectLst>
                  <a:outerShdw blurRad="38100" dist="38100" dir="2700000" algn="tl">
                    <a:srgbClr val="000000">
                      <a:alpha val="43137"/>
                    </a:srgbClr>
                  </a:outerShdw>
                </a:effectLst>
              </a:rPr>
              <a:t>محاضرة مقدمة من طرف </a:t>
            </a:r>
            <a:r>
              <a:rPr lang="ar-DZ" b="1" i="1" u="sng" dirty="0" err="1" smtClean="0">
                <a:solidFill>
                  <a:srgbClr val="FF0000"/>
                </a:solidFill>
                <a:effectLst>
                  <a:outerShdw blurRad="38100" dist="38100" dir="2700000" algn="tl">
                    <a:srgbClr val="000000">
                      <a:alpha val="43137"/>
                    </a:srgbClr>
                  </a:outerShdw>
                </a:effectLst>
              </a:rPr>
              <a:t>الاستاذة</a:t>
            </a:r>
            <a:r>
              <a:rPr lang="ar-DZ" b="1" i="1" u="sng" dirty="0" smtClean="0">
                <a:solidFill>
                  <a:srgbClr val="FF0000"/>
                </a:solidFill>
                <a:effectLst>
                  <a:outerShdw blurRad="38100" dist="38100" dir="2700000" algn="tl">
                    <a:srgbClr val="000000">
                      <a:alpha val="43137"/>
                    </a:srgbClr>
                  </a:outerShdw>
                </a:effectLst>
              </a:rPr>
              <a:t> حنان برجم </a:t>
            </a:r>
            <a:endParaRPr lang="fr-FR" b="1" i="1" u="sng" dirty="0">
              <a:solidFill>
                <a:srgbClr val="FF0000"/>
              </a:solidFill>
              <a:effectLst>
                <a:outerShdw blurRad="38100" dist="38100" dir="2700000" algn="tl">
                  <a:srgbClr val="000000">
                    <a:alpha val="43137"/>
                  </a:srgbClr>
                </a:outerShdw>
              </a:effectLst>
            </a:endParaRPr>
          </a:p>
        </p:txBody>
      </p:sp>
      <p:pic>
        <p:nvPicPr>
          <p:cNvPr id="13314" name="Picture 2" descr="إستراتيجيات التسعير وفقًا للأهداف التسويقية"/>
          <p:cNvPicPr>
            <a:picLocks noChangeAspect="1" noChangeArrowheads="1"/>
          </p:cNvPicPr>
          <p:nvPr/>
        </p:nvPicPr>
        <p:blipFill>
          <a:blip r:embed="rId2"/>
          <a:srcRect/>
          <a:stretch>
            <a:fillRect/>
          </a:stretch>
        </p:blipFill>
        <p:spPr bwMode="auto">
          <a:xfrm>
            <a:off x="357158" y="428604"/>
            <a:ext cx="2800350" cy="178595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err="1" smtClean="0"/>
              <a:t>انواع</a:t>
            </a:r>
            <a:r>
              <a:rPr lang="ar-DZ" dirty="0" smtClean="0"/>
              <a:t> </a:t>
            </a:r>
            <a:r>
              <a:rPr lang="ar-DZ" dirty="0" err="1" smtClean="0"/>
              <a:t>الاسعار</a:t>
            </a:r>
            <a:endParaRPr lang="fr-FR" dirty="0"/>
          </a:p>
        </p:txBody>
      </p:sp>
      <p:sp>
        <p:nvSpPr>
          <p:cNvPr id="3" name="Espace réservé du contenu 2"/>
          <p:cNvSpPr>
            <a:spLocks noGrp="1"/>
          </p:cNvSpPr>
          <p:nvPr>
            <p:ph idx="1"/>
          </p:nvPr>
        </p:nvSpPr>
        <p:spPr>
          <a:xfrm>
            <a:off x="3143240" y="1500174"/>
            <a:ext cx="5543560" cy="4625989"/>
          </a:xfrm>
        </p:spPr>
        <p:txBody>
          <a:bodyPr>
            <a:noAutofit/>
          </a:bodyPr>
          <a:lstStyle/>
          <a:p>
            <a:pPr algn="just" rtl="1"/>
            <a:r>
              <a:rPr lang="ar-DZ" sz="1800" dirty="0" smtClean="0"/>
              <a:t>السعر المقنن : هو السعر الموضوع من طرف الدولة </a:t>
            </a:r>
          </a:p>
          <a:p>
            <a:pPr algn="just" rtl="1"/>
            <a:r>
              <a:rPr lang="ar-DZ" sz="1800" dirty="0" smtClean="0"/>
              <a:t>السعر الاقتصادي:هذا هو نوع السعر الذي يهدف إلى جذب هؤلاء المستهلكين الذين يركزون انتباههم على </a:t>
            </a:r>
            <a:r>
              <a:rPr lang="ar-DZ" sz="1800" dirty="0" err="1" smtClean="0"/>
              <a:t>الاسعار</a:t>
            </a:r>
            <a:endParaRPr lang="ar-DZ" sz="1800" dirty="0" smtClean="0"/>
          </a:p>
          <a:p>
            <a:pPr algn="just" rtl="1"/>
            <a:r>
              <a:rPr lang="ar-DZ" sz="1800" dirty="0" smtClean="0"/>
              <a:t>السعر النفسي:يشير السعر النفسي إلى التقنيات التي يستخدمها مندوبو المبيعات لتشجيع العملاء على الاستجابة عاطفيا ، وليس منطقيا أو عمليا. مثل 9.99</a:t>
            </a:r>
          </a:p>
          <a:p>
            <a:pPr algn="just" rtl="1"/>
            <a:r>
              <a:rPr lang="ar-DZ" sz="1800" dirty="0" err="1" smtClean="0"/>
              <a:t>اسعار</a:t>
            </a:r>
            <a:r>
              <a:rPr lang="ar-DZ" sz="1800" dirty="0" smtClean="0"/>
              <a:t> الباقة : يعتمد هذا النوع من السعر على بيع العديد من العناصر داخل الحزمة التي يتم تقديمها للمستخدمين بسعر أقل مما لو تم شراؤها بشكل فردي..</a:t>
            </a:r>
          </a:p>
          <a:p>
            <a:pPr algn="just" rtl="1"/>
            <a:r>
              <a:rPr lang="ar-DZ" sz="1800" dirty="0" smtClean="0"/>
              <a:t>السعر الجغرافي:يشير إلى تباين الأسعار حسب الموقع الجغرافي حيث يتم تقديم المنتجات.</a:t>
            </a:r>
          </a:p>
          <a:p>
            <a:pPr algn="just" rtl="1"/>
            <a:r>
              <a:rPr lang="ar-DZ" sz="1800" dirty="0" smtClean="0"/>
              <a:t>عادة ما يتأثر خاصة بالتغيرات في العملة مثل عمليات التضخم في كل بلد.</a:t>
            </a:r>
          </a:p>
          <a:p>
            <a:pPr algn="just" rtl="1"/>
            <a:r>
              <a:rPr lang="ar-DZ" sz="1800" dirty="0" smtClean="0"/>
              <a:t>هذا هو نوع السعر الذي يتم تطبيقه عادة في الشركات متعددة الجنسيات. مثال على ذلك شركات الآلات الثقيلة التي تضع في الاعتبار ، لتحديد سعرها ، تكلفة النقل في الأماكن المختلفة التي تقدم فيها </a:t>
            </a:r>
            <a:r>
              <a:rPr lang="ar-DZ" sz="1800" dirty="0" smtClean="0"/>
              <a:t>منتجاتها.</a:t>
            </a:r>
            <a:endParaRPr lang="ar-DZ" sz="1800" dirty="0" smtClean="0"/>
          </a:p>
          <a:p>
            <a:pPr algn="just" rtl="1"/>
            <a:endParaRPr lang="ar-DZ" sz="1800" dirty="0" smtClean="0"/>
          </a:p>
          <a:p>
            <a:pPr algn="just" rtl="1"/>
            <a:r>
              <a:rPr lang="ar-DZ" sz="1800" dirty="0" smtClean="0"/>
              <a:t/>
            </a:r>
            <a:br>
              <a:rPr lang="ar-DZ" sz="1800" dirty="0" smtClean="0"/>
            </a:br>
            <a:endParaRPr lang="fr-FR"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dirty="0" smtClean="0"/>
              <a:t>الممارسات </a:t>
            </a:r>
            <a:r>
              <a:rPr lang="ar-DZ" dirty="0" err="1" smtClean="0"/>
              <a:t>الااخلاقية</a:t>
            </a:r>
            <a:r>
              <a:rPr lang="ar-DZ" dirty="0" smtClean="0"/>
              <a:t> في تحديد </a:t>
            </a:r>
            <a:r>
              <a:rPr lang="ar-DZ" dirty="0" err="1" smtClean="0"/>
              <a:t>الاسعار</a:t>
            </a:r>
            <a:endParaRPr lang="fr-FR" dirty="0"/>
          </a:p>
        </p:txBody>
      </p:sp>
      <p:sp>
        <p:nvSpPr>
          <p:cNvPr id="3" name="Espace réservé du contenu 2"/>
          <p:cNvSpPr>
            <a:spLocks noGrp="1"/>
          </p:cNvSpPr>
          <p:nvPr>
            <p:ph idx="1"/>
          </p:nvPr>
        </p:nvSpPr>
        <p:spPr>
          <a:xfrm>
            <a:off x="4643438" y="1600200"/>
            <a:ext cx="4043362" cy="4525963"/>
          </a:xfrm>
        </p:spPr>
        <p:txBody>
          <a:bodyPr>
            <a:normAutofit fontScale="92500" lnSpcReduction="20000"/>
          </a:bodyPr>
          <a:lstStyle/>
          <a:p>
            <a:pPr algn="just" rtl="1"/>
            <a:r>
              <a:rPr lang="ar-DZ" i="1" dirty="0" smtClean="0">
                <a:solidFill>
                  <a:srgbClr val="00B050"/>
                </a:solidFill>
              </a:rPr>
              <a:t>التلاعب </a:t>
            </a:r>
            <a:r>
              <a:rPr lang="ar-DZ" i="1" dirty="0" err="1" smtClean="0">
                <a:solidFill>
                  <a:srgbClr val="00B050"/>
                </a:solidFill>
              </a:rPr>
              <a:t>بالاسعار</a:t>
            </a:r>
            <a:r>
              <a:rPr lang="ar-DZ" i="1" dirty="0" smtClean="0">
                <a:solidFill>
                  <a:srgbClr val="00B050"/>
                </a:solidFill>
              </a:rPr>
              <a:t> </a:t>
            </a:r>
          </a:p>
          <a:p>
            <a:pPr algn="just" rtl="1"/>
            <a:r>
              <a:rPr lang="ar-DZ" i="1" dirty="0" smtClean="0">
                <a:solidFill>
                  <a:srgbClr val="00B050"/>
                </a:solidFill>
              </a:rPr>
              <a:t>التسعير التمييزي </a:t>
            </a:r>
          </a:p>
          <a:p>
            <a:pPr algn="just" rtl="1"/>
            <a:r>
              <a:rPr lang="ar-DZ" i="1" dirty="0" smtClean="0">
                <a:solidFill>
                  <a:srgbClr val="00B050"/>
                </a:solidFill>
              </a:rPr>
              <a:t>عدم عرض لافتات </a:t>
            </a:r>
            <a:r>
              <a:rPr lang="ar-DZ" i="1" dirty="0" err="1" smtClean="0">
                <a:solidFill>
                  <a:srgbClr val="00B050"/>
                </a:solidFill>
              </a:rPr>
              <a:t>الاسعار</a:t>
            </a:r>
            <a:r>
              <a:rPr lang="ar-DZ" i="1" dirty="0" smtClean="0">
                <a:solidFill>
                  <a:srgbClr val="00B050"/>
                </a:solidFill>
              </a:rPr>
              <a:t> </a:t>
            </a:r>
          </a:p>
          <a:p>
            <a:pPr algn="just" rtl="1"/>
            <a:r>
              <a:rPr lang="ar-DZ" i="1" dirty="0" smtClean="0">
                <a:solidFill>
                  <a:srgbClr val="00B050"/>
                </a:solidFill>
              </a:rPr>
              <a:t>تخفيضات مضللة وغير واقعية </a:t>
            </a:r>
          </a:p>
          <a:p>
            <a:pPr algn="just" rtl="1"/>
            <a:r>
              <a:rPr lang="ar-DZ" i="1" dirty="0" smtClean="0">
                <a:solidFill>
                  <a:srgbClr val="00B050"/>
                </a:solidFill>
              </a:rPr>
              <a:t>تقييم منتجات منخفضة الثمن </a:t>
            </a:r>
            <a:r>
              <a:rPr lang="ar-DZ" i="1" dirty="0" err="1" smtClean="0">
                <a:solidFill>
                  <a:srgbClr val="00B050"/>
                </a:solidFill>
              </a:rPr>
              <a:t>باسعار</a:t>
            </a:r>
            <a:r>
              <a:rPr lang="ar-DZ" i="1" dirty="0" smtClean="0">
                <a:solidFill>
                  <a:srgbClr val="00B050"/>
                </a:solidFill>
              </a:rPr>
              <a:t> مرتفعة </a:t>
            </a:r>
            <a:r>
              <a:rPr lang="ar-DZ" i="1" dirty="0" err="1" smtClean="0">
                <a:solidFill>
                  <a:srgbClr val="00B050"/>
                </a:solidFill>
              </a:rPr>
              <a:t>و</a:t>
            </a:r>
            <a:r>
              <a:rPr lang="ar-DZ" i="1" dirty="0" smtClean="0">
                <a:solidFill>
                  <a:srgbClr val="00B050"/>
                </a:solidFill>
              </a:rPr>
              <a:t> </a:t>
            </a:r>
            <a:r>
              <a:rPr lang="ar-DZ" i="1" dirty="0" err="1" smtClean="0">
                <a:solidFill>
                  <a:srgbClr val="00B050"/>
                </a:solidFill>
              </a:rPr>
              <a:t>ايهام</a:t>
            </a:r>
            <a:r>
              <a:rPr lang="ar-DZ" i="1" dirty="0" smtClean="0">
                <a:solidFill>
                  <a:srgbClr val="00B050"/>
                </a:solidFill>
              </a:rPr>
              <a:t> المستهلك </a:t>
            </a:r>
            <a:r>
              <a:rPr lang="ar-DZ" i="1" dirty="0" err="1" smtClean="0">
                <a:solidFill>
                  <a:srgbClr val="00B050"/>
                </a:solidFill>
              </a:rPr>
              <a:t>بانها</a:t>
            </a:r>
            <a:r>
              <a:rPr lang="ar-DZ" i="1" dirty="0" smtClean="0">
                <a:solidFill>
                  <a:srgbClr val="00B050"/>
                </a:solidFill>
              </a:rPr>
              <a:t> </a:t>
            </a:r>
            <a:r>
              <a:rPr lang="ar-DZ" i="1" dirty="0" err="1" smtClean="0">
                <a:solidFill>
                  <a:srgbClr val="00B050"/>
                </a:solidFill>
              </a:rPr>
              <a:t>اصلية</a:t>
            </a:r>
            <a:r>
              <a:rPr lang="ar-DZ" i="1" dirty="0" smtClean="0">
                <a:solidFill>
                  <a:srgbClr val="00B050"/>
                </a:solidFill>
              </a:rPr>
              <a:t> </a:t>
            </a:r>
          </a:p>
          <a:p>
            <a:pPr algn="just" rtl="1"/>
            <a:r>
              <a:rPr lang="ar-DZ" i="1" dirty="0" smtClean="0">
                <a:solidFill>
                  <a:srgbClr val="00B050"/>
                </a:solidFill>
              </a:rPr>
              <a:t>استغلال المناسبات لزيادة </a:t>
            </a:r>
            <a:r>
              <a:rPr lang="ar-DZ" i="1" dirty="0" err="1" smtClean="0">
                <a:solidFill>
                  <a:srgbClr val="00B050"/>
                </a:solidFill>
              </a:rPr>
              <a:t>الاسعار</a:t>
            </a:r>
            <a:r>
              <a:rPr lang="ar-DZ" i="1" dirty="0" smtClean="0">
                <a:solidFill>
                  <a:srgbClr val="00B050"/>
                </a:solidFill>
              </a:rPr>
              <a:t> بشكل خيالي </a:t>
            </a:r>
            <a:endParaRPr lang="fr-FR" dirty="0">
              <a:solidFill>
                <a:srgbClr val="00B050"/>
              </a:solidFill>
            </a:endParaRPr>
          </a:p>
        </p:txBody>
      </p:sp>
      <p:pic>
        <p:nvPicPr>
          <p:cNvPr id="23554" name="Picture 2" descr="Louis Vuitton bags original Vs fake | Mody Monroe"/>
          <p:cNvPicPr>
            <a:picLocks noChangeAspect="1" noChangeArrowheads="1"/>
          </p:cNvPicPr>
          <p:nvPr/>
        </p:nvPicPr>
        <p:blipFill>
          <a:blip r:embed="rId2"/>
          <a:srcRect/>
          <a:stretch>
            <a:fillRect/>
          </a:stretch>
        </p:blipFill>
        <p:spPr bwMode="auto">
          <a:xfrm>
            <a:off x="785786" y="2214554"/>
            <a:ext cx="2857500" cy="3071834"/>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ar-DZ" dirty="0" smtClean="0"/>
              <a:t>شكرا على حسن الانتباه</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السعر </a:t>
            </a:r>
            <a:endParaRPr lang="fr-FR" dirty="0"/>
          </a:p>
        </p:txBody>
      </p:sp>
      <p:sp>
        <p:nvSpPr>
          <p:cNvPr id="3" name="Espace réservé du contenu 2"/>
          <p:cNvSpPr>
            <a:spLocks noGrp="1"/>
          </p:cNvSpPr>
          <p:nvPr>
            <p:ph idx="1"/>
          </p:nvPr>
        </p:nvSpPr>
        <p:spPr>
          <a:xfrm>
            <a:off x="3071802" y="1142984"/>
            <a:ext cx="5614998" cy="4525963"/>
          </a:xfrm>
        </p:spPr>
        <p:txBody>
          <a:bodyPr>
            <a:noAutofit/>
          </a:bodyPr>
          <a:lstStyle/>
          <a:p>
            <a:pPr algn="just" rtl="1"/>
            <a:r>
              <a:rPr lang="ar-DZ" sz="2400" dirty="0" smtClean="0"/>
              <a:t>السعر هو العنصر الثاني في المزيج التسويقي الذي يمثل قيمة ما يدفع لشراء المنتج، انه الوسيلة التي تستطيع المؤسسة بواسطتها أن تغطي تكاليفها، وتحقق من خلالها الربح.</a:t>
            </a:r>
          </a:p>
          <a:p>
            <a:pPr algn="just" rtl="1"/>
            <a:r>
              <a:rPr lang="ar-DZ" sz="2400" dirty="0" smtClean="0"/>
              <a:t>ويحدد السعر قيمة السلعة أو الخدمة بالنسبة للمستهلك، راغبا في الوصول إليه، ولتقييمه للسلعة أو الخدمة التي ينبغي شرائها.</a:t>
            </a:r>
          </a:p>
          <a:p>
            <a:pPr algn="just" rtl="1"/>
            <a:r>
              <a:rPr lang="ar-DZ" sz="2400" dirty="0" smtClean="0"/>
              <a:t>إن مقدار ما يستطيع المستهلك أن يدفعه للحصول على سلعة أو خدمة ما، يشير إلى مدى أهمية وقيمة تلك السلعة أو الخدمة بالنسبة له، ولهذا فإن السعر من منظور أوسع، يعتبر مؤشرا هاما للقيمة التي تقدر من خلالها السلع والخدمات وهكذا فان للسعر معاني كثيرة بالنسبة للأفراد، وهو ما يضفي على مفهوم السعر قدرا من التفاوت والنسبية.</a:t>
            </a:r>
            <a:endParaRPr lang="fr-FR" sz="2400" dirty="0"/>
          </a:p>
        </p:txBody>
      </p:sp>
      <p:pic>
        <p:nvPicPr>
          <p:cNvPr id="12290" name="Picture 2" descr="التسعير والترويج"/>
          <p:cNvPicPr>
            <a:picLocks noChangeAspect="1" noChangeArrowheads="1"/>
          </p:cNvPicPr>
          <p:nvPr/>
        </p:nvPicPr>
        <p:blipFill>
          <a:blip r:embed="rId2"/>
          <a:srcRect/>
          <a:stretch>
            <a:fillRect/>
          </a:stretch>
        </p:blipFill>
        <p:spPr bwMode="auto">
          <a:xfrm>
            <a:off x="142844" y="285728"/>
            <a:ext cx="2743200" cy="166687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السعر</a:t>
            </a:r>
            <a:endParaRPr lang="fr-FR" dirty="0"/>
          </a:p>
        </p:txBody>
      </p:sp>
      <p:sp>
        <p:nvSpPr>
          <p:cNvPr id="3" name="Espace réservé du contenu 2"/>
          <p:cNvSpPr>
            <a:spLocks noGrp="1"/>
          </p:cNvSpPr>
          <p:nvPr>
            <p:ph idx="1"/>
          </p:nvPr>
        </p:nvSpPr>
        <p:spPr>
          <a:xfrm>
            <a:off x="3286116" y="1600200"/>
            <a:ext cx="5400684" cy="4525963"/>
          </a:xfrm>
        </p:spPr>
        <p:txBody>
          <a:bodyPr>
            <a:normAutofit fontScale="77500" lnSpcReduction="20000"/>
          </a:bodyPr>
          <a:lstStyle/>
          <a:p>
            <a:pPr algn="just" rtl="1"/>
            <a:r>
              <a:rPr lang="ar-DZ" dirty="0" smtClean="0"/>
              <a:t>يمكن إعطاء </a:t>
            </a:r>
            <a:r>
              <a:rPr lang="ar-DZ" dirty="0" err="1" smtClean="0"/>
              <a:t>تعاريف</a:t>
            </a:r>
            <a:r>
              <a:rPr lang="ar-DZ" dirty="0" smtClean="0"/>
              <a:t> متعددة للتسعير أهمها:</a:t>
            </a:r>
          </a:p>
          <a:p>
            <a:pPr algn="just" rtl="1"/>
            <a:r>
              <a:rPr lang="ar-DZ" dirty="0" smtClean="0">
                <a:solidFill>
                  <a:srgbClr val="FF0000"/>
                </a:solidFill>
              </a:rPr>
              <a:t>التعريف الأول: يمكن التعبير عن السعر على أنه القيمة المعطاة لسلعة </a:t>
            </a:r>
            <a:r>
              <a:rPr lang="ar-DZ" dirty="0" err="1" smtClean="0">
                <a:solidFill>
                  <a:srgbClr val="FF0000"/>
                </a:solidFill>
              </a:rPr>
              <a:t>او</a:t>
            </a:r>
            <a:r>
              <a:rPr lang="ar-DZ" dirty="0" smtClean="0">
                <a:solidFill>
                  <a:srgbClr val="FF0000"/>
                </a:solidFill>
              </a:rPr>
              <a:t> خدمة معينة</a:t>
            </a:r>
          </a:p>
          <a:p>
            <a:pPr algn="just" rtl="1"/>
            <a:r>
              <a:rPr lang="ar-DZ" dirty="0" smtClean="0"/>
              <a:t>والتي يتم التعبير عنها في شكل نقدي، هذا يعني </a:t>
            </a:r>
            <a:r>
              <a:rPr lang="ar-DZ" dirty="0" err="1" smtClean="0"/>
              <a:t>ان</a:t>
            </a:r>
            <a:r>
              <a:rPr lang="ar-DZ" dirty="0" smtClean="0"/>
              <a:t> المنفعة التي تحصل عليها الزبون من شراء سلعة أو خدمة يعبر عنها في شكل قيمة معينة يتم ترجمتها من طرف المؤسسة في شكل سعر معين يدفعه المستهلك ثمنا لهده المنفعة وبالتالي فإن السعر المدفوع لا يعكس فقط المكونات المادية للسلعة، ولكن يشمل العديد من النواحي النفسية، شهرة المنتج، مجموعة الخدمات المقدمة والمرتبطة ببيع السلعة أو الخدمة.</a:t>
            </a:r>
            <a:endParaRPr lang="fr-FR" dirty="0"/>
          </a:p>
        </p:txBody>
      </p:sp>
      <p:pic>
        <p:nvPicPr>
          <p:cNvPr id="11266" name="Picture 2" descr="استراتيجيات تسعير المنتجات - اكسباند كارت"/>
          <p:cNvPicPr>
            <a:picLocks noChangeAspect="1" noChangeArrowheads="1"/>
          </p:cNvPicPr>
          <p:nvPr/>
        </p:nvPicPr>
        <p:blipFill>
          <a:blip r:embed="rId2"/>
          <a:srcRect/>
          <a:stretch>
            <a:fillRect/>
          </a:stretch>
        </p:blipFill>
        <p:spPr bwMode="auto">
          <a:xfrm>
            <a:off x="357158" y="357166"/>
            <a:ext cx="2466975" cy="1847851"/>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a:t>
            </a:r>
            <a:endParaRPr lang="fr-FR" dirty="0"/>
          </a:p>
        </p:txBody>
      </p:sp>
      <p:sp>
        <p:nvSpPr>
          <p:cNvPr id="3" name="Espace réservé du contenu 2"/>
          <p:cNvSpPr>
            <a:spLocks noGrp="1"/>
          </p:cNvSpPr>
          <p:nvPr>
            <p:ph idx="1"/>
          </p:nvPr>
        </p:nvSpPr>
        <p:spPr/>
        <p:txBody>
          <a:bodyPr/>
          <a:lstStyle/>
          <a:p>
            <a:pPr algn="ctr" rtl="1"/>
            <a:r>
              <a:rPr lang="ar-DZ" b="1" dirty="0" smtClean="0">
                <a:solidFill>
                  <a:srgbClr val="FF0000"/>
                </a:solidFill>
              </a:rPr>
              <a:t>التعريف الثاني: التسعير هو القيمة النقدية للوحدة الواحدة من السلع أو الخدمة</a:t>
            </a:r>
          </a:p>
        </p:txBody>
      </p:sp>
      <p:pic>
        <p:nvPicPr>
          <p:cNvPr id="10242" name="Picture 2" descr="تسعير المنتجات والخدمات: خرافة السعر الأقل وكيف تتجنبها - مرن"/>
          <p:cNvPicPr>
            <a:picLocks noChangeAspect="1" noChangeArrowheads="1"/>
          </p:cNvPicPr>
          <p:nvPr/>
        </p:nvPicPr>
        <p:blipFill>
          <a:blip r:embed="rId2"/>
          <a:srcRect/>
          <a:stretch>
            <a:fillRect/>
          </a:stretch>
        </p:blipFill>
        <p:spPr bwMode="auto">
          <a:xfrm>
            <a:off x="2857488" y="3286124"/>
            <a:ext cx="2924175" cy="1562100"/>
          </a:xfrm>
          <a:prstGeom prst="rect">
            <a:avLst/>
          </a:prstGeom>
          <a:ln>
            <a:noFill/>
          </a:ln>
          <a:effectLst>
            <a:outerShdw blurRad="292100" dist="139700" dir="2700000" algn="tl" rotWithShape="0">
              <a:srgbClr val="333333">
                <a:alpha val="65000"/>
              </a:srgbClr>
            </a:outerShdw>
          </a:effectLst>
        </p:spPr>
      </p:pic>
      <p:sp>
        <p:nvSpPr>
          <p:cNvPr id="10244" name="AutoShape 4" descr="Comment fixer le prix de vente au détail (ou pvp) d'un produit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5720" y="2928934"/>
            <a:ext cx="8286808" cy="2000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ar-DZ" b="1" dirty="0" smtClean="0"/>
              <a:t>أهمية التسعير</a:t>
            </a:r>
            <a:endParaRPr lang="fr-FR" dirty="0"/>
          </a:p>
        </p:txBody>
      </p:sp>
      <p:sp>
        <p:nvSpPr>
          <p:cNvPr id="3" name="Espace réservé du contenu 2"/>
          <p:cNvSpPr>
            <a:spLocks noGrp="1"/>
          </p:cNvSpPr>
          <p:nvPr>
            <p:ph idx="1"/>
          </p:nvPr>
        </p:nvSpPr>
        <p:spPr>
          <a:xfrm>
            <a:off x="142844" y="1428736"/>
            <a:ext cx="8543956" cy="5214974"/>
          </a:xfrm>
        </p:spPr>
        <p:txBody>
          <a:bodyPr>
            <a:normAutofit/>
          </a:bodyPr>
          <a:lstStyle/>
          <a:p>
            <a:pPr algn="just" rtl="1"/>
            <a:r>
              <a:rPr lang="ar-DZ" sz="2800" dirty="0" smtClean="0"/>
              <a:t>تمثل الأسعار العنصر الرئيسي للإيرادات التي يتم تحقيقها، والتي تمثل بدورها أيضا العنصر الأساسي </a:t>
            </a:r>
            <a:r>
              <a:rPr lang="ar-DZ" sz="2800" b="1" i="1" dirty="0" smtClean="0">
                <a:solidFill>
                  <a:srgbClr val="00B0F0"/>
                </a:solidFill>
                <a:effectLst>
                  <a:outerShdw blurRad="38100" dist="38100" dir="2700000" algn="tl">
                    <a:srgbClr val="000000">
                      <a:alpha val="43137"/>
                    </a:srgbClr>
                  </a:outerShdw>
                </a:effectLst>
              </a:rPr>
              <a:t>للأرباح</a:t>
            </a:r>
            <a:r>
              <a:rPr lang="ar-DZ" sz="2800" dirty="0" smtClean="0">
                <a:effectLst>
                  <a:outerShdw blurRad="38100" dist="38100" dir="2700000" algn="tl">
                    <a:srgbClr val="000000">
                      <a:alpha val="43137"/>
                    </a:srgbClr>
                  </a:outerShdw>
                </a:effectLst>
              </a:rPr>
              <a:t> </a:t>
            </a:r>
            <a:r>
              <a:rPr lang="ar-DZ" sz="2800" dirty="0" smtClean="0"/>
              <a:t>التي يمكن للمنظمة بلوغها، فالإيراد هو عبارة عن سعر عدد الوحدات المباعة للمستهلكين. </a:t>
            </a:r>
          </a:p>
          <a:p>
            <a:pPr algn="just" rtl="1"/>
            <a:r>
              <a:rPr lang="ar-DZ" b="1" i="1" u="sng" dirty="0" smtClean="0">
                <a:solidFill>
                  <a:srgbClr val="FF0000"/>
                </a:solidFill>
                <a:effectLst>
                  <a:outerShdw blurRad="38100" dist="38100" dir="2700000" algn="tl">
                    <a:srgbClr val="000000">
                      <a:alpha val="43137"/>
                    </a:srgbClr>
                  </a:outerShdw>
                </a:effectLst>
              </a:rPr>
              <a:t>الإيراد</a:t>
            </a:r>
            <a:r>
              <a:rPr lang="ar-DZ" dirty="0" smtClean="0">
                <a:effectLst>
                  <a:outerShdw blurRad="38100" dist="38100" dir="2700000" algn="tl">
                    <a:srgbClr val="000000">
                      <a:alpha val="43137"/>
                    </a:srgbClr>
                  </a:outerShdw>
                </a:effectLst>
              </a:rPr>
              <a:t> </a:t>
            </a:r>
            <a:r>
              <a:rPr lang="ar-DZ" sz="2800" dirty="0" smtClean="0"/>
              <a:t>هو عبارة عن ناتج  ما يتم دفعه من قبل المستهلكين لجميع  لأنشطة داخل الشركة:الإنتاج، والتمويل، والبيع، والتوزيع...الخ . ويسعى المديرون إلى تحديد السعر بالطريقة التي تمكنهم من تحقيق مستوى ربح معقول أو مرضي .</a:t>
            </a:r>
          </a:p>
          <a:p>
            <a:pPr algn="just" rtl="1"/>
            <a:endParaRPr lang="ar-DZ" sz="2800" dirty="0" smtClean="0"/>
          </a:p>
          <a:p>
            <a:pPr algn="just" rtl="1"/>
            <a:r>
              <a:rPr lang="ar-DZ" sz="2800" dirty="0" smtClean="0"/>
              <a:t>لتحقيق </a:t>
            </a:r>
            <a:r>
              <a:rPr lang="ar-DZ" sz="2800" dirty="0" smtClean="0"/>
              <a:t>الربح، يجب على المديرين أن يقوموا باختيار سعر ليس مرتفعا وفي نفس الوقت ليس منخفضا، بمعنى اختيار السعر الذي يساوي القيمة المدركة للسلعة أو الخدمة لدى المستهلكين المستهدفين. </a:t>
            </a:r>
          </a:p>
        </p:txBody>
      </p:sp>
      <p:sp>
        <p:nvSpPr>
          <p:cNvPr id="9218" name="AutoShape 2" descr="Comment fixer le prix de vente au détail (ou pvp) d'un produit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3357554" y="1600200"/>
            <a:ext cx="5329246" cy="4525963"/>
          </a:xfrm>
        </p:spPr>
        <p:txBody>
          <a:bodyPr>
            <a:normAutofit fontScale="77500" lnSpcReduction="20000"/>
          </a:bodyPr>
          <a:lstStyle/>
          <a:p>
            <a:pPr algn="just" rtl="1"/>
            <a:r>
              <a:rPr lang="ar-DZ" dirty="0" smtClean="0">
                <a:solidFill>
                  <a:srgbClr val="00B050"/>
                </a:solidFill>
                <a:effectLst>
                  <a:outerShdw blurRad="38100" dist="38100" dir="2700000" algn="tl">
                    <a:srgbClr val="000000">
                      <a:alpha val="43137"/>
                    </a:srgbClr>
                  </a:outerShdw>
                </a:effectLst>
              </a:rPr>
              <a:t>إذا كان السعر مرتفعا في أذهان المستهلكين عندئذ ستكون القيمة المدركة للسلعة/الخدمة </a:t>
            </a:r>
            <a:r>
              <a:rPr lang="ar-DZ" dirty="0" smtClean="0">
                <a:solidFill>
                  <a:srgbClr val="00B050"/>
                </a:solidFill>
                <a:effectLst>
                  <a:outerShdw blurRad="38100" dist="38100" dir="2700000" algn="tl">
                    <a:srgbClr val="000000">
                      <a:alpha val="43137"/>
                    </a:srgbClr>
                  </a:outerShdw>
                </a:effectLst>
              </a:rPr>
              <a:t>أقل من تكلفة الحصول عليها</a:t>
            </a:r>
          </a:p>
          <a:p>
            <a:pPr algn="just" rtl="1"/>
            <a:r>
              <a:rPr lang="ar-DZ" dirty="0" smtClean="0"/>
              <a:t>وبالتالي </a:t>
            </a:r>
            <a:r>
              <a:rPr lang="ar-DZ" dirty="0" smtClean="0"/>
              <a:t>تزداد احتمالات عدم بيع هذه السلعة أو الخدمة فقد تدفع الأسعار المرتفعة لبعض السلع والخدمات </a:t>
            </a:r>
            <a:r>
              <a:rPr lang="ar-DZ" sz="3000" i="1" dirty="0" smtClean="0">
                <a:solidFill>
                  <a:srgbClr val="00B0F0"/>
                </a:solidFill>
              </a:rPr>
              <a:t>(مثل السيارات، أو الأدوات والأجهزة الرياضية أو الاسطوانات المدمجة أو الحاسبات </a:t>
            </a:r>
            <a:r>
              <a:rPr lang="ar-DZ" sz="3000" i="1" dirty="0" smtClean="0">
                <a:solidFill>
                  <a:srgbClr val="00B0F0"/>
                </a:solidFill>
              </a:rPr>
              <a:t>الآلية)</a:t>
            </a:r>
            <a:r>
              <a:rPr lang="ar-DZ" dirty="0" smtClean="0"/>
              <a:t> </a:t>
            </a:r>
            <a:r>
              <a:rPr lang="ar-DZ" dirty="0" smtClean="0"/>
              <a:t>إلى قيام المستهلكين بشراء تلك السلع </a:t>
            </a:r>
            <a:r>
              <a:rPr lang="ar-DZ" dirty="0" smtClean="0"/>
              <a:t>مستعملة </a:t>
            </a:r>
            <a:r>
              <a:rPr lang="ar-DZ" dirty="0" smtClean="0"/>
              <a:t>وليست  جديدة، ومن ثم فإن خسارة تلك الفرص </a:t>
            </a:r>
            <a:r>
              <a:rPr lang="ar-DZ" dirty="0" err="1" smtClean="0"/>
              <a:t>البيعية</a:t>
            </a:r>
            <a:r>
              <a:rPr lang="ar-DZ" dirty="0" smtClean="0"/>
              <a:t> يعني بصورة مباشرة خسارة في </a:t>
            </a:r>
            <a:r>
              <a:rPr lang="ar-DZ" dirty="0" smtClean="0"/>
              <a:t>الإيرادات.</a:t>
            </a:r>
            <a:endParaRPr lang="ar-DZ" dirty="0" smtClean="0"/>
          </a:p>
          <a:p>
            <a:pPr algn="just" rtl="1"/>
            <a:r>
              <a:rPr lang="ar-DZ" dirty="0" smtClean="0"/>
              <a:t>والعكس قد يؤدي إلى نفس النتيجة بالنسبة للشركة، بمعنى إذا تم تحديد السعر بصورة منخفضة،</a:t>
            </a:r>
            <a:endParaRPr lang="fr-FR" dirty="0" smtClean="0"/>
          </a:p>
          <a:p>
            <a:pPr algn="just" rtl="1"/>
            <a:endParaRPr lang="fr-FR" dirty="0"/>
          </a:p>
        </p:txBody>
      </p:sp>
      <p:pic>
        <p:nvPicPr>
          <p:cNvPr id="1026" name="Picture 2" descr="Une friperie éphémère s'installe à Bastille ce week-end ! - Vivre paris"/>
          <p:cNvPicPr>
            <a:picLocks noChangeAspect="1" noChangeArrowheads="1"/>
          </p:cNvPicPr>
          <p:nvPr/>
        </p:nvPicPr>
        <p:blipFill>
          <a:blip r:embed="rId2"/>
          <a:srcRect/>
          <a:stretch>
            <a:fillRect/>
          </a:stretch>
        </p:blipFill>
        <p:spPr bwMode="auto">
          <a:xfrm>
            <a:off x="428596" y="285728"/>
            <a:ext cx="2071701" cy="2733661"/>
          </a:xfrm>
          <a:prstGeom prst="rect">
            <a:avLst/>
          </a:prstGeom>
          <a:ln>
            <a:noFill/>
          </a:ln>
          <a:effectLst>
            <a:outerShdw blurRad="292100" dist="139700" dir="2700000" algn="tl" rotWithShape="0">
              <a:srgbClr val="333333">
                <a:alpha val="65000"/>
              </a:srgbClr>
            </a:outerShdw>
          </a:effectLst>
        </p:spPr>
      </p:pic>
      <p:pic>
        <p:nvPicPr>
          <p:cNvPr id="1028" name="Picture 4" descr="سوق السيارات الجزائر (كل الولايات) | Facebook"/>
          <p:cNvPicPr>
            <a:picLocks noChangeAspect="1" noChangeArrowheads="1"/>
          </p:cNvPicPr>
          <p:nvPr/>
        </p:nvPicPr>
        <p:blipFill>
          <a:blip r:embed="rId3"/>
          <a:srcRect/>
          <a:stretch>
            <a:fillRect/>
          </a:stretch>
        </p:blipFill>
        <p:spPr bwMode="auto">
          <a:xfrm>
            <a:off x="214282" y="3286124"/>
            <a:ext cx="2781300" cy="1647825"/>
          </a:xfrm>
          <a:prstGeom prst="rect">
            <a:avLst/>
          </a:prstGeom>
          <a:ln>
            <a:noFill/>
          </a:ln>
          <a:effectLst>
            <a:outerShdw blurRad="292100" dist="139700" dir="2700000" algn="tl" rotWithShape="0">
              <a:srgbClr val="333333">
                <a:alpha val="65000"/>
              </a:srgbClr>
            </a:outerShdw>
          </a:effectLst>
        </p:spPr>
      </p:pic>
      <p:sp>
        <p:nvSpPr>
          <p:cNvPr id="1030" name="AutoShape 6" descr="بيع و شراء الحواسيب المستعملة و المعطبة | La Manoub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32" name="AutoShape 8" descr="بيع و شراء الحواسيب المستعملة و المعطبة | La Manoub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34" name="AutoShape 10" descr="كيف تعيد الحياة لحاسوبك القديم وتستفيد منه؟ | العلوم للعموم"/>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36" name="Picture 12" descr="https://scontent.faae2-1.fna.fbcdn.net/v/t39.30808-6/299175949_575260040960724_5521975604712981551_n.jpg?_nc_cat=101&amp;ccb=1-7&amp;_nc_sid=783fdb&amp;_nc_eui2=AeHqV4BfqBLbHkg0xkJUziMKNbpOzh9NpMc1uk7OH02kx0ZGSrC3F1BIit7iVASu9ekBdfSDeA05dzroBk3aY74W&amp;_nc_ohc=yvze3gZMU84AX9X7VQi&amp;_nc_ht=scontent.faae2-1.fna&amp;oh=00_AfDpnu7E5Cu2TNmh-nBqcMPcdxlcZWTf52Nz9w2DKPiV1w&amp;oe=65727029"/>
          <p:cNvPicPr>
            <a:picLocks noChangeAspect="1" noChangeArrowheads="1"/>
          </p:cNvPicPr>
          <p:nvPr/>
        </p:nvPicPr>
        <p:blipFill>
          <a:blip r:embed="rId4"/>
          <a:srcRect/>
          <a:stretch>
            <a:fillRect/>
          </a:stretch>
        </p:blipFill>
        <p:spPr bwMode="auto">
          <a:xfrm>
            <a:off x="357158" y="5286388"/>
            <a:ext cx="2500330" cy="1446644"/>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تابع </a:t>
            </a:r>
            <a:r>
              <a:rPr lang="ar-DZ" dirty="0" smtClean="0"/>
              <a:t>للأهمية</a:t>
            </a:r>
            <a:endParaRPr lang="fr-FR" dirty="0"/>
          </a:p>
        </p:txBody>
      </p:sp>
      <p:sp>
        <p:nvSpPr>
          <p:cNvPr id="3" name="Espace réservé du contenu 2"/>
          <p:cNvSpPr>
            <a:spLocks noGrp="1"/>
          </p:cNvSpPr>
          <p:nvPr>
            <p:ph idx="1"/>
          </p:nvPr>
        </p:nvSpPr>
        <p:spPr>
          <a:xfrm>
            <a:off x="3786182" y="1285860"/>
            <a:ext cx="4900618" cy="4840303"/>
          </a:xfrm>
        </p:spPr>
        <p:txBody>
          <a:bodyPr>
            <a:noAutofit/>
          </a:bodyPr>
          <a:lstStyle/>
          <a:p>
            <a:pPr algn="just" rtl="1"/>
            <a:r>
              <a:rPr lang="ar-DZ" sz="2800" dirty="0" smtClean="0"/>
              <a:t>فإن ذلك من شانه أن يكون في مصلحة المستهلك والذي قد يشعر بإمكانية الحصول على قيمة مدركة اكبر من التكلفة التي يتحملها ولكن سيؤدي ذلك في نفس الوقت إلى خسارة الشركة للإيرادات التي يمكن أن تحقق لها الأرباح المستهدفة، </a:t>
            </a:r>
          </a:p>
          <a:p>
            <a:pPr algn="just" rtl="1">
              <a:buNone/>
            </a:pPr>
            <a:endParaRPr lang="ar-DZ" sz="2800" dirty="0" smtClean="0"/>
          </a:p>
          <a:p>
            <a:pPr algn="just" rtl="1"/>
            <a:r>
              <a:rPr lang="ar-DZ" sz="2800" dirty="0" smtClean="0"/>
              <a:t>ويحدث هذا بصورة واضحة عندما لا تستطيع الأسعار المنخفضة حتى في جذب عدد كبير من المشترين كما كان يعتقد المديرون </a:t>
            </a:r>
            <a:r>
              <a:rPr lang="ar-DZ" sz="2800" dirty="0" smtClean="0"/>
              <a:t>.</a:t>
            </a:r>
            <a:endParaRPr lang="ar-DZ" sz="2800" dirty="0" smtClean="0"/>
          </a:p>
          <a:p>
            <a:pPr algn="just" rtl="1">
              <a:buNone/>
            </a:pPr>
            <a:endParaRPr lang="ar-DZ" sz="2800" dirty="0" smtClean="0"/>
          </a:p>
          <a:p>
            <a:pPr algn="just" rtl="1">
              <a:buNone/>
            </a:pPr>
            <a:endParaRPr lang="ar-DZ" sz="2800" dirty="0" smtClean="0"/>
          </a:p>
          <a:p>
            <a:pPr algn="just" rtl="1"/>
            <a:r>
              <a:rPr lang="ar-DZ" sz="2800" dirty="0" smtClean="0"/>
              <a:t> </a:t>
            </a:r>
            <a:endParaRPr lang="fr-FR" sz="2800" dirty="0"/>
          </a:p>
        </p:txBody>
      </p:sp>
      <p:pic>
        <p:nvPicPr>
          <p:cNvPr id="5122" name="Picture 2" descr="شركة طيران تسمح لركاب الدرجة الاقتصادية بتحويل صف من المقاعد إلى سرير"/>
          <p:cNvPicPr>
            <a:picLocks noChangeAspect="1" noChangeArrowheads="1"/>
          </p:cNvPicPr>
          <p:nvPr/>
        </p:nvPicPr>
        <p:blipFill>
          <a:blip r:embed="rId2" cstate="print"/>
          <a:srcRect/>
          <a:stretch>
            <a:fillRect/>
          </a:stretch>
        </p:blipFill>
        <p:spPr bwMode="auto">
          <a:xfrm>
            <a:off x="142844" y="285728"/>
            <a:ext cx="3370227" cy="1898561"/>
          </a:xfrm>
          <a:prstGeom prst="rect">
            <a:avLst/>
          </a:prstGeom>
          <a:ln>
            <a:noFill/>
          </a:ln>
          <a:effectLst>
            <a:outerShdw blurRad="292100" dist="139700" dir="2700000" algn="tl" rotWithShape="0">
              <a:srgbClr val="333333">
                <a:alpha val="65000"/>
              </a:srgbClr>
            </a:outerShdw>
          </a:effectLst>
        </p:spPr>
      </p:pic>
      <p:pic>
        <p:nvPicPr>
          <p:cNvPr id="5124" name="Picture 4" descr="جزائريون يقاطعون فنادق تونس بعد عودة الأوروبيين! – الشروق أونلاين"/>
          <p:cNvPicPr>
            <a:picLocks noChangeAspect="1" noChangeArrowheads="1"/>
          </p:cNvPicPr>
          <p:nvPr/>
        </p:nvPicPr>
        <p:blipFill>
          <a:blip r:embed="rId3"/>
          <a:srcRect/>
          <a:stretch>
            <a:fillRect/>
          </a:stretch>
        </p:blipFill>
        <p:spPr bwMode="auto">
          <a:xfrm>
            <a:off x="357158" y="2786058"/>
            <a:ext cx="2643156" cy="321471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3214678" y="1600200"/>
            <a:ext cx="5472122" cy="4525963"/>
          </a:xfrm>
        </p:spPr>
        <p:txBody>
          <a:bodyPr>
            <a:normAutofit fontScale="85000" lnSpcReduction="10000"/>
          </a:bodyPr>
          <a:lstStyle/>
          <a:p>
            <a:pPr algn="just" rtl="1"/>
            <a:r>
              <a:rPr lang="ar-DZ" dirty="0" smtClean="0"/>
              <a:t>وتمثل محاولة القيام بوضع وتحديد </a:t>
            </a:r>
            <a:r>
              <a:rPr lang="ar-DZ" dirty="0" err="1" smtClean="0"/>
              <a:t>الاسعار</a:t>
            </a:r>
            <a:r>
              <a:rPr lang="ar-DZ" dirty="0" smtClean="0"/>
              <a:t> بصورة </a:t>
            </a:r>
            <a:r>
              <a:rPr lang="ar-DZ" dirty="0" smtClean="0"/>
              <a:t>سليمة وعادلة احد المجالات الصعبة والمعقدة التي تواجه مديري التسويق سواء في سوق المستهلك النهائي، أو في سوق الأعمال، ففي سوق الأعمال </a:t>
            </a:r>
            <a:r>
              <a:rPr lang="ar-DZ" dirty="0" smtClean="0"/>
              <a:t>حيث </a:t>
            </a:r>
            <a:r>
              <a:rPr lang="ar-DZ" dirty="0" smtClean="0"/>
              <a:t>يكون </a:t>
            </a:r>
            <a:r>
              <a:rPr lang="ar-DZ" u="sng" dirty="0" smtClean="0">
                <a:solidFill>
                  <a:srgbClr val="00B050"/>
                </a:solidFill>
                <a:effectLst>
                  <a:outerShdw blurRad="38100" dist="38100" dir="2700000" algn="tl">
                    <a:srgbClr val="000000">
                      <a:alpha val="43137"/>
                    </a:srgbClr>
                  </a:outerShdw>
                </a:effectLst>
              </a:rPr>
              <a:t>المشتري</a:t>
            </a:r>
            <a:r>
              <a:rPr lang="ar-DZ" dirty="0" smtClean="0">
                <a:effectLst>
                  <a:outerShdw blurRad="38100" dist="38100" dir="2700000" algn="tl">
                    <a:srgbClr val="000000">
                      <a:alpha val="43137"/>
                    </a:srgbClr>
                  </a:outerShdw>
                </a:effectLst>
              </a:rPr>
              <a:t> </a:t>
            </a:r>
            <a:r>
              <a:rPr lang="ar-DZ" dirty="0" smtClean="0"/>
              <a:t>هو </a:t>
            </a:r>
            <a:r>
              <a:rPr lang="ar-DZ" dirty="0" smtClean="0"/>
              <a:t>منظمة </a:t>
            </a:r>
            <a:r>
              <a:rPr lang="ar-DZ" dirty="0" smtClean="0"/>
              <a:t>أعمال أو </a:t>
            </a:r>
            <a:r>
              <a:rPr lang="ar-DZ" dirty="0" smtClean="0"/>
              <a:t>منظمة </a:t>
            </a:r>
            <a:r>
              <a:rPr lang="ar-DZ" dirty="0" smtClean="0"/>
              <a:t>حكومية  </a:t>
            </a:r>
            <a:r>
              <a:rPr lang="ar-DZ" dirty="0" smtClean="0">
                <a:solidFill>
                  <a:srgbClr val="FF0000"/>
                </a:solidFill>
              </a:rPr>
              <a:t>نجد أن المشتري يكون أكثر حساسية للسعر</a:t>
            </a:r>
            <a:r>
              <a:rPr lang="ar-DZ" dirty="0" smtClean="0"/>
              <a:t>، ويكون لديهم معلومات أكثر من </a:t>
            </a:r>
            <a:r>
              <a:rPr lang="ar-DZ" u="sng" dirty="0" smtClean="0">
                <a:solidFill>
                  <a:srgbClr val="00B050"/>
                </a:solidFill>
                <a:effectLst>
                  <a:outerShdw blurRad="38100" dist="38100" dir="2700000" algn="tl">
                    <a:srgbClr val="000000">
                      <a:alpha val="43137"/>
                    </a:srgbClr>
                  </a:outerShdw>
                </a:effectLst>
              </a:rPr>
              <a:t>المستهلكين النهائيين </a:t>
            </a:r>
            <a:r>
              <a:rPr lang="ar-DZ" dirty="0" smtClean="0"/>
              <a:t>وحتى بالنسبة لسوق المستهلك النهائي، يلاحظ قيام المستهلكين الآن </a:t>
            </a:r>
            <a:r>
              <a:rPr lang="ar-DZ" dirty="0" smtClean="0">
                <a:solidFill>
                  <a:srgbClr val="FFFF00"/>
                </a:solidFill>
                <a:effectLst>
                  <a:outerShdw blurRad="38100" dist="38100" dir="2700000" algn="tl">
                    <a:srgbClr val="000000">
                      <a:alpha val="43137"/>
                    </a:srgbClr>
                  </a:outerShdw>
                </a:effectLst>
              </a:rPr>
              <a:t>باستخدام الانترنيت </a:t>
            </a:r>
            <a:r>
              <a:rPr lang="ar-DZ" dirty="0" smtClean="0"/>
              <a:t>لترشيد قرارات الشراء</a:t>
            </a:r>
          </a:p>
          <a:p>
            <a:pPr algn="just" rtl="1"/>
            <a:endParaRPr lang="fr-FR" dirty="0"/>
          </a:p>
        </p:txBody>
      </p:sp>
      <p:pic>
        <p:nvPicPr>
          <p:cNvPr id="2050" name="Picture 2" descr="مخاطر التسوُّق عبر الإنترنت وطرق الوقاية منها"/>
          <p:cNvPicPr>
            <a:picLocks noChangeAspect="1" noChangeArrowheads="1"/>
          </p:cNvPicPr>
          <p:nvPr/>
        </p:nvPicPr>
        <p:blipFill>
          <a:blip r:embed="rId2" cstate="print"/>
          <a:srcRect/>
          <a:stretch>
            <a:fillRect/>
          </a:stretch>
        </p:blipFill>
        <p:spPr bwMode="auto">
          <a:xfrm>
            <a:off x="642911" y="1643050"/>
            <a:ext cx="2214578" cy="2330647"/>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3214678" y="1600200"/>
            <a:ext cx="5472122" cy="5043510"/>
          </a:xfrm>
        </p:spPr>
        <p:txBody>
          <a:bodyPr>
            <a:normAutofit fontScale="92500" lnSpcReduction="10000"/>
          </a:bodyPr>
          <a:lstStyle/>
          <a:p>
            <a:pPr algn="just" rtl="1"/>
            <a:r>
              <a:rPr lang="ar-DZ" dirty="0" smtClean="0"/>
              <a:t>يمكن </a:t>
            </a:r>
            <a:r>
              <a:rPr lang="ar-DZ" dirty="0" smtClean="0"/>
              <a:t>القول أن استخدام نظم المعلومات المبنية على الحاسب الآلي قد زاد من قدرات المشترين </a:t>
            </a:r>
            <a:r>
              <a:rPr lang="ar-DZ" dirty="0" smtClean="0"/>
              <a:t>– وبصفة </a:t>
            </a:r>
            <a:r>
              <a:rPr lang="ar-DZ" dirty="0" smtClean="0"/>
              <a:t>خاصة المشترين من منظمات </a:t>
            </a:r>
            <a:r>
              <a:rPr lang="ar-DZ" dirty="0" smtClean="0"/>
              <a:t>الأعمال – </a:t>
            </a:r>
            <a:r>
              <a:rPr lang="ar-DZ" dirty="0" smtClean="0"/>
              <a:t>على إجراء دراسات ومقارنات أسعار السلع والخدمات التي يقومون بشرائها ليس هذا فحسب فاستخدام الانترنيت في تسويق السلع والخدمات قد فتح الباب أمام عدد كبير من الشركات المنافسة لدخول الأسواق الأمر الذي يعني مزيدا من التنافس </a:t>
            </a:r>
            <a:r>
              <a:rPr lang="ar-DZ" dirty="0" err="1" smtClean="0"/>
              <a:t>و</a:t>
            </a:r>
            <a:r>
              <a:rPr lang="ar-DZ" dirty="0" smtClean="0"/>
              <a:t> من ثم صعوبة اكبر في تحديد الأسعار</a:t>
            </a:r>
            <a:endParaRPr lang="fr-FR" dirty="0"/>
          </a:p>
        </p:txBody>
      </p:sp>
      <p:pic>
        <p:nvPicPr>
          <p:cNvPr id="3074" name="Picture 2" descr="trivago: مقارنة أسعار الغرف - التطبيقات على Google Play"/>
          <p:cNvPicPr>
            <a:picLocks noChangeAspect="1" noChangeArrowheads="1"/>
          </p:cNvPicPr>
          <p:nvPr/>
        </p:nvPicPr>
        <p:blipFill>
          <a:blip r:embed="rId2"/>
          <a:srcRect/>
          <a:stretch>
            <a:fillRect/>
          </a:stretch>
        </p:blipFill>
        <p:spPr bwMode="auto">
          <a:xfrm>
            <a:off x="357158" y="1500174"/>
            <a:ext cx="2571768" cy="3019437"/>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810</Words>
  <PresentationFormat>Affichage à l'écran (4:3)</PresentationFormat>
  <Paragraphs>47</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التسعير الأخلاقي</vt:lpstr>
      <vt:lpstr>مفهوم السعر </vt:lpstr>
      <vt:lpstr>مفهوم السعر</vt:lpstr>
      <vt:lpstr>تابع..</vt:lpstr>
      <vt:lpstr>أهمية التسعير</vt:lpstr>
      <vt:lpstr>Diapositive 6</vt:lpstr>
      <vt:lpstr>تابع للأهمية</vt:lpstr>
      <vt:lpstr>Diapositive 8</vt:lpstr>
      <vt:lpstr>Diapositive 9</vt:lpstr>
      <vt:lpstr>انواع الاسعار</vt:lpstr>
      <vt:lpstr>الممارسات الااخلاقية في تحديد الاسعار</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التسعير الاخلاقي</dc:title>
  <dc:creator>DELL</dc:creator>
  <cp:lastModifiedBy>DELL</cp:lastModifiedBy>
  <cp:revision>10</cp:revision>
  <dcterms:created xsi:type="dcterms:W3CDTF">2023-11-25T20:04:20Z</dcterms:created>
  <dcterms:modified xsi:type="dcterms:W3CDTF">2023-12-04T07:32:27Z</dcterms:modified>
</cp:coreProperties>
</file>