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6" r:id="rId9"/>
    <p:sldId id="267" r:id="rId10"/>
    <p:sldId id="275" r:id="rId11"/>
    <p:sldId id="268" r:id="rId12"/>
    <p:sldId id="276" r:id="rId13"/>
    <p:sldId id="277" r:id="rId14"/>
    <p:sldId id="269" r:id="rId15"/>
    <p:sldId id="270" r:id="rId16"/>
    <p:sldId id="271" r:id="rId17"/>
    <p:sldId id="272"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22" y="29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D2A60F0-8349-4CA1-BCF8-59E3FE3AF94C}" type="datetimeFigureOut">
              <a:rPr lang="fr-FR" smtClean="0"/>
              <a:pPr/>
              <a:t>16/10/2024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3C55B9-B906-4072-8B09-B17A8B75220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2A60F0-8349-4CA1-BCF8-59E3FE3AF94C}" type="datetimeFigureOut">
              <a:rPr lang="fr-FR" smtClean="0"/>
              <a:pPr/>
              <a:t>16/10/2024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3C55B9-B906-4072-8B09-B17A8B75220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2A60F0-8349-4CA1-BCF8-59E3FE3AF94C}" type="datetimeFigureOut">
              <a:rPr lang="fr-FR" smtClean="0"/>
              <a:pPr/>
              <a:t>16/10/2024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3C55B9-B906-4072-8B09-B17A8B75220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D2A60F0-8349-4CA1-BCF8-59E3FE3AF94C}" type="datetimeFigureOut">
              <a:rPr lang="fr-FR" smtClean="0"/>
              <a:pPr/>
              <a:t>16/10/2024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3C55B9-B906-4072-8B09-B17A8B75220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D2A60F0-8349-4CA1-BCF8-59E3FE3AF94C}" type="datetimeFigureOut">
              <a:rPr lang="fr-FR" smtClean="0"/>
              <a:pPr/>
              <a:t>16/10/2024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E3C55B9-B906-4072-8B09-B17A8B75220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D2A60F0-8349-4CA1-BCF8-59E3FE3AF94C}" type="datetimeFigureOut">
              <a:rPr lang="fr-FR" smtClean="0"/>
              <a:pPr/>
              <a:t>16/10/2024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3C55B9-B906-4072-8B09-B17A8B75220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D2A60F0-8349-4CA1-BCF8-59E3FE3AF94C}" type="datetimeFigureOut">
              <a:rPr lang="fr-FR" smtClean="0"/>
              <a:pPr/>
              <a:t>16/10/2024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E3C55B9-B906-4072-8B09-B17A8B75220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D2A60F0-8349-4CA1-BCF8-59E3FE3AF94C}" type="datetimeFigureOut">
              <a:rPr lang="fr-FR" smtClean="0"/>
              <a:pPr/>
              <a:t>16/10/2024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E3C55B9-B906-4072-8B09-B17A8B75220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D2A60F0-8349-4CA1-BCF8-59E3FE3AF94C}" type="datetimeFigureOut">
              <a:rPr lang="fr-FR" smtClean="0"/>
              <a:pPr/>
              <a:t>16/10/2024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E3C55B9-B906-4072-8B09-B17A8B75220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D2A60F0-8349-4CA1-BCF8-59E3FE3AF94C}" type="datetimeFigureOut">
              <a:rPr lang="fr-FR" smtClean="0"/>
              <a:pPr/>
              <a:t>16/10/2024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3C55B9-B906-4072-8B09-B17A8B75220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D2A60F0-8349-4CA1-BCF8-59E3FE3AF94C}" type="datetimeFigureOut">
              <a:rPr lang="fr-FR" smtClean="0"/>
              <a:pPr/>
              <a:t>16/10/2024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E3C55B9-B906-4072-8B09-B17A8B75220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A60F0-8349-4CA1-BCF8-59E3FE3AF94C}" type="datetimeFigureOut">
              <a:rPr lang="fr-FR" smtClean="0"/>
              <a:pPr/>
              <a:t>16/10/2024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3C55B9-B906-4072-8B09-B17A8B75220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normAutofit fontScale="85000" lnSpcReduction="20000"/>
          </a:bodyPr>
          <a:lstStyle/>
          <a:p>
            <a:r>
              <a:rPr lang="fr-FR" b="1" dirty="0" smtClean="0">
                <a:solidFill>
                  <a:srgbClr val="FF0000"/>
                </a:solidFill>
              </a:rPr>
              <a:t>IFRS 9-</a:t>
            </a:r>
            <a:r>
              <a:rPr lang="en-US" dirty="0" smtClean="0">
                <a:solidFill>
                  <a:srgbClr val="FF0000"/>
                </a:solidFill>
              </a:rPr>
              <a:t> </a:t>
            </a:r>
            <a:r>
              <a:rPr lang="en-US" b="1" dirty="0" smtClean="0">
                <a:solidFill>
                  <a:srgbClr val="FF0000"/>
                </a:solidFill>
              </a:rPr>
              <a:t>Financial instruments</a:t>
            </a:r>
            <a:r>
              <a:rPr lang="fr-FR" b="1" dirty="0" smtClean="0">
                <a:solidFill>
                  <a:srgbClr val="FF0000"/>
                </a:solidFill>
              </a:rPr>
              <a:t> - Recognition and </a:t>
            </a:r>
            <a:r>
              <a:rPr lang="fr-FR" b="1" dirty="0" err="1" smtClean="0">
                <a:solidFill>
                  <a:srgbClr val="FF0000"/>
                </a:solidFill>
              </a:rPr>
              <a:t>Measurement</a:t>
            </a:r>
            <a:endParaRPr lang="fr-FR" b="1" dirty="0" smtClean="0">
              <a:solidFill>
                <a:srgbClr val="FF0000"/>
              </a:solidFill>
            </a:endParaRPr>
          </a:p>
          <a:p>
            <a:pPr algn="l"/>
            <a:r>
              <a:rPr lang="en-US" dirty="0" smtClean="0">
                <a:solidFill>
                  <a:schemeClr val="tx1"/>
                </a:solidFill>
              </a:rPr>
              <a:t>Financial instruments are considered one of the main items in the balance sheet of many entities, as financial instruments represent financial assets, liabilities and equity instruments. There has been an increasing demand from various business entities  to invest in stocks, bonds and financial derivatives, and thus there has been an increasing impact of these investments on the results of business and the financial position of these entities.</a:t>
            </a:r>
          </a:p>
          <a:p>
            <a:pPr algn="l"/>
            <a:r>
              <a:rPr lang="en-US" dirty="0" smtClean="0">
                <a:solidFill>
                  <a:schemeClr val="tx1"/>
                </a:solidFill>
              </a:rPr>
              <a:t> the process of issuing the International Financial Reporting Standard No 9.  began,  in year 2009 as the standard was issued in three stages:</a:t>
            </a:r>
          </a:p>
          <a:p>
            <a:pPr algn="l"/>
            <a:r>
              <a:rPr lang="en-US" b="1" dirty="0" smtClean="0">
                <a:solidFill>
                  <a:schemeClr val="tx1"/>
                </a:solidFill>
              </a:rPr>
              <a:t>Stage1-</a:t>
            </a:r>
            <a:r>
              <a:rPr lang="fr-FR" b="1" dirty="0">
                <a:solidFill>
                  <a:schemeClr val="tx1"/>
                </a:solidFill>
              </a:rPr>
              <a:t> </a:t>
            </a:r>
            <a:r>
              <a:rPr lang="fr-FR" b="1" dirty="0" smtClean="0">
                <a:solidFill>
                  <a:schemeClr val="tx1"/>
                </a:solidFill>
              </a:rPr>
              <a:t>Recognition and</a:t>
            </a:r>
            <a:r>
              <a:rPr lang="fr-FR" b="1" dirty="0">
                <a:solidFill>
                  <a:schemeClr val="tx1"/>
                </a:solidFill>
              </a:rPr>
              <a:t> </a:t>
            </a:r>
            <a:r>
              <a:rPr lang="fr-FR" b="1" dirty="0" err="1" smtClean="0">
                <a:solidFill>
                  <a:schemeClr val="tx1"/>
                </a:solidFill>
              </a:rPr>
              <a:t>Measurement</a:t>
            </a:r>
            <a:r>
              <a:rPr lang="fr-FR" b="1" dirty="0" smtClean="0">
                <a:solidFill>
                  <a:schemeClr val="tx1"/>
                </a:solidFill>
              </a:rPr>
              <a:t>,</a:t>
            </a:r>
          </a:p>
          <a:p>
            <a:pPr algn="l"/>
            <a:r>
              <a:rPr lang="en-US" b="1" dirty="0" smtClean="0">
                <a:solidFill>
                  <a:schemeClr val="tx1"/>
                </a:solidFill>
              </a:rPr>
              <a:t>Stage2-</a:t>
            </a:r>
            <a:r>
              <a:rPr lang="fr-FR" b="1" dirty="0" err="1">
                <a:solidFill>
                  <a:schemeClr val="tx1"/>
                </a:solidFill>
              </a:rPr>
              <a:t>Impairment</a:t>
            </a:r>
            <a:r>
              <a:rPr lang="fr-FR" b="1" dirty="0">
                <a:solidFill>
                  <a:schemeClr val="tx1"/>
                </a:solidFill>
              </a:rPr>
              <a:t> </a:t>
            </a:r>
            <a:r>
              <a:rPr lang="fr-FR" b="1" dirty="0" err="1">
                <a:solidFill>
                  <a:schemeClr val="tx1"/>
                </a:solidFill>
              </a:rPr>
              <a:t>Methodology</a:t>
            </a:r>
            <a:endParaRPr lang="en-US" b="1" dirty="0" smtClean="0">
              <a:solidFill>
                <a:schemeClr val="tx1"/>
              </a:solidFill>
            </a:endParaRPr>
          </a:p>
          <a:p>
            <a:pPr algn="l"/>
            <a:r>
              <a:rPr lang="en-US" b="1" dirty="0" smtClean="0">
                <a:solidFill>
                  <a:schemeClr val="tx1"/>
                </a:solidFill>
              </a:rPr>
              <a:t>Stage 3-</a:t>
            </a:r>
            <a:r>
              <a:rPr lang="fr-FR" b="1" dirty="0" err="1" smtClean="0">
                <a:solidFill>
                  <a:schemeClr val="tx1"/>
                </a:solidFill>
              </a:rPr>
              <a:t>Hedging</a:t>
            </a:r>
            <a:endParaRPr lang="fr-FR" b="1" dirty="0" smtClean="0">
              <a:solidFill>
                <a:schemeClr val="tx1"/>
              </a:solidFill>
            </a:endParaRPr>
          </a:p>
          <a:p>
            <a:pPr algn="l"/>
            <a:r>
              <a:rPr lang="en-US" dirty="0" smtClean="0">
                <a:solidFill>
                  <a:schemeClr val="tx1"/>
                </a:solidFill>
              </a:rPr>
              <a:t>This standard </a:t>
            </a:r>
            <a:r>
              <a:rPr lang="en-US" smtClean="0">
                <a:solidFill>
                  <a:schemeClr val="tx1"/>
                </a:solidFill>
              </a:rPr>
              <a:t>replaces IAS39 </a:t>
            </a:r>
            <a:r>
              <a:rPr lang="en-US" dirty="0" smtClean="0">
                <a:solidFill>
                  <a:schemeClr val="tx1"/>
                </a:solidFill>
              </a:rPr>
              <a:t>and is effective </a:t>
            </a:r>
            <a:r>
              <a:rPr lang="en-US" smtClean="0">
                <a:solidFill>
                  <a:schemeClr val="tx1"/>
                </a:solidFill>
              </a:rPr>
              <a:t>from 1 Jan,2018 </a:t>
            </a:r>
            <a:r>
              <a:rPr lang="en-US" dirty="0" smtClean="0">
                <a:solidFill>
                  <a:schemeClr val="tx1"/>
                </a:solidFill>
              </a:rPr>
              <a:t>with early application permitted</a:t>
            </a:r>
            <a:r>
              <a:rPr lang="en-US" b="1" dirty="0" smtClean="0">
                <a:solidFill>
                  <a:schemeClr val="tx1"/>
                </a:solidFill>
              </a:rPr>
              <a:t>.</a:t>
            </a:r>
            <a:endParaRPr lang="fr-FR"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buNone/>
            </a:pPr>
            <a:r>
              <a:rPr lang="fr-FR" b="1" dirty="0" smtClean="0">
                <a:solidFill>
                  <a:srgbClr val="FF0000"/>
                </a:solidFill>
              </a:rPr>
              <a:t>EX1</a:t>
            </a:r>
            <a:r>
              <a:rPr lang="fr-FR" dirty="0" smtClean="0"/>
              <a:t>-</a:t>
            </a:r>
            <a:r>
              <a:rPr lang="en-US" dirty="0" smtClean="0"/>
              <a:t> Excel Ltd purchased a bond with a nominal value of $1 000 000 and a coupon rate of 10% on</a:t>
            </a:r>
          </a:p>
          <a:p>
            <a:r>
              <a:rPr lang="en-US" dirty="0" smtClean="0"/>
              <a:t>1 January 2022, when the market rate for similar bonds also redeemable at a 5% premium on the nominal value was 11,489%. The bond was purchased at the fair value of $1 000 000.</a:t>
            </a:r>
          </a:p>
          <a:p>
            <a:r>
              <a:rPr lang="en-US" dirty="0" smtClean="0"/>
              <a:t>The bond will be redeemed on 31 December 2024. Excel Ltd holds the bond to collect contractual cash flows of principal and interest.</a:t>
            </a:r>
            <a:endParaRPr lang="ar-DZ" dirty="0" smtClean="0"/>
          </a:p>
          <a:p>
            <a:pPr>
              <a:buNone/>
            </a:pPr>
            <a:r>
              <a:rPr lang="en-US" dirty="0" smtClean="0"/>
              <a:t>  </a:t>
            </a:r>
            <a:r>
              <a:rPr lang="en-US" dirty="0" smtClean="0">
                <a:solidFill>
                  <a:srgbClr val="FF0000"/>
                </a:solidFill>
              </a:rPr>
              <a:t>Excel Ltd’s business model, in terms of which the</a:t>
            </a:r>
            <a:r>
              <a:rPr lang="ar-DZ" dirty="0" smtClean="0">
                <a:solidFill>
                  <a:srgbClr val="FF0000"/>
                </a:solidFill>
              </a:rPr>
              <a:t> </a:t>
            </a:r>
            <a:r>
              <a:rPr lang="en-US" dirty="0" smtClean="0">
                <a:solidFill>
                  <a:srgbClr val="FF0000"/>
                </a:solidFill>
              </a:rPr>
              <a:t>bond is held, is achieved by collecting contractual cash flows of principle and interest.</a:t>
            </a:r>
            <a:endParaRPr lang="ar-DZ" dirty="0" smtClean="0">
              <a:solidFill>
                <a:srgbClr val="FF0000"/>
              </a:solidFill>
            </a:endParaRPr>
          </a:p>
          <a:p>
            <a:pPr>
              <a:buNone/>
            </a:pPr>
            <a:r>
              <a:rPr lang="en-US" dirty="0" smtClean="0">
                <a:solidFill>
                  <a:srgbClr val="FF0000"/>
                </a:solidFill>
              </a:rPr>
              <a:t>   The bond is therefore classified as a financial</a:t>
            </a:r>
            <a:r>
              <a:rPr lang="ar-DZ" dirty="0" smtClean="0">
                <a:solidFill>
                  <a:srgbClr val="FF0000"/>
                </a:solidFill>
              </a:rPr>
              <a:t> </a:t>
            </a:r>
            <a:r>
              <a:rPr lang="en-US" dirty="0" smtClean="0">
                <a:solidFill>
                  <a:srgbClr val="FF0000"/>
                </a:solidFill>
              </a:rPr>
              <a:t>asset subsequently measured at </a:t>
            </a:r>
            <a:r>
              <a:rPr lang="en-US" dirty="0" err="1" smtClean="0">
                <a:solidFill>
                  <a:srgbClr val="FF0000"/>
                </a:solidFill>
              </a:rPr>
              <a:t>amortised</a:t>
            </a:r>
            <a:r>
              <a:rPr lang="en-US" dirty="0" smtClean="0">
                <a:solidFill>
                  <a:srgbClr val="FF0000"/>
                </a:solidFill>
              </a:rPr>
              <a:t> cost.</a:t>
            </a:r>
            <a:endParaRPr lang="fr-FR" dirty="0" smtClean="0">
              <a:solidFill>
                <a:srgbClr val="FF0000"/>
              </a:solidFill>
            </a:endParaRP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a:bodyPr>
          <a:lstStyle/>
          <a:p>
            <a:pPr>
              <a:buNone/>
            </a:pPr>
            <a:r>
              <a:rPr lang="en-US" b="1" u="sng" dirty="0" smtClean="0">
                <a:solidFill>
                  <a:srgbClr val="FF0000"/>
                </a:solidFill>
              </a:rPr>
              <a:t>Financial </a:t>
            </a:r>
            <a:r>
              <a:rPr lang="en-US" b="1" u="sng" dirty="0" err="1" smtClean="0">
                <a:solidFill>
                  <a:srgbClr val="FF0000"/>
                </a:solidFill>
              </a:rPr>
              <a:t>liabilities</a:t>
            </a:r>
            <a:r>
              <a:rPr lang="en-US" dirty="0" err="1" smtClean="0"/>
              <a:t>:Financial</a:t>
            </a:r>
            <a:r>
              <a:rPr lang="en-US" u="sng" dirty="0" smtClean="0"/>
              <a:t> </a:t>
            </a:r>
            <a:r>
              <a:rPr lang="en-US" dirty="0" smtClean="0"/>
              <a:t>liabilities shall be classified upon subsequent measurement at </a:t>
            </a:r>
            <a:r>
              <a:rPr lang="en-US" dirty="0" err="1" smtClean="0"/>
              <a:t>amortised</a:t>
            </a:r>
            <a:r>
              <a:rPr lang="en-US" dirty="0" smtClean="0"/>
              <a:t> cost using the effective interest rate method, except for:</a:t>
            </a:r>
          </a:p>
          <a:p>
            <a:pPr>
              <a:buNone/>
            </a:pPr>
            <a:r>
              <a:rPr lang="en-US" dirty="0" smtClean="0"/>
              <a:t>Financial liabilities at fair value through profit or loss (FVTPL),</a:t>
            </a:r>
          </a:p>
          <a:p>
            <a:pPr>
              <a:buNone/>
            </a:pPr>
            <a:r>
              <a:rPr lang="en-US" dirty="0" smtClean="0"/>
              <a:t>Financial liabilities that arise when a transfer of a financial asset does not qualify for </a:t>
            </a:r>
            <a:r>
              <a:rPr lang="en-US" dirty="0" err="1" smtClean="0"/>
              <a:t>derecognition</a:t>
            </a:r>
            <a:r>
              <a:rPr lang="en-US" dirty="0" smtClean="0"/>
              <a:t> or when the continuing involvement approach is applied;</a:t>
            </a:r>
          </a:p>
          <a:p>
            <a:pPr>
              <a:buNone/>
            </a:pPr>
            <a:r>
              <a:rPr lang="en-US" dirty="0" smtClean="0"/>
              <a:t>Financial guarantee </a:t>
            </a:r>
            <a:r>
              <a:rPr lang="en-US" dirty="0" err="1" smtClean="0"/>
              <a:t>contracts,Commitment</a:t>
            </a:r>
            <a:r>
              <a:rPr lang="en-US" dirty="0" smtClean="0"/>
              <a:t> to provide a loan at a below-market interest rate;</a:t>
            </a:r>
          </a:p>
          <a:p>
            <a:pPr>
              <a:buNone/>
            </a:pPr>
            <a:r>
              <a:rPr lang="en-US" dirty="0" smtClean="0"/>
              <a:t>and contingent consideration </a:t>
            </a:r>
            <a:r>
              <a:rPr lang="en-US" dirty="0" err="1" smtClean="0"/>
              <a:t>recognised</a:t>
            </a:r>
            <a:r>
              <a:rPr lang="en-US" dirty="0" smtClean="0"/>
              <a:t> by the acquirer in a business combination (IFRS 3)</a:t>
            </a:r>
            <a:endParaRPr lang="fr-FR" dirty="0" smtClean="0"/>
          </a:p>
          <a:p>
            <a:pPr>
              <a:buNone/>
            </a:pPr>
            <a:r>
              <a:rPr lang="fr-FR" dirty="0" smtClean="0"/>
              <a:t>  </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r>
              <a:rPr lang="en-US" b="1" dirty="0" smtClean="0">
                <a:solidFill>
                  <a:srgbClr val="FF0000"/>
                </a:solidFill>
              </a:rPr>
              <a:t>Financial assets at fair value through other comprehensive </a:t>
            </a:r>
            <a:r>
              <a:rPr lang="en-US" b="1" dirty="0" err="1" smtClean="0">
                <a:solidFill>
                  <a:srgbClr val="FF0000"/>
                </a:solidFill>
              </a:rPr>
              <a:t>income:</a:t>
            </a:r>
            <a:r>
              <a:rPr lang="en-US" dirty="0" err="1" smtClean="0"/>
              <a:t>A</a:t>
            </a:r>
            <a:r>
              <a:rPr lang="en-US" b="1" dirty="0" smtClean="0">
                <a:solidFill>
                  <a:srgbClr val="FF0000"/>
                </a:solidFill>
              </a:rPr>
              <a:t> </a:t>
            </a:r>
            <a:r>
              <a:rPr lang="en-US" dirty="0" smtClean="0"/>
              <a:t>financial asset at fair value through other comprehensive income is a financial asset that falls within the following subcategories:</a:t>
            </a:r>
          </a:p>
          <a:p>
            <a:pPr>
              <a:buNone/>
            </a:pPr>
            <a:r>
              <a:rPr lang="en-US" dirty="0" smtClean="0"/>
              <a:t>-</a:t>
            </a:r>
            <a:r>
              <a:rPr lang="en-US" b="1" dirty="0" smtClean="0">
                <a:solidFill>
                  <a:srgbClr val="FF0000"/>
                </a:solidFill>
              </a:rPr>
              <a:t>Mandatory measurement at fair value through other comprehensive income:</a:t>
            </a:r>
          </a:p>
          <a:p>
            <a:pPr>
              <a:buNone/>
            </a:pPr>
            <a:r>
              <a:rPr lang="en-US" b="1" dirty="0" smtClean="0">
                <a:solidFill>
                  <a:srgbClr val="FF0000"/>
                </a:solidFill>
              </a:rPr>
              <a:t>* </a:t>
            </a:r>
            <a:r>
              <a:rPr lang="en-US" dirty="0" smtClean="0"/>
              <a:t>The</a:t>
            </a:r>
            <a:r>
              <a:rPr lang="en-US" b="1" dirty="0" smtClean="0">
                <a:solidFill>
                  <a:srgbClr val="FF0000"/>
                </a:solidFill>
              </a:rPr>
              <a:t> </a:t>
            </a:r>
            <a:r>
              <a:rPr lang="en-US" dirty="0" smtClean="0"/>
              <a:t>asset is held within a business model whose objective is to collect contractual cash flows and sell the asset;</a:t>
            </a:r>
          </a:p>
          <a:p>
            <a:pPr>
              <a:buNone/>
            </a:pPr>
            <a:r>
              <a:rPr lang="en-US" dirty="0" smtClean="0"/>
              <a:t>*The contractual terms of the financial asset give rise on specified dates to cash flows that are solely payments of principal and interest on the principal amount outstanding.</a:t>
            </a:r>
          </a:p>
          <a:p>
            <a:pPr>
              <a:buNone/>
            </a:pPr>
            <a:r>
              <a:rPr lang="en-US" b="1" dirty="0" smtClean="0">
                <a:solidFill>
                  <a:srgbClr val="FF0000"/>
                </a:solidFill>
              </a:rPr>
              <a:t>Designated as measured at fair value through other comprehensive income</a:t>
            </a:r>
            <a:endParaRPr lang="fr-FR" b="1"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buNone/>
            </a:pPr>
            <a:r>
              <a:rPr lang="en-US" b="1" dirty="0" smtClean="0"/>
              <a:t> EX2- Mandatory measurement at fair value through other comprehensive income</a:t>
            </a:r>
          </a:p>
          <a:p>
            <a:pPr>
              <a:buNone/>
            </a:pPr>
            <a:r>
              <a:rPr lang="en-US" dirty="0" smtClean="0"/>
              <a:t>  Excel Ltd purchased a bond with a nominal value of </a:t>
            </a:r>
          </a:p>
          <a:p>
            <a:pPr>
              <a:buNone/>
            </a:pPr>
            <a:r>
              <a:rPr lang="en-US" dirty="0" smtClean="0"/>
              <a:t>  $1 000 000 and a coupon rate of 10% on</a:t>
            </a:r>
            <a:r>
              <a:rPr lang="ar-DZ" dirty="0" smtClean="0"/>
              <a:t> </a:t>
            </a:r>
            <a:r>
              <a:rPr lang="en-US" dirty="0" smtClean="0"/>
              <a:t>1 January 2022, when the market rate for similar bonds also redeemable at a 5% premium on</a:t>
            </a:r>
            <a:r>
              <a:rPr lang="ar-DZ" dirty="0" smtClean="0"/>
              <a:t> </a:t>
            </a:r>
            <a:r>
              <a:rPr lang="en-US" dirty="0" smtClean="0"/>
              <a:t>the nominal value was 11,489%. The bond was purchased at the fair value of $ 1 000 000.</a:t>
            </a:r>
            <a:r>
              <a:rPr lang="ar-DZ" dirty="0" smtClean="0"/>
              <a:t> </a:t>
            </a:r>
            <a:r>
              <a:rPr lang="en-US" dirty="0" smtClean="0"/>
              <a:t>The bond will be redeemed on 31 December 2024. Excel Ltd holds the bond to collect</a:t>
            </a:r>
            <a:r>
              <a:rPr lang="ar-DZ" dirty="0" smtClean="0"/>
              <a:t> </a:t>
            </a:r>
            <a:r>
              <a:rPr lang="en-US" dirty="0" smtClean="0"/>
              <a:t>contractual cash flows and to sell the bond to reinvest in an investment with a higher return.</a:t>
            </a:r>
            <a:endParaRPr lang="ar-DZ" dirty="0" smtClean="0"/>
          </a:p>
          <a:p>
            <a:pPr>
              <a:buNone/>
            </a:pPr>
            <a:r>
              <a:rPr lang="en-US" dirty="0" smtClean="0"/>
              <a:t> </a:t>
            </a:r>
            <a:r>
              <a:rPr lang="en-US" dirty="0" smtClean="0">
                <a:solidFill>
                  <a:srgbClr val="FF0000"/>
                </a:solidFill>
              </a:rPr>
              <a:t>Therefore both collecting contractual cash flows and selling the bonds are an integral part of</a:t>
            </a:r>
            <a:r>
              <a:rPr lang="ar-DZ" dirty="0" smtClean="0">
                <a:solidFill>
                  <a:srgbClr val="FF0000"/>
                </a:solidFill>
              </a:rPr>
              <a:t> </a:t>
            </a:r>
            <a:r>
              <a:rPr lang="en-US" dirty="0" smtClean="0">
                <a:solidFill>
                  <a:srgbClr val="FF0000"/>
                </a:solidFill>
              </a:rPr>
              <a:t>achieving Excel Ltd’s business model. The bond is therefore classified as a financial asset</a:t>
            </a:r>
            <a:r>
              <a:rPr lang="ar-DZ" dirty="0" smtClean="0">
                <a:solidFill>
                  <a:srgbClr val="FF0000"/>
                </a:solidFill>
              </a:rPr>
              <a:t> </a:t>
            </a:r>
            <a:r>
              <a:rPr lang="en-US" dirty="0" smtClean="0">
                <a:solidFill>
                  <a:srgbClr val="FF0000"/>
                </a:solidFill>
              </a:rPr>
              <a:t>subsequently measured at fair value through other comprehensive income</a:t>
            </a:r>
            <a:endParaRPr lang="fr-FR"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buNone/>
            </a:pPr>
            <a:r>
              <a:rPr lang="fr-FR" b="1" dirty="0" smtClean="0"/>
              <a:t>6-</a:t>
            </a:r>
            <a:r>
              <a:rPr lang="fr-FR" b="1" dirty="0" err="1" smtClean="0"/>
              <a:t>Impairment</a:t>
            </a:r>
            <a:endParaRPr lang="fr-FR" dirty="0" smtClean="0"/>
          </a:p>
          <a:p>
            <a:r>
              <a:rPr lang="fr-FR" dirty="0" smtClean="0"/>
              <a:t>IFRS 9 </a:t>
            </a:r>
            <a:r>
              <a:rPr lang="fr-FR" dirty="0" err="1" smtClean="0"/>
              <a:t>establishes</a:t>
            </a:r>
            <a:r>
              <a:rPr lang="fr-FR" dirty="0" smtClean="0"/>
              <a:t> a </a:t>
            </a:r>
            <a:r>
              <a:rPr lang="fr-FR" dirty="0" err="1" smtClean="0"/>
              <a:t>three</a:t>
            </a:r>
            <a:r>
              <a:rPr lang="fr-FR" dirty="0" smtClean="0"/>
              <a:t>-stage </a:t>
            </a:r>
            <a:r>
              <a:rPr lang="fr-FR" dirty="0" err="1" smtClean="0"/>
              <a:t>impairment</a:t>
            </a:r>
            <a:r>
              <a:rPr lang="fr-FR" dirty="0" smtClean="0"/>
              <a:t> model, </a:t>
            </a:r>
            <a:r>
              <a:rPr lang="fr-FR" dirty="0" err="1" smtClean="0"/>
              <a:t>based</a:t>
            </a:r>
            <a:r>
              <a:rPr lang="fr-FR" dirty="0" smtClean="0"/>
              <a:t> on </a:t>
            </a:r>
            <a:r>
              <a:rPr lang="fr-FR" dirty="0" err="1" smtClean="0"/>
              <a:t>whether</a:t>
            </a:r>
            <a:r>
              <a:rPr lang="fr-FR" dirty="0" smtClean="0"/>
              <a:t> </a:t>
            </a:r>
            <a:r>
              <a:rPr lang="fr-FR" dirty="0" err="1" smtClean="0"/>
              <a:t>there</a:t>
            </a:r>
            <a:r>
              <a:rPr lang="fr-FR" dirty="0" smtClean="0"/>
              <a:t> has been a significant </a:t>
            </a:r>
            <a:r>
              <a:rPr lang="fr-FR" dirty="0" err="1" smtClean="0"/>
              <a:t>increase</a:t>
            </a:r>
            <a:r>
              <a:rPr lang="fr-FR" dirty="0" smtClean="0"/>
              <a:t> in the </a:t>
            </a:r>
            <a:r>
              <a:rPr lang="fr-FR" dirty="0" err="1" smtClean="0"/>
              <a:t>credit</a:t>
            </a:r>
            <a:r>
              <a:rPr lang="fr-FR" dirty="0" smtClean="0"/>
              <a:t> risk of a financial </a:t>
            </a:r>
            <a:r>
              <a:rPr lang="fr-FR" dirty="0" err="1" smtClean="0"/>
              <a:t>asset</a:t>
            </a:r>
            <a:r>
              <a:rPr lang="fr-FR" dirty="0" smtClean="0"/>
              <a:t> </a:t>
            </a:r>
            <a:r>
              <a:rPr lang="fr-FR" dirty="0" err="1" smtClean="0"/>
              <a:t>since</a:t>
            </a:r>
            <a:r>
              <a:rPr lang="fr-FR" dirty="0" smtClean="0"/>
              <a:t> </a:t>
            </a:r>
            <a:r>
              <a:rPr lang="fr-FR" dirty="0" err="1" smtClean="0"/>
              <a:t>its</a:t>
            </a:r>
            <a:r>
              <a:rPr lang="fr-FR" dirty="0" smtClean="0"/>
              <a:t> initial recognition. </a:t>
            </a:r>
            <a:r>
              <a:rPr lang="fr-FR" dirty="0" err="1" smtClean="0"/>
              <a:t>These</a:t>
            </a:r>
            <a:r>
              <a:rPr lang="fr-FR" dirty="0" smtClean="0"/>
              <a:t> </a:t>
            </a:r>
            <a:r>
              <a:rPr lang="fr-FR" dirty="0" err="1" smtClean="0"/>
              <a:t>three</a:t>
            </a:r>
            <a:r>
              <a:rPr lang="fr-FR" dirty="0" smtClean="0"/>
              <a:t>-stages </a:t>
            </a:r>
            <a:r>
              <a:rPr lang="fr-FR" dirty="0" err="1" smtClean="0"/>
              <a:t>then</a:t>
            </a:r>
            <a:r>
              <a:rPr lang="fr-FR" dirty="0" smtClean="0"/>
              <a:t> </a:t>
            </a:r>
            <a:r>
              <a:rPr lang="fr-FR" dirty="0" err="1" smtClean="0"/>
              <a:t>determine</a:t>
            </a:r>
            <a:r>
              <a:rPr lang="fr-FR" dirty="0" smtClean="0"/>
              <a:t> the </a:t>
            </a:r>
            <a:r>
              <a:rPr lang="fr-FR" dirty="0" err="1" smtClean="0"/>
              <a:t>amount</a:t>
            </a:r>
            <a:r>
              <a:rPr lang="fr-FR" dirty="0" smtClean="0"/>
              <a:t> of </a:t>
            </a:r>
            <a:r>
              <a:rPr lang="fr-FR" dirty="0" err="1" smtClean="0"/>
              <a:t>impairment</a:t>
            </a:r>
            <a:r>
              <a:rPr lang="fr-FR" dirty="0" smtClean="0"/>
              <a:t> to </a:t>
            </a:r>
            <a:r>
              <a:rPr lang="fr-FR" dirty="0" err="1" smtClean="0"/>
              <a:t>be</a:t>
            </a:r>
            <a:r>
              <a:rPr lang="fr-FR" dirty="0" smtClean="0"/>
              <a:t> </a:t>
            </a:r>
            <a:r>
              <a:rPr lang="fr-FR" dirty="0" err="1" smtClean="0"/>
              <a:t>recognised</a:t>
            </a:r>
            <a:r>
              <a:rPr lang="fr-FR" dirty="0" smtClean="0"/>
              <a:t> as </a:t>
            </a:r>
            <a:r>
              <a:rPr lang="fr-FR" dirty="0" err="1" smtClean="0"/>
              <a:t>expected</a:t>
            </a:r>
            <a:r>
              <a:rPr lang="fr-FR" dirty="0" smtClean="0"/>
              <a:t> </a:t>
            </a:r>
            <a:r>
              <a:rPr lang="fr-FR" dirty="0" err="1" smtClean="0"/>
              <a:t>credit</a:t>
            </a:r>
            <a:r>
              <a:rPr lang="fr-FR" dirty="0" smtClean="0"/>
              <a:t> </a:t>
            </a:r>
            <a:r>
              <a:rPr lang="fr-FR" dirty="0" err="1" smtClean="0"/>
              <a:t>losses</a:t>
            </a:r>
            <a:r>
              <a:rPr lang="fr-FR" dirty="0" smtClean="0"/>
              <a:t> (ECL) </a:t>
            </a:r>
            <a:r>
              <a:rPr lang="fr-FR" dirty="0" err="1" smtClean="0"/>
              <a:t>at</a:t>
            </a:r>
            <a:r>
              <a:rPr lang="fr-FR" dirty="0" smtClean="0"/>
              <a:t> </a:t>
            </a:r>
            <a:r>
              <a:rPr lang="fr-FR" dirty="0" err="1" smtClean="0"/>
              <a:t>each</a:t>
            </a:r>
            <a:r>
              <a:rPr lang="fr-FR" dirty="0" smtClean="0"/>
              <a:t> </a:t>
            </a:r>
            <a:r>
              <a:rPr lang="fr-FR" dirty="0" err="1" smtClean="0"/>
              <a:t>reporting</a:t>
            </a:r>
            <a:r>
              <a:rPr lang="fr-FR" dirty="0" smtClean="0"/>
              <a:t> date as </a:t>
            </a:r>
            <a:r>
              <a:rPr lang="fr-FR" dirty="0" err="1" smtClean="0"/>
              <a:t>well</a:t>
            </a:r>
            <a:r>
              <a:rPr lang="fr-FR" dirty="0" smtClean="0"/>
              <a:t> as the </a:t>
            </a:r>
            <a:r>
              <a:rPr lang="fr-FR" dirty="0" err="1" smtClean="0"/>
              <a:t>amount</a:t>
            </a:r>
            <a:r>
              <a:rPr lang="fr-FR" dirty="0" smtClean="0"/>
              <a:t> of </a:t>
            </a:r>
            <a:r>
              <a:rPr lang="fr-FR" dirty="0" err="1" smtClean="0"/>
              <a:t>interest</a:t>
            </a:r>
            <a:r>
              <a:rPr lang="fr-FR" dirty="0" smtClean="0"/>
              <a:t> revenue to </a:t>
            </a:r>
            <a:r>
              <a:rPr lang="fr-FR" dirty="0" err="1" smtClean="0"/>
              <a:t>be</a:t>
            </a:r>
            <a:r>
              <a:rPr lang="fr-FR" dirty="0" smtClean="0"/>
              <a:t> </a:t>
            </a:r>
            <a:r>
              <a:rPr lang="fr-FR" dirty="0" err="1" smtClean="0"/>
              <a:t>recorded</a:t>
            </a:r>
            <a:r>
              <a:rPr lang="fr-FR" dirty="0" smtClean="0"/>
              <a:t> in future </a:t>
            </a:r>
            <a:r>
              <a:rPr lang="fr-FR" dirty="0" err="1" smtClean="0"/>
              <a:t>periods</a:t>
            </a:r>
            <a:r>
              <a:rPr lang="fr-FR" dirty="0" smtClean="0"/>
              <a:t>:</a:t>
            </a:r>
          </a:p>
          <a:p>
            <a:r>
              <a:rPr lang="fr-FR" dirty="0" smtClean="0"/>
              <a:t> – Stage 1: </a:t>
            </a:r>
            <a:r>
              <a:rPr lang="fr-FR" dirty="0" err="1" smtClean="0"/>
              <a:t>Credit</a:t>
            </a:r>
            <a:r>
              <a:rPr lang="fr-FR" dirty="0" smtClean="0"/>
              <a:t> risk has not </a:t>
            </a:r>
            <a:r>
              <a:rPr lang="fr-FR" dirty="0" err="1" smtClean="0"/>
              <a:t>increased</a:t>
            </a:r>
            <a:r>
              <a:rPr lang="fr-FR" dirty="0" smtClean="0"/>
              <a:t> </a:t>
            </a:r>
            <a:r>
              <a:rPr lang="fr-FR" dirty="0" err="1" smtClean="0"/>
              <a:t>significantly</a:t>
            </a:r>
            <a:r>
              <a:rPr lang="fr-FR" dirty="0" smtClean="0"/>
              <a:t> </a:t>
            </a:r>
            <a:r>
              <a:rPr lang="fr-FR" dirty="0" err="1" smtClean="0"/>
              <a:t>since</a:t>
            </a:r>
            <a:r>
              <a:rPr lang="fr-FR" dirty="0" smtClean="0"/>
              <a:t> initial recognition – </a:t>
            </a:r>
            <a:r>
              <a:rPr lang="fr-FR" dirty="0" err="1" smtClean="0"/>
              <a:t>Recognise</a:t>
            </a:r>
            <a:r>
              <a:rPr lang="fr-FR" dirty="0" smtClean="0"/>
              <a:t> 12-</a:t>
            </a:r>
            <a:r>
              <a:rPr lang="fr-FR" dirty="0" err="1" smtClean="0"/>
              <a:t>months</a:t>
            </a:r>
            <a:r>
              <a:rPr lang="fr-FR" dirty="0" smtClean="0"/>
              <a:t> ECL, and </a:t>
            </a:r>
            <a:r>
              <a:rPr lang="fr-FR" dirty="0" err="1" smtClean="0"/>
              <a:t>recognise</a:t>
            </a:r>
            <a:r>
              <a:rPr lang="fr-FR" dirty="0" smtClean="0"/>
              <a:t> </a:t>
            </a:r>
            <a:r>
              <a:rPr lang="fr-FR" dirty="0" err="1" smtClean="0"/>
              <a:t>interest</a:t>
            </a:r>
            <a:r>
              <a:rPr lang="fr-FR" dirty="0" smtClean="0"/>
              <a:t> on a </a:t>
            </a:r>
            <a:r>
              <a:rPr lang="fr-FR" dirty="0" err="1" smtClean="0"/>
              <a:t>gross</a:t>
            </a:r>
            <a:r>
              <a:rPr lang="fr-FR" dirty="0" smtClean="0"/>
              <a:t> basis;</a:t>
            </a:r>
          </a:p>
          <a:p>
            <a:r>
              <a:rPr lang="fr-FR" dirty="0" smtClean="0"/>
              <a:t>– Stage 2: </a:t>
            </a:r>
            <a:r>
              <a:rPr lang="fr-FR" dirty="0" err="1" smtClean="0"/>
              <a:t>Credit</a:t>
            </a:r>
            <a:r>
              <a:rPr lang="fr-FR" dirty="0" smtClean="0"/>
              <a:t> risk has </a:t>
            </a:r>
            <a:r>
              <a:rPr lang="fr-FR" dirty="0" err="1" smtClean="0"/>
              <a:t>increased</a:t>
            </a:r>
            <a:r>
              <a:rPr lang="fr-FR" dirty="0" smtClean="0"/>
              <a:t> </a:t>
            </a:r>
            <a:r>
              <a:rPr lang="fr-FR" dirty="0" err="1" smtClean="0"/>
              <a:t>significantly</a:t>
            </a:r>
            <a:r>
              <a:rPr lang="fr-FR" dirty="0" smtClean="0"/>
              <a:t> </a:t>
            </a:r>
            <a:r>
              <a:rPr lang="fr-FR" dirty="0" err="1" smtClean="0"/>
              <a:t>since</a:t>
            </a:r>
            <a:r>
              <a:rPr lang="fr-FR" dirty="0" smtClean="0"/>
              <a:t> initial recognition – </a:t>
            </a:r>
            <a:r>
              <a:rPr lang="fr-FR" dirty="0" err="1" smtClean="0"/>
              <a:t>Recognise</a:t>
            </a:r>
            <a:r>
              <a:rPr lang="fr-FR" dirty="0" smtClean="0"/>
              <a:t> </a:t>
            </a:r>
            <a:r>
              <a:rPr lang="fr-FR" dirty="0" err="1" smtClean="0"/>
              <a:t>lifetime</a:t>
            </a:r>
            <a:r>
              <a:rPr lang="fr-FR" dirty="0" smtClean="0"/>
              <a:t> ECL, and </a:t>
            </a:r>
            <a:r>
              <a:rPr lang="fr-FR" dirty="0" err="1" smtClean="0"/>
              <a:t>recognise</a:t>
            </a:r>
            <a:r>
              <a:rPr lang="fr-FR" dirty="0" smtClean="0"/>
              <a:t> </a:t>
            </a:r>
            <a:r>
              <a:rPr lang="fr-FR" dirty="0" err="1" smtClean="0"/>
              <a:t>interest</a:t>
            </a:r>
            <a:r>
              <a:rPr lang="fr-FR" dirty="0" smtClean="0"/>
              <a:t> on a </a:t>
            </a:r>
            <a:r>
              <a:rPr lang="fr-FR" dirty="0" err="1" smtClean="0"/>
              <a:t>gross</a:t>
            </a:r>
            <a:r>
              <a:rPr lang="fr-FR" dirty="0" smtClean="0"/>
              <a:t> basis; </a:t>
            </a:r>
          </a:p>
          <a:p>
            <a:r>
              <a:rPr lang="fr-FR" dirty="0" smtClean="0"/>
              <a:t>– Stage 3: Financial </a:t>
            </a:r>
            <a:r>
              <a:rPr lang="fr-FR" dirty="0" err="1" smtClean="0"/>
              <a:t>asset</a:t>
            </a:r>
            <a:r>
              <a:rPr lang="fr-FR" dirty="0" smtClean="0"/>
              <a:t> </a:t>
            </a:r>
            <a:r>
              <a:rPr lang="fr-FR" dirty="0" err="1" smtClean="0"/>
              <a:t>is</a:t>
            </a:r>
            <a:r>
              <a:rPr lang="fr-FR" dirty="0" smtClean="0"/>
              <a:t> </a:t>
            </a:r>
            <a:r>
              <a:rPr lang="fr-FR" dirty="0" err="1" smtClean="0"/>
              <a:t>credit</a:t>
            </a:r>
            <a:r>
              <a:rPr lang="fr-FR" dirty="0" smtClean="0"/>
              <a:t> </a:t>
            </a:r>
            <a:r>
              <a:rPr lang="fr-FR" dirty="0" err="1" smtClean="0"/>
              <a:t>impaired</a:t>
            </a:r>
            <a:r>
              <a:rPr lang="fr-FR" dirty="0" smtClean="0"/>
              <a:t> (</a:t>
            </a:r>
            <a:r>
              <a:rPr lang="fr-FR" dirty="0" err="1" smtClean="0"/>
              <a:t>using</a:t>
            </a:r>
            <a:r>
              <a:rPr lang="fr-FR" dirty="0" smtClean="0"/>
              <a:t> the </a:t>
            </a:r>
            <a:r>
              <a:rPr lang="fr-FR" dirty="0" err="1" smtClean="0"/>
              <a:t>criteria</a:t>
            </a:r>
            <a:r>
              <a:rPr lang="fr-FR" dirty="0" smtClean="0"/>
              <a:t> </a:t>
            </a:r>
            <a:r>
              <a:rPr lang="fr-FR" dirty="0" err="1" smtClean="0"/>
              <a:t>currently</a:t>
            </a:r>
            <a:r>
              <a:rPr lang="fr-FR" dirty="0" smtClean="0"/>
              <a:t> </a:t>
            </a:r>
            <a:r>
              <a:rPr lang="fr-FR" dirty="0" err="1" smtClean="0"/>
              <a:t>included</a:t>
            </a:r>
            <a:r>
              <a:rPr lang="fr-FR" dirty="0" smtClean="0"/>
              <a:t> in IAS 39) – </a:t>
            </a:r>
            <a:r>
              <a:rPr lang="fr-FR" dirty="0" err="1" smtClean="0"/>
              <a:t>Recognise</a:t>
            </a:r>
            <a:r>
              <a:rPr lang="fr-FR" dirty="0" smtClean="0"/>
              <a:t> </a:t>
            </a:r>
            <a:r>
              <a:rPr lang="fr-FR" dirty="0" err="1" smtClean="0"/>
              <a:t>lifetime</a:t>
            </a:r>
            <a:r>
              <a:rPr lang="fr-FR" dirty="0" smtClean="0"/>
              <a:t> ECL, and </a:t>
            </a:r>
            <a:r>
              <a:rPr lang="fr-FR" dirty="0" err="1" smtClean="0"/>
              <a:t>present</a:t>
            </a:r>
            <a:r>
              <a:rPr lang="fr-FR" dirty="0" smtClean="0"/>
              <a:t> </a:t>
            </a:r>
            <a:r>
              <a:rPr lang="fr-FR" dirty="0" err="1" smtClean="0"/>
              <a:t>interest</a:t>
            </a:r>
            <a:r>
              <a:rPr lang="fr-FR" dirty="0" smtClean="0"/>
              <a:t> on a net basis (i.e. on the </a:t>
            </a:r>
            <a:r>
              <a:rPr lang="fr-FR" dirty="0" err="1" smtClean="0"/>
              <a:t>gross</a:t>
            </a:r>
            <a:r>
              <a:rPr lang="fr-FR" dirty="0" smtClean="0"/>
              <a:t> </a:t>
            </a:r>
            <a:r>
              <a:rPr lang="fr-FR" dirty="0" err="1" smtClean="0"/>
              <a:t>carrying</a:t>
            </a:r>
            <a:r>
              <a:rPr lang="fr-FR" dirty="0" smtClean="0"/>
              <a:t> </a:t>
            </a:r>
            <a:r>
              <a:rPr lang="fr-FR" dirty="0" err="1" smtClean="0"/>
              <a:t>amount</a:t>
            </a:r>
            <a:r>
              <a:rPr lang="fr-FR" dirty="0" smtClean="0"/>
              <a:t> </a:t>
            </a:r>
            <a:r>
              <a:rPr lang="fr-FR" dirty="0" err="1" smtClean="0"/>
              <a:t>less</a:t>
            </a:r>
            <a:r>
              <a:rPr lang="fr-FR" dirty="0" smtClean="0"/>
              <a:t> </a:t>
            </a:r>
            <a:r>
              <a:rPr lang="fr-FR" dirty="0" err="1" smtClean="0"/>
              <a:t>credit</a:t>
            </a:r>
            <a:r>
              <a:rPr lang="fr-FR" dirty="0" smtClean="0"/>
              <a:t> </a:t>
            </a:r>
            <a:r>
              <a:rPr lang="fr-FR" dirty="0" err="1" smtClean="0"/>
              <a:t>allowance</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929718" cy="6858000"/>
          </a:xfrm>
        </p:spPr>
        <p:txBody>
          <a:bodyPr>
            <a:normAutofit fontScale="85000" lnSpcReduction="10000"/>
          </a:bodyPr>
          <a:lstStyle/>
          <a:p>
            <a:pPr>
              <a:buNone/>
            </a:pPr>
            <a:r>
              <a:rPr lang="fr-FR" dirty="0" smtClean="0"/>
              <a:t>7</a:t>
            </a:r>
            <a:r>
              <a:rPr lang="fr-FR" b="1" dirty="0" smtClean="0"/>
              <a:t>-</a:t>
            </a:r>
            <a:r>
              <a:rPr lang="fr-FR" b="1" dirty="0" err="1" smtClean="0"/>
              <a:t>Derecognition</a:t>
            </a:r>
            <a:r>
              <a:rPr lang="fr-FR" b="1" dirty="0" smtClean="0"/>
              <a:t> of financial </a:t>
            </a:r>
            <a:r>
              <a:rPr lang="fr-FR" b="1" dirty="0" err="1" smtClean="0"/>
              <a:t>assets</a:t>
            </a:r>
            <a:r>
              <a:rPr lang="fr-FR" b="1" dirty="0" smtClean="0"/>
              <a:t> and financial </a:t>
            </a:r>
            <a:r>
              <a:rPr lang="fr-FR" b="1" dirty="0" err="1" smtClean="0"/>
              <a:t>liabilities</a:t>
            </a:r>
            <a:endParaRPr lang="fr-FR" dirty="0" smtClean="0"/>
          </a:p>
          <a:p>
            <a:pPr>
              <a:buNone/>
            </a:pPr>
            <a:r>
              <a:rPr lang="fr-FR" dirty="0" smtClean="0"/>
              <a:t>  The basic </a:t>
            </a:r>
            <a:r>
              <a:rPr lang="fr-FR" dirty="0" err="1" smtClean="0"/>
              <a:t>premise</a:t>
            </a:r>
            <a:r>
              <a:rPr lang="fr-FR" dirty="0" smtClean="0"/>
              <a:t> for the </a:t>
            </a:r>
            <a:r>
              <a:rPr lang="fr-FR" dirty="0" err="1" smtClean="0"/>
              <a:t>derecognition</a:t>
            </a:r>
            <a:r>
              <a:rPr lang="fr-FR" dirty="0" smtClean="0"/>
              <a:t> model in IFRS 9 (</a:t>
            </a:r>
            <a:r>
              <a:rPr lang="fr-FR" dirty="0" err="1" smtClean="0"/>
              <a:t>carried</a:t>
            </a:r>
            <a:r>
              <a:rPr lang="fr-FR" dirty="0" smtClean="0"/>
              <a:t> over </a:t>
            </a:r>
            <a:r>
              <a:rPr lang="fr-FR" dirty="0" err="1" smtClean="0"/>
              <a:t>from</a:t>
            </a:r>
            <a:r>
              <a:rPr lang="fr-FR" dirty="0" smtClean="0"/>
              <a:t> IAS 39) </a:t>
            </a:r>
            <a:r>
              <a:rPr lang="fr-FR" dirty="0" err="1" smtClean="0"/>
              <a:t>is</a:t>
            </a:r>
            <a:r>
              <a:rPr lang="fr-FR" dirty="0" smtClean="0"/>
              <a:t> to </a:t>
            </a:r>
            <a:r>
              <a:rPr lang="fr-FR" dirty="0" err="1" smtClean="0"/>
              <a:t>determine</a:t>
            </a:r>
            <a:r>
              <a:rPr lang="fr-FR" dirty="0" smtClean="0"/>
              <a:t> </a:t>
            </a:r>
            <a:r>
              <a:rPr lang="fr-FR" dirty="0" err="1" smtClean="0"/>
              <a:t>whether</a:t>
            </a:r>
            <a:r>
              <a:rPr lang="fr-FR" dirty="0" smtClean="0"/>
              <a:t> the </a:t>
            </a:r>
            <a:r>
              <a:rPr lang="fr-FR" dirty="0" err="1" smtClean="0"/>
              <a:t>asset</a:t>
            </a:r>
            <a:r>
              <a:rPr lang="fr-FR" dirty="0" smtClean="0"/>
              <a:t> under </a:t>
            </a:r>
            <a:r>
              <a:rPr lang="fr-FR" dirty="0" err="1" smtClean="0"/>
              <a:t>consideration</a:t>
            </a:r>
            <a:r>
              <a:rPr lang="fr-FR" dirty="0" smtClean="0"/>
              <a:t> for </a:t>
            </a:r>
            <a:r>
              <a:rPr lang="fr-FR" dirty="0" err="1" smtClean="0"/>
              <a:t>derecognition</a:t>
            </a:r>
            <a:r>
              <a:rPr lang="fr-FR" dirty="0" smtClean="0"/>
              <a:t> </a:t>
            </a:r>
            <a:r>
              <a:rPr lang="fr-FR" dirty="0" err="1" smtClean="0"/>
              <a:t>is</a:t>
            </a:r>
            <a:r>
              <a:rPr lang="fr-FR" dirty="0" smtClean="0"/>
              <a:t>: </a:t>
            </a:r>
          </a:p>
          <a:p>
            <a:pPr>
              <a:buNone/>
            </a:pPr>
            <a:r>
              <a:rPr lang="fr-FR" b="1" dirty="0" smtClean="0"/>
              <a:t>  [IFRS 9, </a:t>
            </a:r>
            <a:r>
              <a:rPr lang="fr-FR" b="1" dirty="0" err="1" smtClean="0"/>
              <a:t>paragraph</a:t>
            </a:r>
            <a:r>
              <a:rPr lang="fr-FR" b="1" dirty="0" smtClean="0"/>
              <a:t> 3.2.2</a:t>
            </a:r>
            <a:r>
              <a:rPr lang="fr-FR" dirty="0" smtClean="0"/>
              <a:t>]</a:t>
            </a:r>
          </a:p>
          <a:p>
            <a:pPr lvl="0">
              <a:buNone/>
            </a:pPr>
            <a:r>
              <a:rPr lang="fr-FR" dirty="0" smtClean="0"/>
              <a:t> - An </a:t>
            </a:r>
            <a:r>
              <a:rPr lang="fr-FR" dirty="0" err="1" smtClean="0"/>
              <a:t>asset</a:t>
            </a:r>
            <a:r>
              <a:rPr lang="fr-FR" dirty="0" smtClean="0"/>
              <a:t> in </a:t>
            </a:r>
            <a:r>
              <a:rPr lang="fr-FR" dirty="0" err="1" smtClean="0"/>
              <a:t>its</a:t>
            </a:r>
            <a:r>
              <a:rPr lang="fr-FR" dirty="0" smtClean="0"/>
              <a:t> </a:t>
            </a:r>
            <a:r>
              <a:rPr lang="fr-FR" dirty="0" err="1" smtClean="0"/>
              <a:t>entirety</a:t>
            </a:r>
            <a:r>
              <a:rPr lang="fr-FR" dirty="0" smtClean="0"/>
              <a:t> or </a:t>
            </a:r>
            <a:r>
              <a:rPr lang="fr-FR" dirty="0" err="1" smtClean="0"/>
              <a:t>specifically</a:t>
            </a:r>
            <a:r>
              <a:rPr lang="fr-FR" dirty="0" smtClean="0"/>
              <a:t> </a:t>
            </a:r>
            <a:r>
              <a:rPr lang="fr-FR" dirty="0" err="1" smtClean="0"/>
              <a:t>identified</a:t>
            </a:r>
            <a:r>
              <a:rPr lang="fr-FR" dirty="0" smtClean="0"/>
              <a:t> cash </a:t>
            </a:r>
            <a:r>
              <a:rPr lang="fr-FR" dirty="0" err="1" smtClean="0"/>
              <a:t>flows</a:t>
            </a:r>
            <a:r>
              <a:rPr lang="fr-FR" dirty="0" smtClean="0"/>
              <a:t> </a:t>
            </a:r>
            <a:r>
              <a:rPr lang="fr-FR" dirty="0" err="1" smtClean="0"/>
              <a:t>from</a:t>
            </a:r>
            <a:r>
              <a:rPr lang="fr-FR" dirty="0" smtClean="0"/>
              <a:t> an </a:t>
            </a:r>
            <a:r>
              <a:rPr lang="fr-FR" dirty="0" err="1" smtClean="0"/>
              <a:t>asset</a:t>
            </a:r>
            <a:r>
              <a:rPr lang="fr-FR" dirty="0" smtClean="0"/>
              <a:t> (or a group of </a:t>
            </a:r>
            <a:r>
              <a:rPr lang="fr-FR" dirty="0" err="1" smtClean="0"/>
              <a:t>similar</a:t>
            </a:r>
            <a:r>
              <a:rPr lang="fr-FR" dirty="0" smtClean="0"/>
              <a:t> financial </a:t>
            </a:r>
            <a:r>
              <a:rPr lang="fr-FR" dirty="0" err="1" smtClean="0"/>
              <a:t>assets</a:t>
            </a:r>
            <a:r>
              <a:rPr lang="fr-FR" dirty="0" smtClean="0"/>
              <a:t>) or</a:t>
            </a:r>
          </a:p>
          <a:p>
            <a:pPr lvl="0">
              <a:buNone/>
            </a:pPr>
            <a:r>
              <a:rPr lang="fr-FR" dirty="0" smtClean="0"/>
              <a:t>-A </a:t>
            </a:r>
            <a:r>
              <a:rPr lang="fr-FR" dirty="0" err="1" smtClean="0"/>
              <a:t>fully</a:t>
            </a:r>
            <a:r>
              <a:rPr lang="fr-FR" dirty="0" smtClean="0"/>
              <a:t> </a:t>
            </a:r>
            <a:r>
              <a:rPr lang="fr-FR" dirty="0" err="1" smtClean="0"/>
              <a:t>proportionate</a:t>
            </a:r>
            <a:r>
              <a:rPr lang="fr-FR" dirty="0" smtClean="0"/>
              <a:t>  </a:t>
            </a:r>
            <a:r>
              <a:rPr lang="fr-FR" dirty="0" err="1" smtClean="0"/>
              <a:t>share</a:t>
            </a:r>
            <a:r>
              <a:rPr lang="fr-FR" dirty="0" smtClean="0"/>
              <a:t> of the cash </a:t>
            </a:r>
            <a:r>
              <a:rPr lang="fr-FR" dirty="0" err="1" smtClean="0"/>
              <a:t>flows</a:t>
            </a:r>
            <a:r>
              <a:rPr lang="fr-FR" dirty="0" smtClean="0"/>
              <a:t> </a:t>
            </a:r>
            <a:r>
              <a:rPr lang="fr-FR" dirty="0" err="1" smtClean="0"/>
              <a:t>from</a:t>
            </a:r>
            <a:r>
              <a:rPr lang="fr-FR" dirty="0" smtClean="0"/>
              <a:t> an </a:t>
            </a:r>
            <a:r>
              <a:rPr lang="fr-FR" dirty="0" err="1" smtClean="0"/>
              <a:t>asset</a:t>
            </a:r>
            <a:r>
              <a:rPr lang="fr-FR" dirty="0" smtClean="0"/>
              <a:t> (or a group of </a:t>
            </a:r>
            <a:r>
              <a:rPr lang="fr-FR" dirty="0" err="1" smtClean="0"/>
              <a:t>similar</a:t>
            </a:r>
            <a:r>
              <a:rPr lang="fr-FR" dirty="0" smtClean="0"/>
              <a:t> financial </a:t>
            </a:r>
            <a:r>
              <a:rPr lang="fr-FR" dirty="0" err="1" smtClean="0"/>
              <a:t>assets</a:t>
            </a:r>
            <a:r>
              <a:rPr lang="fr-FR" dirty="0" smtClean="0"/>
              <a:t>). Or</a:t>
            </a:r>
          </a:p>
          <a:p>
            <a:pPr>
              <a:buNone/>
            </a:pPr>
            <a:r>
              <a:rPr lang="fr-FR" dirty="0" smtClean="0"/>
              <a:t>-A </a:t>
            </a:r>
            <a:r>
              <a:rPr lang="fr-FR" dirty="0" err="1" smtClean="0"/>
              <a:t>fully</a:t>
            </a:r>
            <a:r>
              <a:rPr lang="fr-FR" dirty="0" smtClean="0"/>
              <a:t>  </a:t>
            </a:r>
            <a:r>
              <a:rPr lang="fr-FR" dirty="0" err="1" smtClean="0"/>
              <a:t>proportionate</a:t>
            </a:r>
            <a:r>
              <a:rPr lang="fr-FR" dirty="0" smtClean="0"/>
              <a:t>  </a:t>
            </a:r>
            <a:r>
              <a:rPr lang="fr-FR" dirty="0" err="1" smtClean="0"/>
              <a:t>share</a:t>
            </a:r>
            <a:r>
              <a:rPr lang="fr-FR" dirty="0" smtClean="0"/>
              <a:t> of </a:t>
            </a:r>
            <a:r>
              <a:rPr lang="fr-FR" dirty="0" err="1" smtClean="0"/>
              <a:t>specifically</a:t>
            </a:r>
            <a:r>
              <a:rPr lang="fr-FR" dirty="0" smtClean="0"/>
              <a:t> </a:t>
            </a:r>
            <a:r>
              <a:rPr lang="fr-FR" dirty="0" err="1" smtClean="0"/>
              <a:t>identified</a:t>
            </a:r>
            <a:r>
              <a:rPr lang="fr-FR" dirty="0" smtClean="0"/>
              <a:t> cash </a:t>
            </a:r>
            <a:r>
              <a:rPr lang="fr-FR" dirty="0" err="1" smtClean="0"/>
              <a:t>flows</a:t>
            </a:r>
            <a:r>
              <a:rPr lang="fr-FR" dirty="0" smtClean="0"/>
              <a:t> </a:t>
            </a:r>
            <a:r>
              <a:rPr lang="fr-FR" dirty="0" err="1" smtClean="0"/>
              <a:t>from</a:t>
            </a:r>
            <a:r>
              <a:rPr lang="fr-FR" dirty="0" smtClean="0"/>
              <a:t> a financial </a:t>
            </a:r>
            <a:r>
              <a:rPr lang="fr-FR" dirty="0" err="1" smtClean="0"/>
              <a:t>asset</a:t>
            </a:r>
            <a:r>
              <a:rPr lang="fr-FR" dirty="0" smtClean="0"/>
              <a:t> (or a group of </a:t>
            </a:r>
            <a:r>
              <a:rPr lang="fr-FR" dirty="0" err="1" smtClean="0"/>
              <a:t>similar</a:t>
            </a:r>
            <a:r>
              <a:rPr lang="fr-FR" dirty="0" smtClean="0"/>
              <a:t> </a:t>
            </a:r>
            <a:r>
              <a:rPr lang="fr-FR" dirty="0" err="1" smtClean="0"/>
              <a:t>finan-cial</a:t>
            </a:r>
            <a:r>
              <a:rPr lang="fr-FR" dirty="0" smtClean="0"/>
              <a:t> </a:t>
            </a:r>
            <a:r>
              <a:rPr lang="fr-FR" dirty="0" err="1" smtClean="0"/>
              <a:t>assets</a:t>
            </a:r>
            <a:r>
              <a:rPr lang="fr-FR" dirty="0" smtClean="0"/>
              <a:t>).</a:t>
            </a:r>
          </a:p>
          <a:p>
            <a:pPr>
              <a:buNone/>
            </a:pPr>
            <a:r>
              <a:rPr lang="fr-FR" dirty="0" smtClean="0"/>
              <a:t>-A </a:t>
            </a:r>
            <a:r>
              <a:rPr lang="fr-FR" b="1" dirty="0" smtClean="0"/>
              <a:t>financial </a:t>
            </a:r>
            <a:r>
              <a:rPr lang="fr-FR" b="1" dirty="0" err="1" smtClean="0"/>
              <a:t>liability</a:t>
            </a:r>
            <a:r>
              <a:rPr lang="fr-FR" b="1" dirty="0" smtClean="0"/>
              <a:t> </a:t>
            </a:r>
            <a:r>
              <a:rPr lang="fr-FR" dirty="0" err="1" smtClean="0"/>
              <a:t>should</a:t>
            </a:r>
            <a:r>
              <a:rPr lang="fr-FR" dirty="0" smtClean="0"/>
              <a:t> </a:t>
            </a:r>
            <a:r>
              <a:rPr lang="fr-FR" dirty="0" err="1" smtClean="0"/>
              <a:t>be</a:t>
            </a:r>
            <a:r>
              <a:rPr lang="fr-FR" dirty="0" smtClean="0"/>
              <a:t> </a:t>
            </a:r>
            <a:r>
              <a:rPr lang="fr-FR" dirty="0" err="1" smtClean="0"/>
              <a:t>removed</a:t>
            </a:r>
            <a:r>
              <a:rPr lang="fr-FR" dirty="0" smtClean="0"/>
              <a:t> </a:t>
            </a:r>
            <a:r>
              <a:rPr lang="fr-FR" dirty="0" err="1" smtClean="0"/>
              <a:t>from</a:t>
            </a:r>
            <a:r>
              <a:rPr lang="fr-FR" dirty="0" smtClean="0"/>
              <a:t> the balance </a:t>
            </a:r>
            <a:r>
              <a:rPr lang="fr-FR" dirty="0" err="1" smtClean="0"/>
              <a:t>sheet</a:t>
            </a:r>
            <a:r>
              <a:rPr lang="fr-FR" dirty="0" smtClean="0"/>
              <a:t> </a:t>
            </a:r>
            <a:r>
              <a:rPr lang="fr-FR" dirty="0" err="1" smtClean="0"/>
              <a:t>when</a:t>
            </a:r>
            <a:r>
              <a:rPr lang="fr-FR" dirty="0" smtClean="0"/>
              <a:t>, and </a:t>
            </a:r>
            <a:r>
              <a:rPr lang="fr-FR" dirty="0" err="1" smtClean="0"/>
              <a:t>only</a:t>
            </a:r>
            <a:r>
              <a:rPr lang="fr-FR" dirty="0" smtClean="0"/>
              <a:t> </a:t>
            </a:r>
            <a:r>
              <a:rPr lang="fr-FR" dirty="0" err="1" smtClean="0"/>
              <a:t>when</a:t>
            </a:r>
            <a:r>
              <a:rPr lang="fr-FR" dirty="0" smtClean="0"/>
              <a:t>, it </a:t>
            </a:r>
            <a:r>
              <a:rPr lang="fr-FR" dirty="0" err="1" smtClean="0"/>
              <a:t>is</a:t>
            </a:r>
            <a:r>
              <a:rPr lang="fr-FR" dirty="0" smtClean="0"/>
              <a:t> </a:t>
            </a:r>
            <a:r>
              <a:rPr lang="fr-FR" dirty="0" err="1" smtClean="0"/>
              <a:t>extinguished</a:t>
            </a:r>
            <a:r>
              <a:rPr lang="fr-FR" dirty="0" smtClean="0"/>
              <a:t>, </a:t>
            </a:r>
            <a:r>
              <a:rPr lang="fr-FR" dirty="0" err="1" smtClean="0"/>
              <a:t>that</a:t>
            </a:r>
            <a:r>
              <a:rPr lang="fr-FR" dirty="0" smtClean="0"/>
              <a:t> </a:t>
            </a:r>
            <a:r>
              <a:rPr lang="fr-FR" dirty="0" err="1" smtClean="0"/>
              <a:t>is</a:t>
            </a:r>
            <a:r>
              <a:rPr lang="fr-FR" dirty="0" smtClean="0"/>
              <a:t>, </a:t>
            </a:r>
            <a:r>
              <a:rPr lang="fr-FR" dirty="0" err="1" smtClean="0"/>
              <a:t>when</a:t>
            </a:r>
            <a:r>
              <a:rPr lang="fr-FR" dirty="0" smtClean="0"/>
              <a:t> the </a:t>
            </a:r>
            <a:r>
              <a:rPr lang="fr-FR" dirty="0" err="1" smtClean="0"/>
              <a:t>obligationspecified</a:t>
            </a:r>
            <a:r>
              <a:rPr lang="fr-FR" dirty="0" smtClean="0"/>
              <a:t> in the </a:t>
            </a:r>
            <a:r>
              <a:rPr lang="fr-FR" dirty="0" err="1" smtClean="0"/>
              <a:t>contract</a:t>
            </a:r>
            <a:r>
              <a:rPr lang="fr-FR" dirty="0" smtClean="0"/>
              <a:t> </a:t>
            </a:r>
            <a:r>
              <a:rPr lang="fr-FR" dirty="0" err="1" smtClean="0"/>
              <a:t>is</a:t>
            </a:r>
            <a:r>
              <a:rPr lang="fr-FR" dirty="0" smtClean="0"/>
              <a:t> </a:t>
            </a:r>
            <a:r>
              <a:rPr lang="fr-FR" dirty="0" err="1" smtClean="0"/>
              <a:t>either</a:t>
            </a:r>
            <a:r>
              <a:rPr lang="fr-FR" dirty="0" smtClean="0"/>
              <a:t> </a:t>
            </a:r>
            <a:r>
              <a:rPr lang="fr-FR" dirty="0" err="1" smtClean="0"/>
              <a:t>discharged</a:t>
            </a:r>
            <a:r>
              <a:rPr lang="fr-FR" dirty="0" smtClean="0"/>
              <a:t> or </a:t>
            </a:r>
            <a:r>
              <a:rPr lang="fr-FR" dirty="0" err="1" smtClean="0"/>
              <a:t>cancelled</a:t>
            </a:r>
            <a:r>
              <a:rPr lang="fr-FR" dirty="0" smtClean="0"/>
              <a:t> or expires. [</a:t>
            </a:r>
            <a:r>
              <a:rPr lang="fr-FR" b="1" dirty="0" smtClean="0"/>
              <a:t>IFRS 9, </a:t>
            </a:r>
            <a:r>
              <a:rPr lang="fr-FR" b="1" dirty="0" err="1" smtClean="0"/>
              <a:t>paragraph</a:t>
            </a:r>
            <a:r>
              <a:rPr lang="fr-FR" b="1" dirty="0" smtClean="0"/>
              <a:t> 3.3.1</a:t>
            </a:r>
            <a:r>
              <a:rPr lang="fr-FR" dirty="0" smtClean="0"/>
              <a:t>]</a:t>
            </a:r>
          </a:p>
          <a:p>
            <a:pPr>
              <a:buNone/>
            </a:pP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fr-FR" b="1" dirty="0" smtClean="0"/>
              <a:t>8-</a:t>
            </a:r>
            <a:r>
              <a:rPr lang="fr-FR" dirty="0" smtClean="0"/>
              <a:t> </a:t>
            </a:r>
            <a:r>
              <a:rPr lang="fr-FR" b="1" dirty="0" err="1" smtClean="0"/>
              <a:t>Derivatives</a:t>
            </a:r>
            <a:endParaRPr lang="fr-FR" dirty="0" smtClean="0"/>
          </a:p>
          <a:p>
            <a:pPr>
              <a:buNone/>
            </a:pPr>
            <a:r>
              <a:rPr lang="fr-FR" dirty="0" smtClean="0"/>
              <a:t>All </a:t>
            </a:r>
            <a:r>
              <a:rPr lang="fr-FR" dirty="0" err="1" smtClean="0"/>
              <a:t>derivatives</a:t>
            </a:r>
            <a:r>
              <a:rPr lang="fr-FR" dirty="0" smtClean="0"/>
              <a:t> in scope of IFRS 9, </a:t>
            </a:r>
            <a:r>
              <a:rPr lang="fr-FR" dirty="0" err="1" smtClean="0"/>
              <a:t>including</a:t>
            </a:r>
            <a:r>
              <a:rPr lang="fr-FR" dirty="0" smtClean="0"/>
              <a:t> </a:t>
            </a:r>
            <a:r>
              <a:rPr lang="fr-FR" dirty="0" err="1" smtClean="0"/>
              <a:t>those</a:t>
            </a:r>
            <a:r>
              <a:rPr lang="fr-FR" dirty="0" smtClean="0"/>
              <a:t> </a:t>
            </a:r>
            <a:r>
              <a:rPr lang="fr-FR" dirty="0" err="1" smtClean="0"/>
              <a:t>linked</a:t>
            </a:r>
            <a:r>
              <a:rPr lang="fr-FR" dirty="0" smtClean="0"/>
              <a:t> to </a:t>
            </a:r>
            <a:r>
              <a:rPr lang="fr-FR" dirty="0" err="1" smtClean="0"/>
              <a:t>unquoted</a:t>
            </a:r>
            <a:r>
              <a:rPr lang="fr-FR" dirty="0" smtClean="0"/>
              <a:t> </a:t>
            </a:r>
            <a:r>
              <a:rPr lang="fr-FR" dirty="0" err="1" smtClean="0"/>
              <a:t>equity</a:t>
            </a:r>
            <a:r>
              <a:rPr lang="fr-FR" dirty="0" smtClean="0"/>
              <a:t> </a:t>
            </a:r>
            <a:r>
              <a:rPr lang="fr-FR" dirty="0" err="1" smtClean="0"/>
              <a:t>investments</a:t>
            </a:r>
            <a:r>
              <a:rPr lang="fr-FR" dirty="0" smtClean="0"/>
              <a:t>, are </a:t>
            </a:r>
            <a:r>
              <a:rPr lang="fr-FR" dirty="0" err="1" smtClean="0"/>
              <a:t>measured</a:t>
            </a:r>
            <a:r>
              <a:rPr lang="fr-FR" dirty="0" smtClean="0"/>
              <a:t> </a:t>
            </a:r>
            <a:r>
              <a:rPr lang="fr-FR" dirty="0" err="1" smtClean="0"/>
              <a:t>at</a:t>
            </a:r>
            <a:r>
              <a:rPr lang="fr-FR" dirty="0" smtClean="0"/>
              <a:t> </a:t>
            </a:r>
            <a:r>
              <a:rPr lang="fr-FR" dirty="0" err="1" smtClean="0"/>
              <a:t>fair</a:t>
            </a:r>
            <a:r>
              <a:rPr lang="fr-FR" dirty="0" smtClean="0"/>
              <a:t> value. Value changes are </a:t>
            </a:r>
            <a:r>
              <a:rPr lang="fr-FR" dirty="0" err="1" smtClean="0"/>
              <a:t>recognised</a:t>
            </a:r>
            <a:r>
              <a:rPr lang="fr-FR" dirty="0" smtClean="0"/>
              <a:t> in profit or </a:t>
            </a:r>
            <a:r>
              <a:rPr lang="fr-FR" dirty="0" err="1" smtClean="0"/>
              <a:t>loss</a:t>
            </a:r>
            <a:r>
              <a:rPr lang="fr-FR" dirty="0" smtClean="0"/>
              <a:t> </a:t>
            </a:r>
            <a:r>
              <a:rPr lang="fr-FR" dirty="0" err="1" smtClean="0"/>
              <a:t>unless</a:t>
            </a:r>
            <a:r>
              <a:rPr lang="fr-FR" dirty="0" smtClean="0"/>
              <a:t> the </a:t>
            </a:r>
            <a:r>
              <a:rPr lang="fr-FR" dirty="0" err="1" smtClean="0"/>
              <a:t>entity</a:t>
            </a:r>
            <a:r>
              <a:rPr lang="fr-FR" dirty="0" smtClean="0"/>
              <a:t> has </a:t>
            </a:r>
            <a:r>
              <a:rPr lang="fr-FR" dirty="0" err="1" smtClean="0"/>
              <a:t>elected</a:t>
            </a:r>
            <a:r>
              <a:rPr lang="fr-FR" dirty="0" smtClean="0"/>
              <a:t> to </a:t>
            </a:r>
            <a:r>
              <a:rPr lang="fr-FR" dirty="0" err="1" smtClean="0"/>
              <a:t>apply</a:t>
            </a:r>
            <a:r>
              <a:rPr lang="fr-FR" dirty="0" smtClean="0"/>
              <a:t> </a:t>
            </a:r>
            <a:r>
              <a:rPr lang="fr-FR" dirty="0" err="1" smtClean="0"/>
              <a:t>hedge</a:t>
            </a:r>
            <a:r>
              <a:rPr lang="fr-FR" dirty="0" smtClean="0"/>
              <a:t> </a:t>
            </a:r>
            <a:r>
              <a:rPr lang="fr-FR" dirty="0" err="1" smtClean="0"/>
              <a:t>accounting</a:t>
            </a:r>
            <a:r>
              <a:rPr lang="fr-FR" dirty="0" smtClean="0"/>
              <a:t> by </a:t>
            </a:r>
            <a:r>
              <a:rPr lang="fr-FR" dirty="0" err="1" smtClean="0"/>
              <a:t>designating</a:t>
            </a:r>
            <a:r>
              <a:rPr lang="fr-FR" dirty="0" smtClean="0"/>
              <a:t> the </a:t>
            </a:r>
            <a:r>
              <a:rPr lang="fr-FR" dirty="0" err="1" smtClean="0"/>
              <a:t>derivative</a:t>
            </a:r>
            <a:r>
              <a:rPr lang="fr-FR" dirty="0" smtClean="0"/>
              <a:t> as a </a:t>
            </a:r>
            <a:r>
              <a:rPr lang="fr-FR" dirty="0" err="1" smtClean="0"/>
              <a:t>hedging</a:t>
            </a:r>
            <a:r>
              <a:rPr lang="fr-FR" dirty="0" smtClean="0"/>
              <a:t> instrument in an </a:t>
            </a:r>
            <a:r>
              <a:rPr lang="fr-FR" dirty="0" err="1" smtClean="0"/>
              <a:t>eligible</a:t>
            </a:r>
            <a:r>
              <a:rPr lang="fr-FR" dirty="0" smtClean="0"/>
              <a:t> </a:t>
            </a:r>
            <a:r>
              <a:rPr lang="fr-FR" dirty="0" err="1" smtClean="0"/>
              <a:t>hedging</a:t>
            </a:r>
            <a:r>
              <a:rPr lang="fr-FR" dirty="0" smtClean="0"/>
              <a:t> </a:t>
            </a:r>
            <a:r>
              <a:rPr lang="fr-FR" dirty="0" err="1" smtClean="0"/>
              <a:t>relationship</a:t>
            </a:r>
            <a:r>
              <a:rPr lang="fr-FR" dirty="0" smtClean="0"/>
              <a:t>.</a:t>
            </a:r>
          </a:p>
          <a:p>
            <a:pPr>
              <a:buNone/>
            </a:pPr>
            <a:endParaRPr lang="fr-FR" dirty="0" smtClean="0"/>
          </a:p>
          <a:p>
            <a:pPr>
              <a:buNone/>
            </a:pPr>
            <a:endParaRPr lang="fr-FR" dirty="0" smtClean="0"/>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fr-FR" b="1" dirty="0" smtClean="0"/>
              <a:t>9-Reclassification</a:t>
            </a:r>
            <a:endParaRPr lang="fr-FR" dirty="0" smtClean="0"/>
          </a:p>
          <a:p>
            <a:pPr>
              <a:buNone/>
            </a:pPr>
            <a:r>
              <a:rPr lang="fr-FR" dirty="0" smtClean="0"/>
              <a:t> For financial </a:t>
            </a:r>
            <a:r>
              <a:rPr lang="fr-FR" dirty="0" err="1" smtClean="0"/>
              <a:t>assets</a:t>
            </a:r>
            <a:r>
              <a:rPr lang="fr-FR" dirty="0" smtClean="0"/>
              <a:t>, reclassification </a:t>
            </a:r>
            <a:r>
              <a:rPr lang="fr-FR" dirty="0" err="1" smtClean="0"/>
              <a:t>is</a:t>
            </a:r>
            <a:r>
              <a:rPr lang="fr-FR" dirty="0" smtClean="0"/>
              <a:t> </a:t>
            </a:r>
            <a:r>
              <a:rPr lang="fr-FR" dirty="0" err="1" smtClean="0"/>
              <a:t>required</a:t>
            </a:r>
            <a:r>
              <a:rPr lang="fr-FR" dirty="0" smtClean="0"/>
              <a:t> </a:t>
            </a:r>
            <a:r>
              <a:rPr lang="fr-FR" dirty="0" err="1" smtClean="0"/>
              <a:t>between</a:t>
            </a:r>
            <a:r>
              <a:rPr lang="fr-FR" dirty="0" smtClean="0"/>
              <a:t> FVTPL, FVTOCI and </a:t>
            </a:r>
            <a:r>
              <a:rPr lang="fr-FR" dirty="0" err="1" smtClean="0"/>
              <a:t>amortised</a:t>
            </a:r>
            <a:r>
              <a:rPr lang="fr-FR" dirty="0" smtClean="0"/>
              <a:t> </a:t>
            </a:r>
            <a:r>
              <a:rPr lang="fr-FR" dirty="0" err="1" smtClean="0"/>
              <a:t>cost</a:t>
            </a:r>
            <a:r>
              <a:rPr lang="fr-FR" dirty="0" smtClean="0"/>
              <a:t>, if and </a:t>
            </a:r>
            <a:r>
              <a:rPr lang="fr-FR" dirty="0" err="1" smtClean="0"/>
              <a:t>only</a:t>
            </a:r>
            <a:r>
              <a:rPr lang="fr-FR" dirty="0" smtClean="0"/>
              <a:t> if the </a:t>
            </a:r>
            <a:r>
              <a:rPr lang="fr-FR" dirty="0" err="1" smtClean="0"/>
              <a:t>entity's</a:t>
            </a:r>
            <a:r>
              <a:rPr lang="fr-FR" dirty="0" smtClean="0"/>
              <a:t> business model objective for </a:t>
            </a:r>
            <a:r>
              <a:rPr lang="fr-FR" dirty="0" err="1" smtClean="0"/>
              <a:t>its</a:t>
            </a:r>
            <a:r>
              <a:rPr lang="fr-FR" dirty="0" smtClean="0"/>
              <a:t> financial </a:t>
            </a:r>
            <a:r>
              <a:rPr lang="fr-FR" dirty="0" err="1" smtClean="0"/>
              <a:t>assets</a:t>
            </a:r>
            <a:r>
              <a:rPr lang="fr-FR" dirty="0" smtClean="0"/>
              <a:t> changes </a:t>
            </a:r>
            <a:r>
              <a:rPr lang="fr-FR" dirty="0" err="1" smtClean="0"/>
              <a:t>so</a:t>
            </a:r>
            <a:r>
              <a:rPr lang="fr-FR" dirty="0" smtClean="0"/>
              <a:t> </a:t>
            </a:r>
            <a:r>
              <a:rPr lang="fr-FR" dirty="0" err="1" smtClean="0"/>
              <a:t>its</a:t>
            </a:r>
            <a:r>
              <a:rPr lang="fr-FR" dirty="0" smtClean="0"/>
              <a:t> </a:t>
            </a:r>
            <a:r>
              <a:rPr lang="fr-FR" dirty="0" err="1" smtClean="0"/>
              <a:t>previous</a:t>
            </a:r>
            <a:r>
              <a:rPr lang="fr-FR" dirty="0" smtClean="0"/>
              <a:t> model </a:t>
            </a:r>
            <a:r>
              <a:rPr lang="fr-FR" dirty="0" err="1" smtClean="0"/>
              <a:t>assessment</a:t>
            </a:r>
            <a:r>
              <a:rPr lang="fr-FR" dirty="0" smtClean="0"/>
              <a:t> </a:t>
            </a:r>
            <a:r>
              <a:rPr lang="fr-FR" dirty="0" err="1" smtClean="0"/>
              <a:t>would</a:t>
            </a:r>
            <a:r>
              <a:rPr lang="fr-FR" dirty="0" smtClean="0"/>
              <a:t> no longer </a:t>
            </a:r>
            <a:r>
              <a:rPr lang="fr-FR" dirty="0" err="1" smtClean="0"/>
              <a:t>apply</a:t>
            </a:r>
            <a:r>
              <a:rPr lang="fr-FR" dirty="0" smtClean="0"/>
              <a:t>. </a:t>
            </a:r>
            <a:r>
              <a:rPr lang="fr-FR" b="1" dirty="0" smtClean="0"/>
              <a:t>[IFRS 9, </a:t>
            </a:r>
            <a:r>
              <a:rPr lang="fr-FR" b="1" dirty="0" err="1" smtClean="0"/>
              <a:t>paragraph</a:t>
            </a:r>
            <a:r>
              <a:rPr lang="fr-FR" b="1" dirty="0" smtClean="0"/>
              <a:t> 4.4.1]</a:t>
            </a:r>
            <a:endParaRPr lang="fr-FR" dirty="0" smtClean="0"/>
          </a:p>
          <a:p>
            <a:endParaRPr lang="fr-FR" dirty="0" smtClean="0"/>
          </a:p>
          <a:p>
            <a:pPr>
              <a:buNone/>
            </a:pPr>
            <a:r>
              <a:rPr lang="fr-FR" dirty="0" smtClean="0"/>
              <a:t> IFRS 9 </a:t>
            </a:r>
            <a:r>
              <a:rPr lang="fr-FR" dirty="0" err="1" smtClean="0"/>
              <a:t>does</a:t>
            </a:r>
            <a:r>
              <a:rPr lang="fr-FR" dirty="0" smtClean="0"/>
              <a:t> not </a:t>
            </a:r>
            <a:r>
              <a:rPr lang="fr-FR" dirty="0" err="1" smtClean="0"/>
              <a:t>allow</a:t>
            </a:r>
            <a:r>
              <a:rPr lang="fr-FR" dirty="0" smtClean="0"/>
              <a:t> reclassification:</a:t>
            </a:r>
          </a:p>
          <a:p>
            <a:pPr>
              <a:buNone/>
            </a:pPr>
            <a:r>
              <a:rPr lang="fr-FR" dirty="0" smtClean="0"/>
              <a:t>  for </a:t>
            </a:r>
            <a:r>
              <a:rPr lang="fr-FR" dirty="0" err="1" smtClean="0"/>
              <a:t>equity</a:t>
            </a:r>
            <a:r>
              <a:rPr lang="fr-FR" dirty="0" smtClean="0"/>
              <a:t> </a:t>
            </a:r>
            <a:r>
              <a:rPr lang="fr-FR" dirty="0" err="1" smtClean="0"/>
              <a:t>investments</a:t>
            </a:r>
            <a:r>
              <a:rPr lang="fr-FR" dirty="0" smtClean="0"/>
              <a:t> </a:t>
            </a:r>
            <a:r>
              <a:rPr lang="fr-FR" dirty="0" err="1" smtClean="0"/>
              <a:t>measured</a:t>
            </a:r>
            <a:r>
              <a:rPr lang="fr-FR" dirty="0" smtClean="0"/>
              <a:t> </a:t>
            </a:r>
            <a:r>
              <a:rPr lang="fr-FR" dirty="0" err="1" smtClean="0"/>
              <a:t>at</a:t>
            </a:r>
            <a:r>
              <a:rPr lang="fr-FR" dirty="0" smtClean="0"/>
              <a:t> FVTOCI, or </a:t>
            </a:r>
            <a:r>
              <a:rPr lang="fr-FR" dirty="0" err="1" smtClean="0"/>
              <a:t>where</a:t>
            </a:r>
            <a:r>
              <a:rPr lang="fr-FR" dirty="0" smtClean="0"/>
              <a:t> the </a:t>
            </a:r>
            <a:r>
              <a:rPr lang="fr-FR" dirty="0" err="1" smtClean="0"/>
              <a:t>fair</a:t>
            </a:r>
            <a:r>
              <a:rPr lang="fr-FR" dirty="0" smtClean="0"/>
              <a:t> value option has been </a:t>
            </a:r>
            <a:r>
              <a:rPr lang="fr-FR" dirty="0" err="1" smtClean="0"/>
              <a:t>exercised</a:t>
            </a:r>
            <a:r>
              <a:rPr lang="fr-FR" dirty="0" smtClean="0"/>
              <a:t> in </a:t>
            </a:r>
            <a:r>
              <a:rPr lang="fr-FR" dirty="0" err="1" smtClean="0"/>
              <a:t>any</a:t>
            </a:r>
            <a:r>
              <a:rPr lang="fr-FR" dirty="0" smtClean="0"/>
              <a:t> </a:t>
            </a:r>
            <a:r>
              <a:rPr lang="fr-FR" dirty="0" err="1" smtClean="0"/>
              <a:t>circumstance</a:t>
            </a:r>
            <a:r>
              <a:rPr lang="fr-FR" dirty="0" smtClean="0"/>
              <a:t> for a financial </a:t>
            </a:r>
            <a:r>
              <a:rPr lang="fr-FR" dirty="0" err="1" smtClean="0"/>
              <a:t>assets</a:t>
            </a:r>
            <a:r>
              <a:rPr lang="fr-FR" dirty="0" smtClean="0"/>
              <a:t> or financial </a:t>
            </a:r>
            <a:r>
              <a:rPr lang="fr-FR" dirty="0" err="1" smtClean="0"/>
              <a:t>liability</a:t>
            </a:r>
            <a:endParaRPr lang="fr-FR" dirty="0" smtClean="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a:buNone/>
            </a:pPr>
            <a:r>
              <a:rPr lang="fr-FR" b="1" dirty="0" smtClean="0"/>
              <a:t>1-Objective</a:t>
            </a:r>
            <a:endParaRPr lang="ar-DZ" b="1" dirty="0" smtClean="0"/>
          </a:p>
          <a:p>
            <a:pPr>
              <a:buNone/>
            </a:pPr>
            <a:r>
              <a:rPr lang="fr-FR" dirty="0" smtClean="0"/>
              <a:t>The objective of IFRS 9 </a:t>
            </a:r>
            <a:r>
              <a:rPr lang="fr-FR" dirty="0" err="1" smtClean="0"/>
              <a:t>is</a:t>
            </a:r>
            <a:r>
              <a:rPr lang="fr-FR" dirty="0" smtClean="0"/>
              <a:t> to </a:t>
            </a:r>
            <a:r>
              <a:rPr lang="fr-FR" dirty="0" err="1" smtClean="0"/>
              <a:t>establish</a:t>
            </a:r>
            <a:r>
              <a:rPr lang="fr-FR" dirty="0" smtClean="0"/>
              <a:t> </a:t>
            </a:r>
            <a:r>
              <a:rPr lang="fr-FR" dirty="0" err="1" smtClean="0"/>
              <a:t>principles</a:t>
            </a:r>
            <a:r>
              <a:rPr lang="fr-FR" dirty="0" smtClean="0"/>
              <a:t> for the financial </a:t>
            </a:r>
            <a:r>
              <a:rPr lang="fr-FR" dirty="0" err="1" smtClean="0"/>
              <a:t>reporting</a:t>
            </a:r>
            <a:r>
              <a:rPr lang="fr-FR" dirty="0" smtClean="0"/>
              <a:t> of financial  </a:t>
            </a:r>
            <a:r>
              <a:rPr lang="fr-FR" dirty="0" err="1" smtClean="0"/>
              <a:t>assets</a:t>
            </a:r>
            <a:r>
              <a:rPr lang="fr-FR" dirty="0" smtClean="0"/>
              <a:t> and financial </a:t>
            </a:r>
            <a:r>
              <a:rPr lang="fr-FR" dirty="0" err="1" smtClean="0"/>
              <a:t>liabilities</a:t>
            </a:r>
            <a:r>
              <a:rPr lang="fr-FR" dirty="0" smtClean="0"/>
              <a:t> </a:t>
            </a:r>
            <a:r>
              <a:rPr lang="fr-FR" dirty="0" err="1" smtClean="0"/>
              <a:t>that</a:t>
            </a:r>
            <a:r>
              <a:rPr lang="fr-FR" dirty="0" smtClean="0"/>
              <a:t> will </a:t>
            </a:r>
            <a:r>
              <a:rPr lang="fr-FR" dirty="0" err="1" smtClean="0"/>
              <a:t>present</a:t>
            </a:r>
            <a:r>
              <a:rPr lang="fr-FR" dirty="0" smtClean="0"/>
              <a:t> relevant and </a:t>
            </a:r>
            <a:r>
              <a:rPr lang="fr-FR" dirty="0" err="1" smtClean="0"/>
              <a:t>useful</a:t>
            </a:r>
            <a:r>
              <a:rPr lang="fr-FR" dirty="0" smtClean="0"/>
              <a:t> information to </a:t>
            </a:r>
            <a:r>
              <a:rPr lang="fr-FR" dirty="0" err="1" smtClean="0"/>
              <a:t>users</a:t>
            </a:r>
            <a:r>
              <a:rPr lang="fr-FR" dirty="0" smtClean="0"/>
              <a:t> of financial </a:t>
            </a:r>
            <a:r>
              <a:rPr lang="fr-FR" dirty="0" err="1" smtClean="0"/>
              <a:t>statements</a:t>
            </a:r>
            <a:r>
              <a:rPr lang="fr-FR" dirty="0" smtClean="0"/>
              <a:t> for </a:t>
            </a:r>
            <a:r>
              <a:rPr lang="fr-FR" dirty="0" err="1" smtClean="0"/>
              <a:t>their</a:t>
            </a:r>
            <a:r>
              <a:rPr lang="fr-FR" dirty="0" smtClean="0"/>
              <a:t> </a:t>
            </a:r>
            <a:r>
              <a:rPr lang="fr-FR" dirty="0" err="1" smtClean="0"/>
              <a:t>assessment</a:t>
            </a:r>
            <a:r>
              <a:rPr lang="fr-FR" dirty="0" smtClean="0"/>
              <a:t> of the </a:t>
            </a:r>
            <a:r>
              <a:rPr lang="fr-FR" dirty="0" err="1" smtClean="0"/>
              <a:t>amounts</a:t>
            </a:r>
            <a:r>
              <a:rPr lang="fr-FR" dirty="0" smtClean="0"/>
              <a:t>, timing and </a:t>
            </a:r>
            <a:r>
              <a:rPr lang="fr-FR" dirty="0" err="1" smtClean="0"/>
              <a:t>uncertainty</a:t>
            </a:r>
            <a:r>
              <a:rPr lang="fr-FR" dirty="0" smtClean="0"/>
              <a:t> of an </a:t>
            </a:r>
            <a:r>
              <a:rPr lang="fr-FR" dirty="0" err="1" smtClean="0"/>
              <a:t>entity’s</a:t>
            </a:r>
            <a:r>
              <a:rPr lang="fr-FR" dirty="0" smtClean="0"/>
              <a:t> future cash </a:t>
            </a:r>
            <a:r>
              <a:rPr lang="fr-FR" dirty="0" err="1" smtClean="0"/>
              <a:t>flows</a:t>
            </a:r>
            <a:r>
              <a:rPr lang="ar-DZ" dirty="0" smtClean="0"/>
              <a:t>.</a:t>
            </a:r>
          </a:p>
          <a:p>
            <a:pPr>
              <a:buNone/>
            </a:pPr>
            <a:r>
              <a:rPr lang="fr-FR" b="1" dirty="0" smtClean="0"/>
              <a:t>2-Scope</a:t>
            </a:r>
            <a:endParaRPr lang="ar-DZ" b="1" dirty="0" smtClean="0"/>
          </a:p>
          <a:p>
            <a:r>
              <a:rPr lang="fr-FR" dirty="0" smtClean="0"/>
              <a:t>This Standard </a:t>
            </a:r>
            <a:r>
              <a:rPr lang="fr-FR" dirty="0" err="1" smtClean="0"/>
              <a:t>shall</a:t>
            </a:r>
            <a:r>
              <a:rPr lang="fr-FR" dirty="0" smtClean="0"/>
              <a:t> </a:t>
            </a:r>
            <a:r>
              <a:rPr lang="fr-FR" dirty="0" err="1" smtClean="0"/>
              <a:t>be</a:t>
            </a:r>
            <a:r>
              <a:rPr lang="fr-FR" dirty="0" smtClean="0"/>
              <a:t> </a:t>
            </a:r>
            <a:r>
              <a:rPr lang="fr-FR" dirty="0" err="1" smtClean="0"/>
              <a:t>applied</a:t>
            </a:r>
            <a:r>
              <a:rPr lang="fr-FR" dirty="0" smtClean="0"/>
              <a:t> by all </a:t>
            </a:r>
            <a:r>
              <a:rPr lang="fr-FR" dirty="0" err="1" smtClean="0"/>
              <a:t>entities</a:t>
            </a:r>
            <a:r>
              <a:rPr lang="fr-FR" dirty="0" smtClean="0"/>
              <a:t> to all types of financial</a:t>
            </a:r>
          </a:p>
          <a:p>
            <a:r>
              <a:rPr lang="fr-FR" dirty="0" smtClean="0"/>
              <a:t>instruments </a:t>
            </a:r>
            <a:r>
              <a:rPr lang="fr-FR" b="1" dirty="0" err="1" smtClean="0">
                <a:solidFill>
                  <a:srgbClr val="FF0000"/>
                </a:solidFill>
              </a:rPr>
              <a:t>except</a:t>
            </a:r>
            <a:r>
              <a:rPr lang="fr-FR" dirty="0" smtClean="0"/>
              <a:t> for </a:t>
            </a:r>
            <a:r>
              <a:rPr lang="fr-FR" b="1" dirty="0" smtClean="0"/>
              <a:t>:</a:t>
            </a:r>
            <a:endParaRPr lang="fr-FR" dirty="0" smtClean="0"/>
          </a:p>
          <a:p>
            <a:pPr>
              <a:buNone/>
            </a:pPr>
            <a:r>
              <a:rPr lang="fr-FR" dirty="0" smtClean="0"/>
              <a:t>-</a:t>
            </a:r>
            <a:r>
              <a:rPr lang="fr-FR" dirty="0" err="1" smtClean="0"/>
              <a:t>Those</a:t>
            </a:r>
            <a:r>
              <a:rPr lang="fr-FR" dirty="0" smtClean="0"/>
              <a:t> </a:t>
            </a:r>
            <a:r>
              <a:rPr lang="fr-FR" dirty="0" err="1" smtClean="0"/>
              <a:t>interests</a:t>
            </a:r>
            <a:r>
              <a:rPr lang="fr-FR" dirty="0" smtClean="0"/>
              <a:t> in </a:t>
            </a:r>
            <a:r>
              <a:rPr lang="fr-FR" dirty="0" err="1" smtClean="0"/>
              <a:t>subsidiaries</a:t>
            </a:r>
            <a:r>
              <a:rPr lang="fr-FR" dirty="0" smtClean="0"/>
              <a:t>, </a:t>
            </a:r>
            <a:r>
              <a:rPr lang="fr-FR" dirty="0" err="1" smtClean="0"/>
              <a:t>associates</a:t>
            </a:r>
            <a:r>
              <a:rPr lang="fr-FR" dirty="0" smtClean="0"/>
              <a:t> and joint </a:t>
            </a:r>
            <a:r>
              <a:rPr lang="fr-FR" dirty="0" err="1" smtClean="0"/>
              <a:t>ventures</a:t>
            </a:r>
            <a:endParaRPr lang="fr-FR" dirty="0" smtClean="0"/>
          </a:p>
          <a:p>
            <a:pPr>
              <a:buNone/>
            </a:pPr>
            <a:r>
              <a:rPr lang="fr-FR" dirty="0" smtClean="0"/>
              <a:t>-</a:t>
            </a:r>
            <a:r>
              <a:rPr lang="fr-FR" dirty="0" err="1" smtClean="0"/>
              <a:t>Rights</a:t>
            </a:r>
            <a:r>
              <a:rPr lang="fr-FR" dirty="0" smtClean="0"/>
              <a:t> and obligations under </a:t>
            </a:r>
            <a:r>
              <a:rPr lang="fr-FR" dirty="0" err="1" smtClean="0"/>
              <a:t>leases</a:t>
            </a:r>
            <a:r>
              <a:rPr lang="fr-FR" dirty="0" smtClean="0"/>
              <a:t> (IFRS 16).</a:t>
            </a:r>
          </a:p>
          <a:p>
            <a:pPr>
              <a:buNone/>
            </a:pPr>
            <a:r>
              <a:rPr lang="ar-DZ" dirty="0" smtClean="0"/>
              <a:t>-</a:t>
            </a:r>
            <a:r>
              <a:rPr lang="fr-FR" dirty="0" err="1" smtClean="0"/>
              <a:t>Employers</a:t>
            </a:r>
            <a:r>
              <a:rPr lang="fr-FR" dirty="0" smtClean="0"/>
              <a:t>’ </a:t>
            </a:r>
            <a:r>
              <a:rPr lang="fr-FR" dirty="0" err="1" smtClean="0"/>
              <a:t>rights</a:t>
            </a:r>
            <a:r>
              <a:rPr lang="fr-FR" dirty="0" smtClean="0"/>
              <a:t> and obligations under </a:t>
            </a:r>
            <a:r>
              <a:rPr lang="fr-FR" dirty="0" err="1" smtClean="0"/>
              <a:t>employee</a:t>
            </a:r>
            <a:r>
              <a:rPr lang="fr-FR" dirty="0" smtClean="0"/>
              <a:t> </a:t>
            </a:r>
            <a:r>
              <a:rPr lang="fr-FR" dirty="0" err="1" smtClean="0"/>
              <a:t>benefit</a:t>
            </a:r>
            <a:r>
              <a:rPr lang="fr-FR" dirty="0" smtClean="0"/>
              <a:t> plans(IAS 19),</a:t>
            </a:r>
          </a:p>
          <a:p>
            <a:pPr>
              <a:buNone/>
            </a:pPr>
            <a:r>
              <a:rPr lang="fr-FR" dirty="0" smtClean="0"/>
              <a:t>-</a:t>
            </a:r>
            <a:r>
              <a:rPr lang="fr-FR" dirty="0" err="1" smtClean="0"/>
              <a:t>Rights</a:t>
            </a:r>
            <a:r>
              <a:rPr lang="fr-FR" dirty="0" smtClean="0"/>
              <a:t> and obligations </a:t>
            </a:r>
            <a:r>
              <a:rPr lang="fr-FR" dirty="0" err="1" smtClean="0"/>
              <a:t>arising</a:t>
            </a:r>
            <a:r>
              <a:rPr lang="fr-FR" dirty="0" smtClean="0"/>
              <a:t> under </a:t>
            </a:r>
            <a:r>
              <a:rPr lang="fr-FR" dirty="0" err="1" smtClean="0"/>
              <a:t>insurance</a:t>
            </a:r>
            <a:r>
              <a:rPr lang="fr-FR" dirty="0" smtClean="0"/>
              <a:t> </a:t>
            </a:r>
            <a:r>
              <a:rPr lang="fr-FR" dirty="0" err="1" smtClean="0"/>
              <a:t>contracts</a:t>
            </a:r>
            <a:r>
              <a:rPr lang="fr-FR" dirty="0" smtClean="0"/>
              <a:t> (IFRS4).</a:t>
            </a:r>
          </a:p>
          <a:p>
            <a:pPr>
              <a:buNone/>
            </a:pPr>
            <a:r>
              <a:rPr lang="fr-FR" dirty="0" smtClean="0"/>
              <a:t>-Financial instruments, </a:t>
            </a:r>
            <a:r>
              <a:rPr lang="fr-FR" dirty="0" err="1" smtClean="0"/>
              <a:t>contracts</a:t>
            </a:r>
            <a:r>
              <a:rPr lang="fr-FR" dirty="0" smtClean="0"/>
              <a:t> and obligations under</a:t>
            </a:r>
          </a:p>
          <a:p>
            <a:pPr>
              <a:buNone/>
            </a:pPr>
            <a:r>
              <a:rPr lang="fr-FR" dirty="0" err="1" smtClean="0"/>
              <a:t>share</a:t>
            </a:r>
            <a:r>
              <a:rPr lang="fr-FR" dirty="0" smtClean="0"/>
              <a:t>-</a:t>
            </a:r>
            <a:r>
              <a:rPr lang="fr-FR" dirty="0" err="1" smtClean="0"/>
              <a:t>based</a:t>
            </a:r>
            <a:r>
              <a:rPr lang="fr-FR" dirty="0" smtClean="0"/>
              <a:t> </a:t>
            </a:r>
            <a:r>
              <a:rPr lang="fr-FR" dirty="0" err="1" smtClean="0"/>
              <a:t>payment</a:t>
            </a:r>
            <a:r>
              <a:rPr lang="fr-FR" dirty="0" smtClean="0"/>
              <a:t> transactions (IFRS 2)…</a:t>
            </a:r>
            <a:r>
              <a:rPr lang="fr-FR" dirty="0" err="1" smtClean="0"/>
              <a:t>ect</a:t>
            </a:r>
            <a:endParaRPr lang="fr-FR" dirty="0" smtClean="0"/>
          </a:p>
          <a:p>
            <a:pPr>
              <a:buNone/>
            </a:pPr>
            <a:r>
              <a:rPr lang="fr-FR" dirty="0" smtClean="0"/>
              <a:t>- </a:t>
            </a:r>
            <a:r>
              <a:rPr lang="fr-FR" dirty="0" err="1" smtClean="0"/>
              <a:t>rights</a:t>
            </a:r>
            <a:r>
              <a:rPr lang="fr-FR" dirty="0" smtClean="0"/>
              <a:t> and obligations </a:t>
            </a:r>
            <a:r>
              <a:rPr lang="fr-FR" dirty="0" err="1" smtClean="0"/>
              <a:t>within</a:t>
            </a:r>
            <a:r>
              <a:rPr lang="fr-FR" dirty="0" smtClean="0"/>
              <a:t> the scope of IFRS 15 </a:t>
            </a:r>
            <a:r>
              <a:rPr lang="fr-FR" dirty="0" err="1" smtClean="0"/>
              <a:t>that</a:t>
            </a:r>
            <a:r>
              <a:rPr lang="fr-FR" dirty="0" smtClean="0"/>
              <a:t> are financial instruments</a:t>
            </a:r>
          </a:p>
          <a:p>
            <a:pPr>
              <a:buNone/>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fr-FR" b="1" dirty="0" smtClean="0"/>
              <a:t>3-Initial Recognition</a:t>
            </a:r>
            <a:endParaRPr lang="ar-DZ" b="1" dirty="0" smtClean="0"/>
          </a:p>
          <a:p>
            <a:r>
              <a:rPr lang="fr-FR" dirty="0" smtClean="0"/>
              <a:t>An </a:t>
            </a:r>
            <a:r>
              <a:rPr lang="fr-FR" dirty="0" err="1" smtClean="0"/>
              <a:t>entity</a:t>
            </a:r>
            <a:r>
              <a:rPr lang="fr-FR" dirty="0" smtClean="0"/>
              <a:t> </a:t>
            </a:r>
            <a:r>
              <a:rPr lang="fr-FR" dirty="0" err="1" smtClean="0"/>
              <a:t>shall</a:t>
            </a:r>
            <a:r>
              <a:rPr lang="fr-FR" dirty="0" smtClean="0"/>
              <a:t> </a:t>
            </a:r>
            <a:r>
              <a:rPr lang="fr-FR" dirty="0" err="1" smtClean="0"/>
              <a:t>recognise</a:t>
            </a:r>
            <a:r>
              <a:rPr lang="fr-FR" dirty="0" smtClean="0"/>
              <a:t> a financial </a:t>
            </a:r>
            <a:r>
              <a:rPr lang="fr-FR" dirty="0" err="1" smtClean="0"/>
              <a:t>asset</a:t>
            </a:r>
            <a:r>
              <a:rPr lang="fr-FR" dirty="0" smtClean="0"/>
              <a:t> or a financial </a:t>
            </a:r>
            <a:r>
              <a:rPr lang="fr-FR" dirty="0" err="1" smtClean="0"/>
              <a:t>liability</a:t>
            </a:r>
            <a:r>
              <a:rPr lang="fr-FR" dirty="0" smtClean="0"/>
              <a:t> in </a:t>
            </a:r>
            <a:r>
              <a:rPr lang="fr-FR" dirty="0" err="1" smtClean="0"/>
              <a:t>its</a:t>
            </a:r>
            <a:r>
              <a:rPr lang="fr-FR" dirty="0" smtClean="0"/>
              <a:t> </a:t>
            </a:r>
            <a:r>
              <a:rPr lang="fr-FR" dirty="0" err="1" smtClean="0"/>
              <a:t>statement</a:t>
            </a:r>
            <a:r>
              <a:rPr lang="fr-FR" dirty="0" smtClean="0"/>
              <a:t> of financial position </a:t>
            </a:r>
            <a:r>
              <a:rPr lang="fr-FR" dirty="0" err="1" smtClean="0"/>
              <a:t>when</a:t>
            </a:r>
            <a:r>
              <a:rPr lang="fr-FR" dirty="0" smtClean="0"/>
              <a:t>, and </a:t>
            </a:r>
            <a:r>
              <a:rPr lang="fr-FR" dirty="0" err="1" smtClean="0"/>
              <a:t>only</a:t>
            </a:r>
            <a:r>
              <a:rPr lang="fr-FR" dirty="0" smtClean="0"/>
              <a:t> </a:t>
            </a:r>
            <a:r>
              <a:rPr lang="fr-FR" dirty="0" err="1" smtClean="0"/>
              <a:t>when</a:t>
            </a:r>
            <a:r>
              <a:rPr lang="fr-FR" dirty="0" smtClean="0"/>
              <a:t>, the </a:t>
            </a:r>
            <a:r>
              <a:rPr lang="fr-FR" dirty="0" err="1" smtClean="0"/>
              <a:t>entity</a:t>
            </a:r>
            <a:r>
              <a:rPr lang="fr-FR" dirty="0" smtClean="0"/>
              <a:t> </a:t>
            </a:r>
            <a:r>
              <a:rPr lang="fr-FR" dirty="0" err="1" smtClean="0"/>
              <a:t>becomes</a:t>
            </a:r>
            <a:r>
              <a:rPr lang="fr-FR" dirty="0" smtClean="0"/>
              <a:t> party to the </a:t>
            </a:r>
            <a:r>
              <a:rPr lang="fr-FR" dirty="0" err="1" smtClean="0"/>
              <a:t>contractual</a:t>
            </a:r>
            <a:r>
              <a:rPr lang="fr-FR" dirty="0" smtClean="0"/>
              <a:t> provisions of the instrument.</a:t>
            </a:r>
          </a:p>
          <a:p>
            <a:r>
              <a:rPr lang="fr-FR" dirty="0" smtClean="0"/>
              <a:t>A </a:t>
            </a:r>
            <a:r>
              <a:rPr lang="fr-FR" dirty="0" err="1" smtClean="0"/>
              <a:t>regular</a:t>
            </a:r>
            <a:r>
              <a:rPr lang="fr-FR" dirty="0" smtClean="0"/>
              <a:t> </a:t>
            </a:r>
            <a:r>
              <a:rPr lang="fr-FR" dirty="0" err="1" smtClean="0"/>
              <a:t>way</a:t>
            </a:r>
            <a:r>
              <a:rPr lang="fr-FR" dirty="0" smtClean="0"/>
              <a:t> </a:t>
            </a:r>
            <a:r>
              <a:rPr lang="fr-FR" dirty="0" err="1" smtClean="0"/>
              <a:t>purchase</a:t>
            </a:r>
            <a:r>
              <a:rPr lang="fr-FR" dirty="0" smtClean="0"/>
              <a:t> or sale of financial </a:t>
            </a:r>
            <a:r>
              <a:rPr lang="fr-FR" dirty="0" err="1" smtClean="0"/>
              <a:t>assets</a:t>
            </a:r>
            <a:r>
              <a:rPr lang="fr-FR" dirty="0" smtClean="0"/>
              <a:t> </a:t>
            </a:r>
            <a:r>
              <a:rPr lang="fr-FR" dirty="0" err="1" smtClean="0"/>
              <a:t>shall</a:t>
            </a:r>
            <a:r>
              <a:rPr lang="fr-FR" dirty="0" smtClean="0"/>
              <a:t> </a:t>
            </a:r>
            <a:r>
              <a:rPr lang="fr-FR" dirty="0" err="1" smtClean="0"/>
              <a:t>be</a:t>
            </a:r>
            <a:r>
              <a:rPr lang="fr-FR" dirty="0" smtClean="0"/>
              <a:t> </a:t>
            </a:r>
            <a:r>
              <a:rPr lang="fr-FR" dirty="0" err="1" smtClean="0"/>
              <a:t>recognised</a:t>
            </a:r>
            <a:r>
              <a:rPr lang="fr-FR" dirty="0" smtClean="0"/>
              <a:t> and</a:t>
            </a:r>
          </a:p>
          <a:p>
            <a:r>
              <a:rPr lang="fr-FR" dirty="0" err="1" smtClean="0"/>
              <a:t>derecognised</a:t>
            </a:r>
            <a:r>
              <a:rPr lang="fr-FR" dirty="0" smtClean="0"/>
              <a:t>, as applicable, </a:t>
            </a:r>
            <a:r>
              <a:rPr lang="fr-FR" dirty="0" err="1" smtClean="0"/>
              <a:t>using</a:t>
            </a:r>
            <a:r>
              <a:rPr lang="fr-FR" dirty="0" smtClean="0"/>
              <a:t> </a:t>
            </a:r>
            <a:r>
              <a:rPr lang="fr-FR" dirty="0" err="1" smtClean="0"/>
              <a:t>trade</a:t>
            </a:r>
            <a:r>
              <a:rPr lang="fr-FR" dirty="0" smtClean="0"/>
              <a:t> date </a:t>
            </a:r>
            <a:r>
              <a:rPr lang="fr-FR" dirty="0" err="1" smtClean="0"/>
              <a:t>accounting</a:t>
            </a:r>
            <a:r>
              <a:rPr lang="fr-FR" dirty="0" smtClean="0"/>
              <a:t> or </a:t>
            </a:r>
            <a:r>
              <a:rPr lang="fr-FR" dirty="0" err="1" smtClean="0"/>
              <a:t>settlement</a:t>
            </a:r>
            <a:endParaRPr lang="fr-FR" dirty="0" smtClean="0"/>
          </a:p>
          <a:p>
            <a:r>
              <a:rPr lang="fr-FR" dirty="0" smtClean="0"/>
              <a:t>date </a:t>
            </a:r>
            <a:r>
              <a:rPr lang="fr-FR" dirty="0" err="1" smtClean="0"/>
              <a:t>accounting</a:t>
            </a:r>
            <a:endParaRPr lang="fr-FR" dirty="0" smtClean="0"/>
          </a:p>
          <a:p>
            <a:pPr>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buNone/>
            </a:pPr>
            <a:r>
              <a:rPr lang="fr-FR" b="1" dirty="0" smtClean="0"/>
              <a:t>4- classification  of financial instruments</a:t>
            </a:r>
            <a:endParaRPr lang="fr-FR" dirty="0" smtClean="0"/>
          </a:p>
          <a:p>
            <a:pPr>
              <a:buNone/>
            </a:pPr>
            <a:r>
              <a:rPr lang="fr-FR" dirty="0" smtClean="0"/>
              <a:t>IFRS 9 classifies financial instruments as </a:t>
            </a:r>
            <a:r>
              <a:rPr lang="fr-FR" dirty="0" err="1" smtClean="0"/>
              <a:t>follows</a:t>
            </a:r>
            <a:r>
              <a:rPr lang="fr-FR" dirty="0" smtClean="0"/>
              <a:t> </a:t>
            </a:r>
            <a:endParaRPr lang="fr-FR" dirty="0" smtClean="0">
              <a:solidFill>
                <a:srgbClr val="FF0000"/>
              </a:solidFill>
            </a:endParaRPr>
          </a:p>
          <a:p>
            <a:pPr>
              <a:buNone/>
            </a:pPr>
            <a:r>
              <a:rPr lang="fr-FR" b="1" dirty="0" smtClean="0">
                <a:solidFill>
                  <a:srgbClr val="FF0000"/>
                </a:solidFill>
              </a:rPr>
              <a:t>1-Classification of Financial </a:t>
            </a:r>
            <a:r>
              <a:rPr lang="fr-FR" b="1" dirty="0" err="1" smtClean="0">
                <a:solidFill>
                  <a:srgbClr val="FF0000"/>
                </a:solidFill>
              </a:rPr>
              <a:t>Assets</a:t>
            </a:r>
            <a:endParaRPr lang="ar-DZ" b="1" dirty="0" smtClean="0">
              <a:solidFill>
                <a:srgbClr val="FF0000"/>
              </a:solidFill>
            </a:endParaRPr>
          </a:p>
          <a:p>
            <a:pPr>
              <a:buNone/>
            </a:pPr>
            <a:r>
              <a:rPr lang="ar-DZ" dirty="0" smtClean="0"/>
              <a:t>  </a:t>
            </a:r>
            <a:r>
              <a:rPr lang="fr-FR" dirty="0" smtClean="0"/>
              <a:t>Under IFRS 9, financial </a:t>
            </a:r>
            <a:r>
              <a:rPr lang="fr-FR" dirty="0" err="1" smtClean="0"/>
              <a:t>assets</a:t>
            </a:r>
            <a:r>
              <a:rPr lang="fr-FR" dirty="0" smtClean="0"/>
              <a:t> are </a:t>
            </a:r>
            <a:r>
              <a:rPr lang="fr-FR" dirty="0" err="1" smtClean="0"/>
              <a:t>classified</a:t>
            </a:r>
            <a:r>
              <a:rPr lang="fr-FR" dirty="0" smtClean="0"/>
              <a:t> </a:t>
            </a:r>
            <a:r>
              <a:rPr lang="fr-FR" dirty="0" err="1" smtClean="0"/>
              <a:t>into</a:t>
            </a:r>
            <a:r>
              <a:rPr lang="fr-FR" dirty="0" smtClean="0"/>
              <a:t> one of the </a:t>
            </a:r>
            <a:r>
              <a:rPr lang="fr-FR" dirty="0" err="1" smtClean="0"/>
              <a:t>following</a:t>
            </a:r>
            <a:r>
              <a:rPr lang="fr-FR" dirty="0" smtClean="0"/>
              <a:t> </a:t>
            </a:r>
            <a:r>
              <a:rPr lang="fr-FR" dirty="0" err="1" smtClean="0"/>
              <a:t>categories</a:t>
            </a:r>
            <a:r>
              <a:rPr lang="fr-FR" dirty="0" smtClean="0"/>
              <a:t>:</a:t>
            </a:r>
          </a:p>
          <a:p>
            <a:pPr lvl="0">
              <a:buNone/>
            </a:pPr>
            <a:r>
              <a:rPr lang="fr-FR" b="1" dirty="0" smtClean="0">
                <a:solidFill>
                  <a:srgbClr val="FF0000"/>
                </a:solidFill>
              </a:rPr>
              <a:t>1.1-</a:t>
            </a:r>
            <a:r>
              <a:rPr lang="fr-FR" b="1" dirty="0" err="1" smtClean="0">
                <a:solidFill>
                  <a:srgbClr val="FF0000"/>
                </a:solidFill>
              </a:rPr>
              <a:t>Amortised</a:t>
            </a:r>
            <a:r>
              <a:rPr lang="fr-FR" b="1" dirty="0" smtClean="0">
                <a:solidFill>
                  <a:srgbClr val="FF0000"/>
                </a:solidFill>
              </a:rPr>
              <a:t> </a:t>
            </a:r>
            <a:r>
              <a:rPr lang="fr-FR" b="1" dirty="0" err="1" smtClean="0">
                <a:solidFill>
                  <a:srgbClr val="FF0000"/>
                </a:solidFill>
              </a:rPr>
              <a:t>cost</a:t>
            </a:r>
            <a:endParaRPr lang="fr-FR" dirty="0" smtClean="0">
              <a:solidFill>
                <a:srgbClr val="FF0000"/>
              </a:solidFill>
            </a:endParaRPr>
          </a:p>
          <a:p>
            <a:pPr>
              <a:buNone/>
            </a:pPr>
            <a:r>
              <a:rPr lang="fr-FR" b="1" dirty="0" smtClean="0"/>
              <a:t>The </a:t>
            </a:r>
            <a:r>
              <a:rPr lang="fr-FR" b="1" dirty="0" err="1" smtClean="0"/>
              <a:t>amortised</a:t>
            </a:r>
            <a:r>
              <a:rPr lang="fr-FR" b="1" dirty="0" smtClean="0"/>
              <a:t> </a:t>
            </a:r>
            <a:r>
              <a:rPr lang="fr-FR" b="1" dirty="0" err="1" smtClean="0"/>
              <a:t>cost</a:t>
            </a:r>
            <a:r>
              <a:rPr lang="fr-FR" dirty="0" smtClean="0"/>
              <a:t> of a financial </a:t>
            </a:r>
            <a:r>
              <a:rPr lang="fr-FR" dirty="0" err="1" smtClean="0"/>
              <a:t>asset</a:t>
            </a:r>
            <a:r>
              <a:rPr lang="fr-FR" dirty="0" smtClean="0"/>
              <a:t> or </a:t>
            </a:r>
            <a:r>
              <a:rPr lang="fr-FR" dirty="0" err="1" smtClean="0"/>
              <a:t>liability</a:t>
            </a:r>
            <a:r>
              <a:rPr lang="fr-FR" dirty="0" smtClean="0"/>
              <a:t> </a:t>
            </a:r>
            <a:r>
              <a:rPr lang="fr-FR" dirty="0" err="1" smtClean="0"/>
              <a:t>is</a:t>
            </a:r>
            <a:r>
              <a:rPr lang="fr-FR" dirty="0" smtClean="0"/>
              <a:t>:  </a:t>
            </a:r>
          </a:p>
          <a:p>
            <a:pPr>
              <a:buNone/>
            </a:pPr>
            <a:r>
              <a:rPr lang="fr-FR" dirty="0" smtClean="0"/>
              <a:t>-the </a:t>
            </a:r>
            <a:r>
              <a:rPr lang="fr-FR" dirty="0" err="1" smtClean="0"/>
              <a:t>amount</a:t>
            </a:r>
            <a:r>
              <a:rPr lang="fr-FR" dirty="0" smtClean="0"/>
              <a:t> </a:t>
            </a:r>
            <a:r>
              <a:rPr lang="fr-FR" dirty="0" err="1" smtClean="0"/>
              <a:t>at</a:t>
            </a:r>
            <a:r>
              <a:rPr lang="fr-FR" dirty="0" smtClean="0"/>
              <a:t> </a:t>
            </a:r>
            <a:r>
              <a:rPr lang="fr-FR" dirty="0" err="1" smtClean="0"/>
              <a:t>which</a:t>
            </a:r>
            <a:r>
              <a:rPr lang="fr-FR" dirty="0" smtClean="0"/>
              <a:t> the financial </a:t>
            </a:r>
            <a:r>
              <a:rPr lang="fr-FR" dirty="0" err="1" smtClean="0"/>
              <a:t>asset</a:t>
            </a:r>
            <a:r>
              <a:rPr lang="fr-FR" dirty="0" smtClean="0"/>
              <a:t> or </a:t>
            </a:r>
            <a:r>
              <a:rPr lang="fr-FR" dirty="0" err="1" smtClean="0"/>
              <a:t>liability</a:t>
            </a:r>
            <a:r>
              <a:rPr lang="fr-FR" dirty="0" smtClean="0"/>
              <a:t> </a:t>
            </a:r>
            <a:r>
              <a:rPr lang="fr-FR" dirty="0" err="1" smtClean="0"/>
              <a:t>is</a:t>
            </a:r>
            <a:r>
              <a:rPr lang="fr-FR" dirty="0" smtClean="0"/>
              <a:t> </a:t>
            </a:r>
            <a:r>
              <a:rPr lang="fr-FR" dirty="0" err="1" smtClean="0"/>
              <a:t>measured</a:t>
            </a:r>
            <a:r>
              <a:rPr lang="fr-FR" dirty="0" smtClean="0"/>
              <a:t> </a:t>
            </a:r>
            <a:r>
              <a:rPr lang="fr-FR" dirty="0" err="1" smtClean="0"/>
              <a:t>at</a:t>
            </a:r>
            <a:r>
              <a:rPr lang="fr-FR" dirty="0" smtClean="0"/>
              <a:t> initial recognition;  </a:t>
            </a:r>
          </a:p>
          <a:p>
            <a:pPr>
              <a:buNone/>
            </a:pPr>
            <a:r>
              <a:rPr lang="fr-FR" dirty="0" smtClean="0"/>
              <a:t>* minus the principal </a:t>
            </a:r>
            <a:r>
              <a:rPr lang="fr-FR" dirty="0" err="1" smtClean="0"/>
              <a:t>repayments</a:t>
            </a:r>
            <a:r>
              <a:rPr lang="fr-FR" dirty="0" smtClean="0"/>
              <a:t>; </a:t>
            </a:r>
          </a:p>
          <a:p>
            <a:pPr>
              <a:buNone/>
            </a:pPr>
            <a:r>
              <a:rPr lang="fr-FR" dirty="0" smtClean="0"/>
              <a:t>* plus or minus the cumulative </a:t>
            </a:r>
            <a:r>
              <a:rPr lang="fr-FR" dirty="0" err="1" smtClean="0"/>
              <a:t>amortisation</a:t>
            </a:r>
            <a:r>
              <a:rPr lang="fr-FR" dirty="0" smtClean="0"/>
              <a:t> </a:t>
            </a:r>
            <a:r>
              <a:rPr lang="fr-FR" dirty="0" err="1" smtClean="0"/>
              <a:t>using</a:t>
            </a:r>
            <a:r>
              <a:rPr lang="fr-FR" dirty="0" smtClean="0"/>
              <a:t> the effective </a:t>
            </a:r>
            <a:r>
              <a:rPr lang="fr-FR" dirty="0" err="1" smtClean="0"/>
              <a:t>interest</a:t>
            </a:r>
            <a:r>
              <a:rPr lang="fr-FR" dirty="0" smtClean="0"/>
              <a:t> method of </a:t>
            </a:r>
            <a:r>
              <a:rPr lang="fr-FR" dirty="0" err="1" smtClean="0"/>
              <a:t>any</a:t>
            </a:r>
            <a:r>
              <a:rPr lang="fr-FR" dirty="0" smtClean="0"/>
              <a:t> </a:t>
            </a:r>
            <a:r>
              <a:rPr lang="fr-FR" dirty="0" err="1" smtClean="0"/>
              <a:t>difference</a:t>
            </a:r>
            <a:r>
              <a:rPr lang="fr-FR" dirty="0" smtClean="0"/>
              <a:t> </a:t>
            </a:r>
            <a:r>
              <a:rPr lang="fr-FR" dirty="0" err="1" smtClean="0"/>
              <a:t>between</a:t>
            </a:r>
            <a:r>
              <a:rPr lang="fr-FR" dirty="0" smtClean="0"/>
              <a:t> </a:t>
            </a:r>
            <a:r>
              <a:rPr lang="fr-FR" dirty="0" err="1" smtClean="0"/>
              <a:t>that</a:t>
            </a:r>
            <a:r>
              <a:rPr lang="fr-FR" dirty="0" smtClean="0"/>
              <a:t> initial </a:t>
            </a:r>
            <a:r>
              <a:rPr lang="fr-FR" dirty="0" err="1" smtClean="0"/>
              <a:t>amount</a:t>
            </a:r>
            <a:r>
              <a:rPr lang="fr-FR" dirty="0" smtClean="0"/>
              <a:t> and the </a:t>
            </a:r>
            <a:r>
              <a:rPr lang="fr-FR" dirty="0" err="1" smtClean="0"/>
              <a:t>maturity</a:t>
            </a:r>
            <a:r>
              <a:rPr lang="fr-FR" dirty="0" smtClean="0"/>
              <a:t> </a:t>
            </a:r>
            <a:r>
              <a:rPr lang="fr-FR" dirty="0" err="1" smtClean="0"/>
              <a:t>amount</a:t>
            </a:r>
            <a:r>
              <a:rPr lang="fr-FR" dirty="0" smtClean="0"/>
              <a:t>;  </a:t>
            </a:r>
          </a:p>
          <a:p>
            <a:pPr>
              <a:buNone/>
            </a:pPr>
            <a:r>
              <a:rPr lang="fr-FR" dirty="0" smtClean="0"/>
              <a:t>*minus </a:t>
            </a:r>
            <a:r>
              <a:rPr lang="fr-FR" dirty="0" err="1" smtClean="0"/>
              <a:t>any</a:t>
            </a:r>
            <a:r>
              <a:rPr lang="fr-FR" dirty="0" smtClean="0"/>
              <a:t> </a:t>
            </a:r>
            <a:r>
              <a:rPr lang="fr-FR" dirty="0" err="1" smtClean="0"/>
              <a:t>loss</a:t>
            </a:r>
            <a:r>
              <a:rPr lang="fr-FR" dirty="0" smtClean="0"/>
              <a:t> </a:t>
            </a:r>
            <a:r>
              <a:rPr lang="fr-FR" dirty="0" err="1" smtClean="0"/>
              <a:t>allowance</a:t>
            </a:r>
            <a:r>
              <a:rPr lang="fr-FR" dirty="0" smtClean="0"/>
              <a:t> (applicable to financial </a:t>
            </a:r>
            <a:r>
              <a:rPr lang="fr-FR" dirty="0" err="1" smtClean="0"/>
              <a:t>assets</a:t>
            </a:r>
            <a:r>
              <a:rPr lang="fr-FR" dirty="0" smtClean="0"/>
              <a:t> </a:t>
            </a:r>
            <a:r>
              <a:rPr lang="fr-FR" dirty="0" err="1" smtClean="0"/>
              <a:t>only</a:t>
            </a:r>
            <a:r>
              <a:rPr lang="fr-FR" dirty="0" smtClean="0"/>
              <a:t>).</a:t>
            </a:r>
          </a:p>
          <a:p>
            <a:pPr>
              <a:buNone/>
            </a:pPr>
            <a:r>
              <a:rPr lang="fr-FR" b="1" dirty="0" smtClean="0"/>
              <a:t>The </a:t>
            </a:r>
            <a:r>
              <a:rPr lang="fr-FR" b="1" dirty="0" err="1" smtClean="0"/>
              <a:t>gross</a:t>
            </a:r>
            <a:r>
              <a:rPr lang="fr-FR" b="1" dirty="0" smtClean="0"/>
              <a:t> </a:t>
            </a:r>
            <a:r>
              <a:rPr lang="fr-FR" b="1" dirty="0" err="1" smtClean="0"/>
              <a:t>carrying</a:t>
            </a:r>
            <a:r>
              <a:rPr lang="fr-FR" dirty="0" smtClean="0"/>
              <a:t> </a:t>
            </a:r>
            <a:r>
              <a:rPr lang="fr-FR" dirty="0" err="1" smtClean="0"/>
              <a:t>amount</a:t>
            </a:r>
            <a:r>
              <a:rPr lang="fr-FR" dirty="0" smtClean="0"/>
              <a:t> of a financial </a:t>
            </a:r>
            <a:r>
              <a:rPr lang="fr-FR" dirty="0" err="1" smtClean="0"/>
              <a:t>asset</a:t>
            </a:r>
            <a:r>
              <a:rPr lang="fr-FR" dirty="0" smtClean="0"/>
              <a:t> </a:t>
            </a:r>
            <a:r>
              <a:rPr lang="fr-FR" dirty="0" err="1" smtClean="0"/>
              <a:t>is</a:t>
            </a:r>
            <a:r>
              <a:rPr lang="fr-FR" dirty="0" smtClean="0"/>
              <a:t> the </a:t>
            </a:r>
            <a:r>
              <a:rPr lang="fr-FR" dirty="0" err="1" smtClean="0"/>
              <a:t>amortised</a:t>
            </a:r>
            <a:r>
              <a:rPr lang="fr-FR" dirty="0" smtClean="0"/>
              <a:t> </a:t>
            </a:r>
            <a:r>
              <a:rPr lang="fr-FR" dirty="0" err="1" smtClean="0"/>
              <a:t>cost</a:t>
            </a:r>
            <a:r>
              <a:rPr lang="fr-FR" dirty="0" smtClean="0"/>
              <a:t> of a financial </a:t>
            </a:r>
            <a:r>
              <a:rPr lang="fr-FR" dirty="0" err="1" smtClean="0"/>
              <a:t>asset</a:t>
            </a:r>
            <a:r>
              <a:rPr lang="fr-FR" dirty="0" smtClean="0"/>
              <a:t> </a:t>
            </a:r>
            <a:r>
              <a:rPr lang="fr-FR" dirty="0" err="1" smtClean="0"/>
              <a:t>before</a:t>
            </a:r>
            <a:r>
              <a:rPr lang="fr-FR" dirty="0" smtClean="0"/>
              <a:t> </a:t>
            </a:r>
            <a:r>
              <a:rPr lang="fr-FR" dirty="0" err="1" smtClean="0"/>
              <a:t>adjusting</a:t>
            </a:r>
            <a:r>
              <a:rPr lang="fr-FR" dirty="0" smtClean="0"/>
              <a:t> for </a:t>
            </a:r>
            <a:r>
              <a:rPr lang="fr-FR" dirty="0" err="1" smtClean="0"/>
              <a:t>any</a:t>
            </a:r>
            <a:r>
              <a:rPr lang="fr-FR" dirty="0" smtClean="0"/>
              <a:t> </a:t>
            </a:r>
            <a:r>
              <a:rPr lang="fr-FR" b="1" dirty="0" err="1" smtClean="0"/>
              <a:t>loss</a:t>
            </a:r>
            <a:r>
              <a:rPr lang="fr-FR" b="1" dirty="0" smtClean="0"/>
              <a:t> </a:t>
            </a:r>
            <a:r>
              <a:rPr lang="fr-FR" b="1" dirty="0" err="1" smtClean="0"/>
              <a:t>allowance</a:t>
            </a:r>
            <a:r>
              <a:rPr lang="fr-FR" dirty="0" smtClean="0"/>
              <a:t> (</a:t>
            </a:r>
            <a:r>
              <a:rPr lang="fr-FR" dirty="0" err="1" smtClean="0"/>
              <a:t>impairment</a:t>
            </a:r>
            <a:r>
              <a:rPr lang="fr-FR" dirty="0" smtClean="0"/>
              <a:t> </a:t>
            </a:r>
            <a:r>
              <a:rPr lang="fr-FR" dirty="0" err="1" smtClean="0"/>
              <a:t>allowance</a:t>
            </a:r>
            <a:r>
              <a:rPr lang="fr-FR" dirty="0" smtClean="0"/>
              <a:t>) on the financial </a:t>
            </a:r>
            <a:r>
              <a:rPr lang="fr-FR" dirty="0" err="1" smtClean="0"/>
              <a:t>asset</a:t>
            </a:r>
            <a:r>
              <a:rPr lang="fr-FR" dirty="0" smtClean="0"/>
              <a:t>.</a:t>
            </a:r>
          </a:p>
          <a:p>
            <a:pPr>
              <a:buNone/>
            </a:pPr>
            <a:r>
              <a:rPr lang="fr-FR" b="1" dirty="0" smtClean="0"/>
              <a:t>So the  </a:t>
            </a:r>
            <a:r>
              <a:rPr lang="fr-FR" b="1" dirty="0" err="1" smtClean="0"/>
              <a:t>amortised</a:t>
            </a:r>
            <a:r>
              <a:rPr lang="fr-FR" b="1" dirty="0" smtClean="0"/>
              <a:t> </a:t>
            </a:r>
            <a:r>
              <a:rPr lang="fr-FR" b="1" dirty="0" err="1" smtClean="0"/>
              <a:t>cost</a:t>
            </a:r>
            <a:r>
              <a:rPr lang="fr-FR" b="1" dirty="0" smtClean="0"/>
              <a:t>( </a:t>
            </a:r>
            <a:r>
              <a:rPr lang="fr-FR" b="1" dirty="0" err="1" smtClean="0"/>
              <a:t>i.e</a:t>
            </a:r>
            <a:r>
              <a:rPr lang="fr-FR" b="1" dirty="0" smtClean="0"/>
              <a:t> Net </a:t>
            </a:r>
            <a:r>
              <a:rPr lang="fr-FR" b="1" dirty="0" err="1" smtClean="0"/>
              <a:t>carrying</a:t>
            </a:r>
            <a:r>
              <a:rPr lang="fr-FR" b="1" dirty="0" smtClean="0"/>
              <a:t> </a:t>
            </a:r>
            <a:r>
              <a:rPr lang="fr-FR" b="1" dirty="0" err="1" smtClean="0"/>
              <a:t>amount</a:t>
            </a:r>
            <a:r>
              <a:rPr lang="fr-FR" b="1" dirty="0" smtClean="0"/>
              <a:t>)= The </a:t>
            </a:r>
            <a:r>
              <a:rPr lang="fr-FR" b="1" dirty="0" err="1" smtClean="0"/>
              <a:t>gross</a:t>
            </a:r>
            <a:r>
              <a:rPr lang="fr-FR" b="1" dirty="0" smtClean="0"/>
              <a:t> </a:t>
            </a:r>
            <a:r>
              <a:rPr lang="fr-FR" b="1" dirty="0" err="1" smtClean="0"/>
              <a:t>carrying</a:t>
            </a:r>
            <a:r>
              <a:rPr lang="fr-FR" b="1" dirty="0" smtClean="0"/>
              <a:t> minus  the </a:t>
            </a:r>
            <a:r>
              <a:rPr lang="fr-FR" b="1" dirty="0" err="1" smtClean="0"/>
              <a:t>loss</a:t>
            </a:r>
            <a:r>
              <a:rPr lang="fr-FR" b="1" dirty="0" smtClean="0"/>
              <a:t> </a:t>
            </a:r>
            <a:r>
              <a:rPr lang="fr-FR" b="1" dirty="0" err="1" smtClean="0"/>
              <a:t>allowance</a:t>
            </a:r>
            <a:r>
              <a:rPr lang="fr-FR" b="1" dirty="0" smtClean="0"/>
              <a:t>.</a:t>
            </a:r>
            <a:endParaRPr lang="fr-FR" dirty="0" smtClean="0"/>
          </a:p>
          <a:p>
            <a:pPr>
              <a:buNone/>
            </a:pPr>
            <a:r>
              <a:rPr lang="fr-FR" b="1" dirty="0" smtClean="0"/>
              <a:t>The effective </a:t>
            </a:r>
            <a:r>
              <a:rPr lang="fr-FR" b="1" dirty="0" err="1" smtClean="0"/>
              <a:t>interest</a:t>
            </a:r>
            <a:r>
              <a:rPr lang="fr-FR" b="1" dirty="0" smtClean="0"/>
              <a:t> method</a:t>
            </a:r>
            <a:r>
              <a:rPr lang="fr-FR" dirty="0" smtClean="0"/>
              <a:t> </a:t>
            </a:r>
            <a:r>
              <a:rPr lang="fr-FR" dirty="0" err="1" smtClean="0"/>
              <a:t>is</a:t>
            </a:r>
            <a:r>
              <a:rPr lang="fr-FR" dirty="0" smtClean="0"/>
              <a:t> a method of </a:t>
            </a:r>
            <a:r>
              <a:rPr lang="fr-FR" dirty="0" err="1" smtClean="0"/>
              <a:t>calculating</a:t>
            </a:r>
            <a:r>
              <a:rPr lang="fr-FR" dirty="0" smtClean="0"/>
              <a:t> the </a:t>
            </a:r>
            <a:r>
              <a:rPr lang="fr-FR" dirty="0" err="1" smtClean="0"/>
              <a:t>amortised</a:t>
            </a:r>
            <a:r>
              <a:rPr lang="fr-FR" dirty="0" smtClean="0"/>
              <a:t> </a:t>
            </a:r>
            <a:r>
              <a:rPr lang="fr-FR" dirty="0" err="1" smtClean="0"/>
              <a:t>cost</a:t>
            </a:r>
            <a:r>
              <a:rPr lang="fr-FR" dirty="0" smtClean="0"/>
              <a:t> of a financial </a:t>
            </a:r>
            <a:r>
              <a:rPr lang="fr-FR" dirty="0" err="1" smtClean="0"/>
              <a:t>asset</a:t>
            </a:r>
            <a:r>
              <a:rPr lang="fr-FR" dirty="0" smtClean="0"/>
              <a:t> or </a:t>
            </a:r>
            <a:r>
              <a:rPr lang="fr-FR" dirty="0" err="1" smtClean="0"/>
              <a:t>liability</a:t>
            </a:r>
            <a:r>
              <a:rPr lang="fr-FR" dirty="0" smtClean="0"/>
              <a:t>, and of </a:t>
            </a:r>
            <a:r>
              <a:rPr lang="fr-FR" dirty="0" err="1" smtClean="0"/>
              <a:t>allocating</a:t>
            </a:r>
            <a:r>
              <a:rPr lang="fr-FR" dirty="0" smtClean="0"/>
              <a:t> the </a:t>
            </a:r>
            <a:r>
              <a:rPr lang="fr-FR" dirty="0" err="1" smtClean="0"/>
              <a:t>interest</a:t>
            </a:r>
            <a:r>
              <a:rPr lang="fr-FR" dirty="0" smtClean="0"/>
              <a:t> </a:t>
            </a:r>
            <a:r>
              <a:rPr lang="fr-FR" dirty="0" err="1" smtClean="0"/>
              <a:t>income</a:t>
            </a:r>
            <a:r>
              <a:rPr lang="fr-FR" dirty="0" smtClean="0"/>
              <a:t> or </a:t>
            </a:r>
            <a:r>
              <a:rPr lang="fr-FR" dirty="0" err="1" smtClean="0"/>
              <a:t>expense</a:t>
            </a:r>
            <a:r>
              <a:rPr lang="fr-FR" dirty="0" smtClean="0"/>
              <a:t> (</a:t>
            </a:r>
            <a:r>
              <a:rPr lang="fr-FR" dirty="0" err="1" smtClean="0"/>
              <a:t>actual</a:t>
            </a:r>
            <a:r>
              <a:rPr lang="fr-FR" dirty="0" smtClean="0"/>
              <a:t> </a:t>
            </a:r>
            <a:r>
              <a:rPr lang="fr-FR" dirty="0" err="1" smtClean="0"/>
              <a:t>interest</a:t>
            </a:r>
            <a:r>
              <a:rPr lang="fr-FR" dirty="0" smtClean="0"/>
              <a:t>, transaction </a:t>
            </a:r>
            <a:r>
              <a:rPr lang="fr-FR" dirty="0" err="1" smtClean="0"/>
              <a:t>costs</a:t>
            </a:r>
            <a:r>
              <a:rPr lang="fr-FR" dirty="0" smtClean="0"/>
              <a:t>, premium or discount </a:t>
            </a:r>
            <a:r>
              <a:rPr lang="fr-FR" dirty="0" err="1" smtClean="0"/>
              <a:t>spread</a:t>
            </a:r>
            <a:r>
              <a:rPr lang="fr-FR" dirty="0" smtClean="0"/>
              <a:t> over the </a:t>
            </a:r>
            <a:r>
              <a:rPr lang="fr-FR" dirty="0" err="1" smtClean="0"/>
              <a:t>term</a:t>
            </a:r>
            <a:r>
              <a:rPr lang="fr-FR" dirty="0" smtClean="0"/>
              <a:t> of the instrument) over the relevant </a:t>
            </a:r>
            <a:r>
              <a:rPr lang="fr-FR" dirty="0" err="1" smtClean="0"/>
              <a:t>period</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lvl="0">
              <a:buNone/>
            </a:pPr>
            <a:r>
              <a:rPr lang="fr-FR" b="1" dirty="0" smtClean="0">
                <a:solidFill>
                  <a:srgbClr val="FF0000"/>
                </a:solidFill>
              </a:rPr>
              <a:t>1.2-Fair value </a:t>
            </a:r>
            <a:r>
              <a:rPr lang="fr-FR" b="1" dirty="0" err="1" smtClean="0">
                <a:solidFill>
                  <a:srgbClr val="FF0000"/>
                </a:solidFill>
              </a:rPr>
              <a:t>through</a:t>
            </a:r>
            <a:r>
              <a:rPr lang="fr-FR" b="1" dirty="0" smtClean="0">
                <a:solidFill>
                  <a:srgbClr val="FF0000"/>
                </a:solidFill>
              </a:rPr>
              <a:t> </a:t>
            </a:r>
            <a:r>
              <a:rPr lang="fr-FR" b="1" dirty="0" err="1" smtClean="0">
                <a:solidFill>
                  <a:srgbClr val="FF0000"/>
                </a:solidFill>
              </a:rPr>
              <a:t>other</a:t>
            </a:r>
            <a:r>
              <a:rPr lang="fr-FR" b="1" dirty="0" smtClean="0">
                <a:solidFill>
                  <a:srgbClr val="FF0000"/>
                </a:solidFill>
              </a:rPr>
              <a:t> </a:t>
            </a:r>
            <a:r>
              <a:rPr lang="fr-FR" b="1" dirty="0" err="1" smtClean="0">
                <a:solidFill>
                  <a:srgbClr val="FF0000"/>
                </a:solidFill>
              </a:rPr>
              <a:t>comprehensive</a:t>
            </a:r>
            <a:r>
              <a:rPr lang="fr-FR" b="1" dirty="0" smtClean="0">
                <a:solidFill>
                  <a:srgbClr val="FF0000"/>
                </a:solidFill>
              </a:rPr>
              <a:t> </a:t>
            </a:r>
            <a:r>
              <a:rPr lang="fr-FR" b="1" dirty="0" err="1" smtClean="0">
                <a:solidFill>
                  <a:srgbClr val="FF0000"/>
                </a:solidFill>
              </a:rPr>
              <a:t>income</a:t>
            </a:r>
            <a:r>
              <a:rPr lang="fr-FR" b="1" dirty="0" smtClean="0">
                <a:solidFill>
                  <a:srgbClr val="FF0000"/>
                </a:solidFill>
              </a:rPr>
              <a:t> (FVOCI</a:t>
            </a:r>
            <a:r>
              <a:rPr lang="fr-FR" b="1" dirty="0" smtClean="0"/>
              <a:t>)</a:t>
            </a:r>
            <a:endParaRPr lang="fr-FR" dirty="0" smtClean="0"/>
          </a:p>
          <a:p>
            <a:r>
              <a:rPr lang="fr-FR" dirty="0" smtClean="0"/>
              <a:t>A financial </a:t>
            </a:r>
            <a:r>
              <a:rPr lang="fr-FR" dirty="0" err="1" smtClean="0"/>
              <a:t>asset</a:t>
            </a:r>
            <a:r>
              <a:rPr lang="fr-FR" dirty="0" smtClean="0"/>
              <a:t> </a:t>
            </a:r>
            <a:r>
              <a:rPr lang="fr-FR" dirty="0" err="1" smtClean="0"/>
              <a:t>at</a:t>
            </a:r>
            <a:r>
              <a:rPr lang="fr-FR" dirty="0" smtClean="0"/>
              <a:t> </a:t>
            </a:r>
            <a:r>
              <a:rPr lang="fr-FR" dirty="0" err="1" smtClean="0"/>
              <a:t>fair</a:t>
            </a:r>
            <a:r>
              <a:rPr lang="fr-FR" dirty="0" smtClean="0"/>
              <a:t> value </a:t>
            </a:r>
            <a:r>
              <a:rPr lang="fr-FR" dirty="0" err="1" smtClean="0"/>
              <a:t>through</a:t>
            </a:r>
            <a:r>
              <a:rPr lang="fr-FR" dirty="0" smtClean="0"/>
              <a:t> </a:t>
            </a:r>
            <a:r>
              <a:rPr lang="fr-FR" dirty="0" err="1" smtClean="0"/>
              <a:t>other</a:t>
            </a:r>
            <a:r>
              <a:rPr lang="fr-FR" dirty="0" smtClean="0"/>
              <a:t> </a:t>
            </a:r>
            <a:r>
              <a:rPr lang="fr-FR" dirty="0" err="1" smtClean="0"/>
              <a:t>comprehensive</a:t>
            </a:r>
            <a:r>
              <a:rPr lang="fr-FR" dirty="0" smtClean="0"/>
              <a:t> </a:t>
            </a:r>
            <a:r>
              <a:rPr lang="fr-FR" dirty="0" err="1" smtClean="0"/>
              <a:t>income</a:t>
            </a:r>
            <a:r>
              <a:rPr lang="fr-FR" dirty="0" smtClean="0"/>
              <a:t> </a:t>
            </a:r>
            <a:r>
              <a:rPr lang="fr-FR" dirty="0" err="1" smtClean="0"/>
              <a:t>is</a:t>
            </a:r>
            <a:r>
              <a:rPr lang="fr-FR" dirty="0" smtClean="0"/>
              <a:t> a financial </a:t>
            </a:r>
            <a:r>
              <a:rPr lang="fr-FR" dirty="0" err="1" smtClean="0"/>
              <a:t>asset</a:t>
            </a:r>
            <a:r>
              <a:rPr lang="fr-FR" dirty="0" smtClean="0"/>
              <a:t> </a:t>
            </a:r>
            <a:r>
              <a:rPr lang="fr-FR" dirty="0" err="1" smtClean="0"/>
              <a:t>that</a:t>
            </a:r>
            <a:r>
              <a:rPr lang="fr-FR" dirty="0" smtClean="0"/>
              <a:t> </a:t>
            </a:r>
            <a:r>
              <a:rPr lang="fr-FR" dirty="0" err="1" smtClean="0"/>
              <a:t>falls</a:t>
            </a:r>
            <a:r>
              <a:rPr lang="fr-FR" dirty="0" smtClean="0"/>
              <a:t> </a:t>
            </a:r>
            <a:r>
              <a:rPr lang="fr-FR" dirty="0" err="1" smtClean="0"/>
              <a:t>within</a:t>
            </a:r>
            <a:r>
              <a:rPr lang="fr-FR" dirty="0" smtClean="0"/>
              <a:t> the </a:t>
            </a:r>
            <a:r>
              <a:rPr lang="fr-FR" dirty="0" err="1" smtClean="0"/>
              <a:t>following</a:t>
            </a:r>
            <a:r>
              <a:rPr lang="fr-FR" dirty="0" smtClean="0"/>
              <a:t> </a:t>
            </a:r>
            <a:r>
              <a:rPr lang="fr-FR" dirty="0" err="1" smtClean="0"/>
              <a:t>sub</a:t>
            </a:r>
            <a:r>
              <a:rPr lang="fr-FR" dirty="0" smtClean="0"/>
              <a:t>-</a:t>
            </a:r>
            <a:r>
              <a:rPr lang="fr-FR" dirty="0" err="1" smtClean="0"/>
              <a:t>categories</a:t>
            </a:r>
            <a:r>
              <a:rPr lang="fr-FR" dirty="0" smtClean="0"/>
              <a:t>:</a:t>
            </a:r>
          </a:p>
          <a:p>
            <a:pPr lvl="0"/>
            <a:r>
              <a:rPr lang="fr-FR" b="1" dirty="0" err="1" smtClean="0"/>
              <a:t>Mandatorily</a:t>
            </a:r>
            <a:r>
              <a:rPr lang="fr-FR" dirty="0" smtClean="0"/>
              <a:t> </a:t>
            </a:r>
            <a:r>
              <a:rPr lang="fr-FR" dirty="0" err="1" smtClean="0"/>
              <a:t>measured</a:t>
            </a:r>
            <a:r>
              <a:rPr lang="fr-FR" dirty="0" smtClean="0"/>
              <a:t> </a:t>
            </a:r>
            <a:r>
              <a:rPr lang="fr-FR" dirty="0" err="1" smtClean="0"/>
              <a:t>at</a:t>
            </a:r>
            <a:r>
              <a:rPr lang="fr-FR" dirty="0" smtClean="0"/>
              <a:t> </a:t>
            </a:r>
            <a:r>
              <a:rPr lang="fr-FR" dirty="0" err="1" smtClean="0"/>
              <a:t>fair</a:t>
            </a:r>
            <a:r>
              <a:rPr lang="fr-FR" dirty="0" smtClean="0"/>
              <a:t> value </a:t>
            </a:r>
            <a:r>
              <a:rPr lang="fr-FR" dirty="0" err="1" smtClean="0"/>
              <a:t>through</a:t>
            </a:r>
            <a:r>
              <a:rPr lang="fr-FR" dirty="0" smtClean="0"/>
              <a:t> </a:t>
            </a:r>
            <a:r>
              <a:rPr lang="fr-FR" dirty="0" err="1" smtClean="0"/>
              <a:t>other</a:t>
            </a:r>
            <a:r>
              <a:rPr lang="fr-FR" dirty="0" smtClean="0"/>
              <a:t> </a:t>
            </a:r>
            <a:r>
              <a:rPr lang="fr-FR" dirty="0" err="1" smtClean="0"/>
              <a:t>comprehensive</a:t>
            </a:r>
            <a:r>
              <a:rPr lang="fr-FR" dirty="0" smtClean="0"/>
              <a:t> </a:t>
            </a:r>
            <a:r>
              <a:rPr lang="fr-FR" dirty="0" err="1" smtClean="0"/>
              <a:t>income</a:t>
            </a:r>
            <a:r>
              <a:rPr lang="fr-FR" dirty="0" smtClean="0"/>
              <a:t>.</a:t>
            </a:r>
          </a:p>
          <a:p>
            <a:pPr lvl="0"/>
            <a:r>
              <a:rPr lang="fr-FR" b="1" dirty="0" err="1" smtClean="0"/>
              <a:t>Designated</a:t>
            </a:r>
            <a:r>
              <a:rPr lang="fr-FR" dirty="0" smtClean="0"/>
              <a:t> as </a:t>
            </a:r>
            <a:r>
              <a:rPr lang="fr-FR" dirty="0" err="1" smtClean="0"/>
              <a:t>measured</a:t>
            </a:r>
            <a:r>
              <a:rPr lang="fr-FR" dirty="0" smtClean="0"/>
              <a:t> </a:t>
            </a:r>
            <a:r>
              <a:rPr lang="fr-FR" dirty="0" err="1" smtClean="0"/>
              <a:t>at</a:t>
            </a:r>
            <a:r>
              <a:rPr lang="fr-FR" dirty="0" smtClean="0"/>
              <a:t> </a:t>
            </a:r>
            <a:r>
              <a:rPr lang="fr-FR" dirty="0" err="1" smtClean="0"/>
              <a:t>fair</a:t>
            </a:r>
            <a:r>
              <a:rPr lang="fr-FR" dirty="0" smtClean="0"/>
              <a:t> value </a:t>
            </a:r>
            <a:r>
              <a:rPr lang="fr-FR" dirty="0" err="1" smtClean="0"/>
              <a:t>through</a:t>
            </a:r>
            <a:r>
              <a:rPr lang="fr-FR" dirty="0" smtClean="0"/>
              <a:t> </a:t>
            </a:r>
            <a:r>
              <a:rPr lang="fr-FR" dirty="0" err="1" smtClean="0"/>
              <a:t>other</a:t>
            </a:r>
            <a:r>
              <a:rPr lang="fr-FR" dirty="0" smtClean="0"/>
              <a:t> </a:t>
            </a:r>
            <a:r>
              <a:rPr lang="fr-FR" dirty="0" err="1" smtClean="0"/>
              <a:t>comprehensive</a:t>
            </a:r>
            <a:r>
              <a:rPr lang="fr-FR" dirty="0" smtClean="0"/>
              <a:t> </a:t>
            </a:r>
            <a:r>
              <a:rPr lang="fr-FR" dirty="0" err="1" smtClean="0"/>
              <a:t>income</a:t>
            </a:r>
            <a:endParaRPr lang="fr-FR" dirty="0" smtClean="0"/>
          </a:p>
          <a:p>
            <a:pPr lvl="0">
              <a:buNone/>
            </a:pPr>
            <a:r>
              <a:rPr lang="fr-FR" b="1" dirty="0" smtClean="0">
                <a:solidFill>
                  <a:srgbClr val="FF0000"/>
                </a:solidFill>
              </a:rPr>
              <a:t>1.3-Fair value </a:t>
            </a:r>
            <a:r>
              <a:rPr lang="fr-FR" b="1" dirty="0" err="1" smtClean="0">
                <a:solidFill>
                  <a:srgbClr val="FF0000"/>
                </a:solidFill>
              </a:rPr>
              <a:t>through</a:t>
            </a:r>
            <a:r>
              <a:rPr lang="fr-FR" b="1" dirty="0" smtClean="0">
                <a:solidFill>
                  <a:srgbClr val="FF0000"/>
                </a:solidFill>
              </a:rPr>
              <a:t> profit or </a:t>
            </a:r>
            <a:r>
              <a:rPr lang="fr-FR" b="1" dirty="0" err="1" smtClean="0">
                <a:solidFill>
                  <a:srgbClr val="FF0000"/>
                </a:solidFill>
              </a:rPr>
              <a:t>loss</a:t>
            </a:r>
            <a:r>
              <a:rPr lang="fr-FR" b="1" dirty="0" smtClean="0">
                <a:solidFill>
                  <a:srgbClr val="FF0000"/>
                </a:solidFill>
              </a:rPr>
              <a:t> (FVTPL)</a:t>
            </a:r>
            <a:endParaRPr lang="fr-FR" dirty="0" smtClean="0">
              <a:solidFill>
                <a:srgbClr val="FF0000"/>
              </a:solidFill>
            </a:endParaRPr>
          </a:p>
          <a:p>
            <a:pPr>
              <a:buNone/>
            </a:pPr>
            <a:r>
              <a:rPr lang="fr-FR" dirty="0" smtClean="0"/>
              <a:t>A financial </a:t>
            </a:r>
            <a:r>
              <a:rPr lang="fr-FR" dirty="0" err="1" smtClean="0"/>
              <a:t>asset</a:t>
            </a:r>
            <a:r>
              <a:rPr lang="fr-FR" dirty="0" smtClean="0"/>
              <a:t> will </a:t>
            </a:r>
            <a:r>
              <a:rPr lang="fr-FR" dirty="0" err="1" smtClean="0"/>
              <a:t>be</a:t>
            </a:r>
            <a:r>
              <a:rPr lang="fr-FR" dirty="0" smtClean="0"/>
              <a:t> </a:t>
            </a:r>
            <a:r>
              <a:rPr lang="fr-FR" dirty="0" err="1" smtClean="0"/>
              <a:t>classified</a:t>
            </a:r>
            <a:r>
              <a:rPr lang="fr-FR" dirty="0" smtClean="0"/>
              <a:t> </a:t>
            </a:r>
            <a:r>
              <a:rPr lang="fr-FR" dirty="0" err="1" smtClean="0"/>
              <a:t>through</a:t>
            </a:r>
            <a:r>
              <a:rPr lang="fr-FR" dirty="0" smtClean="0"/>
              <a:t> profit or </a:t>
            </a:r>
            <a:r>
              <a:rPr lang="fr-FR" dirty="0" err="1" smtClean="0"/>
              <a:t>loss</a:t>
            </a:r>
            <a:r>
              <a:rPr lang="fr-FR" dirty="0" smtClean="0"/>
              <a:t> </a:t>
            </a:r>
            <a:r>
              <a:rPr lang="fr-FR" dirty="0" err="1" smtClean="0"/>
              <a:t>when</a:t>
            </a:r>
            <a:r>
              <a:rPr lang="fr-FR" dirty="0" smtClean="0"/>
              <a:t> it </a:t>
            </a:r>
            <a:r>
              <a:rPr lang="fr-FR" dirty="0" err="1" smtClean="0"/>
              <a:t>does</a:t>
            </a:r>
            <a:r>
              <a:rPr lang="fr-FR" dirty="0" smtClean="0"/>
              <a:t> not </a:t>
            </a:r>
            <a:r>
              <a:rPr lang="fr-FR" dirty="0" err="1" smtClean="0"/>
              <a:t>meet</a:t>
            </a:r>
            <a:r>
              <a:rPr lang="fr-FR" dirty="0" smtClean="0"/>
              <a:t> the </a:t>
            </a:r>
            <a:r>
              <a:rPr lang="fr-FR" dirty="0" err="1" smtClean="0"/>
              <a:t>criteria</a:t>
            </a:r>
            <a:r>
              <a:rPr lang="fr-FR" dirty="0" smtClean="0"/>
              <a:t> for classification as </a:t>
            </a:r>
            <a:r>
              <a:rPr lang="fr-FR" dirty="0" err="1" smtClean="0"/>
              <a:t>amortised</a:t>
            </a:r>
            <a:r>
              <a:rPr lang="fr-FR" dirty="0" smtClean="0"/>
              <a:t> </a:t>
            </a:r>
            <a:r>
              <a:rPr lang="fr-FR" dirty="0" err="1" smtClean="0"/>
              <a:t>cost</a:t>
            </a:r>
            <a:r>
              <a:rPr lang="fr-FR" dirty="0" smtClean="0"/>
              <a:t> or </a:t>
            </a:r>
            <a:r>
              <a:rPr lang="fr-FR" dirty="0" err="1" smtClean="0"/>
              <a:t>fair</a:t>
            </a:r>
            <a:r>
              <a:rPr lang="fr-FR" dirty="0" smtClean="0"/>
              <a:t> value </a:t>
            </a:r>
            <a:r>
              <a:rPr lang="fr-FR" dirty="0" err="1" smtClean="0"/>
              <a:t>through</a:t>
            </a:r>
            <a:r>
              <a:rPr lang="fr-FR" dirty="0" smtClean="0"/>
              <a:t> </a:t>
            </a:r>
            <a:r>
              <a:rPr lang="fr-FR" dirty="0" err="1" smtClean="0"/>
              <a:t>other</a:t>
            </a:r>
            <a:r>
              <a:rPr lang="fr-FR" dirty="0" smtClean="0"/>
              <a:t> </a:t>
            </a:r>
            <a:r>
              <a:rPr lang="fr-FR" dirty="0" err="1" smtClean="0"/>
              <a:t>comprehensive</a:t>
            </a:r>
            <a:r>
              <a:rPr lang="fr-FR" dirty="0" smtClean="0"/>
              <a:t> </a:t>
            </a:r>
            <a:r>
              <a:rPr lang="fr-FR" dirty="0" err="1" smtClean="0"/>
              <a:t>income</a:t>
            </a:r>
            <a:r>
              <a:rPr lang="fr-FR" dirty="0" smtClean="0"/>
              <a:t>.</a:t>
            </a:r>
          </a:p>
          <a:p>
            <a:pPr>
              <a:buNone/>
            </a:pPr>
            <a:r>
              <a:rPr lang="fr-FR" dirty="0" smtClean="0"/>
              <a:t>   A financial </a:t>
            </a:r>
            <a:r>
              <a:rPr lang="fr-FR" dirty="0" err="1" smtClean="0"/>
              <a:t>asset</a:t>
            </a:r>
            <a:r>
              <a:rPr lang="fr-FR" dirty="0" smtClean="0"/>
              <a:t> </a:t>
            </a:r>
            <a:r>
              <a:rPr lang="fr-FR" dirty="0" err="1" smtClean="0"/>
              <a:t>at</a:t>
            </a:r>
            <a:r>
              <a:rPr lang="fr-FR" dirty="0" smtClean="0"/>
              <a:t> </a:t>
            </a:r>
            <a:r>
              <a:rPr lang="fr-FR" dirty="0" err="1" smtClean="0"/>
              <a:t>fair</a:t>
            </a:r>
            <a:r>
              <a:rPr lang="fr-FR" dirty="0" smtClean="0"/>
              <a:t> value </a:t>
            </a:r>
            <a:r>
              <a:rPr lang="fr-FR" dirty="0" err="1" smtClean="0"/>
              <a:t>through</a:t>
            </a:r>
            <a:r>
              <a:rPr lang="fr-FR" dirty="0" smtClean="0"/>
              <a:t> profit or </a:t>
            </a:r>
            <a:r>
              <a:rPr lang="fr-FR" dirty="0" err="1" smtClean="0"/>
              <a:t>loss</a:t>
            </a:r>
            <a:r>
              <a:rPr lang="fr-FR" dirty="0" smtClean="0"/>
              <a:t> </a:t>
            </a:r>
            <a:r>
              <a:rPr lang="fr-FR" dirty="0" err="1" smtClean="0"/>
              <a:t>is</a:t>
            </a:r>
            <a:r>
              <a:rPr lang="fr-FR" dirty="0" smtClean="0"/>
              <a:t> a financial </a:t>
            </a:r>
            <a:r>
              <a:rPr lang="fr-FR" dirty="0" err="1" smtClean="0"/>
              <a:t>asset</a:t>
            </a:r>
            <a:r>
              <a:rPr lang="fr-FR" dirty="0" smtClean="0"/>
              <a:t> </a:t>
            </a:r>
            <a:r>
              <a:rPr lang="fr-FR" dirty="0" err="1" smtClean="0"/>
              <a:t>that</a:t>
            </a:r>
            <a:r>
              <a:rPr lang="fr-FR" dirty="0" smtClean="0"/>
              <a:t> </a:t>
            </a:r>
            <a:r>
              <a:rPr lang="fr-FR" dirty="0" err="1" smtClean="0"/>
              <a:t>falls</a:t>
            </a:r>
            <a:r>
              <a:rPr lang="fr-FR" dirty="0" smtClean="0"/>
              <a:t> </a:t>
            </a:r>
            <a:r>
              <a:rPr lang="fr-FR" dirty="0" err="1" smtClean="0"/>
              <a:t>within</a:t>
            </a:r>
            <a:r>
              <a:rPr lang="fr-FR" dirty="0" smtClean="0"/>
              <a:t> the </a:t>
            </a:r>
            <a:r>
              <a:rPr lang="fr-FR" dirty="0" err="1" smtClean="0"/>
              <a:t>following</a:t>
            </a:r>
            <a:r>
              <a:rPr lang="fr-FR" dirty="0" smtClean="0"/>
              <a:t> </a:t>
            </a:r>
            <a:r>
              <a:rPr lang="fr-FR" dirty="0" err="1" smtClean="0"/>
              <a:t>sub</a:t>
            </a:r>
            <a:r>
              <a:rPr lang="fr-FR" dirty="0" smtClean="0"/>
              <a:t>-</a:t>
            </a:r>
            <a:r>
              <a:rPr lang="fr-FR" dirty="0" err="1" smtClean="0"/>
              <a:t>categories</a:t>
            </a:r>
            <a:r>
              <a:rPr lang="fr-FR" dirty="0" smtClean="0"/>
              <a:t>:  </a:t>
            </a:r>
          </a:p>
          <a:p>
            <a:pPr>
              <a:buNone/>
            </a:pPr>
            <a:r>
              <a:rPr lang="fr-FR" b="1" dirty="0" err="1" smtClean="0"/>
              <a:t>Mandatorily</a:t>
            </a:r>
            <a:r>
              <a:rPr lang="fr-FR" dirty="0" smtClean="0"/>
              <a:t> </a:t>
            </a:r>
            <a:r>
              <a:rPr lang="fr-FR" dirty="0" err="1" smtClean="0"/>
              <a:t>measured</a:t>
            </a:r>
            <a:r>
              <a:rPr lang="fr-FR" dirty="0" smtClean="0"/>
              <a:t> </a:t>
            </a:r>
            <a:r>
              <a:rPr lang="fr-FR" dirty="0" err="1" smtClean="0"/>
              <a:t>at</a:t>
            </a:r>
            <a:r>
              <a:rPr lang="fr-FR" dirty="0" smtClean="0"/>
              <a:t> </a:t>
            </a:r>
            <a:r>
              <a:rPr lang="fr-FR" dirty="0" err="1" smtClean="0"/>
              <a:t>fair</a:t>
            </a:r>
            <a:r>
              <a:rPr lang="fr-FR" dirty="0" smtClean="0"/>
              <a:t> value </a:t>
            </a:r>
            <a:r>
              <a:rPr lang="fr-FR" dirty="0" err="1" smtClean="0"/>
              <a:t>through</a:t>
            </a:r>
            <a:r>
              <a:rPr lang="fr-FR" dirty="0" smtClean="0"/>
              <a:t> profit or </a:t>
            </a:r>
            <a:r>
              <a:rPr lang="fr-FR" dirty="0" err="1" smtClean="0"/>
              <a:t>loss</a:t>
            </a:r>
            <a:r>
              <a:rPr lang="fr-FR" dirty="0" smtClean="0"/>
              <a:t>. </a:t>
            </a:r>
            <a:r>
              <a:rPr lang="fr-FR" dirty="0" err="1" smtClean="0"/>
              <a:t>Example</a:t>
            </a:r>
            <a:r>
              <a:rPr lang="fr-FR" dirty="0" smtClean="0"/>
              <a:t> of held for </a:t>
            </a:r>
            <a:r>
              <a:rPr lang="fr-FR" dirty="0" err="1" smtClean="0"/>
              <a:t>trading</a:t>
            </a:r>
            <a:r>
              <a:rPr lang="fr-FR" dirty="0" smtClean="0"/>
              <a:t> financial </a:t>
            </a:r>
            <a:r>
              <a:rPr lang="fr-FR" dirty="0" err="1" smtClean="0"/>
              <a:t>assets</a:t>
            </a:r>
            <a:r>
              <a:rPr lang="fr-FR" dirty="0" smtClean="0"/>
              <a:t> (</a:t>
            </a:r>
            <a:r>
              <a:rPr lang="fr-FR" dirty="0" err="1" smtClean="0"/>
              <a:t>shares</a:t>
            </a:r>
            <a:r>
              <a:rPr lang="fr-FR" dirty="0" smtClean="0"/>
              <a:t> held for </a:t>
            </a:r>
            <a:r>
              <a:rPr lang="fr-FR" dirty="0" err="1" smtClean="0"/>
              <a:t>speculative</a:t>
            </a:r>
            <a:r>
              <a:rPr lang="fr-FR" dirty="0" smtClean="0"/>
              <a:t> </a:t>
            </a:r>
            <a:r>
              <a:rPr lang="fr-FR" dirty="0" err="1" smtClean="0"/>
              <a:t>purposes</a:t>
            </a:r>
            <a:r>
              <a:rPr lang="fr-FR" dirty="0" smtClean="0"/>
              <a:t>)</a:t>
            </a:r>
          </a:p>
          <a:p>
            <a:pPr lvl="0">
              <a:buNone/>
            </a:pPr>
            <a:r>
              <a:rPr lang="fr-FR" b="1" dirty="0" err="1" smtClean="0"/>
              <a:t>Designated</a:t>
            </a:r>
            <a:r>
              <a:rPr lang="fr-FR" dirty="0" smtClean="0"/>
              <a:t> as </a:t>
            </a:r>
            <a:r>
              <a:rPr lang="fr-FR" dirty="0" err="1" smtClean="0"/>
              <a:t>measured</a:t>
            </a:r>
            <a:r>
              <a:rPr lang="fr-FR" dirty="0" smtClean="0"/>
              <a:t> </a:t>
            </a:r>
            <a:r>
              <a:rPr lang="fr-FR" dirty="0" err="1" smtClean="0"/>
              <a:t>at</a:t>
            </a:r>
            <a:r>
              <a:rPr lang="fr-FR" dirty="0" smtClean="0"/>
              <a:t> </a:t>
            </a:r>
            <a:r>
              <a:rPr lang="fr-FR" dirty="0" err="1" smtClean="0"/>
              <a:t>fair</a:t>
            </a:r>
            <a:r>
              <a:rPr lang="fr-FR" dirty="0" smtClean="0"/>
              <a:t> value </a:t>
            </a:r>
            <a:r>
              <a:rPr lang="fr-FR" dirty="0" err="1" smtClean="0"/>
              <a:t>through</a:t>
            </a:r>
            <a:r>
              <a:rPr lang="fr-FR" dirty="0" smtClean="0"/>
              <a:t> profit or </a:t>
            </a:r>
            <a:r>
              <a:rPr lang="fr-FR" dirty="0" err="1" smtClean="0"/>
              <a:t>loss</a:t>
            </a:r>
            <a:r>
              <a:rPr lang="fr-FR" dirty="0" smtClean="0"/>
              <a:t>. It </a:t>
            </a:r>
            <a:r>
              <a:rPr lang="fr-FR" dirty="0" err="1" smtClean="0"/>
              <a:t>is</a:t>
            </a:r>
            <a:r>
              <a:rPr lang="fr-FR" dirty="0" smtClean="0"/>
              <a:t> </a:t>
            </a:r>
            <a:r>
              <a:rPr lang="fr-FR" dirty="0" err="1" smtClean="0"/>
              <a:t>allowed</a:t>
            </a:r>
            <a:r>
              <a:rPr lang="fr-FR" dirty="0" smtClean="0"/>
              <a:t> if it will </a:t>
            </a:r>
            <a:r>
              <a:rPr lang="fr-FR" dirty="0" err="1" smtClean="0"/>
              <a:t>eliminate</a:t>
            </a:r>
            <a:r>
              <a:rPr lang="fr-FR" dirty="0" smtClean="0"/>
              <a:t> or </a:t>
            </a:r>
            <a:r>
              <a:rPr lang="fr-FR" dirty="0" err="1" smtClean="0"/>
              <a:t>significantly</a:t>
            </a:r>
            <a:r>
              <a:rPr lang="fr-FR" dirty="0" smtClean="0"/>
              <a:t> </a:t>
            </a:r>
            <a:r>
              <a:rPr lang="fr-FR" dirty="0" err="1" smtClean="0"/>
              <a:t>reduce</a:t>
            </a:r>
            <a:r>
              <a:rPr lang="fr-FR" dirty="0" smtClean="0"/>
              <a:t> a </a:t>
            </a:r>
            <a:r>
              <a:rPr lang="fr-FR" dirty="0" err="1" smtClean="0"/>
              <a:t>measurement</a:t>
            </a:r>
            <a:r>
              <a:rPr lang="fr-FR" dirty="0" smtClean="0"/>
              <a:t> or recognition </a:t>
            </a:r>
            <a:r>
              <a:rPr lang="fr-FR" dirty="0" err="1" smtClean="0"/>
              <a:t>inconsistency</a:t>
            </a:r>
            <a:r>
              <a:rPr lang="fr-FR" dirty="0" smtClean="0"/>
              <a:t> (“</a:t>
            </a:r>
            <a:r>
              <a:rPr lang="fr-FR" dirty="0" err="1" smtClean="0"/>
              <a:t>accounting</a:t>
            </a:r>
            <a:r>
              <a:rPr lang="fr-FR" dirty="0" smtClean="0"/>
              <a:t> </a:t>
            </a:r>
            <a:r>
              <a:rPr lang="fr-FR" dirty="0" err="1" smtClean="0"/>
              <a:t>mismatch</a:t>
            </a:r>
            <a:r>
              <a:rPr lang="fr-FR" dirty="0" smtClean="0"/>
              <a:t>”) </a:t>
            </a:r>
            <a:r>
              <a:rPr lang="fr-FR" dirty="0" err="1" smtClean="0"/>
              <a:t>at</a:t>
            </a:r>
            <a:r>
              <a:rPr lang="fr-FR" dirty="0" smtClean="0"/>
              <a:t> initial recognition.</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buNone/>
            </a:pPr>
            <a:r>
              <a:rPr lang="fr-FR" dirty="0" smtClean="0">
                <a:solidFill>
                  <a:srgbClr val="FF0000"/>
                </a:solidFill>
              </a:rPr>
              <a:t>2-</a:t>
            </a:r>
            <a:r>
              <a:rPr lang="fr-FR" b="1" dirty="0" smtClean="0">
                <a:solidFill>
                  <a:srgbClr val="FF0000"/>
                </a:solidFill>
              </a:rPr>
              <a:t> Classification  of financial </a:t>
            </a:r>
            <a:r>
              <a:rPr lang="fr-FR" b="1" dirty="0" err="1" smtClean="0">
                <a:solidFill>
                  <a:srgbClr val="FF0000"/>
                </a:solidFill>
              </a:rPr>
              <a:t>liabilities</a:t>
            </a:r>
            <a:r>
              <a:rPr lang="fr-FR" b="1" dirty="0" smtClean="0"/>
              <a:t> :</a:t>
            </a:r>
            <a:r>
              <a:rPr lang="fr-FR" dirty="0" smtClean="0"/>
              <a:t> </a:t>
            </a:r>
          </a:p>
          <a:p>
            <a:pPr>
              <a:buNone/>
            </a:pPr>
            <a:r>
              <a:rPr lang="fr-FR" dirty="0" smtClean="0"/>
              <a:t>   Financial </a:t>
            </a:r>
            <a:r>
              <a:rPr lang="fr-FR" dirty="0" err="1" smtClean="0"/>
              <a:t>liabilities</a:t>
            </a:r>
            <a:r>
              <a:rPr lang="fr-FR" dirty="0" smtClean="0"/>
              <a:t> are </a:t>
            </a:r>
            <a:r>
              <a:rPr lang="fr-FR" dirty="0" err="1" smtClean="0"/>
              <a:t>classified</a:t>
            </a:r>
            <a:r>
              <a:rPr lang="fr-FR" dirty="0" smtClean="0"/>
              <a:t> as </a:t>
            </a:r>
            <a:r>
              <a:rPr lang="fr-FR" dirty="0" err="1" smtClean="0"/>
              <a:t>either</a:t>
            </a:r>
            <a:r>
              <a:rPr lang="fr-FR" dirty="0" smtClean="0"/>
              <a:t>:</a:t>
            </a:r>
          </a:p>
          <a:p>
            <a:pPr>
              <a:buNone/>
            </a:pPr>
            <a:r>
              <a:rPr lang="fr-FR" b="1" dirty="0" smtClean="0"/>
              <a:t>2.1</a:t>
            </a:r>
            <a:r>
              <a:rPr lang="fr-FR" dirty="0" smtClean="0"/>
              <a:t> </a:t>
            </a:r>
            <a:r>
              <a:rPr lang="fr-FR" b="1" dirty="0" smtClean="0"/>
              <a:t>– Financial </a:t>
            </a:r>
            <a:r>
              <a:rPr lang="fr-FR" b="1" dirty="0" err="1" smtClean="0"/>
              <a:t>liabilities</a:t>
            </a:r>
            <a:r>
              <a:rPr lang="fr-FR" b="1" dirty="0" smtClean="0"/>
              <a:t> </a:t>
            </a:r>
            <a:r>
              <a:rPr lang="fr-FR" b="1" dirty="0" err="1" smtClean="0"/>
              <a:t>at</a:t>
            </a:r>
            <a:r>
              <a:rPr lang="fr-FR" b="1" dirty="0" smtClean="0"/>
              <a:t> </a:t>
            </a:r>
            <a:r>
              <a:rPr lang="fr-FR" b="1" dirty="0" err="1" smtClean="0"/>
              <a:t>amortised</a:t>
            </a:r>
            <a:r>
              <a:rPr lang="fr-FR" b="1" dirty="0" smtClean="0"/>
              <a:t> </a:t>
            </a:r>
            <a:r>
              <a:rPr lang="fr-FR" b="1" dirty="0" err="1" smtClean="0"/>
              <a:t>cost</a:t>
            </a:r>
            <a:r>
              <a:rPr lang="fr-FR" b="1" dirty="0" smtClean="0"/>
              <a:t> : </a:t>
            </a:r>
            <a:r>
              <a:rPr lang="fr-FR" dirty="0" smtClean="0"/>
              <a:t>Financial </a:t>
            </a:r>
            <a:r>
              <a:rPr lang="fr-FR" dirty="0" err="1" smtClean="0"/>
              <a:t>liabilities</a:t>
            </a:r>
            <a:r>
              <a:rPr lang="fr-FR" dirty="0" smtClean="0"/>
              <a:t> are </a:t>
            </a:r>
            <a:r>
              <a:rPr lang="fr-FR" dirty="0" err="1" smtClean="0"/>
              <a:t>measured</a:t>
            </a:r>
            <a:r>
              <a:rPr lang="fr-FR" dirty="0" smtClean="0"/>
              <a:t> </a:t>
            </a:r>
            <a:r>
              <a:rPr lang="fr-FR" dirty="0" err="1" smtClean="0"/>
              <a:t>at</a:t>
            </a:r>
            <a:r>
              <a:rPr lang="fr-FR" dirty="0" smtClean="0"/>
              <a:t> </a:t>
            </a:r>
            <a:r>
              <a:rPr lang="fr-FR" b="1" dirty="0" err="1" smtClean="0"/>
              <a:t>amortised</a:t>
            </a:r>
            <a:r>
              <a:rPr lang="fr-FR" b="1" dirty="0" smtClean="0"/>
              <a:t> </a:t>
            </a:r>
            <a:r>
              <a:rPr lang="fr-FR" b="1" dirty="0" err="1" smtClean="0"/>
              <a:t>cost</a:t>
            </a:r>
            <a:r>
              <a:rPr lang="fr-FR" dirty="0" smtClean="0"/>
              <a:t> </a:t>
            </a:r>
            <a:r>
              <a:rPr lang="fr-FR" dirty="0" err="1" smtClean="0"/>
              <a:t>unless</a:t>
            </a:r>
            <a:r>
              <a:rPr lang="fr-FR" dirty="0" smtClean="0"/>
              <a:t> </a:t>
            </a:r>
            <a:r>
              <a:rPr lang="fr-FR" dirty="0" err="1" smtClean="0"/>
              <a:t>either</a:t>
            </a:r>
            <a:r>
              <a:rPr lang="fr-FR" dirty="0" smtClean="0"/>
              <a:t>:</a:t>
            </a:r>
          </a:p>
          <a:p>
            <a:pPr lvl="0"/>
            <a:r>
              <a:rPr lang="fr-FR" dirty="0" smtClean="0"/>
              <a:t> The financial </a:t>
            </a:r>
            <a:r>
              <a:rPr lang="fr-FR" dirty="0" err="1" smtClean="0"/>
              <a:t>liability</a:t>
            </a:r>
            <a:r>
              <a:rPr lang="fr-FR" dirty="0" smtClean="0"/>
              <a:t> </a:t>
            </a:r>
            <a:r>
              <a:rPr lang="fr-FR" dirty="0" err="1" smtClean="0"/>
              <a:t>is</a:t>
            </a:r>
            <a:r>
              <a:rPr lang="fr-FR" dirty="0" smtClean="0"/>
              <a:t> </a:t>
            </a:r>
            <a:r>
              <a:rPr lang="fr-FR" b="1" dirty="0" smtClean="0"/>
              <a:t>held for </a:t>
            </a:r>
            <a:r>
              <a:rPr lang="fr-FR" b="1" dirty="0" err="1" smtClean="0"/>
              <a:t>trading</a:t>
            </a:r>
            <a:r>
              <a:rPr lang="fr-FR" dirty="0" smtClean="0"/>
              <a:t> and </a:t>
            </a:r>
            <a:r>
              <a:rPr lang="fr-FR" dirty="0" err="1" smtClean="0"/>
              <a:t>is</a:t>
            </a:r>
            <a:r>
              <a:rPr lang="fr-FR" dirty="0" smtClean="0"/>
              <a:t> </a:t>
            </a:r>
            <a:r>
              <a:rPr lang="fr-FR" dirty="0" err="1" smtClean="0"/>
              <a:t>therefore</a:t>
            </a:r>
            <a:r>
              <a:rPr lang="fr-FR" dirty="0" smtClean="0"/>
              <a:t> </a:t>
            </a:r>
            <a:r>
              <a:rPr lang="fr-FR" dirty="0" err="1" smtClean="0"/>
              <a:t>required</a:t>
            </a:r>
            <a:r>
              <a:rPr lang="fr-FR" dirty="0" smtClean="0"/>
              <a:t> to </a:t>
            </a:r>
            <a:r>
              <a:rPr lang="fr-FR" dirty="0" err="1" smtClean="0"/>
              <a:t>be</a:t>
            </a:r>
            <a:r>
              <a:rPr lang="fr-FR" dirty="0" smtClean="0"/>
              <a:t> </a:t>
            </a:r>
            <a:r>
              <a:rPr lang="fr-FR" dirty="0" err="1" smtClean="0"/>
              <a:t>measured</a:t>
            </a:r>
            <a:r>
              <a:rPr lang="fr-FR" dirty="0" smtClean="0"/>
              <a:t> </a:t>
            </a:r>
            <a:r>
              <a:rPr lang="fr-FR" dirty="0" err="1" smtClean="0"/>
              <a:t>at</a:t>
            </a:r>
            <a:r>
              <a:rPr lang="fr-FR" dirty="0" smtClean="0"/>
              <a:t> FVTPL (</a:t>
            </a:r>
            <a:r>
              <a:rPr lang="fr-FR" dirty="0" err="1" smtClean="0"/>
              <a:t>e.g</a:t>
            </a:r>
            <a:r>
              <a:rPr lang="fr-FR" dirty="0" smtClean="0"/>
              <a:t>. </a:t>
            </a:r>
            <a:r>
              <a:rPr lang="fr-FR" dirty="0" err="1" smtClean="0"/>
              <a:t>derivatives</a:t>
            </a:r>
            <a:r>
              <a:rPr lang="fr-FR" dirty="0" smtClean="0"/>
              <a:t> not </a:t>
            </a:r>
            <a:r>
              <a:rPr lang="fr-FR" dirty="0" err="1" smtClean="0"/>
              <a:t>designated</a:t>
            </a:r>
            <a:r>
              <a:rPr lang="fr-FR" dirty="0" smtClean="0"/>
              <a:t> in a </a:t>
            </a:r>
            <a:r>
              <a:rPr lang="fr-FR" dirty="0" err="1" smtClean="0"/>
              <a:t>hedging</a:t>
            </a:r>
            <a:r>
              <a:rPr lang="fr-FR" dirty="0" smtClean="0"/>
              <a:t> </a:t>
            </a:r>
            <a:r>
              <a:rPr lang="fr-FR" dirty="0" err="1" smtClean="0"/>
              <a:t>relationship</a:t>
            </a:r>
            <a:r>
              <a:rPr lang="fr-FR" dirty="0" smtClean="0"/>
              <a:t>); or </a:t>
            </a:r>
          </a:p>
          <a:p>
            <a:pPr lvl="0"/>
            <a:r>
              <a:rPr lang="fr-FR" dirty="0" smtClean="0"/>
              <a:t>The </a:t>
            </a:r>
            <a:r>
              <a:rPr lang="fr-FR" dirty="0" err="1" smtClean="0"/>
              <a:t>entity</a:t>
            </a:r>
            <a:r>
              <a:rPr lang="fr-FR" dirty="0" smtClean="0"/>
              <a:t> </a:t>
            </a:r>
            <a:r>
              <a:rPr lang="fr-FR" dirty="0" err="1" smtClean="0"/>
              <a:t>elects</a:t>
            </a:r>
            <a:r>
              <a:rPr lang="fr-FR" dirty="0" smtClean="0"/>
              <a:t> to </a:t>
            </a:r>
            <a:r>
              <a:rPr lang="fr-FR" dirty="0" err="1" smtClean="0"/>
              <a:t>measure</a:t>
            </a:r>
            <a:r>
              <a:rPr lang="fr-FR" dirty="0" smtClean="0"/>
              <a:t> the financial </a:t>
            </a:r>
            <a:r>
              <a:rPr lang="fr-FR" dirty="0" err="1" smtClean="0"/>
              <a:t>liability</a:t>
            </a:r>
            <a:r>
              <a:rPr lang="fr-FR" dirty="0" smtClean="0"/>
              <a:t> </a:t>
            </a:r>
            <a:r>
              <a:rPr lang="fr-FR" dirty="0" err="1" smtClean="0"/>
              <a:t>at</a:t>
            </a:r>
            <a:r>
              <a:rPr lang="fr-FR" dirty="0" smtClean="0"/>
              <a:t> FVTPL (</a:t>
            </a:r>
            <a:r>
              <a:rPr lang="fr-FR" dirty="0" err="1" smtClean="0"/>
              <a:t>using</a:t>
            </a:r>
            <a:r>
              <a:rPr lang="fr-FR" dirty="0" smtClean="0"/>
              <a:t> the </a:t>
            </a:r>
            <a:r>
              <a:rPr lang="fr-FR" dirty="0" err="1" smtClean="0"/>
              <a:t>fair</a:t>
            </a:r>
            <a:r>
              <a:rPr lang="fr-FR" dirty="0" smtClean="0"/>
              <a:t> value option).</a:t>
            </a:r>
            <a:r>
              <a:rPr lang="fr-FR" b="1" dirty="0" smtClean="0"/>
              <a:t>or</a:t>
            </a:r>
            <a:endParaRPr lang="fr-FR" dirty="0" smtClean="0"/>
          </a:p>
          <a:p>
            <a:pPr>
              <a:buNone/>
            </a:pPr>
            <a:r>
              <a:rPr lang="fr-FR" b="1" dirty="0" smtClean="0"/>
              <a:t>2.2 – Financial </a:t>
            </a:r>
            <a:r>
              <a:rPr lang="fr-FR" b="1" dirty="0" err="1" smtClean="0"/>
              <a:t>liabilities</a:t>
            </a:r>
            <a:r>
              <a:rPr lang="fr-FR" b="1" dirty="0" smtClean="0"/>
              <a:t> as </a:t>
            </a:r>
            <a:r>
              <a:rPr lang="fr-FR" b="1" dirty="0" err="1" smtClean="0"/>
              <a:t>at</a:t>
            </a:r>
            <a:r>
              <a:rPr lang="fr-FR" b="1" dirty="0" smtClean="0"/>
              <a:t> </a:t>
            </a:r>
            <a:r>
              <a:rPr lang="fr-FR" b="1" dirty="0" err="1" smtClean="0"/>
              <a:t>fair</a:t>
            </a:r>
            <a:r>
              <a:rPr lang="fr-FR" b="1" dirty="0" smtClean="0"/>
              <a:t> value </a:t>
            </a:r>
            <a:r>
              <a:rPr lang="fr-FR" b="1" dirty="0" err="1" smtClean="0"/>
              <a:t>through</a:t>
            </a:r>
            <a:r>
              <a:rPr lang="fr-FR" b="1" dirty="0" smtClean="0"/>
              <a:t> profit or </a:t>
            </a:r>
            <a:r>
              <a:rPr lang="fr-FR" b="1" dirty="0" err="1" smtClean="0"/>
              <a:t>loss</a:t>
            </a:r>
            <a:r>
              <a:rPr lang="fr-FR" b="1" dirty="0" smtClean="0"/>
              <a:t> (FVTPL).</a:t>
            </a:r>
            <a:endParaRPr lang="fr-FR" dirty="0" smtClean="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buNone/>
            </a:pPr>
            <a:r>
              <a:rPr lang="fr-FR" b="1" dirty="0" smtClean="0">
                <a:solidFill>
                  <a:srgbClr val="FF0000"/>
                </a:solidFill>
              </a:rPr>
              <a:t>5-</a:t>
            </a:r>
            <a:r>
              <a:rPr lang="fr-FR" b="1" dirty="0" err="1" smtClean="0">
                <a:solidFill>
                  <a:srgbClr val="FF0000"/>
                </a:solidFill>
              </a:rPr>
              <a:t>Measurement</a:t>
            </a:r>
            <a:r>
              <a:rPr lang="fr-FR" b="1" dirty="0" smtClean="0"/>
              <a:t> </a:t>
            </a:r>
            <a:endParaRPr lang="fr-FR" dirty="0" smtClean="0"/>
          </a:p>
          <a:p>
            <a:pPr>
              <a:buNone/>
            </a:pPr>
            <a:r>
              <a:rPr lang="fr-FR" b="1" dirty="0" smtClean="0"/>
              <a:t>5.1-Initial </a:t>
            </a:r>
            <a:r>
              <a:rPr lang="fr-FR" b="1" dirty="0" err="1" smtClean="0"/>
              <a:t>measurement</a:t>
            </a:r>
            <a:r>
              <a:rPr lang="fr-FR" b="1" dirty="0" smtClean="0"/>
              <a:t> of financial </a:t>
            </a:r>
            <a:r>
              <a:rPr lang="fr-FR" b="1" dirty="0" err="1" smtClean="0"/>
              <a:t>Assets</a:t>
            </a:r>
            <a:r>
              <a:rPr lang="fr-FR" b="1" dirty="0" smtClean="0"/>
              <a:t> and </a:t>
            </a:r>
            <a:r>
              <a:rPr lang="fr-FR" b="1" dirty="0" err="1" smtClean="0"/>
              <a:t>liabilities</a:t>
            </a:r>
            <a:endParaRPr lang="fr-FR" dirty="0" smtClean="0"/>
          </a:p>
          <a:p>
            <a:r>
              <a:rPr lang="fr-FR" dirty="0" smtClean="0"/>
              <a:t>An </a:t>
            </a:r>
            <a:r>
              <a:rPr lang="fr-FR" dirty="0" err="1" smtClean="0"/>
              <a:t>entity</a:t>
            </a:r>
            <a:r>
              <a:rPr lang="fr-FR" dirty="0" smtClean="0"/>
              <a:t> </a:t>
            </a:r>
            <a:r>
              <a:rPr lang="fr-FR" dirty="0" err="1" smtClean="0"/>
              <a:t>shall</a:t>
            </a:r>
            <a:r>
              <a:rPr lang="fr-FR" dirty="0" smtClean="0"/>
              <a:t> </a:t>
            </a:r>
            <a:r>
              <a:rPr lang="fr-FR" dirty="0" err="1" smtClean="0"/>
              <a:t>measure</a:t>
            </a:r>
            <a:r>
              <a:rPr lang="fr-FR" dirty="0" smtClean="0"/>
              <a:t> a financial </a:t>
            </a:r>
            <a:r>
              <a:rPr lang="fr-FR" dirty="0" err="1" smtClean="0"/>
              <a:t>asset</a:t>
            </a:r>
            <a:r>
              <a:rPr lang="fr-FR" dirty="0" smtClean="0"/>
              <a:t> or financial </a:t>
            </a:r>
            <a:r>
              <a:rPr lang="fr-FR" dirty="0" err="1" smtClean="0"/>
              <a:t>liability</a:t>
            </a:r>
            <a:r>
              <a:rPr lang="fr-FR" dirty="0" smtClean="0"/>
              <a:t> </a:t>
            </a:r>
            <a:r>
              <a:rPr lang="fr-FR" dirty="0" err="1" smtClean="0"/>
              <a:t>at</a:t>
            </a:r>
            <a:r>
              <a:rPr lang="fr-FR" dirty="0" smtClean="0"/>
              <a:t> </a:t>
            </a:r>
            <a:r>
              <a:rPr lang="fr-FR" dirty="0" err="1" smtClean="0"/>
              <a:t>its</a:t>
            </a:r>
            <a:r>
              <a:rPr lang="fr-FR" dirty="0" smtClean="0"/>
              <a:t> </a:t>
            </a:r>
            <a:r>
              <a:rPr lang="fr-FR" dirty="0" err="1" smtClean="0"/>
              <a:t>fair</a:t>
            </a:r>
            <a:r>
              <a:rPr lang="fr-FR" dirty="0" smtClean="0"/>
              <a:t> value plus or minus, in the case of a financial </a:t>
            </a:r>
            <a:r>
              <a:rPr lang="fr-FR" dirty="0" err="1" smtClean="0"/>
              <a:t>asset</a:t>
            </a:r>
            <a:r>
              <a:rPr lang="fr-FR" dirty="0" smtClean="0"/>
              <a:t> or financial </a:t>
            </a:r>
            <a:r>
              <a:rPr lang="fr-FR" dirty="0" err="1" smtClean="0"/>
              <a:t>liability</a:t>
            </a:r>
            <a:r>
              <a:rPr lang="fr-FR" dirty="0" smtClean="0"/>
              <a:t> not </a:t>
            </a:r>
            <a:r>
              <a:rPr lang="fr-FR" dirty="0" err="1" smtClean="0"/>
              <a:t>at</a:t>
            </a:r>
            <a:r>
              <a:rPr lang="fr-FR" dirty="0" smtClean="0"/>
              <a:t> </a:t>
            </a:r>
            <a:r>
              <a:rPr lang="fr-FR" dirty="0" err="1" smtClean="0"/>
              <a:t>fair</a:t>
            </a:r>
            <a:r>
              <a:rPr lang="fr-FR" dirty="0" smtClean="0"/>
              <a:t> value </a:t>
            </a:r>
            <a:r>
              <a:rPr lang="fr-FR" dirty="0" err="1" smtClean="0"/>
              <a:t>through</a:t>
            </a:r>
            <a:r>
              <a:rPr lang="fr-FR" dirty="0" smtClean="0"/>
              <a:t> profit or </a:t>
            </a:r>
            <a:r>
              <a:rPr lang="fr-FR" dirty="0" err="1" smtClean="0"/>
              <a:t>loss</a:t>
            </a:r>
            <a:r>
              <a:rPr lang="fr-FR" dirty="0" smtClean="0"/>
              <a:t>.</a:t>
            </a:r>
          </a:p>
          <a:p>
            <a:r>
              <a:rPr lang="fr-FR" b="1" dirty="0" smtClean="0"/>
              <a:t>Transaction </a:t>
            </a:r>
            <a:r>
              <a:rPr lang="fr-FR" b="1" dirty="0" err="1" smtClean="0"/>
              <a:t>costs</a:t>
            </a:r>
            <a:r>
              <a:rPr lang="fr-FR" dirty="0" smtClean="0"/>
              <a:t> </a:t>
            </a:r>
            <a:r>
              <a:rPr lang="fr-FR" dirty="0" err="1" smtClean="0"/>
              <a:t>directly</a:t>
            </a:r>
            <a:r>
              <a:rPr lang="fr-FR" dirty="0" smtClean="0"/>
              <a:t> </a:t>
            </a:r>
            <a:r>
              <a:rPr lang="fr-FR" dirty="0" err="1" smtClean="0"/>
              <a:t>attributable</a:t>
            </a:r>
            <a:r>
              <a:rPr lang="fr-FR" dirty="0" smtClean="0"/>
              <a:t> to the acquisition or issue of the financial </a:t>
            </a:r>
            <a:r>
              <a:rPr lang="fr-FR" dirty="0" err="1" smtClean="0"/>
              <a:t>asset</a:t>
            </a:r>
            <a:r>
              <a:rPr lang="fr-FR" dirty="0" smtClean="0"/>
              <a:t> </a:t>
            </a:r>
            <a:r>
              <a:rPr lang="fr-FR" dirty="0" err="1" smtClean="0"/>
              <a:t>should</a:t>
            </a:r>
            <a:r>
              <a:rPr lang="fr-FR" dirty="0" smtClean="0"/>
              <a:t> </a:t>
            </a:r>
            <a:r>
              <a:rPr lang="fr-FR" dirty="0" err="1" smtClean="0"/>
              <a:t>be</a:t>
            </a:r>
            <a:r>
              <a:rPr lang="fr-FR" dirty="0" smtClean="0"/>
              <a:t> </a:t>
            </a:r>
            <a:r>
              <a:rPr lang="fr-FR" dirty="0" err="1" smtClean="0"/>
              <a:t>added</a:t>
            </a:r>
            <a:r>
              <a:rPr lang="fr-FR" dirty="0" smtClean="0"/>
              <a:t> to, or, in the case of a </a:t>
            </a:r>
            <a:r>
              <a:rPr lang="fr-FR" dirty="0" err="1" smtClean="0"/>
              <a:t>liability</a:t>
            </a:r>
            <a:r>
              <a:rPr lang="fr-FR" dirty="0" smtClean="0"/>
              <a:t>, </a:t>
            </a:r>
            <a:r>
              <a:rPr lang="fr-FR" dirty="0" err="1" smtClean="0"/>
              <a:t>should</a:t>
            </a:r>
            <a:r>
              <a:rPr lang="fr-FR" dirty="0" smtClean="0"/>
              <a:t> </a:t>
            </a:r>
            <a:r>
              <a:rPr lang="fr-FR" dirty="0" err="1" smtClean="0"/>
              <a:t>be</a:t>
            </a:r>
            <a:r>
              <a:rPr lang="fr-FR" dirty="0" smtClean="0"/>
              <a:t> </a:t>
            </a:r>
            <a:r>
              <a:rPr lang="fr-FR" dirty="0" err="1" smtClean="0"/>
              <a:t>deducted</a:t>
            </a:r>
            <a:r>
              <a:rPr lang="fr-FR" dirty="0" smtClean="0"/>
              <a:t> </a:t>
            </a:r>
            <a:r>
              <a:rPr lang="fr-FR" dirty="0" err="1" smtClean="0"/>
              <a:t>from</a:t>
            </a:r>
            <a:r>
              <a:rPr lang="fr-FR" dirty="0" smtClean="0"/>
              <a:t> the </a:t>
            </a:r>
            <a:r>
              <a:rPr lang="fr-FR" dirty="0" err="1" smtClean="0"/>
              <a:t>fair</a:t>
            </a:r>
            <a:r>
              <a:rPr lang="fr-FR" dirty="0" smtClean="0"/>
              <a:t> </a:t>
            </a:r>
            <a:r>
              <a:rPr lang="fr-FR" dirty="0" err="1" smtClean="0"/>
              <a:t>value</a:t>
            </a:r>
            <a:r>
              <a:rPr lang="fr-FR" b="1" dirty="0" err="1" smtClean="0"/>
              <a:t>.</a:t>
            </a:r>
            <a:r>
              <a:rPr lang="fr-FR" dirty="0" err="1" smtClean="0"/>
              <a:t>The</a:t>
            </a:r>
            <a:r>
              <a:rPr lang="fr-FR" dirty="0" smtClean="0"/>
              <a:t> journal entry to </a:t>
            </a:r>
            <a:r>
              <a:rPr lang="fr-FR" dirty="0" err="1" smtClean="0"/>
              <a:t>account</a:t>
            </a:r>
            <a:r>
              <a:rPr lang="fr-FR" dirty="0" smtClean="0"/>
              <a:t> for transaction </a:t>
            </a:r>
            <a:r>
              <a:rPr lang="fr-FR" dirty="0" err="1" smtClean="0"/>
              <a:t>costs</a:t>
            </a:r>
            <a:r>
              <a:rPr lang="fr-FR" dirty="0" smtClean="0"/>
              <a:t> </a:t>
            </a:r>
            <a:r>
              <a:rPr lang="fr-FR" dirty="0" err="1" smtClean="0"/>
              <a:t>is</a:t>
            </a:r>
            <a:r>
              <a:rPr lang="fr-FR" dirty="0" smtClean="0"/>
              <a:t> :</a:t>
            </a:r>
          </a:p>
          <a:p>
            <a:pPr>
              <a:buNone/>
            </a:pPr>
            <a:r>
              <a:rPr lang="fr-FR" dirty="0" smtClean="0"/>
              <a:t>-------------------------------------------------------------------</a:t>
            </a:r>
          </a:p>
          <a:p>
            <a:pPr>
              <a:buNone/>
            </a:pPr>
            <a:r>
              <a:rPr lang="fr-FR" dirty="0" err="1" smtClean="0"/>
              <a:t>Dr.Financial</a:t>
            </a:r>
            <a:r>
              <a:rPr lang="fr-FR" dirty="0" smtClean="0"/>
              <a:t> </a:t>
            </a:r>
            <a:r>
              <a:rPr lang="fr-FR" dirty="0" err="1" smtClean="0"/>
              <a:t>asset</a:t>
            </a:r>
            <a:r>
              <a:rPr lang="fr-FR" dirty="0" smtClean="0"/>
              <a:t> / Financial </a:t>
            </a:r>
            <a:r>
              <a:rPr lang="fr-FR" dirty="0" err="1" smtClean="0"/>
              <a:t>liability</a:t>
            </a:r>
            <a:r>
              <a:rPr lang="fr-FR" dirty="0" smtClean="0"/>
              <a:t> (SFP) </a:t>
            </a:r>
          </a:p>
          <a:p>
            <a:pPr>
              <a:buNone/>
            </a:pPr>
            <a:r>
              <a:rPr lang="fr-FR" dirty="0" smtClean="0"/>
              <a:t>                          Cr. Bank (SFP)</a:t>
            </a:r>
          </a:p>
          <a:p>
            <a:pPr>
              <a:buNone/>
            </a:pPr>
            <a:r>
              <a:rPr lang="fr-FR" dirty="0" smtClean="0"/>
              <a:t>                        Transaction </a:t>
            </a:r>
            <a:r>
              <a:rPr lang="fr-FR" dirty="0" err="1" smtClean="0"/>
              <a:t>costs</a:t>
            </a:r>
            <a:r>
              <a:rPr lang="fr-FR" dirty="0" smtClean="0"/>
              <a:t> </a:t>
            </a:r>
            <a:r>
              <a:rPr lang="fr-FR" dirty="0" err="1" smtClean="0"/>
              <a:t>paid</a:t>
            </a:r>
            <a:endParaRPr lang="fr-FR" dirty="0" smtClean="0"/>
          </a:p>
          <a:p>
            <a:pPr>
              <a:buNone/>
            </a:pPr>
            <a:r>
              <a:rPr lang="fr-FR" dirty="0" smtClean="0"/>
              <a:t>-----------------------------------------------------------------------</a:t>
            </a:r>
          </a:p>
          <a:p>
            <a:pPr>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buNone/>
            </a:pPr>
            <a:r>
              <a:rPr lang="fr-FR" dirty="0" smtClean="0"/>
              <a:t> In the case of financial </a:t>
            </a:r>
            <a:r>
              <a:rPr lang="fr-FR" dirty="0" err="1" smtClean="0"/>
              <a:t>assets</a:t>
            </a:r>
            <a:r>
              <a:rPr lang="fr-FR" dirty="0" smtClean="0"/>
              <a:t> or </a:t>
            </a:r>
            <a:r>
              <a:rPr lang="fr-FR" dirty="0" err="1" smtClean="0"/>
              <a:t>liabilities</a:t>
            </a:r>
            <a:r>
              <a:rPr lang="fr-FR" dirty="0" smtClean="0"/>
              <a:t> </a:t>
            </a:r>
            <a:r>
              <a:rPr lang="fr-FR" dirty="0" err="1" smtClean="0"/>
              <a:t>at</a:t>
            </a:r>
            <a:r>
              <a:rPr lang="fr-FR" dirty="0" smtClean="0"/>
              <a:t> </a:t>
            </a:r>
            <a:r>
              <a:rPr lang="fr-FR" dirty="0" err="1" smtClean="0"/>
              <a:t>fair</a:t>
            </a:r>
            <a:r>
              <a:rPr lang="fr-FR" dirty="0" smtClean="0"/>
              <a:t> value </a:t>
            </a:r>
            <a:r>
              <a:rPr lang="fr-FR" dirty="0" err="1" smtClean="0"/>
              <a:t>through</a:t>
            </a:r>
            <a:r>
              <a:rPr lang="fr-FR" dirty="0" smtClean="0"/>
              <a:t> profit or </a:t>
            </a:r>
            <a:r>
              <a:rPr lang="fr-FR" dirty="0" err="1" smtClean="0"/>
              <a:t>loss</a:t>
            </a:r>
            <a:r>
              <a:rPr lang="fr-FR" dirty="0" smtClean="0"/>
              <a:t>, transaction </a:t>
            </a:r>
            <a:r>
              <a:rPr lang="fr-FR" dirty="0" err="1" smtClean="0"/>
              <a:t>costs</a:t>
            </a:r>
            <a:r>
              <a:rPr lang="fr-FR" dirty="0" smtClean="0"/>
              <a:t> are </a:t>
            </a:r>
            <a:r>
              <a:rPr lang="fr-FR" b="1" dirty="0" err="1" smtClean="0"/>
              <a:t>expensed</a:t>
            </a:r>
            <a:r>
              <a:rPr lang="fr-FR" b="1" dirty="0" smtClean="0"/>
              <a:t>.</a:t>
            </a:r>
          </a:p>
          <a:p>
            <a:pPr>
              <a:buNone/>
            </a:pPr>
            <a:r>
              <a:rPr lang="fr-FR" b="1" dirty="0" smtClean="0">
                <a:solidFill>
                  <a:srgbClr val="FF0000"/>
                </a:solidFill>
              </a:rPr>
              <a:t>5.2-</a:t>
            </a:r>
            <a:r>
              <a:rPr lang="fr-FR" b="1" dirty="0" err="1" smtClean="0">
                <a:solidFill>
                  <a:srgbClr val="FF0000"/>
                </a:solidFill>
              </a:rPr>
              <a:t>Subsequent</a:t>
            </a:r>
            <a:r>
              <a:rPr lang="fr-FR" b="1" dirty="0" smtClean="0">
                <a:solidFill>
                  <a:srgbClr val="FF0000"/>
                </a:solidFill>
              </a:rPr>
              <a:t> </a:t>
            </a:r>
            <a:r>
              <a:rPr lang="fr-FR" b="1" dirty="0" err="1" smtClean="0">
                <a:solidFill>
                  <a:srgbClr val="FF0000"/>
                </a:solidFill>
              </a:rPr>
              <a:t>measurement</a:t>
            </a:r>
            <a:endParaRPr lang="fr-FR" b="1" dirty="0" smtClean="0">
              <a:solidFill>
                <a:srgbClr val="FF0000"/>
              </a:solidFill>
            </a:endParaRPr>
          </a:p>
          <a:p>
            <a:r>
              <a:rPr lang="en-US" b="1" u="sng" dirty="0" smtClean="0">
                <a:solidFill>
                  <a:srgbClr val="FF0000"/>
                </a:solidFill>
              </a:rPr>
              <a:t>Financial </a:t>
            </a:r>
            <a:r>
              <a:rPr lang="en-US" b="1" u="sng" dirty="0" err="1" smtClean="0">
                <a:solidFill>
                  <a:srgbClr val="FF0000"/>
                </a:solidFill>
              </a:rPr>
              <a:t>assets</a:t>
            </a:r>
            <a:r>
              <a:rPr lang="en-US" u="sng" dirty="0" err="1" smtClean="0"/>
              <a:t>:</a:t>
            </a:r>
            <a:r>
              <a:rPr lang="en-US" dirty="0" err="1" smtClean="0"/>
              <a:t>An</a:t>
            </a:r>
            <a:r>
              <a:rPr lang="en-US" u="sng" dirty="0" smtClean="0"/>
              <a:t> </a:t>
            </a:r>
            <a:r>
              <a:rPr lang="en-US" dirty="0" smtClean="0"/>
              <a:t>entity shall classify financial assets as subsequently measured at either amortized cost, fair value through profit or loss (FVTPL), or fair value through other comprehensive income (FVTOCI) on the basis of both:</a:t>
            </a:r>
          </a:p>
          <a:p>
            <a:pPr>
              <a:buNone/>
            </a:pPr>
            <a:r>
              <a:rPr lang="en-US" dirty="0" smtClean="0"/>
              <a:t>- The entity’s business model for managing the financial asset,</a:t>
            </a:r>
          </a:p>
          <a:p>
            <a:pPr>
              <a:buNone/>
            </a:pPr>
            <a:r>
              <a:rPr lang="en-US" dirty="0" smtClean="0"/>
              <a:t>- The cash flow characteristics of the financial asset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en-US" b="1" u="sng" dirty="0" smtClean="0">
                <a:solidFill>
                  <a:srgbClr val="FF0000"/>
                </a:solidFill>
              </a:rPr>
              <a:t>Financial assets </a:t>
            </a:r>
            <a:r>
              <a:rPr lang="en-US" dirty="0" smtClean="0"/>
              <a:t>are measured at </a:t>
            </a:r>
            <a:r>
              <a:rPr lang="en-US" dirty="0" err="1" smtClean="0"/>
              <a:t>amortised</a:t>
            </a:r>
            <a:r>
              <a:rPr lang="en-US" dirty="0" smtClean="0"/>
              <a:t> cost if both of the following conditions are met:</a:t>
            </a:r>
          </a:p>
          <a:p>
            <a:pPr>
              <a:buNone/>
            </a:pPr>
            <a:r>
              <a:rPr lang="en-US" dirty="0" smtClean="0"/>
              <a:t>  -The asset is held within a business model whose objective is to collect contractual cash flows;</a:t>
            </a:r>
          </a:p>
          <a:p>
            <a:pPr>
              <a:buFontTx/>
              <a:buChar char="-"/>
            </a:pPr>
            <a:r>
              <a:rPr lang="en-US" dirty="0" smtClean="0"/>
              <a:t>The contractual terms of the financial asset give rise on specified dates to cash flows that are solely payments of principal and interest on the principal amount </a:t>
            </a:r>
            <a:r>
              <a:rPr lang="en-US" dirty="0" err="1" smtClean="0"/>
              <a:t>outstanding.I</a:t>
            </a:r>
            <a:endParaRPr lang="en-US" dirty="0" smtClean="0"/>
          </a:p>
          <a:p>
            <a:pPr>
              <a:buNone/>
            </a:pPr>
            <a:r>
              <a:rPr lang="en-US" dirty="0" smtClean="0"/>
              <a:t>    </a:t>
            </a:r>
            <a:r>
              <a:rPr lang="en-US" dirty="0" smtClean="0">
                <a:solidFill>
                  <a:srgbClr val="FF0000"/>
                </a:solidFill>
              </a:rPr>
              <a:t>If both of these conditions are not met, the financial asset is classified as at fair value through profit or loss</a:t>
            </a:r>
            <a:r>
              <a:rPr lang="en-US" b="1" dirty="0" smtClean="0">
                <a:solidFill>
                  <a:srgbClr val="FF0000"/>
                </a:solidFill>
              </a:rPr>
              <a:t>.</a:t>
            </a:r>
            <a:endParaRPr lang="fr-FR" b="1" dirty="0" smtClean="0">
              <a:solidFill>
                <a:srgbClr val="FF0000"/>
              </a:solidFill>
            </a:endParaRP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632</TotalTime>
  <Words>1577</Words>
  <Application>Microsoft Office PowerPoint</Application>
  <PresentationFormat>Affichage à l'écran (4:3)</PresentationFormat>
  <Paragraphs>110</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DJEMAA</cp:lastModifiedBy>
  <cp:revision>48</cp:revision>
  <dcterms:created xsi:type="dcterms:W3CDTF">2024-10-14T05:22:18Z</dcterms:created>
  <dcterms:modified xsi:type="dcterms:W3CDTF">2024-10-16T11:26:18Z</dcterms:modified>
</cp:coreProperties>
</file>