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1" r:id="rId4"/>
    <p:sldId id="259" r:id="rId5"/>
    <p:sldId id="262" r:id="rId6"/>
    <p:sldId id="263" r:id="rId7"/>
    <p:sldId id="264" r:id="rId8"/>
    <p:sldId id="448" r:id="rId9"/>
    <p:sldId id="449" r:id="rId10"/>
    <p:sldId id="450" r:id="rId11"/>
    <p:sldId id="451" r:id="rId12"/>
    <p:sldId id="452" r:id="rId13"/>
    <p:sldId id="453" r:id="rId14"/>
    <p:sldId id="454" r:id="rId15"/>
    <p:sldId id="455" r:id="rId16"/>
    <p:sldId id="265" r:id="rId17"/>
    <p:sldId id="266" r:id="rId18"/>
    <p:sldId id="267" r:id="rId19"/>
    <p:sldId id="456" r:id="rId20"/>
    <p:sldId id="457" r:id="rId21"/>
    <p:sldId id="44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7FE81-8E26-4D7A-80F4-9A6CD737FE1A}" type="datetimeFigureOut">
              <a:rPr lang="en-US" smtClean="0"/>
              <a:t>10/12/2024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1CC01C-155A-44F8-84E0-C97758D454BF}" type="slidenum">
              <a:rPr lang="en-US" smtClean="0"/>
              <a:t>‹N°›</a:t>
            </a:fld>
            <a:endParaRPr lang="en-US"/>
          </a:p>
        </p:txBody>
      </p:sp>
    </p:spTree>
    <p:extLst>
      <p:ext uri="{BB962C8B-B14F-4D97-AF65-F5344CB8AC3E}">
        <p14:creationId xmlns:p14="http://schemas.microsoft.com/office/powerpoint/2010/main" val="3222545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14CB6F-C07C-4FAF-A080-AA6EA533F679}"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980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3C8DD2-9C2D-22B3-7615-D32FC83AA6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4E28DC7-C857-CEDC-37E4-B086DF03D0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21B5197-0BA2-0CE4-D2C7-62237BBD3FD5}"/>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B7414638-18DE-0818-EF24-2BA71843A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3685451-95CC-AE0B-9AE6-072125DB0CF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444244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7C3364-E5B2-5937-CF62-02CC95CB54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40ACEBFA-9095-4421-D438-D0F6E0EBB9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AFAF495-E563-A007-0DA4-272FE4946FBA}"/>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AE65A607-719B-C85A-C2DF-6334667AD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1C2A9CD-2C52-FA94-FC72-F7D02188E7F1}"/>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45971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FBBE688-5B0E-03CF-06E7-9DE44C805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D0A23AB9-1E10-F7D6-03E2-94440300CC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3358820-5CAA-FDF9-C474-CB8B9858715F}"/>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FAB2B2BF-C337-B6E0-00BA-AF3B48D663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B4E079-FB6C-8C01-697F-DA734E785A35}"/>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90203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48D830-8DC9-B1AC-F820-7B51C8A1AB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0B45622-BE00-260F-5404-58E11DB0CF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E4A64B9-F4E2-68D4-3416-456D82B6B5E8}"/>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3109431E-73E0-AF1E-37C3-0C71CB717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2CB1A6F-C043-8201-A3A6-29D6D3A3C153}"/>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73905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81F121-5D69-284C-9756-855E214F21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9174D26-C954-C9AF-986F-2C222330F0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0AE5900B-EF7C-8180-E83F-1815F5E04FCD}"/>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DB51D051-3196-D8BB-83FA-DA43D5B44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543CF1-7DDB-AA2B-21C9-CF080D8CC567}"/>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393750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F7C9AD-98DD-7683-F63A-CDCD725FE8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AFD2692-4928-CC51-C236-0CF8F9319A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7483845-A8B3-35FD-A872-C1262FA306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80EAE57-8241-1722-52FE-0F6D01FE82F3}"/>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6" name="Footer Placeholder 5">
            <a:extLst>
              <a:ext uri="{FF2B5EF4-FFF2-40B4-BE49-F238E27FC236}">
                <a16:creationId xmlns="" xmlns:a16="http://schemas.microsoft.com/office/drawing/2014/main" id="{2C8756F1-90E0-C602-5C8C-2F7F9A7BF3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AB1A803-5A21-07BA-4910-B72BB35F1892}"/>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404632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352E6A-91B2-52DC-85AB-CF05D71EBD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BA05D6F-8744-792D-6318-AD6DDFA77F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FE8F3B2-5B70-7951-CF1F-9AD2FB7E36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84A0AD7-7250-EB4C-B35B-35DD75A3C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86B233C-7355-3CDF-27EB-92B1E92B25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8013B0E-6E4B-8B92-2502-8C4616CEF5C3}"/>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8" name="Footer Placeholder 7">
            <a:extLst>
              <a:ext uri="{FF2B5EF4-FFF2-40B4-BE49-F238E27FC236}">
                <a16:creationId xmlns="" xmlns:a16="http://schemas.microsoft.com/office/drawing/2014/main" id="{E334D124-3E2C-D9FF-0DD3-68E14AE97E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6A07BF44-1854-6AFD-3CBA-E6EA94DC0E1C}"/>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930717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F38B42-C8B3-95F6-543B-23FCF4F11E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3F26B51-48A7-A385-78C2-50094F2B311B}"/>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4" name="Footer Placeholder 3">
            <a:extLst>
              <a:ext uri="{FF2B5EF4-FFF2-40B4-BE49-F238E27FC236}">
                <a16:creationId xmlns="" xmlns:a16="http://schemas.microsoft.com/office/drawing/2014/main" id="{96DB4D91-2AD5-8DA4-4F4D-9CFED8107D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98E16CC-61C7-6989-A109-5C6275D464C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26090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3472789-9577-191D-B4E8-0FA53ACD3215}"/>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3" name="Footer Placeholder 2">
            <a:extLst>
              <a:ext uri="{FF2B5EF4-FFF2-40B4-BE49-F238E27FC236}">
                <a16:creationId xmlns="" xmlns:a16="http://schemas.microsoft.com/office/drawing/2014/main" id="{1FE7C043-67D4-4839-7955-8291B83308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2B539A3-78D8-9C75-3ECB-51B81779FAF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417985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DE963B-88FA-FEE5-BFB6-C3D817051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622D84E-98B8-F27D-32EB-7CE210DFBC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981020D-56C7-A484-B279-1854CB474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987D99B-9780-0BD3-78C3-A9994DBE12CE}"/>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6" name="Footer Placeholder 5">
            <a:extLst>
              <a:ext uri="{FF2B5EF4-FFF2-40B4-BE49-F238E27FC236}">
                <a16:creationId xmlns="" xmlns:a16="http://schemas.microsoft.com/office/drawing/2014/main" id="{7DF8B09E-ED34-BD05-AD05-82CEDA36CD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F18CEF0-7EB5-DC2E-F5DB-6E51105BC99B}"/>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70721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0DD21F-5E58-4600-7009-62A1B4DD57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6F9D07C-B217-B9E0-A6E2-2191453E3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78F0792F-E479-480B-6C03-C3CFD61C0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A5936CC-7D48-FDD1-EAA7-A6E33B5D43C4}"/>
              </a:ext>
            </a:extLst>
          </p:cNvPr>
          <p:cNvSpPr>
            <a:spLocks noGrp="1"/>
          </p:cNvSpPr>
          <p:nvPr>
            <p:ph type="dt" sz="half" idx="10"/>
          </p:nvPr>
        </p:nvSpPr>
        <p:spPr/>
        <p:txBody>
          <a:bodyPr/>
          <a:lstStyle/>
          <a:p>
            <a:fld id="{6A257FBC-D607-4906-B03F-16D8BE1BB4EC}" type="datetimeFigureOut">
              <a:rPr lang="en-US" smtClean="0"/>
              <a:t>10/12/2024</a:t>
            </a:fld>
            <a:endParaRPr lang="en-US"/>
          </a:p>
        </p:txBody>
      </p:sp>
      <p:sp>
        <p:nvSpPr>
          <p:cNvPr id="6" name="Footer Placeholder 5">
            <a:extLst>
              <a:ext uri="{FF2B5EF4-FFF2-40B4-BE49-F238E27FC236}">
                <a16:creationId xmlns="" xmlns:a16="http://schemas.microsoft.com/office/drawing/2014/main" id="{2609D775-2472-9E77-B271-2BC37C2FE4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ADAFD73-E68D-CBB9-F2DF-A1B942500280}"/>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70664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204FC2B-59AD-E427-5CB3-4010DF81F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4D2635E-1912-05B8-A4D1-4270862E4E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9F24D31-2A0F-245D-CCA9-C0EEBB82A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57FBC-D607-4906-B03F-16D8BE1BB4EC}" type="datetimeFigureOut">
              <a:rPr lang="en-US" smtClean="0"/>
              <a:t>10/12/2024</a:t>
            </a:fld>
            <a:endParaRPr lang="en-US"/>
          </a:p>
        </p:txBody>
      </p:sp>
      <p:sp>
        <p:nvSpPr>
          <p:cNvPr id="5" name="Footer Placeholder 4">
            <a:extLst>
              <a:ext uri="{FF2B5EF4-FFF2-40B4-BE49-F238E27FC236}">
                <a16:creationId xmlns="" xmlns:a16="http://schemas.microsoft.com/office/drawing/2014/main" id="{9322DDD6-8860-B7C9-8097-C077847C01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D7BB9450-8FA1-6037-5956-CB064C84E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3A4A5-8092-435A-B543-8E25F33C9CD0}" type="slidenum">
              <a:rPr lang="en-US" smtClean="0"/>
              <a:t>‹N°›</a:t>
            </a:fld>
            <a:endParaRPr lang="en-US"/>
          </a:p>
        </p:txBody>
      </p:sp>
    </p:spTree>
    <p:extLst>
      <p:ext uri="{BB962C8B-B14F-4D97-AF65-F5344CB8AC3E}">
        <p14:creationId xmlns:p14="http://schemas.microsoft.com/office/powerpoint/2010/main" val="397860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4986" y="1996167"/>
            <a:ext cx="11460480" cy="3958245"/>
          </a:xfrm>
        </p:spPr>
        <p:txBody>
          <a:bodyPr>
            <a:noAutofit/>
          </a:bodyPr>
          <a:lstStyle/>
          <a:p>
            <a:pPr algn="ctr" rtl="1">
              <a:lnSpc>
                <a:spcPct val="150000"/>
              </a:lnSpc>
            </a:pPr>
            <a:r>
              <a:rPr lang="ar-SA" sz="6600" b="1" dirty="0" smtClean="0">
                <a:latin typeface="Simplified Arabic" panose="02020603050405020304" pitchFamily="18" charset="-78"/>
                <a:cs typeface="Simplified Arabic" panose="02020603050405020304" pitchFamily="18" charset="-78"/>
              </a:rPr>
              <a:t>تقنيات الاستقصاء</a:t>
            </a:r>
            <a:r>
              <a:rPr lang="ar-DZ" sz="6600" b="1" dirty="0">
                <a:latin typeface="Simplified Arabic" panose="02020603050405020304" pitchFamily="18" charset="-78"/>
                <a:cs typeface="Simplified Arabic" panose="02020603050405020304" pitchFamily="18" charset="-78"/>
              </a:rPr>
              <a:t/>
            </a:r>
            <a:br>
              <a:rPr lang="ar-DZ" sz="6600" b="1" dirty="0">
                <a:latin typeface="Simplified Arabic" panose="02020603050405020304" pitchFamily="18" charset="-78"/>
                <a:cs typeface="Simplified Arabic" panose="02020603050405020304" pitchFamily="18" charset="-78"/>
              </a:rPr>
            </a:br>
            <a:r>
              <a:rPr lang="ar-DZ" sz="6600" b="1" dirty="0">
                <a:solidFill>
                  <a:srgbClr val="FF0000"/>
                </a:solidFill>
                <a:latin typeface="Simplified Arabic" panose="02020603050405020304" pitchFamily="18" charset="-78"/>
                <a:cs typeface="Simplified Arabic" panose="02020603050405020304" pitchFamily="18" charset="-78"/>
              </a:rPr>
              <a:t>محاضرة 2-  </a:t>
            </a:r>
            <a:r>
              <a:rPr lang="ar-SA" sz="6600" b="1" dirty="0" smtClean="0">
                <a:solidFill>
                  <a:srgbClr val="FF0000"/>
                </a:solidFill>
                <a:latin typeface="Simplified Arabic" panose="02020603050405020304" pitchFamily="18" charset="-78"/>
                <a:cs typeface="Simplified Arabic" panose="02020603050405020304" pitchFamily="18" charset="-78"/>
              </a:rPr>
              <a:t>الطريقة العلمية في اكتساب المعرفة</a:t>
            </a:r>
            <a:endParaRPr lang="fr-FR" sz="6600" b="1" dirty="0">
              <a:solidFill>
                <a:srgbClr val="FF0000"/>
              </a:solidFill>
              <a:latin typeface="Simplified Arabic" panose="02020603050405020304" pitchFamily="18" charset="-78"/>
              <a:cs typeface="Simplified Arabic" panose="02020603050405020304" pitchFamily="18" charset="-78"/>
            </a:endParaRPr>
          </a:p>
        </p:txBody>
      </p:sp>
      <p:sp>
        <p:nvSpPr>
          <p:cNvPr id="4" name="Sous-titre 2"/>
          <p:cNvSpPr txBox="1">
            <a:spLocks/>
          </p:cNvSpPr>
          <p:nvPr/>
        </p:nvSpPr>
        <p:spPr>
          <a:xfrm>
            <a:off x="2776447" y="291728"/>
            <a:ext cx="6461760" cy="1632547"/>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جامعة باجي مختار –عنابة- </a:t>
            </a:r>
          </a:p>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كلية العلوم الاقتصادية وعلوم التسيير</a:t>
            </a:r>
          </a:p>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قسم علوم التسيير</a:t>
            </a:r>
          </a:p>
        </p:txBody>
      </p:sp>
      <p:sp>
        <p:nvSpPr>
          <p:cNvPr id="5" name="ZoneTexte 4"/>
          <p:cNvSpPr txBox="1"/>
          <p:nvPr/>
        </p:nvSpPr>
        <p:spPr>
          <a:xfrm>
            <a:off x="1067390" y="6151444"/>
            <a:ext cx="3418114" cy="369332"/>
          </a:xfrm>
          <a:prstGeom prst="rect">
            <a:avLst/>
          </a:prstGeom>
          <a:noFill/>
        </p:spPr>
        <p:txBody>
          <a:bodyPr wrap="square" rtlCol="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err="1">
                <a:ln>
                  <a:noFill/>
                </a:ln>
                <a:solidFill>
                  <a:prstClr val="black"/>
                </a:solidFill>
                <a:effectLst/>
                <a:uLnTx/>
                <a:uFillTx/>
                <a:latin typeface="Century Gothic"/>
                <a:ea typeface="+mn-ea"/>
                <a:cs typeface="+mn-cs"/>
              </a:rPr>
              <a:t>Dr.Touaref</a:t>
            </a:r>
            <a:r>
              <a:rPr kumimoji="0" lang="fr-FR" sz="1800" b="1" i="0" u="none" strike="noStrike" kern="1200" cap="none" spc="0" normalizeH="0" baseline="0" noProof="0" dirty="0">
                <a:ln>
                  <a:noFill/>
                </a:ln>
                <a:solidFill>
                  <a:prstClr val="black"/>
                </a:solidFill>
                <a:effectLst/>
                <a:uLnTx/>
                <a:uFillTx/>
                <a:latin typeface="Century Gothic"/>
                <a:ea typeface="+mn-ea"/>
                <a:cs typeface="+mn-cs"/>
              </a:rPr>
              <a:t> Mohamed </a:t>
            </a:r>
            <a:r>
              <a:rPr kumimoji="0" lang="fr-FR" sz="1800" b="1" i="0" u="none" strike="noStrike" kern="1200" cap="none" spc="0" normalizeH="0" baseline="0" noProof="0" dirty="0" err="1">
                <a:ln>
                  <a:noFill/>
                </a:ln>
                <a:solidFill>
                  <a:prstClr val="black"/>
                </a:solidFill>
                <a:effectLst/>
                <a:uLnTx/>
                <a:uFillTx/>
                <a:latin typeface="Century Gothic"/>
                <a:ea typeface="+mn-ea"/>
                <a:cs typeface="+mn-cs"/>
              </a:rPr>
              <a:t>Ameur</a:t>
            </a:r>
            <a:endParaRPr kumimoji="0" lang="ar-DZ" sz="1800" b="1" i="0" u="none" strike="noStrike" kern="1200" cap="none" spc="0" normalizeH="0" baseline="0" noProof="0" dirty="0">
              <a:ln>
                <a:noFill/>
              </a:ln>
              <a:solidFill>
                <a:prstClr val="black"/>
              </a:solidFill>
              <a:effectLst/>
              <a:uLnTx/>
              <a:uFillTx/>
              <a:latin typeface="Century Gothic"/>
              <a:ea typeface="+mn-ea"/>
              <a:cs typeface="Tahoma" panose="020B0604030504040204" pitchFamily="34" charset="0"/>
            </a:endParaRPr>
          </a:p>
        </p:txBody>
      </p:sp>
    </p:spTree>
    <p:extLst>
      <p:ext uri="{BB962C8B-B14F-4D97-AF65-F5344CB8AC3E}">
        <p14:creationId xmlns:p14="http://schemas.microsoft.com/office/powerpoint/2010/main" val="629926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2" y="1145512"/>
            <a:ext cx="10838972" cy="4732774"/>
          </a:xfrm>
          <a:solidFill>
            <a:schemeClr val="bg1"/>
          </a:solidFill>
        </p:spPr>
        <p:txBody>
          <a:bodyPr>
            <a:normAutofit/>
          </a:bodyPr>
          <a:lstStyle/>
          <a:p>
            <a:pPr marL="0" indent="0" algn="ctr" rtl="1">
              <a:lnSpc>
                <a:spcPct val="200000"/>
              </a:lnSpc>
              <a:buNone/>
            </a:pPr>
            <a:r>
              <a:rPr lang="ar-SA" dirty="0"/>
              <a:t>تُطرح عدة تفسيرات لظاهرة الصراخ كاستجابة للألم، مثل كونه أكثر شيوعًا عندما يكون الألم ذاتي المصدر، أو عند الشعور بالوحدة، أو ارتباطه بشدة الألم. من المهم اختيار التفسير الأكثر منطقية أو إثارة للاهتمام لتقييمه في دراسة علمية، مع إبقاء الاحتمالات الأخرى مفتوحة لدراسات لاحقة. عند صياغة فرضية، مثل أن الصراخ يقلل من شدة الألم المدركة عبر تحويل الانتباه، يتم اعتبارها اقتراحًا أوليًا يخضع للاختبار والتقييم النقدي، وليس إجابة نهائية.</a:t>
            </a:r>
            <a:endParaRPr lang="en-US" sz="4000" dirty="0"/>
          </a:p>
        </p:txBody>
      </p:sp>
    </p:spTree>
    <p:extLst>
      <p:ext uri="{BB962C8B-B14F-4D97-AF65-F5344CB8AC3E}">
        <p14:creationId xmlns:p14="http://schemas.microsoft.com/office/powerpoint/2010/main" val="3755984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726680" y="2039815"/>
            <a:ext cx="11140423" cy="4079631"/>
          </a:xfrm>
          <a:solidFill>
            <a:schemeClr val="bg1"/>
          </a:solidFill>
        </p:spPr>
        <p:txBody>
          <a:bodyPr>
            <a:normAutofit fontScale="92500" lnSpcReduction="10000"/>
          </a:bodyPr>
          <a:lstStyle/>
          <a:p>
            <a:pPr marL="0" indent="0" algn="ctr" rtl="1">
              <a:lnSpc>
                <a:spcPct val="150000"/>
              </a:lnSpc>
              <a:buNone/>
            </a:pPr>
            <a:r>
              <a:rPr lang="ar-SA" dirty="0"/>
              <a:t>في هذه الخطوة، يتم تطبيق الفرضية العامة على مواقف محددة وقابلة للملاحظة لتوليد تنبؤات قابلة للاختبار. على سبيل المثال، إذا كانت الفرضية تقول إن الصراخ يقلل من الشعور بالألم، فإن تنبؤًا محددًا قد يكون أن المشاركين سيشعرون بألم أقل عند الصراخ مقارنة بعدم الصراخ. تُستخدم عملية الاستدلال الاستنتاجي في هذه الحالة للانتقال من الفرضية العامة إلى تنبؤات محددة. يُعتبر الاستقراء والاستنباط عمليتين تكميليتين: الاستقراء ينتقل من حالات خاصة إلى استنتاجات عامة، بينما الاستنباط ينتقل من بيانات عامة إلى تنبؤات خاصة. التنبؤات يجب أن تكون قابلة للاختبار، بحيث يمكن إثبات صحتها أو خطئها من خلال الملاحظة المباشرة.</a:t>
            </a:r>
            <a:endParaRPr lang="en-US" sz="4000" dirty="0"/>
          </a:p>
        </p:txBody>
      </p:sp>
      <p:sp>
        <p:nvSpPr>
          <p:cNvPr id="4" name="Ellipse 3"/>
          <p:cNvSpPr/>
          <p:nvPr/>
        </p:nvSpPr>
        <p:spPr>
          <a:xfrm>
            <a:off x="2160397" y="100483"/>
            <a:ext cx="7234812" cy="1326383"/>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3: </a:t>
            </a:r>
            <a:r>
              <a:rPr lang="ar-SA" sz="2800" b="1" dirty="0"/>
              <a:t>استخدم فرضيتك لتوليد تنبؤ قابل للاختبار</a:t>
            </a:r>
            <a:r>
              <a:rPr lang="ar-SA" sz="2800" dirty="0"/>
              <a:t> </a:t>
            </a:r>
            <a:endParaRPr lang="fr-CA" sz="2800" dirty="0"/>
          </a:p>
        </p:txBody>
      </p:sp>
    </p:spTree>
    <p:extLst>
      <p:ext uri="{BB962C8B-B14F-4D97-AF65-F5344CB8AC3E}">
        <p14:creationId xmlns:p14="http://schemas.microsoft.com/office/powerpoint/2010/main" val="2176585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726680" y="2039815"/>
            <a:ext cx="11140423" cy="4079631"/>
          </a:xfrm>
          <a:solidFill>
            <a:schemeClr val="bg1"/>
          </a:solidFill>
        </p:spPr>
        <p:txBody>
          <a:bodyPr>
            <a:normAutofit/>
          </a:bodyPr>
          <a:lstStyle/>
          <a:p>
            <a:pPr marL="0" indent="0" algn="ctr" rtl="1">
              <a:lnSpc>
                <a:spcPct val="150000"/>
              </a:lnSpc>
              <a:buNone/>
            </a:pPr>
            <a:r>
              <a:rPr lang="ar-SA" dirty="0"/>
              <a:t>بعد صياغة تنبؤ محدد وقابل للاختبار، يتم تقييمه باستخدام الملاحظة المباشرة، وهي مرحلة جمع البيانات في المنهج العلمي. الهدف هو إجراء اختبار عادل وغير متحيز للفرضية من خلال مراقبة ما إذا كان التنبؤ صحيحًا. يجب أن يسجل الباحث النتائج بدقة، خاليًا من التفسيرات الذاتية أو التوقعات الشخصية. على سبيل المثال، في دراسة العلاقة بين الصراخ والألم، يمكن تصميم تجربة تقيس قدرة الأفراد على تحمل الألم في حالة الصراخ مقارنةً بعدم الصراخ، ثم تحليل النتائج للوصول إلى استنتاج مثبت.</a:t>
            </a:r>
            <a:endParaRPr lang="en-US" sz="4000" dirty="0"/>
          </a:p>
        </p:txBody>
      </p:sp>
      <p:sp>
        <p:nvSpPr>
          <p:cNvPr id="4" name="Ellipse 3"/>
          <p:cNvSpPr/>
          <p:nvPr/>
        </p:nvSpPr>
        <p:spPr>
          <a:xfrm>
            <a:off x="2160397" y="100483"/>
            <a:ext cx="7234812" cy="1326383"/>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4: </a:t>
            </a:r>
            <a:r>
              <a:rPr lang="ar-SA" sz="2800" b="1" dirty="0"/>
              <a:t>تقييم التنبؤ من خلال إجراء ملاحظات منهجية ومخططة</a:t>
            </a:r>
            <a:endParaRPr lang="fr-CA" sz="2800" dirty="0"/>
          </a:p>
        </p:txBody>
      </p:sp>
    </p:spTree>
    <p:extLst>
      <p:ext uri="{BB962C8B-B14F-4D97-AF65-F5344CB8AC3E}">
        <p14:creationId xmlns:p14="http://schemas.microsoft.com/office/powerpoint/2010/main" val="946116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130630" y="1738365"/>
            <a:ext cx="11736474" cy="4381081"/>
          </a:xfrm>
          <a:solidFill>
            <a:schemeClr val="bg1"/>
          </a:solidFill>
        </p:spPr>
        <p:txBody>
          <a:bodyPr>
            <a:normAutofit fontScale="92500"/>
          </a:bodyPr>
          <a:lstStyle/>
          <a:p>
            <a:pPr marL="0" indent="0" algn="ctr" rtl="1">
              <a:lnSpc>
                <a:spcPct val="150000"/>
              </a:lnSpc>
              <a:buNone/>
            </a:pPr>
            <a:r>
              <a:rPr lang="ar-SA" dirty="0"/>
              <a:t>الخطوة الأخيرة في المنهج العلمي هي مقارنة الملاحظات الفعلية مع التنبؤات المستندة إلى الفرضية. إذا كانت هناك اتفاقية بين الملاحظات والتنبؤات، فهذا يشير إلى دعم الفرضية الأصلية وقد يشجع على صياغة تنبؤات جديدة لاختبارها. أما إذا كان هناك عدم اتفاق، فهذا يدل على أن الفرضية كانت خاطئة أو تم استخدامها بشكل غير صحيح، مما يستدعي تعديل الفرضية أو إعادة النظر في كيفية استخدامها لتوليد التنبؤات</a:t>
            </a:r>
            <a:r>
              <a:rPr lang="ar-SA" dirty="0" smtClean="0"/>
              <a:t>.</a:t>
            </a:r>
            <a:endParaRPr lang="ar-SA" dirty="0"/>
          </a:p>
          <a:p>
            <a:pPr marL="0" indent="0" algn="ctr" rtl="1">
              <a:lnSpc>
                <a:spcPct val="150000"/>
              </a:lnSpc>
              <a:buNone/>
            </a:pPr>
            <a:r>
              <a:rPr lang="ar-SA" dirty="0" smtClean="0"/>
              <a:t>المنهج </a:t>
            </a:r>
            <a:r>
              <a:rPr lang="ar-SA" dirty="0"/>
              <a:t>العلمي ليس عملية خطية، بل هو عملية دائرية أو حلزونية. تبدأ بملاحظات تؤدي إلى فرضيات وتنبؤات، تليها المزيد من الملاحظات، مما يتيح تشكيل فرضيات جديدة. كل دورة تضيف معرفة جديدة، مما يعزز الفهم والتقدم في البحث العلمي..</a:t>
            </a:r>
            <a:endParaRPr lang="en-US" sz="4000" dirty="0"/>
          </a:p>
        </p:txBody>
      </p:sp>
      <p:sp>
        <p:nvSpPr>
          <p:cNvPr id="4" name="Ellipse 3"/>
          <p:cNvSpPr/>
          <p:nvPr/>
        </p:nvSpPr>
        <p:spPr>
          <a:xfrm>
            <a:off x="2160397" y="100483"/>
            <a:ext cx="7234812" cy="1326383"/>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5: </a:t>
            </a:r>
            <a:r>
              <a:rPr lang="ar-SA" sz="2800" b="1" dirty="0"/>
              <a:t>تقييم التنبؤ من خلال إجراء ملاحظات منهجية ومخططة</a:t>
            </a:r>
            <a:endParaRPr lang="fr-CA" sz="2800" dirty="0"/>
          </a:p>
        </p:txBody>
      </p:sp>
    </p:spTree>
    <p:extLst>
      <p:ext uri="{BB962C8B-B14F-4D97-AF65-F5344CB8AC3E}">
        <p14:creationId xmlns:p14="http://schemas.microsoft.com/office/powerpoint/2010/main" val="3985173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63193" y="2190541"/>
            <a:ext cx="10952702" cy="2301073"/>
          </a:xfrm>
          <a:solidFill>
            <a:schemeClr val="bg1"/>
          </a:solidFill>
        </p:spPr>
        <p:txBody>
          <a:bodyPr>
            <a:normAutofit/>
          </a:bodyPr>
          <a:lstStyle/>
          <a:p>
            <a:pPr marL="0" indent="0" algn="ctr" rtl="1">
              <a:lnSpc>
                <a:spcPct val="150000"/>
              </a:lnSpc>
              <a:buNone/>
            </a:pPr>
            <a:r>
              <a:rPr lang="ar-SA" dirty="0" smtClean="0"/>
              <a:t>المنهج </a:t>
            </a:r>
            <a:r>
              <a:rPr lang="ar-SA" dirty="0"/>
              <a:t>العلمي ليس عملية خطية، بل هو عملية دائرية أو حلزونية. تبدأ بملاحظات تؤدي إلى فرضيات وتنبؤات، تليها المزيد من الملاحظات، مما يتيح تشكيل فرضيات جديدة. كل دورة تضيف معرفة جديدة، مما يعزز الفهم والتقدم في البحث العلمي..</a:t>
            </a:r>
            <a:endParaRPr lang="en-US" sz="4000" dirty="0"/>
          </a:p>
        </p:txBody>
      </p:sp>
    </p:spTree>
    <p:extLst>
      <p:ext uri="{BB962C8B-B14F-4D97-AF65-F5344CB8AC3E}">
        <p14:creationId xmlns:p14="http://schemas.microsoft.com/office/powerpoint/2010/main" val="3044387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130630" y="301451"/>
            <a:ext cx="11736474" cy="612950"/>
          </a:xfrm>
          <a:solidFill>
            <a:schemeClr val="bg1"/>
          </a:solidFill>
        </p:spPr>
        <p:txBody>
          <a:bodyPr>
            <a:normAutofit fontScale="92500" lnSpcReduction="20000"/>
          </a:bodyPr>
          <a:lstStyle/>
          <a:p>
            <a:pPr marL="0" indent="0" algn="ctr" rtl="1">
              <a:lnSpc>
                <a:spcPct val="150000"/>
              </a:lnSpc>
              <a:buNone/>
            </a:pPr>
            <a:r>
              <a:rPr lang="ar-SA" dirty="0">
                <a:solidFill>
                  <a:srgbClr val="FF0000"/>
                </a:solidFill>
              </a:rPr>
              <a:t>الشكل أدناه يمثل سيرورة البحث العلمي </a:t>
            </a:r>
            <a:r>
              <a:rPr lang="en-US" dirty="0">
                <a:solidFill>
                  <a:srgbClr val="FF0000"/>
                </a:solidFill>
              </a:rPr>
              <a:t>The Process of Scientific Inquiry</a:t>
            </a:r>
            <a:endParaRPr lang="en-US" sz="4000" dirty="0">
              <a:solidFill>
                <a:srgbClr val="FF0000"/>
              </a:solidFill>
            </a:endParaRPr>
          </a:p>
        </p:txBody>
      </p:sp>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1185705" y="1024933"/>
            <a:ext cx="9716757" cy="5295480"/>
          </a:xfrm>
          <a:prstGeom prst="rect">
            <a:avLst/>
          </a:prstGeom>
          <a:noFill/>
          <a:ln>
            <a:noFill/>
          </a:ln>
        </p:spPr>
      </p:pic>
    </p:spTree>
    <p:extLst>
      <p:ext uri="{BB962C8B-B14F-4D97-AF65-F5344CB8AC3E}">
        <p14:creationId xmlns:p14="http://schemas.microsoft.com/office/powerpoint/2010/main" val="2659672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EF326DE4-A5E2-E5F1-B2AB-48A9FB4834D7}"/>
              </a:ext>
            </a:extLst>
          </p:cNvPr>
          <p:cNvSpPr>
            <a:spLocks noGrp="1"/>
          </p:cNvSpPr>
          <p:nvPr>
            <p:ph type="title"/>
          </p:nvPr>
        </p:nvSpPr>
        <p:spPr>
          <a:xfrm>
            <a:off x="1109472" y="1816609"/>
            <a:ext cx="10500360" cy="1727264"/>
          </a:xfrm>
        </p:spPr>
        <p:txBody>
          <a:bodyPr>
            <a:normAutofit/>
          </a:bodyPr>
          <a:lstStyle/>
          <a:p>
            <a:pPr marL="857250" indent="-857250" algn="ctr" rtl="1">
              <a:buFont typeface="+mj-lt"/>
              <a:buAutoNum type="romanUcPeriod" startAt="2"/>
            </a:pPr>
            <a:r>
              <a:rPr lang="ar-DZ" sz="4800" b="1" dirty="0">
                <a:solidFill>
                  <a:schemeClr val="accent1">
                    <a:lumMod val="50000"/>
                  </a:schemeClr>
                </a:solidFill>
              </a:rPr>
              <a:t>عناصر </a:t>
            </a:r>
            <a:r>
              <a:rPr lang="ar-SA" sz="4800" b="1" dirty="0" smtClean="0">
                <a:solidFill>
                  <a:schemeClr val="accent1">
                    <a:lumMod val="50000"/>
                  </a:schemeClr>
                </a:solidFill>
              </a:rPr>
              <a:t>أخرى للمنهج العلمي</a:t>
            </a:r>
            <a:r>
              <a:rPr lang="ar-DZ" sz="4400" dirty="0"/>
              <a:t/>
            </a:r>
            <a:br>
              <a:rPr lang="ar-DZ" sz="4400" dirty="0"/>
            </a:br>
            <a:endParaRPr lang="en-US" dirty="0"/>
          </a:p>
        </p:txBody>
      </p:sp>
    </p:spTree>
    <p:extLst>
      <p:ext uri="{BB962C8B-B14F-4D97-AF65-F5344CB8AC3E}">
        <p14:creationId xmlns:p14="http://schemas.microsoft.com/office/powerpoint/2010/main" val="729772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7C7D76-157A-B14E-E780-88D487BE3165}"/>
              </a:ext>
            </a:extLst>
          </p:cNvPr>
          <p:cNvSpPr>
            <a:spLocks noGrp="1"/>
          </p:cNvSpPr>
          <p:nvPr>
            <p:ph type="title"/>
          </p:nvPr>
        </p:nvSpPr>
        <p:spPr/>
        <p:txBody>
          <a:bodyPr/>
          <a:lstStyle/>
          <a:p>
            <a:pPr algn="ctr" rtl="1"/>
            <a:r>
              <a:rPr lang="ar-SA" b="1" dirty="0" smtClean="0">
                <a:solidFill>
                  <a:schemeClr val="accent1">
                    <a:lumMod val="50000"/>
                  </a:schemeClr>
                </a:solidFill>
              </a:rPr>
              <a:t>المنهج العلمي</a:t>
            </a:r>
            <a:endParaRPr lang="en-US" dirty="0"/>
          </a:p>
        </p:txBody>
      </p:sp>
      <p:sp>
        <p:nvSpPr>
          <p:cNvPr id="4" name="Ellipse 3"/>
          <p:cNvSpPr/>
          <p:nvPr/>
        </p:nvSpPr>
        <p:spPr>
          <a:xfrm>
            <a:off x="8454013" y="3788228"/>
            <a:ext cx="3265714" cy="146705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العلم </a:t>
            </a:r>
            <a:r>
              <a:rPr lang="ar-SA" sz="2800" b="1" dirty="0" smtClean="0"/>
              <a:t>تجريبي</a:t>
            </a:r>
            <a:endParaRPr lang="fr-CA" sz="2800" dirty="0"/>
          </a:p>
        </p:txBody>
      </p:sp>
      <p:sp>
        <p:nvSpPr>
          <p:cNvPr id="10" name="Ellipse 9"/>
          <p:cNvSpPr/>
          <p:nvPr/>
        </p:nvSpPr>
        <p:spPr>
          <a:xfrm>
            <a:off x="4533481" y="2082574"/>
            <a:ext cx="3265714" cy="14670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العلم عام</a:t>
            </a:r>
            <a:endParaRPr lang="fr-CA" sz="2800" dirty="0"/>
          </a:p>
        </p:txBody>
      </p:sp>
      <p:sp>
        <p:nvSpPr>
          <p:cNvPr id="12" name="Ellipse 11"/>
          <p:cNvSpPr/>
          <p:nvPr/>
        </p:nvSpPr>
        <p:spPr>
          <a:xfrm>
            <a:off x="1299586" y="3868616"/>
            <a:ext cx="3265714" cy="146705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العلم موضوعي</a:t>
            </a:r>
            <a:endParaRPr lang="fr-CA" sz="2800" dirty="0"/>
          </a:p>
        </p:txBody>
      </p:sp>
    </p:spTree>
    <p:extLst>
      <p:ext uri="{BB962C8B-B14F-4D97-AF65-F5344CB8AC3E}">
        <p14:creationId xmlns:p14="http://schemas.microsoft.com/office/powerpoint/2010/main" val="17471593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414576" y="321547"/>
            <a:ext cx="3265714" cy="146705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العلم </a:t>
            </a:r>
            <a:r>
              <a:rPr lang="ar-SA" sz="2800" b="1" dirty="0" smtClean="0"/>
              <a:t>تجريبي</a:t>
            </a:r>
            <a:endParaRPr lang="fr-CA" sz="2800" dirty="0"/>
          </a:p>
        </p:txBody>
      </p:sp>
      <p:sp>
        <p:nvSpPr>
          <p:cNvPr id="7" name="Rectangle 6"/>
          <p:cNvSpPr/>
          <p:nvPr/>
        </p:nvSpPr>
        <p:spPr>
          <a:xfrm>
            <a:off x="542611" y="2803491"/>
            <a:ext cx="10761785" cy="1569660"/>
          </a:xfrm>
          <a:prstGeom prst="rect">
            <a:avLst/>
          </a:prstGeom>
        </p:spPr>
        <p:txBody>
          <a:bodyPr wrap="square">
            <a:spAutoFit/>
          </a:bodyPr>
          <a:lstStyle/>
          <a:p>
            <a:pPr algn="ctr" rtl="1"/>
            <a:r>
              <a:rPr lang="ar-SA" sz="3200" dirty="0">
                <a:latin typeface="Simplified Arabic" panose="02020603050405020304" pitchFamily="18" charset="-78"/>
                <a:cs typeface="Simplified Arabic" panose="02020603050405020304" pitchFamily="18" charset="-78"/>
              </a:rPr>
              <a:t>عندما نقول إن العلم تجريبي، فهذا يعني أن الإجابات تُستمد من خلال إجراء ملاحظات منظمة. على الرغم من إمكانية الحصول على إجابات أولية أو فرضيات بوسائل أخرى، فإن العلم يتطلب تحققًا تجريبيًا لإثبات هذه الفرضيات.</a:t>
            </a:r>
            <a:endParaRPr lang="fr-CA"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55274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414576" y="321547"/>
            <a:ext cx="3265714" cy="146705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smtClean="0"/>
              <a:t>العلم عام</a:t>
            </a:r>
            <a:endParaRPr lang="fr-CA" sz="2800" dirty="0"/>
          </a:p>
        </p:txBody>
      </p:sp>
      <p:sp>
        <p:nvSpPr>
          <p:cNvPr id="7" name="Rectangle 6"/>
          <p:cNvSpPr/>
          <p:nvPr/>
        </p:nvSpPr>
        <p:spPr>
          <a:xfrm>
            <a:off x="542611" y="2803491"/>
            <a:ext cx="10761785" cy="3046988"/>
          </a:xfrm>
          <a:prstGeom prst="rect">
            <a:avLst/>
          </a:prstGeom>
        </p:spPr>
        <p:txBody>
          <a:bodyPr wrap="square">
            <a:spAutoFit/>
          </a:bodyPr>
          <a:lstStyle/>
          <a:p>
            <a:pPr algn="ctr" rtl="1"/>
            <a:r>
              <a:rPr lang="ar-SA" sz="3200" dirty="0"/>
              <a:t>المنهج العلمي هو منهج عام يتيح للعلماء الآخرين تقييم الملاحظات والنتائج. يتطلب ذلك أن يتمكن الآخرون من تكرار نفس العملية التي أدت إلى النتائج، مما يسمح بالتحقق منها. يُعتبر التكرار ضروريًا لأن الملاحظات العامة فقط هي القابلة للتحقق.</a:t>
            </a:r>
          </a:p>
          <a:p>
            <a:pPr algn="ctr" rtl="1"/>
            <a:r>
              <a:rPr lang="ar-SA" sz="3200" dirty="0" smtClean="0"/>
              <a:t>أيضا العلم </a:t>
            </a:r>
            <a:r>
              <a:rPr lang="ar-SA" sz="3200" dirty="0"/>
              <a:t>متاح للجمهور من خلال نشر الأبحاث في المجلات العلمية وتقديم النتائج في </a:t>
            </a:r>
            <a:r>
              <a:rPr lang="ar-SA" sz="3200" dirty="0" smtClean="0"/>
              <a:t>المؤتمرات.</a:t>
            </a:r>
            <a:endParaRPr lang="ar-SA" sz="3200" dirty="0"/>
          </a:p>
        </p:txBody>
      </p:sp>
    </p:spTree>
    <p:extLst>
      <p:ext uri="{BB962C8B-B14F-4D97-AF65-F5344CB8AC3E}">
        <p14:creationId xmlns:p14="http://schemas.microsoft.com/office/powerpoint/2010/main" val="1615858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1ECE33-8379-D029-E398-31864E339979}"/>
              </a:ext>
            </a:extLst>
          </p:cNvPr>
          <p:cNvSpPr>
            <a:spLocks noGrp="1"/>
          </p:cNvSpPr>
          <p:nvPr>
            <p:ph type="title"/>
          </p:nvPr>
        </p:nvSpPr>
        <p:spPr/>
        <p:txBody>
          <a:bodyPr/>
          <a:lstStyle/>
          <a:p>
            <a:pPr algn="r" rtl="1"/>
            <a:r>
              <a:rPr lang="ar-SA" b="1" u="sng" dirty="0" smtClean="0">
                <a:solidFill>
                  <a:srgbClr val="FF0000"/>
                </a:solidFill>
              </a:rPr>
              <a:t>الهدف من</a:t>
            </a:r>
            <a:r>
              <a:rPr lang="ar-DZ" b="1" u="sng" dirty="0" smtClean="0">
                <a:solidFill>
                  <a:srgbClr val="FF0000"/>
                </a:solidFill>
              </a:rPr>
              <a:t> </a:t>
            </a:r>
            <a:r>
              <a:rPr lang="ar-DZ" b="1" u="sng" dirty="0">
                <a:solidFill>
                  <a:srgbClr val="FF0000"/>
                </a:solidFill>
              </a:rPr>
              <a:t>الدرس</a:t>
            </a:r>
            <a:r>
              <a:rPr lang="ar-DZ" b="1" dirty="0">
                <a:solidFill>
                  <a:srgbClr val="FF0000"/>
                </a:solidFill>
              </a:rPr>
              <a:t>:</a:t>
            </a:r>
            <a:endParaRPr lang="en-US" b="1" dirty="0">
              <a:solidFill>
                <a:srgbClr val="FF0000"/>
              </a:solidFill>
            </a:endParaRPr>
          </a:p>
        </p:txBody>
      </p:sp>
      <p:sp>
        <p:nvSpPr>
          <p:cNvPr id="3" name="Content Placeholder 2">
            <a:extLst>
              <a:ext uri="{FF2B5EF4-FFF2-40B4-BE49-F238E27FC236}">
                <a16:creationId xmlns="" xmlns:a16="http://schemas.microsoft.com/office/drawing/2014/main" id="{9E95E4BF-5D17-8184-0C57-0C1ED9367C35}"/>
              </a:ext>
            </a:extLst>
          </p:cNvPr>
          <p:cNvSpPr>
            <a:spLocks noGrp="1"/>
          </p:cNvSpPr>
          <p:nvPr>
            <p:ph idx="1"/>
          </p:nvPr>
        </p:nvSpPr>
        <p:spPr/>
        <p:txBody>
          <a:bodyPr>
            <a:normAutofit/>
          </a:bodyPr>
          <a:lstStyle/>
          <a:p>
            <a:pPr marL="0" indent="0" algn="r" rtl="1">
              <a:lnSpc>
                <a:spcPct val="150000"/>
              </a:lnSpc>
              <a:buNone/>
            </a:pPr>
            <a:r>
              <a:rPr lang="ar-DZ" sz="3200" dirty="0"/>
              <a:t>•	تحديد ووصف خطوات المنهج العلمي.</a:t>
            </a:r>
          </a:p>
          <a:p>
            <a:pPr marL="0" indent="0" algn="r" rtl="1">
              <a:lnSpc>
                <a:spcPct val="150000"/>
              </a:lnSpc>
              <a:buNone/>
            </a:pPr>
            <a:r>
              <a:rPr lang="ar-DZ" sz="3200" dirty="0"/>
              <a:t>•	تعريف الاستقراء والاستنباط وشرح دور كل منهما في المنهج العلمي.</a:t>
            </a:r>
          </a:p>
          <a:p>
            <a:pPr marL="0" indent="0" algn="r" rtl="1">
              <a:lnSpc>
                <a:spcPct val="150000"/>
              </a:lnSpc>
              <a:buNone/>
            </a:pPr>
            <a:r>
              <a:rPr lang="ar-DZ" sz="3200" dirty="0"/>
              <a:t>•	التمييز بين الفرضية العامة (التفسير العام المؤقت) والتنبؤ (الفرضيات الجزئية المستنبطة منها)</a:t>
            </a:r>
          </a:p>
          <a:p>
            <a:pPr marL="0" indent="0" algn="r" rtl="1">
              <a:lnSpc>
                <a:spcPct val="150000"/>
              </a:lnSpc>
              <a:buNone/>
            </a:pPr>
            <a:r>
              <a:rPr lang="ar-DZ" sz="3200" dirty="0"/>
              <a:t>•	شرح ما يعنيه القول بأن المنهج العلمي تجريبي، عام، وموضوعي.</a:t>
            </a:r>
          </a:p>
        </p:txBody>
      </p:sp>
    </p:spTree>
    <p:extLst>
      <p:ext uri="{BB962C8B-B14F-4D97-AF65-F5344CB8AC3E}">
        <p14:creationId xmlns:p14="http://schemas.microsoft.com/office/powerpoint/2010/main" val="3463998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414576" y="321547"/>
            <a:ext cx="3265714" cy="146705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smtClean="0"/>
              <a:t>العلم موضوعي</a:t>
            </a:r>
            <a:endParaRPr lang="fr-CA" sz="2800" dirty="0"/>
          </a:p>
        </p:txBody>
      </p:sp>
      <p:sp>
        <p:nvSpPr>
          <p:cNvPr id="7" name="Rectangle 6"/>
          <p:cNvSpPr/>
          <p:nvPr/>
        </p:nvSpPr>
        <p:spPr>
          <a:xfrm>
            <a:off x="683289" y="2321171"/>
            <a:ext cx="11033090" cy="2554545"/>
          </a:xfrm>
          <a:prstGeom prst="rect">
            <a:avLst/>
          </a:prstGeom>
        </p:spPr>
        <p:txBody>
          <a:bodyPr wrap="square">
            <a:spAutoFit/>
          </a:bodyPr>
          <a:lstStyle/>
          <a:p>
            <a:pPr algn="ctr" rtl="1"/>
            <a:r>
              <a:rPr lang="ar-SA" sz="3200" dirty="0"/>
              <a:t>يهدف المنهج العلمي إلى تحقيق الموضوعية، مما يعني أن الملاحظات يجب أن تُنظم بطريقة لا تتأثر بتحيزات ومعتقدات الباحث. يُفهم العلم عادةً على أنه "بحث غير متحيز عن المعرفة"، حيث يجب ألا تسمح المشاعر الشخصية بالتأثير على النتائج. يمكن أن تأتي التحيزات من إيمان الباحث بنظرية معينة، مما قد يؤدي إلى محاولة العثور على أدلة تدعم تلك النظرية وتوقعات حول النتائج.</a:t>
            </a:r>
          </a:p>
        </p:txBody>
      </p:sp>
    </p:spTree>
    <p:extLst>
      <p:ext uri="{BB962C8B-B14F-4D97-AF65-F5344CB8AC3E}">
        <p14:creationId xmlns:p14="http://schemas.microsoft.com/office/powerpoint/2010/main" val="1487872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A481016F-9AB4-23A7-4EE5-D2D7461DAD8B}"/>
              </a:ext>
            </a:extLst>
          </p:cNvPr>
          <p:cNvSpPr txBox="1">
            <a:spLocks/>
          </p:cNvSpPr>
          <p:nvPr/>
        </p:nvSpPr>
        <p:spPr>
          <a:xfrm>
            <a:off x="1485900" y="1813718"/>
            <a:ext cx="9220200" cy="3230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r>
              <a:rPr lang="ar-DZ" sz="9600" i="1" dirty="0"/>
              <a:t>شكرا على حسن الإصغاء</a:t>
            </a:r>
            <a:r>
              <a:rPr lang="ar-DZ" dirty="0"/>
              <a:t/>
            </a:r>
            <a:br>
              <a:rPr lang="ar-DZ" dirty="0"/>
            </a:br>
            <a:endParaRPr lang="en-US" dirty="0"/>
          </a:p>
        </p:txBody>
      </p:sp>
    </p:spTree>
    <p:extLst>
      <p:ext uri="{BB962C8B-B14F-4D97-AF65-F5344CB8AC3E}">
        <p14:creationId xmlns:p14="http://schemas.microsoft.com/office/powerpoint/2010/main" val="1306399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418" y="602902"/>
            <a:ext cx="10862268" cy="5632311"/>
          </a:xfrm>
          <a:prstGeom prst="rect">
            <a:avLst/>
          </a:prstGeom>
        </p:spPr>
        <p:txBody>
          <a:bodyPr wrap="square">
            <a:spAutoFit/>
          </a:bodyPr>
          <a:lstStyle/>
          <a:p>
            <a:pPr algn="ctr" rtl="1">
              <a:lnSpc>
                <a:spcPct val="200000"/>
              </a:lnSpc>
              <a:spcBef>
                <a:spcPts val="900"/>
              </a:spcBef>
              <a:spcAft>
                <a:spcPts val="0"/>
              </a:spcAft>
            </a:pPr>
            <a:r>
              <a:rPr lang="ar-SA" sz="3000" dirty="0">
                <a:solidFill>
                  <a:srgbClr val="111111"/>
                </a:solidFill>
                <a:latin typeface="Sakkal Majalla" panose="02000000000000000000" pitchFamily="2" charset="-78"/>
                <a:ea typeface="Times New Roman" panose="02020603050405020304" pitchFamily="18" charset="0"/>
                <a:cs typeface="Sakkal Majalla" panose="02000000000000000000" pitchFamily="2" charset="-78"/>
              </a:rPr>
              <a:t>المنهج العلمي هو </a:t>
            </a:r>
            <a:r>
              <a:rPr lang="ar-DZ" sz="3000" dirty="0">
                <a:solidFill>
                  <a:srgbClr val="111111"/>
                </a:solidFill>
                <a:latin typeface="Sakkal Majalla" panose="02000000000000000000" pitchFamily="2" charset="-78"/>
                <a:ea typeface="Times New Roman" panose="02020603050405020304" pitchFamily="18" charset="0"/>
                <a:cs typeface="Sakkal Majalla" panose="02000000000000000000" pitchFamily="2" charset="-78"/>
              </a:rPr>
              <a:t>طريقة</a:t>
            </a:r>
            <a:r>
              <a:rPr lang="ar-SA" sz="3000" dirty="0">
                <a:solidFill>
                  <a:srgbClr val="111111"/>
                </a:solidFill>
                <a:latin typeface="Sakkal Majalla" panose="02000000000000000000" pitchFamily="2" charset="-78"/>
                <a:ea typeface="Times New Roman" panose="02020603050405020304" pitchFamily="18" charset="0"/>
                <a:cs typeface="Sakkal Majalla" panose="02000000000000000000" pitchFamily="2" charset="-78"/>
              </a:rPr>
              <a:t> لاكتساب المعرفة تتضمن صياغة أسئلة محددة ثم إيجاد إجابات لها بشكل منهجي. يحتوي المنهج العلمي على العديد من عناصر الطرق التي تمت مناقشتها سابقًا. من خلال الجمع بين عدة طرق مختلفة لاكتساب المعرفة، سعيا لتجنب العيوب التي قد تظهر عند استخدام أي طريقة بمفردها. المنهج العلمي هو نظام مطور بعناية لطرح الأسئلة والإجابة عليها بحيث تكون الإجابات التي نكتشفها موثوقة قدر الإمكان. فيما يلي، سنصف سلسلة الخطوات التي تحدد المنهج العلمي. للمساعدة في توضيح خطوات المنهج العلمي، سنستخدم مثلا بحث العلاقة بين الصراخ </a:t>
            </a:r>
            <a:r>
              <a:rPr lang="ar-SA" sz="3000" dirty="0" smtClean="0">
                <a:solidFill>
                  <a:srgbClr val="111111"/>
                </a:solidFill>
                <a:latin typeface="Sakkal Majalla" panose="02000000000000000000" pitchFamily="2" charset="-78"/>
                <a:ea typeface="Times New Roman" panose="02020603050405020304" pitchFamily="18" charset="0"/>
                <a:cs typeface="Sakkal Majalla" panose="02000000000000000000" pitchFamily="2" charset="-78"/>
              </a:rPr>
              <a:t>والألم.</a:t>
            </a:r>
            <a:endParaRPr lang="fr-CA" sz="3000" dirty="0">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3836010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231392" y="682753"/>
            <a:ext cx="10500360" cy="1727264"/>
          </a:xfrm>
        </p:spPr>
        <p:txBody>
          <a:bodyPr>
            <a:normAutofit/>
          </a:bodyPr>
          <a:lstStyle/>
          <a:p>
            <a:pPr marL="857250" indent="-857250" algn="ctr" rtl="1">
              <a:buFont typeface="+mj-lt"/>
              <a:buAutoNum type="romanUcPeriod"/>
            </a:pPr>
            <a:r>
              <a:rPr lang="ar-SA" sz="4800" b="1" dirty="0" smtClean="0">
                <a:solidFill>
                  <a:schemeClr val="accent1">
                    <a:lumMod val="50000"/>
                  </a:schemeClr>
                </a:solidFill>
              </a:rPr>
              <a:t>خطوات المنهج العلمي</a:t>
            </a:r>
            <a:r>
              <a:rPr lang="ar-DZ" sz="4400" dirty="0"/>
              <a:t/>
            </a:r>
            <a:br>
              <a:rPr lang="ar-DZ" sz="4400" dirty="0"/>
            </a:br>
            <a:endParaRPr lang="en-US" dirty="0"/>
          </a:p>
        </p:txBody>
      </p:sp>
    </p:spTree>
    <p:extLst>
      <p:ext uri="{BB962C8B-B14F-4D97-AF65-F5344CB8AC3E}">
        <p14:creationId xmlns:p14="http://schemas.microsoft.com/office/powerpoint/2010/main" val="350424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693336" y="211906"/>
            <a:ext cx="5415224" cy="1325563"/>
          </a:xfrm>
          <a:solidFill>
            <a:schemeClr val="tx2">
              <a:lumMod val="60000"/>
              <a:lumOff val="40000"/>
            </a:schemeClr>
          </a:solidFill>
        </p:spPr>
        <p:txBody>
          <a:bodyPr/>
          <a:lstStyle/>
          <a:p>
            <a:pPr algn="ctr"/>
            <a:r>
              <a:rPr lang="ar-SA" sz="4400" b="1" dirty="0" smtClean="0">
                <a:solidFill>
                  <a:schemeClr val="accent1">
                    <a:lumMod val="50000"/>
                  </a:schemeClr>
                </a:solidFill>
              </a:rPr>
              <a:t>خطوات المنهج العلمي</a:t>
            </a:r>
            <a:endParaRPr lang="en-US" dirty="0"/>
          </a:p>
        </p:txBody>
      </p:sp>
      <p:sp>
        <p:nvSpPr>
          <p:cNvPr id="5" name="Ellipse 4"/>
          <p:cNvSpPr/>
          <p:nvPr/>
        </p:nvSpPr>
        <p:spPr>
          <a:xfrm>
            <a:off x="8872695" y="130701"/>
            <a:ext cx="3166905" cy="1125344"/>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1: ملاحظة الظواهر</a:t>
            </a:r>
            <a:endParaRPr lang="fr-CA" sz="2800" dirty="0"/>
          </a:p>
        </p:txBody>
      </p:sp>
      <p:sp>
        <p:nvSpPr>
          <p:cNvPr id="6" name="Ellipse 5"/>
          <p:cNvSpPr/>
          <p:nvPr/>
        </p:nvSpPr>
        <p:spPr>
          <a:xfrm>
            <a:off x="6963507" y="1256045"/>
            <a:ext cx="4173415" cy="1273348"/>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2: </a:t>
            </a:r>
            <a:r>
              <a:rPr lang="ar-SA" sz="2800" b="1" dirty="0"/>
              <a:t>تشكيل إجابة مؤقتة أو تفسير </a:t>
            </a:r>
            <a:endParaRPr lang="fr-CA" sz="2800" dirty="0"/>
          </a:p>
        </p:txBody>
      </p:sp>
      <p:sp>
        <p:nvSpPr>
          <p:cNvPr id="7" name="Ellipse 6"/>
          <p:cNvSpPr/>
          <p:nvPr/>
        </p:nvSpPr>
        <p:spPr>
          <a:xfrm>
            <a:off x="1889091" y="3802741"/>
            <a:ext cx="7710015" cy="1218046"/>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4: </a:t>
            </a:r>
            <a:r>
              <a:rPr lang="ar-SA" sz="2800" b="1" dirty="0"/>
              <a:t>تقييم التنبؤ من خلال إجراء ملاحظات منهجية ومخططة</a:t>
            </a:r>
            <a:endParaRPr lang="fr-CA" sz="2800" dirty="0"/>
          </a:p>
        </p:txBody>
      </p:sp>
      <p:sp>
        <p:nvSpPr>
          <p:cNvPr id="8" name="Ellipse 7"/>
          <p:cNvSpPr/>
          <p:nvPr/>
        </p:nvSpPr>
        <p:spPr>
          <a:xfrm>
            <a:off x="4509198" y="2529393"/>
            <a:ext cx="5946949" cy="1162293"/>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3: </a:t>
            </a:r>
            <a:r>
              <a:rPr lang="ar-SA" sz="2800" b="1" dirty="0"/>
              <a:t>استخدم فرضيتك لتوليد تنبؤ قابل للاختبار</a:t>
            </a:r>
            <a:r>
              <a:rPr lang="ar-SA" sz="2800" dirty="0"/>
              <a:t> </a:t>
            </a:r>
            <a:endParaRPr lang="fr-CA" sz="2800" dirty="0"/>
          </a:p>
        </p:txBody>
      </p:sp>
      <p:sp>
        <p:nvSpPr>
          <p:cNvPr id="9" name="Ellipse 8"/>
          <p:cNvSpPr/>
          <p:nvPr/>
        </p:nvSpPr>
        <p:spPr>
          <a:xfrm>
            <a:off x="3768" y="5252347"/>
            <a:ext cx="9046446" cy="1406769"/>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5: </a:t>
            </a:r>
            <a:r>
              <a:rPr lang="ar-SA" sz="2800" b="1" dirty="0"/>
              <a:t>استخدام الملاحظات لدعم أو دحض أو تحسين الفرضية الأصلية</a:t>
            </a:r>
            <a:endParaRPr lang="fr-CA" sz="2800" dirty="0"/>
          </a:p>
        </p:txBody>
      </p:sp>
    </p:spTree>
    <p:extLst>
      <p:ext uri="{BB962C8B-B14F-4D97-AF65-F5344CB8AC3E}">
        <p14:creationId xmlns:p14="http://schemas.microsoft.com/office/powerpoint/2010/main" val="12256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2" y="2549106"/>
            <a:ext cx="10817352" cy="2927245"/>
          </a:xfrm>
          <a:solidFill>
            <a:schemeClr val="bg1"/>
          </a:solidFill>
        </p:spPr>
        <p:txBody>
          <a:bodyPr>
            <a:normAutofit/>
          </a:bodyPr>
          <a:lstStyle/>
          <a:p>
            <a:pPr marL="0" indent="0" algn="ctr" rtl="1">
              <a:lnSpc>
                <a:spcPct val="150000"/>
              </a:lnSpc>
              <a:buNone/>
            </a:pPr>
            <a:r>
              <a:rPr lang="ar-SA" dirty="0"/>
              <a:t>يبدأ المنهج العلمي غالبًا بالملاحظة التي يمكن أن تكون عفوية أو غير رسمية. هذه الملاحظات قد تدفع الباحثين لطرح أسئلة حول ظاهرة معينة، مثل تأثير الصراخ على تجربة الألم. يمكن أيضًا أن تكون ملاحظات الآخرين أو تقارير أبحاثهم مصدر إلهام للبحث. هذه الملاحظات تقود إلى طرح أسئلة تستحق الاستكشاف العلمي.</a:t>
            </a:r>
            <a:endParaRPr lang="en-US" sz="4000" dirty="0"/>
          </a:p>
        </p:txBody>
      </p:sp>
      <p:sp>
        <p:nvSpPr>
          <p:cNvPr id="5" name="Ellipse 4"/>
          <p:cNvSpPr/>
          <p:nvPr/>
        </p:nvSpPr>
        <p:spPr>
          <a:xfrm>
            <a:off x="2863780" y="180944"/>
            <a:ext cx="6008915" cy="132630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1: ملاحظة الظواهر</a:t>
            </a:r>
            <a:endParaRPr lang="fr-CA" sz="2800" dirty="0"/>
          </a:p>
        </p:txBody>
      </p:sp>
    </p:spTree>
    <p:extLst>
      <p:ext uri="{BB962C8B-B14F-4D97-AF65-F5344CB8AC3E}">
        <p14:creationId xmlns:p14="http://schemas.microsoft.com/office/powerpoint/2010/main" val="3772404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61A2233-7137-A19A-467B-51298EEB2849}"/>
              </a:ext>
            </a:extLst>
          </p:cNvPr>
          <p:cNvSpPr>
            <a:spLocks noGrp="1"/>
          </p:cNvSpPr>
          <p:nvPr>
            <p:ph idx="1"/>
          </p:nvPr>
        </p:nvSpPr>
        <p:spPr>
          <a:xfrm>
            <a:off x="704088" y="1386713"/>
            <a:ext cx="10515600" cy="4351338"/>
          </a:xfrm>
          <a:solidFill>
            <a:schemeClr val="accent1">
              <a:lumMod val="20000"/>
              <a:lumOff val="80000"/>
            </a:schemeClr>
          </a:solidFill>
        </p:spPr>
        <p:txBody>
          <a:bodyPr>
            <a:normAutofit fontScale="92500" lnSpcReduction="20000"/>
          </a:bodyPr>
          <a:lstStyle/>
          <a:p>
            <a:pPr marL="0" indent="0" algn="ctr" rtl="1">
              <a:lnSpc>
                <a:spcPct val="200000"/>
              </a:lnSpc>
              <a:buNone/>
            </a:pPr>
            <a:r>
              <a:rPr lang="ar-DZ" sz="3200" kern="100" dirty="0">
                <a:latin typeface="Calibri" panose="020F0502020204030204" pitchFamily="34" charset="0"/>
                <a:ea typeface="Calibri" panose="020F0502020204030204" pitchFamily="34" charset="0"/>
                <a:cs typeface="Simplified Arabic" panose="02020603050405020304" pitchFamily="18" charset="-78"/>
              </a:rPr>
              <a:t>في هذه المرحلة، يميل الأفراد إلى استخدام الاستدلال الاستقرائي، حيث يتم التوصل إلى استنتاج عام بناءً على ملاحظات محددة. على سبيل المثال، بعد ملاحظة عدة حالات من الصراخ عند الشعور بالألم، قد يستنتج الشخص أن هناك علاقة عامة بين الصراخ والألم</a:t>
            </a:r>
            <a:r>
              <a:rPr lang="ar-DZ" sz="3200" kern="100" dirty="0" smtClean="0">
                <a:latin typeface="Calibri" panose="020F0502020204030204" pitchFamily="34" charset="0"/>
                <a:ea typeface="Calibri" panose="020F0502020204030204" pitchFamily="34" charset="0"/>
                <a:cs typeface="Simplified Arabic" panose="02020603050405020304" pitchFamily="18" charset="-78"/>
              </a:rPr>
              <a:t>.</a:t>
            </a:r>
            <a:endParaRPr lang="ar-SA" sz="3200" kern="100" dirty="0" smtClean="0">
              <a:latin typeface="Calibri" panose="020F0502020204030204" pitchFamily="34" charset="0"/>
              <a:ea typeface="Calibri" panose="020F0502020204030204" pitchFamily="34" charset="0"/>
              <a:cs typeface="Simplified Arabic" panose="02020603050405020304" pitchFamily="18" charset="-78"/>
            </a:endParaRPr>
          </a:p>
          <a:p>
            <a:pPr marL="0" indent="0" algn="ctr" rtl="1">
              <a:lnSpc>
                <a:spcPct val="200000"/>
              </a:lnSpc>
              <a:buNone/>
            </a:pPr>
            <a:r>
              <a:rPr lang="ar-DZ" sz="3200" kern="100" dirty="0" smtClean="0">
                <a:latin typeface="Calibri" panose="020F0502020204030204" pitchFamily="34" charset="0"/>
                <a:ea typeface="Calibri" panose="020F0502020204030204" pitchFamily="34" charset="0"/>
                <a:cs typeface="Simplified Arabic" panose="02020603050405020304" pitchFamily="18" charset="-78"/>
              </a:rPr>
              <a:t> </a:t>
            </a:r>
            <a:r>
              <a:rPr lang="ar-DZ" sz="3200" kern="100" dirty="0">
                <a:latin typeface="Calibri" panose="020F0502020204030204" pitchFamily="34" charset="0"/>
                <a:ea typeface="Calibri" panose="020F0502020204030204" pitchFamily="34" charset="0"/>
                <a:cs typeface="Simplified Arabic" panose="02020603050405020304" pitchFamily="18" charset="-78"/>
              </a:rPr>
              <a:t>الاستدلال الاستقرائي يتجاوز الملاحظات الفعلية ليشمل تعميمات أوسع.</a:t>
            </a:r>
            <a:endParaRPr lang="en-US" dirty="0"/>
          </a:p>
        </p:txBody>
      </p:sp>
    </p:spTree>
    <p:extLst>
      <p:ext uri="{BB962C8B-B14F-4D97-AF65-F5344CB8AC3E}">
        <p14:creationId xmlns:p14="http://schemas.microsoft.com/office/powerpoint/2010/main" val="2266151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2" y="2549106"/>
            <a:ext cx="10817352" cy="2927245"/>
          </a:xfrm>
          <a:solidFill>
            <a:schemeClr val="bg1"/>
          </a:solidFill>
        </p:spPr>
        <p:txBody>
          <a:bodyPr>
            <a:normAutofit/>
          </a:bodyPr>
          <a:lstStyle/>
          <a:p>
            <a:pPr marL="0" indent="0" algn="ctr" rtl="1">
              <a:lnSpc>
                <a:spcPct val="150000"/>
              </a:lnSpc>
              <a:buNone/>
            </a:pPr>
            <a:r>
              <a:rPr lang="ar-SA" dirty="0"/>
              <a:t>يبدأ المنهج العلمي غالبًا بالملاحظة التي يمكن أن تكون عفوية أو غير رسمية. هذه الملاحظات قد تدفع الباحثين لطرح أسئلة حول ظاهرة معينة، مثل تأثير الصراخ على تجربة الألم. يمكن أيضًا أن تكون ملاحظات الآخرين أو تقارير أبحاثهم مصدر إلهام للبحث. هذه الملاحظات تقود إلى طرح أسئلة تستحق الاستكشاف العلمي.</a:t>
            </a:r>
            <a:endParaRPr lang="en-US" sz="4000" dirty="0"/>
          </a:p>
        </p:txBody>
      </p:sp>
      <p:sp>
        <p:nvSpPr>
          <p:cNvPr id="5" name="Ellipse 4"/>
          <p:cNvSpPr/>
          <p:nvPr/>
        </p:nvSpPr>
        <p:spPr>
          <a:xfrm>
            <a:off x="2863780" y="180944"/>
            <a:ext cx="6008915" cy="132630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1: ملاحظة الظواهر</a:t>
            </a:r>
            <a:endParaRPr lang="fr-CA" sz="2800" dirty="0"/>
          </a:p>
        </p:txBody>
      </p:sp>
    </p:spTree>
    <p:extLst>
      <p:ext uri="{BB962C8B-B14F-4D97-AF65-F5344CB8AC3E}">
        <p14:creationId xmlns:p14="http://schemas.microsoft.com/office/powerpoint/2010/main" val="326214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2" y="2549106"/>
            <a:ext cx="10817352" cy="2927245"/>
          </a:xfrm>
          <a:solidFill>
            <a:schemeClr val="bg1"/>
          </a:solidFill>
        </p:spPr>
        <p:txBody>
          <a:bodyPr>
            <a:normAutofit fontScale="92500"/>
          </a:bodyPr>
          <a:lstStyle/>
          <a:p>
            <a:pPr marL="0" indent="0" algn="ctr" rtl="1">
              <a:lnSpc>
                <a:spcPct val="150000"/>
              </a:lnSpc>
              <a:buNone/>
            </a:pPr>
            <a:r>
              <a:rPr lang="ar-SA" dirty="0"/>
              <a:t>في هذه المرحلة من العملية، يتم تحديد المتغيرات الأخرى المرتبطة بالملاحظة. على سبيل المثال، عند دراسة العلاقة بين الألم والصراخ، يمكن أن تتنوع المتغيرات بناءً على طبيعة الألم (حاد أو طويل الأمد) ومصدره والبيئة الاجتماعية والشخصية. يمكن أيضًا أن يؤثر نوع الفعل نفسه على تجربة الألم، وليس الصراخ فقط. تحليل هذه المتغيرات يساعد في فهم العلاقة بين الألم والصراخ بشكل أعمق.</a:t>
            </a:r>
            <a:endParaRPr lang="en-US" sz="4000" dirty="0"/>
          </a:p>
        </p:txBody>
      </p:sp>
      <p:sp>
        <p:nvSpPr>
          <p:cNvPr id="4" name="Ellipse 3"/>
          <p:cNvSpPr/>
          <p:nvPr/>
        </p:nvSpPr>
        <p:spPr>
          <a:xfrm>
            <a:off x="2441749" y="331595"/>
            <a:ext cx="6883121" cy="1544655"/>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الخطوة </a:t>
            </a:r>
            <a:r>
              <a:rPr lang="ar-SA" sz="2800" b="1" dirty="0" smtClean="0"/>
              <a:t>2: </a:t>
            </a:r>
            <a:r>
              <a:rPr lang="ar-SA" sz="2800" b="1" dirty="0"/>
              <a:t>تشكيل إجابة مؤقتة أو </a:t>
            </a:r>
            <a:r>
              <a:rPr lang="ar-SA" sz="2800" b="1" dirty="0" smtClean="0"/>
              <a:t>تفسير (الفرضية) </a:t>
            </a:r>
            <a:endParaRPr lang="fr-CA" sz="2800" dirty="0"/>
          </a:p>
        </p:txBody>
      </p:sp>
    </p:spTree>
    <p:extLst>
      <p:ext uri="{BB962C8B-B14F-4D97-AF65-F5344CB8AC3E}">
        <p14:creationId xmlns:p14="http://schemas.microsoft.com/office/powerpoint/2010/main" val="121914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1095</Words>
  <Application>Microsoft Office PowerPoint</Application>
  <PresentationFormat>Grand écran</PresentationFormat>
  <Paragraphs>50</Paragraphs>
  <Slides>21</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Arial</vt:lpstr>
      <vt:lpstr>Calibri</vt:lpstr>
      <vt:lpstr>Calibri Light</vt:lpstr>
      <vt:lpstr>Century Gothic</vt:lpstr>
      <vt:lpstr>Sakkal Majalla</vt:lpstr>
      <vt:lpstr>Simplified Arabic</vt:lpstr>
      <vt:lpstr>Tahoma</vt:lpstr>
      <vt:lpstr>Times New Roman</vt:lpstr>
      <vt:lpstr>Wingdings 3</vt:lpstr>
      <vt:lpstr>Office Theme</vt:lpstr>
      <vt:lpstr>تقنيات الاستقصاء محاضرة 2-  الطريقة العلمية في اكتساب المعرفة</vt:lpstr>
      <vt:lpstr>الهدف من الدرس:</vt:lpstr>
      <vt:lpstr>Présentation PowerPoint</vt:lpstr>
      <vt:lpstr>خطوات المنهج العلمي </vt:lpstr>
      <vt:lpstr>خطوات المنهج العلمي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عناصر أخرى للمنهج العلمي </vt:lpstr>
      <vt:lpstr>المنهج العلمي</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amer</dc:creator>
  <cp:lastModifiedBy>ISSER TECH</cp:lastModifiedBy>
  <cp:revision>20</cp:revision>
  <dcterms:created xsi:type="dcterms:W3CDTF">2024-02-13T17:05:54Z</dcterms:created>
  <dcterms:modified xsi:type="dcterms:W3CDTF">2024-10-12T21:43:02Z</dcterms:modified>
</cp:coreProperties>
</file>