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4" r:id="rId4"/>
    <p:sldId id="258" r:id="rId5"/>
    <p:sldId id="295" r:id="rId6"/>
    <p:sldId id="259" r:id="rId7"/>
    <p:sldId id="260" r:id="rId8"/>
    <p:sldId id="296" r:id="rId9"/>
    <p:sldId id="297" r:id="rId10"/>
    <p:sldId id="298" r:id="rId11"/>
    <p:sldId id="299" r:id="rId12"/>
    <p:sldId id="305" r:id="rId13"/>
    <p:sldId id="300" r:id="rId14"/>
    <p:sldId id="301" r:id="rId15"/>
    <p:sldId id="302" r:id="rId16"/>
    <p:sldId id="30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527AC-13DC-483A-A014-C45FA3A50BDC}" type="doc">
      <dgm:prSet loTypeId="urn:microsoft.com/office/officeart/2009/3/layout/HorizontalOrganizationChart" loCatId="hierarchy" qsTypeId="urn:microsoft.com/office/officeart/2005/8/quickstyle/3d2" qsCatId="3D" csTypeId="urn:microsoft.com/office/officeart/2005/8/colors/accent3_1" csCatId="accent3" phldr="1"/>
      <dgm:spPr/>
      <dgm:t>
        <a:bodyPr/>
        <a:lstStyle/>
        <a:p>
          <a:endParaRPr lang="fr-FR"/>
        </a:p>
      </dgm:t>
    </dgm:pt>
    <dgm:pt modelId="{4489F635-BB12-4AA0-97EA-3E1AECC971CD}">
      <dgm:prSet phldrT="[Texte]" custT="1"/>
      <dgm:spPr/>
      <dgm:t>
        <a:bodyPr/>
        <a:lstStyle/>
        <a:p>
          <a:pPr rtl="1"/>
          <a:r>
            <a:rPr lang="ar-SA" sz="2400" b="1" dirty="0">
              <a:latin typeface="Sakkal Majalla" panose="02000000000000000000" pitchFamily="2" charset="-78"/>
              <a:cs typeface="Sakkal Majalla" panose="02000000000000000000" pitchFamily="2" charset="-78"/>
            </a:rPr>
            <a:t>حالات استخدام </a:t>
          </a:r>
          <a:r>
            <a:rPr lang="fr-FR" sz="2400" b="1" dirty="0">
              <a:latin typeface="Sakkal Majalla" panose="02000000000000000000" pitchFamily="2" charset="-78"/>
              <a:cs typeface="Sakkal Majalla" panose="02000000000000000000" pitchFamily="2" charset="-78"/>
            </a:rPr>
            <a:t>CPA</a:t>
          </a:r>
          <a:endParaRPr lang="fr-FR" sz="2400" b="1" dirty="0"/>
        </a:p>
      </dgm:t>
    </dgm:pt>
    <dgm:pt modelId="{F4E149F6-388C-4BA2-BC93-688986D0DCEE}" type="parTrans" cxnId="{F3154AA9-73DC-418B-8EDA-6A955873A78D}">
      <dgm:prSet/>
      <dgm:spPr/>
      <dgm:t>
        <a:bodyPr/>
        <a:lstStyle/>
        <a:p>
          <a:endParaRPr lang="fr-FR" sz="2800" b="1"/>
        </a:p>
      </dgm:t>
    </dgm:pt>
    <dgm:pt modelId="{C336C5FA-04B1-4CFE-9AB9-12CF043896BB}" type="sibTrans" cxnId="{F3154AA9-73DC-418B-8EDA-6A955873A78D}">
      <dgm:prSet/>
      <dgm:spPr/>
      <dgm:t>
        <a:bodyPr/>
        <a:lstStyle/>
        <a:p>
          <a:endParaRPr lang="fr-FR" sz="2800" b="1"/>
        </a:p>
      </dgm:t>
    </dgm:pt>
    <dgm:pt modelId="{6E3A03F4-9572-47D5-A30E-3EB2DA7F1861}">
      <dgm:prSet phldrT="[Texte]" custT="1"/>
      <dgm:spPr/>
      <dgm:t>
        <a:bodyPr/>
        <a:lstStyle/>
        <a:p>
          <a:pPr rtl="1"/>
          <a:r>
            <a:rPr lang="ar-DZ" sz="2000" b="1" dirty="0">
              <a:latin typeface="Sakkal Majalla" panose="02000000000000000000" pitchFamily="2" charset="-78"/>
              <a:cs typeface="Sakkal Majalla" panose="02000000000000000000" pitchFamily="2" charset="-78"/>
            </a:rPr>
            <a:t> </a:t>
          </a:r>
          <a:r>
            <a:rPr lang="ar-SA" sz="2000" b="1" dirty="0">
              <a:latin typeface="Sakkal Majalla" panose="02000000000000000000" pitchFamily="2" charset="-78"/>
              <a:cs typeface="Sakkal Majalla" panose="02000000000000000000" pitchFamily="2" charset="-78"/>
            </a:rPr>
            <a:t>استخدام </a:t>
          </a:r>
          <a:r>
            <a:rPr lang="fr-FR" sz="2000" b="1" dirty="0">
              <a:latin typeface="Sakkal Majalla" panose="02000000000000000000" pitchFamily="2" charset="-78"/>
              <a:cs typeface="Sakkal Majalla" panose="02000000000000000000" pitchFamily="2" charset="-78"/>
            </a:rPr>
            <a:t> CPA</a:t>
          </a:r>
          <a:r>
            <a:rPr lang="ar-SA" sz="2000" b="1" dirty="0">
              <a:latin typeface="Sakkal Majalla" panose="02000000000000000000" pitchFamily="2" charset="-78"/>
              <a:cs typeface="Sakkal Majalla" panose="02000000000000000000" pitchFamily="2" charset="-78"/>
            </a:rPr>
            <a:t> لاختزال عدد المتغيرات: </a:t>
          </a:r>
        </a:p>
        <a:p>
          <a:pPr rtl="1"/>
          <a:r>
            <a:rPr lang="ar-SA" sz="2000" b="1" dirty="0">
              <a:latin typeface="Sakkal Majalla" panose="02000000000000000000" pitchFamily="2" charset="-78"/>
              <a:cs typeface="Sakkal Majalla" panose="02000000000000000000" pitchFamily="2" charset="-78"/>
            </a:rPr>
            <a:t>-حساب المكونات الأساسية (كحالة لاختزال البيانات في حالة اختلاف وحدات القياس)</a:t>
          </a:r>
        </a:p>
        <a:p>
          <a:pPr rtl="1"/>
          <a:r>
            <a:rPr lang="ar-SA" sz="2000" b="1" dirty="0">
              <a:latin typeface="Sakkal Majalla" panose="02000000000000000000" pitchFamily="2" charset="-78"/>
              <a:cs typeface="Sakkal Majalla" panose="02000000000000000000" pitchFamily="2" charset="-78"/>
            </a:rPr>
            <a:t>-حساب المكونات الأساسية ( كحالة اختزال البيانات في حالة تم توحيد وحدات القياس بين المتغيرات وتحويلها على قيم معيارية).</a:t>
          </a:r>
          <a:endParaRPr lang="fr-FR" sz="2000" b="1" dirty="0"/>
        </a:p>
      </dgm:t>
    </dgm:pt>
    <dgm:pt modelId="{5FB8DD6D-F3EB-4F93-87C0-6E245036C79D}" type="parTrans" cxnId="{80923DB8-840F-4BD9-9E45-465E80B93DE0}">
      <dgm:prSet/>
      <dgm:spPr/>
      <dgm:t>
        <a:bodyPr/>
        <a:lstStyle/>
        <a:p>
          <a:endParaRPr lang="fr-FR" sz="2800" b="1"/>
        </a:p>
      </dgm:t>
    </dgm:pt>
    <dgm:pt modelId="{2FC7C838-96BB-4381-9A45-C1977E25070E}" type="sibTrans" cxnId="{80923DB8-840F-4BD9-9E45-465E80B93DE0}">
      <dgm:prSet/>
      <dgm:spPr/>
      <dgm:t>
        <a:bodyPr/>
        <a:lstStyle/>
        <a:p>
          <a:endParaRPr lang="fr-FR" sz="2800" b="1"/>
        </a:p>
      </dgm:t>
    </dgm:pt>
    <dgm:pt modelId="{CEAEC921-9A31-4908-B17B-D9244C556B6F}">
      <dgm:prSet custT="1"/>
      <dgm:spPr/>
      <dgm:t>
        <a:bodyPr/>
        <a:lstStyle/>
        <a:p>
          <a:pPr rtl="1"/>
          <a:r>
            <a:rPr lang="ar-SA" sz="2000" b="1" dirty="0">
              <a:latin typeface="Sakkal Majalla" panose="02000000000000000000" pitchFamily="2" charset="-78"/>
              <a:cs typeface="Sakkal Majalla" panose="02000000000000000000" pitchFamily="2" charset="-78"/>
            </a:rPr>
            <a:t>استخدام </a:t>
          </a:r>
          <a:r>
            <a:rPr lang="fr-FR" sz="2000" b="1" dirty="0">
              <a:latin typeface="Sakkal Majalla" panose="02000000000000000000" pitchFamily="2" charset="-78"/>
              <a:cs typeface="Sakkal Majalla" panose="02000000000000000000" pitchFamily="2" charset="-78"/>
            </a:rPr>
            <a:t> CPA</a:t>
          </a:r>
          <a:r>
            <a:rPr lang="ar-SA" sz="2000" b="1" dirty="0">
              <a:latin typeface="Sakkal Majalla" panose="02000000000000000000" pitchFamily="2" charset="-78"/>
              <a:cs typeface="Sakkal Majalla" panose="02000000000000000000" pitchFamily="2" charset="-78"/>
            </a:rPr>
            <a:t>للتغلب على مشكلة الازدواجية الخطية:</a:t>
          </a:r>
        </a:p>
        <a:p>
          <a:pPr rtl="1"/>
          <a:r>
            <a:rPr lang="ar-SA" sz="2000" b="1" dirty="0">
              <a:latin typeface="Sakkal Majalla" panose="02000000000000000000" pitchFamily="2" charset="-78"/>
              <a:cs typeface="Sakkal Majalla" panose="02000000000000000000" pitchFamily="2" charset="-78"/>
            </a:rPr>
            <a:t>-حينما توجد ازدواجية خطية بين المتغيرات فإن الحصول على المكونات الأساسية (عوامل غير مرتبطة) كمجموعات خطية من أجل استخدامها في بعض طرق التحليل والنماذج الإحصائية  الأخرى مثل الإنحدار الخطي، التحليل اللوجستي، التحليل العنقودي، التحليل التميزي.</a:t>
          </a:r>
          <a:endParaRPr lang="ar-DZ" sz="2000" b="1" dirty="0">
            <a:latin typeface="Sakkal Majalla" panose="02000000000000000000" pitchFamily="2" charset="-78"/>
            <a:cs typeface="Sakkal Majalla" panose="02000000000000000000" pitchFamily="2" charset="-78"/>
          </a:endParaRPr>
        </a:p>
      </dgm:t>
    </dgm:pt>
    <dgm:pt modelId="{7584D772-7100-4444-B4F1-3DD557E2B58C}" type="parTrans" cxnId="{4A6AE1C6-2642-4394-8A03-3193EC8627C8}">
      <dgm:prSet/>
      <dgm:spPr/>
      <dgm:t>
        <a:bodyPr/>
        <a:lstStyle/>
        <a:p>
          <a:endParaRPr lang="fr-FR" sz="2800" b="1"/>
        </a:p>
      </dgm:t>
    </dgm:pt>
    <dgm:pt modelId="{0E9628A8-9805-48AA-98B7-697BBEFDC343}" type="sibTrans" cxnId="{4A6AE1C6-2642-4394-8A03-3193EC8627C8}">
      <dgm:prSet/>
      <dgm:spPr/>
      <dgm:t>
        <a:bodyPr/>
        <a:lstStyle/>
        <a:p>
          <a:endParaRPr lang="fr-FR" sz="2800" b="1"/>
        </a:p>
      </dgm:t>
    </dgm:pt>
    <dgm:pt modelId="{81366969-72F0-44ED-A337-4C6AD7993924}" type="pres">
      <dgm:prSet presAssocID="{33D527AC-13DC-483A-A014-C45FA3A50BDC}" presName="hierChild1" presStyleCnt="0">
        <dgm:presLayoutVars>
          <dgm:orgChart val="1"/>
          <dgm:chPref val="1"/>
          <dgm:dir/>
          <dgm:animOne val="branch"/>
          <dgm:animLvl val="lvl"/>
          <dgm:resizeHandles/>
        </dgm:presLayoutVars>
      </dgm:prSet>
      <dgm:spPr/>
    </dgm:pt>
    <dgm:pt modelId="{3E4B8B06-BE4B-44AB-9B30-BE4C04FF1E67}" type="pres">
      <dgm:prSet presAssocID="{4489F635-BB12-4AA0-97EA-3E1AECC971CD}" presName="hierRoot1" presStyleCnt="0">
        <dgm:presLayoutVars>
          <dgm:hierBranch val="init"/>
        </dgm:presLayoutVars>
      </dgm:prSet>
      <dgm:spPr/>
    </dgm:pt>
    <dgm:pt modelId="{EE2C1CCD-769C-451C-8A0E-101BE07A0F39}" type="pres">
      <dgm:prSet presAssocID="{4489F635-BB12-4AA0-97EA-3E1AECC971CD}" presName="rootComposite1" presStyleCnt="0"/>
      <dgm:spPr/>
    </dgm:pt>
    <dgm:pt modelId="{C36575CA-4B4D-4E17-9165-2DF736C3ADDE}" type="pres">
      <dgm:prSet presAssocID="{4489F635-BB12-4AA0-97EA-3E1AECC971CD}" presName="rootText1" presStyleLbl="node0" presStyleIdx="0" presStyleCnt="1">
        <dgm:presLayoutVars>
          <dgm:chPref val="3"/>
        </dgm:presLayoutVars>
      </dgm:prSet>
      <dgm:spPr/>
    </dgm:pt>
    <dgm:pt modelId="{0670FD6E-1164-4940-AAA4-0570BFD91F79}" type="pres">
      <dgm:prSet presAssocID="{4489F635-BB12-4AA0-97EA-3E1AECC971CD}" presName="rootConnector1" presStyleLbl="node1" presStyleIdx="0" presStyleCnt="0"/>
      <dgm:spPr/>
    </dgm:pt>
    <dgm:pt modelId="{E221DC83-3386-4D14-8CB7-77F58A955749}" type="pres">
      <dgm:prSet presAssocID="{4489F635-BB12-4AA0-97EA-3E1AECC971CD}" presName="hierChild2" presStyleCnt="0"/>
      <dgm:spPr/>
    </dgm:pt>
    <dgm:pt modelId="{4E4F4319-51DE-4DE2-9E3A-8D27A2FB5C55}" type="pres">
      <dgm:prSet presAssocID="{5FB8DD6D-F3EB-4F93-87C0-6E245036C79D}" presName="Name64" presStyleLbl="parChTrans1D2" presStyleIdx="0" presStyleCnt="2"/>
      <dgm:spPr/>
    </dgm:pt>
    <dgm:pt modelId="{FD4C9A9C-32EC-40F9-A199-9638ECD5C79F}" type="pres">
      <dgm:prSet presAssocID="{6E3A03F4-9572-47D5-A30E-3EB2DA7F1861}" presName="hierRoot2" presStyleCnt="0">
        <dgm:presLayoutVars>
          <dgm:hierBranch val="init"/>
        </dgm:presLayoutVars>
      </dgm:prSet>
      <dgm:spPr/>
    </dgm:pt>
    <dgm:pt modelId="{51374E04-4F0C-4CB9-BD2C-2B11B2274E5E}" type="pres">
      <dgm:prSet presAssocID="{6E3A03F4-9572-47D5-A30E-3EB2DA7F1861}" presName="rootComposite" presStyleCnt="0"/>
      <dgm:spPr/>
    </dgm:pt>
    <dgm:pt modelId="{5D53B242-D385-4AC8-9849-48D94AEBD2BA}" type="pres">
      <dgm:prSet presAssocID="{6E3A03F4-9572-47D5-A30E-3EB2DA7F1861}" presName="rootText" presStyleLbl="node2" presStyleIdx="0" presStyleCnt="2" custScaleY="113665">
        <dgm:presLayoutVars>
          <dgm:chPref val="3"/>
        </dgm:presLayoutVars>
      </dgm:prSet>
      <dgm:spPr/>
    </dgm:pt>
    <dgm:pt modelId="{B74A9356-375D-4062-B28A-6C1186506455}" type="pres">
      <dgm:prSet presAssocID="{6E3A03F4-9572-47D5-A30E-3EB2DA7F1861}" presName="rootConnector" presStyleLbl="node2" presStyleIdx="0" presStyleCnt="2"/>
      <dgm:spPr/>
    </dgm:pt>
    <dgm:pt modelId="{F96D92D3-1484-478C-AD4F-118C7AB59F9B}" type="pres">
      <dgm:prSet presAssocID="{6E3A03F4-9572-47D5-A30E-3EB2DA7F1861}" presName="hierChild4" presStyleCnt="0"/>
      <dgm:spPr/>
    </dgm:pt>
    <dgm:pt modelId="{FA7181F7-CA4B-4CDA-922A-F9A63B1B63D9}" type="pres">
      <dgm:prSet presAssocID="{6E3A03F4-9572-47D5-A30E-3EB2DA7F1861}" presName="hierChild5" presStyleCnt="0"/>
      <dgm:spPr/>
    </dgm:pt>
    <dgm:pt modelId="{338FB3F9-76A3-43DD-AB8D-029C32CD9560}" type="pres">
      <dgm:prSet presAssocID="{7584D772-7100-4444-B4F1-3DD557E2B58C}" presName="Name64" presStyleLbl="parChTrans1D2" presStyleIdx="1" presStyleCnt="2"/>
      <dgm:spPr/>
    </dgm:pt>
    <dgm:pt modelId="{AC3A1904-37DA-4F32-BA6E-6E00E1546704}" type="pres">
      <dgm:prSet presAssocID="{CEAEC921-9A31-4908-B17B-D9244C556B6F}" presName="hierRoot2" presStyleCnt="0">
        <dgm:presLayoutVars>
          <dgm:hierBranch val="init"/>
        </dgm:presLayoutVars>
      </dgm:prSet>
      <dgm:spPr/>
    </dgm:pt>
    <dgm:pt modelId="{6AA5DBD6-92B9-425F-856F-11D6D823C93B}" type="pres">
      <dgm:prSet presAssocID="{CEAEC921-9A31-4908-B17B-D9244C556B6F}" presName="rootComposite" presStyleCnt="0"/>
      <dgm:spPr/>
    </dgm:pt>
    <dgm:pt modelId="{A6EE3BC0-D003-429E-BB0B-D6BF9FF12265}" type="pres">
      <dgm:prSet presAssocID="{CEAEC921-9A31-4908-B17B-D9244C556B6F}" presName="rootText" presStyleLbl="node2" presStyleIdx="1" presStyleCnt="2" custScaleX="101075" custScaleY="116954">
        <dgm:presLayoutVars>
          <dgm:chPref val="3"/>
        </dgm:presLayoutVars>
      </dgm:prSet>
      <dgm:spPr/>
    </dgm:pt>
    <dgm:pt modelId="{9956BB72-5DF4-4A53-837A-0B852B9A7DA8}" type="pres">
      <dgm:prSet presAssocID="{CEAEC921-9A31-4908-B17B-D9244C556B6F}" presName="rootConnector" presStyleLbl="node2" presStyleIdx="1" presStyleCnt="2"/>
      <dgm:spPr/>
    </dgm:pt>
    <dgm:pt modelId="{4CA09976-A0FD-4653-921C-2A21D6BDE5CE}" type="pres">
      <dgm:prSet presAssocID="{CEAEC921-9A31-4908-B17B-D9244C556B6F}" presName="hierChild4" presStyleCnt="0"/>
      <dgm:spPr/>
    </dgm:pt>
    <dgm:pt modelId="{F9DF3D6F-2942-4F07-A71D-30F42005D1B8}" type="pres">
      <dgm:prSet presAssocID="{CEAEC921-9A31-4908-B17B-D9244C556B6F}" presName="hierChild5" presStyleCnt="0"/>
      <dgm:spPr/>
    </dgm:pt>
    <dgm:pt modelId="{69DDDCC0-3E0A-4218-A105-557A633ED3AE}" type="pres">
      <dgm:prSet presAssocID="{4489F635-BB12-4AA0-97EA-3E1AECC971CD}" presName="hierChild3" presStyleCnt="0"/>
      <dgm:spPr/>
    </dgm:pt>
  </dgm:ptLst>
  <dgm:cxnLst>
    <dgm:cxn modelId="{0149AC0B-D284-4DA8-9F28-641AF520B297}" type="presOf" srcId="{4489F635-BB12-4AA0-97EA-3E1AECC971CD}" destId="{C36575CA-4B4D-4E17-9165-2DF736C3ADDE}" srcOrd="0" destOrd="0" presId="urn:microsoft.com/office/officeart/2009/3/layout/HorizontalOrganizationChart"/>
    <dgm:cxn modelId="{91D97C53-D040-49B1-A80F-CE7D49740FA8}" type="presOf" srcId="{CEAEC921-9A31-4908-B17B-D9244C556B6F}" destId="{9956BB72-5DF4-4A53-837A-0B852B9A7DA8}" srcOrd="1" destOrd="0" presId="urn:microsoft.com/office/officeart/2009/3/layout/HorizontalOrganizationChart"/>
    <dgm:cxn modelId="{108FCD84-8906-47CF-8091-13B9F5088EC6}" type="presOf" srcId="{5FB8DD6D-F3EB-4F93-87C0-6E245036C79D}" destId="{4E4F4319-51DE-4DE2-9E3A-8D27A2FB5C55}" srcOrd="0" destOrd="0" presId="urn:microsoft.com/office/officeart/2009/3/layout/HorizontalOrganizationChart"/>
    <dgm:cxn modelId="{5A832890-37F6-4564-9842-80ED96D9A083}" type="presOf" srcId="{33D527AC-13DC-483A-A014-C45FA3A50BDC}" destId="{81366969-72F0-44ED-A337-4C6AD7993924}" srcOrd="0" destOrd="0" presId="urn:microsoft.com/office/officeart/2009/3/layout/HorizontalOrganizationChart"/>
    <dgm:cxn modelId="{F3154AA9-73DC-418B-8EDA-6A955873A78D}" srcId="{33D527AC-13DC-483A-A014-C45FA3A50BDC}" destId="{4489F635-BB12-4AA0-97EA-3E1AECC971CD}" srcOrd="0" destOrd="0" parTransId="{F4E149F6-388C-4BA2-BC93-688986D0DCEE}" sibTransId="{C336C5FA-04B1-4CFE-9AB9-12CF043896BB}"/>
    <dgm:cxn modelId="{F59BEFAE-4B20-4280-AFF9-7C57878298A9}" type="presOf" srcId="{6E3A03F4-9572-47D5-A30E-3EB2DA7F1861}" destId="{B74A9356-375D-4062-B28A-6C1186506455}" srcOrd="1" destOrd="0" presId="urn:microsoft.com/office/officeart/2009/3/layout/HorizontalOrganizationChart"/>
    <dgm:cxn modelId="{53CDB5B1-26E4-423F-AC8C-C3B2FB4924D2}" type="presOf" srcId="{7584D772-7100-4444-B4F1-3DD557E2B58C}" destId="{338FB3F9-76A3-43DD-AB8D-029C32CD9560}" srcOrd="0" destOrd="0" presId="urn:microsoft.com/office/officeart/2009/3/layout/HorizontalOrganizationChart"/>
    <dgm:cxn modelId="{80923DB8-840F-4BD9-9E45-465E80B93DE0}" srcId="{4489F635-BB12-4AA0-97EA-3E1AECC971CD}" destId="{6E3A03F4-9572-47D5-A30E-3EB2DA7F1861}" srcOrd="0" destOrd="0" parTransId="{5FB8DD6D-F3EB-4F93-87C0-6E245036C79D}" sibTransId="{2FC7C838-96BB-4381-9A45-C1977E25070E}"/>
    <dgm:cxn modelId="{0C1175BC-B278-41DB-B0A1-B87EF14BB14A}" type="presOf" srcId="{CEAEC921-9A31-4908-B17B-D9244C556B6F}" destId="{A6EE3BC0-D003-429E-BB0B-D6BF9FF12265}" srcOrd="0" destOrd="0" presId="urn:microsoft.com/office/officeart/2009/3/layout/HorizontalOrganizationChart"/>
    <dgm:cxn modelId="{4A6AE1C6-2642-4394-8A03-3193EC8627C8}" srcId="{4489F635-BB12-4AA0-97EA-3E1AECC971CD}" destId="{CEAEC921-9A31-4908-B17B-D9244C556B6F}" srcOrd="1" destOrd="0" parTransId="{7584D772-7100-4444-B4F1-3DD557E2B58C}" sibTransId="{0E9628A8-9805-48AA-98B7-697BBEFDC343}"/>
    <dgm:cxn modelId="{561E34E8-927B-4606-96D5-79FE6E14052C}" type="presOf" srcId="{4489F635-BB12-4AA0-97EA-3E1AECC971CD}" destId="{0670FD6E-1164-4940-AAA4-0570BFD91F79}" srcOrd="1" destOrd="0" presId="urn:microsoft.com/office/officeart/2009/3/layout/HorizontalOrganizationChart"/>
    <dgm:cxn modelId="{31F5E9E8-3FF4-4165-9D36-76454C7D7EAB}" type="presOf" srcId="{6E3A03F4-9572-47D5-A30E-3EB2DA7F1861}" destId="{5D53B242-D385-4AC8-9849-48D94AEBD2BA}" srcOrd="0" destOrd="0" presId="urn:microsoft.com/office/officeart/2009/3/layout/HorizontalOrganizationChart"/>
    <dgm:cxn modelId="{AD287049-D16D-48DC-A3D2-1105C6C563F2}" type="presParOf" srcId="{81366969-72F0-44ED-A337-4C6AD7993924}" destId="{3E4B8B06-BE4B-44AB-9B30-BE4C04FF1E67}" srcOrd="0" destOrd="0" presId="urn:microsoft.com/office/officeart/2009/3/layout/HorizontalOrganizationChart"/>
    <dgm:cxn modelId="{3BF261C9-F892-463D-8F10-33D54C6E30E9}" type="presParOf" srcId="{3E4B8B06-BE4B-44AB-9B30-BE4C04FF1E67}" destId="{EE2C1CCD-769C-451C-8A0E-101BE07A0F39}" srcOrd="0" destOrd="0" presId="urn:microsoft.com/office/officeart/2009/3/layout/HorizontalOrganizationChart"/>
    <dgm:cxn modelId="{9FE78432-C396-4EF4-8981-2F9C1FC6BEB3}" type="presParOf" srcId="{EE2C1CCD-769C-451C-8A0E-101BE07A0F39}" destId="{C36575CA-4B4D-4E17-9165-2DF736C3ADDE}" srcOrd="0" destOrd="0" presId="urn:microsoft.com/office/officeart/2009/3/layout/HorizontalOrganizationChart"/>
    <dgm:cxn modelId="{D14A41EB-81A5-4CAE-AF8B-5643CCC3319B}" type="presParOf" srcId="{EE2C1CCD-769C-451C-8A0E-101BE07A0F39}" destId="{0670FD6E-1164-4940-AAA4-0570BFD91F79}" srcOrd="1" destOrd="0" presId="urn:microsoft.com/office/officeart/2009/3/layout/HorizontalOrganizationChart"/>
    <dgm:cxn modelId="{A3B96BFE-6B9A-4E49-860D-A7E884336E26}" type="presParOf" srcId="{3E4B8B06-BE4B-44AB-9B30-BE4C04FF1E67}" destId="{E221DC83-3386-4D14-8CB7-77F58A955749}" srcOrd="1" destOrd="0" presId="urn:microsoft.com/office/officeart/2009/3/layout/HorizontalOrganizationChart"/>
    <dgm:cxn modelId="{F0D224AD-E70F-4A58-A668-BF0F082969B4}" type="presParOf" srcId="{E221DC83-3386-4D14-8CB7-77F58A955749}" destId="{4E4F4319-51DE-4DE2-9E3A-8D27A2FB5C55}" srcOrd="0" destOrd="0" presId="urn:microsoft.com/office/officeart/2009/3/layout/HorizontalOrganizationChart"/>
    <dgm:cxn modelId="{C2912AD1-29F2-44BB-B415-3817F5C9E945}" type="presParOf" srcId="{E221DC83-3386-4D14-8CB7-77F58A955749}" destId="{FD4C9A9C-32EC-40F9-A199-9638ECD5C79F}" srcOrd="1" destOrd="0" presId="urn:microsoft.com/office/officeart/2009/3/layout/HorizontalOrganizationChart"/>
    <dgm:cxn modelId="{A38ED297-E27F-4EF3-87D0-15C06C97904E}" type="presParOf" srcId="{FD4C9A9C-32EC-40F9-A199-9638ECD5C79F}" destId="{51374E04-4F0C-4CB9-BD2C-2B11B2274E5E}" srcOrd="0" destOrd="0" presId="urn:microsoft.com/office/officeart/2009/3/layout/HorizontalOrganizationChart"/>
    <dgm:cxn modelId="{F5A7B59A-18D8-4530-B671-8D110F5243D3}" type="presParOf" srcId="{51374E04-4F0C-4CB9-BD2C-2B11B2274E5E}" destId="{5D53B242-D385-4AC8-9849-48D94AEBD2BA}" srcOrd="0" destOrd="0" presId="urn:microsoft.com/office/officeart/2009/3/layout/HorizontalOrganizationChart"/>
    <dgm:cxn modelId="{6798CFCA-A1E8-4885-B22F-22EE5122FE5C}" type="presParOf" srcId="{51374E04-4F0C-4CB9-BD2C-2B11B2274E5E}" destId="{B74A9356-375D-4062-B28A-6C1186506455}" srcOrd="1" destOrd="0" presId="urn:microsoft.com/office/officeart/2009/3/layout/HorizontalOrganizationChart"/>
    <dgm:cxn modelId="{E97D861A-9430-4563-83ED-64DEDFD441EC}" type="presParOf" srcId="{FD4C9A9C-32EC-40F9-A199-9638ECD5C79F}" destId="{F96D92D3-1484-478C-AD4F-118C7AB59F9B}" srcOrd="1" destOrd="0" presId="urn:microsoft.com/office/officeart/2009/3/layout/HorizontalOrganizationChart"/>
    <dgm:cxn modelId="{33532521-3710-4C6C-9864-75AC114D6E7F}" type="presParOf" srcId="{FD4C9A9C-32EC-40F9-A199-9638ECD5C79F}" destId="{FA7181F7-CA4B-4CDA-922A-F9A63B1B63D9}" srcOrd="2" destOrd="0" presId="urn:microsoft.com/office/officeart/2009/3/layout/HorizontalOrganizationChart"/>
    <dgm:cxn modelId="{A628E1C8-00DC-48C6-98DD-63487568DDA7}" type="presParOf" srcId="{E221DC83-3386-4D14-8CB7-77F58A955749}" destId="{338FB3F9-76A3-43DD-AB8D-029C32CD9560}" srcOrd="2" destOrd="0" presId="urn:microsoft.com/office/officeart/2009/3/layout/HorizontalOrganizationChart"/>
    <dgm:cxn modelId="{33B41B45-3BE2-4D09-AB29-F02B8E1A7BA0}" type="presParOf" srcId="{E221DC83-3386-4D14-8CB7-77F58A955749}" destId="{AC3A1904-37DA-4F32-BA6E-6E00E1546704}" srcOrd="3" destOrd="0" presId="urn:microsoft.com/office/officeart/2009/3/layout/HorizontalOrganizationChart"/>
    <dgm:cxn modelId="{74370647-0A9F-4396-ABF0-105F8533B932}" type="presParOf" srcId="{AC3A1904-37DA-4F32-BA6E-6E00E1546704}" destId="{6AA5DBD6-92B9-425F-856F-11D6D823C93B}" srcOrd="0" destOrd="0" presId="urn:microsoft.com/office/officeart/2009/3/layout/HorizontalOrganizationChart"/>
    <dgm:cxn modelId="{CF387CB5-9894-4C91-85A4-C00ACDAAD94E}" type="presParOf" srcId="{6AA5DBD6-92B9-425F-856F-11D6D823C93B}" destId="{A6EE3BC0-D003-429E-BB0B-D6BF9FF12265}" srcOrd="0" destOrd="0" presId="urn:microsoft.com/office/officeart/2009/3/layout/HorizontalOrganizationChart"/>
    <dgm:cxn modelId="{A634DBC0-78EF-4449-90E6-A0FBD4774AEA}" type="presParOf" srcId="{6AA5DBD6-92B9-425F-856F-11D6D823C93B}" destId="{9956BB72-5DF4-4A53-837A-0B852B9A7DA8}" srcOrd="1" destOrd="0" presId="urn:microsoft.com/office/officeart/2009/3/layout/HorizontalOrganizationChart"/>
    <dgm:cxn modelId="{5CDDD81E-425B-498C-9CB1-7F5D1B9B817C}" type="presParOf" srcId="{AC3A1904-37DA-4F32-BA6E-6E00E1546704}" destId="{4CA09976-A0FD-4653-921C-2A21D6BDE5CE}" srcOrd="1" destOrd="0" presId="urn:microsoft.com/office/officeart/2009/3/layout/HorizontalOrganizationChart"/>
    <dgm:cxn modelId="{67B340A4-9D65-4453-9D7B-5A2C7EEE2AFB}" type="presParOf" srcId="{AC3A1904-37DA-4F32-BA6E-6E00E1546704}" destId="{F9DF3D6F-2942-4F07-A71D-30F42005D1B8}" srcOrd="2" destOrd="0" presId="urn:microsoft.com/office/officeart/2009/3/layout/HorizontalOrganizationChart"/>
    <dgm:cxn modelId="{B8CCED8B-48A7-472A-9A18-9A530637E2DB}" type="presParOf" srcId="{3E4B8B06-BE4B-44AB-9B30-BE4C04FF1E67}" destId="{69DDDCC0-3E0A-4218-A105-557A633ED3A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FB3F9-76A3-43DD-AB8D-029C32CD9560}">
      <dsp:nvSpPr>
        <dsp:cNvPr id="0" name=""/>
        <dsp:cNvSpPr/>
      </dsp:nvSpPr>
      <dsp:spPr>
        <a:xfrm>
          <a:off x="5514953" y="3026303"/>
          <a:ext cx="1102816" cy="1300436"/>
        </a:xfrm>
        <a:custGeom>
          <a:avLst/>
          <a:gdLst/>
          <a:ahLst/>
          <a:cxnLst/>
          <a:rect l="0" t="0" r="0" b="0"/>
          <a:pathLst>
            <a:path>
              <a:moveTo>
                <a:pt x="0" y="0"/>
              </a:moveTo>
              <a:lnTo>
                <a:pt x="551408" y="0"/>
              </a:lnTo>
              <a:lnTo>
                <a:pt x="551408" y="1300436"/>
              </a:lnTo>
              <a:lnTo>
                <a:pt x="1102816" y="1300436"/>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4F4319-51DE-4DE2-9E3A-8D27A2FB5C55}">
      <dsp:nvSpPr>
        <dsp:cNvPr id="0" name=""/>
        <dsp:cNvSpPr/>
      </dsp:nvSpPr>
      <dsp:spPr>
        <a:xfrm>
          <a:off x="5514953" y="1698210"/>
          <a:ext cx="1102816" cy="1328093"/>
        </a:xfrm>
        <a:custGeom>
          <a:avLst/>
          <a:gdLst/>
          <a:ahLst/>
          <a:cxnLst/>
          <a:rect l="0" t="0" r="0" b="0"/>
          <a:pathLst>
            <a:path>
              <a:moveTo>
                <a:pt x="0" y="1328093"/>
              </a:moveTo>
              <a:lnTo>
                <a:pt x="551408" y="1328093"/>
              </a:lnTo>
              <a:lnTo>
                <a:pt x="551408" y="0"/>
              </a:lnTo>
              <a:lnTo>
                <a:pt x="1102816" y="0"/>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6575CA-4B4D-4E17-9165-2DF736C3ADDE}">
      <dsp:nvSpPr>
        <dsp:cNvPr id="0" name=""/>
        <dsp:cNvSpPr/>
      </dsp:nvSpPr>
      <dsp:spPr>
        <a:xfrm>
          <a:off x="871" y="2185406"/>
          <a:ext cx="5514082" cy="1681795"/>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latin typeface="Sakkal Majalla" panose="02000000000000000000" pitchFamily="2" charset="-78"/>
              <a:cs typeface="Sakkal Majalla" panose="02000000000000000000" pitchFamily="2" charset="-78"/>
            </a:rPr>
            <a:t>حالات استخدام </a:t>
          </a:r>
          <a:r>
            <a:rPr lang="fr-FR" sz="2400" b="1" kern="1200" dirty="0">
              <a:latin typeface="Sakkal Majalla" panose="02000000000000000000" pitchFamily="2" charset="-78"/>
              <a:cs typeface="Sakkal Majalla" panose="02000000000000000000" pitchFamily="2" charset="-78"/>
            </a:rPr>
            <a:t>CPA</a:t>
          </a:r>
          <a:endParaRPr lang="fr-FR" sz="2400" b="1" kern="1200" dirty="0"/>
        </a:p>
      </dsp:txBody>
      <dsp:txXfrm>
        <a:off x="871" y="2185406"/>
        <a:ext cx="5514082" cy="1681795"/>
      </dsp:txXfrm>
    </dsp:sp>
    <dsp:sp modelId="{5D53B242-D385-4AC8-9849-48D94AEBD2BA}">
      <dsp:nvSpPr>
        <dsp:cNvPr id="0" name=""/>
        <dsp:cNvSpPr/>
      </dsp:nvSpPr>
      <dsp:spPr>
        <a:xfrm>
          <a:off x="6617770" y="742404"/>
          <a:ext cx="5514082" cy="1911612"/>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DZ" sz="2000" b="1" kern="1200" dirty="0">
              <a:latin typeface="Sakkal Majalla" panose="02000000000000000000" pitchFamily="2" charset="-78"/>
              <a:cs typeface="Sakkal Majalla" panose="02000000000000000000" pitchFamily="2" charset="-78"/>
            </a:rPr>
            <a:t> </a:t>
          </a:r>
          <a:r>
            <a:rPr lang="ar-SA" sz="2000" b="1" kern="1200" dirty="0">
              <a:latin typeface="Sakkal Majalla" panose="02000000000000000000" pitchFamily="2" charset="-78"/>
              <a:cs typeface="Sakkal Majalla" panose="02000000000000000000" pitchFamily="2" charset="-78"/>
            </a:rPr>
            <a:t>استخدام </a:t>
          </a:r>
          <a:r>
            <a:rPr lang="fr-FR" sz="2000" b="1" kern="1200" dirty="0">
              <a:latin typeface="Sakkal Majalla" panose="02000000000000000000" pitchFamily="2" charset="-78"/>
              <a:cs typeface="Sakkal Majalla" panose="02000000000000000000" pitchFamily="2" charset="-78"/>
            </a:rPr>
            <a:t> CPA</a:t>
          </a:r>
          <a:r>
            <a:rPr lang="ar-SA" sz="2000" b="1" kern="1200" dirty="0">
              <a:latin typeface="Sakkal Majalla" panose="02000000000000000000" pitchFamily="2" charset="-78"/>
              <a:cs typeface="Sakkal Majalla" panose="02000000000000000000" pitchFamily="2" charset="-78"/>
            </a:rPr>
            <a:t> لاختزال عدد المتغيرات: </a:t>
          </a:r>
        </a:p>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-حساب المكونات الأساسية (كحالة لاختزال البيانات في حالة اختلاف وحدات القياس)</a:t>
          </a:r>
        </a:p>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-حساب المكونات الأساسية ( كحالة اختزال البيانات في حالة تم توحيد وحدات القياس بين المتغيرات وتحويلها على قيم معيارية).</a:t>
          </a:r>
          <a:endParaRPr lang="fr-FR" sz="2000" b="1" kern="1200" dirty="0"/>
        </a:p>
      </dsp:txBody>
      <dsp:txXfrm>
        <a:off x="6617770" y="742404"/>
        <a:ext cx="5514082" cy="1911612"/>
      </dsp:txXfrm>
    </dsp:sp>
    <dsp:sp modelId="{A6EE3BC0-D003-429E-BB0B-D6BF9FF12265}">
      <dsp:nvSpPr>
        <dsp:cNvPr id="0" name=""/>
        <dsp:cNvSpPr/>
      </dsp:nvSpPr>
      <dsp:spPr>
        <a:xfrm>
          <a:off x="6617770" y="3343277"/>
          <a:ext cx="5573358" cy="196692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استخدام </a:t>
          </a:r>
          <a:r>
            <a:rPr lang="fr-FR" sz="2000" b="1" kern="1200" dirty="0">
              <a:latin typeface="Sakkal Majalla" panose="02000000000000000000" pitchFamily="2" charset="-78"/>
              <a:cs typeface="Sakkal Majalla" panose="02000000000000000000" pitchFamily="2" charset="-78"/>
            </a:rPr>
            <a:t> CPA</a:t>
          </a:r>
          <a:r>
            <a:rPr lang="ar-SA" sz="2000" b="1" kern="1200" dirty="0">
              <a:latin typeface="Sakkal Majalla" panose="02000000000000000000" pitchFamily="2" charset="-78"/>
              <a:cs typeface="Sakkal Majalla" panose="02000000000000000000" pitchFamily="2" charset="-78"/>
            </a:rPr>
            <a:t>للتغلب على مشكلة الازدواجية الخطية:</a:t>
          </a:r>
        </a:p>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-حينما توجد ازدواجية خطية بين المتغيرات فإن الحصول على المكونات الأساسية (عوامل غير مرتبطة) كمجموعات خطية من أجل استخدامها في بعض طرق التحليل والنماذج الإحصائية  الأخرى مثل الإنحدار الخطي، التحليل اللوجستي، التحليل العنقودي، التحليل التميزي.</a:t>
          </a:r>
          <a:endParaRPr lang="ar-DZ" sz="2000" b="1" kern="1200" dirty="0">
            <a:latin typeface="Sakkal Majalla" panose="02000000000000000000" pitchFamily="2" charset="-78"/>
            <a:cs typeface="Sakkal Majalla" panose="02000000000000000000" pitchFamily="2" charset="-78"/>
          </a:endParaRPr>
        </a:p>
      </dsp:txBody>
      <dsp:txXfrm>
        <a:off x="6617770" y="3343277"/>
        <a:ext cx="5573358" cy="196692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96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73206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13567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92564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58F4BB5-3223-45AC-BAFD-048AAF684D47}"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8F4BB5-3223-45AC-BAFD-048AAF684D47}" type="datetimeFigureOut">
              <a:rPr lang="fr-FR" smtClean="0"/>
              <a:t>29/04/2024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83531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8F4BB5-3223-45AC-BAFD-048AAF684D47}" type="datetimeFigureOut">
              <a:rPr lang="fr-FR" smtClean="0"/>
              <a:t>29/04/2024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37392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8F4BB5-3223-45AC-BAFD-048AAF684D47}" type="datetimeFigureOut">
              <a:rPr lang="fr-FR" smtClean="0"/>
              <a:t>29/04/2024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57603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8F4BB5-3223-45AC-BAFD-048AAF684D47}" type="datetimeFigureOut">
              <a:rPr lang="fr-FR" smtClean="0"/>
              <a:t>29/04/2024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89689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8F4BB5-3223-45AC-BAFD-048AAF684D47}" type="datetimeFigureOut">
              <a:rPr lang="fr-FR" smtClean="0"/>
              <a:t>29/04/2024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49E6C5-4208-4B05-9CE6-AFD1D19CF39F}" type="slidenum">
              <a:rPr lang="fr-FR" smtClean="0"/>
              <a:t>‹N°›</a:t>
            </a:fld>
            <a:endParaRPr lang="fr-FR"/>
          </a:p>
        </p:txBody>
      </p:sp>
    </p:spTree>
    <p:extLst>
      <p:ext uri="{BB962C8B-B14F-4D97-AF65-F5344CB8AC3E}">
        <p14:creationId xmlns:p14="http://schemas.microsoft.com/office/powerpoint/2010/main" val="374991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58F4BB5-3223-45AC-BAFD-048AAF684D47}" type="datetimeFigureOut">
              <a:rPr lang="fr-FR" smtClean="0"/>
              <a:t>29/04/2024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212422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8F4BB5-3223-45AC-BAFD-048AAF684D47}" type="datetimeFigureOut">
              <a:rPr lang="fr-FR" smtClean="0"/>
              <a:t>29/04/2024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49E6C5-4208-4B05-9CE6-AFD1D19CF39F}"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1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2808514"/>
            <a:ext cx="10058400" cy="1516598"/>
          </a:xfrm>
        </p:spPr>
        <p:txBody>
          <a:bodyPr>
            <a:normAutofit fontScale="90000"/>
          </a:bodyPr>
          <a:lstStyle/>
          <a:p>
            <a:pPr algn="ctr"/>
            <a:r>
              <a:rPr lang="ar-DZ" b="1" dirty="0">
                <a:solidFill>
                  <a:srgbClr val="C00000"/>
                </a:solidFill>
                <a:latin typeface="Sakkal Majalla" panose="02000000000000000000" pitchFamily="2" charset="-78"/>
                <a:cs typeface="Sakkal Majalla" panose="02000000000000000000" pitchFamily="2" charset="-78"/>
              </a:rPr>
              <a:t>تحليل</a:t>
            </a:r>
            <a:r>
              <a:rPr lang="ar-SA" b="1" dirty="0">
                <a:solidFill>
                  <a:srgbClr val="C00000"/>
                </a:solidFill>
                <a:latin typeface="Sakkal Majalla" panose="02000000000000000000" pitchFamily="2" charset="-78"/>
                <a:cs typeface="Sakkal Majalla" panose="02000000000000000000" pitchFamily="2" charset="-78"/>
              </a:rPr>
              <a:t> المركبات الأساسية</a:t>
            </a:r>
            <a:br>
              <a:rPr lang="ar-SA" b="1" dirty="0">
                <a:solidFill>
                  <a:srgbClr val="C00000"/>
                </a:solidFill>
                <a:latin typeface="Sakkal Majalla" panose="02000000000000000000" pitchFamily="2" charset="-78"/>
                <a:cs typeface="Sakkal Majalla" panose="02000000000000000000" pitchFamily="2" charset="-78"/>
              </a:rPr>
            </a:br>
            <a:r>
              <a:rPr lang="fr-FR" b="1" dirty="0">
                <a:solidFill>
                  <a:srgbClr val="C00000"/>
                </a:solidFill>
                <a:latin typeface="Sakkal Majalla" panose="02000000000000000000" pitchFamily="2" charset="-78"/>
                <a:cs typeface="Sakkal Majalla" panose="02000000000000000000" pitchFamily="2" charset="-78"/>
              </a:rPr>
              <a:t>Principal Component </a:t>
            </a:r>
            <a:r>
              <a:rPr lang="fr-FR" b="1" dirty="0" err="1">
                <a:solidFill>
                  <a:srgbClr val="C00000"/>
                </a:solidFill>
                <a:latin typeface="Sakkal Majalla" panose="02000000000000000000" pitchFamily="2" charset="-78"/>
                <a:cs typeface="Sakkal Majalla" panose="02000000000000000000" pitchFamily="2" charset="-78"/>
              </a:rPr>
              <a:t>Analysis</a:t>
            </a:r>
            <a:endParaRPr lang="fr-FR"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231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9E4B885-5930-49D5-B274-441495B8E929}"/>
              </a:ext>
            </a:extLst>
          </p:cNvPr>
          <p:cNvPicPr>
            <a:picLocks noChangeAspect="1"/>
          </p:cNvPicPr>
          <p:nvPr/>
        </p:nvPicPr>
        <p:blipFill>
          <a:blip r:embed="rId2"/>
          <a:stretch>
            <a:fillRect/>
          </a:stretch>
        </p:blipFill>
        <p:spPr>
          <a:xfrm>
            <a:off x="-66675" y="0"/>
            <a:ext cx="12420599" cy="6858000"/>
          </a:xfrm>
          <a:prstGeom prst="rect">
            <a:avLst/>
          </a:prstGeom>
        </p:spPr>
      </p:pic>
    </p:spTree>
    <p:extLst>
      <p:ext uri="{BB962C8B-B14F-4D97-AF65-F5344CB8AC3E}">
        <p14:creationId xmlns:p14="http://schemas.microsoft.com/office/powerpoint/2010/main" val="307019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E00CF3B-5DE9-4C1A-AAF1-FEA77CFDE376}"/>
              </a:ext>
            </a:extLst>
          </p:cNvPr>
          <p:cNvPicPr>
            <a:picLocks noChangeAspect="1"/>
          </p:cNvPicPr>
          <p:nvPr/>
        </p:nvPicPr>
        <p:blipFill>
          <a:blip r:embed="rId2"/>
          <a:stretch>
            <a:fillRect/>
          </a:stretch>
        </p:blipFill>
        <p:spPr>
          <a:xfrm>
            <a:off x="1" y="161925"/>
            <a:ext cx="12125324" cy="6696075"/>
          </a:xfrm>
          <a:prstGeom prst="rect">
            <a:avLst/>
          </a:prstGeom>
        </p:spPr>
      </p:pic>
      <p:cxnSp>
        <p:nvCxnSpPr>
          <p:cNvPr id="7" name="Connecteur droit avec flèche 6">
            <a:extLst>
              <a:ext uri="{FF2B5EF4-FFF2-40B4-BE49-F238E27FC236}">
                <a16:creationId xmlns:a16="http://schemas.microsoft.com/office/drawing/2014/main" id="{1AD9209E-BC71-4132-BC40-05430A5E4B28}"/>
              </a:ext>
            </a:extLst>
          </p:cNvPr>
          <p:cNvCxnSpPr/>
          <p:nvPr/>
        </p:nvCxnSpPr>
        <p:spPr>
          <a:xfrm flipH="1">
            <a:off x="10448925" y="161925"/>
            <a:ext cx="1323975" cy="19240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83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66A1C6-1145-4A45-B84D-17D65498903C}"/>
              </a:ext>
            </a:extLst>
          </p:cNvPr>
          <p:cNvSpPr txBox="1"/>
          <p:nvPr/>
        </p:nvSpPr>
        <p:spPr>
          <a:xfrm>
            <a:off x="123826" y="285750"/>
            <a:ext cx="12068174" cy="4832092"/>
          </a:xfrm>
          <a:prstGeom prst="rect">
            <a:avLst/>
          </a:prstGeom>
          <a:noFill/>
        </p:spPr>
        <p:txBody>
          <a:bodyPr wrap="square" rtlCol="0">
            <a:spAutoFit/>
          </a:bodyPr>
          <a:lstStyle/>
          <a:p>
            <a:pPr algn="just" rtl="1"/>
            <a:r>
              <a:rPr lang="ar-SA" sz="2800" b="1" i="0" dirty="0">
                <a:solidFill>
                  <a:srgbClr val="000000"/>
                </a:solidFill>
                <a:effectLst/>
                <a:latin typeface="Sakkal Majalla" panose="02000000000000000000" pitchFamily="2" charset="-78"/>
                <a:cs typeface="Sakkal Majalla" panose="02000000000000000000" pitchFamily="2" charset="-78"/>
              </a:rPr>
              <a:t>الكشف عن التعددية الخطية</a:t>
            </a:r>
            <a:endParaRPr lang="ar-SA" sz="2800" b="0" i="0" dirty="0">
              <a:solidFill>
                <a:srgbClr val="444444"/>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الطريقة الأكثر شيوعًا لاكتشاف العلاقة الخطية المتعددة هي استخدام </a:t>
            </a:r>
            <a:r>
              <a:rPr lang="ar-SA" sz="2800" b="1" i="0" u="sng" dirty="0">
                <a:solidFill>
                  <a:srgbClr val="FF0000"/>
                </a:solidFill>
                <a:effectLst/>
                <a:latin typeface="Sakkal Majalla" panose="02000000000000000000" pitchFamily="2" charset="-78"/>
                <a:cs typeface="Sakkal Majalla" panose="02000000000000000000" pitchFamily="2" charset="-78"/>
              </a:rPr>
              <a:t>عامل تضخم التباين </a:t>
            </a:r>
            <a:r>
              <a:rPr lang="fr-FR" sz="2800" b="1" i="0" dirty="0">
                <a:solidFill>
                  <a:srgbClr val="FF0000"/>
                </a:solidFill>
                <a:effectLst/>
                <a:latin typeface="Sakkal Majalla" panose="02000000000000000000" pitchFamily="2" charset="-78"/>
                <a:cs typeface="Sakkal Majalla" panose="02000000000000000000" pitchFamily="2" charset="-78"/>
              </a:rPr>
              <a:t>VIF </a:t>
            </a:r>
            <a:r>
              <a:rPr lang="fr-FR" sz="2800" b="0" i="0" dirty="0">
                <a:solidFill>
                  <a:srgbClr val="000000"/>
                </a:solidFill>
                <a:effectLst/>
                <a:latin typeface="Sakkal Majalla" panose="02000000000000000000" pitchFamily="2" charset="-78"/>
                <a:cs typeface="Sakkal Majalla" panose="02000000000000000000" pitchFamily="2" charset="-78"/>
              </a:rPr>
              <a:t>، </a:t>
            </a:r>
            <a:r>
              <a:rPr lang="ar-SA" sz="2800" b="0" i="0" dirty="0">
                <a:solidFill>
                  <a:srgbClr val="000000"/>
                </a:solidFill>
                <a:effectLst/>
                <a:latin typeface="Sakkal Majalla" panose="02000000000000000000" pitchFamily="2" charset="-78"/>
                <a:cs typeface="Sakkal Majalla" panose="02000000000000000000" pitchFamily="2" charset="-78"/>
              </a:rPr>
              <a:t>الذي يقيس الارتباط وقوة الارتباط بين متغيرات التوقع في نموذج الانحدار.</a:t>
            </a:r>
            <a:r>
              <a:rPr lang="fr-FR" sz="2800" b="0" i="0" dirty="0">
                <a:solidFill>
                  <a:srgbClr val="000000"/>
                </a:solidFill>
                <a:effectLst/>
                <a:latin typeface="Sakkal Majalla" panose="02000000000000000000" pitchFamily="2" charset="-78"/>
                <a:cs typeface="Sakkal Majalla" panose="02000000000000000000" pitchFamily="2" charset="-78"/>
              </a:rPr>
              <a:t> </a:t>
            </a:r>
          </a:p>
          <a:p>
            <a:pPr algn="just" rtl="1"/>
            <a:r>
              <a:rPr lang="ar-SA" sz="2800" b="1" i="0" dirty="0">
                <a:solidFill>
                  <a:srgbClr val="000000"/>
                </a:solidFill>
                <a:effectLst/>
                <a:latin typeface="Sakkal Majalla" panose="02000000000000000000" pitchFamily="2" charset="-78"/>
                <a:cs typeface="Sakkal Majalla" panose="02000000000000000000" pitchFamily="2" charset="-78"/>
              </a:rPr>
              <a:t>استخدام عامل التضخم التباين</a:t>
            </a:r>
            <a:r>
              <a:rPr lang="fr-FR" sz="2800" b="1" i="0" dirty="0">
                <a:solidFill>
                  <a:srgbClr val="000000"/>
                </a:solidFill>
                <a:effectLst/>
                <a:latin typeface="Sakkal Majalla" panose="02000000000000000000" pitchFamily="2" charset="-78"/>
                <a:cs typeface="Sakkal Majalla" panose="02000000000000000000" pitchFamily="2" charset="-78"/>
              </a:rPr>
              <a:t> VIF</a:t>
            </a:r>
            <a:endParaRPr lang="fr-FR" sz="2800" b="0" i="0" dirty="0">
              <a:solidFill>
                <a:srgbClr val="444444"/>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تتمتع معظم البرامج الإحصائية بالقدرة على حساب </a:t>
            </a:r>
            <a:r>
              <a:rPr lang="fr-FR" sz="2800" b="0" i="0" dirty="0">
                <a:solidFill>
                  <a:srgbClr val="000000"/>
                </a:solidFill>
                <a:effectLst/>
                <a:latin typeface="Sakkal Majalla" panose="02000000000000000000" pitchFamily="2" charset="-78"/>
                <a:cs typeface="Sakkal Majalla" panose="02000000000000000000" pitchFamily="2" charset="-78"/>
              </a:rPr>
              <a:t>VIF </a:t>
            </a:r>
            <a:r>
              <a:rPr lang="ar-SA" sz="2800" b="0" i="0" dirty="0">
                <a:solidFill>
                  <a:srgbClr val="000000"/>
                </a:solidFill>
                <a:effectLst/>
                <a:latin typeface="Sakkal Majalla" panose="02000000000000000000" pitchFamily="2" charset="-78"/>
                <a:cs typeface="Sakkal Majalla" panose="02000000000000000000" pitchFamily="2" charset="-78"/>
              </a:rPr>
              <a:t>لنموذج الانحدار. تبدأ قيمة </a:t>
            </a:r>
            <a:r>
              <a:rPr lang="fr-FR" sz="2800" b="0" i="0" dirty="0">
                <a:solidFill>
                  <a:srgbClr val="000000"/>
                </a:solidFill>
                <a:effectLst/>
                <a:latin typeface="Sakkal Majalla" panose="02000000000000000000" pitchFamily="2" charset="-78"/>
                <a:cs typeface="Sakkal Majalla" panose="02000000000000000000" pitchFamily="2" charset="-78"/>
              </a:rPr>
              <a:t>VIF </a:t>
            </a:r>
            <a:r>
              <a:rPr lang="ar-SA" sz="2800" b="0" i="0" dirty="0">
                <a:solidFill>
                  <a:srgbClr val="000000"/>
                </a:solidFill>
                <a:effectLst/>
                <a:latin typeface="Sakkal Majalla" panose="02000000000000000000" pitchFamily="2" charset="-78"/>
                <a:cs typeface="Sakkal Majalla" panose="02000000000000000000" pitchFamily="2" charset="-78"/>
              </a:rPr>
              <a:t>عند 1 وليس لها حد أعلى. القاعدة العامة لتفسير </a:t>
            </a:r>
            <a:r>
              <a:rPr lang="fr-FR" sz="2800" b="0" i="0" dirty="0" err="1">
                <a:solidFill>
                  <a:srgbClr val="000000"/>
                </a:solidFill>
                <a:effectLst/>
                <a:latin typeface="Sakkal Majalla" panose="02000000000000000000" pitchFamily="2" charset="-78"/>
                <a:cs typeface="Sakkal Majalla" panose="02000000000000000000" pitchFamily="2" charset="-78"/>
              </a:rPr>
              <a:t>VIFs</a:t>
            </a:r>
            <a:r>
              <a:rPr lang="fr-FR" sz="2800" b="0" i="0" dirty="0">
                <a:solidFill>
                  <a:srgbClr val="000000"/>
                </a:solidFill>
                <a:effectLst/>
                <a:latin typeface="Sakkal Majalla" panose="02000000000000000000" pitchFamily="2" charset="-78"/>
                <a:cs typeface="Sakkal Majalla" panose="02000000000000000000" pitchFamily="2" charset="-78"/>
              </a:rPr>
              <a:t> </a:t>
            </a:r>
            <a:r>
              <a:rPr lang="ar-SA" sz="2800" b="0" i="0" dirty="0">
                <a:solidFill>
                  <a:srgbClr val="000000"/>
                </a:solidFill>
                <a:effectLst/>
                <a:latin typeface="Sakkal Majalla" panose="02000000000000000000" pitchFamily="2" charset="-78"/>
                <a:cs typeface="Sakkal Majalla" panose="02000000000000000000" pitchFamily="2" charset="-78"/>
              </a:rPr>
              <a:t>هي:</a:t>
            </a:r>
            <a:endParaRPr lang="ar-SA" sz="2800" b="0" i="0" dirty="0">
              <a:solidFill>
                <a:srgbClr val="444444"/>
              </a:solidFill>
              <a:effectLst/>
              <a:latin typeface="Sakkal Majalla" panose="02000000000000000000" pitchFamily="2" charset="-78"/>
              <a:cs typeface="Sakkal Majalla" panose="02000000000000000000" pitchFamily="2" charset="-78"/>
            </a:endParaRPr>
          </a:p>
          <a:p>
            <a:pPr algn="just" rtl="1">
              <a:buFont typeface="Arial" panose="020B0604020202020204" pitchFamily="34" charset="0"/>
              <a:buChar char="•"/>
            </a:pPr>
            <a:r>
              <a:rPr lang="ar-SA" sz="2800" b="0" i="0" dirty="0">
                <a:solidFill>
                  <a:srgbClr val="000000"/>
                </a:solidFill>
                <a:effectLst/>
                <a:latin typeface="Sakkal Majalla" panose="02000000000000000000" pitchFamily="2" charset="-78"/>
                <a:cs typeface="Sakkal Majalla" panose="02000000000000000000" pitchFamily="2" charset="-78"/>
              </a:rPr>
              <a:t>تشير القيمة 1 إلى عدم وجود ارتباط بين متغير توقع معين وأي متغير توقع آخر في النموذج.</a:t>
            </a:r>
            <a:endParaRPr lang="ar-SA" sz="2800" b="0" i="0" dirty="0">
              <a:solidFill>
                <a:srgbClr val="444444"/>
              </a:solidFill>
              <a:effectLst/>
              <a:latin typeface="Sakkal Majalla" panose="02000000000000000000" pitchFamily="2" charset="-78"/>
              <a:cs typeface="Sakkal Majalla" panose="02000000000000000000" pitchFamily="2" charset="-78"/>
            </a:endParaRPr>
          </a:p>
          <a:p>
            <a:pPr algn="just" rtl="1">
              <a:buFont typeface="Arial" panose="020B0604020202020204" pitchFamily="34" charset="0"/>
              <a:buChar char="•"/>
            </a:pPr>
            <a:r>
              <a:rPr lang="ar-SA" sz="2800" b="0" i="0" dirty="0">
                <a:effectLst/>
                <a:highlight>
                  <a:srgbClr val="FFFF00"/>
                </a:highlight>
                <a:latin typeface="Sakkal Majalla" panose="02000000000000000000" pitchFamily="2" charset="-78"/>
                <a:cs typeface="Sakkal Majalla" panose="02000000000000000000" pitchFamily="2" charset="-78"/>
              </a:rPr>
              <a:t>تشير القيمة بين 1 و5 إلى وجود علاقة معتدلة بين متغير متنبئ معين ومتغيرات تنبؤية أخرى في النموذج، ولكنها في كثير من الأحيان ليست شديدة بما يكفي لتتطلب اهتمامًا خاصًا.</a:t>
            </a:r>
          </a:p>
          <a:p>
            <a:pPr algn="just" rtl="1">
              <a:buFont typeface="Arial" panose="020B0604020202020204" pitchFamily="34" charset="0"/>
              <a:buChar char="•"/>
            </a:pPr>
            <a:r>
              <a:rPr lang="ar-SA" sz="2800" b="0" i="0" dirty="0">
                <a:effectLst/>
                <a:highlight>
                  <a:srgbClr val="FFFF00"/>
                </a:highlight>
                <a:latin typeface="Sakkal Majalla" panose="02000000000000000000" pitchFamily="2" charset="-78"/>
                <a:cs typeface="Sakkal Majalla" panose="02000000000000000000" pitchFamily="2" charset="-78"/>
              </a:rPr>
              <a:t>تشير القيمة الأكبر من 5 إلى وجود علاقة جدية محتملة بين متغير توقع معين ومتغيرات توقع أخرى في النموذج. في هذه الحالة، من المحتمل أن تكون تقديرات المعامل والقيم الاحتمالية في نتائج الانحدار غير موثوقة.</a:t>
            </a:r>
          </a:p>
        </p:txBody>
      </p:sp>
    </p:spTree>
    <p:extLst>
      <p:ext uri="{BB962C8B-B14F-4D97-AF65-F5344CB8AC3E}">
        <p14:creationId xmlns:p14="http://schemas.microsoft.com/office/powerpoint/2010/main" val="180641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82304B-5A6A-4EE5-ABCF-58CAD3DCA313}"/>
              </a:ext>
            </a:extLst>
          </p:cNvPr>
          <p:cNvPicPr>
            <a:picLocks noChangeAspect="1"/>
          </p:cNvPicPr>
          <p:nvPr/>
        </p:nvPicPr>
        <p:blipFill>
          <a:blip r:embed="rId2"/>
          <a:stretch>
            <a:fillRect/>
          </a:stretch>
        </p:blipFill>
        <p:spPr>
          <a:xfrm>
            <a:off x="113782" y="95091"/>
            <a:ext cx="5982218" cy="3657917"/>
          </a:xfrm>
          <a:prstGeom prst="rect">
            <a:avLst/>
          </a:prstGeom>
        </p:spPr>
      </p:pic>
      <p:pic>
        <p:nvPicPr>
          <p:cNvPr id="5" name="Image 4">
            <a:extLst>
              <a:ext uri="{FF2B5EF4-FFF2-40B4-BE49-F238E27FC236}">
                <a16:creationId xmlns:a16="http://schemas.microsoft.com/office/drawing/2014/main" id="{1D02E9B3-85F0-4019-A204-649639DA4D74}"/>
              </a:ext>
            </a:extLst>
          </p:cNvPr>
          <p:cNvPicPr>
            <a:picLocks noChangeAspect="1"/>
          </p:cNvPicPr>
          <p:nvPr/>
        </p:nvPicPr>
        <p:blipFill>
          <a:blip r:embed="rId3"/>
          <a:stretch>
            <a:fillRect/>
          </a:stretch>
        </p:blipFill>
        <p:spPr>
          <a:xfrm>
            <a:off x="6496050" y="28574"/>
            <a:ext cx="5582168" cy="4038950"/>
          </a:xfrm>
          <a:prstGeom prst="rect">
            <a:avLst/>
          </a:prstGeom>
        </p:spPr>
      </p:pic>
      <p:pic>
        <p:nvPicPr>
          <p:cNvPr id="7" name="Image 6">
            <a:extLst>
              <a:ext uri="{FF2B5EF4-FFF2-40B4-BE49-F238E27FC236}">
                <a16:creationId xmlns:a16="http://schemas.microsoft.com/office/drawing/2014/main" id="{15428911-DE9E-4C1D-AAC2-ADE9B651F07D}"/>
              </a:ext>
            </a:extLst>
          </p:cNvPr>
          <p:cNvPicPr>
            <a:picLocks noChangeAspect="1"/>
          </p:cNvPicPr>
          <p:nvPr/>
        </p:nvPicPr>
        <p:blipFill>
          <a:blip r:embed="rId4"/>
          <a:stretch>
            <a:fillRect/>
          </a:stretch>
        </p:blipFill>
        <p:spPr>
          <a:xfrm>
            <a:off x="0" y="3832598"/>
            <a:ext cx="3810330" cy="3025402"/>
          </a:xfrm>
          <a:prstGeom prst="rect">
            <a:avLst/>
          </a:prstGeom>
        </p:spPr>
      </p:pic>
      <p:pic>
        <p:nvPicPr>
          <p:cNvPr id="9" name="Image 8">
            <a:extLst>
              <a:ext uri="{FF2B5EF4-FFF2-40B4-BE49-F238E27FC236}">
                <a16:creationId xmlns:a16="http://schemas.microsoft.com/office/drawing/2014/main" id="{02A4E721-3838-446C-98A7-169DC6E9FD2E}"/>
              </a:ext>
            </a:extLst>
          </p:cNvPr>
          <p:cNvPicPr>
            <a:picLocks noChangeAspect="1"/>
          </p:cNvPicPr>
          <p:nvPr/>
        </p:nvPicPr>
        <p:blipFill>
          <a:blip r:embed="rId5"/>
          <a:stretch>
            <a:fillRect/>
          </a:stretch>
        </p:blipFill>
        <p:spPr>
          <a:xfrm>
            <a:off x="3908344" y="3753008"/>
            <a:ext cx="4473328" cy="3147333"/>
          </a:xfrm>
          <a:prstGeom prst="rect">
            <a:avLst/>
          </a:prstGeom>
        </p:spPr>
      </p:pic>
      <p:pic>
        <p:nvPicPr>
          <p:cNvPr id="11" name="Image 10">
            <a:extLst>
              <a:ext uri="{FF2B5EF4-FFF2-40B4-BE49-F238E27FC236}">
                <a16:creationId xmlns:a16="http://schemas.microsoft.com/office/drawing/2014/main" id="{809936F4-C3FC-4C4F-8C2F-7C7DBC1385EF}"/>
              </a:ext>
            </a:extLst>
          </p:cNvPr>
          <p:cNvPicPr>
            <a:picLocks noChangeAspect="1"/>
          </p:cNvPicPr>
          <p:nvPr/>
        </p:nvPicPr>
        <p:blipFill>
          <a:blip r:embed="rId6"/>
          <a:stretch>
            <a:fillRect/>
          </a:stretch>
        </p:blipFill>
        <p:spPr>
          <a:xfrm>
            <a:off x="8381672" y="3682093"/>
            <a:ext cx="3810328" cy="3147333"/>
          </a:xfrm>
          <a:prstGeom prst="rect">
            <a:avLst/>
          </a:prstGeom>
        </p:spPr>
      </p:pic>
    </p:spTree>
    <p:extLst>
      <p:ext uri="{BB962C8B-B14F-4D97-AF65-F5344CB8AC3E}">
        <p14:creationId xmlns:p14="http://schemas.microsoft.com/office/powerpoint/2010/main" val="43272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9BF008B-98AD-4F61-93BC-B11F934BEB86}"/>
              </a:ext>
            </a:extLst>
          </p:cNvPr>
          <p:cNvPicPr>
            <a:picLocks noChangeAspect="1"/>
          </p:cNvPicPr>
          <p:nvPr/>
        </p:nvPicPr>
        <p:blipFill>
          <a:blip r:embed="rId2"/>
          <a:stretch>
            <a:fillRect/>
          </a:stretch>
        </p:blipFill>
        <p:spPr>
          <a:xfrm>
            <a:off x="0" y="0"/>
            <a:ext cx="12192000" cy="6400800"/>
          </a:xfrm>
          <a:prstGeom prst="rect">
            <a:avLst/>
          </a:prstGeom>
        </p:spPr>
      </p:pic>
    </p:spTree>
    <p:extLst>
      <p:ext uri="{BB962C8B-B14F-4D97-AF65-F5344CB8AC3E}">
        <p14:creationId xmlns:p14="http://schemas.microsoft.com/office/powerpoint/2010/main" val="129435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16ED469-12A4-43FD-A8B1-9FCCA493D94D}"/>
              </a:ext>
            </a:extLst>
          </p:cNvPr>
          <p:cNvPicPr>
            <a:picLocks noChangeAspect="1"/>
          </p:cNvPicPr>
          <p:nvPr/>
        </p:nvPicPr>
        <p:blipFill>
          <a:blip r:embed="rId2"/>
          <a:stretch>
            <a:fillRect/>
          </a:stretch>
        </p:blipFill>
        <p:spPr>
          <a:xfrm>
            <a:off x="0" y="202571"/>
            <a:ext cx="12192000" cy="6452857"/>
          </a:xfrm>
          <a:prstGeom prst="rect">
            <a:avLst/>
          </a:prstGeom>
        </p:spPr>
      </p:pic>
      <p:cxnSp>
        <p:nvCxnSpPr>
          <p:cNvPr id="5" name="Connecteur droit avec flèche 4">
            <a:extLst>
              <a:ext uri="{FF2B5EF4-FFF2-40B4-BE49-F238E27FC236}">
                <a16:creationId xmlns:a16="http://schemas.microsoft.com/office/drawing/2014/main" id="{B0988B11-8B7A-479A-8824-F1799C6F076E}"/>
              </a:ext>
            </a:extLst>
          </p:cNvPr>
          <p:cNvCxnSpPr/>
          <p:nvPr/>
        </p:nvCxnSpPr>
        <p:spPr>
          <a:xfrm>
            <a:off x="7705725" y="0"/>
            <a:ext cx="904875" cy="5524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7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E00CF3B-5DE9-4C1A-AAF1-FEA77CFDE376}"/>
              </a:ext>
            </a:extLst>
          </p:cNvPr>
          <p:cNvPicPr>
            <a:picLocks noChangeAspect="1"/>
          </p:cNvPicPr>
          <p:nvPr/>
        </p:nvPicPr>
        <p:blipFill>
          <a:blip r:embed="rId2"/>
          <a:stretch>
            <a:fillRect/>
          </a:stretch>
        </p:blipFill>
        <p:spPr>
          <a:xfrm>
            <a:off x="2" y="161925"/>
            <a:ext cx="6467474" cy="6696075"/>
          </a:xfrm>
          <a:prstGeom prst="rect">
            <a:avLst/>
          </a:prstGeom>
        </p:spPr>
      </p:pic>
      <p:pic>
        <p:nvPicPr>
          <p:cNvPr id="3" name="Image 2">
            <a:extLst>
              <a:ext uri="{FF2B5EF4-FFF2-40B4-BE49-F238E27FC236}">
                <a16:creationId xmlns:a16="http://schemas.microsoft.com/office/drawing/2014/main" id="{0120EB16-81EF-4A5A-8CF9-F2EF2198BAEE}"/>
              </a:ext>
            </a:extLst>
          </p:cNvPr>
          <p:cNvPicPr>
            <a:picLocks noChangeAspect="1"/>
          </p:cNvPicPr>
          <p:nvPr/>
        </p:nvPicPr>
        <p:blipFill>
          <a:blip r:embed="rId3"/>
          <a:stretch>
            <a:fillRect/>
          </a:stretch>
        </p:blipFill>
        <p:spPr>
          <a:xfrm>
            <a:off x="6248400" y="68483"/>
            <a:ext cx="5738022" cy="6208492"/>
          </a:xfrm>
          <a:prstGeom prst="rect">
            <a:avLst/>
          </a:prstGeom>
        </p:spPr>
      </p:pic>
    </p:spTree>
    <p:extLst>
      <p:ext uri="{BB962C8B-B14F-4D97-AF65-F5344CB8AC3E}">
        <p14:creationId xmlns:p14="http://schemas.microsoft.com/office/powerpoint/2010/main" val="141042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024" y="675397"/>
            <a:ext cx="11249025" cy="5209118"/>
          </a:xfrm>
          <a:prstGeom prst="rect">
            <a:avLst/>
          </a:prstGeom>
        </p:spPr>
        <p:txBody>
          <a:bodyPr wrap="square">
            <a:spAutoFit/>
          </a:bodyPr>
          <a:lstStyle/>
          <a:p>
            <a:pPr algn="just" rtl="1">
              <a:lnSpc>
                <a:spcPct val="150000"/>
              </a:lnSpc>
            </a:pPr>
            <a:r>
              <a:rPr lang="ar-SA" sz="2800" dirty="0">
                <a:latin typeface="Sakkal Majalla" panose="02000000000000000000" pitchFamily="2" charset="-78"/>
                <a:cs typeface="Sakkal Majalla" panose="02000000000000000000" pitchFamily="2" charset="-78"/>
              </a:rPr>
              <a:t>هذا النوع من التحليل هو أحد أنواع التحليل الإحصائي متعدد المتغيرات، يستخدم هذا النوع من التحليل كثيرا في الدراسات التي تكون فيها متغيرات كثيرة مثل الدراسات البيولوجية والدراسات التجريبية أين يقوم الباحثين بتجميع بيانات كثيرة وبشكل عشوائي، وغالبا ما تكون هذه البيانات مرتبطة ببعضها البعض ولو بشكل جزئي مما ينتج عن ذلك مشاكل قد تؤثر على نتائج الدراسة، وهذا ما يجعل الباحثين إلى الحاجة إلى أساليب إحصائية لدراسة العلاقات المتداخلة بين العدد الكبير من المتغيرات المدروسة.</a:t>
            </a:r>
          </a:p>
          <a:p>
            <a:pPr algn="just" rtl="1">
              <a:lnSpc>
                <a:spcPct val="150000"/>
              </a:lnSpc>
            </a:pPr>
            <a:r>
              <a:rPr lang="ar-SA" sz="2800" dirty="0">
                <a:latin typeface="Sakkal Majalla" panose="02000000000000000000" pitchFamily="2" charset="-78"/>
                <a:cs typeface="Sakkal Majalla" panose="02000000000000000000" pitchFamily="2" charset="-78"/>
              </a:rPr>
              <a:t>ومن هنا تبرز أهمية تحليل المركبات الأساسية </a:t>
            </a:r>
            <a:r>
              <a:rPr lang="fr-FR" sz="2800" dirty="0">
                <a:latin typeface="Sakkal Majalla" panose="02000000000000000000" pitchFamily="2" charset="-78"/>
                <a:cs typeface="Sakkal Majalla" panose="02000000000000000000" pitchFamily="2" charset="-78"/>
              </a:rPr>
              <a:t>PCA</a:t>
            </a:r>
            <a:r>
              <a:rPr lang="ar-SA" sz="2800" dirty="0">
                <a:latin typeface="Sakkal Majalla" panose="02000000000000000000" pitchFamily="2" charset="-78"/>
                <a:cs typeface="Sakkal Majalla" panose="02000000000000000000" pitchFamily="2" charset="-78"/>
              </a:rPr>
              <a:t> كأحد أساليب التحليل الإحصائي متعدد المتغيرات والذي يساعد في تحويل المتغيرات المدروسة إلى عدد من المكونات المتعامدة، وذلك إعتمادا على مصفوفة التغاير (التباين والتباين المشترك) في حل تم تحويل وحدات القياس إلى قيم معيارية.</a:t>
            </a:r>
          </a:p>
        </p:txBody>
      </p:sp>
    </p:spTree>
    <p:extLst>
      <p:ext uri="{BB962C8B-B14F-4D97-AF65-F5344CB8AC3E}">
        <p14:creationId xmlns:p14="http://schemas.microsoft.com/office/powerpoint/2010/main" val="281711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024" y="675397"/>
            <a:ext cx="11249025" cy="3916457"/>
          </a:xfrm>
          <a:prstGeom prst="rect">
            <a:avLst/>
          </a:prstGeom>
        </p:spPr>
        <p:txBody>
          <a:bodyPr wrap="square">
            <a:spAutoFit/>
          </a:bodyPr>
          <a:lstStyle/>
          <a:p>
            <a:pPr algn="just" rtl="1">
              <a:lnSpc>
                <a:spcPct val="150000"/>
              </a:lnSpc>
            </a:pPr>
            <a:r>
              <a:rPr lang="ar-SA" sz="2800" dirty="0">
                <a:latin typeface="Sakkal Majalla" panose="02000000000000000000" pitchFamily="2" charset="-78"/>
                <a:cs typeface="Sakkal Majalla" panose="02000000000000000000" pitchFamily="2" charset="-78"/>
              </a:rPr>
              <a:t>إذ تعتمد فكرة تحليل المركبات الأساسية لمجموعة من المغيرات المدروسة على استحداث عدد من المكونات </a:t>
            </a:r>
            <a:r>
              <a:rPr lang="fr-FR" sz="2800" dirty="0">
                <a:latin typeface="Sakkal Majalla" panose="02000000000000000000" pitchFamily="2" charset="-78"/>
                <a:cs typeface="Sakkal Majalla" panose="02000000000000000000" pitchFamily="2" charset="-78"/>
              </a:rPr>
              <a:t>Component </a:t>
            </a:r>
            <a:r>
              <a:rPr lang="ar-SA" sz="2800" dirty="0">
                <a:latin typeface="Sakkal Majalla" panose="02000000000000000000" pitchFamily="2" charset="-78"/>
                <a:cs typeface="Sakkal Majalla" panose="02000000000000000000" pitchFamily="2" charset="-78"/>
              </a:rPr>
              <a:t> يكون عددها مساوي لعدد المتغيرات المدروسة (إذا لو يوجد </a:t>
            </a:r>
            <a:r>
              <a:rPr lang="ar-SA" sz="2800" dirty="0" err="1">
                <a:latin typeface="Sakkal Majalla" panose="02000000000000000000" pitchFamily="2" charset="-78"/>
                <a:cs typeface="Sakkal Majalla" panose="02000000000000000000" pitchFamily="2" charset="-78"/>
              </a:rPr>
              <a:t>إزدواجية</a:t>
            </a:r>
            <a:r>
              <a:rPr lang="ar-SA" sz="2800" dirty="0">
                <a:latin typeface="Sakkal Majalla" panose="02000000000000000000" pitchFamily="2" charset="-78"/>
                <a:cs typeface="Sakkal Majalla" panose="02000000000000000000" pitchFamily="2" charset="-78"/>
              </a:rPr>
              <a:t> خطية) وهي مكونات متعامدة، ويشارك كل متغير من المتغيرات في كل مكون بنسب تحميل متفاوتة والتي تعكس أهمية ذلك المتغير لهذا المكون.</a:t>
            </a:r>
          </a:p>
          <a:p>
            <a:pPr algn="just" rtl="1">
              <a:lnSpc>
                <a:spcPct val="150000"/>
              </a:lnSpc>
            </a:pPr>
            <a:r>
              <a:rPr lang="ar-SA" sz="2800" dirty="0">
                <a:latin typeface="Sakkal Majalla" panose="02000000000000000000" pitchFamily="2" charset="-78"/>
                <a:cs typeface="Sakkal Majalla" panose="02000000000000000000" pitchFamily="2" charset="-78"/>
              </a:rPr>
              <a:t>بعض الحالات قد تكون المتغيرات التي يحتويها كل مكون مشتركة في خصائصها لذا قد يطلق عليها إسم يلائمها... ولكن في الكثير من الأحيان يتم الحصول على المكونات الأساسية (كعوامل غير مرتبطة)كمجموعات خطية </a:t>
            </a:r>
            <a:r>
              <a:rPr lang="ar-SA" sz="2800" dirty="0" err="1">
                <a:latin typeface="Sakkal Majalla" panose="02000000000000000000" pitchFamily="2" charset="-78"/>
                <a:cs typeface="Sakkal Majalla" panose="02000000000000000000" pitchFamily="2" charset="-78"/>
              </a:rPr>
              <a:t>لإستخدامها</a:t>
            </a:r>
            <a:r>
              <a:rPr lang="ar-SA" sz="2800" dirty="0">
                <a:latin typeface="Sakkal Majalla" panose="02000000000000000000" pitchFamily="2" charset="-78"/>
                <a:cs typeface="Sakkal Majalla" panose="02000000000000000000" pitchFamily="2" charset="-78"/>
              </a:rPr>
              <a:t> كمرحلة أولية أو متوسطة في بعض الطرق التحليل والنماذج الإحصائية الأخرى.</a:t>
            </a:r>
          </a:p>
        </p:txBody>
      </p:sp>
    </p:spTree>
    <p:extLst>
      <p:ext uri="{BB962C8B-B14F-4D97-AF65-F5344CB8AC3E}">
        <p14:creationId xmlns:p14="http://schemas.microsoft.com/office/powerpoint/2010/main" val="417702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59" y="772775"/>
            <a:ext cx="10136778" cy="854080"/>
          </a:xfrm>
          <a:prstGeom prst="rect">
            <a:avLst/>
          </a:prstGeom>
        </p:spPr>
        <p:txBody>
          <a:bodyPr wrap="square">
            <a:spAutoFit/>
          </a:bodyPr>
          <a:lstStyle/>
          <a:p>
            <a:pPr algn="r" rtl="1">
              <a:lnSpc>
                <a:spcPct val="150000"/>
              </a:lnSpc>
            </a:pPr>
            <a:endParaRPr lang="ar-DZ" sz="3600" dirty="0">
              <a:solidFill>
                <a:srgbClr val="C00000"/>
              </a:solidFill>
              <a:latin typeface="Sakkal Majalla" panose="02000000000000000000" pitchFamily="2" charset="-78"/>
              <a:cs typeface="Sakkal Majalla" panose="02000000000000000000" pitchFamily="2" charset="-78"/>
            </a:endParaRPr>
          </a:p>
        </p:txBody>
      </p:sp>
      <p:graphicFrame>
        <p:nvGraphicFramePr>
          <p:cNvPr id="3" name="Diagramme 2"/>
          <p:cNvGraphicFramePr/>
          <p:nvPr>
            <p:extLst>
              <p:ext uri="{D42A27DB-BD31-4B8C-83A1-F6EECF244321}">
                <p14:modId xmlns:p14="http://schemas.microsoft.com/office/powerpoint/2010/main" val="2435026912"/>
              </p:ext>
            </p:extLst>
          </p:nvPr>
        </p:nvGraphicFramePr>
        <p:xfrm>
          <a:off x="0" y="85725"/>
          <a:ext cx="12192000" cy="605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935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au 2">
                <a:extLst>
                  <a:ext uri="{FF2B5EF4-FFF2-40B4-BE49-F238E27FC236}">
                    <a16:creationId xmlns:a16="http://schemas.microsoft.com/office/drawing/2014/main" id="{ACDCF0C9-199C-42FF-8918-D047F747A060}"/>
                  </a:ext>
                </a:extLst>
              </p:cNvPr>
              <p:cNvGraphicFramePr>
                <a:graphicFrameLocks noGrp="1"/>
              </p:cNvGraphicFramePr>
              <p:nvPr>
                <p:extLst>
                  <p:ext uri="{D42A27DB-BD31-4B8C-83A1-F6EECF244321}">
                    <p14:modId xmlns:p14="http://schemas.microsoft.com/office/powerpoint/2010/main" val="2186733658"/>
                  </p:ext>
                </p:extLst>
              </p:nvPr>
            </p:nvGraphicFramePr>
            <p:xfrm>
              <a:off x="0" y="-13759"/>
              <a:ext cx="12192000" cy="5394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18517857"/>
                        </a:ext>
                      </a:extLst>
                    </a:gridCol>
                    <a:gridCol w="6096000">
                      <a:extLst>
                        <a:ext uri="{9D8B030D-6E8A-4147-A177-3AD203B41FA5}">
                          <a16:colId xmlns:a16="http://schemas.microsoft.com/office/drawing/2014/main" val="1721529818"/>
                        </a:ext>
                      </a:extLst>
                    </a:gridCol>
                  </a:tblGrid>
                  <a:tr h="259080">
                    <a:tc gridSpan="2">
                      <a:txBody>
                        <a:bodyPr/>
                        <a:lstStyle/>
                        <a:p>
                          <a:pPr algn="ctr" rtl="1"/>
                          <a:r>
                            <a:rPr lang="ar-SA" sz="2800" dirty="0">
                              <a:latin typeface="Sakkal Majalla" panose="02000000000000000000" pitchFamily="2" charset="-78"/>
                              <a:cs typeface="Sakkal Majalla" panose="02000000000000000000" pitchFamily="2" charset="-78"/>
                            </a:rPr>
                            <a:t>الازدواجية الخطية </a:t>
                          </a:r>
                          <a:r>
                            <a:rPr lang="en-US" sz="2800" b="1" dirty="0">
                              <a:solidFill>
                                <a:schemeClr val="bg1"/>
                              </a:solidFill>
                              <a:latin typeface="Sakkal Majalla" panose="02000000000000000000" pitchFamily="2" charset="-78"/>
                              <a:cs typeface="Sakkal Majalla" panose="02000000000000000000" pitchFamily="2" charset="-78"/>
                            </a:rPr>
                            <a:t>Multicollinearity</a:t>
                          </a:r>
                          <a:endParaRPr lang="fr-DZ" sz="2800" dirty="0">
                            <a:solidFill>
                              <a:schemeClr val="bg1"/>
                            </a:solidFill>
                            <a:latin typeface="Sakkal Majalla" panose="02000000000000000000" pitchFamily="2" charset="-78"/>
                            <a:cs typeface="Sakkal Majalla" panose="02000000000000000000" pitchFamily="2" charset="-78"/>
                          </a:endParaRPr>
                        </a:p>
                      </a:txBody>
                      <a:tcPr/>
                    </a:tc>
                    <a:tc hMerge="1">
                      <a:txBody>
                        <a:bodyPr/>
                        <a:lstStyle/>
                        <a:p>
                          <a:pPr algn="ctr"/>
                          <a:endParaRPr lang="fr-DZ"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693220325"/>
                      </a:ext>
                    </a:extLst>
                  </a:tr>
                  <a:tr h="259080">
                    <a:tc>
                      <a:txBody>
                        <a:bodyPr/>
                        <a:lstStyle/>
                        <a:p>
                          <a:pPr algn="ctr"/>
                          <a:r>
                            <a:rPr lang="ar-SA" sz="2800" dirty="0">
                              <a:latin typeface="Sakkal Majalla" panose="02000000000000000000" pitchFamily="2" charset="-78"/>
                              <a:cs typeface="Sakkal Majalla" panose="02000000000000000000" pitchFamily="2" charset="-78"/>
                            </a:rPr>
                            <a:t>التعدد الخطي غير تام</a:t>
                          </a:r>
                          <a:endParaRPr lang="fr-DZ" sz="28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800" dirty="0">
                              <a:latin typeface="Sakkal Majalla" panose="02000000000000000000" pitchFamily="2" charset="-78"/>
                              <a:cs typeface="Sakkal Majalla" panose="02000000000000000000" pitchFamily="2" charset="-78"/>
                            </a:rPr>
                            <a:t>الازدواجية الخطية التامة</a:t>
                          </a:r>
                          <a:endParaRPr lang="fr-DZ"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82187318"/>
                      </a:ext>
                    </a:extLst>
                  </a:tr>
                  <a:tr h="1539240">
                    <a:tc>
                      <a:txBody>
                        <a:bodyPr/>
                        <a:lstStyle/>
                        <a:p>
                          <a:pPr algn="r" rtl="1"/>
                          <a:r>
                            <a:rPr lang="ar-IQ" sz="2800" b="0" dirty="0">
                              <a:solidFill>
                                <a:prstClr val="black"/>
                              </a:solidFill>
                              <a:latin typeface="Sakkal Majalla" panose="02000000000000000000" pitchFamily="2" charset="-78"/>
                              <a:cs typeface="Sakkal Majalla" panose="02000000000000000000" pitchFamily="2" charset="-78"/>
                            </a:rPr>
                            <a:t>وهو يشير الى وجود علاقة خطية غير تامة بين متغيرين او أكثر من المتغيرات التفسيرية(المستقلة)في نموذج الانحدار المتعدد. وفي هذا الصدد يدخل المتغير العشوائي في العلاقة التي تأخذ الصيغة الاتية:  </a:t>
                          </a:r>
                        </a:p>
                        <a:p>
                          <a:pPr algn="r" rtl="1"/>
                          <a:r>
                            <a:rPr lang="en-US" sz="2800" b="0" dirty="0">
                              <a:solidFill>
                                <a:prstClr val="black"/>
                              </a:solidFill>
                              <a:latin typeface="Sakkal Majalla" panose="02000000000000000000" pitchFamily="2" charset="-78"/>
                              <a:cs typeface="Sakkal Majalla" panose="02000000000000000000" pitchFamily="2" charset="-78"/>
                            </a:rPr>
                            <a:t>Xi2= AXi1+ e</a:t>
                          </a:r>
                          <a:r>
                            <a:rPr lang="ar-IQ" sz="2800" b="0" dirty="0">
                              <a:solidFill>
                                <a:prstClr val="black"/>
                              </a:solidFill>
                              <a:latin typeface="Sakkal Majalla" panose="02000000000000000000" pitchFamily="2" charset="-78"/>
                              <a:cs typeface="Sakkal Majalla" panose="02000000000000000000" pitchFamily="2" charset="-78"/>
                            </a:rPr>
                            <a:t> فالعلاقة بين المتغيرين المستقلين ليست تامة بسبب وجود الحد العشوائي </a:t>
                          </a:r>
                          <a:r>
                            <a:rPr lang="en-US" sz="2800" b="0" dirty="0">
                              <a:solidFill>
                                <a:prstClr val="black"/>
                              </a:solidFill>
                              <a:latin typeface="Sakkal Majalla" panose="02000000000000000000" pitchFamily="2" charset="-78"/>
                              <a:cs typeface="Sakkal Majalla" panose="02000000000000000000" pitchFamily="2" charset="-78"/>
                            </a:rPr>
                            <a:t>e</a:t>
                          </a:r>
                          <a:r>
                            <a:rPr lang="ar-IQ" sz="2800" b="0" dirty="0">
                              <a:solidFill>
                                <a:prstClr val="black"/>
                              </a:solidFill>
                              <a:latin typeface="Sakkal Majalla" panose="02000000000000000000" pitchFamily="2" charset="-78"/>
                              <a:cs typeface="Sakkal Majalla" panose="02000000000000000000" pitchFamily="2" charset="-78"/>
                            </a:rPr>
                            <a:t> .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dirty="0">
                              <a:latin typeface="Sakkal Majalla" panose="02000000000000000000" pitchFamily="2" charset="-78"/>
                              <a:cs typeface="Sakkal Majalla" panose="02000000000000000000" pitchFamily="2" charset="-78"/>
                            </a:rPr>
                            <a:t>يشير الازدواج الخطي إلى الحالة التي يكون فيها متغيرين مستقلين أو أكثر بينهما علاقة خطة تامة (أو مرتفعة جدا) ويمكون من الصعوبة أو المستحيل عزل تأثيراتهما </a:t>
                          </a:r>
                          <a:r>
                            <a:rPr lang="fr-FR" sz="2800" dirty="0">
                              <a:latin typeface="Sakkal Majalla" panose="02000000000000000000" pitchFamily="2" charset="-78"/>
                              <a:cs typeface="Sakkal Majalla" panose="02000000000000000000" pitchFamily="2" charset="-78"/>
                            </a:rPr>
                            <a:t>OLS</a:t>
                          </a:r>
                          <a:r>
                            <a:rPr lang="ar-SA" sz="2800" dirty="0">
                              <a:latin typeface="Sakkal Majalla" panose="02000000000000000000" pitchFamily="2" charset="-78"/>
                              <a:cs typeface="Sakkal Majalla" panose="02000000000000000000" pitchFamily="2" charset="-78"/>
                            </a:rPr>
                            <a:t> الفردية على المتغير التابع،  وبوجود هذه المشكلة فأن معاملات المقدرة قد تكون معنوية من الناحية الإحصائية (أو حتى انها تأخذ قد تكون مرتفعة جدا  </a:t>
                          </a:r>
                          <a14:m>
                            <m:oMath xmlns:m="http://schemas.openxmlformats.org/officeDocument/2006/math">
                              <m:r>
                                <a:rPr lang="ar-SA" sz="2800" b="0" i="0" dirty="0" smtClean="0">
                                  <a:solidFill>
                                    <a:srgbClr val="836967"/>
                                  </a:solidFill>
                                  <a:latin typeface="Cambria Math" panose="02040503050406030204" pitchFamily="18" charset="0"/>
                                </a:rPr>
                                <m:t> </m:t>
                              </m:r>
                              <m:sSup>
                                <m:sSupPr>
                                  <m:ctrlPr>
                                    <a:rPr lang="fr-DZ" sz="2800" i="1" dirty="0" smtClean="0">
                                      <a:solidFill>
                                        <a:srgbClr val="836967"/>
                                      </a:solidFill>
                                      <a:latin typeface="Cambria Math" panose="02040503050406030204" pitchFamily="18" charset="0"/>
                                    </a:rPr>
                                  </m:ctrlPr>
                                </m:sSupPr>
                                <m:e>
                                  <m:r>
                                    <a:rPr lang="fr-DZ" sz="2800" i="1" dirty="0">
                                      <a:latin typeface="Cambria Math" panose="02040503050406030204" pitchFamily="18" charset="0"/>
                                    </a:rPr>
                                    <m:t>𝑅</m:t>
                                  </m:r>
                                </m:e>
                                <m:sup>
                                  <m:r>
                                    <a:rPr lang="fr-DZ" sz="2800" i="0" dirty="0">
                                      <a:latin typeface="Cambria Math" panose="02040503050406030204" pitchFamily="18" charset="0"/>
                                    </a:rPr>
                                    <m:t>2</m:t>
                                  </m:r>
                                </m:sup>
                              </m:sSup>
                              <m:r>
                                <a:rPr lang="ar-SA" sz="2800" b="0" i="1" dirty="0" smtClean="0">
                                  <a:latin typeface="Cambria Math" panose="02040503050406030204" pitchFamily="18" charset="0"/>
                                </a:rPr>
                                <m:t> </m:t>
                              </m:r>
                            </m:oMath>
                          </a14:m>
                          <a:r>
                            <a:rPr lang="ar-SA" sz="2800" dirty="0">
                              <a:latin typeface="Sakkal Majalla" panose="02000000000000000000" pitchFamily="2" charset="-78"/>
                              <a:cs typeface="Sakkal Majalla" panose="02000000000000000000" pitchFamily="2" charset="-78"/>
                            </a:rPr>
                            <a:t>إشارة خاطئة) على الرغم من أن يفترض نموذج الإنحدار الخطي المتعدد بعد وجود علاقة خطية بين المتغيرات المستقلة، أي لا يمكن التعبير عن أي متغير مستقل كدالة في متغير/المتغيرات المستقلة الأخرى.</a:t>
                          </a:r>
                          <a:endParaRPr lang="fr-DZ"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564467836"/>
                      </a:ext>
                    </a:extLst>
                  </a:tr>
                </a:tbl>
              </a:graphicData>
            </a:graphic>
          </p:graphicFrame>
        </mc:Choice>
        <mc:Fallback xmlns="">
          <p:graphicFrame>
            <p:nvGraphicFramePr>
              <p:cNvPr id="2" name="Tableau 2">
                <a:extLst>
                  <a:ext uri="{FF2B5EF4-FFF2-40B4-BE49-F238E27FC236}">
                    <a16:creationId xmlns:a16="http://schemas.microsoft.com/office/drawing/2014/main" id="{ACDCF0C9-199C-42FF-8918-D047F747A060}"/>
                  </a:ext>
                </a:extLst>
              </p:cNvPr>
              <p:cNvGraphicFramePr>
                <a:graphicFrameLocks noGrp="1"/>
              </p:cNvGraphicFramePr>
              <p:nvPr>
                <p:extLst>
                  <p:ext uri="{D42A27DB-BD31-4B8C-83A1-F6EECF244321}">
                    <p14:modId xmlns:p14="http://schemas.microsoft.com/office/powerpoint/2010/main" val="2186733658"/>
                  </p:ext>
                </p:extLst>
              </p:nvPr>
            </p:nvGraphicFramePr>
            <p:xfrm>
              <a:off x="0" y="-13759"/>
              <a:ext cx="12192000" cy="5394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18517857"/>
                        </a:ext>
                      </a:extLst>
                    </a:gridCol>
                    <a:gridCol w="6096000">
                      <a:extLst>
                        <a:ext uri="{9D8B030D-6E8A-4147-A177-3AD203B41FA5}">
                          <a16:colId xmlns:a16="http://schemas.microsoft.com/office/drawing/2014/main" val="1721529818"/>
                        </a:ext>
                      </a:extLst>
                    </a:gridCol>
                  </a:tblGrid>
                  <a:tr h="518160">
                    <a:tc gridSpan="2">
                      <a:txBody>
                        <a:bodyPr/>
                        <a:lstStyle/>
                        <a:p>
                          <a:pPr algn="ctr" rtl="1"/>
                          <a:r>
                            <a:rPr lang="ar-SA" sz="2800" dirty="0">
                              <a:latin typeface="Sakkal Majalla" panose="02000000000000000000" pitchFamily="2" charset="-78"/>
                              <a:cs typeface="Sakkal Majalla" panose="02000000000000000000" pitchFamily="2" charset="-78"/>
                            </a:rPr>
                            <a:t>الازدواجية الخطية </a:t>
                          </a:r>
                          <a:r>
                            <a:rPr lang="en-US" sz="2800" b="1" dirty="0">
                              <a:solidFill>
                                <a:schemeClr val="bg1"/>
                              </a:solidFill>
                              <a:latin typeface="Sakkal Majalla" panose="02000000000000000000" pitchFamily="2" charset="-78"/>
                              <a:cs typeface="Sakkal Majalla" panose="02000000000000000000" pitchFamily="2" charset="-78"/>
                            </a:rPr>
                            <a:t>Multicollinearity</a:t>
                          </a:r>
                          <a:endParaRPr lang="fr-DZ" sz="2800" dirty="0">
                            <a:solidFill>
                              <a:schemeClr val="bg1"/>
                            </a:solidFill>
                            <a:latin typeface="Sakkal Majalla" panose="02000000000000000000" pitchFamily="2" charset="-78"/>
                            <a:cs typeface="Sakkal Majalla" panose="02000000000000000000" pitchFamily="2" charset="-78"/>
                          </a:endParaRPr>
                        </a:p>
                      </a:txBody>
                      <a:tcPr/>
                    </a:tc>
                    <a:tc hMerge="1">
                      <a:txBody>
                        <a:bodyPr/>
                        <a:lstStyle/>
                        <a:p>
                          <a:pPr algn="ctr"/>
                          <a:endParaRPr lang="fr-DZ"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693220325"/>
                      </a:ext>
                    </a:extLst>
                  </a:tr>
                  <a:tr h="518160">
                    <a:tc>
                      <a:txBody>
                        <a:bodyPr/>
                        <a:lstStyle/>
                        <a:p>
                          <a:pPr algn="ctr"/>
                          <a:r>
                            <a:rPr lang="ar-SA" sz="2800" dirty="0">
                              <a:latin typeface="Sakkal Majalla" panose="02000000000000000000" pitchFamily="2" charset="-78"/>
                              <a:cs typeface="Sakkal Majalla" panose="02000000000000000000" pitchFamily="2" charset="-78"/>
                            </a:rPr>
                            <a:t>التعدد الخطي غير تام</a:t>
                          </a:r>
                          <a:endParaRPr lang="fr-DZ" sz="28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800" dirty="0">
                              <a:latin typeface="Sakkal Majalla" panose="02000000000000000000" pitchFamily="2" charset="-78"/>
                              <a:cs typeface="Sakkal Majalla" panose="02000000000000000000" pitchFamily="2" charset="-78"/>
                            </a:rPr>
                            <a:t>الازدواجية الخطية التامة</a:t>
                          </a:r>
                          <a:endParaRPr lang="fr-DZ"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82187318"/>
                      </a:ext>
                    </a:extLst>
                  </a:tr>
                  <a:tr h="4358640">
                    <a:tc>
                      <a:txBody>
                        <a:bodyPr/>
                        <a:lstStyle/>
                        <a:p>
                          <a:pPr algn="r" rtl="1"/>
                          <a:r>
                            <a:rPr lang="ar-IQ" sz="2800" b="0" dirty="0">
                              <a:solidFill>
                                <a:prstClr val="black"/>
                              </a:solidFill>
                              <a:latin typeface="Sakkal Majalla" panose="02000000000000000000" pitchFamily="2" charset="-78"/>
                              <a:cs typeface="Sakkal Majalla" panose="02000000000000000000" pitchFamily="2" charset="-78"/>
                            </a:rPr>
                            <a:t>وهو يشير الى وجود علاقة خطية غير تامة بين متغيرين او أكثر من المتغيرات التفسيرية(المستقلة)في نموذج الانحدار المتعدد. وفي هذا الصدد يدخل المتغير العشوائي في العلاقة التي تأخذ الصيغة الاتية:  </a:t>
                          </a:r>
                        </a:p>
                        <a:p>
                          <a:pPr algn="r" rtl="1"/>
                          <a:r>
                            <a:rPr lang="en-US" sz="2800" b="0" dirty="0">
                              <a:solidFill>
                                <a:prstClr val="black"/>
                              </a:solidFill>
                              <a:latin typeface="Sakkal Majalla" panose="02000000000000000000" pitchFamily="2" charset="-78"/>
                              <a:cs typeface="Sakkal Majalla" panose="02000000000000000000" pitchFamily="2" charset="-78"/>
                            </a:rPr>
                            <a:t>Xi2= AXi1+ e</a:t>
                          </a:r>
                          <a:r>
                            <a:rPr lang="ar-IQ" sz="2800" b="0" dirty="0">
                              <a:solidFill>
                                <a:prstClr val="black"/>
                              </a:solidFill>
                              <a:latin typeface="Sakkal Majalla" panose="02000000000000000000" pitchFamily="2" charset="-78"/>
                              <a:cs typeface="Sakkal Majalla" panose="02000000000000000000" pitchFamily="2" charset="-78"/>
                            </a:rPr>
                            <a:t> فالعلاقة بين المتغيرين المستقلين ليست تامة بسبب وجود الحد العشوائي </a:t>
                          </a:r>
                          <a:r>
                            <a:rPr lang="en-US" sz="2800" b="0" dirty="0">
                              <a:solidFill>
                                <a:prstClr val="black"/>
                              </a:solidFill>
                              <a:latin typeface="Sakkal Majalla" panose="02000000000000000000" pitchFamily="2" charset="-78"/>
                              <a:cs typeface="Sakkal Majalla" panose="02000000000000000000" pitchFamily="2" charset="-78"/>
                            </a:rPr>
                            <a:t>e</a:t>
                          </a:r>
                          <a:r>
                            <a:rPr lang="ar-IQ" sz="2800" b="0" dirty="0">
                              <a:solidFill>
                                <a:prstClr val="black"/>
                              </a:solidFill>
                              <a:latin typeface="Sakkal Majalla" panose="02000000000000000000" pitchFamily="2" charset="-78"/>
                              <a:cs typeface="Sakkal Majalla" panose="02000000000000000000" pitchFamily="2" charset="-78"/>
                            </a:rPr>
                            <a:t> .   </a:t>
                          </a:r>
                        </a:p>
                      </a:txBody>
                      <a:tcPr/>
                    </a:tc>
                    <a:tc>
                      <a:txBody>
                        <a:bodyPr/>
                        <a:lstStyle/>
                        <a:p>
                          <a:endParaRPr lang="fr-DZ"/>
                        </a:p>
                      </a:txBody>
                      <a:tcPr>
                        <a:blipFill>
                          <a:blip r:embed="rId2"/>
                          <a:stretch>
                            <a:fillRect l="-100200" t="-25140" r="-500" b="-3911"/>
                          </a:stretch>
                        </a:blipFill>
                      </a:tcPr>
                    </a:tc>
                    <a:extLst>
                      <a:ext uri="{0D108BD9-81ED-4DB2-BD59-A6C34878D82A}">
                        <a16:rowId xmlns:a16="http://schemas.microsoft.com/office/drawing/2014/main" val="564467836"/>
                      </a:ext>
                    </a:extLst>
                  </a:tr>
                </a:tbl>
              </a:graphicData>
            </a:graphic>
          </p:graphicFrame>
        </mc:Fallback>
      </mc:AlternateContent>
    </p:spTree>
    <p:extLst>
      <p:ext uri="{BB962C8B-B14F-4D97-AF65-F5344CB8AC3E}">
        <p14:creationId xmlns:p14="http://schemas.microsoft.com/office/powerpoint/2010/main" val="229661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79" y="2009774"/>
            <a:ext cx="10151745" cy="3859319"/>
          </a:xfrm>
        </p:spPr>
        <p:txBody>
          <a:bodyPr>
            <a:normAutofit/>
          </a:bodyPr>
          <a:lstStyle/>
          <a:p>
            <a:pPr marL="0" indent="0" algn="ctr" rtl="1">
              <a:buNone/>
            </a:pPr>
            <a:r>
              <a:rPr lang="ar-IQ" sz="2800" b="1" u="sng" dirty="0">
                <a:solidFill>
                  <a:srgbClr val="C00000"/>
                </a:solidFill>
                <a:latin typeface="Sakkal Majalla" panose="02000000000000000000" pitchFamily="2" charset="-78"/>
                <a:cs typeface="Sakkal Majalla" panose="02000000000000000000" pitchFamily="2" charset="-78"/>
              </a:rPr>
              <a:t>أسباب وجود مشكلة الازدواج الخطي</a:t>
            </a:r>
            <a:r>
              <a:rPr lang="ar-IQ" sz="2800" b="1" dirty="0">
                <a:solidFill>
                  <a:srgbClr val="C00000"/>
                </a:solidFill>
                <a:latin typeface="Sakkal Majalla" panose="02000000000000000000" pitchFamily="2" charset="-78"/>
                <a:cs typeface="Sakkal Majalla" panose="02000000000000000000" pitchFamily="2" charset="-78"/>
              </a:rPr>
              <a:t>   </a:t>
            </a:r>
          </a:p>
          <a:p>
            <a:pPr algn="r" rtl="1">
              <a:buFont typeface="Wingdings" panose="05000000000000000000" pitchFamily="2" charset="2"/>
              <a:buChar char="ü"/>
            </a:pPr>
            <a:r>
              <a:rPr lang="ar-IQ" sz="2800" b="1" dirty="0">
                <a:solidFill>
                  <a:schemeClr val="tx1"/>
                </a:solidFill>
                <a:latin typeface="Sakkal Majalla" panose="02000000000000000000" pitchFamily="2" charset="-78"/>
                <a:cs typeface="Sakkal Majalla" panose="02000000000000000000" pitchFamily="2" charset="-78"/>
              </a:rPr>
              <a:t>ميل بعض المتغيرات الاقتصادية للتغير بفعل عامل الزمن فعلى سبيل المثال ان الدخل والاستهلاك والتشغيل تزداد اثناء مدة الانتعاش الاقتصادي وتنخفض اثناء مدة الكساد ولذلك فالنمو والاتجاه العام تعتبر من العوامل التي تسبب الازدواج الخطي ما بين المتغيرات الاقتصادية.  </a:t>
            </a:r>
          </a:p>
          <a:p>
            <a:pPr algn="r" rtl="1">
              <a:buFont typeface="Wingdings" panose="05000000000000000000" pitchFamily="2" charset="2"/>
              <a:buChar char="ü"/>
            </a:pPr>
            <a:r>
              <a:rPr lang="ar-IQ" sz="2800" b="1" dirty="0">
                <a:solidFill>
                  <a:schemeClr val="tx1"/>
                </a:solidFill>
                <a:latin typeface="Sakkal Majalla" panose="02000000000000000000" pitchFamily="2" charset="-78"/>
                <a:cs typeface="Sakkal Majalla" panose="02000000000000000000" pitchFamily="2" charset="-78"/>
              </a:rPr>
              <a:t>استعمال بعض المتغيرات المتباطئة زمنيا كمتغيرات تفسيرية في النموذج . مثال 	ذلك استعمال الدخل المتاح لمدة ثلاث سنوات متباطئة في دالة الاستهلاك يترتب علية وجود مشكلة ازدواج خطي بين هذه المتغيرات المتباطئة. </a:t>
            </a:r>
          </a:p>
          <a:p>
            <a:pPr algn="r" rtl="1"/>
            <a:endParaRPr lang="ar-DZ" sz="3200" dirty="0">
              <a:latin typeface="Sakkal Majalla" panose="02000000000000000000" pitchFamily="2" charset="-78"/>
              <a:cs typeface="Sakkal Majalla" panose="02000000000000000000" pitchFamily="2" charset="-78"/>
            </a:endParaRPr>
          </a:p>
          <a:p>
            <a:pPr algn="r" rtl="1"/>
            <a:endParaRPr lang="ar-DZ"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6549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555641"/>
          </a:xfrm>
          <a:prstGeom prst="rect">
            <a:avLst/>
          </a:prstGeom>
        </p:spPr>
        <p:txBody>
          <a:bodyPr wrap="square">
            <a:spAutoFit/>
          </a:bodyPr>
          <a:lstStyle/>
          <a:p>
            <a:pPr algn="ctr" rtl="1"/>
            <a:r>
              <a:rPr lang="ar-IQ" sz="2800" b="1" u="sng" dirty="0">
                <a:solidFill>
                  <a:srgbClr val="C00000"/>
                </a:solidFill>
                <a:latin typeface="Sakkal Majalla" panose="02000000000000000000" pitchFamily="2" charset="-78"/>
                <a:cs typeface="Sakkal Majalla" panose="02000000000000000000" pitchFamily="2" charset="-78"/>
              </a:rPr>
              <a:t>الاثار المترتبة على وجود مشكلة الازدواج(التداخل) الخطي</a:t>
            </a:r>
            <a:r>
              <a:rPr lang="ar-IQ" sz="2800" b="1" dirty="0">
                <a:solidFill>
                  <a:srgbClr val="C00000"/>
                </a:solidFill>
                <a:latin typeface="Sakkal Majalla" panose="02000000000000000000" pitchFamily="2" charset="-78"/>
                <a:cs typeface="Sakkal Majalla" panose="02000000000000000000" pitchFamily="2" charset="-78"/>
              </a:rPr>
              <a:t>  </a:t>
            </a:r>
          </a:p>
          <a:p>
            <a:pPr marL="457200" indent="-457200" algn="r" rtl="1">
              <a:buFont typeface="Wingdings" panose="05000000000000000000" pitchFamily="2" charset="2"/>
              <a:buChar char="q"/>
            </a:pPr>
            <a:r>
              <a:rPr lang="ar-IQ" sz="2800" dirty="0">
                <a:latin typeface="Sakkal Majalla" panose="02000000000000000000" pitchFamily="2" charset="-78"/>
                <a:cs typeface="Sakkal Majalla" panose="02000000000000000000" pitchFamily="2" charset="-78"/>
              </a:rPr>
              <a:t>في حالة الازدواج الخطي التام: لا تكون مقدرات المربعات الصغرى الاعتيادية هي المقدرات الوحيدة( مستحيلة) وتكون الاخطاء المعيارية كبيرة جدا ولانهائية لأن تباينات التقديرات كبيرة جدا ولانهائية. (يترك البرهان فيما بعد).    </a:t>
            </a:r>
          </a:p>
          <a:p>
            <a:pPr marL="457200" indent="-457200" algn="r" rtl="1">
              <a:buFont typeface="Wingdings" panose="05000000000000000000" pitchFamily="2" charset="2"/>
              <a:buChar char="q"/>
            </a:pPr>
            <a:r>
              <a:rPr lang="ar-IQ" sz="2800" dirty="0">
                <a:latin typeface="Sakkal Majalla" panose="02000000000000000000" pitchFamily="2" charset="-78"/>
                <a:cs typeface="Sakkal Majalla" panose="02000000000000000000" pitchFamily="2" charset="-78"/>
              </a:rPr>
              <a:t> في حالة الازدواج الخطي غير التام: يكون هناك ارتباط بين المتغير</a:t>
            </a:r>
            <a:r>
              <a:rPr lang="ar-IQ" sz="2800" dirty="0">
                <a:solidFill>
                  <a:prstClr val="black"/>
                </a:solidFill>
                <a:latin typeface="Sakkal Majalla" panose="02000000000000000000" pitchFamily="2" charset="-78"/>
                <a:cs typeface="Sakkal Majalla" panose="02000000000000000000" pitchFamily="2" charset="-78"/>
              </a:rPr>
              <a:t>ات المستقلة في المعادلة لكن هذا الارتباط أقل من الارتباط التام، ويمكن التعبير عن الازدواج الخطي غير التام على وفق المعادلة </a:t>
            </a:r>
            <a:r>
              <a:rPr lang="en-US" sz="2800" dirty="0">
                <a:solidFill>
                  <a:prstClr val="black"/>
                </a:solidFill>
                <a:latin typeface="Sakkal Majalla" panose="02000000000000000000" pitchFamily="2" charset="-78"/>
                <a:cs typeface="Sakkal Majalla" panose="02000000000000000000" pitchFamily="2" charset="-78"/>
              </a:rPr>
              <a:t>x2=x1+ʋ</a:t>
            </a:r>
            <a:r>
              <a:rPr lang="ar-IQ" sz="2800" dirty="0">
                <a:solidFill>
                  <a:prstClr val="black"/>
                </a:solidFill>
                <a:latin typeface="Sakkal Majalla" panose="02000000000000000000" pitchFamily="2" charset="-78"/>
                <a:cs typeface="Sakkal Majalla" panose="02000000000000000000" pitchFamily="2" charset="-78"/>
              </a:rPr>
              <a:t>حيث </a:t>
            </a:r>
            <a:r>
              <a:rPr lang="en-US" sz="2800" dirty="0">
                <a:solidFill>
                  <a:prstClr val="black"/>
                </a:solidFill>
                <a:latin typeface="Sakkal Majalla" panose="02000000000000000000" pitchFamily="2" charset="-78"/>
                <a:cs typeface="Sakkal Majalla" panose="02000000000000000000" pitchFamily="2" charset="-78"/>
              </a:rPr>
              <a:t>ʋ</a:t>
            </a:r>
            <a:r>
              <a:rPr lang="ar-IQ" sz="2800" dirty="0">
                <a:solidFill>
                  <a:prstClr val="black"/>
                </a:solidFill>
                <a:latin typeface="Sakkal Majalla" panose="02000000000000000000" pitchFamily="2" charset="-78"/>
                <a:cs typeface="Sakkal Majalla" panose="02000000000000000000" pitchFamily="2" charset="-78"/>
              </a:rPr>
              <a:t>حد الخطأ الذي يمكن ان ينظر اليه على انه خطأ في العلاقة الخطية المضبوطة(الدقيقة) بين المتغيرين، واذا لم تكن قيم</a:t>
            </a:r>
            <a:r>
              <a:rPr lang="en-US" sz="2800" dirty="0">
                <a:solidFill>
                  <a:prstClr val="black"/>
                </a:solidFill>
                <a:latin typeface="Sakkal Majalla" panose="02000000000000000000" pitchFamily="2" charset="-78"/>
                <a:cs typeface="Sakkal Majalla" panose="02000000000000000000" pitchFamily="2" charset="-78"/>
              </a:rPr>
              <a:t>ʋ</a:t>
            </a:r>
            <a:r>
              <a:rPr lang="ar-IQ" sz="2800" dirty="0">
                <a:solidFill>
                  <a:prstClr val="black"/>
                </a:solidFill>
                <a:latin typeface="Sakkal Majalla" panose="02000000000000000000" pitchFamily="2" charset="-78"/>
                <a:cs typeface="Sakkal Majalla" panose="02000000000000000000" pitchFamily="2" charset="-78"/>
              </a:rPr>
              <a:t> صفرية فإننا نتمكن من الحصول على تقديرات </a:t>
            </a:r>
            <a:r>
              <a:rPr lang="en-US" sz="2800" dirty="0">
                <a:solidFill>
                  <a:prstClr val="black"/>
                </a:solidFill>
                <a:latin typeface="Sakkal Majalla" panose="02000000000000000000" pitchFamily="2" charset="-78"/>
                <a:cs typeface="Sakkal Majalla" panose="02000000000000000000" pitchFamily="2" charset="-78"/>
              </a:rPr>
              <a:t>OLS </a:t>
            </a:r>
            <a:r>
              <a:rPr lang="ar-IQ" sz="2800" dirty="0">
                <a:solidFill>
                  <a:prstClr val="black"/>
                </a:solidFill>
                <a:latin typeface="Sakkal Majalla" panose="02000000000000000000" pitchFamily="2" charset="-78"/>
                <a:cs typeface="Sakkal Majalla" panose="02000000000000000000" pitchFamily="2" charset="-78"/>
              </a:rPr>
              <a:t>. وينبغي ان نلاحظ من الناحية التطبيقية ان هناك درجة عالية من الارتباط ما بين المتغيرات المستقلة ويجب تحديد هذه الدرجة بحيث لا تخلق مشاكل في النموذج المقدر.   </a:t>
            </a:r>
          </a:p>
          <a:p>
            <a:pPr marL="457200" indent="-457200" algn="r" rtl="1">
              <a:buFont typeface="Wingdings" panose="05000000000000000000" pitchFamily="2" charset="2"/>
              <a:buChar char="q"/>
            </a:pPr>
            <a:r>
              <a:rPr lang="ar-IQ" sz="2800" dirty="0">
                <a:solidFill>
                  <a:prstClr val="black"/>
                </a:solidFill>
                <a:latin typeface="Sakkal Majalla" panose="02000000000000000000" pitchFamily="2" charset="-78"/>
                <a:cs typeface="Sakkal Majalla" panose="02000000000000000000" pitchFamily="2" charset="-78"/>
              </a:rPr>
              <a:t> الازدواج الخطي بنوعيه(التام وغير التام</a:t>
            </a:r>
            <a:r>
              <a:rPr lang="ar-IQ" sz="2800" dirty="0">
                <a:solidFill>
                  <a:srgbClr val="FF0000"/>
                </a:solidFill>
                <a:latin typeface="Sakkal Majalla" panose="02000000000000000000" pitchFamily="2" charset="-78"/>
                <a:cs typeface="Sakkal Majalla" panose="02000000000000000000" pitchFamily="2" charset="-78"/>
              </a:rPr>
              <a:t>)      1.ان مقدرات</a:t>
            </a:r>
            <a:r>
              <a:rPr lang="en-US" sz="2800" dirty="0">
                <a:solidFill>
                  <a:srgbClr val="FF0000"/>
                </a:solidFill>
                <a:latin typeface="Sakkal Majalla" panose="02000000000000000000" pitchFamily="2" charset="-78"/>
                <a:cs typeface="Sakkal Majalla" panose="02000000000000000000" pitchFamily="2" charset="-78"/>
              </a:rPr>
              <a:t> OLS </a:t>
            </a:r>
            <a:r>
              <a:rPr lang="ar-IQ" sz="2800" dirty="0">
                <a:solidFill>
                  <a:srgbClr val="FF0000"/>
                </a:solidFill>
                <a:latin typeface="Sakkal Majalla" panose="02000000000000000000" pitchFamily="2" charset="-78"/>
                <a:cs typeface="Sakkal Majalla" panose="02000000000000000000" pitchFamily="2" charset="-78"/>
              </a:rPr>
              <a:t>تكون غير متحيزة احصائيا لأن خاصية عدم التحيز لا تشترط عدم ارتباط المتغيرات المستقلة </a:t>
            </a:r>
          </a:p>
          <a:p>
            <a:pPr algn="r" rtl="1"/>
            <a:r>
              <a:rPr lang="ar-IQ" sz="2800" dirty="0">
                <a:solidFill>
                  <a:srgbClr val="FF0000"/>
                </a:solidFill>
                <a:latin typeface="Sakkal Majalla" panose="02000000000000000000" pitchFamily="2" charset="-78"/>
                <a:cs typeface="Sakkal Majalla" panose="02000000000000000000" pitchFamily="2" charset="-78"/>
              </a:rPr>
              <a:t>   2.كبر الأخطاء المعيارية للتقديرات واتساع فترة الثقة لمعالم المجتمع. </a:t>
            </a:r>
          </a:p>
          <a:p>
            <a:pPr algn="r" rtl="1"/>
            <a:r>
              <a:rPr lang="ar-IQ" sz="2800" dirty="0">
                <a:solidFill>
                  <a:srgbClr val="FF0000"/>
                </a:solidFill>
                <a:latin typeface="Sakkal Majalla" panose="02000000000000000000" pitchFamily="2" charset="-78"/>
                <a:cs typeface="Sakkal Majalla" panose="02000000000000000000" pitchFamily="2" charset="-78"/>
              </a:rPr>
              <a:t>  3.ظهور بعض التقديرات بإشارات مخالفة.   4.في العلاقات الخطية العالية بين المتغيرات المستقلة يزيد من احتمال الوقوع في خطأ من النوع الثاني</a:t>
            </a:r>
          </a:p>
          <a:p>
            <a:pPr algn="r" rtl="1"/>
            <a:r>
              <a:rPr lang="ar-IQ" sz="2800" dirty="0">
                <a:solidFill>
                  <a:srgbClr val="FF0000"/>
                </a:solidFill>
                <a:latin typeface="Sakkal Majalla" panose="02000000000000000000" pitchFamily="2" charset="-78"/>
                <a:cs typeface="Sakkal Majalla" panose="02000000000000000000" pitchFamily="2" charset="-78"/>
              </a:rPr>
              <a:t>5.اذا كان الارتباط بين المتغيرات المستقلة كبيرا فيمكن الحصول على قيمة </a:t>
            </a:r>
            <a:r>
              <a:rPr lang="en-US" sz="2800" dirty="0">
                <a:solidFill>
                  <a:srgbClr val="FF0000"/>
                </a:solidFill>
                <a:latin typeface="Sakkal Majalla" panose="02000000000000000000" pitchFamily="2" charset="-78"/>
                <a:cs typeface="Sakkal Majalla" panose="02000000000000000000" pitchFamily="2" charset="-78"/>
              </a:rPr>
              <a:t>R²</a:t>
            </a:r>
            <a:r>
              <a:rPr lang="ar-IQ" sz="2800" dirty="0">
                <a:solidFill>
                  <a:srgbClr val="FF0000"/>
                </a:solidFill>
                <a:latin typeface="Sakkal Majalla" panose="02000000000000000000" pitchFamily="2" charset="-78"/>
                <a:cs typeface="Sakkal Majalla" panose="02000000000000000000" pitchFamily="2" charset="-78"/>
              </a:rPr>
              <a:t> كبيرة  غير ان أغلب المعالم المقدرة تكون غير معنوية(اختبار</a:t>
            </a:r>
            <a:r>
              <a:rPr lang="en-US" sz="2800" dirty="0">
                <a:solidFill>
                  <a:srgbClr val="FF0000"/>
                </a:solidFill>
                <a:latin typeface="Sakkal Majalla" panose="02000000000000000000" pitchFamily="2" charset="-78"/>
                <a:cs typeface="Sakkal Majalla" panose="02000000000000000000" pitchFamily="2" charset="-78"/>
              </a:rPr>
              <a:t>t</a:t>
            </a:r>
            <a:r>
              <a:rPr lang="ar-IQ" sz="2800" dirty="0">
                <a:solidFill>
                  <a:srgbClr val="FF0000"/>
                </a:solidFill>
                <a:latin typeface="Sakkal Majalla" panose="02000000000000000000" pitchFamily="2" charset="-78"/>
                <a:cs typeface="Sakkal Majalla" panose="02000000000000000000" pitchFamily="2" charset="-78"/>
              </a:rPr>
              <a:t>) من الناحية الاحصائية.</a:t>
            </a:r>
          </a:p>
        </p:txBody>
      </p:sp>
    </p:spTree>
    <p:extLst>
      <p:ext uri="{BB962C8B-B14F-4D97-AF65-F5344CB8AC3E}">
        <p14:creationId xmlns:p14="http://schemas.microsoft.com/office/powerpoint/2010/main" val="382790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AB86BC-0D8B-4105-B1B1-CF178BE47089}"/>
              </a:ext>
            </a:extLst>
          </p:cNvPr>
          <p:cNvSpPr txBox="1"/>
          <p:nvPr/>
        </p:nvSpPr>
        <p:spPr>
          <a:xfrm>
            <a:off x="-1" y="-1"/>
            <a:ext cx="12192001" cy="6555641"/>
          </a:xfrm>
          <a:prstGeom prst="rect">
            <a:avLst/>
          </a:prstGeom>
          <a:noFill/>
        </p:spPr>
        <p:txBody>
          <a:bodyPr wrap="square">
            <a:spAutoFit/>
          </a:bodyPr>
          <a:lstStyle/>
          <a:p>
            <a:pPr algn="ctr" rtl="1"/>
            <a:r>
              <a:rPr lang="ar-IQ" sz="2800" u="sng" dirty="0">
                <a:solidFill>
                  <a:srgbClr val="C00000"/>
                </a:solidFill>
                <a:latin typeface="Sakkal Majalla" panose="02000000000000000000" pitchFamily="2" charset="-78"/>
                <a:cs typeface="Sakkal Majalla" panose="02000000000000000000" pitchFamily="2" charset="-78"/>
              </a:rPr>
              <a:t>طرائق اكتشاف الازدواج الخطي </a:t>
            </a:r>
          </a:p>
          <a:p>
            <a:pPr marL="457200" indent="-457200" algn="r" rtl="1">
              <a:buFont typeface="Wingdings" panose="05000000000000000000" pitchFamily="2" charset="2"/>
              <a:buChar char="q"/>
            </a:pPr>
            <a:r>
              <a:rPr lang="ar-IQ" sz="2800" dirty="0">
                <a:latin typeface="Sakkal Majalla" panose="02000000000000000000" pitchFamily="2" charset="-78"/>
                <a:cs typeface="Sakkal Majalla" panose="02000000000000000000" pitchFamily="2" charset="-78"/>
              </a:rPr>
              <a:t>ارتفاع قيمة </a:t>
            </a:r>
            <a:r>
              <a:rPr lang="en-US" sz="2800" dirty="0">
                <a:solidFill>
                  <a:prstClr val="black"/>
                </a:solidFill>
                <a:latin typeface="Sakkal Majalla" panose="02000000000000000000" pitchFamily="2" charset="-78"/>
                <a:cs typeface="Sakkal Majalla" panose="02000000000000000000" pitchFamily="2" charset="-78"/>
              </a:rPr>
              <a:t>R²</a:t>
            </a:r>
            <a:r>
              <a:rPr lang="ar-IQ" sz="2800" dirty="0">
                <a:solidFill>
                  <a:prstClr val="black"/>
                </a:solidFill>
                <a:latin typeface="Sakkal Majalla" panose="02000000000000000000" pitchFamily="2" charset="-78"/>
                <a:cs typeface="Sakkal Majalla" panose="02000000000000000000" pitchFamily="2" charset="-78"/>
              </a:rPr>
              <a:t> وعدم معنوية أغلب المعالم المقدرة من الناحية الاحصائية (اختبار</a:t>
            </a:r>
            <a:r>
              <a:rPr lang="en-US" sz="2800" dirty="0">
                <a:solidFill>
                  <a:prstClr val="black"/>
                </a:solidFill>
                <a:latin typeface="Sakkal Majalla" panose="02000000000000000000" pitchFamily="2" charset="-78"/>
                <a:cs typeface="Sakkal Majalla" panose="02000000000000000000" pitchFamily="2" charset="-78"/>
              </a:rPr>
              <a:t>t</a:t>
            </a:r>
            <a:r>
              <a:rPr lang="ar-IQ" sz="2800" dirty="0">
                <a:solidFill>
                  <a:prstClr val="black"/>
                </a:solidFill>
                <a:latin typeface="Sakkal Majalla" panose="02000000000000000000" pitchFamily="2" charset="-78"/>
                <a:cs typeface="Sakkal Majalla" panose="02000000000000000000" pitchFamily="2" charset="-78"/>
              </a:rPr>
              <a:t>)  </a:t>
            </a:r>
          </a:p>
          <a:p>
            <a:pPr marL="457200" indent="-457200" algn="r" rtl="1">
              <a:buFont typeface="Wingdings" panose="05000000000000000000" pitchFamily="2" charset="2"/>
              <a:buChar char="q"/>
            </a:pPr>
            <a:r>
              <a:rPr lang="ar-IQ" sz="2800" dirty="0">
                <a:solidFill>
                  <a:prstClr val="black"/>
                </a:solidFill>
                <a:latin typeface="Sakkal Majalla" panose="02000000000000000000" pitchFamily="2" charset="-78"/>
                <a:cs typeface="Sakkal Majalla" panose="02000000000000000000" pitchFamily="2" charset="-78"/>
              </a:rPr>
              <a:t>ارتفاع معامل الارتباط البسيط بين المتغيرين المستقلين في حالة الانحدار الخطي المتعدد الذي يحتوي على متغيرين مستقلين فقط ولا يصح ذلك على اكثر من متغيرين مستقلين الا من خلال دراسة معاملات الارتباط الجزئية.   </a:t>
            </a:r>
          </a:p>
          <a:p>
            <a:pPr marL="457200" indent="-457200" algn="r" rtl="1">
              <a:buFont typeface="Wingdings" panose="05000000000000000000" pitchFamily="2" charset="2"/>
              <a:buChar char="q"/>
            </a:pPr>
            <a:r>
              <a:rPr lang="ar-IQ" sz="2800" dirty="0">
                <a:solidFill>
                  <a:prstClr val="black"/>
                </a:solidFill>
                <a:latin typeface="Sakkal Majalla" panose="02000000000000000000" pitchFamily="2" charset="-78"/>
                <a:cs typeface="Sakkal Majalla" panose="02000000000000000000" pitchFamily="2" charset="-78"/>
              </a:rPr>
              <a:t>من خلال ايجاد قيمة المحدد الذي تكون عناصره من معاملات الارتباط البسيط بين المتغيرات المستقلة. فاذا كانت قيمة المحدد تساوي صفرا دل ذلك على وجود ازدواج خطي تام. أما اذا كانت مساوية للواحد دل ذلك على عدم وجود ازدواج خطي بين المتغيرات.  وبصورة عامة فان وقوع قيمة المحدد بين الصفر والواحد تدل على وجود ازدواج خطي بدرجات متفاوتة. </a:t>
            </a:r>
          </a:p>
          <a:p>
            <a:pPr marL="457200" indent="-457200" algn="r" rtl="1">
              <a:buFont typeface="Wingdings" panose="05000000000000000000" pitchFamily="2" charset="2"/>
              <a:buChar char="q"/>
            </a:pPr>
            <a:r>
              <a:rPr lang="ar-IQ" sz="2800" dirty="0">
                <a:solidFill>
                  <a:prstClr val="black"/>
                </a:solidFill>
                <a:latin typeface="Sakkal Majalla" panose="02000000000000000000" pitchFamily="2" charset="-78"/>
                <a:cs typeface="Sakkal Majalla" panose="02000000000000000000" pitchFamily="2" charset="-78"/>
              </a:rPr>
              <a:t>اجراء مجموعة من معادلات الانحدار بين المتغيرات التفسيرية وحساب </a:t>
            </a:r>
            <a:r>
              <a:rPr lang="en-US" sz="2800" dirty="0">
                <a:solidFill>
                  <a:prstClr val="black"/>
                </a:solidFill>
                <a:latin typeface="Sakkal Majalla" panose="02000000000000000000" pitchFamily="2" charset="-78"/>
                <a:cs typeface="Sakkal Majalla" panose="02000000000000000000" pitchFamily="2" charset="-78"/>
              </a:rPr>
              <a:t>R²</a:t>
            </a:r>
            <a:r>
              <a:rPr lang="ar-IQ" sz="2800" dirty="0">
                <a:solidFill>
                  <a:prstClr val="black"/>
                </a:solidFill>
                <a:latin typeface="Sakkal Majalla" panose="02000000000000000000" pitchFamily="2" charset="-78"/>
                <a:cs typeface="Sakkal Majalla" panose="02000000000000000000" pitchFamily="2" charset="-78"/>
              </a:rPr>
              <a:t> لكل منها واستبعاد المتغير المستقل الذي له معامل تحديد أكبر من النموذج ويمكن بيان ذلك كالاتي: لو افترضنا انه لدينا ثلاثة متغيرات مستقلة(</a:t>
            </a:r>
            <a:r>
              <a:rPr lang="en-US" sz="2800" dirty="0">
                <a:solidFill>
                  <a:prstClr val="black"/>
                </a:solidFill>
                <a:latin typeface="Sakkal Majalla" panose="02000000000000000000" pitchFamily="2" charset="-78"/>
                <a:cs typeface="Sakkal Majalla" panose="02000000000000000000" pitchFamily="2" charset="-78"/>
              </a:rPr>
              <a:t>X1</a:t>
            </a:r>
            <a:r>
              <a:rPr lang="ar-IQ" sz="2800" dirty="0">
                <a:solidFill>
                  <a:prstClr val="black"/>
                </a:solidFill>
                <a:latin typeface="Sakkal Majalla" panose="02000000000000000000" pitchFamily="2" charset="-78"/>
                <a:cs typeface="Sakkal Majalla" panose="02000000000000000000" pitchFamily="2" charset="-78"/>
              </a:rPr>
              <a:t>، </a:t>
            </a:r>
            <a:r>
              <a:rPr lang="en-US" sz="2800" dirty="0">
                <a:solidFill>
                  <a:prstClr val="black"/>
                </a:solidFill>
                <a:latin typeface="Sakkal Majalla" panose="02000000000000000000" pitchFamily="2" charset="-78"/>
                <a:cs typeface="Sakkal Majalla" panose="02000000000000000000" pitchFamily="2" charset="-78"/>
              </a:rPr>
              <a:t>X2</a:t>
            </a:r>
            <a:r>
              <a:rPr lang="ar-IQ" sz="2800" dirty="0">
                <a:solidFill>
                  <a:prstClr val="black"/>
                </a:solidFill>
                <a:latin typeface="Sakkal Majalla" panose="02000000000000000000" pitchFamily="2" charset="-78"/>
                <a:cs typeface="Sakkal Majalla" panose="02000000000000000000" pitchFamily="2" charset="-78"/>
              </a:rPr>
              <a:t> و </a:t>
            </a:r>
            <a:r>
              <a:rPr lang="en-US" sz="2800" dirty="0">
                <a:solidFill>
                  <a:prstClr val="black"/>
                </a:solidFill>
                <a:latin typeface="Sakkal Majalla" panose="02000000000000000000" pitchFamily="2" charset="-78"/>
                <a:cs typeface="Sakkal Majalla" panose="02000000000000000000" pitchFamily="2" charset="-78"/>
              </a:rPr>
              <a:t>X3</a:t>
            </a:r>
            <a:r>
              <a:rPr lang="ar-IQ" sz="2800" dirty="0">
                <a:solidFill>
                  <a:prstClr val="black"/>
                </a:solidFill>
                <a:latin typeface="Sakkal Majalla" panose="02000000000000000000" pitchFamily="2" charset="-78"/>
                <a:cs typeface="Sakkal Majalla" panose="02000000000000000000" pitchFamily="2" charset="-78"/>
              </a:rPr>
              <a:t>)نجري انحدار المتغيرات المستقلة على بعضها وعلى النحو الآتي:    </a:t>
            </a:r>
          </a:p>
          <a:p>
            <a:pPr lvl="0" algn="r" rtl="1"/>
            <a:r>
              <a:rPr lang="en-US" sz="2800" dirty="0">
                <a:solidFill>
                  <a:prstClr val="black"/>
                </a:solidFill>
                <a:latin typeface="Sakkal Majalla" panose="02000000000000000000" pitchFamily="2" charset="-78"/>
                <a:cs typeface="Sakkal Majalla" panose="02000000000000000000" pitchFamily="2" charset="-78"/>
              </a:rPr>
              <a:t>X1=F(X2, X3, X4)                              R²=0.40                                    </a:t>
            </a:r>
            <a:r>
              <a:rPr lang="ar-IQ" sz="2800" dirty="0">
                <a:solidFill>
                  <a:prstClr val="black"/>
                </a:solidFill>
                <a:latin typeface="Sakkal Majalla" panose="02000000000000000000" pitchFamily="2" charset="-78"/>
                <a:cs typeface="Sakkal Majalla" panose="02000000000000000000" pitchFamily="2" charset="-78"/>
              </a:rPr>
              <a:t>    </a:t>
            </a:r>
          </a:p>
          <a:p>
            <a:pPr lvl="0" algn="r" rtl="1"/>
            <a:r>
              <a:rPr lang="en-US" sz="2800" dirty="0">
                <a:solidFill>
                  <a:prstClr val="black"/>
                </a:solidFill>
                <a:latin typeface="Sakkal Majalla" panose="02000000000000000000" pitchFamily="2" charset="-78"/>
                <a:cs typeface="Sakkal Majalla" panose="02000000000000000000" pitchFamily="2" charset="-78"/>
              </a:rPr>
              <a:t>X2=F(X1, X3, X4)                               R²=0.90                                    </a:t>
            </a:r>
            <a:r>
              <a:rPr lang="ar-IQ" sz="2800" dirty="0">
                <a:solidFill>
                  <a:prstClr val="black"/>
                </a:solidFill>
                <a:latin typeface="Sakkal Majalla" panose="02000000000000000000" pitchFamily="2" charset="-78"/>
                <a:cs typeface="Sakkal Majalla" panose="02000000000000000000" pitchFamily="2" charset="-78"/>
              </a:rPr>
              <a:t>   </a:t>
            </a:r>
          </a:p>
          <a:p>
            <a:pPr lvl="0" algn="r" rtl="1"/>
            <a:r>
              <a:rPr lang="ar-IQ" sz="2800" dirty="0">
                <a:solidFill>
                  <a:prstClr val="black"/>
                </a:solidFill>
                <a:latin typeface="Sakkal Majalla" panose="02000000000000000000" pitchFamily="2" charset="-78"/>
                <a:cs typeface="Sakkal Majalla" panose="02000000000000000000" pitchFamily="2" charset="-78"/>
              </a:rPr>
              <a:t> </a:t>
            </a:r>
            <a:r>
              <a:rPr lang="en-US" sz="2800" dirty="0">
                <a:solidFill>
                  <a:prstClr val="black"/>
                </a:solidFill>
                <a:latin typeface="Sakkal Majalla" panose="02000000000000000000" pitchFamily="2" charset="-78"/>
                <a:cs typeface="Sakkal Majalla" panose="02000000000000000000" pitchFamily="2" charset="-78"/>
              </a:rPr>
              <a:t>X2,X4)                                R²=0.45                                   </a:t>
            </a:r>
            <a:r>
              <a:rPr lang="ar-IQ" sz="2800" dirty="0">
                <a:solidFill>
                  <a:prstClr val="black"/>
                </a:solidFill>
                <a:latin typeface="Sakkal Majalla" panose="02000000000000000000" pitchFamily="2" charset="-78"/>
                <a:cs typeface="Sakkal Majalla" panose="02000000000000000000" pitchFamily="2" charset="-78"/>
              </a:rPr>
              <a:t> </a:t>
            </a:r>
            <a:r>
              <a:rPr lang="en-US" sz="2800" dirty="0">
                <a:solidFill>
                  <a:prstClr val="black"/>
                </a:solidFill>
                <a:latin typeface="Sakkal Majalla" panose="02000000000000000000" pitchFamily="2" charset="-78"/>
                <a:cs typeface="Sakkal Majalla" panose="02000000000000000000" pitchFamily="2" charset="-78"/>
              </a:rPr>
              <a:t>X3=F(X1,</a:t>
            </a:r>
            <a:r>
              <a:rPr lang="ar-IQ" sz="2800" dirty="0">
                <a:solidFill>
                  <a:prstClr val="black"/>
                </a:solidFill>
                <a:latin typeface="Sakkal Majalla" panose="02000000000000000000" pitchFamily="2" charset="-78"/>
                <a:cs typeface="Sakkal Majalla" panose="02000000000000000000" pitchFamily="2" charset="-78"/>
              </a:rPr>
              <a:t> </a:t>
            </a:r>
          </a:p>
          <a:p>
            <a:pPr algn="r" rtl="1"/>
            <a:r>
              <a:rPr lang="ar-IQ" sz="2800" dirty="0">
                <a:solidFill>
                  <a:prstClr val="black"/>
                </a:solidFill>
                <a:latin typeface="Sakkal Majalla" panose="02000000000000000000" pitchFamily="2" charset="-78"/>
                <a:cs typeface="Sakkal Majalla" panose="02000000000000000000" pitchFamily="2" charset="-78"/>
              </a:rPr>
              <a:t>     اذ يتم استبعاد المتغير المستقل</a:t>
            </a:r>
            <a:r>
              <a:rPr lang="en-US" sz="2800" dirty="0">
                <a:solidFill>
                  <a:prstClr val="black"/>
                </a:solidFill>
                <a:latin typeface="Sakkal Majalla" panose="02000000000000000000" pitchFamily="2" charset="-78"/>
                <a:cs typeface="Sakkal Majalla" panose="02000000000000000000" pitchFamily="2" charset="-78"/>
              </a:rPr>
              <a:t>X2</a:t>
            </a:r>
            <a:r>
              <a:rPr lang="ar-IQ" sz="2800" dirty="0">
                <a:solidFill>
                  <a:prstClr val="black"/>
                </a:solidFill>
                <a:latin typeface="Sakkal Majalla" panose="02000000000000000000" pitchFamily="2" charset="-78"/>
                <a:cs typeface="Sakkal Majalla" panose="02000000000000000000" pitchFamily="2" charset="-78"/>
              </a:rPr>
              <a:t>من النموذج لأنه يسبب مشكلة الازدواج الخطي.</a:t>
            </a:r>
          </a:p>
        </p:txBody>
      </p:sp>
    </p:spTree>
    <p:extLst>
      <p:ext uri="{BB962C8B-B14F-4D97-AF65-F5344CB8AC3E}">
        <p14:creationId xmlns:p14="http://schemas.microsoft.com/office/powerpoint/2010/main" val="84992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60123EB-743B-433A-B241-A0588C828AAA}"/>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47566909"/>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928</TotalTime>
  <Words>1177</Words>
  <Application>Microsoft Office PowerPoint</Application>
  <PresentationFormat>Grand écran</PresentationFormat>
  <Paragraphs>43</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Cambria Math</vt:lpstr>
      <vt:lpstr>Sakkal Majalla</vt:lpstr>
      <vt:lpstr>Wingdings</vt:lpstr>
      <vt:lpstr>Rétrospective</vt:lpstr>
      <vt:lpstr>تحليل المركبات الأساسية Principal Component Analysis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التمييزي</dc:title>
  <dc:creator>WinTen</dc:creator>
  <cp:lastModifiedBy>mehdi mendjel</cp:lastModifiedBy>
  <cp:revision>101</cp:revision>
  <dcterms:created xsi:type="dcterms:W3CDTF">2021-06-23T16:58:55Z</dcterms:created>
  <dcterms:modified xsi:type="dcterms:W3CDTF">2024-04-29T22:36:41Z</dcterms:modified>
</cp:coreProperties>
</file>