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2" r:id="rId2"/>
    <p:sldId id="273" r:id="rId3"/>
    <p:sldId id="258" r:id="rId4"/>
    <p:sldId id="274" r:id="rId5"/>
    <p:sldId id="275" r:id="rId6"/>
    <p:sldId id="260" r:id="rId7"/>
    <p:sldId id="290" r:id="rId8"/>
    <p:sldId id="261" r:id="rId9"/>
    <p:sldId id="291" r:id="rId10"/>
    <p:sldId id="292" r:id="rId11"/>
    <p:sldId id="293" r:id="rId12"/>
    <p:sldId id="294" r:id="rId13"/>
    <p:sldId id="295" r:id="rId14"/>
    <p:sldId id="296" r:id="rId15"/>
    <p:sldId id="265" r:id="rId16"/>
    <p:sldId id="297" r:id="rId17"/>
    <p:sldId id="298" r:id="rId18"/>
    <p:sldId id="299" r:id="rId19"/>
    <p:sldId id="285" r:id="rId20"/>
    <p:sldId id="300" r:id="rId21"/>
    <p:sldId id="305" r:id="rId22"/>
    <p:sldId id="306" r:id="rId23"/>
    <p:sldId id="307" r:id="rId24"/>
    <p:sldId id="308" r:id="rId25"/>
    <p:sldId id="309" r:id="rId26"/>
    <p:sldId id="310" r:id="rId27"/>
    <p:sldId id="312" r:id="rId28"/>
    <p:sldId id="311" r:id="rId29"/>
    <p:sldId id="313" r:id="rId30"/>
    <p:sldId id="314" r:id="rId31"/>
    <p:sldId id="304" r:id="rId32"/>
    <p:sldId id="271"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6A99D4-8F66-43F0-BCC7-20B69D76F4CE}"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33804E43-6267-42FC-9973-A3AFE15BEB30}">
      <dgm:prSet custT="1"/>
      <dgm:spPr>
        <a:solidFill>
          <a:srgbClr val="92D050"/>
        </a:solidFill>
      </dgm:spPr>
      <dgm:t>
        <a:bodyPr/>
        <a:lstStyle/>
        <a:p>
          <a:pPr rtl="1"/>
          <a:r>
            <a:rPr lang="ar-DZ" sz="2000" b="1" smtClean="0"/>
            <a:t>مقدمة</a:t>
          </a:r>
          <a:endParaRPr lang="fr-FR" sz="2000"/>
        </a:p>
      </dgm:t>
    </dgm:pt>
    <dgm:pt modelId="{9EE5F733-8E9E-47DF-890E-307862082DCE}" type="parTrans" cxnId="{A9EE3652-87B8-48FA-9F4B-3CBCA686E9E3}">
      <dgm:prSet/>
      <dgm:spPr/>
      <dgm:t>
        <a:bodyPr/>
        <a:lstStyle/>
        <a:p>
          <a:pPr rtl="1"/>
          <a:endParaRPr lang="fr-FR" sz="2000"/>
        </a:p>
      </dgm:t>
    </dgm:pt>
    <dgm:pt modelId="{A12A010E-28A6-41E5-AB6E-3030105C4BD1}" type="sibTrans" cxnId="{A9EE3652-87B8-48FA-9F4B-3CBCA686E9E3}">
      <dgm:prSet/>
      <dgm:spPr/>
      <dgm:t>
        <a:bodyPr/>
        <a:lstStyle/>
        <a:p>
          <a:pPr rtl="1"/>
          <a:endParaRPr lang="fr-FR" sz="2000"/>
        </a:p>
      </dgm:t>
    </dgm:pt>
    <dgm:pt modelId="{346A6100-C6DC-4E8D-8298-62DC8CF43FB3}">
      <dgm:prSet custT="1"/>
      <dgm:spPr>
        <a:solidFill>
          <a:srgbClr val="92D050"/>
        </a:solidFill>
      </dgm:spPr>
      <dgm:t>
        <a:bodyPr/>
        <a:lstStyle/>
        <a:p>
          <a:pPr algn="ctr" rtl="1"/>
          <a:r>
            <a:rPr lang="ar-DZ" sz="2000" b="1" dirty="0" smtClean="0"/>
            <a:t>المبحث الأول: مدخل إلى التسويق الأخضر</a:t>
          </a:r>
          <a:endParaRPr lang="fr-FR" sz="2000" dirty="0"/>
        </a:p>
      </dgm:t>
    </dgm:pt>
    <dgm:pt modelId="{4896D9B0-51A1-4829-8883-F5ABF619299A}" type="parTrans" cxnId="{7E697CE1-477D-447F-9BD9-F51F24B57240}">
      <dgm:prSet/>
      <dgm:spPr/>
      <dgm:t>
        <a:bodyPr/>
        <a:lstStyle/>
        <a:p>
          <a:pPr rtl="1"/>
          <a:endParaRPr lang="fr-FR" sz="2000"/>
        </a:p>
      </dgm:t>
    </dgm:pt>
    <dgm:pt modelId="{7D7F3BF2-C304-4A35-BEBD-E3EF7971C6FF}" type="sibTrans" cxnId="{7E697CE1-477D-447F-9BD9-F51F24B57240}">
      <dgm:prSet/>
      <dgm:spPr/>
      <dgm:t>
        <a:bodyPr/>
        <a:lstStyle/>
        <a:p>
          <a:pPr rtl="1"/>
          <a:endParaRPr lang="fr-FR" sz="2000"/>
        </a:p>
      </dgm:t>
    </dgm:pt>
    <dgm:pt modelId="{F696CF10-EEDA-4AA3-97D5-BE8E54E1AB09}">
      <dgm:prSet custT="1"/>
      <dgm:spPr>
        <a:solidFill>
          <a:srgbClr val="92D050"/>
        </a:solidFill>
      </dgm:spPr>
      <dgm:t>
        <a:bodyPr/>
        <a:lstStyle/>
        <a:p>
          <a:pPr rtl="1"/>
          <a:r>
            <a:rPr lang="ar-DZ" sz="2000" b="1" dirty="0" smtClean="0"/>
            <a:t>خاتمة</a:t>
          </a:r>
          <a:endParaRPr lang="fr-FR" sz="2000" dirty="0"/>
        </a:p>
      </dgm:t>
    </dgm:pt>
    <dgm:pt modelId="{1A9E7549-2208-44F6-B288-13182E03A651}" type="parTrans" cxnId="{84A4D017-F96C-4E2A-899A-05C16DD6A239}">
      <dgm:prSet/>
      <dgm:spPr/>
      <dgm:t>
        <a:bodyPr/>
        <a:lstStyle/>
        <a:p>
          <a:pPr rtl="1"/>
          <a:endParaRPr lang="fr-FR" sz="2000"/>
        </a:p>
      </dgm:t>
    </dgm:pt>
    <dgm:pt modelId="{B743DB35-E6B4-46A5-BF1C-F7A76E5C207F}" type="sibTrans" cxnId="{84A4D017-F96C-4E2A-899A-05C16DD6A239}">
      <dgm:prSet/>
      <dgm:spPr/>
      <dgm:t>
        <a:bodyPr/>
        <a:lstStyle/>
        <a:p>
          <a:pPr rtl="1"/>
          <a:endParaRPr lang="fr-FR" sz="2000"/>
        </a:p>
      </dgm:t>
    </dgm:pt>
    <dgm:pt modelId="{57168EAD-4D28-4200-AD8A-C05392E263C6}">
      <dgm:prSet custT="1"/>
      <dgm:spPr/>
      <dgm:t>
        <a:bodyPr/>
        <a:lstStyle/>
        <a:p>
          <a:pPr rtl="1"/>
          <a:r>
            <a:rPr lang="ar-DZ" sz="2000" b="1" dirty="0" smtClean="0"/>
            <a:t>المطلب الأول: نشأة التسويق الأخضر، مفهومه، وأسباب ظهوره</a:t>
          </a:r>
          <a:endParaRPr lang="fr-FR" sz="2000" b="1" dirty="0" smtClean="0"/>
        </a:p>
      </dgm:t>
    </dgm:pt>
    <dgm:pt modelId="{315D74AB-8430-40BF-A94E-1F671E0462E5}" type="parTrans" cxnId="{A261876C-B827-41F4-93AB-46CFCFC96A16}">
      <dgm:prSet/>
      <dgm:spPr/>
      <dgm:t>
        <a:bodyPr/>
        <a:lstStyle/>
        <a:p>
          <a:pPr rtl="1"/>
          <a:endParaRPr lang="fr-FR"/>
        </a:p>
      </dgm:t>
    </dgm:pt>
    <dgm:pt modelId="{F13EEB02-6227-4F8A-91F1-5AC2C1BA9D7B}" type="sibTrans" cxnId="{A261876C-B827-41F4-93AB-46CFCFC96A16}">
      <dgm:prSet/>
      <dgm:spPr/>
      <dgm:t>
        <a:bodyPr/>
        <a:lstStyle/>
        <a:p>
          <a:pPr rtl="1"/>
          <a:endParaRPr lang="fr-FR"/>
        </a:p>
      </dgm:t>
    </dgm:pt>
    <dgm:pt modelId="{B2FADBCA-646E-4165-9BE8-B9F4C0A36047}">
      <dgm:prSet custT="1"/>
      <dgm:spPr/>
      <dgm:t>
        <a:bodyPr/>
        <a:lstStyle/>
        <a:p>
          <a:pPr rtl="1"/>
          <a:r>
            <a:rPr lang="ar-DZ" sz="2000" b="1" dirty="0" smtClean="0"/>
            <a:t>المطلب الثاني: أهمية التسويق الأخضر، أساليبه، وأبعاده</a:t>
          </a:r>
          <a:endParaRPr lang="fr-FR" sz="2000" b="1" dirty="0" smtClean="0"/>
        </a:p>
      </dgm:t>
    </dgm:pt>
    <dgm:pt modelId="{D943824B-B771-45A4-99EA-A0F61E177F13}" type="parTrans" cxnId="{2EF40800-323E-4B9F-8ECA-A0090666E119}">
      <dgm:prSet/>
      <dgm:spPr/>
      <dgm:t>
        <a:bodyPr/>
        <a:lstStyle/>
        <a:p>
          <a:pPr rtl="1"/>
          <a:endParaRPr lang="fr-FR"/>
        </a:p>
      </dgm:t>
    </dgm:pt>
    <dgm:pt modelId="{12C431B7-ADF5-4A2D-B32E-EFD67F1385B2}" type="sibTrans" cxnId="{2EF40800-323E-4B9F-8ECA-A0090666E119}">
      <dgm:prSet/>
      <dgm:spPr/>
      <dgm:t>
        <a:bodyPr/>
        <a:lstStyle/>
        <a:p>
          <a:pPr rtl="1"/>
          <a:endParaRPr lang="fr-FR"/>
        </a:p>
      </dgm:t>
    </dgm:pt>
    <dgm:pt modelId="{E6EB63AA-9A2C-4425-A6F3-349A34578245}">
      <dgm:prSet custT="1"/>
      <dgm:spPr/>
      <dgm:t>
        <a:bodyPr/>
        <a:lstStyle/>
        <a:p>
          <a:pPr rtl="1"/>
          <a:r>
            <a:rPr lang="ar-DZ" sz="2000" b="1" dirty="0" smtClean="0"/>
            <a:t>المطلب الثالث: متطلبات تبني مفهوم التسويق الأخضر</a:t>
          </a:r>
          <a:endParaRPr lang="fr-FR" sz="2000" b="1" dirty="0" smtClean="0"/>
        </a:p>
      </dgm:t>
    </dgm:pt>
    <dgm:pt modelId="{82860B2C-2A33-4155-844D-93B48C4D570B}" type="parTrans" cxnId="{8F361852-2438-4204-A367-19D709CB2D85}">
      <dgm:prSet/>
      <dgm:spPr/>
      <dgm:t>
        <a:bodyPr/>
        <a:lstStyle/>
        <a:p>
          <a:pPr rtl="1"/>
          <a:endParaRPr lang="fr-FR"/>
        </a:p>
      </dgm:t>
    </dgm:pt>
    <dgm:pt modelId="{7F7DE5B3-A7A1-47B9-8D42-F22CCDBB0D75}" type="sibTrans" cxnId="{8F361852-2438-4204-A367-19D709CB2D85}">
      <dgm:prSet/>
      <dgm:spPr/>
      <dgm:t>
        <a:bodyPr/>
        <a:lstStyle/>
        <a:p>
          <a:pPr rtl="1"/>
          <a:endParaRPr lang="fr-FR"/>
        </a:p>
      </dgm:t>
    </dgm:pt>
    <dgm:pt modelId="{C3C05D5A-91EF-49D8-8429-3FDECFA0E1EB}">
      <dgm:prSet custT="1"/>
      <dgm:spPr>
        <a:solidFill>
          <a:srgbClr val="92D050"/>
        </a:solidFill>
      </dgm:spPr>
      <dgm:t>
        <a:bodyPr/>
        <a:lstStyle/>
        <a:p>
          <a:pPr rtl="1"/>
          <a:r>
            <a:rPr lang="ar-DZ" sz="2000" b="1" dirty="0" smtClean="0"/>
            <a:t>المبحث الثاني: المزيج التسويقي الأخضر و مؤشرات قياس نجاحه</a:t>
          </a:r>
          <a:endParaRPr lang="fr-FR" sz="2000" b="1" dirty="0" smtClean="0"/>
        </a:p>
      </dgm:t>
    </dgm:pt>
    <dgm:pt modelId="{18EBA175-5BA3-44E5-BBF8-A73F23AE80E8}" type="parTrans" cxnId="{3087C8A3-69D0-4921-838D-7041D8E8E958}">
      <dgm:prSet/>
      <dgm:spPr/>
      <dgm:t>
        <a:bodyPr/>
        <a:lstStyle/>
        <a:p>
          <a:pPr rtl="1"/>
          <a:endParaRPr lang="fr-FR"/>
        </a:p>
      </dgm:t>
    </dgm:pt>
    <dgm:pt modelId="{C3A38ADA-6A61-462E-9A01-1B0FAE574DFA}" type="sibTrans" cxnId="{3087C8A3-69D0-4921-838D-7041D8E8E958}">
      <dgm:prSet/>
      <dgm:spPr/>
      <dgm:t>
        <a:bodyPr/>
        <a:lstStyle/>
        <a:p>
          <a:pPr rtl="1"/>
          <a:endParaRPr lang="fr-FR"/>
        </a:p>
      </dgm:t>
    </dgm:pt>
    <dgm:pt modelId="{713585C9-4F50-46D3-A5EE-3C461D25A283}">
      <dgm:prSet custT="1"/>
      <dgm:spPr/>
      <dgm:t>
        <a:bodyPr/>
        <a:lstStyle/>
        <a:p>
          <a:pPr rtl="1"/>
          <a:r>
            <a:rPr lang="ar-DZ" sz="2000" b="1" dirty="0" smtClean="0"/>
            <a:t>المطلب الأول: تعريف المزيج التسويقي الأخضر</a:t>
          </a:r>
          <a:endParaRPr lang="fr-FR" sz="2000" b="1" dirty="0" smtClean="0"/>
        </a:p>
      </dgm:t>
    </dgm:pt>
    <dgm:pt modelId="{476DC826-0B88-442C-BF3B-2955DD90F189}" type="parTrans" cxnId="{0FDC76AC-C104-4CE9-AD3B-2F5E7C1CBD9F}">
      <dgm:prSet/>
      <dgm:spPr/>
      <dgm:t>
        <a:bodyPr/>
        <a:lstStyle/>
        <a:p>
          <a:pPr rtl="1"/>
          <a:endParaRPr lang="fr-FR"/>
        </a:p>
      </dgm:t>
    </dgm:pt>
    <dgm:pt modelId="{0979BDA3-3184-4B17-815E-00B51E70DBCE}" type="sibTrans" cxnId="{0FDC76AC-C104-4CE9-AD3B-2F5E7C1CBD9F}">
      <dgm:prSet/>
      <dgm:spPr/>
      <dgm:t>
        <a:bodyPr/>
        <a:lstStyle/>
        <a:p>
          <a:pPr rtl="1"/>
          <a:endParaRPr lang="fr-FR"/>
        </a:p>
      </dgm:t>
    </dgm:pt>
    <dgm:pt modelId="{0DF563DE-D016-46D4-9044-91E92CF00ABF}">
      <dgm:prSet custT="1"/>
      <dgm:spPr/>
      <dgm:t>
        <a:bodyPr/>
        <a:lstStyle/>
        <a:p>
          <a:pPr rtl="1"/>
          <a:r>
            <a:rPr lang="ar-DZ" sz="2000" b="1" dirty="0" smtClean="0"/>
            <a:t>المطلب الثاني: عناصر المزيج التسويقي الأخضر</a:t>
          </a:r>
          <a:endParaRPr lang="fr-FR" sz="2000" b="1" dirty="0" smtClean="0"/>
        </a:p>
      </dgm:t>
    </dgm:pt>
    <dgm:pt modelId="{5A663ABA-02CD-41CD-9588-6D9769C87409}" type="parTrans" cxnId="{C4751A94-4B9C-4B0E-B9C2-A89DB725801D}">
      <dgm:prSet/>
      <dgm:spPr/>
      <dgm:t>
        <a:bodyPr/>
        <a:lstStyle/>
        <a:p>
          <a:pPr rtl="1"/>
          <a:endParaRPr lang="fr-FR"/>
        </a:p>
      </dgm:t>
    </dgm:pt>
    <dgm:pt modelId="{D41095B3-7FC0-4B16-BBF9-76E87E030C3F}" type="sibTrans" cxnId="{C4751A94-4B9C-4B0E-B9C2-A89DB725801D}">
      <dgm:prSet/>
      <dgm:spPr/>
      <dgm:t>
        <a:bodyPr/>
        <a:lstStyle/>
        <a:p>
          <a:pPr rtl="1"/>
          <a:endParaRPr lang="fr-FR"/>
        </a:p>
      </dgm:t>
    </dgm:pt>
    <dgm:pt modelId="{4E25ADAA-02D0-4E16-BCCD-DB8059EBE06B}">
      <dgm:prSet custT="1"/>
      <dgm:spPr/>
      <dgm:t>
        <a:bodyPr/>
        <a:lstStyle/>
        <a:p>
          <a:pPr rtl="1"/>
          <a:r>
            <a:rPr lang="ar-DZ" sz="2000" b="1" dirty="0" smtClean="0"/>
            <a:t>المطلب الثالث: مؤشرات قياس نجاح تطبيق المزيج التسويقي الأخضر</a:t>
          </a:r>
          <a:endParaRPr lang="fr-FR" sz="2000" b="1" dirty="0" smtClean="0"/>
        </a:p>
      </dgm:t>
    </dgm:pt>
    <dgm:pt modelId="{F76E66AC-88F5-4F7C-A7F3-F2E77B4D2A39}" type="parTrans" cxnId="{0F062B2C-60E8-4BE5-A48C-6FACDFCAB78B}">
      <dgm:prSet/>
      <dgm:spPr/>
      <dgm:t>
        <a:bodyPr/>
        <a:lstStyle/>
        <a:p>
          <a:pPr rtl="1"/>
          <a:endParaRPr lang="fr-FR"/>
        </a:p>
      </dgm:t>
    </dgm:pt>
    <dgm:pt modelId="{6378F638-3F40-4C47-A21D-47D7FED87057}" type="sibTrans" cxnId="{0F062B2C-60E8-4BE5-A48C-6FACDFCAB78B}">
      <dgm:prSet/>
      <dgm:spPr/>
      <dgm:t>
        <a:bodyPr/>
        <a:lstStyle/>
        <a:p>
          <a:pPr rtl="1"/>
          <a:endParaRPr lang="fr-FR"/>
        </a:p>
      </dgm:t>
    </dgm:pt>
    <dgm:pt modelId="{ABCA3F84-0CDD-4A54-871E-9FF52BD48BB0}">
      <dgm:prSet custT="1"/>
      <dgm:spPr>
        <a:solidFill>
          <a:srgbClr val="92D050"/>
        </a:solidFill>
      </dgm:spPr>
      <dgm:t>
        <a:bodyPr/>
        <a:lstStyle/>
        <a:p>
          <a:pPr rtl="1"/>
          <a:r>
            <a:rPr lang="ar-DZ" sz="2000" b="1" dirty="0" smtClean="0"/>
            <a:t>المبحث الثالث: واقع التسويق الأخضر بمؤسسة "تويوتا" </a:t>
          </a:r>
          <a:r>
            <a:rPr lang="fr-FR" sz="2000" b="1" dirty="0" smtClean="0"/>
            <a:t>Toyota</a:t>
          </a:r>
        </a:p>
      </dgm:t>
    </dgm:pt>
    <dgm:pt modelId="{33597424-D3F2-4169-89D0-9B9543DE8D35}" type="parTrans" cxnId="{9A263308-3867-435C-BAD0-9F7661CB6EA8}">
      <dgm:prSet/>
      <dgm:spPr/>
      <dgm:t>
        <a:bodyPr/>
        <a:lstStyle/>
        <a:p>
          <a:pPr rtl="1"/>
          <a:endParaRPr lang="fr-FR"/>
        </a:p>
      </dgm:t>
    </dgm:pt>
    <dgm:pt modelId="{703E9F28-9293-41F5-A568-308A00AAF125}" type="sibTrans" cxnId="{9A263308-3867-435C-BAD0-9F7661CB6EA8}">
      <dgm:prSet/>
      <dgm:spPr/>
      <dgm:t>
        <a:bodyPr/>
        <a:lstStyle/>
        <a:p>
          <a:pPr rtl="1"/>
          <a:endParaRPr lang="fr-FR"/>
        </a:p>
      </dgm:t>
    </dgm:pt>
    <dgm:pt modelId="{8F6ADDAB-4FFA-4967-93EE-049C14ECEDC5}">
      <dgm:prSet custT="1"/>
      <dgm:spPr/>
      <dgm:t>
        <a:bodyPr/>
        <a:lstStyle/>
        <a:p>
          <a:pPr rtl="1"/>
          <a:r>
            <a:rPr lang="ar-DZ" sz="2000" b="1" dirty="0" smtClean="0"/>
            <a:t>المطلب الأول: التعريف بمؤسسة "تويوتا" </a:t>
          </a:r>
          <a:r>
            <a:rPr lang="fr-FR" sz="2000" b="1" dirty="0" smtClean="0"/>
            <a:t>Toyota</a:t>
          </a:r>
        </a:p>
      </dgm:t>
    </dgm:pt>
    <dgm:pt modelId="{C3504D84-1C1C-4992-96F2-F971F87FB643}" type="parTrans" cxnId="{1C3DB4C0-6267-49C2-BFC5-0F9CA23C74B2}">
      <dgm:prSet/>
      <dgm:spPr/>
      <dgm:t>
        <a:bodyPr/>
        <a:lstStyle/>
        <a:p>
          <a:pPr rtl="1"/>
          <a:endParaRPr lang="fr-FR"/>
        </a:p>
      </dgm:t>
    </dgm:pt>
    <dgm:pt modelId="{FA2BE544-4AD1-4177-85A8-B4AF868E150E}" type="sibTrans" cxnId="{1C3DB4C0-6267-49C2-BFC5-0F9CA23C74B2}">
      <dgm:prSet/>
      <dgm:spPr/>
      <dgm:t>
        <a:bodyPr/>
        <a:lstStyle/>
        <a:p>
          <a:pPr rtl="1"/>
          <a:endParaRPr lang="fr-FR"/>
        </a:p>
      </dgm:t>
    </dgm:pt>
    <dgm:pt modelId="{5971BD91-A8FB-495E-B9DD-C54E8A62FBBE}">
      <dgm:prSet custT="1"/>
      <dgm:spPr/>
      <dgm:t>
        <a:bodyPr/>
        <a:lstStyle/>
        <a:p>
          <a:pPr rtl="1"/>
          <a:r>
            <a:rPr lang="ar-DZ" sz="2000" b="1" dirty="0" smtClean="0"/>
            <a:t>المطلب الثاني: واقع تبني مؤسسة الأعمال ''تويوتا'' للتسويق الأخضر</a:t>
          </a:r>
          <a:endParaRPr lang="fr-FR" sz="2000" b="1" dirty="0" smtClean="0"/>
        </a:p>
      </dgm:t>
    </dgm:pt>
    <dgm:pt modelId="{2297EFC0-91A8-4E79-BC01-DCCCA9D53332}" type="parTrans" cxnId="{A0326048-4ADD-4C6D-BD66-C56E94AF72B2}">
      <dgm:prSet/>
      <dgm:spPr/>
      <dgm:t>
        <a:bodyPr/>
        <a:lstStyle/>
        <a:p>
          <a:pPr rtl="1"/>
          <a:endParaRPr lang="fr-FR"/>
        </a:p>
      </dgm:t>
    </dgm:pt>
    <dgm:pt modelId="{0765334E-AC51-493B-919A-D60038BE2243}" type="sibTrans" cxnId="{A0326048-4ADD-4C6D-BD66-C56E94AF72B2}">
      <dgm:prSet/>
      <dgm:spPr/>
      <dgm:t>
        <a:bodyPr/>
        <a:lstStyle/>
        <a:p>
          <a:pPr rtl="1"/>
          <a:endParaRPr lang="fr-FR"/>
        </a:p>
      </dgm:t>
    </dgm:pt>
    <dgm:pt modelId="{2F4D84B9-3AD9-4391-95E0-082CF0E67DF8}">
      <dgm:prSet custT="1"/>
      <dgm:spPr/>
      <dgm:t>
        <a:bodyPr/>
        <a:lstStyle/>
        <a:p>
          <a:pPr rtl="1"/>
          <a:r>
            <a:rPr lang="ar-DZ" sz="2000" b="1" dirty="0" smtClean="0"/>
            <a:t>المطلب الثالث: المزايا التي حققتها مؤسسة </a:t>
          </a:r>
          <a:r>
            <a:rPr lang="fr-FR" sz="2000" b="1" dirty="0" smtClean="0"/>
            <a:t>Toyota </a:t>
          </a:r>
          <a:r>
            <a:rPr lang="ar-DZ" sz="2000" b="1" dirty="0" smtClean="0"/>
            <a:t>نظير تبنيها للتسويق الأخضر</a:t>
          </a:r>
          <a:endParaRPr lang="fr-FR" sz="2000" b="1" dirty="0" smtClean="0"/>
        </a:p>
      </dgm:t>
    </dgm:pt>
    <dgm:pt modelId="{3A6EFA3B-F0BF-4B82-A087-355A9377E216}" type="parTrans" cxnId="{A04263B1-EC98-4484-8D13-19C2E67C7512}">
      <dgm:prSet/>
      <dgm:spPr/>
      <dgm:t>
        <a:bodyPr/>
        <a:lstStyle/>
        <a:p>
          <a:pPr rtl="1"/>
          <a:endParaRPr lang="fr-FR"/>
        </a:p>
      </dgm:t>
    </dgm:pt>
    <dgm:pt modelId="{92471F94-EA0A-4B07-B36C-095722C7D70C}" type="sibTrans" cxnId="{A04263B1-EC98-4484-8D13-19C2E67C7512}">
      <dgm:prSet/>
      <dgm:spPr/>
      <dgm:t>
        <a:bodyPr/>
        <a:lstStyle/>
        <a:p>
          <a:pPr rtl="1"/>
          <a:endParaRPr lang="fr-FR"/>
        </a:p>
      </dgm:t>
    </dgm:pt>
    <dgm:pt modelId="{1F7B9926-9C9E-4D76-93D9-A762651805CE}" type="pres">
      <dgm:prSet presAssocID="{3D6A99D4-8F66-43F0-BCC7-20B69D76F4CE}" presName="linear" presStyleCnt="0">
        <dgm:presLayoutVars>
          <dgm:animLvl val="lvl"/>
          <dgm:resizeHandles val="exact"/>
        </dgm:presLayoutVars>
      </dgm:prSet>
      <dgm:spPr/>
      <dgm:t>
        <a:bodyPr/>
        <a:lstStyle/>
        <a:p>
          <a:endParaRPr lang="fr-FR"/>
        </a:p>
      </dgm:t>
    </dgm:pt>
    <dgm:pt modelId="{04528524-CE68-4525-A12C-097FC3C1276B}" type="pres">
      <dgm:prSet presAssocID="{33804E43-6267-42FC-9973-A3AFE15BEB30}" presName="parentText" presStyleLbl="node1" presStyleIdx="0" presStyleCnt="14" custLinFactY="-4903" custLinFactNeighborX="-1292" custLinFactNeighborY="-100000">
        <dgm:presLayoutVars>
          <dgm:chMax val="0"/>
          <dgm:bulletEnabled val="1"/>
        </dgm:presLayoutVars>
      </dgm:prSet>
      <dgm:spPr/>
      <dgm:t>
        <a:bodyPr/>
        <a:lstStyle/>
        <a:p>
          <a:endParaRPr lang="fr-FR"/>
        </a:p>
      </dgm:t>
    </dgm:pt>
    <dgm:pt modelId="{3EA5B381-034A-458B-9164-277CBA334621}" type="pres">
      <dgm:prSet presAssocID="{A12A010E-28A6-41E5-AB6E-3030105C4BD1}" presName="spacer" presStyleCnt="0"/>
      <dgm:spPr/>
    </dgm:pt>
    <dgm:pt modelId="{0B0CA054-5920-4519-99D0-E1E70649985B}" type="pres">
      <dgm:prSet presAssocID="{346A6100-C6DC-4E8D-8298-62DC8CF43FB3}" presName="parentText" presStyleLbl="node1" presStyleIdx="1" presStyleCnt="14">
        <dgm:presLayoutVars>
          <dgm:chMax val="0"/>
          <dgm:bulletEnabled val="1"/>
        </dgm:presLayoutVars>
      </dgm:prSet>
      <dgm:spPr/>
      <dgm:t>
        <a:bodyPr/>
        <a:lstStyle/>
        <a:p>
          <a:endParaRPr lang="fr-FR"/>
        </a:p>
      </dgm:t>
    </dgm:pt>
    <dgm:pt modelId="{C90371ED-9356-44A1-A8C8-72E2F134BB8F}" type="pres">
      <dgm:prSet presAssocID="{7D7F3BF2-C304-4A35-BEBD-E3EF7971C6FF}" presName="spacer" presStyleCnt="0"/>
      <dgm:spPr/>
    </dgm:pt>
    <dgm:pt modelId="{65882777-F53A-4676-8D02-CF067595DECE}" type="pres">
      <dgm:prSet presAssocID="{57168EAD-4D28-4200-AD8A-C05392E263C6}" presName="parentText" presStyleLbl="node1" presStyleIdx="2" presStyleCnt="14">
        <dgm:presLayoutVars>
          <dgm:chMax val="0"/>
          <dgm:bulletEnabled val="1"/>
        </dgm:presLayoutVars>
      </dgm:prSet>
      <dgm:spPr/>
      <dgm:t>
        <a:bodyPr/>
        <a:lstStyle/>
        <a:p>
          <a:endParaRPr lang="fr-FR"/>
        </a:p>
      </dgm:t>
    </dgm:pt>
    <dgm:pt modelId="{191773A8-DBC1-4E94-8CF8-DC16C7081C5C}" type="pres">
      <dgm:prSet presAssocID="{F13EEB02-6227-4F8A-91F1-5AC2C1BA9D7B}" presName="spacer" presStyleCnt="0"/>
      <dgm:spPr/>
    </dgm:pt>
    <dgm:pt modelId="{857674DC-CFFC-437F-915A-E1298EC5C067}" type="pres">
      <dgm:prSet presAssocID="{B2FADBCA-646E-4165-9BE8-B9F4C0A36047}" presName="parentText" presStyleLbl="node1" presStyleIdx="3" presStyleCnt="14">
        <dgm:presLayoutVars>
          <dgm:chMax val="0"/>
          <dgm:bulletEnabled val="1"/>
        </dgm:presLayoutVars>
      </dgm:prSet>
      <dgm:spPr/>
      <dgm:t>
        <a:bodyPr/>
        <a:lstStyle/>
        <a:p>
          <a:endParaRPr lang="fr-FR"/>
        </a:p>
      </dgm:t>
    </dgm:pt>
    <dgm:pt modelId="{E2E9D61F-5A3F-4741-90EA-3FC5377CDE29}" type="pres">
      <dgm:prSet presAssocID="{12C431B7-ADF5-4A2D-B32E-EFD67F1385B2}" presName="spacer" presStyleCnt="0"/>
      <dgm:spPr/>
    </dgm:pt>
    <dgm:pt modelId="{33C59D66-BD61-4F3A-A66A-7F775D8E883C}" type="pres">
      <dgm:prSet presAssocID="{E6EB63AA-9A2C-4425-A6F3-349A34578245}" presName="parentText" presStyleLbl="node1" presStyleIdx="4" presStyleCnt="14">
        <dgm:presLayoutVars>
          <dgm:chMax val="0"/>
          <dgm:bulletEnabled val="1"/>
        </dgm:presLayoutVars>
      </dgm:prSet>
      <dgm:spPr/>
      <dgm:t>
        <a:bodyPr/>
        <a:lstStyle/>
        <a:p>
          <a:endParaRPr lang="fr-FR"/>
        </a:p>
      </dgm:t>
    </dgm:pt>
    <dgm:pt modelId="{60A96002-66FA-4573-9240-3E2B21BD60C7}" type="pres">
      <dgm:prSet presAssocID="{7F7DE5B3-A7A1-47B9-8D42-F22CCDBB0D75}" presName="spacer" presStyleCnt="0"/>
      <dgm:spPr/>
    </dgm:pt>
    <dgm:pt modelId="{4512BD1A-656E-42F2-92FC-5873C134AE34}" type="pres">
      <dgm:prSet presAssocID="{C3C05D5A-91EF-49D8-8429-3FDECFA0E1EB}" presName="parentText" presStyleLbl="node1" presStyleIdx="5" presStyleCnt="14">
        <dgm:presLayoutVars>
          <dgm:chMax val="0"/>
          <dgm:bulletEnabled val="1"/>
        </dgm:presLayoutVars>
      </dgm:prSet>
      <dgm:spPr/>
      <dgm:t>
        <a:bodyPr/>
        <a:lstStyle/>
        <a:p>
          <a:endParaRPr lang="fr-FR"/>
        </a:p>
      </dgm:t>
    </dgm:pt>
    <dgm:pt modelId="{E746ED88-3F69-4D9D-8C31-19DD143162ED}" type="pres">
      <dgm:prSet presAssocID="{C3A38ADA-6A61-462E-9A01-1B0FAE574DFA}" presName="spacer" presStyleCnt="0"/>
      <dgm:spPr/>
    </dgm:pt>
    <dgm:pt modelId="{40C50CCB-179D-4940-8994-12070A3CCD8B}" type="pres">
      <dgm:prSet presAssocID="{713585C9-4F50-46D3-A5EE-3C461D25A283}" presName="parentText" presStyleLbl="node1" presStyleIdx="6" presStyleCnt="14">
        <dgm:presLayoutVars>
          <dgm:chMax val="0"/>
          <dgm:bulletEnabled val="1"/>
        </dgm:presLayoutVars>
      </dgm:prSet>
      <dgm:spPr/>
      <dgm:t>
        <a:bodyPr/>
        <a:lstStyle/>
        <a:p>
          <a:endParaRPr lang="fr-FR"/>
        </a:p>
      </dgm:t>
    </dgm:pt>
    <dgm:pt modelId="{849280F0-070A-4702-9A82-E138DABC74B5}" type="pres">
      <dgm:prSet presAssocID="{0979BDA3-3184-4B17-815E-00B51E70DBCE}" presName="spacer" presStyleCnt="0"/>
      <dgm:spPr/>
    </dgm:pt>
    <dgm:pt modelId="{B8672F4B-001C-4B59-9241-77FD81CEB902}" type="pres">
      <dgm:prSet presAssocID="{0DF563DE-D016-46D4-9044-91E92CF00ABF}" presName="parentText" presStyleLbl="node1" presStyleIdx="7" presStyleCnt="14">
        <dgm:presLayoutVars>
          <dgm:chMax val="0"/>
          <dgm:bulletEnabled val="1"/>
        </dgm:presLayoutVars>
      </dgm:prSet>
      <dgm:spPr/>
      <dgm:t>
        <a:bodyPr/>
        <a:lstStyle/>
        <a:p>
          <a:endParaRPr lang="fr-FR"/>
        </a:p>
      </dgm:t>
    </dgm:pt>
    <dgm:pt modelId="{3F64B2E2-4E8F-4430-AA42-06F4CECCA762}" type="pres">
      <dgm:prSet presAssocID="{D41095B3-7FC0-4B16-BBF9-76E87E030C3F}" presName="spacer" presStyleCnt="0"/>
      <dgm:spPr/>
    </dgm:pt>
    <dgm:pt modelId="{276FA37A-3EE2-41CE-A536-7D72C649C6AB}" type="pres">
      <dgm:prSet presAssocID="{4E25ADAA-02D0-4E16-BCCD-DB8059EBE06B}" presName="parentText" presStyleLbl="node1" presStyleIdx="8" presStyleCnt="14">
        <dgm:presLayoutVars>
          <dgm:chMax val="0"/>
          <dgm:bulletEnabled val="1"/>
        </dgm:presLayoutVars>
      </dgm:prSet>
      <dgm:spPr/>
      <dgm:t>
        <a:bodyPr/>
        <a:lstStyle/>
        <a:p>
          <a:endParaRPr lang="fr-FR"/>
        </a:p>
      </dgm:t>
    </dgm:pt>
    <dgm:pt modelId="{F5A35F74-FE20-439F-935E-A34FA55AA1FC}" type="pres">
      <dgm:prSet presAssocID="{6378F638-3F40-4C47-A21D-47D7FED87057}" presName="spacer" presStyleCnt="0"/>
      <dgm:spPr/>
    </dgm:pt>
    <dgm:pt modelId="{D916B185-E9F7-42BF-9987-2D6821D87279}" type="pres">
      <dgm:prSet presAssocID="{ABCA3F84-0CDD-4A54-871E-9FF52BD48BB0}" presName="parentText" presStyleLbl="node1" presStyleIdx="9" presStyleCnt="14">
        <dgm:presLayoutVars>
          <dgm:chMax val="0"/>
          <dgm:bulletEnabled val="1"/>
        </dgm:presLayoutVars>
      </dgm:prSet>
      <dgm:spPr/>
      <dgm:t>
        <a:bodyPr/>
        <a:lstStyle/>
        <a:p>
          <a:endParaRPr lang="fr-FR"/>
        </a:p>
      </dgm:t>
    </dgm:pt>
    <dgm:pt modelId="{F486DD1E-BD78-4642-8815-2A3F4981299B}" type="pres">
      <dgm:prSet presAssocID="{703E9F28-9293-41F5-A568-308A00AAF125}" presName="spacer" presStyleCnt="0"/>
      <dgm:spPr/>
    </dgm:pt>
    <dgm:pt modelId="{9941192A-8DD7-4BEE-BB9B-E47E7F9CC227}" type="pres">
      <dgm:prSet presAssocID="{8F6ADDAB-4FFA-4967-93EE-049C14ECEDC5}" presName="parentText" presStyleLbl="node1" presStyleIdx="10" presStyleCnt="14">
        <dgm:presLayoutVars>
          <dgm:chMax val="0"/>
          <dgm:bulletEnabled val="1"/>
        </dgm:presLayoutVars>
      </dgm:prSet>
      <dgm:spPr/>
      <dgm:t>
        <a:bodyPr/>
        <a:lstStyle/>
        <a:p>
          <a:endParaRPr lang="fr-FR"/>
        </a:p>
      </dgm:t>
    </dgm:pt>
    <dgm:pt modelId="{7277B40D-7CC3-4CD2-8A8E-42BE42BE2091}" type="pres">
      <dgm:prSet presAssocID="{FA2BE544-4AD1-4177-85A8-B4AF868E150E}" presName="spacer" presStyleCnt="0"/>
      <dgm:spPr/>
    </dgm:pt>
    <dgm:pt modelId="{BBE6428B-D19F-4E0B-A007-C92A603C5023}" type="pres">
      <dgm:prSet presAssocID="{5971BD91-A8FB-495E-B9DD-C54E8A62FBBE}" presName="parentText" presStyleLbl="node1" presStyleIdx="11" presStyleCnt="14">
        <dgm:presLayoutVars>
          <dgm:chMax val="0"/>
          <dgm:bulletEnabled val="1"/>
        </dgm:presLayoutVars>
      </dgm:prSet>
      <dgm:spPr/>
      <dgm:t>
        <a:bodyPr/>
        <a:lstStyle/>
        <a:p>
          <a:endParaRPr lang="fr-FR"/>
        </a:p>
      </dgm:t>
    </dgm:pt>
    <dgm:pt modelId="{B9A21F1E-2B05-466E-94FF-072B88A6863C}" type="pres">
      <dgm:prSet presAssocID="{0765334E-AC51-493B-919A-D60038BE2243}" presName="spacer" presStyleCnt="0"/>
      <dgm:spPr/>
    </dgm:pt>
    <dgm:pt modelId="{57056E78-EC7F-41FE-8B77-C9534AEE6BDB}" type="pres">
      <dgm:prSet presAssocID="{2F4D84B9-3AD9-4391-95E0-082CF0E67DF8}" presName="parentText" presStyleLbl="node1" presStyleIdx="12" presStyleCnt="14">
        <dgm:presLayoutVars>
          <dgm:chMax val="0"/>
          <dgm:bulletEnabled val="1"/>
        </dgm:presLayoutVars>
      </dgm:prSet>
      <dgm:spPr/>
      <dgm:t>
        <a:bodyPr/>
        <a:lstStyle/>
        <a:p>
          <a:endParaRPr lang="fr-FR"/>
        </a:p>
      </dgm:t>
    </dgm:pt>
    <dgm:pt modelId="{FEEC8697-848A-4F45-A177-36E8E5CF5F02}" type="pres">
      <dgm:prSet presAssocID="{92471F94-EA0A-4B07-B36C-095722C7D70C}" presName="spacer" presStyleCnt="0"/>
      <dgm:spPr/>
    </dgm:pt>
    <dgm:pt modelId="{D19C8854-EA12-4CFE-B548-906D0F324D6D}" type="pres">
      <dgm:prSet presAssocID="{F696CF10-EEDA-4AA3-97D5-BE8E54E1AB09}" presName="parentText" presStyleLbl="node1" presStyleIdx="13" presStyleCnt="14">
        <dgm:presLayoutVars>
          <dgm:chMax val="0"/>
          <dgm:bulletEnabled val="1"/>
        </dgm:presLayoutVars>
      </dgm:prSet>
      <dgm:spPr/>
      <dgm:t>
        <a:bodyPr/>
        <a:lstStyle/>
        <a:p>
          <a:endParaRPr lang="fr-FR"/>
        </a:p>
      </dgm:t>
    </dgm:pt>
  </dgm:ptLst>
  <dgm:cxnLst>
    <dgm:cxn modelId="{3A84233C-DACD-4318-AA38-45475F715984}" type="presOf" srcId="{713585C9-4F50-46D3-A5EE-3C461D25A283}" destId="{40C50CCB-179D-4940-8994-12070A3CCD8B}" srcOrd="0" destOrd="0" presId="urn:microsoft.com/office/officeart/2005/8/layout/vList2"/>
    <dgm:cxn modelId="{84A4D017-F96C-4E2A-899A-05C16DD6A239}" srcId="{3D6A99D4-8F66-43F0-BCC7-20B69D76F4CE}" destId="{F696CF10-EEDA-4AA3-97D5-BE8E54E1AB09}" srcOrd="13" destOrd="0" parTransId="{1A9E7549-2208-44F6-B288-13182E03A651}" sibTransId="{B743DB35-E6B4-46A5-BF1C-F7A76E5C207F}"/>
    <dgm:cxn modelId="{1C3DB4C0-6267-49C2-BFC5-0F9CA23C74B2}" srcId="{3D6A99D4-8F66-43F0-BCC7-20B69D76F4CE}" destId="{8F6ADDAB-4FFA-4967-93EE-049C14ECEDC5}" srcOrd="10" destOrd="0" parTransId="{C3504D84-1C1C-4992-96F2-F971F87FB643}" sibTransId="{FA2BE544-4AD1-4177-85A8-B4AF868E150E}"/>
    <dgm:cxn modelId="{0F062B2C-60E8-4BE5-A48C-6FACDFCAB78B}" srcId="{3D6A99D4-8F66-43F0-BCC7-20B69D76F4CE}" destId="{4E25ADAA-02D0-4E16-BCCD-DB8059EBE06B}" srcOrd="8" destOrd="0" parTransId="{F76E66AC-88F5-4F7C-A7F3-F2E77B4D2A39}" sibTransId="{6378F638-3F40-4C47-A21D-47D7FED87057}"/>
    <dgm:cxn modelId="{F70C5E4B-8AA2-4CF7-BF29-84D690F6BAF8}" type="presOf" srcId="{8F6ADDAB-4FFA-4967-93EE-049C14ECEDC5}" destId="{9941192A-8DD7-4BEE-BB9B-E47E7F9CC227}" srcOrd="0" destOrd="0" presId="urn:microsoft.com/office/officeart/2005/8/layout/vList2"/>
    <dgm:cxn modelId="{22CFE92F-7AE7-4CC6-8131-FC293760164E}" type="presOf" srcId="{3D6A99D4-8F66-43F0-BCC7-20B69D76F4CE}" destId="{1F7B9926-9C9E-4D76-93D9-A762651805CE}" srcOrd="0" destOrd="0" presId="urn:microsoft.com/office/officeart/2005/8/layout/vList2"/>
    <dgm:cxn modelId="{23D1BEC7-4B93-4CF2-95C6-4FE02D0ED04A}" type="presOf" srcId="{2F4D84B9-3AD9-4391-95E0-082CF0E67DF8}" destId="{57056E78-EC7F-41FE-8B77-C9534AEE6BDB}" srcOrd="0" destOrd="0" presId="urn:microsoft.com/office/officeart/2005/8/layout/vList2"/>
    <dgm:cxn modelId="{4BFE04CC-A302-4939-80A7-6ACEEF9A8ECD}" type="presOf" srcId="{B2FADBCA-646E-4165-9BE8-B9F4C0A36047}" destId="{857674DC-CFFC-437F-915A-E1298EC5C067}" srcOrd="0" destOrd="0" presId="urn:microsoft.com/office/officeart/2005/8/layout/vList2"/>
    <dgm:cxn modelId="{3087C8A3-69D0-4921-838D-7041D8E8E958}" srcId="{3D6A99D4-8F66-43F0-BCC7-20B69D76F4CE}" destId="{C3C05D5A-91EF-49D8-8429-3FDECFA0E1EB}" srcOrd="5" destOrd="0" parTransId="{18EBA175-5BA3-44E5-BBF8-A73F23AE80E8}" sibTransId="{C3A38ADA-6A61-462E-9A01-1B0FAE574DFA}"/>
    <dgm:cxn modelId="{1E7BDCF3-1128-4166-9C7A-D60ABF889AF5}" type="presOf" srcId="{57168EAD-4D28-4200-AD8A-C05392E263C6}" destId="{65882777-F53A-4676-8D02-CF067595DECE}" srcOrd="0" destOrd="0" presId="urn:microsoft.com/office/officeart/2005/8/layout/vList2"/>
    <dgm:cxn modelId="{9A263308-3867-435C-BAD0-9F7661CB6EA8}" srcId="{3D6A99D4-8F66-43F0-BCC7-20B69D76F4CE}" destId="{ABCA3F84-0CDD-4A54-871E-9FF52BD48BB0}" srcOrd="9" destOrd="0" parTransId="{33597424-D3F2-4169-89D0-9B9543DE8D35}" sibTransId="{703E9F28-9293-41F5-A568-308A00AAF125}"/>
    <dgm:cxn modelId="{0FDC76AC-C104-4CE9-AD3B-2F5E7C1CBD9F}" srcId="{3D6A99D4-8F66-43F0-BCC7-20B69D76F4CE}" destId="{713585C9-4F50-46D3-A5EE-3C461D25A283}" srcOrd="6" destOrd="0" parTransId="{476DC826-0B88-442C-BF3B-2955DD90F189}" sibTransId="{0979BDA3-3184-4B17-815E-00B51E70DBCE}"/>
    <dgm:cxn modelId="{D5223EF6-270E-4B0E-866F-C61A61FBC2A4}" type="presOf" srcId="{33804E43-6267-42FC-9973-A3AFE15BEB30}" destId="{04528524-CE68-4525-A12C-097FC3C1276B}" srcOrd="0" destOrd="0" presId="urn:microsoft.com/office/officeart/2005/8/layout/vList2"/>
    <dgm:cxn modelId="{649F6D94-9FAF-470F-86CC-ADBB2C5BCBB7}" type="presOf" srcId="{0DF563DE-D016-46D4-9044-91E92CF00ABF}" destId="{B8672F4B-001C-4B59-9241-77FD81CEB902}" srcOrd="0" destOrd="0" presId="urn:microsoft.com/office/officeart/2005/8/layout/vList2"/>
    <dgm:cxn modelId="{FDF6F7CF-A0F3-4771-B7BA-870B37879864}" type="presOf" srcId="{346A6100-C6DC-4E8D-8298-62DC8CF43FB3}" destId="{0B0CA054-5920-4519-99D0-E1E70649985B}" srcOrd="0" destOrd="0" presId="urn:microsoft.com/office/officeart/2005/8/layout/vList2"/>
    <dgm:cxn modelId="{7E697CE1-477D-447F-9BD9-F51F24B57240}" srcId="{3D6A99D4-8F66-43F0-BCC7-20B69D76F4CE}" destId="{346A6100-C6DC-4E8D-8298-62DC8CF43FB3}" srcOrd="1" destOrd="0" parTransId="{4896D9B0-51A1-4829-8883-F5ABF619299A}" sibTransId="{7D7F3BF2-C304-4A35-BEBD-E3EF7971C6FF}"/>
    <dgm:cxn modelId="{034E3D44-D385-4D60-9D40-091E432A3EF2}" type="presOf" srcId="{F696CF10-EEDA-4AA3-97D5-BE8E54E1AB09}" destId="{D19C8854-EA12-4CFE-B548-906D0F324D6D}" srcOrd="0" destOrd="0" presId="urn:microsoft.com/office/officeart/2005/8/layout/vList2"/>
    <dgm:cxn modelId="{A261876C-B827-41F4-93AB-46CFCFC96A16}" srcId="{3D6A99D4-8F66-43F0-BCC7-20B69D76F4CE}" destId="{57168EAD-4D28-4200-AD8A-C05392E263C6}" srcOrd="2" destOrd="0" parTransId="{315D74AB-8430-40BF-A94E-1F671E0462E5}" sibTransId="{F13EEB02-6227-4F8A-91F1-5AC2C1BA9D7B}"/>
    <dgm:cxn modelId="{14B00DDB-3C4A-427A-B83D-323F5003F255}" type="presOf" srcId="{E6EB63AA-9A2C-4425-A6F3-349A34578245}" destId="{33C59D66-BD61-4F3A-A66A-7F775D8E883C}" srcOrd="0" destOrd="0" presId="urn:microsoft.com/office/officeart/2005/8/layout/vList2"/>
    <dgm:cxn modelId="{2EF40800-323E-4B9F-8ECA-A0090666E119}" srcId="{3D6A99D4-8F66-43F0-BCC7-20B69D76F4CE}" destId="{B2FADBCA-646E-4165-9BE8-B9F4C0A36047}" srcOrd="3" destOrd="0" parTransId="{D943824B-B771-45A4-99EA-A0F61E177F13}" sibTransId="{12C431B7-ADF5-4A2D-B32E-EFD67F1385B2}"/>
    <dgm:cxn modelId="{399BFDF1-EB1D-4ECE-B602-0EBB149D65E0}" type="presOf" srcId="{5971BD91-A8FB-495E-B9DD-C54E8A62FBBE}" destId="{BBE6428B-D19F-4E0B-A007-C92A603C5023}" srcOrd="0" destOrd="0" presId="urn:microsoft.com/office/officeart/2005/8/layout/vList2"/>
    <dgm:cxn modelId="{032FE192-21F8-4EED-B9C5-5BDF242C3E77}" type="presOf" srcId="{C3C05D5A-91EF-49D8-8429-3FDECFA0E1EB}" destId="{4512BD1A-656E-42F2-92FC-5873C134AE34}" srcOrd="0" destOrd="0" presId="urn:microsoft.com/office/officeart/2005/8/layout/vList2"/>
    <dgm:cxn modelId="{8F361852-2438-4204-A367-19D709CB2D85}" srcId="{3D6A99D4-8F66-43F0-BCC7-20B69D76F4CE}" destId="{E6EB63AA-9A2C-4425-A6F3-349A34578245}" srcOrd="4" destOrd="0" parTransId="{82860B2C-2A33-4155-844D-93B48C4D570B}" sibTransId="{7F7DE5B3-A7A1-47B9-8D42-F22CCDBB0D75}"/>
    <dgm:cxn modelId="{D67D9687-A79F-4805-849C-05C3B077E84C}" type="presOf" srcId="{ABCA3F84-0CDD-4A54-871E-9FF52BD48BB0}" destId="{D916B185-E9F7-42BF-9987-2D6821D87279}" srcOrd="0" destOrd="0" presId="urn:microsoft.com/office/officeart/2005/8/layout/vList2"/>
    <dgm:cxn modelId="{077B391F-BC9D-4388-9433-3AADD147C9B7}" type="presOf" srcId="{4E25ADAA-02D0-4E16-BCCD-DB8059EBE06B}" destId="{276FA37A-3EE2-41CE-A536-7D72C649C6AB}" srcOrd="0" destOrd="0" presId="urn:microsoft.com/office/officeart/2005/8/layout/vList2"/>
    <dgm:cxn modelId="{C4751A94-4B9C-4B0E-B9C2-A89DB725801D}" srcId="{3D6A99D4-8F66-43F0-BCC7-20B69D76F4CE}" destId="{0DF563DE-D016-46D4-9044-91E92CF00ABF}" srcOrd="7" destOrd="0" parTransId="{5A663ABA-02CD-41CD-9588-6D9769C87409}" sibTransId="{D41095B3-7FC0-4B16-BBF9-76E87E030C3F}"/>
    <dgm:cxn modelId="{A04263B1-EC98-4484-8D13-19C2E67C7512}" srcId="{3D6A99D4-8F66-43F0-BCC7-20B69D76F4CE}" destId="{2F4D84B9-3AD9-4391-95E0-082CF0E67DF8}" srcOrd="12" destOrd="0" parTransId="{3A6EFA3B-F0BF-4B82-A087-355A9377E216}" sibTransId="{92471F94-EA0A-4B07-B36C-095722C7D70C}"/>
    <dgm:cxn modelId="{A9EE3652-87B8-48FA-9F4B-3CBCA686E9E3}" srcId="{3D6A99D4-8F66-43F0-BCC7-20B69D76F4CE}" destId="{33804E43-6267-42FC-9973-A3AFE15BEB30}" srcOrd="0" destOrd="0" parTransId="{9EE5F733-8E9E-47DF-890E-307862082DCE}" sibTransId="{A12A010E-28A6-41E5-AB6E-3030105C4BD1}"/>
    <dgm:cxn modelId="{A0326048-4ADD-4C6D-BD66-C56E94AF72B2}" srcId="{3D6A99D4-8F66-43F0-BCC7-20B69D76F4CE}" destId="{5971BD91-A8FB-495E-B9DD-C54E8A62FBBE}" srcOrd="11" destOrd="0" parTransId="{2297EFC0-91A8-4E79-BC01-DCCCA9D53332}" sibTransId="{0765334E-AC51-493B-919A-D60038BE2243}"/>
    <dgm:cxn modelId="{F22E45D0-863D-419B-8D7D-C5BAEB5E7928}" type="presParOf" srcId="{1F7B9926-9C9E-4D76-93D9-A762651805CE}" destId="{04528524-CE68-4525-A12C-097FC3C1276B}" srcOrd="0" destOrd="0" presId="urn:microsoft.com/office/officeart/2005/8/layout/vList2"/>
    <dgm:cxn modelId="{F2D6A83A-414E-47B8-ABE8-26EF6C6E15CF}" type="presParOf" srcId="{1F7B9926-9C9E-4D76-93D9-A762651805CE}" destId="{3EA5B381-034A-458B-9164-277CBA334621}" srcOrd="1" destOrd="0" presId="urn:microsoft.com/office/officeart/2005/8/layout/vList2"/>
    <dgm:cxn modelId="{71A892DD-F6A6-4E07-9C1B-A56109512439}" type="presParOf" srcId="{1F7B9926-9C9E-4D76-93D9-A762651805CE}" destId="{0B0CA054-5920-4519-99D0-E1E70649985B}" srcOrd="2" destOrd="0" presId="urn:microsoft.com/office/officeart/2005/8/layout/vList2"/>
    <dgm:cxn modelId="{DDEE8B94-DD3E-4939-9E19-430ABB64A6CB}" type="presParOf" srcId="{1F7B9926-9C9E-4D76-93D9-A762651805CE}" destId="{C90371ED-9356-44A1-A8C8-72E2F134BB8F}" srcOrd="3" destOrd="0" presId="urn:microsoft.com/office/officeart/2005/8/layout/vList2"/>
    <dgm:cxn modelId="{FDA9F146-3857-49F5-BFC6-E59F24D09AEB}" type="presParOf" srcId="{1F7B9926-9C9E-4D76-93D9-A762651805CE}" destId="{65882777-F53A-4676-8D02-CF067595DECE}" srcOrd="4" destOrd="0" presId="urn:microsoft.com/office/officeart/2005/8/layout/vList2"/>
    <dgm:cxn modelId="{ED7AB163-1C69-49C0-9521-4F830622EF35}" type="presParOf" srcId="{1F7B9926-9C9E-4D76-93D9-A762651805CE}" destId="{191773A8-DBC1-4E94-8CF8-DC16C7081C5C}" srcOrd="5" destOrd="0" presId="urn:microsoft.com/office/officeart/2005/8/layout/vList2"/>
    <dgm:cxn modelId="{2220D664-AF28-42C2-A41B-C697166AAD1F}" type="presParOf" srcId="{1F7B9926-9C9E-4D76-93D9-A762651805CE}" destId="{857674DC-CFFC-437F-915A-E1298EC5C067}" srcOrd="6" destOrd="0" presId="urn:microsoft.com/office/officeart/2005/8/layout/vList2"/>
    <dgm:cxn modelId="{60B35201-B6BE-47F3-8872-2E592FAC223F}" type="presParOf" srcId="{1F7B9926-9C9E-4D76-93D9-A762651805CE}" destId="{E2E9D61F-5A3F-4741-90EA-3FC5377CDE29}" srcOrd="7" destOrd="0" presId="urn:microsoft.com/office/officeart/2005/8/layout/vList2"/>
    <dgm:cxn modelId="{13A4CC08-F256-4116-9398-AE55207C5D3F}" type="presParOf" srcId="{1F7B9926-9C9E-4D76-93D9-A762651805CE}" destId="{33C59D66-BD61-4F3A-A66A-7F775D8E883C}" srcOrd="8" destOrd="0" presId="urn:microsoft.com/office/officeart/2005/8/layout/vList2"/>
    <dgm:cxn modelId="{29A269A5-BF49-480E-A95F-420614B8E564}" type="presParOf" srcId="{1F7B9926-9C9E-4D76-93D9-A762651805CE}" destId="{60A96002-66FA-4573-9240-3E2B21BD60C7}" srcOrd="9" destOrd="0" presId="urn:microsoft.com/office/officeart/2005/8/layout/vList2"/>
    <dgm:cxn modelId="{1C3B01B8-36D3-4E5C-988D-910F98BF90FD}" type="presParOf" srcId="{1F7B9926-9C9E-4D76-93D9-A762651805CE}" destId="{4512BD1A-656E-42F2-92FC-5873C134AE34}" srcOrd="10" destOrd="0" presId="urn:microsoft.com/office/officeart/2005/8/layout/vList2"/>
    <dgm:cxn modelId="{1FCEFF62-8305-45A6-BFC9-8DF61BED77F7}" type="presParOf" srcId="{1F7B9926-9C9E-4D76-93D9-A762651805CE}" destId="{E746ED88-3F69-4D9D-8C31-19DD143162ED}" srcOrd="11" destOrd="0" presId="urn:microsoft.com/office/officeart/2005/8/layout/vList2"/>
    <dgm:cxn modelId="{5BC4748B-01F7-439E-A5C3-F0E22B1F304F}" type="presParOf" srcId="{1F7B9926-9C9E-4D76-93D9-A762651805CE}" destId="{40C50CCB-179D-4940-8994-12070A3CCD8B}" srcOrd="12" destOrd="0" presId="urn:microsoft.com/office/officeart/2005/8/layout/vList2"/>
    <dgm:cxn modelId="{72E6DEA4-0C0F-4676-A88E-5F6F5D918588}" type="presParOf" srcId="{1F7B9926-9C9E-4D76-93D9-A762651805CE}" destId="{849280F0-070A-4702-9A82-E138DABC74B5}" srcOrd="13" destOrd="0" presId="urn:microsoft.com/office/officeart/2005/8/layout/vList2"/>
    <dgm:cxn modelId="{01F06661-CC9D-431E-9D9C-9A1BAA56046D}" type="presParOf" srcId="{1F7B9926-9C9E-4D76-93D9-A762651805CE}" destId="{B8672F4B-001C-4B59-9241-77FD81CEB902}" srcOrd="14" destOrd="0" presId="urn:microsoft.com/office/officeart/2005/8/layout/vList2"/>
    <dgm:cxn modelId="{00039BA7-F8BD-4AC1-86C8-073635FE8351}" type="presParOf" srcId="{1F7B9926-9C9E-4D76-93D9-A762651805CE}" destId="{3F64B2E2-4E8F-4430-AA42-06F4CECCA762}" srcOrd="15" destOrd="0" presId="urn:microsoft.com/office/officeart/2005/8/layout/vList2"/>
    <dgm:cxn modelId="{9410D62F-E361-4AC0-A1FA-3A7A084A46F0}" type="presParOf" srcId="{1F7B9926-9C9E-4D76-93D9-A762651805CE}" destId="{276FA37A-3EE2-41CE-A536-7D72C649C6AB}" srcOrd="16" destOrd="0" presId="urn:microsoft.com/office/officeart/2005/8/layout/vList2"/>
    <dgm:cxn modelId="{1B72EDEB-F004-4300-B82C-73A717E3C8ED}" type="presParOf" srcId="{1F7B9926-9C9E-4D76-93D9-A762651805CE}" destId="{F5A35F74-FE20-439F-935E-A34FA55AA1FC}" srcOrd="17" destOrd="0" presId="urn:microsoft.com/office/officeart/2005/8/layout/vList2"/>
    <dgm:cxn modelId="{AFC60CC3-A7E3-4788-8EB9-B4D31173F755}" type="presParOf" srcId="{1F7B9926-9C9E-4D76-93D9-A762651805CE}" destId="{D916B185-E9F7-42BF-9987-2D6821D87279}" srcOrd="18" destOrd="0" presId="urn:microsoft.com/office/officeart/2005/8/layout/vList2"/>
    <dgm:cxn modelId="{6F91737B-E67F-4629-9044-C43897D0580B}" type="presParOf" srcId="{1F7B9926-9C9E-4D76-93D9-A762651805CE}" destId="{F486DD1E-BD78-4642-8815-2A3F4981299B}" srcOrd="19" destOrd="0" presId="urn:microsoft.com/office/officeart/2005/8/layout/vList2"/>
    <dgm:cxn modelId="{7963780E-DA79-4250-B1BC-5CCE27F29CEE}" type="presParOf" srcId="{1F7B9926-9C9E-4D76-93D9-A762651805CE}" destId="{9941192A-8DD7-4BEE-BB9B-E47E7F9CC227}" srcOrd="20" destOrd="0" presId="urn:microsoft.com/office/officeart/2005/8/layout/vList2"/>
    <dgm:cxn modelId="{7ED0FA6B-8BC4-449C-89B2-DD91CA69AFE8}" type="presParOf" srcId="{1F7B9926-9C9E-4D76-93D9-A762651805CE}" destId="{7277B40D-7CC3-4CD2-8A8E-42BE42BE2091}" srcOrd="21" destOrd="0" presId="urn:microsoft.com/office/officeart/2005/8/layout/vList2"/>
    <dgm:cxn modelId="{9DDC915D-4B3E-4209-BEB3-B57C78D4E542}" type="presParOf" srcId="{1F7B9926-9C9E-4D76-93D9-A762651805CE}" destId="{BBE6428B-D19F-4E0B-A007-C92A603C5023}" srcOrd="22" destOrd="0" presId="urn:microsoft.com/office/officeart/2005/8/layout/vList2"/>
    <dgm:cxn modelId="{2866B07A-17AB-4BA8-91A1-CF6B1E5BEA6E}" type="presParOf" srcId="{1F7B9926-9C9E-4D76-93D9-A762651805CE}" destId="{B9A21F1E-2B05-466E-94FF-072B88A6863C}" srcOrd="23" destOrd="0" presId="urn:microsoft.com/office/officeart/2005/8/layout/vList2"/>
    <dgm:cxn modelId="{E445FCA1-45F8-4D69-BEE4-BCBCA72CF691}" type="presParOf" srcId="{1F7B9926-9C9E-4D76-93D9-A762651805CE}" destId="{57056E78-EC7F-41FE-8B77-C9534AEE6BDB}" srcOrd="24" destOrd="0" presId="urn:microsoft.com/office/officeart/2005/8/layout/vList2"/>
    <dgm:cxn modelId="{C2213396-FFAC-4EA8-BCBD-B8026164BF7C}" type="presParOf" srcId="{1F7B9926-9C9E-4D76-93D9-A762651805CE}" destId="{FEEC8697-848A-4F45-A177-36E8E5CF5F02}" srcOrd="25" destOrd="0" presId="urn:microsoft.com/office/officeart/2005/8/layout/vList2"/>
    <dgm:cxn modelId="{24E823CF-ACC2-4BF8-9529-A0980C402BDE}" type="presParOf" srcId="{1F7B9926-9C9E-4D76-93D9-A762651805CE}" destId="{D19C8854-EA12-4CFE-B548-906D0F324D6D}" srcOrd="26" destOrd="0" presId="urn:microsoft.com/office/officeart/2005/8/layout/vList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2E855C-8DAF-4D74-8AF1-0B409CAEA9DB}" type="doc">
      <dgm:prSet loTypeId="urn:microsoft.com/office/officeart/2005/8/layout/vList2" loCatId="list" qsTypeId="urn:microsoft.com/office/officeart/2005/8/quickstyle/simple1" qsCatId="simple" csTypeId="urn:microsoft.com/office/officeart/2005/8/colors/accent0_1" csCatId="mainScheme"/>
      <dgm:spPr/>
      <dgm:t>
        <a:bodyPr/>
        <a:lstStyle/>
        <a:p>
          <a:endParaRPr lang="fr-FR"/>
        </a:p>
      </dgm:t>
    </dgm:pt>
    <dgm:pt modelId="{CFD7BF89-896C-4032-B055-ED0F258324AB}">
      <dgm:prSet/>
      <dgm:spPr/>
      <dgm:t>
        <a:bodyPr/>
        <a:lstStyle/>
        <a:p>
          <a:pPr rtl="1"/>
          <a:r>
            <a:rPr lang="ar-SA" smtClean="0"/>
            <a:t>دراسة واسعة للجوانب البيئية بالمنظمة.</a:t>
          </a:r>
          <a:endParaRPr lang="fr-FR"/>
        </a:p>
      </dgm:t>
    </dgm:pt>
    <dgm:pt modelId="{B040E58C-C977-41FC-B2F8-57AAEAA70A87}" type="parTrans" cxnId="{2F0F018E-8D2F-44CC-9A35-2ED91BF1CB7E}">
      <dgm:prSet/>
      <dgm:spPr/>
      <dgm:t>
        <a:bodyPr/>
        <a:lstStyle/>
        <a:p>
          <a:endParaRPr lang="fr-FR"/>
        </a:p>
      </dgm:t>
    </dgm:pt>
    <dgm:pt modelId="{5883BE71-A31D-4D5C-8EA8-26D862D954BD}" type="sibTrans" cxnId="{2F0F018E-8D2F-44CC-9A35-2ED91BF1CB7E}">
      <dgm:prSet/>
      <dgm:spPr/>
      <dgm:t>
        <a:bodyPr/>
        <a:lstStyle/>
        <a:p>
          <a:endParaRPr lang="fr-FR"/>
        </a:p>
      </dgm:t>
    </dgm:pt>
    <dgm:pt modelId="{D0C326D2-A3C2-4319-A285-2822825E7723}">
      <dgm:prSet/>
      <dgm:spPr/>
      <dgm:t>
        <a:bodyPr/>
        <a:lstStyle/>
        <a:p>
          <a:pPr rtl="1"/>
          <a:r>
            <a:rPr lang="ar-SA" smtClean="0"/>
            <a:t>إيجاد نظام القياس، ومراقبة الآثار الناجمة عن أداء المنظمة.</a:t>
          </a:r>
          <a:endParaRPr lang="fr-FR"/>
        </a:p>
      </dgm:t>
    </dgm:pt>
    <dgm:pt modelId="{AC9352FB-CAC6-4FCC-8C81-269CA368B627}" type="parTrans" cxnId="{C661C072-B3F7-42CF-B7B2-EF4510F2557D}">
      <dgm:prSet/>
      <dgm:spPr/>
      <dgm:t>
        <a:bodyPr/>
        <a:lstStyle/>
        <a:p>
          <a:endParaRPr lang="fr-FR"/>
        </a:p>
      </dgm:t>
    </dgm:pt>
    <dgm:pt modelId="{24474551-5198-4594-8673-8442195DD2F0}" type="sibTrans" cxnId="{C661C072-B3F7-42CF-B7B2-EF4510F2557D}">
      <dgm:prSet/>
      <dgm:spPr/>
      <dgm:t>
        <a:bodyPr/>
        <a:lstStyle/>
        <a:p>
          <a:endParaRPr lang="fr-FR"/>
        </a:p>
      </dgm:t>
    </dgm:pt>
    <dgm:pt modelId="{43FD089A-C08A-4F42-971A-172723EF34C5}">
      <dgm:prSet/>
      <dgm:spPr/>
      <dgm:t>
        <a:bodyPr/>
        <a:lstStyle/>
        <a:p>
          <a:pPr rtl="1"/>
          <a:r>
            <a:rPr lang="ar-SA" smtClean="0"/>
            <a:t>وضع سياسة بيئية واضحة وواقعية بأهداف وبرامج المنظمة.</a:t>
          </a:r>
          <a:endParaRPr lang="fr-FR"/>
        </a:p>
      </dgm:t>
    </dgm:pt>
    <dgm:pt modelId="{158C7FE1-59CB-4FF2-9F4F-F496613BC797}" type="parTrans" cxnId="{A278B7E8-8D82-42F2-BA0A-713271DF8B27}">
      <dgm:prSet/>
      <dgm:spPr/>
      <dgm:t>
        <a:bodyPr/>
        <a:lstStyle/>
        <a:p>
          <a:endParaRPr lang="fr-FR"/>
        </a:p>
      </dgm:t>
    </dgm:pt>
    <dgm:pt modelId="{0E9267F9-E598-4AAE-B757-0FB3A7689D66}" type="sibTrans" cxnId="{A278B7E8-8D82-42F2-BA0A-713271DF8B27}">
      <dgm:prSet/>
      <dgm:spPr/>
      <dgm:t>
        <a:bodyPr/>
        <a:lstStyle/>
        <a:p>
          <a:endParaRPr lang="fr-FR"/>
        </a:p>
      </dgm:t>
    </dgm:pt>
    <dgm:pt modelId="{DC050CA7-7346-4CFD-B459-5AE7627C9766}">
      <dgm:prSet/>
      <dgm:spPr/>
      <dgm:t>
        <a:bodyPr/>
        <a:lstStyle/>
        <a:p>
          <a:pPr rtl="1"/>
          <a:r>
            <a:rPr lang="ar-SA" smtClean="0"/>
            <a:t>مراقبة تطور برامج التسويق الأخضر في ظل القوانين والتشريعات المتغيرة.</a:t>
          </a:r>
          <a:endParaRPr lang="fr-FR"/>
        </a:p>
      </dgm:t>
    </dgm:pt>
    <dgm:pt modelId="{2D9AC9B8-F9B4-4EE6-8612-F119CEF2654D}" type="parTrans" cxnId="{F0FDD14D-B28A-4D63-BAC0-DFEB8FE1AFCB}">
      <dgm:prSet/>
      <dgm:spPr/>
      <dgm:t>
        <a:bodyPr/>
        <a:lstStyle/>
        <a:p>
          <a:endParaRPr lang="fr-FR"/>
        </a:p>
      </dgm:t>
    </dgm:pt>
    <dgm:pt modelId="{DE84E6E7-1B62-4DA7-8CFC-A79757E9DABB}" type="sibTrans" cxnId="{F0FDD14D-B28A-4D63-BAC0-DFEB8FE1AFCB}">
      <dgm:prSet/>
      <dgm:spPr/>
      <dgm:t>
        <a:bodyPr/>
        <a:lstStyle/>
        <a:p>
          <a:endParaRPr lang="fr-FR"/>
        </a:p>
      </dgm:t>
    </dgm:pt>
    <dgm:pt modelId="{E4E4065C-AFCF-40F0-B925-081AA4F5AD11}">
      <dgm:prSet/>
      <dgm:spPr/>
      <dgm:t>
        <a:bodyPr/>
        <a:lstStyle/>
        <a:p>
          <a:pPr rtl="1"/>
          <a:r>
            <a:rPr lang="ar-SA" smtClean="0"/>
            <a:t>استخدام الوسائل المنافسة لتدريب وتأهيل العاملين ضمن التوجه البيئي في المنظمة.</a:t>
          </a:r>
          <a:endParaRPr lang="fr-FR"/>
        </a:p>
      </dgm:t>
    </dgm:pt>
    <dgm:pt modelId="{48C41226-C026-4B60-9DCB-51743DD7703C}" type="parTrans" cxnId="{6C4E92CF-029C-42FF-905B-6B843BA91093}">
      <dgm:prSet/>
      <dgm:spPr/>
      <dgm:t>
        <a:bodyPr/>
        <a:lstStyle/>
        <a:p>
          <a:endParaRPr lang="fr-FR"/>
        </a:p>
      </dgm:t>
    </dgm:pt>
    <dgm:pt modelId="{C1CE58BA-2524-4A31-8534-BB4376997FCC}" type="sibTrans" cxnId="{6C4E92CF-029C-42FF-905B-6B843BA91093}">
      <dgm:prSet/>
      <dgm:spPr/>
      <dgm:t>
        <a:bodyPr/>
        <a:lstStyle/>
        <a:p>
          <a:endParaRPr lang="fr-FR"/>
        </a:p>
      </dgm:t>
    </dgm:pt>
    <dgm:pt modelId="{EDCB6C74-552E-4A56-9F1F-3BBCCDD80436}" type="pres">
      <dgm:prSet presAssocID="{A62E855C-8DAF-4D74-8AF1-0B409CAEA9DB}" presName="linear" presStyleCnt="0">
        <dgm:presLayoutVars>
          <dgm:animLvl val="lvl"/>
          <dgm:resizeHandles val="exact"/>
        </dgm:presLayoutVars>
      </dgm:prSet>
      <dgm:spPr/>
      <dgm:t>
        <a:bodyPr/>
        <a:lstStyle/>
        <a:p>
          <a:endParaRPr lang="fr-FR"/>
        </a:p>
      </dgm:t>
    </dgm:pt>
    <dgm:pt modelId="{A33A79BA-BE6D-43E3-9D9F-22F8BDF667A1}" type="pres">
      <dgm:prSet presAssocID="{CFD7BF89-896C-4032-B055-ED0F258324AB}" presName="parentText" presStyleLbl="node1" presStyleIdx="0" presStyleCnt="5">
        <dgm:presLayoutVars>
          <dgm:chMax val="0"/>
          <dgm:bulletEnabled val="1"/>
        </dgm:presLayoutVars>
      </dgm:prSet>
      <dgm:spPr/>
      <dgm:t>
        <a:bodyPr/>
        <a:lstStyle/>
        <a:p>
          <a:endParaRPr lang="fr-FR"/>
        </a:p>
      </dgm:t>
    </dgm:pt>
    <dgm:pt modelId="{DCDEAE61-CA23-4674-8F6C-B173CA3A82C9}" type="pres">
      <dgm:prSet presAssocID="{5883BE71-A31D-4D5C-8EA8-26D862D954BD}" presName="spacer" presStyleCnt="0"/>
      <dgm:spPr/>
    </dgm:pt>
    <dgm:pt modelId="{08F59D14-AFB7-40C3-B82A-D116EE32E08A}" type="pres">
      <dgm:prSet presAssocID="{D0C326D2-A3C2-4319-A285-2822825E7723}" presName="parentText" presStyleLbl="node1" presStyleIdx="1" presStyleCnt="5">
        <dgm:presLayoutVars>
          <dgm:chMax val="0"/>
          <dgm:bulletEnabled val="1"/>
        </dgm:presLayoutVars>
      </dgm:prSet>
      <dgm:spPr/>
      <dgm:t>
        <a:bodyPr/>
        <a:lstStyle/>
        <a:p>
          <a:endParaRPr lang="fr-FR"/>
        </a:p>
      </dgm:t>
    </dgm:pt>
    <dgm:pt modelId="{5C919F66-1EE3-4D66-8F58-E9A06DA9E581}" type="pres">
      <dgm:prSet presAssocID="{24474551-5198-4594-8673-8442195DD2F0}" presName="spacer" presStyleCnt="0"/>
      <dgm:spPr/>
    </dgm:pt>
    <dgm:pt modelId="{474A0A6C-24FC-498F-9BFE-5FE0B0C9E4BB}" type="pres">
      <dgm:prSet presAssocID="{43FD089A-C08A-4F42-971A-172723EF34C5}" presName="parentText" presStyleLbl="node1" presStyleIdx="2" presStyleCnt="5">
        <dgm:presLayoutVars>
          <dgm:chMax val="0"/>
          <dgm:bulletEnabled val="1"/>
        </dgm:presLayoutVars>
      </dgm:prSet>
      <dgm:spPr/>
      <dgm:t>
        <a:bodyPr/>
        <a:lstStyle/>
        <a:p>
          <a:endParaRPr lang="fr-FR"/>
        </a:p>
      </dgm:t>
    </dgm:pt>
    <dgm:pt modelId="{57136EC1-DD22-4547-A009-B3D05E3BF050}" type="pres">
      <dgm:prSet presAssocID="{0E9267F9-E598-4AAE-B757-0FB3A7689D66}" presName="spacer" presStyleCnt="0"/>
      <dgm:spPr/>
    </dgm:pt>
    <dgm:pt modelId="{C22AD5B5-F318-44F1-A4FF-5DBBB2201D52}" type="pres">
      <dgm:prSet presAssocID="{DC050CA7-7346-4CFD-B459-5AE7627C9766}" presName="parentText" presStyleLbl="node1" presStyleIdx="3" presStyleCnt="5">
        <dgm:presLayoutVars>
          <dgm:chMax val="0"/>
          <dgm:bulletEnabled val="1"/>
        </dgm:presLayoutVars>
      </dgm:prSet>
      <dgm:spPr/>
      <dgm:t>
        <a:bodyPr/>
        <a:lstStyle/>
        <a:p>
          <a:endParaRPr lang="fr-FR"/>
        </a:p>
      </dgm:t>
    </dgm:pt>
    <dgm:pt modelId="{536E37EB-808E-4A5C-BF85-379DFEFED0FD}" type="pres">
      <dgm:prSet presAssocID="{DE84E6E7-1B62-4DA7-8CFC-A79757E9DABB}" presName="spacer" presStyleCnt="0"/>
      <dgm:spPr/>
    </dgm:pt>
    <dgm:pt modelId="{CCE657C1-A3B2-4CD7-A8CE-AB9DDC0A66DC}" type="pres">
      <dgm:prSet presAssocID="{E4E4065C-AFCF-40F0-B925-081AA4F5AD11}" presName="parentText" presStyleLbl="node1" presStyleIdx="4" presStyleCnt="5">
        <dgm:presLayoutVars>
          <dgm:chMax val="0"/>
          <dgm:bulletEnabled val="1"/>
        </dgm:presLayoutVars>
      </dgm:prSet>
      <dgm:spPr/>
      <dgm:t>
        <a:bodyPr/>
        <a:lstStyle/>
        <a:p>
          <a:endParaRPr lang="fr-FR"/>
        </a:p>
      </dgm:t>
    </dgm:pt>
  </dgm:ptLst>
  <dgm:cxnLst>
    <dgm:cxn modelId="{693392C5-77A5-4877-BCE6-7AD109324EFD}" type="presOf" srcId="{CFD7BF89-896C-4032-B055-ED0F258324AB}" destId="{A33A79BA-BE6D-43E3-9D9F-22F8BDF667A1}" srcOrd="0" destOrd="0" presId="urn:microsoft.com/office/officeart/2005/8/layout/vList2"/>
    <dgm:cxn modelId="{D6586510-2BD6-4477-B98C-4C3D6FFB451C}" type="presOf" srcId="{A62E855C-8DAF-4D74-8AF1-0B409CAEA9DB}" destId="{EDCB6C74-552E-4A56-9F1F-3BBCCDD80436}" srcOrd="0" destOrd="0" presId="urn:microsoft.com/office/officeart/2005/8/layout/vList2"/>
    <dgm:cxn modelId="{6C4E92CF-029C-42FF-905B-6B843BA91093}" srcId="{A62E855C-8DAF-4D74-8AF1-0B409CAEA9DB}" destId="{E4E4065C-AFCF-40F0-B925-081AA4F5AD11}" srcOrd="4" destOrd="0" parTransId="{48C41226-C026-4B60-9DCB-51743DD7703C}" sibTransId="{C1CE58BA-2524-4A31-8534-BB4376997FCC}"/>
    <dgm:cxn modelId="{C3D14942-C769-4904-8972-D499074D4C73}" type="presOf" srcId="{D0C326D2-A3C2-4319-A285-2822825E7723}" destId="{08F59D14-AFB7-40C3-B82A-D116EE32E08A}" srcOrd="0" destOrd="0" presId="urn:microsoft.com/office/officeart/2005/8/layout/vList2"/>
    <dgm:cxn modelId="{C4E25951-BAA7-45DF-8ACB-D97CF0F0869D}" type="presOf" srcId="{DC050CA7-7346-4CFD-B459-5AE7627C9766}" destId="{C22AD5B5-F318-44F1-A4FF-5DBBB2201D52}" srcOrd="0" destOrd="0" presId="urn:microsoft.com/office/officeart/2005/8/layout/vList2"/>
    <dgm:cxn modelId="{10D45167-6BD2-471C-B4C4-90EEF87B1FC9}" type="presOf" srcId="{43FD089A-C08A-4F42-971A-172723EF34C5}" destId="{474A0A6C-24FC-498F-9BFE-5FE0B0C9E4BB}" srcOrd="0" destOrd="0" presId="urn:microsoft.com/office/officeart/2005/8/layout/vList2"/>
    <dgm:cxn modelId="{CBD58E0C-E72D-4C96-9608-03F40BD9DF88}" type="presOf" srcId="{E4E4065C-AFCF-40F0-B925-081AA4F5AD11}" destId="{CCE657C1-A3B2-4CD7-A8CE-AB9DDC0A66DC}" srcOrd="0" destOrd="0" presId="urn:microsoft.com/office/officeart/2005/8/layout/vList2"/>
    <dgm:cxn modelId="{C661C072-B3F7-42CF-B7B2-EF4510F2557D}" srcId="{A62E855C-8DAF-4D74-8AF1-0B409CAEA9DB}" destId="{D0C326D2-A3C2-4319-A285-2822825E7723}" srcOrd="1" destOrd="0" parTransId="{AC9352FB-CAC6-4FCC-8C81-269CA368B627}" sibTransId="{24474551-5198-4594-8673-8442195DD2F0}"/>
    <dgm:cxn modelId="{A278B7E8-8D82-42F2-BA0A-713271DF8B27}" srcId="{A62E855C-8DAF-4D74-8AF1-0B409CAEA9DB}" destId="{43FD089A-C08A-4F42-971A-172723EF34C5}" srcOrd="2" destOrd="0" parTransId="{158C7FE1-59CB-4FF2-9F4F-F496613BC797}" sibTransId="{0E9267F9-E598-4AAE-B757-0FB3A7689D66}"/>
    <dgm:cxn modelId="{2F0F018E-8D2F-44CC-9A35-2ED91BF1CB7E}" srcId="{A62E855C-8DAF-4D74-8AF1-0B409CAEA9DB}" destId="{CFD7BF89-896C-4032-B055-ED0F258324AB}" srcOrd="0" destOrd="0" parTransId="{B040E58C-C977-41FC-B2F8-57AAEAA70A87}" sibTransId="{5883BE71-A31D-4D5C-8EA8-26D862D954BD}"/>
    <dgm:cxn modelId="{F0FDD14D-B28A-4D63-BAC0-DFEB8FE1AFCB}" srcId="{A62E855C-8DAF-4D74-8AF1-0B409CAEA9DB}" destId="{DC050CA7-7346-4CFD-B459-5AE7627C9766}" srcOrd="3" destOrd="0" parTransId="{2D9AC9B8-F9B4-4EE6-8612-F119CEF2654D}" sibTransId="{DE84E6E7-1B62-4DA7-8CFC-A79757E9DABB}"/>
    <dgm:cxn modelId="{C4B13E8C-E515-4DCF-A661-55C92E20A2FB}" type="presParOf" srcId="{EDCB6C74-552E-4A56-9F1F-3BBCCDD80436}" destId="{A33A79BA-BE6D-43E3-9D9F-22F8BDF667A1}" srcOrd="0" destOrd="0" presId="urn:microsoft.com/office/officeart/2005/8/layout/vList2"/>
    <dgm:cxn modelId="{77AAADFC-5534-408D-8EE5-7B6C72B27A47}" type="presParOf" srcId="{EDCB6C74-552E-4A56-9F1F-3BBCCDD80436}" destId="{DCDEAE61-CA23-4674-8F6C-B173CA3A82C9}" srcOrd="1" destOrd="0" presId="urn:microsoft.com/office/officeart/2005/8/layout/vList2"/>
    <dgm:cxn modelId="{AD7147E8-8CDF-4F8C-9AF8-64B5D849D81C}" type="presParOf" srcId="{EDCB6C74-552E-4A56-9F1F-3BBCCDD80436}" destId="{08F59D14-AFB7-40C3-B82A-D116EE32E08A}" srcOrd="2" destOrd="0" presId="urn:microsoft.com/office/officeart/2005/8/layout/vList2"/>
    <dgm:cxn modelId="{9B3F0653-A6B4-4452-8B99-FAC3066AC1BB}" type="presParOf" srcId="{EDCB6C74-552E-4A56-9F1F-3BBCCDD80436}" destId="{5C919F66-1EE3-4D66-8F58-E9A06DA9E581}" srcOrd="3" destOrd="0" presId="urn:microsoft.com/office/officeart/2005/8/layout/vList2"/>
    <dgm:cxn modelId="{799C5ABE-0156-43B0-A6AE-A208E6CB286F}" type="presParOf" srcId="{EDCB6C74-552E-4A56-9F1F-3BBCCDD80436}" destId="{474A0A6C-24FC-498F-9BFE-5FE0B0C9E4BB}" srcOrd="4" destOrd="0" presId="urn:microsoft.com/office/officeart/2005/8/layout/vList2"/>
    <dgm:cxn modelId="{08AF140C-FA58-48E8-BF85-FC94FD812793}" type="presParOf" srcId="{EDCB6C74-552E-4A56-9F1F-3BBCCDD80436}" destId="{57136EC1-DD22-4547-A009-B3D05E3BF050}" srcOrd="5" destOrd="0" presId="urn:microsoft.com/office/officeart/2005/8/layout/vList2"/>
    <dgm:cxn modelId="{505E1D3F-34C0-4C46-BA3F-2767F529D3EA}" type="presParOf" srcId="{EDCB6C74-552E-4A56-9F1F-3BBCCDD80436}" destId="{C22AD5B5-F318-44F1-A4FF-5DBBB2201D52}" srcOrd="6" destOrd="0" presId="urn:microsoft.com/office/officeart/2005/8/layout/vList2"/>
    <dgm:cxn modelId="{0BBBF7AD-775A-4EE6-9256-F888D737DF39}" type="presParOf" srcId="{EDCB6C74-552E-4A56-9F1F-3BBCCDD80436}" destId="{536E37EB-808E-4A5C-BF85-379DFEFED0FD}" srcOrd="7" destOrd="0" presId="urn:microsoft.com/office/officeart/2005/8/layout/vList2"/>
    <dgm:cxn modelId="{A372E6F9-97AD-4F73-A9C4-8E22AEEA4A2C}" type="presParOf" srcId="{EDCB6C74-552E-4A56-9F1F-3BBCCDD80436}" destId="{CCE657C1-A3B2-4CD7-A8CE-AB9DDC0A66DC}"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06B75C-11C5-40B7-8458-33F4E400968D}" type="doc">
      <dgm:prSet loTypeId="urn:microsoft.com/office/officeart/2005/8/layout/cycle3" loCatId="cycle" qsTypeId="urn:microsoft.com/office/officeart/2005/8/quickstyle/simple1" qsCatId="simple" csTypeId="urn:microsoft.com/office/officeart/2005/8/colors/accent0_1" csCatId="mainScheme" phldr="1"/>
      <dgm:spPr/>
      <dgm:t>
        <a:bodyPr/>
        <a:lstStyle/>
        <a:p>
          <a:endParaRPr lang="fr-FR"/>
        </a:p>
      </dgm:t>
    </dgm:pt>
    <dgm:pt modelId="{5F8212B2-91CE-4405-86B3-FB50A7231EC2}">
      <dgm:prSet phldrT="[Texte]"/>
      <dgm:spPr/>
      <dgm:t>
        <a:bodyPr/>
        <a:lstStyle/>
        <a:p>
          <a:r>
            <a:rPr lang="ar-SA" b="1" smtClean="0"/>
            <a:t>الرضا </a:t>
          </a:r>
          <a:endParaRPr lang="fr-FR"/>
        </a:p>
      </dgm:t>
    </dgm:pt>
    <dgm:pt modelId="{B12947F9-1D1C-4BAB-8A62-53BD5A5E2C20}" type="parTrans" cxnId="{63CAC5BE-0DF7-48D9-B28C-5F932BB1FF6F}">
      <dgm:prSet/>
      <dgm:spPr/>
      <dgm:t>
        <a:bodyPr/>
        <a:lstStyle/>
        <a:p>
          <a:endParaRPr lang="fr-FR"/>
        </a:p>
      </dgm:t>
    </dgm:pt>
    <dgm:pt modelId="{7ED8D9AC-E50E-46F3-BB54-2C7E70532417}" type="sibTrans" cxnId="{63CAC5BE-0DF7-48D9-B28C-5F932BB1FF6F}">
      <dgm:prSet/>
      <dgm:spPr/>
      <dgm:t>
        <a:bodyPr/>
        <a:lstStyle/>
        <a:p>
          <a:endParaRPr lang="fr-FR"/>
        </a:p>
      </dgm:t>
    </dgm:pt>
    <dgm:pt modelId="{915C316F-AB38-4167-AA9D-DF2BE99055BF}">
      <dgm:prSet phldrT="[Texte]"/>
      <dgm:spPr/>
      <dgm:t>
        <a:bodyPr/>
        <a:lstStyle/>
        <a:p>
          <a:r>
            <a:rPr lang="ar-SA" b="1" dirty="0" smtClean="0"/>
            <a:t>الأمان </a:t>
          </a:r>
          <a:endParaRPr lang="fr-FR" dirty="0"/>
        </a:p>
      </dgm:t>
    </dgm:pt>
    <dgm:pt modelId="{9896128D-3D18-4C17-B890-0A71714610FA}" type="parTrans" cxnId="{FD5CBD2A-DA7C-4EF3-B3E4-C2AB615F26ED}">
      <dgm:prSet/>
      <dgm:spPr/>
      <dgm:t>
        <a:bodyPr/>
        <a:lstStyle/>
        <a:p>
          <a:endParaRPr lang="fr-FR"/>
        </a:p>
      </dgm:t>
    </dgm:pt>
    <dgm:pt modelId="{C1A01707-C1F2-4E95-B118-D13D6092A681}" type="sibTrans" cxnId="{FD5CBD2A-DA7C-4EF3-B3E4-C2AB615F26ED}">
      <dgm:prSet/>
      <dgm:spPr/>
      <dgm:t>
        <a:bodyPr/>
        <a:lstStyle/>
        <a:p>
          <a:endParaRPr lang="fr-FR"/>
        </a:p>
      </dgm:t>
    </dgm:pt>
    <dgm:pt modelId="{9B1FDA8F-25FD-4123-A66A-76E268D5E504}">
      <dgm:prSet phldrT="[Texte]"/>
      <dgm:spPr/>
      <dgm:t>
        <a:bodyPr/>
        <a:lstStyle/>
        <a:p>
          <a:r>
            <a:rPr lang="ar-SA" b="1" dirty="0" smtClean="0"/>
            <a:t>القبول الاجتماعي </a:t>
          </a:r>
          <a:endParaRPr lang="fr-FR" dirty="0"/>
        </a:p>
      </dgm:t>
    </dgm:pt>
    <dgm:pt modelId="{CD80103D-1E2D-4E3E-8402-B159D109A29E}" type="parTrans" cxnId="{9EFC7F26-3470-4C30-84D6-2F3A02887A75}">
      <dgm:prSet/>
      <dgm:spPr/>
      <dgm:t>
        <a:bodyPr/>
        <a:lstStyle/>
        <a:p>
          <a:endParaRPr lang="fr-FR"/>
        </a:p>
      </dgm:t>
    </dgm:pt>
    <dgm:pt modelId="{C9D2A6B4-B6B3-4287-AF4D-CDA0040D03E8}" type="sibTrans" cxnId="{9EFC7F26-3470-4C30-84D6-2F3A02887A75}">
      <dgm:prSet/>
      <dgm:spPr/>
      <dgm:t>
        <a:bodyPr/>
        <a:lstStyle/>
        <a:p>
          <a:endParaRPr lang="fr-FR"/>
        </a:p>
      </dgm:t>
    </dgm:pt>
    <dgm:pt modelId="{552DF1A8-66B1-412B-B98F-91B0FD6FE98B}">
      <dgm:prSet phldrT="[Texte]"/>
      <dgm:spPr/>
      <dgm:t>
        <a:bodyPr/>
        <a:lstStyle/>
        <a:p>
          <a:r>
            <a:rPr lang="ar-SA" b="1" dirty="0" smtClean="0"/>
            <a:t>الاستدامة </a:t>
          </a:r>
          <a:endParaRPr lang="fr-FR" dirty="0"/>
        </a:p>
      </dgm:t>
    </dgm:pt>
    <dgm:pt modelId="{5F1DC6D1-56B4-46E7-BBAB-0BACEB5A30C3}" type="parTrans" cxnId="{FC1B8404-8805-4D2C-8363-919586F417B9}">
      <dgm:prSet/>
      <dgm:spPr/>
      <dgm:t>
        <a:bodyPr/>
        <a:lstStyle/>
        <a:p>
          <a:endParaRPr lang="fr-FR"/>
        </a:p>
      </dgm:t>
    </dgm:pt>
    <dgm:pt modelId="{BD8B8770-636B-465D-A8C4-12AC3E63FF35}" type="sibTrans" cxnId="{FC1B8404-8805-4D2C-8363-919586F417B9}">
      <dgm:prSet/>
      <dgm:spPr/>
      <dgm:t>
        <a:bodyPr/>
        <a:lstStyle/>
        <a:p>
          <a:endParaRPr lang="fr-FR"/>
        </a:p>
      </dgm:t>
    </dgm:pt>
    <dgm:pt modelId="{076C8037-0E88-4545-A60C-5BEB3B5F9555}" type="pres">
      <dgm:prSet presAssocID="{9006B75C-11C5-40B7-8458-33F4E400968D}" presName="Name0" presStyleCnt="0">
        <dgm:presLayoutVars>
          <dgm:dir/>
          <dgm:resizeHandles val="exact"/>
        </dgm:presLayoutVars>
      </dgm:prSet>
      <dgm:spPr/>
      <dgm:t>
        <a:bodyPr/>
        <a:lstStyle/>
        <a:p>
          <a:endParaRPr lang="fr-FR"/>
        </a:p>
      </dgm:t>
    </dgm:pt>
    <dgm:pt modelId="{DEA82ECB-46DD-42BB-972F-3460664FFEC1}" type="pres">
      <dgm:prSet presAssocID="{9006B75C-11C5-40B7-8458-33F4E400968D}" presName="cycle" presStyleCnt="0"/>
      <dgm:spPr/>
    </dgm:pt>
    <dgm:pt modelId="{9378A27D-DF19-484B-9A32-3813AB5E8C3E}" type="pres">
      <dgm:prSet presAssocID="{5F8212B2-91CE-4405-86B3-FB50A7231EC2}" presName="nodeFirstNode" presStyleLbl="node1" presStyleIdx="0" presStyleCnt="4">
        <dgm:presLayoutVars>
          <dgm:bulletEnabled val="1"/>
        </dgm:presLayoutVars>
      </dgm:prSet>
      <dgm:spPr/>
      <dgm:t>
        <a:bodyPr/>
        <a:lstStyle/>
        <a:p>
          <a:endParaRPr lang="fr-FR"/>
        </a:p>
      </dgm:t>
    </dgm:pt>
    <dgm:pt modelId="{C1613C2F-2183-44DF-8653-60387411A167}" type="pres">
      <dgm:prSet presAssocID="{7ED8D9AC-E50E-46F3-BB54-2C7E70532417}" presName="sibTransFirstNode" presStyleLbl="bgShp" presStyleIdx="0" presStyleCnt="1"/>
      <dgm:spPr/>
      <dgm:t>
        <a:bodyPr/>
        <a:lstStyle/>
        <a:p>
          <a:endParaRPr lang="fr-FR"/>
        </a:p>
      </dgm:t>
    </dgm:pt>
    <dgm:pt modelId="{AF0D9FC4-0AA2-46C8-AA7C-84D15722EE03}" type="pres">
      <dgm:prSet presAssocID="{915C316F-AB38-4167-AA9D-DF2BE99055BF}" presName="nodeFollowingNodes" presStyleLbl="node1" presStyleIdx="1" presStyleCnt="4">
        <dgm:presLayoutVars>
          <dgm:bulletEnabled val="1"/>
        </dgm:presLayoutVars>
      </dgm:prSet>
      <dgm:spPr/>
      <dgm:t>
        <a:bodyPr/>
        <a:lstStyle/>
        <a:p>
          <a:endParaRPr lang="fr-FR"/>
        </a:p>
      </dgm:t>
    </dgm:pt>
    <dgm:pt modelId="{E2CEFEF9-8E96-432D-BEA5-42EF85D2B342}" type="pres">
      <dgm:prSet presAssocID="{9B1FDA8F-25FD-4123-A66A-76E268D5E504}" presName="nodeFollowingNodes" presStyleLbl="node1" presStyleIdx="2" presStyleCnt="4">
        <dgm:presLayoutVars>
          <dgm:bulletEnabled val="1"/>
        </dgm:presLayoutVars>
      </dgm:prSet>
      <dgm:spPr/>
      <dgm:t>
        <a:bodyPr/>
        <a:lstStyle/>
        <a:p>
          <a:endParaRPr lang="fr-FR"/>
        </a:p>
      </dgm:t>
    </dgm:pt>
    <dgm:pt modelId="{856826BE-07FE-4520-B0DD-A8CBD6197354}" type="pres">
      <dgm:prSet presAssocID="{552DF1A8-66B1-412B-B98F-91B0FD6FE98B}" presName="nodeFollowingNodes" presStyleLbl="node1" presStyleIdx="3" presStyleCnt="4">
        <dgm:presLayoutVars>
          <dgm:bulletEnabled val="1"/>
        </dgm:presLayoutVars>
      </dgm:prSet>
      <dgm:spPr/>
      <dgm:t>
        <a:bodyPr/>
        <a:lstStyle/>
        <a:p>
          <a:endParaRPr lang="fr-FR"/>
        </a:p>
      </dgm:t>
    </dgm:pt>
  </dgm:ptLst>
  <dgm:cxnLst>
    <dgm:cxn modelId="{63CAC5BE-0DF7-48D9-B28C-5F932BB1FF6F}" srcId="{9006B75C-11C5-40B7-8458-33F4E400968D}" destId="{5F8212B2-91CE-4405-86B3-FB50A7231EC2}" srcOrd="0" destOrd="0" parTransId="{B12947F9-1D1C-4BAB-8A62-53BD5A5E2C20}" sibTransId="{7ED8D9AC-E50E-46F3-BB54-2C7E70532417}"/>
    <dgm:cxn modelId="{335719D0-2660-4B6C-B07A-531846409DCB}" type="presOf" srcId="{915C316F-AB38-4167-AA9D-DF2BE99055BF}" destId="{AF0D9FC4-0AA2-46C8-AA7C-84D15722EE03}" srcOrd="0" destOrd="0" presId="urn:microsoft.com/office/officeart/2005/8/layout/cycle3"/>
    <dgm:cxn modelId="{FC1B8404-8805-4D2C-8363-919586F417B9}" srcId="{9006B75C-11C5-40B7-8458-33F4E400968D}" destId="{552DF1A8-66B1-412B-B98F-91B0FD6FE98B}" srcOrd="3" destOrd="0" parTransId="{5F1DC6D1-56B4-46E7-BBAB-0BACEB5A30C3}" sibTransId="{BD8B8770-636B-465D-A8C4-12AC3E63FF35}"/>
    <dgm:cxn modelId="{9C39D801-76FB-4093-A2E9-D69C6EC3CB40}" type="presOf" srcId="{552DF1A8-66B1-412B-B98F-91B0FD6FE98B}" destId="{856826BE-07FE-4520-B0DD-A8CBD6197354}" srcOrd="0" destOrd="0" presId="urn:microsoft.com/office/officeart/2005/8/layout/cycle3"/>
    <dgm:cxn modelId="{D2719125-6DC3-4FF9-85E4-9255AEEB5971}" type="presOf" srcId="{9006B75C-11C5-40B7-8458-33F4E400968D}" destId="{076C8037-0E88-4545-A60C-5BEB3B5F9555}" srcOrd="0" destOrd="0" presId="urn:microsoft.com/office/officeart/2005/8/layout/cycle3"/>
    <dgm:cxn modelId="{9EFC7F26-3470-4C30-84D6-2F3A02887A75}" srcId="{9006B75C-11C5-40B7-8458-33F4E400968D}" destId="{9B1FDA8F-25FD-4123-A66A-76E268D5E504}" srcOrd="2" destOrd="0" parTransId="{CD80103D-1E2D-4E3E-8402-B159D109A29E}" sibTransId="{C9D2A6B4-B6B3-4287-AF4D-CDA0040D03E8}"/>
    <dgm:cxn modelId="{FD5CBD2A-DA7C-4EF3-B3E4-C2AB615F26ED}" srcId="{9006B75C-11C5-40B7-8458-33F4E400968D}" destId="{915C316F-AB38-4167-AA9D-DF2BE99055BF}" srcOrd="1" destOrd="0" parTransId="{9896128D-3D18-4C17-B890-0A71714610FA}" sibTransId="{C1A01707-C1F2-4E95-B118-D13D6092A681}"/>
    <dgm:cxn modelId="{069BEF04-2EF1-44D7-B7A0-269C59AC4BF9}" type="presOf" srcId="{9B1FDA8F-25FD-4123-A66A-76E268D5E504}" destId="{E2CEFEF9-8E96-432D-BEA5-42EF85D2B342}" srcOrd="0" destOrd="0" presId="urn:microsoft.com/office/officeart/2005/8/layout/cycle3"/>
    <dgm:cxn modelId="{6D4A27BB-2B79-4B7E-A445-A5D36C697403}" type="presOf" srcId="{7ED8D9AC-E50E-46F3-BB54-2C7E70532417}" destId="{C1613C2F-2183-44DF-8653-60387411A167}" srcOrd="0" destOrd="0" presId="urn:microsoft.com/office/officeart/2005/8/layout/cycle3"/>
    <dgm:cxn modelId="{0A6C2FE9-FDEE-4F1C-831B-3DE76890BBC7}" type="presOf" srcId="{5F8212B2-91CE-4405-86B3-FB50A7231EC2}" destId="{9378A27D-DF19-484B-9A32-3813AB5E8C3E}" srcOrd="0" destOrd="0" presId="urn:microsoft.com/office/officeart/2005/8/layout/cycle3"/>
    <dgm:cxn modelId="{3888BAED-6973-40B7-A3F9-EF6EDFB7657C}" type="presParOf" srcId="{076C8037-0E88-4545-A60C-5BEB3B5F9555}" destId="{DEA82ECB-46DD-42BB-972F-3460664FFEC1}" srcOrd="0" destOrd="0" presId="urn:microsoft.com/office/officeart/2005/8/layout/cycle3"/>
    <dgm:cxn modelId="{0DBBB93A-42D5-4E01-8F5B-6FB18F8821A1}" type="presParOf" srcId="{DEA82ECB-46DD-42BB-972F-3460664FFEC1}" destId="{9378A27D-DF19-484B-9A32-3813AB5E8C3E}" srcOrd="0" destOrd="0" presId="urn:microsoft.com/office/officeart/2005/8/layout/cycle3"/>
    <dgm:cxn modelId="{93F3C057-C35E-46C6-A7BC-3A3D63DF5257}" type="presParOf" srcId="{DEA82ECB-46DD-42BB-972F-3460664FFEC1}" destId="{C1613C2F-2183-44DF-8653-60387411A167}" srcOrd="1" destOrd="0" presId="urn:microsoft.com/office/officeart/2005/8/layout/cycle3"/>
    <dgm:cxn modelId="{5FC10E11-9673-47A3-84FF-546157A11541}" type="presParOf" srcId="{DEA82ECB-46DD-42BB-972F-3460664FFEC1}" destId="{AF0D9FC4-0AA2-46C8-AA7C-84D15722EE03}" srcOrd="2" destOrd="0" presId="urn:microsoft.com/office/officeart/2005/8/layout/cycle3"/>
    <dgm:cxn modelId="{79517F06-9C94-43D2-ACC3-1710B0623CBE}" type="presParOf" srcId="{DEA82ECB-46DD-42BB-972F-3460664FFEC1}" destId="{E2CEFEF9-8E96-432D-BEA5-42EF85D2B342}" srcOrd="3" destOrd="0" presId="urn:microsoft.com/office/officeart/2005/8/layout/cycle3"/>
    <dgm:cxn modelId="{51BF16C7-93B7-461D-BF77-CEC5982E8369}" type="presParOf" srcId="{DEA82ECB-46DD-42BB-972F-3460664FFEC1}" destId="{856826BE-07FE-4520-B0DD-A8CBD6197354}"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C247C98-FE7A-4C2E-8FC2-FC88DA8090B5}"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02B90AF7-E893-4219-97C2-DF1FEEC3BBB3}">
      <dgm:prSet custT="1"/>
      <dgm:spPr/>
      <dgm:t>
        <a:bodyPr/>
        <a:lstStyle/>
        <a:p>
          <a:pPr rtl="1"/>
          <a:r>
            <a:rPr lang="ar-SA" sz="2000" b="1" smtClean="0"/>
            <a:t>طبقاً لوكالة حماية البيئة الأمريكية ''تويوتا بريوس'' هي أكثر سيارة اقتصادية للوقود لعامي 2007-2008 فازت ''تويوتا''بوسام صانع السيارات الخضراء عام 2008م.</a:t>
          </a:r>
          <a:endParaRPr lang="fr-FR" sz="2000" b="1"/>
        </a:p>
      </dgm:t>
    </dgm:pt>
    <dgm:pt modelId="{48707553-E5C4-4573-9EA3-DA0532BA8F46}" type="parTrans" cxnId="{195A5630-1F32-4052-90A2-FA84D6A8F261}">
      <dgm:prSet/>
      <dgm:spPr/>
      <dgm:t>
        <a:bodyPr/>
        <a:lstStyle/>
        <a:p>
          <a:endParaRPr lang="fr-FR" sz="2000" b="1"/>
        </a:p>
      </dgm:t>
    </dgm:pt>
    <dgm:pt modelId="{94DF149B-AF3C-41A1-B230-A111AE125CF5}" type="sibTrans" cxnId="{195A5630-1F32-4052-90A2-FA84D6A8F261}">
      <dgm:prSet/>
      <dgm:spPr/>
      <dgm:t>
        <a:bodyPr/>
        <a:lstStyle/>
        <a:p>
          <a:endParaRPr lang="fr-FR" sz="2000" b="1"/>
        </a:p>
      </dgm:t>
    </dgm:pt>
    <dgm:pt modelId="{0416637E-27A5-4BCF-92F6-E651211FE6FF}">
      <dgm:prSet custT="1"/>
      <dgm:spPr/>
      <dgm:t>
        <a:bodyPr/>
        <a:lstStyle/>
        <a:p>
          <a:pPr rtl="1"/>
          <a:r>
            <a:rPr lang="ar-SA" sz="2000" b="1" smtClean="0"/>
            <a:t>قدما قسم المواصلات البريطاني تقريراً أن ''تويوتا بريوس'' هي ثالث أهل سيارة إشعاعاً الغاز ثاني أكسيد الكربون تباع في بريطانيا. </a:t>
          </a:r>
          <a:endParaRPr lang="fr-FR" sz="2000" b="1"/>
        </a:p>
      </dgm:t>
    </dgm:pt>
    <dgm:pt modelId="{32A908E6-969B-438F-91E0-06A9A65DE1BA}" type="parTrans" cxnId="{FFA1C967-8B55-4C79-84FC-3487EF9DCB4B}">
      <dgm:prSet/>
      <dgm:spPr/>
      <dgm:t>
        <a:bodyPr/>
        <a:lstStyle/>
        <a:p>
          <a:endParaRPr lang="fr-FR" sz="2000" b="1"/>
        </a:p>
      </dgm:t>
    </dgm:pt>
    <dgm:pt modelId="{6D312832-CE98-4547-8123-77FD10AB6609}" type="sibTrans" cxnId="{FFA1C967-8B55-4C79-84FC-3487EF9DCB4B}">
      <dgm:prSet/>
      <dgm:spPr/>
      <dgm:t>
        <a:bodyPr/>
        <a:lstStyle/>
        <a:p>
          <a:endParaRPr lang="fr-FR" sz="2000" b="1"/>
        </a:p>
      </dgm:t>
    </dgm:pt>
    <dgm:pt modelId="{B2CDACBD-BB09-4DED-A35B-2AEBAD4E932F}">
      <dgm:prSet custT="1"/>
      <dgm:spPr/>
      <dgm:t>
        <a:bodyPr/>
        <a:lstStyle/>
        <a:p>
          <a:pPr rtl="1"/>
          <a:r>
            <a:rPr lang="ar-SA" sz="2000" b="1" dirty="0" smtClean="0"/>
            <a:t>فازت السيارة ''تويوتا </a:t>
          </a:r>
          <a:r>
            <a:rPr lang="ar-SA" sz="2000" b="1" dirty="0" err="1" smtClean="0"/>
            <a:t>بريوس</a:t>
          </a:r>
          <a:r>
            <a:rPr lang="ar-SA" sz="2000" b="1" dirty="0" smtClean="0"/>
            <a:t>'' بلقب السيارة الصديقة للبيئة للعام في اختيار مجموعة من</a:t>
          </a:r>
          <a:r>
            <a:rPr lang="en-US" sz="2000" b="1" dirty="0" smtClean="0"/>
            <a:t>  </a:t>
          </a:r>
          <a:r>
            <a:rPr lang="ar-SA" sz="2000" b="1" dirty="0" smtClean="0"/>
            <a:t>الخبراء الألمان فاز محرك تويوتا 1.5 ل الهجين على وسام أفضل محرك اقتصادي في استهلاك الوقود من عام 2004م حتى عام 2007م كما حصل على وسام أفضل محرك جديد وأفضل محرك لعام 2004م وأفضل محرك للفئة 1.4 ل إلى 1.8 ل لعام 2005م وأفضل محرك أخضر لعام 2008 </a:t>
          </a:r>
          <a:r>
            <a:rPr lang="ar-SA" sz="2000" b="1" dirty="0" err="1" smtClean="0"/>
            <a:t>محصلت</a:t>
          </a:r>
          <a:r>
            <a:rPr lang="ar-SA" sz="2000" b="1" dirty="0" smtClean="0"/>
            <a:t> طراز </a:t>
          </a:r>
          <a:r>
            <a:rPr lang="en-US" sz="2000" b="1" dirty="0" smtClean="0"/>
            <a:t>Toyota Pius</a:t>
          </a:r>
          <a:r>
            <a:rPr lang="ar-SA" sz="2000" b="1" dirty="0" smtClean="0"/>
            <a:t> على 05 نجوم عام 2004. </a:t>
          </a:r>
          <a:endParaRPr lang="fr-FR" sz="2000" b="1" dirty="0"/>
        </a:p>
      </dgm:t>
    </dgm:pt>
    <dgm:pt modelId="{020FFD92-A376-4319-991A-C037EAC23DE6}" type="parTrans" cxnId="{59B5CBA4-A1FA-4DB4-B493-9B94C534F531}">
      <dgm:prSet/>
      <dgm:spPr/>
      <dgm:t>
        <a:bodyPr/>
        <a:lstStyle/>
        <a:p>
          <a:endParaRPr lang="fr-FR" sz="2000" b="1"/>
        </a:p>
      </dgm:t>
    </dgm:pt>
    <dgm:pt modelId="{D9E14FC2-6695-452B-8C3A-ED667578788C}" type="sibTrans" cxnId="{59B5CBA4-A1FA-4DB4-B493-9B94C534F531}">
      <dgm:prSet/>
      <dgm:spPr/>
      <dgm:t>
        <a:bodyPr/>
        <a:lstStyle/>
        <a:p>
          <a:endParaRPr lang="fr-FR" sz="2000" b="1"/>
        </a:p>
      </dgm:t>
    </dgm:pt>
    <dgm:pt modelId="{E210CFD4-BBB8-40F7-A1C5-4FFC1A0977EC}" type="pres">
      <dgm:prSet presAssocID="{1C247C98-FE7A-4C2E-8FC2-FC88DA8090B5}" presName="linear" presStyleCnt="0">
        <dgm:presLayoutVars>
          <dgm:animLvl val="lvl"/>
          <dgm:resizeHandles val="exact"/>
        </dgm:presLayoutVars>
      </dgm:prSet>
      <dgm:spPr/>
      <dgm:t>
        <a:bodyPr/>
        <a:lstStyle/>
        <a:p>
          <a:endParaRPr lang="fr-FR"/>
        </a:p>
      </dgm:t>
    </dgm:pt>
    <dgm:pt modelId="{0F9FEC89-A084-44B0-AF44-C80A58C24D3D}" type="pres">
      <dgm:prSet presAssocID="{02B90AF7-E893-4219-97C2-DF1FEEC3BBB3}" presName="parentText" presStyleLbl="node1" presStyleIdx="0" presStyleCnt="3">
        <dgm:presLayoutVars>
          <dgm:chMax val="0"/>
          <dgm:bulletEnabled val="1"/>
        </dgm:presLayoutVars>
      </dgm:prSet>
      <dgm:spPr/>
      <dgm:t>
        <a:bodyPr/>
        <a:lstStyle/>
        <a:p>
          <a:endParaRPr lang="fr-FR"/>
        </a:p>
      </dgm:t>
    </dgm:pt>
    <dgm:pt modelId="{FA17DCB5-337C-4920-9587-AC748927BDD0}" type="pres">
      <dgm:prSet presAssocID="{94DF149B-AF3C-41A1-B230-A111AE125CF5}" presName="spacer" presStyleCnt="0"/>
      <dgm:spPr/>
    </dgm:pt>
    <dgm:pt modelId="{B0D11265-D95C-423D-AC7A-59FBBD64B00F}" type="pres">
      <dgm:prSet presAssocID="{0416637E-27A5-4BCF-92F6-E651211FE6FF}" presName="parentText" presStyleLbl="node1" presStyleIdx="1" presStyleCnt="3">
        <dgm:presLayoutVars>
          <dgm:chMax val="0"/>
          <dgm:bulletEnabled val="1"/>
        </dgm:presLayoutVars>
      </dgm:prSet>
      <dgm:spPr/>
      <dgm:t>
        <a:bodyPr/>
        <a:lstStyle/>
        <a:p>
          <a:endParaRPr lang="fr-FR"/>
        </a:p>
      </dgm:t>
    </dgm:pt>
    <dgm:pt modelId="{3089C6EB-A053-41F8-A7DA-09DF339BA906}" type="pres">
      <dgm:prSet presAssocID="{6D312832-CE98-4547-8123-77FD10AB6609}" presName="spacer" presStyleCnt="0"/>
      <dgm:spPr/>
    </dgm:pt>
    <dgm:pt modelId="{97813E76-48A9-4AF8-9250-3682BB7EDCBB}" type="pres">
      <dgm:prSet presAssocID="{B2CDACBD-BB09-4DED-A35B-2AEBAD4E932F}" presName="parentText" presStyleLbl="node1" presStyleIdx="2" presStyleCnt="3">
        <dgm:presLayoutVars>
          <dgm:chMax val="0"/>
          <dgm:bulletEnabled val="1"/>
        </dgm:presLayoutVars>
      </dgm:prSet>
      <dgm:spPr/>
      <dgm:t>
        <a:bodyPr/>
        <a:lstStyle/>
        <a:p>
          <a:endParaRPr lang="fr-FR"/>
        </a:p>
      </dgm:t>
    </dgm:pt>
  </dgm:ptLst>
  <dgm:cxnLst>
    <dgm:cxn modelId="{E3217166-0785-4DF1-AB63-6FCD7492DA20}" type="presOf" srcId="{0416637E-27A5-4BCF-92F6-E651211FE6FF}" destId="{B0D11265-D95C-423D-AC7A-59FBBD64B00F}" srcOrd="0" destOrd="0" presId="urn:microsoft.com/office/officeart/2005/8/layout/vList2"/>
    <dgm:cxn modelId="{59B5CBA4-A1FA-4DB4-B493-9B94C534F531}" srcId="{1C247C98-FE7A-4C2E-8FC2-FC88DA8090B5}" destId="{B2CDACBD-BB09-4DED-A35B-2AEBAD4E932F}" srcOrd="2" destOrd="0" parTransId="{020FFD92-A376-4319-991A-C037EAC23DE6}" sibTransId="{D9E14FC2-6695-452B-8C3A-ED667578788C}"/>
    <dgm:cxn modelId="{85094033-7678-4A87-92C3-93F73CD66FBF}" type="presOf" srcId="{02B90AF7-E893-4219-97C2-DF1FEEC3BBB3}" destId="{0F9FEC89-A084-44B0-AF44-C80A58C24D3D}" srcOrd="0" destOrd="0" presId="urn:microsoft.com/office/officeart/2005/8/layout/vList2"/>
    <dgm:cxn modelId="{38D5D8F0-7A1F-4B33-83E8-C727F439526D}" type="presOf" srcId="{1C247C98-FE7A-4C2E-8FC2-FC88DA8090B5}" destId="{E210CFD4-BBB8-40F7-A1C5-4FFC1A0977EC}" srcOrd="0" destOrd="0" presId="urn:microsoft.com/office/officeart/2005/8/layout/vList2"/>
    <dgm:cxn modelId="{FFA1C967-8B55-4C79-84FC-3487EF9DCB4B}" srcId="{1C247C98-FE7A-4C2E-8FC2-FC88DA8090B5}" destId="{0416637E-27A5-4BCF-92F6-E651211FE6FF}" srcOrd="1" destOrd="0" parTransId="{32A908E6-969B-438F-91E0-06A9A65DE1BA}" sibTransId="{6D312832-CE98-4547-8123-77FD10AB6609}"/>
    <dgm:cxn modelId="{195A5630-1F32-4052-90A2-FA84D6A8F261}" srcId="{1C247C98-FE7A-4C2E-8FC2-FC88DA8090B5}" destId="{02B90AF7-E893-4219-97C2-DF1FEEC3BBB3}" srcOrd="0" destOrd="0" parTransId="{48707553-E5C4-4573-9EA3-DA0532BA8F46}" sibTransId="{94DF149B-AF3C-41A1-B230-A111AE125CF5}"/>
    <dgm:cxn modelId="{C2257F59-EAF0-4EF2-BE7A-EBF444C29AC8}" type="presOf" srcId="{B2CDACBD-BB09-4DED-A35B-2AEBAD4E932F}" destId="{97813E76-48A9-4AF8-9250-3682BB7EDCBB}" srcOrd="0" destOrd="0" presId="urn:microsoft.com/office/officeart/2005/8/layout/vList2"/>
    <dgm:cxn modelId="{44418A5A-5A6E-4FDF-9EE5-29A0EAE7FF2D}" type="presParOf" srcId="{E210CFD4-BBB8-40F7-A1C5-4FFC1A0977EC}" destId="{0F9FEC89-A084-44B0-AF44-C80A58C24D3D}" srcOrd="0" destOrd="0" presId="urn:microsoft.com/office/officeart/2005/8/layout/vList2"/>
    <dgm:cxn modelId="{1FD7A6CA-9ED5-4725-B249-E490D1C47261}" type="presParOf" srcId="{E210CFD4-BBB8-40F7-A1C5-4FFC1A0977EC}" destId="{FA17DCB5-337C-4920-9587-AC748927BDD0}" srcOrd="1" destOrd="0" presId="urn:microsoft.com/office/officeart/2005/8/layout/vList2"/>
    <dgm:cxn modelId="{C331A04E-97F0-4136-990A-B8AF8D91522B}" type="presParOf" srcId="{E210CFD4-BBB8-40F7-A1C5-4FFC1A0977EC}" destId="{B0D11265-D95C-423D-AC7A-59FBBD64B00F}" srcOrd="2" destOrd="0" presId="urn:microsoft.com/office/officeart/2005/8/layout/vList2"/>
    <dgm:cxn modelId="{8DAC3959-B950-4F3A-A534-D48C37DA3F4F}" type="presParOf" srcId="{E210CFD4-BBB8-40F7-A1C5-4FFC1A0977EC}" destId="{3089C6EB-A053-41F8-A7DA-09DF339BA906}" srcOrd="3" destOrd="0" presId="urn:microsoft.com/office/officeart/2005/8/layout/vList2"/>
    <dgm:cxn modelId="{7A1CB9B8-E9FB-4EE6-B311-0EBCE0104ACC}" type="presParOf" srcId="{E210CFD4-BBB8-40F7-A1C5-4FFC1A0977EC}" destId="{97813E76-48A9-4AF8-9250-3682BB7EDCBB}"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528524-CE68-4525-A12C-097FC3C1276B}">
      <dsp:nvSpPr>
        <dsp:cNvPr id="0" name=""/>
        <dsp:cNvSpPr/>
      </dsp:nvSpPr>
      <dsp:spPr>
        <a:xfrm>
          <a:off x="0" y="0"/>
          <a:ext cx="7232560" cy="442863"/>
        </a:xfrm>
        <a:prstGeom prst="roundRect">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smtClean="0"/>
            <a:t>مقدمة</a:t>
          </a:r>
          <a:endParaRPr lang="fr-FR" sz="2000" kern="1200"/>
        </a:p>
      </dsp:txBody>
      <dsp:txXfrm>
        <a:off x="21619" y="21619"/>
        <a:ext cx="7189322" cy="399625"/>
      </dsp:txXfrm>
    </dsp:sp>
    <dsp:sp modelId="{0B0CA054-5920-4519-99D0-E1E70649985B}">
      <dsp:nvSpPr>
        <dsp:cNvPr id="0" name=""/>
        <dsp:cNvSpPr/>
      </dsp:nvSpPr>
      <dsp:spPr>
        <a:xfrm>
          <a:off x="0" y="459676"/>
          <a:ext cx="7232560" cy="442863"/>
        </a:xfrm>
        <a:prstGeom prst="roundRect">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rtl="1">
            <a:lnSpc>
              <a:spcPct val="90000"/>
            </a:lnSpc>
            <a:spcBef>
              <a:spcPct val="0"/>
            </a:spcBef>
            <a:spcAft>
              <a:spcPct val="35000"/>
            </a:spcAft>
          </a:pPr>
          <a:r>
            <a:rPr lang="ar-DZ" sz="2000" b="1" kern="1200" dirty="0" smtClean="0"/>
            <a:t>المبحث الأول: مدخل إلى التسويق الأخضر</a:t>
          </a:r>
          <a:endParaRPr lang="fr-FR" sz="2000" kern="1200" dirty="0"/>
        </a:p>
      </dsp:txBody>
      <dsp:txXfrm>
        <a:off x="21619" y="481295"/>
        <a:ext cx="7189322" cy="399625"/>
      </dsp:txXfrm>
    </dsp:sp>
    <dsp:sp modelId="{65882777-F53A-4676-8D02-CF067595DECE}">
      <dsp:nvSpPr>
        <dsp:cNvPr id="0" name=""/>
        <dsp:cNvSpPr/>
      </dsp:nvSpPr>
      <dsp:spPr>
        <a:xfrm>
          <a:off x="0" y="916883"/>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الأول: نشأة التسويق الأخضر، مفهومه، وأسباب ظهوره</a:t>
          </a:r>
          <a:endParaRPr lang="fr-FR" sz="2000" b="1" kern="1200" dirty="0" smtClean="0"/>
        </a:p>
      </dsp:txBody>
      <dsp:txXfrm>
        <a:off x="21619" y="938502"/>
        <a:ext cx="7189322" cy="399625"/>
      </dsp:txXfrm>
    </dsp:sp>
    <dsp:sp modelId="{857674DC-CFFC-437F-915A-E1298EC5C067}">
      <dsp:nvSpPr>
        <dsp:cNvPr id="0" name=""/>
        <dsp:cNvSpPr/>
      </dsp:nvSpPr>
      <dsp:spPr>
        <a:xfrm>
          <a:off x="0" y="1374090"/>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الثاني: أهمية التسويق الأخضر، أساليبه، وأبعاده</a:t>
          </a:r>
          <a:endParaRPr lang="fr-FR" sz="2000" b="1" kern="1200" dirty="0" smtClean="0"/>
        </a:p>
      </dsp:txBody>
      <dsp:txXfrm>
        <a:off x="21619" y="1395709"/>
        <a:ext cx="7189322" cy="399625"/>
      </dsp:txXfrm>
    </dsp:sp>
    <dsp:sp modelId="{33C59D66-BD61-4F3A-A66A-7F775D8E883C}">
      <dsp:nvSpPr>
        <dsp:cNvPr id="0" name=""/>
        <dsp:cNvSpPr/>
      </dsp:nvSpPr>
      <dsp:spPr>
        <a:xfrm>
          <a:off x="0" y="1831297"/>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الثالث: متطلبات تبني مفهوم التسويق الأخضر</a:t>
          </a:r>
          <a:endParaRPr lang="fr-FR" sz="2000" b="1" kern="1200" dirty="0" smtClean="0"/>
        </a:p>
      </dsp:txBody>
      <dsp:txXfrm>
        <a:off x="21619" y="1852916"/>
        <a:ext cx="7189322" cy="399625"/>
      </dsp:txXfrm>
    </dsp:sp>
    <dsp:sp modelId="{4512BD1A-656E-42F2-92FC-5873C134AE34}">
      <dsp:nvSpPr>
        <dsp:cNvPr id="0" name=""/>
        <dsp:cNvSpPr/>
      </dsp:nvSpPr>
      <dsp:spPr>
        <a:xfrm>
          <a:off x="0" y="2288504"/>
          <a:ext cx="7232560" cy="442863"/>
        </a:xfrm>
        <a:prstGeom prst="roundRect">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المبحث الثاني: المزيج التسويقي الأخضر و مؤشرات قياس نجاحه</a:t>
          </a:r>
          <a:endParaRPr lang="fr-FR" sz="2000" b="1" kern="1200" dirty="0" smtClean="0"/>
        </a:p>
      </dsp:txBody>
      <dsp:txXfrm>
        <a:off x="21619" y="2310123"/>
        <a:ext cx="7189322" cy="399625"/>
      </dsp:txXfrm>
    </dsp:sp>
    <dsp:sp modelId="{40C50CCB-179D-4940-8994-12070A3CCD8B}">
      <dsp:nvSpPr>
        <dsp:cNvPr id="0" name=""/>
        <dsp:cNvSpPr/>
      </dsp:nvSpPr>
      <dsp:spPr>
        <a:xfrm>
          <a:off x="0" y="2745711"/>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الأول: تعريف المزيج التسويقي الأخضر</a:t>
          </a:r>
          <a:endParaRPr lang="fr-FR" sz="2000" b="1" kern="1200" dirty="0" smtClean="0"/>
        </a:p>
      </dsp:txBody>
      <dsp:txXfrm>
        <a:off x="21619" y="2767330"/>
        <a:ext cx="7189322" cy="399625"/>
      </dsp:txXfrm>
    </dsp:sp>
    <dsp:sp modelId="{B8672F4B-001C-4B59-9241-77FD81CEB902}">
      <dsp:nvSpPr>
        <dsp:cNvPr id="0" name=""/>
        <dsp:cNvSpPr/>
      </dsp:nvSpPr>
      <dsp:spPr>
        <a:xfrm>
          <a:off x="0" y="3202918"/>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الثاني: عناصر المزيج التسويقي الأخضر</a:t>
          </a:r>
          <a:endParaRPr lang="fr-FR" sz="2000" b="1" kern="1200" dirty="0" smtClean="0"/>
        </a:p>
      </dsp:txBody>
      <dsp:txXfrm>
        <a:off x="21619" y="3224537"/>
        <a:ext cx="7189322" cy="399625"/>
      </dsp:txXfrm>
    </dsp:sp>
    <dsp:sp modelId="{276FA37A-3EE2-41CE-A536-7D72C649C6AB}">
      <dsp:nvSpPr>
        <dsp:cNvPr id="0" name=""/>
        <dsp:cNvSpPr/>
      </dsp:nvSpPr>
      <dsp:spPr>
        <a:xfrm>
          <a:off x="0" y="3660125"/>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الثالث: مؤشرات قياس نجاح تطبيق المزيج التسويقي الأخضر</a:t>
          </a:r>
          <a:endParaRPr lang="fr-FR" sz="2000" b="1" kern="1200" dirty="0" smtClean="0"/>
        </a:p>
      </dsp:txBody>
      <dsp:txXfrm>
        <a:off x="21619" y="3681744"/>
        <a:ext cx="7189322" cy="399625"/>
      </dsp:txXfrm>
    </dsp:sp>
    <dsp:sp modelId="{D916B185-E9F7-42BF-9987-2D6821D87279}">
      <dsp:nvSpPr>
        <dsp:cNvPr id="0" name=""/>
        <dsp:cNvSpPr/>
      </dsp:nvSpPr>
      <dsp:spPr>
        <a:xfrm>
          <a:off x="0" y="4117332"/>
          <a:ext cx="7232560" cy="442863"/>
        </a:xfrm>
        <a:prstGeom prst="roundRect">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المبحث الثالث: واقع التسويق الأخضر بمؤسسة "تويوتا" </a:t>
          </a:r>
          <a:r>
            <a:rPr lang="fr-FR" sz="2000" b="1" kern="1200" dirty="0" smtClean="0"/>
            <a:t>Toyota</a:t>
          </a:r>
        </a:p>
      </dsp:txBody>
      <dsp:txXfrm>
        <a:off x="21619" y="4138951"/>
        <a:ext cx="7189322" cy="399625"/>
      </dsp:txXfrm>
    </dsp:sp>
    <dsp:sp modelId="{9941192A-8DD7-4BEE-BB9B-E47E7F9CC227}">
      <dsp:nvSpPr>
        <dsp:cNvPr id="0" name=""/>
        <dsp:cNvSpPr/>
      </dsp:nvSpPr>
      <dsp:spPr>
        <a:xfrm>
          <a:off x="0" y="4574539"/>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الأول: التعريف بمؤسسة "تويوتا" </a:t>
          </a:r>
          <a:r>
            <a:rPr lang="fr-FR" sz="2000" b="1" kern="1200" dirty="0" smtClean="0"/>
            <a:t>Toyota</a:t>
          </a:r>
        </a:p>
      </dsp:txBody>
      <dsp:txXfrm>
        <a:off x="21619" y="4596158"/>
        <a:ext cx="7189322" cy="399625"/>
      </dsp:txXfrm>
    </dsp:sp>
    <dsp:sp modelId="{BBE6428B-D19F-4E0B-A007-C92A603C5023}">
      <dsp:nvSpPr>
        <dsp:cNvPr id="0" name=""/>
        <dsp:cNvSpPr/>
      </dsp:nvSpPr>
      <dsp:spPr>
        <a:xfrm>
          <a:off x="0" y="5031746"/>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الثاني: واقع تبني مؤسسة الأعمال ''تويوتا'' للتسويق الأخضر</a:t>
          </a:r>
          <a:endParaRPr lang="fr-FR" sz="2000" b="1" kern="1200" dirty="0" smtClean="0"/>
        </a:p>
      </dsp:txBody>
      <dsp:txXfrm>
        <a:off x="21619" y="5053365"/>
        <a:ext cx="7189322" cy="399625"/>
      </dsp:txXfrm>
    </dsp:sp>
    <dsp:sp modelId="{57056E78-EC7F-41FE-8B77-C9534AEE6BDB}">
      <dsp:nvSpPr>
        <dsp:cNvPr id="0" name=""/>
        <dsp:cNvSpPr/>
      </dsp:nvSpPr>
      <dsp:spPr>
        <a:xfrm>
          <a:off x="0" y="5488953"/>
          <a:ext cx="7232560" cy="442863"/>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الثالث: المزايا التي حققتها مؤسسة </a:t>
          </a:r>
          <a:r>
            <a:rPr lang="fr-FR" sz="2000" b="1" kern="1200" dirty="0" smtClean="0"/>
            <a:t>Toyota </a:t>
          </a:r>
          <a:r>
            <a:rPr lang="ar-DZ" sz="2000" b="1" kern="1200" dirty="0" smtClean="0"/>
            <a:t>نظير تبنيها للتسويق الأخضر</a:t>
          </a:r>
          <a:endParaRPr lang="fr-FR" sz="2000" b="1" kern="1200" dirty="0" smtClean="0"/>
        </a:p>
      </dsp:txBody>
      <dsp:txXfrm>
        <a:off x="21619" y="5510572"/>
        <a:ext cx="7189322" cy="399625"/>
      </dsp:txXfrm>
    </dsp:sp>
    <dsp:sp modelId="{D19C8854-EA12-4CFE-B548-906D0F324D6D}">
      <dsp:nvSpPr>
        <dsp:cNvPr id="0" name=""/>
        <dsp:cNvSpPr/>
      </dsp:nvSpPr>
      <dsp:spPr>
        <a:xfrm>
          <a:off x="0" y="5946160"/>
          <a:ext cx="7232560" cy="442863"/>
        </a:xfrm>
        <a:prstGeom prst="roundRect">
          <a:avLst/>
        </a:prstGeom>
        <a:solidFill>
          <a:srgbClr val="92D050"/>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خاتمة</a:t>
          </a:r>
          <a:endParaRPr lang="fr-FR" sz="2000" kern="1200" dirty="0"/>
        </a:p>
      </dsp:txBody>
      <dsp:txXfrm>
        <a:off x="21619" y="5967779"/>
        <a:ext cx="7189322" cy="3996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3A79BA-BE6D-43E3-9D9F-22F8BDF667A1}">
      <dsp:nvSpPr>
        <dsp:cNvPr id="0" name=""/>
        <dsp:cNvSpPr/>
      </dsp:nvSpPr>
      <dsp:spPr>
        <a:xfrm>
          <a:off x="0" y="506695"/>
          <a:ext cx="9284676"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ar-SA" sz="2700" kern="1200" smtClean="0"/>
            <a:t>دراسة واسعة للجوانب البيئية بالمنظمة.</a:t>
          </a:r>
          <a:endParaRPr lang="fr-FR" sz="2700" kern="1200"/>
        </a:p>
      </dsp:txBody>
      <dsp:txXfrm>
        <a:off x="31613" y="538308"/>
        <a:ext cx="9221450" cy="584369"/>
      </dsp:txXfrm>
    </dsp:sp>
    <dsp:sp modelId="{08F59D14-AFB7-40C3-B82A-D116EE32E08A}">
      <dsp:nvSpPr>
        <dsp:cNvPr id="0" name=""/>
        <dsp:cNvSpPr/>
      </dsp:nvSpPr>
      <dsp:spPr>
        <a:xfrm>
          <a:off x="0" y="1232050"/>
          <a:ext cx="9284676"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ar-SA" sz="2700" kern="1200" smtClean="0"/>
            <a:t>إيجاد نظام القياس، ومراقبة الآثار الناجمة عن أداء المنظمة.</a:t>
          </a:r>
          <a:endParaRPr lang="fr-FR" sz="2700" kern="1200"/>
        </a:p>
      </dsp:txBody>
      <dsp:txXfrm>
        <a:off x="31613" y="1263663"/>
        <a:ext cx="9221450" cy="584369"/>
      </dsp:txXfrm>
    </dsp:sp>
    <dsp:sp modelId="{474A0A6C-24FC-498F-9BFE-5FE0B0C9E4BB}">
      <dsp:nvSpPr>
        <dsp:cNvPr id="0" name=""/>
        <dsp:cNvSpPr/>
      </dsp:nvSpPr>
      <dsp:spPr>
        <a:xfrm>
          <a:off x="0" y="1957405"/>
          <a:ext cx="9284676"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ar-SA" sz="2700" kern="1200" smtClean="0"/>
            <a:t>وضع سياسة بيئية واضحة وواقعية بأهداف وبرامج المنظمة.</a:t>
          </a:r>
          <a:endParaRPr lang="fr-FR" sz="2700" kern="1200"/>
        </a:p>
      </dsp:txBody>
      <dsp:txXfrm>
        <a:off x="31613" y="1989018"/>
        <a:ext cx="9221450" cy="584369"/>
      </dsp:txXfrm>
    </dsp:sp>
    <dsp:sp modelId="{C22AD5B5-F318-44F1-A4FF-5DBBB2201D52}">
      <dsp:nvSpPr>
        <dsp:cNvPr id="0" name=""/>
        <dsp:cNvSpPr/>
      </dsp:nvSpPr>
      <dsp:spPr>
        <a:xfrm>
          <a:off x="0" y="2682760"/>
          <a:ext cx="9284676"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ar-SA" sz="2700" kern="1200" smtClean="0"/>
            <a:t>مراقبة تطور برامج التسويق الأخضر في ظل القوانين والتشريعات المتغيرة.</a:t>
          </a:r>
          <a:endParaRPr lang="fr-FR" sz="2700" kern="1200"/>
        </a:p>
      </dsp:txBody>
      <dsp:txXfrm>
        <a:off x="31613" y="2714373"/>
        <a:ext cx="9221450" cy="584369"/>
      </dsp:txXfrm>
    </dsp:sp>
    <dsp:sp modelId="{CCE657C1-A3B2-4CD7-A8CE-AB9DDC0A66DC}">
      <dsp:nvSpPr>
        <dsp:cNvPr id="0" name=""/>
        <dsp:cNvSpPr/>
      </dsp:nvSpPr>
      <dsp:spPr>
        <a:xfrm>
          <a:off x="0" y="3408115"/>
          <a:ext cx="9284676" cy="647595"/>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r" defTabSz="1200150" rtl="1">
            <a:lnSpc>
              <a:spcPct val="90000"/>
            </a:lnSpc>
            <a:spcBef>
              <a:spcPct val="0"/>
            </a:spcBef>
            <a:spcAft>
              <a:spcPct val="35000"/>
            </a:spcAft>
          </a:pPr>
          <a:r>
            <a:rPr lang="ar-SA" sz="2700" kern="1200" smtClean="0"/>
            <a:t>استخدام الوسائل المنافسة لتدريب وتأهيل العاملين ضمن التوجه البيئي في المنظمة.</a:t>
          </a:r>
          <a:endParaRPr lang="fr-FR" sz="2700" kern="1200"/>
        </a:p>
      </dsp:txBody>
      <dsp:txXfrm>
        <a:off x="31613" y="3439728"/>
        <a:ext cx="9221450" cy="58436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613C2F-2183-44DF-8653-60387411A167}">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78A27D-DF19-484B-9A32-3813AB5E8C3E}">
      <dsp:nvSpPr>
        <dsp:cNvPr id="0" name=""/>
        <dsp:cNvSpPr/>
      </dsp:nvSpPr>
      <dsp:spPr>
        <a:xfrm>
          <a:off x="2365374" y="1042"/>
          <a:ext cx="3397249" cy="169862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SA" sz="4400" b="1" kern="1200" smtClean="0"/>
            <a:t>الرضا </a:t>
          </a:r>
          <a:endParaRPr lang="fr-FR" sz="4400" kern="1200"/>
        </a:p>
      </dsp:txBody>
      <dsp:txXfrm>
        <a:off x="2448294" y="83962"/>
        <a:ext cx="3231409" cy="1532784"/>
      </dsp:txXfrm>
    </dsp:sp>
    <dsp:sp modelId="{AF0D9FC4-0AA2-46C8-AA7C-84D15722EE03}">
      <dsp:nvSpPr>
        <dsp:cNvPr id="0" name=""/>
        <dsp:cNvSpPr/>
      </dsp:nvSpPr>
      <dsp:spPr>
        <a:xfrm>
          <a:off x="4224353" y="1860021"/>
          <a:ext cx="3397249" cy="169862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SA" sz="4400" b="1" kern="1200" dirty="0" smtClean="0"/>
            <a:t>الأمان </a:t>
          </a:r>
          <a:endParaRPr lang="fr-FR" sz="4400" kern="1200" dirty="0"/>
        </a:p>
      </dsp:txBody>
      <dsp:txXfrm>
        <a:off x="4307273" y="1942941"/>
        <a:ext cx="3231409" cy="1532784"/>
      </dsp:txXfrm>
    </dsp:sp>
    <dsp:sp modelId="{E2CEFEF9-8E96-432D-BEA5-42EF85D2B342}">
      <dsp:nvSpPr>
        <dsp:cNvPr id="0" name=""/>
        <dsp:cNvSpPr/>
      </dsp:nvSpPr>
      <dsp:spPr>
        <a:xfrm>
          <a:off x="2365375" y="3718999"/>
          <a:ext cx="3397249" cy="169862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SA" sz="4400" b="1" kern="1200" dirty="0" smtClean="0"/>
            <a:t>القبول الاجتماعي </a:t>
          </a:r>
          <a:endParaRPr lang="fr-FR" sz="4400" kern="1200" dirty="0"/>
        </a:p>
      </dsp:txBody>
      <dsp:txXfrm>
        <a:off x="2448295" y="3801919"/>
        <a:ext cx="3231409" cy="1532784"/>
      </dsp:txXfrm>
    </dsp:sp>
    <dsp:sp modelId="{856826BE-07FE-4520-B0DD-A8CBD6197354}">
      <dsp:nvSpPr>
        <dsp:cNvPr id="0" name=""/>
        <dsp:cNvSpPr/>
      </dsp:nvSpPr>
      <dsp:spPr>
        <a:xfrm>
          <a:off x="506396" y="1860021"/>
          <a:ext cx="3397249" cy="1698624"/>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ar-SA" sz="4400" b="1" kern="1200" dirty="0" smtClean="0"/>
            <a:t>الاستدامة </a:t>
          </a:r>
          <a:endParaRPr lang="fr-FR" sz="4400" kern="1200" dirty="0"/>
        </a:p>
      </dsp:txBody>
      <dsp:txXfrm>
        <a:off x="589316" y="1942941"/>
        <a:ext cx="3231409" cy="153278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9FEC89-A084-44B0-AF44-C80A58C24D3D}">
      <dsp:nvSpPr>
        <dsp:cNvPr id="0" name=""/>
        <dsp:cNvSpPr/>
      </dsp:nvSpPr>
      <dsp:spPr>
        <a:xfrm>
          <a:off x="0" y="28091"/>
          <a:ext cx="11058590" cy="13782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kern="1200" smtClean="0"/>
            <a:t>طبقاً لوكالة حماية البيئة الأمريكية ''تويوتا بريوس'' هي أكثر سيارة اقتصادية للوقود لعامي 2007-2008 فازت ''تويوتا''بوسام صانع السيارات الخضراء عام 2008م.</a:t>
          </a:r>
          <a:endParaRPr lang="fr-FR" sz="2000" b="1" kern="1200"/>
        </a:p>
      </dsp:txBody>
      <dsp:txXfrm>
        <a:off x="67281" y="95372"/>
        <a:ext cx="10924028" cy="1243697"/>
      </dsp:txXfrm>
    </dsp:sp>
    <dsp:sp modelId="{B0D11265-D95C-423D-AC7A-59FBBD64B00F}">
      <dsp:nvSpPr>
        <dsp:cNvPr id="0" name=""/>
        <dsp:cNvSpPr/>
      </dsp:nvSpPr>
      <dsp:spPr>
        <a:xfrm>
          <a:off x="0" y="1584911"/>
          <a:ext cx="11058590" cy="13782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kern="1200" smtClean="0"/>
            <a:t>قدما قسم المواصلات البريطاني تقريراً أن ''تويوتا بريوس'' هي ثالث أهل سيارة إشعاعاً الغاز ثاني أكسيد الكربون تباع في بريطانيا. </a:t>
          </a:r>
          <a:endParaRPr lang="fr-FR" sz="2000" b="1" kern="1200"/>
        </a:p>
      </dsp:txBody>
      <dsp:txXfrm>
        <a:off x="67281" y="1652192"/>
        <a:ext cx="10924028" cy="1243697"/>
      </dsp:txXfrm>
    </dsp:sp>
    <dsp:sp modelId="{97813E76-48A9-4AF8-9250-3682BB7EDCBB}">
      <dsp:nvSpPr>
        <dsp:cNvPr id="0" name=""/>
        <dsp:cNvSpPr/>
      </dsp:nvSpPr>
      <dsp:spPr>
        <a:xfrm>
          <a:off x="0" y="3141732"/>
          <a:ext cx="11058590" cy="1378259"/>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SA" sz="2000" b="1" kern="1200" dirty="0" smtClean="0"/>
            <a:t>فازت السيارة ''تويوتا </a:t>
          </a:r>
          <a:r>
            <a:rPr lang="ar-SA" sz="2000" b="1" kern="1200" dirty="0" err="1" smtClean="0"/>
            <a:t>بريوس</a:t>
          </a:r>
          <a:r>
            <a:rPr lang="ar-SA" sz="2000" b="1" kern="1200" dirty="0" smtClean="0"/>
            <a:t>'' بلقب السيارة الصديقة للبيئة للعام في اختيار مجموعة من</a:t>
          </a:r>
          <a:r>
            <a:rPr lang="en-US" sz="2000" b="1" kern="1200" dirty="0" smtClean="0"/>
            <a:t>  </a:t>
          </a:r>
          <a:r>
            <a:rPr lang="ar-SA" sz="2000" b="1" kern="1200" dirty="0" smtClean="0"/>
            <a:t>الخبراء الألمان فاز محرك تويوتا 1.5 ل الهجين على وسام أفضل محرك اقتصادي في استهلاك الوقود من عام 2004م حتى عام 2007م كما حصل على وسام أفضل محرك جديد وأفضل محرك لعام 2004م وأفضل محرك للفئة 1.4 ل إلى 1.8 ل لعام 2005م وأفضل محرك أخضر لعام 2008 </a:t>
          </a:r>
          <a:r>
            <a:rPr lang="ar-SA" sz="2000" b="1" kern="1200" dirty="0" err="1" smtClean="0"/>
            <a:t>محصلت</a:t>
          </a:r>
          <a:r>
            <a:rPr lang="ar-SA" sz="2000" b="1" kern="1200" dirty="0" smtClean="0"/>
            <a:t> طراز </a:t>
          </a:r>
          <a:r>
            <a:rPr lang="en-US" sz="2000" b="1" kern="1200" dirty="0" smtClean="0"/>
            <a:t>Toyota Pius</a:t>
          </a:r>
          <a:r>
            <a:rPr lang="ar-SA" sz="2000" b="1" kern="1200" dirty="0" smtClean="0"/>
            <a:t> على 05 نجوم عام 2004. </a:t>
          </a:r>
          <a:endParaRPr lang="fr-FR" sz="2000" b="1" kern="1200" dirty="0"/>
        </a:p>
      </dsp:txBody>
      <dsp:txXfrm>
        <a:off x="67281" y="3209013"/>
        <a:ext cx="10924028" cy="1243697"/>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072897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2798928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218997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2842845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33782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F912CD5-2ABB-4199-B23A-B8EFBD7952CC}" type="datetimeFigureOut">
              <a:rPr lang="fr-FR" smtClean="0"/>
              <a:t>27/10/2025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05812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F912CD5-2ABB-4199-B23A-B8EFBD7952CC}" type="datetimeFigureOut">
              <a:rPr lang="fr-FR" smtClean="0"/>
              <a:t>27/10/2025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878187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F912CD5-2ABB-4199-B23A-B8EFBD7952CC}" type="datetimeFigureOut">
              <a:rPr lang="fr-FR" smtClean="0"/>
              <a:t>27/10/2025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0894366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F912CD5-2ABB-4199-B23A-B8EFBD7952CC}" type="datetimeFigureOut">
              <a:rPr lang="fr-FR" smtClean="0"/>
              <a:t>27/10/2025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3135061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F912CD5-2ABB-4199-B23A-B8EFBD7952CC}" type="datetimeFigureOut">
              <a:rPr lang="fr-FR" smtClean="0"/>
              <a:t>27/10/2025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446370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F912CD5-2ABB-4199-B23A-B8EFBD7952CC}" type="datetimeFigureOut">
              <a:rPr lang="fr-FR" smtClean="0"/>
              <a:t>27/10/2025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970C044-D04D-45ED-B9E9-59ECE35D5534}" type="slidenum">
              <a:rPr lang="fr-FR" smtClean="0"/>
              <a:t>‹N°›</a:t>
            </a:fld>
            <a:endParaRPr lang="fr-FR"/>
          </a:p>
        </p:txBody>
      </p:sp>
    </p:spTree>
    <p:extLst>
      <p:ext uri="{BB962C8B-B14F-4D97-AF65-F5344CB8AC3E}">
        <p14:creationId xmlns:p14="http://schemas.microsoft.com/office/powerpoint/2010/main" val="186949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912CD5-2ABB-4199-B23A-B8EFBD7952CC}" type="datetimeFigureOut">
              <a:rPr lang="fr-FR" smtClean="0"/>
              <a:t>27/10/2025</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70C044-D04D-45ED-B9E9-59ECE35D5534}" type="slidenum">
              <a:rPr lang="fr-FR" smtClean="0"/>
              <a:t>‹N°›</a:t>
            </a:fld>
            <a:endParaRPr lang="fr-FR"/>
          </a:p>
        </p:txBody>
      </p:sp>
    </p:spTree>
    <p:extLst>
      <p:ext uri="{BB962C8B-B14F-4D97-AF65-F5344CB8AC3E}">
        <p14:creationId xmlns:p14="http://schemas.microsoft.com/office/powerpoint/2010/main" val="10420426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7" Type="http://schemas.openxmlformats.org/officeDocument/2006/relationships/image" Target="../media/image6.sv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2" Type="http://schemas.openxmlformats.org/officeDocument/2006/relationships/image" Target="../media/image17.jpg"/><Relationship Id="rId2" Type="http://schemas.openxmlformats.org/officeDocument/2006/relationships/image" Target="../media/image16.png"/><Relationship Id="rId1" Type="http://schemas.openxmlformats.org/officeDocument/2006/relationships/slideLayout" Target="../slideLayouts/slideLayout7.xml"/><Relationship Id="rId11" Type="http://schemas.openxmlformats.org/officeDocument/2006/relationships/image" Target="../media/image10.sv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9.jpg"/><Relationship Id="rId5" Type="http://schemas.openxmlformats.org/officeDocument/2006/relationships/image" Target="../media/image27.sv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 Id="rId5" Type="http://schemas.openxmlformats.org/officeDocument/2006/relationships/image" Target="../media/image34.sv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4.jpg"/></Relationships>
</file>

<file path=ppt/slides/_rels/slide2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2.jpg"/><Relationship Id="rId1" Type="http://schemas.openxmlformats.org/officeDocument/2006/relationships/slideLayout" Target="../slideLayouts/slideLayout7.xml"/><Relationship Id="rId4" Type="http://schemas.openxmlformats.org/officeDocument/2006/relationships/image" Target="../media/image38.jpg"/></Relationships>
</file>

<file path=ppt/slides/_rels/slide2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3.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564205" y="565217"/>
            <a:ext cx="11627796" cy="5803157"/>
          </a:xfrm>
          <a:prstGeom prst="rect">
            <a:avLst/>
          </a:prstGeom>
        </p:spPr>
      </p:pic>
    </p:spTree>
    <p:extLst>
      <p:ext uri="{BB962C8B-B14F-4D97-AF65-F5344CB8AC3E}">
        <p14:creationId xmlns:p14="http://schemas.microsoft.com/office/powerpoint/2010/main" val="2842266824"/>
      </p:ext>
    </p:extLst>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387926" y="125551"/>
            <a:ext cx="6654018"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أهمية التسويق الأخضر</a:t>
              </a:r>
              <a:endParaRPr lang="fr-FR" b="1" dirty="0"/>
            </a:p>
          </p:txBody>
        </p:sp>
      </p:grpSp>
      <p:sp>
        <p:nvSpPr>
          <p:cNvPr id="13" name="Freeform 4"/>
          <p:cNvSpPr/>
          <p:nvPr/>
        </p:nvSpPr>
        <p:spPr>
          <a:xfrm flipH="1">
            <a:off x="5458307" y="1214213"/>
            <a:ext cx="6583637" cy="5411670"/>
          </a:xfrm>
          <a:custGeom>
            <a:avLst/>
            <a:gdLst/>
            <a:ahLst/>
            <a:cxnLst/>
            <a:rect l="l" t="t" r="r" b="b"/>
            <a:pathLst>
              <a:path w="3838765" h="4114800">
                <a:moveTo>
                  <a:pt x="0" y="0"/>
                </a:moveTo>
                <a:lnTo>
                  <a:pt x="3838765" y="0"/>
                </a:lnTo>
                <a:lnTo>
                  <a:pt x="3838765" y="4114800"/>
                </a:lnTo>
                <a:lnTo>
                  <a:pt x="0" y="4114800"/>
                </a:lnTo>
                <a:lnTo>
                  <a:pt x="0" y="0"/>
                </a:lnTo>
                <a:close/>
              </a:path>
            </a:pathLst>
          </a:custGeom>
          <a:blipFill>
            <a:blip r:embed="rId2">
              <a:extLst>
                <a:ext uri="{96DAC541-7B7A-43D3-8B79-37D633B846F1}">
                  <asvg:svgBlip xmlns:asvg="http://schemas.microsoft.com/office/drawing/2016/SVG/main" xmlns="" r:embed="rId7"/>
                </a:ext>
              </a:extLst>
            </a:blip>
            <a:stretch>
              <a:fillRect/>
            </a:stretch>
          </a:blipFill>
        </p:spPr>
      </p:sp>
      <p:sp>
        <p:nvSpPr>
          <p:cNvPr id="3" name="Rectangle 2"/>
          <p:cNvSpPr/>
          <p:nvPr/>
        </p:nvSpPr>
        <p:spPr>
          <a:xfrm>
            <a:off x="5458307" y="1598413"/>
            <a:ext cx="5703806" cy="523220"/>
          </a:xfrm>
          <a:prstGeom prst="rect">
            <a:avLst/>
          </a:prstGeom>
        </p:spPr>
        <p:txBody>
          <a:bodyPr wrap="none">
            <a:spAutoFit/>
          </a:bodyPr>
          <a:lstStyle/>
          <a:p>
            <a:pPr algn="ctr" rtl="1"/>
            <a:r>
              <a:rPr lang="ar-SA" sz="2800" b="1" dirty="0">
                <a:ea typeface="Calibri" panose="020F0502020204030204" pitchFamily="34" charset="0"/>
                <a:cs typeface="Simplified Arabic" panose="02020603050405020304" pitchFamily="18" charset="-78"/>
              </a:rPr>
              <a:t>تحقيق الأمان في تقديم المنتجات وإدارة المبيعات</a:t>
            </a:r>
            <a:endParaRPr lang="fr-FR" sz="2800" dirty="0"/>
          </a:p>
        </p:txBody>
      </p:sp>
      <p:sp>
        <p:nvSpPr>
          <p:cNvPr id="15" name="Rectangle 14"/>
          <p:cNvSpPr/>
          <p:nvPr/>
        </p:nvSpPr>
        <p:spPr>
          <a:xfrm>
            <a:off x="6319922" y="2920776"/>
            <a:ext cx="3980577" cy="523220"/>
          </a:xfrm>
          <a:prstGeom prst="rect">
            <a:avLst/>
          </a:prstGeom>
        </p:spPr>
        <p:txBody>
          <a:bodyPr wrap="none">
            <a:spAutoFit/>
          </a:bodyPr>
          <a:lstStyle/>
          <a:p>
            <a:pPr algn="ctr" rtl="1"/>
            <a:r>
              <a:rPr lang="ar-SA" sz="2800" b="1"/>
              <a:t>تحقيق القبول الاجتماعي للمنظمة</a:t>
            </a:r>
            <a:endParaRPr lang="fr-FR" sz="2800" dirty="0"/>
          </a:p>
        </p:txBody>
      </p:sp>
      <p:sp>
        <p:nvSpPr>
          <p:cNvPr id="16" name="Rectangle 15"/>
          <p:cNvSpPr/>
          <p:nvPr/>
        </p:nvSpPr>
        <p:spPr>
          <a:xfrm>
            <a:off x="7403714" y="4397883"/>
            <a:ext cx="2020105" cy="523220"/>
          </a:xfrm>
          <a:prstGeom prst="rect">
            <a:avLst/>
          </a:prstGeom>
        </p:spPr>
        <p:txBody>
          <a:bodyPr wrap="none">
            <a:spAutoFit/>
          </a:bodyPr>
          <a:lstStyle/>
          <a:p>
            <a:pPr algn="ctr" rtl="1"/>
            <a:r>
              <a:rPr lang="ar-SA" sz="2800" b="1"/>
              <a:t>ديمومة الأنشطة</a:t>
            </a:r>
            <a:endParaRPr lang="fr-FR" sz="2800" dirty="0"/>
          </a:p>
        </p:txBody>
      </p:sp>
      <p:sp>
        <p:nvSpPr>
          <p:cNvPr id="24" name="Rectangle 23"/>
          <p:cNvSpPr/>
          <p:nvPr/>
        </p:nvSpPr>
        <p:spPr>
          <a:xfrm>
            <a:off x="7264933" y="5748381"/>
            <a:ext cx="2829621" cy="523220"/>
          </a:xfrm>
          <a:prstGeom prst="rect">
            <a:avLst/>
          </a:prstGeom>
        </p:spPr>
        <p:txBody>
          <a:bodyPr wrap="none">
            <a:spAutoFit/>
          </a:bodyPr>
          <a:lstStyle/>
          <a:p>
            <a:pPr algn="ctr" rtl="1"/>
            <a:r>
              <a:rPr lang="ar-SA" sz="2800" b="1"/>
              <a:t>إرضاء حاجات المالكين</a:t>
            </a:r>
            <a:endParaRPr lang="fr-FR" sz="2800" dirty="0"/>
          </a:p>
        </p:txBody>
      </p:sp>
      <p:pic>
        <p:nvPicPr>
          <p:cNvPr id="4" name="Image 3"/>
          <p:cNvPicPr>
            <a:picLocks noChangeAspect="1"/>
          </p:cNvPicPr>
          <p:nvPr/>
        </p:nvPicPr>
        <p:blipFill>
          <a:blip r:embed="rId8"/>
          <a:stretch>
            <a:fillRect/>
          </a:stretch>
        </p:blipFill>
        <p:spPr>
          <a:xfrm>
            <a:off x="0" y="-1688"/>
            <a:ext cx="5201975" cy="6859688"/>
          </a:xfrm>
          <a:prstGeom prst="rect">
            <a:avLst/>
          </a:prstGeom>
          <a:ln>
            <a:noFill/>
          </a:ln>
          <a:effectLst>
            <a:softEdge rad="112500"/>
          </a:effectLst>
        </p:spPr>
      </p:pic>
    </p:spTree>
    <p:extLst>
      <p:ext uri="{BB962C8B-B14F-4D97-AF65-F5344CB8AC3E}">
        <p14:creationId xmlns:p14="http://schemas.microsoft.com/office/powerpoint/2010/main" val="37462626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1+#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2"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1+#ppt_w/2"/>
                                          </p:val>
                                        </p:tav>
                                        <p:tav tm="100000">
                                          <p:val>
                                            <p:strVal val="#ppt_x"/>
                                          </p:val>
                                        </p:tav>
                                      </p:tavLst>
                                    </p:anim>
                                    <p:anim calcmode="lin" valueType="num">
                                      <p:cBhvr additive="base">
                                        <p:cTn id="19" dur="500" fill="hold"/>
                                        <p:tgtEl>
                                          <p:spTgt spid="15"/>
                                        </p:tgtEl>
                                        <p:attrNameLst>
                                          <p:attrName>ppt_y</p:attrName>
                                        </p:attrNameLst>
                                      </p:cBhvr>
                                      <p:tavLst>
                                        <p:tav tm="0">
                                          <p:val>
                                            <p:strVal val="#ppt_y"/>
                                          </p:val>
                                        </p:tav>
                                        <p:tav tm="100000">
                                          <p:val>
                                            <p:strVal val="#ppt_y"/>
                                          </p:val>
                                        </p:tav>
                                      </p:tavLst>
                                    </p:anim>
                                  </p:childTnLst>
                                </p:cTn>
                              </p:par>
                              <p:par>
                                <p:cTn id="20" presetID="2" presetClass="entr" presetSubtype="2" fill="hold" grpId="0" nodeType="with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1+#ppt_w/2"/>
                                          </p:val>
                                        </p:tav>
                                        <p:tav tm="100000">
                                          <p:val>
                                            <p:strVal val="#ppt_x"/>
                                          </p:val>
                                        </p:tav>
                                      </p:tavLst>
                                    </p:anim>
                                    <p:anim calcmode="lin" valueType="num">
                                      <p:cBhvr additive="base">
                                        <p:cTn id="23" dur="500" fill="hold"/>
                                        <p:tgtEl>
                                          <p:spTgt spid="3"/>
                                        </p:tgtEl>
                                        <p:attrNameLst>
                                          <p:attrName>ppt_y</p:attrName>
                                        </p:attrNameLst>
                                      </p:cBhvr>
                                      <p:tavLst>
                                        <p:tav tm="0">
                                          <p:val>
                                            <p:strVal val="#ppt_y"/>
                                          </p:val>
                                        </p:tav>
                                        <p:tav tm="100000">
                                          <p:val>
                                            <p:strVal val="#ppt_y"/>
                                          </p:val>
                                        </p:tav>
                                      </p:tavLst>
                                    </p:anim>
                                  </p:childTnLst>
                                </p:cTn>
                              </p:par>
                              <p:par>
                                <p:cTn id="24" presetID="2" presetClass="entr" presetSubtype="2"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1+#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1+#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871813" y="288253"/>
            <a:ext cx="6465553"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أساليب التسويق الأخضر</a:t>
              </a:r>
              <a:endParaRPr lang="fr-FR" b="1" dirty="0"/>
            </a:p>
          </p:txBody>
        </p:sp>
      </p:grpSp>
      <p:sp>
        <p:nvSpPr>
          <p:cNvPr id="13" name="Freeform 6"/>
          <p:cNvSpPr/>
          <p:nvPr/>
        </p:nvSpPr>
        <p:spPr>
          <a:xfrm>
            <a:off x="4192172" y="1184815"/>
            <a:ext cx="7695028" cy="4484463"/>
          </a:xfrm>
          <a:custGeom>
            <a:avLst/>
            <a:gdLst/>
            <a:ahLst/>
            <a:cxnLst/>
            <a:rect l="l" t="t" r="r" b="b"/>
            <a:pathLst>
              <a:path w="7315200" h="2109216">
                <a:moveTo>
                  <a:pt x="0" y="0"/>
                </a:moveTo>
                <a:lnTo>
                  <a:pt x="7315200" y="0"/>
                </a:lnTo>
                <a:lnTo>
                  <a:pt x="7315200" y="2109216"/>
                </a:lnTo>
                <a:lnTo>
                  <a:pt x="0" y="2109216"/>
                </a:lnTo>
                <a:lnTo>
                  <a:pt x="0" y="0"/>
                </a:lnTo>
                <a:close/>
              </a:path>
            </a:pathLst>
          </a:custGeom>
          <a:blipFill>
            <a:blip r:embed="rId2">
              <a:extLst>
                <a:ext uri="{96DAC541-7B7A-43D3-8B79-37D633B846F1}">
                  <asvg:svgBlip xmlns:asvg="http://schemas.microsoft.com/office/drawing/2016/SVG/main" xmlns="" r:embed="rId11"/>
                </a:ext>
              </a:extLst>
            </a:blip>
            <a:srcRect/>
            <a:stretch>
              <a:fillRect r="-48836"/>
            </a:stretch>
          </a:blipFill>
        </p:spPr>
      </p:sp>
      <p:sp>
        <p:nvSpPr>
          <p:cNvPr id="3" name="Rectangle 2"/>
          <p:cNvSpPr/>
          <p:nvPr/>
        </p:nvSpPr>
        <p:spPr>
          <a:xfrm>
            <a:off x="4678123" y="3145860"/>
            <a:ext cx="3201517" cy="1446550"/>
          </a:xfrm>
          <a:prstGeom prst="rect">
            <a:avLst/>
          </a:prstGeom>
        </p:spPr>
        <p:txBody>
          <a:bodyPr wrap="none">
            <a:spAutoFit/>
          </a:bodyPr>
          <a:lstStyle/>
          <a:p>
            <a:pPr algn="ctr" rtl="1"/>
            <a:r>
              <a:rPr lang="ar-SA" sz="4400" b="1" dirty="0">
                <a:ea typeface="Calibri" panose="020F0502020204030204" pitchFamily="34" charset="0"/>
                <a:cs typeface="Simplified Arabic" panose="02020603050405020304" pitchFamily="18" charset="-78"/>
              </a:rPr>
              <a:t>الأسلوب </a:t>
            </a:r>
            <a:r>
              <a:rPr lang="ar-SA" sz="4400" b="1" dirty="0" smtClean="0">
                <a:ea typeface="Calibri" panose="020F0502020204030204" pitchFamily="34" charset="0"/>
                <a:cs typeface="Simplified Arabic" panose="02020603050405020304" pitchFamily="18" charset="-78"/>
              </a:rPr>
              <a:t>الدفاعي</a:t>
            </a:r>
            <a:endParaRPr lang="ar-DZ" sz="4400" b="1" dirty="0" smtClean="0">
              <a:ea typeface="Calibri" panose="020F0502020204030204" pitchFamily="34" charset="0"/>
              <a:cs typeface="Simplified Arabic" panose="02020603050405020304" pitchFamily="18" charset="-78"/>
            </a:endParaRPr>
          </a:p>
          <a:p>
            <a:pPr algn="ctr" rtl="1"/>
            <a:r>
              <a:rPr lang="ar-SA" sz="4400" b="1" dirty="0" smtClean="0">
                <a:ea typeface="Calibri" panose="020F0502020204030204" pitchFamily="34" charset="0"/>
                <a:cs typeface="Simplified Arabic" panose="02020603050405020304" pitchFamily="18" charset="-78"/>
              </a:rPr>
              <a:t> </a:t>
            </a:r>
            <a:r>
              <a:rPr lang="ar-SA" sz="4400" b="1" dirty="0">
                <a:ea typeface="Calibri" panose="020F0502020204030204" pitchFamily="34" charset="0"/>
                <a:cs typeface="Simplified Arabic" panose="02020603050405020304" pitchFamily="18" charset="-78"/>
              </a:rPr>
              <a:t>أو رد الفعل </a:t>
            </a:r>
            <a:endParaRPr lang="fr-FR" sz="4400" dirty="0"/>
          </a:p>
        </p:txBody>
      </p:sp>
      <p:sp>
        <p:nvSpPr>
          <p:cNvPr id="15" name="Rectangle 14"/>
          <p:cNvSpPr/>
          <p:nvPr/>
        </p:nvSpPr>
        <p:spPr>
          <a:xfrm>
            <a:off x="8723871" y="3103657"/>
            <a:ext cx="2847253" cy="1446550"/>
          </a:xfrm>
          <a:prstGeom prst="rect">
            <a:avLst/>
          </a:prstGeom>
        </p:spPr>
        <p:txBody>
          <a:bodyPr wrap="none">
            <a:spAutoFit/>
          </a:bodyPr>
          <a:lstStyle/>
          <a:p>
            <a:pPr algn="ctr" rtl="1"/>
            <a:r>
              <a:rPr lang="ar-SA" sz="4400" b="1" dirty="0"/>
              <a:t>أسلوب </a:t>
            </a:r>
            <a:r>
              <a:rPr lang="ar-SA" sz="4400" b="1" dirty="0" smtClean="0"/>
              <a:t>المبادأة</a:t>
            </a:r>
            <a:endParaRPr lang="ar-DZ" sz="4400" b="1" dirty="0" smtClean="0"/>
          </a:p>
          <a:p>
            <a:pPr algn="ctr" rtl="1"/>
            <a:r>
              <a:rPr lang="ar-SA" sz="4400" b="1" dirty="0" smtClean="0"/>
              <a:t> </a:t>
            </a:r>
            <a:r>
              <a:rPr lang="ar-SA" sz="4400" b="1" dirty="0"/>
              <a:t>أو المبادرة </a:t>
            </a:r>
            <a:endParaRPr lang="fr-FR" sz="4400" dirty="0"/>
          </a:p>
        </p:txBody>
      </p:sp>
      <p:pic>
        <p:nvPicPr>
          <p:cNvPr id="2" name="Image 1"/>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rot="16200000">
            <a:off x="-1506186" y="1519237"/>
            <a:ext cx="6943725" cy="3905250"/>
          </a:xfrm>
          <a:prstGeom prst="rect">
            <a:avLst/>
          </a:prstGeom>
        </p:spPr>
      </p:pic>
    </p:spTree>
    <p:extLst>
      <p:ext uri="{BB962C8B-B14F-4D97-AF65-F5344CB8AC3E}">
        <p14:creationId xmlns:p14="http://schemas.microsoft.com/office/powerpoint/2010/main" val="27155353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5143632" y="148659"/>
            <a:ext cx="632487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أبعاد التسويق الأخضر</a:t>
              </a:r>
              <a:endParaRPr lang="fr-FR" b="1" dirty="0"/>
            </a:p>
          </p:txBody>
        </p:sp>
      </p:grpSp>
      <p:sp>
        <p:nvSpPr>
          <p:cNvPr id="13" name="Freeform 3"/>
          <p:cNvSpPr/>
          <p:nvPr/>
        </p:nvSpPr>
        <p:spPr>
          <a:xfrm rot="5400000">
            <a:off x="7966181" y="2598653"/>
            <a:ext cx="5008099" cy="2483651"/>
          </a:xfrm>
          <a:custGeom>
            <a:avLst/>
            <a:gdLst/>
            <a:ahLst/>
            <a:cxnLst/>
            <a:rect l="l" t="t" r="r" b="b"/>
            <a:pathLst>
              <a:path w="7315200" h="1362456">
                <a:moveTo>
                  <a:pt x="0" y="0"/>
                </a:moveTo>
                <a:lnTo>
                  <a:pt x="7315200" y="0"/>
                </a:lnTo>
                <a:lnTo>
                  <a:pt x="7315200" y="1362456"/>
                </a:lnTo>
                <a:lnTo>
                  <a:pt x="0" y="1362456"/>
                </a:lnTo>
                <a:lnTo>
                  <a:pt x="0" y="0"/>
                </a:lnTo>
                <a:close/>
              </a:path>
            </a:pathLst>
          </a:custGeom>
          <a:blipFill>
            <a:blip r:embed="rId2">
              <a:extLst>
                <a:ext uri="{96DAC541-7B7A-43D3-8B79-37D633B846F1}">
                  <asvg:svgBlip xmlns:asvg="http://schemas.microsoft.com/office/drawing/2016/SVG/main" xmlns="" r:embed="rId5"/>
                </a:ext>
              </a:extLst>
            </a:blip>
            <a:stretch>
              <a:fillRect/>
            </a:stretch>
          </a:blipFill>
        </p:spPr>
      </p:sp>
      <p:sp>
        <p:nvSpPr>
          <p:cNvPr id="3" name="Rectangle 2"/>
          <p:cNvSpPr/>
          <p:nvPr/>
        </p:nvSpPr>
        <p:spPr>
          <a:xfrm>
            <a:off x="4499225" y="2020445"/>
            <a:ext cx="4729180" cy="646331"/>
          </a:xfrm>
          <a:prstGeom prst="rect">
            <a:avLst/>
          </a:prstGeom>
        </p:spPr>
        <p:txBody>
          <a:bodyPr wrap="none">
            <a:spAutoFit/>
          </a:bodyPr>
          <a:lstStyle/>
          <a:p>
            <a:pPr algn="r" rtl="1"/>
            <a:r>
              <a:rPr lang="ar-SA" sz="3600" b="1" dirty="0">
                <a:ea typeface="Calibri" panose="020F0502020204030204" pitchFamily="34" charset="0"/>
                <a:cs typeface="Simplified Arabic" panose="02020603050405020304" pitchFamily="18" charset="-78"/>
              </a:rPr>
              <a:t>إلغاء مفهوم النفايات أو تقليلها</a:t>
            </a:r>
            <a:endParaRPr lang="fr-FR" sz="3600" dirty="0"/>
          </a:p>
        </p:txBody>
      </p:sp>
      <p:sp>
        <p:nvSpPr>
          <p:cNvPr id="15" name="Rectangle 14"/>
          <p:cNvSpPr/>
          <p:nvPr/>
        </p:nvSpPr>
        <p:spPr>
          <a:xfrm>
            <a:off x="5143632" y="3356875"/>
            <a:ext cx="4084773" cy="646331"/>
          </a:xfrm>
          <a:prstGeom prst="rect">
            <a:avLst/>
          </a:prstGeom>
        </p:spPr>
        <p:txBody>
          <a:bodyPr wrap="none">
            <a:spAutoFit/>
          </a:bodyPr>
          <a:lstStyle/>
          <a:p>
            <a:pPr algn="r" rtl="1"/>
            <a:r>
              <a:rPr lang="ar-SA" sz="3600" b="1"/>
              <a:t>إعادة تشكيل مفهوم المنتج</a:t>
            </a:r>
            <a:endParaRPr lang="fr-FR" sz="3600" dirty="0"/>
          </a:p>
        </p:txBody>
      </p:sp>
      <p:sp>
        <p:nvSpPr>
          <p:cNvPr id="16" name="Rectangle 15"/>
          <p:cNvSpPr/>
          <p:nvPr/>
        </p:nvSpPr>
        <p:spPr>
          <a:xfrm>
            <a:off x="3877647" y="4538562"/>
            <a:ext cx="5210081" cy="646331"/>
          </a:xfrm>
          <a:prstGeom prst="rect">
            <a:avLst/>
          </a:prstGeom>
        </p:spPr>
        <p:txBody>
          <a:bodyPr wrap="none">
            <a:spAutoFit/>
          </a:bodyPr>
          <a:lstStyle/>
          <a:p>
            <a:pPr algn="r" rtl="1"/>
            <a:r>
              <a:rPr lang="ar-SA" sz="3600" b="1"/>
              <a:t>وضوح العلاقة بين السعر والتكلفة</a:t>
            </a:r>
            <a:endParaRPr lang="fr-FR" sz="3600" dirty="0"/>
          </a:p>
        </p:txBody>
      </p:sp>
      <p:sp>
        <p:nvSpPr>
          <p:cNvPr id="24" name="Rectangle 23"/>
          <p:cNvSpPr/>
          <p:nvPr/>
        </p:nvSpPr>
        <p:spPr>
          <a:xfrm>
            <a:off x="4416450" y="5698197"/>
            <a:ext cx="4600940" cy="646331"/>
          </a:xfrm>
          <a:prstGeom prst="rect">
            <a:avLst/>
          </a:prstGeom>
        </p:spPr>
        <p:txBody>
          <a:bodyPr wrap="none">
            <a:spAutoFit/>
          </a:bodyPr>
          <a:lstStyle/>
          <a:p>
            <a:pPr algn="r" rtl="1"/>
            <a:r>
              <a:rPr lang="ar-SA" sz="3600" b="1"/>
              <a:t>جعل التوجه البيئي أمرا مريحا</a:t>
            </a:r>
            <a:endParaRPr lang="fr-FR" sz="3600" dirty="0"/>
          </a:p>
        </p:txBody>
      </p:sp>
      <p:pic>
        <p:nvPicPr>
          <p:cNvPr id="2" name="Imag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1347" y="3680040"/>
            <a:ext cx="3545961" cy="2641041"/>
          </a:xfrm>
          <a:prstGeom prst="rect">
            <a:avLst/>
          </a:prstGeom>
        </p:spPr>
      </p:pic>
    </p:spTree>
    <p:extLst>
      <p:ext uri="{BB962C8B-B14F-4D97-AF65-F5344CB8AC3E}">
        <p14:creationId xmlns:p14="http://schemas.microsoft.com/office/powerpoint/2010/main" val="11556040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1102864" y="168812"/>
            <a:ext cx="10601455"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fr-FR" b="1" dirty="0"/>
                <a:t> </a:t>
              </a:r>
              <a:r>
                <a:rPr lang="ar-SA" b="1" dirty="0"/>
                <a:t>الأسس التي يرتكز عليها التسويق الأخضر</a:t>
              </a:r>
              <a:endParaRPr lang="fr-FR" b="1" dirty="0"/>
            </a:p>
          </p:txBody>
        </p:sp>
      </p:grpSp>
      <p:sp>
        <p:nvSpPr>
          <p:cNvPr id="13" name="Freeform 5"/>
          <p:cNvSpPr/>
          <p:nvPr/>
        </p:nvSpPr>
        <p:spPr>
          <a:xfrm flipH="1">
            <a:off x="450166" y="1730327"/>
            <a:ext cx="11565453" cy="4114800"/>
          </a:xfrm>
          <a:custGeom>
            <a:avLst/>
            <a:gdLst/>
            <a:ahLst/>
            <a:cxnLst/>
            <a:rect l="l" t="t" r="r" b="b"/>
            <a:pathLst>
              <a:path w="4557231" h="4114800">
                <a:moveTo>
                  <a:pt x="0" y="0"/>
                </a:moveTo>
                <a:lnTo>
                  <a:pt x="4557231" y="0"/>
                </a:lnTo>
                <a:lnTo>
                  <a:pt x="4557231" y="4114800"/>
                </a:lnTo>
                <a:lnTo>
                  <a:pt x="0" y="4114800"/>
                </a:lnTo>
                <a:lnTo>
                  <a:pt x="0" y="0"/>
                </a:lnTo>
                <a:close/>
              </a:path>
            </a:pathLst>
          </a:custGeom>
          <a:blipFill>
            <a:blip r:embed="rId2">
              <a:extLst>
                <a:ext uri="{96DAC541-7B7A-43D3-8B79-37D633B846F1}">
                  <asvg:svgBlip xmlns:asvg="http://schemas.microsoft.com/office/drawing/2016/SVG/main" xmlns="" r:embed="rId9"/>
                </a:ext>
              </a:extLst>
            </a:blip>
            <a:stretch>
              <a:fillRect/>
            </a:stretch>
          </a:blipFill>
        </p:spPr>
      </p:sp>
      <p:sp>
        <p:nvSpPr>
          <p:cNvPr id="3" name="Rectangle 2"/>
          <p:cNvSpPr/>
          <p:nvPr/>
        </p:nvSpPr>
        <p:spPr>
          <a:xfrm>
            <a:off x="3619398" y="2231460"/>
            <a:ext cx="3938899" cy="830997"/>
          </a:xfrm>
          <a:prstGeom prst="rect">
            <a:avLst/>
          </a:prstGeom>
        </p:spPr>
        <p:txBody>
          <a:bodyPr wrap="none">
            <a:spAutoFit/>
          </a:bodyPr>
          <a:lstStyle/>
          <a:p>
            <a:pPr algn="r" rtl="1"/>
            <a:r>
              <a:rPr lang="ar-SA" sz="4800" b="1" dirty="0">
                <a:ea typeface="Calibri" panose="020F0502020204030204" pitchFamily="34" charset="0"/>
                <a:cs typeface="Simplified Arabic" panose="02020603050405020304" pitchFamily="18" charset="-78"/>
              </a:rPr>
              <a:t>العدالة الاجتماعية </a:t>
            </a:r>
            <a:endParaRPr lang="fr-FR" sz="4800" b="1" dirty="0"/>
          </a:p>
        </p:txBody>
      </p:sp>
      <p:sp>
        <p:nvSpPr>
          <p:cNvPr id="15" name="Rectangle 14"/>
          <p:cNvSpPr/>
          <p:nvPr/>
        </p:nvSpPr>
        <p:spPr>
          <a:xfrm>
            <a:off x="5268005" y="3244334"/>
            <a:ext cx="1446230" cy="830997"/>
          </a:xfrm>
          <a:prstGeom prst="rect">
            <a:avLst/>
          </a:prstGeom>
        </p:spPr>
        <p:txBody>
          <a:bodyPr wrap="none">
            <a:spAutoFit/>
          </a:bodyPr>
          <a:lstStyle/>
          <a:p>
            <a:pPr algn="r" rtl="1"/>
            <a:r>
              <a:rPr lang="ar-SA" sz="4800" dirty="0" smtClean="0"/>
              <a:t>البيئية </a:t>
            </a:r>
            <a:endParaRPr lang="fr-FR" sz="4800" b="1" dirty="0"/>
          </a:p>
        </p:txBody>
      </p:sp>
      <p:sp>
        <p:nvSpPr>
          <p:cNvPr id="16" name="Rectangle 15"/>
          <p:cNvSpPr/>
          <p:nvPr/>
        </p:nvSpPr>
        <p:spPr>
          <a:xfrm>
            <a:off x="4306285" y="4397885"/>
            <a:ext cx="2005677" cy="830997"/>
          </a:xfrm>
          <a:prstGeom prst="rect">
            <a:avLst/>
          </a:prstGeom>
        </p:spPr>
        <p:txBody>
          <a:bodyPr wrap="none">
            <a:spAutoFit/>
          </a:bodyPr>
          <a:lstStyle/>
          <a:p>
            <a:pPr algn="r" rtl="1"/>
            <a:r>
              <a:rPr lang="ar-SA" sz="4800" dirty="0" smtClean="0"/>
              <a:t>الاقتصاد </a:t>
            </a:r>
            <a:endParaRPr lang="fr-FR" sz="4800" b="1" dirty="0"/>
          </a:p>
        </p:txBody>
      </p:sp>
    </p:spTree>
    <p:extLst>
      <p:ext uri="{BB962C8B-B14F-4D97-AF65-F5344CB8AC3E}">
        <p14:creationId xmlns:p14="http://schemas.microsoft.com/office/powerpoint/2010/main" val="283076813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0"/>
            <a:ext cx="12192000" cy="6858000"/>
          </a:xfrm>
          <a:prstGeom prst="rect">
            <a:avLst/>
          </a:prstGeom>
        </p:spPr>
      </p:pic>
      <p:grpSp>
        <p:nvGrpSpPr>
          <p:cNvPr id="10" name="Groupe 9"/>
          <p:cNvGrpSpPr/>
          <p:nvPr/>
        </p:nvGrpSpPr>
        <p:grpSpPr>
          <a:xfrm>
            <a:off x="215706" y="478301"/>
            <a:ext cx="11760590"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الإجراءات المتخذة لتبني المنظمة لمفهوم التسويق الأخضر</a:t>
              </a:r>
              <a:endParaRPr lang="fr-FR" sz="3600" b="1" dirty="0"/>
            </a:p>
          </p:txBody>
        </p:sp>
      </p:grpSp>
      <p:graphicFrame>
        <p:nvGraphicFramePr>
          <p:cNvPr id="4" name="Diagramme 3"/>
          <p:cNvGraphicFramePr/>
          <p:nvPr>
            <p:extLst>
              <p:ext uri="{D42A27DB-BD31-4B8C-83A1-F6EECF244321}">
                <p14:modId xmlns:p14="http://schemas.microsoft.com/office/powerpoint/2010/main" val="284739512"/>
              </p:ext>
            </p:extLst>
          </p:nvPr>
        </p:nvGraphicFramePr>
        <p:xfrm>
          <a:off x="1603717" y="1331956"/>
          <a:ext cx="9284677" cy="45624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535241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graphicEl>
                                              <a:dgm id="{A33A79BA-BE6D-43E3-9D9F-22F8BDF667A1}"/>
                                            </p:graphicEl>
                                          </p:spTgt>
                                        </p:tgtEl>
                                        <p:attrNameLst>
                                          <p:attrName>style.visibility</p:attrName>
                                        </p:attrNameLst>
                                      </p:cBhvr>
                                      <p:to>
                                        <p:strVal val="visible"/>
                                      </p:to>
                                    </p:set>
                                    <p:anim calcmode="lin" valueType="num">
                                      <p:cBhvr additive="base">
                                        <p:cTn id="14" dur="500" fill="hold"/>
                                        <p:tgtEl>
                                          <p:spTgt spid="4">
                                            <p:graphicEl>
                                              <a:dgm id="{A33A79BA-BE6D-43E3-9D9F-22F8BDF667A1}"/>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graphicEl>
                                              <a:dgm id="{A33A79BA-BE6D-43E3-9D9F-22F8BDF667A1}"/>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graphicEl>
                                              <a:dgm id="{08F59D14-AFB7-40C3-B82A-D116EE32E08A}"/>
                                            </p:graphicEl>
                                          </p:spTgt>
                                        </p:tgtEl>
                                        <p:attrNameLst>
                                          <p:attrName>style.visibility</p:attrName>
                                        </p:attrNameLst>
                                      </p:cBhvr>
                                      <p:to>
                                        <p:strVal val="visible"/>
                                      </p:to>
                                    </p:set>
                                    <p:anim calcmode="lin" valueType="num">
                                      <p:cBhvr additive="base">
                                        <p:cTn id="20" dur="500" fill="hold"/>
                                        <p:tgtEl>
                                          <p:spTgt spid="4">
                                            <p:graphicEl>
                                              <a:dgm id="{08F59D14-AFB7-40C3-B82A-D116EE32E08A}"/>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graphicEl>
                                              <a:dgm id="{08F59D14-AFB7-40C3-B82A-D116EE32E08A}"/>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graphicEl>
                                              <a:dgm id="{474A0A6C-24FC-498F-9BFE-5FE0B0C9E4BB}"/>
                                            </p:graphicEl>
                                          </p:spTgt>
                                        </p:tgtEl>
                                        <p:attrNameLst>
                                          <p:attrName>style.visibility</p:attrName>
                                        </p:attrNameLst>
                                      </p:cBhvr>
                                      <p:to>
                                        <p:strVal val="visible"/>
                                      </p:to>
                                    </p:set>
                                    <p:anim calcmode="lin" valueType="num">
                                      <p:cBhvr additive="base">
                                        <p:cTn id="26" dur="500" fill="hold"/>
                                        <p:tgtEl>
                                          <p:spTgt spid="4">
                                            <p:graphicEl>
                                              <a:dgm id="{474A0A6C-24FC-498F-9BFE-5FE0B0C9E4BB}"/>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graphicEl>
                                              <a:dgm id="{474A0A6C-24FC-498F-9BFE-5FE0B0C9E4BB}"/>
                                            </p:graphicEl>
                                          </p:spTgt>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2" fill="hold" grpId="0" nodeType="clickEffect">
                                  <p:stCondLst>
                                    <p:cond delay="0"/>
                                  </p:stCondLst>
                                  <p:childTnLst>
                                    <p:set>
                                      <p:cBhvr>
                                        <p:cTn id="31" dur="1" fill="hold">
                                          <p:stCondLst>
                                            <p:cond delay="0"/>
                                          </p:stCondLst>
                                        </p:cTn>
                                        <p:tgtEl>
                                          <p:spTgt spid="4">
                                            <p:graphicEl>
                                              <a:dgm id="{C22AD5B5-F318-44F1-A4FF-5DBBB2201D52}"/>
                                            </p:graphicEl>
                                          </p:spTgt>
                                        </p:tgtEl>
                                        <p:attrNameLst>
                                          <p:attrName>style.visibility</p:attrName>
                                        </p:attrNameLst>
                                      </p:cBhvr>
                                      <p:to>
                                        <p:strVal val="visible"/>
                                      </p:to>
                                    </p:set>
                                    <p:anim calcmode="lin" valueType="num">
                                      <p:cBhvr additive="base">
                                        <p:cTn id="32" dur="500" fill="hold"/>
                                        <p:tgtEl>
                                          <p:spTgt spid="4">
                                            <p:graphicEl>
                                              <a:dgm id="{C22AD5B5-F318-44F1-A4FF-5DBBB2201D52}"/>
                                            </p:graphic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4">
                                            <p:graphicEl>
                                              <a:dgm id="{C22AD5B5-F318-44F1-A4FF-5DBBB2201D52}"/>
                                            </p:graphicEl>
                                          </p:spTgt>
                                        </p:tgtEl>
                                        <p:attrNameLst>
                                          <p:attrName>ppt_y</p:attrName>
                                        </p:attrNameLst>
                                      </p:cBhvr>
                                      <p:tavLst>
                                        <p:tav tm="0">
                                          <p:val>
                                            <p:strVal val="#ppt_y"/>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2" fill="hold" grpId="0" nodeType="clickEffect">
                                  <p:stCondLst>
                                    <p:cond delay="0"/>
                                  </p:stCondLst>
                                  <p:childTnLst>
                                    <p:set>
                                      <p:cBhvr>
                                        <p:cTn id="37" dur="1" fill="hold">
                                          <p:stCondLst>
                                            <p:cond delay="0"/>
                                          </p:stCondLst>
                                        </p:cTn>
                                        <p:tgtEl>
                                          <p:spTgt spid="4">
                                            <p:graphicEl>
                                              <a:dgm id="{CCE657C1-A3B2-4CD7-A8CE-AB9DDC0A66DC}"/>
                                            </p:graphicEl>
                                          </p:spTgt>
                                        </p:tgtEl>
                                        <p:attrNameLst>
                                          <p:attrName>style.visibility</p:attrName>
                                        </p:attrNameLst>
                                      </p:cBhvr>
                                      <p:to>
                                        <p:strVal val="visible"/>
                                      </p:to>
                                    </p:set>
                                    <p:anim calcmode="lin" valueType="num">
                                      <p:cBhvr additive="base">
                                        <p:cTn id="38" dur="500" fill="hold"/>
                                        <p:tgtEl>
                                          <p:spTgt spid="4">
                                            <p:graphicEl>
                                              <a:dgm id="{CCE657C1-A3B2-4CD7-A8CE-AB9DDC0A66DC}"/>
                                            </p:graphicEl>
                                          </p:spTgt>
                                        </p:tgtEl>
                                        <p:attrNameLst>
                                          <p:attrName>ppt_x</p:attrName>
                                        </p:attrNameLst>
                                      </p:cBhvr>
                                      <p:tavLst>
                                        <p:tav tm="0">
                                          <p:val>
                                            <p:strVal val="1+#ppt_w/2"/>
                                          </p:val>
                                        </p:tav>
                                        <p:tav tm="100000">
                                          <p:val>
                                            <p:strVal val="#ppt_x"/>
                                          </p:val>
                                        </p:tav>
                                      </p:tavLst>
                                    </p:anim>
                                    <p:anim calcmode="lin" valueType="num">
                                      <p:cBhvr additive="base">
                                        <p:cTn id="39" dur="500" fill="hold"/>
                                        <p:tgtEl>
                                          <p:spTgt spid="4">
                                            <p:graphicEl>
                                              <a:dgm id="{CCE657C1-A3B2-4CD7-A8CE-AB9DDC0A66D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0284" y="410983"/>
            <a:ext cx="5580528" cy="4154984"/>
          </a:xfrm>
          <a:prstGeom prst="rect">
            <a:avLst/>
          </a:prstGeom>
        </p:spPr>
        <p:txBody>
          <a:bodyPr wrap="square">
            <a:spAutoFit/>
          </a:bodyPr>
          <a:lstStyle/>
          <a:p>
            <a:pPr algn="ctr" rtl="1"/>
            <a:r>
              <a:rPr lang="ar-SA" sz="6600" b="1" dirty="0"/>
              <a:t>المبحث الثاني: المزيج التسويقي الأخضر و مؤشرات قياس نجاحه</a:t>
            </a:r>
            <a:endParaRPr lang="fr-FR" sz="6600"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780284" cy="6858000"/>
          </a:xfrm>
          <a:prstGeom prst="rect">
            <a:avLst/>
          </a:prstGeom>
        </p:spPr>
      </p:pic>
    </p:spTree>
    <p:extLst>
      <p:ext uri="{BB962C8B-B14F-4D97-AF65-F5344CB8AC3E}">
        <p14:creationId xmlns:p14="http://schemas.microsoft.com/office/powerpoint/2010/main" val="128163863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stretch>
            <a:fillRect/>
          </a:stretch>
        </p:blipFill>
        <p:spPr>
          <a:xfrm>
            <a:off x="-1" y="142982"/>
            <a:ext cx="4893523" cy="6392289"/>
          </a:xfrm>
          <a:prstGeom prst="rect">
            <a:avLst/>
          </a:prstGeom>
        </p:spPr>
      </p:pic>
      <p:grpSp>
        <p:nvGrpSpPr>
          <p:cNvPr id="10" name="Groupe 9"/>
          <p:cNvGrpSpPr/>
          <p:nvPr/>
        </p:nvGrpSpPr>
        <p:grpSpPr>
          <a:xfrm>
            <a:off x="4714847" y="142983"/>
            <a:ext cx="7502442"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تعريف المزيج التسويقي الأخضر</a:t>
              </a:r>
              <a:endParaRPr lang="fr-FR" sz="3600" b="1" dirty="0"/>
            </a:p>
          </p:txBody>
        </p:sp>
      </p:grpSp>
      <p:sp>
        <p:nvSpPr>
          <p:cNvPr id="13" name="Rectangle 12"/>
          <p:cNvSpPr/>
          <p:nvPr/>
        </p:nvSpPr>
        <p:spPr>
          <a:xfrm>
            <a:off x="5252455" y="1497347"/>
            <a:ext cx="6372507" cy="4044184"/>
          </a:xfrm>
          <a:prstGeom prst="rect">
            <a:avLst/>
          </a:prstGeom>
        </p:spPr>
        <p:txBody>
          <a:bodyPr wrap="square">
            <a:spAutoFit/>
          </a:bodyPr>
          <a:lstStyle/>
          <a:p>
            <a:pPr algn="just" rtl="1">
              <a:lnSpc>
                <a:spcPct val="107000"/>
              </a:lnSpc>
              <a:spcAft>
                <a:spcPts val="800"/>
              </a:spcAft>
            </a:pPr>
            <a:r>
              <a:rPr lang="ar-SA" sz="4000" b="1" i="1" dirty="0">
                <a:latin typeface="Calibri" panose="020F0502020204030204" pitchFamily="34" charset="0"/>
                <a:ea typeface="Calibri" panose="020F0502020204030204" pitchFamily="34" charset="0"/>
                <a:cs typeface="Traditional Arabic" panose="02020603050405020304" pitchFamily="18" charset="-78"/>
              </a:rPr>
              <a:t>يعرف (</a:t>
            </a:r>
            <a:r>
              <a:rPr lang="fr-FR" sz="4000" b="1" i="1" dirty="0" err="1">
                <a:latin typeface="Calibri" panose="020F0502020204030204" pitchFamily="34" charset="0"/>
                <a:ea typeface="Calibri" panose="020F0502020204030204" pitchFamily="34" charset="0"/>
                <a:cs typeface="Traditional Arabic" panose="02020603050405020304" pitchFamily="18" charset="-78"/>
              </a:rPr>
              <a:t>Kotler</a:t>
            </a:r>
            <a:r>
              <a:rPr lang="fr-FR" sz="4000" b="1" i="1" dirty="0">
                <a:latin typeface="Calibri" panose="020F0502020204030204" pitchFamily="34" charset="0"/>
                <a:ea typeface="Calibri" panose="020F0502020204030204" pitchFamily="34" charset="0"/>
                <a:cs typeface="Traditional Arabic" panose="02020603050405020304" pitchFamily="18" charset="-78"/>
              </a:rPr>
              <a:t>) </a:t>
            </a:r>
            <a:r>
              <a:rPr lang="ar-SA" sz="4000" b="1" i="1" dirty="0">
                <a:latin typeface="Calibri" panose="020F0502020204030204" pitchFamily="34" charset="0"/>
                <a:ea typeface="Calibri" panose="020F0502020204030204" pitchFamily="34" charset="0"/>
                <a:cs typeface="Traditional Arabic" panose="02020603050405020304" pitchFamily="18" charset="-78"/>
              </a:rPr>
              <a:t>المزيج التسويقي الأخضر بأنه مجموعة من أدوات أو عناصر التسويق التكتيكية التي يمكن التحكم بها وهي المنتج، والسعر، والترويج، والتوزيع والتي تعمل المنظمة على مزجها مع بعضها البعض لتحقيق الاستجابة التي ترغبها في السوق المستهدفة.</a:t>
            </a:r>
            <a:endParaRPr lang="fr-FR" sz="24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14" name="Demi-cadre 6"/>
          <p:cNvSpPr/>
          <p:nvPr/>
        </p:nvSpPr>
        <p:spPr>
          <a:xfrm>
            <a:off x="4821763" y="1471244"/>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5" name="Demi-cadre 7"/>
          <p:cNvSpPr/>
          <p:nvPr/>
        </p:nvSpPr>
        <p:spPr>
          <a:xfrm rot="10800000">
            <a:off x="11537057" y="5829274"/>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16" name="Demi-cadre 8"/>
          <p:cNvSpPr/>
          <p:nvPr/>
        </p:nvSpPr>
        <p:spPr>
          <a:xfrm rot="5400000">
            <a:off x="11431601" y="1203872"/>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Demi-cadre 9"/>
          <p:cNvSpPr/>
          <p:nvPr/>
        </p:nvSpPr>
        <p:spPr>
          <a:xfrm rot="16200000">
            <a:off x="4803878" y="5442297"/>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780941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in)">
                                      <p:cBhvr>
                                        <p:cTn id="14" dur="500"/>
                                        <p:tgtEl>
                                          <p:spTgt spid="14"/>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circle(in)">
                                      <p:cBhvr>
                                        <p:cTn id="17" dur="500"/>
                                        <p:tgtEl>
                                          <p:spTgt spid="24"/>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circle(in)">
                                      <p:cBhvr>
                                        <p:cTn id="20" dur="500"/>
                                        <p:tgtEl>
                                          <p:spTgt spid="15"/>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circle(in)">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1" y="-22416"/>
            <a:ext cx="12192000" cy="6885569"/>
          </a:xfrm>
          <a:prstGeom prst="rect">
            <a:avLst/>
          </a:prstGeom>
        </p:spPr>
      </p:pic>
      <p:grpSp>
        <p:nvGrpSpPr>
          <p:cNvPr id="11" name="Groupe 10"/>
          <p:cNvGrpSpPr/>
          <p:nvPr/>
        </p:nvGrpSpPr>
        <p:grpSpPr>
          <a:xfrm>
            <a:off x="2577893" y="61477"/>
            <a:ext cx="7502442" cy="896562"/>
            <a:chOff x="3308420" y="219544"/>
            <a:chExt cx="5068866" cy="896562"/>
          </a:xfrm>
        </p:grpSpPr>
        <p:sp>
          <p:nvSpPr>
            <p:cNvPr id="1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4"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عناصر المزيج التسويقي الأخضر</a:t>
              </a:r>
              <a:endParaRPr lang="fr-FR" sz="3600" b="1" dirty="0"/>
            </a:p>
          </p:txBody>
        </p:sp>
      </p:grpSp>
      <p:sp>
        <p:nvSpPr>
          <p:cNvPr id="15" name="Freeform 3"/>
          <p:cNvSpPr/>
          <p:nvPr/>
        </p:nvSpPr>
        <p:spPr>
          <a:xfrm>
            <a:off x="1027912" y="1191337"/>
            <a:ext cx="10100603" cy="5329897"/>
          </a:xfrm>
          <a:custGeom>
            <a:avLst/>
            <a:gdLst/>
            <a:ahLst/>
            <a:cxnLst/>
            <a:rect l="l" t="t" r="r" b="b"/>
            <a:pathLst>
              <a:path w="7315200" h="3608832">
                <a:moveTo>
                  <a:pt x="0" y="0"/>
                </a:moveTo>
                <a:lnTo>
                  <a:pt x="7315200" y="0"/>
                </a:lnTo>
                <a:lnTo>
                  <a:pt x="7315200" y="3608832"/>
                </a:lnTo>
                <a:lnTo>
                  <a:pt x="0" y="3608832"/>
                </a:lnTo>
                <a:lnTo>
                  <a:pt x="0" y="0"/>
                </a:lnTo>
                <a:close/>
              </a:path>
            </a:pathLst>
          </a:custGeom>
          <a:blipFill>
            <a:blip r:embed="rId3">
              <a:duotone>
                <a:schemeClr val="accent6">
                  <a:shade val="45000"/>
                  <a:satMod val="135000"/>
                </a:schemeClr>
                <a:prstClr val="white"/>
              </a:duotone>
              <a:extLst>
                <a:ext uri="{96DAC541-7B7A-43D3-8B79-37D633B846F1}">
                  <asvg:svgBlip xmlns="" xmlns:asvg="http://schemas.microsoft.com/office/drawing/2016/SVG/main" r:embed="rId5"/>
                </a:ext>
              </a:extLst>
            </a:blip>
            <a:stretch>
              <a:fillRect/>
            </a:stretch>
          </a:blipFill>
        </p:spPr>
      </p:sp>
      <p:sp>
        <p:nvSpPr>
          <p:cNvPr id="4" name="Rectangle 3"/>
          <p:cNvSpPr/>
          <p:nvPr/>
        </p:nvSpPr>
        <p:spPr>
          <a:xfrm>
            <a:off x="7585441" y="1564104"/>
            <a:ext cx="2847254" cy="769441"/>
          </a:xfrm>
          <a:prstGeom prst="rect">
            <a:avLst/>
          </a:prstGeom>
        </p:spPr>
        <p:txBody>
          <a:bodyPr wrap="none">
            <a:spAutoFit/>
          </a:bodyPr>
          <a:lstStyle/>
          <a:p>
            <a:pPr algn="ctr" rtl="1"/>
            <a:r>
              <a:rPr lang="ar-SA" sz="4400" b="1" dirty="0">
                <a:ea typeface="Calibri" panose="020F0502020204030204" pitchFamily="34" charset="0"/>
                <a:cs typeface="Simplified Arabic" panose="02020603050405020304" pitchFamily="18" charset="-78"/>
              </a:rPr>
              <a:t>المنتج الأخضر</a:t>
            </a:r>
            <a:endParaRPr lang="fr-FR" sz="4400" dirty="0"/>
          </a:p>
        </p:txBody>
      </p:sp>
      <p:sp>
        <p:nvSpPr>
          <p:cNvPr id="16" name="Rectangle 15"/>
          <p:cNvSpPr/>
          <p:nvPr/>
        </p:nvSpPr>
        <p:spPr>
          <a:xfrm>
            <a:off x="1356991" y="1521901"/>
            <a:ext cx="3065263" cy="769441"/>
          </a:xfrm>
          <a:prstGeom prst="rect">
            <a:avLst/>
          </a:prstGeom>
        </p:spPr>
        <p:txBody>
          <a:bodyPr wrap="none">
            <a:spAutoFit/>
          </a:bodyPr>
          <a:lstStyle/>
          <a:p>
            <a:pPr algn="ctr" rtl="1"/>
            <a:r>
              <a:rPr lang="ar-SA" sz="4400" b="1"/>
              <a:t>التسعير الأخضر</a:t>
            </a:r>
            <a:endParaRPr lang="fr-FR" sz="4400" dirty="0"/>
          </a:p>
        </p:txBody>
      </p:sp>
      <p:sp>
        <p:nvSpPr>
          <p:cNvPr id="24" name="Rectangle 23"/>
          <p:cNvSpPr/>
          <p:nvPr/>
        </p:nvSpPr>
        <p:spPr>
          <a:xfrm>
            <a:off x="7599067" y="5460855"/>
            <a:ext cx="3038012" cy="769441"/>
          </a:xfrm>
          <a:prstGeom prst="rect">
            <a:avLst/>
          </a:prstGeom>
        </p:spPr>
        <p:txBody>
          <a:bodyPr wrap="none">
            <a:spAutoFit/>
          </a:bodyPr>
          <a:lstStyle/>
          <a:p>
            <a:pPr algn="ctr" rtl="1"/>
            <a:r>
              <a:rPr lang="ar-SA" sz="4400" b="1"/>
              <a:t>التوزيع الأخضر</a:t>
            </a:r>
            <a:endParaRPr lang="fr-FR" sz="4400" dirty="0"/>
          </a:p>
        </p:txBody>
      </p:sp>
      <p:sp>
        <p:nvSpPr>
          <p:cNvPr id="25" name="Rectangle 24"/>
          <p:cNvSpPr/>
          <p:nvPr/>
        </p:nvSpPr>
        <p:spPr>
          <a:xfrm>
            <a:off x="1482108" y="5517126"/>
            <a:ext cx="3089308" cy="769441"/>
          </a:xfrm>
          <a:prstGeom prst="rect">
            <a:avLst/>
          </a:prstGeom>
        </p:spPr>
        <p:txBody>
          <a:bodyPr wrap="none">
            <a:spAutoFit/>
          </a:bodyPr>
          <a:lstStyle/>
          <a:p>
            <a:pPr algn="ctr" rtl="1"/>
            <a:r>
              <a:rPr lang="ar-SA" sz="4400" b="1"/>
              <a:t>الترويج الأخضر</a:t>
            </a:r>
            <a:endParaRPr lang="fr-FR" sz="4400" dirty="0"/>
          </a:p>
        </p:txBody>
      </p:sp>
    </p:spTree>
    <p:extLst>
      <p:ext uri="{BB962C8B-B14F-4D97-AF65-F5344CB8AC3E}">
        <p14:creationId xmlns:p14="http://schemas.microsoft.com/office/powerpoint/2010/main" val="30460957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3"/>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stretch>
            <a:fillRect/>
          </a:stretch>
        </p:blipFill>
        <p:spPr>
          <a:xfrm>
            <a:off x="0" y="0"/>
            <a:ext cx="12192000" cy="6858000"/>
          </a:xfrm>
          <a:prstGeom prst="rect">
            <a:avLst/>
          </a:prstGeom>
        </p:spPr>
      </p:pic>
      <p:grpSp>
        <p:nvGrpSpPr>
          <p:cNvPr id="11" name="Groupe 10"/>
          <p:cNvGrpSpPr/>
          <p:nvPr/>
        </p:nvGrpSpPr>
        <p:grpSpPr>
          <a:xfrm>
            <a:off x="685343" y="17943"/>
            <a:ext cx="10821314" cy="896562"/>
            <a:chOff x="3308420" y="219544"/>
            <a:chExt cx="5068866" cy="896562"/>
          </a:xfrm>
        </p:grpSpPr>
        <p:sp>
          <p:nvSpPr>
            <p:cNvPr id="1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4"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مؤشرات قياس نجاح تطبيق المزيج التسويقي الأخضر</a:t>
              </a:r>
              <a:endParaRPr lang="fr-FR" sz="3600" b="1" dirty="0"/>
            </a:p>
          </p:txBody>
        </p:sp>
      </p:grpSp>
      <p:graphicFrame>
        <p:nvGraphicFramePr>
          <p:cNvPr id="4" name="Diagramme 3"/>
          <p:cNvGraphicFramePr/>
          <p:nvPr>
            <p:extLst>
              <p:ext uri="{D42A27DB-BD31-4B8C-83A1-F6EECF244321}">
                <p14:modId xmlns:p14="http://schemas.microsoft.com/office/powerpoint/2010/main" val="2611906439"/>
              </p:ext>
            </p:extLst>
          </p:nvPr>
        </p:nvGraphicFramePr>
        <p:xfrm>
          <a:off x="1385613" y="106391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408916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3"/>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9" fill="hold" grpId="0" nodeType="clickEffect">
                                  <p:stCondLst>
                                    <p:cond delay="0"/>
                                  </p:stCondLst>
                                  <p:childTnLst>
                                    <p:set>
                                      <p:cBhvr>
                                        <p:cTn id="13" dur="1" fill="hold">
                                          <p:stCondLst>
                                            <p:cond delay="0"/>
                                          </p:stCondLst>
                                        </p:cTn>
                                        <p:tgtEl>
                                          <p:spTgt spid="4">
                                            <p:graphicEl>
                                              <a:dgm id="{9378A27D-DF19-484B-9A32-3813AB5E8C3E}"/>
                                            </p:graphicEl>
                                          </p:spTgt>
                                        </p:tgtEl>
                                        <p:attrNameLst>
                                          <p:attrName>style.visibility</p:attrName>
                                        </p:attrNameLst>
                                      </p:cBhvr>
                                      <p:to>
                                        <p:strVal val="visible"/>
                                      </p:to>
                                    </p:set>
                                    <p:anim calcmode="lin" valueType="num">
                                      <p:cBhvr additive="base">
                                        <p:cTn id="14" dur="500" fill="hold"/>
                                        <p:tgtEl>
                                          <p:spTgt spid="4">
                                            <p:graphicEl>
                                              <a:dgm id="{9378A27D-DF19-484B-9A32-3813AB5E8C3E}"/>
                                            </p:graphicEl>
                                          </p:spTgt>
                                        </p:tgtEl>
                                        <p:attrNameLst>
                                          <p:attrName>ppt_x</p:attrName>
                                        </p:attrNameLst>
                                      </p:cBhvr>
                                      <p:tavLst>
                                        <p:tav tm="0">
                                          <p:val>
                                            <p:strVal val="0-#ppt_w/2"/>
                                          </p:val>
                                        </p:tav>
                                        <p:tav tm="100000">
                                          <p:val>
                                            <p:strVal val="#ppt_x"/>
                                          </p:val>
                                        </p:tav>
                                      </p:tavLst>
                                    </p:anim>
                                    <p:anim calcmode="lin" valueType="num">
                                      <p:cBhvr additive="base">
                                        <p:cTn id="15" dur="500" fill="hold"/>
                                        <p:tgtEl>
                                          <p:spTgt spid="4">
                                            <p:graphicEl>
                                              <a:dgm id="{9378A27D-DF19-484B-9A32-3813AB5E8C3E}"/>
                                            </p:graphicEl>
                                          </p:spTgt>
                                        </p:tgtEl>
                                        <p:attrNameLst>
                                          <p:attrName>ppt_y</p:attrName>
                                        </p:attrNameLst>
                                      </p:cBhvr>
                                      <p:tavLst>
                                        <p:tav tm="0">
                                          <p:val>
                                            <p:strVal val="0-#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9" fill="hold" grpId="0" nodeType="clickEffect">
                                  <p:stCondLst>
                                    <p:cond delay="0"/>
                                  </p:stCondLst>
                                  <p:childTnLst>
                                    <p:set>
                                      <p:cBhvr>
                                        <p:cTn id="19" dur="1" fill="hold">
                                          <p:stCondLst>
                                            <p:cond delay="0"/>
                                          </p:stCondLst>
                                        </p:cTn>
                                        <p:tgtEl>
                                          <p:spTgt spid="4">
                                            <p:graphicEl>
                                              <a:dgm id="{C1613C2F-2183-44DF-8653-60387411A167}"/>
                                            </p:graphicEl>
                                          </p:spTgt>
                                        </p:tgtEl>
                                        <p:attrNameLst>
                                          <p:attrName>style.visibility</p:attrName>
                                        </p:attrNameLst>
                                      </p:cBhvr>
                                      <p:to>
                                        <p:strVal val="visible"/>
                                      </p:to>
                                    </p:set>
                                    <p:anim calcmode="lin" valueType="num">
                                      <p:cBhvr additive="base">
                                        <p:cTn id="20" dur="500" fill="hold"/>
                                        <p:tgtEl>
                                          <p:spTgt spid="4">
                                            <p:graphicEl>
                                              <a:dgm id="{C1613C2F-2183-44DF-8653-60387411A167}"/>
                                            </p:graphicEl>
                                          </p:spTgt>
                                        </p:tgtEl>
                                        <p:attrNameLst>
                                          <p:attrName>ppt_x</p:attrName>
                                        </p:attrNameLst>
                                      </p:cBhvr>
                                      <p:tavLst>
                                        <p:tav tm="0">
                                          <p:val>
                                            <p:strVal val="0-#ppt_w/2"/>
                                          </p:val>
                                        </p:tav>
                                        <p:tav tm="100000">
                                          <p:val>
                                            <p:strVal val="#ppt_x"/>
                                          </p:val>
                                        </p:tav>
                                      </p:tavLst>
                                    </p:anim>
                                    <p:anim calcmode="lin" valueType="num">
                                      <p:cBhvr additive="base">
                                        <p:cTn id="21" dur="500" fill="hold"/>
                                        <p:tgtEl>
                                          <p:spTgt spid="4">
                                            <p:graphicEl>
                                              <a:dgm id="{C1613C2F-2183-44DF-8653-60387411A167}"/>
                                            </p:graphicEl>
                                          </p:spTgt>
                                        </p:tgtEl>
                                        <p:attrNameLst>
                                          <p:attrName>ppt_y</p:attrName>
                                        </p:attrNameLst>
                                      </p:cBhvr>
                                      <p:tavLst>
                                        <p:tav tm="0">
                                          <p:val>
                                            <p:strVal val="0-#ppt_h/2"/>
                                          </p:val>
                                        </p:tav>
                                        <p:tav tm="100000">
                                          <p:val>
                                            <p:strVal val="#ppt_y"/>
                                          </p:val>
                                        </p:tav>
                                      </p:tavLst>
                                    </p:anim>
                                  </p:childTnLst>
                                </p:cTn>
                              </p:par>
                              <p:par>
                                <p:cTn id="22" presetID="2" presetClass="entr" presetSubtype="9" fill="hold" grpId="0" nodeType="withEffect">
                                  <p:stCondLst>
                                    <p:cond delay="0"/>
                                  </p:stCondLst>
                                  <p:childTnLst>
                                    <p:set>
                                      <p:cBhvr>
                                        <p:cTn id="23" dur="1" fill="hold">
                                          <p:stCondLst>
                                            <p:cond delay="0"/>
                                          </p:stCondLst>
                                        </p:cTn>
                                        <p:tgtEl>
                                          <p:spTgt spid="4">
                                            <p:graphicEl>
                                              <a:dgm id="{AF0D9FC4-0AA2-46C8-AA7C-84D15722EE03}"/>
                                            </p:graphicEl>
                                          </p:spTgt>
                                        </p:tgtEl>
                                        <p:attrNameLst>
                                          <p:attrName>style.visibility</p:attrName>
                                        </p:attrNameLst>
                                      </p:cBhvr>
                                      <p:to>
                                        <p:strVal val="visible"/>
                                      </p:to>
                                    </p:set>
                                    <p:anim calcmode="lin" valueType="num">
                                      <p:cBhvr additive="base">
                                        <p:cTn id="24" dur="500" fill="hold"/>
                                        <p:tgtEl>
                                          <p:spTgt spid="4">
                                            <p:graphicEl>
                                              <a:dgm id="{AF0D9FC4-0AA2-46C8-AA7C-84D15722EE03}"/>
                                            </p:graphicEl>
                                          </p:spTgt>
                                        </p:tgtEl>
                                        <p:attrNameLst>
                                          <p:attrName>ppt_x</p:attrName>
                                        </p:attrNameLst>
                                      </p:cBhvr>
                                      <p:tavLst>
                                        <p:tav tm="0">
                                          <p:val>
                                            <p:strVal val="0-#ppt_w/2"/>
                                          </p:val>
                                        </p:tav>
                                        <p:tav tm="100000">
                                          <p:val>
                                            <p:strVal val="#ppt_x"/>
                                          </p:val>
                                        </p:tav>
                                      </p:tavLst>
                                    </p:anim>
                                    <p:anim calcmode="lin" valueType="num">
                                      <p:cBhvr additive="base">
                                        <p:cTn id="25" dur="500" fill="hold"/>
                                        <p:tgtEl>
                                          <p:spTgt spid="4">
                                            <p:graphicEl>
                                              <a:dgm id="{AF0D9FC4-0AA2-46C8-AA7C-84D15722EE03}"/>
                                            </p:graphicEl>
                                          </p:spTgt>
                                        </p:tgtEl>
                                        <p:attrNameLst>
                                          <p:attrName>ppt_y</p:attrName>
                                        </p:attrNameLst>
                                      </p:cBhvr>
                                      <p:tavLst>
                                        <p:tav tm="0">
                                          <p:val>
                                            <p:strVal val="0-#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grpId="0" nodeType="clickEffect">
                                  <p:stCondLst>
                                    <p:cond delay="0"/>
                                  </p:stCondLst>
                                  <p:childTnLst>
                                    <p:set>
                                      <p:cBhvr>
                                        <p:cTn id="29" dur="1" fill="hold">
                                          <p:stCondLst>
                                            <p:cond delay="0"/>
                                          </p:stCondLst>
                                        </p:cTn>
                                        <p:tgtEl>
                                          <p:spTgt spid="4">
                                            <p:graphicEl>
                                              <a:dgm id="{E2CEFEF9-8E96-432D-BEA5-42EF85D2B342}"/>
                                            </p:graphicEl>
                                          </p:spTgt>
                                        </p:tgtEl>
                                        <p:attrNameLst>
                                          <p:attrName>style.visibility</p:attrName>
                                        </p:attrNameLst>
                                      </p:cBhvr>
                                      <p:to>
                                        <p:strVal val="visible"/>
                                      </p:to>
                                    </p:set>
                                    <p:anim calcmode="lin" valueType="num">
                                      <p:cBhvr additive="base">
                                        <p:cTn id="30" dur="500" fill="hold"/>
                                        <p:tgtEl>
                                          <p:spTgt spid="4">
                                            <p:graphicEl>
                                              <a:dgm id="{E2CEFEF9-8E96-432D-BEA5-42EF85D2B342}"/>
                                            </p:graphicEl>
                                          </p:spTgt>
                                        </p:tgtEl>
                                        <p:attrNameLst>
                                          <p:attrName>ppt_x</p:attrName>
                                        </p:attrNameLst>
                                      </p:cBhvr>
                                      <p:tavLst>
                                        <p:tav tm="0">
                                          <p:val>
                                            <p:strVal val="0-#ppt_w/2"/>
                                          </p:val>
                                        </p:tav>
                                        <p:tav tm="100000">
                                          <p:val>
                                            <p:strVal val="#ppt_x"/>
                                          </p:val>
                                        </p:tav>
                                      </p:tavLst>
                                    </p:anim>
                                    <p:anim calcmode="lin" valueType="num">
                                      <p:cBhvr additive="base">
                                        <p:cTn id="31" dur="500" fill="hold"/>
                                        <p:tgtEl>
                                          <p:spTgt spid="4">
                                            <p:graphicEl>
                                              <a:dgm id="{E2CEFEF9-8E96-432D-BEA5-42EF85D2B342}"/>
                                            </p:graphicEl>
                                          </p:spTgt>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9" fill="hold" grpId="0" nodeType="clickEffect">
                                  <p:stCondLst>
                                    <p:cond delay="0"/>
                                  </p:stCondLst>
                                  <p:childTnLst>
                                    <p:set>
                                      <p:cBhvr>
                                        <p:cTn id="35" dur="1" fill="hold">
                                          <p:stCondLst>
                                            <p:cond delay="0"/>
                                          </p:stCondLst>
                                        </p:cTn>
                                        <p:tgtEl>
                                          <p:spTgt spid="4">
                                            <p:graphicEl>
                                              <a:dgm id="{856826BE-07FE-4520-B0DD-A8CBD6197354}"/>
                                            </p:graphicEl>
                                          </p:spTgt>
                                        </p:tgtEl>
                                        <p:attrNameLst>
                                          <p:attrName>style.visibility</p:attrName>
                                        </p:attrNameLst>
                                      </p:cBhvr>
                                      <p:to>
                                        <p:strVal val="visible"/>
                                      </p:to>
                                    </p:set>
                                    <p:anim calcmode="lin" valueType="num">
                                      <p:cBhvr additive="base">
                                        <p:cTn id="36" dur="500" fill="hold"/>
                                        <p:tgtEl>
                                          <p:spTgt spid="4">
                                            <p:graphicEl>
                                              <a:dgm id="{856826BE-07FE-4520-B0DD-A8CBD6197354}"/>
                                            </p:graphicEl>
                                          </p:spTgt>
                                        </p:tgtEl>
                                        <p:attrNameLst>
                                          <p:attrName>ppt_x</p:attrName>
                                        </p:attrNameLst>
                                      </p:cBhvr>
                                      <p:tavLst>
                                        <p:tav tm="0">
                                          <p:val>
                                            <p:strVal val="0-#ppt_w/2"/>
                                          </p:val>
                                        </p:tav>
                                        <p:tav tm="100000">
                                          <p:val>
                                            <p:strVal val="#ppt_x"/>
                                          </p:val>
                                        </p:tav>
                                      </p:tavLst>
                                    </p:anim>
                                    <p:anim calcmode="lin" valueType="num">
                                      <p:cBhvr additive="base">
                                        <p:cTn id="37" dur="500" fill="hold"/>
                                        <p:tgtEl>
                                          <p:spTgt spid="4">
                                            <p:graphicEl>
                                              <a:dgm id="{856826BE-07FE-4520-B0DD-A8CBD6197354}"/>
                                            </p:graphic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00456" y="296431"/>
            <a:ext cx="5580528" cy="5632311"/>
          </a:xfrm>
          <a:prstGeom prst="rect">
            <a:avLst/>
          </a:prstGeom>
        </p:spPr>
        <p:txBody>
          <a:bodyPr wrap="square">
            <a:spAutoFit/>
          </a:bodyPr>
          <a:lstStyle/>
          <a:p>
            <a:pPr algn="ctr" rtl="1"/>
            <a:r>
              <a:rPr lang="ar-SA" sz="7200" b="1" dirty="0"/>
              <a:t>المبحث الثالث: واقع التسويق الأخضر بمؤسسة "تويوتا" </a:t>
            </a:r>
            <a:r>
              <a:rPr lang="en-US" sz="7200" b="1" dirty="0"/>
              <a:t>Toyota</a:t>
            </a:r>
            <a:endParaRPr lang="fr-FR" sz="7200" dirty="0"/>
          </a:p>
        </p:txBody>
      </p:sp>
      <p:pic>
        <p:nvPicPr>
          <p:cNvPr id="3" name="Image 2"/>
          <p:cNvPicPr>
            <a:picLocks noChangeAspect="1"/>
          </p:cNvPicPr>
          <p:nvPr/>
        </p:nvPicPr>
        <p:blipFill>
          <a:blip r:embed="rId2"/>
          <a:stretch>
            <a:fillRect/>
          </a:stretch>
        </p:blipFill>
        <p:spPr>
          <a:xfrm>
            <a:off x="10622700" y="5088000"/>
            <a:ext cx="1569300" cy="1681483"/>
          </a:xfrm>
          <a:prstGeom prst="rect">
            <a:avLst/>
          </a:prstGeom>
        </p:spPr>
      </p:pic>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5" name="Flèche droite 4"/>
          <p:cNvSpPr/>
          <p:nvPr/>
        </p:nvSpPr>
        <p:spPr>
          <a:xfrm>
            <a:off x="404949" y="587829"/>
            <a:ext cx="11403874" cy="1802674"/>
          </a:xfrm>
          <a:prstGeom prst="rightArrow">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rtl="1"/>
            <a:r>
              <a:rPr lang="ar-DZ" sz="5400" b="1" dirty="0">
                <a:effectLst>
                  <a:outerShdw blurRad="38100" dist="38100" dir="2700000" algn="tl">
                    <a:srgbClr val="000000">
                      <a:alpha val="43137"/>
                    </a:srgbClr>
                  </a:outerShdw>
                </a:effectLst>
              </a:rPr>
              <a:t>المبحث الثالث: واقع التسويق الأخضر بمؤسسة "تويوتا" </a:t>
            </a:r>
            <a:r>
              <a:rPr lang="fr-FR" sz="5400" b="1" dirty="0">
                <a:effectLst>
                  <a:outerShdw blurRad="38100" dist="38100" dir="2700000" algn="tl">
                    <a:srgbClr val="000000">
                      <a:alpha val="43137"/>
                    </a:srgbClr>
                  </a:outerShdw>
                </a:effectLst>
              </a:rPr>
              <a:t>Toyota</a:t>
            </a:r>
          </a:p>
        </p:txBody>
      </p:sp>
    </p:spTree>
    <p:extLst>
      <p:ext uri="{BB962C8B-B14F-4D97-AF65-F5344CB8AC3E}">
        <p14:creationId xmlns:p14="http://schemas.microsoft.com/office/powerpoint/2010/main" val="36266826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609599" y="1371174"/>
            <a:ext cx="10755855" cy="4871454"/>
          </a:xfrm>
          <a:prstGeom prst="rect">
            <a:avLst/>
          </a:prstGeom>
          <a:noFill/>
        </p:spPr>
      </p:pic>
      <p:sp>
        <p:nvSpPr>
          <p:cNvPr id="5" name="Titre 3"/>
          <p:cNvSpPr txBox="1">
            <a:spLocks/>
          </p:cNvSpPr>
          <p:nvPr/>
        </p:nvSpPr>
        <p:spPr>
          <a:xfrm>
            <a:off x="0" y="322258"/>
            <a:ext cx="12192000" cy="213520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1800" b="1" dirty="0" smtClean="0">
                <a:latin typeface="Simplified Arabic" panose="02020603050405020304" pitchFamily="18" charset="-78"/>
                <a:cs typeface="Simplified Arabic" panose="02020603050405020304" pitchFamily="18" charset="-78"/>
              </a:rPr>
              <a:t>وزارة التعليم العالي والبحث العلمي</a:t>
            </a:r>
            <a:br>
              <a:rPr lang="ar-DZ"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جامعة باجي مختار –عنابة-</a:t>
            </a:r>
            <a:br>
              <a:rPr lang="ar-DZ"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كلية العلوم الاقتصادية وعلوم التسيير</a:t>
            </a:r>
            <a:br>
              <a:rPr lang="ar-DZ" sz="1800" b="1" dirty="0" smtClean="0">
                <a:latin typeface="Simplified Arabic" panose="02020603050405020304" pitchFamily="18" charset="-78"/>
                <a:cs typeface="Simplified Arabic" panose="02020603050405020304" pitchFamily="18" charset="-78"/>
              </a:rPr>
            </a:br>
            <a:r>
              <a:rPr lang="fr-FR" sz="1800" b="1" dirty="0" smtClean="0">
                <a:latin typeface="Simplified Arabic" panose="02020603050405020304" pitchFamily="18" charset="-78"/>
                <a:cs typeface="Simplified Arabic" panose="02020603050405020304" pitchFamily="18" charset="-78"/>
              </a:rPr>
              <a:t/>
            </a:r>
            <a:br>
              <a:rPr lang="fr-FR" sz="1800" b="1" dirty="0" smtClean="0">
                <a:latin typeface="Simplified Arabic" panose="02020603050405020304" pitchFamily="18" charset="-78"/>
                <a:cs typeface="Simplified Arabic" panose="02020603050405020304" pitchFamily="18" charset="-78"/>
              </a:rPr>
            </a:br>
            <a:r>
              <a:rPr lang="ar-DZ" sz="1800" b="1" dirty="0" smtClean="0">
                <a:latin typeface="Simplified Arabic" panose="02020603050405020304" pitchFamily="18" charset="-78"/>
                <a:cs typeface="Simplified Arabic" panose="02020603050405020304" pitchFamily="18" charset="-78"/>
              </a:rPr>
              <a:t>الموضوع:</a:t>
            </a:r>
            <a:endParaRPr lang="fr-FR" sz="18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1052283" y="2857720"/>
            <a:ext cx="10726444" cy="1144785"/>
          </a:xfrm>
          <a:prstGeom prst="roundRect">
            <a:avLst/>
          </a:prstGeom>
          <a:solidFill>
            <a:srgbClr val="00B050"/>
          </a:solidFill>
          <a:ln>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fr-FR" dirty="0"/>
          </a:p>
        </p:txBody>
      </p:sp>
      <p:sp>
        <p:nvSpPr>
          <p:cNvPr id="7" name="Rectangle 6"/>
          <p:cNvSpPr/>
          <p:nvPr/>
        </p:nvSpPr>
        <p:spPr>
          <a:xfrm>
            <a:off x="1066353" y="3045391"/>
            <a:ext cx="10131356" cy="923330"/>
          </a:xfrm>
          <a:prstGeom prst="rect">
            <a:avLst/>
          </a:prstGeom>
        </p:spPr>
        <p:txBody>
          <a:bodyPr wrap="square">
            <a:spAutoFit/>
          </a:bodyPr>
          <a:lstStyle/>
          <a:p>
            <a:pPr algn="ctr" rtl="1">
              <a:spcAft>
                <a:spcPts val="600"/>
              </a:spcAft>
            </a:pPr>
            <a:r>
              <a:rPr lang="ar-DZ" sz="5400" b="1" dirty="0" smtClean="0">
                <a:latin typeface="Sakkal Majalla" panose="02000000000000000000" pitchFamily="2" charset="-78"/>
                <a:ea typeface="Arial Unicode MS" panose="020B0604020202020204" pitchFamily="34" charset="-128"/>
                <a:cs typeface="Sakkal Majalla" panose="02000000000000000000" pitchFamily="2" charset="-78"/>
              </a:rPr>
              <a:t>التسويق الأخضر</a:t>
            </a:r>
            <a:endParaRPr lang="fr-FR" sz="5400" b="1" dirty="0">
              <a:latin typeface="Sakkal Majalla" panose="02000000000000000000" pitchFamily="2" charset="-78"/>
              <a:cs typeface="Sakkal Majalla" panose="02000000000000000000" pitchFamily="2" charset="-78"/>
            </a:endParaRPr>
          </a:p>
        </p:txBody>
      </p:sp>
      <p:pic>
        <p:nvPicPr>
          <p:cNvPr id="8"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083" y="50248"/>
            <a:ext cx="1800540" cy="1353945"/>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7669532" y="4190176"/>
            <a:ext cx="4305521" cy="4562788"/>
          </a:xfrm>
          <a:prstGeom prst="rect">
            <a:avLst/>
          </a:prstGeom>
          <a:noFill/>
        </p:spPr>
        <p:txBody>
          <a:bodyPr wrap="square" rtlCol="0">
            <a:spAutoFit/>
          </a:bodyPr>
          <a:lstStyle/>
          <a:p>
            <a:pPr algn="r" rtl="1">
              <a:lnSpc>
                <a:spcPct val="150000"/>
              </a:lnSpc>
            </a:pPr>
            <a:r>
              <a:rPr lang="ar-DZ" sz="2800" b="1" dirty="0" smtClean="0">
                <a:latin typeface="Simplified Arabic" panose="02020603050405020304" pitchFamily="18" charset="-78"/>
                <a:cs typeface="Simplified Arabic" panose="02020603050405020304" pitchFamily="18" charset="-78"/>
              </a:rPr>
              <a:t>من إعداد الطلبة :</a:t>
            </a:r>
          </a:p>
          <a:p>
            <a:pPr algn="r" rtl="1">
              <a:lnSpc>
                <a:spcPct val="150000"/>
              </a:lnSpc>
            </a:pPr>
            <a:r>
              <a:rPr lang="ar-DZ" sz="2800" b="1" dirty="0" smtClean="0">
                <a:latin typeface="Simplified Arabic" panose="02020603050405020304" pitchFamily="18" charset="-78"/>
                <a:cs typeface="Simplified Arabic" panose="02020603050405020304" pitchFamily="18" charset="-78"/>
              </a:rPr>
              <a:t> </a:t>
            </a:r>
            <a:r>
              <a:rPr lang="ar-DZ" sz="2800" b="1" dirty="0">
                <a:latin typeface="Simplified Arabic" panose="02020603050405020304" pitchFamily="18" charset="-78"/>
                <a:cs typeface="Simplified Arabic" panose="02020603050405020304" pitchFamily="18" charset="-78"/>
              </a:rPr>
              <a:t>-	</a:t>
            </a:r>
            <a:r>
              <a:rPr lang="ar-DZ" sz="2800" b="1" dirty="0" smtClean="0">
                <a:latin typeface="Simplified Arabic" panose="02020603050405020304" pitchFamily="18" charset="-78"/>
                <a:cs typeface="Simplified Arabic" panose="02020603050405020304" pitchFamily="18" charset="-78"/>
              </a:rPr>
              <a:t>شابي </a:t>
            </a:r>
            <a:r>
              <a:rPr lang="ar-DZ" sz="2800" b="1" dirty="0">
                <a:latin typeface="Simplified Arabic" panose="02020603050405020304" pitchFamily="18" charset="-78"/>
                <a:cs typeface="Simplified Arabic" panose="02020603050405020304" pitchFamily="18" charset="-78"/>
              </a:rPr>
              <a:t>أصالة                                        </a:t>
            </a:r>
            <a:r>
              <a:rPr lang="ar-DZ" sz="2800" b="1" dirty="0" smtClean="0">
                <a:latin typeface="Simplified Arabic" panose="02020603050405020304" pitchFamily="18" charset="-78"/>
                <a:cs typeface="Simplified Arabic" panose="02020603050405020304" pitchFamily="18" charset="-78"/>
              </a:rPr>
              <a:t>-</a:t>
            </a:r>
            <a:r>
              <a:rPr lang="ar-DZ" sz="2800" b="1" dirty="0">
                <a:latin typeface="Simplified Arabic" panose="02020603050405020304" pitchFamily="18" charset="-78"/>
                <a:cs typeface="Simplified Arabic" panose="02020603050405020304" pitchFamily="18" charset="-78"/>
              </a:rPr>
              <a:t>	عزوز زينب</a:t>
            </a:r>
          </a:p>
          <a:p>
            <a:pPr algn="r" rtl="1">
              <a:lnSpc>
                <a:spcPct val="150000"/>
              </a:lnSpc>
            </a:pPr>
            <a:r>
              <a:rPr lang="ar-DZ" sz="2800" b="1" dirty="0">
                <a:latin typeface="Simplified Arabic" panose="02020603050405020304" pitchFamily="18" charset="-78"/>
                <a:cs typeface="Simplified Arabic" panose="02020603050405020304" pitchFamily="18" charset="-78"/>
              </a:rPr>
              <a:t>-	فيلالي بشرى</a:t>
            </a:r>
          </a:p>
          <a:p>
            <a:pPr algn="r" rtl="1">
              <a:lnSpc>
                <a:spcPct val="150000"/>
              </a:lnSpc>
            </a:pPr>
            <a:endParaRPr lang="ar-DZ" sz="2800" b="1" dirty="0">
              <a:latin typeface="Simplified Arabic" panose="02020603050405020304" pitchFamily="18" charset="-78"/>
              <a:cs typeface="Simplified Arabic" panose="02020603050405020304" pitchFamily="18" charset="-78"/>
            </a:endParaRPr>
          </a:p>
          <a:p>
            <a:pPr algn="r" rtl="1">
              <a:lnSpc>
                <a:spcPct val="150000"/>
              </a:lnSpc>
            </a:pPr>
            <a:endParaRPr lang="ar-DZ" sz="2800" b="1" dirty="0" smtClean="0">
              <a:latin typeface="Simplified Arabic" panose="02020603050405020304" pitchFamily="18" charset="-78"/>
              <a:cs typeface="Simplified Arabic" panose="02020603050405020304" pitchFamily="18" charset="-78"/>
            </a:endParaRPr>
          </a:p>
          <a:p>
            <a:pPr algn="r" rtl="1">
              <a:lnSpc>
                <a:spcPct val="150000"/>
              </a:lnSpc>
            </a:pPr>
            <a:r>
              <a:rPr lang="ar-DZ" sz="2800" b="1" dirty="0" smtClean="0">
                <a:latin typeface="Simplified Arabic" panose="02020603050405020304" pitchFamily="18" charset="-78"/>
                <a:cs typeface="Simplified Arabic" panose="02020603050405020304" pitchFamily="18" charset="-78"/>
              </a:rPr>
              <a:t>	</a:t>
            </a:r>
          </a:p>
        </p:txBody>
      </p:sp>
      <p:sp>
        <p:nvSpPr>
          <p:cNvPr id="10" name="Zone de texte 2"/>
          <p:cNvSpPr txBox="1">
            <a:spLocks noChangeArrowheads="1"/>
          </p:cNvSpPr>
          <p:nvPr/>
        </p:nvSpPr>
        <p:spPr bwMode="auto">
          <a:xfrm>
            <a:off x="5102470" y="6428770"/>
            <a:ext cx="2313931" cy="429230"/>
          </a:xfrm>
          <a:prstGeom prst="rect">
            <a:avLst/>
          </a:prstGeom>
          <a:noFill/>
          <a:ln w="9525">
            <a:noFill/>
            <a:miter lim="800000"/>
            <a:headEnd/>
            <a:tailEnd/>
          </a:ln>
        </p:spPr>
        <p:txBody>
          <a:bodyPr rot="0" vert="horz" wrap="square" lIns="91440" tIns="45720" rIns="91440" bIns="45720" anchor="t" anchorCtr="0">
            <a:noAutofit/>
          </a:bodyPr>
          <a:lstStyle/>
          <a:p>
            <a:pPr algn="ctr" rtl="1">
              <a:lnSpc>
                <a:spcPct val="115000"/>
              </a:lnSpc>
              <a:spcAft>
                <a:spcPts val="1000"/>
              </a:spcAft>
            </a:pPr>
            <a:r>
              <a:rPr lang="ar-DZ" sz="2000" b="1" dirty="0" smtClean="0">
                <a:effectLst/>
                <a:latin typeface="Simplified Arabic" pitchFamily="18" charset="-78"/>
                <a:ea typeface="Calibri"/>
                <a:cs typeface="Simplified Arabic" pitchFamily="18" charset="-78"/>
              </a:rPr>
              <a:t>دفعة: 2025/2026</a:t>
            </a:r>
            <a:endParaRPr lang="fr-FR" sz="2000" b="1" dirty="0">
              <a:effectLst/>
              <a:latin typeface="Simplified Arabic" pitchFamily="18" charset="-78"/>
              <a:ea typeface="Calibri"/>
              <a:cs typeface="Simplified Arabic" pitchFamily="18" charset="-78"/>
            </a:endParaRPr>
          </a:p>
        </p:txBody>
      </p:sp>
      <p:pic>
        <p:nvPicPr>
          <p:cNvPr id="13"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4513" y="214165"/>
            <a:ext cx="1800540" cy="1337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669881"/>
      </p:ext>
    </p:extLst>
  </p:cSld>
  <p:clrMapOvr>
    <a:masterClrMapping/>
  </p:clrMapOvr>
  <p:transition spd="med">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52116" y="34504"/>
            <a:ext cx="4322809" cy="6823495"/>
          </a:xfrm>
          <a:prstGeom prst="rect">
            <a:avLst/>
          </a:prstGeom>
        </p:spPr>
      </p:pic>
      <p:grpSp>
        <p:nvGrpSpPr>
          <p:cNvPr id="11" name="Groupe 10"/>
          <p:cNvGrpSpPr/>
          <p:nvPr/>
        </p:nvGrpSpPr>
        <p:grpSpPr>
          <a:xfrm>
            <a:off x="3727346" y="34506"/>
            <a:ext cx="8828044" cy="896562"/>
            <a:chOff x="3308420" y="219544"/>
            <a:chExt cx="5068866" cy="896562"/>
          </a:xfrm>
        </p:grpSpPr>
        <p:sp>
          <p:nvSpPr>
            <p:cNvPr id="13"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4"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التعريف بمؤسسة "تويوتا" </a:t>
              </a:r>
              <a:r>
                <a:rPr lang="en-US" sz="3600" b="1" dirty="0"/>
                <a:t>Toyota</a:t>
              </a:r>
              <a:endParaRPr lang="fr-FR" sz="3600" b="1" dirty="0"/>
            </a:p>
          </p:txBody>
        </p:sp>
      </p:grpSp>
      <p:sp>
        <p:nvSpPr>
          <p:cNvPr id="15" name="Rectangle 14"/>
          <p:cNvSpPr/>
          <p:nvPr/>
        </p:nvSpPr>
        <p:spPr>
          <a:xfrm>
            <a:off x="5252456" y="1497347"/>
            <a:ext cx="6425738" cy="4044184"/>
          </a:xfrm>
          <a:prstGeom prst="rect">
            <a:avLst/>
          </a:prstGeom>
        </p:spPr>
        <p:txBody>
          <a:bodyPr wrap="square">
            <a:spAutoFit/>
          </a:bodyPr>
          <a:lstStyle/>
          <a:p>
            <a:pPr algn="r" rtl="1">
              <a:lnSpc>
                <a:spcPct val="107000"/>
              </a:lnSpc>
              <a:spcAft>
                <a:spcPts val="800"/>
              </a:spcAft>
            </a:pPr>
            <a:r>
              <a:rPr lang="ar-DZ" sz="2000" b="1" i="1" dirty="0">
                <a:latin typeface="Calibri" panose="020F0502020204030204" pitchFamily="34" charset="0"/>
                <a:ea typeface="Calibri" panose="020F0502020204030204" pitchFamily="34" charset="0"/>
              </a:rPr>
              <a:t> تُعد شركة تويوتا للسيارات (</a:t>
            </a:r>
            <a:r>
              <a:rPr lang="fr-FR" sz="2000" b="1" i="1" dirty="0">
                <a:latin typeface="Calibri" panose="020F0502020204030204" pitchFamily="34" charset="0"/>
                <a:ea typeface="Calibri" panose="020F0502020204030204" pitchFamily="34" charset="0"/>
              </a:rPr>
              <a:t>Toyota </a:t>
            </a:r>
            <a:r>
              <a:rPr lang="fr-FR" sz="2000" b="1" i="1" dirty="0" err="1">
                <a:latin typeface="Calibri" panose="020F0502020204030204" pitchFamily="34" charset="0"/>
                <a:ea typeface="Calibri" panose="020F0502020204030204" pitchFamily="34" charset="0"/>
              </a:rPr>
              <a:t>Motor</a:t>
            </a:r>
            <a:r>
              <a:rPr lang="fr-FR" sz="2000" b="1" i="1" dirty="0">
                <a:latin typeface="Calibri" panose="020F0502020204030204" pitchFamily="34" charset="0"/>
                <a:ea typeface="Calibri" panose="020F0502020204030204" pitchFamily="34" charset="0"/>
              </a:rPr>
              <a:t> Corporation) </a:t>
            </a:r>
            <a:r>
              <a:rPr lang="ar-DZ" sz="2000" b="1" i="1" dirty="0">
                <a:latin typeface="Calibri" panose="020F0502020204030204" pitchFamily="34" charset="0"/>
                <a:ea typeface="Calibri" panose="020F0502020204030204" pitchFamily="34" charset="0"/>
              </a:rPr>
              <a:t>من أكبر الشركات العالمية في صناعة السيارات، وهي شركة يابانية متعددة الجنسيات تأسست سنة 1937 على يد </a:t>
            </a:r>
            <a:r>
              <a:rPr lang="ar-DZ" sz="2000" b="1" i="1" dirty="0" err="1">
                <a:latin typeface="Calibri" panose="020F0502020204030204" pitchFamily="34" charset="0"/>
                <a:ea typeface="Calibri" panose="020F0502020204030204" pitchFamily="34" charset="0"/>
              </a:rPr>
              <a:t>كيشيرو</a:t>
            </a:r>
            <a:r>
              <a:rPr lang="ar-DZ" sz="2000" b="1" i="1" dirty="0">
                <a:latin typeface="Calibri" panose="020F0502020204030204" pitchFamily="34" charset="0"/>
                <a:ea typeface="Calibri" panose="020F0502020204030204" pitchFamily="34" charset="0"/>
              </a:rPr>
              <a:t> </a:t>
            </a:r>
            <a:r>
              <a:rPr lang="ar-DZ" sz="2000" b="1" i="1" dirty="0" err="1">
                <a:latin typeface="Calibri" panose="020F0502020204030204" pitchFamily="34" charset="0"/>
                <a:ea typeface="Calibri" panose="020F0502020204030204" pitchFamily="34" charset="0"/>
              </a:rPr>
              <a:t>تويوادا</a:t>
            </a:r>
            <a:r>
              <a:rPr lang="ar-DZ" sz="2000" b="1" i="1" dirty="0">
                <a:latin typeface="Calibri" panose="020F0502020204030204" pitchFamily="34" charset="0"/>
                <a:ea typeface="Calibri" panose="020F0502020204030204" pitchFamily="34" charset="0"/>
              </a:rPr>
              <a:t> كفرع من شركة والده لصناعة النسيج، ويقع مقرها الرئيسي في مدينة تويوتا بمحافظة </a:t>
            </a:r>
            <a:r>
              <a:rPr lang="ar-DZ" sz="2000" b="1" i="1" dirty="0" err="1">
                <a:latin typeface="Calibri" panose="020F0502020204030204" pitchFamily="34" charset="0"/>
                <a:ea typeface="Calibri" panose="020F0502020204030204" pitchFamily="34" charset="0"/>
              </a:rPr>
              <a:t>آيتشي</a:t>
            </a:r>
            <a:r>
              <a:rPr lang="ar-DZ" sz="2000" b="1" i="1" dirty="0">
                <a:latin typeface="Calibri" panose="020F0502020204030204" pitchFamily="34" charset="0"/>
                <a:ea typeface="Calibri" panose="020F0502020204030204" pitchFamily="34" charset="0"/>
              </a:rPr>
              <a:t> باليابان. تختص الشركة في تصميم وتصنيع وتسويق السيارات والشاحنات والمركبات الصناعية، وتمتلك علامات تجارية معروفة مثل لكزس وهينو ودايهاتسو، إضافةً إلى فرعها المالي </a:t>
            </a:r>
            <a:r>
              <a:rPr lang="fr-FR" sz="2000" b="1" i="1" dirty="0">
                <a:latin typeface="Calibri" panose="020F0502020204030204" pitchFamily="34" charset="0"/>
                <a:ea typeface="Calibri" panose="020F0502020204030204" pitchFamily="34" charset="0"/>
              </a:rPr>
              <a:t>Toyota Financial Services. </a:t>
            </a:r>
            <a:r>
              <a:rPr lang="ar-DZ" sz="2000" b="1" i="1" dirty="0">
                <a:latin typeface="Calibri" panose="020F0502020204030204" pitchFamily="34" charset="0"/>
                <a:ea typeface="Calibri" panose="020F0502020204030204" pitchFamily="34" charset="0"/>
              </a:rPr>
              <a:t>يُعبّر شعارها المكون من ثلاث حلقات بيضاوية متداخلة عن العلاقة بين العميل والمؤسسة والعالم، وهو رمز للثقة والانفتاح العالمي. وتسعى تويوتا إلى تحقيق رؤيتها المتمثلة في أن تكون شركة تحترم البيئة وتسهم في رفاهية المجتمع، من خلال تطوير سيارات صديقة للبيئة وتطبيق مبادئ التنمية المستدامة في مختلف عملياتها الإنتاجية..</a:t>
            </a:r>
            <a:endParaRPr lang="fr-FR" sz="2000" b="1" i="1" dirty="0">
              <a:effectLst/>
              <a:latin typeface="Calibri" panose="020F0502020204030204" pitchFamily="34" charset="0"/>
              <a:ea typeface="Calibri" panose="020F0502020204030204" pitchFamily="34" charset="0"/>
            </a:endParaRPr>
          </a:p>
        </p:txBody>
      </p:sp>
      <p:sp>
        <p:nvSpPr>
          <p:cNvPr id="16" name="Demi-cadre 6"/>
          <p:cNvSpPr/>
          <p:nvPr/>
        </p:nvSpPr>
        <p:spPr>
          <a:xfrm>
            <a:off x="4821763" y="1471244"/>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4" name="Demi-cadre 7"/>
          <p:cNvSpPr/>
          <p:nvPr/>
        </p:nvSpPr>
        <p:spPr>
          <a:xfrm rot="10800000">
            <a:off x="11537057" y="5829274"/>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5" name="Demi-cadre 8"/>
          <p:cNvSpPr/>
          <p:nvPr/>
        </p:nvSpPr>
        <p:spPr>
          <a:xfrm rot="5400000">
            <a:off x="11431601" y="1203872"/>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26" name="Demi-cadre 9"/>
          <p:cNvSpPr/>
          <p:nvPr/>
        </p:nvSpPr>
        <p:spPr>
          <a:xfrm rot="16200000">
            <a:off x="4803878" y="5442297"/>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9668777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3"/>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circle(in)">
                                      <p:cBhvr>
                                        <p:cTn id="14" dur="500"/>
                                        <p:tgtEl>
                                          <p:spTgt spid="16"/>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circle(in)">
                                      <p:cBhvr>
                                        <p:cTn id="20" dur="500"/>
                                        <p:tgtEl>
                                          <p:spTgt spid="24"/>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circle(in)">
                                      <p:cBhvr>
                                        <p:cTn id="23"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animBg="1"/>
      <p:bldP spid="25"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10343"/>
            <a:ext cx="12192000" cy="5747657"/>
          </a:xfrm>
          <a:prstGeom prst="rect">
            <a:avLst/>
          </a:prstGeom>
        </p:spPr>
      </p:pic>
      <p:sp>
        <p:nvSpPr>
          <p:cNvPr id="3" name="Rectangle 2"/>
          <p:cNvSpPr/>
          <p:nvPr/>
        </p:nvSpPr>
        <p:spPr>
          <a:xfrm>
            <a:off x="4167051" y="365760"/>
            <a:ext cx="7132320" cy="74458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b="1" dirty="0" smtClean="0">
                <a:solidFill>
                  <a:srgbClr val="FF0000"/>
                </a:solidFill>
              </a:rPr>
              <a:t>تبني تويوتا سياسة المنتج الاخضر</a:t>
            </a:r>
            <a:endParaRPr lang="fr-FR" sz="2800" b="1" dirty="0">
              <a:solidFill>
                <a:srgbClr val="FF0000"/>
              </a:solidFill>
            </a:endParaRPr>
          </a:p>
        </p:txBody>
      </p:sp>
      <p:sp>
        <p:nvSpPr>
          <p:cNvPr id="4" name="Ellipse 3"/>
          <p:cNvSpPr/>
          <p:nvPr/>
        </p:nvSpPr>
        <p:spPr>
          <a:xfrm>
            <a:off x="2704012" y="1724298"/>
            <a:ext cx="6884126" cy="256032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a:solidFill>
                  <a:schemeClr val="tx1"/>
                </a:solidFill>
              </a:rPr>
              <a:t>تبنّت شركة تويوتا سياسة المنتج الأخضر كجزء أساسي من استراتيجيتها في التسويق الأخضر، إدراكًا منها لأهمية الحفاظ على البيئة وتحقيق التنمية المستدامة دون المساس بجودة منتجاتها أو قدرتها التنافسية. فقد استثمرت الشركة جهودًا كبيرة وموارد ضخمة في تطوير منتجات تقلل من الأثر البيئي طوال دورة حياتها، بدءًا من التصميم والإنتاج وحتى الاستخدام وإعادة التدوير.</a:t>
            </a:r>
            <a:endParaRPr lang="fr-FR" sz="2000" b="1" dirty="0">
              <a:solidFill>
                <a:schemeClr val="tx1"/>
              </a:solidFill>
            </a:endParaRPr>
          </a:p>
        </p:txBody>
      </p:sp>
    </p:spTree>
    <p:extLst>
      <p:ext uri="{BB962C8B-B14F-4D97-AF65-F5344CB8AC3E}">
        <p14:creationId xmlns:p14="http://schemas.microsoft.com/office/powerpoint/2010/main" val="38392035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1280160" y="1162595"/>
            <a:ext cx="7903029" cy="216843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600" b="1" dirty="0" smtClean="0">
                <a:solidFill>
                  <a:schemeClr val="tx1"/>
                </a:solidFill>
              </a:rPr>
              <a:t>مجموعة منتجاتها الخضراء</a:t>
            </a:r>
            <a:endParaRPr lang="fr-FR" sz="3600" b="1" dirty="0">
              <a:solidFill>
                <a:schemeClr val="tx1"/>
              </a:solidFill>
            </a:endParaRPr>
          </a:p>
        </p:txBody>
      </p:sp>
    </p:spTree>
    <p:extLst>
      <p:ext uri="{BB962C8B-B14F-4D97-AF65-F5344CB8AC3E}">
        <p14:creationId xmlns:p14="http://schemas.microsoft.com/office/powerpoint/2010/main" val="117047783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à coins arrondis 4"/>
          <p:cNvSpPr/>
          <p:nvPr/>
        </p:nvSpPr>
        <p:spPr>
          <a:xfrm>
            <a:off x="2743199" y="2116183"/>
            <a:ext cx="6087293" cy="2625634"/>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r">
              <a:buAutoNum type="arabicPeriod"/>
            </a:pPr>
            <a:r>
              <a:rPr lang="ar-DZ" sz="2000" b="1" dirty="0" smtClean="0">
                <a:solidFill>
                  <a:schemeClr val="tx1"/>
                </a:solidFill>
              </a:rPr>
              <a:t>تويوتا </a:t>
            </a:r>
            <a:r>
              <a:rPr lang="ar-DZ" sz="2000" b="1" dirty="0" err="1" smtClean="0">
                <a:solidFill>
                  <a:schemeClr val="tx1"/>
                </a:solidFill>
              </a:rPr>
              <a:t>بريوس</a:t>
            </a:r>
            <a:endParaRPr lang="ar-DZ" sz="2000" b="1" dirty="0" smtClean="0">
              <a:solidFill>
                <a:schemeClr val="tx1"/>
              </a:solidFill>
            </a:endParaRPr>
          </a:p>
          <a:p>
            <a:pPr algn="r" rtl="1"/>
            <a:r>
              <a:rPr lang="ar-DZ" sz="2000" b="1" dirty="0" smtClean="0">
                <a:solidFill>
                  <a:schemeClr val="tx1"/>
                </a:solidFill>
              </a:rPr>
              <a:t>-أول </a:t>
            </a:r>
            <a:r>
              <a:rPr lang="ar-DZ" sz="2000" b="1" dirty="0">
                <a:solidFill>
                  <a:schemeClr val="tx1"/>
                </a:solidFill>
              </a:rPr>
              <a:t>سيارة هجينة (</a:t>
            </a:r>
            <a:r>
              <a:rPr lang="fr-FR" sz="2000" b="1" dirty="0" err="1">
                <a:solidFill>
                  <a:schemeClr val="tx1"/>
                </a:solidFill>
              </a:rPr>
              <a:t>Hybrid</a:t>
            </a:r>
            <a:r>
              <a:rPr lang="fr-FR" sz="2000" b="1" dirty="0">
                <a:solidFill>
                  <a:schemeClr val="tx1"/>
                </a:solidFill>
              </a:rPr>
              <a:t>) </a:t>
            </a:r>
            <a:r>
              <a:rPr lang="ar-DZ" sz="2000" b="1" dirty="0">
                <a:solidFill>
                  <a:schemeClr val="tx1"/>
                </a:solidFill>
              </a:rPr>
              <a:t>في العالم تعمل بالوقود والكهرباء، أطلقتها تويوتا سنة 1997</a:t>
            </a:r>
            <a:r>
              <a:rPr lang="ar-DZ" sz="2000" b="1" dirty="0" smtClean="0">
                <a:solidFill>
                  <a:schemeClr val="tx1"/>
                </a:solidFill>
              </a:rPr>
              <a:t>.</a:t>
            </a:r>
          </a:p>
          <a:p>
            <a:pPr algn="r" rtl="1"/>
            <a:r>
              <a:rPr lang="ar-DZ" sz="2000" b="1" dirty="0" smtClean="0">
                <a:solidFill>
                  <a:schemeClr val="tx1"/>
                </a:solidFill>
              </a:rPr>
              <a:t>-تُعدّ </a:t>
            </a:r>
            <a:r>
              <a:rPr lang="ar-DZ" sz="2000" b="1" dirty="0">
                <a:solidFill>
                  <a:schemeClr val="tx1"/>
                </a:solidFill>
              </a:rPr>
              <a:t>رمزًا للسيارات الخضراء بفضل كفاءتها العالية في استهلاك الوقود وانخفاض انبعاثاتها</a:t>
            </a:r>
            <a:r>
              <a:rPr lang="ar-DZ" sz="2000" b="1" dirty="0" smtClean="0">
                <a:solidFill>
                  <a:schemeClr val="tx1"/>
                </a:solidFill>
              </a:rPr>
              <a:t>.</a:t>
            </a:r>
          </a:p>
          <a:p>
            <a:pPr algn="r" rtl="1"/>
            <a:r>
              <a:rPr lang="ar-DZ" sz="2000" b="1" dirty="0" smtClean="0">
                <a:solidFill>
                  <a:schemeClr val="tx1"/>
                </a:solidFill>
              </a:rPr>
              <a:t>-حققت </a:t>
            </a:r>
            <a:r>
              <a:rPr lang="ar-DZ" sz="2000" b="1" dirty="0">
                <a:solidFill>
                  <a:schemeClr val="tx1"/>
                </a:solidFill>
              </a:rPr>
              <a:t>مبيعات تجاوزت ملايين النسخ حول العالم وأصبحت نموذجًا عالميًا للسيارات الصديقة للبيئة</a:t>
            </a:r>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52560" y="457199"/>
            <a:ext cx="2669177" cy="214231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673" y="4603841"/>
            <a:ext cx="2962275" cy="1543050"/>
          </a:xfrm>
          <a:prstGeom prst="rect">
            <a:avLst/>
          </a:prstGeom>
        </p:spPr>
      </p:pic>
    </p:spTree>
    <p:extLst>
      <p:ext uri="{BB962C8B-B14F-4D97-AF65-F5344CB8AC3E}">
        <p14:creationId xmlns:p14="http://schemas.microsoft.com/office/powerpoint/2010/main" val="318264443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2351313" y="1985555"/>
            <a:ext cx="7093132" cy="3435531"/>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a:solidFill>
                  <a:schemeClr val="tx1"/>
                </a:solidFill>
              </a:rPr>
              <a:t>2</a:t>
            </a:r>
            <a:r>
              <a:rPr lang="ar-DZ" b="1" dirty="0">
                <a:solidFill>
                  <a:schemeClr val="tx1"/>
                </a:solidFill>
              </a:rPr>
              <a:t>. تويوتا </a:t>
            </a:r>
            <a:r>
              <a:rPr lang="ar-DZ" b="1" dirty="0" smtClean="0">
                <a:solidFill>
                  <a:schemeClr val="tx1"/>
                </a:solidFill>
              </a:rPr>
              <a:t>ميراي</a:t>
            </a:r>
          </a:p>
          <a:p>
            <a:pPr algn="r"/>
            <a:r>
              <a:rPr lang="ar-DZ" b="1" dirty="0" smtClean="0">
                <a:solidFill>
                  <a:schemeClr val="tx1"/>
                </a:solidFill>
              </a:rPr>
              <a:t>-أول </a:t>
            </a:r>
            <a:r>
              <a:rPr lang="ar-DZ" b="1" dirty="0">
                <a:solidFill>
                  <a:schemeClr val="tx1"/>
                </a:solidFill>
              </a:rPr>
              <a:t>سيارة هيدروجينية تنتجها تويوتا، تعمل بخلايا الوقود وتطلق بخار الماء فقط كمنتج ثانوي</a:t>
            </a:r>
            <a:r>
              <a:rPr lang="ar-DZ" b="1" dirty="0" smtClean="0">
                <a:solidFill>
                  <a:schemeClr val="tx1"/>
                </a:solidFill>
              </a:rPr>
              <a:t>.</a:t>
            </a:r>
          </a:p>
          <a:p>
            <a:pPr algn="r"/>
            <a:r>
              <a:rPr lang="ar-DZ" b="1" dirty="0" smtClean="0">
                <a:solidFill>
                  <a:schemeClr val="tx1"/>
                </a:solidFill>
              </a:rPr>
              <a:t>-تُعتبر </a:t>
            </a:r>
            <a:r>
              <a:rPr lang="ar-DZ" b="1" dirty="0">
                <a:solidFill>
                  <a:schemeClr val="tx1"/>
                </a:solidFill>
              </a:rPr>
              <a:t>خطوة متقدمة نحو القضاء على الانبعاثات الكربونية في قطاع </a:t>
            </a:r>
            <a:r>
              <a:rPr lang="ar-DZ" b="1" dirty="0" err="1">
                <a:solidFill>
                  <a:schemeClr val="tx1"/>
                </a:solidFill>
              </a:rPr>
              <a:t>النقل.اسمها</a:t>
            </a:r>
            <a:r>
              <a:rPr lang="ar-DZ" b="1" dirty="0">
                <a:solidFill>
                  <a:schemeClr val="tx1"/>
                </a:solidFill>
              </a:rPr>
              <a:t> "ميراي" يعني المستقبل باللغة اليابانية، وتجسد رؤية تويوتا لمستقبل نظيف للطاقة.</a:t>
            </a:r>
            <a:endParaRPr lang="fr-FR" b="1" dirty="0">
              <a:solidFill>
                <a:schemeClr val="tx1"/>
              </a:solidFill>
            </a:endParaRPr>
          </a:p>
        </p:txBody>
      </p:sp>
      <p:pic>
        <p:nvPicPr>
          <p:cNvPr id="4" name="Imag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7" y="287382"/>
            <a:ext cx="4055743" cy="2754085"/>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08387" y="4585064"/>
            <a:ext cx="4505235" cy="2534195"/>
          </a:xfrm>
          <a:prstGeom prst="rect">
            <a:avLst/>
          </a:prstGeom>
        </p:spPr>
      </p:pic>
    </p:spTree>
    <p:extLst>
      <p:ext uri="{BB962C8B-B14F-4D97-AF65-F5344CB8AC3E}">
        <p14:creationId xmlns:p14="http://schemas.microsoft.com/office/powerpoint/2010/main" val="26372486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3" name="Imag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6076" y="143691"/>
            <a:ext cx="4974336" cy="3108960"/>
          </a:xfrm>
          <a:prstGeom prst="rect">
            <a:avLst/>
          </a:prstGeom>
        </p:spPr>
      </p:pic>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9199" y="4014102"/>
            <a:ext cx="5151257" cy="2843898"/>
          </a:xfrm>
          <a:prstGeom prst="rect">
            <a:avLst/>
          </a:prstGeom>
        </p:spPr>
      </p:pic>
      <p:sp>
        <p:nvSpPr>
          <p:cNvPr id="5" name="Ellipse 4"/>
          <p:cNvSpPr/>
          <p:nvPr/>
        </p:nvSpPr>
        <p:spPr>
          <a:xfrm>
            <a:off x="339633" y="483326"/>
            <a:ext cx="5917475" cy="2769325"/>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a:solidFill>
                  <a:schemeClr val="tx1"/>
                </a:solidFill>
              </a:rPr>
              <a:t>3</a:t>
            </a:r>
            <a:r>
              <a:rPr lang="ar-DZ" sz="2000" b="1" dirty="0">
                <a:solidFill>
                  <a:schemeClr val="tx1"/>
                </a:solidFill>
              </a:rPr>
              <a:t>. تويوتا راف 4 </a:t>
            </a:r>
            <a:r>
              <a:rPr lang="ar-DZ" sz="2000" b="1" dirty="0" err="1" smtClean="0">
                <a:solidFill>
                  <a:schemeClr val="tx1"/>
                </a:solidFill>
              </a:rPr>
              <a:t>هايبرد</a:t>
            </a:r>
            <a:endParaRPr lang="ar-DZ" sz="2000" b="1" dirty="0" smtClean="0">
              <a:solidFill>
                <a:schemeClr val="tx1"/>
              </a:solidFill>
            </a:endParaRPr>
          </a:p>
          <a:p>
            <a:pPr algn="r"/>
            <a:r>
              <a:rPr lang="ar-DZ" sz="2000" b="1" dirty="0" smtClean="0">
                <a:solidFill>
                  <a:schemeClr val="tx1"/>
                </a:solidFill>
              </a:rPr>
              <a:t>-سيارة </a:t>
            </a:r>
            <a:r>
              <a:rPr lang="ar-DZ" sz="2000" b="1" dirty="0">
                <a:solidFill>
                  <a:schemeClr val="tx1"/>
                </a:solidFill>
              </a:rPr>
              <a:t>دفع رباعي هجينة تجمع بين الأداء العالي وكفاءة استهلاك الطاقة</a:t>
            </a:r>
            <a:r>
              <a:rPr lang="ar-DZ" sz="2000" b="1" dirty="0" smtClean="0">
                <a:solidFill>
                  <a:schemeClr val="tx1"/>
                </a:solidFill>
              </a:rPr>
              <a:t>.</a:t>
            </a:r>
          </a:p>
          <a:p>
            <a:pPr algn="r"/>
            <a:r>
              <a:rPr lang="ar-DZ" sz="2000" b="1" dirty="0" smtClean="0">
                <a:solidFill>
                  <a:schemeClr val="tx1"/>
                </a:solidFill>
              </a:rPr>
              <a:t>-تُمثل </a:t>
            </a:r>
            <a:r>
              <a:rPr lang="ar-DZ" sz="2000" b="1" dirty="0">
                <a:solidFill>
                  <a:schemeClr val="tx1"/>
                </a:solidFill>
              </a:rPr>
              <a:t>امتدادًا لسياسة تويوتا في إنتاج سيارات </a:t>
            </a:r>
            <a:r>
              <a:rPr lang="fr-FR" sz="2000" b="1" dirty="0">
                <a:solidFill>
                  <a:schemeClr val="tx1"/>
                </a:solidFill>
              </a:rPr>
              <a:t>SUV </a:t>
            </a:r>
            <a:r>
              <a:rPr lang="ar-DZ" sz="2000" b="1" dirty="0">
                <a:solidFill>
                  <a:schemeClr val="tx1"/>
                </a:solidFill>
              </a:rPr>
              <a:t>صديقة للبيئة تناسب مختلف الأسواق</a:t>
            </a:r>
            <a:r>
              <a:rPr lang="ar-DZ" dirty="0"/>
              <a:t>.</a:t>
            </a:r>
            <a:endParaRPr lang="fr-FR" dirty="0"/>
          </a:p>
        </p:txBody>
      </p:sp>
      <p:sp>
        <p:nvSpPr>
          <p:cNvPr id="6" name="Ellipse 5"/>
          <p:cNvSpPr/>
          <p:nvPr/>
        </p:nvSpPr>
        <p:spPr>
          <a:xfrm>
            <a:off x="5338354" y="3735977"/>
            <a:ext cx="6662058" cy="24520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dirty="0">
                <a:solidFill>
                  <a:schemeClr val="tx1"/>
                </a:solidFill>
              </a:rPr>
              <a:t>4</a:t>
            </a:r>
            <a:r>
              <a:rPr lang="ar-DZ" b="1" dirty="0">
                <a:solidFill>
                  <a:schemeClr val="tx1"/>
                </a:solidFill>
              </a:rPr>
              <a:t>. تويوتا راف 4 </a:t>
            </a:r>
            <a:r>
              <a:rPr lang="ar-DZ" b="1" dirty="0" smtClean="0">
                <a:solidFill>
                  <a:schemeClr val="tx1"/>
                </a:solidFill>
              </a:rPr>
              <a:t>الكهربائية</a:t>
            </a:r>
          </a:p>
          <a:p>
            <a:pPr algn="r"/>
            <a:r>
              <a:rPr lang="ar-DZ" b="1" dirty="0">
                <a:solidFill>
                  <a:schemeClr val="tx1"/>
                </a:solidFill>
              </a:rPr>
              <a:t>سيارة كهربائية بالكامل (</a:t>
            </a:r>
            <a:r>
              <a:rPr lang="fr-FR" b="1" dirty="0">
                <a:solidFill>
                  <a:schemeClr val="tx1"/>
                </a:solidFill>
              </a:rPr>
              <a:t>EV) </a:t>
            </a:r>
            <a:r>
              <a:rPr lang="ar-DZ" b="1" dirty="0" smtClean="0">
                <a:solidFill>
                  <a:schemeClr val="tx1"/>
                </a:solidFill>
              </a:rPr>
              <a:t>-أطلقتها </a:t>
            </a:r>
            <a:r>
              <a:rPr lang="ar-DZ" b="1" dirty="0">
                <a:solidFill>
                  <a:schemeClr val="tx1"/>
                </a:solidFill>
              </a:rPr>
              <a:t>تويوتا استجابةً لطلب الأسواق على المركبات عديمة الانبعاث</a:t>
            </a:r>
            <a:r>
              <a:rPr lang="ar-DZ" b="1" dirty="0" smtClean="0">
                <a:solidFill>
                  <a:schemeClr val="tx1"/>
                </a:solidFill>
              </a:rPr>
              <a:t>.</a:t>
            </a:r>
          </a:p>
          <a:p>
            <a:pPr algn="r"/>
            <a:r>
              <a:rPr lang="ar-DZ" b="1" dirty="0">
                <a:solidFill>
                  <a:schemeClr val="tx1"/>
                </a:solidFill>
              </a:rPr>
              <a:t>-</a:t>
            </a:r>
            <a:r>
              <a:rPr lang="ar-DZ" b="1" dirty="0" smtClean="0">
                <a:solidFill>
                  <a:schemeClr val="tx1"/>
                </a:solidFill>
              </a:rPr>
              <a:t>صُممت </a:t>
            </a:r>
            <a:r>
              <a:rPr lang="ar-DZ" b="1" dirty="0">
                <a:solidFill>
                  <a:schemeClr val="tx1"/>
                </a:solidFill>
              </a:rPr>
              <a:t>لتقليل العوادم وتوفير قيادة نظيفة ومستدامة مع الحفاظ على الأداء الرياضي.</a:t>
            </a:r>
            <a:endParaRPr lang="fr-FR" b="1" dirty="0">
              <a:solidFill>
                <a:schemeClr val="tx1"/>
              </a:solidFill>
            </a:endParaRPr>
          </a:p>
        </p:txBody>
      </p:sp>
    </p:spTree>
    <p:extLst>
      <p:ext uri="{BB962C8B-B14F-4D97-AF65-F5344CB8AC3E}">
        <p14:creationId xmlns:p14="http://schemas.microsoft.com/office/powerpoint/2010/main" val="1067377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2373086" y="2037806"/>
            <a:ext cx="7445828" cy="355309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DZ" b="1" dirty="0" smtClean="0">
                <a:solidFill>
                  <a:schemeClr val="tx1"/>
                </a:solidFill>
              </a:rPr>
              <a:t>5-التطوير </a:t>
            </a:r>
            <a:r>
              <a:rPr lang="ar-DZ" b="1" dirty="0">
                <a:solidFill>
                  <a:schemeClr val="tx1"/>
                </a:solidFill>
              </a:rPr>
              <a:t>المستمر لمنتجات هجينة </a:t>
            </a:r>
            <a:r>
              <a:rPr lang="ar-DZ" b="1" dirty="0" smtClean="0">
                <a:solidFill>
                  <a:schemeClr val="tx1"/>
                </a:solidFill>
              </a:rPr>
              <a:t>أخرى</a:t>
            </a:r>
          </a:p>
          <a:p>
            <a:pPr algn="r"/>
            <a:r>
              <a:rPr lang="ar-DZ" b="1" dirty="0" smtClean="0">
                <a:solidFill>
                  <a:schemeClr val="tx1"/>
                </a:solidFill>
              </a:rPr>
              <a:t> -تويوتا </a:t>
            </a:r>
            <a:r>
              <a:rPr lang="ar-DZ" b="1" dirty="0">
                <a:solidFill>
                  <a:schemeClr val="tx1"/>
                </a:solidFill>
              </a:rPr>
              <a:t>تعمل على دمج التقنية الهجينة في معظم طرازاتها مثل كورولا، كامري، </a:t>
            </a:r>
            <a:r>
              <a:rPr lang="ar-DZ" b="1" dirty="0" err="1">
                <a:solidFill>
                  <a:schemeClr val="tx1"/>
                </a:solidFill>
              </a:rPr>
              <a:t>هايلاندر</a:t>
            </a:r>
            <a:r>
              <a:rPr lang="ar-DZ" b="1" dirty="0">
                <a:solidFill>
                  <a:schemeClr val="tx1"/>
                </a:solidFill>
              </a:rPr>
              <a:t>، ولكزس</a:t>
            </a:r>
            <a:r>
              <a:rPr lang="ar-DZ" b="1" dirty="0" smtClean="0">
                <a:solidFill>
                  <a:schemeClr val="tx1"/>
                </a:solidFill>
              </a:rPr>
              <a:t>.</a:t>
            </a:r>
          </a:p>
          <a:p>
            <a:pPr algn="r"/>
            <a:r>
              <a:rPr lang="ar-DZ" b="1" dirty="0" smtClean="0">
                <a:solidFill>
                  <a:schemeClr val="tx1"/>
                </a:solidFill>
              </a:rPr>
              <a:t>-كما </a:t>
            </a:r>
            <a:r>
              <a:rPr lang="ar-DZ" b="1" dirty="0">
                <a:solidFill>
                  <a:schemeClr val="tx1"/>
                </a:solidFill>
              </a:rPr>
              <a:t>تستثمر في التقنيات الكهربائية والهيدروجينية لتحقيق رؤيتها نحو "مجتمع خالٍ من الكربون" بحلول عام 2050.</a:t>
            </a:r>
            <a:endParaRPr lang="fr-FR" b="1" dirty="0">
              <a:solidFill>
                <a:schemeClr val="tx1"/>
              </a:solidFill>
            </a:endParaRPr>
          </a:p>
        </p:txBody>
      </p:sp>
    </p:spTree>
    <p:extLst>
      <p:ext uri="{BB962C8B-B14F-4D97-AF65-F5344CB8AC3E}">
        <p14:creationId xmlns:p14="http://schemas.microsoft.com/office/powerpoint/2010/main" val="40816087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1354183" y="1143000"/>
            <a:ext cx="9483634" cy="457200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3200" b="1" dirty="0" smtClean="0">
                <a:solidFill>
                  <a:schemeClr val="tx1"/>
                </a:solidFill>
              </a:rPr>
              <a:t>المزيج التسويقي الأخضر لشركة تويوتا</a:t>
            </a:r>
          </a:p>
          <a:p>
            <a:pPr algn="ctr"/>
            <a:endParaRPr lang="ar-DZ" sz="3200" b="1" dirty="0">
              <a:solidFill>
                <a:schemeClr val="tx1"/>
              </a:solidFill>
            </a:endParaRPr>
          </a:p>
          <a:p>
            <a:pPr algn="ctr"/>
            <a:endParaRPr lang="ar-DZ" sz="3200" b="1" dirty="0" smtClean="0">
              <a:solidFill>
                <a:schemeClr val="tx1"/>
              </a:solidFill>
            </a:endParaRPr>
          </a:p>
          <a:p>
            <a:pPr algn="ctr"/>
            <a:r>
              <a:rPr lang="ar-DZ" b="1" dirty="0">
                <a:solidFill>
                  <a:schemeClr val="tx1"/>
                </a:solidFill>
              </a:rPr>
              <a:t>أولاً: التوجه العام نحو المسؤولية </a:t>
            </a:r>
            <a:r>
              <a:rPr lang="ar-DZ" b="1" dirty="0" smtClean="0">
                <a:solidFill>
                  <a:schemeClr val="tx1"/>
                </a:solidFill>
              </a:rPr>
              <a:t>البيئية </a:t>
            </a:r>
          </a:p>
          <a:p>
            <a:pPr algn="ctr"/>
            <a:r>
              <a:rPr lang="ar-DZ" b="1" dirty="0" smtClean="0">
                <a:solidFill>
                  <a:schemeClr val="tx1"/>
                </a:solidFill>
              </a:rPr>
              <a:t>اعتمدت </a:t>
            </a:r>
            <a:r>
              <a:rPr lang="ar-DZ" b="1" dirty="0">
                <a:solidFill>
                  <a:schemeClr val="tx1"/>
                </a:solidFill>
              </a:rPr>
              <a:t>شركة تويوتا منذ سنة 2015 ما يُعرف بـ التحديات البيئية الستة لتويوتا 2050، التي تهدف إلى الوصول إلى صفر انبعاثات ملوِّثة للبيئة بحلول عام 2050. وترتكز هذه الاستراتيجية على تحقيق الاستدامة في جميع مراحل عمل الشركة، بدءًا من التصميم والإنتاج، مرورًا بعمليات النقل والتوزيع، ووصولاً إلى خدمات ما بعد البيع. كما تبنّت الشركة نظام إدارة بيئية متكامل يقوم على تدوير الموارد، وترشيد استهلاك الطاقة، وتقليل الانبعاثات الكربونية في مختلف فروعها حول العالم، مما يعكس سعيها إلى التوفيق بين الكفاءة الاقتصادية والحفاظ على البيئة.</a:t>
            </a:r>
            <a:endParaRPr lang="ar-DZ" b="1" dirty="0" smtClean="0">
              <a:solidFill>
                <a:schemeClr val="tx1"/>
              </a:solidFill>
            </a:endParaRPr>
          </a:p>
          <a:p>
            <a:pPr algn="ctr"/>
            <a:endParaRPr lang="fr-FR" b="1" dirty="0">
              <a:solidFill>
                <a:schemeClr val="tx1"/>
              </a:solidFill>
            </a:endParaRPr>
          </a:p>
        </p:txBody>
      </p:sp>
    </p:spTree>
    <p:extLst>
      <p:ext uri="{BB962C8B-B14F-4D97-AF65-F5344CB8AC3E}">
        <p14:creationId xmlns:p14="http://schemas.microsoft.com/office/powerpoint/2010/main" val="26506861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8962310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6492242" y="901337"/>
            <a:ext cx="5368834" cy="544721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ثانياً: المنتج </a:t>
            </a:r>
            <a:r>
              <a:rPr lang="ar-DZ" b="1" dirty="0" smtClean="0">
                <a:solidFill>
                  <a:schemeClr val="tx1"/>
                </a:solidFill>
              </a:rPr>
              <a:t>الأخضر</a:t>
            </a:r>
          </a:p>
          <a:p>
            <a:pPr algn="ctr"/>
            <a:r>
              <a:rPr lang="ar-DZ" dirty="0" smtClean="0">
                <a:solidFill>
                  <a:schemeClr val="tx1"/>
                </a:solidFill>
              </a:rPr>
              <a:t>تُعدّ </a:t>
            </a:r>
            <a:r>
              <a:rPr lang="ar-DZ" dirty="0">
                <a:solidFill>
                  <a:schemeClr val="tx1"/>
                </a:solidFill>
              </a:rPr>
              <a:t>تويوتا من أوائل الشركات التي جعلت المنتج الصديق للبيئة محورًا رئيسيًا في سياستها التسويقية. فقد أطلقت سنة 1997 أول سيارة هجينة في العالم، وهي تويوتا </a:t>
            </a:r>
            <a:r>
              <a:rPr lang="ar-DZ" dirty="0" err="1">
                <a:solidFill>
                  <a:schemeClr val="tx1"/>
                </a:solidFill>
              </a:rPr>
              <a:t>بريوس</a:t>
            </a:r>
            <a:r>
              <a:rPr lang="ar-DZ" dirty="0">
                <a:solidFill>
                  <a:schemeClr val="tx1"/>
                </a:solidFill>
              </a:rPr>
              <a:t>، التي تعمل بالوقود والكهرباء في آن واحد، وأصبحت رمزًا عالميًا للتقنية النظيفة. كما أنتجت سيارة تويوتا ميراي التي تعمل بخلايا وقود الهيدروجين وتصدر بخار الماء فقط دون أي غازات ملوِّثة. إضافة إلى ذلك، طوّرت سيارات راف 4 الهجينة والكهربائية لتلبية الطلب العالمي المتزايد على السيارات النظيفة. وتركز الشركة في تصميم منتجاتها على تقليل الانبعاثات وإعادة استعمال المواد، مما يعزز مكانتها كرائدة في صناعة السيارات المستدامة.</a:t>
            </a:r>
            <a:endParaRPr lang="fr-FR" dirty="0">
              <a:solidFill>
                <a:schemeClr val="tx1"/>
              </a:solidFill>
            </a:endParaRPr>
          </a:p>
        </p:txBody>
      </p:sp>
      <p:sp>
        <p:nvSpPr>
          <p:cNvPr id="4" name="Ellipse 3"/>
          <p:cNvSpPr/>
          <p:nvPr/>
        </p:nvSpPr>
        <p:spPr>
          <a:xfrm>
            <a:off x="326571" y="627017"/>
            <a:ext cx="4741817" cy="572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ثالثاً: التسعير </a:t>
            </a:r>
            <a:r>
              <a:rPr lang="ar-DZ" b="1" dirty="0" smtClean="0">
                <a:solidFill>
                  <a:schemeClr val="tx1"/>
                </a:solidFill>
              </a:rPr>
              <a:t>الأخضر</a:t>
            </a:r>
          </a:p>
          <a:p>
            <a:pPr algn="ctr"/>
            <a:r>
              <a:rPr lang="ar-DZ" dirty="0" smtClean="0">
                <a:solidFill>
                  <a:schemeClr val="tx1"/>
                </a:solidFill>
              </a:rPr>
              <a:t>تنتهج </a:t>
            </a:r>
            <a:r>
              <a:rPr lang="ar-DZ" dirty="0">
                <a:solidFill>
                  <a:schemeClr val="tx1"/>
                </a:solidFill>
              </a:rPr>
              <a:t>تويوتا سياسة الأسعار المخفَّضة عند الإطلاق لتشجيع الزبائن على اقتناء السيارات الصديقة للبيئة. وتهدف من خلال هذه السياسة إلى كسر الحاجز النفسي لدى المستهلكين تجاه المنتجات الجديدة، وبناء قاعدة واسعة من العملاء الدائمين. وهي تفضل تحقيق أرباح مستدامة على المدى الطويل بدل التركيز على المكاسب السريعة، وذلك عبر زيادة حجم المبيعات وترسيخ الثقة في منتجاتها البيئية.</a:t>
            </a:r>
            <a:endParaRPr lang="fr-FR" dirty="0">
              <a:solidFill>
                <a:schemeClr val="tx1"/>
              </a:solidFill>
            </a:endParaRPr>
          </a:p>
        </p:txBody>
      </p:sp>
    </p:spTree>
    <p:extLst>
      <p:ext uri="{BB962C8B-B14F-4D97-AF65-F5344CB8AC3E}">
        <p14:creationId xmlns:p14="http://schemas.microsoft.com/office/powerpoint/2010/main" val="256352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me 5"/>
          <p:cNvGraphicFramePr/>
          <p:nvPr>
            <p:extLst>
              <p:ext uri="{D42A27DB-BD31-4B8C-83A1-F6EECF244321}">
                <p14:modId xmlns:p14="http://schemas.microsoft.com/office/powerpoint/2010/main" val="139480692"/>
              </p:ext>
            </p:extLst>
          </p:nvPr>
        </p:nvGraphicFramePr>
        <p:xfrm>
          <a:off x="4789111" y="104331"/>
          <a:ext cx="7232560" cy="639149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AutoShape 2" descr="حوكمة الشركات العائلية - تليد الإستشارية"/>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pic>
        <p:nvPicPr>
          <p:cNvPr id="3" name="Image 2"/>
          <p:cNvPicPr>
            <a:picLocks noChangeAspect="1"/>
          </p:cNvPicPr>
          <p:nvPr/>
        </p:nvPicPr>
        <p:blipFill>
          <a:blip r:embed="rId7"/>
          <a:stretch>
            <a:fillRect/>
          </a:stretch>
        </p:blipFill>
        <p:spPr>
          <a:xfrm>
            <a:off x="0" y="-1"/>
            <a:ext cx="4593981" cy="6858001"/>
          </a:xfrm>
          <a:prstGeom prst="rect">
            <a:avLst/>
          </a:prstGeom>
          <a:ln>
            <a:noFill/>
          </a:ln>
          <a:effectLst>
            <a:softEdge rad="112500"/>
          </a:effectLst>
        </p:spPr>
      </p:pic>
    </p:spTree>
    <p:extLst>
      <p:ext uri="{BB962C8B-B14F-4D97-AF65-F5344CB8AC3E}">
        <p14:creationId xmlns:p14="http://schemas.microsoft.com/office/powerpoint/2010/main" val="26727163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Ellipse 2"/>
          <p:cNvSpPr/>
          <p:nvPr/>
        </p:nvSpPr>
        <p:spPr>
          <a:xfrm>
            <a:off x="6217921" y="1195251"/>
            <a:ext cx="5799908" cy="446749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رابعاً: الترويج </a:t>
            </a:r>
            <a:r>
              <a:rPr lang="ar-DZ" b="1" dirty="0" smtClean="0">
                <a:solidFill>
                  <a:schemeClr val="tx1"/>
                </a:solidFill>
              </a:rPr>
              <a:t>الأخضر</a:t>
            </a:r>
          </a:p>
          <a:p>
            <a:pPr algn="ctr"/>
            <a:r>
              <a:rPr lang="ar-DZ" dirty="0" smtClean="0">
                <a:solidFill>
                  <a:schemeClr val="tx1"/>
                </a:solidFill>
              </a:rPr>
              <a:t>تولي </a:t>
            </a:r>
            <a:r>
              <a:rPr lang="ar-DZ" dirty="0">
                <a:solidFill>
                  <a:schemeClr val="tx1"/>
                </a:solidFill>
              </a:rPr>
              <a:t>الشركة اهتمامًا كبيرًا بالتوعية البيئية من خلال حملات إعلامية وإعلانية تبرز فوائد السيارات النظيفة. وقد بدأت بالترويج لسيارة </a:t>
            </a:r>
            <a:r>
              <a:rPr lang="ar-DZ" dirty="0" err="1">
                <a:solidFill>
                  <a:schemeClr val="tx1"/>
                </a:solidFill>
              </a:rPr>
              <a:t>بريوس</a:t>
            </a:r>
            <a:r>
              <a:rPr lang="ar-DZ" dirty="0">
                <a:solidFill>
                  <a:schemeClr val="tx1"/>
                </a:solidFill>
              </a:rPr>
              <a:t> قبل طرحها في الأسواق بسنتين، مركزة في رسائلها على حماية البيئة أكثر من الجوانب التقنية. كما تعتمد تويوتا على الإعلانات الصادقة والعلاقات العامة لتعزيز صورتها الإيجابية لدى الجمهور، وتؤكد في جميع حملاتها على التزامها بحماية البيئة تحت شعارات تعبّر عن رؤيتها لعالم أنظف وأكثر استدامة.</a:t>
            </a:r>
            <a:endParaRPr lang="fr-FR" dirty="0">
              <a:solidFill>
                <a:schemeClr val="tx1"/>
              </a:solidFill>
            </a:endParaRPr>
          </a:p>
        </p:txBody>
      </p:sp>
      <p:sp>
        <p:nvSpPr>
          <p:cNvPr id="4" name="Ellipse 3"/>
          <p:cNvSpPr/>
          <p:nvPr/>
        </p:nvSpPr>
        <p:spPr>
          <a:xfrm>
            <a:off x="143692" y="431074"/>
            <a:ext cx="4859382" cy="5590903"/>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b="1" dirty="0">
                <a:solidFill>
                  <a:schemeClr val="tx1"/>
                </a:solidFill>
              </a:rPr>
              <a:t>خامساً: التوزيع </a:t>
            </a:r>
            <a:r>
              <a:rPr lang="ar-DZ" b="1" dirty="0" smtClean="0">
                <a:solidFill>
                  <a:schemeClr val="tx1"/>
                </a:solidFill>
              </a:rPr>
              <a:t>الأخضر</a:t>
            </a:r>
          </a:p>
          <a:p>
            <a:pPr algn="ctr"/>
            <a:r>
              <a:rPr lang="ar-DZ" dirty="0" smtClean="0">
                <a:solidFill>
                  <a:schemeClr val="tx1"/>
                </a:solidFill>
              </a:rPr>
              <a:t>تعمل </a:t>
            </a:r>
            <a:r>
              <a:rPr lang="ar-DZ" dirty="0">
                <a:solidFill>
                  <a:schemeClr val="tx1"/>
                </a:solidFill>
              </a:rPr>
              <a:t>تويوتا على جعل عمليات التوزيع والنقل والتخزين متوافقة مع المعايير البيئية، حيث تستخدم وسائل نقل تقلل من استهلاك الوقود والانبعاثات. كما أنشأت مصانع تعمل بالطاقة المتجددة مثل الطاقة الشمسية وطاقة الرياح، واهتمت باستخدام مواد قابلة لإعادة التدوير في التغليف والشحن، مما يحدّ من النفايات ويزيد من كفاءة الإنتاج.</a:t>
            </a:r>
            <a:endParaRPr lang="fr-FR" dirty="0">
              <a:solidFill>
                <a:schemeClr val="tx1"/>
              </a:solidFill>
            </a:endParaRPr>
          </a:p>
        </p:txBody>
      </p:sp>
    </p:spTree>
    <p:extLst>
      <p:ext uri="{BB962C8B-B14F-4D97-AF65-F5344CB8AC3E}">
        <p14:creationId xmlns:p14="http://schemas.microsoft.com/office/powerpoint/2010/main" val="30284423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98304" y="0"/>
            <a:ext cx="12338037" cy="6438900"/>
          </a:xfrm>
          <a:prstGeom prst="rect">
            <a:avLst/>
          </a:prstGeom>
        </p:spPr>
      </p:pic>
      <p:grpSp>
        <p:nvGrpSpPr>
          <p:cNvPr id="11" name="Groupe 10"/>
          <p:cNvGrpSpPr/>
          <p:nvPr/>
        </p:nvGrpSpPr>
        <p:grpSpPr>
          <a:xfrm>
            <a:off x="29641" y="139452"/>
            <a:ext cx="12082148" cy="896562"/>
            <a:chOff x="3308420" y="219543"/>
            <a:chExt cx="5068866" cy="896562"/>
          </a:xfrm>
        </p:grpSpPr>
        <p:sp>
          <p:nvSpPr>
            <p:cNvPr id="13" name="Google Shape;521;p27"/>
            <p:cNvSpPr/>
            <p:nvPr/>
          </p:nvSpPr>
          <p:spPr>
            <a:xfrm rot="10800000" flipH="1">
              <a:off x="3523129" y="219543"/>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100" b="0" i="0" u="none" strike="noStrike" kern="0" cap="none" spc="0" normalizeH="0" baseline="0" noProof="0">
                <a:ln>
                  <a:noFill/>
                </a:ln>
                <a:solidFill>
                  <a:srgbClr val="000000"/>
                </a:solidFill>
                <a:effectLst/>
                <a:uLnTx/>
                <a:uFillTx/>
                <a:latin typeface="Arial"/>
                <a:cs typeface="Arial"/>
                <a:sym typeface="Arial"/>
              </a:endParaRPr>
            </a:p>
          </p:txBody>
        </p:sp>
        <p:sp>
          <p:nvSpPr>
            <p:cNvPr id="14"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sz="3600" b="1" dirty="0"/>
                <a:t>المزايا التي حققتها مؤسسة </a:t>
              </a:r>
              <a:r>
                <a:rPr lang="fr-FR" sz="3600" b="1" dirty="0"/>
                <a:t>Toyota </a:t>
              </a:r>
              <a:r>
                <a:rPr lang="ar-SA" sz="3600" b="1" dirty="0"/>
                <a:t>نظير تبنيها للتسويق الأخضر</a:t>
              </a:r>
              <a:endParaRPr lang="fr-FR" sz="3600" b="1" dirty="0"/>
            </a:p>
          </p:txBody>
        </p:sp>
      </p:grpSp>
      <p:graphicFrame>
        <p:nvGraphicFramePr>
          <p:cNvPr id="4" name="Diagramme 3"/>
          <p:cNvGraphicFramePr/>
          <p:nvPr>
            <p:extLst>
              <p:ext uri="{D42A27DB-BD31-4B8C-83A1-F6EECF244321}">
                <p14:modId xmlns:p14="http://schemas.microsoft.com/office/powerpoint/2010/main" val="523250468"/>
              </p:ext>
            </p:extLst>
          </p:nvPr>
        </p:nvGraphicFramePr>
        <p:xfrm>
          <a:off x="541421" y="1732400"/>
          <a:ext cx="11058590" cy="4548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621739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750" fill="hold"/>
                                        <p:tgtEl>
                                          <p:spTgt spid="11"/>
                                        </p:tgtEl>
                                        <p:attrNameLst>
                                          <p:attrName>ppt_w</p:attrName>
                                        </p:attrNameLst>
                                      </p:cBhvr>
                                      <p:tavLst>
                                        <p:tav tm="0">
                                          <p:val>
                                            <p:strVal val="#ppt_w+.3"/>
                                          </p:val>
                                        </p:tav>
                                        <p:tav tm="100000">
                                          <p:val>
                                            <p:strVal val="#ppt_w"/>
                                          </p:val>
                                        </p:tav>
                                      </p:tavLst>
                                    </p:anim>
                                    <p:anim calcmode="lin" valueType="num">
                                      <p:cBhvr>
                                        <p:cTn id="8" dur="750" fill="hold"/>
                                        <p:tgtEl>
                                          <p:spTgt spid="11"/>
                                        </p:tgtEl>
                                        <p:attrNameLst>
                                          <p:attrName>ppt_h</p:attrName>
                                        </p:attrNameLst>
                                      </p:cBhvr>
                                      <p:tavLst>
                                        <p:tav tm="0">
                                          <p:val>
                                            <p:strVal val="#ppt_h"/>
                                          </p:val>
                                        </p:tav>
                                        <p:tav tm="100000">
                                          <p:val>
                                            <p:strVal val="#ppt_h"/>
                                          </p:val>
                                        </p:tav>
                                      </p:tavLst>
                                    </p:anim>
                                    <p:animEffect transition="in" filter="fade">
                                      <p:cBhvr>
                                        <p:cTn id="9" dur="75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2" fill="hold" grpId="0" nodeType="clickEffect">
                                  <p:stCondLst>
                                    <p:cond delay="0"/>
                                  </p:stCondLst>
                                  <p:childTnLst>
                                    <p:set>
                                      <p:cBhvr>
                                        <p:cTn id="13" dur="1" fill="hold">
                                          <p:stCondLst>
                                            <p:cond delay="0"/>
                                          </p:stCondLst>
                                        </p:cTn>
                                        <p:tgtEl>
                                          <p:spTgt spid="4">
                                            <p:graphicEl>
                                              <a:dgm id="{0F9FEC89-A084-44B0-AF44-C80A58C24D3D}"/>
                                            </p:graphicEl>
                                          </p:spTgt>
                                        </p:tgtEl>
                                        <p:attrNameLst>
                                          <p:attrName>style.visibility</p:attrName>
                                        </p:attrNameLst>
                                      </p:cBhvr>
                                      <p:to>
                                        <p:strVal val="visible"/>
                                      </p:to>
                                    </p:set>
                                    <p:anim calcmode="lin" valueType="num">
                                      <p:cBhvr additive="base">
                                        <p:cTn id="14" dur="500" fill="hold"/>
                                        <p:tgtEl>
                                          <p:spTgt spid="4">
                                            <p:graphicEl>
                                              <a:dgm id="{0F9FEC89-A084-44B0-AF44-C80A58C24D3D}"/>
                                            </p:graphicEl>
                                          </p:spTgt>
                                        </p:tgtEl>
                                        <p:attrNameLst>
                                          <p:attrName>ppt_x</p:attrName>
                                        </p:attrNameLst>
                                      </p:cBhvr>
                                      <p:tavLst>
                                        <p:tav tm="0">
                                          <p:val>
                                            <p:strVal val="1+#ppt_w/2"/>
                                          </p:val>
                                        </p:tav>
                                        <p:tav tm="100000">
                                          <p:val>
                                            <p:strVal val="#ppt_x"/>
                                          </p:val>
                                        </p:tav>
                                      </p:tavLst>
                                    </p:anim>
                                    <p:anim calcmode="lin" valueType="num">
                                      <p:cBhvr additive="base">
                                        <p:cTn id="15" dur="500" fill="hold"/>
                                        <p:tgtEl>
                                          <p:spTgt spid="4">
                                            <p:graphicEl>
                                              <a:dgm id="{0F9FEC89-A084-44B0-AF44-C80A58C24D3D}"/>
                                            </p:graphicEl>
                                          </p:spTgt>
                                        </p:tgtEl>
                                        <p:attrNameLst>
                                          <p:attrName>ppt_y</p:attrName>
                                        </p:attrNameLst>
                                      </p:cBhvr>
                                      <p:tavLst>
                                        <p:tav tm="0">
                                          <p:val>
                                            <p:strVal val="#ppt_y"/>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4">
                                            <p:graphicEl>
                                              <a:dgm id="{B0D11265-D95C-423D-AC7A-59FBBD64B00F}"/>
                                            </p:graphicEl>
                                          </p:spTgt>
                                        </p:tgtEl>
                                        <p:attrNameLst>
                                          <p:attrName>style.visibility</p:attrName>
                                        </p:attrNameLst>
                                      </p:cBhvr>
                                      <p:to>
                                        <p:strVal val="visible"/>
                                      </p:to>
                                    </p:set>
                                    <p:anim calcmode="lin" valueType="num">
                                      <p:cBhvr additive="base">
                                        <p:cTn id="20" dur="500" fill="hold"/>
                                        <p:tgtEl>
                                          <p:spTgt spid="4">
                                            <p:graphicEl>
                                              <a:dgm id="{B0D11265-D95C-423D-AC7A-59FBBD64B00F}"/>
                                            </p:graphic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4">
                                            <p:graphicEl>
                                              <a:dgm id="{B0D11265-D95C-423D-AC7A-59FBBD64B00F}"/>
                                            </p:graphic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2" fill="hold" grpId="0" nodeType="clickEffect">
                                  <p:stCondLst>
                                    <p:cond delay="0"/>
                                  </p:stCondLst>
                                  <p:childTnLst>
                                    <p:set>
                                      <p:cBhvr>
                                        <p:cTn id="25" dur="1" fill="hold">
                                          <p:stCondLst>
                                            <p:cond delay="0"/>
                                          </p:stCondLst>
                                        </p:cTn>
                                        <p:tgtEl>
                                          <p:spTgt spid="4">
                                            <p:graphicEl>
                                              <a:dgm id="{97813E76-48A9-4AF8-9250-3682BB7EDCBB}"/>
                                            </p:graphicEl>
                                          </p:spTgt>
                                        </p:tgtEl>
                                        <p:attrNameLst>
                                          <p:attrName>style.visibility</p:attrName>
                                        </p:attrNameLst>
                                      </p:cBhvr>
                                      <p:to>
                                        <p:strVal val="visible"/>
                                      </p:to>
                                    </p:set>
                                    <p:anim calcmode="lin" valueType="num">
                                      <p:cBhvr additive="base">
                                        <p:cTn id="26" dur="500" fill="hold"/>
                                        <p:tgtEl>
                                          <p:spTgt spid="4">
                                            <p:graphicEl>
                                              <a:dgm id="{97813E76-48A9-4AF8-9250-3682BB7EDCBB}"/>
                                            </p:graphic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4">
                                            <p:graphicEl>
                                              <a:dgm id="{97813E76-48A9-4AF8-9250-3682BB7EDCB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rotWithShape="1">
          <a:blip r:embed="rId2"/>
          <a:srcRect l="31162" r="30944"/>
          <a:stretch/>
        </p:blipFill>
        <p:spPr>
          <a:xfrm>
            <a:off x="108285" y="0"/>
            <a:ext cx="4298880" cy="6858000"/>
          </a:xfrm>
          <a:prstGeom prst="rect">
            <a:avLst/>
          </a:prstGeom>
        </p:spPr>
      </p:pic>
      <p:sp>
        <p:nvSpPr>
          <p:cNvPr id="4" name="Demi-cadre 6"/>
          <p:cNvSpPr/>
          <p:nvPr/>
        </p:nvSpPr>
        <p:spPr>
          <a:xfrm>
            <a:off x="4012187" y="1203942"/>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5" name="Demi-cadre 7"/>
          <p:cNvSpPr/>
          <p:nvPr/>
        </p:nvSpPr>
        <p:spPr>
          <a:xfrm rot="10800000">
            <a:off x="11511353" y="6074905"/>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8"/>
          <p:cNvSpPr/>
          <p:nvPr/>
        </p:nvSpPr>
        <p:spPr>
          <a:xfrm rot="5400000">
            <a:off x="11342413" y="980791"/>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9"/>
          <p:cNvSpPr/>
          <p:nvPr/>
        </p:nvSpPr>
        <p:spPr>
          <a:xfrm rot="16200000">
            <a:off x="4169168" y="5807868"/>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Rectangle 7"/>
          <p:cNvSpPr/>
          <p:nvPr/>
        </p:nvSpPr>
        <p:spPr>
          <a:xfrm>
            <a:off x="4187053" y="1800722"/>
            <a:ext cx="7416065" cy="3854068"/>
          </a:xfrm>
          <a:prstGeom prst="rect">
            <a:avLst/>
          </a:prstGeom>
        </p:spPr>
        <p:txBody>
          <a:bodyPr wrap="square">
            <a:spAutoFit/>
          </a:bodyPr>
          <a:lstStyle/>
          <a:p>
            <a:pPr indent="358775" algn="r" rtl="1">
              <a:lnSpc>
                <a:spcPct val="107000"/>
              </a:lnSpc>
              <a:spcAft>
                <a:spcPts val="800"/>
              </a:spcAft>
            </a:pPr>
            <a:r>
              <a:rPr lang="ar-SA" sz="2400" dirty="0">
                <a:latin typeface="Calibri" panose="020F0502020204030204" pitchFamily="34" charset="0"/>
                <a:ea typeface="Calibri" panose="020F0502020204030204" pitchFamily="34" charset="0"/>
                <a:cs typeface="Simplified Arabic" panose="02020603050405020304" pitchFamily="18" charset="-78"/>
              </a:rPr>
              <a:t>ختاما، يمكن القول إن التسويق الأخضر لم يعد مجرد توجه مؤقت أو استجابة لضغوط بيئية، بل أصبح خيارا استراتيجيا تتبناه المؤسسات الرائدة عالميًا من أجل ضمان استمراريتها وتحقيق توازن بين الربحية والمسؤولية الاجتماعية والبيئية.</a:t>
            </a:r>
          </a:p>
          <a:p>
            <a:pPr indent="358775" algn="r" rtl="1">
              <a:lnSpc>
                <a:spcPct val="107000"/>
              </a:lnSpc>
              <a:spcAft>
                <a:spcPts val="800"/>
              </a:spcAft>
            </a:pPr>
            <a:r>
              <a:rPr lang="ar-SA" sz="2400" dirty="0">
                <a:latin typeface="Calibri" panose="020F0502020204030204" pitchFamily="34" charset="0"/>
                <a:ea typeface="Calibri" panose="020F0502020204030204" pitchFamily="34" charset="0"/>
                <a:cs typeface="Simplified Arabic" panose="02020603050405020304" pitchFamily="18" charset="-78"/>
              </a:rPr>
              <a:t>فمن خلال دمج مبادئ الاستدامة في مكونات المزيج التسويقي (المنتج، السعر، الترويج، والتوزيع)، استطاعت العديد من الشركات مثل "تويوتا" تحقيق نتائج ملموسة سواء على مستوى الأداء المالي أو على مستوى تعزيز صورتها في أذهان المستهلكين كمنظمة مسؤولة بيئيا.</a:t>
            </a:r>
          </a:p>
          <a:p>
            <a:pPr indent="358775" algn="just" rtl="1">
              <a:lnSpc>
                <a:spcPct val="107000"/>
              </a:lnSpc>
              <a:spcAft>
                <a:spcPts val="800"/>
              </a:spcAft>
            </a:pPr>
            <a:endParaRPr lang="ar-SA" sz="2400" dirty="0">
              <a:latin typeface="Calibri" panose="020F0502020204030204" pitchFamily="34" charset="0"/>
              <a:ea typeface="Calibri" panose="020F0502020204030204" pitchFamily="34" charset="0"/>
              <a:cs typeface="Simplified Arabic" panose="02020603050405020304" pitchFamily="18" charset="-78"/>
            </a:endParaRPr>
          </a:p>
        </p:txBody>
      </p:sp>
      <p:grpSp>
        <p:nvGrpSpPr>
          <p:cNvPr id="10" name="Groupe 9"/>
          <p:cNvGrpSpPr/>
          <p:nvPr/>
        </p:nvGrpSpPr>
        <p:grpSpPr>
          <a:xfrm>
            <a:off x="5906873" y="214950"/>
            <a:ext cx="4128247"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الخاتمة</a:t>
              </a:r>
              <a:endParaRPr lang="fr-FR" b="1" dirty="0"/>
            </a:p>
          </p:txBody>
        </p:sp>
      </p:grpSp>
    </p:spTree>
    <p:extLst>
      <p:ext uri="{BB962C8B-B14F-4D97-AF65-F5344CB8AC3E}">
        <p14:creationId xmlns:p14="http://schemas.microsoft.com/office/powerpoint/2010/main" val="109347669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500"/>
                                        <p:tgtEl>
                                          <p:spTgt spid="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500"/>
                                        <p:tgtEl>
                                          <p:spTgt spid="8"/>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5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circle(in)">
                                      <p:cBhvr>
                                        <p:cTn id="16" dur="500"/>
                                        <p:tgtEl>
                                          <p:spTgt spid="5"/>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circle(in)">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50" presetClass="entr" presetSubtype="0" decel="100000"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750" fill="hold"/>
                                        <p:tgtEl>
                                          <p:spTgt spid="10"/>
                                        </p:tgtEl>
                                        <p:attrNameLst>
                                          <p:attrName>ppt_w</p:attrName>
                                        </p:attrNameLst>
                                      </p:cBhvr>
                                      <p:tavLst>
                                        <p:tav tm="0">
                                          <p:val>
                                            <p:strVal val="#ppt_w+.3"/>
                                          </p:val>
                                        </p:tav>
                                        <p:tav tm="100000">
                                          <p:val>
                                            <p:strVal val="#ppt_w"/>
                                          </p:val>
                                        </p:tav>
                                      </p:tavLst>
                                    </p:anim>
                                    <p:anim calcmode="lin" valueType="num">
                                      <p:cBhvr>
                                        <p:cTn id="25" dur="750" fill="hold"/>
                                        <p:tgtEl>
                                          <p:spTgt spid="10"/>
                                        </p:tgtEl>
                                        <p:attrNameLst>
                                          <p:attrName>ppt_h</p:attrName>
                                        </p:attrNameLst>
                                      </p:cBhvr>
                                      <p:tavLst>
                                        <p:tav tm="0">
                                          <p:val>
                                            <p:strVal val="#ppt_h"/>
                                          </p:val>
                                        </p:tav>
                                        <p:tav tm="100000">
                                          <p:val>
                                            <p:strVal val="#ppt_h"/>
                                          </p:val>
                                        </p:tav>
                                      </p:tavLst>
                                    </p:anim>
                                    <p:animEffect transition="in" filter="fade">
                                      <p:cBhvr>
                                        <p:cTn id="26"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stretch>
            <a:fillRect/>
          </a:stretch>
        </p:blipFill>
        <p:spPr>
          <a:xfrm>
            <a:off x="-31010" y="188473"/>
            <a:ext cx="4237282" cy="6683472"/>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1388" y="935631"/>
            <a:ext cx="8574742" cy="5922369"/>
          </a:xfrm>
          <a:prstGeom prst="rect">
            <a:avLst/>
          </a:prstGeom>
        </p:spPr>
      </p:pic>
      <p:sp>
        <p:nvSpPr>
          <p:cNvPr id="8" name="Rectangle 7"/>
          <p:cNvSpPr/>
          <p:nvPr/>
        </p:nvSpPr>
        <p:spPr>
          <a:xfrm>
            <a:off x="4129789" y="1536217"/>
            <a:ext cx="7402797" cy="3785652"/>
          </a:xfrm>
          <a:prstGeom prst="rect">
            <a:avLst/>
          </a:prstGeom>
        </p:spPr>
        <p:txBody>
          <a:bodyPr wrap="square">
            <a:spAutoFit/>
          </a:bodyPr>
          <a:lstStyle/>
          <a:p>
            <a:pPr algn="ctr" rtl="1"/>
            <a:r>
              <a:rPr lang="ar-DZ" sz="2400" dirty="0"/>
              <a:t>أصبح الاهتمام بالبيئة من أبرز القضايا العالمية التي تشغل الحكومات والمؤسسات والأفراد على حد سواء، نظراً لما يشهده العالم من تحديات بيئية متزايدة مثل التلوث، واستنزاف الموارد، والاحتباس الحراري. وفي خضم هذه التغيرات برز مفهوم التسويق الأخضر كأحد المداخل الحديثة التي تسعى من خلالها المؤسسات إلى تحقيق التوازن بين الأهداف الاقتصادية من جهة، والحفاظ على البيئة وتحقيق التنمية المستدامة من جهة أخرى.</a:t>
            </a:r>
          </a:p>
          <a:p>
            <a:pPr algn="ctr" rtl="1"/>
            <a:r>
              <a:rPr lang="ar-DZ" sz="2400" dirty="0"/>
              <a:t>فالتسويق الأخضر يمثل فلسفة جديدة في عالم الأعمال، إذ يدمج الاعتبارات البيئية والاجتماعية ضمن الاستراتيجيات التسويقية بهدف إنتاج وتوزيع وترويج منتجات صديقة للبيئة تلبي احتياجات المستهلك دون الإضرار بالنظام البيئي.</a:t>
            </a:r>
          </a:p>
        </p:txBody>
      </p:sp>
      <p:grpSp>
        <p:nvGrpSpPr>
          <p:cNvPr id="9" name="Groupe 8"/>
          <p:cNvGrpSpPr/>
          <p:nvPr/>
        </p:nvGrpSpPr>
        <p:grpSpPr>
          <a:xfrm>
            <a:off x="4700032" y="39069"/>
            <a:ext cx="5068866" cy="896562"/>
            <a:chOff x="3308420" y="219544"/>
            <a:chExt cx="5068866" cy="896562"/>
          </a:xfrm>
        </p:grpSpPr>
        <p:sp>
          <p:nvSpPr>
            <p:cNvPr id="10"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1"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مقدمة</a:t>
              </a:r>
              <a:endParaRPr lang="fr-FR" b="1" dirty="0"/>
            </a:p>
          </p:txBody>
        </p:sp>
      </p:grpSp>
    </p:spTree>
    <p:extLst>
      <p:ext uri="{BB962C8B-B14F-4D97-AF65-F5344CB8AC3E}">
        <p14:creationId xmlns:p14="http://schemas.microsoft.com/office/powerpoint/2010/main" val="3561040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750" fill="hold"/>
                                        <p:tgtEl>
                                          <p:spTgt spid="9"/>
                                        </p:tgtEl>
                                        <p:attrNameLst>
                                          <p:attrName>ppt_w</p:attrName>
                                        </p:attrNameLst>
                                      </p:cBhvr>
                                      <p:tavLst>
                                        <p:tav tm="0">
                                          <p:val>
                                            <p:strVal val="#ppt_w+.3"/>
                                          </p:val>
                                        </p:tav>
                                        <p:tav tm="100000">
                                          <p:val>
                                            <p:strVal val="#ppt_w"/>
                                          </p:val>
                                        </p:tav>
                                      </p:tavLst>
                                    </p:anim>
                                    <p:anim calcmode="lin" valueType="num">
                                      <p:cBhvr>
                                        <p:cTn id="13" dur="750" fill="hold"/>
                                        <p:tgtEl>
                                          <p:spTgt spid="9"/>
                                        </p:tgtEl>
                                        <p:attrNameLst>
                                          <p:attrName>ppt_h</p:attrName>
                                        </p:attrNameLst>
                                      </p:cBhvr>
                                      <p:tavLst>
                                        <p:tav tm="0">
                                          <p:val>
                                            <p:strVal val="#ppt_h"/>
                                          </p:val>
                                        </p:tav>
                                        <p:tav tm="100000">
                                          <p:val>
                                            <p:strVal val="#ppt_h"/>
                                          </p:val>
                                        </p:tav>
                                      </p:tavLst>
                                    </p:anim>
                                    <p:animEffect transition="in" filter="fade">
                                      <p:cBhvr>
                                        <p:cTn id="14" dur="750"/>
                                        <p:tgtEl>
                                          <p:spTgt spid="9"/>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e 6"/>
          <p:cNvGrpSpPr/>
          <p:nvPr/>
        </p:nvGrpSpPr>
        <p:grpSpPr>
          <a:xfrm>
            <a:off x="-329186" y="-166187"/>
            <a:ext cx="6209628" cy="7172287"/>
            <a:chOff x="-402159" y="-109514"/>
            <a:chExt cx="6209628" cy="7172287"/>
          </a:xfrm>
        </p:grpSpPr>
        <p:pic>
          <p:nvPicPr>
            <p:cNvPr id="2" name="Google Shape;2896;p29"/>
            <p:cNvPicPr preferRelativeResize="0"/>
            <p:nvPr/>
          </p:nvPicPr>
          <p:blipFill rotWithShape="1">
            <a:blip r:embed="rId2">
              <a:alphaModFix/>
              <a:duotone>
                <a:prstClr val="black"/>
                <a:schemeClr val="accent6">
                  <a:tint val="45000"/>
                  <a:satMod val="400000"/>
                </a:schemeClr>
              </a:duotone>
            </a:blip>
            <a:srcRect l="4334" t="5990" r="4978" b="3100"/>
            <a:stretch/>
          </p:blipFill>
          <p:spPr>
            <a:xfrm rot="1018040">
              <a:off x="-402159" y="-109514"/>
              <a:ext cx="6209628" cy="7172287"/>
            </a:xfrm>
            <a:prstGeom prst="rect">
              <a:avLst/>
            </a:prstGeom>
            <a:noFill/>
            <a:ln>
              <a:noFill/>
            </a:ln>
          </p:spPr>
        </p:pic>
        <p:sp>
          <p:nvSpPr>
            <p:cNvPr id="3" name="Titre 1"/>
            <p:cNvSpPr txBox="1">
              <a:spLocks/>
            </p:cNvSpPr>
            <p:nvPr/>
          </p:nvSpPr>
          <p:spPr>
            <a:xfrm>
              <a:off x="562380" y="2469230"/>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sz="7200" b="1" dirty="0" smtClean="0"/>
                <a:t>إشكالية</a:t>
              </a:r>
            </a:p>
            <a:p>
              <a:pPr algn="ctr" rtl="1"/>
              <a:r>
                <a:rPr lang="ar-DZ" sz="7200" b="1" dirty="0" smtClean="0"/>
                <a:t> الدراسة</a:t>
              </a:r>
              <a:endParaRPr lang="fr-FR" sz="7200" b="1" dirty="0"/>
            </a:p>
          </p:txBody>
        </p:sp>
      </p:grpSp>
      <p:sp>
        <p:nvSpPr>
          <p:cNvPr id="4" name="Google Shape;430;p40"/>
          <p:cNvSpPr txBox="1">
            <a:spLocks/>
          </p:cNvSpPr>
          <p:nvPr/>
        </p:nvSpPr>
        <p:spPr>
          <a:xfrm>
            <a:off x="5523068" y="497602"/>
            <a:ext cx="6289357" cy="5136715"/>
          </a:xfrm>
          <a:prstGeom prst="roundRect">
            <a:avLst/>
          </a:prstGeom>
          <a:ln w="57150"/>
        </p:spPr>
        <p:style>
          <a:lnRef idx="2">
            <a:schemeClr val="accent3"/>
          </a:lnRef>
          <a:fillRef idx="1">
            <a:schemeClr val="lt1"/>
          </a:fillRef>
          <a:effectRef idx="0">
            <a:schemeClr val="accent3"/>
          </a:effectRef>
          <a:fontRef idx="minor">
            <a:schemeClr val="dk1"/>
          </a:fontRef>
        </p:style>
        <p:txBody>
          <a:bodyPr spcFirstLastPara="1" wrap="square" lIns="91425" tIns="91425" rIns="91425" bIns="91425"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0" algn="ctr" rtl="1">
              <a:lnSpc>
                <a:spcPct val="107000"/>
              </a:lnSpc>
              <a:spcAft>
                <a:spcPts val="800"/>
              </a:spcAft>
              <a:buNone/>
            </a:pPr>
            <a:r>
              <a:rPr lang="ar-SA" sz="3600"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من خلال هذا المنطلق نطرح الإشكالية التالية : </a:t>
            </a:r>
          </a:p>
          <a:p>
            <a:pPr indent="0" algn="ctr" rtl="1">
              <a:lnSpc>
                <a:spcPct val="107000"/>
              </a:lnSpc>
              <a:spcAft>
                <a:spcPts val="800"/>
              </a:spcAft>
              <a:buNone/>
            </a:pPr>
            <a:r>
              <a:rPr lang="ar-SA" sz="36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 </a:t>
            </a:r>
            <a:r>
              <a:rPr lang="ar-DZ" sz="3600" b="1"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rPr>
              <a:t>كيف يساهم تطبيق مبادئ التسويق الأخضر في نجاح المؤسسات و تحسين صورتها </a:t>
            </a:r>
            <a:r>
              <a:rPr lang="ar-DZ" sz="3600" b="1" dirty="0">
                <a:solidFill>
                  <a:srgbClr val="000000"/>
                </a:solidFill>
                <a:latin typeface="Calibri" panose="020F0502020204030204" pitchFamily="34" charset="0"/>
                <a:ea typeface="Calibri" panose="020F0502020204030204" pitchFamily="34" charset="0"/>
                <a:cs typeface="Simplified Arabic" panose="02020603050405020304" pitchFamily="18" charset="-78"/>
              </a:rPr>
              <a:t>في </a:t>
            </a:r>
            <a:r>
              <a:rPr lang="ar-DZ" sz="3600" b="1" dirty="0" smtClean="0">
                <a:solidFill>
                  <a:srgbClr val="000000"/>
                </a:solidFill>
                <a:latin typeface="Calibri" panose="020F0502020204030204" pitchFamily="34" charset="0"/>
                <a:ea typeface="Calibri" panose="020F0502020204030204" pitchFamily="34" charset="0"/>
                <a:cs typeface="Simplified Arabic" panose="02020603050405020304" pitchFamily="18" charset="-78"/>
              </a:rPr>
              <a:t>السوق؟</a:t>
            </a:r>
            <a:endParaRPr lang="fr-FR" dirty="0">
              <a:latin typeface="Simplified Arabic" panose="02020603050405020304" pitchFamily="18" charset="-78"/>
              <a:cs typeface="Simplified Arabic" panose="02020603050405020304" pitchFamily="18" charset="-78"/>
            </a:endParaRPr>
          </a:p>
        </p:txBody>
      </p:sp>
      <p:pic>
        <p:nvPicPr>
          <p:cNvPr id="5" name="Picture 6" descr="https://i.pinimg.com/originals/0f/10/78/0f1078b02f5041f8c22872cad38a36b0.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9595411" y="-166187"/>
            <a:ext cx="3524250" cy="200854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https://i.pinimg.com/originals/df/b5/b3/dfb5b303202fb5d0930b92728232a4a0.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51977" y="4918477"/>
            <a:ext cx="3333750" cy="2430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56009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heckerboard(across)">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070050" y="918038"/>
            <a:ext cx="4807004" cy="3785652"/>
          </a:xfrm>
          <a:prstGeom prst="rect">
            <a:avLst/>
          </a:prstGeom>
        </p:spPr>
        <p:txBody>
          <a:bodyPr wrap="square">
            <a:spAutoFit/>
          </a:bodyPr>
          <a:lstStyle/>
          <a:p>
            <a:pPr algn="ctr" rtl="1">
              <a:spcAft>
                <a:spcPts val="800"/>
              </a:spcAft>
            </a:pPr>
            <a:r>
              <a:rPr lang="ar-DZ" sz="8000" b="1" dirty="0">
                <a:latin typeface="Calibri" panose="020F0502020204030204" pitchFamily="34" charset="0"/>
                <a:ea typeface="Calibri" panose="020F0502020204030204" pitchFamily="34" charset="0"/>
                <a:cs typeface="Traditional Arabic" panose="02020603050405020304" pitchFamily="18" charset="-78"/>
              </a:rPr>
              <a:t>المبحث الأول: مدخل إلى التسويق الأخضر</a:t>
            </a:r>
            <a:endParaRPr lang="ar-DZ" sz="8000" b="1" dirty="0" smtClean="0">
              <a:latin typeface="Calibri" panose="020F0502020204030204" pitchFamily="34" charset="0"/>
              <a:ea typeface="Calibri" panose="020F0502020204030204" pitchFamily="34" charset="0"/>
              <a:cs typeface="Traditional Arabic" panose="02020603050405020304" pitchFamily="18" charset="-78"/>
            </a:endParaRPr>
          </a:p>
        </p:txBody>
      </p:sp>
      <p:pic>
        <p:nvPicPr>
          <p:cNvPr id="3" name="Image 2"/>
          <p:cNvPicPr>
            <a:picLocks noChangeAspect="1"/>
          </p:cNvPicPr>
          <p:nvPr/>
        </p:nvPicPr>
        <p:blipFill>
          <a:blip r:embed="rId2"/>
          <a:stretch>
            <a:fillRect/>
          </a:stretch>
        </p:blipFill>
        <p:spPr>
          <a:xfrm>
            <a:off x="0" y="0"/>
            <a:ext cx="5809129" cy="6858000"/>
          </a:xfrm>
          <a:prstGeom prst="rect">
            <a:avLst/>
          </a:prstGeom>
        </p:spPr>
      </p:pic>
    </p:spTree>
    <p:extLst>
      <p:ext uri="{BB962C8B-B14F-4D97-AF65-F5344CB8AC3E}">
        <p14:creationId xmlns:p14="http://schemas.microsoft.com/office/powerpoint/2010/main" val="4275191875"/>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e 9"/>
          <p:cNvGrpSpPr/>
          <p:nvPr/>
        </p:nvGrpSpPr>
        <p:grpSpPr>
          <a:xfrm>
            <a:off x="2336404" y="70192"/>
            <a:ext cx="710546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a:t>نشأة التسويق الأخضر</a:t>
              </a:r>
              <a:endParaRPr lang="fr-FR" b="1" dirty="0"/>
            </a:p>
          </p:txBody>
        </p:sp>
      </p:grpSp>
      <p:sp>
        <p:nvSpPr>
          <p:cNvPr id="13" name="Freeform 2"/>
          <p:cNvSpPr/>
          <p:nvPr/>
        </p:nvSpPr>
        <p:spPr>
          <a:xfrm flipH="1">
            <a:off x="712694" y="1553135"/>
            <a:ext cx="11221190" cy="4114800"/>
          </a:xfrm>
          <a:custGeom>
            <a:avLst/>
            <a:gdLst/>
            <a:ahLst/>
            <a:cxnLst/>
            <a:rect l="l" t="t" r="r" b="b"/>
            <a:pathLst>
              <a:path w="5974301" h="4114800">
                <a:moveTo>
                  <a:pt x="0" y="0"/>
                </a:moveTo>
                <a:lnTo>
                  <a:pt x="5974302" y="0"/>
                </a:lnTo>
                <a:lnTo>
                  <a:pt x="5974302"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 name="Rectangle 1"/>
          <p:cNvSpPr/>
          <p:nvPr/>
        </p:nvSpPr>
        <p:spPr>
          <a:xfrm>
            <a:off x="2013623" y="1879767"/>
            <a:ext cx="7127272" cy="584775"/>
          </a:xfrm>
          <a:prstGeom prst="rect">
            <a:avLst/>
          </a:prstGeom>
        </p:spPr>
        <p:txBody>
          <a:bodyPr wrap="none">
            <a:spAutoFit/>
          </a:bodyPr>
          <a:lstStyle/>
          <a:p>
            <a:r>
              <a:rPr lang="ar-SA" sz="3200" b="1" dirty="0">
                <a:ea typeface="Calibri" panose="020F0502020204030204" pitchFamily="34" charset="0"/>
                <a:cs typeface="Simplified Arabic" panose="02020603050405020304" pitchFamily="18" charset="-78"/>
              </a:rPr>
              <a:t>مرحلة المسؤولية الاجتماعية (التسويق الاجتماعي): </a:t>
            </a:r>
            <a:endParaRPr lang="fr-FR" sz="3200" dirty="0"/>
          </a:p>
        </p:txBody>
      </p:sp>
      <p:sp>
        <p:nvSpPr>
          <p:cNvPr id="14" name="Rectangle 13"/>
          <p:cNvSpPr/>
          <p:nvPr/>
        </p:nvSpPr>
        <p:spPr>
          <a:xfrm>
            <a:off x="2942563" y="3318147"/>
            <a:ext cx="5269391" cy="584775"/>
          </a:xfrm>
          <a:prstGeom prst="rect">
            <a:avLst/>
          </a:prstGeom>
        </p:spPr>
        <p:txBody>
          <a:bodyPr wrap="none">
            <a:spAutoFit/>
          </a:bodyPr>
          <a:lstStyle/>
          <a:p>
            <a:r>
              <a:rPr lang="ar-SA" sz="3200" b="1"/>
              <a:t>مرحلة حماية المستهلك والتوجه البيئي</a:t>
            </a:r>
            <a:endParaRPr lang="fr-FR" sz="3200" dirty="0"/>
          </a:p>
        </p:txBody>
      </p:sp>
      <p:sp>
        <p:nvSpPr>
          <p:cNvPr id="15" name="Rectangle 14"/>
          <p:cNvSpPr/>
          <p:nvPr/>
        </p:nvSpPr>
        <p:spPr>
          <a:xfrm>
            <a:off x="3907570" y="4756527"/>
            <a:ext cx="3339376" cy="584775"/>
          </a:xfrm>
          <a:prstGeom prst="rect">
            <a:avLst/>
          </a:prstGeom>
        </p:spPr>
        <p:txBody>
          <a:bodyPr wrap="none">
            <a:spAutoFit/>
          </a:bodyPr>
          <a:lstStyle/>
          <a:p>
            <a:r>
              <a:rPr lang="ar-SA" sz="3200" b="1"/>
              <a:t>مرحلة التسويق الأخضر</a:t>
            </a:r>
            <a:endParaRPr lang="fr-FR" sz="3200" dirty="0"/>
          </a:p>
        </p:txBody>
      </p:sp>
    </p:spTree>
    <p:extLst>
      <p:ext uri="{BB962C8B-B14F-4D97-AF65-F5344CB8AC3E}">
        <p14:creationId xmlns:p14="http://schemas.microsoft.com/office/powerpoint/2010/main" val="3394407935"/>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252455" y="1497347"/>
            <a:ext cx="6372507" cy="4439292"/>
          </a:xfrm>
          <a:prstGeom prst="rect">
            <a:avLst/>
          </a:prstGeom>
        </p:spPr>
        <p:txBody>
          <a:bodyPr wrap="square">
            <a:spAutoFit/>
          </a:bodyPr>
          <a:lstStyle/>
          <a:p>
            <a:pPr algn="just" rtl="1">
              <a:lnSpc>
                <a:spcPct val="107000"/>
              </a:lnSpc>
              <a:spcAft>
                <a:spcPts val="800"/>
              </a:spcAft>
            </a:pPr>
            <a:r>
              <a:rPr lang="ar-SA" sz="4400" b="1" i="1" dirty="0" smtClean="0">
                <a:latin typeface="Calibri" panose="020F0502020204030204" pitchFamily="34" charset="0"/>
                <a:ea typeface="Calibri" panose="020F0502020204030204" pitchFamily="34" charset="0"/>
                <a:cs typeface="Traditional Arabic" panose="02020603050405020304" pitchFamily="18" charset="-78"/>
              </a:rPr>
              <a:t>التسويق </a:t>
            </a:r>
            <a:r>
              <a:rPr lang="ar-SA" sz="4400" b="1" i="1" dirty="0">
                <a:latin typeface="Calibri" panose="020F0502020204030204" pitchFamily="34" charset="0"/>
                <a:ea typeface="Calibri" panose="020F0502020204030204" pitchFamily="34" charset="0"/>
                <a:cs typeface="Traditional Arabic" panose="02020603050405020304" pitchFamily="18" charset="-78"/>
              </a:rPr>
              <a:t>الأخضر هو: ''عملية إدارة استراتيجية شاملة ومسؤولة تحدد وتتوقع وترضي وتفي باحتياجات أصحاب المصلحة، للحصول على مكافأة معقولة لا تؤثر سلبًا على رفاهية الإنسان أو البيئة الطبيعية</a:t>
            </a:r>
            <a:endParaRPr lang="fr-FR" sz="2800" b="1" i="1" dirty="0">
              <a:effectLst/>
              <a:latin typeface="Calibri" panose="020F0502020204030204" pitchFamily="34" charset="0"/>
              <a:ea typeface="Calibri" panose="020F0502020204030204" pitchFamily="34" charset="0"/>
              <a:cs typeface="Arial" panose="020B0604020202020204" pitchFamily="34" charset="0"/>
            </a:endParaRPr>
          </a:p>
        </p:txBody>
      </p:sp>
      <p:sp>
        <p:nvSpPr>
          <p:cNvPr id="5" name="Demi-cadre 6"/>
          <p:cNvSpPr/>
          <p:nvPr/>
        </p:nvSpPr>
        <p:spPr>
          <a:xfrm>
            <a:off x="4821763" y="1471244"/>
            <a:ext cx="5698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6" name="Demi-cadre 7"/>
          <p:cNvSpPr/>
          <p:nvPr/>
        </p:nvSpPr>
        <p:spPr>
          <a:xfrm rot="10800000">
            <a:off x="11537057" y="5829274"/>
            <a:ext cx="534743" cy="421572"/>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Demi-cadre 8"/>
          <p:cNvSpPr/>
          <p:nvPr/>
        </p:nvSpPr>
        <p:spPr>
          <a:xfrm rot="5400000">
            <a:off x="11431601" y="1203872"/>
            <a:ext cx="569843" cy="53474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8" name="Demi-cadre 9"/>
          <p:cNvSpPr/>
          <p:nvPr/>
        </p:nvSpPr>
        <p:spPr>
          <a:xfrm rot="16200000">
            <a:off x="4803878" y="5442297"/>
            <a:ext cx="569843" cy="534073"/>
          </a:xfrm>
          <a:prstGeom prst="halfFram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grpSp>
        <p:nvGrpSpPr>
          <p:cNvPr id="10" name="Groupe 9"/>
          <p:cNvGrpSpPr/>
          <p:nvPr/>
        </p:nvGrpSpPr>
        <p:grpSpPr>
          <a:xfrm>
            <a:off x="4698962" y="134248"/>
            <a:ext cx="7105466"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DZ" b="1" dirty="0" smtClean="0"/>
                <a:t>تعريف التسويق </a:t>
              </a:r>
              <a:r>
                <a:rPr lang="ar-DZ" b="1" dirty="0"/>
                <a:t>الأخضر</a:t>
              </a:r>
              <a:endParaRPr lang="fr-FR" b="1" dirty="0"/>
            </a:p>
          </p:txBody>
        </p:sp>
      </p:grpSp>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1672046" y="1672045"/>
            <a:ext cx="6858000" cy="3513909"/>
          </a:xfrm>
          <a:prstGeom prst="rect">
            <a:avLst/>
          </a:prstGeom>
        </p:spPr>
      </p:pic>
    </p:spTree>
    <p:extLst>
      <p:ext uri="{BB962C8B-B14F-4D97-AF65-F5344CB8AC3E}">
        <p14:creationId xmlns:p14="http://schemas.microsoft.com/office/powerpoint/2010/main" val="3569644959"/>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500"/>
                                        <p:tgtEl>
                                          <p:spTgt spid="5"/>
                                        </p:tgtEl>
                                      </p:cBhvr>
                                    </p:animEffect>
                                  </p:childTnLst>
                                </p:cTn>
                              </p:par>
                              <p:par>
                                <p:cTn id="15" presetID="6"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500"/>
                                        <p:tgtEl>
                                          <p:spTgt spid="8"/>
                                        </p:tgtEl>
                                      </p:cBhvr>
                                    </p:animEffect>
                                  </p:childTnLst>
                                </p:cTn>
                              </p:par>
                              <p:par>
                                <p:cTn id="18" presetID="6" presetClass="entr" presetSubtype="16"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500"/>
                                        <p:tgtEl>
                                          <p:spTgt spid="6"/>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21406"/>
            <a:ext cx="12192000" cy="6914255"/>
          </a:xfrm>
          <a:prstGeom prst="rect">
            <a:avLst/>
          </a:prstGeom>
        </p:spPr>
      </p:pic>
      <p:grpSp>
        <p:nvGrpSpPr>
          <p:cNvPr id="10" name="Groupe 9"/>
          <p:cNvGrpSpPr/>
          <p:nvPr/>
        </p:nvGrpSpPr>
        <p:grpSpPr>
          <a:xfrm>
            <a:off x="1707776" y="0"/>
            <a:ext cx="8625898" cy="896562"/>
            <a:chOff x="3308420" y="219544"/>
            <a:chExt cx="5068866" cy="896562"/>
          </a:xfrm>
        </p:grpSpPr>
        <p:sp>
          <p:nvSpPr>
            <p:cNvPr id="11" name="Google Shape;521;p27"/>
            <p:cNvSpPr/>
            <p:nvPr/>
          </p:nvSpPr>
          <p:spPr>
            <a:xfrm rot="10800000" flipH="1">
              <a:off x="3523129" y="219544"/>
              <a:ext cx="4639449" cy="896562"/>
            </a:xfrm>
            <a:custGeom>
              <a:avLst/>
              <a:gdLst/>
              <a:ahLst/>
              <a:cxnLst/>
              <a:rect l="l" t="t" r="r" b="b"/>
              <a:pathLst>
                <a:path w="94719" h="43100" extrusionOk="0">
                  <a:moveTo>
                    <a:pt x="22788" y="1"/>
                  </a:moveTo>
                  <a:lnTo>
                    <a:pt x="21995" y="199"/>
                  </a:lnTo>
                  <a:lnTo>
                    <a:pt x="21896" y="298"/>
                  </a:lnTo>
                  <a:lnTo>
                    <a:pt x="21698" y="397"/>
                  </a:lnTo>
                  <a:lnTo>
                    <a:pt x="21500" y="496"/>
                  </a:lnTo>
                  <a:lnTo>
                    <a:pt x="21302" y="397"/>
                  </a:lnTo>
                  <a:lnTo>
                    <a:pt x="20905" y="298"/>
                  </a:lnTo>
                  <a:lnTo>
                    <a:pt x="20509" y="298"/>
                  </a:lnTo>
                  <a:lnTo>
                    <a:pt x="19816" y="397"/>
                  </a:lnTo>
                  <a:lnTo>
                    <a:pt x="19617" y="397"/>
                  </a:lnTo>
                  <a:lnTo>
                    <a:pt x="19617" y="298"/>
                  </a:lnTo>
                  <a:lnTo>
                    <a:pt x="19518" y="199"/>
                  </a:lnTo>
                  <a:lnTo>
                    <a:pt x="19320" y="100"/>
                  </a:lnTo>
                  <a:lnTo>
                    <a:pt x="19320" y="199"/>
                  </a:lnTo>
                  <a:lnTo>
                    <a:pt x="19221" y="298"/>
                  </a:lnTo>
                  <a:lnTo>
                    <a:pt x="19221" y="397"/>
                  </a:lnTo>
                  <a:lnTo>
                    <a:pt x="19221" y="496"/>
                  </a:lnTo>
                  <a:lnTo>
                    <a:pt x="19122" y="496"/>
                  </a:lnTo>
                  <a:lnTo>
                    <a:pt x="19023" y="397"/>
                  </a:lnTo>
                  <a:lnTo>
                    <a:pt x="18924" y="298"/>
                  </a:lnTo>
                  <a:lnTo>
                    <a:pt x="18825" y="199"/>
                  </a:lnTo>
                  <a:lnTo>
                    <a:pt x="18528" y="199"/>
                  </a:lnTo>
                  <a:lnTo>
                    <a:pt x="18131" y="298"/>
                  </a:lnTo>
                  <a:lnTo>
                    <a:pt x="16249" y="298"/>
                  </a:lnTo>
                  <a:lnTo>
                    <a:pt x="15753" y="397"/>
                  </a:lnTo>
                  <a:lnTo>
                    <a:pt x="15258" y="595"/>
                  </a:lnTo>
                  <a:lnTo>
                    <a:pt x="15060" y="397"/>
                  </a:lnTo>
                  <a:lnTo>
                    <a:pt x="14763" y="397"/>
                  </a:lnTo>
                  <a:lnTo>
                    <a:pt x="14564" y="298"/>
                  </a:lnTo>
                  <a:lnTo>
                    <a:pt x="14465" y="298"/>
                  </a:lnTo>
                  <a:lnTo>
                    <a:pt x="14069" y="496"/>
                  </a:lnTo>
                  <a:lnTo>
                    <a:pt x="13673" y="496"/>
                  </a:lnTo>
                  <a:lnTo>
                    <a:pt x="12979" y="397"/>
                  </a:lnTo>
                  <a:lnTo>
                    <a:pt x="12484" y="298"/>
                  </a:lnTo>
                  <a:lnTo>
                    <a:pt x="11889" y="397"/>
                  </a:lnTo>
                  <a:lnTo>
                    <a:pt x="11790" y="397"/>
                  </a:lnTo>
                  <a:lnTo>
                    <a:pt x="11691" y="496"/>
                  </a:lnTo>
                  <a:lnTo>
                    <a:pt x="11592" y="694"/>
                  </a:lnTo>
                  <a:lnTo>
                    <a:pt x="11394" y="496"/>
                  </a:lnTo>
                  <a:lnTo>
                    <a:pt x="11097" y="298"/>
                  </a:lnTo>
                  <a:lnTo>
                    <a:pt x="10601" y="298"/>
                  </a:lnTo>
                  <a:lnTo>
                    <a:pt x="10205" y="397"/>
                  </a:lnTo>
                  <a:lnTo>
                    <a:pt x="9412" y="397"/>
                  </a:lnTo>
                  <a:lnTo>
                    <a:pt x="9016" y="595"/>
                  </a:lnTo>
                  <a:lnTo>
                    <a:pt x="8818" y="496"/>
                  </a:lnTo>
                  <a:lnTo>
                    <a:pt x="8521" y="397"/>
                  </a:lnTo>
                  <a:lnTo>
                    <a:pt x="8323" y="397"/>
                  </a:lnTo>
                  <a:lnTo>
                    <a:pt x="8223" y="595"/>
                  </a:lnTo>
                  <a:lnTo>
                    <a:pt x="7926" y="595"/>
                  </a:lnTo>
                  <a:lnTo>
                    <a:pt x="7827" y="397"/>
                  </a:lnTo>
                  <a:lnTo>
                    <a:pt x="7728" y="496"/>
                  </a:lnTo>
                  <a:lnTo>
                    <a:pt x="7629" y="595"/>
                  </a:lnTo>
                  <a:lnTo>
                    <a:pt x="7431" y="496"/>
                  </a:lnTo>
                  <a:lnTo>
                    <a:pt x="7233" y="298"/>
                  </a:lnTo>
                  <a:lnTo>
                    <a:pt x="6737" y="298"/>
                  </a:lnTo>
                  <a:lnTo>
                    <a:pt x="6440" y="496"/>
                  </a:lnTo>
                  <a:lnTo>
                    <a:pt x="6242" y="595"/>
                  </a:lnTo>
                  <a:lnTo>
                    <a:pt x="6143" y="595"/>
                  </a:lnTo>
                  <a:lnTo>
                    <a:pt x="5945" y="496"/>
                  </a:lnTo>
                  <a:lnTo>
                    <a:pt x="5647" y="298"/>
                  </a:lnTo>
                  <a:lnTo>
                    <a:pt x="5251" y="199"/>
                  </a:lnTo>
                  <a:lnTo>
                    <a:pt x="4756" y="199"/>
                  </a:lnTo>
                  <a:lnTo>
                    <a:pt x="4359" y="397"/>
                  </a:lnTo>
                  <a:lnTo>
                    <a:pt x="4260" y="397"/>
                  </a:lnTo>
                  <a:lnTo>
                    <a:pt x="4260" y="298"/>
                  </a:lnTo>
                  <a:lnTo>
                    <a:pt x="4260" y="100"/>
                  </a:lnTo>
                  <a:lnTo>
                    <a:pt x="4062" y="100"/>
                  </a:lnTo>
                  <a:lnTo>
                    <a:pt x="3963" y="199"/>
                  </a:lnTo>
                  <a:lnTo>
                    <a:pt x="3864" y="298"/>
                  </a:lnTo>
                  <a:lnTo>
                    <a:pt x="3765" y="397"/>
                  </a:lnTo>
                  <a:lnTo>
                    <a:pt x="3666" y="298"/>
                  </a:lnTo>
                  <a:lnTo>
                    <a:pt x="3468" y="298"/>
                  </a:lnTo>
                  <a:lnTo>
                    <a:pt x="3270" y="199"/>
                  </a:lnTo>
                  <a:lnTo>
                    <a:pt x="2972" y="298"/>
                  </a:lnTo>
                  <a:lnTo>
                    <a:pt x="2081" y="100"/>
                  </a:lnTo>
                  <a:lnTo>
                    <a:pt x="1288" y="100"/>
                  </a:lnTo>
                  <a:lnTo>
                    <a:pt x="1189" y="298"/>
                  </a:lnTo>
                  <a:lnTo>
                    <a:pt x="1090" y="397"/>
                  </a:lnTo>
                  <a:lnTo>
                    <a:pt x="793" y="397"/>
                  </a:lnTo>
                  <a:lnTo>
                    <a:pt x="495" y="496"/>
                  </a:lnTo>
                  <a:lnTo>
                    <a:pt x="198" y="595"/>
                  </a:lnTo>
                  <a:lnTo>
                    <a:pt x="99" y="694"/>
                  </a:lnTo>
                  <a:lnTo>
                    <a:pt x="99" y="892"/>
                  </a:lnTo>
                  <a:lnTo>
                    <a:pt x="0" y="1388"/>
                  </a:lnTo>
                  <a:lnTo>
                    <a:pt x="99" y="1784"/>
                  </a:lnTo>
                  <a:lnTo>
                    <a:pt x="297" y="2180"/>
                  </a:lnTo>
                  <a:lnTo>
                    <a:pt x="594" y="2477"/>
                  </a:lnTo>
                  <a:lnTo>
                    <a:pt x="1090" y="3171"/>
                  </a:lnTo>
                  <a:lnTo>
                    <a:pt x="1684" y="3765"/>
                  </a:lnTo>
                  <a:lnTo>
                    <a:pt x="2180" y="4558"/>
                  </a:lnTo>
                  <a:lnTo>
                    <a:pt x="2774" y="5252"/>
                  </a:lnTo>
                  <a:lnTo>
                    <a:pt x="3369" y="5945"/>
                  </a:lnTo>
                  <a:lnTo>
                    <a:pt x="3864" y="6639"/>
                  </a:lnTo>
                  <a:lnTo>
                    <a:pt x="4756" y="7927"/>
                  </a:lnTo>
                  <a:lnTo>
                    <a:pt x="5647" y="9215"/>
                  </a:lnTo>
                  <a:lnTo>
                    <a:pt x="6143" y="10106"/>
                  </a:lnTo>
                  <a:lnTo>
                    <a:pt x="6440" y="10503"/>
                  </a:lnTo>
                  <a:lnTo>
                    <a:pt x="6737" y="10800"/>
                  </a:lnTo>
                  <a:lnTo>
                    <a:pt x="6935" y="11097"/>
                  </a:lnTo>
                  <a:lnTo>
                    <a:pt x="7134" y="11394"/>
                  </a:lnTo>
                  <a:lnTo>
                    <a:pt x="7233" y="11692"/>
                  </a:lnTo>
                  <a:lnTo>
                    <a:pt x="7431" y="11989"/>
                  </a:lnTo>
                  <a:lnTo>
                    <a:pt x="7926" y="12782"/>
                  </a:lnTo>
                  <a:lnTo>
                    <a:pt x="8323" y="13574"/>
                  </a:lnTo>
                  <a:lnTo>
                    <a:pt x="9016" y="14763"/>
                  </a:lnTo>
                  <a:lnTo>
                    <a:pt x="9313" y="15358"/>
                  </a:lnTo>
                  <a:lnTo>
                    <a:pt x="9611" y="15952"/>
                  </a:lnTo>
                  <a:lnTo>
                    <a:pt x="9908" y="16547"/>
                  </a:lnTo>
                  <a:lnTo>
                    <a:pt x="10007" y="16745"/>
                  </a:lnTo>
                  <a:lnTo>
                    <a:pt x="10304" y="17042"/>
                  </a:lnTo>
                  <a:lnTo>
                    <a:pt x="10403" y="17141"/>
                  </a:lnTo>
                  <a:lnTo>
                    <a:pt x="10403" y="17339"/>
                  </a:lnTo>
                  <a:lnTo>
                    <a:pt x="10403" y="17537"/>
                  </a:lnTo>
                  <a:lnTo>
                    <a:pt x="10502" y="17735"/>
                  </a:lnTo>
                  <a:lnTo>
                    <a:pt x="10799" y="18231"/>
                  </a:lnTo>
                  <a:lnTo>
                    <a:pt x="10998" y="18528"/>
                  </a:lnTo>
                  <a:lnTo>
                    <a:pt x="10899" y="18825"/>
                  </a:lnTo>
                  <a:lnTo>
                    <a:pt x="10899" y="18924"/>
                  </a:lnTo>
                  <a:lnTo>
                    <a:pt x="10998" y="18924"/>
                  </a:lnTo>
                  <a:lnTo>
                    <a:pt x="11196" y="19023"/>
                  </a:lnTo>
                  <a:lnTo>
                    <a:pt x="11295" y="19123"/>
                  </a:lnTo>
                  <a:lnTo>
                    <a:pt x="11295" y="19222"/>
                  </a:lnTo>
                  <a:lnTo>
                    <a:pt x="11295" y="19321"/>
                  </a:lnTo>
                  <a:lnTo>
                    <a:pt x="11196" y="19519"/>
                  </a:lnTo>
                  <a:lnTo>
                    <a:pt x="11196" y="19618"/>
                  </a:lnTo>
                  <a:lnTo>
                    <a:pt x="11394" y="19816"/>
                  </a:lnTo>
                  <a:lnTo>
                    <a:pt x="11592" y="19915"/>
                  </a:lnTo>
                  <a:lnTo>
                    <a:pt x="11691" y="20113"/>
                  </a:lnTo>
                  <a:lnTo>
                    <a:pt x="11691" y="20212"/>
                  </a:lnTo>
                  <a:lnTo>
                    <a:pt x="11592" y="20411"/>
                  </a:lnTo>
                  <a:lnTo>
                    <a:pt x="11196" y="21104"/>
                  </a:lnTo>
                  <a:lnTo>
                    <a:pt x="10799" y="21897"/>
                  </a:lnTo>
                  <a:lnTo>
                    <a:pt x="10502" y="22590"/>
                  </a:lnTo>
                  <a:lnTo>
                    <a:pt x="10106" y="23383"/>
                  </a:lnTo>
                  <a:lnTo>
                    <a:pt x="9214" y="24968"/>
                  </a:lnTo>
                  <a:lnTo>
                    <a:pt x="8323" y="26652"/>
                  </a:lnTo>
                  <a:lnTo>
                    <a:pt x="8025" y="27049"/>
                  </a:lnTo>
                  <a:lnTo>
                    <a:pt x="7728" y="27544"/>
                  </a:lnTo>
                  <a:lnTo>
                    <a:pt x="6638" y="29229"/>
                  </a:lnTo>
                  <a:lnTo>
                    <a:pt x="5647" y="31111"/>
                  </a:lnTo>
                  <a:lnTo>
                    <a:pt x="5152" y="32102"/>
                  </a:lnTo>
                  <a:lnTo>
                    <a:pt x="4459" y="33192"/>
                  </a:lnTo>
                  <a:lnTo>
                    <a:pt x="4161" y="33786"/>
                  </a:lnTo>
                  <a:lnTo>
                    <a:pt x="3765" y="34480"/>
                  </a:lnTo>
                  <a:lnTo>
                    <a:pt x="3270" y="35768"/>
                  </a:lnTo>
                  <a:lnTo>
                    <a:pt x="2873" y="36461"/>
                  </a:lnTo>
                  <a:lnTo>
                    <a:pt x="2576" y="37056"/>
                  </a:lnTo>
                  <a:lnTo>
                    <a:pt x="1882" y="38046"/>
                  </a:lnTo>
                  <a:lnTo>
                    <a:pt x="1288" y="39235"/>
                  </a:lnTo>
                  <a:lnTo>
                    <a:pt x="991" y="39830"/>
                  </a:lnTo>
                  <a:lnTo>
                    <a:pt x="793" y="40424"/>
                  </a:lnTo>
                  <a:lnTo>
                    <a:pt x="694" y="41118"/>
                  </a:lnTo>
                  <a:lnTo>
                    <a:pt x="694" y="41415"/>
                  </a:lnTo>
                  <a:lnTo>
                    <a:pt x="793" y="41811"/>
                  </a:lnTo>
                  <a:lnTo>
                    <a:pt x="793" y="42010"/>
                  </a:lnTo>
                  <a:lnTo>
                    <a:pt x="892" y="42208"/>
                  </a:lnTo>
                  <a:lnTo>
                    <a:pt x="1090" y="42406"/>
                  </a:lnTo>
                  <a:lnTo>
                    <a:pt x="1486" y="42307"/>
                  </a:lnTo>
                  <a:lnTo>
                    <a:pt x="1585" y="42307"/>
                  </a:lnTo>
                  <a:lnTo>
                    <a:pt x="1783" y="42505"/>
                  </a:lnTo>
                  <a:lnTo>
                    <a:pt x="1882" y="42703"/>
                  </a:lnTo>
                  <a:lnTo>
                    <a:pt x="1882" y="43099"/>
                  </a:lnTo>
                  <a:lnTo>
                    <a:pt x="2081" y="42901"/>
                  </a:lnTo>
                  <a:lnTo>
                    <a:pt x="2378" y="42802"/>
                  </a:lnTo>
                  <a:lnTo>
                    <a:pt x="2576" y="42802"/>
                  </a:lnTo>
                  <a:lnTo>
                    <a:pt x="2873" y="42901"/>
                  </a:lnTo>
                  <a:lnTo>
                    <a:pt x="3270" y="43000"/>
                  </a:lnTo>
                  <a:lnTo>
                    <a:pt x="3468" y="43000"/>
                  </a:lnTo>
                  <a:lnTo>
                    <a:pt x="3666" y="42802"/>
                  </a:lnTo>
                  <a:lnTo>
                    <a:pt x="3864" y="42703"/>
                  </a:lnTo>
                  <a:lnTo>
                    <a:pt x="3963" y="42802"/>
                  </a:lnTo>
                  <a:lnTo>
                    <a:pt x="4260" y="43000"/>
                  </a:lnTo>
                  <a:lnTo>
                    <a:pt x="4855" y="43000"/>
                  </a:lnTo>
                  <a:lnTo>
                    <a:pt x="5053" y="42901"/>
                  </a:lnTo>
                  <a:lnTo>
                    <a:pt x="5152" y="42802"/>
                  </a:lnTo>
                  <a:lnTo>
                    <a:pt x="5548" y="42802"/>
                  </a:lnTo>
                  <a:lnTo>
                    <a:pt x="5846" y="42901"/>
                  </a:lnTo>
                  <a:lnTo>
                    <a:pt x="5945" y="42802"/>
                  </a:lnTo>
                  <a:lnTo>
                    <a:pt x="5945" y="42703"/>
                  </a:lnTo>
                  <a:lnTo>
                    <a:pt x="6143" y="42802"/>
                  </a:lnTo>
                  <a:lnTo>
                    <a:pt x="6341" y="42802"/>
                  </a:lnTo>
                  <a:lnTo>
                    <a:pt x="6737" y="42901"/>
                  </a:lnTo>
                  <a:lnTo>
                    <a:pt x="7530" y="42802"/>
                  </a:lnTo>
                  <a:lnTo>
                    <a:pt x="7926" y="42703"/>
                  </a:lnTo>
                  <a:lnTo>
                    <a:pt x="8223" y="42505"/>
                  </a:lnTo>
                  <a:lnTo>
                    <a:pt x="8422" y="42505"/>
                  </a:lnTo>
                  <a:lnTo>
                    <a:pt x="8521" y="42604"/>
                  </a:lnTo>
                  <a:lnTo>
                    <a:pt x="9313" y="42604"/>
                  </a:lnTo>
                  <a:lnTo>
                    <a:pt x="10007" y="42505"/>
                  </a:lnTo>
                  <a:lnTo>
                    <a:pt x="11790" y="42505"/>
                  </a:lnTo>
                  <a:lnTo>
                    <a:pt x="12583" y="42406"/>
                  </a:lnTo>
                  <a:lnTo>
                    <a:pt x="14069" y="42406"/>
                  </a:lnTo>
                  <a:lnTo>
                    <a:pt x="14664" y="42307"/>
                  </a:lnTo>
                  <a:lnTo>
                    <a:pt x="15258" y="42208"/>
                  </a:lnTo>
                  <a:lnTo>
                    <a:pt x="15555" y="42307"/>
                  </a:lnTo>
                  <a:lnTo>
                    <a:pt x="15852" y="42406"/>
                  </a:lnTo>
                  <a:lnTo>
                    <a:pt x="16249" y="42406"/>
                  </a:lnTo>
                  <a:lnTo>
                    <a:pt x="16744" y="42307"/>
                  </a:lnTo>
                  <a:lnTo>
                    <a:pt x="17339" y="42208"/>
                  </a:lnTo>
                  <a:lnTo>
                    <a:pt x="18825" y="42208"/>
                  </a:lnTo>
                  <a:lnTo>
                    <a:pt x="19518" y="42109"/>
                  </a:lnTo>
                  <a:lnTo>
                    <a:pt x="20311" y="42109"/>
                  </a:lnTo>
                  <a:lnTo>
                    <a:pt x="20608" y="42208"/>
                  </a:lnTo>
                  <a:lnTo>
                    <a:pt x="20707" y="42208"/>
                  </a:lnTo>
                  <a:lnTo>
                    <a:pt x="20905" y="42010"/>
                  </a:lnTo>
                  <a:lnTo>
                    <a:pt x="21104" y="42010"/>
                  </a:lnTo>
                  <a:lnTo>
                    <a:pt x="21302" y="42109"/>
                  </a:lnTo>
                  <a:lnTo>
                    <a:pt x="21698" y="42208"/>
                  </a:lnTo>
                  <a:lnTo>
                    <a:pt x="22590" y="42208"/>
                  </a:lnTo>
                  <a:lnTo>
                    <a:pt x="22986" y="42010"/>
                  </a:lnTo>
                  <a:lnTo>
                    <a:pt x="23184" y="42010"/>
                  </a:lnTo>
                  <a:lnTo>
                    <a:pt x="23283" y="42109"/>
                  </a:lnTo>
                  <a:lnTo>
                    <a:pt x="23283" y="42208"/>
                  </a:lnTo>
                  <a:lnTo>
                    <a:pt x="23382" y="42208"/>
                  </a:lnTo>
                  <a:lnTo>
                    <a:pt x="23581" y="42010"/>
                  </a:lnTo>
                  <a:lnTo>
                    <a:pt x="23977" y="42010"/>
                  </a:lnTo>
                  <a:lnTo>
                    <a:pt x="24274" y="42109"/>
                  </a:lnTo>
                  <a:lnTo>
                    <a:pt x="24472" y="42208"/>
                  </a:lnTo>
                  <a:lnTo>
                    <a:pt x="26355" y="42208"/>
                  </a:lnTo>
                  <a:lnTo>
                    <a:pt x="26652" y="42109"/>
                  </a:lnTo>
                  <a:lnTo>
                    <a:pt x="26850" y="42010"/>
                  </a:lnTo>
                  <a:lnTo>
                    <a:pt x="27048" y="42010"/>
                  </a:lnTo>
                  <a:lnTo>
                    <a:pt x="27246" y="42109"/>
                  </a:lnTo>
                  <a:lnTo>
                    <a:pt x="27643" y="42010"/>
                  </a:lnTo>
                  <a:lnTo>
                    <a:pt x="28039" y="41911"/>
                  </a:lnTo>
                  <a:lnTo>
                    <a:pt x="28237" y="42010"/>
                  </a:lnTo>
                  <a:lnTo>
                    <a:pt x="28435" y="42010"/>
                  </a:lnTo>
                  <a:lnTo>
                    <a:pt x="28733" y="42109"/>
                  </a:lnTo>
                  <a:lnTo>
                    <a:pt x="29030" y="42109"/>
                  </a:lnTo>
                  <a:lnTo>
                    <a:pt x="29327" y="42010"/>
                  </a:lnTo>
                  <a:lnTo>
                    <a:pt x="29624" y="42010"/>
                  </a:lnTo>
                  <a:lnTo>
                    <a:pt x="29921" y="41911"/>
                  </a:lnTo>
                  <a:lnTo>
                    <a:pt x="30120" y="42010"/>
                  </a:lnTo>
                  <a:lnTo>
                    <a:pt x="30219" y="42109"/>
                  </a:lnTo>
                  <a:lnTo>
                    <a:pt x="30219" y="42208"/>
                  </a:lnTo>
                  <a:lnTo>
                    <a:pt x="30318" y="42109"/>
                  </a:lnTo>
                  <a:lnTo>
                    <a:pt x="30417" y="42010"/>
                  </a:lnTo>
                  <a:lnTo>
                    <a:pt x="30714" y="42109"/>
                  </a:lnTo>
                  <a:lnTo>
                    <a:pt x="31110" y="42109"/>
                  </a:lnTo>
                  <a:lnTo>
                    <a:pt x="31209" y="42010"/>
                  </a:lnTo>
                  <a:lnTo>
                    <a:pt x="31408" y="42010"/>
                  </a:lnTo>
                  <a:lnTo>
                    <a:pt x="31705" y="42109"/>
                  </a:lnTo>
                  <a:lnTo>
                    <a:pt x="32101" y="42109"/>
                  </a:lnTo>
                  <a:lnTo>
                    <a:pt x="32795" y="42010"/>
                  </a:lnTo>
                  <a:lnTo>
                    <a:pt x="33389" y="41911"/>
                  </a:lnTo>
                  <a:lnTo>
                    <a:pt x="33786" y="41911"/>
                  </a:lnTo>
                  <a:lnTo>
                    <a:pt x="34083" y="42010"/>
                  </a:lnTo>
                  <a:lnTo>
                    <a:pt x="34479" y="42010"/>
                  </a:lnTo>
                  <a:lnTo>
                    <a:pt x="35371" y="41911"/>
                  </a:lnTo>
                  <a:lnTo>
                    <a:pt x="36163" y="42010"/>
                  </a:lnTo>
                  <a:lnTo>
                    <a:pt x="36758" y="42010"/>
                  </a:lnTo>
                  <a:lnTo>
                    <a:pt x="37253" y="42109"/>
                  </a:lnTo>
                  <a:lnTo>
                    <a:pt x="37550" y="42010"/>
                  </a:lnTo>
                  <a:lnTo>
                    <a:pt x="37848" y="42109"/>
                  </a:lnTo>
                  <a:lnTo>
                    <a:pt x="38244" y="42109"/>
                  </a:lnTo>
                  <a:lnTo>
                    <a:pt x="38343" y="42010"/>
                  </a:lnTo>
                  <a:lnTo>
                    <a:pt x="38442" y="42109"/>
                  </a:lnTo>
                  <a:lnTo>
                    <a:pt x="38640" y="42208"/>
                  </a:lnTo>
                  <a:lnTo>
                    <a:pt x="38938" y="42109"/>
                  </a:lnTo>
                  <a:lnTo>
                    <a:pt x="39631" y="42109"/>
                  </a:lnTo>
                  <a:lnTo>
                    <a:pt x="40027" y="42208"/>
                  </a:lnTo>
                  <a:lnTo>
                    <a:pt x="40820" y="42208"/>
                  </a:lnTo>
                  <a:lnTo>
                    <a:pt x="41216" y="41911"/>
                  </a:lnTo>
                  <a:lnTo>
                    <a:pt x="41514" y="41911"/>
                  </a:lnTo>
                  <a:lnTo>
                    <a:pt x="41811" y="42109"/>
                  </a:lnTo>
                  <a:lnTo>
                    <a:pt x="42108" y="42109"/>
                  </a:lnTo>
                  <a:lnTo>
                    <a:pt x="42603" y="41911"/>
                  </a:lnTo>
                  <a:lnTo>
                    <a:pt x="45179" y="41911"/>
                  </a:lnTo>
                  <a:lnTo>
                    <a:pt x="45675" y="42010"/>
                  </a:lnTo>
                  <a:lnTo>
                    <a:pt x="46269" y="42109"/>
                  </a:lnTo>
                  <a:lnTo>
                    <a:pt x="46368" y="42208"/>
                  </a:lnTo>
                  <a:lnTo>
                    <a:pt x="46567" y="42208"/>
                  </a:lnTo>
                  <a:lnTo>
                    <a:pt x="47062" y="42109"/>
                  </a:lnTo>
                  <a:lnTo>
                    <a:pt x="47557" y="42109"/>
                  </a:lnTo>
                  <a:lnTo>
                    <a:pt x="48053" y="42010"/>
                  </a:lnTo>
                  <a:lnTo>
                    <a:pt x="48548" y="41911"/>
                  </a:lnTo>
                  <a:lnTo>
                    <a:pt x="48845" y="41911"/>
                  </a:lnTo>
                  <a:lnTo>
                    <a:pt x="49043" y="42010"/>
                  </a:lnTo>
                  <a:lnTo>
                    <a:pt x="49143" y="42109"/>
                  </a:lnTo>
                  <a:lnTo>
                    <a:pt x="49341" y="42208"/>
                  </a:lnTo>
                  <a:lnTo>
                    <a:pt x="49638" y="42109"/>
                  </a:lnTo>
                  <a:lnTo>
                    <a:pt x="50629" y="42109"/>
                  </a:lnTo>
                  <a:lnTo>
                    <a:pt x="51025" y="42010"/>
                  </a:lnTo>
                  <a:lnTo>
                    <a:pt x="51322" y="41911"/>
                  </a:lnTo>
                  <a:lnTo>
                    <a:pt x="51719" y="42010"/>
                  </a:lnTo>
                  <a:lnTo>
                    <a:pt x="51917" y="42010"/>
                  </a:lnTo>
                  <a:lnTo>
                    <a:pt x="52115" y="41911"/>
                  </a:lnTo>
                  <a:lnTo>
                    <a:pt x="52313" y="41811"/>
                  </a:lnTo>
                  <a:lnTo>
                    <a:pt x="52610" y="41911"/>
                  </a:lnTo>
                  <a:lnTo>
                    <a:pt x="52808" y="42010"/>
                  </a:lnTo>
                  <a:lnTo>
                    <a:pt x="54394" y="42010"/>
                  </a:lnTo>
                  <a:lnTo>
                    <a:pt x="55087" y="42208"/>
                  </a:lnTo>
                  <a:lnTo>
                    <a:pt x="55384" y="42208"/>
                  </a:lnTo>
                  <a:lnTo>
                    <a:pt x="56276" y="42010"/>
                  </a:lnTo>
                  <a:lnTo>
                    <a:pt x="58951" y="42010"/>
                  </a:lnTo>
                  <a:lnTo>
                    <a:pt x="59744" y="42109"/>
                  </a:lnTo>
                  <a:lnTo>
                    <a:pt x="60140" y="42010"/>
                  </a:lnTo>
                  <a:lnTo>
                    <a:pt x="60537" y="41911"/>
                  </a:lnTo>
                  <a:lnTo>
                    <a:pt x="60834" y="41911"/>
                  </a:lnTo>
                  <a:lnTo>
                    <a:pt x="60933" y="42010"/>
                  </a:lnTo>
                  <a:lnTo>
                    <a:pt x="60933" y="42109"/>
                  </a:lnTo>
                  <a:lnTo>
                    <a:pt x="60933" y="42208"/>
                  </a:lnTo>
                  <a:lnTo>
                    <a:pt x="61131" y="42109"/>
                  </a:lnTo>
                  <a:lnTo>
                    <a:pt x="61329" y="42010"/>
                  </a:lnTo>
                  <a:lnTo>
                    <a:pt x="61428" y="42010"/>
                  </a:lnTo>
                  <a:lnTo>
                    <a:pt x="61725" y="42109"/>
                  </a:lnTo>
                  <a:lnTo>
                    <a:pt x="62023" y="42109"/>
                  </a:lnTo>
                  <a:lnTo>
                    <a:pt x="62122" y="42010"/>
                  </a:lnTo>
                  <a:lnTo>
                    <a:pt x="62320" y="42010"/>
                  </a:lnTo>
                  <a:lnTo>
                    <a:pt x="62815" y="42109"/>
                  </a:lnTo>
                  <a:lnTo>
                    <a:pt x="63608" y="42109"/>
                  </a:lnTo>
                  <a:lnTo>
                    <a:pt x="63707" y="41911"/>
                  </a:lnTo>
                  <a:lnTo>
                    <a:pt x="63707" y="41811"/>
                  </a:lnTo>
                  <a:lnTo>
                    <a:pt x="63806" y="41811"/>
                  </a:lnTo>
                  <a:lnTo>
                    <a:pt x="64004" y="41911"/>
                  </a:lnTo>
                  <a:lnTo>
                    <a:pt x="64103" y="42208"/>
                  </a:lnTo>
                  <a:lnTo>
                    <a:pt x="64797" y="42208"/>
                  </a:lnTo>
                  <a:lnTo>
                    <a:pt x="65788" y="42109"/>
                  </a:lnTo>
                  <a:lnTo>
                    <a:pt x="66679" y="42208"/>
                  </a:lnTo>
                  <a:lnTo>
                    <a:pt x="68463" y="42208"/>
                  </a:lnTo>
                  <a:lnTo>
                    <a:pt x="69057" y="42010"/>
                  </a:lnTo>
                  <a:lnTo>
                    <a:pt x="69156" y="42010"/>
                  </a:lnTo>
                  <a:lnTo>
                    <a:pt x="69255" y="42109"/>
                  </a:lnTo>
                  <a:lnTo>
                    <a:pt x="69354" y="42307"/>
                  </a:lnTo>
                  <a:lnTo>
                    <a:pt x="69652" y="42307"/>
                  </a:lnTo>
                  <a:lnTo>
                    <a:pt x="69751" y="42109"/>
                  </a:lnTo>
                  <a:lnTo>
                    <a:pt x="69850" y="42010"/>
                  </a:lnTo>
                  <a:lnTo>
                    <a:pt x="69949" y="42010"/>
                  </a:lnTo>
                  <a:lnTo>
                    <a:pt x="70345" y="42208"/>
                  </a:lnTo>
                  <a:lnTo>
                    <a:pt x="70543" y="42307"/>
                  </a:lnTo>
                  <a:lnTo>
                    <a:pt x="70841" y="42307"/>
                  </a:lnTo>
                  <a:lnTo>
                    <a:pt x="71534" y="42208"/>
                  </a:lnTo>
                  <a:lnTo>
                    <a:pt x="72327" y="42208"/>
                  </a:lnTo>
                  <a:lnTo>
                    <a:pt x="73813" y="42406"/>
                  </a:lnTo>
                  <a:lnTo>
                    <a:pt x="74407" y="42406"/>
                  </a:lnTo>
                  <a:lnTo>
                    <a:pt x="74705" y="42307"/>
                  </a:lnTo>
                  <a:lnTo>
                    <a:pt x="74903" y="42208"/>
                  </a:lnTo>
                  <a:lnTo>
                    <a:pt x="75101" y="42109"/>
                  </a:lnTo>
                  <a:lnTo>
                    <a:pt x="75299" y="42109"/>
                  </a:lnTo>
                  <a:lnTo>
                    <a:pt x="75596" y="42208"/>
                  </a:lnTo>
                  <a:lnTo>
                    <a:pt x="76092" y="42307"/>
                  </a:lnTo>
                  <a:lnTo>
                    <a:pt x="77479" y="42307"/>
                  </a:lnTo>
                  <a:lnTo>
                    <a:pt x="77974" y="42406"/>
                  </a:lnTo>
                  <a:lnTo>
                    <a:pt x="78569" y="42406"/>
                  </a:lnTo>
                  <a:lnTo>
                    <a:pt x="79659" y="42307"/>
                  </a:lnTo>
                  <a:lnTo>
                    <a:pt x="80451" y="42208"/>
                  </a:lnTo>
                  <a:lnTo>
                    <a:pt x="81145" y="42307"/>
                  </a:lnTo>
                  <a:lnTo>
                    <a:pt x="82532" y="42307"/>
                  </a:lnTo>
                  <a:lnTo>
                    <a:pt x="83523" y="42208"/>
                  </a:lnTo>
                  <a:lnTo>
                    <a:pt x="84018" y="42208"/>
                  </a:lnTo>
                  <a:lnTo>
                    <a:pt x="84513" y="42307"/>
                  </a:lnTo>
                  <a:lnTo>
                    <a:pt x="84811" y="42307"/>
                  </a:lnTo>
                  <a:lnTo>
                    <a:pt x="85009" y="42208"/>
                  </a:lnTo>
                  <a:lnTo>
                    <a:pt x="85207" y="42109"/>
                  </a:lnTo>
                  <a:lnTo>
                    <a:pt x="85603" y="42109"/>
                  </a:lnTo>
                  <a:lnTo>
                    <a:pt x="85999" y="42208"/>
                  </a:lnTo>
                  <a:lnTo>
                    <a:pt x="87089" y="42208"/>
                  </a:lnTo>
                  <a:lnTo>
                    <a:pt x="87188" y="42109"/>
                  </a:lnTo>
                  <a:lnTo>
                    <a:pt x="87288" y="41911"/>
                  </a:lnTo>
                  <a:lnTo>
                    <a:pt x="87387" y="41911"/>
                  </a:lnTo>
                  <a:lnTo>
                    <a:pt x="87684" y="42010"/>
                  </a:lnTo>
                  <a:lnTo>
                    <a:pt x="87882" y="42010"/>
                  </a:lnTo>
                  <a:lnTo>
                    <a:pt x="88476" y="41911"/>
                  </a:lnTo>
                  <a:lnTo>
                    <a:pt x="89368" y="41811"/>
                  </a:lnTo>
                  <a:lnTo>
                    <a:pt x="89864" y="41811"/>
                  </a:lnTo>
                  <a:lnTo>
                    <a:pt x="90260" y="41712"/>
                  </a:lnTo>
                  <a:lnTo>
                    <a:pt x="90953" y="41712"/>
                  </a:lnTo>
                  <a:lnTo>
                    <a:pt x="91548" y="41911"/>
                  </a:lnTo>
                  <a:lnTo>
                    <a:pt x="92043" y="42010"/>
                  </a:lnTo>
                  <a:lnTo>
                    <a:pt x="92241" y="41911"/>
                  </a:lnTo>
                  <a:lnTo>
                    <a:pt x="92340" y="41712"/>
                  </a:lnTo>
                  <a:lnTo>
                    <a:pt x="92539" y="41514"/>
                  </a:lnTo>
                  <a:lnTo>
                    <a:pt x="92737" y="41514"/>
                  </a:lnTo>
                  <a:lnTo>
                    <a:pt x="92935" y="41613"/>
                  </a:lnTo>
                  <a:lnTo>
                    <a:pt x="93034" y="41811"/>
                  </a:lnTo>
                  <a:lnTo>
                    <a:pt x="93232" y="42010"/>
                  </a:lnTo>
                  <a:lnTo>
                    <a:pt x="93331" y="42109"/>
                  </a:lnTo>
                  <a:lnTo>
                    <a:pt x="93529" y="42109"/>
                  </a:lnTo>
                  <a:lnTo>
                    <a:pt x="93728" y="41911"/>
                  </a:lnTo>
                  <a:lnTo>
                    <a:pt x="94124" y="41415"/>
                  </a:lnTo>
                  <a:lnTo>
                    <a:pt x="94421" y="40821"/>
                  </a:lnTo>
                  <a:lnTo>
                    <a:pt x="94520" y="40226"/>
                  </a:lnTo>
                  <a:lnTo>
                    <a:pt x="94619" y="39632"/>
                  </a:lnTo>
                  <a:lnTo>
                    <a:pt x="94718" y="38542"/>
                  </a:lnTo>
                  <a:lnTo>
                    <a:pt x="94718" y="38046"/>
                  </a:lnTo>
                  <a:lnTo>
                    <a:pt x="94619" y="37551"/>
                  </a:lnTo>
                  <a:lnTo>
                    <a:pt x="94520" y="36957"/>
                  </a:lnTo>
                  <a:lnTo>
                    <a:pt x="94520" y="36263"/>
                  </a:lnTo>
                  <a:lnTo>
                    <a:pt x="94520" y="35669"/>
                  </a:lnTo>
                  <a:lnTo>
                    <a:pt x="94421" y="35371"/>
                  </a:lnTo>
                  <a:lnTo>
                    <a:pt x="94322" y="35074"/>
                  </a:lnTo>
                  <a:lnTo>
                    <a:pt x="94223" y="34975"/>
                  </a:lnTo>
                  <a:lnTo>
                    <a:pt x="94322" y="34876"/>
                  </a:lnTo>
                  <a:lnTo>
                    <a:pt x="94322" y="34678"/>
                  </a:lnTo>
                  <a:lnTo>
                    <a:pt x="94223" y="33687"/>
                  </a:lnTo>
                  <a:lnTo>
                    <a:pt x="94223" y="32795"/>
                  </a:lnTo>
                  <a:lnTo>
                    <a:pt x="94223" y="31805"/>
                  </a:lnTo>
                  <a:lnTo>
                    <a:pt x="94124" y="30913"/>
                  </a:lnTo>
                  <a:lnTo>
                    <a:pt x="93926" y="28832"/>
                  </a:lnTo>
                  <a:lnTo>
                    <a:pt x="93827" y="27742"/>
                  </a:lnTo>
                  <a:lnTo>
                    <a:pt x="93827" y="27247"/>
                  </a:lnTo>
                  <a:lnTo>
                    <a:pt x="93728" y="26752"/>
                  </a:lnTo>
                  <a:lnTo>
                    <a:pt x="93728" y="26454"/>
                  </a:lnTo>
                  <a:lnTo>
                    <a:pt x="93628" y="26058"/>
                  </a:lnTo>
                  <a:lnTo>
                    <a:pt x="93529" y="25464"/>
                  </a:lnTo>
                  <a:lnTo>
                    <a:pt x="93331" y="23185"/>
                  </a:lnTo>
                  <a:lnTo>
                    <a:pt x="93331" y="21798"/>
                  </a:lnTo>
                  <a:lnTo>
                    <a:pt x="93232" y="21203"/>
                  </a:lnTo>
                  <a:lnTo>
                    <a:pt x="92935" y="20510"/>
                  </a:lnTo>
                  <a:lnTo>
                    <a:pt x="92836" y="20411"/>
                  </a:lnTo>
                  <a:lnTo>
                    <a:pt x="92836" y="20312"/>
                  </a:lnTo>
                  <a:lnTo>
                    <a:pt x="92935" y="20212"/>
                  </a:lnTo>
                  <a:lnTo>
                    <a:pt x="93034" y="20113"/>
                  </a:lnTo>
                  <a:lnTo>
                    <a:pt x="93034" y="20014"/>
                  </a:lnTo>
                  <a:lnTo>
                    <a:pt x="92836" y="19915"/>
                  </a:lnTo>
                  <a:lnTo>
                    <a:pt x="92737" y="19915"/>
                  </a:lnTo>
                  <a:lnTo>
                    <a:pt x="92737" y="19816"/>
                  </a:lnTo>
                  <a:lnTo>
                    <a:pt x="92935" y="19717"/>
                  </a:lnTo>
                  <a:lnTo>
                    <a:pt x="93034" y="19618"/>
                  </a:lnTo>
                  <a:lnTo>
                    <a:pt x="93034" y="19519"/>
                  </a:lnTo>
                  <a:lnTo>
                    <a:pt x="92935" y="19420"/>
                  </a:lnTo>
                  <a:lnTo>
                    <a:pt x="92737" y="19123"/>
                  </a:lnTo>
                  <a:lnTo>
                    <a:pt x="92737" y="19023"/>
                  </a:lnTo>
                  <a:lnTo>
                    <a:pt x="92935" y="18924"/>
                  </a:lnTo>
                  <a:lnTo>
                    <a:pt x="92935" y="18825"/>
                  </a:lnTo>
                  <a:lnTo>
                    <a:pt x="92935" y="18627"/>
                  </a:lnTo>
                  <a:lnTo>
                    <a:pt x="92737" y="18033"/>
                  </a:lnTo>
                  <a:lnTo>
                    <a:pt x="92638" y="17438"/>
                  </a:lnTo>
                  <a:lnTo>
                    <a:pt x="92638" y="16844"/>
                  </a:lnTo>
                  <a:lnTo>
                    <a:pt x="92539" y="16249"/>
                  </a:lnTo>
                  <a:lnTo>
                    <a:pt x="92440" y="15159"/>
                  </a:lnTo>
                  <a:lnTo>
                    <a:pt x="92241" y="14070"/>
                  </a:lnTo>
                  <a:lnTo>
                    <a:pt x="92043" y="12881"/>
                  </a:lnTo>
                  <a:lnTo>
                    <a:pt x="91944" y="12286"/>
                  </a:lnTo>
                  <a:lnTo>
                    <a:pt x="91746" y="11692"/>
                  </a:lnTo>
                  <a:lnTo>
                    <a:pt x="91746" y="11394"/>
                  </a:lnTo>
                  <a:lnTo>
                    <a:pt x="91845" y="11097"/>
                  </a:lnTo>
                  <a:lnTo>
                    <a:pt x="91746" y="10800"/>
                  </a:lnTo>
                  <a:lnTo>
                    <a:pt x="91647" y="10701"/>
                  </a:lnTo>
                  <a:lnTo>
                    <a:pt x="91449" y="10602"/>
                  </a:lnTo>
                  <a:lnTo>
                    <a:pt x="91548" y="10305"/>
                  </a:lnTo>
                  <a:lnTo>
                    <a:pt x="91449" y="9908"/>
                  </a:lnTo>
                  <a:lnTo>
                    <a:pt x="91251" y="9314"/>
                  </a:lnTo>
                  <a:lnTo>
                    <a:pt x="91052" y="7332"/>
                  </a:lnTo>
                  <a:lnTo>
                    <a:pt x="90854" y="6341"/>
                  </a:lnTo>
                  <a:lnTo>
                    <a:pt x="90557" y="5450"/>
                  </a:lnTo>
                  <a:lnTo>
                    <a:pt x="90359" y="4657"/>
                  </a:lnTo>
                  <a:lnTo>
                    <a:pt x="90260" y="4162"/>
                  </a:lnTo>
                  <a:lnTo>
                    <a:pt x="90260" y="3765"/>
                  </a:lnTo>
                  <a:lnTo>
                    <a:pt x="90161" y="3567"/>
                  </a:lnTo>
                  <a:lnTo>
                    <a:pt x="90062" y="3369"/>
                  </a:lnTo>
                  <a:lnTo>
                    <a:pt x="89963" y="3171"/>
                  </a:lnTo>
                  <a:lnTo>
                    <a:pt x="89864" y="2973"/>
                  </a:lnTo>
                  <a:lnTo>
                    <a:pt x="89864" y="2676"/>
                  </a:lnTo>
                  <a:lnTo>
                    <a:pt x="89665" y="2477"/>
                  </a:lnTo>
                  <a:lnTo>
                    <a:pt x="89467" y="2279"/>
                  </a:lnTo>
                  <a:lnTo>
                    <a:pt x="89170" y="2081"/>
                  </a:lnTo>
                  <a:lnTo>
                    <a:pt x="88576" y="1883"/>
                  </a:lnTo>
                  <a:lnTo>
                    <a:pt x="88080" y="1685"/>
                  </a:lnTo>
                  <a:lnTo>
                    <a:pt x="87684" y="1586"/>
                  </a:lnTo>
                  <a:lnTo>
                    <a:pt x="87387" y="1487"/>
                  </a:lnTo>
                  <a:lnTo>
                    <a:pt x="86594" y="1388"/>
                  </a:lnTo>
                  <a:lnTo>
                    <a:pt x="85900" y="1289"/>
                  </a:lnTo>
                  <a:lnTo>
                    <a:pt x="85207" y="1090"/>
                  </a:lnTo>
                  <a:lnTo>
                    <a:pt x="84811" y="991"/>
                  </a:lnTo>
                  <a:lnTo>
                    <a:pt x="84513" y="991"/>
                  </a:lnTo>
                  <a:lnTo>
                    <a:pt x="84216" y="1090"/>
                  </a:lnTo>
                  <a:lnTo>
                    <a:pt x="83820" y="991"/>
                  </a:lnTo>
                  <a:lnTo>
                    <a:pt x="83423" y="892"/>
                  </a:lnTo>
                  <a:lnTo>
                    <a:pt x="83027" y="892"/>
                  </a:lnTo>
                  <a:lnTo>
                    <a:pt x="82829" y="991"/>
                  </a:lnTo>
                  <a:lnTo>
                    <a:pt x="82433" y="1189"/>
                  </a:lnTo>
                  <a:lnTo>
                    <a:pt x="82433" y="1090"/>
                  </a:lnTo>
                  <a:lnTo>
                    <a:pt x="82433" y="991"/>
                  </a:lnTo>
                  <a:lnTo>
                    <a:pt x="82433" y="892"/>
                  </a:lnTo>
                  <a:lnTo>
                    <a:pt x="82235" y="892"/>
                  </a:lnTo>
                  <a:lnTo>
                    <a:pt x="82135" y="1090"/>
                  </a:lnTo>
                  <a:lnTo>
                    <a:pt x="82036" y="1189"/>
                  </a:lnTo>
                  <a:lnTo>
                    <a:pt x="81937" y="1189"/>
                  </a:lnTo>
                  <a:lnTo>
                    <a:pt x="81838" y="1090"/>
                  </a:lnTo>
                  <a:lnTo>
                    <a:pt x="81739" y="991"/>
                  </a:lnTo>
                  <a:lnTo>
                    <a:pt x="81442" y="991"/>
                  </a:lnTo>
                  <a:lnTo>
                    <a:pt x="81244" y="892"/>
                  </a:lnTo>
                  <a:lnTo>
                    <a:pt x="80947" y="793"/>
                  </a:lnTo>
                  <a:lnTo>
                    <a:pt x="80847" y="793"/>
                  </a:lnTo>
                  <a:lnTo>
                    <a:pt x="80649" y="991"/>
                  </a:lnTo>
                  <a:lnTo>
                    <a:pt x="80550" y="1090"/>
                  </a:lnTo>
                  <a:lnTo>
                    <a:pt x="80352" y="1090"/>
                  </a:lnTo>
                  <a:lnTo>
                    <a:pt x="80055" y="991"/>
                  </a:lnTo>
                  <a:lnTo>
                    <a:pt x="79956" y="892"/>
                  </a:lnTo>
                  <a:lnTo>
                    <a:pt x="80154" y="892"/>
                  </a:lnTo>
                  <a:lnTo>
                    <a:pt x="80253" y="793"/>
                  </a:lnTo>
                  <a:lnTo>
                    <a:pt x="79659" y="892"/>
                  </a:lnTo>
                  <a:lnTo>
                    <a:pt x="79361" y="991"/>
                  </a:lnTo>
                  <a:lnTo>
                    <a:pt x="79064" y="991"/>
                  </a:lnTo>
                  <a:lnTo>
                    <a:pt x="78767" y="892"/>
                  </a:lnTo>
                  <a:lnTo>
                    <a:pt x="78569" y="892"/>
                  </a:lnTo>
                  <a:lnTo>
                    <a:pt x="78271" y="793"/>
                  </a:lnTo>
                  <a:lnTo>
                    <a:pt x="77776" y="793"/>
                  </a:lnTo>
                  <a:lnTo>
                    <a:pt x="76983" y="991"/>
                  </a:lnTo>
                  <a:lnTo>
                    <a:pt x="76785" y="991"/>
                  </a:lnTo>
                  <a:lnTo>
                    <a:pt x="76587" y="892"/>
                  </a:lnTo>
                  <a:lnTo>
                    <a:pt x="76290" y="793"/>
                  </a:lnTo>
                  <a:lnTo>
                    <a:pt x="75695" y="892"/>
                  </a:lnTo>
                  <a:lnTo>
                    <a:pt x="75398" y="991"/>
                  </a:lnTo>
                  <a:lnTo>
                    <a:pt x="74903" y="991"/>
                  </a:lnTo>
                  <a:lnTo>
                    <a:pt x="74804" y="892"/>
                  </a:lnTo>
                  <a:lnTo>
                    <a:pt x="74705" y="793"/>
                  </a:lnTo>
                  <a:lnTo>
                    <a:pt x="74606" y="793"/>
                  </a:lnTo>
                  <a:lnTo>
                    <a:pt x="74506" y="991"/>
                  </a:lnTo>
                  <a:lnTo>
                    <a:pt x="74308" y="1189"/>
                  </a:lnTo>
                  <a:lnTo>
                    <a:pt x="74209" y="991"/>
                  </a:lnTo>
                  <a:lnTo>
                    <a:pt x="74011" y="892"/>
                  </a:lnTo>
                  <a:lnTo>
                    <a:pt x="73714" y="793"/>
                  </a:lnTo>
                  <a:lnTo>
                    <a:pt x="73218" y="793"/>
                  </a:lnTo>
                  <a:lnTo>
                    <a:pt x="71930" y="694"/>
                  </a:lnTo>
                  <a:lnTo>
                    <a:pt x="71237" y="694"/>
                  </a:lnTo>
                  <a:lnTo>
                    <a:pt x="70543" y="793"/>
                  </a:lnTo>
                  <a:lnTo>
                    <a:pt x="70147" y="892"/>
                  </a:lnTo>
                  <a:lnTo>
                    <a:pt x="69850" y="793"/>
                  </a:lnTo>
                  <a:lnTo>
                    <a:pt x="68859" y="793"/>
                  </a:lnTo>
                  <a:lnTo>
                    <a:pt x="68760" y="892"/>
                  </a:lnTo>
                  <a:lnTo>
                    <a:pt x="68760" y="991"/>
                  </a:lnTo>
                  <a:lnTo>
                    <a:pt x="68562" y="1090"/>
                  </a:lnTo>
                  <a:lnTo>
                    <a:pt x="68364" y="892"/>
                  </a:lnTo>
                  <a:lnTo>
                    <a:pt x="68165" y="793"/>
                  </a:lnTo>
                  <a:lnTo>
                    <a:pt x="67769" y="793"/>
                  </a:lnTo>
                  <a:lnTo>
                    <a:pt x="67373" y="892"/>
                  </a:lnTo>
                  <a:lnTo>
                    <a:pt x="66977" y="793"/>
                  </a:lnTo>
                  <a:lnTo>
                    <a:pt x="66580" y="694"/>
                  </a:lnTo>
                  <a:lnTo>
                    <a:pt x="66184" y="793"/>
                  </a:lnTo>
                  <a:lnTo>
                    <a:pt x="65788" y="892"/>
                  </a:lnTo>
                  <a:lnTo>
                    <a:pt x="65292" y="793"/>
                  </a:lnTo>
                  <a:lnTo>
                    <a:pt x="64401" y="793"/>
                  </a:lnTo>
                  <a:lnTo>
                    <a:pt x="63905" y="892"/>
                  </a:lnTo>
                  <a:lnTo>
                    <a:pt x="63509" y="892"/>
                  </a:lnTo>
                  <a:lnTo>
                    <a:pt x="62815" y="694"/>
                  </a:lnTo>
                  <a:lnTo>
                    <a:pt x="62122" y="793"/>
                  </a:lnTo>
                  <a:lnTo>
                    <a:pt x="60735" y="793"/>
                  </a:lnTo>
                  <a:lnTo>
                    <a:pt x="59942" y="694"/>
                  </a:lnTo>
                  <a:lnTo>
                    <a:pt x="56573" y="694"/>
                  </a:lnTo>
                  <a:lnTo>
                    <a:pt x="55979" y="595"/>
                  </a:lnTo>
                  <a:lnTo>
                    <a:pt x="55583" y="595"/>
                  </a:lnTo>
                  <a:lnTo>
                    <a:pt x="55186" y="694"/>
                  </a:lnTo>
                  <a:lnTo>
                    <a:pt x="53700" y="694"/>
                  </a:lnTo>
                  <a:lnTo>
                    <a:pt x="53403" y="496"/>
                  </a:lnTo>
                  <a:lnTo>
                    <a:pt x="53106" y="496"/>
                  </a:lnTo>
                  <a:lnTo>
                    <a:pt x="52511" y="595"/>
                  </a:lnTo>
                  <a:lnTo>
                    <a:pt x="52016" y="595"/>
                  </a:lnTo>
                  <a:lnTo>
                    <a:pt x="51025" y="496"/>
                  </a:lnTo>
                  <a:lnTo>
                    <a:pt x="50728" y="496"/>
                  </a:lnTo>
                  <a:lnTo>
                    <a:pt x="50332" y="595"/>
                  </a:lnTo>
                  <a:lnTo>
                    <a:pt x="50133" y="595"/>
                  </a:lnTo>
                  <a:lnTo>
                    <a:pt x="50034" y="496"/>
                  </a:lnTo>
                  <a:lnTo>
                    <a:pt x="49836" y="397"/>
                  </a:lnTo>
                  <a:lnTo>
                    <a:pt x="48746" y="397"/>
                  </a:lnTo>
                  <a:lnTo>
                    <a:pt x="48152" y="496"/>
                  </a:lnTo>
                  <a:lnTo>
                    <a:pt x="47557" y="496"/>
                  </a:lnTo>
                  <a:lnTo>
                    <a:pt x="47062" y="397"/>
                  </a:lnTo>
                  <a:lnTo>
                    <a:pt x="46765" y="298"/>
                  </a:lnTo>
                  <a:lnTo>
                    <a:pt x="46467" y="397"/>
                  </a:lnTo>
                  <a:lnTo>
                    <a:pt x="46269" y="496"/>
                  </a:lnTo>
                  <a:lnTo>
                    <a:pt x="45576" y="496"/>
                  </a:lnTo>
                  <a:lnTo>
                    <a:pt x="45279" y="298"/>
                  </a:lnTo>
                  <a:lnTo>
                    <a:pt x="45080" y="199"/>
                  </a:lnTo>
                  <a:lnTo>
                    <a:pt x="44981" y="298"/>
                  </a:lnTo>
                  <a:lnTo>
                    <a:pt x="44882" y="397"/>
                  </a:lnTo>
                  <a:lnTo>
                    <a:pt x="45080" y="496"/>
                  </a:lnTo>
                  <a:lnTo>
                    <a:pt x="45080" y="595"/>
                  </a:lnTo>
                  <a:lnTo>
                    <a:pt x="44783" y="595"/>
                  </a:lnTo>
                  <a:lnTo>
                    <a:pt x="44684" y="496"/>
                  </a:lnTo>
                  <a:lnTo>
                    <a:pt x="44684" y="298"/>
                  </a:lnTo>
                  <a:lnTo>
                    <a:pt x="44387" y="298"/>
                  </a:lnTo>
                  <a:lnTo>
                    <a:pt x="44486" y="496"/>
                  </a:lnTo>
                  <a:lnTo>
                    <a:pt x="44387" y="496"/>
                  </a:lnTo>
                  <a:lnTo>
                    <a:pt x="44090" y="397"/>
                  </a:lnTo>
                  <a:lnTo>
                    <a:pt x="43396" y="397"/>
                  </a:lnTo>
                  <a:lnTo>
                    <a:pt x="42703" y="199"/>
                  </a:lnTo>
                  <a:lnTo>
                    <a:pt x="40226" y="199"/>
                  </a:lnTo>
                  <a:lnTo>
                    <a:pt x="39829" y="100"/>
                  </a:lnTo>
                  <a:lnTo>
                    <a:pt x="39532" y="100"/>
                  </a:lnTo>
                  <a:lnTo>
                    <a:pt x="39136" y="199"/>
                  </a:lnTo>
                  <a:lnTo>
                    <a:pt x="38938" y="298"/>
                  </a:lnTo>
                  <a:lnTo>
                    <a:pt x="38838" y="298"/>
                  </a:lnTo>
                  <a:lnTo>
                    <a:pt x="38739" y="100"/>
                  </a:lnTo>
                  <a:lnTo>
                    <a:pt x="38640" y="199"/>
                  </a:lnTo>
                  <a:lnTo>
                    <a:pt x="38442" y="298"/>
                  </a:lnTo>
                  <a:lnTo>
                    <a:pt x="38244" y="199"/>
                  </a:lnTo>
                  <a:lnTo>
                    <a:pt x="38046" y="100"/>
                  </a:lnTo>
                  <a:lnTo>
                    <a:pt x="37749" y="100"/>
                  </a:lnTo>
                  <a:lnTo>
                    <a:pt x="37550" y="199"/>
                  </a:lnTo>
                  <a:lnTo>
                    <a:pt x="37253" y="199"/>
                  </a:lnTo>
                  <a:lnTo>
                    <a:pt x="36758" y="100"/>
                  </a:lnTo>
                  <a:lnTo>
                    <a:pt x="35470" y="100"/>
                  </a:lnTo>
                  <a:lnTo>
                    <a:pt x="35272" y="199"/>
                  </a:lnTo>
                  <a:lnTo>
                    <a:pt x="35074" y="397"/>
                  </a:lnTo>
                  <a:lnTo>
                    <a:pt x="34974" y="199"/>
                  </a:lnTo>
                  <a:lnTo>
                    <a:pt x="34875" y="100"/>
                  </a:lnTo>
                  <a:lnTo>
                    <a:pt x="34677" y="1"/>
                  </a:lnTo>
                  <a:lnTo>
                    <a:pt x="34380" y="1"/>
                  </a:lnTo>
                  <a:lnTo>
                    <a:pt x="34182" y="100"/>
                  </a:lnTo>
                  <a:lnTo>
                    <a:pt x="33786" y="199"/>
                  </a:lnTo>
                  <a:lnTo>
                    <a:pt x="33488" y="199"/>
                  </a:lnTo>
                  <a:lnTo>
                    <a:pt x="33191" y="100"/>
                  </a:lnTo>
                  <a:lnTo>
                    <a:pt x="32101" y="100"/>
                  </a:lnTo>
                  <a:lnTo>
                    <a:pt x="31804" y="199"/>
                  </a:lnTo>
                  <a:lnTo>
                    <a:pt x="31408" y="199"/>
                  </a:lnTo>
                  <a:lnTo>
                    <a:pt x="30912" y="100"/>
                  </a:lnTo>
                  <a:lnTo>
                    <a:pt x="29228" y="100"/>
                  </a:lnTo>
                  <a:lnTo>
                    <a:pt x="27544" y="1"/>
                  </a:lnTo>
                  <a:lnTo>
                    <a:pt x="25859" y="1"/>
                  </a:lnTo>
                  <a:lnTo>
                    <a:pt x="25661" y="100"/>
                  </a:lnTo>
                  <a:lnTo>
                    <a:pt x="25463" y="298"/>
                  </a:lnTo>
                  <a:lnTo>
                    <a:pt x="25166" y="397"/>
                  </a:lnTo>
                  <a:lnTo>
                    <a:pt x="24968" y="397"/>
                  </a:lnTo>
                  <a:lnTo>
                    <a:pt x="24769" y="298"/>
                  </a:lnTo>
                  <a:lnTo>
                    <a:pt x="24869" y="199"/>
                  </a:lnTo>
                  <a:lnTo>
                    <a:pt x="24968" y="199"/>
                  </a:lnTo>
                  <a:lnTo>
                    <a:pt x="25067" y="100"/>
                  </a:lnTo>
                  <a:lnTo>
                    <a:pt x="25067" y="1"/>
                  </a:lnTo>
                  <a:lnTo>
                    <a:pt x="24769" y="100"/>
                  </a:lnTo>
                  <a:lnTo>
                    <a:pt x="24373" y="100"/>
                  </a:lnTo>
                  <a:lnTo>
                    <a:pt x="23977" y="199"/>
                  </a:lnTo>
                  <a:lnTo>
                    <a:pt x="23581" y="298"/>
                  </a:lnTo>
                  <a:lnTo>
                    <a:pt x="23481" y="298"/>
                  </a:lnTo>
                  <a:lnTo>
                    <a:pt x="23283" y="199"/>
                  </a:lnTo>
                  <a:lnTo>
                    <a:pt x="23184" y="100"/>
                  </a:lnTo>
                  <a:lnTo>
                    <a:pt x="22788" y="1"/>
                  </a:lnTo>
                  <a:close/>
                </a:path>
              </a:pathLst>
            </a:custGeom>
            <a:solidFill>
              <a:srgbClr val="92D050"/>
            </a:solid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2" name="Titre 1"/>
            <p:cNvSpPr txBox="1">
              <a:spLocks/>
            </p:cNvSpPr>
            <p:nvPr/>
          </p:nvSpPr>
          <p:spPr>
            <a:xfrm>
              <a:off x="3308420" y="368948"/>
              <a:ext cx="5068866" cy="59775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r>
                <a:rPr lang="ar-SA" b="1" dirty="0"/>
                <a:t>أسباب ظهور التسويق الأخضر</a:t>
              </a:r>
              <a:endParaRPr lang="fr-FR" b="1" dirty="0"/>
            </a:p>
          </p:txBody>
        </p:sp>
      </p:grpSp>
      <p:sp>
        <p:nvSpPr>
          <p:cNvPr id="13" name="Freeform 3"/>
          <p:cNvSpPr/>
          <p:nvPr/>
        </p:nvSpPr>
        <p:spPr>
          <a:xfrm>
            <a:off x="1885071" y="1067373"/>
            <a:ext cx="7188097" cy="5812032"/>
          </a:xfrm>
          <a:custGeom>
            <a:avLst/>
            <a:gdLst/>
            <a:ahLst/>
            <a:cxnLst/>
            <a:rect l="l" t="t" r="r" b="b"/>
            <a:pathLst>
              <a:path w="3878199" h="4114800">
                <a:moveTo>
                  <a:pt x="0" y="0"/>
                </a:moveTo>
                <a:lnTo>
                  <a:pt x="3878199" y="0"/>
                </a:lnTo>
                <a:lnTo>
                  <a:pt x="3878199" y="4114800"/>
                </a:lnTo>
                <a:lnTo>
                  <a:pt x="0" y="4114800"/>
                </a:lnTo>
                <a:lnTo>
                  <a:pt x="0" y="0"/>
                </a:lnTo>
                <a:close/>
              </a:path>
            </a:pathLst>
          </a:custGeom>
          <a:blipFill>
            <a:blip r:embed="rId3">
              <a:extLst>
                <a:ext uri="{96DAC541-7B7A-43D3-8B79-37D633B846F1}">
                  <asvg:svgBlip xmlns:asvg="http://schemas.microsoft.com/office/drawing/2016/SVG/main" xmlns="" r:embed="rId5"/>
                </a:ext>
              </a:extLst>
            </a:blip>
            <a:stretch>
              <a:fillRect/>
            </a:stretch>
          </a:blipFill>
        </p:spPr>
      </p:sp>
      <p:sp>
        <p:nvSpPr>
          <p:cNvPr id="3" name="Rectangle 2"/>
          <p:cNvSpPr/>
          <p:nvPr/>
        </p:nvSpPr>
        <p:spPr>
          <a:xfrm>
            <a:off x="4073903" y="1324397"/>
            <a:ext cx="3693640" cy="707886"/>
          </a:xfrm>
          <a:prstGeom prst="rect">
            <a:avLst/>
          </a:prstGeom>
        </p:spPr>
        <p:txBody>
          <a:bodyPr wrap="none">
            <a:spAutoFit/>
          </a:bodyPr>
          <a:lstStyle/>
          <a:p>
            <a:pPr algn="r" rtl="1"/>
            <a:r>
              <a:rPr lang="ar-SA" sz="4000" b="1" dirty="0">
                <a:ea typeface="Calibri" panose="020F0502020204030204" pitchFamily="34" charset="0"/>
                <a:cs typeface="Simplified Arabic" panose="02020603050405020304" pitchFamily="18" charset="-78"/>
              </a:rPr>
              <a:t>تناقص الموارد الأولية</a:t>
            </a:r>
            <a:endParaRPr lang="fr-FR" sz="4000" dirty="0"/>
          </a:p>
        </p:txBody>
      </p:sp>
      <p:sp>
        <p:nvSpPr>
          <p:cNvPr id="15" name="Rectangle 14"/>
          <p:cNvSpPr/>
          <p:nvPr/>
        </p:nvSpPr>
        <p:spPr>
          <a:xfrm>
            <a:off x="5110057" y="2632693"/>
            <a:ext cx="2803974" cy="707886"/>
          </a:xfrm>
          <a:prstGeom prst="rect">
            <a:avLst/>
          </a:prstGeom>
        </p:spPr>
        <p:txBody>
          <a:bodyPr wrap="none">
            <a:spAutoFit/>
          </a:bodyPr>
          <a:lstStyle/>
          <a:p>
            <a:pPr algn="r" rtl="1"/>
            <a:r>
              <a:rPr lang="ar-SA" sz="4000" b="1"/>
              <a:t>الضغط التنافسي</a:t>
            </a:r>
            <a:endParaRPr lang="fr-FR" sz="4000" dirty="0"/>
          </a:p>
        </p:txBody>
      </p:sp>
      <p:sp>
        <p:nvSpPr>
          <p:cNvPr id="16" name="Rectangle 15"/>
          <p:cNvSpPr/>
          <p:nvPr/>
        </p:nvSpPr>
        <p:spPr>
          <a:xfrm>
            <a:off x="4073903" y="3628743"/>
            <a:ext cx="3860352" cy="707886"/>
          </a:xfrm>
          <a:prstGeom prst="rect">
            <a:avLst/>
          </a:prstGeom>
        </p:spPr>
        <p:txBody>
          <a:bodyPr wrap="none">
            <a:spAutoFit/>
          </a:bodyPr>
          <a:lstStyle/>
          <a:p>
            <a:pPr algn="r" rtl="1"/>
            <a:r>
              <a:rPr lang="ar-SA" sz="4000" b="1"/>
              <a:t>ارتفاع مستوى الملوث</a:t>
            </a:r>
            <a:endParaRPr lang="fr-FR" sz="4000" dirty="0"/>
          </a:p>
        </p:txBody>
      </p:sp>
      <p:sp>
        <p:nvSpPr>
          <p:cNvPr id="24" name="Rectangle 23"/>
          <p:cNvSpPr/>
          <p:nvPr/>
        </p:nvSpPr>
        <p:spPr>
          <a:xfrm>
            <a:off x="4814490" y="4905899"/>
            <a:ext cx="3119765" cy="707886"/>
          </a:xfrm>
          <a:prstGeom prst="rect">
            <a:avLst/>
          </a:prstGeom>
        </p:spPr>
        <p:txBody>
          <a:bodyPr wrap="none">
            <a:spAutoFit/>
          </a:bodyPr>
          <a:lstStyle/>
          <a:p>
            <a:pPr algn="r" rtl="1"/>
            <a:r>
              <a:rPr lang="ar-SA" sz="4000" b="1"/>
              <a:t>الضغوط الحكومية</a:t>
            </a:r>
            <a:endParaRPr lang="fr-FR" sz="4000" dirty="0"/>
          </a:p>
        </p:txBody>
      </p:sp>
      <p:sp>
        <p:nvSpPr>
          <p:cNvPr id="25" name="Rectangle 24"/>
          <p:cNvSpPr/>
          <p:nvPr/>
        </p:nvSpPr>
        <p:spPr>
          <a:xfrm>
            <a:off x="3671549" y="5890886"/>
            <a:ext cx="4095994" cy="707886"/>
          </a:xfrm>
          <a:prstGeom prst="rect">
            <a:avLst/>
          </a:prstGeom>
        </p:spPr>
        <p:txBody>
          <a:bodyPr wrap="none">
            <a:spAutoFit/>
          </a:bodyPr>
          <a:lstStyle/>
          <a:p>
            <a:pPr algn="r" rtl="1"/>
            <a:r>
              <a:rPr lang="ar-SA" sz="4000" b="1"/>
              <a:t>قضايا الأرباح والتكاليف</a:t>
            </a:r>
            <a:endParaRPr lang="fr-FR" sz="4000" dirty="0"/>
          </a:p>
        </p:txBody>
      </p:sp>
    </p:spTree>
    <p:extLst>
      <p:ext uri="{BB962C8B-B14F-4D97-AF65-F5344CB8AC3E}">
        <p14:creationId xmlns:p14="http://schemas.microsoft.com/office/powerpoint/2010/main" val="32065127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750" fill="hold"/>
                                        <p:tgtEl>
                                          <p:spTgt spid="10"/>
                                        </p:tgtEl>
                                        <p:attrNameLst>
                                          <p:attrName>ppt_w</p:attrName>
                                        </p:attrNameLst>
                                      </p:cBhvr>
                                      <p:tavLst>
                                        <p:tav tm="0">
                                          <p:val>
                                            <p:strVal val="#ppt_w+.3"/>
                                          </p:val>
                                        </p:tav>
                                        <p:tav tm="100000">
                                          <p:val>
                                            <p:strVal val="#ppt_w"/>
                                          </p:val>
                                        </p:tav>
                                      </p:tavLst>
                                    </p:anim>
                                    <p:anim calcmode="lin" valueType="num">
                                      <p:cBhvr>
                                        <p:cTn id="8" dur="750" fill="hold"/>
                                        <p:tgtEl>
                                          <p:spTgt spid="10"/>
                                        </p:tgtEl>
                                        <p:attrNameLst>
                                          <p:attrName>ppt_h</p:attrName>
                                        </p:attrNameLst>
                                      </p:cBhvr>
                                      <p:tavLst>
                                        <p:tav tm="0">
                                          <p:val>
                                            <p:strVal val="#ppt_h"/>
                                          </p:val>
                                        </p:tav>
                                        <p:tav tm="100000">
                                          <p:val>
                                            <p:strVal val="#ppt_h"/>
                                          </p:val>
                                        </p:tav>
                                      </p:tavLst>
                                    </p:anim>
                                    <p:animEffect transition="in" filter="fade">
                                      <p:cBhvr>
                                        <p:cTn id="9" dur="75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additive="base">
                                        <p:cTn id="14" dur="500" fill="hold"/>
                                        <p:tgtEl>
                                          <p:spTgt spid="13"/>
                                        </p:tgtEl>
                                        <p:attrNameLst>
                                          <p:attrName>ppt_x</p:attrName>
                                        </p:attrNameLst>
                                      </p:cBhvr>
                                      <p:tavLst>
                                        <p:tav tm="0">
                                          <p:val>
                                            <p:strVal val="0-#ppt_w/2"/>
                                          </p:val>
                                        </p:tav>
                                        <p:tav tm="100000">
                                          <p:val>
                                            <p:strVal val="#ppt_x"/>
                                          </p:val>
                                        </p:tav>
                                      </p:tavLst>
                                    </p:anim>
                                    <p:anim calcmode="lin" valueType="num">
                                      <p:cBhvr additive="base">
                                        <p:cTn id="15" dur="500" fill="hold"/>
                                        <p:tgtEl>
                                          <p:spTgt spid="13"/>
                                        </p:tgtEl>
                                        <p:attrNameLst>
                                          <p:attrName>ppt_y</p:attrName>
                                        </p:attrNameLst>
                                      </p:cBhvr>
                                      <p:tavLst>
                                        <p:tav tm="0">
                                          <p:val>
                                            <p:strVal val="#ppt_y"/>
                                          </p:val>
                                        </p:tav>
                                        <p:tav tm="100000">
                                          <p:val>
                                            <p:strVal val="#ppt_y"/>
                                          </p:val>
                                        </p:tav>
                                      </p:tavLst>
                                    </p:anim>
                                  </p:childTnLst>
                                </p:cTn>
                              </p:par>
                              <p:par>
                                <p:cTn id="16" presetID="2" presetClass="entr" presetSubtype="8" fill="hold" grpId="0"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0-#ppt_w/2"/>
                                          </p:val>
                                        </p:tav>
                                        <p:tav tm="100000">
                                          <p:val>
                                            <p:strVal val="#ppt_x"/>
                                          </p:val>
                                        </p:tav>
                                      </p:tavLst>
                                    </p:anim>
                                    <p:anim calcmode="lin" valueType="num">
                                      <p:cBhvr additive="base">
                                        <p:cTn id="19" dur="500" fill="hold"/>
                                        <p:tgtEl>
                                          <p:spTgt spid="3"/>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0-#ppt_w/2"/>
                                          </p:val>
                                        </p:tav>
                                        <p:tav tm="100000">
                                          <p:val>
                                            <p:strVal val="#ppt_x"/>
                                          </p:val>
                                        </p:tav>
                                      </p:tavLst>
                                    </p:anim>
                                    <p:anim calcmode="lin" valueType="num">
                                      <p:cBhvr additive="base">
                                        <p:cTn id="23" dur="500" fill="hold"/>
                                        <p:tgtEl>
                                          <p:spTgt spid="15"/>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additive="base">
                                        <p:cTn id="26" dur="500" fill="hold"/>
                                        <p:tgtEl>
                                          <p:spTgt spid="16"/>
                                        </p:tgtEl>
                                        <p:attrNameLst>
                                          <p:attrName>ppt_x</p:attrName>
                                        </p:attrNameLst>
                                      </p:cBhvr>
                                      <p:tavLst>
                                        <p:tav tm="0">
                                          <p:val>
                                            <p:strVal val="0-#ppt_w/2"/>
                                          </p:val>
                                        </p:tav>
                                        <p:tav tm="100000">
                                          <p:val>
                                            <p:strVal val="#ppt_x"/>
                                          </p:val>
                                        </p:tav>
                                      </p:tavLst>
                                    </p:anim>
                                    <p:anim calcmode="lin" valueType="num">
                                      <p:cBhvr additive="base">
                                        <p:cTn id="27" dur="500" fill="hold"/>
                                        <p:tgtEl>
                                          <p:spTgt spid="16"/>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4"/>
                                        </p:tgtEl>
                                        <p:attrNameLst>
                                          <p:attrName>style.visibility</p:attrName>
                                        </p:attrNameLst>
                                      </p:cBhvr>
                                      <p:to>
                                        <p:strVal val="visible"/>
                                      </p:to>
                                    </p:set>
                                    <p:anim calcmode="lin" valueType="num">
                                      <p:cBhvr additive="base">
                                        <p:cTn id="30" dur="500" fill="hold"/>
                                        <p:tgtEl>
                                          <p:spTgt spid="24"/>
                                        </p:tgtEl>
                                        <p:attrNameLst>
                                          <p:attrName>ppt_x</p:attrName>
                                        </p:attrNameLst>
                                      </p:cBhvr>
                                      <p:tavLst>
                                        <p:tav tm="0">
                                          <p:val>
                                            <p:strVal val="0-#ppt_w/2"/>
                                          </p:val>
                                        </p:tav>
                                        <p:tav tm="100000">
                                          <p:val>
                                            <p:strVal val="#ppt_x"/>
                                          </p:val>
                                        </p:tav>
                                      </p:tavLst>
                                    </p:anim>
                                    <p:anim calcmode="lin" valueType="num">
                                      <p:cBhvr additive="base">
                                        <p:cTn id="31" dur="500" fill="hold"/>
                                        <p:tgtEl>
                                          <p:spTgt spid="24"/>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500" fill="hold"/>
                                        <p:tgtEl>
                                          <p:spTgt spid="25"/>
                                        </p:tgtEl>
                                        <p:attrNameLst>
                                          <p:attrName>ppt_x</p:attrName>
                                        </p:attrNameLst>
                                      </p:cBhvr>
                                      <p:tavLst>
                                        <p:tav tm="0">
                                          <p:val>
                                            <p:strVal val="0-#ppt_w/2"/>
                                          </p:val>
                                        </p:tav>
                                        <p:tav tm="100000">
                                          <p:val>
                                            <p:strVal val="#ppt_x"/>
                                          </p:val>
                                        </p:tav>
                                      </p:tavLst>
                                    </p:anim>
                                    <p:anim calcmode="lin" valueType="num">
                                      <p:cBhvr additive="base">
                                        <p:cTn id="35"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P spid="16" grpId="0"/>
      <p:bldP spid="24" grpId="0"/>
      <p:bldP spid="25"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499</TotalTime>
  <Words>1599</Words>
  <Application>Microsoft Office PowerPoint</Application>
  <PresentationFormat>Grand écran</PresentationFormat>
  <Paragraphs>124</Paragraphs>
  <Slides>32</Slides>
  <Notes>0</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32</vt:i4>
      </vt:variant>
    </vt:vector>
  </HeadingPairs>
  <TitlesOfParts>
    <vt:vector size="41" baseType="lpstr">
      <vt:lpstr>Arial</vt:lpstr>
      <vt:lpstr>Arial Unicode MS</vt:lpstr>
      <vt:lpstr>Calibri</vt:lpstr>
      <vt:lpstr>Calibri Light</vt:lpstr>
      <vt:lpstr>Sakkal Majalla</vt:lpstr>
      <vt:lpstr>Simplified Arabic</vt:lpstr>
      <vt:lpstr>Times New Roman</vt:lpstr>
      <vt:lpstr>Traditional Arabic</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DELL</dc:creator>
  <cp:lastModifiedBy>HP</cp:lastModifiedBy>
  <cp:revision>58</cp:revision>
  <dcterms:created xsi:type="dcterms:W3CDTF">2023-03-12T17:19:43Z</dcterms:created>
  <dcterms:modified xsi:type="dcterms:W3CDTF">2025-10-27T14:16:50Z</dcterms:modified>
</cp:coreProperties>
</file>