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78" r:id="rId3"/>
    <p:sldId id="283" r:id="rId4"/>
    <p:sldId id="257" r:id="rId5"/>
    <p:sldId id="258" r:id="rId6"/>
    <p:sldId id="284" r:id="rId7"/>
    <p:sldId id="285" r:id="rId8"/>
    <p:sldId id="286" r:id="rId9"/>
    <p:sldId id="287" r:id="rId10"/>
    <p:sldId id="27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76" d="100"/>
          <a:sy n="76" d="100"/>
        </p:scale>
        <p:origin x="8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25/02/2025</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a:t>
            </a:fld>
            <a:endParaRPr lang="fr-DZ"/>
          </a:p>
        </p:txBody>
      </p:sp>
    </p:spTree>
    <p:extLst>
      <p:ext uri="{BB962C8B-B14F-4D97-AF65-F5344CB8AC3E}">
        <p14:creationId xmlns:p14="http://schemas.microsoft.com/office/powerpoint/2010/main" val="130904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25/02/2025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1725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fr-DZ" smtClean="0"/>
              <a:t>25/02/2025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67374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25/02/2025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73333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25/02/2025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2235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25/02/2025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5981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fr-DZ" smtClean="0"/>
              <a:t>25/02/2025</a:t>
            </a:fld>
            <a:endParaRPr lang="fr-DZ"/>
          </a:p>
        </p:txBody>
      </p:sp>
      <p:sp>
        <p:nvSpPr>
          <p:cNvPr id="4"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60889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522454-9F52-42B1-8781-DAD330BA6A36}" type="datetimeFigureOut">
              <a:rPr lang="fr-DZ" smtClean="0"/>
              <a:t>25/02/2025</a:t>
            </a:fld>
            <a:endParaRPr lang="fr-DZ"/>
          </a:p>
        </p:txBody>
      </p:sp>
      <p:sp>
        <p:nvSpPr>
          <p:cNvPr id="4"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10924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25/02/2025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084752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522454-9F52-42B1-8781-DAD330BA6A36}" type="datetimeFigureOut">
              <a:rPr lang="fr-DZ" smtClean="0"/>
              <a:t>25/02/2025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923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C8522454-9F52-42B1-8781-DAD330BA6A36}" type="datetimeFigureOut">
              <a:rPr lang="fr-DZ" smtClean="0"/>
              <a:t>25/02/2025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64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8522454-9F52-42B1-8781-DAD330BA6A36}" type="datetimeFigureOut">
              <a:rPr lang="fr-DZ" smtClean="0"/>
              <a:t>25/02/2025</a:t>
            </a:fld>
            <a:endParaRPr lang="fr-DZ"/>
          </a:p>
        </p:txBody>
      </p:sp>
      <p:sp>
        <p:nvSpPr>
          <p:cNvPr id="5" name="Footer Placeholder 4"/>
          <p:cNvSpPr>
            <a:spLocks noGrp="1"/>
          </p:cNvSpPr>
          <p:nvPr>
            <p:ph type="ftr" sz="quarter" idx="11"/>
          </p:nvPr>
        </p:nvSpPr>
        <p:spPr/>
        <p:txBody>
          <a:bodyPr/>
          <a:lstStyle/>
          <a:p>
            <a:endParaRPr lang="fr-DZ"/>
          </a:p>
        </p:txBody>
      </p:sp>
      <p:sp>
        <p:nvSpPr>
          <p:cNvPr id="6" name="Slide Number Placeholder 5"/>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363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8522454-9F52-42B1-8781-DAD330BA6A36}" type="datetimeFigureOut">
              <a:rPr lang="fr-DZ" smtClean="0"/>
              <a:t>25/02/2025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9572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8522454-9F52-42B1-8781-DAD330BA6A36}" type="datetimeFigureOut">
              <a:rPr lang="fr-DZ" smtClean="0"/>
              <a:t>25/02/2025</a:t>
            </a:fld>
            <a:endParaRPr lang="fr-DZ"/>
          </a:p>
        </p:txBody>
      </p:sp>
      <p:sp>
        <p:nvSpPr>
          <p:cNvPr id="8" name="Footer Placeholder 7"/>
          <p:cNvSpPr>
            <a:spLocks noGrp="1"/>
          </p:cNvSpPr>
          <p:nvPr>
            <p:ph type="ftr" sz="quarter" idx="11"/>
          </p:nvPr>
        </p:nvSpPr>
        <p:spPr/>
        <p:txBody>
          <a:bodyPr/>
          <a:lstStyle/>
          <a:p>
            <a:endParaRPr lang="fr-DZ"/>
          </a:p>
        </p:txBody>
      </p:sp>
      <p:sp>
        <p:nvSpPr>
          <p:cNvPr id="9" name="Slide Number Placeholder 8"/>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0893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C8522454-9F52-42B1-8781-DAD330BA6A36}" type="datetimeFigureOut">
              <a:rPr lang="fr-DZ" smtClean="0"/>
              <a:t>25/02/2025</a:t>
            </a:fld>
            <a:endParaRPr lang="fr-DZ"/>
          </a:p>
        </p:txBody>
      </p:sp>
      <p:sp>
        <p:nvSpPr>
          <p:cNvPr id="5" name="Footer Placeholder 3"/>
          <p:cNvSpPr>
            <a:spLocks noGrp="1"/>
          </p:cNvSpPr>
          <p:nvPr>
            <p:ph type="ftr" sz="quarter" idx="11"/>
          </p:nvPr>
        </p:nvSpPr>
        <p:spPr/>
        <p:txBody>
          <a:bodyPr/>
          <a:lstStyle/>
          <a:p>
            <a:endParaRPr lang="fr-DZ"/>
          </a:p>
        </p:txBody>
      </p:sp>
      <p:sp>
        <p:nvSpPr>
          <p:cNvPr id="6" name="Slide Number Placeholder 4"/>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88619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522454-9F52-42B1-8781-DAD330BA6A36}" type="datetimeFigureOut">
              <a:rPr lang="fr-DZ" smtClean="0"/>
              <a:t>25/02/2025</a:t>
            </a:fld>
            <a:endParaRPr lang="fr-DZ"/>
          </a:p>
        </p:txBody>
      </p:sp>
      <p:sp>
        <p:nvSpPr>
          <p:cNvPr id="5" name="Footer Placeholder 2"/>
          <p:cNvSpPr>
            <a:spLocks noGrp="1"/>
          </p:cNvSpPr>
          <p:nvPr>
            <p:ph type="ftr" sz="quarter" idx="11"/>
          </p:nvPr>
        </p:nvSpPr>
        <p:spPr/>
        <p:txBody>
          <a:bodyPr/>
          <a:lstStyle/>
          <a:p>
            <a:endParaRPr lang="fr-DZ"/>
          </a:p>
        </p:txBody>
      </p:sp>
      <p:sp>
        <p:nvSpPr>
          <p:cNvPr id="6" name="Slide Number Placeholder 3"/>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9791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C8522454-9F52-42B1-8781-DAD330BA6A36}" type="datetimeFigureOut">
              <a:rPr lang="fr-DZ" smtClean="0"/>
              <a:t>25/02/2025</a:t>
            </a:fld>
            <a:endParaRPr lang="fr-DZ"/>
          </a:p>
        </p:txBody>
      </p:sp>
      <p:sp>
        <p:nvSpPr>
          <p:cNvPr id="5" name="Footer Placeholder 5"/>
          <p:cNvSpPr>
            <a:spLocks noGrp="1"/>
          </p:cNvSpPr>
          <p:nvPr>
            <p:ph type="ftr" sz="quarter" idx="11"/>
          </p:nvPr>
        </p:nvSpPr>
        <p:spPr/>
        <p:txBody>
          <a:bodyPr/>
          <a:lstStyle/>
          <a:p>
            <a:endParaRPr lang="fr-DZ"/>
          </a:p>
        </p:txBody>
      </p:sp>
      <p:sp>
        <p:nvSpPr>
          <p:cNvPr id="6"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87547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8522454-9F52-42B1-8781-DAD330BA6A36}" type="datetimeFigureOut">
              <a:rPr lang="fr-DZ" smtClean="0"/>
              <a:t>25/02/2025</a:t>
            </a:fld>
            <a:endParaRPr lang="fr-DZ"/>
          </a:p>
        </p:txBody>
      </p:sp>
      <p:sp>
        <p:nvSpPr>
          <p:cNvPr id="6" name="Footer Placeholder 5"/>
          <p:cNvSpPr>
            <a:spLocks noGrp="1"/>
          </p:cNvSpPr>
          <p:nvPr>
            <p:ph type="ftr" sz="quarter" idx="11"/>
          </p:nvPr>
        </p:nvSpPr>
        <p:spPr/>
        <p:txBody>
          <a:bodyPr/>
          <a:lstStyle/>
          <a:p>
            <a:endParaRPr lang="fr-DZ"/>
          </a:p>
        </p:txBody>
      </p:sp>
      <p:sp>
        <p:nvSpPr>
          <p:cNvPr id="7" name="Slide Number Placeholder 6"/>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00569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522454-9F52-42B1-8781-DAD330BA6A36}" type="datetimeFigureOut">
              <a:rPr lang="fr-DZ" smtClean="0"/>
              <a:t>25/02/2025</a:t>
            </a:fld>
            <a:endParaRPr lang="fr-D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D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123019591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5588852"/>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pPr algn="ctr"/>
            <a:r>
              <a:rPr lang="ar-SA" sz="5400" b="1" dirty="0">
                <a:solidFill>
                  <a:schemeClr val="tx1"/>
                </a:solidFill>
                <a:effectLst/>
                <a:ea typeface="Calibri" panose="020F0502020204030204" pitchFamily="34" charset="0"/>
                <a:cs typeface="Times New Roman" panose="02020603050405020304" pitchFamily="18" charset="0"/>
              </a:rPr>
              <a:t>تقنيات التسويق الرقمي</a:t>
            </a:r>
            <a:endParaRPr lang="fr-FR" sz="5400" b="1" dirty="0">
              <a:solidFill>
                <a:schemeClr val="tx1"/>
              </a:solidFill>
              <a:effectLst/>
              <a:ea typeface="Calibri" panose="020F0502020204030204" pitchFamily="34" charset="0"/>
              <a:cs typeface="Times New Roman" panose="02020603050405020304" pitchFamily="18" charset="0"/>
            </a:endParaRPr>
          </a:p>
          <a:p>
            <a:pPr algn="ctr"/>
            <a:r>
              <a:rPr lang="fr-FR"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techniques du Marketing Digital </a:t>
            </a:r>
            <a:endParaRPr lang="ar-SA"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r" rtl="1"/>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Dr.Benaida</a:t>
            </a:r>
            <a:r>
              <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rPr>
              <a:t> </a:t>
            </a:r>
            <a:r>
              <a:rPr lang="fr-FR" sz="4000" b="1" dirty="0" err="1">
                <a:solidFill>
                  <a:schemeClr val="tx1"/>
                </a:solidFill>
                <a:latin typeface="Bradley Hand ITC" panose="03070402050302030203" pitchFamily="66" charset="0"/>
                <a:ea typeface="Calibri" panose="020F0502020204030204" pitchFamily="34" charset="0"/>
                <a:cs typeface="Txt" panose="00000400000000000000" pitchFamily="2" charset="0"/>
              </a:rPr>
              <a:t>Imene</a:t>
            </a:r>
            <a:endParaRPr lang="fr-FR" sz="4000" b="1" dirty="0">
              <a:solidFill>
                <a:schemeClr val="tx1"/>
              </a:solidFill>
              <a:latin typeface="Bradley Hand ITC" panose="03070402050302030203" pitchFamily="66" charset="0"/>
              <a:ea typeface="Calibri" panose="020F0502020204030204" pitchFamily="34" charset="0"/>
              <a:cs typeface="Txt" panose="00000400000000000000" pitchFamily="2" charset="0"/>
            </a:endParaRPr>
          </a:p>
        </p:txBody>
      </p:sp>
    </p:spTree>
    <p:extLst>
      <p:ext uri="{BB962C8B-B14F-4D97-AF65-F5344CB8AC3E}">
        <p14:creationId xmlns:p14="http://schemas.microsoft.com/office/powerpoint/2010/main"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AD6606C-8C28-4DB6-B388-6AAF6D3DC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88" y="0"/>
            <a:ext cx="12126012" cy="6858000"/>
          </a:xfrm>
        </p:spPr>
      </p:pic>
    </p:spTree>
    <p:extLst>
      <p:ext uri="{BB962C8B-B14F-4D97-AF65-F5344CB8AC3E}">
        <p14:creationId xmlns:p14="http://schemas.microsoft.com/office/powerpoint/2010/main" val="90358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0" y="499620"/>
            <a:ext cx="10386646" cy="1583703"/>
          </a:xfrm>
        </p:spPr>
        <p:txBody>
          <a:bodyPr/>
          <a:lstStyle/>
          <a:p>
            <a:pPr algn="r" rtl="1"/>
            <a:r>
              <a:rPr lang="ar-SA" sz="4400" b="1" dirty="0"/>
              <a:t>المحاضرة الرابعة</a:t>
            </a:r>
            <a:r>
              <a:rPr lang="ar-SA" sz="4400" dirty="0"/>
              <a:t>: </a:t>
            </a:r>
            <a:r>
              <a:rPr lang="ar-SA" sz="4400" b="1" dirty="0">
                <a:solidFill>
                  <a:schemeClr val="tx1"/>
                </a:solidFill>
                <a:ea typeface="Calibri" panose="020F0502020204030204" pitchFamily="34" charset="0"/>
                <a:cs typeface="Times New Roman" panose="02020603050405020304" pitchFamily="18" charset="0"/>
              </a:rPr>
              <a:t>التسويق عبر </a:t>
            </a:r>
            <a:r>
              <a:rPr lang="fr-FR"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SEM</a:t>
            </a:r>
            <a:br>
              <a:rPr lang="fr-FR" sz="4400" b="1" dirty="0">
                <a:solidFill>
                  <a:schemeClr val="tx1"/>
                </a:solidFill>
                <a:effectLst/>
                <a:ea typeface="Calibri" panose="020F0502020204030204" pitchFamily="34" charset="0"/>
                <a:cs typeface="Times New Roman" panose="02020603050405020304" pitchFamily="18" charset="0"/>
              </a:rPr>
            </a:br>
            <a:r>
              <a:rPr lang="fr-FR" sz="4400" dirty="0"/>
              <a:t>  </a:t>
            </a:r>
            <a:endParaRPr lang="fr-DZ" sz="4400" dirty="0"/>
          </a:p>
        </p:txBody>
      </p:sp>
      <p:pic>
        <p:nvPicPr>
          <p:cNvPr id="3" name="Picture 2" descr="SEM GIFs on GIPHY - Be Animated">
            <a:extLst>
              <a:ext uri="{FF2B5EF4-FFF2-40B4-BE49-F238E27FC236}">
                <a16:creationId xmlns:a16="http://schemas.microsoft.com/office/drawing/2014/main" id="{673ED3A5-2976-4C5E-87AD-CA2428124E4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625320"/>
            <a:ext cx="12192000" cy="52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41F1CA1-0C1C-413C-995A-6BB10A3C4953}"/>
              </a:ext>
            </a:extLst>
          </p:cNvPr>
          <p:cNvSpPr>
            <a:spLocks noGrp="1"/>
          </p:cNvSpPr>
          <p:nvPr>
            <p:ph type="title"/>
          </p:nvPr>
        </p:nvSpPr>
        <p:spPr>
          <a:xfrm>
            <a:off x="3690410" y="115556"/>
            <a:ext cx="6749827" cy="1391697"/>
          </a:xfrm>
        </p:spPr>
        <p:txBody>
          <a:bodyPr/>
          <a:lstStyle/>
          <a:p>
            <a:pPr algn="r" rtl="1"/>
            <a:r>
              <a:rPr lang="ar-SA" b="1" dirty="0"/>
              <a:t>ما هو التسويق عبر </a:t>
            </a:r>
            <a:r>
              <a:rPr lang="fr-FR" b="1" dirty="0">
                <a:latin typeface="Times New Roman" panose="02020603050405020304" pitchFamily="18" charset="0"/>
                <a:cs typeface="Times New Roman" panose="02020603050405020304" pitchFamily="18" charset="0"/>
              </a:rPr>
              <a:t>SEM</a:t>
            </a:r>
            <a:endParaRPr lang="fr-DZ" b="1" dirty="0">
              <a:latin typeface="Times New Roman" panose="02020603050405020304" pitchFamily="18" charset="0"/>
              <a:cs typeface="Times New Roman" panose="02020603050405020304" pitchFamily="18" charset="0"/>
            </a:endParaRPr>
          </a:p>
        </p:txBody>
      </p:sp>
      <p:sp>
        <p:nvSpPr>
          <p:cNvPr id="2" name="Rectangle : coins arrondis 1">
            <a:extLst>
              <a:ext uri="{FF2B5EF4-FFF2-40B4-BE49-F238E27FC236}">
                <a16:creationId xmlns:a16="http://schemas.microsoft.com/office/drawing/2014/main" id="{C9AE1334-481E-443A-ACB0-59F094C0B148}"/>
              </a:ext>
            </a:extLst>
          </p:cNvPr>
          <p:cNvSpPr/>
          <p:nvPr/>
        </p:nvSpPr>
        <p:spPr>
          <a:xfrm>
            <a:off x="4598111" y="1105319"/>
            <a:ext cx="6043093" cy="193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1800" b="1" dirty="0">
                <a:solidFill>
                  <a:schemeClr val="tx1"/>
                </a:solidFill>
                <a:effectLst/>
                <a:latin typeface="Segoe UI Historic" panose="020B0502040204020203" pitchFamily="34" charset="0"/>
                <a:ea typeface="Calibri" panose="020F0502020204030204" pitchFamily="34" charset="0"/>
                <a:cs typeface="Times New Roman" panose="02020603050405020304" pitchFamily="18" charset="0"/>
              </a:rPr>
              <a:t>التسويق عبر محركات البحث</a:t>
            </a:r>
            <a:r>
              <a:rPr lang="en-US" sz="1800" b="1" dirty="0">
                <a:solidFill>
                  <a:schemeClr val="tx1"/>
                </a:solidFill>
                <a:effectLst/>
                <a:latin typeface="Segoe UI Historic" panose="020B0502040204020203" pitchFamily="34" charset="0"/>
                <a:ea typeface="Calibri" panose="020F0502020204030204" pitchFamily="34" charset="0"/>
              </a:rPr>
              <a:t> (Search Engine Marketing - SEM) </a:t>
            </a:r>
            <a:r>
              <a:rPr lang="ar-SA" sz="1800" b="1" dirty="0">
                <a:solidFill>
                  <a:schemeClr val="tx1"/>
                </a:solidFill>
                <a:effectLst/>
                <a:latin typeface="Segoe UI Historic" panose="020B0502040204020203" pitchFamily="34" charset="0"/>
                <a:ea typeface="Calibri" panose="020F0502020204030204" pitchFamily="34" charset="0"/>
                <a:cs typeface="Times New Roman" panose="02020603050405020304" pitchFamily="18" charset="0"/>
              </a:rPr>
              <a:t>هو استراتيجية تسويقية رقمية تهدف إلى زيادة ظهور المواقع الإلكترونية في صفحات نتائج محركات البحث</a:t>
            </a:r>
            <a:r>
              <a:rPr lang="en-US" sz="1800" b="1" dirty="0">
                <a:solidFill>
                  <a:schemeClr val="tx1"/>
                </a:solidFill>
                <a:effectLst/>
                <a:latin typeface="Segoe UI Historic" panose="020B0502040204020203" pitchFamily="34" charset="0"/>
                <a:ea typeface="Calibri" panose="020F0502020204030204" pitchFamily="34" charset="0"/>
              </a:rPr>
              <a:t> (SERPs) </a:t>
            </a:r>
            <a:r>
              <a:rPr lang="ar-SA" sz="1800" b="1" dirty="0">
                <a:solidFill>
                  <a:schemeClr val="tx1"/>
                </a:solidFill>
                <a:effectLst/>
                <a:latin typeface="Segoe UI Historic" panose="020B0502040204020203" pitchFamily="34" charset="0"/>
                <a:ea typeface="Calibri" panose="020F0502020204030204" pitchFamily="34" charset="0"/>
                <a:cs typeface="Times New Roman" panose="02020603050405020304" pitchFamily="18" charset="0"/>
              </a:rPr>
              <a:t>من خلال الإعلانات المدفوعة. يعتمد</a:t>
            </a:r>
            <a:r>
              <a:rPr lang="en-US" sz="1800" b="1" dirty="0">
                <a:solidFill>
                  <a:schemeClr val="tx1"/>
                </a:solidFill>
                <a:effectLst/>
                <a:latin typeface="Segoe UI Historic" panose="020B0502040204020203" pitchFamily="34" charset="0"/>
                <a:ea typeface="Calibri" panose="020F0502020204030204" pitchFamily="34" charset="0"/>
              </a:rPr>
              <a:t> SEM </a:t>
            </a:r>
            <a:r>
              <a:rPr lang="ar-SA" sz="1800" b="1" dirty="0">
                <a:solidFill>
                  <a:schemeClr val="tx1"/>
                </a:solidFill>
                <a:effectLst/>
                <a:latin typeface="Segoe UI Historic" panose="020B0502040204020203" pitchFamily="34" charset="0"/>
                <a:ea typeface="Calibri" panose="020F0502020204030204" pitchFamily="34" charset="0"/>
                <a:cs typeface="Times New Roman" panose="02020603050405020304" pitchFamily="18" charset="0"/>
              </a:rPr>
              <a:t>على نموذج الدفع لكل نقرة </a:t>
            </a:r>
            <a:r>
              <a:rPr lang="en-US" sz="1800" b="1" dirty="0">
                <a:solidFill>
                  <a:schemeClr val="tx1"/>
                </a:solidFill>
                <a:effectLst/>
                <a:latin typeface="Segoe UI Historic" panose="020B0502040204020203" pitchFamily="34" charset="0"/>
                <a:ea typeface="Calibri" panose="020F0502020204030204" pitchFamily="34" charset="0"/>
              </a:rPr>
              <a:t> (PPC)</a:t>
            </a:r>
            <a:r>
              <a:rPr lang="ar-SA" sz="1800" b="1" dirty="0">
                <a:solidFill>
                  <a:schemeClr val="tx1"/>
                </a:solidFill>
                <a:effectLst/>
                <a:latin typeface="Segoe UI Historic" panose="020B0502040204020203" pitchFamily="34" charset="0"/>
                <a:ea typeface="Calibri" panose="020F0502020204030204" pitchFamily="34" charset="0"/>
                <a:cs typeface="Times New Roman" panose="02020603050405020304" pitchFamily="18" charset="0"/>
              </a:rPr>
              <a:t>، حيث يدفع المعلنون مقابل ظهور إعلاناتهم للمستخدمين الذين يبحثون عن كلمات مفتاحية ذات صلة بمنتجاتهم أو خدماتهم</a:t>
            </a:r>
            <a:r>
              <a:rPr lang="en-US" sz="1800" b="1" dirty="0">
                <a:solidFill>
                  <a:schemeClr val="tx1"/>
                </a:solidFill>
                <a:effectLst/>
                <a:latin typeface="Segoe UI Historic" panose="020B0502040204020203" pitchFamily="34" charset="0"/>
                <a:ea typeface="Calibri" panose="020F0502020204030204" pitchFamily="34" charset="0"/>
              </a:rPr>
              <a:t>.</a:t>
            </a:r>
            <a:endParaRPr lang="ar-SA" sz="2000" b="1" i="0" dirty="0">
              <a:solidFill>
                <a:schemeClr val="tx1"/>
              </a:solidFill>
              <a:effectLst/>
              <a:latin typeface="Times New Roman" panose="02020603050405020304" pitchFamily="18" charset="0"/>
              <a:cs typeface="Times New Roman" panose="02020603050405020304" pitchFamily="18" charset="0"/>
            </a:endParaRPr>
          </a:p>
        </p:txBody>
      </p:sp>
      <p:sp>
        <p:nvSpPr>
          <p:cNvPr id="8" name="Rectangle : coins arrondis 7">
            <a:extLst>
              <a:ext uri="{FF2B5EF4-FFF2-40B4-BE49-F238E27FC236}">
                <a16:creationId xmlns:a16="http://schemas.microsoft.com/office/drawing/2014/main" id="{AD38174E-26B4-451E-B43D-1296E94793F6}"/>
              </a:ext>
            </a:extLst>
          </p:cNvPr>
          <p:cNvSpPr/>
          <p:nvPr/>
        </p:nvSpPr>
        <p:spPr>
          <a:xfrm>
            <a:off x="4598111" y="3276600"/>
            <a:ext cx="6502958" cy="3085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000" b="1" dirty="0">
                <a:effectLst/>
                <a:latin typeface="Calibri" panose="020F0502020204030204" pitchFamily="34" charset="0"/>
                <a:ea typeface="Calibri" panose="020F0502020204030204" pitchFamily="34" charset="0"/>
                <a:cs typeface="Simplified Arabic" panose="02020603050405020304" pitchFamily="18" charset="-78"/>
              </a:rPr>
              <a:t>يعد التسويق عبر المحركات البحث طريقة أخرى لتعزيز حركة المرور ويقدم خدمة مدفوعة لتوفير مساحة للإعلان عن منتج أو خدمة يمكن شراء مساحة إعلانية تظهر على صفحة نتائج محرك البحث للمستخدم خدمات البحث المدفوعة شائعة هي </a:t>
            </a:r>
            <a:r>
              <a:rPr lang="en-US" sz="2000" b="1" dirty="0">
                <a:effectLst/>
                <a:latin typeface="Times New Roman" panose="02020603050405020304" pitchFamily="18" charset="0"/>
                <a:ea typeface="Calibri" panose="020F0502020204030204" pitchFamily="34" charset="0"/>
                <a:cs typeface="Arial" panose="020B0604020202020204" pitchFamily="34" charset="0"/>
              </a:rPr>
              <a:t>Google AdWords</a:t>
            </a:r>
            <a:r>
              <a:rPr lang="ar-SA" sz="2000" b="1" dirty="0">
                <a:effectLst/>
                <a:latin typeface="Calibri" panose="020F0502020204030204" pitchFamily="34" charset="0"/>
                <a:ea typeface="Calibri" panose="020F0502020204030204" pitchFamily="34" charset="0"/>
                <a:cs typeface="Simplified Arabic" panose="02020603050405020304" pitchFamily="18" charset="-78"/>
              </a:rPr>
              <a:t>و </a:t>
            </a:r>
            <a:r>
              <a:rPr lang="en-US" sz="2000" b="1" dirty="0">
                <a:effectLst/>
                <a:latin typeface="Calibri" panose="020F0502020204030204" pitchFamily="34" charset="0"/>
                <a:ea typeface="Calibri" panose="020F0502020204030204" pitchFamily="34" charset="0"/>
                <a:cs typeface="Arial" panose="020B0604020202020204" pitchFamily="34" charset="0"/>
              </a:rPr>
              <a:t>‫</a:t>
            </a:r>
            <a:r>
              <a:rPr lang="en-US" sz="2000" b="1" dirty="0">
                <a:effectLst/>
                <a:latin typeface="Times New Roman" panose="02020603050405020304" pitchFamily="18" charset="0"/>
                <a:ea typeface="Calibri" panose="020F0502020204030204" pitchFamily="34" charset="0"/>
                <a:cs typeface="Arial" panose="020B0604020202020204" pitchFamily="34" charset="0"/>
              </a:rPr>
              <a:t>Bing Ads</a:t>
            </a:r>
            <a:r>
              <a:rPr lang="ar-SA" sz="2000" b="1" dirty="0">
                <a:effectLst/>
                <a:latin typeface="Times New Roman" panose="02020603050405020304" pitchFamily="18" charset="0"/>
                <a:ea typeface="Calibri" panose="020F0502020204030204" pitchFamily="34" charset="0"/>
                <a:cs typeface="Arial" panose="020B0604020202020204" pitchFamily="34" charset="0"/>
              </a:rPr>
              <a:t> </a:t>
            </a:r>
            <a:r>
              <a:rPr lang="ar-SA" sz="2000" b="1" dirty="0">
                <a:effectLst/>
                <a:latin typeface="Calibri" panose="020F0502020204030204" pitchFamily="34" charset="0"/>
                <a:ea typeface="Calibri" panose="020F0502020204030204" pitchFamily="34" charset="0"/>
                <a:cs typeface="Simplified Arabic" panose="02020603050405020304" pitchFamily="18" charset="-78"/>
              </a:rPr>
              <a:t>توفر محركات البحث هذه منصة عرض إعلان عن طريق تحصيل مبلغ محدد مسبقا يعتبر</a:t>
            </a:r>
            <a:r>
              <a:rPr lang="en-US" sz="2000" b="1" dirty="0">
                <a:effectLst/>
                <a:latin typeface="Times New Roman" panose="02020603050405020304" pitchFamily="18" charset="0"/>
                <a:ea typeface="Calibri" panose="020F0502020204030204" pitchFamily="34" charset="0"/>
                <a:cs typeface="Arial" panose="020B0604020202020204" pitchFamily="34" charset="0"/>
              </a:rPr>
              <a:t>SEM</a:t>
            </a:r>
            <a:r>
              <a:rPr lang="ar-SA" sz="2000" b="1" dirty="0">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effectLst/>
                <a:latin typeface="Simplified Arabic" panose="02020603050405020304" pitchFamily="18" charset="-78"/>
                <a:ea typeface="Calibri" panose="020F0502020204030204" pitchFamily="34" charset="0"/>
                <a:cs typeface="Arial" panose="020B0604020202020204" pitchFamily="34" charset="0"/>
              </a:rPr>
              <a:t> </a:t>
            </a:r>
            <a:r>
              <a:rPr lang="ar-SA" sz="2000" b="1" dirty="0">
                <a:effectLst/>
                <a:latin typeface="Calibri" panose="020F0502020204030204" pitchFamily="34" charset="0"/>
                <a:ea typeface="Calibri" panose="020F0502020204030204" pitchFamily="34" charset="0"/>
                <a:cs typeface="Simplified Arabic" panose="02020603050405020304" pitchFamily="18" charset="-78"/>
              </a:rPr>
              <a:t>نموذجا فعالا لأنه يعرض إعلان للعميل المستهدف نظرا لأن معظم محركات البحث تتبع طريقة الدفع لكل نقرة أو طريقة الإعلان </a:t>
            </a:r>
            <a:r>
              <a:rPr lang="en-US" sz="2000" b="1" dirty="0">
                <a:effectLst/>
                <a:latin typeface="Times New Roman" panose="02020603050405020304" pitchFamily="18" charset="0"/>
                <a:ea typeface="Calibri" panose="020F0502020204030204" pitchFamily="34" charset="0"/>
                <a:cs typeface="Arial" panose="020B0604020202020204" pitchFamily="34" charset="0"/>
              </a:rPr>
              <a:t>PPC</a:t>
            </a:r>
            <a:r>
              <a:rPr lang="en-US" sz="2000" b="1" dirty="0">
                <a:effectLst/>
                <a:latin typeface="Simplified Arabic" panose="02020603050405020304" pitchFamily="18" charset="-78"/>
                <a:ea typeface="Calibri" panose="020F0502020204030204" pitchFamily="34" charset="0"/>
                <a:cs typeface="Arial" panose="020B0604020202020204" pitchFamily="34" charset="0"/>
              </a:rPr>
              <a:t> </a:t>
            </a:r>
            <a:r>
              <a:rPr lang="ar-SA" sz="2000" b="1" dirty="0">
                <a:effectLst/>
                <a:latin typeface="Simplified Arabic" panose="02020603050405020304" pitchFamily="18" charset="-78"/>
                <a:ea typeface="Calibri" panose="020F0502020204030204" pitchFamily="34" charset="0"/>
                <a:cs typeface="Arial" panose="020B0604020202020204" pitchFamily="34" charset="0"/>
              </a:rPr>
              <a:t> </a:t>
            </a:r>
            <a:r>
              <a:rPr lang="ar-SA" sz="2000" b="1" dirty="0">
                <a:effectLst/>
                <a:latin typeface="Calibri" panose="020F0502020204030204" pitchFamily="34" charset="0"/>
                <a:ea typeface="Calibri" panose="020F0502020204030204" pitchFamily="34" charset="0"/>
                <a:cs typeface="Simplified Arabic" panose="02020603050405020304" pitchFamily="18" charset="-78"/>
              </a:rPr>
              <a:t>حيث تفرض محركات البحث رسوما على العلامة التجارية على أساس عدد المرات التي يتم فيها النقر فوق إعلانها.</a:t>
            </a:r>
            <a:r>
              <a:rPr lang="en-US" sz="2000" b="1" dirty="0">
                <a:effectLst/>
                <a:latin typeface="Times New Roman" panose="02020603050405020304" pitchFamily="18" charset="0"/>
                <a:ea typeface="Calibri" panose="020F0502020204030204" pitchFamily="34" charset="0"/>
                <a:cs typeface="Arial" panose="020B0604020202020204" pitchFamily="34" charset="0"/>
              </a:rPr>
              <a:t> </a:t>
            </a:r>
            <a:endParaRPr lang="fr-DZ"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AutoShape 4" descr="التسويق الإلكتروني عبر محركات البحث SEM.. دليل المبتدئين">
            <a:extLst>
              <a:ext uri="{FF2B5EF4-FFF2-40B4-BE49-F238E27FC236}">
                <a16:creationId xmlns:a16="http://schemas.microsoft.com/office/drawing/2014/main" id="{B5ECAD26-E68F-4BF6-8395-72533D88F0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sp>
        <p:nvSpPr>
          <p:cNvPr id="5" name="AutoShape 6" descr="التسويق الإلكتروني عبر محركات البحث SEM.. دليل المبتدئين">
            <a:extLst>
              <a:ext uri="{FF2B5EF4-FFF2-40B4-BE49-F238E27FC236}">
                <a16:creationId xmlns:a16="http://schemas.microsoft.com/office/drawing/2014/main" id="{B20B623D-BE7B-46FA-A734-44C9355F1780}"/>
              </a:ext>
            </a:extLst>
          </p:cNvPr>
          <p:cNvSpPr>
            <a:spLocks noChangeAspect="1" noChangeArrowheads="1"/>
          </p:cNvSpPr>
          <p:nvPr/>
        </p:nvSpPr>
        <p:spPr bwMode="auto">
          <a:xfrm>
            <a:off x="2257425" y="1738311"/>
            <a:ext cx="304800" cy="6228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2056" name="Picture 8" descr="ما هو التسويق عبر محركات البحث (SEM)؟ | تك عربي | Tech 3arabi">
            <a:extLst>
              <a:ext uri="{FF2B5EF4-FFF2-40B4-BE49-F238E27FC236}">
                <a16:creationId xmlns:a16="http://schemas.microsoft.com/office/drawing/2014/main" id="{6FE61B1D-7396-4250-9625-B2F1AA441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14850" cy="710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6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4AA5-5267-4D61-8EDD-D21456A1E133}"/>
              </a:ext>
            </a:extLst>
          </p:cNvPr>
          <p:cNvSpPr>
            <a:spLocks noGrp="1"/>
          </p:cNvSpPr>
          <p:nvPr>
            <p:ph type="title"/>
          </p:nvPr>
        </p:nvSpPr>
        <p:spPr>
          <a:xfrm>
            <a:off x="834013" y="0"/>
            <a:ext cx="9344968" cy="1356527"/>
          </a:xfrm>
        </p:spPr>
        <p:txBody>
          <a:bodyPr/>
          <a:lstStyle/>
          <a:p>
            <a:pPr algn="r" rtl="1"/>
            <a:r>
              <a:rPr lang="ar-SA" b="1" dirty="0"/>
              <a:t>أهمية التسويق عبر </a:t>
            </a:r>
            <a:r>
              <a:rPr lang="fr-FR" b="1" dirty="0">
                <a:latin typeface="Times New Roman" panose="02020603050405020304" pitchFamily="18" charset="0"/>
                <a:cs typeface="Times New Roman" panose="02020603050405020304" pitchFamily="18" charset="0"/>
              </a:rPr>
              <a:t>SEM</a:t>
            </a:r>
            <a:r>
              <a:rPr lang="ar-SA" b="1" dirty="0"/>
              <a:t> في التسويق الرقمي</a:t>
            </a:r>
            <a:endParaRPr lang="fr-DZ" b="1" dirty="0"/>
          </a:p>
        </p:txBody>
      </p:sp>
      <p:sp>
        <p:nvSpPr>
          <p:cNvPr id="8" name="Bulle narrative : rectangle à coins arrondis 7">
            <a:extLst>
              <a:ext uri="{FF2B5EF4-FFF2-40B4-BE49-F238E27FC236}">
                <a16:creationId xmlns:a16="http://schemas.microsoft.com/office/drawing/2014/main" id="{82BADC98-CF1D-4684-AFC5-F029E9B33DF6}"/>
              </a:ext>
            </a:extLst>
          </p:cNvPr>
          <p:cNvSpPr/>
          <p:nvPr/>
        </p:nvSpPr>
        <p:spPr>
          <a:xfrm>
            <a:off x="3898761" y="946404"/>
            <a:ext cx="6641961" cy="5501473"/>
          </a:xfrm>
          <a:prstGeom prst="wedgeRoundRectCallout">
            <a:avLst>
              <a:gd name="adj1" fmla="val -36504"/>
              <a:gd name="adj2" fmla="val 15489"/>
              <a:gd name="adj3" fmla="val 16667"/>
            </a:avLst>
          </a:prstGeom>
          <a:solidFill>
            <a:srgbClr val="C00000"/>
          </a:solidFill>
          <a:ln>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285750" indent="-285750" algn="just" rtl="1">
              <a:buFont typeface="Wingdings" panose="05000000000000000000" pitchFamily="2" charset="2"/>
              <a:buChar char="q"/>
            </a:pPr>
            <a:r>
              <a:rPr lang="ar-SA" sz="2400" b="1" dirty="0">
                <a:solidFill>
                  <a:schemeClr val="tx1"/>
                </a:solidFill>
                <a:effectLst/>
                <a:latin typeface="Times New Roman" panose="02020603050405020304" pitchFamily="18" charset="0"/>
                <a:ea typeface="Times New Roman" panose="02020603050405020304" pitchFamily="18" charset="0"/>
              </a:rPr>
              <a:t>الظهور الفوري</a:t>
            </a:r>
            <a:r>
              <a:rPr lang="ar-SA" sz="2400" dirty="0">
                <a:solidFill>
                  <a:schemeClr val="tx1"/>
                </a:solidFill>
                <a:effectLst/>
                <a:latin typeface="Times New Roman" panose="02020603050405020304" pitchFamily="18" charset="0"/>
                <a:ea typeface="Times New Roman" panose="02020603050405020304" pitchFamily="18" charset="0"/>
              </a:rPr>
              <a:t>: يمكن الحصول على زيارات مباشرة بمجرد تشغيل الحملات الإعلانية</a:t>
            </a:r>
          </a:p>
          <a:p>
            <a:pPr marL="285750" indent="-285750" algn="just" rtl="1">
              <a:buFont typeface="Wingdings" panose="05000000000000000000" pitchFamily="2" charset="2"/>
              <a:buChar char="q"/>
            </a:pPr>
            <a:r>
              <a:rPr lang="ar-SA" sz="2400" b="1" dirty="0">
                <a:solidFill>
                  <a:schemeClr val="tx1"/>
                </a:solidFill>
                <a:effectLst/>
                <a:latin typeface="Times New Roman" panose="02020603050405020304" pitchFamily="18" charset="0"/>
                <a:ea typeface="Times New Roman" panose="02020603050405020304" pitchFamily="18" charset="0"/>
              </a:rPr>
              <a:t>استهداف دقيق</a:t>
            </a:r>
            <a:r>
              <a:rPr lang="ar-SA" sz="2400" dirty="0">
                <a:solidFill>
                  <a:schemeClr val="tx1"/>
                </a:solidFill>
                <a:effectLst/>
                <a:latin typeface="Times New Roman" panose="02020603050405020304" pitchFamily="18" charset="0"/>
                <a:ea typeface="Times New Roman" panose="02020603050405020304" pitchFamily="18" charset="0"/>
              </a:rPr>
              <a:t>: يمكن تخصيص الإعلانات بناءً على الموقع الجغرافي، اللغة، الجهاز المستخدم، والاهتمامات</a:t>
            </a:r>
          </a:p>
          <a:p>
            <a:pPr marL="285750" indent="-285750" algn="just" rtl="1">
              <a:buFont typeface="Wingdings" panose="05000000000000000000" pitchFamily="2" charset="2"/>
              <a:buChar char="q"/>
            </a:pPr>
            <a:r>
              <a:rPr lang="ar-SA" sz="2400" b="1" dirty="0">
                <a:solidFill>
                  <a:schemeClr val="tx1"/>
                </a:solidFill>
                <a:effectLst/>
                <a:latin typeface="Times New Roman" panose="02020603050405020304" pitchFamily="18" charset="0"/>
                <a:ea typeface="Times New Roman" panose="02020603050405020304" pitchFamily="18" charset="0"/>
              </a:rPr>
              <a:t>تحليل الأداء بسهولة</a:t>
            </a:r>
            <a:r>
              <a:rPr lang="ar-SA" sz="2400" dirty="0">
                <a:solidFill>
                  <a:schemeClr val="tx1"/>
                </a:solidFill>
                <a:effectLst/>
                <a:latin typeface="Times New Roman" panose="02020603050405020304" pitchFamily="18" charset="0"/>
                <a:ea typeface="Times New Roman" panose="02020603050405020304" pitchFamily="18" charset="0"/>
              </a:rPr>
              <a:t>: توفر الأدوات مثل</a:t>
            </a:r>
            <a:r>
              <a:rPr lang="fr-DZ" sz="2400" dirty="0">
                <a:solidFill>
                  <a:schemeClr val="tx1"/>
                </a:solidFill>
                <a:effectLst/>
                <a:latin typeface="Times New Roman" panose="02020603050405020304" pitchFamily="18" charset="0"/>
                <a:ea typeface="Times New Roman" panose="02020603050405020304" pitchFamily="18" charset="0"/>
              </a:rPr>
              <a:t> Google </a:t>
            </a:r>
            <a:r>
              <a:rPr lang="fr-DZ" sz="2400" dirty="0" err="1">
                <a:solidFill>
                  <a:schemeClr val="tx1"/>
                </a:solidFill>
                <a:effectLst/>
                <a:latin typeface="Times New Roman" panose="02020603050405020304" pitchFamily="18" charset="0"/>
                <a:ea typeface="Times New Roman" panose="02020603050405020304" pitchFamily="18" charset="0"/>
              </a:rPr>
              <a:t>Ads</a:t>
            </a:r>
            <a:r>
              <a:rPr lang="fr-DZ" sz="2400" dirty="0">
                <a:solidFill>
                  <a:schemeClr val="tx1"/>
                </a:solidFill>
                <a:effectLst/>
                <a:latin typeface="Times New Roman" panose="02020603050405020304" pitchFamily="18" charset="0"/>
                <a:ea typeface="Times New Roman" panose="02020603050405020304" pitchFamily="18" charset="0"/>
              </a:rPr>
              <a:t> </a:t>
            </a:r>
            <a:r>
              <a:rPr lang="ar-SA" sz="2400" dirty="0">
                <a:solidFill>
                  <a:schemeClr val="tx1"/>
                </a:solidFill>
                <a:effectLst/>
                <a:latin typeface="Times New Roman" panose="02020603050405020304" pitchFamily="18" charset="0"/>
                <a:ea typeface="Times New Roman" panose="02020603050405020304" pitchFamily="18" charset="0"/>
              </a:rPr>
              <a:t>و</a:t>
            </a:r>
            <a:r>
              <a:rPr lang="fr-DZ" sz="2400" dirty="0">
                <a:solidFill>
                  <a:schemeClr val="tx1"/>
                </a:solidFill>
                <a:effectLst/>
                <a:latin typeface="Times New Roman" panose="02020603050405020304" pitchFamily="18" charset="0"/>
                <a:ea typeface="Times New Roman" panose="02020603050405020304" pitchFamily="18" charset="0"/>
              </a:rPr>
              <a:t> </a:t>
            </a:r>
            <a:r>
              <a:rPr lang="ar-SA" sz="2400" dirty="0">
                <a:solidFill>
                  <a:schemeClr val="tx1"/>
                </a:solidFill>
                <a:effectLst/>
                <a:latin typeface="Times New Roman" panose="02020603050405020304" pitchFamily="18" charset="0"/>
                <a:ea typeface="Times New Roman" panose="02020603050405020304" pitchFamily="18" charset="0"/>
              </a:rPr>
              <a:t> </a:t>
            </a:r>
            <a:r>
              <a:rPr lang="fr-DZ" sz="2400" dirty="0">
                <a:solidFill>
                  <a:schemeClr val="tx1"/>
                </a:solidFill>
                <a:effectLst/>
                <a:latin typeface="Times New Roman" panose="02020603050405020304" pitchFamily="18" charset="0"/>
                <a:ea typeface="Times New Roman" panose="02020603050405020304" pitchFamily="18" charset="0"/>
              </a:rPr>
              <a:t>Google Analytics </a:t>
            </a:r>
            <a:r>
              <a:rPr lang="ar-SA" sz="2400" dirty="0">
                <a:solidFill>
                  <a:schemeClr val="tx1"/>
                </a:solidFill>
                <a:effectLst/>
                <a:latin typeface="Times New Roman" panose="02020603050405020304" pitchFamily="18" charset="0"/>
                <a:ea typeface="Times New Roman" panose="02020603050405020304" pitchFamily="18" charset="0"/>
              </a:rPr>
              <a:t> بيانات مفصلة حول الأداء، مما يسهل تحسين الحملات</a:t>
            </a:r>
          </a:p>
          <a:p>
            <a:pPr marL="285750" indent="-285750" algn="just" rtl="1">
              <a:buFont typeface="Wingdings" panose="05000000000000000000" pitchFamily="2" charset="2"/>
              <a:buChar char="q"/>
            </a:pPr>
            <a:r>
              <a:rPr lang="ar-SA" sz="2400" b="1" dirty="0">
                <a:solidFill>
                  <a:schemeClr val="tx1"/>
                </a:solidFill>
                <a:effectLst/>
                <a:latin typeface="Times New Roman" panose="02020603050405020304" pitchFamily="18" charset="0"/>
                <a:ea typeface="Times New Roman" panose="02020603050405020304" pitchFamily="18" charset="0"/>
              </a:rPr>
              <a:t>عائد استثمار مرتفع</a:t>
            </a:r>
            <a:r>
              <a:rPr lang="fr-DZ" sz="2400" b="1" dirty="0">
                <a:solidFill>
                  <a:schemeClr val="tx1"/>
                </a:solidFill>
                <a:effectLst/>
                <a:latin typeface="Times New Roman" panose="02020603050405020304" pitchFamily="18" charset="0"/>
                <a:ea typeface="Times New Roman" panose="02020603050405020304" pitchFamily="18" charset="0"/>
              </a:rPr>
              <a:t> </a:t>
            </a:r>
            <a:r>
              <a:rPr lang="fr-DZ" sz="2400" dirty="0">
                <a:solidFill>
                  <a:schemeClr val="tx1"/>
                </a:solidFill>
                <a:effectLst/>
                <a:latin typeface="Times New Roman" panose="02020603050405020304" pitchFamily="18" charset="0"/>
                <a:ea typeface="Times New Roman" panose="02020603050405020304" pitchFamily="18" charset="0"/>
              </a:rPr>
              <a:t>(ROI): </a:t>
            </a:r>
            <a:r>
              <a:rPr lang="ar-SA" sz="2400" dirty="0">
                <a:solidFill>
                  <a:schemeClr val="tx1"/>
                </a:solidFill>
                <a:effectLst/>
                <a:latin typeface="Times New Roman" panose="02020603050405020304" pitchFamily="18" charset="0"/>
                <a:ea typeface="Times New Roman" panose="02020603050405020304" pitchFamily="18" charset="0"/>
              </a:rPr>
              <a:t>عند تحسين الإعلانات واستهداف الكلمات المفتاحية المناسبة، يمكن تحقيق عوائد جيدة مقارنة بالتكاليف</a:t>
            </a:r>
            <a:endParaRPr lang="ar-SA" sz="3200" b="1" i="0" dirty="0">
              <a:solidFill>
                <a:schemeClr val="tx1"/>
              </a:solidFill>
              <a:effectLst/>
              <a:highlight>
                <a:srgbClr val="FFFF00"/>
              </a:highlight>
              <a:latin typeface="AmazonEmberArabic"/>
              <a:cs typeface="+mj-cs"/>
            </a:endParaRPr>
          </a:p>
        </p:txBody>
      </p:sp>
      <p:pic>
        <p:nvPicPr>
          <p:cNvPr id="3074" name="Picture 2" descr="التسويق عبر محركات البحث و الفرق بين SEO و SEM | MUS Academy">
            <a:extLst>
              <a:ext uri="{FF2B5EF4-FFF2-40B4-BE49-F238E27FC236}">
                <a16:creationId xmlns:a16="http://schemas.microsoft.com/office/drawing/2014/main" id="{B797B4FF-721B-4829-90ED-D7FF74CE1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0928"/>
            <a:ext cx="3898761" cy="581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مكونات التسويق عبر </a:t>
            </a:r>
            <a:r>
              <a:rPr lang="fr-FR" b="1" dirty="0">
                <a:latin typeface="Times New Roman" panose="02020603050405020304" pitchFamily="18" charset="0"/>
                <a:cs typeface="Times New Roman" panose="02020603050405020304" pitchFamily="18" charset="0"/>
              </a:rPr>
              <a:t>SEM</a:t>
            </a:r>
            <a:endParaRPr lang="fr-DZ" b="1" dirty="0"/>
          </a:p>
        </p:txBody>
      </p:sp>
      <p:sp>
        <p:nvSpPr>
          <p:cNvPr id="3" name="ZoneTexte 2">
            <a:extLst>
              <a:ext uri="{FF2B5EF4-FFF2-40B4-BE49-F238E27FC236}">
                <a16:creationId xmlns:a16="http://schemas.microsoft.com/office/drawing/2014/main" id="{3B820B4B-B04A-4BE9-8E88-8B2F34238B2C}"/>
              </a:ext>
            </a:extLst>
          </p:cNvPr>
          <p:cNvSpPr txBox="1"/>
          <p:nvPr/>
        </p:nvSpPr>
        <p:spPr>
          <a:xfrm>
            <a:off x="8902839" y="3014507"/>
            <a:ext cx="3289160" cy="1015663"/>
          </a:xfrm>
          <a:prstGeom prst="rect">
            <a:avLst/>
          </a:prstGeom>
          <a:noFill/>
        </p:spPr>
        <p:txBody>
          <a:bodyPr wrap="square" rtlCol="0">
            <a:spAutoFit/>
          </a:bodyPr>
          <a:lstStyle/>
          <a:p>
            <a:pPr algn="just" rtl="1"/>
            <a:r>
              <a:rPr lang="fr-DZ" sz="2000" b="1" dirty="0">
                <a:effectLst/>
                <a:latin typeface="Times New Roman" panose="02020603050405020304" pitchFamily="18" charset="0"/>
                <a:ea typeface="Times New Roman" panose="02020603050405020304" pitchFamily="18" charset="0"/>
              </a:rPr>
              <a:t>Broad Match: </a:t>
            </a:r>
            <a:r>
              <a:rPr lang="ar-SA" sz="2000" b="1" dirty="0">
                <a:effectLst/>
                <a:latin typeface="Times New Roman" panose="02020603050405020304" pitchFamily="18" charset="0"/>
                <a:ea typeface="Times New Roman" panose="02020603050405020304" pitchFamily="18" charset="0"/>
              </a:rPr>
              <a:t>استهداف واسع، حيث يظهر الإعلان لأي بحث يحتوي على أي من كلمات العبارة</a:t>
            </a:r>
            <a:endParaRPr lang="ar-SA" sz="3600" b="1" dirty="0">
              <a:effectLst/>
              <a:latin typeface="Times New Roman" panose="02020603050405020304" pitchFamily="18" charset="0"/>
              <a:ea typeface="Calibri" panose="020F0502020204030204" pitchFamily="34" charset="0"/>
              <a:cs typeface="+mj-cs"/>
            </a:endParaRPr>
          </a:p>
        </p:txBody>
      </p:sp>
      <p:pic>
        <p:nvPicPr>
          <p:cNvPr id="4100" name="Picture 4" descr="Tips for selecting your SEO keywords - imarket4u">
            <a:extLst>
              <a:ext uri="{FF2B5EF4-FFF2-40B4-BE49-F238E27FC236}">
                <a16:creationId xmlns:a16="http://schemas.microsoft.com/office/drawing/2014/main" id="{1223FC41-887D-46AC-90A9-5AFA22B2C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3563"/>
            <a:ext cx="12192000" cy="18095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B590EDE7-E1EE-4730-AFC3-AA5A6EE1E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908" y="2723104"/>
            <a:ext cx="5596931" cy="4224808"/>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E533D459-F737-4D89-82DB-A66C5ACFC68D}"/>
              </a:ext>
            </a:extLst>
          </p:cNvPr>
          <p:cNvSpPr txBox="1"/>
          <p:nvPr/>
        </p:nvSpPr>
        <p:spPr>
          <a:xfrm>
            <a:off x="-25121" y="4096844"/>
            <a:ext cx="3331029" cy="1200329"/>
          </a:xfrm>
          <a:prstGeom prst="rect">
            <a:avLst/>
          </a:prstGeom>
          <a:noFill/>
        </p:spPr>
        <p:txBody>
          <a:bodyPr wrap="square">
            <a:spAutoFit/>
          </a:bodyPr>
          <a:lstStyle/>
          <a:p>
            <a:pPr algn="just" rtl="1"/>
            <a:endParaRPr lang="ar-SA" sz="1800" b="1" dirty="0">
              <a:effectLst/>
              <a:latin typeface="Times New Roman" panose="02020603050405020304" pitchFamily="18" charset="0"/>
              <a:ea typeface="Times New Roman" panose="02020603050405020304" pitchFamily="18" charset="0"/>
            </a:endParaRPr>
          </a:p>
          <a:p>
            <a:pPr algn="just" rtl="1"/>
            <a:r>
              <a:rPr lang="fr-DZ" sz="1800" b="1" dirty="0">
                <a:effectLst/>
                <a:latin typeface="Times New Roman" panose="02020603050405020304" pitchFamily="18" charset="0"/>
                <a:ea typeface="Times New Roman" panose="02020603050405020304" pitchFamily="18" charset="0"/>
              </a:rPr>
              <a:t>Phrase Match: </a:t>
            </a:r>
            <a:r>
              <a:rPr lang="ar-SA" sz="1800" b="1" dirty="0">
                <a:effectLst/>
                <a:latin typeface="Times New Roman" panose="02020603050405020304" pitchFamily="18" charset="0"/>
                <a:ea typeface="Times New Roman" panose="02020603050405020304" pitchFamily="18" charset="0"/>
              </a:rPr>
              <a:t> يظهر الإعلان عند البحث بعبارة تحتوي على ترتيب معين للكلمات</a:t>
            </a:r>
          </a:p>
        </p:txBody>
      </p:sp>
      <p:sp>
        <p:nvSpPr>
          <p:cNvPr id="12" name="ZoneTexte 11">
            <a:extLst>
              <a:ext uri="{FF2B5EF4-FFF2-40B4-BE49-F238E27FC236}">
                <a16:creationId xmlns:a16="http://schemas.microsoft.com/office/drawing/2014/main" id="{AC84B5E5-0FAC-4047-87F1-A49F18AF9E5A}"/>
              </a:ext>
            </a:extLst>
          </p:cNvPr>
          <p:cNvSpPr txBox="1"/>
          <p:nvPr/>
        </p:nvSpPr>
        <p:spPr>
          <a:xfrm>
            <a:off x="8902839" y="5467532"/>
            <a:ext cx="3205425" cy="646331"/>
          </a:xfrm>
          <a:prstGeom prst="rect">
            <a:avLst/>
          </a:prstGeom>
          <a:noFill/>
        </p:spPr>
        <p:txBody>
          <a:bodyPr wrap="square">
            <a:spAutoFit/>
          </a:bodyPr>
          <a:lstStyle/>
          <a:p>
            <a:pPr algn="just" rtl="1"/>
            <a:r>
              <a:rPr lang="fr-DZ" sz="1800" b="1" dirty="0">
                <a:effectLst/>
                <a:latin typeface="Times New Roman" panose="02020603050405020304" pitchFamily="18" charset="0"/>
                <a:ea typeface="Times New Roman" panose="02020603050405020304" pitchFamily="18" charset="0"/>
              </a:rPr>
              <a:t>Exact Match: </a:t>
            </a:r>
            <a:r>
              <a:rPr lang="ar-SA" sz="1800" b="1" dirty="0">
                <a:effectLst/>
                <a:latin typeface="Times New Roman" panose="02020603050405020304" pitchFamily="18" charset="0"/>
                <a:ea typeface="Times New Roman" panose="02020603050405020304" pitchFamily="18" charset="0"/>
              </a:rPr>
              <a:t>يظهر الإعلان فقط عند البحث بالكلمة المفتاحية المحددة بالضبط</a:t>
            </a:r>
            <a:endParaRPr lang="ar-SA" sz="3200" b="1" dirty="0">
              <a:effectLst/>
              <a:latin typeface="Times New Roman" panose="02020603050405020304" pitchFamily="18" charset="0"/>
              <a:ea typeface="Calibri" panose="020F0502020204030204" pitchFamily="34" charset="0"/>
              <a:cs typeface="+mj-cs"/>
            </a:endParaRPr>
          </a:p>
        </p:txBody>
      </p:sp>
    </p:spTree>
    <p:extLst>
      <p:ext uri="{BB962C8B-B14F-4D97-AF65-F5344CB8AC3E}">
        <p14:creationId xmlns:p14="http://schemas.microsoft.com/office/powerpoint/2010/main" val="327390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مكونات التسويق عبر </a:t>
            </a:r>
            <a:r>
              <a:rPr lang="fr-FR" b="1" dirty="0">
                <a:latin typeface="Times New Roman" panose="02020603050405020304" pitchFamily="18" charset="0"/>
                <a:cs typeface="Times New Roman" panose="02020603050405020304" pitchFamily="18" charset="0"/>
              </a:rPr>
              <a:t>SEM</a:t>
            </a:r>
            <a:endParaRPr lang="fr-DZ" b="1" dirty="0"/>
          </a:p>
        </p:txBody>
      </p:sp>
      <p:sp>
        <p:nvSpPr>
          <p:cNvPr id="3" name="ZoneTexte 2">
            <a:extLst>
              <a:ext uri="{FF2B5EF4-FFF2-40B4-BE49-F238E27FC236}">
                <a16:creationId xmlns:a16="http://schemas.microsoft.com/office/drawing/2014/main" id="{3B820B4B-B04A-4BE9-8E88-8B2F34238B2C}"/>
              </a:ext>
            </a:extLst>
          </p:cNvPr>
          <p:cNvSpPr txBox="1"/>
          <p:nvPr/>
        </p:nvSpPr>
        <p:spPr>
          <a:xfrm>
            <a:off x="164124" y="1215852"/>
            <a:ext cx="4427973" cy="4154984"/>
          </a:xfrm>
          <a:prstGeom prst="rect">
            <a:avLst/>
          </a:prstGeom>
          <a:noFill/>
        </p:spPr>
        <p:txBody>
          <a:bodyPr wrap="square" rtlCol="0">
            <a:spAutoFit/>
          </a:bodyPr>
          <a:lstStyle/>
          <a:p>
            <a:pPr algn="just" rtl="1"/>
            <a:r>
              <a:rPr lang="ar-SA" sz="2400" b="1" dirty="0">
                <a:effectLst/>
                <a:ea typeface="Times New Roman" panose="02020603050405020304" pitchFamily="18" charset="0"/>
                <a:cs typeface="Times New Roman" panose="02020603050405020304" pitchFamily="18" charset="0"/>
              </a:rPr>
              <a:t>نظام عروض الأسعار</a:t>
            </a:r>
            <a:r>
              <a:rPr lang="fr-DZ" sz="2400" b="1" dirty="0">
                <a:effectLst/>
                <a:latin typeface="Times New Roman" panose="02020603050405020304" pitchFamily="18" charset="0"/>
                <a:ea typeface="Times New Roman" panose="02020603050405020304" pitchFamily="18" charset="0"/>
              </a:rPr>
              <a:t> (</a:t>
            </a:r>
            <a:r>
              <a:rPr lang="fr-DZ" sz="2400" b="1" dirty="0" err="1">
                <a:effectLst/>
                <a:latin typeface="Times New Roman" panose="02020603050405020304" pitchFamily="18" charset="0"/>
                <a:ea typeface="Times New Roman" panose="02020603050405020304" pitchFamily="18" charset="0"/>
              </a:rPr>
              <a:t>Bidding</a:t>
            </a:r>
            <a:r>
              <a:rPr lang="fr-DZ" sz="2400" b="1" dirty="0">
                <a:effectLst/>
                <a:latin typeface="Times New Roman" panose="02020603050405020304" pitchFamily="18" charset="0"/>
                <a:ea typeface="Times New Roman" panose="02020603050405020304" pitchFamily="18" charset="0"/>
              </a:rPr>
              <a:t> System) </a:t>
            </a:r>
            <a:r>
              <a:rPr lang="ar-SA" sz="2400" b="1" dirty="0">
                <a:effectLst/>
                <a:latin typeface="Times New Roman" panose="02020603050405020304" pitchFamily="18" charset="0"/>
                <a:ea typeface="Times New Roman" panose="02020603050405020304" pitchFamily="18" charset="0"/>
              </a:rPr>
              <a:t>تعمل محركات البحث على نموذج المزايدة</a:t>
            </a:r>
            <a:r>
              <a:rPr lang="fr-DZ" sz="2400" b="1" dirty="0">
                <a:effectLst/>
                <a:latin typeface="Times New Roman" panose="02020603050405020304" pitchFamily="18" charset="0"/>
                <a:ea typeface="Times New Roman" panose="02020603050405020304" pitchFamily="18" charset="0"/>
              </a:rPr>
              <a:t> (Auction Model)</a:t>
            </a:r>
            <a:r>
              <a:rPr lang="ar-SA" sz="2400" b="1" dirty="0">
                <a:effectLst/>
                <a:latin typeface="Times New Roman" panose="02020603050405020304" pitchFamily="18" charset="0"/>
                <a:ea typeface="Times New Roman" panose="02020603050405020304" pitchFamily="18" charset="0"/>
              </a:rPr>
              <a:t>، حيث يتنافس المعلنون على الظهور في نتائج البحث بناءً على</a:t>
            </a:r>
            <a:r>
              <a:rPr lang="fr-DZ" sz="2400" b="1" dirty="0">
                <a:effectLst/>
                <a:latin typeface="Times New Roman" panose="02020603050405020304" pitchFamily="18" charset="0"/>
                <a:ea typeface="Times New Roman" panose="02020603050405020304" pitchFamily="18" charset="0"/>
              </a:rPr>
              <a:t>: </a:t>
            </a:r>
            <a:endParaRPr lang="ar-SA" sz="2400" b="1" dirty="0">
              <a:effectLst/>
              <a:latin typeface="Times New Roman" panose="02020603050405020304" pitchFamily="18" charset="0"/>
              <a:ea typeface="Times New Roman" panose="02020603050405020304" pitchFamily="18" charset="0"/>
            </a:endParaRPr>
          </a:p>
          <a:p>
            <a:pPr marL="342900" indent="-342900" algn="just" rtl="1">
              <a:buFont typeface="Wingdings" panose="05000000000000000000" pitchFamily="2" charset="2"/>
              <a:buChar char="q"/>
            </a:pPr>
            <a:r>
              <a:rPr lang="ar-SA" sz="2400" b="1" dirty="0">
                <a:effectLst/>
                <a:latin typeface="Times New Roman" panose="02020603050405020304" pitchFamily="18" charset="0"/>
                <a:ea typeface="Times New Roman" panose="02020603050405020304" pitchFamily="18" charset="0"/>
              </a:rPr>
              <a:t>السعر الأقصى للنقرة</a:t>
            </a:r>
            <a:r>
              <a:rPr lang="fr-DZ" sz="2400" b="1" dirty="0">
                <a:effectLst/>
                <a:latin typeface="Times New Roman" panose="02020603050405020304" pitchFamily="18" charset="0"/>
                <a:ea typeface="Times New Roman" panose="02020603050405020304" pitchFamily="18" charset="0"/>
              </a:rPr>
              <a:t> (Max CPC)</a:t>
            </a:r>
            <a:endParaRPr lang="ar-SA" sz="2400" b="1" dirty="0">
              <a:effectLst/>
              <a:latin typeface="Times New Roman" panose="02020603050405020304" pitchFamily="18" charset="0"/>
              <a:ea typeface="Times New Roman" panose="02020603050405020304" pitchFamily="18" charset="0"/>
            </a:endParaRPr>
          </a:p>
          <a:p>
            <a:pPr marL="342900" indent="-342900" algn="just" rtl="1">
              <a:buFont typeface="Wingdings" panose="05000000000000000000" pitchFamily="2" charset="2"/>
              <a:buChar char="q"/>
            </a:pPr>
            <a:r>
              <a:rPr lang="ar-SA" sz="2400" b="1" dirty="0">
                <a:effectLst/>
                <a:latin typeface="Times New Roman" panose="02020603050405020304" pitchFamily="18" charset="0"/>
                <a:ea typeface="Times New Roman" panose="02020603050405020304" pitchFamily="18" charset="0"/>
              </a:rPr>
              <a:t>نقاط الجودة</a:t>
            </a:r>
            <a:r>
              <a:rPr lang="fr-DZ" sz="2400" b="1" dirty="0">
                <a:effectLst/>
                <a:latin typeface="Times New Roman" panose="02020603050405020304" pitchFamily="18" charset="0"/>
                <a:ea typeface="Times New Roman" panose="02020603050405020304" pitchFamily="18" charset="0"/>
              </a:rPr>
              <a:t> (</a:t>
            </a:r>
            <a:r>
              <a:rPr lang="fr-DZ" sz="2400" b="1" dirty="0" err="1">
                <a:effectLst/>
                <a:latin typeface="Times New Roman" panose="02020603050405020304" pitchFamily="18" charset="0"/>
                <a:ea typeface="Times New Roman" panose="02020603050405020304" pitchFamily="18" charset="0"/>
              </a:rPr>
              <a:t>Quality</a:t>
            </a:r>
            <a:r>
              <a:rPr lang="fr-DZ" sz="2400" b="1" dirty="0">
                <a:effectLst/>
                <a:latin typeface="Times New Roman" panose="02020603050405020304" pitchFamily="18" charset="0"/>
                <a:ea typeface="Times New Roman" panose="02020603050405020304" pitchFamily="18" charset="0"/>
              </a:rPr>
              <a:t> Score)</a:t>
            </a:r>
            <a:r>
              <a:rPr lang="ar-SA" sz="2400" b="1" dirty="0">
                <a:effectLst/>
                <a:latin typeface="Times New Roman" panose="02020603050405020304" pitchFamily="18" charset="0"/>
                <a:ea typeface="Times New Roman" panose="02020603050405020304" pitchFamily="18" charset="0"/>
              </a:rPr>
              <a:t>، والتي تشمل معدل النقرات</a:t>
            </a:r>
            <a:r>
              <a:rPr lang="fr-DZ" sz="2400" b="1" dirty="0">
                <a:effectLst/>
                <a:latin typeface="Times New Roman" panose="02020603050405020304" pitchFamily="18" charset="0"/>
                <a:ea typeface="Times New Roman" panose="02020603050405020304" pitchFamily="18" charset="0"/>
              </a:rPr>
              <a:t> (CTR)</a:t>
            </a:r>
            <a:r>
              <a:rPr lang="ar-SA" sz="2400" b="1" dirty="0">
                <a:effectLst/>
                <a:latin typeface="Times New Roman" panose="02020603050405020304" pitchFamily="18" charset="0"/>
                <a:ea typeface="Times New Roman" panose="02020603050405020304" pitchFamily="18" charset="0"/>
              </a:rPr>
              <a:t>، جودة الصفحة المقصودة، وتجربة المستخدم</a:t>
            </a:r>
          </a:p>
          <a:p>
            <a:pPr marL="342900" indent="-342900" algn="just" rtl="1">
              <a:buFont typeface="Wingdings" panose="05000000000000000000" pitchFamily="2" charset="2"/>
              <a:buChar char="q"/>
            </a:pPr>
            <a:r>
              <a:rPr lang="ar-SA" sz="2400" b="1" dirty="0">
                <a:effectLst/>
                <a:latin typeface="Times New Roman" panose="02020603050405020304" pitchFamily="18" charset="0"/>
                <a:ea typeface="Times New Roman" panose="02020603050405020304" pitchFamily="18" charset="0"/>
              </a:rPr>
              <a:t>ملاءمة الإعلان</a:t>
            </a:r>
            <a:r>
              <a:rPr lang="fr-DZ" sz="2400" b="1" dirty="0">
                <a:effectLst/>
                <a:latin typeface="Times New Roman" panose="02020603050405020304" pitchFamily="18" charset="0"/>
                <a:ea typeface="Times New Roman" panose="02020603050405020304" pitchFamily="18" charset="0"/>
              </a:rPr>
              <a:t> (Ad Relevance)</a:t>
            </a:r>
            <a:endParaRPr lang="ar-SA" sz="4400" b="1" dirty="0">
              <a:effectLst/>
              <a:latin typeface="Times New Roman" panose="02020603050405020304" pitchFamily="18" charset="0"/>
              <a:ea typeface="Calibri" panose="020F0502020204030204" pitchFamily="34" charset="0"/>
              <a:cs typeface="+mj-cs"/>
            </a:endParaRPr>
          </a:p>
        </p:txBody>
      </p:sp>
      <p:pic>
        <p:nvPicPr>
          <p:cNvPr id="5122" name="Picture 2" descr="What is a Bidding System | Definition and how they work">
            <a:extLst>
              <a:ext uri="{FF2B5EF4-FFF2-40B4-BE49-F238E27FC236}">
                <a16:creationId xmlns:a16="http://schemas.microsoft.com/office/drawing/2014/main" id="{B62F80ED-8898-4062-A08A-4D2A7B854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49" y="934497"/>
            <a:ext cx="7360627" cy="584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48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مكونات التسويق عبر </a:t>
            </a:r>
            <a:r>
              <a:rPr lang="fr-FR" b="1" dirty="0">
                <a:latin typeface="Times New Roman" panose="02020603050405020304" pitchFamily="18" charset="0"/>
                <a:cs typeface="Times New Roman" panose="02020603050405020304" pitchFamily="18" charset="0"/>
              </a:rPr>
              <a:t>SEM</a:t>
            </a:r>
            <a:endParaRPr lang="fr-DZ" b="1" dirty="0"/>
          </a:p>
        </p:txBody>
      </p:sp>
      <p:sp>
        <p:nvSpPr>
          <p:cNvPr id="3" name="ZoneTexte 2">
            <a:extLst>
              <a:ext uri="{FF2B5EF4-FFF2-40B4-BE49-F238E27FC236}">
                <a16:creationId xmlns:a16="http://schemas.microsoft.com/office/drawing/2014/main" id="{3B820B4B-B04A-4BE9-8E88-8B2F34238B2C}"/>
              </a:ext>
            </a:extLst>
          </p:cNvPr>
          <p:cNvSpPr txBox="1"/>
          <p:nvPr/>
        </p:nvSpPr>
        <p:spPr>
          <a:xfrm>
            <a:off x="164124" y="1215852"/>
            <a:ext cx="4427973" cy="4154984"/>
          </a:xfrm>
          <a:prstGeom prst="rect">
            <a:avLst/>
          </a:prstGeom>
          <a:noFill/>
        </p:spPr>
        <p:txBody>
          <a:bodyPr wrap="square" rtlCol="0">
            <a:spAutoFit/>
          </a:bodyPr>
          <a:lstStyle/>
          <a:p>
            <a:pPr algn="just" rtl="1"/>
            <a:r>
              <a:rPr lang="ar-SA" sz="2400" b="1" dirty="0">
                <a:effectLst/>
                <a:latin typeface="Times New Roman" panose="02020603050405020304" pitchFamily="18" charset="0"/>
                <a:ea typeface="Times New Roman" panose="02020603050405020304" pitchFamily="18" charset="0"/>
              </a:rPr>
              <a:t>إعلانات البحث المدفوعة</a:t>
            </a:r>
            <a:r>
              <a:rPr lang="fr-DZ" sz="2400" b="1" dirty="0">
                <a:effectLst/>
                <a:latin typeface="Times New Roman" panose="02020603050405020304" pitchFamily="18" charset="0"/>
                <a:ea typeface="Times New Roman" panose="02020603050405020304" pitchFamily="18" charset="0"/>
              </a:rPr>
              <a:t> (</a:t>
            </a:r>
            <a:r>
              <a:rPr lang="fr-DZ" sz="2400" b="1" dirty="0" err="1">
                <a:effectLst/>
                <a:latin typeface="Times New Roman" panose="02020603050405020304" pitchFamily="18" charset="0"/>
                <a:ea typeface="Times New Roman" panose="02020603050405020304" pitchFamily="18" charset="0"/>
              </a:rPr>
              <a:t>Paid</a:t>
            </a:r>
            <a:r>
              <a:rPr lang="fr-DZ" sz="2400" b="1" dirty="0">
                <a:effectLst/>
                <a:latin typeface="Times New Roman" panose="02020603050405020304" pitchFamily="18" charset="0"/>
                <a:ea typeface="Times New Roman" panose="02020603050405020304" pitchFamily="18" charset="0"/>
              </a:rPr>
              <a:t> </a:t>
            </a:r>
            <a:r>
              <a:rPr lang="fr-DZ" sz="2400" b="1" dirty="0" err="1">
                <a:effectLst/>
                <a:latin typeface="Times New Roman" panose="02020603050405020304" pitchFamily="18" charset="0"/>
                <a:ea typeface="Times New Roman" panose="02020603050405020304" pitchFamily="18" charset="0"/>
              </a:rPr>
              <a:t>Search</a:t>
            </a:r>
            <a:r>
              <a:rPr lang="fr-DZ" sz="2400" b="1" dirty="0">
                <a:effectLst/>
                <a:latin typeface="Times New Roman" panose="02020603050405020304" pitchFamily="18" charset="0"/>
                <a:ea typeface="Times New Roman" panose="02020603050405020304" pitchFamily="18" charset="0"/>
              </a:rPr>
              <a:t> </a:t>
            </a:r>
            <a:r>
              <a:rPr lang="fr-DZ" sz="2400" b="1" dirty="0" err="1">
                <a:effectLst/>
                <a:latin typeface="Times New Roman" panose="02020603050405020304" pitchFamily="18" charset="0"/>
                <a:ea typeface="Times New Roman" panose="02020603050405020304" pitchFamily="18" charset="0"/>
              </a:rPr>
              <a:t>Ads</a:t>
            </a:r>
            <a:r>
              <a:rPr lang="fr-DZ" sz="2400" b="1" dirty="0">
                <a:effectLst/>
                <a:latin typeface="Times New Roman" panose="02020603050405020304" pitchFamily="18" charset="0"/>
                <a:ea typeface="Times New Roman" panose="02020603050405020304" pitchFamily="18" charset="0"/>
              </a:rPr>
              <a:t>) </a:t>
            </a:r>
            <a:endParaRPr lang="ar-SA" sz="2400" b="1" dirty="0">
              <a:effectLst/>
              <a:latin typeface="Times New Roman" panose="02020603050405020304" pitchFamily="18" charset="0"/>
              <a:ea typeface="Times New Roman" panose="02020603050405020304" pitchFamily="18" charset="0"/>
            </a:endParaRPr>
          </a:p>
          <a:p>
            <a:pPr algn="just" rtl="1"/>
            <a:r>
              <a:rPr lang="ar-SA" sz="2400" b="1" dirty="0">
                <a:effectLst/>
                <a:latin typeface="Times New Roman" panose="02020603050405020304" pitchFamily="18" charset="0"/>
                <a:ea typeface="Times New Roman" panose="02020603050405020304" pitchFamily="18" charset="0"/>
              </a:rPr>
              <a:t>تشمل هذه الإعلانات النصية التي تظهر أعلى أو أسفل نتائج البحث. </a:t>
            </a:r>
          </a:p>
          <a:p>
            <a:pPr algn="just" rtl="1"/>
            <a:r>
              <a:rPr lang="ar-SA" sz="2400" b="1" dirty="0">
                <a:effectLst/>
                <a:latin typeface="Times New Roman" panose="02020603050405020304" pitchFamily="18" charset="0"/>
                <a:ea typeface="Times New Roman" panose="02020603050405020304" pitchFamily="18" charset="0"/>
              </a:rPr>
              <a:t>تتكون من</a:t>
            </a:r>
            <a:r>
              <a:rPr lang="fr-DZ" sz="2400" b="1" dirty="0">
                <a:effectLst/>
                <a:latin typeface="Times New Roman" panose="02020603050405020304" pitchFamily="18" charset="0"/>
                <a:ea typeface="Times New Roman" panose="02020603050405020304" pitchFamily="18" charset="0"/>
              </a:rPr>
              <a:t>: </a:t>
            </a:r>
            <a:endParaRPr lang="ar-SA" sz="2400" b="1" dirty="0">
              <a:effectLst/>
              <a:latin typeface="Times New Roman" panose="02020603050405020304" pitchFamily="18" charset="0"/>
              <a:ea typeface="Times New Roman" panose="02020603050405020304" pitchFamily="18" charset="0"/>
            </a:endParaRPr>
          </a:p>
          <a:p>
            <a:pPr marL="342900" indent="-342900" algn="just" rtl="1">
              <a:buFont typeface="Courier New" panose="02070309020205020404" pitchFamily="49" charset="0"/>
              <a:buChar char="o"/>
            </a:pPr>
            <a:r>
              <a:rPr lang="ar-SA" sz="2400" b="1" dirty="0">
                <a:effectLst/>
                <a:latin typeface="Times New Roman" panose="02020603050405020304" pitchFamily="18" charset="0"/>
                <a:ea typeface="Times New Roman" panose="02020603050405020304" pitchFamily="18" charset="0"/>
              </a:rPr>
              <a:t>العنوان</a:t>
            </a:r>
            <a:r>
              <a:rPr lang="fr-DZ" sz="2400" b="1" dirty="0">
                <a:effectLst/>
                <a:latin typeface="Times New Roman" panose="02020603050405020304" pitchFamily="18" charset="0"/>
                <a:ea typeface="Times New Roman" panose="02020603050405020304" pitchFamily="18" charset="0"/>
              </a:rPr>
              <a:t> (Headline) </a:t>
            </a:r>
            <a:endParaRPr lang="ar-SA" sz="2400" b="1" dirty="0">
              <a:effectLst/>
              <a:latin typeface="Times New Roman" panose="02020603050405020304" pitchFamily="18" charset="0"/>
              <a:ea typeface="Times New Roman" panose="02020603050405020304" pitchFamily="18" charset="0"/>
            </a:endParaRPr>
          </a:p>
          <a:p>
            <a:pPr marL="342900" indent="-342900" algn="just" rtl="1">
              <a:buFont typeface="Courier New" panose="02070309020205020404" pitchFamily="49" charset="0"/>
              <a:buChar char="o"/>
            </a:pPr>
            <a:r>
              <a:rPr lang="ar-SA" sz="2400" b="1" dirty="0">
                <a:effectLst/>
                <a:latin typeface="Times New Roman" panose="02020603050405020304" pitchFamily="18" charset="0"/>
                <a:ea typeface="Times New Roman" panose="02020603050405020304" pitchFamily="18" charset="0"/>
              </a:rPr>
              <a:t>الوصف</a:t>
            </a:r>
            <a:r>
              <a:rPr lang="fr-DZ" sz="2400" b="1" dirty="0">
                <a:effectLst/>
                <a:latin typeface="Times New Roman" panose="02020603050405020304" pitchFamily="18" charset="0"/>
                <a:ea typeface="Times New Roman" panose="02020603050405020304" pitchFamily="18" charset="0"/>
              </a:rPr>
              <a:t> (Description) </a:t>
            </a:r>
            <a:endParaRPr lang="ar-SA" sz="2400" b="1" dirty="0">
              <a:effectLst/>
              <a:latin typeface="Times New Roman" panose="02020603050405020304" pitchFamily="18" charset="0"/>
              <a:ea typeface="Times New Roman" panose="02020603050405020304" pitchFamily="18" charset="0"/>
            </a:endParaRPr>
          </a:p>
          <a:p>
            <a:pPr marL="342900" indent="-342900" algn="just" rtl="1">
              <a:buFont typeface="Courier New" panose="02070309020205020404" pitchFamily="49" charset="0"/>
              <a:buChar char="o"/>
            </a:pPr>
            <a:r>
              <a:rPr lang="ar-SA" sz="2400" b="1" dirty="0">
                <a:effectLst/>
                <a:latin typeface="Times New Roman" panose="02020603050405020304" pitchFamily="18" charset="0"/>
                <a:ea typeface="Times New Roman" panose="02020603050405020304" pitchFamily="18" charset="0"/>
              </a:rPr>
              <a:t>الرابط الظاهر</a:t>
            </a:r>
            <a:r>
              <a:rPr lang="fr-DZ" sz="2400" b="1" dirty="0">
                <a:effectLst/>
                <a:latin typeface="Times New Roman" panose="02020603050405020304" pitchFamily="18" charset="0"/>
                <a:ea typeface="Times New Roman" panose="02020603050405020304" pitchFamily="18" charset="0"/>
              </a:rPr>
              <a:t> (Display URL) </a:t>
            </a:r>
            <a:endParaRPr lang="ar-SA" sz="2400" b="1" dirty="0">
              <a:effectLst/>
              <a:latin typeface="Times New Roman" panose="02020603050405020304" pitchFamily="18" charset="0"/>
              <a:ea typeface="Times New Roman" panose="02020603050405020304" pitchFamily="18" charset="0"/>
            </a:endParaRPr>
          </a:p>
          <a:p>
            <a:pPr marL="342900" indent="-342900" algn="just" rtl="1">
              <a:buFont typeface="Courier New" panose="02070309020205020404" pitchFamily="49" charset="0"/>
              <a:buChar char="o"/>
            </a:pPr>
            <a:r>
              <a:rPr lang="ar-SA" sz="2400" b="1" dirty="0">
                <a:effectLst/>
                <a:latin typeface="Times New Roman" panose="02020603050405020304" pitchFamily="18" charset="0"/>
                <a:ea typeface="Times New Roman" panose="02020603050405020304" pitchFamily="18" charset="0"/>
              </a:rPr>
              <a:t>الامتدادات</a:t>
            </a:r>
            <a:r>
              <a:rPr lang="fr-DZ" sz="2400" b="1" dirty="0">
                <a:effectLst/>
                <a:latin typeface="Times New Roman" panose="02020603050405020304" pitchFamily="18" charset="0"/>
                <a:ea typeface="Times New Roman" panose="02020603050405020304" pitchFamily="18" charset="0"/>
              </a:rPr>
              <a:t> (Extensions) </a:t>
            </a:r>
            <a:r>
              <a:rPr lang="ar-SA" sz="2400" b="1" dirty="0">
                <a:effectLst/>
                <a:latin typeface="Times New Roman" panose="02020603050405020304" pitchFamily="18" charset="0"/>
                <a:ea typeface="Times New Roman" panose="02020603050405020304" pitchFamily="18" charset="0"/>
              </a:rPr>
              <a:t>مثل روابط إضافية، أرقام هواتف، تقييمات المستخدمين</a:t>
            </a:r>
            <a:endParaRPr lang="ar-SA" sz="5400" b="1" dirty="0">
              <a:effectLst/>
              <a:latin typeface="Times New Roman" panose="02020603050405020304" pitchFamily="18" charset="0"/>
              <a:ea typeface="Calibri" panose="020F0502020204030204" pitchFamily="34" charset="0"/>
              <a:cs typeface="+mj-cs"/>
            </a:endParaRPr>
          </a:p>
        </p:txBody>
      </p:sp>
      <p:pic>
        <p:nvPicPr>
          <p:cNvPr id="6148" name="Picture 4" descr="How to Get Paid to do Google Search - Tricksgum - Latest Tech News ...">
            <a:extLst>
              <a:ext uri="{FF2B5EF4-FFF2-40B4-BE49-F238E27FC236}">
                <a16:creationId xmlns:a16="http://schemas.microsoft.com/office/drawing/2014/main" id="{9768ADAA-C5D0-478A-9BDA-A4CE5CAFF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906" y="964642"/>
            <a:ext cx="7362094" cy="589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مكونات التسويق عبر </a:t>
            </a:r>
            <a:r>
              <a:rPr lang="fr-FR" b="1" dirty="0">
                <a:latin typeface="Times New Roman" panose="02020603050405020304" pitchFamily="18" charset="0"/>
                <a:cs typeface="Times New Roman" panose="02020603050405020304" pitchFamily="18" charset="0"/>
              </a:rPr>
              <a:t>SEM</a:t>
            </a:r>
            <a:endParaRPr lang="fr-DZ" b="1" dirty="0"/>
          </a:p>
        </p:txBody>
      </p:sp>
      <p:sp>
        <p:nvSpPr>
          <p:cNvPr id="3" name="ZoneTexte 2">
            <a:extLst>
              <a:ext uri="{FF2B5EF4-FFF2-40B4-BE49-F238E27FC236}">
                <a16:creationId xmlns:a16="http://schemas.microsoft.com/office/drawing/2014/main" id="{3B820B4B-B04A-4BE9-8E88-8B2F34238B2C}"/>
              </a:ext>
            </a:extLst>
          </p:cNvPr>
          <p:cNvSpPr txBox="1"/>
          <p:nvPr/>
        </p:nvSpPr>
        <p:spPr>
          <a:xfrm>
            <a:off x="164124" y="1215852"/>
            <a:ext cx="4427973" cy="3539430"/>
          </a:xfrm>
          <a:prstGeom prst="rect">
            <a:avLst/>
          </a:prstGeom>
          <a:noFill/>
        </p:spPr>
        <p:txBody>
          <a:bodyPr wrap="square" rtlCol="0">
            <a:spAutoFit/>
          </a:bodyPr>
          <a:lstStyle/>
          <a:p>
            <a:pPr algn="just" rtl="1"/>
            <a:r>
              <a:rPr lang="ar-SA" sz="3200" b="1" dirty="0">
                <a:effectLst/>
                <a:ea typeface="Times New Roman" panose="02020603050405020304" pitchFamily="18" charset="0"/>
                <a:cs typeface="Times New Roman" panose="02020603050405020304" pitchFamily="18" charset="0"/>
              </a:rPr>
              <a:t>إعلانات الشبكة الإعلانية</a:t>
            </a:r>
            <a:r>
              <a:rPr lang="fr-DZ" sz="3200" b="1" dirty="0">
                <a:effectLst/>
                <a:latin typeface="Times New Roman" panose="02020603050405020304" pitchFamily="18" charset="0"/>
                <a:ea typeface="Times New Roman" panose="02020603050405020304" pitchFamily="18" charset="0"/>
              </a:rPr>
              <a:t> (Display </a:t>
            </a:r>
            <a:r>
              <a:rPr lang="fr-DZ" sz="3200" b="1" dirty="0" err="1">
                <a:effectLst/>
                <a:latin typeface="Times New Roman" panose="02020603050405020304" pitchFamily="18" charset="0"/>
                <a:ea typeface="Times New Roman" panose="02020603050405020304" pitchFamily="18" charset="0"/>
              </a:rPr>
              <a:t>Ads</a:t>
            </a:r>
            <a:r>
              <a:rPr lang="fr-DZ" sz="3200" b="1" dirty="0">
                <a:effectLst/>
                <a:latin typeface="Times New Roman" panose="02020603050405020304" pitchFamily="18" charset="0"/>
                <a:ea typeface="Times New Roman" panose="02020603050405020304" pitchFamily="18" charset="0"/>
              </a:rPr>
              <a:t>) </a:t>
            </a:r>
            <a:endParaRPr lang="ar-SA" sz="3200" b="1" dirty="0">
              <a:effectLst/>
              <a:latin typeface="Times New Roman" panose="02020603050405020304" pitchFamily="18" charset="0"/>
              <a:ea typeface="Times New Roman" panose="02020603050405020304" pitchFamily="18" charset="0"/>
            </a:endParaRPr>
          </a:p>
          <a:p>
            <a:pPr algn="just" rtl="1"/>
            <a:r>
              <a:rPr lang="ar-SA" sz="3200" b="1" dirty="0">
                <a:latin typeface="Times New Roman" panose="02020603050405020304" pitchFamily="18" charset="0"/>
                <a:ea typeface="Times New Roman" panose="02020603050405020304" pitchFamily="18" charset="0"/>
              </a:rPr>
              <a:t>هي </a:t>
            </a:r>
            <a:r>
              <a:rPr lang="ar-SA" sz="3200" b="1" dirty="0">
                <a:effectLst/>
                <a:latin typeface="Times New Roman" panose="02020603050405020304" pitchFamily="18" charset="0"/>
                <a:ea typeface="Times New Roman" panose="02020603050405020304" pitchFamily="18" charset="0"/>
              </a:rPr>
              <a:t>إعلانات تظهر على مواقع إلكترونية مختلفة عبر شبكة</a:t>
            </a:r>
            <a:r>
              <a:rPr lang="fr-DZ" sz="3200" b="1" dirty="0">
                <a:effectLst/>
                <a:latin typeface="Times New Roman" panose="02020603050405020304" pitchFamily="18" charset="0"/>
                <a:ea typeface="Times New Roman" panose="02020603050405020304" pitchFamily="18" charset="0"/>
              </a:rPr>
              <a:t> Google Display Network (GDN)</a:t>
            </a:r>
            <a:r>
              <a:rPr lang="ar-SA" sz="3200" b="1" dirty="0">
                <a:effectLst/>
                <a:latin typeface="Times New Roman" panose="02020603050405020304" pitchFamily="18" charset="0"/>
                <a:ea typeface="Times New Roman" panose="02020603050405020304" pitchFamily="18" charset="0"/>
              </a:rPr>
              <a:t>، وتكون عادةً مرئية (صور، فيديوهات...)</a:t>
            </a:r>
            <a:endParaRPr lang="ar-SA" sz="8000" b="1" dirty="0">
              <a:effectLst/>
              <a:latin typeface="Times New Roman" panose="02020603050405020304" pitchFamily="18" charset="0"/>
              <a:ea typeface="Calibri" panose="020F0502020204030204" pitchFamily="34" charset="0"/>
              <a:cs typeface="+mj-cs"/>
            </a:endParaRPr>
          </a:p>
        </p:txBody>
      </p:sp>
      <p:pic>
        <p:nvPicPr>
          <p:cNvPr id="7170" name="Picture 2" descr="Display Advertising + Native &amp; Programmatic">
            <a:extLst>
              <a:ext uri="{FF2B5EF4-FFF2-40B4-BE49-F238E27FC236}">
                <a16:creationId xmlns:a16="http://schemas.microsoft.com/office/drawing/2014/main" id="{9D9BDFA5-4250-4BFE-A742-8514B6F85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532" y="944545"/>
            <a:ext cx="7509468" cy="591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16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401933" y="190919"/>
            <a:ext cx="9897627" cy="1320071"/>
          </a:xfrm>
        </p:spPr>
        <p:txBody>
          <a:bodyPr/>
          <a:lstStyle/>
          <a:p>
            <a:pPr algn="r" rtl="1"/>
            <a:r>
              <a:rPr lang="ar-SA" b="1" dirty="0"/>
              <a:t>مكونات التسويق عبر </a:t>
            </a:r>
            <a:r>
              <a:rPr lang="fr-FR" b="1" dirty="0">
                <a:latin typeface="Times New Roman" panose="02020603050405020304" pitchFamily="18" charset="0"/>
                <a:cs typeface="Times New Roman" panose="02020603050405020304" pitchFamily="18" charset="0"/>
              </a:rPr>
              <a:t>SEM</a:t>
            </a:r>
            <a:endParaRPr lang="fr-DZ" b="1" dirty="0"/>
          </a:p>
        </p:txBody>
      </p:sp>
      <p:sp>
        <p:nvSpPr>
          <p:cNvPr id="3" name="ZoneTexte 2">
            <a:extLst>
              <a:ext uri="{FF2B5EF4-FFF2-40B4-BE49-F238E27FC236}">
                <a16:creationId xmlns:a16="http://schemas.microsoft.com/office/drawing/2014/main" id="{3B820B4B-B04A-4BE9-8E88-8B2F34238B2C}"/>
              </a:ext>
            </a:extLst>
          </p:cNvPr>
          <p:cNvSpPr txBox="1"/>
          <p:nvPr/>
        </p:nvSpPr>
        <p:spPr>
          <a:xfrm>
            <a:off x="164124" y="1185706"/>
            <a:ext cx="4438021" cy="2677656"/>
          </a:xfrm>
          <a:prstGeom prst="rect">
            <a:avLst/>
          </a:prstGeom>
          <a:noFill/>
        </p:spPr>
        <p:txBody>
          <a:bodyPr wrap="square" rtlCol="0">
            <a:spAutoFit/>
          </a:bodyPr>
          <a:lstStyle/>
          <a:p>
            <a:pPr algn="just" rtl="1"/>
            <a:r>
              <a:rPr lang="ar-SA" sz="2800" b="1" dirty="0">
                <a:effectLst/>
                <a:latin typeface="Times New Roman" panose="02020603050405020304" pitchFamily="18" charset="0"/>
                <a:ea typeface="Times New Roman" panose="02020603050405020304" pitchFamily="18" charset="0"/>
              </a:rPr>
              <a:t>إعلانات إعادة الاستهداف</a:t>
            </a:r>
            <a:r>
              <a:rPr lang="fr-DZ" sz="2800" b="1" dirty="0">
                <a:effectLst/>
                <a:latin typeface="Times New Roman" panose="02020603050405020304" pitchFamily="18" charset="0"/>
                <a:ea typeface="Times New Roman" panose="02020603050405020304" pitchFamily="18" charset="0"/>
              </a:rPr>
              <a:t> (</a:t>
            </a:r>
            <a:r>
              <a:rPr lang="fr-DZ" sz="2800" b="1" dirty="0" err="1">
                <a:effectLst/>
                <a:latin typeface="Times New Roman" panose="02020603050405020304" pitchFamily="18" charset="0"/>
                <a:ea typeface="Times New Roman" panose="02020603050405020304" pitchFamily="18" charset="0"/>
              </a:rPr>
              <a:t>Retargeting</a:t>
            </a:r>
            <a:r>
              <a:rPr lang="fr-DZ" sz="2800" b="1" dirty="0">
                <a:effectLst/>
                <a:latin typeface="Times New Roman" panose="02020603050405020304" pitchFamily="18" charset="0"/>
                <a:ea typeface="Times New Roman" panose="02020603050405020304" pitchFamily="18" charset="0"/>
              </a:rPr>
              <a:t> </a:t>
            </a:r>
            <a:r>
              <a:rPr lang="fr-DZ" sz="2800" b="1" dirty="0" err="1">
                <a:effectLst/>
                <a:latin typeface="Times New Roman" panose="02020603050405020304" pitchFamily="18" charset="0"/>
                <a:ea typeface="Times New Roman" panose="02020603050405020304" pitchFamily="18" charset="0"/>
              </a:rPr>
              <a:t>Ads</a:t>
            </a:r>
            <a:r>
              <a:rPr lang="fr-DZ" sz="2800" b="1" dirty="0">
                <a:effectLst/>
                <a:latin typeface="Times New Roman" panose="02020603050405020304" pitchFamily="18" charset="0"/>
                <a:ea typeface="Times New Roman" panose="02020603050405020304" pitchFamily="18" charset="0"/>
              </a:rPr>
              <a:t>) </a:t>
            </a:r>
            <a:endParaRPr lang="ar-SA" sz="2800" b="1" dirty="0">
              <a:effectLst/>
              <a:latin typeface="Times New Roman" panose="02020603050405020304" pitchFamily="18" charset="0"/>
              <a:ea typeface="Times New Roman" panose="02020603050405020304" pitchFamily="18" charset="0"/>
            </a:endParaRPr>
          </a:p>
          <a:p>
            <a:pPr algn="just" rtl="1"/>
            <a:r>
              <a:rPr lang="ar-SA" sz="2800" b="1" dirty="0">
                <a:latin typeface="Times New Roman" panose="02020603050405020304" pitchFamily="18" charset="0"/>
                <a:ea typeface="Times New Roman" panose="02020603050405020304" pitchFamily="18" charset="0"/>
              </a:rPr>
              <a:t>هي </a:t>
            </a:r>
            <a:r>
              <a:rPr lang="ar-SA" sz="2800" b="1" dirty="0">
                <a:effectLst/>
                <a:latin typeface="Times New Roman" panose="02020603050405020304" pitchFamily="18" charset="0"/>
                <a:ea typeface="Times New Roman" panose="02020603050405020304" pitchFamily="18" charset="0"/>
              </a:rPr>
              <a:t>تقنية تُستخدم لإعادة استهداف المستخدمين الذين زاروا الموقع مسبقًا لكن لم يكملوا عملية الشراء، مما يساعد في زيادة التحويلات</a:t>
            </a:r>
            <a:endParaRPr lang="ar-SA" sz="11500" b="1" dirty="0">
              <a:effectLst/>
              <a:latin typeface="Times New Roman" panose="02020603050405020304" pitchFamily="18" charset="0"/>
              <a:ea typeface="Calibri" panose="020F0502020204030204" pitchFamily="34" charset="0"/>
              <a:cs typeface="+mj-cs"/>
            </a:endParaRPr>
          </a:p>
        </p:txBody>
      </p:sp>
      <p:pic>
        <p:nvPicPr>
          <p:cNvPr id="8198" name="Picture 6" descr="Pros and Cons of Running Retargeting Ads for Publishers - Adpushup">
            <a:extLst>
              <a:ext uri="{FF2B5EF4-FFF2-40B4-BE49-F238E27FC236}">
                <a16:creationId xmlns:a16="http://schemas.microsoft.com/office/drawing/2014/main" id="{40D20B7A-BFA1-4451-B807-4B1B057AD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097" y="934445"/>
            <a:ext cx="7599903" cy="58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376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9770</TotalTime>
  <Words>497</Words>
  <Application>Microsoft Office PowerPoint</Application>
  <PresentationFormat>Grand écran</PresentationFormat>
  <Paragraphs>39</Paragraphs>
  <Slides>10</Slides>
  <Notes>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10</vt:i4>
      </vt:variant>
    </vt:vector>
  </HeadingPairs>
  <TitlesOfParts>
    <vt:vector size="22" baseType="lpstr">
      <vt:lpstr>AmazonEmberArabic</vt:lpstr>
      <vt:lpstr>Arial</vt:lpstr>
      <vt:lpstr>Bradley Hand ITC</vt:lpstr>
      <vt:lpstr>Calibri</vt:lpstr>
      <vt:lpstr>Century Gothic</vt:lpstr>
      <vt:lpstr>Courier New</vt:lpstr>
      <vt:lpstr>Segoe UI Historic</vt:lpstr>
      <vt:lpstr>Simplified Arabic</vt:lpstr>
      <vt:lpstr>Times New Roman</vt:lpstr>
      <vt:lpstr>Wingdings</vt:lpstr>
      <vt:lpstr>Wingdings 3</vt:lpstr>
      <vt:lpstr>Ion</vt:lpstr>
      <vt:lpstr>Présentation PowerPoint</vt:lpstr>
      <vt:lpstr>المحاضرة الرابعة: التسويق عبر SEM   </vt:lpstr>
      <vt:lpstr>ما هو التسويق عبر SEM</vt:lpstr>
      <vt:lpstr>أهمية التسويق عبر SEM في التسويق الرقمي</vt:lpstr>
      <vt:lpstr>مكونات التسويق عبر SEM</vt:lpstr>
      <vt:lpstr>مكونات التسويق عبر SEM</vt:lpstr>
      <vt:lpstr>مكونات التسويق عبر SEM</vt:lpstr>
      <vt:lpstr>مكونات التسويق عبر SEM</vt:lpstr>
      <vt:lpstr>مكونات التسويق عبر SEM</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147</cp:revision>
  <dcterms:created xsi:type="dcterms:W3CDTF">2024-09-27T14:01:48Z</dcterms:created>
  <dcterms:modified xsi:type="dcterms:W3CDTF">2025-02-25T21:30:53Z</dcterms:modified>
</cp:coreProperties>
</file>