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96CB"/>
    <a:srgbClr val="F9F8F7"/>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4132987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858629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4078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2585658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6552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3564941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860333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13814227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grpSp>
        <p:nvGrpSpPr>
          <p:cNvPr id="7" name="Group 6"/>
          <p:cNvGrpSpPr/>
          <p:nvPr userDrawn="1"/>
        </p:nvGrpSpPr>
        <p:grpSpPr>
          <a:xfrm>
            <a:off x="573448" y="1338897"/>
            <a:ext cx="988272" cy="87630"/>
            <a:chOff x="603399" y="1554480"/>
            <a:chExt cx="515620" cy="45720"/>
          </a:xfrm>
        </p:grpSpPr>
        <p:sp>
          <p:nvSpPr>
            <p:cNvPr id="8" name="Oval 7"/>
            <p:cNvSpPr/>
            <p:nvPr/>
          </p:nvSpPr>
          <p:spPr>
            <a:xfrm>
              <a:off x="603399" y="1554480"/>
              <a:ext cx="45720" cy="45720"/>
            </a:xfrm>
            <a:prstGeom prst="ellipse">
              <a:avLst/>
            </a:prstGeom>
            <a:solidFill>
              <a:schemeClr val="accent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1" name="Oval 10"/>
            <p:cNvSpPr/>
            <p:nvPr/>
          </p:nvSpPr>
          <p:spPr>
            <a:xfrm>
              <a:off x="720874" y="1554480"/>
              <a:ext cx="45720" cy="45720"/>
            </a:xfrm>
            <a:prstGeom prst="ellipse">
              <a:avLst/>
            </a:prstGeom>
            <a:solidFill>
              <a:schemeClr val="accent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2" name="Oval 11"/>
            <p:cNvSpPr/>
            <p:nvPr/>
          </p:nvSpPr>
          <p:spPr>
            <a:xfrm>
              <a:off x="838349" y="1554480"/>
              <a:ext cx="45720" cy="45720"/>
            </a:xfrm>
            <a:prstGeom prst="ellipse">
              <a:avLst/>
            </a:prstGeom>
            <a:solidFill>
              <a:schemeClr val="accent3"/>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3" name="Oval 12"/>
            <p:cNvSpPr/>
            <p:nvPr/>
          </p:nvSpPr>
          <p:spPr>
            <a:xfrm>
              <a:off x="955824" y="1554480"/>
              <a:ext cx="45720" cy="45720"/>
            </a:xfrm>
            <a:prstGeom prst="ellipse">
              <a:avLst/>
            </a:prstGeom>
            <a:solidFill>
              <a:schemeClr val="accent4"/>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4" name="Oval 13"/>
            <p:cNvSpPr/>
            <p:nvPr/>
          </p:nvSpPr>
          <p:spPr>
            <a:xfrm>
              <a:off x="1073299" y="1554480"/>
              <a:ext cx="45720" cy="45720"/>
            </a:xfrm>
            <a:prstGeom prst="ellipse">
              <a:avLst/>
            </a:prstGeom>
            <a:solidFill>
              <a:schemeClr val="accent5"/>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grpSp>
      <p:sp>
        <p:nvSpPr>
          <p:cNvPr id="15" name="Title 1"/>
          <p:cNvSpPr>
            <a:spLocks noGrp="1"/>
          </p:cNvSpPr>
          <p:nvPr>
            <p:ph type="title" hasCustomPrompt="1"/>
          </p:nvPr>
        </p:nvSpPr>
        <p:spPr>
          <a:xfrm>
            <a:off x="513906" y="697637"/>
            <a:ext cx="10225913" cy="471365"/>
          </a:xfrm>
          <a:prstGeom prst="rect">
            <a:avLst/>
          </a:prstGeom>
        </p:spPr>
        <p:txBody>
          <a:bodyPr wrap="none" lIns="0" tIns="0" rIns="0" bIns="0" anchor="ctr">
            <a:noAutofit/>
          </a:bodyPr>
          <a:lstStyle>
            <a:lvl1pPr algn="l" rtl="0">
              <a:defRPr sz="3733" b="1" baseline="0">
                <a:solidFill>
                  <a:schemeClr val="bg1">
                    <a:lumMod val="50000"/>
                  </a:schemeClr>
                </a:solidFill>
                <a:latin typeface="+mn-lt"/>
              </a:defRPr>
            </a:lvl1pPr>
          </a:lstStyle>
          <a:p>
            <a:r>
              <a:rPr lang="en-US" dirty="0" smtClean="0"/>
              <a:t>CLICK TO EDIT MASTER TITLE STYLE</a:t>
            </a:r>
            <a:endParaRPr lang="en-US" dirty="0"/>
          </a:p>
        </p:txBody>
      </p:sp>
      <p:sp>
        <p:nvSpPr>
          <p:cNvPr id="16" name="Text Placeholder 3"/>
          <p:cNvSpPr>
            <a:spLocks noGrp="1"/>
          </p:cNvSpPr>
          <p:nvPr>
            <p:ph type="body" sz="half" idx="2" hasCustomPrompt="1"/>
          </p:nvPr>
        </p:nvSpPr>
        <p:spPr>
          <a:xfrm>
            <a:off x="542934" y="397994"/>
            <a:ext cx="10225913" cy="267661"/>
          </a:xfrm>
          <a:prstGeom prst="rect">
            <a:avLst/>
          </a:prstGeom>
        </p:spPr>
        <p:txBody>
          <a:bodyPr wrap="square" lIns="0" tIns="0" rIns="0" bIns="0" anchor="ctr">
            <a:noAutofit/>
          </a:bodyPr>
          <a:lstStyle>
            <a:lvl1pPr marL="0" indent="0" algn="l" rtl="0">
              <a:buNone/>
              <a:defRPr sz="1200" b="0" i="0" baseline="0">
                <a:solidFill>
                  <a:schemeClr val="bg1">
                    <a:lumMod val="50000"/>
                  </a:schemeClr>
                </a:solidFill>
                <a:latin typeface="+mn-lt"/>
              </a:defRPr>
            </a:lvl1pPr>
            <a:lvl2pPr marL="609570" indent="0">
              <a:buNone/>
              <a:defRPr sz="1600"/>
            </a:lvl2pPr>
            <a:lvl3pPr marL="1219140"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r>
              <a:rPr lang="en-US" dirty="0" smtClean="0"/>
              <a:t>Type the subtitle of your great here</a:t>
            </a:r>
            <a:endParaRPr lang="en-US" dirty="0"/>
          </a:p>
        </p:txBody>
      </p:sp>
    </p:spTree>
    <p:extLst>
      <p:ext uri="{BB962C8B-B14F-4D97-AF65-F5344CB8AC3E}">
        <p14:creationId xmlns:p14="http://schemas.microsoft.com/office/powerpoint/2010/main" val="428305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anim calcmode="lin" valueType="num">
                                      <p:cBhvr>
                                        <p:cTn id="8" dur="500" fill="hold"/>
                                        <p:tgtEl>
                                          <p:spTgt spid="15"/>
                                        </p:tgtEl>
                                        <p:attrNameLst>
                                          <p:attrName>ppt_x</p:attrName>
                                        </p:attrNameLst>
                                      </p:cBhvr>
                                      <p:tavLst>
                                        <p:tav tm="0">
                                          <p:val>
                                            <p:strVal val="#ppt_x"/>
                                          </p:val>
                                        </p:tav>
                                        <p:tav tm="100000">
                                          <p:val>
                                            <p:strVal val="#ppt_x"/>
                                          </p:val>
                                        </p:tav>
                                      </p:tavLst>
                                    </p:anim>
                                    <p:anim calcmode="lin" valueType="num">
                                      <p:cBhvr>
                                        <p:cTn id="9" dur="500" fill="hold"/>
                                        <p:tgtEl>
                                          <p:spTgt spid="1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animEffect transition="in" filter="fade">
                                      <p:cBhvr>
                                        <p:cTn id="13"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build="p">
        <p:tmplLst>
          <p:tmpl lvl="1">
            <p:tnLst>
              <p:par>
                <p:cTn presetID="10"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7" name="Title 1"/>
          <p:cNvSpPr>
            <a:spLocks noGrp="1"/>
          </p:cNvSpPr>
          <p:nvPr>
            <p:ph type="title"/>
          </p:nvPr>
        </p:nvSpPr>
        <p:spPr>
          <a:xfrm>
            <a:off x="838200" y="126590"/>
            <a:ext cx="10515600" cy="1325563"/>
          </a:xfrm>
        </p:spPr>
        <p:txBody>
          <a:bodyPr/>
          <a:lstStyle>
            <a:lvl1pPr algn="l">
              <a:defRPr>
                <a:solidFill>
                  <a:schemeClr val="tx1">
                    <a:lumMod val="85000"/>
                    <a:lumOff val="15000"/>
                  </a:schemeClr>
                </a:solidFill>
              </a:defRPr>
            </a:lvl1pPr>
          </a:lstStyle>
          <a:p>
            <a:r>
              <a:rPr lang="en-US" dirty="0"/>
              <a:t>Click to edit Master title style</a:t>
            </a:r>
          </a:p>
        </p:txBody>
      </p:sp>
      <p:sp>
        <p:nvSpPr>
          <p:cNvPr id="8" name="Text Placeholder 5"/>
          <p:cNvSpPr>
            <a:spLocks noGrp="1"/>
          </p:cNvSpPr>
          <p:nvPr>
            <p:ph type="body" sz="quarter" idx="14"/>
          </p:nvPr>
        </p:nvSpPr>
        <p:spPr>
          <a:xfrm>
            <a:off x="838200" y="1033746"/>
            <a:ext cx="10515600" cy="418407"/>
          </a:xfrm>
        </p:spPr>
        <p:txBody>
          <a:bodyPr anchor="ctr">
            <a:normAutofit/>
          </a:bodyPr>
          <a:lstStyle>
            <a:lvl1pPr marL="0" indent="0" algn="l">
              <a:buNone/>
              <a:defRPr sz="1050">
                <a:solidFill>
                  <a:schemeClr val="tx1">
                    <a:lumMod val="50000"/>
                    <a:lumOff val="50000"/>
                  </a:schemeClr>
                </a:solidFill>
              </a:defRPr>
            </a:lvl1pPr>
          </a:lstStyle>
          <a:p>
            <a:pPr lvl="0"/>
            <a:endParaRPr lang="en-US" dirty="0"/>
          </a:p>
        </p:txBody>
      </p:sp>
      <p:sp>
        <p:nvSpPr>
          <p:cNvPr id="4" name="Date Placeholder 3"/>
          <p:cNvSpPr>
            <a:spLocks noGrp="1"/>
          </p:cNvSpPr>
          <p:nvPr>
            <p:ph type="dt" sz="half" idx="15"/>
          </p:nvPr>
        </p:nvSpPr>
        <p:spPr/>
        <p:txBody>
          <a:bodyPr/>
          <a:lstStyle>
            <a:lvl1pPr>
              <a:defRPr/>
            </a:lvl1pPr>
          </a:lstStyle>
          <a:p>
            <a:pPr>
              <a:defRPr/>
            </a:pPr>
            <a:fld id="{E30224B0-29C6-4553-81B7-A8988ABEF2DC}" type="datetimeFigureOut">
              <a:rPr lang="en-US"/>
              <a:pPr>
                <a:defRPr/>
              </a:pPr>
              <a:t>5/11/2024</a:t>
            </a:fld>
            <a:endParaRPr lang="en-US"/>
          </a:p>
        </p:txBody>
      </p:sp>
      <p:sp>
        <p:nvSpPr>
          <p:cNvPr id="5" name="Footer Placeholder 4"/>
          <p:cNvSpPr>
            <a:spLocks noGrp="1"/>
          </p:cNvSpPr>
          <p:nvPr>
            <p:ph type="ftr" sz="quarter" idx="16"/>
          </p:nvPr>
        </p:nvSpPr>
        <p:spPr/>
        <p:txBody>
          <a:bodyPr/>
          <a:lstStyle>
            <a:lvl1pPr>
              <a:defRPr/>
            </a:lvl1pPr>
          </a:lstStyle>
          <a:p>
            <a:pPr>
              <a:defRPr/>
            </a:pPr>
            <a:endParaRPr lang="en-US"/>
          </a:p>
        </p:txBody>
      </p:sp>
      <p:sp>
        <p:nvSpPr>
          <p:cNvPr id="6" name="Slide Number Placeholder 5"/>
          <p:cNvSpPr>
            <a:spLocks noGrp="1"/>
          </p:cNvSpPr>
          <p:nvPr>
            <p:ph type="sldNum" sz="quarter" idx="17"/>
          </p:nvPr>
        </p:nvSpPr>
        <p:spPr/>
        <p:txBody>
          <a:bodyPr/>
          <a:lstStyle>
            <a:lvl1pPr>
              <a:defRPr/>
            </a:lvl1pPr>
          </a:lstStyle>
          <a:p>
            <a:pPr>
              <a:defRPr/>
            </a:pPr>
            <a:fld id="{C6D569A5-1E93-4E6C-B423-4035B3877D70}" type="slidenum">
              <a:rPr lang="en-US"/>
              <a:pPr>
                <a:defRPr/>
              </a:pPr>
              <a:t>‹N°›</a:t>
            </a:fld>
            <a:endParaRPr lang="en-US"/>
          </a:p>
        </p:txBody>
      </p:sp>
    </p:spTree>
    <p:extLst>
      <p:ext uri="{BB962C8B-B14F-4D97-AF65-F5344CB8AC3E}">
        <p14:creationId xmlns:p14="http://schemas.microsoft.com/office/powerpoint/2010/main" val="11746835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5284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35909019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xmlns="" id="{92F30DD5-7539-4CAB-8F73-03FAA0CB8E77}"/>
              </a:ext>
            </a:extLst>
          </p:cNvPr>
          <p:cNvSpPr>
            <a:spLocks noGrp="1"/>
          </p:cNvSpPr>
          <p:nvPr>
            <p:ph type="pic" sz="quarter" idx="10" hasCustomPrompt="1"/>
          </p:nvPr>
        </p:nvSpPr>
        <p:spPr>
          <a:xfrm>
            <a:off x="7145493" y="641119"/>
            <a:ext cx="4574708" cy="4574708"/>
          </a:xfrm>
          <a:custGeom>
            <a:avLst/>
            <a:gdLst>
              <a:gd name="connsiteX0" fmla="*/ 2287354 w 4574708"/>
              <a:gd name="connsiteY0" fmla="*/ 0 h 4574708"/>
              <a:gd name="connsiteX1" fmla="*/ 4574708 w 4574708"/>
              <a:gd name="connsiteY1" fmla="*/ 2287354 h 4574708"/>
              <a:gd name="connsiteX2" fmla="*/ 2287354 w 4574708"/>
              <a:gd name="connsiteY2" fmla="*/ 4574708 h 4574708"/>
              <a:gd name="connsiteX3" fmla="*/ 0 w 4574708"/>
              <a:gd name="connsiteY3" fmla="*/ 2287354 h 4574708"/>
              <a:gd name="connsiteX4" fmla="*/ 2287354 w 4574708"/>
              <a:gd name="connsiteY4" fmla="*/ 0 h 4574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4708" h="4574708">
                <a:moveTo>
                  <a:pt x="2287354" y="0"/>
                </a:moveTo>
                <a:cubicBezTo>
                  <a:pt x="3550625" y="0"/>
                  <a:pt x="4574708" y="1024083"/>
                  <a:pt x="4574708" y="2287354"/>
                </a:cubicBezTo>
                <a:cubicBezTo>
                  <a:pt x="4574708" y="3550625"/>
                  <a:pt x="3550625" y="4574708"/>
                  <a:pt x="2287354" y="4574708"/>
                </a:cubicBezTo>
                <a:cubicBezTo>
                  <a:pt x="1024083" y="4574708"/>
                  <a:pt x="0" y="3550625"/>
                  <a:pt x="0" y="2287354"/>
                </a:cubicBezTo>
                <a:cubicBezTo>
                  <a:pt x="0" y="1024083"/>
                  <a:pt x="1024083" y="0"/>
                  <a:pt x="2287354" y="0"/>
                </a:cubicBez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
        <p:nvSpPr>
          <p:cNvPr id="9" name="Picture Placeholder 8">
            <a:extLst>
              <a:ext uri="{FF2B5EF4-FFF2-40B4-BE49-F238E27FC236}">
                <a16:creationId xmlns:a16="http://schemas.microsoft.com/office/drawing/2014/main" xmlns="" id="{2B1D4DF0-F44A-4704-8BCA-7F49A395D5A2}"/>
              </a:ext>
            </a:extLst>
          </p:cNvPr>
          <p:cNvSpPr>
            <a:spLocks noGrp="1"/>
          </p:cNvSpPr>
          <p:nvPr>
            <p:ph type="pic" sz="quarter" idx="11" hasCustomPrompt="1"/>
          </p:nvPr>
        </p:nvSpPr>
        <p:spPr>
          <a:xfrm>
            <a:off x="6095999" y="4408524"/>
            <a:ext cx="1808356" cy="1808356"/>
          </a:xfrm>
          <a:custGeom>
            <a:avLst/>
            <a:gdLst>
              <a:gd name="connsiteX0" fmla="*/ 904178 w 1808356"/>
              <a:gd name="connsiteY0" fmla="*/ 0 h 1808356"/>
              <a:gd name="connsiteX1" fmla="*/ 1808356 w 1808356"/>
              <a:gd name="connsiteY1" fmla="*/ 904178 h 1808356"/>
              <a:gd name="connsiteX2" fmla="*/ 904178 w 1808356"/>
              <a:gd name="connsiteY2" fmla="*/ 1808356 h 1808356"/>
              <a:gd name="connsiteX3" fmla="*/ 0 w 1808356"/>
              <a:gd name="connsiteY3" fmla="*/ 904178 h 1808356"/>
              <a:gd name="connsiteX4" fmla="*/ 904178 w 1808356"/>
              <a:gd name="connsiteY4" fmla="*/ 0 h 18083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8356" h="1808356">
                <a:moveTo>
                  <a:pt x="904178" y="0"/>
                </a:moveTo>
                <a:cubicBezTo>
                  <a:pt x="1403542" y="0"/>
                  <a:pt x="1808356" y="404814"/>
                  <a:pt x="1808356" y="904178"/>
                </a:cubicBezTo>
                <a:cubicBezTo>
                  <a:pt x="1808356" y="1403542"/>
                  <a:pt x="1403542" y="1808356"/>
                  <a:pt x="904178" y="1808356"/>
                </a:cubicBezTo>
                <a:cubicBezTo>
                  <a:pt x="404814" y="1808356"/>
                  <a:pt x="0" y="1403542"/>
                  <a:pt x="0" y="904178"/>
                </a:cubicBezTo>
                <a:cubicBezTo>
                  <a:pt x="0" y="404814"/>
                  <a:pt x="404814" y="0"/>
                  <a:pt x="904178" y="0"/>
                </a:cubicBez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Tree>
    <p:extLst>
      <p:ext uri="{BB962C8B-B14F-4D97-AF65-F5344CB8AC3E}">
        <p14:creationId xmlns:p14="http://schemas.microsoft.com/office/powerpoint/2010/main" val="19417695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D3D26C44-A297-4AC0-9019-B4B80A14F642}"/>
              </a:ext>
            </a:extLst>
          </p:cNvPr>
          <p:cNvSpPr>
            <a:spLocks noGrp="1"/>
          </p:cNvSpPr>
          <p:nvPr>
            <p:ph type="pic" sz="quarter" idx="10" hasCustomPrompt="1"/>
          </p:nvPr>
        </p:nvSpPr>
        <p:spPr>
          <a:xfrm>
            <a:off x="1315943" y="1046341"/>
            <a:ext cx="4182694" cy="5232948"/>
          </a:xfrm>
          <a:custGeom>
            <a:avLst/>
            <a:gdLst>
              <a:gd name="connsiteX0" fmla="*/ 0 w 4182694"/>
              <a:gd name="connsiteY0" fmla="*/ 0 h 5232948"/>
              <a:gd name="connsiteX1" fmla="*/ 4182694 w 4182694"/>
              <a:gd name="connsiteY1" fmla="*/ 0 h 5232948"/>
              <a:gd name="connsiteX2" fmla="*/ 4182694 w 4182694"/>
              <a:gd name="connsiteY2" fmla="*/ 5232948 h 5232948"/>
              <a:gd name="connsiteX3" fmla="*/ 0 w 4182694"/>
              <a:gd name="connsiteY3" fmla="*/ 5232948 h 5232948"/>
            </a:gdLst>
            <a:ahLst/>
            <a:cxnLst>
              <a:cxn ang="0">
                <a:pos x="connsiteX0" y="connsiteY0"/>
              </a:cxn>
              <a:cxn ang="0">
                <a:pos x="connsiteX1" y="connsiteY1"/>
              </a:cxn>
              <a:cxn ang="0">
                <a:pos x="connsiteX2" y="connsiteY2"/>
              </a:cxn>
              <a:cxn ang="0">
                <a:pos x="connsiteX3" y="connsiteY3"/>
              </a:cxn>
            </a:cxnLst>
            <a:rect l="l" t="t" r="r" b="b"/>
            <a:pathLst>
              <a:path w="4182694" h="5232948">
                <a:moveTo>
                  <a:pt x="0" y="0"/>
                </a:moveTo>
                <a:lnTo>
                  <a:pt x="4182694" y="0"/>
                </a:lnTo>
                <a:lnTo>
                  <a:pt x="4182694" y="5232948"/>
                </a:lnTo>
                <a:lnTo>
                  <a:pt x="0" y="5232948"/>
                </a:ln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Tree>
    <p:extLst>
      <p:ext uri="{BB962C8B-B14F-4D97-AF65-F5344CB8AC3E}">
        <p14:creationId xmlns:p14="http://schemas.microsoft.com/office/powerpoint/2010/main" val="24595332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xmlns="" id="{B9D96098-BDEB-44DA-9AB2-648D2AF000CF}"/>
              </a:ext>
            </a:extLst>
          </p:cNvPr>
          <p:cNvSpPr>
            <a:spLocks noGrp="1"/>
          </p:cNvSpPr>
          <p:nvPr>
            <p:ph type="pic" sz="quarter" idx="10" hasCustomPrompt="1"/>
          </p:nvPr>
        </p:nvSpPr>
        <p:spPr>
          <a:xfrm>
            <a:off x="719393" y="759678"/>
            <a:ext cx="5454395" cy="5454394"/>
          </a:xfrm>
          <a:custGeom>
            <a:avLst/>
            <a:gdLst>
              <a:gd name="connsiteX0" fmla="*/ 2683805 w 5454395"/>
              <a:gd name="connsiteY0" fmla="*/ 134 h 5454394"/>
              <a:gd name="connsiteX1" fmla="*/ 3437483 w 5454395"/>
              <a:gd name="connsiteY1" fmla="*/ 298359 h 5454394"/>
              <a:gd name="connsiteX2" fmla="*/ 5132206 w 5454395"/>
              <a:gd name="connsiteY2" fmla="*/ 1939995 h 5454394"/>
              <a:gd name="connsiteX3" fmla="*/ 5156035 w 5454395"/>
              <a:gd name="connsiteY3" fmla="*/ 3437482 h 5454394"/>
              <a:gd name="connsiteX4" fmla="*/ 3514399 w 5454395"/>
              <a:gd name="connsiteY4" fmla="*/ 5132206 h 5454394"/>
              <a:gd name="connsiteX5" fmla="*/ 2016913 w 5454395"/>
              <a:gd name="connsiteY5" fmla="*/ 5156034 h 5454394"/>
              <a:gd name="connsiteX6" fmla="*/ 322188 w 5454395"/>
              <a:gd name="connsiteY6" fmla="*/ 3514398 h 5454394"/>
              <a:gd name="connsiteX7" fmla="*/ 298360 w 5454395"/>
              <a:gd name="connsiteY7" fmla="*/ 2016911 h 5454394"/>
              <a:gd name="connsiteX8" fmla="*/ 1939996 w 5454395"/>
              <a:gd name="connsiteY8" fmla="*/ 322188 h 5454394"/>
              <a:gd name="connsiteX9" fmla="*/ 2683805 w 5454395"/>
              <a:gd name="connsiteY9" fmla="*/ 134 h 545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54395" h="5454394">
                <a:moveTo>
                  <a:pt x="2683805" y="134"/>
                </a:moveTo>
                <a:cubicBezTo>
                  <a:pt x="2954796" y="-4178"/>
                  <a:pt x="3227433" y="94890"/>
                  <a:pt x="3437483" y="298359"/>
                </a:cubicBezTo>
                <a:lnTo>
                  <a:pt x="5132206" y="1939995"/>
                </a:lnTo>
                <a:cubicBezTo>
                  <a:pt x="5552306" y="2346935"/>
                  <a:pt x="5562974" y="3017382"/>
                  <a:pt x="5156035" y="3437482"/>
                </a:cubicBezTo>
                <a:lnTo>
                  <a:pt x="3514399" y="5132206"/>
                </a:lnTo>
                <a:cubicBezTo>
                  <a:pt x="3107459" y="5552305"/>
                  <a:pt x="2437012" y="5562973"/>
                  <a:pt x="2016913" y="5156034"/>
                </a:cubicBezTo>
                <a:lnTo>
                  <a:pt x="322188" y="3514398"/>
                </a:lnTo>
                <a:cubicBezTo>
                  <a:pt x="-97911" y="3107459"/>
                  <a:pt x="-108579" y="2437011"/>
                  <a:pt x="298360" y="2016911"/>
                </a:cubicBezTo>
                <a:lnTo>
                  <a:pt x="1939996" y="322188"/>
                </a:lnTo>
                <a:cubicBezTo>
                  <a:pt x="2143466" y="112138"/>
                  <a:pt x="2412813" y="4446"/>
                  <a:pt x="2683805" y="134"/>
                </a:cubicBez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Tree>
    <p:extLst>
      <p:ext uri="{BB962C8B-B14F-4D97-AF65-F5344CB8AC3E}">
        <p14:creationId xmlns:p14="http://schemas.microsoft.com/office/powerpoint/2010/main" val="7483282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7" name="Picture Placeholder 6">
            <a:extLst>
              <a:ext uri="{FF2B5EF4-FFF2-40B4-BE49-F238E27FC236}">
                <a16:creationId xmlns="" xmlns:a16="http://schemas.microsoft.com/office/drawing/2014/main" id="{CBCE05D2-AAD3-4844-BA40-5EE0408B1FCC}"/>
              </a:ext>
            </a:extLst>
          </p:cNvPr>
          <p:cNvSpPr>
            <a:spLocks noGrp="1"/>
          </p:cNvSpPr>
          <p:nvPr>
            <p:ph type="pic" sz="quarter" idx="10" hasCustomPrompt="1"/>
          </p:nvPr>
        </p:nvSpPr>
        <p:spPr>
          <a:xfrm>
            <a:off x="8080375" y="848801"/>
            <a:ext cx="3747748" cy="3679844"/>
          </a:xfrm>
          <a:custGeom>
            <a:avLst/>
            <a:gdLst>
              <a:gd name="connsiteX0" fmla="*/ 0 w 3747748"/>
              <a:gd name="connsiteY0" fmla="*/ 0 h 3679844"/>
              <a:gd name="connsiteX1" fmla="*/ 3747748 w 3747748"/>
              <a:gd name="connsiteY1" fmla="*/ 0 h 3679844"/>
              <a:gd name="connsiteX2" fmla="*/ 3747748 w 3747748"/>
              <a:gd name="connsiteY2" fmla="*/ 3679844 h 3679844"/>
              <a:gd name="connsiteX3" fmla="*/ 0 w 3747748"/>
              <a:gd name="connsiteY3" fmla="*/ 3679844 h 3679844"/>
            </a:gdLst>
            <a:ahLst/>
            <a:cxnLst>
              <a:cxn ang="0">
                <a:pos x="connsiteX0" y="connsiteY0"/>
              </a:cxn>
              <a:cxn ang="0">
                <a:pos x="connsiteX1" y="connsiteY1"/>
              </a:cxn>
              <a:cxn ang="0">
                <a:pos x="connsiteX2" y="connsiteY2"/>
              </a:cxn>
              <a:cxn ang="0">
                <a:pos x="connsiteX3" y="connsiteY3"/>
              </a:cxn>
            </a:cxnLst>
            <a:rect l="l" t="t" r="r" b="b"/>
            <a:pathLst>
              <a:path w="3747748" h="3679844">
                <a:moveTo>
                  <a:pt x="0" y="0"/>
                </a:moveTo>
                <a:lnTo>
                  <a:pt x="3747748" y="0"/>
                </a:lnTo>
                <a:lnTo>
                  <a:pt x="3747748" y="3679844"/>
                </a:lnTo>
                <a:lnTo>
                  <a:pt x="0" y="3679844"/>
                </a:ln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
        <p:nvSpPr>
          <p:cNvPr id="10" name="Picture Placeholder 9">
            <a:extLst>
              <a:ext uri="{FF2B5EF4-FFF2-40B4-BE49-F238E27FC236}">
                <a16:creationId xmlns="" xmlns:a16="http://schemas.microsoft.com/office/drawing/2014/main" id="{B9A19CA0-6495-43C4-909B-CB72CADF1C2C}"/>
              </a:ext>
            </a:extLst>
          </p:cNvPr>
          <p:cNvSpPr>
            <a:spLocks noGrp="1"/>
          </p:cNvSpPr>
          <p:nvPr>
            <p:ph type="pic" sz="quarter" idx="11" hasCustomPrompt="1"/>
          </p:nvPr>
        </p:nvSpPr>
        <p:spPr>
          <a:xfrm>
            <a:off x="6441737" y="2329352"/>
            <a:ext cx="3747748" cy="3679844"/>
          </a:xfrm>
          <a:custGeom>
            <a:avLst/>
            <a:gdLst>
              <a:gd name="connsiteX0" fmla="*/ 0 w 3747748"/>
              <a:gd name="connsiteY0" fmla="*/ 0 h 3679844"/>
              <a:gd name="connsiteX1" fmla="*/ 3747748 w 3747748"/>
              <a:gd name="connsiteY1" fmla="*/ 0 h 3679844"/>
              <a:gd name="connsiteX2" fmla="*/ 3747748 w 3747748"/>
              <a:gd name="connsiteY2" fmla="*/ 3679844 h 3679844"/>
              <a:gd name="connsiteX3" fmla="*/ 0 w 3747748"/>
              <a:gd name="connsiteY3" fmla="*/ 3679844 h 3679844"/>
            </a:gdLst>
            <a:ahLst/>
            <a:cxnLst>
              <a:cxn ang="0">
                <a:pos x="connsiteX0" y="connsiteY0"/>
              </a:cxn>
              <a:cxn ang="0">
                <a:pos x="connsiteX1" y="connsiteY1"/>
              </a:cxn>
              <a:cxn ang="0">
                <a:pos x="connsiteX2" y="connsiteY2"/>
              </a:cxn>
              <a:cxn ang="0">
                <a:pos x="connsiteX3" y="connsiteY3"/>
              </a:cxn>
            </a:cxnLst>
            <a:rect l="l" t="t" r="r" b="b"/>
            <a:pathLst>
              <a:path w="3747748" h="3679844">
                <a:moveTo>
                  <a:pt x="0" y="0"/>
                </a:moveTo>
                <a:lnTo>
                  <a:pt x="3747748" y="0"/>
                </a:lnTo>
                <a:lnTo>
                  <a:pt x="3747748" y="3679844"/>
                </a:lnTo>
                <a:lnTo>
                  <a:pt x="0" y="3679844"/>
                </a:ln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Tree>
    <p:extLst>
      <p:ext uri="{BB962C8B-B14F-4D97-AF65-F5344CB8AC3E}">
        <p14:creationId xmlns:p14="http://schemas.microsoft.com/office/powerpoint/2010/main" val="12987194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7427A4B9-C5DC-4174-95CA-BBAADB79476C}"/>
              </a:ext>
            </a:extLst>
          </p:cNvPr>
          <p:cNvSpPr>
            <a:spLocks noGrp="1"/>
          </p:cNvSpPr>
          <p:nvPr>
            <p:ph type="pic" sz="quarter" idx="10" hasCustomPrompt="1"/>
          </p:nvPr>
        </p:nvSpPr>
        <p:spPr>
          <a:xfrm>
            <a:off x="5683565" y="4052358"/>
            <a:ext cx="2760188" cy="2798911"/>
          </a:xfrm>
          <a:custGeom>
            <a:avLst/>
            <a:gdLst>
              <a:gd name="connsiteX0" fmla="*/ 0 w 2760188"/>
              <a:gd name="connsiteY0" fmla="*/ 0 h 2798911"/>
              <a:gd name="connsiteX1" fmla="*/ 2760188 w 2760188"/>
              <a:gd name="connsiteY1" fmla="*/ 0 h 2798911"/>
              <a:gd name="connsiteX2" fmla="*/ 2760188 w 2760188"/>
              <a:gd name="connsiteY2" fmla="*/ 2798911 h 2798911"/>
              <a:gd name="connsiteX3" fmla="*/ 0 w 2760188"/>
              <a:gd name="connsiteY3" fmla="*/ 2798911 h 2798911"/>
            </a:gdLst>
            <a:ahLst/>
            <a:cxnLst>
              <a:cxn ang="0">
                <a:pos x="connsiteX0" y="connsiteY0"/>
              </a:cxn>
              <a:cxn ang="0">
                <a:pos x="connsiteX1" y="connsiteY1"/>
              </a:cxn>
              <a:cxn ang="0">
                <a:pos x="connsiteX2" y="connsiteY2"/>
              </a:cxn>
              <a:cxn ang="0">
                <a:pos x="connsiteX3" y="connsiteY3"/>
              </a:cxn>
            </a:cxnLst>
            <a:rect l="l" t="t" r="r" b="b"/>
            <a:pathLst>
              <a:path w="2760188" h="2798911">
                <a:moveTo>
                  <a:pt x="0" y="0"/>
                </a:moveTo>
                <a:lnTo>
                  <a:pt x="2760188" y="0"/>
                </a:lnTo>
                <a:lnTo>
                  <a:pt x="2760188" y="2798911"/>
                </a:lnTo>
                <a:lnTo>
                  <a:pt x="0" y="2798911"/>
                </a:ln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
        <p:nvSpPr>
          <p:cNvPr id="9" name="Picture Placeholder 8">
            <a:extLst>
              <a:ext uri="{FF2B5EF4-FFF2-40B4-BE49-F238E27FC236}">
                <a16:creationId xmlns="" xmlns:a16="http://schemas.microsoft.com/office/drawing/2014/main" id="{B85558FD-91A2-4485-A155-E03788D10BB3}"/>
              </a:ext>
            </a:extLst>
          </p:cNvPr>
          <p:cNvSpPr>
            <a:spLocks noGrp="1"/>
          </p:cNvSpPr>
          <p:nvPr>
            <p:ph type="pic" sz="quarter" idx="11" hasCustomPrompt="1"/>
          </p:nvPr>
        </p:nvSpPr>
        <p:spPr>
          <a:xfrm>
            <a:off x="8710320" y="389591"/>
            <a:ext cx="2760188" cy="3436469"/>
          </a:xfrm>
          <a:custGeom>
            <a:avLst/>
            <a:gdLst>
              <a:gd name="connsiteX0" fmla="*/ 0 w 2760188"/>
              <a:gd name="connsiteY0" fmla="*/ 0 h 3436469"/>
              <a:gd name="connsiteX1" fmla="*/ 2760188 w 2760188"/>
              <a:gd name="connsiteY1" fmla="*/ 0 h 3436469"/>
              <a:gd name="connsiteX2" fmla="*/ 2760188 w 2760188"/>
              <a:gd name="connsiteY2" fmla="*/ 3436469 h 3436469"/>
              <a:gd name="connsiteX3" fmla="*/ 0 w 2760188"/>
              <a:gd name="connsiteY3" fmla="*/ 3436469 h 3436469"/>
            </a:gdLst>
            <a:ahLst/>
            <a:cxnLst>
              <a:cxn ang="0">
                <a:pos x="connsiteX0" y="connsiteY0"/>
              </a:cxn>
              <a:cxn ang="0">
                <a:pos x="connsiteX1" y="connsiteY1"/>
              </a:cxn>
              <a:cxn ang="0">
                <a:pos x="connsiteX2" y="connsiteY2"/>
              </a:cxn>
              <a:cxn ang="0">
                <a:pos x="connsiteX3" y="connsiteY3"/>
              </a:cxn>
            </a:cxnLst>
            <a:rect l="l" t="t" r="r" b="b"/>
            <a:pathLst>
              <a:path w="2760188" h="3436469">
                <a:moveTo>
                  <a:pt x="0" y="0"/>
                </a:moveTo>
                <a:lnTo>
                  <a:pt x="2760188" y="0"/>
                </a:lnTo>
                <a:lnTo>
                  <a:pt x="2760188" y="3436469"/>
                </a:lnTo>
                <a:lnTo>
                  <a:pt x="0" y="3436469"/>
                </a:ln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Tree>
    <p:extLst>
      <p:ext uri="{BB962C8B-B14F-4D97-AF65-F5344CB8AC3E}">
        <p14:creationId xmlns:p14="http://schemas.microsoft.com/office/powerpoint/2010/main" val="30305564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7" name="Picture Placeholder 6">
            <a:extLst>
              <a:ext uri="{FF2B5EF4-FFF2-40B4-BE49-F238E27FC236}">
                <a16:creationId xmlns="" xmlns:a16="http://schemas.microsoft.com/office/drawing/2014/main" id="{EF1AF90E-E111-4A5A-AAD9-0B24F9887986}"/>
              </a:ext>
            </a:extLst>
          </p:cNvPr>
          <p:cNvSpPr>
            <a:spLocks noGrp="1"/>
          </p:cNvSpPr>
          <p:nvPr>
            <p:ph type="pic" sz="quarter" idx="10" hasCustomPrompt="1"/>
          </p:nvPr>
        </p:nvSpPr>
        <p:spPr>
          <a:xfrm>
            <a:off x="0" y="1086232"/>
            <a:ext cx="2869947" cy="2232351"/>
          </a:xfrm>
          <a:custGeom>
            <a:avLst/>
            <a:gdLst>
              <a:gd name="connsiteX0" fmla="*/ 0 w 2869947"/>
              <a:gd name="connsiteY0" fmla="*/ 0 h 2232351"/>
              <a:gd name="connsiteX1" fmla="*/ 2869947 w 2869947"/>
              <a:gd name="connsiteY1" fmla="*/ 0 h 2232351"/>
              <a:gd name="connsiteX2" fmla="*/ 2869947 w 2869947"/>
              <a:gd name="connsiteY2" fmla="*/ 2232351 h 2232351"/>
              <a:gd name="connsiteX3" fmla="*/ 0 w 2869947"/>
              <a:gd name="connsiteY3" fmla="*/ 2232351 h 2232351"/>
            </a:gdLst>
            <a:ahLst/>
            <a:cxnLst>
              <a:cxn ang="0">
                <a:pos x="connsiteX0" y="connsiteY0"/>
              </a:cxn>
              <a:cxn ang="0">
                <a:pos x="connsiteX1" y="connsiteY1"/>
              </a:cxn>
              <a:cxn ang="0">
                <a:pos x="connsiteX2" y="connsiteY2"/>
              </a:cxn>
              <a:cxn ang="0">
                <a:pos x="connsiteX3" y="connsiteY3"/>
              </a:cxn>
            </a:cxnLst>
            <a:rect l="l" t="t" r="r" b="b"/>
            <a:pathLst>
              <a:path w="2869947" h="2232351">
                <a:moveTo>
                  <a:pt x="0" y="0"/>
                </a:moveTo>
                <a:lnTo>
                  <a:pt x="2869947" y="0"/>
                </a:lnTo>
                <a:lnTo>
                  <a:pt x="2869947" y="2232351"/>
                </a:lnTo>
                <a:lnTo>
                  <a:pt x="0" y="2232351"/>
                </a:ln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
        <p:nvSpPr>
          <p:cNvPr id="10" name="Picture Placeholder 9">
            <a:extLst>
              <a:ext uri="{FF2B5EF4-FFF2-40B4-BE49-F238E27FC236}">
                <a16:creationId xmlns="" xmlns:a16="http://schemas.microsoft.com/office/drawing/2014/main" id="{CC61EBE2-A0BB-4A16-B94F-8171321B7996}"/>
              </a:ext>
            </a:extLst>
          </p:cNvPr>
          <p:cNvSpPr>
            <a:spLocks noGrp="1"/>
          </p:cNvSpPr>
          <p:nvPr>
            <p:ph type="pic" sz="quarter" idx="11" hasCustomPrompt="1"/>
          </p:nvPr>
        </p:nvSpPr>
        <p:spPr>
          <a:xfrm>
            <a:off x="843740" y="3539416"/>
            <a:ext cx="2869947" cy="2232351"/>
          </a:xfrm>
          <a:custGeom>
            <a:avLst/>
            <a:gdLst>
              <a:gd name="connsiteX0" fmla="*/ 0 w 2869947"/>
              <a:gd name="connsiteY0" fmla="*/ 0 h 2232351"/>
              <a:gd name="connsiteX1" fmla="*/ 2869947 w 2869947"/>
              <a:gd name="connsiteY1" fmla="*/ 0 h 2232351"/>
              <a:gd name="connsiteX2" fmla="*/ 2869947 w 2869947"/>
              <a:gd name="connsiteY2" fmla="*/ 2232351 h 2232351"/>
              <a:gd name="connsiteX3" fmla="*/ 0 w 2869947"/>
              <a:gd name="connsiteY3" fmla="*/ 2232351 h 2232351"/>
            </a:gdLst>
            <a:ahLst/>
            <a:cxnLst>
              <a:cxn ang="0">
                <a:pos x="connsiteX0" y="connsiteY0"/>
              </a:cxn>
              <a:cxn ang="0">
                <a:pos x="connsiteX1" y="connsiteY1"/>
              </a:cxn>
              <a:cxn ang="0">
                <a:pos x="connsiteX2" y="connsiteY2"/>
              </a:cxn>
              <a:cxn ang="0">
                <a:pos x="connsiteX3" y="connsiteY3"/>
              </a:cxn>
            </a:cxnLst>
            <a:rect l="l" t="t" r="r" b="b"/>
            <a:pathLst>
              <a:path w="2869947" h="2232351">
                <a:moveTo>
                  <a:pt x="0" y="0"/>
                </a:moveTo>
                <a:lnTo>
                  <a:pt x="2869947" y="0"/>
                </a:lnTo>
                <a:lnTo>
                  <a:pt x="2869947" y="2232351"/>
                </a:lnTo>
                <a:lnTo>
                  <a:pt x="0" y="2232351"/>
                </a:ln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
        <p:nvSpPr>
          <p:cNvPr id="13" name="Picture Placeholder 12">
            <a:extLst>
              <a:ext uri="{FF2B5EF4-FFF2-40B4-BE49-F238E27FC236}">
                <a16:creationId xmlns="" xmlns:a16="http://schemas.microsoft.com/office/drawing/2014/main" id="{520ACF4C-690B-4BAC-B53D-BD5043D8DB41}"/>
              </a:ext>
            </a:extLst>
          </p:cNvPr>
          <p:cNvSpPr>
            <a:spLocks noGrp="1"/>
          </p:cNvSpPr>
          <p:nvPr>
            <p:ph type="pic" sz="quarter" idx="12" hasCustomPrompt="1"/>
          </p:nvPr>
        </p:nvSpPr>
        <p:spPr>
          <a:xfrm>
            <a:off x="3935239" y="3539416"/>
            <a:ext cx="3090435" cy="2232351"/>
          </a:xfrm>
          <a:custGeom>
            <a:avLst/>
            <a:gdLst>
              <a:gd name="connsiteX0" fmla="*/ 0 w 3090435"/>
              <a:gd name="connsiteY0" fmla="*/ 0 h 2232351"/>
              <a:gd name="connsiteX1" fmla="*/ 3090435 w 3090435"/>
              <a:gd name="connsiteY1" fmla="*/ 0 h 2232351"/>
              <a:gd name="connsiteX2" fmla="*/ 3090435 w 3090435"/>
              <a:gd name="connsiteY2" fmla="*/ 2232351 h 2232351"/>
              <a:gd name="connsiteX3" fmla="*/ 0 w 3090435"/>
              <a:gd name="connsiteY3" fmla="*/ 2232351 h 2232351"/>
            </a:gdLst>
            <a:ahLst/>
            <a:cxnLst>
              <a:cxn ang="0">
                <a:pos x="connsiteX0" y="connsiteY0"/>
              </a:cxn>
              <a:cxn ang="0">
                <a:pos x="connsiteX1" y="connsiteY1"/>
              </a:cxn>
              <a:cxn ang="0">
                <a:pos x="connsiteX2" y="connsiteY2"/>
              </a:cxn>
              <a:cxn ang="0">
                <a:pos x="connsiteX3" y="connsiteY3"/>
              </a:cxn>
            </a:cxnLst>
            <a:rect l="l" t="t" r="r" b="b"/>
            <a:pathLst>
              <a:path w="3090435" h="2232351">
                <a:moveTo>
                  <a:pt x="0" y="0"/>
                </a:moveTo>
                <a:lnTo>
                  <a:pt x="3090435" y="0"/>
                </a:lnTo>
                <a:lnTo>
                  <a:pt x="3090435" y="2232351"/>
                </a:lnTo>
                <a:lnTo>
                  <a:pt x="0" y="2232351"/>
                </a:lnTo>
                <a:close/>
              </a:path>
            </a:pathLst>
          </a:custGeom>
          <a:solidFill>
            <a:schemeClr val="bg1">
              <a:lumMod val="95000"/>
            </a:schemeClr>
          </a:solidFill>
        </p:spPr>
        <p:txBody>
          <a:bodyPr wrap="square">
            <a:noAutofit/>
          </a:bodyPr>
          <a:lstStyle>
            <a:lvl1pPr marL="0" indent="0" algn="r" rtl="1">
              <a:buNone/>
              <a:defRPr sz="1400">
                <a:solidFill>
                  <a:schemeClr val="accent1"/>
                </a:solidFill>
              </a:defRPr>
            </a:lvl1pPr>
          </a:lstStyle>
          <a:p>
            <a:r>
              <a:rPr lang="ar-EG" dirty="0"/>
              <a:t> </a:t>
            </a:r>
            <a:endParaRPr lang="en-US" dirty="0"/>
          </a:p>
        </p:txBody>
      </p:sp>
    </p:spTree>
    <p:extLst>
      <p:ext uri="{BB962C8B-B14F-4D97-AF65-F5344CB8AC3E}">
        <p14:creationId xmlns:p14="http://schemas.microsoft.com/office/powerpoint/2010/main" val="52020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E870FD7-2929-4140-969E-BA42263D0FB0}" type="datetimeFigureOut">
              <a:rPr lang="fr-FR" smtClean="0"/>
              <a:t>11/05/2024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3687952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E870FD7-2929-4140-969E-BA42263D0FB0}" type="datetimeFigureOut">
              <a:rPr lang="fr-FR" smtClean="0"/>
              <a:t>11/05/2024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2243410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E870FD7-2929-4140-969E-BA42263D0FB0}" type="datetimeFigureOut">
              <a:rPr lang="fr-FR" smtClean="0"/>
              <a:t>11/05/2024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3456536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870FD7-2929-4140-969E-BA42263D0FB0}" type="datetimeFigureOut">
              <a:rPr lang="fr-FR" smtClean="0"/>
              <a:t>11/05/2024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205044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70FD7-2929-4140-969E-BA42263D0FB0}" type="datetimeFigureOut">
              <a:rPr lang="fr-FR" smtClean="0"/>
              <a:t>11/05/2024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2331691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E870FD7-2929-4140-969E-BA42263D0FB0}" type="datetimeFigureOut">
              <a:rPr lang="fr-FR" smtClean="0"/>
              <a:t>11/05/2024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546273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E870FD7-2929-4140-969E-BA42263D0FB0}" type="datetimeFigureOut">
              <a:rPr lang="fr-FR" smtClean="0"/>
              <a:t>11/05/2024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4DE6592-405D-48A9-AA4C-95010A25B307}" type="slidenum">
              <a:rPr lang="fr-FR" smtClean="0"/>
              <a:t>‹N°›</a:t>
            </a:fld>
            <a:endParaRPr lang="fr-FR"/>
          </a:p>
        </p:txBody>
      </p:sp>
    </p:spTree>
    <p:extLst>
      <p:ext uri="{BB962C8B-B14F-4D97-AF65-F5344CB8AC3E}">
        <p14:creationId xmlns:p14="http://schemas.microsoft.com/office/powerpoint/2010/main" val="1639276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E870FD7-2929-4140-969E-BA42263D0FB0}" type="datetimeFigureOut">
              <a:rPr lang="fr-FR" smtClean="0"/>
              <a:t>11/05/2024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44DE6592-405D-48A9-AA4C-95010A25B307}" type="slidenum">
              <a:rPr lang="fr-FR" smtClean="0"/>
              <a:t>‹N°›</a:t>
            </a:fld>
            <a:endParaRPr lang="fr-FR"/>
          </a:p>
        </p:txBody>
      </p:sp>
    </p:spTree>
    <p:extLst>
      <p:ext uri="{BB962C8B-B14F-4D97-AF65-F5344CB8AC3E}">
        <p14:creationId xmlns:p14="http://schemas.microsoft.com/office/powerpoint/2010/main" val="14926501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 id="2147483700" r:id="rId20"/>
    <p:sldLayoutId id="2147483701" r:id="rId21"/>
    <p:sldLayoutId id="2147483702" r:id="rId22"/>
    <p:sldLayoutId id="2147483703" r:id="rId23"/>
    <p:sldLayoutId id="2147483704" r:id="rId24"/>
    <p:sldLayoutId id="2147483705" r:id="rId25"/>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1.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99412" y="1931232"/>
            <a:ext cx="5904656" cy="2441346"/>
          </a:xfrm>
        </p:spPr>
        <p:txBody>
          <a:bodyPr>
            <a:normAutofit fontScale="90000"/>
          </a:bodyPr>
          <a:lstStyle/>
          <a:p>
            <a:pPr algn="ctr" rtl="1"/>
            <a:r>
              <a:rPr lang="ar-DZ" sz="2000" dirty="0" smtClean="0"/>
              <a:t/>
            </a:r>
            <a:br>
              <a:rPr lang="ar-DZ" sz="2000" dirty="0" smtClean="0"/>
            </a:br>
            <a:r>
              <a:rPr lang="ar-DZ" sz="2000" dirty="0"/>
              <a:t/>
            </a:r>
            <a:br>
              <a:rPr lang="ar-DZ" sz="2000" dirty="0"/>
            </a:br>
            <a:r>
              <a:rPr lang="ar-DZ" sz="2000" dirty="0" smtClean="0"/>
              <a:t>وزارة </a:t>
            </a:r>
            <a:r>
              <a:rPr lang="ar-DZ" sz="2000" dirty="0"/>
              <a:t>التعليم العالي والبحث العلمي</a:t>
            </a:r>
            <a:br>
              <a:rPr lang="ar-DZ" sz="2000" dirty="0"/>
            </a:br>
            <a:r>
              <a:rPr lang="ar-DZ" sz="2000" dirty="0"/>
              <a:t>جامعة باجي مختار –عنابة-</a:t>
            </a:r>
            <a:br>
              <a:rPr lang="ar-DZ" sz="2000" dirty="0"/>
            </a:br>
            <a:r>
              <a:rPr lang="ar-DZ" sz="2000" dirty="0"/>
              <a:t>كلية العلوم الاقتصادية، التجارية وعلوم التسيير</a:t>
            </a:r>
            <a:r>
              <a:rPr lang="fr-FR" sz="2000" dirty="0"/>
              <a:t/>
            </a:r>
            <a:br>
              <a:rPr lang="fr-FR" sz="2000" dirty="0"/>
            </a:br>
            <a:r>
              <a:rPr lang="ar-DZ" sz="2000" dirty="0"/>
              <a:t>قسم العلوم المالية</a:t>
            </a:r>
            <a:br>
              <a:rPr lang="ar-DZ" sz="2000" dirty="0"/>
            </a:br>
            <a:r>
              <a:rPr lang="ar-DZ" sz="2000" dirty="0"/>
              <a:t>مقياس :</a:t>
            </a:r>
            <a:r>
              <a:rPr lang="ar-SA" sz="2000" dirty="0"/>
              <a:t>المعايير الشرعية للمؤسسات المالية الإسلامية</a:t>
            </a:r>
            <a:r>
              <a:rPr lang="ar-DZ" sz="2000" dirty="0"/>
              <a:t/>
            </a:r>
            <a:br>
              <a:rPr lang="ar-DZ" sz="2000" dirty="0"/>
            </a:br>
            <a:r>
              <a:rPr lang="ar-SA" sz="2000" dirty="0"/>
              <a:t>سنة ثالثة ليسانس تمهيني مالية وصيرفة إسلامية</a:t>
            </a:r>
            <a:r>
              <a:rPr lang="fr-FR" sz="2000" dirty="0"/>
              <a:t/>
            </a:r>
            <a:br>
              <a:rPr lang="fr-FR" sz="2000" dirty="0"/>
            </a:br>
            <a:r>
              <a:rPr lang="fr-FR" sz="2000" dirty="0"/>
              <a:t/>
            </a:r>
            <a:br>
              <a:rPr lang="fr-FR" sz="2000" dirty="0"/>
            </a:br>
            <a:r>
              <a:rPr lang="ar-DZ" sz="2000" dirty="0"/>
              <a:t/>
            </a:r>
            <a:br>
              <a:rPr lang="ar-DZ" sz="2000" dirty="0"/>
            </a:br>
            <a:r>
              <a:rPr lang="ar-DZ" sz="2000" dirty="0"/>
              <a:t/>
            </a:r>
            <a:br>
              <a:rPr lang="ar-DZ" sz="2000" dirty="0"/>
            </a:br>
            <a:r>
              <a:rPr lang="ar-DZ" sz="2000" dirty="0"/>
              <a:t/>
            </a:r>
            <a:br>
              <a:rPr lang="ar-DZ" sz="2000" dirty="0"/>
            </a:br>
            <a:r>
              <a:rPr lang="ar-DZ" sz="2000" dirty="0"/>
              <a:t/>
            </a:r>
            <a:br>
              <a:rPr lang="ar-DZ" sz="2000" dirty="0"/>
            </a:br>
            <a:r>
              <a:rPr lang="ar-DZ" sz="1800" dirty="0"/>
              <a:t/>
            </a:r>
            <a:br>
              <a:rPr lang="ar-DZ" sz="1800" dirty="0"/>
            </a:br>
            <a:r>
              <a:rPr lang="fr-FR" sz="1800" dirty="0"/>
              <a:t/>
            </a:r>
            <a:br>
              <a:rPr lang="fr-FR" sz="1800" dirty="0"/>
            </a:br>
            <a:r>
              <a:rPr lang="ar-DZ" sz="2200" b="1" dirty="0">
                <a:cs typeface="+mn-cs"/>
              </a:rPr>
              <a:t>المحاضرة </a:t>
            </a:r>
            <a:r>
              <a:rPr lang="ar-DZ" sz="2200" b="1" dirty="0" smtClean="0">
                <a:cs typeface="+mn-cs"/>
              </a:rPr>
              <a:t>السادسة: </a:t>
            </a:r>
            <a:r>
              <a:rPr lang="ar-DZ" sz="2400" dirty="0"/>
              <a:t>المجموعة الثالثة: </a:t>
            </a:r>
            <a:r>
              <a:rPr lang="ar-SA" sz="2400" dirty="0"/>
              <a:t>توابع العقود بصفة عامة والمفاوضات خاصة</a:t>
            </a:r>
            <a:endParaRPr lang="fr-FR" b="1" dirty="0">
              <a:solidFill>
                <a:srgbClr val="C00000"/>
              </a:solidFill>
            </a:endParaRPr>
          </a:p>
        </p:txBody>
      </p:sp>
      <p:sp>
        <p:nvSpPr>
          <p:cNvPr id="3" name="Sous-titre 2"/>
          <p:cNvSpPr>
            <a:spLocks noGrp="1"/>
          </p:cNvSpPr>
          <p:nvPr>
            <p:ph type="subTitle" idx="1"/>
          </p:nvPr>
        </p:nvSpPr>
        <p:spPr>
          <a:xfrm>
            <a:off x="2738414" y="5085184"/>
            <a:ext cx="5626653" cy="824830"/>
          </a:xfrm>
        </p:spPr>
        <p:txBody>
          <a:bodyPr>
            <a:normAutofit fontScale="85000" lnSpcReduction="10000"/>
          </a:bodyPr>
          <a:lstStyle/>
          <a:p>
            <a:pPr rtl="1"/>
            <a:r>
              <a:rPr lang="ar-DZ" b="1" dirty="0"/>
              <a:t>من إعداد الدكتورة:  بارة سهيلة – أستاذ(ة) محاضر(ة)- أ-</a:t>
            </a:r>
          </a:p>
          <a:p>
            <a:pPr rtl="1"/>
            <a:r>
              <a:rPr lang="ar-DZ" b="1" dirty="0"/>
              <a:t>السنة الجامعية: 2021-2022</a:t>
            </a:r>
          </a:p>
        </p:txBody>
      </p:sp>
      <p:pic>
        <p:nvPicPr>
          <p:cNvPr id="4" name="Image 3"/>
          <p:cNvPicPr>
            <a:picLocks noChangeAspect="1"/>
          </p:cNvPicPr>
          <p:nvPr/>
        </p:nvPicPr>
        <p:blipFill>
          <a:blip r:embed="rId3"/>
          <a:stretch>
            <a:fillRect/>
          </a:stretch>
        </p:blipFill>
        <p:spPr>
          <a:xfrm>
            <a:off x="8193112" y="79023"/>
            <a:ext cx="1763688" cy="1412776"/>
          </a:xfrm>
          <a:prstGeom prst="rect">
            <a:avLst/>
          </a:prstGeom>
          <a:ln>
            <a:noFill/>
          </a:ln>
          <a:effectLst>
            <a:softEdge rad="112500"/>
          </a:effectLst>
        </p:spPr>
      </p:pic>
      <p:pic>
        <p:nvPicPr>
          <p:cNvPr id="5" name="Image 4"/>
          <p:cNvPicPr>
            <a:picLocks noChangeAspect="1"/>
          </p:cNvPicPr>
          <p:nvPr/>
        </p:nvPicPr>
        <p:blipFill>
          <a:blip r:embed="rId3"/>
          <a:stretch>
            <a:fillRect/>
          </a:stretch>
        </p:blipFill>
        <p:spPr>
          <a:xfrm>
            <a:off x="1027288" y="0"/>
            <a:ext cx="2071670" cy="1218626"/>
          </a:xfrm>
          <a:prstGeom prst="rect">
            <a:avLst/>
          </a:prstGeom>
          <a:ln>
            <a:noFill/>
          </a:ln>
          <a:effectLst>
            <a:softEdge rad="112500"/>
          </a:effectLst>
        </p:spPr>
      </p:pic>
    </p:spTree>
    <p:custDataLst>
      <p:tags r:id="rId1"/>
    </p:custDataLst>
    <p:extLst>
      <p:ext uri="{BB962C8B-B14F-4D97-AF65-F5344CB8AC3E}">
        <p14:creationId xmlns:p14="http://schemas.microsoft.com/office/powerpoint/2010/main" val="1115536489"/>
      </p:ext>
    </p:extLst>
  </p:cSld>
  <p:clrMapOvr>
    <a:masterClrMapping/>
  </p:clrMapOvr>
  <mc:AlternateContent xmlns:mc="http://schemas.openxmlformats.org/markup-compatibility/2006" xmlns:p14="http://schemas.microsoft.com/office/powerpoint/2010/main">
    <mc:Choice Requires="p14">
      <p:transition spd="slow" p14:dur="2000" advTm="17516"/>
    </mc:Choice>
    <mc:Fallback xmlns="">
      <p:transition spd="slow" advTm="1751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xmlns="" id="{FAD97693-8BC3-4956-9EDE-7C93DAB5A529}"/>
              </a:ext>
            </a:extLst>
          </p:cNvPr>
          <p:cNvSpPr/>
          <p:nvPr/>
        </p:nvSpPr>
        <p:spPr>
          <a:xfrm flipH="1">
            <a:off x="0" y="3063016"/>
            <a:ext cx="3543338" cy="3794984"/>
          </a:xfrm>
          <a:custGeom>
            <a:avLst/>
            <a:gdLst>
              <a:gd name="connsiteX0" fmla="*/ 2964158 w 3543338"/>
              <a:gd name="connsiteY0" fmla="*/ 0 h 3794984"/>
              <a:gd name="connsiteX1" fmla="*/ 3267226 w 3543338"/>
              <a:gd name="connsiteY1" fmla="*/ 15304 h 3794984"/>
              <a:gd name="connsiteX2" fmla="*/ 3543338 w 3543338"/>
              <a:gd name="connsiteY2" fmla="*/ 57444 h 3794984"/>
              <a:gd name="connsiteX3" fmla="*/ 3543338 w 3543338"/>
              <a:gd name="connsiteY3" fmla="*/ 1305732 h 3794984"/>
              <a:gd name="connsiteX4" fmla="*/ 3486963 w 3543338"/>
              <a:gd name="connsiteY4" fmla="*/ 1285098 h 3794984"/>
              <a:gd name="connsiteX5" fmla="*/ 2964158 w 3543338"/>
              <a:gd name="connsiteY5" fmla="*/ 1206057 h 3794984"/>
              <a:gd name="connsiteX6" fmla="*/ 1206057 w 3543338"/>
              <a:gd name="connsiteY6" fmla="*/ 2964158 h 3794984"/>
              <a:gd name="connsiteX7" fmla="*/ 1344218 w 3543338"/>
              <a:gd name="connsiteY7" fmla="*/ 3648490 h 3794984"/>
              <a:gd name="connsiteX8" fmla="*/ 1414787 w 3543338"/>
              <a:gd name="connsiteY8" fmla="*/ 3794984 h 3794984"/>
              <a:gd name="connsiteX9" fmla="*/ 120246 w 3543338"/>
              <a:gd name="connsiteY9" fmla="*/ 3794984 h 3794984"/>
              <a:gd name="connsiteX10" fmla="*/ 60221 w 3543338"/>
              <a:gd name="connsiteY10" fmla="*/ 3561539 h 3794984"/>
              <a:gd name="connsiteX11" fmla="*/ 0 w 3543338"/>
              <a:gd name="connsiteY11" fmla="*/ 2964158 h 3794984"/>
              <a:gd name="connsiteX12" fmla="*/ 2964158 w 3543338"/>
              <a:gd name="connsiteY12" fmla="*/ 0 h 3794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43338" h="3794984">
                <a:moveTo>
                  <a:pt x="2964158" y="0"/>
                </a:moveTo>
                <a:cubicBezTo>
                  <a:pt x="3066474" y="0"/>
                  <a:pt x="3167580" y="5184"/>
                  <a:pt x="3267226" y="15304"/>
                </a:cubicBezTo>
                <a:lnTo>
                  <a:pt x="3543338" y="57444"/>
                </a:lnTo>
                <a:lnTo>
                  <a:pt x="3543338" y="1305732"/>
                </a:lnTo>
                <a:lnTo>
                  <a:pt x="3486963" y="1285098"/>
                </a:lnTo>
                <a:cubicBezTo>
                  <a:pt x="3321809" y="1233730"/>
                  <a:pt x="3146215" y="1206057"/>
                  <a:pt x="2964158" y="1206057"/>
                </a:cubicBezTo>
                <a:cubicBezTo>
                  <a:pt x="1993186" y="1206057"/>
                  <a:pt x="1206057" y="1993186"/>
                  <a:pt x="1206057" y="2964158"/>
                </a:cubicBezTo>
                <a:cubicBezTo>
                  <a:pt x="1206057" y="3206901"/>
                  <a:pt x="1255253" y="3438154"/>
                  <a:pt x="1344218" y="3648490"/>
                </a:cubicBezTo>
                <a:lnTo>
                  <a:pt x="1414787" y="3794984"/>
                </a:lnTo>
                <a:lnTo>
                  <a:pt x="120246" y="3794984"/>
                </a:lnTo>
                <a:lnTo>
                  <a:pt x="60221" y="3561539"/>
                </a:lnTo>
                <a:cubicBezTo>
                  <a:pt x="20736" y="3368580"/>
                  <a:pt x="0" y="3168791"/>
                  <a:pt x="0" y="2964158"/>
                </a:cubicBezTo>
                <a:cubicBezTo>
                  <a:pt x="0" y="1327099"/>
                  <a:pt x="1327099" y="0"/>
                  <a:pt x="296415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schemeClr val="tx1"/>
              </a:solidFill>
            </a:endParaRPr>
          </a:p>
        </p:txBody>
      </p:sp>
      <p:sp>
        <p:nvSpPr>
          <p:cNvPr id="8" name="Rectangle 7">
            <a:extLst>
              <a:ext uri="{FF2B5EF4-FFF2-40B4-BE49-F238E27FC236}">
                <a16:creationId xmlns:a16="http://schemas.microsoft.com/office/drawing/2014/main" xmlns="" id="{1F779A93-13B7-40E2-B3C6-089346BC62F8}"/>
              </a:ext>
            </a:extLst>
          </p:cNvPr>
          <p:cNvSpPr/>
          <p:nvPr/>
        </p:nvSpPr>
        <p:spPr>
          <a:xfrm>
            <a:off x="382903" y="175246"/>
            <a:ext cx="4182694" cy="5504244"/>
          </a:xfrm>
          <a:prstGeom prst="rect">
            <a:avLst/>
          </a:prstGeom>
          <a:solidFill>
            <a:schemeClr val="accent1"/>
          </a:solidFill>
          <a:ln>
            <a:noFill/>
          </a:ln>
          <a:effectLst>
            <a:outerShdw blurRad="1143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id-ID" dirty="0"/>
          </a:p>
        </p:txBody>
      </p:sp>
      <p:sp>
        <p:nvSpPr>
          <p:cNvPr id="35" name="Oval 34">
            <a:extLst>
              <a:ext uri="{FF2B5EF4-FFF2-40B4-BE49-F238E27FC236}">
                <a16:creationId xmlns:a16="http://schemas.microsoft.com/office/drawing/2014/main" xmlns="" id="{D7C7D422-A245-4438-BE8F-1ACB138D5BAE}"/>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6" name="Rectangle 25">
            <a:extLst>
              <a:ext uri="{FF2B5EF4-FFF2-40B4-BE49-F238E27FC236}">
                <a16:creationId xmlns:a16="http://schemas.microsoft.com/office/drawing/2014/main" xmlns="" id="{5C432C36-35D0-482D-A095-EC63FDF21AE6}"/>
              </a:ext>
            </a:extLst>
          </p:cNvPr>
          <p:cNvSpPr/>
          <p:nvPr/>
        </p:nvSpPr>
        <p:spPr>
          <a:xfrm>
            <a:off x="3873353" y="6157935"/>
            <a:ext cx="4369051" cy="3508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Low" rtl="1">
              <a:lnSpc>
                <a:spcPct val="120000"/>
              </a:lnSpc>
            </a:pPr>
            <a:r>
              <a:rPr lang="ar-DZ" sz="1400" b="1" u="sng" dirty="0" smtClean="0">
                <a:latin typeface="Arial" panose="020B0604020202020204" pitchFamily="34" charset="0"/>
                <a:cs typeface="Arial" panose="020B0604020202020204" pitchFamily="34" charset="0"/>
              </a:rPr>
              <a:t>تاريخ إصدار المعيار: </a:t>
            </a:r>
            <a:r>
              <a:rPr lang="ar-DZ" sz="1400" b="1" dirty="0" smtClean="0">
                <a:latin typeface="Arial" panose="020B0604020202020204" pitchFamily="34" charset="0"/>
                <a:cs typeface="Arial" panose="020B0604020202020204" pitchFamily="34" charset="0"/>
              </a:rPr>
              <a:t>صدر </a:t>
            </a:r>
            <a:r>
              <a:rPr lang="ar-DZ" sz="1400" b="1" dirty="0">
                <a:latin typeface="Arial" panose="020B0604020202020204" pitchFamily="34" charset="0"/>
                <a:cs typeface="Arial" panose="020B0604020202020204" pitchFamily="34" charset="0"/>
              </a:rPr>
              <a:t>هذا المعيار بتاريخ </a:t>
            </a:r>
            <a:r>
              <a:rPr lang="ar-DZ" sz="1400" b="1" dirty="0" smtClean="0">
                <a:latin typeface="Arial" panose="020B0604020202020204" pitchFamily="34" charset="0"/>
                <a:cs typeface="Arial" panose="020B0604020202020204" pitchFamily="34" charset="0"/>
              </a:rPr>
              <a:t> 04 </a:t>
            </a:r>
            <a:r>
              <a:rPr lang="ar-DZ" sz="1400" b="1" dirty="0" err="1" smtClean="0">
                <a:latin typeface="Arial" panose="020B0604020202020204" pitchFamily="34" charset="0"/>
                <a:cs typeface="Arial" panose="020B0604020202020204" pitchFamily="34" charset="0"/>
              </a:rPr>
              <a:t>جانفي</a:t>
            </a:r>
            <a:r>
              <a:rPr lang="ar-DZ" sz="1400" b="1" dirty="0" smtClean="0">
                <a:latin typeface="Arial" panose="020B0604020202020204" pitchFamily="34" charset="0"/>
                <a:cs typeface="Arial" panose="020B0604020202020204" pitchFamily="34" charset="0"/>
              </a:rPr>
              <a:t> 2013,</a:t>
            </a:r>
            <a:endParaRPr lang="ar-EG" sz="1400" b="1" u="sng" dirty="0">
              <a:latin typeface="Arial" panose="020B0604020202020204" pitchFamily="34" charset="0"/>
              <a:cs typeface="Arial" panose="020B0604020202020204" pitchFamily="34" charset="0"/>
            </a:endParaRPr>
          </a:p>
        </p:txBody>
      </p:sp>
      <p:sp>
        <p:nvSpPr>
          <p:cNvPr id="29" name="Rectangle: Rounded Corners 3">
            <a:extLst>
              <a:ext uri="{FF2B5EF4-FFF2-40B4-BE49-F238E27FC236}">
                <a16:creationId xmlns:a16="http://schemas.microsoft.com/office/drawing/2014/main" xmlns="" id="{E348294E-08F9-4104-8431-F4528A8B7BAF}"/>
              </a:ext>
            </a:extLst>
          </p:cNvPr>
          <p:cNvSpPr/>
          <p:nvPr/>
        </p:nvSpPr>
        <p:spPr>
          <a:xfrm>
            <a:off x="9844960" y="3966521"/>
            <a:ext cx="933622" cy="293534"/>
          </a:xfrm>
          <a:prstGeom prst="roundRect">
            <a:avLst>
              <a:gd name="adj" fmla="val 418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EG" sz="1200" dirty="0">
                <a:latin typeface="Cairo" panose="00000500000000000000" pitchFamily="2" charset="-78"/>
                <a:ea typeface="Segoe UI" panose="020B0502040204020203" pitchFamily="34" charset="0"/>
                <a:cs typeface="Cairo" panose="00000500000000000000" pitchFamily="2" charset="-78"/>
              </a:rPr>
              <a:t>المزيد</a:t>
            </a:r>
            <a:endParaRPr lang="id-ID" sz="1200" dirty="0">
              <a:latin typeface="Cairo" panose="00000500000000000000" pitchFamily="2" charset="-78"/>
              <a:ea typeface="Segoe UI" panose="020B0502040204020203" pitchFamily="34" charset="0"/>
              <a:cs typeface="Cairo" panose="00000500000000000000" pitchFamily="2" charset="-78"/>
            </a:endParaRPr>
          </a:p>
        </p:txBody>
      </p:sp>
      <p:sp>
        <p:nvSpPr>
          <p:cNvPr id="30" name="Rectangle 29">
            <a:extLst>
              <a:ext uri="{FF2B5EF4-FFF2-40B4-BE49-F238E27FC236}">
                <a16:creationId xmlns:a16="http://schemas.microsoft.com/office/drawing/2014/main" xmlns="" id="{0167AD13-2DE5-4CD7-A248-2B299919590C}"/>
              </a:ext>
            </a:extLst>
          </p:cNvPr>
          <p:cNvSpPr/>
          <p:nvPr/>
        </p:nvSpPr>
        <p:spPr>
          <a:xfrm>
            <a:off x="4752306" y="2228035"/>
            <a:ext cx="6980196" cy="297312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rtl="1">
              <a:lnSpc>
                <a:spcPct val="120000"/>
              </a:lnSpc>
            </a:pPr>
            <a:r>
              <a:rPr lang="ar-DZ" sz="1400" b="1" u="sng" dirty="0" smtClean="0">
                <a:latin typeface="Arial" panose="020B0604020202020204" pitchFamily="34" charset="0"/>
                <a:cs typeface="Arial" panose="020B0604020202020204" pitchFamily="34" charset="0"/>
              </a:rPr>
              <a:t>خيار العيب:</a:t>
            </a:r>
          </a:p>
          <a:p>
            <a:pPr algn="r" rtl="1">
              <a:lnSpc>
                <a:spcPct val="120000"/>
              </a:lnSpc>
            </a:pPr>
            <a:r>
              <a:rPr lang="ar-DZ" sz="1400" b="1" u="sng" dirty="0" smtClean="0">
                <a:latin typeface="Arial" panose="020B0604020202020204" pitchFamily="34" charset="0"/>
                <a:cs typeface="Arial" panose="020B0604020202020204" pitchFamily="34" charset="0"/>
              </a:rPr>
              <a:t>تعريف: </a:t>
            </a:r>
            <a:r>
              <a:rPr lang="ar-DZ" sz="1200" b="1" dirty="0">
                <a:latin typeface="Arial" panose="020B0604020202020204" pitchFamily="34" charset="0"/>
                <a:cs typeface="Arial" panose="020B0604020202020204" pitchFamily="34" charset="0"/>
              </a:rPr>
              <a:t>خيار العيب هو حق المشــتري في فســخ العقد، لظهور عيب ّ خفي لم </a:t>
            </a:r>
            <a:r>
              <a:rPr lang="ar-DZ" sz="1200" b="1" dirty="0" smtClean="0">
                <a:latin typeface="Arial" panose="020B0604020202020204" pitchFamily="34" charset="0"/>
                <a:cs typeface="Arial" panose="020B0604020202020204" pitchFamily="34" charset="0"/>
              </a:rPr>
              <a:t>يظهر للمشتري </a:t>
            </a:r>
            <a:r>
              <a:rPr lang="ar-DZ" sz="1200" b="1" dirty="0">
                <a:latin typeface="Arial" panose="020B0604020202020204" pitchFamily="34" charset="0"/>
                <a:cs typeface="Arial" panose="020B0604020202020204" pitchFamily="34" charset="0"/>
              </a:rPr>
              <a:t>عند التعاقد </a:t>
            </a:r>
            <a:r>
              <a:rPr lang="ar-DZ" sz="1200" b="1" dirty="0" smtClean="0">
                <a:latin typeface="Arial" panose="020B0604020202020204" pitchFamily="34" charset="0"/>
                <a:cs typeface="Arial" panose="020B0604020202020204" pitchFamily="34" charset="0"/>
              </a:rPr>
              <a:t>,</a:t>
            </a:r>
          </a:p>
          <a:p>
            <a:pPr algn="r" rtl="1">
              <a:lnSpc>
                <a:spcPct val="120000"/>
              </a:lnSpc>
            </a:pPr>
            <a:r>
              <a:rPr lang="ar-DZ" sz="1400" b="1" u="sng" dirty="0">
                <a:latin typeface="Arial" panose="020B0604020202020204" pitchFamily="34" charset="0"/>
                <a:cs typeface="Arial" panose="020B0604020202020204" pitchFamily="34" charset="0"/>
              </a:rPr>
              <a:t>شروطه</a:t>
            </a:r>
            <a:r>
              <a:rPr lang="ar-DZ" sz="1200" dirty="0"/>
              <a:t> </a:t>
            </a:r>
            <a:r>
              <a:rPr lang="ar-DZ" sz="1200" dirty="0" smtClean="0"/>
              <a:t>:</a:t>
            </a:r>
            <a:r>
              <a:rPr lang="ar-DZ" sz="1200" b="1" dirty="0">
                <a:latin typeface="Arial" panose="020B0604020202020204" pitchFamily="34" charset="0"/>
                <a:cs typeface="Arial" panose="020B0604020202020204" pitchFamily="34" charset="0"/>
              </a:rPr>
              <a:t>ظهــور عيب مؤثر في محــل العقد لم يظهر عنــد التعاقد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ألا يمكن إزالة العيب إلا بكلفة. أن يكــون </a:t>
            </a:r>
            <a:r>
              <a:rPr lang="ar-DZ" sz="1200" b="1" dirty="0" smtClean="0">
                <a:latin typeface="Arial" panose="020B0604020202020204" pitchFamily="34" charset="0"/>
                <a:cs typeface="Arial" panose="020B0604020202020204" pitchFamily="34" charset="0"/>
              </a:rPr>
              <a:t>المشــتري جاهــلا </a:t>
            </a:r>
            <a:r>
              <a:rPr lang="ar-DZ" sz="1200" b="1" dirty="0">
                <a:latin typeface="Arial" panose="020B0604020202020204" pitchFamily="34" charset="0"/>
                <a:cs typeface="Arial" panose="020B0604020202020204" pitchFamily="34" charset="0"/>
              </a:rPr>
              <a:t>بالعيب الخفي عنــد </a:t>
            </a:r>
            <a:r>
              <a:rPr lang="ar-DZ" sz="1200" b="1" dirty="0" smtClean="0">
                <a:latin typeface="Arial" panose="020B0604020202020204" pitchFamily="34" charset="0"/>
                <a:cs typeface="Arial" panose="020B0604020202020204" pitchFamily="34" charset="0"/>
              </a:rPr>
              <a:t>العقد. ولا يشترط </a:t>
            </a:r>
            <a:r>
              <a:rPr lang="ar-DZ" sz="1200" b="1" dirty="0">
                <a:latin typeface="Arial" panose="020B0604020202020204" pitchFamily="34" charset="0"/>
                <a:cs typeface="Arial" panose="020B0604020202020204" pitchFamily="34" charset="0"/>
              </a:rPr>
              <a:t>علم البائع </a:t>
            </a:r>
            <a:r>
              <a:rPr lang="ar-DZ" sz="1200" b="1" dirty="0" smtClean="0">
                <a:latin typeface="Arial" panose="020B0604020202020204" pitchFamily="34" charset="0"/>
                <a:cs typeface="Arial" panose="020B0604020202020204" pitchFamily="34" charset="0"/>
              </a:rPr>
              <a:t>به ّ </a:t>
            </a:r>
            <a:r>
              <a:rPr lang="ar-DZ" sz="1200" b="1" dirty="0">
                <a:latin typeface="Arial" panose="020B0604020202020204" pitchFamily="34" charset="0"/>
                <a:cs typeface="Arial" panose="020B0604020202020204" pitchFamily="34" charset="0"/>
              </a:rPr>
              <a:t>ألا يكون البائع قد اشــترط البراءة من العيوب </a:t>
            </a:r>
            <a:r>
              <a:rPr lang="ar-DZ" sz="1200" b="1" dirty="0" smtClean="0">
                <a:latin typeface="Arial" panose="020B0604020202020204" pitchFamily="34" charset="0"/>
                <a:cs typeface="Arial" panose="020B0604020202020204" pitchFamily="34" charset="0"/>
              </a:rPr>
              <a:t>(بيع </a:t>
            </a:r>
            <a:r>
              <a:rPr lang="ar-DZ" sz="1200" b="1" dirty="0">
                <a:latin typeface="Arial" panose="020B0604020202020204" pitchFamily="34" charset="0"/>
                <a:cs typeface="Arial" panose="020B0604020202020204" pitchFamily="34" charset="0"/>
              </a:rPr>
              <a:t>البراءة</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ولا </a:t>
            </a:r>
            <a:r>
              <a:rPr lang="ar-DZ" sz="1200" b="1" dirty="0">
                <a:latin typeface="Arial" panose="020B0604020202020204" pitchFamily="34" charset="0"/>
                <a:cs typeface="Arial" panose="020B0604020202020204" pitchFamily="34" charset="0"/>
              </a:rPr>
              <a:t>يجوز اشتراط البراءة في </a:t>
            </a:r>
            <a:r>
              <a:rPr lang="ar-DZ" sz="1200" b="1" dirty="0" smtClean="0">
                <a:latin typeface="Arial" panose="020B0604020202020204" pitchFamily="34" charset="0"/>
                <a:cs typeface="Arial" panose="020B0604020202020204" pitchFamily="34" charset="0"/>
              </a:rPr>
              <a:t>الإجارة </a:t>
            </a:r>
            <a:r>
              <a:rPr lang="ar-DZ" sz="1200" b="1" dirty="0">
                <a:latin typeface="Arial" panose="020B0604020202020204" pitchFamily="34" charset="0"/>
                <a:cs typeface="Arial" panose="020B0604020202020204" pitchFamily="34" charset="0"/>
              </a:rPr>
              <a:t>أو </a:t>
            </a:r>
            <a:r>
              <a:rPr lang="ar-DZ" sz="1200" b="1" dirty="0" smtClean="0">
                <a:latin typeface="Arial" panose="020B0604020202020204" pitchFamily="34" charset="0"/>
                <a:cs typeface="Arial" panose="020B0604020202020204" pitchFamily="34" charset="0"/>
              </a:rPr>
              <a:t>الاستصناع. ألا </a:t>
            </a:r>
            <a:r>
              <a:rPr lang="ar-DZ" sz="1200" b="1" dirty="0">
                <a:latin typeface="Arial" panose="020B0604020202020204" pitchFamily="34" charset="0"/>
                <a:cs typeface="Arial" panose="020B0604020202020204" pitchFamily="34" charset="0"/>
              </a:rPr>
              <a:t>يكون العيب الخفي حدث بصنع </a:t>
            </a:r>
            <a:r>
              <a:rPr lang="ar-DZ" sz="1200" b="1" dirty="0" smtClean="0">
                <a:latin typeface="Arial" panose="020B0604020202020204" pitchFamily="34" charset="0"/>
                <a:cs typeface="Arial" panose="020B0604020202020204" pitchFamily="34" charset="0"/>
              </a:rPr>
              <a:t>المشتري, </a:t>
            </a:r>
          </a:p>
          <a:p>
            <a:pPr algn="r" rtl="1">
              <a:lnSpc>
                <a:spcPct val="120000"/>
              </a:lnSpc>
            </a:pPr>
            <a:r>
              <a:rPr lang="ar-DZ" sz="1400" b="1" u="sng" dirty="0">
                <a:latin typeface="Arial" panose="020B0604020202020204" pitchFamily="34" charset="0"/>
                <a:cs typeface="Arial" panose="020B0604020202020204" pitchFamily="34" charset="0"/>
              </a:rPr>
              <a:t>مجال خيار </a:t>
            </a:r>
            <a:r>
              <a:rPr lang="ar-DZ" sz="1400" b="1" u="sng" dirty="0" smtClean="0">
                <a:latin typeface="Arial" panose="020B0604020202020204" pitchFamily="34" charset="0"/>
                <a:cs typeface="Arial" panose="020B0604020202020204" pitchFamily="34" charset="0"/>
              </a:rPr>
              <a:t>العيب:</a:t>
            </a:r>
            <a:r>
              <a:rPr lang="ar-DZ" sz="14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مجال خيار العيب المعاوضات المالية، مثل البيع، والصرف، والإجارة، والقســمة</a:t>
            </a:r>
            <a:r>
              <a:rPr lang="ar-DZ" sz="1200" b="1" dirty="0">
                <a:latin typeface="Arial" panose="020B0604020202020204" pitchFamily="34" charset="0"/>
                <a:cs typeface="Arial" panose="020B0604020202020204" pitchFamily="34" charset="0"/>
              </a:rPr>
              <a:t>، والصلح عن المال بمقابل </a:t>
            </a:r>
            <a:r>
              <a:rPr lang="ar-DZ" sz="1200" b="1" dirty="0" smtClean="0">
                <a:latin typeface="Arial" panose="020B0604020202020204" pitchFamily="34" charset="0"/>
                <a:cs typeface="Arial" panose="020B0604020202020204" pitchFamily="34" charset="0"/>
              </a:rPr>
              <a:t>عيني </a:t>
            </a:r>
            <a:r>
              <a:rPr lang="ar-DZ" sz="1200" b="1" dirty="0">
                <a:latin typeface="Arial" panose="020B0604020202020204" pitchFamily="34" charset="0"/>
                <a:cs typeface="Arial" panose="020B0604020202020204" pitchFamily="34" charset="0"/>
              </a:rPr>
              <a:t>والهبة بشرط العوض </a:t>
            </a:r>
            <a:r>
              <a:rPr lang="ar-DZ" sz="1200" b="1" dirty="0" smtClean="0">
                <a:latin typeface="Arial" panose="020B0604020202020204" pitchFamily="34" charset="0"/>
                <a:cs typeface="Arial" panose="020B0604020202020204" pitchFamily="34" charset="0"/>
              </a:rPr>
              <a:t>(هبة</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الثواب). </a:t>
            </a:r>
          </a:p>
          <a:p>
            <a:pPr algn="r" rtl="1">
              <a:lnSpc>
                <a:spcPct val="120000"/>
              </a:lnSpc>
            </a:pPr>
            <a:r>
              <a:rPr lang="ar-DZ" sz="1400" b="1" u="sng" dirty="0" smtClean="0">
                <a:latin typeface="Arial" panose="020B0604020202020204" pitchFamily="34" charset="0"/>
                <a:cs typeface="Arial" panose="020B0604020202020204" pitchFamily="34" charset="0"/>
              </a:rPr>
              <a:t>توقيته: </a:t>
            </a:r>
            <a:r>
              <a:rPr lang="ar-DZ" sz="1200" b="1" dirty="0" smtClean="0">
                <a:latin typeface="Arial" panose="020B0604020202020204" pitchFamily="34" charset="0"/>
                <a:cs typeface="Arial" panose="020B0604020202020204" pitchFamily="34" charset="0"/>
              </a:rPr>
              <a:t>الرد </a:t>
            </a:r>
            <a:r>
              <a:rPr lang="ar-DZ" sz="1200" b="1" dirty="0">
                <a:latin typeface="Arial" panose="020B0604020202020204" pitchFamily="34" charset="0"/>
                <a:cs typeface="Arial" panose="020B0604020202020204" pitchFamily="34" charset="0"/>
              </a:rPr>
              <a:t>بموجب خيار العيب بعد تســلم المبيع وظهــور العيب فيه </a:t>
            </a:r>
            <a:r>
              <a:rPr lang="ar-DZ" sz="1200" b="1" dirty="0" smtClean="0">
                <a:latin typeface="Arial" panose="020B0604020202020204" pitchFamily="34" charset="0"/>
                <a:cs typeface="Arial" panose="020B0604020202020204" pitchFamily="34" charset="0"/>
              </a:rPr>
              <a:t>يكون بالمدة </a:t>
            </a:r>
            <a:r>
              <a:rPr lang="ar-DZ" sz="1200" b="1" dirty="0">
                <a:latin typeface="Arial" panose="020B0604020202020204" pitchFamily="34" charset="0"/>
                <a:cs typeface="Arial" panose="020B0604020202020204" pitchFamily="34" charset="0"/>
              </a:rPr>
              <a:t>التي يمكن فيها الفسخ </a:t>
            </a:r>
            <a:r>
              <a:rPr lang="ar-DZ" sz="1200" b="1" dirty="0" smtClean="0">
                <a:latin typeface="Arial" panose="020B0604020202020204" pitchFamily="34" charset="0"/>
                <a:cs typeface="Arial" panose="020B0604020202020204" pitchFamily="34" charset="0"/>
              </a:rPr>
              <a:t>عرفا ,</a:t>
            </a:r>
          </a:p>
          <a:p>
            <a:pPr algn="r" rtl="1">
              <a:lnSpc>
                <a:spcPct val="120000"/>
              </a:lnSpc>
            </a:pPr>
            <a:r>
              <a:rPr lang="ar-DZ" sz="1400" b="1" u="sng" dirty="0" smtClean="0">
                <a:latin typeface="Arial" panose="020B0604020202020204" pitchFamily="34" charset="0"/>
                <a:cs typeface="Arial" panose="020B0604020202020204" pitchFamily="34" charset="0"/>
              </a:rPr>
              <a:t>موجبه:</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التخيير </a:t>
            </a:r>
            <a:r>
              <a:rPr lang="ar-DZ" sz="1200" b="1" dirty="0">
                <a:latin typeface="Arial" panose="020B0604020202020204" pitchFamily="34" charset="0"/>
                <a:cs typeface="Arial" panose="020B0604020202020204" pitchFamily="34" charset="0"/>
              </a:rPr>
              <a:t>بين فســخ العقد ورد المبيع، أو إمضائه. وإذا اختار </a:t>
            </a:r>
            <a:r>
              <a:rPr lang="ar-DZ" sz="1200" b="1" dirty="0" smtClean="0">
                <a:latin typeface="Arial" panose="020B0604020202020204" pitchFamily="34" charset="0"/>
                <a:cs typeface="Arial" panose="020B0604020202020204" pitchFamily="34" charset="0"/>
              </a:rPr>
              <a:t>المشــتري الرد </a:t>
            </a:r>
            <a:r>
              <a:rPr lang="ar-DZ" sz="1200" b="1" dirty="0">
                <a:latin typeface="Arial" panose="020B0604020202020204" pitchFamily="34" charset="0"/>
                <a:cs typeface="Arial" panose="020B0604020202020204" pitchFamily="34" charset="0"/>
              </a:rPr>
              <a:t>بعد تسلم المبيع فيتم الرد بالتراضي أو بالتقاضي أما إذا لم </a:t>
            </a:r>
            <a:r>
              <a:rPr lang="ar-DZ" sz="1200" b="1" dirty="0" smtClean="0">
                <a:latin typeface="Arial" panose="020B0604020202020204" pitchFamily="34" charset="0"/>
                <a:cs typeface="Arial" panose="020B0604020202020204" pitchFamily="34" charset="0"/>
              </a:rPr>
              <a:t>يتسلمه وقد </a:t>
            </a:r>
            <a:r>
              <a:rPr lang="ar-DZ" sz="1200" b="1" dirty="0">
                <a:latin typeface="Arial" panose="020B0604020202020204" pitchFamily="34" charset="0"/>
                <a:cs typeface="Arial" panose="020B0604020202020204" pitchFamily="34" charset="0"/>
              </a:rPr>
              <a:t>علم بالعيب قبل التسلم فإنه يحق له الفسخ بإرادته المنفردة </a:t>
            </a:r>
            <a:r>
              <a:rPr lang="ar-DZ" sz="1200" b="1" dirty="0" smtClean="0">
                <a:latin typeface="Arial" panose="020B0604020202020204" pitchFamily="34" charset="0"/>
                <a:cs typeface="Arial" panose="020B0604020202020204" pitchFamily="34" charset="0"/>
              </a:rPr>
              <a:t>وذلك بإعلام </a:t>
            </a:r>
            <a:r>
              <a:rPr lang="ar-DZ" sz="1200" b="1" dirty="0">
                <a:latin typeface="Arial" panose="020B0604020202020204" pitchFamily="34" charset="0"/>
                <a:cs typeface="Arial" panose="020B0604020202020204" pitchFamily="34" charset="0"/>
              </a:rPr>
              <a:t>البائع، وللمشــتري عند الرد اســترداد الثمــن </a:t>
            </a:r>
            <a:r>
              <a:rPr lang="ar-DZ" sz="1200" b="1" dirty="0" smtClean="0">
                <a:latin typeface="Arial" panose="020B0604020202020204" pitchFamily="34" charset="0"/>
                <a:cs typeface="Arial" panose="020B0604020202020204" pitchFamily="34" charset="0"/>
              </a:rPr>
              <a:t>كاملا بالتراضي أو </a:t>
            </a:r>
            <a:r>
              <a:rPr lang="ar-DZ" sz="1200" b="1" dirty="0">
                <a:latin typeface="Arial" panose="020B0604020202020204" pitchFamily="34" charset="0"/>
                <a:cs typeface="Arial" panose="020B0604020202020204" pitchFamily="34" charset="0"/>
              </a:rPr>
              <a:t>التقاضي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عناصر أخرى: شروط الرد، موانع الرد، </a:t>
            </a:r>
            <a:r>
              <a:rPr lang="ar-DZ" sz="1200" b="1" dirty="0" err="1" smtClean="0">
                <a:latin typeface="Arial" panose="020B0604020202020204" pitchFamily="34" charset="0"/>
                <a:cs typeface="Arial" panose="020B0604020202020204" pitchFamily="34" charset="0"/>
              </a:rPr>
              <a:t>مسقطاته</a:t>
            </a:r>
            <a:r>
              <a:rPr lang="ar-DZ" sz="1200" b="1" dirty="0" smtClean="0">
                <a:latin typeface="Arial" panose="020B0604020202020204" pitchFamily="34" charset="0"/>
                <a:cs typeface="Arial" panose="020B0604020202020204" pitchFamily="34" charset="0"/>
              </a:rPr>
              <a:t>,</a:t>
            </a:r>
            <a:endParaRPr lang="ar-EG" sz="1200" b="1" u="sng" dirty="0">
              <a:latin typeface="Arial" panose="020B0604020202020204" pitchFamily="34" charset="0"/>
              <a:cs typeface="Arial" panose="020B0604020202020204" pitchFamily="34" charset="0"/>
            </a:endParaRPr>
          </a:p>
        </p:txBody>
      </p:sp>
      <p:grpSp>
        <p:nvGrpSpPr>
          <p:cNvPr id="31" name="Group 30">
            <a:extLst>
              <a:ext uri="{FF2B5EF4-FFF2-40B4-BE49-F238E27FC236}">
                <a16:creationId xmlns:a16="http://schemas.microsoft.com/office/drawing/2014/main" xmlns="" id="{CF55635B-7943-4A44-986D-8707DBCF6F2F}"/>
              </a:ext>
            </a:extLst>
          </p:cNvPr>
          <p:cNvGrpSpPr/>
          <p:nvPr/>
        </p:nvGrpSpPr>
        <p:grpSpPr>
          <a:xfrm>
            <a:off x="11077778" y="6435045"/>
            <a:ext cx="942619" cy="265864"/>
            <a:chOff x="184400" y="6435045"/>
            <a:chExt cx="942619" cy="265864"/>
          </a:xfrm>
        </p:grpSpPr>
        <p:sp>
          <p:nvSpPr>
            <p:cNvPr id="32" name="Oval 31">
              <a:extLst>
                <a:ext uri="{FF2B5EF4-FFF2-40B4-BE49-F238E27FC236}">
                  <a16:creationId xmlns:a16="http://schemas.microsoft.com/office/drawing/2014/main" xmlns="" id="{402B5557-D453-4E8D-BB95-D74A63D2687B}"/>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33" name="Oval 32">
              <a:extLst>
                <a:ext uri="{FF2B5EF4-FFF2-40B4-BE49-F238E27FC236}">
                  <a16:creationId xmlns:a16="http://schemas.microsoft.com/office/drawing/2014/main" xmlns="" id="{3AF8174A-0AE1-45A9-AA1D-89E45AFF140D}"/>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36" name="Oval 35">
              <a:extLst>
                <a:ext uri="{FF2B5EF4-FFF2-40B4-BE49-F238E27FC236}">
                  <a16:creationId xmlns:a16="http://schemas.microsoft.com/office/drawing/2014/main" xmlns="" id="{70CFF7E4-B0CC-4E30-9AE3-C691FC78E4AE}"/>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37" name="Group 36">
              <a:extLst>
                <a:ext uri="{FF2B5EF4-FFF2-40B4-BE49-F238E27FC236}">
                  <a16:creationId xmlns:a16="http://schemas.microsoft.com/office/drawing/2014/main" xmlns="" id="{7265021E-7FAA-45DF-BAAA-DF1405CA39A1}"/>
                </a:ext>
              </a:extLst>
            </p:cNvPr>
            <p:cNvGrpSpPr/>
            <p:nvPr/>
          </p:nvGrpSpPr>
          <p:grpSpPr>
            <a:xfrm>
              <a:off x="616661" y="6522696"/>
              <a:ext cx="78099" cy="90562"/>
              <a:chOff x="2489196" y="469899"/>
              <a:chExt cx="298450" cy="346075"/>
            </a:xfrm>
            <a:solidFill>
              <a:schemeClr val="bg1"/>
            </a:solidFill>
          </p:grpSpPr>
          <p:sp>
            <p:nvSpPr>
              <p:cNvPr id="51" name="Freeform 6">
                <a:extLst>
                  <a:ext uri="{FF2B5EF4-FFF2-40B4-BE49-F238E27FC236}">
                    <a16:creationId xmlns:a16="http://schemas.microsoft.com/office/drawing/2014/main" xmlns="" id="{308AE53F-DCFA-4243-A290-6A3247981F60}"/>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2" name="Freeform 7">
                <a:extLst>
                  <a:ext uri="{FF2B5EF4-FFF2-40B4-BE49-F238E27FC236}">
                    <a16:creationId xmlns:a16="http://schemas.microsoft.com/office/drawing/2014/main" xmlns="" id="{C2539245-3374-4349-8DDE-51EF131D59E0}"/>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3" name="Freeform 8">
                <a:extLst>
                  <a:ext uri="{FF2B5EF4-FFF2-40B4-BE49-F238E27FC236}">
                    <a16:creationId xmlns:a16="http://schemas.microsoft.com/office/drawing/2014/main" xmlns="" id="{5B3F12EE-D7F4-4371-A6F6-5A43B26CD87C}"/>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4" name="Freeform 9">
                <a:extLst>
                  <a:ext uri="{FF2B5EF4-FFF2-40B4-BE49-F238E27FC236}">
                    <a16:creationId xmlns:a16="http://schemas.microsoft.com/office/drawing/2014/main" xmlns="" id="{F010948F-B561-40BE-ABD4-942E9CE102AF}"/>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8" name="Group 37">
              <a:extLst>
                <a:ext uri="{FF2B5EF4-FFF2-40B4-BE49-F238E27FC236}">
                  <a16:creationId xmlns:a16="http://schemas.microsoft.com/office/drawing/2014/main" xmlns="" id="{0F238D17-0A82-4F0F-8EAD-C19235479D1B}"/>
                </a:ext>
              </a:extLst>
            </p:cNvPr>
            <p:cNvGrpSpPr/>
            <p:nvPr/>
          </p:nvGrpSpPr>
          <p:grpSpPr>
            <a:xfrm>
              <a:off x="954830" y="6522904"/>
              <a:ext cx="78514" cy="90146"/>
              <a:chOff x="4024313" y="469901"/>
              <a:chExt cx="300037" cy="344488"/>
            </a:xfrm>
            <a:solidFill>
              <a:schemeClr val="bg1"/>
            </a:solidFill>
          </p:grpSpPr>
          <p:sp>
            <p:nvSpPr>
              <p:cNvPr id="42" name="Freeform 14">
                <a:extLst>
                  <a:ext uri="{FF2B5EF4-FFF2-40B4-BE49-F238E27FC236}">
                    <a16:creationId xmlns:a16="http://schemas.microsoft.com/office/drawing/2014/main" xmlns="" id="{9CFCE55E-622D-419C-A5B8-CEC14B297194}"/>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0" name="Freeform 15">
                <a:extLst>
                  <a:ext uri="{FF2B5EF4-FFF2-40B4-BE49-F238E27FC236}">
                    <a16:creationId xmlns:a16="http://schemas.microsoft.com/office/drawing/2014/main" xmlns="" id="{941C6C65-1B36-4C28-87A2-9ABC9110A987}"/>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9" name="Group 25">
              <a:extLst>
                <a:ext uri="{FF2B5EF4-FFF2-40B4-BE49-F238E27FC236}">
                  <a16:creationId xmlns:a16="http://schemas.microsoft.com/office/drawing/2014/main" xmlns="" id="{98906A4B-BE32-43AB-9DE1-8832973F877A}"/>
                </a:ext>
              </a:extLst>
            </p:cNvPr>
            <p:cNvGrpSpPr>
              <a:grpSpLocks noChangeAspect="1"/>
            </p:cNvGrpSpPr>
            <p:nvPr/>
          </p:nvGrpSpPr>
          <p:grpSpPr bwMode="auto">
            <a:xfrm>
              <a:off x="275782" y="6518774"/>
              <a:ext cx="83101" cy="98407"/>
              <a:chOff x="3256" y="1652"/>
              <a:chExt cx="1151" cy="1363"/>
            </a:xfrm>
            <a:solidFill>
              <a:schemeClr val="bg1"/>
            </a:solidFill>
          </p:grpSpPr>
          <p:sp>
            <p:nvSpPr>
              <p:cNvPr id="40" name="Freeform 27">
                <a:extLst>
                  <a:ext uri="{FF2B5EF4-FFF2-40B4-BE49-F238E27FC236}">
                    <a16:creationId xmlns:a16="http://schemas.microsoft.com/office/drawing/2014/main" xmlns="" id="{2319BF0C-F0A6-4620-99BB-91445E4EC59A}"/>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1" name="Freeform 28">
                <a:extLst>
                  <a:ext uri="{FF2B5EF4-FFF2-40B4-BE49-F238E27FC236}">
                    <a16:creationId xmlns:a16="http://schemas.microsoft.com/office/drawing/2014/main" xmlns="" id="{A82F0595-EBA6-4D17-AA50-57F420252DFD}"/>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sp>
        <p:nvSpPr>
          <p:cNvPr id="28" name="Rectangle 3">
            <a:extLst>
              <a:ext uri="{FF2B5EF4-FFF2-40B4-BE49-F238E27FC236}">
                <a16:creationId xmlns:a16="http://schemas.microsoft.com/office/drawing/2014/main" xmlns="" id="{9A830432-B6D0-4E7C-913D-C3546E9EEC80}"/>
              </a:ext>
            </a:extLst>
          </p:cNvPr>
          <p:cNvSpPr/>
          <p:nvPr/>
        </p:nvSpPr>
        <p:spPr>
          <a:xfrm>
            <a:off x="5460642" y="175246"/>
            <a:ext cx="3812147" cy="646331"/>
          </a:xfrm>
          <a:prstGeom prst="rect">
            <a:avLst/>
          </a:prstGeom>
        </p:spPr>
        <p:txBody>
          <a:bodyPr wrap="square">
            <a:spAutoFit/>
          </a:bodyPr>
          <a:lstStyle/>
          <a:p>
            <a:pPr algn="ctr">
              <a:defRPr/>
            </a:pPr>
            <a:r>
              <a:rPr lang="ar-DZ" b="1" dirty="0" smtClean="0">
                <a:solidFill>
                  <a:schemeClr val="accent2">
                    <a:lumMod val="40000"/>
                    <a:lumOff val="60000"/>
                  </a:schemeClr>
                </a:solidFill>
                <a:latin typeface="Arial" panose="020B0604020202020204" pitchFamily="34" charset="0"/>
                <a:cs typeface="Arial" panose="020B0604020202020204" pitchFamily="34" charset="0"/>
              </a:rPr>
              <a:t>معيار 51 </a:t>
            </a:r>
            <a:r>
              <a:rPr lang="ar-DZ" b="1" dirty="0">
                <a:solidFill>
                  <a:schemeClr val="accent2">
                    <a:lumMod val="40000"/>
                    <a:lumOff val="60000"/>
                  </a:schemeClr>
                </a:solidFill>
                <a:latin typeface="Arial" panose="020B0604020202020204" pitchFamily="34" charset="0"/>
                <a:cs typeface="Arial" panose="020B0604020202020204" pitchFamily="34" charset="0"/>
              </a:rPr>
              <a:t>خيارات السلامة «العيب، </a:t>
            </a:r>
            <a:r>
              <a:rPr lang="ar-DZ" b="1" dirty="0" smtClean="0">
                <a:solidFill>
                  <a:schemeClr val="accent2">
                    <a:lumMod val="40000"/>
                    <a:lumOff val="60000"/>
                  </a:schemeClr>
                </a:solidFill>
                <a:latin typeface="Arial" panose="020B0604020202020204" pitchFamily="34" charset="0"/>
                <a:cs typeface="Arial" panose="020B0604020202020204" pitchFamily="34" charset="0"/>
              </a:rPr>
              <a:t> تفرق </a:t>
            </a:r>
            <a:r>
              <a:rPr lang="ar-DZ" b="1" dirty="0">
                <a:solidFill>
                  <a:schemeClr val="accent2">
                    <a:lumMod val="40000"/>
                    <a:lumOff val="60000"/>
                  </a:schemeClr>
                </a:solidFill>
                <a:latin typeface="Arial" panose="020B0604020202020204" pitchFamily="34" charset="0"/>
                <a:cs typeface="Arial" panose="020B0604020202020204" pitchFamily="34" charset="0"/>
              </a:rPr>
              <a:t>الصفقة، فوات الوصف</a:t>
            </a:r>
            <a:r>
              <a:rPr lang="ar-DZ" b="1" dirty="0" smtClean="0">
                <a:solidFill>
                  <a:schemeClr val="accent2">
                    <a:lumMod val="40000"/>
                    <a:lumOff val="60000"/>
                  </a:schemeClr>
                </a:solidFill>
                <a:latin typeface="Arial" panose="020B0604020202020204" pitchFamily="34" charset="0"/>
                <a:cs typeface="Arial" panose="020B0604020202020204" pitchFamily="34" charset="0"/>
              </a:rPr>
              <a:t>»</a:t>
            </a:r>
            <a:r>
              <a:rPr lang="ar-DZ" sz="1200" b="1" dirty="0" smtClean="0">
                <a:solidFill>
                  <a:schemeClr val="accent2">
                    <a:lumMod val="40000"/>
                    <a:lumOff val="60000"/>
                  </a:schemeClr>
                </a:solidFill>
                <a:latin typeface="Swissra-Normal" panose="01000000000000000000" pitchFamily="50" charset="-78"/>
                <a:cs typeface="Swissra-Normal" panose="01000000000000000000" pitchFamily="50" charset="-78"/>
              </a:rPr>
              <a:t> </a:t>
            </a:r>
            <a:endParaRPr lang="en-US" sz="1200" b="1" dirty="0">
              <a:solidFill>
                <a:schemeClr val="accent2">
                  <a:lumMod val="40000"/>
                  <a:lumOff val="60000"/>
                </a:schemeClr>
              </a:solidFill>
              <a:latin typeface="Swissra-Normal" panose="01000000000000000000" pitchFamily="50" charset="-78"/>
              <a:cs typeface="Swissra-Normal" panose="01000000000000000000" pitchFamily="50" charset="-78"/>
            </a:endParaRPr>
          </a:p>
        </p:txBody>
      </p:sp>
      <p:sp>
        <p:nvSpPr>
          <p:cNvPr id="34" name="TextBox 24">
            <a:extLst>
              <a:ext uri="{FF2B5EF4-FFF2-40B4-BE49-F238E27FC236}">
                <a16:creationId xmlns:a16="http://schemas.microsoft.com/office/drawing/2014/main" xmlns="" id="{52DA9A3C-1445-4416-B411-F5107F3E31E5}"/>
              </a:ext>
            </a:extLst>
          </p:cNvPr>
          <p:cNvSpPr txBox="1"/>
          <p:nvPr/>
        </p:nvSpPr>
        <p:spPr>
          <a:xfrm>
            <a:off x="4565597" y="887612"/>
            <a:ext cx="6026278" cy="523220"/>
          </a:xfrm>
          <a:prstGeom prst="rect">
            <a:avLst/>
          </a:prstGeom>
          <a:noFill/>
        </p:spPr>
        <p:txBody>
          <a:bodyPr wrap="square" rtlCol="0">
            <a:spAutoFit/>
          </a:bodyPr>
          <a:lstStyle>
            <a:defPPr>
              <a:defRPr lang="en-US"/>
            </a:defPPr>
            <a:lvl1pPr algn="r" rtl="1">
              <a:defRPr sz="3600">
                <a:latin typeface="Inseyab_Demo" panose="00000500000000000000" pitchFamily="50" charset="-78"/>
                <a:cs typeface="Inseyab_Demo" panose="00000500000000000000" pitchFamily="50" charset="-78"/>
              </a:defRPr>
            </a:lvl1pPr>
          </a:lstStyle>
          <a:p>
            <a:r>
              <a:rPr lang="ar-DZ" sz="1400" b="1" u="sng" dirty="0" smtClean="0">
                <a:solidFill>
                  <a:srgbClr val="7030A0"/>
                </a:solidFill>
                <a:latin typeface="Arial" panose="020B0604020202020204" pitchFamily="34" charset="0"/>
                <a:cs typeface="Arial" panose="020B0604020202020204" pitchFamily="34" charset="0"/>
              </a:rPr>
              <a:t>التقديم: </a:t>
            </a:r>
            <a:r>
              <a:rPr lang="ar-DZ" sz="1400" b="1" dirty="0">
                <a:latin typeface="Arial" panose="020B0604020202020204" pitchFamily="34" charset="0"/>
                <a:cs typeface="Arial" panose="020B0604020202020204" pitchFamily="34" charset="0"/>
              </a:rPr>
              <a:t>يهدف هذا المعيار إلى بيان الحالات التي يحق فيها للمشــتري فســخ </a:t>
            </a:r>
            <a:r>
              <a:rPr lang="ar-DZ" sz="1400" b="1" dirty="0" smtClean="0">
                <a:latin typeface="Arial" panose="020B0604020202020204" pitchFamily="34" charset="0"/>
                <a:cs typeface="Arial" panose="020B0604020202020204" pitchFamily="34" charset="0"/>
              </a:rPr>
              <a:t>العقد لنقــص </a:t>
            </a:r>
            <a:r>
              <a:rPr lang="ar-DZ" sz="1400" b="1" dirty="0">
                <a:latin typeface="Arial" panose="020B0604020202020204" pitchFamily="34" charset="0"/>
                <a:cs typeface="Arial" panose="020B0604020202020204" pitchFamily="34" charset="0"/>
              </a:rPr>
              <a:t>في عين المبيع أو تجزؤ للصفقة أو فوات وصــف مرغوب، وتطبيقاتها </a:t>
            </a:r>
            <a:r>
              <a:rPr lang="ar-DZ" sz="1400" b="1" dirty="0" smtClean="0">
                <a:latin typeface="Arial" panose="020B0604020202020204" pitchFamily="34" charset="0"/>
                <a:cs typeface="Arial" panose="020B0604020202020204" pitchFamily="34" charset="0"/>
              </a:rPr>
              <a:t>لدى</a:t>
            </a:r>
            <a:r>
              <a:rPr lang="ar-DZ" sz="1400" dirty="0" smtClean="0">
                <a:latin typeface="Arial" panose="020B0604020202020204" pitchFamily="34" charset="0"/>
              </a:rPr>
              <a:t> </a:t>
            </a:r>
            <a:r>
              <a:rPr lang="ar-DZ" sz="1400" b="1" dirty="0" smtClean="0">
                <a:latin typeface="Arial" panose="020B0604020202020204" pitchFamily="34" charset="0"/>
                <a:cs typeface="Arial" panose="020B0604020202020204" pitchFamily="34" charset="0"/>
              </a:rPr>
              <a:t>المؤسسات,</a:t>
            </a:r>
            <a:endParaRPr lang="id-ID" sz="1400" b="1" u="sng" dirty="0">
              <a:solidFill>
                <a:srgbClr val="7030A0"/>
              </a:solidFill>
              <a:latin typeface="Arial" panose="020B0604020202020204" pitchFamily="34" charset="0"/>
              <a:cs typeface="Arial" panose="020B0604020202020204" pitchFamily="34" charset="0"/>
            </a:endParaRPr>
          </a:p>
        </p:txBody>
      </p:sp>
      <p:sp>
        <p:nvSpPr>
          <p:cNvPr id="43" name="TextBox 18">
            <a:extLst>
              <a:ext uri="{FF2B5EF4-FFF2-40B4-BE49-F238E27FC236}">
                <a16:creationId xmlns:a16="http://schemas.microsoft.com/office/drawing/2014/main" xmlns="" id="{5EBEDA4C-7EAD-46CA-91F4-568E20D990CE}"/>
              </a:ext>
            </a:extLst>
          </p:cNvPr>
          <p:cNvSpPr txBox="1"/>
          <p:nvPr/>
        </p:nvSpPr>
        <p:spPr>
          <a:xfrm>
            <a:off x="4624456" y="1557823"/>
            <a:ext cx="6963682" cy="523220"/>
          </a:xfrm>
          <a:prstGeom prst="rect">
            <a:avLst/>
          </a:prstGeom>
          <a:noFill/>
        </p:spPr>
        <p:txBody>
          <a:bodyPr wrap="square" rtlCol="0">
            <a:spAutoFit/>
          </a:bodyPr>
          <a:lstStyle/>
          <a:p>
            <a:pPr algn="r" rtl="1"/>
            <a:r>
              <a:rPr lang="ar-DZ" sz="1400" b="1" u="sng" dirty="0">
                <a:latin typeface="Arial" panose="020B0604020202020204" pitchFamily="34" charset="0"/>
                <a:cs typeface="Arial" panose="020B0604020202020204" pitchFamily="34" charset="0"/>
              </a:rPr>
              <a:t>نطاق </a:t>
            </a:r>
            <a:r>
              <a:rPr lang="ar-DZ" sz="1400" b="1" u="sng" dirty="0" smtClean="0">
                <a:latin typeface="Arial" panose="020B0604020202020204" pitchFamily="34" charset="0"/>
                <a:cs typeface="Arial" panose="020B0604020202020204" pitchFamily="34" charset="0"/>
              </a:rPr>
              <a:t>المعيار</a:t>
            </a:r>
            <a:r>
              <a:rPr lang="ar-DZ" sz="1400" b="1" dirty="0" smtClean="0">
                <a:latin typeface="Arial" panose="020B0604020202020204" pitchFamily="34" charset="0"/>
                <a:cs typeface="Arial" panose="020B0604020202020204" pitchFamily="34" charset="0"/>
              </a:rPr>
              <a:t>:</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يتناول </a:t>
            </a:r>
            <a:r>
              <a:rPr lang="ar-DZ" sz="1400" b="1" dirty="0">
                <a:latin typeface="Arial" panose="020B0604020202020204" pitchFamily="34" charset="0"/>
                <a:cs typeface="Arial" panose="020B0604020202020204" pitchFamily="34" charset="0"/>
              </a:rPr>
              <a:t>هــذا المعيار خيــارات العيب، وتفريــق الصفقة، وفــوات </a:t>
            </a:r>
            <a:r>
              <a:rPr lang="ar-DZ" sz="1400" b="1" dirty="0" smtClean="0">
                <a:latin typeface="Arial" panose="020B0604020202020204" pitchFamily="34" charset="0"/>
                <a:cs typeface="Arial" panose="020B0604020202020204" pitchFamily="34" charset="0"/>
              </a:rPr>
              <a:t>الوصف المرغوب. ولا </a:t>
            </a:r>
            <a:r>
              <a:rPr lang="ar-DZ" sz="1400" b="1" dirty="0">
                <a:latin typeface="Arial" panose="020B0604020202020204" pitchFamily="34" charset="0"/>
                <a:cs typeface="Arial" panose="020B0604020202020204" pitchFamily="34" charset="0"/>
              </a:rPr>
              <a:t>يتناول خيارات الأمانة، أو خيارات التروي لوجود معيار لكل منهما. </a:t>
            </a:r>
            <a:endParaRPr lang="id-ID" sz="1400" b="1" dirty="0">
              <a:latin typeface="Arial" panose="020B0604020202020204" pitchFamily="34" charset="0"/>
              <a:cs typeface="Arial" panose="020B0604020202020204" pitchFamily="34" charset="0"/>
            </a:endParaRPr>
          </a:p>
        </p:txBody>
      </p:sp>
      <p:sp>
        <p:nvSpPr>
          <p:cNvPr id="4" name="ZoneTexte 3"/>
          <p:cNvSpPr txBox="1"/>
          <p:nvPr/>
        </p:nvSpPr>
        <p:spPr>
          <a:xfrm>
            <a:off x="428690" y="235387"/>
            <a:ext cx="4107477" cy="535531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rtl="1"/>
            <a:r>
              <a:rPr lang="ar-DZ" sz="1400" b="1" u="sng" dirty="0">
                <a:latin typeface="Arial" panose="020B0604020202020204" pitchFamily="34" charset="0"/>
                <a:cs typeface="Arial" panose="020B0604020202020204" pitchFamily="34" charset="0"/>
              </a:rPr>
              <a:t>خيار تفرق الصفقة </a:t>
            </a:r>
            <a:endParaRPr lang="ar-DZ" sz="1400" b="1" u="sng" dirty="0" smtClean="0">
              <a:latin typeface="Arial" panose="020B0604020202020204" pitchFamily="34" charset="0"/>
              <a:cs typeface="Arial" panose="020B0604020202020204" pitchFamily="34" charset="0"/>
            </a:endParaRPr>
          </a:p>
          <a:p>
            <a:pPr algn="r" rtl="1"/>
            <a:r>
              <a:rPr lang="ar-DZ" sz="1400" b="1" u="sng" dirty="0" smtClean="0">
                <a:latin typeface="Arial" panose="020B0604020202020204" pitchFamily="34" charset="0"/>
                <a:cs typeface="Arial" panose="020B0604020202020204" pitchFamily="34" charset="0"/>
              </a:rPr>
              <a:t>تعريف: </a:t>
            </a:r>
            <a:r>
              <a:rPr lang="ar-DZ" sz="1200" b="1" dirty="0">
                <a:latin typeface="Arial" panose="020B0604020202020204" pitchFamily="34" charset="0"/>
                <a:cs typeface="Arial" panose="020B0604020202020204" pitchFamily="34" charset="0"/>
              </a:rPr>
              <a:t>خيار تفرق الصفقة هو حق المشتري في فسخ العقد إذا لم يتناول حكم</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العقد جميع المعقود عليه بحيث تفرقت </a:t>
            </a:r>
            <a:r>
              <a:rPr lang="ar-DZ" sz="1200" b="1" dirty="0" smtClean="0">
                <a:latin typeface="Arial" panose="020B0604020202020204" pitchFamily="34" charset="0"/>
                <a:cs typeface="Arial" panose="020B0604020202020204" pitchFamily="34" charset="0"/>
              </a:rPr>
              <a:t>الصفقة,</a:t>
            </a:r>
          </a:p>
          <a:p>
            <a:pPr algn="r" rtl="1"/>
            <a:r>
              <a:rPr lang="ar-DZ" sz="1200" b="1" u="sng" dirty="0" smtClean="0">
                <a:latin typeface="Arial" panose="020B0604020202020204" pitchFamily="34" charset="0"/>
                <a:cs typeface="Arial" panose="020B0604020202020204" pitchFamily="34" charset="0"/>
              </a:rPr>
              <a:t>شرطه: </a:t>
            </a:r>
            <a:r>
              <a:rPr lang="ar-DZ" sz="1200" b="1" dirty="0" smtClean="0">
                <a:latin typeface="Arial" panose="020B0604020202020204" pitchFamily="34" charset="0"/>
                <a:cs typeface="Arial" panose="020B0604020202020204" pitchFamily="34" charset="0"/>
              </a:rPr>
              <a:t>يشــترط </a:t>
            </a:r>
            <a:r>
              <a:rPr lang="ar-DZ" sz="1200" b="1" dirty="0">
                <a:latin typeface="Arial" panose="020B0604020202020204" pitchFamily="34" charset="0"/>
                <a:cs typeface="Arial" panose="020B0604020202020204" pitchFamily="34" charset="0"/>
              </a:rPr>
              <a:t>في خيار تفرق </a:t>
            </a:r>
            <a:r>
              <a:rPr lang="ar-DZ" sz="1200" b="1" dirty="0" smtClean="0">
                <a:latin typeface="Arial" panose="020B0604020202020204" pitchFamily="34" charset="0"/>
                <a:cs typeface="Arial" panose="020B0604020202020204" pitchFamily="34" charset="0"/>
              </a:rPr>
              <a:t>الصفقة ألا </a:t>
            </a:r>
            <a:r>
              <a:rPr lang="ar-DZ" sz="1200" b="1" dirty="0">
                <a:latin typeface="Arial" panose="020B0604020202020204" pitchFamily="34" charset="0"/>
                <a:cs typeface="Arial" panose="020B0604020202020204" pitchFamily="34" charset="0"/>
              </a:rPr>
              <a:t>يكون </a:t>
            </a:r>
            <a:r>
              <a:rPr lang="ar-DZ" sz="1200" b="1" dirty="0" smtClean="0">
                <a:latin typeface="Arial" panose="020B0604020202020204" pitchFamily="34" charset="0"/>
                <a:cs typeface="Arial" panose="020B0604020202020204" pitchFamily="34" charset="0"/>
              </a:rPr>
              <a:t>المشتري عالما </a:t>
            </a:r>
            <a:r>
              <a:rPr lang="ar-DZ" sz="1200" b="1" dirty="0">
                <a:latin typeface="Arial" panose="020B0604020202020204" pitchFamily="34" charset="0"/>
                <a:cs typeface="Arial" panose="020B0604020202020204" pitchFamily="34" charset="0"/>
              </a:rPr>
              <a:t>بمآل </a:t>
            </a:r>
            <a:r>
              <a:rPr lang="ar-DZ" sz="1200" b="1" dirty="0" smtClean="0">
                <a:latin typeface="Arial" panose="020B0604020202020204" pitchFamily="34" charset="0"/>
                <a:cs typeface="Arial" panose="020B0604020202020204" pitchFamily="34" charset="0"/>
              </a:rPr>
              <a:t>الصفقة إلى التفرق،</a:t>
            </a:r>
          </a:p>
          <a:p>
            <a:pPr algn="r" rtl="1"/>
            <a:r>
              <a:rPr lang="ar-DZ" sz="1400" b="1" u="sng" dirty="0" smtClean="0">
                <a:latin typeface="Arial" panose="020B0604020202020204" pitchFamily="34" charset="0"/>
                <a:cs typeface="Arial" panose="020B0604020202020204" pitchFamily="34" charset="0"/>
              </a:rPr>
              <a:t>صوره</a:t>
            </a:r>
            <a:r>
              <a:rPr lang="ar-DZ" sz="14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بيع ملك الشــخص وملك غيــره، في صفقة واحدة مع </a:t>
            </a:r>
            <a:r>
              <a:rPr lang="ar-DZ" sz="1200" b="1" dirty="0" smtClean="0">
                <a:latin typeface="Arial" panose="020B0604020202020204" pitchFamily="34" charset="0"/>
                <a:cs typeface="Arial" panose="020B0604020202020204" pitchFamily="34" charset="0"/>
              </a:rPr>
              <a:t>عدم إجازة </a:t>
            </a:r>
            <a:r>
              <a:rPr lang="ar-DZ" sz="1200" b="1" dirty="0">
                <a:latin typeface="Arial" panose="020B0604020202020204" pitchFamily="34" charset="0"/>
                <a:cs typeface="Arial" panose="020B0604020202020204" pitchFamily="34" charset="0"/>
              </a:rPr>
              <a:t>الغير البيع أو بيع الشريك محل الشركة في صفقة </a:t>
            </a:r>
            <a:r>
              <a:rPr lang="ar-DZ" sz="1200" b="1" dirty="0" smtClean="0">
                <a:latin typeface="Arial" panose="020B0604020202020204" pitchFamily="34" charset="0"/>
                <a:cs typeface="Arial" panose="020B0604020202020204" pitchFamily="34" charset="0"/>
              </a:rPr>
              <a:t>واحدة مع </a:t>
            </a:r>
            <a:r>
              <a:rPr lang="ar-DZ" sz="1200" b="1" dirty="0">
                <a:latin typeface="Arial" panose="020B0604020202020204" pitchFamily="34" charset="0"/>
                <a:cs typeface="Arial" panose="020B0604020202020204" pitchFamily="34" charset="0"/>
              </a:rPr>
              <a:t>عدم إجازة الشريك الآخر بيع حصته استحقاق جزء من المعقود عليه، بظهور مالك له غير </a:t>
            </a:r>
            <a:r>
              <a:rPr lang="ar-DZ" sz="1200" b="1" dirty="0" smtClean="0">
                <a:latin typeface="Arial" panose="020B0604020202020204" pitchFamily="34" charset="0"/>
                <a:cs typeface="Arial" panose="020B0604020202020204" pitchFamily="34" charset="0"/>
              </a:rPr>
              <a:t>العاقد.</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هلاك </a:t>
            </a:r>
            <a:r>
              <a:rPr lang="ar-DZ" sz="1200" b="1" dirty="0">
                <a:latin typeface="Arial" panose="020B0604020202020204" pitchFamily="34" charset="0"/>
                <a:cs typeface="Arial" panose="020B0604020202020204" pitchFamily="34" charset="0"/>
              </a:rPr>
              <a:t>جزء من المعقود عليه قبل التســليم </a:t>
            </a:r>
            <a:r>
              <a:rPr lang="ar-DZ" sz="1200" b="1" dirty="0" smtClean="0">
                <a:latin typeface="Arial" panose="020B0604020202020204" pitchFamily="34" charset="0"/>
                <a:cs typeface="Arial" panose="020B0604020202020204" pitchFamily="34" charset="0"/>
              </a:rPr>
              <a:t>(القبض الحقيقي أو الحكمي). </a:t>
            </a:r>
            <a:r>
              <a:rPr lang="ar-DZ" sz="1200" b="1" dirty="0">
                <a:latin typeface="Arial" panose="020B0604020202020204" pitchFamily="34" charset="0"/>
                <a:cs typeface="Arial" panose="020B0604020202020204" pitchFamily="34" charset="0"/>
              </a:rPr>
              <a:t>عدم توافر بعض المســلم فيه عند حلول أجل السلم </a:t>
            </a:r>
            <a:r>
              <a:rPr lang="ar-DZ" sz="1200" b="1" dirty="0" smtClean="0">
                <a:latin typeface="Arial" panose="020B0604020202020204" pitchFamily="34" charset="0"/>
                <a:cs typeface="Arial" panose="020B0604020202020204" pitchFamily="34" charset="0"/>
              </a:rPr>
              <a:t>,</a:t>
            </a:r>
          </a:p>
          <a:p>
            <a:pPr algn="r" rtl="1"/>
            <a:r>
              <a:rPr lang="ar-DZ" sz="1400" b="1" u="sng" dirty="0" smtClean="0">
                <a:latin typeface="Arial" panose="020B0604020202020204" pitchFamily="34" charset="0"/>
                <a:cs typeface="Arial" panose="020B0604020202020204" pitchFamily="34" charset="0"/>
              </a:rPr>
              <a:t>موجبه</a:t>
            </a:r>
            <a:r>
              <a:rPr lang="ar-DZ" sz="1200" b="1" dirty="0" smtClean="0"/>
              <a:t>:</a:t>
            </a:r>
            <a:r>
              <a:rPr lang="ar-DZ" sz="1200" b="1" dirty="0"/>
              <a:t> </a:t>
            </a:r>
            <a:r>
              <a:rPr lang="ar-DZ" sz="1200" b="1" dirty="0" smtClean="0">
                <a:latin typeface="Arial" panose="020B0604020202020204" pitchFamily="34" charset="0"/>
                <a:cs typeface="Arial" panose="020B0604020202020204" pitchFamily="34" charset="0"/>
              </a:rPr>
              <a:t>يثبت </a:t>
            </a:r>
            <a:r>
              <a:rPr lang="ar-DZ" sz="1200" b="1" dirty="0">
                <a:latin typeface="Arial" panose="020B0604020202020204" pitchFamily="34" charset="0"/>
                <a:cs typeface="Arial" panose="020B0604020202020204" pitchFamily="34" charset="0"/>
              </a:rPr>
              <a:t>بتفرق الصفقة الخيار لصاحبه بين الفســخ وبين إمســاك </a:t>
            </a:r>
            <a:r>
              <a:rPr lang="ar-DZ" sz="1200" b="1" dirty="0" smtClean="0">
                <a:latin typeface="Arial" panose="020B0604020202020204" pitchFamily="34" charset="0"/>
                <a:cs typeface="Arial" panose="020B0604020202020204" pitchFamily="34" charset="0"/>
              </a:rPr>
              <a:t>الجزء</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الباقــي </a:t>
            </a:r>
            <a:r>
              <a:rPr lang="ar-DZ" sz="1200" b="1" dirty="0">
                <a:latin typeface="Arial" panose="020B0604020202020204" pitchFamily="34" charset="0"/>
                <a:cs typeface="Arial" panose="020B0604020202020204" pitchFamily="34" charset="0"/>
              </a:rPr>
              <a:t>بحصته من الثمــن دون تعويض ما لم يكــن هناك نقص </a:t>
            </a:r>
            <a:r>
              <a:rPr lang="ar-DZ" sz="1200" b="1" dirty="0" smtClean="0">
                <a:latin typeface="Arial" panose="020B0604020202020204" pitchFamily="34" charset="0"/>
                <a:cs typeface="Arial" panose="020B0604020202020204" pitchFamily="34" charset="0"/>
              </a:rPr>
              <a:t>لحق بالباقي </a:t>
            </a:r>
            <a:r>
              <a:rPr lang="ar-DZ" sz="1200" b="1" dirty="0">
                <a:latin typeface="Arial" panose="020B0604020202020204" pitchFamily="34" charset="0"/>
                <a:cs typeface="Arial" panose="020B0604020202020204" pitchFamily="34" charset="0"/>
              </a:rPr>
              <a:t>من الصفقة </a:t>
            </a:r>
            <a:r>
              <a:rPr lang="ar-DZ" sz="1200" b="1" dirty="0" smtClean="0">
                <a:latin typeface="Arial" panose="020B0604020202020204" pitchFamily="34" charset="0"/>
                <a:cs typeface="Arial" panose="020B0604020202020204" pitchFamily="34" charset="0"/>
              </a:rPr>
              <a:t>,</a:t>
            </a:r>
          </a:p>
          <a:p>
            <a:pPr algn="ctr" rtl="1"/>
            <a:r>
              <a:rPr lang="ar-DZ" sz="1400" b="1" u="sng" dirty="0">
                <a:latin typeface="Arial" panose="020B0604020202020204" pitchFamily="34" charset="0"/>
                <a:cs typeface="Arial" panose="020B0604020202020204" pitchFamily="34" charset="0"/>
              </a:rPr>
              <a:t>خيار فوات الوصف </a:t>
            </a:r>
            <a:endParaRPr lang="ar-DZ" sz="1400" b="1" u="sng" dirty="0" smtClean="0">
              <a:latin typeface="Arial" panose="020B0604020202020204" pitchFamily="34" charset="0"/>
              <a:cs typeface="Arial" panose="020B0604020202020204" pitchFamily="34" charset="0"/>
            </a:endParaRPr>
          </a:p>
          <a:p>
            <a:pPr algn="r" rtl="1"/>
            <a:r>
              <a:rPr lang="ar-DZ" sz="1200" b="1" u="sng" dirty="0" smtClean="0">
                <a:latin typeface="Arial" panose="020B0604020202020204" pitchFamily="34" charset="0"/>
                <a:cs typeface="Arial" panose="020B0604020202020204" pitchFamily="34" charset="0"/>
              </a:rPr>
              <a:t>تعريف: </a:t>
            </a:r>
            <a:r>
              <a:rPr lang="ar-DZ" sz="1200" b="1" dirty="0" smtClean="0">
                <a:latin typeface="Arial" panose="020B0604020202020204" pitchFamily="34" charset="0"/>
                <a:cs typeface="Arial" panose="020B0604020202020204" pitchFamily="34" charset="0"/>
              </a:rPr>
              <a:t>خيار </a:t>
            </a:r>
            <a:r>
              <a:rPr lang="ar-DZ" sz="1200" b="1" dirty="0">
                <a:latin typeface="Arial" panose="020B0604020202020204" pitchFamily="34" charset="0"/>
                <a:cs typeface="Arial" panose="020B0604020202020204" pitchFamily="34" charset="0"/>
              </a:rPr>
              <a:t>فوات الوصف هو حق المشــتري في فسخ العقد لتخلف وصف</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وارد في العقد صراحة أو دلالة، مثل اشتراط أن تكون السيارة من </a:t>
            </a:r>
            <a:r>
              <a:rPr lang="ar-DZ" sz="1200" b="1" dirty="0" smtClean="0">
                <a:latin typeface="Arial" panose="020B0604020202020204" pitchFamily="34" charset="0"/>
                <a:cs typeface="Arial" panose="020B0604020202020204" pitchFamily="34" charset="0"/>
              </a:rPr>
              <a:t>لون معين ,</a:t>
            </a:r>
          </a:p>
          <a:p>
            <a:pPr algn="r" rtl="1"/>
            <a:r>
              <a:rPr lang="ar-DZ" sz="1400" b="1" u="sng" dirty="0">
                <a:latin typeface="Arial" panose="020B0604020202020204" pitchFamily="34" charset="0"/>
                <a:cs typeface="Arial" panose="020B0604020202020204" pitchFamily="34" charset="0"/>
              </a:rPr>
              <a:t>شروط الوصف </a:t>
            </a:r>
            <a:r>
              <a:rPr lang="ar-DZ" sz="1200" b="1" u="sng" dirty="0" smtClean="0">
                <a:latin typeface="Arial" panose="020B0604020202020204" pitchFamily="34" charset="0"/>
                <a:cs typeface="Arial" panose="020B0604020202020204" pitchFamily="34" charset="0"/>
              </a:rPr>
              <a:t>المعتبر</a:t>
            </a:r>
            <a:r>
              <a:rPr lang="ar-DZ" sz="1200" b="1" dirty="0" smtClean="0">
                <a:latin typeface="Arial" panose="020B0604020202020204" pitchFamily="34" charset="0"/>
                <a:cs typeface="Arial" panose="020B0604020202020204" pitchFamily="34" charset="0"/>
              </a:rPr>
              <a:t>: أن </a:t>
            </a:r>
            <a:r>
              <a:rPr lang="ar-DZ" sz="1200" b="1" dirty="0">
                <a:latin typeface="Arial" panose="020B0604020202020204" pitchFamily="34" charset="0"/>
                <a:cs typeface="Arial" panose="020B0604020202020204" pitchFamily="34" charset="0"/>
              </a:rPr>
              <a:t>يكون الوصف </a:t>
            </a:r>
            <a:r>
              <a:rPr lang="ar-DZ" sz="1200" b="1" dirty="0" smtClean="0">
                <a:latin typeface="Arial" panose="020B0604020202020204" pitchFamily="34" charset="0"/>
                <a:cs typeface="Arial" panose="020B0604020202020204" pitchFamily="34" charset="0"/>
              </a:rPr>
              <a:t>مشروعا. أن </a:t>
            </a:r>
            <a:r>
              <a:rPr lang="ar-DZ" sz="1200" b="1" dirty="0">
                <a:latin typeface="Arial" panose="020B0604020202020204" pitchFamily="34" charset="0"/>
                <a:cs typeface="Arial" panose="020B0604020202020204" pitchFamily="34" charset="0"/>
              </a:rPr>
              <a:t>يكون الوصف </a:t>
            </a:r>
            <a:r>
              <a:rPr lang="ar-DZ" sz="1200" b="1" dirty="0" smtClean="0">
                <a:latin typeface="Arial" panose="020B0604020202020204" pitchFamily="34" charset="0"/>
                <a:cs typeface="Arial" panose="020B0604020202020204" pitchFamily="34" charset="0"/>
              </a:rPr>
              <a:t>منضبطا </a:t>
            </a:r>
            <a:r>
              <a:rPr lang="ar-DZ" sz="1200" b="1" dirty="0">
                <a:latin typeface="Arial" panose="020B0604020202020204" pitchFamily="34" charset="0"/>
                <a:cs typeface="Arial" panose="020B0604020202020204" pitchFamily="34" charset="0"/>
              </a:rPr>
              <a:t>ليس فيه </a:t>
            </a:r>
            <a:r>
              <a:rPr lang="ar-DZ" sz="1200" b="1" dirty="0" smtClean="0">
                <a:latin typeface="Arial" panose="020B0604020202020204" pitchFamily="34" charset="0"/>
                <a:cs typeface="Arial" panose="020B0604020202020204" pitchFamily="34" charset="0"/>
              </a:rPr>
              <a:t>غرر. أن </a:t>
            </a:r>
            <a:r>
              <a:rPr lang="ar-DZ" sz="1200" b="1" dirty="0">
                <a:latin typeface="Arial" panose="020B0604020202020204" pitchFamily="34" charset="0"/>
                <a:cs typeface="Arial" panose="020B0604020202020204" pitchFamily="34" charset="0"/>
              </a:rPr>
              <a:t>يكون الوصف يتعلق به غرض المشــتري أو زيادة </a:t>
            </a:r>
            <a:r>
              <a:rPr lang="ar-DZ" sz="1200" b="1" dirty="0" smtClean="0">
                <a:latin typeface="Arial" panose="020B0604020202020204" pitchFamily="34" charset="0"/>
                <a:cs typeface="Arial" panose="020B0604020202020204" pitchFamily="34" charset="0"/>
              </a:rPr>
              <a:t>مالية، أو </a:t>
            </a:r>
            <a:r>
              <a:rPr lang="ar-DZ" sz="1200" b="1" dirty="0">
                <a:latin typeface="Arial" panose="020B0604020202020204" pitchFamily="34" charset="0"/>
                <a:cs typeface="Arial" panose="020B0604020202020204" pitchFamily="34" charset="0"/>
              </a:rPr>
              <a:t>زيادة </a:t>
            </a:r>
            <a:r>
              <a:rPr lang="ar-DZ" sz="1200" b="1" dirty="0" err="1">
                <a:latin typeface="Arial" panose="020B0604020202020204" pitchFamily="34" charset="0"/>
                <a:cs typeface="Arial" panose="020B0604020202020204" pitchFamily="34" charset="0"/>
              </a:rPr>
              <a:t>استيثاق</a:t>
            </a:r>
            <a:r>
              <a:rPr lang="ar-DZ" sz="1200" b="1" dirty="0">
                <a:latin typeface="Arial" panose="020B0604020202020204" pitchFamily="34" charset="0"/>
                <a:cs typeface="Arial" panose="020B0604020202020204" pitchFamily="34" charset="0"/>
              </a:rPr>
              <a:t>، مثل أن تكون السيارة </a:t>
            </a:r>
            <a:r>
              <a:rPr lang="ar-DZ" sz="1200" b="1" dirty="0" smtClean="0">
                <a:latin typeface="Arial" panose="020B0604020202020204" pitchFamily="34" charset="0"/>
                <a:cs typeface="Arial" panose="020B0604020202020204" pitchFamily="34" charset="0"/>
              </a:rPr>
              <a:t>أوتوماتيك. أن </a:t>
            </a:r>
            <a:r>
              <a:rPr lang="ar-DZ" sz="1200" b="1" dirty="0">
                <a:latin typeface="Arial" panose="020B0604020202020204" pitchFamily="34" charset="0"/>
                <a:cs typeface="Arial" panose="020B0604020202020204" pitchFamily="34" charset="0"/>
              </a:rPr>
              <a:t>يكــون تخلف الوصف وقت التســليم </a:t>
            </a:r>
            <a:r>
              <a:rPr lang="ar-DZ" sz="1200" b="1" dirty="0" smtClean="0">
                <a:latin typeface="Arial" panose="020B0604020202020204" pitchFamily="34" charset="0"/>
                <a:cs typeface="Arial" panose="020B0604020202020204" pitchFamily="34" charset="0"/>
              </a:rPr>
              <a:t>(القبض الحقيقي أو الحكمي) ليسً </a:t>
            </a:r>
            <a:r>
              <a:rPr lang="ar-DZ" sz="1200" b="1" dirty="0">
                <a:latin typeface="Arial" panose="020B0604020202020204" pitchFamily="34" charset="0"/>
                <a:cs typeface="Arial" panose="020B0604020202020204" pitchFamily="34" charset="0"/>
              </a:rPr>
              <a:t>طارئا بعده </a:t>
            </a:r>
            <a:r>
              <a:rPr lang="ar-DZ" sz="1200" b="1" dirty="0" smtClean="0">
                <a:latin typeface="Arial" panose="020B0604020202020204" pitchFamily="34" charset="0"/>
                <a:cs typeface="Arial" panose="020B0604020202020204" pitchFamily="34" charset="0"/>
              </a:rPr>
              <a:t>,</a:t>
            </a:r>
            <a:r>
              <a:rPr lang="ar-DZ" sz="1400" dirty="0"/>
              <a:t/>
            </a:r>
            <a:br>
              <a:rPr lang="ar-DZ" sz="1400" dirty="0"/>
            </a:br>
            <a:r>
              <a:rPr lang="ar-DZ" sz="1400" b="1" u="sng" dirty="0">
                <a:latin typeface="Arial" panose="020B0604020202020204" pitchFamily="34" charset="0"/>
                <a:cs typeface="Arial" panose="020B0604020202020204" pitchFamily="34" charset="0"/>
              </a:rPr>
              <a:t>موجب خيار فوات </a:t>
            </a:r>
            <a:r>
              <a:rPr lang="ar-DZ" sz="1400" b="1" u="sng" dirty="0" smtClean="0">
                <a:latin typeface="Arial" panose="020B0604020202020204" pitchFamily="34" charset="0"/>
                <a:cs typeface="Arial" panose="020B0604020202020204" pitchFamily="34" charset="0"/>
              </a:rPr>
              <a:t>الوصف:</a:t>
            </a:r>
            <a:r>
              <a:rPr lang="ar-DZ" sz="1200"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إذا </a:t>
            </a:r>
            <a:r>
              <a:rPr lang="ar-DZ" sz="1200" b="1" dirty="0">
                <a:latin typeface="Arial" panose="020B0604020202020204" pitchFamily="34" charset="0"/>
                <a:cs typeface="Arial" panose="020B0604020202020204" pitchFamily="34" charset="0"/>
              </a:rPr>
              <a:t>تخلــف الوصــف بالحــد الأدنــى الذي ينطبــق </a:t>
            </a:r>
            <a:r>
              <a:rPr lang="ar-DZ" sz="1200" b="1" dirty="0" smtClean="0">
                <a:latin typeface="Arial" panose="020B0604020202020204" pitchFamily="34" charset="0"/>
                <a:cs typeface="Arial" panose="020B0604020202020204" pitchFamily="34" charset="0"/>
              </a:rPr>
              <a:t>عليه فللمشــتري </a:t>
            </a:r>
            <a:r>
              <a:rPr lang="ar-DZ" sz="1200" b="1" dirty="0">
                <a:latin typeface="Arial" panose="020B0604020202020204" pitchFamily="34" charset="0"/>
                <a:cs typeface="Arial" panose="020B0604020202020204" pitchFamily="34" charset="0"/>
              </a:rPr>
              <a:t>حق الرد، أو أخذ المبيع بجميــع الثمن، دون إلزام</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البائع </a:t>
            </a:r>
            <a:r>
              <a:rPr lang="ar-DZ" sz="1200" b="1" dirty="0" smtClean="0">
                <a:latin typeface="Arial" panose="020B0604020202020204" pitchFamily="34" charset="0"/>
                <a:cs typeface="Arial" panose="020B0604020202020204" pitchFamily="34" charset="0"/>
              </a:rPr>
              <a:t>بالتعويض. إذا </a:t>
            </a:r>
            <a:r>
              <a:rPr lang="ar-DZ" sz="1200" b="1" dirty="0">
                <a:latin typeface="Arial" panose="020B0604020202020204" pitchFamily="34" charset="0"/>
                <a:cs typeface="Arial" panose="020B0604020202020204" pitchFamily="34" charset="0"/>
              </a:rPr>
              <a:t>تعذر الرد فيرجع المشتري على البائع بحصة الوصف من</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الثمن بأن </a:t>
            </a:r>
            <a:r>
              <a:rPr lang="ar-DZ" sz="1200" b="1" dirty="0" smtClean="0">
                <a:latin typeface="Arial" panose="020B0604020202020204" pitchFamily="34" charset="0"/>
                <a:cs typeface="Arial" panose="020B0604020202020204" pitchFamily="34" charset="0"/>
              </a:rPr>
              <a:t>يقوم </a:t>
            </a:r>
            <a:r>
              <a:rPr lang="ar-DZ" sz="1200" b="1" dirty="0">
                <a:latin typeface="Arial" panose="020B0604020202020204" pitchFamily="34" charset="0"/>
                <a:cs typeface="Arial" panose="020B0604020202020204" pitchFamily="34" charset="0"/>
              </a:rPr>
              <a:t>المبيع مع الوصف وبدونه ويرجع </a:t>
            </a:r>
            <a:r>
              <a:rPr lang="ar-DZ" sz="1200" b="1" dirty="0" smtClean="0">
                <a:latin typeface="Arial" panose="020B0604020202020204" pitchFamily="34" charset="0"/>
                <a:cs typeface="Arial" panose="020B0604020202020204" pitchFamily="34" charset="0"/>
              </a:rPr>
              <a:t>بالفرق</a:t>
            </a:r>
            <a:r>
              <a:rPr lang="ar-DZ" sz="1200" dirty="0" smtClean="0">
                <a:latin typeface="Arial" panose="020B0604020202020204" pitchFamily="34" charset="0"/>
                <a:cs typeface="Arial" panose="020B0604020202020204" pitchFamily="34" charset="0"/>
              </a:rPr>
              <a:t>, </a:t>
            </a:r>
            <a:r>
              <a:rPr lang="ar-DZ" sz="1200" dirty="0">
                <a:latin typeface="Arial" panose="020B0604020202020204" pitchFamily="34" charset="0"/>
                <a:cs typeface="Arial" panose="020B0604020202020204" pitchFamily="34" charset="0"/>
              </a:rPr>
              <a:t/>
            </a:r>
            <a:br>
              <a:rPr lang="ar-DZ" sz="1200" dirty="0">
                <a:latin typeface="Arial" panose="020B0604020202020204" pitchFamily="34" charset="0"/>
                <a:cs typeface="Arial" panose="020B0604020202020204" pitchFamily="34" charset="0"/>
              </a:rPr>
            </a:br>
            <a:r>
              <a:rPr lang="ar-DZ" sz="1400" b="1" u="sng" dirty="0">
                <a:latin typeface="Arial" panose="020B0604020202020204" pitchFamily="34" charset="0"/>
                <a:cs typeface="Arial" panose="020B0604020202020204" pitchFamily="34" charset="0"/>
              </a:rPr>
              <a:t>توقيته، </a:t>
            </a:r>
            <a:r>
              <a:rPr lang="ar-DZ" sz="1400" b="1" u="sng" dirty="0" smtClean="0">
                <a:latin typeface="Arial" panose="020B0604020202020204" pitchFamily="34" charset="0"/>
                <a:cs typeface="Arial" panose="020B0604020202020204" pitchFamily="34" charset="0"/>
              </a:rPr>
              <a:t>وسقوطه:</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خيار </a:t>
            </a:r>
            <a:r>
              <a:rPr lang="ar-DZ" sz="1200" b="1" dirty="0">
                <a:latin typeface="Arial" panose="020B0604020202020204" pitchFamily="34" charset="0"/>
                <a:cs typeface="Arial" panose="020B0604020202020204" pitchFamily="34" charset="0"/>
              </a:rPr>
              <a:t>فوات الوصف على الفور بحسب العرف كخيار العيب، </a:t>
            </a:r>
            <a:r>
              <a:rPr lang="ar-DZ" sz="1200" b="1" dirty="0" smtClean="0">
                <a:latin typeface="Arial" panose="020B0604020202020204" pitchFamily="34" charset="0"/>
                <a:cs typeface="Arial" panose="020B0604020202020204" pitchFamily="34" charset="0"/>
              </a:rPr>
              <a:t>ويسقط بما </a:t>
            </a:r>
            <a:r>
              <a:rPr lang="ar-DZ" sz="1200" b="1" dirty="0">
                <a:latin typeface="Arial" panose="020B0604020202020204" pitchFamily="34" charset="0"/>
                <a:cs typeface="Arial" panose="020B0604020202020204" pitchFamily="34" charset="0"/>
              </a:rPr>
              <a:t>يسقط به خيار </a:t>
            </a:r>
            <a:r>
              <a:rPr lang="ar-DZ" sz="1200" b="1" dirty="0" smtClean="0">
                <a:latin typeface="Arial" panose="020B0604020202020204" pitchFamily="34" charset="0"/>
                <a:cs typeface="Arial" panose="020B0604020202020204" pitchFamily="34" charset="0"/>
              </a:rPr>
              <a:t>العيب</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400" b="1" u="sng" dirty="0" smtClean="0">
                <a:latin typeface="Arial" panose="020B0604020202020204" pitchFamily="34" charset="0"/>
                <a:cs typeface="Arial" panose="020B0604020202020204" pitchFamily="34" charset="0"/>
              </a:rPr>
              <a:t>انتقاله</a:t>
            </a:r>
            <a:r>
              <a:rPr lang="ar-DZ" sz="1200" b="1" dirty="0" smtClean="0">
                <a:latin typeface="Arial" panose="020B0604020202020204" pitchFamily="34" charset="0"/>
                <a:cs typeface="Arial" panose="020B0604020202020204" pitchFamily="34" charset="0"/>
              </a:rPr>
              <a:t>: خيار </a:t>
            </a:r>
            <a:r>
              <a:rPr lang="ar-DZ" sz="1200" b="1" dirty="0">
                <a:latin typeface="Arial" panose="020B0604020202020204" pitchFamily="34" charset="0"/>
                <a:cs typeface="Arial" panose="020B0604020202020204" pitchFamily="34" charset="0"/>
              </a:rPr>
              <a:t>فوات الوصف ينتقل إلى الخلف الخاص أو </a:t>
            </a:r>
            <a:r>
              <a:rPr lang="ar-DZ" sz="1200" b="1" dirty="0" smtClean="0">
                <a:latin typeface="Arial" panose="020B0604020202020204" pitchFamily="34" charset="0"/>
                <a:cs typeface="Arial" panose="020B0604020202020204" pitchFamily="34" charset="0"/>
              </a:rPr>
              <a:t>العام</a:t>
            </a:r>
            <a:endParaRPr lang="ar-DZ" sz="1400" b="1" u="sng" dirty="0" smtClean="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317062785"/>
      </p:ext>
    </p:extLst>
  </p:cSld>
  <p:clrMapOvr>
    <a:masterClrMapping/>
  </p:clrMapOvr>
  <p:transition spd="slow" advTm="263916">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xmlns="" id="{5B7FBFD9-9B7A-462B-B5B1-FA59CD3AF29B}"/>
              </a:ext>
            </a:extLst>
          </p:cNvPr>
          <p:cNvSpPr/>
          <p:nvPr/>
        </p:nvSpPr>
        <p:spPr>
          <a:xfrm rot="2645303">
            <a:off x="390317" y="761064"/>
            <a:ext cx="3148314" cy="3148314"/>
          </a:xfrm>
          <a:prstGeom prst="roundRect">
            <a:avLst>
              <a:gd name="adj" fmla="val 236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6" name="Rectangle: Rounded Corners 5">
            <a:extLst>
              <a:ext uri="{FF2B5EF4-FFF2-40B4-BE49-F238E27FC236}">
                <a16:creationId xmlns:a16="http://schemas.microsoft.com/office/drawing/2014/main" xmlns="" id="{4A55ACE7-41DD-41E7-81A0-821B4731B507}"/>
              </a:ext>
            </a:extLst>
          </p:cNvPr>
          <p:cNvSpPr/>
          <p:nvPr/>
        </p:nvSpPr>
        <p:spPr>
          <a:xfrm rot="2645303">
            <a:off x="3336293" y="3221157"/>
            <a:ext cx="927687" cy="927687"/>
          </a:xfrm>
          <a:prstGeom prst="roundRect">
            <a:avLst>
              <a:gd name="adj" fmla="val 23652"/>
            </a:avLst>
          </a:prstGeom>
          <a:ln>
            <a:noFill/>
          </a:ln>
          <a:effectLst>
            <a:outerShdw blurRad="3937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8" name="Oval 7">
            <a:extLst>
              <a:ext uri="{FF2B5EF4-FFF2-40B4-BE49-F238E27FC236}">
                <a16:creationId xmlns:a16="http://schemas.microsoft.com/office/drawing/2014/main" xmlns="" id="{0100021B-CB90-4402-A512-0DC4FFD480A1}"/>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1" name="Oval 20">
            <a:extLst>
              <a:ext uri="{FF2B5EF4-FFF2-40B4-BE49-F238E27FC236}">
                <a16:creationId xmlns:a16="http://schemas.microsoft.com/office/drawing/2014/main" xmlns="" id="{75BAFD6D-E90B-4622-AB4F-8CA8739D554B}"/>
              </a:ext>
            </a:extLst>
          </p:cNvPr>
          <p:cNvSpPr/>
          <p:nvPr/>
        </p:nvSpPr>
        <p:spPr>
          <a:xfrm>
            <a:off x="11280263" y="4403390"/>
            <a:ext cx="332509" cy="33250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id-ID">
              <a:solidFill>
                <a:schemeClr val="tx1"/>
              </a:solidFill>
            </a:endParaRPr>
          </a:p>
        </p:txBody>
      </p:sp>
      <p:sp>
        <p:nvSpPr>
          <p:cNvPr id="22" name="Oval 21">
            <a:extLst>
              <a:ext uri="{FF2B5EF4-FFF2-40B4-BE49-F238E27FC236}">
                <a16:creationId xmlns:a16="http://schemas.microsoft.com/office/drawing/2014/main" xmlns="" id="{EE6549BF-B127-40FC-A0B8-645563F2E0E2}"/>
              </a:ext>
            </a:extLst>
          </p:cNvPr>
          <p:cNvSpPr/>
          <p:nvPr/>
        </p:nvSpPr>
        <p:spPr>
          <a:xfrm>
            <a:off x="11635076" y="6269054"/>
            <a:ext cx="332509" cy="33250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id-ID">
              <a:solidFill>
                <a:schemeClr val="tx1"/>
              </a:solidFill>
            </a:endParaRPr>
          </a:p>
        </p:txBody>
      </p:sp>
      <p:sp>
        <p:nvSpPr>
          <p:cNvPr id="25" name="TextBox 24">
            <a:extLst>
              <a:ext uri="{FF2B5EF4-FFF2-40B4-BE49-F238E27FC236}">
                <a16:creationId xmlns:a16="http://schemas.microsoft.com/office/drawing/2014/main" xmlns="" id="{145E23F9-6F8C-4A15-848C-D92D930C5000}"/>
              </a:ext>
            </a:extLst>
          </p:cNvPr>
          <p:cNvSpPr txBox="1"/>
          <p:nvPr/>
        </p:nvSpPr>
        <p:spPr>
          <a:xfrm>
            <a:off x="4166886" y="668680"/>
            <a:ext cx="7853511" cy="954107"/>
          </a:xfrm>
          <a:prstGeom prst="rect">
            <a:avLst/>
          </a:prstGeom>
          <a:noFill/>
        </p:spPr>
        <p:txBody>
          <a:bodyPr wrap="square" rtlCol="0">
            <a:spAutoFit/>
          </a:bodyPr>
          <a:lstStyle/>
          <a:p>
            <a:pPr algn="r" rtl="1"/>
            <a:r>
              <a:rPr lang="ar-DZ" sz="1400" b="1" u="sng" dirty="0" smtClean="0">
                <a:latin typeface="Arial" panose="020B0604020202020204" pitchFamily="34" charset="0"/>
                <a:cs typeface="Arial" panose="020B0604020202020204" pitchFamily="34" charset="0"/>
              </a:rPr>
              <a:t>التقديم</a:t>
            </a:r>
            <a:r>
              <a:rPr lang="ar-DZ" sz="1400" b="1" dirty="0" smtClean="0">
                <a:latin typeface="Arial" panose="020B0604020202020204" pitchFamily="34" charset="0"/>
                <a:cs typeface="Arial" panose="020B0604020202020204" pitchFamily="34" charset="0"/>
              </a:rPr>
              <a:t>: يهدف </a:t>
            </a:r>
            <a:r>
              <a:rPr lang="ar-DZ" sz="1400" b="1" dirty="0">
                <a:latin typeface="Arial" panose="020B0604020202020204" pitchFamily="34" charset="0"/>
                <a:cs typeface="Arial" panose="020B0604020202020204" pitchFamily="34" charset="0"/>
              </a:rPr>
              <a:t>هذا المعيار إلى بيان أحكام خيارات التروي التي يشترطها </a:t>
            </a:r>
            <a:r>
              <a:rPr lang="ar-DZ" sz="1400" b="1" dirty="0" smtClean="0">
                <a:latin typeface="Arial" panose="020B0604020202020204" pitchFamily="34" charset="0"/>
                <a:cs typeface="Arial" panose="020B0604020202020204" pitchFamily="34" charset="0"/>
              </a:rPr>
              <a:t>المتعاقدون</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(الشــرط</a:t>
            </a:r>
            <a:r>
              <a:rPr lang="ar-DZ" sz="1400" b="1" dirty="0">
                <a:latin typeface="Arial" panose="020B0604020202020204" pitchFamily="34" charset="0"/>
                <a:cs typeface="Arial" panose="020B0604020202020204" pitchFamily="34" charset="0"/>
              </a:rPr>
              <a:t>، والتعيين، </a:t>
            </a:r>
            <a:r>
              <a:rPr lang="ar-DZ" sz="1400" b="1" dirty="0" smtClean="0">
                <a:latin typeface="Arial" panose="020B0604020202020204" pitchFamily="34" charset="0"/>
                <a:cs typeface="Arial" panose="020B0604020202020204" pitchFamily="34" charset="0"/>
              </a:rPr>
              <a:t>والنقد) </a:t>
            </a:r>
            <a:r>
              <a:rPr lang="ar-DZ" sz="1400" b="1" dirty="0">
                <a:latin typeface="Arial" panose="020B0604020202020204" pitchFamily="34" charset="0"/>
                <a:cs typeface="Arial" panose="020B0604020202020204" pitchFamily="34" charset="0"/>
              </a:rPr>
              <a:t>للحصول على فرصة لتحقيــق مصلحتهم في </a:t>
            </a:r>
            <a:r>
              <a:rPr lang="ar-DZ" sz="1400" b="1" dirty="0" smtClean="0">
                <a:latin typeface="Arial" panose="020B0604020202020204" pitchFamily="34" charset="0"/>
                <a:cs typeface="Arial" panose="020B0604020202020204" pitchFamily="34" charset="0"/>
              </a:rPr>
              <a:t>التعاقد، وتطبيقاتها لد</a:t>
            </a:r>
            <a:r>
              <a:rPr lang="ar-DZ" sz="1400" b="1" dirty="0">
                <a:latin typeface="Arial" panose="020B0604020202020204" pitchFamily="34" charset="0"/>
                <a:cs typeface="Arial" panose="020B0604020202020204" pitchFamily="34" charset="0"/>
              </a:rPr>
              <a:t>ى</a:t>
            </a: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المؤسسات </a:t>
            </a:r>
            <a:r>
              <a:rPr lang="ar-DZ" sz="1400" b="1" dirty="0" smtClean="0">
                <a:latin typeface="Arial" panose="020B0604020202020204" pitchFamily="34" charset="0"/>
                <a:cs typeface="Arial" panose="020B0604020202020204" pitchFamily="34" charset="0"/>
              </a:rPr>
              <a:t>,</a:t>
            </a:r>
          </a:p>
          <a:p>
            <a:pPr algn="r" rtl="1"/>
            <a:r>
              <a:rPr lang="ar-DZ" sz="1400" b="1" u="sng" dirty="0" smtClean="0">
                <a:latin typeface="Arial" panose="020B0604020202020204" pitchFamily="34" charset="0"/>
                <a:cs typeface="Arial" panose="020B0604020202020204" pitchFamily="34" charset="0"/>
              </a:rPr>
              <a:t>نطاق المعيار</a:t>
            </a:r>
            <a:r>
              <a:rPr lang="ar-DZ" sz="1400" b="1" dirty="0" smtClean="0">
                <a:latin typeface="Arial" panose="020B0604020202020204" pitchFamily="34" charset="0"/>
                <a:cs typeface="Arial" panose="020B0604020202020204" pitchFamily="34" charset="0"/>
              </a:rPr>
              <a:t>: يتناول </a:t>
            </a:r>
            <a:r>
              <a:rPr lang="ar-DZ" sz="1400" b="1" dirty="0">
                <a:latin typeface="Arial" panose="020B0604020202020204" pitchFamily="34" charset="0"/>
                <a:cs typeface="Arial" panose="020B0604020202020204" pitchFamily="34" charset="0"/>
              </a:rPr>
              <a:t>هذا المعيار خيارات التروي </a:t>
            </a:r>
            <a:r>
              <a:rPr lang="ar-DZ" sz="1400" b="1" dirty="0" smtClean="0">
                <a:latin typeface="Arial" panose="020B0604020202020204" pitchFamily="34" charset="0"/>
                <a:cs typeface="Arial" panose="020B0604020202020204" pitchFamily="34" charset="0"/>
              </a:rPr>
              <a:t>(الشرط </a:t>
            </a:r>
            <a:r>
              <a:rPr lang="ar-DZ" sz="1400" b="1" dirty="0">
                <a:latin typeface="Arial" panose="020B0604020202020204" pitchFamily="34" charset="0"/>
                <a:cs typeface="Arial" panose="020B0604020202020204" pitchFamily="34" charset="0"/>
              </a:rPr>
              <a:t>والتعيين </a:t>
            </a:r>
            <a:r>
              <a:rPr lang="ar-DZ" sz="1400" b="1" dirty="0" smtClean="0">
                <a:latin typeface="Arial" panose="020B0604020202020204" pitchFamily="34" charset="0"/>
                <a:cs typeface="Arial" panose="020B0604020202020204" pitchFamily="34" charset="0"/>
              </a:rPr>
              <a:t>والنقد) </a:t>
            </a:r>
            <a:r>
              <a:rPr lang="ar-DZ" sz="1400" b="1" dirty="0">
                <a:latin typeface="Arial" panose="020B0604020202020204" pitchFamily="34" charset="0"/>
                <a:cs typeface="Arial" panose="020B0604020202020204" pitchFamily="34" charset="0"/>
              </a:rPr>
              <a:t>التي تثبت </a:t>
            </a:r>
            <a:r>
              <a:rPr lang="ar-DZ" sz="1400" b="1" dirty="0" smtClean="0">
                <a:latin typeface="Arial" panose="020B0604020202020204" pitchFamily="34" charset="0"/>
                <a:cs typeface="Arial" panose="020B0604020202020204" pitchFamily="34" charset="0"/>
              </a:rPr>
              <a:t>بإرادة المتعاقدين </a:t>
            </a:r>
            <a:r>
              <a:rPr lang="ar-DZ" sz="1400" b="1" dirty="0">
                <a:latin typeface="Arial" panose="020B0604020202020204" pitchFamily="34" charset="0"/>
                <a:cs typeface="Arial" panose="020B0604020202020204" pitchFamily="34" charset="0"/>
              </a:rPr>
              <a:t>لمنحهم فرصة </a:t>
            </a:r>
            <a:r>
              <a:rPr lang="ar-DZ" sz="1400" b="1" dirty="0" smtClean="0">
                <a:latin typeface="Arial" panose="020B0604020202020204" pitchFamily="34" charset="0"/>
                <a:cs typeface="Arial" panose="020B0604020202020204" pitchFamily="34" charset="0"/>
              </a:rPr>
              <a:t>التريث. ولا </a:t>
            </a:r>
            <a:r>
              <a:rPr lang="ar-DZ" sz="1400" b="1" dirty="0">
                <a:latin typeface="Arial" panose="020B0604020202020204" pitchFamily="34" charset="0"/>
                <a:cs typeface="Arial" panose="020B0604020202020204" pitchFamily="34" charset="0"/>
              </a:rPr>
              <a:t>يتناول خيارات السلامة </a:t>
            </a:r>
            <a:r>
              <a:rPr lang="ar-DZ" sz="1400" b="1" dirty="0" smtClean="0">
                <a:latin typeface="Arial" panose="020B0604020202020204" pitchFamily="34" charset="0"/>
                <a:cs typeface="Arial" panose="020B0604020202020204" pitchFamily="34" charset="0"/>
              </a:rPr>
              <a:t>(العيب</a:t>
            </a:r>
            <a:r>
              <a:rPr lang="ar-DZ" sz="1400" b="1" dirty="0">
                <a:latin typeface="Arial" panose="020B0604020202020204" pitchFamily="34" charset="0"/>
                <a:cs typeface="Arial" panose="020B0604020202020204" pitchFamily="34" charset="0"/>
              </a:rPr>
              <a:t>، وتفرق الصفقة، وفوات </a:t>
            </a:r>
            <a:r>
              <a:rPr lang="ar-DZ" sz="1400" b="1" dirty="0" smtClean="0">
                <a:latin typeface="Arial" panose="020B0604020202020204" pitchFamily="34" charset="0"/>
                <a:cs typeface="Arial" panose="020B0604020202020204" pitchFamily="34" charset="0"/>
              </a:rPr>
              <a:t>الوصف)،</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أو </a:t>
            </a:r>
            <a:r>
              <a:rPr lang="ar-DZ" sz="1400" b="1" dirty="0">
                <a:latin typeface="Arial" panose="020B0604020202020204" pitchFamily="34" charset="0"/>
                <a:cs typeface="Arial" panose="020B0604020202020204" pitchFamily="34" charset="0"/>
              </a:rPr>
              <a:t>خيارات الأمانة</a:t>
            </a:r>
            <a:r>
              <a:rPr lang="ar-DZ" sz="1400" b="1" dirty="0" smtClean="0">
                <a:latin typeface="Arial" panose="020B0604020202020204" pitchFamily="34" charset="0"/>
                <a:cs typeface="Arial" panose="020B0604020202020204" pitchFamily="34" charset="0"/>
              </a:rPr>
              <a:t>، (التغرير</a:t>
            </a:r>
            <a:r>
              <a:rPr lang="ar-DZ" sz="1400" b="1" dirty="0">
                <a:latin typeface="Arial" panose="020B0604020202020204" pitchFamily="34" charset="0"/>
                <a:cs typeface="Arial" panose="020B0604020202020204" pitchFamily="34" charset="0"/>
              </a:rPr>
              <a:t>، والتدليس، </a:t>
            </a:r>
            <a:r>
              <a:rPr lang="ar-DZ" sz="1400" b="1" dirty="0" smtClean="0">
                <a:latin typeface="Arial" panose="020B0604020202020204" pitchFamily="34" charset="0"/>
                <a:cs typeface="Arial" panose="020B0604020202020204" pitchFamily="34" charset="0"/>
              </a:rPr>
              <a:t>والغبن) </a:t>
            </a:r>
            <a:r>
              <a:rPr lang="ar-DZ" sz="1400" b="1" dirty="0">
                <a:latin typeface="Arial" panose="020B0604020202020204" pitchFamily="34" charset="0"/>
                <a:cs typeface="Arial" panose="020B0604020202020204" pitchFamily="34" charset="0"/>
              </a:rPr>
              <a:t>لوجود معايير لها </a:t>
            </a:r>
            <a:r>
              <a:rPr lang="ar-DZ" sz="1400" b="1" dirty="0" smtClean="0">
                <a:latin typeface="Arial" panose="020B0604020202020204" pitchFamily="34" charset="0"/>
                <a:cs typeface="Arial" panose="020B0604020202020204" pitchFamily="34" charset="0"/>
              </a:rPr>
              <a:t>,</a:t>
            </a:r>
          </a:p>
        </p:txBody>
      </p:sp>
      <p:sp>
        <p:nvSpPr>
          <p:cNvPr id="27" name="Oval 26">
            <a:extLst>
              <a:ext uri="{FF2B5EF4-FFF2-40B4-BE49-F238E27FC236}">
                <a16:creationId xmlns:a16="http://schemas.microsoft.com/office/drawing/2014/main" xmlns="" id="{C33A7703-8465-4358-94E8-A835DA4E94F4}"/>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8" name="Oval 27">
            <a:extLst>
              <a:ext uri="{FF2B5EF4-FFF2-40B4-BE49-F238E27FC236}">
                <a16:creationId xmlns:a16="http://schemas.microsoft.com/office/drawing/2014/main" xmlns="" id="{D962CA3D-7672-4B3F-9417-5ECE1796B347}"/>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9" name="Oval 28">
            <a:extLst>
              <a:ext uri="{FF2B5EF4-FFF2-40B4-BE49-F238E27FC236}">
                <a16:creationId xmlns:a16="http://schemas.microsoft.com/office/drawing/2014/main" xmlns="" id="{2B49AE9B-9A17-427A-8347-034272F67BE8}"/>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30" name="Group 29">
            <a:extLst>
              <a:ext uri="{FF2B5EF4-FFF2-40B4-BE49-F238E27FC236}">
                <a16:creationId xmlns:a16="http://schemas.microsoft.com/office/drawing/2014/main" xmlns="" id="{0E6F64EB-9772-4FB2-9FD2-7E665BD3D8D5}"/>
              </a:ext>
            </a:extLst>
          </p:cNvPr>
          <p:cNvGrpSpPr/>
          <p:nvPr/>
        </p:nvGrpSpPr>
        <p:grpSpPr>
          <a:xfrm>
            <a:off x="616661" y="6522696"/>
            <a:ext cx="78099" cy="90562"/>
            <a:chOff x="2489196" y="469899"/>
            <a:chExt cx="298450" cy="346075"/>
          </a:xfrm>
          <a:solidFill>
            <a:schemeClr val="bg1"/>
          </a:solidFill>
        </p:grpSpPr>
        <p:sp>
          <p:nvSpPr>
            <p:cNvPr id="31" name="Freeform 6">
              <a:extLst>
                <a:ext uri="{FF2B5EF4-FFF2-40B4-BE49-F238E27FC236}">
                  <a16:creationId xmlns:a16="http://schemas.microsoft.com/office/drawing/2014/main" xmlns="" id="{5760F902-37C9-4510-9F8B-E46A6219E359}"/>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2" name="Freeform 7">
              <a:extLst>
                <a:ext uri="{FF2B5EF4-FFF2-40B4-BE49-F238E27FC236}">
                  <a16:creationId xmlns:a16="http://schemas.microsoft.com/office/drawing/2014/main" xmlns="" id="{2C4CD9E9-856C-417E-935D-FE658AEF4129}"/>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3" name="Freeform 8">
              <a:extLst>
                <a:ext uri="{FF2B5EF4-FFF2-40B4-BE49-F238E27FC236}">
                  <a16:creationId xmlns:a16="http://schemas.microsoft.com/office/drawing/2014/main" xmlns="" id="{B2FE0A72-0573-4BCF-9A26-36385EAE8211}"/>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4" name="Freeform 9">
              <a:extLst>
                <a:ext uri="{FF2B5EF4-FFF2-40B4-BE49-F238E27FC236}">
                  <a16:creationId xmlns:a16="http://schemas.microsoft.com/office/drawing/2014/main" xmlns="" id="{43C823E3-CB4F-4EEC-B8BF-F0104881AB9B}"/>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5" name="Group 34">
            <a:extLst>
              <a:ext uri="{FF2B5EF4-FFF2-40B4-BE49-F238E27FC236}">
                <a16:creationId xmlns:a16="http://schemas.microsoft.com/office/drawing/2014/main" xmlns="" id="{7012D83C-723F-42D3-AF49-DB973AE56E18}"/>
              </a:ext>
            </a:extLst>
          </p:cNvPr>
          <p:cNvGrpSpPr/>
          <p:nvPr/>
        </p:nvGrpSpPr>
        <p:grpSpPr>
          <a:xfrm>
            <a:off x="954830" y="6522904"/>
            <a:ext cx="78514" cy="90146"/>
            <a:chOff x="4024313" y="469901"/>
            <a:chExt cx="300037" cy="344488"/>
          </a:xfrm>
          <a:solidFill>
            <a:schemeClr val="bg1"/>
          </a:solidFill>
        </p:grpSpPr>
        <p:sp>
          <p:nvSpPr>
            <p:cNvPr id="36" name="Freeform 14">
              <a:extLst>
                <a:ext uri="{FF2B5EF4-FFF2-40B4-BE49-F238E27FC236}">
                  <a16:creationId xmlns:a16="http://schemas.microsoft.com/office/drawing/2014/main" xmlns="" id="{7DE76438-0F23-44AE-87C0-0181EE236D35}"/>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7" name="Freeform 15">
              <a:extLst>
                <a:ext uri="{FF2B5EF4-FFF2-40B4-BE49-F238E27FC236}">
                  <a16:creationId xmlns:a16="http://schemas.microsoft.com/office/drawing/2014/main" xmlns="" id="{574E34C2-4CE5-4B3E-9C31-9A83344A6935}"/>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8" name="Group 25">
            <a:extLst>
              <a:ext uri="{FF2B5EF4-FFF2-40B4-BE49-F238E27FC236}">
                <a16:creationId xmlns:a16="http://schemas.microsoft.com/office/drawing/2014/main" xmlns="" id="{8F4A89AF-F427-4670-BA88-AA987526F360}"/>
              </a:ext>
            </a:extLst>
          </p:cNvPr>
          <p:cNvGrpSpPr>
            <a:grpSpLocks noChangeAspect="1"/>
          </p:cNvGrpSpPr>
          <p:nvPr/>
        </p:nvGrpSpPr>
        <p:grpSpPr bwMode="auto">
          <a:xfrm>
            <a:off x="275782" y="6518774"/>
            <a:ext cx="83101" cy="98407"/>
            <a:chOff x="3256" y="1652"/>
            <a:chExt cx="1151" cy="1363"/>
          </a:xfrm>
          <a:solidFill>
            <a:schemeClr val="bg1"/>
          </a:solidFill>
        </p:grpSpPr>
        <p:sp>
          <p:nvSpPr>
            <p:cNvPr id="39" name="Freeform 27">
              <a:extLst>
                <a:ext uri="{FF2B5EF4-FFF2-40B4-BE49-F238E27FC236}">
                  <a16:creationId xmlns:a16="http://schemas.microsoft.com/office/drawing/2014/main" xmlns="" id="{75478E08-8FE1-44B5-8435-D531BB9A68C7}"/>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0" name="Freeform 28">
              <a:extLst>
                <a:ext uri="{FF2B5EF4-FFF2-40B4-BE49-F238E27FC236}">
                  <a16:creationId xmlns:a16="http://schemas.microsoft.com/office/drawing/2014/main" xmlns="" id="{ECD1521A-B4EC-4E86-8FA5-C578CC3A2DDB}"/>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sp>
        <p:nvSpPr>
          <p:cNvPr id="41" name="Rectangle 3">
            <a:extLst>
              <a:ext uri="{FF2B5EF4-FFF2-40B4-BE49-F238E27FC236}">
                <a16:creationId xmlns:a16="http://schemas.microsoft.com/office/drawing/2014/main" xmlns="" id="{331C1C56-6C37-4FD1-9701-CA2E5FC67394}"/>
              </a:ext>
            </a:extLst>
          </p:cNvPr>
          <p:cNvSpPr/>
          <p:nvPr/>
        </p:nvSpPr>
        <p:spPr>
          <a:xfrm>
            <a:off x="4456028" y="178891"/>
            <a:ext cx="4623577" cy="427746"/>
          </a:xfrm>
          <a:prstGeom prst="rect">
            <a:avLst/>
          </a:prstGeom>
        </p:spPr>
        <p:txBody>
          <a:bodyPr wrap="square">
            <a:spAutoFit/>
          </a:bodyPr>
          <a:lstStyle/>
          <a:p>
            <a:pPr algn="ctr" rtl="1">
              <a:lnSpc>
                <a:spcPct val="120000"/>
              </a:lnSpc>
            </a:pPr>
            <a:r>
              <a:rPr lang="ar-DZ" sz="2000" b="1" dirty="0" smtClean="0">
                <a:solidFill>
                  <a:schemeClr val="accent1">
                    <a:lumMod val="75000"/>
                  </a:schemeClr>
                </a:solidFill>
                <a:latin typeface="Arial" panose="020B0604020202020204" pitchFamily="34" charset="0"/>
                <a:cs typeface="Arial" panose="020B0604020202020204" pitchFamily="34" charset="0"/>
              </a:rPr>
              <a:t>معيار 52 </a:t>
            </a:r>
            <a:r>
              <a:rPr lang="ar-DZ" sz="2000" b="1" dirty="0">
                <a:solidFill>
                  <a:schemeClr val="accent1">
                    <a:lumMod val="75000"/>
                  </a:schemeClr>
                </a:solidFill>
                <a:latin typeface="Arial" panose="020B0604020202020204" pitchFamily="34" charset="0"/>
                <a:cs typeface="Arial" panose="020B0604020202020204" pitchFamily="34" charset="0"/>
              </a:rPr>
              <a:t>خيارات التروي «الشرط، التعيين، النقد</a:t>
            </a:r>
            <a:r>
              <a:rPr lang="ar-DZ" sz="2000" b="1" dirty="0" smtClean="0">
                <a:solidFill>
                  <a:schemeClr val="accent1">
                    <a:lumMod val="75000"/>
                  </a:schemeClr>
                </a:solidFill>
                <a:latin typeface="Arial" panose="020B0604020202020204" pitchFamily="34" charset="0"/>
                <a:cs typeface="Arial" panose="020B0604020202020204" pitchFamily="34" charset="0"/>
              </a:rPr>
              <a:t>»,</a:t>
            </a:r>
            <a:r>
              <a:rPr lang="ar-DZ" sz="1200" b="1" dirty="0" smtClean="0">
                <a:solidFill>
                  <a:schemeClr val="accent1">
                    <a:lumMod val="75000"/>
                  </a:schemeClr>
                </a:solidFill>
                <a:latin typeface="Arial" panose="020B0604020202020204" pitchFamily="34" charset="0"/>
                <a:cs typeface="Arial" panose="020B0604020202020204" pitchFamily="34" charset="0"/>
              </a:rPr>
              <a:t> </a:t>
            </a:r>
            <a:endParaRPr lang="en-US" sz="1200" b="1" dirty="0">
              <a:solidFill>
                <a:schemeClr val="accent1">
                  <a:lumMod val="75000"/>
                </a:schemeClr>
              </a:solidFill>
              <a:latin typeface="Arial" panose="020B0604020202020204" pitchFamily="34" charset="0"/>
              <a:cs typeface="Arial" panose="020B0604020202020204" pitchFamily="34" charset="0"/>
            </a:endParaRPr>
          </a:p>
        </p:txBody>
      </p:sp>
      <p:sp>
        <p:nvSpPr>
          <p:cNvPr id="44" name="TextBox 18">
            <a:extLst>
              <a:ext uri="{FF2B5EF4-FFF2-40B4-BE49-F238E27FC236}">
                <a16:creationId xmlns:a16="http://schemas.microsoft.com/office/drawing/2014/main" xmlns="" id="{667FB412-A2A8-4E9C-8F8F-2122122D3181}"/>
              </a:ext>
            </a:extLst>
          </p:cNvPr>
          <p:cNvSpPr txBox="1"/>
          <p:nvPr/>
        </p:nvSpPr>
        <p:spPr>
          <a:xfrm>
            <a:off x="4722803" y="1804912"/>
            <a:ext cx="7297594" cy="2462213"/>
          </a:xfrm>
          <a:prstGeom prst="rect">
            <a:avLst/>
          </a:prstGeom>
          <a:solidFill>
            <a:schemeClr val="accent1"/>
          </a:solidFill>
        </p:spPr>
        <p:txBody>
          <a:bodyPr wrap="square" rtlCol="0">
            <a:spAutoFit/>
          </a:bodyPr>
          <a:lstStyle/>
          <a:p>
            <a:pPr algn="ctr" rtl="1"/>
            <a:r>
              <a:rPr lang="ar-DZ" sz="1400" b="1" u="sng" dirty="0" smtClean="0">
                <a:latin typeface="Arial" panose="020B0604020202020204" pitchFamily="34" charset="0"/>
                <a:cs typeface="Arial" panose="020B0604020202020204" pitchFamily="34" charset="0"/>
              </a:rPr>
              <a:t>خيار الشرط</a:t>
            </a:r>
            <a:r>
              <a:rPr lang="ar-DZ" sz="1400" b="1" dirty="0" smtClean="0">
                <a:latin typeface="Arial" panose="020B0604020202020204" pitchFamily="34" charset="0"/>
                <a:cs typeface="Arial" panose="020B0604020202020204" pitchFamily="34" charset="0"/>
              </a:rPr>
              <a:t>:</a:t>
            </a:r>
          </a:p>
          <a:p>
            <a:pPr algn="ctr" rtl="1"/>
            <a:endParaRPr lang="ar-DZ" sz="1400" b="1" dirty="0" smtClean="0">
              <a:latin typeface="Arial" panose="020B0604020202020204" pitchFamily="34" charset="0"/>
              <a:cs typeface="Arial" panose="020B0604020202020204" pitchFamily="34" charset="0"/>
            </a:endParaRPr>
          </a:p>
          <a:p>
            <a:pPr algn="r" rtl="1"/>
            <a:r>
              <a:rPr lang="ar-DZ" sz="1400" b="1" u="sng" dirty="0" smtClean="0">
                <a:latin typeface="Arial" panose="020B0604020202020204" pitchFamily="34" charset="0"/>
                <a:cs typeface="Arial" panose="020B0604020202020204" pitchFamily="34" charset="0"/>
              </a:rPr>
              <a:t>تعريف</a:t>
            </a: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حق يثبت بالاشــتراط لأحد العاقديــن أو </a:t>
            </a:r>
            <a:r>
              <a:rPr lang="ar-DZ" sz="1400" b="1" dirty="0" smtClean="0">
                <a:latin typeface="Arial" panose="020B0604020202020204" pitchFamily="34" charset="0"/>
                <a:cs typeface="Arial" panose="020B0604020202020204" pitchFamily="34" charset="0"/>
              </a:rPr>
              <a:t>لكليهما أو </a:t>
            </a:r>
            <a:r>
              <a:rPr lang="ar-DZ" sz="1400" b="1" dirty="0">
                <a:latin typeface="Arial" panose="020B0604020202020204" pitchFamily="34" charset="0"/>
                <a:cs typeface="Arial" panose="020B0604020202020204" pitchFamily="34" charset="0"/>
              </a:rPr>
              <a:t>لطرف ثالث بالتخيير بين إمضاء العقد أو فسخه خلال مدة </a:t>
            </a:r>
            <a:r>
              <a:rPr lang="ar-DZ" sz="1400" b="1" dirty="0" smtClean="0">
                <a:latin typeface="Arial" panose="020B0604020202020204" pitchFamily="34" charset="0"/>
                <a:cs typeface="Arial" panose="020B0604020202020204" pitchFamily="34" charset="0"/>
              </a:rPr>
              <a:t>معلومة. ويحصل </a:t>
            </a:r>
            <a:r>
              <a:rPr lang="ar-DZ" sz="1400" b="1" dirty="0">
                <a:latin typeface="Arial" panose="020B0604020202020204" pitchFamily="34" charset="0"/>
                <a:cs typeface="Arial" panose="020B0604020202020204" pitchFamily="34" charset="0"/>
              </a:rPr>
              <a:t>بكل صيغة تدل على عدم لزوم العقد وبقائه ً قابلا للفسخ </a:t>
            </a:r>
            <a:r>
              <a:rPr lang="ar-DZ" sz="1400" b="1" dirty="0" smtClean="0">
                <a:latin typeface="Arial" panose="020B0604020202020204" pitchFamily="34" charset="0"/>
                <a:cs typeface="Arial" panose="020B0604020202020204" pitchFamily="34" charset="0"/>
              </a:rPr>
              <a:t>مدة الخيار </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r>
              <a:rPr lang="ar-DZ" sz="1400" b="1" u="sng" dirty="0" smtClean="0">
                <a:latin typeface="Arial" panose="020B0604020202020204" pitchFamily="34" charset="0"/>
                <a:cs typeface="Arial" panose="020B0604020202020204" pitchFamily="34" charset="0"/>
              </a:rPr>
              <a:t>شروطه</a:t>
            </a: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أن يكون الاشــتراط في </a:t>
            </a:r>
            <a:r>
              <a:rPr lang="ar-DZ" sz="1400" b="1" dirty="0" smtClean="0">
                <a:latin typeface="Arial" panose="020B0604020202020204" pitchFamily="34" charset="0"/>
                <a:cs typeface="Arial" panose="020B0604020202020204" pitchFamily="34" charset="0"/>
              </a:rPr>
              <a:t>العقد، </a:t>
            </a:r>
            <a:r>
              <a:rPr lang="ar-DZ" sz="1400" b="1" dirty="0">
                <a:latin typeface="Arial" panose="020B0604020202020204" pitchFamily="34" charset="0"/>
                <a:cs typeface="Arial" panose="020B0604020202020204" pitchFamily="34" charset="0"/>
              </a:rPr>
              <a:t>تحديد مدة معلومة </a:t>
            </a:r>
            <a:r>
              <a:rPr lang="ar-DZ" sz="1400" b="1" dirty="0" smtClean="0">
                <a:latin typeface="Arial" panose="020B0604020202020204" pitchFamily="34" charset="0"/>
                <a:cs typeface="Arial" panose="020B0604020202020204" pitchFamily="34" charset="0"/>
              </a:rPr>
              <a:t>له، </a:t>
            </a:r>
            <a:r>
              <a:rPr lang="ar-DZ" sz="1400" b="1" dirty="0">
                <a:latin typeface="Arial" panose="020B0604020202020204" pitchFamily="34" charset="0"/>
                <a:cs typeface="Arial" panose="020B0604020202020204" pitchFamily="34" charset="0"/>
              </a:rPr>
              <a:t>اتصال مدة الخيار مع بدء مدة </a:t>
            </a:r>
            <a:r>
              <a:rPr lang="ar-DZ" sz="1400" b="1" dirty="0" smtClean="0">
                <a:latin typeface="Arial" panose="020B0604020202020204" pitchFamily="34" charset="0"/>
                <a:cs typeface="Arial" panose="020B0604020202020204" pitchFamily="34" charset="0"/>
              </a:rPr>
              <a:t>العقد، </a:t>
            </a:r>
            <a:r>
              <a:rPr lang="ar-DZ" sz="1400" b="1" dirty="0">
                <a:latin typeface="Arial" panose="020B0604020202020204" pitchFamily="34" charset="0"/>
                <a:cs typeface="Arial" panose="020B0604020202020204" pitchFamily="34" charset="0"/>
              </a:rPr>
              <a:t>تحديــد المحــل الواقع عليــه الخيار في العقــد إذا كان </a:t>
            </a:r>
            <a:r>
              <a:rPr lang="ar-DZ" sz="1400" b="1" dirty="0" smtClean="0">
                <a:latin typeface="Arial" panose="020B0604020202020204" pitchFamily="34" charset="0"/>
                <a:cs typeface="Arial" panose="020B0604020202020204" pitchFamily="34" charset="0"/>
              </a:rPr>
              <a:t>له مشمولات </a:t>
            </a:r>
            <a:r>
              <a:rPr lang="ar-DZ" sz="1400" b="1" dirty="0">
                <a:latin typeface="Arial" panose="020B0604020202020204" pitchFamily="34" charset="0"/>
                <a:cs typeface="Arial" panose="020B0604020202020204" pitchFamily="34" charset="0"/>
              </a:rPr>
              <a:t>متعددة </a:t>
            </a:r>
            <a:r>
              <a:rPr lang="ar-DZ" sz="1400" b="1" dirty="0" smtClean="0">
                <a:latin typeface="Arial" panose="020B0604020202020204" pitchFamily="34" charset="0"/>
                <a:cs typeface="Arial" panose="020B0604020202020204" pitchFamily="34" charset="0"/>
              </a:rPr>
              <a:t>،</a:t>
            </a:r>
            <a:r>
              <a:rPr lang="ar-DZ" sz="1400" dirty="0"/>
              <a:t> </a:t>
            </a:r>
            <a:r>
              <a:rPr lang="ar-DZ" sz="1400" b="1" dirty="0">
                <a:latin typeface="Arial" panose="020B0604020202020204" pitchFamily="34" charset="0"/>
                <a:cs typeface="Arial" panose="020B0604020202020204" pitchFamily="34" charset="0"/>
              </a:rPr>
              <a:t>أن يبقى محل الخيار علــى الصفة التي بيع عليها </a:t>
            </a:r>
            <a:r>
              <a:rPr lang="ar-DZ" sz="1400" b="1" dirty="0" smtClean="0">
                <a:latin typeface="Arial" panose="020B0604020202020204" pitchFamily="34" charset="0"/>
                <a:cs typeface="Arial" panose="020B0604020202020204" pitchFamily="34" charset="0"/>
              </a:rPr>
              <a:t>,</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r>
              <a:rPr lang="ar-DZ" sz="1400" b="1" u="sng" dirty="0">
                <a:latin typeface="Arial" panose="020B0604020202020204" pitchFamily="34" charset="0"/>
                <a:cs typeface="Arial" panose="020B0604020202020204" pitchFamily="34" charset="0"/>
              </a:rPr>
              <a:t>مجاله</a:t>
            </a:r>
            <a:r>
              <a:rPr lang="ar-DZ" sz="1400" b="1" dirty="0"/>
              <a:t>:</a:t>
            </a:r>
            <a:r>
              <a:rPr lang="ar-DZ" sz="1400" dirty="0"/>
              <a:t> </a:t>
            </a:r>
            <a:r>
              <a:rPr lang="ar-DZ" sz="1400" b="1" dirty="0">
                <a:latin typeface="Arial" panose="020B0604020202020204" pitchFamily="34" charset="0"/>
                <a:cs typeface="Arial" panose="020B0604020202020204" pitchFamily="34" charset="0"/>
              </a:rPr>
              <a:t>يثبت خيار الشــرط في العقــود المالية اللازمة، مثــل البيع </a:t>
            </a:r>
            <a:r>
              <a:rPr lang="ar-DZ" sz="1400" b="1" dirty="0" smtClean="0">
                <a:latin typeface="Arial" panose="020B0604020202020204" pitchFamily="34" charset="0"/>
                <a:cs typeface="Arial" panose="020B0604020202020204" pitchFamily="34" charset="0"/>
              </a:rPr>
              <a:t>والإجارة والحوالة </a:t>
            </a:r>
            <a:r>
              <a:rPr lang="ar-DZ" sz="1400" b="1" dirty="0">
                <a:latin typeface="Arial" panose="020B0604020202020204" pitchFamily="34" charset="0"/>
                <a:cs typeface="Arial" panose="020B0604020202020204" pitchFamily="34" charset="0"/>
              </a:rPr>
              <a:t>والكفالة والقســمة والوقف. ولا يثبت في عقد غير لازم </a:t>
            </a:r>
            <a:r>
              <a:rPr lang="ar-DZ" sz="1400" b="1" dirty="0" smtClean="0">
                <a:latin typeface="Arial" panose="020B0604020202020204" pitchFamily="34" charset="0"/>
                <a:cs typeface="Arial" panose="020B0604020202020204" pitchFamily="34" charset="0"/>
              </a:rPr>
              <a:t>مثل الوكالة </a:t>
            </a:r>
            <a:r>
              <a:rPr lang="ar-DZ" sz="1400" b="1" dirty="0">
                <a:latin typeface="Arial" panose="020B0604020202020204" pitchFamily="34" charset="0"/>
                <a:cs typeface="Arial" panose="020B0604020202020204" pitchFamily="34" charset="0"/>
              </a:rPr>
              <a:t>دون أجر، ولا فيما يشــترط فيه قبض رأس المال مثل </a:t>
            </a:r>
            <a:r>
              <a:rPr lang="ar-DZ" sz="1400" b="1" dirty="0" smtClean="0">
                <a:latin typeface="Arial" panose="020B0604020202020204" pitchFamily="34" charset="0"/>
                <a:cs typeface="Arial" panose="020B0604020202020204" pitchFamily="34" charset="0"/>
              </a:rPr>
              <a:t>(السلم)أو </a:t>
            </a:r>
            <a:r>
              <a:rPr lang="ar-DZ" sz="1400" b="1" dirty="0">
                <a:latin typeface="Arial" panose="020B0604020202020204" pitchFamily="34" charset="0"/>
                <a:cs typeface="Arial" panose="020B0604020202020204" pitchFamily="34" charset="0"/>
              </a:rPr>
              <a:t>قبض البدلين مثل )الصرف. </a:t>
            </a:r>
            <a:endParaRPr lang="ar-DZ" sz="1400" b="1" dirty="0" smtClean="0">
              <a:latin typeface="Arial" panose="020B0604020202020204" pitchFamily="34" charset="0"/>
              <a:cs typeface="Arial" panose="020B0604020202020204" pitchFamily="34" charset="0"/>
            </a:endParaRPr>
          </a:p>
          <a:p>
            <a:pPr algn="r" rtl="1"/>
            <a:r>
              <a:rPr lang="ar-DZ" sz="1400" b="1" u="sng" dirty="0">
                <a:latin typeface="Arial" panose="020B0604020202020204" pitchFamily="34" charset="0"/>
                <a:cs typeface="Arial" panose="020B0604020202020204" pitchFamily="34" charset="0"/>
              </a:rPr>
              <a:t>موجب الخيار</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ثبوت الخيار خلال المدة، حق تجربة المبيع، لا يجب مع خيار الشرط تسليم البدلين، يحق لصاحب الخيار عرض محل الخيار للبيع,</a:t>
            </a:r>
          </a:p>
          <a:p>
            <a:pPr algn="r" rtl="1"/>
            <a:r>
              <a:rPr lang="ar-DZ" sz="1400" b="1" dirty="0">
                <a:latin typeface="Arial" panose="020B0604020202020204" pitchFamily="34" charset="0"/>
                <a:cs typeface="Arial" panose="020B0604020202020204" pitchFamily="34" charset="0"/>
              </a:rPr>
              <a:t>أثر الخيار على </a:t>
            </a:r>
            <a:r>
              <a:rPr lang="ar-DZ" sz="1400" b="1" dirty="0" smtClean="0">
                <a:latin typeface="Arial" panose="020B0604020202020204" pitchFamily="34" charset="0"/>
                <a:cs typeface="Arial" panose="020B0604020202020204" pitchFamily="34" charset="0"/>
              </a:rPr>
              <a:t>الملك، </a:t>
            </a:r>
            <a:r>
              <a:rPr lang="ar-DZ" sz="1400" b="1" dirty="0">
                <a:latin typeface="Arial" panose="020B0604020202020204" pitchFamily="34" charset="0"/>
                <a:cs typeface="Arial" panose="020B0604020202020204" pitchFamily="34" charset="0"/>
              </a:rPr>
              <a:t>حكم زيادة المبيع في مدة </a:t>
            </a:r>
            <a:r>
              <a:rPr lang="ar-DZ" sz="1400" b="1" dirty="0" smtClean="0">
                <a:latin typeface="Arial" panose="020B0604020202020204" pitchFamily="34" charset="0"/>
                <a:cs typeface="Arial" panose="020B0604020202020204" pitchFamily="34" charset="0"/>
              </a:rPr>
              <a:t>الخيار، </a:t>
            </a:r>
            <a:r>
              <a:rPr lang="ar-DZ" sz="1400" b="1" dirty="0">
                <a:latin typeface="Arial" panose="020B0604020202020204" pitchFamily="34" charset="0"/>
                <a:cs typeface="Arial" panose="020B0604020202020204" pitchFamily="34" charset="0"/>
              </a:rPr>
              <a:t>سقوط الخيار</a:t>
            </a:r>
            <a:r>
              <a:rPr lang="ar-DZ" sz="1400" dirty="0">
                <a:latin typeface="Arial" panose="020B0604020202020204" pitchFamily="34" charset="0"/>
                <a:cs typeface="Arial" panose="020B0604020202020204" pitchFamily="34" charset="0"/>
              </a:rPr>
              <a:t> </a:t>
            </a:r>
            <a:r>
              <a:rPr lang="ar-DZ" sz="1400" dirty="0" smtClean="0">
                <a:latin typeface="Arial" panose="020B0604020202020204" pitchFamily="34" charset="0"/>
                <a:cs typeface="Arial" panose="020B0604020202020204" pitchFamily="34" charset="0"/>
              </a:rPr>
              <a:t>،</a:t>
            </a:r>
            <a:r>
              <a:rPr lang="ar-DZ" sz="1400" b="1" dirty="0"/>
              <a:t> </a:t>
            </a:r>
            <a:r>
              <a:rPr lang="ar-DZ" sz="1400" b="1" dirty="0">
                <a:latin typeface="Arial" panose="020B0604020202020204" pitchFamily="34" charset="0"/>
                <a:cs typeface="Arial" panose="020B0604020202020204" pitchFamily="34" charset="0"/>
              </a:rPr>
              <a:t>من تطبيقات خيار الشرط </a:t>
            </a:r>
            <a:r>
              <a:rPr lang="ar-DZ" sz="1400" b="1" dirty="0" smtClean="0">
                <a:latin typeface="Arial" panose="020B0604020202020204" pitchFamily="34" charset="0"/>
                <a:cs typeface="Arial" panose="020B0604020202020204" pitchFamily="34" charset="0"/>
              </a:rPr>
              <a:t>,</a:t>
            </a:r>
            <a:endParaRPr lang="id-ID" sz="1400" b="1" u="sng" dirty="0">
              <a:latin typeface="Arial" panose="020B0604020202020204" pitchFamily="34" charset="0"/>
              <a:cs typeface="Arial" panose="020B0604020202020204" pitchFamily="34" charset="0"/>
            </a:endParaRPr>
          </a:p>
        </p:txBody>
      </p:sp>
      <p:sp>
        <p:nvSpPr>
          <p:cNvPr id="9" name="عنصر نائب للصورة 8">
            <a:extLst>
              <a:ext uri="{FF2B5EF4-FFF2-40B4-BE49-F238E27FC236}">
                <a16:creationId xmlns:a16="http://schemas.microsoft.com/office/drawing/2014/main" xmlns="" id="{429F1F8E-D83B-4CFE-82A5-EEFD321937A3}"/>
              </a:ext>
            </a:extLst>
          </p:cNvPr>
          <p:cNvSpPr>
            <a:spLocks noGrp="1"/>
          </p:cNvSpPr>
          <p:nvPr>
            <p:ph type="pic" sz="quarter" idx="10"/>
          </p:nvPr>
        </p:nvSpPr>
        <p:spPr>
          <a:xfrm>
            <a:off x="254211" y="360371"/>
            <a:ext cx="4353099" cy="4426869"/>
          </a:xfrm>
        </p:spPr>
        <p:style>
          <a:lnRef idx="2">
            <a:schemeClr val="accent1"/>
          </a:lnRef>
          <a:fillRef idx="1">
            <a:schemeClr val="lt1"/>
          </a:fillRef>
          <a:effectRef idx="0">
            <a:schemeClr val="accent1"/>
          </a:effectRef>
          <a:fontRef idx="minor">
            <a:schemeClr val="dk1"/>
          </a:fontRef>
        </p:style>
      </p:sp>
      <p:sp>
        <p:nvSpPr>
          <p:cNvPr id="2" name="ZoneTexte 1"/>
          <p:cNvSpPr txBox="1"/>
          <p:nvPr/>
        </p:nvSpPr>
        <p:spPr>
          <a:xfrm rot="18865682">
            <a:off x="480953" y="1127255"/>
            <a:ext cx="3572806" cy="2893100"/>
          </a:xfrm>
          <a:prstGeom prst="rect">
            <a:avLst/>
          </a:prstGeom>
          <a:noFill/>
        </p:spPr>
        <p:txBody>
          <a:bodyPr wrap="square" rtlCol="0">
            <a:spAutoFit/>
          </a:bodyPr>
          <a:lstStyle/>
          <a:p>
            <a:pPr algn="ctr"/>
            <a:r>
              <a:rPr lang="ar-DZ" sz="1400" b="1" dirty="0">
                <a:latin typeface="Arial" panose="020B0604020202020204" pitchFamily="34" charset="0"/>
                <a:cs typeface="Arial" panose="020B0604020202020204" pitchFamily="34" charset="0"/>
              </a:rPr>
              <a:t>خيار النقد </a:t>
            </a:r>
            <a:r>
              <a:rPr lang="ar-DZ" sz="1400" b="1" dirty="0" smtClean="0">
                <a:latin typeface="Arial" panose="020B0604020202020204" pitchFamily="34" charset="0"/>
                <a:cs typeface="Arial" panose="020B0604020202020204" pitchFamily="34" charset="0"/>
              </a:rPr>
              <a:t>(دفع </a:t>
            </a:r>
            <a:r>
              <a:rPr lang="ar-DZ" sz="1400" b="1" dirty="0">
                <a:latin typeface="Arial" panose="020B0604020202020204" pitchFamily="34" charset="0"/>
                <a:cs typeface="Arial" panose="020B0604020202020204" pitchFamily="34" charset="0"/>
              </a:rPr>
              <a:t>الثمن </a:t>
            </a:r>
            <a:r>
              <a:rPr lang="ar-DZ" sz="1400" b="1" dirty="0" smtClean="0">
                <a:latin typeface="Arial" panose="020B0604020202020204" pitchFamily="34" charset="0"/>
                <a:cs typeface="Arial" panose="020B0604020202020204" pitchFamily="34" charset="0"/>
              </a:rPr>
              <a:t>الحال ):</a:t>
            </a:r>
          </a:p>
          <a:p>
            <a:pPr algn="r"/>
            <a:r>
              <a:rPr lang="ar-DZ" sz="1400" b="1" u="sng" dirty="0" smtClean="0">
                <a:latin typeface="Arial" panose="020B0604020202020204" pitchFamily="34" charset="0"/>
                <a:cs typeface="Arial" panose="020B0604020202020204" pitchFamily="34" charset="0"/>
              </a:rPr>
              <a:t>تعريفه</a:t>
            </a:r>
            <a:r>
              <a:rPr lang="ar-DZ" sz="1400" b="1" dirty="0" smtClean="0">
                <a:latin typeface="Arial" panose="020B0604020202020204" pitchFamily="34" charset="0"/>
                <a:cs typeface="Arial" panose="020B0604020202020204" pitchFamily="34" charset="0"/>
              </a:rPr>
              <a:t>: </a:t>
            </a:r>
          </a:p>
          <a:p>
            <a:pPr algn="r"/>
            <a:r>
              <a:rPr lang="ar-DZ" sz="1400" b="1" dirty="0" smtClean="0">
                <a:latin typeface="Arial" panose="020B0604020202020204" pitchFamily="34" charset="0"/>
                <a:cs typeface="Arial" panose="020B0604020202020204" pitchFamily="34" charset="0"/>
              </a:rPr>
              <a:t>خيار </a:t>
            </a:r>
            <a:r>
              <a:rPr lang="ar-DZ" sz="1400" b="1" dirty="0">
                <a:latin typeface="Arial" panose="020B0604020202020204" pitchFamily="34" charset="0"/>
                <a:cs typeface="Arial" panose="020B0604020202020204" pitchFamily="34" charset="0"/>
              </a:rPr>
              <a:t>النقد هو خيار يشــترطه البائع أو المؤجر للتمكن من الفسخ </a:t>
            </a:r>
            <a:r>
              <a:rPr lang="ar-DZ" sz="1400" b="1" dirty="0" smtClean="0">
                <a:latin typeface="Arial" panose="020B0604020202020204" pitchFamily="34" charset="0"/>
                <a:cs typeface="Arial" panose="020B0604020202020204" pitchFamily="34" charset="0"/>
              </a:rPr>
              <a:t>لعدم دفع </a:t>
            </a:r>
            <a:r>
              <a:rPr lang="ar-DZ" sz="1400" b="1" dirty="0">
                <a:latin typeface="Arial" panose="020B0604020202020204" pitchFamily="34" charset="0"/>
                <a:cs typeface="Arial" panose="020B0604020202020204" pitchFamily="34" charset="0"/>
              </a:rPr>
              <a:t>الثمن الحال أو الأجرة الحالة في الموعد ولا يثبت إلا </a:t>
            </a:r>
            <a:r>
              <a:rPr lang="ar-DZ" sz="1400" b="1" dirty="0" smtClean="0">
                <a:latin typeface="Arial" panose="020B0604020202020204" pitchFamily="34" charset="0"/>
                <a:cs typeface="Arial" panose="020B0604020202020204" pitchFamily="34" charset="0"/>
              </a:rPr>
              <a:t>بالاشتراط,</a:t>
            </a:r>
          </a:p>
          <a:p>
            <a:pPr algn="r"/>
            <a:r>
              <a:rPr lang="ar-DZ" sz="1400" b="1" u="sng" dirty="0" smtClean="0">
                <a:latin typeface="Arial" panose="020B0604020202020204" pitchFamily="34" charset="0"/>
                <a:cs typeface="Arial" panose="020B0604020202020204" pitchFamily="34" charset="0"/>
              </a:rPr>
              <a:t>مجاله</a:t>
            </a:r>
            <a:r>
              <a:rPr lang="ar-DZ" sz="1400" b="1" dirty="0" smtClean="0">
                <a:latin typeface="Arial" panose="020B0604020202020204" pitchFamily="34" charset="0"/>
                <a:cs typeface="Arial" panose="020B0604020202020204" pitchFamily="34" charset="0"/>
              </a:rPr>
              <a:t>:</a:t>
            </a:r>
          </a:p>
          <a:p>
            <a:pPr algn="r"/>
            <a:r>
              <a:rPr lang="ar-DZ" sz="1400" b="1" dirty="0" smtClean="0">
                <a:latin typeface="Arial" panose="020B0604020202020204" pitchFamily="34" charset="0"/>
                <a:cs typeface="Arial" panose="020B0604020202020204" pitchFamily="34" charset="0"/>
              </a:rPr>
              <a:t> يجوز </a:t>
            </a:r>
            <a:r>
              <a:rPr lang="ar-DZ" sz="1400" b="1" dirty="0">
                <a:latin typeface="Arial" panose="020B0604020202020204" pitchFamily="34" charset="0"/>
                <a:cs typeface="Arial" panose="020B0604020202020204" pitchFamily="34" charset="0"/>
              </a:rPr>
              <a:t>خيار النقد فيما لا يشترط فيه قبض الثمن عند التعاقد؛ فلا </a:t>
            </a:r>
            <a:r>
              <a:rPr lang="ar-DZ" sz="1400" b="1" dirty="0" smtClean="0">
                <a:latin typeface="Arial" panose="020B0604020202020204" pitchFamily="34" charset="0"/>
                <a:cs typeface="Arial" panose="020B0604020202020204" pitchFamily="34" charset="0"/>
              </a:rPr>
              <a:t>يجوز في </a:t>
            </a:r>
            <a:r>
              <a:rPr lang="ar-DZ" sz="1400" b="1" dirty="0">
                <a:latin typeface="Arial" panose="020B0604020202020204" pitchFamily="34" charset="0"/>
                <a:cs typeface="Arial" panose="020B0604020202020204" pitchFamily="34" charset="0"/>
              </a:rPr>
              <a:t>عقد السلم، وعقد الصرف.</a:t>
            </a:r>
            <a:br>
              <a:rPr lang="ar-DZ" sz="1400" b="1" dirty="0">
                <a:latin typeface="Arial" panose="020B0604020202020204" pitchFamily="34" charset="0"/>
                <a:cs typeface="Arial" panose="020B0604020202020204" pitchFamily="34" charset="0"/>
              </a:rPr>
            </a:br>
            <a:r>
              <a:rPr lang="ar-DZ" sz="1400" b="1" u="sng" dirty="0" smtClean="0">
                <a:latin typeface="Arial" panose="020B0604020202020204" pitchFamily="34" charset="0"/>
                <a:cs typeface="Arial" panose="020B0604020202020204" pitchFamily="34" charset="0"/>
              </a:rPr>
              <a:t>موجبه</a:t>
            </a:r>
            <a:r>
              <a:rPr lang="ar-DZ" sz="1400" b="1" dirty="0" smtClean="0">
                <a:latin typeface="Arial" panose="020B0604020202020204" pitchFamily="34" charset="0"/>
                <a:cs typeface="Arial" panose="020B0604020202020204" pitchFamily="34" charset="0"/>
              </a:rPr>
              <a:t>: </a:t>
            </a:r>
          </a:p>
          <a:p>
            <a:pPr algn="r"/>
            <a:r>
              <a:rPr lang="ar-DZ" sz="1400" b="1" dirty="0" smtClean="0">
                <a:latin typeface="Arial" panose="020B0604020202020204" pitchFamily="34" charset="0"/>
                <a:cs typeface="Arial" panose="020B0604020202020204" pitchFamily="34" charset="0"/>
              </a:rPr>
              <a:t>يحق </a:t>
            </a:r>
            <a:r>
              <a:rPr lang="ar-DZ" sz="1400" b="1" dirty="0">
                <a:latin typeface="Arial" panose="020B0604020202020204" pitchFamily="34" charset="0"/>
                <a:cs typeface="Arial" panose="020B0604020202020204" pitchFamily="34" charset="0"/>
              </a:rPr>
              <a:t>للبائع فســخ العقد إذا لم يســدد </a:t>
            </a:r>
            <a:r>
              <a:rPr lang="ar-DZ" sz="1400" b="1" dirty="0" smtClean="0">
                <a:latin typeface="Arial" panose="020B0604020202020204" pitchFamily="34" charset="0"/>
                <a:cs typeface="Arial" panose="020B0604020202020204" pitchFamily="34" charset="0"/>
              </a:rPr>
              <a:t>المشــتري </a:t>
            </a:r>
            <a:r>
              <a:rPr lang="ar-DZ" sz="1400" b="1" dirty="0">
                <a:latin typeface="Arial" panose="020B0604020202020204" pitchFamily="34" charset="0"/>
                <a:cs typeface="Arial" panose="020B0604020202020204" pitchFamily="34" charset="0"/>
              </a:rPr>
              <a:t>الثمــن خلال </a:t>
            </a:r>
            <a:r>
              <a:rPr lang="ar-DZ" sz="1400" b="1" dirty="0" smtClean="0">
                <a:latin typeface="Arial" panose="020B0604020202020204" pitchFamily="34" charset="0"/>
                <a:cs typeface="Arial" panose="020B0604020202020204" pitchFamily="34" charset="0"/>
              </a:rPr>
              <a:t>المدة المحددة, </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r>
              <a:rPr lang="ar-DZ" sz="1400" b="1" dirty="0" smtClean="0">
                <a:latin typeface="Arial" panose="020B0604020202020204" pitchFamily="34" charset="0"/>
                <a:cs typeface="Arial" panose="020B0604020202020204" pitchFamily="34" charset="0"/>
              </a:rPr>
              <a:t>ا</a:t>
            </a:r>
            <a:r>
              <a:rPr lang="ar-DZ" sz="1400" b="1" u="sng" dirty="0" smtClean="0">
                <a:latin typeface="Arial" panose="020B0604020202020204" pitchFamily="34" charset="0"/>
                <a:cs typeface="Arial" panose="020B0604020202020204" pitchFamily="34" charset="0"/>
              </a:rPr>
              <a:t>نتقاله</a:t>
            </a:r>
            <a:r>
              <a:rPr lang="ar-DZ" sz="1400" b="1" dirty="0">
                <a:latin typeface="Arial" panose="020B0604020202020204" pitchFamily="34" charset="0"/>
                <a:cs typeface="Arial" panose="020B0604020202020204" pitchFamily="34" charset="0"/>
              </a:rPr>
              <a:t>:</a:t>
            </a:r>
            <a:br>
              <a:rPr lang="ar-DZ" sz="1400" b="1" dirty="0">
                <a:latin typeface="Arial" panose="020B0604020202020204" pitchFamily="34" charset="0"/>
                <a:cs typeface="Arial" panose="020B0604020202020204" pitchFamily="34" charset="0"/>
              </a:rPr>
            </a:br>
            <a:r>
              <a:rPr lang="ar-DZ" sz="1400" b="1" dirty="0">
                <a:latin typeface="Arial" panose="020B0604020202020204" pitchFamily="34" charset="0"/>
                <a:cs typeface="Arial" panose="020B0604020202020204" pitchFamily="34" charset="0"/>
              </a:rPr>
              <a:t>خيار النقد يسقط بموت صاحبه </a:t>
            </a:r>
            <a:r>
              <a:rPr lang="ar-DZ" sz="1400" b="1" dirty="0" smtClean="0">
                <a:latin typeface="Arial" panose="020B0604020202020204" pitchFamily="34" charset="0"/>
                <a:cs typeface="Arial" panose="020B0604020202020204" pitchFamily="34" charset="0"/>
              </a:rPr>
              <a:t>(البائع </a:t>
            </a:r>
            <a:r>
              <a:rPr lang="ar-DZ" sz="1400" b="1" dirty="0">
                <a:latin typeface="Arial" panose="020B0604020202020204" pitchFamily="34" charset="0"/>
                <a:cs typeface="Arial" panose="020B0604020202020204" pitchFamily="34" charset="0"/>
              </a:rPr>
              <a:t>أو </a:t>
            </a:r>
            <a:r>
              <a:rPr lang="ar-DZ" sz="1400" b="1" dirty="0" smtClean="0">
                <a:latin typeface="Arial" panose="020B0604020202020204" pitchFamily="34" charset="0"/>
                <a:cs typeface="Arial" panose="020B0604020202020204" pitchFamily="34" charset="0"/>
              </a:rPr>
              <a:t>المؤجر). </a:t>
            </a:r>
            <a:endParaRPr lang="fr-FR" sz="1400" b="1" dirty="0">
              <a:latin typeface="Arial" panose="020B0604020202020204" pitchFamily="34" charset="0"/>
              <a:cs typeface="Arial" panose="020B0604020202020204" pitchFamily="34" charset="0"/>
            </a:endParaRPr>
          </a:p>
        </p:txBody>
      </p:sp>
      <p:sp>
        <p:nvSpPr>
          <p:cNvPr id="3" name="Parchemin horizontal 2"/>
          <p:cNvSpPr/>
          <p:nvPr/>
        </p:nvSpPr>
        <p:spPr>
          <a:xfrm>
            <a:off x="4637904" y="4152062"/>
            <a:ext cx="7387153" cy="2460988"/>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r"/>
            <a:endParaRPr lang="ar-DZ" sz="1200" b="1" u="sng" dirty="0">
              <a:latin typeface="Arial" panose="020B0604020202020204" pitchFamily="34" charset="0"/>
              <a:cs typeface="Arial" panose="020B0604020202020204" pitchFamily="34" charset="0"/>
            </a:endParaRPr>
          </a:p>
          <a:p>
            <a:pPr algn="r"/>
            <a:endParaRPr lang="ar-DZ" sz="1200" b="1" u="sng" dirty="0" smtClean="0">
              <a:latin typeface="Arial" panose="020B0604020202020204" pitchFamily="34" charset="0"/>
              <a:cs typeface="Arial" panose="020B0604020202020204" pitchFamily="34" charset="0"/>
            </a:endParaRPr>
          </a:p>
          <a:p>
            <a:pPr algn="r"/>
            <a:endParaRPr lang="ar-DZ" sz="1200" b="1" u="sng" dirty="0">
              <a:latin typeface="Arial" panose="020B0604020202020204" pitchFamily="34" charset="0"/>
              <a:cs typeface="Arial" panose="020B0604020202020204" pitchFamily="34" charset="0"/>
            </a:endParaRPr>
          </a:p>
          <a:p>
            <a:pPr algn="r"/>
            <a:endParaRPr lang="ar-DZ" sz="1200" b="1" u="sng" dirty="0" smtClean="0">
              <a:latin typeface="Arial" panose="020B0604020202020204" pitchFamily="34" charset="0"/>
              <a:cs typeface="Arial" panose="020B0604020202020204" pitchFamily="34" charset="0"/>
            </a:endParaRPr>
          </a:p>
          <a:p>
            <a:pPr algn="r"/>
            <a:endParaRPr lang="ar-DZ" sz="1200" b="1" u="sng" dirty="0">
              <a:latin typeface="Arial" panose="020B0604020202020204" pitchFamily="34" charset="0"/>
              <a:cs typeface="Arial" panose="020B0604020202020204" pitchFamily="34" charset="0"/>
            </a:endParaRPr>
          </a:p>
          <a:p>
            <a:pPr algn="r"/>
            <a:endParaRPr lang="ar-DZ" sz="1200" b="1" u="sng" dirty="0" smtClean="0">
              <a:latin typeface="Arial" panose="020B0604020202020204" pitchFamily="34" charset="0"/>
              <a:cs typeface="Arial" panose="020B0604020202020204" pitchFamily="34" charset="0"/>
            </a:endParaRPr>
          </a:p>
          <a:p>
            <a:pPr algn="r"/>
            <a:endParaRPr lang="ar-DZ" sz="1200" b="1" u="sng" dirty="0" smtClean="0">
              <a:latin typeface="Arial" panose="020B0604020202020204" pitchFamily="34" charset="0"/>
              <a:cs typeface="Arial" panose="020B0604020202020204" pitchFamily="34" charset="0"/>
            </a:endParaRPr>
          </a:p>
          <a:p>
            <a:pPr algn="r"/>
            <a:r>
              <a:rPr lang="ar-DZ" sz="1200" b="1" u="sng" dirty="0" smtClean="0">
                <a:latin typeface="Arial" panose="020B0604020202020204" pitchFamily="34" charset="0"/>
                <a:cs typeface="Arial" panose="020B0604020202020204" pitchFamily="34" charset="0"/>
              </a:rPr>
              <a:t>خيار </a:t>
            </a:r>
            <a:r>
              <a:rPr lang="ar-DZ" sz="1200" b="1" u="sng" dirty="0">
                <a:latin typeface="Arial" panose="020B0604020202020204" pitchFamily="34" charset="0"/>
                <a:cs typeface="Arial" panose="020B0604020202020204" pitchFamily="34" charset="0"/>
              </a:rPr>
              <a:t>التعيين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خيار التعيين هو حق المشــتري في اختيار أحد الأشياء </a:t>
            </a:r>
            <a:r>
              <a:rPr lang="ar-DZ" sz="1200" b="1" dirty="0" smtClean="0">
                <a:latin typeface="Arial" panose="020B0604020202020204" pitchFamily="34" charset="0"/>
                <a:cs typeface="Arial" panose="020B0604020202020204" pitchFamily="34" charset="0"/>
              </a:rPr>
              <a:t>التي وقع </a:t>
            </a:r>
            <a:r>
              <a:rPr lang="ar-DZ" sz="1200" b="1" dirty="0">
                <a:latin typeface="Arial" panose="020B0604020202020204" pitchFamily="34" charset="0"/>
                <a:cs typeface="Arial" panose="020B0604020202020204" pitchFamily="34" charset="0"/>
              </a:rPr>
              <a:t>العقد على واحد منها خلال مدة معلومة ويثبت </a:t>
            </a:r>
            <a:r>
              <a:rPr lang="ar-DZ" sz="1200" b="1" dirty="0" smtClean="0">
                <a:latin typeface="Arial" panose="020B0604020202020204" pitchFamily="34" charset="0"/>
                <a:cs typeface="Arial" panose="020B0604020202020204" pitchFamily="34" charset="0"/>
              </a:rPr>
              <a:t>بالشرط.</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لا </a:t>
            </a:r>
            <a:r>
              <a:rPr lang="ar-DZ" sz="1200" b="1" dirty="0">
                <a:latin typeface="Arial" panose="020B0604020202020204" pitchFamily="34" charset="0"/>
                <a:cs typeface="Arial" panose="020B0604020202020204" pitchFamily="34" charset="0"/>
              </a:rPr>
              <a:t>يشترط لثبوت الخيار أن تكون السلع متماثلة، ولا </a:t>
            </a:r>
            <a:r>
              <a:rPr lang="ar-DZ" sz="1200" b="1" dirty="0" smtClean="0">
                <a:latin typeface="Arial" panose="020B0604020202020204" pitchFamily="34" charset="0"/>
                <a:cs typeface="Arial" panose="020B0604020202020204" pitchFamily="34" charset="0"/>
              </a:rPr>
              <a:t>يشترط أن </a:t>
            </a:r>
            <a:r>
              <a:rPr lang="ar-DZ" sz="1200" b="1" dirty="0">
                <a:latin typeface="Arial" panose="020B0604020202020204" pitchFamily="34" charset="0"/>
                <a:cs typeface="Arial" panose="020B0604020202020204" pitchFamily="34" charset="0"/>
              </a:rPr>
              <a:t>تكون أثمانها متماثلة، فإذا كانت مختلفة فيجب تحديد </a:t>
            </a:r>
            <a:r>
              <a:rPr lang="ar-DZ" sz="1200" b="1" dirty="0" smtClean="0">
                <a:latin typeface="Arial" panose="020B0604020202020204" pitchFamily="34" charset="0"/>
                <a:cs typeface="Arial" panose="020B0604020202020204" pitchFamily="34" charset="0"/>
              </a:rPr>
              <a:t>ثمن كل سلعة.</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يجب </a:t>
            </a:r>
            <a:r>
              <a:rPr lang="ar-DZ" sz="1200" b="1" dirty="0">
                <a:latin typeface="Arial" panose="020B0604020202020204" pitchFamily="34" charset="0"/>
                <a:cs typeface="Arial" panose="020B0604020202020204" pitchFamily="34" charset="0"/>
              </a:rPr>
              <a:t>تحديد مدته بما يتفق </a:t>
            </a:r>
            <a:r>
              <a:rPr lang="ar-DZ" sz="1200" b="1" dirty="0" smtClean="0">
                <a:latin typeface="Arial" panose="020B0604020202020204" pitchFamily="34" charset="0"/>
                <a:cs typeface="Arial" panose="020B0604020202020204" pitchFamily="34" charset="0"/>
              </a:rPr>
              <a:t>عليــه العاقدانّ </a:t>
            </a:r>
            <a:r>
              <a:rPr lang="ar-DZ" sz="1200" b="1" dirty="0">
                <a:latin typeface="Arial" panose="020B0604020202020204" pitchFamily="34" charset="0"/>
                <a:cs typeface="Arial" panose="020B0604020202020204" pitchFamily="34" charset="0"/>
              </a:rPr>
              <a:t>ولاحد </a:t>
            </a:r>
            <a:r>
              <a:rPr lang="ar-DZ" sz="1200" b="1" dirty="0" err="1" smtClean="0">
                <a:latin typeface="Arial" panose="020B0604020202020204" pitchFamily="34" charset="0"/>
                <a:cs typeface="Arial" panose="020B0604020202020204" pitchFamily="34" charset="0"/>
              </a:rPr>
              <a:t>لأقلها</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أو أكثرها,</a:t>
            </a:r>
          </a:p>
          <a:p>
            <a:pPr algn="r"/>
            <a:r>
              <a:rPr lang="ar-DZ" sz="1200" b="1" u="sng" dirty="0" smtClean="0">
                <a:latin typeface="Arial" panose="020B0604020202020204" pitchFamily="34" charset="0"/>
                <a:cs typeface="Arial" panose="020B0604020202020204" pitchFamily="34" charset="0"/>
              </a:rPr>
              <a:t>موجبه</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ثبوت الملك </a:t>
            </a:r>
            <a:r>
              <a:rPr lang="ar-DZ" sz="1200" b="1" dirty="0" smtClean="0">
                <a:latin typeface="Arial" panose="020B0604020202020204" pitchFamily="34" charset="0"/>
                <a:cs typeface="Arial" panose="020B0604020202020204" pitchFamily="34" charset="0"/>
              </a:rPr>
              <a:t>متعلقا </a:t>
            </a:r>
            <a:r>
              <a:rPr lang="ar-DZ" sz="1200" b="1" dirty="0">
                <a:latin typeface="Arial" panose="020B0604020202020204" pitchFamily="34" charset="0"/>
                <a:cs typeface="Arial" panose="020B0604020202020204" pitchFamily="34" charset="0"/>
              </a:rPr>
              <a:t>بأحد الأشــياء </a:t>
            </a:r>
            <a:r>
              <a:rPr lang="ar-DZ" sz="1200" b="1" dirty="0" smtClean="0">
                <a:latin typeface="Arial" panose="020B0604020202020204" pitchFamily="34" charset="0"/>
                <a:cs typeface="Arial" panose="020B0604020202020204" pitchFamily="34" charset="0"/>
              </a:rPr>
              <a:t>محل الخيار </a:t>
            </a:r>
            <a:r>
              <a:rPr lang="ar-DZ" sz="1200" b="1" dirty="0">
                <a:latin typeface="Arial" panose="020B0604020202020204" pitchFamily="34" charset="0"/>
                <a:cs typeface="Arial" panose="020B0604020202020204" pitchFamily="34" charset="0"/>
              </a:rPr>
              <a:t>لا علــى التعيين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فإذا تســلمها جميعهــا يكون </a:t>
            </a:r>
            <a:r>
              <a:rPr lang="ar-DZ" sz="1200" b="1" dirty="0" smtClean="0">
                <a:latin typeface="Arial" panose="020B0604020202020204" pitchFamily="34" charset="0"/>
                <a:cs typeface="Arial" panose="020B0604020202020204" pitchFamily="34" charset="0"/>
              </a:rPr>
              <a:t>أحدها</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مضمونا </a:t>
            </a:r>
            <a:r>
              <a:rPr lang="ar-DZ" sz="1200" b="1" dirty="0">
                <a:latin typeface="Arial" panose="020B0604020202020204" pitchFamily="34" charset="0"/>
                <a:cs typeface="Arial" panose="020B0604020202020204" pitchFamily="34" charset="0"/>
              </a:rPr>
              <a:t>عليه والباقي أمانــة في يده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وإذا هلك أحدها أو </a:t>
            </a:r>
            <a:r>
              <a:rPr lang="ar-DZ" sz="1200" b="1" dirty="0" smtClean="0">
                <a:latin typeface="Arial" panose="020B0604020202020204" pitchFamily="34" charset="0"/>
                <a:cs typeface="Arial" panose="020B0604020202020204" pitchFamily="34" charset="0"/>
              </a:rPr>
              <a:t>تعيب لزم </a:t>
            </a:r>
            <a:r>
              <a:rPr lang="ar-DZ" sz="1200" b="1" dirty="0">
                <a:latin typeface="Arial" panose="020B0604020202020204" pitchFamily="34" charset="0"/>
                <a:cs typeface="Arial" panose="020B0604020202020204" pitchFamily="34" charset="0"/>
              </a:rPr>
              <a:t>البيــع فيه بثمنه. وإذا هلكت جميعها وكانت أثمانها </a:t>
            </a:r>
            <a:r>
              <a:rPr lang="ar-DZ" sz="1200" b="1" dirty="0" smtClean="0">
                <a:latin typeface="Arial" panose="020B0604020202020204" pitchFamily="34" charset="0"/>
                <a:cs typeface="Arial" panose="020B0604020202020204" pitchFamily="34" charset="0"/>
              </a:rPr>
              <a:t>مختلفة لزم </a:t>
            </a:r>
            <a:r>
              <a:rPr lang="ar-DZ" sz="1200" b="1" dirty="0">
                <a:latin typeface="Arial" panose="020B0604020202020204" pitchFamily="34" charset="0"/>
                <a:cs typeface="Arial" panose="020B0604020202020204" pitchFamily="34" charset="0"/>
              </a:rPr>
              <a:t>المشتري جزء نسبي من ثمن كل </a:t>
            </a:r>
            <a:r>
              <a:rPr lang="ar-DZ" sz="1200" b="1" dirty="0" smtClean="0">
                <a:latin typeface="Arial" panose="020B0604020202020204" pitchFamily="34" charset="0"/>
                <a:cs typeface="Arial" panose="020B0604020202020204" pitchFamily="34" charset="0"/>
              </a:rPr>
              <a:t>واحد,</a:t>
            </a:r>
            <a:r>
              <a:rPr lang="ar-DZ" sz="1200" b="1" dirty="0">
                <a:latin typeface="Arial" panose="020B0604020202020204" pitchFamily="34" charset="0"/>
                <a:cs typeface="Arial" panose="020B0604020202020204" pitchFamily="34" charset="0"/>
              </a:rPr>
              <a:t> إذا تلف محل خيار التعيين بســبب البائع وقبض </a:t>
            </a:r>
            <a:r>
              <a:rPr lang="ar-DZ" sz="1200" b="1" dirty="0" smtClean="0">
                <a:latin typeface="Arial" panose="020B0604020202020204" pitchFamily="34" charset="0"/>
                <a:cs typeface="Arial" panose="020B0604020202020204" pitchFamily="34" charset="0"/>
              </a:rPr>
              <a:t>المشــتري الأشياء </a:t>
            </a:r>
            <a:r>
              <a:rPr lang="ar-DZ" sz="1200" b="1" dirty="0">
                <a:latin typeface="Arial" panose="020B0604020202020204" pitchFamily="34" charset="0"/>
                <a:cs typeface="Arial" panose="020B0604020202020204" pitchFamily="34" charset="0"/>
              </a:rPr>
              <a:t>فلا يضمن المشتري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إذا انقضت المدة ولم يعين المشــتري فإنه يجبر على </a:t>
            </a:r>
            <a:r>
              <a:rPr lang="ar-DZ" sz="1200" b="1" dirty="0" smtClean="0">
                <a:latin typeface="Arial" panose="020B0604020202020204" pitchFamily="34" charset="0"/>
                <a:cs typeface="Arial" panose="020B0604020202020204" pitchFamily="34" charset="0"/>
              </a:rPr>
              <a:t>التعيين قضاء </a:t>
            </a:r>
            <a:r>
              <a:rPr lang="ar-DZ" sz="1200" b="1" dirty="0">
                <a:latin typeface="Arial" panose="020B0604020202020204" pitchFamily="34" charset="0"/>
                <a:cs typeface="Arial" panose="020B0604020202020204" pitchFamily="34" charset="0"/>
              </a:rPr>
              <a:t>ما لم يختر البائع </a:t>
            </a:r>
            <a:r>
              <a:rPr lang="ar-DZ" sz="1200" b="1" dirty="0" smtClean="0">
                <a:latin typeface="Arial" panose="020B0604020202020204" pitchFamily="34" charset="0"/>
                <a:cs typeface="Arial" panose="020B0604020202020204" pitchFamily="34" charset="0"/>
              </a:rPr>
              <a:t>الفسخ.</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إذا </a:t>
            </a:r>
            <a:r>
              <a:rPr lang="ar-DZ" sz="1200" b="1" dirty="0">
                <a:latin typeface="Arial" panose="020B0604020202020204" pitchFamily="34" charset="0"/>
                <a:cs typeface="Arial" panose="020B0604020202020204" pitchFamily="34" charset="0"/>
              </a:rPr>
              <a:t>تصرف المشــتري في أحد الأشــياء المخير فيها </a:t>
            </a:r>
            <a:r>
              <a:rPr lang="ar-DZ" sz="1200" b="1" dirty="0" smtClean="0">
                <a:latin typeface="Arial" panose="020B0604020202020204" pitchFamily="34" charset="0"/>
                <a:cs typeface="Arial" panose="020B0604020202020204" pitchFamily="34" charset="0"/>
              </a:rPr>
              <a:t>اعتبر</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تعيينا </a:t>
            </a:r>
            <a:r>
              <a:rPr lang="ar-DZ" sz="1200" b="1" dirty="0">
                <a:latin typeface="Arial" panose="020B0604020202020204" pitchFamily="34" charset="0"/>
                <a:cs typeface="Arial" panose="020B0604020202020204" pitchFamily="34" charset="0"/>
              </a:rPr>
              <a:t>لما تصرف فيه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u="sng" dirty="0" smtClean="0">
                <a:latin typeface="Arial" panose="020B0604020202020204" pitchFamily="34" charset="0"/>
                <a:cs typeface="Arial" panose="020B0604020202020204" pitchFamily="34" charset="0"/>
              </a:rPr>
              <a:t>انتقاله</a:t>
            </a:r>
            <a:r>
              <a:rPr lang="ar-DZ" sz="1200" b="1" dirty="0" smtClean="0">
                <a:latin typeface="Arial" panose="020B0604020202020204" pitchFamily="34" charset="0"/>
                <a:cs typeface="Arial" panose="020B0604020202020204" pitchFamily="34" charset="0"/>
              </a:rPr>
              <a:t>: خيــار </a:t>
            </a:r>
            <a:r>
              <a:rPr lang="ar-DZ" sz="1200" b="1" dirty="0">
                <a:latin typeface="Arial" panose="020B0604020202020204" pitchFamily="34" charset="0"/>
                <a:cs typeface="Arial" panose="020B0604020202020204" pitchFamily="34" charset="0"/>
              </a:rPr>
              <a:t>التعيين ينتقل لــوارث صاحب الخيار بموته، فيقــوم مقامه </a:t>
            </a:r>
            <a:r>
              <a:rPr lang="ar-DZ" sz="1200" b="1" dirty="0" smtClean="0">
                <a:latin typeface="Arial" panose="020B0604020202020204" pitchFamily="34" charset="0"/>
                <a:cs typeface="Arial" panose="020B0604020202020204" pitchFamily="34" charset="0"/>
              </a:rPr>
              <a:t>في التعيين </a:t>
            </a:r>
          </a:p>
          <a:p>
            <a:pPr algn="r"/>
            <a:r>
              <a:rPr lang="ar-DZ" sz="1200" dirty="0"/>
              <a:t/>
            </a:r>
            <a:br>
              <a:rPr lang="ar-DZ" sz="1200" dirty="0"/>
            </a:b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400" b="1" u="sng" dirty="0">
                <a:latin typeface="Arial" panose="020B0604020202020204" pitchFamily="34" charset="0"/>
                <a:cs typeface="Arial" panose="020B0604020202020204" pitchFamily="34" charset="0"/>
              </a:rPr>
              <a:t/>
            </a:r>
            <a:br>
              <a:rPr lang="ar-DZ" sz="1400" b="1" u="sng" dirty="0">
                <a:latin typeface="Arial" panose="020B0604020202020204" pitchFamily="34" charset="0"/>
                <a:cs typeface="Arial" panose="020B0604020202020204" pitchFamily="34" charset="0"/>
              </a:rPr>
            </a:br>
            <a:endParaRPr lang="fr-FR" sz="1400" b="1" u="sng" dirty="0">
              <a:latin typeface="Arial" panose="020B0604020202020204" pitchFamily="34" charset="0"/>
              <a:cs typeface="Arial" panose="020B0604020202020204" pitchFamily="34" charset="0"/>
            </a:endParaRPr>
          </a:p>
        </p:txBody>
      </p:sp>
      <p:sp>
        <p:nvSpPr>
          <p:cNvPr id="7" name="Organigramme : Bande perforée 6"/>
          <p:cNvSpPr/>
          <p:nvPr/>
        </p:nvSpPr>
        <p:spPr>
          <a:xfrm>
            <a:off x="480858" y="4838337"/>
            <a:ext cx="3975170" cy="1728809"/>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1400" b="1" u="sng" dirty="0">
                <a:solidFill>
                  <a:schemeClr val="tx1"/>
                </a:solidFill>
                <a:latin typeface="Arial" panose="020B0604020202020204" pitchFamily="34" charset="0"/>
                <a:cs typeface="Arial" panose="020B0604020202020204" pitchFamily="34" charset="0"/>
              </a:rPr>
              <a:t>أحكام عامة في خيارات التروي:</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a:t>
            </a:r>
            <a:r>
              <a:rPr lang="ar-DZ" sz="1200" b="1" dirty="0">
                <a:solidFill>
                  <a:schemeClr val="tx1"/>
                </a:solidFill>
                <a:latin typeface="Arial" panose="020B0604020202020204" pitchFamily="34" charset="0"/>
                <a:cs typeface="Arial" panose="020B0604020202020204" pitchFamily="34" charset="0"/>
              </a:rPr>
              <a:t>لا يجوز بيع خيارات التروي، ولا تداولها.</a:t>
            </a:r>
            <a:br>
              <a:rPr lang="ar-DZ" sz="1200" b="1" dirty="0">
                <a:solidFill>
                  <a:schemeClr val="tx1"/>
                </a:solidFill>
                <a:latin typeface="Arial" panose="020B0604020202020204" pitchFamily="34" charset="0"/>
                <a:cs typeface="Arial" panose="020B0604020202020204" pitchFamily="34" charset="0"/>
              </a:rPr>
            </a:br>
            <a:r>
              <a:rPr lang="ar-DZ" sz="1200" b="1" dirty="0">
                <a:solidFill>
                  <a:schemeClr val="tx1"/>
                </a:solidFill>
                <a:latin typeface="Arial" panose="020B0604020202020204" pitchFamily="34" charset="0"/>
                <a:cs typeface="Arial" panose="020B0604020202020204" pitchFamily="34" charset="0"/>
              </a:rPr>
              <a:t>-يجوز الجمع بين خياريــن أو أكثر من خيارات التروي في عقد</a:t>
            </a:r>
            <a:br>
              <a:rPr lang="ar-DZ" sz="1200" b="1" dirty="0">
                <a:solidFill>
                  <a:schemeClr val="tx1"/>
                </a:solidFill>
                <a:latin typeface="Arial" panose="020B0604020202020204" pitchFamily="34" charset="0"/>
                <a:cs typeface="Arial" panose="020B0604020202020204" pitchFamily="34" charset="0"/>
              </a:rPr>
            </a:br>
            <a:r>
              <a:rPr lang="ar-DZ" sz="1200" b="1" dirty="0">
                <a:solidFill>
                  <a:schemeClr val="tx1"/>
                </a:solidFill>
                <a:latin typeface="Arial" panose="020B0604020202020204" pitchFamily="34" charset="0"/>
                <a:cs typeface="Arial" panose="020B0604020202020204" pitchFamily="34" charset="0"/>
              </a:rPr>
              <a:t>واحد.</a:t>
            </a:r>
            <a:br>
              <a:rPr lang="ar-DZ" sz="1200" b="1" dirty="0">
                <a:solidFill>
                  <a:schemeClr val="tx1"/>
                </a:solidFill>
                <a:latin typeface="Arial" panose="020B0604020202020204" pitchFamily="34" charset="0"/>
                <a:cs typeface="Arial" panose="020B0604020202020204" pitchFamily="34" charset="0"/>
              </a:rPr>
            </a:br>
            <a:r>
              <a:rPr lang="ar-DZ" sz="1400" b="1" u="sng" dirty="0">
                <a:solidFill>
                  <a:schemeClr val="tx1"/>
                </a:solidFill>
                <a:latin typeface="Arial" panose="020B0604020202020204" pitchFamily="34" charset="0"/>
                <a:cs typeface="Arial" panose="020B0604020202020204" pitchFamily="34" charset="0"/>
              </a:rPr>
              <a:t>تاريخ إصدار </a:t>
            </a:r>
            <a:r>
              <a:rPr lang="ar-DZ" sz="1400" b="1" u="sng" dirty="0" smtClean="0">
                <a:solidFill>
                  <a:schemeClr val="tx1"/>
                </a:solidFill>
                <a:latin typeface="Arial" panose="020B0604020202020204" pitchFamily="34" charset="0"/>
                <a:cs typeface="Arial" panose="020B0604020202020204" pitchFamily="34" charset="0"/>
              </a:rPr>
              <a:t>المعيار</a:t>
            </a:r>
            <a:r>
              <a:rPr lang="ar-DZ" sz="1200" b="1" u="sng" dirty="0" smtClean="0">
                <a:solidFill>
                  <a:schemeClr val="tx1"/>
                </a:solidFill>
                <a:latin typeface="Arial" panose="020B0604020202020204" pitchFamily="34" charset="0"/>
                <a:cs typeface="Arial" panose="020B0604020202020204" pitchFamily="34" charset="0"/>
              </a:rPr>
              <a:t>:</a:t>
            </a:r>
            <a:r>
              <a:rPr lang="ar-DZ" sz="1200" b="1" dirty="0" smtClean="0">
                <a:solidFill>
                  <a:schemeClr val="tx1"/>
                </a:solidFill>
                <a:latin typeface="Arial" panose="020B0604020202020204" pitchFamily="34" charset="0"/>
                <a:cs typeface="Arial" panose="020B0604020202020204" pitchFamily="34" charset="0"/>
              </a:rPr>
              <a:t> صدر </a:t>
            </a:r>
            <a:r>
              <a:rPr lang="ar-DZ" sz="1200" b="1" dirty="0">
                <a:solidFill>
                  <a:schemeClr val="tx1"/>
                </a:solidFill>
                <a:latin typeface="Arial" panose="020B0604020202020204" pitchFamily="34" charset="0"/>
                <a:cs typeface="Arial" panose="020B0604020202020204" pitchFamily="34" charset="0"/>
              </a:rPr>
              <a:t>هذا المعيار بتاريخ 30 </a:t>
            </a:r>
            <a:r>
              <a:rPr lang="ar-DZ" sz="1200" b="1" dirty="0" smtClean="0">
                <a:solidFill>
                  <a:schemeClr val="tx1"/>
                </a:solidFill>
                <a:latin typeface="Arial" panose="020B0604020202020204" pitchFamily="34" charset="0"/>
                <a:cs typeface="Arial" panose="020B0604020202020204" pitchFamily="34" charset="0"/>
              </a:rPr>
              <a:t>سبتمبر </a:t>
            </a:r>
            <a:r>
              <a:rPr lang="ar-DZ" sz="1200" b="1" dirty="0">
                <a:solidFill>
                  <a:schemeClr val="tx1"/>
                </a:solidFill>
                <a:latin typeface="Arial" panose="020B0604020202020204" pitchFamily="34" charset="0"/>
                <a:cs typeface="Arial" panose="020B0604020202020204" pitchFamily="34" charset="0"/>
              </a:rPr>
              <a:t>2013,</a:t>
            </a:r>
            <a:br>
              <a:rPr lang="ar-DZ" sz="1200" b="1" dirty="0">
                <a:solidFill>
                  <a:schemeClr val="tx1"/>
                </a:solidFill>
                <a:latin typeface="Arial" panose="020B0604020202020204" pitchFamily="34" charset="0"/>
                <a:cs typeface="Arial" panose="020B0604020202020204" pitchFamily="34" charset="0"/>
              </a:rPr>
            </a:br>
            <a:endParaRPr lang="fr-FR" sz="1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3412409"/>
      </p:ext>
    </p:extLst>
  </p:cSld>
  <p:clrMapOvr>
    <a:masterClrMapping/>
  </p:clrMapOvr>
  <p:transition spd="slow" advTm="266425">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 xmlns:a16="http://schemas.microsoft.com/office/drawing/2014/main" id="{C5CF77B2-534B-401E-BA9E-05C977D8482B}"/>
              </a:ext>
            </a:extLst>
          </p:cNvPr>
          <p:cNvSpPr>
            <a:spLocks/>
          </p:cNvSpPr>
          <p:nvPr/>
        </p:nvSpPr>
        <p:spPr bwMode="auto">
          <a:xfrm flipH="1">
            <a:off x="7144310" y="1446816"/>
            <a:ext cx="5092862" cy="5284187"/>
          </a:xfrm>
          <a:custGeom>
            <a:avLst/>
            <a:gdLst>
              <a:gd name="connsiteX0" fmla="*/ 0 w 4789714"/>
              <a:gd name="connsiteY0" fmla="*/ 1312 h 4969651"/>
              <a:gd name="connsiteX1" fmla="*/ 3375341 w 4789714"/>
              <a:gd name="connsiteY1" fmla="*/ 1125225 h 4969651"/>
              <a:gd name="connsiteX2" fmla="*/ 4501031 w 4789714"/>
              <a:gd name="connsiteY2" fmla="*/ 2799112 h 4969651"/>
              <a:gd name="connsiteX3" fmla="*/ 4569741 w 4789714"/>
              <a:gd name="connsiteY3" fmla="*/ 2994579 h 4969651"/>
              <a:gd name="connsiteX4" fmla="*/ 4604960 w 4789714"/>
              <a:gd name="connsiteY4" fmla="*/ 3058641 h 4969651"/>
              <a:gd name="connsiteX5" fmla="*/ 4789714 w 4789714"/>
              <a:gd name="connsiteY5" fmla="*/ 4400023 h 4969651"/>
              <a:gd name="connsiteX6" fmla="*/ 4715813 w 4789714"/>
              <a:gd name="connsiteY6" fmla="*/ 4969651 h 4969651"/>
              <a:gd name="connsiteX7" fmla="*/ 2683522 w 4789714"/>
              <a:gd name="connsiteY7" fmla="*/ 4969651 h 4969651"/>
              <a:gd name="connsiteX8" fmla="*/ 2831325 w 4789714"/>
              <a:gd name="connsiteY8" fmla="*/ 4326523 h 4969651"/>
              <a:gd name="connsiteX9" fmla="*/ 2018409 w 4789714"/>
              <a:gd name="connsiteY9" fmla="*/ 2489013 h 4969651"/>
              <a:gd name="connsiteX10" fmla="*/ 1076165 w 4789714"/>
              <a:gd name="connsiteY10" fmla="*/ 2011260 h 4969651"/>
              <a:gd name="connsiteX11" fmla="*/ 1150067 w 4789714"/>
              <a:gd name="connsiteY11" fmla="*/ 1937760 h 4969651"/>
              <a:gd name="connsiteX12" fmla="*/ 2628096 w 4789714"/>
              <a:gd name="connsiteY12" fmla="*/ 1981401 h 4969651"/>
              <a:gd name="connsiteX13" fmla="*/ 2914352 w 4789714"/>
              <a:gd name="connsiteY13" fmla="*/ 2028900 h 4969651"/>
              <a:gd name="connsiteX14" fmla="*/ 2914040 w 4789714"/>
              <a:gd name="connsiteY14" fmla="*/ 2028828 h 4969651"/>
              <a:gd name="connsiteX15" fmla="*/ 1143558 w 4789714"/>
              <a:gd name="connsiteY15" fmla="*/ 1935917 h 4969651"/>
              <a:gd name="connsiteX16" fmla="*/ 1069780 w 4789714"/>
              <a:gd name="connsiteY16" fmla="*/ 2009616 h 4969651"/>
              <a:gd name="connsiteX17" fmla="*/ 0 w 4789714"/>
              <a:gd name="connsiteY17" fmla="*/ 1935917 h 4969651"/>
              <a:gd name="connsiteX18" fmla="*/ 0 w 4789714"/>
              <a:gd name="connsiteY18" fmla="*/ 1312 h 496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789714" h="4969651">
                <a:moveTo>
                  <a:pt x="0" y="1312"/>
                </a:moveTo>
                <a:cubicBezTo>
                  <a:pt x="1180447" y="-17113"/>
                  <a:pt x="2397783" y="148710"/>
                  <a:pt x="3375341" y="1125225"/>
                </a:cubicBezTo>
                <a:cubicBezTo>
                  <a:pt x="3891787" y="1624998"/>
                  <a:pt x="4267017" y="2195303"/>
                  <a:pt x="4501031" y="2799112"/>
                </a:cubicBezTo>
                <a:lnTo>
                  <a:pt x="4569741" y="2994579"/>
                </a:lnTo>
                <a:lnTo>
                  <a:pt x="4604960" y="3058641"/>
                </a:lnTo>
                <a:cubicBezTo>
                  <a:pt x="4734288" y="3499643"/>
                  <a:pt x="4789714" y="3940645"/>
                  <a:pt x="4789714" y="4400023"/>
                </a:cubicBezTo>
                <a:cubicBezTo>
                  <a:pt x="4771239" y="4583774"/>
                  <a:pt x="4752763" y="4785900"/>
                  <a:pt x="4715813" y="4969651"/>
                </a:cubicBezTo>
                <a:cubicBezTo>
                  <a:pt x="4715813" y="4969651"/>
                  <a:pt x="4715813" y="4969651"/>
                  <a:pt x="2683522" y="4969651"/>
                </a:cubicBezTo>
                <a:cubicBezTo>
                  <a:pt x="2775899" y="4785900"/>
                  <a:pt x="2831325" y="4565399"/>
                  <a:pt x="2831325" y="4326523"/>
                </a:cubicBezTo>
                <a:cubicBezTo>
                  <a:pt x="2849801" y="3683394"/>
                  <a:pt x="2572670" y="3058641"/>
                  <a:pt x="2018409" y="2489013"/>
                </a:cubicBezTo>
                <a:cubicBezTo>
                  <a:pt x="1759754" y="2231761"/>
                  <a:pt x="1445672" y="2103135"/>
                  <a:pt x="1076165" y="2011260"/>
                </a:cubicBezTo>
                <a:cubicBezTo>
                  <a:pt x="1076165" y="2011260"/>
                  <a:pt x="1076165" y="2011260"/>
                  <a:pt x="1150067" y="1937760"/>
                </a:cubicBezTo>
                <a:cubicBezTo>
                  <a:pt x="1150067" y="1937760"/>
                  <a:pt x="1847512" y="1873447"/>
                  <a:pt x="2628096" y="1981401"/>
                </a:cubicBezTo>
                <a:lnTo>
                  <a:pt x="2914352" y="2028900"/>
                </a:lnTo>
                <a:lnTo>
                  <a:pt x="2914040" y="2028828"/>
                </a:lnTo>
                <a:cubicBezTo>
                  <a:pt x="2024787" y="1854301"/>
                  <a:pt x="1143558" y="1935917"/>
                  <a:pt x="1143558" y="1935917"/>
                </a:cubicBezTo>
                <a:cubicBezTo>
                  <a:pt x="1143558" y="1935917"/>
                  <a:pt x="1143558" y="1935917"/>
                  <a:pt x="1069780" y="2009616"/>
                </a:cubicBezTo>
                <a:cubicBezTo>
                  <a:pt x="774668" y="1954342"/>
                  <a:pt x="405779" y="1935917"/>
                  <a:pt x="0" y="1935917"/>
                </a:cubicBezTo>
                <a:cubicBezTo>
                  <a:pt x="0" y="1935917"/>
                  <a:pt x="0" y="1935917"/>
                  <a:pt x="0" y="1312"/>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algn="r" rtl="1"/>
            <a:endParaRPr lang="en-ID"/>
          </a:p>
        </p:txBody>
      </p:sp>
      <p:sp>
        <p:nvSpPr>
          <p:cNvPr id="11" name="عنصر نائب للصورة 10">
            <a:extLst>
              <a:ext uri="{FF2B5EF4-FFF2-40B4-BE49-F238E27FC236}">
                <a16:creationId xmlns="" xmlns:a16="http://schemas.microsoft.com/office/drawing/2014/main" id="{66F765DC-0B76-4F86-B798-45375B2CF74A}"/>
              </a:ext>
            </a:extLst>
          </p:cNvPr>
          <p:cNvSpPr>
            <a:spLocks noGrp="1"/>
          </p:cNvSpPr>
          <p:nvPr>
            <p:ph type="pic" sz="quarter" idx="10"/>
          </p:nvPr>
        </p:nvSpPr>
        <p:spPr>
          <a:xfrm>
            <a:off x="8080375" y="848801"/>
            <a:ext cx="3747748" cy="3679844"/>
          </a:xfrm>
        </p:spPr>
      </p:sp>
      <p:sp>
        <p:nvSpPr>
          <p:cNvPr id="12" name="Oval 11">
            <a:extLst>
              <a:ext uri="{FF2B5EF4-FFF2-40B4-BE49-F238E27FC236}">
                <a16:creationId xmlns="" xmlns:a16="http://schemas.microsoft.com/office/drawing/2014/main" id="{872D00B8-207F-4259-BF4D-FFB7147D1376}"/>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5" name="TextBox 24">
            <a:extLst>
              <a:ext uri="{FF2B5EF4-FFF2-40B4-BE49-F238E27FC236}">
                <a16:creationId xmlns="" xmlns:a16="http://schemas.microsoft.com/office/drawing/2014/main" id="{E44306D4-D579-4EE7-922E-07B218D105A6}"/>
              </a:ext>
            </a:extLst>
          </p:cNvPr>
          <p:cNvSpPr txBox="1"/>
          <p:nvPr/>
        </p:nvSpPr>
        <p:spPr>
          <a:xfrm>
            <a:off x="184400" y="1028643"/>
            <a:ext cx="7709534"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defPPr>
              <a:defRPr lang="en-US"/>
            </a:defPPr>
            <a:lvl1pPr algn="r" rtl="1">
              <a:defRPr sz="3600">
                <a:latin typeface="Inseyab_Demo" panose="00000500000000000000" pitchFamily="50" charset="-78"/>
                <a:cs typeface="Inseyab_Demo" panose="00000500000000000000" pitchFamily="50" charset="-78"/>
              </a:defRPr>
            </a:lvl1pPr>
          </a:lstStyle>
          <a:p>
            <a:r>
              <a:rPr lang="ar-DZ" sz="1400" b="1" u="sng" dirty="0" smtClean="0">
                <a:solidFill>
                  <a:schemeClr val="accent1">
                    <a:lumMod val="75000"/>
                  </a:schemeClr>
                </a:solidFill>
                <a:latin typeface="Arial" panose="020B0604020202020204" pitchFamily="34" charset="0"/>
                <a:cs typeface="Arial" panose="020B0604020202020204" pitchFamily="34" charset="0"/>
              </a:rPr>
              <a:t>التقديم</a:t>
            </a:r>
            <a:r>
              <a:rPr lang="ar-DZ" sz="1400" b="1" dirty="0" smtClean="0">
                <a:latin typeface="Arial" panose="020B0604020202020204" pitchFamily="34" charset="0"/>
                <a:cs typeface="Arial" panose="020B0604020202020204" pitchFamily="34" charset="0"/>
              </a:rPr>
              <a:t>: يهدف </a:t>
            </a:r>
            <a:r>
              <a:rPr lang="ar-DZ" sz="1400" b="1" dirty="0">
                <a:latin typeface="Arial" panose="020B0604020202020204" pitchFamily="34" charset="0"/>
                <a:cs typeface="Arial" panose="020B0604020202020204" pitchFamily="34" charset="0"/>
              </a:rPr>
              <a:t>هذا المعيار إلى بيان الأحكام الشــرعية لبيــع العربون، وتطبيقاته </a:t>
            </a:r>
            <a:r>
              <a:rPr lang="ar-DZ" sz="1400" b="1" dirty="0" smtClean="0">
                <a:latin typeface="Arial" panose="020B0604020202020204" pitchFamily="34" charset="0"/>
                <a:cs typeface="Arial" panose="020B0604020202020204" pitchFamily="34" charset="0"/>
              </a:rPr>
              <a:t>لدى المؤسسات </a:t>
            </a:r>
            <a:r>
              <a:rPr lang="ar-DZ" sz="1400" b="1" dirty="0">
                <a:latin typeface="Arial" panose="020B0604020202020204" pitchFamily="34" charset="0"/>
                <a:cs typeface="Arial" panose="020B0604020202020204" pitchFamily="34" charset="0"/>
              </a:rPr>
              <a:t>المالية </a:t>
            </a:r>
            <a:r>
              <a:rPr lang="ar-DZ" sz="1400" b="1" dirty="0" smtClean="0">
                <a:latin typeface="Arial" panose="020B0604020202020204" pitchFamily="34" charset="0"/>
                <a:cs typeface="Arial" panose="020B0604020202020204" pitchFamily="34" charset="0"/>
              </a:rPr>
              <a:t>الإسلامية,</a:t>
            </a:r>
          </a:p>
          <a:p>
            <a:r>
              <a:rPr lang="ar-DZ" sz="1400" b="1" u="sng" dirty="0" smtClean="0">
                <a:solidFill>
                  <a:schemeClr val="accent1">
                    <a:lumMod val="75000"/>
                  </a:schemeClr>
                </a:solidFill>
                <a:latin typeface="Arial" panose="020B0604020202020204" pitchFamily="34" charset="0"/>
                <a:cs typeface="Arial" panose="020B0604020202020204" pitchFamily="34" charset="0"/>
              </a:rPr>
              <a:t> </a:t>
            </a:r>
            <a:r>
              <a:rPr lang="ar-DZ" sz="1400" b="1" u="sng" dirty="0">
                <a:solidFill>
                  <a:schemeClr val="accent1">
                    <a:lumMod val="75000"/>
                  </a:schemeClr>
                </a:solidFill>
                <a:latin typeface="Arial" panose="020B0604020202020204" pitchFamily="34" charset="0"/>
                <a:cs typeface="Arial" panose="020B0604020202020204" pitchFamily="34" charset="0"/>
              </a:rPr>
              <a:t>نطاق </a:t>
            </a:r>
            <a:r>
              <a:rPr lang="ar-DZ" sz="1400" b="1" u="sng" dirty="0" smtClean="0">
                <a:solidFill>
                  <a:schemeClr val="accent1">
                    <a:lumMod val="75000"/>
                  </a:schemeClr>
                </a:solidFill>
                <a:latin typeface="Arial" panose="020B0604020202020204" pitchFamily="34" charset="0"/>
                <a:cs typeface="Arial" panose="020B0604020202020204" pitchFamily="34" charset="0"/>
              </a:rPr>
              <a:t>المعيار: </a:t>
            </a:r>
            <a:r>
              <a:rPr lang="ar-DZ" sz="1400" b="1" dirty="0" smtClean="0">
                <a:latin typeface="Arial" panose="020B0604020202020204" pitchFamily="34" charset="0"/>
                <a:cs typeface="Arial" panose="020B0604020202020204" pitchFamily="34" charset="0"/>
              </a:rPr>
              <a:t>يتناول </a:t>
            </a:r>
            <a:r>
              <a:rPr lang="ar-DZ" sz="1400" b="1" dirty="0">
                <a:latin typeface="Arial" panose="020B0604020202020204" pitchFamily="34" charset="0"/>
                <a:cs typeface="Arial" panose="020B0604020202020204" pitchFamily="34" charset="0"/>
              </a:rPr>
              <a:t>هذا المعيار التعريف بالعربون وأحكامه وتطبيقاته في المؤسســات </a:t>
            </a:r>
            <a:r>
              <a:rPr lang="ar-DZ" sz="1400" b="1" dirty="0" smtClean="0">
                <a:latin typeface="Arial" panose="020B0604020202020204" pitchFamily="34" charset="0"/>
                <a:cs typeface="Arial" panose="020B0604020202020204" pitchFamily="34" charset="0"/>
              </a:rPr>
              <a:t>في المعاوضات </a:t>
            </a:r>
            <a:r>
              <a:rPr lang="ar-DZ" sz="1400" b="1" dirty="0">
                <a:latin typeface="Arial" panose="020B0604020202020204" pitchFamily="34" charset="0"/>
                <a:cs typeface="Arial" panose="020B0604020202020204" pitchFamily="34" charset="0"/>
              </a:rPr>
              <a:t>المالية التي لا يشترط فيها </a:t>
            </a:r>
            <a:r>
              <a:rPr lang="ar-DZ" sz="1400" b="1" dirty="0" smtClean="0">
                <a:latin typeface="Arial" panose="020B0604020202020204" pitchFamily="34" charset="0"/>
                <a:cs typeface="Arial" panose="020B0604020202020204" pitchFamily="34" charset="0"/>
              </a:rPr>
              <a:t>القبض. ولا </a:t>
            </a:r>
            <a:r>
              <a:rPr lang="ar-DZ" sz="1400" b="1" dirty="0">
                <a:latin typeface="Arial" panose="020B0604020202020204" pitchFamily="34" charset="0"/>
                <a:cs typeface="Arial" panose="020B0604020202020204" pitchFamily="34" charset="0"/>
              </a:rPr>
              <a:t>يتناول المبالغ التي تســبق العقد مثل هامش الجدية والعمولات أو </a:t>
            </a:r>
            <a:r>
              <a:rPr lang="ar-DZ" sz="1400" b="1" dirty="0" smtClean="0">
                <a:latin typeface="Arial" panose="020B0604020202020204" pitchFamily="34" charset="0"/>
                <a:cs typeface="Arial" panose="020B0604020202020204" pitchFamily="34" charset="0"/>
              </a:rPr>
              <a:t>الدفعة المقدمة </a:t>
            </a:r>
            <a:r>
              <a:rPr lang="ar-DZ" sz="1400" b="1" dirty="0">
                <a:latin typeface="Arial" panose="020B0604020202020204" pitchFamily="34" charset="0"/>
                <a:cs typeface="Arial" panose="020B0604020202020204" pitchFamily="34" charset="0"/>
              </a:rPr>
              <a:t>بعد العقد بدون خيار </a:t>
            </a:r>
            <a:r>
              <a:rPr lang="ar-DZ" sz="1400" b="1" dirty="0" smtClean="0">
                <a:latin typeface="Arial" panose="020B0604020202020204" pitchFamily="34" charset="0"/>
                <a:cs typeface="Arial" panose="020B0604020202020204" pitchFamily="34" charset="0"/>
              </a:rPr>
              <a:t>,</a:t>
            </a:r>
            <a:endParaRPr lang="id-ID" sz="1400" b="1" dirty="0">
              <a:solidFill>
                <a:srgbClr val="7030A0"/>
              </a:solidFill>
              <a:latin typeface="Arial" panose="020B0604020202020204" pitchFamily="34" charset="0"/>
              <a:cs typeface="Arial" panose="020B0604020202020204" pitchFamily="34" charset="0"/>
            </a:endParaRPr>
          </a:p>
        </p:txBody>
      </p:sp>
      <p:grpSp>
        <p:nvGrpSpPr>
          <p:cNvPr id="43" name="Group 42">
            <a:extLst>
              <a:ext uri="{FF2B5EF4-FFF2-40B4-BE49-F238E27FC236}">
                <a16:creationId xmlns="" xmlns:a16="http://schemas.microsoft.com/office/drawing/2014/main" id="{3F8A33E8-0622-497B-B3D3-F6CFCCD4192D}"/>
              </a:ext>
            </a:extLst>
          </p:cNvPr>
          <p:cNvGrpSpPr/>
          <p:nvPr/>
        </p:nvGrpSpPr>
        <p:grpSpPr>
          <a:xfrm>
            <a:off x="238303" y="6435045"/>
            <a:ext cx="942619" cy="265864"/>
            <a:chOff x="184400" y="6435045"/>
            <a:chExt cx="942619" cy="265864"/>
          </a:xfrm>
        </p:grpSpPr>
        <p:sp>
          <p:nvSpPr>
            <p:cNvPr id="29" name="Oval 28">
              <a:extLst>
                <a:ext uri="{FF2B5EF4-FFF2-40B4-BE49-F238E27FC236}">
                  <a16:creationId xmlns="" xmlns:a16="http://schemas.microsoft.com/office/drawing/2014/main" id="{FFB5BFE4-9473-4587-B665-ACA63BCED4DD}"/>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30" name="Oval 29">
              <a:extLst>
                <a:ext uri="{FF2B5EF4-FFF2-40B4-BE49-F238E27FC236}">
                  <a16:creationId xmlns="" xmlns:a16="http://schemas.microsoft.com/office/drawing/2014/main" id="{2F6319DF-355C-400E-8649-F5AFD40C5096}"/>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31" name="Oval 30">
              <a:extLst>
                <a:ext uri="{FF2B5EF4-FFF2-40B4-BE49-F238E27FC236}">
                  <a16:creationId xmlns="" xmlns:a16="http://schemas.microsoft.com/office/drawing/2014/main" id="{7FF821A9-9A20-4405-A986-5401679AE82B}"/>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32" name="Group 31">
              <a:extLst>
                <a:ext uri="{FF2B5EF4-FFF2-40B4-BE49-F238E27FC236}">
                  <a16:creationId xmlns="" xmlns:a16="http://schemas.microsoft.com/office/drawing/2014/main" id="{EFB388A6-AE83-4F2C-906F-891B9904171B}"/>
                </a:ext>
              </a:extLst>
            </p:cNvPr>
            <p:cNvGrpSpPr/>
            <p:nvPr/>
          </p:nvGrpSpPr>
          <p:grpSpPr>
            <a:xfrm>
              <a:off x="616661" y="6522696"/>
              <a:ext cx="78099" cy="90562"/>
              <a:chOff x="2489196" y="469899"/>
              <a:chExt cx="298450" cy="346075"/>
            </a:xfrm>
            <a:solidFill>
              <a:schemeClr val="bg1"/>
            </a:solidFill>
          </p:grpSpPr>
          <p:sp>
            <p:nvSpPr>
              <p:cNvPr id="33" name="Freeform 6">
                <a:extLst>
                  <a:ext uri="{FF2B5EF4-FFF2-40B4-BE49-F238E27FC236}">
                    <a16:creationId xmlns="" xmlns:a16="http://schemas.microsoft.com/office/drawing/2014/main" id="{5498A6CA-FA26-4560-9422-DFA72C2C0388}"/>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4" name="Freeform 7">
                <a:extLst>
                  <a:ext uri="{FF2B5EF4-FFF2-40B4-BE49-F238E27FC236}">
                    <a16:creationId xmlns="" xmlns:a16="http://schemas.microsoft.com/office/drawing/2014/main" id="{1AD835B7-8995-4C27-823B-F182597CCDF1}"/>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5" name="Freeform 8">
                <a:extLst>
                  <a:ext uri="{FF2B5EF4-FFF2-40B4-BE49-F238E27FC236}">
                    <a16:creationId xmlns="" xmlns:a16="http://schemas.microsoft.com/office/drawing/2014/main" id="{2EBAB1BC-6EB5-4B4C-A9F6-37983660ECC2}"/>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6" name="Freeform 9">
                <a:extLst>
                  <a:ext uri="{FF2B5EF4-FFF2-40B4-BE49-F238E27FC236}">
                    <a16:creationId xmlns="" xmlns:a16="http://schemas.microsoft.com/office/drawing/2014/main" id="{BE54808B-7403-4A05-A6E3-2A1991B7B640}"/>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7" name="Group 36">
              <a:extLst>
                <a:ext uri="{FF2B5EF4-FFF2-40B4-BE49-F238E27FC236}">
                  <a16:creationId xmlns="" xmlns:a16="http://schemas.microsoft.com/office/drawing/2014/main" id="{AD356C2A-106E-4B41-B07F-AD524727C2CD}"/>
                </a:ext>
              </a:extLst>
            </p:cNvPr>
            <p:cNvGrpSpPr/>
            <p:nvPr/>
          </p:nvGrpSpPr>
          <p:grpSpPr>
            <a:xfrm>
              <a:off x="954830" y="6522904"/>
              <a:ext cx="78514" cy="90146"/>
              <a:chOff x="4024313" y="469901"/>
              <a:chExt cx="300037" cy="344488"/>
            </a:xfrm>
            <a:solidFill>
              <a:schemeClr val="bg1"/>
            </a:solidFill>
          </p:grpSpPr>
          <p:sp>
            <p:nvSpPr>
              <p:cNvPr id="38" name="Freeform 14">
                <a:extLst>
                  <a:ext uri="{FF2B5EF4-FFF2-40B4-BE49-F238E27FC236}">
                    <a16:creationId xmlns="" xmlns:a16="http://schemas.microsoft.com/office/drawing/2014/main" id="{2DB6BCD7-F5F5-4C57-A81C-8101D542A817}"/>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9" name="Freeform 15">
                <a:extLst>
                  <a:ext uri="{FF2B5EF4-FFF2-40B4-BE49-F238E27FC236}">
                    <a16:creationId xmlns="" xmlns:a16="http://schemas.microsoft.com/office/drawing/2014/main" id="{B21C9E45-DD5A-4E88-BEFF-82D9417929C5}"/>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40" name="Group 25">
              <a:extLst>
                <a:ext uri="{FF2B5EF4-FFF2-40B4-BE49-F238E27FC236}">
                  <a16:creationId xmlns="" xmlns:a16="http://schemas.microsoft.com/office/drawing/2014/main" id="{8B331E17-9C8E-4178-AF7F-44594C95A738}"/>
                </a:ext>
              </a:extLst>
            </p:cNvPr>
            <p:cNvGrpSpPr>
              <a:grpSpLocks noChangeAspect="1"/>
            </p:cNvGrpSpPr>
            <p:nvPr/>
          </p:nvGrpSpPr>
          <p:grpSpPr bwMode="auto">
            <a:xfrm>
              <a:off x="275782" y="6518774"/>
              <a:ext cx="83101" cy="98407"/>
              <a:chOff x="3256" y="1652"/>
              <a:chExt cx="1151" cy="1363"/>
            </a:xfrm>
            <a:solidFill>
              <a:schemeClr val="bg1"/>
            </a:solidFill>
          </p:grpSpPr>
          <p:sp>
            <p:nvSpPr>
              <p:cNvPr id="41" name="Freeform 27">
                <a:extLst>
                  <a:ext uri="{FF2B5EF4-FFF2-40B4-BE49-F238E27FC236}">
                    <a16:creationId xmlns="" xmlns:a16="http://schemas.microsoft.com/office/drawing/2014/main" id="{AB98D2C6-8165-46CF-8431-6FC9D8D83747}"/>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2" name="Freeform 28">
                <a:extLst>
                  <a:ext uri="{FF2B5EF4-FFF2-40B4-BE49-F238E27FC236}">
                    <a16:creationId xmlns="" xmlns:a16="http://schemas.microsoft.com/office/drawing/2014/main" id="{A53979C2-D33D-492F-ADCC-B973492BDEC8}"/>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sp>
        <p:nvSpPr>
          <p:cNvPr id="44" name="Rectangle 3">
            <a:extLst>
              <a:ext uri="{FF2B5EF4-FFF2-40B4-BE49-F238E27FC236}">
                <a16:creationId xmlns="" xmlns:a16="http://schemas.microsoft.com/office/drawing/2014/main" id="{37F16930-0268-4C7F-9EE5-23215F200A04}"/>
              </a:ext>
            </a:extLst>
          </p:cNvPr>
          <p:cNvSpPr/>
          <p:nvPr/>
        </p:nvSpPr>
        <p:spPr>
          <a:xfrm>
            <a:off x="184400" y="157091"/>
            <a:ext cx="3299580" cy="68326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rtl="1">
              <a:lnSpc>
                <a:spcPct val="120000"/>
              </a:lnSpc>
            </a:pPr>
            <a:r>
              <a:rPr lang="ar-DZ" sz="3200" b="1" dirty="0" smtClean="0">
                <a:latin typeface="Arial" panose="020B0604020202020204" pitchFamily="34" charset="0"/>
                <a:cs typeface="Arial" panose="020B0604020202020204" pitchFamily="34" charset="0"/>
              </a:rPr>
              <a:t>معيار 53 العربون </a:t>
            </a:r>
            <a:endParaRPr lang="en-US" sz="3200" b="1" dirty="0">
              <a:solidFill>
                <a:srgbClr val="7030A0"/>
              </a:solidFill>
              <a:latin typeface="Arial" panose="020B0604020202020204" pitchFamily="34" charset="0"/>
              <a:cs typeface="Arial" panose="020B0604020202020204" pitchFamily="34" charset="0"/>
            </a:endParaRPr>
          </a:p>
        </p:txBody>
      </p:sp>
      <p:sp>
        <p:nvSpPr>
          <p:cNvPr id="14" name="عنصر نائب للصورة 13">
            <a:extLst>
              <a:ext uri="{FF2B5EF4-FFF2-40B4-BE49-F238E27FC236}">
                <a16:creationId xmlns="" xmlns:a16="http://schemas.microsoft.com/office/drawing/2014/main" id="{7CAC2FB8-7F63-4456-BA0A-39B5D7482CDE}"/>
              </a:ext>
            </a:extLst>
          </p:cNvPr>
          <p:cNvSpPr>
            <a:spLocks noGrp="1"/>
          </p:cNvSpPr>
          <p:nvPr>
            <p:ph type="pic" sz="quarter" idx="11"/>
          </p:nvPr>
        </p:nvSpPr>
        <p:spPr>
          <a:xfrm>
            <a:off x="6463890" y="3051159"/>
            <a:ext cx="3747748" cy="3679844"/>
          </a:xfrm>
        </p:spPr>
        <p:style>
          <a:lnRef idx="1">
            <a:schemeClr val="accent1"/>
          </a:lnRef>
          <a:fillRef idx="2">
            <a:schemeClr val="accent1"/>
          </a:fillRef>
          <a:effectRef idx="1">
            <a:schemeClr val="accent1"/>
          </a:effectRef>
          <a:fontRef idx="minor">
            <a:schemeClr val="dk1"/>
          </a:fontRef>
        </p:style>
      </p:sp>
      <p:sp>
        <p:nvSpPr>
          <p:cNvPr id="2" name="Cadre 1"/>
          <p:cNvSpPr/>
          <p:nvPr/>
        </p:nvSpPr>
        <p:spPr>
          <a:xfrm>
            <a:off x="184400" y="1932110"/>
            <a:ext cx="6093049" cy="1956983"/>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Rectangle 3"/>
          <p:cNvSpPr/>
          <p:nvPr/>
        </p:nvSpPr>
        <p:spPr>
          <a:xfrm>
            <a:off x="412786" y="2075331"/>
            <a:ext cx="5632924" cy="1508105"/>
          </a:xfrm>
          <a:prstGeom prst="rect">
            <a:avLst/>
          </a:prstGeom>
        </p:spPr>
        <p:txBody>
          <a:bodyPr wrap="square">
            <a:spAutoFit/>
          </a:bodyPr>
          <a:lstStyle/>
          <a:p>
            <a:pPr algn="r" rtl="1"/>
            <a:r>
              <a:rPr lang="ar-DZ" sz="1400" b="1" u="sng" dirty="0">
                <a:solidFill>
                  <a:srgbClr val="231F20"/>
                </a:solidFill>
                <a:latin typeface="Arial" panose="020B0604020202020204" pitchFamily="34" charset="0"/>
                <a:cs typeface="Arial" panose="020B0604020202020204" pitchFamily="34" charset="0"/>
              </a:rPr>
              <a:t>تعريف </a:t>
            </a:r>
            <a:r>
              <a:rPr lang="ar-DZ" sz="1400" b="1" u="sng" dirty="0" smtClean="0">
                <a:solidFill>
                  <a:srgbClr val="231F20"/>
                </a:solidFill>
                <a:latin typeface="Arial" panose="020B0604020202020204" pitchFamily="34" charset="0"/>
                <a:cs typeface="Arial" panose="020B0604020202020204" pitchFamily="34" charset="0"/>
              </a:rPr>
              <a:t>العربون</a:t>
            </a:r>
            <a:r>
              <a:rPr lang="ar-DZ" sz="2000" dirty="0" smtClean="0">
                <a:solidFill>
                  <a:srgbClr val="231F20"/>
                </a:solidFill>
                <a:latin typeface="QadiLinotype"/>
              </a:rPr>
              <a:t>: </a:t>
            </a:r>
            <a:r>
              <a:rPr lang="ar-DZ" sz="1200" b="1" dirty="0" smtClean="0">
                <a:solidFill>
                  <a:srgbClr val="231F20"/>
                </a:solidFill>
                <a:latin typeface="Arial" panose="020B0604020202020204" pitchFamily="34" charset="0"/>
                <a:cs typeface="Arial" panose="020B0604020202020204" pitchFamily="34" charset="0"/>
              </a:rPr>
              <a:t>العربون </a:t>
            </a:r>
            <a:r>
              <a:rPr lang="ar-DZ" sz="1200" b="1" dirty="0">
                <a:solidFill>
                  <a:srgbClr val="231F20"/>
                </a:solidFill>
                <a:latin typeface="Arial" panose="020B0604020202020204" pitchFamily="34" charset="0"/>
                <a:cs typeface="Arial" panose="020B0604020202020204" pitchFamily="34" charset="0"/>
              </a:rPr>
              <a:t>هو ما يدفعه المشــتري إلى </a:t>
            </a:r>
            <a:r>
              <a:rPr lang="ar-DZ" sz="1200" b="1" dirty="0" smtClean="0">
                <a:solidFill>
                  <a:srgbClr val="231F20"/>
                </a:solidFill>
                <a:latin typeface="Arial" panose="020B0604020202020204" pitchFamily="34" charset="0"/>
                <a:cs typeface="Arial" panose="020B0604020202020204" pitchFamily="34" charset="0"/>
              </a:rPr>
              <a:t>البائع عنــد </a:t>
            </a:r>
            <a:r>
              <a:rPr lang="ar-DZ" sz="1200" b="1" dirty="0">
                <a:solidFill>
                  <a:srgbClr val="231F20"/>
                </a:solidFill>
                <a:latin typeface="Arial" panose="020B0604020202020204" pitchFamily="34" charset="0"/>
                <a:cs typeface="Arial" panose="020B0604020202020204" pitchFamily="34" charset="0"/>
              </a:rPr>
              <a:t>العقد بحيث </a:t>
            </a:r>
            <a:r>
              <a:rPr lang="ar-DZ" sz="1200" b="1" dirty="0" smtClean="0">
                <a:solidFill>
                  <a:srgbClr val="231F20"/>
                </a:solidFill>
                <a:latin typeface="Arial" panose="020B0604020202020204" pitchFamily="34" charset="0"/>
                <a:cs typeface="Arial" panose="020B0604020202020204" pitchFamily="34" charset="0"/>
              </a:rPr>
              <a:t>يكون للمشــتري </a:t>
            </a:r>
            <a:r>
              <a:rPr lang="ar-DZ" sz="1200" b="1" dirty="0">
                <a:solidFill>
                  <a:srgbClr val="231F20"/>
                </a:solidFill>
                <a:latin typeface="Arial" panose="020B0604020202020204" pitchFamily="34" charset="0"/>
                <a:cs typeface="Arial" panose="020B0604020202020204" pitchFamily="34" charset="0"/>
              </a:rPr>
              <a:t>خيار الفسخ خلال مدة متفق عليها على أنه إذا أمضى </a:t>
            </a:r>
            <a:r>
              <a:rPr lang="ar-DZ" sz="1200" b="1" dirty="0" smtClean="0">
                <a:solidFill>
                  <a:srgbClr val="231F20"/>
                </a:solidFill>
                <a:latin typeface="Arial" panose="020B0604020202020204" pitchFamily="34" charset="0"/>
                <a:cs typeface="Arial" panose="020B0604020202020204" pitchFamily="34" charset="0"/>
              </a:rPr>
              <a:t>العقد كان </a:t>
            </a:r>
            <a:r>
              <a:rPr lang="ar-DZ" sz="1200" b="1" dirty="0">
                <a:solidFill>
                  <a:srgbClr val="231F20"/>
                </a:solidFill>
                <a:latin typeface="Arial" panose="020B0604020202020204" pitchFamily="34" charset="0"/>
                <a:cs typeface="Arial" panose="020B0604020202020204" pitchFamily="34" charset="0"/>
              </a:rPr>
              <a:t>مــا دفع ً جزءا من الثمن وإن لم يمض العقد أو لم يدفع باقي </a:t>
            </a:r>
            <a:r>
              <a:rPr lang="ar-DZ" sz="1200" b="1" dirty="0" smtClean="0">
                <a:solidFill>
                  <a:srgbClr val="231F20"/>
                </a:solidFill>
                <a:latin typeface="Arial" panose="020B0604020202020204" pitchFamily="34" charset="0"/>
                <a:cs typeface="Arial" panose="020B0604020202020204" pitchFamily="34" charset="0"/>
              </a:rPr>
              <a:t>الثمن في </a:t>
            </a:r>
            <a:r>
              <a:rPr lang="ar-DZ" sz="1200" b="1" dirty="0">
                <a:solidFill>
                  <a:srgbClr val="231F20"/>
                </a:solidFill>
                <a:latin typeface="Arial" panose="020B0604020202020204" pitchFamily="34" charset="0"/>
                <a:cs typeface="Arial" panose="020B0604020202020204" pitchFamily="34" charset="0"/>
              </a:rPr>
              <a:t>مدة العربون فللبائع ألا يعيده إلى </a:t>
            </a:r>
            <a:r>
              <a:rPr lang="ar-DZ" sz="1200" b="1" dirty="0" smtClean="0">
                <a:solidFill>
                  <a:srgbClr val="231F20"/>
                </a:solidFill>
                <a:latin typeface="Arial" panose="020B0604020202020204" pitchFamily="34" charset="0"/>
                <a:cs typeface="Arial" panose="020B0604020202020204" pitchFamily="34" charset="0"/>
              </a:rPr>
              <a:t>المشتري. الاتفاقية </a:t>
            </a:r>
            <a:r>
              <a:rPr lang="ar-DZ" sz="1200" b="1" dirty="0">
                <a:solidFill>
                  <a:srgbClr val="231F20"/>
                </a:solidFill>
                <a:latin typeface="Arial" panose="020B0604020202020204" pitchFamily="34" charset="0"/>
                <a:cs typeface="Arial" panose="020B0604020202020204" pitchFamily="34" charset="0"/>
              </a:rPr>
              <a:t>على إبرام عقد بيع في وقت لاحق </a:t>
            </a:r>
            <a:r>
              <a:rPr lang="ar-DZ" sz="1200" b="1" dirty="0" smtClean="0">
                <a:solidFill>
                  <a:srgbClr val="231F20"/>
                </a:solidFill>
                <a:latin typeface="Arial" panose="020B0604020202020204" pitchFamily="34" charset="0"/>
                <a:cs typeface="Arial" panose="020B0604020202020204" pitchFamily="34" charset="0"/>
              </a:rPr>
              <a:t>وعد وليست بيعا </a:t>
            </a:r>
            <a:r>
              <a:rPr lang="ar-DZ" sz="1200" b="1" dirty="0">
                <a:solidFill>
                  <a:srgbClr val="231F20"/>
                </a:solidFill>
                <a:latin typeface="Arial" panose="020B0604020202020204" pitchFamily="34" charset="0"/>
                <a:cs typeface="Arial" panose="020B0604020202020204" pitchFamily="34" charset="0"/>
              </a:rPr>
              <a:t>فإن ُدفع معها مبلغ لا يعتبر </a:t>
            </a:r>
            <a:r>
              <a:rPr lang="ar-DZ" sz="1200" b="1" dirty="0" smtClean="0">
                <a:solidFill>
                  <a:srgbClr val="231F20"/>
                </a:solidFill>
                <a:latin typeface="Arial" panose="020B0604020202020204" pitchFamily="34" charset="0"/>
                <a:cs typeface="Arial" panose="020B0604020202020204" pitchFamily="34" charset="0"/>
              </a:rPr>
              <a:t>عربونا. يصح </a:t>
            </a:r>
            <a:r>
              <a:rPr lang="ar-DZ" sz="1200" b="1" dirty="0">
                <a:solidFill>
                  <a:srgbClr val="231F20"/>
                </a:solidFill>
                <a:latin typeface="Arial" panose="020B0604020202020204" pitchFamily="34" charset="0"/>
                <a:cs typeface="Arial" panose="020B0604020202020204" pitchFamily="34" charset="0"/>
              </a:rPr>
              <a:t>أن يكون العربون ً نقدا أو عينًا أو منفعة</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a:t>
            </a:r>
          </a:p>
          <a:p>
            <a:pPr algn="r" rtl="1"/>
            <a:r>
              <a:rPr lang="ar-DZ" sz="1200" b="1" u="sng" dirty="0">
                <a:latin typeface="Arial" panose="020B0604020202020204" pitchFamily="34" charset="0"/>
                <a:cs typeface="Arial" panose="020B0604020202020204" pitchFamily="34" charset="0"/>
              </a:rPr>
              <a:t>حكم </a:t>
            </a:r>
            <a:r>
              <a:rPr lang="ar-DZ" sz="1200" b="1" u="sng" dirty="0" smtClean="0">
                <a:latin typeface="Arial" panose="020B0604020202020204" pitchFamily="34" charset="0"/>
                <a:cs typeface="Arial" panose="020B0604020202020204" pitchFamily="34" charset="0"/>
              </a:rPr>
              <a:t>العربون:</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يجوز </a:t>
            </a:r>
            <a:r>
              <a:rPr lang="ar-DZ" sz="1200" b="1" dirty="0">
                <a:latin typeface="Arial" panose="020B0604020202020204" pitchFamily="34" charset="0"/>
                <a:cs typeface="Arial" panose="020B0604020202020204" pitchFamily="34" charset="0"/>
              </a:rPr>
              <a:t>العربون في عقود المعاوضات التي لا يشــترط لصحتها </a:t>
            </a:r>
            <a:r>
              <a:rPr lang="ar-DZ" sz="1200" b="1" dirty="0" smtClean="0">
                <a:latin typeface="Arial" panose="020B0604020202020204" pitchFamily="34" charset="0"/>
                <a:cs typeface="Arial" panose="020B0604020202020204" pitchFamily="34" charset="0"/>
              </a:rPr>
              <a:t>تســليم البدلين </a:t>
            </a:r>
            <a:r>
              <a:rPr lang="ar-DZ" sz="1200" b="1" dirty="0">
                <a:latin typeface="Arial" panose="020B0604020202020204" pitchFamily="34" charset="0"/>
                <a:cs typeface="Arial" panose="020B0604020202020204" pitchFamily="34" charset="0"/>
              </a:rPr>
              <a:t>أو أحدهما ســواء كان المعقود عليه معينًا أو ً موصوفا في </a:t>
            </a:r>
            <a:r>
              <a:rPr lang="ar-DZ" sz="1200" b="1" dirty="0" smtClean="0">
                <a:latin typeface="Arial" panose="020B0604020202020204" pitchFamily="34" charset="0"/>
                <a:cs typeface="Arial" panose="020B0604020202020204" pitchFamily="34" charset="0"/>
              </a:rPr>
              <a:t>الذمة مثل </a:t>
            </a:r>
            <a:r>
              <a:rPr lang="ar-DZ" sz="1200" b="1" dirty="0">
                <a:latin typeface="Arial" panose="020B0604020202020204" pitchFamily="34" charset="0"/>
                <a:cs typeface="Arial" panose="020B0604020202020204" pitchFamily="34" charset="0"/>
              </a:rPr>
              <a:t>البيع والاستصناع والإجارة المعينة والموصوفة في الذمة.</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لا </a:t>
            </a:r>
            <a:r>
              <a:rPr lang="ar-DZ" sz="1200" b="1" dirty="0">
                <a:latin typeface="Arial" panose="020B0604020202020204" pitchFamily="34" charset="0"/>
                <a:cs typeface="Arial" panose="020B0604020202020204" pitchFamily="34" charset="0"/>
              </a:rPr>
              <a:t>يجوز العربون في عقد الصرف والسلم </a:t>
            </a:r>
            <a:endParaRPr lang="ar-DZ" sz="1200" b="1" dirty="0" smtClean="0">
              <a:latin typeface="Arial" panose="020B0604020202020204" pitchFamily="34" charset="0"/>
              <a:cs typeface="Arial" panose="020B0604020202020204" pitchFamily="34" charset="0"/>
            </a:endParaRPr>
          </a:p>
        </p:txBody>
      </p:sp>
      <p:sp>
        <p:nvSpPr>
          <p:cNvPr id="6" name="Parallélogramme 5"/>
          <p:cNvSpPr/>
          <p:nvPr/>
        </p:nvSpPr>
        <p:spPr>
          <a:xfrm>
            <a:off x="393147" y="4074289"/>
            <a:ext cx="5813899" cy="2210764"/>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p:cNvSpPr txBox="1"/>
          <p:nvPr/>
        </p:nvSpPr>
        <p:spPr>
          <a:xfrm>
            <a:off x="915058" y="4213185"/>
            <a:ext cx="4779822" cy="2092881"/>
          </a:xfrm>
          <a:prstGeom prst="rect">
            <a:avLst/>
          </a:prstGeom>
          <a:noFill/>
        </p:spPr>
        <p:txBody>
          <a:bodyPr wrap="square" rtlCol="0">
            <a:spAutoFit/>
          </a:bodyPr>
          <a:lstStyle/>
          <a:p>
            <a:pPr algn="r" rtl="1"/>
            <a:r>
              <a:rPr lang="ar-DZ" sz="1300" b="1" u="sng" dirty="0">
                <a:solidFill>
                  <a:schemeClr val="bg1"/>
                </a:solidFill>
                <a:latin typeface="Arial" panose="020B0604020202020204" pitchFamily="34" charset="0"/>
                <a:cs typeface="Arial" panose="020B0604020202020204" pitchFamily="34" charset="0"/>
              </a:rPr>
              <a:t>مدة العربون</a:t>
            </a:r>
            <a:r>
              <a:rPr lang="ar-DZ" sz="1300" b="1" dirty="0">
                <a:solidFill>
                  <a:schemeClr val="bg1"/>
                </a:solidFill>
                <a:latin typeface="Arial" panose="020B0604020202020204" pitchFamily="34" charset="0"/>
                <a:cs typeface="Arial" panose="020B0604020202020204" pitchFamily="34" charset="0"/>
              </a:rPr>
              <a:t>:</a:t>
            </a:r>
            <a:r>
              <a:rPr lang="ar-DZ" sz="1300" b="1" dirty="0">
                <a:latin typeface="Arial" panose="020B0604020202020204" pitchFamily="34" charset="0"/>
                <a:cs typeface="Arial" panose="020B0604020202020204" pitchFamily="34" charset="0"/>
              </a:rPr>
              <a:t/>
            </a:r>
            <a:br>
              <a:rPr lang="ar-DZ" sz="1300" b="1" dirty="0">
                <a:latin typeface="Arial" panose="020B0604020202020204" pitchFamily="34" charset="0"/>
                <a:cs typeface="Arial" panose="020B0604020202020204" pitchFamily="34" charset="0"/>
              </a:rPr>
            </a:br>
            <a:r>
              <a:rPr lang="ar-DZ" sz="1300" b="1" dirty="0">
                <a:latin typeface="Arial" panose="020B0604020202020204" pitchFamily="34" charset="0"/>
                <a:cs typeface="Arial" panose="020B0604020202020204" pitchFamily="34" charset="0"/>
              </a:rPr>
              <a:t>يجــب أن يكــون للخيار في بيــع العربون مدة محــددة إما باتفــاق </a:t>
            </a:r>
            <a:r>
              <a:rPr lang="ar-DZ" sz="1300" b="1" dirty="0" smtClean="0">
                <a:latin typeface="Arial" panose="020B0604020202020204" pitchFamily="34" charset="0"/>
                <a:cs typeface="Arial" panose="020B0604020202020204" pitchFamily="34" charset="0"/>
              </a:rPr>
              <a:t>الطرفين أو </a:t>
            </a:r>
            <a:r>
              <a:rPr lang="ar-DZ" sz="1300" b="1" dirty="0">
                <a:latin typeface="Arial" panose="020B0604020202020204" pitchFamily="34" charset="0"/>
                <a:cs typeface="Arial" panose="020B0604020202020204" pitchFamily="34" charset="0"/>
              </a:rPr>
              <a:t>بالعرف إن كان هناك عرف قائم على تحديدها.</a:t>
            </a:r>
            <a:br>
              <a:rPr lang="ar-DZ" sz="1300" b="1" dirty="0">
                <a:latin typeface="Arial" panose="020B0604020202020204" pitchFamily="34" charset="0"/>
                <a:cs typeface="Arial" panose="020B0604020202020204" pitchFamily="34" charset="0"/>
              </a:rPr>
            </a:br>
            <a:r>
              <a:rPr lang="ar-DZ" sz="1300" b="1" u="sng" dirty="0" smtClean="0">
                <a:solidFill>
                  <a:schemeClr val="bg1"/>
                </a:solidFill>
                <a:latin typeface="Arial" panose="020B0604020202020204" pitchFamily="34" charset="0"/>
                <a:cs typeface="Arial" panose="020B0604020202020204" pitchFamily="34" charset="0"/>
              </a:rPr>
              <a:t>سقوط </a:t>
            </a:r>
            <a:r>
              <a:rPr lang="ar-DZ" sz="1300" b="1" u="sng" dirty="0">
                <a:solidFill>
                  <a:schemeClr val="bg1"/>
                </a:solidFill>
                <a:latin typeface="Arial" panose="020B0604020202020204" pitchFamily="34" charset="0"/>
                <a:cs typeface="Arial" panose="020B0604020202020204" pitchFamily="34" charset="0"/>
              </a:rPr>
              <a:t>الخيار في العربون:</a:t>
            </a:r>
            <a:r>
              <a:rPr lang="ar-DZ" sz="1300" b="1" dirty="0">
                <a:latin typeface="Arial" panose="020B0604020202020204" pitchFamily="34" charset="0"/>
                <a:cs typeface="Arial" panose="020B0604020202020204" pitchFamily="34" charset="0"/>
              </a:rPr>
              <a:t/>
            </a:r>
            <a:br>
              <a:rPr lang="ar-DZ" sz="1300" b="1" dirty="0">
                <a:latin typeface="Arial" panose="020B0604020202020204" pitchFamily="34" charset="0"/>
                <a:cs typeface="Arial" panose="020B0604020202020204" pitchFamily="34" charset="0"/>
              </a:rPr>
            </a:br>
            <a:r>
              <a:rPr lang="ar-DZ" sz="1300" b="1" dirty="0" smtClean="0">
                <a:latin typeface="Arial" panose="020B0604020202020204" pitchFamily="34" charset="0"/>
                <a:cs typeface="Arial" panose="020B0604020202020204" pitchFamily="34" charset="0"/>
              </a:rPr>
              <a:t>-يسقط </a:t>
            </a:r>
            <a:r>
              <a:rPr lang="ar-DZ" sz="1300" b="1" dirty="0">
                <a:latin typeface="Arial" panose="020B0604020202020204" pitchFamily="34" charset="0"/>
                <a:cs typeface="Arial" panose="020B0604020202020204" pitchFamily="34" charset="0"/>
              </a:rPr>
              <a:t>حق المشتري في الفســخ إذا أبلغ الطرف الآخر بإمضائه </a:t>
            </a:r>
            <a:r>
              <a:rPr lang="ar-DZ" sz="1300" b="1" dirty="0" smtClean="0">
                <a:latin typeface="Arial" panose="020B0604020202020204" pitchFamily="34" charset="0"/>
                <a:cs typeface="Arial" panose="020B0604020202020204" pitchFamily="34" charset="0"/>
              </a:rPr>
              <a:t>العقد أو </a:t>
            </a:r>
            <a:r>
              <a:rPr lang="ar-DZ" sz="1300" b="1" dirty="0">
                <a:latin typeface="Arial" panose="020B0604020202020204" pitchFamily="34" charset="0"/>
                <a:cs typeface="Arial" panose="020B0604020202020204" pitchFamily="34" charset="0"/>
              </a:rPr>
              <a:t>تصــرف بالمعقود عليه </a:t>
            </a:r>
            <a:r>
              <a:rPr lang="ar-DZ" sz="1300" b="1" dirty="0" smtClean="0">
                <a:latin typeface="Arial" panose="020B0604020202020204" pitchFamily="34" charset="0"/>
                <a:cs typeface="Arial" panose="020B0604020202020204" pitchFamily="34" charset="0"/>
              </a:rPr>
              <a:t>تصرفا يدل </a:t>
            </a:r>
            <a:r>
              <a:rPr lang="ar-DZ" sz="1300" b="1" dirty="0">
                <a:latin typeface="Arial" panose="020B0604020202020204" pitchFamily="34" charset="0"/>
                <a:cs typeface="Arial" panose="020B0604020202020204" pitchFamily="34" charset="0"/>
              </a:rPr>
              <a:t>على ذلك، ولا مانع من أن </a:t>
            </a:r>
            <a:r>
              <a:rPr lang="ar-DZ" sz="1300" b="1" dirty="0" smtClean="0">
                <a:latin typeface="Arial" panose="020B0604020202020204" pitchFamily="34" charset="0"/>
                <a:cs typeface="Arial" panose="020B0604020202020204" pitchFamily="34" charset="0"/>
              </a:rPr>
              <a:t>ينص في </a:t>
            </a:r>
            <a:r>
              <a:rPr lang="ar-DZ" sz="1300" b="1" dirty="0">
                <a:latin typeface="Arial" panose="020B0604020202020204" pitchFamily="34" charset="0"/>
                <a:cs typeface="Arial" panose="020B0604020202020204" pitchFamily="34" charset="0"/>
              </a:rPr>
              <a:t>العقد على التصرفــات التي يترتب عليها ســقوط الخيار </a:t>
            </a:r>
            <a:r>
              <a:rPr lang="ar-DZ" sz="1300" b="1" dirty="0" smtClean="0">
                <a:latin typeface="Arial" panose="020B0604020202020204" pitchFamily="34" charset="0"/>
                <a:cs typeface="Arial" panose="020B0604020202020204" pitchFamily="34" charset="0"/>
              </a:rPr>
              <a:t>وإمضاء العقد </a:t>
            </a:r>
            <a:r>
              <a:rPr lang="ar-DZ" sz="1300" b="1" dirty="0">
                <a:latin typeface="Arial" panose="020B0604020202020204" pitchFamily="34" charset="0"/>
                <a:cs typeface="Arial" panose="020B0604020202020204" pitchFamily="34" charset="0"/>
              </a:rPr>
              <a:t>لمنع النزاع </a:t>
            </a:r>
            <a:r>
              <a:rPr lang="ar-DZ" sz="1300" b="1" dirty="0" smtClean="0">
                <a:latin typeface="Arial" panose="020B0604020202020204" pitchFamily="34" charset="0"/>
                <a:cs typeface="Arial" panose="020B0604020202020204" pitchFamily="34" charset="0"/>
              </a:rPr>
              <a:t>, </a:t>
            </a:r>
            <a:r>
              <a:rPr lang="ar-DZ" sz="1300" b="1" dirty="0">
                <a:latin typeface="Arial" panose="020B0604020202020204" pitchFamily="34" charset="0"/>
                <a:cs typeface="Arial" panose="020B0604020202020204" pitchFamily="34" charset="0"/>
              </a:rPr>
              <a:t>إذا مضت مدة العربون ولم يدفع المشــتري بقية الثمن للبائع ولم </a:t>
            </a:r>
            <a:r>
              <a:rPr lang="ar-DZ" sz="1300" b="1" dirty="0" smtClean="0">
                <a:latin typeface="Arial" panose="020B0604020202020204" pitchFamily="34" charset="0"/>
                <a:cs typeface="Arial" panose="020B0604020202020204" pitchFamily="34" charset="0"/>
              </a:rPr>
              <a:t>يكن البائع </a:t>
            </a:r>
            <a:r>
              <a:rPr lang="ar-DZ" sz="1300" b="1" dirty="0">
                <a:latin typeface="Arial" panose="020B0604020202020204" pitchFamily="34" charset="0"/>
                <a:cs typeface="Arial" panose="020B0604020202020204" pitchFamily="34" charset="0"/>
              </a:rPr>
              <a:t>قد وافق على تأجيل الدفع، فإن العقد </a:t>
            </a:r>
            <a:r>
              <a:rPr lang="ar-DZ" sz="1300" b="1" dirty="0" smtClean="0">
                <a:latin typeface="Arial" panose="020B0604020202020204" pitchFamily="34" charset="0"/>
                <a:cs typeface="Arial" panose="020B0604020202020204" pitchFamily="34" charset="0"/>
              </a:rPr>
              <a:t>يعد مفســوخا </a:t>
            </a:r>
            <a:r>
              <a:rPr lang="ar-DZ" sz="1300" b="1" dirty="0">
                <a:latin typeface="Arial" panose="020B0604020202020204" pitchFamily="34" charset="0"/>
                <a:cs typeface="Arial" panose="020B0604020202020204" pitchFamily="34" charset="0"/>
              </a:rPr>
              <a:t>ولا </a:t>
            </a:r>
            <a:r>
              <a:rPr lang="ar-DZ" sz="1300" b="1" dirty="0" smtClean="0">
                <a:latin typeface="Arial" panose="020B0604020202020204" pitchFamily="34" charset="0"/>
                <a:cs typeface="Arial" panose="020B0604020202020204" pitchFamily="34" charset="0"/>
              </a:rPr>
              <a:t>يستحق المشتري </a:t>
            </a:r>
            <a:r>
              <a:rPr lang="ar-DZ" sz="1300" b="1" dirty="0">
                <a:latin typeface="Arial" panose="020B0604020202020204" pitchFamily="34" charset="0"/>
                <a:cs typeface="Arial" panose="020B0604020202020204" pitchFamily="34" charset="0"/>
              </a:rPr>
              <a:t>استرداد العربون </a:t>
            </a:r>
            <a:r>
              <a:rPr lang="ar-DZ" sz="1300" b="1" dirty="0" smtClean="0">
                <a:latin typeface="Arial" panose="020B0604020202020204" pitchFamily="34" charset="0"/>
                <a:cs typeface="Arial" panose="020B0604020202020204" pitchFamily="34" charset="0"/>
              </a:rPr>
              <a:t>,</a:t>
            </a:r>
            <a:r>
              <a:rPr lang="ar-DZ" sz="1300" b="1" dirty="0">
                <a:latin typeface="Arial" panose="020B0604020202020204" pitchFamily="34" charset="0"/>
                <a:cs typeface="Arial" panose="020B0604020202020204" pitchFamily="34" charset="0"/>
              </a:rPr>
              <a:t/>
            </a:r>
            <a:br>
              <a:rPr lang="ar-DZ" sz="1300" b="1" dirty="0">
                <a:latin typeface="Arial" panose="020B0604020202020204" pitchFamily="34" charset="0"/>
                <a:cs typeface="Arial" panose="020B0604020202020204" pitchFamily="34" charset="0"/>
              </a:rPr>
            </a:br>
            <a:endParaRPr lang="fr-FR" sz="1300" b="1" dirty="0">
              <a:latin typeface="Arial" panose="020B0604020202020204" pitchFamily="34" charset="0"/>
              <a:cs typeface="Arial" panose="020B0604020202020204" pitchFamily="34" charset="0"/>
            </a:endParaRPr>
          </a:p>
        </p:txBody>
      </p:sp>
      <p:sp>
        <p:nvSpPr>
          <p:cNvPr id="10" name="Rectangle 9"/>
          <p:cNvSpPr/>
          <p:nvPr/>
        </p:nvSpPr>
        <p:spPr>
          <a:xfrm>
            <a:off x="8150778" y="899815"/>
            <a:ext cx="3640102" cy="2862322"/>
          </a:xfrm>
          <a:prstGeom prst="rect">
            <a:avLst/>
          </a:prstGeom>
        </p:spPr>
        <p:txBody>
          <a:bodyPr wrap="square">
            <a:spAutoFit/>
          </a:bodyPr>
          <a:lstStyle/>
          <a:p>
            <a:pPr algn="r"/>
            <a:r>
              <a:rPr lang="ar-DZ" sz="1200" b="1" u="sng" dirty="0">
                <a:latin typeface="Arial" panose="020B0604020202020204" pitchFamily="34" charset="0"/>
                <a:cs typeface="Arial" panose="020B0604020202020204" pitchFamily="34" charset="0"/>
              </a:rPr>
              <a:t>ملك وضمان المبيع في مدة العربون : </a:t>
            </a:r>
            <a:r>
              <a:rPr lang="ar-DZ" sz="1200" b="1" dirty="0">
                <a:latin typeface="Arial" panose="020B0604020202020204" pitchFamily="34" charset="0"/>
                <a:cs typeface="Arial" panose="020B0604020202020204" pitchFamily="34" charset="0"/>
              </a:rPr>
              <a:t>المبيع قبل تسليمه من ضمان البائع، فإذا تلف أو تعيب قبل التسليم للمشتري أو حصل العجز عن تســليمه انفســخ العقد، ويرد العربون إلى المشــتري. وأما بعد  يه دفع باقي الثمن للبائع ,</a:t>
            </a:r>
            <a:br>
              <a:rPr lang="ar-DZ" sz="1200" b="1" dirty="0">
                <a:latin typeface="Arial" panose="020B0604020202020204" pitchFamily="34" charset="0"/>
                <a:cs typeface="Arial" panose="020B0604020202020204" pitchFamily="34" charset="0"/>
              </a:rPr>
            </a:br>
            <a:r>
              <a:rPr lang="ar-DZ" sz="1200" b="1" u="sng" dirty="0">
                <a:latin typeface="Arial" panose="020B0604020202020204" pitchFamily="34" charset="0"/>
                <a:cs typeface="Arial" panose="020B0604020202020204" pitchFamily="34" charset="0"/>
              </a:rPr>
              <a:t>قبض المبيع في مدة العربون:</a:t>
            </a:r>
            <a:r>
              <a:rPr lang="ar-DZ" sz="1200" b="1" dirty="0">
                <a:latin typeface="Arial" panose="020B0604020202020204" pitchFamily="34" charset="0"/>
                <a:cs typeface="Arial" panose="020B0604020202020204" pitchFamily="34" charset="0"/>
              </a:rPr>
              <a:t> يجوز قبض المشتري للمبيع في مدة العربون ولا </a:t>
            </a:r>
            <a:r>
              <a:rPr lang="ar-DZ" sz="1200" b="1" dirty="0" smtClean="0">
                <a:latin typeface="Arial" panose="020B0604020202020204" pitchFamily="34" charset="0"/>
                <a:cs typeface="Arial" panose="020B0604020202020204" pitchFamily="34" charset="0"/>
              </a:rPr>
              <a:t>يعد </a:t>
            </a:r>
            <a:r>
              <a:rPr lang="ar-DZ" sz="1200" b="1" dirty="0">
                <a:latin typeface="Arial" panose="020B0604020202020204" pitchFamily="34" charset="0"/>
                <a:cs typeface="Arial" panose="020B0604020202020204" pitchFamily="34" charset="0"/>
              </a:rPr>
              <a:t>ذلك إمضاء للعقد إلا إذا تصرف فيه بما يدل على الرضا بالمبيع  ,</a:t>
            </a:r>
          </a:p>
          <a:p>
            <a:pPr algn="r"/>
            <a:r>
              <a:rPr lang="ar-DZ" sz="1200" b="1" u="sng" dirty="0">
                <a:latin typeface="Arial" panose="020B0604020202020204" pitchFamily="34" charset="0"/>
                <a:cs typeface="Arial" panose="020B0604020202020204" pitchFamily="34" charset="0"/>
              </a:rPr>
              <a:t>نماء المبيع وغلاته:</a:t>
            </a:r>
            <a:br>
              <a:rPr lang="ar-DZ" sz="1200" b="1" u="sng"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-النماء المتصل يتبع الأصل.</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-الأصل أن نماء المبيع وغلاته المنفصلة فــي مدة العربون قبل القبض</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أو بعده تتبع المبيع ويجوز</a:t>
            </a:r>
          </a:p>
          <a:p>
            <a:pPr algn="r"/>
            <a:r>
              <a:rPr lang="ar-DZ" sz="1200" b="1" dirty="0">
                <a:latin typeface="Arial" panose="020B0604020202020204" pitchFamily="34" charset="0"/>
                <a:cs typeface="Arial" panose="020B0604020202020204" pitchFamily="34" charset="0"/>
              </a:rPr>
              <a:t> لمن كان المبيع في ضمانه </a:t>
            </a:r>
          </a:p>
          <a:p>
            <a:pPr algn="r"/>
            <a:r>
              <a:rPr lang="ar-DZ" sz="1200" b="1" dirty="0">
                <a:latin typeface="Arial" panose="020B0604020202020204" pitchFamily="34" charset="0"/>
                <a:cs typeface="Arial" panose="020B0604020202020204" pitchFamily="34" charset="0"/>
              </a:rPr>
              <a:t>أن يشــترط نماءه</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وغلاته المنفصلة وإن لم</a:t>
            </a:r>
          </a:p>
          <a:p>
            <a:pPr algn="r"/>
            <a:r>
              <a:rPr lang="ar-DZ" sz="1200" b="1" dirty="0">
                <a:latin typeface="Arial" panose="020B0604020202020204" pitchFamily="34" charset="0"/>
                <a:cs typeface="Arial" panose="020B0604020202020204" pitchFamily="34" charset="0"/>
              </a:rPr>
              <a:t> يستقر ملك المبيع </a:t>
            </a:r>
            <a:r>
              <a:rPr lang="ar-DZ" sz="1200" b="1" dirty="0" smtClean="0">
                <a:latin typeface="Arial" panose="020B0604020202020204" pitchFamily="34" charset="0"/>
                <a:cs typeface="Arial" panose="020B0604020202020204" pitchFamily="34" charset="0"/>
              </a:rPr>
              <a:t>له </a:t>
            </a:r>
            <a:endParaRPr lang="fr-FR" sz="1200" dirty="0"/>
          </a:p>
        </p:txBody>
      </p:sp>
      <p:sp>
        <p:nvSpPr>
          <p:cNvPr id="13" name="Rectangle 12"/>
          <p:cNvSpPr/>
          <p:nvPr/>
        </p:nvSpPr>
        <p:spPr>
          <a:xfrm>
            <a:off x="6463890" y="3105835"/>
            <a:ext cx="3747748" cy="3447098"/>
          </a:xfrm>
          <a:prstGeom prst="rect">
            <a:avLst/>
          </a:prstGeom>
        </p:spPr>
        <p:txBody>
          <a:bodyPr wrap="square">
            <a:spAutoFit/>
          </a:bodyPr>
          <a:lstStyle/>
          <a:p>
            <a:pPr algn="ctr" rtl="1"/>
            <a:r>
              <a:rPr lang="ar-DZ" sz="1200" b="1" u="sng" dirty="0">
                <a:solidFill>
                  <a:srgbClr val="231F20"/>
                </a:solidFill>
                <a:latin typeface="Arial" panose="020B0604020202020204" pitchFamily="34" charset="0"/>
                <a:cs typeface="Arial" panose="020B0604020202020204" pitchFamily="34" charset="0"/>
              </a:rPr>
              <a:t>التصرف في المبيع بالعربون</a:t>
            </a:r>
            <a:r>
              <a:rPr lang="ar-DZ" sz="1400" b="1" dirty="0">
                <a:latin typeface="Arial" panose="020B0604020202020204" pitchFamily="34" charset="0"/>
                <a:cs typeface="Arial" panose="020B0604020202020204" pitchFamily="34" charset="0"/>
              </a:rPr>
              <a:t> </a:t>
            </a:r>
            <a:endParaRPr lang="ar-DZ" sz="1400" b="1" dirty="0" smtClean="0">
              <a:latin typeface="Arial" panose="020B0604020202020204" pitchFamily="34" charset="0"/>
              <a:cs typeface="Arial" panose="020B0604020202020204" pitchFamily="34" charset="0"/>
            </a:endParaRPr>
          </a:p>
          <a:p>
            <a:pPr marL="171450" indent="-171450" algn="r" rtl="1">
              <a:buFontTx/>
              <a:buChar char="-"/>
            </a:pPr>
            <a:r>
              <a:rPr lang="ar-DZ" sz="1200" b="1" dirty="0" smtClean="0">
                <a:latin typeface="Arial" panose="020B0604020202020204" pitchFamily="34" charset="0"/>
                <a:cs typeface="Arial" panose="020B0604020202020204" pitchFamily="34" charset="0"/>
              </a:rPr>
              <a:t>إذا كانت السلعة محل البيع معينة لم يكن للبائع التصرف بها ,</a:t>
            </a:r>
          </a:p>
          <a:p>
            <a:pPr marL="171450" indent="-171450" algn="r" rtl="1">
              <a:buFontTx/>
              <a:buChar char="-"/>
            </a:pPr>
            <a:r>
              <a:rPr lang="ar-DZ" sz="1200" b="1" dirty="0" smtClean="0">
                <a:latin typeface="Arial" panose="020B0604020202020204" pitchFamily="34" charset="0"/>
                <a:cs typeface="Arial" panose="020B0604020202020204" pitchFamily="34" charset="0"/>
              </a:rPr>
              <a:t>إذا </a:t>
            </a:r>
            <a:r>
              <a:rPr lang="ar-DZ" sz="1200" b="1" dirty="0">
                <a:latin typeface="Arial" panose="020B0604020202020204" pitchFamily="34" charset="0"/>
                <a:cs typeface="Arial" panose="020B0604020202020204" pitchFamily="34" charset="0"/>
              </a:rPr>
              <a:t>كان البيــع على ســلعة معينة فليس للبائع أن يســلم ســلعة </a:t>
            </a:r>
            <a:r>
              <a:rPr lang="ar-DZ" sz="1200" b="1" dirty="0" smtClean="0">
                <a:latin typeface="Arial" panose="020B0604020202020204" pitchFamily="34" charset="0"/>
                <a:cs typeface="Arial" panose="020B0604020202020204" pitchFamily="34" charset="0"/>
              </a:rPr>
              <a:t>أخرى</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ولــو </a:t>
            </a:r>
            <a:r>
              <a:rPr lang="ar-DZ" sz="1200" b="1" dirty="0">
                <a:latin typeface="Arial" panose="020B0604020202020204" pitchFamily="34" charset="0"/>
                <a:cs typeface="Arial" panose="020B0604020202020204" pitchFamily="34" charset="0"/>
              </a:rPr>
              <a:t>كانت بنفــس المواصفات إلا برضا المشــتري ويبقــى ما </a:t>
            </a:r>
            <a:r>
              <a:rPr lang="ar-DZ" sz="1200" b="1" dirty="0" smtClean="0">
                <a:latin typeface="Arial" panose="020B0604020202020204" pitchFamily="34" charset="0"/>
                <a:cs typeface="Arial" panose="020B0604020202020204" pitchFamily="34" charset="0"/>
              </a:rPr>
              <a:t>دفعه</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عربونا</a:t>
            </a:r>
            <a:r>
              <a:rPr lang="ar-DZ" sz="1200" b="1" dirty="0">
                <a:latin typeface="Arial" panose="020B0604020202020204" pitchFamily="34" charset="0"/>
                <a:cs typeface="Arial" panose="020B0604020202020204" pitchFamily="34" charset="0"/>
              </a:rPr>
              <a:t>. </a:t>
            </a:r>
            <a:endParaRPr lang="ar-DZ" sz="1200" b="1" dirty="0" smtClean="0">
              <a:latin typeface="Arial" panose="020B0604020202020204" pitchFamily="34" charset="0"/>
              <a:cs typeface="Arial" panose="020B0604020202020204" pitchFamily="34" charset="0"/>
            </a:endParaRPr>
          </a:p>
          <a:p>
            <a:pPr marL="171450" indent="-171450" algn="r" rtl="1">
              <a:buFontTx/>
              <a:buChar char="-"/>
            </a:pPr>
            <a:r>
              <a:rPr lang="ar-DZ" sz="1200" b="1" dirty="0">
                <a:latin typeface="Arial" panose="020B0604020202020204" pitchFamily="34" charset="0"/>
                <a:cs typeface="Arial" panose="020B0604020202020204" pitchFamily="34" charset="0"/>
              </a:rPr>
              <a:t>إذا اشترط المشــتري على البائع أنه سيعرض السلعة على عملائه </a:t>
            </a:r>
            <a:r>
              <a:rPr lang="ar-DZ" sz="1200" b="1" dirty="0" smtClean="0">
                <a:latin typeface="Arial" panose="020B0604020202020204" pitchFamily="34" charset="0"/>
                <a:cs typeface="Arial" panose="020B0604020202020204" pitchFamily="34" charset="0"/>
              </a:rPr>
              <a:t>مدة الخيار </a:t>
            </a:r>
            <a:r>
              <a:rPr lang="ar-DZ" sz="1200" b="1" dirty="0">
                <a:latin typeface="Arial" panose="020B0604020202020204" pitchFamily="34" charset="0"/>
                <a:cs typeface="Arial" panose="020B0604020202020204" pitchFamily="34" charset="0"/>
              </a:rPr>
              <a:t>وقبِل البائع ذلك يبقى حقه في الفســخ </a:t>
            </a:r>
            <a:r>
              <a:rPr lang="ar-DZ" sz="1200" b="1" dirty="0" smtClean="0">
                <a:latin typeface="Arial" panose="020B0604020202020204" pitchFamily="34" charset="0"/>
                <a:cs typeface="Arial" panose="020B0604020202020204" pitchFamily="34" charset="0"/>
              </a:rPr>
              <a:t>قائما </a:t>
            </a:r>
            <a:r>
              <a:rPr lang="ar-DZ" sz="1200" b="1" dirty="0">
                <a:latin typeface="Arial" panose="020B0604020202020204" pitchFamily="34" charset="0"/>
                <a:cs typeface="Arial" panose="020B0604020202020204" pitchFamily="34" charset="0"/>
              </a:rPr>
              <a:t>مدة العربون </a:t>
            </a:r>
            <a:r>
              <a:rPr lang="ar-DZ" sz="1200" b="1" dirty="0" smtClean="0">
                <a:latin typeface="Arial" panose="020B0604020202020204" pitchFamily="34" charset="0"/>
                <a:cs typeface="Arial" panose="020B0604020202020204" pitchFamily="34" charset="0"/>
              </a:rPr>
              <a:t>حتى بعد </a:t>
            </a:r>
            <a:r>
              <a:rPr lang="ar-DZ" sz="1200" b="1" dirty="0">
                <a:latin typeface="Arial" panose="020B0604020202020204" pitchFamily="34" charset="0"/>
                <a:cs typeface="Arial" panose="020B0604020202020204" pitchFamily="34" charset="0"/>
              </a:rPr>
              <a:t>عرض الســلعة على عملائه، ويكون بيعها إلى عملاء </a:t>
            </a:r>
            <a:r>
              <a:rPr lang="ar-DZ" sz="1200" b="1" dirty="0" smtClean="0">
                <a:latin typeface="Arial" panose="020B0604020202020204" pitchFamily="34" charset="0"/>
                <a:cs typeface="Arial" panose="020B0604020202020204" pitchFamily="34" charset="0"/>
              </a:rPr>
              <a:t>المشــتري إمضاء </a:t>
            </a:r>
            <a:r>
              <a:rPr lang="ar-DZ" sz="1200" b="1" dirty="0">
                <a:latin typeface="Arial" panose="020B0604020202020204" pitchFamily="34" charset="0"/>
                <a:cs typeface="Arial" panose="020B0604020202020204" pitchFamily="34" charset="0"/>
              </a:rPr>
              <a:t>للعقد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لا يجوز تداول العربون </a:t>
            </a:r>
            <a:r>
              <a:rPr lang="ar-DZ" sz="1200" b="1" dirty="0" smtClean="0">
                <a:latin typeface="Arial" panose="020B0604020202020204" pitchFamily="34" charset="0"/>
                <a:cs typeface="Arial" panose="020B0604020202020204" pitchFamily="34" charset="0"/>
              </a:rPr>
              <a:t>,</a:t>
            </a:r>
          </a:p>
          <a:p>
            <a:pPr algn="ctr" rtl="1"/>
            <a:r>
              <a:rPr lang="ar-DZ" sz="1200" b="1" u="sng" dirty="0">
                <a:latin typeface="Arial" panose="020B0604020202020204" pitchFamily="34" charset="0"/>
                <a:cs typeface="Arial" panose="020B0604020202020204" pitchFamily="34" charset="0"/>
              </a:rPr>
              <a:t>اشتراط رد العربون</a:t>
            </a:r>
            <a:r>
              <a:rPr lang="ar-DZ" sz="1200" b="1" dirty="0" smtClean="0">
                <a:latin typeface="Arial" panose="020B0604020202020204" pitchFamily="34" charset="0"/>
                <a:cs typeface="Arial" panose="020B0604020202020204" pitchFamily="34" charset="0"/>
              </a:rPr>
              <a:t>:</a:t>
            </a:r>
          </a:p>
          <a:p>
            <a:pPr algn="r" rtl="1"/>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لا </a:t>
            </a:r>
            <a:r>
              <a:rPr lang="ar-DZ" sz="1200" b="1" dirty="0">
                <a:latin typeface="Arial" panose="020B0604020202020204" pitchFamily="34" charset="0"/>
                <a:cs typeface="Arial" panose="020B0604020202020204" pitchFamily="34" charset="0"/>
              </a:rPr>
              <a:t>مانع أن يشــترط المشــتري على البائع رد العربون في حالات معينة </a:t>
            </a:r>
            <a:r>
              <a:rPr lang="ar-DZ" sz="1200" b="1" dirty="0" smtClean="0">
                <a:latin typeface="Arial" panose="020B0604020202020204" pitchFamily="34" charset="0"/>
                <a:cs typeface="Arial" panose="020B0604020202020204" pitchFamily="34" charset="0"/>
              </a:rPr>
              <a:t>يتفقان عليها </a:t>
            </a:r>
            <a:r>
              <a:rPr lang="ar-DZ" sz="1200" b="1" dirty="0">
                <a:latin typeface="Arial" panose="020B0604020202020204" pitchFamily="34" charset="0"/>
                <a:cs typeface="Arial" panose="020B0604020202020204" pitchFamily="34" charset="0"/>
              </a:rPr>
              <a:t>مثل إخفاق المشــتري في الحصول على الترخيص من جهات رسمية أو </a:t>
            </a:r>
            <a:r>
              <a:rPr lang="ar-DZ" sz="1200" b="1" dirty="0" smtClean="0">
                <a:latin typeface="Arial" panose="020B0604020202020204" pitchFamily="34" charset="0"/>
                <a:cs typeface="Arial" panose="020B0604020202020204" pitchFamily="34" charset="0"/>
              </a:rPr>
              <a:t>نحو ذلك.</a:t>
            </a:r>
          </a:p>
          <a:p>
            <a:pPr algn="ctr" rtl="1"/>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u="sng" dirty="0" smtClean="0">
                <a:latin typeface="Arial" panose="020B0604020202020204" pitchFamily="34" charset="0"/>
                <a:cs typeface="Arial" panose="020B0604020202020204" pitchFamily="34" charset="0"/>
              </a:rPr>
              <a:t>تاريخ </a:t>
            </a:r>
            <a:r>
              <a:rPr lang="ar-DZ" sz="1200" b="1" u="sng" dirty="0">
                <a:latin typeface="Arial" panose="020B0604020202020204" pitchFamily="34" charset="0"/>
                <a:cs typeface="Arial" panose="020B0604020202020204" pitchFamily="34" charset="0"/>
              </a:rPr>
              <a:t>إصدار المعيار</a:t>
            </a:r>
            <a:r>
              <a:rPr lang="ar-DZ" sz="1200" b="1" u="sng" dirty="0" smtClean="0">
                <a:latin typeface="Arial" panose="020B0604020202020204" pitchFamily="34" charset="0"/>
                <a:cs typeface="Arial" panose="020B0604020202020204" pitchFamily="34" charset="0"/>
              </a:rPr>
              <a:t>:</a:t>
            </a:r>
          </a:p>
          <a:p>
            <a:pPr algn="r" rtl="1"/>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صدر هذا المعيار بتاريخ : 08 نوفمبر 2014,</a:t>
            </a:r>
            <a:endParaRPr lang="fr-FR" sz="1200" b="1"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158815073"/>
      </p:ext>
    </p:extLst>
  </p:cSld>
  <p:clrMapOvr>
    <a:masterClrMapping/>
  </p:clrMapOvr>
  <p:transition spd="slow" advTm="202553">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mph" presetSubtype="0" fill="hold" grpId="0" nodeType="clickEffect">
                                  <p:stCondLst>
                                    <p:cond delay="0"/>
                                  </p:stCondLst>
                                  <p:childTnLst>
                                    <p:animClr clrSpc="hsl" dir="cw">
                                      <p:cBhvr override="childStyle">
                                        <p:cTn id="11" dur="500" fill="hold"/>
                                        <p:tgtEl>
                                          <p:spTgt spid="25"/>
                                        </p:tgtEl>
                                        <p:attrNameLst>
                                          <p:attrName>style.color</p:attrName>
                                        </p:attrNameLst>
                                      </p:cBhvr>
                                      <p:by>
                                        <p:hsl h="0" s="-12549" l="-25098"/>
                                      </p:by>
                                    </p:animClr>
                                    <p:animClr clrSpc="hsl" dir="cw">
                                      <p:cBhvr>
                                        <p:cTn id="12" dur="500" fill="hold"/>
                                        <p:tgtEl>
                                          <p:spTgt spid="25"/>
                                        </p:tgtEl>
                                        <p:attrNameLst>
                                          <p:attrName>fillcolor</p:attrName>
                                        </p:attrNameLst>
                                      </p:cBhvr>
                                      <p:by>
                                        <p:hsl h="0" s="-12549" l="-25098"/>
                                      </p:by>
                                    </p:animClr>
                                    <p:animClr clrSpc="hsl" dir="cw">
                                      <p:cBhvr>
                                        <p:cTn id="13" dur="500" fill="hold"/>
                                        <p:tgtEl>
                                          <p:spTgt spid="25"/>
                                        </p:tgtEl>
                                        <p:attrNameLst>
                                          <p:attrName>stroke.color</p:attrName>
                                        </p:attrNameLst>
                                      </p:cBhvr>
                                      <p:by>
                                        <p:hsl h="0" s="-12549" l="-25098"/>
                                      </p:by>
                                    </p:animClr>
                                    <p:set>
                                      <p:cBhvr>
                                        <p:cTn id="14" dur="500" fill="hold"/>
                                        <p:tgtEl>
                                          <p:spTgt spid="25"/>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30" presetClass="emph" presetSubtype="0" fill="hold" grpId="0" nodeType="clickEffect">
                                  <p:stCondLst>
                                    <p:cond delay="0"/>
                                  </p:stCondLst>
                                  <p:childTnLst>
                                    <p:animClr clrSpc="hsl" dir="cw">
                                      <p:cBhvr override="childStyle">
                                        <p:cTn id="18" dur="500" fill="hold"/>
                                        <p:tgtEl>
                                          <p:spTgt spid="7"/>
                                        </p:tgtEl>
                                        <p:attrNameLst>
                                          <p:attrName>style.color</p:attrName>
                                        </p:attrNameLst>
                                      </p:cBhvr>
                                      <p:by>
                                        <p:hsl h="0" s="12549" l="25098"/>
                                      </p:by>
                                    </p:animClr>
                                    <p:animClr clrSpc="hsl" dir="cw">
                                      <p:cBhvr>
                                        <p:cTn id="19" dur="500" fill="hold"/>
                                        <p:tgtEl>
                                          <p:spTgt spid="7"/>
                                        </p:tgtEl>
                                        <p:attrNameLst>
                                          <p:attrName>fillcolor</p:attrName>
                                        </p:attrNameLst>
                                      </p:cBhvr>
                                      <p:by>
                                        <p:hsl h="0" s="12549" l="25098"/>
                                      </p:by>
                                    </p:animClr>
                                    <p:animClr clrSpc="hsl" dir="cw">
                                      <p:cBhvr>
                                        <p:cTn id="20" dur="500" fill="hold"/>
                                        <p:tgtEl>
                                          <p:spTgt spid="7"/>
                                        </p:tgtEl>
                                        <p:attrNameLst>
                                          <p:attrName>stroke.color</p:attrName>
                                        </p:attrNameLst>
                                      </p:cBhvr>
                                      <p:by>
                                        <p:hsl h="0" s="12549" l="25098"/>
                                      </p:by>
                                    </p:animClr>
                                    <p:set>
                                      <p:cBhvr>
                                        <p:cTn id="21" dur="500" fill="hold"/>
                                        <p:tgtEl>
                                          <p:spTgt spid="7"/>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6" presetClass="exit" presetSubtype="21" fill="hold" grpId="0" nodeType="clickEffect">
                                  <p:stCondLst>
                                    <p:cond delay="0"/>
                                  </p:stCondLst>
                                  <p:childTnLst>
                                    <p:animEffect transition="out" filter="barn(inVertical)">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1" presetClass="exit" presetSubtype="1" fill="hold" grpId="0" nodeType="clickEffect">
                                  <p:stCondLst>
                                    <p:cond delay="0"/>
                                  </p:stCondLst>
                                  <p:childTnLst>
                                    <p:animEffect transition="out" filter="wheel(1)">
                                      <p:cBhvr>
                                        <p:cTn id="30" dur="2000"/>
                                        <p:tgtEl>
                                          <p:spTgt spid="13"/>
                                        </p:tgtEl>
                                      </p:cBhvr>
                                    </p:animEffect>
                                    <p:set>
                                      <p:cBhvr>
                                        <p:cTn id="31"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44" grpId="0" animBg="1"/>
      <p:bldP spid="7" grpId="0"/>
      <p:bldP spid="10"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C1AC256D-5012-422C-8267-3B439D7352B4}"/>
              </a:ext>
            </a:extLst>
          </p:cNvPr>
          <p:cNvSpPr/>
          <p:nvPr/>
        </p:nvSpPr>
        <p:spPr>
          <a:xfrm>
            <a:off x="8710322" y="4052358"/>
            <a:ext cx="2760188" cy="2387651"/>
          </a:xfrm>
          <a:prstGeom prst="rect">
            <a:avLst/>
          </a:prstGeom>
          <a:solidFill>
            <a:schemeClr val="accent2"/>
          </a:solidFill>
          <a:ln>
            <a:noFill/>
          </a:ln>
          <a:effectLst>
            <a:outerShdw blurRad="444500" dist="317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id-ID"/>
          </a:p>
        </p:txBody>
      </p:sp>
      <p:sp>
        <p:nvSpPr>
          <p:cNvPr id="11" name="Rectangle 10">
            <a:extLst>
              <a:ext uri="{FF2B5EF4-FFF2-40B4-BE49-F238E27FC236}">
                <a16:creationId xmlns="" xmlns:a16="http://schemas.microsoft.com/office/drawing/2014/main" id="{D42E68A9-70CF-492A-A609-0D997B1C290C}"/>
              </a:ext>
            </a:extLst>
          </p:cNvPr>
          <p:cNvSpPr/>
          <p:nvPr/>
        </p:nvSpPr>
        <p:spPr>
          <a:xfrm>
            <a:off x="5683565" y="1438409"/>
            <a:ext cx="2760188" cy="2387651"/>
          </a:xfrm>
          <a:prstGeom prst="rect">
            <a:avLst/>
          </a:prstGeom>
          <a:solidFill>
            <a:schemeClr val="accent2"/>
          </a:solidFill>
          <a:ln>
            <a:noFill/>
          </a:ln>
          <a:effectLst>
            <a:outerShdw blurRad="444500" dist="317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id-ID"/>
          </a:p>
        </p:txBody>
      </p:sp>
      <p:sp>
        <p:nvSpPr>
          <p:cNvPr id="33" name="Oval 32">
            <a:extLst>
              <a:ext uri="{FF2B5EF4-FFF2-40B4-BE49-F238E27FC236}">
                <a16:creationId xmlns="" xmlns:a16="http://schemas.microsoft.com/office/drawing/2014/main" id="{63A3C705-60FD-476C-BF46-A85E0412938A}"/>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44" name="Oval 43">
            <a:extLst>
              <a:ext uri="{FF2B5EF4-FFF2-40B4-BE49-F238E27FC236}">
                <a16:creationId xmlns="" xmlns:a16="http://schemas.microsoft.com/office/drawing/2014/main" id="{94CBC771-9161-4683-B2F7-14D9AD1DE0DD}"/>
              </a:ext>
            </a:extLst>
          </p:cNvPr>
          <p:cNvSpPr/>
          <p:nvPr/>
        </p:nvSpPr>
        <p:spPr>
          <a:xfrm>
            <a:off x="5221555" y="2369267"/>
            <a:ext cx="332509" cy="33250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id-ID">
              <a:solidFill>
                <a:schemeClr val="tx1"/>
              </a:solidFill>
            </a:endParaRPr>
          </a:p>
        </p:txBody>
      </p:sp>
      <p:sp>
        <p:nvSpPr>
          <p:cNvPr id="45" name="Oval 44">
            <a:extLst>
              <a:ext uri="{FF2B5EF4-FFF2-40B4-BE49-F238E27FC236}">
                <a16:creationId xmlns="" xmlns:a16="http://schemas.microsoft.com/office/drawing/2014/main" id="{8295009C-0A58-4B18-8FFF-A5E291762CF7}"/>
              </a:ext>
            </a:extLst>
          </p:cNvPr>
          <p:cNvSpPr/>
          <p:nvPr/>
        </p:nvSpPr>
        <p:spPr>
          <a:xfrm>
            <a:off x="5235981" y="3375367"/>
            <a:ext cx="332509" cy="33250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id-ID" dirty="0">
              <a:solidFill>
                <a:schemeClr val="tx1"/>
              </a:solidFill>
            </a:endParaRPr>
          </a:p>
        </p:txBody>
      </p:sp>
      <p:sp>
        <p:nvSpPr>
          <p:cNvPr id="46" name="Rectangle 45">
            <a:extLst>
              <a:ext uri="{FF2B5EF4-FFF2-40B4-BE49-F238E27FC236}">
                <a16:creationId xmlns="" xmlns:a16="http://schemas.microsoft.com/office/drawing/2014/main" id="{A4CB0273-53E3-4982-A4FE-08BE42F944BE}"/>
              </a:ext>
            </a:extLst>
          </p:cNvPr>
          <p:cNvSpPr/>
          <p:nvPr/>
        </p:nvSpPr>
        <p:spPr>
          <a:xfrm>
            <a:off x="184399" y="2182816"/>
            <a:ext cx="4936507" cy="8032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Low" rtl="1">
              <a:lnSpc>
                <a:spcPct val="110000"/>
              </a:lnSpc>
            </a:pPr>
            <a:r>
              <a:rPr lang="ar-DZ" sz="1400" b="1" u="sng" dirty="0">
                <a:latin typeface="Arial" panose="020B0604020202020204" pitchFamily="34" charset="0"/>
                <a:cs typeface="Arial" panose="020B0604020202020204" pitchFamily="34" charset="0"/>
              </a:rPr>
              <a:t>تعريف الفسخ </a:t>
            </a:r>
            <a:r>
              <a:rPr lang="ar-DZ" sz="1400" b="1" u="sng" dirty="0" smtClean="0">
                <a:latin typeface="Arial" panose="020B0604020202020204" pitchFamily="34" charset="0"/>
                <a:cs typeface="Arial" panose="020B0604020202020204" pitchFamily="34" charset="0"/>
              </a:rPr>
              <a:t>بالشرط</a:t>
            </a:r>
            <a:r>
              <a:rPr lang="ar-DZ" sz="1400" b="1" dirty="0" smtClean="0">
                <a:latin typeface="Arial" panose="020B0604020202020204" pitchFamily="34" charset="0"/>
                <a:cs typeface="Arial" panose="020B0604020202020204" pitchFamily="34" charset="0"/>
              </a:rPr>
              <a:t>: الفسخ </a:t>
            </a:r>
            <a:r>
              <a:rPr lang="ar-DZ" sz="1400" b="1" dirty="0">
                <a:latin typeface="Arial" panose="020B0604020202020204" pitchFamily="34" charset="0"/>
                <a:cs typeface="Arial" panose="020B0604020202020204" pitchFamily="34" charset="0"/>
              </a:rPr>
              <a:t>بالشرط هو: إنهاء العقد الصحيح اللازم بمقتضى شرط في </a:t>
            </a:r>
            <a:r>
              <a:rPr lang="ar-DZ" sz="1400" b="1" dirty="0" smtClean="0">
                <a:latin typeface="Arial" panose="020B0604020202020204" pitchFamily="34" charset="0"/>
                <a:cs typeface="Arial" panose="020B0604020202020204" pitchFamily="34" charset="0"/>
              </a:rPr>
              <a:t>العقد يعطي</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أحد </a:t>
            </a:r>
            <a:r>
              <a:rPr lang="ar-DZ" sz="1400" b="1" dirty="0">
                <a:latin typeface="Arial" panose="020B0604020202020204" pitchFamily="34" charset="0"/>
                <a:cs typeface="Arial" panose="020B0604020202020204" pitchFamily="34" charset="0"/>
              </a:rPr>
              <a:t>الطرفين حق </a:t>
            </a:r>
            <a:r>
              <a:rPr lang="ar-DZ" sz="1400" b="1" dirty="0" smtClean="0">
                <a:latin typeface="Arial" panose="020B0604020202020204" pitchFamily="34" charset="0"/>
                <a:cs typeface="Arial" panose="020B0604020202020204" pitchFamily="34" charset="0"/>
              </a:rPr>
              <a:t>الفسخ.</a:t>
            </a:r>
            <a:endParaRPr lang="ar-DZ" sz="1400" b="1" dirty="0">
              <a:latin typeface="Arial" panose="020B0604020202020204" pitchFamily="34" charset="0"/>
              <a:cs typeface="Arial" panose="020B0604020202020204" pitchFamily="34" charset="0"/>
            </a:endParaRPr>
          </a:p>
          <a:p>
            <a:pPr algn="justLow" rtl="1">
              <a:lnSpc>
                <a:spcPct val="110000"/>
              </a:lnSpc>
            </a:pPr>
            <a:r>
              <a:rPr lang="ar-DZ" sz="1400" b="1" u="sng" dirty="0" smtClean="0">
                <a:latin typeface="Arial" panose="020B0604020202020204" pitchFamily="34" charset="0"/>
                <a:cs typeface="Arial" panose="020B0604020202020204" pitchFamily="34" charset="0"/>
              </a:rPr>
              <a:t>صيغة </a:t>
            </a:r>
            <a:r>
              <a:rPr lang="ar-DZ" sz="1400" b="1" u="sng" dirty="0">
                <a:latin typeface="Arial" panose="020B0604020202020204" pitchFamily="34" charset="0"/>
                <a:cs typeface="Arial" panose="020B0604020202020204" pitchFamily="34" charset="0"/>
              </a:rPr>
              <a:t>اشتراط </a:t>
            </a:r>
            <a:r>
              <a:rPr lang="ar-DZ" sz="1400" b="1" u="sng" dirty="0" smtClean="0">
                <a:latin typeface="Arial" panose="020B0604020202020204" pitchFamily="34" charset="0"/>
                <a:cs typeface="Arial" panose="020B0604020202020204" pitchFamily="34" charset="0"/>
              </a:rPr>
              <a:t>الفسخ</a:t>
            </a:r>
            <a:r>
              <a:rPr lang="ar-DZ" sz="1400" b="1" dirty="0" smtClean="0">
                <a:latin typeface="Arial" panose="020B0604020202020204" pitchFamily="34" charset="0"/>
                <a:cs typeface="Arial" panose="020B0604020202020204" pitchFamily="34" charset="0"/>
              </a:rPr>
              <a:t>: يصح </a:t>
            </a:r>
            <a:r>
              <a:rPr lang="ar-DZ" sz="1400" b="1" dirty="0">
                <a:latin typeface="Arial" panose="020B0604020202020204" pitchFamily="34" charset="0"/>
                <a:cs typeface="Arial" panose="020B0604020202020204" pitchFamily="34" charset="0"/>
              </a:rPr>
              <a:t>اشتراط الفسخ بكل ما يدل عليه، ولا يتعين لفظ الفسخ </a:t>
            </a:r>
            <a:r>
              <a:rPr lang="ar-DZ" sz="1400" b="1" dirty="0" smtClean="0">
                <a:latin typeface="Arial" panose="020B0604020202020204" pitchFamily="34" charset="0"/>
                <a:cs typeface="Arial" panose="020B0604020202020204" pitchFamily="34" charset="0"/>
              </a:rPr>
              <a:t>,</a:t>
            </a:r>
            <a:endParaRPr lang="ar-EG" sz="1400" b="1" dirty="0">
              <a:latin typeface="Arial" panose="020B0604020202020204" pitchFamily="34" charset="0"/>
              <a:cs typeface="Arial" panose="020B0604020202020204" pitchFamily="34" charset="0"/>
            </a:endParaRPr>
          </a:p>
        </p:txBody>
      </p:sp>
      <p:sp>
        <p:nvSpPr>
          <p:cNvPr id="48" name="TextBox 47">
            <a:extLst>
              <a:ext uri="{FF2B5EF4-FFF2-40B4-BE49-F238E27FC236}">
                <a16:creationId xmlns="" xmlns:a16="http://schemas.microsoft.com/office/drawing/2014/main" id="{24A7086C-6B05-4F6E-B086-96E933D515BB}"/>
              </a:ext>
            </a:extLst>
          </p:cNvPr>
          <p:cNvSpPr txBox="1"/>
          <p:nvPr/>
        </p:nvSpPr>
        <p:spPr>
          <a:xfrm>
            <a:off x="5820633" y="1487464"/>
            <a:ext cx="2613175" cy="2031325"/>
          </a:xfrm>
          <a:prstGeom prst="rect">
            <a:avLst/>
          </a:prstGeom>
          <a:noFill/>
        </p:spPr>
        <p:txBody>
          <a:bodyPr wrap="square" rtlCol="0">
            <a:spAutoFit/>
          </a:bodyPr>
          <a:lstStyle/>
          <a:p>
            <a:pPr algn="ctr" rtl="1">
              <a:lnSpc>
                <a:spcPct val="150000"/>
              </a:lnSpc>
            </a:pPr>
            <a:r>
              <a:rPr lang="ar-DZ" sz="1200" b="1" u="sng" dirty="0">
                <a:solidFill>
                  <a:schemeClr val="bg1"/>
                </a:solidFill>
                <a:latin typeface="Arial" panose="020B0604020202020204" pitchFamily="34" charset="0"/>
                <a:cs typeface="Arial" panose="020B0604020202020204" pitchFamily="34" charset="0"/>
              </a:rPr>
              <a:t>التعويض عن الفسخ: </a:t>
            </a:r>
            <a:endParaRPr lang="ar-DZ" sz="1200" b="1" u="sng" dirty="0" smtClean="0">
              <a:solidFill>
                <a:schemeClr val="bg1"/>
              </a:solidFill>
              <a:latin typeface="Arial" panose="020B0604020202020204" pitchFamily="34" charset="0"/>
              <a:cs typeface="Arial" panose="020B0604020202020204" pitchFamily="34" charset="0"/>
            </a:endParaRPr>
          </a:p>
          <a:p>
            <a:pPr algn="ctr" rtl="1">
              <a:lnSpc>
                <a:spcPct val="150000"/>
              </a:lnSpc>
            </a:pPr>
            <a:r>
              <a:rPr lang="ar-DZ" sz="1200" b="1" dirty="0">
                <a:solidFill>
                  <a:schemeClr val="bg1"/>
                </a:solidFill>
                <a:latin typeface="Arial" panose="020B0604020202020204" pitchFamily="34" charset="0"/>
                <a:cs typeface="Arial" panose="020B0604020202020204" pitchFamily="34" charset="0"/>
              </a:rPr>
              <a:t>لا يجوز اشــتراط العوض لفســخ العقد في عقد البيع، أما في </a:t>
            </a:r>
            <a:r>
              <a:rPr lang="ar-DZ" sz="1200" b="1" dirty="0" smtClean="0">
                <a:solidFill>
                  <a:schemeClr val="bg1"/>
                </a:solidFill>
                <a:latin typeface="Arial" panose="020B0604020202020204" pitchFamily="34" charset="0"/>
                <a:cs typeface="Arial" panose="020B0604020202020204" pitchFamily="34" charset="0"/>
              </a:rPr>
              <a:t>العقود المســتمرة </a:t>
            </a:r>
            <a:r>
              <a:rPr lang="ar-DZ" sz="1200" b="1" dirty="0">
                <a:solidFill>
                  <a:schemeClr val="bg1"/>
                </a:solidFill>
                <a:latin typeface="Arial" panose="020B0604020202020204" pitchFamily="34" charset="0"/>
                <a:cs typeface="Arial" panose="020B0604020202020204" pitchFamily="34" charset="0"/>
              </a:rPr>
              <a:t>إلى مدة متفق عليها، مثل الإجارة، والاستصناع، والحوالة،</a:t>
            </a:r>
            <a:br>
              <a:rPr lang="ar-DZ" sz="1200" b="1" dirty="0">
                <a:solidFill>
                  <a:schemeClr val="bg1"/>
                </a:solidFill>
                <a:latin typeface="Arial" panose="020B0604020202020204" pitchFamily="34" charset="0"/>
                <a:cs typeface="Arial" panose="020B0604020202020204" pitchFamily="34" charset="0"/>
              </a:rPr>
            </a:br>
            <a:r>
              <a:rPr lang="ar-DZ" sz="1200" b="1" dirty="0">
                <a:solidFill>
                  <a:schemeClr val="bg1"/>
                </a:solidFill>
                <a:latin typeface="Arial" panose="020B0604020202020204" pitchFamily="34" charset="0"/>
                <a:cs typeface="Arial" panose="020B0604020202020204" pitchFamily="34" charset="0"/>
              </a:rPr>
              <a:t>والمزارعة، والمغارســة، والوكالة، فإنه يجوز أن يتنازل أحد </a:t>
            </a:r>
            <a:r>
              <a:rPr lang="ar-DZ" sz="1200" b="1" dirty="0" smtClean="0">
                <a:solidFill>
                  <a:schemeClr val="bg1"/>
                </a:solidFill>
                <a:latin typeface="Arial" panose="020B0604020202020204" pitchFamily="34" charset="0"/>
                <a:cs typeface="Arial" panose="020B0604020202020204" pitchFamily="34" charset="0"/>
              </a:rPr>
              <a:t>الطرفين عن </a:t>
            </a:r>
            <a:r>
              <a:rPr lang="ar-DZ" sz="1200" b="1" dirty="0">
                <a:solidFill>
                  <a:schemeClr val="bg1"/>
                </a:solidFill>
                <a:latin typeface="Arial" panose="020B0604020202020204" pitchFamily="34" charset="0"/>
                <a:cs typeface="Arial" panose="020B0604020202020204" pitchFamily="34" charset="0"/>
              </a:rPr>
              <a:t>المدة الباقية بعوض متفق عليه في </a:t>
            </a:r>
            <a:r>
              <a:rPr lang="ar-DZ" sz="1200" b="1" dirty="0" smtClean="0">
                <a:solidFill>
                  <a:schemeClr val="bg1"/>
                </a:solidFill>
                <a:latin typeface="Arial" panose="020B0604020202020204" pitchFamily="34" charset="0"/>
                <a:cs typeface="Arial" panose="020B0604020202020204" pitchFamily="34" charset="0"/>
              </a:rPr>
              <a:t>حينه.</a:t>
            </a:r>
            <a:r>
              <a:rPr lang="ar-DZ" sz="1200" b="1" dirty="0">
                <a:solidFill>
                  <a:schemeClr val="bg1"/>
                </a:solidFill>
                <a:latin typeface="Arial" panose="020B0604020202020204" pitchFamily="34" charset="0"/>
                <a:cs typeface="Arial" panose="020B0604020202020204" pitchFamily="34" charset="0"/>
              </a:rPr>
              <a:t> </a:t>
            </a:r>
            <a:r>
              <a:rPr lang="ar-DZ" sz="1200" b="1" dirty="0" smtClean="0">
                <a:solidFill>
                  <a:schemeClr val="bg1"/>
                </a:solidFill>
                <a:latin typeface="Arial" panose="020B0604020202020204" pitchFamily="34" charset="0"/>
                <a:cs typeface="Arial" panose="020B0604020202020204" pitchFamily="34" charset="0"/>
              </a:rPr>
              <a:t>يستثنى </a:t>
            </a:r>
            <a:r>
              <a:rPr lang="ar-DZ" sz="1200" b="1" dirty="0">
                <a:solidFill>
                  <a:schemeClr val="bg1"/>
                </a:solidFill>
                <a:latin typeface="Arial" panose="020B0604020202020204" pitchFamily="34" charset="0"/>
                <a:cs typeface="Arial" panose="020B0604020202020204" pitchFamily="34" charset="0"/>
              </a:rPr>
              <a:t>مما سبق الظروف الطارئة </a:t>
            </a:r>
            <a:endParaRPr lang="en-US" sz="1200" b="1" u="sng" dirty="0">
              <a:solidFill>
                <a:schemeClr val="bg1"/>
              </a:solidFill>
              <a:latin typeface="Arial" panose="020B0604020202020204" pitchFamily="34" charset="0"/>
              <a:ea typeface="Segoe UI" panose="020B0502040204020203" pitchFamily="34" charset="0"/>
              <a:cs typeface="Arial" panose="020B0604020202020204" pitchFamily="34" charset="0"/>
            </a:endParaRPr>
          </a:p>
        </p:txBody>
      </p:sp>
      <p:sp>
        <p:nvSpPr>
          <p:cNvPr id="49" name="TextBox 48">
            <a:extLst>
              <a:ext uri="{FF2B5EF4-FFF2-40B4-BE49-F238E27FC236}">
                <a16:creationId xmlns="" xmlns:a16="http://schemas.microsoft.com/office/drawing/2014/main" id="{0A3A667B-E0D6-4A9F-80CB-93EFD19CC0F2}"/>
              </a:ext>
            </a:extLst>
          </p:cNvPr>
          <p:cNvSpPr txBox="1"/>
          <p:nvPr/>
        </p:nvSpPr>
        <p:spPr>
          <a:xfrm>
            <a:off x="8835506" y="4165121"/>
            <a:ext cx="2537627" cy="2031325"/>
          </a:xfrm>
          <a:prstGeom prst="rect">
            <a:avLst/>
          </a:prstGeom>
          <a:noFill/>
        </p:spPr>
        <p:txBody>
          <a:bodyPr wrap="square" rtlCol="0">
            <a:spAutoFit/>
          </a:bodyPr>
          <a:lstStyle/>
          <a:p>
            <a:pPr algn="ctr" rtl="1">
              <a:lnSpc>
                <a:spcPct val="150000"/>
              </a:lnSpc>
            </a:pPr>
            <a:r>
              <a:rPr lang="ar-DZ" sz="1200" b="1" u="sng" dirty="0">
                <a:solidFill>
                  <a:schemeClr val="bg1"/>
                </a:solidFill>
                <a:latin typeface="Arial" panose="020B0604020202020204" pitchFamily="34" charset="0"/>
                <a:cs typeface="Arial" panose="020B0604020202020204" pitchFamily="34" charset="0"/>
              </a:rPr>
              <a:t>إسقاط الفسخ بعد ثبوت الحق فيه:</a:t>
            </a:r>
            <a:r>
              <a:rPr lang="ar-DZ" sz="1200" b="1" dirty="0">
                <a:solidFill>
                  <a:schemeClr val="bg1"/>
                </a:solidFill>
                <a:latin typeface="Arial" panose="020B0604020202020204" pitchFamily="34" charset="0"/>
                <a:cs typeface="Arial" panose="020B0604020202020204" pitchFamily="34" charset="0"/>
              </a:rPr>
              <a:t/>
            </a:r>
            <a:br>
              <a:rPr lang="ar-DZ" sz="1200" b="1" dirty="0">
                <a:solidFill>
                  <a:schemeClr val="bg1"/>
                </a:solidFill>
                <a:latin typeface="Arial" panose="020B0604020202020204" pitchFamily="34" charset="0"/>
                <a:cs typeface="Arial" panose="020B0604020202020204" pitchFamily="34" charset="0"/>
              </a:rPr>
            </a:br>
            <a:r>
              <a:rPr lang="ar-DZ" sz="1200" b="1" dirty="0">
                <a:solidFill>
                  <a:schemeClr val="bg1"/>
                </a:solidFill>
                <a:latin typeface="Arial" panose="020B0604020202020204" pitchFamily="34" charset="0"/>
                <a:cs typeface="Arial" panose="020B0604020202020204" pitchFamily="34" charset="0"/>
              </a:rPr>
              <a:t>إذا أسقط من له حق الفسخ حقه فيه وكان </a:t>
            </a:r>
            <a:r>
              <a:rPr lang="ar-DZ" sz="1200" b="1" dirty="0" smtClean="0">
                <a:solidFill>
                  <a:schemeClr val="bg1"/>
                </a:solidFill>
                <a:latin typeface="Arial" panose="020B0604020202020204" pitchFamily="34" charset="0"/>
                <a:cs typeface="Arial" panose="020B0604020202020204" pitchFamily="34" charset="0"/>
              </a:rPr>
              <a:t>سببه مما </a:t>
            </a:r>
            <a:r>
              <a:rPr lang="ar-DZ" sz="1200" b="1" dirty="0">
                <a:solidFill>
                  <a:schemeClr val="bg1"/>
                </a:solidFill>
                <a:latin typeface="Arial" panose="020B0604020202020204" pitchFamily="34" charset="0"/>
                <a:cs typeface="Arial" panose="020B0604020202020204" pitchFamily="34" charset="0"/>
              </a:rPr>
              <a:t>لا يتجدد ضرره </a:t>
            </a:r>
            <a:r>
              <a:rPr lang="ar-DZ" sz="1200" b="1" dirty="0" smtClean="0">
                <a:solidFill>
                  <a:schemeClr val="bg1"/>
                </a:solidFill>
                <a:latin typeface="Arial" panose="020B0604020202020204" pitchFamily="34" charset="0"/>
                <a:cs typeface="Arial" panose="020B0604020202020204" pitchFamily="34" charset="0"/>
              </a:rPr>
              <a:t>سقط حق </a:t>
            </a:r>
            <a:r>
              <a:rPr lang="ar-DZ" sz="1200" b="1" dirty="0">
                <a:solidFill>
                  <a:schemeClr val="bg1"/>
                </a:solidFill>
                <a:latin typeface="Arial" panose="020B0604020202020204" pitchFamily="34" charset="0"/>
                <a:cs typeface="Arial" panose="020B0604020202020204" pitchFamily="34" charset="0"/>
              </a:rPr>
              <a:t>الفسخ. أما إذا كان سبب الفسخ مما يتجدد ضرره أو يدوم فلا يسقط </a:t>
            </a:r>
            <a:r>
              <a:rPr lang="ar-DZ" sz="1200" b="1" dirty="0" smtClean="0">
                <a:solidFill>
                  <a:schemeClr val="bg1"/>
                </a:solidFill>
                <a:latin typeface="Arial" panose="020B0604020202020204" pitchFamily="34" charset="0"/>
                <a:cs typeface="Arial" panose="020B0604020202020204" pitchFamily="34" charset="0"/>
              </a:rPr>
              <a:t>حق الفسخ</a:t>
            </a:r>
            <a:r>
              <a:rPr lang="ar-DZ" sz="1200" b="1" dirty="0">
                <a:solidFill>
                  <a:schemeClr val="bg1"/>
                </a:solidFill>
                <a:latin typeface="Arial" panose="020B0604020202020204" pitchFamily="34" charset="0"/>
                <a:cs typeface="Arial" panose="020B0604020202020204" pitchFamily="34" charset="0"/>
              </a:rPr>
              <a:t>، مثل ما لو تعطلت العين المؤجرة فأسقط المستأجر حقه في </a:t>
            </a:r>
            <a:r>
              <a:rPr lang="ar-DZ" sz="1200" b="1" dirty="0" smtClean="0">
                <a:solidFill>
                  <a:schemeClr val="bg1"/>
                </a:solidFill>
                <a:latin typeface="Arial" panose="020B0604020202020204" pitchFamily="34" charset="0"/>
                <a:cs typeface="Arial" panose="020B0604020202020204" pitchFamily="34" charset="0"/>
              </a:rPr>
              <a:t>الفسخ وأصلح </a:t>
            </a:r>
            <a:r>
              <a:rPr lang="ar-DZ" sz="1200" b="1" dirty="0">
                <a:solidFill>
                  <a:schemeClr val="bg1"/>
                </a:solidFill>
                <a:latin typeface="Arial" panose="020B0604020202020204" pitchFamily="34" charset="0"/>
                <a:cs typeface="Arial" panose="020B0604020202020204" pitchFamily="34" charset="0"/>
              </a:rPr>
              <a:t>العين ثم تعطلت مرة </a:t>
            </a:r>
            <a:r>
              <a:rPr lang="ar-DZ" sz="1200" b="1" dirty="0" smtClean="0">
                <a:solidFill>
                  <a:schemeClr val="bg1"/>
                </a:solidFill>
                <a:latin typeface="Arial" panose="020B0604020202020204" pitchFamily="34" charset="0"/>
                <a:cs typeface="Arial" panose="020B0604020202020204" pitchFamily="34" charset="0"/>
              </a:rPr>
              <a:t>أخرى </a:t>
            </a:r>
            <a:r>
              <a:rPr lang="ar-DZ" sz="1200" b="1" dirty="0">
                <a:solidFill>
                  <a:schemeClr val="bg1"/>
                </a:solidFill>
                <a:latin typeface="Arial" panose="020B0604020202020204" pitchFamily="34" charset="0"/>
                <a:cs typeface="Arial" panose="020B0604020202020204" pitchFamily="34" charset="0"/>
              </a:rPr>
              <a:t>فإن له حق الفسخ </a:t>
            </a:r>
            <a:endParaRPr lang="en-US" sz="1200" b="1" dirty="0">
              <a:solidFill>
                <a:schemeClr val="bg1"/>
              </a:solidFill>
              <a:latin typeface="Arial" panose="020B0604020202020204" pitchFamily="34" charset="0"/>
              <a:ea typeface="Segoe UI" panose="020B0502040204020203" pitchFamily="34" charset="0"/>
              <a:cs typeface="Arial" panose="020B0604020202020204" pitchFamily="34" charset="0"/>
            </a:endParaRPr>
          </a:p>
        </p:txBody>
      </p:sp>
      <p:sp>
        <p:nvSpPr>
          <p:cNvPr id="50" name="Oval 49">
            <a:extLst>
              <a:ext uri="{FF2B5EF4-FFF2-40B4-BE49-F238E27FC236}">
                <a16:creationId xmlns="" xmlns:a16="http://schemas.microsoft.com/office/drawing/2014/main" id="{5BBE3C81-36AE-46F2-9F65-5755266F97F6}"/>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51" name="Oval 50">
            <a:extLst>
              <a:ext uri="{FF2B5EF4-FFF2-40B4-BE49-F238E27FC236}">
                <a16:creationId xmlns="" xmlns:a16="http://schemas.microsoft.com/office/drawing/2014/main" id="{7AAF113D-7581-49EA-B76A-173462B57E03}"/>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52" name="Oval 51">
            <a:extLst>
              <a:ext uri="{FF2B5EF4-FFF2-40B4-BE49-F238E27FC236}">
                <a16:creationId xmlns="" xmlns:a16="http://schemas.microsoft.com/office/drawing/2014/main" id="{82402DAA-4C52-4F2C-AA7D-38E40EEB2B42}"/>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53" name="Group 52">
            <a:extLst>
              <a:ext uri="{FF2B5EF4-FFF2-40B4-BE49-F238E27FC236}">
                <a16:creationId xmlns="" xmlns:a16="http://schemas.microsoft.com/office/drawing/2014/main" id="{850B40DD-9B9B-4451-B9CA-1F4360A85648}"/>
              </a:ext>
            </a:extLst>
          </p:cNvPr>
          <p:cNvGrpSpPr/>
          <p:nvPr/>
        </p:nvGrpSpPr>
        <p:grpSpPr>
          <a:xfrm>
            <a:off x="616661" y="6522696"/>
            <a:ext cx="78099" cy="90562"/>
            <a:chOff x="2489196" y="469899"/>
            <a:chExt cx="298450" cy="346075"/>
          </a:xfrm>
          <a:solidFill>
            <a:schemeClr val="bg1"/>
          </a:solidFill>
        </p:grpSpPr>
        <p:sp>
          <p:nvSpPr>
            <p:cNvPr id="54" name="Freeform 6">
              <a:extLst>
                <a:ext uri="{FF2B5EF4-FFF2-40B4-BE49-F238E27FC236}">
                  <a16:creationId xmlns="" xmlns:a16="http://schemas.microsoft.com/office/drawing/2014/main" id="{759D19CA-C6BB-42A7-8E12-F0FA885C4369}"/>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5" name="Freeform 7">
              <a:extLst>
                <a:ext uri="{FF2B5EF4-FFF2-40B4-BE49-F238E27FC236}">
                  <a16:creationId xmlns="" xmlns:a16="http://schemas.microsoft.com/office/drawing/2014/main" id="{FB349851-B5C7-4663-89EF-1453ECA3F1AA}"/>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6" name="Freeform 8">
              <a:extLst>
                <a:ext uri="{FF2B5EF4-FFF2-40B4-BE49-F238E27FC236}">
                  <a16:creationId xmlns="" xmlns:a16="http://schemas.microsoft.com/office/drawing/2014/main" id="{E5C8FB14-302B-4DA8-9263-F6466D2CF92D}"/>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7" name="Freeform 9">
              <a:extLst>
                <a:ext uri="{FF2B5EF4-FFF2-40B4-BE49-F238E27FC236}">
                  <a16:creationId xmlns="" xmlns:a16="http://schemas.microsoft.com/office/drawing/2014/main" id="{46FCA264-990B-41EA-BD0B-13CFC83F8087}"/>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58" name="Group 57">
            <a:extLst>
              <a:ext uri="{FF2B5EF4-FFF2-40B4-BE49-F238E27FC236}">
                <a16:creationId xmlns="" xmlns:a16="http://schemas.microsoft.com/office/drawing/2014/main" id="{6A8DCF87-FD0C-4753-B8B2-4048729F579D}"/>
              </a:ext>
            </a:extLst>
          </p:cNvPr>
          <p:cNvGrpSpPr/>
          <p:nvPr/>
        </p:nvGrpSpPr>
        <p:grpSpPr>
          <a:xfrm>
            <a:off x="954830" y="6522904"/>
            <a:ext cx="78514" cy="90146"/>
            <a:chOff x="4024313" y="469901"/>
            <a:chExt cx="300037" cy="344488"/>
          </a:xfrm>
          <a:solidFill>
            <a:schemeClr val="bg1"/>
          </a:solidFill>
        </p:grpSpPr>
        <p:sp>
          <p:nvSpPr>
            <p:cNvPr id="59" name="Freeform 14">
              <a:extLst>
                <a:ext uri="{FF2B5EF4-FFF2-40B4-BE49-F238E27FC236}">
                  <a16:creationId xmlns="" xmlns:a16="http://schemas.microsoft.com/office/drawing/2014/main" id="{93F84277-0B02-4EDB-8D7F-E3A9F3ADF14E}"/>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60" name="Freeform 15">
              <a:extLst>
                <a:ext uri="{FF2B5EF4-FFF2-40B4-BE49-F238E27FC236}">
                  <a16:creationId xmlns="" xmlns:a16="http://schemas.microsoft.com/office/drawing/2014/main" id="{2AA23A7A-5A84-4C66-AD76-7AC2651F8F56}"/>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61" name="Group 25">
            <a:extLst>
              <a:ext uri="{FF2B5EF4-FFF2-40B4-BE49-F238E27FC236}">
                <a16:creationId xmlns="" xmlns:a16="http://schemas.microsoft.com/office/drawing/2014/main" id="{9BA52AD6-58E5-42C1-AD4A-2CAD55DAB9F5}"/>
              </a:ext>
            </a:extLst>
          </p:cNvPr>
          <p:cNvGrpSpPr>
            <a:grpSpLocks noChangeAspect="1"/>
          </p:cNvGrpSpPr>
          <p:nvPr/>
        </p:nvGrpSpPr>
        <p:grpSpPr bwMode="auto">
          <a:xfrm>
            <a:off x="275782" y="6518774"/>
            <a:ext cx="83101" cy="98407"/>
            <a:chOff x="3256" y="1652"/>
            <a:chExt cx="1151" cy="1363"/>
          </a:xfrm>
          <a:solidFill>
            <a:schemeClr val="bg1"/>
          </a:solidFill>
        </p:grpSpPr>
        <p:sp>
          <p:nvSpPr>
            <p:cNvPr id="62" name="Freeform 27">
              <a:extLst>
                <a:ext uri="{FF2B5EF4-FFF2-40B4-BE49-F238E27FC236}">
                  <a16:creationId xmlns="" xmlns:a16="http://schemas.microsoft.com/office/drawing/2014/main" id="{3956B0F0-720D-4CD6-9FF3-4D4907B14483}"/>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63" name="Freeform 28">
              <a:extLst>
                <a:ext uri="{FF2B5EF4-FFF2-40B4-BE49-F238E27FC236}">
                  <a16:creationId xmlns="" xmlns:a16="http://schemas.microsoft.com/office/drawing/2014/main" id="{C3EF9E41-A1A6-44D6-8599-344E343306FB}"/>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sp>
        <p:nvSpPr>
          <p:cNvPr id="2" name="Picture Placeholder 1"/>
          <p:cNvSpPr>
            <a:spLocks noGrp="1"/>
          </p:cNvSpPr>
          <p:nvPr>
            <p:ph type="pic" sz="quarter" idx="11"/>
          </p:nvPr>
        </p:nvSpPr>
        <p:spPr>
          <a:xfrm>
            <a:off x="8736161" y="368758"/>
            <a:ext cx="2760188" cy="3436469"/>
          </a:xfrm>
        </p:spPr>
      </p:sp>
      <p:sp>
        <p:nvSpPr>
          <p:cNvPr id="3" name="Picture Placeholder 2"/>
          <p:cNvSpPr>
            <a:spLocks noGrp="1"/>
          </p:cNvSpPr>
          <p:nvPr>
            <p:ph type="pic" sz="quarter" idx="10"/>
          </p:nvPr>
        </p:nvSpPr>
        <p:spPr/>
      </p:sp>
      <p:sp>
        <p:nvSpPr>
          <p:cNvPr id="31" name="Rectangle 3">
            <a:extLst>
              <a:ext uri="{FF2B5EF4-FFF2-40B4-BE49-F238E27FC236}">
                <a16:creationId xmlns="" xmlns:a16="http://schemas.microsoft.com/office/drawing/2014/main" id="{93E2A62E-289F-49EE-996D-4A52711503A2}"/>
              </a:ext>
            </a:extLst>
          </p:cNvPr>
          <p:cNvSpPr/>
          <p:nvPr/>
        </p:nvSpPr>
        <p:spPr>
          <a:xfrm>
            <a:off x="184399" y="157091"/>
            <a:ext cx="3658395" cy="60939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rtl="1">
              <a:lnSpc>
                <a:spcPct val="120000"/>
              </a:lnSpc>
            </a:pPr>
            <a:r>
              <a:rPr lang="ar-DZ" sz="2800" b="1" dirty="0" smtClean="0">
                <a:latin typeface="Arial" panose="020B0604020202020204" pitchFamily="34" charset="0"/>
                <a:cs typeface="Arial" panose="020B0604020202020204" pitchFamily="34" charset="0"/>
              </a:rPr>
              <a:t>معيار 54 فسخ العقود بالشرط</a:t>
            </a:r>
            <a:endParaRPr lang="en-US" sz="2800" b="1" dirty="0">
              <a:solidFill>
                <a:srgbClr val="7030A0"/>
              </a:solidFill>
              <a:latin typeface="Arial" panose="020B0604020202020204" pitchFamily="34" charset="0"/>
              <a:cs typeface="Arial" panose="020B0604020202020204" pitchFamily="34" charset="0"/>
            </a:endParaRPr>
          </a:p>
        </p:txBody>
      </p:sp>
      <p:sp>
        <p:nvSpPr>
          <p:cNvPr id="32" name="TextBox 24">
            <a:extLst>
              <a:ext uri="{FF2B5EF4-FFF2-40B4-BE49-F238E27FC236}">
                <a16:creationId xmlns="" xmlns:a16="http://schemas.microsoft.com/office/drawing/2014/main" id="{DC413A8C-706C-4FA5-9DC8-CC4F3B058BF9}"/>
              </a:ext>
            </a:extLst>
          </p:cNvPr>
          <p:cNvSpPr txBox="1"/>
          <p:nvPr/>
        </p:nvSpPr>
        <p:spPr>
          <a:xfrm>
            <a:off x="184399" y="941312"/>
            <a:ext cx="5398517" cy="1169551"/>
          </a:xfrm>
          <a:prstGeom prst="rect">
            <a:avLst/>
          </a:prstGeom>
          <a:noFill/>
        </p:spPr>
        <p:txBody>
          <a:bodyPr wrap="square" rtlCol="0">
            <a:spAutoFit/>
          </a:bodyPr>
          <a:lstStyle>
            <a:defPPr>
              <a:defRPr lang="en-US"/>
            </a:defPPr>
            <a:lvl1pPr algn="r" rtl="1">
              <a:defRPr sz="3600">
                <a:latin typeface="Inseyab_Demo" panose="00000500000000000000" pitchFamily="50" charset="-78"/>
                <a:cs typeface="Inseyab_Demo" panose="00000500000000000000" pitchFamily="50" charset="-78"/>
              </a:defRPr>
            </a:lvl1pPr>
          </a:lstStyle>
          <a:p>
            <a:r>
              <a:rPr lang="ar-DZ" sz="1400" b="1" u="sng" dirty="0" smtClean="0">
                <a:solidFill>
                  <a:schemeClr val="accent2"/>
                </a:solidFill>
                <a:latin typeface="Arial" panose="020B0604020202020204" pitchFamily="34" charset="0"/>
                <a:cs typeface="Arial" panose="020B0604020202020204" pitchFamily="34" charset="0"/>
              </a:rPr>
              <a:t>التقديم</a:t>
            </a:r>
            <a:r>
              <a:rPr lang="ar-DZ" sz="1400" b="1" dirty="0" smtClean="0">
                <a:latin typeface="Arial" panose="020B0604020202020204" pitchFamily="34" charset="0"/>
                <a:cs typeface="Arial" panose="020B0604020202020204" pitchFamily="34" charset="0"/>
              </a:rPr>
              <a:t>: يهدف </a:t>
            </a:r>
            <a:r>
              <a:rPr lang="ar-DZ" sz="1400" b="1" dirty="0">
                <a:latin typeface="Arial" panose="020B0604020202020204" pitchFamily="34" charset="0"/>
                <a:cs typeface="Arial" panose="020B0604020202020204" pitchFamily="34" charset="0"/>
              </a:rPr>
              <a:t>هذا المعيار إلى التعريف بالفسخ وبخاصة الفسخ بالشرط وتمييزه </a:t>
            </a:r>
            <a:r>
              <a:rPr lang="ar-DZ" sz="1400" b="1" dirty="0" smtClean="0">
                <a:latin typeface="Arial" panose="020B0604020202020204" pitchFamily="34" charset="0"/>
                <a:cs typeface="Arial" panose="020B0604020202020204" pitchFamily="34" charset="0"/>
              </a:rPr>
              <a:t>عما</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يشبهه</a:t>
            </a:r>
            <a:r>
              <a:rPr lang="ar-DZ" sz="1400" b="1" dirty="0">
                <a:latin typeface="Arial" panose="020B0604020202020204" pitchFamily="34" charset="0"/>
                <a:cs typeface="Arial" panose="020B0604020202020204" pitchFamily="34" charset="0"/>
              </a:rPr>
              <a:t>، وأسبابه، وشروطه، وموانعه مع تطبيقات المؤسسة المالية الإسلامية </a:t>
            </a:r>
            <a:r>
              <a:rPr lang="ar-DZ" sz="1400" b="1" dirty="0" smtClean="0">
                <a:latin typeface="Arial" panose="020B0604020202020204" pitchFamily="34" charset="0"/>
                <a:cs typeface="Arial" panose="020B0604020202020204" pitchFamily="34" charset="0"/>
              </a:rPr>
              <a:t>,</a:t>
            </a:r>
          </a:p>
          <a:p>
            <a:r>
              <a:rPr lang="ar-DZ" sz="1400" b="1" u="sng" dirty="0" smtClean="0">
                <a:solidFill>
                  <a:schemeClr val="accent2"/>
                </a:solidFill>
                <a:latin typeface="Arial" panose="020B0604020202020204" pitchFamily="34" charset="0"/>
                <a:cs typeface="Arial" panose="020B0604020202020204" pitchFamily="34" charset="0"/>
              </a:rPr>
              <a:t>نطاق المعيار</a:t>
            </a: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يتناول هذا المعيار اشتراط الفسخ للعقود الصحيحة اللازمة، وأسبابه وموانعه</a:t>
            </a:r>
            <a:br>
              <a:rPr lang="ar-DZ" sz="1400" b="1" dirty="0">
                <a:latin typeface="Arial" panose="020B0604020202020204" pitchFamily="34" charset="0"/>
                <a:cs typeface="Arial" panose="020B0604020202020204" pitchFamily="34" charset="0"/>
              </a:rPr>
            </a:br>
            <a:r>
              <a:rPr lang="ar-DZ" sz="1400" b="1" dirty="0">
                <a:latin typeface="Arial" panose="020B0604020202020204" pitchFamily="34" charset="0"/>
                <a:cs typeface="Arial" panose="020B0604020202020204" pitchFamily="34" charset="0"/>
              </a:rPr>
              <a:t>وما يترتب عليه من </a:t>
            </a:r>
            <a:r>
              <a:rPr lang="ar-DZ" sz="1400" b="1" dirty="0" smtClean="0">
                <a:latin typeface="Arial" panose="020B0604020202020204" pitchFamily="34" charset="0"/>
                <a:cs typeface="Arial" panose="020B0604020202020204" pitchFamily="34" charset="0"/>
              </a:rPr>
              <a:t>آثار. ولا </a:t>
            </a:r>
            <a:r>
              <a:rPr lang="ar-DZ" sz="1400" b="1" dirty="0">
                <a:latin typeface="Arial" panose="020B0604020202020204" pitchFamily="34" charset="0"/>
                <a:cs typeface="Arial" panose="020B0604020202020204" pitchFamily="34" charset="0"/>
              </a:rPr>
              <a:t>يتناول المعيار حالات انتهاء العقد بانتهاء مدته، أو انفساخه لانعدام </a:t>
            </a:r>
            <a:r>
              <a:rPr lang="ar-DZ" sz="1400" b="1" dirty="0" smtClean="0">
                <a:latin typeface="Arial" panose="020B0604020202020204" pitchFamily="34" charset="0"/>
                <a:cs typeface="Arial" panose="020B0604020202020204" pitchFamily="34" charset="0"/>
              </a:rPr>
              <a:t>شرط شرعي ,</a:t>
            </a:r>
            <a:endParaRPr lang="id-ID" sz="1400" b="1" dirty="0">
              <a:solidFill>
                <a:srgbClr val="7030A0"/>
              </a:solidFill>
              <a:latin typeface="Arial" panose="020B0604020202020204" pitchFamily="34" charset="0"/>
              <a:cs typeface="Arial" panose="020B0604020202020204" pitchFamily="34" charset="0"/>
            </a:endParaRPr>
          </a:p>
        </p:txBody>
      </p:sp>
      <p:sp>
        <p:nvSpPr>
          <p:cNvPr id="4" name="Arrondir un rectangle avec un coin diagonal 3"/>
          <p:cNvSpPr/>
          <p:nvPr/>
        </p:nvSpPr>
        <p:spPr>
          <a:xfrm>
            <a:off x="275782" y="3101959"/>
            <a:ext cx="4845124" cy="1794132"/>
          </a:xfrm>
          <a:prstGeom prst="round2Diag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1300" b="1" u="sng" dirty="0" smtClean="0">
                <a:solidFill>
                  <a:schemeClr val="tx1"/>
                </a:solidFill>
                <a:latin typeface="Arial" panose="020B0604020202020204" pitchFamily="34" charset="0"/>
                <a:cs typeface="Arial" panose="020B0604020202020204" pitchFamily="34" charset="0"/>
              </a:rPr>
              <a:t>حكمه</a:t>
            </a:r>
            <a:endParaRPr lang="ar-DZ" sz="1300" b="1" dirty="0">
              <a:solidFill>
                <a:schemeClr val="tx1"/>
              </a:solidFill>
              <a:latin typeface="Arial" panose="020B0604020202020204" pitchFamily="34" charset="0"/>
              <a:cs typeface="Arial" panose="020B0604020202020204" pitchFamily="34" charset="0"/>
            </a:endParaRPr>
          </a:p>
          <a:p>
            <a:pPr algn="r"/>
            <a:r>
              <a:rPr lang="ar-DZ" sz="1300" b="1" dirty="0">
                <a:solidFill>
                  <a:schemeClr val="tx1"/>
                </a:solidFill>
                <a:latin typeface="Arial" panose="020B0604020202020204" pitchFamily="34" charset="0"/>
                <a:cs typeface="Arial" panose="020B0604020202020204" pitchFamily="34" charset="0"/>
              </a:rPr>
              <a:t>-يجوز اشتراط حق الفسخ –يصح الفسخ إذا استوفى شروطه,</a:t>
            </a:r>
          </a:p>
          <a:p>
            <a:pPr algn="r"/>
            <a:r>
              <a:rPr lang="ar-DZ" sz="1300" b="1" dirty="0">
                <a:solidFill>
                  <a:schemeClr val="tx1"/>
                </a:solidFill>
                <a:latin typeface="Arial" panose="020B0604020202020204" pitchFamily="34" charset="0"/>
                <a:cs typeface="Arial" panose="020B0604020202020204" pitchFamily="34" charset="0"/>
              </a:rPr>
              <a:t>                                        </a:t>
            </a:r>
            <a:r>
              <a:rPr lang="ar-DZ" sz="1300" b="1" u="sng" dirty="0">
                <a:solidFill>
                  <a:schemeClr val="tx1"/>
                </a:solidFill>
                <a:latin typeface="Arial" panose="020B0604020202020204" pitchFamily="34" charset="0"/>
                <a:cs typeface="Arial" panose="020B0604020202020204" pitchFamily="34" charset="0"/>
              </a:rPr>
              <a:t>سبب الفسخ</a:t>
            </a:r>
            <a:r>
              <a:rPr lang="ar-DZ" sz="1300" b="1" dirty="0">
                <a:solidFill>
                  <a:schemeClr val="tx1"/>
                </a:solidFill>
                <a:latin typeface="Arial" panose="020B0604020202020204" pitchFamily="34" charset="0"/>
                <a:cs typeface="Arial" panose="020B0604020202020204" pitchFamily="34" charset="0"/>
              </a:rPr>
              <a:t>:</a:t>
            </a:r>
            <a:br>
              <a:rPr lang="ar-DZ" sz="1300" b="1" dirty="0">
                <a:solidFill>
                  <a:schemeClr val="tx1"/>
                </a:solidFill>
                <a:latin typeface="Arial" panose="020B0604020202020204" pitchFamily="34" charset="0"/>
                <a:cs typeface="Arial" panose="020B0604020202020204" pitchFamily="34" charset="0"/>
              </a:rPr>
            </a:br>
            <a:r>
              <a:rPr lang="ar-DZ" sz="1300" b="1" dirty="0">
                <a:solidFill>
                  <a:schemeClr val="tx1"/>
                </a:solidFill>
                <a:latin typeface="Arial" panose="020B0604020202020204" pitchFamily="34" charset="0"/>
                <a:cs typeface="Arial" panose="020B0604020202020204" pitchFamily="34" charset="0"/>
              </a:rPr>
              <a:t>سبب الحق في الفسخ تحقق إحدى الحالات التي اشترط الفسخ عند تحققها </a:t>
            </a:r>
            <a:endParaRPr lang="ar-DZ" sz="1300" b="1" dirty="0" smtClean="0">
              <a:solidFill>
                <a:schemeClr val="tx1"/>
              </a:solidFill>
              <a:latin typeface="Arial" panose="020B0604020202020204" pitchFamily="34" charset="0"/>
              <a:cs typeface="Arial" panose="020B0604020202020204" pitchFamily="34" charset="0"/>
            </a:endParaRPr>
          </a:p>
          <a:p>
            <a:pPr algn="r"/>
            <a:r>
              <a:rPr lang="ar-DZ" sz="1300" b="1" dirty="0">
                <a:solidFill>
                  <a:schemeClr val="tx1"/>
                </a:solidFill>
                <a:latin typeface="Arial" panose="020B0604020202020204" pitchFamily="34" charset="0"/>
                <a:cs typeface="Arial" panose="020B0604020202020204" pitchFamily="34" charset="0"/>
              </a:rPr>
              <a:t> </a:t>
            </a:r>
            <a:r>
              <a:rPr lang="ar-DZ" sz="1300" b="1" dirty="0" smtClean="0">
                <a:solidFill>
                  <a:schemeClr val="tx1"/>
                </a:solidFill>
                <a:latin typeface="Arial" panose="020B0604020202020204" pitchFamily="34" charset="0"/>
                <a:cs typeface="Arial" panose="020B0604020202020204" pitchFamily="34" charset="0"/>
              </a:rPr>
              <a:t>                                    </a:t>
            </a:r>
            <a:r>
              <a:rPr lang="ar-DZ" sz="1300" b="1" u="sng" dirty="0" smtClean="0">
                <a:solidFill>
                  <a:schemeClr val="tx1"/>
                </a:solidFill>
                <a:latin typeface="Arial" panose="020B0604020202020204" pitchFamily="34" charset="0"/>
                <a:cs typeface="Arial" panose="020B0604020202020204" pitchFamily="34" charset="0"/>
              </a:rPr>
              <a:t>شروط صحة </a:t>
            </a:r>
            <a:r>
              <a:rPr lang="ar-DZ" sz="1300" b="1" u="sng" dirty="0">
                <a:solidFill>
                  <a:schemeClr val="tx1"/>
                </a:solidFill>
                <a:latin typeface="Arial" panose="020B0604020202020204" pitchFamily="34" charset="0"/>
                <a:cs typeface="Arial" panose="020B0604020202020204" pitchFamily="34" charset="0"/>
              </a:rPr>
              <a:t>الفسخ:</a:t>
            </a:r>
            <a:r>
              <a:rPr lang="ar-DZ" sz="1300" b="1" dirty="0">
                <a:solidFill>
                  <a:schemeClr val="tx1"/>
                </a:solidFill>
                <a:latin typeface="Arial" panose="020B0604020202020204" pitchFamily="34" charset="0"/>
                <a:cs typeface="Arial" panose="020B0604020202020204" pitchFamily="34" charset="0"/>
              </a:rPr>
              <a:t/>
            </a:r>
            <a:br>
              <a:rPr lang="ar-DZ" sz="1300" b="1" dirty="0">
                <a:solidFill>
                  <a:schemeClr val="tx1"/>
                </a:solidFill>
                <a:latin typeface="Arial" panose="020B0604020202020204" pitchFamily="34" charset="0"/>
                <a:cs typeface="Arial" panose="020B0604020202020204" pitchFamily="34" charset="0"/>
              </a:rPr>
            </a:br>
            <a:r>
              <a:rPr lang="ar-DZ" sz="1300" b="1" dirty="0">
                <a:solidFill>
                  <a:schemeClr val="tx1"/>
                </a:solidFill>
                <a:latin typeface="Arial" panose="020B0604020202020204" pitchFamily="34" charset="0"/>
                <a:cs typeface="Arial" panose="020B0604020202020204" pitchFamily="34" charset="0"/>
              </a:rPr>
              <a:t>وجود سببه وبقاء السبب إلى حين الفسخ ،انتفاء موانعه. إشعار من له حق الفسخ الطرف الآخر بالفسخ حسب العرف. ممارسة صاحب حق الفسخ حقه </a:t>
            </a:r>
          </a:p>
        </p:txBody>
      </p:sp>
      <p:sp>
        <p:nvSpPr>
          <p:cNvPr id="6" name="Rectangle 5"/>
          <p:cNvSpPr/>
          <p:nvPr/>
        </p:nvSpPr>
        <p:spPr>
          <a:xfrm>
            <a:off x="8835506" y="477812"/>
            <a:ext cx="2561498" cy="523220"/>
          </a:xfrm>
          <a:prstGeom prst="rect">
            <a:avLst/>
          </a:prstGeom>
        </p:spPr>
        <p:txBody>
          <a:bodyPr wrap="square">
            <a:spAutoFit/>
          </a:bodyPr>
          <a:lstStyle/>
          <a:p>
            <a:pPr algn="ctr"/>
            <a:r>
              <a:rPr lang="ar-DZ" sz="1400" b="1" u="sng" dirty="0">
                <a:solidFill>
                  <a:srgbClr val="231F20"/>
                </a:solidFill>
                <a:latin typeface="Arial" panose="020B0604020202020204" pitchFamily="34" charset="0"/>
                <a:cs typeface="Arial" panose="020B0604020202020204" pitchFamily="34" charset="0"/>
              </a:rPr>
              <a:t>موانع </a:t>
            </a:r>
            <a:r>
              <a:rPr lang="ar-DZ" sz="1400" b="1" u="sng" dirty="0" smtClean="0">
                <a:solidFill>
                  <a:srgbClr val="231F20"/>
                </a:solidFill>
                <a:latin typeface="Arial" panose="020B0604020202020204" pitchFamily="34" charset="0"/>
                <a:cs typeface="Arial" panose="020B0604020202020204" pitchFamily="34" charset="0"/>
              </a:rPr>
              <a:t>الفسخ</a:t>
            </a:r>
          </a:p>
          <a:p>
            <a:pPr algn="r"/>
            <a:r>
              <a:rPr lang="ar-DZ" sz="1400" b="1" u="sng" dirty="0" smtClean="0">
                <a:latin typeface="Arial" panose="020B0604020202020204" pitchFamily="34" charset="0"/>
                <a:cs typeface="Arial" panose="020B0604020202020204" pitchFamily="34" charset="0"/>
              </a:rPr>
              <a:t> </a:t>
            </a:r>
            <a:endParaRPr lang="fr-FR" sz="1400" b="1" u="sng" dirty="0">
              <a:latin typeface="Arial" panose="020B0604020202020204" pitchFamily="34" charset="0"/>
              <a:cs typeface="Arial" panose="020B0604020202020204" pitchFamily="34" charset="0"/>
            </a:endParaRPr>
          </a:p>
        </p:txBody>
      </p:sp>
      <p:sp>
        <p:nvSpPr>
          <p:cNvPr id="7" name="Rectangle 6"/>
          <p:cNvSpPr/>
          <p:nvPr/>
        </p:nvSpPr>
        <p:spPr>
          <a:xfrm>
            <a:off x="8760698" y="790189"/>
            <a:ext cx="2634264" cy="2739211"/>
          </a:xfrm>
          <a:prstGeom prst="rect">
            <a:avLst/>
          </a:prstGeom>
        </p:spPr>
        <p:txBody>
          <a:bodyPr wrap="square">
            <a:spAutoFit/>
          </a:bodyPr>
          <a:lstStyle/>
          <a:p>
            <a:pPr algn="r"/>
            <a:r>
              <a:rPr lang="ar-DZ" sz="1400" b="1" dirty="0">
                <a:solidFill>
                  <a:srgbClr val="231F20"/>
                </a:solidFill>
                <a:latin typeface="Arial" panose="020B0604020202020204" pitchFamily="34" charset="0"/>
                <a:cs typeface="Arial" panose="020B0604020202020204" pitchFamily="34" charset="0"/>
              </a:rPr>
              <a:t>-</a:t>
            </a:r>
            <a:r>
              <a:rPr lang="ar-DZ" sz="1200" b="1" dirty="0" smtClean="0">
                <a:solidFill>
                  <a:srgbClr val="231F20"/>
                </a:solidFill>
                <a:latin typeface="Arial" panose="020B0604020202020204" pitchFamily="34" charset="0"/>
                <a:cs typeface="Arial" panose="020B0604020202020204" pitchFamily="34" charset="0"/>
              </a:rPr>
              <a:t>هلاك </a:t>
            </a:r>
            <a:r>
              <a:rPr lang="ar-DZ" sz="1200" b="1" dirty="0">
                <a:solidFill>
                  <a:srgbClr val="231F20"/>
                </a:solidFill>
                <a:latin typeface="Arial" panose="020B0604020202020204" pitchFamily="34" charset="0"/>
                <a:cs typeface="Arial" panose="020B0604020202020204" pitchFamily="34" charset="0"/>
              </a:rPr>
              <a:t>المبيع بآفة سماوية بعد قبضه.</a:t>
            </a:r>
            <a:br>
              <a:rPr lang="ar-DZ" sz="1200" b="1" dirty="0">
                <a:solidFill>
                  <a:srgbClr val="231F20"/>
                </a:solidFill>
                <a:latin typeface="Arial" panose="020B0604020202020204" pitchFamily="34" charset="0"/>
                <a:cs typeface="Arial" panose="020B0604020202020204" pitchFamily="34" charset="0"/>
              </a:rPr>
            </a:br>
            <a:r>
              <a:rPr lang="ar-DZ" sz="1200" b="1" dirty="0" smtClean="0">
                <a:solidFill>
                  <a:srgbClr val="231F20"/>
                </a:solidFill>
                <a:latin typeface="Arial" panose="020B0604020202020204" pitchFamily="34" charset="0"/>
                <a:cs typeface="Arial" panose="020B0604020202020204" pitchFamily="34" charset="0"/>
              </a:rPr>
              <a:t>-تسبب </a:t>
            </a:r>
            <a:r>
              <a:rPr lang="ar-DZ" sz="1200" b="1" dirty="0">
                <a:solidFill>
                  <a:srgbClr val="231F20"/>
                </a:solidFill>
                <a:latin typeface="Arial" panose="020B0604020202020204" pitchFamily="34" charset="0"/>
                <a:cs typeface="Arial" panose="020B0604020202020204" pitchFamily="34" charset="0"/>
              </a:rPr>
              <a:t>المشتري في هلاك محل العقد </a:t>
            </a:r>
            <a:r>
              <a:rPr lang="ar-DZ" sz="1200" b="1" dirty="0" smtClean="0">
                <a:solidFill>
                  <a:srgbClr val="231F20"/>
                </a:solidFill>
                <a:latin typeface="Arial" panose="020B0604020202020204" pitchFamily="34" charset="0"/>
                <a:cs typeface="Arial" panose="020B0604020202020204" pitchFamily="34" charset="0"/>
              </a:rPr>
              <a:t>مطلقا</a:t>
            </a:r>
            <a:r>
              <a:rPr lang="ar-DZ" sz="1200" b="1" dirty="0">
                <a:solidFill>
                  <a:srgbClr val="231F20"/>
                </a:solidFill>
                <a:latin typeface="Arial" panose="020B0604020202020204" pitchFamily="34" charset="0"/>
                <a:cs typeface="Arial" panose="020B0604020202020204" pitchFamily="34" charset="0"/>
              </a:rPr>
              <a:t>، قبل القبض أو بعده.</a:t>
            </a:r>
            <a:br>
              <a:rPr lang="ar-DZ" sz="1200" b="1" dirty="0">
                <a:solidFill>
                  <a:srgbClr val="231F20"/>
                </a:solidFill>
                <a:latin typeface="Arial" panose="020B0604020202020204" pitchFamily="34" charset="0"/>
                <a:cs typeface="Arial" panose="020B0604020202020204" pitchFamily="34" charset="0"/>
              </a:rPr>
            </a:br>
            <a:r>
              <a:rPr lang="ar-DZ" sz="1200" b="1" dirty="0" smtClean="0">
                <a:solidFill>
                  <a:srgbClr val="231F20"/>
                </a:solidFill>
                <a:latin typeface="Arial" panose="020B0604020202020204" pitchFamily="34" charset="0"/>
                <a:cs typeface="Arial" panose="020B0604020202020204" pitchFamily="34" charset="0"/>
              </a:rPr>
              <a:t>-التصــرف </a:t>
            </a:r>
            <a:r>
              <a:rPr lang="ar-DZ" sz="1200" b="1" dirty="0">
                <a:solidFill>
                  <a:srgbClr val="231F20"/>
                </a:solidFill>
                <a:latin typeface="Arial" panose="020B0604020202020204" pitchFamily="34" charset="0"/>
                <a:cs typeface="Arial" panose="020B0604020202020204" pitchFamily="34" charset="0"/>
              </a:rPr>
              <a:t>الناقــل للملك الذي يتعلق بــه حق الغير، كمــا لو تصرف</a:t>
            </a:r>
            <a:br>
              <a:rPr lang="ar-DZ" sz="1200" b="1" dirty="0">
                <a:solidFill>
                  <a:srgbClr val="231F20"/>
                </a:solidFill>
                <a:latin typeface="Arial" panose="020B0604020202020204" pitchFamily="34" charset="0"/>
                <a:cs typeface="Arial" panose="020B0604020202020204" pitchFamily="34" charset="0"/>
              </a:rPr>
            </a:br>
            <a:r>
              <a:rPr lang="ar-DZ" sz="1200" b="1" dirty="0" smtClean="0">
                <a:solidFill>
                  <a:srgbClr val="231F20"/>
                </a:solidFill>
                <a:latin typeface="Arial" panose="020B0604020202020204" pitchFamily="34" charset="0"/>
                <a:cs typeface="Arial" panose="020B0604020202020204" pitchFamily="34" charset="0"/>
              </a:rPr>
              <a:t>-المشتري </a:t>
            </a:r>
            <a:r>
              <a:rPr lang="ar-DZ" sz="1200" b="1" dirty="0">
                <a:solidFill>
                  <a:srgbClr val="231F20"/>
                </a:solidFill>
                <a:latin typeface="Arial" panose="020B0604020202020204" pitchFamily="34" charset="0"/>
                <a:cs typeface="Arial" panose="020B0604020202020204" pitchFamily="34" charset="0"/>
              </a:rPr>
              <a:t>ببيع محل العقد أو هبته، وانتقل المبيع إلى ملك الغير.</a:t>
            </a:r>
            <a:br>
              <a:rPr lang="ar-DZ" sz="1200" b="1" dirty="0">
                <a:solidFill>
                  <a:srgbClr val="231F20"/>
                </a:solidFill>
                <a:latin typeface="Arial" panose="020B0604020202020204" pitchFamily="34" charset="0"/>
                <a:cs typeface="Arial" panose="020B0604020202020204" pitchFamily="34" charset="0"/>
              </a:rPr>
            </a:br>
            <a:r>
              <a:rPr lang="ar-DZ" sz="1200" b="1" dirty="0" smtClean="0">
                <a:solidFill>
                  <a:srgbClr val="231F20"/>
                </a:solidFill>
                <a:latin typeface="Arial" panose="020B0604020202020204" pitchFamily="34" charset="0"/>
                <a:cs typeface="Arial" panose="020B0604020202020204" pitchFamily="34" charset="0"/>
              </a:rPr>
              <a:t>-انتهاء </a:t>
            </a:r>
            <a:r>
              <a:rPr lang="ar-DZ" sz="1200" b="1" dirty="0">
                <a:solidFill>
                  <a:srgbClr val="231F20"/>
                </a:solidFill>
                <a:latin typeface="Arial" panose="020B0604020202020204" pitchFamily="34" charset="0"/>
                <a:cs typeface="Arial" panose="020B0604020202020204" pitchFamily="34" charset="0"/>
              </a:rPr>
              <a:t>المدة المحددة في العقد لممارسة الفسخ</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a:t>
            </a:r>
          </a:p>
          <a:p>
            <a:pPr algn="ctr"/>
            <a:r>
              <a:rPr lang="ar-DZ" sz="1400" b="1" u="sng" dirty="0">
                <a:latin typeface="Arial" panose="020B0604020202020204" pitchFamily="34" charset="0"/>
                <a:cs typeface="Arial" panose="020B0604020202020204" pitchFamily="34" charset="0"/>
              </a:rPr>
              <a:t>أثر الفسخ:</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الفسخ يرفع حكم العقد من حين الفسخ إلا أن النماء المتصل يتبع الأصل</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وأما النماء المنفصل من حين العقد إلى الفسخ قبل قبض المشتري فهو للبائع،</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وبعد قبض المشتري هو للمشتري </a:t>
            </a:r>
            <a:endParaRPr lang="fr-FR" sz="1200" b="1" dirty="0">
              <a:latin typeface="Arial" panose="020B0604020202020204" pitchFamily="34" charset="0"/>
              <a:cs typeface="Arial" panose="020B0604020202020204" pitchFamily="34" charset="0"/>
            </a:endParaRPr>
          </a:p>
        </p:txBody>
      </p:sp>
      <p:sp>
        <p:nvSpPr>
          <p:cNvPr id="8" name="Rectangle 7"/>
          <p:cNvSpPr/>
          <p:nvPr/>
        </p:nvSpPr>
        <p:spPr>
          <a:xfrm>
            <a:off x="5662322" y="4165121"/>
            <a:ext cx="2771486" cy="2677656"/>
          </a:xfrm>
          <a:prstGeom prst="rect">
            <a:avLst/>
          </a:prstGeom>
        </p:spPr>
        <p:txBody>
          <a:bodyPr wrap="square">
            <a:spAutoFit/>
          </a:bodyPr>
          <a:lstStyle/>
          <a:p>
            <a:pPr algn="ctr"/>
            <a:r>
              <a:rPr lang="ar-DZ" sz="1200" b="1" u="sng" dirty="0">
                <a:solidFill>
                  <a:srgbClr val="231F20"/>
                </a:solidFill>
                <a:latin typeface="Arial" panose="020B0604020202020204" pitchFamily="34" charset="0"/>
                <a:cs typeface="Arial" panose="020B0604020202020204" pitchFamily="34" charset="0"/>
              </a:rPr>
              <a:t>من تطبيقات الفسخ </a:t>
            </a:r>
            <a:r>
              <a:rPr lang="ar-DZ" sz="1200" b="1" u="sng" dirty="0" smtClean="0">
                <a:solidFill>
                  <a:srgbClr val="231F20"/>
                </a:solidFill>
                <a:latin typeface="Arial" panose="020B0604020202020204" pitchFamily="34" charset="0"/>
                <a:cs typeface="Arial" panose="020B0604020202020204" pitchFamily="34" charset="0"/>
              </a:rPr>
              <a:t>بالشرط</a:t>
            </a:r>
          </a:p>
          <a:p>
            <a:pPr algn="ctr"/>
            <a:endParaRPr lang="ar-DZ" sz="1200" b="1" u="sng" dirty="0" smtClean="0">
              <a:solidFill>
                <a:srgbClr val="231F20"/>
              </a:solidFill>
              <a:latin typeface="Arial" panose="020B0604020202020204" pitchFamily="34" charset="0"/>
              <a:cs typeface="Arial" panose="020B0604020202020204" pitchFamily="34" charset="0"/>
            </a:endParaRPr>
          </a:p>
          <a:p>
            <a:pPr algn="ctr"/>
            <a:r>
              <a:rPr lang="ar-DZ" sz="1200" b="1" u="sng"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يصح اشــتراط الفسخ في اتفاقيات التســهيلات الائتمانية </a:t>
            </a:r>
            <a:r>
              <a:rPr lang="ar-DZ" sz="1200" b="1" dirty="0" smtClean="0">
                <a:latin typeface="Arial" panose="020B0604020202020204" pitchFamily="34" charset="0"/>
                <a:cs typeface="Arial" panose="020B0604020202020204" pitchFamily="34" charset="0"/>
              </a:rPr>
              <a:t>,</a:t>
            </a:r>
          </a:p>
          <a:p>
            <a:pPr algn="ct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إذا اشــترط المؤجر </a:t>
            </a:r>
            <a:r>
              <a:rPr lang="ar-DZ" sz="1200" b="1" dirty="0" smtClean="0">
                <a:latin typeface="Arial" panose="020B0604020202020204" pitchFamily="34" charset="0"/>
                <a:cs typeface="Arial" panose="020B0604020202020204" pitchFamily="34" charset="0"/>
              </a:rPr>
              <a:t> إضافة أجرة تكميلية عند تجديد العقد فرفض المستأجر,</a:t>
            </a:r>
          </a:p>
          <a:p>
            <a:pPr algn="ctr" rtl="1"/>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يحق للدائن أن يشــترط على المدين حلول الأقساط، وحق </a:t>
            </a:r>
            <a:r>
              <a:rPr lang="ar-DZ" sz="1200" b="1" dirty="0" smtClean="0">
                <a:latin typeface="Arial" panose="020B0604020202020204" pitchFamily="34" charset="0"/>
                <a:cs typeface="Arial" panose="020B0604020202020204" pitchFamily="34" charset="0"/>
              </a:rPr>
              <a:t>الفسخ، أو </a:t>
            </a:r>
            <a:r>
              <a:rPr lang="ar-DZ" sz="1200" b="1" dirty="0">
                <a:latin typeface="Arial" panose="020B0604020202020204" pitchFamily="34" charset="0"/>
                <a:cs typeface="Arial" panose="020B0604020202020204" pitchFamily="34" charset="0"/>
              </a:rPr>
              <a:t>أحدهما في حال </a:t>
            </a:r>
            <a:r>
              <a:rPr lang="ar-DZ" sz="1200" b="1" dirty="0" smtClean="0">
                <a:latin typeface="Arial" panose="020B0604020202020204" pitchFamily="34" charset="0"/>
                <a:cs typeface="Arial" panose="020B0604020202020204" pitchFamily="34" charset="0"/>
              </a:rPr>
              <a:t>المماطلة,</a:t>
            </a:r>
          </a:p>
          <a:p>
            <a:pPr algn="ctr" rtl="1"/>
            <a:r>
              <a:rPr lang="ar-DZ" sz="1200" b="1" dirty="0" smtClean="0">
                <a:latin typeface="Arial" panose="020B0604020202020204" pitchFamily="34" charset="0"/>
                <a:cs typeface="Arial" panose="020B0604020202020204" pitchFamily="34" charset="0"/>
              </a:rPr>
              <a:t>-إذا </a:t>
            </a:r>
            <a:r>
              <a:rPr lang="ar-DZ" sz="1200" b="1" dirty="0">
                <a:latin typeface="Arial" panose="020B0604020202020204" pitchFamily="34" charset="0"/>
                <a:cs typeface="Arial" panose="020B0604020202020204" pitchFamily="34" charset="0"/>
              </a:rPr>
              <a:t>اشــترط البائع </a:t>
            </a:r>
            <a:r>
              <a:rPr lang="ar-DZ" sz="1200" b="1" dirty="0" smtClean="0">
                <a:latin typeface="Arial" panose="020B0604020202020204" pitchFamily="34" charset="0"/>
                <a:cs typeface="Arial" panose="020B0604020202020204" pitchFamily="34" charset="0"/>
              </a:rPr>
              <a:t>تقديم المشــتري رهنــا </a:t>
            </a:r>
            <a:r>
              <a:rPr lang="ar-DZ" sz="1200" b="1" dirty="0">
                <a:latin typeface="Arial" panose="020B0604020202020204" pitchFamily="34" charset="0"/>
                <a:cs typeface="Arial" panose="020B0604020202020204" pitchFamily="34" charset="0"/>
              </a:rPr>
              <a:t>أو </a:t>
            </a:r>
            <a:r>
              <a:rPr lang="ar-DZ" sz="1200" b="1" dirty="0" smtClean="0">
                <a:latin typeface="Arial" panose="020B0604020202020204" pitchFamily="34" charset="0"/>
                <a:cs typeface="Arial" panose="020B0604020202020204" pitchFamily="34" charset="0"/>
              </a:rPr>
              <a:t>كفيــلا أو ضمانا آخر ولم </a:t>
            </a:r>
            <a:r>
              <a:rPr lang="ar-DZ" sz="1200" b="1" dirty="0">
                <a:latin typeface="Arial" panose="020B0604020202020204" pitchFamily="34" charset="0"/>
                <a:cs typeface="Arial" panose="020B0604020202020204" pitchFamily="34" charset="0"/>
              </a:rPr>
              <a:t>يقدمه المشتري فيحق للبائع فسخ </a:t>
            </a:r>
            <a:r>
              <a:rPr lang="ar-DZ" sz="1200" b="1" dirty="0" smtClean="0">
                <a:latin typeface="Arial" panose="020B0604020202020204" pitchFamily="34" charset="0"/>
                <a:cs typeface="Arial" panose="020B0604020202020204" pitchFamily="34" charset="0"/>
              </a:rPr>
              <a:t>العقد, </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حالات الفســخ المقررة فــي بعض خيارات التروي، أو </a:t>
            </a:r>
            <a:r>
              <a:rPr lang="ar-DZ" sz="1200" b="1" dirty="0" smtClean="0">
                <a:latin typeface="Arial" panose="020B0604020202020204" pitchFamily="34" charset="0"/>
                <a:cs typeface="Arial" panose="020B0604020202020204" pitchFamily="34" charset="0"/>
              </a:rPr>
              <a:t>الســلامة، أو </a:t>
            </a:r>
            <a:r>
              <a:rPr lang="ar-DZ" sz="1200" b="1" dirty="0">
                <a:latin typeface="Arial" panose="020B0604020202020204" pitchFamily="34" charset="0"/>
                <a:cs typeface="Arial" panose="020B0604020202020204" pitchFamily="34" charset="0"/>
              </a:rPr>
              <a:t>الأمانة </a:t>
            </a:r>
            <a:br>
              <a:rPr lang="ar-DZ" sz="1200" b="1" dirty="0">
                <a:latin typeface="Arial" panose="020B0604020202020204" pitchFamily="34" charset="0"/>
                <a:cs typeface="Arial" panose="020B0604020202020204" pitchFamily="34" charset="0"/>
              </a:rPr>
            </a:br>
            <a:endParaRPr lang="fr-FR" sz="1200" b="1" u="sng" dirty="0">
              <a:latin typeface="Arial" panose="020B0604020202020204" pitchFamily="34" charset="0"/>
              <a:cs typeface="Arial" panose="020B0604020202020204" pitchFamily="34" charset="0"/>
            </a:endParaRPr>
          </a:p>
        </p:txBody>
      </p:sp>
      <p:sp>
        <p:nvSpPr>
          <p:cNvPr id="12" name="Organigramme : Procédé prédéfini 11"/>
          <p:cNvSpPr/>
          <p:nvPr/>
        </p:nvSpPr>
        <p:spPr>
          <a:xfrm>
            <a:off x="1191894" y="5180783"/>
            <a:ext cx="3728799" cy="1043612"/>
          </a:xfrm>
          <a:prstGeom prst="flowChartPredefined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b="1" u="sng" dirty="0" smtClean="0">
                <a:solidFill>
                  <a:schemeClr val="tx1"/>
                </a:solidFill>
                <a:latin typeface="Arial" panose="020B0604020202020204" pitchFamily="34" charset="0"/>
                <a:cs typeface="Arial" panose="020B0604020202020204" pitchFamily="34" charset="0"/>
              </a:rPr>
              <a:t>تاريخ إصدار المعيار:</a:t>
            </a:r>
          </a:p>
          <a:p>
            <a:pPr algn="ctr"/>
            <a:endParaRPr lang="ar-DZ" sz="1400" b="1" u="sng" dirty="0" smtClean="0">
              <a:solidFill>
                <a:schemeClr val="tx1"/>
              </a:solidFill>
              <a:latin typeface="Arial" panose="020B0604020202020204" pitchFamily="34" charset="0"/>
              <a:cs typeface="Arial" panose="020B0604020202020204" pitchFamily="34" charset="0"/>
            </a:endParaRPr>
          </a:p>
          <a:p>
            <a:pPr algn="ctr"/>
            <a:r>
              <a:rPr lang="ar-DZ" sz="1400" b="1" dirty="0" smtClean="0">
                <a:solidFill>
                  <a:schemeClr val="tx1"/>
                </a:solidFill>
                <a:latin typeface="Arial" panose="020B0604020202020204" pitchFamily="34" charset="0"/>
                <a:cs typeface="Arial" panose="020B0604020202020204" pitchFamily="34" charset="0"/>
              </a:rPr>
              <a:t>صدر هذا المعيار بتاريخ : 08 نوفمبر 2014</a:t>
            </a:r>
            <a:endParaRPr lang="fr-FR" sz="1400" b="1" dirty="0">
              <a:solidFill>
                <a:schemeClr val="tx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634365308"/>
      </p:ext>
    </p:extLst>
  </p:cSld>
  <p:clrMapOvr>
    <a:masterClrMapping/>
  </p:clrMapOvr>
  <p:transition spd="slow" advTm="209463">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C301C658-9570-4DEA-AFC1-5BF5CD31C71C}"/>
              </a:ext>
            </a:extLst>
          </p:cNvPr>
          <p:cNvSpPr/>
          <p:nvPr/>
        </p:nvSpPr>
        <p:spPr>
          <a:xfrm>
            <a:off x="0" y="0"/>
            <a:ext cx="4929520" cy="6858000"/>
          </a:xfrm>
          <a:custGeom>
            <a:avLst/>
            <a:gdLst>
              <a:gd name="connsiteX0" fmla="*/ 0 w 4929520"/>
              <a:gd name="connsiteY0" fmla="*/ 0 h 6858000"/>
              <a:gd name="connsiteX1" fmla="*/ 3920926 w 4929520"/>
              <a:gd name="connsiteY1" fmla="*/ 0 h 6858000"/>
              <a:gd name="connsiteX2" fmla="*/ 4011680 w 4929520"/>
              <a:gd name="connsiteY2" fmla="*/ 141563 h 6858000"/>
              <a:gd name="connsiteX3" fmla="*/ 4929520 w 4929520"/>
              <a:gd name="connsiteY3" fmla="*/ 3429000 h 6858000"/>
              <a:gd name="connsiteX4" fmla="*/ 4011680 w 4929520"/>
              <a:gd name="connsiteY4" fmla="*/ 6716438 h 6858000"/>
              <a:gd name="connsiteX5" fmla="*/ 3920926 w 4929520"/>
              <a:gd name="connsiteY5" fmla="*/ 6858000 h 6858000"/>
              <a:gd name="connsiteX6" fmla="*/ 0 w 492952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29520" h="6858000">
                <a:moveTo>
                  <a:pt x="0" y="0"/>
                </a:moveTo>
                <a:lnTo>
                  <a:pt x="3920926" y="0"/>
                </a:lnTo>
                <a:lnTo>
                  <a:pt x="4011680" y="141563"/>
                </a:lnTo>
                <a:cubicBezTo>
                  <a:pt x="4594118" y="1100127"/>
                  <a:pt x="4929520" y="2225395"/>
                  <a:pt x="4929520" y="3429000"/>
                </a:cubicBezTo>
                <a:cubicBezTo>
                  <a:pt x="4929520" y="4632605"/>
                  <a:pt x="4594118" y="5757873"/>
                  <a:pt x="4011680" y="6716438"/>
                </a:cubicBezTo>
                <a:lnTo>
                  <a:pt x="3920926" y="6858000"/>
                </a:lnTo>
                <a:lnTo>
                  <a:pt x="0" y="685800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6" name="Rectangle 5">
            <a:extLst>
              <a:ext uri="{FF2B5EF4-FFF2-40B4-BE49-F238E27FC236}">
                <a16:creationId xmlns="" xmlns:a16="http://schemas.microsoft.com/office/drawing/2014/main" id="{817E01CB-23ED-4767-80CC-87A0525A27C3}"/>
              </a:ext>
            </a:extLst>
          </p:cNvPr>
          <p:cNvSpPr/>
          <p:nvPr/>
        </p:nvSpPr>
        <p:spPr>
          <a:xfrm flipH="1">
            <a:off x="3134326" y="778242"/>
            <a:ext cx="2869947" cy="2677656"/>
          </a:xfrm>
          <a:prstGeom prst="rect">
            <a:avLst/>
          </a:prstGeom>
          <a:solidFill>
            <a:schemeClr val="accent1"/>
          </a:solidFill>
          <a:ln>
            <a:noFill/>
          </a:ln>
          <a:effectLst>
            <a:outerShdw blurRad="749300" dist="4826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7" name="Rectangle 6">
            <a:extLst>
              <a:ext uri="{FF2B5EF4-FFF2-40B4-BE49-F238E27FC236}">
                <a16:creationId xmlns="" xmlns:a16="http://schemas.microsoft.com/office/drawing/2014/main" id="{F9D683F6-0C4F-45A7-A964-8E4611932E5A}"/>
              </a:ext>
            </a:extLst>
          </p:cNvPr>
          <p:cNvSpPr/>
          <p:nvPr/>
        </p:nvSpPr>
        <p:spPr>
          <a:xfrm flipH="1">
            <a:off x="59315" y="3601385"/>
            <a:ext cx="842798" cy="2232351"/>
          </a:xfrm>
          <a:prstGeom prst="rect">
            <a:avLst/>
          </a:prstGeom>
          <a:solidFill>
            <a:schemeClr val="accent1"/>
          </a:solidFill>
          <a:ln>
            <a:noFill/>
          </a:ln>
          <a:effectLst>
            <a:outerShdw blurRad="914400" dist="622300" dir="10800000" algn="r" rotWithShape="0">
              <a:prstClr val="black">
                <a:alpha val="5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3" name="Oval 12">
            <a:extLst>
              <a:ext uri="{FF2B5EF4-FFF2-40B4-BE49-F238E27FC236}">
                <a16:creationId xmlns="" xmlns:a16="http://schemas.microsoft.com/office/drawing/2014/main" id="{E64A96C0-CE8C-4D32-81AF-9664104B8856}"/>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30" name="TextBox 29">
            <a:extLst>
              <a:ext uri="{FF2B5EF4-FFF2-40B4-BE49-F238E27FC236}">
                <a16:creationId xmlns="" xmlns:a16="http://schemas.microsoft.com/office/drawing/2014/main" id="{1236B7C1-E45D-40BA-BAB7-319B0B64C11A}"/>
              </a:ext>
            </a:extLst>
          </p:cNvPr>
          <p:cNvSpPr txBox="1"/>
          <p:nvPr/>
        </p:nvSpPr>
        <p:spPr>
          <a:xfrm>
            <a:off x="59316" y="3914970"/>
            <a:ext cx="769448" cy="1692771"/>
          </a:xfrm>
          <a:prstGeom prst="rect">
            <a:avLst/>
          </a:prstGeom>
          <a:noFill/>
        </p:spPr>
        <p:txBody>
          <a:bodyPr wrap="square" rtlCol="0">
            <a:spAutoFit/>
          </a:bodyPr>
          <a:lstStyle/>
          <a:p>
            <a:pPr algn="ctr" rtl="1"/>
            <a:r>
              <a:rPr lang="ar-DZ" sz="2400" b="1" dirty="0" smtClean="0">
                <a:solidFill>
                  <a:schemeClr val="bg1"/>
                </a:solidFill>
                <a:latin typeface="Cairo" panose="00000500000000000000" pitchFamily="2" charset="-78"/>
                <a:cs typeface="Cairo" panose="00000500000000000000" pitchFamily="2" charset="-78"/>
              </a:rPr>
              <a:t>15</a:t>
            </a:r>
          </a:p>
          <a:p>
            <a:pPr algn="ctr" rtl="1"/>
            <a:endParaRPr lang="en-US" sz="2400" b="1" dirty="0">
              <a:solidFill>
                <a:schemeClr val="bg1"/>
              </a:solidFill>
              <a:latin typeface="Cairo" panose="00000500000000000000" pitchFamily="2" charset="-78"/>
              <a:cs typeface="Cairo" panose="00000500000000000000" pitchFamily="2" charset="-78"/>
            </a:endParaRPr>
          </a:p>
          <a:p>
            <a:pPr algn="ctr" rtl="1"/>
            <a:r>
              <a:rPr lang="ar-DZ" sz="2000" b="1" dirty="0" smtClean="0">
                <a:solidFill>
                  <a:schemeClr val="bg1"/>
                </a:solidFill>
                <a:latin typeface="Cairo" panose="00000500000000000000" pitchFamily="2" charset="-78"/>
                <a:cs typeface="Cairo" panose="00000500000000000000" pitchFamily="2" charset="-78"/>
              </a:rPr>
              <a:t>03</a:t>
            </a:r>
          </a:p>
          <a:p>
            <a:pPr algn="ctr" rtl="1"/>
            <a:endParaRPr lang="en-US" b="1" dirty="0">
              <a:solidFill>
                <a:schemeClr val="bg1"/>
              </a:solidFill>
              <a:latin typeface="Cairo" panose="00000500000000000000" pitchFamily="2" charset="-78"/>
              <a:cs typeface="Cairo" panose="00000500000000000000" pitchFamily="2" charset="-78"/>
            </a:endParaRPr>
          </a:p>
          <a:p>
            <a:pPr algn="ctr" rtl="1"/>
            <a:r>
              <a:rPr lang="ar-DZ" b="1" dirty="0" smtClean="0">
                <a:solidFill>
                  <a:schemeClr val="bg1"/>
                </a:solidFill>
                <a:latin typeface="Cairo" panose="00000500000000000000" pitchFamily="2" charset="-78"/>
                <a:cs typeface="Cairo" panose="00000500000000000000" pitchFamily="2" charset="-78"/>
              </a:rPr>
              <a:t>20</a:t>
            </a:r>
            <a:r>
              <a:rPr lang="ar-DZ" dirty="0" smtClean="0">
                <a:solidFill>
                  <a:schemeClr val="bg1"/>
                </a:solidFill>
                <a:latin typeface="Cairo" panose="00000500000000000000" pitchFamily="2" charset="-78"/>
                <a:cs typeface="Cairo" panose="00000500000000000000" pitchFamily="2" charset="-78"/>
              </a:rPr>
              <a:t>09</a:t>
            </a:r>
            <a:endParaRPr lang="en-US" dirty="0">
              <a:solidFill>
                <a:schemeClr val="bg1"/>
              </a:solidFill>
              <a:latin typeface="Cairo" panose="00000500000000000000" pitchFamily="2" charset="-78"/>
              <a:cs typeface="Cairo" panose="00000500000000000000" pitchFamily="2" charset="-78"/>
            </a:endParaRPr>
          </a:p>
        </p:txBody>
      </p:sp>
      <p:sp>
        <p:nvSpPr>
          <p:cNvPr id="31" name="Rectangle 30">
            <a:extLst>
              <a:ext uri="{FF2B5EF4-FFF2-40B4-BE49-F238E27FC236}">
                <a16:creationId xmlns="" xmlns:a16="http://schemas.microsoft.com/office/drawing/2014/main" id="{A82ECFB3-0D50-4638-85EA-EBC93E1EC2DC}"/>
              </a:ext>
            </a:extLst>
          </p:cNvPr>
          <p:cNvSpPr/>
          <p:nvPr/>
        </p:nvSpPr>
        <p:spPr>
          <a:xfrm>
            <a:off x="7362926" y="2491861"/>
            <a:ext cx="4704849" cy="327077"/>
          </a:xfrm>
          <a:prstGeom prst="rect">
            <a:avLst/>
          </a:prstGeom>
        </p:spPr>
        <p:txBody>
          <a:bodyPr wrap="square">
            <a:spAutoFit/>
          </a:bodyPr>
          <a:lstStyle/>
          <a:p>
            <a:pPr algn="justLow" rtl="1">
              <a:lnSpc>
                <a:spcPct val="120000"/>
              </a:lnSpc>
            </a:pPr>
            <a:endParaRPr lang="ar-EG" sz="1400" b="1" dirty="0">
              <a:latin typeface="Arial" panose="020B0604020202020204" pitchFamily="34" charset="0"/>
              <a:cs typeface="Arial" panose="020B0604020202020204" pitchFamily="34" charset="0"/>
            </a:endParaRPr>
          </a:p>
        </p:txBody>
      </p:sp>
      <p:sp>
        <p:nvSpPr>
          <p:cNvPr id="35" name="TextBox 34">
            <a:extLst>
              <a:ext uri="{FF2B5EF4-FFF2-40B4-BE49-F238E27FC236}">
                <a16:creationId xmlns="" xmlns:a16="http://schemas.microsoft.com/office/drawing/2014/main" id="{7651B724-DAE3-4A26-96BD-DDB5A9F99211}"/>
              </a:ext>
            </a:extLst>
          </p:cNvPr>
          <p:cNvSpPr txBox="1"/>
          <p:nvPr/>
        </p:nvSpPr>
        <p:spPr>
          <a:xfrm>
            <a:off x="3134329" y="798466"/>
            <a:ext cx="2766833" cy="2677656"/>
          </a:xfrm>
          <a:prstGeom prst="rect">
            <a:avLst/>
          </a:prstGeom>
          <a:noFill/>
        </p:spPr>
        <p:txBody>
          <a:bodyPr wrap="square" rtlCol="0">
            <a:spAutoFit/>
          </a:bodyPr>
          <a:lstStyle/>
          <a:p>
            <a:pPr algn="ctr" rtl="1">
              <a:lnSpc>
                <a:spcPct val="150000"/>
              </a:lnSpc>
            </a:pPr>
            <a:r>
              <a:rPr lang="ar-DZ" sz="1400" b="1" u="sng" dirty="0">
                <a:solidFill>
                  <a:schemeClr val="bg1"/>
                </a:solidFill>
                <a:latin typeface="Arial" panose="020B0604020202020204" pitchFamily="34" charset="0"/>
                <a:cs typeface="Arial" panose="020B0604020202020204" pitchFamily="34" charset="0"/>
              </a:rPr>
              <a:t>تقديم خدمة الاتصال بشبكة </a:t>
            </a:r>
            <a:r>
              <a:rPr lang="ar-DZ" sz="1400" b="1" u="sng" dirty="0" smtClean="0">
                <a:solidFill>
                  <a:schemeClr val="bg1"/>
                </a:solidFill>
                <a:latin typeface="Arial" panose="020B0604020202020204" pitchFamily="34" charset="0"/>
                <a:cs typeface="Arial" panose="020B0604020202020204" pitchFamily="34" charset="0"/>
              </a:rPr>
              <a:t>الإنترنت</a:t>
            </a:r>
          </a:p>
          <a:p>
            <a:pPr algn="r" rtl="1">
              <a:lnSpc>
                <a:spcPct val="150000"/>
              </a:lnSpc>
            </a:pPr>
            <a:r>
              <a:rPr lang="ar-DZ" sz="1400" b="1" dirty="0">
                <a:solidFill>
                  <a:schemeClr val="bg1"/>
                </a:solidFill>
                <a:latin typeface="Arial" panose="020B0604020202020204" pitchFamily="34" charset="0"/>
                <a:cs typeface="Arial" panose="020B0604020202020204" pitchFamily="34" charset="0"/>
              </a:rPr>
              <a:t>-</a:t>
            </a:r>
            <a:r>
              <a:rPr lang="ar-DZ" sz="1200" b="1" dirty="0" smtClean="0">
                <a:solidFill>
                  <a:schemeClr val="bg1"/>
                </a:solidFill>
                <a:latin typeface="Arial" panose="020B0604020202020204" pitchFamily="34" charset="0"/>
                <a:cs typeface="Arial" panose="020B0604020202020204" pitchFamily="34" charset="0"/>
              </a:rPr>
              <a:t>يجوز </a:t>
            </a:r>
            <a:r>
              <a:rPr lang="ar-DZ" sz="1200" b="1" dirty="0">
                <a:solidFill>
                  <a:schemeClr val="bg1"/>
                </a:solidFill>
                <a:latin typeface="Arial" panose="020B0604020202020204" pitchFamily="34" charset="0"/>
                <a:cs typeface="Arial" panose="020B0604020202020204" pitchFamily="34" charset="0"/>
              </a:rPr>
              <a:t>تقديم المؤسســة خدمة الاتصال بالشــبكة </a:t>
            </a:r>
            <a:r>
              <a:rPr lang="ar-DZ" sz="1200" b="1" dirty="0" smtClean="0">
                <a:solidFill>
                  <a:schemeClr val="bg1"/>
                </a:solidFill>
                <a:latin typeface="Arial" panose="020B0604020202020204" pitchFamily="34" charset="0"/>
                <a:cs typeface="Arial" panose="020B0604020202020204" pitchFamily="34" charset="0"/>
              </a:rPr>
              <a:t>للمســتخدمين بموجب </a:t>
            </a:r>
            <a:r>
              <a:rPr lang="ar-DZ" sz="1200" b="1" dirty="0">
                <a:solidFill>
                  <a:schemeClr val="bg1"/>
                </a:solidFill>
                <a:latin typeface="Arial" panose="020B0604020202020204" pitchFamily="34" charset="0"/>
                <a:cs typeface="Arial" panose="020B0604020202020204" pitchFamily="34" charset="0"/>
              </a:rPr>
              <a:t>عقود اشتراك أو نحوها نظير أجر معين </a:t>
            </a:r>
            <a:r>
              <a:rPr lang="ar-DZ" sz="1200" b="1" dirty="0" smtClean="0">
                <a:solidFill>
                  <a:schemeClr val="bg1"/>
                </a:solidFill>
                <a:latin typeface="Arial" panose="020B0604020202020204" pitchFamily="34" charset="0"/>
                <a:cs typeface="Arial" panose="020B0604020202020204" pitchFamily="34" charset="0"/>
              </a:rPr>
              <a:t>, </a:t>
            </a:r>
            <a:r>
              <a:rPr lang="ar-DZ" sz="1200" b="1" dirty="0">
                <a:solidFill>
                  <a:schemeClr val="bg1"/>
                </a:solidFill>
                <a:latin typeface="Arial" panose="020B0604020202020204" pitchFamily="34" charset="0"/>
                <a:cs typeface="Arial" panose="020B0604020202020204" pitchFamily="34" charset="0"/>
              </a:rPr>
              <a:t>يكيف عقــد تقديم المؤسســة خدمة الاتصال بالشــبكة على </a:t>
            </a:r>
            <a:r>
              <a:rPr lang="ar-DZ" sz="1200" b="1" dirty="0" smtClean="0">
                <a:solidFill>
                  <a:schemeClr val="bg1"/>
                </a:solidFill>
                <a:latin typeface="Arial" panose="020B0604020202020204" pitchFamily="34" charset="0"/>
                <a:cs typeface="Arial" panose="020B0604020202020204" pitchFamily="34" charset="0"/>
              </a:rPr>
              <a:t>أنه عقد </a:t>
            </a:r>
            <a:r>
              <a:rPr lang="ar-DZ" sz="1200" b="1" dirty="0">
                <a:solidFill>
                  <a:schemeClr val="bg1"/>
                </a:solidFill>
                <a:latin typeface="Arial" panose="020B0604020202020204" pitchFamily="34" charset="0"/>
                <a:cs typeface="Arial" panose="020B0604020202020204" pitchFamily="34" charset="0"/>
              </a:rPr>
              <a:t>إجارة مشــتركة بينها وبين المســتفيد من الخدمة </a:t>
            </a:r>
            <a:r>
              <a:rPr lang="ar-DZ" sz="1200" b="1" dirty="0" smtClean="0">
                <a:solidFill>
                  <a:schemeClr val="bg1"/>
                </a:solidFill>
                <a:latin typeface="Arial" panose="020B0604020202020204" pitchFamily="34" charset="0"/>
                <a:cs typeface="Arial" panose="020B0604020202020204" pitchFamily="34" charset="0"/>
              </a:rPr>
              <a:t>,</a:t>
            </a:r>
            <a:r>
              <a:rPr lang="ar-DZ" sz="1200" b="1" dirty="0">
                <a:solidFill>
                  <a:schemeClr val="bg1"/>
                </a:solidFill>
                <a:latin typeface="Arial" panose="020B0604020202020204" pitchFamily="34" charset="0"/>
                <a:cs typeface="Arial" panose="020B0604020202020204" pitchFamily="34" charset="0"/>
              </a:rPr>
              <a:t> على المؤسســة التي تقدم هذه الخدمة اتخــاذ كافة </a:t>
            </a:r>
            <a:r>
              <a:rPr lang="ar-DZ" sz="1200" b="1" dirty="0" smtClean="0">
                <a:solidFill>
                  <a:schemeClr val="bg1"/>
                </a:solidFill>
                <a:latin typeface="Arial" panose="020B0604020202020204" pitchFamily="34" charset="0"/>
                <a:cs typeface="Arial" panose="020B0604020202020204" pitchFamily="34" charset="0"/>
              </a:rPr>
              <a:t>الاحتياطات والإجراءات </a:t>
            </a:r>
            <a:r>
              <a:rPr lang="ar-DZ" sz="1200" b="1" dirty="0">
                <a:solidFill>
                  <a:schemeClr val="bg1"/>
                </a:solidFill>
                <a:latin typeface="Arial" panose="020B0604020202020204" pitchFamily="34" charset="0"/>
                <a:cs typeface="Arial" panose="020B0604020202020204" pitchFamily="34" charset="0"/>
              </a:rPr>
              <a:t>الممكنة للحيلولة دون الاســتخدام غير </a:t>
            </a:r>
            <a:r>
              <a:rPr lang="ar-DZ" sz="1200" b="1" dirty="0" smtClean="0">
                <a:solidFill>
                  <a:schemeClr val="bg1"/>
                </a:solidFill>
                <a:latin typeface="Arial" panose="020B0604020202020204" pitchFamily="34" charset="0"/>
                <a:cs typeface="Arial" panose="020B0604020202020204" pitchFamily="34" charset="0"/>
              </a:rPr>
              <a:t>المشــروع للشبكة</a:t>
            </a:r>
          </a:p>
        </p:txBody>
      </p:sp>
      <p:grpSp>
        <p:nvGrpSpPr>
          <p:cNvPr id="36" name="Group 35">
            <a:extLst>
              <a:ext uri="{FF2B5EF4-FFF2-40B4-BE49-F238E27FC236}">
                <a16:creationId xmlns="" xmlns:a16="http://schemas.microsoft.com/office/drawing/2014/main" id="{25360460-7914-4676-9C5B-D9C889350E19}"/>
              </a:ext>
            </a:extLst>
          </p:cNvPr>
          <p:cNvGrpSpPr/>
          <p:nvPr/>
        </p:nvGrpSpPr>
        <p:grpSpPr>
          <a:xfrm>
            <a:off x="11077778" y="6435045"/>
            <a:ext cx="942619" cy="265864"/>
            <a:chOff x="184400" y="6435045"/>
            <a:chExt cx="942619" cy="265864"/>
          </a:xfrm>
        </p:grpSpPr>
        <p:sp>
          <p:nvSpPr>
            <p:cNvPr id="37" name="Oval 36">
              <a:extLst>
                <a:ext uri="{FF2B5EF4-FFF2-40B4-BE49-F238E27FC236}">
                  <a16:creationId xmlns="" xmlns:a16="http://schemas.microsoft.com/office/drawing/2014/main" id="{7C16D295-D1D6-4E87-B03A-8BA6829E72A1}"/>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38" name="Oval 37">
              <a:extLst>
                <a:ext uri="{FF2B5EF4-FFF2-40B4-BE49-F238E27FC236}">
                  <a16:creationId xmlns="" xmlns:a16="http://schemas.microsoft.com/office/drawing/2014/main" id="{49BF5F21-5A41-41FF-9740-A676DF480C8F}"/>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39" name="Oval 38">
              <a:extLst>
                <a:ext uri="{FF2B5EF4-FFF2-40B4-BE49-F238E27FC236}">
                  <a16:creationId xmlns="" xmlns:a16="http://schemas.microsoft.com/office/drawing/2014/main" id="{B61C4347-4E91-4FAF-B09E-574ABED2F879}"/>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40" name="Group 39">
              <a:extLst>
                <a:ext uri="{FF2B5EF4-FFF2-40B4-BE49-F238E27FC236}">
                  <a16:creationId xmlns="" xmlns:a16="http://schemas.microsoft.com/office/drawing/2014/main" id="{7C554AD7-173C-454B-954C-F26327295792}"/>
                </a:ext>
              </a:extLst>
            </p:cNvPr>
            <p:cNvGrpSpPr/>
            <p:nvPr/>
          </p:nvGrpSpPr>
          <p:grpSpPr>
            <a:xfrm>
              <a:off x="616661" y="6522696"/>
              <a:ext cx="78099" cy="90562"/>
              <a:chOff x="2489196" y="469899"/>
              <a:chExt cx="298450" cy="346075"/>
            </a:xfrm>
            <a:solidFill>
              <a:schemeClr val="bg1"/>
            </a:solidFill>
          </p:grpSpPr>
          <p:sp>
            <p:nvSpPr>
              <p:cNvPr id="47" name="Freeform 6">
                <a:extLst>
                  <a:ext uri="{FF2B5EF4-FFF2-40B4-BE49-F238E27FC236}">
                    <a16:creationId xmlns="" xmlns:a16="http://schemas.microsoft.com/office/drawing/2014/main" id="{F49C5082-BA8C-40E1-9422-616C1B627956}"/>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8" name="Freeform 7">
                <a:extLst>
                  <a:ext uri="{FF2B5EF4-FFF2-40B4-BE49-F238E27FC236}">
                    <a16:creationId xmlns="" xmlns:a16="http://schemas.microsoft.com/office/drawing/2014/main" id="{E15D7CF6-FBB0-4F93-8CC6-F9D9932BBDC8}"/>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9" name="Freeform 8">
                <a:extLst>
                  <a:ext uri="{FF2B5EF4-FFF2-40B4-BE49-F238E27FC236}">
                    <a16:creationId xmlns="" xmlns:a16="http://schemas.microsoft.com/office/drawing/2014/main" id="{ABA0B1D9-31E7-4B62-A1C2-6835B0632893}"/>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0" name="Freeform 9">
                <a:extLst>
                  <a:ext uri="{FF2B5EF4-FFF2-40B4-BE49-F238E27FC236}">
                    <a16:creationId xmlns="" xmlns:a16="http://schemas.microsoft.com/office/drawing/2014/main" id="{16CD3BB4-CDB4-4EB5-BD3C-0B0C1F009CAF}"/>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41" name="Group 40">
              <a:extLst>
                <a:ext uri="{FF2B5EF4-FFF2-40B4-BE49-F238E27FC236}">
                  <a16:creationId xmlns="" xmlns:a16="http://schemas.microsoft.com/office/drawing/2014/main" id="{52C1A04D-83A9-4A6C-A670-B4AFCA69A9BB}"/>
                </a:ext>
              </a:extLst>
            </p:cNvPr>
            <p:cNvGrpSpPr/>
            <p:nvPr/>
          </p:nvGrpSpPr>
          <p:grpSpPr>
            <a:xfrm>
              <a:off x="954830" y="6522904"/>
              <a:ext cx="78514" cy="90146"/>
              <a:chOff x="4024313" y="469901"/>
              <a:chExt cx="300037" cy="344488"/>
            </a:xfrm>
            <a:solidFill>
              <a:schemeClr val="bg1"/>
            </a:solidFill>
          </p:grpSpPr>
          <p:sp>
            <p:nvSpPr>
              <p:cNvPr id="45" name="Freeform 14">
                <a:extLst>
                  <a:ext uri="{FF2B5EF4-FFF2-40B4-BE49-F238E27FC236}">
                    <a16:creationId xmlns="" xmlns:a16="http://schemas.microsoft.com/office/drawing/2014/main" id="{BBF86706-8259-41CD-AC91-BC0ED7D77DA9}"/>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6" name="Freeform 15">
                <a:extLst>
                  <a:ext uri="{FF2B5EF4-FFF2-40B4-BE49-F238E27FC236}">
                    <a16:creationId xmlns="" xmlns:a16="http://schemas.microsoft.com/office/drawing/2014/main" id="{C4F1F5ED-EE27-430D-8980-859A9284BC23}"/>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42" name="Group 25">
              <a:extLst>
                <a:ext uri="{FF2B5EF4-FFF2-40B4-BE49-F238E27FC236}">
                  <a16:creationId xmlns="" xmlns:a16="http://schemas.microsoft.com/office/drawing/2014/main" id="{75591993-0072-4934-BEAA-E5382DF20AE4}"/>
                </a:ext>
              </a:extLst>
            </p:cNvPr>
            <p:cNvGrpSpPr>
              <a:grpSpLocks noChangeAspect="1"/>
            </p:cNvGrpSpPr>
            <p:nvPr/>
          </p:nvGrpSpPr>
          <p:grpSpPr bwMode="auto">
            <a:xfrm>
              <a:off x="275782" y="6518774"/>
              <a:ext cx="83101" cy="98407"/>
              <a:chOff x="3256" y="1652"/>
              <a:chExt cx="1151" cy="1363"/>
            </a:xfrm>
            <a:solidFill>
              <a:schemeClr val="bg1"/>
            </a:solidFill>
          </p:grpSpPr>
          <p:sp>
            <p:nvSpPr>
              <p:cNvPr id="43" name="Freeform 27">
                <a:extLst>
                  <a:ext uri="{FF2B5EF4-FFF2-40B4-BE49-F238E27FC236}">
                    <a16:creationId xmlns="" xmlns:a16="http://schemas.microsoft.com/office/drawing/2014/main" id="{B56C4D73-AEE5-42BF-BC0B-5C09103C010C}"/>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4" name="Freeform 28">
                <a:extLst>
                  <a:ext uri="{FF2B5EF4-FFF2-40B4-BE49-F238E27FC236}">
                    <a16:creationId xmlns="" xmlns:a16="http://schemas.microsoft.com/office/drawing/2014/main" id="{D1238110-2965-4651-A319-3DF1C49B30FF}"/>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sp>
        <p:nvSpPr>
          <p:cNvPr id="2" name="Picture Placeholder 1"/>
          <p:cNvSpPr>
            <a:spLocks noGrp="1"/>
          </p:cNvSpPr>
          <p:nvPr>
            <p:ph type="pic" sz="quarter" idx="10"/>
          </p:nvPr>
        </p:nvSpPr>
        <p:spPr>
          <a:xfrm>
            <a:off x="161268" y="1141392"/>
            <a:ext cx="2869947" cy="2232351"/>
          </a:xfrm>
        </p:spPr>
      </p:sp>
      <p:sp>
        <p:nvSpPr>
          <p:cNvPr id="3" name="Picture Placeholder 2"/>
          <p:cNvSpPr>
            <a:spLocks noGrp="1"/>
          </p:cNvSpPr>
          <p:nvPr>
            <p:ph type="pic" sz="quarter" idx="11"/>
          </p:nvPr>
        </p:nvSpPr>
        <p:spPr>
          <a:xfrm>
            <a:off x="926548" y="3638128"/>
            <a:ext cx="2976663" cy="2232351"/>
          </a:xfrm>
          <a:solidFill>
            <a:schemeClr val="accent1"/>
          </a:solidFill>
        </p:spPr>
      </p:sp>
      <p:sp>
        <p:nvSpPr>
          <p:cNvPr id="4" name="Picture Placeholder 3"/>
          <p:cNvSpPr>
            <a:spLocks noGrp="1"/>
          </p:cNvSpPr>
          <p:nvPr>
            <p:ph type="pic" sz="quarter" idx="12"/>
          </p:nvPr>
        </p:nvSpPr>
        <p:spPr>
          <a:xfrm>
            <a:off x="4062729" y="3539416"/>
            <a:ext cx="3125318" cy="2232351"/>
          </a:xfrm>
        </p:spPr>
      </p:sp>
      <p:sp>
        <p:nvSpPr>
          <p:cNvPr id="53" name="Rectangle 3">
            <a:extLst>
              <a:ext uri="{FF2B5EF4-FFF2-40B4-BE49-F238E27FC236}">
                <a16:creationId xmlns="" xmlns:a16="http://schemas.microsoft.com/office/drawing/2014/main" id="{5F1EFDA1-58D9-43F6-8C2B-06AE2A42A5EA}"/>
              </a:ext>
            </a:extLst>
          </p:cNvPr>
          <p:cNvSpPr/>
          <p:nvPr/>
        </p:nvSpPr>
        <p:spPr>
          <a:xfrm>
            <a:off x="4762589" y="105549"/>
            <a:ext cx="5081286" cy="609398"/>
          </a:xfrm>
          <a:prstGeom prst="rect">
            <a:avLst/>
          </a:prstGeom>
          <a:ln>
            <a:solidFill>
              <a:schemeClr val="accent1">
                <a:lumMod val="75000"/>
              </a:schemeClr>
            </a:solidFill>
          </a:ln>
        </p:spPr>
        <p:txBody>
          <a:bodyPr wrap="square">
            <a:spAutoFit/>
          </a:bodyPr>
          <a:lstStyle/>
          <a:p>
            <a:pPr algn="ctr" rtl="1">
              <a:lnSpc>
                <a:spcPct val="120000"/>
              </a:lnSpc>
            </a:pPr>
            <a:r>
              <a:rPr lang="ar-DZ" sz="2800" b="1" dirty="0" smtClean="0">
                <a:latin typeface="Arial" panose="020B0604020202020204" pitchFamily="34" charset="0"/>
                <a:cs typeface="Arial" panose="020B0604020202020204" pitchFamily="34" charset="0"/>
              </a:rPr>
              <a:t>معيار 38 التعاملات المالية بالأنترنت</a:t>
            </a:r>
            <a:endParaRPr lang="en-US" sz="2800" b="1" dirty="0">
              <a:latin typeface="Arial" panose="020B0604020202020204" pitchFamily="34" charset="0"/>
              <a:cs typeface="Arial" panose="020B0604020202020204" pitchFamily="34" charset="0"/>
            </a:endParaRPr>
          </a:p>
        </p:txBody>
      </p:sp>
      <p:sp>
        <p:nvSpPr>
          <p:cNvPr id="52" name="TextBox 24">
            <a:extLst>
              <a:ext uri="{FF2B5EF4-FFF2-40B4-BE49-F238E27FC236}">
                <a16:creationId xmlns="" xmlns:a16="http://schemas.microsoft.com/office/drawing/2014/main" id="{C6E72561-D8BE-4161-BC00-EC675C16D9ED}"/>
              </a:ext>
            </a:extLst>
          </p:cNvPr>
          <p:cNvSpPr txBox="1"/>
          <p:nvPr/>
        </p:nvSpPr>
        <p:spPr>
          <a:xfrm>
            <a:off x="6099858" y="941446"/>
            <a:ext cx="5826864" cy="1508105"/>
          </a:xfrm>
          <a:prstGeom prst="rect">
            <a:avLst/>
          </a:prstGeom>
          <a:noFill/>
        </p:spPr>
        <p:txBody>
          <a:bodyPr wrap="square" rtlCol="0">
            <a:spAutoFit/>
          </a:bodyPr>
          <a:lstStyle>
            <a:defPPr>
              <a:defRPr lang="en-US"/>
            </a:defPPr>
            <a:lvl1pPr algn="r" rtl="1">
              <a:defRPr sz="3600">
                <a:latin typeface="Inseyab_Demo" panose="00000500000000000000" pitchFamily="50" charset="-78"/>
                <a:cs typeface="Inseyab_Demo" panose="00000500000000000000" pitchFamily="50" charset="-78"/>
              </a:defRPr>
            </a:lvl1pPr>
          </a:lstStyle>
          <a:p>
            <a:r>
              <a:rPr lang="ar-DZ" sz="1400" b="1" u="sng" dirty="0" smtClean="0">
                <a:latin typeface="Arial" panose="020B0604020202020204" pitchFamily="34" charset="0"/>
                <a:cs typeface="Arial" panose="020B0604020202020204" pitchFamily="34" charset="0"/>
              </a:rPr>
              <a:t>التقديم</a:t>
            </a:r>
            <a:r>
              <a:rPr lang="ar-DZ" sz="1400" b="1" dirty="0" smtClean="0">
                <a:latin typeface="Arial" panose="020B0604020202020204" pitchFamily="34" charset="0"/>
                <a:cs typeface="Arial" panose="020B0604020202020204" pitchFamily="34" charset="0"/>
              </a:rPr>
              <a:t>: يهدف هذا المعيار إلى بيان الأحكام الشرعية المتعلقة بإبرام العقود والتعاملات</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r>
              <a:rPr lang="ar-DZ" sz="1400" b="1" dirty="0">
                <a:latin typeface="Arial" panose="020B0604020202020204" pitchFamily="34" charset="0"/>
                <a:cs typeface="Arial" panose="020B0604020202020204" pitchFamily="34" charset="0"/>
              </a:rPr>
              <a:t>المالية باستخدام الإنترنت، وبيان ما ينبغي على </a:t>
            </a:r>
            <a:r>
              <a:rPr lang="ar-DZ" sz="1400" b="1" dirty="0" smtClean="0">
                <a:latin typeface="Arial" panose="020B0604020202020204" pitchFamily="34" charset="0"/>
                <a:cs typeface="Arial" panose="020B0604020202020204" pitchFamily="34" charset="0"/>
              </a:rPr>
              <a:t>(المؤسسة/المؤسسات) مراعاته في تلك </a:t>
            </a:r>
            <a:r>
              <a:rPr lang="ar-DZ" sz="1400" b="1" dirty="0">
                <a:latin typeface="Arial" panose="020B0604020202020204" pitchFamily="34" charset="0"/>
                <a:cs typeface="Arial" panose="020B0604020202020204" pitchFamily="34" charset="0"/>
              </a:rPr>
              <a:t>العقود والتعاملات </a:t>
            </a:r>
            <a:br>
              <a:rPr lang="ar-DZ" sz="1400" b="1" dirty="0">
                <a:latin typeface="Arial" panose="020B0604020202020204" pitchFamily="34" charset="0"/>
                <a:cs typeface="Arial" panose="020B0604020202020204" pitchFamily="34" charset="0"/>
              </a:rPr>
            </a:br>
            <a:r>
              <a:rPr lang="ar-DZ" sz="1400" b="1" u="sng" dirty="0" smtClean="0">
                <a:latin typeface="Arial" panose="020B0604020202020204" pitchFamily="34" charset="0"/>
                <a:cs typeface="Arial" panose="020B0604020202020204" pitchFamily="34" charset="0"/>
              </a:rPr>
              <a:t>نطاق </a:t>
            </a:r>
            <a:r>
              <a:rPr lang="ar-DZ" sz="1200" b="1" u="sng" dirty="0" smtClean="0">
                <a:latin typeface="Arial" panose="020B0604020202020204" pitchFamily="34" charset="0"/>
                <a:cs typeface="Arial" panose="020B0604020202020204" pitchFamily="34" charset="0"/>
              </a:rPr>
              <a:t>المعيار</a:t>
            </a:r>
            <a:r>
              <a:rPr lang="ar-DZ" sz="1200" b="1" dirty="0" smtClean="0">
                <a:latin typeface="Arial" panose="020B0604020202020204" pitchFamily="34" charset="0"/>
                <a:cs typeface="Arial" panose="020B0604020202020204" pitchFamily="34" charset="0"/>
              </a:rPr>
              <a:t>: يتناول </a:t>
            </a:r>
            <a:r>
              <a:rPr lang="ar-DZ" sz="1200" b="1" dirty="0">
                <a:latin typeface="Arial" panose="020B0604020202020204" pitchFamily="34" charset="0"/>
                <a:cs typeface="Arial" panose="020B0604020202020204" pitchFamily="34" charset="0"/>
              </a:rPr>
              <a:t>هذا المعيار بيان الأحكام المتعلقة بإبرام العقود المالية باستخدام </a:t>
            </a:r>
            <a:r>
              <a:rPr lang="ar-DZ" sz="1200" b="1" dirty="0" smtClean="0">
                <a:latin typeface="Arial" panose="020B0604020202020204" pitchFamily="34" charset="0"/>
                <a:cs typeface="Arial" panose="020B0604020202020204" pitchFamily="34" charset="0"/>
              </a:rPr>
              <a:t>شبكة الإنترنت</a:t>
            </a:r>
            <a:r>
              <a:rPr lang="ar-DZ" sz="1200" b="1" dirty="0">
                <a:latin typeface="Arial" panose="020B0604020202020204" pitchFamily="34" charset="0"/>
                <a:cs typeface="Arial" panose="020B0604020202020204" pitchFamily="34" charset="0"/>
              </a:rPr>
              <a:t>، سواء ما تعلق منها بإنشاء المواقع التجارية على الشبكة، أم </a:t>
            </a:r>
            <a:r>
              <a:rPr lang="ar-DZ" sz="1200" b="1" dirty="0" smtClean="0">
                <a:latin typeface="Arial" panose="020B0604020202020204" pitchFamily="34" charset="0"/>
                <a:cs typeface="Arial" panose="020B0604020202020204" pitchFamily="34" charset="0"/>
              </a:rPr>
              <a:t>بتقديم خدمة الاتصال بها، وبيان التكييف الشرعي لإبرام العقود باستخدامها، وتحديد</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زمان </a:t>
            </a:r>
            <a:r>
              <a:rPr lang="ar-DZ" sz="1200" b="1" dirty="0">
                <a:latin typeface="Arial" panose="020B0604020202020204" pitchFamily="34" charset="0"/>
                <a:cs typeface="Arial" panose="020B0604020202020204" pitchFamily="34" charset="0"/>
              </a:rPr>
              <a:t>انعقاد العقد بهذه الوسيلة، وبيان ما يتعلق بالقبض من أحكام عند </a:t>
            </a:r>
            <a:r>
              <a:rPr lang="ar-DZ" sz="1200" b="1" dirty="0" smtClean="0">
                <a:latin typeface="Arial" panose="020B0604020202020204" pitchFamily="34" charset="0"/>
                <a:cs typeface="Arial" panose="020B0604020202020204" pitchFamily="34" charset="0"/>
              </a:rPr>
              <a:t>إبرام العقود </a:t>
            </a:r>
            <a:r>
              <a:rPr lang="ar-DZ" sz="1200" b="1" dirty="0">
                <a:latin typeface="Arial" panose="020B0604020202020204" pitchFamily="34" charset="0"/>
                <a:cs typeface="Arial" panose="020B0604020202020204" pitchFamily="34" charset="0"/>
              </a:rPr>
              <a:t>بالإنترنت، إضافة إلى بيان الأحكام المتعلقة بحماية التعاملات </a:t>
            </a:r>
            <a:r>
              <a:rPr lang="ar-DZ" sz="1200" b="1" dirty="0" smtClean="0">
                <a:latin typeface="Arial" panose="020B0604020202020204" pitchFamily="34" charset="0"/>
                <a:cs typeface="Arial" panose="020B0604020202020204" pitchFamily="34" charset="0"/>
              </a:rPr>
              <a:t>المالية التي </a:t>
            </a:r>
            <a:r>
              <a:rPr lang="ar-DZ" sz="1200" b="1" dirty="0">
                <a:latin typeface="Arial" panose="020B0604020202020204" pitchFamily="34" charset="0"/>
                <a:cs typeface="Arial" panose="020B0604020202020204" pitchFamily="34" charset="0"/>
              </a:rPr>
              <a:t>تبرم عبر الشبكة </a:t>
            </a:r>
            <a:r>
              <a:rPr lang="ar-DZ" sz="1200" b="1" dirty="0" smtClean="0">
                <a:latin typeface="Arial" panose="020B0604020202020204" pitchFamily="34" charset="0"/>
                <a:cs typeface="Arial" panose="020B0604020202020204" pitchFamily="34" charset="0"/>
              </a:rPr>
              <a:t>,</a:t>
            </a:r>
            <a:endParaRPr lang="id-ID" sz="1200" b="1" dirty="0">
              <a:solidFill>
                <a:srgbClr val="7030A0"/>
              </a:solidFill>
              <a:latin typeface="Arial" panose="020B0604020202020204" pitchFamily="34" charset="0"/>
              <a:cs typeface="Arial" panose="020B0604020202020204" pitchFamily="34" charset="0"/>
            </a:endParaRPr>
          </a:p>
        </p:txBody>
      </p:sp>
      <p:sp>
        <p:nvSpPr>
          <p:cNvPr id="5" name="Carré corné 4"/>
          <p:cNvSpPr/>
          <p:nvPr/>
        </p:nvSpPr>
        <p:spPr>
          <a:xfrm>
            <a:off x="7582495" y="2741090"/>
            <a:ext cx="4265713" cy="1794076"/>
          </a:xfrm>
          <a:prstGeom prst="foldedCorner">
            <a:avLst/>
          </a:prstGeom>
        </p:spPr>
        <p:style>
          <a:lnRef idx="1">
            <a:schemeClr val="accent1"/>
          </a:lnRef>
          <a:fillRef idx="2">
            <a:schemeClr val="accent1"/>
          </a:fillRef>
          <a:effectRef idx="1">
            <a:schemeClr val="accent1"/>
          </a:effectRef>
          <a:fontRef idx="minor">
            <a:schemeClr val="dk1"/>
          </a:fontRef>
        </p:style>
        <p:txBody>
          <a:bodyPr rtlCol="0" anchor="ctr"/>
          <a:lstStyle/>
          <a:p>
            <a:pPr algn="justLow" rtl="1">
              <a:lnSpc>
                <a:spcPct val="120000"/>
              </a:lnSpc>
            </a:pPr>
            <a:endParaRPr lang="ar-DZ" sz="1200" b="1" u="sng" dirty="0" smtClean="0">
              <a:latin typeface="Arial" panose="020B0604020202020204" pitchFamily="34" charset="0"/>
              <a:cs typeface="Arial" panose="020B0604020202020204" pitchFamily="34" charset="0"/>
            </a:endParaRPr>
          </a:p>
          <a:p>
            <a:pPr algn="justLow" rtl="1">
              <a:lnSpc>
                <a:spcPct val="120000"/>
              </a:lnSpc>
            </a:pPr>
            <a:r>
              <a:rPr lang="ar-DZ" sz="1200" b="1" u="sng" dirty="0" smtClean="0">
                <a:solidFill>
                  <a:schemeClr val="bg1"/>
                </a:solidFill>
                <a:latin typeface="Arial" panose="020B0604020202020204" pitchFamily="34" charset="0"/>
                <a:cs typeface="Arial" panose="020B0604020202020204" pitchFamily="34" charset="0"/>
              </a:rPr>
              <a:t>إنشاء </a:t>
            </a:r>
            <a:r>
              <a:rPr lang="ar-DZ" sz="1200" b="1" u="sng" dirty="0">
                <a:solidFill>
                  <a:schemeClr val="bg1"/>
                </a:solidFill>
                <a:latin typeface="Arial" panose="020B0604020202020204" pitchFamily="34" charset="0"/>
                <a:cs typeface="Arial" panose="020B0604020202020204" pitchFamily="34" charset="0"/>
              </a:rPr>
              <a:t>المواقع التجارية على الإنترنت وإبرام العقود المالية بواسطتها</a:t>
            </a:r>
            <a:r>
              <a:rPr lang="ar-DZ" sz="1200" b="1" dirty="0">
                <a:solidFill>
                  <a:schemeClr val="bg1"/>
                </a:solidFill>
                <a:latin typeface="Arial" panose="020B0604020202020204" pitchFamily="34" charset="0"/>
                <a:cs typeface="Arial" panose="020B0604020202020204" pitchFamily="34" charset="0"/>
              </a:rPr>
              <a:t>: </a:t>
            </a:r>
            <a:br>
              <a:rPr lang="ar-DZ" sz="1200" b="1" dirty="0">
                <a:solidFill>
                  <a:schemeClr val="bg1"/>
                </a:solidFill>
                <a:latin typeface="Arial" panose="020B0604020202020204" pitchFamily="34" charset="0"/>
                <a:cs typeface="Arial" panose="020B0604020202020204" pitchFamily="34" charset="0"/>
              </a:rPr>
            </a:br>
            <a:r>
              <a:rPr lang="ar-DZ" sz="1200" b="1" dirty="0">
                <a:solidFill>
                  <a:schemeClr val="bg1"/>
                </a:solidFill>
                <a:latin typeface="Arial" panose="020B0604020202020204" pitchFamily="34" charset="0"/>
                <a:cs typeface="Arial" panose="020B0604020202020204" pitchFamily="34" charset="0"/>
              </a:rPr>
              <a:t>يجوز إنشــاء المواقع التجارية على شبكة الإنترنت بشرط </a:t>
            </a:r>
            <a:r>
              <a:rPr lang="ar-DZ" sz="1200" b="1" dirty="0" smtClean="0">
                <a:solidFill>
                  <a:schemeClr val="bg1"/>
                </a:solidFill>
                <a:latin typeface="Arial" panose="020B0604020202020204" pitchFamily="34" charset="0"/>
                <a:cs typeface="Arial" panose="020B0604020202020204" pitchFamily="34" charset="0"/>
              </a:rPr>
              <a:t>خلوها</a:t>
            </a:r>
            <a:br>
              <a:rPr lang="ar-DZ" sz="1200" b="1" dirty="0" smtClean="0">
                <a:solidFill>
                  <a:schemeClr val="bg1"/>
                </a:solidFill>
                <a:latin typeface="Arial" panose="020B0604020202020204" pitchFamily="34" charset="0"/>
                <a:cs typeface="Arial" panose="020B0604020202020204" pitchFamily="34" charset="0"/>
              </a:rPr>
            </a:br>
            <a:r>
              <a:rPr lang="ar-DZ" sz="1200" b="1" dirty="0" smtClean="0">
                <a:solidFill>
                  <a:schemeClr val="bg1"/>
                </a:solidFill>
                <a:latin typeface="Arial" panose="020B0604020202020204" pitchFamily="34" charset="0"/>
                <a:cs typeface="Arial" panose="020B0604020202020204" pitchFamily="34" charset="0"/>
              </a:rPr>
              <a:t>مما هو محرم شرعا, </a:t>
            </a:r>
            <a:r>
              <a:rPr lang="ar-DZ" sz="1200" b="1" dirty="0">
                <a:solidFill>
                  <a:schemeClr val="bg1"/>
                </a:solidFill>
                <a:latin typeface="Arial" panose="020B0604020202020204" pitchFamily="34" charset="0"/>
                <a:cs typeface="Arial" panose="020B0604020202020204" pitchFamily="34" charset="0"/>
              </a:rPr>
              <a:t>يجوز إبرام العقود المالية بواسطة الإنترنت، وتخضع العقود </a:t>
            </a:r>
            <a:r>
              <a:rPr lang="ar-DZ" sz="1200" b="1" dirty="0" smtClean="0">
                <a:solidFill>
                  <a:schemeClr val="bg1"/>
                </a:solidFill>
                <a:latin typeface="Arial" panose="020B0604020202020204" pitchFamily="34" charset="0"/>
                <a:cs typeface="Arial" panose="020B0604020202020204" pitchFamily="34" charset="0"/>
              </a:rPr>
              <a:t>التي تبرمها </a:t>
            </a:r>
            <a:r>
              <a:rPr lang="ar-DZ" sz="1200" b="1" dirty="0">
                <a:solidFill>
                  <a:schemeClr val="bg1"/>
                </a:solidFill>
                <a:latin typeface="Arial" panose="020B0604020202020204" pitchFamily="34" charset="0"/>
                <a:cs typeface="Arial" panose="020B0604020202020204" pitchFamily="34" charset="0"/>
              </a:rPr>
              <a:t>المؤسسات مع عملائها عن طريق الإنترنت للقواعد العامة</a:t>
            </a:r>
            <a:br>
              <a:rPr lang="ar-DZ" sz="1200" b="1" dirty="0">
                <a:solidFill>
                  <a:schemeClr val="bg1"/>
                </a:solidFill>
                <a:latin typeface="Arial" panose="020B0604020202020204" pitchFamily="34" charset="0"/>
                <a:cs typeface="Arial" panose="020B0604020202020204" pitchFamily="34" charset="0"/>
              </a:rPr>
            </a:br>
            <a:r>
              <a:rPr lang="ar-DZ" sz="1200" b="1" dirty="0">
                <a:solidFill>
                  <a:schemeClr val="bg1"/>
                </a:solidFill>
                <a:latin typeface="Arial" panose="020B0604020202020204" pitchFamily="34" charset="0"/>
                <a:cs typeface="Arial" panose="020B0604020202020204" pitchFamily="34" charset="0"/>
              </a:rPr>
              <a:t>للمعاملات المالية في الشريعة الإسلامية، </a:t>
            </a:r>
            <a:endParaRPr lang="ar-EG" sz="1200" b="1" dirty="0">
              <a:solidFill>
                <a:schemeClr val="bg1"/>
              </a:solidFill>
              <a:latin typeface="Arial" panose="020B0604020202020204" pitchFamily="34" charset="0"/>
              <a:cs typeface="Arial" panose="020B0604020202020204" pitchFamily="34" charset="0"/>
            </a:endParaRPr>
          </a:p>
        </p:txBody>
      </p:sp>
      <p:sp>
        <p:nvSpPr>
          <p:cNvPr id="8" name="Rectangle 7"/>
          <p:cNvSpPr/>
          <p:nvPr/>
        </p:nvSpPr>
        <p:spPr>
          <a:xfrm>
            <a:off x="164525" y="1270404"/>
            <a:ext cx="2853162" cy="2031325"/>
          </a:xfrm>
          <a:prstGeom prst="rect">
            <a:avLst/>
          </a:prstGeom>
        </p:spPr>
        <p:txBody>
          <a:bodyPr wrap="square">
            <a:spAutoFit/>
          </a:bodyPr>
          <a:lstStyle/>
          <a:p>
            <a:pPr algn="r" rtl="1"/>
            <a:r>
              <a:rPr lang="ar-DZ" sz="1400" b="1" u="sng" dirty="0">
                <a:latin typeface="Arial" panose="020B0604020202020204" pitchFamily="34" charset="0"/>
                <a:cs typeface="Arial" panose="020B0604020202020204" pitchFamily="34" charset="0"/>
              </a:rPr>
              <a:t>مجلس العقد في إبرام العقود المالية باستخدام </a:t>
            </a:r>
            <a:r>
              <a:rPr lang="ar-DZ" sz="1400" b="1" u="sng" dirty="0" smtClean="0">
                <a:latin typeface="Arial" panose="020B0604020202020204" pitchFamily="34" charset="0"/>
                <a:cs typeface="Arial" panose="020B0604020202020204" pitchFamily="34" charset="0"/>
              </a:rPr>
              <a:t>الإنترنت</a:t>
            </a:r>
            <a:r>
              <a:rPr lang="ar-DZ" sz="14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إبرام العقد باســتخدام المحادثة الصوتيــة أو المحادثة </a:t>
            </a:r>
            <a:r>
              <a:rPr lang="ar-DZ" sz="1200" b="1" dirty="0" smtClean="0">
                <a:latin typeface="Arial" panose="020B0604020202020204" pitchFamily="34" charset="0"/>
                <a:cs typeface="Arial" panose="020B0604020202020204" pitchFamily="34" charset="0"/>
              </a:rPr>
              <a:t>بالصوت والصــورة </a:t>
            </a:r>
            <a:r>
              <a:rPr lang="ar-DZ" sz="1200" b="1" dirty="0">
                <a:latin typeface="Arial" panose="020B0604020202020204" pitchFamily="34" charset="0"/>
                <a:cs typeface="Arial" panose="020B0604020202020204" pitchFamily="34" charset="0"/>
              </a:rPr>
              <a:t>بيــن المتعاقدين عبــر </a:t>
            </a:r>
            <a:r>
              <a:rPr lang="ar-DZ" sz="1200" b="1" dirty="0" smtClean="0">
                <a:latin typeface="Arial" panose="020B0604020202020204" pitchFamily="34" charset="0"/>
                <a:cs typeface="Arial" panose="020B0604020202020204" pitchFamily="34" charset="0"/>
              </a:rPr>
              <a:t>الإنترنت ،</a:t>
            </a:r>
            <a:r>
              <a:rPr lang="ar-DZ" sz="1200" dirty="0"/>
              <a:t> </a:t>
            </a:r>
            <a:r>
              <a:rPr lang="ar-DZ" sz="1200" b="1" dirty="0">
                <a:latin typeface="Arial" panose="020B0604020202020204" pitchFamily="34" charset="0"/>
                <a:cs typeface="Arial" panose="020B0604020202020204" pitchFamily="34" charset="0"/>
              </a:rPr>
              <a:t>باســتخدام المحادثة الكتابيــة أو </a:t>
            </a:r>
            <a:r>
              <a:rPr lang="ar-DZ" sz="1200" b="1" dirty="0" smtClean="0">
                <a:latin typeface="Arial" panose="020B0604020202020204" pitchFamily="34" charset="0"/>
                <a:cs typeface="Arial" panose="020B0604020202020204" pitchFamily="34" charset="0"/>
              </a:rPr>
              <a:t>بالبريد الإلكتروني أو </a:t>
            </a:r>
            <a:r>
              <a:rPr lang="ar-DZ" sz="1200" b="1" dirty="0">
                <a:latin typeface="Arial" panose="020B0604020202020204" pitchFamily="34" charset="0"/>
                <a:cs typeface="Arial" panose="020B0604020202020204" pitchFamily="34" charset="0"/>
              </a:rPr>
              <a:t>عبر الموقع على الشــبكة </a:t>
            </a:r>
            <a:r>
              <a:rPr lang="ar-DZ" sz="1200" b="1" dirty="0" smtClean="0">
                <a:latin typeface="Arial" panose="020B0604020202020204" pitchFamily="34" charset="0"/>
                <a:cs typeface="Arial" panose="020B0604020202020204" pitchFamily="34" charset="0"/>
              </a:rPr>
              <a:t>،</a:t>
            </a:r>
            <a:r>
              <a:rPr lang="ar-DZ" sz="1200" dirty="0"/>
              <a:t> </a:t>
            </a:r>
            <a:r>
              <a:rPr lang="ar-DZ" sz="1200" b="1" dirty="0">
                <a:latin typeface="Arial" panose="020B0604020202020204" pitchFamily="34" charset="0"/>
                <a:cs typeface="Arial" panose="020B0604020202020204" pitchFamily="34" charset="0"/>
              </a:rPr>
              <a:t>إبــرام عقد المزايدة بالإنترنــت </a:t>
            </a:r>
            <a:r>
              <a:rPr lang="ar-DZ" sz="1200" b="1" dirty="0" smtClean="0">
                <a:latin typeface="Arial" panose="020B0604020202020204" pitchFamily="34" charset="0"/>
                <a:cs typeface="Arial" panose="020B0604020202020204" pitchFamily="34" charset="0"/>
              </a:rPr>
              <a:t>,</a:t>
            </a:r>
            <a:endParaRPr lang="ar-DZ" sz="1400" b="1" u="sng" dirty="0" smtClean="0">
              <a:latin typeface="Arial" panose="020B0604020202020204" pitchFamily="34" charset="0"/>
              <a:cs typeface="Arial" panose="020B0604020202020204" pitchFamily="34" charset="0"/>
            </a:endParaRPr>
          </a:p>
          <a:p>
            <a:pPr algn="r" rtl="1"/>
            <a:r>
              <a:rPr lang="ar-DZ" sz="1400" b="1" u="sng" dirty="0">
                <a:latin typeface="Arial" panose="020B0604020202020204" pitchFamily="34" charset="0"/>
                <a:cs typeface="Arial" panose="020B0604020202020204" pitchFamily="34" charset="0"/>
              </a:rPr>
              <a:t>حماية التعاملات المالية المبرمة بالإنترنت:</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-حماية </a:t>
            </a:r>
            <a:r>
              <a:rPr lang="ar-DZ" sz="1200" b="1" dirty="0">
                <a:latin typeface="Arial" panose="020B0604020202020204" pitchFamily="34" charset="0"/>
                <a:cs typeface="Arial" panose="020B0604020202020204" pitchFamily="34" charset="0"/>
              </a:rPr>
              <a:t>المواقع التجارية وبيانات المتعاملين </a:t>
            </a:r>
            <a:r>
              <a:rPr lang="ar-DZ" sz="1200" b="1" dirty="0" smtClean="0">
                <a:latin typeface="Arial" panose="020B0604020202020204" pitchFamily="34" charset="0"/>
                <a:cs typeface="Arial" panose="020B0604020202020204" pitchFamily="34" charset="0"/>
              </a:rPr>
              <a:t>من الاعتداء </a:t>
            </a:r>
            <a:r>
              <a:rPr lang="ar-DZ" sz="1200" b="1" dirty="0">
                <a:latin typeface="Arial" panose="020B0604020202020204" pitchFamily="34" charset="0"/>
                <a:cs typeface="Arial" panose="020B0604020202020204" pitchFamily="34" charset="0"/>
              </a:rPr>
              <a:t>عليها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التثبت من هوية المتعاملين</a:t>
            </a:r>
            <a:r>
              <a:rPr lang="ar-DZ" sz="1200" dirty="0">
                <a:latin typeface="Arial" panose="020B0604020202020204" pitchFamily="34" charset="0"/>
                <a:cs typeface="Arial" panose="020B0604020202020204" pitchFamily="34" charset="0"/>
              </a:rPr>
              <a:t> </a:t>
            </a:r>
            <a:r>
              <a:rPr lang="ar-DZ" sz="1200"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حماية المتعاملين من عقود الإذعان</a:t>
            </a:r>
            <a:r>
              <a:rPr lang="ar-DZ" sz="1200" dirty="0">
                <a:latin typeface="Arial" panose="020B0604020202020204" pitchFamily="34" charset="0"/>
                <a:cs typeface="Arial" panose="020B0604020202020204" pitchFamily="34" charset="0"/>
              </a:rPr>
              <a:t> </a:t>
            </a:r>
            <a:endParaRPr lang="fr-FR" sz="1400" b="1" dirty="0">
              <a:latin typeface="Arial" panose="020B0604020202020204" pitchFamily="34" charset="0"/>
              <a:cs typeface="Arial" panose="020B0604020202020204" pitchFamily="34" charset="0"/>
            </a:endParaRPr>
          </a:p>
        </p:txBody>
      </p:sp>
      <p:sp>
        <p:nvSpPr>
          <p:cNvPr id="9" name="Rectangle 8"/>
          <p:cNvSpPr/>
          <p:nvPr/>
        </p:nvSpPr>
        <p:spPr>
          <a:xfrm>
            <a:off x="4137104" y="3562984"/>
            <a:ext cx="3113743" cy="2185214"/>
          </a:xfrm>
          <a:prstGeom prst="rect">
            <a:avLst/>
          </a:prstGeom>
        </p:spPr>
        <p:txBody>
          <a:bodyPr wrap="square">
            <a:spAutoFit/>
          </a:bodyPr>
          <a:lstStyle/>
          <a:p>
            <a:pPr algn="ctr"/>
            <a:r>
              <a:rPr lang="ar-DZ" sz="1400" b="1" u="sng" dirty="0" smtClean="0">
                <a:solidFill>
                  <a:srgbClr val="231F20"/>
                </a:solidFill>
                <a:latin typeface="Arial" panose="020B0604020202020204" pitchFamily="34" charset="0"/>
                <a:cs typeface="Arial" panose="020B0604020202020204" pitchFamily="34" charset="0"/>
              </a:rPr>
              <a:t>التعبير عن الإيجاب والقبول في العقود المالية المبرمة بالإنترنت</a:t>
            </a:r>
            <a:r>
              <a:rPr lang="ar-DZ" sz="1400" b="1" u="sng" dirty="0" smtClean="0">
                <a:latin typeface="Arial" panose="020B0604020202020204" pitchFamily="34" charset="0"/>
                <a:cs typeface="Arial" panose="020B0604020202020204" pitchFamily="34" charset="0"/>
              </a:rPr>
              <a:t> :</a:t>
            </a:r>
            <a:endParaRPr lang="ar-DZ" sz="1200" u="sng" dirty="0" smtClean="0">
              <a:latin typeface="Arial" panose="020B0604020202020204" pitchFamily="34" charset="0"/>
              <a:cs typeface="Arial" panose="020B0604020202020204" pitchFamily="34" charset="0"/>
            </a:endParaRPr>
          </a:p>
          <a:p>
            <a:pPr algn="r"/>
            <a:r>
              <a:rPr lang="ar-DZ" sz="1200" b="1" dirty="0" smtClean="0">
                <a:latin typeface="Arial" panose="020B0604020202020204" pitchFamily="34" charset="0"/>
                <a:cs typeface="Arial" panose="020B0604020202020204" pitchFamily="34" charset="0"/>
              </a:rPr>
              <a:t>-يتم بكل </a:t>
            </a:r>
            <a:r>
              <a:rPr lang="ar-DZ" sz="1200" b="1" dirty="0">
                <a:latin typeface="Arial" panose="020B0604020202020204" pitchFamily="34" charset="0"/>
                <a:cs typeface="Arial" panose="020B0604020202020204" pitchFamily="34" charset="0"/>
              </a:rPr>
              <a:t>ما يدل على رضا العاقدين بإبرام العقد </a:t>
            </a:r>
            <a:r>
              <a:rPr lang="ar-DZ" sz="1200" b="1" dirty="0" smtClean="0">
                <a:latin typeface="Arial" panose="020B0604020202020204" pitchFamily="34" charset="0"/>
                <a:cs typeface="Arial" panose="020B0604020202020204" pitchFamily="34" charset="0"/>
              </a:rPr>
              <a:t>,</a:t>
            </a:r>
          </a:p>
          <a:p>
            <a:pPr algn="r"/>
            <a:r>
              <a:rPr lang="ar-DZ" sz="1200" b="1" dirty="0" smtClean="0">
                <a:latin typeface="Arial" panose="020B0604020202020204" pitchFamily="34" charset="0"/>
                <a:cs typeface="Arial" panose="020B0604020202020204" pitchFamily="34" charset="0"/>
              </a:rPr>
              <a:t>-تعتبر رسالة البريد إيجابا دون </a:t>
            </a:r>
            <a:r>
              <a:rPr lang="ar-DZ" sz="1200" b="1" dirty="0">
                <a:latin typeface="Arial" panose="020B0604020202020204" pitchFamily="34" charset="0"/>
                <a:cs typeface="Arial" panose="020B0604020202020204" pitchFamily="34" charset="0"/>
              </a:rPr>
              <a:t>أن يكون لمرســلها الحق في</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رفض التعاقد في حال قبول الطرف الآخر </a:t>
            </a:r>
            <a:r>
              <a:rPr lang="ar-DZ" sz="1200" b="1" dirty="0" smtClean="0">
                <a:latin typeface="Arial" panose="020B0604020202020204" pitchFamily="34" charset="0"/>
                <a:cs typeface="Arial" panose="020B0604020202020204" pitchFamily="34" charset="0"/>
              </a:rPr>
              <a:t>,</a:t>
            </a:r>
          </a:p>
          <a:p>
            <a:pPr algn="r"/>
            <a:r>
              <a:rPr lang="ar-DZ" sz="1200" b="1" dirty="0" smtClean="0">
                <a:latin typeface="Arial" panose="020B0604020202020204" pitchFamily="34" charset="0"/>
                <a:cs typeface="Arial" panose="020B0604020202020204" pitchFamily="34" charset="0"/>
              </a:rPr>
              <a:t>-إذا كانت الرسالة لا تحتوي بيان جميع الحقوق والالتزامات</a:t>
            </a:r>
            <a:r>
              <a:rPr lang="ar-DZ" sz="1200" b="1" dirty="0">
                <a:latin typeface="Arial" panose="020B0604020202020204" pitchFamily="34" charset="0"/>
                <a:cs typeface="Arial" panose="020B0604020202020204" pitchFamily="34" charset="0"/>
              </a:rPr>
              <a:t>، أو كان مرســلها </a:t>
            </a:r>
            <a:r>
              <a:rPr lang="ar-DZ" sz="1200" b="1" dirty="0" smtClean="0">
                <a:latin typeface="Arial" panose="020B0604020202020204" pitchFamily="34" charset="0"/>
                <a:cs typeface="Arial" panose="020B0604020202020204" pitchFamily="34" charset="0"/>
              </a:rPr>
              <a:t>اشــترط </a:t>
            </a:r>
            <a:r>
              <a:rPr lang="ar-DZ" sz="1200" b="1" dirty="0">
                <a:latin typeface="Arial" panose="020B0604020202020204" pitchFamily="34" charset="0"/>
                <a:cs typeface="Arial" panose="020B0604020202020204" pitchFamily="34" charset="0"/>
              </a:rPr>
              <a:t>لنفسه الحق في رفض التعاقد </a:t>
            </a:r>
            <a:r>
              <a:rPr lang="ar-DZ" sz="1200" b="1" dirty="0" smtClean="0">
                <a:latin typeface="Arial" panose="020B0604020202020204" pitchFamily="34" charset="0"/>
                <a:cs typeface="Arial" panose="020B0604020202020204" pitchFamily="34" charset="0"/>
              </a:rPr>
              <a:t>فإنها تعد دعوة </a:t>
            </a:r>
            <a:r>
              <a:rPr lang="ar-DZ" sz="1200" b="1" dirty="0">
                <a:latin typeface="Arial" panose="020B0604020202020204" pitchFamily="34" charset="0"/>
                <a:cs typeface="Arial" panose="020B0604020202020204" pitchFamily="34" charset="0"/>
              </a:rPr>
              <a:t>للتعاقــد </a:t>
            </a:r>
            <a:r>
              <a:rPr lang="ar-DZ" sz="1200" b="1" dirty="0" smtClean="0">
                <a:latin typeface="Arial" panose="020B0604020202020204" pitchFamily="34" charset="0"/>
                <a:cs typeface="Arial" panose="020B0604020202020204" pitchFamily="34" charset="0"/>
              </a:rPr>
              <a:t>وليست إيجابا  أو قبولا, </a:t>
            </a:r>
            <a:r>
              <a:rPr lang="ar-DZ" sz="1200" b="1" dirty="0">
                <a:latin typeface="Arial" panose="020B0604020202020204" pitchFamily="34" charset="0"/>
                <a:cs typeface="Arial" panose="020B0604020202020204" pitchFamily="34" charset="0"/>
              </a:rPr>
              <a:t>يعتبــر الضغط على مفتــاح </a:t>
            </a:r>
            <a:r>
              <a:rPr lang="ar-DZ" sz="1200" b="1" dirty="0" smtClean="0">
                <a:latin typeface="Arial" panose="020B0604020202020204" pitchFamily="34" charset="0"/>
                <a:cs typeface="Arial" panose="020B0604020202020204" pitchFamily="34" charset="0"/>
              </a:rPr>
              <a:t>(أيقونة) </a:t>
            </a:r>
            <a:r>
              <a:rPr lang="ar-DZ" sz="1200" b="1" dirty="0">
                <a:latin typeface="Arial" panose="020B0604020202020204" pitchFamily="34" charset="0"/>
                <a:cs typeface="Arial" panose="020B0604020202020204" pitchFamily="34" charset="0"/>
              </a:rPr>
              <a:t>القبول عند إبــرام العقد </a:t>
            </a:r>
            <a:r>
              <a:rPr lang="ar-DZ" sz="1200" b="1" dirty="0" smtClean="0">
                <a:latin typeface="Arial" panose="020B0604020202020204" pitchFamily="34" charset="0"/>
                <a:cs typeface="Arial" panose="020B0604020202020204" pitchFamily="34" charset="0"/>
              </a:rPr>
              <a:t>عبر الموقع </a:t>
            </a:r>
            <a:r>
              <a:rPr lang="ar-DZ" sz="1200" b="1" dirty="0">
                <a:latin typeface="Arial" panose="020B0604020202020204" pitchFamily="34" charset="0"/>
                <a:cs typeface="Arial" panose="020B0604020202020204" pitchFamily="34" charset="0"/>
              </a:rPr>
              <a:t>على الشــبكة </a:t>
            </a:r>
            <a:r>
              <a:rPr lang="ar-DZ" sz="1200" b="1" dirty="0" smtClean="0">
                <a:latin typeface="Arial" panose="020B0604020202020204" pitchFamily="34" charset="0"/>
                <a:cs typeface="Arial" panose="020B0604020202020204" pitchFamily="34" charset="0"/>
              </a:rPr>
              <a:t>قبــولا صحيحا شــرعا ,</a:t>
            </a:r>
            <a:endParaRPr lang="fr-FR" sz="1400" b="1" dirty="0">
              <a:latin typeface="Arial" panose="020B0604020202020204" pitchFamily="34" charset="0"/>
              <a:cs typeface="Arial" panose="020B0604020202020204" pitchFamily="34" charset="0"/>
            </a:endParaRPr>
          </a:p>
        </p:txBody>
      </p:sp>
      <p:sp>
        <p:nvSpPr>
          <p:cNvPr id="11" name="Rectangle 10"/>
          <p:cNvSpPr/>
          <p:nvPr/>
        </p:nvSpPr>
        <p:spPr>
          <a:xfrm>
            <a:off x="964915" y="3784807"/>
            <a:ext cx="2961663" cy="1938992"/>
          </a:xfrm>
          <a:prstGeom prst="rect">
            <a:avLst/>
          </a:prstGeom>
        </p:spPr>
        <p:txBody>
          <a:bodyPr wrap="square">
            <a:spAutoFit/>
          </a:bodyPr>
          <a:lstStyle/>
          <a:p>
            <a:pPr algn="r" rtl="1"/>
            <a:r>
              <a:rPr lang="ar-DZ" sz="1200" b="1" u="sng" dirty="0">
                <a:solidFill>
                  <a:schemeClr val="bg1"/>
                </a:solidFill>
                <a:latin typeface="Arial" panose="020B0604020202020204" pitchFamily="34" charset="0"/>
                <a:cs typeface="Arial" panose="020B0604020202020204" pitchFamily="34" charset="0"/>
              </a:rPr>
              <a:t>وقت انعقاد العقد باستخدام الإنترنت:</a:t>
            </a:r>
            <a:r>
              <a:rPr lang="ar-DZ" sz="1200" b="1" dirty="0">
                <a:solidFill>
                  <a:schemeClr val="bg1"/>
                </a:solidFill>
                <a:latin typeface="Arial" panose="020B0604020202020204" pitchFamily="34" charset="0"/>
                <a:cs typeface="Arial" panose="020B0604020202020204" pitchFamily="34" charset="0"/>
              </a:rPr>
              <a:t/>
            </a:r>
            <a:br>
              <a:rPr lang="ar-DZ" sz="1200" b="1" dirty="0">
                <a:solidFill>
                  <a:schemeClr val="bg1"/>
                </a:solidFill>
                <a:latin typeface="Arial" panose="020B0604020202020204" pitchFamily="34" charset="0"/>
                <a:cs typeface="Arial" panose="020B0604020202020204" pitchFamily="34" charset="0"/>
              </a:rPr>
            </a:br>
            <a:r>
              <a:rPr lang="ar-DZ" sz="1200" b="1" dirty="0">
                <a:solidFill>
                  <a:schemeClr val="bg1"/>
                </a:solidFill>
                <a:latin typeface="Arial" panose="020B0604020202020204" pitchFamily="34" charset="0"/>
                <a:cs typeface="Arial" panose="020B0604020202020204" pitchFamily="34" charset="0"/>
              </a:rPr>
              <a:t>ينعقد العقد باستخدام الإنترنت </a:t>
            </a:r>
            <a:r>
              <a:rPr lang="ar-DZ" sz="1200" b="1" dirty="0" smtClean="0">
                <a:solidFill>
                  <a:schemeClr val="bg1"/>
                </a:solidFill>
                <a:latin typeface="Arial" panose="020B0604020202020204" pitchFamily="34" charset="0"/>
                <a:cs typeface="Arial" panose="020B0604020202020204" pitchFamily="34" charset="0"/>
              </a:rPr>
              <a:t>وقت صدور القبول,</a:t>
            </a:r>
          </a:p>
          <a:p>
            <a:pPr algn="r" rtl="1"/>
            <a:r>
              <a:rPr lang="ar-DZ" sz="1200" b="1" u="sng" dirty="0" smtClean="0">
                <a:solidFill>
                  <a:schemeClr val="bg1"/>
                </a:solidFill>
                <a:latin typeface="Arial" panose="020B0604020202020204" pitchFamily="34" charset="0"/>
                <a:cs typeface="Arial" panose="020B0604020202020204" pitchFamily="34" charset="0"/>
              </a:rPr>
              <a:t>القبض في العقود المالية المبرمة:</a:t>
            </a:r>
            <a:r>
              <a:rPr lang="ar-DZ" u="sng" dirty="0">
                <a:solidFill>
                  <a:schemeClr val="bg1"/>
                </a:solidFill>
              </a:rPr>
              <a:t/>
            </a:r>
            <a:br>
              <a:rPr lang="ar-DZ" u="sng" dirty="0">
                <a:solidFill>
                  <a:schemeClr val="bg1"/>
                </a:solidFill>
              </a:rPr>
            </a:br>
            <a:r>
              <a:rPr lang="ar-DZ" sz="1200" b="1" dirty="0" smtClean="0">
                <a:solidFill>
                  <a:schemeClr val="bg1"/>
                </a:solidFill>
                <a:latin typeface="Arial" panose="020B0604020202020204" pitchFamily="34" charset="0"/>
                <a:cs typeface="Arial" panose="020B0604020202020204" pitchFamily="34" charset="0"/>
              </a:rPr>
              <a:t>-</a:t>
            </a:r>
            <a:r>
              <a:rPr lang="ar-DZ" sz="1200" b="1" dirty="0">
                <a:solidFill>
                  <a:schemeClr val="bg1"/>
                </a:solidFill>
                <a:latin typeface="Arial" panose="020B0604020202020204" pitchFamily="34" charset="0"/>
                <a:cs typeface="Arial" panose="020B0604020202020204" pitchFamily="34" charset="0"/>
              </a:rPr>
              <a:t>يتحقق القبض </a:t>
            </a:r>
            <a:r>
              <a:rPr lang="ar-DZ" sz="1200" b="1" dirty="0" smtClean="0">
                <a:solidFill>
                  <a:schemeClr val="bg1"/>
                </a:solidFill>
                <a:latin typeface="Arial" panose="020B0604020202020204" pitchFamily="34" charset="0"/>
                <a:cs typeface="Arial" panose="020B0604020202020204" pitchFamily="34" charset="0"/>
              </a:rPr>
              <a:t>شــرعا </a:t>
            </a:r>
            <a:r>
              <a:rPr lang="ar-DZ" sz="1200" b="1" dirty="0">
                <a:solidFill>
                  <a:schemeClr val="bg1"/>
                </a:solidFill>
                <a:latin typeface="Arial" panose="020B0604020202020204" pitchFamily="34" charset="0"/>
                <a:cs typeface="Arial" panose="020B0604020202020204" pitchFamily="34" charset="0"/>
              </a:rPr>
              <a:t>في العقود المبرمة بالإنترنت بكل الوسائل المتعــارف عليها في القبض الحقيقــي </a:t>
            </a:r>
            <a:r>
              <a:rPr lang="ar-DZ" sz="1200" b="1" dirty="0" smtClean="0">
                <a:solidFill>
                  <a:schemeClr val="bg1"/>
                </a:solidFill>
                <a:latin typeface="Arial" panose="020B0604020202020204" pitchFamily="34" charset="0"/>
                <a:cs typeface="Arial" panose="020B0604020202020204" pitchFamily="34" charset="0"/>
              </a:rPr>
              <a:t>أو الحكمي ،</a:t>
            </a:r>
            <a:r>
              <a:rPr lang="ar-DZ" sz="1200" dirty="0">
                <a:solidFill>
                  <a:schemeClr val="bg1"/>
                </a:solidFill>
              </a:rPr>
              <a:t> </a:t>
            </a:r>
            <a:r>
              <a:rPr lang="ar-DZ" sz="1200" b="1" dirty="0">
                <a:solidFill>
                  <a:schemeClr val="bg1"/>
                </a:solidFill>
                <a:latin typeface="Arial" panose="020B0604020202020204" pitchFamily="34" charset="0"/>
                <a:cs typeface="Arial" panose="020B0604020202020204" pitchFamily="34" charset="0"/>
              </a:rPr>
              <a:t>يتحقق </a:t>
            </a:r>
            <a:r>
              <a:rPr lang="ar-DZ" sz="1200" b="1" dirty="0" smtClean="0">
                <a:solidFill>
                  <a:schemeClr val="bg1"/>
                </a:solidFill>
                <a:latin typeface="Arial" panose="020B0604020202020204" pitchFamily="34" charset="0"/>
                <a:cs typeface="Arial" panose="020B0604020202020204" pitchFamily="34" charset="0"/>
              </a:rPr>
              <a:t>القبض شــرعا </a:t>
            </a:r>
            <a:r>
              <a:rPr lang="ar-DZ" sz="1200" b="1" dirty="0">
                <a:solidFill>
                  <a:schemeClr val="bg1"/>
                </a:solidFill>
                <a:latin typeface="Arial" panose="020B0604020202020204" pitchFamily="34" charset="0"/>
                <a:cs typeface="Arial" panose="020B0604020202020204" pitchFamily="34" charset="0"/>
              </a:rPr>
              <a:t>إذا كان محل البيــع البرامج وما في </a:t>
            </a:r>
            <a:r>
              <a:rPr lang="ar-DZ" sz="1200" b="1" dirty="0" smtClean="0">
                <a:solidFill>
                  <a:schemeClr val="bg1"/>
                </a:solidFill>
                <a:latin typeface="Arial" panose="020B0604020202020204" pitchFamily="34" charset="0"/>
                <a:cs typeface="Arial" panose="020B0604020202020204" pitchFamily="34" charset="0"/>
              </a:rPr>
              <a:t>حكمها بقيام </a:t>
            </a:r>
            <a:r>
              <a:rPr lang="ar-DZ" sz="1200" b="1" dirty="0">
                <a:solidFill>
                  <a:schemeClr val="bg1"/>
                </a:solidFill>
                <a:latin typeface="Arial" panose="020B0604020202020204" pitchFamily="34" charset="0"/>
                <a:cs typeface="Arial" panose="020B0604020202020204" pitchFamily="34" charset="0"/>
              </a:rPr>
              <a:t>المشــتري بعد إبرام العقد باســتنزال البرامج أو البيانات </a:t>
            </a:r>
            <a:r>
              <a:rPr lang="ar-DZ" sz="1200" b="1" dirty="0" smtClean="0">
                <a:solidFill>
                  <a:schemeClr val="bg1"/>
                </a:solidFill>
                <a:latin typeface="Arial" panose="020B0604020202020204" pitchFamily="34" charset="0"/>
                <a:cs typeface="Arial" panose="020B0604020202020204" pitchFamily="34" charset="0"/>
              </a:rPr>
              <a:t>,</a:t>
            </a:r>
            <a:r>
              <a:rPr lang="ar-DZ" sz="1200" dirty="0">
                <a:solidFill>
                  <a:schemeClr val="bg1"/>
                </a:solidFill>
              </a:rPr>
              <a:t> </a:t>
            </a:r>
            <a:r>
              <a:rPr lang="ar-DZ" sz="1200" b="1" dirty="0">
                <a:solidFill>
                  <a:schemeClr val="bg1"/>
                </a:solidFill>
                <a:latin typeface="Arial" panose="020B0604020202020204" pitchFamily="34" charset="0"/>
                <a:cs typeface="Arial" panose="020B0604020202020204" pitchFamily="34" charset="0"/>
              </a:rPr>
              <a:t>يجــب التحقق من حصــول القبض الفوري ً حقيقــة أو </a:t>
            </a:r>
            <a:r>
              <a:rPr lang="ar-DZ" sz="1200" b="1" dirty="0" smtClean="0">
                <a:solidFill>
                  <a:schemeClr val="bg1"/>
                </a:solidFill>
                <a:latin typeface="Arial" panose="020B0604020202020204" pitchFamily="34" charset="0"/>
                <a:cs typeface="Arial" panose="020B0604020202020204" pitchFamily="34" charset="0"/>
              </a:rPr>
              <a:t>حكما في مجلــس </a:t>
            </a:r>
            <a:r>
              <a:rPr lang="ar-DZ" sz="1200" b="1" dirty="0">
                <a:solidFill>
                  <a:schemeClr val="bg1"/>
                </a:solidFill>
                <a:latin typeface="Arial" panose="020B0604020202020204" pitchFamily="34" charset="0"/>
                <a:cs typeface="Arial" panose="020B0604020202020204" pitchFamily="34" charset="0"/>
              </a:rPr>
              <a:t>العقد للبدلين في بيــع </a:t>
            </a:r>
            <a:r>
              <a:rPr lang="ar-DZ" sz="1200" b="1" dirty="0" smtClean="0">
                <a:solidFill>
                  <a:schemeClr val="bg1"/>
                </a:solidFill>
                <a:latin typeface="Arial" panose="020B0604020202020204" pitchFamily="34" charset="0"/>
                <a:cs typeface="Arial" panose="020B0604020202020204" pitchFamily="34" charset="0"/>
              </a:rPr>
              <a:t>ما</a:t>
            </a:r>
            <a:r>
              <a:rPr lang="ar-DZ" sz="1200" b="1" dirty="0">
                <a:solidFill>
                  <a:schemeClr val="bg1"/>
                </a:solidFill>
                <a:latin typeface="Arial" panose="020B0604020202020204" pitchFamily="34" charset="0"/>
                <a:cs typeface="Arial" panose="020B0604020202020204" pitchFamily="34" charset="0"/>
              </a:rPr>
              <a:t> </a:t>
            </a:r>
            <a:r>
              <a:rPr lang="ar-DZ" sz="1200" b="1" dirty="0" smtClean="0">
                <a:solidFill>
                  <a:schemeClr val="bg1"/>
                </a:solidFill>
                <a:latin typeface="Arial" panose="020B0604020202020204" pitchFamily="34" charset="0"/>
                <a:cs typeface="Arial" panose="020B0604020202020204" pitchFamily="34" charset="0"/>
              </a:rPr>
              <a:t>يجب </a:t>
            </a:r>
            <a:r>
              <a:rPr lang="ar-DZ" sz="1200" b="1" dirty="0">
                <a:solidFill>
                  <a:schemeClr val="bg1"/>
                </a:solidFill>
                <a:latin typeface="Arial" panose="020B0604020202020204" pitchFamily="34" charset="0"/>
                <a:cs typeface="Arial" panose="020B0604020202020204" pitchFamily="34" charset="0"/>
              </a:rPr>
              <a:t>فيه التقابض </a:t>
            </a:r>
            <a:r>
              <a:rPr lang="ar-DZ" sz="1200" b="1" dirty="0" smtClean="0">
                <a:solidFill>
                  <a:schemeClr val="bg1"/>
                </a:solidFill>
                <a:latin typeface="Arial" panose="020B0604020202020204" pitchFamily="34" charset="0"/>
                <a:cs typeface="Arial" panose="020B0604020202020204" pitchFamily="34" charset="0"/>
              </a:rPr>
              <a:t>,</a:t>
            </a:r>
            <a:endParaRPr lang="fr-FR" sz="1200" b="1" u="sng"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9820112"/>
      </p:ext>
    </p:extLst>
  </p:cSld>
  <p:clrMapOvr>
    <a:masterClrMapping/>
  </p:clrMapOvr>
  <p:transition spd="slow" advTm="241585">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itle 41"/>
          <p:cNvSpPr>
            <a:spLocks noGrp="1"/>
          </p:cNvSpPr>
          <p:nvPr>
            <p:ph type="title"/>
          </p:nvPr>
        </p:nvSpPr>
        <p:spPr>
          <a:xfrm>
            <a:off x="561204" y="289886"/>
            <a:ext cx="10225913" cy="471365"/>
          </a:xfrm>
        </p:spPr>
        <p:txBody>
          <a:bodyPr/>
          <a:lstStyle/>
          <a:p>
            <a:pPr algn="ctr"/>
            <a:r>
              <a:rPr lang="ar-DZ" sz="2400" dirty="0">
                <a:latin typeface="Arial" panose="020B0604020202020204" pitchFamily="34" charset="0"/>
                <a:cs typeface="Arial" panose="020B0604020202020204" pitchFamily="34" charset="0"/>
              </a:rPr>
              <a:t>المجموعة الثالثة: </a:t>
            </a:r>
            <a:r>
              <a:rPr lang="ar-SA" sz="2400" dirty="0">
                <a:latin typeface="Arial" panose="020B0604020202020204" pitchFamily="34" charset="0"/>
                <a:cs typeface="Arial" panose="020B0604020202020204" pitchFamily="34" charset="0"/>
              </a:rPr>
              <a:t>توابع العقود بصفة عامة والمفاوضات خاصة</a:t>
            </a:r>
            <a:endParaRPr lang="ar-IQ" sz="2400" dirty="0">
              <a:latin typeface="Arial" panose="020B0604020202020204" pitchFamily="34" charset="0"/>
              <a:cs typeface="Arial" panose="020B0604020202020204" pitchFamily="34" charset="0"/>
            </a:endParaRPr>
          </a:p>
        </p:txBody>
      </p:sp>
      <p:sp>
        <p:nvSpPr>
          <p:cNvPr id="5" name="Text Placeholder 3"/>
          <p:cNvSpPr txBox="1">
            <a:spLocks/>
          </p:cNvSpPr>
          <p:nvPr/>
        </p:nvSpPr>
        <p:spPr>
          <a:xfrm>
            <a:off x="1292943" y="1988696"/>
            <a:ext cx="602729"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1"/>
                </a:solidFill>
                <a:effectLst/>
                <a:uLnTx/>
                <a:uFillTx/>
                <a:latin typeface="+mj-lt"/>
                <a:ea typeface="+mn-ea"/>
                <a:cs typeface="+mn-cs"/>
              </a:rPr>
              <a:t>06</a:t>
            </a:r>
            <a:endParaRPr kumimoji="0" lang="en-US" sz="4000" b="1" i="0" u="none" strike="noStrike" kern="1200" cap="none" spc="0" normalizeH="0" baseline="0" noProof="0" dirty="0">
              <a:ln>
                <a:noFill/>
              </a:ln>
              <a:solidFill>
                <a:schemeClr val="accent1"/>
              </a:solidFill>
              <a:effectLst/>
              <a:uLnTx/>
              <a:uFillTx/>
              <a:latin typeface="+mj-lt"/>
              <a:ea typeface="+mn-ea"/>
              <a:cs typeface="+mn-cs"/>
            </a:endParaRPr>
          </a:p>
        </p:txBody>
      </p:sp>
      <p:cxnSp>
        <p:nvCxnSpPr>
          <p:cNvPr id="6" name="Straight Connector 5"/>
          <p:cNvCxnSpPr/>
          <p:nvPr/>
        </p:nvCxnSpPr>
        <p:spPr>
          <a:xfrm>
            <a:off x="2133474" y="2330333"/>
            <a:ext cx="1434625" cy="0"/>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7" name="Text Placeholder 3"/>
          <p:cNvSpPr txBox="1">
            <a:spLocks/>
          </p:cNvSpPr>
          <p:nvPr/>
        </p:nvSpPr>
        <p:spPr>
          <a:xfrm>
            <a:off x="3607774" y="2010928"/>
            <a:ext cx="602730"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2"/>
                </a:solidFill>
                <a:effectLst/>
                <a:uLnTx/>
                <a:uFillTx/>
                <a:latin typeface="+mj-lt"/>
                <a:ea typeface="+mn-ea"/>
                <a:cs typeface="+mn-cs"/>
              </a:rPr>
              <a:t>18</a:t>
            </a:r>
            <a:endParaRPr kumimoji="0" lang="en-US" sz="4000" b="1" i="0" u="none" strike="noStrike" kern="1200" cap="none" spc="0" normalizeH="0" baseline="0" noProof="0" dirty="0">
              <a:ln>
                <a:noFill/>
              </a:ln>
              <a:solidFill>
                <a:schemeClr val="accent2"/>
              </a:solidFill>
              <a:effectLst/>
              <a:uLnTx/>
              <a:uFillTx/>
              <a:latin typeface="+mj-lt"/>
              <a:ea typeface="+mn-ea"/>
              <a:cs typeface="+mn-cs"/>
            </a:endParaRPr>
          </a:p>
        </p:txBody>
      </p:sp>
      <p:cxnSp>
        <p:nvCxnSpPr>
          <p:cNvPr id="8" name="Straight Connector 7"/>
          <p:cNvCxnSpPr/>
          <p:nvPr/>
        </p:nvCxnSpPr>
        <p:spPr>
          <a:xfrm flipV="1">
            <a:off x="4383301" y="2330333"/>
            <a:ext cx="1307789" cy="26971"/>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9" name="Text Placeholder 3"/>
          <p:cNvSpPr txBox="1">
            <a:spLocks/>
          </p:cNvSpPr>
          <p:nvPr/>
        </p:nvSpPr>
        <p:spPr>
          <a:xfrm>
            <a:off x="7800855" y="1988696"/>
            <a:ext cx="654026"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3"/>
                </a:solidFill>
                <a:effectLst/>
                <a:uLnTx/>
                <a:uFillTx/>
                <a:latin typeface="+mj-lt"/>
                <a:ea typeface="+mn-ea"/>
                <a:cs typeface="+mn-cs"/>
              </a:rPr>
              <a:t>31</a:t>
            </a:r>
            <a:endParaRPr kumimoji="0" lang="en-US" sz="4000" b="1" i="0" u="none" strike="noStrike" kern="1200" cap="none" spc="0" normalizeH="0" baseline="0" noProof="0" dirty="0">
              <a:ln>
                <a:noFill/>
              </a:ln>
              <a:solidFill>
                <a:schemeClr val="accent3"/>
              </a:solidFill>
              <a:effectLst/>
              <a:uLnTx/>
              <a:uFillTx/>
              <a:latin typeface="+mj-lt"/>
              <a:ea typeface="+mn-ea"/>
              <a:cs typeface="+mn-cs"/>
            </a:endParaRPr>
          </a:p>
        </p:txBody>
      </p:sp>
      <p:cxnSp>
        <p:nvCxnSpPr>
          <p:cNvPr id="10" name="Straight Connector 9"/>
          <p:cNvCxnSpPr/>
          <p:nvPr/>
        </p:nvCxnSpPr>
        <p:spPr>
          <a:xfrm>
            <a:off x="8655481" y="2330333"/>
            <a:ext cx="2300778" cy="0"/>
          </a:xfrm>
          <a:prstGeom prst="line">
            <a:avLst/>
          </a:prstGeom>
          <a:ln w="12700" cap="rnd">
            <a:solidFill>
              <a:schemeClr val="bg1">
                <a:lumMod val="7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0800000" flipV="1">
            <a:off x="9694975" y="2333100"/>
            <a:ext cx="2184284" cy="1185913"/>
          </a:xfrm>
          <a:prstGeom prst="bentConnector3">
            <a:avLst>
              <a:gd name="adj1" fmla="val 50000"/>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Text Placeholder 3"/>
          <p:cNvSpPr txBox="1">
            <a:spLocks/>
          </p:cNvSpPr>
          <p:nvPr/>
        </p:nvSpPr>
        <p:spPr>
          <a:xfrm>
            <a:off x="4382891" y="3288217"/>
            <a:ext cx="654026"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6"/>
                </a:solidFill>
                <a:effectLst/>
                <a:uLnTx/>
                <a:uFillTx/>
                <a:latin typeface="+mj-lt"/>
                <a:ea typeface="+mn-ea"/>
                <a:cs typeface="+mn-cs"/>
              </a:rPr>
              <a:t>48</a:t>
            </a:r>
            <a:endParaRPr kumimoji="0" lang="en-US" sz="4000" b="1" i="0" u="none" strike="noStrike" kern="1200" cap="none" spc="0" normalizeH="0" baseline="0" noProof="0" dirty="0">
              <a:ln>
                <a:noFill/>
              </a:ln>
              <a:solidFill>
                <a:schemeClr val="accent6"/>
              </a:solidFill>
              <a:effectLst/>
              <a:uLnTx/>
              <a:uFillTx/>
              <a:latin typeface="+mj-lt"/>
              <a:ea typeface="+mn-ea"/>
              <a:cs typeface="+mn-cs"/>
            </a:endParaRPr>
          </a:p>
        </p:txBody>
      </p:sp>
      <p:sp>
        <p:nvSpPr>
          <p:cNvPr id="13" name="Text Placeholder 3"/>
          <p:cNvSpPr txBox="1">
            <a:spLocks/>
          </p:cNvSpPr>
          <p:nvPr/>
        </p:nvSpPr>
        <p:spPr>
          <a:xfrm>
            <a:off x="2607823" y="3316995"/>
            <a:ext cx="628378"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5"/>
                </a:solidFill>
                <a:effectLst/>
                <a:uLnTx/>
                <a:uFillTx/>
                <a:latin typeface="+mj-lt"/>
                <a:ea typeface="+mn-ea"/>
                <a:cs typeface="+mn-cs"/>
              </a:rPr>
              <a:t>5</a:t>
            </a:r>
            <a:r>
              <a:rPr kumimoji="0" lang="ar-DZ" sz="4000" b="1" i="0" u="none" strike="noStrike" kern="1200" cap="none" spc="0" normalizeH="0" baseline="0" noProof="0" dirty="0" smtClean="0">
                <a:ln>
                  <a:noFill/>
                </a:ln>
                <a:solidFill>
                  <a:schemeClr val="accent5"/>
                </a:solidFill>
                <a:effectLst/>
                <a:uLnTx/>
                <a:uFillTx/>
                <a:latin typeface="+mj-lt"/>
                <a:ea typeface="+mn-ea"/>
                <a:cs typeface="+mn-cs"/>
              </a:rPr>
              <a:t>1</a:t>
            </a:r>
            <a:endParaRPr kumimoji="0" lang="en-US" sz="4000" b="1" i="0" u="none" strike="noStrike" kern="1200" cap="none" spc="0" normalizeH="0" baseline="0" noProof="0" dirty="0">
              <a:ln>
                <a:noFill/>
              </a:ln>
              <a:solidFill>
                <a:schemeClr val="accent5"/>
              </a:solidFill>
              <a:effectLst/>
              <a:uLnTx/>
              <a:uFillTx/>
              <a:latin typeface="+mj-lt"/>
              <a:ea typeface="+mn-ea"/>
              <a:cs typeface="+mn-cs"/>
            </a:endParaRPr>
          </a:p>
        </p:txBody>
      </p:sp>
      <p:sp>
        <p:nvSpPr>
          <p:cNvPr id="14" name="Text Placeholder 3"/>
          <p:cNvSpPr txBox="1">
            <a:spLocks/>
          </p:cNvSpPr>
          <p:nvPr/>
        </p:nvSpPr>
        <p:spPr>
          <a:xfrm>
            <a:off x="6800284" y="3325461"/>
            <a:ext cx="654026"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4"/>
                </a:solidFill>
                <a:effectLst/>
                <a:uLnTx/>
                <a:uFillTx/>
                <a:latin typeface="+mj-lt"/>
                <a:ea typeface="+mn-ea"/>
                <a:cs typeface="+mn-cs"/>
              </a:rPr>
              <a:t>36</a:t>
            </a:r>
            <a:endParaRPr kumimoji="0" lang="en-US" sz="4000" b="1" i="0" u="none" strike="noStrike" kern="1200" cap="none" spc="0" normalizeH="0" baseline="0" noProof="0" dirty="0">
              <a:ln>
                <a:noFill/>
              </a:ln>
              <a:solidFill>
                <a:schemeClr val="accent4"/>
              </a:solidFill>
              <a:effectLst/>
              <a:uLnTx/>
              <a:uFillTx/>
              <a:latin typeface="+mj-lt"/>
              <a:ea typeface="+mn-ea"/>
              <a:cs typeface="+mn-cs"/>
            </a:endParaRPr>
          </a:p>
        </p:txBody>
      </p:sp>
      <p:cxnSp>
        <p:nvCxnSpPr>
          <p:cNvPr id="15" name="Straight Connector 14"/>
          <p:cNvCxnSpPr/>
          <p:nvPr/>
        </p:nvCxnSpPr>
        <p:spPr>
          <a:xfrm flipH="1" flipV="1">
            <a:off x="7570729" y="3613644"/>
            <a:ext cx="1114276" cy="11128"/>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5186233" y="3626668"/>
            <a:ext cx="1398663" cy="0"/>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54034" y="2580032"/>
            <a:ext cx="2492990" cy="307777"/>
          </a:xfrm>
          <a:prstGeom prst="rect">
            <a:avLst/>
          </a:prstGeom>
          <a:noFill/>
        </p:spPr>
        <p:txBody>
          <a:bodyPr wrap="none">
            <a:spAutoFit/>
          </a:bodyPr>
          <a:lstStyle/>
          <a:p>
            <a:pPr>
              <a:defRPr/>
            </a:pPr>
            <a:r>
              <a:rPr lang="ar-DZ" sz="1400" b="1" dirty="0">
                <a:latin typeface="Arial" panose="020B0604020202020204" pitchFamily="34" charset="0"/>
                <a:cs typeface="Arial" panose="020B0604020202020204" pitchFamily="34" charset="0"/>
              </a:rPr>
              <a:t>تحول البنك التقليدي إلى مصرف إسلامي</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19" name="Straight Connector 18"/>
          <p:cNvCxnSpPr/>
          <p:nvPr/>
        </p:nvCxnSpPr>
        <p:spPr>
          <a:xfrm>
            <a:off x="2850786" y="2772168"/>
            <a:ext cx="365760" cy="0"/>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602861" y="2604249"/>
            <a:ext cx="561372" cy="307777"/>
          </a:xfrm>
          <a:prstGeom prst="rect">
            <a:avLst/>
          </a:prstGeom>
          <a:noFill/>
        </p:spPr>
        <p:txBody>
          <a:bodyPr wrap="none">
            <a:spAutoFit/>
          </a:bodyPr>
          <a:lstStyle/>
          <a:p>
            <a:pPr>
              <a:defRPr/>
            </a:pPr>
            <a:r>
              <a:rPr lang="ar-DZ" sz="1400" b="1" dirty="0">
                <a:latin typeface="Arial" panose="020B0604020202020204" pitchFamily="34" charset="0"/>
                <a:cs typeface="Arial" panose="020B0604020202020204" pitchFamily="34" charset="0"/>
              </a:rPr>
              <a:t>القبض</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22" name="Straight Connector 21"/>
          <p:cNvCxnSpPr/>
          <p:nvPr/>
        </p:nvCxnSpPr>
        <p:spPr>
          <a:xfrm>
            <a:off x="4671435" y="2772168"/>
            <a:ext cx="365760" cy="0"/>
          </a:xfrm>
          <a:prstGeom prst="line">
            <a:avLst/>
          </a:prstGeom>
          <a:ln w="25400" cap="rnd">
            <a:solidFill>
              <a:schemeClr val="accent2"/>
            </a:solidFill>
            <a:roun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273993" y="2580032"/>
            <a:ext cx="2295821" cy="307777"/>
          </a:xfrm>
          <a:prstGeom prst="rect">
            <a:avLst/>
          </a:prstGeom>
          <a:noFill/>
        </p:spPr>
        <p:txBody>
          <a:bodyPr wrap="none">
            <a:spAutoFit/>
          </a:bodyPr>
          <a:lstStyle/>
          <a:p>
            <a:pPr>
              <a:defRPr/>
            </a:pPr>
            <a:r>
              <a:rPr lang="ar-DZ" sz="1400" b="1" dirty="0">
                <a:latin typeface="Arial" panose="020B0604020202020204" pitchFamily="34" charset="0"/>
                <a:cs typeface="Arial" panose="020B0604020202020204" pitchFamily="34" charset="0"/>
              </a:rPr>
              <a:t>ضابط الغرر المفسد للمعاملات المالية</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25" name="Straight Connector 24"/>
          <p:cNvCxnSpPr/>
          <p:nvPr/>
        </p:nvCxnSpPr>
        <p:spPr>
          <a:xfrm>
            <a:off x="6723991" y="2772168"/>
            <a:ext cx="365760" cy="0"/>
          </a:xfrm>
          <a:prstGeom prst="line">
            <a:avLst/>
          </a:prstGeom>
          <a:ln w="25400" cap="rnd">
            <a:solidFill>
              <a:schemeClr val="accent3"/>
            </a:solidFill>
            <a:roun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17884" y="3905661"/>
            <a:ext cx="1013419" cy="307777"/>
          </a:xfrm>
          <a:prstGeom prst="rect">
            <a:avLst/>
          </a:prstGeom>
          <a:noFill/>
        </p:spPr>
        <p:txBody>
          <a:bodyPr wrap="none">
            <a:spAutoFit/>
          </a:bodyPr>
          <a:lstStyle/>
          <a:p>
            <a:pPr>
              <a:defRPr/>
            </a:pPr>
            <a:r>
              <a:rPr lang="ar-DZ" sz="1400" b="1" dirty="0">
                <a:latin typeface="Arial" panose="020B0604020202020204" pitchFamily="34" charset="0"/>
                <a:cs typeface="Arial" panose="020B0604020202020204" pitchFamily="34" charset="0"/>
              </a:rPr>
              <a:t>خيارات الأمانة</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28" name="Straight Connector 27"/>
          <p:cNvCxnSpPr/>
          <p:nvPr/>
        </p:nvCxnSpPr>
        <p:spPr>
          <a:xfrm>
            <a:off x="3752124" y="4082167"/>
            <a:ext cx="365760" cy="0"/>
          </a:xfrm>
          <a:prstGeom prst="line">
            <a:avLst/>
          </a:prstGeom>
          <a:ln w="25400" cap="rnd">
            <a:solidFill>
              <a:schemeClr val="accent6"/>
            </a:solidFill>
            <a:roun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988757" y="3886544"/>
            <a:ext cx="1689719" cy="738664"/>
          </a:xfrm>
          <a:prstGeom prst="rect">
            <a:avLst/>
          </a:prstGeom>
          <a:noFill/>
        </p:spPr>
        <p:txBody>
          <a:bodyPr wrap="square">
            <a:spAutoFit/>
          </a:bodyPr>
          <a:lstStyle/>
          <a:p>
            <a:pPr algn="ctr">
              <a:defRPr/>
            </a:pPr>
            <a:r>
              <a:rPr lang="ar-DZ" sz="1400" b="1" dirty="0">
                <a:latin typeface="Arial" panose="020B0604020202020204" pitchFamily="34" charset="0"/>
                <a:cs typeface="Arial" panose="020B0604020202020204" pitchFamily="34" charset="0"/>
              </a:rPr>
              <a:t>خيارات السلامة «العيب، </a:t>
            </a:r>
            <a:endParaRPr lang="ar-DZ" sz="1400" b="1" dirty="0" smtClean="0">
              <a:latin typeface="Arial" panose="020B0604020202020204" pitchFamily="34" charset="0"/>
              <a:cs typeface="Arial" panose="020B0604020202020204" pitchFamily="34" charset="0"/>
            </a:endParaRPr>
          </a:p>
          <a:p>
            <a:pPr algn="ctr">
              <a:defRPr/>
            </a:pPr>
            <a:r>
              <a:rPr lang="ar-DZ" sz="1400" b="1" dirty="0" smtClean="0">
                <a:latin typeface="Arial" panose="020B0604020202020204" pitchFamily="34" charset="0"/>
                <a:cs typeface="Arial" panose="020B0604020202020204" pitchFamily="34" charset="0"/>
              </a:rPr>
              <a:t>تفرق </a:t>
            </a:r>
            <a:r>
              <a:rPr lang="ar-DZ" sz="1400" b="1" dirty="0">
                <a:latin typeface="Arial" panose="020B0604020202020204" pitchFamily="34" charset="0"/>
                <a:cs typeface="Arial" panose="020B0604020202020204" pitchFamily="34" charset="0"/>
              </a:rPr>
              <a:t>الصفقة، فوات الوصف»</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0" name="TextBox 29"/>
          <p:cNvSpPr txBox="1">
            <a:spLocks noChangeArrowheads="1"/>
          </p:cNvSpPr>
          <p:nvPr/>
        </p:nvSpPr>
        <p:spPr bwMode="auto">
          <a:xfrm>
            <a:off x="867852" y="5852581"/>
            <a:ext cx="649391" cy="325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lnSpc>
                <a:spcPts val="2000"/>
              </a:lnSpc>
            </a:pPr>
            <a:r>
              <a:rPr lang="ar-DZ" sz="1400" b="1" dirty="0" smtClean="0">
                <a:latin typeface="+mj-lt"/>
                <a:cs typeface="Arial" panose="020B0604020202020204" pitchFamily="34" charset="0"/>
              </a:rPr>
              <a:t>العربون</a:t>
            </a:r>
            <a:endParaRPr lang="en-US" sz="1400" b="1" dirty="0">
              <a:latin typeface="+mj-lt"/>
              <a:cs typeface="Arial" panose="020B0604020202020204" pitchFamily="34" charset="0"/>
            </a:endParaRPr>
          </a:p>
        </p:txBody>
      </p:sp>
      <p:cxnSp>
        <p:nvCxnSpPr>
          <p:cNvPr id="31" name="Straight Connector 30"/>
          <p:cNvCxnSpPr/>
          <p:nvPr/>
        </p:nvCxnSpPr>
        <p:spPr>
          <a:xfrm>
            <a:off x="8398928" y="3989570"/>
            <a:ext cx="365760" cy="0"/>
          </a:xfrm>
          <a:prstGeom prst="line">
            <a:avLst/>
          </a:prstGeom>
          <a:ln w="25400" cap="rnd">
            <a:solidFill>
              <a:schemeClr val="accent5"/>
            </a:solidFill>
            <a:roun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519804" y="4082167"/>
            <a:ext cx="365760" cy="0"/>
          </a:xfrm>
          <a:prstGeom prst="line">
            <a:avLst/>
          </a:prstGeom>
          <a:ln w="25400" cap="rnd">
            <a:solidFill>
              <a:schemeClr val="accent4"/>
            </a:solidFill>
            <a:round/>
          </a:ln>
        </p:spPr>
        <p:style>
          <a:lnRef idx="1">
            <a:schemeClr val="accent1"/>
          </a:lnRef>
          <a:fillRef idx="0">
            <a:schemeClr val="accent1"/>
          </a:fillRef>
          <a:effectRef idx="0">
            <a:schemeClr val="accent1"/>
          </a:effectRef>
          <a:fontRef idx="minor">
            <a:schemeClr val="tx1"/>
          </a:fontRef>
        </p:style>
      </p:cxnSp>
      <p:sp>
        <p:nvSpPr>
          <p:cNvPr id="37" name="Text Placeholder 3"/>
          <p:cNvSpPr txBox="1">
            <a:spLocks/>
          </p:cNvSpPr>
          <p:nvPr/>
        </p:nvSpPr>
        <p:spPr>
          <a:xfrm>
            <a:off x="5658587" y="2049527"/>
            <a:ext cx="602730"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3"/>
                </a:solidFill>
                <a:effectLst/>
                <a:uLnTx/>
                <a:uFillTx/>
                <a:latin typeface="+mj-lt"/>
                <a:ea typeface="+mn-ea"/>
                <a:cs typeface="+mn-cs"/>
              </a:rPr>
              <a:t>25</a:t>
            </a:r>
            <a:endParaRPr kumimoji="0" lang="en-US" sz="4000" b="1" i="0" u="none" strike="noStrike" kern="1200" cap="none" spc="0" normalizeH="0" baseline="0" noProof="0" dirty="0">
              <a:ln>
                <a:noFill/>
              </a:ln>
              <a:solidFill>
                <a:schemeClr val="accent3"/>
              </a:solidFill>
              <a:effectLst/>
              <a:uLnTx/>
              <a:uFillTx/>
              <a:latin typeface="+mj-lt"/>
              <a:ea typeface="+mn-ea"/>
              <a:cs typeface="+mn-cs"/>
            </a:endParaRPr>
          </a:p>
        </p:txBody>
      </p:sp>
      <p:sp>
        <p:nvSpPr>
          <p:cNvPr id="38" name="TextBox 22"/>
          <p:cNvSpPr txBox="1"/>
          <p:nvPr/>
        </p:nvSpPr>
        <p:spPr>
          <a:xfrm>
            <a:off x="5439720" y="2640344"/>
            <a:ext cx="1156086" cy="307777"/>
          </a:xfrm>
          <a:prstGeom prst="rect">
            <a:avLst/>
          </a:prstGeom>
          <a:noFill/>
        </p:spPr>
        <p:txBody>
          <a:bodyPr wrap="none">
            <a:spAutoFit/>
          </a:bodyPr>
          <a:lstStyle/>
          <a:p>
            <a:pPr>
              <a:defRPr/>
            </a:pPr>
            <a:r>
              <a:rPr lang="ar-DZ" sz="1400" b="1" dirty="0">
                <a:latin typeface="Arial" panose="020B0604020202020204" pitchFamily="34" charset="0"/>
                <a:cs typeface="Arial" panose="020B0604020202020204" pitchFamily="34" charset="0"/>
              </a:rPr>
              <a:t>الجمع بين العقود</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39" name="Straight Connector 7"/>
          <p:cNvCxnSpPr/>
          <p:nvPr/>
        </p:nvCxnSpPr>
        <p:spPr>
          <a:xfrm flipV="1">
            <a:off x="6435857" y="2353640"/>
            <a:ext cx="1307789" cy="26971"/>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41" name="Text Placeholder 3"/>
          <p:cNvSpPr txBox="1">
            <a:spLocks/>
          </p:cNvSpPr>
          <p:nvPr/>
        </p:nvSpPr>
        <p:spPr>
          <a:xfrm>
            <a:off x="9000748" y="3208130"/>
            <a:ext cx="628378"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5"/>
                </a:solidFill>
                <a:effectLst/>
                <a:uLnTx/>
                <a:uFillTx/>
                <a:latin typeface="+mj-lt"/>
                <a:ea typeface="+mn-ea"/>
                <a:cs typeface="+mn-cs"/>
              </a:rPr>
              <a:t>3</a:t>
            </a:r>
            <a:r>
              <a:rPr kumimoji="0" lang="en-US" sz="4000" b="1" i="0" u="none" strike="noStrike" kern="1200" cap="none" spc="0" normalizeH="0" baseline="0" noProof="0" dirty="0" smtClean="0">
                <a:ln>
                  <a:noFill/>
                </a:ln>
                <a:solidFill>
                  <a:schemeClr val="accent5"/>
                </a:solidFill>
                <a:effectLst/>
                <a:uLnTx/>
                <a:uFillTx/>
                <a:latin typeface="+mj-lt"/>
                <a:ea typeface="+mn-ea"/>
                <a:cs typeface="+mn-cs"/>
              </a:rPr>
              <a:t>5</a:t>
            </a:r>
            <a:endParaRPr kumimoji="0" lang="en-US" sz="4000" b="1" i="0" u="none" strike="noStrike" kern="1200" cap="none" spc="0" normalizeH="0" baseline="0" noProof="0" dirty="0">
              <a:ln>
                <a:noFill/>
              </a:ln>
              <a:solidFill>
                <a:schemeClr val="accent5"/>
              </a:solidFill>
              <a:effectLst/>
              <a:uLnTx/>
              <a:uFillTx/>
              <a:latin typeface="+mj-lt"/>
              <a:ea typeface="+mn-ea"/>
              <a:cs typeface="+mn-cs"/>
            </a:endParaRPr>
          </a:p>
        </p:txBody>
      </p:sp>
      <p:sp>
        <p:nvSpPr>
          <p:cNvPr id="44" name="TextBox 22"/>
          <p:cNvSpPr txBox="1"/>
          <p:nvPr/>
        </p:nvSpPr>
        <p:spPr>
          <a:xfrm>
            <a:off x="9028906" y="3805458"/>
            <a:ext cx="508473" cy="307777"/>
          </a:xfrm>
          <a:prstGeom prst="rect">
            <a:avLst/>
          </a:prstGeom>
          <a:noFill/>
        </p:spPr>
        <p:txBody>
          <a:bodyPr wrap="none">
            <a:spAutoFit/>
          </a:bodyPr>
          <a:lstStyle/>
          <a:p>
            <a:pPr>
              <a:defRPr/>
            </a:pPr>
            <a:r>
              <a:rPr lang="ar-DZ" sz="1400" b="1" dirty="0" smtClean="0">
                <a:latin typeface="Arial" panose="020B0604020202020204" pitchFamily="34" charset="0"/>
                <a:cs typeface="Arial" panose="020B0604020202020204" pitchFamily="34" charset="0"/>
              </a:rPr>
              <a:t>الزكاة</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45" name="TextBox 22"/>
          <p:cNvSpPr txBox="1"/>
          <p:nvPr/>
        </p:nvSpPr>
        <p:spPr>
          <a:xfrm>
            <a:off x="6033534" y="3873377"/>
            <a:ext cx="2132315" cy="307777"/>
          </a:xfrm>
          <a:prstGeom prst="rect">
            <a:avLst/>
          </a:prstGeom>
          <a:noFill/>
        </p:spPr>
        <p:txBody>
          <a:bodyPr wrap="none">
            <a:spAutoFit/>
          </a:bodyPr>
          <a:lstStyle/>
          <a:p>
            <a:pPr>
              <a:defRPr/>
            </a:pPr>
            <a:r>
              <a:rPr lang="ar-DZ" sz="1400" b="1" dirty="0">
                <a:latin typeface="Arial" panose="020B0604020202020204" pitchFamily="34" charset="0"/>
                <a:cs typeface="Arial" panose="020B0604020202020204" pitchFamily="34" charset="0"/>
              </a:rPr>
              <a:t>العوارض الطارئة على </a:t>
            </a:r>
            <a:r>
              <a:rPr lang="ar-DZ" sz="1400" b="1" dirty="0" err="1">
                <a:latin typeface="Arial" panose="020B0604020202020204" pitchFamily="34" charset="0"/>
                <a:cs typeface="Arial" panose="020B0604020202020204" pitchFamily="34" charset="0"/>
              </a:rPr>
              <a:t>الإلتزامات</a:t>
            </a:r>
            <a:r>
              <a:rPr lang="ar-DZ" sz="1400" b="1" dirty="0">
                <a:latin typeface="Arial" panose="020B0604020202020204" pitchFamily="34" charset="0"/>
                <a:cs typeface="Arial" panose="020B0604020202020204" pitchFamily="34" charset="0"/>
              </a:rPr>
              <a:t> </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47" name="Straight Connector 15"/>
          <p:cNvCxnSpPr/>
          <p:nvPr/>
        </p:nvCxnSpPr>
        <p:spPr>
          <a:xfrm flipH="1">
            <a:off x="3216546" y="3633237"/>
            <a:ext cx="887794" cy="0"/>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8" name="Straight Connector 5"/>
          <p:cNvCxnSpPr/>
          <p:nvPr/>
        </p:nvCxnSpPr>
        <p:spPr>
          <a:xfrm flipH="1" flipV="1">
            <a:off x="1724628" y="3633237"/>
            <a:ext cx="629308" cy="21010"/>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51" name="Text Placeholder 3"/>
          <p:cNvSpPr txBox="1">
            <a:spLocks/>
          </p:cNvSpPr>
          <p:nvPr/>
        </p:nvSpPr>
        <p:spPr>
          <a:xfrm>
            <a:off x="909264" y="3325460"/>
            <a:ext cx="628378"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accent3"/>
                </a:solidFill>
                <a:effectLst/>
                <a:uLnTx/>
                <a:uFillTx/>
                <a:latin typeface="+mj-lt"/>
                <a:ea typeface="+mn-ea"/>
                <a:cs typeface="+mn-cs"/>
              </a:rPr>
              <a:t>5</a:t>
            </a:r>
            <a:r>
              <a:rPr kumimoji="0" lang="ar-DZ" sz="4000" b="1" i="0" u="none" strike="noStrike" kern="1200" cap="none" spc="0" normalizeH="0" baseline="0" noProof="0" dirty="0" smtClean="0">
                <a:ln>
                  <a:noFill/>
                </a:ln>
                <a:solidFill>
                  <a:schemeClr val="accent3"/>
                </a:solidFill>
                <a:effectLst/>
                <a:uLnTx/>
                <a:uFillTx/>
                <a:latin typeface="+mj-lt"/>
                <a:ea typeface="+mn-ea"/>
                <a:cs typeface="+mn-cs"/>
              </a:rPr>
              <a:t>2</a:t>
            </a:r>
            <a:endParaRPr kumimoji="0" lang="en-US" sz="4000" b="1" i="0" u="none" strike="noStrike" kern="1200" cap="none" spc="0" normalizeH="0" baseline="0" noProof="0" dirty="0">
              <a:ln>
                <a:noFill/>
              </a:ln>
              <a:solidFill>
                <a:schemeClr val="accent3"/>
              </a:solidFill>
              <a:effectLst/>
              <a:uLnTx/>
              <a:uFillTx/>
              <a:latin typeface="+mj-lt"/>
              <a:ea typeface="+mn-ea"/>
              <a:cs typeface="+mn-cs"/>
            </a:endParaRPr>
          </a:p>
        </p:txBody>
      </p:sp>
      <p:sp>
        <p:nvSpPr>
          <p:cNvPr id="52" name="Rectangle 51"/>
          <p:cNvSpPr/>
          <p:nvPr/>
        </p:nvSpPr>
        <p:spPr>
          <a:xfrm>
            <a:off x="442319" y="3932548"/>
            <a:ext cx="1500459" cy="738664"/>
          </a:xfrm>
          <a:prstGeom prst="rect">
            <a:avLst/>
          </a:prstGeom>
        </p:spPr>
        <p:txBody>
          <a:bodyPr wrap="square">
            <a:spAutoFit/>
          </a:bodyPr>
          <a:lstStyle/>
          <a:p>
            <a:pPr algn="ctr"/>
            <a:r>
              <a:rPr lang="ar-DZ" sz="1400" b="1" dirty="0">
                <a:latin typeface="Arial" panose="020B0604020202020204" pitchFamily="34" charset="0"/>
                <a:cs typeface="Arial" panose="020B0604020202020204" pitchFamily="34" charset="0"/>
              </a:rPr>
              <a:t>خيارات التروي «الشرط، التعيين، النقد»,</a:t>
            </a:r>
            <a:endParaRPr lang="fr-FR" sz="1400" b="1" dirty="0">
              <a:latin typeface="Arial" panose="020B0604020202020204" pitchFamily="34" charset="0"/>
              <a:cs typeface="Arial" panose="020B0604020202020204" pitchFamily="34" charset="0"/>
            </a:endParaRPr>
          </a:p>
        </p:txBody>
      </p:sp>
      <p:cxnSp>
        <p:nvCxnSpPr>
          <p:cNvPr id="53" name="Straight Connector 5"/>
          <p:cNvCxnSpPr>
            <a:stCxn id="52" idx="2"/>
          </p:cNvCxnSpPr>
          <p:nvPr/>
        </p:nvCxnSpPr>
        <p:spPr>
          <a:xfrm flipH="1">
            <a:off x="1192548" y="4671212"/>
            <a:ext cx="1" cy="675055"/>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55" name="Text Placeholder 3"/>
          <p:cNvSpPr txBox="1">
            <a:spLocks/>
          </p:cNvSpPr>
          <p:nvPr/>
        </p:nvSpPr>
        <p:spPr>
          <a:xfrm>
            <a:off x="883616" y="5180751"/>
            <a:ext cx="654026"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2"/>
                </a:solidFill>
                <a:effectLst/>
                <a:uLnTx/>
                <a:uFillTx/>
                <a:latin typeface="+mj-lt"/>
                <a:ea typeface="+mn-ea"/>
                <a:cs typeface="+mn-cs"/>
              </a:rPr>
              <a:t>53</a:t>
            </a:r>
            <a:endParaRPr kumimoji="0" lang="en-US" sz="4000" b="1" i="0" u="none" strike="noStrike" kern="1200" cap="none" spc="0" normalizeH="0" baseline="0" noProof="0" dirty="0">
              <a:ln>
                <a:noFill/>
              </a:ln>
              <a:solidFill>
                <a:schemeClr val="accent2"/>
              </a:solidFill>
              <a:effectLst/>
              <a:uLnTx/>
              <a:uFillTx/>
              <a:latin typeface="+mj-lt"/>
              <a:ea typeface="+mn-ea"/>
              <a:cs typeface="+mn-cs"/>
            </a:endParaRPr>
          </a:p>
        </p:txBody>
      </p:sp>
      <p:cxnSp>
        <p:nvCxnSpPr>
          <p:cNvPr id="57" name="Straight Connector 5"/>
          <p:cNvCxnSpPr/>
          <p:nvPr/>
        </p:nvCxnSpPr>
        <p:spPr>
          <a:xfrm>
            <a:off x="1653160" y="5488527"/>
            <a:ext cx="772243" cy="0"/>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66" name="Text Placeholder 3"/>
          <p:cNvSpPr txBox="1">
            <a:spLocks/>
          </p:cNvSpPr>
          <p:nvPr/>
        </p:nvSpPr>
        <p:spPr>
          <a:xfrm>
            <a:off x="2413864" y="5161602"/>
            <a:ext cx="654026"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1"/>
                </a:solidFill>
                <a:effectLst/>
                <a:uLnTx/>
                <a:uFillTx/>
                <a:latin typeface="+mj-lt"/>
                <a:ea typeface="+mn-ea"/>
                <a:cs typeface="+mn-cs"/>
              </a:rPr>
              <a:t>54</a:t>
            </a:r>
            <a:endParaRPr kumimoji="0" lang="en-US" sz="4000" b="1" i="0" u="none" strike="noStrike" kern="1200" cap="none" spc="0" normalizeH="0" baseline="0" noProof="0" dirty="0">
              <a:ln>
                <a:noFill/>
              </a:ln>
              <a:solidFill>
                <a:schemeClr val="accent1"/>
              </a:solidFill>
              <a:effectLst/>
              <a:uLnTx/>
              <a:uFillTx/>
              <a:latin typeface="+mj-lt"/>
              <a:ea typeface="+mn-ea"/>
              <a:cs typeface="+mn-cs"/>
            </a:endParaRPr>
          </a:p>
        </p:txBody>
      </p:sp>
      <p:sp>
        <p:nvSpPr>
          <p:cNvPr id="67" name="TextBox 25"/>
          <p:cNvSpPr txBox="1"/>
          <p:nvPr/>
        </p:nvSpPr>
        <p:spPr>
          <a:xfrm>
            <a:off x="2222782" y="5870662"/>
            <a:ext cx="184731" cy="307777"/>
          </a:xfrm>
          <a:prstGeom prst="rect">
            <a:avLst/>
          </a:prstGeom>
          <a:noFill/>
        </p:spPr>
        <p:txBody>
          <a:bodyPr wrap="none">
            <a:spAutoFit/>
          </a:bodyPr>
          <a:lstStyle/>
          <a:p>
            <a:pPr>
              <a:defRPr/>
            </a:pP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8" name="TextBox 25"/>
          <p:cNvSpPr txBox="1"/>
          <p:nvPr/>
        </p:nvSpPr>
        <p:spPr>
          <a:xfrm>
            <a:off x="1931036" y="5870662"/>
            <a:ext cx="1305165" cy="307777"/>
          </a:xfrm>
          <a:prstGeom prst="rect">
            <a:avLst/>
          </a:prstGeom>
          <a:noFill/>
        </p:spPr>
        <p:txBody>
          <a:bodyPr wrap="none">
            <a:spAutoFit/>
          </a:bodyPr>
          <a:lstStyle/>
          <a:p>
            <a:pPr algn="ctr">
              <a:defRPr/>
            </a:pPr>
            <a:r>
              <a:rPr lang="ar-DZ" sz="1400" b="1" dirty="0" smtClean="0">
                <a:latin typeface="Arial" panose="020B0604020202020204" pitchFamily="34" charset="0"/>
                <a:cs typeface="Arial" panose="020B0604020202020204" pitchFamily="34" charset="0"/>
              </a:rPr>
              <a:t>فسخ </a:t>
            </a:r>
            <a:r>
              <a:rPr lang="ar-DZ" sz="1400" b="1" dirty="0">
                <a:latin typeface="Arial" panose="020B0604020202020204" pitchFamily="34" charset="0"/>
                <a:cs typeface="Arial" panose="020B0604020202020204" pitchFamily="34" charset="0"/>
              </a:rPr>
              <a:t>العقود بالشرط</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69" name="Straight Connector 5"/>
          <p:cNvCxnSpPr/>
          <p:nvPr/>
        </p:nvCxnSpPr>
        <p:spPr>
          <a:xfrm>
            <a:off x="3438261" y="5515733"/>
            <a:ext cx="772243" cy="0"/>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70" name="Text Placeholder 3"/>
          <p:cNvSpPr txBox="1">
            <a:spLocks/>
          </p:cNvSpPr>
          <p:nvPr/>
        </p:nvSpPr>
        <p:spPr>
          <a:xfrm>
            <a:off x="4297580" y="5161601"/>
            <a:ext cx="654026"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3"/>
                </a:solidFill>
                <a:effectLst/>
                <a:uLnTx/>
                <a:uFillTx/>
                <a:latin typeface="+mj-lt"/>
                <a:ea typeface="+mn-ea"/>
                <a:cs typeface="+mn-cs"/>
              </a:rPr>
              <a:t>38</a:t>
            </a:r>
            <a:endParaRPr kumimoji="0" lang="en-US" sz="4000" b="1" i="0" u="none" strike="noStrike" kern="1200" cap="none" spc="0" normalizeH="0" baseline="0" noProof="0" dirty="0">
              <a:ln>
                <a:noFill/>
              </a:ln>
              <a:solidFill>
                <a:schemeClr val="accent3"/>
              </a:solidFill>
              <a:effectLst/>
              <a:uLnTx/>
              <a:uFillTx/>
              <a:latin typeface="+mj-lt"/>
              <a:ea typeface="+mn-ea"/>
              <a:cs typeface="+mn-cs"/>
            </a:endParaRPr>
          </a:p>
        </p:txBody>
      </p:sp>
      <p:sp>
        <p:nvSpPr>
          <p:cNvPr id="71" name="TextBox 25"/>
          <p:cNvSpPr txBox="1"/>
          <p:nvPr/>
        </p:nvSpPr>
        <p:spPr>
          <a:xfrm>
            <a:off x="3695996" y="5827703"/>
            <a:ext cx="1680267" cy="307777"/>
          </a:xfrm>
          <a:prstGeom prst="rect">
            <a:avLst/>
          </a:prstGeom>
          <a:noFill/>
        </p:spPr>
        <p:txBody>
          <a:bodyPr wrap="none">
            <a:spAutoFit/>
          </a:bodyPr>
          <a:lstStyle/>
          <a:p>
            <a:pPr algn="ctr">
              <a:defRPr/>
            </a:pPr>
            <a:r>
              <a:rPr lang="ar-DZ" sz="1400" b="1" dirty="0">
                <a:latin typeface="Arial" panose="020B0604020202020204" pitchFamily="34" charset="0"/>
                <a:cs typeface="Arial" panose="020B0604020202020204" pitchFamily="34" charset="0"/>
              </a:rPr>
              <a:t>التعاملات المالية بالأنترنت</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72" name="Straight Connector 5"/>
          <p:cNvCxnSpPr/>
          <p:nvPr/>
        </p:nvCxnSpPr>
        <p:spPr>
          <a:xfrm>
            <a:off x="5261291" y="5515733"/>
            <a:ext cx="772243" cy="0"/>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73" name="Text Placeholder 3"/>
          <p:cNvSpPr txBox="1">
            <a:spLocks/>
          </p:cNvSpPr>
          <p:nvPr/>
        </p:nvSpPr>
        <p:spPr>
          <a:xfrm>
            <a:off x="6082789" y="5180750"/>
            <a:ext cx="654026"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5"/>
                </a:solidFill>
                <a:effectLst/>
                <a:uLnTx/>
                <a:uFillTx/>
                <a:latin typeface="+mj-lt"/>
                <a:ea typeface="+mn-ea"/>
                <a:cs typeface="+mn-cs"/>
              </a:rPr>
              <a:t>44</a:t>
            </a:r>
            <a:endParaRPr kumimoji="0" lang="en-US" sz="4000" b="1" i="0" u="none" strike="noStrike" kern="1200" cap="none" spc="0" normalizeH="0" baseline="0" noProof="0" dirty="0">
              <a:ln>
                <a:noFill/>
              </a:ln>
              <a:solidFill>
                <a:schemeClr val="accent5"/>
              </a:solidFill>
              <a:effectLst/>
              <a:uLnTx/>
              <a:uFillTx/>
              <a:latin typeface="+mj-lt"/>
              <a:ea typeface="+mn-ea"/>
              <a:cs typeface="+mn-cs"/>
            </a:endParaRPr>
          </a:p>
        </p:txBody>
      </p:sp>
      <p:sp>
        <p:nvSpPr>
          <p:cNvPr id="74" name="TextBox 25"/>
          <p:cNvSpPr txBox="1"/>
          <p:nvPr/>
        </p:nvSpPr>
        <p:spPr>
          <a:xfrm>
            <a:off x="5506350" y="5796303"/>
            <a:ext cx="1806905" cy="307777"/>
          </a:xfrm>
          <a:prstGeom prst="rect">
            <a:avLst/>
          </a:prstGeom>
          <a:noFill/>
        </p:spPr>
        <p:txBody>
          <a:bodyPr wrap="none">
            <a:spAutoFit/>
          </a:bodyPr>
          <a:lstStyle/>
          <a:p>
            <a:pPr algn="ctr">
              <a:defRPr/>
            </a:pPr>
            <a:r>
              <a:rPr lang="ar-DZ" sz="1400" b="1" dirty="0">
                <a:latin typeface="Arial" panose="020B0604020202020204" pitchFamily="34" charset="0"/>
                <a:cs typeface="Arial" panose="020B0604020202020204" pitchFamily="34" charset="0"/>
              </a:rPr>
              <a:t>السيولة: تحصيلها وتوظيفها</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75" name="Straight Connector 5"/>
          <p:cNvCxnSpPr/>
          <p:nvPr/>
        </p:nvCxnSpPr>
        <p:spPr>
          <a:xfrm>
            <a:off x="7022755" y="5558570"/>
            <a:ext cx="772243" cy="0"/>
          </a:xfrm>
          <a:prstGeom prst="line">
            <a:avLst/>
          </a:prstGeom>
          <a:ln w="12700" cap="rnd">
            <a:solidFill>
              <a:schemeClr val="bg1">
                <a:lumMod val="75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76" name="Text Placeholder 3"/>
          <p:cNvSpPr txBox="1">
            <a:spLocks/>
          </p:cNvSpPr>
          <p:nvPr/>
        </p:nvSpPr>
        <p:spPr>
          <a:xfrm>
            <a:off x="7873186" y="5161600"/>
            <a:ext cx="654026" cy="615553"/>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fontAlgn="auto" latinLnBrk="0" hangingPunct="1">
              <a:lnSpc>
                <a:spcPct val="100000"/>
              </a:lnSpc>
              <a:spcBef>
                <a:spcPct val="20000"/>
              </a:spcBef>
              <a:spcAft>
                <a:spcPts val="0"/>
              </a:spcAft>
              <a:buClrTx/>
              <a:buSzTx/>
              <a:buFont typeface="Arial" pitchFamily="34" charset="0"/>
              <a:buNone/>
              <a:tabLst/>
              <a:defRPr/>
            </a:pPr>
            <a:r>
              <a:rPr kumimoji="0" lang="ar-DZ" sz="4000" b="1" i="0" u="none" strike="noStrike" kern="1200" cap="none" spc="0" normalizeH="0" baseline="0" noProof="0" dirty="0" smtClean="0">
                <a:ln>
                  <a:noFill/>
                </a:ln>
                <a:solidFill>
                  <a:schemeClr val="accent6"/>
                </a:solidFill>
                <a:effectLst/>
                <a:uLnTx/>
                <a:uFillTx/>
                <a:latin typeface="+mj-lt"/>
                <a:ea typeface="+mn-ea"/>
                <a:cs typeface="+mn-cs"/>
              </a:rPr>
              <a:t>47</a:t>
            </a:r>
            <a:endParaRPr kumimoji="0" lang="en-US" sz="4000" b="1" i="0" u="none" strike="noStrike" kern="1200" cap="none" spc="0" normalizeH="0" baseline="0" noProof="0" dirty="0">
              <a:ln>
                <a:noFill/>
              </a:ln>
              <a:solidFill>
                <a:schemeClr val="accent6"/>
              </a:solidFill>
              <a:effectLst/>
              <a:uLnTx/>
              <a:uFillTx/>
              <a:latin typeface="+mj-lt"/>
              <a:ea typeface="+mn-ea"/>
              <a:cs typeface="+mn-cs"/>
            </a:endParaRPr>
          </a:p>
        </p:txBody>
      </p:sp>
      <p:sp>
        <p:nvSpPr>
          <p:cNvPr id="77" name="TextBox 25"/>
          <p:cNvSpPr txBox="1"/>
          <p:nvPr/>
        </p:nvSpPr>
        <p:spPr>
          <a:xfrm>
            <a:off x="7443912" y="5796303"/>
            <a:ext cx="1871025" cy="307777"/>
          </a:xfrm>
          <a:prstGeom prst="rect">
            <a:avLst/>
          </a:prstGeom>
          <a:noFill/>
        </p:spPr>
        <p:txBody>
          <a:bodyPr wrap="none">
            <a:spAutoFit/>
          </a:bodyPr>
          <a:lstStyle/>
          <a:p>
            <a:pPr algn="ctr">
              <a:defRPr/>
            </a:pPr>
            <a:r>
              <a:rPr lang="ar-DZ" sz="1400" b="1" dirty="0">
                <a:latin typeface="Arial" panose="020B0604020202020204" pitchFamily="34" charset="0"/>
                <a:cs typeface="Arial" panose="020B0604020202020204" pitchFamily="34" charset="0"/>
              </a:rPr>
              <a:t>ضوابط حساب ربح المعاملات</a:t>
            </a:r>
            <a:endParaRPr lang="id-ID" sz="1400" b="1" dirty="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2691405"/>
      </p:ext>
    </p:extLst>
  </p:cSld>
  <p:clrMapOvr>
    <a:masterClrMapping/>
  </p:clrMapOvr>
  <mc:AlternateContent xmlns:mc="http://schemas.openxmlformats.org/markup-compatibility/2006" xmlns:p14="http://schemas.microsoft.com/office/powerpoint/2010/main">
    <mc:Choice Requires="p14">
      <p:transition spd="slow" p14:dur="2000" advTm="56935"/>
    </mc:Choice>
    <mc:Fallback xmlns="">
      <p:transition spd="slow" advTm="5693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p:cNvSpPr>
            <a:spLocks noGrp="1"/>
          </p:cNvSpPr>
          <p:nvPr>
            <p:ph type="title"/>
          </p:nvPr>
        </p:nvSpPr>
        <p:spPr>
          <a:xfrm>
            <a:off x="81771" y="162793"/>
            <a:ext cx="5844278" cy="471365"/>
          </a:xfrm>
        </p:spPr>
        <p:txBody>
          <a:bodyPr/>
          <a:lstStyle/>
          <a:p>
            <a:pPr algn="r" rtl="1"/>
            <a:r>
              <a:rPr lang="ar-DZ" sz="2800" dirty="0" smtClean="0">
                <a:latin typeface="Arial" panose="020B0604020202020204" pitchFamily="34" charset="0"/>
                <a:cs typeface="Arial" panose="020B0604020202020204" pitchFamily="34" charset="0"/>
              </a:rPr>
              <a:t>معيار 6: </a:t>
            </a:r>
            <a:r>
              <a:rPr lang="ar-DZ" sz="2800" dirty="0">
                <a:latin typeface="Arial" panose="020B0604020202020204" pitchFamily="34" charset="0"/>
                <a:cs typeface="Arial" panose="020B0604020202020204" pitchFamily="34" charset="0"/>
              </a:rPr>
              <a:t>تحول البنك التقليدي إلى مصرف إسلامي</a:t>
            </a:r>
            <a:endParaRPr lang="ar-IQ" sz="2800" dirty="0">
              <a:latin typeface="Arial" panose="020B0604020202020204" pitchFamily="34" charset="0"/>
              <a:cs typeface="Arial" panose="020B0604020202020204" pitchFamily="34" charset="0"/>
            </a:endParaRPr>
          </a:p>
        </p:txBody>
      </p:sp>
      <p:sp>
        <p:nvSpPr>
          <p:cNvPr id="5" name="Shape 727"/>
          <p:cNvSpPr/>
          <p:nvPr/>
        </p:nvSpPr>
        <p:spPr>
          <a:xfrm>
            <a:off x="5146429" y="2171701"/>
            <a:ext cx="1265694" cy="1490035"/>
          </a:xfrm>
          <a:custGeom>
            <a:avLst/>
            <a:gdLst/>
            <a:ahLst/>
            <a:cxnLst>
              <a:cxn ang="0">
                <a:pos x="wd2" y="hd2"/>
              </a:cxn>
              <a:cxn ang="5400000">
                <a:pos x="wd2" y="hd2"/>
              </a:cxn>
              <a:cxn ang="10800000">
                <a:pos x="wd2" y="hd2"/>
              </a:cxn>
              <a:cxn ang="16200000">
                <a:pos x="wd2" y="hd2"/>
              </a:cxn>
            </a:cxnLst>
            <a:rect l="0" t="0" r="r" b="b"/>
            <a:pathLst>
              <a:path w="21483" h="21600" extrusionOk="0">
                <a:moveTo>
                  <a:pt x="18505" y="14572"/>
                </a:moveTo>
                <a:cubicBezTo>
                  <a:pt x="18974" y="14572"/>
                  <a:pt x="19549" y="14855"/>
                  <a:pt x="19783" y="15202"/>
                </a:cubicBezTo>
                <a:lnTo>
                  <a:pt x="21307" y="17456"/>
                </a:lnTo>
                <a:cubicBezTo>
                  <a:pt x="21541" y="17802"/>
                  <a:pt x="21541" y="18369"/>
                  <a:pt x="21307" y="18716"/>
                </a:cubicBezTo>
                <a:lnTo>
                  <a:pt x="19783" y="20970"/>
                </a:lnTo>
                <a:cubicBezTo>
                  <a:pt x="19549" y="21317"/>
                  <a:pt x="18974" y="21600"/>
                  <a:pt x="18505" y="21600"/>
                </a:cubicBezTo>
                <a:lnTo>
                  <a:pt x="15458" y="21600"/>
                </a:lnTo>
                <a:cubicBezTo>
                  <a:pt x="14989" y="21600"/>
                  <a:pt x="14414" y="21317"/>
                  <a:pt x="14180" y="20970"/>
                </a:cubicBezTo>
                <a:lnTo>
                  <a:pt x="12656" y="18716"/>
                </a:lnTo>
                <a:cubicBezTo>
                  <a:pt x="12422" y="18369"/>
                  <a:pt x="12422" y="17802"/>
                  <a:pt x="12656" y="17456"/>
                </a:cubicBezTo>
                <a:lnTo>
                  <a:pt x="13507" y="16198"/>
                </a:lnTo>
                <a:cubicBezTo>
                  <a:pt x="13741" y="15852"/>
                  <a:pt x="13741" y="15285"/>
                  <a:pt x="13506" y="14939"/>
                </a:cubicBezTo>
                <a:lnTo>
                  <a:pt x="13336" y="14686"/>
                </a:lnTo>
                <a:cubicBezTo>
                  <a:pt x="13102" y="14340"/>
                  <a:pt x="12527" y="14056"/>
                  <a:pt x="12059" y="14056"/>
                </a:cubicBezTo>
                <a:lnTo>
                  <a:pt x="5352" y="14056"/>
                </a:lnTo>
                <a:cubicBezTo>
                  <a:pt x="4884" y="14056"/>
                  <a:pt x="4309" y="13773"/>
                  <a:pt x="4075" y="13426"/>
                </a:cubicBezTo>
                <a:lnTo>
                  <a:pt x="175" y="7658"/>
                </a:lnTo>
                <a:cubicBezTo>
                  <a:pt x="-59" y="7312"/>
                  <a:pt x="-59" y="6745"/>
                  <a:pt x="175" y="6398"/>
                </a:cubicBezTo>
                <a:lnTo>
                  <a:pt x="4075" y="630"/>
                </a:lnTo>
                <a:cubicBezTo>
                  <a:pt x="4309" y="283"/>
                  <a:pt x="4884" y="0"/>
                  <a:pt x="5352" y="0"/>
                </a:cubicBezTo>
                <a:lnTo>
                  <a:pt x="13151" y="0"/>
                </a:lnTo>
                <a:cubicBezTo>
                  <a:pt x="13619" y="0"/>
                  <a:pt x="14194" y="283"/>
                  <a:pt x="14429" y="630"/>
                </a:cubicBezTo>
                <a:lnTo>
                  <a:pt x="18328" y="6398"/>
                </a:lnTo>
                <a:cubicBezTo>
                  <a:pt x="18562" y="6745"/>
                  <a:pt x="18562" y="7312"/>
                  <a:pt x="18328" y="7658"/>
                </a:cubicBezTo>
                <a:lnTo>
                  <a:pt x="14975" y="12618"/>
                </a:lnTo>
                <a:cubicBezTo>
                  <a:pt x="14741" y="12965"/>
                  <a:pt x="14741" y="13532"/>
                  <a:pt x="14975" y="13878"/>
                </a:cubicBezTo>
                <a:lnTo>
                  <a:pt x="15018" y="13942"/>
                </a:lnTo>
                <a:cubicBezTo>
                  <a:pt x="15252" y="14288"/>
                  <a:pt x="15827" y="14572"/>
                  <a:pt x="16295" y="14572"/>
                </a:cubicBezTo>
                <a:cubicBezTo>
                  <a:pt x="16295" y="14572"/>
                  <a:pt x="18505" y="14572"/>
                  <a:pt x="18505" y="14572"/>
                </a:cubicBezTo>
                <a:close/>
              </a:path>
            </a:pathLst>
          </a:custGeom>
          <a:solidFill>
            <a:schemeClr val="accent1"/>
          </a:solidFill>
          <a:ln w="12700">
            <a:miter lim="400000"/>
          </a:ln>
        </p:spPr>
        <p:txBody>
          <a:bodyPr lIns="38100" tIns="38100" rIns="38100" bIns="38100" anchor="ctr"/>
          <a:lstStyle/>
          <a:p>
            <a:pPr lvl="0" algn="ct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r>
              <a:rPr lang="ar-DZ" sz="1400" b="1" dirty="0" smtClean="0">
                <a:solidFill>
                  <a:schemeClr val="tx2"/>
                </a:solidFill>
                <a:latin typeface="Arial" panose="020B0604020202020204" pitchFamily="34" charset="0"/>
                <a:cs typeface="Arial" panose="020B0604020202020204" pitchFamily="34" charset="0"/>
                <a:sym typeface="Gill Sans"/>
              </a:rPr>
              <a:t>المدى  </a:t>
            </a:r>
            <a:r>
              <a:rPr lang="ar-DZ" sz="1400" b="1" dirty="0">
                <a:solidFill>
                  <a:schemeClr val="tx2"/>
                </a:solidFill>
                <a:latin typeface="Arial" panose="020B0604020202020204" pitchFamily="34" charset="0"/>
                <a:cs typeface="Arial" panose="020B0604020202020204" pitchFamily="34" charset="0"/>
                <a:sym typeface="Gill Sans"/>
              </a:rPr>
              <a:t>الزمني </a:t>
            </a:r>
            <a:r>
              <a:rPr lang="ar-DZ" sz="1400" b="1" dirty="0" smtClean="0">
                <a:solidFill>
                  <a:schemeClr val="tx2"/>
                </a:solidFill>
                <a:latin typeface="Arial" panose="020B0604020202020204" pitchFamily="34" charset="0"/>
                <a:cs typeface="Arial" panose="020B0604020202020204" pitchFamily="34" charset="0"/>
                <a:sym typeface="Gill Sans"/>
              </a:rPr>
              <a:t>للتحول</a:t>
            </a:r>
            <a:r>
              <a:rPr lang="ar-DZ" sz="3000" dirty="0">
                <a:effectLst>
                  <a:outerShdw blurRad="38100" dist="12700" dir="5400000" rotWithShape="0">
                    <a:srgbClr val="000000">
                      <a:alpha val="50000"/>
                    </a:srgbClr>
                  </a:outerShdw>
                </a:effectLst>
                <a:sym typeface="Gill Sans"/>
              </a:rPr>
              <a:t/>
            </a:r>
            <a:br>
              <a:rPr lang="ar-DZ" sz="3000" dirty="0">
                <a:effectLst>
                  <a:outerShdw blurRad="38100" dist="12700" dir="5400000" rotWithShape="0">
                    <a:srgbClr val="000000">
                      <a:alpha val="50000"/>
                    </a:srgbClr>
                  </a:outerShdw>
                </a:effectLst>
                <a:sym typeface="Gill Sans"/>
              </a:rPr>
            </a:br>
            <a:endParaRPr dirty="0"/>
          </a:p>
        </p:txBody>
      </p:sp>
      <p:sp>
        <p:nvSpPr>
          <p:cNvPr id="6" name="Shape 728"/>
          <p:cNvSpPr/>
          <p:nvPr/>
        </p:nvSpPr>
        <p:spPr>
          <a:xfrm>
            <a:off x="4074503" y="2979594"/>
            <a:ext cx="1698573" cy="969661"/>
          </a:xfrm>
          <a:custGeom>
            <a:avLst/>
            <a:gdLst/>
            <a:ahLst/>
            <a:cxnLst>
              <a:cxn ang="0">
                <a:pos x="wd2" y="hd2"/>
              </a:cxn>
              <a:cxn ang="5400000">
                <a:pos x="wd2" y="hd2"/>
              </a:cxn>
              <a:cxn ang="10800000">
                <a:pos x="wd2" y="hd2"/>
              </a:cxn>
              <a:cxn ang="16200000">
                <a:pos x="wd2" y="hd2"/>
              </a:cxn>
            </a:cxnLst>
            <a:rect l="0" t="0" r="r" b="b"/>
            <a:pathLst>
              <a:path w="21513" h="21600" extrusionOk="0">
                <a:moveTo>
                  <a:pt x="16064" y="6078"/>
                </a:moveTo>
                <a:cubicBezTo>
                  <a:pt x="16238" y="5546"/>
                  <a:pt x="16667" y="5110"/>
                  <a:pt x="17017" y="5110"/>
                </a:cubicBezTo>
                <a:lnTo>
                  <a:pt x="19291" y="5110"/>
                </a:lnTo>
                <a:cubicBezTo>
                  <a:pt x="19640" y="5110"/>
                  <a:pt x="20069" y="5546"/>
                  <a:pt x="20244" y="6078"/>
                </a:cubicBezTo>
                <a:lnTo>
                  <a:pt x="21381" y="9542"/>
                </a:lnTo>
                <a:cubicBezTo>
                  <a:pt x="21556" y="10075"/>
                  <a:pt x="21556" y="10946"/>
                  <a:pt x="21381" y="11478"/>
                </a:cubicBezTo>
                <a:lnTo>
                  <a:pt x="20244" y="14942"/>
                </a:lnTo>
                <a:cubicBezTo>
                  <a:pt x="20069" y="15474"/>
                  <a:pt x="19640" y="15910"/>
                  <a:pt x="19291" y="15910"/>
                </a:cubicBezTo>
                <a:lnTo>
                  <a:pt x="17017" y="15910"/>
                </a:lnTo>
                <a:cubicBezTo>
                  <a:pt x="16667" y="15910"/>
                  <a:pt x="16238" y="15474"/>
                  <a:pt x="16064" y="14942"/>
                </a:cubicBezTo>
                <a:lnTo>
                  <a:pt x="15429" y="13010"/>
                </a:lnTo>
                <a:cubicBezTo>
                  <a:pt x="15254" y="12477"/>
                  <a:pt x="14825" y="12042"/>
                  <a:pt x="14476" y="12042"/>
                </a:cubicBezTo>
                <a:lnTo>
                  <a:pt x="14221" y="12042"/>
                </a:lnTo>
                <a:cubicBezTo>
                  <a:pt x="13872" y="12042"/>
                  <a:pt x="13443" y="12477"/>
                  <a:pt x="13268" y="13010"/>
                </a:cubicBezTo>
                <a:lnTo>
                  <a:pt x="10766" y="20632"/>
                </a:lnTo>
                <a:cubicBezTo>
                  <a:pt x="10591" y="21164"/>
                  <a:pt x="10162" y="21600"/>
                  <a:pt x="9813" y="21600"/>
                </a:cubicBezTo>
                <a:lnTo>
                  <a:pt x="3994" y="21600"/>
                </a:lnTo>
                <a:cubicBezTo>
                  <a:pt x="3644" y="21600"/>
                  <a:pt x="3215" y="21164"/>
                  <a:pt x="3040" y="20632"/>
                </a:cubicBezTo>
                <a:lnTo>
                  <a:pt x="131" y="11768"/>
                </a:lnTo>
                <a:cubicBezTo>
                  <a:pt x="-44" y="11235"/>
                  <a:pt x="-44" y="10364"/>
                  <a:pt x="131" y="9832"/>
                </a:cubicBezTo>
                <a:lnTo>
                  <a:pt x="3040" y="968"/>
                </a:lnTo>
                <a:cubicBezTo>
                  <a:pt x="3215" y="436"/>
                  <a:pt x="3644" y="0"/>
                  <a:pt x="3994" y="0"/>
                </a:cubicBezTo>
                <a:lnTo>
                  <a:pt x="9813" y="0"/>
                </a:lnTo>
                <a:cubicBezTo>
                  <a:pt x="10162" y="0"/>
                  <a:pt x="10591" y="436"/>
                  <a:pt x="10766" y="968"/>
                </a:cubicBezTo>
                <a:lnTo>
                  <a:pt x="13268" y="8590"/>
                </a:lnTo>
                <a:cubicBezTo>
                  <a:pt x="13443" y="9123"/>
                  <a:pt x="13872" y="9558"/>
                  <a:pt x="14221" y="9558"/>
                </a:cubicBezTo>
                <a:lnTo>
                  <a:pt x="14286" y="9558"/>
                </a:lnTo>
                <a:cubicBezTo>
                  <a:pt x="14635" y="9558"/>
                  <a:pt x="15064" y="9123"/>
                  <a:pt x="15239" y="8590"/>
                </a:cubicBezTo>
                <a:cubicBezTo>
                  <a:pt x="15239" y="8590"/>
                  <a:pt x="16064" y="6078"/>
                  <a:pt x="16064" y="6078"/>
                </a:cubicBezTo>
                <a:close/>
              </a:path>
            </a:pathLst>
          </a:custGeom>
          <a:solidFill>
            <a:schemeClr val="accent6"/>
          </a:solidFill>
          <a:ln w="12700">
            <a:miter lim="400000"/>
          </a:ln>
        </p:spPr>
        <p:txBody>
          <a:bodyPr lIns="38100" tIns="38100" rIns="38100" bIns="38100" anchor="ctr"/>
          <a:lstStyle/>
          <a:p>
            <a:pPr lvl="0" algn="ct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050" b="1" dirty="0">
              <a:latin typeface="Arial" panose="020B0604020202020204" pitchFamily="34" charset="0"/>
              <a:cs typeface="Arial" panose="020B0604020202020204" pitchFamily="34" charset="0"/>
            </a:endParaRPr>
          </a:p>
        </p:txBody>
      </p:sp>
      <p:sp>
        <p:nvSpPr>
          <p:cNvPr id="7" name="Shape 729"/>
          <p:cNvSpPr/>
          <p:nvPr/>
        </p:nvSpPr>
        <p:spPr>
          <a:xfrm>
            <a:off x="4907758" y="4481228"/>
            <a:ext cx="1243158" cy="1503045"/>
          </a:xfrm>
          <a:custGeom>
            <a:avLst/>
            <a:gdLst/>
            <a:ahLst/>
            <a:cxnLst>
              <a:cxn ang="0">
                <a:pos x="wd2" y="hd2"/>
              </a:cxn>
              <a:cxn ang="5400000">
                <a:pos x="wd2" y="hd2"/>
              </a:cxn>
              <a:cxn ang="10800000">
                <a:pos x="wd2" y="hd2"/>
              </a:cxn>
              <a:cxn ang="16200000">
                <a:pos x="wd2" y="hd2"/>
              </a:cxn>
            </a:cxnLst>
            <a:rect l="0" t="0" r="r" b="b"/>
            <a:pathLst>
              <a:path w="21481" h="21600" extrusionOk="0">
                <a:moveTo>
                  <a:pt x="12495" y="4108"/>
                </a:moveTo>
                <a:cubicBezTo>
                  <a:pt x="12257" y="3765"/>
                  <a:pt x="12257" y="3203"/>
                  <a:pt x="12495" y="2859"/>
                </a:cubicBezTo>
                <a:lnTo>
                  <a:pt x="14046" y="624"/>
                </a:lnTo>
                <a:cubicBezTo>
                  <a:pt x="14285" y="281"/>
                  <a:pt x="14870" y="0"/>
                  <a:pt x="15347" y="0"/>
                </a:cubicBezTo>
                <a:lnTo>
                  <a:pt x="18450" y="0"/>
                </a:lnTo>
                <a:cubicBezTo>
                  <a:pt x="18927" y="0"/>
                  <a:pt x="19512" y="281"/>
                  <a:pt x="19750" y="624"/>
                </a:cubicBezTo>
                <a:lnTo>
                  <a:pt x="21302" y="2859"/>
                </a:lnTo>
                <a:cubicBezTo>
                  <a:pt x="21540" y="3203"/>
                  <a:pt x="21540" y="3765"/>
                  <a:pt x="21302" y="4108"/>
                </a:cubicBezTo>
                <a:lnTo>
                  <a:pt x="19750" y="6343"/>
                </a:lnTo>
                <a:cubicBezTo>
                  <a:pt x="19512" y="6686"/>
                  <a:pt x="18927" y="6967"/>
                  <a:pt x="18450" y="6967"/>
                </a:cubicBezTo>
                <a:lnTo>
                  <a:pt x="16719" y="6967"/>
                </a:lnTo>
                <a:cubicBezTo>
                  <a:pt x="16242" y="6967"/>
                  <a:pt x="15657" y="7248"/>
                  <a:pt x="15418" y="7592"/>
                </a:cubicBezTo>
                <a:lnTo>
                  <a:pt x="15245" y="7842"/>
                </a:lnTo>
                <a:cubicBezTo>
                  <a:pt x="15006" y="8185"/>
                  <a:pt x="15006" y="8747"/>
                  <a:pt x="15245" y="9091"/>
                </a:cubicBezTo>
                <a:lnTo>
                  <a:pt x="18658" y="14008"/>
                </a:lnTo>
                <a:cubicBezTo>
                  <a:pt x="18897" y="14352"/>
                  <a:pt x="18897" y="14914"/>
                  <a:pt x="18658" y="15257"/>
                </a:cubicBezTo>
                <a:lnTo>
                  <a:pt x="14689" y="20976"/>
                </a:lnTo>
                <a:cubicBezTo>
                  <a:pt x="14450" y="21319"/>
                  <a:pt x="13865" y="21600"/>
                  <a:pt x="13388" y="21600"/>
                </a:cubicBezTo>
                <a:lnTo>
                  <a:pt x="5449" y="21600"/>
                </a:lnTo>
                <a:cubicBezTo>
                  <a:pt x="4972" y="21600"/>
                  <a:pt x="4387" y="21319"/>
                  <a:pt x="4148" y="20975"/>
                </a:cubicBezTo>
                <a:lnTo>
                  <a:pt x="178" y="15257"/>
                </a:lnTo>
                <a:cubicBezTo>
                  <a:pt x="-60" y="14914"/>
                  <a:pt x="-60" y="14352"/>
                  <a:pt x="178" y="14008"/>
                </a:cubicBezTo>
                <a:lnTo>
                  <a:pt x="4148" y="8290"/>
                </a:lnTo>
                <a:cubicBezTo>
                  <a:pt x="4387" y="7946"/>
                  <a:pt x="4972" y="7665"/>
                  <a:pt x="5449" y="7665"/>
                </a:cubicBezTo>
                <a:lnTo>
                  <a:pt x="12276" y="7665"/>
                </a:lnTo>
                <a:cubicBezTo>
                  <a:pt x="12753" y="7665"/>
                  <a:pt x="13338" y="7384"/>
                  <a:pt x="13576" y="7041"/>
                </a:cubicBezTo>
                <a:lnTo>
                  <a:pt x="13620" y="6978"/>
                </a:lnTo>
                <a:cubicBezTo>
                  <a:pt x="13859" y="6634"/>
                  <a:pt x="13859" y="6072"/>
                  <a:pt x="13620" y="5729"/>
                </a:cubicBezTo>
                <a:cubicBezTo>
                  <a:pt x="13620" y="5729"/>
                  <a:pt x="12495" y="4108"/>
                  <a:pt x="12495" y="4108"/>
                </a:cubicBezTo>
                <a:close/>
              </a:path>
            </a:pathLst>
          </a:custGeom>
          <a:solidFill>
            <a:schemeClr val="accent5"/>
          </a:solidFill>
          <a:ln w="12700">
            <a:miter lim="400000"/>
          </a:ln>
        </p:spPr>
        <p:txBody>
          <a:bodyPr lIns="38100" tIns="38100" rIns="38100" bIns="38100" anchor="ctr"/>
          <a:lstStyle/>
          <a:p>
            <a:pPr algn="ctr" rtl="1">
              <a:lnSpc>
                <a:spcPct val="130000"/>
              </a:lnSpc>
            </a:pPr>
            <a:endParaRPr lang="ar-DZ" sz="1200" b="1" dirty="0" smtClean="0">
              <a:latin typeface="Arial" panose="020B0604020202020204" pitchFamily="34" charset="0"/>
              <a:cs typeface="Arial" panose="020B0604020202020204" pitchFamily="34" charset="0"/>
            </a:endParaRPr>
          </a:p>
          <a:p>
            <a:pPr algn="ctr" rtl="1">
              <a:lnSpc>
                <a:spcPct val="130000"/>
              </a:lnSpc>
            </a:pPr>
            <a:endParaRPr lang="ar-DZ" sz="1200" b="1" dirty="0">
              <a:latin typeface="Arial" panose="020B0604020202020204" pitchFamily="34" charset="0"/>
              <a:cs typeface="Arial" panose="020B0604020202020204" pitchFamily="34" charset="0"/>
            </a:endParaRPr>
          </a:p>
          <a:p>
            <a:pPr algn="ctr" rtl="1">
              <a:lnSpc>
                <a:spcPct val="130000"/>
              </a:lnSpc>
            </a:pPr>
            <a:endParaRPr lang="ar-DZ" sz="1200" b="1" dirty="0" smtClean="0">
              <a:latin typeface="Arial" panose="020B0604020202020204" pitchFamily="34" charset="0"/>
              <a:cs typeface="Arial" panose="020B0604020202020204" pitchFamily="34" charset="0"/>
            </a:endParaRPr>
          </a:p>
          <a:p>
            <a:pPr algn="ctr" rtl="1">
              <a:lnSpc>
                <a:spcPct val="130000"/>
              </a:lnSpc>
            </a:pPr>
            <a:endParaRPr lang="ar-DZ" sz="1200" b="1" dirty="0">
              <a:latin typeface="Arial" panose="020B0604020202020204" pitchFamily="34" charset="0"/>
              <a:cs typeface="Arial" panose="020B0604020202020204" pitchFamily="34" charset="0"/>
            </a:endParaRPr>
          </a:p>
          <a:p>
            <a:pPr algn="ctr" rtl="1">
              <a:lnSpc>
                <a:spcPct val="130000"/>
              </a:lnSpc>
            </a:pPr>
            <a:r>
              <a:rPr lang="ar-DZ" sz="1200" b="1" dirty="0" smtClean="0">
                <a:latin typeface="Arial" panose="020B0604020202020204" pitchFamily="34" charset="0"/>
                <a:cs typeface="Arial" panose="020B0604020202020204" pitchFamily="34" charset="0"/>
              </a:rPr>
              <a:t>                     </a:t>
            </a:r>
          </a:p>
          <a:p>
            <a:pPr algn="ctr" rtl="1">
              <a:lnSpc>
                <a:spcPct val="130000"/>
              </a:lnSpc>
            </a:pPr>
            <a:endParaRPr lang="ar-DZ" sz="1200" b="1" dirty="0">
              <a:latin typeface="Arial" panose="020B0604020202020204" pitchFamily="34" charset="0"/>
              <a:cs typeface="Arial" panose="020B0604020202020204" pitchFamily="34" charset="0"/>
            </a:endParaRPr>
          </a:p>
          <a:p>
            <a:pPr algn="ctr" rtl="1">
              <a:lnSpc>
                <a:spcPct val="130000"/>
              </a:lnSpc>
            </a:pPr>
            <a:endParaRPr lang="ar-DZ" sz="1200" b="1" dirty="0" smtClean="0">
              <a:latin typeface="Arial" panose="020B0604020202020204" pitchFamily="34" charset="0"/>
              <a:cs typeface="Arial" panose="020B0604020202020204" pitchFamily="34" charset="0"/>
            </a:endParaRPr>
          </a:p>
          <a:p>
            <a:pPr algn="ctr" rtl="1">
              <a:lnSpc>
                <a:spcPct val="130000"/>
              </a:lnSpc>
            </a:pPr>
            <a:endParaRPr lang="ar-DZ" sz="1200" b="1" dirty="0">
              <a:latin typeface="Arial" panose="020B0604020202020204" pitchFamily="34" charset="0"/>
              <a:cs typeface="Arial" panose="020B0604020202020204" pitchFamily="34" charset="0"/>
            </a:endParaRPr>
          </a:p>
          <a:p>
            <a:pPr algn="ctr" rtl="1">
              <a:lnSpc>
                <a:spcPct val="130000"/>
              </a:lnSpc>
            </a:pPr>
            <a:endParaRPr lang="ar-DZ" sz="1200" b="1" dirty="0" smtClean="0">
              <a:latin typeface="Arial" panose="020B0604020202020204" pitchFamily="34" charset="0"/>
              <a:cs typeface="Arial" panose="020B0604020202020204" pitchFamily="34" charset="0"/>
            </a:endParaRPr>
          </a:p>
          <a:p>
            <a:pPr algn="ctr" rtl="1">
              <a:lnSpc>
                <a:spcPct val="130000"/>
              </a:lnSpc>
            </a:pPr>
            <a:endParaRPr lang="ar-DZ" sz="1200" b="1" dirty="0">
              <a:latin typeface="Arial" panose="020B0604020202020204" pitchFamily="34" charset="0"/>
              <a:cs typeface="Arial" panose="020B0604020202020204" pitchFamily="34" charset="0"/>
            </a:endParaRPr>
          </a:p>
          <a:p>
            <a:pPr algn="ctr" rtl="1">
              <a:lnSpc>
                <a:spcPct val="130000"/>
              </a:lnSpc>
            </a:pPr>
            <a:endParaRPr lang="ar-DZ" sz="1200" b="1" dirty="0" smtClean="0">
              <a:latin typeface="Arial" panose="020B0604020202020204" pitchFamily="34" charset="0"/>
              <a:cs typeface="Arial" panose="020B0604020202020204" pitchFamily="34" charset="0"/>
            </a:endParaRPr>
          </a:p>
          <a:p>
            <a:pPr algn="ctr" rtl="1">
              <a:lnSpc>
                <a:spcPct val="130000"/>
              </a:lnSpc>
            </a:pPr>
            <a:endParaRPr lang="ar-DZ" sz="1200" b="1" dirty="0">
              <a:latin typeface="Arial" panose="020B0604020202020204" pitchFamily="34" charset="0"/>
              <a:cs typeface="Arial" panose="020B0604020202020204" pitchFamily="34" charset="0"/>
            </a:endParaRPr>
          </a:p>
          <a:p>
            <a:pPr algn="ctr" rtl="1">
              <a:lnSpc>
                <a:spcPct val="130000"/>
              </a:lnSpc>
            </a:pPr>
            <a:endParaRPr lang="ar-DZ" sz="1200" b="1" dirty="0" smtClean="0">
              <a:latin typeface="Arial" panose="020B0604020202020204" pitchFamily="34" charset="0"/>
              <a:cs typeface="Arial" panose="020B0604020202020204" pitchFamily="34" charset="0"/>
            </a:endParaRPr>
          </a:p>
          <a:p>
            <a:pPr algn="ctr" rtl="1">
              <a:lnSpc>
                <a:spcPct val="130000"/>
              </a:lnSpc>
            </a:pP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   أثر </a:t>
            </a:r>
            <a:r>
              <a:rPr lang="ar-DZ" sz="1200" b="1" dirty="0">
                <a:latin typeface="Arial" panose="020B0604020202020204" pitchFamily="34" charset="0"/>
                <a:cs typeface="Arial" panose="020B0604020202020204" pitchFamily="34" charset="0"/>
              </a:rPr>
              <a:t>التحول </a:t>
            </a:r>
            <a:r>
              <a:rPr lang="ar-DZ" sz="1200" b="1" dirty="0" smtClean="0">
                <a:latin typeface="Arial" panose="020B0604020202020204" pitchFamily="34" charset="0"/>
                <a:cs typeface="Arial" panose="020B0604020202020204" pitchFamily="34" charset="0"/>
              </a:rPr>
              <a:t>على</a:t>
            </a:r>
          </a:p>
          <a:p>
            <a:pPr algn="ctr" rtl="1">
              <a:lnSpc>
                <a:spcPct val="130000"/>
              </a:lnSpc>
            </a:pP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توظيف الأموال </a:t>
            </a:r>
            <a:r>
              <a:rPr lang="ar-DZ" sz="3200" b="1" dirty="0">
                <a:latin typeface="Arial" panose="020B0604020202020204" pitchFamily="34" charset="0"/>
                <a:cs typeface="Arial" panose="020B0604020202020204" pitchFamily="34" charset="0"/>
              </a:rPr>
              <a:t/>
            </a:r>
            <a:br>
              <a:rPr lang="ar-DZ" sz="3200" b="1" dirty="0">
                <a:latin typeface="Arial" panose="020B0604020202020204" pitchFamily="34" charset="0"/>
                <a:cs typeface="Arial" panose="020B0604020202020204" pitchFamily="34" charset="0"/>
              </a:rPr>
            </a:br>
            <a:r>
              <a:rPr lang="ar-DZ" sz="3200" b="1" dirty="0">
                <a:latin typeface="Arial" panose="020B0604020202020204" pitchFamily="34" charset="0"/>
                <a:cs typeface="Arial" panose="020B0604020202020204" pitchFamily="34" charset="0"/>
              </a:rPr>
              <a:t> </a:t>
            </a:r>
            <a:br>
              <a:rPr lang="ar-DZ" sz="3200" b="1" dirty="0">
                <a:latin typeface="Arial" panose="020B0604020202020204" pitchFamily="34" charset="0"/>
                <a:cs typeface="Arial" panose="020B0604020202020204" pitchFamily="34" charset="0"/>
              </a:rPr>
            </a:br>
            <a:r>
              <a:rPr lang="ar-DZ" sz="3200" b="1" dirty="0">
                <a:latin typeface="Arial" panose="020B0604020202020204" pitchFamily="34" charset="0"/>
                <a:cs typeface="Arial" panose="020B0604020202020204" pitchFamily="34" charset="0"/>
              </a:rPr>
              <a:t/>
            </a:r>
            <a:br>
              <a:rPr lang="ar-DZ" sz="3200" b="1" dirty="0">
                <a:latin typeface="Arial" panose="020B0604020202020204" pitchFamily="34" charset="0"/>
                <a:cs typeface="Arial" panose="020B0604020202020204" pitchFamily="34" charset="0"/>
              </a:rPr>
            </a:br>
            <a:r>
              <a:rPr lang="ar-DZ" sz="3200" b="1" dirty="0">
                <a:latin typeface="Arial" panose="020B0604020202020204" pitchFamily="34" charset="0"/>
                <a:cs typeface="Arial" panose="020B0604020202020204" pitchFamily="34" charset="0"/>
              </a:rPr>
              <a:t> </a:t>
            </a:r>
            <a:br>
              <a:rPr lang="ar-DZ" sz="3200" b="1" dirty="0">
                <a:latin typeface="Arial" panose="020B0604020202020204" pitchFamily="34" charset="0"/>
                <a:cs typeface="Arial" panose="020B0604020202020204" pitchFamily="34" charset="0"/>
              </a:rPr>
            </a:br>
            <a:endParaRPr lang="en-US"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8" name="Shape 730"/>
          <p:cNvSpPr/>
          <p:nvPr/>
        </p:nvSpPr>
        <p:spPr>
          <a:xfrm>
            <a:off x="6252358" y="4396374"/>
            <a:ext cx="1265676" cy="1490031"/>
          </a:xfrm>
          <a:custGeom>
            <a:avLst/>
            <a:gdLst/>
            <a:ahLst/>
            <a:cxnLst>
              <a:cxn ang="0">
                <a:pos x="wd2" y="hd2"/>
              </a:cxn>
              <a:cxn ang="5400000">
                <a:pos x="wd2" y="hd2"/>
              </a:cxn>
              <a:cxn ang="10800000">
                <a:pos x="wd2" y="hd2"/>
              </a:cxn>
              <a:cxn ang="16200000">
                <a:pos x="wd2" y="hd2"/>
              </a:cxn>
            </a:cxnLst>
            <a:rect l="0" t="0" r="r" b="b"/>
            <a:pathLst>
              <a:path w="21483" h="21600" extrusionOk="0">
                <a:moveTo>
                  <a:pt x="2976" y="7028"/>
                </a:moveTo>
                <a:cubicBezTo>
                  <a:pt x="2508" y="7028"/>
                  <a:pt x="1933" y="6745"/>
                  <a:pt x="1699" y="6398"/>
                </a:cubicBezTo>
                <a:lnTo>
                  <a:pt x="175" y="4144"/>
                </a:lnTo>
                <a:cubicBezTo>
                  <a:pt x="-59" y="3797"/>
                  <a:pt x="-59" y="3231"/>
                  <a:pt x="175" y="2884"/>
                </a:cubicBezTo>
                <a:lnTo>
                  <a:pt x="1699" y="630"/>
                </a:lnTo>
                <a:cubicBezTo>
                  <a:pt x="1933" y="283"/>
                  <a:pt x="2508" y="0"/>
                  <a:pt x="2977" y="0"/>
                </a:cubicBezTo>
                <a:lnTo>
                  <a:pt x="6024" y="0"/>
                </a:lnTo>
                <a:cubicBezTo>
                  <a:pt x="6493" y="0"/>
                  <a:pt x="7068" y="283"/>
                  <a:pt x="7302" y="630"/>
                </a:cubicBezTo>
                <a:lnTo>
                  <a:pt x="8826" y="2884"/>
                </a:lnTo>
                <a:cubicBezTo>
                  <a:pt x="9060" y="3230"/>
                  <a:pt x="9060" y="3797"/>
                  <a:pt x="8826" y="4144"/>
                </a:cubicBezTo>
                <a:lnTo>
                  <a:pt x="7975" y="5402"/>
                </a:lnTo>
                <a:cubicBezTo>
                  <a:pt x="7741" y="5748"/>
                  <a:pt x="7741" y="6315"/>
                  <a:pt x="7976" y="6661"/>
                </a:cubicBezTo>
                <a:lnTo>
                  <a:pt x="8146" y="6914"/>
                </a:lnTo>
                <a:cubicBezTo>
                  <a:pt x="8380" y="7260"/>
                  <a:pt x="8955" y="7544"/>
                  <a:pt x="9424" y="7544"/>
                </a:cubicBezTo>
                <a:lnTo>
                  <a:pt x="16130" y="7544"/>
                </a:lnTo>
                <a:cubicBezTo>
                  <a:pt x="16598" y="7544"/>
                  <a:pt x="17173" y="7827"/>
                  <a:pt x="17407" y="8174"/>
                </a:cubicBezTo>
                <a:lnTo>
                  <a:pt x="21307" y="13942"/>
                </a:lnTo>
                <a:cubicBezTo>
                  <a:pt x="21541" y="14288"/>
                  <a:pt x="21541" y="14855"/>
                  <a:pt x="21307" y="15202"/>
                </a:cubicBezTo>
                <a:lnTo>
                  <a:pt x="17407" y="20970"/>
                </a:lnTo>
                <a:cubicBezTo>
                  <a:pt x="17173" y="21317"/>
                  <a:pt x="16598" y="21600"/>
                  <a:pt x="16130" y="21600"/>
                </a:cubicBezTo>
                <a:lnTo>
                  <a:pt x="8331" y="21600"/>
                </a:lnTo>
                <a:cubicBezTo>
                  <a:pt x="7863" y="21600"/>
                  <a:pt x="7288" y="21317"/>
                  <a:pt x="7054" y="20970"/>
                </a:cubicBezTo>
                <a:lnTo>
                  <a:pt x="3154" y="15202"/>
                </a:lnTo>
                <a:cubicBezTo>
                  <a:pt x="2920" y="14855"/>
                  <a:pt x="2920" y="14288"/>
                  <a:pt x="3154" y="13942"/>
                </a:cubicBezTo>
                <a:lnTo>
                  <a:pt x="6507" y="8982"/>
                </a:lnTo>
                <a:cubicBezTo>
                  <a:pt x="6742" y="8635"/>
                  <a:pt x="6742" y="8068"/>
                  <a:pt x="6507" y="7722"/>
                </a:cubicBezTo>
                <a:lnTo>
                  <a:pt x="6464" y="7658"/>
                </a:lnTo>
                <a:cubicBezTo>
                  <a:pt x="6230" y="7312"/>
                  <a:pt x="5655" y="7028"/>
                  <a:pt x="5187" y="7028"/>
                </a:cubicBezTo>
                <a:cubicBezTo>
                  <a:pt x="5187" y="7028"/>
                  <a:pt x="2976" y="7028"/>
                  <a:pt x="2976" y="7028"/>
                </a:cubicBezTo>
                <a:close/>
              </a:path>
            </a:pathLst>
          </a:custGeom>
          <a:solidFill>
            <a:schemeClr val="accent4"/>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9" name="Shape 731"/>
          <p:cNvSpPr/>
          <p:nvPr/>
        </p:nvSpPr>
        <p:spPr>
          <a:xfrm>
            <a:off x="6261892" y="3565558"/>
            <a:ext cx="1698571" cy="969658"/>
          </a:xfrm>
          <a:custGeom>
            <a:avLst/>
            <a:gdLst/>
            <a:ahLst/>
            <a:cxnLst>
              <a:cxn ang="0">
                <a:pos x="wd2" y="hd2"/>
              </a:cxn>
              <a:cxn ang="5400000">
                <a:pos x="wd2" y="hd2"/>
              </a:cxn>
              <a:cxn ang="10800000">
                <a:pos x="wd2" y="hd2"/>
              </a:cxn>
              <a:cxn ang="16200000">
                <a:pos x="wd2" y="hd2"/>
              </a:cxn>
            </a:cxnLst>
            <a:rect l="0" t="0" r="r" b="b"/>
            <a:pathLst>
              <a:path w="21513" h="21600" extrusionOk="0">
                <a:moveTo>
                  <a:pt x="5448" y="15522"/>
                </a:moveTo>
                <a:cubicBezTo>
                  <a:pt x="5274" y="16055"/>
                  <a:pt x="4845" y="16490"/>
                  <a:pt x="4495" y="16490"/>
                </a:cubicBezTo>
                <a:lnTo>
                  <a:pt x="2221" y="16490"/>
                </a:lnTo>
                <a:cubicBezTo>
                  <a:pt x="1871" y="16490"/>
                  <a:pt x="1443" y="16054"/>
                  <a:pt x="1268" y="15522"/>
                </a:cubicBezTo>
                <a:lnTo>
                  <a:pt x="131" y="12058"/>
                </a:lnTo>
                <a:cubicBezTo>
                  <a:pt x="-44" y="11526"/>
                  <a:pt x="-44" y="10655"/>
                  <a:pt x="131" y="10122"/>
                </a:cubicBezTo>
                <a:lnTo>
                  <a:pt x="1268" y="6658"/>
                </a:lnTo>
                <a:cubicBezTo>
                  <a:pt x="1443" y="6126"/>
                  <a:pt x="1872" y="5690"/>
                  <a:pt x="2221" y="5690"/>
                </a:cubicBezTo>
                <a:lnTo>
                  <a:pt x="4495" y="5690"/>
                </a:lnTo>
                <a:cubicBezTo>
                  <a:pt x="4845" y="5690"/>
                  <a:pt x="5273" y="6126"/>
                  <a:pt x="5448" y="6658"/>
                </a:cubicBezTo>
                <a:lnTo>
                  <a:pt x="6083" y="8591"/>
                </a:lnTo>
                <a:cubicBezTo>
                  <a:pt x="6258" y="9123"/>
                  <a:pt x="6686" y="9559"/>
                  <a:pt x="7036" y="9558"/>
                </a:cubicBezTo>
                <a:lnTo>
                  <a:pt x="7291" y="9558"/>
                </a:lnTo>
                <a:cubicBezTo>
                  <a:pt x="7640" y="9558"/>
                  <a:pt x="8069" y="9123"/>
                  <a:pt x="8244" y="8590"/>
                </a:cubicBezTo>
                <a:lnTo>
                  <a:pt x="10746" y="968"/>
                </a:lnTo>
                <a:cubicBezTo>
                  <a:pt x="10921" y="436"/>
                  <a:pt x="11350" y="0"/>
                  <a:pt x="11699" y="0"/>
                </a:cubicBezTo>
                <a:lnTo>
                  <a:pt x="17518" y="0"/>
                </a:lnTo>
                <a:cubicBezTo>
                  <a:pt x="17868" y="0"/>
                  <a:pt x="18297" y="436"/>
                  <a:pt x="18472" y="968"/>
                </a:cubicBezTo>
                <a:lnTo>
                  <a:pt x="21381" y="9832"/>
                </a:lnTo>
                <a:cubicBezTo>
                  <a:pt x="21556" y="10365"/>
                  <a:pt x="21556" y="11236"/>
                  <a:pt x="21381" y="11768"/>
                </a:cubicBezTo>
                <a:lnTo>
                  <a:pt x="18472" y="20632"/>
                </a:lnTo>
                <a:cubicBezTo>
                  <a:pt x="18297" y="21164"/>
                  <a:pt x="17868" y="21600"/>
                  <a:pt x="17518" y="21600"/>
                </a:cubicBezTo>
                <a:lnTo>
                  <a:pt x="11699" y="21600"/>
                </a:lnTo>
                <a:cubicBezTo>
                  <a:pt x="11350" y="21600"/>
                  <a:pt x="10921" y="21164"/>
                  <a:pt x="10746" y="20632"/>
                </a:cubicBezTo>
                <a:lnTo>
                  <a:pt x="8244" y="13010"/>
                </a:lnTo>
                <a:cubicBezTo>
                  <a:pt x="8069" y="12477"/>
                  <a:pt x="7640" y="12042"/>
                  <a:pt x="7290" y="12042"/>
                </a:cubicBezTo>
                <a:lnTo>
                  <a:pt x="7226" y="12042"/>
                </a:lnTo>
                <a:cubicBezTo>
                  <a:pt x="6877" y="12042"/>
                  <a:pt x="6448" y="12477"/>
                  <a:pt x="6273" y="13010"/>
                </a:cubicBezTo>
                <a:cubicBezTo>
                  <a:pt x="6273" y="13010"/>
                  <a:pt x="5448" y="15522"/>
                  <a:pt x="5448" y="15522"/>
                </a:cubicBezTo>
                <a:close/>
              </a:path>
            </a:pathLst>
          </a:custGeom>
          <a:solidFill>
            <a:schemeClr val="accent3"/>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10" name="Shape 732"/>
          <p:cNvSpPr/>
          <p:nvPr/>
        </p:nvSpPr>
        <p:spPr>
          <a:xfrm>
            <a:off x="6412123" y="2284964"/>
            <a:ext cx="1243147" cy="1503051"/>
          </a:xfrm>
          <a:custGeom>
            <a:avLst/>
            <a:gdLst/>
            <a:ahLst/>
            <a:cxnLst>
              <a:cxn ang="0">
                <a:pos x="wd2" y="hd2"/>
              </a:cxn>
              <a:cxn ang="5400000">
                <a:pos x="wd2" y="hd2"/>
              </a:cxn>
              <a:cxn ang="10800000">
                <a:pos x="wd2" y="hd2"/>
              </a:cxn>
              <a:cxn ang="16200000">
                <a:pos x="wd2" y="hd2"/>
              </a:cxn>
            </a:cxnLst>
            <a:rect l="0" t="0" r="r" b="b"/>
            <a:pathLst>
              <a:path w="21481" h="21600" extrusionOk="0">
                <a:moveTo>
                  <a:pt x="8985" y="17492"/>
                </a:moveTo>
                <a:cubicBezTo>
                  <a:pt x="9223" y="17835"/>
                  <a:pt x="9223" y="18397"/>
                  <a:pt x="8985" y="18741"/>
                </a:cubicBezTo>
                <a:lnTo>
                  <a:pt x="7433" y="20976"/>
                </a:lnTo>
                <a:cubicBezTo>
                  <a:pt x="7195" y="21319"/>
                  <a:pt x="6610" y="21600"/>
                  <a:pt x="6133" y="21600"/>
                </a:cubicBezTo>
                <a:lnTo>
                  <a:pt x="3030" y="21600"/>
                </a:lnTo>
                <a:cubicBezTo>
                  <a:pt x="2553" y="21600"/>
                  <a:pt x="1968" y="21319"/>
                  <a:pt x="1730" y="20976"/>
                </a:cubicBezTo>
                <a:lnTo>
                  <a:pt x="178" y="18741"/>
                </a:lnTo>
                <a:cubicBezTo>
                  <a:pt x="-60" y="18397"/>
                  <a:pt x="-60" y="17835"/>
                  <a:pt x="178" y="17492"/>
                </a:cubicBezTo>
                <a:lnTo>
                  <a:pt x="1730" y="15257"/>
                </a:lnTo>
                <a:cubicBezTo>
                  <a:pt x="1968" y="14914"/>
                  <a:pt x="2553" y="14633"/>
                  <a:pt x="3030" y="14633"/>
                </a:cubicBezTo>
                <a:lnTo>
                  <a:pt x="4761" y="14633"/>
                </a:lnTo>
                <a:cubicBezTo>
                  <a:pt x="5238" y="14633"/>
                  <a:pt x="5823" y="14352"/>
                  <a:pt x="6062" y="14008"/>
                </a:cubicBezTo>
                <a:lnTo>
                  <a:pt x="6235" y="13758"/>
                </a:lnTo>
                <a:cubicBezTo>
                  <a:pt x="6474" y="13415"/>
                  <a:pt x="6474" y="12853"/>
                  <a:pt x="6235" y="12509"/>
                </a:cubicBezTo>
                <a:lnTo>
                  <a:pt x="2822" y="7592"/>
                </a:lnTo>
                <a:cubicBezTo>
                  <a:pt x="2583" y="7248"/>
                  <a:pt x="2583" y="6686"/>
                  <a:pt x="2822" y="6343"/>
                </a:cubicBezTo>
                <a:lnTo>
                  <a:pt x="6791" y="624"/>
                </a:lnTo>
                <a:cubicBezTo>
                  <a:pt x="7030" y="281"/>
                  <a:pt x="7615" y="0"/>
                  <a:pt x="8092" y="0"/>
                </a:cubicBezTo>
                <a:lnTo>
                  <a:pt x="16032" y="0"/>
                </a:lnTo>
                <a:cubicBezTo>
                  <a:pt x="16508" y="0"/>
                  <a:pt x="17094" y="281"/>
                  <a:pt x="17332" y="625"/>
                </a:cubicBezTo>
                <a:lnTo>
                  <a:pt x="21302" y="6343"/>
                </a:lnTo>
                <a:cubicBezTo>
                  <a:pt x="21540" y="6686"/>
                  <a:pt x="21540" y="7248"/>
                  <a:pt x="21302" y="7592"/>
                </a:cubicBezTo>
                <a:lnTo>
                  <a:pt x="17332" y="13310"/>
                </a:lnTo>
                <a:cubicBezTo>
                  <a:pt x="17093" y="13654"/>
                  <a:pt x="16508" y="13935"/>
                  <a:pt x="16031" y="13935"/>
                </a:cubicBezTo>
                <a:lnTo>
                  <a:pt x="9204" y="13935"/>
                </a:lnTo>
                <a:cubicBezTo>
                  <a:pt x="8727" y="13935"/>
                  <a:pt x="8142" y="14216"/>
                  <a:pt x="7904" y="14559"/>
                </a:cubicBezTo>
                <a:lnTo>
                  <a:pt x="7860" y="14622"/>
                </a:lnTo>
                <a:cubicBezTo>
                  <a:pt x="7621" y="14966"/>
                  <a:pt x="7621" y="15528"/>
                  <a:pt x="7860" y="15871"/>
                </a:cubicBezTo>
                <a:cubicBezTo>
                  <a:pt x="7860" y="15871"/>
                  <a:pt x="8985" y="17492"/>
                  <a:pt x="8985" y="17492"/>
                </a:cubicBezTo>
                <a:close/>
              </a:path>
            </a:pathLst>
          </a:custGeom>
          <a:solidFill>
            <a:schemeClr val="accent2"/>
          </a:solidFill>
          <a:ln w="12700">
            <a:miter lim="400000"/>
          </a:ln>
        </p:spPr>
        <p:txBody>
          <a:bodyPr lIns="38100" tIns="38100" rIns="38100" bIns="38100" anchor="ctr"/>
          <a:lstStyle/>
          <a:p>
            <a:pPr lvl="0" algn="ctr" defTabSz="457200" rtl="1">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r>
              <a:rPr lang="ar-DZ" sz="1200" b="1" dirty="0">
                <a:solidFill>
                  <a:schemeClr val="tx2"/>
                </a:solidFill>
                <a:latin typeface="Arial" panose="020B0604020202020204" pitchFamily="34" charset="0"/>
                <a:cs typeface="Arial" panose="020B0604020202020204" pitchFamily="34" charset="0"/>
                <a:sym typeface="Gill Sans"/>
              </a:rPr>
              <a:t>ا</a:t>
            </a:r>
            <a:r>
              <a:rPr lang="ar-DZ" sz="1200" b="1" dirty="0" smtClean="0">
                <a:solidFill>
                  <a:schemeClr val="tx2"/>
                </a:solidFill>
                <a:latin typeface="Arial" panose="020B0604020202020204" pitchFamily="34" charset="0"/>
                <a:cs typeface="Arial" panose="020B0604020202020204" pitchFamily="34" charset="0"/>
                <a:sym typeface="Gill Sans"/>
              </a:rPr>
              <a:t>لإجراءات </a:t>
            </a:r>
            <a:r>
              <a:rPr lang="ar-DZ" sz="1200" b="1" dirty="0">
                <a:solidFill>
                  <a:schemeClr val="tx2"/>
                </a:solidFill>
                <a:latin typeface="Arial" panose="020B0604020202020204" pitchFamily="34" charset="0"/>
                <a:cs typeface="Arial" panose="020B0604020202020204" pitchFamily="34" charset="0"/>
                <a:sym typeface="Gill Sans"/>
              </a:rPr>
              <a:t>اللازمة للتحول</a:t>
            </a:r>
            <a:r>
              <a:rPr lang="ar-DZ" sz="1200" b="1" dirty="0">
                <a:solidFill>
                  <a:schemeClr val="tx2"/>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Gill Sans"/>
              </a:rPr>
              <a:t> </a:t>
            </a:r>
            <a:r>
              <a:rPr lang="ar-DZ" sz="1200" dirty="0">
                <a:solidFill>
                  <a:schemeClr val="tx2"/>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Gill Sans"/>
              </a:rPr>
              <a:t/>
            </a:r>
            <a:br>
              <a:rPr lang="ar-DZ" sz="1200" dirty="0">
                <a:solidFill>
                  <a:schemeClr val="tx2"/>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Gill Sans"/>
              </a:rPr>
            </a:br>
            <a:endParaRPr sz="1200" dirty="0">
              <a:solidFill>
                <a:schemeClr val="tx2"/>
              </a:solidFill>
              <a:latin typeface="Arial" panose="020B0604020202020204" pitchFamily="34" charset="0"/>
              <a:cs typeface="Arial" panose="020B0604020202020204" pitchFamily="34" charset="0"/>
            </a:endParaRPr>
          </a:p>
        </p:txBody>
      </p:sp>
      <p:sp>
        <p:nvSpPr>
          <p:cNvPr id="11" name="TextBox 10"/>
          <p:cNvSpPr txBox="1"/>
          <p:nvPr/>
        </p:nvSpPr>
        <p:spPr>
          <a:xfrm>
            <a:off x="5941564" y="3230182"/>
            <a:ext cx="418704" cy="369332"/>
          </a:xfrm>
          <a:prstGeom prst="rect">
            <a:avLst/>
          </a:prstGeom>
          <a:noFill/>
        </p:spPr>
        <p:txBody>
          <a:bodyPr wrap="none" rtlCol="0">
            <a:spAutoFit/>
          </a:bodyPr>
          <a:lstStyle/>
          <a:p>
            <a:pPr algn="ctr"/>
            <a:r>
              <a:rPr lang="en-US" dirty="0" smtClean="0">
                <a:solidFill>
                  <a:schemeClr val="bg1">
                    <a:lumMod val="95000"/>
                  </a:schemeClr>
                </a:solidFill>
                <a:ea typeface="Open Sans" panose="020B0606030504020204" pitchFamily="34" charset="0"/>
                <a:cs typeface="Open Sans" panose="020B0606030504020204" pitchFamily="34" charset="0"/>
              </a:rPr>
              <a:t>01</a:t>
            </a:r>
            <a:endParaRPr lang="en-US" dirty="0">
              <a:solidFill>
                <a:schemeClr val="bg1">
                  <a:lumMod val="95000"/>
                </a:schemeClr>
              </a:solidFill>
              <a:ea typeface="Open Sans" panose="020B0606030504020204" pitchFamily="34" charset="0"/>
              <a:cs typeface="Open Sans" panose="020B0606030504020204" pitchFamily="34" charset="0"/>
            </a:endParaRPr>
          </a:p>
        </p:txBody>
      </p:sp>
      <p:sp>
        <p:nvSpPr>
          <p:cNvPr id="12" name="TextBox 11"/>
          <p:cNvSpPr txBox="1"/>
          <p:nvPr/>
        </p:nvSpPr>
        <p:spPr>
          <a:xfrm>
            <a:off x="6435549" y="3341700"/>
            <a:ext cx="418704" cy="369332"/>
          </a:xfrm>
          <a:prstGeom prst="rect">
            <a:avLst/>
          </a:prstGeom>
          <a:noFill/>
        </p:spPr>
        <p:txBody>
          <a:bodyPr wrap="none" rtlCol="0">
            <a:spAutoFit/>
          </a:bodyPr>
          <a:lstStyle/>
          <a:p>
            <a:pPr algn="ctr"/>
            <a:r>
              <a:rPr lang="en-US" dirty="0" smtClean="0">
                <a:solidFill>
                  <a:schemeClr val="bg1">
                    <a:lumMod val="95000"/>
                  </a:schemeClr>
                </a:solidFill>
                <a:ea typeface="Open Sans" panose="020B0606030504020204" pitchFamily="34" charset="0"/>
                <a:cs typeface="Open Sans" panose="020B0606030504020204" pitchFamily="34" charset="0"/>
              </a:rPr>
              <a:t>02</a:t>
            </a:r>
            <a:endParaRPr lang="en-US" dirty="0">
              <a:solidFill>
                <a:schemeClr val="bg1">
                  <a:lumMod val="95000"/>
                </a:schemeClr>
              </a:solidFill>
              <a:ea typeface="Open Sans" panose="020B0606030504020204" pitchFamily="34" charset="0"/>
              <a:cs typeface="Open Sans" panose="020B0606030504020204" pitchFamily="34" charset="0"/>
            </a:endParaRPr>
          </a:p>
        </p:txBody>
      </p:sp>
      <p:sp>
        <p:nvSpPr>
          <p:cNvPr id="13" name="TextBox 12"/>
          <p:cNvSpPr txBox="1"/>
          <p:nvPr/>
        </p:nvSpPr>
        <p:spPr>
          <a:xfrm>
            <a:off x="6352627" y="3938725"/>
            <a:ext cx="418704" cy="369332"/>
          </a:xfrm>
          <a:prstGeom prst="rect">
            <a:avLst/>
          </a:prstGeom>
          <a:noFill/>
        </p:spPr>
        <p:txBody>
          <a:bodyPr wrap="none" rtlCol="0">
            <a:spAutoFit/>
          </a:bodyPr>
          <a:lstStyle/>
          <a:p>
            <a:pPr algn="ctr"/>
            <a:r>
              <a:rPr lang="en-US" dirty="0" smtClean="0">
                <a:solidFill>
                  <a:schemeClr val="bg1">
                    <a:lumMod val="95000"/>
                  </a:schemeClr>
                </a:solidFill>
                <a:ea typeface="Open Sans" panose="020B0606030504020204" pitchFamily="34" charset="0"/>
                <a:cs typeface="Open Sans" panose="020B0606030504020204" pitchFamily="34" charset="0"/>
              </a:rPr>
              <a:t>03</a:t>
            </a:r>
            <a:endParaRPr lang="en-US" dirty="0">
              <a:solidFill>
                <a:schemeClr val="bg1">
                  <a:lumMod val="95000"/>
                </a:schemeClr>
              </a:solidFill>
              <a:ea typeface="Open Sans" panose="020B0606030504020204" pitchFamily="34" charset="0"/>
              <a:cs typeface="Open Sans" panose="020B0606030504020204" pitchFamily="34" charset="0"/>
            </a:endParaRPr>
          </a:p>
        </p:txBody>
      </p:sp>
      <p:sp>
        <p:nvSpPr>
          <p:cNvPr id="14" name="TextBox 13"/>
          <p:cNvSpPr txBox="1"/>
          <p:nvPr/>
        </p:nvSpPr>
        <p:spPr>
          <a:xfrm>
            <a:off x="6259956" y="4438867"/>
            <a:ext cx="418704" cy="369332"/>
          </a:xfrm>
          <a:prstGeom prst="rect">
            <a:avLst/>
          </a:prstGeom>
          <a:noFill/>
        </p:spPr>
        <p:txBody>
          <a:bodyPr wrap="none" rtlCol="0">
            <a:spAutoFit/>
          </a:bodyPr>
          <a:lstStyle/>
          <a:p>
            <a:pPr algn="ctr"/>
            <a:r>
              <a:rPr lang="en-US" dirty="0" smtClean="0">
                <a:solidFill>
                  <a:schemeClr val="bg1">
                    <a:lumMod val="95000"/>
                  </a:schemeClr>
                </a:solidFill>
                <a:ea typeface="Open Sans" panose="020B0606030504020204" pitchFamily="34" charset="0"/>
                <a:cs typeface="Open Sans" panose="020B0606030504020204" pitchFamily="34" charset="0"/>
              </a:rPr>
              <a:t>04</a:t>
            </a:r>
            <a:endParaRPr lang="en-US" dirty="0">
              <a:solidFill>
                <a:schemeClr val="bg1">
                  <a:lumMod val="95000"/>
                </a:schemeClr>
              </a:solidFill>
              <a:ea typeface="Open Sans" panose="020B0606030504020204" pitchFamily="34" charset="0"/>
              <a:cs typeface="Open Sans" panose="020B0606030504020204" pitchFamily="34" charset="0"/>
            </a:endParaRPr>
          </a:p>
        </p:txBody>
      </p:sp>
      <p:sp>
        <p:nvSpPr>
          <p:cNvPr id="15" name="TextBox 14"/>
          <p:cNvSpPr txBox="1"/>
          <p:nvPr/>
        </p:nvSpPr>
        <p:spPr>
          <a:xfrm>
            <a:off x="5681088" y="4535551"/>
            <a:ext cx="418704" cy="369332"/>
          </a:xfrm>
          <a:prstGeom prst="rect">
            <a:avLst/>
          </a:prstGeom>
          <a:noFill/>
        </p:spPr>
        <p:txBody>
          <a:bodyPr wrap="none" rtlCol="0">
            <a:spAutoFit/>
          </a:bodyPr>
          <a:lstStyle/>
          <a:p>
            <a:pPr algn="ctr"/>
            <a:r>
              <a:rPr lang="en-US" dirty="0" smtClean="0">
                <a:solidFill>
                  <a:schemeClr val="bg1">
                    <a:lumMod val="95000"/>
                  </a:schemeClr>
                </a:solidFill>
                <a:ea typeface="Open Sans" panose="020B0606030504020204" pitchFamily="34" charset="0"/>
                <a:cs typeface="Open Sans" panose="020B0606030504020204" pitchFamily="34" charset="0"/>
              </a:rPr>
              <a:t>05</a:t>
            </a:r>
            <a:endParaRPr lang="en-US" dirty="0">
              <a:solidFill>
                <a:schemeClr val="bg1">
                  <a:lumMod val="95000"/>
                </a:schemeClr>
              </a:solidFill>
              <a:ea typeface="Open Sans" panose="020B0606030504020204" pitchFamily="34" charset="0"/>
              <a:cs typeface="Open Sans" panose="020B0606030504020204" pitchFamily="34" charset="0"/>
            </a:endParaRPr>
          </a:p>
        </p:txBody>
      </p:sp>
      <p:sp>
        <p:nvSpPr>
          <p:cNvPr id="16" name="TextBox 15"/>
          <p:cNvSpPr txBox="1"/>
          <p:nvPr/>
        </p:nvSpPr>
        <p:spPr>
          <a:xfrm>
            <a:off x="5351333" y="3260913"/>
            <a:ext cx="421910" cy="369332"/>
          </a:xfrm>
          <a:prstGeom prst="rect">
            <a:avLst/>
          </a:prstGeom>
          <a:noFill/>
        </p:spPr>
        <p:txBody>
          <a:bodyPr wrap="none" rtlCol="0">
            <a:spAutoFit/>
          </a:bodyPr>
          <a:lstStyle/>
          <a:p>
            <a:pPr algn="ctr"/>
            <a:r>
              <a:rPr lang="ar-DZ" dirty="0" smtClean="0">
                <a:solidFill>
                  <a:schemeClr val="bg1">
                    <a:lumMod val="95000"/>
                  </a:schemeClr>
                </a:solidFill>
                <a:ea typeface="Open Sans" panose="020B0606030504020204" pitchFamily="34" charset="0"/>
                <a:cs typeface="Open Sans" panose="020B0606030504020204" pitchFamily="34" charset="0"/>
              </a:rPr>
              <a:t>07</a:t>
            </a:r>
            <a:endParaRPr lang="en-US" dirty="0">
              <a:solidFill>
                <a:schemeClr val="bg1">
                  <a:lumMod val="95000"/>
                </a:schemeClr>
              </a:solidFill>
              <a:ea typeface="Open Sans" panose="020B0606030504020204" pitchFamily="34" charset="0"/>
              <a:cs typeface="Open Sans" panose="020B0606030504020204" pitchFamily="34" charset="0"/>
            </a:endParaRPr>
          </a:p>
        </p:txBody>
      </p:sp>
      <p:sp>
        <p:nvSpPr>
          <p:cNvPr id="33" name="Rectangle 32"/>
          <p:cNvSpPr/>
          <p:nvPr/>
        </p:nvSpPr>
        <p:spPr>
          <a:xfrm>
            <a:off x="8155929" y="3921906"/>
            <a:ext cx="3816744" cy="978729"/>
          </a:xfrm>
          <a:prstGeom prst="rect">
            <a:avLst/>
          </a:prstGeom>
        </p:spPr>
        <p:txBody>
          <a:bodyPr wrap="square">
            <a:spAutoFit/>
          </a:bodyPr>
          <a:lstStyle/>
          <a:p>
            <a:pPr algn="just" defTabSz="457200">
              <a:lnSpc>
                <a:spcPct val="120000"/>
              </a:lnSpc>
              <a:defRPr/>
            </a:pPr>
            <a:r>
              <a:rPr lang="ar-DZ" sz="1200" b="1" dirty="0" smtClean="0">
                <a:latin typeface="Arial" panose="020B0604020202020204" pitchFamily="34" charset="0"/>
                <a:cs typeface="Arial" panose="020B0604020202020204" pitchFamily="34" charset="0"/>
              </a:rPr>
              <a:t>-العمل </a:t>
            </a:r>
            <a:r>
              <a:rPr lang="ar-DZ" sz="1200" b="1" dirty="0">
                <a:latin typeface="Arial" panose="020B0604020202020204" pitchFamily="34" charset="0"/>
                <a:cs typeface="Arial" panose="020B0604020202020204" pitchFamily="34" charset="0"/>
              </a:rPr>
              <a:t>على تعديل طريقة التعامل مع البنك المركزي ســواء في مجال</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الإيداع أم في الحصول منه على الســيولة أم غيــر ذلك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تصحيــح التعامل مع البنوك التقليدية على أســاس عدم التعامل </a:t>
            </a:r>
            <a:r>
              <a:rPr lang="ar-DZ" sz="1200" b="1" dirty="0" smtClean="0">
                <a:latin typeface="Arial" panose="020B0604020202020204" pitchFamily="34" charset="0"/>
                <a:cs typeface="Arial" panose="020B0604020202020204" pitchFamily="34" charset="0"/>
              </a:rPr>
              <a:t>بالربا واستخدام </a:t>
            </a:r>
            <a:r>
              <a:rPr lang="ar-DZ" sz="1200" b="1" dirty="0">
                <a:latin typeface="Arial" panose="020B0604020202020204" pitchFamily="34" charset="0"/>
                <a:cs typeface="Arial" panose="020B0604020202020204" pitchFamily="34" charset="0"/>
              </a:rPr>
              <a:t>الصيغ </a:t>
            </a:r>
            <a:r>
              <a:rPr lang="ar-DZ" sz="1200" b="1" dirty="0" smtClean="0">
                <a:latin typeface="Arial" panose="020B0604020202020204" pitchFamily="34" charset="0"/>
                <a:cs typeface="Arial" panose="020B0604020202020204" pitchFamily="34" charset="0"/>
              </a:rPr>
              <a:t>المقبولة شرعا.</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-التوســع </a:t>
            </a:r>
            <a:r>
              <a:rPr lang="ar-DZ" sz="1200" b="1" dirty="0">
                <a:latin typeface="Arial" panose="020B0604020202020204" pitchFamily="34" charset="0"/>
                <a:cs typeface="Arial" panose="020B0604020202020204" pitchFamily="34" charset="0"/>
              </a:rPr>
              <a:t>في التعامل مع المؤسســات المالية الإسلامية </a:t>
            </a:r>
            <a:endParaRPr lang="en-US" sz="1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4" name="Rectangle 33"/>
          <p:cNvSpPr/>
          <p:nvPr/>
        </p:nvSpPr>
        <p:spPr>
          <a:xfrm>
            <a:off x="7807210" y="4975009"/>
            <a:ext cx="4165463" cy="1532727"/>
          </a:xfrm>
          <a:prstGeom prst="rect">
            <a:avLst/>
          </a:prstGeom>
        </p:spPr>
        <p:txBody>
          <a:bodyPr wrap="square">
            <a:spAutoFit/>
          </a:bodyPr>
          <a:lstStyle/>
          <a:p>
            <a:pPr algn="r" rtl="1">
              <a:lnSpc>
                <a:spcPct val="130000"/>
              </a:lnSpc>
            </a:pPr>
            <a:r>
              <a:rPr lang="ar-DZ" sz="1200" b="1" dirty="0">
                <a:latin typeface="Arial" panose="020B0604020202020204" pitchFamily="34" charset="0"/>
                <a:cs typeface="Arial" panose="020B0604020202020204" pitchFamily="34" charset="0"/>
              </a:rPr>
              <a:t>لا يجوز أخذ الفوائد الربوية عن الخدمات المصرفية، ويجب العمل </a:t>
            </a:r>
            <a:r>
              <a:rPr lang="ar-DZ" sz="1200" b="1" dirty="0" smtClean="0">
                <a:latin typeface="Arial" panose="020B0604020202020204" pitchFamily="34" charset="0"/>
                <a:cs typeface="Arial" panose="020B0604020202020204" pitchFamily="34" charset="0"/>
              </a:rPr>
              <a:t>بالبدائل الشرعية،</a:t>
            </a:r>
            <a:r>
              <a:rPr lang="ar-DZ" sz="1200" b="1" dirty="0">
                <a:latin typeface="Arial" panose="020B0604020202020204" pitchFamily="34" charset="0"/>
                <a:cs typeface="Arial" panose="020B0604020202020204" pitchFamily="34" charset="0"/>
              </a:rPr>
              <a:t> يجب تصفية آثار العمليات التقليدية السابقة التي حصل بها البنك </a:t>
            </a:r>
            <a:r>
              <a:rPr lang="ar-DZ" sz="1200" b="1" dirty="0" smtClean="0">
                <a:latin typeface="Arial" panose="020B0604020202020204" pitchFamily="34" charset="0"/>
                <a:cs typeface="Arial" panose="020B0604020202020204" pitchFamily="34" charset="0"/>
              </a:rPr>
              <a:t>على موجودات </a:t>
            </a:r>
            <a:r>
              <a:rPr lang="ar-DZ" sz="1200" b="1" dirty="0">
                <a:latin typeface="Arial" panose="020B0604020202020204" pitchFamily="34" charset="0"/>
                <a:cs typeface="Arial" panose="020B0604020202020204" pitchFamily="34" charset="0"/>
              </a:rPr>
              <a:t>نقدية فــي موارده مما التزم بفائدة عنها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يجب الاقتصار على ما هو مشــروع من وسائل للحصول على </a:t>
            </a:r>
            <a:r>
              <a:rPr lang="ar-DZ" sz="1200" b="1" dirty="0" smtClean="0">
                <a:latin typeface="Arial" panose="020B0604020202020204" pitchFamily="34" charset="0"/>
                <a:cs typeface="Arial" panose="020B0604020202020204" pitchFamily="34" charset="0"/>
              </a:rPr>
              <a:t>السيولة اللازمة </a:t>
            </a:r>
            <a:r>
              <a:rPr lang="ar-DZ" sz="1200" b="1" dirty="0">
                <a:latin typeface="Arial" panose="020B0604020202020204" pitchFamily="34" charset="0"/>
                <a:cs typeface="Arial" panose="020B0604020202020204" pitchFamily="34" charset="0"/>
              </a:rPr>
              <a:t>لمزاولة الأنشطة، أو لإنهاء الالتزامات غير المشروعة التي </a:t>
            </a:r>
            <a:r>
              <a:rPr lang="ar-DZ" sz="1200" b="1" dirty="0" smtClean="0">
                <a:latin typeface="Arial" panose="020B0604020202020204" pitchFamily="34" charset="0"/>
                <a:cs typeface="Arial" panose="020B0604020202020204" pitchFamily="34" charset="0"/>
              </a:rPr>
              <a:t>على</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البنك، ونفس الشيء بالنسبة لزيادة رأس المال الناتجة عن التعاملات المحرمة، </a:t>
            </a:r>
          </a:p>
        </p:txBody>
      </p:sp>
      <p:sp>
        <p:nvSpPr>
          <p:cNvPr id="35" name="Rectangle 34"/>
          <p:cNvSpPr/>
          <p:nvPr/>
        </p:nvSpPr>
        <p:spPr>
          <a:xfrm>
            <a:off x="562174" y="2253750"/>
            <a:ext cx="3512329" cy="757130"/>
          </a:xfrm>
          <a:prstGeom prst="rect">
            <a:avLst/>
          </a:prstGeom>
        </p:spPr>
        <p:txBody>
          <a:bodyPr wrap="square">
            <a:spAutoFit/>
          </a:bodyPr>
          <a:lstStyle/>
          <a:p>
            <a:pPr algn="r" defTabSz="457200" rtl="1">
              <a:lnSpc>
                <a:spcPct val="120000"/>
              </a:lnSpc>
              <a:defRPr/>
            </a:pPr>
            <a:r>
              <a:rPr lang="ar-DZ" sz="1200" b="1" dirty="0" smtClean="0">
                <a:solidFill>
                  <a:schemeClr val="tx1">
                    <a:lumMod val="65000"/>
                    <a:lumOff val="35000"/>
                  </a:schemeClr>
                </a:solidFill>
                <a:latin typeface="Arial" panose="020B0604020202020204" pitchFamily="34" charset="0"/>
                <a:ea typeface="ＭＳ Ｐゴシック" charset="0"/>
                <a:cs typeface="Arial" panose="020B0604020202020204" pitchFamily="34" charset="0"/>
                <a:sym typeface="Roboto" charset="0"/>
              </a:rPr>
              <a:t>-</a:t>
            </a:r>
            <a:r>
              <a:rPr lang="ar-DZ" sz="1200" b="1" dirty="0">
                <a:latin typeface="Arial" panose="020B0604020202020204" pitchFamily="34" charset="0"/>
                <a:cs typeface="Arial" panose="020B0604020202020204" pitchFamily="34" charset="0"/>
              </a:rPr>
              <a:t>الالتزام بأحكام ومبادئ الشــريعة الإســلامية </a:t>
            </a:r>
            <a:endParaRPr lang="ar-DZ" sz="1200" b="1" dirty="0" smtClean="0">
              <a:latin typeface="Arial" panose="020B0604020202020204" pitchFamily="34" charset="0"/>
              <a:cs typeface="Arial" panose="020B0604020202020204" pitchFamily="34" charset="0"/>
            </a:endParaRPr>
          </a:p>
          <a:p>
            <a:pPr algn="r" defTabSz="457200" rtl="1">
              <a:lnSpc>
                <a:spcPct val="120000"/>
              </a:lnSpc>
              <a:defRPr/>
            </a:pP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التحول الكلي الفوري </a:t>
            </a:r>
            <a:endParaRPr lang="ar-DZ" sz="1200" b="1" dirty="0" smtClean="0">
              <a:latin typeface="Arial" panose="020B0604020202020204" pitchFamily="34" charset="0"/>
              <a:cs typeface="Arial" panose="020B0604020202020204" pitchFamily="34" charset="0"/>
            </a:endParaRPr>
          </a:p>
          <a:p>
            <a:pPr algn="r" defTabSz="457200" rtl="1">
              <a:lnSpc>
                <a:spcPct val="120000"/>
              </a:lnSpc>
              <a:defRPr/>
            </a:pP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معالجة الأرباح المحرمة في أثناء فتــرة التحول والتعاملات </a:t>
            </a:r>
            <a:endParaRPr lang="en-US" sz="1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6" name="Rectangle 35"/>
          <p:cNvSpPr/>
          <p:nvPr/>
        </p:nvSpPr>
        <p:spPr>
          <a:xfrm>
            <a:off x="-82014" y="4164315"/>
            <a:ext cx="4008814" cy="1384995"/>
          </a:xfrm>
          <a:prstGeom prst="rect">
            <a:avLst/>
          </a:prstGeom>
        </p:spPr>
        <p:txBody>
          <a:bodyPr wrap="square">
            <a:spAutoFit/>
          </a:bodyPr>
          <a:lstStyle/>
          <a:p>
            <a:pPr algn="just" defTabSz="457200" rtl="1">
              <a:lnSpc>
                <a:spcPct val="120000"/>
              </a:lnSpc>
              <a:defRPr/>
            </a:pPr>
            <a:r>
              <a:rPr lang="ar-DZ" sz="1000" b="1" dirty="0">
                <a:latin typeface="Arial" panose="020B0604020202020204" pitchFamily="34" charset="0"/>
                <a:cs typeface="Arial" panose="020B0604020202020204" pitchFamily="34" charset="0"/>
              </a:rPr>
              <a:t>موجودات البنك غير المشروعة الناشئة قبل قرار </a:t>
            </a:r>
            <a:r>
              <a:rPr lang="ar-DZ" sz="1000" b="1" dirty="0" smtClean="0">
                <a:latin typeface="Arial" panose="020B0604020202020204" pitchFamily="34" charset="0"/>
                <a:cs typeface="Arial" panose="020B0604020202020204" pitchFamily="34" charset="0"/>
              </a:rPr>
              <a:t>التحول- إذا كان البنك التقليدي تمّ تملكه بقصد تحويله إلى مصرف </a:t>
            </a:r>
            <a:r>
              <a:rPr lang="ar-DZ" sz="1000" b="1" dirty="0">
                <a:latin typeface="Arial" panose="020B0604020202020204" pitchFamily="34" charset="0"/>
                <a:cs typeface="Arial" panose="020B0604020202020204" pitchFamily="34" charset="0"/>
              </a:rPr>
              <a:t>فلا يجب على المــلاك الجدد التخلص من الفوائد والإيرادات</a:t>
            </a:r>
            <a:br>
              <a:rPr lang="ar-DZ" sz="1000" b="1" dirty="0">
                <a:latin typeface="Arial" panose="020B0604020202020204" pitchFamily="34" charset="0"/>
                <a:cs typeface="Arial" panose="020B0604020202020204" pitchFamily="34" charset="0"/>
              </a:rPr>
            </a:br>
            <a:r>
              <a:rPr lang="ar-DZ" sz="1000" b="1" dirty="0">
                <a:latin typeface="Arial" panose="020B0604020202020204" pitchFamily="34" charset="0"/>
                <a:cs typeface="Arial" panose="020B0604020202020204" pitchFamily="34" charset="0"/>
              </a:rPr>
              <a:t>المحرمة التي حصل عليها البنك قبل التملك </a:t>
            </a:r>
            <a:r>
              <a:rPr lang="ar-DZ" sz="1000" b="1" dirty="0" smtClean="0">
                <a:latin typeface="Arial" panose="020B0604020202020204" pitchFamily="34" charset="0"/>
                <a:cs typeface="Arial" panose="020B0604020202020204" pitchFamily="34" charset="0"/>
              </a:rPr>
              <a:t>،</a:t>
            </a:r>
            <a:r>
              <a:rPr lang="ar-DZ" sz="1000" b="1" dirty="0">
                <a:latin typeface="Arial" panose="020B0604020202020204" pitchFamily="34" charset="0"/>
                <a:cs typeface="Arial" panose="020B0604020202020204" pitchFamily="34" charset="0"/>
              </a:rPr>
              <a:t> إذا كان البنــك التقليدي تحول من داخله إلى مصرف </a:t>
            </a:r>
            <a:r>
              <a:rPr lang="ar-DZ" sz="1000" b="1" dirty="0" smtClean="0">
                <a:latin typeface="Arial" panose="020B0604020202020204" pitchFamily="34" charset="0"/>
                <a:cs typeface="Arial" panose="020B0604020202020204" pitchFamily="34" charset="0"/>
              </a:rPr>
              <a:t>فإن التخلص </a:t>
            </a:r>
            <a:r>
              <a:rPr lang="ar-DZ" sz="1000" b="1" dirty="0">
                <a:latin typeface="Arial" panose="020B0604020202020204" pitchFamily="34" charset="0"/>
                <a:cs typeface="Arial" panose="020B0604020202020204" pitchFamily="34" charset="0"/>
              </a:rPr>
              <a:t>من الفوائد والإيــرادات المحرمة يتم منذ بداية الفترة الماليــة التي حصل فيها التحول </a:t>
            </a:r>
            <a:r>
              <a:rPr lang="ar-DZ" sz="1000" b="1" dirty="0" smtClean="0">
                <a:latin typeface="Arial" panose="020B0604020202020204" pitchFamily="34" charset="0"/>
                <a:cs typeface="Arial" panose="020B0604020202020204" pitchFamily="34" charset="0"/>
              </a:rPr>
              <a:t>،</a:t>
            </a:r>
            <a:r>
              <a:rPr lang="ar-DZ" sz="1000" b="1" dirty="0">
                <a:latin typeface="Arial" panose="020B0604020202020204" pitchFamily="34" charset="0"/>
                <a:cs typeface="Arial" panose="020B0604020202020204" pitchFamily="34" charset="0"/>
              </a:rPr>
              <a:t> أما الإيــرادات المحرمة </a:t>
            </a:r>
            <a:r>
              <a:rPr lang="ar-DZ" sz="1000" b="1" dirty="0" smtClean="0">
                <a:latin typeface="Arial" panose="020B0604020202020204" pitchFamily="34" charset="0"/>
                <a:cs typeface="Arial" panose="020B0604020202020204" pitchFamily="34" charset="0"/>
              </a:rPr>
              <a:t>التي حصلت </a:t>
            </a:r>
            <a:r>
              <a:rPr lang="ar-DZ" sz="1000" b="1" dirty="0">
                <a:latin typeface="Arial" panose="020B0604020202020204" pitchFamily="34" charset="0"/>
                <a:cs typeface="Arial" panose="020B0604020202020204" pitchFamily="34" charset="0"/>
              </a:rPr>
              <a:t>قبل الفترة المالية المشــار إليهــا فإنما يجب </a:t>
            </a:r>
            <a:r>
              <a:rPr lang="ar-DZ" sz="1000" b="1" dirty="0" smtClean="0">
                <a:latin typeface="Arial" panose="020B0604020202020204" pitchFamily="34" charset="0"/>
                <a:cs typeface="Arial" panose="020B0604020202020204" pitchFamily="34" charset="0"/>
              </a:rPr>
              <a:t>التخلص منها </a:t>
            </a:r>
            <a:r>
              <a:rPr lang="ar-DZ" sz="1000" b="1" dirty="0">
                <a:latin typeface="Arial" panose="020B0604020202020204" pitchFamily="34" charset="0"/>
                <a:cs typeface="Arial" panose="020B0604020202020204" pitchFamily="34" charset="0"/>
              </a:rPr>
              <a:t>ديانة على حملة الأســهم والمودعيــن الذين حصلوا </a:t>
            </a:r>
            <a:r>
              <a:rPr lang="ar-DZ" sz="1000" b="1" dirty="0" smtClean="0">
                <a:latin typeface="Arial" panose="020B0604020202020204" pitchFamily="34" charset="0"/>
                <a:cs typeface="Arial" panose="020B0604020202020204" pitchFamily="34" charset="0"/>
              </a:rPr>
              <a:t>على هذه </a:t>
            </a:r>
            <a:r>
              <a:rPr lang="ar-DZ" sz="1000" b="1" dirty="0">
                <a:latin typeface="Arial" panose="020B0604020202020204" pitchFamily="34" charset="0"/>
                <a:cs typeface="Arial" panose="020B0604020202020204" pitchFamily="34" charset="0"/>
              </a:rPr>
              <a:t>الإيرادات ولا يجب على </a:t>
            </a:r>
            <a:r>
              <a:rPr lang="ar-DZ" sz="1000" b="1" dirty="0" smtClean="0">
                <a:latin typeface="Arial" panose="020B0604020202020204" pitchFamily="34" charset="0"/>
                <a:cs typeface="Arial" panose="020B0604020202020204" pitchFamily="34" charset="0"/>
              </a:rPr>
              <a:t>المصرف,,,,,,,,,,,,,,,,,,,,</a:t>
            </a:r>
            <a:endParaRPr lang="en-US" sz="10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7" name="Rectangle 36"/>
          <p:cNvSpPr/>
          <p:nvPr/>
        </p:nvSpPr>
        <p:spPr>
          <a:xfrm>
            <a:off x="81771" y="5670740"/>
            <a:ext cx="4825987" cy="958404"/>
          </a:xfrm>
          <a:prstGeom prst="rect">
            <a:avLst/>
          </a:prstGeom>
        </p:spPr>
        <p:txBody>
          <a:bodyPr wrap="square">
            <a:spAutoFit/>
          </a:bodyPr>
          <a:lstStyle/>
          <a:p>
            <a:pPr algn="r" defTabSz="457200">
              <a:lnSpc>
                <a:spcPct val="120000"/>
              </a:lnSpc>
              <a:defRPr/>
            </a:pPr>
            <a:r>
              <a:rPr lang="ar-DZ" sz="1200" b="1" dirty="0" smtClean="0">
                <a:latin typeface="Arial" panose="020B0604020202020204" pitchFamily="34" charset="0"/>
                <a:cs typeface="Arial" panose="020B0604020202020204" pitchFamily="34" charset="0"/>
              </a:rPr>
              <a:t>يجب إيقاف طرق توظيف الأموال بالإقراض  بفائدة، وإحلال صيغ الاستثمار، والتمويل المشروعة محلها، السعي ما أمكن إلى إنهاء القروض الربوية التي أقرضها البنك للغير قبل قرار التحول، ثم تحويل أصل مبالغ القروض إلى تمويلات متفقة مع أحكام ومبادئ الشريعة الإسلامية، وما لم يستطع المصرف إنهاؤه فإنه يتخلص من فوائده,  </a:t>
            </a:r>
            <a:r>
              <a:rPr lang="en-US" sz="1000" b="1" dirty="0" smtClean="0">
                <a:solidFill>
                  <a:schemeClr val="tx1">
                    <a:lumMod val="65000"/>
                    <a:lumOff val="35000"/>
                  </a:schemeClr>
                </a:solidFill>
                <a:latin typeface="Arial" panose="020B0604020202020204" pitchFamily="34" charset="0"/>
                <a:cs typeface="Arial" panose="020B0604020202020204" pitchFamily="34" charset="0"/>
              </a:rPr>
              <a:t>.</a:t>
            </a:r>
            <a:endParaRPr lang="en-US" sz="10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ZoneTexte 2"/>
          <p:cNvSpPr txBox="1"/>
          <p:nvPr/>
        </p:nvSpPr>
        <p:spPr>
          <a:xfrm>
            <a:off x="-104924" y="627095"/>
            <a:ext cx="9625333" cy="1508105"/>
          </a:xfrm>
          <a:prstGeom prst="rect">
            <a:avLst/>
          </a:prstGeom>
          <a:noFill/>
        </p:spPr>
        <p:txBody>
          <a:bodyPr wrap="square" rtlCol="0">
            <a:spAutoFit/>
          </a:bodyPr>
          <a:lstStyle/>
          <a:p>
            <a:pPr algn="r"/>
            <a:r>
              <a:rPr lang="ar-DZ" sz="1400" b="1" u="sng" dirty="0" smtClean="0">
                <a:solidFill>
                  <a:schemeClr val="accent1"/>
                </a:solidFill>
                <a:latin typeface="Arial" panose="020B0604020202020204" pitchFamily="34" charset="0"/>
                <a:cs typeface="Arial" panose="020B0604020202020204" pitchFamily="34" charset="0"/>
              </a:rPr>
              <a:t>التقديم</a:t>
            </a:r>
            <a:r>
              <a:rPr lang="ar-DZ" sz="1400" b="1" dirty="0" smtClean="0">
                <a:latin typeface="Arial" panose="020B0604020202020204" pitchFamily="34" charset="0"/>
                <a:cs typeface="Arial" panose="020B0604020202020204" pitchFamily="34" charset="0"/>
              </a:rPr>
              <a:t>: </a:t>
            </a:r>
            <a:r>
              <a:rPr lang="ar-DZ" sz="1300" b="1" dirty="0" smtClean="0">
                <a:latin typeface="Arial" panose="020B0604020202020204" pitchFamily="34" charset="0"/>
                <a:cs typeface="Arial" panose="020B0604020202020204" pitchFamily="34" charset="0"/>
              </a:rPr>
              <a:t>يهدف </a:t>
            </a:r>
            <a:r>
              <a:rPr lang="ar-DZ" sz="1300" b="1" dirty="0">
                <a:latin typeface="Arial" panose="020B0604020202020204" pitchFamily="34" charset="0"/>
                <a:cs typeface="Arial" panose="020B0604020202020204" pitchFamily="34" charset="0"/>
              </a:rPr>
              <a:t>هــذا المعيار إلى بيان الإجــراءات والآليــات والمعالجات </a:t>
            </a:r>
            <a:r>
              <a:rPr lang="ar-DZ" sz="1300" b="1" dirty="0" smtClean="0">
                <a:latin typeface="Arial" panose="020B0604020202020204" pitchFamily="34" charset="0"/>
                <a:cs typeface="Arial" panose="020B0604020202020204" pitchFamily="34" charset="0"/>
              </a:rPr>
              <a:t>الواجب مراعاتها </a:t>
            </a:r>
            <a:r>
              <a:rPr lang="ar-DZ" sz="1300" b="1" dirty="0">
                <a:latin typeface="Arial" panose="020B0604020202020204" pitchFamily="34" charset="0"/>
                <a:cs typeface="Arial" panose="020B0604020202020204" pitchFamily="34" charset="0"/>
              </a:rPr>
              <a:t>ليتحول البنك التقليدي إلى مصرف إســلامي </a:t>
            </a:r>
            <a:r>
              <a:rPr lang="ar-DZ" sz="1300" b="1" dirty="0" smtClean="0">
                <a:latin typeface="Arial" panose="020B0604020202020204" pitchFamily="34" charset="0"/>
                <a:cs typeface="Arial" panose="020B0604020202020204" pitchFamily="34" charset="0"/>
              </a:rPr>
              <a:t>(مصرف/مصارف) يلتزم بأحكام </a:t>
            </a:r>
            <a:r>
              <a:rPr lang="ar-DZ" sz="1300" b="1" dirty="0">
                <a:latin typeface="Arial" panose="020B0604020202020204" pitchFamily="34" charset="0"/>
                <a:cs typeface="Arial" panose="020B0604020202020204" pitchFamily="34" charset="0"/>
              </a:rPr>
              <a:t>ومبادئ الشــريعة الإســلامية ويحقــق أهداف ووظائــف العمل </a:t>
            </a:r>
            <a:r>
              <a:rPr lang="ar-DZ" sz="1300" b="1" dirty="0" smtClean="0">
                <a:latin typeface="Arial" panose="020B0604020202020204" pitchFamily="34" charset="0"/>
                <a:cs typeface="Arial" panose="020B0604020202020204" pitchFamily="34" charset="0"/>
              </a:rPr>
              <a:t>المصرفي الإســلامي </a:t>
            </a:r>
            <a:r>
              <a:rPr lang="ar-DZ" sz="1300" b="1" dirty="0">
                <a:latin typeface="Arial" panose="020B0604020202020204" pitchFamily="34" charset="0"/>
                <a:cs typeface="Arial" panose="020B0604020202020204" pitchFamily="34" charset="0"/>
              </a:rPr>
              <a:t>بخصائصه من حيث التزامه ووظائفه وعلاقاته، كما يتضمن الإشارة </a:t>
            </a:r>
            <a:r>
              <a:rPr lang="ar-DZ" sz="1300" b="1" dirty="0" smtClean="0">
                <a:latin typeface="Arial" panose="020B0604020202020204" pitchFamily="34" charset="0"/>
                <a:cs typeface="Arial" panose="020B0604020202020204" pitchFamily="34" charset="0"/>
              </a:rPr>
              <a:t>إلى أهم </a:t>
            </a:r>
            <a:r>
              <a:rPr lang="ar-DZ" sz="1300" b="1" dirty="0">
                <a:latin typeface="Arial" panose="020B0604020202020204" pitchFamily="34" charset="0"/>
                <a:cs typeface="Arial" panose="020B0604020202020204" pitchFamily="34" charset="0"/>
              </a:rPr>
              <a:t>أنشطة العمل المصرفي الإسلامي التي تمثل بدائل لتطبيقات البنك التقليدي </a:t>
            </a:r>
            <a:r>
              <a:rPr lang="ar-DZ" sz="1300" b="1" dirty="0" smtClean="0">
                <a:latin typeface="Arial" panose="020B0604020202020204" pitchFamily="34" charset="0"/>
                <a:cs typeface="Arial" panose="020B0604020202020204" pitchFamily="34" charset="0"/>
              </a:rPr>
              <a:t>قبل التحول, </a:t>
            </a:r>
            <a:br>
              <a:rPr lang="ar-DZ" sz="1300" b="1" dirty="0" smtClean="0">
                <a:latin typeface="Arial" panose="020B0604020202020204" pitchFamily="34" charset="0"/>
                <a:cs typeface="Arial" panose="020B0604020202020204" pitchFamily="34" charset="0"/>
              </a:rPr>
            </a:br>
            <a:r>
              <a:rPr lang="ar-DZ" sz="1300" b="1" u="sng" dirty="0" smtClean="0">
                <a:solidFill>
                  <a:schemeClr val="accent1"/>
                </a:solidFill>
                <a:latin typeface="Arial" panose="020B0604020202020204" pitchFamily="34" charset="0"/>
                <a:cs typeface="Arial" panose="020B0604020202020204" pitchFamily="34" charset="0"/>
              </a:rPr>
              <a:t>نطاق المعيار</a:t>
            </a:r>
            <a:r>
              <a:rPr lang="ar-DZ" sz="1300" b="1" dirty="0" smtClean="0">
                <a:latin typeface="Arial" panose="020B0604020202020204" pitchFamily="34" charset="0"/>
                <a:cs typeface="Arial" panose="020B0604020202020204" pitchFamily="34" charset="0"/>
              </a:rPr>
              <a:t>: </a:t>
            </a:r>
            <a:r>
              <a:rPr lang="ar-DZ" sz="1300" b="1" dirty="0">
                <a:latin typeface="Arial" panose="020B0604020202020204" pitchFamily="34" charset="0"/>
                <a:cs typeface="Arial" panose="020B0604020202020204" pitchFamily="34" charset="0"/>
              </a:rPr>
              <a:t>يتناول هذا المعيار مقومات تحول البنك التقليدي إلى مصرف بموجب </a:t>
            </a:r>
            <a:r>
              <a:rPr lang="ar-DZ" sz="1300" b="1" dirty="0" smtClean="0">
                <a:latin typeface="Arial" panose="020B0604020202020204" pitchFamily="34" charset="0"/>
                <a:cs typeface="Arial" panose="020B0604020202020204" pitchFamily="34" charset="0"/>
              </a:rPr>
              <a:t>قرار بالتحول </a:t>
            </a:r>
            <a:r>
              <a:rPr lang="ar-DZ" sz="1300" b="1" dirty="0">
                <a:latin typeface="Arial" panose="020B0604020202020204" pitchFamily="34" charset="0"/>
                <a:cs typeface="Arial" panose="020B0604020202020204" pitchFamily="34" charset="0"/>
              </a:rPr>
              <a:t>الكلي الفوري في تاريخ محدد يتم إعلانه، سواء كان القرار من </a:t>
            </a:r>
            <a:r>
              <a:rPr lang="ar-DZ" sz="1300" b="1" dirty="0" smtClean="0">
                <a:latin typeface="Arial" panose="020B0604020202020204" pitchFamily="34" charset="0"/>
                <a:cs typeface="Arial" panose="020B0604020202020204" pitchFamily="34" charset="0"/>
              </a:rPr>
              <a:t>داخل البنك</a:t>
            </a:r>
            <a:r>
              <a:rPr lang="ar-DZ" sz="1300" b="1" dirty="0">
                <a:latin typeface="Arial" panose="020B0604020202020204" pitchFamily="34" charset="0"/>
                <a:cs typeface="Arial" panose="020B0604020202020204" pitchFamily="34" charset="0"/>
              </a:rPr>
              <a:t>، أم من خارجه بتملكه من قبل الراغبين في تحوله، </a:t>
            </a:r>
            <a:r>
              <a:rPr lang="ar-DZ" sz="1300" b="1" dirty="0" smtClean="0">
                <a:latin typeface="Arial" panose="020B0604020202020204" pitchFamily="34" charset="0"/>
                <a:cs typeface="Arial" panose="020B0604020202020204" pitchFamily="34" charset="0"/>
              </a:rPr>
              <a:t>والمدى الزمني للتحول</a:t>
            </a:r>
            <a:r>
              <a:rPr lang="ar-DZ" sz="1300" b="1" dirty="0">
                <a:latin typeface="Arial" panose="020B0604020202020204" pitchFamily="34" charset="0"/>
                <a:cs typeface="Arial" panose="020B0604020202020204" pitchFamily="34" charset="0"/>
              </a:rPr>
              <a:t>، وأثر التحول على طرق تلقي الأموال وكيفية توظيفها، </a:t>
            </a:r>
            <a:r>
              <a:rPr lang="ar-DZ" sz="1300" b="1" dirty="0" smtClean="0">
                <a:latin typeface="Arial" panose="020B0604020202020204" pitchFamily="34" charset="0"/>
                <a:cs typeface="Arial" panose="020B0604020202020204" pitchFamily="34" charset="0"/>
              </a:rPr>
              <a:t>والمعالجة لكل </a:t>
            </a:r>
            <a:r>
              <a:rPr lang="ar-DZ" sz="1300" b="1" dirty="0">
                <a:latin typeface="Arial" panose="020B0604020202020204" pitchFamily="34" charset="0"/>
                <a:cs typeface="Arial" panose="020B0604020202020204" pitchFamily="34" charset="0"/>
              </a:rPr>
              <a:t>من التزامات البنك وحقوقه قبل التحول ما قبض أو دفع منها وما </a:t>
            </a:r>
            <a:r>
              <a:rPr lang="ar-DZ" sz="1300" b="1" dirty="0" smtClean="0">
                <a:latin typeface="Arial" panose="020B0604020202020204" pitchFamily="34" charset="0"/>
                <a:cs typeface="Arial" panose="020B0604020202020204" pitchFamily="34" charset="0"/>
              </a:rPr>
              <a:t>لم يقبض </a:t>
            </a:r>
            <a:r>
              <a:rPr lang="ar-DZ" sz="1300" b="1" dirty="0">
                <a:latin typeface="Arial" panose="020B0604020202020204" pitchFamily="34" charset="0"/>
                <a:cs typeface="Arial" panose="020B0604020202020204" pitchFamily="34" charset="0"/>
              </a:rPr>
              <a:t>أو لم يدفع، وكذلك الموجودات غير المشروعة لديه قبل </a:t>
            </a:r>
            <a:r>
              <a:rPr lang="ar-DZ" sz="1300" b="1" dirty="0" smtClean="0">
                <a:latin typeface="Arial" panose="020B0604020202020204" pitchFamily="34" charset="0"/>
                <a:cs typeface="Arial" panose="020B0604020202020204" pitchFamily="34" charset="0"/>
              </a:rPr>
              <a:t>التحول، ووجوه </a:t>
            </a:r>
            <a:r>
              <a:rPr lang="ar-DZ" sz="1300" b="1" dirty="0">
                <a:latin typeface="Arial" panose="020B0604020202020204" pitchFamily="34" charset="0"/>
                <a:cs typeface="Arial" panose="020B0604020202020204" pitchFamily="34" charset="0"/>
              </a:rPr>
              <a:t>التصرف </a:t>
            </a:r>
            <a:r>
              <a:rPr lang="ar-DZ" sz="1300" b="1" dirty="0" smtClean="0">
                <a:latin typeface="Arial" panose="020B0604020202020204" pitchFamily="34" charset="0"/>
                <a:cs typeface="Arial" panose="020B0604020202020204" pitchFamily="34" charset="0"/>
              </a:rPr>
              <a:t>فيها. ولا </a:t>
            </a:r>
            <a:r>
              <a:rPr lang="ar-DZ" sz="1300" b="1" dirty="0">
                <a:latin typeface="Arial" panose="020B0604020202020204" pitchFamily="34" charset="0"/>
                <a:cs typeface="Arial" panose="020B0604020202020204" pitchFamily="34" charset="0"/>
              </a:rPr>
              <a:t>يتناول هذا المعيار ما كان ً مباحا من أعمال البنوك ومكاسبها، إذ ليس </a:t>
            </a:r>
            <a:r>
              <a:rPr lang="ar-DZ" sz="1300" b="1" dirty="0" smtClean="0">
                <a:latin typeface="Arial" panose="020B0604020202020204" pitchFamily="34" charset="0"/>
                <a:cs typeface="Arial" panose="020B0604020202020204" pitchFamily="34" charset="0"/>
              </a:rPr>
              <a:t>محلا للتحول</a:t>
            </a:r>
            <a:r>
              <a:rPr lang="ar-DZ" sz="1300" b="1" dirty="0">
                <a:latin typeface="Arial" panose="020B0604020202020204" pitchFamily="34" charset="0"/>
                <a:cs typeface="Arial" panose="020B0604020202020204" pitchFamily="34" charset="0"/>
              </a:rPr>
              <a:t>؛ لأنه لا محظور </a:t>
            </a:r>
            <a:r>
              <a:rPr lang="ar-DZ" sz="1300" b="1" dirty="0" smtClean="0">
                <a:latin typeface="Arial" panose="020B0604020202020204" pitchFamily="34" charset="0"/>
                <a:cs typeface="Arial" panose="020B0604020202020204" pitchFamily="34" charset="0"/>
              </a:rPr>
              <a:t>شرعا </a:t>
            </a:r>
            <a:r>
              <a:rPr lang="ar-DZ" sz="1300" b="1" dirty="0">
                <a:latin typeface="Arial" panose="020B0604020202020204" pitchFamily="34" charset="0"/>
                <a:cs typeface="Arial" panose="020B0604020202020204" pitchFamily="34" charset="0"/>
              </a:rPr>
              <a:t>في الاستمرار عليه والانتفاع به. كما لا </a:t>
            </a:r>
            <a:r>
              <a:rPr lang="ar-DZ" sz="1300" b="1" dirty="0" smtClean="0">
                <a:latin typeface="Arial" panose="020B0604020202020204" pitchFamily="34" charset="0"/>
                <a:cs typeface="Arial" panose="020B0604020202020204" pitchFamily="34" charset="0"/>
              </a:rPr>
              <a:t>يتناول ما </a:t>
            </a:r>
            <a:r>
              <a:rPr lang="ar-DZ" sz="1300" b="1" dirty="0">
                <a:latin typeface="Arial" panose="020B0604020202020204" pitchFamily="34" charset="0"/>
                <a:cs typeface="Arial" panose="020B0604020202020204" pitchFamily="34" charset="0"/>
              </a:rPr>
              <a:t>يتعلق بإنشاء البنوك التقليدية نوافذ أو إدارات أو وحدات إسلامية</a:t>
            </a:r>
            <a:r>
              <a:rPr lang="ar-DZ" sz="1300" b="1" dirty="0" smtClean="0">
                <a:latin typeface="Arial" panose="020B0604020202020204" pitchFamily="34" charset="0"/>
                <a:cs typeface="Arial" panose="020B0604020202020204" pitchFamily="34" charset="0"/>
              </a:rPr>
              <a:t> </a:t>
            </a:r>
            <a:endParaRPr lang="fr-FR" sz="1300" b="1" dirty="0">
              <a:latin typeface="Arial" panose="020B0604020202020204" pitchFamily="34" charset="0"/>
              <a:cs typeface="Arial" panose="020B0604020202020204" pitchFamily="34" charset="0"/>
            </a:endParaRPr>
          </a:p>
        </p:txBody>
      </p:sp>
      <p:sp>
        <p:nvSpPr>
          <p:cNvPr id="4" name="Rectangle 3"/>
          <p:cNvSpPr/>
          <p:nvPr/>
        </p:nvSpPr>
        <p:spPr>
          <a:xfrm>
            <a:off x="7612804" y="2102431"/>
            <a:ext cx="4359869" cy="1754326"/>
          </a:xfrm>
          <a:prstGeom prst="rect">
            <a:avLst/>
          </a:prstGeom>
        </p:spPr>
        <p:txBody>
          <a:bodyPr wrap="square">
            <a:spAutoFit/>
          </a:bodyPr>
          <a:lstStyle/>
          <a:p>
            <a:pPr algn="just" rtl="1"/>
            <a:r>
              <a:rPr lang="ar-DZ" sz="1200" b="1" i="0" dirty="0" smtClean="0">
                <a:solidFill>
                  <a:srgbClr val="231F20"/>
                </a:solidFill>
                <a:effectLst/>
                <a:latin typeface="Arial" panose="020B0604020202020204" pitchFamily="34" charset="0"/>
                <a:cs typeface="Arial" panose="020B0604020202020204" pitchFamily="34" charset="0"/>
              </a:rPr>
              <a:t>يجب لنجاح التحــول اتخاذ الإجراءات اللازمة لــه وإعداد الأدوات وإيجاد البدائل للتطبيقات الممنوعة ً شــرعا، وتأهيل الطاقات اللازمة للتنفيذ الصحيح,</a:t>
            </a:r>
            <a:r>
              <a:rPr lang="ar-DZ" sz="1200" dirty="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مراعاة الإجــراءات </a:t>
            </a:r>
            <a:r>
              <a:rPr lang="ar-DZ" sz="1200" b="1" dirty="0" smtClean="0">
                <a:latin typeface="Arial" panose="020B0604020202020204" pitchFamily="34" charset="0"/>
                <a:cs typeface="Arial" panose="020B0604020202020204" pitchFamily="34" charset="0"/>
              </a:rPr>
              <a:t>النظاميــة،</a:t>
            </a:r>
            <a:r>
              <a:rPr lang="ar-DZ" sz="1200" dirty="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إعــادة بناء الهيــكل التنظيمي للبنك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تكوين هيئة رقابة شــرعية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تعديل أو وضع نماذج </a:t>
            </a:r>
            <a:r>
              <a:rPr lang="ar-DZ" sz="1200" b="1" dirty="0" smtClean="0">
                <a:latin typeface="Arial" panose="020B0604020202020204" pitchFamily="34" charset="0"/>
                <a:cs typeface="Arial" panose="020B0604020202020204" pitchFamily="34" charset="0"/>
              </a:rPr>
              <a:t>للعقود، </a:t>
            </a:r>
            <a:r>
              <a:rPr lang="ar-DZ" sz="1200" b="1" dirty="0">
                <a:latin typeface="Arial" panose="020B0604020202020204" pitchFamily="34" charset="0"/>
                <a:cs typeface="Arial" panose="020B0604020202020204" pitchFamily="34" charset="0"/>
              </a:rPr>
              <a:t>فتح حســابات </a:t>
            </a:r>
            <a:r>
              <a:rPr lang="ar-DZ" sz="1200" b="1" dirty="0" smtClean="0">
                <a:latin typeface="Arial" panose="020B0604020202020204" pitchFamily="34" charset="0"/>
                <a:cs typeface="Arial" panose="020B0604020202020204" pitchFamily="34" charset="0"/>
              </a:rPr>
              <a:t>لدى </a:t>
            </a:r>
            <a:r>
              <a:rPr lang="ar-DZ" sz="1200" b="1" dirty="0">
                <a:latin typeface="Arial" panose="020B0604020202020204" pitchFamily="34" charset="0"/>
                <a:cs typeface="Arial" panose="020B0604020202020204" pitchFamily="34" charset="0"/>
              </a:rPr>
              <a:t>المصــارف فــي الداخل والخــارج، </a:t>
            </a:r>
            <a:r>
              <a:rPr lang="ar-DZ" sz="1200" b="1" dirty="0" smtClean="0">
                <a:latin typeface="Arial" panose="020B0604020202020204" pitchFamily="34" charset="0"/>
                <a:cs typeface="Arial" panose="020B0604020202020204" pitchFamily="34" charset="0"/>
              </a:rPr>
              <a:t>وتصحيح الحسابات </a:t>
            </a:r>
            <a:r>
              <a:rPr lang="ar-DZ" sz="1200" b="1" dirty="0">
                <a:latin typeface="Arial" panose="020B0604020202020204" pitchFamily="34" charset="0"/>
                <a:cs typeface="Arial" panose="020B0604020202020204" pitchFamily="34" charset="0"/>
              </a:rPr>
              <a:t>التي </a:t>
            </a:r>
            <a:r>
              <a:rPr lang="ar-DZ" sz="1200" b="1" dirty="0" smtClean="0">
                <a:latin typeface="Arial" panose="020B0604020202020204" pitchFamily="34" charset="0"/>
                <a:cs typeface="Arial" panose="020B0604020202020204" pitchFamily="34" charset="0"/>
              </a:rPr>
              <a:t>لدى </a:t>
            </a:r>
            <a:r>
              <a:rPr lang="ar-DZ" sz="1200" b="1" dirty="0">
                <a:latin typeface="Arial" panose="020B0604020202020204" pitchFamily="34" charset="0"/>
                <a:cs typeface="Arial" panose="020B0604020202020204" pitchFamily="34" charset="0"/>
              </a:rPr>
              <a:t>البنوك التقليدية المحلية أو المراسلة </a:t>
            </a:r>
            <a:r>
              <a:rPr lang="ar-DZ" sz="1200" b="1" dirty="0" smtClean="0">
                <a:latin typeface="Arial" panose="020B0604020202020204" pitchFamily="34" charset="0"/>
                <a:cs typeface="Arial" panose="020B0604020202020204" pitchFamily="34" charset="0"/>
              </a:rPr>
              <a:t>والمســتندات </a:t>
            </a:r>
            <a:r>
              <a:rPr lang="ar-DZ" sz="1200" b="1" dirty="0">
                <a:latin typeface="Arial" panose="020B0604020202020204" pitchFamily="34" charset="0"/>
                <a:cs typeface="Arial" panose="020B0604020202020204" pitchFamily="34" charset="0"/>
              </a:rPr>
              <a:t>متفقة مع أحكام </a:t>
            </a:r>
            <a:r>
              <a:rPr lang="ar-DZ" sz="1200" b="1" dirty="0" smtClean="0">
                <a:latin typeface="Arial" panose="020B0604020202020204" pitchFamily="34" charset="0"/>
                <a:cs typeface="Arial" panose="020B0604020202020204" pitchFamily="34" charset="0"/>
              </a:rPr>
              <a:t>ومبادئ الشريعة الإسلامية، </a:t>
            </a:r>
            <a:r>
              <a:rPr lang="ar-DZ" sz="1200" b="1" dirty="0">
                <a:latin typeface="Arial" panose="020B0604020202020204" pitchFamily="34" charset="0"/>
                <a:cs typeface="Arial" panose="020B0604020202020204" pitchFamily="34" charset="0"/>
              </a:rPr>
              <a:t>إعداد برنامــج خاص لتهيئة الطاقات البشــرية وتأهيلها لتطبيق </a:t>
            </a:r>
            <a:r>
              <a:rPr lang="ar-DZ" sz="1200" b="1" dirty="0" smtClean="0">
                <a:latin typeface="Arial" panose="020B0604020202020204" pitchFamily="34" charset="0"/>
                <a:cs typeface="Arial" panose="020B0604020202020204" pitchFamily="34" charset="0"/>
              </a:rPr>
              <a:t>العمل المصرفي الإسلامي، </a:t>
            </a:r>
            <a:r>
              <a:rPr lang="ar-DZ" sz="1200" b="1" dirty="0">
                <a:latin typeface="Arial" panose="020B0604020202020204" pitchFamily="34" charset="0"/>
                <a:cs typeface="Arial" panose="020B0604020202020204" pitchFamily="34" charset="0"/>
              </a:rPr>
              <a:t>اتخاذ الخطوات اللازمة لتطبيق معايير المحاسبة والمراجعة </a:t>
            </a:r>
            <a:r>
              <a:rPr lang="ar-DZ" sz="1200" b="1" dirty="0" err="1" smtClean="0">
                <a:latin typeface="Arial" panose="020B0604020202020204" pitchFamily="34" charset="0"/>
                <a:cs typeface="Arial" panose="020B0604020202020204" pitchFamily="34" charset="0"/>
              </a:rPr>
              <a:t>والحوكمة</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والأخلاقيات </a:t>
            </a:r>
            <a:r>
              <a:rPr lang="ar-DZ" sz="1200" b="1" dirty="0">
                <a:latin typeface="Arial" panose="020B0604020202020204" pitchFamily="34" charset="0"/>
                <a:cs typeface="Arial" panose="020B0604020202020204" pitchFamily="34" charset="0"/>
              </a:rPr>
              <a:t>الصادرة عن هيئة المحاســبة والمراجعة </a:t>
            </a:r>
            <a:r>
              <a:rPr lang="ar-DZ" sz="1200" b="1" dirty="0" smtClean="0">
                <a:latin typeface="Arial" panose="020B0604020202020204" pitchFamily="34" charset="0"/>
                <a:cs typeface="Arial" panose="020B0604020202020204" pitchFamily="34" charset="0"/>
              </a:rPr>
              <a:t>للمؤسســات المالية </a:t>
            </a:r>
            <a:r>
              <a:rPr lang="ar-DZ" sz="1200" b="1" dirty="0">
                <a:latin typeface="Arial" panose="020B0604020202020204" pitchFamily="34" charset="0"/>
                <a:cs typeface="Arial" panose="020B0604020202020204" pitchFamily="34" charset="0"/>
              </a:rPr>
              <a:t>الإسلامية </a:t>
            </a:r>
            <a:endParaRPr lang="fr-FR" sz="1200" b="1" dirty="0">
              <a:latin typeface="Arial" panose="020B0604020202020204" pitchFamily="34" charset="0"/>
              <a:cs typeface="Arial" panose="020B0604020202020204" pitchFamily="34" charset="0"/>
            </a:endParaRPr>
          </a:p>
        </p:txBody>
      </p:sp>
      <p:sp>
        <p:nvSpPr>
          <p:cNvPr id="2" name="Rectangle 1"/>
          <p:cNvSpPr/>
          <p:nvPr/>
        </p:nvSpPr>
        <p:spPr>
          <a:xfrm>
            <a:off x="6830267" y="3719854"/>
            <a:ext cx="1182051" cy="738664"/>
          </a:xfrm>
          <a:prstGeom prst="rect">
            <a:avLst/>
          </a:prstGeom>
        </p:spPr>
        <p:txBody>
          <a:bodyPr wrap="square">
            <a:spAutoFit/>
          </a:bodyPr>
          <a:lstStyle/>
          <a:p>
            <a:pPr algn="ctr"/>
            <a:r>
              <a:rPr lang="ar-DZ" sz="1400" b="1" dirty="0">
                <a:solidFill>
                  <a:srgbClr val="231F20"/>
                </a:solidFill>
                <a:latin typeface="Arial" panose="020B0604020202020204" pitchFamily="34" charset="0"/>
                <a:cs typeface="Arial" panose="020B0604020202020204" pitchFamily="34" charset="0"/>
              </a:rPr>
              <a:t>التعامل مع البنوك</a:t>
            </a:r>
            <a:r>
              <a:rPr lang="ar-DZ" sz="1400" b="1" dirty="0">
                <a:latin typeface="Arial" panose="020B0604020202020204" pitchFamily="34" charset="0"/>
                <a:cs typeface="Arial" panose="020B0604020202020204" pitchFamily="34" charset="0"/>
              </a:rPr>
              <a:t> </a:t>
            </a:r>
            <a:br>
              <a:rPr lang="ar-DZ" sz="1400" b="1" dirty="0">
                <a:latin typeface="Arial" panose="020B0604020202020204" pitchFamily="34" charset="0"/>
                <a:cs typeface="Arial" panose="020B0604020202020204" pitchFamily="34" charset="0"/>
              </a:rPr>
            </a:br>
            <a:endParaRPr lang="fr-FR" sz="1400" b="1" dirty="0">
              <a:latin typeface="Arial" panose="020B0604020202020204" pitchFamily="34" charset="0"/>
              <a:cs typeface="Arial" panose="020B0604020202020204" pitchFamily="34" charset="0"/>
            </a:endParaRPr>
          </a:p>
        </p:txBody>
      </p:sp>
      <p:sp>
        <p:nvSpPr>
          <p:cNvPr id="17" name="Rectangle 16"/>
          <p:cNvSpPr/>
          <p:nvPr/>
        </p:nvSpPr>
        <p:spPr>
          <a:xfrm>
            <a:off x="6371877" y="5148231"/>
            <a:ext cx="1146157" cy="830997"/>
          </a:xfrm>
          <a:prstGeom prst="rect">
            <a:avLst/>
          </a:prstGeom>
        </p:spPr>
        <p:txBody>
          <a:bodyPr wrap="square">
            <a:spAutoFit/>
          </a:bodyPr>
          <a:lstStyle/>
          <a:p>
            <a:pPr algn="r" rtl="1"/>
            <a:r>
              <a:rPr lang="ar-DZ" sz="1200" b="1" dirty="0">
                <a:solidFill>
                  <a:srgbClr val="231F20"/>
                </a:solidFill>
                <a:latin typeface="Arial" panose="020B0604020202020204" pitchFamily="34" charset="0"/>
                <a:cs typeface="Arial" panose="020B0604020202020204" pitchFamily="34" charset="0"/>
              </a:rPr>
              <a:t>أثــر التحــول علــى الأمــوال التــي </a:t>
            </a:r>
            <a:r>
              <a:rPr lang="ar-DZ" sz="1200" b="1" dirty="0" smtClean="0">
                <a:solidFill>
                  <a:srgbClr val="231F20"/>
                </a:solidFill>
                <a:latin typeface="Arial" panose="020B0604020202020204" pitchFamily="34" charset="0"/>
                <a:cs typeface="Arial" panose="020B0604020202020204" pitchFamily="34" charset="0"/>
              </a:rPr>
              <a:t>    </a:t>
            </a:r>
          </a:p>
          <a:p>
            <a:pPr algn="r" rtl="1"/>
            <a:r>
              <a:rPr lang="ar-DZ" sz="1200" b="1" dirty="0">
                <a:solidFill>
                  <a:srgbClr val="231F20"/>
                </a:solidFill>
                <a:latin typeface="Arial" panose="020B0604020202020204" pitchFamily="34" charset="0"/>
                <a:cs typeface="Arial" panose="020B0604020202020204" pitchFamily="34" charset="0"/>
              </a:rPr>
              <a:t> </a:t>
            </a:r>
            <a:r>
              <a:rPr lang="ar-DZ" sz="1200" b="1" dirty="0" smtClean="0">
                <a:solidFill>
                  <a:srgbClr val="231F20"/>
                </a:solidFill>
                <a:latin typeface="Arial" panose="020B0604020202020204" pitchFamily="34" charset="0"/>
                <a:cs typeface="Arial" panose="020B0604020202020204" pitchFamily="34" charset="0"/>
              </a:rPr>
              <a:t>   تلقاهــا البنــك</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endParaRPr lang="fr-FR" sz="1200" b="1" dirty="0">
              <a:latin typeface="Arial" panose="020B0604020202020204" pitchFamily="34" charset="0"/>
              <a:cs typeface="Arial" panose="020B0604020202020204" pitchFamily="34" charset="0"/>
            </a:endParaRPr>
          </a:p>
        </p:txBody>
      </p:sp>
      <p:sp>
        <p:nvSpPr>
          <p:cNvPr id="67" name="Shape 729"/>
          <p:cNvSpPr/>
          <p:nvPr/>
        </p:nvSpPr>
        <p:spPr>
          <a:xfrm rot="1928406">
            <a:off x="4110034" y="3557303"/>
            <a:ext cx="1490916" cy="1730943"/>
          </a:xfrm>
          <a:custGeom>
            <a:avLst/>
            <a:gdLst/>
            <a:ahLst/>
            <a:cxnLst>
              <a:cxn ang="0">
                <a:pos x="wd2" y="hd2"/>
              </a:cxn>
              <a:cxn ang="5400000">
                <a:pos x="wd2" y="hd2"/>
              </a:cxn>
              <a:cxn ang="10800000">
                <a:pos x="wd2" y="hd2"/>
              </a:cxn>
              <a:cxn ang="16200000">
                <a:pos x="wd2" y="hd2"/>
              </a:cxn>
            </a:cxnLst>
            <a:rect l="0" t="0" r="r" b="b"/>
            <a:pathLst>
              <a:path w="21481" h="21600" extrusionOk="0">
                <a:moveTo>
                  <a:pt x="12495" y="4108"/>
                </a:moveTo>
                <a:cubicBezTo>
                  <a:pt x="12257" y="3765"/>
                  <a:pt x="12257" y="3203"/>
                  <a:pt x="12495" y="2859"/>
                </a:cubicBezTo>
                <a:lnTo>
                  <a:pt x="14046" y="624"/>
                </a:lnTo>
                <a:cubicBezTo>
                  <a:pt x="14285" y="281"/>
                  <a:pt x="14870" y="0"/>
                  <a:pt x="15347" y="0"/>
                </a:cubicBezTo>
                <a:lnTo>
                  <a:pt x="18450" y="0"/>
                </a:lnTo>
                <a:cubicBezTo>
                  <a:pt x="18927" y="0"/>
                  <a:pt x="19512" y="281"/>
                  <a:pt x="19750" y="624"/>
                </a:cubicBezTo>
                <a:lnTo>
                  <a:pt x="21302" y="2859"/>
                </a:lnTo>
                <a:cubicBezTo>
                  <a:pt x="21540" y="3203"/>
                  <a:pt x="21540" y="3765"/>
                  <a:pt x="21302" y="4108"/>
                </a:cubicBezTo>
                <a:lnTo>
                  <a:pt x="19750" y="6343"/>
                </a:lnTo>
                <a:cubicBezTo>
                  <a:pt x="19512" y="6686"/>
                  <a:pt x="18927" y="6967"/>
                  <a:pt x="18450" y="6967"/>
                </a:cubicBezTo>
                <a:lnTo>
                  <a:pt x="16719" y="6967"/>
                </a:lnTo>
                <a:cubicBezTo>
                  <a:pt x="16242" y="6967"/>
                  <a:pt x="15657" y="7248"/>
                  <a:pt x="15418" y="7592"/>
                </a:cubicBezTo>
                <a:lnTo>
                  <a:pt x="15245" y="7842"/>
                </a:lnTo>
                <a:cubicBezTo>
                  <a:pt x="15006" y="8185"/>
                  <a:pt x="15006" y="8747"/>
                  <a:pt x="15245" y="9091"/>
                </a:cubicBezTo>
                <a:lnTo>
                  <a:pt x="18658" y="14008"/>
                </a:lnTo>
                <a:cubicBezTo>
                  <a:pt x="18897" y="14352"/>
                  <a:pt x="18897" y="14914"/>
                  <a:pt x="18658" y="15257"/>
                </a:cubicBezTo>
                <a:lnTo>
                  <a:pt x="14689" y="20976"/>
                </a:lnTo>
                <a:cubicBezTo>
                  <a:pt x="14450" y="21319"/>
                  <a:pt x="13865" y="21600"/>
                  <a:pt x="13388" y="21600"/>
                </a:cubicBezTo>
                <a:lnTo>
                  <a:pt x="5449" y="21600"/>
                </a:lnTo>
                <a:cubicBezTo>
                  <a:pt x="4972" y="21600"/>
                  <a:pt x="4387" y="21319"/>
                  <a:pt x="4148" y="20975"/>
                </a:cubicBezTo>
                <a:lnTo>
                  <a:pt x="178" y="15257"/>
                </a:lnTo>
                <a:cubicBezTo>
                  <a:pt x="-60" y="14914"/>
                  <a:pt x="-60" y="14352"/>
                  <a:pt x="178" y="14008"/>
                </a:cubicBezTo>
                <a:lnTo>
                  <a:pt x="4148" y="8290"/>
                </a:lnTo>
                <a:cubicBezTo>
                  <a:pt x="4387" y="7946"/>
                  <a:pt x="4972" y="7665"/>
                  <a:pt x="5449" y="7665"/>
                </a:cubicBezTo>
                <a:lnTo>
                  <a:pt x="12276" y="7665"/>
                </a:lnTo>
                <a:cubicBezTo>
                  <a:pt x="12753" y="7665"/>
                  <a:pt x="13338" y="7384"/>
                  <a:pt x="13576" y="7041"/>
                </a:cubicBezTo>
                <a:lnTo>
                  <a:pt x="13620" y="6978"/>
                </a:lnTo>
                <a:cubicBezTo>
                  <a:pt x="13859" y="6634"/>
                  <a:pt x="13859" y="6072"/>
                  <a:pt x="13620" y="5729"/>
                </a:cubicBezTo>
                <a:cubicBezTo>
                  <a:pt x="13620" y="5729"/>
                  <a:pt x="12495" y="4108"/>
                  <a:pt x="12495" y="4108"/>
                </a:cubicBezTo>
                <a:close/>
              </a:path>
            </a:pathLst>
          </a:custGeom>
          <a:solidFill>
            <a:schemeClr val="accent6">
              <a:lumMod val="60000"/>
              <a:lumOff val="40000"/>
            </a:schemeClr>
          </a:solidFill>
          <a:ln w="12700">
            <a:miter lim="400000"/>
          </a:ln>
        </p:spPr>
        <p:txBody>
          <a:bodyPr lIns="38100" tIns="38100" rIns="38100" bIns="38100" anchor="ctr"/>
          <a:lstStyle/>
          <a:p>
            <a:pPr algn="ctr" rtl="1">
              <a:lnSpc>
                <a:spcPct val="130000"/>
              </a:lnSpc>
            </a:pPr>
            <a:endParaRPr lang="ar-DZ" sz="1200" dirty="0" smtClean="0"/>
          </a:p>
          <a:p>
            <a:pPr algn="ctr" rtl="1">
              <a:lnSpc>
                <a:spcPct val="130000"/>
              </a:lnSpc>
            </a:pPr>
            <a:endParaRPr lang="ar-DZ" sz="1200" dirty="0"/>
          </a:p>
          <a:p>
            <a:pPr algn="ctr" rtl="1">
              <a:lnSpc>
                <a:spcPct val="130000"/>
              </a:lnSpc>
            </a:pPr>
            <a:endParaRPr lang="ar-DZ" sz="1200" dirty="0" smtClean="0"/>
          </a:p>
          <a:p>
            <a:pPr algn="ctr" rtl="1">
              <a:lnSpc>
                <a:spcPct val="130000"/>
              </a:lnSpc>
            </a:pPr>
            <a:endParaRPr lang="ar-DZ" sz="1200" dirty="0"/>
          </a:p>
          <a:p>
            <a:pPr algn="ctr" rtl="1">
              <a:lnSpc>
                <a:spcPct val="130000"/>
              </a:lnSpc>
            </a:pPr>
            <a:endParaRPr lang="ar-DZ" sz="1200" b="1" dirty="0"/>
          </a:p>
          <a:p>
            <a:pPr algn="ctr" rtl="1">
              <a:lnSpc>
                <a:spcPct val="130000"/>
              </a:lnSpc>
            </a:pPr>
            <a:r>
              <a:rPr lang="ar-DZ" sz="1200" b="1" dirty="0" smtClean="0"/>
              <a:t>  </a:t>
            </a:r>
            <a:r>
              <a:rPr lang="ar-DZ" sz="1050" b="1" dirty="0" smtClean="0">
                <a:latin typeface="Arial" panose="020B0604020202020204" pitchFamily="34" charset="0"/>
                <a:cs typeface="Arial" panose="020B0604020202020204" pitchFamily="34" charset="0"/>
              </a:rPr>
              <a:t>معالجة الحقوق</a:t>
            </a:r>
          </a:p>
          <a:p>
            <a:pPr algn="ctr" rtl="1">
              <a:lnSpc>
                <a:spcPct val="130000"/>
              </a:lnSpc>
            </a:pPr>
            <a:r>
              <a:rPr lang="ar-DZ" sz="1050" b="1" dirty="0" smtClean="0">
                <a:latin typeface="Arial" panose="020B0604020202020204" pitchFamily="34" charset="0"/>
                <a:cs typeface="Arial" panose="020B0604020202020204" pitchFamily="34" charset="0"/>
              </a:rPr>
              <a:t>    غير </a:t>
            </a:r>
            <a:r>
              <a:rPr lang="ar-DZ" sz="1050" b="1" dirty="0">
                <a:latin typeface="Arial" panose="020B0604020202020204" pitchFamily="34" charset="0"/>
                <a:cs typeface="Arial" panose="020B0604020202020204" pitchFamily="34" charset="0"/>
              </a:rPr>
              <a:t>المشروعة </a:t>
            </a:r>
            <a:r>
              <a:rPr lang="ar-DZ" sz="1050" b="1" dirty="0" smtClean="0">
                <a:latin typeface="Arial" panose="020B0604020202020204" pitchFamily="34" charset="0"/>
                <a:cs typeface="Arial" panose="020B0604020202020204" pitchFamily="34" charset="0"/>
              </a:rPr>
              <a:t>التي للبنك </a:t>
            </a:r>
            <a:r>
              <a:rPr lang="ar-DZ" sz="1050" b="1" dirty="0">
                <a:latin typeface="Arial" panose="020B0604020202020204" pitchFamily="34" charset="0"/>
                <a:cs typeface="Arial" panose="020B0604020202020204" pitchFamily="34" charset="0"/>
              </a:rPr>
              <a:t>قبل قرار التحول</a:t>
            </a:r>
            <a:r>
              <a:rPr lang="ar-DZ" sz="1200" b="1" dirty="0">
                <a:latin typeface="Arial" panose="020B0604020202020204" pitchFamily="34" charset="0"/>
                <a:cs typeface="Arial" panose="020B0604020202020204" pitchFamily="34" charset="0"/>
              </a:rPr>
              <a:t> </a:t>
            </a:r>
            <a:br>
              <a:rPr lang="ar-DZ" sz="1200" b="1" dirty="0">
                <a:latin typeface="Arial" panose="020B0604020202020204" pitchFamily="34" charset="0"/>
                <a:cs typeface="Arial" panose="020B0604020202020204" pitchFamily="34" charset="0"/>
              </a:rPr>
            </a:br>
            <a:endParaRPr lang="en-US"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68" name="TextBox 14"/>
          <p:cNvSpPr txBox="1"/>
          <p:nvPr/>
        </p:nvSpPr>
        <p:spPr>
          <a:xfrm>
            <a:off x="5318382" y="3925239"/>
            <a:ext cx="421910" cy="369332"/>
          </a:xfrm>
          <a:prstGeom prst="rect">
            <a:avLst/>
          </a:prstGeom>
          <a:noFill/>
        </p:spPr>
        <p:txBody>
          <a:bodyPr wrap="none" rtlCol="0">
            <a:spAutoFit/>
          </a:bodyPr>
          <a:lstStyle/>
          <a:p>
            <a:pPr algn="ctr"/>
            <a:r>
              <a:rPr lang="ar-DZ" dirty="0" smtClean="0">
                <a:solidFill>
                  <a:schemeClr val="bg1">
                    <a:lumMod val="95000"/>
                  </a:schemeClr>
                </a:solidFill>
                <a:ea typeface="Open Sans" panose="020B0606030504020204" pitchFamily="34" charset="0"/>
                <a:cs typeface="Open Sans" panose="020B0606030504020204" pitchFamily="34" charset="0"/>
              </a:rPr>
              <a:t>06</a:t>
            </a:r>
            <a:endParaRPr lang="en-US" dirty="0">
              <a:solidFill>
                <a:schemeClr val="bg1">
                  <a:lumMod val="95000"/>
                </a:schemeClr>
              </a:solidFill>
              <a:ea typeface="Open Sans" panose="020B0606030504020204" pitchFamily="34" charset="0"/>
              <a:cs typeface="Open Sans" panose="020B0606030504020204" pitchFamily="34" charset="0"/>
            </a:endParaRPr>
          </a:p>
        </p:txBody>
      </p:sp>
      <p:sp>
        <p:nvSpPr>
          <p:cNvPr id="69" name="Rectangle 68"/>
          <p:cNvSpPr/>
          <p:nvPr/>
        </p:nvSpPr>
        <p:spPr>
          <a:xfrm>
            <a:off x="-105440" y="3130821"/>
            <a:ext cx="3900447" cy="1061829"/>
          </a:xfrm>
          <a:prstGeom prst="rect">
            <a:avLst/>
          </a:prstGeom>
        </p:spPr>
        <p:txBody>
          <a:bodyPr wrap="square">
            <a:spAutoFit/>
          </a:bodyPr>
          <a:lstStyle/>
          <a:p>
            <a:pPr algn="r" defTabSz="457200">
              <a:lnSpc>
                <a:spcPct val="120000"/>
              </a:lnSpc>
              <a:defRPr/>
            </a:pPr>
            <a:r>
              <a:rPr lang="ar-DZ" sz="1050" b="1" dirty="0">
                <a:latin typeface="Arial" panose="020B0604020202020204" pitchFamily="34" charset="0"/>
                <a:cs typeface="Arial" panose="020B0604020202020204" pitchFamily="34" charset="0"/>
              </a:rPr>
              <a:t>التحول من داخل </a:t>
            </a:r>
            <a:r>
              <a:rPr lang="ar-DZ" sz="1050" b="1" dirty="0" smtClean="0">
                <a:latin typeface="Arial" panose="020B0604020202020204" pitchFamily="34" charset="0"/>
                <a:cs typeface="Arial" panose="020B0604020202020204" pitchFamily="34" charset="0"/>
              </a:rPr>
              <a:t>البنك، التحول </a:t>
            </a:r>
            <a:r>
              <a:rPr lang="ar-DZ" sz="1050" b="1" dirty="0">
                <a:latin typeface="Arial" panose="020B0604020202020204" pitchFamily="34" charset="0"/>
                <a:cs typeface="Arial" panose="020B0604020202020204" pitchFamily="34" charset="0"/>
              </a:rPr>
              <a:t>من خارج البنك بشرائه من قبل الراغبين في تحويله</a:t>
            </a:r>
            <a:r>
              <a:rPr lang="ar-DZ" sz="1050" dirty="0">
                <a:latin typeface="Arial" panose="020B0604020202020204" pitchFamily="34" charset="0"/>
                <a:cs typeface="Arial" panose="020B0604020202020204" pitchFamily="34" charset="0"/>
              </a:rPr>
              <a:t> </a:t>
            </a:r>
            <a:br>
              <a:rPr lang="ar-DZ" sz="1050" dirty="0">
                <a:latin typeface="Arial" panose="020B0604020202020204" pitchFamily="34" charset="0"/>
                <a:cs typeface="Arial" panose="020B0604020202020204" pitchFamily="34" charset="0"/>
              </a:rPr>
            </a:br>
            <a:r>
              <a:rPr lang="ar-DZ" sz="1050" b="1" dirty="0">
                <a:latin typeface="Arial" panose="020B0604020202020204" pitchFamily="34" charset="0"/>
                <a:cs typeface="Arial" panose="020B0604020202020204" pitchFamily="34" charset="0"/>
              </a:rPr>
              <a:t>معالجة الرهون غير </a:t>
            </a:r>
            <a:r>
              <a:rPr lang="ar-DZ" sz="1050" b="1" dirty="0" smtClean="0">
                <a:latin typeface="Arial" panose="020B0604020202020204" pitchFamily="34" charset="0"/>
                <a:cs typeface="Arial" panose="020B0604020202020204" pitchFamily="34" charset="0"/>
              </a:rPr>
              <a:t>المشروعة،</a:t>
            </a:r>
          </a:p>
          <a:p>
            <a:pPr algn="r" defTabSz="457200">
              <a:lnSpc>
                <a:spcPct val="120000"/>
              </a:lnSpc>
              <a:defRPr/>
            </a:pPr>
            <a:r>
              <a:rPr lang="ar-DZ" sz="1050" b="1" dirty="0">
                <a:latin typeface="Arial" panose="020B0604020202020204" pitchFamily="34" charset="0"/>
                <a:cs typeface="Arial" panose="020B0604020202020204" pitchFamily="34" charset="0"/>
              </a:rPr>
              <a:t>كيفية التخلص من الكسب غير المشروع </a:t>
            </a:r>
            <a:br>
              <a:rPr lang="ar-DZ" sz="1050" b="1" dirty="0">
                <a:latin typeface="Arial" panose="020B0604020202020204" pitchFamily="34" charset="0"/>
                <a:cs typeface="Arial" panose="020B0604020202020204" pitchFamily="34" charset="0"/>
              </a:rPr>
            </a:br>
            <a:r>
              <a:rPr lang="ar-DZ" sz="1050" b="1" dirty="0">
                <a:latin typeface="Arial" panose="020B0604020202020204" pitchFamily="34" charset="0"/>
                <a:cs typeface="Arial" panose="020B0604020202020204" pitchFamily="34" charset="0"/>
              </a:rPr>
              <a:t>الزكاة الواجبة على البنك قبل قرار التحول </a:t>
            </a:r>
            <a:br>
              <a:rPr lang="ar-DZ" sz="1050" b="1" dirty="0">
                <a:latin typeface="Arial" panose="020B0604020202020204" pitchFamily="34" charset="0"/>
                <a:cs typeface="Arial" panose="020B0604020202020204" pitchFamily="34" charset="0"/>
              </a:rPr>
            </a:br>
            <a:r>
              <a:rPr lang="ar-DZ" sz="1050" b="1" dirty="0">
                <a:latin typeface="Arial" panose="020B0604020202020204" pitchFamily="34" charset="0"/>
                <a:cs typeface="Arial" panose="020B0604020202020204" pitchFamily="34" charset="0"/>
              </a:rPr>
              <a:t>تاريخ إصدار المعيار </a:t>
            </a:r>
            <a:r>
              <a:rPr lang="ar-DZ" sz="1050" b="1" dirty="0" smtClean="0">
                <a:latin typeface="Arial" panose="020B0604020202020204" pitchFamily="34" charset="0"/>
                <a:cs typeface="Arial" panose="020B0604020202020204" pitchFamily="34" charset="0"/>
              </a:rPr>
              <a:t>: 16 ماي 2002</a:t>
            </a:r>
            <a:endParaRPr lang="en-US" sz="1050" dirty="0">
              <a:solidFill>
                <a:schemeClr val="tx1">
                  <a:lumMod val="65000"/>
                  <a:lumOff val="35000"/>
                </a:schemeClr>
              </a:solidFill>
              <a:latin typeface="Arial" panose="020B0604020202020204" pitchFamily="34" charset="0"/>
              <a:ea typeface="ＭＳ Ｐゴシック" charset="0"/>
              <a:cs typeface="Arial" panose="020B0604020202020204" pitchFamily="34" charset="0"/>
              <a:sym typeface="Roboto" charset="0"/>
            </a:endParaRPr>
          </a:p>
        </p:txBody>
      </p:sp>
      <p:sp>
        <p:nvSpPr>
          <p:cNvPr id="18" name="ZoneTexte 17"/>
          <p:cNvSpPr txBox="1"/>
          <p:nvPr/>
        </p:nvSpPr>
        <p:spPr>
          <a:xfrm>
            <a:off x="4250269" y="3084655"/>
            <a:ext cx="817458" cy="738664"/>
          </a:xfrm>
          <a:prstGeom prst="rect">
            <a:avLst/>
          </a:prstGeom>
          <a:noFill/>
        </p:spPr>
        <p:txBody>
          <a:bodyPr wrap="square" rtlCol="0">
            <a:spAutoFit/>
          </a:bodyPr>
          <a:lstStyle/>
          <a:p>
            <a:r>
              <a:rPr lang="ar-DZ" sz="1050" b="1" dirty="0" smtClean="0">
                <a:latin typeface="Arial" panose="020B0604020202020204" pitchFamily="34" charset="0"/>
                <a:cs typeface="Arial" panose="020B0604020202020204" pitchFamily="34" charset="0"/>
              </a:rPr>
              <a:t>معالجة </a:t>
            </a:r>
          </a:p>
          <a:p>
            <a:r>
              <a:rPr lang="ar-DZ" sz="1050" b="1" dirty="0" smtClean="0">
                <a:latin typeface="Arial" panose="020B0604020202020204" pitchFamily="34" charset="0"/>
                <a:cs typeface="Arial" panose="020B0604020202020204" pitchFamily="34" charset="0"/>
              </a:rPr>
              <a:t>الالتزامات غير المشروعة +,,,,,,,,,, </a:t>
            </a:r>
            <a:endParaRPr lang="fr-FR" sz="10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3278509"/>
      </p:ext>
    </p:extLst>
  </p:cSld>
  <p:clrMapOvr>
    <a:masterClrMapping/>
  </p:clrMapOvr>
  <mc:AlternateContent xmlns:mc="http://schemas.openxmlformats.org/markup-compatibility/2006" xmlns:p14="http://schemas.microsoft.com/office/powerpoint/2010/main">
    <mc:Choice Requires="p14">
      <p:transition p14:dur="0" advTm="321975"/>
    </mc:Choice>
    <mc:Fallback xmlns="">
      <p:transition advTm="321975"/>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87" y="150814"/>
            <a:ext cx="2555274" cy="406399"/>
          </a:xfrm>
        </p:spPr>
        <p:txBody>
          <a:bodyPr rtlCol="0">
            <a:normAutofit fontScale="90000"/>
          </a:bodyPr>
          <a:lstStyle/>
          <a:p>
            <a:pPr algn="ctr">
              <a:defRPr/>
            </a:pPr>
            <a:r>
              <a:rPr lang="ar-DZ" sz="2400" b="1" dirty="0" smtClean="0">
                <a:latin typeface="Arial" panose="020B0604020202020204" pitchFamily="34" charset="0"/>
                <a:cs typeface="Arial" panose="020B0604020202020204" pitchFamily="34" charset="0"/>
              </a:rPr>
              <a:t>معيار 18 القبض</a:t>
            </a:r>
            <a:endParaRPr lang="en-US" sz="2400" b="1" dirty="0">
              <a:latin typeface="Arial" panose="020B0604020202020204" pitchFamily="34" charset="0"/>
              <a:cs typeface="Arial" panose="020B0604020202020204" pitchFamily="34" charset="0"/>
            </a:endParaRPr>
          </a:p>
        </p:txBody>
      </p:sp>
      <p:sp>
        <p:nvSpPr>
          <p:cNvPr id="3" name="Text Placeholder 2"/>
          <p:cNvSpPr>
            <a:spLocks noGrp="1"/>
          </p:cNvSpPr>
          <p:nvPr>
            <p:ph type="body" sz="quarter" idx="14"/>
          </p:nvPr>
        </p:nvSpPr>
        <p:spPr>
          <a:xfrm>
            <a:off x="113787" y="711200"/>
            <a:ext cx="9400916" cy="1228727"/>
          </a:xfrm>
        </p:spPr>
        <p:txBody>
          <a:bodyPr rtlCol="0">
            <a:noAutofit/>
          </a:bodyPr>
          <a:lstStyle/>
          <a:p>
            <a:pPr algn="just" rtl="1">
              <a:defRPr/>
            </a:pPr>
            <a:r>
              <a:rPr lang="ar-DZ" sz="1400" b="1" u="sng" dirty="0" smtClean="0">
                <a:solidFill>
                  <a:schemeClr val="tx1"/>
                </a:solidFill>
                <a:latin typeface="Arial" panose="020B0604020202020204" pitchFamily="34" charset="0"/>
                <a:cs typeface="Arial" panose="020B0604020202020204" pitchFamily="34" charset="0"/>
              </a:rPr>
              <a:t>التقديم</a:t>
            </a:r>
            <a:r>
              <a:rPr lang="ar-DZ" sz="1400" b="1" dirty="0" smtClean="0">
                <a:solidFill>
                  <a:schemeClr val="tx1"/>
                </a:solidFill>
                <a:latin typeface="Arial" panose="020B0604020202020204" pitchFamily="34" charset="0"/>
                <a:cs typeface="Arial" panose="020B0604020202020204" pitchFamily="34" charset="0"/>
              </a:rPr>
              <a:t>: يهــدف </a:t>
            </a:r>
            <a:r>
              <a:rPr lang="ar-DZ" sz="1400" b="1" dirty="0">
                <a:solidFill>
                  <a:schemeClr val="tx1"/>
                </a:solidFill>
                <a:latin typeface="Arial" panose="020B0604020202020204" pitchFamily="34" charset="0"/>
                <a:cs typeface="Arial" panose="020B0604020202020204" pitchFamily="34" charset="0"/>
              </a:rPr>
              <a:t>هذا المعيار إلى بيــان حقيقة القبض في العقود، والأحكام </a:t>
            </a:r>
            <a:r>
              <a:rPr lang="ar-DZ" sz="1400" b="1" dirty="0" smtClean="0">
                <a:solidFill>
                  <a:schemeClr val="tx1"/>
                </a:solidFill>
                <a:latin typeface="Arial" panose="020B0604020202020204" pitchFamily="34" charset="0"/>
                <a:cs typeface="Arial" panose="020B0604020202020204" pitchFamily="34" charset="0"/>
              </a:rPr>
              <a:t>الشــرعية المتعلقــة </a:t>
            </a:r>
            <a:r>
              <a:rPr lang="ar-DZ" sz="1400" b="1" dirty="0">
                <a:solidFill>
                  <a:schemeClr val="tx1"/>
                </a:solidFill>
                <a:latin typeface="Arial" panose="020B0604020202020204" pitchFamily="34" charset="0"/>
                <a:cs typeface="Arial" panose="020B0604020202020204" pitchFamily="34" charset="0"/>
              </a:rPr>
              <a:t>به، وأهم تطبيقاته المعاصرة التي تزاولها المؤسســات المالية </a:t>
            </a:r>
            <a:r>
              <a:rPr lang="ar-DZ" sz="1400" b="1" dirty="0" smtClean="0">
                <a:solidFill>
                  <a:schemeClr val="tx1"/>
                </a:solidFill>
                <a:latin typeface="Arial" panose="020B0604020202020204" pitchFamily="34" charset="0"/>
                <a:cs typeface="Arial" panose="020B0604020202020204" pitchFamily="34" charset="0"/>
              </a:rPr>
              <a:t>الإســلامية</a:t>
            </a:r>
            <a:r>
              <a:rPr lang="ar-DZ" sz="1400" b="1" dirty="0">
                <a:solidFill>
                  <a:schemeClr val="tx1"/>
                </a:solidFill>
                <a:latin typeface="Arial" panose="020B0604020202020204" pitchFamily="34" charset="0"/>
                <a:cs typeface="Arial" panose="020B0604020202020204" pitchFamily="34" charset="0"/>
              </a:rPr>
              <a:t> </a:t>
            </a:r>
            <a:r>
              <a:rPr lang="ar-DZ" sz="1400" b="1" dirty="0" smtClean="0">
                <a:solidFill>
                  <a:schemeClr val="tx1"/>
                </a:solidFill>
                <a:latin typeface="Arial" panose="020B0604020202020204" pitchFamily="34" charset="0"/>
                <a:cs typeface="Arial" panose="020B0604020202020204" pitchFamily="34" charset="0"/>
              </a:rPr>
              <a:t>(المؤسسة/المؤسسات ),</a:t>
            </a:r>
          </a:p>
          <a:p>
            <a:pPr algn="just" rtl="1">
              <a:defRPr/>
            </a:pPr>
            <a:r>
              <a:rPr lang="ar-DZ" sz="1400" b="1" u="sng" dirty="0" smtClean="0">
                <a:solidFill>
                  <a:schemeClr val="tx1"/>
                </a:solidFill>
                <a:latin typeface="Arial" panose="020B0604020202020204" pitchFamily="34" charset="0"/>
                <a:cs typeface="Arial" panose="020B0604020202020204" pitchFamily="34" charset="0"/>
              </a:rPr>
              <a:t>نطاق المعيار</a:t>
            </a:r>
            <a:r>
              <a:rPr lang="ar-DZ" sz="1400" b="1" dirty="0" smtClean="0">
                <a:solidFill>
                  <a:schemeClr val="tx1"/>
                </a:solidFill>
                <a:latin typeface="Arial" panose="020B0604020202020204" pitchFamily="34" charset="0"/>
                <a:cs typeface="Arial" panose="020B0604020202020204" pitchFamily="34" charset="0"/>
              </a:rPr>
              <a:t>: يتناول هذا المعيار القبض في العقود وما يقوم مقامه حكما (القبض الحكمي</a:t>
            </a:r>
            <a:r>
              <a:rPr lang="ar-DZ" sz="1400" b="1" dirty="0">
                <a:solidFill>
                  <a:schemeClr val="tx1"/>
                </a:solidFill>
                <a:latin typeface="Arial" panose="020B0604020202020204" pitchFamily="34" charset="0"/>
                <a:cs typeface="Arial" panose="020B0604020202020204" pitchFamily="34" charset="0"/>
              </a:rPr>
              <a:t>)</a:t>
            </a:r>
            <a:r>
              <a:rPr lang="ar-DZ" sz="1400" b="1" dirty="0" smtClean="0">
                <a:solidFill>
                  <a:schemeClr val="tx1"/>
                </a:solidFill>
                <a:latin typeface="Arial" panose="020B0604020202020204" pitchFamily="34" charset="0"/>
                <a:cs typeface="Arial" panose="020B0604020202020204" pitchFamily="34" charset="0"/>
              </a:rPr>
              <a:t>، مع </a:t>
            </a:r>
            <a:r>
              <a:rPr lang="ar-DZ" sz="1400" b="1" dirty="0">
                <a:solidFill>
                  <a:schemeClr val="tx1"/>
                </a:solidFill>
                <a:latin typeface="Arial" panose="020B0604020202020204" pitchFamily="34" charset="0"/>
                <a:cs typeface="Arial" panose="020B0604020202020204" pitchFamily="34" charset="0"/>
              </a:rPr>
              <a:t>بيان كيفية تحققه في </a:t>
            </a:r>
            <a:r>
              <a:rPr lang="ar-DZ" sz="1400" b="1" dirty="0" smtClean="0">
                <a:solidFill>
                  <a:schemeClr val="tx1"/>
                </a:solidFill>
                <a:latin typeface="Arial" panose="020B0604020202020204" pitchFamily="34" charset="0"/>
                <a:cs typeface="Arial" panose="020B0604020202020204" pitchFamily="34" charset="0"/>
              </a:rPr>
              <a:t>العقار والمنقول</a:t>
            </a:r>
            <a:r>
              <a:rPr lang="ar-DZ" sz="1400" b="1" dirty="0">
                <a:solidFill>
                  <a:schemeClr val="tx1"/>
                </a:solidFill>
                <a:latin typeface="Arial" panose="020B0604020202020204" pitchFamily="34" charset="0"/>
                <a:cs typeface="Arial" panose="020B0604020202020204" pitchFamily="34" charset="0"/>
              </a:rPr>
              <a:t>، وفيما هو معين بذاته أو </a:t>
            </a:r>
            <a:r>
              <a:rPr lang="ar-DZ" sz="1400" b="1" dirty="0" smtClean="0">
                <a:solidFill>
                  <a:schemeClr val="tx1"/>
                </a:solidFill>
                <a:latin typeface="Arial" panose="020B0604020202020204" pitchFamily="34" charset="0"/>
                <a:cs typeface="Arial" panose="020B0604020202020204" pitchFamily="34" charset="0"/>
              </a:rPr>
              <a:t>موصوف في </a:t>
            </a:r>
            <a:r>
              <a:rPr lang="ar-DZ" sz="1400" b="1" dirty="0">
                <a:solidFill>
                  <a:schemeClr val="tx1"/>
                </a:solidFill>
                <a:latin typeface="Arial" panose="020B0604020202020204" pitchFamily="34" charset="0"/>
                <a:cs typeface="Arial" panose="020B0604020202020204" pitchFamily="34" charset="0"/>
              </a:rPr>
              <a:t>الذمة، مع بيان من تقع عليه أعباء القبض )نفقاته ومصروفاته( في </a:t>
            </a:r>
            <a:r>
              <a:rPr lang="ar-DZ" sz="1400" b="1" dirty="0" smtClean="0">
                <a:solidFill>
                  <a:schemeClr val="tx1"/>
                </a:solidFill>
                <a:latin typeface="Arial" panose="020B0604020202020204" pitchFamily="34" charset="0"/>
                <a:cs typeface="Arial" panose="020B0604020202020204" pitchFamily="34" charset="0"/>
              </a:rPr>
              <a:t>العقود المختلفة</a:t>
            </a:r>
            <a:r>
              <a:rPr lang="ar-DZ" sz="1400" b="1" dirty="0">
                <a:solidFill>
                  <a:schemeClr val="tx1"/>
                </a:solidFill>
                <a:latin typeface="Arial" panose="020B0604020202020204" pitchFamily="34" charset="0"/>
                <a:cs typeface="Arial" panose="020B0604020202020204" pitchFamily="34" charset="0"/>
              </a:rPr>
              <a:t>، وأهم تطبيقاته </a:t>
            </a:r>
            <a:r>
              <a:rPr lang="ar-DZ" sz="1400" b="1" dirty="0" smtClean="0">
                <a:solidFill>
                  <a:schemeClr val="tx1"/>
                </a:solidFill>
                <a:latin typeface="Arial" panose="020B0604020202020204" pitchFamily="34" charset="0"/>
                <a:cs typeface="Arial" panose="020B0604020202020204" pitchFamily="34" charset="0"/>
              </a:rPr>
              <a:t>المعاصرة. ولا </a:t>
            </a:r>
            <a:r>
              <a:rPr lang="ar-DZ" sz="1400" b="1" dirty="0">
                <a:solidFill>
                  <a:schemeClr val="tx1"/>
                </a:solidFill>
                <a:latin typeface="Arial" panose="020B0604020202020204" pitchFamily="34" charset="0"/>
                <a:cs typeface="Arial" panose="020B0604020202020204" pitchFamily="34" charset="0"/>
              </a:rPr>
              <a:t>يتناول هذا المعيار القبض في غير العقود، مثل قبض الغاصب </a:t>
            </a:r>
            <a:r>
              <a:rPr lang="ar-DZ" sz="1400" b="1" dirty="0" smtClean="0">
                <a:solidFill>
                  <a:schemeClr val="tx1"/>
                </a:solidFill>
                <a:latin typeface="Arial" panose="020B0604020202020204" pitchFamily="34" charset="0"/>
                <a:cs typeface="Arial" panose="020B0604020202020204" pitchFamily="34" charset="0"/>
              </a:rPr>
              <a:t>ونحوه، ولا </a:t>
            </a:r>
            <a:r>
              <a:rPr lang="ar-DZ" sz="1400" b="1" dirty="0">
                <a:solidFill>
                  <a:schemeClr val="tx1"/>
                </a:solidFill>
                <a:latin typeface="Arial" panose="020B0604020202020204" pitchFamily="34" charset="0"/>
                <a:cs typeface="Arial" panose="020B0604020202020204" pitchFamily="34" charset="0"/>
              </a:rPr>
              <a:t>صفة اليد القابضة من </a:t>
            </a:r>
            <a:r>
              <a:rPr lang="ar-DZ" sz="1400" b="1" dirty="0" smtClean="0">
                <a:solidFill>
                  <a:schemeClr val="tx1"/>
                </a:solidFill>
                <a:latin typeface="Arial" panose="020B0604020202020204" pitchFamily="34" charset="0"/>
                <a:cs typeface="Arial" panose="020B0604020202020204" pitchFamily="34" charset="0"/>
              </a:rPr>
              <a:t>حيث الضمان </a:t>
            </a:r>
            <a:r>
              <a:rPr lang="ar-DZ" sz="1400" b="1" dirty="0">
                <a:solidFill>
                  <a:schemeClr val="tx1"/>
                </a:solidFill>
                <a:latin typeface="Arial" panose="020B0604020202020204" pitchFamily="34" charset="0"/>
                <a:cs typeface="Arial" panose="020B0604020202020204" pitchFamily="34" charset="0"/>
              </a:rPr>
              <a:t>وعدمه، ولا القبض في المقاصة </a:t>
            </a:r>
            <a:r>
              <a:rPr lang="ar-DZ" sz="1400" b="1" dirty="0" smtClean="0">
                <a:solidFill>
                  <a:schemeClr val="tx1"/>
                </a:solidFill>
                <a:latin typeface="Arial" panose="020B0604020202020204" pitchFamily="34" charset="0"/>
                <a:cs typeface="Arial" panose="020B0604020202020204" pitchFamily="34" charset="0"/>
              </a:rPr>
              <a:t>التي لها </a:t>
            </a:r>
            <a:r>
              <a:rPr lang="ar-DZ" sz="1400" b="1" dirty="0">
                <a:solidFill>
                  <a:schemeClr val="tx1"/>
                </a:solidFill>
                <a:latin typeface="Arial" panose="020B0604020202020204" pitchFamily="34" charset="0"/>
                <a:cs typeface="Arial" panose="020B0604020202020204" pitchFamily="34" charset="0"/>
              </a:rPr>
              <a:t>معيار خاص بها </a:t>
            </a:r>
            <a:r>
              <a:rPr lang="ar-DZ" sz="1400" b="1" dirty="0" smtClean="0">
                <a:solidFill>
                  <a:schemeClr val="tx1"/>
                </a:solidFill>
                <a:latin typeface="Arial" panose="020B0604020202020204" pitchFamily="34" charset="0"/>
                <a:cs typeface="Arial" panose="020B0604020202020204" pitchFamily="34" charset="0"/>
              </a:rPr>
              <a:t>,</a:t>
            </a:r>
            <a:endParaRPr lang="en-US" sz="1400" b="1" dirty="0">
              <a:solidFill>
                <a:schemeClr val="tx1"/>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flipV="1">
            <a:off x="5240338" y="2251076"/>
            <a:ext cx="4762" cy="21272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3781168" y="2266497"/>
            <a:ext cx="1459171" cy="21092"/>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3601844" y="2188463"/>
            <a:ext cx="187325" cy="187325"/>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cxnSp>
        <p:nvCxnSpPr>
          <p:cNvPr id="7" name="Straight Connector 6"/>
          <p:cNvCxnSpPr/>
          <p:nvPr/>
        </p:nvCxnSpPr>
        <p:spPr>
          <a:xfrm>
            <a:off x="5240338" y="5165725"/>
            <a:ext cx="0" cy="306388"/>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4354514" y="5472113"/>
            <a:ext cx="890588"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flipV="1">
            <a:off x="4215264" y="5391151"/>
            <a:ext cx="185737" cy="187325"/>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cxnSp>
        <p:nvCxnSpPr>
          <p:cNvPr id="10" name="Straight Connector 9"/>
          <p:cNvCxnSpPr/>
          <p:nvPr/>
        </p:nvCxnSpPr>
        <p:spPr>
          <a:xfrm flipH="1" flipV="1">
            <a:off x="7169150" y="2170114"/>
            <a:ext cx="0" cy="30638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164389" y="2170113"/>
            <a:ext cx="188277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flipH="1">
            <a:off x="9034464" y="2076451"/>
            <a:ext cx="185737" cy="187325"/>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cxnSp>
        <p:nvCxnSpPr>
          <p:cNvPr id="13" name="Straight Connector 12"/>
          <p:cNvCxnSpPr/>
          <p:nvPr/>
        </p:nvCxnSpPr>
        <p:spPr>
          <a:xfrm flipH="1">
            <a:off x="7164388" y="5072063"/>
            <a:ext cx="0" cy="306388"/>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7164388" y="5384801"/>
            <a:ext cx="941388" cy="635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flipH="1" flipV="1">
            <a:off x="8109639" y="5292727"/>
            <a:ext cx="187325" cy="187325"/>
          </a:xfrm>
          <a:prstGeom prst="ellipse">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sp>
        <p:nvSpPr>
          <p:cNvPr id="16" name="Freeform 5"/>
          <p:cNvSpPr>
            <a:spLocks/>
          </p:cNvSpPr>
          <p:nvPr/>
        </p:nvSpPr>
        <p:spPr bwMode="auto">
          <a:xfrm>
            <a:off x="4538664" y="3303589"/>
            <a:ext cx="1423987" cy="2147887"/>
          </a:xfrm>
          <a:custGeom>
            <a:avLst/>
            <a:gdLst>
              <a:gd name="T0" fmla="*/ 807 w 1087"/>
              <a:gd name="T1" fmla="*/ 1276 h 1639"/>
              <a:gd name="T2" fmla="*/ 1087 w 1087"/>
              <a:gd name="T3" fmla="*/ 838 h 1639"/>
              <a:gd name="T4" fmla="*/ 841 w 1087"/>
              <a:gd name="T5" fmla="*/ 596 h 1639"/>
              <a:gd name="T6" fmla="*/ 799 w 1087"/>
              <a:gd name="T7" fmla="*/ 400 h 1639"/>
              <a:gd name="T8" fmla="*/ 799 w 1087"/>
              <a:gd name="T9" fmla="*/ 400 h 1639"/>
              <a:gd name="T10" fmla="*/ 400 w 1087"/>
              <a:gd name="T11" fmla="*/ 0 h 1639"/>
              <a:gd name="T12" fmla="*/ 0 w 1087"/>
              <a:gd name="T13" fmla="*/ 400 h 1639"/>
              <a:gd name="T14" fmla="*/ 0 w 1087"/>
              <a:gd name="T15" fmla="*/ 400 h 1639"/>
              <a:gd name="T16" fmla="*/ 42 w 1087"/>
              <a:gd name="T17" fmla="*/ 724 h 1639"/>
              <a:gd name="T18" fmla="*/ 671 w 1087"/>
              <a:gd name="T19" fmla="*/ 1524 h 1639"/>
              <a:gd name="T20" fmla="*/ 971 w 1087"/>
              <a:gd name="T21" fmla="*/ 1639 h 1639"/>
              <a:gd name="T22" fmla="*/ 807 w 1087"/>
              <a:gd name="T23" fmla="*/ 1276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7" h="1639">
                <a:moveTo>
                  <a:pt x="807" y="1276"/>
                </a:moveTo>
                <a:cubicBezTo>
                  <a:pt x="807" y="1082"/>
                  <a:pt x="922" y="915"/>
                  <a:pt x="1087" y="838"/>
                </a:cubicBezTo>
                <a:cubicBezTo>
                  <a:pt x="978" y="791"/>
                  <a:pt x="890" y="704"/>
                  <a:pt x="841" y="596"/>
                </a:cubicBezTo>
                <a:cubicBezTo>
                  <a:pt x="814" y="536"/>
                  <a:pt x="799" y="470"/>
                  <a:pt x="799" y="400"/>
                </a:cubicBezTo>
                <a:cubicBezTo>
                  <a:pt x="799" y="400"/>
                  <a:pt x="799" y="400"/>
                  <a:pt x="799" y="400"/>
                </a:cubicBezTo>
                <a:cubicBezTo>
                  <a:pt x="799" y="179"/>
                  <a:pt x="620" y="0"/>
                  <a:pt x="400" y="0"/>
                </a:cubicBezTo>
                <a:cubicBezTo>
                  <a:pt x="179" y="0"/>
                  <a:pt x="0" y="179"/>
                  <a:pt x="0" y="400"/>
                </a:cubicBezTo>
                <a:cubicBezTo>
                  <a:pt x="0" y="400"/>
                  <a:pt x="0" y="400"/>
                  <a:pt x="0" y="400"/>
                </a:cubicBezTo>
                <a:cubicBezTo>
                  <a:pt x="0" y="512"/>
                  <a:pt x="15" y="620"/>
                  <a:pt x="42" y="724"/>
                </a:cubicBezTo>
                <a:cubicBezTo>
                  <a:pt x="132" y="1070"/>
                  <a:pt x="364" y="1358"/>
                  <a:pt x="671" y="1524"/>
                </a:cubicBezTo>
                <a:cubicBezTo>
                  <a:pt x="765" y="1575"/>
                  <a:pt x="866" y="1613"/>
                  <a:pt x="971" y="1639"/>
                </a:cubicBezTo>
                <a:cubicBezTo>
                  <a:pt x="871" y="1551"/>
                  <a:pt x="807" y="1421"/>
                  <a:pt x="807" y="1276"/>
                </a:cubicBezTo>
                <a:close/>
              </a:path>
            </a:pathLst>
          </a:custGeom>
          <a:solidFill>
            <a:schemeClr val="accent6"/>
          </a:solidFill>
          <a:ln>
            <a:noFill/>
          </a:ln>
        </p:spPr>
        <p:txBody>
          <a:bodyPr lIns="68580" tIns="34290" rIns="68580" bIns="34290"/>
          <a:lstStyle/>
          <a:p>
            <a:pPr>
              <a:defRPr/>
            </a:pPr>
            <a:endParaRPr lang="en-US" sz="1350"/>
          </a:p>
        </p:txBody>
      </p:sp>
      <p:sp>
        <p:nvSpPr>
          <p:cNvPr id="17" name="Freeform 6"/>
          <p:cNvSpPr>
            <a:spLocks/>
          </p:cNvSpPr>
          <p:nvPr/>
        </p:nvSpPr>
        <p:spPr bwMode="auto">
          <a:xfrm>
            <a:off x="6469064" y="2214564"/>
            <a:ext cx="1411287" cy="2111375"/>
          </a:xfrm>
          <a:custGeom>
            <a:avLst/>
            <a:gdLst>
              <a:gd name="T0" fmla="*/ 1077 w 1078"/>
              <a:gd name="T1" fmla="*/ 1189 h 1612"/>
              <a:gd name="T2" fmla="*/ 1029 w 1078"/>
              <a:gd name="T3" fmla="*/ 881 h 1612"/>
              <a:gd name="T4" fmla="*/ 451 w 1078"/>
              <a:gd name="T5" fmla="*/ 133 h 1612"/>
              <a:gd name="T6" fmla="*/ 133 w 1078"/>
              <a:gd name="T7" fmla="*/ 0 h 1612"/>
              <a:gd name="T8" fmla="*/ 290 w 1078"/>
              <a:gd name="T9" fmla="*/ 356 h 1612"/>
              <a:gd name="T10" fmla="*/ 0 w 1078"/>
              <a:gd name="T11" fmla="*/ 798 h 1612"/>
              <a:gd name="T12" fmla="*/ 23 w 1078"/>
              <a:gd name="T13" fmla="*/ 809 h 1612"/>
              <a:gd name="T14" fmla="*/ 233 w 1078"/>
              <a:gd name="T15" fmla="*/ 1027 h 1612"/>
              <a:gd name="T16" fmla="*/ 278 w 1078"/>
              <a:gd name="T17" fmla="*/ 1213 h 1612"/>
              <a:gd name="T18" fmla="*/ 279 w 1078"/>
              <a:gd name="T19" fmla="*/ 1213 h 1612"/>
              <a:gd name="T20" fmla="*/ 678 w 1078"/>
              <a:gd name="T21" fmla="*/ 1612 h 1612"/>
              <a:gd name="T22" fmla="*/ 1078 w 1078"/>
              <a:gd name="T23" fmla="*/ 1221 h 1612"/>
              <a:gd name="T24" fmla="*/ 1078 w 1078"/>
              <a:gd name="T25" fmla="*/ 1213 h 1612"/>
              <a:gd name="T26" fmla="*/ 1077 w 1078"/>
              <a:gd name="T27" fmla="*/ 1189 h 1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78" h="1612">
                <a:moveTo>
                  <a:pt x="1077" y="1189"/>
                </a:moveTo>
                <a:cubicBezTo>
                  <a:pt x="1074" y="1083"/>
                  <a:pt x="1057" y="980"/>
                  <a:pt x="1029" y="881"/>
                </a:cubicBezTo>
                <a:cubicBezTo>
                  <a:pt x="939" y="564"/>
                  <a:pt x="729" y="297"/>
                  <a:pt x="451" y="133"/>
                </a:cubicBezTo>
                <a:cubicBezTo>
                  <a:pt x="353" y="75"/>
                  <a:pt x="246" y="30"/>
                  <a:pt x="133" y="0"/>
                </a:cubicBezTo>
                <a:cubicBezTo>
                  <a:pt x="230" y="88"/>
                  <a:pt x="290" y="215"/>
                  <a:pt x="290" y="356"/>
                </a:cubicBezTo>
                <a:cubicBezTo>
                  <a:pt x="290" y="553"/>
                  <a:pt x="171" y="724"/>
                  <a:pt x="0" y="798"/>
                </a:cubicBezTo>
                <a:cubicBezTo>
                  <a:pt x="8" y="802"/>
                  <a:pt x="15" y="805"/>
                  <a:pt x="23" y="809"/>
                </a:cubicBezTo>
                <a:cubicBezTo>
                  <a:pt x="114" y="857"/>
                  <a:pt x="188" y="934"/>
                  <a:pt x="233" y="1027"/>
                </a:cubicBezTo>
                <a:cubicBezTo>
                  <a:pt x="260" y="1084"/>
                  <a:pt x="276" y="1146"/>
                  <a:pt x="278" y="1213"/>
                </a:cubicBezTo>
                <a:cubicBezTo>
                  <a:pt x="279" y="1213"/>
                  <a:pt x="279" y="1213"/>
                  <a:pt x="279" y="1213"/>
                </a:cubicBezTo>
                <a:cubicBezTo>
                  <a:pt x="279" y="1434"/>
                  <a:pt x="458" y="1612"/>
                  <a:pt x="678" y="1612"/>
                </a:cubicBezTo>
                <a:cubicBezTo>
                  <a:pt x="896" y="1612"/>
                  <a:pt x="1074" y="1438"/>
                  <a:pt x="1078" y="1221"/>
                </a:cubicBezTo>
                <a:cubicBezTo>
                  <a:pt x="1078" y="1218"/>
                  <a:pt x="1078" y="1215"/>
                  <a:pt x="1078" y="1213"/>
                </a:cubicBezTo>
                <a:cubicBezTo>
                  <a:pt x="1078" y="1205"/>
                  <a:pt x="1078" y="1197"/>
                  <a:pt x="1077" y="1189"/>
                </a:cubicBezTo>
                <a:close/>
              </a:path>
            </a:pathLst>
          </a:custGeom>
          <a:solidFill>
            <a:schemeClr val="accent2"/>
          </a:solidFill>
          <a:ln>
            <a:noFill/>
          </a:ln>
        </p:spPr>
        <p:txBody>
          <a:bodyPr lIns="68580" tIns="34290" rIns="68580" bIns="34290"/>
          <a:lstStyle/>
          <a:p>
            <a:pPr>
              <a:defRPr/>
            </a:pPr>
            <a:endParaRPr lang="en-US" sz="1350"/>
          </a:p>
        </p:txBody>
      </p:sp>
      <p:sp>
        <p:nvSpPr>
          <p:cNvPr id="18" name="Freeform 7"/>
          <p:cNvSpPr>
            <a:spLocks/>
          </p:cNvSpPr>
          <p:nvPr/>
        </p:nvSpPr>
        <p:spPr bwMode="auto">
          <a:xfrm>
            <a:off x="4594225" y="2157413"/>
            <a:ext cx="2146300" cy="1414462"/>
          </a:xfrm>
          <a:custGeom>
            <a:avLst/>
            <a:gdLst>
              <a:gd name="T0" fmla="*/ 1250 w 1639"/>
              <a:gd name="T1" fmla="*/ 0 h 1080"/>
              <a:gd name="T2" fmla="*/ 1248 w 1639"/>
              <a:gd name="T3" fmla="*/ 0 h 1080"/>
              <a:gd name="T4" fmla="*/ 1239 w 1639"/>
              <a:gd name="T5" fmla="*/ 0 h 1080"/>
              <a:gd name="T6" fmla="*/ 1237 w 1639"/>
              <a:gd name="T7" fmla="*/ 0 h 1080"/>
              <a:gd name="T8" fmla="*/ 1234 w 1639"/>
              <a:gd name="T9" fmla="*/ 0 h 1080"/>
              <a:gd name="T10" fmla="*/ 918 w 1639"/>
              <a:gd name="T11" fmla="*/ 40 h 1080"/>
              <a:gd name="T12" fmla="*/ 68 w 1639"/>
              <a:gd name="T13" fmla="*/ 756 h 1080"/>
              <a:gd name="T14" fmla="*/ 0 w 1639"/>
              <a:gd name="T15" fmla="*/ 952 h 1080"/>
              <a:gd name="T16" fmla="*/ 358 w 1639"/>
              <a:gd name="T17" fmla="*/ 793 h 1080"/>
              <a:gd name="T18" fmla="*/ 799 w 1639"/>
              <a:gd name="T19" fmla="*/ 1080 h 1080"/>
              <a:gd name="T20" fmla="*/ 1041 w 1639"/>
              <a:gd name="T21" fmla="*/ 840 h 1080"/>
              <a:gd name="T22" fmla="*/ 1234 w 1639"/>
              <a:gd name="T23" fmla="*/ 799 h 1080"/>
              <a:gd name="T24" fmla="*/ 1248 w 1639"/>
              <a:gd name="T25" fmla="*/ 800 h 1080"/>
              <a:gd name="T26" fmla="*/ 1248 w 1639"/>
              <a:gd name="T27" fmla="*/ 799 h 1080"/>
              <a:gd name="T28" fmla="*/ 1639 w 1639"/>
              <a:gd name="T29" fmla="*/ 400 h 1080"/>
              <a:gd name="T30" fmla="*/ 1250 w 1639"/>
              <a:gd name="T31" fmla="*/ 0 h 1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39" h="1080">
                <a:moveTo>
                  <a:pt x="1250" y="0"/>
                </a:moveTo>
                <a:cubicBezTo>
                  <a:pt x="1249" y="0"/>
                  <a:pt x="1248" y="0"/>
                  <a:pt x="1248" y="0"/>
                </a:cubicBezTo>
                <a:cubicBezTo>
                  <a:pt x="1245" y="0"/>
                  <a:pt x="1242" y="0"/>
                  <a:pt x="1239" y="0"/>
                </a:cubicBezTo>
                <a:cubicBezTo>
                  <a:pt x="1239" y="0"/>
                  <a:pt x="1238" y="0"/>
                  <a:pt x="1237" y="0"/>
                </a:cubicBezTo>
                <a:cubicBezTo>
                  <a:pt x="1236" y="0"/>
                  <a:pt x="1235" y="0"/>
                  <a:pt x="1234" y="0"/>
                </a:cubicBezTo>
                <a:cubicBezTo>
                  <a:pt x="1125" y="0"/>
                  <a:pt x="1019" y="14"/>
                  <a:pt x="918" y="40"/>
                </a:cubicBezTo>
                <a:cubicBezTo>
                  <a:pt x="537" y="136"/>
                  <a:pt x="226" y="404"/>
                  <a:pt x="68" y="756"/>
                </a:cubicBezTo>
                <a:cubicBezTo>
                  <a:pt x="40" y="819"/>
                  <a:pt x="17" y="884"/>
                  <a:pt x="0" y="952"/>
                </a:cubicBezTo>
                <a:cubicBezTo>
                  <a:pt x="88" y="854"/>
                  <a:pt x="216" y="793"/>
                  <a:pt x="358" y="793"/>
                </a:cubicBezTo>
                <a:cubicBezTo>
                  <a:pt x="554" y="793"/>
                  <a:pt x="724" y="911"/>
                  <a:pt x="799" y="1080"/>
                </a:cubicBezTo>
                <a:cubicBezTo>
                  <a:pt x="847" y="973"/>
                  <a:pt x="934" y="887"/>
                  <a:pt x="1041" y="840"/>
                </a:cubicBezTo>
                <a:cubicBezTo>
                  <a:pt x="1100" y="814"/>
                  <a:pt x="1165" y="799"/>
                  <a:pt x="1234" y="799"/>
                </a:cubicBezTo>
                <a:cubicBezTo>
                  <a:pt x="1239" y="799"/>
                  <a:pt x="1243" y="799"/>
                  <a:pt x="1248" y="800"/>
                </a:cubicBezTo>
                <a:cubicBezTo>
                  <a:pt x="1248" y="799"/>
                  <a:pt x="1248" y="799"/>
                  <a:pt x="1248" y="799"/>
                </a:cubicBezTo>
                <a:cubicBezTo>
                  <a:pt x="1465" y="795"/>
                  <a:pt x="1639" y="618"/>
                  <a:pt x="1639" y="400"/>
                </a:cubicBezTo>
                <a:cubicBezTo>
                  <a:pt x="1639" y="182"/>
                  <a:pt x="1466" y="6"/>
                  <a:pt x="1250" y="0"/>
                </a:cubicBezTo>
                <a:close/>
              </a:path>
            </a:pathLst>
          </a:custGeom>
          <a:solidFill>
            <a:schemeClr val="accent1"/>
          </a:solidFill>
          <a:ln>
            <a:noFill/>
          </a:ln>
        </p:spPr>
        <p:txBody>
          <a:bodyPr lIns="68580" tIns="34290" rIns="68580" bIns="34290"/>
          <a:lstStyle/>
          <a:p>
            <a:pPr>
              <a:defRPr/>
            </a:pPr>
            <a:endParaRPr lang="en-US" sz="1350"/>
          </a:p>
        </p:txBody>
      </p:sp>
      <p:sp>
        <p:nvSpPr>
          <p:cNvPr id="19" name="Freeform 8"/>
          <p:cNvSpPr>
            <a:spLocks/>
          </p:cNvSpPr>
          <p:nvPr/>
        </p:nvSpPr>
        <p:spPr bwMode="auto">
          <a:xfrm>
            <a:off x="5703889" y="4071938"/>
            <a:ext cx="2130425" cy="1427162"/>
          </a:xfrm>
          <a:custGeom>
            <a:avLst/>
            <a:gdLst>
              <a:gd name="T0" fmla="*/ 1262 w 1627"/>
              <a:gd name="T1" fmla="*/ 278 h 1090"/>
              <a:gd name="T2" fmla="*/ 825 w 1627"/>
              <a:gd name="T3" fmla="*/ 0 h 1090"/>
              <a:gd name="T4" fmla="*/ 588 w 1627"/>
              <a:gd name="T5" fmla="*/ 246 h 1090"/>
              <a:gd name="T6" fmla="*/ 400 w 1627"/>
              <a:gd name="T7" fmla="*/ 290 h 1090"/>
              <a:gd name="T8" fmla="*/ 400 w 1627"/>
              <a:gd name="T9" fmla="*/ 291 h 1090"/>
              <a:gd name="T10" fmla="*/ 0 w 1627"/>
              <a:gd name="T11" fmla="*/ 690 h 1090"/>
              <a:gd name="T12" fmla="*/ 394 w 1627"/>
              <a:gd name="T13" fmla="*/ 1090 h 1090"/>
              <a:gd name="T14" fmla="*/ 400 w 1627"/>
              <a:gd name="T15" fmla="*/ 1090 h 1090"/>
              <a:gd name="T16" fmla="*/ 421 w 1627"/>
              <a:gd name="T17" fmla="*/ 1089 h 1090"/>
              <a:gd name="T18" fmla="*/ 729 w 1627"/>
              <a:gd name="T19" fmla="*/ 1043 h 1090"/>
              <a:gd name="T20" fmla="*/ 1560 w 1627"/>
              <a:gd name="T21" fmla="*/ 315 h 1090"/>
              <a:gd name="T22" fmla="*/ 1627 w 1627"/>
              <a:gd name="T23" fmla="*/ 111 h 1090"/>
              <a:gd name="T24" fmla="*/ 1262 w 1627"/>
              <a:gd name="T25" fmla="*/ 278 h 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27" h="1090">
                <a:moveTo>
                  <a:pt x="1262" y="278"/>
                </a:moveTo>
                <a:cubicBezTo>
                  <a:pt x="1069" y="278"/>
                  <a:pt x="902" y="164"/>
                  <a:pt x="825" y="0"/>
                </a:cubicBezTo>
                <a:cubicBezTo>
                  <a:pt x="779" y="108"/>
                  <a:pt x="695" y="196"/>
                  <a:pt x="588" y="246"/>
                </a:cubicBezTo>
                <a:cubicBezTo>
                  <a:pt x="531" y="273"/>
                  <a:pt x="467" y="288"/>
                  <a:pt x="400" y="290"/>
                </a:cubicBezTo>
                <a:cubicBezTo>
                  <a:pt x="400" y="291"/>
                  <a:pt x="400" y="291"/>
                  <a:pt x="400" y="291"/>
                </a:cubicBezTo>
                <a:cubicBezTo>
                  <a:pt x="179" y="291"/>
                  <a:pt x="0" y="470"/>
                  <a:pt x="0" y="690"/>
                </a:cubicBezTo>
                <a:cubicBezTo>
                  <a:pt x="0" y="909"/>
                  <a:pt x="176" y="1087"/>
                  <a:pt x="394" y="1090"/>
                </a:cubicBezTo>
                <a:cubicBezTo>
                  <a:pt x="396" y="1090"/>
                  <a:pt x="398" y="1090"/>
                  <a:pt x="400" y="1090"/>
                </a:cubicBezTo>
                <a:cubicBezTo>
                  <a:pt x="407" y="1090"/>
                  <a:pt x="414" y="1090"/>
                  <a:pt x="421" y="1089"/>
                </a:cubicBezTo>
                <a:cubicBezTo>
                  <a:pt x="528" y="1086"/>
                  <a:pt x="631" y="1071"/>
                  <a:pt x="729" y="1043"/>
                </a:cubicBezTo>
                <a:cubicBezTo>
                  <a:pt x="1104" y="939"/>
                  <a:pt x="1409" y="668"/>
                  <a:pt x="1560" y="315"/>
                </a:cubicBezTo>
                <a:cubicBezTo>
                  <a:pt x="1588" y="250"/>
                  <a:pt x="1610" y="182"/>
                  <a:pt x="1627" y="111"/>
                </a:cubicBezTo>
                <a:cubicBezTo>
                  <a:pt x="1539" y="213"/>
                  <a:pt x="1408" y="278"/>
                  <a:pt x="1262" y="278"/>
                </a:cubicBezTo>
                <a:close/>
              </a:path>
            </a:pathLst>
          </a:custGeom>
          <a:solidFill>
            <a:schemeClr val="accent5"/>
          </a:solidFill>
          <a:ln>
            <a:noFill/>
          </a:ln>
        </p:spPr>
        <p:txBody>
          <a:bodyPr lIns="68580" tIns="34290" rIns="68580" bIns="34290"/>
          <a:lstStyle/>
          <a:p>
            <a:pPr>
              <a:defRPr/>
            </a:pPr>
            <a:endParaRPr lang="en-US" sz="1350"/>
          </a:p>
        </p:txBody>
      </p:sp>
      <p:sp>
        <p:nvSpPr>
          <p:cNvPr id="20" name="Oval 9"/>
          <p:cNvSpPr>
            <a:spLocks noChangeArrowheads="1"/>
          </p:cNvSpPr>
          <p:nvPr/>
        </p:nvSpPr>
        <p:spPr bwMode="auto">
          <a:xfrm>
            <a:off x="5856289" y="2287589"/>
            <a:ext cx="771525" cy="76993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21" name="Oval 10"/>
          <p:cNvSpPr>
            <a:spLocks noChangeArrowheads="1"/>
          </p:cNvSpPr>
          <p:nvPr/>
        </p:nvSpPr>
        <p:spPr bwMode="auto">
          <a:xfrm>
            <a:off x="5821363" y="4613276"/>
            <a:ext cx="768350" cy="7715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p>
        </p:txBody>
      </p:sp>
      <p:sp>
        <p:nvSpPr>
          <p:cNvPr id="22" name="Oval 11"/>
          <p:cNvSpPr>
            <a:spLocks noChangeArrowheads="1"/>
          </p:cNvSpPr>
          <p:nvPr/>
        </p:nvSpPr>
        <p:spPr bwMode="auto">
          <a:xfrm>
            <a:off x="4672014" y="3417889"/>
            <a:ext cx="771525" cy="7715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solidFill>
                <a:schemeClr val="bg1"/>
              </a:solidFill>
            </a:endParaRPr>
          </a:p>
        </p:txBody>
      </p:sp>
      <p:sp>
        <p:nvSpPr>
          <p:cNvPr id="23" name="Oval 12"/>
          <p:cNvSpPr>
            <a:spLocks noChangeArrowheads="1"/>
          </p:cNvSpPr>
          <p:nvPr/>
        </p:nvSpPr>
        <p:spPr bwMode="auto">
          <a:xfrm>
            <a:off x="7000875" y="3418682"/>
            <a:ext cx="771525" cy="76993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pPr>
              <a:defRPr/>
            </a:pPr>
            <a:endParaRPr lang="en-US" sz="1350">
              <a:solidFill>
                <a:schemeClr val="bg1"/>
              </a:solidFill>
            </a:endParaRPr>
          </a:p>
        </p:txBody>
      </p:sp>
      <p:sp>
        <p:nvSpPr>
          <p:cNvPr id="28" name="TextBox 27"/>
          <p:cNvSpPr txBox="1"/>
          <p:nvPr/>
        </p:nvSpPr>
        <p:spPr>
          <a:xfrm>
            <a:off x="1294301" y="2086781"/>
            <a:ext cx="2067357" cy="338554"/>
          </a:xfrm>
          <a:prstGeom prst="rect">
            <a:avLst/>
          </a:prstGeom>
          <a:noFill/>
        </p:spPr>
        <p:txBody>
          <a:bodyPr wrap="square">
            <a:spAutoFit/>
          </a:bodyPr>
          <a:lstStyle/>
          <a:p>
            <a:pPr algn="r">
              <a:defRPr/>
            </a:pPr>
            <a:r>
              <a:rPr lang="ar-DZ" sz="1600" b="1" dirty="0">
                <a:latin typeface="Arial" panose="020B0604020202020204" pitchFamily="34" charset="0"/>
                <a:cs typeface="Arial" panose="020B0604020202020204" pitchFamily="34" charset="0"/>
              </a:rPr>
              <a:t>تاريخ إصدار المعيار </a:t>
            </a:r>
            <a:endParaRPr lang="id-ID" sz="1600" b="1" dirty="0">
              <a:solidFill>
                <a:schemeClr val="bg2">
                  <a:lumMod val="25000"/>
                </a:schemeClr>
              </a:solidFill>
              <a:latin typeface="Arial" panose="020B0604020202020204" pitchFamily="34" charset="0"/>
              <a:cs typeface="Arial" panose="020B0604020202020204" pitchFamily="34" charset="0"/>
            </a:endParaRPr>
          </a:p>
        </p:txBody>
      </p:sp>
      <p:sp>
        <p:nvSpPr>
          <p:cNvPr id="29" name="TextBox 28"/>
          <p:cNvSpPr txBox="1"/>
          <p:nvPr/>
        </p:nvSpPr>
        <p:spPr>
          <a:xfrm>
            <a:off x="648579" y="2642660"/>
            <a:ext cx="2953265" cy="415498"/>
          </a:xfrm>
          <a:prstGeom prst="rect">
            <a:avLst/>
          </a:prstGeom>
          <a:noFill/>
        </p:spPr>
        <p:txBody>
          <a:bodyPr wrap="square">
            <a:spAutoFit/>
          </a:bodyPr>
          <a:lstStyle/>
          <a:p>
            <a:pPr algn="ctr">
              <a:lnSpc>
                <a:spcPct val="150000"/>
              </a:lnSpc>
              <a:defRPr/>
            </a:pPr>
            <a:r>
              <a:rPr lang="ar-DZ" sz="1400" b="1" dirty="0">
                <a:latin typeface="Arial" panose="020B0604020202020204" pitchFamily="34" charset="0"/>
                <a:cs typeface="Arial" panose="020B0604020202020204" pitchFamily="34" charset="0"/>
              </a:rPr>
              <a:t>صدر هذا المعيار بتاريخ </a:t>
            </a:r>
            <a:r>
              <a:rPr lang="ar-DZ" sz="1400" b="1" dirty="0" smtClean="0">
                <a:latin typeface="Arial" panose="020B0604020202020204" pitchFamily="34" charset="0"/>
                <a:cs typeface="Arial" panose="020B0604020202020204" pitchFamily="34" charset="0"/>
              </a:rPr>
              <a:t> 19 ماي 2004</a:t>
            </a:r>
            <a:endParaRPr lang="en-US" sz="1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0" name="TextBox 29"/>
          <p:cNvSpPr txBox="1"/>
          <p:nvPr/>
        </p:nvSpPr>
        <p:spPr>
          <a:xfrm>
            <a:off x="464002" y="4093746"/>
            <a:ext cx="2747963" cy="338554"/>
          </a:xfrm>
          <a:prstGeom prst="rect">
            <a:avLst/>
          </a:prstGeom>
          <a:noFill/>
        </p:spPr>
        <p:txBody>
          <a:bodyPr wrap="square">
            <a:spAutoFit/>
          </a:bodyPr>
          <a:lstStyle/>
          <a:p>
            <a:pPr algn="r">
              <a:defRPr/>
            </a:pPr>
            <a:r>
              <a:rPr lang="ar-DZ" sz="1600" b="1" dirty="0">
                <a:latin typeface="Arial" panose="020B0604020202020204" pitchFamily="34" charset="0"/>
                <a:cs typeface="Arial" panose="020B0604020202020204" pitchFamily="34" charset="0"/>
              </a:rPr>
              <a:t>أهم تطبيقات القبض المعاصرة </a:t>
            </a:r>
            <a:endParaRPr lang="id-ID" sz="1500" b="1" dirty="0">
              <a:solidFill>
                <a:schemeClr val="bg2">
                  <a:lumMod val="25000"/>
                </a:schemeClr>
              </a:solidFill>
              <a:latin typeface="Arial" panose="020B0604020202020204" pitchFamily="34" charset="0"/>
              <a:cs typeface="Arial" panose="020B0604020202020204" pitchFamily="34" charset="0"/>
            </a:endParaRPr>
          </a:p>
        </p:txBody>
      </p:sp>
      <p:sp>
        <p:nvSpPr>
          <p:cNvPr id="31" name="TextBox 30"/>
          <p:cNvSpPr txBox="1"/>
          <p:nvPr/>
        </p:nvSpPr>
        <p:spPr>
          <a:xfrm>
            <a:off x="142625" y="4404895"/>
            <a:ext cx="4097614" cy="2031325"/>
          </a:xfrm>
          <a:prstGeom prst="rect">
            <a:avLst/>
          </a:prstGeom>
          <a:noFill/>
        </p:spPr>
        <p:txBody>
          <a:bodyPr wrap="square">
            <a:spAutoFit/>
          </a:bodyPr>
          <a:lstStyle/>
          <a:p>
            <a:pPr algn="r" rtl="1">
              <a:lnSpc>
                <a:spcPct val="150000"/>
              </a:lnSpc>
              <a:defRPr/>
            </a:pPr>
            <a:r>
              <a:rPr lang="ar-DZ" sz="1050" dirty="0" smtClean="0"/>
              <a:t>-</a:t>
            </a:r>
            <a:r>
              <a:rPr lang="ar-DZ" sz="1200" b="1" dirty="0" smtClean="0">
                <a:latin typeface="Arial" panose="020B0604020202020204" pitchFamily="34" charset="0"/>
                <a:cs typeface="Arial" panose="020B0604020202020204" pitchFamily="34" charset="0"/>
              </a:rPr>
              <a:t>يعد </a:t>
            </a:r>
            <a:r>
              <a:rPr lang="ar-DZ" sz="1200" b="1" dirty="0">
                <a:latin typeface="Arial" panose="020B0604020202020204" pitchFamily="34" charset="0"/>
                <a:cs typeface="Arial" panose="020B0604020202020204" pitchFamily="34" charset="0"/>
              </a:rPr>
              <a:t>من القبض الحكمي قبض المســتفيد للشــيك </a:t>
            </a:r>
            <a:r>
              <a:rPr lang="ar-DZ" sz="1200" b="1" dirty="0" smtClean="0">
                <a:latin typeface="Arial" panose="020B0604020202020204" pitchFamily="34" charset="0"/>
                <a:cs typeface="Arial" panose="020B0604020202020204" pitchFamily="34" charset="0"/>
              </a:rPr>
              <a:t>المصرفي</a:t>
            </a:r>
            <a:r>
              <a:rPr lang="ar-DZ" sz="1200" b="1" i="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أو </a:t>
            </a:r>
            <a:r>
              <a:rPr lang="ar-DZ" sz="1200" b="1" dirty="0">
                <a:latin typeface="Arial" panose="020B0604020202020204" pitchFamily="34" charset="0"/>
                <a:cs typeface="Arial" panose="020B0604020202020204" pitchFamily="34" charset="0"/>
              </a:rPr>
              <a:t>الشــخصي </a:t>
            </a:r>
            <a:r>
              <a:rPr lang="ar-DZ" sz="1200" b="1" dirty="0" smtClean="0">
                <a:latin typeface="Arial" panose="020B0604020202020204" pitchFamily="34" charset="0"/>
                <a:cs typeface="Arial" panose="020B0604020202020204" pitchFamily="34" charset="0"/>
              </a:rPr>
              <a:t>المضمــون </a:t>
            </a:r>
            <a:r>
              <a:rPr lang="ar-DZ" sz="1200" b="1" dirty="0">
                <a:latin typeface="Arial" panose="020B0604020202020204" pitchFamily="34" charset="0"/>
                <a:cs typeface="Arial" panose="020B0604020202020204" pitchFamily="34" charset="0"/>
              </a:rPr>
              <a:t>الســداد </a:t>
            </a:r>
            <a:r>
              <a:rPr lang="ar-DZ" sz="1200" b="1" dirty="0" smtClean="0">
                <a:latin typeface="Arial" panose="020B0604020202020204" pitchFamily="34" charset="0"/>
                <a:cs typeface="Arial" panose="020B0604020202020204" pitchFamily="34" charset="0"/>
              </a:rPr>
              <a:t>من البنك </a:t>
            </a:r>
            <a:r>
              <a:rPr lang="ar-DZ" sz="1200" b="1" dirty="0">
                <a:latin typeface="Arial" panose="020B0604020202020204" pitchFamily="34" charset="0"/>
                <a:cs typeface="Arial" panose="020B0604020202020204" pitchFamily="34" charset="0"/>
              </a:rPr>
              <a:t>المسحوب عليه </a:t>
            </a:r>
            <a:r>
              <a:rPr lang="ar-DZ" sz="1200" b="1" dirty="0" smtClean="0">
                <a:latin typeface="Arial" panose="020B0604020202020204" pitchFamily="34" charset="0"/>
                <a:cs typeface="Arial" panose="020B0604020202020204" pitchFamily="34" charset="0"/>
              </a:rPr>
              <a:t>,</a:t>
            </a:r>
          </a:p>
          <a:p>
            <a:pPr algn="r" rtl="1">
              <a:lnSpc>
                <a:spcPct val="150000"/>
              </a:lnSpc>
              <a:defRPr/>
            </a:pP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يعد من القبض الحكمي الدفع ببطاقة الائتمان </a:t>
            </a:r>
            <a:r>
              <a:rPr lang="ar-DZ" sz="1200" b="1" dirty="0" smtClean="0">
                <a:latin typeface="Arial" panose="020B0604020202020204" pitchFamily="34" charset="0"/>
                <a:cs typeface="Arial" panose="020B0604020202020204" pitchFamily="34" charset="0"/>
              </a:rPr>
              <a:t>,</a:t>
            </a:r>
          </a:p>
          <a:p>
            <a:pPr algn="r" rtl="1">
              <a:lnSpc>
                <a:spcPct val="150000"/>
              </a:lnSpc>
              <a:defRPr/>
            </a:pP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يعد من القبض الحكمي إيداع شــخص </a:t>
            </a:r>
            <a:r>
              <a:rPr lang="ar-DZ" sz="1200" b="1" dirty="0" smtClean="0">
                <a:latin typeface="Arial" panose="020B0604020202020204" pitchFamily="34" charset="0"/>
                <a:cs typeface="Arial" panose="020B0604020202020204" pitchFamily="34" charset="0"/>
              </a:rPr>
              <a:t>مبلغا </a:t>
            </a:r>
            <a:r>
              <a:rPr lang="ar-DZ" sz="1200" b="1" dirty="0">
                <a:latin typeface="Arial" panose="020B0604020202020204" pitchFamily="34" charset="0"/>
                <a:cs typeface="Arial" panose="020B0604020202020204" pitchFamily="34" charset="0"/>
              </a:rPr>
              <a:t>من المال في </a:t>
            </a:r>
            <a:r>
              <a:rPr lang="ar-DZ" sz="1200" b="1" dirty="0" smtClean="0">
                <a:latin typeface="Arial" panose="020B0604020202020204" pitchFamily="34" charset="0"/>
                <a:cs typeface="Arial" panose="020B0604020202020204" pitchFamily="34" charset="0"/>
              </a:rPr>
              <a:t>الحســاب المصرفــي </a:t>
            </a:r>
            <a:r>
              <a:rPr lang="ar-DZ" sz="1200" b="1" dirty="0">
                <a:latin typeface="Arial" panose="020B0604020202020204" pitchFamily="34" charset="0"/>
                <a:cs typeface="Arial" panose="020B0604020202020204" pitchFamily="34" charset="0"/>
              </a:rPr>
              <a:t>للدائن بطلبه أو رضاه، ســواء ّ تم ً نقــدا أم بحوالة </a:t>
            </a:r>
            <a:r>
              <a:rPr lang="ar-DZ" sz="1200" b="1" dirty="0" smtClean="0">
                <a:latin typeface="Arial" panose="020B0604020202020204" pitchFamily="34" charset="0"/>
                <a:cs typeface="Arial" panose="020B0604020202020204" pitchFamily="34" charset="0"/>
              </a:rPr>
              <a:t>مصرفية أم </a:t>
            </a:r>
            <a:r>
              <a:rPr lang="ar-DZ" sz="1200" b="1" dirty="0">
                <a:latin typeface="Arial" panose="020B0604020202020204" pitchFamily="34" charset="0"/>
                <a:cs typeface="Arial" panose="020B0604020202020204" pitchFamily="34" charset="0"/>
              </a:rPr>
              <a:t>بشــيك مضمون الســداد من البنك المســحوب عليه، وتبرأ به </a:t>
            </a:r>
            <a:r>
              <a:rPr lang="ar-DZ" sz="1200" b="1" dirty="0" smtClean="0">
                <a:latin typeface="Arial" panose="020B0604020202020204" pitchFamily="34" charset="0"/>
                <a:cs typeface="Arial" panose="020B0604020202020204" pitchFamily="34" charset="0"/>
              </a:rPr>
              <a:t>ذمة المودع </a:t>
            </a:r>
            <a:r>
              <a:rPr lang="ar-DZ" sz="1200" b="1" dirty="0">
                <a:latin typeface="Arial" panose="020B0604020202020204" pitchFamily="34" charset="0"/>
                <a:cs typeface="Arial" panose="020B0604020202020204" pitchFamily="34" charset="0"/>
              </a:rPr>
              <a:t>إذا كان مدينًا بذلك المبلغ </a:t>
            </a:r>
            <a:r>
              <a:rPr lang="ar-DZ" sz="1200" dirty="0" smtClean="0"/>
              <a:t>,</a:t>
            </a:r>
            <a:endParaRPr lang="en-US" sz="12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2" name="TextBox 31"/>
          <p:cNvSpPr txBox="1"/>
          <p:nvPr/>
        </p:nvSpPr>
        <p:spPr>
          <a:xfrm>
            <a:off x="9226551" y="2065765"/>
            <a:ext cx="2287590" cy="307777"/>
          </a:xfrm>
          <a:prstGeom prst="rect">
            <a:avLst/>
          </a:prstGeom>
          <a:noFill/>
        </p:spPr>
        <p:txBody>
          <a:bodyPr wrap="square">
            <a:spAutoFit/>
          </a:bodyPr>
          <a:lstStyle/>
          <a:p>
            <a:pPr algn="r">
              <a:defRPr/>
            </a:pPr>
            <a:r>
              <a:rPr lang="ar-DZ" sz="1400" b="1" dirty="0">
                <a:latin typeface="Arial" panose="020B0604020202020204" pitchFamily="34" charset="0"/>
                <a:cs typeface="Arial" panose="020B0604020202020204" pitchFamily="34" charset="0"/>
              </a:rPr>
              <a:t>تعريف القبض </a:t>
            </a:r>
            <a:r>
              <a:rPr lang="ar-DZ" sz="1400" b="1" dirty="0" smtClean="0">
                <a:latin typeface="Arial" panose="020B0604020202020204" pitchFamily="34" charset="0"/>
                <a:cs typeface="Arial" panose="020B0604020202020204" pitchFamily="34" charset="0"/>
              </a:rPr>
              <a:t> وما يتحقق به القبض</a:t>
            </a:r>
            <a:endParaRPr lang="id-ID" sz="1400" b="1" dirty="0">
              <a:solidFill>
                <a:schemeClr val="bg2">
                  <a:lumMod val="25000"/>
                </a:schemeClr>
              </a:solidFill>
              <a:latin typeface="Arial" panose="020B0604020202020204" pitchFamily="34" charset="0"/>
              <a:cs typeface="Arial" panose="020B0604020202020204" pitchFamily="34" charset="0"/>
            </a:endParaRPr>
          </a:p>
        </p:txBody>
      </p:sp>
      <p:sp>
        <p:nvSpPr>
          <p:cNvPr id="33" name="TextBox 32"/>
          <p:cNvSpPr txBox="1"/>
          <p:nvPr/>
        </p:nvSpPr>
        <p:spPr>
          <a:xfrm>
            <a:off x="7844699" y="2400300"/>
            <a:ext cx="4311649" cy="2585323"/>
          </a:xfrm>
          <a:prstGeom prst="rect">
            <a:avLst/>
          </a:prstGeom>
          <a:noFill/>
        </p:spPr>
        <p:txBody>
          <a:bodyPr wrap="square">
            <a:spAutoFit/>
          </a:bodyPr>
          <a:lstStyle/>
          <a:p>
            <a:pPr algn="just" rtl="1">
              <a:lnSpc>
                <a:spcPct val="150000"/>
              </a:lnSpc>
              <a:defRPr/>
            </a:pPr>
            <a:r>
              <a:rPr lang="ar-DZ" sz="1200" b="1" dirty="0" smtClean="0">
                <a:latin typeface="Arial" panose="020B0604020202020204" pitchFamily="34" charset="0"/>
                <a:cs typeface="Arial" panose="020B0604020202020204" pitchFamily="34" charset="0"/>
              </a:rPr>
              <a:t>-القبض هو </a:t>
            </a:r>
            <a:r>
              <a:rPr lang="ar-DZ" sz="1200" b="1" dirty="0">
                <a:latin typeface="Arial" panose="020B0604020202020204" pitchFamily="34" charset="0"/>
                <a:cs typeface="Arial" panose="020B0604020202020204" pitchFamily="34" charset="0"/>
              </a:rPr>
              <a:t>حيازة الشيء وما في حكمها بمقتضى العرف</a:t>
            </a:r>
            <a:r>
              <a:rPr lang="ar-DZ" sz="1200" b="1" dirty="0" smtClean="0">
                <a:latin typeface="Arial" panose="020B0604020202020204" pitchFamily="34" charset="0"/>
                <a:cs typeface="Arial" panose="020B0604020202020204" pitchFamily="34" charset="0"/>
              </a:rPr>
              <a:t>.</a:t>
            </a:r>
          </a:p>
          <a:p>
            <a:pPr algn="just" rtl="1">
              <a:lnSpc>
                <a:spcPct val="150000"/>
              </a:lnSpc>
              <a:defRPr/>
            </a:pP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الأصل في تحديد كيفية قبض الأشياء العرف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يتحقق القبض الحقيقي في العقار بالتخلية والتمكين من التصرف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يتحقق القبض الحقيقي في المنقول بالتســلم الحســي. ويتم </a:t>
            </a:r>
            <a:r>
              <a:rPr lang="ar-DZ" sz="1200" b="1" dirty="0" smtClean="0">
                <a:latin typeface="Arial" panose="020B0604020202020204" pitchFamily="34" charset="0"/>
                <a:cs typeface="Arial" panose="020B0604020202020204" pitchFamily="34" charset="0"/>
              </a:rPr>
              <a:t>القبض الحكمي </a:t>
            </a:r>
            <a:r>
              <a:rPr lang="ar-DZ" sz="1200" b="1" dirty="0">
                <a:latin typeface="Arial" panose="020B0604020202020204" pitchFamily="34" charset="0"/>
                <a:cs typeface="Arial" panose="020B0604020202020204" pitchFamily="34" charset="0"/>
              </a:rPr>
              <a:t>فــي </a:t>
            </a:r>
            <a:r>
              <a:rPr lang="ar-DZ" sz="1200" b="1" dirty="0" smtClean="0">
                <a:latin typeface="Arial" panose="020B0604020202020204" pitchFamily="34" charset="0"/>
                <a:cs typeface="Arial" panose="020B0604020202020204" pitchFamily="34" charset="0"/>
              </a:rPr>
              <a:t>المنقول المعين </a:t>
            </a:r>
            <a:r>
              <a:rPr lang="ar-DZ" sz="1200" b="1" dirty="0">
                <a:latin typeface="Arial" panose="020B0604020202020204" pitchFamily="34" charset="0"/>
                <a:cs typeface="Arial" panose="020B0604020202020204" pitchFamily="34" charset="0"/>
              </a:rPr>
              <a:t>والمنقول الموصــوف في الذمة </a:t>
            </a:r>
            <a:r>
              <a:rPr lang="ar-DZ" sz="1200" b="1" dirty="0" smtClean="0">
                <a:latin typeface="Arial" panose="020B0604020202020204" pitchFamily="34" charset="0"/>
                <a:cs typeface="Arial" panose="020B0604020202020204" pitchFamily="34" charset="0"/>
              </a:rPr>
              <a:t>– بعد تعيينــه بإحدى </a:t>
            </a:r>
            <a:r>
              <a:rPr lang="ar-DZ" sz="1200" b="1" dirty="0">
                <a:latin typeface="Arial" panose="020B0604020202020204" pitchFamily="34" charset="0"/>
                <a:cs typeface="Arial" panose="020B0604020202020204" pitchFamily="34" charset="0"/>
              </a:rPr>
              <a:t>الطرق المتعــارف عليها للتعييــن - بالتخلية بينه </a:t>
            </a:r>
            <a:r>
              <a:rPr lang="ar-DZ" sz="1200" b="1" dirty="0" smtClean="0">
                <a:latin typeface="Arial" panose="020B0604020202020204" pitchFamily="34" charset="0"/>
                <a:cs typeface="Arial" panose="020B0604020202020204" pitchFamily="34" charset="0"/>
              </a:rPr>
              <a:t>وبين المســتحق ،</a:t>
            </a:r>
            <a:r>
              <a:rPr lang="ar-DZ" sz="1200" b="1" dirty="0">
                <a:latin typeface="Arial" panose="020B0604020202020204" pitchFamily="34" charset="0"/>
                <a:cs typeface="Arial" panose="020B0604020202020204" pitchFamily="34" charset="0"/>
              </a:rPr>
              <a:t> يعد من القبض الحكمي تسجيل رهن العقار والمنقول المتحرك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يعتبر قبض المســتندات الصادرة باســم القابض أو المظهرة </a:t>
            </a:r>
            <a:r>
              <a:rPr lang="ar-DZ" sz="1200" b="1" dirty="0" smtClean="0">
                <a:latin typeface="Arial" panose="020B0604020202020204" pitchFamily="34" charset="0"/>
                <a:cs typeface="Arial" panose="020B0604020202020204" pitchFamily="34" charset="0"/>
              </a:rPr>
              <a:t>لصالحه</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قبضــا حكميا ،</a:t>
            </a:r>
            <a:r>
              <a:rPr lang="ar-DZ" sz="1200" b="1" dirty="0">
                <a:latin typeface="Arial" panose="020B0604020202020204" pitchFamily="34" charset="0"/>
                <a:cs typeface="Arial" panose="020B0604020202020204" pitchFamily="34" charset="0"/>
              </a:rPr>
              <a:t> يقوم القبض الســابق لعين من الأعيان مقام القبض اللاحق </a:t>
            </a:r>
            <a:r>
              <a:rPr lang="ar-DZ" sz="1200" b="1" dirty="0" smtClean="0">
                <a:latin typeface="Arial" panose="020B0604020202020204" pitchFamily="34" charset="0"/>
                <a:cs typeface="Arial" panose="020B0604020202020204" pitchFamily="34" charset="0"/>
              </a:rPr>
              <a:t>المستحق بسبب </a:t>
            </a:r>
            <a:r>
              <a:rPr lang="ar-DZ" sz="1200" b="1" dirty="0">
                <a:latin typeface="Arial" panose="020B0604020202020204" pitchFamily="34" charset="0"/>
                <a:cs typeface="Arial" panose="020B0604020202020204" pitchFamily="34" charset="0"/>
              </a:rPr>
              <a:t>معتبر </a:t>
            </a:r>
            <a:r>
              <a:rPr lang="ar-DZ" sz="1200" b="1" dirty="0" smtClean="0">
                <a:latin typeface="Arial" panose="020B0604020202020204" pitchFamily="34" charset="0"/>
                <a:cs typeface="Arial" panose="020B0604020202020204" pitchFamily="34" charset="0"/>
              </a:rPr>
              <a:t>شــرعا </a:t>
            </a:r>
            <a:r>
              <a:rPr lang="ar-DZ" sz="1200" b="1" dirty="0">
                <a:latin typeface="Arial" panose="020B0604020202020204" pitchFamily="34" charset="0"/>
                <a:cs typeface="Arial" panose="020B0604020202020204" pitchFamily="34" charset="0"/>
              </a:rPr>
              <a:t>التعامل بالذهب والفضة </a:t>
            </a:r>
            <a:r>
              <a:rPr lang="ar-DZ" sz="1200" b="1" dirty="0" smtClean="0">
                <a:latin typeface="Arial" panose="020B0604020202020204" pitchFamily="34" charset="0"/>
                <a:cs typeface="Arial" panose="020B0604020202020204" pitchFamily="34" charset="0"/>
              </a:rPr>
              <a:t>والنقود,</a:t>
            </a:r>
            <a:endParaRPr lang="en-US" sz="12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4" name="TextBox 33"/>
          <p:cNvSpPr txBox="1"/>
          <p:nvPr/>
        </p:nvSpPr>
        <p:spPr>
          <a:xfrm>
            <a:off x="8324358" y="5165725"/>
            <a:ext cx="1301556" cy="307777"/>
          </a:xfrm>
          <a:prstGeom prst="rect">
            <a:avLst/>
          </a:prstGeom>
          <a:noFill/>
        </p:spPr>
        <p:txBody>
          <a:bodyPr wrap="square">
            <a:spAutoFit/>
          </a:bodyPr>
          <a:lstStyle/>
          <a:p>
            <a:pPr algn="r">
              <a:defRPr/>
            </a:pPr>
            <a:r>
              <a:rPr lang="ar-DZ" sz="1400" b="1" dirty="0">
                <a:latin typeface="Arial" panose="020B0604020202020204" pitchFamily="34" charset="0"/>
                <a:cs typeface="Arial" panose="020B0604020202020204" pitchFamily="34" charset="0"/>
              </a:rPr>
              <a:t>مصروفات القبض </a:t>
            </a:r>
            <a:endParaRPr lang="id-ID" sz="1400" b="1" dirty="0">
              <a:solidFill>
                <a:schemeClr val="bg2">
                  <a:lumMod val="25000"/>
                </a:schemeClr>
              </a:solidFill>
              <a:latin typeface="Arial" panose="020B0604020202020204" pitchFamily="34" charset="0"/>
              <a:cs typeface="Arial" panose="020B0604020202020204" pitchFamily="34" charset="0"/>
            </a:endParaRPr>
          </a:p>
        </p:txBody>
      </p:sp>
      <p:sp>
        <p:nvSpPr>
          <p:cNvPr id="35" name="TextBox 34"/>
          <p:cNvSpPr txBox="1"/>
          <p:nvPr/>
        </p:nvSpPr>
        <p:spPr>
          <a:xfrm>
            <a:off x="7174707" y="5454135"/>
            <a:ext cx="4981641" cy="1061829"/>
          </a:xfrm>
          <a:prstGeom prst="rect">
            <a:avLst/>
          </a:prstGeom>
          <a:noFill/>
        </p:spPr>
        <p:txBody>
          <a:bodyPr wrap="square">
            <a:spAutoFit/>
          </a:bodyPr>
          <a:lstStyle/>
          <a:p>
            <a:pPr algn="r" rtl="1">
              <a:lnSpc>
                <a:spcPct val="150000"/>
              </a:lnSpc>
              <a:defRPr/>
            </a:pPr>
            <a:r>
              <a:rPr lang="ar-DZ" sz="1400" b="1" dirty="0" smtClean="0">
                <a:latin typeface="Arial" panose="020B0604020202020204" pitchFamily="34" charset="0"/>
                <a:cs typeface="Arial" panose="020B0604020202020204" pitchFamily="34" charset="0"/>
              </a:rPr>
              <a:t>-مصروفات </a:t>
            </a:r>
            <a:r>
              <a:rPr lang="ar-DZ" sz="1400" b="1" dirty="0">
                <a:latin typeface="Arial" panose="020B0604020202020204" pitchFamily="34" charset="0"/>
                <a:cs typeface="Arial" panose="020B0604020202020204" pitchFamily="34" charset="0"/>
              </a:rPr>
              <a:t>القبض في عقود المعاوضات المالية</a:t>
            </a:r>
            <a:r>
              <a:rPr lang="ar-DZ" sz="1400" dirty="0">
                <a:latin typeface="Arial" panose="020B0604020202020204" pitchFamily="34" charset="0"/>
                <a:cs typeface="Arial" panose="020B0604020202020204" pitchFamily="34" charset="0"/>
              </a:rPr>
              <a:t> </a:t>
            </a:r>
            <a:endParaRPr lang="ar-DZ" sz="1400" dirty="0" smtClean="0">
              <a:latin typeface="Arial" panose="020B0604020202020204" pitchFamily="34" charset="0"/>
              <a:cs typeface="Arial" panose="020B0604020202020204" pitchFamily="34" charset="0"/>
            </a:endParaRPr>
          </a:p>
          <a:p>
            <a:pPr algn="r" rtl="1">
              <a:lnSpc>
                <a:spcPct val="150000"/>
              </a:lnSpc>
              <a:defRPr/>
            </a:pPr>
            <a:r>
              <a:rPr lang="ar-DZ" sz="1400" b="1" dirty="0" smtClean="0">
                <a:latin typeface="Arial" panose="020B0604020202020204" pitchFamily="34" charset="0"/>
                <a:cs typeface="Arial" panose="020B0604020202020204" pitchFamily="34" charset="0"/>
              </a:rPr>
              <a:t>-مصروفات </a:t>
            </a:r>
            <a:r>
              <a:rPr lang="ar-DZ" sz="1400" b="1" dirty="0">
                <a:latin typeface="Arial" panose="020B0604020202020204" pitchFamily="34" charset="0"/>
                <a:cs typeface="Arial" panose="020B0604020202020204" pitchFamily="34" charset="0"/>
              </a:rPr>
              <a:t>القبض في القرض</a:t>
            </a:r>
            <a:r>
              <a:rPr lang="ar-DZ" sz="1400" dirty="0">
                <a:latin typeface="Arial" panose="020B0604020202020204" pitchFamily="34" charset="0"/>
                <a:cs typeface="Arial" panose="020B0604020202020204" pitchFamily="34" charset="0"/>
              </a:rPr>
              <a:t> </a:t>
            </a:r>
            <a:br>
              <a:rPr lang="ar-DZ" sz="1400" dirty="0">
                <a:latin typeface="Arial" panose="020B0604020202020204" pitchFamily="34" charset="0"/>
                <a:cs typeface="Arial" panose="020B0604020202020204" pitchFamily="34" charset="0"/>
              </a:rPr>
            </a:br>
            <a:r>
              <a:rPr lang="ar-DZ" sz="1400" dirty="0" smtClean="0">
                <a:latin typeface="Arial" panose="020B0604020202020204" pitchFamily="34" charset="0"/>
                <a:cs typeface="Arial" panose="020B0604020202020204" pitchFamily="34" charset="0"/>
              </a:rPr>
              <a:t>-</a:t>
            </a:r>
            <a:r>
              <a:rPr lang="ar-DZ" sz="1400" b="1" dirty="0" smtClean="0">
                <a:latin typeface="Arial" panose="020B0604020202020204" pitchFamily="34" charset="0"/>
                <a:cs typeface="Arial" panose="020B0604020202020204" pitchFamily="34" charset="0"/>
              </a:rPr>
              <a:t>مصروفات </a:t>
            </a:r>
            <a:r>
              <a:rPr lang="ar-DZ" sz="1400" b="1" dirty="0">
                <a:latin typeface="Arial" panose="020B0604020202020204" pitchFamily="34" charset="0"/>
                <a:cs typeface="Arial" panose="020B0604020202020204" pitchFamily="34" charset="0"/>
              </a:rPr>
              <a:t>القبض في الوديعة</a:t>
            </a:r>
            <a:r>
              <a:rPr lang="ar-DZ" sz="1400" dirty="0">
                <a:latin typeface="Arial" panose="020B0604020202020204" pitchFamily="34" charset="0"/>
                <a:cs typeface="Arial" panose="020B0604020202020204" pitchFamily="34" charset="0"/>
              </a:rPr>
              <a:t> </a:t>
            </a:r>
            <a:endParaRPr lang="en-US" sz="1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6" name="ZoneTexte 35"/>
          <p:cNvSpPr txBox="1"/>
          <p:nvPr/>
        </p:nvSpPr>
        <p:spPr>
          <a:xfrm>
            <a:off x="7174707" y="3571875"/>
            <a:ext cx="437055" cy="369332"/>
          </a:xfrm>
          <a:prstGeom prst="rect">
            <a:avLst/>
          </a:prstGeom>
          <a:noFill/>
        </p:spPr>
        <p:txBody>
          <a:bodyPr wrap="square" rtlCol="0">
            <a:spAutoFit/>
          </a:bodyPr>
          <a:lstStyle/>
          <a:p>
            <a:r>
              <a:rPr lang="ar-DZ" dirty="0" smtClean="0"/>
              <a:t>01</a:t>
            </a:r>
            <a:endParaRPr lang="fr-FR" dirty="0"/>
          </a:p>
        </p:txBody>
      </p:sp>
      <p:sp>
        <p:nvSpPr>
          <p:cNvPr id="38" name="ZoneTexte 37"/>
          <p:cNvSpPr txBox="1"/>
          <p:nvPr/>
        </p:nvSpPr>
        <p:spPr>
          <a:xfrm>
            <a:off x="5965334" y="4814372"/>
            <a:ext cx="437055" cy="369332"/>
          </a:xfrm>
          <a:prstGeom prst="rect">
            <a:avLst/>
          </a:prstGeom>
          <a:noFill/>
        </p:spPr>
        <p:txBody>
          <a:bodyPr wrap="square" rtlCol="0">
            <a:spAutoFit/>
          </a:bodyPr>
          <a:lstStyle/>
          <a:p>
            <a:r>
              <a:rPr lang="ar-DZ" dirty="0" smtClean="0"/>
              <a:t>02</a:t>
            </a:r>
            <a:endParaRPr lang="fr-FR" dirty="0"/>
          </a:p>
        </p:txBody>
      </p:sp>
      <p:sp>
        <p:nvSpPr>
          <p:cNvPr id="42" name="ZoneTexte 41"/>
          <p:cNvSpPr txBox="1"/>
          <p:nvPr/>
        </p:nvSpPr>
        <p:spPr>
          <a:xfrm>
            <a:off x="4820364" y="3594532"/>
            <a:ext cx="437055" cy="369332"/>
          </a:xfrm>
          <a:prstGeom prst="rect">
            <a:avLst/>
          </a:prstGeom>
          <a:noFill/>
        </p:spPr>
        <p:txBody>
          <a:bodyPr wrap="square" rtlCol="0">
            <a:spAutoFit/>
          </a:bodyPr>
          <a:lstStyle/>
          <a:p>
            <a:r>
              <a:rPr lang="ar-DZ" dirty="0" smtClean="0"/>
              <a:t>03</a:t>
            </a:r>
            <a:endParaRPr lang="fr-FR" dirty="0"/>
          </a:p>
        </p:txBody>
      </p:sp>
      <p:sp>
        <p:nvSpPr>
          <p:cNvPr id="43" name="ZoneTexte 42"/>
          <p:cNvSpPr txBox="1"/>
          <p:nvPr/>
        </p:nvSpPr>
        <p:spPr>
          <a:xfrm>
            <a:off x="6030579" y="2439990"/>
            <a:ext cx="437055" cy="369332"/>
          </a:xfrm>
          <a:prstGeom prst="rect">
            <a:avLst/>
          </a:prstGeom>
          <a:noFill/>
        </p:spPr>
        <p:txBody>
          <a:bodyPr wrap="square" rtlCol="0">
            <a:spAutoFit/>
          </a:bodyPr>
          <a:lstStyle/>
          <a:p>
            <a:r>
              <a:rPr lang="ar-DZ" dirty="0" smtClean="0"/>
              <a:t>04</a:t>
            </a:r>
            <a:endParaRPr lang="fr-FR" dirty="0"/>
          </a:p>
        </p:txBody>
      </p:sp>
    </p:spTree>
    <p:extLst>
      <p:ext uri="{BB962C8B-B14F-4D97-AF65-F5344CB8AC3E}">
        <p14:creationId xmlns:p14="http://schemas.microsoft.com/office/powerpoint/2010/main" val="778404861"/>
      </p:ext>
    </p:extLst>
  </p:cSld>
  <p:clrMapOvr>
    <a:masterClrMapping/>
  </p:clrMapOvr>
  <p:transition spd="med" advTm="148851">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500"/>
                                        <p:tgtEl>
                                          <p:spTgt spid="3">
                                            <p:txEl>
                                              <p:pRg st="1" end="1"/>
                                            </p:txEl>
                                          </p:spTgt>
                                        </p:tgtEl>
                                      </p:cBhvr>
                                    </p:animEffect>
                                  </p:childTnLst>
                                </p:cTn>
                              </p:par>
                            </p:childTnLst>
                          </p:cTn>
                        </p:par>
                        <p:par>
                          <p:cTn id="17" fill="hold" nodeType="afterGroup">
                            <p:stCondLst>
                              <p:cond delay="1500"/>
                            </p:stCondLst>
                            <p:childTnLst>
                              <p:par>
                                <p:cTn id="18" presetID="53" presetClass="entr" presetSubtype="16"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p:cTn id="20" dur="500" fill="hold"/>
                                        <p:tgtEl>
                                          <p:spTgt spid="18"/>
                                        </p:tgtEl>
                                        <p:attrNameLst>
                                          <p:attrName>ppt_w</p:attrName>
                                        </p:attrNameLst>
                                      </p:cBhvr>
                                      <p:tavLst>
                                        <p:tav tm="0">
                                          <p:val>
                                            <p:fltVal val="0"/>
                                          </p:val>
                                        </p:tav>
                                        <p:tav tm="100000">
                                          <p:val>
                                            <p:strVal val="#ppt_w"/>
                                          </p:val>
                                        </p:tav>
                                      </p:tavLst>
                                    </p:anim>
                                    <p:anim calcmode="lin" valueType="num">
                                      <p:cBhvr>
                                        <p:cTn id="21" dur="500" fill="hold"/>
                                        <p:tgtEl>
                                          <p:spTgt spid="18"/>
                                        </p:tgtEl>
                                        <p:attrNameLst>
                                          <p:attrName>ppt_h</p:attrName>
                                        </p:attrNameLst>
                                      </p:cBhvr>
                                      <p:tavLst>
                                        <p:tav tm="0">
                                          <p:val>
                                            <p:fltVal val="0"/>
                                          </p:val>
                                        </p:tav>
                                        <p:tav tm="100000">
                                          <p:val>
                                            <p:strVal val="#ppt_h"/>
                                          </p:val>
                                        </p:tav>
                                      </p:tavLst>
                                    </p:anim>
                                    <p:animEffect transition="in" filter="fade">
                                      <p:cBhvr>
                                        <p:cTn id="22" dur="500"/>
                                        <p:tgtEl>
                                          <p:spTgt spid="18"/>
                                        </p:tgtEl>
                                      </p:cBhvr>
                                    </p:animEffect>
                                  </p:childTnLst>
                                </p:cTn>
                              </p:par>
                              <p:par>
                                <p:cTn id="23" presetID="53" presetClass="entr" presetSubtype="16"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par>
                                <p:cTn id="28" presetID="53" presetClass="entr" presetSubtype="16"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p:cTn id="30" dur="500" fill="hold"/>
                                        <p:tgtEl>
                                          <p:spTgt spid="19"/>
                                        </p:tgtEl>
                                        <p:attrNameLst>
                                          <p:attrName>ppt_w</p:attrName>
                                        </p:attrNameLst>
                                      </p:cBhvr>
                                      <p:tavLst>
                                        <p:tav tm="0">
                                          <p:val>
                                            <p:fltVal val="0"/>
                                          </p:val>
                                        </p:tav>
                                        <p:tav tm="100000">
                                          <p:val>
                                            <p:strVal val="#ppt_w"/>
                                          </p:val>
                                        </p:tav>
                                      </p:tavLst>
                                    </p:anim>
                                    <p:anim calcmode="lin" valueType="num">
                                      <p:cBhvr>
                                        <p:cTn id="31" dur="500" fill="hold"/>
                                        <p:tgtEl>
                                          <p:spTgt spid="19"/>
                                        </p:tgtEl>
                                        <p:attrNameLst>
                                          <p:attrName>ppt_h</p:attrName>
                                        </p:attrNameLst>
                                      </p:cBhvr>
                                      <p:tavLst>
                                        <p:tav tm="0">
                                          <p:val>
                                            <p:fltVal val="0"/>
                                          </p:val>
                                        </p:tav>
                                        <p:tav tm="100000">
                                          <p:val>
                                            <p:strVal val="#ppt_h"/>
                                          </p:val>
                                        </p:tav>
                                      </p:tavLst>
                                    </p:anim>
                                    <p:animEffect transition="in" filter="fade">
                                      <p:cBhvr>
                                        <p:cTn id="32" dur="500"/>
                                        <p:tgtEl>
                                          <p:spTgt spid="19"/>
                                        </p:tgtEl>
                                      </p:cBhvr>
                                    </p:animEffect>
                                  </p:childTnLst>
                                </p:cTn>
                              </p:par>
                              <p:par>
                                <p:cTn id="33" presetID="53" presetClass="entr" presetSubtype="16"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childTnLst>
                                </p:cTn>
                              </p:par>
                            </p:childTnLst>
                          </p:cTn>
                        </p:par>
                        <p:par>
                          <p:cTn id="38" fill="hold" nodeType="afterGroup">
                            <p:stCondLst>
                              <p:cond delay="2000"/>
                            </p:stCondLst>
                            <p:childTnLst>
                              <p:par>
                                <p:cTn id="39" presetID="42" presetClass="entr" presetSubtype="0"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fade">
                                      <p:cBhvr>
                                        <p:cTn id="41" dur="250"/>
                                        <p:tgtEl>
                                          <p:spTgt spid="4"/>
                                        </p:tgtEl>
                                      </p:cBhvr>
                                    </p:animEffect>
                                    <p:anim calcmode="lin" valueType="num">
                                      <p:cBhvr>
                                        <p:cTn id="42" dur="250" fill="hold"/>
                                        <p:tgtEl>
                                          <p:spTgt spid="4"/>
                                        </p:tgtEl>
                                        <p:attrNameLst>
                                          <p:attrName>ppt_x</p:attrName>
                                        </p:attrNameLst>
                                      </p:cBhvr>
                                      <p:tavLst>
                                        <p:tav tm="0">
                                          <p:val>
                                            <p:strVal val="#ppt_x"/>
                                          </p:val>
                                        </p:tav>
                                        <p:tav tm="100000">
                                          <p:val>
                                            <p:strVal val="#ppt_x"/>
                                          </p:val>
                                        </p:tav>
                                      </p:tavLst>
                                    </p:anim>
                                    <p:anim calcmode="lin" valueType="num">
                                      <p:cBhvr>
                                        <p:cTn id="43" dur="250" fill="hold"/>
                                        <p:tgtEl>
                                          <p:spTgt spid="4"/>
                                        </p:tgtEl>
                                        <p:attrNameLst>
                                          <p:attrName>ppt_y</p:attrName>
                                        </p:attrNameLst>
                                      </p:cBhvr>
                                      <p:tavLst>
                                        <p:tav tm="0">
                                          <p:val>
                                            <p:strVal val="#ppt_y+.1"/>
                                          </p:val>
                                        </p:tav>
                                        <p:tav tm="100000">
                                          <p:val>
                                            <p:strVal val="#ppt_y"/>
                                          </p:val>
                                        </p:tav>
                                      </p:tavLst>
                                    </p:anim>
                                  </p:childTnLst>
                                </p:cTn>
                              </p:par>
                            </p:childTnLst>
                          </p:cTn>
                        </p:par>
                        <p:par>
                          <p:cTn id="44" fill="hold" nodeType="afterGroup">
                            <p:stCondLst>
                              <p:cond delay="2250"/>
                            </p:stCondLst>
                            <p:childTnLst>
                              <p:par>
                                <p:cTn id="45" presetID="42" presetClass="entr" presetSubtype="0" fill="hold"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250"/>
                                        <p:tgtEl>
                                          <p:spTgt spid="5"/>
                                        </p:tgtEl>
                                      </p:cBhvr>
                                    </p:animEffect>
                                    <p:anim calcmode="lin" valueType="num">
                                      <p:cBhvr>
                                        <p:cTn id="48" dur="250" fill="hold"/>
                                        <p:tgtEl>
                                          <p:spTgt spid="5"/>
                                        </p:tgtEl>
                                        <p:attrNameLst>
                                          <p:attrName>ppt_x</p:attrName>
                                        </p:attrNameLst>
                                      </p:cBhvr>
                                      <p:tavLst>
                                        <p:tav tm="0">
                                          <p:val>
                                            <p:strVal val="#ppt_x"/>
                                          </p:val>
                                        </p:tav>
                                        <p:tav tm="100000">
                                          <p:val>
                                            <p:strVal val="#ppt_x"/>
                                          </p:val>
                                        </p:tav>
                                      </p:tavLst>
                                    </p:anim>
                                    <p:anim calcmode="lin" valueType="num">
                                      <p:cBhvr>
                                        <p:cTn id="49" dur="250" fill="hold"/>
                                        <p:tgtEl>
                                          <p:spTgt spid="5"/>
                                        </p:tgtEl>
                                        <p:attrNameLst>
                                          <p:attrName>ppt_y</p:attrName>
                                        </p:attrNameLst>
                                      </p:cBhvr>
                                      <p:tavLst>
                                        <p:tav tm="0">
                                          <p:val>
                                            <p:strVal val="#ppt_y+.1"/>
                                          </p:val>
                                        </p:tav>
                                        <p:tav tm="100000">
                                          <p:val>
                                            <p:strVal val="#ppt_y"/>
                                          </p:val>
                                        </p:tav>
                                      </p:tavLst>
                                    </p:anim>
                                  </p:childTnLst>
                                </p:cTn>
                              </p:par>
                            </p:childTnLst>
                          </p:cTn>
                        </p:par>
                        <p:par>
                          <p:cTn id="50" fill="hold" nodeType="afterGroup">
                            <p:stCondLst>
                              <p:cond delay="2500"/>
                            </p:stCondLst>
                            <p:childTnLst>
                              <p:par>
                                <p:cTn id="51" presetID="42"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250"/>
                                        <p:tgtEl>
                                          <p:spTgt spid="6"/>
                                        </p:tgtEl>
                                      </p:cBhvr>
                                    </p:animEffect>
                                    <p:anim calcmode="lin" valueType="num">
                                      <p:cBhvr>
                                        <p:cTn id="54" dur="250" fill="hold"/>
                                        <p:tgtEl>
                                          <p:spTgt spid="6"/>
                                        </p:tgtEl>
                                        <p:attrNameLst>
                                          <p:attrName>ppt_x</p:attrName>
                                        </p:attrNameLst>
                                      </p:cBhvr>
                                      <p:tavLst>
                                        <p:tav tm="0">
                                          <p:val>
                                            <p:strVal val="#ppt_x"/>
                                          </p:val>
                                        </p:tav>
                                        <p:tav tm="100000">
                                          <p:val>
                                            <p:strVal val="#ppt_x"/>
                                          </p:val>
                                        </p:tav>
                                      </p:tavLst>
                                    </p:anim>
                                    <p:anim calcmode="lin" valueType="num">
                                      <p:cBhvr>
                                        <p:cTn id="55" dur="250" fill="hold"/>
                                        <p:tgtEl>
                                          <p:spTgt spid="6"/>
                                        </p:tgtEl>
                                        <p:attrNameLst>
                                          <p:attrName>ppt_y</p:attrName>
                                        </p:attrNameLst>
                                      </p:cBhvr>
                                      <p:tavLst>
                                        <p:tav tm="0">
                                          <p:val>
                                            <p:strVal val="#ppt_y+.1"/>
                                          </p:val>
                                        </p:tav>
                                        <p:tav tm="100000">
                                          <p:val>
                                            <p:strVal val="#ppt_y"/>
                                          </p:val>
                                        </p:tav>
                                      </p:tavLst>
                                    </p:anim>
                                  </p:childTnLst>
                                </p:cTn>
                              </p:par>
                            </p:childTnLst>
                          </p:cTn>
                        </p:par>
                        <p:par>
                          <p:cTn id="56" fill="hold" nodeType="afterGroup">
                            <p:stCondLst>
                              <p:cond delay="2750"/>
                            </p:stCondLst>
                            <p:childTnLst>
                              <p:par>
                                <p:cTn id="57" presetID="42" presetClass="entr" presetSubtype="0"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250"/>
                                        <p:tgtEl>
                                          <p:spTgt spid="28"/>
                                        </p:tgtEl>
                                      </p:cBhvr>
                                    </p:animEffect>
                                    <p:anim calcmode="lin" valueType="num">
                                      <p:cBhvr>
                                        <p:cTn id="60" dur="250" fill="hold"/>
                                        <p:tgtEl>
                                          <p:spTgt spid="28"/>
                                        </p:tgtEl>
                                        <p:attrNameLst>
                                          <p:attrName>ppt_x</p:attrName>
                                        </p:attrNameLst>
                                      </p:cBhvr>
                                      <p:tavLst>
                                        <p:tav tm="0">
                                          <p:val>
                                            <p:strVal val="#ppt_x"/>
                                          </p:val>
                                        </p:tav>
                                        <p:tav tm="100000">
                                          <p:val>
                                            <p:strVal val="#ppt_x"/>
                                          </p:val>
                                        </p:tav>
                                      </p:tavLst>
                                    </p:anim>
                                    <p:anim calcmode="lin" valueType="num">
                                      <p:cBhvr>
                                        <p:cTn id="61" dur="250" fill="hold"/>
                                        <p:tgtEl>
                                          <p:spTgt spid="28"/>
                                        </p:tgtEl>
                                        <p:attrNameLst>
                                          <p:attrName>ppt_y</p:attrName>
                                        </p:attrNameLst>
                                      </p:cBhvr>
                                      <p:tavLst>
                                        <p:tav tm="0">
                                          <p:val>
                                            <p:strVal val="#ppt_y+.1"/>
                                          </p:val>
                                        </p:tav>
                                        <p:tav tm="100000">
                                          <p:val>
                                            <p:strVal val="#ppt_y"/>
                                          </p:val>
                                        </p:tav>
                                      </p:tavLst>
                                    </p:anim>
                                  </p:childTnLst>
                                </p:cTn>
                              </p:par>
                            </p:childTnLst>
                          </p:cTn>
                        </p:par>
                        <p:par>
                          <p:cTn id="62" fill="hold" nodeType="afterGroup">
                            <p:stCondLst>
                              <p:cond delay="3000"/>
                            </p:stCondLst>
                            <p:childTnLst>
                              <p:par>
                                <p:cTn id="63" presetID="42" presetClass="entr" presetSubtype="0" fill="hold" grpId="0" nodeType="after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250"/>
                                        <p:tgtEl>
                                          <p:spTgt spid="29"/>
                                        </p:tgtEl>
                                      </p:cBhvr>
                                    </p:animEffect>
                                    <p:anim calcmode="lin" valueType="num">
                                      <p:cBhvr>
                                        <p:cTn id="66" dur="250" fill="hold"/>
                                        <p:tgtEl>
                                          <p:spTgt spid="29"/>
                                        </p:tgtEl>
                                        <p:attrNameLst>
                                          <p:attrName>ppt_x</p:attrName>
                                        </p:attrNameLst>
                                      </p:cBhvr>
                                      <p:tavLst>
                                        <p:tav tm="0">
                                          <p:val>
                                            <p:strVal val="#ppt_x"/>
                                          </p:val>
                                        </p:tav>
                                        <p:tav tm="100000">
                                          <p:val>
                                            <p:strVal val="#ppt_x"/>
                                          </p:val>
                                        </p:tav>
                                      </p:tavLst>
                                    </p:anim>
                                    <p:anim calcmode="lin" valueType="num">
                                      <p:cBhvr>
                                        <p:cTn id="67" dur="250" fill="hold"/>
                                        <p:tgtEl>
                                          <p:spTgt spid="29"/>
                                        </p:tgtEl>
                                        <p:attrNameLst>
                                          <p:attrName>ppt_y</p:attrName>
                                        </p:attrNameLst>
                                      </p:cBhvr>
                                      <p:tavLst>
                                        <p:tav tm="0">
                                          <p:val>
                                            <p:strVal val="#ppt_y+.1"/>
                                          </p:val>
                                        </p:tav>
                                        <p:tav tm="100000">
                                          <p:val>
                                            <p:strVal val="#ppt_y"/>
                                          </p:val>
                                        </p:tav>
                                      </p:tavLst>
                                    </p:anim>
                                  </p:childTnLst>
                                </p:cTn>
                              </p:par>
                            </p:childTnLst>
                          </p:cTn>
                        </p:par>
                        <p:par>
                          <p:cTn id="68" fill="hold" nodeType="afterGroup">
                            <p:stCondLst>
                              <p:cond delay="3250"/>
                            </p:stCondLst>
                            <p:childTnLst>
                              <p:par>
                                <p:cTn id="69" presetID="42" presetClass="entr" presetSubtype="0" fill="hold" nodeType="after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250"/>
                                        <p:tgtEl>
                                          <p:spTgt spid="7"/>
                                        </p:tgtEl>
                                      </p:cBhvr>
                                    </p:animEffect>
                                    <p:anim calcmode="lin" valueType="num">
                                      <p:cBhvr>
                                        <p:cTn id="72" dur="250" fill="hold"/>
                                        <p:tgtEl>
                                          <p:spTgt spid="7"/>
                                        </p:tgtEl>
                                        <p:attrNameLst>
                                          <p:attrName>ppt_x</p:attrName>
                                        </p:attrNameLst>
                                      </p:cBhvr>
                                      <p:tavLst>
                                        <p:tav tm="0">
                                          <p:val>
                                            <p:strVal val="#ppt_x"/>
                                          </p:val>
                                        </p:tav>
                                        <p:tav tm="100000">
                                          <p:val>
                                            <p:strVal val="#ppt_x"/>
                                          </p:val>
                                        </p:tav>
                                      </p:tavLst>
                                    </p:anim>
                                    <p:anim calcmode="lin" valueType="num">
                                      <p:cBhvr>
                                        <p:cTn id="73" dur="250" fill="hold"/>
                                        <p:tgtEl>
                                          <p:spTgt spid="7"/>
                                        </p:tgtEl>
                                        <p:attrNameLst>
                                          <p:attrName>ppt_y</p:attrName>
                                        </p:attrNameLst>
                                      </p:cBhvr>
                                      <p:tavLst>
                                        <p:tav tm="0">
                                          <p:val>
                                            <p:strVal val="#ppt_y+.1"/>
                                          </p:val>
                                        </p:tav>
                                        <p:tav tm="100000">
                                          <p:val>
                                            <p:strVal val="#ppt_y"/>
                                          </p:val>
                                        </p:tav>
                                      </p:tavLst>
                                    </p:anim>
                                  </p:childTnLst>
                                </p:cTn>
                              </p:par>
                            </p:childTnLst>
                          </p:cTn>
                        </p:par>
                        <p:par>
                          <p:cTn id="74" fill="hold" nodeType="afterGroup">
                            <p:stCondLst>
                              <p:cond delay="3500"/>
                            </p:stCondLst>
                            <p:childTnLst>
                              <p:par>
                                <p:cTn id="75" presetID="42" presetClass="entr" presetSubtype="0" fill="hold" nodeType="after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250"/>
                                        <p:tgtEl>
                                          <p:spTgt spid="8"/>
                                        </p:tgtEl>
                                      </p:cBhvr>
                                    </p:animEffect>
                                    <p:anim calcmode="lin" valueType="num">
                                      <p:cBhvr>
                                        <p:cTn id="78" dur="250" fill="hold"/>
                                        <p:tgtEl>
                                          <p:spTgt spid="8"/>
                                        </p:tgtEl>
                                        <p:attrNameLst>
                                          <p:attrName>ppt_x</p:attrName>
                                        </p:attrNameLst>
                                      </p:cBhvr>
                                      <p:tavLst>
                                        <p:tav tm="0">
                                          <p:val>
                                            <p:strVal val="#ppt_x"/>
                                          </p:val>
                                        </p:tav>
                                        <p:tav tm="100000">
                                          <p:val>
                                            <p:strVal val="#ppt_x"/>
                                          </p:val>
                                        </p:tav>
                                      </p:tavLst>
                                    </p:anim>
                                    <p:anim calcmode="lin" valueType="num">
                                      <p:cBhvr>
                                        <p:cTn id="79" dur="250" fill="hold"/>
                                        <p:tgtEl>
                                          <p:spTgt spid="8"/>
                                        </p:tgtEl>
                                        <p:attrNameLst>
                                          <p:attrName>ppt_y</p:attrName>
                                        </p:attrNameLst>
                                      </p:cBhvr>
                                      <p:tavLst>
                                        <p:tav tm="0">
                                          <p:val>
                                            <p:strVal val="#ppt_y+.1"/>
                                          </p:val>
                                        </p:tav>
                                        <p:tav tm="100000">
                                          <p:val>
                                            <p:strVal val="#ppt_y"/>
                                          </p:val>
                                        </p:tav>
                                      </p:tavLst>
                                    </p:anim>
                                  </p:childTnLst>
                                </p:cTn>
                              </p:par>
                            </p:childTnLst>
                          </p:cTn>
                        </p:par>
                        <p:par>
                          <p:cTn id="80" fill="hold" nodeType="afterGroup">
                            <p:stCondLst>
                              <p:cond delay="3750"/>
                            </p:stCondLst>
                            <p:childTnLst>
                              <p:par>
                                <p:cTn id="81" presetID="42" presetClass="entr" presetSubtype="0" fill="hold" grpId="0" nodeType="afterEffect">
                                  <p:stCondLst>
                                    <p:cond delay="0"/>
                                  </p:stCondLst>
                                  <p:childTnLst>
                                    <p:set>
                                      <p:cBhvr>
                                        <p:cTn id="82" dur="1" fill="hold">
                                          <p:stCondLst>
                                            <p:cond delay="0"/>
                                          </p:stCondLst>
                                        </p:cTn>
                                        <p:tgtEl>
                                          <p:spTgt spid="9"/>
                                        </p:tgtEl>
                                        <p:attrNameLst>
                                          <p:attrName>style.visibility</p:attrName>
                                        </p:attrNameLst>
                                      </p:cBhvr>
                                      <p:to>
                                        <p:strVal val="visible"/>
                                      </p:to>
                                    </p:set>
                                    <p:animEffect transition="in" filter="fade">
                                      <p:cBhvr>
                                        <p:cTn id="83" dur="250"/>
                                        <p:tgtEl>
                                          <p:spTgt spid="9"/>
                                        </p:tgtEl>
                                      </p:cBhvr>
                                    </p:animEffect>
                                    <p:anim calcmode="lin" valueType="num">
                                      <p:cBhvr>
                                        <p:cTn id="84" dur="250" fill="hold"/>
                                        <p:tgtEl>
                                          <p:spTgt spid="9"/>
                                        </p:tgtEl>
                                        <p:attrNameLst>
                                          <p:attrName>ppt_x</p:attrName>
                                        </p:attrNameLst>
                                      </p:cBhvr>
                                      <p:tavLst>
                                        <p:tav tm="0">
                                          <p:val>
                                            <p:strVal val="#ppt_x"/>
                                          </p:val>
                                        </p:tav>
                                        <p:tav tm="100000">
                                          <p:val>
                                            <p:strVal val="#ppt_x"/>
                                          </p:val>
                                        </p:tav>
                                      </p:tavLst>
                                    </p:anim>
                                    <p:anim calcmode="lin" valueType="num">
                                      <p:cBhvr>
                                        <p:cTn id="85" dur="250" fill="hold"/>
                                        <p:tgtEl>
                                          <p:spTgt spid="9"/>
                                        </p:tgtEl>
                                        <p:attrNameLst>
                                          <p:attrName>ppt_y</p:attrName>
                                        </p:attrNameLst>
                                      </p:cBhvr>
                                      <p:tavLst>
                                        <p:tav tm="0">
                                          <p:val>
                                            <p:strVal val="#ppt_y+.1"/>
                                          </p:val>
                                        </p:tav>
                                        <p:tav tm="100000">
                                          <p:val>
                                            <p:strVal val="#ppt_y"/>
                                          </p:val>
                                        </p:tav>
                                      </p:tavLst>
                                    </p:anim>
                                  </p:childTnLst>
                                </p:cTn>
                              </p:par>
                            </p:childTnLst>
                          </p:cTn>
                        </p:par>
                        <p:par>
                          <p:cTn id="86" fill="hold" nodeType="afterGroup">
                            <p:stCondLst>
                              <p:cond delay="4000"/>
                            </p:stCondLst>
                            <p:childTnLst>
                              <p:par>
                                <p:cTn id="87" presetID="42" presetClass="entr" presetSubtype="0" fill="hold" grpId="0"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250"/>
                                        <p:tgtEl>
                                          <p:spTgt spid="30"/>
                                        </p:tgtEl>
                                      </p:cBhvr>
                                    </p:animEffect>
                                    <p:anim calcmode="lin" valueType="num">
                                      <p:cBhvr>
                                        <p:cTn id="90" dur="250" fill="hold"/>
                                        <p:tgtEl>
                                          <p:spTgt spid="30"/>
                                        </p:tgtEl>
                                        <p:attrNameLst>
                                          <p:attrName>ppt_x</p:attrName>
                                        </p:attrNameLst>
                                      </p:cBhvr>
                                      <p:tavLst>
                                        <p:tav tm="0">
                                          <p:val>
                                            <p:strVal val="#ppt_x"/>
                                          </p:val>
                                        </p:tav>
                                        <p:tav tm="100000">
                                          <p:val>
                                            <p:strVal val="#ppt_x"/>
                                          </p:val>
                                        </p:tav>
                                      </p:tavLst>
                                    </p:anim>
                                    <p:anim calcmode="lin" valueType="num">
                                      <p:cBhvr>
                                        <p:cTn id="91" dur="250" fill="hold"/>
                                        <p:tgtEl>
                                          <p:spTgt spid="30"/>
                                        </p:tgtEl>
                                        <p:attrNameLst>
                                          <p:attrName>ppt_y</p:attrName>
                                        </p:attrNameLst>
                                      </p:cBhvr>
                                      <p:tavLst>
                                        <p:tav tm="0">
                                          <p:val>
                                            <p:strVal val="#ppt_y+.1"/>
                                          </p:val>
                                        </p:tav>
                                        <p:tav tm="100000">
                                          <p:val>
                                            <p:strVal val="#ppt_y"/>
                                          </p:val>
                                        </p:tav>
                                      </p:tavLst>
                                    </p:anim>
                                  </p:childTnLst>
                                </p:cTn>
                              </p:par>
                            </p:childTnLst>
                          </p:cTn>
                        </p:par>
                        <p:par>
                          <p:cTn id="92" fill="hold" nodeType="afterGroup">
                            <p:stCondLst>
                              <p:cond delay="4250"/>
                            </p:stCondLst>
                            <p:childTnLst>
                              <p:par>
                                <p:cTn id="93" presetID="42" presetClass="entr" presetSubtype="0"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fade">
                                      <p:cBhvr>
                                        <p:cTn id="95" dur="250"/>
                                        <p:tgtEl>
                                          <p:spTgt spid="31"/>
                                        </p:tgtEl>
                                      </p:cBhvr>
                                    </p:animEffect>
                                    <p:anim calcmode="lin" valueType="num">
                                      <p:cBhvr>
                                        <p:cTn id="96" dur="250" fill="hold"/>
                                        <p:tgtEl>
                                          <p:spTgt spid="31"/>
                                        </p:tgtEl>
                                        <p:attrNameLst>
                                          <p:attrName>ppt_x</p:attrName>
                                        </p:attrNameLst>
                                      </p:cBhvr>
                                      <p:tavLst>
                                        <p:tav tm="0">
                                          <p:val>
                                            <p:strVal val="#ppt_x"/>
                                          </p:val>
                                        </p:tav>
                                        <p:tav tm="100000">
                                          <p:val>
                                            <p:strVal val="#ppt_x"/>
                                          </p:val>
                                        </p:tav>
                                      </p:tavLst>
                                    </p:anim>
                                    <p:anim calcmode="lin" valueType="num">
                                      <p:cBhvr>
                                        <p:cTn id="97" dur="250" fill="hold"/>
                                        <p:tgtEl>
                                          <p:spTgt spid="31"/>
                                        </p:tgtEl>
                                        <p:attrNameLst>
                                          <p:attrName>ppt_y</p:attrName>
                                        </p:attrNameLst>
                                      </p:cBhvr>
                                      <p:tavLst>
                                        <p:tav tm="0">
                                          <p:val>
                                            <p:strVal val="#ppt_y+.1"/>
                                          </p:val>
                                        </p:tav>
                                        <p:tav tm="100000">
                                          <p:val>
                                            <p:strVal val="#ppt_y"/>
                                          </p:val>
                                        </p:tav>
                                      </p:tavLst>
                                    </p:anim>
                                  </p:childTnLst>
                                </p:cTn>
                              </p:par>
                            </p:childTnLst>
                          </p:cTn>
                        </p:par>
                        <p:par>
                          <p:cTn id="98" fill="hold" nodeType="afterGroup">
                            <p:stCondLst>
                              <p:cond delay="4500"/>
                            </p:stCondLst>
                            <p:childTnLst>
                              <p:par>
                                <p:cTn id="99" presetID="42" presetClass="entr" presetSubtype="0" fill="hold" nodeType="afterEffect">
                                  <p:stCondLst>
                                    <p:cond delay="0"/>
                                  </p:stCondLst>
                                  <p:childTnLst>
                                    <p:set>
                                      <p:cBhvr>
                                        <p:cTn id="100" dur="1" fill="hold">
                                          <p:stCondLst>
                                            <p:cond delay="0"/>
                                          </p:stCondLst>
                                        </p:cTn>
                                        <p:tgtEl>
                                          <p:spTgt spid="13"/>
                                        </p:tgtEl>
                                        <p:attrNameLst>
                                          <p:attrName>style.visibility</p:attrName>
                                        </p:attrNameLst>
                                      </p:cBhvr>
                                      <p:to>
                                        <p:strVal val="visible"/>
                                      </p:to>
                                    </p:set>
                                    <p:animEffect transition="in" filter="fade">
                                      <p:cBhvr>
                                        <p:cTn id="101" dur="250"/>
                                        <p:tgtEl>
                                          <p:spTgt spid="13"/>
                                        </p:tgtEl>
                                      </p:cBhvr>
                                    </p:animEffect>
                                    <p:anim calcmode="lin" valueType="num">
                                      <p:cBhvr>
                                        <p:cTn id="102" dur="250" fill="hold"/>
                                        <p:tgtEl>
                                          <p:spTgt spid="13"/>
                                        </p:tgtEl>
                                        <p:attrNameLst>
                                          <p:attrName>ppt_x</p:attrName>
                                        </p:attrNameLst>
                                      </p:cBhvr>
                                      <p:tavLst>
                                        <p:tav tm="0">
                                          <p:val>
                                            <p:strVal val="#ppt_x"/>
                                          </p:val>
                                        </p:tav>
                                        <p:tav tm="100000">
                                          <p:val>
                                            <p:strVal val="#ppt_x"/>
                                          </p:val>
                                        </p:tav>
                                      </p:tavLst>
                                    </p:anim>
                                    <p:anim calcmode="lin" valueType="num">
                                      <p:cBhvr>
                                        <p:cTn id="103" dur="250" fill="hold"/>
                                        <p:tgtEl>
                                          <p:spTgt spid="13"/>
                                        </p:tgtEl>
                                        <p:attrNameLst>
                                          <p:attrName>ppt_y</p:attrName>
                                        </p:attrNameLst>
                                      </p:cBhvr>
                                      <p:tavLst>
                                        <p:tav tm="0">
                                          <p:val>
                                            <p:strVal val="#ppt_y+.1"/>
                                          </p:val>
                                        </p:tav>
                                        <p:tav tm="100000">
                                          <p:val>
                                            <p:strVal val="#ppt_y"/>
                                          </p:val>
                                        </p:tav>
                                      </p:tavLst>
                                    </p:anim>
                                  </p:childTnLst>
                                </p:cTn>
                              </p:par>
                            </p:childTnLst>
                          </p:cTn>
                        </p:par>
                        <p:par>
                          <p:cTn id="104" fill="hold" nodeType="afterGroup">
                            <p:stCondLst>
                              <p:cond delay="4750"/>
                            </p:stCondLst>
                            <p:childTnLst>
                              <p:par>
                                <p:cTn id="105" presetID="42" presetClass="entr" presetSubtype="0" fill="hold" nodeType="afterEffect">
                                  <p:stCondLst>
                                    <p:cond delay="0"/>
                                  </p:stCondLst>
                                  <p:childTnLst>
                                    <p:set>
                                      <p:cBhvr>
                                        <p:cTn id="106" dur="1" fill="hold">
                                          <p:stCondLst>
                                            <p:cond delay="0"/>
                                          </p:stCondLst>
                                        </p:cTn>
                                        <p:tgtEl>
                                          <p:spTgt spid="14"/>
                                        </p:tgtEl>
                                        <p:attrNameLst>
                                          <p:attrName>style.visibility</p:attrName>
                                        </p:attrNameLst>
                                      </p:cBhvr>
                                      <p:to>
                                        <p:strVal val="visible"/>
                                      </p:to>
                                    </p:set>
                                    <p:animEffect transition="in" filter="fade">
                                      <p:cBhvr>
                                        <p:cTn id="107" dur="250"/>
                                        <p:tgtEl>
                                          <p:spTgt spid="14"/>
                                        </p:tgtEl>
                                      </p:cBhvr>
                                    </p:animEffect>
                                    <p:anim calcmode="lin" valueType="num">
                                      <p:cBhvr>
                                        <p:cTn id="108" dur="250" fill="hold"/>
                                        <p:tgtEl>
                                          <p:spTgt spid="14"/>
                                        </p:tgtEl>
                                        <p:attrNameLst>
                                          <p:attrName>ppt_x</p:attrName>
                                        </p:attrNameLst>
                                      </p:cBhvr>
                                      <p:tavLst>
                                        <p:tav tm="0">
                                          <p:val>
                                            <p:strVal val="#ppt_x"/>
                                          </p:val>
                                        </p:tav>
                                        <p:tav tm="100000">
                                          <p:val>
                                            <p:strVal val="#ppt_x"/>
                                          </p:val>
                                        </p:tav>
                                      </p:tavLst>
                                    </p:anim>
                                    <p:anim calcmode="lin" valueType="num">
                                      <p:cBhvr>
                                        <p:cTn id="109" dur="250" fill="hold"/>
                                        <p:tgtEl>
                                          <p:spTgt spid="14"/>
                                        </p:tgtEl>
                                        <p:attrNameLst>
                                          <p:attrName>ppt_y</p:attrName>
                                        </p:attrNameLst>
                                      </p:cBhvr>
                                      <p:tavLst>
                                        <p:tav tm="0">
                                          <p:val>
                                            <p:strVal val="#ppt_y+.1"/>
                                          </p:val>
                                        </p:tav>
                                        <p:tav tm="100000">
                                          <p:val>
                                            <p:strVal val="#ppt_y"/>
                                          </p:val>
                                        </p:tav>
                                      </p:tavLst>
                                    </p:anim>
                                  </p:childTnLst>
                                </p:cTn>
                              </p:par>
                            </p:childTnLst>
                          </p:cTn>
                        </p:par>
                        <p:par>
                          <p:cTn id="110" fill="hold" nodeType="afterGroup">
                            <p:stCondLst>
                              <p:cond delay="5000"/>
                            </p:stCondLst>
                            <p:childTnLst>
                              <p:par>
                                <p:cTn id="111" presetID="42" presetClass="entr" presetSubtype="0" fill="hold" grpId="0" nodeType="afterEffect">
                                  <p:stCondLst>
                                    <p:cond delay="0"/>
                                  </p:stCondLst>
                                  <p:childTnLst>
                                    <p:set>
                                      <p:cBhvr>
                                        <p:cTn id="112" dur="1" fill="hold">
                                          <p:stCondLst>
                                            <p:cond delay="0"/>
                                          </p:stCondLst>
                                        </p:cTn>
                                        <p:tgtEl>
                                          <p:spTgt spid="15"/>
                                        </p:tgtEl>
                                        <p:attrNameLst>
                                          <p:attrName>style.visibility</p:attrName>
                                        </p:attrNameLst>
                                      </p:cBhvr>
                                      <p:to>
                                        <p:strVal val="visible"/>
                                      </p:to>
                                    </p:set>
                                    <p:animEffect transition="in" filter="fade">
                                      <p:cBhvr>
                                        <p:cTn id="113" dur="250"/>
                                        <p:tgtEl>
                                          <p:spTgt spid="15"/>
                                        </p:tgtEl>
                                      </p:cBhvr>
                                    </p:animEffect>
                                    <p:anim calcmode="lin" valueType="num">
                                      <p:cBhvr>
                                        <p:cTn id="114" dur="250" fill="hold"/>
                                        <p:tgtEl>
                                          <p:spTgt spid="15"/>
                                        </p:tgtEl>
                                        <p:attrNameLst>
                                          <p:attrName>ppt_x</p:attrName>
                                        </p:attrNameLst>
                                      </p:cBhvr>
                                      <p:tavLst>
                                        <p:tav tm="0">
                                          <p:val>
                                            <p:strVal val="#ppt_x"/>
                                          </p:val>
                                        </p:tav>
                                        <p:tav tm="100000">
                                          <p:val>
                                            <p:strVal val="#ppt_x"/>
                                          </p:val>
                                        </p:tav>
                                      </p:tavLst>
                                    </p:anim>
                                    <p:anim calcmode="lin" valueType="num">
                                      <p:cBhvr>
                                        <p:cTn id="115" dur="250" fill="hold"/>
                                        <p:tgtEl>
                                          <p:spTgt spid="15"/>
                                        </p:tgtEl>
                                        <p:attrNameLst>
                                          <p:attrName>ppt_y</p:attrName>
                                        </p:attrNameLst>
                                      </p:cBhvr>
                                      <p:tavLst>
                                        <p:tav tm="0">
                                          <p:val>
                                            <p:strVal val="#ppt_y+.1"/>
                                          </p:val>
                                        </p:tav>
                                        <p:tav tm="100000">
                                          <p:val>
                                            <p:strVal val="#ppt_y"/>
                                          </p:val>
                                        </p:tav>
                                      </p:tavLst>
                                    </p:anim>
                                  </p:childTnLst>
                                </p:cTn>
                              </p:par>
                            </p:childTnLst>
                          </p:cTn>
                        </p:par>
                        <p:par>
                          <p:cTn id="116" fill="hold" nodeType="afterGroup">
                            <p:stCondLst>
                              <p:cond delay="5250"/>
                            </p:stCondLst>
                            <p:childTnLst>
                              <p:par>
                                <p:cTn id="117" presetID="42" presetClass="entr" presetSubtype="0" fill="hold" grpId="0" nodeType="afterEffect">
                                  <p:stCondLst>
                                    <p:cond delay="0"/>
                                  </p:stCondLst>
                                  <p:childTnLst>
                                    <p:set>
                                      <p:cBhvr>
                                        <p:cTn id="118" dur="1" fill="hold">
                                          <p:stCondLst>
                                            <p:cond delay="0"/>
                                          </p:stCondLst>
                                        </p:cTn>
                                        <p:tgtEl>
                                          <p:spTgt spid="34"/>
                                        </p:tgtEl>
                                        <p:attrNameLst>
                                          <p:attrName>style.visibility</p:attrName>
                                        </p:attrNameLst>
                                      </p:cBhvr>
                                      <p:to>
                                        <p:strVal val="visible"/>
                                      </p:to>
                                    </p:set>
                                    <p:animEffect transition="in" filter="fade">
                                      <p:cBhvr>
                                        <p:cTn id="119" dur="250"/>
                                        <p:tgtEl>
                                          <p:spTgt spid="34"/>
                                        </p:tgtEl>
                                      </p:cBhvr>
                                    </p:animEffect>
                                    <p:anim calcmode="lin" valueType="num">
                                      <p:cBhvr>
                                        <p:cTn id="120" dur="250" fill="hold"/>
                                        <p:tgtEl>
                                          <p:spTgt spid="34"/>
                                        </p:tgtEl>
                                        <p:attrNameLst>
                                          <p:attrName>ppt_x</p:attrName>
                                        </p:attrNameLst>
                                      </p:cBhvr>
                                      <p:tavLst>
                                        <p:tav tm="0">
                                          <p:val>
                                            <p:strVal val="#ppt_x"/>
                                          </p:val>
                                        </p:tav>
                                        <p:tav tm="100000">
                                          <p:val>
                                            <p:strVal val="#ppt_x"/>
                                          </p:val>
                                        </p:tav>
                                      </p:tavLst>
                                    </p:anim>
                                    <p:anim calcmode="lin" valueType="num">
                                      <p:cBhvr>
                                        <p:cTn id="121" dur="250" fill="hold"/>
                                        <p:tgtEl>
                                          <p:spTgt spid="34"/>
                                        </p:tgtEl>
                                        <p:attrNameLst>
                                          <p:attrName>ppt_y</p:attrName>
                                        </p:attrNameLst>
                                      </p:cBhvr>
                                      <p:tavLst>
                                        <p:tav tm="0">
                                          <p:val>
                                            <p:strVal val="#ppt_y+.1"/>
                                          </p:val>
                                        </p:tav>
                                        <p:tav tm="100000">
                                          <p:val>
                                            <p:strVal val="#ppt_y"/>
                                          </p:val>
                                        </p:tav>
                                      </p:tavLst>
                                    </p:anim>
                                  </p:childTnLst>
                                </p:cTn>
                              </p:par>
                            </p:childTnLst>
                          </p:cTn>
                        </p:par>
                        <p:par>
                          <p:cTn id="122" fill="hold" nodeType="afterGroup">
                            <p:stCondLst>
                              <p:cond delay="5500"/>
                            </p:stCondLst>
                            <p:childTnLst>
                              <p:par>
                                <p:cTn id="123" presetID="42" presetClass="entr" presetSubtype="0" fill="hold" grpId="0" nodeType="after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fade">
                                      <p:cBhvr>
                                        <p:cTn id="125" dur="250"/>
                                        <p:tgtEl>
                                          <p:spTgt spid="35"/>
                                        </p:tgtEl>
                                      </p:cBhvr>
                                    </p:animEffect>
                                    <p:anim calcmode="lin" valueType="num">
                                      <p:cBhvr>
                                        <p:cTn id="126" dur="250" fill="hold"/>
                                        <p:tgtEl>
                                          <p:spTgt spid="35"/>
                                        </p:tgtEl>
                                        <p:attrNameLst>
                                          <p:attrName>ppt_x</p:attrName>
                                        </p:attrNameLst>
                                      </p:cBhvr>
                                      <p:tavLst>
                                        <p:tav tm="0">
                                          <p:val>
                                            <p:strVal val="#ppt_x"/>
                                          </p:val>
                                        </p:tav>
                                        <p:tav tm="100000">
                                          <p:val>
                                            <p:strVal val="#ppt_x"/>
                                          </p:val>
                                        </p:tav>
                                      </p:tavLst>
                                    </p:anim>
                                    <p:anim calcmode="lin" valueType="num">
                                      <p:cBhvr>
                                        <p:cTn id="127" dur="250" fill="hold"/>
                                        <p:tgtEl>
                                          <p:spTgt spid="35"/>
                                        </p:tgtEl>
                                        <p:attrNameLst>
                                          <p:attrName>ppt_y</p:attrName>
                                        </p:attrNameLst>
                                      </p:cBhvr>
                                      <p:tavLst>
                                        <p:tav tm="0">
                                          <p:val>
                                            <p:strVal val="#ppt_y+.1"/>
                                          </p:val>
                                        </p:tav>
                                        <p:tav tm="100000">
                                          <p:val>
                                            <p:strVal val="#ppt_y"/>
                                          </p:val>
                                        </p:tav>
                                      </p:tavLst>
                                    </p:anim>
                                  </p:childTnLst>
                                </p:cTn>
                              </p:par>
                            </p:childTnLst>
                          </p:cTn>
                        </p:par>
                        <p:par>
                          <p:cTn id="128" fill="hold" nodeType="afterGroup">
                            <p:stCondLst>
                              <p:cond delay="5750"/>
                            </p:stCondLst>
                            <p:childTnLst>
                              <p:par>
                                <p:cTn id="129" presetID="42" presetClass="entr" presetSubtype="0" fill="hold" nodeType="afterEffect">
                                  <p:stCondLst>
                                    <p:cond delay="0"/>
                                  </p:stCondLst>
                                  <p:childTnLst>
                                    <p:set>
                                      <p:cBhvr>
                                        <p:cTn id="130" dur="1" fill="hold">
                                          <p:stCondLst>
                                            <p:cond delay="0"/>
                                          </p:stCondLst>
                                        </p:cTn>
                                        <p:tgtEl>
                                          <p:spTgt spid="10"/>
                                        </p:tgtEl>
                                        <p:attrNameLst>
                                          <p:attrName>style.visibility</p:attrName>
                                        </p:attrNameLst>
                                      </p:cBhvr>
                                      <p:to>
                                        <p:strVal val="visible"/>
                                      </p:to>
                                    </p:set>
                                    <p:animEffect transition="in" filter="fade">
                                      <p:cBhvr>
                                        <p:cTn id="131" dur="250"/>
                                        <p:tgtEl>
                                          <p:spTgt spid="10"/>
                                        </p:tgtEl>
                                      </p:cBhvr>
                                    </p:animEffect>
                                    <p:anim calcmode="lin" valueType="num">
                                      <p:cBhvr>
                                        <p:cTn id="132" dur="250" fill="hold"/>
                                        <p:tgtEl>
                                          <p:spTgt spid="10"/>
                                        </p:tgtEl>
                                        <p:attrNameLst>
                                          <p:attrName>ppt_x</p:attrName>
                                        </p:attrNameLst>
                                      </p:cBhvr>
                                      <p:tavLst>
                                        <p:tav tm="0">
                                          <p:val>
                                            <p:strVal val="#ppt_x"/>
                                          </p:val>
                                        </p:tav>
                                        <p:tav tm="100000">
                                          <p:val>
                                            <p:strVal val="#ppt_x"/>
                                          </p:val>
                                        </p:tav>
                                      </p:tavLst>
                                    </p:anim>
                                    <p:anim calcmode="lin" valueType="num">
                                      <p:cBhvr>
                                        <p:cTn id="133" dur="250" fill="hold"/>
                                        <p:tgtEl>
                                          <p:spTgt spid="10"/>
                                        </p:tgtEl>
                                        <p:attrNameLst>
                                          <p:attrName>ppt_y</p:attrName>
                                        </p:attrNameLst>
                                      </p:cBhvr>
                                      <p:tavLst>
                                        <p:tav tm="0">
                                          <p:val>
                                            <p:strVal val="#ppt_y+.1"/>
                                          </p:val>
                                        </p:tav>
                                        <p:tav tm="100000">
                                          <p:val>
                                            <p:strVal val="#ppt_y"/>
                                          </p:val>
                                        </p:tav>
                                      </p:tavLst>
                                    </p:anim>
                                  </p:childTnLst>
                                </p:cTn>
                              </p:par>
                            </p:childTnLst>
                          </p:cTn>
                        </p:par>
                        <p:par>
                          <p:cTn id="134" fill="hold" nodeType="afterGroup">
                            <p:stCondLst>
                              <p:cond delay="6000"/>
                            </p:stCondLst>
                            <p:childTnLst>
                              <p:par>
                                <p:cTn id="135" presetID="42" presetClass="entr" presetSubtype="0" fill="hold" nodeType="afterEffect">
                                  <p:stCondLst>
                                    <p:cond delay="0"/>
                                  </p:stCondLst>
                                  <p:childTnLst>
                                    <p:set>
                                      <p:cBhvr>
                                        <p:cTn id="136" dur="1" fill="hold">
                                          <p:stCondLst>
                                            <p:cond delay="0"/>
                                          </p:stCondLst>
                                        </p:cTn>
                                        <p:tgtEl>
                                          <p:spTgt spid="11"/>
                                        </p:tgtEl>
                                        <p:attrNameLst>
                                          <p:attrName>style.visibility</p:attrName>
                                        </p:attrNameLst>
                                      </p:cBhvr>
                                      <p:to>
                                        <p:strVal val="visible"/>
                                      </p:to>
                                    </p:set>
                                    <p:animEffect transition="in" filter="fade">
                                      <p:cBhvr>
                                        <p:cTn id="137" dur="250"/>
                                        <p:tgtEl>
                                          <p:spTgt spid="11"/>
                                        </p:tgtEl>
                                      </p:cBhvr>
                                    </p:animEffect>
                                    <p:anim calcmode="lin" valueType="num">
                                      <p:cBhvr>
                                        <p:cTn id="138" dur="250" fill="hold"/>
                                        <p:tgtEl>
                                          <p:spTgt spid="11"/>
                                        </p:tgtEl>
                                        <p:attrNameLst>
                                          <p:attrName>ppt_x</p:attrName>
                                        </p:attrNameLst>
                                      </p:cBhvr>
                                      <p:tavLst>
                                        <p:tav tm="0">
                                          <p:val>
                                            <p:strVal val="#ppt_x"/>
                                          </p:val>
                                        </p:tav>
                                        <p:tav tm="100000">
                                          <p:val>
                                            <p:strVal val="#ppt_x"/>
                                          </p:val>
                                        </p:tav>
                                      </p:tavLst>
                                    </p:anim>
                                    <p:anim calcmode="lin" valueType="num">
                                      <p:cBhvr>
                                        <p:cTn id="139" dur="250" fill="hold"/>
                                        <p:tgtEl>
                                          <p:spTgt spid="11"/>
                                        </p:tgtEl>
                                        <p:attrNameLst>
                                          <p:attrName>ppt_y</p:attrName>
                                        </p:attrNameLst>
                                      </p:cBhvr>
                                      <p:tavLst>
                                        <p:tav tm="0">
                                          <p:val>
                                            <p:strVal val="#ppt_y+.1"/>
                                          </p:val>
                                        </p:tav>
                                        <p:tav tm="100000">
                                          <p:val>
                                            <p:strVal val="#ppt_y"/>
                                          </p:val>
                                        </p:tav>
                                      </p:tavLst>
                                    </p:anim>
                                  </p:childTnLst>
                                </p:cTn>
                              </p:par>
                            </p:childTnLst>
                          </p:cTn>
                        </p:par>
                        <p:par>
                          <p:cTn id="140" fill="hold" nodeType="afterGroup">
                            <p:stCondLst>
                              <p:cond delay="6250"/>
                            </p:stCondLst>
                            <p:childTnLst>
                              <p:par>
                                <p:cTn id="141" presetID="42" presetClass="entr" presetSubtype="0" fill="hold" grpId="0" nodeType="afterEffect">
                                  <p:stCondLst>
                                    <p:cond delay="0"/>
                                  </p:stCondLst>
                                  <p:childTnLst>
                                    <p:set>
                                      <p:cBhvr>
                                        <p:cTn id="142" dur="1" fill="hold">
                                          <p:stCondLst>
                                            <p:cond delay="0"/>
                                          </p:stCondLst>
                                        </p:cTn>
                                        <p:tgtEl>
                                          <p:spTgt spid="12"/>
                                        </p:tgtEl>
                                        <p:attrNameLst>
                                          <p:attrName>style.visibility</p:attrName>
                                        </p:attrNameLst>
                                      </p:cBhvr>
                                      <p:to>
                                        <p:strVal val="visible"/>
                                      </p:to>
                                    </p:set>
                                    <p:animEffect transition="in" filter="fade">
                                      <p:cBhvr>
                                        <p:cTn id="143" dur="250"/>
                                        <p:tgtEl>
                                          <p:spTgt spid="12"/>
                                        </p:tgtEl>
                                      </p:cBhvr>
                                    </p:animEffect>
                                    <p:anim calcmode="lin" valueType="num">
                                      <p:cBhvr>
                                        <p:cTn id="144" dur="250" fill="hold"/>
                                        <p:tgtEl>
                                          <p:spTgt spid="12"/>
                                        </p:tgtEl>
                                        <p:attrNameLst>
                                          <p:attrName>ppt_x</p:attrName>
                                        </p:attrNameLst>
                                      </p:cBhvr>
                                      <p:tavLst>
                                        <p:tav tm="0">
                                          <p:val>
                                            <p:strVal val="#ppt_x"/>
                                          </p:val>
                                        </p:tav>
                                        <p:tav tm="100000">
                                          <p:val>
                                            <p:strVal val="#ppt_x"/>
                                          </p:val>
                                        </p:tav>
                                      </p:tavLst>
                                    </p:anim>
                                    <p:anim calcmode="lin" valueType="num">
                                      <p:cBhvr>
                                        <p:cTn id="145" dur="250" fill="hold"/>
                                        <p:tgtEl>
                                          <p:spTgt spid="12"/>
                                        </p:tgtEl>
                                        <p:attrNameLst>
                                          <p:attrName>ppt_y</p:attrName>
                                        </p:attrNameLst>
                                      </p:cBhvr>
                                      <p:tavLst>
                                        <p:tav tm="0">
                                          <p:val>
                                            <p:strVal val="#ppt_y+.1"/>
                                          </p:val>
                                        </p:tav>
                                        <p:tav tm="100000">
                                          <p:val>
                                            <p:strVal val="#ppt_y"/>
                                          </p:val>
                                        </p:tav>
                                      </p:tavLst>
                                    </p:anim>
                                  </p:childTnLst>
                                </p:cTn>
                              </p:par>
                            </p:childTnLst>
                          </p:cTn>
                        </p:par>
                        <p:par>
                          <p:cTn id="146" fill="hold" nodeType="afterGroup">
                            <p:stCondLst>
                              <p:cond delay="6500"/>
                            </p:stCondLst>
                            <p:childTnLst>
                              <p:par>
                                <p:cTn id="147" presetID="42" presetClass="entr" presetSubtype="0" fill="hold" grpId="0" nodeType="afterEffect">
                                  <p:stCondLst>
                                    <p:cond delay="0"/>
                                  </p:stCondLst>
                                  <p:childTnLst>
                                    <p:set>
                                      <p:cBhvr>
                                        <p:cTn id="148" dur="1" fill="hold">
                                          <p:stCondLst>
                                            <p:cond delay="0"/>
                                          </p:stCondLst>
                                        </p:cTn>
                                        <p:tgtEl>
                                          <p:spTgt spid="32"/>
                                        </p:tgtEl>
                                        <p:attrNameLst>
                                          <p:attrName>style.visibility</p:attrName>
                                        </p:attrNameLst>
                                      </p:cBhvr>
                                      <p:to>
                                        <p:strVal val="visible"/>
                                      </p:to>
                                    </p:set>
                                    <p:animEffect transition="in" filter="fade">
                                      <p:cBhvr>
                                        <p:cTn id="149" dur="250"/>
                                        <p:tgtEl>
                                          <p:spTgt spid="32"/>
                                        </p:tgtEl>
                                      </p:cBhvr>
                                    </p:animEffect>
                                    <p:anim calcmode="lin" valueType="num">
                                      <p:cBhvr>
                                        <p:cTn id="150" dur="250" fill="hold"/>
                                        <p:tgtEl>
                                          <p:spTgt spid="32"/>
                                        </p:tgtEl>
                                        <p:attrNameLst>
                                          <p:attrName>ppt_x</p:attrName>
                                        </p:attrNameLst>
                                      </p:cBhvr>
                                      <p:tavLst>
                                        <p:tav tm="0">
                                          <p:val>
                                            <p:strVal val="#ppt_x"/>
                                          </p:val>
                                        </p:tav>
                                        <p:tav tm="100000">
                                          <p:val>
                                            <p:strVal val="#ppt_x"/>
                                          </p:val>
                                        </p:tav>
                                      </p:tavLst>
                                    </p:anim>
                                    <p:anim calcmode="lin" valueType="num">
                                      <p:cBhvr>
                                        <p:cTn id="151" dur="250" fill="hold"/>
                                        <p:tgtEl>
                                          <p:spTgt spid="32"/>
                                        </p:tgtEl>
                                        <p:attrNameLst>
                                          <p:attrName>ppt_y</p:attrName>
                                        </p:attrNameLst>
                                      </p:cBhvr>
                                      <p:tavLst>
                                        <p:tav tm="0">
                                          <p:val>
                                            <p:strVal val="#ppt_y+.1"/>
                                          </p:val>
                                        </p:tav>
                                        <p:tav tm="100000">
                                          <p:val>
                                            <p:strVal val="#ppt_y"/>
                                          </p:val>
                                        </p:tav>
                                      </p:tavLst>
                                    </p:anim>
                                  </p:childTnLst>
                                </p:cTn>
                              </p:par>
                            </p:childTnLst>
                          </p:cTn>
                        </p:par>
                        <p:par>
                          <p:cTn id="152" fill="hold" nodeType="afterGroup">
                            <p:stCondLst>
                              <p:cond delay="6750"/>
                            </p:stCondLst>
                            <p:childTnLst>
                              <p:par>
                                <p:cTn id="153" presetID="42" presetClass="entr" presetSubtype="0" fill="hold" grpId="0" nodeType="afterEffect">
                                  <p:stCondLst>
                                    <p:cond delay="0"/>
                                  </p:stCondLst>
                                  <p:childTnLst>
                                    <p:set>
                                      <p:cBhvr>
                                        <p:cTn id="154" dur="1" fill="hold">
                                          <p:stCondLst>
                                            <p:cond delay="0"/>
                                          </p:stCondLst>
                                        </p:cTn>
                                        <p:tgtEl>
                                          <p:spTgt spid="33"/>
                                        </p:tgtEl>
                                        <p:attrNameLst>
                                          <p:attrName>style.visibility</p:attrName>
                                        </p:attrNameLst>
                                      </p:cBhvr>
                                      <p:to>
                                        <p:strVal val="visible"/>
                                      </p:to>
                                    </p:set>
                                    <p:animEffect transition="in" filter="fade">
                                      <p:cBhvr>
                                        <p:cTn id="155" dur="250"/>
                                        <p:tgtEl>
                                          <p:spTgt spid="33"/>
                                        </p:tgtEl>
                                      </p:cBhvr>
                                    </p:animEffect>
                                    <p:anim calcmode="lin" valueType="num">
                                      <p:cBhvr>
                                        <p:cTn id="156" dur="250" fill="hold"/>
                                        <p:tgtEl>
                                          <p:spTgt spid="33"/>
                                        </p:tgtEl>
                                        <p:attrNameLst>
                                          <p:attrName>ppt_x</p:attrName>
                                        </p:attrNameLst>
                                      </p:cBhvr>
                                      <p:tavLst>
                                        <p:tav tm="0">
                                          <p:val>
                                            <p:strVal val="#ppt_x"/>
                                          </p:val>
                                        </p:tav>
                                        <p:tav tm="100000">
                                          <p:val>
                                            <p:strVal val="#ppt_x"/>
                                          </p:val>
                                        </p:tav>
                                      </p:tavLst>
                                    </p:anim>
                                    <p:anim calcmode="lin" valueType="num">
                                      <p:cBhvr>
                                        <p:cTn id="157" dur="25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P spid="9" grpId="0" animBg="1"/>
      <p:bldP spid="12" grpId="0" animBg="1"/>
      <p:bldP spid="15" grpId="0" animBg="1"/>
      <p:bldP spid="28" grpId="0"/>
      <p:bldP spid="29" grpId="0"/>
      <p:bldP spid="30" grpId="0"/>
      <p:bldP spid="31" grpId="0"/>
      <p:bldP spid="32" grpId="0"/>
      <p:bldP spid="33" grpId="0"/>
      <p:bldP spid="34"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6">
            <a:extLst>
              <a:ext uri="{FF2B5EF4-FFF2-40B4-BE49-F238E27FC236}">
                <a16:creationId xmlns="" xmlns:a16="http://schemas.microsoft.com/office/drawing/2014/main" id="{CDF6709B-D9D7-4330-B8ED-5DBC3955F957}"/>
              </a:ext>
            </a:extLst>
          </p:cNvPr>
          <p:cNvSpPr/>
          <p:nvPr/>
        </p:nvSpPr>
        <p:spPr>
          <a:xfrm rot="873528">
            <a:off x="7050901" y="3459452"/>
            <a:ext cx="1187280" cy="1359600"/>
          </a:xfrm>
          <a:custGeom>
            <a:avLst/>
            <a:gdLst/>
            <a:ahLst/>
            <a:cxnLst>
              <a:cxn ang="0">
                <a:pos x="wd2" y="hd2"/>
              </a:cxn>
              <a:cxn ang="5400000">
                <a:pos x="wd2" y="hd2"/>
              </a:cxn>
              <a:cxn ang="10800000">
                <a:pos x="wd2" y="hd2"/>
              </a:cxn>
              <a:cxn ang="16200000">
                <a:pos x="wd2" y="hd2"/>
              </a:cxn>
            </a:cxnLst>
            <a:rect l="0" t="0" r="r" b="b"/>
            <a:pathLst>
              <a:path w="21600" h="20132" extrusionOk="0">
                <a:moveTo>
                  <a:pt x="13929" y="3851"/>
                </a:moveTo>
                <a:cubicBezTo>
                  <a:pt x="14600" y="1451"/>
                  <a:pt x="17626" y="-268"/>
                  <a:pt x="21600" y="376"/>
                </a:cubicBezTo>
                <a:cubicBezTo>
                  <a:pt x="21573" y="372"/>
                  <a:pt x="21544" y="364"/>
                  <a:pt x="21517" y="359"/>
                </a:cubicBezTo>
                <a:cubicBezTo>
                  <a:pt x="19214" y="-228"/>
                  <a:pt x="4602" y="-1468"/>
                  <a:pt x="0" y="9812"/>
                </a:cubicBezTo>
                <a:cubicBezTo>
                  <a:pt x="278" y="12533"/>
                  <a:pt x="886" y="15276"/>
                  <a:pt x="3578" y="20132"/>
                </a:cubicBezTo>
                <a:lnTo>
                  <a:pt x="15687" y="15236"/>
                </a:lnTo>
                <a:cubicBezTo>
                  <a:pt x="13277" y="10565"/>
                  <a:pt x="13027" y="6823"/>
                  <a:pt x="13929" y="3851"/>
                </a:cubicBezTo>
                <a:close/>
              </a:path>
            </a:pathLst>
          </a:custGeom>
          <a:solidFill>
            <a:schemeClr val="bg1">
              <a:lumMod val="85000"/>
            </a:schemeClr>
          </a:solidFill>
          <a:ln w="12700">
            <a:miter lim="400000"/>
          </a:ln>
          <a:effectLst/>
        </p:spPr>
        <p:txBody>
          <a:bodyPr lIns="0" tIns="0" rIns="0" bIns="0" anchor="ctr"/>
          <a:lstStyle/>
          <a:p>
            <a:pPr lvl="0" algn="r" rtl="1">
              <a:defRPr sz="3000">
                <a:solidFill>
                  <a:srgbClr val="FFFFFF"/>
                </a:solidFill>
                <a:effectLst>
                  <a:outerShdw blurRad="38100" dist="12700" dir="5400000" rotWithShape="0">
                    <a:srgbClr val="000000">
                      <a:alpha val="50000"/>
                    </a:srgbClr>
                  </a:outerShdw>
                </a:effectLst>
              </a:defRPr>
            </a:pPr>
            <a:endParaRPr dirty="0"/>
          </a:p>
        </p:txBody>
      </p:sp>
      <p:sp>
        <p:nvSpPr>
          <p:cNvPr id="36" name="Shape 7">
            <a:extLst>
              <a:ext uri="{FF2B5EF4-FFF2-40B4-BE49-F238E27FC236}">
                <a16:creationId xmlns="" xmlns:a16="http://schemas.microsoft.com/office/drawing/2014/main" id="{74C6CE5F-DCC7-403B-AEFF-B07EDBA0F15B}"/>
              </a:ext>
            </a:extLst>
          </p:cNvPr>
          <p:cNvSpPr/>
          <p:nvPr/>
        </p:nvSpPr>
        <p:spPr>
          <a:xfrm rot="873528">
            <a:off x="8017447" y="4893306"/>
            <a:ext cx="1359600" cy="1187280"/>
          </a:xfrm>
          <a:custGeom>
            <a:avLst/>
            <a:gdLst/>
            <a:ahLst/>
            <a:cxnLst>
              <a:cxn ang="0">
                <a:pos x="wd2" y="hd2"/>
              </a:cxn>
              <a:cxn ang="5400000">
                <a:pos x="wd2" y="hd2"/>
              </a:cxn>
              <a:cxn ang="10800000">
                <a:pos x="wd2" y="hd2"/>
              </a:cxn>
              <a:cxn ang="16200000">
                <a:pos x="wd2" y="hd2"/>
              </a:cxn>
            </a:cxnLst>
            <a:rect l="0" t="0" r="r" b="b"/>
            <a:pathLst>
              <a:path w="20132" h="21600" extrusionOk="0">
                <a:moveTo>
                  <a:pt x="3851" y="7671"/>
                </a:moveTo>
                <a:cubicBezTo>
                  <a:pt x="1451" y="7000"/>
                  <a:pt x="-268" y="3974"/>
                  <a:pt x="376" y="0"/>
                </a:cubicBezTo>
                <a:cubicBezTo>
                  <a:pt x="372" y="27"/>
                  <a:pt x="364" y="56"/>
                  <a:pt x="359" y="83"/>
                </a:cubicBezTo>
                <a:cubicBezTo>
                  <a:pt x="-228" y="2386"/>
                  <a:pt x="-1468" y="16998"/>
                  <a:pt x="9812" y="21600"/>
                </a:cubicBezTo>
                <a:cubicBezTo>
                  <a:pt x="12533" y="21322"/>
                  <a:pt x="15276" y="20714"/>
                  <a:pt x="20132" y="18022"/>
                </a:cubicBezTo>
                <a:lnTo>
                  <a:pt x="15236" y="5913"/>
                </a:lnTo>
                <a:cubicBezTo>
                  <a:pt x="10565" y="8323"/>
                  <a:pt x="6823" y="8573"/>
                  <a:pt x="3851" y="7671"/>
                </a:cubicBezTo>
                <a:close/>
              </a:path>
            </a:pathLst>
          </a:custGeom>
          <a:solidFill>
            <a:schemeClr val="bg1">
              <a:lumMod val="85000"/>
            </a:schemeClr>
          </a:solidFill>
          <a:ln w="12700">
            <a:miter lim="400000"/>
          </a:ln>
          <a:effectLst/>
        </p:spPr>
        <p:txBody>
          <a:bodyPr lIns="0" tIns="0" rIns="0" bIns="0" anchor="ctr"/>
          <a:lstStyle/>
          <a:p>
            <a:pPr lvl="0" algn="r" rtl="1">
              <a:defRPr sz="3000">
                <a:solidFill>
                  <a:srgbClr val="FFFFFF"/>
                </a:solidFill>
                <a:effectLst>
                  <a:outerShdw blurRad="38100" dist="12700" dir="5400000" rotWithShape="0">
                    <a:srgbClr val="000000">
                      <a:alpha val="50000"/>
                    </a:srgbClr>
                  </a:outerShdw>
                </a:effectLst>
              </a:defRPr>
            </a:pPr>
            <a:endParaRPr dirty="0"/>
          </a:p>
        </p:txBody>
      </p:sp>
      <p:sp>
        <p:nvSpPr>
          <p:cNvPr id="37" name="Shape 8">
            <a:extLst>
              <a:ext uri="{FF2B5EF4-FFF2-40B4-BE49-F238E27FC236}">
                <a16:creationId xmlns="" xmlns:a16="http://schemas.microsoft.com/office/drawing/2014/main" id="{F1C5A5DE-0A45-4477-B315-60B6D18CF0F8}"/>
              </a:ext>
            </a:extLst>
          </p:cNvPr>
          <p:cNvSpPr/>
          <p:nvPr/>
        </p:nvSpPr>
        <p:spPr>
          <a:xfrm rot="873528">
            <a:off x="9449810" y="3760180"/>
            <a:ext cx="1187280" cy="1359599"/>
          </a:xfrm>
          <a:custGeom>
            <a:avLst/>
            <a:gdLst/>
            <a:ahLst/>
            <a:cxnLst>
              <a:cxn ang="0">
                <a:pos x="wd2" y="hd2"/>
              </a:cxn>
              <a:cxn ang="5400000">
                <a:pos x="wd2" y="hd2"/>
              </a:cxn>
              <a:cxn ang="10800000">
                <a:pos x="wd2" y="hd2"/>
              </a:cxn>
              <a:cxn ang="16200000">
                <a:pos x="wd2" y="hd2"/>
              </a:cxn>
            </a:cxnLst>
            <a:rect l="0" t="0" r="r" b="b"/>
            <a:pathLst>
              <a:path w="21600" h="20132" extrusionOk="0">
                <a:moveTo>
                  <a:pt x="7671" y="16281"/>
                </a:moveTo>
                <a:cubicBezTo>
                  <a:pt x="7000" y="18681"/>
                  <a:pt x="3974" y="20400"/>
                  <a:pt x="0" y="19756"/>
                </a:cubicBezTo>
                <a:cubicBezTo>
                  <a:pt x="27" y="19760"/>
                  <a:pt x="56" y="19768"/>
                  <a:pt x="83" y="19773"/>
                </a:cubicBezTo>
                <a:cubicBezTo>
                  <a:pt x="2386" y="20360"/>
                  <a:pt x="16998" y="21600"/>
                  <a:pt x="21600" y="10320"/>
                </a:cubicBezTo>
                <a:cubicBezTo>
                  <a:pt x="21322" y="7599"/>
                  <a:pt x="20714" y="4856"/>
                  <a:pt x="18022" y="0"/>
                </a:cubicBezTo>
                <a:lnTo>
                  <a:pt x="5913" y="4896"/>
                </a:lnTo>
                <a:cubicBezTo>
                  <a:pt x="8323" y="9567"/>
                  <a:pt x="8573" y="13309"/>
                  <a:pt x="7671" y="16281"/>
                </a:cubicBezTo>
                <a:close/>
              </a:path>
            </a:pathLst>
          </a:custGeom>
          <a:solidFill>
            <a:schemeClr val="bg1">
              <a:lumMod val="85000"/>
            </a:schemeClr>
          </a:solidFill>
          <a:ln w="12700">
            <a:miter lim="400000"/>
          </a:ln>
          <a:effectLst/>
        </p:spPr>
        <p:txBody>
          <a:bodyPr lIns="0" tIns="0" rIns="0" bIns="0" anchor="ctr"/>
          <a:lstStyle/>
          <a:p>
            <a:pPr lvl="0" algn="r" rtl="1">
              <a:defRPr sz="3000">
                <a:solidFill>
                  <a:srgbClr val="FFFFFF"/>
                </a:solidFill>
                <a:effectLst>
                  <a:outerShdw blurRad="38100" dist="12700" dir="5400000" rotWithShape="0">
                    <a:srgbClr val="000000">
                      <a:alpha val="50000"/>
                    </a:srgbClr>
                  </a:outerShdw>
                </a:effectLst>
              </a:defRPr>
            </a:pPr>
            <a:endParaRPr dirty="0"/>
          </a:p>
        </p:txBody>
      </p:sp>
      <p:sp>
        <p:nvSpPr>
          <p:cNvPr id="38" name="Shape 9">
            <a:extLst>
              <a:ext uri="{FF2B5EF4-FFF2-40B4-BE49-F238E27FC236}">
                <a16:creationId xmlns="" xmlns:a16="http://schemas.microsoft.com/office/drawing/2014/main" id="{98548BDA-4606-4A63-9EA0-E0DF0F5F2ABB}"/>
              </a:ext>
            </a:extLst>
          </p:cNvPr>
          <p:cNvSpPr/>
          <p:nvPr/>
        </p:nvSpPr>
        <p:spPr>
          <a:xfrm rot="873528">
            <a:off x="8312334" y="2497214"/>
            <a:ext cx="1359600" cy="1187279"/>
          </a:xfrm>
          <a:custGeom>
            <a:avLst/>
            <a:gdLst/>
            <a:ahLst/>
            <a:cxnLst>
              <a:cxn ang="0">
                <a:pos x="wd2" y="hd2"/>
              </a:cxn>
              <a:cxn ang="5400000">
                <a:pos x="wd2" y="hd2"/>
              </a:cxn>
              <a:cxn ang="10800000">
                <a:pos x="wd2" y="hd2"/>
              </a:cxn>
              <a:cxn ang="16200000">
                <a:pos x="wd2" y="hd2"/>
              </a:cxn>
            </a:cxnLst>
            <a:rect l="0" t="0" r="r" b="b"/>
            <a:pathLst>
              <a:path w="20132" h="21600" extrusionOk="0">
                <a:moveTo>
                  <a:pt x="16281" y="13929"/>
                </a:moveTo>
                <a:cubicBezTo>
                  <a:pt x="18681" y="14600"/>
                  <a:pt x="20400" y="17626"/>
                  <a:pt x="19756" y="21600"/>
                </a:cubicBezTo>
                <a:cubicBezTo>
                  <a:pt x="19760" y="21573"/>
                  <a:pt x="19768" y="21544"/>
                  <a:pt x="19773" y="21517"/>
                </a:cubicBezTo>
                <a:cubicBezTo>
                  <a:pt x="20360" y="19214"/>
                  <a:pt x="21600" y="4602"/>
                  <a:pt x="10320" y="0"/>
                </a:cubicBezTo>
                <a:cubicBezTo>
                  <a:pt x="7599" y="278"/>
                  <a:pt x="4856" y="886"/>
                  <a:pt x="0" y="3578"/>
                </a:cubicBezTo>
                <a:lnTo>
                  <a:pt x="4896" y="15687"/>
                </a:lnTo>
                <a:cubicBezTo>
                  <a:pt x="9567" y="13277"/>
                  <a:pt x="13309" y="13027"/>
                  <a:pt x="16281" y="13929"/>
                </a:cubicBezTo>
                <a:close/>
              </a:path>
            </a:pathLst>
          </a:custGeom>
          <a:solidFill>
            <a:schemeClr val="bg1">
              <a:lumMod val="85000"/>
            </a:schemeClr>
          </a:solidFill>
          <a:ln w="12700">
            <a:miter lim="400000"/>
          </a:ln>
          <a:effectLst/>
        </p:spPr>
        <p:txBody>
          <a:bodyPr lIns="0" tIns="0" rIns="0" bIns="0" anchor="ctr"/>
          <a:lstStyle/>
          <a:p>
            <a:pPr lvl="0" algn="r" rtl="1">
              <a:defRPr sz="3000">
                <a:solidFill>
                  <a:srgbClr val="FFFFFF"/>
                </a:solidFill>
                <a:effectLst>
                  <a:outerShdw blurRad="38100" dist="12700" dir="5400000" rotWithShape="0">
                    <a:srgbClr val="000000">
                      <a:alpha val="50000"/>
                    </a:srgbClr>
                  </a:outerShdw>
                </a:effectLst>
              </a:defRPr>
            </a:pPr>
            <a:endParaRPr dirty="0"/>
          </a:p>
        </p:txBody>
      </p:sp>
      <p:sp>
        <p:nvSpPr>
          <p:cNvPr id="39" name="Shape 10">
            <a:extLst>
              <a:ext uri="{FF2B5EF4-FFF2-40B4-BE49-F238E27FC236}">
                <a16:creationId xmlns="" xmlns:a16="http://schemas.microsoft.com/office/drawing/2014/main" id="{0DBDB87D-746A-46A8-9F7A-6B5BDDD580AD}"/>
              </a:ext>
            </a:extLst>
          </p:cNvPr>
          <p:cNvSpPr/>
          <p:nvPr/>
        </p:nvSpPr>
        <p:spPr>
          <a:xfrm rot="873528">
            <a:off x="7265121" y="2443153"/>
            <a:ext cx="1433601" cy="1739936"/>
          </a:xfrm>
          <a:custGeom>
            <a:avLst/>
            <a:gdLst/>
            <a:ahLst/>
            <a:cxnLst>
              <a:cxn ang="0">
                <a:pos x="wd2" y="hd2"/>
              </a:cxn>
              <a:cxn ang="5400000">
                <a:pos x="wd2" y="hd2"/>
              </a:cxn>
              <a:cxn ang="10800000">
                <a:pos x="wd2" y="hd2"/>
              </a:cxn>
              <a:cxn ang="16200000">
                <a:pos x="wd2" y="hd2"/>
              </a:cxn>
            </a:cxnLst>
            <a:rect l="0" t="0" r="r" b="b"/>
            <a:pathLst>
              <a:path w="20842" h="21600" extrusionOk="0">
                <a:moveTo>
                  <a:pt x="18755" y="8290"/>
                </a:moveTo>
                <a:lnTo>
                  <a:pt x="13932" y="0"/>
                </a:lnTo>
                <a:cubicBezTo>
                  <a:pt x="4453" y="4270"/>
                  <a:pt x="-758" y="12901"/>
                  <a:pt x="90" y="21600"/>
                </a:cubicBezTo>
                <a:cubicBezTo>
                  <a:pt x="3767" y="12143"/>
                  <a:pt x="15444" y="13183"/>
                  <a:pt x="17285" y="13675"/>
                </a:cubicBezTo>
                <a:cubicBezTo>
                  <a:pt x="18392" y="13854"/>
                  <a:pt x="19594" y="14276"/>
                  <a:pt x="20842" y="15000"/>
                </a:cubicBezTo>
                <a:cubicBezTo>
                  <a:pt x="20781" y="13165"/>
                  <a:pt x="19921" y="10282"/>
                  <a:pt x="18755" y="8290"/>
                </a:cubicBezTo>
                <a:close/>
              </a:path>
            </a:pathLst>
          </a:custGeom>
          <a:solidFill>
            <a:schemeClr val="accent1"/>
          </a:solidFill>
          <a:ln w="12700">
            <a:miter lim="400000"/>
          </a:ln>
        </p:spPr>
        <p:txBody>
          <a:bodyPr lIns="0" tIns="0" rIns="0" bIns="0" anchor="ctr"/>
          <a:lstStyle/>
          <a:p>
            <a:pPr lvl="0" algn="ctr" rtl="1">
              <a:defRPr sz="3000">
                <a:solidFill>
                  <a:srgbClr val="FFFFFF"/>
                </a:solidFill>
                <a:effectLst>
                  <a:outerShdw blurRad="38100" dist="12700" dir="5400000" rotWithShape="0">
                    <a:srgbClr val="000000">
                      <a:alpha val="50000"/>
                    </a:srgbClr>
                  </a:outerShdw>
                </a:effectLst>
              </a:defRPr>
            </a:pPr>
            <a:r>
              <a:rPr lang="ar-DZ" dirty="0" smtClean="0"/>
              <a:t>02</a:t>
            </a:r>
            <a:endParaRPr dirty="0"/>
          </a:p>
        </p:txBody>
      </p:sp>
      <p:sp>
        <p:nvSpPr>
          <p:cNvPr id="40" name="Shape 11">
            <a:extLst>
              <a:ext uri="{FF2B5EF4-FFF2-40B4-BE49-F238E27FC236}">
                <a16:creationId xmlns="" xmlns:a16="http://schemas.microsoft.com/office/drawing/2014/main" id="{76C452FC-16EA-4F35-855D-F7521B21D26A}"/>
              </a:ext>
            </a:extLst>
          </p:cNvPr>
          <p:cNvSpPr/>
          <p:nvPr/>
        </p:nvSpPr>
        <p:spPr>
          <a:xfrm rot="873528">
            <a:off x="7001503" y="4431395"/>
            <a:ext cx="1739936" cy="1433601"/>
          </a:xfrm>
          <a:custGeom>
            <a:avLst/>
            <a:gdLst/>
            <a:ahLst/>
            <a:cxnLst>
              <a:cxn ang="0">
                <a:pos x="wd2" y="hd2"/>
              </a:cxn>
              <a:cxn ang="5400000">
                <a:pos x="wd2" y="hd2"/>
              </a:cxn>
              <a:cxn ang="10800000">
                <a:pos x="wd2" y="hd2"/>
              </a:cxn>
              <a:cxn ang="16200000">
                <a:pos x="wd2" y="hd2"/>
              </a:cxn>
            </a:cxnLst>
            <a:rect l="0" t="0" r="r" b="b"/>
            <a:pathLst>
              <a:path w="21600" h="20842" extrusionOk="0">
                <a:moveTo>
                  <a:pt x="8290" y="2087"/>
                </a:moveTo>
                <a:lnTo>
                  <a:pt x="0" y="6910"/>
                </a:lnTo>
                <a:cubicBezTo>
                  <a:pt x="4270" y="16389"/>
                  <a:pt x="12901" y="21600"/>
                  <a:pt x="21600" y="20752"/>
                </a:cubicBezTo>
                <a:cubicBezTo>
                  <a:pt x="12143" y="17075"/>
                  <a:pt x="13183" y="5398"/>
                  <a:pt x="13675" y="3557"/>
                </a:cubicBezTo>
                <a:cubicBezTo>
                  <a:pt x="13854" y="2450"/>
                  <a:pt x="14276" y="1248"/>
                  <a:pt x="15000" y="0"/>
                </a:cubicBezTo>
                <a:cubicBezTo>
                  <a:pt x="13165" y="61"/>
                  <a:pt x="10282" y="921"/>
                  <a:pt x="8290" y="2087"/>
                </a:cubicBezTo>
                <a:close/>
              </a:path>
            </a:pathLst>
          </a:custGeom>
          <a:solidFill>
            <a:schemeClr val="accent4"/>
          </a:solidFill>
          <a:ln w="12700">
            <a:miter lim="400000"/>
          </a:ln>
        </p:spPr>
        <p:txBody>
          <a:bodyPr lIns="0" tIns="0" rIns="0" bIns="0" anchor="ctr"/>
          <a:lstStyle/>
          <a:p>
            <a:pPr lvl="0" algn="ctr" rtl="1">
              <a:defRPr sz="3000">
                <a:solidFill>
                  <a:srgbClr val="FFFFFF"/>
                </a:solidFill>
                <a:effectLst>
                  <a:outerShdw blurRad="38100" dist="12700" dir="5400000" rotWithShape="0">
                    <a:srgbClr val="000000">
                      <a:alpha val="50000"/>
                    </a:srgbClr>
                  </a:outerShdw>
                </a:effectLst>
              </a:defRPr>
            </a:pPr>
            <a:r>
              <a:rPr lang="ar-DZ" dirty="0" smtClean="0"/>
              <a:t>04</a:t>
            </a:r>
            <a:endParaRPr dirty="0"/>
          </a:p>
        </p:txBody>
      </p:sp>
      <p:sp>
        <p:nvSpPr>
          <p:cNvPr id="41" name="Shape 12">
            <a:extLst>
              <a:ext uri="{FF2B5EF4-FFF2-40B4-BE49-F238E27FC236}">
                <a16:creationId xmlns="" xmlns:a16="http://schemas.microsoft.com/office/drawing/2014/main" id="{3F583726-77E1-4490-88E8-52D833199E81}"/>
              </a:ext>
            </a:extLst>
          </p:cNvPr>
          <p:cNvSpPr/>
          <p:nvPr/>
        </p:nvSpPr>
        <p:spPr>
          <a:xfrm rot="873528">
            <a:off x="8990790" y="4396418"/>
            <a:ext cx="1433601" cy="1739936"/>
          </a:xfrm>
          <a:custGeom>
            <a:avLst/>
            <a:gdLst/>
            <a:ahLst/>
            <a:cxnLst>
              <a:cxn ang="0">
                <a:pos x="wd2" y="hd2"/>
              </a:cxn>
              <a:cxn ang="5400000">
                <a:pos x="wd2" y="hd2"/>
              </a:cxn>
              <a:cxn ang="10800000">
                <a:pos x="wd2" y="hd2"/>
              </a:cxn>
              <a:cxn ang="16200000">
                <a:pos x="wd2" y="hd2"/>
              </a:cxn>
            </a:cxnLst>
            <a:rect l="0" t="0" r="r" b="b"/>
            <a:pathLst>
              <a:path w="20842" h="21600" extrusionOk="0">
                <a:moveTo>
                  <a:pt x="2087" y="13310"/>
                </a:moveTo>
                <a:lnTo>
                  <a:pt x="6910" y="21600"/>
                </a:lnTo>
                <a:cubicBezTo>
                  <a:pt x="16389" y="17330"/>
                  <a:pt x="21600" y="8699"/>
                  <a:pt x="20752" y="0"/>
                </a:cubicBezTo>
                <a:cubicBezTo>
                  <a:pt x="17075" y="9457"/>
                  <a:pt x="5398" y="8417"/>
                  <a:pt x="3557" y="7925"/>
                </a:cubicBezTo>
                <a:cubicBezTo>
                  <a:pt x="2450" y="7746"/>
                  <a:pt x="1248" y="7324"/>
                  <a:pt x="0" y="6600"/>
                </a:cubicBezTo>
                <a:cubicBezTo>
                  <a:pt x="61" y="8435"/>
                  <a:pt x="921" y="11318"/>
                  <a:pt x="2087" y="13310"/>
                </a:cubicBezTo>
                <a:close/>
              </a:path>
            </a:pathLst>
          </a:custGeom>
          <a:solidFill>
            <a:schemeClr val="accent3"/>
          </a:solidFill>
          <a:ln w="12700">
            <a:miter lim="400000"/>
          </a:ln>
        </p:spPr>
        <p:txBody>
          <a:bodyPr lIns="0" tIns="0" rIns="0" bIns="0" anchor="ctr"/>
          <a:lstStyle/>
          <a:p>
            <a:pPr lvl="0" algn="ctr" rtl="1">
              <a:defRPr sz="3000">
                <a:solidFill>
                  <a:srgbClr val="FFFFFF"/>
                </a:solidFill>
                <a:effectLst>
                  <a:outerShdw blurRad="38100" dist="12700" dir="5400000" rotWithShape="0">
                    <a:srgbClr val="000000">
                      <a:alpha val="50000"/>
                    </a:srgbClr>
                  </a:outerShdw>
                </a:effectLst>
              </a:defRPr>
            </a:pPr>
            <a:r>
              <a:rPr lang="ar-DZ" dirty="0" smtClean="0"/>
              <a:t>03</a:t>
            </a:r>
            <a:endParaRPr dirty="0"/>
          </a:p>
        </p:txBody>
      </p:sp>
      <p:sp>
        <p:nvSpPr>
          <p:cNvPr id="42" name="Shape 13">
            <a:extLst>
              <a:ext uri="{FF2B5EF4-FFF2-40B4-BE49-F238E27FC236}">
                <a16:creationId xmlns="" xmlns:a16="http://schemas.microsoft.com/office/drawing/2014/main" id="{74DC903D-7247-4B4D-BF7F-2D016C106D95}"/>
              </a:ext>
            </a:extLst>
          </p:cNvPr>
          <p:cNvSpPr/>
          <p:nvPr/>
        </p:nvSpPr>
        <p:spPr>
          <a:xfrm rot="873528">
            <a:off x="8950879" y="2712791"/>
            <a:ext cx="1739936" cy="1433601"/>
          </a:xfrm>
          <a:custGeom>
            <a:avLst/>
            <a:gdLst/>
            <a:ahLst/>
            <a:cxnLst>
              <a:cxn ang="0">
                <a:pos x="wd2" y="hd2"/>
              </a:cxn>
              <a:cxn ang="5400000">
                <a:pos x="wd2" y="hd2"/>
              </a:cxn>
              <a:cxn ang="10800000">
                <a:pos x="wd2" y="hd2"/>
              </a:cxn>
              <a:cxn ang="16200000">
                <a:pos x="wd2" y="hd2"/>
              </a:cxn>
            </a:cxnLst>
            <a:rect l="0" t="0" r="r" b="b"/>
            <a:pathLst>
              <a:path w="21600" h="20842" extrusionOk="0">
                <a:moveTo>
                  <a:pt x="13310" y="18755"/>
                </a:moveTo>
                <a:lnTo>
                  <a:pt x="21600" y="13932"/>
                </a:lnTo>
                <a:cubicBezTo>
                  <a:pt x="17330" y="4453"/>
                  <a:pt x="8699" y="-758"/>
                  <a:pt x="0" y="90"/>
                </a:cubicBezTo>
                <a:cubicBezTo>
                  <a:pt x="9457" y="3767"/>
                  <a:pt x="8417" y="15444"/>
                  <a:pt x="7925" y="17285"/>
                </a:cubicBezTo>
                <a:cubicBezTo>
                  <a:pt x="7746" y="18392"/>
                  <a:pt x="7324" y="19594"/>
                  <a:pt x="6600" y="20842"/>
                </a:cubicBezTo>
                <a:cubicBezTo>
                  <a:pt x="8435" y="20781"/>
                  <a:pt x="11318" y="19921"/>
                  <a:pt x="13310" y="18755"/>
                </a:cubicBezTo>
                <a:close/>
              </a:path>
            </a:pathLst>
          </a:custGeom>
          <a:solidFill>
            <a:schemeClr val="accent2"/>
          </a:solidFill>
          <a:ln w="12700">
            <a:miter lim="400000"/>
          </a:ln>
        </p:spPr>
        <p:txBody>
          <a:bodyPr lIns="0" tIns="0" rIns="0" bIns="0" anchor="ctr"/>
          <a:lstStyle/>
          <a:p>
            <a:pPr lvl="0" algn="ctr" rtl="1">
              <a:defRPr sz="3000">
                <a:solidFill>
                  <a:srgbClr val="FFFFFF"/>
                </a:solidFill>
                <a:effectLst>
                  <a:outerShdw blurRad="38100" dist="12700" dir="5400000" rotWithShape="0">
                    <a:srgbClr val="000000">
                      <a:alpha val="50000"/>
                    </a:srgbClr>
                  </a:outerShdw>
                </a:effectLst>
              </a:defRPr>
            </a:pPr>
            <a:r>
              <a:rPr lang="ar-DZ" dirty="0" smtClean="0"/>
              <a:t>01</a:t>
            </a:r>
            <a:endParaRPr dirty="0"/>
          </a:p>
        </p:txBody>
      </p:sp>
      <p:sp>
        <p:nvSpPr>
          <p:cNvPr id="43" name="TextBox 42">
            <a:extLst>
              <a:ext uri="{FF2B5EF4-FFF2-40B4-BE49-F238E27FC236}">
                <a16:creationId xmlns="" xmlns:a16="http://schemas.microsoft.com/office/drawing/2014/main" id="{6363225F-34B1-4980-A84E-79709C549559}"/>
              </a:ext>
            </a:extLst>
          </p:cNvPr>
          <p:cNvSpPr txBox="1"/>
          <p:nvPr/>
        </p:nvSpPr>
        <p:spPr>
          <a:xfrm>
            <a:off x="4206877" y="2188888"/>
            <a:ext cx="2692201" cy="1514261"/>
          </a:xfrm>
          <a:prstGeom prst="rect">
            <a:avLst/>
          </a:prstGeom>
          <a:noFill/>
        </p:spPr>
        <p:txBody>
          <a:bodyPr wrap="square" rtlCol="0">
            <a:spAutoFit/>
          </a:bodyPr>
          <a:lstStyle/>
          <a:p>
            <a:pPr algn="justLow" rtl="1">
              <a:lnSpc>
                <a:spcPct val="110000"/>
              </a:lnSpc>
            </a:pPr>
            <a:r>
              <a:rPr lang="ar-DZ" sz="1200" dirty="0" smtClean="0">
                <a:solidFill>
                  <a:schemeClr val="tx2">
                    <a:lumMod val="50000"/>
                  </a:schemeClr>
                </a:solidFill>
                <a:latin typeface="Cairo Light" panose="00000400000000000000" pitchFamily="2" charset="-78"/>
                <a:cs typeface="Cairo Light" panose="00000400000000000000" pitchFamily="2" charset="-78"/>
              </a:rPr>
              <a:t>-</a:t>
            </a:r>
            <a:r>
              <a:rPr lang="ar-DZ" sz="1200" b="1" dirty="0">
                <a:latin typeface="Arial" panose="020B0604020202020204" pitchFamily="34" charset="0"/>
                <a:cs typeface="Arial" panose="020B0604020202020204" pitchFamily="34" charset="0"/>
              </a:rPr>
              <a:t>هو عملية بين طرفين أو أكثر تشتمل على عقدين فأكثر. </a:t>
            </a:r>
            <a:r>
              <a:rPr lang="ar-DZ" sz="1200" b="1" dirty="0" smtClean="0">
                <a:latin typeface="Arial" panose="020B0604020202020204" pitchFamily="34" charset="0"/>
                <a:cs typeface="Arial" panose="020B0604020202020204" pitchFamily="34" charset="0"/>
              </a:rPr>
              <a:t>صور </a:t>
            </a:r>
            <a:r>
              <a:rPr lang="ar-DZ" sz="1200" b="1" dirty="0">
                <a:latin typeface="Arial" panose="020B0604020202020204" pitchFamily="34" charset="0"/>
                <a:cs typeface="Arial" panose="020B0604020202020204" pitchFamily="34" charset="0"/>
              </a:rPr>
              <a:t>العقود المجتمعة في عملية واحدة </a:t>
            </a:r>
            <a:r>
              <a:rPr lang="ar-DZ" sz="1200" b="1" dirty="0" smtClean="0">
                <a:latin typeface="Arial" panose="020B0604020202020204" pitchFamily="34" charset="0"/>
                <a:cs typeface="Arial" panose="020B0604020202020204" pitchFamily="34" charset="0"/>
              </a:rPr>
              <a:t>,</a:t>
            </a:r>
          </a:p>
          <a:p>
            <a:pPr algn="justLow" rtl="1">
              <a:lnSpc>
                <a:spcPct val="110000"/>
              </a:lnSpc>
            </a:pPr>
            <a:r>
              <a:rPr lang="ar-DZ" sz="1200" b="1" u="sng" dirty="0" smtClean="0">
                <a:latin typeface="Arial" panose="020B0604020202020204" pitchFamily="34" charset="0"/>
                <a:cs typeface="Arial" panose="020B0604020202020204" pitchFamily="34" charset="0"/>
              </a:rPr>
              <a:t>الحكم الشرعي للجمع بين العقود:</a:t>
            </a:r>
            <a:endParaRPr lang="ar-DZ" sz="1200" b="1" dirty="0">
              <a:latin typeface="Arial" panose="020B0604020202020204" pitchFamily="34" charset="0"/>
              <a:cs typeface="Arial" panose="020B0604020202020204" pitchFamily="34" charset="0"/>
            </a:endParaRPr>
          </a:p>
          <a:p>
            <a:pPr algn="justLow" rtl="1">
              <a:lnSpc>
                <a:spcPct val="110000"/>
              </a:lnSpc>
            </a:pPr>
            <a:r>
              <a:rPr lang="ar-DZ" sz="1200" b="1" dirty="0" smtClean="0">
                <a:latin typeface="Arial" panose="020B0604020202020204" pitchFamily="34" charset="0"/>
                <a:cs typeface="Arial" panose="020B0604020202020204" pitchFamily="34" charset="0"/>
              </a:rPr>
              <a:t>يجوز اجتماع </a:t>
            </a:r>
            <a:r>
              <a:rPr lang="ar-DZ" sz="1200" b="1" dirty="0">
                <a:latin typeface="Arial" panose="020B0604020202020204" pitchFamily="34" charset="0"/>
                <a:cs typeface="Arial" panose="020B0604020202020204" pitchFamily="34" charset="0"/>
              </a:rPr>
              <a:t>أكثر من عقد في منظومة واحدة بدون اشتراط عقد في عقد، </a:t>
            </a:r>
            <a:r>
              <a:rPr lang="ar-DZ" sz="1200" b="1" dirty="0" smtClean="0">
                <a:latin typeface="Arial" panose="020B0604020202020204" pitchFamily="34" charset="0"/>
                <a:cs typeface="Arial" panose="020B0604020202020204" pitchFamily="34" charset="0"/>
              </a:rPr>
              <a:t>إذا ،كان </a:t>
            </a:r>
            <a:r>
              <a:rPr lang="ar-DZ" sz="1200" b="1" dirty="0">
                <a:latin typeface="Arial" panose="020B0604020202020204" pitchFamily="34" charset="0"/>
                <a:cs typeface="Arial" panose="020B0604020202020204" pitchFamily="34" charset="0"/>
              </a:rPr>
              <a:t>كل واحــد منها </a:t>
            </a:r>
            <a:r>
              <a:rPr lang="ar-DZ" sz="1200" b="1" dirty="0" smtClean="0">
                <a:latin typeface="Arial" panose="020B0604020202020204" pitchFamily="34" charset="0"/>
                <a:cs typeface="Arial" panose="020B0604020202020204" pitchFamily="34" charset="0"/>
              </a:rPr>
              <a:t>جائزا </a:t>
            </a:r>
            <a:r>
              <a:rPr lang="ar-DZ" sz="1200" b="1" dirty="0">
                <a:latin typeface="Arial" panose="020B0604020202020204" pitchFamily="34" charset="0"/>
                <a:cs typeface="Arial" panose="020B0604020202020204" pitchFamily="34" charset="0"/>
              </a:rPr>
              <a:t>بمفرده، ما لم يكن هناك دليل شــرعي </a:t>
            </a:r>
            <a:r>
              <a:rPr lang="ar-DZ" sz="1200" b="1" dirty="0" smtClean="0">
                <a:latin typeface="Arial" panose="020B0604020202020204" pitchFamily="34" charset="0"/>
                <a:cs typeface="Arial" panose="020B0604020202020204" pitchFamily="34" charset="0"/>
              </a:rPr>
              <a:t>مانع، فعندئذ يمتنع بخصوصه استثناءا,</a:t>
            </a:r>
            <a:endParaRPr lang="ar-EG" sz="1200" b="1" dirty="0">
              <a:solidFill>
                <a:schemeClr val="tx2">
                  <a:lumMod val="50000"/>
                </a:schemeClr>
              </a:solidFill>
              <a:latin typeface="Arial" panose="020B0604020202020204" pitchFamily="34" charset="0"/>
              <a:cs typeface="Arial" panose="020B0604020202020204" pitchFamily="34" charset="0"/>
            </a:endParaRPr>
          </a:p>
        </p:txBody>
      </p:sp>
      <p:sp>
        <p:nvSpPr>
          <p:cNvPr id="44" name="TextBox 43">
            <a:extLst>
              <a:ext uri="{FF2B5EF4-FFF2-40B4-BE49-F238E27FC236}">
                <a16:creationId xmlns="" xmlns:a16="http://schemas.microsoft.com/office/drawing/2014/main" id="{77B44671-70B3-4E95-AC15-6E849D2C1013}"/>
              </a:ext>
            </a:extLst>
          </p:cNvPr>
          <p:cNvSpPr txBox="1"/>
          <p:nvPr/>
        </p:nvSpPr>
        <p:spPr>
          <a:xfrm>
            <a:off x="4176100" y="4150880"/>
            <a:ext cx="2698065" cy="1717393"/>
          </a:xfrm>
          <a:prstGeom prst="rect">
            <a:avLst/>
          </a:prstGeom>
          <a:noFill/>
        </p:spPr>
        <p:txBody>
          <a:bodyPr wrap="square" rtlCol="0">
            <a:spAutoFit/>
          </a:bodyPr>
          <a:lstStyle/>
          <a:p>
            <a:pPr algn="justLow" rtl="1">
              <a:lnSpc>
                <a:spcPct val="110000"/>
              </a:lnSpc>
            </a:pPr>
            <a:r>
              <a:rPr lang="ar-DZ" sz="1200" dirty="0" smtClean="0">
                <a:solidFill>
                  <a:schemeClr val="tx2">
                    <a:lumMod val="50000"/>
                  </a:schemeClr>
                </a:solidFill>
                <a:latin typeface="Cairo Light" panose="00000400000000000000" pitchFamily="2" charset="-78"/>
                <a:cs typeface="Cairo Light" panose="00000400000000000000" pitchFamily="2" charset="-78"/>
              </a:rPr>
              <a:t>-</a:t>
            </a:r>
            <a:r>
              <a:rPr lang="ar-DZ" sz="1200" b="1" dirty="0">
                <a:latin typeface="Arial" panose="020B0604020202020204" pitchFamily="34" charset="0"/>
                <a:cs typeface="Arial" panose="020B0604020202020204" pitchFamily="34" charset="0"/>
              </a:rPr>
              <a:t>الأصل أن يغتفر في العقود الضمنية </a:t>
            </a:r>
            <a:r>
              <a:rPr lang="ar-DZ" sz="1200" b="1" dirty="0" smtClean="0">
                <a:latin typeface="Arial" panose="020B0604020202020204" pitchFamily="34" charset="0"/>
                <a:cs typeface="Arial" panose="020B0604020202020204" pitchFamily="34" charset="0"/>
              </a:rPr>
              <a:t>والتابعة عند </a:t>
            </a:r>
            <a:r>
              <a:rPr lang="ar-DZ" sz="1200" b="1" dirty="0">
                <a:latin typeface="Arial" panose="020B0604020202020204" pitchFamily="34" charset="0"/>
                <a:cs typeface="Arial" panose="020B0604020202020204" pitchFamily="34" charset="0"/>
              </a:rPr>
              <a:t>الاجتماع ما لا </a:t>
            </a:r>
            <a:r>
              <a:rPr lang="ar-DZ" sz="1200" b="1" dirty="0" smtClean="0">
                <a:latin typeface="Arial" panose="020B0604020202020204" pitchFamily="34" charset="0"/>
                <a:cs typeface="Arial" panose="020B0604020202020204" pitchFamily="34" charset="0"/>
              </a:rPr>
              <a:t>يغتفر عند </a:t>
            </a:r>
            <a:r>
              <a:rPr lang="ar-DZ" sz="1200" b="1" dirty="0">
                <a:latin typeface="Arial" panose="020B0604020202020204" pitchFamily="34" charset="0"/>
                <a:cs typeface="Arial" panose="020B0604020202020204" pitchFamily="34" charset="0"/>
              </a:rPr>
              <a:t>الاســتقلال والانفراد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مما يغتفر فــي العقود </a:t>
            </a:r>
            <a:r>
              <a:rPr lang="ar-DZ" sz="1200" b="1" dirty="0" smtClean="0">
                <a:latin typeface="Arial" panose="020B0604020202020204" pitchFamily="34" charset="0"/>
                <a:cs typeface="Arial" panose="020B0604020202020204" pitchFamily="34" charset="0"/>
              </a:rPr>
              <a:t>الضمنية والعقود </a:t>
            </a:r>
            <a:r>
              <a:rPr lang="ar-DZ" sz="1200" b="1" dirty="0">
                <a:latin typeface="Arial" panose="020B0604020202020204" pitchFamily="34" charset="0"/>
                <a:cs typeface="Arial" panose="020B0604020202020204" pitchFamily="34" charset="0"/>
              </a:rPr>
              <a:t>التابعــة الخلل الواقع في </a:t>
            </a:r>
            <a:r>
              <a:rPr lang="ar-DZ" sz="1200" b="1" dirty="0" smtClean="0">
                <a:latin typeface="Arial" panose="020B0604020202020204" pitchFamily="34" charset="0"/>
                <a:cs typeface="Arial" panose="020B0604020202020204" pitchFamily="34" charset="0"/>
              </a:rPr>
              <a:t>أحد الأمور </a:t>
            </a:r>
            <a:r>
              <a:rPr lang="ar-DZ" sz="1200" b="1" dirty="0">
                <a:latin typeface="Arial" panose="020B0604020202020204" pitchFamily="34" charset="0"/>
                <a:cs typeface="Arial" panose="020B0604020202020204" pitchFamily="34" charset="0"/>
              </a:rPr>
              <a:t>الخمسة </a:t>
            </a:r>
            <a:r>
              <a:rPr lang="ar-DZ" sz="1200" b="1" dirty="0" smtClean="0">
                <a:latin typeface="Arial" panose="020B0604020202020204" pitchFamily="34" charset="0"/>
                <a:cs typeface="Arial" panose="020B0604020202020204" pitchFamily="34" charset="0"/>
                <a:sym typeface="Wingdings" panose="05000000000000000000" pitchFamily="2" charset="2"/>
              </a:rPr>
              <a:t>(</a:t>
            </a:r>
            <a:r>
              <a:rPr lang="ar-DZ" sz="1200" b="1" dirty="0" smtClean="0">
                <a:latin typeface="Arial" panose="020B0604020202020204" pitchFamily="34" charset="0"/>
                <a:cs typeface="Arial" panose="020B0604020202020204" pitchFamily="34" charset="0"/>
              </a:rPr>
              <a:t>الغرر </a:t>
            </a:r>
            <a:r>
              <a:rPr lang="ar-DZ" sz="1200" b="1" dirty="0">
                <a:latin typeface="Arial" panose="020B0604020202020204" pitchFamily="34" charset="0"/>
                <a:cs typeface="Arial" panose="020B0604020202020204" pitchFamily="34" charset="0"/>
              </a:rPr>
              <a:t>المؤثر في عقــود </a:t>
            </a:r>
            <a:r>
              <a:rPr lang="ar-DZ" sz="1200" b="1" dirty="0" smtClean="0">
                <a:latin typeface="Arial" panose="020B0604020202020204" pitchFamily="34" charset="0"/>
                <a:cs typeface="Arial" panose="020B0604020202020204" pitchFamily="34" charset="0"/>
              </a:rPr>
              <a:t>المعاوضات المالية ،الجهالة، ربا البيوع، بيع الكالئ بالكالئ،</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فــوات </a:t>
            </a:r>
            <a:r>
              <a:rPr lang="ar-DZ" sz="1200" b="1" dirty="0">
                <a:latin typeface="Arial" panose="020B0604020202020204" pitchFamily="34" charset="0"/>
                <a:cs typeface="Arial" panose="020B0604020202020204" pitchFamily="34" charset="0"/>
              </a:rPr>
              <a:t>بعض شــروط الصحــة عند الحاجــة </a:t>
            </a:r>
            <a:r>
              <a:rPr lang="ar-DZ" sz="1200" b="1" dirty="0" smtClean="0">
                <a:latin typeface="Arial" panose="020B0604020202020204" pitchFamily="34" charset="0"/>
                <a:cs typeface="Arial" panose="020B0604020202020204" pitchFamily="34" charset="0"/>
              </a:rPr>
              <a:t>أو المصلحة</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الراجحة </a:t>
            </a:r>
            <a:r>
              <a:rPr lang="ar-DZ" sz="1200" b="1" dirty="0">
                <a:latin typeface="Arial" panose="020B0604020202020204" pitchFamily="34" charset="0"/>
                <a:cs typeface="Arial" panose="020B0604020202020204" pitchFamily="34" charset="0"/>
              </a:rPr>
              <a:t>مثل ترك الإيجاب والقبول في البيع </a:t>
            </a:r>
            <a:r>
              <a:rPr lang="ar-DZ" sz="1200" b="1" dirty="0" smtClean="0">
                <a:latin typeface="Arial" panose="020B0604020202020204" pitchFamily="34" charset="0"/>
                <a:cs typeface="Arial" panose="020B0604020202020204" pitchFamily="34" charset="0"/>
              </a:rPr>
              <a:t>الضمني),</a:t>
            </a:r>
            <a:endParaRPr lang="ar-EG" sz="1200" b="1" dirty="0">
              <a:solidFill>
                <a:schemeClr val="tx2">
                  <a:lumMod val="50000"/>
                </a:schemeClr>
              </a:solidFill>
              <a:latin typeface="Arial" panose="020B0604020202020204" pitchFamily="34" charset="0"/>
              <a:cs typeface="Arial" panose="020B0604020202020204" pitchFamily="34" charset="0"/>
            </a:endParaRPr>
          </a:p>
        </p:txBody>
      </p:sp>
      <p:sp>
        <p:nvSpPr>
          <p:cNvPr id="45" name="TextBox 44">
            <a:extLst>
              <a:ext uri="{FF2B5EF4-FFF2-40B4-BE49-F238E27FC236}">
                <a16:creationId xmlns="" xmlns:a16="http://schemas.microsoft.com/office/drawing/2014/main" id="{CAD6952A-2EA4-4636-B68B-5F153F515730}"/>
              </a:ext>
            </a:extLst>
          </p:cNvPr>
          <p:cNvSpPr txBox="1"/>
          <p:nvPr/>
        </p:nvSpPr>
        <p:spPr>
          <a:xfrm>
            <a:off x="61427" y="2138706"/>
            <a:ext cx="3550024" cy="1311128"/>
          </a:xfrm>
          <a:prstGeom prst="rect">
            <a:avLst/>
          </a:prstGeom>
          <a:noFill/>
        </p:spPr>
        <p:txBody>
          <a:bodyPr wrap="square" rtlCol="0">
            <a:spAutoFit/>
          </a:bodyPr>
          <a:lstStyle/>
          <a:p>
            <a:pPr algn="justLow" rtl="1">
              <a:lnSpc>
                <a:spcPct val="110000"/>
              </a:lnSpc>
            </a:pPr>
            <a:r>
              <a:rPr lang="ar-DZ" sz="1200" b="1" dirty="0" smtClean="0"/>
              <a:t>-</a:t>
            </a:r>
            <a:r>
              <a:rPr lang="ar-DZ" sz="1200" b="1" dirty="0" smtClean="0">
                <a:latin typeface="Arial" panose="020B0604020202020204" pitchFamily="34" charset="0"/>
                <a:cs typeface="Arial" panose="020B0604020202020204" pitchFamily="34" charset="0"/>
              </a:rPr>
              <a:t>ألا </a:t>
            </a:r>
            <a:r>
              <a:rPr lang="ar-DZ" sz="1200" b="1" dirty="0">
                <a:latin typeface="Arial" panose="020B0604020202020204" pitchFamily="34" charset="0"/>
                <a:cs typeface="Arial" panose="020B0604020202020204" pitchFamily="34" charset="0"/>
              </a:rPr>
              <a:t>يكــون ذلــك محل نهي فــي نص شــرعي، مثل النهي عــن البيع</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والسلف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ألا يكون حيلة ربوية، مثل الاتفــاق على بيع العينة أو التحايل على </a:t>
            </a:r>
            <a:r>
              <a:rPr lang="ar-DZ" sz="1200" b="1" dirty="0" smtClean="0">
                <a:latin typeface="Arial" panose="020B0604020202020204" pitchFamily="34" charset="0"/>
                <a:cs typeface="Arial" panose="020B0604020202020204" pitchFamily="34" charset="0"/>
              </a:rPr>
              <a:t>ربا الفضل ،</a:t>
            </a:r>
            <a:r>
              <a:rPr lang="ar-DZ" sz="1200" b="1" dirty="0">
                <a:latin typeface="Arial" panose="020B0604020202020204" pitchFamily="34" charset="0"/>
                <a:cs typeface="Arial" panose="020B0604020202020204" pitchFamily="34" charset="0"/>
              </a:rPr>
              <a:t> ألا يكــون ذريعة إلــى الربا، مثل الجمــع بين القــرض </a:t>
            </a:r>
            <a:r>
              <a:rPr lang="ar-DZ" sz="1200" b="1" dirty="0" smtClean="0">
                <a:latin typeface="Arial" panose="020B0604020202020204" pitchFamily="34" charset="0"/>
                <a:cs typeface="Arial" panose="020B0604020202020204" pitchFamily="34" charset="0"/>
              </a:rPr>
              <a:t>والمعاوضة، </a:t>
            </a:r>
            <a:r>
              <a:rPr lang="ar-DZ" sz="1200" b="1" dirty="0">
                <a:latin typeface="Arial" panose="020B0604020202020204" pitchFamily="34" charset="0"/>
                <a:cs typeface="Arial" panose="020B0604020202020204" pitchFamily="34" charset="0"/>
              </a:rPr>
              <a:t>ألا يكــون بيــن عقود متناقضــة </a:t>
            </a:r>
            <a:r>
              <a:rPr lang="ar-DZ" sz="1200" b="1" dirty="0" smtClean="0">
                <a:latin typeface="Arial" panose="020B0604020202020204" pitchFamily="34" charset="0"/>
                <a:cs typeface="Arial" panose="020B0604020202020204" pitchFamily="34" charset="0"/>
              </a:rPr>
              <a:t>أو متضــادة </a:t>
            </a:r>
            <a:r>
              <a:rPr lang="ar-DZ" sz="1200" b="1" dirty="0">
                <a:latin typeface="Arial" panose="020B0604020202020204" pitchFamily="34" charset="0"/>
                <a:cs typeface="Arial" panose="020B0604020202020204" pitchFamily="34" charset="0"/>
              </a:rPr>
              <a:t>أو متنافرة فــي </a:t>
            </a:r>
            <a:r>
              <a:rPr lang="ar-DZ" sz="1200" b="1" dirty="0" smtClean="0">
                <a:latin typeface="Arial" panose="020B0604020202020204" pitchFamily="34" charset="0"/>
                <a:cs typeface="Arial" panose="020B0604020202020204" pitchFamily="34" charset="0"/>
              </a:rPr>
              <a:t>الأحكام والموجبات</a:t>
            </a:r>
            <a:r>
              <a:rPr lang="ar-DZ" sz="1200" b="1" dirty="0">
                <a:latin typeface="Arial" panose="020B0604020202020204" pitchFamily="34" charset="0"/>
                <a:cs typeface="Arial" panose="020B0604020202020204" pitchFamily="34" charset="0"/>
              </a:rPr>
              <a:t>، كما في الجمــع بين هبة عين وبيعها للموهوب </a:t>
            </a:r>
            <a:r>
              <a:rPr lang="ar-DZ" sz="1200" b="1" dirty="0" smtClean="0"/>
              <a:t>،</a:t>
            </a:r>
            <a:endParaRPr lang="ar-EG" sz="1200" b="1" dirty="0">
              <a:solidFill>
                <a:schemeClr val="tx2">
                  <a:lumMod val="50000"/>
                </a:schemeClr>
              </a:solidFill>
              <a:latin typeface="Arial" panose="020B0604020202020204" pitchFamily="34" charset="0"/>
              <a:cs typeface="Arial" panose="020B0604020202020204" pitchFamily="34" charset="0"/>
            </a:endParaRPr>
          </a:p>
        </p:txBody>
      </p:sp>
      <p:sp>
        <p:nvSpPr>
          <p:cNvPr id="46" name="TextBox 45">
            <a:extLst>
              <a:ext uri="{FF2B5EF4-FFF2-40B4-BE49-F238E27FC236}">
                <a16:creationId xmlns="" xmlns:a16="http://schemas.microsoft.com/office/drawing/2014/main" id="{DA6CF634-A100-4B63-B2CB-63263E107D51}"/>
              </a:ext>
            </a:extLst>
          </p:cNvPr>
          <p:cNvSpPr txBox="1"/>
          <p:nvPr/>
        </p:nvSpPr>
        <p:spPr>
          <a:xfrm>
            <a:off x="48267" y="4040696"/>
            <a:ext cx="3514142" cy="2733056"/>
          </a:xfrm>
          <a:prstGeom prst="rect">
            <a:avLst/>
          </a:prstGeom>
          <a:noFill/>
        </p:spPr>
        <p:txBody>
          <a:bodyPr wrap="square" rtlCol="0">
            <a:spAutoFit/>
          </a:bodyPr>
          <a:lstStyle/>
          <a:p>
            <a:pPr algn="justLow" rtl="1">
              <a:lnSpc>
                <a:spcPct val="110000"/>
              </a:lnSpc>
            </a:pPr>
            <a:r>
              <a:rPr lang="ar-DZ" sz="1200" dirty="0" smtClean="0">
                <a:solidFill>
                  <a:schemeClr val="tx2">
                    <a:lumMod val="50000"/>
                  </a:schemeClr>
                </a:solidFill>
                <a:latin typeface="Cairo Light" panose="00000400000000000000" pitchFamily="2" charset="-78"/>
                <a:cs typeface="Cairo Light" panose="00000400000000000000" pitchFamily="2" charset="-78"/>
              </a:rPr>
              <a:t>-</a:t>
            </a:r>
            <a:r>
              <a:rPr lang="ar-DZ" sz="1200" b="1" dirty="0" smtClean="0">
                <a:solidFill>
                  <a:schemeClr val="tx2">
                    <a:lumMod val="50000"/>
                  </a:schemeClr>
                </a:solidFill>
                <a:latin typeface="Arial" panose="020B0604020202020204" pitchFamily="34" charset="0"/>
                <a:cs typeface="Arial" panose="020B0604020202020204" pitchFamily="34" charset="0"/>
              </a:rPr>
              <a:t>يتم تحديد لفظ المواطأة، خصائصها، أصنافها,</a:t>
            </a:r>
          </a:p>
          <a:p>
            <a:pPr algn="justLow" rtl="1">
              <a:lnSpc>
                <a:spcPct val="110000"/>
              </a:lnSpc>
            </a:pPr>
            <a:r>
              <a:rPr lang="ar-DZ" sz="1200" b="1" u="sng" dirty="0" smtClean="0">
                <a:solidFill>
                  <a:schemeClr val="tx2">
                    <a:lumMod val="50000"/>
                  </a:schemeClr>
                </a:solidFill>
                <a:latin typeface="Arial" panose="020B0604020202020204" pitchFamily="34" charset="0"/>
                <a:cs typeface="Arial" panose="020B0604020202020204" pitchFamily="34" charset="0"/>
              </a:rPr>
              <a:t>-</a:t>
            </a:r>
            <a:r>
              <a:rPr lang="ar-DZ" sz="1200" b="1" u="sng" dirty="0">
                <a:latin typeface="Arial" panose="020B0604020202020204" pitchFamily="34" charset="0"/>
                <a:cs typeface="Arial" panose="020B0604020202020204" pitchFamily="34" charset="0"/>
              </a:rPr>
              <a:t>تطبيقات معاصرة للجمع بين العقود وأحكامها العامة </a:t>
            </a:r>
            <a:r>
              <a:rPr lang="ar-DZ" sz="1200" b="1" u="sng" dirty="0" smtClean="0">
                <a:latin typeface="Arial" panose="020B0604020202020204" pitchFamily="34" charset="0"/>
                <a:cs typeface="Arial" panose="020B0604020202020204" pitchFamily="34" charset="0"/>
              </a:rPr>
              <a:t>:</a:t>
            </a:r>
          </a:p>
          <a:p>
            <a:pPr algn="justLow" rtl="1">
              <a:lnSpc>
                <a:spcPct val="110000"/>
              </a:lnSpc>
            </a:pPr>
            <a:r>
              <a:rPr lang="ar-DZ" sz="1200" b="1" u="sng" dirty="0" smtClean="0">
                <a:solidFill>
                  <a:schemeClr val="tx2">
                    <a:lumMod val="50000"/>
                  </a:schemeClr>
                </a:solidFill>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المنظومات العقدية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تعتبر المواطأة المتقدمة في الجمع بين </a:t>
            </a:r>
            <a:r>
              <a:rPr lang="ar-DZ" sz="1200" b="1" dirty="0" smtClean="0">
                <a:latin typeface="Arial" panose="020B0604020202020204" pitchFamily="34" charset="0"/>
                <a:cs typeface="Arial" panose="020B0604020202020204" pitchFamily="34" charset="0"/>
              </a:rPr>
              <a:t>العقود واجبة </a:t>
            </a:r>
            <a:r>
              <a:rPr lang="ar-DZ" sz="1200" b="1" dirty="0">
                <a:latin typeface="Arial" panose="020B0604020202020204" pitchFamily="34" charset="0"/>
                <a:cs typeface="Arial" panose="020B0604020202020204" pitchFamily="34" charset="0"/>
              </a:rPr>
              <a:t>المراعاة، </a:t>
            </a:r>
            <a:r>
              <a:rPr lang="ar-DZ" sz="1200" b="1" dirty="0" smtClean="0">
                <a:latin typeface="Arial" panose="020B0604020202020204" pitchFamily="34" charset="0"/>
                <a:cs typeface="Arial" panose="020B0604020202020204" pitchFamily="34" charset="0"/>
              </a:rPr>
              <a:t>وملزمة للطرفين ،</a:t>
            </a:r>
            <a:r>
              <a:rPr lang="ar-DZ" sz="1200" b="1" dirty="0">
                <a:latin typeface="Arial" panose="020B0604020202020204" pitchFamily="34" charset="0"/>
                <a:cs typeface="Arial" panose="020B0604020202020204" pitchFamily="34" charset="0"/>
              </a:rPr>
              <a:t> تعتبر الوعود التي تتضمنها المنظومات العقدية ملزمة لمن أصدرها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تخضــع </a:t>
            </a:r>
            <a:r>
              <a:rPr lang="ar-DZ" sz="1200" b="1" dirty="0" smtClean="0">
                <a:latin typeface="Arial" panose="020B0604020202020204" pitchFamily="34" charset="0"/>
                <a:cs typeface="Arial" panose="020B0604020202020204" pitchFamily="34" charset="0"/>
              </a:rPr>
              <a:t>المنظومات العقديــة </a:t>
            </a:r>
            <a:r>
              <a:rPr lang="ar-DZ" sz="1200" b="1" dirty="0">
                <a:latin typeface="Arial" panose="020B0604020202020204" pitchFamily="34" charset="0"/>
                <a:cs typeface="Arial" panose="020B0604020202020204" pitchFamily="34" charset="0"/>
              </a:rPr>
              <a:t>في تكوينهــا وأحكامهــا </a:t>
            </a:r>
            <a:r>
              <a:rPr lang="ar-DZ" sz="1200" b="1" dirty="0" smtClean="0">
                <a:latin typeface="Arial" panose="020B0604020202020204" pitchFamily="34" charset="0"/>
                <a:cs typeface="Arial" panose="020B0604020202020204" pitchFamily="34" charset="0"/>
              </a:rPr>
              <a:t>ومقتضياتها وشــروطها </a:t>
            </a:r>
            <a:r>
              <a:rPr lang="ar-DZ" sz="1200" b="1" dirty="0">
                <a:latin typeface="Arial" panose="020B0604020202020204" pitchFamily="34" charset="0"/>
                <a:cs typeface="Arial" panose="020B0604020202020204" pitchFamily="34" charset="0"/>
              </a:rPr>
              <a:t>إلى القواعد الشــرعية العامة في </a:t>
            </a:r>
            <a:r>
              <a:rPr lang="ar-DZ" sz="1200" b="1" dirty="0" smtClean="0">
                <a:latin typeface="Arial" panose="020B0604020202020204" pitchFamily="34" charset="0"/>
                <a:cs typeface="Arial" panose="020B0604020202020204" pitchFamily="34" charset="0"/>
              </a:rPr>
              <a:t>التعاقــد، </a:t>
            </a:r>
            <a:r>
              <a:rPr lang="ar-DZ" sz="1200" b="1" dirty="0">
                <a:latin typeface="Arial" panose="020B0604020202020204" pitchFamily="34" charset="0"/>
                <a:cs typeface="Arial" panose="020B0604020202020204" pitchFamily="34" charset="0"/>
              </a:rPr>
              <a:t>تراعى في المنظومات </a:t>
            </a:r>
            <a:r>
              <a:rPr lang="ar-DZ" sz="1200" b="1" dirty="0" smtClean="0">
                <a:latin typeface="Arial" panose="020B0604020202020204" pitchFamily="34" charset="0"/>
                <a:cs typeface="Arial" panose="020B0604020202020204" pitchFamily="34" charset="0"/>
              </a:rPr>
              <a:t>العقدية الضوابط </a:t>
            </a:r>
            <a:r>
              <a:rPr lang="ar-DZ" sz="1200" b="1" dirty="0">
                <a:latin typeface="Arial" panose="020B0604020202020204" pitchFamily="34" charset="0"/>
                <a:cs typeface="Arial" panose="020B0604020202020204" pitchFamily="34" charset="0"/>
              </a:rPr>
              <a:t>الشــرعية للجمع بين العقود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يجوز أن يؤخذ </a:t>
            </a:r>
            <a:r>
              <a:rPr lang="ar-DZ" sz="1200" b="1" dirty="0" smtClean="0">
                <a:latin typeface="Arial" panose="020B0604020202020204" pitchFamily="34" charset="0"/>
                <a:cs typeface="Arial" panose="020B0604020202020204" pitchFamily="34" charset="0"/>
              </a:rPr>
              <a:t>في المنظومات </a:t>
            </a:r>
            <a:r>
              <a:rPr lang="ar-DZ" sz="1200" b="1" dirty="0">
                <a:latin typeface="Arial" panose="020B0604020202020204" pitchFamily="34" charset="0"/>
                <a:cs typeface="Arial" panose="020B0604020202020204" pitchFamily="34" charset="0"/>
              </a:rPr>
              <a:t>العقدية بالرخص والتخفيفات </a:t>
            </a:r>
            <a:r>
              <a:rPr lang="ar-DZ" sz="1200" b="1" dirty="0" smtClean="0">
                <a:latin typeface="Arial" panose="020B0604020202020204" pitchFamily="34" charset="0"/>
                <a:cs typeface="Arial" panose="020B0604020202020204" pitchFamily="34" charset="0"/>
              </a:rPr>
              <a:t>الشرعية التــي </a:t>
            </a:r>
            <a:r>
              <a:rPr lang="ar-DZ" sz="1200" b="1" dirty="0">
                <a:latin typeface="Arial" panose="020B0604020202020204" pitchFamily="34" charset="0"/>
                <a:cs typeface="Arial" panose="020B0604020202020204" pitchFamily="34" charset="0"/>
              </a:rPr>
              <a:t>تترتب على اجتماعها فــي منظومة واحدة مســتقلة قائمة بذاتها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إخلال </a:t>
            </a:r>
            <a:r>
              <a:rPr lang="ar-DZ" sz="1200" b="1" dirty="0" smtClean="0">
                <a:latin typeface="Arial" panose="020B0604020202020204" pitchFamily="34" charset="0"/>
                <a:cs typeface="Arial" panose="020B0604020202020204" pitchFamily="34" charset="0"/>
              </a:rPr>
              <a:t>أحد الطرفين </a:t>
            </a:r>
            <a:r>
              <a:rPr lang="ar-DZ" sz="1200" b="1" dirty="0">
                <a:latin typeface="Arial" panose="020B0604020202020204" pitchFamily="34" charset="0"/>
                <a:cs typeface="Arial" panose="020B0604020202020204" pitchFamily="34" charset="0"/>
              </a:rPr>
              <a:t>بشــيء مــن التزاماته في </a:t>
            </a:r>
            <a:r>
              <a:rPr lang="ar-DZ" sz="1200" b="1" dirty="0" smtClean="0">
                <a:latin typeface="Arial" panose="020B0604020202020204" pitchFamily="34" charset="0"/>
                <a:cs typeface="Arial" panose="020B0604020202020204" pitchFamily="34" charset="0"/>
              </a:rPr>
              <a:t>المنظومات العقديــة </a:t>
            </a:r>
            <a:r>
              <a:rPr lang="ar-DZ" sz="1200" b="1" dirty="0">
                <a:latin typeface="Arial" panose="020B0604020202020204" pitchFamily="34" charset="0"/>
                <a:cs typeface="Arial" panose="020B0604020202020204" pitchFamily="34" charset="0"/>
              </a:rPr>
              <a:t>حق المتضرر من الإخلال في التعويض عما أصابه من أضرار</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فعلية </a:t>
            </a:r>
            <a:r>
              <a:rPr lang="ar-DZ" sz="1200" b="1" dirty="0" smtClean="0">
                <a:latin typeface="Arial" panose="020B0604020202020204" pitchFamily="34" charset="0"/>
                <a:cs typeface="Arial" panose="020B0604020202020204" pitchFamily="34" charset="0"/>
              </a:rPr>
              <a:t>,</a:t>
            </a:r>
            <a:endParaRPr lang="ar-EG" sz="1200" b="1" u="sng" dirty="0">
              <a:solidFill>
                <a:schemeClr val="tx2">
                  <a:lumMod val="50000"/>
                </a:schemeClr>
              </a:solidFill>
              <a:latin typeface="Arial" panose="020B0604020202020204" pitchFamily="34" charset="0"/>
              <a:cs typeface="Arial" panose="020B0604020202020204" pitchFamily="34" charset="0"/>
            </a:endParaRPr>
          </a:p>
        </p:txBody>
      </p:sp>
      <p:sp>
        <p:nvSpPr>
          <p:cNvPr id="47" name="TextBox 46">
            <a:extLst>
              <a:ext uri="{FF2B5EF4-FFF2-40B4-BE49-F238E27FC236}">
                <a16:creationId xmlns="" xmlns:a16="http://schemas.microsoft.com/office/drawing/2014/main" id="{A2CA0980-9491-4767-9A26-8B6A64DECE48}"/>
              </a:ext>
            </a:extLst>
          </p:cNvPr>
          <p:cNvSpPr txBox="1"/>
          <p:nvPr/>
        </p:nvSpPr>
        <p:spPr>
          <a:xfrm>
            <a:off x="1572830" y="1830929"/>
            <a:ext cx="1997663" cy="307777"/>
          </a:xfrm>
          <a:prstGeom prst="rect">
            <a:avLst/>
          </a:prstGeom>
          <a:noFill/>
        </p:spPr>
        <p:txBody>
          <a:bodyPr wrap="none" rtlCol="0">
            <a:spAutoFit/>
          </a:bodyPr>
          <a:lstStyle/>
          <a:p>
            <a:pPr algn="r" rtl="1"/>
            <a:r>
              <a:rPr lang="ar-DZ" sz="1400" b="1" dirty="0">
                <a:solidFill>
                  <a:schemeClr val="accent1"/>
                </a:solidFill>
                <a:latin typeface="Arial" panose="020B0604020202020204" pitchFamily="34" charset="0"/>
                <a:cs typeface="Arial" panose="020B0604020202020204" pitchFamily="34" charset="0"/>
              </a:rPr>
              <a:t>ضوابط جواز الجمع بين العقود </a:t>
            </a:r>
            <a:endParaRPr lang="en-US" sz="1400" b="1" dirty="0">
              <a:solidFill>
                <a:schemeClr val="accent1"/>
              </a:solidFill>
              <a:latin typeface="Arial" panose="020B0604020202020204" pitchFamily="34" charset="0"/>
              <a:cs typeface="Arial" panose="020B0604020202020204" pitchFamily="34" charset="0"/>
            </a:endParaRPr>
          </a:p>
        </p:txBody>
      </p:sp>
      <p:sp>
        <p:nvSpPr>
          <p:cNvPr id="48" name="TextBox 47">
            <a:extLst>
              <a:ext uri="{FF2B5EF4-FFF2-40B4-BE49-F238E27FC236}">
                <a16:creationId xmlns="" xmlns:a16="http://schemas.microsoft.com/office/drawing/2014/main" id="{BEEA35A8-E75A-4B8B-8C89-0A34265A4C85}"/>
              </a:ext>
            </a:extLst>
          </p:cNvPr>
          <p:cNvSpPr txBox="1"/>
          <p:nvPr/>
        </p:nvSpPr>
        <p:spPr>
          <a:xfrm>
            <a:off x="4279450" y="1809571"/>
            <a:ext cx="2619628" cy="307777"/>
          </a:xfrm>
          <a:prstGeom prst="rect">
            <a:avLst/>
          </a:prstGeom>
          <a:noFill/>
        </p:spPr>
        <p:txBody>
          <a:bodyPr wrap="none" rtlCol="0">
            <a:spAutoFit/>
          </a:bodyPr>
          <a:lstStyle/>
          <a:p>
            <a:pPr algn="r" rtl="1"/>
            <a:r>
              <a:rPr lang="ar-DZ" sz="1400" b="1" dirty="0">
                <a:solidFill>
                  <a:schemeClr val="accent1">
                    <a:lumMod val="50000"/>
                  </a:schemeClr>
                </a:solidFill>
                <a:latin typeface="Arial" panose="020B0604020202020204" pitchFamily="34" charset="0"/>
                <a:cs typeface="Arial" panose="020B0604020202020204" pitchFamily="34" charset="0"/>
              </a:rPr>
              <a:t>مفهوم الجمع بين </a:t>
            </a:r>
            <a:r>
              <a:rPr lang="ar-DZ" sz="1400" b="1" dirty="0" smtClean="0">
                <a:solidFill>
                  <a:schemeClr val="accent1">
                    <a:lumMod val="50000"/>
                  </a:schemeClr>
                </a:solidFill>
                <a:latin typeface="Arial" panose="020B0604020202020204" pitchFamily="34" charset="0"/>
                <a:cs typeface="Arial" panose="020B0604020202020204" pitchFamily="34" charset="0"/>
              </a:rPr>
              <a:t>العقود وحكمها الشرعي </a:t>
            </a:r>
            <a:endParaRPr lang="en-US" sz="1400" b="1" dirty="0">
              <a:solidFill>
                <a:schemeClr val="accent1">
                  <a:lumMod val="50000"/>
                </a:schemeClr>
              </a:solidFill>
              <a:latin typeface="Arial" panose="020B0604020202020204" pitchFamily="34" charset="0"/>
              <a:cs typeface="Arial" panose="020B0604020202020204" pitchFamily="34" charset="0"/>
            </a:endParaRPr>
          </a:p>
        </p:txBody>
      </p:sp>
      <p:sp>
        <p:nvSpPr>
          <p:cNvPr id="49" name="TextBox 48">
            <a:extLst>
              <a:ext uri="{FF2B5EF4-FFF2-40B4-BE49-F238E27FC236}">
                <a16:creationId xmlns="" xmlns:a16="http://schemas.microsoft.com/office/drawing/2014/main" id="{E35B3FF9-F212-4D6C-82B8-BD4A9F4C1348}"/>
              </a:ext>
            </a:extLst>
          </p:cNvPr>
          <p:cNvSpPr txBox="1"/>
          <p:nvPr/>
        </p:nvSpPr>
        <p:spPr>
          <a:xfrm>
            <a:off x="186788" y="3722275"/>
            <a:ext cx="3299301" cy="307777"/>
          </a:xfrm>
          <a:prstGeom prst="rect">
            <a:avLst/>
          </a:prstGeom>
          <a:noFill/>
        </p:spPr>
        <p:txBody>
          <a:bodyPr wrap="none" rtlCol="0">
            <a:spAutoFit/>
          </a:bodyPr>
          <a:lstStyle/>
          <a:p>
            <a:pPr algn="r" rtl="1"/>
            <a:r>
              <a:rPr lang="ar-DZ" sz="1400" b="1" dirty="0">
                <a:solidFill>
                  <a:schemeClr val="accent5"/>
                </a:solidFill>
                <a:latin typeface="Arial" panose="020B0604020202020204" pitchFamily="34" charset="0"/>
                <a:cs typeface="Arial" panose="020B0604020202020204" pitchFamily="34" charset="0"/>
              </a:rPr>
              <a:t>المواطأة على الجمع بين </a:t>
            </a:r>
            <a:r>
              <a:rPr lang="ar-DZ" sz="1400" b="1" dirty="0" smtClean="0">
                <a:solidFill>
                  <a:schemeClr val="accent5"/>
                </a:solidFill>
                <a:latin typeface="Arial" panose="020B0604020202020204" pitchFamily="34" charset="0"/>
                <a:cs typeface="Arial" panose="020B0604020202020204" pitchFamily="34" charset="0"/>
              </a:rPr>
              <a:t>العقود، وتطبيقاتها المعاصرة </a:t>
            </a:r>
            <a:endParaRPr lang="en-US" sz="1400" b="1" dirty="0">
              <a:solidFill>
                <a:schemeClr val="accent5"/>
              </a:solidFill>
              <a:latin typeface="Arial" panose="020B0604020202020204" pitchFamily="34" charset="0"/>
              <a:cs typeface="Arial" panose="020B0604020202020204" pitchFamily="34" charset="0"/>
            </a:endParaRPr>
          </a:p>
        </p:txBody>
      </p:sp>
      <p:sp>
        <p:nvSpPr>
          <p:cNvPr id="50" name="TextBox 49">
            <a:extLst>
              <a:ext uri="{FF2B5EF4-FFF2-40B4-BE49-F238E27FC236}">
                <a16:creationId xmlns="" xmlns:a16="http://schemas.microsoft.com/office/drawing/2014/main" id="{967B47D9-4A76-4FD9-B00E-F46A0CFDC2DC}"/>
              </a:ext>
            </a:extLst>
          </p:cNvPr>
          <p:cNvSpPr txBox="1"/>
          <p:nvPr/>
        </p:nvSpPr>
        <p:spPr>
          <a:xfrm>
            <a:off x="4232161" y="3788515"/>
            <a:ext cx="2714205" cy="276999"/>
          </a:xfrm>
          <a:prstGeom prst="rect">
            <a:avLst/>
          </a:prstGeom>
          <a:noFill/>
        </p:spPr>
        <p:txBody>
          <a:bodyPr wrap="none" rtlCol="0">
            <a:spAutoFit/>
          </a:bodyPr>
          <a:lstStyle/>
          <a:p>
            <a:pPr algn="ctr" rtl="1"/>
            <a:r>
              <a:rPr lang="ar-DZ" sz="1200" b="1" dirty="0">
                <a:solidFill>
                  <a:schemeClr val="accent3"/>
                </a:solidFill>
                <a:latin typeface="Arial" panose="020B0604020202020204" pitchFamily="34" charset="0"/>
                <a:cs typeface="Arial" panose="020B0604020202020204" pitchFamily="34" charset="0"/>
              </a:rPr>
              <a:t>الرخص والتخفيفات الشرعية في الجمع بين العقود </a:t>
            </a:r>
            <a:endParaRPr lang="en-US" sz="1200" b="1" dirty="0">
              <a:solidFill>
                <a:schemeClr val="accent3"/>
              </a:solidFill>
              <a:latin typeface="Arial" panose="020B0604020202020204" pitchFamily="34" charset="0"/>
              <a:cs typeface="Arial" panose="020B0604020202020204" pitchFamily="34" charset="0"/>
            </a:endParaRPr>
          </a:p>
        </p:txBody>
      </p:sp>
      <p:sp>
        <p:nvSpPr>
          <p:cNvPr id="19" name="Oval 18">
            <a:extLst>
              <a:ext uri="{FF2B5EF4-FFF2-40B4-BE49-F238E27FC236}">
                <a16:creationId xmlns="" xmlns:a16="http://schemas.microsoft.com/office/drawing/2014/main" id="{B9627D8E-A9BC-4C07-ADE6-0F8B71EE98AF}"/>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grpSp>
        <p:nvGrpSpPr>
          <p:cNvPr id="22" name="Group 21">
            <a:extLst>
              <a:ext uri="{FF2B5EF4-FFF2-40B4-BE49-F238E27FC236}">
                <a16:creationId xmlns="" xmlns:a16="http://schemas.microsoft.com/office/drawing/2014/main" id="{29BE87A1-975A-4A68-A4E7-45CAB709182D}"/>
              </a:ext>
            </a:extLst>
          </p:cNvPr>
          <p:cNvGrpSpPr/>
          <p:nvPr/>
        </p:nvGrpSpPr>
        <p:grpSpPr>
          <a:xfrm>
            <a:off x="11077778" y="6435045"/>
            <a:ext cx="942619" cy="265864"/>
            <a:chOff x="184400" y="6435045"/>
            <a:chExt cx="942619" cy="265864"/>
          </a:xfrm>
        </p:grpSpPr>
        <p:sp>
          <p:nvSpPr>
            <p:cNvPr id="23" name="Oval 22">
              <a:extLst>
                <a:ext uri="{FF2B5EF4-FFF2-40B4-BE49-F238E27FC236}">
                  <a16:creationId xmlns="" xmlns:a16="http://schemas.microsoft.com/office/drawing/2014/main" id="{13CFB603-D848-4A05-A55D-3DA5E02F0107}"/>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4" name="Oval 23">
              <a:extLst>
                <a:ext uri="{FF2B5EF4-FFF2-40B4-BE49-F238E27FC236}">
                  <a16:creationId xmlns="" xmlns:a16="http://schemas.microsoft.com/office/drawing/2014/main" id="{277AFF36-C8B2-4841-93B7-7054AC29A81D}"/>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5" name="Oval 24">
              <a:extLst>
                <a:ext uri="{FF2B5EF4-FFF2-40B4-BE49-F238E27FC236}">
                  <a16:creationId xmlns="" xmlns:a16="http://schemas.microsoft.com/office/drawing/2014/main" id="{86AA6CE1-4D5D-4714-AA05-565D22943FF5}"/>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26" name="Group 25">
              <a:extLst>
                <a:ext uri="{FF2B5EF4-FFF2-40B4-BE49-F238E27FC236}">
                  <a16:creationId xmlns="" xmlns:a16="http://schemas.microsoft.com/office/drawing/2014/main" id="{C1875FF7-97DC-4595-B62E-EE74E939AB27}"/>
                </a:ext>
              </a:extLst>
            </p:cNvPr>
            <p:cNvGrpSpPr/>
            <p:nvPr/>
          </p:nvGrpSpPr>
          <p:grpSpPr>
            <a:xfrm>
              <a:off x="616661" y="6522696"/>
              <a:ext cx="78099" cy="90562"/>
              <a:chOff x="2489196" y="469899"/>
              <a:chExt cx="298450" cy="346075"/>
            </a:xfrm>
            <a:solidFill>
              <a:schemeClr val="bg1"/>
            </a:solidFill>
          </p:grpSpPr>
          <p:sp>
            <p:nvSpPr>
              <p:cNvPr id="33" name="Freeform 6">
                <a:extLst>
                  <a:ext uri="{FF2B5EF4-FFF2-40B4-BE49-F238E27FC236}">
                    <a16:creationId xmlns="" xmlns:a16="http://schemas.microsoft.com/office/drawing/2014/main" id="{589AC4B9-AB67-4342-9F9D-40B8459EE136}"/>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4" name="Freeform 7">
                <a:extLst>
                  <a:ext uri="{FF2B5EF4-FFF2-40B4-BE49-F238E27FC236}">
                    <a16:creationId xmlns="" xmlns:a16="http://schemas.microsoft.com/office/drawing/2014/main" id="{862BB315-EB5C-4BAA-A637-E5BFABF6E00C}"/>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1" name="Freeform 8">
                <a:extLst>
                  <a:ext uri="{FF2B5EF4-FFF2-40B4-BE49-F238E27FC236}">
                    <a16:creationId xmlns="" xmlns:a16="http://schemas.microsoft.com/office/drawing/2014/main" id="{F0AEC8BD-A2FA-4B23-BC55-92D9DB1DEEEB}"/>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2" name="Freeform 9">
                <a:extLst>
                  <a:ext uri="{FF2B5EF4-FFF2-40B4-BE49-F238E27FC236}">
                    <a16:creationId xmlns="" xmlns:a16="http://schemas.microsoft.com/office/drawing/2014/main" id="{18311E3D-7DCA-48A7-A8A3-C2A8F4DEA777}"/>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27" name="Group 26">
              <a:extLst>
                <a:ext uri="{FF2B5EF4-FFF2-40B4-BE49-F238E27FC236}">
                  <a16:creationId xmlns="" xmlns:a16="http://schemas.microsoft.com/office/drawing/2014/main" id="{041C3B56-88E0-4890-BACA-E0F477C836A0}"/>
                </a:ext>
              </a:extLst>
            </p:cNvPr>
            <p:cNvGrpSpPr/>
            <p:nvPr/>
          </p:nvGrpSpPr>
          <p:grpSpPr>
            <a:xfrm>
              <a:off x="954830" y="6522904"/>
              <a:ext cx="78514" cy="90146"/>
              <a:chOff x="4024313" y="469901"/>
              <a:chExt cx="300037" cy="344488"/>
            </a:xfrm>
            <a:solidFill>
              <a:schemeClr val="bg1"/>
            </a:solidFill>
          </p:grpSpPr>
          <p:sp>
            <p:nvSpPr>
              <p:cNvPr id="31" name="Freeform 14">
                <a:extLst>
                  <a:ext uri="{FF2B5EF4-FFF2-40B4-BE49-F238E27FC236}">
                    <a16:creationId xmlns="" xmlns:a16="http://schemas.microsoft.com/office/drawing/2014/main" id="{B2B42DEB-30FB-4013-91E0-E2F85DADDC19}"/>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2" name="Freeform 15">
                <a:extLst>
                  <a:ext uri="{FF2B5EF4-FFF2-40B4-BE49-F238E27FC236}">
                    <a16:creationId xmlns="" xmlns:a16="http://schemas.microsoft.com/office/drawing/2014/main" id="{A39E851E-2AAE-4F5A-8226-A8B2652C881E}"/>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28" name="Group 25">
              <a:extLst>
                <a:ext uri="{FF2B5EF4-FFF2-40B4-BE49-F238E27FC236}">
                  <a16:creationId xmlns="" xmlns:a16="http://schemas.microsoft.com/office/drawing/2014/main" id="{B71AF072-44B6-4CEA-AE1F-D543D9D0B9B6}"/>
                </a:ext>
              </a:extLst>
            </p:cNvPr>
            <p:cNvGrpSpPr>
              <a:grpSpLocks noChangeAspect="1"/>
            </p:cNvGrpSpPr>
            <p:nvPr/>
          </p:nvGrpSpPr>
          <p:grpSpPr bwMode="auto">
            <a:xfrm>
              <a:off x="275782" y="6518774"/>
              <a:ext cx="83101" cy="98407"/>
              <a:chOff x="3256" y="1652"/>
              <a:chExt cx="1151" cy="1363"/>
            </a:xfrm>
            <a:solidFill>
              <a:schemeClr val="bg1"/>
            </a:solidFill>
          </p:grpSpPr>
          <p:sp>
            <p:nvSpPr>
              <p:cNvPr id="29" name="Freeform 27">
                <a:extLst>
                  <a:ext uri="{FF2B5EF4-FFF2-40B4-BE49-F238E27FC236}">
                    <a16:creationId xmlns="" xmlns:a16="http://schemas.microsoft.com/office/drawing/2014/main" id="{883B1E5B-B3AB-4B46-8E72-9719CAF44F0D}"/>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0" name="Freeform 28">
                <a:extLst>
                  <a:ext uri="{FF2B5EF4-FFF2-40B4-BE49-F238E27FC236}">
                    <a16:creationId xmlns="" xmlns:a16="http://schemas.microsoft.com/office/drawing/2014/main" id="{39FD4281-CB34-48A9-BE36-055A6AB64664}"/>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sp>
        <p:nvSpPr>
          <p:cNvPr id="54" name="TextBox 5">
            <a:extLst>
              <a:ext uri="{FF2B5EF4-FFF2-40B4-BE49-F238E27FC236}">
                <a16:creationId xmlns="" xmlns:a16="http://schemas.microsoft.com/office/drawing/2014/main" id="{4BFACD83-1140-49BB-9968-C7F2A81222CF}"/>
              </a:ext>
            </a:extLst>
          </p:cNvPr>
          <p:cNvSpPr txBox="1"/>
          <p:nvPr/>
        </p:nvSpPr>
        <p:spPr>
          <a:xfrm>
            <a:off x="61426" y="157090"/>
            <a:ext cx="3500983" cy="523220"/>
          </a:xfrm>
          <a:prstGeom prst="rect">
            <a:avLst/>
          </a:prstGeom>
          <a:noFill/>
        </p:spPr>
        <p:txBody>
          <a:bodyPr wrap="square" rtlCol="0">
            <a:spAutoFit/>
          </a:bodyPr>
          <a:lstStyle/>
          <a:p>
            <a:pPr algn="ctr" rtl="1"/>
            <a:r>
              <a:rPr lang="ar-DZ" sz="2800" dirty="0" smtClean="0">
                <a:solidFill>
                  <a:srgbClr val="7030A0"/>
                </a:solidFill>
                <a:latin typeface="Arial" panose="020B0604020202020204" pitchFamily="34" charset="0"/>
                <a:cs typeface="Arial" panose="020B0604020202020204" pitchFamily="34" charset="0"/>
              </a:rPr>
              <a:t>معيار 25 الجمع بين العقود</a:t>
            </a:r>
            <a:endParaRPr lang="id-ID" sz="2800" dirty="0">
              <a:solidFill>
                <a:schemeClr val="accent1"/>
              </a:solidFill>
              <a:latin typeface="Arial" panose="020B0604020202020204" pitchFamily="34" charset="0"/>
              <a:cs typeface="Arial" panose="020B0604020202020204" pitchFamily="34" charset="0"/>
            </a:endParaRPr>
          </a:p>
        </p:txBody>
      </p:sp>
      <p:sp>
        <p:nvSpPr>
          <p:cNvPr id="55" name="TextBox 6">
            <a:extLst>
              <a:ext uri="{FF2B5EF4-FFF2-40B4-BE49-F238E27FC236}">
                <a16:creationId xmlns="" xmlns:a16="http://schemas.microsoft.com/office/drawing/2014/main" id="{22900897-E5CF-4220-90F5-5114A8CC21D5}"/>
              </a:ext>
            </a:extLst>
          </p:cNvPr>
          <p:cNvSpPr txBox="1"/>
          <p:nvPr/>
        </p:nvSpPr>
        <p:spPr>
          <a:xfrm>
            <a:off x="61426" y="698391"/>
            <a:ext cx="9443019" cy="1169551"/>
          </a:xfrm>
          <a:prstGeom prst="rect">
            <a:avLst/>
          </a:prstGeom>
          <a:noFill/>
        </p:spPr>
        <p:txBody>
          <a:bodyPr wrap="square" rtlCol="0">
            <a:spAutoFit/>
          </a:bodyPr>
          <a:lstStyle/>
          <a:p>
            <a:pPr algn="just" rtl="1"/>
            <a:r>
              <a:rPr lang="ar-DZ" sz="1400" b="1" u="sng" dirty="0" smtClean="0">
                <a:solidFill>
                  <a:schemeClr val="accent1"/>
                </a:solidFill>
                <a:latin typeface="Arial" panose="020B0604020202020204" pitchFamily="34" charset="0"/>
                <a:cs typeface="Arial" panose="020B0604020202020204" pitchFamily="34" charset="0"/>
              </a:rPr>
              <a:t>التقديم:</a:t>
            </a:r>
            <a:r>
              <a:rPr lang="ar-DZ" sz="1400" b="1" dirty="0" smtClean="0">
                <a:solidFill>
                  <a:schemeClr val="accent1"/>
                </a:solidFill>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يهــدف </a:t>
            </a:r>
            <a:r>
              <a:rPr lang="ar-DZ" sz="1400" b="1" dirty="0">
                <a:latin typeface="Arial" panose="020B0604020202020204" pitchFamily="34" charset="0"/>
                <a:cs typeface="Arial" panose="020B0604020202020204" pitchFamily="34" charset="0"/>
              </a:rPr>
              <a:t>هذا المعيار إلى بيــان حقيقة الجمع بين العقود فــي منظومة </a:t>
            </a:r>
            <a:r>
              <a:rPr lang="ar-DZ" sz="1400" b="1" dirty="0" smtClean="0">
                <a:latin typeface="Arial" panose="020B0604020202020204" pitchFamily="34" charset="0"/>
                <a:cs typeface="Arial" panose="020B0604020202020204" pitchFamily="34" charset="0"/>
              </a:rPr>
              <a:t>واحدة، وخصائصه</a:t>
            </a:r>
            <a:r>
              <a:rPr lang="ar-DZ" sz="1400" b="1" dirty="0">
                <a:latin typeface="Arial" panose="020B0604020202020204" pitchFamily="34" charset="0"/>
                <a:cs typeface="Arial" panose="020B0604020202020204" pitchFamily="34" charset="0"/>
              </a:rPr>
              <a:t>، وحكمه، وضوابطه، والأحكام الشــرعية للمواطأة </a:t>
            </a:r>
            <a:r>
              <a:rPr lang="ar-DZ" sz="1400" b="1" dirty="0" smtClean="0">
                <a:latin typeface="Arial" panose="020B0604020202020204" pitchFamily="34" charset="0"/>
                <a:cs typeface="Arial" panose="020B0604020202020204" pitchFamily="34" charset="0"/>
              </a:rPr>
              <a:t>(التفاهم الســابق)،</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وكذلك </a:t>
            </a:r>
            <a:r>
              <a:rPr lang="ar-DZ" sz="1400" b="1" dirty="0">
                <a:latin typeface="Arial" panose="020B0604020202020204" pitchFamily="34" charset="0"/>
                <a:cs typeface="Arial" panose="020B0604020202020204" pitchFamily="34" charset="0"/>
              </a:rPr>
              <a:t>أهم التطبيقات المعاصرة له في المؤسســات المالية الإسلامية </a:t>
            </a:r>
            <a:r>
              <a:rPr lang="ar-DZ" sz="1400" b="1" dirty="0" smtClean="0">
                <a:latin typeface="Arial" panose="020B0604020202020204" pitchFamily="34" charset="0"/>
                <a:cs typeface="Arial" panose="020B0604020202020204" pitchFamily="34" charset="0"/>
              </a:rPr>
              <a:t>(المؤسسة /المؤسسات),  </a:t>
            </a:r>
          </a:p>
          <a:p>
            <a:pPr algn="just" rtl="1"/>
            <a:r>
              <a:rPr lang="ar-DZ" sz="1400" b="1" u="sng" dirty="0" smtClean="0">
                <a:solidFill>
                  <a:schemeClr val="accent1"/>
                </a:solidFill>
                <a:latin typeface="Arial" panose="020B0604020202020204" pitchFamily="34" charset="0"/>
                <a:cs typeface="Arial" panose="020B0604020202020204" pitchFamily="34" charset="0"/>
              </a:rPr>
              <a:t>نطاق المعيار</a:t>
            </a:r>
            <a:r>
              <a:rPr lang="ar-DZ" sz="1400" b="1" dirty="0" smtClean="0">
                <a:solidFill>
                  <a:schemeClr val="accent1"/>
                </a:solidFill>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يتناول </a:t>
            </a:r>
            <a:r>
              <a:rPr lang="ar-DZ" sz="1400" b="1" dirty="0">
                <a:latin typeface="Arial" panose="020B0604020202020204" pitchFamily="34" charset="0"/>
                <a:cs typeface="Arial" panose="020B0604020202020204" pitchFamily="34" charset="0"/>
              </a:rPr>
              <a:t>هذا المعيار العمليات التي تتضمن عقدين فأكثر في منظومة واحدة، </a:t>
            </a:r>
            <a:r>
              <a:rPr lang="ar-DZ" sz="1400" b="1" dirty="0" smtClean="0">
                <a:latin typeface="Arial" panose="020B0604020202020204" pitchFamily="34" charset="0"/>
                <a:cs typeface="Arial" panose="020B0604020202020204" pitchFamily="34" charset="0"/>
              </a:rPr>
              <a:t>من حيث </a:t>
            </a:r>
            <a:r>
              <a:rPr lang="ar-DZ" sz="1400" b="1" dirty="0">
                <a:latin typeface="Arial" panose="020B0604020202020204" pitchFamily="34" charset="0"/>
                <a:cs typeface="Arial" panose="020B0604020202020204" pitchFamily="34" charset="0"/>
              </a:rPr>
              <a:t>التعريف، والصور، والضوابط، والخصائص، والرخص، والتخفيفات </a:t>
            </a:r>
            <a:r>
              <a:rPr lang="ar-DZ" sz="1400" b="1" dirty="0" smtClean="0">
                <a:latin typeface="Arial" panose="020B0604020202020204" pitchFamily="34" charset="0"/>
                <a:cs typeface="Arial" panose="020B0604020202020204" pitchFamily="34" charset="0"/>
              </a:rPr>
              <a:t>المتعلقة بها</a:t>
            </a:r>
            <a:r>
              <a:rPr lang="ar-DZ" sz="1400" b="1" dirty="0">
                <a:latin typeface="Arial" panose="020B0604020202020204" pitchFamily="34" charset="0"/>
                <a:cs typeface="Arial" panose="020B0604020202020204" pitchFamily="34" charset="0"/>
              </a:rPr>
              <a:t>، كما يتناول المواطأة )التفاهم المسبق( وأحكامها وخصائصها، كما يتناول ً </a:t>
            </a:r>
            <a:r>
              <a:rPr lang="ar-DZ" sz="1400" b="1" dirty="0" smtClean="0">
                <a:latin typeface="Arial" panose="020B0604020202020204" pitchFamily="34" charset="0"/>
                <a:cs typeface="Arial" panose="020B0604020202020204" pitchFamily="34" charset="0"/>
              </a:rPr>
              <a:t>أيضا أهم </a:t>
            </a:r>
            <a:r>
              <a:rPr lang="ar-DZ" sz="1400" b="1" dirty="0">
                <a:latin typeface="Arial" panose="020B0604020202020204" pitchFamily="34" charset="0"/>
                <a:cs typeface="Arial" panose="020B0604020202020204" pitchFamily="34" charset="0"/>
              </a:rPr>
              <a:t>التطبيقات المعاصرة للجمع بين </a:t>
            </a:r>
            <a:r>
              <a:rPr lang="ar-DZ" sz="1400" b="1" dirty="0" smtClean="0">
                <a:latin typeface="Arial" panose="020B0604020202020204" pitchFamily="34" charset="0"/>
                <a:cs typeface="Arial" panose="020B0604020202020204" pitchFamily="34" charset="0"/>
              </a:rPr>
              <a:t>العقود, </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endParaRPr lang="id-ID" sz="1400" b="1" dirty="0">
              <a:solidFill>
                <a:schemeClr val="tx2">
                  <a:lumMod val="50000"/>
                </a:schemeClr>
              </a:solidFill>
              <a:latin typeface="Arial" panose="020B0604020202020204" pitchFamily="34" charset="0"/>
              <a:cs typeface="Arial" panose="020B0604020202020204" pitchFamily="34" charset="0"/>
            </a:endParaRPr>
          </a:p>
        </p:txBody>
      </p:sp>
      <p:sp>
        <p:nvSpPr>
          <p:cNvPr id="3" name="ZoneTexte 2"/>
          <p:cNvSpPr txBox="1"/>
          <p:nvPr/>
        </p:nvSpPr>
        <p:spPr>
          <a:xfrm>
            <a:off x="3967525" y="5910068"/>
            <a:ext cx="2870353" cy="769441"/>
          </a:xfrm>
          <a:prstGeom prst="rect">
            <a:avLst/>
          </a:prstGeom>
          <a:noFill/>
        </p:spPr>
        <p:txBody>
          <a:bodyPr wrap="square" rtlCol="0">
            <a:spAutoFit/>
          </a:bodyPr>
          <a:lstStyle/>
          <a:p>
            <a:pPr algn="r" rtl="1"/>
            <a:r>
              <a:rPr lang="ar-DZ" sz="1600" b="1" dirty="0" smtClean="0">
                <a:solidFill>
                  <a:srgbClr val="7030A0"/>
                </a:solidFill>
                <a:latin typeface="Arial" panose="020B0604020202020204" pitchFamily="34" charset="0"/>
                <a:cs typeface="Arial" panose="020B0604020202020204" pitchFamily="34" charset="0"/>
              </a:rPr>
              <a:t>تاريخ </a:t>
            </a:r>
            <a:r>
              <a:rPr lang="ar-DZ" sz="1600" b="1" dirty="0">
                <a:solidFill>
                  <a:srgbClr val="7030A0"/>
                </a:solidFill>
                <a:latin typeface="Arial" panose="020B0604020202020204" pitchFamily="34" charset="0"/>
                <a:cs typeface="Arial" panose="020B0604020202020204" pitchFamily="34" charset="0"/>
              </a:rPr>
              <a:t>إصدار المعيار </a:t>
            </a:r>
            <a:r>
              <a:rPr lang="ar-DZ" sz="1600" b="1" dirty="0" smtClean="0">
                <a:solidFill>
                  <a:srgbClr val="7030A0"/>
                </a:solidFill>
                <a:latin typeface="Arial" panose="020B0604020202020204" pitchFamily="34" charset="0"/>
                <a:cs typeface="Arial" panose="020B0604020202020204" pitchFamily="34" charset="0"/>
              </a:rPr>
              <a:t>:</a:t>
            </a:r>
          </a:p>
          <a:p>
            <a:pPr algn="r"/>
            <a:r>
              <a:rPr lang="ar-DZ" sz="1400" b="1" dirty="0">
                <a:latin typeface="Arial" panose="020B0604020202020204" pitchFamily="34" charset="0"/>
                <a:cs typeface="Arial" panose="020B0604020202020204" pitchFamily="34" charset="0"/>
              </a:rPr>
              <a:t>صــدر هذا المعيــار </a:t>
            </a:r>
            <a:r>
              <a:rPr lang="ar-DZ" sz="1400" b="1" dirty="0" smtClean="0">
                <a:latin typeface="Arial" panose="020B0604020202020204" pitchFamily="34" charset="0"/>
                <a:cs typeface="Arial" panose="020B0604020202020204" pitchFamily="34" charset="0"/>
              </a:rPr>
              <a:t>بتاريخ 02 أكتوبر 2005 </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endParaRPr lang="fr-F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9805838"/>
      </p:ext>
    </p:extLst>
  </p:cSld>
  <p:clrMapOvr>
    <a:masterClrMapping/>
  </p:clrMapOvr>
  <p:transition spd="slow" advTm="205119">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 xmlns:a16="http://schemas.microsoft.com/office/drawing/2014/main" id="{F5925EDD-783E-4341-8ADE-F3FFBFA0213A}"/>
              </a:ext>
            </a:extLst>
          </p:cNvPr>
          <p:cNvGrpSpPr/>
          <p:nvPr/>
        </p:nvGrpSpPr>
        <p:grpSpPr>
          <a:xfrm rot="5400000">
            <a:off x="4061668" y="1990215"/>
            <a:ext cx="4068668" cy="4398388"/>
            <a:chOff x="2027332" y="1990212"/>
            <a:chExt cx="4068668" cy="4398388"/>
          </a:xfrm>
        </p:grpSpPr>
        <p:grpSp>
          <p:nvGrpSpPr>
            <p:cNvPr id="29" name="Group 28">
              <a:extLst>
                <a:ext uri="{FF2B5EF4-FFF2-40B4-BE49-F238E27FC236}">
                  <a16:creationId xmlns="" xmlns:a16="http://schemas.microsoft.com/office/drawing/2014/main" id="{3967DFA7-F1DD-4734-8589-150C43AB69EB}"/>
                </a:ext>
              </a:extLst>
            </p:cNvPr>
            <p:cNvGrpSpPr/>
            <p:nvPr/>
          </p:nvGrpSpPr>
          <p:grpSpPr>
            <a:xfrm rot="5400000">
              <a:off x="1862472" y="2155072"/>
              <a:ext cx="4398388" cy="4068668"/>
              <a:chOff x="4246562" y="2149475"/>
              <a:chExt cx="3303588" cy="3055938"/>
            </a:xfrm>
          </p:grpSpPr>
          <p:sp>
            <p:nvSpPr>
              <p:cNvPr id="32" name="Freeform 13">
                <a:extLst>
                  <a:ext uri="{FF2B5EF4-FFF2-40B4-BE49-F238E27FC236}">
                    <a16:creationId xmlns="" xmlns:a16="http://schemas.microsoft.com/office/drawing/2014/main" id="{68A92CD0-9DBA-4CC3-8ED4-7FB36201CBEF}"/>
                  </a:ext>
                </a:extLst>
              </p:cNvPr>
              <p:cNvSpPr>
                <a:spLocks/>
              </p:cNvSpPr>
              <p:nvPr/>
            </p:nvSpPr>
            <p:spPr bwMode="auto">
              <a:xfrm>
                <a:off x="4246562" y="3049588"/>
                <a:ext cx="1912938" cy="2155825"/>
              </a:xfrm>
              <a:custGeom>
                <a:avLst/>
                <a:gdLst>
                  <a:gd name="T0" fmla="*/ 1067 w 1068"/>
                  <a:gd name="T1" fmla="*/ 217 h 1203"/>
                  <a:gd name="T2" fmla="*/ 1067 w 1068"/>
                  <a:gd name="T3" fmla="*/ 217 h 1203"/>
                  <a:gd name="T4" fmla="*/ 833 w 1068"/>
                  <a:gd name="T5" fmla="*/ 0 h 1203"/>
                  <a:gd name="T6" fmla="*/ 378 w 1068"/>
                  <a:gd name="T7" fmla="*/ 555 h 1203"/>
                  <a:gd name="T8" fmla="*/ 386 w 1068"/>
                  <a:gd name="T9" fmla="*/ 652 h 1203"/>
                  <a:gd name="T10" fmla="*/ 386 w 1068"/>
                  <a:gd name="T11" fmla="*/ 652 h 1203"/>
                  <a:gd name="T12" fmla="*/ 219 w 1068"/>
                  <a:gd name="T13" fmla="*/ 890 h 1203"/>
                  <a:gd name="T14" fmla="*/ 219 w 1068"/>
                  <a:gd name="T15" fmla="*/ 890 h 1203"/>
                  <a:gd name="T16" fmla="*/ 200 w 1068"/>
                  <a:gd name="T17" fmla="*/ 780 h 1203"/>
                  <a:gd name="T18" fmla="*/ 0 w 1068"/>
                  <a:gd name="T19" fmla="*/ 1033 h 1203"/>
                  <a:gd name="T20" fmla="*/ 275 w 1068"/>
                  <a:gd name="T21" fmla="*/ 1203 h 1203"/>
                  <a:gd name="T22" fmla="*/ 255 w 1068"/>
                  <a:gd name="T23" fmla="*/ 1093 h 1203"/>
                  <a:gd name="T24" fmla="*/ 589 w 1068"/>
                  <a:gd name="T25" fmla="*/ 616 h 1203"/>
                  <a:gd name="T26" fmla="*/ 584 w 1068"/>
                  <a:gd name="T27" fmla="*/ 555 h 1203"/>
                  <a:gd name="T28" fmla="*/ 944 w 1068"/>
                  <a:gd name="T29" fmla="*/ 195 h 1203"/>
                  <a:gd name="T30" fmla="*/ 1068 w 1068"/>
                  <a:gd name="T31" fmla="*/ 217 h 1203"/>
                  <a:gd name="T32" fmla="*/ 1067 w 1068"/>
                  <a:gd name="T33" fmla="*/ 217 h 1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68" h="1203">
                    <a:moveTo>
                      <a:pt x="1067" y="217"/>
                    </a:moveTo>
                    <a:cubicBezTo>
                      <a:pt x="1067" y="217"/>
                      <a:pt x="1067" y="217"/>
                      <a:pt x="1067" y="217"/>
                    </a:cubicBezTo>
                    <a:cubicBezTo>
                      <a:pt x="959" y="177"/>
                      <a:pt x="877" y="97"/>
                      <a:pt x="833" y="0"/>
                    </a:cubicBezTo>
                    <a:cubicBezTo>
                      <a:pt x="574" y="52"/>
                      <a:pt x="378" y="281"/>
                      <a:pt x="378" y="555"/>
                    </a:cubicBezTo>
                    <a:cubicBezTo>
                      <a:pt x="378" y="588"/>
                      <a:pt x="381" y="620"/>
                      <a:pt x="386" y="652"/>
                    </a:cubicBezTo>
                    <a:cubicBezTo>
                      <a:pt x="386" y="652"/>
                      <a:pt x="386" y="652"/>
                      <a:pt x="386" y="652"/>
                    </a:cubicBezTo>
                    <a:cubicBezTo>
                      <a:pt x="406" y="764"/>
                      <a:pt x="331" y="870"/>
                      <a:pt x="219" y="890"/>
                    </a:cubicBezTo>
                    <a:cubicBezTo>
                      <a:pt x="219" y="890"/>
                      <a:pt x="219" y="890"/>
                      <a:pt x="219" y="890"/>
                    </a:cubicBezTo>
                    <a:cubicBezTo>
                      <a:pt x="200" y="780"/>
                      <a:pt x="200" y="780"/>
                      <a:pt x="200" y="780"/>
                    </a:cubicBezTo>
                    <a:cubicBezTo>
                      <a:pt x="0" y="1033"/>
                      <a:pt x="0" y="1033"/>
                      <a:pt x="0" y="1033"/>
                    </a:cubicBezTo>
                    <a:cubicBezTo>
                      <a:pt x="275" y="1203"/>
                      <a:pt x="275" y="1203"/>
                      <a:pt x="275" y="1203"/>
                    </a:cubicBezTo>
                    <a:cubicBezTo>
                      <a:pt x="255" y="1093"/>
                      <a:pt x="255" y="1093"/>
                      <a:pt x="255" y="1093"/>
                    </a:cubicBezTo>
                    <a:cubicBezTo>
                      <a:pt x="479" y="1053"/>
                      <a:pt x="629" y="840"/>
                      <a:pt x="589" y="616"/>
                    </a:cubicBezTo>
                    <a:cubicBezTo>
                      <a:pt x="589" y="616"/>
                      <a:pt x="584" y="576"/>
                      <a:pt x="584" y="555"/>
                    </a:cubicBezTo>
                    <a:cubicBezTo>
                      <a:pt x="584" y="356"/>
                      <a:pt x="745" y="195"/>
                      <a:pt x="944" y="195"/>
                    </a:cubicBezTo>
                    <a:cubicBezTo>
                      <a:pt x="988" y="195"/>
                      <a:pt x="1030" y="203"/>
                      <a:pt x="1068" y="217"/>
                    </a:cubicBezTo>
                    <a:cubicBezTo>
                      <a:pt x="1068" y="217"/>
                      <a:pt x="1067" y="217"/>
                      <a:pt x="1067" y="217"/>
                    </a:cubicBezTo>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algn="r" rtl="1"/>
                <a:endParaRPr lang="en-US" dirty="0"/>
              </a:p>
            </p:txBody>
          </p:sp>
          <p:sp>
            <p:nvSpPr>
              <p:cNvPr id="33" name="Freeform 14">
                <a:extLst>
                  <a:ext uri="{FF2B5EF4-FFF2-40B4-BE49-F238E27FC236}">
                    <a16:creationId xmlns="" xmlns:a16="http://schemas.microsoft.com/office/drawing/2014/main" id="{98C8A735-84AE-41F3-92B3-F3BA42E1443A}"/>
                  </a:ext>
                </a:extLst>
              </p:cNvPr>
              <p:cNvSpPr>
                <a:spLocks/>
              </p:cNvSpPr>
              <p:nvPr/>
            </p:nvSpPr>
            <p:spPr bwMode="auto">
              <a:xfrm>
                <a:off x="5175250" y="4148137"/>
                <a:ext cx="2374900" cy="927100"/>
              </a:xfrm>
              <a:custGeom>
                <a:avLst/>
                <a:gdLst>
                  <a:gd name="T0" fmla="*/ 1241 w 1326"/>
                  <a:gd name="T1" fmla="*/ 267 h 517"/>
                  <a:gd name="T2" fmla="*/ 661 w 1326"/>
                  <a:gd name="T3" fmla="*/ 216 h 517"/>
                  <a:gd name="T4" fmla="*/ 661 w 1326"/>
                  <a:gd name="T5" fmla="*/ 216 h 517"/>
                  <a:gd name="T6" fmla="*/ 661 w 1326"/>
                  <a:gd name="T7" fmla="*/ 216 h 517"/>
                  <a:gd name="T8" fmla="*/ 426 w 1326"/>
                  <a:gd name="T9" fmla="*/ 303 h 517"/>
                  <a:gd name="T10" fmla="*/ 71 w 1326"/>
                  <a:gd name="T11" fmla="*/ 0 h 517"/>
                  <a:gd name="T12" fmla="*/ 71 w 1326"/>
                  <a:gd name="T13" fmla="*/ 3 h 517"/>
                  <a:gd name="T14" fmla="*/ 0 w 1326"/>
                  <a:gd name="T15" fmla="*/ 315 h 517"/>
                  <a:gd name="T16" fmla="*/ 426 w 1326"/>
                  <a:gd name="T17" fmla="*/ 509 h 517"/>
                  <a:gd name="T18" fmla="*/ 793 w 1326"/>
                  <a:gd name="T19" fmla="*/ 374 h 517"/>
                  <a:gd name="T20" fmla="*/ 793 w 1326"/>
                  <a:gd name="T21" fmla="*/ 374 h 517"/>
                  <a:gd name="T22" fmla="*/ 1083 w 1326"/>
                  <a:gd name="T23" fmla="*/ 399 h 517"/>
                  <a:gd name="T24" fmla="*/ 1083 w 1326"/>
                  <a:gd name="T25" fmla="*/ 399 h 517"/>
                  <a:gd name="T26" fmla="*/ 997 w 1326"/>
                  <a:gd name="T27" fmla="*/ 471 h 517"/>
                  <a:gd name="T28" fmla="*/ 1316 w 1326"/>
                  <a:gd name="T29" fmla="*/ 517 h 517"/>
                  <a:gd name="T30" fmla="*/ 1326 w 1326"/>
                  <a:gd name="T31" fmla="*/ 195 h 517"/>
                  <a:gd name="T32" fmla="*/ 1241 w 1326"/>
                  <a:gd name="T33" fmla="*/ 267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26" h="517">
                    <a:moveTo>
                      <a:pt x="1241" y="267"/>
                    </a:moveTo>
                    <a:cubicBezTo>
                      <a:pt x="1094" y="93"/>
                      <a:pt x="835" y="70"/>
                      <a:pt x="661" y="216"/>
                    </a:cubicBezTo>
                    <a:cubicBezTo>
                      <a:pt x="661" y="216"/>
                      <a:pt x="661" y="216"/>
                      <a:pt x="661" y="216"/>
                    </a:cubicBezTo>
                    <a:cubicBezTo>
                      <a:pt x="661" y="216"/>
                      <a:pt x="661" y="216"/>
                      <a:pt x="661" y="216"/>
                    </a:cubicBezTo>
                    <a:cubicBezTo>
                      <a:pt x="598" y="270"/>
                      <a:pt x="516" y="303"/>
                      <a:pt x="426" y="303"/>
                    </a:cubicBezTo>
                    <a:cubicBezTo>
                      <a:pt x="247" y="303"/>
                      <a:pt x="99" y="172"/>
                      <a:pt x="71" y="0"/>
                    </a:cubicBezTo>
                    <a:cubicBezTo>
                      <a:pt x="71" y="2"/>
                      <a:pt x="71" y="3"/>
                      <a:pt x="71" y="3"/>
                    </a:cubicBezTo>
                    <a:cubicBezTo>
                      <a:pt x="91" y="117"/>
                      <a:pt x="62" y="228"/>
                      <a:pt x="0" y="315"/>
                    </a:cubicBezTo>
                    <a:cubicBezTo>
                      <a:pt x="104" y="434"/>
                      <a:pt x="256" y="509"/>
                      <a:pt x="426" y="509"/>
                    </a:cubicBezTo>
                    <a:cubicBezTo>
                      <a:pt x="566" y="509"/>
                      <a:pt x="694" y="458"/>
                      <a:pt x="793" y="374"/>
                    </a:cubicBezTo>
                    <a:cubicBezTo>
                      <a:pt x="793" y="374"/>
                      <a:pt x="793" y="374"/>
                      <a:pt x="793" y="374"/>
                    </a:cubicBezTo>
                    <a:cubicBezTo>
                      <a:pt x="880" y="301"/>
                      <a:pt x="1010" y="312"/>
                      <a:pt x="1083" y="399"/>
                    </a:cubicBezTo>
                    <a:cubicBezTo>
                      <a:pt x="1083" y="399"/>
                      <a:pt x="1083" y="399"/>
                      <a:pt x="1083" y="399"/>
                    </a:cubicBezTo>
                    <a:cubicBezTo>
                      <a:pt x="997" y="471"/>
                      <a:pt x="997" y="471"/>
                      <a:pt x="997" y="471"/>
                    </a:cubicBezTo>
                    <a:cubicBezTo>
                      <a:pt x="1316" y="517"/>
                      <a:pt x="1316" y="517"/>
                      <a:pt x="1316" y="517"/>
                    </a:cubicBezTo>
                    <a:cubicBezTo>
                      <a:pt x="1326" y="195"/>
                      <a:pt x="1326" y="195"/>
                      <a:pt x="1326" y="195"/>
                    </a:cubicBezTo>
                    <a:cubicBezTo>
                      <a:pt x="1241" y="267"/>
                      <a:pt x="1241" y="267"/>
                      <a:pt x="1241" y="267"/>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algn="r" rtl="1"/>
                <a:endParaRPr lang="en-US" dirty="0"/>
              </a:p>
            </p:txBody>
          </p:sp>
          <p:sp>
            <p:nvSpPr>
              <p:cNvPr id="36" name="Freeform 15">
                <a:extLst>
                  <a:ext uri="{FF2B5EF4-FFF2-40B4-BE49-F238E27FC236}">
                    <a16:creationId xmlns="" xmlns:a16="http://schemas.microsoft.com/office/drawing/2014/main" id="{5AE8B679-3AC2-4BAF-B9CA-DBBFC1284B89}"/>
                  </a:ext>
                </a:extLst>
              </p:cNvPr>
              <p:cNvSpPr>
                <a:spLocks/>
              </p:cNvSpPr>
              <p:nvPr/>
            </p:nvSpPr>
            <p:spPr bwMode="auto">
              <a:xfrm>
                <a:off x="5529263" y="2149475"/>
                <a:ext cx="1425575" cy="2387599"/>
              </a:xfrm>
              <a:custGeom>
                <a:avLst/>
                <a:gdLst>
                  <a:gd name="T0" fmla="*/ 351 w 795"/>
                  <a:gd name="T1" fmla="*/ 719 h 1332"/>
                  <a:gd name="T2" fmla="*/ 351 w 795"/>
                  <a:gd name="T3" fmla="*/ 719 h 1332"/>
                  <a:gd name="T4" fmla="*/ 589 w 795"/>
                  <a:gd name="T5" fmla="*/ 1057 h 1332"/>
                  <a:gd name="T6" fmla="*/ 461 w 795"/>
                  <a:gd name="T7" fmla="*/ 1332 h 1332"/>
                  <a:gd name="T8" fmla="*/ 463 w 795"/>
                  <a:gd name="T9" fmla="*/ 1331 h 1332"/>
                  <a:gd name="T10" fmla="*/ 463 w 795"/>
                  <a:gd name="T11" fmla="*/ 1331 h 1332"/>
                  <a:gd name="T12" fmla="*/ 463 w 795"/>
                  <a:gd name="T13" fmla="*/ 1331 h 1332"/>
                  <a:gd name="T14" fmla="*/ 765 w 795"/>
                  <a:gd name="T15" fmla="*/ 1237 h 1332"/>
                  <a:gd name="T16" fmla="*/ 795 w 795"/>
                  <a:gd name="T17" fmla="*/ 1057 h 1332"/>
                  <a:gd name="T18" fmla="*/ 421 w 795"/>
                  <a:gd name="T19" fmla="*/ 525 h 1332"/>
                  <a:gd name="T20" fmla="*/ 422 w 795"/>
                  <a:gd name="T21" fmla="*/ 525 h 1332"/>
                  <a:gd name="T22" fmla="*/ 299 w 795"/>
                  <a:gd name="T23" fmla="*/ 261 h 1332"/>
                  <a:gd name="T24" fmla="*/ 299 w 795"/>
                  <a:gd name="T25" fmla="*/ 261 h 1332"/>
                  <a:gd name="T26" fmla="*/ 404 w 795"/>
                  <a:gd name="T27" fmla="*/ 300 h 1332"/>
                  <a:gd name="T28" fmla="*/ 284 w 795"/>
                  <a:gd name="T29" fmla="*/ 0 h 1332"/>
                  <a:gd name="T30" fmla="*/ 0 w 795"/>
                  <a:gd name="T31" fmla="*/ 153 h 1332"/>
                  <a:gd name="T32" fmla="*/ 105 w 795"/>
                  <a:gd name="T33" fmla="*/ 191 h 1332"/>
                  <a:gd name="T34" fmla="*/ 351 w 795"/>
                  <a:gd name="T35" fmla="*/ 719 h 1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95" h="1332">
                    <a:moveTo>
                      <a:pt x="351" y="719"/>
                    </a:moveTo>
                    <a:cubicBezTo>
                      <a:pt x="351" y="719"/>
                      <a:pt x="351" y="719"/>
                      <a:pt x="351" y="719"/>
                    </a:cubicBezTo>
                    <a:cubicBezTo>
                      <a:pt x="490" y="769"/>
                      <a:pt x="589" y="902"/>
                      <a:pt x="589" y="1057"/>
                    </a:cubicBezTo>
                    <a:cubicBezTo>
                      <a:pt x="589" y="1168"/>
                      <a:pt x="539" y="1266"/>
                      <a:pt x="461" y="1332"/>
                    </a:cubicBezTo>
                    <a:cubicBezTo>
                      <a:pt x="462" y="1332"/>
                      <a:pt x="462" y="1332"/>
                      <a:pt x="463" y="1331"/>
                    </a:cubicBezTo>
                    <a:cubicBezTo>
                      <a:pt x="463" y="1331"/>
                      <a:pt x="463" y="1331"/>
                      <a:pt x="463" y="1331"/>
                    </a:cubicBezTo>
                    <a:cubicBezTo>
                      <a:pt x="463" y="1331"/>
                      <a:pt x="463" y="1331"/>
                      <a:pt x="463" y="1331"/>
                    </a:cubicBezTo>
                    <a:cubicBezTo>
                      <a:pt x="550" y="1258"/>
                      <a:pt x="660" y="1227"/>
                      <a:pt x="765" y="1237"/>
                    </a:cubicBezTo>
                    <a:cubicBezTo>
                      <a:pt x="784" y="1180"/>
                      <a:pt x="795" y="1120"/>
                      <a:pt x="795" y="1057"/>
                    </a:cubicBezTo>
                    <a:cubicBezTo>
                      <a:pt x="795" y="813"/>
                      <a:pt x="639" y="604"/>
                      <a:pt x="421" y="525"/>
                    </a:cubicBezTo>
                    <a:cubicBezTo>
                      <a:pt x="422" y="525"/>
                      <a:pt x="422" y="525"/>
                      <a:pt x="422" y="525"/>
                    </a:cubicBezTo>
                    <a:cubicBezTo>
                      <a:pt x="315" y="486"/>
                      <a:pt x="260" y="368"/>
                      <a:pt x="299" y="261"/>
                    </a:cubicBezTo>
                    <a:cubicBezTo>
                      <a:pt x="299" y="261"/>
                      <a:pt x="299" y="261"/>
                      <a:pt x="299" y="261"/>
                    </a:cubicBezTo>
                    <a:cubicBezTo>
                      <a:pt x="404" y="300"/>
                      <a:pt x="404" y="300"/>
                      <a:pt x="404" y="300"/>
                    </a:cubicBezTo>
                    <a:cubicBezTo>
                      <a:pt x="284" y="0"/>
                      <a:pt x="284" y="0"/>
                      <a:pt x="284" y="0"/>
                    </a:cubicBezTo>
                    <a:cubicBezTo>
                      <a:pt x="0" y="153"/>
                      <a:pt x="0" y="153"/>
                      <a:pt x="0" y="153"/>
                    </a:cubicBezTo>
                    <a:cubicBezTo>
                      <a:pt x="105" y="191"/>
                      <a:pt x="105" y="191"/>
                      <a:pt x="105" y="191"/>
                    </a:cubicBezTo>
                    <a:cubicBezTo>
                      <a:pt x="27" y="405"/>
                      <a:pt x="138" y="641"/>
                      <a:pt x="351" y="719"/>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algn="r" rtl="1"/>
                <a:endParaRPr lang="en-US" sz="1400" dirty="0"/>
              </a:p>
            </p:txBody>
          </p:sp>
        </p:grpSp>
        <p:sp>
          <p:nvSpPr>
            <p:cNvPr id="30" name="Oval 29">
              <a:extLst>
                <a:ext uri="{FF2B5EF4-FFF2-40B4-BE49-F238E27FC236}">
                  <a16:creationId xmlns="" xmlns:a16="http://schemas.microsoft.com/office/drawing/2014/main" id="{AC12D1F7-CA81-4AA6-A2E1-00C950C44315}"/>
                </a:ext>
              </a:extLst>
            </p:cNvPr>
            <p:cNvSpPr>
              <a:spLocks noChangeArrowheads="1"/>
            </p:cNvSpPr>
            <p:nvPr/>
          </p:nvSpPr>
          <p:spPr bwMode="auto">
            <a:xfrm rot="16200000">
              <a:off x="2815241" y="3478411"/>
              <a:ext cx="1517562" cy="1514756"/>
            </a:xfrm>
            <a:prstGeom prst="ellipse">
              <a:avLst/>
            </a:pr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rtl="1"/>
              <a:r>
                <a:rPr lang="ar-DZ" sz="1400" b="1" dirty="0" smtClean="0">
                  <a:latin typeface="Arial" panose="020B0604020202020204" pitchFamily="34" charset="0"/>
                  <a:cs typeface="Arial" panose="020B0604020202020204" pitchFamily="34" charset="0"/>
                </a:rPr>
                <a:t>-أثر الغرر في الشروط،</a:t>
              </a:r>
            </a:p>
            <a:p>
              <a:pPr algn="ctr" rtl="1"/>
              <a:r>
                <a:rPr lang="ar-DZ" sz="1400" b="1" dirty="0" smtClean="0">
                  <a:latin typeface="Arial" panose="020B0604020202020204" pitchFamily="34" charset="0"/>
                  <a:cs typeface="Arial" panose="020B0604020202020204" pitchFamily="34" charset="0"/>
                </a:rPr>
                <a:t>-تاريخ إصدار المعيار </a:t>
              </a:r>
              <a:endParaRPr lang="en-US" sz="1400" b="1" dirty="0">
                <a:latin typeface="Arial" panose="020B0604020202020204" pitchFamily="34" charset="0"/>
                <a:cs typeface="Arial" panose="020B0604020202020204" pitchFamily="34" charset="0"/>
              </a:endParaRPr>
            </a:p>
          </p:txBody>
        </p:sp>
        <p:sp>
          <p:nvSpPr>
            <p:cNvPr id="38" name="Rectangle 37">
              <a:extLst>
                <a:ext uri="{FF2B5EF4-FFF2-40B4-BE49-F238E27FC236}">
                  <a16:creationId xmlns="" xmlns:a16="http://schemas.microsoft.com/office/drawing/2014/main" id="{43AE6EF7-9F10-4569-99E2-B2FB50B8BC07}"/>
                </a:ext>
              </a:extLst>
            </p:cNvPr>
            <p:cNvSpPr/>
            <p:nvPr/>
          </p:nvSpPr>
          <p:spPr>
            <a:xfrm>
              <a:off x="2686956" y="3226666"/>
              <a:ext cx="1743084" cy="1098275"/>
            </a:xfrm>
            <a:prstGeom prst="rect">
              <a:avLst/>
            </a:prstGeom>
            <a:noFill/>
          </p:spPr>
          <p:txBody>
            <a:bodyPr spcFirstLastPara="1" wrap="none" lIns="91440" tIns="45720" rIns="91440" bIns="45720" numCol="1">
              <a:prstTxWarp prst="textArchUp">
                <a:avLst>
                  <a:gd name="adj" fmla="val 12478990"/>
                </a:avLst>
              </a:prstTxWarp>
              <a:spAutoFit/>
            </a:bodyPr>
            <a:lstStyle/>
            <a:p>
              <a:pPr algn="ctr" rtl="1"/>
              <a:r>
                <a:rPr lang="ar-DZ" sz="1600" b="1" dirty="0" smtClean="0">
                  <a:latin typeface="Arial" panose="020B0604020202020204" pitchFamily="34" charset="0"/>
                  <a:cs typeface="Arial" panose="020B0604020202020204" pitchFamily="34" charset="0"/>
                </a:rPr>
                <a:t>مجال الغرر وآثاره في عقود المعاوضة المالية </a:t>
              </a:r>
              <a:br>
                <a:rPr lang="ar-DZ" sz="1600" b="1" dirty="0" smtClean="0">
                  <a:latin typeface="Arial" panose="020B0604020202020204" pitchFamily="34" charset="0"/>
                  <a:cs typeface="Arial" panose="020B0604020202020204" pitchFamily="34" charset="0"/>
                </a:rPr>
              </a:br>
              <a:endParaRPr lang="en-US" sz="16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9" name="Rectangle 38">
              <a:extLst>
                <a:ext uri="{FF2B5EF4-FFF2-40B4-BE49-F238E27FC236}">
                  <a16:creationId xmlns="" xmlns:a16="http://schemas.microsoft.com/office/drawing/2014/main" id="{AD77424A-BE41-4AF4-AE5A-5B4822323519}"/>
                </a:ext>
              </a:extLst>
            </p:cNvPr>
            <p:cNvSpPr/>
            <p:nvPr/>
          </p:nvSpPr>
          <p:spPr>
            <a:xfrm rot="16784193">
              <a:off x="2595491" y="3719546"/>
              <a:ext cx="1276388" cy="1280768"/>
            </a:xfrm>
            <a:prstGeom prst="rect">
              <a:avLst/>
            </a:prstGeom>
            <a:noFill/>
          </p:spPr>
          <p:txBody>
            <a:bodyPr spcFirstLastPara="1" wrap="none" lIns="91440" tIns="45720" rIns="91440" bIns="45720" numCol="1">
              <a:prstTxWarp prst="textArchUp">
                <a:avLst>
                  <a:gd name="adj" fmla="val 11544462"/>
                </a:avLst>
              </a:prstTxWarp>
              <a:spAutoFit/>
            </a:bodyPr>
            <a:lstStyle/>
            <a:p>
              <a:pPr algn="ctr" rtl="1"/>
              <a:r>
                <a:rPr lang="ar-EG" sz="1600" b="1" dirty="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ar-DZ" sz="1600" b="1" dirty="0">
                  <a:latin typeface="Arial" panose="020B0604020202020204" pitchFamily="34" charset="0"/>
                  <a:cs typeface="Arial" panose="020B0604020202020204" pitchFamily="34" charset="0"/>
                </a:rPr>
                <a:t>تعريف الغرر، وأقسامه </a:t>
              </a:r>
              <a:br>
                <a:rPr lang="ar-DZ" sz="1600" b="1" dirty="0">
                  <a:latin typeface="Arial" panose="020B0604020202020204" pitchFamily="34" charset="0"/>
                  <a:cs typeface="Arial" panose="020B0604020202020204" pitchFamily="34" charset="0"/>
                </a:rPr>
              </a:br>
              <a:endParaRPr lang="en-US" sz="1600"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40" name="Rectangle 39">
              <a:extLst>
                <a:ext uri="{FF2B5EF4-FFF2-40B4-BE49-F238E27FC236}">
                  <a16:creationId xmlns="" xmlns:a16="http://schemas.microsoft.com/office/drawing/2014/main" id="{4F7636BB-7F59-412B-8066-5C608E742800}"/>
                </a:ext>
              </a:extLst>
            </p:cNvPr>
            <p:cNvSpPr/>
            <p:nvPr/>
          </p:nvSpPr>
          <p:spPr>
            <a:xfrm rot="8158859">
              <a:off x="3134014" y="3955753"/>
              <a:ext cx="1435935" cy="1143236"/>
            </a:xfrm>
            <a:prstGeom prst="rect">
              <a:avLst/>
            </a:prstGeom>
            <a:noFill/>
          </p:spPr>
          <p:txBody>
            <a:bodyPr spcFirstLastPara="1" wrap="none" lIns="91440" tIns="45720" rIns="91440" bIns="45720" numCol="1">
              <a:prstTxWarp prst="textArchUp">
                <a:avLst>
                  <a:gd name="adj" fmla="val 11544462"/>
                </a:avLst>
              </a:prstTxWarp>
              <a:spAutoFit/>
            </a:bodyPr>
            <a:lstStyle/>
            <a:p>
              <a:pPr algn="ctr" rtl="1"/>
              <a:r>
                <a:rPr lang="ar-DZ" b="1" dirty="0" smtClean="0">
                  <a:latin typeface="Arial" panose="020B0604020202020204" pitchFamily="34" charset="0"/>
                  <a:cs typeface="Arial" panose="020B0604020202020204" pitchFamily="34" charset="0"/>
                </a:rPr>
                <a:t>حكم و ضابط </a:t>
              </a:r>
              <a:r>
                <a:rPr lang="ar-DZ" b="1" dirty="0">
                  <a:latin typeface="Arial" panose="020B0604020202020204" pitchFamily="34" charset="0"/>
                  <a:cs typeface="Arial" panose="020B0604020202020204" pitchFamily="34" charset="0"/>
                </a:rPr>
                <a:t>الغرر المفسد للمعاملات </a:t>
              </a:r>
              <a:br>
                <a:rPr lang="ar-DZ" b="1" dirty="0">
                  <a:latin typeface="Arial" panose="020B0604020202020204" pitchFamily="34" charset="0"/>
                  <a:cs typeface="Arial" panose="020B0604020202020204" pitchFamily="34" charset="0"/>
                </a:rPr>
              </a:br>
              <a:endParaRPr lang="en-US" b="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grpSp>
      <p:sp>
        <p:nvSpPr>
          <p:cNvPr id="42" name="TextBox 41">
            <a:extLst>
              <a:ext uri="{FF2B5EF4-FFF2-40B4-BE49-F238E27FC236}">
                <a16:creationId xmlns="" xmlns:a16="http://schemas.microsoft.com/office/drawing/2014/main" id="{F4C7DEC6-618A-49B5-B7A2-A40F58880D72}"/>
              </a:ext>
            </a:extLst>
          </p:cNvPr>
          <p:cNvSpPr txBox="1"/>
          <p:nvPr/>
        </p:nvSpPr>
        <p:spPr>
          <a:xfrm>
            <a:off x="8641568" y="3881402"/>
            <a:ext cx="3285154" cy="1006429"/>
          </a:xfrm>
          <a:prstGeom prst="rect">
            <a:avLst/>
          </a:prstGeom>
          <a:noFill/>
        </p:spPr>
        <p:txBody>
          <a:bodyPr wrap="square" rtlCol="0">
            <a:spAutoFit/>
          </a:bodyPr>
          <a:lstStyle/>
          <a:p>
            <a:pPr marL="171450" indent="-171450" algn="justLow" rtl="1">
              <a:lnSpc>
                <a:spcPct val="110000"/>
              </a:lnSpc>
              <a:buFont typeface="Arial" panose="020B0604020202020204" pitchFamily="34" charset="0"/>
              <a:buChar char="•"/>
            </a:pPr>
            <a:r>
              <a:rPr lang="ar-DZ" sz="1400" b="1" dirty="0">
                <a:latin typeface="Arial" panose="020B0604020202020204" pitchFamily="34" charset="0"/>
                <a:cs typeface="Arial" panose="020B0604020202020204" pitchFamily="34" charset="0"/>
              </a:rPr>
              <a:t>أثر الغرر على عقد الرهن </a:t>
            </a:r>
            <a:endParaRPr lang="ar-DZ" sz="1400" b="1" dirty="0" smtClean="0">
              <a:latin typeface="Arial" panose="020B0604020202020204" pitchFamily="34" charset="0"/>
              <a:cs typeface="Arial" panose="020B0604020202020204" pitchFamily="34" charset="0"/>
            </a:endParaRPr>
          </a:p>
          <a:p>
            <a:pPr marL="171450" indent="-171450" algn="justLow" rtl="1">
              <a:lnSpc>
                <a:spcPct val="110000"/>
              </a:lnSpc>
              <a:buFont typeface="Arial" panose="020B0604020202020204" pitchFamily="34" charset="0"/>
              <a:buChar char="•"/>
            </a:pPr>
            <a:r>
              <a:rPr lang="ar-DZ" sz="1400" b="1" dirty="0">
                <a:latin typeface="Arial" panose="020B0604020202020204" pitchFamily="34" charset="0"/>
                <a:cs typeface="Arial" panose="020B0604020202020204" pitchFamily="34" charset="0"/>
              </a:rPr>
              <a:t>أثر الغرر على عقد الكفالة </a:t>
            </a:r>
            <a:endParaRPr lang="ar-DZ" sz="1400" b="1" dirty="0" smtClean="0">
              <a:latin typeface="Arial" panose="020B0604020202020204" pitchFamily="34" charset="0"/>
              <a:cs typeface="Arial" panose="020B0604020202020204" pitchFamily="34" charset="0"/>
            </a:endParaRPr>
          </a:p>
          <a:p>
            <a:pPr marL="171450" indent="-171450" algn="justLow" rtl="1">
              <a:lnSpc>
                <a:spcPct val="110000"/>
              </a:lnSpc>
              <a:buFont typeface="Arial" panose="020B0604020202020204" pitchFamily="34" charset="0"/>
              <a:buChar char="•"/>
            </a:pPr>
            <a:r>
              <a:rPr lang="ar-DZ" sz="1400" b="1" dirty="0">
                <a:latin typeface="Arial" panose="020B0604020202020204" pitchFamily="34" charset="0"/>
                <a:cs typeface="Arial" panose="020B0604020202020204" pitchFamily="34" charset="0"/>
              </a:rPr>
              <a:t>أثر الغرر على عقد الوكالة </a:t>
            </a:r>
            <a:endParaRPr lang="ar-DZ" sz="1400" b="1" dirty="0" smtClean="0">
              <a:latin typeface="Arial" panose="020B0604020202020204" pitchFamily="34" charset="0"/>
              <a:cs typeface="Arial" panose="020B0604020202020204" pitchFamily="34" charset="0"/>
            </a:endParaRPr>
          </a:p>
          <a:p>
            <a:pPr marL="171450" indent="-171450" algn="justLow" rtl="1">
              <a:lnSpc>
                <a:spcPct val="110000"/>
              </a:lnSpc>
              <a:buFont typeface="Arial" panose="020B0604020202020204" pitchFamily="34" charset="0"/>
              <a:buChar char="•"/>
            </a:pPr>
            <a:endParaRPr lang="ar-EG" sz="1200" dirty="0">
              <a:solidFill>
                <a:schemeClr val="tx2">
                  <a:lumMod val="50000"/>
                </a:schemeClr>
              </a:solidFill>
              <a:latin typeface="Arial" panose="020B0604020202020204" pitchFamily="34" charset="0"/>
              <a:cs typeface="Arial" panose="020B0604020202020204" pitchFamily="34" charset="0"/>
            </a:endParaRPr>
          </a:p>
        </p:txBody>
      </p:sp>
      <p:sp>
        <p:nvSpPr>
          <p:cNvPr id="43" name="TextBox 42">
            <a:extLst>
              <a:ext uri="{FF2B5EF4-FFF2-40B4-BE49-F238E27FC236}">
                <a16:creationId xmlns="" xmlns:a16="http://schemas.microsoft.com/office/drawing/2014/main" id="{197B6E9B-F162-41E7-83AB-8396B6438F52}"/>
              </a:ext>
            </a:extLst>
          </p:cNvPr>
          <p:cNvSpPr txBox="1"/>
          <p:nvPr/>
        </p:nvSpPr>
        <p:spPr>
          <a:xfrm>
            <a:off x="4067011" y="6419413"/>
            <a:ext cx="3831333" cy="295466"/>
          </a:xfrm>
          <a:prstGeom prst="rect">
            <a:avLst/>
          </a:prstGeom>
          <a:noFill/>
        </p:spPr>
        <p:txBody>
          <a:bodyPr wrap="square" rtlCol="0">
            <a:spAutoFit/>
          </a:bodyPr>
          <a:lstStyle/>
          <a:p>
            <a:pPr algn="justLow" rtl="1">
              <a:lnSpc>
                <a:spcPct val="110000"/>
              </a:lnSpc>
            </a:pPr>
            <a:r>
              <a:rPr lang="ar-DZ" sz="1200" b="1" dirty="0">
                <a:latin typeface="Arial" panose="020B0604020202020204" pitchFamily="34" charset="0"/>
                <a:cs typeface="Arial" panose="020B0604020202020204" pitchFamily="34" charset="0"/>
              </a:rPr>
              <a:t>تاريخ إصدار المعيار </a:t>
            </a:r>
            <a:r>
              <a:rPr lang="ar-DZ" sz="1200" b="1" dirty="0" smtClean="0">
                <a:latin typeface="Arial" panose="020B0604020202020204" pitchFamily="34" charset="0"/>
                <a:cs typeface="Arial" panose="020B0604020202020204" pitchFamily="34" charset="0"/>
              </a:rPr>
              <a:t>: صدر </a:t>
            </a:r>
            <a:r>
              <a:rPr lang="ar-DZ" sz="1200" b="1" dirty="0">
                <a:latin typeface="Arial" panose="020B0604020202020204" pitchFamily="34" charset="0"/>
                <a:cs typeface="Arial" panose="020B0604020202020204" pitchFamily="34" charset="0"/>
              </a:rPr>
              <a:t>هذا المعيار بتاريخ </a:t>
            </a:r>
            <a:r>
              <a:rPr lang="ar-DZ" sz="1200" b="1" dirty="0" smtClean="0">
                <a:latin typeface="Arial" panose="020B0604020202020204" pitchFamily="34" charset="0"/>
                <a:cs typeface="Arial" panose="020B0604020202020204" pitchFamily="34" charset="0"/>
              </a:rPr>
              <a:t> : 08 سبتمبر 2007</a:t>
            </a:r>
            <a:endParaRPr lang="ar-EG" sz="1200" b="1" dirty="0">
              <a:solidFill>
                <a:schemeClr val="tx2">
                  <a:lumMod val="50000"/>
                </a:schemeClr>
              </a:solidFill>
              <a:latin typeface="Arial" panose="020B0604020202020204" pitchFamily="34" charset="0"/>
              <a:cs typeface="Arial" panose="020B0604020202020204" pitchFamily="34" charset="0"/>
            </a:endParaRPr>
          </a:p>
        </p:txBody>
      </p:sp>
      <p:sp>
        <p:nvSpPr>
          <p:cNvPr id="44" name="TextBox 43">
            <a:extLst>
              <a:ext uri="{FF2B5EF4-FFF2-40B4-BE49-F238E27FC236}">
                <a16:creationId xmlns="" xmlns:a16="http://schemas.microsoft.com/office/drawing/2014/main" id="{8B18C93E-EC43-451C-A36D-CBB5FB9A3898}"/>
              </a:ext>
            </a:extLst>
          </p:cNvPr>
          <p:cNvSpPr txBox="1"/>
          <p:nvPr/>
        </p:nvSpPr>
        <p:spPr>
          <a:xfrm>
            <a:off x="8295195" y="1908664"/>
            <a:ext cx="3735228" cy="1815882"/>
          </a:xfrm>
          <a:prstGeom prst="rect">
            <a:avLst/>
          </a:prstGeom>
          <a:noFill/>
        </p:spPr>
        <p:txBody>
          <a:bodyPr wrap="square" rtlCol="0">
            <a:spAutoFit/>
          </a:bodyPr>
          <a:lstStyle/>
          <a:p>
            <a:pPr marL="285750" indent="-285750" algn="r" rtl="1">
              <a:buFont typeface="Arial" panose="020B0604020202020204" pitchFamily="34" charset="0"/>
              <a:buChar char="•"/>
            </a:pPr>
            <a:r>
              <a:rPr lang="ar-DZ" sz="1400" b="1" dirty="0" smtClean="0">
                <a:latin typeface="Arial" panose="020B0604020202020204" pitchFamily="34" charset="0"/>
                <a:cs typeface="Arial" panose="020B0604020202020204" pitchFamily="34" charset="0"/>
              </a:rPr>
              <a:t>الغرر المفسد في صيغة العقد</a:t>
            </a:r>
            <a:r>
              <a:rPr lang="ar-DZ" sz="1400" dirty="0" smtClean="0">
                <a:latin typeface="Arial" panose="020B0604020202020204" pitchFamily="34" charset="0"/>
                <a:cs typeface="Arial" panose="020B0604020202020204" pitchFamily="34" charset="0"/>
              </a:rPr>
              <a:t> ,</a:t>
            </a:r>
          </a:p>
          <a:p>
            <a:pPr marL="285750" indent="-285750" algn="r" rtl="1">
              <a:buFont typeface="Arial" panose="020B0604020202020204" pitchFamily="34" charset="0"/>
              <a:buChar char="•"/>
            </a:pPr>
            <a:r>
              <a:rPr lang="ar-DZ" sz="1400" b="1" dirty="0" smtClean="0">
                <a:latin typeface="Arial" panose="020B0604020202020204" pitchFamily="34" charset="0"/>
                <a:cs typeface="Arial" panose="020B0604020202020204" pitchFamily="34" charset="0"/>
              </a:rPr>
              <a:t>الغرر في محل العقد</a:t>
            </a:r>
            <a:r>
              <a:rPr lang="ar-DZ" sz="1400" dirty="0" smtClean="0">
                <a:latin typeface="Arial" panose="020B0604020202020204" pitchFamily="34" charset="0"/>
                <a:cs typeface="Arial" panose="020B0604020202020204" pitchFamily="34" charset="0"/>
              </a:rPr>
              <a:t> </a:t>
            </a:r>
          </a:p>
          <a:p>
            <a:pPr marL="285750" indent="-285750" algn="r" rtl="1">
              <a:buFont typeface="Arial" panose="020B0604020202020204" pitchFamily="34" charset="0"/>
              <a:buChar char="•"/>
            </a:pPr>
            <a:r>
              <a:rPr lang="ar-DZ" sz="1400" b="1" dirty="0" smtClean="0">
                <a:latin typeface="Arial" panose="020B0604020202020204" pitchFamily="34" charset="0"/>
                <a:cs typeface="Arial" panose="020B0604020202020204" pitchFamily="34" charset="0"/>
              </a:rPr>
              <a:t>الغرر الناشئ عن الجهل بالأجل</a:t>
            </a:r>
          </a:p>
          <a:p>
            <a:pPr marL="285750" indent="-285750" algn="r" rtl="1">
              <a:buFont typeface="Arial" panose="020B0604020202020204" pitchFamily="34" charset="0"/>
              <a:buChar char="•"/>
            </a:pPr>
            <a:r>
              <a:rPr lang="ar-DZ" sz="1400" b="1" dirty="0">
                <a:latin typeface="Arial" panose="020B0604020202020204" pitchFamily="34" charset="0"/>
                <a:cs typeface="Arial" panose="020B0604020202020204" pitchFamily="34" charset="0"/>
              </a:rPr>
              <a:t>الغرر الناشئ عن عدم القدرة على التسليم</a:t>
            </a:r>
            <a:r>
              <a:rPr lang="ar-DZ" sz="1400" dirty="0">
                <a:latin typeface="Arial" panose="020B0604020202020204" pitchFamily="34" charset="0"/>
                <a:cs typeface="Arial" panose="020B0604020202020204" pitchFamily="34" charset="0"/>
              </a:rPr>
              <a:t> </a:t>
            </a:r>
            <a:endParaRPr lang="ar-DZ" sz="1400" dirty="0" smtClean="0">
              <a:latin typeface="Arial" panose="020B0604020202020204" pitchFamily="34" charset="0"/>
              <a:cs typeface="Arial" panose="020B0604020202020204" pitchFamily="34" charset="0"/>
            </a:endParaRPr>
          </a:p>
          <a:p>
            <a:pPr marL="285750" indent="-285750" algn="r" rtl="1">
              <a:buFont typeface="Arial" panose="020B0604020202020204" pitchFamily="34" charset="0"/>
              <a:buChar char="•"/>
            </a:pPr>
            <a:r>
              <a:rPr lang="ar-DZ" sz="1400"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الغرر الناشئ عن بيع الإنسان ما ليس عنده</a:t>
            </a:r>
            <a:r>
              <a:rPr lang="ar-DZ" sz="1400" dirty="0">
                <a:latin typeface="Arial" panose="020B0604020202020204" pitchFamily="34" charset="0"/>
                <a:cs typeface="Arial" panose="020B0604020202020204" pitchFamily="34" charset="0"/>
              </a:rPr>
              <a:t> </a:t>
            </a:r>
            <a:endParaRPr lang="ar-DZ" sz="1400" dirty="0" smtClean="0">
              <a:latin typeface="Arial" panose="020B0604020202020204" pitchFamily="34" charset="0"/>
              <a:cs typeface="Arial" panose="020B0604020202020204" pitchFamily="34" charset="0"/>
            </a:endParaRPr>
          </a:p>
          <a:p>
            <a:pPr marL="285750" indent="-285750" algn="r" rtl="1">
              <a:buFont typeface="Arial" panose="020B0604020202020204" pitchFamily="34" charset="0"/>
              <a:buChar char="•"/>
            </a:pPr>
            <a:r>
              <a:rPr lang="ar-DZ" sz="1400" b="1" dirty="0" smtClean="0">
                <a:latin typeface="Arial" panose="020B0604020202020204" pitchFamily="34" charset="0"/>
                <a:cs typeface="Arial" panose="020B0604020202020204" pitchFamily="34" charset="0"/>
              </a:rPr>
              <a:t>الغرر </a:t>
            </a:r>
            <a:r>
              <a:rPr lang="ar-DZ" sz="1400" b="1" dirty="0">
                <a:latin typeface="Arial" panose="020B0604020202020204" pitchFamily="34" charset="0"/>
                <a:cs typeface="Arial" panose="020B0604020202020204" pitchFamily="34" charset="0"/>
              </a:rPr>
              <a:t>الناشئ عن بيع ما لم يقبض </a:t>
            </a:r>
            <a:r>
              <a:rPr lang="ar-DZ" sz="1400" b="1" dirty="0" smtClean="0">
                <a:latin typeface="Arial" panose="020B0604020202020204" pitchFamily="34" charset="0"/>
                <a:cs typeface="Arial" panose="020B0604020202020204" pitchFamily="34" charset="0"/>
              </a:rPr>
              <a:t>(حقيقة </a:t>
            </a:r>
            <a:r>
              <a:rPr lang="ar-DZ" sz="1400" b="1" dirty="0">
                <a:latin typeface="Arial" panose="020B0604020202020204" pitchFamily="34" charset="0"/>
                <a:cs typeface="Arial" panose="020B0604020202020204" pitchFamily="34" charset="0"/>
              </a:rPr>
              <a:t>أو </a:t>
            </a:r>
            <a:r>
              <a:rPr lang="ar-DZ" sz="1400" b="1" dirty="0" smtClean="0">
                <a:latin typeface="Arial" panose="020B0604020202020204" pitchFamily="34" charset="0"/>
                <a:cs typeface="Arial" panose="020B0604020202020204" pitchFamily="34" charset="0"/>
              </a:rPr>
              <a:t>حكما</a:t>
            </a:r>
            <a:r>
              <a:rPr lang="ar-DZ" sz="1400" b="1" dirty="0" smtClean="0">
                <a:latin typeface="Arial" panose="020B0604020202020204" pitchFamily="34" charset="0"/>
                <a:cs typeface="Arial" panose="020B0604020202020204" pitchFamily="34" charset="0"/>
                <a:sym typeface="Wingdings" panose="05000000000000000000" pitchFamily="2" charset="2"/>
              </a:rPr>
              <a:t>)</a:t>
            </a:r>
          </a:p>
          <a:p>
            <a:pPr marL="285750" indent="-285750" algn="r" rtl="1">
              <a:buFont typeface="Arial" panose="020B0604020202020204" pitchFamily="34" charset="0"/>
              <a:buChar char="•"/>
            </a:pPr>
            <a:r>
              <a:rPr lang="ar-DZ" sz="1400" b="1" dirty="0">
                <a:latin typeface="Arial" panose="020B0604020202020204" pitchFamily="34" charset="0"/>
                <a:cs typeface="Arial" panose="020B0604020202020204" pitchFamily="34" charset="0"/>
              </a:rPr>
              <a:t>الغرر الناشئ عن بيع المعدوم </a:t>
            </a:r>
            <a:endParaRPr lang="ar-DZ" sz="1400" b="1" dirty="0" smtClean="0">
              <a:latin typeface="Arial" panose="020B0604020202020204" pitchFamily="34" charset="0"/>
              <a:cs typeface="Arial" panose="020B0604020202020204" pitchFamily="34" charset="0"/>
            </a:endParaRPr>
          </a:p>
          <a:p>
            <a:pPr marL="285750" indent="-285750" algn="r" rtl="1">
              <a:buFont typeface="Arial" panose="020B0604020202020204" pitchFamily="34" charset="0"/>
              <a:buChar char="•"/>
            </a:pPr>
            <a:r>
              <a:rPr lang="ar-DZ" sz="1400" b="1" dirty="0">
                <a:latin typeface="Arial" panose="020B0604020202020204" pitchFamily="34" charset="0"/>
                <a:cs typeface="Arial" panose="020B0604020202020204" pitchFamily="34" charset="0"/>
              </a:rPr>
              <a:t>الغرر الناشئ عن عدم رؤية محل العقد </a:t>
            </a:r>
            <a:r>
              <a:rPr lang="ar-DZ" sz="1400" b="1" dirty="0" smtClean="0">
                <a:latin typeface="Arial" panose="020B0604020202020204" pitchFamily="34" charset="0"/>
                <a:cs typeface="Arial" panose="020B0604020202020204" pitchFamily="34" charset="0"/>
              </a:rPr>
              <a:t>(بيع </a:t>
            </a:r>
            <a:r>
              <a:rPr lang="ar-DZ" sz="1400" b="1" dirty="0">
                <a:latin typeface="Arial" panose="020B0604020202020204" pitchFamily="34" charset="0"/>
                <a:cs typeface="Arial" panose="020B0604020202020204" pitchFamily="34" charset="0"/>
              </a:rPr>
              <a:t>العين </a:t>
            </a:r>
            <a:r>
              <a:rPr lang="ar-DZ" sz="1400" b="1" dirty="0" smtClean="0">
                <a:latin typeface="Arial" panose="020B0604020202020204" pitchFamily="34" charset="0"/>
                <a:cs typeface="Arial" panose="020B0604020202020204" pitchFamily="34" charset="0"/>
              </a:rPr>
              <a:t>الغائبة) </a:t>
            </a:r>
            <a:endParaRPr lang="en-US" sz="1400" dirty="0">
              <a:solidFill>
                <a:srgbClr val="FF9933"/>
              </a:solidFill>
              <a:latin typeface="Arial" panose="020B0604020202020204" pitchFamily="34" charset="0"/>
              <a:cs typeface="Arial" panose="020B0604020202020204" pitchFamily="34" charset="0"/>
            </a:endParaRPr>
          </a:p>
        </p:txBody>
      </p:sp>
      <p:sp>
        <p:nvSpPr>
          <p:cNvPr id="45" name="TextBox 44">
            <a:extLst>
              <a:ext uri="{FF2B5EF4-FFF2-40B4-BE49-F238E27FC236}">
                <a16:creationId xmlns="" xmlns:a16="http://schemas.microsoft.com/office/drawing/2014/main" id="{8BDCC054-D9D0-4136-AE08-F7CCDDE1EBE2}"/>
              </a:ext>
            </a:extLst>
          </p:cNvPr>
          <p:cNvSpPr txBox="1"/>
          <p:nvPr/>
        </p:nvSpPr>
        <p:spPr>
          <a:xfrm>
            <a:off x="7147551" y="4814366"/>
            <a:ext cx="4764632" cy="954107"/>
          </a:xfrm>
          <a:prstGeom prst="rect">
            <a:avLst/>
          </a:prstGeom>
          <a:noFill/>
        </p:spPr>
        <p:txBody>
          <a:bodyPr wrap="square" rtlCol="0">
            <a:spAutoFit/>
          </a:bodyPr>
          <a:lstStyle/>
          <a:p>
            <a:pPr algn="r" rtl="1"/>
            <a:r>
              <a:rPr lang="ar-DZ" sz="1400" b="1" dirty="0">
                <a:latin typeface="Arial" panose="020B0604020202020204" pitchFamily="34" charset="0"/>
                <a:cs typeface="Arial" panose="020B0604020202020204" pitchFamily="34" charset="0"/>
              </a:rPr>
              <a:t>الشرط الذي يحدث </a:t>
            </a:r>
            <a:r>
              <a:rPr lang="ar-DZ" sz="1400" b="1" dirty="0" smtClean="0">
                <a:latin typeface="Arial" panose="020B0604020202020204" pitchFamily="34" charset="0"/>
                <a:cs typeface="Arial" panose="020B0604020202020204" pitchFamily="34" charset="0"/>
              </a:rPr>
              <a:t>غررا </a:t>
            </a:r>
            <a:r>
              <a:rPr lang="ar-DZ" sz="1400" b="1" dirty="0">
                <a:latin typeface="Arial" panose="020B0604020202020204" pitchFamily="34" charset="0"/>
                <a:cs typeface="Arial" panose="020B0604020202020204" pitchFamily="34" charset="0"/>
              </a:rPr>
              <a:t>في صيغة العقد أو </a:t>
            </a:r>
            <a:r>
              <a:rPr lang="ar-DZ" sz="1400" b="1" dirty="0" smtClean="0">
                <a:latin typeface="Arial" panose="020B0604020202020204" pitchFamily="34" charset="0"/>
                <a:cs typeface="Arial" panose="020B0604020202020204" pitchFamily="34" charset="0"/>
              </a:rPr>
              <a:t>محله: </a:t>
            </a:r>
            <a:r>
              <a:rPr lang="ar-DZ" sz="1400" b="1" dirty="0">
                <a:latin typeface="Arial" panose="020B0604020202020204" pitchFamily="34" charset="0"/>
                <a:cs typeface="Arial" panose="020B0604020202020204" pitchFamily="34" charset="0"/>
              </a:rPr>
              <a:t>يفســد العقد المشتمل على ٍ شــرط يحدث </a:t>
            </a:r>
            <a:r>
              <a:rPr lang="ar-DZ" sz="1400" b="1" dirty="0" smtClean="0">
                <a:latin typeface="Arial" panose="020B0604020202020204" pitchFamily="34" charset="0"/>
                <a:cs typeface="Arial" panose="020B0604020202020204" pitchFamily="34" charset="0"/>
              </a:rPr>
              <a:t>غررا </a:t>
            </a:r>
            <a:r>
              <a:rPr lang="ar-DZ" sz="1400" b="1" dirty="0">
                <a:latin typeface="Arial" panose="020B0604020202020204" pitchFamily="34" charset="0"/>
                <a:cs typeface="Arial" panose="020B0604020202020204" pitchFamily="34" charset="0"/>
              </a:rPr>
              <a:t>في صيغة العقد، مثل: </a:t>
            </a:r>
            <a:r>
              <a:rPr lang="ar-DZ" sz="1400" b="1" dirty="0" smtClean="0">
                <a:latin typeface="Arial" panose="020B0604020202020204" pitchFamily="34" charset="0"/>
                <a:cs typeface="Arial" panose="020B0604020202020204" pitchFamily="34" charset="0"/>
              </a:rPr>
              <a:t>شرط خيار </a:t>
            </a:r>
            <a:r>
              <a:rPr lang="ar-DZ" sz="1400" b="1" dirty="0">
                <a:latin typeface="Arial" panose="020B0604020202020204" pitchFamily="34" charset="0"/>
                <a:cs typeface="Arial" panose="020B0604020202020204" pitchFamily="34" charset="0"/>
              </a:rPr>
              <a:t>بوقت مجهول، أو في محله، مثل: بيع </a:t>
            </a:r>
            <a:r>
              <a:rPr lang="ar-DZ" sz="1400" b="1" dirty="0" err="1">
                <a:latin typeface="Arial" panose="020B0604020202020204" pitchFamily="34" charset="0"/>
                <a:cs typeface="Arial" panose="020B0604020202020204" pitchFamily="34" charset="0"/>
              </a:rPr>
              <a:t>الثنيا</a:t>
            </a:r>
            <a:r>
              <a:rPr lang="ar-DZ" sz="1400" b="1" dirty="0">
                <a:latin typeface="Arial" panose="020B0604020202020204" pitchFamily="34" charset="0"/>
                <a:cs typeface="Arial" panose="020B0604020202020204" pitchFamily="34" charset="0"/>
              </a:rPr>
              <a:t> بأن يبيع </a:t>
            </a:r>
            <a:r>
              <a:rPr lang="ar-DZ" sz="1400" b="1" dirty="0" smtClean="0">
                <a:latin typeface="Arial" panose="020B0604020202020204" pitchFamily="34" charset="0"/>
                <a:cs typeface="Arial" panose="020B0604020202020204" pitchFamily="34" charset="0"/>
              </a:rPr>
              <a:t>شــيئا </a:t>
            </a:r>
            <a:r>
              <a:rPr lang="ar-DZ" sz="1400" b="1" dirty="0">
                <a:latin typeface="Arial" panose="020B0604020202020204" pitchFamily="34" charset="0"/>
                <a:cs typeface="Arial" panose="020B0604020202020204" pitchFamily="34" charset="0"/>
              </a:rPr>
              <a:t>ويســتثني بعضه </a:t>
            </a:r>
            <a:r>
              <a:rPr lang="ar-DZ" sz="1400" b="1" dirty="0" smtClean="0">
                <a:latin typeface="Arial" panose="020B0604020202020204" pitchFamily="34" charset="0"/>
                <a:cs typeface="Arial" panose="020B0604020202020204" pitchFamily="34" charset="0"/>
              </a:rPr>
              <a:t>دون تعيين </a:t>
            </a:r>
            <a:r>
              <a:rPr lang="ar-DZ" sz="1400" b="1" dirty="0">
                <a:latin typeface="Arial" panose="020B0604020202020204" pitchFamily="34" charset="0"/>
                <a:cs typeface="Arial" panose="020B0604020202020204" pitchFamily="34" charset="0"/>
              </a:rPr>
              <a:t>أو أن يبيع عمارة ويســتثني </a:t>
            </a:r>
            <a:r>
              <a:rPr lang="ar-DZ" sz="1400" b="1" dirty="0" smtClean="0">
                <a:latin typeface="Arial" panose="020B0604020202020204" pitchFamily="34" charset="0"/>
                <a:cs typeface="Arial" panose="020B0604020202020204" pitchFamily="34" charset="0"/>
              </a:rPr>
              <a:t>طابقا </a:t>
            </a:r>
            <a:r>
              <a:rPr lang="ar-DZ" sz="1400" b="1" dirty="0">
                <a:latin typeface="Arial" panose="020B0604020202020204" pitchFamily="34" charset="0"/>
                <a:cs typeface="Arial" panose="020B0604020202020204" pitchFamily="34" charset="0"/>
              </a:rPr>
              <a:t>منها دون تعيينه، إلا إذا كان المستثنى </a:t>
            </a:r>
            <a:r>
              <a:rPr lang="ar-DZ" sz="1400" b="1" dirty="0" smtClean="0">
                <a:latin typeface="Arial" panose="020B0604020202020204" pitchFamily="34" charset="0"/>
                <a:cs typeface="Arial" panose="020B0604020202020204" pitchFamily="34" charset="0"/>
              </a:rPr>
              <a:t>معلوما فيجوز, </a:t>
            </a:r>
            <a:endParaRPr lang="en-US" sz="1400" dirty="0">
              <a:solidFill>
                <a:srgbClr val="7030A0"/>
              </a:solidFill>
              <a:latin typeface="Arial" panose="020B0604020202020204" pitchFamily="34" charset="0"/>
              <a:cs typeface="Arial" panose="020B0604020202020204" pitchFamily="34" charset="0"/>
            </a:endParaRPr>
          </a:p>
        </p:txBody>
      </p:sp>
      <p:sp>
        <p:nvSpPr>
          <p:cNvPr id="46" name="TextBox 45">
            <a:extLst>
              <a:ext uri="{FF2B5EF4-FFF2-40B4-BE49-F238E27FC236}">
                <a16:creationId xmlns="" xmlns:a16="http://schemas.microsoft.com/office/drawing/2014/main" id="{F27AEEF8-3D69-480E-B3C6-0CDF360F49FC}"/>
              </a:ext>
            </a:extLst>
          </p:cNvPr>
          <p:cNvSpPr txBox="1"/>
          <p:nvPr/>
        </p:nvSpPr>
        <p:spPr>
          <a:xfrm>
            <a:off x="162421" y="2483368"/>
            <a:ext cx="3537216" cy="547907"/>
          </a:xfrm>
          <a:prstGeom prst="rect">
            <a:avLst/>
          </a:prstGeom>
          <a:noFill/>
        </p:spPr>
        <p:txBody>
          <a:bodyPr wrap="square" rtlCol="0">
            <a:spAutoFit/>
          </a:bodyPr>
          <a:lstStyle/>
          <a:p>
            <a:pPr algn="justLow" rtl="1">
              <a:lnSpc>
                <a:spcPct val="110000"/>
              </a:lnSpc>
            </a:pPr>
            <a:r>
              <a:rPr lang="ar-DZ" sz="1400" b="1" dirty="0">
                <a:latin typeface="Arial" panose="020B0604020202020204" pitchFamily="34" charset="0"/>
                <a:cs typeface="Arial" panose="020B0604020202020204" pitchFamily="34" charset="0"/>
              </a:rPr>
              <a:t>ينقســم الغرر من حيث مقداره إلى كثير ومتوسط ويسير، وينقسم </a:t>
            </a:r>
            <a:r>
              <a:rPr lang="ar-DZ" sz="1400" b="1" dirty="0" smtClean="0">
                <a:latin typeface="Arial" panose="020B0604020202020204" pitchFamily="34" charset="0"/>
                <a:cs typeface="Arial" panose="020B0604020202020204" pitchFamily="34" charset="0"/>
              </a:rPr>
              <a:t>من حيث </a:t>
            </a:r>
            <a:r>
              <a:rPr lang="ar-DZ" sz="1400" b="1" dirty="0">
                <a:latin typeface="Arial" panose="020B0604020202020204" pitchFamily="34" charset="0"/>
                <a:cs typeface="Arial" panose="020B0604020202020204" pitchFamily="34" charset="0"/>
              </a:rPr>
              <a:t>أثره إلى مفسد للمعاملة أو غير مفسد </a:t>
            </a:r>
            <a:r>
              <a:rPr lang="ar-DZ" sz="1400" b="1" dirty="0" smtClean="0">
                <a:latin typeface="Arial" panose="020B0604020202020204" pitchFamily="34" charset="0"/>
                <a:cs typeface="Arial" panose="020B0604020202020204" pitchFamily="34" charset="0"/>
              </a:rPr>
              <a:t>لها</a:t>
            </a:r>
            <a:endParaRPr lang="ar-EG" sz="1400" dirty="0">
              <a:solidFill>
                <a:schemeClr val="tx2">
                  <a:lumMod val="50000"/>
                </a:schemeClr>
              </a:solidFill>
              <a:latin typeface="Arial" panose="020B0604020202020204" pitchFamily="34" charset="0"/>
              <a:cs typeface="Arial" panose="020B0604020202020204" pitchFamily="34" charset="0"/>
            </a:endParaRPr>
          </a:p>
        </p:txBody>
      </p:sp>
      <p:sp>
        <p:nvSpPr>
          <p:cNvPr id="47" name="TextBox 46">
            <a:extLst>
              <a:ext uri="{FF2B5EF4-FFF2-40B4-BE49-F238E27FC236}">
                <a16:creationId xmlns="" xmlns:a16="http://schemas.microsoft.com/office/drawing/2014/main" id="{E09C522C-182F-4357-A34B-C78055774FB3}"/>
              </a:ext>
            </a:extLst>
          </p:cNvPr>
          <p:cNvSpPr txBox="1"/>
          <p:nvPr/>
        </p:nvSpPr>
        <p:spPr>
          <a:xfrm>
            <a:off x="342164" y="4624813"/>
            <a:ext cx="3597315" cy="1988237"/>
          </a:xfrm>
          <a:prstGeom prst="rect">
            <a:avLst/>
          </a:prstGeom>
          <a:noFill/>
        </p:spPr>
        <p:txBody>
          <a:bodyPr wrap="square" rtlCol="0">
            <a:spAutoFit/>
          </a:bodyPr>
          <a:lstStyle/>
          <a:p>
            <a:pPr algn="justLow" rtl="1">
              <a:lnSpc>
                <a:spcPct val="110000"/>
              </a:lnSpc>
            </a:pPr>
            <a:r>
              <a:rPr lang="ar-DZ" sz="1400" b="1" dirty="0" smtClean="0">
                <a:latin typeface="Arial" panose="020B0604020202020204" pitchFamily="34" charset="0"/>
                <a:cs typeface="Arial" panose="020B0604020202020204" pitchFamily="34" charset="0"/>
              </a:rPr>
              <a:t>الشرط </a:t>
            </a:r>
            <a:r>
              <a:rPr lang="ar-DZ" sz="1400" b="1" dirty="0">
                <a:latin typeface="Arial" panose="020B0604020202020204" pitchFamily="34" charset="0"/>
                <a:cs typeface="Arial" panose="020B0604020202020204" pitchFamily="34" charset="0"/>
              </a:rPr>
              <a:t>الأول: أن يكون الغرر في عقد معاوضة مالية، أو ما </a:t>
            </a:r>
            <a:r>
              <a:rPr lang="ar-DZ" sz="1400" b="1" dirty="0" smtClean="0">
                <a:latin typeface="Arial" panose="020B0604020202020204" pitchFamily="34" charset="0"/>
                <a:cs typeface="Arial" panose="020B0604020202020204" pitchFamily="34" charset="0"/>
              </a:rPr>
              <a:t>بمعناها,</a:t>
            </a:r>
          </a:p>
          <a:p>
            <a:pPr algn="justLow" rtl="1">
              <a:lnSpc>
                <a:spcPct val="110000"/>
              </a:lnSpc>
            </a:pPr>
            <a:r>
              <a:rPr lang="ar-DZ" sz="1400" b="1" dirty="0">
                <a:latin typeface="Arial" panose="020B0604020202020204" pitchFamily="34" charset="0"/>
                <a:cs typeface="Arial" panose="020B0604020202020204" pitchFamily="34" charset="0"/>
              </a:rPr>
              <a:t>الشرط الثاني: أن يكون الغرر </a:t>
            </a:r>
            <a:r>
              <a:rPr lang="ar-DZ" sz="1400" b="1" dirty="0" smtClean="0">
                <a:latin typeface="Arial" panose="020B0604020202020204" pitchFamily="34" charset="0"/>
                <a:cs typeface="Arial" panose="020B0604020202020204" pitchFamily="34" charset="0"/>
              </a:rPr>
              <a:t>كثيرا,</a:t>
            </a:r>
          </a:p>
          <a:p>
            <a:pPr algn="justLow" rtl="1">
              <a:lnSpc>
                <a:spcPct val="110000"/>
              </a:lnSpc>
            </a:pPr>
            <a:r>
              <a:rPr lang="ar-DZ" sz="1400" b="1" dirty="0">
                <a:latin typeface="Arial" panose="020B0604020202020204" pitchFamily="34" charset="0"/>
                <a:cs typeface="Arial" panose="020B0604020202020204" pitchFamily="34" charset="0"/>
              </a:rPr>
              <a:t>الشرط الثالث: أن يكون الغرر في المعقود عليه </a:t>
            </a:r>
            <a:r>
              <a:rPr lang="ar-DZ" sz="1400" b="1" dirty="0" smtClean="0">
                <a:latin typeface="Arial" panose="020B0604020202020204" pitchFamily="34" charset="0"/>
                <a:cs typeface="Arial" panose="020B0604020202020204" pitchFamily="34" charset="0"/>
              </a:rPr>
              <a:t>أصالة,</a:t>
            </a:r>
          </a:p>
          <a:p>
            <a:pPr algn="justLow" rtl="1">
              <a:lnSpc>
                <a:spcPct val="110000"/>
              </a:lnSpc>
            </a:pPr>
            <a:r>
              <a:rPr lang="ar-DZ" sz="1400" b="1" dirty="0">
                <a:latin typeface="Arial" panose="020B0604020202020204" pitchFamily="34" charset="0"/>
                <a:cs typeface="Arial" panose="020B0604020202020204" pitchFamily="34" charset="0"/>
              </a:rPr>
              <a:t>الشرط الرابع: </a:t>
            </a:r>
            <a:r>
              <a:rPr lang="ar-DZ" sz="1400" b="1" dirty="0" smtClean="0">
                <a:latin typeface="Arial" panose="020B0604020202020204" pitchFamily="34" charset="0"/>
                <a:cs typeface="Arial" panose="020B0604020202020204" pitchFamily="34" charset="0"/>
              </a:rPr>
              <a:t>ألا </a:t>
            </a:r>
            <a:r>
              <a:rPr lang="ar-DZ" sz="1400" b="1" dirty="0">
                <a:latin typeface="Arial" panose="020B0604020202020204" pitchFamily="34" charset="0"/>
                <a:cs typeface="Arial" panose="020B0604020202020204" pitchFamily="34" charset="0"/>
              </a:rPr>
              <a:t>تدعو الحاجة المعتبرة </a:t>
            </a:r>
            <a:r>
              <a:rPr lang="ar-DZ" sz="1400" b="1" dirty="0" smtClean="0">
                <a:latin typeface="Arial" panose="020B0604020202020204" pitchFamily="34" charset="0"/>
                <a:cs typeface="Arial" panose="020B0604020202020204" pitchFamily="34" charset="0"/>
              </a:rPr>
              <a:t>شرعا </a:t>
            </a:r>
            <a:r>
              <a:rPr lang="ar-DZ" sz="1400" b="1" dirty="0">
                <a:latin typeface="Arial" panose="020B0604020202020204" pitchFamily="34" charset="0"/>
                <a:cs typeface="Arial" panose="020B0604020202020204" pitchFamily="34" charset="0"/>
              </a:rPr>
              <a:t>إلى العقد المشتمل </a:t>
            </a:r>
            <a:r>
              <a:rPr lang="ar-DZ" sz="1400" b="1" dirty="0" smtClean="0">
                <a:latin typeface="Arial" panose="020B0604020202020204" pitchFamily="34" charset="0"/>
                <a:cs typeface="Arial" panose="020B0604020202020204" pitchFamily="34" charset="0"/>
              </a:rPr>
              <a:t>على غرر ,</a:t>
            </a:r>
          </a:p>
          <a:p>
            <a:pPr algn="justLow" rtl="1">
              <a:lnSpc>
                <a:spcPct val="110000"/>
              </a:lnSpc>
            </a:pP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endParaRPr lang="ar-EG" sz="1400" b="1" dirty="0">
              <a:solidFill>
                <a:schemeClr val="tx2">
                  <a:lumMod val="50000"/>
                </a:schemeClr>
              </a:solidFill>
              <a:latin typeface="Arial" panose="020B0604020202020204" pitchFamily="34" charset="0"/>
              <a:cs typeface="Arial" panose="020B0604020202020204" pitchFamily="34" charset="0"/>
            </a:endParaRPr>
          </a:p>
        </p:txBody>
      </p:sp>
      <p:sp>
        <p:nvSpPr>
          <p:cNvPr id="48" name="TextBox 47">
            <a:extLst>
              <a:ext uri="{FF2B5EF4-FFF2-40B4-BE49-F238E27FC236}">
                <a16:creationId xmlns="" xmlns:a16="http://schemas.microsoft.com/office/drawing/2014/main" id="{DE06CBF0-CC67-47F7-BB80-9769C1DE80A7}"/>
              </a:ext>
            </a:extLst>
          </p:cNvPr>
          <p:cNvSpPr txBox="1"/>
          <p:nvPr/>
        </p:nvSpPr>
        <p:spPr>
          <a:xfrm>
            <a:off x="162421" y="1832143"/>
            <a:ext cx="3531736" cy="523220"/>
          </a:xfrm>
          <a:prstGeom prst="rect">
            <a:avLst/>
          </a:prstGeom>
          <a:noFill/>
        </p:spPr>
        <p:txBody>
          <a:bodyPr wrap="none" rtlCol="0">
            <a:spAutoFit/>
          </a:bodyPr>
          <a:lstStyle/>
          <a:p>
            <a:pPr algn="r" rtl="1"/>
            <a:r>
              <a:rPr lang="ar-DZ" sz="1400" b="1" u="sng" dirty="0">
                <a:solidFill>
                  <a:schemeClr val="accent2"/>
                </a:solidFill>
                <a:latin typeface="Arial" panose="020B0604020202020204" pitchFamily="34" charset="0"/>
                <a:cs typeface="Arial" panose="020B0604020202020204" pitchFamily="34" charset="0"/>
              </a:rPr>
              <a:t>الغرر</a:t>
            </a:r>
            <a:r>
              <a:rPr lang="ar-DZ" sz="1400" b="1" dirty="0">
                <a:latin typeface="Arial" panose="020B0604020202020204" pitchFamily="34" charset="0"/>
                <a:cs typeface="Arial" panose="020B0604020202020204" pitchFamily="34" charset="0"/>
              </a:rPr>
              <a:t>: صفة في المعاملة تجعل بعض أركانها </a:t>
            </a:r>
            <a:r>
              <a:rPr lang="ar-DZ" sz="1400" b="1" dirty="0" smtClean="0">
                <a:latin typeface="Arial" panose="020B0604020202020204" pitchFamily="34" charset="0"/>
                <a:cs typeface="Arial" panose="020B0604020202020204" pitchFamily="34" charset="0"/>
              </a:rPr>
              <a:t>مستورة</a:t>
            </a:r>
          </a:p>
          <a:p>
            <a:pPr algn="r" rtl="1"/>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العاقبة </a:t>
            </a:r>
            <a:r>
              <a:rPr lang="fr-FR" sz="1400" b="1" dirty="0" smtClean="0">
                <a:latin typeface="Arial" panose="020B0604020202020204" pitchFamily="34" charset="0"/>
                <a:cs typeface="Arial" panose="020B0604020202020204" pitchFamily="34" charset="0"/>
              </a:rPr>
              <a:t>)</a:t>
            </a:r>
            <a:r>
              <a:rPr lang="ar-DZ" sz="1400" b="1" dirty="0" smtClean="0">
                <a:latin typeface="Arial" panose="020B0604020202020204" pitchFamily="34" charset="0"/>
                <a:cs typeface="Arial" panose="020B0604020202020204" pitchFamily="34" charset="0"/>
              </a:rPr>
              <a:t>النتيجة</a:t>
            </a:r>
            <a:r>
              <a:rPr lang="fr-FR" sz="1400" b="1" dirty="0" smtClean="0">
                <a:latin typeface="Arial" panose="020B0604020202020204" pitchFamily="34" charset="0"/>
                <a:cs typeface="Arial" panose="020B0604020202020204" pitchFamily="34" charset="0"/>
              </a:rPr>
              <a:t>(</a:t>
            </a:r>
            <a:r>
              <a:rPr lang="ar-DZ" sz="1400" b="1" dirty="0" smtClean="0">
                <a:latin typeface="Arial" panose="020B0604020202020204" pitchFamily="34" charset="0"/>
                <a:cs typeface="Arial" panose="020B0604020202020204" pitchFamily="34" charset="0"/>
              </a:rPr>
              <a:t> أو </a:t>
            </a:r>
            <a:r>
              <a:rPr lang="ar-DZ" sz="1400" b="1" dirty="0">
                <a:latin typeface="Arial" panose="020B0604020202020204" pitchFamily="34" charset="0"/>
                <a:cs typeface="Arial" panose="020B0604020202020204" pitchFamily="34" charset="0"/>
              </a:rPr>
              <a:t>هو: ما تردد أثره بين الوجود والعدم. </a:t>
            </a:r>
            <a:endParaRPr lang="en-US" sz="1400" b="1" dirty="0">
              <a:solidFill>
                <a:srgbClr val="954F72"/>
              </a:solidFill>
              <a:latin typeface="Arial" panose="020B0604020202020204" pitchFamily="34" charset="0"/>
              <a:cs typeface="Arial" panose="020B0604020202020204" pitchFamily="34" charset="0"/>
            </a:endParaRPr>
          </a:p>
        </p:txBody>
      </p:sp>
      <p:sp>
        <p:nvSpPr>
          <p:cNvPr id="49" name="TextBox 48">
            <a:extLst>
              <a:ext uri="{FF2B5EF4-FFF2-40B4-BE49-F238E27FC236}">
                <a16:creationId xmlns="" xmlns:a16="http://schemas.microsoft.com/office/drawing/2014/main" id="{0E7CD309-254E-4E3C-98FC-7E59021542F4}"/>
              </a:ext>
            </a:extLst>
          </p:cNvPr>
          <p:cNvSpPr txBox="1"/>
          <p:nvPr/>
        </p:nvSpPr>
        <p:spPr>
          <a:xfrm>
            <a:off x="401274" y="3862939"/>
            <a:ext cx="3521040" cy="523220"/>
          </a:xfrm>
          <a:prstGeom prst="rect">
            <a:avLst/>
          </a:prstGeom>
          <a:noFill/>
        </p:spPr>
        <p:txBody>
          <a:bodyPr wrap="square" rtlCol="0">
            <a:spAutoFit/>
          </a:bodyPr>
          <a:lstStyle/>
          <a:p>
            <a:pPr algn="r" rtl="1"/>
            <a:r>
              <a:rPr lang="ar-DZ" sz="1400" b="1" dirty="0">
                <a:latin typeface="Arial" panose="020B0604020202020204" pitchFamily="34" charset="0"/>
                <a:cs typeface="Arial" panose="020B0604020202020204" pitchFamily="34" charset="0"/>
              </a:rPr>
              <a:t>لا يجوز </a:t>
            </a:r>
            <a:r>
              <a:rPr lang="ar-DZ" sz="1400" b="1" dirty="0" smtClean="0">
                <a:latin typeface="Arial" panose="020B0604020202020204" pitchFamily="34" charset="0"/>
                <a:cs typeface="Arial" panose="020B0604020202020204" pitchFamily="34" charset="0"/>
              </a:rPr>
              <a:t>شــرعا </a:t>
            </a:r>
            <a:r>
              <a:rPr lang="ar-DZ" sz="1400" b="1" dirty="0">
                <a:latin typeface="Arial" panose="020B0604020202020204" pitchFamily="34" charset="0"/>
                <a:cs typeface="Arial" panose="020B0604020202020204" pitchFamily="34" charset="0"/>
              </a:rPr>
              <a:t>إبرام عقد، أو اشتراط شــرط فيه غرر يفسد </a:t>
            </a:r>
            <a:r>
              <a:rPr lang="ar-DZ" sz="1400" b="1" dirty="0" smtClean="0">
                <a:latin typeface="Arial" panose="020B0604020202020204" pitchFamily="34" charset="0"/>
                <a:cs typeface="Arial" panose="020B0604020202020204" pitchFamily="34" charset="0"/>
              </a:rPr>
              <a:t>المعاملة </a:t>
            </a:r>
            <a:r>
              <a:rPr lang="ar-DZ" sz="1400" b="1" dirty="0">
                <a:latin typeface="Arial" panose="020B0604020202020204" pitchFamily="34" charset="0"/>
                <a:cs typeface="Arial" panose="020B0604020202020204" pitchFamily="34" charset="0"/>
              </a:rPr>
              <a:t>بضابطه </a:t>
            </a:r>
            <a:r>
              <a:rPr lang="ar-DZ" sz="1400" b="1" dirty="0" smtClean="0">
                <a:latin typeface="Arial" panose="020B0604020202020204" pitchFamily="34" charset="0"/>
                <a:cs typeface="Arial" panose="020B0604020202020204" pitchFamily="34" charset="0"/>
              </a:rPr>
              <a:t>,</a:t>
            </a:r>
            <a:endParaRPr lang="en-US" sz="1400" b="1" dirty="0">
              <a:solidFill>
                <a:srgbClr val="FF9933"/>
              </a:solidFill>
              <a:latin typeface="Arial" panose="020B0604020202020204" pitchFamily="34" charset="0"/>
              <a:cs typeface="Arial" panose="020B0604020202020204" pitchFamily="34" charset="0"/>
            </a:endParaRPr>
          </a:p>
        </p:txBody>
      </p:sp>
      <p:sp>
        <p:nvSpPr>
          <p:cNvPr id="20" name="Oval 19">
            <a:extLst>
              <a:ext uri="{FF2B5EF4-FFF2-40B4-BE49-F238E27FC236}">
                <a16:creationId xmlns="" xmlns:a16="http://schemas.microsoft.com/office/drawing/2014/main" id="{01555EF7-D9EC-4074-9CBA-46E4A69F2056}"/>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grpSp>
        <p:nvGrpSpPr>
          <p:cNvPr id="23" name="Group 22">
            <a:extLst>
              <a:ext uri="{FF2B5EF4-FFF2-40B4-BE49-F238E27FC236}">
                <a16:creationId xmlns="" xmlns:a16="http://schemas.microsoft.com/office/drawing/2014/main" id="{9D05AD62-9399-4D3F-94D0-0A5DDE6BBFA1}"/>
              </a:ext>
            </a:extLst>
          </p:cNvPr>
          <p:cNvGrpSpPr/>
          <p:nvPr/>
        </p:nvGrpSpPr>
        <p:grpSpPr>
          <a:xfrm>
            <a:off x="11077778" y="6435045"/>
            <a:ext cx="942619" cy="265864"/>
            <a:chOff x="184400" y="6435045"/>
            <a:chExt cx="942619" cy="265864"/>
          </a:xfrm>
        </p:grpSpPr>
        <p:sp>
          <p:nvSpPr>
            <p:cNvPr id="24" name="Oval 23">
              <a:extLst>
                <a:ext uri="{FF2B5EF4-FFF2-40B4-BE49-F238E27FC236}">
                  <a16:creationId xmlns="" xmlns:a16="http://schemas.microsoft.com/office/drawing/2014/main" id="{0041EBA0-F209-4626-9386-BF7F19D2A96B}"/>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5" name="Oval 24">
              <a:extLst>
                <a:ext uri="{FF2B5EF4-FFF2-40B4-BE49-F238E27FC236}">
                  <a16:creationId xmlns="" xmlns:a16="http://schemas.microsoft.com/office/drawing/2014/main" id="{F2480383-78D6-4CB2-B3B0-1CEF60476ED8}"/>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6" name="Oval 25">
              <a:extLst>
                <a:ext uri="{FF2B5EF4-FFF2-40B4-BE49-F238E27FC236}">
                  <a16:creationId xmlns="" xmlns:a16="http://schemas.microsoft.com/office/drawing/2014/main" id="{510653C2-AD44-442B-9515-3D9B4ED53EEA}"/>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27" name="Group 26">
              <a:extLst>
                <a:ext uri="{FF2B5EF4-FFF2-40B4-BE49-F238E27FC236}">
                  <a16:creationId xmlns="" xmlns:a16="http://schemas.microsoft.com/office/drawing/2014/main" id="{7DEED3A4-F41D-434F-8F19-359277517FD9}"/>
                </a:ext>
              </a:extLst>
            </p:cNvPr>
            <p:cNvGrpSpPr/>
            <p:nvPr/>
          </p:nvGrpSpPr>
          <p:grpSpPr>
            <a:xfrm>
              <a:off x="616661" y="6522696"/>
              <a:ext cx="78099" cy="90562"/>
              <a:chOff x="2489196" y="469899"/>
              <a:chExt cx="298450" cy="346075"/>
            </a:xfrm>
            <a:solidFill>
              <a:schemeClr val="bg1"/>
            </a:solidFill>
          </p:grpSpPr>
          <p:sp>
            <p:nvSpPr>
              <p:cNvPr id="51" name="Freeform 6">
                <a:extLst>
                  <a:ext uri="{FF2B5EF4-FFF2-40B4-BE49-F238E27FC236}">
                    <a16:creationId xmlns="" xmlns:a16="http://schemas.microsoft.com/office/drawing/2014/main" id="{960C6757-B4F2-4626-9B54-18A163191A1C}"/>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2" name="Freeform 7">
                <a:extLst>
                  <a:ext uri="{FF2B5EF4-FFF2-40B4-BE49-F238E27FC236}">
                    <a16:creationId xmlns="" xmlns:a16="http://schemas.microsoft.com/office/drawing/2014/main" id="{F8C527FA-EAA2-4E8E-BFEE-1553F666B783}"/>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3" name="Freeform 8">
                <a:extLst>
                  <a:ext uri="{FF2B5EF4-FFF2-40B4-BE49-F238E27FC236}">
                    <a16:creationId xmlns="" xmlns:a16="http://schemas.microsoft.com/office/drawing/2014/main" id="{581229EB-07B9-4A1B-8E8B-2AB6F54D6902}"/>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4" name="Freeform 9">
                <a:extLst>
                  <a:ext uri="{FF2B5EF4-FFF2-40B4-BE49-F238E27FC236}">
                    <a16:creationId xmlns="" xmlns:a16="http://schemas.microsoft.com/office/drawing/2014/main" id="{4D70CF25-D6B5-47EA-8E30-0479C71D74D2}"/>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28" name="Group 27">
              <a:extLst>
                <a:ext uri="{FF2B5EF4-FFF2-40B4-BE49-F238E27FC236}">
                  <a16:creationId xmlns="" xmlns:a16="http://schemas.microsoft.com/office/drawing/2014/main" id="{E9C2BFCE-C374-4BA2-93D9-C68999D3D072}"/>
                </a:ext>
              </a:extLst>
            </p:cNvPr>
            <p:cNvGrpSpPr/>
            <p:nvPr/>
          </p:nvGrpSpPr>
          <p:grpSpPr>
            <a:xfrm>
              <a:off x="954830" y="6522904"/>
              <a:ext cx="78514" cy="90146"/>
              <a:chOff x="4024313" y="469901"/>
              <a:chExt cx="300037" cy="344488"/>
            </a:xfrm>
            <a:solidFill>
              <a:schemeClr val="bg1"/>
            </a:solidFill>
          </p:grpSpPr>
          <p:sp>
            <p:nvSpPr>
              <p:cNvPr id="37" name="Freeform 14">
                <a:extLst>
                  <a:ext uri="{FF2B5EF4-FFF2-40B4-BE49-F238E27FC236}">
                    <a16:creationId xmlns="" xmlns:a16="http://schemas.microsoft.com/office/drawing/2014/main" id="{89B2EC05-8548-458C-BA65-48F772136AF4}"/>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50" name="Freeform 15">
                <a:extLst>
                  <a:ext uri="{FF2B5EF4-FFF2-40B4-BE49-F238E27FC236}">
                    <a16:creationId xmlns="" xmlns:a16="http://schemas.microsoft.com/office/drawing/2014/main" id="{888FCF36-6F1C-406E-A5ED-B53F7D9BCAF0}"/>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1" name="Group 25">
              <a:extLst>
                <a:ext uri="{FF2B5EF4-FFF2-40B4-BE49-F238E27FC236}">
                  <a16:creationId xmlns="" xmlns:a16="http://schemas.microsoft.com/office/drawing/2014/main" id="{FAF88FF9-5146-43FB-A2C2-846A4A5B5B1E}"/>
                </a:ext>
              </a:extLst>
            </p:cNvPr>
            <p:cNvGrpSpPr>
              <a:grpSpLocks noChangeAspect="1"/>
            </p:cNvGrpSpPr>
            <p:nvPr/>
          </p:nvGrpSpPr>
          <p:grpSpPr bwMode="auto">
            <a:xfrm>
              <a:off x="275782" y="6518774"/>
              <a:ext cx="83101" cy="98407"/>
              <a:chOff x="3256" y="1652"/>
              <a:chExt cx="1151" cy="1363"/>
            </a:xfrm>
            <a:solidFill>
              <a:schemeClr val="bg1"/>
            </a:solidFill>
          </p:grpSpPr>
          <p:sp>
            <p:nvSpPr>
              <p:cNvPr id="34" name="Freeform 27">
                <a:extLst>
                  <a:ext uri="{FF2B5EF4-FFF2-40B4-BE49-F238E27FC236}">
                    <a16:creationId xmlns="" xmlns:a16="http://schemas.microsoft.com/office/drawing/2014/main" id="{EB549CA7-C936-463F-B08D-FACAA66CB575}"/>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5" name="Freeform 28">
                <a:extLst>
                  <a:ext uri="{FF2B5EF4-FFF2-40B4-BE49-F238E27FC236}">
                    <a16:creationId xmlns="" xmlns:a16="http://schemas.microsoft.com/office/drawing/2014/main" id="{E06CA238-4F62-4E2F-AE39-071C293B116A}"/>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sp>
        <p:nvSpPr>
          <p:cNvPr id="56" name="TextBox 5">
            <a:extLst>
              <a:ext uri="{FF2B5EF4-FFF2-40B4-BE49-F238E27FC236}">
                <a16:creationId xmlns="" xmlns:a16="http://schemas.microsoft.com/office/drawing/2014/main" id="{90167F6A-8D86-4177-8FA7-468500F0EA16}"/>
              </a:ext>
            </a:extLst>
          </p:cNvPr>
          <p:cNvSpPr txBox="1"/>
          <p:nvPr/>
        </p:nvSpPr>
        <p:spPr>
          <a:xfrm>
            <a:off x="177800" y="178046"/>
            <a:ext cx="5299974" cy="461665"/>
          </a:xfrm>
          <a:prstGeom prst="rect">
            <a:avLst/>
          </a:prstGeom>
          <a:noFill/>
        </p:spPr>
        <p:txBody>
          <a:bodyPr wrap="square" rtlCol="0">
            <a:spAutoFit/>
          </a:bodyPr>
          <a:lstStyle/>
          <a:p>
            <a:pPr algn="ctr" rtl="1"/>
            <a:r>
              <a:rPr lang="ar-DZ" sz="2400" b="1" dirty="0" smtClean="0">
                <a:solidFill>
                  <a:srgbClr val="7030A0"/>
                </a:solidFill>
                <a:latin typeface="Arial" panose="020B0604020202020204" pitchFamily="34" charset="0"/>
                <a:cs typeface="Arial" panose="020B0604020202020204" pitchFamily="34" charset="0"/>
              </a:rPr>
              <a:t>معيار 31 </a:t>
            </a:r>
            <a:r>
              <a:rPr lang="ar-DZ" sz="2400" b="1" dirty="0">
                <a:solidFill>
                  <a:srgbClr val="7030A0"/>
                </a:solidFill>
                <a:latin typeface="Arial" panose="020B0604020202020204" pitchFamily="34" charset="0"/>
                <a:cs typeface="Arial" panose="020B0604020202020204" pitchFamily="34" charset="0"/>
              </a:rPr>
              <a:t>ضابط الغرر المفسد للمعاملات </a:t>
            </a:r>
            <a:r>
              <a:rPr lang="ar-DZ" sz="2400" b="1" dirty="0" smtClean="0">
                <a:solidFill>
                  <a:srgbClr val="7030A0"/>
                </a:solidFill>
                <a:latin typeface="Arial" panose="020B0604020202020204" pitchFamily="34" charset="0"/>
                <a:cs typeface="Arial" panose="020B0604020202020204" pitchFamily="34" charset="0"/>
              </a:rPr>
              <a:t>المالية</a:t>
            </a:r>
            <a:endParaRPr lang="id-ID" sz="2400" b="1" dirty="0">
              <a:solidFill>
                <a:srgbClr val="7030A0"/>
              </a:solidFill>
              <a:latin typeface="Arial" panose="020B0604020202020204" pitchFamily="34" charset="0"/>
              <a:cs typeface="Arial" panose="020B0604020202020204" pitchFamily="34" charset="0"/>
            </a:endParaRPr>
          </a:p>
        </p:txBody>
      </p:sp>
      <p:sp>
        <p:nvSpPr>
          <p:cNvPr id="57" name="TextBox 6">
            <a:extLst>
              <a:ext uri="{FF2B5EF4-FFF2-40B4-BE49-F238E27FC236}">
                <a16:creationId xmlns="" xmlns:a16="http://schemas.microsoft.com/office/drawing/2014/main" id="{000AC1EC-1E7D-47EB-B46A-B647FE8B19C2}"/>
              </a:ext>
            </a:extLst>
          </p:cNvPr>
          <p:cNvSpPr txBox="1"/>
          <p:nvPr/>
        </p:nvSpPr>
        <p:spPr>
          <a:xfrm>
            <a:off x="40977" y="863126"/>
            <a:ext cx="9499600" cy="738664"/>
          </a:xfrm>
          <a:prstGeom prst="rect">
            <a:avLst/>
          </a:prstGeom>
          <a:noFill/>
        </p:spPr>
        <p:txBody>
          <a:bodyPr wrap="square" rtlCol="0">
            <a:spAutoFit/>
          </a:bodyPr>
          <a:lstStyle/>
          <a:p>
            <a:pPr algn="r" rtl="1"/>
            <a:r>
              <a:rPr lang="ar-DZ" sz="1400" b="1" u="sng" dirty="0" smtClean="0">
                <a:solidFill>
                  <a:schemeClr val="accent1"/>
                </a:solidFill>
                <a:latin typeface="Arial" panose="020B0604020202020204" pitchFamily="34" charset="0"/>
                <a:cs typeface="Arial" panose="020B0604020202020204" pitchFamily="34" charset="0"/>
              </a:rPr>
              <a:t>التقديم: </a:t>
            </a:r>
            <a:r>
              <a:rPr lang="ar-DZ" sz="1400" b="1" dirty="0">
                <a:latin typeface="Arial" panose="020B0604020202020204" pitchFamily="34" charset="0"/>
                <a:cs typeface="Arial" panose="020B0604020202020204" pitchFamily="34" charset="0"/>
              </a:rPr>
              <a:t>يهدف هذا المعيار إلى التعريف بالغرر، وبيان أقســامه، وأثره، وضابط </a:t>
            </a:r>
            <a:r>
              <a:rPr lang="ar-DZ" sz="1400" b="1" dirty="0" smtClean="0">
                <a:latin typeface="Arial" panose="020B0604020202020204" pitchFamily="34" charset="0"/>
                <a:cs typeface="Arial" panose="020B0604020202020204" pitchFamily="34" charset="0"/>
              </a:rPr>
              <a:t>الغرر المفسد للمعاملات,</a:t>
            </a:r>
          </a:p>
          <a:p>
            <a:pPr algn="r" rtl="1"/>
            <a:r>
              <a:rPr lang="ar-DZ" sz="1400" b="1" u="sng" dirty="0" smtClean="0">
                <a:solidFill>
                  <a:schemeClr val="accent1"/>
                </a:solidFill>
                <a:latin typeface="Arial" panose="020B0604020202020204" pitchFamily="34" charset="0"/>
                <a:cs typeface="Arial" panose="020B0604020202020204" pitchFamily="34" charset="0"/>
              </a:rPr>
              <a:t>نطاق المعيار: </a:t>
            </a:r>
            <a:r>
              <a:rPr lang="ar-DZ" sz="1400" b="1" dirty="0" smtClean="0">
                <a:latin typeface="Arial" panose="020B0604020202020204" pitchFamily="34" charset="0"/>
                <a:cs typeface="Arial" panose="020B0604020202020204" pitchFamily="34" charset="0"/>
              </a:rPr>
              <a:t>يتناول </a:t>
            </a:r>
            <a:r>
              <a:rPr lang="ar-DZ" sz="1400" b="1" dirty="0">
                <a:latin typeface="Arial" panose="020B0604020202020204" pitchFamily="34" charset="0"/>
                <a:cs typeface="Arial" panose="020B0604020202020204" pitchFamily="34" charset="0"/>
              </a:rPr>
              <a:t>هذا المعيار الغرر وأثره في المعاملات التي تجريها المؤسسات </a:t>
            </a:r>
            <a:r>
              <a:rPr lang="ar-DZ" sz="1400" b="1" dirty="0" smtClean="0">
                <a:latin typeface="Arial" panose="020B0604020202020204" pitchFamily="34" charset="0"/>
                <a:cs typeface="Arial" panose="020B0604020202020204" pitchFamily="34" charset="0"/>
              </a:rPr>
              <a:t>المالية الإســلامية (المؤسسة</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المؤسسات) ســواء </a:t>
            </a:r>
            <a:r>
              <a:rPr lang="ar-DZ" sz="1400" b="1" dirty="0">
                <a:latin typeface="Arial" panose="020B0604020202020204" pitchFamily="34" charset="0"/>
                <a:cs typeface="Arial" panose="020B0604020202020204" pitchFamily="34" charset="0"/>
              </a:rPr>
              <a:t>كان الغرر </a:t>
            </a:r>
            <a:r>
              <a:rPr lang="ar-DZ" sz="1400" b="1" dirty="0" smtClean="0">
                <a:latin typeface="Arial" panose="020B0604020202020204" pitchFamily="34" charset="0"/>
                <a:cs typeface="Arial" panose="020B0604020202020204" pitchFamily="34" charset="0"/>
              </a:rPr>
              <a:t>كثيرا </a:t>
            </a:r>
            <a:r>
              <a:rPr lang="ar-DZ" sz="1400" b="1" dirty="0">
                <a:latin typeface="Arial" panose="020B0604020202020204" pitchFamily="34" charset="0"/>
                <a:cs typeface="Arial" panose="020B0604020202020204" pitchFamily="34" charset="0"/>
              </a:rPr>
              <a:t>أم </a:t>
            </a:r>
            <a:r>
              <a:rPr lang="ar-DZ" sz="1400" b="1" dirty="0" smtClean="0">
                <a:latin typeface="Arial" panose="020B0604020202020204" pitchFamily="34" charset="0"/>
                <a:cs typeface="Arial" panose="020B0604020202020204" pitchFamily="34" charset="0"/>
              </a:rPr>
              <a:t>يسيرا </a:t>
            </a:r>
            <a:r>
              <a:rPr lang="ar-DZ" sz="1400" b="1" dirty="0">
                <a:latin typeface="Arial" panose="020B0604020202020204" pitchFamily="34" charset="0"/>
                <a:cs typeface="Arial" panose="020B0604020202020204" pitchFamily="34" charset="0"/>
              </a:rPr>
              <a:t>أم </a:t>
            </a:r>
            <a:r>
              <a:rPr lang="ar-DZ" sz="1400" b="1" dirty="0" smtClean="0">
                <a:latin typeface="Arial" panose="020B0604020202020204" pitchFamily="34" charset="0"/>
                <a:cs typeface="Arial" panose="020B0604020202020204" pitchFamily="34" charset="0"/>
              </a:rPr>
              <a:t>متوسطا، وســواء </a:t>
            </a:r>
            <a:r>
              <a:rPr lang="ar-DZ" sz="1400" b="1" dirty="0">
                <a:latin typeface="Arial" panose="020B0604020202020204" pitchFamily="34" charset="0"/>
                <a:cs typeface="Arial" panose="020B0604020202020204" pitchFamily="34" charset="0"/>
              </a:rPr>
              <a:t>وقع الغرر فــي عقود المعاوضــات وتدخل فيها المشــاركات أم في </a:t>
            </a:r>
            <a:r>
              <a:rPr lang="ar-DZ" sz="1400" b="1" dirty="0" smtClean="0">
                <a:latin typeface="Arial" panose="020B0604020202020204" pitchFamily="34" charset="0"/>
                <a:cs typeface="Arial" panose="020B0604020202020204" pitchFamily="34" charset="0"/>
              </a:rPr>
              <a:t>عقود التبرعات </a:t>
            </a:r>
            <a:r>
              <a:rPr lang="ar-DZ" sz="1400" b="1" dirty="0">
                <a:latin typeface="Arial" panose="020B0604020202020204" pitchFamily="34" charset="0"/>
                <a:cs typeface="Arial" panose="020B0604020202020204" pitchFamily="34" charset="0"/>
              </a:rPr>
              <a:t>أم في العقود </a:t>
            </a:r>
            <a:r>
              <a:rPr lang="ar-DZ" sz="1400" b="1" dirty="0" smtClean="0">
                <a:latin typeface="Arial" panose="020B0604020202020204" pitchFamily="34" charset="0"/>
                <a:cs typeface="Arial" panose="020B0604020202020204" pitchFamily="34" charset="0"/>
              </a:rPr>
              <a:t>الأخرى </a:t>
            </a:r>
            <a:r>
              <a:rPr lang="ar-DZ" sz="1400" b="1" dirty="0">
                <a:latin typeface="Arial" panose="020B0604020202020204" pitchFamily="34" charset="0"/>
                <a:cs typeface="Arial" panose="020B0604020202020204" pitchFamily="34" charset="0"/>
              </a:rPr>
              <a:t>أم وقع في الشروط </a:t>
            </a:r>
            <a:r>
              <a:rPr lang="ar-DZ" sz="1400" b="1" dirty="0" smtClean="0">
                <a:latin typeface="Arial" panose="020B0604020202020204" pitchFamily="34" charset="0"/>
                <a:cs typeface="Arial" panose="020B0604020202020204" pitchFamily="34" charset="0"/>
              </a:rPr>
              <a:t>,</a:t>
            </a:r>
            <a:endParaRPr lang="ar-DZ" sz="1400" b="1" u="sng" dirty="0" smtClean="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5987771"/>
      </p:ext>
    </p:extLst>
  </p:cSld>
  <p:clrMapOvr>
    <a:masterClrMapping/>
  </p:clrMapOvr>
  <p:transition spd="slow" advTm="157369">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6">
            <a:extLst>
              <a:ext uri="{FF2B5EF4-FFF2-40B4-BE49-F238E27FC236}">
                <a16:creationId xmlns:a16="http://schemas.microsoft.com/office/drawing/2014/main" xmlns="" id="{429E31E3-E71D-4210-BDCB-72D1DC2C1705}"/>
              </a:ext>
            </a:extLst>
          </p:cNvPr>
          <p:cNvSpPr/>
          <p:nvPr/>
        </p:nvSpPr>
        <p:spPr>
          <a:xfrm>
            <a:off x="101712" y="1705386"/>
            <a:ext cx="2756264" cy="2552602"/>
          </a:xfrm>
          <a:custGeom>
            <a:avLst/>
            <a:gdLst>
              <a:gd name="connsiteX0" fmla="*/ 1596306 w 2938983"/>
              <a:gd name="connsiteY0" fmla="*/ 224 h 2928238"/>
              <a:gd name="connsiteX1" fmla="*/ 1650769 w 2938983"/>
              <a:gd name="connsiteY1" fmla="*/ 10268 h 2928238"/>
              <a:gd name="connsiteX2" fmla="*/ 1682053 w 2938983"/>
              <a:gd name="connsiteY2" fmla="*/ 38339 h 2928238"/>
              <a:gd name="connsiteX3" fmla="*/ 1672930 w 2938983"/>
              <a:gd name="connsiteY3" fmla="*/ 143101 h 2928238"/>
              <a:gd name="connsiteX4" fmla="*/ 1898600 w 2938983"/>
              <a:gd name="connsiteY4" fmla="*/ 190293 h 2928238"/>
              <a:gd name="connsiteX5" fmla="*/ 1938192 w 2938983"/>
              <a:gd name="connsiteY5" fmla="*/ 98753 h 2928238"/>
              <a:gd name="connsiteX6" fmla="*/ 1967031 w 2938983"/>
              <a:gd name="connsiteY6" fmla="*/ 82276 h 2928238"/>
              <a:gd name="connsiteX7" fmla="*/ 1981858 w 2938983"/>
              <a:gd name="connsiteY7" fmla="*/ 81462 h 2928238"/>
              <a:gd name="connsiteX8" fmla="*/ 2088909 w 2938983"/>
              <a:gd name="connsiteY8" fmla="*/ 135165 h 2928238"/>
              <a:gd name="connsiteX9" fmla="*/ 2106181 w 2938983"/>
              <a:gd name="connsiteY9" fmla="*/ 178900 h 2928238"/>
              <a:gd name="connsiteX10" fmla="*/ 2081417 w 2938983"/>
              <a:gd name="connsiteY10" fmla="*/ 269625 h 2928238"/>
              <a:gd name="connsiteX11" fmla="*/ 2265864 w 2938983"/>
              <a:gd name="connsiteY11" fmla="*/ 378657 h 2928238"/>
              <a:gd name="connsiteX12" fmla="*/ 2336741 w 2938983"/>
              <a:gd name="connsiteY12" fmla="*/ 315189 h 2928238"/>
              <a:gd name="connsiteX13" fmla="*/ 2350752 w 2938983"/>
              <a:gd name="connsiteY13" fmla="*/ 299526 h 2928238"/>
              <a:gd name="connsiteX14" fmla="*/ 2381223 w 2938983"/>
              <a:gd name="connsiteY14" fmla="*/ 312748 h 2928238"/>
              <a:gd name="connsiteX15" fmla="*/ 2475076 w 2938983"/>
              <a:gd name="connsiteY15" fmla="*/ 396963 h 2928238"/>
              <a:gd name="connsiteX16" fmla="*/ 2477521 w 2938983"/>
              <a:gd name="connsiteY16" fmla="*/ 441512 h 2928238"/>
              <a:gd name="connsiteX17" fmla="*/ 2422287 w 2938983"/>
              <a:gd name="connsiteY17" fmla="*/ 519016 h 2928238"/>
              <a:gd name="connsiteX18" fmla="*/ 2565513 w 2938983"/>
              <a:gd name="connsiteY18" fmla="*/ 689886 h 2928238"/>
              <a:gd name="connsiteX19" fmla="*/ 2652031 w 2938983"/>
              <a:gd name="connsiteY19" fmla="*/ 640455 h 2928238"/>
              <a:gd name="connsiteX20" fmla="*/ 2666858 w 2938983"/>
              <a:gd name="connsiteY20" fmla="*/ 639641 h 2928238"/>
              <a:gd name="connsiteX21" fmla="*/ 2697328 w 2938983"/>
              <a:gd name="connsiteY21" fmla="*/ 652863 h 2928238"/>
              <a:gd name="connsiteX22" fmla="*/ 2762343 w 2938983"/>
              <a:gd name="connsiteY22" fmla="*/ 753556 h 2928238"/>
              <a:gd name="connsiteX23" fmla="*/ 2749960 w 2938983"/>
              <a:gd name="connsiteY23" fmla="*/ 798918 h 2928238"/>
              <a:gd name="connsiteX24" fmla="*/ 2663441 w 2938983"/>
              <a:gd name="connsiteY24" fmla="*/ 848350 h 2928238"/>
              <a:gd name="connsiteX25" fmla="*/ 2714443 w 2938983"/>
              <a:gd name="connsiteY25" fmla="*/ 964706 h 2928238"/>
              <a:gd name="connsiteX26" fmla="*/ 2749802 w 2938983"/>
              <a:gd name="connsiteY26" fmla="*/ 1067026 h 2928238"/>
              <a:gd name="connsiteX27" fmla="*/ 2837952 w 2938983"/>
              <a:gd name="connsiteY27" fmla="*/ 1047293 h 2928238"/>
              <a:gd name="connsiteX28" fmla="*/ 2852778 w 2938983"/>
              <a:gd name="connsiteY28" fmla="*/ 1046480 h 2928238"/>
              <a:gd name="connsiteX29" fmla="*/ 2884064 w 2938983"/>
              <a:gd name="connsiteY29" fmla="*/ 1074551 h 2928238"/>
              <a:gd name="connsiteX30" fmla="*/ 2920238 w 2938983"/>
              <a:gd name="connsiteY30" fmla="*/ 1191721 h 2928238"/>
              <a:gd name="connsiteX31" fmla="*/ 2893029 w 2938983"/>
              <a:gd name="connsiteY31" fmla="*/ 1237898 h 2928238"/>
              <a:gd name="connsiteX32" fmla="*/ 2804880 w 2938983"/>
              <a:gd name="connsiteY32" fmla="*/ 1257630 h 2928238"/>
              <a:gd name="connsiteX33" fmla="*/ 2817105 w 2938983"/>
              <a:gd name="connsiteY33" fmla="*/ 1480375 h 2928238"/>
              <a:gd name="connsiteX34" fmla="*/ 2906884 w 2938983"/>
              <a:gd name="connsiteY34" fmla="*/ 1490342 h 2928238"/>
              <a:gd name="connsiteX35" fmla="*/ 2938983 w 2938983"/>
              <a:gd name="connsiteY35" fmla="*/ 1533263 h 2928238"/>
              <a:gd name="connsiteX36" fmla="*/ 2930676 w 2938983"/>
              <a:gd name="connsiteY36" fmla="*/ 1652873 h 2928238"/>
              <a:gd name="connsiteX37" fmla="*/ 2887824 w 2938983"/>
              <a:gd name="connsiteY37" fmla="*/ 1685014 h 2928238"/>
              <a:gd name="connsiteX38" fmla="*/ 2798046 w 2938983"/>
              <a:gd name="connsiteY38" fmla="*/ 1675047 h 2928238"/>
              <a:gd name="connsiteX39" fmla="*/ 2736134 w 2938983"/>
              <a:gd name="connsiteY39" fmla="*/ 1901860 h 2928238"/>
              <a:gd name="connsiteX40" fmla="*/ 2827543 w 2938983"/>
              <a:gd name="connsiteY40" fmla="*/ 1941527 h 2928238"/>
              <a:gd name="connsiteX41" fmla="*/ 2844815 w 2938983"/>
              <a:gd name="connsiteY41" fmla="*/ 1985262 h 2928238"/>
              <a:gd name="connsiteX42" fmla="*/ 2791212 w 2938983"/>
              <a:gd name="connsiteY42" fmla="*/ 2092465 h 2928238"/>
              <a:gd name="connsiteX43" fmla="*/ 2762372 w 2938983"/>
              <a:gd name="connsiteY43" fmla="*/ 2108942 h 2928238"/>
              <a:gd name="connsiteX44" fmla="*/ 2747544 w 2938983"/>
              <a:gd name="connsiteY44" fmla="*/ 2109756 h 2928238"/>
              <a:gd name="connsiteX45" fmla="*/ 2656951 w 2938983"/>
              <a:gd name="connsiteY45" fmla="*/ 2084939 h 2928238"/>
              <a:gd name="connsiteX46" fmla="*/ 2548113 w 2938983"/>
              <a:gd name="connsiteY46" fmla="*/ 2269645 h 2928238"/>
              <a:gd name="connsiteX47" fmla="*/ 2610682 w 2938983"/>
              <a:gd name="connsiteY47" fmla="*/ 2325789 h 2928238"/>
              <a:gd name="connsiteX48" fmla="*/ 2613127 w 2938983"/>
              <a:gd name="connsiteY48" fmla="*/ 2370338 h 2928238"/>
              <a:gd name="connsiteX49" fmla="*/ 2529869 w 2938983"/>
              <a:gd name="connsiteY49" fmla="*/ 2479168 h 2928238"/>
              <a:gd name="connsiteX50" fmla="*/ 2500214 w 2938983"/>
              <a:gd name="connsiteY50" fmla="*/ 2480795 h 2928238"/>
              <a:gd name="connsiteX51" fmla="*/ 2485387 w 2938983"/>
              <a:gd name="connsiteY51" fmla="*/ 2481609 h 2928238"/>
              <a:gd name="connsiteX52" fmla="*/ 2407175 w 2938983"/>
              <a:gd name="connsiteY52" fmla="*/ 2411430 h 2928238"/>
              <a:gd name="connsiteX53" fmla="*/ 2236583 w 2938983"/>
              <a:gd name="connsiteY53" fmla="*/ 2554841 h 2928238"/>
              <a:gd name="connsiteX54" fmla="*/ 2285955 w 2938983"/>
              <a:gd name="connsiteY54" fmla="*/ 2641498 h 2928238"/>
              <a:gd name="connsiteX55" fmla="*/ 2273573 w 2938983"/>
              <a:gd name="connsiteY55" fmla="*/ 2686860 h 2928238"/>
              <a:gd name="connsiteX56" fmla="*/ 2158215 w 2938983"/>
              <a:gd name="connsiteY56" fmla="*/ 2752769 h 2928238"/>
              <a:gd name="connsiteX57" fmla="*/ 2143387 w 2938983"/>
              <a:gd name="connsiteY57" fmla="*/ 2753583 h 2928238"/>
              <a:gd name="connsiteX58" fmla="*/ 2127745 w 2938983"/>
              <a:gd name="connsiteY58" fmla="*/ 2739547 h 2928238"/>
              <a:gd name="connsiteX59" fmla="*/ 2064361 w 2938983"/>
              <a:gd name="connsiteY59" fmla="*/ 2668554 h 2928238"/>
              <a:gd name="connsiteX60" fmla="*/ 1962200 w 2938983"/>
              <a:gd name="connsiteY60" fmla="*/ 2703950 h 2928238"/>
              <a:gd name="connsiteX61" fmla="*/ 1860039 w 2938983"/>
              <a:gd name="connsiteY61" fmla="*/ 2739346 h 2928238"/>
              <a:gd name="connsiteX62" fmla="*/ 1880571 w 2938983"/>
              <a:gd name="connsiteY62" fmla="*/ 2842479 h 2928238"/>
              <a:gd name="connsiteX63" fmla="*/ 1852547 w 2938983"/>
              <a:gd name="connsiteY63" fmla="*/ 2873806 h 2928238"/>
              <a:gd name="connsiteX64" fmla="*/ 1735559 w 2938983"/>
              <a:gd name="connsiteY64" fmla="*/ 2910016 h 2928238"/>
              <a:gd name="connsiteX65" fmla="*/ 1689447 w 2938983"/>
              <a:gd name="connsiteY65" fmla="*/ 2882758 h 2928238"/>
              <a:gd name="connsiteX66" fmla="*/ 1669730 w 2938983"/>
              <a:gd name="connsiteY66" fmla="*/ 2794474 h 2928238"/>
              <a:gd name="connsiteX67" fmla="*/ 1536284 w 2938983"/>
              <a:gd name="connsiteY67" fmla="*/ 2801798 h 2928238"/>
              <a:gd name="connsiteX68" fmla="*/ 1447321 w 2938983"/>
              <a:gd name="connsiteY68" fmla="*/ 2806680 h 2928238"/>
              <a:gd name="connsiteX69" fmla="*/ 1437384 w 2938983"/>
              <a:gd name="connsiteY69" fmla="*/ 2896592 h 2928238"/>
              <a:gd name="connsiteX70" fmla="*/ 1409359 w 2938983"/>
              <a:gd name="connsiteY70" fmla="*/ 2927919 h 2928238"/>
              <a:gd name="connsiteX71" fmla="*/ 1275099 w 2938983"/>
              <a:gd name="connsiteY71" fmla="*/ 2920393 h 2928238"/>
              <a:gd name="connsiteX72" fmla="*/ 1242999 w 2938983"/>
              <a:gd name="connsiteY72" fmla="*/ 2877472 h 2928238"/>
              <a:gd name="connsiteX73" fmla="*/ 1252936 w 2938983"/>
              <a:gd name="connsiteY73" fmla="*/ 2787560 h 2928238"/>
              <a:gd name="connsiteX74" fmla="*/ 1027267 w 2938983"/>
              <a:gd name="connsiteY74" fmla="*/ 2740368 h 2928238"/>
              <a:gd name="connsiteX75" fmla="*/ 1001688 w 2938983"/>
              <a:gd name="connsiteY75" fmla="*/ 2816244 h 2928238"/>
              <a:gd name="connsiteX76" fmla="*/ 973663 w 2938983"/>
              <a:gd name="connsiteY76" fmla="*/ 2847571 h 2928238"/>
              <a:gd name="connsiteX77" fmla="*/ 958021 w 2938983"/>
              <a:gd name="connsiteY77" fmla="*/ 2833535 h 2928238"/>
              <a:gd name="connsiteX78" fmla="*/ 836958 w 2938983"/>
              <a:gd name="connsiteY78" fmla="*/ 2795497 h 2928238"/>
              <a:gd name="connsiteX79" fmla="*/ 819685 w 2938983"/>
              <a:gd name="connsiteY79" fmla="*/ 2751761 h 2928238"/>
              <a:gd name="connsiteX80" fmla="*/ 859277 w 2938983"/>
              <a:gd name="connsiteY80" fmla="*/ 2660222 h 2928238"/>
              <a:gd name="connsiteX81" fmla="*/ 659187 w 2938983"/>
              <a:gd name="connsiteY81" fmla="*/ 2537156 h 2928238"/>
              <a:gd name="connsiteX82" fmla="*/ 603954 w 2938983"/>
              <a:gd name="connsiteY82" fmla="*/ 2614658 h 2928238"/>
              <a:gd name="connsiteX83" fmla="*/ 574299 w 2938983"/>
              <a:gd name="connsiteY83" fmla="*/ 2616285 h 2928238"/>
              <a:gd name="connsiteX84" fmla="*/ 544645 w 2938983"/>
              <a:gd name="connsiteY84" fmla="*/ 2617913 h 2928238"/>
              <a:gd name="connsiteX85" fmla="*/ 450791 w 2938983"/>
              <a:gd name="connsiteY85" fmla="*/ 2533699 h 2928238"/>
              <a:gd name="connsiteX86" fmla="*/ 448346 w 2938983"/>
              <a:gd name="connsiteY86" fmla="*/ 2489150 h 2928238"/>
              <a:gd name="connsiteX87" fmla="*/ 518407 w 2938983"/>
              <a:gd name="connsiteY87" fmla="*/ 2410833 h 2928238"/>
              <a:gd name="connsiteX88" fmla="*/ 360354 w 2938983"/>
              <a:gd name="connsiteY88" fmla="*/ 2240775 h 2928238"/>
              <a:gd name="connsiteX89" fmla="*/ 288663 w 2938983"/>
              <a:gd name="connsiteY89" fmla="*/ 2289393 h 2928238"/>
              <a:gd name="connsiteX90" fmla="*/ 273836 w 2938983"/>
              <a:gd name="connsiteY90" fmla="*/ 2290206 h 2928238"/>
              <a:gd name="connsiteX91" fmla="*/ 243366 w 2938983"/>
              <a:gd name="connsiteY91" fmla="*/ 2276984 h 2928238"/>
              <a:gd name="connsiteX92" fmla="*/ 177537 w 2938983"/>
              <a:gd name="connsiteY92" fmla="*/ 2161442 h 2928238"/>
              <a:gd name="connsiteX93" fmla="*/ 190735 w 2938983"/>
              <a:gd name="connsiteY93" fmla="*/ 2130929 h 2928238"/>
              <a:gd name="connsiteX94" fmla="*/ 261611 w 2938983"/>
              <a:gd name="connsiteY94" fmla="*/ 2067461 h 2928238"/>
              <a:gd name="connsiteX95" fmla="*/ 211424 w 2938983"/>
              <a:gd name="connsiteY95" fmla="*/ 1965955 h 2928238"/>
              <a:gd name="connsiteX96" fmla="*/ 176064 w 2938983"/>
              <a:gd name="connsiteY96" fmla="*/ 1863635 h 2928238"/>
              <a:gd name="connsiteX97" fmla="*/ 87915 w 2938983"/>
              <a:gd name="connsiteY97" fmla="*/ 1883368 h 2928238"/>
              <a:gd name="connsiteX98" fmla="*/ 41803 w 2938983"/>
              <a:gd name="connsiteY98" fmla="*/ 1856110 h 2928238"/>
              <a:gd name="connsiteX99" fmla="*/ 20456 w 2938983"/>
              <a:gd name="connsiteY99" fmla="*/ 1738126 h 2928238"/>
              <a:gd name="connsiteX100" fmla="*/ 47666 w 2938983"/>
              <a:gd name="connsiteY100" fmla="*/ 1691951 h 2928238"/>
              <a:gd name="connsiteX101" fmla="*/ 135815 w 2938983"/>
              <a:gd name="connsiteY101" fmla="*/ 1672218 h 2928238"/>
              <a:gd name="connsiteX102" fmla="*/ 123590 w 2938983"/>
              <a:gd name="connsiteY102" fmla="*/ 1449474 h 2928238"/>
              <a:gd name="connsiteX103" fmla="*/ 33811 w 2938983"/>
              <a:gd name="connsiteY103" fmla="*/ 1439507 h 2928238"/>
              <a:gd name="connsiteX104" fmla="*/ 1711 w 2938983"/>
              <a:gd name="connsiteY104" fmla="*/ 1396585 h 2928238"/>
              <a:gd name="connsiteX105" fmla="*/ 10018 w 2938983"/>
              <a:gd name="connsiteY105" fmla="*/ 1276974 h 2928238"/>
              <a:gd name="connsiteX106" fmla="*/ 38043 w 2938983"/>
              <a:gd name="connsiteY106" fmla="*/ 1245647 h 2928238"/>
              <a:gd name="connsiteX107" fmla="*/ 142649 w 2938983"/>
              <a:gd name="connsiteY107" fmla="*/ 1254801 h 2928238"/>
              <a:gd name="connsiteX108" fmla="*/ 189733 w 2938983"/>
              <a:gd name="connsiteY108" fmla="*/ 1028801 h 2928238"/>
              <a:gd name="connsiteX109" fmla="*/ 113151 w 2938983"/>
              <a:gd name="connsiteY109" fmla="*/ 988321 h 2928238"/>
              <a:gd name="connsiteX110" fmla="*/ 95879 w 2938983"/>
              <a:gd name="connsiteY110" fmla="*/ 944585 h 2928238"/>
              <a:gd name="connsiteX111" fmla="*/ 134655 w 2938983"/>
              <a:gd name="connsiteY111" fmla="*/ 838197 h 2928238"/>
              <a:gd name="connsiteX112" fmla="*/ 162680 w 2938983"/>
              <a:gd name="connsiteY112" fmla="*/ 806870 h 2928238"/>
              <a:gd name="connsiteX113" fmla="*/ 178322 w 2938983"/>
              <a:gd name="connsiteY113" fmla="*/ 820906 h 2928238"/>
              <a:gd name="connsiteX114" fmla="*/ 268916 w 2938983"/>
              <a:gd name="connsiteY114" fmla="*/ 845722 h 2928238"/>
              <a:gd name="connsiteX115" fmla="*/ 392582 w 2938983"/>
              <a:gd name="connsiteY115" fmla="*/ 660203 h 2928238"/>
              <a:gd name="connsiteX116" fmla="*/ 329197 w 2938983"/>
              <a:gd name="connsiteY116" fmla="*/ 589210 h 2928238"/>
              <a:gd name="connsiteX117" fmla="*/ 311925 w 2938983"/>
              <a:gd name="connsiteY117" fmla="*/ 545475 h 2928238"/>
              <a:gd name="connsiteX118" fmla="*/ 395998 w 2938983"/>
              <a:gd name="connsiteY118" fmla="*/ 451494 h 2928238"/>
              <a:gd name="connsiteX119" fmla="*/ 425653 w 2938983"/>
              <a:gd name="connsiteY119" fmla="*/ 449867 h 2928238"/>
              <a:gd name="connsiteX120" fmla="*/ 455308 w 2938983"/>
              <a:gd name="connsiteY120" fmla="*/ 448239 h 2928238"/>
              <a:gd name="connsiteX121" fmla="*/ 517877 w 2938983"/>
              <a:gd name="connsiteY121" fmla="*/ 504383 h 2928238"/>
              <a:gd name="connsiteX122" fmla="*/ 688469 w 2938983"/>
              <a:gd name="connsiteY122" fmla="*/ 360970 h 2928238"/>
              <a:gd name="connsiteX123" fmla="*/ 639912 w 2938983"/>
              <a:gd name="connsiteY123" fmla="*/ 289164 h 2928238"/>
              <a:gd name="connsiteX124" fmla="*/ 652294 w 2938983"/>
              <a:gd name="connsiteY124" fmla="*/ 243801 h 2928238"/>
              <a:gd name="connsiteX125" fmla="*/ 767653 w 2938983"/>
              <a:gd name="connsiteY125" fmla="*/ 177892 h 2928238"/>
              <a:gd name="connsiteX126" fmla="*/ 782479 w 2938983"/>
              <a:gd name="connsiteY126" fmla="*/ 177078 h 2928238"/>
              <a:gd name="connsiteX127" fmla="*/ 812949 w 2938983"/>
              <a:gd name="connsiteY127" fmla="*/ 190300 h 2928238"/>
              <a:gd name="connsiteX128" fmla="*/ 861506 w 2938983"/>
              <a:gd name="connsiteY128" fmla="*/ 262107 h 2928238"/>
              <a:gd name="connsiteX129" fmla="*/ 963667 w 2938983"/>
              <a:gd name="connsiteY129" fmla="*/ 226711 h 2928238"/>
              <a:gd name="connsiteX130" fmla="*/ 1065012 w 2938983"/>
              <a:gd name="connsiteY130" fmla="*/ 176466 h 2928238"/>
              <a:gd name="connsiteX131" fmla="*/ 1045296 w 2938983"/>
              <a:gd name="connsiteY131" fmla="*/ 88182 h 2928238"/>
              <a:gd name="connsiteX132" fmla="*/ 1073320 w 2938983"/>
              <a:gd name="connsiteY132" fmla="*/ 56855 h 2928238"/>
              <a:gd name="connsiteX133" fmla="*/ 1205135 w 2938983"/>
              <a:gd name="connsiteY133" fmla="*/ 19832 h 2928238"/>
              <a:gd name="connsiteX134" fmla="*/ 1236420 w 2938983"/>
              <a:gd name="connsiteY134" fmla="*/ 47903 h 2928238"/>
              <a:gd name="connsiteX135" fmla="*/ 1256137 w 2938983"/>
              <a:gd name="connsiteY135" fmla="*/ 136187 h 2928238"/>
              <a:gd name="connsiteX136" fmla="*/ 1404410 w 2938983"/>
              <a:gd name="connsiteY136" fmla="*/ 128050 h 2928238"/>
              <a:gd name="connsiteX137" fmla="*/ 1478547 w 2938983"/>
              <a:gd name="connsiteY137" fmla="*/ 123981 h 2928238"/>
              <a:gd name="connsiteX138" fmla="*/ 1488483 w 2938983"/>
              <a:gd name="connsiteY138" fmla="*/ 34069 h 2928238"/>
              <a:gd name="connsiteX139" fmla="*/ 1531335 w 2938983"/>
              <a:gd name="connsiteY139" fmla="*/ 1928 h 2928238"/>
              <a:gd name="connsiteX140" fmla="*/ 1596306 w 2938983"/>
              <a:gd name="connsiteY140" fmla="*/ 224 h 2928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2938983" h="2928238">
                <a:moveTo>
                  <a:pt x="1596306" y="224"/>
                </a:moveTo>
                <a:cubicBezTo>
                  <a:pt x="1616796" y="962"/>
                  <a:pt x="1635534" y="3657"/>
                  <a:pt x="1650769" y="10268"/>
                </a:cubicBezTo>
                <a:cubicBezTo>
                  <a:pt x="1680423" y="8640"/>
                  <a:pt x="1681238" y="23490"/>
                  <a:pt x="1682053" y="38339"/>
                </a:cubicBezTo>
                <a:cubicBezTo>
                  <a:pt x="1672930" y="143101"/>
                  <a:pt x="1672930" y="143101"/>
                  <a:pt x="1672930" y="143101"/>
                </a:cubicBezTo>
                <a:cubicBezTo>
                  <a:pt x="1747882" y="153882"/>
                  <a:pt x="1822833" y="164662"/>
                  <a:pt x="1898600" y="190293"/>
                </a:cubicBezTo>
                <a:cubicBezTo>
                  <a:pt x="1938192" y="98753"/>
                  <a:pt x="1938192" y="98753"/>
                  <a:pt x="1938192" y="98753"/>
                </a:cubicBezTo>
                <a:cubicBezTo>
                  <a:pt x="1938192" y="98753"/>
                  <a:pt x="1952203" y="83090"/>
                  <a:pt x="1967031" y="82276"/>
                </a:cubicBezTo>
                <a:cubicBezTo>
                  <a:pt x="1967031" y="82276"/>
                  <a:pt x="1981858" y="81462"/>
                  <a:pt x="1981858" y="81462"/>
                </a:cubicBezTo>
                <a:cubicBezTo>
                  <a:pt x="2012328" y="94684"/>
                  <a:pt x="2058439" y="121942"/>
                  <a:pt x="2088909" y="135165"/>
                </a:cubicBezTo>
                <a:cubicBezTo>
                  <a:pt x="2119379" y="148387"/>
                  <a:pt x="2120194" y="163236"/>
                  <a:pt x="2106181" y="178900"/>
                </a:cubicBezTo>
                <a:cubicBezTo>
                  <a:pt x="2081417" y="269625"/>
                  <a:pt x="2081417" y="269625"/>
                  <a:pt x="2081417" y="269625"/>
                </a:cubicBezTo>
                <a:cubicBezTo>
                  <a:pt x="2142356" y="296069"/>
                  <a:pt x="2204111" y="337363"/>
                  <a:pt x="2265864" y="378657"/>
                </a:cubicBezTo>
                <a:cubicBezTo>
                  <a:pt x="2336741" y="315189"/>
                  <a:pt x="2336741" y="315189"/>
                  <a:pt x="2336741" y="315189"/>
                </a:cubicBezTo>
                <a:cubicBezTo>
                  <a:pt x="2336741" y="315189"/>
                  <a:pt x="2350752" y="299526"/>
                  <a:pt x="2350752" y="299526"/>
                </a:cubicBezTo>
                <a:cubicBezTo>
                  <a:pt x="2365580" y="298712"/>
                  <a:pt x="2381223" y="312748"/>
                  <a:pt x="2381223" y="312748"/>
                </a:cubicBezTo>
                <a:cubicBezTo>
                  <a:pt x="2412507" y="340820"/>
                  <a:pt x="2443792" y="368892"/>
                  <a:pt x="2475076" y="396963"/>
                </a:cubicBezTo>
                <a:cubicBezTo>
                  <a:pt x="2490719" y="410999"/>
                  <a:pt x="2491534" y="425849"/>
                  <a:pt x="2477521" y="441512"/>
                </a:cubicBezTo>
                <a:cubicBezTo>
                  <a:pt x="2422287" y="519016"/>
                  <a:pt x="2422287" y="519016"/>
                  <a:pt x="2422287" y="519016"/>
                </a:cubicBezTo>
                <a:cubicBezTo>
                  <a:pt x="2469213" y="561123"/>
                  <a:pt x="2516955" y="618080"/>
                  <a:pt x="2565513" y="689886"/>
                </a:cubicBezTo>
                <a:cubicBezTo>
                  <a:pt x="2652031" y="640455"/>
                  <a:pt x="2652031" y="640455"/>
                  <a:pt x="2652031" y="640455"/>
                </a:cubicBezTo>
                <a:cubicBezTo>
                  <a:pt x="2652031" y="640455"/>
                  <a:pt x="2652031" y="640455"/>
                  <a:pt x="2666858" y="639641"/>
                </a:cubicBezTo>
                <a:cubicBezTo>
                  <a:pt x="2681686" y="638827"/>
                  <a:pt x="2681686" y="638827"/>
                  <a:pt x="2697328" y="652863"/>
                </a:cubicBezTo>
                <a:cubicBezTo>
                  <a:pt x="2713785" y="681749"/>
                  <a:pt x="2731057" y="725484"/>
                  <a:pt x="2762343" y="753556"/>
                </a:cubicBezTo>
                <a:cubicBezTo>
                  <a:pt x="2763158" y="768405"/>
                  <a:pt x="2764788" y="798104"/>
                  <a:pt x="2749960" y="798918"/>
                </a:cubicBezTo>
                <a:cubicBezTo>
                  <a:pt x="2663441" y="848350"/>
                  <a:pt x="2663441" y="848350"/>
                  <a:pt x="2663441" y="848350"/>
                </a:cubicBezTo>
                <a:cubicBezTo>
                  <a:pt x="2680714" y="892085"/>
                  <a:pt x="2697171" y="920971"/>
                  <a:pt x="2714443" y="964706"/>
                </a:cubicBezTo>
                <a:cubicBezTo>
                  <a:pt x="2730901" y="993591"/>
                  <a:pt x="2747357" y="1022477"/>
                  <a:pt x="2749802" y="1067026"/>
                </a:cubicBezTo>
                <a:cubicBezTo>
                  <a:pt x="2837952" y="1047293"/>
                  <a:pt x="2837952" y="1047293"/>
                  <a:pt x="2837952" y="1047293"/>
                </a:cubicBezTo>
                <a:cubicBezTo>
                  <a:pt x="2852778" y="1046480"/>
                  <a:pt x="2852778" y="1046480"/>
                  <a:pt x="2852778" y="1046480"/>
                </a:cubicBezTo>
                <a:cubicBezTo>
                  <a:pt x="2867606" y="1045666"/>
                  <a:pt x="2883249" y="1059702"/>
                  <a:pt x="2884064" y="1074551"/>
                </a:cubicBezTo>
                <a:cubicBezTo>
                  <a:pt x="2901335" y="1118287"/>
                  <a:pt x="2902965" y="1147986"/>
                  <a:pt x="2920238" y="1191721"/>
                </a:cubicBezTo>
                <a:cubicBezTo>
                  <a:pt x="2921053" y="1206571"/>
                  <a:pt x="2907040" y="1222234"/>
                  <a:pt x="2893029" y="1237898"/>
                </a:cubicBezTo>
                <a:cubicBezTo>
                  <a:pt x="2804880" y="1257630"/>
                  <a:pt x="2804880" y="1257630"/>
                  <a:pt x="2804880" y="1257630"/>
                </a:cubicBezTo>
                <a:cubicBezTo>
                  <a:pt x="2808955" y="1331878"/>
                  <a:pt x="2813030" y="1406126"/>
                  <a:pt x="2817105" y="1480375"/>
                </a:cubicBezTo>
                <a:cubicBezTo>
                  <a:pt x="2906884" y="1490342"/>
                  <a:pt x="2906884" y="1490342"/>
                  <a:pt x="2906884" y="1490342"/>
                </a:cubicBezTo>
                <a:cubicBezTo>
                  <a:pt x="2921711" y="1489528"/>
                  <a:pt x="2937353" y="1503564"/>
                  <a:pt x="2938983" y="1533263"/>
                </a:cubicBezTo>
                <a:cubicBezTo>
                  <a:pt x="2925786" y="1563776"/>
                  <a:pt x="2928231" y="1608324"/>
                  <a:pt x="2930676" y="1652873"/>
                </a:cubicBezTo>
                <a:cubicBezTo>
                  <a:pt x="2916664" y="1668536"/>
                  <a:pt x="2902651" y="1684200"/>
                  <a:pt x="2887824" y="1685014"/>
                </a:cubicBezTo>
                <a:cubicBezTo>
                  <a:pt x="2798046" y="1675047"/>
                  <a:pt x="2798046" y="1675047"/>
                  <a:pt x="2798046" y="1675047"/>
                </a:cubicBezTo>
                <a:cubicBezTo>
                  <a:pt x="2787293" y="1750109"/>
                  <a:pt x="2761714" y="1825985"/>
                  <a:pt x="2736134" y="1901860"/>
                </a:cubicBezTo>
                <a:cubicBezTo>
                  <a:pt x="2827543" y="1941527"/>
                  <a:pt x="2827543" y="1941527"/>
                  <a:pt x="2827543" y="1941527"/>
                </a:cubicBezTo>
                <a:cubicBezTo>
                  <a:pt x="2842370" y="1940713"/>
                  <a:pt x="2843185" y="1955562"/>
                  <a:pt x="2844815" y="1985262"/>
                </a:cubicBezTo>
                <a:cubicBezTo>
                  <a:pt x="2831619" y="2015775"/>
                  <a:pt x="2804408" y="2061951"/>
                  <a:pt x="2791212" y="2092465"/>
                </a:cubicBezTo>
                <a:cubicBezTo>
                  <a:pt x="2792027" y="2107314"/>
                  <a:pt x="2777199" y="2108128"/>
                  <a:pt x="2762372" y="2108942"/>
                </a:cubicBezTo>
                <a:cubicBezTo>
                  <a:pt x="2762372" y="2108942"/>
                  <a:pt x="2747544" y="2109756"/>
                  <a:pt x="2747544" y="2109756"/>
                </a:cubicBezTo>
                <a:cubicBezTo>
                  <a:pt x="2656951" y="2084939"/>
                  <a:pt x="2656951" y="2084939"/>
                  <a:pt x="2656951" y="2084939"/>
                </a:cubicBezTo>
                <a:cubicBezTo>
                  <a:pt x="2630556" y="2145965"/>
                  <a:pt x="2589335" y="2207805"/>
                  <a:pt x="2548113" y="2269645"/>
                </a:cubicBezTo>
                <a:cubicBezTo>
                  <a:pt x="2610682" y="2325789"/>
                  <a:pt x="2610682" y="2325789"/>
                  <a:pt x="2610682" y="2325789"/>
                </a:cubicBezTo>
                <a:cubicBezTo>
                  <a:pt x="2626324" y="2339824"/>
                  <a:pt x="2627955" y="2369524"/>
                  <a:pt x="2613127" y="2370338"/>
                </a:cubicBezTo>
                <a:cubicBezTo>
                  <a:pt x="2585917" y="2416514"/>
                  <a:pt x="2557893" y="2447841"/>
                  <a:pt x="2529869" y="2479168"/>
                </a:cubicBezTo>
                <a:cubicBezTo>
                  <a:pt x="2529869" y="2479168"/>
                  <a:pt x="2515041" y="2479982"/>
                  <a:pt x="2500214" y="2480795"/>
                </a:cubicBezTo>
                <a:cubicBezTo>
                  <a:pt x="2500214" y="2480795"/>
                  <a:pt x="2485387" y="2481609"/>
                  <a:pt x="2485387" y="2481609"/>
                </a:cubicBezTo>
                <a:cubicBezTo>
                  <a:pt x="2407175" y="2411430"/>
                  <a:pt x="2407175" y="2411430"/>
                  <a:pt x="2407175" y="2411430"/>
                </a:cubicBezTo>
                <a:cubicBezTo>
                  <a:pt x="2365953" y="2473270"/>
                  <a:pt x="2294262" y="2521887"/>
                  <a:pt x="2236583" y="2554841"/>
                </a:cubicBezTo>
                <a:cubicBezTo>
                  <a:pt x="2285955" y="2641498"/>
                  <a:pt x="2285955" y="2641498"/>
                  <a:pt x="2285955" y="2641498"/>
                </a:cubicBezTo>
                <a:cubicBezTo>
                  <a:pt x="2286770" y="2656347"/>
                  <a:pt x="2287585" y="2671197"/>
                  <a:pt x="2273573" y="2686860"/>
                </a:cubicBezTo>
                <a:cubicBezTo>
                  <a:pt x="2244733" y="2703338"/>
                  <a:pt x="2201881" y="2735478"/>
                  <a:pt x="2158215" y="2752769"/>
                </a:cubicBezTo>
                <a:cubicBezTo>
                  <a:pt x="2158215" y="2752769"/>
                  <a:pt x="2158215" y="2752769"/>
                  <a:pt x="2143387" y="2753583"/>
                </a:cubicBezTo>
                <a:cubicBezTo>
                  <a:pt x="2143387" y="2753583"/>
                  <a:pt x="2128560" y="2754397"/>
                  <a:pt x="2127745" y="2739547"/>
                </a:cubicBezTo>
                <a:cubicBezTo>
                  <a:pt x="2064361" y="2668554"/>
                  <a:pt x="2064361" y="2668554"/>
                  <a:pt x="2064361" y="2668554"/>
                </a:cubicBezTo>
                <a:cubicBezTo>
                  <a:pt x="2035522" y="2685031"/>
                  <a:pt x="2005867" y="2686659"/>
                  <a:pt x="1962200" y="2703950"/>
                </a:cubicBezTo>
                <a:cubicBezTo>
                  <a:pt x="1933361" y="2720427"/>
                  <a:pt x="1904521" y="2736904"/>
                  <a:pt x="1860039" y="2739346"/>
                </a:cubicBezTo>
                <a:cubicBezTo>
                  <a:pt x="1880571" y="2842479"/>
                  <a:pt x="1880571" y="2842479"/>
                  <a:pt x="1880571" y="2842479"/>
                </a:cubicBezTo>
                <a:cubicBezTo>
                  <a:pt x="1881386" y="2857329"/>
                  <a:pt x="1882201" y="2872179"/>
                  <a:pt x="1852547" y="2873806"/>
                </a:cubicBezTo>
                <a:cubicBezTo>
                  <a:pt x="1808881" y="2891097"/>
                  <a:pt x="1779225" y="2892725"/>
                  <a:pt x="1735559" y="2910016"/>
                </a:cubicBezTo>
                <a:cubicBezTo>
                  <a:pt x="1720732" y="2910830"/>
                  <a:pt x="1705089" y="2896794"/>
                  <a:pt x="1689447" y="2882758"/>
                </a:cubicBezTo>
                <a:cubicBezTo>
                  <a:pt x="1669730" y="2794474"/>
                  <a:pt x="1669730" y="2794474"/>
                  <a:pt x="1669730" y="2794474"/>
                </a:cubicBezTo>
                <a:cubicBezTo>
                  <a:pt x="1625248" y="2796915"/>
                  <a:pt x="1580766" y="2799356"/>
                  <a:pt x="1536284" y="2801798"/>
                </a:cubicBezTo>
                <a:cubicBezTo>
                  <a:pt x="1506630" y="2803425"/>
                  <a:pt x="1476976" y="2805053"/>
                  <a:pt x="1447321" y="2806680"/>
                </a:cubicBezTo>
                <a:cubicBezTo>
                  <a:pt x="1437384" y="2896592"/>
                  <a:pt x="1437384" y="2896592"/>
                  <a:pt x="1437384" y="2896592"/>
                </a:cubicBezTo>
                <a:cubicBezTo>
                  <a:pt x="1438199" y="2911442"/>
                  <a:pt x="1424186" y="2927105"/>
                  <a:pt x="1409359" y="2927919"/>
                </a:cubicBezTo>
                <a:cubicBezTo>
                  <a:pt x="1364877" y="2930360"/>
                  <a:pt x="1319580" y="2917952"/>
                  <a:pt x="1275099" y="2920393"/>
                </a:cubicBezTo>
                <a:cubicBezTo>
                  <a:pt x="1260271" y="2921207"/>
                  <a:pt x="1244629" y="2907171"/>
                  <a:pt x="1242999" y="2877472"/>
                </a:cubicBezTo>
                <a:cubicBezTo>
                  <a:pt x="1252936" y="2787560"/>
                  <a:pt x="1252936" y="2787560"/>
                  <a:pt x="1252936" y="2787560"/>
                </a:cubicBezTo>
                <a:cubicBezTo>
                  <a:pt x="1177985" y="2776780"/>
                  <a:pt x="1103033" y="2765999"/>
                  <a:pt x="1027267" y="2740368"/>
                </a:cubicBezTo>
                <a:cubicBezTo>
                  <a:pt x="1001688" y="2816244"/>
                  <a:pt x="1001688" y="2816244"/>
                  <a:pt x="1001688" y="2816244"/>
                </a:cubicBezTo>
                <a:cubicBezTo>
                  <a:pt x="987675" y="2831908"/>
                  <a:pt x="973663" y="2847571"/>
                  <a:pt x="973663" y="2847571"/>
                </a:cubicBezTo>
                <a:cubicBezTo>
                  <a:pt x="958836" y="2848385"/>
                  <a:pt x="958836" y="2848385"/>
                  <a:pt x="958021" y="2833535"/>
                </a:cubicBezTo>
                <a:cubicBezTo>
                  <a:pt x="912725" y="2821127"/>
                  <a:pt x="882254" y="2807905"/>
                  <a:pt x="836958" y="2795497"/>
                </a:cubicBezTo>
                <a:cubicBezTo>
                  <a:pt x="821315" y="2781461"/>
                  <a:pt x="805673" y="2767425"/>
                  <a:pt x="819685" y="2751761"/>
                </a:cubicBezTo>
                <a:cubicBezTo>
                  <a:pt x="859277" y="2660222"/>
                  <a:pt x="859277" y="2660222"/>
                  <a:pt x="859277" y="2660222"/>
                </a:cubicBezTo>
                <a:cubicBezTo>
                  <a:pt x="783511" y="2634592"/>
                  <a:pt x="721757" y="2593299"/>
                  <a:pt x="659187" y="2537156"/>
                </a:cubicBezTo>
                <a:cubicBezTo>
                  <a:pt x="603954" y="2614658"/>
                  <a:pt x="603954" y="2614658"/>
                  <a:pt x="603954" y="2614658"/>
                </a:cubicBezTo>
                <a:cubicBezTo>
                  <a:pt x="589126" y="2615472"/>
                  <a:pt x="589126" y="2615472"/>
                  <a:pt x="574299" y="2616285"/>
                </a:cubicBezTo>
                <a:cubicBezTo>
                  <a:pt x="559472" y="2617099"/>
                  <a:pt x="559472" y="2617099"/>
                  <a:pt x="544645" y="2617913"/>
                </a:cubicBezTo>
                <a:cubicBezTo>
                  <a:pt x="513360" y="2589842"/>
                  <a:pt x="482075" y="2561771"/>
                  <a:pt x="450791" y="2533699"/>
                </a:cubicBezTo>
                <a:cubicBezTo>
                  <a:pt x="435148" y="2519663"/>
                  <a:pt x="434333" y="2504813"/>
                  <a:pt x="448346" y="2489150"/>
                </a:cubicBezTo>
                <a:cubicBezTo>
                  <a:pt x="518407" y="2410833"/>
                  <a:pt x="518407" y="2410833"/>
                  <a:pt x="518407" y="2410833"/>
                </a:cubicBezTo>
                <a:cubicBezTo>
                  <a:pt x="456653" y="2369539"/>
                  <a:pt x="408096" y="2297732"/>
                  <a:pt x="360354" y="2240775"/>
                </a:cubicBezTo>
                <a:cubicBezTo>
                  <a:pt x="288663" y="2289393"/>
                  <a:pt x="288663" y="2289393"/>
                  <a:pt x="288663" y="2289393"/>
                </a:cubicBezTo>
                <a:cubicBezTo>
                  <a:pt x="273836" y="2290206"/>
                  <a:pt x="273836" y="2290206"/>
                  <a:pt x="273836" y="2290206"/>
                </a:cubicBezTo>
                <a:cubicBezTo>
                  <a:pt x="259008" y="2291020"/>
                  <a:pt x="244181" y="2291834"/>
                  <a:pt x="243366" y="2276984"/>
                </a:cubicBezTo>
                <a:cubicBezTo>
                  <a:pt x="212081" y="2248913"/>
                  <a:pt x="194810" y="2205177"/>
                  <a:pt x="177537" y="2161442"/>
                </a:cubicBezTo>
                <a:cubicBezTo>
                  <a:pt x="161895" y="2147406"/>
                  <a:pt x="175907" y="2131743"/>
                  <a:pt x="190735" y="2130929"/>
                </a:cubicBezTo>
                <a:cubicBezTo>
                  <a:pt x="261611" y="2067461"/>
                  <a:pt x="261611" y="2067461"/>
                  <a:pt x="261611" y="2067461"/>
                </a:cubicBezTo>
                <a:cubicBezTo>
                  <a:pt x="245153" y="2038576"/>
                  <a:pt x="228696" y="2009690"/>
                  <a:pt x="211424" y="1965955"/>
                </a:cubicBezTo>
                <a:cubicBezTo>
                  <a:pt x="194966" y="1937070"/>
                  <a:pt x="192521" y="1892521"/>
                  <a:pt x="176064" y="1863635"/>
                </a:cubicBezTo>
                <a:cubicBezTo>
                  <a:pt x="87915" y="1883368"/>
                  <a:pt x="87915" y="1883368"/>
                  <a:pt x="87915" y="1883368"/>
                </a:cubicBezTo>
                <a:cubicBezTo>
                  <a:pt x="73089" y="1884181"/>
                  <a:pt x="57446" y="1870146"/>
                  <a:pt x="41803" y="1856110"/>
                </a:cubicBezTo>
                <a:cubicBezTo>
                  <a:pt x="39358" y="1811561"/>
                  <a:pt x="22086" y="1767826"/>
                  <a:pt x="20456" y="1738126"/>
                </a:cubicBezTo>
                <a:cubicBezTo>
                  <a:pt x="19641" y="1723278"/>
                  <a:pt x="32838" y="1692765"/>
                  <a:pt x="47666" y="1691951"/>
                </a:cubicBezTo>
                <a:cubicBezTo>
                  <a:pt x="135815" y="1672218"/>
                  <a:pt x="135815" y="1672218"/>
                  <a:pt x="135815" y="1672218"/>
                </a:cubicBezTo>
                <a:cubicBezTo>
                  <a:pt x="116912" y="1598784"/>
                  <a:pt x="112837" y="1524536"/>
                  <a:pt x="123590" y="1449474"/>
                </a:cubicBezTo>
                <a:cubicBezTo>
                  <a:pt x="33811" y="1439507"/>
                  <a:pt x="33811" y="1439507"/>
                  <a:pt x="33811" y="1439507"/>
                </a:cubicBezTo>
                <a:cubicBezTo>
                  <a:pt x="3341" y="1426285"/>
                  <a:pt x="2526" y="1411435"/>
                  <a:pt x="1711" y="1396585"/>
                </a:cubicBezTo>
                <a:cubicBezTo>
                  <a:pt x="-734" y="1352036"/>
                  <a:pt x="-2364" y="1322337"/>
                  <a:pt x="10018" y="1276974"/>
                </a:cubicBezTo>
                <a:cubicBezTo>
                  <a:pt x="9203" y="1262125"/>
                  <a:pt x="23215" y="1246461"/>
                  <a:pt x="38043" y="1245647"/>
                </a:cubicBezTo>
                <a:cubicBezTo>
                  <a:pt x="142649" y="1254801"/>
                  <a:pt x="142649" y="1254801"/>
                  <a:pt x="142649" y="1254801"/>
                </a:cubicBezTo>
                <a:cubicBezTo>
                  <a:pt x="153401" y="1179739"/>
                  <a:pt x="164153" y="1104676"/>
                  <a:pt x="189733" y="1028801"/>
                </a:cubicBezTo>
                <a:cubicBezTo>
                  <a:pt x="113151" y="988321"/>
                  <a:pt x="113151" y="988321"/>
                  <a:pt x="113151" y="988321"/>
                </a:cubicBezTo>
                <a:cubicBezTo>
                  <a:pt x="98324" y="989134"/>
                  <a:pt x="81867" y="960249"/>
                  <a:pt x="95879" y="944585"/>
                </a:cubicBezTo>
                <a:cubicBezTo>
                  <a:pt x="109076" y="914072"/>
                  <a:pt x="121459" y="868710"/>
                  <a:pt x="134655" y="838197"/>
                </a:cubicBezTo>
                <a:cubicBezTo>
                  <a:pt x="148668" y="822533"/>
                  <a:pt x="162680" y="806870"/>
                  <a:pt x="162680" y="806870"/>
                </a:cubicBezTo>
                <a:cubicBezTo>
                  <a:pt x="177507" y="806056"/>
                  <a:pt x="178322" y="820906"/>
                  <a:pt x="178322" y="820906"/>
                </a:cubicBezTo>
                <a:cubicBezTo>
                  <a:pt x="268916" y="845722"/>
                  <a:pt x="268916" y="845722"/>
                  <a:pt x="268916" y="845722"/>
                </a:cubicBezTo>
                <a:cubicBezTo>
                  <a:pt x="310137" y="783882"/>
                  <a:pt x="351359" y="722042"/>
                  <a:pt x="392582" y="660203"/>
                </a:cubicBezTo>
                <a:cubicBezTo>
                  <a:pt x="329197" y="589210"/>
                  <a:pt x="329197" y="589210"/>
                  <a:pt x="329197" y="589210"/>
                </a:cubicBezTo>
                <a:cubicBezTo>
                  <a:pt x="314370" y="590024"/>
                  <a:pt x="312740" y="560325"/>
                  <a:pt x="311925" y="545475"/>
                </a:cubicBezTo>
                <a:cubicBezTo>
                  <a:pt x="339949" y="514148"/>
                  <a:pt x="367974" y="482821"/>
                  <a:pt x="395998" y="451494"/>
                </a:cubicBezTo>
                <a:cubicBezTo>
                  <a:pt x="410826" y="450681"/>
                  <a:pt x="410826" y="450681"/>
                  <a:pt x="425653" y="449867"/>
                </a:cubicBezTo>
                <a:cubicBezTo>
                  <a:pt x="440480" y="449053"/>
                  <a:pt x="440480" y="449053"/>
                  <a:pt x="455308" y="448239"/>
                </a:cubicBezTo>
                <a:cubicBezTo>
                  <a:pt x="517877" y="504383"/>
                  <a:pt x="517877" y="504383"/>
                  <a:pt x="517877" y="504383"/>
                </a:cubicBezTo>
                <a:cubicBezTo>
                  <a:pt x="574740" y="456579"/>
                  <a:pt x="631605" y="408775"/>
                  <a:pt x="688469" y="360970"/>
                </a:cubicBezTo>
                <a:cubicBezTo>
                  <a:pt x="639912" y="289164"/>
                  <a:pt x="639912" y="289164"/>
                  <a:pt x="639912" y="289164"/>
                </a:cubicBezTo>
                <a:cubicBezTo>
                  <a:pt x="639097" y="274314"/>
                  <a:pt x="637467" y="244615"/>
                  <a:pt x="652294" y="243801"/>
                </a:cubicBezTo>
                <a:cubicBezTo>
                  <a:pt x="695961" y="226510"/>
                  <a:pt x="723986" y="195183"/>
                  <a:pt x="767653" y="177892"/>
                </a:cubicBezTo>
                <a:cubicBezTo>
                  <a:pt x="767653" y="177892"/>
                  <a:pt x="782479" y="177078"/>
                  <a:pt x="782479" y="177078"/>
                </a:cubicBezTo>
                <a:cubicBezTo>
                  <a:pt x="797307" y="176264"/>
                  <a:pt x="797307" y="176264"/>
                  <a:pt x="812949" y="190300"/>
                </a:cubicBezTo>
                <a:cubicBezTo>
                  <a:pt x="861506" y="262107"/>
                  <a:pt x="861506" y="262107"/>
                  <a:pt x="861506" y="262107"/>
                </a:cubicBezTo>
                <a:cubicBezTo>
                  <a:pt x="890345" y="245630"/>
                  <a:pt x="934012" y="228339"/>
                  <a:pt x="963667" y="226711"/>
                </a:cubicBezTo>
                <a:cubicBezTo>
                  <a:pt x="992506" y="210234"/>
                  <a:pt x="1036173" y="192943"/>
                  <a:pt x="1065012" y="176466"/>
                </a:cubicBezTo>
                <a:cubicBezTo>
                  <a:pt x="1045296" y="88182"/>
                  <a:pt x="1045296" y="88182"/>
                  <a:pt x="1045296" y="88182"/>
                </a:cubicBezTo>
                <a:cubicBezTo>
                  <a:pt x="1044481" y="73332"/>
                  <a:pt x="1058492" y="57669"/>
                  <a:pt x="1073320" y="56855"/>
                </a:cubicBezTo>
                <a:cubicBezTo>
                  <a:pt x="1116987" y="39564"/>
                  <a:pt x="1161468" y="37123"/>
                  <a:pt x="1205135" y="19832"/>
                </a:cubicBezTo>
                <a:cubicBezTo>
                  <a:pt x="1219963" y="19018"/>
                  <a:pt x="1235604" y="33054"/>
                  <a:pt x="1236420" y="47903"/>
                </a:cubicBezTo>
                <a:cubicBezTo>
                  <a:pt x="1256137" y="136187"/>
                  <a:pt x="1256137" y="136187"/>
                  <a:pt x="1256137" y="136187"/>
                </a:cubicBezTo>
                <a:cubicBezTo>
                  <a:pt x="1300619" y="133746"/>
                  <a:pt x="1345100" y="131305"/>
                  <a:pt x="1404410" y="128050"/>
                </a:cubicBezTo>
                <a:cubicBezTo>
                  <a:pt x="1434064" y="126422"/>
                  <a:pt x="1448891" y="125608"/>
                  <a:pt x="1478547" y="123981"/>
                </a:cubicBezTo>
                <a:cubicBezTo>
                  <a:pt x="1488483" y="34069"/>
                  <a:pt x="1488483" y="34069"/>
                  <a:pt x="1488483" y="34069"/>
                </a:cubicBezTo>
                <a:cubicBezTo>
                  <a:pt x="1502496" y="18406"/>
                  <a:pt x="1516508" y="2742"/>
                  <a:pt x="1531335" y="1928"/>
                </a:cubicBezTo>
                <a:cubicBezTo>
                  <a:pt x="1553576" y="708"/>
                  <a:pt x="1575817" y="-513"/>
                  <a:pt x="1596306" y="224"/>
                </a:cubicBezTo>
                <a:close/>
              </a:path>
            </a:pathLst>
          </a:custGeom>
          <a:solidFill>
            <a:schemeClr val="accent3">
              <a:alpha val="80000"/>
            </a:schemeClr>
          </a:solidFill>
          <a:ln w="12700" cap="flat" cmpd="sng" algn="ctr">
            <a:noFill/>
            <a:prstDash val="solid"/>
          </a:ln>
          <a:effectLst/>
        </p:spPr>
        <p:txBody>
          <a:bodyPr rtlCol="0" anchor="ctr"/>
          <a:lstStyle/>
          <a:p>
            <a:pPr algn="ctr" defTabSz="1219170" rtl="1"/>
            <a:endParaRPr lang="en-US" sz="2400" kern="0">
              <a:solidFill>
                <a:srgbClr val="FFFFFF"/>
              </a:solidFill>
            </a:endParaRPr>
          </a:p>
        </p:txBody>
      </p:sp>
      <p:sp>
        <p:nvSpPr>
          <p:cNvPr id="5" name="Freeform 37">
            <a:extLst>
              <a:ext uri="{FF2B5EF4-FFF2-40B4-BE49-F238E27FC236}">
                <a16:creationId xmlns:a16="http://schemas.microsoft.com/office/drawing/2014/main" xmlns="" id="{FC5F9A38-B26A-4BBB-9BC9-548C93914C7B}"/>
              </a:ext>
            </a:extLst>
          </p:cNvPr>
          <p:cNvSpPr/>
          <p:nvPr/>
        </p:nvSpPr>
        <p:spPr>
          <a:xfrm>
            <a:off x="2938447" y="4465913"/>
            <a:ext cx="2357768" cy="2234996"/>
          </a:xfrm>
          <a:custGeom>
            <a:avLst/>
            <a:gdLst>
              <a:gd name="connsiteX0" fmla="*/ 509208 w 992482"/>
              <a:gd name="connsiteY0" fmla="*/ 260 h 991385"/>
              <a:gd name="connsiteX1" fmla="*/ 541875 w 992482"/>
              <a:gd name="connsiteY1" fmla="*/ 4067 h 991385"/>
              <a:gd name="connsiteX2" fmla="*/ 557655 w 992482"/>
              <a:gd name="connsiteY2" fmla="*/ 15160 h 991385"/>
              <a:gd name="connsiteX3" fmla="*/ 554816 w 992482"/>
              <a:gd name="connsiteY3" fmla="*/ 78001 h 991385"/>
              <a:gd name="connsiteX4" fmla="*/ 619941 w 992482"/>
              <a:gd name="connsiteY4" fmla="*/ 94311 h 991385"/>
              <a:gd name="connsiteX5" fmla="*/ 644097 w 992482"/>
              <a:gd name="connsiteY5" fmla="*/ 34666 h 991385"/>
              <a:gd name="connsiteX6" fmla="*/ 656347 w 992482"/>
              <a:gd name="connsiteY6" fmla="*/ 25594 h 991385"/>
              <a:gd name="connsiteX7" fmla="*/ 664237 w 992482"/>
              <a:gd name="connsiteY7" fmla="*/ 31141 h 991385"/>
              <a:gd name="connsiteX8" fmla="*/ 723825 w 992482"/>
              <a:gd name="connsiteY8" fmla="*/ 55347 h 991385"/>
              <a:gd name="connsiteX9" fmla="*/ 734068 w 992482"/>
              <a:gd name="connsiteY9" fmla="*/ 74335 h 991385"/>
              <a:gd name="connsiteX10" fmla="*/ 709913 w 992482"/>
              <a:gd name="connsiteY10" fmla="*/ 133981 h 991385"/>
              <a:gd name="connsiteX11" fmla="*/ 763964 w 992482"/>
              <a:gd name="connsiteY11" fmla="*/ 166083 h 991385"/>
              <a:gd name="connsiteX12" fmla="*/ 812965 w 992482"/>
              <a:gd name="connsiteY12" fmla="*/ 129797 h 991385"/>
              <a:gd name="connsiteX13" fmla="*/ 818502 w 992482"/>
              <a:gd name="connsiteY13" fmla="*/ 121901 h 991385"/>
              <a:gd name="connsiteX14" fmla="*/ 833105 w 992482"/>
              <a:gd name="connsiteY14" fmla="*/ 126272 h 991385"/>
              <a:gd name="connsiteX15" fmla="*/ 876083 w 992482"/>
              <a:gd name="connsiteY15" fmla="*/ 174167 h 991385"/>
              <a:gd name="connsiteX16" fmla="*/ 879612 w 992482"/>
              <a:gd name="connsiteY16" fmla="*/ 194331 h 991385"/>
              <a:gd name="connsiteX17" fmla="*/ 832964 w 992482"/>
              <a:gd name="connsiteY17" fmla="*/ 244059 h 991385"/>
              <a:gd name="connsiteX18" fmla="*/ 869229 w 992482"/>
              <a:gd name="connsiteY18" fmla="*/ 293128 h 991385"/>
              <a:gd name="connsiteX19" fmla="*/ 870405 w 992482"/>
              <a:gd name="connsiteY19" fmla="*/ 299850 h 991385"/>
              <a:gd name="connsiteX20" fmla="*/ 928473 w 992482"/>
              <a:gd name="connsiteY20" fmla="*/ 275832 h 991385"/>
              <a:gd name="connsiteX21" fmla="*/ 944252 w 992482"/>
              <a:gd name="connsiteY21" fmla="*/ 286924 h 991385"/>
              <a:gd name="connsiteX22" fmla="*/ 968266 w 992482"/>
              <a:gd name="connsiteY22" fmla="*/ 345065 h 991385"/>
              <a:gd name="connsiteX23" fmla="*/ 965082 w 992482"/>
              <a:gd name="connsiteY23" fmla="*/ 366404 h 991385"/>
              <a:gd name="connsiteX24" fmla="*/ 907015 w 992482"/>
              <a:gd name="connsiteY24" fmla="*/ 390422 h 991385"/>
              <a:gd name="connsiteX25" fmla="*/ 918779 w 992482"/>
              <a:gd name="connsiteY25" fmla="*/ 457634 h 991385"/>
              <a:gd name="connsiteX26" fmla="*/ 981552 w 992482"/>
              <a:gd name="connsiteY26" fmla="*/ 460502 h 991385"/>
              <a:gd name="connsiteX27" fmla="*/ 990618 w 992482"/>
              <a:gd name="connsiteY27" fmla="*/ 472769 h 991385"/>
              <a:gd name="connsiteX28" fmla="*/ 988955 w 992482"/>
              <a:gd name="connsiteY28" fmla="*/ 542331 h 991385"/>
              <a:gd name="connsiteX29" fmla="*/ 976705 w 992482"/>
              <a:gd name="connsiteY29" fmla="*/ 551403 h 991385"/>
              <a:gd name="connsiteX30" fmla="*/ 915109 w 992482"/>
              <a:gd name="connsiteY30" fmla="*/ 555257 h 991385"/>
              <a:gd name="connsiteX31" fmla="*/ 904380 w 992482"/>
              <a:gd name="connsiteY31" fmla="*/ 612552 h 991385"/>
              <a:gd name="connsiteX32" fmla="*/ 898843 w 992482"/>
              <a:gd name="connsiteY32" fmla="*/ 620448 h 991385"/>
              <a:gd name="connsiteX33" fmla="*/ 951719 w 992482"/>
              <a:gd name="connsiteY33" fmla="*/ 645829 h 991385"/>
              <a:gd name="connsiteX34" fmla="*/ 961961 w 992482"/>
              <a:gd name="connsiteY34" fmla="*/ 664818 h 991385"/>
              <a:gd name="connsiteX35" fmla="*/ 937806 w 992482"/>
              <a:gd name="connsiteY35" fmla="*/ 724463 h 991385"/>
              <a:gd name="connsiteX36" fmla="*/ 925556 w 992482"/>
              <a:gd name="connsiteY36" fmla="*/ 733534 h 991385"/>
              <a:gd name="connsiteX37" fmla="*/ 918842 w 992482"/>
              <a:gd name="connsiteY37" fmla="*/ 734709 h 991385"/>
              <a:gd name="connsiteX38" fmla="*/ 859254 w 992482"/>
              <a:gd name="connsiteY38" fmla="*/ 710503 h 991385"/>
              <a:gd name="connsiteX39" fmla="*/ 820495 w 992482"/>
              <a:gd name="connsiteY39" fmla="*/ 765777 h 991385"/>
              <a:gd name="connsiteX40" fmla="*/ 862297 w 992482"/>
              <a:gd name="connsiteY40" fmla="*/ 806951 h 991385"/>
              <a:gd name="connsiteX41" fmla="*/ 859113 w 992482"/>
              <a:gd name="connsiteY41" fmla="*/ 828290 h 991385"/>
              <a:gd name="connsiteX42" fmla="*/ 812465 w 992482"/>
              <a:gd name="connsiteY42" fmla="*/ 878017 h 991385"/>
              <a:gd name="connsiteX43" fmla="*/ 805751 w 992482"/>
              <a:gd name="connsiteY43" fmla="*/ 879192 h 991385"/>
              <a:gd name="connsiteX44" fmla="*/ 791148 w 992482"/>
              <a:gd name="connsiteY44" fmla="*/ 874821 h 991385"/>
              <a:gd name="connsiteX45" fmla="*/ 749346 w 992482"/>
              <a:gd name="connsiteY45" fmla="*/ 833647 h 991385"/>
              <a:gd name="connsiteX46" fmla="*/ 699169 w 992482"/>
              <a:gd name="connsiteY46" fmla="*/ 863211 h 991385"/>
              <a:gd name="connsiteX47" fmla="*/ 693632 w 992482"/>
              <a:gd name="connsiteY47" fmla="*/ 871107 h 991385"/>
              <a:gd name="connsiteX48" fmla="*/ 716470 w 992482"/>
              <a:gd name="connsiteY48" fmla="*/ 922527 h 991385"/>
              <a:gd name="connsiteX49" fmla="*/ 706573 w 992482"/>
              <a:gd name="connsiteY49" fmla="*/ 945041 h 991385"/>
              <a:gd name="connsiteX50" fmla="*/ 641792 w 992482"/>
              <a:gd name="connsiteY50" fmla="*/ 970234 h 991385"/>
              <a:gd name="connsiteX51" fmla="*/ 626013 w 992482"/>
              <a:gd name="connsiteY51" fmla="*/ 959141 h 991385"/>
              <a:gd name="connsiteX52" fmla="*/ 601999 w 992482"/>
              <a:gd name="connsiteY52" fmla="*/ 901000 h 991385"/>
              <a:gd name="connsiteX53" fmla="*/ 569608 w 992482"/>
              <a:gd name="connsiteY53" fmla="*/ 913597 h 991385"/>
              <a:gd name="connsiteX54" fmla="*/ 534865 w 992482"/>
              <a:gd name="connsiteY54" fmla="*/ 912750 h 991385"/>
              <a:gd name="connsiteX55" fmla="*/ 532026 w 992482"/>
              <a:gd name="connsiteY55" fmla="*/ 975592 h 991385"/>
              <a:gd name="connsiteX56" fmla="*/ 520952 w 992482"/>
              <a:gd name="connsiteY56" fmla="*/ 991385 h 991385"/>
              <a:gd name="connsiteX57" fmla="*/ 451466 w 992482"/>
              <a:gd name="connsiteY57" fmla="*/ 989692 h 991385"/>
              <a:gd name="connsiteX58" fmla="*/ 434510 w 992482"/>
              <a:gd name="connsiteY58" fmla="*/ 971879 h 991385"/>
              <a:gd name="connsiteX59" fmla="*/ 438526 w 992482"/>
              <a:gd name="connsiteY59" fmla="*/ 915758 h 991385"/>
              <a:gd name="connsiteX60" fmla="*/ 373400 w 992482"/>
              <a:gd name="connsiteY60" fmla="*/ 899449 h 991385"/>
              <a:gd name="connsiteX61" fmla="*/ 348068 w 992482"/>
              <a:gd name="connsiteY61" fmla="*/ 952373 h 991385"/>
              <a:gd name="connsiteX62" fmla="*/ 335818 w 992482"/>
              <a:gd name="connsiteY62" fmla="*/ 961444 h 991385"/>
              <a:gd name="connsiteX63" fmla="*/ 329105 w 992482"/>
              <a:gd name="connsiteY63" fmla="*/ 962619 h 991385"/>
              <a:gd name="connsiteX64" fmla="*/ 262803 w 992482"/>
              <a:gd name="connsiteY64" fmla="*/ 939588 h 991385"/>
              <a:gd name="connsiteX65" fmla="*/ 259273 w 992482"/>
              <a:gd name="connsiteY65" fmla="*/ 919424 h 991385"/>
              <a:gd name="connsiteX66" fmla="*/ 283429 w 992482"/>
              <a:gd name="connsiteY66" fmla="*/ 859779 h 991385"/>
              <a:gd name="connsiteX67" fmla="*/ 228201 w 992482"/>
              <a:gd name="connsiteY67" fmla="*/ 820956 h 991385"/>
              <a:gd name="connsiteX68" fmla="*/ 180376 w 992482"/>
              <a:gd name="connsiteY68" fmla="*/ 863962 h 991385"/>
              <a:gd name="connsiteX69" fmla="*/ 173663 w 992482"/>
              <a:gd name="connsiteY69" fmla="*/ 865137 h 991385"/>
              <a:gd name="connsiteX70" fmla="*/ 159060 w 992482"/>
              <a:gd name="connsiteY70" fmla="*/ 860766 h 991385"/>
              <a:gd name="connsiteX71" fmla="*/ 116082 w 992482"/>
              <a:gd name="connsiteY71" fmla="*/ 812871 h 991385"/>
              <a:gd name="connsiteX72" fmla="*/ 112553 w 992482"/>
              <a:gd name="connsiteY72" fmla="*/ 792707 h 991385"/>
              <a:gd name="connsiteX73" fmla="*/ 160377 w 992482"/>
              <a:gd name="connsiteY73" fmla="*/ 749701 h 991385"/>
              <a:gd name="connsiteX74" fmla="*/ 124113 w 992482"/>
              <a:gd name="connsiteY74" fmla="*/ 700631 h 991385"/>
              <a:gd name="connsiteX75" fmla="*/ 122936 w 992482"/>
              <a:gd name="connsiteY75" fmla="*/ 693910 h 991385"/>
              <a:gd name="connsiteX76" fmla="*/ 63693 w 992482"/>
              <a:gd name="connsiteY76" fmla="*/ 711207 h 991385"/>
              <a:gd name="connsiteX77" fmla="*/ 42376 w 992482"/>
              <a:gd name="connsiteY77" fmla="*/ 708010 h 991385"/>
              <a:gd name="connsiteX78" fmla="*/ 23899 w 992482"/>
              <a:gd name="connsiteY78" fmla="*/ 641973 h 991385"/>
              <a:gd name="connsiteX79" fmla="*/ 28259 w 992482"/>
              <a:gd name="connsiteY79" fmla="*/ 627355 h 991385"/>
              <a:gd name="connsiteX80" fmla="*/ 86327 w 992482"/>
              <a:gd name="connsiteY80" fmla="*/ 603338 h 991385"/>
              <a:gd name="connsiteX81" fmla="*/ 74562 w 992482"/>
              <a:gd name="connsiteY81" fmla="*/ 536125 h 991385"/>
              <a:gd name="connsiteX82" fmla="*/ 11790 w 992482"/>
              <a:gd name="connsiteY82" fmla="*/ 533258 h 991385"/>
              <a:gd name="connsiteX83" fmla="*/ 1547 w 992482"/>
              <a:gd name="connsiteY83" fmla="*/ 514269 h 991385"/>
              <a:gd name="connsiteX84" fmla="*/ 4386 w 992482"/>
              <a:gd name="connsiteY84" fmla="*/ 451428 h 991385"/>
              <a:gd name="connsiteX85" fmla="*/ 15460 w 992482"/>
              <a:gd name="connsiteY85" fmla="*/ 435635 h 991385"/>
              <a:gd name="connsiteX86" fmla="*/ 78232 w 992482"/>
              <a:gd name="connsiteY86" fmla="*/ 438503 h 991385"/>
              <a:gd name="connsiteX87" fmla="*/ 88961 w 992482"/>
              <a:gd name="connsiteY87" fmla="*/ 381208 h 991385"/>
              <a:gd name="connsiteX88" fmla="*/ 94498 w 992482"/>
              <a:gd name="connsiteY88" fmla="*/ 373311 h 991385"/>
              <a:gd name="connsiteX89" fmla="*/ 41623 w 992482"/>
              <a:gd name="connsiteY89" fmla="*/ 347930 h 991385"/>
              <a:gd name="connsiteX90" fmla="*/ 31380 w 992482"/>
              <a:gd name="connsiteY90" fmla="*/ 328942 h 991385"/>
              <a:gd name="connsiteX91" fmla="*/ 54359 w 992482"/>
              <a:gd name="connsiteY91" fmla="*/ 262576 h 991385"/>
              <a:gd name="connsiteX92" fmla="*/ 67786 w 992482"/>
              <a:gd name="connsiteY92" fmla="*/ 260226 h 991385"/>
              <a:gd name="connsiteX93" fmla="*/ 74499 w 992482"/>
              <a:gd name="connsiteY93" fmla="*/ 259051 h 991385"/>
              <a:gd name="connsiteX94" fmla="*/ 134088 w 992482"/>
              <a:gd name="connsiteY94" fmla="*/ 283257 h 991385"/>
              <a:gd name="connsiteX95" fmla="*/ 172846 w 992482"/>
              <a:gd name="connsiteY95" fmla="*/ 227982 h 991385"/>
              <a:gd name="connsiteX96" fmla="*/ 129868 w 992482"/>
              <a:gd name="connsiteY96" fmla="*/ 180088 h 991385"/>
              <a:gd name="connsiteX97" fmla="*/ 133052 w 992482"/>
              <a:gd name="connsiteY97" fmla="*/ 158749 h 991385"/>
              <a:gd name="connsiteX98" fmla="*/ 180877 w 992482"/>
              <a:gd name="connsiteY98" fmla="*/ 115743 h 991385"/>
              <a:gd name="connsiteX99" fmla="*/ 187590 w 992482"/>
              <a:gd name="connsiteY99" fmla="*/ 114568 h 991385"/>
              <a:gd name="connsiteX100" fmla="*/ 202193 w 992482"/>
              <a:gd name="connsiteY100" fmla="*/ 118939 h 991385"/>
              <a:gd name="connsiteX101" fmla="*/ 243995 w 992482"/>
              <a:gd name="connsiteY101" fmla="*/ 160112 h 991385"/>
              <a:gd name="connsiteX102" fmla="*/ 292996 w 992482"/>
              <a:gd name="connsiteY102" fmla="*/ 123827 h 991385"/>
              <a:gd name="connsiteX103" fmla="*/ 299709 w 992482"/>
              <a:gd name="connsiteY103" fmla="*/ 122652 h 991385"/>
              <a:gd name="connsiteX104" fmla="*/ 275695 w 992482"/>
              <a:gd name="connsiteY104" fmla="*/ 64511 h 991385"/>
              <a:gd name="connsiteX105" fmla="*/ 286769 w 992482"/>
              <a:gd name="connsiteY105" fmla="*/ 48718 h 991385"/>
              <a:gd name="connsiteX106" fmla="*/ 351549 w 992482"/>
              <a:gd name="connsiteY106" fmla="*/ 23526 h 991385"/>
              <a:gd name="connsiteX107" fmla="*/ 367328 w 992482"/>
              <a:gd name="connsiteY107" fmla="*/ 34618 h 991385"/>
              <a:gd name="connsiteX108" fmla="*/ 390166 w 992482"/>
              <a:gd name="connsiteY108" fmla="*/ 86038 h 991385"/>
              <a:gd name="connsiteX109" fmla="*/ 423733 w 992482"/>
              <a:gd name="connsiteY109" fmla="*/ 80163 h 991385"/>
              <a:gd name="connsiteX110" fmla="*/ 457300 w 992482"/>
              <a:gd name="connsiteY110" fmla="*/ 74288 h 991385"/>
              <a:gd name="connsiteX111" fmla="*/ 460139 w 992482"/>
              <a:gd name="connsiteY111" fmla="*/ 11446 h 991385"/>
              <a:gd name="connsiteX112" fmla="*/ 472389 w 992482"/>
              <a:gd name="connsiteY112" fmla="*/ 2375 h 991385"/>
              <a:gd name="connsiteX113" fmla="*/ 509208 w 992482"/>
              <a:gd name="connsiteY113" fmla="*/ 260 h 991385"/>
              <a:gd name="connsiteX114" fmla="*/ 495780 w 992482"/>
              <a:gd name="connsiteY114" fmla="*/ 163029 h 991385"/>
              <a:gd name="connsiteX115" fmla="*/ 162439 w 992482"/>
              <a:gd name="connsiteY115" fmla="*/ 496370 h 991385"/>
              <a:gd name="connsiteX116" fmla="*/ 495780 w 992482"/>
              <a:gd name="connsiteY116" fmla="*/ 829712 h 991385"/>
              <a:gd name="connsiteX117" fmla="*/ 829122 w 992482"/>
              <a:gd name="connsiteY117" fmla="*/ 496370 h 991385"/>
              <a:gd name="connsiteX118" fmla="*/ 495780 w 992482"/>
              <a:gd name="connsiteY118" fmla="*/ 163029 h 991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992482" h="991385">
                <a:moveTo>
                  <a:pt x="509208" y="260"/>
                </a:moveTo>
                <a:cubicBezTo>
                  <a:pt x="520559" y="871"/>
                  <a:pt x="531217" y="2469"/>
                  <a:pt x="541875" y="4067"/>
                </a:cubicBezTo>
                <a:cubicBezTo>
                  <a:pt x="548588" y="2892"/>
                  <a:pt x="556478" y="8439"/>
                  <a:pt x="557655" y="15160"/>
                </a:cubicBezTo>
                <a:cubicBezTo>
                  <a:pt x="554816" y="78001"/>
                  <a:pt x="554816" y="78001"/>
                  <a:pt x="554816" y="78001"/>
                </a:cubicBezTo>
                <a:cubicBezTo>
                  <a:pt x="576132" y="81197"/>
                  <a:pt x="597449" y="84393"/>
                  <a:pt x="619941" y="94311"/>
                </a:cubicBezTo>
                <a:cubicBezTo>
                  <a:pt x="644097" y="34666"/>
                  <a:pt x="644097" y="34666"/>
                  <a:pt x="644097" y="34666"/>
                </a:cubicBezTo>
                <a:cubicBezTo>
                  <a:pt x="650810" y="33491"/>
                  <a:pt x="649634" y="26769"/>
                  <a:pt x="656347" y="25594"/>
                </a:cubicBezTo>
                <a:cubicBezTo>
                  <a:pt x="656347" y="25594"/>
                  <a:pt x="663060" y="24419"/>
                  <a:pt x="664237" y="31141"/>
                </a:cubicBezTo>
                <a:cubicBezTo>
                  <a:pt x="685553" y="34337"/>
                  <a:pt x="708046" y="44254"/>
                  <a:pt x="723825" y="55347"/>
                </a:cubicBezTo>
                <a:cubicBezTo>
                  <a:pt x="731715" y="60893"/>
                  <a:pt x="739605" y="66439"/>
                  <a:pt x="734068" y="74335"/>
                </a:cubicBezTo>
                <a:cubicBezTo>
                  <a:pt x="709913" y="133981"/>
                  <a:pt x="709913" y="133981"/>
                  <a:pt x="709913" y="133981"/>
                </a:cubicBezTo>
                <a:cubicBezTo>
                  <a:pt x="732405" y="143898"/>
                  <a:pt x="748185" y="154990"/>
                  <a:pt x="763964" y="166083"/>
                </a:cubicBezTo>
                <a:cubicBezTo>
                  <a:pt x="812965" y="129797"/>
                  <a:pt x="812965" y="129797"/>
                  <a:pt x="812965" y="129797"/>
                </a:cubicBezTo>
                <a:cubicBezTo>
                  <a:pt x="811789" y="123076"/>
                  <a:pt x="818502" y="121901"/>
                  <a:pt x="818502" y="121901"/>
                </a:cubicBezTo>
                <a:cubicBezTo>
                  <a:pt x="825215" y="120726"/>
                  <a:pt x="826392" y="127447"/>
                  <a:pt x="833105" y="126272"/>
                </a:cubicBezTo>
                <a:cubicBezTo>
                  <a:pt x="850061" y="144086"/>
                  <a:pt x="867017" y="161900"/>
                  <a:pt x="876083" y="174167"/>
                </a:cubicBezTo>
                <a:cubicBezTo>
                  <a:pt x="883973" y="179714"/>
                  <a:pt x="886326" y="193156"/>
                  <a:pt x="879612" y="194331"/>
                </a:cubicBezTo>
                <a:cubicBezTo>
                  <a:pt x="832964" y="244059"/>
                  <a:pt x="832964" y="244059"/>
                  <a:pt x="832964" y="244059"/>
                </a:cubicBezTo>
                <a:cubicBezTo>
                  <a:pt x="848744" y="255151"/>
                  <a:pt x="858986" y="274140"/>
                  <a:pt x="869229" y="293128"/>
                </a:cubicBezTo>
                <a:cubicBezTo>
                  <a:pt x="869229" y="293128"/>
                  <a:pt x="869229" y="293128"/>
                  <a:pt x="870405" y="299850"/>
                </a:cubicBezTo>
                <a:cubicBezTo>
                  <a:pt x="928473" y="275832"/>
                  <a:pt x="928473" y="275832"/>
                  <a:pt x="928473" y="275832"/>
                </a:cubicBezTo>
                <a:cubicBezTo>
                  <a:pt x="935186" y="274657"/>
                  <a:pt x="943076" y="280203"/>
                  <a:pt x="944252" y="286924"/>
                </a:cubicBezTo>
                <a:cubicBezTo>
                  <a:pt x="954495" y="305913"/>
                  <a:pt x="964737" y="324902"/>
                  <a:pt x="968266" y="345065"/>
                </a:cubicBezTo>
                <a:cubicBezTo>
                  <a:pt x="977333" y="357333"/>
                  <a:pt x="971796" y="365229"/>
                  <a:pt x="965082" y="366404"/>
                </a:cubicBezTo>
                <a:cubicBezTo>
                  <a:pt x="907015" y="390422"/>
                  <a:pt x="907015" y="390422"/>
                  <a:pt x="907015" y="390422"/>
                </a:cubicBezTo>
                <a:cubicBezTo>
                  <a:pt x="910544" y="410586"/>
                  <a:pt x="914074" y="430750"/>
                  <a:pt x="918779" y="457634"/>
                </a:cubicBezTo>
                <a:cubicBezTo>
                  <a:pt x="981552" y="460502"/>
                  <a:pt x="981552" y="460502"/>
                  <a:pt x="981552" y="460502"/>
                </a:cubicBezTo>
                <a:cubicBezTo>
                  <a:pt x="988265" y="459327"/>
                  <a:pt x="989442" y="466048"/>
                  <a:pt x="990618" y="472769"/>
                </a:cubicBezTo>
                <a:cubicBezTo>
                  <a:pt x="994147" y="492933"/>
                  <a:pt x="992140" y="520993"/>
                  <a:pt x="988955" y="542331"/>
                </a:cubicBezTo>
                <a:cubicBezTo>
                  <a:pt x="990132" y="549053"/>
                  <a:pt x="983418" y="550228"/>
                  <a:pt x="976705" y="551403"/>
                </a:cubicBezTo>
                <a:cubicBezTo>
                  <a:pt x="915109" y="555257"/>
                  <a:pt x="915109" y="555257"/>
                  <a:pt x="915109" y="555257"/>
                </a:cubicBezTo>
                <a:cubicBezTo>
                  <a:pt x="911925" y="576595"/>
                  <a:pt x="907564" y="591213"/>
                  <a:pt x="904380" y="612552"/>
                </a:cubicBezTo>
                <a:cubicBezTo>
                  <a:pt x="904380" y="612552"/>
                  <a:pt x="898843" y="620448"/>
                  <a:pt x="898843" y="620448"/>
                </a:cubicBezTo>
                <a:cubicBezTo>
                  <a:pt x="951719" y="645829"/>
                  <a:pt x="951719" y="645829"/>
                  <a:pt x="951719" y="645829"/>
                </a:cubicBezTo>
                <a:cubicBezTo>
                  <a:pt x="959608" y="651375"/>
                  <a:pt x="967498" y="656922"/>
                  <a:pt x="961961" y="664818"/>
                </a:cubicBezTo>
                <a:cubicBezTo>
                  <a:pt x="952064" y="687332"/>
                  <a:pt x="948880" y="708670"/>
                  <a:pt x="937806" y="724463"/>
                </a:cubicBezTo>
                <a:cubicBezTo>
                  <a:pt x="932269" y="732359"/>
                  <a:pt x="925556" y="733534"/>
                  <a:pt x="925556" y="733534"/>
                </a:cubicBezTo>
                <a:cubicBezTo>
                  <a:pt x="918842" y="734709"/>
                  <a:pt x="918842" y="734709"/>
                  <a:pt x="918842" y="734709"/>
                </a:cubicBezTo>
                <a:cubicBezTo>
                  <a:pt x="859254" y="710503"/>
                  <a:pt x="859254" y="710503"/>
                  <a:pt x="859254" y="710503"/>
                </a:cubicBezTo>
                <a:cubicBezTo>
                  <a:pt x="848180" y="726296"/>
                  <a:pt x="838282" y="748809"/>
                  <a:pt x="820495" y="765777"/>
                </a:cubicBezTo>
                <a:cubicBezTo>
                  <a:pt x="862297" y="806951"/>
                  <a:pt x="862297" y="806951"/>
                  <a:pt x="862297" y="806951"/>
                </a:cubicBezTo>
                <a:cubicBezTo>
                  <a:pt x="863473" y="813672"/>
                  <a:pt x="865826" y="827115"/>
                  <a:pt x="859113" y="828290"/>
                </a:cubicBezTo>
                <a:cubicBezTo>
                  <a:pt x="848039" y="844082"/>
                  <a:pt x="830252" y="861050"/>
                  <a:pt x="812465" y="878017"/>
                </a:cubicBezTo>
                <a:cubicBezTo>
                  <a:pt x="812465" y="878017"/>
                  <a:pt x="805751" y="879192"/>
                  <a:pt x="805751" y="879192"/>
                </a:cubicBezTo>
                <a:cubicBezTo>
                  <a:pt x="799038" y="880367"/>
                  <a:pt x="799038" y="880367"/>
                  <a:pt x="791148" y="874821"/>
                </a:cubicBezTo>
                <a:cubicBezTo>
                  <a:pt x="749346" y="833647"/>
                  <a:pt x="749346" y="833647"/>
                  <a:pt x="749346" y="833647"/>
                </a:cubicBezTo>
                <a:cubicBezTo>
                  <a:pt x="730383" y="843894"/>
                  <a:pt x="718133" y="852965"/>
                  <a:pt x="699169" y="863211"/>
                </a:cubicBezTo>
                <a:cubicBezTo>
                  <a:pt x="699169" y="863211"/>
                  <a:pt x="692456" y="864386"/>
                  <a:pt x="693632" y="871107"/>
                </a:cubicBezTo>
                <a:cubicBezTo>
                  <a:pt x="716470" y="922527"/>
                  <a:pt x="716470" y="922527"/>
                  <a:pt x="716470" y="922527"/>
                </a:cubicBezTo>
                <a:cubicBezTo>
                  <a:pt x="717646" y="929249"/>
                  <a:pt x="713286" y="943866"/>
                  <a:pt x="706573" y="945041"/>
                </a:cubicBezTo>
                <a:cubicBezTo>
                  <a:pt x="687609" y="955287"/>
                  <a:pt x="660756" y="959987"/>
                  <a:pt x="641792" y="970234"/>
                </a:cubicBezTo>
                <a:cubicBezTo>
                  <a:pt x="635079" y="971409"/>
                  <a:pt x="627189" y="965862"/>
                  <a:pt x="626013" y="959141"/>
                </a:cubicBezTo>
                <a:cubicBezTo>
                  <a:pt x="601999" y="901000"/>
                  <a:pt x="601999" y="901000"/>
                  <a:pt x="601999" y="901000"/>
                </a:cubicBezTo>
                <a:cubicBezTo>
                  <a:pt x="589748" y="910071"/>
                  <a:pt x="576321" y="912422"/>
                  <a:pt x="569608" y="913597"/>
                </a:cubicBezTo>
                <a:cubicBezTo>
                  <a:pt x="556181" y="915947"/>
                  <a:pt x="549468" y="917122"/>
                  <a:pt x="534865" y="912750"/>
                </a:cubicBezTo>
                <a:cubicBezTo>
                  <a:pt x="532026" y="975592"/>
                  <a:pt x="532026" y="975592"/>
                  <a:pt x="532026" y="975592"/>
                </a:cubicBezTo>
                <a:cubicBezTo>
                  <a:pt x="533203" y="982313"/>
                  <a:pt x="527666" y="990209"/>
                  <a:pt x="520952" y="991385"/>
                </a:cubicBezTo>
                <a:cubicBezTo>
                  <a:pt x="492922" y="989363"/>
                  <a:pt x="472783" y="992888"/>
                  <a:pt x="451466" y="989692"/>
                </a:cubicBezTo>
                <a:cubicBezTo>
                  <a:pt x="444753" y="990867"/>
                  <a:pt x="436863" y="985321"/>
                  <a:pt x="434510" y="971879"/>
                </a:cubicBezTo>
                <a:cubicBezTo>
                  <a:pt x="438526" y="915758"/>
                  <a:pt x="438526" y="915758"/>
                  <a:pt x="438526" y="915758"/>
                </a:cubicBezTo>
                <a:cubicBezTo>
                  <a:pt x="417209" y="912562"/>
                  <a:pt x="395893" y="909366"/>
                  <a:pt x="373400" y="899449"/>
                </a:cubicBezTo>
                <a:cubicBezTo>
                  <a:pt x="348068" y="952373"/>
                  <a:pt x="348068" y="952373"/>
                  <a:pt x="348068" y="952373"/>
                </a:cubicBezTo>
                <a:cubicBezTo>
                  <a:pt x="342531" y="960269"/>
                  <a:pt x="342531" y="960269"/>
                  <a:pt x="335818" y="961444"/>
                </a:cubicBezTo>
                <a:cubicBezTo>
                  <a:pt x="329105" y="962619"/>
                  <a:pt x="329105" y="962619"/>
                  <a:pt x="329105" y="962619"/>
                </a:cubicBezTo>
                <a:cubicBezTo>
                  <a:pt x="306612" y="952702"/>
                  <a:pt x="284119" y="942784"/>
                  <a:pt x="262803" y="939588"/>
                </a:cubicBezTo>
                <a:cubicBezTo>
                  <a:pt x="261627" y="932867"/>
                  <a:pt x="253736" y="927321"/>
                  <a:pt x="259273" y="919424"/>
                </a:cubicBezTo>
                <a:cubicBezTo>
                  <a:pt x="283429" y="859779"/>
                  <a:pt x="283429" y="859779"/>
                  <a:pt x="283429" y="859779"/>
                </a:cubicBezTo>
                <a:cubicBezTo>
                  <a:pt x="260936" y="849862"/>
                  <a:pt x="245157" y="838769"/>
                  <a:pt x="228201" y="820956"/>
                </a:cubicBezTo>
                <a:cubicBezTo>
                  <a:pt x="180376" y="863962"/>
                  <a:pt x="180376" y="863962"/>
                  <a:pt x="180376" y="863962"/>
                </a:cubicBezTo>
                <a:cubicBezTo>
                  <a:pt x="180376" y="863962"/>
                  <a:pt x="173663" y="865137"/>
                  <a:pt x="173663" y="865137"/>
                </a:cubicBezTo>
                <a:cubicBezTo>
                  <a:pt x="166949" y="866312"/>
                  <a:pt x="166949" y="866312"/>
                  <a:pt x="159060" y="860766"/>
                </a:cubicBezTo>
                <a:cubicBezTo>
                  <a:pt x="143280" y="849673"/>
                  <a:pt x="126324" y="831860"/>
                  <a:pt x="116082" y="812871"/>
                </a:cubicBezTo>
                <a:cubicBezTo>
                  <a:pt x="108192" y="807325"/>
                  <a:pt x="107016" y="800604"/>
                  <a:pt x="112553" y="792707"/>
                </a:cubicBezTo>
                <a:cubicBezTo>
                  <a:pt x="160377" y="749701"/>
                  <a:pt x="160377" y="749701"/>
                  <a:pt x="160377" y="749701"/>
                </a:cubicBezTo>
                <a:cubicBezTo>
                  <a:pt x="143421" y="731887"/>
                  <a:pt x="134355" y="719620"/>
                  <a:pt x="124113" y="700631"/>
                </a:cubicBezTo>
                <a:cubicBezTo>
                  <a:pt x="124113" y="700631"/>
                  <a:pt x="122936" y="693910"/>
                  <a:pt x="122936" y="693910"/>
                </a:cubicBezTo>
                <a:cubicBezTo>
                  <a:pt x="63693" y="711207"/>
                  <a:pt x="63693" y="711207"/>
                  <a:pt x="63693" y="711207"/>
                </a:cubicBezTo>
                <a:cubicBezTo>
                  <a:pt x="56979" y="712382"/>
                  <a:pt x="50266" y="713557"/>
                  <a:pt x="42376" y="708010"/>
                </a:cubicBezTo>
                <a:cubicBezTo>
                  <a:pt x="38847" y="687847"/>
                  <a:pt x="27428" y="662137"/>
                  <a:pt x="23899" y="641973"/>
                </a:cubicBezTo>
                <a:cubicBezTo>
                  <a:pt x="16009" y="636426"/>
                  <a:pt x="21546" y="628530"/>
                  <a:pt x="28259" y="627355"/>
                </a:cubicBezTo>
                <a:cubicBezTo>
                  <a:pt x="86327" y="603338"/>
                  <a:pt x="86327" y="603338"/>
                  <a:pt x="86327" y="603338"/>
                </a:cubicBezTo>
                <a:cubicBezTo>
                  <a:pt x="81621" y="576453"/>
                  <a:pt x="78092" y="556289"/>
                  <a:pt x="74562" y="536125"/>
                </a:cubicBezTo>
                <a:cubicBezTo>
                  <a:pt x="11790" y="533258"/>
                  <a:pt x="11790" y="533258"/>
                  <a:pt x="11790" y="533258"/>
                </a:cubicBezTo>
                <a:cubicBezTo>
                  <a:pt x="5076" y="534433"/>
                  <a:pt x="-2814" y="528887"/>
                  <a:pt x="1547" y="514269"/>
                </a:cubicBezTo>
                <a:cubicBezTo>
                  <a:pt x="-1982" y="494106"/>
                  <a:pt x="1202" y="472767"/>
                  <a:pt x="4386" y="451428"/>
                </a:cubicBezTo>
                <a:cubicBezTo>
                  <a:pt x="3209" y="444707"/>
                  <a:pt x="8746" y="436810"/>
                  <a:pt x="15460" y="435635"/>
                </a:cubicBezTo>
                <a:cubicBezTo>
                  <a:pt x="78232" y="438503"/>
                  <a:pt x="78232" y="438503"/>
                  <a:pt x="78232" y="438503"/>
                </a:cubicBezTo>
                <a:cubicBezTo>
                  <a:pt x="81417" y="417164"/>
                  <a:pt x="84601" y="395825"/>
                  <a:pt x="88961" y="381208"/>
                </a:cubicBezTo>
                <a:cubicBezTo>
                  <a:pt x="87785" y="374486"/>
                  <a:pt x="94498" y="373311"/>
                  <a:pt x="94498" y="373311"/>
                </a:cubicBezTo>
                <a:cubicBezTo>
                  <a:pt x="41623" y="347930"/>
                  <a:pt x="41623" y="347930"/>
                  <a:pt x="41623" y="347930"/>
                </a:cubicBezTo>
                <a:cubicBezTo>
                  <a:pt x="33733" y="342384"/>
                  <a:pt x="25843" y="336838"/>
                  <a:pt x="31380" y="328942"/>
                </a:cubicBezTo>
                <a:cubicBezTo>
                  <a:pt x="41278" y="306428"/>
                  <a:pt x="44462" y="285089"/>
                  <a:pt x="54359" y="262576"/>
                </a:cubicBezTo>
                <a:cubicBezTo>
                  <a:pt x="61073" y="261401"/>
                  <a:pt x="61073" y="261401"/>
                  <a:pt x="67786" y="260226"/>
                </a:cubicBezTo>
                <a:cubicBezTo>
                  <a:pt x="74499" y="259051"/>
                  <a:pt x="74499" y="259051"/>
                  <a:pt x="74499" y="259051"/>
                </a:cubicBezTo>
                <a:cubicBezTo>
                  <a:pt x="134088" y="283257"/>
                  <a:pt x="134088" y="283257"/>
                  <a:pt x="134088" y="283257"/>
                </a:cubicBezTo>
                <a:cubicBezTo>
                  <a:pt x="143985" y="260743"/>
                  <a:pt x="155059" y="244950"/>
                  <a:pt x="172846" y="227982"/>
                </a:cubicBezTo>
                <a:cubicBezTo>
                  <a:pt x="129868" y="180088"/>
                  <a:pt x="129868" y="180088"/>
                  <a:pt x="129868" y="180088"/>
                </a:cubicBezTo>
                <a:cubicBezTo>
                  <a:pt x="121979" y="174541"/>
                  <a:pt x="127516" y="166645"/>
                  <a:pt x="133052" y="158749"/>
                </a:cubicBezTo>
                <a:cubicBezTo>
                  <a:pt x="144126" y="142956"/>
                  <a:pt x="161913" y="125989"/>
                  <a:pt x="180877" y="115743"/>
                </a:cubicBezTo>
                <a:cubicBezTo>
                  <a:pt x="180877" y="115743"/>
                  <a:pt x="187590" y="114568"/>
                  <a:pt x="187590" y="114568"/>
                </a:cubicBezTo>
                <a:cubicBezTo>
                  <a:pt x="194304" y="113393"/>
                  <a:pt x="194304" y="113393"/>
                  <a:pt x="202193" y="118939"/>
                </a:cubicBezTo>
                <a:cubicBezTo>
                  <a:pt x="243995" y="160112"/>
                  <a:pt x="243995" y="160112"/>
                  <a:pt x="243995" y="160112"/>
                </a:cubicBezTo>
                <a:cubicBezTo>
                  <a:pt x="255069" y="144320"/>
                  <a:pt x="274032" y="134073"/>
                  <a:pt x="292996" y="123827"/>
                </a:cubicBezTo>
                <a:cubicBezTo>
                  <a:pt x="292996" y="123827"/>
                  <a:pt x="299709" y="122652"/>
                  <a:pt x="299709" y="122652"/>
                </a:cubicBezTo>
                <a:cubicBezTo>
                  <a:pt x="275695" y="64511"/>
                  <a:pt x="275695" y="64511"/>
                  <a:pt x="275695" y="64511"/>
                </a:cubicBezTo>
                <a:cubicBezTo>
                  <a:pt x="274518" y="57790"/>
                  <a:pt x="280055" y="49893"/>
                  <a:pt x="286769" y="48718"/>
                </a:cubicBezTo>
                <a:cubicBezTo>
                  <a:pt x="305733" y="38472"/>
                  <a:pt x="324696" y="28226"/>
                  <a:pt x="351549" y="23526"/>
                </a:cubicBezTo>
                <a:cubicBezTo>
                  <a:pt x="358263" y="22351"/>
                  <a:pt x="364976" y="21176"/>
                  <a:pt x="367328" y="34618"/>
                </a:cubicBezTo>
                <a:cubicBezTo>
                  <a:pt x="390166" y="86038"/>
                  <a:pt x="390166" y="86038"/>
                  <a:pt x="390166" y="86038"/>
                </a:cubicBezTo>
                <a:cubicBezTo>
                  <a:pt x="403593" y="83688"/>
                  <a:pt x="410307" y="82513"/>
                  <a:pt x="423733" y="80163"/>
                </a:cubicBezTo>
                <a:cubicBezTo>
                  <a:pt x="437160" y="77813"/>
                  <a:pt x="443873" y="76638"/>
                  <a:pt x="457300" y="74288"/>
                </a:cubicBezTo>
                <a:cubicBezTo>
                  <a:pt x="460139" y="11446"/>
                  <a:pt x="460139" y="11446"/>
                  <a:pt x="460139" y="11446"/>
                </a:cubicBezTo>
                <a:cubicBezTo>
                  <a:pt x="458962" y="4725"/>
                  <a:pt x="465676" y="3550"/>
                  <a:pt x="472389" y="2375"/>
                </a:cubicBezTo>
                <a:cubicBezTo>
                  <a:pt x="485816" y="25"/>
                  <a:pt x="497858" y="-351"/>
                  <a:pt x="509208" y="260"/>
                </a:cubicBezTo>
                <a:close/>
                <a:moveTo>
                  <a:pt x="495780" y="163029"/>
                </a:moveTo>
                <a:cubicBezTo>
                  <a:pt x="311681" y="163029"/>
                  <a:pt x="162439" y="312271"/>
                  <a:pt x="162439" y="496370"/>
                </a:cubicBezTo>
                <a:cubicBezTo>
                  <a:pt x="162439" y="680470"/>
                  <a:pt x="311681" y="829712"/>
                  <a:pt x="495780" y="829712"/>
                </a:cubicBezTo>
                <a:cubicBezTo>
                  <a:pt x="679880" y="829712"/>
                  <a:pt x="829122" y="680470"/>
                  <a:pt x="829122" y="496370"/>
                </a:cubicBezTo>
                <a:cubicBezTo>
                  <a:pt x="829122" y="312271"/>
                  <a:pt x="679880" y="163029"/>
                  <a:pt x="495780" y="16302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6" name="Freeform 39">
            <a:extLst>
              <a:ext uri="{FF2B5EF4-FFF2-40B4-BE49-F238E27FC236}">
                <a16:creationId xmlns:a16="http://schemas.microsoft.com/office/drawing/2014/main" xmlns="" id="{67198EA4-A03F-4379-9505-66D5EFE4BB75}"/>
              </a:ext>
            </a:extLst>
          </p:cNvPr>
          <p:cNvSpPr/>
          <p:nvPr/>
        </p:nvSpPr>
        <p:spPr>
          <a:xfrm>
            <a:off x="3058265" y="1889659"/>
            <a:ext cx="2442118" cy="2569658"/>
          </a:xfrm>
          <a:custGeom>
            <a:avLst/>
            <a:gdLst>
              <a:gd name="connsiteX0" fmla="*/ 1165358 w 2166551"/>
              <a:gd name="connsiteY0" fmla="*/ 311 h 2154114"/>
              <a:gd name="connsiteX1" fmla="*/ 1300470 w 2166551"/>
              <a:gd name="connsiteY1" fmla="*/ 22679 h 2154114"/>
              <a:gd name="connsiteX2" fmla="*/ 1331762 w 2166551"/>
              <a:gd name="connsiteY2" fmla="*/ 50747 h 2154114"/>
              <a:gd name="connsiteX3" fmla="*/ 1309433 w 2166551"/>
              <a:gd name="connsiteY3" fmla="*/ 185999 h 2154114"/>
              <a:gd name="connsiteX4" fmla="*/ 1446175 w 2166551"/>
              <a:gd name="connsiteY4" fmla="*/ 238063 h 2154114"/>
              <a:gd name="connsiteX5" fmla="*/ 1529458 w 2166551"/>
              <a:gd name="connsiteY5" fmla="*/ 129247 h 2154114"/>
              <a:gd name="connsiteX6" fmla="*/ 1543474 w 2166551"/>
              <a:gd name="connsiteY6" fmla="*/ 113587 h 2154114"/>
              <a:gd name="connsiteX7" fmla="*/ 1573137 w 2166551"/>
              <a:gd name="connsiteY7" fmla="*/ 111959 h 2154114"/>
              <a:gd name="connsiteX8" fmla="*/ 1695862 w 2166551"/>
              <a:gd name="connsiteY8" fmla="*/ 179683 h 2154114"/>
              <a:gd name="connsiteX9" fmla="*/ 1698306 w 2166551"/>
              <a:gd name="connsiteY9" fmla="*/ 224225 h 2154114"/>
              <a:gd name="connsiteX10" fmla="*/ 1645501 w 2166551"/>
              <a:gd name="connsiteY10" fmla="*/ 346259 h 2154114"/>
              <a:gd name="connsiteX11" fmla="*/ 1755023 w 2166551"/>
              <a:gd name="connsiteY11" fmla="*/ 444492 h 2154114"/>
              <a:gd name="connsiteX12" fmla="*/ 1854769 w 2166551"/>
              <a:gd name="connsiteY12" fmla="*/ 364557 h 2154114"/>
              <a:gd name="connsiteX13" fmla="*/ 1869599 w 2166551"/>
              <a:gd name="connsiteY13" fmla="*/ 363743 h 2154114"/>
              <a:gd name="connsiteX14" fmla="*/ 1900077 w 2166551"/>
              <a:gd name="connsiteY14" fmla="*/ 376963 h 2154114"/>
              <a:gd name="connsiteX15" fmla="*/ 1995584 w 2166551"/>
              <a:gd name="connsiteY15" fmla="*/ 490857 h 2154114"/>
              <a:gd name="connsiteX16" fmla="*/ 1983198 w 2166551"/>
              <a:gd name="connsiteY16" fmla="*/ 536213 h 2154114"/>
              <a:gd name="connsiteX17" fmla="*/ 1883452 w 2166551"/>
              <a:gd name="connsiteY17" fmla="*/ 616148 h 2154114"/>
              <a:gd name="connsiteX18" fmla="*/ 1934466 w 2166551"/>
              <a:gd name="connsiteY18" fmla="*/ 732484 h 2154114"/>
              <a:gd name="connsiteX19" fmla="*/ 1935280 w 2166551"/>
              <a:gd name="connsiteY19" fmla="*/ 747332 h 2154114"/>
              <a:gd name="connsiteX20" fmla="*/ 2067133 w 2166551"/>
              <a:gd name="connsiteY20" fmla="*/ 710310 h 2154114"/>
              <a:gd name="connsiteX21" fmla="*/ 2081963 w 2166551"/>
              <a:gd name="connsiteY21" fmla="*/ 709496 h 2154114"/>
              <a:gd name="connsiteX22" fmla="*/ 2113257 w 2166551"/>
              <a:gd name="connsiteY22" fmla="*/ 737563 h 2154114"/>
              <a:gd name="connsiteX23" fmla="*/ 2151068 w 2166551"/>
              <a:gd name="connsiteY23" fmla="*/ 884408 h 2154114"/>
              <a:gd name="connsiteX24" fmla="*/ 2123035 w 2166551"/>
              <a:gd name="connsiteY24" fmla="*/ 915730 h 2154114"/>
              <a:gd name="connsiteX25" fmla="*/ 1991183 w 2166551"/>
              <a:gd name="connsiteY25" fmla="*/ 952752 h 2154114"/>
              <a:gd name="connsiteX26" fmla="*/ 1999332 w 2166551"/>
              <a:gd name="connsiteY26" fmla="*/ 1101224 h 2154114"/>
              <a:gd name="connsiteX27" fmla="*/ 2134444 w 2166551"/>
              <a:gd name="connsiteY27" fmla="*/ 1123592 h 2154114"/>
              <a:gd name="connsiteX28" fmla="*/ 2166551 w 2166551"/>
              <a:gd name="connsiteY28" fmla="*/ 1166506 h 2154114"/>
              <a:gd name="connsiteX29" fmla="*/ 2144222 w 2166551"/>
              <a:gd name="connsiteY29" fmla="*/ 1301760 h 2154114"/>
              <a:gd name="connsiteX30" fmla="*/ 2101358 w 2166551"/>
              <a:gd name="connsiteY30" fmla="*/ 1333897 h 2154114"/>
              <a:gd name="connsiteX31" fmla="*/ 1966246 w 2166551"/>
              <a:gd name="connsiteY31" fmla="*/ 1311528 h 2154114"/>
              <a:gd name="connsiteX32" fmla="*/ 1928271 w 2166551"/>
              <a:gd name="connsiteY32" fmla="*/ 1432749 h 2154114"/>
              <a:gd name="connsiteX33" fmla="*/ 1929086 w 2166551"/>
              <a:gd name="connsiteY33" fmla="*/ 1447595 h 2154114"/>
              <a:gd name="connsiteX34" fmla="*/ 2036980 w 2166551"/>
              <a:gd name="connsiteY34" fmla="*/ 1516135 h 2154114"/>
              <a:gd name="connsiteX35" fmla="*/ 2039425 w 2166551"/>
              <a:gd name="connsiteY35" fmla="*/ 1560675 h 2154114"/>
              <a:gd name="connsiteX36" fmla="*/ 1972601 w 2166551"/>
              <a:gd name="connsiteY36" fmla="*/ 1698371 h 2154114"/>
              <a:gd name="connsiteX37" fmla="*/ 1942939 w 2166551"/>
              <a:gd name="connsiteY37" fmla="*/ 1699999 h 2154114"/>
              <a:gd name="connsiteX38" fmla="*/ 1928108 w 2166551"/>
              <a:gd name="connsiteY38" fmla="*/ 1700813 h 2154114"/>
              <a:gd name="connsiteX39" fmla="*/ 1805383 w 2166551"/>
              <a:gd name="connsiteY39" fmla="*/ 1633089 h 2154114"/>
              <a:gd name="connsiteX40" fmla="*/ 1707268 w 2166551"/>
              <a:gd name="connsiteY40" fmla="*/ 1742718 h 2154114"/>
              <a:gd name="connsiteX41" fmla="*/ 1787943 w 2166551"/>
              <a:gd name="connsiteY41" fmla="*/ 1857426 h 2154114"/>
              <a:gd name="connsiteX42" fmla="*/ 1790388 w 2166551"/>
              <a:gd name="connsiteY42" fmla="*/ 1901968 h 2154114"/>
              <a:gd name="connsiteX43" fmla="*/ 1660981 w 2166551"/>
              <a:gd name="connsiteY43" fmla="*/ 1983530 h 2154114"/>
              <a:gd name="connsiteX44" fmla="*/ 1646149 w 2166551"/>
              <a:gd name="connsiteY44" fmla="*/ 1984344 h 2154114"/>
              <a:gd name="connsiteX45" fmla="*/ 1615672 w 2166551"/>
              <a:gd name="connsiteY45" fmla="*/ 1971126 h 2154114"/>
              <a:gd name="connsiteX46" fmla="*/ 1535812 w 2166551"/>
              <a:gd name="connsiteY46" fmla="*/ 1871264 h 2154114"/>
              <a:gd name="connsiteX47" fmla="*/ 1420421 w 2166551"/>
              <a:gd name="connsiteY47" fmla="*/ 1937166 h 2154114"/>
              <a:gd name="connsiteX48" fmla="*/ 1405589 w 2166551"/>
              <a:gd name="connsiteY48" fmla="*/ 1937980 h 2154114"/>
              <a:gd name="connsiteX49" fmla="*/ 1442586 w 2166551"/>
              <a:gd name="connsiteY49" fmla="*/ 2069978 h 2154114"/>
              <a:gd name="connsiteX50" fmla="*/ 1414553 w 2166551"/>
              <a:gd name="connsiteY50" fmla="*/ 2101300 h 2154114"/>
              <a:gd name="connsiteX51" fmla="*/ 1282701 w 2166551"/>
              <a:gd name="connsiteY51" fmla="*/ 2138320 h 2154114"/>
              <a:gd name="connsiteX52" fmla="*/ 1267870 w 2166551"/>
              <a:gd name="connsiteY52" fmla="*/ 2139134 h 2154114"/>
              <a:gd name="connsiteX53" fmla="*/ 1236577 w 2166551"/>
              <a:gd name="connsiteY53" fmla="*/ 2111068 h 2154114"/>
              <a:gd name="connsiteX54" fmla="*/ 1200396 w 2166551"/>
              <a:gd name="connsiteY54" fmla="*/ 1993918 h 2154114"/>
              <a:gd name="connsiteX55" fmla="*/ 1126239 w 2166551"/>
              <a:gd name="connsiteY55" fmla="*/ 1997988 h 2154114"/>
              <a:gd name="connsiteX56" fmla="*/ 1052083 w 2166551"/>
              <a:gd name="connsiteY56" fmla="*/ 2002058 h 2154114"/>
              <a:gd name="connsiteX57" fmla="*/ 1028939 w 2166551"/>
              <a:gd name="connsiteY57" fmla="*/ 2122464 h 2154114"/>
              <a:gd name="connsiteX58" fmla="*/ 1000906 w 2166551"/>
              <a:gd name="connsiteY58" fmla="*/ 2153786 h 2154114"/>
              <a:gd name="connsiteX59" fmla="*/ 850963 w 2166551"/>
              <a:gd name="connsiteY59" fmla="*/ 2132232 h 2154114"/>
              <a:gd name="connsiteX60" fmla="*/ 834502 w 2166551"/>
              <a:gd name="connsiteY60" fmla="*/ 2103352 h 2154114"/>
              <a:gd name="connsiteX61" fmla="*/ 842000 w 2166551"/>
              <a:gd name="connsiteY61" fmla="*/ 1968912 h 2154114"/>
              <a:gd name="connsiteX62" fmla="*/ 705258 w 2166551"/>
              <a:gd name="connsiteY62" fmla="*/ 1916848 h 2154114"/>
              <a:gd name="connsiteX63" fmla="*/ 637621 w 2166551"/>
              <a:gd name="connsiteY63" fmla="*/ 2039697 h 2154114"/>
              <a:gd name="connsiteX64" fmla="*/ 608773 w 2166551"/>
              <a:gd name="connsiteY64" fmla="*/ 2056172 h 2154114"/>
              <a:gd name="connsiteX65" fmla="*/ 593127 w 2166551"/>
              <a:gd name="connsiteY65" fmla="*/ 2042139 h 2154114"/>
              <a:gd name="connsiteX66" fmla="*/ 470402 w 2166551"/>
              <a:gd name="connsiteY66" fmla="*/ 1974414 h 2154114"/>
              <a:gd name="connsiteX67" fmla="*/ 453126 w 2166551"/>
              <a:gd name="connsiteY67" fmla="*/ 1930686 h 2154114"/>
              <a:gd name="connsiteX68" fmla="*/ 520764 w 2166551"/>
              <a:gd name="connsiteY68" fmla="*/ 1807838 h 2154114"/>
              <a:gd name="connsiteX69" fmla="*/ 411241 w 2166551"/>
              <a:gd name="connsiteY69" fmla="*/ 1709606 h 2154114"/>
              <a:gd name="connsiteX70" fmla="*/ 296664 w 2166551"/>
              <a:gd name="connsiteY70" fmla="*/ 1790354 h 2154114"/>
              <a:gd name="connsiteX71" fmla="*/ 282648 w 2166551"/>
              <a:gd name="connsiteY71" fmla="*/ 1806016 h 2154114"/>
              <a:gd name="connsiteX72" fmla="*/ 252171 w 2166551"/>
              <a:gd name="connsiteY72" fmla="*/ 1792796 h 2154114"/>
              <a:gd name="connsiteX73" fmla="*/ 171494 w 2166551"/>
              <a:gd name="connsiteY73" fmla="*/ 1678088 h 2154114"/>
              <a:gd name="connsiteX74" fmla="*/ 183881 w 2166551"/>
              <a:gd name="connsiteY74" fmla="*/ 1632732 h 2154114"/>
              <a:gd name="connsiteX75" fmla="*/ 282811 w 2166551"/>
              <a:gd name="connsiteY75" fmla="*/ 1537950 h 2154114"/>
              <a:gd name="connsiteX76" fmla="*/ 216967 w 2166551"/>
              <a:gd name="connsiteY76" fmla="*/ 1422428 h 2154114"/>
              <a:gd name="connsiteX77" fmla="*/ 216152 w 2166551"/>
              <a:gd name="connsiteY77" fmla="*/ 1407581 h 2154114"/>
              <a:gd name="connsiteX78" fmla="*/ 84300 w 2166551"/>
              <a:gd name="connsiteY78" fmla="*/ 1444601 h 2154114"/>
              <a:gd name="connsiteX79" fmla="*/ 53008 w 2166551"/>
              <a:gd name="connsiteY79" fmla="*/ 1416535 h 2154114"/>
              <a:gd name="connsiteX80" fmla="*/ 16011 w 2166551"/>
              <a:gd name="connsiteY80" fmla="*/ 1284537 h 2154114"/>
              <a:gd name="connsiteX81" fmla="*/ 43229 w 2166551"/>
              <a:gd name="connsiteY81" fmla="*/ 1238367 h 2154114"/>
              <a:gd name="connsiteX82" fmla="*/ 160250 w 2166551"/>
              <a:gd name="connsiteY82" fmla="*/ 1202161 h 2154114"/>
              <a:gd name="connsiteX83" fmla="*/ 152101 w 2166551"/>
              <a:gd name="connsiteY83" fmla="*/ 1053688 h 2154114"/>
              <a:gd name="connsiteX84" fmla="*/ 31821 w 2166551"/>
              <a:gd name="connsiteY84" fmla="*/ 1030505 h 2154114"/>
              <a:gd name="connsiteX85" fmla="*/ 529 w 2166551"/>
              <a:gd name="connsiteY85" fmla="*/ 1002439 h 2154114"/>
              <a:gd name="connsiteX86" fmla="*/ 22042 w 2166551"/>
              <a:gd name="connsiteY86" fmla="*/ 852338 h 2154114"/>
              <a:gd name="connsiteX87" fmla="*/ 50075 w 2166551"/>
              <a:gd name="connsiteY87" fmla="*/ 821015 h 2154114"/>
              <a:gd name="connsiteX88" fmla="*/ 185187 w 2166551"/>
              <a:gd name="connsiteY88" fmla="*/ 843384 h 2154114"/>
              <a:gd name="connsiteX89" fmla="*/ 223162 w 2166551"/>
              <a:gd name="connsiteY89" fmla="*/ 722164 h 2154114"/>
              <a:gd name="connsiteX90" fmla="*/ 237177 w 2166551"/>
              <a:gd name="connsiteY90" fmla="*/ 706502 h 2154114"/>
              <a:gd name="connsiteX91" fmla="*/ 129284 w 2166551"/>
              <a:gd name="connsiteY91" fmla="*/ 637964 h 2154114"/>
              <a:gd name="connsiteX92" fmla="*/ 112008 w 2166551"/>
              <a:gd name="connsiteY92" fmla="*/ 594236 h 2154114"/>
              <a:gd name="connsiteX93" fmla="*/ 194477 w 2166551"/>
              <a:gd name="connsiteY93" fmla="*/ 470574 h 2154114"/>
              <a:gd name="connsiteX94" fmla="*/ 208494 w 2166551"/>
              <a:gd name="connsiteY94" fmla="*/ 454912 h 2154114"/>
              <a:gd name="connsiteX95" fmla="*/ 238156 w 2166551"/>
              <a:gd name="connsiteY95" fmla="*/ 453284 h 2154114"/>
              <a:gd name="connsiteX96" fmla="*/ 346050 w 2166551"/>
              <a:gd name="connsiteY96" fmla="*/ 521822 h 2154114"/>
              <a:gd name="connsiteX97" fmla="*/ 444165 w 2166551"/>
              <a:gd name="connsiteY97" fmla="*/ 412194 h 2154114"/>
              <a:gd name="connsiteX98" fmla="*/ 364304 w 2166551"/>
              <a:gd name="connsiteY98" fmla="*/ 312333 h 2154114"/>
              <a:gd name="connsiteX99" fmla="*/ 376690 w 2166551"/>
              <a:gd name="connsiteY99" fmla="*/ 266977 h 2154114"/>
              <a:gd name="connsiteX100" fmla="*/ 490451 w 2166551"/>
              <a:gd name="connsiteY100" fmla="*/ 171381 h 2154114"/>
              <a:gd name="connsiteX101" fmla="*/ 505283 w 2166551"/>
              <a:gd name="connsiteY101" fmla="*/ 170567 h 2154114"/>
              <a:gd name="connsiteX102" fmla="*/ 535760 w 2166551"/>
              <a:gd name="connsiteY102" fmla="*/ 183786 h 2154114"/>
              <a:gd name="connsiteX103" fmla="*/ 615621 w 2166551"/>
              <a:gd name="connsiteY103" fmla="*/ 283647 h 2154114"/>
              <a:gd name="connsiteX104" fmla="*/ 731827 w 2166551"/>
              <a:gd name="connsiteY104" fmla="*/ 232593 h 2154114"/>
              <a:gd name="connsiteX105" fmla="*/ 745843 w 2166551"/>
              <a:gd name="connsiteY105" fmla="*/ 216932 h 2154114"/>
              <a:gd name="connsiteX106" fmla="*/ 724493 w 2166551"/>
              <a:gd name="connsiteY106" fmla="*/ 98967 h 2154114"/>
              <a:gd name="connsiteX107" fmla="*/ 736880 w 2166551"/>
              <a:gd name="connsiteY107" fmla="*/ 53611 h 2154114"/>
              <a:gd name="connsiteX108" fmla="*/ 883563 w 2166551"/>
              <a:gd name="connsiteY108" fmla="*/ 15777 h 2154114"/>
              <a:gd name="connsiteX109" fmla="*/ 914856 w 2166551"/>
              <a:gd name="connsiteY109" fmla="*/ 43843 h 2154114"/>
              <a:gd name="connsiteX110" fmla="*/ 951037 w 2166551"/>
              <a:gd name="connsiteY110" fmla="*/ 160994 h 2154114"/>
              <a:gd name="connsiteX111" fmla="*/ 1040025 w 2166551"/>
              <a:gd name="connsiteY111" fmla="*/ 156110 h 2154114"/>
              <a:gd name="connsiteX112" fmla="*/ 1099350 w 2166551"/>
              <a:gd name="connsiteY112" fmla="*/ 152854 h 2154114"/>
              <a:gd name="connsiteX113" fmla="*/ 1122493 w 2166551"/>
              <a:gd name="connsiteY113" fmla="*/ 32447 h 2154114"/>
              <a:gd name="connsiteX114" fmla="*/ 1150527 w 2166551"/>
              <a:gd name="connsiteY114" fmla="*/ 1125 h 2154114"/>
              <a:gd name="connsiteX115" fmla="*/ 1165358 w 2166551"/>
              <a:gd name="connsiteY115" fmla="*/ 311 h 215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2166551" h="2154114">
                <a:moveTo>
                  <a:pt x="1165358" y="311"/>
                </a:moveTo>
                <a:cubicBezTo>
                  <a:pt x="1209852" y="-2131"/>
                  <a:pt x="1255161" y="10275"/>
                  <a:pt x="1300470" y="22679"/>
                </a:cubicBezTo>
                <a:cubicBezTo>
                  <a:pt x="1315301" y="21865"/>
                  <a:pt x="1330947" y="35899"/>
                  <a:pt x="1331762" y="50747"/>
                </a:cubicBezTo>
                <a:cubicBezTo>
                  <a:pt x="1309433" y="185999"/>
                  <a:pt x="1309433" y="185999"/>
                  <a:pt x="1309433" y="185999"/>
                </a:cubicBezTo>
                <a:cubicBezTo>
                  <a:pt x="1369573" y="197591"/>
                  <a:pt x="1414882" y="209997"/>
                  <a:pt x="1446175" y="238063"/>
                </a:cubicBezTo>
                <a:cubicBezTo>
                  <a:pt x="1529458" y="129247"/>
                  <a:pt x="1529458" y="129247"/>
                  <a:pt x="1529458" y="129247"/>
                </a:cubicBezTo>
                <a:cubicBezTo>
                  <a:pt x="1528643" y="114401"/>
                  <a:pt x="1543474" y="113587"/>
                  <a:pt x="1543474" y="113587"/>
                </a:cubicBezTo>
                <a:cubicBezTo>
                  <a:pt x="1558306" y="112773"/>
                  <a:pt x="1558306" y="112773"/>
                  <a:pt x="1573137" y="111959"/>
                </a:cubicBezTo>
                <a:cubicBezTo>
                  <a:pt x="1604430" y="140025"/>
                  <a:pt x="1649738" y="152431"/>
                  <a:pt x="1695862" y="179683"/>
                </a:cubicBezTo>
                <a:cubicBezTo>
                  <a:pt x="1711508" y="193717"/>
                  <a:pt x="1712323" y="208563"/>
                  <a:pt x="1698306" y="224225"/>
                </a:cubicBezTo>
                <a:cubicBezTo>
                  <a:pt x="1645501" y="346259"/>
                  <a:pt x="1645501" y="346259"/>
                  <a:pt x="1645501" y="346259"/>
                </a:cubicBezTo>
                <a:cubicBezTo>
                  <a:pt x="1676793" y="374325"/>
                  <a:pt x="1708085" y="402393"/>
                  <a:pt x="1755023" y="444492"/>
                </a:cubicBezTo>
                <a:cubicBezTo>
                  <a:pt x="1854769" y="364557"/>
                  <a:pt x="1854769" y="364557"/>
                  <a:pt x="1854769" y="364557"/>
                </a:cubicBezTo>
                <a:cubicBezTo>
                  <a:pt x="1854769" y="364557"/>
                  <a:pt x="1869599" y="363743"/>
                  <a:pt x="1869599" y="363743"/>
                </a:cubicBezTo>
                <a:cubicBezTo>
                  <a:pt x="1884431" y="362929"/>
                  <a:pt x="1899262" y="362115"/>
                  <a:pt x="1900077" y="376963"/>
                </a:cubicBezTo>
                <a:cubicBezTo>
                  <a:pt x="1931370" y="405029"/>
                  <a:pt x="1963477" y="447943"/>
                  <a:pt x="1995584" y="490857"/>
                </a:cubicBezTo>
                <a:cubicBezTo>
                  <a:pt x="1996399" y="505705"/>
                  <a:pt x="1997214" y="520552"/>
                  <a:pt x="1983198" y="536213"/>
                </a:cubicBezTo>
                <a:cubicBezTo>
                  <a:pt x="1883452" y="616148"/>
                  <a:pt x="1883452" y="616148"/>
                  <a:pt x="1883452" y="616148"/>
                </a:cubicBezTo>
                <a:cubicBezTo>
                  <a:pt x="1899914" y="645028"/>
                  <a:pt x="1917189" y="688756"/>
                  <a:pt x="1934466" y="732484"/>
                </a:cubicBezTo>
                <a:cubicBezTo>
                  <a:pt x="1934466" y="732484"/>
                  <a:pt x="1935280" y="747332"/>
                  <a:pt x="1935280" y="747332"/>
                </a:cubicBezTo>
                <a:cubicBezTo>
                  <a:pt x="2067133" y="710310"/>
                  <a:pt x="2067133" y="710310"/>
                  <a:pt x="2067133" y="710310"/>
                </a:cubicBezTo>
                <a:cubicBezTo>
                  <a:pt x="2067133" y="710310"/>
                  <a:pt x="2067133" y="710310"/>
                  <a:pt x="2081963" y="709496"/>
                </a:cubicBezTo>
                <a:cubicBezTo>
                  <a:pt x="2096795" y="708682"/>
                  <a:pt x="2097610" y="723530"/>
                  <a:pt x="2113257" y="737563"/>
                </a:cubicBezTo>
                <a:cubicBezTo>
                  <a:pt x="2130532" y="781291"/>
                  <a:pt x="2133791" y="840680"/>
                  <a:pt x="2151068" y="884408"/>
                </a:cubicBezTo>
                <a:cubicBezTo>
                  <a:pt x="2151883" y="899256"/>
                  <a:pt x="2137866" y="914916"/>
                  <a:pt x="2123035" y="915730"/>
                </a:cubicBezTo>
                <a:cubicBezTo>
                  <a:pt x="1991183" y="952752"/>
                  <a:pt x="1991183" y="952752"/>
                  <a:pt x="1991183" y="952752"/>
                </a:cubicBezTo>
                <a:cubicBezTo>
                  <a:pt x="2008459" y="996479"/>
                  <a:pt x="2011719" y="1055868"/>
                  <a:pt x="1999332" y="1101224"/>
                </a:cubicBezTo>
                <a:cubicBezTo>
                  <a:pt x="2134444" y="1123592"/>
                  <a:pt x="2134444" y="1123592"/>
                  <a:pt x="2134444" y="1123592"/>
                </a:cubicBezTo>
                <a:cubicBezTo>
                  <a:pt x="2149274" y="1122779"/>
                  <a:pt x="2164921" y="1136812"/>
                  <a:pt x="2166551" y="1166506"/>
                </a:cubicBezTo>
                <a:cubicBezTo>
                  <a:pt x="2154164" y="1211862"/>
                  <a:pt x="2141777" y="1257218"/>
                  <a:pt x="2144222" y="1301760"/>
                </a:cubicBezTo>
                <a:cubicBezTo>
                  <a:pt x="2130205" y="1317421"/>
                  <a:pt x="2116189" y="1333083"/>
                  <a:pt x="2101358" y="1333897"/>
                </a:cubicBezTo>
                <a:cubicBezTo>
                  <a:pt x="1966246" y="1311528"/>
                  <a:pt x="1966246" y="1311528"/>
                  <a:pt x="1966246" y="1311528"/>
                </a:cubicBezTo>
                <a:cubicBezTo>
                  <a:pt x="1953859" y="1356884"/>
                  <a:pt x="1941473" y="1402239"/>
                  <a:pt x="1928271" y="1432749"/>
                </a:cubicBezTo>
                <a:cubicBezTo>
                  <a:pt x="1929086" y="1447595"/>
                  <a:pt x="1929086" y="1447595"/>
                  <a:pt x="1929086" y="1447595"/>
                </a:cubicBezTo>
                <a:cubicBezTo>
                  <a:pt x="2036980" y="1516135"/>
                  <a:pt x="2036980" y="1516135"/>
                  <a:pt x="2036980" y="1516135"/>
                </a:cubicBezTo>
                <a:cubicBezTo>
                  <a:pt x="2052626" y="1530167"/>
                  <a:pt x="2053440" y="1545015"/>
                  <a:pt x="2039425" y="1560675"/>
                </a:cubicBezTo>
                <a:cubicBezTo>
                  <a:pt x="2027038" y="1606031"/>
                  <a:pt x="1999820" y="1652201"/>
                  <a:pt x="1972601" y="1698371"/>
                </a:cubicBezTo>
                <a:cubicBezTo>
                  <a:pt x="1957771" y="1699185"/>
                  <a:pt x="1957771" y="1699185"/>
                  <a:pt x="1942939" y="1699999"/>
                </a:cubicBezTo>
                <a:cubicBezTo>
                  <a:pt x="1942939" y="1699999"/>
                  <a:pt x="1928108" y="1700813"/>
                  <a:pt x="1928108" y="1700813"/>
                </a:cubicBezTo>
                <a:cubicBezTo>
                  <a:pt x="1805383" y="1633089"/>
                  <a:pt x="1805383" y="1633089"/>
                  <a:pt x="1805383" y="1633089"/>
                </a:cubicBezTo>
                <a:cubicBezTo>
                  <a:pt x="1778165" y="1679259"/>
                  <a:pt x="1750132" y="1710582"/>
                  <a:pt x="1707268" y="1742718"/>
                </a:cubicBezTo>
                <a:cubicBezTo>
                  <a:pt x="1787943" y="1857426"/>
                  <a:pt x="1787943" y="1857426"/>
                  <a:pt x="1787943" y="1857426"/>
                </a:cubicBezTo>
                <a:cubicBezTo>
                  <a:pt x="1803590" y="1871460"/>
                  <a:pt x="1804405" y="1886307"/>
                  <a:pt x="1790388" y="1901968"/>
                </a:cubicBezTo>
                <a:cubicBezTo>
                  <a:pt x="1747524" y="1934105"/>
                  <a:pt x="1703845" y="1951394"/>
                  <a:pt x="1660981" y="1983530"/>
                </a:cubicBezTo>
                <a:cubicBezTo>
                  <a:pt x="1660981" y="1983530"/>
                  <a:pt x="1660981" y="1983530"/>
                  <a:pt x="1646149" y="1984344"/>
                </a:cubicBezTo>
                <a:cubicBezTo>
                  <a:pt x="1646149" y="1984344"/>
                  <a:pt x="1631318" y="1985158"/>
                  <a:pt x="1615672" y="1971126"/>
                </a:cubicBezTo>
                <a:cubicBezTo>
                  <a:pt x="1535812" y="1871264"/>
                  <a:pt x="1535812" y="1871264"/>
                  <a:pt x="1535812" y="1871264"/>
                </a:cubicBezTo>
                <a:cubicBezTo>
                  <a:pt x="1507778" y="1902587"/>
                  <a:pt x="1464099" y="1919876"/>
                  <a:pt x="1420421" y="1937166"/>
                </a:cubicBezTo>
                <a:cubicBezTo>
                  <a:pt x="1420421" y="1937166"/>
                  <a:pt x="1420421" y="1937166"/>
                  <a:pt x="1405589" y="1937980"/>
                </a:cubicBezTo>
                <a:cubicBezTo>
                  <a:pt x="1442586" y="2069978"/>
                  <a:pt x="1442586" y="2069978"/>
                  <a:pt x="1442586" y="2069978"/>
                </a:cubicBezTo>
                <a:cubicBezTo>
                  <a:pt x="1443401" y="2084824"/>
                  <a:pt x="1429385" y="2100486"/>
                  <a:pt x="1414553" y="2101300"/>
                </a:cubicBezTo>
                <a:cubicBezTo>
                  <a:pt x="1370874" y="2118589"/>
                  <a:pt x="1327195" y="2135878"/>
                  <a:pt x="1282701" y="2138320"/>
                </a:cubicBezTo>
                <a:cubicBezTo>
                  <a:pt x="1267870" y="2139134"/>
                  <a:pt x="1267870" y="2139134"/>
                  <a:pt x="1267870" y="2139134"/>
                </a:cubicBezTo>
                <a:cubicBezTo>
                  <a:pt x="1253038" y="2139948"/>
                  <a:pt x="1237392" y="2125915"/>
                  <a:pt x="1236577" y="2111068"/>
                </a:cubicBezTo>
                <a:cubicBezTo>
                  <a:pt x="1200396" y="1993918"/>
                  <a:pt x="1200396" y="1993918"/>
                  <a:pt x="1200396" y="1993918"/>
                </a:cubicBezTo>
                <a:cubicBezTo>
                  <a:pt x="1170733" y="1995546"/>
                  <a:pt x="1155901" y="1996360"/>
                  <a:pt x="1126239" y="1997988"/>
                </a:cubicBezTo>
                <a:cubicBezTo>
                  <a:pt x="1096577" y="1999616"/>
                  <a:pt x="1081745" y="2000430"/>
                  <a:pt x="1052083" y="2002058"/>
                </a:cubicBezTo>
                <a:cubicBezTo>
                  <a:pt x="1028939" y="2122464"/>
                  <a:pt x="1028939" y="2122464"/>
                  <a:pt x="1028939" y="2122464"/>
                </a:cubicBezTo>
                <a:cubicBezTo>
                  <a:pt x="1029754" y="2137311"/>
                  <a:pt x="1015737" y="2152972"/>
                  <a:pt x="1000906" y="2153786"/>
                </a:cubicBezTo>
                <a:cubicBezTo>
                  <a:pt x="956412" y="2156228"/>
                  <a:pt x="896272" y="2144637"/>
                  <a:pt x="850963" y="2132232"/>
                </a:cubicBezTo>
                <a:cubicBezTo>
                  <a:pt x="836132" y="2133046"/>
                  <a:pt x="820486" y="2119013"/>
                  <a:pt x="834502" y="2103352"/>
                </a:cubicBezTo>
                <a:cubicBezTo>
                  <a:pt x="842000" y="1968912"/>
                  <a:pt x="842000" y="1968912"/>
                  <a:pt x="842000" y="1968912"/>
                </a:cubicBezTo>
                <a:cubicBezTo>
                  <a:pt x="796691" y="1956506"/>
                  <a:pt x="751382" y="1944102"/>
                  <a:pt x="705258" y="1916848"/>
                </a:cubicBezTo>
                <a:cubicBezTo>
                  <a:pt x="637621" y="2039697"/>
                  <a:pt x="637621" y="2039697"/>
                  <a:pt x="637621" y="2039697"/>
                </a:cubicBezTo>
                <a:cubicBezTo>
                  <a:pt x="637621" y="2039697"/>
                  <a:pt x="623605" y="2055358"/>
                  <a:pt x="608773" y="2056172"/>
                </a:cubicBezTo>
                <a:cubicBezTo>
                  <a:pt x="608773" y="2056172"/>
                  <a:pt x="593127" y="2042139"/>
                  <a:pt x="593127" y="2042139"/>
                </a:cubicBezTo>
                <a:cubicBezTo>
                  <a:pt x="547819" y="2029734"/>
                  <a:pt x="501695" y="2002482"/>
                  <a:pt x="470402" y="1974414"/>
                </a:cubicBezTo>
                <a:cubicBezTo>
                  <a:pt x="454756" y="1960382"/>
                  <a:pt x="453941" y="1945534"/>
                  <a:pt x="453126" y="1930686"/>
                </a:cubicBezTo>
                <a:cubicBezTo>
                  <a:pt x="520764" y="1807838"/>
                  <a:pt x="520764" y="1807838"/>
                  <a:pt x="520764" y="1807838"/>
                </a:cubicBezTo>
                <a:cubicBezTo>
                  <a:pt x="474640" y="1780586"/>
                  <a:pt x="443348" y="1752520"/>
                  <a:pt x="411241" y="1709606"/>
                </a:cubicBezTo>
                <a:cubicBezTo>
                  <a:pt x="296664" y="1790354"/>
                  <a:pt x="296664" y="1790354"/>
                  <a:pt x="296664" y="1790354"/>
                </a:cubicBezTo>
                <a:cubicBezTo>
                  <a:pt x="296664" y="1790354"/>
                  <a:pt x="297479" y="1805202"/>
                  <a:pt x="282648" y="1806016"/>
                </a:cubicBezTo>
                <a:cubicBezTo>
                  <a:pt x="282648" y="1806016"/>
                  <a:pt x="267001" y="1791982"/>
                  <a:pt x="252171" y="1792796"/>
                </a:cubicBezTo>
                <a:cubicBezTo>
                  <a:pt x="220063" y="1749882"/>
                  <a:pt x="202787" y="1706154"/>
                  <a:pt x="171494" y="1678088"/>
                </a:cubicBezTo>
                <a:cubicBezTo>
                  <a:pt x="155849" y="1664054"/>
                  <a:pt x="169050" y="1633546"/>
                  <a:pt x="183881" y="1632732"/>
                </a:cubicBezTo>
                <a:cubicBezTo>
                  <a:pt x="282811" y="1537950"/>
                  <a:pt x="282811" y="1537950"/>
                  <a:pt x="282811" y="1537950"/>
                </a:cubicBezTo>
                <a:cubicBezTo>
                  <a:pt x="266350" y="1509070"/>
                  <a:pt x="234243" y="1466156"/>
                  <a:pt x="216967" y="1422428"/>
                </a:cubicBezTo>
                <a:cubicBezTo>
                  <a:pt x="216967" y="1422428"/>
                  <a:pt x="216967" y="1422428"/>
                  <a:pt x="216152" y="1407581"/>
                </a:cubicBezTo>
                <a:cubicBezTo>
                  <a:pt x="84300" y="1444601"/>
                  <a:pt x="84300" y="1444601"/>
                  <a:pt x="84300" y="1444601"/>
                </a:cubicBezTo>
                <a:cubicBezTo>
                  <a:pt x="69469" y="1445415"/>
                  <a:pt x="53823" y="1431382"/>
                  <a:pt x="53008" y="1416535"/>
                </a:cubicBezTo>
                <a:cubicBezTo>
                  <a:pt x="35732" y="1372807"/>
                  <a:pt x="18456" y="1329079"/>
                  <a:pt x="16011" y="1284537"/>
                </a:cubicBezTo>
                <a:cubicBezTo>
                  <a:pt x="14382" y="1254843"/>
                  <a:pt x="13567" y="1239995"/>
                  <a:pt x="43229" y="1238367"/>
                </a:cubicBezTo>
                <a:cubicBezTo>
                  <a:pt x="160250" y="1202161"/>
                  <a:pt x="160250" y="1202161"/>
                  <a:pt x="160250" y="1202161"/>
                </a:cubicBezTo>
                <a:cubicBezTo>
                  <a:pt x="157805" y="1157619"/>
                  <a:pt x="154546" y="1098229"/>
                  <a:pt x="152101" y="1053688"/>
                </a:cubicBezTo>
                <a:cubicBezTo>
                  <a:pt x="31821" y="1030505"/>
                  <a:pt x="31821" y="1030505"/>
                  <a:pt x="31821" y="1030505"/>
                </a:cubicBezTo>
                <a:cubicBezTo>
                  <a:pt x="16990" y="1031319"/>
                  <a:pt x="1344" y="1017286"/>
                  <a:pt x="529" y="1002439"/>
                </a:cubicBezTo>
                <a:cubicBezTo>
                  <a:pt x="-2731" y="943050"/>
                  <a:pt x="9656" y="897694"/>
                  <a:pt x="22042" y="852338"/>
                </a:cubicBezTo>
                <a:cubicBezTo>
                  <a:pt x="21227" y="837491"/>
                  <a:pt x="35244" y="821829"/>
                  <a:pt x="50075" y="821015"/>
                </a:cubicBezTo>
                <a:cubicBezTo>
                  <a:pt x="185187" y="843384"/>
                  <a:pt x="185187" y="843384"/>
                  <a:pt x="185187" y="843384"/>
                </a:cubicBezTo>
                <a:cubicBezTo>
                  <a:pt x="197574" y="798028"/>
                  <a:pt x="210775" y="767520"/>
                  <a:pt x="223162" y="722164"/>
                </a:cubicBezTo>
                <a:cubicBezTo>
                  <a:pt x="237992" y="721350"/>
                  <a:pt x="237177" y="706502"/>
                  <a:pt x="237177" y="706502"/>
                </a:cubicBezTo>
                <a:cubicBezTo>
                  <a:pt x="129284" y="637964"/>
                  <a:pt x="129284" y="637964"/>
                  <a:pt x="129284" y="637964"/>
                </a:cubicBezTo>
                <a:cubicBezTo>
                  <a:pt x="113638" y="623930"/>
                  <a:pt x="112823" y="609084"/>
                  <a:pt x="112008" y="594236"/>
                </a:cubicBezTo>
                <a:cubicBezTo>
                  <a:pt x="139227" y="548066"/>
                  <a:pt x="166444" y="501896"/>
                  <a:pt x="194477" y="470574"/>
                </a:cubicBezTo>
                <a:cubicBezTo>
                  <a:pt x="193662" y="455726"/>
                  <a:pt x="208494" y="454912"/>
                  <a:pt x="208494" y="454912"/>
                </a:cubicBezTo>
                <a:cubicBezTo>
                  <a:pt x="223324" y="454098"/>
                  <a:pt x="223324" y="454098"/>
                  <a:pt x="238156" y="453284"/>
                </a:cubicBezTo>
                <a:cubicBezTo>
                  <a:pt x="346050" y="521822"/>
                  <a:pt x="346050" y="521822"/>
                  <a:pt x="346050" y="521822"/>
                </a:cubicBezTo>
                <a:cubicBezTo>
                  <a:pt x="373268" y="475653"/>
                  <a:pt x="416132" y="443516"/>
                  <a:pt x="444165" y="412194"/>
                </a:cubicBezTo>
                <a:cubicBezTo>
                  <a:pt x="364304" y="312333"/>
                  <a:pt x="364304" y="312333"/>
                  <a:pt x="364304" y="312333"/>
                </a:cubicBezTo>
                <a:cubicBezTo>
                  <a:pt x="363489" y="297485"/>
                  <a:pt x="361860" y="267791"/>
                  <a:pt x="376690" y="266977"/>
                </a:cubicBezTo>
                <a:cubicBezTo>
                  <a:pt x="419555" y="234840"/>
                  <a:pt x="447588" y="203517"/>
                  <a:pt x="490451" y="171381"/>
                </a:cubicBezTo>
                <a:cubicBezTo>
                  <a:pt x="490451" y="171381"/>
                  <a:pt x="505283" y="170567"/>
                  <a:pt x="505283" y="170567"/>
                </a:cubicBezTo>
                <a:cubicBezTo>
                  <a:pt x="520115" y="169753"/>
                  <a:pt x="534945" y="168939"/>
                  <a:pt x="535760" y="183786"/>
                </a:cubicBezTo>
                <a:cubicBezTo>
                  <a:pt x="615621" y="283647"/>
                  <a:pt x="615621" y="283647"/>
                  <a:pt x="615621" y="283647"/>
                </a:cubicBezTo>
                <a:cubicBezTo>
                  <a:pt x="659300" y="266358"/>
                  <a:pt x="688149" y="249883"/>
                  <a:pt x="731827" y="232593"/>
                </a:cubicBezTo>
                <a:cubicBezTo>
                  <a:pt x="746658" y="231779"/>
                  <a:pt x="745843" y="216932"/>
                  <a:pt x="745843" y="216932"/>
                </a:cubicBezTo>
                <a:cubicBezTo>
                  <a:pt x="724493" y="98967"/>
                  <a:pt x="724493" y="98967"/>
                  <a:pt x="724493" y="98967"/>
                </a:cubicBezTo>
                <a:cubicBezTo>
                  <a:pt x="708847" y="84935"/>
                  <a:pt x="722048" y="54425"/>
                  <a:pt x="736880" y="53611"/>
                </a:cubicBezTo>
                <a:cubicBezTo>
                  <a:pt x="795391" y="35509"/>
                  <a:pt x="839884" y="33067"/>
                  <a:pt x="883563" y="15777"/>
                </a:cubicBezTo>
                <a:cubicBezTo>
                  <a:pt x="898394" y="14963"/>
                  <a:pt x="914041" y="28997"/>
                  <a:pt x="914856" y="43843"/>
                </a:cubicBezTo>
                <a:cubicBezTo>
                  <a:pt x="951037" y="160994"/>
                  <a:pt x="951037" y="160994"/>
                  <a:pt x="951037" y="160994"/>
                </a:cubicBezTo>
                <a:cubicBezTo>
                  <a:pt x="980700" y="159366"/>
                  <a:pt x="1010362" y="157738"/>
                  <a:pt x="1040025" y="156110"/>
                </a:cubicBezTo>
                <a:cubicBezTo>
                  <a:pt x="1054856" y="155296"/>
                  <a:pt x="1084518" y="153668"/>
                  <a:pt x="1099350" y="152854"/>
                </a:cubicBezTo>
                <a:cubicBezTo>
                  <a:pt x="1122493" y="32447"/>
                  <a:pt x="1122493" y="32447"/>
                  <a:pt x="1122493" y="32447"/>
                </a:cubicBezTo>
                <a:cubicBezTo>
                  <a:pt x="1121679" y="17601"/>
                  <a:pt x="1135695" y="1939"/>
                  <a:pt x="1150527" y="1125"/>
                </a:cubicBezTo>
                <a:cubicBezTo>
                  <a:pt x="1150527" y="1125"/>
                  <a:pt x="1150527" y="1125"/>
                  <a:pt x="1165358" y="311"/>
                </a:cubicBezTo>
                <a:close/>
              </a:path>
            </a:pathLst>
          </a:custGeom>
          <a:solidFill>
            <a:schemeClr val="accent4">
              <a:alpha val="80000"/>
            </a:schemeClr>
          </a:solidFill>
          <a:ln w="12700" cap="flat" cmpd="sng" algn="ctr">
            <a:noFill/>
            <a:prstDash val="solid"/>
          </a:ln>
          <a:effectLst/>
        </p:spPr>
        <p:txBody>
          <a:bodyPr rtlCol="0" anchor="ctr"/>
          <a:lstStyle/>
          <a:p>
            <a:pPr algn="ctr" defTabSz="1219170" rtl="1"/>
            <a:endParaRPr lang="en-US" sz="2400" kern="0">
              <a:solidFill>
                <a:srgbClr val="FFFFFF"/>
              </a:solidFill>
            </a:endParaRPr>
          </a:p>
        </p:txBody>
      </p:sp>
      <p:sp>
        <p:nvSpPr>
          <p:cNvPr id="8" name="Freeform 37">
            <a:extLst>
              <a:ext uri="{FF2B5EF4-FFF2-40B4-BE49-F238E27FC236}">
                <a16:creationId xmlns:a16="http://schemas.microsoft.com/office/drawing/2014/main" xmlns="" id="{21D83F16-B4F1-46EB-8E08-C3D1E222C6ED}"/>
              </a:ext>
            </a:extLst>
          </p:cNvPr>
          <p:cNvSpPr/>
          <p:nvPr/>
        </p:nvSpPr>
        <p:spPr>
          <a:xfrm rot="20048478">
            <a:off x="186953" y="4410849"/>
            <a:ext cx="2385510" cy="2329399"/>
          </a:xfrm>
          <a:custGeom>
            <a:avLst/>
            <a:gdLst>
              <a:gd name="connsiteX0" fmla="*/ 509208 w 992482"/>
              <a:gd name="connsiteY0" fmla="*/ 260 h 991385"/>
              <a:gd name="connsiteX1" fmla="*/ 541875 w 992482"/>
              <a:gd name="connsiteY1" fmla="*/ 4067 h 991385"/>
              <a:gd name="connsiteX2" fmla="*/ 557655 w 992482"/>
              <a:gd name="connsiteY2" fmla="*/ 15160 h 991385"/>
              <a:gd name="connsiteX3" fmla="*/ 554816 w 992482"/>
              <a:gd name="connsiteY3" fmla="*/ 78001 h 991385"/>
              <a:gd name="connsiteX4" fmla="*/ 619941 w 992482"/>
              <a:gd name="connsiteY4" fmla="*/ 94311 h 991385"/>
              <a:gd name="connsiteX5" fmla="*/ 644097 w 992482"/>
              <a:gd name="connsiteY5" fmla="*/ 34666 h 991385"/>
              <a:gd name="connsiteX6" fmla="*/ 656347 w 992482"/>
              <a:gd name="connsiteY6" fmla="*/ 25594 h 991385"/>
              <a:gd name="connsiteX7" fmla="*/ 664237 w 992482"/>
              <a:gd name="connsiteY7" fmla="*/ 31141 h 991385"/>
              <a:gd name="connsiteX8" fmla="*/ 723825 w 992482"/>
              <a:gd name="connsiteY8" fmla="*/ 55347 h 991385"/>
              <a:gd name="connsiteX9" fmla="*/ 734068 w 992482"/>
              <a:gd name="connsiteY9" fmla="*/ 74335 h 991385"/>
              <a:gd name="connsiteX10" fmla="*/ 709913 w 992482"/>
              <a:gd name="connsiteY10" fmla="*/ 133981 h 991385"/>
              <a:gd name="connsiteX11" fmla="*/ 763964 w 992482"/>
              <a:gd name="connsiteY11" fmla="*/ 166083 h 991385"/>
              <a:gd name="connsiteX12" fmla="*/ 812965 w 992482"/>
              <a:gd name="connsiteY12" fmla="*/ 129797 h 991385"/>
              <a:gd name="connsiteX13" fmla="*/ 818502 w 992482"/>
              <a:gd name="connsiteY13" fmla="*/ 121901 h 991385"/>
              <a:gd name="connsiteX14" fmla="*/ 833105 w 992482"/>
              <a:gd name="connsiteY14" fmla="*/ 126272 h 991385"/>
              <a:gd name="connsiteX15" fmla="*/ 876083 w 992482"/>
              <a:gd name="connsiteY15" fmla="*/ 174167 h 991385"/>
              <a:gd name="connsiteX16" fmla="*/ 879612 w 992482"/>
              <a:gd name="connsiteY16" fmla="*/ 194331 h 991385"/>
              <a:gd name="connsiteX17" fmla="*/ 832964 w 992482"/>
              <a:gd name="connsiteY17" fmla="*/ 244059 h 991385"/>
              <a:gd name="connsiteX18" fmla="*/ 869229 w 992482"/>
              <a:gd name="connsiteY18" fmla="*/ 293128 h 991385"/>
              <a:gd name="connsiteX19" fmla="*/ 870405 w 992482"/>
              <a:gd name="connsiteY19" fmla="*/ 299850 h 991385"/>
              <a:gd name="connsiteX20" fmla="*/ 928473 w 992482"/>
              <a:gd name="connsiteY20" fmla="*/ 275832 h 991385"/>
              <a:gd name="connsiteX21" fmla="*/ 944252 w 992482"/>
              <a:gd name="connsiteY21" fmla="*/ 286924 h 991385"/>
              <a:gd name="connsiteX22" fmla="*/ 968266 w 992482"/>
              <a:gd name="connsiteY22" fmla="*/ 345065 h 991385"/>
              <a:gd name="connsiteX23" fmla="*/ 965082 w 992482"/>
              <a:gd name="connsiteY23" fmla="*/ 366404 h 991385"/>
              <a:gd name="connsiteX24" fmla="*/ 907015 w 992482"/>
              <a:gd name="connsiteY24" fmla="*/ 390422 h 991385"/>
              <a:gd name="connsiteX25" fmla="*/ 918779 w 992482"/>
              <a:gd name="connsiteY25" fmla="*/ 457634 h 991385"/>
              <a:gd name="connsiteX26" fmla="*/ 981552 w 992482"/>
              <a:gd name="connsiteY26" fmla="*/ 460502 h 991385"/>
              <a:gd name="connsiteX27" fmla="*/ 990618 w 992482"/>
              <a:gd name="connsiteY27" fmla="*/ 472769 h 991385"/>
              <a:gd name="connsiteX28" fmla="*/ 988955 w 992482"/>
              <a:gd name="connsiteY28" fmla="*/ 542331 h 991385"/>
              <a:gd name="connsiteX29" fmla="*/ 976705 w 992482"/>
              <a:gd name="connsiteY29" fmla="*/ 551403 h 991385"/>
              <a:gd name="connsiteX30" fmla="*/ 915109 w 992482"/>
              <a:gd name="connsiteY30" fmla="*/ 555257 h 991385"/>
              <a:gd name="connsiteX31" fmla="*/ 904380 w 992482"/>
              <a:gd name="connsiteY31" fmla="*/ 612552 h 991385"/>
              <a:gd name="connsiteX32" fmla="*/ 898843 w 992482"/>
              <a:gd name="connsiteY32" fmla="*/ 620448 h 991385"/>
              <a:gd name="connsiteX33" fmla="*/ 951719 w 992482"/>
              <a:gd name="connsiteY33" fmla="*/ 645829 h 991385"/>
              <a:gd name="connsiteX34" fmla="*/ 961961 w 992482"/>
              <a:gd name="connsiteY34" fmla="*/ 664818 h 991385"/>
              <a:gd name="connsiteX35" fmla="*/ 937806 w 992482"/>
              <a:gd name="connsiteY35" fmla="*/ 724463 h 991385"/>
              <a:gd name="connsiteX36" fmla="*/ 925556 w 992482"/>
              <a:gd name="connsiteY36" fmla="*/ 733534 h 991385"/>
              <a:gd name="connsiteX37" fmla="*/ 918842 w 992482"/>
              <a:gd name="connsiteY37" fmla="*/ 734709 h 991385"/>
              <a:gd name="connsiteX38" fmla="*/ 859254 w 992482"/>
              <a:gd name="connsiteY38" fmla="*/ 710503 h 991385"/>
              <a:gd name="connsiteX39" fmla="*/ 820495 w 992482"/>
              <a:gd name="connsiteY39" fmla="*/ 765777 h 991385"/>
              <a:gd name="connsiteX40" fmla="*/ 862297 w 992482"/>
              <a:gd name="connsiteY40" fmla="*/ 806951 h 991385"/>
              <a:gd name="connsiteX41" fmla="*/ 859113 w 992482"/>
              <a:gd name="connsiteY41" fmla="*/ 828290 h 991385"/>
              <a:gd name="connsiteX42" fmla="*/ 812465 w 992482"/>
              <a:gd name="connsiteY42" fmla="*/ 878017 h 991385"/>
              <a:gd name="connsiteX43" fmla="*/ 805751 w 992482"/>
              <a:gd name="connsiteY43" fmla="*/ 879192 h 991385"/>
              <a:gd name="connsiteX44" fmla="*/ 791148 w 992482"/>
              <a:gd name="connsiteY44" fmla="*/ 874821 h 991385"/>
              <a:gd name="connsiteX45" fmla="*/ 749346 w 992482"/>
              <a:gd name="connsiteY45" fmla="*/ 833647 h 991385"/>
              <a:gd name="connsiteX46" fmla="*/ 699169 w 992482"/>
              <a:gd name="connsiteY46" fmla="*/ 863211 h 991385"/>
              <a:gd name="connsiteX47" fmla="*/ 693632 w 992482"/>
              <a:gd name="connsiteY47" fmla="*/ 871107 h 991385"/>
              <a:gd name="connsiteX48" fmla="*/ 716470 w 992482"/>
              <a:gd name="connsiteY48" fmla="*/ 922527 h 991385"/>
              <a:gd name="connsiteX49" fmla="*/ 706573 w 992482"/>
              <a:gd name="connsiteY49" fmla="*/ 945041 h 991385"/>
              <a:gd name="connsiteX50" fmla="*/ 641792 w 992482"/>
              <a:gd name="connsiteY50" fmla="*/ 970234 h 991385"/>
              <a:gd name="connsiteX51" fmla="*/ 626013 w 992482"/>
              <a:gd name="connsiteY51" fmla="*/ 959141 h 991385"/>
              <a:gd name="connsiteX52" fmla="*/ 601999 w 992482"/>
              <a:gd name="connsiteY52" fmla="*/ 901000 h 991385"/>
              <a:gd name="connsiteX53" fmla="*/ 569608 w 992482"/>
              <a:gd name="connsiteY53" fmla="*/ 913597 h 991385"/>
              <a:gd name="connsiteX54" fmla="*/ 534865 w 992482"/>
              <a:gd name="connsiteY54" fmla="*/ 912750 h 991385"/>
              <a:gd name="connsiteX55" fmla="*/ 532026 w 992482"/>
              <a:gd name="connsiteY55" fmla="*/ 975592 h 991385"/>
              <a:gd name="connsiteX56" fmla="*/ 520952 w 992482"/>
              <a:gd name="connsiteY56" fmla="*/ 991385 h 991385"/>
              <a:gd name="connsiteX57" fmla="*/ 451466 w 992482"/>
              <a:gd name="connsiteY57" fmla="*/ 989692 h 991385"/>
              <a:gd name="connsiteX58" fmla="*/ 434510 w 992482"/>
              <a:gd name="connsiteY58" fmla="*/ 971879 h 991385"/>
              <a:gd name="connsiteX59" fmla="*/ 438526 w 992482"/>
              <a:gd name="connsiteY59" fmla="*/ 915758 h 991385"/>
              <a:gd name="connsiteX60" fmla="*/ 373400 w 992482"/>
              <a:gd name="connsiteY60" fmla="*/ 899449 h 991385"/>
              <a:gd name="connsiteX61" fmla="*/ 348068 w 992482"/>
              <a:gd name="connsiteY61" fmla="*/ 952373 h 991385"/>
              <a:gd name="connsiteX62" fmla="*/ 335818 w 992482"/>
              <a:gd name="connsiteY62" fmla="*/ 961444 h 991385"/>
              <a:gd name="connsiteX63" fmla="*/ 329105 w 992482"/>
              <a:gd name="connsiteY63" fmla="*/ 962619 h 991385"/>
              <a:gd name="connsiteX64" fmla="*/ 262803 w 992482"/>
              <a:gd name="connsiteY64" fmla="*/ 939588 h 991385"/>
              <a:gd name="connsiteX65" fmla="*/ 259273 w 992482"/>
              <a:gd name="connsiteY65" fmla="*/ 919424 h 991385"/>
              <a:gd name="connsiteX66" fmla="*/ 283429 w 992482"/>
              <a:gd name="connsiteY66" fmla="*/ 859779 h 991385"/>
              <a:gd name="connsiteX67" fmla="*/ 228201 w 992482"/>
              <a:gd name="connsiteY67" fmla="*/ 820956 h 991385"/>
              <a:gd name="connsiteX68" fmla="*/ 180376 w 992482"/>
              <a:gd name="connsiteY68" fmla="*/ 863962 h 991385"/>
              <a:gd name="connsiteX69" fmla="*/ 173663 w 992482"/>
              <a:gd name="connsiteY69" fmla="*/ 865137 h 991385"/>
              <a:gd name="connsiteX70" fmla="*/ 159060 w 992482"/>
              <a:gd name="connsiteY70" fmla="*/ 860766 h 991385"/>
              <a:gd name="connsiteX71" fmla="*/ 116082 w 992482"/>
              <a:gd name="connsiteY71" fmla="*/ 812871 h 991385"/>
              <a:gd name="connsiteX72" fmla="*/ 112553 w 992482"/>
              <a:gd name="connsiteY72" fmla="*/ 792707 h 991385"/>
              <a:gd name="connsiteX73" fmla="*/ 160377 w 992482"/>
              <a:gd name="connsiteY73" fmla="*/ 749701 h 991385"/>
              <a:gd name="connsiteX74" fmla="*/ 124113 w 992482"/>
              <a:gd name="connsiteY74" fmla="*/ 700631 h 991385"/>
              <a:gd name="connsiteX75" fmla="*/ 122936 w 992482"/>
              <a:gd name="connsiteY75" fmla="*/ 693910 h 991385"/>
              <a:gd name="connsiteX76" fmla="*/ 63693 w 992482"/>
              <a:gd name="connsiteY76" fmla="*/ 711207 h 991385"/>
              <a:gd name="connsiteX77" fmla="*/ 42376 w 992482"/>
              <a:gd name="connsiteY77" fmla="*/ 708010 h 991385"/>
              <a:gd name="connsiteX78" fmla="*/ 23899 w 992482"/>
              <a:gd name="connsiteY78" fmla="*/ 641973 h 991385"/>
              <a:gd name="connsiteX79" fmla="*/ 28259 w 992482"/>
              <a:gd name="connsiteY79" fmla="*/ 627355 h 991385"/>
              <a:gd name="connsiteX80" fmla="*/ 86327 w 992482"/>
              <a:gd name="connsiteY80" fmla="*/ 603338 h 991385"/>
              <a:gd name="connsiteX81" fmla="*/ 74562 w 992482"/>
              <a:gd name="connsiteY81" fmla="*/ 536125 h 991385"/>
              <a:gd name="connsiteX82" fmla="*/ 11790 w 992482"/>
              <a:gd name="connsiteY82" fmla="*/ 533258 h 991385"/>
              <a:gd name="connsiteX83" fmla="*/ 1547 w 992482"/>
              <a:gd name="connsiteY83" fmla="*/ 514269 h 991385"/>
              <a:gd name="connsiteX84" fmla="*/ 4386 w 992482"/>
              <a:gd name="connsiteY84" fmla="*/ 451428 h 991385"/>
              <a:gd name="connsiteX85" fmla="*/ 15460 w 992482"/>
              <a:gd name="connsiteY85" fmla="*/ 435635 h 991385"/>
              <a:gd name="connsiteX86" fmla="*/ 78232 w 992482"/>
              <a:gd name="connsiteY86" fmla="*/ 438503 h 991385"/>
              <a:gd name="connsiteX87" fmla="*/ 88961 w 992482"/>
              <a:gd name="connsiteY87" fmla="*/ 381208 h 991385"/>
              <a:gd name="connsiteX88" fmla="*/ 94498 w 992482"/>
              <a:gd name="connsiteY88" fmla="*/ 373311 h 991385"/>
              <a:gd name="connsiteX89" fmla="*/ 41623 w 992482"/>
              <a:gd name="connsiteY89" fmla="*/ 347930 h 991385"/>
              <a:gd name="connsiteX90" fmla="*/ 31380 w 992482"/>
              <a:gd name="connsiteY90" fmla="*/ 328942 h 991385"/>
              <a:gd name="connsiteX91" fmla="*/ 54359 w 992482"/>
              <a:gd name="connsiteY91" fmla="*/ 262576 h 991385"/>
              <a:gd name="connsiteX92" fmla="*/ 67786 w 992482"/>
              <a:gd name="connsiteY92" fmla="*/ 260226 h 991385"/>
              <a:gd name="connsiteX93" fmla="*/ 74499 w 992482"/>
              <a:gd name="connsiteY93" fmla="*/ 259051 h 991385"/>
              <a:gd name="connsiteX94" fmla="*/ 134088 w 992482"/>
              <a:gd name="connsiteY94" fmla="*/ 283257 h 991385"/>
              <a:gd name="connsiteX95" fmla="*/ 172846 w 992482"/>
              <a:gd name="connsiteY95" fmla="*/ 227982 h 991385"/>
              <a:gd name="connsiteX96" fmla="*/ 129868 w 992482"/>
              <a:gd name="connsiteY96" fmla="*/ 180088 h 991385"/>
              <a:gd name="connsiteX97" fmla="*/ 133052 w 992482"/>
              <a:gd name="connsiteY97" fmla="*/ 158749 h 991385"/>
              <a:gd name="connsiteX98" fmla="*/ 180877 w 992482"/>
              <a:gd name="connsiteY98" fmla="*/ 115743 h 991385"/>
              <a:gd name="connsiteX99" fmla="*/ 187590 w 992482"/>
              <a:gd name="connsiteY99" fmla="*/ 114568 h 991385"/>
              <a:gd name="connsiteX100" fmla="*/ 202193 w 992482"/>
              <a:gd name="connsiteY100" fmla="*/ 118939 h 991385"/>
              <a:gd name="connsiteX101" fmla="*/ 243995 w 992482"/>
              <a:gd name="connsiteY101" fmla="*/ 160112 h 991385"/>
              <a:gd name="connsiteX102" fmla="*/ 292996 w 992482"/>
              <a:gd name="connsiteY102" fmla="*/ 123827 h 991385"/>
              <a:gd name="connsiteX103" fmla="*/ 299709 w 992482"/>
              <a:gd name="connsiteY103" fmla="*/ 122652 h 991385"/>
              <a:gd name="connsiteX104" fmla="*/ 275695 w 992482"/>
              <a:gd name="connsiteY104" fmla="*/ 64511 h 991385"/>
              <a:gd name="connsiteX105" fmla="*/ 286769 w 992482"/>
              <a:gd name="connsiteY105" fmla="*/ 48718 h 991385"/>
              <a:gd name="connsiteX106" fmla="*/ 351549 w 992482"/>
              <a:gd name="connsiteY106" fmla="*/ 23526 h 991385"/>
              <a:gd name="connsiteX107" fmla="*/ 367328 w 992482"/>
              <a:gd name="connsiteY107" fmla="*/ 34618 h 991385"/>
              <a:gd name="connsiteX108" fmla="*/ 390166 w 992482"/>
              <a:gd name="connsiteY108" fmla="*/ 86038 h 991385"/>
              <a:gd name="connsiteX109" fmla="*/ 423733 w 992482"/>
              <a:gd name="connsiteY109" fmla="*/ 80163 h 991385"/>
              <a:gd name="connsiteX110" fmla="*/ 457300 w 992482"/>
              <a:gd name="connsiteY110" fmla="*/ 74288 h 991385"/>
              <a:gd name="connsiteX111" fmla="*/ 460139 w 992482"/>
              <a:gd name="connsiteY111" fmla="*/ 11446 h 991385"/>
              <a:gd name="connsiteX112" fmla="*/ 472389 w 992482"/>
              <a:gd name="connsiteY112" fmla="*/ 2375 h 991385"/>
              <a:gd name="connsiteX113" fmla="*/ 509208 w 992482"/>
              <a:gd name="connsiteY113" fmla="*/ 260 h 991385"/>
              <a:gd name="connsiteX114" fmla="*/ 495780 w 992482"/>
              <a:gd name="connsiteY114" fmla="*/ 163029 h 991385"/>
              <a:gd name="connsiteX115" fmla="*/ 162439 w 992482"/>
              <a:gd name="connsiteY115" fmla="*/ 496370 h 991385"/>
              <a:gd name="connsiteX116" fmla="*/ 495780 w 992482"/>
              <a:gd name="connsiteY116" fmla="*/ 829712 h 991385"/>
              <a:gd name="connsiteX117" fmla="*/ 829122 w 992482"/>
              <a:gd name="connsiteY117" fmla="*/ 496370 h 991385"/>
              <a:gd name="connsiteX118" fmla="*/ 495780 w 992482"/>
              <a:gd name="connsiteY118" fmla="*/ 163029 h 991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992482" h="991385">
                <a:moveTo>
                  <a:pt x="509208" y="260"/>
                </a:moveTo>
                <a:cubicBezTo>
                  <a:pt x="520559" y="871"/>
                  <a:pt x="531217" y="2469"/>
                  <a:pt x="541875" y="4067"/>
                </a:cubicBezTo>
                <a:cubicBezTo>
                  <a:pt x="548588" y="2892"/>
                  <a:pt x="556478" y="8439"/>
                  <a:pt x="557655" y="15160"/>
                </a:cubicBezTo>
                <a:cubicBezTo>
                  <a:pt x="554816" y="78001"/>
                  <a:pt x="554816" y="78001"/>
                  <a:pt x="554816" y="78001"/>
                </a:cubicBezTo>
                <a:cubicBezTo>
                  <a:pt x="576132" y="81197"/>
                  <a:pt x="597449" y="84393"/>
                  <a:pt x="619941" y="94311"/>
                </a:cubicBezTo>
                <a:cubicBezTo>
                  <a:pt x="644097" y="34666"/>
                  <a:pt x="644097" y="34666"/>
                  <a:pt x="644097" y="34666"/>
                </a:cubicBezTo>
                <a:cubicBezTo>
                  <a:pt x="650810" y="33491"/>
                  <a:pt x="649634" y="26769"/>
                  <a:pt x="656347" y="25594"/>
                </a:cubicBezTo>
                <a:cubicBezTo>
                  <a:pt x="656347" y="25594"/>
                  <a:pt x="663060" y="24419"/>
                  <a:pt x="664237" y="31141"/>
                </a:cubicBezTo>
                <a:cubicBezTo>
                  <a:pt x="685553" y="34337"/>
                  <a:pt x="708046" y="44254"/>
                  <a:pt x="723825" y="55347"/>
                </a:cubicBezTo>
                <a:cubicBezTo>
                  <a:pt x="731715" y="60893"/>
                  <a:pt x="739605" y="66439"/>
                  <a:pt x="734068" y="74335"/>
                </a:cubicBezTo>
                <a:cubicBezTo>
                  <a:pt x="709913" y="133981"/>
                  <a:pt x="709913" y="133981"/>
                  <a:pt x="709913" y="133981"/>
                </a:cubicBezTo>
                <a:cubicBezTo>
                  <a:pt x="732405" y="143898"/>
                  <a:pt x="748185" y="154990"/>
                  <a:pt x="763964" y="166083"/>
                </a:cubicBezTo>
                <a:cubicBezTo>
                  <a:pt x="812965" y="129797"/>
                  <a:pt x="812965" y="129797"/>
                  <a:pt x="812965" y="129797"/>
                </a:cubicBezTo>
                <a:cubicBezTo>
                  <a:pt x="811789" y="123076"/>
                  <a:pt x="818502" y="121901"/>
                  <a:pt x="818502" y="121901"/>
                </a:cubicBezTo>
                <a:cubicBezTo>
                  <a:pt x="825215" y="120726"/>
                  <a:pt x="826392" y="127447"/>
                  <a:pt x="833105" y="126272"/>
                </a:cubicBezTo>
                <a:cubicBezTo>
                  <a:pt x="850061" y="144086"/>
                  <a:pt x="867017" y="161900"/>
                  <a:pt x="876083" y="174167"/>
                </a:cubicBezTo>
                <a:cubicBezTo>
                  <a:pt x="883973" y="179714"/>
                  <a:pt x="886326" y="193156"/>
                  <a:pt x="879612" y="194331"/>
                </a:cubicBezTo>
                <a:cubicBezTo>
                  <a:pt x="832964" y="244059"/>
                  <a:pt x="832964" y="244059"/>
                  <a:pt x="832964" y="244059"/>
                </a:cubicBezTo>
                <a:cubicBezTo>
                  <a:pt x="848744" y="255151"/>
                  <a:pt x="858986" y="274140"/>
                  <a:pt x="869229" y="293128"/>
                </a:cubicBezTo>
                <a:cubicBezTo>
                  <a:pt x="869229" y="293128"/>
                  <a:pt x="869229" y="293128"/>
                  <a:pt x="870405" y="299850"/>
                </a:cubicBezTo>
                <a:cubicBezTo>
                  <a:pt x="928473" y="275832"/>
                  <a:pt x="928473" y="275832"/>
                  <a:pt x="928473" y="275832"/>
                </a:cubicBezTo>
                <a:cubicBezTo>
                  <a:pt x="935186" y="274657"/>
                  <a:pt x="943076" y="280203"/>
                  <a:pt x="944252" y="286924"/>
                </a:cubicBezTo>
                <a:cubicBezTo>
                  <a:pt x="954495" y="305913"/>
                  <a:pt x="964737" y="324902"/>
                  <a:pt x="968266" y="345065"/>
                </a:cubicBezTo>
                <a:cubicBezTo>
                  <a:pt x="977333" y="357333"/>
                  <a:pt x="971796" y="365229"/>
                  <a:pt x="965082" y="366404"/>
                </a:cubicBezTo>
                <a:cubicBezTo>
                  <a:pt x="907015" y="390422"/>
                  <a:pt x="907015" y="390422"/>
                  <a:pt x="907015" y="390422"/>
                </a:cubicBezTo>
                <a:cubicBezTo>
                  <a:pt x="910544" y="410586"/>
                  <a:pt x="914074" y="430750"/>
                  <a:pt x="918779" y="457634"/>
                </a:cubicBezTo>
                <a:cubicBezTo>
                  <a:pt x="981552" y="460502"/>
                  <a:pt x="981552" y="460502"/>
                  <a:pt x="981552" y="460502"/>
                </a:cubicBezTo>
                <a:cubicBezTo>
                  <a:pt x="988265" y="459327"/>
                  <a:pt x="989442" y="466048"/>
                  <a:pt x="990618" y="472769"/>
                </a:cubicBezTo>
                <a:cubicBezTo>
                  <a:pt x="994147" y="492933"/>
                  <a:pt x="992140" y="520993"/>
                  <a:pt x="988955" y="542331"/>
                </a:cubicBezTo>
                <a:cubicBezTo>
                  <a:pt x="990132" y="549053"/>
                  <a:pt x="983418" y="550228"/>
                  <a:pt x="976705" y="551403"/>
                </a:cubicBezTo>
                <a:cubicBezTo>
                  <a:pt x="915109" y="555257"/>
                  <a:pt x="915109" y="555257"/>
                  <a:pt x="915109" y="555257"/>
                </a:cubicBezTo>
                <a:cubicBezTo>
                  <a:pt x="911925" y="576595"/>
                  <a:pt x="907564" y="591213"/>
                  <a:pt x="904380" y="612552"/>
                </a:cubicBezTo>
                <a:cubicBezTo>
                  <a:pt x="904380" y="612552"/>
                  <a:pt x="898843" y="620448"/>
                  <a:pt x="898843" y="620448"/>
                </a:cubicBezTo>
                <a:cubicBezTo>
                  <a:pt x="951719" y="645829"/>
                  <a:pt x="951719" y="645829"/>
                  <a:pt x="951719" y="645829"/>
                </a:cubicBezTo>
                <a:cubicBezTo>
                  <a:pt x="959608" y="651375"/>
                  <a:pt x="967498" y="656922"/>
                  <a:pt x="961961" y="664818"/>
                </a:cubicBezTo>
                <a:cubicBezTo>
                  <a:pt x="952064" y="687332"/>
                  <a:pt x="948880" y="708670"/>
                  <a:pt x="937806" y="724463"/>
                </a:cubicBezTo>
                <a:cubicBezTo>
                  <a:pt x="932269" y="732359"/>
                  <a:pt x="925556" y="733534"/>
                  <a:pt x="925556" y="733534"/>
                </a:cubicBezTo>
                <a:cubicBezTo>
                  <a:pt x="918842" y="734709"/>
                  <a:pt x="918842" y="734709"/>
                  <a:pt x="918842" y="734709"/>
                </a:cubicBezTo>
                <a:cubicBezTo>
                  <a:pt x="859254" y="710503"/>
                  <a:pt x="859254" y="710503"/>
                  <a:pt x="859254" y="710503"/>
                </a:cubicBezTo>
                <a:cubicBezTo>
                  <a:pt x="848180" y="726296"/>
                  <a:pt x="838282" y="748809"/>
                  <a:pt x="820495" y="765777"/>
                </a:cubicBezTo>
                <a:cubicBezTo>
                  <a:pt x="862297" y="806951"/>
                  <a:pt x="862297" y="806951"/>
                  <a:pt x="862297" y="806951"/>
                </a:cubicBezTo>
                <a:cubicBezTo>
                  <a:pt x="863473" y="813672"/>
                  <a:pt x="865826" y="827115"/>
                  <a:pt x="859113" y="828290"/>
                </a:cubicBezTo>
                <a:cubicBezTo>
                  <a:pt x="848039" y="844082"/>
                  <a:pt x="830252" y="861050"/>
                  <a:pt x="812465" y="878017"/>
                </a:cubicBezTo>
                <a:cubicBezTo>
                  <a:pt x="812465" y="878017"/>
                  <a:pt x="805751" y="879192"/>
                  <a:pt x="805751" y="879192"/>
                </a:cubicBezTo>
                <a:cubicBezTo>
                  <a:pt x="799038" y="880367"/>
                  <a:pt x="799038" y="880367"/>
                  <a:pt x="791148" y="874821"/>
                </a:cubicBezTo>
                <a:cubicBezTo>
                  <a:pt x="749346" y="833647"/>
                  <a:pt x="749346" y="833647"/>
                  <a:pt x="749346" y="833647"/>
                </a:cubicBezTo>
                <a:cubicBezTo>
                  <a:pt x="730383" y="843894"/>
                  <a:pt x="718133" y="852965"/>
                  <a:pt x="699169" y="863211"/>
                </a:cubicBezTo>
                <a:cubicBezTo>
                  <a:pt x="699169" y="863211"/>
                  <a:pt x="692456" y="864386"/>
                  <a:pt x="693632" y="871107"/>
                </a:cubicBezTo>
                <a:cubicBezTo>
                  <a:pt x="716470" y="922527"/>
                  <a:pt x="716470" y="922527"/>
                  <a:pt x="716470" y="922527"/>
                </a:cubicBezTo>
                <a:cubicBezTo>
                  <a:pt x="717646" y="929249"/>
                  <a:pt x="713286" y="943866"/>
                  <a:pt x="706573" y="945041"/>
                </a:cubicBezTo>
                <a:cubicBezTo>
                  <a:pt x="687609" y="955287"/>
                  <a:pt x="660756" y="959987"/>
                  <a:pt x="641792" y="970234"/>
                </a:cubicBezTo>
                <a:cubicBezTo>
                  <a:pt x="635079" y="971409"/>
                  <a:pt x="627189" y="965862"/>
                  <a:pt x="626013" y="959141"/>
                </a:cubicBezTo>
                <a:cubicBezTo>
                  <a:pt x="601999" y="901000"/>
                  <a:pt x="601999" y="901000"/>
                  <a:pt x="601999" y="901000"/>
                </a:cubicBezTo>
                <a:cubicBezTo>
                  <a:pt x="589748" y="910071"/>
                  <a:pt x="576321" y="912422"/>
                  <a:pt x="569608" y="913597"/>
                </a:cubicBezTo>
                <a:cubicBezTo>
                  <a:pt x="556181" y="915947"/>
                  <a:pt x="549468" y="917122"/>
                  <a:pt x="534865" y="912750"/>
                </a:cubicBezTo>
                <a:cubicBezTo>
                  <a:pt x="532026" y="975592"/>
                  <a:pt x="532026" y="975592"/>
                  <a:pt x="532026" y="975592"/>
                </a:cubicBezTo>
                <a:cubicBezTo>
                  <a:pt x="533203" y="982313"/>
                  <a:pt x="527666" y="990209"/>
                  <a:pt x="520952" y="991385"/>
                </a:cubicBezTo>
                <a:cubicBezTo>
                  <a:pt x="492922" y="989363"/>
                  <a:pt x="472783" y="992888"/>
                  <a:pt x="451466" y="989692"/>
                </a:cubicBezTo>
                <a:cubicBezTo>
                  <a:pt x="444753" y="990867"/>
                  <a:pt x="436863" y="985321"/>
                  <a:pt x="434510" y="971879"/>
                </a:cubicBezTo>
                <a:cubicBezTo>
                  <a:pt x="438526" y="915758"/>
                  <a:pt x="438526" y="915758"/>
                  <a:pt x="438526" y="915758"/>
                </a:cubicBezTo>
                <a:cubicBezTo>
                  <a:pt x="417209" y="912562"/>
                  <a:pt x="395893" y="909366"/>
                  <a:pt x="373400" y="899449"/>
                </a:cubicBezTo>
                <a:cubicBezTo>
                  <a:pt x="348068" y="952373"/>
                  <a:pt x="348068" y="952373"/>
                  <a:pt x="348068" y="952373"/>
                </a:cubicBezTo>
                <a:cubicBezTo>
                  <a:pt x="342531" y="960269"/>
                  <a:pt x="342531" y="960269"/>
                  <a:pt x="335818" y="961444"/>
                </a:cubicBezTo>
                <a:cubicBezTo>
                  <a:pt x="329105" y="962619"/>
                  <a:pt x="329105" y="962619"/>
                  <a:pt x="329105" y="962619"/>
                </a:cubicBezTo>
                <a:cubicBezTo>
                  <a:pt x="306612" y="952702"/>
                  <a:pt x="284119" y="942784"/>
                  <a:pt x="262803" y="939588"/>
                </a:cubicBezTo>
                <a:cubicBezTo>
                  <a:pt x="261627" y="932867"/>
                  <a:pt x="253736" y="927321"/>
                  <a:pt x="259273" y="919424"/>
                </a:cubicBezTo>
                <a:cubicBezTo>
                  <a:pt x="283429" y="859779"/>
                  <a:pt x="283429" y="859779"/>
                  <a:pt x="283429" y="859779"/>
                </a:cubicBezTo>
                <a:cubicBezTo>
                  <a:pt x="260936" y="849862"/>
                  <a:pt x="245157" y="838769"/>
                  <a:pt x="228201" y="820956"/>
                </a:cubicBezTo>
                <a:cubicBezTo>
                  <a:pt x="180376" y="863962"/>
                  <a:pt x="180376" y="863962"/>
                  <a:pt x="180376" y="863962"/>
                </a:cubicBezTo>
                <a:cubicBezTo>
                  <a:pt x="180376" y="863962"/>
                  <a:pt x="173663" y="865137"/>
                  <a:pt x="173663" y="865137"/>
                </a:cubicBezTo>
                <a:cubicBezTo>
                  <a:pt x="166949" y="866312"/>
                  <a:pt x="166949" y="866312"/>
                  <a:pt x="159060" y="860766"/>
                </a:cubicBezTo>
                <a:cubicBezTo>
                  <a:pt x="143280" y="849673"/>
                  <a:pt x="126324" y="831860"/>
                  <a:pt x="116082" y="812871"/>
                </a:cubicBezTo>
                <a:cubicBezTo>
                  <a:pt x="108192" y="807325"/>
                  <a:pt x="107016" y="800604"/>
                  <a:pt x="112553" y="792707"/>
                </a:cubicBezTo>
                <a:cubicBezTo>
                  <a:pt x="160377" y="749701"/>
                  <a:pt x="160377" y="749701"/>
                  <a:pt x="160377" y="749701"/>
                </a:cubicBezTo>
                <a:cubicBezTo>
                  <a:pt x="143421" y="731887"/>
                  <a:pt x="134355" y="719620"/>
                  <a:pt x="124113" y="700631"/>
                </a:cubicBezTo>
                <a:cubicBezTo>
                  <a:pt x="124113" y="700631"/>
                  <a:pt x="122936" y="693910"/>
                  <a:pt x="122936" y="693910"/>
                </a:cubicBezTo>
                <a:cubicBezTo>
                  <a:pt x="63693" y="711207"/>
                  <a:pt x="63693" y="711207"/>
                  <a:pt x="63693" y="711207"/>
                </a:cubicBezTo>
                <a:cubicBezTo>
                  <a:pt x="56979" y="712382"/>
                  <a:pt x="50266" y="713557"/>
                  <a:pt x="42376" y="708010"/>
                </a:cubicBezTo>
                <a:cubicBezTo>
                  <a:pt x="38847" y="687847"/>
                  <a:pt x="27428" y="662137"/>
                  <a:pt x="23899" y="641973"/>
                </a:cubicBezTo>
                <a:cubicBezTo>
                  <a:pt x="16009" y="636426"/>
                  <a:pt x="21546" y="628530"/>
                  <a:pt x="28259" y="627355"/>
                </a:cubicBezTo>
                <a:cubicBezTo>
                  <a:pt x="86327" y="603338"/>
                  <a:pt x="86327" y="603338"/>
                  <a:pt x="86327" y="603338"/>
                </a:cubicBezTo>
                <a:cubicBezTo>
                  <a:pt x="81621" y="576453"/>
                  <a:pt x="78092" y="556289"/>
                  <a:pt x="74562" y="536125"/>
                </a:cubicBezTo>
                <a:cubicBezTo>
                  <a:pt x="11790" y="533258"/>
                  <a:pt x="11790" y="533258"/>
                  <a:pt x="11790" y="533258"/>
                </a:cubicBezTo>
                <a:cubicBezTo>
                  <a:pt x="5076" y="534433"/>
                  <a:pt x="-2814" y="528887"/>
                  <a:pt x="1547" y="514269"/>
                </a:cubicBezTo>
                <a:cubicBezTo>
                  <a:pt x="-1982" y="494106"/>
                  <a:pt x="1202" y="472767"/>
                  <a:pt x="4386" y="451428"/>
                </a:cubicBezTo>
                <a:cubicBezTo>
                  <a:pt x="3209" y="444707"/>
                  <a:pt x="8746" y="436810"/>
                  <a:pt x="15460" y="435635"/>
                </a:cubicBezTo>
                <a:cubicBezTo>
                  <a:pt x="78232" y="438503"/>
                  <a:pt x="78232" y="438503"/>
                  <a:pt x="78232" y="438503"/>
                </a:cubicBezTo>
                <a:cubicBezTo>
                  <a:pt x="81417" y="417164"/>
                  <a:pt x="84601" y="395825"/>
                  <a:pt x="88961" y="381208"/>
                </a:cubicBezTo>
                <a:cubicBezTo>
                  <a:pt x="87785" y="374486"/>
                  <a:pt x="94498" y="373311"/>
                  <a:pt x="94498" y="373311"/>
                </a:cubicBezTo>
                <a:cubicBezTo>
                  <a:pt x="41623" y="347930"/>
                  <a:pt x="41623" y="347930"/>
                  <a:pt x="41623" y="347930"/>
                </a:cubicBezTo>
                <a:cubicBezTo>
                  <a:pt x="33733" y="342384"/>
                  <a:pt x="25843" y="336838"/>
                  <a:pt x="31380" y="328942"/>
                </a:cubicBezTo>
                <a:cubicBezTo>
                  <a:pt x="41278" y="306428"/>
                  <a:pt x="44462" y="285089"/>
                  <a:pt x="54359" y="262576"/>
                </a:cubicBezTo>
                <a:cubicBezTo>
                  <a:pt x="61073" y="261401"/>
                  <a:pt x="61073" y="261401"/>
                  <a:pt x="67786" y="260226"/>
                </a:cubicBezTo>
                <a:cubicBezTo>
                  <a:pt x="74499" y="259051"/>
                  <a:pt x="74499" y="259051"/>
                  <a:pt x="74499" y="259051"/>
                </a:cubicBezTo>
                <a:cubicBezTo>
                  <a:pt x="134088" y="283257"/>
                  <a:pt x="134088" y="283257"/>
                  <a:pt x="134088" y="283257"/>
                </a:cubicBezTo>
                <a:cubicBezTo>
                  <a:pt x="143985" y="260743"/>
                  <a:pt x="155059" y="244950"/>
                  <a:pt x="172846" y="227982"/>
                </a:cubicBezTo>
                <a:cubicBezTo>
                  <a:pt x="129868" y="180088"/>
                  <a:pt x="129868" y="180088"/>
                  <a:pt x="129868" y="180088"/>
                </a:cubicBezTo>
                <a:cubicBezTo>
                  <a:pt x="121979" y="174541"/>
                  <a:pt x="127516" y="166645"/>
                  <a:pt x="133052" y="158749"/>
                </a:cubicBezTo>
                <a:cubicBezTo>
                  <a:pt x="144126" y="142956"/>
                  <a:pt x="161913" y="125989"/>
                  <a:pt x="180877" y="115743"/>
                </a:cubicBezTo>
                <a:cubicBezTo>
                  <a:pt x="180877" y="115743"/>
                  <a:pt x="187590" y="114568"/>
                  <a:pt x="187590" y="114568"/>
                </a:cubicBezTo>
                <a:cubicBezTo>
                  <a:pt x="194304" y="113393"/>
                  <a:pt x="194304" y="113393"/>
                  <a:pt x="202193" y="118939"/>
                </a:cubicBezTo>
                <a:cubicBezTo>
                  <a:pt x="243995" y="160112"/>
                  <a:pt x="243995" y="160112"/>
                  <a:pt x="243995" y="160112"/>
                </a:cubicBezTo>
                <a:cubicBezTo>
                  <a:pt x="255069" y="144320"/>
                  <a:pt x="274032" y="134073"/>
                  <a:pt x="292996" y="123827"/>
                </a:cubicBezTo>
                <a:cubicBezTo>
                  <a:pt x="292996" y="123827"/>
                  <a:pt x="299709" y="122652"/>
                  <a:pt x="299709" y="122652"/>
                </a:cubicBezTo>
                <a:cubicBezTo>
                  <a:pt x="275695" y="64511"/>
                  <a:pt x="275695" y="64511"/>
                  <a:pt x="275695" y="64511"/>
                </a:cubicBezTo>
                <a:cubicBezTo>
                  <a:pt x="274518" y="57790"/>
                  <a:pt x="280055" y="49893"/>
                  <a:pt x="286769" y="48718"/>
                </a:cubicBezTo>
                <a:cubicBezTo>
                  <a:pt x="305733" y="38472"/>
                  <a:pt x="324696" y="28226"/>
                  <a:pt x="351549" y="23526"/>
                </a:cubicBezTo>
                <a:cubicBezTo>
                  <a:pt x="358263" y="22351"/>
                  <a:pt x="364976" y="21176"/>
                  <a:pt x="367328" y="34618"/>
                </a:cubicBezTo>
                <a:cubicBezTo>
                  <a:pt x="390166" y="86038"/>
                  <a:pt x="390166" y="86038"/>
                  <a:pt x="390166" y="86038"/>
                </a:cubicBezTo>
                <a:cubicBezTo>
                  <a:pt x="403593" y="83688"/>
                  <a:pt x="410307" y="82513"/>
                  <a:pt x="423733" y="80163"/>
                </a:cubicBezTo>
                <a:cubicBezTo>
                  <a:pt x="437160" y="77813"/>
                  <a:pt x="443873" y="76638"/>
                  <a:pt x="457300" y="74288"/>
                </a:cubicBezTo>
                <a:cubicBezTo>
                  <a:pt x="460139" y="11446"/>
                  <a:pt x="460139" y="11446"/>
                  <a:pt x="460139" y="11446"/>
                </a:cubicBezTo>
                <a:cubicBezTo>
                  <a:pt x="458962" y="4725"/>
                  <a:pt x="465676" y="3550"/>
                  <a:pt x="472389" y="2375"/>
                </a:cubicBezTo>
                <a:cubicBezTo>
                  <a:pt x="485816" y="25"/>
                  <a:pt x="497858" y="-351"/>
                  <a:pt x="509208" y="260"/>
                </a:cubicBezTo>
                <a:close/>
                <a:moveTo>
                  <a:pt x="495780" y="163029"/>
                </a:moveTo>
                <a:cubicBezTo>
                  <a:pt x="311681" y="163029"/>
                  <a:pt x="162439" y="312271"/>
                  <a:pt x="162439" y="496370"/>
                </a:cubicBezTo>
                <a:cubicBezTo>
                  <a:pt x="162439" y="680470"/>
                  <a:pt x="311681" y="829712"/>
                  <a:pt x="495780" y="829712"/>
                </a:cubicBezTo>
                <a:cubicBezTo>
                  <a:pt x="679880" y="829712"/>
                  <a:pt x="829122" y="680470"/>
                  <a:pt x="829122" y="496370"/>
                </a:cubicBezTo>
                <a:cubicBezTo>
                  <a:pt x="829122" y="312271"/>
                  <a:pt x="679880" y="163029"/>
                  <a:pt x="495780" y="16302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 name="Oval 1">
            <a:extLst>
              <a:ext uri="{FF2B5EF4-FFF2-40B4-BE49-F238E27FC236}">
                <a16:creationId xmlns:a16="http://schemas.microsoft.com/office/drawing/2014/main" xmlns="" id="{42F941C6-91EB-4141-88B8-64A2D795DD3C}"/>
              </a:ext>
            </a:extLst>
          </p:cNvPr>
          <p:cNvSpPr/>
          <p:nvPr/>
        </p:nvSpPr>
        <p:spPr>
          <a:xfrm>
            <a:off x="427686" y="1988277"/>
            <a:ext cx="2166839" cy="20257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9" name="Oval 8">
            <a:extLst>
              <a:ext uri="{FF2B5EF4-FFF2-40B4-BE49-F238E27FC236}">
                <a16:creationId xmlns:a16="http://schemas.microsoft.com/office/drawing/2014/main" xmlns="" id="{9B8891A2-8701-4EA1-967F-C3EB75416E5E}"/>
              </a:ext>
            </a:extLst>
          </p:cNvPr>
          <p:cNvSpPr/>
          <p:nvPr/>
        </p:nvSpPr>
        <p:spPr>
          <a:xfrm>
            <a:off x="3368803" y="2176807"/>
            <a:ext cx="1840528" cy="19916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0" name="TextBox 9">
            <a:extLst>
              <a:ext uri="{FF2B5EF4-FFF2-40B4-BE49-F238E27FC236}">
                <a16:creationId xmlns:a16="http://schemas.microsoft.com/office/drawing/2014/main" xmlns="" id="{7E884B78-582E-4539-97EF-DFD609D7A7F3}"/>
              </a:ext>
            </a:extLst>
          </p:cNvPr>
          <p:cNvSpPr txBox="1"/>
          <p:nvPr/>
        </p:nvSpPr>
        <p:spPr>
          <a:xfrm>
            <a:off x="550029" y="2706954"/>
            <a:ext cx="1550546" cy="1234953"/>
          </a:xfrm>
          <a:prstGeom prst="rect">
            <a:avLst/>
          </a:prstGeom>
          <a:noFill/>
        </p:spPr>
        <p:txBody>
          <a:bodyPr wrap="square" rtlCol="0">
            <a:spAutoFit/>
          </a:bodyPr>
          <a:lstStyle/>
          <a:p>
            <a:pPr algn="r" rtl="1">
              <a:lnSpc>
                <a:spcPct val="110000"/>
              </a:lnSpc>
            </a:pPr>
            <a:r>
              <a:rPr lang="ar-DZ" sz="1200" dirty="0" smtClean="0">
                <a:solidFill>
                  <a:schemeClr val="tx2">
                    <a:lumMod val="50000"/>
                  </a:schemeClr>
                </a:solidFill>
                <a:latin typeface="Cairo Light" panose="00000400000000000000" pitchFamily="2" charset="-78"/>
                <a:cs typeface="Cairo Light" panose="00000400000000000000" pitchFamily="2" charset="-78"/>
              </a:rPr>
              <a:t>-</a:t>
            </a:r>
            <a:r>
              <a:rPr lang="ar-DZ" sz="1050" b="1" dirty="0">
                <a:latin typeface="Arial" panose="020B0604020202020204" pitchFamily="34" charset="0"/>
                <a:cs typeface="Arial" panose="020B0604020202020204" pitchFamily="34" charset="0"/>
              </a:rPr>
              <a:t>تقسيم المطلوبات</a:t>
            </a:r>
            <a:r>
              <a:rPr lang="ar-DZ" sz="1050" dirty="0">
                <a:latin typeface="Arial" panose="020B0604020202020204" pitchFamily="34" charset="0"/>
                <a:cs typeface="Arial" panose="020B0604020202020204" pitchFamily="34" charset="0"/>
              </a:rPr>
              <a:t> </a:t>
            </a:r>
            <a:br>
              <a:rPr lang="ar-DZ" sz="1050" dirty="0">
                <a:latin typeface="Arial" panose="020B0604020202020204" pitchFamily="34" charset="0"/>
                <a:cs typeface="Arial" panose="020B0604020202020204" pitchFamily="34" charset="0"/>
              </a:rPr>
            </a:br>
            <a:r>
              <a:rPr lang="ar-DZ" sz="1050" dirty="0" smtClean="0">
                <a:latin typeface="Arial" panose="020B0604020202020204" pitchFamily="34" charset="0"/>
                <a:cs typeface="Arial" panose="020B0604020202020204" pitchFamily="34" charset="0"/>
              </a:rPr>
              <a:t>-</a:t>
            </a:r>
            <a:r>
              <a:rPr lang="ar-DZ" sz="1050" b="1" dirty="0">
                <a:latin typeface="Arial" panose="020B0604020202020204" pitchFamily="34" charset="0"/>
                <a:cs typeface="Arial" panose="020B0604020202020204" pitchFamily="34" charset="0"/>
              </a:rPr>
              <a:t>الديون على المؤسسة</a:t>
            </a:r>
            <a:r>
              <a:rPr lang="ar-DZ" sz="1050" dirty="0">
                <a:latin typeface="Arial" panose="020B0604020202020204" pitchFamily="34" charset="0"/>
                <a:cs typeface="Arial" panose="020B0604020202020204" pitchFamily="34" charset="0"/>
              </a:rPr>
              <a:t> </a:t>
            </a:r>
            <a:br>
              <a:rPr lang="ar-DZ" sz="1050" dirty="0">
                <a:latin typeface="Arial" panose="020B0604020202020204" pitchFamily="34" charset="0"/>
                <a:cs typeface="Arial" panose="020B0604020202020204" pitchFamily="34" charset="0"/>
              </a:rPr>
            </a:br>
            <a:r>
              <a:rPr lang="ar-DZ" sz="1050" dirty="0" smtClean="0">
                <a:latin typeface="Arial" panose="020B0604020202020204" pitchFamily="34" charset="0"/>
                <a:cs typeface="Arial" panose="020B0604020202020204" pitchFamily="34" charset="0"/>
              </a:rPr>
              <a:t>-</a:t>
            </a:r>
            <a:r>
              <a:rPr lang="ar-DZ" sz="1050" b="1" dirty="0">
                <a:latin typeface="Arial" panose="020B0604020202020204" pitchFamily="34" charset="0"/>
                <a:cs typeface="Arial" panose="020B0604020202020204" pitchFamily="34" charset="0"/>
              </a:rPr>
              <a:t>تطبيقات المطلوبات المتداولة في </a:t>
            </a:r>
            <a:r>
              <a:rPr lang="ar-DZ" sz="1050" b="1" dirty="0" smtClean="0">
                <a:latin typeface="Arial" panose="020B0604020202020204" pitchFamily="34" charset="0"/>
                <a:cs typeface="Arial" panose="020B0604020202020204" pitchFamily="34" charset="0"/>
              </a:rPr>
              <a:t>بنود القوائم </a:t>
            </a:r>
            <a:r>
              <a:rPr lang="ar-DZ" sz="1050" b="1" dirty="0">
                <a:latin typeface="Arial" panose="020B0604020202020204" pitchFamily="34" charset="0"/>
                <a:cs typeface="Arial" panose="020B0604020202020204" pitchFamily="34" charset="0"/>
              </a:rPr>
              <a:t>المالية</a:t>
            </a:r>
            <a:r>
              <a:rPr lang="ar-DZ" sz="1050" dirty="0">
                <a:latin typeface="Arial" panose="020B0604020202020204" pitchFamily="34" charset="0"/>
                <a:cs typeface="Arial" panose="020B0604020202020204" pitchFamily="34" charset="0"/>
              </a:rPr>
              <a:t> </a:t>
            </a:r>
            <a:r>
              <a:rPr lang="ar-DZ" sz="1050" dirty="0" smtClean="0">
                <a:latin typeface="Arial" panose="020B0604020202020204" pitchFamily="34" charset="0"/>
                <a:cs typeface="Arial" panose="020B0604020202020204" pitchFamily="34" charset="0"/>
              </a:rPr>
              <a:t>,</a:t>
            </a:r>
          </a:p>
          <a:p>
            <a:pPr algn="r" rtl="1">
              <a:lnSpc>
                <a:spcPct val="110000"/>
              </a:lnSpc>
            </a:pPr>
            <a:r>
              <a:rPr lang="ar-DZ" sz="1200" dirty="0"/>
              <a:t/>
            </a:r>
            <a:br>
              <a:rPr lang="ar-DZ" sz="1200" dirty="0"/>
            </a:br>
            <a:endParaRPr lang="ar-EG" sz="1200" dirty="0">
              <a:solidFill>
                <a:schemeClr val="tx2">
                  <a:lumMod val="50000"/>
                </a:schemeClr>
              </a:solidFill>
              <a:latin typeface="Cairo Light" panose="00000400000000000000" pitchFamily="2" charset="-78"/>
              <a:cs typeface="Cairo Light" panose="00000400000000000000" pitchFamily="2" charset="-78"/>
            </a:endParaRPr>
          </a:p>
        </p:txBody>
      </p:sp>
      <p:sp>
        <p:nvSpPr>
          <p:cNvPr id="11" name="TextBox 10">
            <a:extLst>
              <a:ext uri="{FF2B5EF4-FFF2-40B4-BE49-F238E27FC236}">
                <a16:creationId xmlns:a16="http://schemas.microsoft.com/office/drawing/2014/main" xmlns="" id="{3C0EADFD-DD9F-471B-BE15-8F353211918F}"/>
              </a:ext>
            </a:extLst>
          </p:cNvPr>
          <p:cNvSpPr txBox="1"/>
          <p:nvPr/>
        </p:nvSpPr>
        <p:spPr>
          <a:xfrm>
            <a:off x="673908" y="2176807"/>
            <a:ext cx="1571263" cy="461665"/>
          </a:xfrm>
          <a:prstGeom prst="rect">
            <a:avLst/>
          </a:prstGeom>
          <a:noFill/>
        </p:spPr>
        <p:txBody>
          <a:bodyPr wrap="none" lIns="91440" tIns="45720" rIns="91440" bIns="45720" rtlCol="0">
            <a:spAutoFit/>
          </a:bodyPr>
          <a:lstStyle>
            <a:defPPr>
              <a:defRPr lang="en-US"/>
            </a:defPPr>
            <a:lvl1pPr algn="ctr">
              <a:defRPr sz="4000">
                <a:solidFill>
                  <a:srgbClr val="FFFFFF"/>
                </a:solidFill>
                <a:latin typeface="+mj-lt"/>
                <a:cs typeface="Montserrat" panose="02000000000000000000" pitchFamily="2" charset="0"/>
              </a:defRPr>
            </a:lvl1pPr>
          </a:lstStyle>
          <a:p>
            <a:pPr rtl="1"/>
            <a:r>
              <a:rPr lang="ar-DZ" sz="1200" b="1" u="sng" dirty="0">
                <a:solidFill>
                  <a:schemeClr val="tx1"/>
                </a:solidFill>
                <a:latin typeface="Arial" panose="020B0604020202020204" pitchFamily="34" charset="0"/>
                <a:cs typeface="Arial" panose="020B0604020202020204" pitchFamily="34" charset="0"/>
              </a:rPr>
              <a:t>المطلوبات </a:t>
            </a:r>
            <a:r>
              <a:rPr lang="ar-DZ" sz="1200" b="1" u="sng" dirty="0" smtClean="0">
                <a:solidFill>
                  <a:schemeClr val="tx1"/>
                </a:solidFill>
                <a:latin typeface="Arial" panose="020B0604020202020204" pitchFamily="34" charset="0"/>
                <a:cs typeface="Arial" panose="020B0604020202020204" pitchFamily="34" charset="0"/>
              </a:rPr>
              <a:t>(الديون والحقوق</a:t>
            </a:r>
          </a:p>
          <a:p>
            <a:pPr rtl="1"/>
            <a:r>
              <a:rPr lang="ar-DZ" sz="1200" b="1" u="sng" dirty="0" smtClean="0">
                <a:solidFill>
                  <a:schemeClr val="tx1"/>
                </a:solidFill>
                <a:latin typeface="Arial" panose="020B0604020202020204" pitchFamily="34" charset="0"/>
                <a:cs typeface="Arial" panose="020B0604020202020204" pitchFamily="34" charset="0"/>
              </a:rPr>
              <a:t> </a:t>
            </a:r>
            <a:r>
              <a:rPr lang="ar-DZ" sz="1200" b="1" u="sng" dirty="0">
                <a:solidFill>
                  <a:schemeClr val="tx1"/>
                </a:solidFill>
                <a:latin typeface="Arial" panose="020B0604020202020204" pitchFamily="34" charset="0"/>
                <a:cs typeface="Arial" panose="020B0604020202020204" pitchFamily="34" charset="0"/>
              </a:rPr>
              <a:t>على </a:t>
            </a:r>
            <a:r>
              <a:rPr lang="ar-DZ" sz="1200" b="1" u="sng" dirty="0" smtClean="0">
                <a:solidFill>
                  <a:schemeClr val="tx1"/>
                </a:solidFill>
                <a:latin typeface="Arial" panose="020B0604020202020204" pitchFamily="34" charset="0"/>
                <a:cs typeface="Arial" panose="020B0604020202020204" pitchFamily="34" charset="0"/>
              </a:rPr>
              <a:t>المؤسسة</a:t>
            </a:r>
            <a:r>
              <a:rPr lang="ar-DZ" sz="1200" b="1" dirty="0" smtClean="0">
                <a:solidFill>
                  <a:schemeClr val="tx1"/>
                </a:solidFill>
                <a:latin typeface="Arial" panose="020B0604020202020204" pitchFamily="34" charset="0"/>
                <a:cs typeface="Arial" panose="020B0604020202020204" pitchFamily="34" charset="0"/>
              </a:rPr>
              <a:t>): </a:t>
            </a:r>
            <a:endParaRPr lang="en-US" sz="1200" b="1" dirty="0">
              <a:solidFill>
                <a:schemeClr val="tx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xmlns="" id="{24BFE13A-6AE7-4F13-8249-0B45F572294B}"/>
              </a:ext>
            </a:extLst>
          </p:cNvPr>
          <p:cNvSpPr txBox="1"/>
          <p:nvPr/>
        </p:nvSpPr>
        <p:spPr>
          <a:xfrm>
            <a:off x="3463461" y="2686155"/>
            <a:ext cx="1576352" cy="1717393"/>
          </a:xfrm>
          <a:prstGeom prst="rect">
            <a:avLst/>
          </a:prstGeom>
          <a:noFill/>
        </p:spPr>
        <p:txBody>
          <a:bodyPr wrap="square" rtlCol="0">
            <a:spAutoFit/>
          </a:bodyPr>
          <a:lstStyle/>
          <a:p>
            <a:pPr algn="ctr" rtl="1">
              <a:lnSpc>
                <a:spcPct val="110000"/>
              </a:lnSpc>
            </a:pPr>
            <a:r>
              <a:rPr lang="ar-DZ" sz="1200" b="1" dirty="0" smtClean="0">
                <a:latin typeface="Arial" panose="020B0604020202020204" pitchFamily="34" charset="0"/>
                <a:cs typeface="Arial" panose="020B0604020202020204" pitchFamily="34" charset="0"/>
              </a:rPr>
              <a:t>-تعريف المخصصات</a:t>
            </a:r>
          </a:p>
          <a:p>
            <a:pPr algn="ctr" rtl="1">
              <a:lnSpc>
                <a:spcPct val="110000"/>
              </a:lnSpc>
            </a:pP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تقسيم </a:t>
            </a:r>
            <a:r>
              <a:rPr lang="ar-DZ" sz="1200" b="1" dirty="0" smtClean="0">
                <a:latin typeface="Arial" panose="020B0604020202020204" pitchFamily="34" charset="0"/>
                <a:cs typeface="Arial" panose="020B0604020202020204" pitchFamily="34" charset="0"/>
              </a:rPr>
              <a:t>المخصصات</a:t>
            </a:r>
            <a:r>
              <a:rPr lang="ar-DZ" sz="1200" dirty="0" smtClean="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تطبيقات المخصصات وما يحســم منها أولا يحســم من الموجودات</a:t>
            </a:r>
            <a:r>
              <a:rPr lang="ar-DZ" sz="1200" b="1" dirty="0">
                <a:latin typeface="Arial" panose="020B0604020202020204" pitchFamily="34" charset="0"/>
                <a:cs typeface="Arial" panose="020B0604020202020204" pitchFamily="34" charset="0"/>
              </a:rPr>
              <a:t> </a:t>
            </a:r>
            <a:r>
              <a:rPr lang="ar-DZ" sz="1200" b="1" dirty="0" err="1" smtClean="0">
                <a:latin typeface="Arial" panose="020B0604020202020204" pitchFamily="34" charset="0"/>
                <a:cs typeface="Arial" panose="020B0604020202020204" pitchFamily="34" charset="0"/>
              </a:rPr>
              <a:t>الزكوية</a:t>
            </a:r>
            <a:r>
              <a:rPr lang="ar-DZ" sz="1200" dirty="0" smtClean="0">
                <a:latin typeface="Arial" panose="020B0604020202020204" pitchFamily="34" charset="0"/>
                <a:cs typeface="Arial" panose="020B0604020202020204" pitchFamily="34" charset="0"/>
              </a:rPr>
              <a:t> </a:t>
            </a:r>
            <a:r>
              <a:rPr lang="ar-DZ" sz="1200" dirty="0">
                <a:latin typeface="Arial" panose="020B0604020202020204" pitchFamily="34" charset="0"/>
                <a:cs typeface="Arial" panose="020B0604020202020204" pitchFamily="34" charset="0"/>
              </a:rPr>
              <a:t/>
            </a:r>
            <a:br>
              <a:rPr lang="ar-DZ" sz="1200" dirty="0">
                <a:latin typeface="Arial" panose="020B0604020202020204" pitchFamily="34" charset="0"/>
                <a:cs typeface="Arial" panose="020B0604020202020204" pitchFamily="34" charset="0"/>
              </a:rPr>
            </a:br>
            <a:r>
              <a:rPr lang="ar-DZ" sz="1200" dirty="0">
                <a:latin typeface="Arial" panose="020B0604020202020204" pitchFamily="34" charset="0"/>
                <a:cs typeface="Arial" panose="020B0604020202020204" pitchFamily="34" charset="0"/>
              </a:rPr>
              <a:t/>
            </a:r>
            <a:br>
              <a:rPr lang="ar-DZ" sz="1200" dirty="0">
                <a:latin typeface="Arial" panose="020B0604020202020204" pitchFamily="34" charset="0"/>
                <a:cs typeface="Arial" panose="020B0604020202020204" pitchFamily="34" charset="0"/>
              </a:rPr>
            </a:br>
            <a:r>
              <a:rPr lang="ar-DZ" sz="1200" dirty="0" smtClean="0">
                <a:latin typeface="Arial" panose="020B0604020202020204" pitchFamily="34" charset="0"/>
                <a:cs typeface="Arial" panose="020B0604020202020204" pitchFamily="34" charset="0"/>
              </a:rPr>
              <a:t> </a:t>
            </a:r>
            <a:r>
              <a:rPr lang="ar-DZ" sz="1200" dirty="0">
                <a:latin typeface="Arial" panose="020B0604020202020204" pitchFamily="34" charset="0"/>
                <a:cs typeface="Arial" panose="020B0604020202020204" pitchFamily="34" charset="0"/>
              </a:rPr>
              <a:t/>
            </a:r>
            <a:br>
              <a:rPr lang="ar-DZ" sz="1200" dirty="0">
                <a:latin typeface="Arial" panose="020B0604020202020204" pitchFamily="34" charset="0"/>
                <a:cs typeface="Arial" panose="020B0604020202020204" pitchFamily="34" charset="0"/>
              </a:rPr>
            </a:br>
            <a:endParaRPr lang="ar-EG" sz="1200" dirty="0">
              <a:solidFill>
                <a:schemeClr val="tx2">
                  <a:lumMod val="50000"/>
                </a:schemeClr>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xmlns="" id="{20CF2A30-2311-48B8-83FA-9EB75AA3C68A}"/>
              </a:ext>
            </a:extLst>
          </p:cNvPr>
          <p:cNvSpPr txBox="1"/>
          <p:nvPr/>
        </p:nvSpPr>
        <p:spPr>
          <a:xfrm>
            <a:off x="3871199" y="2337440"/>
            <a:ext cx="816249" cy="276999"/>
          </a:xfrm>
          <a:prstGeom prst="rect">
            <a:avLst/>
          </a:prstGeom>
          <a:noFill/>
        </p:spPr>
        <p:txBody>
          <a:bodyPr wrap="none" lIns="91440" tIns="45720" rIns="91440" bIns="45720" rtlCol="0">
            <a:spAutoFit/>
          </a:bodyPr>
          <a:lstStyle>
            <a:defPPr>
              <a:defRPr lang="en-US"/>
            </a:defPPr>
            <a:lvl1pPr algn="ctr">
              <a:defRPr sz="4000">
                <a:solidFill>
                  <a:srgbClr val="FFFFFF"/>
                </a:solidFill>
                <a:latin typeface="+mj-lt"/>
                <a:cs typeface="Montserrat" panose="02000000000000000000" pitchFamily="2" charset="0"/>
              </a:defRPr>
            </a:lvl1pPr>
          </a:lstStyle>
          <a:p>
            <a:pPr rtl="1"/>
            <a:r>
              <a:rPr lang="ar-DZ" sz="1200" b="1" u="sng" dirty="0">
                <a:solidFill>
                  <a:schemeClr val="tx1"/>
                </a:solidFill>
                <a:latin typeface="Arial" panose="020B0604020202020204" pitchFamily="34" charset="0"/>
                <a:cs typeface="Arial" panose="020B0604020202020204" pitchFamily="34" charset="0"/>
              </a:rPr>
              <a:t>المخصصات</a:t>
            </a:r>
            <a:r>
              <a:rPr lang="ar-DZ" sz="1200" b="1" dirty="0">
                <a:solidFill>
                  <a:schemeClr val="tx1"/>
                </a:solidFill>
                <a:latin typeface="Arial" panose="020B0604020202020204" pitchFamily="34" charset="0"/>
                <a:cs typeface="Arial" panose="020B0604020202020204" pitchFamily="34" charset="0"/>
              </a:rPr>
              <a:t> </a:t>
            </a:r>
            <a:endParaRPr lang="id-ID" sz="1200" b="1" dirty="0">
              <a:solidFill>
                <a:schemeClr val="tx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xmlns="" id="{0EF6F84A-0C44-47B1-9863-D7EAC425F92F}"/>
              </a:ext>
            </a:extLst>
          </p:cNvPr>
          <p:cNvSpPr txBox="1"/>
          <p:nvPr/>
        </p:nvSpPr>
        <p:spPr>
          <a:xfrm>
            <a:off x="9390285" y="2563251"/>
            <a:ext cx="2521898" cy="701731"/>
          </a:xfrm>
          <a:prstGeom prst="rect">
            <a:avLst/>
          </a:prstGeom>
          <a:noFill/>
        </p:spPr>
        <p:txBody>
          <a:bodyPr wrap="square" rtlCol="0">
            <a:spAutoFit/>
          </a:bodyPr>
          <a:lstStyle/>
          <a:p>
            <a:pPr algn="justLow" rtl="1">
              <a:lnSpc>
                <a:spcPct val="110000"/>
              </a:lnSpc>
            </a:pPr>
            <a:r>
              <a:rPr lang="ar-DZ" sz="1200" b="1" dirty="0" smtClean="0">
                <a:latin typeface="Arial" panose="020B0604020202020204" pitchFamily="34" charset="0"/>
                <a:cs typeface="Arial" panose="020B0604020202020204" pitchFamily="34" charset="0"/>
              </a:rPr>
              <a:t>-طرق </a:t>
            </a:r>
            <a:r>
              <a:rPr lang="ar-DZ" sz="1200" b="1" dirty="0">
                <a:latin typeface="Arial" panose="020B0604020202020204" pitchFamily="34" charset="0"/>
                <a:cs typeface="Arial" panose="020B0604020202020204" pitchFamily="34" charset="0"/>
              </a:rPr>
              <a:t>تحديد وعاء الزكاة</a:t>
            </a:r>
            <a:r>
              <a:rPr lang="ar-DZ" sz="1200" dirty="0">
                <a:latin typeface="Arial" panose="020B0604020202020204" pitchFamily="34" charset="0"/>
                <a:cs typeface="Arial" panose="020B0604020202020204" pitchFamily="34" charset="0"/>
              </a:rPr>
              <a:t> </a:t>
            </a:r>
            <a:r>
              <a:rPr lang="ar-DZ" sz="1200" dirty="0" smtClean="0">
                <a:latin typeface="Arial" panose="020B0604020202020204" pitchFamily="34" charset="0"/>
                <a:cs typeface="Arial" panose="020B0604020202020204" pitchFamily="34" charset="0"/>
              </a:rPr>
              <a:t>,</a:t>
            </a:r>
          </a:p>
          <a:p>
            <a:pPr algn="justLow" rtl="1">
              <a:lnSpc>
                <a:spcPct val="110000"/>
              </a:lnSpc>
            </a:pPr>
            <a:r>
              <a:rPr lang="ar-DZ" sz="1200" dirty="0" smtClean="0">
                <a:solidFill>
                  <a:schemeClr val="tx2">
                    <a:lumMod val="50000"/>
                  </a:schemeClr>
                </a:solidFill>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إخراج المؤسسة للزكاة مباشرة</a:t>
            </a:r>
            <a:r>
              <a:rPr lang="ar-DZ" sz="1200" dirty="0">
                <a:latin typeface="Arial" panose="020B0604020202020204" pitchFamily="34" charset="0"/>
                <a:cs typeface="Arial" panose="020B0604020202020204" pitchFamily="34" charset="0"/>
              </a:rPr>
              <a:t> </a:t>
            </a:r>
            <a:endParaRPr lang="ar-DZ" sz="1200" dirty="0" smtClean="0">
              <a:latin typeface="Arial" panose="020B0604020202020204" pitchFamily="34" charset="0"/>
              <a:cs typeface="Arial" panose="020B0604020202020204" pitchFamily="34" charset="0"/>
            </a:endParaRPr>
          </a:p>
          <a:p>
            <a:pPr algn="justLow" rtl="1">
              <a:lnSpc>
                <a:spcPct val="110000"/>
              </a:lnSpc>
            </a:pPr>
            <a:r>
              <a:rPr lang="ar-DZ" sz="1200" b="1" dirty="0">
                <a:latin typeface="Arial" panose="020B0604020202020204" pitchFamily="34" charset="0"/>
                <a:cs typeface="Arial" panose="020B0604020202020204" pitchFamily="34" charset="0"/>
              </a:rPr>
              <a:t>-</a:t>
            </a:r>
            <a:r>
              <a:rPr lang="ar-DZ" sz="1200" b="1" dirty="0" smtClean="0">
                <a:latin typeface="Arial" panose="020B0604020202020204" pitchFamily="34" charset="0"/>
                <a:cs typeface="Arial" panose="020B0604020202020204" pitchFamily="34" charset="0"/>
              </a:rPr>
              <a:t>القوائم </a:t>
            </a:r>
            <a:r>
              <a:rPr lang="ar-DZ" sz="1200" b="1" dirty="0">
                <a:latin typeface="Arial" panose="020B0604020202020204" pitchFamily="34" charset="0"/>
                <a:cs typeface="Arial" panose="020B0604020202020204" pitchFamily="34" charset="0"/>
              </a:rPr>
              <a:t>المالية المتعلقة بالزكاة</a:t>
            </a:r>
            <a:r>
              <a:rPr lang="ar-DZ" sz="1200" dirty="0">
                <a:latin typeface="Arial" panose="020B0604020202020204" pitchFamily="34" charset="0"/>
                <a:cs typeface="Arial" panose="020B0604020202020204" pitchFamily="34" charset="0"/>
              </a:rPr>
              <a:t> </a:t>
            </a:r>
            <a:r>
              <a:rPr lang="ar-DZ" sz="1200" dirty="0" smtClean="0">
                <a:latin typeface="Arial" panose="020B0604020202020204" pitchFamily="34" charset="0"/>
                <a:cs typeface="Arial" panose="020B0604020202020204" pitchFamily="34" charset="0"/>
              </a:rPr>
              <a:t>,</a:t>
            </a:r>
            <a:endParaRPr lang="ar-EG" sz="1200" dirty="0">
              <a:solidFill>
                <a:schemeClr val="tx2">
                  <a:lumMod val="50000"/>
                </a:schemeClr>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xmlns="" id="{8BD7368A-C6B6-4517-8E6F-7AE7164F3BE1}"/>
              </a:ext>
            </a:extLst>
          </p:cNvPr>
          <p:cNvSpPr txBox="1"/>
          <p:nvPr/>
        </p:nvSpPr>
        <p:spPr>
          <a:xfrm>
            <a:off x="10006443" y="4762873"/>
            <a:ext cx="1799533" cy="701731"/>
          </a:xfrm>
          <a:prstGeom prst="rect">
            <a:avLst/>
          </a:prstGeom>
          <a:noFill/>
        </p:spPr>
        <p:txBody>
          <a:bodyPr wrap="square" rtlCol="0">
            <a:spAutoFit/>
          </a:bodyPr>
          <a:lstStyle/>
          <a:p>
            <a:pPr algn="justLow" rtl="1">
              <a:lnSpc>
                <a:spcPct val="110000"/>
              </a:lnSpc>
            </a:pPr>
            <a:r>
              <a:rPr lang="ar-DZ" sz="1200" dirty="0" smtClean="0">
                <a:solidFill>
                  <a:schemeClr val="tx2">
                    <a:lumMod val="50000"/>
                  </a:schemeClr>
                </a:solidFill>
                <a:latin typeface="Cairo Light" panose="00000400000000000000" pitchFamily="2" charset="-78"/>
                <a:cs typeface="Cairo Light" panose="00000400000000000000" pitchFamily="2" charset="-78"/>
              </a:rPr>
              <a:t>-</a:t>
            </a:r>
            <a:r>
              <a:rPr lang="ar-DZ" sz="1200" b="1" dirty="0">
                <a:latin typeface="Arial" panose="020B0604020202020204" pitchFamily="34" charset="0"/>
                <a:cs typeface="Arial" panose="020B0604020202020204" pitchFamily="34" charset="0"/>
              </a:rPr>
              <a:t>الملك التام</a:t>
            </a:r>
            <a:r>
              <a:rPr lang="ar-DZ" sz="1200" dirty="0">
                <a:latin typeface="Arial" panose="020B0604020202020204" pitchFamily="34" charset="0"/>
                <a:cs typeface="Arial" panose="020B0604020202020204" pitchFamily="34" charset="0"/>
              </a:rPr>
              <a:t> </a:t>
            </a:r>
            <a:r>
              <a:rPr lang="ar-DZ" sz="1200"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النصاب</a:t>
            </a:r>
            <a:r>
              <a:rPr lang="ar-DZ" sz="1200" dirty="0">
                <a:latin typeface="Arial" panose="020B0604020202020204" pitchFamily="34" charset="0"/>
                <a:cs typeface="Arial" panose="020B0604020202020204" pitchFamily="34" charset="0"/>
              </a:rPr>
              <a:t> </a:t>
            </a:r>
            <a:br>
              <a:rPr lang="ar-DZ" sz="1200" dirty="0">
                <a:latin typeface="Arial" panose="020B0604020202020204" pitchFamily="34" charset="0"/>
                <a:cs typeface="Arial" panose="020B0604020202020204" pitchFamily="34" charset="0"/>
              </a:rPr>
            </a:br>
            <a:r>
              <a:rPr lang="ar-DZ" sz="1200" dirty="0" smtClean="0">
                <a:latin typeface="Arial" panose="020B0604020202020204" pitchFamily="34" charset="0"/>
                <a:cs typeface="Arial" panose="020B0604020202020204" pitchFamily="34" charset="0"/>
              </a:rPr>
              <a:t>-</a:t>
            </a:r>
            <a:r>
              <a:rPr lang="ar-DZ" sz="1200" b="1" dirty="0" smtClean="0">
                <a:latin typeface="Arial" panose="020B0604020202020204" pitchFamily="34" charset="0"/>
                <a:cs typeface="Arial" panose="020B0604020202020204" pitchFamily="34" charset="0"/>
              </a:rPr>
              <a:t>الحول -</a:t>
            </a:r>
            <a:r>
              <a:rPr lang="ar-DZ" sz="1200" b="1" dirty="0">
                <a:latin typeface="Arial" panose="020B0604020202020204" pitchFamily="34" charset="0"/>
                <a:cs typeface="Arial" panose="020B0604020202020204" pitchFamily="34" charset="0"/>
              </a:rPr>
              <a:t>مقدار الزكاة الواجبة</a:t>
            </a:r>
            <a:r>
              <a:rPr lang="ar-DZ" sz="1200" dirty="0">
                <a:latin typeface="Arial" panose="020B0604020202020204" pitchFamily="34" charset="0"/>
                <a:cs typeface="Arial" panose="020B0604020202020204" pitchFamily="34" charset="0"/>
              </a:rPr>
              <a:t> </a:t>
            </a:r>
            <a:r>
              <a:rPr lang="ar-DZ" sz="1200" dirty="0"/>
              <a:t/>
            </a:r>
            <a:br>
              <a:rPr lang="ar-DZ" sz="1200" dirty="0"/>
            </a:br>
            <a:endParaRPr lang="ar-EG" sz="1200" dirty="0">
              <a:solidFill>
                <a:schemeClr val="tx2">
                  <a:lumMod val="50000"/>
                </a:schemeClr>
              </a:solidFill>
              <a:latin typeface="Cairo Light" panose="00000400000000000000" pitchFamily="2" charset="-78"/>
              <a:cs typeface="Cairo Light" panose="00000400000000000000" pitchFamily="2" charset="-78"/>
            </a:endParaRPr>
          </a:p>
        </p:txBody>
      </p:sp>
      <p:sp>
        <p:nvSpPr>
          <p:cNvPr id="16" name="TextBox 15">
            <a:extLst>
              <a:ext uri="{FF2B5EF4-FFF2-40B4-BE49-F238E27FC236}">
                <a16:creationId xmlns:a16="http://schemas.microsoft.com/office/drawing/2014/main" xmlns="" id="{7060C623-A008-4C31-81AE-A2F2392DC61D}"/>
              </a:ext>
            </a:extLst>
          </p:cNvPr>
          <p:cNvSpPr txBox="1"/>
          <p:nvPr/>
        </p:nvSpPr>
        <p:spPr>
          <a:xfrm>
            <a:off x="5595042" y="2341717"/>
            <a:ext cx="4113990" cy="1717393"/>
          </a:xfrm>
          <a:prstGeom prst="rect">
            <a:avLst/>
          </a:prstGeom>
          <a:noFill/>
        </p:spPr>
        <p:txBody>
          <a:bodyPr wrap="square" rtlCol="0">
            <a:spAutoFit/>
          </a:bodyPr>
          <a:lstStyle/>
          <a:p>
            <a:pPr algn="justLow" rtl="1">
              <a:lnSpc>
                <a:spcPct val="110000"/>
              </a:lnSpc>
            </a:pPr>
            <a:r>
              <a:rPr lang="ar-DZ" sz="1200" b="1" dirty="0">
                <a:solidFill>
                  <a:schemeClr val="accent2">
                    <a:lumMod val="60000"/>
                    <a:lumOff val="40000"/>
                  </a:schemeClr>
                </a:solidFill>
                <a:latin typeface="Arial" panose="020B0604020202020204" pitchFamily="34" charset="0"/>
                <a:cs typeface="Arial" panose="020B0604020202020204" pitchFamily="34" charset="0"/>
              </a:rPr>
              <a:t>الــزكاة: </a:t>
            </a:r>
            <a:r>
              <a:rPr lang="ar-DZ" sz="1200" b="1" dirty="0">
                <a:latin typeface="Arial" panose="020B0604020202020204" pitchFamily="34" charset="0"/>
                <a:cs typeface="Arial" panose="020B0604020202020204" pitchFamily="34" charset="0"/>
              </a:rPr>
              <a:t>حق يجب فــي أموال مخصوصــة </a:t>
            </a:r>
            <a:r>
              <a:rPr lang="ar-DZ" sz="1200" b="1" dirty="0" smtClean="0">
                <a:latin typeface="Arial" panose="020B0604020202020204" pitchFamily="34" charset="0"/>
                <a:cs typeface="Arial" panose="020B0604020202020204" pitchFamily="34" charset="0"/>
              </a:rPr>
              <a:t>يصرف لفئات</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محددة</a:t>
            </a:r>
            <a:r>
              <a:rPr lang="ar-DZ" sz="1200" b="1" dirty="0">
                <a:latin typeface="Arial" panose="020B0604020202020204" pitchFamily="34" charset="0"/>
                <a:cs typeface="Arial" panose="020B0604020202020204" pitchFamily="34" charset="0"/>
              </a:rPr>
              <a:t>. وهي فريضة عينية إذا توافرت شروطها </a:t>
            </a:r>
            <a:r>
              <a:rPr lang="ar-DZ" sz="1200" b="1" dirty="0" smtClean="0">
                <a:latin typeface="Arial" panose="020B0604020202020204" pitchFamily="34" charset="0"/>
                <a:cs typeface="Arial" panose="020B0604020202020204" pitchFamily="34" charset="0"/>
              </a:rPr>
              <a:t>,</a:t>
            </a:r>
          </a:p>
          <a:p>
            <a:pPr algn="justLow" rtl="1">
              <a:lnSpc>
                <a:spcPct val="110000"/>
              </a:lnSpc>
            </a:pPr>
            <a:r>
              <a:rPr lang="ar-DZ" sz="1200" b="1" dirty="0" smtClean="0">
                <a:latin typeface="Arial" panose="020B0604020202020204" pitchFamily="34" charset="0"/>
                <a:cs typeface="Arial" panose="020B0604020202020204" pitchFamily="34" charset="0"/>
              </a:rPr>
              <a:t>-تجــب </a:t>
            </a:r>
            <a:r>
              <a:rPr lang="ar-DZ" sz="1200" b="1" dirty="0">
                <a:latin typeface="Arial" panose="020B0604020202020204" pitchFamily="34" charset="0"/>
                <a:cs typeface="Arial" panose="020B0604020202020204" pitchFamily="34" charset="0"/>
              </a:rPr>
              <a:t>الزكاة فــي الذهب والفضة والعمــلات، </a:t>
            </a:r>
            <a:r>
              <a:rPr lang="ar-DZ" sz="1200" b="1" dirty="0" smtClean="0">
                <a:latin typeface="Arial" panose="020B0604020202020204" pitchFamily="34" charset="0"/>
                <a:cs typeface="Arial" panose="020B0604020202020204" pitchFamily="34" charset="0"/>
              </a:rPr>
              <a:t>وعروض التجــارة</a:t>
            </a:r>
            <a:r>
              <a:rPr lang="ar-DZ" sz="1200" b="1" dirty="0">
                <a:latin typeface="Arial" panose="020B0604020202020204" pitchFamily="34" charset="0"/>
                <a:cs typeface="Arial" panose="020B0604020202020204" pitchFamily="34" charset="0"/>
              </a:rPr>
              <a:t>، والأنعام </a:t>
            </a:r>
            <a:r>
              <a:rPr lang="ar-DZ" sz="1200" b="1" dirty="0" smtClean="0">
                <a:latin typeface="Arial" panose="020B0604020202020204" pitchFamily="34" charset="0"/>
                <a:cs typeface="Arial" panose="020B0604020202020204" pitchFamily="34" charset="0"/>
              </a:rPr>
              <a:t>(الإبــل </a:t>
            </a:r>
            <a:r>
              <a:rPr lang="ar-DZ" sz="1200" b="1" dirty="0">
                <a:latin typeface="Arial" panose="020B0604020202020204" pitchFamily="34" charset="0"/>
                <a:cs typeface="Arial" panose="020B0604020202020204" pitchFamily="34" charset="0"/>
              </a:rPr>
              <a:t>والبقر </a:t>
            </a:r>
            <a:r>
              <a:rPr lang="ar-DZ" sz="1200" b="1" dirty="0" smtClean="0">
                <a:latin typeface="Arial" panose="020B0604020202020204" pitchFamily="34" charset="0"/>
                <a:cs typeface="Arial" panose="020B0604020202020204" pitchFamily="34" charset="0"/>
              </a:rPr>
              <a:t>والغنم) والــزروع والثمار، والمعادن</a:t>
            </a:r>
            <a:r>
              <a:rPr lang="ar-DZ" sz="1200" b="1" dirty="0">
                <a:latin typeface="Arial" panose="020B0604020202020204" pitchFamily="34" charset="0"/>
                <a:cs typeface="Arial" panose="020B0604020202020204" pitchFamily="34" charset="0"/>
              </a:rPr>
              <a:t>، والركاز </a:t>
            </a:r>
            <a:r>
              <a:rPr lang="ar-DZ" sz="1200" b="1" dirty="0" smtClean="0">
                <a:latin typeface="Arial" panose="020B0604020202020204" pitchFamily="34" charset="0"/>
                <a:cs typeface="Arial" panose="020B0604020202020204" pitchFamily="34" charset="0"/>
              </a:rPr>
              <a:t>,</a:t>
            </a:r>
          </a:p>
          <a:p>
            <a:pPr algn="r" rtl="1">
              <a:lnSpc>
                <a:spcPct val="110000"/>
              </a:lnSpc>
            </a:pPr>
            <a:r>
              <a:rPr lang="ar-DZ" sz="1200" b="1" dirty="0" smtClean="0">
                <a:latin typeface="Arial" panose="020B0604020202020204" pitchFamily="34" charset="0"/>
                <a:cs typeface="Arial" panose="020B0604020202020204" pitchFamily="34" charset="0"/>
              </a:rPr>
              <a:t>-لا تجب الزكاة على الأجور والرواتب، وإيرادات المهن الحرة، </a:t>
            </a:r>
            <a:r>
              <a:rPr lang="ar-DZ" sz="1200" b="1" dirty="0">
                <a:latin typeface="Arial" panose="020B0604020202020204" pitchFamily="34" charset="0"/>
                <a:cs typeface="Arial" panose="020B0604020202020204" pitchFamily="34" charset="0"/>
              </a:rPr>
              <a:t>لا تجب الزكاة في أعيــان الموجودات الثابتة َّ الدارة </a:t>
            </a:r>
            <a:r>
              <a:rPr lang="ar-DZ" sz="1200" b="1" dirty="0" smtClean="0">
                <a:latin typeface="Arial" panose="020B0604020202020204" pitchFamily="34" charset="0"/>
                <a:cs typeface="Arial" panose="020B0604020202020204" pitchFamily="34" charset="0"/>
              </a:rPr>
              <a:t>للدخل غير المعدة </a:t>
            </a:r>
            <a:r>
              <a:rPr lang="ar-DZ" sz="1200" b="1" dirty="0">
                <a:latin typeface="Arial" panose="020B0604020202020204" pitchFamily="34" charset="0"/>
                <a:cs typeface="Arial" panose="020B0604020202020204" pitchFamily="34" charset="0"/>
              </a:rPr>
              <a:t>للتجارة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في </a:t>
            </a:r>
            <a:r>
              <a:rPr lang="ar-DZ" sz="1200" b="1" dirty="0">
                <a:latin typeface="Arial" panose="020B0604020202020204" pitchFamily="34" charset="0"/>
                <a:cs typeface="Arial" panose="020B0604020202020204" pitchFamily="34" charset="0"/>
              </a:rPr>
              <a:t>المال العام </a:t>
            </a:r>
            <a:r>
              <a:rPr lang="ar-DZ" sz="1200" b="1" dirty="0" smtClean="0">
                <a:latin typeface="Arial" panose="020B0604020202020204" pitchFamily="34" charset="0"/>
                <a:cs typeface="Arial" panose="020B0604020202020204" pitchFamily="34" charset="0"/>
              </a:rPr>
              <a:t>(القطاع العام) </a:t>
            </a:r>
            <a:r>
              <a:rPr lang="ar-DZ" sz="1200" b="1" dirty="0">
                <a:latin typeface="Arial" panose="020B0604020202020204" pitchFamily="34" charset="0"/>
                <a:cs typeface="Arial" panose="020B0604020202020204" pitchFamily="34" charset="0"/>
              </a:rPr>
              <a:t>ولا في </a:t>
            </a:r>
            <a:r>
              <a:rPr lang="ar-DZ" sz="1200" b="1" dirty="0" smtClean="0">
                <a:latin typeface="Arial" panose="020B0604020202020204" pitchFamily="34" charset="0"/>
                <a:cs typeface="Arial" panose="020B0604020202020204" pitchFamily="34" charset="0"/>
              </a:rPr>
              <a:t>أموال صناديق </a:t>
            </a:r>
            <a:r>
              <a:rPr lang="ar-DZ" sz="1200" b="1" dirty="0">
                <a:latin typeface="Arial" panose="020B0604020202020204" pitchFamily="34" charset="0"/>
                <a:cs typeface="Arial" panose="020B0604020202020204" pitchFamily="34" charset="0"/>
              </a:rPr>
              <a:t>التأمينات </a:t>
            </a:r>
            <a:r>
              <a:rPr lang="ar-DZ" sz="1200" b="1" dirty="0" smtClean="0">
                <a:latin typeface="Arial" panose="020B0604020202020204" pitchFamily="34" charset="0"/>
                <a:cs typeface="Arial" panose="020B0604020202020204" pitchFamily="34" charset="0"/>
              </a:rPr>
              <a:t>لدى </a:t>
            </a:r>
            <a:r>
              <a:rPr lang="ar-DZ" sz="1200" b="1" dirty="0">
                <a:latin typeface="Arial" panose="020B0604020202020204" pitchFamily="34" charset="0"/>
                <a:cs typeface="Arial" panose="020B0604020202020204" pitchFamily="34" charset="0"/>
              </a:rPr>
              <a:t>المؤسسات العامة </a:t>
            </a:r>
            <a:r>
              <a:rPr lang="ar-DZ" sz="1200" b="1" dirty="0" smtClean="0">
                <a:latin typeface="Arial" panose="020B0604020202020204" pitchFamily="34" charset="0"/>
                <a:cs typeface="Arial" panose="020B0604020202020204" pitchFamily="34" charset="0"/>
              </a:rPr>
              <a:t>,ولا في الأموال الموقوفة خيريا، </a:t>
            </a:r>
            <a:endParaRPr lang="ar-EG" sz="1200" dirty="0">
              <a:solidFill>
                <a:schemeClr val="tx2">
                  <a:lumMod val="50000"/>
                </a:schemeClr>
              </a:solidFill>
              <a:latin typeface="Cairo Light" panose="00000400000000000000" pitchFamily="2" charset="-78"/>
              <a:cs typeface="Cairo Light" panose="00000400000000000000" pitchFamily="2" charset="-78"/>
            </a:endParaRPr>
          </a:p>
        </p:txBody>
      </p:sp>
      <p:sp>
        <p:nvSpPr>
          <p:cNvPr id="17" name="TextBox 16">
            <a:extLst>
              <a:ext uri="{FF2B5EF4-FFF2-40B4-BE49-F238E27FC236}">
                <a16:creationId xmlns:a16="http://schemas.microsoft.com/office/drawing/2014/main" xmlns="" id="{2EB6998D-8BD2-4F0B-8BCC-DD15C2C48154}"/>
              </a:ext>
            </a:extLst>
          </p:cNvPr>
          <p:cNvSpPr txBox="1"/>
          <p:nvPr/>
        </p:nvSpPr>
        <p:spPr>
          <a:xfrm>
            <a:off x="7804597" y="4510169"/>
            <a:ext cx="1904435" cy="1920526"/>
          </a:xfrm>
          <a:prstGeom prst="rect">
            <a:avLst/>
          </a:prstGeom>
          <a:noFill/>
        </p:spPr>
        <p:txBody>
          <a:bodyPr wrap="square" rtlCol="0">
            <a:spAutoFit/>
          </a:bodyPr>
          <a:lstStyle/>
          <a:p>
            <a:pPr algn="justLow" rtl="1">
              <a:lnSpc>
                <a:spcPct val="110000"/>
              </a:lnSpc>
            </a:pPr>
            <a:r>
              <a:rPr lang="ar-DZ" sz="1200" b="1" dirty="0" smtClean="0">
                <a:latin typeface="Arial" panose="020B0604020202020204" pitchFamily="34" charset="0"/>
                <a:cs typeface="Arial" panose="020B0604020202020204" pitchFamily="34" charset="0"/>
              </a:rPr>
              <a:t>-الموجودات </a:t>
            </a:r>
            <a:r>
              <a:rPr lang="ar-DZ" sz="1200" b="1" dirty="0">
                <a:latin typeface="Arial" panose="020B0604020202020204" pitchFamily="34" charset="0"/>
                <a:cs typeface="Arial" panose="020B0604020202020204" pitchFamily="34" charset="0"/>
              </a:rPr>
              <a:t>الثابتة للتشغيل</a:t>
            </a:r>
            <a:r>
              <a:rPr lang="ar-DZ" sz="1200" dirty="0">
                <a:latin typeface="Arial" panose="020B0604020202020204" pitchFamily="34" charset="0"/>
                <a:cs typeface="Arial" panose="020B0604020202020204" pitchFamily="34" charset="0"/>
              </a:rPr>
              <a:t> </a:t>
            </a:r>
            <a:r>
              <a:rPr lang="ar-DZ" sz="1200"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الموجودات الثابتة َّ الدارة للدخل</a:t>
            </a:r>
            <a:r>
              <a:rPr lang="ar-DZ" sz="1200" dirty="0">
                <a:latin typeface="Arial" panose="020B0604020202020204" pitchFamily="34" charset="0"/>
                <a:cs typeface="Arial" panose="020B0604020202020204" pitchFamily="34" charset="0"/>
              </a:rPr>
              <a:t> </a:t>
            </a:r>
            <a:r>
              <a:rPr lang="ar-DZ" sz="1200" dirty="0" smtClean="0">
                <a:latin typeface="Arial" panose="020B0604020202020204" pitchFamily="34" charset="0"/>
                <a:cs typeface="Arial" panose="020B0604020202020204" pitchFamily="34" charset="0"/>
              </a:rPr>
              <a:t>،</a:t>
            </a:r>
          </a:p>
          <a:p>
            <a:pPr algn="justLow" rtl="1">
              <a:lnSpc>
                <a:spcPct val="110000"/>
              </a:lnSpc>
            </a:pPr>
            <a:r>
              <a:rPr lang="ar-DZ" sz="1200" b="1" u="sng" dirty="0">
                <a:latin typeface="Arial" panose="020B0604020202020204" pitchFamily="34" charset="0"/>
                <a:cs typeface="Arial" panose="020B0604020202020204" pitchFamily="34" charset="0"/>
              </a:rPr>
              <a:t>الموجودات </a:t>
            </a:r>
            <a:r>
              <a:rPr lang="ar-DZ" sz="1200" b="1" u="sng" dirty="0" err="1">
                <a:latin typeface="Arial" panose="020B0604020202020204" pitchFamily="34" charset="0"/>
                <a:cs typeface="Arial" panose="020B0604020202020204" pitchFamily="34" charset="0"/>
              </a:rPr>
              <a:t>الزكوية</a:t>
            </a:r>
            <a:r>
              <a:rPr lang="ar-DZ" sz="1200" b="1" u="sng"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الموجودات المتداولة السائلة أو سهلة التسييل</a:t>
            </a:r>
            <a:r>
              <a:rPr lang="ar-DZ" sz="1200" dirty="0">
                <a:latin typeface="Arial" panose="020B0604020202020204" pitchFamily="34" charset="0"/>
                <a:cs typeface="Arial" panose="020B0604020202020204" pitchFamily="34" charset="0"/>
              </a:rPr>
              <a:t> </a:t>
            </a:r>
            <a:r>
              <a:rPr lang="ar-DZ" sz="1200"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الموجودات المتداولة السلعية </a:t>
            </a:r>
            <a:r>
              <a:rPr lang="ar-DZ" sz="1200" b="1" dirty="0" smtClean="0">
                <a:latin typeface="Arial" panose="020B0604020202020204" pitchFamily="34" charset="0"/>
                <a:cs typeface="Arial" panose="020B0604020202020204" pitchFamily="34" charset="0"/>
              </a:rPr>
              <a:t>(عروض التجارة)، </a:t>
            </a:r>
            <a:r>
              <a:rPr lang="ar-DZ" sz="1200" b="1" dirty="0">
                <a:latin typeface="Arial" panose="020B0604020202020204" pitchFamily="34" charset="0"/>
                <a:cs typeface="Arial" panose="020B0604020202020204" pitchFamily="34" charset="0"/>
              </a:rPr>
              <a:t>الذمم المدينة للمؤسسة أو </a:t>
            </a:r>
            <a:r>
              <a:rPr lang="ar-DZ" sz="1200" b="1" dirty="0" smtClean="0">
                <a:latin typeface="Arial" panose="020B0604020202020204" pitchFamily="34" charset="0"/>
                <a:cs typeface="Arial" panose="020B0604020202020204" pitchFamily="34" charset="0"/>
              </a:rPr>
              <a:t>الشركة</a:t>
            </a:r>
            <a:r>
              <a:rPr lang="ar-DZ" sz="1200"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زكاة الزروع والثمار</a:t>
            </a:r>
            <a:r>
              <a:rPr lang="ar-DZ" sz="1200" dirty="0">
                <a:latin typeface="Arial" panose="020B0604020202020204" pitchFamily="34" charset="0"/>
                <a:cs typeface="Arial" panose="020B0604020202020204" pitchFamily="34" charset="0"/>
              </a:rPr>
              <a:t> </a:t>
            </a:r>
            <a:r>
              <a:rPr lang="ar-DZ" sz="1200"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زكاة </a:t>
            </a:r>
            <a:r>
              <a:rPr lang="ar-DZ" sz="1200" b="1" dirty="0" smtClean="0">
                <a:latin typeface="Arial" panose="020B0604020202020204" pitchFamily="34" charset="0"/>
                <a:cs typeface="Arial" panose="020B0604020202020204" pitchFamily="34" charset="0"/>
              </a:rPr>
              <a:t>الأنعام، </a:t>
            </a:r>
            <a:r>
              <a:rPr lang="ar-DZ" sz="1200" dirty="0">
                <a:latin typeface="Arial" panose="020B0604020202020204" pitchFamily="34" charset="0"/>
                <a:cs typeface="Arial" panose="020B0604020202020204" pitchFamily="34" charset="0"/>
              </a:rPr>
              <a:t/>
            </a:r>
            <a:br>
              <a:rPr lang="ar-DZ" sz="1200" dirty="0">
                <a:latin typeface="Arial" panose="020B0604020202020204" pitchFamily="34" charset="0"/>
                <a:cs typeface="Arial" panose="020B0604020202020204" pitchFamily="34" charset="0"/>
              </a:rPr>
            </a:br>
            <a:endParaRPr lang="ar-DZ" sz="1200" b="1" dirty="0" smtClean="0">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xmlns="" id="{ECBFF192-9589-47E2-A036-8D9A44502557}"/>
              </a:ext>
            </a:extLst>
          </p:cNvPr>
          <p:cNvSpPr txBox="1"/>
          <p:nvPr/>
        </p:nvSpPr>
        <p:spPr>
          <a:xfrm>
            <a:off x="6090194" y="2038871"/>
            <a:ext cx="3408305" cy="307777"/>
          </a:xfrm>
          <a:prstGeom prst="rect">
            <a:avLst/>
          </a:prstGeom>
          <a:noFill/>
        </p:spPr>
        <p:txBody>
          <a:bodyPr wrap="none" rtlCol="0">
            <a:spAutoFit/>
          </a:bodyPr>
          <a:lstStyle/>
          <a:p>
            <a:pPr algn="ctr" rtl="1"/>
            <a:r>
              <a:rPr lang="ar-DZ" sz="1400" b="1" dirty="0">
                <a:latin typeface="Arial" panose="020B0604020202020204" pitchFamily="34" charset="0"/>
                <a:cs typeface="Arial" panose="020B0604020202020204" pitchFamily="34" charset="0"/>
              </a:rPr>
              <a:t>تعريف </a:t>
            </a:r>
            <a:r>
              <a:rPr lang="ar-DZ" sz="1400" b="1" dirty="0" smtClean="0">
                <a:latin typeface="Arial" panose="020B0604020202020204" pitchFamily="34" charset="0"/>
                <a:cs typeface="Arial" panose="020B0604020202020204" pitchFamily="34" charset="0"/>
              </a:rPr>
              <a:t>الزكاة شرعا</a:t>
            </a:r>
            <a:r>
              <a:rPr lang="ar-DZ" sz="1400" b="1" dirty="0">
                <a:latin typeface="Arial" panose="020B0604020202020204" pitchFamily="34" charset="0"/>
                <a:cs typeface="Arial" panose="020B0604020202020204" pitchFamily="34" charset="0"/>
              </a:rPr>
              <a:t>، وحكمها، والأموال التي تجب فيها</a:t>
            </a:r>
            <a:r>
              <a:rPr lang="ar-DZ" sz="1400" dirty="0">
                <a:latin typeface="Arial" panose="020B0604020202020204" pitchFamily="34" charset="0"/>
                <a:cs typeface="Arial" panose="020B0604020202020204" pitchFamily="34" charset="0"/>
              </a:rPr>
              <a:t> </a:t>
            </a:r>
            <a:endParaRPr lang="en-US" sz="1400" dirty="0">
              <a:solidFill>
                <a:schemeClr val="accent2"/>
              </a:solidFill>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xmlns="" id="{A8699C0D-3CD0-4C3E-966F-DC25E7962792}"/>
              </a:ext>
            </a:extLst>
          </p:cNvPr>
          <p:cNvSpPr txBox="1"/>
          <p:nvPr/>
        </p:nvSpPr>
        <p:spPr>
          <a:xfrm>
            <a:off x="10521967" y="2151132"/>
            <a:ext cx="1005403" cy="307777"/>
          </a:xfrm>
          <a:prstGeom prst="rect">
            <a:avLst/>
          </a:prstGeom>
          <a:noFill/>
        </p:spPr>
        <p:txBody>
          <a:bodyPr wrap="none" rtlCol="0">
            <a:spAutoFit/>
          </a:bodyPr>
          <a:lstStyle/>
          <a:p>
            <a:pPr algn="r" rtl="1"/>
            <a:r>
              <a:rPr lang="ar-DZ" sz="1400" b="1" dirty="0">
                <a:latin typeface="Arial" panose="020B0604020202020204" pitchFamily="34" charset="0"/>
                <a:cs typeface="Arial" panose="020B0604020202020204" pitchFamily="34" charset="0"/>
              </a:rPr>
              <a:t>أحكام إجرائية </a:t>
            </a:r>
            <a:endParaRPr lang="en-US" sz="1400" b="1" dirty="0">
              <a:solidFill>
                <a:schemeClr val="accent2"/>
              </a:solidFill>
              <a:latin typeface="Arial" panose="020B0604020202020204" pitchFamily="34" charset="0"/>
              <a:cs typeface="Arial" panose="020B0604020202020204" pitchFamily="34" charset="0"/>
            </a:endParaRPr>
          </a:p>
        </p:txBody>
      </p:sp>
      <p:sp>
        <p:nvSpPr>
          <p:cNvPr id="23" name="Oval 22">
            <a:extLst>
              <a:ext uri="{FF2B5EF4-FFF2-40B4-BE49-F238E27FC236}">
                <a16:creationId xmlns:a16="http://schemas.microsoft.com/office/drawing/2014/main" xmlns="" id="{CB7DAD3E-6F77-42BC-B2CA-131019EC93D7}"/>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grpSp>
        <p:nvGrpSpPr>
          <p:cNvPr id="26" name="Group 25">
            <a:extLst>
              <a:ext uri="{FF2B5EF4-FFF2-40B4-BE49-F238E27FC236}">
                <a16:creationId xmlns:a16="http://schemas.microsoft.com/office/drawing/2014/main" xmlns="" id="{76D4E6C1-1AAF-45D6-B456-2AD023665DD2}"/>
              </a:ext>
            </a:extLst>
          </p:cNvPr>
          <p:cNvGrpSpPr/>
          <p:nvPr/>
        </p:nvGrpSpPr>
        <p:grpSpPr>
          <a:xfrm>
            <a:off x="11077778" y="6435045"/>
            <a:ext cx="942619" cy="265864"/>
            <a:chOff x="184400" y="6435045"/>
            <a:chExt cx="942619" cy="265864"/>
          </a:xfrm>
        </p:grpSpPr>
        <p:sp>
          <p:nvSpPr>
            <p:cNvPr id="27" name="Oval 26">
              <a:extLst>
                <a:ext uri="{FF2B5EF4-FFF2-40B4-BE49-F238E27FC236}">
                  <a16:creationId xmlns:a16="http://schemas.microsoft.com/office/drawing/2014/main" xmlns="" id="{FC428ABF-05D1-4569-953B-34DC00955AE4}"/>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8" name="Oval 27">
              <a:extLst>
                <a:ext uri="{FF2B5EF4-FFF2-40B4-BE49-F238E27FC236}">
                  <a16:creationId xmlns:a16="http://schemas.microsoft.com/office/drawing/2014/main" xmlns="" id="{F3CD0069-392C-480C-84BE-18F26EC42F8A}"/>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9" name="Oval 28">
              <a:extLst>
                <a:ext uri="{FF2B5EF4-FFF2-40B4-BE49-F238E27FC236}">
                  <a16:creationId xmlns:a16="http://schemas.microsoft.com/office/drawing/2014/main" xmlns="" id="{59089CE0-E079-4FEF-B2D1-030C1C316C88}"/>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30" name="Group 29">
              <a:extLst>
                <a:ext uri="{FF2B5EF4-FFF2-40B4-BE49-F238E27FC236}">
                  <a16:creationId xmlns:a16="http://schemas.microsoft.com/office/drawing/2014/main" xmlns="" id="{010D98D2-F656-4317-AECA-8A7C2FB01F77}"/>
                </a:ext>
              </a:extLst>
            </p:cNvPr>
            <p:cNvGrpSpPr/>
            <p:nvPr/>
          </p:nvGrpSpPr>
          <p:grpSpPr>
            <a:xfrm>
              <a:off x="616661" y="6522696"/>
              <a:ext cx="78099" cy="90562"/>
              <a:chOff x="2489196" y="469899"/>
              <a:chExt cx="298450" cy="346075"/>
            </a:xfrm>
            <a:solidFill>
              <a:schemeClr val="bg1"/>
            </a:solidFill>
          </p:grpSpPr>
          <p:sp>
            <p:nvSpPr>
              <p:cNvPr id="37" name="Freeform 6">
                <a:extLst>
                  <a:ext uri="{FF2B5EF4-FFF2-40B4-BE49-F238E27FC236}">
                    <a16:creationId xmlns:a16="http://schemas.microsoft.com/office/drawing/2014/main" xmlns="" id="{42D3DB7B-38B7-4EBE-B62A-8A0507422766}"/>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8" name="Freeform 7">
                <a:extLst>
                  <a:ext uri="{FF2B5EF4-FFF2-40B4-BE49-F238E27FC236}">
                    <a16:creationId xmlns:a16="http://schemas.microsoft.com/office/drawing/2014/main" xmlns="" id="{FE582D68-01EA-4305-823A-D6F29117B02A}"/>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9" name="Freeform 8">
                <a:extLst>
                  <a:ext uri="{FF2B5EF4-FFF2-40B4-BE49-F238E27FC236}">
                    <a16:creationId xmlns:a16="http://schemas.microsoft.com/office/drawing/2014/main" xmlns="" id="{7633BCE3-EC31-46DE-BFF6-5B89EA54C9E7}"/>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0" name="Freeform 9">
                <a:extLst>
                  <a:ext uri="{FF2B5EF4-FFF2-40B4-BE49-F238E27FC236}">
                    <a16:creationId xmlns:a16="http://schemas.microsoft.com/office/drawing/2014/main" xmlns="" id="{5B1D25C1-F320-4D8A-B0E7-666CA9CF10A9}"/>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1" name="Group 30">
              <a:extLst>
                <a:ext uri="{FF2B5EF4-FFF2-40B4-BE49-F238E27FC236}">
                  <a16:creationId xmlns:a16="http://schemas.microsoft.com/office/drawing/2014/main" xmlns="" id="{E386E4D4-561A-425C-B33B-6153D9DEC3FE}"/>
                </a:ext>
              </a:extLst>
            </p:cNvPr>
            <p:cNvGrpSpPr/>
            <p:nvPr/>
          </p:nvGrpSpPr>
          <p:grpSpPr>
            <a:xfrm>
              <a:off x="954830" y="6522904"/>
              <a:ext cx="78514" cy="90146"/>
              <a:chOff x="4024313" y="469901"/>
              <a:chExt cx="300037" cy="344488"/>
            </a:xfrm>
            <a:solidFill>
              <a:schemeClr val="bg1"/>
            </a:solidFill>
          </p:grpSpPr>
          <p:sp>
            <p:nvSpPr>
              <p:cNvPr id="35" name="Freeform 14">
                <a:extLst>
                  <a:ext uri="{FF2B5EF4-FFF2-40B4-BE49-F238E27FC236}">
                    <a16:creationId xmlns:a16="http://schemas.microsoft.com/office/drawing/2014/main" xmlns="" id="{CC289BEE-E0FB-425D-8452-2946D2C44D7C}"/>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6" name="Freeform 15">
                <a:extLst>
                  <a:ext uri="{FF2B5EF4-FFF2-40B4-BE49-F238E27FC236}">
                    <a16:creationId xmlns:a16="http://schemas.microsoft.com/office/drawing/2014/main" xmlns="" id="{72AA3C3A-C706-4818-89C5-7E95086C3EFD}"/>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2" name="Group 25">
              <a:extLst>
                <a:ext uri="{FF2B5EF4-FFF2-40B4-BE49-F238E27FC236}">
                  <a16:creationId xmlns:a16="http://schemas.microsoft.com/office/drawing/2014/main" xmlns="" id="{B16D2B5B-64A5-4722-8D07-CE457321B36B}"/>
                </a:ext>
              </a:extLst>
            </p:cNvPr>
            <p:cNvGrpSpPr>
              <a:grpSpLocks noChangeAspect="1"/>
            </p:cNvGrpSpPr>
            <p:nvPr/>
          </p:nvGrpSpPr>
          <p:grpSpPr bwMode="auto">
            <a:xfrm>
              <a:off x="275782" y="6518774"/>
              <a:ext cx="83101" cy="98407"/>
              <a:chOff x="3256" y="1652"/>
              <a:chExt cx="1151" cy="1363"/>
            </a:xfrm>
            <a:solidFill>
              <a:schemeClr val="bg1"/>
            </a:solidFill>
          </p:grpSpPr>
          <p:sp>
            <p:nvSpPr>
              <p:cNvPr id="33" name="Freeform 27">
                <a:extLst>
                  <a:ext uri="{FF2B5EF4-FFF2-40B4-BE49-F238E27FC236}">
                    <a16:creationId xmlns:a16="http://schemas.microsoft.com/office/drawing/2014/main" xmlns="" id="{5AFDCE60-C267-45EB-B294-C206179B5F07}"/>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4" name="Freeform 28">
                <a:extLst>
                  <a:ext uri="{FF2B5EF4-FFF2-40B4-BE49-F238E27FC236}">
                    <a16:creationId xmlns:a16="http://schemas.microsoft.com/office/drawing/2014/main" xmlns="" id="{6628D0BF-AF6E-4695-B5C4-C3F8D107880D}"/>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sp>
        <p:nvSpPr>
          <p:cNvPr id="42" name="TextBox 5">
            <a:extLst>
              <a:ext uri="{FF2B5EF4-FFF2-40B4-BE49-F238E27FC236}">
                <a16:creationId xmlns:a16="http://schemas.microsoft.com/office/drawing/2014/main" xmlns="" id="{DAF289C0-60DD-4902-B8A3-5D046253D5FC}"/>
              </a:ext>
            </a:extLst>
          </p:cNvPr>
          <p:cNvSpPr txBox="1"/>
          <p:nvPr/>
        </p:nvSpPr>
        <p:spPr>
          <a:xfrm>
            <a:off x="-16423" y="156149"/>
            <a:ext cx="2977446" cy="523220"/>
          </a:xfrm>
          <a:prstGeom prst="rect">
            <a:avLst/>
          </a:prstGeom>
          <a:noFill/>
        </p:spPr>
        <p:txBody>
          <a:bodyPr wrap="square" rtlCol="0">
            <a:spAutoFit/>
          </a:bodyPr>
          <a:lstStyle/>
          <a:p>
            <a:pPr algn="ctr" rtl="1"/>
            <a:r>
              <a:rPr lang="ar-DZ" sz="2800" b="1" dirty="0" smtClean="0">
                <a:solidFill>
                  <a:srgbClr val="7030A0"/>
                </a:solidFill>
                <a:latin typeface="Arial" panose="020B0604020202020204" pitchFamily="34" charset="0"/>
                <a:cs typeface="Arial" panose="020B0604020202020204" pitchFamily="34" charset="0"/>
              </a:rPr>
              <a:t>معيار 35 الزكاة</a:t>
            </a:r>
            <a:endParaRPr lang="id-ID" sz="2800" b="1" dirty="0">
              <a:solidFill>
                <a:schemeClr val="accent1"/>
              </a:solidFill>
              <a:latin typeface="Arial" panose="020B0604020202020204" pitchFamily="34" charset="0"/>
              <a:cs typeface="Arial" panose="020B0604020202020204" pitchFamily="34" charset="0"/>
            </a:endParaRPr>
          </a:p>
        </p:txBody>
      </p:sp>
      <p:sp>
        <p:nvSpPr>
          <p:cNvPr id="43" name="TextBox 6">
            <a:extLst>
              <a:ext uri="{FF2B5EF4-FFF2-40B4-BE49-F238E27FC236}">
                <a16:creationId xmlns:a16="http://schemas.microsoft.com/office/drawing/2014/main" xmlns="" id="{55D23CA4-3BD7-4EF0-864C-D225A32F5219}"/>
              </a:ext>
            </a:extLst>
          </p:cNvPr>
          <p:cNvSpPr txBox="1"/>
          <p:nvPr/>
        </p:nvSpPr>
        <p:spPr>
          <a:xfrm>
            <a:off x="0" y="721107"/>
            <a:ext cx="9498499" cy="1169551"/>
          </a:xfrm>
          <a:prstGeom prst="rect">
            <a:avLst/>
          </a:prstGeom>
          <a:noFill/>
        </p:spPr>
        <p:txBody>
          <a:bodyPr wrap="square" rtlCol="0">
            <a:spAutoFit/>
          </a:bodyPr>
          <a:lstStyle/>
          <a:p>
            <a:pPr algn="r" rtl="1"/>
            <a:r>
              <a:rPr lang="ar-DZ" sz="1400" b="1" u="sng" dirty="0" smtClean="0">
                <a:solidFill>
                  <a:schemeClr val="accent2">
                    <a:lumMod val="60000"/>
                    <a:lumOff val="40000"/>
                  </a:schemeClr>
                </a:solidFill>
                <a:latin typeface="Arial" panose="020B0604020202020204" pitchFamily="34" charset="0"/>
                <a:cs typeface="Arial" panose="020B0604020202020204" pitchFamily="34" charset="0"/>
              </a:rPr>
              <a:t>التقديم: </a:t>
            </a:r>
            <a:r>
              <a:rPr lang="ar-DZ" sz="1400" b="1" dirty="0">
                <a:latin typeface="Arial" panose="020B0604020202020204" pitchFamily="34" charset="0"/>
                <a:cs typeface="Arial" panose="020B0604020202020204" pitchFamily="34" charset="0"/>
              </a:rPr>
              <a:t>يهدف هذا المعيـــــار إلى تحديد وعاء الزكاة، للمؤسسات المالية </a:t>
            </a:r>
            <a:r>
              <a:rPr lang="ar-DZ" sz="1400" b="1" dirty="0" smtClean="0">
                <a:latin typeface="Arial" panose="020B0604020202020204" pitchFamily="34" charset="0"/>
                <a:cs typeface="Arial" panose="020B0604020202020204" pitchFamily="34" charset="0"/>
              </a:rPr>
              <a:t>الإسلامية</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(المؤسسة </a:t>
            </a:r>
            <a:r>
              <a:rPr lang="ar-DZ" sz="1400" b="1" dirty="0">
                <a:latin typeface="Arial" panose="020B0604020202020204" pitchFamily="34" charset="0"/>
                <a:cs typeface="Arial" panose="020B0604020202020204" pitchFamily="34" charset="0"/>
              </a:rPr>
              <a:t>/</a:t>
            </a:r>
            <a:r>
              <a:rPr lang="ar-DZ" sz="1400" b="1" dirty="0" smtClean="0">
                <a:latin typeface="Arial" panose="020B0604020202020204" pitchFamily="34" charset="0"/>
                <a:cs typeface="Arial" panose="020B0604020202020204" pitchFamily="34" charset="0"/>
              </a:rPr>
              <a:t>المؤسسات) بيان </a:t>
            </a:r>
            <a:r>
              <a:rPr lang="ar-DZ" sz="1400" b="1" dirty="0">
                <a:latin typeface="Arial" panose="020B0604020202020204" pitchFamily="34" charset="0"/>
                <a:cs typeface="Arial" panose="020B0604020202020204" pitchFamily="34" charset="0"/>
              </a:rPr>
              <a:t>الموجودات </a:t>
            </a:r>
            <a:r>
              <a:rPr lang="ar-DZ" sz="1400" b="1" dirty="0" err="1">
                <a:latin typeface="Arial" panose="020B0604020202020204" pitchFamily="34" charset="0"/>
                <a:cs typeface="Arial" panose="020B0604020202020204" pitchFamily="34" charset="0"/>
              </a:rPr>
              <a:t>الزكوية</a:t>
            </a:r>
            <a:r>
              <a:rPr lang="ar-DZ" sz="1400" b="1" dirty="0">
                <a:latin typeface="Arial" panose="020B0604020202020204" pitchFamily="34" charset="0"/>
                <a:cs typeface="Arial" panose="020B0604020202020204" pitchFamily="34" charset="0"/>
              </a:rPr>
              <a:t> بأنواعها، وما يحسم منها </a:t>
            </a:r>
            <a:r>
              <a:rPr lang="ar-DZ" sz="1400" b="1" dirty="0" smtClean="0">
                <a:latin typeface="Arial" panose="020B0604020202020204" pitchFamily="34" charset="0"/>
                <a:cs typeface="Arial" panose="020B0604020202020204" pitchFamily="34" charset="0"/>
              </a:rPr>
              <a:t>من المطلوبات (الديون </a:t>
            </a:r>
            <a:r>
              <a:rPr lang="ar-DZ" sz="1400" b="1" dirty="0">
                <a:latin typeface="Arial" panose="020B0604020202020204" pitchFamily="34" charset="0"/>
                <a:cs typeface="Arial" panose="020B0604020202020204" pitchFamily="34" charset="0"/>
              </a:rPr>
              <a:t>على </a:t>
            </a:r>
            <a:r>
              <a:rPr lang="ar-DZ" sz="1400" b="1" dirty="0" smtClean="0">
                <a:latin typeface="Arial" panose="020B0604020202020204" pitchFamily="34" charset="0"/>
                <a:cs typeface="Arial" panose="020B0604020202020204" pitchFamily="34" charset="0"/>
              </a:rPr>
              <a:t>المؤسسة) </a:t>
            </a:r>
            <a:r>
              <a:rPr lang="ar-DZ" sz="1400" b="1" dirty="0">
                <a:latin typeface="Arial" panose="020B0604020202020204" pitchFamily="34" charset="0"/>
                <a:cs typeface="Arial" panose="020B0604020202020204" pitchFamily="34" charset="0"/>
              </a:rPr>
              <a:t>أو المخصصات بحسب طبيعتها، وبيان </a:t>
            </a:r>
            <a:r>
              <a:rPr lang="ar-DZ" sz="1400" b="1" dirty="0" smtClean="0">
                <a:latin typeface="Arial" panose="020B0604020202020204" pitchFamily="34" charset="0"/>
                <a:cs typeface="Arial" panose="020B0604020202020204" pitchFamily="34" charset="0"/>
              </a:rPr>
              <a:t>المقادير الواجب </a:t>
            </a:r>
            <a:r>
              <a:rPr lang="ar-DZ" sz="1400" b="1" dirty="0">
                <a:latin typeface="Arial" panose="020B0604020202020204" pitchFamily="34" charset="0"/>
                <a:cs typeface="Arial" panose="020B0604020202020204" pitchFamily="34" charset="0"/>
              </a:rPr>
              <a:t>إخراجها في الزكاة، وبيان ما تصرف فيه </a:t>
            </a:r>
            <a:r>
              <a:rPr lang="ar-DZ" sz="1400" b="1" dirty="0" smtClean="0">
                <a:latin typeface="Arial" panose="020B0604020202020204" pitchFamily="34" charset="0"/>
                <a:cs typeface="Arial" panose="020B0604020202020204" pitchFamily="34" charset="0"/>
              </a:rPr>
              <a:t>الزكاة,</a:t>
            </a:r>
          </a:p>
          <a:p>
            <a:pPr algn="r" rtl="1"/>
            <a:r>
              <a:rPr lang="ar-DZ" sz="1400" b="1" u="sng" dirty="0" smtClean="0">
                <a:solidFill>
                  <a:schemeClr val="accent2">
                    <a:lumMod val="60000"/>
                    <a:lumOff val="40000"/>
                  </a:schemeClr>
                </a:solidFill>
                <a:latin typeface="Arial" panose="020B0604020202020204" pitchFamily="34" charset="0"/>
                <a:cs typeface="Arial" panose="020B0604020202020204" pitchFamily="34" charset="0"/>
              </a:rPr>
              <a:t>نطاق المعيار</a:t>
            </a: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يتناول هذا المعيار تحديد وعاء الزكاة للمؤسســات </a:t>
            </a:r>
            <a:r>
              <a:rPr lang="ar-DZ" sz="1400" b="1" dirty="0" smtClean="0">
                <a:latin typeface="Arial" panose="020B0604020202020204" pitchFamily="34" charset="0"/>
                <a:cs typeface="Arial" panose="020B0604020202020204" pitchFamily="34" charset="0"/>
              </a:rPr>
              <a:t>(بما </a:t>
            </a:r>
            <a:r>
              <a:rPr lang="ar-DZ" sz="1400" b="1" dirty="0">
                <a:latin typeface="Arial" panose="020B0604020202020204" pitchFamily="34" charset="0"/>
                <a:cs typeface="Arial" panose="020B0604020202020204" pitchFamily="34" charset="0"/>
              </a:rPr>
              <a:t>فيها شركات </a:t>
            </a:r>
            <a:r>
              <a:rPr lang="ar-DZ" sz="1400" b="1" dirty="0" smtClean="0">
                <a:latin typeface="Arial" panose="020B0604020202020204" pitchFamily="34" charset="0"/>
                <a:cs typeface="Arial" panose="020B0604020202020204" pitchFamily="34" charset="0"/>
              </a:rPr>
              <a:t>التأمين الإســلامية) </a:t>
            </a:r>
            <a:r>
              <a:rPr lang="ar-DZ" sz="1400" b="1" dirty="0">
                <a:latin typeface="Arial" panose="020B0604020202020204" pitchFamily="34" charset="0"/>
                <a:cs typeface="Arial" panose="020B0604020202020204" pitchFamily="34" charset="0"/>
              </a:rPr>
              <a:t>والشركات التي تنشــئها المؤسســات أو تتبع لها </a:t>
            </a:r>
            <a:r>
              <a:rPr lang="ar-DZ" sz="1400" b="1" dirty="0" smtClean="0">
                <a:latin typeface="Arial" panose="020B0604020202020204" pitchFamily="34" charset="0"/>
                <a:cs typeface="Arial" panose="020B0604020202020204" pitchFamily="34" charset="0"/>
              </a:rPr>
              <a:t>(الشركة)، </a:t>
            </a:r>
            <a:r>
              <a:rPr lang="ar-DZ" sz="1400" b="1" dirty="0">
                <a:latin typeface="Arial" panose="020B0604020202020204" pitchFamily="34" charset="0"/>
                <a:cs typeface="Arial" panose="020B0604020202020204" pitchFamily="34" charset="0"/>
              </a:rPr>
              <a:t>وذلك </a:t>
            </a:r>
            <a:r>
              <a:rPr lang="ar-DZ" sz="1400" b="1" dirty="0" smtClean="0">
                <a:latin typeface="Arial" panose="020B0604020202020204" pitchFamily="34" charset="0"/>
                <a:cs typeface="Arial" panose="020B0604020202020204" pitchFamily="34" charset="0"/>
              </a:rPr>
              <a:t>من خلال </a:t>
            </a:r>
            <a:r>
              <a:rPr lang="ar-DZ" sz="1400" b="1" dirty="0">
                <a:latin typeface="Arial" panose="020B0604020202020204" pitchFamily="34" charset="0"/>
                <a:cs typeface="Arial" panose="020B0604020202020204" pitchFamily="34" charset="0"/>
              </a:rPr>
              <a:t>بيان بنود القوائــم المالية التي تدخل أو لا تدخل في تحديد هذا الوعاء، </a:t>
            </a:r>
            <a:r>
              <a:rPr lang="ar-DZ" sz="1400" b="1" dirty="0" smtClean="0">
                <a:latin typeface="Arial" panose="020B0604020202020204" pitchFamily="34" charset="0"/>
                <a:cs typeface="Arial" panose="020B0604020202020204" pitchFamily="34" charset="0"/>
              </a:rPr>
              <a:t>وبيان المطلوبات </a:t>
            </a:r>
            <a:r>
              <a:rPr lang="ar-DZ" sz="1400" b="1" dirty="0">
                <a:latin typeface="Arial" panose="020B0604020202020204" pitchFamily="34" charset="0"/>
                <a:cs typeface="Arial" panose="020B0604020202020204" pitchFamily="34" charset="0"/>
              </a:rPr>
              <a:t>والمخصصات التي تحســم أو لا تحســم من الموجودات </a:t>
            </a:r>
            <a:r>
              <a:rPr lang="ar-DZ" sz="1400" b="1" dirty="0" err="1">
                <a:latin typeface="Arial" panose="020B0604020202020204" pitchFamily="34" charset="0"/>
                <a:cs typeface="Arial" panose="020B0604020202020204" pitchFamily="34" charset="0"/>
              </a:rPr>
              <a:t>الزكوية</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كما يتناول </a:t>
            </a:r>
            <a:r>
              <a:rPr lang="ar-DZ" sz="1400" b="1" dirty="0">
                <a:latin typeface="Arial" panose="020B0604020202020204" pitchFamily="34" charset="0"/>
                <a:cs typeface="Arial" panose="020B0604020202020204" pitchFamily="34" charset="0"/>
              </a:rPr>
              <a:t>ما يتعلق بالمقادير الواجب إخراجهــا في الزكاة، وصرف الزكاة في </a:t>
            </a:r>
            <a:r>
              <a:rPr lang="ar-DZ" sz="1400" b="1" dirty="0" smtClean="0">
                <a:latin typeface="Arial" panose="020B0604020202020204" pitchFamily="34" charset="0"/>
                <a:cs typeface="Arial" panose="020B0604020202020204" pitchFamily="34" charset="0"/>
              </a:rPr>
              <a:t>مصارفها الثمانية</a:t>
            </a:r>
            <a:r>
              <a:rPr lang="ar-DZ" sz="1400" b="1" dirty="0">
                <a:latin typeface="Arial" panose="020B0604020202020204" pitchFamily="34" charset="0"/>
                <a:cs typeface="Arial" panose="020B0604020202020204" pitchFamily="34" charset="0"/>
              </a:rPr>
              <a:t>، والأحكام المتعلقة </a:t>
            </a:r>
            <a:r>
              <a:rPr lang="ar-DZ" sz="1400" b="1" dirty="0" smtClean="0">
                <a:latin typeface="Arial" panose="020B0604020202020204" pitchFamily="34" charset="0"/>
                <a:cs typeface="Arial" panose="020B0604020202020204" pitchFamily="34" charset="0"/>
              </a:rPr>
              <a:t>بصرفها, </a:t>
            </a:r>
            <a:endParaRPr lang="id-ID" sz="1400" b="1" u="sng" dirty="0">
              <a:solidFill>
                <a:schemeClr val="tx2">
                  <a:lumMod val="50000"/>
                </a:schemeClr>
              </a:solidFill>
              <a:latin typeface="Arial" panose="020B0604020202020204" pitchFamily="34" charset="0"/>
              <a:cs typeface="Arial" panose="020B0604020202020204" pitchFamily="34" charset="0"/>
            </a:endParaRPr>
          </a:p>
        </p:txBody>
      </p:sp>
      <p:sp>
        <p:nvSpPr>
          <p:cNvPr id="44" name="TextBox 17">
            <a:extLst>
              <a:ext uri="{FF2B5EF4-FFF2-40B4-BE49-F238E27FC236}">
                <a16:creationId xmlns:a16="http://schemas.microsoft.com/office/drawing/2014/main" xmlns="" id="{CDE1647D-CD32-4994-9B7E-26F135169CA6}"/>
              </a:ext>
            </a:extLst>
          </p:cNvPr>
          <p:cNvSpPr txBox="1"/>
          <p:nvPr/>
        </p:nvSpPr>
        <p:spPr>
          <a:xfrm>
            <a:off x="8293402" y="4163452"/>
            <a:ext cx="1252266" cy="307777"/>
          </a:xfrm>
          <a:prstGeom prst="rect">
            <a:avLst/>
          </a:prstGeom>
          <a:noFill/>
        </p:spPr>
        <p:txBody>
          <a:bodyPr wrap="none" rtlCol="0">
            <a:spAutoFit/>
          </a:bodyPr>
          <a:lstStyle/>
          <a:p>
            <a:pPr algn="r" rtl="1"/>
            <a:r>
              <a:rPr lang="ar-DZ" sz="1400" b="1" u="sng" dirty="0">
                <a:latin typeface="Arial" panose="020B0604020202020204" pitchFamily="34" charset="0"/>
                <a:cs typeface="Arial" panose="020B0604020202020204" pitchFamily="34" charset="0"/>
              </a:rPr>
              <a:t>الموجودات الثابتة </a:t>
            </a:r>
            <a:endParaRPr lang="en-US" sz="1400" b="1" u="sng" dirty="0">
              <a:solidFill>
                <a:srgbClr val="FFC000"/>
              </a:solidFill>
              <a:latin typeface="Arial" panose="020B0604020202020204" pitchFamily="34" charset="0"/>
              <a:cs typeface="Arial" panose="020B0604020202020204" pitchFamily="34" charset="0"/>
            </a:endParaRPr>
          </a:p>
        </p:txBody>
      </p:sp>
      <p:sp>
        <p:nvSpPr>
          <p:cNvPr id="45" name="TextBox 18">
            <a:extLst>
              <a:ext uri="{FF2B5EF4-FFF2-40B4-BE49-F238E27FC236}">
                <a16:creationId xmlns:a16="http://schemas.microsoft.com/office/drawing/2014/main" xmlns="" id="{F1198A0B-D9C7-42E4-83E3-7E1E2B0B4810}"/>
              </a:ext>
            </a:extLst>
          </p:cNvPr>
          <p:cNvSpPr txBox="1"/>
          <p:nvPr/>
        </p:nvSpPr>
        <p:spPr>
          <a:xfrm>
            <a:off x="10362357" y="4403548"/>
            <a:ext cx="1394933" cy="307777"/>
          </a:xfrm>
          <a:prstGeom prst="rect">
            <a:avLst/>
          </a:prstGeom>
          <a:noFill/>
        </p:spPr>
        <p:txBody>
          <a:bodyPr wrap="none" rtlCol="0">
            <a:spAutoFit/>
          </a:bodyPr>
          <a:lstStyle/>
          <a:p>
            <a:pPr algn="r" rtl="1"/>
            <a:r>
              <a:rPr lang="ar-DZ" sz="1400" b="1" dirty="0">
                <a:latin typeface="Arial" panose="020B0604020202020204" pitchFamily="34" charset="0"/>
                <a:cs typeface="Arial" panose="020B0604020202020204" pitchFamily="34" charset="0"/>
              </a:rPr>
              <a:t>شروط وجوب الزكاة</a:t>
            </a:r>
            <a:r>
              <a:rPr lang="ar-DZ" sz="1400" dirty="0">
                <a:latin typeface="Arial" panose="020B0604020202020204" pitchFamily="34" charset="0"/>
                <a:cs typeface="Arial" panose="020B0604020202020204" pitchFamily="34" charset="0"/>
              </a:rPr>
              <a:t> </a:t>
            </a:r>
            <a:endParaRPr lang="en-US" sz="1400" dirty="0">
              <a:solidFill>
                <a:srgbClr val="FFC000"/>
              </a:solidFill>
              <a:latin typeface="Arial" panose="020B0604020202020204" pitchFamily="34" charset="0"/>
              <a:cs typeface="Arial" panose="020B0604020202020204" pitchFamily="34" charset="0"/>
            </a:endParaRPr>
          </a:p>
        </p:txBody>
      </p:sp>
      <p:sp>
        <p:nvSpPr>
          <p:cNvPr id="4" name="ZoneTexte 3"/>
          <p:cNvSpPr txBox="1"/>
          <p:nvPr/>
        </p:nvSpPr>
        <p:spPr>
          <a:xfrm>
            <a:off x="738697" y="5007425"/>
            <a:ext cx="1217532" cy="1107996"/>
          </a:xfrm>
          <a:prstGeom prst="rect">
            <a:avLst/>
          </a:prstGeom>
          <a:noFill/>
        </p:spPr>
        <p:txBody>
          <a:bodyPr wrap="square" rtlCol="0">
            <a:spAutoFit/>
          </a:bodyPr>
          <a:lstStyle/>
          <a:p>
            <a:pPr algn="ctr"/>
            <a:r>
              <a:rPr lang="ar-DZ" sz="1200" b="1" u="sng" dirty="0">
                <a:latin typeface="Arial" panose="020B0604020202020204" pitchFamily="34" charset="0"/>
                <a:cs typeface="Arial" panose="020B0604020202020204" pitchFamily="34" charset="0"/>
              </a:rPr>
              <a:t>الاحتياطيات </a:t>
            </a:r>
            <a:r>
              <a:rPr lang="ar-DZ" sz="1200" b="1" u="sng" dirty="0" smtClean="0">
                <a:latin typeface="Arial" panose="020B0604020202020204" pitchFamily="34" charset="0"/>
                <a:cs typeface="Arial" panose="020B0604020202020204" pitchFamily="34" charset="0"/>
              </a:rPr>
              <a:t>:</a:t>
            </a:r>
          </a:p>
          <a:p>
            <a:pPr algn="ct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000" b="1" dirty="0" smtClean="0">
                <a:latin typeface="Arial" panose="020B0604020202020204" pitchFamily="34" charset="0"/>
                <a:cs typeface="Arial" panose="020B0604020202020204" pitchFamily="34" charset="0"/>
              </a:rPr>
              <a:t>-</a:t>
            </a:r>
            <a:r>
              <a:rPr lang="ar-DZ" sz="1000" b="1" dirty="0">
                <a:latin typeface="Arial" panose="020B0604020202020204" pitchFamily="34" charset="0"/>
                <a:cs typeface="Arial" panose="020B0604020202020204" pitchFamily="34" charset="0"/>
              </a:rPr>
              <a:t>تعريف </a:t>
            </a:r>
            <a:r>
              <a:rPr lang="ar-DZ" sz="1000" b="1" dirty="0" smtClean="0">
                <a:latin typeface="Arial" panose="020B0604020202020204" pitchFamily="34" charset="0"/>
                <a:cs typeface="Arial" panose="020B0604020202020204" pitchFamily="34" charset="0"/>
              </a:rPr>
              <a:t>الاحتياطيات</a:t>
            </a:r>
          </a:p>
          <a:p>
            <a:pPr algn="r" rtl="1"/>
            <a:r>
              <a:rPr lang="ar-DZ" sz="1000" b="1" dirty="0" smtClean="0">
                <a:latin typeface="Arial" panose="020B0604020202020204" pitchFamily="34" charset="0"/>
                <a:cs typeface="Arial" panose="020B0604020202020204" pitchFamily="34" charset="0"/>
              </a:rPr>
              <a:t>-</a:t>
            </a:r>
            <a:r>
              <a:rPr lang="ar-DZ" sz="1000" b="1" dirty="0">
                <a:latin typeface="Arial" panose="020B0604020202020204" pitchFamily="34" charset="0"/>
                <a:cs typeface="Arial" panose="020B0604020202020204" pitchFamily="34" charset="0"/>
              </a:rPr>
              <a:t>طبيعة وحكم الاحتياطيات </a:t>
            </a:r>
            <a:endParaRPr lang="ar-DZ" sz="1000" b="1" dirty="0" smtClean="0">
              <a:latin typeface="Arial" panose="020B0604020202020204" pitchFamily="34" charset="0"/>
              <a:cs typeface="Arial" panose="020B0604020202020204" pitchFamily="34" charset="0"/>
            </a:endParaRPr>
          </a:p>
          <a:p>
            <a:pPr algn="r"/>
            <a:r>
              <a:rPr lang="ar-DZ" sz="1100" b="1" dirty="0" smtClean="0">
                <a:latin typeface="Arial" panose="020B0604020202020204" pitchFamily="34" charset="0"/>
                <a:cs typeface="Arial" panose="020B0604020202020204" pitchFamily="34" charset="0"/>
              </a:rPr>
              <a:t>-تطبيقات الاحتياطيات</a:t>
            </a:r>
            <a:r>
              <a:rPr lang="ar-DZ" sz="1100" dirty="0" smtClean="0">
                <a:latin typeface="Arial" panose="020B0604020202020204" pitchFamily="34" charset="0"/>
                <a:cs typeface="Arial" panose="020B0604020202020204" pitchFamily="34" charset="0"/>
              </a:rPr>
              <a:t> </a:t>
            </a:r>
            <a:r>
              <a:rPr lang="ar-DZ" sz="1100" dirty="0">
                <a:latin typeface="Arial" panose="020B0604020202020204" pitchFamily="34" charset="0"/>
                <a:cs typeface="Arial" panose="020B0604020202020204" pitchFamily="34" charset="0"/>
              </a:rPr>
              <a:t/>
            </a:r>
            <a:br>
              <a:rPr lang="ar-DZ" sz="1100" dirty="0">
                <a:latin typeface="Arial" panose="020B0604020202020204" pitchFamily="34" charset="0"/>
                <a:cs typeface="Arial" panose="020B0604020202020204" pitchFamily="34" charset="0"/>
              </a:rPr>
            </a:br>
            <a:endParaRPr lang="fr-FR" sz="1100" b="1" dirty="0">
              <a:latin typeface="Arial" panose="020B0604020202020204" pitchFamily="34" charset="0"/>
              <a:cs typeface="Arial" panose="020B0604020202020204" pitchFamily="34" charset="0"/>
            </a:endParaRPr>
          </a:p>
        </p:txBody>
      </p:sp>
      <p:sp>
        <p:nvSpPr>
          <p:cNvPr id="7" name="ZoneTexte 6"/>
          <p:cNvSpPr txBox="1"/>
          <p:nvPr/>
        </p:nvSpPr>
        <p:spPr>
          <a:xfrm>
            <a:off x="3477914" y="4983390"/>
            <a:ext cx="1236372" cy="1200329"/>
          </a:xfrm>
          <a:prstGeom prst="rect">
            <a:avLst/>
          </a:prstGeom>
          <a:noFill/>
        </p:spPr>
        <p:txBody>
          <a:bodyPr wrap="square" rtlCol="0">
            <a:spAutoFit/>
          </a:bodyPr>
          <a:lstStyle/>
          <a:p>
            <a:pPr algn="ctr" rtl="1"/>
            <a:r>
              <a:rPr lang="ar-DZ" sz="1200" b="1" dirty="0" smtClean="0">
                <a:latin typeface="Arial" panose="020B0604020202020204" pitchFamily="34" charset="0"/>
                <a:cs typeface="Arial" panose="020B0604020202020204" pitchFamily="34" charset="0"/>
              </a:rPr>
              <a:t>-المصارف </a:t>
            </a:r>
            <a:r>
              <a:rPr lang="ar-DZ" sz="1200" b="1" dirty="0">
                <a:latin typeface="Arial" panose="020B0604020202020204" pitchFamily="34" charset="0"/>
                <a:cs typeface="Arial" panose="020B0604020202020204" pitchFamily="34" charset="0"/>
              </a:rPr>
              <a:t>الثمانية التي تصرف فيها الزكاة </a:t>
            </a:r>
            <a:endParaRPr lang="ar-DZ" sz="1200" b="1" dirty="0" smtClean="0">
              <a:latin typeface="Arial" panose="020B0604020202020204" pitchFamily="34" charset="0"/>
              <a:cs typeface="Arial" panose="020B0604020202020204" pitchFamily="34" charset="0"/>
            </a:endParaRPr>
          </a:p>
          <a:p>
            <a:pPr algn="ctr" rtl="1"/>
            <a:r>
              <a:rPr lang="ar-DZ" sz="1200" b="1" dirty="0">
                <a:latin typeface="Arial" panose="020B0604020202020204" pitchFamily="34" charset="0"/>
                <a:cs typeface="Arial" panose="020B0604020202020204" pitchFamily="34" charset="0"/>
              </a:rPr>
              <a:t>أحكام تتعلق بصرف الزكاة </a:t>
            </a:r>
            <a:endParaRPr lang="ar-DZ" sz="1200" b="1" dirty="0" smtClean="0">
              <a:latin typeface="Arial" panose="020B0604020202020204" pitchFamily="34" charset="0"/>
              <a:cs typeface="Arial" panose="020B0604020202020204" pitchFamily="34" charset="0"/>
            </a:endParaRPr>
          </a:p>
          <a:p>
            <a:pPr algn="ctr" rtl="1"/>
            <a:r>
              <a:rPr lang="ar-DZ" sz="1200" b="1" dirty="0" smtClean="0">
                <a:latin typeface="Arial" panose="020B0604020202020204" pitchFamily="34" charset="0"/>
                <a:cs typeface="Arial" panose="020B0604020202020204" pitchFamily="34" charset="0"/>
              </a:rPr>
              <a:t>أنصبة </a:t>
            </a:r>
            <a:r>
              <a:rPr lang="ar-DZ" sz="1200" b="1" dirty="0">
                <a:latin typeface="Arial" panose="020B0604020202020204" pitchFamily="34" charset="0"/>
                <a:cs typeface="Arial" panose="020B0604020202020204" pitchFamily="34" charset="0"/>
              </a:rPr>
              <a:t>الأنعام </a:t>
            </a:r>
            <a:r>
              <a:rPr lang="ar-DZ" sz="1200" b="1" dirty="0" smtClean="0">
                <a:latin typeface="Arial" panose="020B0604020202020204" pitchFamily="34" charset="0"/>
                <a:cs typeface="Arial" panose="020B0604020202020204" pitchFamily="34" charset="0"/>
              </a:rPr>
              <a:t>وزكاتها</a:t>
            </a:r>
          </a:p>
        </p:txBody>
      </p:sp>
      <p:sp>
        <p:nvSpPr>
          <p:cNvPr id="46" name="Freeform 37">
            <a:extLst>
              <a:ext uri="{FF2B5EF4-FFF2-40B4-BE49-F238E27FC236}">
                <a16:creationId xmlns:a16="http://schemas.microsoft.com/office/drawing/2014/main" xmlns="" id="{FC5F9A38-B26A-4BBB-9BC9-548C93914C7B}"/>
              </a:ext>
            </a:extLst>
          </p:cNvPr>
          <p:cNvSpPr/>
          <p:nvPr/>
        </p:nvSpPr>
        <p:spPr>
          <a:xfrm>
            <a:off x="5398299" y="4612913"/>
            <a:ext cx="2304214" cy="1626283"/>
          </a:xfrm>
          <a:custGeom>
            <a:avLst/>
            <a:gdLst>
              <a:gd name="connsiteX0" fmla="*/ 509208 w 992482"/>
              <a:gd name="connsiteY0" fmla="*/ 260 h 991385"/>
              <a:gd name="connsiteX1" fmla="*/ 541875 w 992482"/>
              <a:gd name="connsiteY1" fmla="*/ 4067 h 991385"/>
              <a:gd name="connsiteX2" fmla="*/ 557655 w 992482"/>
              <a:gd name="connsiteY2" fmla="*/ 15160 h 991385"/>
              <a:gd name="connsiteX3" fmla="*/ 554816 w 992482"/>
              <a:gd name="connsiteY3" fmla="*/ 78001 h 991385"/>
              <a:gd name="connsiteX4" fmla="*/ 619941 w 992482"/>
              <a:gd name="connsiteY4" fmla="*/ 94311 h 991385"/>
              <a:gd name="connsiteX5" fmla="*/ 644097 w 992482"/>
              <a:gd name="connsiteY5" fmla="*/ 34666 h 991385"/>
              <a:gd name="connsiteX6" fmla="*/ 656347 w 992482"/>
              <a:gd name="connsiteY6" fmla="*/ 25594 h 991385"/>
              <a:gd name="connsiteX7" fmla="*/ 664237 w 992482"/>
              <a:gd name="connsiteY7" fmla="*/ 31141 h 991385"/>
              <a:gd name="connsiteX8" fmla="*/ 723825 w 992482"/>
              <a:gd name="connsiteY8" fmla="*/ 55347 h 991385"/>
              <a:gd name="connsiteX9" fmla="*/ 734068 w 992482"/>
              <a:gd name="connsiteY9" fmla="*/ 74335 h 991385"/>
              <a:gd name="connsiteX10" fmla="*/ 709913 w 992482"/>
              <a:gd name="connsiteY10" fmla="*/ 133981 h 991385"/>
              <a:gd name="connsiteX11" fmla="*/ 763964 w 992482"/>
              <a:gd name="connsiteY11" fmla="*/ 166083 h 991385"/>
              <a:gd name="connsiteX12" fmla="*/ 812965 w 992482"/>
              <a:gd name="connsiteY12" fmla="*/ 129797 h 991385"/>
              <a:gd name="connsiteX13" fmla="*/ 818502 w 992482"/>
              <a:gd name="connsiteY13" fmla="*/ 121901 h 991385"/>
              <a:gd name="connsiteX14" fmla="*/ 833105 w 992482"/>
              <a:gd name="connsiteY14" fmla="*/ 126272 h 991385"/>
              <a:gd name="connsiteX15" fmla="*/ 876083 w 992482"/>
              <a:gd name="connsiteY15" fmla="*/ 174167 h 991385"/>
              <a:gd name="connsiteX16" fmla="*/ 879612 w 992482"/>
              <a:gd name="connsiteY16" fmla="*/ 194331 h 991385"/>
              <a:gd name="connsiteX17" fmla="*/ 832964 w 992482"/>
              <a:gd name="connsiteY17" fmla="*/ 244059 h 991385"/>
              <a:gd name="connsiteX18" fmla="*/ 869229 w 992482"/>
              <a:gd name="connsiteY18" fmla="*/ 293128 h 991385"/>
              <a:gd name="connsiteX19" fmla="*/ 870405 w 992482"/>
              <a:gd name="connsiteY19" fmla="*/ 299850 h 991385"/>
              <a:gd name="connsiteX20" fmla="*/ 928473 w 992482"/>
              <a:gd name="connsiteY20" fmla="*/ 275832 h 991385"/>
              <a:gd name="connsiteX21" fmla="*/ 944252 w 992482"/>
              <a:gd name="connsiteY21" fmla="*/ 286924 h 991385"/>
              <a:gd name="connsiteX22" fmla="*/ 968266 w 992482"/>
              <a:gd name="connsiteY22" fmla="*/ 345065 h 991385"/>
              <a:gd name="connsiteX23" fmla="*/ 965082 w 992482"/>
              <a:gd name="connsiteY23" fmla="*/ 366404 h 991385"/>
              <a:gd name="connsiteX24" fmla="*/ 907015 w 992482"/>
              <a:gd name="connsiteY24" fmla="*/ 390422 h 991385"/>
              <a:gd name="connsiteX25" fmla="*/ 918779 w 992482"/>
              <a:gd name="connsiteY25" fmla="*/ 457634 h 991385"/>
              <a:gd name="connsiteX26" fmla="*/ 981552 w 992482"/>
              <a:gd name="connsiteY26" fmla="*/ 460502 h 991385"/>
              <a:gd name="connsiteX27" fmla="*/ 990618 w 992482"/>
              <a:gd name="connsiteY27" fmla="*/ 472769 h 991385"/>
              <a:gd name="connsiteX28" fmla="*/ 988955 w 992482"/>
              <a:gd name="connsiteY28" fmla="*/ 542331 h 991385"/>
              <a:gd name="connsiteX29" fmla="*/ 976705 w 992482"/>
              <a:gd name="connsiteY29" fmla="*/ 551403 h 991385"/>
              <a:gd name="connsiteX30" fmla="*/ 915109 w 992482"/>
              <a:gd name="connsiteY30" fmla="*/ 555257 h 991385"/>
              <a:gd name="connsiteX31" fmla="*/ 904380 w 992482"/>
              <a:gd name="connsiteY31" fmla="*/ 612552 h 991385"/>
              <a:gd name="connsiteX32" fmla="*/ 898843 w 992482"/>
              <a:gd name="connsiteY32" fmla="*/ 620448 h 991385"/>
              <a:gd name="connsiteX33" fmla="*/ 951719 w 992482"/>
              <a:gd name="connsiteY33" fmla="*/ 645829 h 991385"/>
              <a:gd name="connsiteX34" fmla="*/ 961961 w 992482"/>
              <a:gd name="connsiteY34" fmla="*/ 664818 h 991385"/>
              <a:gd name="connsiteX35" fmla="*/ 937806 w 992482"/>
              <a:gd name="connsiteY35" fmla="*/ 724463 h 991385"/>
              <a:gd name="connsiteX36" fmla="*/ 925556 w 992482"/>
              <a:gd name="connsiteY36" fmla="*/ 733534 h 991385"/>
              <a:gd name="connsiteX37" fmla="*/ 918842 w 992482"/>
              <a:gd name="connsiteY37" fmla="*/ 734709 h 991385"/>
              <a:gd name="connsiteX38" fmla="*/ 859254 w 992482"/>
              <a:gd name="connsiteY38" fmla="*/ 710503 h 991385"/>
              <a:gd name="connsiteX39" fmla="*/ 820495 w 992482"/>
              <a:gd name="connsiteY39" fmla="*/ 765777 h 991385"/>
              <a:gd name="connsiteX40" fmla="*/ 862297 w 992482"/>
              <a:gd name="connsiteY40" fmla="*/ 806951 h 991385"/>
              <a:gd name="connsiteX41" fmla="*/ 859113 w 992482"/>
              <a:gd name="connsiteY41" fmla="*/ 828290 h 991385"/>
              <a:gd name="connsiteX42" fmla="*/ 812465 w 992482"/>
              <a:gd name="connsiteY42" fmla="*/ 878017 h 991385"/>
              <a:gd name="connsiteX43" fmla="*/ 805751 w 992482"/>
              <a:gd name="connsiteY43" fmla="*/ 879192 h 991385"/>
              <a:gd name="connsiteX44" fmla="*/ 791148 w 992482"/>
              <a:gd name="connsiteY44" fmla="*/ 874821 h 991385"/>
              <a:gd name="connsiteX45" fmla="*/ 749346 w 992482"/>
              <a:gd name="connsiteY45" fmla="*/ 833647 h 991385"/>
              <a:gd name="connsiteX46" fmla="*/ 699169 w 992482"/>
              <a:gd name="connsiteY46" fmla="*/ 863211 h 991385"/>
              <a:gd name="connsiteX47" fmla="*/ 693632 w 992482"/>
              <a:gd name="connsiteY47" fmla="*/ 871107 h 991385"/>
              <a:gd name="connsiteX48" fmla="*/ 716470 w 992482"/>
              <a:gd name="connsiteY48" fmla="*/ 922527 h 991385"/>
              <a:gd name="connsiteX49" fmla="*/ 706573 w 992482"/>
              <a:gd name="connsiteY49" fmla="*/ 945041 h 991385"/>
              <a:gd name="connsiteX50" fmla="*/ 641792 w 992482"/>
              <a:gd name="connsiteY50" fmla="*/ 970234 h 991385"/>
              <a:gd name="connsiteX51" fmla="*/ 626013 w 992482"/>
              <a:gd name="connsiteY51" fmla="*/ 959141 h 991385"/>
              <a:gd name="connsiteX52" fmla="*/ 601999 w 992482"/>
              <a:gd name="connsiteY52" fmla="*/ 901000 h 991385"/>
              <a:gd name="connsiteX53" fmla="*/ 569608 w 992482"/>
              <a:gd name="connsiteY53" fmla="*/ 913597 h 991385"/>
              <a:gd name="connsiteX54" fmla="*/ 534865 w 992482"/>
              <a:gd name="connsiteY54" fmla="*/ 912750 h 991385"/>
              <a:gd name="connsiteX55" fmla="*/ 532026 w 992482"/>
              <a:gd name="connsiteY55" fmla="*/ 975592 h 991385"/>
              <a:gd name="connsiteX56" fmla="*/ 520952 w 992482"/>
              <a:gd name="connsiteY56" fmla="*/ 991385 h 991385"/>
              <a:gd name="connsiteX57" fmla="*/ 451466 w 992482"/>
              <a:gd name="connsiteY57" fmla="*/ 989692 h 991385"/>
              <a:gd name="connsiteX58" fmla="*/ 434510 w 992482"/>
              <a:gd name="connsiteY58" fmla="*/ 971879 h 991385"/>
              <a:gd name="connsiteX59" fmla="*/ 438526 w 992482"/>
              <a:gd name="connsiteY59" fmla="*/ 915758 h 991385"/>
              <a:gd name="connsiteX60" fmla="*/ 373400 w 992482"/>
              <a:gd name="connsiteY60" fmla="*/ 899449 h 991385"/>
              <a:gd name="connsiteX61" fmla="*/ 348068 w 992482"/>
              <a:gd name="connsiteY61" fmla="*/ 952373 h 991385"/>
              <a:gd name="connsiteX62" fmla="*/ 335818 w 992482"/>
              <a:gd name="connsiteY62" fmla="*/ 961444 h 991385"/>
              <a:gd name="connsiteX63" fmla="*/ 329105 w 992482"/>
              <a:gd name="connsiteY63" fmla="*/ 962619 h 991385"/>
              <a:gd name="connsiteX64" fmla="*/ 262803 w 992482"/>
              <a:gd name="connsiteY64" fmla="*/ 939588 h 991385"/>
              <a:gd name="connsiteX65" fmla="*/ 259273 w 992482"/>
              <a:gd name="connsiteY65" fmla="*/ 919424 h 991385"/>
              <a:gd name="connsiteX66" fmla="*/ 283429 w 992482"/>
              <a:gd name="connsiteY66" fmla="*/ 859779 h 991385"/>
              <a:gd name="connsiteX67" fmla="*/ 228201 w 992482"/>
              <a:gd name="connsiteY67" fmla="*/ 820956 h 991385"/>
              <a:gd name="connsiteX68" fmla="*/ 180376 w 992482"/>
              <a:gd name="connsiteY68" fmla="*/ 863962 h 991385"/>
              <a:gd name="connsiteX69" fmla="*/ 173663 w 992482"/>
              <a:gd name="connsiteY69" fmla="*/ 865137 h 991385"/>
              <a:gd name="connsiteX70" fmla="*/ 159060 w 992482"/>
              <a:gd name="connsiteY70" fmla="*/ 860766 h 991385"/>
              <a:gd name="connsiteX71" fmla="*/ 116082 w 992482"/>
              <a:gd name="connsiteY71" fmla="*/ 812871 h 991385"/>
              <a:gd name="connsiteX72" fmla="*/ 112553 w 992482"/>
              <a:gd name="connsiteY72" fmla="*/ 792707 h 991385"/>
              <a:gd name="connsiteX73" fmla="*/ 160377 w 992482"/>
              <a:gd name="connsiteY73" fmla="*/ 749701 h 991385"/>
              <a:gd name="connsiteX74" fmla="*/ 124113 w 992482"/>
              <a:gd name="connsiteY74" fmla="*/ 700631 h 991385"/>
              <a:gd name="connsiteX75" fmla="*/ 122936 w 992482"/>
              <a:gd name="connsiteY75" fmla="*/ 693910 h 991385"/>
              <a:gd name="connsiteX76" fmla="*/ 63693 w 992482"/>
              <a:gd name="connsiteY76" fmla="*/ 711207 h 991385"/>
              <a:gd name="connsiteX77" fmla="*/ 42376 w 992482"/>
              <a:gd name="connsiteY77" fmla="*/ 708010 h 991385"/>
              <a:gd name="connsiteX78" fmla="*/ 23899 w 992482"/>
              <a:gd name="connsiteY78" fmla="*/ 641973 h 991385"/>
              <a:gd name="connsiteX79" fmla="*/ 28259 w 992482"/>
              <a:gd name="connsiteY79" fmla="*/ 627355 h 991385"/>
              <a:gd name="connsiteX80" fmla="*/ 86327 w 992482"/>
              <a:gd name="connsiteY80" fmla="*/ 603338 h 991385"/>
              <a:gd name="connsiteX81" fmla="*/ 74562 w 992482"/>
              <a:gd name="connsiteY81" fmla="*/ 536125 h 991385"/>
              <a:gd name="connsiteX82" fmla="*/ 11790 w 992482"/>
              <a:gd name="connsiteY82" fmla="*/ 533258 h 991385"/>
              <a:gd name="connsiteX83" fmla="*/ 1547 w 992482"/>
              <a:gd name="connsiteY83" fmla="*/ 514269 h 991385"/>
              <a:gd name="connsiteX84" fmla="*/ 4386 w 992482"/>
              <a:gd name="connsiteY84" fmla="*/ 451428 h 991385"/>
              <a:gd name="connsiteX85" fmla="*/ 15460 w 992482"/>
              <a:gd name="connsiteY85" fmla="*/ 435635 h 991385"/>
              <a:gd name="connsiteX86" fmla="*/ 78232 w 992482"/>
              <a:gd name="connsiteY86" fmla="*/ 438503 h 991385"/>
              <a:gd name="connsiteX87" fmla="*/ 88961 w 992482"/>
              <a:gd name="connsiteY87" fmla="*/ 381208 h 991385"/>
              <a:gd name="connsiteX88" fmla="*/ 94498 w 992482"/>
              <a:gd name="connsiteY88" fmla="*/ 373311 h 991385"/>
              <a:gd name="connsiteX89" fmla="*/ 41623 w 992482"/>
              <a:gd name="connsiteY89" fmla="*/ 347930 h 991385"/>
              <a:gd name="connsiteX90" fmla="*/ 31380 w 992482"/>
              <a:gd name="connsiteY90" fmla="*/ 328942 h 991385"/>
              <a:gd name="connsiteX91" fmla="*/ 54359 w 992482"/>
              <a:gd name="connsiteY91" fmla="*/ 262576 h 991385"/>
              <a:gd name="connsiteX92" fmla="*/ 67786 w 992482"/>
              <a:gd name="connsiteY92" fmla="*/ 260226 h 991385"/>
              <a:gd name="connsiteX93" fmla="*/ 74499 w 992482"/>
              <a:gd name="connsiteY93" fmla="*/ 259051 h 991385"/>
              <a:gd name="connsiteX94" fmla="*/ 134088 w 992482"/>
              <a:gd name="connsiteY94" fmla="*/ 283257 h 991385"/>
              <a:gd name="connsiteX95" fmla="*/ 172846 w 992482"/>
              <a:gd name="connsiteY95" fmla="*/ 227982 h 991385"/>
              <a:gd name="connsiteX96" fmla="*/ 129868 w 992482"/>
              <a:gd name="connsiteY96" fmla="*/ 180088 h 991385"/>
              <a:gd name="connsiteX97" fmla="*/ 133052 w 992482"/>
              <a:gd name="connsiteY97" fmla="*/ 158749 h 991385"/>
              <a:gd name="connsiteX98" fmla="*/ 180877 w 992482"/>
              <a:gd name="connsiteY98" fmla="*/ 115743 h 991385"/>
              <a:gd name="connsiteX99" fmla="*/ 187590 w 992482"/>
              <a:gd name="connsiteY99" fmla="*/ 114568 h 991385"/>
              <a:gd name="connsiteX100" fmla="*/ 202193 w 992482"/>
              <a:gd name="connsiteY100" fmla="*/ 118939 h 991385"/>
              <a:gd name="connsiteX101" fmla="*/ 243995 w 992482"/>
              <a:gd name="connsiteY101" fmla="*/ 160112 h 991385"/>
              <a:gd name="connsiteX102" fmla="*/ 292996 w 992482"/>
              <a:gd name="connsiteY102" fmla="*/ 123827 h 991385"/>
              <a:gd name="connsiteX103" fmla="*/ 299709 w 992482"/>
              <a:gd name="connsiteY103" fmla="*/ 122652 h 991385"/>
              <a:gd name="connsiteX104" fmla="*/ 275695 w 992482"/>
              <a:gd name="connsiteY104" fmla="*/ 64511 h 991385"/>
              <a:gd name="connsiteX105" fmla="*/ 286769 w 992482"/>
              <a:gd name="connsiteY105" fmla="*/ 48718 h 991385"/>
              <a:gd name="connsiteX106" fmla="*/ 351549 w 992482"/>
              <a:gd name="connsiteY106" fmla="*/ 23526 h 991385"/>
              <a:gd name="connsiteX107" fmla="*/ 367328 w 992482"/>
              <a:gd name="connsiteY107" fmla="*/ 34618 h 991385"/>
              <a:gd name="connsiteX108" fmla="*/ 390166 w 992482"/>
              <a:gd name="connsiteY108" fmla="*/ 86038 h 991385"/>
              <a:gd name="connsiteX109" fmla="*/ 423733 w 992482"/>
              <a:gd name="connsiteY109" fmla="*/ 80163 h 991385"/>
              <a:gd name="connsiteX110" fmla="*/ 457300 w 992482"/>
              <a:gd name="connsiteY110" fmla="*/ 74288 h 991385"/>
              <a:gd name="connsiteX111" fmla="*/ 460139 w 992482"/>
              <a:gd name="connsiteY111" fmla="*/ 11446 h 991385"/>
              <a:gd name="connsiteX112" fmla="*/ 472389 w 992482"/>
              <a:gd name="connsiteY112" fmla="*/ 2375 h 991385"/>
              <a:gd name="connsiteX113" fmla="*/ 509208 w 992482"/>
              <a:gd name="connsiteY113" fmla="*/ 260 h 991385"/>
              <a:gd name="connsiteX114" fmla="*/ 495780 w 992482"/>
              <a:gd name="connsiteY114" fmla="*/ 163029 h 991385"/>
              <a:gd name="connsiteX115" fmla="*/ 162439 w 992482"/>
              <a:gd name="connsiteY115" fmla="*/ 496370 h 991385"/>
              <a:gd name="connsiteX116" fmla="*/ 495780 w 992482"/>
              <a:gd name="connsiteY116" fmla="*/ 829712 h 991385"/>
              <a:gd name="connsiteX117" fmla="*/ 829122 w 992482"/>
              <a:gd name="connsiteY117" fmla="*/ 496370 h 991385"/>
              <a:gd name="connsiteX118" fmla="*/ 495780 w 992482"/>
              <a:gd name="connsiteY118" fmla="*/ 163029 h 991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992482" h="991385">
                <a:moveTo>
                  <a:pt x="509208" y="260"/>
                </a:moveTo>
                <a:cubicBezTo>
                  <a:pt x="520559" y="871"/>
                  <a:pt x="531217" y="2469"/>
                  <a:pt x="541875" y="4067"/>
                </a:cubicBezTo>
                <a:cubicBezTo>
                  <a:pt x="548588" y="2892"/>
                  <a:pt x="556478" y="8439"/>
                  <a:pt x="557655" y="15160"/>
                </a:cubicBezTo>
                <a:cubicBezTo>
                  <a:pt x="554816" y="78001"/>
                  <a:pt x="554816" y="78001"/>
                  <a:pt x="554816" y="78001"/>
                </a:cubicBezTo>
                <a:cubicBezTo>
                  <a:pt x="576132" y="81197"/>
                  <a:pt x="597449" y="84393"/>
                  <a:pt x="619941" y="94311"/>
                </a:cubicBezTo>
                <a:cubicBezTo>
                  <a:pt x="644097" y="34666"/>
                  <a:pt x="644097" y="34666"/>
                  <a:pt x="644097" y="34666"/>
                </a:cubicBezTo>
                <a:cubicBezTo>
                  <a:pt x="650810" y="33491"/>
                  <a:pt x="649634" y="26769"/>
                  <a:pt x="656347" y="25594"/>
                </a:cubicBezTo>
                <a:cubicBezTo>
                  <a:pt x="656347" y="25594"/>
                  <a:pt x="663060" y="24419"/>
                  <a:pt x="664237" y="31141"/>
                </a:cubicBezTo>
                <a:cubicBezTo>
                  <a:pt x="685553" y="34337"/>
                  <a:pt x="708046" y="44254"/>
                  <a:pt x="723825" y="55347"/>
                </a:cubicBezTo>
                <a:cubicBezTo>
                  <a:pt x="731715" y="60893"/>
                  <a:pt x="739605" y="66439"/>
                  <a:pt x="734068" y="74335"/>
                </a:cubicBezTo>
                <a:cubicBezTo>
                  <a:pt x="709913" y="133981"/>
                  <a:pt x="709913" y="133981"/>
                  <a:pt x="709913" y="133981"/>
                </a:cubicBezTo>
                <a:cubicBezTo>
                  <a:pt x="732405" y="143898"/>
                  <a:pt x="748185" y="154990"/>
                  <a:pt x="763964" y="166083"/>
                </a:cubicBezTo>
                <a:cubicBezTo>
                  <a:pt x="812965" y="129797"/>
                  <a:pt x="812965" y="129797"/>
                  <a:pt x="812965" y="129797"/>
                </a:cubicBezTo>
                <a:cubicBezTo>
                  <a:pt x="811789" y="123076"/>
                  <a:pt x="818502" y="121901"/>
                  <a:pt x="818502" y="121901"/>
                </a:cubicBezTo>
                <a:cubicBezTo>
                  <a:pt x="825215" y="120726"/>
                  <a:pt x="826392" y="127447"/>
                  <a:pt x="833105" y="126272"/>
                </a:cubicBezTo>
                <a:cubicBezTo>
                  <a:pt x="850061" y="144086"/>
                  <a:pt x="867017" y="161900"/>
                  <a:pt x="876083" y="174167"/>
                </a:cubicBezTo>
                <a:cubicBezTo>
                  <a:pt x="883973" y="179714"/>
                  <a:pt x="886326" y="193156"/>
                  <a:pt x="879612" y="194331"/>
                </a:cubicBezTo>
                <a:cubicBezTo>
                  <a:pt x="832964" y="244059"/>
                  <a:pt x="832964" y="244059"/>
                  <a:pt x="832964" y="244059"/>
                </a:cubicBezTo>
                <a:cubicBezTo>
                  <a:pt x="848744" y="255151"/>
                  <a:pt x="858986" y="274140"/>
                  <a:pt x="869229" y="293128"/>
                </a:cubicBezTo>
                <a:cubicBezTo>
                  <a:pt x="869229" y="293128"/>
                  <a:pt x="869229" y="293128"/>
                  <a:pt x="870405" y="299850"/>
                </a:cubicBezTo>
                <a:cubicBezTo>
                  <a:pt x="928473" y="275832"/>
                  <a:pt x="928473" y="275832"/>
                  <a:pt x="928473" y="275832"/>
                </a:cubicBezTo>
                <a:cubicBezTo>
                  <a:pt x="935186" y="274657"/>
                  <a:pt x="943076" y="280203"/>
                  <a:pt x="944252" y="286924"/>
                </a:cubicBezTo>
                <a:cubicBezTo>
                  <a:pt x="954495" y="305913"/>
                  <a:pt x="964737" y="324902"/>
                  <a:pt x="968266" y="345065"/>
                </a:cubicBezTo>
                <a:cubicBezTo>
                  <a:pt x="977333" y="357333"/>
                  <a:pt x="971796" y="365229"/>
                  <a:pt x="965082" y="366404"/>
                </a:cubicBezTo>
                <a:cubicBezTo>
                  <a:pt x="907015" y="390422"/>
                  <a:pt x="907015" y="390422"/>
                  <a:pt x="907015" y="390422"/>
                </a:cubicBezTo>
                <a:cubicBezTo>
                  <a:pt x="910544" y="410586"/>
                  <a:pt x="914074" y="430750"/>
                  <a:pt x="918779" y="457634"/>
                </a:cubicBezTo>
                <a:cubicBezTo>
                  <a:pt x="981552" y="460502"/>
                  <a:pt x="981552" y="460502"/>
                  <a:pt x="981552" y="460502"/>
                </a:cubicBezTo>
                <a:cubicBezTo>
                  <a:pt x="988265" y="459327"/>
                  <a:pt x="989442" y="466048"/>
                  <a:pt x="990618" y="472769"/>
                </a:cubicBezTo>
                <a:cubicBezTo>
                  <a:pt x="994147" y="492933"/>
                  <a:pt x="992140" y="520993"/>
                  <a:pt x="988955" y="542331"/>
                </a:cubicBezTo>
                <a:cubicBezTo>
                  <a:pt x="990132" y="549053"/>
                  <a:pt x="983418" y="550228"/>
                  <a:pt x="976705" y="551403"/>
                </a:cubicBezTo>
                <a:cubicBezTo>
                  <a:pt x="915109" y="555257"/>
                  <a:pt x="915109" y="555257"/>
                  <a:pt x="915109" y="555257"/>
                </a:cubicBezTo>
                <a:cubicBezTo>
                  <a:pt x="911925" y="576595"/>
                  <a:pt x="907564" y="591213"/>
                  <a:pt x="904380" y="612552"/>
                </a:cubicBezTo>
                <a:cubicBezTo>
                  <a:pt x="904380" y="612552"/>
                  <a:pt x="898843" y="620448"/>
                  <a:pt x="898843" y="620448"/>
                </a:cubicBezTo>
                <a:cubicBezTo>
                  <a:pt x="951719" y="645829"/>
                  <a:pt x="951719" y="645829"/>
                  <a:pt x="951719" y="645829"/>
                </a:cubicBezTo>
                <a:cubicBezTo>
                  <a:pt x="959608" y="651375"/>
                  <a:pt x="967498" y="656922"/>
                  <a:pt x="961961" y="664818"/>
                </a:cubicBezTo>
                <a:cubicBezTo>
                  <a:pt x="952064" y="687332"/>
                  <a:pt x="948880" y="708670"/>
                  <a:pt x="937806" y="724463"/>
                </a:cubicBezTo>
                <a:cubicBezTo>
                  <a:pt x="932269" y="732359"/>
                  <a:pt x="925556" y="733534"/>
                  <a:pt x="925556" y="733534"/>
                </a:cubicBezTo>
                <a:cubicBezTo>
                  <a:pt x="918842" y="734709"/>
                  <a:pt x="918842" y="734709"/>
                  <a:pt x="918842" y="734709"/>
                </a:cubicBezTo>
                <a:cubicBezTo>
                  <a:pt x="859254" y="710503"/>
                  <a:pt x="859254" y="710503"/>
                  <a:pt x="859254" y="710503"/>
                </a:cubicBezTo>
                <a:cubicBezTo>
                  <a:pt x="848180" y="726296"/>
                  <a:pt x="838282" y="748809"/>
                  <a:pt x="820495" y="765777"/>
                </a:cubicBezTo>
                <a:cubicBezTo>
                  <a:pt x="862297" y="806951"/>
                  <a:pt x="862297" y="806951"/>
                  <a:pt x="862297" y="806951"/>
                </a:cubicBezTo>
                <a:cubicBezTo>
                  <a:pt x="863473" y="813672"/>
                  <a:pt x="865826" y="827115"/>
                  <a:pt x="859113" y="828290"/>
                </a:cubicBezTo>
                <a:cubicBezTo>
                  <a:pt x="848039" y="844082"/>
                  <a:pt x="830252" y="861050"/>
                  <a:pt x="812465" y="878017"/>
                </a:cubicBezTo>
                <a:cubicBezTo>
                  <a:pt x="812465" y="878017"/>
                  <a:pt x="805751" y="879192"/>
                  <a:pt x="805751" y="879192"/>
                </a:cubicBezTo>
                <a:cubicBezTo>
                  <a:pt x="799038" y="880367"/>
                  <a:pt x="799038" y="880367"/>
                  <a:pt x="791148" y="874821"/>
                </a:cubicBezTo>
                <a:cubicBezTo>
                  <a:pt x="749346" y="833647"/>
                  <a:pt x="749346" y="833647"/>
                  <a:pt x="749346" y="833647"/>
                </a:cubicBezTo>
                <a:cubicBezTo>
                  <a:pt x="730383" y="843894"/>
                  <a:pt x="718133" y="852965"/>
                  <a:pt x="699169" y="863211"/>
                </a:cubicBezTo>
                <a:cubicBezTo>
                  <a:pt x="699169" y="863211"/>
                  <a:pt x="692456" y="864386"/>
                  <a:pt x="693632" y="871107"/>
                </a:cubicBezTo>
                <a:cubicBezTo>
                  <a:pt x="716470" y="922527"/>
                  <a:pt x="716470" y="922527"/>
                  <a:pt x="716470" y="922527"/>
                </a:cubicBezTo>
                <a:cubicBezTo>
                  <a:pt x="717646" y="929249"/>
                  <a:pt x="713286" y="943866"/>
                  <a:pt x="706573" y="945041"/>
                </a:cubicBezTo>
                <a:cubicBezTo>
                  <a:pt x="687609" y="955287"/>
                  <a:pt x="660756" y="959987"/>
                  <a:pt x="641792" y="970234"/>
                </a:cubicBezTo>
                <a:cubicBezTo>
                  <a:pt x="635079" y="971409"/>
                  <a:pt x="627189" y="965862"/>
                  <a:pt x="626013" y="959141"/>
                </a:cubicBezTo>
                <a:cubicBezTo>
                  <a:pt x="601999" y="901000"/>
                  <a:pt x="601999" y="901000"/>
                  <a:pt x="601999" y="901000"/>
                </a:cubicBezTo>
                <a:cubicBezTo>
                  <a:pt x="589748" y="910071"/>
                  <a:pt x="576321" y="912422"/>
                  <a:pt x="569608" y="913597"/>
                </a:cubicBezTo>
                <a:cubicBezTo>
                  <a:pt x="556181" y="915947"/>
                  <a:pt x="549468" y="917122"/>
                  <a:pt x="534865" y="912750"/>
                </a:cubicBezTo>
                <a:cubicBezTo>
                  <a:pt x="532026" y="975592"/>
                  <a:pt x="532026" y="975592"/>
                  <a:pt x="532026" y="975592"/>
                </a:cubicBezTo>
                <a:cubicBezTo>
                  <a:pt x="533203" y="982313"/>
                  <a:pt x="527666" y="990209"/>
                  <a:pt x="520952" y="991385"/>
                </a:cubicBezTo>
                <a:cubicBezTo>
                  <a:pt x="492922" y="989363"/>
                  <a:pt x="472783" y="992888"/>
                  <a:pt x="451466" y="989692"/>
                </a:cubicBezTo>
                <a:cubicBezTo>
                  <a:pt x="444753" y="990867"/>
                  <a:pt x="436863" y="985321"/>
                  <a:pt x="434510" y="971879"/>
                </a:cubicBezTo>
                <a:cubicBezTo>
                  <a:pt x="438526" y="915758"/>
                  <a:pt x="438526" y="915758"/>
                  <a:pt x="438526" y="915758"/>
                </a:cubicBezTo>
                <a:cubicBezTo>
                  <a:pt x="417209" y="912562"/>
                  <a:pt x="395893" y="909366"/>
                  <a:pt x="373400" y="899449"/>
                </a:cubicBezTo>
                <a:cubicBezTo>
                  <a:pt x="348068" y="952373"/>
                  <a:pt x="348068" y="952373"/>
                  <a:pt x="348068" y="952373"/>
                </a:cubicBezTo>
                <a:cubicBezTo>
                  <a:pt x="342531" y="960269"/>
                  <a:pt x="342531" y="960269"/>
                  <a:pt x="335818" y="961444"/>
                </a:cubicBezTo>
                <a:cubicBezTo>
                  <a:pt x="329105" y="962619"/>
                  <a:pt x="329105" y="962619"/>
                  <a:pt x="329105" y="962619"/>
                </a:cubicBezTo>
                <a:cubicBezTo>
                  <a:pt x="306612" y="952702"/>
                  <a:pt x="284119" y="942784"/>
                  <a:pt x="262803" y="939588"/>
                </a:cubicBezTo>
                <a:cubicBezTo>
                  <a:pt x="261627" y="932867"/>
                  <a:pt x="253736" y="927321"/>
                  <a:pt x="259273" y="919424"/>
                </a:cubicBezTo>
                <a:cubicBezTo>
                  <a:pt x="283429" y="859779"/>
                  <a:pt x="283429" y="859779"/>
                  <a:pt x="283429" y="859779"/>
                </a:cubicBezTo>
                <a:cubicBezTo>
                  <a:pt x="260936" y="849862"/>
                  <a:pt x="245157" y="838769"/>
                  <a:pt x="228201" y="820956"/>
                </a:cubicBezTo>
                <a:cubicBezTo>
                  <a:pt x="180376" y="863962"/>
                  <a:pt x="180376" y="863962"/>
                  <a:pt x="180376" y="863962"/>
                </a:cubicBezTo>
                <a:cubicBezTo>
                  <a:pt x="180376" y="863962"/>
                  <a:pt x="173663" y="865137"/>
                  <a:pt x="173663" y="865137"/>
                </a:cubicBezTo>
                <a:cubicBezTo>
                  <a:pt x="166949" y="866312"/>
                  <a:pt x="166949" y="866312"/>
                  <a:pt x="159060" y="860766"/>
                </a:cubicBezTo>
                <a:cubicBezTo>
                  <a:pt x="143280" y="849673"/>
                  <a:pt x="126324" y="831860"/>
                  <a:pt x="116082" y="812871"/>
                </a:cubicBezTo>
                <a:cubicBezTo>
                  <a:pt x="108192" y="807325"/>
                  <a:pt x="107016" y="800604"/>
                  <a:pt x="112553" y="792707"/>
                </a:cubicBezTo>
                <a:cubicBezTo>
                  <a:pt x="160377" y="749701"/>
                  <a:pt x="160377" y="749701"/>
                  <a:pt x="160377" y="749701"/>
                </a:cubicBezTo>
                <a:cubicBezTo>
                  <a:pt x="143421" y="731887"/>
                  <a:pt x="134355" y="719620"/>
                  <a:pt x="124113" y="700631"/>
                </a:cubicBezTo>
                <a:cubicBezTo>
                  <a:pt x="124113" y="700631"/>
                  <a:pt x="122936" y="693910"/>
                  <a:pt x="122936" y="693910"/>
                </a:cubicBezTo>
                <a:cubicBezTo>
                  <a:pt x="63693" y="711207"/>
                  <a:pt x="63693" y="711207"/>
                  <a:pt x="63693" y="711207"/>
                </a:cubicBezTo>
                <a:cubicBezTo>
                  <a:pt x="56979" y="712382"/>
                  <a:pt x="50266" y="713557"/>
                  <a:pt x="42376" y="708010"/>
                </a:cubicBezTo>
                <a:cubicBezTo>
                  <a:pt x="38847" y="687847"/>
                  <a:pt x="27428" y="662137"/>
                  <a:pt x="23899" y="641973"/>
                </a:cubicBezTo>
                <a:cubicBezTo>
                  <a:pt x="16009" y="636426"/>
                  <a:pt x="21546" y="628530"/>
                  <a:pt x="28259" y="627355"/>
                </a:cubicBezTo>
                <a:cubicBezTo>
                  <a:pt x="86327" y="603338"/>
                  <a:pt x="86327" y="603338"/>
                  <a:pt x="86327" y="603338"/>
                </a:cubicBezTo>
                <a:cubicBezTo>
                  <a:pt x="81621" y="576453"/>
                  <a:pt x="78092" y="556289"/>
                  <a:pt x="74562" y="536125"/>
                </a:cubicBezTo>
                <a:cubicBezTo>
                  <a:pt x="11790" y="533258"/>
                  <a:pt x="11790" y="533258"/>
                  <a:pt x="11790" y="533258"/>
                </a:cubicBezTo>
                <a:cubicBezTo>
                  <a:pt x="5076" y="534433"/>
                  <a:pt x="-2814" y="528887"/>
                  <a:pt x="1547" y="514269"/>
                </a:cubicBezTo>
                <a:cubicBezTo>
                  <a:pt x="-1982" y="494106"/>
                  <a:pt x="1202" y="472767"/>
                  <a:pt x="4386" y="451428"/>
                </a:cubicBezTo>
                <a:cubicBezTo>
                  <a:pt x="3209" y="444707"/>
                  <a:pt x="8746" y="436810"/>
                  <a:pt x="15460" y="435635"/>
                </a:cubicBezTo>
                <a:cubicBezTo>
                  <a:pt x="78232" y="438503"/>
                  <a:pt x="78232" y="438503"/>
                  <a:pt x="78232" y="438503"/>
                </a:cubicBezTo>
                <a:cubicBezTo>
                  <a:pt x="81417" y="417164"/>
                  <a:pt x="84601" y="395825"/>
                  <a:pt x="88961" y="381208"/>
                </a:cubicBezTo>
                <a:cubicBezTo>
                  <a:pt x="87785" y="374486"/>
                  <a:pt x="94498" y="373311"/>
                  <a:pt x="94498" y="373311"/>
                </a:cubicBezTo>
                <a:cubicBezTo>
                  <a:pt x="41623" y="347930"/>
                  <a:pt x="41623" y="347930"/>
                  <a:pt x="41623" y="347930"/>
                </a:cubicBezTo>
                <a:cubicBezTo>
                  <a:pt x="33733" y="342384"/>
                  <a:pt x="25843" y="336838"/>
                  <a:pt x="31380" y="328942"/>
                </a:cubicBezTo>
                <a:cubicBezTo>
                  <a:pt x="41278" y="306428"/>
                  <a:pt x="44462" y="285089"/>
                  <a:pt x="54359" y="262576"/>
                </a:cubicBezTo>
                <a:cubicBezTo>
                  <a:pt x="61073" y="261401"/>
                  <a:pt x="61073" y="261401"/>
                  <a:pt x="67786" y="260226"/>
                </a:cubicBezTo>
                <a:cubicBezTo>
                  <a:pt x="74499" y="259051"/>
                  <a:pt x="74499" y="259051"/>
                  <a:pt x="74499" y="259051"/>
                </a:cubicBezTo>
                <a:cubicBezTo>
                  <a:pt x="134088" y="283257"/>
                  <a:pt x="134088" y="283257"/>
                  <a:pt x="134088" y="283257"/>
                </a:cubicBezTo>
                <a:cubicBezTo>
                  <a:pt x="143985" y="260743"/>
                  <a:pt x="155059" y="244950"/>
                  <a:pt x="172846" y="227982"/>
                </a:cubicBezTo>
                <a:cubicBezTo>
                  <a:pt x="129868" y="180088"/>
                  <a:pt x="129868" y="180088"/>
                  <a:pt x="129868" y="180088"/>
                </a:cubicBezTo>
                <a:cubicBezTo>
                  <a:pt x="121979" y="174541"/>
                  <a:pt x="127516" y="166645"/>
                  <a:pt x="133052" y="158749"/>
                </a:cubicBezTo>
                <a:cubicBezTo>
                  <a:pt x="144126" y="142956"/>
                  <a:pt x="161913" y="125989"/>
                  <a:pt x="180877" y="115743"/>
                </a:cubicBezTo>
                <a:cubicBezTo>
                  <a:pt x="180877" y="115743"/>
                  <a:pt x="187590" y="114568"/>
                  <a:pt x="187590" y="114568"/>
                </a:cubicBezTo>
                <a:cubicBezTo>
                  <a:pt x="194304" y="113393"/>
                  <a:pt x="194304" y="113393"/>
                  <a:pt x="202193" y="118939"/>
                </a:cubicBezTo>
                <a:cubicBezTo>
                  <a:pt x="243995" y="160112"/>
                  <a:pt x="243995" y="160112"/>
                  <a:pt x="243995" y="160112"/>
                </a:cubicBezTo>
                <a:cubicBezTo>
                  <a:pt x="255069" y="144320"/>
                  <a:pt x="274032" y="134073"/>
                  <a:pt x="292996" y="123827"/>
                </a:cubicBezTo>
                <a:cubicBezTo>
                  <a:pt x="292996" y="123827"/>
                  <a:pt x="299709" y="122652"/>
                  <a:pt x="299709" y="122652"/>
                </a:cubicBezTo>
                <a:cubicBezTo>
                  <a:pt x="275695" y="64511"/>
                  <a:pt x="275695" y="64511"/>
                  <a:pt x="275695" y="64511"/>
                </a:cubicBezTo>
                <a:cubicBezTo>
                  <a:pt x="274518" y="57790"/>
                  <a:pt x="280055" y="49893"/>
                  <a:pt x="286769" y="48718"/>
                </a:cubicBezTo>
                <a:cubicBezTo>
                  <a:pt x="305733" y="38472"/>
                  <a:pt x="324696" y="28226"/>
                  <a:pt x="351549" y="23526"/>
                </a:cubicBezTo>
                <a:cubicBezTo>
                  <a:pt x="358263" y="22351"/>
                  <a:pt x="364976" y="21176"/>
                  <a:pt x="367328" y="34618"/>
                </a:cubicBezTo>
                <a:cubicBezTo>
                  <a:pt x="390166" y="86038"/>
                  <a:pt x="390166" y="86038"/>
                  <a:pt x="390166" y="86038"/>
                </a:cubicBezTo>
                <a:cubicBezTo>
                  <a:pt x="403593" y="83688"/>
                  <a:pt x="410307" y="82513"/>
                  <a:pt x="423733" y="80163"/>
                </a:cubicBezTo>
                <a:cubicBezTo>
                  <a:pt x="437160" y="77813"/>
                  <a:pt x="443873" y="76638"/>
                  <a:pt x="457300" y="74288"/>
                </a:cubicBezTo>
                <a:cubicBezTo>
                  <a:pt x="460139" y="11446"/>
                  <a:pt x="460139" y="11446"/>
                  <a:pt x="460139" y="11446"/>
                </a:cubicBezTo>
                <a:cubicBezTo>
                  <a:pt x="458962" y="4725"/>
                  <a:pt x="465676" y="3550"/>
                  <a:pt x="472389" y="2375"/>
                </a:cubicBezTo>
                <a:cubicBezTo>
                  <a:pt x="485816" y="25"/>
                  <a:pt x="497858" y="-351"/>
                  <a:pt x="509208" y="260"/>
                </a:cubicBezTo>
                <a:close/>
                <a:moveTo>
                  <a:pt x="495780" y="163029"/>
                </a:moveTo>
                <a:cubicBezTo>
                  <a:pt x="311681" y="163029"/>
                  <a:pt x="162439" y="312271"/>
                  <a:pt x="162439" y="496370"/>
                </a:cubicBezTo>
                <a:cubicBezTo>
                  <a:pt x="162439" y="680470"/>
                  <a:pt x="311681" y="829712"/>
                  <a:pt x="495780" y="829712"/>
                </a:cubicBezTo>
                <a:cubicBezTo>
                  <a:pt x="679880" y="829712"/>
                  <a:pt x="829122" y="680470"/>
                  <a:pt x="829122" y="496370"/>
                </a:cubicBezTo>
                <a:cubicBezTo>
                  <a:pt x="829122" y="312271"/>
                  <a:pt x="679880" y="163029"/>
                  <a:pt x="495780" y="16302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0" name="ZoneTexte 19"/>
          <p:cNvSpPr txBox="1"/>
          <p:nvPr/>
        </p:nvSpPr>
        <p:spPr>
          <a:xfrm>
            <a:off x="5813106" y="5032449"/>
            <a:ext cx="1360735" cy="830997"/>
          </a:xfrm>
          <a:prstGeom prst="rect">
            <a:avLst/>
          </a:prstGeom>
          <a:noFill/>
        </p:spPr>
        <p:txBody>
          <a:bodyPr wrap="square" rtlCol="0">
            <a:spAutoFit/>
          </a:bodyPr>
          <a:lstStyle/>
          <a:p>
            <a:pPr algn="ctr"/>
            <a:r>
              <a:rPr lang="ar-DZ" sz="1200" b="1" dirty="0">
                <a:latin typeface="Arial" panose="020B0604020202020204" pitchFamily="34" charset="0"/>
                <a:cs typeface="Arial" panose="020B0604020202020204" pitchFamily="34" charset="0"/>
              </a:rPr>
              <a:t>تاريخ إصدار </a:t>
            </a:r>
            <a:r>
              <a:rPr lang="ar-DZ" sz="1200" b="1" dirty="0" smtClean="0">
                <a:latin typeface="Arial" panose="020B0604020202020204" pitchFamily="34" charset="0"/>
                <a:cs typeface="Arial" panose="020B0604020202020204" pitchFamily="34" charset="0"/>
              </a:rPr>
              <a:t>المعيار:</a:t>
            </a:r>
          </a:p>
          <a:p>
            <a:pPr algn="ctr"/>
            <a:r>
              <a:rPr lang="ar-DZ" sz="1200" b="1" dirty="0" smtClean="0">
                <a:latin typeface="Arial" panose="020B0604020202020204" pitchFamily="34" charset="0"/>
                <a:cs typeface="Arial" panose="020B0604020202020204" pitchFamily="34" charset="0"/>
              </a:rPr>
              <a:t> </a:t>
            </a:r>
          </a:p>
          <a:p>
            <a:pPr algn="ctr"/>
            <a:r>
              <a:rPr lang="ar-DZ" sz="1200" b="1" dirty="0">
                <a:latin typeface="Arial" panose="020B0604020202020204" pitchFamily="34" charset="0"/>
                <a:cs typeface="Arial" panose="020B0604020202020204" pitchFamily="34" charset="0"/>
              </a:rPr>
              <a:t>صدر هذا المعيار بتاريخ </a:t>
            </a:r>
            <a:r>
              <a:rPr lang="ar-DZ" sz="1200" b="1" dirty="0" smtClean="0">
                <a:latin typeface="Arial" panose="020B0604020202020204" pitchFamily="34" charset="0"/>
                <a:cs typeface="Arial" panose="020B0604020202020204" pitchFamily="34" charset="0"/>
              </a:rPr>
              <a:t>28 نوفمبر 2008</a:t>
            </a:r>
            <a:endParaRPr lang="fr-FR"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8004891"/>
      </p:ext>
    </p:extLst>
  </p:cSld>
  <p:clrMapOvr>
    <a:masterClrMapping/>
  </p:clrMapOvr>
  <p:transition spd="slow" advTm="196704">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5EBEDFF1-58C5-4F35-9FDF-CD40E57EF34F}"/>
              </a:ext>
            </a:extLst>
          </p:cNvPr>
          <p:cNvSpPr/>
          <p:nvPr/>
        </p:nvSpPr>
        <p:spPr>
          <a:xfrm>
            <a:off x="342903" y="2557452"/>
            <a:ext cx="1907233" cy="325092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sz="4400" dirty="0">
              <a:latin typeface="Bebas Neue" charset="0"/>
              <a:ea typeface="Bebas Neue" charset="0"/>
              <a:cs typeface="Bebas Neue" charset="0"/>
            </a:endParaRPr>
          </a:p>
        </p:txBody>
      </p:sp>
      <p:sp>
        <p:nvSpPr>
          <p:cNvPr id="5" name="Rectangle 5">
            <a:extLst>
              <a:ext uri="{FF2B5EF4-FFF2-40B4-BE49-F238E27FC236}">
                <a16:creationId xmlns:a16="http://schemas.microsoft.com/office/drawing/2014/main" xmlns="" id="{833B0854-DB76-49F1-93D1-A14B273E1205}"/>
              </a:ext>
            </a:extLst>
          </p:cNvPr>
          <p:cNvSpPr/>
          <p:nvPr/>
        </p:nvSpPr>
        <p:spPr>
          <a:xfrm flipH="1">
            <a:off x="126987" y="1805423"/>
            <a:ext cx="2273868" cy="1152845"/>
          </a:xfrm>
          <a:custGeom>
            <a:avLst/>
            <a:gdLst>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2608289 h 2608289"/>
              <a:gd name="connsiteX4" fmla="*/ 0 w 2271010"/>
              <a:gd name="connsiteY4" fmla="*/ 0 h 2608289"/>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2608289 h 2608289"/>
              <a:gd name="connsiteX4" fmla="*/ 0 w 2271010"/>
              <a:gd name="connsiteY4" fmla="*/ 1543988 h 2608289"/>
              <a:gd name="connsiteX5" fmla="*/ 0 w 2271010"/>
              <a:gd name="connsiteY5" fmla="*/ 0 h 2608289"/>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1543988 h 2608289"/>
              <a:gd name="connsiteX4" fmla="*/ 0 w 2271010"/>
              <a:gd name="connsiteY4" fmla="*/ 0 h 2608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1010" h="2608289">
                <a:moveTo>
                  <a:pt x="0" y="0"/>
                </a:moveTo>
                <a:lnTo>
                  <a:pt x="2271010" y="0"/>
                </a:lnTo>
                <a:lnTo>
                  <a:pt x="2271010" y="2608289"/>
                </a:lnTo>
                <a:lnTo>
                  <a:pt x="0" y="1543988"/>
                </a:lnTo>
                <a:lnTo>
                  <a:pt x="0"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latin typeface="Source Sans Pro" charset="0"/>
            </a:endParaRPr>
          </a:p>
        </p:txBody>
      </p:sp>
      <p:sp>
        <p:nvSpPr>
          <p:cNvPr id="6" name="Rectangle 5">
            <a:extLst>
              <a:ext uri="{FF2B5EF4-FFF2-40B4-BE49-F238E27FC236}">
                <a16:creationId xmlns:a16="http://schemas.microsoft.com/office/drawing/2014/main" xmlns="" id="{3D88DC33-BCA9-4DC2-A83F-6A6B42CD6927}"/>
              </a:ext>
            </a:extLst>
          </p:cNvPr>
          <p:cNvSpPr/>
          <p:nvPr/>
        </p:nvSpPr>
        <p:spPr>
          <a:xfrm>
            <a:off x="3377826" y="2650342"/>
            <a:ext cx="1959854" cy="3061252"/>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sz="4400" dirty="0">
              <a:latin typeface="Bebas Neue" charset="0"/>
              <a:ea typeface="Bebas Neue" charset="0"/>
              <a:cs typeface="Bebas Neue" charset="0"/>
            </a:endParaRPr>
          </a:p>
        </p:txBody>
      </p:sp>
      <p:sp>
        <p:nvSpPr>
          <p:cNvPr id="8" name="Rectangle 7">
            <a:extLst>
              <a:ext uri="{FF2B5EF4-FFF2-40B4-BE49-F238E27FC236}">
                <a16:creationId xmlns:a16="http://schemas.microsoft.com/office/drawing/2014/main" xmlns="" id="{6FDC7229-3813-4DFA-AA26-63EC22C28C96}"/>
              </a:ext>
            </a:extLst>
          </p:cNvPr>
          <p:cNvSpPr/>
          <p:nvPr/>
        </p:nvSpPr>
        <p:spPr>
          <a:xfrm>
            <a:off x="6373056" y="2650342"/>
            <a:ext cx="1980687" cy="3061252"/>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sz="4400" dirty="0">
              <a:latin typeface="Bebas Neue" charset="0"/>
              <a:ea typeface="Bebas Neue" charset="0"/>
              <a:cs typeface="Bebas Neue" charset="0"/>
            </a:endParaRPr>
          </a:p>
        </p:txBody>
      </p:sp>
      <p:sp>
        <p:nvSpPr>
          <p:cNvPr id="11" name="TextBox 10">
            <a:extLst>
              <a:ext uri="{FF2B5EF4-FFF2-40B4-BE49-F238E27FC236}">
                <a16:creationId xmlns:a16="http://schemas.microsoft.com/office/drawing/2014/main" xmlns="" id="{26C09B11-50E0-489A-B51E-EF4B266CE214}"/>
              </a:ext>
            </a:extLst>
          </p:cNvPr>
          <p:cNvSpPr txBox="1"/>
          <p:nvPr/>
        </p:nvSpPr>
        <p:spPr>
          <a:xfrm>
            <a:off x="3413515" y="2978538"/>
            <a:ext cx="1921088" cy="2733056"/>
          </a:xfrm>
          <a:prstGeom prst="rect">
            <a:avLst/>
          </a:prstGeom>
          <a:noFill/>
        </p:spPr>
        <p:txBody>
          <a:bodyPr wrap="square" rtlCol="0">
            <a:spAutoFit/>
          </a:bodyPr>
          <a:lstStyle/>
          <a:p>
            <a:pPr algn="justLow" rtl="1">
              <a:lnSpc>
                <a:spcPct val="110000"/>
              </a:lnSpc>
            </a:pPr>
            <a:r>
              <a:rPr lang="ar-DZ" sz="1200" b="1" dirty="0">
                <a:latin typeface="Arial" panose="020B0604020202020204" pitchFamily="34" charset="0"/>
                <a:cs typeface="Arial" panose="020B0604020202020204" pitchFamily="34" charset="0"/>
              </a:rPr>
              <a:t>يقتصر أثرها في الالتزامات على تعديلها دون إنهاء </a:t>
            </a:r>
            <a:r>
              <a:rPr lang="ar-DZ" sz="1200" b="1" dirty="0" smtClean="0">
                <a:latin typeface="Arial" panose="020B0604020202020204" pitchFamily="34" charset="0"/>
                <a:cs typeface="Arial" panose="020B0604020202020204" pitchFamily="34" charset="0"/>
              </a:rPr>
              <a:t>الالتزامات,</a:t>
            </a:r>
          </a:p>
          <a:p>
            <a:pPr algn="r" rtl="1">
              <a:lnSpc>
                <a:spcPct val="110000"/>
              </a:lnSpc>
            </a:pPr>
            <a:r>
              <a:rPr lang="ar-DZ" sz="1200" b="1" dirty="0" smtClean="0">
                <a:latin typeface="Arial" panose="020B0604020202020204" pitchFamily="34" charset="0"/>
                <a:cs typeface="Arial" panose="020B0604020202020204" pitchFamily="34" charset="0"/>
              </a:rPr>
              <a:t>-تحمل </a:t>
            </a:r>
            <a:r>
              <a:rPr lang="ar-DZ" sz="1200" b="1" dirty="0">
                <a:latin typeface="Arial" panose="020B0604020202020204" pitchFamily="34" charset="0"/>
                <a:cs typeface="Arial" panose="020B0604020202020204" pitchFamily="34" charset="0"/>
              </a:rPr>
              <a:t>الرســوم الجمركيــة </a:t>
            </a:r>
            <a:r>
              <a:rPr lang="ar-DZ" sz="1200" b="1" dirty="0" smtClean="0">
                <a:latin typeface="Arial" panose="020B0604020202020204" pitchFamily="34" charset="0"/>
                <a:cs typeface="Arial" panose="020B0604020202020204" pitchFamily="34" charset="0"/>
              </a:rPr>
              <a:t>أو الضرائب </a:t>
            </a:r>
            <a:r>
              <a:rPr lang="ar-DZ" sz="1200" b="1" dirty="0">
                <a:latin typeface="Arial" panose="020B0604020202020204" pitchFamily="34" charset="0"/>
                <a:cs typeface="Arial" panose="020B0604020202020204" pitchFamily="34" charset="0"/>
              </a:rPr>
              <a:t>بعد إبــرام العقد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-تغير </a:t>
            </a:r>
            <a:r>
              <a:rPr lang="ar-DZ" sz="1200" b="1" dirty="0">
                <a:latin typeface="Arial" panose="020B0604020202020204" pitchFamily="34" charset="0"/>
                <a:cs typeface="Arial" panose="020B0604020202020204" pitchFamily="34" charset="0"/>
              </a:rPr>
              <a:t>أســعار المواد المســتخدمة في تنفيذ المقاولة </a:t>
            </a:r>
            <a:r>
              <a:rPr lang="ar-DZ" sz="1200" b="1" dirty="0" smtClean="0">
                <a:latin typeface="Arial" panose="020B0604020202020204" pitchFamily="34" charset="0"/>
                <a:cs typeface="Arial" panose="020B0604020202020204" pitchFamily="34" charset="0"/>
              </a:rPr>
              <a:t>تغيرا بحيث يلحق</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المقــاول </a:t>
            </a:r>
            <a:r>
              <a:rPr lang="ar-DZ" sz="1200" b="1" dirty="0">
                <a:latin typeface="Arial" panose="020B0604020202020204" pitchFamily="34" charset="0"/>
                <a:cs typeface="Arial" panose="020B0604020202020204" pitchFamily="34" charset="0"/>
              </a:rPr>
              <a:t>ضرر كبير </a:t>
            </a:r>
            <a:r>
              <a:rPr lang="ar-DZ" sz="1200" b="1" dirty="0" smtClean="0">
                <a:latin typeface="Arial" panose="020B0604020202020204" pitchFamily="34" charset="0"/>
                <a:cs typeface="Arial" panose="020B0604020202020204" pitchFamily="34" charset="0"/>
              </a:rPr>
              <a:t>,</a:t>
            </a:r>
          </a:p>
          <a:p>
            <a:pPr algn="r" rtl="1">
              <a:lnSpc>
                <a:spcPct val="110000"/>
              </a:lnSpc>
            </a:pP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حظر استيراد الســلع المتعاقد على تســليمها لتنفيذ عقد المرابحة أو</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الإجارة </a:t>
            </a:r>
            <a:r>
              <a:rPr lang="ar-DZ" sz="1200" b="1" dirty="0" smtClean="0">
                <a:latin typeface="Arial" panose="020B0604020202020204" pitchFamily="34" charset="0"/>
                <a:cs typeface="Arial" panose="020B0604020202020204" pitchFamily="34" charset="0"/>
              </a:rPr>
              <a:t>مثلا ،</a:t>
            </a:r>
            <a:r>
              <a:rPr lang="ar-DZ" sz="1200" b="1" dirty="0">
                <a:latin typeface="Arial" panose="020B0604020202020204" pitchFamily="34" charset="0"/>
                <a:cs typeface="Arial" panose="020B0604020202020204" pitchFamily="34" charset="0"/>
              </a:rPr>
              <a:t> </a:t>
            </a:r>
            <a:endParaRPr lang="ar-DZ" sz="1200" b="1" dirty="0" smtClean="0">
              <a:latin typeface="Arial" panose="020B0604020202020204" pitchFamily="34" charset="0"/>
              <a:cs typeface="Arial" panose="020B0604020202020204" pitchFamily="34" charset="0"/>
            </a:endParaRPr>
          </a:p>
          <a:p>
            <a:pPr algn="r" rtl="1">
              <a:lnSpc>
                <a:spcPct val="110000"/>
              </a:lnSpc>
            </a:pPr>
            <a:r>
              <a:rPr lang="ar-DZ" sz="1200" b="1" dirty="0">
                <a:latin typeface="Arial" panose="020B0604020202020204" pitchFamily="34" charset="0"/>
                <a:cs typeface="Arial" panose="020B0604020202020204" pitchFamily="34" charset="0"/>
              </a:rPr>
              <a:t>-</a:t>
            </a:r>
            <a:r>
              <a:rPr lang="ar-DZ" sz="1200" b="1" dirty="0" smtClean="0">
                <a:latin typeface="Arial" panose="020B0604020202020204" pitchFamily="34" charset="0"/>
                <a:cs typeface="Arial" panose="020B0604020202020204" pitchFamily="34" charset="0"/>
              </a:rPr>
              <a:t>تغير </a:t>
            </a:r>
            <a:r>
              <a:rPr lang="ar-DZ" sz="1200" b="1" dirty="0">
                <a:latin typeface="Arial" panose="020B0604020202020204" pitchFamily="34" charset="0"/>
                <a:cs typeface="Arial" panose="020B0604020202020204" pitchFamily="34" charset="0"/>
              </a:rPr>
              <a:t>القوانين بما يــؤدي لزيادة الالتزامات الماليــة المترتبة على </a:t>
            </a:r>
            <a:r>
              <a:rPr lang="ar-DZ" sz="1200" b="1" dirty="0" smtClean="0">
                <a:latin typeface="Arial" panose="020B0604020202020204" pitchFamily="34" charset="0"/>
                <a:cs typeface="Arial" panose="020B0604020202020204" pitchFamily="34" charset="0"/>
              </a:rPr>
              <a:t>أحد طرفي </a:t>
            </a:r>
            <a:r>
              <a:rPr lang="ar-DZ" sz="1200" b="1" dirty="0">
                <a:latin typeface="Arial" panose="020B0604020202020204" pitchFamily="34" charset="0"/>
                <a:cs typeface="Arial" panose="020B0604020202020204" pitchFamily="34" charset="0"/>
              </a:rPr>
              <a:t>الالتزام </a:t>
            </a:r>
            <a:r>
              <a:rPr lang="ar-DZ" sz="1200" b="1" dirty="0" smtClean="0">
                <a:latin typeface="Arial" panose="020B0604020202020204" pitchFamily="34" charset="0"/>
                <a:cs typeface="Arial" panose="020B0604020202020204" pitchFamily="34" charset="0"/>
              </a:rPr>
              <a:t>,</a:t>
            </a:r>
            <a:endParaRPr lang="ar-DZ" sz="1200" b="1"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xmlns="" id="{AB38205A-EF7A-42E9-A75A-7383B837DCD8}"/>
              </a:ext>
            </a:extLst>
          </p:cNvPr>
          <p:cNvSpPr txBox="1"/>
          <p:nvPr/>
        </p:nvSpPr>
        <p:spPr>
          <a:xfrm>
            <a:off x="6416808" y="2986407"/>
            <a:ext cx="1936935" cy="1751249"/>
          </a:xfrm>
          <a:prstGeom prst="rect">
            <a:avLst/>
          </a:prstGeom>
          <a:noFill/>
        </p:spPr>
        <p:txBody>
          <a:bodyPr wrap="square" rtlCol="0">
            <a:spAutoFit/>
          </a:bodyPr>
          <a:lstStyle/>
          <a:p>
            <a:pPr algn="justLow" rtl="1">
              <a:lnSpc>
                <a:spcPct val="110000"/>
              </a:lnSpc>
            </a:pPr>
            <a:r>
              <a:rPr lang="ar-DZ" sz="1400" b="1" dirty="0">
                <a:latin typeface="Arial" panose="020B0604020202020204" pitchFamily="34" charset="0"/>
                <a:cs typeface="Arial" panose="020B0604020202020204" pitchFamily="34" charset="0"/>
              </a:rPr>
              <a:t>هذه العوارض تنهي الالتزامات دون تدخل من أحد العاقدين </a:t>
            </a:r>
            <a:r>
              <a:rPr lang="ar-DZ" sz="1400" b="1" dirty="0" smtClean="0">
                <a:latin typeface="Arial" panose="020B0604020202020204" pitchFamily="34" charset="0"/>
                <a:cs typeface="Arial" panose="020B0604020202020204" pitchFamily="34" charset="0"/>
              </a:rPr>
              <a:t>،</a:t>
            </a:r>
            <a:r>
              <a:rPr lang="ar-DZ" sz="1400" b="1" dirty="0">
                <a:latin typeface="Arial" panose="020B0604020202020204" pitchFamily="34" charset="0"/>
                <a:cs typeface="Arial" panose="020B0604020202020204" pitchFamily="34" charset="0"/>
              </a:rPr>
              <a:t> استحالة التنفيذ أو عدم </a:t>
            </a:r>
            <a:r>
              <a:rPr lang="ar-DZ" sz="1400" b="1" dirty="0" smtClean="0">
                <a:latin typeface="Arial" panose="020B0604020202020204" pitchFamily="34" charset="0"/>
                <a:cs typeface="Arial" panose="020B0604020202020204" pitchFamily="34" charset="0"/>
              </a:rPr>
              <a:t>الجدوى منه،</a:t>
            </a:r>
            <a:r>
              <a:rPr lang="ar-DZ" sz="1400" b="1" dirty="0">
                <a:latin typeface="Arial" panose="020B0604020202020204" pitchFamily="34" charset="0"/>
                <a:cs typeface="Arial" panose="020B0604020202020204" pitchFamily="34" charset="0"/>
              </a:rPr>
              <a:t> هلاك محل الالتزام </a:t>
            </a:r>
            <a:r>
              <a:rPr lang="ar-DZ" sz="1400" b="1" dirty="0" smtClean="0">
                <a:latin typeface="Arial" panose="020B0604020202020204" pitchFamily="34" charset="0"/>
                <a:cs typeface="Arial" panose="020B0604020202020204" pitchFamily="34" charset="0"/>
              </a:rPr>
              <a:t>كليا </a:t>
            </a:r>
            <a:r>
              <a:rPr lang="ar-DZ" sz="1400" b="1" dirty="0">
                <a:latin typeface="Arial" panose="020B0604020202020204" pitchFamily="34" charset="0"/>
                <a:cs typeface="Arial" panose="020B0604020202020204" pitchFamily="34" charset="0"/>
              </a:rPr>
              <a:t>أو </a:t>
            </a:r>
            <a:r>
              <a:rPr lang="ar-DZ" sz="1400" b="1" dirty="0" smtClean="0">
                <a:latin typeface="Arial" panose="020B0604020202020204" pitchFamily="34" charset="0"/>
                <a:cs typeface="Arial" panose="020B0604020202020204" pitchFamily="34" charset="0"/>
              </a:rPr>
              <a:t>جزئيا،</a:t>
            </a:r>
            <a:r>
              <a:rPr lang="ar-DZ" sz="1400" b="1" dirty="0">
                <a:latin typeface="Arial" panose="020B0604020202020204" pitchFamily="34" charset="0"/>
                <a:cs typeface="Arial" panose="020B0604020202020204" pitchFamily="34" charset="0"/>
              </a:rPr>
              <a:t> استحقاق محل الالتزام </a:t>
            </a:r>
            <a:r>
              <a:rPr lang="ar-DZ" sz="1400" b="1" dirty="0" smtClean="0">
                <a:latin typeface="Arial" panose="020B0604020202020204" pitchFamily="34" charset="0"/>
                <a:cs typeface="Arial" panose="020B0604020202020204" pitchFamily="34" charset="0"/>
              </a:rPr>
              <a:t>،</a:t>
            </a:r>
            <a:r>
              <a:rPr lang="ar-DZ" sz="1400" b="1" dirty="0">
                <a:latin typeface="Arial" panose="020B0604020202020204" pitchFamily="34" charset="0"/>
                <a:cs typeface="Arial" panose="020B0604020202020204" pitchFamily="34" charset="0"/>
              </a:rPr>
              <a:t> الفسخ للأعذار: </a:t>
            </a:r>
            <a:br>
              <a:rPr lang="ar-DZ" sz="1400" b="1" dirty="0">
                <a:latin typeface="Arial" panose="020B0604020202020204" pitchFamily="34" charset="0"/>
                <a:cs typeface="Arial" panose="020B0604020202020204" pitchFamily="34" charset="0"/>
              </a:rPr>
            </a:br>
            <a:r>
              <a:rPr lang="ar-DZ" sz="1400" b="1" dirty="0">
                <a:latin typeface="Arial" panose="020B0604020202020204" pitchFamily="34" charset="0"/>
                <a:cs typeface="Arial" panose="020B0604020202020204" pitchFamily="34" charset="0"/>
              </a:rPr>
              <a:t>الجوائح </a:t>
            </a:r>
            <a:r>
              <a:rPr lang="ar-DZ" sz="1400" b="1" dirty="0" smtClean="0">
                <a:latin typeface="Arial" panose="020B0604020202020204" pitchFamily="34" charset="0"/>
                <a:cs typeface="Arial" panose="020B0604020202020204" pitchFamily="34" charset="0"/>
              </a:rPr>
              <a:t>، </a:t>
            </a:r>
            <a:endParaRPr lang="ar-EG" sz="1400" b="1"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xmlns="" id="{0E0EDE80-251D-448A-B6CE-86B6E475394C}"/>
              </a:ext>
            </a:extLst>
          </p:cNvPr>
          <p:cNvSpPr txBox="1"/>
          <p:nvPr/>
        </p:nvSpPr>
        <p:spPr>
          <a:xfrm>
            <a:off x="342902" y="2915272"/>
            <a:ext cx="1907233" cy="2893100"/>
          </a:xfrm>
          <a:prstGeom prst="rect">
            <a:avLst/>
          </a:prstGeom>
          <a:noFill/>
        </p:spPr>
        <p:txBody>
          <a:bodyPr wrap="square" rtlCol="0">
            <a:spAutoFit/>
          </a:bodyPr>
          <a:lstStyle/>
          <a:p>
            <a:pPr algn="justLow" rtl="1"/>
            <a:r>
              <a:rPr lang="ar-DZ" sz="1400" b="1" dirty="0">
                <a:solidFill>
                  <a:schemeClr val="bg1"/>
                </a:solidFill>
                <a:latin typeface="Arial" panose="020B0604020202020204" pitchFamily="34" charset="0"/>
                <a:cs typeface="Arial" panose="020B0604020202020204" pitchFamily="34" charset="0"/>
              </a:rPr>
              <a:t>العوارض الطارئة على الالتزامات هي الأمور التي تطرأ </a:t>
            </a:r>
            <a:r>
              <a:rPr lang="ar-DZ" sz="1400" b="1" dirty="0" smtClean="0">
                <a:solidFill>
                  <a:schemeClr val="bg1"/>
                </a:solidFill>
                <a:latin typeface="Arial" panose="020B0604020202020204" pitchFamily="34" charset="0"/>
                <a:cs typeface="Arial" panose="020B0604020202020204" pitchFamily="34" charset="0"/>
              </a:rPr>
              <a:t>على التصرفات أو الالتزامات </a:t>
            </a:r>
            <a:r>
              <a:rPr lang="ar-DZ" sz="1400" b="1" dirty="0">
                <a:solidFill>
                  <a:schemeClr val="bg1"/>
                </a:solidFill>
                <a:latin typeface="Arial" panose="020B0604020202020204" pitchFamily="34" charset="0"/>
                <a:cs typeface="Arial" panose="020B0604020202020204" pitchFamily="34" charset="0"/>
              </a:rPr>
              <a:t>الناشئة عنها - بعد وقوعها صحيحة </a:t>
            </a:r>
            <a:r>
              <a:rPr lang="ar-DZ" sz="1400" b="1" dirty="0" smtClean="0">
                <a:solidFill>
                  <a:schemeClr val="bg1"/>
                </a:solidFill>
                <a:latin typeface="Arial" panose="020B0604020202020204" pitchFamily="34" charset="0"/>
                <a:cs typeface="Arial" panose="020B0604020202020204" pitchFamily="34" charset="0"/>
              </a:rPr>
              <a:t>- فتؤثر فيها. وتختلف </a:t>
            </a:r>
            <a:r>
              <a:rPr lang="ar-DZ" sz="1400" b="1" dirty="0">
                <a:solidFill>
                  <a:schemeClr val="bg1"/>
                </a:solidFill>
                <a:latin typeface="Arial" panose="020B0604020202020204" pitchFamily="34" charset="0"/>
                <a:cs typeface="Arial" panose="020B0604020202020204" pitchFamily="34" charset="0"/>
              </a:rPr>
              <a:t>عن عيوب الإرادة التي تقارن إبرام العقد </a:t>
            </a:r>
            <a:r>
              <a:rPr lang="ar-DZ" sz="1400" b="1" dirty="0" smtClean="0">
                <a:solidFill>
                  <a:schemeClr val="bg1"/>
                </a:solidFill>
                <a:latin typeface="Arial" panose="020B0604020202020204" pitchFamily="34" charset="0"/>
                <a:cs typeface="Arial" panose="020B0604020202020204" pitchFamily="34" charset="0"/>
              </a:rPr>
              <a:t>وإن كانت </a:t>
            </a:r>
            <a:r>
              <a:rPr lang="ar-DZ" sz="1400" b="1" dirty="0">
                <a:solidFill>
                  <a:schemeClr val="bg1"/>
                </a:solidFill>
                <a:latin typeface="Arial" panose="020B0604020202020204" pitchFamily="34" charset="0"/>
                <a:cs typeface="Arial" panose="020B0604020202020204" pitchFamily="34" charset="0"/>
              </a:rPr>
              <a:t>تظهر بعده، </a:t>
            </a:r>
            <a:r>
              <a:rPr lang="ar-DZ" sz="1400" b="1" dirty="0" smtClean="0">
                <a:solidFill>
                  <a:schemeClr val="bg1"/>
                </a:solidFill>
                <a:latin typeface="Arial" panose="020B0604020202020204" pitchFamily="34" charset="0"/>
                <a:cs typeface="Arial" panose="020B0604020202020204" pitchFamily="34" charset="0"/>
              </a:rPr>
              <a:t>كما تختلف </a:t>
            </a:r>
            <a:r>
              <a:rPr lang="ar-DZ" sz="1400" b="1" dirty="0">
                <a:solidFill>
                  <a:schemeClr val="bg1"/>
                </a:solidFill>
                <a:latin typeface="Arial" panose="020B0604020202020204" pitchFamily="34" charset="0"/>
                <a:cs typeface="Arial" panose="020B0604020202020204" pitchFamily="34" charset="0"/>
              </a:rPr>
              <a:t>عن إنهاء الالتزامات باتفاق الطرفين، أو بإرادة أحدهما إذا كان يحق له</a:t>
            </a:r>
            <a:br>
              <a:rPr lang="ar-DZ" sz="1400" b="1" dirty="0">
                <a:solidFill>
                  <a:schemeClr val="bg1"/>
                </a:solidFill>
                <a:latin typeface="Arial" panose="020B0604020202020204" pitchFamily="34" charset="0"/>
                <a:cs typeface="Arial" panose="020B0604020202020204" pitchFamily="34" charset="0"/>
              </a:rPr>
            </a:br>
            <a:r>
              <a:rPr lang="ar-DZ" sz="1400" b="1" dirty="0">
                <a:solidFill>
                  <a:schemeClr val="bg1"/>
                </a:solidFill>
                <a:latin typeface="Arial" panose="020B0604020202020204" pitchFamily="34" charset="0"/>
                <a:cs typeface="Arial" panose="020B0604020202020204" pitchFamily="34" charset="0"/>
              </a:rPr>
              <a:t>ذلك بسبب طبيعة العقد، أو بالاشتراط فيه </a:t>
            </a:r>
            <a:endParaRPr lang="ar-EG" sz="1400" b="1" dirty="0">
              <a:solidFill>
                <a:schemeClr val="bg1"/>
              </a:solidFill>
              <a:latin typeface="Arial" panose="020B0604020202020204" pitchFamily="34" charset="0"/>
              <a:cs typeface="Arial" panose="020B0604020202020204" pitchFamily="34" charset="0"/>
            </a:endParaRPr>
          </a:p>
        </p:txBody>
      </p:sp>
      <p:sp>
        <p:nvSpPr>
          <p:cNvPr id="14" name="Rectangle 5">
            <a:extLst>
              <a:ext uri="{FF2B5EF4-FFF2-40B4-BE49-F238E27FC236}">
                <a16:creationId xmlns:a16="http://schemas.microsoft.com/office/drawing/2014/main" xmlns="" id="{CA65E992-C4FB-4106-B10F-4489EE7AB82B}"/>
              </a:ext>
            </a:extLst>
          </p:cNvPr>
          <p:cNvSpPr/>
          <p:nvPr/>
        </p:nvSpPr>
        <p:spPr>
          <a:xfrm flipH="1">
            <a:off x="3221280" y="1867408"/>
            <a:ext cx="2273868" cy="1152845"/>
          </a:xfrm>
          <a:custGeom>
            <a:avLst/>
            <a:gdLst>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2608289 h 2608289"/>
              <a:gd name="connsiteX4" fmla="*/ 0 w 2271010"/>
              <a:gd name="connsiteY4" fmla="*/ 0 h 2608289"/>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2608289 h 2608289"/>
              <a:gd name="connsiteX4" fmla="*/ 0 w 2271010"/>
              <a:gd name="connsiteY4" fmla="*/ 1543988 h 2608289"/>
              <a:gd name="connsiteX5" fmla="*/ 0 w 2271010"/>
              <a:gd name="connsiteY5" fmla="*/ 0 h 2608289"/>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1543988 h 2608289"/>
              <a:gd name="connsiteX4" fmla="*/ 0 w 2271010"/>
              <a:gd name="connsiteY4" fmla="*/ 0 h 2608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1010" h="2608289">
                <a:moveTo>
                  <a:pt x="0" y="0"/>
                </a:moveTo>
                <a:lnTo>
                  <a:pt x="2271010" y="0"/>
                </a:lnTo>
                <a:lnTo>
                  <a:pt x="2271010" y="2608289"/>
                </a:lnTo>
                <a:lnTo>
                  <a:pt x="0" y="1543988"/>
                </a:lnTo>
                <a:lnTo>
                  <a:pt x="0"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latin typeface="Source Sans Pro" charset="0"/>
            </a:endParaRPr>
          </a:p>
        </p:txBody>
      </p:sp>
      <p:sp>
        <p:nvSpPr>
          <p:cNvPr id="15" name="Rectangle 5">
            <a:extLst>
              <a:ext uri="{FF2B5EF4-FFF2-40B4-BE49-F238E27FC236}">
                <a16:creationId xmlns:a16="http://schemas.microsoft.com/office/drawing/2014/main" xmlns="" id="{1DD1576A-3AC0-445A-B6E0-E5BC60FFDCBD}"/>
              </a:ext>
            </a:extLst>
          </p:cNvPr>
          <p:cNvSpPr/>
          <p:nvPr/>
        </p:nvSpPr>
        <p:spPr>
          <a:xfrm flipH="1">
            <a:off x="6189739" y="1839914"/>
            <a:ext cx="2273868" cy="1152845"/>
          </a:xfrm>
          <a:custGeom>
            <a:avLst/>
            <a:gdLst>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2608289 h 2608289"/>
              <a:gd name="connsiteX4" fmla="*/ 0 w 2271010"/>
              <a:gd name="connsiteY4" fmla="*/ 0 h 2608289"/>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2608289 h 2608289"/>
              <a:gd name="connsiteX4" fmla="*/ 0 w 2271010"/>
              <a:gd name="connsiteY4" fmla="*/ 1543988 h 2608289"/>
              <a:gd name="connsiteX5" fmla="*/ 0 w 2271010"/>
              <a:gd name="connsiteY5" fmla="*/ 0 h 2608289"/>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1543988 h 2608289"/>
              <a:gd name="connsiteX4" fmla="*/ 0 w 2271010"/>
              <a:gd name="connsiteY4" fmla="*/ 0 h 2608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1010" h="2608289">
                <a:moveTo>
                  <a:pt x="0" y="0"/>
                </a:moveTo>
                <a:lnTo>
                  <a:pt x="2271010" y="0"/>
                </a:lnTo>
                <a:lnTo>
                  <a:pt x="2271010" y="2608289"/>
                </a:lnTo>
                <a:lnTo>
                  <a:pt x="0" y="1543988"/>
                </a:lnTo>
                <a:lnTo>
                  <a:pt x="0"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latin typeface="Source Sans Pro" charset="0"/>
            </a:endParaRPr>
          </a:p>
        </p:txBody>
      </p:sp>
      <p:sp>
        <p:nvSpPr>
          <p:cNvPr id="16" name="TextBox 15">
            <a:extLst>
              <a:ext uri="{FF2B5EF4-FFF2-40B4-BE49-F238E27FC236}">
                <a16:creationId xmlns:a16="http://schemas.microsoft.com/office/drawing/2014/main" xmlns="" id="{1C3B9A25-CA83-4A1B-AF02-E3247CC93582}"/>
              </a:ext>
            </a:extLst>
          </p:cNvPr>
          <p:cNvSpPr txBox="1"/>
          <p:nvPr/>
        </p:nvSpPr>
        <p:spPr>
          <a:xfrm>
            <a:off x="126988" y="1968656"/>
            <a:ext cx="2216384" cy="523220"/>
          </a:xfrm>
          <a:prstGeom prst="rect">
            <a:avLst/>
          </a:prstGeom>
          <a:noFill/>
        </p:spPr>
        <p:txBody>
          <a:bodyPr wrap="square" rtlCol="0">
            <a:spAutoFit/>
          </a:bodyPr>
          <a:lstStyle/>
          <a:p>
            <a:pPr algn="ctr" rtl="1"/>
            <a:r>
              <a:rPr lang="ar-DZ" sz="1400" b="1" dirty="0">
                <a:solidFill>
                  <a:schemeClr val="accent2"/>
                </a:solidFill>
                <a:latin typeface="Arial" panose="020B0604020202020204" pitchFamily="34" charset="0"/>
                <a:cs typeface="Arial" panose="020B0604020202020204" pitchFamily="34" charset="0"/>
              </a:rPr>
              <a:t>تعريف العوارض الطارئة </a:t>
            </a:r>
            <a:endParaRPr lang="ar-DZ" sz="1400" b="1" dirty="0" smtClean="0">
              <a:solidFill>
                <a:schemeClr val="accent2"/>
              </a:solidFill>
              <a:latin typeface="Arial" panose="020B0604020202020204" pitchFamily="34" charset="0"/>
              <a:cs typeface="Arial" panose="020B0604020202020204" pitchFamily="34" charset="0"/>
            </a:endParaRPr>
          </a:p>
          <a:p>
            <a:pPr algn="ctr" rtl="1"/>
            <a:r>
              <a:rPr lang="ar-DZ" sz="1400" b="1" dirty="0" smtClean="0">
                <a:solidFill>
                  <a:schemeClr val="accent2"/>
                </a:solidFill>
                <a:latin typeface="Arial" panose="020B0604020202020204" pitchFamily="34" charset="0"/>
                <a:cs typeface="Arial" panose="020B0604020202020204" pitchFamily="34" charset="0"/>
              </a:rPr>
              <a:t>على </a:t>
            </a:r>
            <a:r>
              <a:rPr lang="ar-DZ" sz="1400" b="1" dirty="0">
                <a:solidFill>
                  <a:schemeClr val="accent2"/>
                </a:solidFill>
                <a:latin typeface="Arial" panose="020B0604020202020204" pitchFamily="34" charset="0"/>
                <a:cs typeface="Arial" panose="020B0604020202020204" pitchFamily="34" charset="0"/>
              </a:rPr>
              <a:t>الالتزامات </a:t>
            </a:r>
            <a:endParaRPr lang="en-US" sz="1400" b="1" dirty="0">
              <a:solidFill>
                <a:schemeClr val="accent2"/>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xmlns="" id="{B2A7CFA1-B92D-4652-B23A-15AD3DECC40B}"/>
              </a:ext>
            </a:extLst>
          </p:cNvPr>
          <p:cNvSpPr txBox="1"/>
          <p:nvPr/>
        </p:nvSpPr>
        <p:spPr>
          <a:xfrm>
            <a:off x="3314774" y="2058595"/>
            <a:ext cx="2028120" cy="338554"/>
          </a:xfrm>
          <a:prstGeom prst="rect">
            <a:avLst/>
          </a:prstGeom>
          <a:noFill/>
        </p:spPr>
        <p:txBody>
          <a:bodyPr wrap="none" rtlCol="0">
            <a:spAutoFit/>
          </a:bodyPr>
          <a:lstStyle/>
          <a:p>
            <a:pPr algn="ctr" rtl="1"/>
            <a:r>
              <a:rPr lang="ar-DZ" sz="1600" b="1" dirty="0" smtClean="0">
                <a:solidFill>
                  <a:schemeClr val="accent4"/>
                </a:solidFill>
                <a:latin typeface="Arial" panose="020B0604020202020204" pitchFamily="34" charset="0"/>
                <a:cs typeface="Arial" panose="020B0604020202020204" pitchFamily="34" charset="0"/>
              </a:rPr>
              <a:t>العوارض المعدلة </a:t>
            </a:r>
            <a:r>
              <a:rPr lang="ar-DZ" sz="1600" b="1" dirty="0">
                <a:solidFill>
                  <a:schemeClr val="accent4"/>
                </a:solidFill>
                <a:latin typeface="Arial" panose="020B0604020202020204" pitchFamily="34" charset="0"/>
                <a:cs typeface="Arial" panose="020B0604020202020204" pitchFamily="34" charset="0"/>
              </a:rPr>
              <a:t>للالتزامات</a:t>
            </a:r>
            <a:endParaRPr lang="en-US" sz="1600" b="1" dirty="0">
              <a:solidFill>
                <a:schemeClr val="accent4"/>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xmlns="" id="{C30ED5FA-B5A1-4DD1-B5A8-EECD4DBC69F6}"/>
              </a:ext>
            </a:extLst>
          </p:cNvPr>
          <p:cNvSpPr txBox="1"/>
          <p:nvPr/>
        </p:nvSpPr>
        <p:spPr>
          <a:xfrm>
            <a:off x="6416808" y="1834762"/>
            <a:ext cx="1819729" cy="634020"/>
          </a:xfrm>
          <a:prstGeom prst="rect">
            <a:avLst/>
          </a:prstGeom>
          <a:noFill/>
        </p:spPr>
        <p:txBody>
          <a:bodyPr wrap="none" rtlCol="0">
            <a:spAutoFit/>
          </a:bodyPr>
          <a:lstStyle/>
          <a:p>
            <a:pPr algn="ctr" rtl="1">
              <a:lnSpc>
                <a:spcPct val="110000"/>
              </a:lnSpc>
            </a:pPr>
            <a:r>
              <a:rPr lang="ar-DZ" sz="1600" b="1" dirty="0">
                <a:solidFill>
                  <a:schemeClr val="accent4">
                    <a:lumMod val="60000"/>
                    <a:lumOff val="40000"/>
                  </a:schemeClr>
                </a:solidFill>
                <a:latin typeface="Arial" panose="020B0604020202020204" pitchFamily="34" charset="0"/>
                <a:cs typeface="Arial" panose="020B0604020202020204" pitchFamily="34" charset="0"/>
              </a:rPr>
              <a:t>عوارض </a:t>
            </a:r>
            <a:br>
              <a:rPr lang="ar-DZ" sz="1600" b="1" dirty="0">
                <a:solidFill>
                  <a:schemeClr val="accent4">
                    <a:lumMod val="60000"/>
                    <a:lumOff val="40000"/>
                  </a:schemeClr>
                </a:solidFill>
                <a:latin typeface="Arial" panose="020B0604020202020204" pitchFamily="34" charset="0"/>
                <a:cs typeface="Arial" panose="020B0604020202020204" pitchFamily="34" charset="0"/>
              </a:rPr>
            </a:br>
            <a:r>
              <a:rPr lang="ar-DZ" sz="1600" b="1" dirty="0">
                <a:solidFill>
                  <a:schemeClr val="accent4">
                    <a:lumMod val="60000"/>
                    <a:lumOff val="40000"/>
                  </a:schemeClr>
                </a:solidFill>
                <a:latin typeface="Arial" panose="020B0604020202020204" pitchFamily="34" charset="0"/>
                <a:cs typeface="Arial" panose="020B0604020202020204" pitchFamily="34" charset="0"/>
              </a:rPr>
              <a:t>منهية لها بسبب </a:t>
            </a:r>
            <a:r>
              <a:rPr lang="ar-DZ" sz="1600" b="1" dirty="0" smtClean="0">
                <a:solidFill>
                  <a:schemeClr val="accent4">
                    <a:lumMod val="60000"/>
                    <a:lumOff val="40000"/>
                  </a:schemeClr>
                </a:solidFill>
                <a:latin typeface="Arial" panose="020B0604020202020204" pitchFamily="34" charset="0"/>
                <a:cs typeface="Arial" panose="020B0604020202020204" pitchFamily="34" charset="0"/>
              </a:rPr>
              <a:t>خارجي</a:t>
            </a:r>
            <a:endParaRPr lang="ar-DZ" sz="1600" b="1" dirty="0">
              <a:latin typeface="Arial" panose="020B0604020202020204" pitchFamily="34" charset="0"/>
              <a:cs typeface="Arial" panose="020B0604020202020204" pitchFamily="34" charset="0"/>
            </a:endParaRPr>
          </a:p>
        </p:txBody>
      </p:sp>
      <p:sp>
        <p:nvSpPr>
          <p:cNvPr id="20" name="Oval 19">
            <a:extLst>
              <a:ext uri="{FF2B5EF4-FFF2-40B4-BE49-F238E27FC236}">
                <a16:creationId xmlns:a16="http://schemas.microsoft.com/office/drawing/2014/main" xmlns="" id="{8F91A881-7630-4496-864F-BF4DBF16D681}"/>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grpSp>
        <p:nvGrpSpPr>
          <p:cNvPr id="23" name="Group 22">
            <a:extLst>
              <a:ext uri="{FF2B5EF4-FFF2-40B4-BE49-F238E27FC236}">
                <a16:creationId xmlns:a16="http://schemas.microsoft.com/office/drawing/2014/main" xmlns="" id="{5F22F628-FF17-4A90-B802-74A31AD3C749}"/>
              </a:ext>
            </a:extLst>
          </p:cNvPr>
          <p:cNvGrpSpPr/>
          <p:nvPr/>
        </p:nvGrpSpPr>
        <p:grpSpPr>
          <a:xfrm>
            <a:off x="11077778" y="6435045"/>
            <a:ext cx="942619" cy="265864"/>
            <a:chOff x="184400" y="6435045"/>
            <a:chExt cx="942619" cy="265864"/>
          </a:xfrm>
        </p:grpSpPr>
        <p:sp>
          <p:nvSpPr>
            <p:cNvPr id="24" name="Oval 23">
              <a:extLst>
                <a:ext uri="{FF2B5EF4-FFF2-40B4-BE49-F238E27FC236}">
                  <a16:creationId xmlns:a16="http://schemas.microsoft.com/office/drawing/2014/main" xmlns="" id="{4A08A9C6-A1F5-4D58-8CD4-E40C16ACA740}"/>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5" name="Oval 24">
              <a:extLst>
                <a:ext uri="{FF2B5EF4-FFF2-40B4-BE49-F238E27FC236}">
                  <a16:creationId xmlns:a16="http://schemas.microsoft.com/office/drawing/2014/main" xmlns="" id="{58E416B5-A39D-49BF-B71B-3416D943B428}"/>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26" name="Oval 25">
              <a:extLst>
                <a:ext uri="{FF2B5EF4-FFF2-40B4-BE49-F238E27FC236}">
                  <a16:creationId xmlns:a16="http://schemas.microsoft.com/office/drawing/2014/main" xmlns="" id="{DF20A08C-30B1-4BE1-ABBF-B2BD39D06FB5}"/>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27" name="Group 26">
              <a:extLst>
                <a:ext uri="{FF2B5EF4-FFF2-40B4-BE49-F238E27FC236}">
                  <a16:creationId xmlns:a16="http://schemas.microsoft.com/office/drawing/2014/main" xmlns="" id="{621AB2A7-BF87-4606-B47D-615D4FFECB73}"/>
                </a:ext>
              </a:extLst>
            </p:cNvPr>
            <p:cNvGrpSpPr/>
            <p:nvPr/>
          </p:nvGrpSpPr>
          <p:grpSpPr>
            <a:xfrm>
              <a:off x="616661" y="6522696"/>
              <a:ext cx="78099" cy="90562"/>
              <a:chOff x="2489196" y="469899"/>
              <a:chExt cx="298450" cy="346075"/>
            </a:xfrm>
            <a:solidFill>
              <a:schemeClr val="bg1"/>
            </a:solidFill>
          </p:grpSpPr>
          <p:sp>
            <p:nvSpPr>
              <p:cNvPr id="34" name="Freeform 6">
                <a:extLst>
                  <a:ext uri="{FF2B5EF4-FFF2-40B4-BE49-F238E27FC236}">
                    <a16:creationId xmlns:a16="http://schemas.microsoft.com/office/drawing/2014/main" xmlns="" id="{2FC81134-E0AB-4B8F-9196-3AA585A78B87}"/>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5" name="Freeform 7">
                <a:extLst>
                  <a:ext uri="{FF2B5EF4-FFF2-40B4-BE49-F238E27FC236}">
                    <a16:creationId xmlns:a16="http://schemas.microsoft.com/office/drawing/2014/main" xmlns="" id="{26949A20-156F-45C3-9F05-910718DC186E}"/>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6" name="Freeform 8">
                <a:extLst>
                  <a:ext uri="{FF2B5EF4-FFF2-40B4-BE49-F238E27FC236}">
                    <a16:creationId xmlns:a16="http://schemas.microsoft.com/office/drawing/2014/main" xmlns="" id="{CFCB7C12-4754-4E98-9566-5BA3E6C71FFF}"/>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7" name="Freeform 9">
                <a:extLst>
                  <a:ext uri="{FF2B5EF4-FFF2-40B4-BE49-F238E27FC236}">
                    <a16:creationId xmlns:a16="http://schemas.microsoft.com/office/drawing/2014/main" xmlns="" id="{A6677CB8-6980-4E39-9D5B-9880D83061E6}"/>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28" name="Group 27">
              <a:extLst>
                <a:ext uri="{FF2B5EF4-FFF2-40B4-BE49-F238E27FC236}">
                  <a16:creationId xmlns:a16="http://schemas.microsoft.com/office/drawing/2014/main" xmlns="" id="{07183423-76A6-4340-9B31-55E2BE7253F5}"/>
                </a:ext>
              </a:extLst>
            </p:cNvPr>
            <p:cNvGrpSpPr/>
            <p:nvPr/>
          </p:nvGrpSpPr>
          <p:grpSpPr>
            <a:xfrm>
              <a:off x="954830" y="6522904"/>
              <a:ext cx="78514" cy="90146"/>
              <a:chOff x="4024313" y="469901"/>
              <a:chExt cx="300037" cy="344488"/>
            </a:xfrm>
            <a:solidFill>
              <a:schemeClr val="bg1"/>
            </a:solidFill>
          </p:grpSpPr>
          <p:sp>
            <p:nvSpPr>
              <p:cNvPr id="32" name="Freeform 14">
                <a:extLst>
                  <a:ext uri="{FF2B5EF4-FFF2-40B4-BE49-F238E27FC236}">
                    <a16:creationId xmlns:a16="http://schemas.microsoft.com/office/drawing/2014/main" xmlns="" id="{A82BE4C7-40BB-48CE-8648-7D55B8331DAA}"/>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3" name="Freeform 15">
                <a:extLst>
                  <a:ext uri="{FF2B5EF4-FFF2-40B4-BE49-F238E27FC236}">
                    <a16:creationId xmlns:a16="http://schemas.microsoft.com/office/drawing/2014/main" xmlns="" id="{19B2B784-24D0-49BC-918F-EF709AAA374F}"/>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29" name="Group 25">
              <a:extLst>
                <a:ext uri="{FF2B5EF4-FFF2-40B4-BE49-F238E27FC236}">
                  <a16:creationId xmlns:a16="http://schemas.microsoft.com/office/drawing/2014/main" xmlns="" id="{3C3B3C8C-79EF-4C7C-84D2-C5AEE14A413C}"/>
                </a:ext>
              </a:extLst>
            </p:cNvPr>
            <p:cNvGrpSpPr>
              <a:grpSpLocks noChangeAspect="1"/>
            </p:cNvGrpSpPr>
            <p:nvPr/>
          </p:nvGrpSpPr>
          <p:grpSpPr bwMode="auto">
            <a:xfrm>
              <a:off x="275782" y="6518774"/>
              <a:ext cx="83101" cy="98407"/>
              <a:chOff x="3256" y="1652"/>
              <a:chExt cx="1151" cy="1363"/>
            </a:xfrm>
            <a:solidFill>
              <a:schemeClr val="bg1"/>
            </a:solidFill>
          </p:grpSpPr>
          <p:sp>
            <p:nvSpPr>
              <p:cNvPr id="30" name="Freeform 27">
                <a:extLst>
                  <a:ext uri="{FF2B5EF4-FFF2-40B4-BE49-F238E27FC236}">
                    <a16:creationId xmlns:a16="http://schemas.microsoft.com/office/drawing/2014/main" xmlns="" id="{BF0707B2-EF5F-4C6E-9B2B-C1B16117B616}"/>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1" name="Freeform 28">
                <a:extLst>
                  <a:ext uri="{FF2B5EF4-FFF2-40B4-BE49-F238E27FC236}">
                    <a16:creationId xmlns:a16="http://schemas.microsoft.com/office/drawing/2014/main" xmlns="" id="{0DC93FAA-74F0-4314-B6E6-F7C20BE777E7}"/>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sp>
        <p:nvSpPr>
          <p:cNvPr id="39" name="TextBox 5">
            <a:extLst>
              <a:ext uri="{FF2B5EF4-FFF2-40B4-BE49-F238E27FC236}">
                <a16:creationId xmlns:a16="http://schemas.microsoft.com/office/drawing/2014/main" xmlns="" id="{76F7BA8B-CD00-451A-A85B-FFD4F68C87AB}"/>
              </a:ext>
            </a:extLst>
          </p:cNvPr>
          <p:cNvSpPr txBox="1"/>
          <p:nvPr/>
        </p:nvSpPr>
        <p:spPr>
          <a:xfrm>
            <a:off x="153280" y="46919"/>
            <a:ext cx="4495151" cy="646331"/>
          </a:xfrm>
          <a:prstGeom prst="rect">
            <a:avLst/>
          </a:prstGeom>
          <a:noFill/>
        </p:spPr>
        <p:txBody>
          <a:bodyPr wrap="square" rtlCol="0">
            <a:spAutoFit/>
          </a:bodyPr>
          <a:lstStyle/>
          <a:p>
            <a:pPr algn="ctr" rtl="1"/>
            <a:r>
              <a:rPr lang="ar-DZ" sz="2400" b="1" dirty="0" smtClean="0">
                <a:solidFill>
                  <a:schemeClr val="accent6">
                    <a:lumMod val="75000"/>
                  </a:schemeClr>
                </a:solidFill>
                <a:latin typeface="Arial" panose="020B0604020202020204" pitchFamily="34" charset="0"/>
                <a:cs typeface="Arial" panose="020B0604020202020204" pitchFamily="34" charset="0"/>
              </a:rPr>
              <a:t>معيار 36 </a:t>
            </a:r>
            <a:r>
              <a:rPr lang="ar-DZ" sz="2400" b="1" dirty="0">
                <a:solidFill>
                  <a:schemeClr val="accent6">
                    <a:lumMod val="75000"/>
                  </a:schemeClr>
                </a:solidFill>
                <a:latin typeface="Arial" panose="020B0604020202020204" pitchFamily="34" charset="0"/>
                <a:cs typeface="Arial" panose="020B0604020202020204" pitchFamily="34" charset="0"/>
              </a:rPr>
              <a:t>العوارض الطارئة على </a:t>
            </a:r>
            <a:r>
              <a:rPr lang="ar-DZ" sz="2400" b="1" dirty="0" err="1">
                <a:solidFill>
                  <a:schemeClr val="accent6">
                    <a:lumMod val="75000"/>
                  </a:schemeClr>
                </a:solidFill>
                <a:latin typeface="Arial" panose="020B0604020202020204" pitchFamily="34" charset="0"/>
                <a:cs typeface="Arial" panose="020B0604020202020204" pitchFamily="34" charset="0"/>
              </a:rPr>
              <a:t>الإلتزامات</a:t>
            </a:r>
            <a:r>
              <a:rPr lang="ar-DZ" sz="2400" b="1" dirty="0">
                <a:solidFill>
                  <a:schemeClr val="accent6">
                    <a:lumMod val="75000"/>
                  </a:schemeClr>
                </a:solidFill>
                <a:latin typeface="Arial" panose="020B0604020202020204" pitchFamily="34" charset="0"/>
                <a:cs typeface="Arial" panose="020B0604020202020204" pitchFamily="34" charset="0"/>
              </a:rPr>
              <a:t> </a:t>
            </a:r>
            <a:r>
              <a:rPr lang="ar-DZ" sz="3600" dirty="0" smtClean="0">
                <a:solidFill>
                  <a:srgbClr val="7030A0"/>
                </a:solidFill>
                <a:latin typeface="Inseyab_Demo" panose="00000500000000000000" pitchFamily="50" charset="-78"/>
                <a:cs typeface="Inseyab_Demo" panose="00000500000000000000" pitchFamily="50" charset="-78"/>
              </a:rPr>
              <a:t>  </a:t>
            </a:r>
            <a:endParaRPr lang="id-ID" sz="3600" dirty="0">
              <a:solidFill>
                <a:schemeClr val="accent1"/>
              </a:solidFill>
              <a:latin typeface="Inseyab_Demo" panose="00000500000000000000" pitchFamily="50" charset="-78"/>
              <a:cs typeface="Inseyab_Demo" panose="00000500000000000000" pitchFamily="50" charset="-78"/>
            </a:endParaRPr>
          </a:p>
        </p:txBody>
      </p:sp>
      <p:sp>
        <p:nvSpPr>
          <p:cNvPr id="40" name="TextBox 6">
            <a:extLst>
              <a:ext uri="{FF2B5EF4-FFF2-40B4-BE49-F238E27FC236}">
                <a16:creationId xmlns:a16="http://schemas.microsoft.com/office/drawing/2014/main" xmlns="" id="{A20E1E8D-2EF3-4AA4-AAA7-3344D1E04C20}"/>
              </a:ext>
            </a:extLst>
          </p:cNvPr>
          <p:cNvSpPr txBox="1"/>
          <p:nvPr/>
        </p:nvSpPr>
        <p:spPr>
          <a:xfrm>
            <a:off x="0" y="866733"/>
            <a:ext cx="9517487" cy="738664"/>
          </a:xfrm>
          <a:prstGeom prst="rect">
            <a:avLst/>
          </a:prstGeom>
          <a:noFill/>
        </p:spPr>
        <p:txBody>
          <a:bodyPr wrap="square" rtlCol="0">
            <a:spAutoFit/>
          </a:bodyPr>
          <a:lstStyle/>
          <a:p>
            <a:pPr algn="r" rtl="1"/>
            <a:r>
              <a:rPr lang="ar-DZ" sz="1400" b="1" u="sng" dirty="0" smtClean="0">
                <a:solidFill>
                  <a:schemeClr val="tx2">
                    <a:lumMod val="50000"/>
                  </a:schemeClr>
                </a:solidFill>
                <a:latin typeface="Arial" panose="020B0604020202020204" pitchFamily="34" charset="0"/>
                <a:cs typeface="Arial" panose="020B0604020202020204" pitchFamily="34" charset="0"/>
              </a:rPr>
              <a:t>التقديم: </a:t>
            </a:r>
            <a:r>
              <a:rPr lang="ar-DZ" sz="1400" b="1" dirty="0">
                <a:latin typeface="Arial" panose="020B0604020202020204" pitchFamily="34" charset="0"/>
                <a:cs typeface="Arial" panose="020B0604020202020204" pitchFamily="34" charset="0"/>
              </a:rPr>
              <a:t>يهدف هذا المعيار إلى بيان العوارض التي تطرأ على الالتزامات وتحدث </a:t>
            </a:r>
            <a:r>
              <a:rPr lang="ar-DZ" sz="1400" b="1" dirty="0" smtClean="0">
                <a:latin typeface="Arial" panose="020B0604020202020204" pitchFamily="34" charset="0"/>
                <a:cs typeface="Arial" panose="020B0604020202020204" pitchFamily="34" charset="0"/>
              </a:rPr>
              <a:t>فيها</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آثارا </a:t>
            </a:r>
            <a:r>
              <a:rPr lang="ar-DZ" sz="1400" b="1" dirty="0">
                <a:latin typeface="Arial" panose="020B0604020202020204" pitchFamily="34" charset="0"/>
                <a:cs typeface="Arial" panose="020B0604020202020204" pitchFamily="34" charset="0"/>
              </a:rPr>
              <a:t>مختلفة عن مقتضاها لو لم تطرأ تلك العوارض </a:t>
            </a:r>
            <a:r>
              <a:rPr lang="ar-DZ" sz="1400" b="1" dirty="0" smtClean="0">
                <a:latin typeface="Arial" panose="020B0604020202020204" pitchFamily="34" charset="0"/>
                <a:cs typeface="Arial" panose="020B0604020202020204" pitchFamily="34" charset="0"/>
              </a:rPr>
              <a:t>عليها,</a:t>
            </a:r>
          </a:p>
          <a:p>
            <a:pPr algn="r" rtl="1"/>
            <a:r>
              <a:rPr lang="ar-DZ" sz="1400" b="1" u="sng" dirty="0" smtClean="0">
                <a:latin typeface="Arial" panose="020B0604020202020204" pitchFamily="34" charset="0"/>
                <a:cs typeface="Arial" panose="020B0604020202020204" pitchFamily="34" charset="0"/>
              </a:rPr>
              <a:t>نطاق المعيار</a:t>
            </a: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يتناول هذا المعيار العوارض الطارئة على الالتزامات في إطار </a:t>
            </a:r>
            <a:r>
              <a:rPr lang="ar-DZ" sz="1400" b="1" dirty="0" smtClean="0">
                <a:latin typeface="Arial" panose="020B0604020202020204" pitchFamily="34" charset="0"/>
                <a:cs typeface="Arial" panose="020B0604020202020204" pitchFamily="34" charset="0"/>
              </a:rPr>
              <a:t>التطبيقات المتعلقة </a:t>
            </a:r>
            <a:r>
              <a:rPr lang="ar-DZ" sz="1400" b="1" dirty="0">
                <a:latin typeface="Arial" panose="020B0604020202020204" pitchFamily="34" charset="0"/>
                <a:cs typeface="Arial" panose="020B0604020202020204" pitchFamily="34" charset="0"/>
              </a:rPr>
              <a:t>بصيغ التمويل والاستثمار التي تستخدمها المؤسسات </a:t>
            </a:r>
            <a:r>
              <a:rPr lang="ar-DZ" sz="1400" b="1" dirty="0" smtClean="0">
                <a:latin typeface="Arial" panose="020B0604020202020204" pitchFamily="34" charset="0"/>
                <a:cs typeface="Arial" panose="020B0604020202020204" pitchFamily="34" charset="0"/>
              </a:rPr>
              <a:t>المالية الإسلامية (المؤسسة/المؤسسات) وأثر </a:t>
            </a:r>
            <a:r>
              <a:rPr lang="ar-DZ" sz="1400" b="1" dirty="0">
                <a:latin typeface="Arial" panose="020B0604020202020204" pitchFamily="34" charset="0"/>
                <a:cs typeface="Arial" panose="020B0604020202020204" pitchFamily="34" charset="0"/>
              </a:rPr>
              <a:t>تلك </a:t>
            </a:r>
            <a:r>
              <a:rPr lang="ar-DZ" sz="1400" b="1" dirty="0" smtClean="0">
                <a:latin typeface="Arial" panose="020B0604020202020204" pitchFamily="34" charset="0"/>
                <a:cs typeface="Arial" panose="020B0604020202020204" pitchFamily="34" charset="0"/>
              </a:rPr>
              <a:t>العوارض. ولا </a:t>
            </a:r>
            <a:r>
              <a:rPr lang="ar-DZ" sz="1400" b="1" dirty="0">
                <a:latin typeface="Arial" panose="020B0604020202020204" pitchFamily="34" charset="0"/>
                <a:cs typeface="Arial" panose="020B0604020202020204" pitchFamily="34" charset="0"/>
              </a:rPr>
              <a:t>يتناول عيوب الإرادة، ولا ما يقع باتفاق العاقدين من </a:t>
            </a:r>
            <a:r>
              <a:rPr lang="ar-DZ" sz="1400" b="1" dirty="0" smtClean="0">
                <a:latin typeface="Arial" panose="020B0604020202020204" pitchFamily="34" charset="0"/>
                <a:cs typeface="Arial" panose="020B0604020202020204" pitchFamily="34" charset="0"/>
              </a:rPr>
              <a:t>تصرفات, </a:t>
            </a:r>
            <a:endParaRPr lang="id-ID" sz="1400" b="1" u="sng" dirty="0">
              <a:solidFill>
                <a:schemeClr val="tx2">
                  <a:lumMod val="50000"/>
                </a:schemeClr>
              </a:solidFill>
              <a:latin typeface="Arial" panose="020B0604020202020204" pitchFamily="34" charset="0"/>
              <a:cs typeface="Arial" panose="020B0604020202020204" pitchFamily="34" charset="0"/>
            </a:endParaRPr>
          </a:p>
        </p:txBody>
      </p:sp>
      <p:sp>
        <p:nvSpPr>
          <p:cNvPr id="42" name="TextBox 17">
            <a:extLst>
              <a:ext uri="{FF2B5EF4-FFF2-40B4-BE49-F238E27FC236}">
                <a16:creationId xmlns:a16="http://schemas.microsoft.com/office/drawing/2014/main" xmlns="" id="{C30ED5FA-B5A1-4DD1-B5A8-EECD4DBC69F6}"/>
              </a:ext>
            </a:extLst>
          </p:cNvPr>
          <p:cNvSpPr txBox="1"/>
          <p:nvPr/>
        </p:nvSpPr>
        <p:spPr>
          <a:xfrm>
            <a:off x="9131778" y="1983551"/>
            <a:ext cx="1769880" cy="584775"/>
          </a:xfrm>
          <a:prstGeom prst="rect">
            <a:avLst/>
          </a:prstGeom>
          <a:noFill/>
        </p:spPr>
        <p:txBody>
          <a:bodyPr wrap="square" rtlCol="0">
            <a:spAutoFit/>
          </a:bodyPr>
          <a:lstStyle/>
          <a:p>
            <a:pPr algn="r" rtl="1"/>
            <a:r>
              <a:rPr lang="ar-DZ" sz="1600"/>
              <a:t>تاريخ إصدار المعيار </a:t>
            </a:r>
            <a:br>
              <a:rPr lang="ar-DZ" sz="1600"/>
            </a:br>
            <a:endParaRPr lang="en-US" sz="1600" dirty="0">
              <a:solidFill>
                <a:srgbClr val="FFC000"/>
              </a:solidFill>
              <a:latin typeface="Inseyab_Demo" panose="00000500000000000000" pitchFamily="50" charset="-78"/>
              <a:cs typeface="Inseyab_Demo" panose="00000500000000000000" pitchFamily="50" charset="-78"/>
            </a:endParaRPr>
          </a:p>
        </p:txBody>
      </p:sp>
      <p:sp>
        <p:nvSpPr>
          <p:cNvPr id="44" name="Rectangle 43">
            <a:extLst>
              <a:ext uri="{FF2B5EF4-FFF2-40B4-BE49-F238E27FC236}">
                <a16:creationId xmlns:a16="http://schemas.microsoft.com/office/drawing/2014/main" xmlns="" id="{6FDC7229-3813-4DFA-AA26-63EC22C28C96}"/>
              </a:ext>
            </a:extLst>
          </p:cNvPr>
          <p:cNvSpPr/>
          <p:nvPr/>
        </p:nvSpPr>
        <p:spPr>
          <a:xfrm>
            <a:off x="9216365" y="2682060"/>
            <a:ext cx="1972362" cy="2920250"/>
          </a:xfrm>
          <a:prstGeom prst="rect">
            <a:avLst/>
          </a:prstGeom>
          <a:solidFill>
            <a:schemeClr val="accent3">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latin typeface="Arial" panose="020B0604020202020204" pitchFamily="34" charset="0"/>
                <a:ea typeface="Bebas Neue" charset="0"/>
                <a:cs typeface="Arial" panose="020B0604020202020204" pitchFamily="34" charset="0"/>
              </a:rPr>
              <a:t>تم إصدار هذا المعيار بتاريخ 15 مارس 2009</a:t>
            </a:r>
            <a:endParaRPr lang="en-US" b="1" dirty="0">
              <a:latin typeface="Arial" panose="020B0604020202020204" pitchFamily="34" charset="0"/>
              <a:ea typeface="Bebas Neue" charset="0"/>
              <a:cs typeface="Arial" panose="020B0604020202020204" pitchFamily="34" charset="0"/>
            </a:endParaRPr>
          </a:p>
        </p:txBody>
      </p:sp>
      <p:sp>
        <p:nvSpPr>
          <p:cNvPr id="45" name="Rectangle 5">
            <a:extLst>
              <a:ext uri="{FF2B5EF4-FFF2-40B4-BE49-F238E27FC236}">
                <a16:creationId xmlns:a16="http://schemas.microsoft.com/office/drawing/2014/main" xmlns="" id="{1DD1576A-3AC0-445A-B6E0-E5BC60FFDCBD}"/>
              </a:ext>
            </a:extLst>
          </p:cNvPr>
          <p:cNvSpPr/>
          <p:nvPr/>
        </p:nvSpPr>
        <p:spPr>
          <a:xfrm flipH="1">
            <a:off x="9069774" y="1853842"/>
            <a:ext cx="2273868" cy="1039902"/>
          </a:xfrm>
          <a:custGeom>
            <a:avLst/>
            <a:gdLst>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2608289 h 2608289"/>
              <a:gd name="connsiteX4" fmla="*/ 0 w 2271010"/>
              <a:gd name="connsiteY4" fmla="*/ 0 h 2608289"/>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2608289 h 2608289"/>
              <a:gd name="connsiteX4" fmla="*/ 0 w 2271010"/>
              <a:gd name="connsiteY4" fmla="*/ 1543988 h 2608289"/>
              <a:gd name="connsiteX5" fmla="*/ 0 w 2271010"/>
              <a:gd name="connsiteY5" fmla="*/ 0 h 2608289"/>
              <a:gd name="connsiteX0" fmla="*/ 0 w 2271010"/>
              <a:gd name="connsiteY0" fmla="*/ 0 h 2608289"/>
              <a:gd name="connsiteX1" fmla="*/ 2271010 w 2271010"/>
              <a:gd name="connsiteY1" fmla="*/ 0 h 2608289"/>
              <a:gd name="connsiteX2" fmla="*/ 2271010 w 2271010"/>
              <a:gd name="connsiteY2" fmla="*/ 2608289 h 2608289"/>
              <a:gd name="connsiteX3" fmla="*/ 0 w 2271010"/>
              <a:gd name="connsiteY3" fmla="*/ 1543988 h 2608289"/>
              <a:gd name="connsiteX4" fmla="*/ 0 w 2271010"/>
              <a:gd name="connsiteY4" fmla="*/ 0 h 2608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1010" h="2608289">
                <a:moveTo>
                  <a:pt x="0" y="0"/>
                </a:moveTo>
                <a:lnTo>
                  <a:pt x="2271010" y="0"/>
                </a:lnTo>
                <a:lnTo>
                  <a:pt x="2271010" y="2608289"/>
                </a:lnTo>
                <a:lnTo>
                  <a:pt x="0" y="1543988"/>
                </a:lnTo>
                <a:lnTo>
                  <a:pt x="0"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latin typeface="Source Sans Pro" charset="0"/>
            </a:endParaRPr>
          </a:p>
        </p:txBody>
      </p:sp>
      <p:sp>
        <p:nvSpPr>
          <p:cNvPr id="46" name="TextBox 17">
            <a:extLst>
              <a:ext uri="{FF2B5EF4-FFF2-40B4-BE49-F238E27FC236}">
                <a16:creationId xmlns:a16="http://schemas.microsoft.com/office/drawing/2014/main" xmlns="" id="{C30ED5FA-B5A1-4DD1-B5A8-EECD4DBC69F6}"/>
              </a:ext>
            </a:extLst>
          </p:cNvPr>
          <p:cNvSpPr txBox="1"/>
          <p:nvPr/>
        </p:nvSpPr>
        <p:spPr>
          <a:xfrm>
            <a:off x="9444967" y="2055004"/>
            <a:ext cx="1515158" cy="342145"/>
          </a:xfrm>
          <a:prstGeom prst="rect">
            <a:avLst/>
          </a:prstGeom>
          <a:noFill/>
        </p:spPr>
        <p:txBody>
          <a:bodyPr wrap="none" rtlCol="0">
            <a:spAutoFit/>
          </a:bodyPr>
          <a:lstStyle/>
          <a:p>
            <a:pPr algn="ctr" rtl="1">
              <a:lnSpc>
                <a:spcPct val="110000"/>
              </a:lnSpc>
            </a:pPr>
            <a:r>
              <a:rPr lang="ar-DZ" sz="1600" b="1" dirty="0" smtClean="0">
                <a:solidFill>
                  <a:schemeClr val="accent4">
                    <a:lumMod val="40000"/>
                    <a:lumOff val="60000"/>
                  </a:schemeClr>
                </a:solidFill>
                <a:latin typeface="Arial" panose="020B0604020202020204" pitchFamily="34" charset="0"/>
                <a:cs typeface="Arial" panose="020B0604020202020204" pitchFamily="34" charset="0"/>
              </a:rPr>
              <a:t>تاريخ إصدار المعيار</a:t>
            </a:r>
            <a:endParaRPr lang="ar-DZ" sz="1600" b="1" dirty="0">
              <a:solidFill>
                <a:schemeClr val="accent4">
                  <a:lumMod val="40000"/>
                  <a:lumOff val="6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6963126"/>
      </p:ext>
    </p:extLst>
  </p:cSld>
  <p:clrMapOvr>
    <a:masterClrMapping/>
  </p:clrMapOvr>
  <p:transition spd="slow" advTm="115988">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CD3FF26A-4D48-45AC-B7C5-B349023D9CB2}"/>
              </a:ext>
            </a:extLst>
          </p:cNvPr>
          <p:cNvSpPr/>
          <p:nvPr/>
        </p:nvSpPr>
        <p:spPr>
          <a:xfrm>
            <a:off x="8607066" y="3063016"/>
            <a:ext cx="3543338" cy="3794984"/>
          </a:xfrm>
          <a:custGeom>
            <a:avLst/>
            <a:gdLst>
              <a:gd name="connsiteX0" fmla="*/ 2964158 w 3543338"/>
              <a:gd name="connsiteY0" fmla="*/ 0 h 3794984"/>
              <a:gd name="connsiteX1" fmla="*/ 3267226 w 3543338"/>
              <a:gd name="connsiteY1" fmla="*/ 15304 h 3794984"/>
              <a:gd name="connsiteX2" fmla="*/ 3543338 w 3543338"/>
              <a:gd name="connsiteY2" fmla="*/ 57444 h 3794984"/>
              <a:gd name="connsiteX3" fmla="*/ 3543338 w 3543338"/>
              <a:gd name="connsiteY3" fmla="*/ 1305732 h 3794984"/>
              <a:gd name="connsiteX4" fmla="*/ 3486963 w 3543338"/>
              <a:gd name="connsiteY4" fmla="*/ 1285098 h 3794984"/>
              <a:gd name="connsiteX5" fmla="*/ 2964158 w 3543338"/>
              <a:gd name="connsiteY5" fmla="*/ 1206057 h 3794984"/>
              <a:gd name="connsiteX6" fmla="*/ 1206057 w 3543338"/>
              <a:gd name="connsiteY6" fmla="*/ 2964158 h 3794984"/>
              <a:gd name="connsiteX7" fmla="*/ 1344218 w 3543338"/>
              <a:gd name="connsiteY7" fmla="*/ 3648490 h 3794984"/>
              <a:gd name="connsiteX8" fmla="*/ 1414787 w 3543338"/>
              <a:gd name="connsiteY8" fmla="*/ 3794984 h 3794984"/>
              <a:gd name="connsiteX9" fmla="*/ 120246 w 3543338"/>
              <a:gd name="connsiteY9" fmla="*/ 3794984 h 3794984"/>
              <a:gd name="connsiteX10" fmla="*/ 60221 w 3543338"/>
              <a:gd name="connsiteY10" fmla="*/ 3561539 h 3794984"/>
              <a:gd name="connsiteX11" fmla="*/ 0 w 3543338"/>
              <a:gd name="connsiteY11" fmla="*/ 2964158 h 3794984"/>
              <a:gd name="connsiteX12" fmla="*/ 2964158 w 3543338"/>
              <a:gd name="connsiteY12" fmla="*/ 0 h 3794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43338" h="3794984">
                <a:moveTo>
                  <a:pt x="2964158" y="0"/>
                </a:moveTo>
                <a:cubicBezTo>
                  <a:pt x="3066474" y="0"/>
                  <a:pt x="3167580" y="5184"/>
                  <a:pt x="3267226" y="15304"/>
                </a:cubicBezTo>
                <a:lnTo>
                  <a:pt x="3543338" y="57444"/>
                </a:lnTo>
                <a:lnTo>
                  <a:pt x="3543338" y="1305732"/>
                </a:lnTo>
                <a:lnTo>
                  <a:pt x="3486963" y="1285098"/>
                </a:lnTo>
                <a:cubicBezTo>
                  <a:pt x="3321809" y="1233730"/>
                  <a:pt x="3146215" y="1206057"/>
                  <a:pt x="2964158" y="1206057"/>
                </a:cubicBezTo>
                <a:cubicBezTo>
                  <a:pt x="1993186" y="1206057"/>
                  <a:pt x="1206057" y="1993186"/>
                  <a:pt x="1206057" y="2964158"/>
                </a:cubicBezTo>
                <a:cubicBezTo>
                  <a:pt x="1206057" y="3206901"/>
                  <a:pt x="1255253" y="3438154"/>
                  <a:pt x="1344218" y="3648490"/>
                </a:cubicBezTo>
                <a:lnTo>
                  <a:pt x="1414787" y="3794984"/>
                </a:lnTo>
                <a:lnTo>
                  <a:pt x="120246" y="3794984"/>
                </a:lnTo>
                <a:lnTo>
                  <a:pt x="60221" y="3561539"/>
                </a:lnTo>
                <a:cubicBezTo>
                  <a:pt x="20736" y="3368580"/>
                  <a:pt x="0" y="3168791"/>
                  <a:pt x="0" y="2964158"/>
                </a:cubicBezTo>
                <a:cubicBezTo>
                  <a:pt x="0" y="1327099"/>
                  <a:pt x="1327099" y="0"/>
                  <a:pt x="296415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schemeClr val="tx1"/>
              </a:solidFill>
            </a:endParaRPr>
          </a:p>
        </p:txBody>
      </p:sp>
      <p:sp>
        <p:nvSpPr>
          <p:cNvPr id="14" name="Oval 13">
            <a:extLst>
              <a:ext uri="{FF2B5EF4-FFF2-40B4-BE49-F238E27FC236}">
                <a16:creationId xmlns:a16="http://schemas.microsoft.com/office/drawing/2014/main" xmlns="" id="{1600A511-76A7-4509-9463-7E69C94A059E}"/>
              </a:ext>
            </a:extLst>
          </p:cNvPr>
          <p:cNvSpPr/>
          <p:nvPr/>
        </p:nvSpPr>
        <p:spPr>
          <a:xfrm>
            <a:off x="11571157" y="-292150"/>
            <a:ext cx="898481" cy="898481"/>
          </a:xfrm>
          <a:prstGeom prst="ellipse">
            <a:avLst/>
          </a:prstGeom>
          <a:solidFill>
            <a:schemeClr val="accent1"/>
          </a:solidFill>
          <a:ln>
            <a:noFill/>
          </a:ln>
          <a:effectLst>
            <a:outerShdw blurRad="3429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9" name="Oval 28">
            <a:extLst>
              <a:ext uri="{FF2B5EF4-FFF2-40B4-BE49-F238E27FC236}">
                <a16:creationId xmlns:a16="http://schemas.microsoft.com/office/drawing/2014/main" xmlns="" id="{DDB52C97-E9E9-441A-BE1D-AEB651790B0C}"/>
              </a:ext>
            </a:extLst>
          </p:cNvPr>
          <p:cNvSpPr/>
          <p:nvPr/>
        </p:nvSpPr>
        <p:spPr>
          <a:xfrm>
            <a:off x="861155"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30" name="Oval 29">
            <a:extLst>
              <a:ext uri="{FF2B5EF4-FFF2-40B4-BE49-F238E27FC236}">
                <a16:creationId xmlns:a16="http://schemas.microsoft.com/office/drawing/2014/main" xmlns="" id="{D1ED23BD-4F53-4369-AE77-12F6D759340A}"/>
              </a:ext>
            </a:extLst>
          </p:cNvPr>
          <p:cNvSpPr/>
          <p:nvPr/>
        </p:nvSpPr>
        <p:spPr>
          <a:xfrm>
            <a:off x="522778"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sp>
        <p:nvSpPr>
          <p:cNvPr id="31" name="Oval 30">
            <a:extLst>
              <a:ext uri="{FF2B5EF4-FFF2-40B4-BE49-F238E27FC236}">
                <a16:creationId xmlns:a16="http://schemas.microsoft.com/office/drawing/2014/main" xmlns="" id="{E72FD7E6-2B51-4895-A392-E091E23DF8F5}"/>
              </a:ext>
            </a:extLst>
          </p:cNvPr>
          <p:cNvSpPr/>
          <p:nvPr/>
        </p:nvSpPr>
        <p:spPr>
          <a:xfrm>
            <a:off x="184400" y="6435045"/>
            <a:ext cx="265864" cy="2658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ID"/>
          </a:p>
        </p:txBody>
      </p:sp>
      <p:grpSp>
        <p:nvGrpSpPr>
          <p:cNvPr id="32" name="Group 31">
            <a:extLst>
              <a:ext uri="{FF2B5EF4-FFF2-40B4-BE49-F238E27FC236}">
                <a16:creationId xmlns:a16="http://schemas.microsoft.com/office/drawing/2014/main" xmlns="" id="{1E0554D0-E54B-425C-8044-BBE34897113F}"/>
              </a:ext>
            </a:extLst>
          </p:cNvPr>
          <p:cNvGrpSpPr/>
          <p:nvPr/>
        </p:nvGrpSpPr>
        <p:grpSpPr>
          <a:xfrm>
            <a:off x="616661" y="6522696"/>
            <a:ext cx="78099" cy="90562"/>
            <a:chOff x="2489196" y="469899"/>
            <a:chExt cx="298450" cy="346075"/>
          </a:xfrm>
          <a:solidFill>
            <a:schemeClr val="bg1"/>
          </a:solidFill>
        </p:grpSpPr>
        <p:sp>
          <p:nvSpPr>
            <p:cNvPr id="33" name="Freeform 6">
              <a:extLst>
                <a:ext uri="{FF2B5EF4-FFF2-40B4-BE49-F238E27FC236}">
                  <a16:creationId xmlns:a16="http://schemas.microsoft.com/office/drawing/2014/main" xmlns="" id="{FD5AB922-5A80-4EE4-AE2F-B3C895920798}"/>
                </a:ext>
              </a:extLst>
            </p:cNvPr>
            <p:cNvSpPr>
              <a:spLocks/>
            </p:cNvSpPr>
            <p:nvPr/>
          </p:nvSpPr>
          <p:spPr bwMode="auto">
            <a:xfrm>
              <a:off x="2489196" y="679449"/>
              <a:ext cx="298450" cy="136525"/>
            </a:xfrm>
            <a:custGeom>
              <a:avLst/>
              <a:gdLst>
                <a:gd name="T0" fmla="*/ 1303 w 3015"/>
                <a:gd name="T1" fmla="*/ 1017 h 1389"/>
                <a:gd name="T2" fmla="*/ 1375 w 3015"/>
                <a:gd name="T3" fmla="*/ 573 h 1389"/>
                <a:gd name="T4" fmla="*/ 1324 w 3015"/>
                <a:gd name="T5" fmla="*/ 469 h 1389"/>
                <a:gd name="T6" fmla="*/ 1307 w 3015"/>
                <a:gd name="T7" fmla="*/ 388 h 1389"/>
                <a:gd name="T8" fmla="*/ 1316 w 3015"/>
                <a:gd name="T9" fmla="*/ 328 h 1389"/>
                <a:gd name="T10" fmla="*/ 1344 w 3015"/>
                <a:gd name="T11" fmla="*/ 285 h 1389"/>
                <a:gd name="T12" fmla="*/ 1383 w 3015"/>
                <a:gd name="T13" fmla="*/ 258 h 1389"/>
                <a:gd name="T14" fmla="*/ 1427 w 3015"/>
                <a:gd name="T15" fmla="*/ 241 h 1389"/>
                <a:gd name="T16" fmla="*/ 1468 w 3015"/>
                <a:gd name="T17" fmla="*/ 233 h 1389"/>
                <a:gd name="T18" fmla="*/ 1499 w 3015"/>
                <a:gd name="T19" fmla="*/ 231 h 1389"/>
                <a:gd name="T20" fmla="*/ 1516 w 3015"/>
                <a:gd name="T21" fmla="*/ 231 h 1389"/>
                <a:gd name="T22" fmla="*/ 1548 w 3015"/>
                <a:gd name="T23" fmla="*/ 233 h 1389"/>
                <a:gd name="T24" fmla="*/ 1589 w 3015"/>
                <a:gd name="T25" fmla="*/ 241 h 1389"/>
                <a:gd name="T26" fmla="*/ 1633 w 3015"/>
                <a:gd name="T27" fmla="*/ 258 h 1389"/>
                <a:gd name="T28" fmla="*/ 1673 w 3015"/>
                <a:gd name="T29" fmla="*/ 285 h 1389"/>
                <a:gd name="T30" fmla="*/ 1700 w 3015"/>
                <a:gd name="T31" fmla="*/ 328 h 1389"/>
                <a:gd name="T32" fmla="*/ 1709 w 3015"/>
                <a:gd name="T33" fmla="*/ 388 h 1389"/>
                <a:gd name="T34" fmla="*/ 1692 w 3015"/>
                <a:gd name="T35" fmla="*/ 469 h 1389"/>
                <a:gd name="T36" fmla="*/ 1642 w 3015"/>
                <a:gd name="T37" fmla="*/ 573 h 1389"/>
                <a:gd name="T38" fmla="*/ 1713 w 3015"/>
                <a:gd name="T39" fmla="*/ 1017 h 1389"/>
                <a:gd name="T40" fmla="*/ 2038 w 3015"/>
                <a:gd name="T41" fmla="*/ 1 h 1389"/>
                <a:gd name="T42" fmla="*/ 2072 w 3015"/>
                <a:gd name="T43" fmla="*/ 21 h 1389"/>
                <a:gd name="T44" fmla="*/ 2144 w 3015"/>
                <a:gd name="T45" fmla="*/ 62 h 1389"/>
                <a:gd name="T46" fmla="*/ 2250 w 3015"/>
                <a:gd name="T47" fmla="*/ 119 h 1389"/>
                <a:gd name="T48" fmla="*/ 2391 w 3015"/>
                <a:gd name="T49" fmla="*/ 185 h 1389"/>
                <a:gd name="T50" fmla="*/ 2563 w 3015"/>
                <a:gd name="T51" fmla="*/ 259 h 1389"/>
                <a:gd name="T52" fmla="*/ 2731 w 3015"/>
                <a:gd name="T53" fmla="*/ 330 h 1389"/>
                <a:gd name="T54" fmla="*/ 2849 w 3015"/>
                <a:gd name="T55" fmla="*/ 421 h 1389"/>
                <a:gd name="T56" fmla="*/ 2928 w 3015"/>
                <a:gd name="T57" fmla="*/ 538 h 1389"/>
                <a:gd name="T58" fmla="*/ 2976 w 3015"/>
                <a:gd name="T59" fmla="*/ 682 h 1389"/>
                <a:gd name="T60" fmla="*/ 3001 w 3015"/>
                <a:gd name="T61" fmla="*/ 857 h 1389"/>
                <a:gd name="T62" fmla="*/ 3011 w 3015"/>
                <a:gd name="T63" fmla="*/ 1063 h 1389"/>
                <a:gd name="T64" fmla="*/ 3014 w 3015"/>
                <a:gd name="T65" fmla="*/ 1300 h 1389"/>
                <a:gd name="T66" fmla="*/ 1 w 3015"/>
                <a:gd name="T67" fmla="*/ 1300 h 1389"/>
                <a:gd name="T68" fmla="*/ 4 w 3015"/>
                <a:gd name="T69" fmla="*/ 1063 h 1389"/>
                <a:gd name="T70" fmla="*/ 14 w 3015"/>
                <a:gd name="T71" fmla="*/ 857 h 1389"/>
                <a:gd name="T72" fmla="*/ 39 w 3015"/>
                <a:gd name="T73" fmla="*/ 682 h 1389"/>
                <a:gd name="T74" fmla="*/ 87 w 3015"/>
                <a:gd name="T75" fmla="*/ 538 h 1389"/>
                <a:gd name="T76" fmla="*/ 166 w 3015"/>
                <a:gd name="T77" fmla="*/ 421 h 1389"/>
                <a:gd name="T78" fmla="*/ 284 w 3015"/>
                <a:gd name="T79" fmla="*/ 330 h 1389"/>
                <a:gd name="T80" fmla="*/ 454 w 3015"/>
                <a:gd name="T81" fmla="*/ 259 h 1389"/>
                <a:gd name="T82" fmla="*/ 624 w 3015"/>
                <a:gd name="T83" fmla="*/ 185 h 1389"/>
                <a:gd name="T84" fmla="*/ 765 w 3015"/>
                <a:gd name="T85" fmla="*/ 119 h 1389"/>
                <a:gd name="T86" fmla="*/ 873 w 3015"/>
                <a:gd name="T87" fmla="*/ 62 h 1389"/>
                <a:gd name="T88" fmla="*/ 944 w 3015"/>
                <a:gd name="T89" fmla="*/ 21 h 1389"/>
                <a:gd name="T90" fmla="*/ 977 w 3015"/>
                <a:gd name="T91" fmla="*/ 1 h 1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5" h="1389">
                  <a:moveTo>
                    <a:pt x="980" y="0"/>
                  </a:moveTo>
                  <a:lnTo>
                    <a:pt x="1264" y="895"/>
                  </a:lnTo>
                  <a:lnTo>
                    <a:pt x="1303" y="1017"/>
                  </a:lnTo>
                  <a:lnTo>
                    <a:pt x="1430" y="657"/>
                  </a:lnTo>
                  <a:lnTo>
                    <a:pt x="1400" y="613"/>
                  </a:lnTo>
                  <a:lnTo>
                    <a:pt x="1375" y="573"/>
                  </a:lnTo>
                  <a:lnTo>
                    <a:pt x="1354" y="535"/>
                  </a:lnTo>
                  <a:lnTo>
                    <a:pt x="1337" y="501"/>
                  </a:lnTo>
                  <a:lnTo>
                    <a:pt x="1324" y="469"/>
                  </a:lnTo>
                  <a:lnTo>
                    <a:pt x="1315" y="439"/>
                  </a:lnTo>
                  <a:lnTo>
                    <a:pt x="1310" y="413"/>
                  </a:lnTo>
                  <a:lnTo>
                    <a:pt x="1307" y="388"/>
                  </a:lnTo>
                  <a:lnTo>
                    <a:pt x="1307" y="366"/>
                  </a:lnTo>
                  <a:lnTo>
                    <a:pt x="1311" y="346"/>
                  </a:lnTo>
                  <a:lnTo>
                    <a:pt x="1316" y="328"/>
                  </a:lnTo>
                  <a:lnTo>
                    <a:pt x="1323" y="312"/>
                  </a:lnTo>
                  <a:lnTo>
                    <a:pt x="1333" y="298"/>
                  </a:lnTo>
                  <a:lnTo>
                    <a:pt x="1344" y="285"/>
                  </a:lnTo>
                  <a:lnTo>
                    <a:pt x="1356" y="275"/>
                  </a:lnTo>
                  <a:lnTo>
                    <a:pt x="1369" y="265"/>
                  </a:lnTo>
                  <a:lnTo>
                    <a:pt x="1383" y="258"/>
                  </a:lnTo>
                  <a:lnTo>
                    <a:pt x="1398" y="251"/>
                  </a:lnTo>
                  <a:lnTo>
                    <a:pt x="1412" y="246"/>
                  </a:lnTo>
                  <a:lnTo>
                    <a:pt x="1427" y="241"/>
                  </a:lnTo>
                  <a:lnTo>
                    <a:pt x="1442" y="237"/>
                  </a:lnTo>
                  <a:lnTo>
                    <a:pt x="1456" y="235"/>
                  </a:lnTo>
                  <a:lnTo>
                    <a:pt x="1468" y="233"/>
                  </a:lnTo>
                  <a:lnTo>
                    <a:pt x="1480" y="232"/>
                  </a:lnTo>
                  <a:lnTo>
                    <a:pt x="1491" y="231"/>
                  </a:lnTo>
                  <a:lnTo>
                    <a:pt x="1499" y="231"/>
                  </a:lnTo>
                  <a:lnTo>
                    <a:pt x="1507" y="230"/>
                  </a:lnTo>
                  <a:lnTo>
                    <a:pt x="1510" y="230"/>
                  </a:lnTo>
                  <a:lnTo>
                    <a:pt x="1516" y="231"/>
                  </a:lnTo>
                  <a:lnTo>
                    <a:pt x="1526" y="231"/>
                  </a:lnTo>
                  <a:lnTo>
                    <a:pt x="1537" y="232"/>
                  </a:lnTo>
                  <a:lnTo>
                    <a:pt x="1548" y="233"/>
                  </a:lnTo>
                  <a:lnTo>
                    <a:pt x="1561" y="235"/>
                  </a:lnTo>
                  <a:lnTo>
                    <a:pt x="1575" y="237"/>
                  </a:lnTo>
                  <a:lnTo>
                    <a:pt x="1589" y="241"/>
                  </a:lnTo>
                  <a:lnTo>
                    <a:pt x="1604" y="246"/>
                  </a:lnTo>
                  <a:lnTo>
                    <a:pt x="1619" y="251"/>
                  </a:lnTo>
                  <a:lnTo>
                    <a:pt x="1633" y="258"/>
                  </a:lnTo>
                  <a:lnTo>
                    <a:pt x="1647" y="265"/>
                  </a:lnTo>
                  <a:lnTo>
                    <a:pt x="1660" y="275"/>
                  </a:lnTo>
                  <a:lnTo>
                    <a:pt x="1673" y="285"/>
                  </a:lnTo>
                  <a:lnTo>
                    <a:pt x="1684" y="298"/>
                  </a:lnTo>
                  <a:lnTo>
                    <a:pt x="1692" y="312"/>
                  </a:lnTo>
                  <a:lnTo>
                    <a:pt x="1700" y="328"/>
                  </a:lnTo>
                  <a:lnTo>
                    <a:pt x="1706" y="346"/>
                  </a:lnTo>
                  <a:lnTo>
                    <a:pt x="1708" y="366"/>
                  </a:lnTo>
                  <a:lnTo>
                    <a:pt x="1709" y="388"/>
                  </a:lnTo>
                  <a:lnTo>
                    <a:pt x="1706" y="413"/>
                  </a:lnTo>
                  <a:lnTo>
                    <a:pt x="1701" y="439"/>
                  </a:lnTo>
                  <a:lnTo>
                    <a:pt x="1692" y="469"/>
                  </a:lnTo>
                  <a:lnTo>
                    <a:pt x="1679" y="501"/>
                  </a:lnTo>
                  <a:lnTo>
                    <a:pt x="1662" y="535"/>
                  </a:lnTo>
                  <a:lnTo>
                    <a:pt x="1642" y="573"/>
                  </a:lnTo>
                  <a:lnTo>
                    <a:pt x="1616" y="613"/>
                  </a:lnTo>
                  <a:lnTo>
                    <a:pt x="1587" y="657"/>
                  </a:lnTo>
                  <a:lnTo>
                    <a:pt x="1713" y="1017"/>
                  </a:lnTo>
                  <a:lnTo>
                    <a:pt x="1752" y="895"/>
                  </a:lnTo>
                  <a:lnTo>
                    <a:pt x="2036" y="0"/>
                  </a:lnTo>
                  <a:lnTo>
                    <a:pt x="2038" y="1"/>
                  </a:lnTo>
                  <a:lnTo>
                    <a:pt x="2046" y="5"/>
                  </a:lnTo>
                  <a:lnTo>
                    <a:pt x="2056" y="12"/>
                  </a:lnTo>
                  <a:lnTo>
                    <a:pt x="2072" y="21"/>
                  </a:lnTo>
                  <a:lnTo>
                    <a:pt x="2092" y="33"/>
                  </a:lnTo>
                  <a:lnTo>
                    <a:pt x="2116" y="46"/>
                  </a:lnTo>
                  <a:lnTo>
                    <a:pt x="2144" y="62"/>
                  </a:lnTo>
                  <a:lnTo>
                    <a:pt x="2176" y="79"/>
                  </a:lnTo>
                  <a:lnTo>
                    <a:pt x="2211" y="98"/>
                  </a:lnTo>
                  <a:lnTo>
                    <a:pt x="2250" y="119"/>
                  </a:lnTo>
                  <a:lnTo>
                    <a:pt x="2294" y="140"/>
                  </a:lnTo>
                  <a:lnTo>
                    <a:pt x="2341" y="162"/>
                  </a:lnTo>
                  <a:lnTo>
                    <a:pt x="2391" y="185"/>
                  </a:lnTo>
                  <a:lnTo>
                    <a:pt x="2445" y="210"/>
                  </a:lnTo>
                  <a:lnTo>
                    <a:pt x="2502" y="233"/>
                  </a:lnTo>
                  <a:lnTo>
                    <a:pt x="2563" y="259"/>
                  </a:lnTo>
                  <a:lnTo>
                    <a:pt x="2627" y="283"/>
                  </a:lnTo>
                  <a:lnTo>
                    <a:pt x="2681" y="305"/>
                  </a:lnTo>
                  <a:lnTo>
                    <a:pt x="2731" y="330"/>
                  </a:lnTo>
                  <a:lnTo>
                    <a:pt x="2775" y="357"/>
                  </a:lnTo>
                  <a:lnTo>
                    <a:pt x="2814" y="388"/>
                  </a:lnTo>
                  <a:lnTo>
                    <a:pt x="2849" y="421"/>
                  </a:lnTo>
                  <a:lnTo>
                    <a:pt x="2879" y="457"/>
                  </a:lnTo>
                  <a:lnTo>
                    <a:pt x="2906" y="497"/>
                  </a:lnTo>
                  <a:lnTo>
                    <a:pt x="2928" y="538"/>
                  </a:lnTo>
                  <a:lnTo>
                    <a:pt x="2947" y="583"/>
                  </a:lnTo>
                  <a:lnTo>
                    <a:pt x="2963" y="631"/>
                  </a:lnTo>
                  <a:lnTo>
                    <a:pt x="2976" y="682"/>
                  </a:lnTo>
                  <a:lnTo>
                    <a:pt x="2987" y="738"/>
                  </a:lnTo>
                  <a:lnTo>
                    <a:pt x="2994" y="795"/>
                  </a:lnTo>
                  <a:lnTo>
                    <a:pt x="3001" y="857"/>
                  </a:lnTo>
                  <a:lnTo>
                    <a:pt x="3006" y="921"/>
                  </a:lnTo>
                  <a:lnTo>
                    <a:pt x="3009" y="990"/>
                  </a:lnTo>
                  <a:lnTo>
                    <a:pt x="3011" y="1063"/>
                  </a:lnTo>
                  <a:lnTo>
                    <a:pt x="3012" y="1138"/>
                  </a:lnTo>
                  <a:lnTo>
                    <a:pt x="3013" y="1218"/>
                  </a:lnTo>
                  <a:lnTo>
                    <a:pt x="3014" y="1300"/>
                  </a:lnTo>
                  <a:lnTo>
                    <a:pt x="3015" y="1389"/>
                  </a:lnTo>
                  <a:lnTo>
                    <a:pt x="0" y="1389"/>
                  </a:lnTo>
                  <a:lnTo>
                    <a:pt x="1" y="1300"/>
                  </a:lnTo>
                  <a:lnTo>
                    <a:pt x="2" y="1218"/>
                  </a:lnTo>
                  <a:lnTo>
                    <a:pt x="2" y="1138"/>
                  </a:lnTo>
                  <a:lnTo>
                    <a:pt x="4" y="1063"/>
                  </a:lnTo>
                  <a:lnTo>
                    <a:pt x="6" y="990"/>
                  </a:lnTo>
                  <a:lnTo>
                    <a:pt x="10" y="921"/>
                  </a:lnTo>
                  <a:lnTo>
                    <a:pt x="14" y="857"/>
                  </a:lnTo>
                  <a:lnTo>
                    <a:pt x="20" y="795"/>
                  </a:lnTo>
                  <a:lnTo>
                    <a:pt x="29" y="738"/>
                  </a:lnTo>
                  <a:lnTo>
                    <a:pt x="39" y="682"/>
                  </a:lnTo>
                  <a:lnTo>
                    <a:pt x="52" y="631"/>
                  </a:lnTo>
                  <a:lnTo>
                    <a:pt x="68" y="583"/>
                  </a:lnTo>
                  <a:lnTo>
                    <a:pt x="87" y="538"/>
                  </a:lnTo>
                  <a:lnTo>
                    <a:pt x="110" y="497"/>
                  </a:lnTo>
                  <a:lnTo>
                    <a:pt x="136" y="457"/>
                  </a:lnTo>
                  <a:lnTo>
                    <a:pt x="166" y="421"/>
                  </a:lnTo>
                  <a:lnTo>
                    <a:pt x="201" y="388"/>
                  </a:lnTo>
                  <a:lnTo>
                    <a:pt x="241" y="357"/>
                  </a:lnTo>
                  <a:lnTo>
                    <a:pt x="284" y="330"/>
                  </a:lnTo>
                  <a:lnTo>
                    <a:pt x="335" y="305"/>
                  </a:lnTo>
                  <a:lnTo>
                    <a:pt x="390" y="283"/>
                  </a:lnTo>
                  <a:lnTo>
                    <a:pt x="454" y="259"/>
                  </a:lnTo>
                  <a:lnTo>
                    <a:pt x="514" y="233"/>
                  </a:lnTo>
                  <a:lnTo>
                    <a:pt x="571" y="210"/>
                  </a:lnTo>
                  <a:lnTo>
                    <a:pt x="624" y="185"/>
                  </a:lnTo>
                  <a:lnTo>
                    <a:pt x="676" y="162"/>
                  </a:lnTo>
                  <a:lnTo>
                    <a:pt x="722" y="140"/>
                  </a:lnTo>
                  <a:lnTo>
                    <a:pt x="765" y="119"/>
                  </a:lnTo>
                  <a:lnTo>
                    <a:pt x="804" y="98"/>
                  </a:lnTo>
                  <a:lnTo>
                    <a:pt x="841" y="79"/>
                  </a:lnTo>
                  <a:lnTo>
                    <a:pt x="873" y="62"/>
                  </a:lnTo>
                  <a:lnTo>
                    <a:pt x="900" y="46"/>
                  </a:lnTo>
                  <a:lnTo>
                    <a:pt x="924" y="33"/>
                  </a:lnTo>
                  <a:lnTo>
                    <a:pt x="944" y="21"/>
                  </a:lnTo>
                  <a:lnTo>
                    <a:pt x="960" y="12"/>
                  </a:lnTo>
                  <a:lnTo>
                    <a:pt x="971" y="5"/>
                  </a:lnTo>
                  <a:lnTo>
                    <a:pt x="977" y="1"/>
                  </a:lnTo>
                  <a:lnTo>
                    <a:pt x="9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4" name="Freeform 7">
              <a:extLst>
                <a:ext uri="{FF2B5EF4-FFF2-40B4-BE49-F238E27FC236}">
                  <a16:creationId xmlns:a16="http://schemas.microsoft.com/office/drawing/2014/main" xmlns="" id="{D44D71E8-8EE2-4651-85EF-C2801CC0DB6C}"/>
                </a:ext>
              </a:extLst>
            </p:cNvPr>
            <p:cNvSpPr>
              <a:spLocks/>
            </p:cNvSpPr>
            <p:nvPr/>
          </p:nvSpPr>
          <p:spPr bwMode="auto">
            <a:xfrm>
              <a:off x="2579684" y="523874"/>
              <a:ext cx="115888" cy="115888"/>
            </a:xfrm>
            <a:custGeom>
              <a:avLst/>
              <a:gdLst>
                <a:gd name="T0" fmla="*/ 612 w 1162"/>
                <a:gd name="T1" fmla="*/ 0 h 1157"/>
                <a:gd name="T2" fmla="*/ 716 w 1162"/>
                <a:gd name="T3" fmla="*/ 15 h 1157"/>
                <a:gd name="T4" fmla="*/ 602 w 1162"/>
                <a:gd name="T5" fmla="*/ 194 h 1157"/>
                <a:gd name="T6" fmla="*/ 524 w 1162"/>
                <a:gd name="T7" fmla="*/ 199 h 1157"/>
                <a:gd name="T8" fmla="*/ 446 w 1162"/>
                <a:gd name="T9" fmla="*/ 219 h 1157"/>
                <a:gd name="T10" fmla="*/ 373 w 1162"/>
                <a:gd name="T11" fmla="*/ 255 h 1157"/>
                <a:gd name="T12" fmla="*/ 308 w 1162"/>
                <a:gd name="T13" fmla="*/ 307 h 1157"/>
                <a:gd name="T14" fmla="*/ 253 w 1162"/>
                <a:gd name="T15" fmla="*/ 376 h 1157"/>
                <a:gd name="T16" fmla="*/ 216 w 1162"/>
                <a:gd name="T17" fmla="*/ 454 h 1157"/>
                <a:gd name="T18" fmla="*/ 196 w 1162"/>
                <a:gd name="T19" fmla="*/ 536 h 1157"/>
                <a:gd name="T20" fmla="*/ 196 w 1162"/>
                <a:gd name="T21" fmla="*/ 621 h 1157"/>
                <a:gd name="T22" fmla="*/ 216 w 1162"/>
                <a:gd name="T23" fmla="*/ 704 h 1157"/>
                <a:gd name="T24" fmla="*/ 253 w 1162"/>
                <a:gd name="T25" fmla="*/ 782 h 1157"/>
                <a:gd name="T26" fmla="*/ 308 w 1162"/>
                <a:gd name="T27" fmla="*/ 851 h 1157"/>
                <a:gd name="T28" fmla="*/ 378 w 1162"/>
                <a:gd name="T29" fmla="*/ 906 h 1157"/>
                <a:gd name="T30" fmla="*/ 455 w 1162"/>
                <a:gd name="T31" fmla="*/ 943 h 1157"/>
                <a:gd name="T32" fmla="*/ 538 w 1162"/>
                <a:gd name="T33" fmla="*/ 961 h 1157"/>
                <a:gd name="T34" fmla="*/ 624 w 1162"/>
                <a:gd name="T35" fmla="*/ 961 h 1157"/>
                <a:gd name="T36" fmla="*/ 706 w 1162"/>
                <a:gd name="T37" fmla="*/ 943 h 1157"/>
                <a:gd name="T38" fmla="*/ 785 w 1162"/>
                <a:gd name="T39" fmla="*/ 906 h 1157"/>
                <a:gd name="T40" fmla="*/ 854 w 1162"/>
                <a:gd name="T41" fmla="*/ 851 h 1157"/>
                <a:gd name="T42" fmla="*/ 906 w 1162"/>
                <a:gd name="T43" fmla="*/ 786 h 1157"/>
                <a:gd name="T44" fmla="*/ 942 w 1162"/>
                <a:gd name="T45" fmla="*/ 714 h 1157"/>
                <a:gd name="T46" fmla="*/ 963 w 1162"/>
                <a:gd name="T47" fmla="*/ 636 h 1157"/>
                <a:gd name="T48" fmla="*/ 967 w 1162"/>
                <a:gd name="T49" fmla="*/ 557 h 1157"/>
                <a:gd name="T50" fmla="*/ 1147 w 1162"/>
                <a:gd name="T51" fmla="*/ 444 h 1157"/>
                <a:gd name="T52" fmla="*/ 1162 w 1162"/>
                <a:gd name="T53" fmla="*/ 548 h 1157"/>
                <a:gd name="T54" fmla="*/ 1158 w 1162"/>
                <a:gd name="T55" fmla="*/ 654 h 1157"/>
                <a:gd name="T56" fmla="*/ 1134 w 1162"/>
                <a:gd name="T57" fmla="*/ 757 h 1157"/>
                <a:gd name="T58" fmla="*/ 1091 w 1162"/>
                <a:gd name="T59" fmla="*/ 856 h 1157"/>
                <a:gd name="T60" fmla="*/ 1031 w 1162"/>
                <a:gd name="T61" fmla="*/ 947 h 1157"/>
                <a:gd name="T62" fmla="*/ 951 w 1162"/>
                <a:gd name="T63" fmla="*/ 1026 h 1157"/>
                <a:gd name="T64" fmla="*/ 860 w 1162"/>
                <a:gd name="T65" fmla="*/ 1087 h 1157"/>
                <a:gd name="T66" fmla="*/ 762 w 1162"/>
                <a:gd name="T67" fmla="*/ 1130 h 1157"/>
                <a:gd name="T68" fmla="*/ 660 w 1162"/>
                <a:gd name="T69" fmla="*/ 1153 h 1157"/>
                <a:gd name="T70" fmla="*/ 554 w 1162"/>
                <a:gd name="T71" fmla="*/ 1157 h 1157"/>
                <a:gd name="T72" fmla="*/ 450 w 1162"/>
                <a:gd name="T73" fmla="*/ 1144 h 1157"/>
                <a:gd name="T74" fmla="*/ 350 w 1162"/>
                <a:gd name="T75" fmla="*/ 1111 h 1157"/>
                <a:gd name="T76" fmla="*/ 255 w 1162"/>
                <a:gd name="T77" fmla="*/ 1059 h 1157"/>
                <a:gd name="T78" fmla="*/ 170 w 1162"/>
                <a:gd name="T79" fmla="*/ 989 h 1157"/>
                <a:gd name="T80" fmla="*/ 99 w 1162"/>
                <a:gd name="T81" fmla="*/ 904 h 1157"/>
                <a:gd name="T82" fmla="*/ 47 w 1162"/>
                <a:gd name="T83" fmla="*/ 809 h 1157"/>
                <a:gd name="T84" fmla="*/ 14 w 1162"/>
                <a:gd name="T85" fmla="*/ 708 h 1157"/>
                <a:gd name="T86" fmla="*/ 0 w 1162"/>
                <a:gd name="T87" fmla="*/ 605 h 1157"/>
                <a:gd name="T88" fmla="*/ 5 w 1162"/>
                <a:gd name="T89" fmla="*/ 500 h 1157"/>
                <a:gd name="T90" fmla="*/ 28 w 1162"/>
                <a:gd name="T91" fmla="*/ 398 h 1157"/>
                <a:gd name="T92" fmla="*/ 71 w 1162"/>
                <a:gd name="T93" fmla="*/ 301 h 1157"/>
                <a:gd name="T94" fmla="*/ 132 w 1162"/>
                <a:gd name="T95" fmla="*/ 210 h 1157"/>
                <a:gd name="T96" fmla="*/ 211 w 1162"/>
                <a:gd name="T97" fmla="*/ 131 h 1157"/>
                <a:gd name="T98" fmla="*/ 303 w 1162"/>
                <a:gd name="T99" fmla="*/ 70 h 1157"/>
                <a:gd name="T100" fmla="*/ 402 w 1162"/>
                <a:gd name="T101" fmla="*/ 28 h 1157"/>
                <a:gd name="T102" fmla="*/ 505 w 1162"/>
                <a:gd name="T103" fmla="*/ 4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2" h="1157">
                  <a:moveTo>
                    <a:pt x="559" y="0"/>
                  </a:moveTo>
                  <a:lnTo>
                    <a:pt x="612" y="0"/>
                  </a:lnTo>
                  <a:lnTo>
                    <a:pt x="664" y="5"/>
                  </a:lnTo>
                  <a:lnTo>
                    <a:pt x="716" y="15"/>
                  </a:lnTo>
                  <a:lnTo>
                    <a:pt x="769" y="30"/>
                  </a:lnTo>
                  <a:lnTo>
                    <a:pt x="602" y="194"/>
                  </a:lnTo>
                  <a:lnTo>
                    <a:pt x="563" y="194"/>
                  </a:lnTo>
                  <a:lnTo>
                    <a:pt x="524" y="199"/>
                  </a:lnTo>
                  <a:lnTo>
                    <a:pt x="484" y="206"/>
                  </a:lnTo>
                  <a:lnTo>
                    <a:pt x="446" y="219"/>
                  </a:lnTo>
                  <a:lnTo>
                    <a:pt x="408" y="235"/>
                  </a:lnTo>
                  <a:lnTo>
                    <a:pt x="373" y="255"/>
                  </a:lnTo>
                  <a:lnTo>
                    <a:pt x="339" y="278"/>
                  </a:lnTo>
                  <a:lnTo>
                    <a:pt x="308" y="307"/>
                  </a:lnTo>
                  <a:lnTo>
                    <a:pt x="277" y="340"/>
                  </a:lnTo>
                  <a:lnTo>
                    <a:pt x="253" y="376"/>
                  </a:lnTo>
                  <a:lnTo>
                    <a:pt x="232" y="414"/>
                  </a:lnTo>
                  <a:lnTo>
                    <a:pt x="216" y="454"/>
                  </a:lnTo>
                  <a:lnTo>
                    <a:pt x="204" y="495"/>
                  </a:lnTo>
                  <a:lnTo>
                    <a:pt x="196" y="536"/>
                  </a:lnTo>
                  <a:lnTo>
                    <a:pt x="194" y="579"/>
                  </a:lnTo>
                  <a:lnTo>
                    <a:pt x="196" y="621"/>
                  </a:lnTo>
                  <a:lnTo>
                    <a:pt x="204" y="663"/>
                  </a:lnTo>
                  <a:lnTo>
                    <a:pt x="216" y="704"/>
                  </a:lnTo>
                  <a:lnTo>
                    <a:pt x="232" y="743"/>
                  </a:lnTo>
                  <a:lnTo>
                    <a:pt x="253" y="782"/>
                  </a:lnTo>
                  <a:lnTo>
                    <a:pt x="277" y="818"/>
                  </a:lnTo>
                  <a:lnTo>
                    <a:pt x="308" y="851"/>
                  </a:lnTo>
                  <a:lnTo>
                    <a:pt x="341" y="881"/>
                  </a:lnTo>
                  <a:lnTo>
                    <a:pt x="378" y="906"/>
                  </a:lnTo>
                  <a:lnTo>
                    <a:pt x="416" y="927"/>
                  </a:lnTo>
                  <a:lnTo>
                    <a:pt x="455" y="943"/>
                  </a:lnTo>
                  <a:lnTo>
                    <a:pt x="497" y="955"/>
                  </a:lnTo>
                  <a:lnTo>
                    <a:pt x="538" y="961"/>
                  </a:lnTo>
                  <a:lnTo>
                    <a:pt x="581" y="964"/>
                  </a:lnTo>
                  <a:lnTo>
                    <a:pt x="624" y="961"/>
                  </a:lnTo>
                  <a:lnTo>
                    <a:pt x="665" y="955"/>
                  </a:lnTo>
                  <a:lnTo>
                    <a:pt x="706" y="943"/>
                  </a:lnTo>
                  <a:lnTo>
                    <a:pt x="746" y="927"/>
                  </a:lnTo>
                  <a:lnTo>
                    <a:pt x="785" y="906"/>
                  </a:lnTo>
                  <a:lnTo>
                    <a:pt x="821" y="881"/>
                  </a:lnTo>
                  <a:lnTo>
                    <a:pt x="854" y="851"/>
                  </a:lnTo>
                  <a:lnTo>
                    <a:pt x="883" y="820"/>
                  </a:lnTo>
                  <a:lnTo>
                    <a:pt x="906" y="786"/>
                  </a:lnTo>
                  <a:lnTo>
                    <a:pt x="926" y="751"/>
                  </a:lnTo>
                  <a:lnTo>
                    <a:pt x="942" y="714"/>
                  </a:lnTo>
                  <a:lnTo>
                    <a:pt x="955" y="675"/>
                  </a:lnTo>
                  <a:lnTo>
                    <a:pt x="963" y="636"/>
                  </a:lnTo>
                  <a:lnTo>
                    <a:pt x="967" y="597"/>
                  </a:lnTo>
                  <a:lnTo>
                    <a:pt x="967" y="557"/>
                  </a:lnTo>
                  <a:lnTo>
                    <a:pt x="1132" y="392"/>
                  </a:lnTo>
                  <a:lnTo>
                    <a:pt x="1147" y="444"/>
                  </a:lnTo>
                  <a:lnTo>
                    <a:pt x="1156" y="496"/>
                  </a:lnTo>
                  <a:lnTo>
                    <a:pt x="1162" y="548"/>
                  </a:lnTo>
                  <a:lnTo>
                    <a:pt x="1162" y="601"/>
                  </a:lnTo>
                  <a:lnTo>
                    <a:pt x="1158" y="654"/>
                  </a:lnTo>
                  <a:lnTo>
                    <a:pt x="1148" y="706"/>
                  </a:lnTo>
                  <a:lnTo>
                    <a:pt x="1134" y="757"/>
                  </a:lnTo>
                  <a:lnTo>
                    <a:pt x="1116" y="807"/>
                  </a:lnTo>
                  <a:lnTo>
                    <a:pt x="1091" y="856"/>
                  </a:lnTo>
                  <a:lnTo>
                    <a:pt x="1064" y="903"/>
                  </a:lnTo>
                  <a:lnTo>
                    <a:pt x="1031" y="947"/>
                  </a:lnTo>
                  <a:lnTo>
                    <a:pt x="992" y="989"/>
                  </a:lnTo>
                  <a:lnTo>
                    <a:pt x="951" y="1026"/>
                  </a:lnTo>
                  <a:lnTo>
                    <a:pt x="907" y="1059"/>
                  </a:lnTo>
                  <a:lnTo>
                    <a:pt x="860" y="1087"/>
                  </a:lnTo>
                  <a:lnTo>
                    <a:pt x="812" y="1111"/>
                  </a:lnTo>
                  <a:lnTo>
                    <a:pt x="762" y="1130"/>
                  </a:lnTo>
                  <a:lnTo>
                    <a:pt x="711" y="1144"/>
                  </a:lnTo>
                  <a:lnTo>
                    <a:pt x="660" y="1153"/>
                  </a:lnTo>
                  <a:lnTo>
                    <a:pt x="608" y="1157"/>
                  </a:lnTo>
                  <a:lnTo>
                    <a:pt x="554" y="1157"/>
                  </a:lnTo>
                  <a:lnTo>
                    <a:pt x="502" y="1153"/>
                  </a:lnTo>
                  <a:lnTo>
                    <a:pt x="450" y="1144"/>
                  </a:lnTo>
                  <a:lnTo>
                    <a:pt x="400" y="1130"/>
                  </a:lnTo>
                  <a:lnTo>
                    <a:pt x="350" y="1111"/>
                  </a:lnTo>
                  <a:lnTo>
                    <a:pt x="302" y="1087"/>
                  </a:lnTo>
                  <a:lnTo>
                    <a:pt x="255" y="1059"/>
                  </a:lnTo>
                  <a:lnTo>
                    <a:pt x="211" y="1026"/>
                  </a:lnTo>
                  <a:lnTo>
                    <a:pt x="170" y="989"/>
                  </a:lnTo>
                  <a:lnTo>
                    <a:pt x="132" y="947"/>
                  </a:lnTo>
                  <a:lnTo>
                    <a:pt x="99" y="904"/>
                  </a:lnTo>
                  <a:lnTo>
                    <a:pt x="71" y="857"/>
                  </a:lnTo>
                  <a:lnTo>
                    <a:pt x="47" y="809"/>
                  </a:lnTo>
                  <a:lnTo>
                    <a:pt x="28" y="759"/>
                  </a:lnTo>
                  <a:lnTo>
                    <a:pt x="14" y="708"/>
                  </a:lnTo>
                  <a:lnTo>
                    <a:pt x="5" y="657"/>
                  </a:lnTo>
                  <a:lnTo>
                    <a:pt x="0" y="605"/>
                  </a:lnTo>
                  <a:lnTo>
                    <a:pt x="0" y="552"/>
                  </a:lnTo>
                  <a:lnTo>
                    <a:pt x="5" y="500"/>
                  </a:lnTo>
                  <a:lnTo>
                    <a:pt x="14" y="449"/>
                  </a:lnTo>
                  <a:lnTo>
                    <a:pt x="28" y="398"/>
                  </a:lnTo>
                  <a:lnTo>
                    <a:pt x="47" y="348"/>
                  </a:lnTo>
                  <a:lnTo>
                    <a:pt x="71" y="301"/>
                  </a:lnTo>
                  <a:lnTo>
                    <a:pt x="99" y="254"/>
                  </a:lnTo>
                  <a:lnTo>
                    <a:pt x="132" y="210"/>
                  </a:lnTo>
                  <a:lnTo>
                    <a:pt x="170" y="169"/>
                  </a:lnTo>
                  <a:lnTo>
                    <a:pt x="211" y="131"/>
                  </a:lnTo>
                  <a:lnTo>
                    <a:pt x="256" y="98"/>
                  </a:lnTo>
                  <a:lnTo>
                    <a:pt x="303" y="70"/>
                  </a:lnTo>
                  <a:lnTo>
                    <a:pt x="352" y="46"/>
                  </a:lnTo>
                  <a:lnTo>
                    <a:pt x="402" y="28"/>
                  </a:lnTo>
                  <a:lnTo>
                    <a:pt x="453" y="14"/>
                  </a:lnTo>
                  <a:lnTo>
                    <a:pt x="505" y="4"/>
                  </a:lnTo>
                  <a:lnTo>
                    <a:pt x="5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5" name="Freeform 8">
              <a:extLst>
                <a:ext uri="{FF2B5EF4-FFF2-40B4-BE49-F238E27FC236}">
                  <a16:creationId xmlns:a16="http://schemas.microsoft.com/office/drawing/2014/main" xmlns="" id="{3DC4D545-172D-4F82-8CB5-71026CFB7068}"/>
                </a:ext>
              </a:extLst>
            </p:cNvPr>
            <p:cNvSpPr>
              <a:spLocks/>
            </p:cNvSpPr>
            <p:nvPr/>
          </p:nvSpPr>
          <p:spPr bwMode="auto">
            <a:xfrm>
              <a:off x="2539996" y="484187"/>
              <a:ext cx="195263" cy="195263"/>
            </a:xfrm>
            <a:custGeom>
              <a:avLst/>
              <a:gdLst>
                <a:gd name="T0" fmla="*/ 1135 w 1960"/>
                <a:gd name="T1" fmla="*/ 12 h 1954"/>
                <a:gd name="T2" fmla="*/ 1338 w 1960"/>
                <a:gd name="T3" fmla="*/ 67 h 1954"/>
                <a:gd name="T4" fmla="*/ 1309 w 1960"/>
                <a:gd name="T5" fmla="*/ 285 h 1954"/>
                <a:gd name="T6" fmla="*/ 1131 w 1960"/>
                <a:gd name="T7" fmla="*/ 227 h 1954"/>
                <a:gd name="T8" fmla="*/ 947 w 1960"/>
                <a:gd name="T9" fmla="*/ 212 h 1954"/>
                <a:gd name="T10" fmla="*/ 764 w 1960"/>
                <a:gd name="T11" fmla="*/ 243 h 1954"/>
                <a:gd name="T12" fmla="*/ 591 w 1960"/>
                <a:gd name="T13" fmla="*/ 317 h 1954"/>
                <a:gd name="T14" fmla="*/ 437 w 1960"/>
                <a:gd name="T15" fmla="*/ 436 h 1954"/>
                <a:gd name="T16" fmla="*/ 317 w 1960"/>
                <a:gd name="T17" fmla="*/ 590 h 1954"/>
                <a:gd name="T18" fmla="*/ 243 w 1960"/>
                <a:gd name="T19" fmla="*/ 762 h 1954"/>
                <a:gd name="T20" fmla="*/ 213 w 1960"/>
                <a:gd name="T21" fmla="*/ 946 h 1954"/>
                <a:gd name="T22" fmla="*/ 228 w 1960"/>
                <a:gd name="T23" fmla="*/ 1130 h 1954"/>
                <a:gd name="T24" fmla="*/ 287 w 1960"/>
                <a:gd name="T25" fmla="*/ 1307 h 1954"/>
                <a:gd name="T26" fmla="*/ 392 w 1960"/>
                <a:gd name="T27" fmla="*/ 1468 h 1954"/>
                <a:gd name="T28" fmla="*/ 538 w 1960"/>
                <a:gd name="T29" fmla="*/ 1601 h 1954"/>
                <a:gd name="T30" fmla="*/ 705 w 1960"/>
                <a:gd name="T31" fmla="*/ 1691 h 1954"/>
                <a:gd name="T32" fmla="*/ 886 w 1960"/>
                <a:gd name="T33" fmla="*/ 1736 h 1954"/>
                <a:gd name="T34" fmla="*/ 1073 w 1960"/>
                <a:gd name="T35" fmla="*/ 1736 h 1954"/>
                <a:gd name="T36" fmla="*/ 1254 w 1960"/>
                <a:gd name="T37" fmla="*/ 1691 h 1954"/>
                <a:gd name="T38" fmla="*/ 1421 w 1960"/>
                <a:gd name="T39" fmla="*/ 1601 h 1954"/>
                <a:gd name="T40" fmla="*/ 1567 w 1960"/>
                <a:gd name="T41" fmla="*/ 1468 h 1954"/>
                <a:gd name="T42" fmla="*/ 1671 w 1960"/>
                <a:gd name="T43" fmla="*/ 1308 h 1954"/>
                <a:gd name="T44" fmla="*/ 1730 w 1960"/>
                <a:gd name="T45" fmla="*/ 1132 h 1954"/>
                <a:gd name="T46" fmla="*/ 1746 w 1960"/>
                <a:gd name="T47" fmla="*/ 948 h 1954"/>
                <a:gd name="T48" fmla="*/ 1716 w 1960"/>
                <a:gd name="T49" fmla="*/ 765 h 1954"/>
                <a:gd name="T50" fmla="*/ 1830 w 1960"/>
                <a:gd name="T51" fmla="*/ 490 h 1954"/>
                <a:gd name="T52" fmla="*/ 1916 w 1960"/>
                <a:gd name="T53" fmla="*/ 686 h 1954"/>
                <a:gd name="T54" fmla="*/ 1957 w 1960"/>
                <a:gd name="T55" fmla="*/ 891 h 1954"/>
                <a:gd name="T56" fmla="*/ 1953 w 1960"/>
                <a:gd name="T57" fmla="*/ 1100 h 1954"/>
                <a:gd name="T58" fmla="*/ 1904 w 1960"/>
                <a:gd name="T59" fmla="*/ 1304 h 1954"/>
                <a:gd name="T60" fmla="*/ 1811 w 1960"/>
                <a:gd name="T61" fmla="*/ 1496 h 1954"/>
                <a:gd name="T62" fmla="*/ 1673 w 1960"/>
                <a:gd name="T63" fmla="*/ 1668 h 1954"/>
                <a:gd name="T64" fmla="*/ 1496 w 1960"/>
                <a:gd name="T65" fmla="*/ 1808 h 1954"/>
                <a:gd name="T66" fmla="*/ 1298 w 1960"/>
                <a:gd name="T67" fmla="*/ 1902 h 1954"/>
                <a:gd name="T68" fmla="*/ 1088 w 1960"/>
                <a:gd name="T69" fmla="*/ 1948 h 1954"/>
                <a:gd name="T70" fmla="*/ 872 w 1960"/>
                <a:gd name="T71" fmla="*/ 1948 h 1954"/>
                <a:gd name="T72" fmla="*/ 661 w 1960"/>
                <a:gd name="T73" fmla="*/ 1902 h 1954"/>
                <a:gd name="T74" fmla="*/ 463 w 1960"/>
                <a:gd name="T75" fmla="*/ 1808 h 1954"/>
                <a:gd name="T76" fmla="*/ 286 w 1960"/>
                <a:gd name="T77" fmla="*/ 1668 h 1954"/>
                <a:gd name="T78" fmla="*/ 146 w 1960"/>
                <a:gd name="T79" fmla="*/ 1491 h 1954"/>
                <a:gd name="T80" fmla="*/ 52 w 1960"/>
                <a:gd name="T81" fmla="*/ 1293 h 1954"/>
                <a:gd name="T82" fmla="*/ 5 w 1960"/>
                <a:gd name="T83" fmla="*/ 1083 h 1954"/>
                <a:gd name="T84" fmla="*/ 5 w 1960"/>
                <a:gd name="T85" fmla="*/ 869 h 1954"/>
                <a:gd name="T86" fmla="*/ 52 w 1960"/>
                <a:gd name="T87" fmla="*/ 659 h 1954"/>
                <a:gd name="T88" fmla="*/ 146 w 1960"/>
                <a:gd name="T89" fmla="*/ 462 h 1954"/>
                <a:gd name="T90" fmla="*/ 286 w 1960"/>
                <a:gd name="T91" fmla="*/ 285 h 1954"/>
                <a:gd name="T92" fmla="*/ 459 w 1960"/>
                <a:gd name="T93" fmla="*/ 148 h 1954"/>
                <a:gd name="T94" fmla="*/ 651 w 1960"/>
                <a:gd name="T95" fmla="*/ 55 h 1954"/>
                <a:gd name="T96" fmla="*/ 856 w 1960"/>
                <a:gd name="T97" fmla="*/ 7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0" h="1954">
                  <a:moveTo>
                    <a:pt x="996" y="0"/>
                  </a:moveTo>
                  <a:lnTo>
                    <a:pt x="1065" y="3"/>
                  </a:lnTo>
                  <a:lnTo>
                    <a:pt x="1135" y="12"/>
                  </a:lnTo>
                  <a:lnTo>
                    <a:pt x="1204" y="25"/>
                  </a:lnTo>
                  <a:lnTo>
                    <a:pt x="1272" y="43"/>
                  </a:lnTo>
                  <a:lnTo>
                    <a:pt x="1338" y="67"/>
                  </a:lnTo>
                  <a:lnTo>
                    <a:pt x="1404" y="95"/>
                  </a:lnTo>
                  <a:lnTo>
                    <a:pt x="1467" y="128"/>
                  </a:lnTo>
                  <a:lnTo>
                    <a:pt x="1309" y="285"/>
                  </a:lnTo>
                  <a:lnTo>
                    <a:pt x="1251" y="261"/>
                  </a:lnTo>
                  <a:lnTo>
                    <a:pt x="1192" y="242"/>
                  </a:lnTo>
                  <a:lnTo>
                    <a:pt x="1131" y="227"/>
                  </a:lnTo>
                  <a:lnTo>
                    <a:pt x="1071" y="218"/>
                  </a:lnTo>
                  <a:lnTo>
                    <a:pt x="1009" y="212"/>
                  </a:lnTo>
                  <a:lnTo>
                    <a:pt x="947" y="212"/>
                  </a:lnTo>
                  <a:lnTo>
                    <a:pt x="885" y="218"/>
                  </a:lnTo>
                  <a:lnTo>
                    <a:pt x="825" y="228"/>
                  </a:lnTo>
                  <a:lnTo>
                    <a:pt x="764" y="243"/>
                  </a:lnTo>
                  <a:lnTo>
                    <a:pt x="705" y="262"/>
                  </a:lnTo>
                  <a:lnTo>
                    <a:pt x="647" y="288"/>
                  </a:lnTo>
                  <a:lnTo>
                    <a:pt x="591" y="317"/>
                  </a:lnTo>
                  <a:lnTo>
                    <a:pt x="537" y="351"/>
                  </a:lnTo>
                  <a:lnTo>
                    <a:pt x="486" y="392"/>
                  </a:lnTo>
                  <a:lnTo>
                    <a:pt x="437" y="436"/>
                  </a:lnTo>
                  <a:lnTo>
                    <a:pt x="392" y="484"/>
                  </a:lnTo>
                  <a:lnTo>
                    <a:pt x="352" y="536"/>
                  </a:lnTo>
                  <a:lnTo>
                    <a:pt x="317" y="590"/>
                  </a:lnTo>
                  <a:lnTo>
                    <a:pt x="287" y="645"/>
                  </a:lnTo>
                  <a:lnTo>
                    <a:pt x="263" y="704"/>
                  </a:lnTo>
                  <a:lnTo>
                    <a:pt x="243" y="762"/>
                  </a:lnTo>
                  <a:lnTo>
                    <a:pt x="228" y="823"/>
                  </a:lnTo>
                  <a:lnTo>
                    <a:pt x="218" y="884"/>
                  </a:lnTo>
                  <a:lnTo>
                    <a:pt x="213" y="946"/>
                  </a:lnTo>
                  <a:lnTo>
                    <a:pt x="213" y="1008"/>
                  </a:lnTo>
                  <a:lnTo>
                    <a:pt x="218" y="1069"/>
                  </a:lnTo>
                  <a:lnTo>
                    <a:pt x="228" y="1130"/>
                  </a:lnTo>
                  <a:lnTo>
                    <a:pt x="243" y="1190"/>
                  </a:lnTo>
                  <a:lnTo>
                    <a:pt x="263" y="1250"/>
                  </a:lnTo>
                  <a:lnTo>
                    <a:pt x="287" y="1307"/>
                  </a:lnTo>
                  <a:lnTo>
                    <a:pt x="317" y="1363"/>
                  </a:lnTo>
                  <a:lnTo>
                    <a:pt x="352" y="1417"/>
                  </a:lnTo>
                  <a:lnTo>
                    <a:pt x="392" y="1468"/>
                  </a:lnTo>
                  <a:lnTo>
                    <a:pt x="437" y="1517"/>
                  </a:lnTo>
                  <a:lnTo>
                    <a:pt x="486" y="1562"/>
                  </a:lnTo>
                  <a:lnTo>
                    <a:pt x="538" y="1601"/>
                  </a:lnTo>
                  <a:lnTo>
                    <a:pt x="591" y="1636"/>
                  </a:lnTo>
                  <a:lnTo>
                    <a:pt x="648" y="1666"/>
                  </a:lnTo>
                  <a:lnTo>
                    <a:pt x="705" y="1691"/>
                  </a:lnTo>
                  <a:lnTo>
                    <a:pt x="765" y="1710"/>
                  </a:lnTo>
                  <a:lnTo>
                    <a:pt x="826" y="1725"/>
                  </a:lnTo>
                  <a:lnTo>
                    <a:pt x="886" y="1736"/>
                  </a:lnTo>
                  <a:lnTo>
                    <a:pt x="948" y="1740"/>
                  </a:lnTo>
                  <a:lnTo>
                    <a:pt x="1011" y="1740"/>
                  </a:lnTo>
                  <a:lnTo>
                    <a:pt x="1073" y="1736"/>
                  </a:lnTo>
                  <a:lnTo>
                    <a:pt x="1134" y="1725"/>
                  </a:lnTo>
                  <a:lnTo>
                    <a:pt x="1194" y="1710"/>
                  </a:lnTo>
                  <a:lnTo>
                    <a:pt x="1254" y="1691"/>
                  </a:lnTo>
                  <a:lnTo>
                    <a:pt x="1311" y="1666"/>
                  </a:lnTo>
                  <a:lnTo>
                    <a:pt x="1368" y="1636"/>
                  </a:lnTo>
                  <a:lnTo>
                    <a:pt x="1421" y="1601"/>
                  </a:lnTo>
                  <a:lnTo>
                    <a:pt x="1473" y="1562"/>
                  </a:lnTo>
                  <a:lnTo>
                    <a:pt x="1522" y="1517"/>
                  </a:lnTo>
                  <a:lnTo>
                    <a:pt x="1567" y="1468"/>
                  </a:lnTo>
                  <a:lnTo>
                    <a:pt x="1607" y="1417"/>
                  </a:lnTo>
                  <a:lnTo>
                    <a:pt x="1641" y="1364"/>
                  </a:lnTo>
                  <a:lnTo>
                    <a:pt x="1671" y="1308"/>
                  </a:lnTo>
                  <a:lnTo>
                    <a:pt x="1696" y="1251"/>
                  </a:lnTo>
                  <a:lnTo>
                    <a:pt x="1715" y="1191"/>
                  </a:lnTo>
                  <a:lnTo>
                    <a:pt x="1730" y="1132"/>
                  </a:lnTo>
                  <a:lnTo>
                    <a:pt x="1741" y="1070"/>
                  </a:lnTo>
                  <a:lnTo>
                    <a:pt x="1746" y="1010"/>
                  </a:lnTo>
                  <a:lnTo>
                    <a:pt x="1746" y="948"/>
                  </a:lnTo>
                  <a:lnTo>
                    <a:pt x="1741" y="886"/>
                  </a:lnTo>
                  <a:lnTo>
                    <a:pt x="1731" y="825"/>
                  </a:lnTo>
                  <a:lnTo>
                    <a:pt x="1716" y="765"/>
                  </a:lnTo>
                  <a:lnTo>
                    <a:pt x="1697" y="706"/>
                  </a:lnTo>
                  <a:lnTo>
                    <a:pt x="1673" y="649"/>
                  </a:lnTo>
                  <a:lnTo>
                    <a:pt x="1830" y="490"/>
                  </a:lnTo>
                  <a:lnTo>
                    <a:pt x="1864" y="554"/>
                  </a:lnTo>
                  <a:lnTo>
                    <a:pt x="1892" y="619"/>
                  </a:lnTo>
                  <a:lnTo>
                    <a:pt x="1916" y="686"/>
                  </a:lnTo>
                  <a:lnTo>
                    <a:pt x="1935" y="753"/>
                  </a:lnTo>
                  <a:lnTo>
                    <a:pt x="1948" y="822"/>
                  </a:lnTo>
                  <a:lnTo>
                    <a:pt x="1957" y="891"/>
                  </a:lnTo>
                  <a:lnTo>
                    <a:pt x="1960" y="961"/>
                  </a:lnTo>
                  <a:lnTo>
                    <a:pt x="1959" y="1030"/>
                  </a:lnTo>
                  <a:lnTo>
                    <a:pt x="1953" y="1100"/>
                  </a:lnTo>
                  <a:lnTo>
                    <a:pt x="1941" y="1169"/>
                  </a:lnTo>
                  <a:lnTo>
                    <a:pt x="1925" y="1237"/>
                  </a:lnTo>
                  <a:lnTo>
                    <a:pt x="1904" y="1304"/>
                  </a:lnTo>
                  <a:lnTo>
                    <a:pt x="1878" y="1370"/>
                  </a:lnTo>
                  <a:lnTo>
                    <a:pt x="1847" y="1433"/>
                  </a:lnTo>
                  <a:lnTo>
                    <a:pt x="1811" y="1496"/>
                  </a:lnTo>
                  <a:lnTo>
                    <a:pt x="1770" y="1555"/>
                  </a:lnTo>
                  <a:lnTo>
                    <a:pt x="1724" y="1613"/>
                  </a:lnTo>
                  <a:lnTo>
                    <a:pt x="1673" y="1668"/>
                  </a:lnTo>
                  <a:lnTo>
                    <a:pt x="1617" y="1720"/>
                  </a:lnTo>
                  <a:lnTo>
                    <a:pt x="1558" y="1767"/>
                  </a:lnTo>
                  <a:lnTo>
                    <a:pt x="1496" y="1808"/>
                  </a:lnTo>
                  <a:lnTo>
                    <a:pt x="1432" y="1844"/>
                  </a:lnTo>
                  <a:lnTo>
                    <a:pt x="1366" y="1875"/>
                  </a:lnTo>
                  <a:lnTo>
                    <a:pt x="1298" y="1902"/>
                  </a:lnTo>
                  <a:lnTo>
                    <a:pt x="1228" y="1922"/>
                  </a:lnTo>
                  <a:lnTo>
                    <a:pt x="1158" y="1938"/>
                  </a:lnTo>
                  <a:lnTo>
                    <a:pt x="1088" y="1948"/>
                  </a:lnTo>
                  <a:lnTo>
                    <a:pt x="1015" y="1954"/>
                  </a:lnTo>
                  <a:lnTo>
                    <a:pt x="944" y="1954"/>
                  </a:lnTo>
                  <a:lnTo>
                    <a:pt x="872" y="1948"/>
                  </a:lnTo>
                  <a:lnTo>
                    <a:pt x="801" y="1938"/>
                  </a:lnTo>
                  <a:lnTo>
                    <a:pt x="731" y="1922"/>
                  </a:lnTo>
                  <a:lnTo>
                    <a:pt x="661" y="1902"/>
                  </a:lnTo>
                  <a:lnTo>
                    <a:pt x="594" y="1875"/>
                  </a:lnTo>
                  <a:lnTo>
                    <a:pt x="528" y="1844"/>
                  </a:lnTo>
                  <a:lnTo>
                    <a:pt x="463" y="1808"/>
                  </a:lnTo>
                  <a:lnTo>
                    <a:pt x="401" y="1767"/>
                  </a:lnTo>
                  <a:lnTo>
                    <a:pt x="343" y="1720"/>
                  </a:lnTo>
                  <a:lnTo>
                    <a:pt x="286" y="1668"/>
                  </a:lnTo>
                  <a:lnTo>
                    <a:pt x="234" y="1612"/>
                  </a:lnTo>
                  <a:lnTo>
                    <a:pt x="187" y="1552"/>
                  </a:lnTo>
                  <a:lnTo>
                    <a:pt x="146" y="1491"/>
                  </a:lnTo>
                  <a:lnTo>
                    <a:pt x="108" y="1427"/>
                  </a:lnTo>
                  <a:lnTo>
                    <a:pt x="78" y="1361"/>
                  </a:lnTo>
                  <a:lnTo>
                    <a:pt x="52" y="1293"/>
                  </a:lnTo>
                  <a:lnTo>
                    <a:pt x="31" y="1224"/>
                  </a:lnTo>
                  <a:lnTo>
                    <a:pt x="15" y="1154"/>
                  </a:lnTo>
                  <a:lnTo>
                    <a:pt x="5" y="1083"/>
                  </a:lnTo>
                  <a:lnTo>
                    <a:pt x="0" y="1012"/>
                  </a:lnTo>
                  <a:lnTo>
                    <a:pt x="0" y="941"/>
                  </a:lnTo>
                  <a:lnTo>
                    <a:pt x="5" y="869"/>
                  </a:lnTo>
                  <a:lnTo>
                    <a:pt x="15" y="798"/>
                  </a:lnTo>
                  <a:lnTo>
                    <a:pt x="31" y="728"/>
                  </a:lnTo>
                  <a:lnTo>
                    <a:pt x="52" y="659"/>
                  </a:lnTo>
                  <a:lnTo>
                    <a:pt x="78" y="591"/>
                  </a:lnTo>
                  <a:lnTo>
                    <a:pt x="108" y="525"/>
                  </a:lnTo>
                  <a:lnTo>
                    <a:pt x="146" y="462"/>
                  </a:lnTo>
                  <a:lnTo>
                    <a:pt x="187" y="400"/>
                  </a:lnTo>
                  <a:lnTo>
                    <a:pt x="234" y="342"/>
                  </a:lnTo>
                  <a:lnTo>
                    <a:pt x="286" y="285"/>
                  </a:lnTo>
                  <a:lnTo>
                    <a:pt x="341" y="235"/>
                  </a:lnTo>
                  <a:lnTo>
                    <a:pt x="398" y="189"/>
                  </a:lnTo>
                  <a:lnTo>
                    <a:pt x="459" y="148"/>
                  </a:lnTo>
                  <a:lnTo>
                    <a:pt x="521" y="112"/>
                  </a:lnTo>
                  <a:lnTo>
                    <a:pt x="585" y="82"/>
                  </a:lnTo>
                  <a:lnTo>
                    <a:pt x="651" y="55"/>
                  </a:lnTo>
                  <a:lnTo>
                    <a:pt x="719" y="34"/>
                  </a:lnTo>
                  <a:lnTo>
                    <a:pt x="787" y="18"/>
                  </a:lnTo>
                  <a:lnTo>
                    <a:pt x="856" y="7"/>
                  </a:lnTo>
                  <a:lnTo>
                    <a:pt x="926" y="1"/>
                  </a:lnTo>
                  <a:lnTo>
                    <a:pt x="9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6" name="Freeform 9">
              <a:extLst>
                <a:ext uri="{FF2B5EF4-FFF2-40B4-BE49-F238E27FC236}">
                  <a16:creationId xmlns:a16="http://schemas.microsoft.com/office/drawing/2014/main" xmlns="" id="{1CF2D4C2-304A-4676-AA0E-CE79D2F1F983}"/>
                </a:ext>
              </a:extLst>
            </p:cNvPr>
            <p:cNvSpPr>
              <a:spLocks/>
            </p:cNvSpPr>
            <p:nvPr/>
          </p:nvSpPr>
          <p:spPr bwMode="auto">
            <a:xfrm>
              <a:off x="2617784" y="469899"/>
              <a:ext cx="131763" cy="131763"/>
            </a:xfrm>
            <a:custGeom>
              <a:avLst/>
              <a:gdLst>
                <a:gd name="T0" fmla="*/ 1083 w 1326"/>
                <a:gd name="T1" fmla="*/ 0 h 1321"/>
                <a:gd name="T2" fmla="*/ 1112 w 1326"/>
                <a:gd name="T3" fmla="*/ 214 h 1321"/>
                <a:gd name="T4" fmla="*/ 1326 w 1326"/>
                <a:gd name="T5" fmla="*/ 241 h 1321"/>
                <a:gd name="T6" fmla="*/ 1043 w 1326"/>
                <a:gd name="T7" fmla="*/ 524 h 1321"/>
                <a:gd name="T8" fmla="*/ 953 w 1326"/>
                <a:gd name="T9" fmla="*/ 511 h 1321"/>
                <a:gd name="T10" fmla="*/ 394 w 1326"/>
                <a:gd name="T11" fmla="*/ 1069 h 1321"/>
                <a:gd name="T12" fmla="*/ 399 w 1326"/>
                <a:gd name="T13" fmla="*/ 1095 h 1321"/>
                <a:gd name="T14" fmla="*/ 401 w 1326"/>
                <a:gd name="T15" fmla="*/ 1122 h 1321"/>
                <a:gd name="T16" fmla="*/ 398 w 1326"/>
                <a:gd name="T17" fmla="*/ 1158 h 1321"/>
                <a:gd name="T18" fmla="*/ 389 w 1326"/>
                <a:gd name="T19" fmla="*/ 1192 h 1321"/>
                <a:gd name="T20" fmla="*/ 374 w 1326"/>
                <a:gd name="T21" fmla="*/ 1223 h 1321"/>
                <a:gd name="T22" fmla="*/ 353 w 1326"/>
                <a:gd name="T23" fmla="*/ 1251 h 1321"/>
                <a:gd name="T24" fmla="*/ 330 w 1326"/>
                <a:gd name="T25" fmla="*/ 1275 h 1321"/>
                <a:gd name="T26" fmla="*/ 302 w 1326"/>
                <a:gd name="T27" fmla="*/ 1295 h 1321"/>
                <a:gd name="T28" fmla="*/ 270 w 1326"/>
                <a:gd name="T29" fmla="*/ 1310 h 1321"/>
                <a:gd name="T30" fmla="*/ 236 w 1326"/>
                <a:gd name="T31" fmla="*/ 1318 h 1321"/>
                <a:gd name="T32" fmla="*/ 201 w 1326"/>
                <a:gd name="T33" fmla="*/ 1321 h 1321"/>
                <a:gd name="T34" fmla="*/ 165 w 1326"/>
                <a:gd name="T35" fmla="*/ 1318 h 1321"/>
                <a:gd name="T36" fmla="*/ 131 w 1326"/>
                <a:gd name="T37" fmla="*/ 1310 h 1321"/>
                <a:gd name="T38" fmla="*/ 100 w 1326"/>
                <a:gd name="T39" fmla="*/ 1295 h 1321"/>
                <a:gd name="T40" fmla="*/ 71 w 1326"/>
                <a:gd name="T41" fmla="*/ 1275 h 1321"/>
                <a:gd name="T42" fmla="*/ 48 w 1326"/>
                <a:gd name="T43" fmla="*/ 1251 h 1321"/>
                <a:gd name="T44" fmla="*/ 27 w 1326"/>
                <a:gd name="T45" fmla="*/ 1223 h 1321"/>
                <a:gd name="T46" fmla="*/ 12 w 1326"/>
                <a:gd name="T47" fmla="*/ 1192 h 1321"/>
                <a:gd name="T48" fmla="*/ 3 w 1326"/>
                <a:gd name="T49" fmla="*/ 1158 h 1321"/>
                <a:gd name="T50" fmla="*/ 0 w 1326"/>
                <a:gd name="T51" fmla="*/ 1122 h 1321"/>
                <a:gd name="T52" fmla="*/ 3 w 1326"/>
                <a:gd name="T53" fmla="*/ 1087 h 1321"/>
                <a:gd name="T54" fmla="*/ 12 w 1326"/>
                <a:gd name="T55" fmla="*/ 1053 h 1321"/>
                <a:gd name="T56" fmla="*/ 27 w 1326"/>
                <a:gd name="T57" fmla="*/ 1021 h 1321"/>
                <a:gd name="T58" fmla="*/ 48 w 1326"/>
                <a:gd name="T59" fmla="*/ 993 h 1321"/>
                <a:gd name="T60" fmla="*/ 71 w 1326"/>
                <a:gd name="T61" fmla="*/ 969 h 1321"/>
                <a:gd name="T62" fmla="*/ 100 w 1326"/>
                <a:gd name="T63" fmla="*/ 950 h 1321"/>
                <a:gd name="T64" fmla="*/ 131 w 1326"/>
                <a:gd name="T65" fmla="*/ 935 h 1321"/>
                <a:gd name="T66" fmla="*/ 165 w 1326"/>
                <a:gd name="T67" fmla="*/ 925 h 1321"/>
                <a:gd name="T68" fmla="*/ 201 w 1326"/>
                <a:gd name="T69" fmla="*/ 922 h 1321"/>
                <a:gd name="T70" fmla="*/ 228 w 1326"/>
                <a:gd name="T71" fmla="*/ 924 h 1321"/>
                <a:gd name="T72" fmla="*/ 254 w 1326"/>
                <a:gd name="T73" fmla="*/ 930 h 1321"/>
                <a:gd name="T74" fmla="*/ 814 w 1326"/>
                <a:gd name="T75" fmla="*/ 372 h 1321"/>
                <a:gd name="T76" fmla="*/ 801 w 1326"/>
                <a:gd name="T77" fmla="*/ 282 h 1321"/>
                <a:gd name="T78" fmla="*/ 1083 w 1326"/>
                <a:gd name="T79" fmla="*/ 0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26" h="1321">
                  <a:moveTo>
                    <a:pt x="1083" y="0"/>
                  </a:moveTo>
                  <a:lnTo>
                    <a:pt x="1112" y="214"/>
                  </a:lnTo>
                  <a:lnTo>
                    <a:pt x="1326" y="241"/>
                  </a:lnTo>
                  <a:lnTo>
                    <a:pt x="1043" y="524"/>
                  </a:lnTo>
                  <a:lnTo>
                    <a:pt x="953" y="511"/>
                  </a:lnTo>
                  <a:lnTo>
                    <a:pt x="394" y="1069"/>
                  </a:lnTo>
                  <a:lnTo>
                    <a:pt x="399" y="1095"/>
                  </a:lnTo>
                  <a:lnTo>
                    <a:pt x="401" y="1122"/>
                  </a:lnTo>
                  <a:lnTo>
                    <a:pt x="398" y="1158"/>
                  </a:lnTo>
                  <a:lnTo>
                    <a:pt x="389" y="1192"/>
                  </a:lnTo>
                  <a:lnTo>
                    <a:pt x="374" y="1223"/>
                  </a:lnTo>
                  <a:lnTo>
                    <a:pt x="353" y="1251"/>
                  </a:lnTo>
                  <a:lnTo>
                    <a:pt x="330" y="1275"/>
                  </a:lnTo>
                  <a:lnTo>
                    <a:pt x="302" y="1295"/>
                  </a:lnTo>
                  <a:lnTo>
                    <a:pt x="270" y="1310"/>
                  </a:lnTo>
                  <a:lnTo>
                    <a:pt x="236" y="1318"/>
                  </a:lnTo>
                  <a:lnTo>
                    <a:pt x="201" y="1321"/>
                  </a:lnTo>
                  <a:lnTo>
                    <a:pt x="165" y="1318"/>
                  </a:lnTo>
                  <a:lnTo>
                    <a:pt x="131" y="1310"/>
                  </a:lnTo>
                  <a:lnTo>
                    <a:pt x="100" y="1295"/>
                  </a:lnTo>
                  <a:lnTo>
                    <a:pt x="71" y="1275"/>
                  </a:lnTo>
                  <a:lnTo>
                    <a:pt x="48" y="1251"/>
                  </a:lnTo>
                  <a:lnTo>
                    <a:pt x="27" y="1223"/>
                  </a:lnTo>
                  <a:lnTo>
                    <a:pt x="12" y="1192"/>
                  </a:lnTo>
                  <a:lnTo>
                    <a:pt x="3" y="1158"/>
                  </a:lnTo>
                  <a:lnTo>
                    <a:pt x="0" y="1122"/>
                  </a:lnTo>
                  <a:lnTo>
                    <a:pt x="3" y="1087"/>
                  </a:lnTo>
                  <a:lnTo>
                    <a:pt x="12" y="1053"/>
                  </a:lnTo>
                  <a:lnTo>
                    <a:pt x="27" y="1021"/>
                  </a:lnTo>
                  <a:lnTo>
                    <a:pt x="48" y="993"/>
                  </a:lnTo>
                  <a:lnTo>
                    <a:pt x="71" y="969"/>
                  </a:lnTo>
                  <a:lnTo>
                    <a:pt x="100" y="950"/>
                  </a:lnTo>
                  <a:lnTo>
                    <a:pt x="131" y="935"/>
                  </a:lnTo>
                  <a:lnTo>
                    <a:pt x="165" y="925"/>
                  </a:lnTo>
                  <a:lnTo>
                    <a:pt x="201" y="922"/>
                  </a:lnTo>
                  <a:lnTo>
                    <a:pt x="228" y="924"/>
                  </a:lnTo>
                  <a:lnTo>
                    <a:pt x="254" y="930"/>
                  </a:lnTo>
                  <a:lnTo>
                    <a:pt x="814" y="372"/>
                  </a:lnTo>
                  <a:lnTo>
                    <a:pt x="801" y="282"/>
                  </a:lnTo>
                  <a:lnTo>
                    <a:pt x="10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37" name="Group 36">
            <a:extLst>
              <a:ext uri="{FF2B5EF4-FFF2-40B4-BE49-F238E27FC236}">
                <a16:creationId xmlns:a16="http://schemas.microsoft.com/office/drawing/2014/main" xmlns="" id="{AFE36C61-1476-432A-968B-9563D1E734E8}"/>
              </a:ext>
            </a:extLst>
          </p:cNvPr>
          <p:cNvGrpSpPr/>
          <p:nvPr/>
        </p:nvGrpSpPr>
        <p:grpSpPr>
          <a:xfrm>
            <a:off x="954830" y="6522904"/>
            <a:ext cx="78514" cy="90146"/>
            <a:chOff x="4024313" y="469901"/>
            <a:chExt cx="300037" cy="344488"/>
          </a:xfrm>
          <a:solidFill>
            <a:schemeClr val="bg1"/>
          </a:solidFill>
        </p:grpSpPr>
        <p:sp>
          <p:nvSpPr>
            <p:cNvPr id="38" name="Freeform 14">
              <a:extLst>
                <a:ext uri="{FF2B5EF4-FFF2-40B4-BE49-F238E27FC236}">
                  <a16:creationId xmlns:a16="http://schemas.microsoft.com/office/drawing/2014/main" xmlns="" id="{72E6FC39-DC51-4080-BC44-D52717C5B7BD}"/>
                </a:ext>
              </a:extLst>
            </p:cNvPr>
            <p:cNvSpPr>
              <a:spLocks/>
            </p:cNvSpPr>
            <p:nvPr/>
          </p:nvSpPr>
          <p:spPr bwMode="auto">
            <a:xfrm>
              <a:off x="4024313" y="676276"/>
              <a:ext cx="300037" cy="138113"/>
            </a:xfrm>
            <a:custGeom>
              <a:avLst/>
              <a:gdLst>
                <a:gd name="T0" fmla="*/ 1306 w 3024"/>
                <a:gd name="T1" fmla="*/ 1026 h 1403"/>
                <a:gd name="T2" fmla="*/ 1379 w 3024"/>
                <a:gd name="T3" fmla="*/ 579 h 1403"/>
                <a:gd name="T4" fmla="*/ 1328 w 3024"/>
                <a:gd name="T5" fmla="*/ 475 h 1403"/>
                <a:gd name="T6" fmla="*/ 1311 w 3024"/>
                <a:gd name="T7" fmla="*/ 393 h 1403"/>
                <a:gd name="T8" fmla="*/ 1320 w 3024"/>
                <a:gd name="T9" fmla="*/ 332 h 1403"/>
                <a:gd name="T10" fmla="*/ 1348 w 3024"/>
                <a:gd name="T11" fmla="*/ 290 h 1403"/>
                <a:gd name="T12" fmla="*/ 1387 w 3024"/>
                <a:gd name="T13" fmla="*/ 261 h 1403"/>
                <a:gd name="T14" fmla="*/ 1431 w 3024"/>
                <a:gd name="T15" fmla="*/ 244 h 1403"/>
                <a:gd name="T16" fmla="*/ 1472 w 3024"/>
                <a:gd name="T17" fmla="*/ 237 h 1403"/>
                <a:gd name="T18" fmla="*/ 1504 w 3024"/>
                <a:gd name="T19" fmla="*/ 234 h 1403"/>
                <a:gd name="T20" fmla="*/ 1521 w 3024"/>
                <a:gd name="T21" fmla="*/ 234 h 1403"/>
                <a:gd name="T22" fmla="*/ 1553 w 3024"/>
                <a:gd name="T23" fmla="*/ 237 h 1403"/>
                <a:gd name="T24" fmla="*/ 1594 w 3024"/>
                <a:gd name="T25" fmla="*/ 244 h 1403"/>
                <a:gd name="T26" fmla="*/ 1638 w 3024"/>
                <a:gd name="T27" fmla="*/ 261 h 1403"/>
                <a:gd name="T28" fmla="*/ 1677 w 3024"/>
                <a:gd name="T29" fmla="*/ 290 h 1403"/>
                <a:gd name="T30" fmla="*/ 1705 w 3024"/>
                <a:gd name="T31" fmla="*/ 332 h 1403"/>
                <a:gd name="T32" fmla="*/ 1714 w 3024"/>
                <a:gd name="T33" fmla="*/ 393 h 1403"/>
                <a:gd name="T34" fmla="*/ 1697 w 3024"/>
                <a:gd name="T35" fmla="*/ 475 h 1403"/>
                <a:gd name="T36" fmla="*/ 1646 w 3024"/>
                <a:gd name="T37" fmla="*/ 579 h 1403"/>
                <a:gd name="T38" fmla="*/ 1718 w 3024"/>
                <a:gd name="T39" fmla="*/ 1026 h 1403"/>
                <a:gd name="T40" fmla="*/ 2045 w 3024"/>
                <a:gd name="T41" fmla="*/ 2 h 1403"/>
                <a:gd name="T42" fmla="*/ 2077 w 3024"/>
                <a:gd name="T43" fmla="*/ 23 h 1403"/>
                <a:gd name="T44" fmla="*/ 2149 w 3024"/>
                <a:gd name="T45" fmla="*/ 64 h 1403"/>
                <a:gd name="T46" fmla="*/ 2257 w 3024"/>
                <a:gd name="T47" fmla="*/ 121 h 1403"/>
                <a:gd name="T48" fmla="*/ 2398 w 3024"/>
                <a:gd name="T49" fmla="*/ 189 h 1403"/>
                <a:gd name="T50" fmla="*/ 2570 w 3024"/>
                <a:gd name="T51" fmla="*/ 262 h 1403"/>
                <a:gd name="T52" fmla="*/ 2734 w 3024"/>
                <a:gd name="T53" fmla="*/ 333 h 1403"/>
                <a:gd name="T54" fmla="*/ 2850 w 3024"/>
                <a:gd name="T55" fmla="*/ 419 h 1403"/>
                <a:gd name="T56" fmla="*/ 2929 w 3024"/>
                <a:gd name="T57" fmla="*/ 528 h 1403"/>
                <a:gd name="T58" fmla="*/ 2979 w 3024"/>
                <a:gd name="T59" fmla="*/ 664 h 1403"/>
                <a:gd name="T60" fmla="*/ 3006 w 3024"/>
                <a:gd name="T61" fmla="*/ 826 h 1403"/>
                <a:gd name="T62" fmla="*/ 3018 w 3024"/>
                <a:gd name="T63" fmla="*/ 1017 h 1403"/>
                <a:gd name="T64" fmla="*/ 3022 w 3024"/>
                <a:gd name="T65" fmla="*/ 1238 h 1403"/>
                <a:gd name="T66" fmla="*/ 0 w 3024"/>
                <a:gd name="T67" fmla="*/ 1403 h 1403"/>
                <a:gd name="T68" fmla="*/ 3 w 3024"/>
                <a:gd name="T69" fmla="*/ 1150 h 1403"/>
                <a:gd name="T70" fmla="*/ 9 w 3024"/>
                <a:gd name="T71" fmla="*/ 931 h 1403"/>
                <a:gd name="T72" fmla="*/ 28 w 3024"/>
                <a:gd name="T73" fmla="*/ 745 h 1403"/>
                <a:gd name="T74" fmla="*/ 68 w 3024"/>
                <a:gd name="T75" fmla="*/ 590 h 1403"/>
                <a:gd name="T76" fmla="*/ 136 w 3024"/>
                <a:gd name="T77" fmla="*/ 463 h 1403"/>
                <a:gd name="T78" fmla="*/ 241 w 3024"/>
                <a:gd name="T79" fmla="*/ 362 h 1403"/>
                <a:gd name="T80" fmla="*/ 390 w 3024"/>
                <a:gd name="T81" fmla="*/ 287 h 1403"/>
                <a:gd name="T82" fmla="*/ 572 w 3024"/>
                <a:gd name="T83" fmla="*/ 212 h 1403"/>
                <a:gd name="T84" fmla="*/ 723 w 3024"/>
                <a:gd name="T85" fmla="*/ 143 h 1403"/>
                <a:gd name="T86" fmla="*/ 842 w 3024"/>
                <a:gd name="T87" fmla="*/ 81 h 1403"/>
                <a:gd name="T88" fmla="*/ 926 w 3024"/>
                <a:gd name="T89" fmla="*/ 35 h 1403"/>
                <a:gd name="T90" fmla="*/ 973 w 3024"/>
                <a:gd name="T91" fmla="*/ 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24" h="1403">
                  <a:moveTo>
                    <a:pt x="981" y="0"/>
                  </a:moveTo>
                  <a:lnTo>
                    <a:pt x="1266" y="904"/>
                  </a:lnTo>
                  <a:lnTo>
                    <a:pt x="1306" y="1026"/>
                  </a:lnTo>
                  <a:lnTo>
                    <a:pt x="1434" y="664"/>
                  </a:lnTo>
                  <a:lnTo>
                    <a:pt x="1404" y="620"/>
                  </a:lnTo>
                  <a:lnTo>
                    <a:pt x="1379" y="579"/>
                  </a:lnTo>
                  <a:lnTo>
                    <a:pt x="1358" y="541"/>
                  </a:lnTo>
                  <a:lnTo>
                    <a:pt x="1341" y="506"/>
                  </a:lnTo>
                  <a:lnTo>
                    <a:pt x="1328" y="475"/>
                  </a:lnTo>
                  <a:lnTo>
                    <a:pt x="1320" y="445"/>
                  </a:lnTo>
                  <a:lnTo>
                    <a:pt x="1313" y="417"/>
                  </a:lnTo>
                  <a:lnTo>
                    <a:pt x="1311" y="393"/>
                  </a:lnTo>
                  <a:lnTo>
                    <a:pt x="1311" y="370"/>
                  </a:lnTo>
                  <a:lnTo>
                    <a:pt x="1314" y="350"/>
                  </a:lnTo>
                  <a:lnTo>
                    <a:pt x="1320" y="332"/>
                  </a:lnTo>
                  <a:lnTo>
                    <a:pt x="1328" y="316"/>
                  </a:lnTo>
                  <a:lnTo>
                    <a:pt x="1336" y="302"/>
                  </a:lnTo>
                  <a:lnTo>
                    <a:pt x="1348" y="290"/>
                  </a:lnTo>
                  <a:lnTo>
                    <a:pt x="1360" y="279"/>
                  </a:lnTo>
                  <a:lnTo>
                    <a:pt x="1373" y="269"/>
                  </a:lnTo>
                  <a:lnTo>
                    <a:pt x="1387" y="261"/>
                  </a:lnTo>
                  <a:lnTo>
                    <a:pt x="1402" y="255"/>
                  </a:lnTo>
                  <a:lnTo>
                    <a:pt x="1417" y="249"/>
                  </a:lnTo>
                  <a:lnTo>
                    <a:pt x="1431" y="244"/>
                  </a:lnTo>
                  <a:lnTo>
                    <a:pt x="1445" y="241"/>
                  </a:lnTo>
                  <a:lnTo>
                    <a:pt x="1460" y="239"/>
                  </a:lnTo>
                  <a:lnTo>
                    <a:pt x="1472" y="237"/>
                  </a:lnTo>
                  <a:lnTo>
                    <a:pt x="1484" y="236"/>
                  </a:lnTo>
                  <a:lnTo>
                    <a:pt x="1495" y="235"/>
                  </a:lnTo>
                  <a:lnTo>
                    <a:pt x="1504" y="234"/>
                  </a:lnTo>
                  <a:lnTo>
                    <a:pt x="1511" y="234"/>
                  </a:lnTo>
                  <a:lnTo>
                    <a:pt x="1514" y="234"/>
                  </a:lnTo>
                  <a:lnTo>
                    <a:pt x="1521" y="234"/>
                  </a:lnTo>
                  <a:lnTo>
                    <a:pt x="1530" y="235"/>
                  </a:lnTo>
                  <a:lnTo>
                    <a:pt x="1541" y="236"/>
                  </a:lnTo>
                  <a:lnTo>
                    <a:pt x="1553" y="237"/>
                  </a:lnTo>
                  <a:lnTo>
                    <a:pt x="1565" y="239"/>
                  </a:lnTo>
                  <a:lnTo>
                    <a:pt x="1580" y="241"/>
                  </a:lnTo>
                  <a:lnTo>
                    <a:pt x="1594" y="244"/>
                  </a:lnTo>
                  <a:lnTo>
                    <a:pt x="1608" y="249"/>
                  </a:lnTo>
                  <a:lnTo>
                    <a:pt x="1623" y="255"/>
                  </a:lnTo>
                  <a:lnTo>
                    <a:pt x="1638" y="261"/>
                  </a:lnTo>
                  <a:lnTo>
                    <a:pt x="1652" y="269"/>
                  </a:lnTo>
                  <a:lnTo>
                    <a:pt x="1665" y="279"/>
                  </a:lnTo>
                  <a:lnTo>
                    <a:pt x="1677" y="290"/>
                  </a:lnTo>
                  <a:lnTo>
                    <a:pt x="1688" y="302"/>
                  </a:lnTo>
                  <a:lnTo>
                    <a:pt x="1697" y="316"/>
                  </a:lnTo>
                  <a:lnTo>
                    <a:pt x="1705" y="332"/>
                  </a:lnTo>
                  <a:lnTo>
                    <a:pt x="1711" y="350"/>
                  </a:lnTo>
                  <a:lnTo>
                    <a:pt x="1714" y="370"/>
                  </a:lnTo>
                  <a:lnTo>
                    <a:pt x="1714" y="393"/>
                  </a:lnTo>
                  <a:lnTo>
                    <a:pt x="1712" y="417"/>
                  </a:lnTo>
                  <a:lnTo>
                    <a:pt x="1705" y="445"/>
                  </a:lnTo>
                  <a:lnTo>
                    <a:pt x="1697" y="475"/>
                  </a:lnTo>
                  <a:lnTo>
                    <a:pt x="1684" y="506"/>
                  </a:lnTo>
                  <a:lnTo>
                    <a:pt x="1667" y="541"/>
                  </a:lnTo>
                  <a:lnTo>
                    <a:pt x="1646" y="579"/>
                  </a:lnTo>
                  <a:lnTo>
                    <a:pt x="1621" y="620"/>
                  </a:lnTo>
                  <a:lnTo>
                    <a:pt x="1590" y="664"/>
                  </a:lnTo>
                  <a:lnTo>
                    <a:pt x="1718" y="1026"/>
                  </a:lnTo>
                  <a:lnTo>
                    <a:pt x="1757" y="904"/>
                  </a:lnTo>
                  <a:lnTo>
                    <a:pt x="2042" y="0"/>
                  </a:lnTo>
                  <a:lnTo>
                    <a:pt x="2045" y="2"/>
                  </a:lnTo>
                  <a:lnTo>
                    <a:pt x="2051" y="6"/>
                  </a:lnTo>
                  <a:lnTo>
                    <a:pt x="2063" y="14"/>
                  </a:lnTo>
                  <a:lnTo>
                    <a:pt x="2077" y="23"/>
                  </a:lnTo>
                  <a:lnTo>
                    <a:pt x="2097" y="35"/>
                  </a:lnTo>
                  <a:lnTo>
                    <a:pt x="2122" y="49"/>
                  </a:lnTo>
                  <a:lnTo>
                    <a:pt x="2149" y="64"/>
                  </a:lnTo>
                  <a:lnTo>
                    <a:pt x="2182" y="81"/>
                  </a:lnTo>
                  <a:lnTo>
                    <a:pt x="2218" y="100"/>
                  </a:lnTo>
                  <a:lnTo>
                    <a:pt x="2257" y="121"/>
                  </a:lnTo>
                  <a:lnTo>
                    <a:pt x="2300" y="143"/>
                  </a:lnTo>
                  <a:lnTo>
                    <a:pt x="2347" y="166"/>
                  </a:lnTo>
                  <a:lnTo>
                    <a:pt x="2398" y="189"/>
                  </a:lnTo>
                  <a:lnTo>
                    <a:pt x="2452" y="213"/>
                  </a:lnTo>
                  <a:lnTo>
                    <a:pt x="2509" y="238"/>
                  </a:lnTo>
                  <a:lnTo>
                    <a:pt x="2570" y="262"/>
                  </a:lnTo>
                  <a:lnTo>
                    <a:pt x="2633" y="287"/>
                  </a:lnTo>
                  <a:lnTo>
                    <a:pt x="2687" y="309"/>
                  </a:lnTo>
                  <a:lnTo>
                    <a:pt x="2734" y="333"/>
                  </a:lnTo>
                  <a:lnTo>
                    <a:pt x="2777" y="359"/>
                  </a:lnTo>
                  <a:lnTo>
                    <a:pt x="2815" y="388"/>
                  </a:lnTo>
                  <a:lnTo>
                    <a:pt x="2850" y="419"/>
                  </a:lnTo>
                  <a:lnTo>
                    <a:pt x="2880" y="452"/>
                  </a:lnTo>
                  <a:lnTo>
                    <a:pt x="2906" y="489"/>
                  </a:lnTo>
                  <a:lnTo>
                    <a:pt x="2929" y="528"/>
                  </a:lnTo>
                  <a:lnTo>
                    <a:pt x="2948" y="571"/>
                  </a:lnTo>
                  <a:lnTo>
                    <a:pt x="2965" y="616"/>
                  </a:lnTo>
                  <a:lnTo>
                    <a:pt x="2979" y="664"/>
                  </a:lnTo>
                  <a:lnTo>
                    <a:pt x="2989" y="716"/>
                  </a:lnTo>
                  <a:lnTo>
                    <a:pt x="2999" y="769"/>
                  </a:lnTo>
                  <a:lnTo>
                    <a:pt x="3006" y="826"/>
                  </a:lnTo>
                  <a:lnTo>
                    <a:pt x="3011" y="887"/>
                  </a:lnTo>
                  <a:lnTo>
                    <a:pt x="3016" y="950"/>
                  </a:lnTo>
                  <a:lnTo>
                    <a:pt x="3018" y="1017"/>
                  </a:lnTo>
                  <a:lnTo>
                    <a:pt x="3020" y="1087"/>
                  </a:lnTo>
                  <a:lnTo>
                    <a:pt x="3021" y="1160"/>
                  </a:lnTo>
                  <a:lnTo>
                    <a:pt x="3022" y="1238"/>
                  </a:lnTo>
                  <a:lnTo>
                    <a:pt x="3023" y="1318"/>
                  </a:lnTo>
                  <a:lnTo>
                    <a:pt x="3024" y="1403"/>
                  </a:lnTo>
                  <a:lnTo>
                    <a:pt x="0" y="1403"/>
                  </a:lnTo>
                  <a:lnTo>
                    <a:pt x="1" y="1314"/>
                  </a:lnTo>
                  <a:lnTo>
                    <a:pt x="2" y="1230"/>
                  </a:lnTo>
                  <a:lnTo>
                    <a:pt x="3" y="1150"/>
                  </a:lnTo>
                  <a:lnTo>
                    <a:pt x="4" y="1073"/>
                  </a:lnTo>
                  <a:lnTo>
                    <a:pt x="6" y="1001"/>
                  </a:lnTo>
                  <a:lnTo>
                    <a:pt x="9" y="931"/>
                  </a:lnTo>
                  <a:lnTo>
                    <a:pt x="15" y="866"/>
                  </a:lnTo>
                  <a:lnTo>
                    <a:pt x="21" y="804"/>
                  </a:lnTo>
                  <a:lnTo>
                    <a:pt x="28" y="745"/>
                  </a:lnTo>
                  <a:lnTo>
                    <a:pt x="39" y="690"/>
                  </a:lnTo>
                  <a:lnTo>
                    <a:pt x="53" y="638"/>
                  </a:lnTo>
                  <a:lnTo>
                    <a:pt x="68" y="590"/>
                  </a:lnTo>
                  <a:lnTo>
                    <a:pt x="87" y="544"/>
                  </a:lnTo>
                  <a:lnTo>
                    <a:pt x="110" y="502"/>
                  </a:lnTo>
                  <a:lnTo>
                    <a:pt x="136" y="463"/>
                  </a:lnTo>
                  <a:lnTo>
                    <a:pt x="166" y="427"/>
                  </a:lnTo>
                  <a:lnTo>
                    <a:pt x="201" y="393"/>
                  </a:lnTo>
                  <a:lnTo>
                    <a:pt x="241" y="362"/>
                  </a:lnTo>
                  <a:lnTo>
                    <a:pt x="286" y="335"/>
                  </a:lnTo>
                  <a:lnTo>
                    <a:pt x="335" y="310"/>
                  </a:lnTo>
                  <a:lnTo>
                    <a:pt x="390" y="287"/>
                  </a:lnTo>
                  <a:lnTo>
                    <a:pt x="454" y="262"/>
                  </a:lnTo>
                  <a:lnTo>
                    <a:pt x="514" y="238"/>
                  </a:lnTo>
                  <a:lnTo>
                    <a:pt x="572" y="212"/>
                  </a:lnTo>
                  <a:lnTo>
                    <a:pt x="626" y="188"/>
                  </a:lnTo>
                  <a:lnTo>
                    <a:pt x="677" y="165"/>
                  </a:lnTo>
                  <a:lnTo>
                    <a:pt x="723" y="143"/>
                  </a:lnTo>
                  <a:lnTo>
                    <a:pt x="766" y="120"/>
                  </a:lnTo>
                  <a:lnTo>
                    <a:pt x="806" y="100"/>
                  </a:lnTo>
                  <a:lnTo>
                    <a:pt x="842" y="81"/>
                  </a:lnTo>
                  <a:lnTo>
                    <a:pt x="874" y="63"/>
                  </a:lnTo>
                  <a:lnTo>
                    <a:pt x="902" y="49"/>
                  </a:lnTo>
                  <a:lnTo>
                    <a:pt x="926" y="35"/>
                  </a:lnTo>
                  <a:lnTo>
                    <a:pt x="945" y="22"/>
                  </a:lnTo>
                  <a:lnTo>
                    <a:pt x="961" y="14"/>
                  </a:lnTo>
                  <a:lnTo>
                    <a:pt x="973" y="6"/>
                  </a:lnTo>
                  <a:lnTo>
                    <a:pt x="979" y="2"/>
                  </a:lnTo>
                  <a:lnTo>
                    <a:pt x="9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39" name="Freeform 15">
              <a:extLst>
                <a:ext uri="{FF2B5EF4-FFF2-40B4-BE49-F238E27FC236}">
                  <a16:creationId xmlns:a16="http://schemas.microsoft.com/office/drawing/2014/main" xmlns="" id="{E3DE0632-03FF-4879-A851-D79709D18D3C}"/>
                </a:ext>
              </a:extLst>
            </p:cNvPr>
            <p:cNvSpPr>
              <a:spLocks noEditPoints="1"/>
            </p:cNvSpPr>
            <p:nvPr/>
          </p:nvSpPr>
          <p:spPr bwMode="auto">
            <a:xfrm>
              <a:off x="4076700" y="469901"/>
              <a:ext cx="192087" cy="192088"/>
            </a:xfrm>
            <a:custGeom>
              <a:avLst/>
              <a:gdLst>
                <a:gd name="T0" fmla="*/ 1314 w 1932"/>
                <a:gd name="T1" fmla="*/ 865 h 1938"/>
                <a:gd name="T2" fmla="*/ 1261 w 1932"/>
                <a:gd name="T3" fmla="*/ 943 h 1938"/>
                <a:gd name="T4" fmla="*/ 1280 w 1932"/>
                <a:gd name="T5" fmla="*/ 1039 h 1938"/>
                <a:gd name="T6" fmla="*/ 1359 w 1932"/>
                <a:gd name="T7" fmla="*/ 1092 h 1938"/>
                <a:gd name="T8" fmla="*/ 1454 w 1932"/>
                <a:gd name="T9" fmla="*/ 1073 h 1938"/>
                <a:gd name="T10" fmla="*/ 1507 w 1932"/>
                <a:gd name="T11" fmla="*/ 994 h 1938"/>
                <a:gd name="T12" fmla="*/ 1488 w 1932"/>
                <a:gd name="T13" fmla="*/ 899 h 1938"/>
                <a:gd name="T14" fmla="*/ 1410 w 1932"/>
                <a:gd name="T15" fmla="*/ 846 h 1938"/>
                <a:gd name="T16" fmla="*/ 919 w 1932"/>
                <a:gd name="T17" fmla="*/ 853 h 1938"/>
                <a:gd name="T18" fmla="*/ 852 w 1932"/>
                <a:gd name="T19" fmla="*/ 920 h 1938"/>
                <a:gd name="T20" fmla="*/ 852 w 1932"/>
                <a:gd name="T21" fmla="*/ 1017 h 1938"/>
                <a:gd name="T22" fmla="*/ 919 w 1932"/>
                <a:gd name="T23" fmla="*/ 1085 h 1938"/>
                <a:gd name="T24" fmla="*/ 1016 w 1932"/>
                <a:gd name="T25" fmla="*/ 1085 h 1938"/>
                <a:gd name="T26" fmla="*/ 1083 w 1932"/>
                <a:gd name="T27" fmla="*/ 1017 h 1938"/>
                <a:gd name="T28" fmla="*/ 1083 w 1932"/>
                <a:gd name="T29" fmla="*/ 920 h 1938"/>
                <a:gd name="T30" fmla="*/ 1016 w 1932"/>
                <a:gd name="T31" fmla="*/ 853 h 1938"/>
                <a:gd name="T32" fmla="*/ 526 w 1932"/>
                <a:gd name="T33" fmla="*/ 846 h 1938"/>
                <a:gd name="T34" fmla="*/ 447 w 1932"/>
                <a:gd name="T35" fmla="*/ 899 h 1938"/>
                <a:gd name="T36" fmla="*/ 428 w 1932"/>
                <a:gd name="T37" fmla="*/ 994 h 1938"/>
                <a:gd name="T38" fmla="*/ 482 w 1932"/>
                <a:gd name="T39" fmla="*/ 1073 h 1938"/>
                <a:gd name="T40" fmla="*/ 577 w 1932"/>
                <a:gd name="T41" fmla="*/ 1092 h 1938"/>
                <a:gd name="T42" fmla="*/ 655 w 1932"/>
                <a:gd name="T43" fmla="*/ 1039 h 1938"/>
                <a:gd name="T44" fmla="*/ 674 w 1932"/>
                <a:gd name="T45" fmla="*/ 943 h 1938"/>
                <a:gd name="T46" fmla="*/ 621 w 1932"/>
                <a:gd name="T47" fmla="*/ 865 h 1938"/>
                <a:gd name="T48" fmla="*/ 932 w 1932"/>
                <a:gd name="T49" fmla="*/ 0 h 1938"/>
                <a:gd name="T50" fmla="*/ 1212 w 1932"/>
                <a:gd name="T51" fmla="*/ 31 h 1938"/>
                <a:gd name="T52" fmla="*/ 1476 w 1932"/>
                <a:gd name="T53" fmla="*/ 144 h 1938"/>
                <a:gd name="T54" fmla="*/ 1702 w 1932"/>
                <a:gd name="T55" fmla="*/ 338 h 1938"/>
                <a:gd name="T56" fmla="*/ 1855 w 1932"/>
                <a:gd name="T57" fmla="*/ 587 h 1938"/>
                <a:gd name="T58" fmla="*/ 1927 w 1932"/>
                <a:gd name="T59" fmla="*/ 863 h 1938"/>
                <a:gd name="T60" fmla="*/ 1918 w 1932"/>
                <a:gd name="T61" fmla="*/ 1145 h 1938"/>
                <a:gd name="T62" fmla="*/ 1825 w 1932"/>
                <a:gd name="T63" fmla="*/ 1416 h 1938"/>
                <a:gd name="T64" fmla="*/ 1650 w 1932"/>
                <a:gd name="T65" fmla="*/ 1653 h 1938"/>
                <a:gd name="T66" fmla="*/ 1417 w 1932"/>
                <a:gd name="T67" fmla="*/ 1827 h 1938"/>
                <a:gd name="T68" fmla="*/ 1152 w 1932"/>
                <a:gd name="T69" fmla="*/ 1920 h 1938"/>
                <a:gd name="T70" fmla="*/ 875 w 1932"/>
                <a:gd name="T71" fmla="*/ 1933 h 1938"/>
                <a:gd name="T72" fmla="*/ 605 w 1932"/>
                <a:gd name="T73" fmla="*/ 1867 h 1938"/>
                <a:gd name="T74" fmla="*/ 426 w 1932"/>
                <a:gd name="T75" fmla="*/ 1836 h 1938"/>
                <a:gd name="T76" fmla="*/ 233 w 1932"/>
                <a:gd name="T77" fmla="*/ 1912 h 1938"/>
                <a:gd name="T78" fmla="*/ 65 w 1932"/>
                <a:gd name="T79" fmla="*/ 1915 h 1938"/>
                <a:gd name="T80" fmla="*/ 33 w 1932"/>
                <a:gd name="T81" fmla="*/ 1884 h 1938"/>
                <a:gd name="T82" fmla="*/ 54 w 1932"/>
                <a:gd name="T83" fmla="*/ 1845 h 1938"/>
                <a:gd name="T84" fmla="*/ 177 w 1932"/>
                <a:gd name="T85" fmla="*/ 1743 h 1938"/>
                <a:gd name="T86" fmla="*/ 253 w 1932"/>
                <a:gd name="T87" fmla="*/ 1618 h 1938"/>
                <a:gd name="T88" fmla="*/ 119 w 1932"/>
                <a:gd name="T89" fmla="*/ 1437 h 1938"/>
                <a:gd name="T90" fmla="*/ 22 w 1932"/>
                <a:gd name="T91" fmla="*/ 1178 h 1938"/>
                <a:gd name="T92" fmla="*/ 1 w 1932"/>
                <a:gd name="T93" fmla="*/ 907 h 1938"/>
                <a:gd name="T94" fmla="*/ 57 w 1932"/>
                <a:gd name="T95" fmla="*/ 639 h 1938"/>
                <a:gd name="T96" fmla="*/ 189 w 1932"/>
                <a:gd name="T97" fmla="*/ 392 h 1938"/>
                <a:gd name="T98" fmla="*/ 397 w 1932"/>
                <a:gd name="T99" fmla="*/ 185 h 1938"/>
                <a:gd name="T100" fmla="*/ 654 w 1932"/>
                <a:gd name="T101" fmla="*/ 51 h 1938"/>
                <a:gd name="T102" fmla="*/ 932 w 1932"/>
                <a:gd name="T103" fmla="*/ 0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32" h="1938">
                  <a:moveTo>
                    <a:pt x="1384" y="843"/>
                  </a:moveTo>
                  <a:lnTo>
                    <a:pt x="1359" y="846"/>
                  </a:lnTo>
                  <a:lnTo>
                    <a:pt x="1336" y="853"/>
                  </a:lnTo>
                  <a:lnTo>
                    <a:pt x="1314" y="865"/>
                  </a:lnTo>
                  <a:lnTo>
                    <a:pt x="1296" y="880"/>
                  </a:lnTo>
                  <a:lnTo>
                    <a:pt x="1280" y="899"/>
                  </a:lnTo>
                  <a:lnTo>
                    <a:pt x="1268" y="920"/>
                  </a:lnTo>
                  <a:lnTo>
                    <a:pt x="1261" y="943"/>
                  </a:lnTo>
                  <a:lnTo>
                    <a:pt x="1259" y="968"/>
                  </a:lnTo>
                  <a:lnTo>
                    <a:pt x="1261" y="994"/>
                  </a:lnTo>
                  <a:lnTo>
                    <a:pt x="1268" y="1017"/>
                  </a:lnTo>
                  <a:lnTo>
                    <a:pt x="1280" y="1039"/>
                  </a:lnTo>
                  <a:lnTo>
                    <a:pt x="1296" y="1057"/>
                  </a:lnTo>
                  <a:lnTo>
                    <a:pt x="1314" y="1073"/>
                  </a:lnTo>
                  <a:lnTo>
                    <a:pt x="1336" y="1085"/>
                  </a:lnTo>
                  <a:lnTo>
                    <a:pt x="1359" y="1092"/>
                  </a:lnTo>
                  <a:lnTo>
                    <a:pt x="1384" y="1094"/>
                  </a:lnTo>
                  <a:lnTo>
                    <a:pt x="1410" y="1092"/>
                  </a:lnTo>
                  <a:lnTo>
                    <a:pt x="1433" y="1085"/>
                  </a:lnTo>
                  <a:lnTo>
                    <a:pt x="1454" y="1073"/>
                  </a:lnTo>
                  <a:lnTo>
                    <a:pt x="1473" y="1057"/>
                  </a:lnTo>
                  <a:lnTo>
                    <a:pt x="1488" y="1039"/>
                  </a:lnTo>
                  <a:lnTo>
                    <a:pt x="1499" y="1017"/>
                  </a:lnTo>
                  <a:lnTo>
                    <a:pt x="1507" y="994"/>
                  </a:lnTo>
                  <a:lnTo>
                    <a:pt x="1510" y="968"/>
                  </a:lnTo>
                  <a:lnTo>
                    <a:pt x="1507" y="943"/>
                  </a:lnTo>
                  <a:lnTo>
                    <a:pt x="1499" y="920"/>
                  </a:lnTo>
                  <a:lnTo>
                    <a:pt x="1488" y="899"/>
                  </a:lnTo>
                  <a:lnTo>
                    <a:pt x="1473" y="880"/>
                  </a:lnTo>
                  <a:lnTo>
                    <a:pt x="1454" y="865"/>
                  </a:lnTo>
                  <a:lnTo>
                    <a:pt x="1433" y="853"/>
                  </a:lnTo>
                  <a:lnTo>
                    <a:pt x="1410" y="846"/>
                  </a:lnTo>
                  <a:lnTo>
                    <a:pt x="1384" y="843"/>
                  </a:lnTo>
                  <a:close/>
                  <a:moveTo>
                    <a:pt x="968" y="843"/>
                  </a:moveTo>
                  <a:lnTo>
                    <a:pt x="943" y="846"/>
                  </a:lnTo>
                  <a:lnTo>
                    <a:pt x="919" y="853"/>
                  </a:lnTo>
                  <a:lnTo>
                    <a:pt x="897" y="865"/>
                  </a:lnTo>
                  <a:lnTo>
                    <a:pt x="879" y="880"/>
                  </a:lnTo>
                  <a:lnTo>
                    <a:pt x="864" y="899"/>
                  </a:lnTo>
                  <a:lnTo>
                    <a:pt x="852" y="920"/>
                  </a:lnTo>
                  <a:lnTo>
                    <a:pt x="845" y="943"/>
                  </a:lnTo>
                  <a:lnTo>
                    <a:pt x="843" y="968"/>
                  </a:lnTo>
                  <a:lnTo>
                    <a:pt x="845" y="994"/>
                  </a:lnTo>
                  <a:lnTo>
                    <a:pt x="852" y="1017"/>
                  </a:lnTo>
                  <a:lnTo>
                    <a:pt x="864" y="1039"/>
                  </a:lnTo>
                  <a:lnTo>
                    <a:pt x="879" y="1057"/>
                  </a:lnTo>
                  <a:lnTo>
                    <a:pt x="897" y="1073"/>
                  </a:lnTo>
                  <a:lnTo>
                    <a:pt x="919" y="1085"/>
                  </a:lnTo>
                  <a:lnTo>
                    <a:pt x="943" y="1092"/>
                  </a:lnTo>
                  <a:lnTo>
                    <a:pt x="968" y="1094"/>
                  </a:lnTo>
                  <a:lnTo>
                    <a:pt x="993" y="1092"/>
                  </a:lnTo>
                  <a:lnTo>
                    <a:pt x="1016" y="1085"/>
                  </a:lnTo>
                  <a:lnTo>
                    <a:pt x="1037" y="1073"/>
                  </a:lnTo>
                  <a:lnTo>
                    <a:pt x="1056" y="1057"/>
                  </a:lnTo>
                  <a:lnTo>
                    <a:pt x="1071" y="1039"/>
                  </a:lnTo>
                  <a:lnTo>
                    <a:pt x="1083" y="1017"/>
                  </a:lnTo>
                  <a:lnTo>
                    <a:pt x="1090" y="994"/>
                  </a:lnTo>
                  <a:lnTo>
                    <a:pt x="1093" y="968"/>
                  </a:lnTo>
                  <a:lnTo>
                    <a:pt x="1090" y="943"/>
                  </a:lnTo>
                  <a:lnTo>
                    <a:pt x="1083" y="920"/>
                  </a:lnTo>
                  <a:lnTo>
                    <a:pt x="1071" y="899"/>
                  </a:lnTo>
                  <a:lnTo>
                    <a:pt x="1056" y="880"/>
                  </a:lnTo>
                  <a:lnTo>
                    <a:pt x="1037" y="865"/>
                  </a:lnTo>
                  <a:lnTo>
                    <a:pt x="1016" y="853"/>
                  </a:lnTo>
                  <a:lnTo>
                    <a:pt x="993" y="846"/>
                  </a:lnTo>
                  <a:lnTo>
                    <a:pt x="968" y="843"/>
                  </a:lnTo>
                  <a:close/>
                  <a:moveTo>
                    <a:pt x="552" y="843"/>
                  </a:moveTo>
                  <a:lnTo>
                    <a:pt x="526" y="846"/>
                  </a:lnTo>
                  <a:lnTo>
                    <a:pt x="503" y="853"/>
                  </a:lnTo>
                  <a:lnTo>
                    <a:pt x="482" y="865"/>
                  </a:lnTo>
                  <a:lnTo>
                    <a:pt x="463" y="880"/>
                  </a:lnTo>
                  <a:lnTo>
                    <a:pt x="447" y="899"/>
                  </a:lnTo>
                  <a:lnTo>
                    <a:pt x="436" y="920"/>
                  </a:lnTo>
                  <a:lnTo>
                    <a:pt x="428" y="943"/>
                  </a:lnTo>
                  <a:lnTo>
                    <a:pt x="426" y="968"/>
                  </a:lnTo>
                  <a:lnTo>
                    <a:pt x="428" y="994"/>
                  </a:lnTo>
                  <a:lnTo>
                    <a:pt x="436" y="1017"/>
                  </a:lnTo>
                  <a:lnTo>
                    <a:pt x="447" y="1039"/>
                  </a:lnTo>
                  <a:lnTo>
                    <a:pt x="463" y="1057"/>
                  </a:lnTo>
                  <a:lnTo>
                    <a:pt x="482" y="1073"/>
                  </a:lnTo>
                  <a:lnTo>
                    <a:pt x="503" y="1085"/>
                  </a:lnTo>
                  <a:lnTo>
                    <a:pt x="526" y="1092"/>
                  </a:lnTo>
                  <a:lnTo>
                    <a:pt x="552" y="1094"/>
                  </a:lnTo>
                  <a:lnTo>
                    <a:pt x="577" y="1092"/>
                  </a:lnTo>
                  <a:lnTo>
                    <a:pt x="600" y="1085"/>
                  </a:lnTo>
                  <a:lnTo>
                    <a:pt x="621" y="1073"/>
                  </a:lnTo>
                  <a:lnTo>
                    <a:pt x="640" y="1057"/>
                  </a:lnTo>
                  <a:lnTo>
                    <a:pt x="655" y="1039"/>
                  </a:lnTo>
                  <a:lnTo>
                    <a:pt x="666" y="1017"/>
                  </a:lnTo>
                  <a:lnTo>
                    <a:pt x="674" y="994"/>
                  </a:lnTo>
                  <a:lnTo>
                    <a:pt x="677" y="968"/>
                  </a:lnTo>
                  <a:lnTo>
                    <a:pt x="674" y="943"/>
                  </a:lnTo>
                  <a:lnTo>
                    <a:pt x="666" y="920"/>
                  </a:lnTo>
                  <a:lnTo>
                    <a:pt x="655" y="899"/>
                  </a:lnTo>
                  <a:lnTo>
                    <a:pt x="640" y="880"/>
                  </a:lnTo>
                  <a:lnTo>
                    <a:pt x="621" y="865"/>
                  </a:lnTo>
                  <a:lnTo>
                    <a:pt x="600" y="853"/>
                  </a:lnTo>
                  <a:lnTo>
                    <a:pt x="577" y="846"/>
                  </a:lnTo>
                  <a:lnTo>
                    <a:pt x="552" y="843"/>
                  </a:lnTo>
                  <a:close/>
                  <a:moveTo>
                    <a:pt x="932" y="0"/>
                  </a:moveTo>
                  <a:lnTo>
                    <a:pt x="1003" y="0"/>
                  </a:lnTo>
                  <a:lnTo>
                    <a:pt x="1073" y="6"/>
                  </a:lnTo>
                  <a:lnTo>
                    <a:pt x="1143" y="15"/>
                  </a:lnTo>
                  <a:lnTo>
                    <a:pt x="1212" y="31"/>
                  </a:lnTo>
                  <a:lnTo>
                    <a:pt x="1280" y="51"/>
                  </a:lnTo>
                  <a:lnTo>
                    <a:pt x="1347" y="77"/>
                  </a:lnTo>
                  <a:lnTo>
                    <a:pt x="1413" y="108"/>
                  </a:lnTo>
                  <a:lnTo>
                    <a:pt x="1476" y="144"/>
                  </a:lnTo>
                  <a:lnTo>
                    <a:pt x="1536" y="185"/>
                  </a:lnTo>
                  <a:lnTo>
                    <a:pt x="1595" y="232"/>
                  </a:lnTo>
                  <a:lnTo>
                    <a:pt x="1650" y="282"/>
                  </a:lnTo>
                  <a:lnTo>
                    <a:pt x="1702" y="338"/>
                  </a:lnTo>
                  <a:lnTo>
                    <a:pt x="1748" y="398"/>
                  </a:lnTo>
                  <a:lnTo>
                    <a:pt x="1789" y="458"/>
                  </a:lnTo>
                  <a:lnTo>
                    <a:pt x="1825" y="521"/>
                  </a:lnTo>
                  <a:lnTo>
                    <a:pt x="1855" y="587"/>
                  </a:lnTo>
                  <a:lnTo>
                    <a:pt x="1881" y="654"/>
                  </a:lnTo>
                  <a:lnTo>
                    <a:pt x="1902" y="723"/>
                  </a:lnTo>
                  <a:lnTo>
                    <a:pt x="1918" y="792"/>
                  </a:lnTo>
                  <a:lnTo>
                    <a:pt x="1927" y="863"/>
                  </a:lnTo>
                  <a:lnTo>
                    <a:pt x="1932" y="934"/>
                  </a:lnTo>
                  <a:lnTo>
                    <a:pt x="1932" y="1004"/>
                  </a:lnTo>
                  <a:lnTo>
                    <a:pt x="1927" y="1075"/>
                  </a:lnTo>
                  <a:lnTo>
                    <a:pt x="1918" y="1145"/>
                  </a:lnTo>
                  <a:lnTo>
                    <a:pt x="1902" y="1215"/>
                  </a:lnTo>
                  <a:lnTo>
                    <a:pt x="1881" y="1283"/>
                  </a:lnTo>
                  <a:lnTo>
                    <a:pt x="1855" y="1350"/>
                  </a:lnTo>
                  <a:lnTo>
                    <a:pt x="1825" y="1416"/>
                  </a:lnTo>
                  <a:lnTo>
                    <a:pt x="1789" y="1479"/>
                  </a:lnTo>
                  <a:lnTo>
                    <a:pt x="1748" y="1540"/>
                  </a:lnTo>
                  <a:lnTo>
                    <a:pt x="1702" y="1598"/>
                  </a:lnTo>
                  <a:lnTo>
                    <a:pt x="1650" y="1653"/>
                  </a:lnTo>
                  <a:lnTo>
                    <a:pt x="1596" y="1704"/>
                  </a:lnTo>
                  <a:lnTo>
                    <a:pt x="1538" y="1751"/>
                  </a:lnTo>
                  <a:lnTo>
                    <a:pt x="1479" y="1791"/>
                  </a:lnTo>
                  <a:lnTo>
                    <a:pt x="1417" y="1827"/>
                  </a:lnTo>
                  <a:lnTo>
                    <a:pt x="1353" y="1857"/>
                  </a:lnTo>
                  <a:lnTo>
                    <a:pt x="1287" y="1883"/>
                  </a:lnTo>
                  <a:lnTo>
                    <a:pt x="1220" y="1904"/>
                  </a:lnTo>
                  <a:lnTo>
                    <a:pt x="1152" y="1920"/>
                  </a:lnTo>
                  <a:lnTo>
                    <a:pt x="1084" y="1930"/>
                  </a:lnTo>
                  <a:lnTo>
                    <a:pt x="1014" y="1937"/>
                  </a:lnTo>
                  <a:lnTo>
                    <a:pt x="945" y="1938"/>
                  </a:lnTo>
                  <a:lnTo>
                    <a:pt x="875" y="1933"/>
                  </a:lnTo>
                  <a:lnTo>
                    <a:pt x="807" y="1924"/>
                  </a:lnTo>
                  <a:lnTo>
                    <a:pt x="738" y="1910"/>
                  </a:lnTo>
                  <a:lnTo>
                    <a:pt x="671" y="1891"/>
                  </a:lnTo>
                  <a:lnTo>
                    <a:pt x="605" y="1867"/>
                  </a:lnTo>
                  <a:lnTo>
                    <a:pt x="540" y="1838"/>
                  </a:lnTo>
                  <a:lnTo>
                    <a:pt x="478" y="1804"/>
                  </a:lnTo>
                  <a:lnTo>
                    <a:pt x="476" y="1803"/>
                  </a:lnTo>
                  <a:lnTo>
                    <a:pt x="426" y="1836"/>
                  </a:lnTo>
                  <a:lnTo>
                    <a:pt x="378" y="1864"/>
                  </a:lnTo>
                  <a:lnTo>
                    <a:pt x="328" y="1885"/>
                  </a:lnTo>
                  <a:lnTo>
                    <a:pt x="281" y="1901"/>
                  </a:lnTo>
                  <a:lnTo>
                    <a:pt x="233" y="1912"/>
                  </a:lnTo>
                  <a:lnTo>
                    <a:pt x="187" y="1919"/>
                  </a:lnTo>
                  <a:lnTo>
                    <a:pt x="144" y="1921"/>
                  </a:lnTo>
                  <a:lnTo>
                    <a:pt x="103" y="1920"/>
                  </a:lnTo>
                  <a:lnTo>
                    <a:pt x="65" y="1915"/>
                  </a:lnTo>
                  <a:lnTo>
                    <a:pt x="52" y="1911"/>
                  </a:lnTo>
                  <a:lnTo>
                    <a:pt x="44" y="1905"/>
                  </a:lnTo>
                  <a:lnTo>
                    <a:pt x="37" y="1895"/>
                  </a:lnTo>
                  <a:lnTo>
                    <a:pt x="33" y="1884"/>
                  </a:lnTo>
                  <a:lnTo>
                    <a:pt x="33" y="1873"/>
                  </a:lnTo>
                  <a:lnTo>
                    <a:pt x="37" y="1862"/>
                  </a:lnTo>
                  <a:lnTo>
                    <a:pt x="44" y="1852"/>
                  </a:lnTo>
                  <a:lnTo>
                    <a:pt x="54" y="1845"/>
                  </a:lnTo>
                  <a:lnTo>
                    <a:pt x="90" y="1824"/>
                  </a:lnTo>
                  <a:lnTo>
                    <a:pt x="122" y="1799"/>
                  </a:lnTo>
                  <a:lnTo>
                    <a:pt x="151" y="1773"/>
                  </a:lnTo>
                  <a:lnTo>
                    <a:pt x="177" y="1743"/>
                  </a:lnTo>
                  <a:lnTo>
                    <a:pt x="201" y="1713"/>
                  </a:lnTo>
                  <a:lnTo>
                    <a:pt x="221" y="1681"/>
                  </a:lnTo>
                  <a:lnTo>
                    <a:pt x="239" y="1649"/>
                  </a:lnTo>
                  <a:lnTo>
                    <a:pt x="253" y="1618"/>
                  </a:lnTo>
                  <a:lnTo>
                    <a:pt x="243" y="1610"/>
                  </a:lnTo>
                  <a:lnTo>
                    <a:pt x="196" y="1555"/>
                  </a:lnTo>
                  <a:lnTo>
                    <a:pt x="156" y="1497"/>
                  </a:lnTo>
                  <a:lnTo>
                    <a:pt x="119" y="1437"/>
                  </a:lnTo>
                  <a:lnTo>
                    <a:pt x="89" y="1374"/>
                  </a:lnTo>
                  <a:lnTo>
                    <a:pt x="61" y="1310"/>
                  </a:lnTo>
                  <a:lnTo>
                    <a:pt x="39" y="1244"/>
                  </a:lnTo>
                  <a:lnTo>
                    <a:pt x="22" y="1178"/>
                  </a:lnTo>
                  <a:lnTo>
                    <a:pt x="10" y="1111"/>
                  </a:lnTo>
                  <a:lnTo>
                    <a:pt x="2" y="1043"/>
                  </a:lnTo>
                  <a:lnTo>
                    <a:pt x="0" y="975"/>
                  </a:lnTo>
                  <a:lnTo>
                    <a:pt x="1" y="907"/>
                  </a:lnTo>
                  <a:lnTo>
                    <a:pt x="9" y="838"/>
                  </a:lnTo>
                  <a:lnTo>
                    <a:pt x="20" y="771"/>
                  </a:lnTo>
                  <a:lnTo>
                    <a:pt x="36" y="704"/>
                  </a:lnTo>
                  <a:lnTo>
                    <a:pt x="57" y="639"/>
                  </a:lnTo>
                  <a:lnTo>
                    <a:pt x="83" y="575"/>
                  </a:lnTo>
                  <a:lnTo>
                    <a:pt x="113" y="512"/>
                  </a:lnTo>
                  <a:lnTo>
                    <a:pt x="149" y="452"/>
                  </a:lnTo>
                  <a:lnTo>
                    <a:pt x="189" y="392"/>
                  </a:lnTo>
                  <a:lnTo>
                    <a:pt x="233" y="336"/>
                  </a:lnTo>
                  <a:lnTo>
                    <a:pt x="283" y="282"/>
                  </a:lnTo>
                  <a:lnTo>
                    <a:pt x="339" y="232"/>
                  </a:lnTo>
                  <a:lnTo>
                    <a:pt x="397" y="185"/>
                  </a:lnTo>
                  <a:lnTo>
                    <a:pt x="458" y="144"/>
                  </a:lnTo>
                  <a:lnTo>
                    <a:pt x="521" y="108"/>
                  </a:lnTo>
                  <a:lnTo>
                    <a:pt x="586" y="77"/>
                  </a:lnTo>
                  <a:lnTo>
                    <a:pt x="654" y="51"/>
                  </a:lnTo>
                  <a:lnTo>
                    <a:pt x="721" y="31"/>
                  </a:lnTo>
                  <a:lnTo>
                    <a:pt x="791" y="15"/>
                  </a:lnTo>
                  <a:lnTo>
                    <a:pt x="861" y="6"/>
                  </a:lnTo>
                  <a:lnTo>
                    <a:pt x="9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grpSp>
        <p:nvGrpSpPr>
          <p:cNvPr id="40" name="Group 25">
            <a:extLst>
              <a:ext uri="{FF2B5EF4-FFF2-40B4-BE49-F238E27FC236}">
                <a16:creationId xmlns:a16="http://schemas.microsoft.com/office/drawing/2014/main" xmlns="" id="{87A2DCA6-8719-4A57-92E0-689A7A53C19F}"/>
              </a:ext>
            </a:extLst>
          </p:cNvPr>
          <p:cNvGrpSpPr>
            <a:grpSpLocks noChangeAspect="1"/>
          </p:cNvGrpSpPr>
          <p:nvPr/>
        </p:nvGrpSpPr>
        <p:grpSpPr bwMode="auto">
          <a:xfrm>
            <a:off x="275782" y="6518774"/>
            <a:ext cx="83101" cy="98407"/>
            <a:chOff x="3256" y="1652"/>
            <a:chExt cx="1151" cy="1363"/>
          </a:xfrm>
          <a:solidFill>
            <a:schemeClr val="bg1"/>
          </a:solidFill>
        </p:grpSpPr>
        <p:sp>
          <p:nvSpPr>
            <p:cNvPr id="41" name="Freeform 27">
              <a:extLst>
                <a:ext uri="{FF2B5EF4-FFF2-40B4-BE49-F238E27FC236}">
                  <a16:creationId xmlns:a16="http://schemas.microsoft.com/office/drawing/2014/main" xmlns="" id="{CCA39C14-5E63-4602-BA13-084B750FC1A5}"/>
                </a:ext>
              </a:extLst>
            </p:cNvPr>
            <p:cNvSpPr>
              <a:spLocks/>
            </p:cNvSpPr>
            <p:nvPr/>
          </p:nvSpPr>
          <p:spPr bwMode="auto">
            <a:xfrm>
              <a:off x="3527" y="1652"/>
              <a:ext cx="608" cy="808"/>
            </a:xfrm>
            <a:custGeom>
              <a:avLst/>
              <a:gdLst>
                <a:gd name="T0" fmla="*/ 1033 w 1824"/>
                <a:gd name="T1" fmla="*/ 7 h 2426"/>
                <a:gd name="T2" fmla="*/ 1180 w 1824"/>
                <a:gd name="T3" fmla="*/ 42 h 2426"/>
                <a:gd name="T4" fmla="*/ 1297 w 1824"/>
                <a:gd name="T5" fmla="*/ 96 h 2426"/>
                <a:gd name="T6" fmla="*/ 1404 w 1824"/>
                <a:gd name="T7" fmla="*/ 171 h 2426"/>
                <a:gd name="T8" fmla="*/ 1471 w 1824"/>
                <a:gd name="T9" fmla="*/ 239 h 2426"/>
                <a:gd name="T10" fmla="*/ 1506 w 1824"/>
                <a:gd name="T11" fmla="*/ 285 h 2426"/>
                <a:gd name="T12" fmla="*/ 1514 w 1824"/>
                <a:gd name="T13" fmla="*/ 296 h 2426"/>
                <a:gd name="T14" fmla="*/ 1532 w 1824"/>
                <a:gd name="T15" fmla="*/ 300 h 2426"/>
                <a:gd name="T16" fmla="*/ 1570 w 1824"/>
                <a:gd name="T17" fmla="*/ 313 h 2426"/>
                <a:gd name="T18" fmla="*/ 1616 w 1824"/>
                <a:gd name="T19" fmla="*/ 340 h 2426"/>
                <a:gd name="T20" fmla="*/ 1667 w 1824"/>
                <a:gd name="T21" fmla="*/ 388 h 2426"/>
                <a:gd name="T22" fmla="*/ 1713 w 1824"/>
                <a:gd name="T23" fmla="*/ 462 h 2426"/>
                <a:gd name="T24" fmla="*/ 1750 w 1824"/>
                <a:gd name="T25" fmla="*/ 567 h 2426"/>
                <a:gd name="T26" fmla="*/ 1770 w 1824"/>
                <a:gd name="T27" fmla="*/ 709 h 2426"/>
                <a:gd name="T28" fmla="*/ 1766 w 1824"/>
                <a:gd name="T29" fmla="*/ 893 h 2426"/>
                <a:gd name="T30" fmla="*/ 1734 w 1824"/>
                <a:gd name="T31" fmla="*/ 1099 h 2426"/>
                <a:gd name="T32" fmla="*/ 1743 w 1824"/>
                <a:gd name="T33" fmla="*/ 1157 h 2426"/>
                <a:gd name="T34" fmla="*/ 1781 w 1824"/>
                <a:gd name="T35" fmla="*/ 1170 h 2426"/>
                <a:gd name="T36" fmla="*/ 1810 w 1824"/>
                <a:gd name="T37" fmla="*/ 1206 h 2426"/>
                <a:gd name="T38" fmla="*/ 1824 w 1824"/>
                <a:gd name="T39" fmla="*/ 1272 h 2426"/>
                <a:gd name="T40" fmla="*/ 1815 w 1824"/>
                <a:gd name="T41" fmla="*/ 1377 h 2426"/>
                <a:gd name="T42" fmla="*/ 1775 w 1824"/>
                <a:gd name="T43" fmla="*/ 1527 h 2426"/>
                <a:gd name="T44" fmla="*/ 1725 w 1824"/>
                <a:gd name="T45" fmla="*/ 1650 h 2426"/>
                <a:gd name="T46" fmla="*/ 1680 w 1824"/>
                <a:gd name="T47" fmla="*/ 1715 h 2426"/>
                <a:gd name="T48" fmla="*/ 1641 w 1824"/>
                <a:gd name="T49" fmla="*/ 1735 h 2426"/>
                <a:gd name="T50" fmla="*/ 1594 w 1824"/>
                <a:gd name="T51" fmla="*/ 1896 h 2426"/>
                <a:gd name="T52" fmla="*/ 1510 w 1824"/>
                <a:gd name="T53" fmla="*/ 2060 h 2426"/>
                <a:gd name="T54" fmla="*/ 1386 w 1824"/>
                <a:gd name="T55" fmla="*/ 2212 h 2426"/>
                <a:gd name="T56" fmla="*/ 1230 w 1824"/>
                <a:gd name="T57" fmla="*/ 2334 h 2426"/>
                <a:gd name="T58" fmla="*/ 1043 w 1824"/>
                <a:gd name="T59" fmla="*/ 2411 h 2426"/>
                <a:gd name="T60" fmla="*/ 845 w 1824"/>
                <a:gd name="T61" fmla="*/ 2422 h 2426"/>
                <a:gd name="T62" fmla="*/ 652 w 1824"/>
                <a:gd name="T63" fmla="*/ 2367 h 2426"/>
                <a:gd name="T64" fmla="*/ 482 w 1824"/>
                <a:gd name="T65" fmla="*/ 2258 h 2426"/>
                <a:gd name="T66" fmla="*/ 348 w 1824"/>
                <a:gd name="T67" fmla="*/ 2114 h 2426"/>
                <a:gd name="T68" fmla="*/ 252 w 1824"/>
                <a:gd name="T69" fmla="*/ 1952 h 2426"/>
                <a:gd name="T70" fmla="*/ 193 w 1824"/>
                <a:gd name="T71" fmla="*/ 1787 h 2426"/>
                <a:gd name="T72" fmla="*/ 157 w 1824"/>
                <a:gd name="T73" fmla="*/ 1725 h 2426"/>
                <a:gd name="T74" fmla="*/ 114 w 1824"/>
                <a:gd name="T75" fmla="*/ 1677 h 2426"/>
                <a:gd name="T76" fmla="*/ 66 w 1824"/>
                <a:gd name="T77" fmla="*/ 1575 h 2426"/>
                <a:gd name="T78" fmla="*/ 19 w 1824"/>
                <a:gd name="T79" fmla="*/ 1420 h 2426"/>
                <a:gd name="T80" fmla="*/ 0 w 1824"/>
                <a:gd name="T81" fmla="*/ 1302 h 2426"/>
                <a:gd name="T82" fmla="*/ 8 w 1824"/>
                <a:gd name="T83" fmla="*/ 1225 h 2426"/>
                <a:gd name="T84" fmla="*/ 32 w 1824"/>
                <a:gd name="T85" fmla="*/ 1180 h 2426"/>
                <a:gd name="T86" fmla="*/ 68 w 1824"/>
                <a:gd name="T87" fmla="*/ 1159 h 2426"/>
                <a:gd name="T88" fmla="*/ 109 w 1824"/>
                <a:gd name="T89" fmla="*/ 1157 h 2426"/>
                <a:gd name="T90" fmla="*/ 66 w 1824"/>
                <a:gd name="T91" fmla="*/ 978 h 2426"/>
                <a:gd name="T92" fmla="*/ 56 w 1824"/>
                <a:gd name="T93" fmla="*/ 792 h 2426"/>
                <a:gd name="T94" fmla="*/ 94 w 1824"/>
                <a:gd name="T95" fmla="*/ 610 h 2426"/>
                <a:gd name="T96" fmla="*/ 177 w 1824"/>
                <a:gd name="T97" fmla="*/ 438 h 2426"/>
                <a:gd name="T98" fmla="*/ 291 w 1824"/>
                <a:gd name="T99" fmla="*/ 299 h 2426"/>
                <a:gd name="T100" fmla="*/ 436 w 1824"/>
                <a:gd name="T101" fmla="*/ 171 h 2426"/>
                <a:gd name="T102" fmla="*/ 581 w 1824"/>
                <a:gd name="T103" fmla="*/ 80 h 2426"/>
                <a:gd name="T104" fmla="*/ 738 w 1824"/>
                <a:gd name="T105" fmla="*/ 20 h 2426"/>
                <a:gd name="T106" fmla="*/ 918 w 1824"/>
                <a:gd name="T107" fmla="*/ 0 h 2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24" h="2426">
                  <a:moveTo>
                    <a:pt x="918" y="0"/>
                  </a:moveTo>
                  <a:lnTo>
                    <a:pt x="977" y="2"/>
                  </a:lnTo>
                  <a:lnTo>
                    <a:pt x="1033" y="7"/>
                  </a:lnTo>
                  <a:lnTo>
                    <a:pt x="1085" y="15"/>
                  </a:lnTo>
                  <a:lnTo>
                    <a:pt x="1134" y="28"/>
                  </a:lnTo>
                  <a:lnTo>
                    <a:pt x="1180" y="42"/>
                  </a:lnTo>
                  <a:lnTo>
                    <a:pt x="1222" y="58"/>
                  </a:lnTo>
                  <a:lnTo>
                    <a:pt x="1261" y="76"/>
                  </a:lnTo>
                  <a:lnTo>
                    <a:pt x="1297" y="96"/>
                  </a:lnTo>
                  <a:lnTo>
                    <a:pt x="1337" y="121"/>
                  </a:lnTo>
                  <a:lnTo>
                    <a:pt x="1373" y="146"/>
                  </a:lnTo>
                  <a:lnTo>
                    <a:pt x="1404" y="171"/>
                  </a:lnTo>
                  <a:lnTo>
                    <a:pt x="1430" y="194"/>
                  </a:lnTo>
                  <a:lnTo>
                    <a:pt x="1452" y="218"/>
                  </a:lnTo>
                  <a:lnTo>
                    <a:pt x="1471" y="239"/>
                  </a:lnTo>
                  <a:lnTo>
                    <a:pt x="1486" y="258"/>
                  </a:lnTo>
                  <a:lnTo>
                    <a:pt x="1497" y="274"/>
                  </a:lnTo>
                  <a:lnTo>
                    <a:pt x="1506" y="285"/>
                  </a:lnTo>
                  <a:lnTo>
                    <a:pt x="1510" y="293"/>
                  </a:lnTo>
                  <a:lnTo>
                    <a:pt x="1512" y="296"/>
                  </a:lnTo>
                  <a:lnTo>
                    <a:pt x="1514" y="296"/>
                  </a:lnTo>
                  <a:lnTo>
                    <a:pt x="1517" y="296"/>
                  </a:lnTo>
                  <a:lnTo>
                    <a:pt x="1523" y="298"/>
                  </a:lnTo>
                  <a:lnTo>
                    <a:pt x="1532" y="300"/>
                  </a:lnTo>
                  <a:lnTo>
                    <a:pt x="1543" y="303"/>
                  </a:lnTo>
                  <a:lnTo>
                    <a:pt x="1556" y="306"/>
                  </a:lnTo>
                  <a:lnTo>
                    <a:pt x="1570" y="313"/>
                  </a:lnTo>
                  <a:lnTo>
                    <a:pt x="1583" y="320"/>
                  </a:lnTo>
                  <a:lnTo>
                    <a:pt x="1599" y="329"/>
                  </a:lnTo>
                  <a:lnTo>
                    <a:pt x="1616" y="340"/>
                  </a:lnTo>
                  <a:lnTo>
                    <a:pt x="1633" y="354"/>
                  </a:lnTo>
                  <a:lnTo>
                    <a:pt x="1649" y="370"/>
                  </a:lnTo>
                  <a:lnTo>
                    <a:pt x="1667" y="388"/>
                  </a:lnTo>
                  <a:lnTo>
                    <a:pt x="1683" y="409"/>
                  </a:lnTo>
                  <a:lnTo>
                    <a:pt x="1698" y="434"/>
                  </a:lnTo>
                  <a:lnTo>
                    <a:pt x="1713" y="462"/>
                  </a:lnTo>
                  <a:lnTo>
                    <a:pt x="1726" y="493"/>
                  </a:lnTo>
                  <a:lnTo>
                    <a:pt x="1739" y="528"/>
                  </a:lnTo>
                  <a:lnTo>
                    <a:pt x="1750" y="567"/>
                  </a:lnTo>
                  <a:lnTo>
                    <a:pt x="1759" y="610"/>
                  </a:lnTo>
                  <a:lnTo>
                    <a:pt x="1766" y="657"/>
                  </a:lnTo>
                  <a:lnTo>
                    <a:pt x="1770" y="709"/>
                  </a:lnTo>
                  <a:lnTo>
                    <a:pt x="1771" y="765"/>
                  </a:lnTo>
                  <a:lnTo>
                    <a:pt x="1770" y="826"/>
                  </a:lnTo>
                  <a:lnTo>
                    <a:pt x="1766" y="893"/>
                  </a:lnTo>
                  <a:lnTo>
                    <a:pt x="1759" y="965"/>
                  </a:lnTo>
                  <a:lnTo>
                    <a:pt x="1748" y="1042"/>
                  </a:lnTo>
                  <a:lnTo>
                    <a:pt x="1734" y="1099"/>
                  </a:lnTo>
                  <a:lnTo>
                    <a:pt x="1716" y="1157"/>
                  </a:lnTo>
                  <a:lnTo>
                    <a:pt x="1730" y="1157"/>
                  </a:lnTo>
                  <a:lnTo>
                    <a:pt x="1743" y="1157"/>
                  </a:lnTo>
                  <a:lnTo>
                    <a:pt x="1756" y="1159"/>
                  </a:lnTo>
                  <a:lnTo>
                    <a:pt x="1769" y="1164"/>
                  </a:lnTo>
                  <a:lnTo>
                    <a:pt x="1781" y="1170"/>
                  </a:lnTo>
                  <a:lnTo>
                    <a:pt x="1792" y="1180"/>
                  </a:lnTo>
                  <a:lnTo>
                    <a:pt x="1802" y="1191"/>
                  </a:lnTo>
                  <a:lnTo>
                    <a:pt x="1810" y="1206"/>
                  </a:lnTo>
                  <a:lnTo>
                    <a:pt x="1817" y="1225"/>
                  </a:lnTo>
                  <a:lnTo>
                    <a:pt x="1821" y="1247"/>
                  </a:lnTo>
                  <a:lnTo>
                    <a:pt x="1824" y="1272"/>
                  </a:lnTo>
                  <a:lnTo>
                    <a:pt x="1824" y="1302"/>
                  </a:lnTo>
                  <a:lnTo>
                    <a:pt x="1821" y="1337"/>
                  </a:lnTo>
                  <a:lnTo>
                    <a:pt x="1815" y="1377"/>
                  </a:lnTo>
                  <a:lnTo>
                    <a:pt x="1805" y="1420"/>
                  </a:lnTo>
                  <a:lnTo>
                    <a:pt x="1792" y="1470"/>
                  </a:lnTo>
                  <a:lnTo>
                    <a:pt x="1775" y="1527"/>
                  </a:lnTo>
                  <a:lnTo>
                    <a:pt x="1758" y="1575"/>
                  </a:lnTo>
                  <a:lnTo>
                    <a:pt x="1741" y="1617"/>
                  </a:lnTo>
                  <a:lnTo>
                    <a:pt x="1725" y="1650"/>
                  </a:lnTo>
                  <a:lnTo>
                    <a:pt x="1710" y="1677"/>
                  </a:lnTo>
                  <a:lnTo>
                    <a:pt x="1695" y="1699"/>
                  </a:lnTo>
                  <a:lnTo>
                    <a:pt x="1680" y="1715"/>
                  </a:lnTo>
                  <a:lnTo>
                    <a:pt x="1667" y="1725"/>
                  </a:lnTo>
                  <a:lnTo>
                    <a:pt x="1653" y="1732"/>
                  </a:lnTo>
                  <a:lnTo>
                    <a:pt x="1641" y="1735"/>
                  </a:lnTo>
                  <a:lnTo>
                    <a:pt x="1629" y="1787"/>
                  </a:lnTo>
                  <a:lnTo>
                    <a:pt x="1614" y="1842"/>
                  </a:lnTo>
                  <a:lnTo>
                    <a:pt x="1594" y="1896"/>
                  </a:lnTo>
                  <a:lnTo>
                    <a:pt x="1571" y="1951"/>
                  </a:lnTo>
                  <a:lnTo>
                    <a:pt x="1542" y="2006"/>
                  </a:lnTo>
                  <a:lnTo>
                    <a:pt x="1510" y="2060"/>
                  </a:lnTo>
                  <a:lnTo>
                    <a:pt x="1472" y="2113"/>
                  </a:lnTo>
                  <a:lnTo>
                    <a:pt x="1431" y="2163"/>
                  </a:lnTo>
                  <a:lnTo>
                    <a:pt x="1386" y="2212"/>
                  </a:lnTo>
                  <a:lnTo>
                    <a:pt x="1338" y="2257"/>
                  </a:lnTo>
                  <a:lnTo>
                    <a:pt x="1286" y="2298"/>
                  </a:lnTo>
                  <a:lnTo>
                    <a:pt x="1230" y="2334"/>
                  </a:lnTo>
                  <a:lnTo>
                    <a:pt x="1170" y="2366"/>
                  </a:lnTo>
                  <a:lnTo>
                    <a:pt x="1106" y="2392"/>
                  </a:lnTo>
                  <a:lnTo>
                    <a:pt x="1043" y="2411"/>
                  </a:lnTo>
                  <a:lnTo>
                    <a:pt x="977" y="2422"/>
                  </a:lnTo>
                  <a:lnTo>
                    <a:pt x="911" y="2426"/>
                  </a:lnTo>
                  <a:lnTo>
                    <a:pt x="845" y="2422"/>
                  </a:lnTo>
                  <a:lnTo>
                    <a:pt x="780" y="2412"/>
                  </a:lnTo>
                  <a:lnTo>
                    <a:pt x="715" y="2393"/>
                  </a:lnTo>
                  <a:lnTo>
                    <a:pt x="652" y="2367"/>
                  </a:lnTo>
                  <a:lnTo>
                    <a:pt x="591" y="2335"/>
                  </a:lnTo>
                  <a:lnTo>
                    <a:pt x="535" y="2299"/>
                  </a:lnTo>
                  <a:lnTo>
                    <a:pt x="482" y="2258"/>
                  </a:lnTo>
                  <a:lnTo>
                    <a:pt x="434" y="2213"/>
                  </a:lnTo>
                  <a:lnTo>
                    <a:pt x="389" y="2165"/>
                  </a:lnTo>
                  <a:lnTo>
                    <a:pt x="348" y="2114"/>
                  </a:lnTo>
                  <a:lnTo>
                    <a:pt x="312" y="2062"/>
                  </a:lnTo>
                  <a:lnTo>
                    <a:pt x="279" y="2007"/>
                  </a:lnTo>
                  <a:lnTo>
                    <a:pt x="252" y="1952"/>
                  </a:lnTo>
                  <a:lnTo>
                    <a:pt x="228" y="1896"/>
                  </a:lnTo>
                  <a:lnTo>
                    <a:pt x="208" y="1842"/>
                  </a:lnTo>
                  <a:lnTo>
                    <a:pt x="193" y="1787"/>
                  </a:lnTo>
                  <a:lnTo>
                    <a:pt x="184" y="1735"/>
                  </a:lnTo>
                  <a:lnTo>
                    <a:pt x="171" y="1732"/>
                  </a:lnTo>
                  <a:lnTo>
                    <a:pt x="157" y="1725"/>
                  </a:lnTo>
                  <a:lnTo>
                    <a:pt x="144" y="1715"/>
                  </a:lnTo>
                  <a:lnTo>
                    <a:pt x="129" y="1699"/>
                  </a:lnTo>
                  <a:lnTo>
                    <a:pt x="114" y="1677"/>
                  </a:lnTo>
                  <a:lnTo>
                    <a:pt x="98" y="1650"/>
                  </a:lnTo>
                  <a:lnTo>
                    <a:pt x="83" y="1617"/>
                  </a:lnTo>
                  <a:lnTo>
                    <a:pt x="66" y="1575"/>
                  </a:lnTo>
                  <a:lnTo>
                    <a:pt x="49" y="1527"/>
                  </a:lnTo>
                  <a:lnTo>
                    <a:pt x="33" y="1470"/>
                  </a:lnTo>
                  <a:lnTo>
                    <a:pt x="19" y="1420"/>
                  </a:lnTo>
                  <a:lnTo>
                    <a:pt x="10" y="1377"/>
                  </a:lnTo>
                  <a:lnTo>
                    <a:pt x="4" y="1337"/>
                  </a:lnTo>
                  <a:lnTo>
                    <a:pt x="0" y="1302"/>
                  </a:lnTo>
                  <a:lnTo>
                    <a:pt x="0" y="1272"/>
                  </a:lnTo>
                  <a:lnTo>
                    <a:pt x="3" y="1247"/>
                  </a:lnTo>
                  <a:lnTo>
                    <a:pt x="8" y="1225"/>
                  </a:lnTo>
                  <a:lnTo>
                    <a:pt x="14" y="1206"/>
                  </a:lnTo>
                  <a:lnTo>
                    <a:pt x="23" y="1191"/>
                  </a:lnTo>
                  <a:lnTo>
                    <a:pt x="32" y="1180"/>
                  </a:lnTo>
                  <a:lnTo>
                    <a:pt x="43" y="1170"/>
                  </a:lnTo>
                  <a:lnTo>
                    <a:pt x="55" y="1164"/>
                  </a:lnTo>
                  <a:lnTo>
                    <a:pt x="68" y="1159"/>
                  </a:lnTo>
                  <a:lnTo>
                    <a:pt x="81" y="1157"/>
                  </a:lnTo>
                  <a:lnTo>
                    <a:pt x="95" y="1157"/>
                  </a:lnTo>
                  <a:lnTo>
                    <a:pt x="109" y="1157"/>
                  </a:lnTo>
                  <a:lnTo>
                    <a:pt x="90" y="1099"/>
                  </a:lnTo>
                  <a:lnTo>
                    <a:pt x="78" y="1042"/>
                  </a:lnTo>
                  <a:lnTo>
                    <a:pt x="66" y="978"/>
                  </a:lnTo>
                  <a:lnTo>
                    <a:pt x="59" y="914"/>
                  </a:lnTo>
                  <a:lnTo>
                    <a:pt x="55" y="853"/>
                  </a:lnTo>
                  <a:lnTo>
                    <a:pt x="56" y="792"/>
                  </a:lnTo>
                  <a:lnTo>
                    <a:pt x="64" y="733"/>
                  </a:lnTo>
                  <a:lnTo>
                    <a:pt x="75" y="674"/>
                  </a:lnTo>
                  <a:lnTo>
                    <a:pt x="94" y="610"/>
                  </a:lnTo>
                  <a:lnTo>
                    <a:pt x="118" y="549"/>
                  </a:lnTo>
                  <a:lnTo>
                    <a:pt x="145" y="492"/>
                  </a:lnTo>
                  <a:lnTo>
                    <a:pt x="177" y="438"/>
                  </a:lnTo>
                  <a:lnTo>
                    <a:pt x="212" y="388"/>
                  </a:lnTo>
                  <a:lnTo>
                    <a:pt x="251" y="342"/>
                  </a:lnTo>
                  <a:lnTo>
                    <a:pt x="291" y="299"/>
                  </a:lnTo>
                  <a:lnTo>
                    <a:pt x="335" y="253"/>
                  </a:lnTo>
                  <a:lnTo>
                    <a:pt x="385" y="211"/>
                  </a:lnTo>
                  <a:lnTo>
                    <a:pt x="436" y="171"/>
                  </a:lnTo>
                  <a:lnTo>
                    <a:pt x="489" y="135"/>
                  </a:lnTo>
                  <a:lnTo>
                    <a:pt x="533" y="106"/>
                  </a:lnTo>
                  <a:lnTo>
                    <a:pt x="581" y="80"/>
                  </a:lnTo>
                  <a:lnTo>
                    <a:pt x="631" y="56"/>
                  </a:lnTo>
                  <a:lnTo>
                    <a:pt x="682" y="37"/>
                  </a:lnTo>
                  <a:lnTo>
                    <a:pt x="738" y="20"/>
                  </a:lnTo>
                  <a:lnTo>
                    <a:pt x="796" y="9"/>
                  </a:lnTo>
                  <a:lnTo>
                    <a:pt x="857" y="3"/>
                  </a:lnTo>
                  <a:lnTo>
                    <a:pt x="9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sp>
          <p:nvSpPr>
            <p:cNvPr id="42" name="Freeform 28">
              <a:extLst>
                <a:ext uri="{FF2B5EF4-FFF2-40B4-BE49-F238E27FC236}">
                  <a16:creationId xmlns:a16="http://schemas.microsoft.com/office/drawing/2014/main" xmlns="" id="{427202FF-C3BD-490A-A0EE-C753FCE8A35B}"/>
                </a:ext>
              </a:extLst>
            </p:cNvPr>
            <p:cNvSpPr>
              <a:spLocks/>
            </p:cNvSpPr>
            <p:nvPr/>
          </p:nvSpPr>
          <p:spPr bwMode="auto">
            <a:xfrm>
              <a:off x="3256" y="2426"/>
              <a:ext cx="1151" cy="589"/>
            </a:xfrm>
            <a:custGeom>
              <a:avLst/>
              <a:gdLst>
                <a:gd name="T0" fmla="*/ 1441 w 3453"/>
                <a:gd name="T1" fmla="*/ 1028 h 1766"/>
                <a:gd name="T2" fmla="*/ 1565 w 3453"/>
                <a:gd name="T3" fmla="*/ 656 h 1766"/>
                <a:gd name="T4" fmla="*/ 1498 w 3453"/>
                <a:gd name="T5" fmla="*/ 501 h 1766"/>
                <a:gd name="T6" fmla="*/ 1494 w 3453"/>
                <a:gd name="T7" fmla="*/ 393 h 1766"/>
                <a:gd name="T8" fmla="*/ 1535 w 3453"/>
                <a:gd name="T9" fmla="*/ 324 h 1766"/>
                <a:gd name="T10" fmla="*/ 1600 w 3453"/>
                <a:gd name="T11" fmla="*/ 286 h 1766"/>
                <a:gd name="T12" fmla="*/ 1667 w 3453"/>
                <a:gd name="T13" fmla="*/ 268 h 1766"/>
                <a:gd name="T14" fmla="*/ 1716 w 3453"/>
                <a:gd name="T15" fmla="*/ 265 h 1766"/>
                <a:gd name="T16" fmla="*/ 1737 w 3453"/>
                <a:gd name="T17" fmla="*/ 265 h 1766"/>
                <a:gd name="T18" fmla="*/ 1786 w 3453"/>
                <a:gd name="T19" fmla="*/ 268 h 1766"/>
                <a:gd name="T20" fmla="*/ 1853 w 3453"/>
                <a:gd name="T21" fmla="*/ 286 h 1766"/>
                <a:gd name="T22" fmla="*/ 1918 w 3453"/>
                <a:gd name="T23" fmla="*/ 324 h 1766"/>
                <a:gd name="T24" fmla="*/ 1959 w 3453"/>
                <a:gd name="T25" fmla="*/ 393 h 1766"/>
                <a:gd name="T26" fmla="*/ 1955 w 3453"/>
                <a:gd name="T27" fmla="*/ 501 h 1766"/>
                <a:gd name="T28" fmla="*/ 1888 w 3453"/>
                <a:gd name="T29" fmla="*/ 656 h 1766"/>
                <a:gd name="T30" fmla="*/ 2012 w 3453"/>
                <a:gd name="T31" fmla="*/ 1028 h 1766"/>
                <a:gd name="T32" fmla="*/ 2342 w 3453"/>
                <a:gd name="T33" fmla="*/ 2 h 1766"/>
                <a:gd name="T34" fmla="*/ 2402 w 3453"/>
                <a:gd name="T35" fmla="*/ 41 h 1766"/>
                <a:gd name="T36" fmla="*/ 2529 w 3453"/>
                <a:gd name="T37" fmla="*/ 115 h 1766"/>
                <a:gd name="T38" fmla="*/ 2712 w 3453"/>
                <a:gd name="T39" fmla="*/ 207 h 1766"/>
                <a:gd name="T40" fmla="*/ 2936 w 3453"/>
                <a:gd name="T41" fmla="*/ 299 h 1766"/>
                <a:gd name="T42" fmla="*/ 3173 w 3453"/>
                <a:gd name="T43" fmla="*/ 373 h 1766"/>
                <a:gd name="T44" fmla="*/ 3321 w 3453"/>
                <a:gd name="T45" fmla="*/ 473 h 1766"/>
                <a:gd name="T46" fmla="*/ 3407 w 3453"/>
                <a:gd name="T47" fmla="*/ 619 h 1766"/>
                <a:gd name="T48" fmla="*/ 3446 w 3453"/>
                <a:gd name="T49" fmla="*/ 781 h 1766"/>
                <a:gd name="T50" fmla="*/ 3453 w 3453"/>
                <a:gd name="T51" fmla="*/ 932 h 1766"/>
                <a:gd name="T52" fmla="*/ 3450 w 3453"/>
                <a:gd name="T53" fmla="*/ 1013 h 1766"/>
                <a:gd name="T54" fmla="*/ 3441 w 3453"/>
                <a:gd name="T55" fmla="*/ 1117 h 1766"/>
                <a:gd name="T56" fmla="*/ 3426 w 3453"/>
                <a:gd name="T57" fmla="*/ 1263 h 1766"/>
                <a:gd name="T58" fmla="*/ 3410 w 3453"/>
                <a:gd name="T59" fmla="*/ 1357 h 1766"/>
                <a:gd name="T60" fmla="*/ 3345 w 3453"/>
                <a:gd name="T61" fmla="*/ 1396 h 1766"/>
                <a:gd name="T62" fmla="*/ 3194 w 3453"/>
                <a:gd name="T63" fmla="*/ 1469 h 1766"/>
                <a:gd name="T64" fmla="*/ 2965 w 3453"/>
                <a:gd name="T65" fmla="*/ 1561 h 1766"/>
                <a:gd name="T66" fmla="*/ 2661 w 3453"/>
                <a:gd name="T67" fmla="*/ 1652 h 1766"/>
                <a:gd name="T68" fmla="*/ 2286 w 3453"/>
                <a:gd name="T69" fmla="*/ 1727 h 1766"/>
                <a:gd name="T70" fmla="*/ 1846 w 3453"/>
                <a:gd name="T71" fmla="*/ 1764 h 1766"/>
                <a:gd name="T72" fmla="*/ 1377 w 3453"/>
                <a:gd name="T73" fmla="*/ 1750 h 1766"/>
                <a:gd name="T74" fmla="*/ 969 w 3453"/>
                <a:gd name="T75" fmla="*/ 1693 h 1766"/>
                <a:gd name="T76" fmla="*/ 629 w 3453"/>
                <a:gd name="T77" fmla="*/ 1607 h 1766"/>
                <a:gd name="T78" fmla="*/ 361 w 3453"/>
                <a:gd name="T79" fmla="*/ 1514 h 1766"/>
                <a:gd name="T80" fmla="*/ 172 w 3453"/>
                <a:gd name="T81" fmla="*/ 1429 h 1766"/>
                <a:gd name="T82" fmla="*/ 64 w 3453"/>
                <a:gd name="T83" fmla="*/ 1371 h 1766"/>
                <a:gd name="T84" fmla="*/ 35 w 3453"/>
                <a:gd name="T85" fmla="*/ 1329 h 1766"/>
                <a:gd name="T86" fmla="*/ 19 w 3453"/>
                <a:gd name="T87" fmla="*/ 1189 h 1766"/>
                <a:gd name="T88" fmla="*/ 6 w 3453"/>
                <a:gd name="T89" fmla="*/ 1055 h 1766"/>
                <a:gd name="T90" fmla="*/ 2 w 3453"/>
                <a:gd name="T91" fmla="*/ 997 h 1766"/>
                <a:gd name="T92" fmla="*/ 1 w 3453"/>
                <a:gd name="T93" fmla="*/ 859 h 1766"/>
                <a:gd name="T94" fmla="*/ 22 w 3453"/>
                <a:gd name="T95" fmla="*/ 698 h 1766"/>
                <a:gd name="T96" fmla="*/ 82 w 3453"/>
                <a:gd name="T97" fmla="*/ 542 h 1766"/>
                <a:gd name="T98" fmla="*/ 197 w 3453"/>
                <a:gd name="T99" fmla="*/ 416 h 1766"/>
                <a:gd name="T100" fmla="*/ 392 w 3453"/>
                <a:gd name="T101" fmla="*/ 340 h 1766"/>
                <a:gd name="T102" fmla="*/ 634 w 3453"/>
                <a:gd name="T103" fmla="*/ 255 h 1766"/>
                <a:gd name="T104" fmla="*/ 839 w 3453"/>
                <a:gd name="T105" fmla="*/ 160 h 1766"/>
                <a:gd name="T106" fmla="*/ 995 w 3453"/>
                <a:gd name="T107" fmla="*/ 74 h 1766"/>
                <a:gd name="T108" fmla="*/ 1091 w 3453"/>
                <a:gd name="T109" fmla="*/ 16 h 1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53" h="1766">
                  <a:moveTo>
                    <a:pt x="1113" y="0"/>
                  </a:moveTo>
                  <a:lnTo>
                    <a:pt x="1387" y="868"/>
                  </a:lnTo>
                  <a:lnTo>
                    <a:pt x="1440" y="1030"/>
                  </a:lnTo>
                  <a:lnTo>
                    <a:pt x="1441" y="1028"/>
                  </a:lnTo>
                  <a:lnTo>
                    <a:pt x="1486" y="1166"/>
                  </a:lnTo>
                  <a:lnTo>
                    <a:pt x="1630" y="756"/>
                  </a:lnTo>
                  <a:lnTo>
                    <a:pt x="1595" y="705"/>
                  </a:lnTo>
                  <a:lnTo>
                    <a:pt x="1565" y="656"/>
                  </a:lnTo>
                  <a:lnTo>
                    <a:pt x="1542" y="613"/>
                  </a:lnTo>
                  <a:lnTo>
                    <a:pt x="1523" y="572"/>
                  </a:lnTo>
                  <a:lnTo>
                    <a:pt x="1508" y="534"/>
                  </a:lnTo>
                  <a:lnTo>
                    <a:pt x="1498" y="501"/>
                  </a:lnTo>
                  <a:lnTo>
                    <a:pt x="1492" y="470"/>
                  </a:lnTo>
                  <a:lnTo>
                    <a:pt x="1489" y="441"/>
                  </a:lnTo>
                  <a:lnTo>
                    <a:pt x="1491" y="415"/>
                  </a:lnTo>
                  <a:lnTo>
                    <a:pt x="1494" y="393"/>
                  </a:lnTo>
                  <a:lnTo>
                    <a:pt x="1502" y="372"/>
                  </a:lnTo>
                  <a:lnTo>
                    <a:pt x="1512" y="354"/>
                  </a:lnTo>
                  <a:lnTo>
                    <a:pt x="1523" y="338"/>
                  </a:lnTo>
                  <a:lnTo>
                    <a:pt x="1535" y="324"/>
                  </a:lnTo>
                  <a:lnTo>
                    <a:pt x="1550" y="312"/>
                  </a:lnTo>
                  <a:lnTo>
                    <a:pt x="1567" y="301"/>
                  </a:lnTo>
                  <a:lnTo>
                    <a:pt x="1583" y="293"/>
                  </a:lnTo>
                  <a:lnTo>
                    <a:pt x="1600" y="286"/>
                  </a:lnTo>
                  <a:lnTo>
                    <a:pt x="1618" y="280"/>
                  </a:lnTo>
                  <a:lnTo>
                    <a:pt x="1635" y="275"/>
                  </a:lnTo>
                  <a:lnTo>
                    <a:pt x="1651" y="271"/>
                  </a:lnTo>
                  <a:lnTo>
                    <a:pt x="1667" y="268"/>
                  </a:lnTo>
                  <a:lnTo>
                    <a:pt x="1681" y="267"/>
                  </a:lnTo>
                  <a:lnTo>
                    <a:pt x="1695" y="266"/>
                  </a:lnTo>
                  <a:lnTo>
                    <a:pt x="1706" y="265"/>
                  </a:lnTo>
                  <a:lnTo>
                    <a:pt x="1716" y="265"/>
                  </a:lnTo>
                  <a:lnTo>
                    <a:pt x="1722" y="265"/>
                  </a:lnTo>
                  <a:lnTo>
                    <a:pt x="1726" y="265"/>
                  </a:lnTo>
                  <a:lnTo>
                    <a:pt x="1730" y="265"/>
                  </a:lnTo>
                  <a:lnTo>
                    <a:pt x="1737" y="265"/>
                  </a:lnTo>
                  <a:lnTo>
                    <a:pt x="1747" y="265"/>
                  </a:lnTo>
                  <a:lnTo>
                    <a:pt x="1758" y="266"/>
                  </a:lnTo>
                  <a:lnTo>
                    <a:pt x="1771" y="267"/>
                  </a:lnTo>
                  <a:lnTo>
                    <a:pt x="1786" y="268"/>
                  </a:lnTo>
                  <a:lnTo>
                    <a:pt x="1802" y="271"/>
                  </a:lnTo>
                  <a:lnTo>
                    <a:pt x="1818" y="275"/>
                  </a:lnTo>
                  <a:lnTo>
                    <a:pt x="1836" y="280"/>
                  </a:lnTo>
                  <a:lnTo>
                    <a:pt x="1853" y="286"/>
                  </a:lnTo>
                  <a:lnTo>
                    <a:pt x="1870" y="293"/>
                  </a:lnTo>
                  <a:lnTo>
                    <a:pt x="1887" y="301"/>
                  </a:lnTo>
                  <a:lnTo>
                    <a:pt x="1903" y="312"/>
                  </a:lnTo>
                  <a:lnTo>
                    <a:pt x="1918" y="324"/>
                  </a:lnTo>
                  <a:lnTo>
                    <a:pt x="1930" y="338"/>
                  </a:lnTo>
                  <a:lnTo>
                    <a:pt x="1941" y="354"/>
                  </a:lnTo>
                  <a:lnTo>
                    <a:pt x="1951" y="372"/>
                  </a:lnTo>
                  <a:lnTo>
                    <a:pt x="1959" y="393"/>
                  </a:lnTo>
                  <a:lnTo>
                    <a:pt x="1963" y="415"/>
                  </a:lnTo>
                  <a:lnTo>
                    <a:pt x="1964" y="441"/>
                  </a:lnTo>
                  <a:lnTo>
                    <a:pt x="1961" y="470"/>
                  </a:lnTo>
                  <a:lnTo>
                    <a:pt x="1955" y="501"/>
                  </a:lnTo>
                  <a:lnTo>
                    <a:pt x="1945" y="534"/>
                  </a:lnTo>
                  <a:lnTo>
                    <a:pt x="1930" y="572"/>
                  </a:lnTo>
                  <a:lnTo>
                    <a:pt x="1912" y="613"/>
                  </a:lnTo>
                  <a:lnTo>
                    <a:pt x="1888" y="656"/>
                  </a:lnTo>
                  <a:lnTo>
                    <a:pt x="1858" y="705"/>
                  </a:lnTo>
                  <a:lnTo>
                    <a:pt x="1823" y="756"/>
                  </a:lnTo>
                  <a:lnTo>
                    <a:pt x="1968" y="1166"/>
                  </a:lnTo>
                  <a:lnTo>
                    <a:pt x="2012" y="1028"/>
                  </a:lnTo>
                  <a:lnTo>
                    <a:pt x="2014" y="1030"/>
                  </a:lnTo>
                  <a:lnTo>
                    <a:pt x="2066" y="868"/>
                  </a:lnTo>
                  <a:lnTo>
                    <a:pt x="2340" y="0"/>
                  </a:lnTo>
                  <a:lnTo>
                    <a:pt x="2342" y="2"/>
                  </a:lnTo>
                  <a:lnTo>
                    <a:pt x="2350" y="7"/>
                  </a:lnTo>
                  <a:lnTo>
                    <a:pt x="2362" y="16"/>
                  </a:lnTo>
                  <a:lnTo>
                    <a:pt x="2380" y="27"/>
                  </a:lnTo>
                  <a:lnTo>
                    <a:pt x="2402" y="41"/>
                  </a:lnTo>
                  <a:lnTo>
                    <a:pt x="2427" y="56"/>
                  </a:lnTo>
                  <a:lnTo>
                    <a:pt x="2458" y="74"/>
                  </a:lnTo>
                  <a:lnTo>
                    <a:pt x="2492" y="94"/>
                  </a:lnTo>
                  <a:lnTo>
                    <a:pt x="2529" y="115"/>
                  </a:lnTo>
                  <a:lnTo>
                    <a:pt x="2570" y="138"/>
                  </a:lnTo>
                  <a:lnTo>
                    <a:pt x="2614" y="160"/>
                  </a:lnTo>
                  <a:lnTo>
                    <a:pt x="2661" y="184"/>
                  </a:lnTo>
                  <a:lnTo>
                    <a:pt x="2712" y="207"/>
                  </a:lnTo>
                  <a:lnTo>
                    <a:pt x="2765" y="231"/>
                  </a:lnTo>
                  <a:lnTo>
                    <a:pt x="2819" y="255"/>
                  </a:lnTo>
                  <a:lnTo>
                    <a:pt x="2877" y="278"/>
                  </a:lnTo>
                  <a:lnTo>
                    <a:pt x="2936" y="299"/>
                  </a:lnTo>
                  <a:lnTo>
                    <a:pt x="2997" y="321"/>
                  </a:lnTo>
                  <a:lnTo>
                    <a:pt x="3061" y="340"/>
                  </a:lnTo>
                  <a:lnTo>
                    <a:pt x="3125" y="358"/>
                  </a:lnTo>
                  <a:lnTo>
                    <a:pt x="3173" y="373"/>
                  </a:lnTo>
                  <a:lnTo>
                    <a:pt x="3217" y="393"/>
                  </a:lnTo>
                  <a:lnTo>
                    <a:pt x="3257" y="416"/>
                  </a:lnTo>
                  <a:lnTo>
                    <a:pt x="3291" y="444"/>
                  </a:lnTo>
                  <a:lnTo>
                    <a:pt x="3321" y="473"/>
                  </a:lnTo>
                  <a:lnTo>
                    <a:pt x="3347" y="507"/>
                  </a:lnTo>
                  <a:lnTo>
                    <a:pt x="3371" y="543"/>
                  </a:lnTo>
                  <a:lnTo>
                    <a:pt x="3391" y="580"/>
                  </a:lnTo>
                  <a:lnTo>
                    <a:pt x="3407" y="619"/>
                  </a:lnTo>
                  <a:lnTo>
                    <a:pt x="3421" y="659"/>
                  </a:lnTo>
                  <a:lnTo>
                    <a:pt x="3431" y="700"/>
                  </a:lnTo>
                  <a:lnTo>
                    <a:pt x="3440" y="739"/>
                  </a:lnTo>
                  <a:lnTo>
                    <a:pt x="3446" y="781"/>
                  </a:lnTo>
                  <a:lnTo>
                    <a:pt x="3450" y="820"/>
                  </a:lnTo>
                  <a:lnTo>
                    <a:pt x="3452" y="859"/>
                  </a:lnTo>
                  <a:lnTo>
                    <a:pt x="3453" y="897"/>
                  </a:lnTo>
                  <a:lnTo>
                    <a:pt x="3453" y="932"/>
                  </a:lnTo>
                  <a:lnTo>
                    <a:pt x="3452" y="966"/>
                  </a:lnTo>
                  <a:lnTo>
                    <a:pt x="3451" y="997"/>
                  </a:lnTo>
                  <a:lnTo>
                    <a:pt x="3451" y="1001"/>
                  </a:lnTo>
                  <a:lnTo>
                    <a:pt x="3450" y="1013"/>
                  </a:lnTo>
                  <a:lnTo>
                    <a:pt x="3448" y="1032"/>
                  </a:lnTo>
                  <a:lnTo>
                    <a:pt x="3446" y="1055"/>
                  </a:lnTo>
                  <a:lnTo>
                    <a:pt x="3443" y="1085"/>
                  </a:lnTo>
                  <a:lnTo>
                    <a:pt x="3441" y="1117"/>
                  </a:lnTo>
                  <a:lnTo>
                    <a:pt x="3437" y="1152"/>
                  </a:lnTo>
                  <a:lnTo>
                    <a:pt x="3433" y="1189"/>
                  </a:lnTo>
                  <a:lnTo>
                    <a:pt x="3430" y="1226"/>
                  </a:lnTo>
                  <a:lnTo>
                    <a:pt x="3426" y="1263"/>
                  </a:lnTo>
                  <a:lnTo>
                    <a:pt x="3422" y="1296"/>
                  </a:lnTo>
                  <a:lnTo>
                    <a:pt x="3417" y="1329"/>
                  </a:lnTo>
                  <a:lnTo>
                    <a:pt x="3413" y="1356"/>
                  </a:lnTo>
                  <a:lnTo>
                    <a:pt x="3410" y="1357"/>
                  </a:lnTo>
                  <a:lnTo>
                    <a:pt x="3402" y="1364"/>
                  </a:lnTo>
                  <a:lnTo>
                    <a:pt x="3389" y="1371"/>
                  </a:lnTo>
                  <a:lnTo>
                    <a:pt x="3369" y="1382"/>
                  </a:lnTo>
                  <a:lnTo>
                    <a:pt x="3345" y="1396"/>
                  </a:lnTo>
                  <a:lnTo>
                    <a:pt x="3315" y="1412"/>
                  </a:lnTo>
                  <a:lnTo>
                    <a:pt x="3280" y="1429"/>
                  </a:lnTo>
                  <a:lnTo>
                    <a:pt x="3240" y="1448"/>
                  </a:lnTo>
                  <a:lnTo>
                    <a:pt x="3194" y="1469"/>
                  </a:lnTo>
                  <a:lnTo>
                    <a:pt x="3144" y="1492"/>
                  </a:lnTo>
                  <a:lnTo>
                    <a:pt x="3090" y="1514"/>
                  </a:lnTo>
                  <a:lnTo>
                    <a:pt x="3030" y="1538"/>
                  </a:lnTo>
                  <a:lnTo>
                    <a:pt x="2965" y="1561"/>
                  </a:lnTo>
                  <a:lnTo>
                    <a:pt x="2897" y="1585"/>
                  </a:lnTo>
                  <a:lnTo>
                    <a:pt x="2823" y="1608"/>
                  </a:lnTo>
                  <a:lnTo>
                    <a:pt x="2745" y="1631"/>
                  </a:lnTo>
                  <a:lnTo>
                    <a:pt x="2661" y="1652"/>
                  </a:lnTo>
                  <a:lnTo>
                    <a:pt x="2574" y="1673"/>
                  </a:lnTo>
                  <a:lnTo>
                    <a:pt x="2482" y="1693"/>
                  </a:lnTo>
                  <a:lnTo>
                    <a:pt x="2386" y="1710"/>
                  </a:lnTo>
                  <a:lnTo>
                    <a:pt x="2286" y="1727"/>
                  </a:lnTo>
                  <a:lnTo>
                    <a:pt x="2182" y="1740"/>
                  </a:lnTo>
                  <a:lnTo>
                    <a:pt x="2075" y="1750"/>
                  </a:lnTo>
                  <a:lnTo>
                    <a:pt x="1961" y="1759"/>
                  </a:lnTo>
                  <a:lnTo>
                    <a:pt x="1846" y="1764"/>
                  </a:lnTo>
                  <a:lnTo>
                    <a:pt x="1726" y="1766"/>
                  </a:lnTo>
                  <a:lnTo>
                    <a:pt x="1605" y="1764"/>
                  </a:lnTo>
                  <a:lnTo>
                    <a:pt x="1489" y="1759"/>
                  </a:lnTo>
                  <a:lnTo>
                    <a:pt x="1377" y="1750"/>
                  </a:lnTo>
                  <a:lnTo>
                    <a:pt x="1269" y="1739"/>
                  </a:lnTo>
                  <a:lnTo>
                    <a:pt x="1164" y="1725"/>
                  </a:lnTo>
                  <a:lnTo>
                    <a:pt x="1065" y="1710"/>
                  </a:lnTo>
                  <a:lnTo>
                    <a:pt x="969" y="1693"/>
                  </a:lnTo>
                  <a:lnTo>
                    <a:pt x="878" y="1673"/>
                  </a:lnTo>
                  <a:lnTo>
                    <a:pt x="791" y="1652"/>
                  </a:lnTo>
                  <a:lnTo>
                    <a:pt x="707" y="1631"/>
                  </a:lnTo>
                  <a:lnTo>
                    <a:pt x="629" y="1607"/>
                  </a:lnTo>
                  <a:lnTo>
                    <a:pt x="555" y="1584"/>
                  </a:lnTo>
                  <a:lnTo>
                    <a:pt x="486" y="1561"/>
                  </a:lnTo>
                  <a:lnTo>
                    <a:pt x="421" y="1538"/>
                  </a:lnTo>
                  <a:lnTo>
                    <a:pt x="361" y="1514"/>
                  </a:lnTo>
                  <a:lnTo>
                    <a:pt x="306" y="1492"/>
                  </a:lnTo>
                  <a:lnTo>
                    <a:pt x="257" y="1469"/>
                  </a:lnTo>
                  <a:lnTo>
                    <a:pt x="212" y="1448"/>
                  </a:lnTo>
                  <a:lnTo>
                    <a:pt x="172" y="1429"/>
                  </a:lnTo>
                  <a:lnTo>
                    <a:pt x="137" y="1411"/>
                  </a:lnTo>
                  <a:lnTo>
                    <a:pt x="107" y="1396"/>
                  </a:lnTo>
                  <a:lnTo>
                    <a:pt x="82" y="1382"/>
                  </a:lnTo>
                  <a:lnTo>
                    <a:pt x="64" y="1371"/>
                  </a:lnTo>
                  <a:lnTo>
                    <a:pt x="50" y="1362"/>
                  </a:lnTo>
                  <a:lnTo>
                    <a:pt x="41" y="1357"/>
                  </a:lnTo>
                  <a:lnTo>
                    <a:pt x="39" y="1356"/>
                  </a:lnTo>
                  <a:lnTo>
                    <a:pt x="35" y="1329"/>
                  </a:lnTo>
                  <a:lnTo>
                    <a:pt x="30" y="1296"/>
                  </a:lnTo>
                  <a:lnTo>
                    <a:pt x="26" y="1263"/>
                  </a:lnTo>
                  <a:lnTo>
                    <a:pt x="22" y="1226"/>
                  </a:lnTo>
                  <a:lnTo>
                    <a:pt x="19" y="1189"/>
                  </a:lnTo>
                  <a:lnTo>
                    <a:pt x="15" y="1152"/>
                  </a:lnTo>
                  <a:lnTo>
                    <a:pt x="11" y="1117"/>
                  </a:lnTo>
                  <a:lnTo>
                    <a:pt x="9" y="1085"/>
                  </a:lnTo>
                  <a:lnTo>
                    <a:pt x="6" y="1055"/>
                  </a:lnTo>
                  <a:lnTo>
                    <a:pt x="5" y="1032"/>
                  </a:lnTo>
                  <a:lnTo>
                    <a:pt x="4" y="1013"/>
                  </a:lnTo>
                  <a:lnTo>
                    <a:pt x="2" y="1001"/>
                  </a:lnTo>
                  <a:lnTo>
                    <a:pt x="2" y="997"/>
                  </a:lnTo>
                  <a:lnTo>
                    <a:pt x="1" y="966"/>
                  </a:lnTo>
                  <a:lnTo>
                    <a:pt x="0" y="932"/>
                  </a:lnTo>
                  <a:lnTo>
                    <a:pt x="0" y="896"/>
                  </a:lnTo>
                  <a:lnTo>
                    <a:pt x="1" y="859"/>
                  </a:lnTo>
                  <a:lnTo>
                    <a:pt x="4" y="820"/>
                  </a:lnTo>
                  <a:lnTo>
                    <a:pt x="7" y="781"/>
                  </a:lnTo>
                  <a:lnTo>
                    <a:pt x="14" y="739"/>
                  </a:lnTo>
                  <a:lnTo>
                    <a:pt x="22" y="698"/>
                  </a:lnTo>
                  <a:lnTo>
                    <a:pt x="32" y="659"/>
                  </a:lnTo>
                  <a:lnTo>
                    <a:pt x="46" y="618"/>
                  </a:lnTo>
                  <a:lnTo>
                    <a:pt x="62" y="579"/>
                  </a:lnTo>
                  <a:lnTo>
                    <a:pt x="82" y="542"/>
                  </a:lnTo>
                  <a:lnTo>
                    <a:pt x="106" y="507"/>
                  </a:lnTo>
                  <a:lnTo>
                    <a:pt x="132" y="473"/>
                  </a:lnTo>
                  <a:lnTo>
                    <a:pt x="162" y="444"/>
                  </a:lnTo>
                  <a:lnTo>
                    <a:pt x="197" y="416"/>
                  </a:lnTo>
                  <a:lnTo>
                    <a:pt x="237" y="393"/>
                  </a:lnTo>
                  <a:lnTo>
                    <a:pt x="280" y="373"/>
                  </a:lnTo>
                  <a:lnTo>
                    <a:pt x="328" y="358"/>
                  </a:lnTo>
                  <a:lnTo>
                    <a:pt x="392" y="340"/>
                  </a:lnTo>
                  <a:lnTo>
                    <a:pt x="456" y="321"/>
                  </a:lnTo>
                  <a:lnTo>
                    <a:pt x="517" y="299"/>
                  </a:lnTo>
                  <a:lnTo>
                    <a:pt x="577" y="278"/>
                  </a:lnTo>
                  <a:lnTo>
                    <a:pt x="634" y="255"/>
                  </a:lnTo>
                  <a:lnTo>
                    <a:pt x="689" y="231"/>
                  </a:lnTo>
                  <a:lnTo>
                    <a:pt x="741" y="207"/>
                  </a:lnTo>
                  <a:lnTo>
                    <a:pt x="792" y="184"/>
                  </a:lnTo>
                  <a:lnTo>
                    <a:pt x="839" y="160"/>
                  </a:lnTo>
                  <a:lnTo>
                    <a:pt x="883" y="138"/>
                  </a:lnTo>
                  <a:lnTo>
                    <a:pt x="924" y="115"/>
                  </a:lnTo>
                  <a:lnTo>
                    <a:pt x="961" y="94"/>
                  </a:lnTo>
                  <a:lnTo>
                    <a:pt x="995" y="74"/>
                  </a:lnTo>
                  <a:lnTo>
                    <a:pt x="1026" y="56"/>
                  </a:lnTo>
                  <a:lnTo>
                    <a:pt x="1051" y="41"/>
                  </a:lnTo>
                  <a:lnTo>
                    <a:pt x="1073" y="27"/>
                  </a:lnTo>
                  <a:lnTo>
                    <a:pt x="1091" y="16"/>
                  </a:lnTo>
                  <a:lnTo>
                    <a:pt x="1103" y="7"/>
                  </a:lnTo>
                  <a:lnTo>
                    <a:pt x="1111" y="2"/>
                  </a:lnTo>
                  <a:lnTo>
                    <a:pt x="1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r" rtl="1"/>
              <a:endParaRPr lang="en-US"/>
            </a:p>
          </p:txBody>
        </p:sp>
      </p:grpSp>
      <p:sp>
        <p:nvSpPr>
          <p:cNvPr id="2" name="Picture Placeholder 1"/>
          <p:cNvSpPr>
            <a:spLocks noGrp="1"/>
          </p:cNvSpPr>
          <p:nvPr>
            <p:ph type="pic" sz="quarter" idx="10"/>
          </p:nvPr>
        </p:nvSpPr>
        <p:spPr>
          <a:xfrm>
            <a:off x="7145493" y="157090"/>
            <a:ext cx="5196765" cy="5029004"/>
          </a:xfrm>
        </p:spPr>
      </p:sp>
      <p:sp>
        <p:nvSpPr>
          <p:cNvPr id="3" name="Picture Placeholder 2"/>
          <p:cNvSpPr>
            <a:spLocks noGrp="1"/>
          </p:cNvSpPr>
          <p:nvPr>
            <p:ph type="pic" sz="quarter" idx="11"/>
          </p:nvPr>
        </p:nvSpPr>
        <p:spPr>
          <a:xfrm>
            <a:off x="861153" y="4126271"/>
            <a:ext cx="8154057" cy="2731729"/>
          </a:xfrm>
        </p:spPr>
      </p:sp>
      <p:sp>
        <p:nvSpPr>
          <p:cNvPr id="43" name="Rectangle 3">
            <a:extLst>
              <a:ext uri="{FF2B5EF4-FFF2-40B4-BE49-F238E27FC236}">
                <a16:creationId xmlns:a16="http://schemas.microsoft.com/office/drawing/2014/main" xmlns="" id="{62B9E135-9826-43C5-B87C-AA6B870815A7}"/>
              </a:ext>
            </a:extLst>
          </p:cNvPr>
          <p:cNvSpPr/>
          <p:nvPr/>
        </p:nvSpPr>
        <p:spPr>
          <a:xfrm>
            <a:off x="184400" y="157091"/>
            <a:ext cx="3460321" cy="609398"/>
          </a:xfrm>
          <a:prstGeom prst="rect">
            <a:avLst/>
          </a:prstGeom>
        </p:spPr>
        <p:txBody>
          <a:bodyPr wrap="square">
            <a:spAutoFit/>
          </a:bodyPr>
          <a:lstStyle/>
          <a:p>
            <a:pPr algn="ctr" rtl="1">
              <a:lnSpc>
                <a:spcPct val="120000"/>
              </a:lnSpc>
            </a:pPr>
            <a:r>
              <a:rPr lang="ar-DZ" sz="2800" b="1" dirty="0" smtClean="0">
                <a:solidFill>
                  <a:srgbClr val="7030A0"/>
                </a:solidFill>
                <a:latin typeface="Arial" panose="020B0604020202020204" pitchFamily="34" charset="0"/>
                <a:cs typeface="Arial" panose="020B0604020202020204" pitchFamily="34" charset="0"/>
              </a:rPr>
              <a:t>معيار 48 خيارات الأمانة</a:t>
            </a:r>
            <a:endParaRPr lang="en-US" sz="2800" b="1" dirty="0">
              <a:solidFill>
                <a:srgbClr val="7030A0"/>
              </a:solidFill>
              <a:latin typeface="Arial" panose="020B0604020202020204" pitchFamily="34" charset="0"/>
              <a:cs typeface="Arial" panose="020B0604020202020204" pitchFamily="34" charset="0"/>
            </a:endParaRPr>
          </a:p>
        </p:txBody>
      </p:sp>
      <p:sp>
        <p:nvSpPr>
          <p:cNvPr id="44" name="TextBox 24">
            <a:extLst>
              <a:ext uri="{FF2B5EF4-FFF2-40B4-BE49-F238E27FC236}">
                <a16:creationId xmlns:a16="http://schemas.microsoft.com/office/drawing/2014/main" xmlns="" id="{E432FE92-A16F-465F-94A1-54040A7A0604}"/>
              </a:ext>
            </a:extLst>
          </p:cNvPr>
          <p:cNvSpPr txBox="1"/>
          <p:nvPr/>
        </p:nvSpPr>
        <p:spPr>
          <a:xfrm>
            <a:off x="184400" y="820525"/>
            <a:ext cx="6961093" cy="1169551"/>
          </a:xfrm>
          <a:prstGeom prst="rect">
            <a:avLst/>
          </a:prstGeom>
          <a:noFill/>
        </p:spPr>
        <p:txBody>
          <a:bodyPr wrap="square" rtlCol="0">
            <a:spAutoFit/>
          </a:bodyPr>
          <a:lstStyle>
            <a:defPPr>
              <a:defRPr lang="en-US"/>
            </a:defPPr>
            <a:lvl1pPr algn="r" rtl="1">
              <a:defRPr sz="3600">
                <a:latin typeface="Inseyab_Demo" panose="00000500000000000000" pitchFamily="50" charset="-78"/>
                <a:cs typeface="Inseyab_Demo" panose="00000500000000000000" pitchFamily="50" charset="-78"/>
              </a:defRPr>
            </a:lvl1pPr>
          </a:lstStyle>
          <a:p>
            <a:r>
              <a:rPr lang="ar-DZ" sz="1400" b="1" u="sng" dirty="0" smtClean="0">
                <a:solidFill>
                  <a:srgbClr val="7030A0"/>
                </a:solidFill>
                <a:latin typeface="Arial" panose="020B0604020202020204" pitchFamily="34" charset="0"/>
                <a:cs typeface="Arial" panose="020B0604020202020204" pitchFamily="34" charset="0"/>
              </a:rPr>
              <a:t>التقديم</a:t>
            </a:r>
            <a:r>
              <a:rPr lang="ar-DZ" sz="1400" dirty="0" smtClean="0">
                <a:solidFill>
                  <a:srgbClr val="7030A0"/>
                </a:solidFill>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يهدف هذا المعيار إلى بيان أحكام الخيــارات التي تثبت </a:t>
            </a:r>
            <a:r>
              <a:rPr lang="ar-DZ" sz="1400" b="1" dirty="0" smtClean="0">
                <a:latin typeface="Arial" panose="020B0604020202020204" pitchFamily="34" charset="0"/>
                <a:cs typeface="Arial" panose="020B0604020202020204" pitchFamily="34" charset="0"/>
              </a:rPr>
              <a:t>حكما </a:t>
            </a:r>
            <a:r>
              <a:rPr lang="ar-DZ" sz="1400" b="1" dirty="0">
                <a:latin typeface="Arial" panose="020B0604020202020204" pitchFamily="34" charset="0"/>
                <a:cs typeface="Arial" panose="020B0604020202020204" pitchFamily="34" charset="0"/>
              </a:rPr>
              <a:t>دون </a:t>
            </a:r>
            <a:r>
              <a:rPr lang="ar-DZ" sz="1400" b="1" dirty="0" smtClean="0">
                <a:latin typeface="Arial" panose="020B0604020202020204" pitchFamily="34" charset="0"/>
                <a:cs typeface="Arial" panose="020B0604020202020204" pitchFamily="34" charset="0"/>
              </a:rPr>
              <a:t>الحاجة لاشــتراطها</a:t>
            </a:r>
            <a:r>
              <a:rPr lang="ar-DZ" sz="1400" b="1" dirty="0">
                <a:latin typeface="Arial" panose="020B0604020202020204" pitchFamily="34" charset="0"/>
                <a:cs typeface="Arial" panose="020B0604020202020204" pitchFamily="34" charset="0"/>
              </a:rPr>
              <a:t>، لمنح حق الفسخ للمشتري بسبب تغرير البائع به بقول أو فعل، </a:t>
            </a:r>
            <a:r>
              <a:rPr lang="ar-DZ" sz="1400" b="1" dirty="0" smtClean="0">
                <a:latin typeface="Arial" panose="020B0604020202020204" pitchFamily="34" charset="0"/>
                <a:cs typeface="Arial" panose="020B0604020202020204" pitchFamily="34" charset="0"/>
              </a:rPr>
              <a:t>أو بغبنه،</a:t>
            </a:r>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وتطبيقاتها لدى المؤسسات, </a:t>
            </a:r>
            <a:r>
              <a:rPr lang="ar-DZ" sz="1400" dirty="0">
                <a:latin typeface="Arial" panose="020B0604020202020204" pitchFamily="34" charset="0"/>
                <a:cs typeface="Arial" panose="020B0604020202020204" pitchFamily="34" charset="0"/>
              </a:rPr>
              <a:t/>
            </a:r>
            <a:br>
              <a:rPr lang="ar-DZ" sz="1400" dirty="0">
                <a:latin typeface="Arial" panose="020B0604020202020204" pitchFamily="34" charset="0"/>
                <a:cs typeface="Arial" panose="020B0604020202020204" pitchFamily="34" charset="0"/>
              </a:rPr>
            </a:br>
            <a:r>
              <a:rPr lang="ar-DZ" sz="1400" b="1" u="sng" dirty="0" smtClean="0">
                <a:solidFill>
                  <a:srgbClr val="7030A0"/>
                </a:solidFill>
                <a:latin typeface="Arial" panose="020B0604020202020204" pitchFamily="34" charset="0"/>
                <a:cs typeface="Arial" panose="020B0604020202020204" pitchFamily="34" charset="0"/>
              </a:rPr>
              <a:t>نطاق المعيار: </a:t>
            </a:r>
            <a:r>
              <a:rPr lang="ar-DZ" sz="1400" b="1" dirty="0">
                <a:latin typeface="Arial" panose="020B0604020202020204" pitchFamily="34" charset="0"/>
                <a:cs typeface="Arial" panose="020B0604020202020204" pitchFamily="34" charset="0"/>
              </a:rPr>
              <a:t>يتناول هذا المعيار أحكام الخيارات التي تثبت </a:t>
            </a:r>
            <a:r>
              <a:rPr lang="ar-DZ" sz="1400" b="1" dirty="0" smtClean="0">
                <a:latin typeface="Arial" panose="020B0604020202020204" pitchFamily="34" charset="0"/>
                <a:cs typeface="Arial" panose="020B0604020202020204" pitchFamily="34" charset="0"/>
              </a:rPr>
              <a:t>تلقائيا </a:t>
            </a:r>
            <a:r>
              <a:rPr lang="ar-DZ" sz="1400" b="1" dirty="0">
                <a:latin typeface="Arial" panose="020B0604020202020204" pitchFamily="34" charset="0"/>
                <a:cs typeface="Arial" panose="020B0604020202020204" pitchFamily="34" charset="0"/>
              </a:rPr>
              <a:t>للمشتري بسبب </a:t>
            </a:r>
            <a:r>
              <a:rPr lang="ar-DZ" sz="1400" b="1" dirty="0" smtClean="0">
                <a:latin typeface="Arial" panose="020B0604020202020204" pitchFamily="34" charset="0"/>
                <a:cs typeface="Arial" panose="020B0604020202020204" pitchFamily="34" charset="0"/>
              </a:rPr>
              <a:t>التغرير بالقول</a:t>
            </a:r>
            <a:r>
              <a:rPr lang="ar-DZ" sz="1400" b="1" dirty="0">
                <a:latin typeface="Arial" panose="020B0604020202020204" pitchFamily="34" charset="0"/>
                <a:cs typeface="Arial" panose="020B0604020202020204" pitchFamily="34" charset="0"/>
              </a:rPr>
              <a:t>، أو التدليس بالفعل، أو بسبب </a:t>
            </a:r>
            <a:r>
              <a:rPr lang="ar-DZ" sz="1400" b="1" dirty="0" smtClean="0">
                <a:latin typeface="Arial" panose="020B0604020202020204" pitchFamily="34" charset="0"/>
                <a:cs typeface="Arial" panose="020B0604020202020204" pitchFamily="34" charset="0"/>
              </a:rPr>
              <a:t>الغبن </a:t>
            </a:r>
            <a:r>
              <a:rPr lang="ar-DZ" sz="1400" b="1" dirty="0">
                <a:latin typeface="Arial" panose="020B0604020202020204" pitchFamily="34" charset="0"/>
                <a:cs typeface="Arial" panose="020B0604020202020204" pitchFamily="34" charset="0"/>
              </a:rPr>
              <a:t>في حالات ّ </a:t>
            </a:r>
            <a:r>
              <a:rPr lang="ar-DZ" sz="1400" b="1" dirty="0" smtClean="0">
                <a:latin typeface="Arial" panose="020B0604020202020204" pitchFamily="34" charset="0"/>
                <a:cs typeface="Arial" panose="020B0604020202020204" pitchFamily="34" charset="0"/>
              </a:rPr>
              <a:t>خاصة. ولا </a:t>
            </a:r>
            <a:r>
              <a:rPr lang="ar-DZ" sz="1400" b="1" dirty="0">
                <a:latin typeface="Arial" panose="020B0604020202020204" pitchFamily="34" charset="0"/>
                <a:cs typeface="Arial" panose="020B0604020202020204" pitchFamily="34" charset="0"/>
              </a:rPr>
              <a:t>يتناول خيارات ّ التروي وخيارات السلامة؛ لوجود معيار لكل منهما. </a:t>
            </a:r>
            <a:br>
              <a:rPr lang="ar-DZ" sz="1400" b="1" dirty="0">
                <a:latin typeface="Arial" panose="020B0604020202020204" pitchFamily="34" charset="0"/>
                <a:cs typeface="Arial" panose="020B0604020202020204" pitchFamily="34" charset="0"/>
              </a:rPr>
            </a:br>
            <a:endParaRPr lang="id-ID" sz="1400" b="1" dirty="0">
              <a:solidFill>
                <a:srgbClr val="7030A0"/>
              </a:solidFill>
              <a:latin typeface="Arial" panose="020B0604020202020204" pitchFamily="34" charset="0"/>
              <a:cs typeface="Arial" panose="020B0604020202020204" pitchFamily="34" charset="0"/>
            </a:endParaRPr>
          </a:p>
        </p:txBody>
      </p:sp>
      <p:sp>
        <p:nvSpPr>
          <p:cNvPr id="45" name="TextBox 18">
            <a:extLst>
              <a:ext uri="{FF2B5EF4-FFF2-40B4-BE49-F238E27FC236}">
                <a16:creationId xmlns:a16="http://schemas.microsoft.com/office/drawing/2014/main" xmlns="" id="{B3C4C0BB-D72D-4B13-A3CB-4306A516102D}"/>
              </a:ext>
            </a:extLst>
          </p:cNvPr>
          <p:cNvSpPr txBox="1"/>
          <p:nvPr/>
        </p:nvSpPr>
        <p:spPr>
          <a:xfrm>
            <a:off x="95779" y="1787169"/>
            <a:ext cx="6857860" cy="2339102"/>
          </a:xfrm>
          <a:prstGeom prst="rect">
            <a:avLst/>
          </a:prstGeom>
          <a:solidFill>
            <a:schemeClr val="accent1">
              <a:lumMod val="20000"/>
              <a:lumOff val="80000"/>
            </a:schemeClr>
          </a:solidFill>
        </p:spPr>
        <p:txBody>
          <a:bodyPr wrap="square" rtlCol="0">
            <a:spAutoFit/>
          </a:bodyPr>
          <a:lstStyle/>
          <a:p>
            <a:pPr algn="ctr" rtl="1"/>
            <a:r>
              <a:rPr lang="ar-DZ" sz="1400" b="1" u="sng" dirty="0" smtClean="0">
                <a:latin typeface="Arial" panose="020B0604020202020204" pitchFamily="34" charset="0"/>
                <a:cs typeface="Arial" panose="020B0604020202020204" pitchFamily="34" charset="0"/>
              </a:rPr>
              <a:t>خيار التدليس:</a:t>
            </a:r>
          </a:p>
          <a:p>
            <a:pPr algn="r" rtl="1"/>
            <a:r>
              <a:rPr lang="ar-DZ" sz="1400" b="1" u="sng" dirty="0" smtClean="0">
                <a:latin typeface="Arial" panose="020B0604020202020204" pitchFamily="34" charset="0"/>
                <a:cs typeface="Arial" panose="020B0604020202020204" pitchFamily="34" charset="0"/>
              </a:rPr>
              <a:t>تعريفه</a:t>
            </a:r>
            <a:r>
              <a:rPr lang="ar-DZ" sz="1200" b="1" dirty="0" smtClean="0">
                <a:latin typeface="Arial" panose="020B0604020202020204" pitchFamily="34" charset="0"/>
                <a:cs typeface="Arial" panose="020B0604020202020204" pitchFamily="34" charset="0"/>
              </a:rPr>
              <a:t>: هو حق </a:t>
            </a:r>
            <a:r>
              <a:rPr lang="ar-DZ" sz="1200" b="1" dirty="0">
                <a:latin typeface="Arial" panose="020B0604020202020204" pitchFamily="34" charset="0"/>
                <a:cs typeface="Arial" panose="020B0604020202020204" pitchFamily="34" charset="0"/>
              </a:rPr>
              <a:t>المشتري في فسخ العقد لظهور ما قام به البائع أو من يتواطأ معه، من </a:t>
            </a:r>
            <a:r>
              <a:rPr lang="ar-DZ" sz="1200" b="1" dirty="0" smtClean="0">
                <a:latin typeface="Arial" panose="020B0604020202020204" pitchFamily="34" charset="0"/>
                <a:cs typeface="Arial" panose="020B0604020202020204" pitchFamily="34" charset="0"/>
              </a:rPr>
              <a:t>أفعال </a:t>
            </a:r>
            <a:r>
              <a:rPr lang="ar-DZ" sz="1200" b="1" dirty="0">
                <a:latin typeface="Arial" panose="020B0604020202020204" pitchFamily="34" charset="0"/>
                <a:cs typeface="Arial" panose="020B0604020202020204" pitchFamily="34" charset="0"/>
              </a:rPr>
              <a:t>تظهر </a:t>
            </a:r>
            <a:r>
              <a:rPr lang="ar-DZ" sz="1200" b="1" dirty="0" smtClean="0">
                <a:latin typeface="Arial" panose="020B0604020202020204" pitchFamily="34" charset="0"/>
                <a:cs typeface="Arial" panose="020B0604020202020204" pitchFamily="34" charset="0"/>
              </a:rPr>
              <a:t>المبيع </a:t>
            </a:r>
            <a:r>
              <a:rPr lang="ar-DZ" sz="1200" b="1" dirty="0">
                <a:latin typeface="Arial" panose="020B0604020202020204" pitchFamily="34" charset="0"/>
                <a:cs typeface="Arial" panose="020B0604020202020204" pitchFamily="34" charset="0"/>
              </a:rPr>
              <a:t>على غير حالته </a:t>
            </a:r>
            <a:r>
              <a:rPr lang="ar-DZ" sz="1200" b="1" dirty="0" smtClean="0">
                <a:latin typeface="Arial" panose="020B0604020202020204" pitchFamily="34" charset="0"/>
                <a:cs typeface="Arial" panose="020B0604020202020204" pitchFamily="34" charset="0"/>
              </a:rPr>
              <a:t>الحقيقية</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ليظن المشتري كمال </a:t>
            </a:r>
            <a:r>
              <a:rPr lang="ar-DZ" sz="1200" b="1" dirty="0">
                <a:latin typeface="Arial" panose="020B0604020202020204" pitchFamily="34" charset="0"/>
                <a:cs typeface="Arial" panose="020B0604020202020204" pitchFamily="34" charset="0"/>
              </a:rPr>
              <a:t>المبيع ويشتريه </a:t>
            </a:r>
            <a:r>
              <a:rPr lang="ar-DZ" sz="1200" b="1" dirty="0" smtClean="0">
                <a:latin typeface="Arial" panose="020B0604020202020204" pitchFamily="34" charset="0"/>
                <a:cs typeface="Arial" panose="020B0604020202020204" pitchFamily="34" charset="0"/>
              </a:rPr>
              <a:t>,</a:t>
            </a:r>
          </a:p>
          <a:p>
            <a:pPr algn="r" rtl="1"/>
            <a:r>
              <a:rPr lang="ar-DZ" sz="1400" b="1" u="sng" dirty="0" smtClean="0">
                <a:latin typeface="Arial" panose="020B0604020202020204" pitchFamily="34" charset="0"/>
                <a:cs typeface="Arial" panose="020B0604020202020204" pitchFamily="34" charset="0"/>
              </a:rPr>
              <a:t>شروطه:</a:t>
            </a:r>
            <a:r>
              <a:rPr lang="ar-DZ" sz="1200" b="1" dirty="0"/>
              <a:t> </a:t>
            </a:r>
            <a:r>
              <a:rPr lang="ar-DZ" sz="1200" b="1" dirty="0" smtClean="0">
                <a:latin typeface="Arial" panose="020B0604020202020204" pitchFamily="34" charset="0"/>
                <a:cs typeface="Arial" panose="020B0604020202020204" pitchFamily="34" charset="0"/>
              </a:rPr>
              <a:t>أن </a:t>
            </a:r>
            <a:r>
              <a:rPr lang="ar-DZ" sz="1200" b="1" dirty="0">
                <a:latin typeface="Arial" panose="020B0604020202020204" pitchFamily="34" charset="0"/>
                <a:cs typeface="Arial" panose="020B0604020202020204" pitchFamily="34" charset="0"/>
              </a:rPr>
              <a:t>يكــون بفعــل البائع أو بأمره، لا بســبب لا </a:t>
            </a:r>
            <a:r>
              <a:rPr lang="ar-DZ" sz="1200" b="1" dirty="0" smtClean="0">
                <a:latin typeface="Arial" panose="020B0604020202020204" pitchFamily="34" charset="0"/>
                <a:cs typeface="Arial" panose="020B0604020202020204" pitchFamily="34" charset="0"/>
              </a:rPr>
              <a:t>َيـد </a:t>
            </a:r>
            <a:r>
              <a:rPr lang="ar-DZ" sz="1200" b="1" dirty="0">
                <a:latin typeface="Arial" panose="020B0604020202020204" pitchFamily="34" charset="0"/>
                <a:cs typeface="Arial" panose="020B0604020202020204" pitchFamily="34" charset="0"/>
              </a:rPr>
              <a:t>له </a:t>
            </a:r>
            <a:r>
              <a:rPr lang="ar-DZ" sz="1200" b="1" dirty="0" smtClean="0">
                <a:latin typeface="Arial" panose="020B0604020202020204" pitchFamily="34" charset="0"/>
                <a:cs typeface="Arial" panose="020B0604020202020204" pitchFamily="34" charset="0"/>
              </a:rPr>
              <a:t>فيه، ولا </a:t>
            </a:r>
            <a:r>
              <a:rPr lang="ar-DZ" sz="1200" b="1" dirty="0">
                <a:latin typeface="Arial" panose="020B0604020202020204" pitchFamily="34" charset="0"/>
                <a:cs typeface="Arial" panose="020B0604020202020204" pitchFamily="34" charset="0"/>
              </a:rPr>
              <a:t>بطروء </a:t>
            </a:r>
            <a:r>
              <a:rPr lang="ar-DZ" sz="1200" b="1" dirty="0" smtClean="0">
                <a:latin typeface="Arial" panose="020B0604020202020204" pitchFamily="34" charset="0"/>
                <a:cs typeface="Arial" panose="020B0604020202020204" pitchFamily="34" charset="0"/>
              </a:rPr>
              <a:t>عارض.</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جهل </a:t>
            </a:r>
            <a:r>
              <a:rPr lang="ar-DZ" sz="1200" b="1" dirty="0">
                <a:latin typeface="Arial" panose="020B0604020202020204" pitchFamily="34" charset="0"/>
                <a:cs typeface="Arial" panose="020B0604020202020204" pitchFamily="34" charset="0"/>
              </a:rPr>
              <a:t>المشتري </a:t>
            </a:r>
            <a:r>
              <a:rPr lang="ar-DZ" sz="1200" b="1" dirty="0" smtClean="0">
                <a:latin typeface="Arial" panose="020B0604020202020204" pitchFamily="34" charset="0"/>
                <a:cs typeface="Arial" panose="020B0604020202020204" pitchFamily="34" charset="0"/>
              </a:rPr>
              <a:t>بالتدليس.</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بقــاء </a:t>
            </a:r>
            <a:r>
              <a:rPr lang="ar-DZ" sz="1200" b="1" dirty="0">
                <a:latin typeface="Arial" panose="020B0604020202020204" pitchFamily="34" charset="0"/>
                <a:cs typeface="Arial" panose="020B0604020202020204" pitchFamily="34" charset="0"/>
              </a:rPr>
              <a:t>التدليس؛ فلو </a:t>
            </a:r>
            <a:r>
              <a:rPr lang="ar-DZ" sz="1200" b="1" dirty="0" smtClean="0">
                <a:latin typeface="Arial" panose="020B0604020202020204" pitchFamily="34" charset="0"/>
                <a:cs typeface="Arial" panose="020B0604020202020204" pitchFamily="34" charset="0"/>
              </a:rPr>
              <a:t>دلس </a:t>
            </a:r>
            <a:r>
              <a:rPr lang="ar-DZ" sz="1200" b="1" dirty="0">
                <a:latin typeface="Arial" panose="020B0604020202020204" pitchFamily="34" charset="0"/>
                <a:cs typeface="Arial" panose="020B0604020202020204" pitchFamily="34" charset="0"/>
              </a:rPr>
              <a:t>ثم </a:t>
            </a:r>
            <a:r>
              <a:rPr lang="ar-DZ" sz="1200" b="1" dirty="0" smtClean="0">
                <a:latin typeface="Arial" panose="020B0604020202020204" pitchFamily="34" charset="0"/>
                <a:cs typeface="Arial" panose="020B0604020202020204" pitchFamily="34" charset="0"/>
              </a:rPr>
              <a:t>تحقق </a:t>
            </a:r>
            <a:r>
              <a:rPr lang="ar-DZ" sz="1200" b="1" dirty="0">
                <a:latin typeface="Arial" panose="020B0604020202020204" pitchFamily="34" charset="0"/>
                <a:cs typeface="Arial" panose="020B0604020202020204" pitchFamily="34" charset="0"/>
              </a:rPr>
              <a:t>الكمال قبل الفســخ: </a:t>
            </a:r>
            <a:r>
              <a:rPr lang="ar-DZ" sz="1200" b="1" dirty="0" smtClean="0">
                <a:latin typeface="Arial" panose="020B0604020202020204" pitchFamily="34" charset="0"/>
                <a:cs typeface="Arial" panose="020B0604020202020204" pitchFamily="34" charset="0"/>
              </a:rPr>
              <a:t>فلا خيار له، </a:t>
            </a:r>
          </a:p>
          <a:p>
            <a:pPr algn="r" rtl="1"/>
            <a:r>
              <a:rPr lang="ar-DZ" sz="1400" b="1" u="sng" dirty="0" smtClean="0">
                <a:latin typeface="Arial" panose="020B0604020202020204" pitchFamily="34" charset="0"/>
                <a:cs typeface="Arial" panose="020B0604020202020204" pitchFamily="34" charset="0"/>
              </a:rPr>
              <a:t>من </a:t>
            </a:r>
            <a:r>
              <a:rPr lang="ar-DZ" sz="1400" b="1" u="sng" dirty="0">
                <a:latin typeface="Arial" panose="020B0604020202020204" pitchFamily="34" charset="0"/>
                <a:cs typeface="Arial" panose="020B0604020202020204" pitchFamily="34" charset="0"/>
              </a:rPr>
              <a:t>صوره </a:t>
            </a:r>
            <a:r>
              <a:rPr lang="ar-DZ" sz="1400" b="1" u="sng" dirty="0" smtClean="0">
                <a:latin typeface="Arial" panose="020B0604020202020204" pitchFamily="34" charset="0"/>
                <a:cs typeface="Arial" panose="020B0604020202020204" pitchFamily="34" charset="0"/>
              </a:rPr>
              <a:t>(تطبيقاته): </a:t>
            </a:r>
            <a:r>
              <a:rPr lang="ar-DZ" sz="1200" b="1" dirty="0">
                <a:latin typeface="Arial" panose="020B0604020202020204" pitchFamily="34" charset="0"/>
                <a:cs typeface="Arial" panose="020B0604020202020204" pitchFamily="34" charset="0"/>
              </a:rPr>
              <a:t>وضع شارة مصنع </a:t>
            </a:r>
            <a:r>
              <a:rPr lang="ar-DZ" sz="1200" b="1" dirty="0" smtClean="0">
                <a:latin typeface="Arial" panose="020B0604020202020204" pitchFamily="34" charset="0"/>
                <a:cs typeface="Arial" panose="020B0604020202020204" pitchFamily="34" charset="0"/>
              </a:rPr>
              <a:t>(ماركة)غير </a:t>
            </a:r>
            <a:r>
              <a:rPr lang="ar-DZ" sz="1200" b="1" dirty="0">
                <a:latin typeface="Arial" panose="020B0604020202020204" pitchFamily="34" charset="0"/>
                <a:cs typeface="Arial" panose="020B0604020202020204" pitchFamily="34" charset="0"/>
              </a:rPr>
              <a:t>الشارة الأصلية؛ </a:t>
            </a:r>
            <a:r>
              <a:rPr lang="ar-DZ" sz="1200" b="1" dirty="0" smtClean="0">
                <a:latin typeface="Arial" panose="020B0604020202020204" pitchFamily="34" charset="0"/>
                <a:cs typeface="Arial" panose="020B0604020202020204" pitchFamily="34" charset="0"/>
              </a:rPr>
              <a:t>للترويج.، صبغ </a:t>
            </a:r>
            <a:r>
              <a:rPr lang="ar-DZ" sz="1200" b="1" dirty="0">
                <a:latin typeface="Arial" panose="020B0604020202020204" pitchFamily="34" charset="0"/>
                <a:cs typeface="Arial" panose="020B0604020202020204" pitchFamily="34" charset="0"/>
              </a:rPr>
              <a:t>السيارات القديمة للإيهام </a:t>
            </a:r>
            <a:r>
              <a:rPr lang="ar-DZ" sz="1200" b="1" dirty="0" smtClean="0">
                <a:latin typeface="Arial" panose="020B0604020202020204" pitchFamily="34" charset="0"/>
                <a:cs typeface="Arial" panose="020B0604020202020204" pitchFamily="34" charset="0"/>
              </a:rPr>
              <a:t>بأنها </a:t>
            </a:r>
            <a:r>
              <a:rPr lang="ar-DZ" sz="1200" b="1" dirty="0">
                <a:latin typeface="Arial" panose="020B0604020202020204" pitchFamily="34" charset="0"/>
                <a:cs typeface="Arial" panose="020B0604020202020204" pitchFamily="34" charset="0"/>
              </a:rPr>
              <a:t>جديدة، وإخفاء </a:t>
            </a:r>
            <a:r>
              <a:rPr lang="ar-DZ" sz="1200" b="1" dirty="0" smtClean="0">
                <a:latin typeface="Arial" panose="020B0604020202020204" pitchFamily="34" charset="0"/>
                <a:cs typeface="Arial" panose="020B0604020202020204" pitchFamily="34" charset="0"/>
              </a:rPr>
              <a:t>قدمها. إضافة </a:t>
            </a:r>
            <a:r>
              <a:rPr lang="ar-DZ" sz="1200" b="1" dirty="0">
                <a:latin typeface="Arial" panose="020B0604020202020204" pitchFamily="34" charset="0"/>
                <a:cs typeface="Arial" panose="020B0604020202020204" pitchFamily="34" charset="0"/>
              </a:rPr>
              <a:t>زيوت أو مواد لإظهار المبيع على غير ما هو عليه </a:t>
            </a:r>
            <a:r>
              <a:rPr lang="ar-DZ" sz="1200" b="1" dirty="0" smtClean="0">
                <a:latin typeface="Arial" panose="020B0604020202020204" pitchFamily="34" charset="0"/>
                <a:cs typeface="Arial" panose="020B0604020202020204" pitchFamily="34" charset="0"/>
              </a:rPr>
              <a:t>,</a:t>
            </a:r>
          </a:p>
          <a:p>
            <a:pPr algn="r" rtl="1"/>
            <a:r>
              <a:rPr lang="ar-DZ" sz="1400" b="1" u="sng" dirty="0">
                <a:latin typeface="Arial" panose="020B0604020202020204" pitchFamily="34" charset="0"/>
                <a:cs typeface="Arial" panose="020B0604020202020204" pitchFamily="34" charset="0"/>
              </a:rPr>
              <a:t>موجب خيار </a:t>
            </a:r>
            <a:r>
              <a:rPr lang="ar-DZ" sz="1400" b="1" u="sng" dirty="0" smtClean="0">
                <a:latin typeface="Arial" panose="020B0604020202020204" pitchFamily="34" charset="0"/>
                <a:cs typeface="Arial" panose="020B0604020202020204" pitchFamily="34" charset="0"/>
              </a:rPr>
              <a:t>التدليس</a:t>
            </a:r>
            <a:r>
              <a:rPr lang="ar-DZ" sz="1200" b="1" dirty="0" smtClean="0">
                <a:latin typeface="Arial" panose="020B0604020202020204" pitchFamily="34" charset="0"/>
                <a:cs typeface="Arial" panose="020B0604020202020204" pitchFamily="34" charset="0"/>
              </a:rPr>
              <a:t>: يثبت </a:t>
            </a:r>
            <a:r>
              <a:rPr lang="ar-DZ" sz="1200" b="1" dirty="0">
                <a:latin typeface="Arial" panose="020B0604020202020204" pitchFamily="34" charset="0"/>
                <a:cs typeface="Arial" panose="020B0604020202020204" pitchFamily="34" charset="0"/>
              </a:rPr>
              <a:t>للمشتري بالتدليس </a:t>
            </a:r>
            <a:r>
              <a:rPr lang="ar-DZ" sz="1200" b="1" dirty="0" smtClean="0">
                <a:latin typeface="Arial" panose="020B0604020202020204" pitchFamily="34" charset="0"/>
                <a:cs typeface="Arial" panose="020B0604020202020204" pitchFamily="34" charset="0"/>
              </a:rPr>
              <a:t>الحق في الرد </a:t>
            </a:r>
            <a:r>
              <a:rPr lang="ar-DZ" sz="1200" b="1" dirty="0">
                <a:latin typeface="Arial" panose="020B0604020202020204" pitchFamily="34" charset="0"/>
                <a:cs typeface="Arial" panose="020B0604020202020204" pitchFamily="34" charset="0"/>
              </a:rPr>
              <a:t>أو </a:t>
            </a:r>
            <a:r>
              <a:rPr lang="ar-DZ" sz="1200" b="1" dirty="0" smtClean="0">
                <a:latin typeface="Arial" panose="020B0604020202020204" pitchFamily="34" charset="0"/>
                <a:cs typeface="Arial" panose="020B0604020202020204" pitchFamily="34" charset="0"/>
              </a:rPr>
              <a:t>الإمساك. الرد </a:t>
            </a:r>
            <a:r>
              <a:rPr lang="ar-DZ" sz="1200" b="1" dirty="0">
                <a:latin typeface="Arial" panose="020B0604020202020204" pitchFamily="34" charset="0"/>
                <a:cs typeface="Arial" panose="020B0604020202020204" pitchFamily="34" charset="0"/>
              </a:rPr>
              <a:t>يكون في </a:t>
            </a:r>
            <a:r>
              <a:rPr lang="ar-DZ" sz="1200" b="1" dirty="0" smtClean="0">
                <a:latin typeface="Arial" panose="020B0604020202020204" pitchFamily="34" charset="0"/>
                <a:cs typeface="Arial" panose="020B0604020202020204" pitchFamily="34" charset="0"/>
              </a:rPr>
              <a:t>المدة </a:t>
            </a:r>
            <a:r>
              <a:rPr lang="ar-DZ" sz="1200" b="1" dirty="0">
                <a:latin typeface="Arial" panose="020B0604020202020204" pitchFamily="34" charset="0"/>
                <a:cs typeface="Arial" panose="020B0604020202020204" pitchFamily="34" charset="0"/>
              </a:rPr>
              <a:t>التي يمكن فيها </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الرد </a:t>
            </a:r>
            <a:r>
              <a:rPr lang="ar-DZ" sz="1200" b="1" dirty="0" smtClean="0">
                <a:latin typeface="Arial" panose="020B0604020202020204" pitchFamily="34" charset="0"/>
                <a:cs typeface="Arial" panose="020B0604020202020204" pitchFamily="34" charset="0"/>
              </a:rPr>
              <a:t>عرفا</a:t>
            </a:r>
            <a:r>
              <a:rPr lang="ar-DZ" sz="1200" b="1" dirty="0">
                <a:latin typeface="Arial" panose="020B0604020202020204" pitchFamily="34" charset="0"/>
                <a:cs typeface="Arial" panose="020B0604020202020204" pitchFamily="34" charset="0"/>
              </a:rPr>
              <a:t>.</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لا </a:t>
            </a:r>
            <a:r>
              <a:rPr lang="ar-DZ" sz="1200" b="1" dirty="0">
                <a:latin typeface="Arial" panose="020B0604020202020204" pitchFamily="34" charset="0"/>
                <a:cs typeface="Arial" panose="020B0604020202020204" pitchFamily="34" charset="0"/>
              </a:rPr>
              <a:t>يستحق </a:t>
            </a:r>
            <a:r>
              <a:rPr lang="ar-DZ" sz="1200" b="1" dirty="0" smtClean="0">
                <a:latin typeface="Arial" panose="020B0604020202020204" pitchFamily="34" charset="0"/>
                <a:cs typeface="Arial" panose="020B0604020202020204" pitchFamily="34" charset="0"/>
              </a:rPr>
              <a:t>المشتري تعويضا في </a:t>
            </a:r>
            <a:r>
              <a:rPr lang="ar-DZ" sz="1200" b="1" dirty="0">
                <a:latin typeface="Arial" panose="020B0604020202020204" pitchFamily="34" charset="0"/>
                <a:cs typeface="Arial" panose="020B0604020202020204" pitchFamily="34" charset="0"/>
              </a:rPr>
              <a:t>حال الإمساك </a:t>
            </a:r>
            <a:br>
              <a:rPr lang="ar-DZ" sz="1200" b="1" dirty="0">
                <a:latin typeface="Arial" panose="020B0604020202020204" pitchFamily="34" charset="0"/>
                <a:cs typeface="Arial" panose="020B0604020202020204" pitchFamily="34" charset="0"/>
              </a:rPr>
            </a:br>
            <a:r>
              <a:rPr lang="ar-DZ" sz="1400" b="1" u="sng" dirty="0" err="1" smtClean="0">
                <a:latin typeface="Arial" panose="020B0604020202020204" pitchFamily="34" charset="0"/>
                <a:cs typeface="Arial" panose="020B0604020202020204" pitchFamily="34" charset="0"/>
              </a:rPr>
              <a:t>مسقطاته:</a:t>
            </a:r>
            <a:r>
              <a:rPr lang="ar-DZ" sz="1200" b="1" dirty="0" err="1" smtClean="0">
                <a:latin typeface="Arial" panose="020B0604020202020204" pitchFamily="34" charset="0"/>
                <a:cs typeface="Arial" panose="020B0604020202020204" pitchFamily="34" charset="0"/>
              </a:rPr>
              <a:t>يسقط</a:t>
            </a:r>
            <a:r>
              <a:rPr lang="ar-DZ" sz="1200" b="1" dirty="0" smtClean="0">
                <a:latin typeface="Arial" panose="020B0604020202020204" pitchFamily="34" charset="0"/>
                <a:cs typeface="Arial" panose="020B0604020202020204" pitchFamily="34" charset="0"/>
              </a:rPr>
              <a:t> خيار التدليس </a:t>
            </a:r>
            <a:r>
              <a:rPr lang="ar-DZ" sz="1200" b="1" dirty="0">
                <a:latin typeface="Arial" panose="020B0604020202020204" pitchFamily="34" charset="0"/>
                <a:cs typeface="Arial" panose="020B0604020202020204" pitchFamily="34" charset="0"/>
              </a:rPr>
              <a:t>بتصرف المشتري في المبيع بعد علمه </a:t>
            </a:r>
            <a:r>
              <a:rPr lang="ar-DZ" sz="1200" b="1" dirty="0" smtClean="0">
                <a:latin typeface="Arial" panose="020B0604020202020204" pitchFamily="34" charset="0"/>
                <a:cs typeface="Arial" panose="020B0604020202020204" pitchFamily="34" charset="0"/>
              </a:rPr>
              <a:t>بالتدليس، أو </a:t>
            </a:r>
            <a:r>
              <a:rPr lang="ar-DZ" sz="1200" b="1" dirty="0">
                <a:latin typeface="Arial" panose="020B0604020202020204" pitchFamily="34" charset="0"/>
                <a:cs typeface="Arial" panose="020B0604020202020204" pitchFamily="34" charset="0"/>
              </a:rPr>
              <a:t>بعدم </a:t>
            </a:r>
            <a:r>
              <a:rPr lang="ar-DZ" sz="1200" b="1" dirty="0" smtClean="0">
                <a:latin typeface="Arial" panose="020B0604020202020204" pitchFamily="34" charset="0"/>
                <a:cs typeface="Arial" panose="020B0604020202020204" pitchFamily="34" charset="0"/>
              </a:rPr>
              <a:t>الرد </a:t>
            </a:r>
            <a:r>
              <a:rPr lang="ar-DZ" sz="1200" b="1" dirty="0">
                <a:latin typeface="Arial" panose="020B0604020202020204" pitchFamily="34" charset="0"/>
                <a:cs typeface="Arial" panose="020B0604020202020204" pitchFamily="34" charset="0"/>
              </a:rPr>
              <a:t>مع </a:t>
            </a:r>
            <a:r>
              <a:rPr lang="ar-DZ" sz="1200" b="1" dirty="0" smtClean="0">
                <a:latin typeface="Arial" panose="020B0604020202020204" pitchFamily="34" charset="0"/>
                <a:cs typeface="Arial" panose="020B0604020202020204" pitchFamily="34" charset="0"/>
              </a:rPr>
              <a:t>تمكنه </a:t>
            </a:r>
            <a:r>
              <a:rPr lang="ar-DZ" sz="1200" b="1" dirty="0" err="1" smtClean="0">
                <a:latin typeface="Arial" panose="020B0604020202020204" pitchFamily="34" charset="0"/>
                <a:cs typeface="Arial" panose="020B0604020202020204" pitchFamily="34" charset="0"/>
              </a:rPr>
              <a:t>منه،أو</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هلاك </a:t>
            </a:r>
            <a:r>
              <a:rPr lang="ar-DZ" sz="1200" b="1" dirty="0" smtClean="0">
                <a:latin typeface="Arial" panose="020B0604020202020204" pitchFamily="34" charset="0"/>
                <a:cs typeface="Arial" panose="020B0604020202020204" pitchFamily="34" charset="0"/>
              </a:rPr>
              <a:t>المبيع/ استهلاكه</a:t>
            </a:r>
            <a:r>
              <a:rPr lang="ar-DZ" sz="1200" b="1" dirty="0">
                <a:latin typeface="Arial" panose="020B0604020202020204" pitchFamily="34" charset="0"/>
                <a:cs typeface="Arial" panose="020B0604020202020204" pitchFamily="34" charset="0"/>
              </a:rPr>
              <a:t>. </a:t>
            </a:r>
            <a:br>
              <a:rPr lang="ar-DZ" sz="1200" b="1" dirty="0">
                <a:latin typeface="Arial" panose="020B0604020202020204" pitchFamily="34" charset="0"/>
                <a:cs typeface="Arial" panose="020B0604020202020204" pitchFamily="34" charset="0"/>
              </a:rPr>
            </a:br>
            <a:r>
              <a:rPr lang="ar-DZ" sz="1400" b="1" u="sng" dirty="0" smtClean="0">
                <a:latin typeface="Arial" panose="020B0604020202020204" pitchFamily="34" charset="0"/>
                <a:cs typeface="Arial" panose="020B0604020202020204" pitchFamily="34" charset="0"/>
              </a:rPr>
              <a:t>انتقاله: </a:t>
            </a:r>
            <a:r>
              <a:rPr lang="ar-DZ" sz="1200" b="1" dirty="0" smtClean="0">
                <a:latin typeface="Arial" panose="020B0604020202020204" pitchFamily="34" charset="0"/>
                <a:cs typeface="Arial" panose="020B0604020202020204" pitchFamily="34" charset="0"/>
              </a:rPr>
              <a:t>خيار </a:t>
            </a:r>
            <a:r>
              <a:rPr lang="ar-DZ" sz="1200" b="1" dirty="0">
                <a:latin typeface="Arial" panose="020B0604020202020204" pitchFamily="34" charset="0"/>
                <a:cs typeface="Arial" panose="020B0604020202020204" pitchFamily="34" charset="0"/>
              </a:rPr>
              <a:t>التدليس لا ينتقل بموت صاحب الخيار إلى ورثته. </a:t>
            </a:r>
            <a:endParaRPr lang="id-ID" sz="1200" b="1" dirty="0">
              <a:latin typeface="Arial" panose="020B0604020202020204" pitchFamily="34" charset="0"/>
              <a:cs typeface="Arial" panose="020B0604020202020204" pitchFamily="34" charset="0"/>
            </a:endParaRPr>
          </a:p>
        </p:txBody>
      </p:sp>
      <p:sp>
        <p:nvSpPr>
          <p:cNvPr id="4" name="ZoneTexte 3"/>
          <p:cNvSpPr txBox="1"/>
          <p:nvPr/>
        </p:nvSpPr>
        <p:spPr>
          <a:xfrm>
            <a:off x="8060562" y="767992"/>
            <a:ext cx="3439040" cy="3785652"/>
          </a:xfrm>
          <a:prstGeom prst="rect">
            <a:avLst/>
          </a:prstGeom>
          <a:solidFill>
            <a:schemeClr val="accent1">
              <a:lumMod val="20000"/>
              <a:lumOff val="80000"/>
            </a:schemeClr>
          </a:solidFill>
        </p:spPr>
        <p:txBody>
          <a:bodyPr wrap="square" rtlCol="0">
            <a:spAutoFit/>
          </a:bodyPr>
          <a:lstStyle/>
          <a:p>
            <a:pPr algn="ctr" rtl="1"/>
            <a:r>
              <a:rPr lang="ar-DZ" sz="1400" b="1" u="sng" dirty="0">
                <a:latin typeface="Arial" panose="020B0604020202020204" pitchFamily="34" charset="0"/>
                <a:cs typeface="Arial" panose="020B0604020202020204" pitchFamily="34" charset="0"/>
              </a:rPr>
              <a:t>خيار التغرير </a:t>
            </a:r>
            <a:endParaRPr lang="ar-DZ" sz="1400" b="1" u="sng" dirty="0" smtClean="0">
              <a:latin typeface="Arial" panose="020B0604020202020204" pitchFamily="34" charset="0"/>
              <a:cs typeface="Arial" panose="020B0604020202020204" pitchFamily="34" charset="0"/>
            </a:endParaRPr>
          </a:p>
          <a:p>
            <a:pPr algn="r" rtl="1"/>
            <a:r>
              <a:rPr lang="ar-DZ" sz="1400" b="1" u="sng" dirty="0" smtClean="0">
                <a:latin typeface="Arial" panose="020B0604020202020204" pitchFamily="34" charset="0"/>
                <a:cs typeface="Arial" panose="020B0604020202020204" pitchFamily="34" charset="0"/>
              </a:rPr>
              <a:t>تعريفه</a:t>
            </a:r>
            <a:r>
              <a:rPr lang="ar-DZ" sz="1400" b="1" dirty="0" smtClean="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خيار </a:t>
            </a:r>
            <a:r>
              <a:rPr lang="ar-DZ" sz="1200" b="1" dirty="0">
                <a:latin typeface="Arial" panose="020B0604020202020204" pitchFamily="34" charset="0"/>
                <a:cs typeface="Arial" panose="020B0604020202020204" pitchFamily="34" charset="0"/>
              </a:rPr>
              <a:t>التغرير بالقول هو: ّ حق المشــتري في فسخ العقد لقيام البائع، </a:t>
            </a:r>
            <a:r>
              <a:rPr lang="ar-DZ" sz="1200" b="1" dirty="0" smtClean="0">
                <a:latin typeface="Arial" panose="020B0604020202020204" pitchFamily="34" charset="0"/>
                <a:cs typeface="Arial" panose="020B0604020202020204" pitchFamily="34" charset="0"/>
              </a:rPr>
              <a:t>أو من </a:t>
            </a:r>
            <a:r>
              <a:rPr lang="ar-DZ" sz="1200" b="1" dirty="0">
                <a:latin typeface="Arial" panose="020B0604020202020204" pitchFamily="34" charset="0"/>
                <a:cs typeface="Arial" panose="020B0604020202020204" pitchFamily="34" charset="0"/>
              </a:rPr>
              <a:t>يتواطأ معه بتدبير منه في وصف المبيع </a:t>
            </a:r>
            <a:r>
              <a:rPr lang="ar-DZ" sz="1200" b="1" dirty="0" smtClean="0">
                <a:latin typeface="Arial" panose="020B0604020202020204" pitchFamily="34" charset="0"/>
                <a:cs typeface="Arial" panose="020B0604020202020204" pitchFamily="34" charset="0"/>
              </a:rPr>
              <a:t>بما ليس </a:t>
            </a:r>
            <a:r>
              <a:rPr lang="ar-DZ" sz="1200" b="1" dirty="0">
                <a:latin typeface="Arial" panose="020B0604020202020204" pitchFamily="34" charset="0"/>
                <a:cs typeface="Arial" panose="020B0604020202020204" pitchFamily="34" charset="0"/>
              </a:rPr>
              <a:t>فيه لشرائه َ بأكثر </a:t>
            </a:r>
            <a:r>
              <a:rPr lang="ar-DZ" sz="1200" b="1" dirty="0" smtClean="0">
                <a:latin typeface="Arial" panose="020B0604020202020204" pitchFamily="34" charset="0"/>
                <a:cs typeface="Arial" panose="020B0604020202020204" pitchFamily="34" charset="0"/>
              </a:rPr>
              <a:t>من ثمن المثْل </a:t>
            </a:r>
          </a:p>
          <a:p>
            <a:pPr algn="r" rtl="1"/>
            <a:r>
              <a:rPr lang="ar-DZ" sz="1400" b="1" u="sng" dirty="0" smtClean="0">
                <a:latin typeface="Arial" panose="020B0604020202020204" pitchFamily="34" charset="0"/>
                <a:cs typeface="Arial" panose="020B0604020202020204" pitchFamily="34" charset="0"/>
              </a:rPr>
              <a:t>صوره</a:t>
            </a:r>
            <a:r>
              <a:rPr lang="ar-DZ" sz="1200" b="1" dirty="0" smtClean="0">
                <a:latin typeface="Arial" panose="020B0604020202020204" pitchFamily="34" charset="0"/>
                <a:cs typeface="Arial" panose="020B0604020202020204" pitchFamily="34" charset="0"/>
              </a:rPr>
              <a:t>:</a:t>
            </a:r>
            <a:r>
              <a:rPr lang="ar-DZ" sz="1200" dirty="0" smtClean="0"/>
              <a:t> ا</a:t>
            </a:r>
            <a:r>
              <a:rPr lang="ar-DZ" sz="1200" b="1" dirty="0" smtClean="0">
                <a:latin typeface="Arial" panose="020B0604020202020204" pitchFamily="34" charset="0"/>
                <a:cs typeface="Arial" panose="020B0604020202020204" pitchFamily="34" charset="0"/>
              </a:rPr>
              <a:t>لإخبــار </a:t>
            </a:r>
            <a:r>
              <a:rPr lang="ar-DZ" sz="1200" b="1" dirty="0">
                <a:latin typeface="Arial" panose="020B0604020202020204" pitchFamily="34" charset="0"/>
                <a:cs typeface="Arial" panose="020B0604020202020204" pitchFamily="34" charset="0"/>
              </a:rPr>
              <a:t>المخالــف للواقع بالثمن ّ الأصلــي أو التكلفة </a:t>
            </a:r>
            <a:r>
              <a:rPr lang="ar-DZ" sz="1200" b="1" dirty="0" smtClean="0">
                <a:latin typeface="Arial" panose="020B0604020202020204" pitchFamily="34" charset="0"/>
                <a:cs typeface="Arial" panose="020B0604020202020204" pitchFamily="34" charset="0"/>
              </a:rPr>
              <a:t>في</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المرابحة </a:t>
            </a:r>
            <a:r>
              <a:rPr lang="ar-DZ" sz="1200" b="1" dirty="0">
                <a:latin typeface="Arial" panose="020B0604020202020204" pitchFamily="34" charset="0"/>
                <a:cs typeface="Arial" panose="020B0604020202020204" pitchFamily="34" charset="0"/>
              </a:rPr>
              <a:t>أو التولية أو </a:t>
            </a:r>
            <a:r>
              <a:rPr lang="ar-DZ" sz="1200" b="1" dirty="0" smtClean="0">
                <a:latin typeface="Arial" panose="020B0604020202020204" pitchFamily="34" charset="0"/>
                <a:cs typeface="Arial" panose="020B0604020202020204" pitchFamily="34" charset="0"/>
              </a:rPr>
              <a:t>الحطيطة، </a:t>
            </a:r>
            <a:r>
              <a:rPr lang="ar-DZ" sz="1200" b="1" dirty="0">
                <a:latin typeface="Arial" panose="020B0604020202020204" pitchFamily="34" charset="0"/>
                <a:cs typeface="Arial" panose="020B0604020202020204" pitchFamily="34" charset="0"/>
              </a:rPr>
              <a:t>الزيادة في ثمن الســلعة ممن يرتبــه البائع عند المزايدة </a:t>
            </a:r>
            <a:r>
              <a:rPr lang="ar-DZ" sz="1200" b="1" dirty="0" smtClean="0">
                <a:latin typeface="Arial" panose="020B0604020202020204" pitchFamily="34" charset="0"/>
                <a:cs typeface="Arial" panose="020B0604020202020204" pitchFamily="34" charset="0"/>
              </a:rPr>
              <a:t>دون قصد </a:t>
            </a:r>
            <a:r>
              <a:rPr lang="ar-DZ" sz="1200" b="1" dirty="0">
                <a:latin typeface="Arial" panose="020B0604020202020204" pitchFamily="34" charset="0"/>
                <a:cs typeface="Arial" panose="020B0604020202020204" pitchFamily="34" charset="0"/>
              </a:rPr>
              <a:t>الشراء، وهو ما يسمى بـ </a:t>
            </a:r>
            <a:r>
              <a:rPr lang="ar-DZ" sz="1200" b="1" dirty="0" smtClean="0">
                <a:latin typeface="Arial" panose="020B0604020202020204" pitchFamily="34" charset="0"/>
                <a:cs typeface="Arial" panose="020B0604020202020204" pitchFamily="34" charset="0"/>
              </a:rPr>
              <a:t>(المناجشة</a:t>
            </a:r>
            <a:r>
              <a:rPr lang="ar-DZ" sz="1200" b="1" dirty="0">
                <a:latin typeface="Arial" panose="020B0604020202020204" pitchFamily="34" charset="0"/>
                <a:cs typeface="Arial" panose="020B0604020202020204" pitchFamily="34" charset="0"/>
              </a:rPr>
              <a:t>، أو </a:t>
            </a:r>
            <a:r>
              <a:rPr lang="ar-DZ" sz="1200" b="1" dirty="0" smtClean="0">
                <a:latin typeface="Arial" panose="020B0604020202020204" pitchFamily="34" charset="0"/>
                <a:cs typeface="Arial" panose="020B0604020202020204" pitchFamily="34" charset="0"/>
              </a:rPr>
              <a:t>النجش)،</a:t>
            </a:r>
            <a:r>
              <a:rPr lang="ar-DZ" sz="1200" dirty="0"/>
              <a:t> </a:t>
            </a:r>
            <a:r>
              <a:rPr lang="ar-DZ" sz="1200" b="1" dirty="0">
                <a:latin typeface="Arial" panose="020B0604020202020204" pitchFamily="34" charset="0"/>
                <a:cs typeface="Arial" panose="020B0604020202020204" pitchFamily="34" charset="0"/>
              </a:rPr>
              <a:t>أقــوال مخالفــة للواقع لإيهام المشــتري بملاءمــة </a:t>
            </a:r>
            <a:r>
              <a:rPr lang="ar-DZ" sz="1200" b="1" dirty="0" smtClean="0">
                <a:latin typeface="Arial" panose="020B0604020202020204" pitchFamily="34" charset="0"/>
                <a:cs typeface="Arial" panose="020B0604020202020204" pitchFamily="34" charset="0"/>
              </a:rPr>
              <a:t>المبيع لحاجته</a:t>
            </a:r>
            <a:r>
              <a:rPr lang="ar-DZ" sz="1200" b="1" dirty="0">
                <a:latin typeface="Arial" panose="020B0604020202020204" pitchFamily="34" charset="0"/>
                <a:cs typeface="Arial" panose="020B0604020202020204" pitchFamily="34" charset="0"/>
              </a:rPr>
              <a:t>، أو ادعاء نفاد المبيع من الأسواق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لإعلان عن </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نتائج غير صحيحة عن شركة للإغراء بشراء أسهمها,</a:t>
            </a:r>
          </a:p>
          <a:p>
            <a:pPr algn="r" rtl="1"/>
            <a:r>
              <a:rPr lang="ar-DZ" sz="1400" b="1" u="sng" dirty="0">
                <a:latin typeface="Arial" panose="020B0604020202020204" pitchFamily="34" charset="0"/>
                <a:cs typeface="Arial" panose="020B0604020202020204" pitchFamily="34" charset="0"/>
              </a:rPr>
              <a:t>موجبه </a:t>
            </a:r>
            <a:r>
              <a:rPr lang="ar-DZ" sz="1400" b="1" u="sng"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يثبت خيار الفسخ للمشتري في حال التغرير </a:t>
            </a:r>
            <a:r>
              <a:rPr lang="ar-DZ" sz="1200" b="1" dirty="0" smtClean="0">
                <a:latin typeface="Arial" panose="020B0604020202020204" pitchFamily="34" charset="0"/>
                <a:cs typeface="Arial" panose="020B0604020202020204" pitchFamily="34" charset="0"/>
              </a:rPr>
              <a:t>بالقول، </a:t>
            </a:r>
            <a:r>
              <a:rPr lang="ar-DZ" sz="1200" b="1" dirty="0">
                <a:latin typeface="Arial" panose="020B0604020202020204" pitchFamily="34" charset="0"/>
                <a:cs typeface="Arial" panose="020B0604020202020204" pitchFamily="34" charset="0"/>
              </a:rPr>
              <a:t>الرد بموجبه يكون في ّ المدة التي يمكن فيها </a:t>
            </a:r>
            <a:r>
              <a:rPr lang="ar-DZ" sz="1200" b="1" dirty="0" smtClean="0">
                <a:latin typeface="Arial" panose="020B0604020202020204" pitchFamily="34" charset="0"/>
                <a:cs typeface="Arial" panose="020B0604020202020204" pitchFamily="34" charset="0"/>
              </a:rPr>
              <a:t>الفسخ عرفا,</a:t>
            </a:r>
          </a:p>
          <a:p>
            <a:pPr algn="r" rtl="1"/>
            <a:r>
              <a:rPr lang="ar-DZ" sz="1400" b="1" u="sng" dirty="0" err="1">
                <a:latin typeface="Arial" panose="020B0604020202020204" pitchFamily="34" charset="0"/>
                <a:cs typeface="Arial" panose="020B0604020202020204" pitchFamily="34" charset="0"/>
              </a:rPr>
              <a:t>مسقطاته</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يســقط خيــار التغرير بالقــول بهلاك المبيع، </a:t>
            </a:r>
            <a:r>
              <a:rPr lang="ar-DZ" sz="1200" b="1" dirty="0" smtClean="0">
                <a:latin typeface="Arial" panose="020B0604020202020204" pitchFamily="34" charset="0"/>
                <a:cs typeface="Arial" panose="020B0604020202020204" pitchFamily="34" charset="0"/>
              </a:rPr>
              <a:t>أو اســتهلاك المشــتري </a:t>
            </a:r>
            <a:r>
              <a:rPr lang="ar-DZ" sz="1200" b="1" dirty="0">
                <a:latin typeface="Arial" panose="020B0604020202020204" pitchFamily="34" charset="0"/>
                <a:cs typeface="Arial" panose="020B0604020202020204" pitchFamily="34" charset="0"/>
              </a:rPr>
              <a:t>له قبــل ظهور التغريــر، أو حدوث مانــع من </a:t>
            </a:r>
            <a:r>
              <a:rPr lang="ar-DZ" sz="1200" b="1" dirty="0" smtClean="0">
                <a:latin typeface="Arial" panose="020B0604020202020204" pitchFamily="34" charset="0"/>
                <a:cs typeface="Arial" panose="020B0604020202020204" pitchFamily="34" charset="0"/>
              </a:rPr>
              <a:t>الرد، أو بعدم الرد </a:t>
            </a:r>
            <a:r>
              <a:rPr lang="ar-DZ" sz="1200" b="1" dirty="0">
                <a:latin typeface="Arial" panose="020B0604020202020204" pitchFamily="34" charset="0"/>
                <a:cs typeface="Arial" panose="020B0604020202020204" pitchFamily="34" charset="0"/>
              </a:rPr>
              <a:t>مع ّ تمكنه منه </a:t>
            </a:r>
            <a:r>
              <a:rPr lang="ar-DZ" sz="1200" b="1" dirty="0" smtClean="0">
                <a:latin typeface="Arial" panose="020B0604020202020204" pitchFamily="34" charset="0"/>
                <a:cs typeface="Arial" panose="020B0604020202020204" pitchFamily="34" charset="0"/>
              </a:rPr>
              <a:t>،</a:t>
            </a:r>
            <a:r>
              <a:rPr lang="ar-DZ" sz="1200" dirty="0"/>
              <a:t> </a:t>
            </a:r>
            <a:r>
              <a:rPr lang="ar-DZ" sz="1200" b="1" dirty="0">
                <a:latin typeface="Arial" panose="020B0604020202020204" pitchFamily="34" charset="0"/>
                <a:cs typeface="Arial" panose="020B0604020202020204" pitchFamily="34" charset="0"/>
              </a:rPr>
              <a:t>إذا ســقط هذا الخيار يلزم جميع ثمن المبيع، ولا </a:t>
            </a:r>
            <a:r>
              <a:rPr lang="ar-DZ" sz="1200" b="1" dirty="0" smtClean="0">
                <a:latin typeface="Arial" panose="020B0604020202020204" pitchFamily="34" charset="0"/>
                <a:cs typeface="Arial" panose="020B0604020202020204" pitchFamily="34" charset="0"/>
              </a:rPr>
              <a:t>يســتحق المشتري تعويضا.</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إذا فرض </a:t>
            </a:r>
            <a:r>
              <a:rPr lang="ar-DZ" sz="1200" b="1" dirty="0">
                <a:latin typeface="Arial" panose="020B0604020202020204" pitchFamily="34" charset="0"/>
                <a:cs typeface="Arial" panose="020B0604020202020204" pitchFamily="34" charset="0"/>
              </a:rPr>
              <a:t>على </a:t>
            </a:r>
            <a:r>
              <a:rPr lang="ar-DZ" sz="1200" b="1" dirty="0" smtClean="0">
                <a:latin typeface="Arial" panose="020B0604020202020204" pitchFamily="34" charset="0"/>
                <a:cs typeface="Arial" panose="020B0604020202020204" pitchFamily="34" charset="0"/>
              </a:rPr>
              <a:t>الرد </a:t>
            </a:r>
            <a:r>
              <a:rPr lang="ar-DZ" sz="1200" b="1" dirty="0">
                <a:latin typeface="Arial" panose="020B0604020202020204" pitchFamily="34" charset="0"/>
                <a:cs typeface="Arial" panose="020B0604020202020204" pitchFamily="34" charset="0"/>
              </a:rPr>
              <a:t>مصروفــات: ّ فيتحمل البائع </a:t>
            </a:r>
            <a:r>
              <a:rPr lang="ar-DZ" sz="1200" b="1" dirty="0" smtClean="0">
                <a:latin typeface="Arial" panose="020B0604020202020204" pitchFamily="34" charset="0"/>
                <a:cs typeface="Arial" panose="020B0604020202020204" pitchFamily="34" charset="0"/>
              </a:rPr>
              <a:t>مصروفات</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الرد </a:t>
            </a:r>
            <a:r>
              <a:rPr lang="ar-DZ" sz="1200" b="1" dirty="0">
                <a:latin typeface="Arial" panose="020B0604020202020204" pitchFamily="34" charset="0"/>
                <a:cs typeface="Arial" panose="020B0604020202020204" pitchFamily="34" charset="0"/>
              </a:rPr>
              <a:t>الى مكان </a:t>
            </a:r>
            <a:r>
              <a:rPr lang="ar-DZ" sz="1200" b="1" dirty="0" smtClean="0">
                <a:latin typeface="Arial" panose="020B0604020202020204" pitchFamily="34" charset="0"/>
                <a:cs typeface="Arial" panose="020B0604020202020204" pitchFamily="34" charset="0"/>
              </a:rPr>
              <a:t>البيع,</a:t>
            </a:r>
          </a:p>
          <a:p>
            <a:pPr algn="r" rtl="1"/>
            <a:r>
              <a:rPr lang="ar-DZ" sz="1400" b="1" u="sng" dirty="0" smtClean="0">
                <a:latin typeface="Arial" panose="020B0604020202020204" pitchFamily="34" charset="0"/>
                <a:cs typeface="Arial" panose="020B0604020202020204" pitchFamily="34" charset="0"/>
              </a:rPr>
              <a:t>انتقاله:</a:t>
            </a:r>
            <a:r>
              <a:rPr lang="ar-DZ" sz="1200" b="1" dirty="0"/>
              <a:t> </a:t>
            </a:r>
            <a:r>
              <a:rPr lang="ar-DZ" sz="1200" b="1" dirty="0" smtClean="0">
                <a:latin typeface="Arial" panose="020B0604020202020204" pitchFamily="34" charset="0"/>
                <a:cs typeface="Arial" panose="020B0604020202020204" pitchFamily="34" charset="0"/>
              </a:rPr>
              <a:t>خيار </a:t>
            </a:r>
            <a:r>
              <a:rPr lang="ar-DZ" sz="1200" b="1" dirty="0">
                <a:latin typeface="Arial" panose="020B0604020202020204" pitchFamily="34" charset="0"/>
                <a:cs typeface="Arial" panose="020B0604020202020204" pitchFamily="34" charset="0"/>
              </a:rPr>
              <a:t>التغرير لا ينتقل بموت صاحب الخيار إلى ورثته </a:t>
            </a:r>
            <a:endParaRPr lang="fr-FR" sz="1200" b="1" u="sng" dirty="0">
              <a:latin typeface="Arial" panose="020B0604020202020204" pitchFamily="34" charset="0"/>
              <a:cs typeface="Arial" panose="020B0604020202020204" pitchFamily="34" charset="0"/>
            </a:endParaRPr>
          </a:p>
        </p:txBody>
      </p:sp>
      <p:sp>
        <p:nvSpPr>
          <p:cNvPr id="5" name="ZoneTexte 4"/>
          <p:cNvSpPr txBox="1"/>
          <p:nvPr/>
        </p:nvSpPr>
        <p:spPr>
          <a:xfrm>
            <a:off x="9154473" y="766489"/>
            <a:ext cx="184731" cy="369332"/>
          </a:xfrm>
          <a:prstGeom prst="rect">
            <a:avLst/>
          </a:prstGeom>
          <a:noFill/>
        </p:spPr>
        <p:txBody>
          <a:bodyPr wrap="none" rtlCol="0">
            <a:spAutoFit/>
          </a:bodyPr>
          <a:lstStyle/>
          <a:p>
            <a:endParaRPr lang="fr-FR" dirty="0"/>
          </a:p>
        </p:txBody>
      </p:sp>
      <p:sp>
        <p:nvSpPr>
          <p:cNvPr id="6" name="ZoneTexte 5"/>
          <p:cNvSpPr txBox="1"/>
          <p:nvPr/>
        </p:nvSpPr>
        <p:spPr>
          <a:xfrm>
            <a:off x="10420331" y="157090"/>
            <a:ext cx="719894" cy="484029"/>
          </a:xfrm>
          <a:prstGeom prst="rect">
            <a:avLst/>
          </a:prstGeom>
          <a:noFill/>
        </p:spPr>
        <p:txBody>
          <a:bodyPr wrap="square" rtlCol="0">
            <a:spAutoFit/>
          </a:bodyPr>
          <a:lstStyle/>
          <a:p>
            <a:endParaRPr lang="fr-FR" dirty="0"/>
          </a:p>
        </p:txBody>
      </p:sp>
      <p:sp>
        <p:nvSpPr>
          <p:cNvPr id="7" name="Ellipse 6"/>
          <p:cNvSpPr/>
          <p:nvPr/>
        </p:nvSpPr>
        <p:spPr>
          <a:xfrm>
            <a:off x="954828" y="4126271"/>
            <a:ext cx="8060381" cy="26822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1400" b="1" u="sng" dirty="0" smtClean="0">
              <a:latin typeface="Arial" panose="020B0604020202020204" pitchFamily="34" charset="0"/>
              <a:cs typeface="Arial" panose="020B0604020202020204" pitchFamily="34" charset="0"/>
            </a:endParaRPr>
          </a:p>
          <a:p>
            <a:pPr algn="r" rtl="1"/>
            <a:endParaRPr lang="ar-DZ" sz="1400" b="1" u="sng" dirty="0">
              <a:latin typeface="Arial" panose="020B0604020202020204" pitchFamily="34" charset="0"/>
              <a:cs typeface="Arial" panose="020B0604020202020204" pitchFamily="34" charset="0"/>
            </a:endParaRPr>
          </a:p>
          <a:p>
            <a:pPr algn="r" rtl="1"/>
            <a:endParaRPr lang="ar-DZ" sz="1400" b="1" u="sng" dirty="0" smtClean="0">
              <a:latin typeface="Arial" panose="020B0604020202020204" pitchFamily="34" charset="0"/>
              <a:cs typeface="Arial" panose="020B0604020202020204" pitchFamily="34" charset="0"/>
            </a:endParaRPr>
          </a:p>
          <a:p>
            <a:pPr algn="r" rtl="1"/>
            <a:endParaRPr lang="ar-DZ" sz="1400" b="1" u="sng" dirty="0">
              <a:latin typeface="Arial" panose="020B0604020202020204" pitchFamily="34" charset="0"/>
              <a:cs typeface="Arial" panose="020B0604020202020204" pitchFamily="34" charset="0"/>
            </a:endParaRPr>
          </a:p>
          <a:p>
            <a:pPr algn="ctr" rtl="1"/>
            <a:endParaRPr lang="ar-DZ" sz="1400" b="1" u="sng" dirty="0" smtClean="0">
              <a:latin typeface="Arial" panose="020B0604020202020204" pitchFamily="34" charset="0"/>
              <a:cs typeface="Arial" panose="020B0604020202020204" pitchFamily="34" charset="0"/>
            </a:endParaRPr>
          </a:p>
          <a:p>
            <a:pPr algn="ctr" rtl="1"/>
            <a:endParaRPr lang="ar-DZ" sz="1400" b="1" u="sng" dirty="0" smtClean="0">
              <a:latin typeface="Arial" panose="020B0604020202020204" pitchFamily="34" charset="0"/>
              <a:cs typeface="Arial" panose="020B0604020202020204" pitchFamily="34" charset="0"/>
            </a:endParaRPr>
          </a:p>
          <a:p>
            <a:pPr algn="r" rtl="1"/>
            <a:endParaRPr lang="ar-DZ" sz="1200" b="1" dirty="0" smtClean="0">
              <a:latin typeface="Arial" panose="020B0604020202020204" pitchFamily="34" charset="0"/>
              <a:cs typeface="Arial" panose="020B0604020202020204" pitchFamily="34" charset="0"/>
            </a:endParaRPr>
          </a:p>
          <a:p>
            <a:pPr algn="r" rtl="1"/>
            <a:r>
              <a:rPr lang="ar-DZ" sz="1200" dirty="0">
                <a:latin typeface="Arial" panose="020B0604020202020204" pitchFamily="34" charset="0"/>
                <a:cs typeface="Arial" panose="020B0604020202020204" pitchFamily="34" charset="0"/>
              </a:rPr>
              <a:t/>
            </a:r>
            <a:br>
              <a:rPr lang="ar-DZ" sz="1200" dirty="0">
                <a:latin typeface="Arial" panose="020B0604020202020204" pitchFamily="34" charset="0"/>
                <a:cs typeface="Arial" panose="020B0604020202020204" pitchFamily="34" charset="0"/>
              </a:rPr>
            </a:br>
            <a:r>
              <a:rPr lang="ar-DZ" sz="1200" dirty="0">
                <a:latin typeface="Arial" panose="020B0604020202020204" pitchFamily="34" charset="0"/>
                <a:cs typeface="Arial" panose="020B0604020202020204" pitchFamily="34" charset="0"/>
              </a:rPr>
              <a:t/>
            </a:r>
            <a:br>
              <a:rPr lang="ar-DZ" sz="1200" dirty="0">
                <a:latin typeface="Arial" panose="020B0604020202020204" pitchFamily="34" charset="0"/>
                <a:cs typeface="Arial" panose="020B0604020202020204" pitchFamily="34" charset="0"/>
              </a:rPr>
            </a:br>
            <a:endParaRPr lang="ar-DZ" sz="1200" u="sng" dirty="0" smtClean="0">
              <a:latin typeface="Arial" panose="020B0604020202020204" pitchFamily="34" charset="0"/>
              <a:cs typeface="Arial" panose="020B0604020202020204" pitchFamily="34" charset="0"/>
            </a:endParaRPr>
          </a:p>
          <a:p>
            <a:pPr algn="ctr"/>
            <a:endParaRPr lang="ar-DZ" sz="1400" b="1" dirty="0">
              <a:latin typeface="Arial" panose="020B0604020202020204" pitchFamily="34" charset="0"/>
              <a:cs typeface="Arial" panose="020B0604020202020204" pitchFamily="34" charset="0"/>
            </a:endParaRPr>
          </a:p>
          <a:p>
            <a:pPr algn="ctr"/>
            <a:endParaRPr lang="ar-DZ" sz="1400" b="1" dirty="0" smtClean="0">
              <a:latin typeface="Arial" panose="020B0604020202020204" pitchFamily="34" charset="0"/>
              <a:cs typeface="Arial" panose="020B0604020202020204" pitchFamily="34" charset="0"/>
            </a:endParaRPr>
          </a:p>
          <a:p>
            <a:pPr algn="ctr"/>
            <a:endParaRPr lang="ar-DZ" sz="1400" b="1" dirty="0">
              <a:latin typeface="Arial" panose="020B0604020202020204" pitchFamily="34" charset="0"/>
              <a:cs typeface="Arial" panose="020B0604020202020204" pitchFamily="34" charset="0"/>
            </a:endParaRPr>
          </a:p>
          <a:p>
            <a:pPr algn="ctr"/>
            <a:endParaRPr lang="ar-DZ" sz="1400" b="1" dirty="0" smtClean="0">
              <a:latin typeface="Arial" panose="020B0604020202020204" pitchFamily="34" charset="0"/>
              <a:cs typeface="Arial" panose="020B0604020202020204" pitchFamily="34" charset="0"/>
            </a:endParaRPr>
          </a:p>
          <a:p>
            <a:pPr algn="ctr"/>
            <a:endParaRPr lang="ar-DZ" sz="1400" b="1" dirty="0">
              <a:latin typeface="Arial" panose="020B0604020202020204" pitchFamily="34" charset="0"/>
              <a:cs typeface="Arial" panose="020B0604020202020204" pitchFamily="34" charset="0"/>
            </a:endParaRPr>
          </a:p>
          <a:p>
            <a:pPr algn="ctr"/>
            <a:endParaRPr lang="ar-DZ" sz="1400" b="1" dirty="0" smtClean="0">
              <a:latin typeface="Arial" panose="020B0604020202020204" pitchFamily="34" charset="0"/>
              <a:cs typeface="Arial" panose="020B0604020202020204" pitchFamily="34" charset="0"/>
            </a:endParaRPr>
          </a:p>
          <a:p>
            <a:pPr algn="ctr"/>
            <a:endParaRPr lang="ar-DZ" sz="1400" b="1" dirty="0">
              <a:latin typeface="Arial" panose="020B0604020202020204" pitchFamily="34" charset="0"/>
              <a:cs typeface="Arial" panose="020B0604020202020204" pitchFamily="34" charset="0"/>
            </a:endParaRPr>
          </a:p>
          <a:p>
            <a:pPr algn="ctr"/>
            <a:r>
              <a:rPr lang="ar-DZ" sz="1400" b="1" dirty="0" smtClean="0">
                <a:latin typeface="Arial" panose="020B0604020202020204" pitchFamily="34" charset="0"/>
                <a:cs typeface="Arial" panose="020B0604020202020204" pitchFamily="34" charset="0"/>
              </a:rPr>
              <a:t> </a:t>
            </a:r>
            <a:r>
              <a:rPr lang="ar-DZ" sz="1400" b="1" dirty="0">
                <a:latin typeface="Arial" panose="020B0604020202020204" pitchFamily="34" charset="0"/>
                <a:cs typeface="Arial" panose="020B0604020202020204" pitchFamily="34" charset="0"/>
              </a:rPr>
              <a:t/>
            </a:r>
            <a:br>
              <a:rPr lang="ar-DZ" sz="1400" b="1" dirty="0">
                <a:latin typeface="Arial" panose="020B0604020202020204" pitchFamily="34" charset="0"/>
                <a:cs typeface="Arial" panose="020B0604020202020204" pitchFamily="34" charset="0"/>
              </a:rPr>
            </a:br>
            <a:endParaRPr lang="fr-FR" sz="1400" b="1" dirty="0">
              <a:latin typeface="Arial" panose="020B0604020202020204" pitchFamily="34" charset="0"/>
              <a:cs typeface="Arial" panose="020B0604020202020204" pitchFamily="34" charset="0"/>
            </a:endParaRPr>
          </a:p>
        </p:txBody>
      </p:sp>
      <p:sp>
        <p:nvSpPr>
          <p:cNvPr id="8" name="ZoneTexte 7"/>
          <p:cNvSpPr txBox="1"/>
          <p:nvPr/>
        </p:nvSpPr>
        <p:spPr>
          <a:xfrm>
            <a:off x="1291394" y="4315929"/>
            <a:ext cx="7123818" cy="3016210"/>
          </a:xfrm>
          <a:prstGeom prst="rect">
            <a:avLst/>
          </a:prstGeom>
          <a:noFill/>
        </p:spPr>
        <p:txBody>
          <a:bodyPr wrap="square" rtlCol="0">
            <a:spAutoFit/>
          </a:bodyPr>
          <a:lstStyle/>
          <a:p>
            <a:pPr algn="ctr" rtl="1"/>
            <a:r>
              <a:rPr lang="ar-DZ" sz="1400" b="1" u="sng" dirty="0">
                <a:latin typeface="Arial" panose="020B0604020202020204" pitchFamily="34" charset="0"/>
                <a:cs typeface="Arial" panose="020B0604020202020204" pitchFamily="34" charset="0"/>
              </a:rPr>
              <a:t>خيار  الغبن:</a:t>
            </a:r>
          </a:p>
          <a:p>
            <a:pPr algn="r" rtl="1"/>
            <a:r>
              <a:rPr lang="ar-DZ" sz="1400" b="1" dirty="0" smtClean="0">
                <a:latin typeface="Arial" panose="020B0604020202020204" pitchFamily="34" charset="0"/>
                <a:cs typeface="Arial" panose="020B0604020202020204" pitchFamily="34" charset="0"/>
              </a:rPr>
              <a:t>    </a:t>
            </a:r>
            <a:r>
              <a:rPr lang="ar-DZ" sz="1400" b="1" u="sng" dirty="0" smtClean="0">
                <a:latin typeface="Arial" panose="020B0604020202020204" pitchFamily="34" charset="0"/>
                <a:cs typeface="Arial" panose="020B0604020202020204" pitchFamily="34" charset="0"/>
              </a:rPr>
              <a:t>تعريفه</a:t>
            </a:r>
            <a:r>
              <a:rPr lang="ar-DZ" sz="1400" b="1" u="sng" dirty="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هو حق المشــتري في فســخ العقــد أو إمضائه، في حال ظهــور زيادة في الثمن عن أكثر تقويم من أهــل الخبرة.  والغبن  المؤثر هو: الذي يعتبر فاحشــا في عرف التجار في كل زمان ومكان بحســب تقويم المقومين ,</a:t>
            </a:r>
          </a:p>
          <a:p>
            <a:pPr algn="r" rtl="1"/>
            <a:r>
              <a:rPr lang="ar-DZ" sz="1400" b="1" u="sng" dirty="0">
                <a:latin typeface="Arial" panose="020B0604020202020204" pitchFamily="34" charset="0"/>
                <a:cs typeface="Arial" panose="020B0604020202020204" pitchFamily="34" charset="0"/>
              </a:rPr>
              <a:t>شرطه: </a:t>
            </a:r>
            <a:r>
              <a:rPr lang="ar-DZ" sz="1200" b="1" dirty="0">
                <a:latin typeface="Arial" panose="020B0604020202020204" pitchFamily="34" charset="0"/>
                <a:cs typeface="Arial" panose="020B0604020202020204" pitchFamily="34" charset="0"/>
              </a:rPr>
              <a:t>جهل المشتري عند التعاقد بوقوع  </a:t>
            </a:r>
            <a:r>
              <a:rPr lang="ar-DZ" sz="1200" b="1" dirty="0" smtClean="0">
                <a:latin typeface="Arial" panose="020B0604020202020204" pitchFamily="34" charset="0"/>
                <a:cs typeface="Arial" panose="020B0604020202020204" pitchFamily="34" charset="0"/>
              </a:rPr>
              <a:t>الغبن</a:t>
            </a:r>
          </a:p>
          <a:p>
            <a:pPr algn="r" rtl="1"/>
            <a:r>
              <a:rPr lang="ar-DZ" sz="1400" b="1" u="sng" dirty="0" smtClean="0">
                <a:latin typeface="Arial" panose="020B0604020202020204" pitchFamily="34" charset="0"/>
                <a:cs typeface="Arial" panose="020B0604020202020204" pitchFamily="34" charset="0"/>
              </a:rPr>
              <a:t>صور الغبن:</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البيع </a:t>
            </a:r>
            <a:r>
              <a:rPr lang="ar-DZ" sz="1200" b="1" dirty="0">
                <a:latin typeface="Arial" panose="020B0604020202020204" pitchFamily="34" charset="0"/>
                <a:cs typeface="Arial" panose="020B0604020202020204" pitchFamily="34" charset="0"/>
              </a:rPr>
              <a:t>للمسترســل، وهو: من ترك التفــاوض على الثمن </a:t>
            </a:r>
            <a:r>
              <a:rPr lang="ar-DZ" sz="1200" b="1" dirty="0" smtClean="0">
                <a:latin typeface="Arial" panose="020B0604020202020204" pitchFamily="34" charset="0"/>
                <a:cs typeface="Arial" panose="020B0604020202020204" pitchFamily="34" charset="0"/>
              </a:rPr>
              <a:t>ثقة</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بالبائع </a:t>
            </a:r>
            <a:r>
              <a:rPr lang="ar-DZ" sz="1200" b="1" dirty="0">
                <a:latin typeface="Arial" panose="020B0604020202020204" pitchFamily="34" charset="0"/>
                <a:cs typeface="Arial" panose="020B0604020202020204" pitchFamily="34" charset="0"/>
              </a:rPr>
              <a:t>في حمايته من َ </a:t>
            </a:r>
            <a:r>
              <a:rPr lang="ar-DZ" sz="1200" b="1" dirty="0" smtClean="0">
                <a:latin typeface="Arial" panose="020B0604020202020204" pitchFamily="34" charset="0"/>
                <a:cs typeface="Arial" panose="020B0604020202020204" pitchFamily="34" charset="0"/>
              </a:rPr>
              <a:t>الغبن.</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التواطؤ </a:t>
            </a:r>
            <a:r>
              <a:rPr lang="ar-DZ" sz="1200" b="1" dirty="0">
                <a:latin typeface="Arial" panose="020B0604020202020204" pitchFamily="34" charset="0"/>
                <a:cs typeface="Arial" panose="020B0604020202020204" pitchFamily="34" charset="0"/>
              </a:rPr>
              <a:t>بين السماسرة والباعة بما يؤدي إلى إغلاء السعر </a:t>
            </a:r>
            <a:r>
              <a:rPr lang="ar-DZ" sz="1200" b="1" dirty="0" smtClean="0">
                <a:latin typeface="Arial" panose="020B0604020202020204" pitchFamily="34" charset="0"/>
                <a:cs typeface="Arial" panose="020B0604020202020204" pitchFamily="34" charset="0"/>
              </a:rPr>
              <a:t>أو</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الزيادة </a:t>
            </a:r>
            <a:r>
              <a:rPr lang="ar-DZ" sz="1200" b="1" dirty="0">
                <a:latin typeface="Arial" panose="020B0604020202020204" pitchFamily="34" charset="0"/>
                <a:cs typeface="Arial" panose="020B0604020202020204" pitchFamily="34" charset="0"/>
              </a:rPr>
              <a:t>عن ثمن </a:t>
            </a:r>
            <a:r>
              <a:rPr lang="ar-DZ" sz="1200" b="1" dirty="0" smtClean="0">
                <a:latin typeface="Arial" panose="020B0604020202020204" pitchFamily="34" charset="0"/>
                <a:cs typeface="Arial" panose="020B0604020202020204" pitchFamily="34" charset="0"/>
              </a:rPr>
              <a:t>المثل.</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اســتغلال </a:t>
            </a:r>
            <a:r>
              <a:rPr lang="ar-DZ" sz="1200" b="1" dirty="0">
                <a:latin typeface="Arial" panose="020B0604020202020204" pitchFamily="34" charset="0"/>
                <a:cs typeface="Arial" panose="020B0604020202020204" pitchFamily="34" charset="0"/>
              </a:rPr>
              <a:t>جهــل المصدرين بالأســعار بالتغريــر </a:t>
            </a:r>
            <a:r>
              <a:rPr lang="ar-DZ" sz="1200" b="1" dirty="0" smtClean="0">
                <a:latin typeface="Arial" panose="020B0604020202020204" pitchFamily="34" charset="0"/>
                <a:cs typeface="Arial" panose="020B0604020202020204" pitchFamily="34" charset="0"/>
              </a:rPr>
              <a:t>القولي بإخبارهم </a:t>
            </a:r>
            <a:r>
              <a:rPr lang="ar-DZ" sz="1200" b="1" dirty="0">
                <a:latin typeface="Arial" panose="020B0604020202020204" pitchFamily="34" charset="0"/>
                <a:cs typeface="Arial" panose="020B0604020202020204" pitchFamily="34" charset="0"/>
              </a:rPr>
              <a:t>بالشراء منهم  </a:t>
            </a:r>
            <a:r>
              <a:rPr lang="ar-DZ" sz="1200" b="1" dirty="0" smtClean="0">
                <a:latin typeface="Arial" panose="020B0604020202020204" pitchFamily="34" charset="0"/>
                <a:cs typeface="Arial" panose="020B0604020202020204" pitchFamily="34" charset="0"/>
              </a:rPr>
              <a:t>بأقل </a:t>
            </a:r>
            <a:r>
              <a:rPr lang="ar-DZ" sz="1200" b="1" dirty="0">
                <a:latin typeface="Arial" panose="020B0604020202020204" pitchFamily="34" charset="0"/>
                <a:cs typeface="Arial" panose="020B0604020202020204" pitchFamily="34" charset="0"/>
              </a:rPr>
              <a:t>من السعر السائد في بلد </a:t>
            </a:r>
            <a:r>
              <a:rPr lang="ar-DZ" sz="1200" b="1" dirty="0" smtClean="0">
                <a:latin typeface="Arial" panose="020B0604020202020204" pitchFamily="34" charset="0"/>
                <a:cs typeface="Arial" panose="020B0604020202020204" pitchFamily="34" charset="0"/>
              </a:rPr>
              <a:t>المستورد.</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التوســط </a:t>
            </a:r>
            <a:r>
              <a:rPr lang="ar-DZ" sz="1200" b="1" dirty="0">
                <a:latin typeface="Arial" panose="020B0604020202020204" pitchFamily="34" charset="0"/>
                <a:cs typeface="Arial" panose="020B0604020202020204" pitchFamily="34" charset="0"/>
              </a:rPr>
              <a:t>بين الباعة وأهل الأسواق ليبيعوها في السوق </a:t>
            </a:r>
            <a:r>
              <a:rPr lang="ar-DZ" sz="1200" b="1" dirty="0" smtClean="0">
                <a:latin typeface="Arial" panose="020B0604020202020204" pitchFamily="34" charset="0"/>
                <a:cs typeface="Arial" panose="020B0604020202020204" pitchFamily="34" charset="0"/>
              </a:rPr>
              <a:t>بأكثر من </a:t>
            </a:r>
            <a:r>
              <a:rPr lang="ar-DZ" sz="1200" b="1" dirty="0">
                <a:latin typeface="Arial" panose="020B0604020202020204" pitchFamily="34" charset="0"/>
                <a:cs typeface="Arial" panose="020B0604020202020204" pitchFamily="34" charset="0"/>
              </a:rPr>
              <a:t>السعر </a:t>
            </a:r>
            <a:r>
              <a:rPr lang="ar-DZ" sz="1200" b="1" dirty="0" smtClean="0">
                <a:latin typeface="Arial" panose="020B0604020202020204" pitchFamily="34" charset="0"/>
                <a:cs typeface="Arial" panose="020B0604020202020204" pitchFamily="34" charset="0"/>
              </a:rPr>
              <a:t>السائد,</a:t>
            </a:r>
          </a:p>
          <a:p>
            <a:pPr algn="r" rtl="1"/>
            <a:r>
              <a:rPr lang="ar-DZ" sz="1200" b="1" u="sng" dirty="0"/>
              <a:t>موجب </a:t>
            </a:r>
            <a:r>
              <a:rPr lang="ar-DZ" sz="1200" b="1" u="sng" dirty="0" smtClean="0"/>
              <a:t>الخيار</a:t>
            </a:r>
            <a:r>
              <a:rPr lang="ar-DZ" sz="1200" b="1" dirty="0" smtClean="0"/>
              <a:t>:</a:t>
            </a:r>
            <a:r>
              <a:rPr lang="ar-DZ" sz="1200" b="1" dirty="0"/>
              <a:t> </a:t>
            </a:r>
            <a:r>
              <a:rPr lang="ar-DZ" sz="1200" b="1" dirty="0" smtClean="0">
                <a:latin typeface="Arial" panose="020B0604020202020204" pitchFamily="34" charset="0"/>
                <a:cs typeface="Arial" panose="020B0604020202020204" pitchFamily="34" charset="0"/>
              </a:rPr>
              <a:t>يثبت </a:t>
            </a:r>
            <a:r>
              <a:rPr lang="ar-DZ" sz="1200" b="1" dirty="0">
                <a:latin typeface="Arial" panose="020B0604020202020204" pitchFamily="34" charset="0"/>
                <a:cs typeface="Arial" panose="020B0604020202020204" pitchFamily="34" charset="0"/>
              </a:rPr>
              <a:t>للمغبون الخيار بين الفسخ والإمضاء </a:t>
            </a:r>
            <a:r>
              <a:rPr lang="ar-DZ" sz="1200" b="1" dirty="0" smtClean="0">
                <a:latin typeface="Arial" panose="020B0604020202020204" pitchFamily="34" charset="0"/>
                <a:cs typeface="Arial" panose="020B0604020202020204" pitchFamily="34" charset="0"/>
              </a:rPr>
              <a:t>مجانا.</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ليس </a:t>
            </a:r>
            <a:r>
              <a:rPr lang="ar-DZ" sz="1200" b="1" dirty="0">
                <a:latin typeface="Arial" panose="020B0604020202020204" pitchFamily="34" charset="0"/>
                <a:cs typeface="Arial" panose="020B0604020202020204" pitchFamily="34" charset="0"/>
              </a:rPr>
              <a:t>للمغبون في حال الإمضاء </a:t>
            </a:r>
            <a:r>
              <a:rPr lang="ar-DZ" sz="1200" b="1" dirty="0" smtClean="0">
                <a:latin typeface="Arial" panose="020B0604020202020204" pitchFamily="34" charset="0"/>
                <a:cs typeface="Arial" panose="020B0604020202020204" pitchFamily="34" charset="0"/>
              </a:rPr>
              <a:t>المطالبة بالتعويض</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ويجوز اتفاق </a:t>
            </a:r>
          </a:p>
          <a:p>
            <a:pPr algn="r" rtl="1"/>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       الطرفين</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(المغبون والبائع) </a:t>
            </a:r>
            <a:r>
              <a:rPr lang="ar-DZ" sz="1200" b="1" dirty="0">
                <a:latin typeface="Arial" panose="020B0604020202020204" pitchFamily="34" charset="0"/>
                <a:cs typeface="Arial" panose="020B0604020202020204" pitchFamily="34" charset="0"/>
              </a:rPr>
              <a:t>على ضمان مقدار َ </a:t>
            </a:r>
            <a:r>
              <a:rPr lang="ar-DZ" sz="1200" b="1" dirty="0" smtClean="0">
                <a:latin typeface="Arial" panose="020B0604020202020204" pitchFamily="34" charset="0"/>
                <a:cs typeface="Arial" panose="020B0604020202020204" pitchFamily="34" charset="0"/>
              </a:rPr>
              <a:t>الغبن بدلا من الرد, </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          </a:t>
            </a:r>
            <a:r>
              <a:rPr lang="ar-DZ" sz="1200" b="1" u="sng" dirty="0" err="1" smtClean="0">
                <a:latin typeface="Arial" panose="020B0604020202020204" pitchFamily="34" charset="0"/>
                <a:cs typeface="Arial" panose="020B0604020202020204" pitchFamily="34" charset="0"/>
              </a:rPr>
              <a:t>مسقطاته</a:t>
            </a: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هلاك المبيع، أو اســتهلاكه، أو ّ تغيــره، أو ّ تعيبه. وفي </a:t>
            </a:r>
            <a:r>
              <a:rPr lang="ar-DZ" sz="1200" b="1" dirty="0" smtClean="0">
                <a:latin typeface="Arial" panose="020B0604020202020204" pitchFamily="34" charset="0"/>
                <a:cs typeface="Arial" panose="020B0604020202020204" pitchFamily="34" charset="0"/>
              </a:rPr>
              <a:t>حكم</a:t>
            </a:r>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الاستهلاك</a:t>
            </a:r>
            <a:r>
              <a:rPr lang="ar-DZ" sz="1200" b="1" dirty="0">
                <a:latin typeface="Arial" panose="020B0604020202020204" pitchFamily="34" charset="0"/>
                <a:cs typeface="Arial" panose="020B0604020202020204" pitchFamily="34" charset="0"/>
              </a:rPr>
              <a:t>: ّ تعلق ّ حق الغير </a:t>
            </a:r>
            <a:r>
              <a:rPr lang="ar-DZ" sz="1200" b="1" dirty="0" smtClean="0">
                <a:latin typeface="Arial" panose="020B0604020202020204" pitchFamily="34" charset="0"/>
                <a:cs typeface="Arial" panose="020B0604020202020204" pitchFamily="34" charset="0"/>
              </a:rPr>
              <a:t>به. السكوت </a:t>
            </a:r>
            <a:r>
              <a:rPr lang="ar-DZ" sz="1200" b="1" dirty="0">
                <a:latin typeface="Arial" panose="020B0604020202020204" pitchFamily="34" charset="0"/>
                <a:cs typeface="Arial" panose="020B0604020202020204" pitchFamily="34" charset="0"/>
              </a:rPr>
              <a:t>بعد العلم </a:t>
            </a:r>
            <a:r>
              <a:rPr lang="ar-DZ" sz="1200" b="1" dirty="0" smtClean="0">
                <a:latin typeface="Arial" panose="020B0604020202020204" pitchFamily="34" charset="0"/>
                <a:cs typeface="Arial" panose="020B0604020202020204" pitchFamily="34" charset="0"/>
              </a:rPr>
              <a:t>َ</a:t>
            </a:r>
          </a:p>
          <a:p>
            <a:pPr algn="r" rtl="1"/>
            <a:r>
              <a:rPr lang="ar-DZ" sz="1200" b="1" dirty="0">
                <a:latin typeface="Arial" panose="020B0604020202020204" pitchFamily="34" charset="0"/>
                <a:cs typeface="Arial" panose="020B0604020202020204" pitchFamily="34" charset="0"/>
              </a:rPr>
              <a:t> </a:t>
            </a:r>
            <a:r>
              <a:rPr lang="ar-DZ" sz="1200" b="1" dirty="0" smtClean="0">
                <a:latin typeface="Arial" panose="020B0604020202020204" pitchFamily="34" charset="0"/>
                <a:cs typeface="Arial" panose="020B0604020202020204" pitchFamily="34" charset="0"/>
              </a:rPr>
              <a:t>                    بالغبن  </a:t>
            </a:r>
            <a:r>
              <a:rPr lang="ar-DZ" sz="1200" b="1" dirty="0">
                <a:latin typeface="Arial" panose="020B0604020202020204" pitchFamily="34" charset="0"/>
                <a:cs typeface="Arial" panose="020B0604020202020204" pitchFamily="34" charset="0"/>
              </a:rPr>
              <a:t>مدة يمكن فيها ّ </a:t>
            </a:r>
            <a:r>
              <a:rPr lang="ar-DZ" sz="1200" b="1" dirty="0" smtClean="0">
                <a:latin typeface="Arial" panose="020B0604020202020204" pitchFamily="34" charset="0"/>
                <a:cs typeface="Arial" panose="020B0604020202020204" pitchFamily="34" charset="0"/>
              </a:rPr>
              <a:t>الرد. تصرف </a:t>
            </a:r>
            <a:r>
              <a:rPr lang="ar-DZ" sz="1200" b="1" dirty="0">
                <a:latin typeface="Arial" panose="020B0604020202020204" pitchFamily="34" charset="0"/>
                <a:cs typeface="Arial" panose="020B0604020202020204" pitchFamily="34" charset="0"/>
              </a:rPr>
              <a:t>المغبون في المبيع بعد علمه َ </a:t>
            </a:r>
            <a:r>
              <a:rPr lang="ar-DZ" sz="1200" b="1" dirty="0" smtClean="0">
                <a:latin typeface="Arial" panose="020B0604020202020204" pitchFamily="34" charset="0"/>
                <a:cs typeface="Arial" panose="020B0604020202020204" pitchFamily="34" charset="0"/>
              </a:rPr>
              <a:t>بالغبن </a:t>
            </a:r>
            <a:r>
              <a:rPr lang="ar-DZ" sz="1200" b="1" dirty="0">
                <a:latin typeface="Arial" panose="020B0604020202020204" pitchFamily="34" charset="0"/>
                <a:cs typeface="Arial" panose="020B0604020202020204" pitchFamily="34" charset="0"/>
              </a:rPr>
              <a:t>ّ تصرف ّ الملاك </a:t>
            </a:r>
            <a:r>
              <a:rPr lang="ar-DZ" sz="1200" b="1" dirty="0" smtClean="0">
                <a:latin typeface="Arial" panose="020B0604020202020204" pitchFamily="34" charset="0"/>
                <a:cs typeface="Arial" panose="020B0604020202020204" pitchFamily="34" charset="0"/>
              </a:rPr>
              <a:t>,</a:t>
            </a:r>
          </a:p>
          <a:p>
            <a:pPr algn="r" rtl="1"/>
            <a:r>
              <a:rPr lang="ar-DZ" sz="1400" b="1" dirty="0">
                <a:latin typeface="Arial" panose="020B0604020202020204" pitchFamily="34" charset="0"/>
                <a:cs typeface="Arial" panose="020B0604020202020204" pitchFamily="34" charset="0"/>
              </a:rPr>
              <a:t> </a:t>
            </a:r>
            <a:r>
              <a:rPr lang="ar-DZ" sz="1400" b="1" dirty="0" smtClean="0">
                <a:latin typeface="Arial" panose="020B0604020202020204" pitchFamily="34" charset="0"/>
                <a:cs typeface="Arial" panose="020B0604020202020204" pitchFamily="34" charset="0"/>
              </a:rPr>
              <a:t>                                      </a:t>
            </a:r>
            <a:r>
              <a:rPr lang="ar-DZ" sz="1400" b="1" u="sng" dirty="0" smtClean="0">
                <a:latin typeface="Arial" panose="020B0604020202020204" pitchFamily="34" charset="0"/>
                <a:cs typeface="Arial" panose="020B0604020202020204" pitchFamily="34" charset="0"/>
              </a:rPr>
              <a:t>انتقاله</a:t>
            </a:r>
            <a:r>
              <a:rPr lang="ar-DZ" sz="1200" b="1" dirty="0" smtClean="0">
                <a:latin typeface="Arial" panose="020B0604020202020204" pitchFamily="34" charset="0"/>
                <a:cs typeface="Arial" panose="020B0604020202020204" pitchFamily="34" charset="0"/>
              </a:rPr>
              <a:t>: لا </a:t>
            </a:r>
            <a:r>
              <a:rPr lang="ar-DZ" sz="1200" b="1" dirty="0">
                <a:latin typeface="Arial" panose="020B0604020202020204" pitchFamily="34" charset="0"/>
                <a:cs typeface="Arial" panose="020B0604020202020204" pitchFamily="34" charset="0"/>
              </a:rPr>
              <a:t>ينتقل خيار </a:t>
            </a:r>
            <a:r>
              <a:rPr lang="ar-DZ" sz="1200" b="1" dirty="0" smtClean="0">
                <a:latin typeface="Arial" panose="020B0604020202020204" pitchFamily="34" charset="0"/>
                <a:cs typeface="Arial" panose="020B0604020202020204" pitchFamily="34" charset="0"/>
              </a:rPr>
              <a:t> الغبن </a:t>
            </a:r>
            <a:r>
              <a:rPr lang="ar-DZ" sz="1200" b="1" dirty="0">
                <a:latin typeface="Arial" panose="020B0604020202020204" pitchFamily="34" charset="0"/>
                <a:cs typeface="Arial" panose="020B0604020202020204" pitchFamily="34" charset="0"/>
              </a:rPr>
              <a:t>إلى ورثة صاحب الخيار </a:t>
            </a:r>
            <a:r>
              <a:rPr lang="ar-DZ" sz="1200" b="1" dirty="0" smtClean="0">
                <a:latin typeface="Arial" panose="020B0604020202020204" pitchFamily="34" charset="0"/>
                <a:cs typeface="Arial" panose="020B0604020202020204" pitchFamily="34" charset="0"/>
              </a:rPr>
              <a:t>,</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r>
              <a:rPr lang="ar-DZ" sz="1200" b="1" dirty="0" smtClean="0">
                <a:latin typeface="Arial" panose="020B0604020202020204" pitchFamily="34" charset="0"/>
                <a:cs typeface="Arial" panose="020B0604020202020204" pitchFamily="34" charset="0"/>
              </a:rPr>
              <a:t> </a:t>
            </a:r>
            <a:r>
              <a:rPr lang="ar-DZ" sz="1200" b="1" dirty="0">
                <a:latin typeface="Arial" panose="020B0604020202020204" pitchFamily="34" charset="0"/>
                <a:cs typeface="Arial" panose="020B0604020202020204" pitchFamily="34" charset="0"/>
              </a:rPr>
              <a:t/>
            </a:r>
            <a:br>
              <a:rPr lang="ar-DZ" sz="1200" b="1" dirty="0">
                <a:latin typeface="Arial" panose="020B0604020202020204" pitchFamily="34" charset="0"/>
                <a:cs typeface="Arial" panose="020B0604020202020204" pitchFamily="34" charset="0"/>
              </a:rPr>
            </a:br>
            <a:endParaRPr lang="ar-DZ" sz="1200" b="1" dirty="0" smtClean="0">
              <a:latin typeface="Arial" panose="020B0604020202020204" pitchFamily="34" charset="0"/>
              <a:cs typeface="Arial" panose="020B0604020202020204" pitchFamily="34" charset="0"/>
            </a:endParaRPr>
          </a:p>
        </p:txBody>
      </p:sp>
      <p:sp>
        <p:nvSpPr>
          <p:cNvPr id="12" name="Triangle isocèle 11"/>
          <p:cNvSpPr/>
          <p:nvPr/>
        </p:nvSpPr>
        <p:spPr>
          <a:xfrm>
            <a:off x="8738886" y="5186094"/>
            <a:ext cx="2500234" cy="1514815"/>
          </a:xfrm>
          <a:prstGeom prst="triangl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b="1" dirty="0">
                <a:solidFill>
                  <a:schemeClr val="tx1"/>
                </a:solidFill>
                <a:latin typeface="Arial" panose="020B0604020202020204" pitchFamily="34" charset="0"/>
                <a:cs typeface="Arial" panose="020B0604020202020204" pitchFamily="34" charset="0"/>
              </a:rPr>
              <a:t>تاريخ اصدار المعيار </a:t>
            </a:r>
            <a:r>
              <a:rPr lang="ar-DZ" sz="1400" b="1" dirty="0" smtClean="0">
                <a:solidFill>
                  <a:schemeClr val="tx1"/>
                </a:solidFill>
                <a:latin typeface="Arial" panose="020B0604020202020204" pitchFamily="34" charset="0"/>
                <a:cs typeface="Arial" panose="020B0604020202020204" pitchFamily="34" charset="0"/>
              </a:rPr>
              <a:t>: </a:t>
            </a:r>
          </a:p>
          <a:p>
            <a:pPr algn="ctr"/>
            <a:r>
              <a:rPr lang="ar-DZ" sz="1400" b="1" dirty="0" smtClean="0">
                <a:solidFill>
                  <a:schemeClr val="tx1"/>
                </a:solidFill>
                <a:latin typeface="Arial" panose="020B0604020202020204" pitchFamily="34" charset="0"/>
                <a:cs typeface="Arial" panose="020B0604020202020204" pitchFamily="34" charset="0"/>
              </a:rPr>
              <a:t>29 ماي 2011</a:t>
            </a:r>
            <a:r>
              <a:rPr lang="ar-DZ" sz="1400" b="1" dirty="0">
                <a:solidFill>
                  <a:schemeClr val="tx1"/>
                </a:solidFill>
                <a:latin typeface="Arial" panose="020B0604020202020204" pitchFamily="34" charset="0"/>
                <a:cs typeface="Arial" panose="020B0604020202020204" pitchFamily="34" charset="0"/>
              </a:rPr>
              <a:t/>
            </a:r>
            <a:br>
              <a:rPr lang="ar-DZ" sz="1400" b="1" dirty="0">
                <a:solidFill>
                  <a:schemeClr val="tx1"/>
                </a:solidFill>
                <a:latin typeface="Arial" panose="020B0604020202020204" pitchFamily="34" charset="0"/>
                <a:cs typeface="Arial" panose="020B0604020202020204" pitchFamily="34" charset="0"/>
              </a:rPr>
            </a:br>
            <a:endParaRPr lang="fr-FR" sz="1400" b="1" dirty="0">
              <a:solidFill>
                <a:schemeClr val="tx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688957235"/>
      </p:ext>
    </p:extLst>
  </p:cSld>
  <p:clrMapOvr>
    <a:masterClrMapping/>
  </p:clrMapOvr>
  <p:transition spd="slow" advTm="295146">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additive="base">
                                        <p:cTn id="11" dur="500" fill="hold"/>
                                        <p:tgtEl>
                                          <p:spTgt spid="45"/>
                                        </p:tgtEl>
                                        <p:attrNameLst>
                                          <p:attrName>ppt_x</p:attrName>
                                        </p:attrNameLst>
                                      </p:cBhvr>
                                      <p:tavLst>
                                        <p:tav tm="0">
                                          <p:val>
                                            <p:strVal val="#ppt_x"/>
                                          </p:val>
                                        </p:tav>
                                        <p:tav tm="100000">
                                          <p:val>
                                            <p:strVal val="#ppt_x"/>
                                          </p:val>
                                        </p:tav>
                                      </p:tavLst>
                                    </p:anim>
                                    <p:anim calcmode="lin" valueType="num">
                                      <p:cBhvr additive="base">
                                        <p:cTn id="12"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 calcmode="lin" valueType="num">
                                      <p:cBhvr>
                                        <p:cTn id="19" dur="1000" fill="hold"/>
                                        <p:tgtEl>
                                          <p:spTgt spid="8"/>
                                        </p:tgtEl>
                                        <p:attrNameLst>
                                          <p:attrName>style.rotation</p:attrName>
                                        </p:attrNameLst>
                                      </p:cBhvr>
                                      <p:tavLst>
                                        <p:tav tm="0">
                                          <p:val>
                                            <p:fltVal val="90"/>
                                          </p:val>
                                        </p:tav>
                                        <p:tav tm="100000">
                                          <p:val>
                                            <p:fltVal val="0"/>
                                          </p:val>
                                        </p:tav>
                                      </p:tavLst>
                                    </p:anim>
                                    <p:animEffect transition="in" filter="fade">
                                      <p:cBhvr>
                                        <p:cTn id="20" dur="1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wipe(down)">
                                      <p:cBhvr>
                                        <p:cTn id="25" dur="580">
                                          <p:stCondLst>
                                            <p:cond delay="0"/>
                                          </p:stCondLst>
                                        </p:cTn>
                                        <p:tgtEl>
                                          <p:spTgt spid="43"/>
                                        </p:tgtEl>
                                      </p:cBhvr>
                                    </p:animEffect>
                                    <p:anim calcmode="lin" valueType="num">
                                      <p:cBhvr>
                                        <p:cTn id="26"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31" dur="26">
                                          <p:stCondLst>
                                            <p:cond delay="650"/>
                                          </p:stCondLst>
                                        </p:cTn>
                                        <p:tgtEl>
                                          <p:spTgt spid="43"/>
                                        </p:tgtEl>
                                      </p:cBhvr>
                                      <p:to x="100000" y="60000"/>
                                    </p:animScale>
                                    <p:animScale>
                                      <p:cBhvr>
                                        <p:cTn id="32" dur="166" decel="50000">
                                          <p:stCondLst>
                                            <p:cond delay="676"/>
                                          </p:stCondLst>
                                        </p:cTn>
                                        <p:tgtEl>
                                          <p:spTgt spid="43"/>
                                        </p:tgtEl>
                                      </p:cBhvr>
                                      <p:to x="100000" y="100000"/>
                                    </p:animScale>
                                    <p:animScale>
                                      <p:cBhvr>
                                        <p:cTn id="33" dur="26">
                                          <p:stCondLst>
                                            <p:cond delay="1312"/>
                                          </p:stCondLst>
                                        </p:cTn>
                                        <p:tgtEl>
                                          <p:spTgt spid="43"/>
                                        </p:tgtEl>
                                      </p:cBhvr>
                                      <p:to x="100000" y="80000"/>
                                    </p:animScale>
                                    <p:animScale>
                                      <p:cBhvr>
                                        <p:cTn id="34" dur="166" decel="50000">
                                          <p:stCondLst>
                                            <p:cond delay="1338"/>
                                          </p:stCondLst>
                                        </p:cTn>
                                        <p:tgtEl>
                                          <p:spTgt spid="43"/>
                                        </p:tgtEl>
                                      </p:cBhvr>
                                      <p:to x="100000" y="100000"/>
                                    </p:animScale>
                                    <p:animScale>
                                      <p:cBhvr>
                                        <p:cTn id="35" dur="26">
                                          <p:stCondLst>
                                            <p:cond delay="1642"/>
                                          </p:stCondLst>
                                        </p:cTn>
                                        <p:tgtEl>
                                          <p:spTgt spid="43"/>
                                        </p:tgtEl>
                                      </p:cBhvr>
                                      <p:to x="100000" y="90000"/>
                                    </p:animScale>
                                    <p:animScale>
                                      <p:cBhvr>
                                        <p:cTn id="36" dur="166" decel="50000">
                                          <p:stCondLst>
                                            <p:cond delay="1668"/>
                                          </p:stCondLst>
                                        </p:cTn>
                                        <p:tgtEl>
                                          <p:spTgt spid="43"/>
                                        </p:tgtEl>
                                      </p:cBhvr>
                                      <p:to x="100000" y="100000"/>
                                    </p:animScale>
                                    <p:animScale>
                                      <p:cBhvr>
                                        <p:cTn id="37" dur="26">
                                          <p:stCondLst>
                                            <p:cond delay="1808"/>
                                          </p:stCondLst>
                                        </p:cTn>
                                        <p:tgtEl>
                                          <p:spTgt spid="43"/>
                                        </p:tgtEl>
                                      </p:cBhvr>
                                      <p:to x="100000" y="95000"/>
                                    </p:animScale>
                                    <p:animScale>
                                      <p:cBhvr>
                                        <p:cTn id="38" dur="166" decel="50000">
                                          <p:stCondLst>
                                            <p:cond delay="1834"/>
                                          </p:stCondLst>
                                        </p:cTn>
                                        <p:tgtEl>
                                          <p:spTgt spid="4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5" grpId="0" animBg="1"/>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6"/>
</p:tagLst>
</file>

<file path=ppt/tags/tag2.xml><?xml version="1.0" encoding="utf-8"?>
<p:tagLst xmlns:a="http://schemas.openxmlformats.org/drawingml/2006/main" xmlns:r="http://schemas.openxmlformats.org/officeDocument/2006/relationships" xmlns:p="http://schemas.openxmlformats.org/presentationml/2006/main">
  <p:tag name="TIMING" val="|0.4|0.5|0.6|0.8"/>
</p:tagLst>
</file>

<file path=ppt/tags/tag3.xml><?xml version="1.0" encoding="utf-8"?>
<p:tagLst xmlns:a="http://schemas.openxmlformats.org/drawingml/2006/main" xmlns:r="http://schemas.openxmlformats.org/officeDocument/2006/relationships" xmlns:p="http://schemas.openxmlformats.org/presentationml/2006/main">
  <p:tag name="TIMING" val="|0.9|1.3|0.6|1.3"/>
</p:tagLst>
</file>

<file path=ppt/tags/tag4.xml><?xml version="1.0" encoding="utf-8"?>
<p:tagLst xmlns:a="http://schemas.openxmlformats.org/drawingml/2006/main" xmlns:r="http://schemas.openxmlformats.org/officeDocument/2006/relationships" xmlns:p="http://schemas.openxmlformats.org/presentationml/2006/main">
  <p:tag name="TIMING" val="|0.8"/>
</p:tagLst>
</file>

<file path=ppt/tags/tag5.xml><?xml version="1.0" encoding="utf-8"?>
<p:tagLst xmlns:a="http://schemas.openxmlformats.org/drawingml/2006/main" xmlns:r="http://schemas.openxmlformats.org/officeDocument/2006/relationships" xmlns:p="http://schemas.openxmlformats.org/presentationml/2006/main">
  <p:tag name="TIMING" val="|0.6"/>
</p:tagLst>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4546</TotalTime>
  <Words>4030</Words>
  <Application>Microsoft Office PowerPoint</Application>
  <PresentationFormat>Grand écran</PresentationFormat>
  <Paragraphs>346</Paragraphs>
  <Slides>14</Slides>
  <Notes>0</Notes>
  <HiddenSlides>0</HiddenSlides>
  <MMClips>0</MMClips>
  <ScaleCrop>false</ScaleCrop>
  <HeadingPairs>
    <vt:vector size="6" baseType="variant">
      <vt:variant>
        <vt:lpstr>Polices utilisées</vt:lpstr>
      </vt:variant>
      <vt:variant>
        <vt:i4>17</vt:i4>
      </vt:variant>
      <vt:variant>
        <vt:lpstr>Thème</vt:lpstr>
      </vt:variant>
      <vt:variant>
        <vt:i4>1</vt:i4>
      </vt:variant>
      <vt:variant>
        <vt:lpstr>Titres des diapositives</vt:lpstr>
      </vt:variant>
      <vt:variant>
        <vt:i4>14</vt:i4>
      </vt:variant>
    </vt:vector>
  </HeadingPairs>
  <TitlesOfParts>
    <vt:vector size="32" baseType="lpstr">
      <vt:lpstr>ＭＳ Ｐゴシック</vt:lpstr>
      <vt:lpstr>Arial</vt:lpstr>
      <vt:lpstr>Bebas Neue</vt:lpstr>
      <vt:lpstr>Cairo</vt:lpstr>
      <vt:lpstr>Cairo Light</vt:lpstr>
      <vt:lpstr>Gill Sans</vt:lpstr>
      <vt:lpstr>Inseyab_Demo</vt:lpstr>
      <vt:lpstr>Open Sans</vt:lpstr>
      <vt:lpstr>QadiLinotype</vt:lpstr>
      <vt:lpstr>Roboto</vt:lpstr>
      <vt:lpstr>Segoe UI</vt:lpstr>
      <vt:lpstr>Source Sans Pro</vt:lpstr>
      <vt:lpstr>Swissra-Normal</vt:lpstr>
      <vt:lpstr>Tahoma</vt:lpstr>
      <vt:lpstr>Trebuchet MS</vt:lpstr>
      <vt:lpstr>Wingdings</vt:lpstr>
      <vt:lpstr>Wingdings 3</vt:lpstr>
      <vt:lpstr>Facette</vt:lpstr>
      <vt:lpstr>  وزارة التعليم العالي والبحث العلمي جامعة باجي مختار –عنابة- كلية العلوم الاقتصادية، التجارية وعلوم التسيير قسم العلوم المالية مقياس :المعايير الشرعية للمؤسسات المالية الإسلامية سنة ثالثة ليسانس تمهيني مالية وصيرفة إسلامية        المحاضرة السادسة: المجموعة الثالثة: توابع العقود بصفة عامة والمفاوضات خاصة</vt:lpstr>
      <vt:lpstr>المجموعة الثالثة: توابع العقود بصفة عامة والمفاوضات خاصة</vt:lpstr>
      <vt:lpstr>معيار 6: تحول البنك التقليدي إلى مصرف إسلامي</vt:lpstr>
      <vt:lpstr>معيار 18 القبض</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باجي مختار –عنابة- كلية العلوم الاقتصادية، التجارية وعلوم التسيير قسم العلوم المالية مقياس :المعايير الشرعية للمؤسسات المالية الإسلامية سنة ثالثة ليسانس تمهيني مالية وصيرفة إسلامية        المحاضرة السادسة: المجموعة الثالثة: توابع العقود بصفة عامة والمفاوضات خاصة</dc:title>
  <dc:creator>PERSO</dc:creator>
  <cp:lastModifiedBy>PERSO</cp:lastModifiedBy>
  <cp:revision>146</cp:revision>
  <dcterms:created xsi:type="dcterms:W3CDTF">2022-02-24T17:11:31Z</dcterms:created>
  <dcterms:modified xsi:type="dcterms:W3CDTF">2024-05-11T18:23:17Z</dcterms:modified>
</cp:coreProperties>
</file>