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3"/>
  </p:notesMasterIdLst>
  <p:sldIdLst>
    <p:sldId id="361" r:id="rId2"/>
    <p:sldId id="486" r:id="rId3"/>
    <p:sldId id="487" r:id="rId4"/>
    <p:sldId id="488" r:id="rId5"/>
    <p:sldId id="489" r:id="rId6"/>
    <p:sldId id="490" r:id="rId7"/>
    <p:sldId id="492" r:id="rId8"/>
    <p:sldId id="493" r:id="rId9"/>
    <p:sldId id="494" r:id="rId10"/>
    <p:sldId id="495" r:id="rId11"/>
    <p:sldId id="281" r:id="rId12"/>
  </p:sldIdLst>
  <p:sldSz cx="9144000" cy="5143500" type="screen16x9"/>
  <p:notesSz cx="6858000" cy="9144000"/>
  <p:embeddedFontLst>
    <p:embeddedFont>
      <p:font typeface="Agency FB" panose="020B0503020202020204" pitchFamily="34" charset="0"/>
      <p:regular r:id="rId14"/>
      <p:bold r:id="rId15"/>
    </p:embeddedFont>
    <p:embeddedFont>
      <p:font typeface="Arvo" panose="020B0604020202020204" charset="0"/>
      <p:regular r:id="rId16"/>
      <p:bold r:id="rId17"/>
      <p:italic r:id="rId18"/>
      <p:boldItalic r:id="rId19"/>
    </p:embeddedFont>
    <p:embeddedFont>
      <p:font typeface="Andalus" panose="02020603050405020304" pitchFamily="18" charset="-78"/>
      <p:regular r:id="rId20"/>
    </p:embeddedFont>
    <p:embeddedFont>
      <p:font typeface="Amatic SC" panose="020B0604020202020204" charset="-79"/>
      <p:regular r:id="rId21"/>
      <p:bold r:id="rId22"/>
    </p:embeddedFont>
    <p:embeddedFont>
      <p:font typeface="Barlow Condensed SemiBold"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autoAdjust="0"/>
  </p:normalViewPr>
  <p:slideViewPr>
    <p:cSldViewPr snapToGrid="0">
      <p:cViewPr varScale="1">
        <p:scale>
          <a:sx n="98" d="100"/>
          <a:sy n="98" d="100"/>
        </p:scale>
        <p:origin x="56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89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a3c05abd0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a3c05abd0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74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03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2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79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1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86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81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71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58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mtClean="0"/>
              <a:t>Cliquez pour modifier le style du titre</a:t>
            </a:r>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smtClean="0"/>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713225" y="978238"/>
            <a:ext cx="3147300" cy="2291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fr-FR" smtClean="0"/>
              <a:t>Cliquez pour modifier le style du titre</a:t>
            </a:r>
            <a:endParaRPr/>
          </a:p>
        </p:txBody>
      </p:sp>
      <p:sp>
        <p:nvSpPr>
          <p:cNvPr id="306" name="Google Shape;306;p9"/>
          <p:cNvSpPr txBox="1">
            <a:spLocks noGrp="1"/>
          </p:cNvSpPr>
          <p:nvPr>
            <p:ph type="subTitle" idx="1"/>
          </p:nvPr>
        </p:nvSpPr>
        <p:spPr>
          <a:xfrm>
            <a:off x="713225" y="3357063"/>
            <a:ext cx="3147300" cy="80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r>
              <a:rPr lang="fr-FR" smtClean="0"/>
              <a:t>Cliquez pour modifier le style des sous-titres du masque</a:t>
            </a:r>
            <a:endParaRPr/>
          </a:p>
        </p:txBody>
      </p:sp>
      <p:grpSp>
        <p:nvGrpSpPr>
          <p:cNvPr id="2" name="Google Shape;307;p9"/>
          <p:cNvGrpSpPr/>
          <p:nvPr/>
        </p:nvGrpSpPr>
        <p:grpSpPr>
          <a:xfrm flipH="1">
            <a:off x="4743766" y="-1156952"/>
            <a:ext cx="4451259" cy="6129060"/>
            <a:chOff x="-37799" y="-227337"/>
            <a:chExt cx="1833529" cy="2524637"/>
          </a:xfrm>
        </p:grpSpPr>
        <p:sp>
          <p:nvSpPr>
            <p:cNvPr id="308" name="Google Shape;308;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10800000">
              <a:off x="-37799" y="811313"/>
              <a:ext cx="381833" cy="44126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smtClean="0"/>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smtClean="0"/>
              <a:t>Cliquez pour modifier le style du titre</a:t>
            </a:r>
            <a:endParaRPr/>
          </a:p>
        </p:txBody>
      </p:sp>
      <p:grpSp>
        <p:nvGrpSpPr>
          <p:cNvPr id="2"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841"/>
        <p:cNvGrpSpPr/>
        <p:nvPr/>
      </p:nvGrpSpPr>
      <p:grpSpPr>
        <a:xfrm>
          <a:off x="0" y="0"/>
          <a:ext cx="0" cy="0"/>
          <a:chOff x="0" y="0"/>
          <a:chExt cx="0" cy="0"/>
        </a:xfrm>
      </p:grpSpPr>
      <p:grpSp>
        <p:nvGrpSpPr>
          <p:cNvPr id="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928"/>
        <p:cNvGrpSpPr/>
        <p:nvPr/>
      </p:nvGrpSpPr>
      <p:grpSpPr>
        <a:xfrm>
          <a:off x="0" y="0"/>
          <a:ext cx="0" cy="0"/>
          <a:chOff x="0" y="0"/>
          <a:chExt cx="0" cy="0"/>
        </a:xfrm>
      </p:grpSpPr>
      <p:grpSp>
        <p:nvGrpSpPr>
          <p:cNvPr id="2"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1" r:id="rId3"/>
    <p:sldLayoutId id="2147483707" r:id="rId4"/>
    <p:sldLayoutId id="2147483708" r:id="rId5"/>
    <p:sldLayoutId id="2147483709"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Effect>
                      <a14:brightnessContrast bright="20000" contrast="20000"/>
                    </a14:imgEffect>
                  </a14:imgLayer>
                </a14:imgProps>
              </a:ext>
              <a:ext uri="{28A0092B-C50C-407E-A947-70E740481C1C}">
                <a14:useLocalDpi xmlns:a14="http://schemas.microsoft.com/office/drawing/2010/main" val="0"/>
              </a:ext>
            </a:extLst>
          </a:blip>
          <a:srcRect l="12231" t="17354" r="10377" b="28075"/>
          <a:stretch/>
        </p:blipFill>
        <p:spPr bwMode="auto">
          <a:xfrm>
            <a:off x="419099" y="609600"/>
            <a:ext cx="45053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291829" y="794603"/>
            <a:ext cx="8618705" cy="34932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700" b="1" dirty="0">
                <a:solidFill>
                  <a:srgbClr val="00B050"/>
                </a:solidFill>
              </a:rPr>
              <a:t>2-2- صلاحيات المجلس باعتباره سلطة نقدية:</a:t>
            </a:r>
            <a:r>
              <a:rPr lang="ar-SA" sz="1700" dirty="0">
                <a:solidFill>
                  <a:srgbClr val="00B050"/>
                </a:solidFill>
              </a:rPr>
              <a:t> </a:t>
            </a:r>
            <a:r>
              <a:rPr lang="ar-SA" sz="1700" dirty="0"/>
              <a:t>ضمن هذا الإطار يقوم المجلس بإصدار أنظمة بنكية تتعلق بـ</a:t>
            </a:r>
            <a:r>
              <a:rPr lang="ar-SA" sz="1700" b="1" dirty="0"/>
              <a:t>(</a:t>
            </a:r>
            <a:r>
              <a:rPr lang="ar-SA" sz="1700" dirty="0"/>
              <a:t>المادة 44</a:t>
            </a:r>
            <a:r>
              <a:rPr lang="ar-SA" sz="1700" b="1" dirty="0"/>
              <a:t>)</a:t>
            </a:r>
            <a:r>
              <a:rPr lang="ar-SA" sz="1700" dirty="0"/>
              <a:t>:</a:t>
            </a:r>
            <a:endParaRPr lang="fr-FR" sz="1700" dirty="0"/>
          </a:p>
          <a:p>
            <a:pPr algn="just" rtl="1"/>
            <a:r>
              <a:rPr lang="ar-SA" sz="1700" dirty="0"/>
              <a:t>- إصدار النقود وتنظيم عملية الإصدار.</a:t>
            </a:r>
            <a:endParaRPr lang="fr-FR" sz="1700" dirty="0"/>
          </a:p>
          <a:p>
            <a:pPr algn="just" rtl="1"/>
            <a:r>
              <a:rPr lang="ar-SA" sz="1700" dirty="0"/>
              <a:t>- أسس وشروط عمليات البنك المركزي ولا سيما فيما يخص الخصم وقبول السندات تحت نظام الأمانة، ورهن السندات العامة والخاصة، والعمليات لقاء معادن ثمينة وعملات أجنبية.</a:t>
            </a:r>
            <a:endParaRPr lang="fr-FR" sz="1700" dirty="0"/>
          </a:p>
          <a:p>
            <a:pPr algn="just" rtl="1"/>
            <a:r>
              <a:rPr lang="ar-SA" sz="1700" dirty="0"/>
              <a:t>- الأهداف المتوخاة فيما يخص تطور مختلف عناصر الكتلة المالية وحجم القرض.</a:t>
            </a:r>
            <a:endParaRPr lang="fr-FR" sz="1700" dirty="0"/>
          </a:p>
          <a:p>
            <a:pPr algn="just" rtl="1"/>
            <a:r>
              <a:rPr lang="ar-SA" sz="1700" dirty="0"/>
              <a:t>- غرفة المقاصة.</a:t>
            </a:r>
            <a:endParaRPr lang="fr-FR" sz="1700" dirty="0"/>
          </a:p>
          <a:p>
            <a:pPr algn="just" rtl="1"/>
            <a:r>
              <a:rPr lang="ar-SA" sz="1700" dirty="0"/>
              <a:t>- شروط البنوك والمؤسسات المالية وشروط إقامة شبكات فروعها.</a:t>
            </a:r>
            <a:endParaRPr lang="fr-FR" sz="1700" dirty="0"/>
          </a:p>
          <a:p>
            <a:pPr algn="just" rtl="1"/>
            <a:r>
              <a:rPr lang="ar-SA" sz="1700" dirty="0"/>
              <a:t>- شروط فتح مكاتب تمثيل للبنوك والمؤسسات المالية الأجنبية في الجزائر.</a:t>
            </a:r>
            <a:endParaRPr lang="fr-FR" sz="1700" dirty="0"/>
          </a:p>
          <a:p>
            <a:pPr algn="just" rtl="1"/>
            <a:r>
              <a:rPr lang="ar-SA" sz="1700" dirty="0"/>
              <a:t>- الأسس والنسب التي تطبق على البنوك والمؤسسات المالية ولاسيما فيما يخص تغطية وتوزيع المخاطر والسيولة والملاءة.</a:t>
            </a:r>
            <a:endParaRPr lang="fr-FR" sz="1700" dirty="0"/>
          </a:p>
          <a:p>
            <a:pPr algn="just" rtl="1"/>
            <a:r>
              <a:rPr lang="ar-SA" sz="1700" dirty="0"/>
              <a:t>- حماية زبائن البنوك والمؤسسات المالية ولا سيما فيما يخص شروط العمليات المعمول بها.</a:t>
            </a:r>
            <a:endParaRPr lang="fr-FR" sz="1700" dirty="0"/>
          </a:p>
          <a:p>
            <a:pPr algn="just" rtl="1"/>
            <a:r>
              <a:rPr lang="ar-SA" sz="1700" dirty="0"/>
              <a:t>- النظم والقواعد المحاسبية التي تطبق على البنوك والمؤسسات المالية وكيفيات ومهل تسليم البيانات الحسابية والإحصائية.</a:t>
            </a:r>
            <a:endParaRPr lang="fr-FR" sz="1700" dirty="0"/>
          </a:p>
          <a:p>
            <a:pPr algn="just" rtl="1"/>
            <a:r>
              <a:rPr lang="ar-SA" sz="1700" dirty="0"/>
              <a:t>- الشروط التقنية لممارسة مهن الاستشارة والوساطة في المجالين البنكي والمالي.</a:t>
            </a:r>
            <a:endParaRPr lang="fr-FR" sz="1700" dirty="0"/>
          </a:p>
          <a:p>
            <a:pPr algn="just" rtl="1"/>
            <a:r>
              <a:rPr lang="ar-SA" sz="1700" dirty="0"/>
              <a:t>- مراقبة الصرف وتنظيم سوقه</a:t>
            </a:r>
            <a:r>
              <a:rPr lang="ar-SA" sz="1700" dirty="0" smtClean="0"/>
              <a:t>.</a:t>
            </a:r>
            <a:endParaRPr lang="fr-FR" sz="1700" dirty="0"/>
          </a:p>
        </p:txBody>
      </p:sp>
    </p:spTree>
    <p:extLst>
      <p:ext uri="{BB962C8B-B14F-4D97-AF65-F5344CB8AC3E}">
        <p14:creationId xmlns:p14="http://schemas.microsoft.com/office/powerpoint/2010/main" val="202312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4" name="ZoneTexte 3"/>
          <p:cNvSpPr txBox="1"/>
          <p:nvPr/>
        </p:nvSpPr>
        <p:spPr>
          <a:xfrm>
            <a:off x="291223" y="1135980"/>
            <a:ext cx="4932676" cy="2616101"/>
          </a:xfrm>
          <a:prstGeom prst="rect">
            <a:avLst/>
          </a:prstGeom>
          <a:noFill/>
        </p:spPr>
        <p:txBody>
          <a:bodyPr wrap="square" rtlCol="0">
            <a:spAutoFit/>
          </a:bodyPr>
          <a:lstStyle/>
          <a:p>
            <a:pPr algn="ctr" rtl="1"/>
            <a:r>
              <a:rPr lang="ar-DZ" sz="6600" dirty="0" smtClean="0">
                <a:solidFill>
                  <a:srgbClr val="0070C0"/>
                </a:solidFill>
                <a:latin typeface="Agency FB" panose="020B0503020202020204" pitchFamily="34" charset="0"/>
                <a:cs typeface="Andalus" panose="02020603050405020304" pitchFamily="18" charset="-78"/>
              </a:rPr>
              <a:t>شكرا </a:t>
            </a:r>
            <a:r>
              <a:rPr lang="ar-DZ" sz="6600" dirty="0">
                <a:solidFill>
                  <a:srgbClr val="0070C0"/>
                </a:solidFill>
                <a:latin typeface="Agency FB" panose="020B0503020202020204" pitchFamily="34" charset="0"/>
                <a:cs typeface="Andalus" panose="02020603050405020304" pitchFamily="18" charset="-78"/>
              </a:rPr>
              <a:t>على حسن </a:t>
            </a:r>
            <a:r>
              <a:rPr lang="ar-DZ" sz="6600" dirty="0" smtClean="0">
                <a:solidFill>
                  <a:srgbClr val="0070C0"/>
                </a:solidFill>
                <a:latin typeface="Agency FB" panose="020B0503020202020204" pitchFamily="34" charset="0"/>
                <a:cs typeface="Andalus" panose="02020603050405020304" pitchFamily="18" charset="-78"/>
              </a:rPr>
              <a:t>المتابعة والإصغاء</a:t>
            </a:r>
            <a:endParaRPr lang="ar-DZ" sz="6600" dirty="0">
              <a:solidFill>
                <a:srgbClr val="0070C0"/>
              </a:solidFill>
              <a:latin typeface="Agency FB" panose="020B0503020202020204" pitchFamily="34" charset="0"/>
              <a:cs typeface="Andalus" panose="02020603050405020304" pitchFamily="18" charset="-78"/>
            </a:endParaRPr>
          </a:p>
          <a:p>
            <a:pPr algn="ctr"/>
            <a:r>
              <a:rPr lang="ar-DZ" sz="1600" dirty="0"/>
              <a:t/>
            </a:r>
            <a:br>
              <a:rPr lang="ar-DZ" sz="1600" dirty="0"/>
            </a:br>
            <a:endParaRPr lang="fr-FR" sz="1600" dirty="0">
              <a:latin typeface="+mj-lt"/>
              <a:cs typeface="Amatic SC" panose="020B0604020202020204" charset="-79"/>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8085613" y="271464"/>
            <a:ext cx="542928" cy="3"/>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5370" y="544062"/>
            <a:ext cx="8871626" cy="45935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rtl="1">
              <a:lnSpc>
                <a:spcPct val="150000"/>
              </a:lnSpc>
            </a:pPr>
            <a:r>
              <a:rPr lang="ar-DZ" sz="1500" dirty="0" smtClean="0">
                <a:solidFill>
                  <a:schemeClr val="tx1"/>
                </a:solidFill>
                <a:latin typeface="+mj-lt"/>
              </a:rPr>
              <a:t> </a:t>
            </a:r>
            <a:r>
              <a:rPr lang="ar-DZ" sz="1500" b="1" dirty="0" smtClean="0"/>
              <a:t>تمهيد: </a:t>
            </a:r>
            <a:r>
              <a:rPr lang="ar-SA" sz="1500" dirty="0" smtClean="0"/>
              <a:t>جاء </a:t>
            </a:r>
            <a:r>
              <a:rPr lang="ar-SA" sz="1500" dirty="0"/>
              <a:t>قانون النقد والقرض في ظروف اقتصادية جد صعبة بالنسبة للاقتصاد الجزائري، وكان هدفه الأساسي إنشاء سلطة نقدية وحيدة مستقلة يمتلكها بنك الجزائر حتى يتمكن من إدارة السياسة النقدية واتخاذ جميع القرارات المتع</a:t>
            </a:r>
            <a:r>
              <a:rPr lang="ar-DZ" sz="1500" dirty="0"/>
              <a:t>ل</a:t>
            </a:r>
            <a:r>
              <a:rPr lang="ar-SA" sz="1500" dirty="0" err="1"/>
              <a:t>قة</a:t>
            </a:r>
            <a:r>
              <a:rPr lang="ar-SA" sz="1500" dirty="0"/>
              <a:t> بالنقد والقرض</a:t>
            </a:r>
            <a:r>
              <a:rPr lang="fr-FR" sz="1500" dirty="0" smtClean="0"/>
              <a:t>.</a:t>
            </a:r>
            <a:endParaRPr lang="ar-DZ" sz="1500" dirty="0" smtClean="0"/>
          </a:p>
          <a:p>
            <a:pPr algn="just" rtl="1">
              <a:lnSpc>
                <a:spcPct val="150000"/>
              </a:lnSpc>
            </a:pPr>
            <a:endParaRPr lang="ar-DZ" sz="1500" dirty="0" smtClean="0"/>
          </a:p>
          <a:p>
            <a:pPr algn="just" rtl="1">
              <a:lnSpc>
                <a:spcPct val="150000"/>
              </a:lnSpc>
            </a:pPr>
            <a:r>
              <a:rPr lang="ar-SA" sz="1500" dirty="0" smtClean="0"/>
              <a:t>إن </a:t>
            </a:r>
            <a:r>
              <a:rPr lang="ar-SA" sz="1500" dirty="0"/>
              <a:t>المبررات والدوافع التي أدت إلى إصدار قانون 90-10 متعددة ومتنوعة أبرزها:</a:t>
            </a:r>
            <a:endParaRPr lang="fr-FR" sz="1500" dirty="0"/>
          </a:p>
          <a:p>
            <a:pPr algn="just" rtl="1">
              <a:lnSpc>
                <a:spcPct val="150000"/>
              </a:lnSpc>
            </a:pPr>
            <a:r>
              <a:rPr lang="ar-DZ" sz="1500" b="1" dirty="0" smtClean="0">
                <a:solidFill>
                  <a:srgbClr val="0070C0"/>
                </a:solidFill>
              </a:rPr>
              <a:t>أ</a:t>
            </a:r>
            <a:r>
              <a:rPr lang="ar-SA" sz="1500" b="1" dirty="0" smtClean="0">
                <a:solidFill>
                  <a:srgbClr val="0070C0"/>
                </a:solidFill>
              </a:rPr>
              <a:t>- </a:t>
            </a:r>
            <a:r>
              <a:rPr lang="ar-SA" sz="1500" b="1" dirty="0">
                <a:solidFill>
                  <a:srgbClr val="0070C0"/>
                </a:solidFill>
              </a:rPr>
              <a:t>دوافع نقدية:</a:t>
            </a:r>
            <a:r>
              <a:rPr lang="ar-SA" sz="1500" dirty="0">
                <a:solidFill>
                  <a:srgbClr val="0070C0"/>
                </a:solidFill>
              </a:rPr>
              <a:t> </a:t>
            </a:r>
            <a:r>
              <a:rPr lang="ar-SA" sz="1500" dirty="0"/>
              <a:t>فلقد أصبحت الحاجة ملحة وضرورية لإجراء مراجعة جذرية للنصوص القانونية التي تحكم النشاط البنكي في الجزائر، على الوجه الذي يتناسب مع التطورات الحاصلة على الصعيد الداخلي والخارجي، بما يسمح للبنوك من أداء دورها بفعالية وما يسمح للسلطات النقدية بصرامة أكبر واستقلالية أوسع.</a:t>
            </a:r>
            <a:endParaRPr lang="fr-FR" sz="1500" dirty="0"/>
          </a:p>
          <a:p>
            <a:pPr algn="just" rtl="1">
              <a:lnSpc>
                <a:spcPct val="150000"/>
              </a:lnSpc>
            </a:pPr>
            <a:r>
              <a:rPr lang="ar-DZ" sz="1500" b="1" dirty="0" smtClean="0">
                <a:solidFill>
                  <a:srgbClr val="0070C0"/>
                </a:solidFill>
              </a:rPr>
              <a:t>ب</a:t>
            </a:r>
            <a:r>
              <a:rPr lang="ar-SA" sz="1500" b="1" dirty="0" smtClean="0">
                <a:solidFill>
                  <a:srgbClr val="0070C0"/>
                </a:solidFill>
              </a:rPr>
              <a:t>- </a:t>
            </a:r>
            <a:r>
              <a:rPr lang="ar-SA" sz="1500" b="1" dirty="0">
                <a:solidFill>
                  <a:srgbClr val="0070C0"/>
                </a:solidFill>
              </a:rPr>
              <a:t>دوافع اقتصادية: </a:t>
            </a:r>
            <a:r>
              <a:rPr lang="ar-SA" sz="1500" dirty="0"/>
              <a:t>تعتبر البنوك مؤسسات تقوم بوظيفة الوساطة المالية وتلعب دورا هاما في تمويل التنمية الاقتصادية والاجتماعية في مختلف الدول والبلدان، ونظرا لحساسية هذا الدور فإن أي إصلاح اقتصادي لا يكتمل ما لم </a:t>
            </a:r>
            <a:r>
              <a:rPr lang="ar-SA" sz="1500" dirty="0" err="1"/>
              <a:t>يواكبه</a:t>
            </a:r>
            <a:r>
              <a:rPr lang="ar-SA" sz="1500" dirty="0"/>
              <a:t> إصلاح في الجهاز البنكي والمالي بما يسمح من تمكين البنوك من أداء دورها كاملا في تجميع الموارد وتخصيصها نحو المشاريع والأنشطة الاقتصادية بفعالية، ومن المعلوم أنه كلما زادت كفاءة القطاع البنكي وتحسين دوره في مجال الوساطة المالية كلما انعكس ذلك إيجابيا على الوضع الاقتصادي بشكل عام.</a:t>
            </a:r>
            <a:endParaRPr lang="fr-FR" sz="1500" dirty="0"/>
          </a:p>
          <a:p>
            <a:pPr algn="just" rtl="1">
              <a:lnSpc>
                <a:spcPct val="150000"/>
              </a:lnSpc>
            </a:pPr>
            <a:r>
              <a:rPr lang="ar-DZ" sz="1500" b="1" dirty="0" smtClean="0">
                <a:solidFill>
                  <a:srgbClr val="0070C0"/>
                </a:solidFill>
              </a:rPr>
              <a:t>ج</a:t>
            </a:r>
            <a:r>
              <a:rPr lang="ar-SA" sz="1500" b="1" dirty="0" smtClean="0">
                <a:solidFill>
                  <a:srgbClr val="0070C0"/>
                </a:solidFill>
              </a:rPr>
              <a:t>- </a:t>
            </a:r>
            <a:r>
              <a:rPr lang="ar-SA" sz="1500" b="1" dirty="0">
                <a:solidFill>
                  <a:srgbClr val="0070C0"/>
                </a:solidFill>
              </a:rPr>
              <a:t>دوافع تقنية:</a:t>
            </a:r>
            <a:r>
              <a:rPr lang="ar-SA" sz="1500" dirty="0">
                <a:solidFill>
                  <a:srgbClr val="0070C0"/>
                </a:solidFill>
              </a:rPr>
              <a:t> </a:t>
            </a:r>
            <a:r>
              <a:rPr lang="ar-SA" sz="1500" dirty="0"/>
              <a:t>ترتبط هذه الدوافع بالتطورات النقدية التي حدثت في مجال تكنولوجيا المعلومات والاتصالات وتوظيفها في مجال الصناعة البنكية، والتوسع في استخدام وسائل الدفع الإلكترونية، وتحديث أنظمة الدفع والربط الشبكي بين البنوك وإدخال أنظمة المقاصة </a:t>
            </a:r>
            <a:r>
              <a:rPr lang="ar-SA" sz="1500" dirty="0" smtClean="0"/>
              <a:t>الإلكترونية</a:t>
            </a:r>
            <a:r>
              <a:rPr lang="ar-DZ" sz="1500" dirty="0" smtClean="0"/>
              <a:t>.</a:t>
            </a:r>
            <a:endParaRPr lang="fr-FR" sz="1500" b="1" dirty="0">
              <a:solidFill>
                <a:srgbClr val="00B050"/>
              </a:solidFill>
              <a:latin typeface="+mj-lt"/>
            </a:endParaRPr>
          </a:p>
        </p:txBody>
      </p:sp>
      <p:sp>
        <p:nvSpPr>
          <p:cNvPr id="5" name="Rectangle 4"/>
          <p:cNvSpPr/>
          <p:nvPr/>
        </p:nvSpPr>
        <p:spPr>
          <a:xfrm>
            <a:off x="1673158" y="142819"/>
            <a:ext cx="6420255" cy="400111"/>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ثانيا </a:t>
            </a:r>
            <a:r>
              <a:rPr lang="ar-DZ" sz="1600" b="1" dirty="0">
                <a:solidFill>
                  <a:schemeClr val="tx1"/>
                </a:solidFill>
              </a:rPr>
              <a:t>- التشريعات البنكية على ضوء قانون النقد والقرض 90-10 والتعديلات التي طرأت </a:t>
            </a:r>
            <a:r>
              <a:rPr lang="ar-DZ" sz="1600" b="1" dirty="0" smtClean="0">
                <a:solidFill>
                  <a:schemeClr val="tx1"/>
                </a:solidFill>
              </a:rPr>
              <a:t>عليه:</a:t>
            </a:r>
            <a:endParaRPr lang="fr-FR" sz="1600" b="1" dirty="0">
              <a:solidFill>
                <a:schemeClr val="tx1"/>
              </a:solidFill>
            </a:endParaRPr>
          </a:p>
        </p:txBody>
      </p:sp>
      <p:sp>
        <p:nvSpPr>
          <p:cNvPr id="7" name="Rectangle 6"/>
          <p:cNvSpPr/>
          <p:nvPr/>
        </p:nvSpPr>
        <p:spPr>
          <a:xfrm>
            <a:off x="5311303" y="1293372"/>
            <a:ext cx="3544718"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1</a:t>
            </a:r>
            <a:r>
              <a:rPr lang="ar-SA" sz="1600" b="1" dirty="0" smtClean="0"/>
              <a:t>-</a:t>
            </a:r>
            <a:r>
              <a:rPr lang="ar-DZ" sz="1600" b="1" dirty="0" smtClean="0"/>
              <a:t> مبررات ودوافع  </a:t>
            </a:r>
            <a:r>
              <a:rPr lang="ar-SA" sz="1600" b="1" dirty="0" smtClean="0"/>
              <a:t>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1126623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5663424" y="290513"/>
            <a:ext cx="542928" cy="3"/>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97277" y="561979"/>
            <a:ext cx="8910535" cy="447814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500" dirty="0" smtClean="0"/>
              <a:t>يعتبر </a:t>
            </a:r>
            <a:r>
              <a:rPr lang="ar-SA" sz="1500" dirty="0"/>
              <a:t>قانون النقد والقرض 90-10 نصا تشريعيا يعكس بحق اعترافا بأهمية المكانة التي يجب أن تحتلها البنوك التجارية الجزائرية في دفع عجلة التنمية، حيث حمل في طياته أفكارا جديدة تتعلق بتنظيم الجهاز البنكي وأدائه، مستندا في ذلك إلى مجموعة من الأهداف التي نوجزها فيما يلي:</a:t>
            </a:r>
            <a:endParaRPr lang="fr-FR" sz="1500" dirty="0"/>
          </a:p>
          <a:p>
            <a:pPr algn="just" rtl="1">
              <a:lnSpc>
                <a:spcPct val="150000"/>
              </a:lnSpc>
            </a:pPr>
            <a:r>
              <a:rPr lang="ar-SA" sz="1500" dirty="0"/>
              <a:t>1- سد الفراغ القانوني، حيث لأول مرة ورد قانون عضوي متماسك ووارد في وثيقة واحدة.</a:t>
            </a:r>
            <a:endParaRPr lang="fr-FR" sz="1500" dirty="0"/>
          </a:p>
          <a:p>
            <a:pPr algn="just" rtl="1">
              <a:lnSpc>
                <a:spcPct val="150000"/>
              </a:lnSpc>
            </a:pPr>
            <a:r>
              <a:rPr lang="ar-SA" sz="1500" dirty="0"/>
              <a:t>2- إعطاء الاستقلالية للمؤسسات المالية والبنكية، وتجسيد هذه الاستقلالية على أرض الواقع في هذه المؤسسات لتصبح تعمل وفقا لمعايير اقتصاد السوق الحرة المتمثلة في الربحية والمردودية المالية.</a:t>
            </a:r>
            <a:endParaRPr lang="fr-FR" sz="1500" dirty="0"/>
          </a:p>
          <a:p>
            <a:pPr algn="just" rtl="1">
              <a:lnSpc>
                <a:spcPct val="150000"/>
              </a:lnSpc>
            </a:pPr>
            <a:r>
              <a:rPr lang="ar-SA" sz="1500" dirty="0"/>
              <a:t>3- إعطاء البنك المركزي مكانته ورد اعتباره في إدارة النقد والائتمان بشكل يحميه من التعرض لضغوط سياسية قد تؤدي في النهاية إلى آثار اقتصادية غير مرغوبة.</a:t>
            </a:r>
            <a:endParaRPr lang="fr-FR" sz="1500" dirty="0"/>
          </a:p>
          <a:p>
            <a:pPr algn="just" rtl="1">
              <a:lnSpc>
                <a:spcPct val="150000"/>
              </a:lnSpc>
            </a:pPr>
            <a:r>
              <a:rPr lang="ar-SA" sz="1500" dirty="0"/>
              <a:t>4- تقنين العلاقة بين الخزينة العمومية والبنك المركزي، وذلك من خلال جانبين:</a:t>
            </a:r>
            <a:endParaRPr lang="fr-FR" sz="1500" dirty="0"/>
          </a:p>
          <a:p>
            <a:pPr algn="just" rtl="1">
              <a:lnSpc>
                <a:spcPct val="150000"/>
              </a:lnSpc>
            </a:pPr>
            <a:r>
              <a:rPr lang="ar-SA" sz="1500" b="1" dirty="0"/>
              <a:t>أ- الجانب الأول</a:t>
            </a:r>
            <a:r>
              <a:rPr lang="ar-SA" sz="1500" dirty="0"/>
              <a:t>: وضع سقف خاص بمبلغ التسبيقات لا تتجاوز 10% من إيرادات السنة السابقة للخزينة.</a:t>
            </a:r>
            <a:endParaRPr lang="fr-FR" sz="1500" dirty="0"/>
          </a:p>
          <a:p>
            <a:pPr algn="just" rtl="1">
              <a:lnSpc>
                <a:spcPct val="150000"/>
              </a:lnSpc>
            </a:pPr>
            <a:r>
              <a:rPr lang="ar-SA" sz="1500" b="1" dirty="0"/>
              <a:t>ب- الجانب الثاني:</a:t>
            </a:r>
            <a:r>
              <a:rPr lang="ar-SA" sz="1500" dirty="0"/>
              <a:t> خاص بالمدة القصوى لسداد هذه التسبيقات والتي لا تتجاوز 240 يوما.</a:t>
            </a:r>
            <a:endParaRPr lang="fr-FR" sz="1500" dirty="0"/>
          </a:p>
          <a:p>
            <a:pPr algn="just" rtl="1"/>
            <a:r>
              <a:rPr lang="ar-SA" sz="1500" dirty="0"/>
              <a:t>5- إنشاء بورصة القيم المنقولة لتشجيع البحث عن الادخار وتسيير الميزانية.</a:t>
            </a:r>
            <a:endParaRPr lang="fr-FR" sz="1500" dirty="0"/>
          </a:p>
          <a:p>
            <a:pPr algn="just" rtl="1"/>
            <a:r>
              <a:rPr lang="ar-SA" sz="1500" dirty="0"/>
              <a:t>6- الحث على تجميع المدخرات عبر إتباع سياسة تحرير أسعار الفائدة تدريجيا.</a:t>
            </a:r>
            <a:endParaRPr lang="fr-FR" sz="1500" dirty="0"/>
          </a:p>
          <a:p>
            <a:pPr algn="just" rtl="1"/>
            <a:r>
              <a:rPr lang="ar-SA" sz="1500" dirty="0"/>
              <a:t>7- القضاء على المضاربة التي تتم في السوق الموازية.</a:t>
            </a:r>
            <a:endParaRPr lang="fr-FR" sz="1500" dirty="0"/>
          </a:p>
          <a:p>
            <a:pPr algn="just" rtl="1"/>
            <a:r>
              <a:rPr lang="ar-SA" sz="1500" dirty="0"/>
              <a:t>8- السماح بإقامة بنوك خاصة وأجنبية وبالتالي جلب المستثمر الأجنبي المباشر وتشجيعه</a:t>
            </a:r>
            <a:r>
              <a:rPr lang="ar-SA" sz="1500" dirty="0" smtClean="0"/>
              <a:t>.</a:t>
            </a:r>
            <a:endParaRPr lang="fr-FR" sz="1600" dirty="0"/>
          </a:p>
        </p:txBody>
      </p:sp>
      <p:sp>
        <p:nvSpPr>
          <p:cNvPr id="7" name="Rectangle 6"/>
          <p:cNvSpPr/>
          <p:nvPr/>
        </p:nvSpPr>
        <p:spPr>
          <a:xfrm>
            <a:off x="6060331" y="164964"/>
            <a:ext cx="2854055"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2</a:t>
            </a:r>
            <a:r>
              <a:rPr lang="ar-SA" sz="1600" b="1" dirty="0" smtClean="0"/>
              <a:t>-</a:t>
            </a:r>
            <a:r>
              <a:rPr lang="ar-DZ" sz="1600" b="1" dirty="0" smtClean="0"/>
              <a:t> أهداف </a:t>
            </a:r>
            <a:r>
              <a:rPr lang="ar-SA" sz="1600" b="1" dirty="0" smtClean="0"/>
              <a:t>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296011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5653698" y="305214"/>
            <a:ext cx="542928" cy="3"/>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301556" y="576680"/>
            <a:ext cx="8715983"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b="1" dirty="0" smtClean="0">
                <a:solidFill>
                  <a:srgbClr val="00B050"/>
                </a:solidFill>
              </a:rPr>
              <a:t>أولا</a:t>
            </a:r>
            <a:r>
              <a:rPr lang="fr-FR" sz="1600" b="1" dirty="0">
                <a:solidFill>
                  <a:srgbClr val="00B050"/>
                </a:solidFill>
              </a:rPr>
              <a:t>-</a:t>
            </a:r>
            <a:r>
              <a:rPr lang="ar-SA" sz="1600" b="1" dirty="0">
                <a:solidFill>
                  <a:srgbClr val="00B050"/>
                </a:solidFill>
              </a:rPr>
              <a:t> مبدأ الفصل بين الدائرة النقدية والدائرة الحقيقية</a:t>
            </a:r>
            <a:r>
              <a:rPr lang="ar-DZ" sz="1600" b="1" dirty="0" smtClean="0">
                <a:solidFill>
                  <a:srgbClr val="00B050"/>
                </a:solidFill>
              </a:rPr>
              <a:t>: </a:t>
            </a:r>
            <a:r>
              <a:rPr lang="ar-SA" sz="1600" dirty="0" smtClean="0"/>
              <a:t>في </a:t>
            </a:r>
            <a:r>
              <a:rPr lang="ar-SA" sz="1600" dirty="0"/>
              <a:t>النظام السابق الذي كان قائما على التخطيط المركزي للاقتصاد، كانت القرارات النقدية تتخذ تبعا للقرارات الحقيقية، أي أن تلك القرارات التي تتخذ على أساس كمي حقيقي في هيئة التخطيط، وتبعا لذلك لم تكن هناك أهداف نقدية بحتة، بل إن الهدف الأساسي هو تعبئة الموارد اللازمة لتمويل البرامج المخططة.</a:t>
            </a:r>
            <a:endParaRPr lang="fr-FR" sz="1600" dirty="0"/>
          </a:p>
          <a:p>
            <a:pPr algn="just" rtl="1">
              <a:lnSpc>
                <a:spcPct val="150000"/>
              </a:lnSpc>
            </a:pPr>
            <a:r>
              <a:rPr lang="ar-SA" sz="1600" dirty="0"/>
              <a:t>وقد تبنى قانون النقد والقرض مبدأ الفصل بين الدائرتين الحقيقية والنقدية، ويعني ذلك أن القرارات النقدية لم تعد تتخذ تبعا للقرارات المتخذة على أساس كمي من طرف هيئة التخطيط، ولكن مثل هذه القرارات النقدية أصبحت تتخذ على أساس الأهداف النقدية التي تتخذها السلطة النقدية وبناءً على الوضع النقدي السائد والذي يتم تقديره من طرف هذه السلطة ذاتها.</a:t>
            </a:r>
            <a:endParaRPr lang="fr-FR" sz="1600" dirty="0"/>
          </a:p>
          <a:p>
            <a:pPr algn="just" rtl="1">
              <a:lnSpc>
                <a:spcPct val="150000"/>
              </a:lnSpc>
            </a:pPr>
            <a:r>
              <a:rPr lang="ar-SA" sz="1600" b="1" dirty="0">
                <a:solidFill>
                  <a:srgbClr val="00B050"/>
                </a:solidFill>
              </a:rPr>
              <a:t>ثانيا- مبدأ الفصل بين الدائرة النقدية ودائرة ميزانية </a:t>
            </a:r>
            <a:r>
              <a:rPr lang="ar-SA" sz="1600" b="1" dirty="0" smtClean="0">
                <a:solidFill>
                  <a:srgbClr val="00B050"/>
                </a:solidFill>
              </a:rPr>
              <a:t>الدولة:</a:t>
            </a:r>
            <a:r>
              <a:rPr lang="ar-DZ" sz="1600" b="1" dirty="0" smtClean="0">
                <a:solidFill>
                  <a:srgbClr val="00B050"/>
                </a:solidFill>
              </a:rPr>
              <a:t> </a:t>
            </a:r>
            <a:r>
              <a:rPr lang="ar-SA" sz="1600" dirty="0" smtClean="0"/>
              <a:t>كانت </a:t>
            </a:r>
            <a:r>
              <a:rPr lang="ar-SA" sz="1600" dirty="0"/>
              <a:t>الخزينة العمومية في الفترة السابقة تشكل أهم مؤسسة بنكية لتجميع الموارد وتوزيع القروض وخاصة في تمويل الاستثمارات العمومية الطويلة الأجل، كما سمحت لها فيزيولوجية النظام السابق باللجوء إلى هذه الموارد لتمويل عجزها بسهولة مطلقة، وقد خلق هذا الأمر تداخلا بين صلاحيات الخزينة العمومية وصلاحيات السلطة النقدية، وخلق تداخلا بين أهدافهما التي لا تكون دوما متجانسة</a:t>
            </a:r>
            <a:r>
              <a:rPr lang="ar-SA" sz="1600" dirty="0" smtClean="0"/>
              <a:t>.</a:t>
            </a:r>
            <a:endParaRPr lang="fr-FR" sz="1600" dirty="0"/>
          </a:p>
        </p:txBody>
      </p:sp>
      <p:sp>
        <p:nvSpPr>
          <p:cNvPr id="7" name="Rectangle 6"/>
          <p:cNvSpPr/>
          <p:nvPr/>
        </p:nvSpPr>
        <p:spPr>
          <a:xfrm>
            <a:off x="6060331" y="164964"/>
            <a:ext cx="2854055"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a:t>
            </a:r>
            <a:r>
              <a:rPr lang="ar-DZ" sz="1600" b="1" dirty="0" smtClean="0"/>
              <a:t>مبادئ </a:t>
            </a:r>
            <a:r>
              <a:rPr lang="ar-SA" sz="1600" b="1" dirty="0" smtClean="0"/>
              <a:t>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648185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321012" y="314032"/>
            <a:ext cx="8715983"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dirty="0"/>
              <a:t>وبذلك فقد اعتمد قانون النقد والقرض مبدأ الفصل بين الدائرة النقدية ودائرة ميزانية الدولة، فالخزينة لم تعد حرّة في اللجوء إلى عملة القرض، وتمويل عجزها عن طريق اللجوء إلى البنك المركزي وطلب القروض لم يعد يتميز بتلك التلقائية، ولم يعد أيضا يتم بلا حدود، بل أصبح يخضع إلى عدة قواعد وضوابط.</a:t>
            </a:r>
            <a:endParaRPr lang="fr-FR" sz="1600" dirty="0"/>
          </a:p>
          <a:p>
            <a:pPr algn="just" rtl="1">
              <a:lnSpc>
                <a:spcPct val="150000"/>
              </a:lnSpc>
            </a:pPr>
            <a:r>
              <a:rPr lang="ar-SA" sz="1600" b="1" dirty="0">
                <a:solidFill>
                  <a:srgbClr val="00B050"/>
                </a:solidFill>
              </a:rPr>
              <a:t>ثالثا- مبدأ الفصل بين دائرة ميزانية الدولة ودائرة </a:t>
            </a:r>
            <a:r>
              <a:rPr lang="ar-SA" sz="1600" b="1" dirty="0" smtClean="0">
                <a:solidFill>
                  <a:srgbClr val="00B050"/>
                </a:solidFill>
              </a:rPr>
              <a:t>القرض:</a:t>
            </a:r>
            <a:r>
              <a:rPr lang="ar-DZ" sz="1600" b="1" dirty="0" smtClean="0">
                <a:solidFill>
                  <a:srgbClr val="00B050"/>
                </a:solidFill>
              </a:rPr>
              <a:t> </a:t>
            </a:r>
            <a:r>
              <a:rPr lang="ar-SA" sz="1600" dirty="0" smtClean="0"/>
              <a:t>كما </a:t>
            </a:r>
            <a:r>
              <a:rPr lang="ar-SA" sz="1600" dirty="0"/>
              <a:t>ذكرنا سابقا فقد كانت الخزينة العمومية تلعب دورا أساسيا في تمويل الاستثمارات والمؤسسات الاقتصادية العمومية، وباقي النظام البنكي كان مهمشا إذ يقتصر دوره على تسجيل عبور الأموال بين الطرفين، أي بمعنى لا يتعدى دوره دور المحاسب للأموال المخططة والمخصصة مسبقا من طرف السلطات النقدية، وقد خلق هذا الأمر غموضا كبيرا على مستوى نظام التمويل.</a:t>
            </a:r>
            <a:endParaRPr lang="fr-FR" sz="1600" dirty="0"/>
          </a:p>
          <a:p>
            <a:pPr algn="just" rtl="1">
              <a:lnSpc>
                <a:spcPct val="150000"/>
              </a:lnSpc>
            </a:pPr>
            <a:r>
              <a:rPr lang="ar-SA" sz="1600" dirty="0"/>
              <a:t>وبصدور قانون النقد والقرض 90-10 تم اعتماد مبدأ الفصل بين دائرة ميزانية الدولة ودائرة القرض، وذلك لوضع حد نهائي للدور الذي كانت تلعبه الخزينة العمومية في تمويل استثمارات المؤسسات العمومية في ظل النظام الموجه من جهة، والحد من التهميش الذي كان يعاني منه القطاع البنكي في مجال الوساطة المالية من جهة أخرى، وبذلك فقد أبعدت الخزينة العمومية عن منح القروض للاقتصاد ليبقى دورها يقتصر على تمويل الاستثمارات </a:t>
            </a:r>
            <a:r>
              <a:rPr lang="ar-SA" sz="1600" dirty="0" err="1"/>
              <a:t>الإستراتيجية</a:t>
            </a:r>
            <a:r>
              <a:rPr lang="ar-SA" sz="1600" dirty="0"/>
              <a:t> المخططة من طرف الدولة، وابتداءً من تلك اللحظة أصبح النظام البنكي هو المسؤول عن منح القروض في إطار مهامه التقليدية.</a:t>
            </a:r>
            <a:endParaRPr lang="fr-FR" sz="1600" dirty="0"/>
          </a:p>
        </p:txBody>
      </p:sp>
    </p:spTree>
    <p:extLst>
      <p:ext uri="{BB962C8B-B14F-4D97-AF65-F5344CB8AC3E}">
        <p14:creationId xmlns:p14="http://schemas.microsoft.com/office/powerpoint/2010/main" val="3706304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97277" y="249853"/>
            <a:ext cx="8949445"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b="1" dirty="0">
                <a:solidFill>
                  <a:srgbClr val="00B050"/>
                </a:solidFill>
              </a:rPr>
              <a:t>رابعا- مبدأ إنشاء سلطة نقدية وحيدة </a:t>
            </a:r>
            <a:r>
              <a:rPr lang="ar-SA" sz="1600" b="1" dirty="0" smtClean="0">
                <a:solidFill>
                  <a:srgbClr val="00B050"/>
                </a:solidFill>
              </a:rPr>
              <a:t>ومستقلة:</a:t>
            </a:r>
            <a:r>
              <a:rPr lang="ar-DZ" sz="1600" b="1" dirty="0" smtClean="0">
                <a:solidFill>
                  <a:srgbClr val="00B050"/>
                </a:solidFill>
              </a:rPr>
              <a:t> </a:t>
            </a:r>
            <a:r>
              <a:rPr lang="ar-SA" sz="1600" dirty="0" smtClean="0"/>
              <a:t>كانت </a:t>
            </a:r>
            <a:r>
              <a:rPr lang="ar-SA" sz="1600" dirty="0"/>
              <a:t>السلطة النقدية سابقا مشتتة في عدة مستويات، فوزارة المالية كانت تتحرك على أساس أنها السلطة النقدية، والخزينة العمومية كانت تلجأ في أي وقت إلى البنك المركزي لتمويل عجزها، وكانت تتصرف كما لو كانت هي السلطة النقدية، والبنك المركزي كان يمثل بطبيعة الحال سلطة نقدية لاحتكاره امتياز إصدار النقود.</a:t>
            </a:r>
            <a:endParaRPr lang="fr-FR" sz="1600" dirty="0"/>
          </a:p>
          <a:p>
            <a:pPr algn="just" rtl="1">
              <a:lnSpc>
                <a:spcPct val="150000"/>
              </a:lnSpc>
            </a:pPr>
            <a:r>
              <a:rPr lang="ar-SA" sz="1600" dirty="0"/>
              <a:t>وقد جاء قانون النقد والقرض من خلال مبدأ إنشاء سلطة نقدية وحيدة ومستقلة ليلغي التعدد والتشتت في مراكز السلطة النقدية، وكان ذلك بأن أنشأ سلطة نقدية وحيدة ومستقلة عن أي جهة كانت، وقد وضع هذه السلطة في الدائرة النقدية وبالضبط في هيئة جديدة أسماها مجلس النقد والقرض (</a:t>
            </a:r>
            <a:r>
              <a:rPr lang="fr-FR" sz="1600" dirty="0"/>
              <a:t>CMC</a:t>
            </a:r>
            <a:r>
              <a:rPr lang="ar-SA" sz="1600" dirty="0"/>
              <a:t>) هدفها ضمان انسجام وتناسق السياسة النقدية وتنفيذها.</a:t>
            </a:r>
            <a:endParaRPr lang="fr-FR" sz="1600" dirty="0"/>
          </a:p>
          <a:p>
            <a:pPr algn="just" rtl="1">
              <a:lnSpc>
                <a:spcPct val="150000"/>
              </a:lnSpc>
            </a:pPr>
            <a:r>
              <a:rPr lang="ar-SA" sz="1600" b="1" dirty="0">
                <a:solidFill>
                  <a:srgbClr val="00B050"/>
                </a:solidFill>
              </a:rPr>
              <a:t>خامسا- مبدأ وضع نظام بنكي على </a:t>
            </a:r>
            <a:r>
              <a:rPr lang="ar-SA" sz="1600" b="1" dirty="0" smtClean="0">
                <a:solidFill>
                  <a:srgbClr val="00B050"/>
                </a:solidFill>
              </a:rPr>
              <a:t>مستويين:</a:t>
            </a:r>
            <a:r>
              <a:rPr lang="ar-DZ" sz="1600" b="1" dirty="0" smtClean="0">
                <a:solidFill>
                  <a:srgbClr val="00B050"/>
                </a:solidFill>
              </a:rPr>
              <a:t> </a:t>
            </a:r>
            <a:r>
              <a:rPr lang="ar-SA" sz="1600" dirty="0" smtClean="0"/>
              <a:t>لقد </a:t>
            </a:r>
            <a:r>
              <a:rPr lang="ar-SA" sz="1600" dirty="0"/>
              <a:t>عمل قانون النقد والقرض على تكريس مبدأ وضع نظام بنكي ذو مستويين، وهو مبدأ جاء به لأول مرة قانون البنك والقرض الصادر في أوت 1986 والذي يعني ضرورة التمييز بين دور البنك المركزي كسلطة نقدية باعتباره الملجأ الأخير للإقراض، وبين نشاط القرض الذي تقوم به البنوك الأخرى.</a:t>
            </a:r>
            <a:endParaRPr lang="fr-FR" sz="1600" dirty="0"/>
          </a:p>
          <a:p>
            <a:pPr algn="just" rtl="1">
              <a:lnSpc>
                <a:spcPct val="150000"/>
              </a:lnSpc>
            </a:pPr>
            <a:r>
              <a:rPr lang="ar-SA" sz="1600" dirty="0"/>
              <a:t>وبموجب هذا المبدأ أصبح البنك المركزي يمثل فعلا بنكا للبنوك يراقب نشاطها ويتابع عملياتها، كما أصبح بإمكانه أن يوظف مركزه كملجأ أخير للإقراض في التأثير على السياسات الإقراضية للبنوك وفقا لما </a:t>
            </a:r>
            <a:r>
              <a:rPr lang="ar-SA" sz="1600" dirty="0" err="1"/>
              <a:t>يقتضيه</a:t>
            </a:r>
            <a:r>
              <a:rPr lang="ar-SA" sz="1600" dirty="0"/>
              <a:t> الوضع النقدي السائد، وبموجب ترأسه للنظام النقدي وتواجده فوق كل البنوك، بإمكانه أن يحدد القواعد العامة للنشاط البنكي ومعايير تقييم هذا النشاط في اتجاه خدمة أهدافه النقدية، وتحكمه في السياسة النقدية.</a:t>
            </a:r>
            <a:endParaRPr lang="fr-FR" sz="1600" dirty="0"/>
          </a:p>
        </p:txBody>
      </p:sp>
    </p:spTree>
    <p:extLst>
      <p:ext uri="{BB962C8B-B14F-4D97-AF65-F5344CB8AC3E}">
        <p14:creationId xmlns:p14="http://schemas.microsoft.com/office/powerpoint/2010/main" val="2436368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0" y="259581"/>
            <a:ext cx="8949445"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dirty="0"/>
              <a:t> </a:t>
            </a:r>
            <a:endParaRPr lang="ar-DZ" sz="1600" dirty="0" smtClean="0"/>
          </a:p>
          <a:p>
            <a:pPr algn="just" rtl="1">
              <a:lnSpc>
                <a:spcPct val="150000"/>
              </a:lnSpc>
            </a:pPr>
            <a:r>
              <a:rPr lang="ar-SA" sz="1600" b="1" dirty="0" smtClean="0"/>
              <a:t>تمهيد:</a:t>
            </a:r>
            <a:r>
              <a:rPr lang="ar-SA" sz="1600" dirty="0" smtClean="0"/>
              <a:t>   </a:t>
            </a:r>
            <a:r>
              <a:rPr lang="ar-SA" sz="1600" dirty="0"/>
              <a:t>أدخل قانون النقد والقرض تعديلات مهمة على هيكل النظام النقدي وتنظيماته، والتي تتمثل فيما يلي</a:t>
            </a:r>
            <a:r>
              <a:rPr lang="fr-FR" sz="1600" dirty="0"/>
              <a:t>:</a:t>
            </a:r>
          </a:p>
          <a:p>
            <a:pPr algn="just" rtl="1">
              <a:lnSpc>
                <a:spcPct val="150000"/>
              </a:lnSpc>
            </a:pPr>
            <a:r>
              <a:rPr lang="ar-SA" sz="1600" b="1" dirty="0">
                <a:solidFill>
                  <a:srgbClr val="00B050"/>
                </a:solidFill>
              </a:rPr>
              <a:t>أولا- بنك الجزائر:</a:t>
            </a:r>
            <a:endParaRPr lang="fr-FR" sz="1600" b="1" i="1" dirty="0">
              <a:solidFill>
                <a:srgbClr val="00B050"/>
              </a:solidFill>
            </a:endParaRPr>
          </a:p>
          <a:p>
            <a:pPr algn="just" rtl="1">
              <a:lnSpc>
                <a:spcPct val="150000"/>
              </a:lnSpc>
            </a:pPr>
            <a:r>
              <a:rPr lang="ar-SA" sz="1600" dirty="0"/>
              <a:t>عرف قانون النقد والقرض 90-10 في المادة 11 البنك المركزي على أنه: "مؤسسة وطنية تتمتع بالشخصية المعنوية والاستقلال المالي"، ومنذ صدور هذا القانون أصبح البنك المركزي يسمى في تعاملاته مع الغير ببنك الجزائر </a:t>
            </a:r>
            <a:r>
              <a:rPr lang="fr-FR" sz="1600" dirty="0"/>
              <a:t>(Banque d’Algérie)</a:t>
            </a:r>
            <a:r>
              <a:rPr lang="ar-SA" sz="1600" dirty="0"/>
              <a:t> وفقا للمادة 12 من نفس القانون.</a:t>
            </a:r>
            <a:endParaRPr lang="fr-FR" sz="1600" dirty="0"/>
          </a:p>
          <a:p>
            <a:pPr algn="just" rtl="1">
              <a:lnSpc>
                <a:spcPct val="150000"/>
              </a:lnSpc>
            </a:pPr>
            <a:r>
              <a:rPr lang="ar-SA" sz="1600" dirty="0"/>
              <a:t>ويعتبر البنك المركزي تاجرا في علاقاته مع الغير، وبالتالي فهو يخضع لأحكام القوانين التي تراعي التجارة بقدر ما تنص الآجال القانونية الخاصة به، لكنه لا يخضع للتسجيل في السجل التجاري، كما أنه لا يخضع للأحكام القانونية والتنظيمية المتعلقة بالمحاسبة العامة أو لمراقبة مجلس المحاسبة، بل يتبع القواعد المادية التي تطبق في المحاسبة التجارية. (المادة 13)</a:t>
            </a:r>
            <a:endParaRPr lang="fr-FR" sz="1600" dirty="0"/>
          </a:p>
          <a:p>
            <a:pPr algn="just" rtl="1">
              <a:lnSpc>
                <a:spcPct val="150000"/>
              </a:lnSpc>
            </a:pPr>
            <a:r>
              <a:rPr lang="ar-SA" sz="1600" dirty="0"/>
              <a:t>وتعود ملكية رأس مال بنك الجزائر بالكامل للدولة الجزائرية، ويحدد مقره الأساسي في مدينة الجزائر العاصمة (المادة 14)، مع إمكانية افتتاحه لفروع أو اختيار مراسلين في أي نقطة من التراب الوطني أو الخارج كلما رأى ذلك ضروريا (المادة 16 و17)، ولا يتم حل البنك المركزي إلا بموجب قانون تحدد بموجبه كيفيات تصفيته (المادة 18).</a:t>
            </a:r>
            <a:endParaRPr lang="fr-FR" sz="1600" dirty="0"/>
          </a:p>
        </p:txBody>
      </p:sp>
      <p:sp>
        <p:nvSpPr>
          <p:cNvPr id="3" name="Rectangle 2"/>
          <p:cNvSpPr/>
          <p:nvPr/>
        </p:nvSpPr>
        <p:spPr>
          <a:xfrm>
            <a:off x="4105071" y="378971"/>
            <a:ext cx="4731495"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4</a:t>
            </a:r>
            <a:r>
              <a:rPr lang="ar-SA" sz="1600" b="1" dirty="0" smtClean="0">
                <a:solidFill>
                  <a:srgbClr val="FF0000"/>
                </a:solidFill>
              </a:rPr>
              <a:t>- هياكل</a:t>
            </a:r>
            <a:r>
              <a:rPr lang="ar-DZ" sz="1600" b="1" dirty="0" smtClean="0">
                <a:solidFill>
                  <a:srgbClr val="FF0000"/>
                </a:solidFill>
              </a:rPr>
              <a:t> </a:t>
            </a:r>
            <a:r>
              <a:rPr lang="ar-SA" sz="1600" b="1" dirty="0">
                <a:solidFill>
                  <a:srgbClr val="FF0000"/>
                </a:solidFill>
              </a:rPr>
              <a:t>بنك الجزائر وتنظيم عملياته في إطار قانون النقد</a:t>
            </a:r>
            <a:r>
              <a:rPr lang="fr-FR" sz="1600" b="1" dirty="0">
                <a:solidFill>
                  <a:srgbClr val="FF0000"/>
                </a:solidFill>
              </a:rPr>
              <a:t> </a:t>
            </a:r>
            <a:r>
              <a:rPr lang="ar-SA" sz="1600" b="1" dirty="0" smtClean="0">
                <a:solidFill>
                  <a:srgbClr val="FF0000"/>
                </a:solidFill>
              </a:rPr>
              <a:t>والقرض</a:t>
            </a:r>
            <a:r>
              <a:rPr lang="ar-DZ" sz="1600" b="1" dirty="0" smtClean="0">
                <a:solidFill>
                  <a:srgbClr val="FF0000"/>
                </a:solidFill>
              </a:rPr>
              <a:t>:</a:t>
            </a:r>
            <a:endParaRPr lang="fr-FR" sz="1600" b="1" dirty="0" smtClean="0">
              <a:solidFill>
                <a:srgbClr val="FF0000"/>
              </a:solidFill>
            </a:endParaRPr>
          </a:p>
        </p:txBody>
      </p:sp>
    </p:spTree>
    <p:extLst>
      <p:ext uri="{BB962C8B-B14F-4D97-AF65-F5344CB8AC3E}">
        <p14:creationId xmlns:p14="http://schemas.microsoft.com/office/powerpoint/2010/main" val="3288935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97277" y="249853"/>
            <a:ext cx="8949445" cy="44627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SA" sz="1600" b="1" dirty="0">
                <a:solidFill>
                  <a:srgbClr val="00B050"/>
                </a:solidFill>
              </a:rPr>
              <a:t>ثانيا- الهياكل الجديدة لبنك الجزائر في إطار قانون النقد والقرض 90-10</a:t>
            </a:r>
            <a:r>
              <a:rPr lang="ar-SA" sz="1600" b="1" dirty="0" smtClean="0">
                <a:solidFill>
                  <a:srgbClr val="00B050"/>
                </a:solidFill>
              </a:rPr>
              <a:t>:</a:t>
            </a:r>
            <a:r>
              <a:rPr lang="ar-SA" sz="1600" dirty="0" smtClean="0"/>
              <a:t>   </a:t>
            </a:r>
            <a:r>
              <a:rPr lang="ar-SA" sz="1600" dirty="0"/>
              <a:t>يسير بنك الجزائر جهازين هما:</a:t>
            </a:r>
            <a:endParaRPr lang="fr-FR" sz="1600" dirty="0"/>
          </a:p>
          <a:p>
            <a:pPr algn="just" rtl="1"/>
            <a:r>
              <a:rPr lang="ar-SA" b="1" dirty="0">
                <a:solidFill>
                  <a:srgbClr val="00B050"/>
                </a:solidFill>
              </a:rPr>
              <a:t>1- المحافظ ونوابه:</a:t>
            </a:r>
            <a:r>
              <a:rPr lang="ar-SA" dirty="0">
                <a:solidFill>
                  <a:srgbClr val="00B050"/>
                </a:solidFill>
              </a:rPr>
              <a:t> </a:t>
            </a:r>
            <a:r>
              <a:rPr lang="ar-SA" dirty="0"/>
              <a:t>يعين المحافظ ونوابه بمراسيم رئاسية لمدة ستة وخمس سنوات على التوالي قابلة للتجديد مرة واحدة، وتتم إقالة المحافظ أو نوابه وإنهاء مهامهم في حالتين فقط وهما (المادة 22):</a:t>
            </a:r>
            <a:endParaRPr lang="fr-FR" dirty="0"/>
          </a:p>
          <a:p>
            <a:pPr algn="just" rtl="1"/>
            <a:r>
              <a:rPr lang="ar-SA" dirty="0"/>
              <a:t>أ- العجز الصحي الذي ينبغي أن يثبت قانونيا.</a:t>
            </a:r>
            <a:endParaRPr lang="fr-FR" dirty="0"/>
          </a:p>
          <a:p>
            <a:pPr algn="just" rtl="1"/>
            <a:r>
              <a:rPr lang="ar-SA" dirty="0"/>
              <a:t>ب- حالة الخطأ الفادح.</a:t>
            </a:r>
            <a:endParaRPr lang="fr-FR" dirty="0"/>
          </a:p>
          <a:p>
            <a:pPr algn="just" rtl="1"/>
            <a:r>
              <a:rPr lang="ar-SA" dirty="0"/>
              <a:t>وتتنافى وظائف المحافظ ونواب المحافظ مع النيابة التشريعية أو مهمة حكومية أو أي وظيفة عمومية، ولا يمكن للمحافظ ونوابه أن يمارسوا أي نشاط أو مهنة أو أن يتولوا أي منصب خلال مدة ولايتهم، كما لا يمكنهم اقتراض أي مبلغ من أية مؤسسة جزائرية كانت أو أجنبية، ولا يقبل أي تعهد صادر عنهم في محفظة البنك المركزي ولا في محفظة أي بنك عامل في الجزائر (المادة </a:t>
            </a:r>
            <a:r>
              <a:rPr lang="ar-DZ" dirty="0" smtClean="0"/>
              <a:t>23)، </a:t>
            </a:r>
            <a:r>
              <a:rPr lang="ar-SA" dirty="0"/>
              <a:t>وبذلك تحدد بمرسوم مرتبات المحافظ ونوابه وكذا كافة الامتيازات الأخرى ويتحملها البنك المركزي. (المادة 24)</a:t>
            </a:r>
            <a:endParaRPr lang="fr-FR" dirty="0"/>
          </a:p>
          <a:p>
            <a:pPr algn="just" rtl="1"/>
            <a:r>
              <a:rPr lang="ar-SA" dirty="0"/>
              <a:t>وقد وضح قانون 90-10 بالتفصيل كافة المهام التي يقوم بها محافظ بنك الجزائر والتي تشمل: (المادة 28 و29)</a:t>
            </a:r>
            <a:endParaRPr lang="fr-FR" dirty="0"/>
          </a:p>
          <a:p>
            <a:pPr algn="just" rtl="1"/>
            <a:r>
              <a:rPr lang="ar-SA" dirty="0"/>
              <a:t>- إدارة أعمال البنك المركزي وتنظيم مصالحه وتحديد مهامه.</a:t>
            </a:r>
            <a:endParaRPr lang="fr-FR" dirty="0"/>
          </a:p>
          <a:p>
            <a:pPr algn="just" rtl="1"/>
            <a:r>
              <a:rPr lang="ar-SA" dirty="0"/>
              <a:t>- يتخذ جميع الإجراءات التنفيذية ويقوم بجميع الأعمال في إطار القانون، ويوقع المحافظ باسم البنك المركزي جميع الاتفاقات والمحاضر المتعلقة بالسنوات المالية ونتائج نهاية السنة وحسابات الربح والخسارة.</a:t>
            </a:r>
            <a:endParaRPr lang="fr-FR" dirty="0"/>
          </a:p>
          <a:p>
            <a:pPr algn="just" rtl="1"/>
            <a:r>
              <a:rPr lang="ar-SA" dirty="0"/>
              <a:t>- يمثل بنك الجزائر لدى السلطات العمومية وسائر البنوك المركزية ولدى الهيئات المالية الدولية وبشكل عام لدى الغير.</a:t>
            </a:r>
            <a:endParaRPr lang="fr-FR" dirty="0"/>
          </a:p>
          <a:p>
            <a:pPr algn="just" rtl="1"/>
            <a:r>
              <a:rPr lang="ar-SA" dirty="0"/>
              <a:t>- يمثل بنك الجزائر كمدعى ومدعى عليه ويتخذ جميع التدابير التنفيذية والاحتياطية التي يراها ملائمة.</a:t>
            </a:r>
            <a:endParaRPr lang="fr-FR" dirty="0"/>
          </a:p>
          <a:p>
            <a:pPr algn="just" rtl="1"/>
            <a:r>
              <a:rPr lang="ar-SA" dirty="0"/>
              <a:t>- يشتري ويبيع جميع الأملاك المنقولة وغير المنقولة.</a:t>
            </a:r>
            <a:endParaRPr lang="fr-FR" dirty="0"/>
          </a:p>
          <a:p>
            <a:pPr algn="just" rtl="1"/>
            <a:r>
              <a:rPr lang="ar-SA" dirty="0"/>
              <a:t>- يوظف ويعين في الوظائف ويرقي ويعزل مستخدمي البنك المركزي ضمن الشروط المحددة في هذا القانون.</a:t>
            </a:r>
            <a:endParaRPr lang="fr-FR" dirty="0"/>
          </a:p>
          <a:p>
            <a:pPr algn="just" rtl="1"/>
            <a:r>
              <a:rPr lang="ar-SA" dirty="0"/>
              <a:t>- يعين ممثلي البنك في مجالس المؤسسات الأخرى.</a:t>
            </a:r>
            <a:endParaRPr lang="fr-FR" dirty="0"/>
          </a:p>
          <a:p>
            <a:pPr algn="just" rtl="1"/>
            <a:r>
              <a:rPr lang="ar-SA" dirty="0"/>
              <a:t>- تستشيره الحكومة كلما وجب عليها مناقشة مسائل تخص النقد أو القرض أو مسائل قد تكون لها انعكاسات على الوضع النقدي.</a:t>
            </a:r>
            <a:endParaRPr lang="fr-FR" dirty="0"/>
          </a:p>
          <a:p>
            <a:pPr algn="just" rtl="1"/>
            <a:r>
              <a:rPr lang="ar-SA" dirty="0"/>
              <a:t>- يحدد مهام كل واحد من نوابه ويحدد صلاحياتهم</a:t>
            </a:r>
            <a:r>
              <a:rPr lang="ar-SA" dirty="0" smtClean="0"/>
              <a:t>.</a:t>
            </a:r>
            <a:endParaRPr lang="fr-FR" dirty="0"/>
          </a:p>
        </p:txBody>
      </p:sp>
    </p:spTree>
    <p:extLst>
      <p:ext uri="{BB962C8B-B14F-4D97-AF65-F5344CB8AC3E}">
        <p14:creationId xmlns:p14="http://schemas.microsoft.com/office/powerpoint/2010/main" val="2494200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9" name="Rectangle 8"/>
          <p:cNvSpPr/>
          <p:nvPr/>
        </p:nvSpPr>
        <p:spPr>
          <a:xfrm>
            <a:off x="272374" y="434679"/>
            <a:ext cx="8677071"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SA" sz="1600" b="1" dirty="0">
                <a:solidFill>
                  <a:srgbClr val="00B050"/>
                </a:solidFill>
              </a:rPr>
              <a:t>2- مجلس النقد والقرض</a:t>
            </a:r>
            <a:r>
              <a:rPr lang="ar-SA" sz="1600" b="1" dirty="0" smtClean="0">
                <a:solidFill>
                  <a:srgbClr val="00B050"/>
                </a:solidFill>
              </a:rPr>
              <a:t>:</a:t>
            </a:r>
            <a:endParaRPr lang="ar-DZ" sz="1600" b="1" dirty="0" smtClean="0">
              <a:solidFill>
                <a:srgbClr val="00B050"/>
              </a:solidFill>
            </a:endParaRPr>
          </a:p>
          <a:p>
            <a:pPr algn="just" rtl="1"/>
            <a:r>
              <a:rPr lang="ar-SA" sz="1600" b="1" dirty="0" smtClean="0">
                <a:solidFill>
                  <a:srgbClr val="00B050"/>
                </a:solidFill>
              </a:rPr>
              <a:t> </a:t>
            </a:r>
            <a:r>
              <a:rPr lang="ar-SA" sz="1600" dirty="0"/>
              <a:t>كما ذكرنا سابقا فقد عملت السلطات النقدية الجزائرية على إنشاء سلطة نقدية وحيدة ومستقلة تجسدت في مجلس النقد والقرض </a:t>
            </a:r>
            <a:r>
              <a:rPr lang="fr-FR" sz="1600" dirty="0"/>
              <a:t>(CMC)</a:t>
            </a:r>
            <a:r>
              <a:rPr lang="ar-SA" sz="1600" dirty="0"/>
              <a:t>، حيث يتكون هذا المجلس من (المادة 32):</a:t>
            </a:r>
            <a:endParaRPr lang="fr-FR" sz="1600" dirty="0"/>
          </a:p>
          <a:p>
            <a:pPr algn="just" rtl="1"/>
            <a:r>
              <a:rPr lang="ar-SA" sz="1600" dirty="0"/>
              <a:t>- محافظ البنك المركزي بصفته رئيسا للمجلس.</a:t>
            </a:r>
            <a:endParaRPr lang="fr-FR" sz="1600" dirty="0"/>
          </a:p>
          <a:p>
            <a:pPr algn="just" rtl="1"/>
            <a:r>
              <a:rPr lang="ar-SA" sz="1600" dirty="0"/>
              <a:t>- ثلاث نواب لمحافظ بنك الجزائر بصفتهم أعضاء.</a:t>
            </a:r>
            <a:endParaRPr lang="fr-FR" sz="1600" dirty="0"/>
          </a:p>
          <a:p>
            <a:pPr algn="just" rtl="1"/>
            <a:r>
              <a:rPr lang="ar-SA" sz="1600" dirty="0"/>
              <a:t>- ثلاثة موظفين ساميين معينين بموجب مرسوم من رئيس الحكومة.</a:t>
            </a:r>
            <a:endParaRPr lang="fr-FR" sz="1600" dirty="0"/>
          </a:p>
          <a:p>
            <a:pPr algn="just" rtl="1"/>
            <a:r>
              <a:rPr lang="ar-SA" sz="1600" dirty="0"/>
              <a:t>وللمجلس مجموعة واسعة من الصلاحيات والتي تندرج ضمن مجالين أساسيين</a:t>
            </a:r>
            <a:r>
              <a:rPr lang="ar-SA" sz="1600" dirty="0" smtClean="0"/>
              <a:t>:</a:t>
            </a:r>
            <a:endParaRPr lang="ar-DZ" sz="1600" dirty="0" smtClean="0"/>
          </a:p>
          <a:p>
            <a:pPr algn="just" rtl="1"/>
            <a:r>
              <a:rPr lang="ar-SA" sz="1600" b="1" dirty="0">
                <a:solidFill>
                  <a:srgbClr val="00B050"/>
                </a:solidFill>
              </a:rPr>
              <a:t>2-1- صلاحيات المجلس باعتباره مجلس إدارة البنك المركزي: </a:t>
            </a:r>
            <a:r>
              <a:rPr lang="ar-SA" sz="1600" dirty="0"/>
              <a:t>وتشمل (المادة 43):</a:t>
            </a:r>
            <a:endParaRPr lang="fr-FR" sz="1600" dirty="0"/>
          </a:p>
          <a:p>
            <a:pPr algn="just" rtl="1"/>
            <a:r>
              <a:rPr lang="ar-SA" sz="1600" dirty="0"/>
              <a:t>- المداولات حول التنظيم العام للبنك المركزي، وفتح الفروع والوكالات التابعة له واقفالها، الموافقة على نظام مستخدمي البنك المركزي ورواتبهم، الأنظمة التي تطبق على البنك المركزي.</a:t>
            </a:r>
            <a:endParaRPr lang="fr-FR" sz="1600" dirty="0"/>
          </a:p>
          <a:p>
            <a:pPr algn="just" rtl="1"/>
            <a:r>
              <a:rPr lang="ar-SA" sz="1600" dirty="0"/>
              <a:t>- البث في شراء الأموال المنقولة وغير المنقولة وبيعها، وفي ملائمة تقديم الدعاوي التي يرفعها المحافظ باسم البنك المركزي.</a:t>
            </a:r>
            <a:endParaRPr lang="fr-FR" sz="1600" dirty="0"/>
          </a:p>
          <a:p>
            <a:pPr algn="just" rtl="1"/>
            <a:r>
              <a:rPr lang="ar-SA" sz="1600" dirty="0"/>
              <a:t>- الترخيص بإجراء المصالحات والمعاملات.</a:t>
            </a:r>
            <a:endParaRPr lang="fr-FR" sz="1600" dirty="0"/>
          </a:p>
          <a:p>
            <a:pPr algn="just" rtl="1"/>
            <a:r>
              <a:rPr lang="ar-SA" sz="1600" dirty="0"/>
              <a:t>- تحديد الشروط والشكل الذي يضع له البنك المركزي حساباته ويوقفها.</a:t>
            </a:r>
            <a:endParaRPr lang="fr-FR" sz="1600" dirty="0"/>
          </a:p>
          <a:p>
            <a:pPr algn="just" rtl="1"/>
            <a:r>
              <a:rPr lang="ar-SA" sz="1600" dirty="0"/>
              <a:t>- تحديد ميزانية البنك المركزي كل سنة وإدخال التعديلات الضرورية عليها.</a:t>
            </a:r>
            <a:endParaRPr lang="fr-FR" sz="1600" dirty="0"/>
          </a:p>
          <a:p>
            <a:pPr algn="just" rtl="1"/>
            <a:r>
              <a:rPr lang="ar-SA" sz="1600" dirty="0"/>
              <a:t>- الموافقة على التقرير السنوي الذي يقدمه المحافظ لرئيس الجمهورية باسمه.</a:t>
            </a:r>
            <a:endParaRPr lang="fr-FR" sz="1600" dirty="0"/>
          </a:p>
          <a:p>
            <a:pPr algn="just" rtl="1"/>
            <a:r>
              <a:rPr lang="ar-SA" sz="1600" dirty="0"/>
              <a:t>- يحدد شروط توظيف الأموال الخاصة العائدة للبنك المركزي</a:t>
            </a:r>
            <a:r>
              <a:rPr lang="ar-SA" sz="1600" dirty="0" smtClean="0"/>
              <a:t>.</a:t>
            </a:r>
            <a:endParaRPr lang="fr-FR" sz="1200" dirty="0"/>
          </a:p>
        </p:txBody>
      </p:sp>
    </p:spTree>
    <p:extLst>
      <p:ext uri="{BB962C8B-B14F-4D97-AF65-F5344CB8AC3E}">
        <p14:creationId xmlns:p14="http://schemas.microsoft.com/office/powerpoint/2010/main" val="3322913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theme/theme1.xml><?xml version="1.0" encoding="utf-8"?>
<a:theme xmlns:a="http://schemas.openxmlformats.org/drawingml/2006/main" name="Adnane">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Adnane</Template>
  <TotalTime>1517</TotalTime>
  <Words>1845</Words>
  <Application>Microsoft Office PowerPoint</Application>
  <PresentationFormat>Affichage à l'écran (16:9)</PresentationFormat>
  <Paragraphs>81</Paragraphs>
  <Slides>11</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Agency FB</vt:lpstr>
      <vt:lpstr>Arvo</vt:lpstr>
      <vt:lpstr>Arial</vt:lpstr>
      <vt:lpstr>Andalus</vt:lpstr>
      <vt:lpstr>Amatic SC</vt:lpstr>
      <vt:lpstr>Barlow Condensed SemiBold</vt:lpstr>
      <vt:lpstr>Adnane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Compte Microsoft</cp:lastModifiedBy>
  <cp:revision>212</cp:revision>
  <dcterms:modified xsi:type="dcterms:W3CDTF">2025-04-16T17:29:14Z</dcterms:modified>
</cp:coreProperties>
</file>