
<file path=[Content_Types].xml><?xml version="1.0" encoding="utf-8"?>
<Types xmlns="http://schemas.openxmlformats.org/package/2006/content-types">
  <Default Extension="png" ContentType="image/png"/>
  <Default Extension="svg" ContentType="image/svg+xml"/>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18"/>
  </p:notesMasterIdLst>
  <p:sldIdLst>
    <p:sldId id="257" r:id="rId2"/>
    <p:sldId id="258" r:id="rId3"/>
    <p:sldId id="259" r:id="rId4"/>
    <p:sldId id="261" r:id="rId5"/>
    <p:sldId id="262" r:id="rId6"/>
    <p:sldId id="263" r:id="rId7"/>
    <p:sldId id="264" r:id="rId8"/>
    <p:sldId id="265" r:id="rId9"/>
    <p:sldId id="266" r:id="rId10"/>
    <p:sldId id="267" r:id="rId11"/>
    <p:sldId id="268" r:id="rId12"/>
    <p:sldId id="269" r:id="rId13"/>
    <p:sldId id="271" r:id="rId14"/>
    <p:sldId id="272" r:id="rId15"/>
    <p:sldId id="273" r:id="rId16"/>
    <p:sldId id="274"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53" autoAdjust="0"/>
    <p:restoredTop sz="94660"/>
  </p:normalViewPr>
  <p:slideViewPr>
    <p:cSldViewPr snapToGrid="0">
      <p:cViewPr varScale="1">
        <p:scale>
          <a:sx n="84" d="100"/>
          <a:sy n="84" d="100"/>
        </p:scale>
        <p:origin x="72"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31813B-07F9-420A-AD0E-49DE3E728018}" type="datetimeFigureOut">
              <a:rPr lang="fr-FR" smtClean="0"/>
              <a:t>27/02/2023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C7952C-D645-450A-855E-727469ED283E}" type="slidenum">
              <a:rPr lang="fr-FR" smtClean="0"/>
              <a:t>‹N°›</a:t>
            </a:fld>
            <a:endParaRPr lang="fr-FR"/>
          </a:p>
        </p:txBody>
      </p:sp>
    </p:spTree>
    <p:extLst>
      <p:ext uri="{BB962C8B-B14F-4D97-AF65-F5344CB8AC3E}">
        <p14:creationId xmlns:p14="http://schemas.microsoft.com/office/powerpoint/2010/main" val="1584103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dc5cf338a0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dc5cf338a0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824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fr-FR" smtClean="0"/>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58E820B0-637F-4E72-8147-8848BA779EAB}" type="datetimeFigureOut">
              <a:rPr lang="fr-FR" smtClean="0"/>
              <a:t>27/02/2023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312061-975B-4B33-8B8C-F15A52A10C2B}" type="slidenum">
              <a:rPr lang="fr-FR" smtClean="0"/>
              <a:t>‹N°›</a:t>
            </a:fld>
            <a:endParaRPr lang="fr-FR"/>
          </a:p>
        </p:txBody>
      </p:sp>
    </p:spTree>
    <p:extLst>
      <p:ext uri="{BB962C8B-B14F-4D97-AF65-F5344CB8AC3E}">
        <p14:creationId xmlns:p14="http://schemas.microsoft.com/office/powerpoint/2010/main" val="832522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58E820B0-637F-4E72-8147-8848BA779EAB}" type="datetimeFigureOut">
              <a:rPr lang="fr-FR" smtClean="0"/>
              <a:t>27/02/2023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312061-975B-4B33-8B8C-F15A52A10C2B}" type="slidenum">
              <a:rPr lang="fr-FR" smtClean="0"/>
              <a:t>‹N°›</a:t>
            </a:fld>
            <a:endParaRPr lang="fr-FR"/>
          </a:p>
        </p:txBody>
      </p:sp>
    </p:spTree>
    <p:extLst>
      <p:ext uri="{BB962C8B-B14F-4D97-AF65-F5344CB8AC3E}">
        <p14:creationId xmlns:p14="http://schemas.microsoft.com/office/powerpoint/2010/main" val="1578261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58E820B0-637F-4E72-8147-8848BA779EAB}" type="datetimeFigureOut">
              <a:rPr lang="fr-FR" smtClean="0"/>
              <a:t>27/02/2023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312061-975B-4B33-8B8C-F15A52A10C2B}" type="slidenum">
              <a:rPr lang="fr-FR" smtClean="0"/>
              <a:t>‹N°›</a:t>
            </a:fld>
            <a:endParaRPr lang="fr-F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53700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58E820B0-637F-4E72-8147-8848BA779EAB}" type="datetimeFigureOut">
              <a:rPr lang="fr-FR" smtClean="0"/>
              <a:t>27/02/2023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312061-975B-4B33-8B8C-F15A52A10C2B}" type="slidenum">
              <a:rPr lang="fr-FR" smtClean="0"/>
              <a:t>‹N°›</a:t>
            </a:fld>
            <a:endParaRPr lang="fr-FR"/>
          </a:p>
        </p:txBody>
      </p:sp>
    </p:spTree>
    <p:extLst>
      <p:ext uri="{BB962C8B-B14F-4D97-AF65-F5344CB8AC3E}">
        <p14:creationId xmlns:p14="http://schemas.microsoft.com/office/powerpoint/2010/main" val="1727940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58E820B0-637F-4E72-8147-8848BA779EAB}" type="datetimeFigureOut">
              <a:rPr lang="fr-FR" smtClean="0"/>
              <a:t>27/02/2023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312061-975B-4B33-8B8C-F15A52A10C2B}" type="slidenum">
              <a:rPr lang="fr-FR" smtClean="0"/>
              <a:t>‹N°›</a:t>
            </a:fld>
            <a:endParaRPr lang="fr-F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4724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58E820B0-637F-4E72-8147-8848BA779EAB}" type="datetimeFigureOut">
              <a:rPr lang="fr-FR" smtClean="0"/>
              <a:t>27/02/2023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312061-975B-4B33-8B8C-F15A52A10C2B}" type="slidenum">
              <a:rPr lang="fr-FR" smtClean="0"/>
              <a:t>‹N°›</a:t>
            </a:fld>
            <a:endParaRPr lang="fr-FR"/>
          </a:p>
        </p:txBody>
      </p:sp>
    </p:spTree>
    <p:extLst>
      <p:ext uri="{BB962C8B-B14F-4D97-AF65-F5344CB8AC3E}">
        <p14:creationId xmlns:p14="http://schemas.microsoft.com/office/powerpoint/2010/main" val="3856545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8E820B0-637F-4E72-8147-8848BA779EAB}" type="datetimeFigureOut">
              <a:rPr lang="fr-FR" smtClean="0"/>
              <a:t>27/02/2023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312061-975B-4B33-8B8C-F15A52A10C2B}" type="slidenum">
              <a:rPr lang="fr-FR" smtClean="0"/>
              <a:t>‹N°›</a:t>
            </a:fld>
            <a:endParaRPr lang="fr-FR"/>
          </a:p>
        </p:txBody>
      </p:sp>
    </p:spTree>
    <p:extLst>
      <p:ext uri="{BB962C8B-B14F-4D97-AF65-F5344CB8AC3E}">
        <p14:creationId xmlns:p14="http://schemas.microsoft.com/office/powerpoint/2010/main" val="162862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8E820B0-637F-4E72-8147-8848BA779EAB}" type="datetimeFigureOut">
              <a:rPr lang="fr-FR" smtClean="0"/>
              <a:t>27/02/2023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312061-975B-4B33-8B8C-F15A52A10C2B}" type="slidenum">
              <a:rPr lang="fr-FR" smtClean="0"/>
              <a:t>‹N°›</a:t>
            </a:fld>
            <a:endParaRPr lang="fr-FR"/>
          </a:p>
        </p:txBody>
      </p:sp>
    </p:spTree>
    <p:extLst>
      <p:ext uri="{BB962C8B-B14F-4D97-AF65-F5344CB8AC3E}">
        <p14:creationId xmlns:p14="http://schemas.microsoft.com/office/powerpoint/2010/main" val="3261023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userDrawn="1"/>
        </p:nvSpPr>
        <p:spPr>
          <a:xfrm>
            <a:off x="0" y="6618000"/>
            <a:ext cx="12192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5" name="Rectangle 4"/>
          <p:cNvSpPr/>
          <p:nvPr userDrawn="1"/>
        </p:nvSpPr>
        <p:spPr>
          <a:xfrm>
            <a:off x="0" y="0"/>
            <a:ext cx="12192000" cy="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Tree>
    <p:extLst>
      <p:ext uri="{BB962C8B-B14F-4D97-AF65-F5344CB8AC3E}">
        <p14:creationId xmlns:p14="http://schemas.microsoft.com/office/powerpoint/2010/main" val="3398161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pSp>
        <p:nvGrpSpPr>
          <p:cNvPr id="7" name="Group 6"/>
          <p:cNvGrpSpPr/>
          <p:nvPr userDrawn="1"/>
        </p:nvGrpSpPr>
        <p:grpSpPr>
          <a:xfrm>
            <a:off x="573448" y="1338897"/>
            <a:ext cx="988272" cy="87630"/>
            <a:chOff x="603399" y="1554480"/>
            <a:chExt cx="515620" cy="45720"/>
          </a:xfrm>
        </p:grpSpPr>
        <p:sp>
          <p:nvSpPr>
            <p:cNvPr id="8" name="Oval 7"/>
            <p:cNvSpPr/>
            <p:nvPr/>
          </p:nvSpPr>
          <p:spPr>
            <a:xfrm>
              <a:off x="603399" y="1554480"/>
              <a:ext cx="45720" cy="45720"/>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1" name="Oval 10"/>
            <p:cNvSpPr/>
            <p:nvPr/>
          </p:nvSpPr>
          <p:spPr>
            <a:xfrm>
              <a:off x="720874" y="1554480"/>
              <a:ext cx="45720" cy="45720"/>
            </a:xfrm>
            <a:prstGeom prst="ellipse">
              <a:avLst/>
            </a:prstGeom>
            <a:solidFill>
              <a:schemeClr val="accent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2" name="Oval 11"/>
            <p:cNvSpPr/>
            <p:nvPr/>
          </p:nvSpPr>
          <p:spPr>
            <a:xfrm>
              <a:off x="838349" y="1554480"/>
              <a:ext cx="45720" cy="45720"/>
            </a:xfrm>
            <a:prstGeom prst="ellipse">
              <a:avLst/>
            </a:prstGeom>
            <a:solidFill>
              <a:schemeClr val="accent3"/>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3" name="Oval 12"/>
            <p:cNvSpPr/>
            <p:nvPr/>
          </p:nvSpPr>
          <p:spPr>
            <a:xfrm>
              <a:off x="955824" y="1554480"/>
              <a:ext cx="45720" cy="45720"/>
            </a:xfrm>
            <a:prstGeom prst="ellipse">
              <a:avLst/>
            </a:prstGeom>
            <a:solidFill>
              <a:schemeClr val="accent4"/>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4" name="Oval 13"/>
            <p:cNvSpPr/>
            <p:nvPr/>
          </p:nvSpPr>
          <p:spPr>
            <a:xfrm>
              <a:off x="1073299" y="1554480"/>
              <a:ext cx="45720" cy="45720"/>
            </a:xfrm>
            <a:prstGeom prst="ellipse">
              <a:avLst/>
            </a:prstGeom>
            <a:solidFill>
              <a:schemeClr val="accent5"/>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grpSp>
      <p:sp>
        <p:nvSpPr>
          <p:cNvPr id="15" name="Title 1"/>
          <p:cNvSpPr>
            <a:spLocks noGrp="1"/>
          </p:cNvSpPr>
          <p:nvPr>
            <p:ph type="title" hasCustomPrompt="1"/>
          </p:nvPr>
        </p:nvSpPr>
        <p:spPr>
          <a:xfrm>
            <a:off x="513906" y="697637"/>
            <a:ext cx="10225913" cy="471365"/>
          </a:xfrm>
          <a:prstGeom prst="rect">
            <a:avLst/>
          </a:prstGeom>
        </p:spPr>
        <p:txBody>
          <a:bodyPr wrap="none" lIns="0" tIns="0" rIns="0" bIns="0" anchor="ctr">
            <a:noAutofit/>
          </a:bodyPr>
          <a:lstStyle>
            <a:lvl1pPr algn="l" rtl="0">
              <a:defRPr sz="3733" b="1" baseline="0">
                <a:solidFill>
                  <a:schemeClr val="bg1">
                    <a:lumMod val="50000"/>
                  </a:schemeClr>
                </a:solidFill>
                <a:latin typeface="+mn-lt"/>
              </a:defRPr>
            </a:lvl1pPr>
          </a:lstStyle>
          <a:p>
            <a:r>
              <a:rPr lang="en-US" dirty="0" smtClean="0"/>
              <a:t>CLICK TO EDIT MASTER TITLE STYLE</a:t>
            </a:r>
            <a:endParaRPr lang="en-US" dirty="0"/>
          </a:p>
        </p:txBody>
      </p:sp>
      <p:sp>
        <p:nvSpPr>
          <p:cNvPr id="16" name="Text Placeholder 3"/>
          <p:cNvSpPr>
            <a:spLocks noGrp="1"/>
          </p:cNvSpPr>
          <p:nvPr>
            <p:ph type="body" sz="half" idx="2" hasCustomPrompt="1"/>
          </p:nvPr>
        </p:nvSpPr>
        <p:spPr>
          <a:xfrm>
            <a:off x="542934" y="397994"/>
            <a:ext cx="10225913" cy="267661"/>
          </a:xfrm>
          <a:prstGeom prst="rect">
            <a:avLst/>
          </a:prstGeom>
        </p:spPr>
        <p:txBody>
          <a:bodyPr wrap="square" lIns="0" tIns="0" rIns="0" bIns="0" anchor="ctr">
            <a:noAutofit/>
          </a:bodyPr>
          <a:lstStyle>
            <a:lvl1pPr marL="0" indent="0" algn="l" rtl="0">
              <a:buNone/>
              <a:defRPr sz="1200" b="0" i="0" baseline="0">
                <a:solidFill>
                  <a:schemeClr val="bg1">
                    <a:lumMod val="50000"/>
                  </a:schemeClr>
                </a:solidFill>
                <a:latin typeface="+mn-l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r>
              <a:rPr lang="en-US" dirty="0" smtClean="0"/>
              <a:t>Type the subtitle of your great here</a:t>
            </a:r>
            <a:endParaRPr lang="en-US" dirty="0"/>
          </a:p>
        </p:txBody>
      </p:sp>
    </p:spTree>
    <p:extLst>
      <p:ext uri="{BB962C8B-B14F-4D97-AF65-F5344CB8AC3E}">
        <p14:creationId xmlns:p14="http://schemas.microsoft.com/office/powerpoint/2010/main" val="61028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8E820B0-637F-4E72-8147-8848BA779EAB}" type="datetimeFigureOut">
              <a:rPr lang="fr-FR" smtClean="0"/>
              <a:t>27/02/2023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312061-975B-4B33-8B8C-F15A52A10C2B}" type="slidenum">
              <a:rPr lang="fr-FR" smtClean="0"/>
              <a:t>‹N°›</a:t>
            </a:fld>
            <a:endParaRPr lang="fr-FR"/>
          </a:p>
        </p:txBody>
      </p:sp>
    </p:spTree>
    <p:extLst>
      <p:ext uri="{BB962C8B-B14F-4D97-AF65-F5344CB8AC3E}">
        <p14:creationId xmlns:p14="http://schemas.microsoft.com/office/powerpoint/2010/main" val="1595832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58E820B0-637F-4E72-8147-8848BA779EAB}" type="datetimeFigureOut">
              <a:rPr lang="fr-FR" smtClean="0"/>
              <a:t>27/02/2023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312061-975B-4B33-8B8C-F15A52A10C2B}" type="slidenum">
              <a:rPr lang="fr-FR" smtClean="0"/>
              <a:t>‹N°›</a:t>
            </a:fld>
            <a:endParaRPr lang="fr-FR"/>
          </a:p>
        </p:txBody>
      </p:sp>
    </p:spTree>
    <p:extLst>
      <p:ext uri="{BB962C8B-B14F-4D97-AF65-F5344CB8AC3E}">
        <p14:creationId xmlns:p14="http://schemas.microsoft.com/office/powerpoint/2010/main" val="77541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58E820B0-637F-4E72-8147-8848BA779EAB}" type="datetimeFigureOut">
              <a:rPr lang="fr-FR" smtClean="0"/>
              <a:t>27/02/2023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312061-975B-4B33-8B8C-F15A52A10C2B}" type="slidenum">
              <a:rPr lang="fr-FR" smtClean="0"/>
              <a:t>‹N°›</a:t>
            </a:fld>
            <a:endParaRPr lang="fr-FR"/>
          </a:p>
        </p:txBody>
      </p:sp>
    </p:spTree>
    <p:extLst>
      <p:ext uri="{BB962C8B-B14F-4D97-AF65-F5344CB8AC3E}">
        <p14:creationId xmlns:p14="http://schemas.microsoft.com/office/powerpoint/2010/main" val="742591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58E820B0-637F-4E72-8147-8848BA779EAB}" type="datetimeFigureOut">
              <a:rPr lang="fr-FR" smtClean="0"/>
              <a:t>27/02/2023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3312061-975B-4B33-8B8C-F15A52A10C2B}" type="slidenum">
              <a:rPr lang="fr-FR" smtClean="0"/>
              <a:t>‹N°›</a:t>
            </a:fld>
            <a:endParaRPr lang="fr-FR"/>
          </a:p>
        </p:txBody>
      </p:sp>
    </p:spTree>
    <p:extLst>
      <p:ext uri="{BB962C8B-B14F-4D97-AF65-F5344CB8AC3E}">
        <p14:creationId xmlns:p14="http://schemas.microsoft.com/office/powerpoint/2010/main" val="4185778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58E820B0-637F-4E72-8147-8848BA779EAB}" type="datetimeFigureOut">
              <a:rPr lang="fr-FR" smtClean="0"/>
              <a:t>27/02/2023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3312061-975B-4B33-8B8C-F15A52A10C2B}" type="slidenum">
              <a:rPr lang="fr-FR" smtClean="0"/>
              <a:t>‹N°›</a:t>
            </a:fld>
            <a:endParaRPr lang="fr-FR"/>
          </a:p>
        </p:txBody>
      </p:sp>
    </p:spTree>
    <p:extLst>
      <p:ext uri="{BB962C8B-B14F-4D97-AF65-F5344CB8AC3E}">
        <p14:creationId xmlns:p14="http://schemas.microsoft.com/office/powerpoint/2010/main" val="2071170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E820B0-637F-4E72-8147-8848BA779EAB}" type="datetimeFigureOut">
              <a:rPr lang="fr-FR" smtClean="0"/>
              <a:t>27/02/2023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3312061-975B-4B33-8B8C-F15A52A10C2B}" type="slidenum">
              <a:rPr lang="fr-FR" smtClean="0"/>
              <a:t>‹N°›</a:t>
            </a:fld>
            <a:endParaRPr lang="fr-FR"/>
          </a:p>
        </p:txBody>
      </p:sp>
    </p:spTree>
    <p:extLst>
      <p:ext uri="{BB962C8B-B14F-4D97-AF65-F5344CB8AC3E}">
        <p14:creationId xmlns:p14="http://schemas.microsoft.com/office/powerpoint/2010/main" val="3142842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smtClean="0"/>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58E820B0-637F-4E72-8147-8848BA779EAB}" type="datetimeFigureOut">
              <a:rPr lang="fr-FR" smtClean="0"/>
              <a:t>27/02/2023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312061-975B-4B33-8B8C-F15A52A10C2B}" type="slidenum">
              <a:rPr lang="fr-FR" smtClean="0"/>
              <a:t>‹N°›</a:t>
            </a:fld>
            <a:endParaRPr lang="fr-FR"/>
          </a:p>
        </p:txBody>
      </p:sp>
    </p:spTree>
    <p:extLst>
      <p:ext uri="{BB962C8B-B14F-4D97-AF65-F5344CB8AC3E}">
        <p14:creationId xmlns:p14="http://schemas.microsoft.com/office/powerpoint/2010/main" val="1562078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58E820B0-637F-4E72-8147-8848BA779EAB}" type="datetimeFigureOut">
              <a:rPr lang="fr-FR" smtClean="0"/>
              <a:t>27/02/2023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312061-975B-4B33-8B8C-F15A52A10C2B}" type="slidenum">
              <a:rPr lang="fr-FR" smtClean="0"/>
              <a:t>‹N°›</a:t>
            </a:fld>
            <a:endParaRPr lang="fr-FR"/>
          </a:p>
        </p:txBody>
      </p:sp>
    </p:spTree>
    <p:extLst>
      <p:ext uri="{BB962C8B-B14F-4D97-AF65-F5344CB8AC3E}">
        <p14:creationId xmlns:p14="http://schemas.microsoft.com/office/powerpoint/2010/main" val="2332418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8E820B0-637F-4E72-8147-8848BA779EAB}" type="datetimeFigureOut">
              <a:rPr lang="fr-FR" smtClean="0"/>
              <a:t>27/02/2023</a:t>
            </a:fld>
            <a:endParaRPr lang="fr-F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63312061-975B-4B33-8B8C-F15A52A10C2B}" type="slidenum">
              <a:rPr lang="fr-FR" smtClean="0"/>
              <a:t>‹N°›</a:t>
            </a:fld>
            <a:endParaRPr lang="fr-FR"/>
          </a:p>
        </p:txBody>
      </p:sp>
    </p:spTree>
    <p:extLst>
      <p:ext uri="{BB962C8B-B14F-4D97-AF65-F5344CB8AC3E}">
        <p14:creationId xmlns:p14="http://schemas.microsoft.com/office/powerpoint/2010/main" val="125313252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ma"/><Relationship Id="rId2" Type="http://schemas.microsoft.com/office/2007/relationships/media" Target="../media/media1.wm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audio" Target="../media/media2.wma"/><Relationship Id="rId2" Type="http://schemas.microsoft.com/office/2007/relationships/media" Target="../media/media2.wm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png"/><Relationship Id="rId3" Type="http://schemas.openxmlformats.org/officeDocument/2006/relationships/audio" Target="../media/media3.wma"/><Relationship Id="rId7" Type="http://schemas.openxmlformats.org/officeDocument/2006/relationships/image" Target="../media/image4.png"/><Relationship Id="rId12" Type="http://schemas.openxmlformats.org/officeDocument/2006/relationships/image" Target="NULL"/><Relationship Id="rId2" Type="http://schemas.microsoft.com/office/2007/relationships/media" Target="../media/media3.wma"/><Relationship Id="rId1" Type="http://schemas.openxmlformats.org/officeDocument/2006/relationships/tags" Target="../tags/tag3.xml"/><Relationship Id="rId6" Type="http://schemas.openxmlformats.org/officeDocument/2006/relationships/image" Target="NULL"/><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NULL"/><Relationship Id="rId4" Type="http://schemas.openxmlformats.org/officeDocument/2006/relationships/slideLayout" Target="../slideLayouts/slideLayout7.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1.png"/><Relationship Id="rId3" Type="http://schemas.openxmlformats.org/officeDocument/2006/relationships/audio" Target="../media/media4.wma"/><Relationship Id="rId7" Type="http://schemas.openxmlformats.org/officeDocument/2006/relationships/image" Target="../media/image8.png"/><Relationship Id="rId12" Type="http://schemas.openxmlformats.org/officeDocument/2006/relationships/image" Target="../media/image8.svg"/><Relationship Id="rId17" Type="http://schemas.openxmlformats.org/officeDocument/2006/relationships/image" Target="../media/image2.png"/><Relationship Id="rId2" Type="http://schemas.microsoft.com/office/2007/relationships/media" Target="../media/media4.wma"/><Relationship Id="rId16" Type="http://schemas.openxmlformats.org/officeDocument/2006/relationships/image" Target="../media/image12.svg"/><Relationship Id="rId1" Type="http://schemas.openxmlformats.org/officeDocument/2006/relationships/tags" Target="../tags/tag4.xml"/><Relationship Id="rId6" Type="http://schemas.openxmlformats.org/officeDocument/2006/relationships/image" Target="../media/image2.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image" Target="../media/image6.svg"/><Relationship Id="rId4" Type="http://schemas.openxmlformats.org/officeDocument/2006/relationships/slideLayout" Target="../slideLayouts/slideLayout7.xml"/><Relationship Id="rId9" Type="http://schemas.openxmlformats.org/officeDocument/2006/relationships/image" Target="../media/image9.png"/><Relationship Id="rId1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2.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NUL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png"/><Relationship Id="rId3" Type="http://schemas.openxmlformats.org/officeDocument/2006/relationships/audio" Target="../media/media7.wma"/><Relationship Id="rId7" Type="http://schemas.openxmlformats.org/officeDocument/2006/relationships/image" Target="../media/image16.png"/><Relationship Id="rId12" Type="http://schemas.openxmlformats.org/officeDocument/2006/relationships/image" Target="NULL"/><Relationship Id="rId2" Type="http://schemas.microsoft.com/office/2007/relationships/media" Target="../media/media7.wma"/><Relationship Id="rId1" Type="http://schemas.openxmlformats.org/officeDocument/2006/relationships/tags" Target="../tags/tag5.xml"/><Relationship Id="rId6" Type="http://schemas.openxmlformats.org/officeDocument/2006/relationships/image" Target="NULL"/><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NULL"/><Relationship Id="rId4" Type="http://schemas.openxmlformats.org/officeDocument/2006/relationships/slideLayout" Target="../slideLayouts/slideLayout7.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999656" y="3207632"/>
            <a:ext cx="5904656" cy="1683402"/>
          </a:xfrm>
        </p:spPr>
        <p:txBody>
          <a:bodyPr>
            <a:normAutofit fontScale="90000"/>
          </a:bodyPr>
          <a:lstStyle/>
          <a:p>
            <a:pPr lvl="0" algn="ctr" rtl="1"/>
            <a:r>
              <a:rPr lang="ar-DZ" sz="2000" dirty="0"/>
              <a:t>وزارة التعليم العالي والبحث العلمي</a:t>
            </a:r>
            <a:br>
              <a:rPr lang="ar-DZ" sz="2000" dirty="0"/>
            </a:br>
            <a:r>
              <a:rPr lang="ar-DZ" sz="2000" dirty="0"/>
              <a:t>جامعة باجي مختار –عنابة-</a:t>
            </a:r>
            <a:br>
              <a:rPr lang="ar-DZ" sz="2000" dirty="0"/>
            </a:br>
            <a:r>
              <a:rPr lang="ar-DZ" sz="2000" dirty="0"/>
              <a:t>كلية العلوم الاقتصادية، التجارية وعلوم التسيير</a:t>
            </a:r>
            <a:r>
              <a:rPr lang="fr-FR" sz="2000" dirty="0"/>
              <a:t/>
            </a:r>
            <a:br>
              <a:rPr lang="fr-FR" sz="2000" dirty="0"/>
            </a:br>
            <a:r>
              <a:rPr lang="ar-DZ" sz="2000" dirty="0"/>
              <a:t>قسم العلوم المالية</a:t>
            </a:r>
            <a:br>
              <a:rPr lang="ar-DZ" sz="2000" dirty="0"/>
            </a:br>
            <a:r>
              <a:rPr lang="ar-DZ" sz="2000" dirty="0"/>
              <a:t>مقياس :</a:t>
            </a:r>
            <a:r>
              <a:rPr lang="ar-SA" sz="2000" dirty="0"/>
              <a:t>المعايير الشرعية للمؤسسات المالية الإسلامية</a:t>
            </a:r>
            <a:r>
              <a:rPr lang="ar-DZ" sz="2000" dirty="0"/>
              <a:t/>
            </a:r>
            <a:br>
              <a:rPr lang="ar-DZ" sz="2000" dirty="0"/>
            </a:br>
            <a:r>
              <a:rPr lang="ar-SA" sz="2000" dirty="0"/>
              <a:t>سنة ثالثة ليسانس تمهيني مالية وصيرفة إسلامية</a:t>
            </a:r>
            <a:r>
              <a:rPr lang="fr-FR" sz="2000" dirty="0"/>
              <a:t/>
            </a:r>
            <a:br>
              <a:rPr lang="fr-FR" sz="2000" dirty="0"/>
            </a:br>
            <a:r>
              <a:rPr lang="fr-FR" sz="2000" dirty="0"/>
              <a:t/>
            </a:r>
            <a:br>
              <a:rPr lang="fr-FR" sz="2000" dirty="0"/>
            </a:br>
            <a:r>
              <a:rPr lang="ar-DZ" sz="2000" dirty="0"/>
              <a:t/>
            </a:r>
            <a:br>
              <a:rPr lang="ar-DZ" sz="2000" dirty="0"/>
            </a:br>
            <a:r>
              <a:rPr lang="ar-DZ" sz="2000" dirty="0"/>
              <a:t/>
            </a:r>
            <a:br>
              <a:rPr lang="ar-DZ" sz="2000" dirty="0"/>
            </a:br>
            <a:r>
              <a:rPr lang="ar-DZ" sz="2000" dirty="0"/>
              <a:t/>
            </a:r>
            <a:br>
              <a:rPr lang="ar-DZ" sz="2000" dirty="0"/>
            </a:br>
            <a:r>
              <a:rPr lang="ar-DZ" sz="2000" dirty="0"/>
              <a:t/>
            </a:r>
            <a:br>
              <a:rPr lang="ar-DZ" sz="2000" dirty="0"/>
            </a:br>
            <a:r>
              <a:rPr lang="ar-DZ" sz="1800" dirty="0"/>
              <a:t/>
            </a:r>
            <a:br>
              <a:rPr lang="ar-DZ" sz="1800" dirty="0"/>
            </a:br>
            <a:r>
              <a:rPr lang="fr-FR" sz="1800" dirty="0"/>
              <a:t/>
            </a:r>
            <a:br>
              <a:rPr lang="fr-FR" sz="1800" dirty="0"/>
            </a:br>
            <a:r>
              <a:rPr lang="ar-DZ" sz="1800" dirty="0" smtClean="0"/>
              <a:t>تابع </a:t>
            </a:r>
            <a:r>
              <a:rPr lang="ar-DZ" sz="2200" b="1" dirty="0" smtClean="0">
                <a:cs typeface="+mn-cs"/>
              </a:rPr>
              <a:t>للمحاضرة الرابعة: </a:t>
            </a:r>
            <a:r>
              <a:rPr lang="ar-DZ" sz="2200" dirty="0" smtClean="0"/>
              <a:t>المعاوضات</a:t>
            </a:r>
            <a:r>
              <a:rPr lang="ar-SA" sz="2200" dirty="0" smtClean="0"/>
              <a:t>.</a:t>
            </a:r>
            <a:r>
              <a:rPr lang="fr-FR" dirty="0"/>
              <a:t/>
            </a:r>
            <a:br>
              <a:rPr lang="fr-FR" dirty="0"/>
            </a:br>
            <a:endParaRPr lang="fr-FR" b="1" dirty="0">
              <a:solidFill>
                <a:srgbClr val="C00000"/>
              </a:solidFill>
            </a:endParaRPr>
          </a:p>
        </p:txBody>
      </p:sp>
      <p:sp>
        <p:nvSpPr>
          <p:cNvPr id="3" name="Sous-titre 2"/>
          <p:cNvSpPr>
            <a:spLocks noGrp="1"/>
          </p:cNvSpPr>
          <p:nvPr>
            <p:ph type="subTitle" idx="1"/>
          </p:nvPr>
        </p:nvSpPr>
        <p:spPr>
          <a:xfrm>
            <a:off x="2738414" y="5085184"/>
            <a:ext cx="6858000" cy="824830"/>
          </a:xfrm>
        </p:spPr>
        <p:txBody>
          <a:bodyPr>
            <a:normAutofit/>
          </a:bodyPr>
          <a:lstStyle/>
          <a:p>
            <a:pPr rtl="1"/>
            <a:r>
              <a:rPr lang="ar-DZ" b="1" dirty="0"/>
              <a:t>من إعداد الدكتورة:  بارة سهيلة – أستاذ(ة) محاضر(ة)- أ-</a:t>
            </a:r>
          </a:p>
          <a:p>
            <a:pPr rtl="1"/>
            <a:r>
              <a:rPr lang="ar-DZ" b="1" dirty="0"/>
              <a:t>السنة الجامعية: 2021-2022</a:t>
            </a:r>
          </a:p>
        </p:txBody>
      </p:sp>
      <p:pic>
        <p:nvPicPr>
          <p:cNvPr id="4" name="Image 3"/>
          <p:cNvPicPr>
            <a:picLocks noChangeAspect="1"/>
          </p:cNvPicPr>
          <p:nvPr/>
        </p:nvPicPr>
        <p:blipFill>
          <a:blip r:embed="rId5"/>
          <a:stretch>
            <a:fillRect/>
          </a:stretch>
        </p:blipFill>
        <p:spPr>
          <a:xfrm>
            <a:off x="8904312" y="0"/>
            <a:ext cx="1763688" cy="1412776"/>
          </a:xfrm>
          <a:prstGeom prst="rect">
            <a:avLst/>
          </a:prstGeom>
          <a:ln>
            <a:noFill/>
          </a:ln>
          <a:effectLst>
            <a:softEdge rad="112500"/>
          </a:effectLst>
        </p:spPr>
      </p:pic>
      <p:pic>
        <p:nvPicPr>
          <p:cNvPr id="5" name="Image 4"/>
          <p:cNvPicPr>
            <a:picLocks noChangeAspect="1"/>
          </p:cNvPicPr>
          <p:nvPr/>
        </p:nvPicPr>
        <p:blipFill>
          <a:blip r:embed="rId5"/>
          <a:stretch>
            <a:fillRect/>
          </a:stretch>
        </p:blipFill>
        <p:spPr>
          <a:xfrm>
            <a:off x="1524000" y="0"/>
            <a:ext cx="2071670" cy="1218626"/>
          </a:xfrm>
          <a:prstGeom prst="rect">
            <a:avLst/>
          </a:prstGeom>
          <a:ln>
            <a:noFill/>
          </a:ln>
          <a:effectLst>
            <a:softEdge rad="112500"/>
          </a:effec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29258854"/>
      </p:ext>
    </p:extLst>
  </p:cSld>
  <p:clrMapOvr>
    <a:masterClrMapping/>
  </p:clrMapOvr>
  <mc:AlternateContent xmlns:mc="http://schemas.openxmlformats.org/markup-compatibility/2006" xmlns:p14="http://schemas.microsoft.com/office/powerpoint/2010/main">
    <mc:Choice Requires="p14">
      <p:transition spd="slow" p14:dur="2000" advTm="12530"/>
    </mc:Choice>
    <mc:Fallback xmlns="">
      <p:transition spd="slow" advTm="12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amond(in)">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diamond(in)">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diamond(in)">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22"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297;p49"/>
          <p:cNvGrpSpPr/>
          <p:nvPr/>
        </p:nvGrpSpPr>
        <p:grpSpPr>
          <a:xfrm>
            <a:off x="6" y="729877"/>
            <a:ext cx="12141401" cy="6146799"/>
            <a:chOff x="1657985" y="3214987"/>
            <a:chExt cx="736241" cy="720027"/>
          </a:xfrm>
        </p:grpSpPr>
        <p:sp>
          <p:nvSpPr>
            <p:cNvPr id="4" name="Google Shape;1299;p49"/>
            <p:cNvSpPr/>
            <p:nvPr/>
          </p:nvSpPr>
          <p:spPr>
            <a:xfrm>
              <a:off x="1657985" y="3413342"/>
              <a:ext cx="198091" cy="294484"/>
            </a:xfrm>
            <a:custGeom>
              <a:avLst/>
              <a:gdLst/>
              <a:ahLst/>
              <a:cxnLst/>
              <a:rect l="l" t="t" r="r" b="b"/>
              <a:pathLst>
                <a:path w="204" h="242" extrusionOk="0">
                  <a:moveTo>
                    <a:pt x="57" y="222"/>
                  </a:moveTo>
                  <a:cubicBezTo>
                    <a:pt x="57" y="214"/>
                    <a:pt x="61" y="207"/>
                    <a:pt x="67" y="202"/>
                  </a:cubicBezTo>
                  <a:cubicBezTo>
                    <a:pt x="76" y="195"/>
                    <a:pt x="88" y="191"/>
                    <a:pt x="102" y="191"/>
                  </a:cubicBezTo>
                  <a:cubicBezTo>
                    <a:pt x="116" y="191"/>
                    <a:pt x="129" y="195"/>
                    <a:pt x="137" y="202"/>
                  </a:cubicBezTo>
                  <a:cubicBezTo>
                    <a:pt x="144" y="207"/>
                    <a:pt x="147" y="214"/>
                    <a:pt x="147" y="222"/>
                  </a:cubicBezTo>
                  <a:cubicBezTo>
                    <a:pt x="147" y="230"/>
                    <a:pt x="143" y="237"/>
                    <a:pt x="137" y="242"/>
                  </a:cubicBezTo>
                  <a:cubicBezTo>
                    <a:pt x="190" y="242"/>
                    <a:pt x="190" y="242"/>
                    <a:pt x="190" y="242"/>
                  </a:cubicBezTo>
                  <a:cubicBezTo>
                    <a:pt x="198" y="242"/>
                    <a:pt x="204" y="236"/>
                    <a:pt x="204" y="227"/>
                  </a:cubicBezTo>
                  <a:cubicBezTo>
                    <a:pt x="204" y="67"/>
                    <a:pt x="204" y="67"/>
                    <a:pt x="204" y="67"/>
                  </a:cubicBezTo>
                  <a:cubicBezTo>
                    <a:pt x="204" y="59"/>
                    <a:pt x="198" y="53"/>
                    <a:pt x="190" y="53"/>
                  </a:cubicBezTo>
                  <a:cubicBezTo>
                    <a:pt x="120" y="53"/>
                    <a:pt x="120" y="53"/>
                    <a:pt x="120" y="53"/>
                  </a:cubicBezTo>
                  <a:cubicBezTo>
                    <a:pt x="118" y="52"/>
                    <a:pt x="115" y="50"/>
                    <a:pt x="115" y="47"/>
                  </a:cubicBezTo>
                  <a:cubicBezTo>
                    <a:pt x="115" y="42"/>
                    <a:pt x="115" y="38"/>
                    <a:pt x="120" y="34"/>
                  </a:cubicBezTo>
                  <a:cubicBezTo>
                    <a:pt x="122" y="33"/>
                    <a:pt x="125" y="31"/>
                    <a:pt x="128" y="30"/>
                  </a:cubicBezTo>
                  <a:cubicBezTo>
                    <a:pt x="136" y="25"/>
                    <a:pt x="137" y="15"/>
                    <a:pt x="129" y="9"/>
                  </a:cubicBezTo>
                  <a:cubicBezTo>
                    <a:pt x="122" y="3"/>
                    <a:pt x="112" y="0"/>
                    <a:pt x="102" y="1"/>
                  </a:cubicBezTo>
                  <a:cubicBezTo>
                    <a:pt x="93" y="0"/>
                    <a:pt x="82" y="3"/>
                    <a:pt x="75" y="9"/>
                  </a:cubicBezTo>
                  <a:cubicBezTo>
                    <a:pt x="68" y="15"/>
                    <a:pt x="69" y="25"/>
                    <a:pt x="77" y="30"/>
                  </a:cubicBezTo>
                  <a:cubicBezTo>
                    <a:pt x="80" y="31"/>
                    <a:pt x="82" y="33"/>
                    <a:pt x="85" y="34"/>
                  </a:cubicBezTo>
                  <a:cubicBezTo>
                    <a:pt x="89" y="38"/>
                    <a:pt x="90" y="42"/>
                    <a:pt x="89" y="47"/>
                  </a:cubicBezTo>
                  <a:cubicBezTo>
                    <a:pt x="89" y="50"/>
                    <a:pt x="87" y="52"/>
                    <a:pt x="85" y="53"/>
                  </a:cubicBezTo>
                  <a:cubicBezTo>
                    <a:pt x="15" y="53"/>
                    <a:pt x="15" y="53"/>
                    <a:pt x="15" y="53"/>
                  </a:cubicBezTo>
                  <a:cubicBezTo>
                    <a:pt x="7" y="53"/>
                    <a:pt x="0" y="59"/>
                    <a:pt x="0" y="67"/>
                  </a:cubicBezTo>
                  <a:cubicBezTo>
                    <a:pt x="0" y="227"/>
                    <a:pt x="0" y="227"/>
                    <a:pt x="0" y="227"/>
                  </a:cubicBezTo>
                  <a:cubicBezTo>
                    <a:pt x="0" y="236"/>
                    <a:pt x="7" y="242"/>
                    <a:pt x="15" y="242"/>
                  </a:cubicBezTo>
                  <a:cubicBezTo>
                    <a:pt x="68" y="242"/>
                    <a:pt x="68" y="242"/>
                    <a:pt x="68" y="242"/>
                  </a:cubicBezTo>
                  <a:cubicBezTo>
                    <a:pt x="61" y="237"/>
                    <a:pt x="57" y="230"/>
                    <a:pt x="57" y="222"/>
                  </a:cubicBezTo>
                  <a:close/>
                </a:path>
              </a:pathLst>
            </a:custGeom>
            <a:solidFill>
              <a:srgbClr val="B7B7B7"/>
            </a:solidFill>
            <a:ln>
              <a:noFill/>
            </a:ln>
          </p:spPr>
          <p:txBody>
            <a:bodyPr spcFirstLastPara="1" wrap="square" lIns="68575" tIns="34275" rIns="68575" bIns="34275" anchor="t" anchorCtr="0">
              <a:noAutofit/>
            </a:bodyPr>
            <a:lstStyle/>
            <a:p>
              <a:pPr marL="0" marR="0" lvl="0" indent="0" algn="r" rtl="1">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5" name="Google Shape;1300;p49"/>
            <p:cNvSpPr/>
            <p:nvPr/>
          </p:nvSpPr>
          <p:spPr>
            <a:xfrm>
              <a:off x="1849800" y="3214987"/>
              <a:ext cx="223810" cy="246067"/>
            </a:xfrm>
            <a:custGeom>
              <a:avLst/>
              <a:gdLst/>
              <a:ahLst/>
              <a:cxnLst/>
              <a:rect l="l" t="t" r="r" b="b"/>
              <a:pathLst>
                <a:path w="241" h="204" extrusionOk="0">
                  <a:moveTo>
                    <a:pt x="20" y="57"/>
                  </a:moveTo>
                  <a:cubicBezTo>
                    <a:pt x="27" y="57"/>
                    <a:pt x="35" y="61"/>
                    <a:pt x="40" y="67"/>
                  </a:cubicBezTo>
                  <a:cubicBezTo>
                    <a:pt x="47" y="76"/>
                    <a:pt x="51" y="88"/>
                    <a:pt x="51" y="102"/>
                  </a:cubicBezTo>
                  <a:cubicBezTo>
                    <a:pt x="51" y="116"/>
                    <a:pt x="47" y="128"/>
                    <a:pt x="40" y="137"/>
                  </a:cubicBezTo>
                  <a:cubicBezTo>
                    <a:pt x="35" y="143"/>
                    <a:pt x="27" y="147"/>
                    <a:pt x="20" y="147"/>
                  </a:cubicBezTo>
                  <a:cubicBezTo>
                    <a:pt x="12" y="147"/>
                    <a:pt x="5" y="143"/>
                    <a:pt x="0" y="137"/>
                  </a:cubicBezTo>
                  <a:cubicBezTo>
                    <a:pt x="0" y="189"/>
                    <a:pt x="0" y="189"/>
                    <a:pt x="0" y="189"/>
                  </a:cubicBezTo>
                  <a:cubicBezTo>
                    <a:pt x="0" y="197"/>
                    <a:pt x="6" y="204"/>
                    <a:pt x="14" y="204"/>
                  </a:cubicBezTo>
                  <a:cubicBezTo>
                    <a:pt x="175" y="204"/>
                    <a:pt x="175" y="204"/>
                    <a:pt x="175" y="204"/>
                  </a:cubicBezTo>
                  <a:cubicBezTo>
                    <a:pt x="183" y="204"/>
                    <a:pt x="189" y="197"/>
                    <a:pt x="189" y="189"/>
                  </a:cubicBezTo>
                  <a:cubicBezTo>
                    <a:pt x="189" y="119"/>
                    <a:pt x="189" y="119"/>
                    <a:pt x="189" y="119"/>
                  </a:cubicBezTo>
                  <a:cubicBezTo>
                    <a:pt x="190" y="117"/>
                    <a:pt x="192" y="115"/>
                    <a:pt x="195" y="115"/>
                  </a:cubicBezTo>
                  <a:cubicBezTo>
                    <a:pt x="200" y="115"/>
                    <a:pt x="204" y="115"/>
                    <a:pt x="207" y="119"/>
                  </a:cubicBezTo>
                  <a:cubicBezTo>
                    <a:pt x="209" y="122"/>
                    <a:pt x="210" y="125"/>
                    <a:pt x="212" y="127"/>
                  </a:cubicBezTo>
                  <a:cubicBezTo>
                    <a:pt x="217" y="135"/>
                    <a:pt x="227" y="136"/>
                    <a:pt x="233" y="129"/>
                  </a:cubicBezTo>
                  <a:cubicBezTo>
                    <a:pt x="239" y="122"/>
                    <a:pt x="241" y="112"/>
                    <a:pt x="241" y="102"/>
                  </a:cubicBezTo>
                  <a:cubicBezTo>
                    <a:pt x="241" y="92"/>
                    <a:pt x="239" y="82"/>
                    <a:pt x="233" y="75"/>
                  </a:cubicBezTo>
                  <a:cubicBezTo>
                    <a:pt x="227" y="68"/>
                    <a:pt x="217" y="69"/>
                    <a:pt x="212" y="77"/>
                  </a:cubicBezTo>
                  <a:cubicBezTo>
                    <a:pt x="210" y="79"/>
                    <a:pt x="209" y="82"/>
                    <a:pt x="207" y="85"/>
                  </a:cubicBezTo>
                  <a:cubicBezTo>
                    <a:pt x="204" y="89"/>
                    <a:pt x="200" y="89"/>
                    <a:pt x="195" y="89"/>
                  </a:cubicBezTo>
                  <a:cubicBezTo>
                    <a:pt x="192" y="89"/>
                    <a:pt x="190" y="87"/>
                    <a:pt x="189" y="85"/>
                  </a:cubicBezTo>
                  <a:cubicBezTo>
                    <a:pt x="189" y="15"/>
                    <a:pt x="189" y="15"/>
                    <a:pt x="189" y="15"/>
                  </a:cubicBezTo>
                  <a:cubicBezTo>
                    <a:pt x="189" y="6"/>
                    <a:pt x="183" y="0"/>
                    <a:pt x="175" y="0"/>
                  </a:cubicBezTo>
                  <a:cubicBezTo>
                    <a:pt x="14" y="0"/>
                    <a:pt x="14" y="0"/>
                    <a:pt x="14" y="0"/>
                  </a:cubicBezTo>
                  <a:cubicBezTo>
                    <a:pt x="6" y="0"/>
                    <a:pt x="0" y="6"/>
                    <a:pt x="0" y="15"/>
                  </a:cubicBezTo>
                  <a:cubicBezTo>
                    <a:pt x="0" y="67"/>
                    <a:pt x="0" y="67"/>
                    <a:pt x="0" y="67"/>
                  </a:cubicBezTo>
                  <a:cubicBezTo>
                    <a:pt x="5" y="61"/>
                    <a:pt x="12" y="57"/>
                    <a:pt x="20" y="57"/>
                  </a:cubicBezTo>
                  <a:close/>
                </a:path>
              </a:pathLst>
            </a:custGeom>
            <a:solidFill>
              <a:srgbClr val="CC0000"/>
            </a:solidFill>
            <a:ln>
              <a:noFill/>
            </a:ln>
          </p:spPr>
          <p:txBody>
            <a:bodyPr spcFirstLastPara="1" wrap="square" lIns="68575" tIns="34275" rIns="68575" bIns="34275" anchor="t" anchorCtr="0">
              <a:noAutofit/>
            </a:bodyPr>
            <a:lstStyle/>
            <a:p>
              <a:pPr marL="0" marR="0" lvl="0" indent="0" algn="r" rtl="1">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 name="Google Shape;1301;p49"/>
            <p:cNvSpPr/>
            <p:nvPr/>
          </p:nvSpPr>
          <p:spPr>
            <a:xfrm>
              <a:off x="2027631" y="3214987"/>
              <a:ext cx="219646" cy="246067"/>
            </a:xfrm>
            <a:custGeom>
              <a:avLst/>
              <a:gdLst/>
              <a:ahLst/>
              <a:cxnLst/>
              <a:rect l="l" t="t" r="r" b="b"/>
              <a:pathLst>
                <a:path w="242" h="204" extrusionOk="0">
                  <a:moveTo>
                    <a:pt x="20" y="57"/>
                  </a:moveTo>
                  <a:cubicBezTo>
                    <a:pt x="28" y="57"/>
                    <a:pt x="35" y="61"/>
                    <a:pt x="40" y="67"/>
                  </a:cubicBezTo>
                  <a:cubicBezTo>
                    <a:pt x="47" y="76"/>
                    <a:pt x="51" y="88"/>
                    <a:pt x="51" y="102"/>
                  </a:cubicBezTo>
                  <a:cubicBezTo>
                    <a:pt x="51" y="116"/>
                    <a:pt x="47" y="128"/>
                    <a:pt x="40" y="137"/>
                  </a:cubicBezTo>
                  <a:cubicBezTo>
                    <a:pt x="35" y="143"/>
                    <a:pt x="28" y="147"/>
                    <a:pt x="20" y="147"/>
                  </a:cubicBezTo>
                  <a:cubicBezTo>
                    <a:pt x="12" y="147"/>
                    <a:pt x="5" y="143"/>
                    <a:pt x="0" y="137"/>
                  </a:cubicBezTo>
                  <a:cubicBezTo>
                    <a:pt x="0" y="189"/>
                    <a:pt x="0" y="189"/>
                    <a:pt x="0" y="189"/>
                  </a:cubicBezTo>
                  <a:cubicBezTo>
                    <a:pt x="0" y="197"/>
                    <a:pt x="6" y="204"/>
                    <a:pt x="14" y="204"/>
                  </a:cubicBezTo>
                  <a:cubicBezTo>
                    <a:pt x="175" y="204"/>
                    <a:pt x="175" y="204"/>
                    <a:pt x="175" y="204"/>
                  </a:cubicBezTo>
                  <a:cubicBezTo>
                    <a:pt x="183" y="204"/>
                    <a:pt x="189" y="197"/>
                    <a:pt x="189" y="189"/>
                  </a:cubicBezTo>
                  <a:cubicBezTo>
                    <a:pt x="189" y="119"/>
                    <a:pt x="189" y="119"/>
                    <a:pt x="189" y="119"/>
                  </a:cubicBezTo>
                  <a:cubicBezTo>
                    <a:pt x="190" y="117"/>
                    <a:pt x="192" y="115"/>
                    <a:pt x="195" y="115"/>
                  </a:cubicBezTo>
                  <a:cubicBezTo>
                    <a:pt x="200" y="115"/>
                    <a:pt x="204" y="115"/>
                    <a:pt x="208" y="119"/>
                  </a:cubicBezTo>
                  <a:cubicBezTo>
                    <a:pt x="209" y="122"/>
                    <a:pt x="211" y="125"/>
                    <a:pt x="212" y="127"/>
                  </a:cubicBezTo>
                  <a:cubicBezTo>
                    <a:pt x="217" y="135"/>
                    <a:pt x="227" y="136"/>
                    <a:pt x="233" y="129"/>
                  </a:cubicBezTo>
                  <a:cubicBezTo>
                    <a:pt x="239" y="122"/>
                    <a:pt x="242" y="112"/>
                    <a:pt x="241" y="102"/>
                  </a:cubicBezTo>
                  <a:cubicBezTo>
                    <a:pt x="242" y="92"/>
                    <a:pt x="239" y="82"/>
                    <a:pt x="233" y="75"/>
                  </a:cubicBezTo>
                  <a:cubicBezTo>
                    <a:pt x="227" y="68"/>
                    <a:pt x="217" y="69"/>
                    <a:pt x="212" y="77"/>
                  </a:cubicBezTo>
                  <a:cubicBezTo>
                    <a:pt x="211" y="79"/>
                    <a:pt x="209" y="82"/>
                    <a:pt x="208" y="85"/>
                  </a:cubicBezTo>
                  <a:cubicBezTo>
                    <a:pt x="204" y="89"/>
                    <a:pt x="200" y="89"/>
                    <a:pt x="195" y="89"/>
                  </a:cubicBezTo>
                  <a:cubicBezTo>
                    <a:pt x="192" y="89"/>
                    <a:pt x="190" y="87"/>
                    <a:pt x="189" y="85"/>
                  </a:cubicBezTo>
                  <a:cubicBezTo>
                    <a:pt x="189" y="15"/>
                    <a:pt x="189" y="15"/>
                    <a:pt x="189" y="15"/>
                  </a:cubicBezTo>
                  <a:cubicBezTo>
                    <a:pt x="189" y="6"/>
                    <a:pt x="183" y="0"/>
                    <a:pt x="175" y="0"/>
                  </a:cubicBezTo>
                  <a:cubicBezTo>
                    <a:pt x="14" y="0"/>
                    <a:pt x="14" y="0"/>
                    <a:pt x="14" y="0"/>
                  </a:cubicBezTo>
                  <a:cubicBezTo>
                    <a:pt x="6" y="0"/>
                    <a:pt x="0" y="6"/>
                    <a:pt x="0" y="15"/>
                  </a:cubicBezTo>
                  <a:cubicBezTo>
                    <a:pt x="0" y="67"/>
                    <a:pt x="0" y="67"/>
                    <a:pt x="0" y="67"/>
                  </a:cubicBezTo>
                  <a:cubicBezTo>
                    <a:pt x="5" y="61"/>
                    <a:pt x="12" y="57"/>
                    <a:pt x="20" y="57"/>
                  </a:cubicBezTo>
                  <a:close/>
                </a:path>
              </a:pathLst>
            </a:custGeom>
            <a:solidFill>
              <a:srgbClr val="E69138"/>
            </a:solidFill>
            <a:ln>
              <a:noFill/>
            </a:ln>
          </p:spPr>
          <p:txBody>
            <a:bodyPr spcFirstLastPara="1" wrap="square" lIns="68575" tIns="34275" rIns="68575" bIns="34275" anchor="t" anchorCtr="0">
              <a:noAutofit/>
            </a:bodyPr>
            <a:lstStyle/>
            <a:p>
              <a:pPr marL="0" marR="0" lvl="0" indent="0" algn="r" rtl="1">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7" name="Google Shape;1302;p49"/>
            <p:cNvSpPr/>
            <p:nvPr/>
          </p:nvSpPr>
          <p:spPr>
            <a:xfrm>
              <a:off x="1657985" y="3672525"/>
              <a:ext cx="189765" cy="262488"/>
            </a:xfrm>
            <a:custGeom>
              <a:avLst/>
              <a:gdLst/>
              <a:ahLst/>
              <a:cxnLst/>
              <a:rect l="l" t="t" r="r" b="b"/>
              <a:pathLst>
                <a:path w="197" h="250" extrusionOk="0">
                  <a:moveTo>
                    <a:pt x="177" y="192"/>
                  </a:moveTo>
                  <a:cubicBezTo>
                    <a:pt x="169" y="192"/>
                    <a:pt x="162" y="189"/>
                    <a:pt x="157" y="183"/>
                  </a:cubicBezTo>
                  <a:cubicBezTo>
                    <a:pt x="150" y="174"/>
                    <a:pt x="146" y="161"/>
                    <a:pt x="146" y="147"/>
                  </a:cubicBezTo>
                  <a:cubicBezTo>
                    <a:pt x="146" y="134"/>
                    <a:pt x="150" y="121"/>
                    <a:pt x="157" y="112"/>
                  </a:cubicBezTo>
                  <a:cubicBezTo>
                    <a:pt x="162" y="106"/>
                    <a:pt x="169" y="103"/>
                    <a:pt x="177" y="103"/>
                  </a:cubicBezTo>
                  <a:cubicBezTo>
                    <a:pt x="185" y="103"/>
                    <a:pt x="192" y="106"/>
                    <a:pt x="197" y="113"/>
                  </a:cubicBezTo>
                  <a:cubicBezTo>
                    <a:pt x="197" y="67"/>
                    <a:pt x="197" y="67"/>
                    <a:pt x="197" y="67"/>
                  </a:cubicBezTo>
                  <a:cubicBezTo>
                    <a:pt x="197" y="59"/>
                    <a:pt x="191" y="53"/>
                    <a:pt x="182" y="53"/>
                  </a:cubicBezTo>
                  <a:cubicBezTo>
                    <a:pt x="120" y="53"/>
                    <a:pt x="120" y="53"/>
                    <a:pt x="120" y="53"/>
                  </a:cubicBezTo>
                  <a:cubicBezTo>
                    <a:pt x="118" y="52"/>
                    <a:pt x="115" y="50"/>
                    <a:pt x="115" y="47"/>
                  </a:cubicBezTo>
                  <a:cubicBezTo>
                    <a:pt x="115" y="42"/>
                    <a:pt x="115" y="38"/>
                    <a:pt x="120" y="35"/>
                  </a:cubicBezTo>
                  <a:cubicBezTo>
                    <a:pt x="122" y="33"/>
                    <a:pt x="125" y="32"/>
                    <a:pt x="128" y="30"/>
                  </a:cubicBezTo>
                  <a:cubicBezTo>
                    <a:pt x="136" y="25"/>
                    <a:pt x="137" y="15"/>
                    <a:pt x="129" y="9"/>
                  </a:cubicBezTo>
                  <a:cubicBezTo>
                    <a:pt x="122" y="3"/>
                    <a:pt x="112" y="0"/>
                    <a:pt x="102" y="1"/>
                  </a:cubicBezTo>
                  <a:cubicBezTo>
                    <a:pt x="93" y="0"/>
                    <a:pt x="82" y="3"/>
                    <a:pt x="75" y="9"/>
                  </a:cubicBezTo>
                  <a:cubicBezTo>
                    <a:pt x="68" y="15"/>
                    <a:pt x="69" y="25"/>
                    <a:pt x="77" y="30"/>
                  </a:cubicBezTo>
                  <a:cubicBezTo>
                    <a:pt x="80" y="32"/>
                    <a:pt x="82" y="33"/>
                    <a:pt x="85" y="35"/>
                  </a:cubicBezTo>
                  <a:cubicBezTo>
                    <a:pt x="89" y="38"/>
                    <a:pt x="90" y="42"/>
                    <a:pt x="89" y="47"/>
                  </a:cubicBezTo>
                  <a:cubicBezTo>
                    <a:pt x="89" y="50"/>
                    <a:pt x="87" y="52"/>
                    <a:pt x="85" y="53"/>
                  </a:cubicBezTo>
                  <a:cubicBezTo>
                    <a:pt x="15" y="53"/>
                    <a:pt x="15" y="53"/>
                    <a:pt x="15" y="53"/>
                  </a:cubicBezTo>
                  <a:cubicBezTo>
                    <a:pt x="7" y="53"/>
                    <a:pt x="0" y="59"/>
                    <a:pt x="0" y="67"/>
                  </a:cubicBezTo>
                  <a:cubicBezTo>
                    <a:pt x="0" y="235"/>
                    <a:pt x="0" y="235"/>
                    <a:pt x="0" y="235"/>
                  </a:cubicBezTo>
                  <a:cubicBezTo>
                    <a:pt x="0" y="243"/>
                    <a:pt x="7" y="250"/>
                    <a:pt x="15" y="250"/>
                  </a:cubicBezTo>
                  <a:cubicBezTo>
                    <a:pt x="182" y="250"/>
                    <a:pt x="182" y="250"/>
                    <a:pt x="182" y="250"/>
                  </a:cubicBezTo>
                  <a:cubicBezTo>
                    <a:pt x="191" y="250"/>
                    <a:pt x="197" y="243"/>
                    <a:pt x="197" y="235"/>
                  </a:cubicBezTo>
                  <a:cubicBezTo>
                    <a:pt x="197" y="182"/>
                    <a:pt x="197" y="182"/>
                    <a:pt x="197" y="182"/>
                  </a:cubicBezTo>
                  <a:cubicBezTo>
                    <a:pt x="192" y="189"/>
                    <a:pt x="185" y="192"/>
                    <a:pt x="177" y="192"/>
                  </a:cubicBezTo>
                  <a:close/>
                </a:path>
              </a:pathLst>
            </a:custGeom>
            <a:solidFill>
              <a:srgbClr val="A64D79"/>
            </a:solidFill>
            <a:ln>
              <a:noFill/>
            </a:ln>
          </p:spPr>
          <p:txBody>
            <a:bodyPr spcFirstLastPara="1" wrap="square" lIns="68575" tIns="34275" rIns="68575" bIns="34275" anchor="t" anchorCtr="0">
              <a:noAutofit/>
            </a:bodyPr>
            <a:lstStyle/>
            <a:p>
              <a:pPr marL="0" marR="0" lvl="0" indent="0" algn="r" rtl="1">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 name="Google Shape;1303;p49"/>
            <p:cNvSpPr/>
            <p:nvPr/>
          </p:nvSpPr>
          <p:spPr>
            <a:xfrm>
              <a:off x="1665114" y="3214987"/>
              <a:ext cx="228616" cy="246067"/>
            </a:xfrm>
            <a:custGeom>
              <a:avLst/>
              <a:gdLst/>
              <a:ahLst/>
              <a:cxnLst/>
              <a:rect l="l" t="t" r="r" b="b"/>
              <a:pathLst>
                <a:path w="249" h="197" extrusionOk="0">
                  <a:moveTo>
                    <a:pt x="57" y="177"/>
                  </a:moveTo>
                  <a:cubicBezTo>
                    <a:pt x="57" y="169"/>
                    <a:pt x="61" y="162"/>
                    <a:pt x="67" y="157"/>
                  </a:cubicBezTo>
                  <a:cubicBezTo>
                    <a:pt x="76" y="149"/>
                    <a:pt x="88" y="146"/>
                    <a:pt x="102" y="146"/>
                  </a:cubicBezTo>
                  <a:cubicBezTo>
                    <a:pt x="116" y="146"/>
                    <a:pt x="129" y="149"/>
                    <a:pt x="137" y="157"/>
                  </a:cubicBezTo>
                  <a:cubicBezTo>
                    <a:pt x="144" y="162"/>
                    <a:pt x="147" y="169"/>
                    <a:pt x="147" y="177"/>
                  </a:cubicBezTo>
                  <a:cubicBezTo>
                    <a:pt x="147" y="185"/>
                    <a:pt x="143" y="192"/>
                    <a:pt x="137" y="197"/>
                  </a:cubicBezTo>
                  <a:cubicBezTo>
                    <a:pt x="182" y="197"/>
                    <a:pt x="182" y="197"/>
                    <a:pt x="182" y="197"/>
                  </a:cubicBezTo>
                  <a:cubicBezTo>
                    <a:pt x="191" y="197"/>
                    <a:pt x="197" y="190"/>
                    <a:pt x="197" y="182"/>
                  </a:cubicBezTo>
                  <a:cubicBezTo>
                    <a:pt x="197" y="119"/>
                    <a:pt x="197" y="119"/>
                    <a:pt x="197" y="119"/>
                  </a:cubicBezTo>
                  <a:cubicBezTo>
                    <a:pt x="198" y="117"/>
                    <a:pt x="200" y="115"/>
                    <a:pt x="202" y="115"/>
                  </a:cubicBezTo>
                  <a:cubicBezTo>
                    <a:pt x="207" y="115"/>
                    <a:pt x="212" y="115"/>
                    <a:pt x="215" y="119"/>
                  </a:cubicBezTo>
                  <a:cubicBezTo>
                    <a:pt x="217" y="122"/>
                    <a:pt x="218" y="125"/>
                    <a:pt x="220" y="127"/>
                  </a:cubicBezTo>
                  <a:cubicBezTo>
                    <a:pt x="225" y="135"/>
                    <a:pt x="235" y="136"/>
                    <a:pt x="241" y="129"/>
                  </a:cubicBezTo>
                  <a:cubicBezTo>
                    <a:pt x="247" y="122"/>
                    <a:pt x="249" y="112"/>
                    <a:pt x="249" y="102"/>
                  </a:cubicBezTo>
                  <a:cubicBezTo>
                    <a:pt x="249" y="92"/>
                    <a:pt x="247" y="82"/>
                    <a:pt x="241" y="75"/>
                  </a:cubicBezTo>
                  <a:cubicBezTo>
                    <a:pt x="235" y="68"/>
                    <a:pt x="225" y="69"/>
                    <a:pt x="220" y="77"/>
                  </a:cubicBezTo>
                  <a:cubicBezTo>
                    <a:pt x="218" y="79"/>
                    <a:pt x="217" y="82"/>
                    <a:pt x="215" y="85"/>
                  </a:cubicBezTo>
                  <a:cubicBezTo>
                    <a:pt x="212" y="89"/>
                    <a:pt x="207" y="89"/>
                    <a:pt x="202" y="89"/>
                  </a:cubicBezTo>
                  <a:cubicBezTo>
                    <a:pt x="200" y="89"/>
                    <a:pt x="198" y="87"/>
                    <a:pt x="197" y="85"/>
                  </a:cubicBezTo>
                  <a:cubicBezTo>
                    <a:pt x="197" y="15"/>
                    <a:pt x="197" y="15"/>
                    <a:pt x="197" y="15"/>
                  </a:cubicBezTo>
                  <a:cubicBezTo>
                    <a:pt x="197" y="6"/>
                    <a:pt x="191" y="0"/>
                    <a:pt x="182" y="0"/>
                  </a:cubicBezTo>
                  <a:cubicBezTo>
                    <a:pt x="15" y="0"/>
                    <a:pt x="15" y="0"/>
                    <a:pt x="15" y="0"/>
                  </a:cubicBezTo>
                  <a:cubicBezTo>
                    <a:pt x="7" y="0"/>
                    <a:pt x="0" y="6"/>
                    <a:pt x="0" y="15"/>
                  </a:cubicBezTo>
                  <a:cubicBezTo>
                    <a:pt x="0" y="182"/>
                    <a:pt x="0" y="182"/>
                    <a:pt x="0" y="182"/>
                  </a:cubicBezTo>
                  <a:cubicBezTo>
                    <a:pt x="0" y="190"/>
                    <a:pt x="7" y="197"/>
                    <a:pt x="15" y="197"/>
                  </a:cubicBezTo>
                  <a:cubicBezTo>
                    <a:pt x="68" y="197"/>
                    <a:pt x="68" y="197"/>
                    <a:pt x="68" y="197"/>
                  </a:cubicBezTo>
                  <a:cubicBezTo>
                    <a:pt x="61" y="192"/>
                    <a:pt x="57" y="185"/>
                    <a:pt x="57" y="177"/>
                  </a:cubicBezTo>
                  <a:close/>
                </a:path>
              </a:pathLst>
            </a:custGeom>
            <a:solidFill>
              <a:srgbClr val="A61C00"/>
            </a:solidFill>
            <a:ln>
              <a:noFill/>
            </a:ln>
          </p:spPr>
          <p:txBody>
            <a:bodyPr spcFirstLastPara="1" wrap="square" lIns="68575" tIns="34275" rIns="68575" bIns="34275" anchor="t" anchorCtr="0">
              <a:noAutofit/>
            </a:bodyPr>
            <a:lstStyle/>
            <a:p>
              <a:pPr marL="0" marR="0" lvl="0" indent="0" algn="r" rtl="1">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 name="Google Shape;1304;p49"/>
            <p:cNvSpPr/>
            <p:nvPr/>
          </p:nvSpPr>
          <p:spPr>
            <a:xfrm>
              <a:off x="1982969" y="3748178"/>
              <a:ext cx="219829" cy="186835"/>
            </a:xfrm>
            <a:custGeom>
              <a:avLst/>
              <a:gdLst/>
              <a:ahLst/>
              <a:cxnLst/>
              <a:rect l="l" t="t" r="r" b="b"/>
              <a:pathLst>
                <a:path w="241" h="205" extrusionOk="0">
                  <a:moveTo>
                    <a:pt x="221" y="147"/>
                  </a:moveTo>
                  <a:cubicBezTo>
                    <a:pt x="214" y="147"/>
                    <a:pt x="206" y="144"/>
                    <a:pt x="201" y="138"/>
                  </a:cubicBezTo>
                  <a:cubicBezTo>
                    <a:pt x="194" y="129"/>
                    <a:pt x="190" y="116"/>
                    <a:pt x="190" y="102"/>
                  </a:cubicBezTo>
                  <a:cubicBezTo>
                    <a:pt x="190" y="89"/>
                    <a:pt x="194" y="76"/>
                    <a:pt x="201" y="67"/>
                  </a:cubicBezTo>
                  <a:cubicBezTo>
                    <a:pt x="206" y="61"/>
                    <a:pt x="214" y="58"/>
                    <a:pt x="221" y="58"/>
                  </a:cubicBezTo>
                  <a:cubicBezTo>
                    <a:pt x="229" y="58"/>
                    <a:pt x="236" y="61"/>
                    <a:pt x="241" y="68"/>
                  </a:cubicBezTo>
                  <a:cubicBezTo>
                    <a:pt x="241" y="15"/>
                    <a:pt x="241" y="15"/>
                    <a:pt x="241" y="15"/>
                  </a:cubicBezTo>
                  <a:cubicBezTo>
                    <a:pt x="241" y="7"/>
                    <a:pt x="235" y="0"/>
                    <a:pt x="227" y="0"/>
                  </a:cubicBezTo>
                  <a:cubicBezTo>
                    <a:pt x="67" y="0"/>
                    <a:pt x="67" y="0"/>
                    <a:pt x="67" y="0"/>
                  </a:cubicBezTo>
                  <a:cubicBezTo>
                    <a:pt x="58" y="0"/>
                    <a:pt x="52" y="7"/>
                    <a:pt x="52" y="15"/>
                  </a:cubicBezTo>
                  <a:cubicBezTo>
                    <a:pt x="52" y="85"/>
                    <a:pt x="52" y="85"/>
                    <a:pt x="52" y="85"/>
                  </a:cubicBezTo>
                  <a:cubicBezTo>
                    <a:pt x="51" y="87"/>
                    <a:pt x="49" y="89"/>
                    <a:pt x="46" y="90"/>
                  </a:cubicBezTo>
                  <a:cubicBezTo>
                    <a:pt x="41" y="90"/>
                    <a:pt x="37" y="90"/>
                    <a:pt x="34" y="85"/>
                  </a:cubicBezTo>
                  <a:cubicBezTo>
                    <a:pt x="32" y="83"/>
                    <a:pt x="31" y="80"/>
                    <a:pt x="29" y="77"/>
                  </a:cubicBezTo>
                  <a:cubicBezTo>
                    <a:pt x="24" y="69"/>
                    <a:pt x="14" y="68"/>
                    <a:pt x="8" y="75"/>
                  </a:cubicBezTo>
                  <a:cubicBezTo>
                    <a:pt x="2" y="83"/>
                    <a:pt x="0" y="93"/>
                    <a:pt x="0" y="102"/>
                  </a:cubicBezTo>
                  <a:cubicBezTo>
                    <a:pt x="0" y="112"/>
                    <a:pt x="2" y="122"/>
                    <a:pt x="8" y="129"/>
                  </a:cubicBezTo>
                  <a:cubicBezTo>
                    <a:pt x="14" y="137"/>
                    <a:pt x="24" y="136"/>
                    <a:pt x="29" y="128"/>
                  </a:cubicBezTo>
                  <a:cubicBezTo>
                    <a:pt x="31" y="125"/>
                    <a:pt x="32" y="122"/>
                    <a:pt x="34" y="120"/>
                  </a:cubicBezTo>
                  <a:cubicBezTo>
                    <a:pt x="37" y="115"/>
                    <a:pt x="41" y="115"/>
                    <a:pt x="46" y="115"/>
                  </a:cubicBezTo>
                  <a:cubicBezTo>
                    <a:pt x="49" y="115"/>
                    <a:pt x="51" y="118"/>
                    <a:pt x="52" y="120"/>
                  </a:cubicBezTo>
                  <a:cubicBezTo>
                    <a:pt x="52" y="190"/>
                    <a:pt x="52" y="190"/>
                    <a:pt x="52" y="190"/>
                  </a:cubicBezTo>
                  <a:cubicBezTo>
                    <a:pt x="52" y="198"/>
                    <a:pt x="58" y="205"/>
                    <a:pt x="67" y="205"/>
                  </a:cubicBezTo>
                  <a:cubicBezTo>
                    <a:pt x="227" y="205"/>
                    <a:pt x="227" y="205"/>
                    <a:pt x="227" y="205"/>
                  </a:cubicBezTo>
                  <a:cubicBezTo>
                    <a:pt x="235" y="205"/>
                    <a:pt x="241" y="198"/>
                    <a:pt x="241" y="190"/>
                  </a:cubicBezTo>
                  <a:cubicBezTo>
                    <a:pt x="241" y="137"/>
                    <a:pt x="241" y="137"/>
                    <a:pt x="241" y="137"/>
                  </a:cubicBezTo>
                  <a:cubicBezTo>
                    <a:pt x="236" y="144"/>
                    <a:pt x="229" y="147"/>
                    <a:pt x="221" y="147"/>
                  </a:cubicBezTo>
                  <a:close/>
                </a:path>
              </a:pathLst>
            </a:custGeom>
            <a:solidFill>
              <a:srgbClr val="3D85C6"/>
            </a:solidFill>
            <a:ln>
              <a:noFill/>
            </a:ln>
          </p:spPr>
          <p:txBody>
            <a:bodyPr spcFirstLastPara="1" wrap="square" lIns="68575" tIns="34275" rIns="68575" bIns="34275" anchor="t" anchorCtr="0">
              <a:noAutofit/>
            </a:bodyPr>
            <a:lstStyle/>
            <a:p>
              <a:pPr marL="0" marR="0" lvl="0" indent="0" algn="r" rtl="1">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 name="Google Shape;1305;p49"/>
            <p:cNvSpPr/>
            <p:nvPr/>
          </p:nvSpPr>
          <p:spPr>
            <a:xfrm>
              <a:off x="2207511" y="3214987"/>
              <a:ext cx="186715" cy="299229"/>
            </a:xfrm>
            <a:custGeom>
              <a:avLst/>
              <a:gdLst/>
              <a:ahLst/>
              <a:cxnLst/>
              <a:rect l="l" t="t" r="r" b="b"/>
              <a:pathLst>
                <a:path w="197" h="249" extrusionOk="0">
                  <a:moveTo>
                    <a:pt x="0" y="15"/>
                  </a:moveTo>
                  <a:cubicBezTo>
                    <a:pt x="0" y="67"/>
                    <a:pt x="0" y="67"/>
                    <a:pt x="0" y="67"/>
                  </a:cubicBezTo>
                  <a:cubicBezTo>
                    <a:pt x="5" y="61"/>
                    <a:pt x="12" y="57"/>
                    <a:pt x="20" y="57"/>
                  </a:cubicBezTo>
                  <a:cubicBezTo>
                    <a:pt x="28" y="57"/>
                    <a:pt x="35" y="61"/>
                    <a:pt x="40" y="67"/>
                  </a:cubicBezTo>
                  <a:cubicBezTo>
                    <a:pt x="47" y="76"/>
                    <a:pt x="51" y="88"/>
                    <a:pt x="51" y="102"/>
                  </a:cubicBezTo>
                  <a:cubicBezTo>
                    <a:pt x="51" y="116"/>
                    <a:pt x="47" y="128"/>
                    <a:pt x="40" y="137"/>
                  </a:cubicBezTo>
                  <a:cubicBezTo>
                    <a:pt x="35" y="143"/>
                    <a:pt x="28" y="147"/>
                    <a:pt x="20" y="147"/>
                  </a:cubicBezTo>
                  <a:cubicBezTo>
                    <a:pt x="12" y="147"/>
                    <a:pt x="5" y="143"/>
                    <a:pt x="0" y="137"/>
                  </a:cubicBezTo>
                  <a:cubicBezTo>
                    <a:pt x="0" y="182"/>
                    <a:pt x="0" y="182"/>
                    <a:pt x="0" y="182"/>
                  </a:cubicBezTo>
                  <a:cubicBezTo>
                    <a:pt x="0" y="190"/>
                    <a:pt x="6" y="197"/>
                    <a:pt x="15" y="197"/>
                  </a:cubicBezTo>
                  <a:cubicBezTo>
                    <a:pt x="77" y="197"/>
                    <a:pt x="77" y="197"/>
                    <a:pt x="77" y="197"/>
                  </a:cubicBezTo>
                  <a:cubicBezTo>
                    <a:pt x="80" y="198"/>
                    <a:pt x="82" y="199"/>
                    <a:pt x="82" y="202"/>
                  </a:cubicBezTo>
                  <a:cubicBezTo>
                    <a:pt x="82" y="207"/>
                    <a:pt x="82" y="212"/>
                    <a:pt x="77" y="215"/>
                  </a:cubicBezTo>
                  <a:cubicBezTo>
                    <a:pt x="75" y="217"/>
                    <a:pt x="72" y="218"/>
                    <a:pt x="69" y="219"/>
                  </a:cubicBezTo>
                  <a:cubicBezTo>
                    <a:pt x="61" y="224"/>
                    <a:pt x="60" y="235"/>
                    <a:pt x="68" y="241"/>
                  </a:cubicBezTo>
                  <a:cubicBezTo>
                    <a:pt x="75" y="247"/>
                    <a:pt x="85" y="249"/>
                    <a:pt x="95" y="249"/>
                  </a:cubicBezTo>
                  <a:cubicBezTo>
                    <a:pt x="104" y="249"/>
                    <a:pt x="115" y="247"/>
                    <a:pt x="122" y="241"/>
                  </a:cubicBezTo>
                  <a:cubicBezTo>
                    <a:pt x="129" y="235"/>
                    <a:pt x="128" y="224"/>
                    <a:pt x="120" y="219"/>
                  </a:cubicBezTo>
                  <a:cubicBezTo>
                    <a:pt x="118" y="218"/>
                    <a:pt x="115" y="217"/>
                    <a:pt x="112" y="215"/>
                  </a:cubicBezTo>
                  <a:cubicBezTo>
                    <a:pt x="108" y="212"/>
                    <a:pt x="107" y="207"/>
                    <a:pt x="108" y="202"/>
                  </a:cubicBezTo>
                  <a:cubicBezTo>
                    <a:pt x="108" y="199"/>
                    <a:pt x="110" y="198"/>
                    <a:pt x="112" y="197"/>
                  </a:cubicBezTo>
                  <a:cubicBezTo>
                    <a:pt x="182" y="197"/>
                    <a:pt x="182" y="197"/>
                    <a:pt x="182" y="197"/>
                  </a:cubicBezTo>
                  <a:cubicBezTo>
                    <a:pt x="190" y="197"/>
                    <a:pt x="197" y="190"/>
                    <a:pt x="197" y="182"/>
                  </a:cubicBezTo>
                  <a:cubicBezTo>
                    <a:pt x="197" y="15"/>
                    <a:pt x="197" y="15"/>
                    <a:pt x="197" y="15"/>
                  </a:cubicBezTo>
                  <a:cubicBezTo>
                    <a:pt x="197" y="6"/>
                    <a:pt x="190" y="0"/>
                    <a:pt x="182" y="0"/>
                  </a:cubicBezTo>
                  <a:cubicBezTo>
                    <a:pt x="15" y="0"/>
                    <a:pt x="15" y="0"/>
                    <a:pt x="15" y="0"/>
                  </a:cubicBezTo>
                  <a:cubicBezTo>
                    <a:pt x="6" y="0"/>
                    <a:pt x="0" y="6"/>
                    <a:pt x="0" y="15"/>
                  </a:cubicBezTo>
                  <a:close/>
                </a:path>
              </a:pathLst>
            </a:custGeom>
            <a:solidFill>
              <a:srgbClr val="F1C232"/>
            </a:solidFill>
            <a:ln>
              <a:noFill/>
            </a:ln>
          </p:spPr>
          <p:txBody>
            <a:bodyPr spcFirstLastPara="1" wrap="square" lIns="68575" tIns="34275" rIns="68575" bIns="34275" anchor="t" anchorCtr="0">
              <a:noAutofit/>
            </a:bodyPr>
            <a:lstStyle/>
            <a:p>
              <a:pPr lvl="0" algn="r" rtl="1">
                <a:buClr>
                  <a:schemeClr val="dk1"/>
                </a:buClr>
                <a:buSzPts val="1400"/>
              </a:pPr>
              <a:r>
                <a:rPr lang="ar-DZ" sz="1400" b="1" u="sng" dirty="0" smtClean="0">
                  <a:solidFill>
                    <a:schemeClr val="bg1"/>
                  </a:solidFill>
                  <a:latin typeface="Arial" panose="020B0604020202020204" pitchFamily="34" charset="0"/>
                  <a:ea typeface="Calibri"/>
                  <a:cs typeface="Arial" panose="020B0604020202020204" pitchFamily="34" charset="0"/>
                  <a:sym typeface="Calibri"/>
                </a:rPr>
                <a:t>التقديم</a:t>
              </a:r>
              <a:r>
                <a:rPr lang="ar-DZ" sz="1400" b="1" dirty="0" smtClean="0">
                  <a:solidFill>
                    <a:schemeClr val="bg1"/>
                  </a:solidFill>
                  <a:latin typeface="Arial" panose="020B0604020202020204" pitchFamily="34" charset="0"/>
                  <a:ea typeface="Calibri"/>
                  <a:cs typeface="Arial" panose="020B0604020202020204" pitchFamily="34" charset="0"/>
                  <a:sym typeface="Calibri"/>
                </a:rPr>
                <a:t>: </a:t>
              </a:r>
              <a:r>
                <a:rPr lang="ar-DZ" sz="1200" b="1" dirty="0">
                  <a:latin typeface="Arial" panose="020B0604020202020204" pitchFamily="34" charset="0"/>
                  <a:cs typeface="Arial" panose="020B0604020202020204" pitchFamily="34" charset="0"/>
                </a:rPr>
                <a:t>يهدف هــذا المعيار إلــى بيان أحــكام عقود الامتيــاز المتعلقة </a:t>
              </a:r>
              <a:r>
                <a:rPr lang="ar-DZ" sz="1200" b="1" dirty="0" smtClean="0">
                  <a:latin typeface="Arial" panose="020B0604020202020204" pitchFamily="34" charset="0"/>
                  <a:cs typeface="Arial" panose="020B0604020202020204" pitchFamily="34" charset="0"/>
                </a:rPr>
                <a:t>باســتغلال المعادن </a:t>
              </a:r>
              <a:r>
                <a:rPr lang="ar-DZ" sz="1200" b="1" dirty="0">
                  <a:latin typeface="Arial" panose="020B0604020202020204" pitchFamily="34" charset="0"/>
                  <a:cs typeface="Arial" panose="020B0604020202020204" pitchFamily="34" charset="0"/>
                </a:rPr>
                <a:t>أو المياه وما في حكمها </a:t>
              </a:r>
              <a:r>
                <a:rPr lang="ar-DZ" sz="1200" b="1" dirty="0" smtClean="0">
                  <a:latin typeface="Arial" panose="020B0604020202020204" pitchFamily="34" charset="0"/>
                  <a:cs typeface="Arial" panose="020B0604020202020204" pitchFamily="34" charset="0"/>
                </a:rPr>
                <a:t>(امتياز الاســتغلال)، </a:t>
              </a:r>
              <a:r>
                <a:rPr lang="ar-DZ" sz="1200" b="1" dirty="0">
                  <a:latin typeface="Arial" panose="020B0604020202020204" pitchFamily="34" charset="0"/>
                  <a:cs typeface="Arial" panose="020B0604020202020204" pitchFamily="34" charset="0"/>
                </a:rPr>
                <a:t>والمتعلقة </a:t>
              </a:r>
              <a:r>
                <a:rPr lang="ar-DZ" sz="1200" b="1" dirty="0" smtClean="0">
                  <a:latin typeface="Arial" panose="020B0604020202020204" pitchFamily="34" charset="0"/>
                  <a:cs typeface="Arial" panose="020B0604020202020204" pitchFamily="34" charset="0"/>
                </a:rPr>
                <a:t>بإنشــاء</a:t>
              </a:r>
            </a:p>
            <a:p>
              <a:pPr lvl="0" algn="r" rtl="1">
                <a:buClr>
                  <a:schemeClr val="dk1"/>
                </a:buClr>
                <a:buSzPts val="1400"/>
              </a:pPr>
              <a:r>
                <a:rPr lang="ar-DZ" sz="1200" b="1" dirty="0" smtClean="0">
                  <a:latin typeface="Arial" panose="020B0604020202020204" pitchFamily="34" charset="0"/>
                  <a:cs typeface="Arial" panose="020B0604020202020204" pitchFamily="34" charset="0"/>
                </a:rPr>
                <a:t> المنشآت والمشـروعات </a:t>
              </a:r>
              <a:r>
                <a:rPr lang="ar-DZ" sz="1200" b="1" dirty="0">
                  <a:latin typeface="Arial" panose="020B0604020202020204" pitchFamily="34" charset="0"/>
                  <a:cs typeface="Arial" panose="020B0604020202020204" pitchFamily="34" charset="0"/>
                </a:rPr>
                <a:t>الخدمية )</a:t>
              </a:r>
              <a:r>
                <a:rPr lang="ar-DZ" sz="1200" b="1" dirty="0" smtClean="0">
                  <a:latin typeface="Arial" panose="020B0604020202020204" pitchFamily="34" charset="0"/>
                  <a:cs typeface="Arial" panose="020B0604020202020204" pitchFamily="34" charset="0"/>
                </a:rPr>
                <a:t>امتياز</a:t>
              </a:r>
            </a:p>
            <a:p>
              <a:pPr lvl="0" algn="r" rtl="1">
                <a:buClr>
                  <a:schemeClr val="dk1"/>
                </a:buClr>
                <a:buSzPts val="1400"/>
              </a:pPr>
              <a:r>
                <a:rPr lang="ar-DZ" sz="1200" b="1" dirty="0" smtClean="0">
                  <a:latin typeface="Arial" panose="020B0604020202020204" pitchFamily="34" charset="0"/>
                  <a:cs typeface="Arial" panose="020B0604020202020204" pitchFamily="34" charset="0"/>
                </a:rPr>
                <a:t> </a:t>
              </a:r>
              <a:r>
                <a:rPr lang="ar-DZ" sz="1200" b="1" dirty="0">
                  <a:latin typeface="Arial" panose="020B0604020202020204" pitchFamily="34" charset="0"/>
                  <a:cs typeface="Arial" panose="020B0604020202020204" pitchFamily="34" charset="0"/>
                </a:rPr>
                <a:t>الإنشاء(، والمتعلقة بإدارة المرافق </a:t>
              </a:r>
              <a:r>
                <a:rPr lang="ar-DZ" sz="1200" b="1" dirty="0" smtClean="0">
                  <a:latin typeface="Arial" panose="020B0604020202020204" pitchFamily="34" charset="0"/>
                  <a:cs typeface="Arial" panose="020B0604020202020204" pitchFamily="34" charset="0"/>
                </a:rPr>
                <a:t>الحكومية</a:t>
              </a:r>
            </a:p>
            <a:p>
              <a:pPr lvl="0" algn="r" rtl="1">
                <a:buClr>
                  <a:schemeClr val="dk1"/>
                </a:buClr>
                <a:buSzPts val="1400"/>
              </a:pPr>
              <a:r>
                <a:rPr lang="ar-DZ" sz="1200" b="1" dirty="0" smtClean="0">
                  <a:latin typeface="Arial" panose="020B0604020202020204" pitchFamily="34" charset="0"/>
                  <a:cs typeface="Arial" panose="020B0604020202020204" pitchFamily="34" charset="0"/>
                </a:rPr>
                <a:t> المتاحة للجمهور (امتياز الإدارة)  </a:t>
              </a:r>
              <a:r>
                <a:rPr lang="ar-DZ" sz="1200" b="1" dirty="0">
                  <a:latin typeface="Arial" panose="020B0604020202020204" pitchFamily="34" charset="0"/>
                  <a:cs typeface="Arial" panose="020B0604020202020204" pitchFamily="34" charset="0"/>
                </a:rPr>
                <a:t>مع </a:t>
              </a:r>
              <a:r>
                <a:rPr lang="ar-DZ" sz="1200" b="1" dirty="0" smtClean="0">
                  <a:latin typeface="Arial" panose="020B0604020202020204" pitchFamily="34" charset="0"/>
                  <a:cs typeface="Arial" panose="020B0604020202020204" pitchFamily="34" charset="0"/>
                </a:rPr>
                <a:t>بيان</a:t>
              </a:r>
            </a:p>
            <a:p>
              <a:pPr lvl="0" algn="r" rtl="1">
                <a:buClr>
                  <a:schemeClr val="dk1"/>
                </a:buClr>
                <a:buSzPts val="1400"/>
              </a:pPr>
              <a:r>
                <a:rPr lang="ar-DZ" sz="1200" b="1" dirty="0" smtClean="0">
                  <a:latin typeface="Arial" panose="020B0604020202020204" pitchFamily="34" charset="0"/>
                  <a:cs typeface="Arial" panose="020B0604020202020204" pitchFamily="34" charset="0"/>
                </a:rPr>
                <a:t> </a:t>
              </a:r>
              <a:r>
                <a:rPr lang="ar-DZ" sz="1200" b="1" dirty="0">
                  <a:latin typeface="Arial" panose="020B0604020202020204" pitchFamily="34" charset="0"/>
                  <a:cs typeface="Arial" panose="020B0604020202020204" pitchFamily="34" charset="0"/>
                </a:rPr>
                <a:t>التكييف الشــرعي لتلــك الأنواع، وما </a:t>
              </a:r>
              <a:r>
                <a:rPr lang="ar-DZ" sz="1200" b="1" dirty="0" smtClean="0">
                  <a:latin typeface="Arial" panose="020B0604020202020204" pitchFamily="34" charset="0"/>
                  <a:cs typeface="Arial" panose="020B0604020202020204" pitchFamily="34" charset="0"/>
                </a:rPr>
                <a:t>يتعلق</a:t>
              </a:r>
            </a:p>
            <a:p>
              <a:pPr lvl="0" algn="r" rtl="1">
                <a:buClr>
                  <a:schemeClr val="dk1"/>
                </a:buClr>
                <a:buSzPts val="1400"/>
              </a:pPr>
              <a:r>
                <a:rPr lang="ar-DZ" sz="1200" b="1" dirty="0" smtClean="0">
                  <a:latin typeface="Arial" panose="020B0604020202020204" pitchFamily="34" charset="0"/>
                  <a:cs typeface="Arial" panose="020B0604020202020204" pitchFamily="34" charset="0"/>
                </a:rPr>
                <a:t> بها من </a:t>
              </a:r>
              <a:r>
                <a:rPr lang="ar-DZ" sz="1200" b="1" dirty="0">
                  <a:latin typeface="Arial" panose="020B0604020202020204" pitchFamily="34" charset="0"/>
                  <a:cs typeface="Arial" panose="020B0604020202020204" pitchFamily="34" charset="0"/>
                </a:rPr>
                <a:t>تصرفات وحقوق وواجبات، </a:t>
              </a:r>
              <a:r>
                <a:rPr lang="ar-DZ" sz="1200" b="1" dirty="0" smtClean="0">
                  <a:latin typeface="Arial" panose="020B0604020202020204" pitchFamily="34" charset="0"/>
                  <a:cs typeface="Arial" panose="020B0604020202020204" pitchFamily="34" charset="0"/>
                </a:rPr>
                <a:t>وكيفية</a:t>
              </a:r>
            </a:p>
            <a:p>
              <a:pPr lvl="0" algn="r" rtl="1">
                <a:buClr>
                  <a:schemeClr val="dk1"/>
                </a:buClr>
                <a:buSzPts val="1400"/>
              </a:pPr>
              <a:r>
                <a:rPr lang="ar-DZ" sz="1200" b="1" dirty="0" smtClean="0">
                  <a:latin typeface="Arial" panose="020B0604020202020204" pitchFamily="34" charset="0"/>
                  <a:cs typeface="Arial" panose="020B0604020202020204" pitchFamily="34" charset="0"/>
                </a:rPr>
                <a:t> </a:t>
              </a:r>
              <a:r>
                <a:rPr lang="ar-DZ" sz="1200" b="1" dirty="0">
                  <a:latin typeface="Arial" panose="020B0604020202020204" pitchFamily="34" charset="0"/>
                  <a:cs typeface="Arial" panose="020B0604020202020204" pitchFamily="34" charset="0"/>
                </a:rPr>
                <a:t>تطبيقها </a:t>
              </a:r>
              <a:r>
                <a:rPr lang="ar-DZ" sz="1200" b="1" dirty="0" smtClean="0">
                  <a:latin typeface="Arial" panose="020B0604020202020204" pitchFamily="34" charset="0"/>
                  <a:cs typeface="Arial" panose="020B0604020202020204" pitchFamily="34" charset="0"/>
                </a:rPr>
                <a:t>لدى </a:t>
              </a:r>
              <a:r>
                <a:rPr lang="ar-DZ" sz="1200" b="1" dirty="0">
                  <a:latin typeface="Arial" panose="020B0604020202020204" pitchFamily="34" charset="0"/>
                  <a:cs typeface="Arial" panose="020B0604020202020204" pitchFamily="34" charset="0"/>
                </a:rPr>
                <a:t>المؤسســات المالية الإسلامية</a:t>
              </a:r>
              <a:br>
                <a:rPr lang="ar-DZ" sz="1200" b="1" dirty="0">
                  <a:latin typeface="Arial" panose="020B0604020202020204" pitchFamily="34" charset="0"/>
                  <a:cs typeface="Arial" panose="020B0604020202020204" pitchFamily="34" charset="0"/>
                </a:rPr>
              </a:br>
              <a:r>
                <a:rPr lang="ar-DZ" sz="1200" b="1" dirty="0" smtClean="0">
                  <a:latin typeface="Arial" panose="020B0604020202020204" pitchFamily="34" charset="0"/>
                  <a:cs typeface="Arial" panose="020B0604020202020204" pitchFamily="34" charset="0"/>
                </a:rPr>
                <a:t>.(المؤسسة/المؤسسات)</a:t>
              </a:r>
              <a:endParaRPr sz="1200" b="1" i="0" u="none" strike="noStrike" cap="none" dirty="0">
                <a:latin typeface="Arial" panose="020B0604020202020204" pitchFamily="34" charset="0"/>
                <a:ea typeface="Calibri"/>
                <a:cs typeface="Arial" panose="020B0604020202020204" pitchFamily="34" charset="0"/>
                <a:sym typeface="Calibri"/>
              </a:endParaRPr>
            </a:p>
          </p:txBody>
        </p:sp>
        <p:sp>
          <p:nvSpPr>
            <p:cNvPr id="12" name="Google Shape;1307;p49"/>
            <p:cNvSpPr/>
            <p:nvPr/>
          </p:nvSpPr>
          <p:spPr>
            <a:xfrm>
              <a:off x="1804148" y="3748178"/>
              <a:ext cx="223483" cy="186836"/>
            </a:xfrm>
            <a:custGeom>
              <a:avLst/>
              <a:gdLst/>
              <a:ahLst/>
              <a:cxnLst/>
              <a:rect l="l" t="t" r="r" b="b"/>
              <a:pathLst>
                <a:path w="242" h="205" extrusionOk="0">
                  <a:moveTo>
                    <a:pt x="222" y="147"/>
                  </a:moveTo>
                  <a:cubicBezTo>
                    <a:pt x="214" y="147"/>
                    <a:pt x="207" y="144"/>
                    <a:pt x="202" y="138"/>
                  </a:cubicBezTo>
                  <a:cubicBezTo>
                    <a:pt x="195" y="129"/>
                    <a:pt x="191" y="116"/>
                    <a:pt x="191" y="102"/>
                  </a:cubicBezTo>
                  <a:cubicBezTo>
                    <a:pt x="191" y="89"/>
                    <a:pt x="195" y="76"/>
                    <a:pt x="202" y="67"/>
                  </a:cubicBezTo>
                  <a:cubicBezTo>
                    <a:pt x="207" y="61"/>
                    <a:pt x="214" y="58"/>
                    <a:pt x="222" y="58"/>
                  </a:cubicBezTo>
                  <a:cubicBezTo>
                    <a:pt x="230" y="58"/>
                    <a:pt x="237" y="61"/>
                    <a:pt x="242" y="68"/>
                  </a:cubicBezTo>
                  <a:cubicBezTo>
                    <a:pt x="242" y="15"/>
                    <a:pt x="242" y="15"/>
                    <a:pt x="242" y="15"/>
                  </a:cubicBezTo>
                  <a:cubicBezTo>
                    <a:pt x="242" y="7"/>
                    <a:pt x="236" y="0"/>
                    <a:pt x="228" y="0"/>
                  </a:cubicBezTo>
                  <a:cubicBezTo>
                    <a:pt x="67" y="0"/>
                    <a:pt x="67" y="0"/>
                    <a:pt x="67" y="0"/>
                  </a:cubicBezTo>
                  <a:cubicBezTo>
                    <a:pt x="59" y="0"/>
                    <a:pt x="53" y="7"/>
                    <a:pt x="53" y="15"/>
                  </a:cubicBezTo>
                  <a:cubicBezTo>
                    <a:pt x="53" y="85"/>
                    <a:pt x="53" y="85"/>
                    <a:pt x="53" y="85"/>
                  </a:cubicBezTo>
                  <a:cubicBezTo>
                    <a:pt x="52" y="87"/>
                    <a:pt x="50" y="89"/>
                    <a:pt x="47" y="90"/>
                  </a:cubicBezTo>
                  <a:cubicBezTo>
                    <a:pt x="42" y="90"/>
                    <a:pt x="38" y="90"/>
                    <a:pt x="34" y="85"/>
                  </a:cubicBezTo>
                  <a:cubicBezTo>
                    <a:pt x="33" y="83"/>
                    <a:pt x="32" y="80"/>
                    <a:pt x="30" y="77"/>
                  </a:cubicBezTo>
                  <a:cubicBezTo>
                    <a:pt x="25" y="69"/>
                    <a:pt x="15" y="68"/>
                    <a:pt x="9" y="75"/>
                  </a:cubicBezTo>
                  <a:cubicBezTo>
                    <a:pt x="3" y="83"/>
                    <a:pt x="0" y="93"/>
                    <a:pt x="1" y="102"/>
                  </a:cubicBezTo>
                  <a:cubicBezTo>
                    <a:pt x="0" y="112"/>
                    <a:pt x="3" y="122"/>
                    <a:pt x="9" y="129"/>
                  </a:cubicBezTo>
                  <a:cubicBezTo>
                    <a:pt x="15" y="137"/>
                    <a:pt x="25" y="136"/>
                    <a:pt x="30" y="128"/>
                  </a:cubicBezTo>
                  <a:cubicBezTo>
                    <a:pt x="32" y="125"/>
                    <a:pt x="33" y="122"/>
                    <a:pt x="34" y="120"/>
                  </a:cubicBezTo>
                  <a:cubicBezTo>
                    <a:pt x="38" y="115"/>
                    <a:pt x="42" y="115"/>
                    <a:pt x="47" y="115"/>
                  </a:cubicBezTo>
                  <a:cubicBezTo>
                    <a:pt x="50" y="115"/>
                    <a:pt x="52" y="118"/>
                    <a:pt x="53" y="120"/>
                  </a:cubicBezTo>
                  <a:cubicBezTo>
                    <a:pt x="53" y="190"/>
                    <a:pt x="53" y="190"/>
                    <a:pt x="53" y="190"/>
                  </a:cubicBezTo>
                  <a:cubicBezTo>
                    <a:pt x="53" y="198"/>
                    <a:pt x="59" y="205"/>
                    <a:pt x="67" y="205"/>
                  </a:cubicBezTo>
                  <a:cubicBezTo>
                    <a:pt x="228" y="205"/>
                    <a:pt x="228" y="205"/>
                    <a:pt x="228" y="205"/>
                  </a:cubicBezTo>
                  <a:cubicBezTo>
                    <a:pt x="236" y="205"/>
                    <a:pt x="242" y="198"/>
                    <a:pt x="242" y="190"/>
                  </a:cubicBezTo>
                  <a:cubicBezTo>
                    <a:pt x="242" y="137"/>
                    <a:pt x="242" y="137"/>
                    <a:pt x="242" y="137"/>
                  </a:cubicBezTo>
                  <a:cubicBezTo>
                    <a:pt x="237" y="144"/>
                    <a:pt x="230" y="147"/>
                    <a:pt x="222" y="147"/>
                  </a:cubicBezTo>
                  <a:close/>
                </a:path>
              </a:pathLst>
            </a:custGeom>
            <a:solidFill>
              <a:srgbClr val="674EA7"/>
            </a:solidFill>
            <a:ln>
              <a:noFill/>
            </a:ln>
          </p:spPr>
          <p:txBody>
            <a:bodyPr spcFirstLastPara="1" wrap="square" lIns="68575" tIns="34275" rIns="68575" bIns="34275" anchor="t" anchorCtr="0">
              <a:noAutofit/>
            </a:bodyPr>
            <a:lstStyle/>
            <a:p>
              <a:pPr marL="0" marR="0" lvl="0" indent="0" algn="r" rtl="1">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 name="Google Shape;1308;p49"/>
            <p:cNvSpPr/>
            <p:nvPr/>
          </p:nvSpPr>
          <p:spPr>
            <a:xfrm>
              <a:off x="2207977" y="3461054"/>
              <a:ext cx="185783" cy="326541"/>
            </a:xfrm>
            <a:custGeom>
              <a:avLst/>
              <a:gdLst/>
              <a:ahLst/>
              <a:cxnLst/>
              <a:rect l="l" t="t" r="r" b="b"/>
              <a:pathLst>
                <a:path w="204" h="242" extrusionOk="0">
                  <a:moveTo>
                    <a:pt x="147" y="20"/>
                  </a:moveTo>
                  <a:cubicBezTo>
                    <a:pt x="147" y="28"/>
                    <a:pt x="143" y="35"/>
                    <a:pt x="137" y="40"/>
                  </a:cubicBezTo>
                  <a:cubicBezTo>
                    <a:pt x="128" y="48"/>
                    <a:pt x="116" y="52"/>
                    <a:pt x="102" y="51"/>
                  </a:cubicBezTo>
                  <a:cubicBezTo>
                    <a:pt x="88" y="52"/>
                    <a:pt x="75" y="48"/>
                    <a:pt x="67" y="40"/>
                  </a:cubicBezTo>
                  <a:cubicBezTo>
                    <a:pt x="60" y="35"/>
                    <a:pt x="57" y="28"/>
                    <a:pt x="57" y="20"/>
                  </a:cubicBezTo>
                  <a:cubicBezTo>
                    <a:pt x="57" y="13"/>
                    <a:pt x="61" y="5"/>
                    <a:pt x="67" y="0"/>
                  </a:cubicBezTo>
                  <a:cubicBezTo>
                    <a:pt x="14" y="0"/>
                    <a:pt x="14" y="0"/>
                    <a:pt x="14" y="0"/>
                  </a:cubicBezTo>
                  <a:cubicBezTo>
                    <a:pt x="6" y="0"/>
                    <a:pt x="0" y="7"/>
                    <a:pt x="0" y="15"/>
                  </a:cubicBezTo>
                  <a:cubicBezTo>
                    <a:pt x="0" y="175"/>
                    <a:pt x="0" y="175"/>
                    <a:pt x="0" y="175"/>
                  </a:cubicBezTo>
                  <a:cubicBezTo>
                    <a:pt x="0" y="183"/>
                    <a:pt x="6" y="190"/>
                    <a:pt x="14" y="190"/>
                  </a:cubicBezTo>
                  <a:cubicBezTo>
                    <a:pt x="84" y="190"/>
                    <a:pt x="84" y="190"/>
                    <a:pt x="84" y="190"/>
                  </a:cubicBezTo>
                  <a:cubicBezTo>
                    <a:pt x="87" y="191"/>
                    <a:pt x="89" y="193"/>
                    <a:pt x="89" y="195"/>
                  </a:cubicBezTo>
                  <a:cubicBezTo>
                    <a:pt x="89" y="200"/>
                    <a:pt x="89" y="205"/>
                    <a:pt x="84" y="208"/>
                  </a:cubicBezTo>
                  <a:cubicBezTo>
                    <a:pt x="82" y="210"/>
                    <a:pt x="79" y="211"/>
                    <a:pt x="76" y="213"/>
                  </a:cubicBezTo>
                  <a:cubicBezTo>
                    <a:pt x="68" y="218"/>
                    <a:pt x="67" y="228"/>
                    <a:pt x="75" y="234"/>
                  </a:cubicBezTo>
                  <a:cubicBezTo>
                    <a:pt x="82" y="240"/>
                    <a:pt x="92" y="242"/>
                    <a:pt x="102" y="242"/>
                  </a:cubicBezTo>
                  <a:cubicBezTo>
                    <a:pt x="111" y="242"/>
                    <a:pt x="122" y="240"/>
                    <a:pt x="129" y="234"/>
                  </a:cubicBezTo>
                  <a:cubicBezTo>
                    <a:pt x="136" y="228"/>
                    <a:pt x="135" y="218"/>
                    <a:pt x="127" y="213"/>
                  </a:cubicBezTo>
                  <a:cubicBezTo>
                    <a:pt x="125" y="211"/>
                    <a:pt x="122" y="210"/>
                    <a:pt x="119" y="208"/>
                  </a:cubicBezTo>
                  <a:cubicBezTo>
                    <a:pt x="115" y="205"/>
                    <a:pt x="114" y="200"/>
                    <a:pt x="115" y="195"/>
                  </a:cubicBezTo>
                  <a:cubicBezTo>
                    <a:pt x="115" y="193"/>
                    <a:pt x="117" y="191"/>
                    <a:pt x="119" y="190"/>
                  </a:cubicBezTo>
                  <a:cubicBezTo>
                    <a:pt x="189" y="190"/>
                    <a:pt x="189" y="190"/>
                    <a:pt x="189" y="190"/>
                  </a:cubicBezTo>
                  <a:cubicBezTo>
                    <a:pt x="197" y="190"/>
                    <a:pt x="204" y="183"/>
                    <a:pt x="204" y="175"/>
                  </a:cubicBezTo>
                  <a:cubicBezTo>
                    <a:pt x="204" y="15"/>
                    <a:pt x="204" y="15"/>
                    <a:pt x="204" y="15"/>
                  </a:cubicBezTo>
                  <a:cubicBezTo>
                    <a:pt x="204" y="7"/>
                    <a:pt x="197" y="0"/>
                    <a:pt x="189" y="0"/>
                  </a:cubicBezTo>
                  <a:cubicBezTo>
                    <a:pt x="137" y="0"/>
                    <a:pt x="137" y="0"/>
                    <a:pt x="137" y="0"/>
                  </a:cubicBezTo>
                  <a:cubicBezTo>
                    <a:pt x="143" y="5"/>
                    <a:pt x="147" y="13"/>
                    <a:pt x="147" y="20"/>
                  </a:cubicBezTo>
                  <a:close/>
                </a:path>
              </a:pathLst>
            </a:custGeom>
            <a:solidFill>
              <a:srgbClr val="45818E"/>
            </a:solidFill>
            <a:ln>
              <a:noFill/>
            </a:ln>
          </p:spPr>
          <p:txBody>
            <a:bodyPr spcFirstLastPara="1" wrap="square" lIns="68575" tIns="34275" rIns="68575" bIns="34275" anchor="t" anchorCtr="0">
              <a:noAutofit/>
            </a:bodyPr>
            <a:lstStyle/>
            <a:p>
              <a:pPr marL="0" marR="0" lvl="0" indent="0" algn="r" rtl="1">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4" name="Google Shape;1309;p49"/>
            <p:cNvSpPr/>
            <p:nvPr/>
          </p:nvSpPr>
          <p:spPr>
            <a:xfrm>
              <a:off x="2162850" y="3748179"/>
              <a:ext cx="231375" cy="186835"/>
            </a:xfrm>
            <a:custGeom>
              <a:avLst/>
              <a:gdLst/>
              <a:ahLst/>
              <a:cxnLst/>
              <a:rect l="l" t="t" r="r" b="b"/>
              <a:pathLst>
                <a:path w="249" h="198" extrusionOk="0">
                  <a:moveTo>
                    <a:pt x="192" y="21"/>
                  </a:moveTo>
                  <a:cubicBezTo>
                    <a:pt x="192" y="28"/>
                    <a:pt x="188" y="35"/>
                    <a:pt x="182" y="41"/>
                  </a:cubicBezTo>
                  <a:cubicBezTo>
                    <a:pt x="173" y="48"/>
                    <a:pt x="161" y="52"/>
                    <a:pt x="147" y="52"/>
                  </a:cubicBezTo>
                  <a:cubicBezTo>
                    <a:pt x="133" y="52"/>
                    <a:pt x="120" y="48"/>
                    <a:pt x="112" y="41"/>
                  </a:cubicBezTo>
                  <a:cubicBezTo>
                    <a:pt x="105" y="35"/>
                    <a:pt x="102" y="28"/>
                    <a:pt x="102" y="21"/>
                  </a:cubicBezTo>
                  <a:cubicBezTo>
                    <a:pt x="102" y="13"/>
                    <a:pt x="106" y="5"/>
                    <a:pt x="112" y="0"/>
                  </a:cubicBezTo>
                  <a:cubicBezTo>
                    <a:pt x="67" y="0"/>
                    <a:pt x="67" y="0"/>
                    <a:pt x="67" y="0"/>
                  </a:cubicBezTo>
                  <a:cubicBezTo>
                    <a:pt x="59" y="0"/>
                    <a:pt x="52" y="7"/>
                    <a:pt x="52" y="15"/>
                  </a:cubicBezTo>
                  <a:cubicBezTo>
                    <a:pt x="52" y="78"/>
                    <a:pt x="52" y="78"/>
                    <a:pt x="52" y="78"/>
                  </a:cubicBezTo>
                  <a:cubicBezTo>
                    <a:pt x="51" y="80"/>
                    <a:pt x="49" y="82"/>
                    <a:pt x="47" y="83"/>
                  </a:cubicBezTo>
                  <a:cubicBezTo>
                    <a:pt x="42" y="83"/>
                    <a:pt x="37" y="83"/>
                    <a:pt x="34" y="78"/>
                  </a:cubicBezTo>
                  <a:cubicBezTo>
                    <a:pt x="32" y="76"/>
                    <a:pt x="31" y="73"/>
                    <a:pt x="29" y="70"/>
                  </a:cubicBezTo>
                  <a:cubicBezTo>
                    <a:pt x="24" y="62"/>
                    <a:pt x="14" y="61"/>
                    <a:pt x="8" y="68"/>
                  </a:cubicBezTo>
                  <a:cubicBezTo>
                    <a:pt x="2" y="76"/>
                    <a:pt x="0" y="86"/>
                    <a:pt x="0" y="95"/>
                  </a:cubicBezTo>
                  <a:cubicBezTo>
                    <a:pt x="0" y="105"/>
                    <a:pt x="2" y="115"/>
                    <a:pt x="8" y="122"/>
                  </a:cubicBezTo>
                  <a:cubicBezTo>
                    <a:pt x="14" y="130"/>
                    <a:pt x="24" y="129"/>
                    <a:pt x="29" y="121"/>
                  </a:cubicBezTo>
                  <a:cubicBezTo>
                    <a:pt x="31" y="118"/>
                    <a:pt x="32" y="115"/>
                    <a:pt x="34" y="113"/>
                  </a:cubicBezTo>
                  <a:cubicBezTo>
                    <a:pt x="37" y="108"/>
                    <a:pt x="42" y="108"/>
                    <a:pt x="47" y="108"/>
                  </a:cubicBezTo>
                  <a:cubicBezTo>
                    <a:pt x="49" y="108"/>
                    <a:pt x="51" y="111"/>
                    <a:pt x="52" y="113"/>
                  </a:cubicBezTo>
                  <a:cubicBezTo>
                    <a:pt x="52" y="183"/>
                    <a:pt x="52" y="183"/>
                    <a:pt x="52" y="183"/>
                  </a:cubicBezTo>
                  <a:cubicBezTo>
                    <a:pt x="52" y="191"/>
                    <a:pt x="59" y="198"/>
                    <a:pt x="67" y="198"/>
                  </a:cubicBezTo>
                  <a:cubicBezTo>
                    <a:pt x="234" y="198"/>
                    <a:pt x="234" y="198"/>
                    <a:pt x="234" y="198"/>
                  </a:cubicBezTo>
                  <a:cubicBezTo>
                    <a:pt x="242" y="198"/>
                    <a:pt x="249" y="191"/>
                    <a:pt x="249" y="183"/>
                  </a:cubicBezTo>
                  <a:cubicBezTo>
                    <a:pt x="249" y="15"/>
                    <a:pt x="249" y="15"/>
                    <a:pt x="249" y="15"/>
                  </a:cubicBezTo>
                  <a:cubicBezTo>
                    <a:pt x="249" y="7"/>
                    <a:pt x="242" y="0"/>
                    <a:pt x="234" y="0"/>
                  </a:cubicBezTo>
                  <a:cubicBezTo>
                    <a:pt x="182" y="0"/>
                    <a:pt x="182" y="0"/>
                    <a:pt x="182" y="0"/>
                  </a:cubicBezTo>
                  <a:cubicBezTo>
                    <a:pt x="188" y="5"/>
                    <a:pt x="192" y="13"/>
                    <a:pt x="192" y="21"/>
                  </a:cubicBezTo>
                  <a:close/>
                </a:path>
              </a:pathLst>
            </a:custGeom>
            <a:solidFill>
              <a:srgbClr val="3C78D8"/>
            </a:solidFill>
            <a:ln>
              <a:noFill/>
            </a:ln>
          </p:spPr>
          <p:txBody>
            <a:bodyPr spcFirstLastPara="1" wrap="square" lIns="68575" tIns="34275" rIns="68575" bIns="34275" anchor="t" anchorCtr="0">
              <a:noAutofit/>
            </a:bodyPr>
            <a:lstStyle/>
            <a:p>
              <a:pPr marL="0" marR="0" lvl="0" indent="0" algn="r" rtl="1">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
        <p:nvSpPr>
          <p:cNvPr id="15" name="ZoneTexte 14"/>
          <p:cNvSpPr txBox="1"/>
          <p:nvPr/>
        </p:nvSpPr>
        <p:spPr>
          <a:xfrm>
            <a:off x="4617075" y="3415834"/>
            <a:ext cx="2338632" cy="1200329"/>
          </a:xfrm>
          <a:prstGeom prst="rect">
            <a:avLst/>
          </a:prstGeom>
          <a:solidFill>
            <a:schemeClr val="accent4">
              <a:lumMod val="60000"/>
              <a:lumOff val="40000"/>
            </a:schemeClr>
          </a:solidFill>
        </p:spPr>
        <p:txBody>
          <a:bodyPr wrap="square" rtlCol="0">
            <a:spAutoFit/>
          </a:bodyPr>
          <a:lstStyle/>
          <a:p>
            <a:pPr algn="ctr"/>
            <a:endParaRPr lang="ar-DZ" b="1" dirty="0" smtClean="0">
              <a:latin typeface="Arial" panose="020B0604020202020204" pitchFamily="34" charset="0"/>
              <a:cs typeface="Arial" panose="020B0604020202020204" pitchFamily="34" charset="0"/>
            </a:endParaRPr>
          </a:p>
          <a:p>
            <a:pPr algn="ctr"/>
            <a:r>
              <a:rPr lang="ar-DZ" b="1" dirty="0" smtClean="0">
                <a:latin typeface="Arial" panose="020B0604020202020204" pitchFamily="34" charset="0"/>
                <a:cs typeface="Arial" panose="020B0604020202020204" pitchFamily="34" charset="0"/>
              </a:rPr>
              <a:t>معيار 22 عقود </a:t>
            </a:r>
            <a:r>
              <a:rPr lang="ar-DZ" b="1" dirty="0" err="1" smtClean="0">
                <a:latin typeface="Arial" panose="020B0604020202020204" pitchFamily="34" charset="0"/>
                <a:cs typeface="Arial" panose="020B0604020202020204" pitchFamily="34" charset="0"/>
              </a:rPr>
              <a:t>الإمتياز</a:t>
            </a:r>
            <a:endParaRPr lang="ar-DZ" b="1" dirty="0" smtClean="0">
              <a:latin typeface="Arial" panose="020B0604020202020204" pitchFamily="34" charset="0"/>
              <a:cs typeface="Arial" panose="020B0604020202020204" pitchFamily="34" charset="0"/>
            </a:endParaRPr>
          </a:p>
          <a:p>
            <a:pPr algn="ctr"/>
            <a:endParaRPr lang="ar-DZ" b="1" dirty="0">
              <a:latin typeface="Arial" panose="020B0604020202020204" pitchFamily="34" charset="0"/>
              <a:cs typeface="Arial" panose="020B0604020202020204" pitchFamily="34" charset="0"/>
            </a:endParaRPr>
          </a:p>
          <a:p>
            <a:pPr algn="ctr"/>
            <a:endParaRPr lang="fr-FR" b="1" dirty="0">
              <a:latin typeface="Arial" panose="020B0604020202020204" pitchFamily="34" charset="0"/>
              <a:cs typeface="Arial" panose="020B0604020202020204" pitchFamily="34" charset="0"/>
            </a:endParaRPr>
          </a:p>
        </p:txBody>
      </p:sp>
      <p:sp>
        <p:nvSpPr>
          <p:cNvPr id="16" name="Rectangle 15"/>
          <p:cNvSpPr/>
          <p:nvPr/>
        </p:nvSpPr>
        <p:spPr>
          <a:xfrm>
            <a:off x="9073269" y="3139349"/>
            <a:ext cx="2977710" cy="1969770"/>
          </a:xfrm>
          <a:prstGeom prst="rect">
            <a:avLst/>
          </a:prstGeom>
        </p:spPr>
        <p:txBody>
          <a:bodyPr wrap="square">
            <a:spAutoFit/>
          </a:bodyPr>
          <a:lstStyle/>
          <a:p>
            <a:pPr algn="r" rtl="1"/>
            <a:r>
              <a:rPr lang="ar-DZ" sz="1400" b="1" u="sng" dirty="0">
                <a:solidFill>
                  <a:schemeClr val="bg1"/>
                </a:solidFill>
                <a:latin typeface="Arial" panose="020B0604020202020204" pitchFamily="34" charset="0"/>
                <a:cs typeface="Arial" panose="020B0604020202020204" pitchFamily="34" charset="0"/>
              </a:rPr>
              <a:t>نطاق المعيار</a:t>
            </a:r>
            <a:r>
              <a:rPr lang="ar-DZ" sz="1400" b="1" u="sng" dirty="0" smtClean="0">
                <a:solidFill>
                  <a:schemeClr val="bg1"/>
                </a:solidFill>
                <a:latin typeface="Arial" panose="020B0604020202020204" pitchFamily="34" charset="0"/>
                <a:cs typeface="Arial" panose="020B0604020202020204" pitchFamily="34" charset="0"/>
              </a:rPr>
              <a:t>:</a:t>
            </a:r>
          </a:p>
          <a:p>
            <a:pPr algn="r" rtl="1"/>
            <a:r>
              <a:rPr lang="ar-DZ" sz="1200" b="1" dirty="0">
                <a:solidFill>
                  <a:srgbClr val="231F20"/>
                </a:solidFill>
                <a:latin typeface="Arial" panose="020B0604020202020204" pitchFamily="34" charset="0"/>
                <a:cs typeface="Arial" panose="020B0604020202020204" pitchFamily="34" charset="0"/>
              </a:rPr>
              <a:t/>
            </a:r>
            <a:br>
              <a:rPr lang="ar-DZ" sz="1200" b="1" dirty="0">
                <a:solidFill>
                  <a:srgbClr val="231F20"/>
                </a:solidFill>
                <a:latin typeface="Arial" panose="020B0604020202020204" pitchFamily="34" charset="0"/>
                <a:cs typeface="Arial" panose="020B0604020202020204" pitchFamily="34" charset="0"/>
              </a:rPr>
            </a:br>
            <a:r>
              <a:rPr lang="ar-DZ" sz="1200" b="1" dirty="0">
                <a:solidFill>
                  <a:srgbClr val="231F20"/>
                </a:solidFill>
                <a:latin typeface="Arial" panose="020B0604020202020204" pitchFamily="34" charset="0"/>
                <a:cs typeface="Arial" panose="020B0604020202020204" pitchFamily="34" charset="0"/>
              </a:rPr>
              <a:t>يتناول هذا المعيار الأحكام الشرعية الأساسية لعقود الامتياز </a:t>
            </a:r>
            <a:r>
              <a:rPr lang="ar-DZ" sz="1200" b="1" dirty="0" smtClean="0">
                <a:solidFill>
                  <a:srgbClr val="231F20"/>
                </a:solidFill>
                <a:latin typeface="Arial" panose="020B0604020202020204" pitchFamily="34" charset="0"/>
                <a:cs typeface="Arial" panose="020B0604020202020204" pitchFamily="34" charset="0"/>
              </a:rPr>
              <a:t>المتعلقة بالاستغلال</a:t>
            </a:r>
            <a:r>
              <a:rPr lang="ar-DZ" sz="1200" b="1" dirty="0">
                <a:solidFill>
                  <a:srgbClr val="231F20"/>
                </a:solidFill>
                <a:latin typeface="Arial" panose="020B0604020202020204" pitchFamily="34" charset="0"/>
                <a:cs typeface="Arial" panose="020B0604020202020204" pitchFamily="34" charset="0"/>
              </a:rPr>
              <a:t>، أو بالإنشاء، أو بالإدارة، وتطبيق المؤسسات لها.</a:t>
            </a:r>
            <a:br>
              <a:rPr lang="ar-DZ" sz="1200" b="1" dirty="0">
                <a:solidFill>
                  <a:srgbClr val="231F20"/>
                </a:solidFill>
                <a:latin typeface="Arial" panose="020B0604020202020204" pitchFamily="34" charset="0"/>
                <a:cs typeface="Arial" panose="020B0604020202020204" pitchFamily="34" charset="0"/>
              </a:rPr>
            </a:br>
            <a:r>
              <a:rPr lang="ar-DZ" sz="1200" b="1" dirty="0" smtClean="0">
                <a:solidFill>
                  <a:srgbClr val="231F20"/>
                </a:solidFill>
                <a:latin typeface="Arial" panose="020B0604020202020204" pitchFamily="34" charset="0"/>
                <a:cs typeface="Arial" panose="020B0604020202020204" pitchFamily="34" charset="0"/>
              </a:rPr>
              <a:t>ولايتناولهذاالمعيارحقوقالامتيازالقانونيةأوالاتفاقيةالتيهيمنالحقوق العينية </a:t>
            </a:r>
            <a:r>
              <a:rPr lang="ar-DZ" sz="1200" b="1" dirty="0">
                <a:solidFill>
                  <a:srgbClr val="231F20"/>
                </a:solidFill>
                <a:latin typeface="Arial" panose="020B0604020202020204" pitchFamily="34" charset="0"/>
                <a:cs typeface="Arial" panose="020B0604020202020204" pitchFamily="34" charset="0"/>
              </a:rPr>
              <a:t>التبعية. كما لا يتناول امتياز </a:t>
            </a:r>
            <a:r>
              <a:rPr lang="ar-DZ" sz="1200" b="1" dirty="0" smtClean="0">
                <a:solidFill>
                  <a:srgbClr val="231F20"/>
                </a:solidFill>
                <a:latin typeface="Arial" panose="020B0604020202020204" pitchFamily="34" charset="0"/>
                <a:cs typeface="Arial" panose="020B0604020202020204" pitchFamily="34" charset="0"/>
              </a:rPr>
              <a:t>الترخيص، لحاجته </a:t>
            </a:r>
            <a:r>
              <a:rPr lang="ar-DZ" sz="1200" b="1" dirty="0">
                <a:solidFill>
                  <a:srgbClr val="231F20"/>
                </a:solidFill>
                <a:latin typeface="Arial" panose="020B0604020202020204" pitchFamily="34" charset="0"/>
                <a:cs typeface="Arial" panose="020B0604020202020204" pitchFamily="34" charset="0"/>
              </a:rPr>
              <a:t>إلى معيار خاص به</a:t>
            </a:r>
            <a:r>
              <a:rPr lang="ar-DZ" dirty="0">
                <a:solidFill>
                  <a:srgbClr val="231F20"/>
                </a:solidFill>
                <a:latin typeface="Lotus-Light"/>
              </a:rPr>
              <a:t>.</a:t>
            </a:r>
            <a:r>
              <a:rPr lang="ar-DZ" dirty="0"/>
              <a:t> </a:t>
            </a:r>
            <a:br>
              <a:rPr lang="ar-DZ" dirty="0"/>
            </a:br>
            <a:endParaRPr lang="fr-FR" dirty="0"/>
          </a:p>
        </p:txBody>
      </p:sp>
      <p:sp>
        <p:nvSpPr>
          <p:cNvPr id="17" name="Rectangle 16"/>
          <p:cNvSpPr/>
          <p:nvPr/>
        </p:nvSpPr>
        <p:spPr>
          <a:xfrm>
            <a:off x="9251333" y="5599498"/>
            <a:ext cx="2799646" cy="1231106"/>
          </a:xfrm>
          <a:prstGeom prst="rect">
            <a:avLst/>
          </a:prstGeom>
        </p:spPr>
        <p:txBody>
          <a:bodyPr wrap="square">
            <a:spAutoFit/>
          </a:bodyPr>
          <a:lstStyle/>
          <a:p>
            <a:pPr algn="r" rtl="1"/>
            <a:r>
              <a:rPr lang="ar-DZ" sz="1400" b="1" u="sng" dirty="0">
                <a:solidFill>
                  <a:schemeClr val="bg1"/>
                </a:solidFill>
                <a:latin typeface="Arial" panose="020B0604020202020204" pitchFamily="34" charset="0"/>
                <a:cs typeface="Arial" panose="020B0604020202020204" pitchFamily="34" charset="0"/>
              </a:rPr>
              <a:t>تعريف الامتياز</a:t>
            </a:r>
            <a:r>
              <a:rPr lang="ar-DZ" sz="1400" b="1" u="sng" dirty="0" smtClean="0">
                <a:solidFill>
                  <a:schemeClr val="bg1"/>
                </a:solidFill>
                <a:latin typeface="Arial" panose="020B0604020202020204" pitchFamily="34" charset="0"/>
                <a:cs typeface="Arial" panose="020B0604020202020204" pitchFamily="34" charset="0"/>
              </a:rPr>
              <a:t>:</a:t>
            </a:r>
          </a:p>
          <a:p>
            <a:pPr algn="r" rtl="1"/>
            <a:r>
              <a:rPr lang="ar-DZ" sz="1200" b="1" dirty="0">
                <a:solidFill>
                  <a:srgbClr val="231F20"/>
                </a:solidFill>
                <a:latin typeface="Arial" panose="020B0604020202020204" pitchFamily="34" charset="0"/>
                <a:cs typeface="Arial" panose="020B0604020202020204" pitchFamily="34" charset="0"/>
              </a:rPr>
              <a:t/>
            </a:r>
            <a:br>
              <a:rPr lang="ar-DZ" sz="1200" b="1" dirty="0">
                <a:solidFill>
                  <a:srgbClr val="231F20"/>
                </a:solidFill>
                <a:latin typeface="Arial" panose="020B0604020202020204" pitchFamily="34" charset="0"/>
                <a:cs typeface="Arial" panose="020B0604020202020204" pitchFamily="34" charset="0"/>
              </a:rPr>
            </a:br>
            <a:r>
              <a:rPr lang="ar-DZ" sz="1200" b="1" dirty="0">
                <a:solidFill>
                  <a:srgbClr val="231F20"/>
                </a:solidFill>
                <a:latin typeface="Arial" panose="020B0604020202020204" pitchFamily="34" charset="0"/>
                <a:cs typeface="Arial" panose="020B0604020202020204" pitchFamily="34" charset="0"/>
              </a:rPr>
              <a:t>المقصود بالامتياز - في هذا المعيار - منح طرف لآخر حق </a:t>
            </a:r>
            <a:r>
              <a:rPr lang="ar-DZ" sz="1200" b="1" dirty="0" smtClean="0">
                <a:solidFill>
                  <a:srgbClr val="231F20"/>
                </a:solidFill>
                <a:latin typeface="Arial" panose="020B0604020202020204" pitchFamily="34" charset="0"/>
                <a:cs typeface="Arial" panose="020B0604020202020204" pitchFamily="34" charset="0"/>
              </a:rPr>
              <a:t>الاستغلال أو </a:t>
            </a:r>
            <a:r>
              <a:rPr lang="ar-DZ" sz="1200" b="1" dirty="0">
                <a:solidFill>
                  <a:srgbClr val="231F20"/>
                </a:solidFill>
                <a:latin typeface="Arial" panose="020B0604020202020204" pitchFamily="34" charset="0"/>
                <a:cs typeface="Arial" panose="020B0604020202020204" pitchFamily="34" charset="0"/>
              </a:rPr>
              <a:t>الإنشاء أو الإدارة ممن يملك هذا الحق بمقابل يتفق عليه</a:t>
            </a:r>
            <a:r>
              <a:rPr lang="ar-DZ" sz="1200" b="1" dirty="0">
                <a:latin typeface="Arial" panose="020B0604020202020204" pitchFamily="34" charset="0"/>
                <a:cs typeface="Arial" panose="020B0604020202020204" pitchFamily="34" charset="0"/>
              </a:rPr>
              <a:t> </a:t>
            </a:r>
            <a:br>
              <a:rPr lang="ar-DZ" sz="1200" b="1" dirty="0">
                <a:latin typeface="Arial" panose="020B0604020202020204" pitchFamily="34" charset="0"/>
                <a:cs typeface="Arial" panose="020B0604020202020204" pitchFamily="34" charset="0"/>
              </a:rPr>
            </a:br>
            <a:endParaRPr lang="fr-FR" sz="1200" b="1" dirty="0">
              <a:latin typeface="Arial" panose="020B0604020202020204" pitchFamily="34" charset="0"/>
              <a:cs typeface="Arial" panose="020B0604020202020204" pitchFamily="34" charset="0"/>
            </a:endParaRPr>
          </a:p>
        </p:txBody>
      </p:sp>
      <p:sp>
        <p:nvSpPr>
          <p:cNvPr id="18" name="Rectangle 17"/>
          <p:cNvSpPr/>
          <p:nvPr/>
        </p:nvSpPr>
        <p:spPr>
          <a:xfrm>
            <a:off x="6107976" y="5313349"/>
            <a:ext cx="2075601" cy="1600438"/>
          </a:xfrm>
          <a:prstGeom prst="rect">
            <a:avLst/>
          </a:prstGeom>
        </p:spPr>
        <p:txBody>
          <a:bodyPr wrap="square">
            <a:spAutoFit/>
          </a:bodyPr>
          <a:lstStyle/>
          <a:p>
            <a:pPr algn="r"/>
            <a:r>
              <a:rPr lang="ar-DZ" sz="1400" b="1" u="sng" dirty="0">
                <a:solidFill>
                  <a:schemeClr val="bg1"/>
                </a:solidFill>
                <a:latin typeface="Arial" panose="020B0604020202020204" pitchFamily="34" charset="0"/>
                <a:cs typeface="Arial" panose="020B0604020202020204" pitchFamily="34" charset="0"/>
              </a:rPr>
              <a:t>مشروعية عقود </a:t>
            </a:r>
            <a:r>
              <a:rPr lang="ar-DZ" sz="1400" b="1" u="sng" dirty="0" smtClean="0">
                <a:solidFill>
                  <a:schemeClr val="bg1"/>
                </a:solidFill>
                <a:latin typeface="Arial" panose="020B0604020202020204" pitchFamily="34" charset="0"/>
                <a:cs typeface="Arial" panose="020B0604020202020204" pitchFamily="34" charset="0"/>
              </a:rPr>
              <a:t>الامتياز </a:t>
            </a:r>
            <a:r>
              <a:rPr lang="ar-DZ" dirty="0"/>
              <a:t/>
            </a:r>
            <a:br>
              <a:rPr lang="ar-DZ" dirty="0"/>
            </a:br>
            <a:r>
              <a:rPr lang="ar-DZ" sz="1200" b="1" dirty="0">
                <a:latin typeface="Arial" panose="020B0604020202020204" pitchFamily="34" charset="0"/>
                <a:cs typeface="Arial" panose="020B0604020202020204" pitchFamily="34" charset="0"/>
              </a:rPr>
              <a:t>مشروعة </a:t>
            </a:r>
            <a:r>
              <a:rPr lang="ar-DZ" sz="1200" b="1" dirty="0" smtClean="0">
                <a:latin typeface="Arial" panose="020B0604020202020204" pitchFamily="34" charset="0"/>
                <a:cs typeface="Arial" panose="020B0604020202020204" pitchFamily="34" charset="0"/>
              </a:rPr>
              <a:t>،لا </a:t>
            </a:r>
            <a:r>
              <a:rPr lang="ar-DZ" sz="1200" b="1" dirty="0">
                <a:latin typeface="Arial" panose="020B0604020202020204" pitchFamily="34" charset="0"/>
                <a:cs typeface="Arial" panose="020B0604020202020204" pitchFamily="34" charset="0"/>
              </a:rPr>
              <a:t>مانع ً شــرعا من تنظيم الإجراءات اللازمة لمنح </a:t>
            </a:r>
            <a:r>
              <a:rPr lang="ar-DZ" sz="1200" b="1" dirty="0" smtClean="0">
                <a:latin typeface="Arial" panose="020B0604020202020204" pitchFamily="34" charset="0"/>
                <a:cs typeface="Arial" panose="020B0604020202020204" pitchFamily="34" charset="0"/>
              </a:rPr>
              <a:t>الامتيازات وفرض</a:t>
            </a: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الرســوم </a:t>
            </a:r>
            <a:r>
              <a:rPr lang="ar-DZ" sz="1200" b="1" dirty="0">
                <a:latin typeface="Arial" panose="020B0604020202020204" pitchFamily="34" charset="0"/>
                <a:cs typeface="Arial" panose="020B0604020202020204" pitchFamily="34" charset="0"/>
              </a:rPr>
              <a:t>عليها، أو اشتراط المقابل على النحو المتعاقد عليه، إذا </a:t>
            </a:r>
            <a:r>
              <a:rPr lang="ar-DZ" sz="1200" b="1" dirty="0" smtClean="0">
                <a:latin typeface="Arial" panose="020B0604020202020204" pitchFamily="34" charset="0"/>
                <a:cs typeface="Arial" panose="020B0604020202020204" pitchFamily="34" charset="0"/>
              </a:rPr>
              <a:t>خلت عن </a:t>
            </a:r>
            <a:r>
              <a:rPr lang="ar-DZ" sz="1200" b="1" dirty="0">
                <a:latin typeface="Arial" panose="020B0604020202020204" pitchFamily="34" charset="0"/>
                <a:cs typeface="Arial" panose="020B0604020202020204" pitchFamily="34" charset="0"/>
              </a:rPr>
              <a:t>الربا والغرر وغيرهما من المحظورات. </a:t>
            </a:r>
            <a:br>
              <a:rPr lang="ar-DZ" sz="1200" b="1" dirty="0">
                <a:latin typeface="Arial" panose="020B0604020202020204" pitchFamily="34" charset="0"/>
                <a:cs typeface="Arial" panose="020B0604020202020204" pitchFamily="34" charset="0"/>
              </a:rPr>
            </a:br>
            <a:endParaRPr lang="fr-FR" sz="1200" b="1" dirty="0">
              <a:latin typeface="Arial" panose="020B0604020202020204" pitchFamily="34" charset="0"/>
              <a:cs typeface="Arial" panose="020B0604020202020204" pitchFamily="34" charset="0"/>
            </a:endParaRPr>
          </a:p>
        </p:txBody>
      </p:sp>
      <p:sp>
        <p:nvSpPr>
          <p:cNvPr id="19" name="Rectangle 18"/>
          <p:cNvSpPr/>
          <p:nvPr/>
        </p:nvSpPr>
        <p:spPr>
          <a:xfrm>
            <a:off x="3234697" y="5475719"/>
            <a:ext cx="2024956" cy="1384995"/>
          </a:xfrm>
          <a:prstGeom prst="rect">
            <a:avLst/>
          </a:prstGeom>
        </p:spPr>
        <p:txBody>
          <a:bodyPr wrap="square">
            <a:spAutoFit/>
          </a:bodyPr>
          <a:lstStyle/>
          <a:p>
            <a:pPr algn="r" rtl="1"/>
            <a:r>
              <a:rPr lang="ar-DZ" sz="1400" b="1" u="sng" dirty="0">
                <a:solidFill>
                  <a:schemeClr val="bg1"/>
                </a:solidFill>
                <a:latin typeface="Arial" panose="020B0604020202020204" pitchFamily="34" charset="0"/>
                <a:cs typeface="Arial" panose="020B0604020202020204" pitchFamily="34" charset="0"/>
              </a:rPr>
              <a:t>منح الامتياز</a:t>
            </a:r>
            <a:r>
              <a:rPr lang="ar-DZ" sz="1400" b="1" u="sng" dirty="0" smtClean="0">
                <a:solidFill>
                  <a:schemeClr val="bg1"/>
                </a:solidFill>
                <a:latin typeface="Arial" panose="020B0604020202020204" pitchFamily="34" charset="0"/>
                <a:cs typeface="Arial" panose="020B0604020202020204" pitchFamily="34" charset="0"/>
              </a:rPr>
              <a:t>:</a:t>
            </a:r>
          </a:p>
          <a:p>
            <a:pPr algn="r" rtl="1"/>
            <a:r>
              <a:rPr lang="ar-DZ" sz="1400" b="1" dirty="0">
                <a:solidFill>
                  <a:srgbClr val="231F20"/>
                </a:solidFill>
                <a:latin typeface="Arial" panose="020B0604020202020204" pitchFamily="34" charset="0"/>
                <a:cs typeface="Arial" panose="020B0604020202020204" pitchFamily="34" charset="0"/>
              </a:rPr>
              <a:t/>
            </a:r>
            <a:br>
              <a:rPr lang="ar-DZ" sz="1400" b="1" dirty="0">
                <a:solidFill>
                  <a:srgbClr val="231F20"/>
                </a:solidFill>
                <a:latin typeface="Arial" panose="020B0604020202020204" pitchFamily="34" charset="0"/>
                <a:cs typeface="Arial" panose="020B0604020202020204" pitchFamily="34" charset="0"/>
              </a:rPr>
            </a:br>
            <a:r>
              <a:rPr lang="ar-DZ" sz="1400" b="1" dirty="0">
                <a:solidFill>
                  <a:srgbClr val="231F20"/>
                </a:solidFill>
                <a:latin typeface="Arial" panose="020B0604020202020204" pitchFamily="34" charset="0"/>
                <a:cs typeface="Arial" panose="020B0604020202020204" pitchFamily="34" charset="0"/>
              </a:rPr>
              <a:t>يراعى في منح الامتياز العدالة وتكافؤ الفرص وتحقيق المصالح العامة.</a:t>
            </a:r>
            <a:r>
              <a:rPr lang="ar-DZ" sz="1400" b="1" dirty="0">
                <a:latin typeface="Arial" panose="020B0604020202020204" pitchFamily="34" charset="0"/>
                <a:cs typeface="Arial" panose="020B0604020202020204" pitchFamily="34" charset="0"/>
              </a:rPr>
              <a:t> </a:t>
            </a:r>
            <a:br>
              <a:rPr lang="ar-DZ" sz="1400" b="1" dirty="0">
                <a:latin typeface="Arial" panose="020B0604020202020204" pitchFamily="34" charset="0"/>
                <a:cs typeface="Arial" panose="020B0604020202020204" pitchFamily="34" charset="0"/>
              </a:rPr>
            </a:br>
            <a:endParaRPr lang="fr-FR" sz="1400" b="1" dirty="0">
              <a:latin typeface="Arial" panose="020B0604020202020204" pitchFamily="34" charset="0"/>
              <a:cs typeface="Arial" panose="020B0604020202020204" pitchFamily="34" charset="0"/>
            </a:endParaRPr>
          </a:p>
        </p:txBody>
      </p:sp>
      <p:sp>
        <p:nvSpPr>
          <p:cNvPr id="20" name="Rectangle 19"/>
          <p:cNvSpPr/>
          <p:nvPr/>
        </p:nvSpPr>
        <p:spPr>
          <a:xfrm>
            <a:off x="-79260" y="5159461"/>
            <a:ext cx="2489649" cy="1815882"/>
          </a:xfrm>
          <a:prstGeom prst="rect">
            <a:avLst/>
          </a:prstGeom>
        </p:spPr>
        <p:txBody>
          <a:bodyPr wrap="square">
            <a:spAutoFit/>
          </a:bodyPr>
          <a:lstStyle/>
          <a:p>
            <a:pPr algn="r" rtl="1"/>
            <a:r>
              <a:rPr lang="ar-DZ" sz="1400" b="1" u="sng" dirty="0">
                <a:solidFill>
                  <a:schemeClr val="bg1"/>
                </a:solidFill>
                <a:latin typeface="Arial" panose="020B0604020202020204" pitchFamily="34" charset="0"/>
                <a:cs typeface="Arial" panose="020B0604020202020204" pitchFamily="34" charset="0"/>
              </a:rPr>
              <a:t>عقــود امتياز اســتغلال المعــادن أو المياه وما فــي </a:t>
            </a:r>
            <a:r>
              <a:rPr lang="ar-DZ" sz="1400" b="1" u="sng" dirty="0" smtClean="0">
                <a:solidFill>
                  <a:schemeClr val="bg1"/>
                </a:solidFill>
                <a:latin typeface="Arial" panose="020B0604020202020204" pitchFamily="34" charset="0"/>
                <a:cs typeface="Arial" panose="020B0604020202020204" pitchFamily="34" charset="0"/>
              </a:rPr>
              <a:t>حكمها(امتياز الاستغلال): </a:t>
            </a:r>
            <a:r>
              <a:rPr lang="ar-DZ" sz="1400" b="1" dirty="0">
                <a:latin typeface="Arial" panose="020B0604020202020204" pitchFamily="34" charset="0"/>
                <a:cs typeface="Arial" panose="020B0604020202020204" pitchFamily="34" charset="0"/>
              </a:rPr>
              <a:t/>
            </a:r>
            <a:br>
              <a:rPr lang="ar-DZ" sz="1400" b="1" dirty="0">
                <a:latin typeface="Arial" panose="020B0604020202020204" pitchFamily="34" charset="0"/>
                <a:cs typeface="Arial" panose="020B0604020202020204" pitchFamily="34" charset="0"/>
              </a:rPr>
            </a:br>
            <a:r>
              <a:rPr lang="ar-DZ" sz="1400" b="1" dirty="0">
                <a:latin typeface="Arial" panose="020B0604020202020204" pitchFamily="34" charset="0"/>
                <a:cs typeface="Arial" panose="020B0604020202020204" pitchFamily="34" charset="0"/>
              </a:rPr>
              <a:t>هو اتفاق بين الدولة وشخص طبيعي أو </a:t>
            </a:r>
            <a:r>
              <a:rPr lang="ar-DZ" sz="1400" b="1" dirty="0" smtClean="0">
                <a:latin typeface="Arial" panose="020B0604020202020204" pitchFamily="34" charset="0"/>
                <a:cs typeface="Arial" panose="020B0604020202020204" pitchFamily="34" charset="0"/>
              </a:rPr>
              <a:t>اعتباري</a:t>
            </a:r>
            <a:r>
              <a:rPr lang="ar-DZ" sz="1400" b="1" dirty="0">
                <a:latin typeface="Arial" panose="020B0604020202020204" pitchFamily="34" charset="0"/>
                <a:cs typeface="Arial" panose="020B0604020202020204" pitchFamily="34" charset="0"/>
              </a:rPr>
              <a:t> </a:t>
            </a:r>
            <a:r>
              <a:rPr lang="ar-DZ" sz="1400" b="1" dirty="0" smtClean="0">
                <a:latin typeface="Arial" panose="020B0604020202020204" pitchFamily="34" charset="0"/>
                <a:cs typeface="Arial" panose="020B0604020202020204" pitchFamily="34" charset="0"/>
              </a:rPr>
              <a:t>(مؤسســة) </a:t>
            </a:r>
            <a:r>
              <a:rPr lang="ar-DZ" sz="1400" b="1" dirty="0">
                <a:latin typeface="Arial" panose="020B0604020202020204" pitchFamily="34" charset="0"/>
                <a:cs typeface="Arial" panose="020B0604020202020204" pitchFamily="34" charset="0"/>
              </a:rPr>
              <a:t>يعطي صاحب الامتياز </a:t>
            </a:r>
            <a:r>
              <a:rPr lang="ar-DZ" sz="1400" b="1" dirty="0" smtClean="0">
                <a:latin typeface="Arial" panose="020B0604020202020204" pitchFamily="34" charset="0"/>
                <a:cs typeface="Arial" panose="020B0604020202020204" pitchFamily="34" charset="0"/>
              </a:rPr>
              <a:t>حقا </a:t>
            </a:r>
            <a:r>
              <a:rPr lang="ar-DZ" sz="1400" b="1" dirty="0">
                <a:latin typeface="Arial" panose="020B0604020202020204" pitchFamily="34" charset="0"/>
                <a:cs typeface="Arial" panose="020B0604020202020204" pitchFamily="34" charset="0"/>
              </a:rPr>
              <a:t>ً منفردا في </a:t>
            </a:r>
            <a:r>
              <a:rPr lang="ar-DZ" sz="1400" b="1" dirty="0" smtClean="0">
                <a:latin typeface="Arial" panose="020B0604020202020204" pitchFamily="34" charset="0"/>
                <a:cs typeface="Arial" panose="020B0604020202020204" pitchFamily="34" charset="0"/>
              </a:rPr>
              <a:t>اســتغلال المعادن</a:t>
            </a:r>
            <a:r>
              <a:rPr lang="ar-DZ" sz="1400" b="1" dirty="0">
                <a:latin typeface="Arial" panose="020B0604020202020204" pitchFamily="34" charset="0"/>
                <a:cs typeface="Arial" panose="020B0604020202020204" pitchFamily="34" charset="0"/>
              </a:rPr>
              <a:t> </a:t>
            </a:r>
            <a:r>
              <a:rPr lang="ar-DZ" sz="1400" b="1" dirty="0" smtClean="0">
                <a:latin typeface="Arial" panose="020B0604020202020204" pitchFamily="34" charset="0"/>
                <a:cs typeface="Arial" panose="020B0604020202020204" pitchFamily="34" charset="0"/>
              </a:rPr>
              <a:t>أو </a:t>
            </a:r>
            <a:r>
              <a:rPr lang="ar-DZ" sz="1400" b="1" dirty="0">
                <a:latin typeface="Arial" panose="020B0604020202020204" pitchFamily="34" charset="0"/>
                <a:cs typeface="Arial" panose="020B0604020202020204" pitchFamily="34" charset="0"/>
              </a:rPr>
              <a:t>المياه وما في حكمها وإنتاجها لقاء مقابل </a:t>
            </a:r>
            <a:br>
              <a:rPr lang="ar-DZ" sz="1400" b="1" dirty="0">
                <a:latin typeface="Arial" panose="020B0604020202020204" pitchFamily="34" charset="0"/>
                <a:cs typeface="Arial" panose="020B0604020202020204" pitchFamily="34" charset="0"/>
              </a:rPr>
            </a:br>
            <a:endParaRPr lang="fr-FR" sz="1400" b="1" dirty="0">
              <a:latin typeface="Arial" panose="020B0604020202020204" pitchFamily="34" charset="0"/>
              <a:cs typeface="Arial" panose="020B0604020202020204" pitchFamily="34" charset="0"/>
            </a:endParaRPr>
          </a:p>
        </p:txBody>
      </p:sp>
      <p:sp>
        <p:nvSpPr>
          <p:cNvPr id="21" name="Rectangle 20"/>
          <p:cNvSpPr/>
          <p:nvPr/>
        </p:nvSpPr>
        <p:spPr>
          <a:xfrm>
            <a:off x="119742" y="3187064"/>
            <a:ext cx="2889956" cy="1169551"/>
          </a:xfrm>
          <a:prstGeom prst="rect">
            <a:avLst/>
          </a:prstGeom>
        </p:spPr>
        <p:txBody>
          <a:bodyPr wrap="square">
            <a:spAutoFit/>
          </a:bodyPr>
          <a:lstStyle/>
          <a:p>
            <a:pPr algn="r"/>
            <a:r>
              <a:rPr lang="ar-DZ" sz="1400" b="1" u="sng" dirty="0">
                <a:solidFill>
                  <a:schemeClr val="bg1"/>
                </a:solidFill>
                <a:latin typeface="Arial" panose="020B0604020202020204" pitchFamily="34" charset="0"/>
                <a:cs typeface="Arial" panose="020B0604020202020204" pitchFamily="34" charset="0"/>
              </a:rPr>
              <a:t>عقود امتياز إنشاء المشروعات </a:t>
            </a:r>
            <a:br>
              <a:rPr lang="ar-DZ" sz="1400" b="1" u="sng" dirty="0">
                <a:solidFill>
                  <a:schemeClr val="bg1"/>
                </a:solidFill>
                <a:latin typeface="Arial" panose="020B0604020202020204" pitchFamily="34" charset="0"/>
                <a:cs typeface="Arial" panose="020B0604020202020204" pitchFamily="34" charset="0"/>
              </a:rPr>
            </a:br>
            <a:r>
              <a:rPr lang="ar-DZ" sz="1400" b="1" dirty="0">
                <a:latin typeface="Arial" panose="020B0604020202020204" pitchFamily="34" charset="0"/>
                <a:cs typeface="Arial" panose="020B0604020202020204" pitchFamily="34" charset="0"/>
              </a:rPr>
              <a:t>عقد امتياز الإنشاء هو عقد بين الدولة وطرف آخر لإقامة </a:t>
            </a:r>
            <a:r>
              <a:rPr lang="ar-DZ" sz="1400" b="1" dirty="0" smtClean="0">
                <a:latin typeface="Arial" panose="020B0604020202020204" pitchFamily="34" charset="0"/>
                <a:cs typeface="Arial" panose="020B0604020202020204" pitchFamily="34" charset="0"/>
              </a:rPr>
              <a:t>مشروع يتعلق </a:t>
            </a:r>
            <a:r>
              <a:rPr lang="ar-DZ" sz="1400" b="1" dirty="0">
                <a:latin typeface="Arial" panose="020B0604020202020204" pitchFamily="34" charset="0"/>
                <a:cs typeface="Arial" panose="020B0604020202020204" pitchFamily="34" charset="0"/>
              </a:rPr>
              <a:t>ً غالبا بالمرافق العامة يتم إنشاؤه بمواصفات معينة</a:t>
            </a:r>
            <a:r>
              <a:rPr lang="ar-DZ" sz="1400" dirty="0"/>
              <a:t> </a:t>
            </a:r>
            <a:r>
              <a:rPr lang="ar-DZ" sz="1400" dirty="0" smtClean="0"/>
              <a:t>,</a:t>
            </a:r>
            <a:r>
              <a:rPr lang="ar-DZ" sz="1400" dirty="0"/>
              <a:t/>
            </a:r>
            <a:br>
              <a:rPr lang="ar-DZ" sz="1400" dirty="0"/>
            </a:br>
            <a:endParaRPr lang="fr-FR" sz="1400" b="1" u="sng" dirty="0">
              <a:solidFill>
                <a:schemeClr val="bg1"/>
              </a:solidFill>
              <a:latin typeface="Arial" panose="020B0604020202020204" pitchFamily="34" charset="0"/>
              <a:cs typeface="Arial" panose="020B0604020202020204" pitchFamily="34" charset="0"/>
            </a:endParaRPr>
          </a:p>
        </p:txBody>
      </p:sp>
      <p:sp>
        <p:nvSpPr>
          <p:cNvPr id="22" name="Rectangle 21"/>
          <p:cNvSpPr/>
          <p:nvPr/>
        </p:nvSpPr>
        <p:spPr>
          <a:xfrm>
            <a:off x="117571" y="875323"/>
            <a:ext cx="2928111" cy="1600438"/>
          </a:xfrm>
          <a:prstGeom prst="rect">
            <a:avLst/>
          </a:prstGeom>
        </p:spPr>
        <p:txBody>
          <a:bodyPr wrap="square">
            <a:spAutoFit/>
          </a:bodyPr>
          <a:lstStyle/>
          <a:p>
            <a:pPr algn="just" rtl="1"/>
            <a:r>
              <a:rPr lang="ar-DZ" sz="1400" b="1" u="sng" dirty="0">
                <a:solidFill>
                  <a:schemeClr val="bg1"/>
                </a:solidFill>
                <a:latin typeface="Arial" panose="020B0604020202020204" pitchFamily="34" charset="0"/>
                <a:cs typeface="Arial" panose="020B0604020202020204" pitchFamily="34" charset="0"/>
              </a:rPr>
              <a:t>التصرف في </a:t>
            </a:r>
            <a:r>
              <a:rPr lang="ar-DZ" sz="1400" b="1" u="sng" dirty="0" smtClean="0">
                <a:solidFill>
                  <a:schemeClr val="bg1"/>
                </a:solidFill>
                <a:latin typeface="Arial" panose="020B0604020202020204" pitchFamily="34" charset="0"/>
                <a:cs typeface="Arial" panose="020B0604020202020204" pitchFamily="34" charset="0"/>
              </a:rPr>
              <a:t>الامتياز:</a:t>
            </a:r>
            <a:endParaRPr lang="ar-DZ" sz="1400" b="1" dirty="0" smtClean="0">
              <a:solidFill>
                <a:srgbClr val="231F20"/>
              </a:solidFill>
              <a:latin typeface="Arial" panose="020B0604020202020204" pitchFamily="34" charset="0"/>
              <a:cs typeface="Arial" panose="020B0604020202020204" pitchFamily="34" charset="0"/>
            </a:endParaRPr>
          </a:p>
          <a:p>
            <a:pPr algn="just" rtl="1"/>
            <a:r>
              <a:rPr lang="ar-DZ" sz="1400" b="1" dirty="0" smtClean="0">
                <a:solidFill>
                  <a:srgbClr val="231F20"/>
                </a:solidFill>
                <a:latin typeface="Arial" panose="020B0604020202020204" pitchFamily="34" charset="0"/>
                <a:cs typeface="Arial" panose="020B0604020202020204" pitchFamily="34" charset="0"/>
              </a:rPr>
              <a:t>بما </a:t>
            </a:r>
            <a:r>
              <a:rPr lang="ar-DZ" sz="1400" b="1" dirty="0">
                <a:solidFill>
                  <a:srgbClr val="231F20"/>
                </a:solidFill>
                <a:latin typeface="Arial" panose="020B0604020202020204" pitchFamily="34" charset="0"/>
                <a:cs typeface="Arial" panose="020B0604020202020204" pitchFamily="34" charset="0"/>
              </a:rPr>
              <a:t>أن الامتياز حق مالي فإنه يجوز لمالكه التصرف فيه بالبيع أو </a:t>
            </a:r>
            <a:r>
              <a:rPr lang="ar-DZ" sz="1400" b="1" dirty="0" smtClean="0">
                <a:solidFill>
                  <a:srgbClr val="231F20"/>
                </a:solidFill>
                <a:latin typeface="Arial" panose="020B0604020202020204" pitchFamily="34" charset="0"/>
                <a:cs typeface="Arial" panose="020B0604020202020204" pitchFamily="34" charset="0"/>
              </a:rPr>
              <a:t>الإجارة أو </a:t>
            </a:r>
            <a:r>
              <a:rPr lang="ar-DZ" sz="1400" b="1" dirty="0">
                <a:solidFill>
                  <a:srgbClr val="231F20"/>
                </a:solidFill>
                <a:latin typeface="Arial" panose="020B0604020202020204" pitchFamily="34" charset="0"/>
                <a:cs typeface="Arial" panose="020B0604020202020204" pitchFamily="34" charset="0"/>
              </a:rPr>
              <a:t>الرهن أو جعله </a:t>
            </a:r>
            <a:r>
              <a:rPr lang="ar-DZ" sz="1400" b="1" dirty="0" smtClean="0">
                <a:solidFill>
                  <a:srgbClr val="231F20"/>
                </a:solidFill>
                <a:latin typeface="Arial" panose="020B0604020202020204" pitchFamily="34" charset="0"/>
                <a:cs typeface="Arial" panose="020B0604020202020204" pitchFamily="34" charset="0"/>
              </a:rPr>
              <a:t>محلا </a:t>
            </a:r>
            <a:r>
              <a:rPr lang="ar-DZ" sz="1400" b="1" dirty="0">
                <a:solidFill>
                  <a:srgbClr val="231F20"/>
                </a:solidFill>
                <a:latin typeface="Arial" panose="020B0604020202020204" pitchFamily="34" charset="0"/>
                <a:cs typeface="Arial" panose="020B0604020202020204" pitchFamily="34" charset="0"/>
              </a:rPr>
              <a:t>للمشاركة أو تصكيكه، وذلك بالضوابط </a:t>
            </a:r>
            <a:r>
              <a:rPr lang="ar-DZ" sz="1400" b="1" dirty="0" smtClean="0">
                <a:solidFill>
                  <a:srgbClr val="231F20"/>
                </a:solidFill>
                <a:latin typeface="Arial" panose="020B0604020202020204" pitchFamily="34" charset="0"/>
                <a:cs typeface="Arial" panose="020B0604020202020204" pitchFamily="34" charset="0"/>
              </a:rPr>
              <a:t>والشروط الشرعية </a:t>
            </a:r>
            <a:r>
              <a:rPr lang="ar-DZ" sz="1400" b="1" dirty="0">
                <a:solidFill>
                  <a:srgbClr val="231F20"/>
                </a:solidFill>
                <a:latin typeface="Arial" panose="020B0604020202020204" pitchFamily="34" charset="0"/>
                <a:cs typeface="Arial" panose="020B0604020202020204" pitchFamily="34" charset="0"/>
              </a:rPr>
              <a:t>ومراعاة قيود الجهة المانحة للامتياز</a:t>
            </a:r>
            <a:r>
              <a:rPr lang="ar-DZ" sz="1400" b="1" dirty="0">
                <a:latin typeface="Arial" panose="020B0604020202020204" pitchFamily="34" charset="0"/>
                <a:cs typeface="Arial" panose="020B0604020202020204" pitchFamily="34" charset="0"/>
              </a:rPr>
              <a:t> </a:t>
            </a:r>
            <a:br>
              <a:rPr lang="ar-DZ" sz="1400" b="1" dirty="0">
                <a:latin typeface="Arial" panose="020B0604020202020204" pitchFamily="34" charset="0"/>
                <a:cs typeface="Arial" panose="020B0604020202020204" pitchFamily="34" charset="0"/>
              </a:rPr>
            </a:br>
            <a:endParaRPr lang="fr-FR" sz="1400" b="1" dirty="0">
              <a:latin typeface="Arial" panose="020B0604020202020204" pitchFamily="34" charset="0"/>
              <a:cs typeface="Arial" panose="020B0604020202020204" pitchFamily="34" charset="0"/>
            </a:endParaRPr>
          </a:p>
        </p:txBody>
      </p:sp>
      <p:sp>
        <p:nvSpPr>
          <p:cNvPr id="23" name="Rectangle 22"/>
          <p:cNvSpPr/>
          <p:nvPr/>
        </p:nvSpPr>
        <p:spPr>
          <a:xfrm>
            <a:off x="3973100" y="836246"/>
            <a:ext cx="2017745" cy="2031325"/>
          </a:xfrm>
          <a:prstGeom prst="rect">
            <a:avLst/>
          </a:prstGeom>
        </p:spPr>
        <p:txBody>
          <a:bodyPr wrap="square">
            <a:spAutoFit/>
          </a:bodyPr>
          <a:lstStyle/>
          <a:p>
            <a:pPr algn="r" rtl="1"/>
            <a:r>
              <a:rPr lang="ar-DZ" sz="1400" b="1" u="sng" dirty="0">
                <a:solidFill>
                  <a:schemeClr val="bg1"/>
                </a:solidFill>
                <a:latin typeface="Arial" panose="020B0604020202020204" pitchFamily="34" charset="0"/>
                <a:cs typeface="Arial" panose="020B0604020202020204" pitchFamily="34" charset="0"/>
              </a:rPr>
              <a:t>عقود امتياز </a:t>
            </a:r>
            <a:r>
              <a:rPr lang="ar-DZ" sz="1400" b="1" u="sng" dirty="0" smtClean="0">
                <a:solidFill>
                  <a:schemeClr val="bg1"/>
                </a:solidFill>
                <a:latin typeface="Arial" panose="020B0604020202020204" pitchFamily="34" charset="0"/>
                <a:cs typeface="Arial" panose="020B0604020202020204" pitchFamily="34" charset="0"/>
              </a:rPr>
              <a:t>الإدارة:</a:t>
            </a:r>
          </a:p>
          <a:p>
            <a:pPr algn="r" rtl="1"/>
            <a:endParaRPr lang="ar-DZ" sz="1400" b="1" u="sng" dirty="0" smtClean="0">
              <a:solidFill>
                <a:schemeClr val="bg1"/>
              </a:solidFill>
              <a:latin typeface="Arial" panose="020B0604020202020204" pitchFamily="34" charset="0"/>
              <a:cs typeface="Arial" panose="020B0604020202020204" pitchFamily="34" charset="0"/>
            </a:endParaRPr>
          </a:p>
          <a:p>
            <a:pPr algn="r" rtl="1"/>
            <a:r>
              <a:rPr lang="ar-DZ" sz="1400" b="1" dirty="0">
                <a:latin typeface="Arial" panose="020B0604020202020204" pitchFamily="34" charset="0"/>
                <a:cs typeface="Arial" panose="020B0604020202020204" pitchFamily="34" charset="0"/>
              </a:rPr>
              <a:t>هي عقود بين الدولة وأشــخاص آخرين يتــم بموجبها منح حق </a:t>
            </a:r>
            <a:r>
              <a:rPr lang="ar-DZ" sz="1400" b="1" dirty="0" smtClean="0">
                <a:latin typeface="Arial" panose="020B0604020202020204" pitchFamily="34" charset="0"/>
                <a:cs typeface="Arial" panose="020B0604020202020204" pitchFamily="34" charset="0"/>
              </a:rPr>
              <a:t>إدارة مرافق </a:t>
            </a:r>
            <a:r>
              <a:rPr lang="ar-DZ" sz="1400" b="1" dirty="0">
                <a:latin typeface="Arial" panose="020B0604020202020204" pitchFamily="34" charset="0"/>
                <a:cs typeface="Arial" panose="020B0604020202020204" pitchFamily="34" charset="0"/>
              </a:rPr>
              <a:t>أو منشآت عامة بمقابل محدد لغرض تقديم خدماتها </a:t>
            </a:r>
            <a:r>
              <a:rPr lang="ar-DZ" sz="1400" b="1" dirty="0" smtClean="0">
                <a:latin typeface="Arial" panose="020B0604020202020204" pitchFamily="34" charset="0"/>
                <a:cs typeface="Arial" panose="020B0604020202020204" pitchFamily="34" charset="0"/>
              </a:rPr>
              <a:t>للجمهور بما </a:t>
            </a:r>
            <a:r>
              <a:rPr lang="ar-DZ" sz="1400" b="1" dirty="0">
                <a:latin typeface="Arial" panose="020B0604020202020204" pitchFamily="34" charset="0"/>
                <a:cs typeface="Arial" panose="020B0604020202020204" pitchFamily="34" charset="0"/>
              </a:rPr>
              <a:t>يحقق المصلحة </a:t>
            </a:r>
            <a:r>
              <a:rPr lang="ar-DZ" sz="1400" b="1" dirty="0" smtClean="0">
                <a:latin typeface="Arial" panose="020B0604020202020204" pitchFamily="34" charset="0"/>
                <a:cs typeface="Arial" panose="020B0604020202020204" pitchFamily="34" charset="0"/>
              </a:rPr>
              <a:t>العامة, </a:t>
            </a:r>
            <a:r>
              <a:rPr lang="ar-DZ" sz="1400" b="1" dirty="0">
                <a:latin typeface="Arial" panose="020B0604020202020204" pitchFamily="34" charset="0"/>
                <a:cs typeface="Arial" panose="020B0604020202020204" pitchFamily="34" charset="0"/>
              </a:rPr>
              <a:t/>
            </a:r>
            <a:br>
              <a:rPr lang="ar-DZ" sz="1400" b="1" dirty="0">
                <a:latin typeface="Arial" panose="020B0604020202020204" pitchFamily="34" charset="0"/>
                <a:cs typeface="Arial" panose="020B0604020202020204" pitchFamily="34" charset="0"/>
              </a:rPr>
            </a:br>
            <a:endParaRPr lang="fr-FR" sz="1400" b="1" u="sng" dirty="0">
              <a:solidFill>
                <a:schemeClr val="bg1"/>
              </a:solidFill>
              <a:latin typeface="Arial" panose="020B0604020202020204" pitchFamily="34" charset="0"/>
              <a:cs typeface="Arial" panose="020B0604020202020204" pitchFamily="34" charset="0"/>
            </a:endParaRPr>
          </a:p>
        </p:txBody>
      </p:sp>
      <p:sp>
        <p:nvSpPr>
          <p:cNvPr id="24" name="Rectangle 23"/>
          <p:cNvSpPr/>
          <p:nvPr/>
        </p:nvSpPr>
        <p:spPr>
          <a:xfrm>
            <a:off x="6854106" y="836246"/>
            <a:ext cx="2087130" cy="1200329"/>
          </a:xfrm>
          <a:prstGeom prst="rect">
            <a:avLst/>
          </a:prstGeom>
        </p:spPr>
        <p:txBody>
          <a:bodyPr wrap="square">
            <a:spAutoFit/>
          </a:bodyPr>
          <a:lstStyle/>
          <a:p>
            <a:pPr algn="ctr"/>
            <a:r>
              <a:rPr lang="ar-DZ" u="sng" dirty="0">
                <a:solidFill>
                  <a:schemeClr val="bg1"/>
                </a:solidFill>
                <a:latin typeface="Arial" panose="020B0604020202020204" pitchFamily="34" charset="0"/>
                <a:cs typeface="Arial" panose="020B0604020202020204" pitchFamily="34" charset="0"/>
              </a:rPr>
              <a:t>تاريخ إصدار المعيار </a:t>
            </a:r>
            <a:r>
              <a:rPr lang="ar-DZ" b="1" u="sng" dirty="0">
                <a:solidFill>
                  <a:schemeClr val="bg1"/>
                </a:solidFill>
                <a:latin typeface="Arial" panose="020B0604020202020204" pitchFamily="34" charset="0"/>
                <a:cs typeface="Arial" panose="020B0604020202020204" pitchFamily="34" charset="0"/>
              </a:rPr>
              <a:t/>
            </a:r>
            <a:br>
              <a:rPr lang="ar-DZ" b="1" u="sng" dirty="0">
                <a:solidFill>
                  <a:schemeClr val="bg1"/>
                </a:solidFill>
                <a:latin typeface="Arial" panose="020B0604020202020204" pitchFamily="34" charset="0"/>
                <a:cs typeface="Arial" panose="020B0604020202020204" pitchFamily="34" charset="0"/>
              </a:rPr>
            </a:br>
            <a:endParaRPr lang="ar-DZ" b="1" u="sng" dirty="0" smtClean="0">
              <a:solidFill>
                <a:schemeClr val="bg1"/>
              </a:solidFill>
              <a:latin typeface="Arial" panose="020B0604020202020204" pitchFamily="34" charset="0"/>
              <a:cs typeface="Arial" panose="020B0604020202020204" pitchFamily="34" charset="0"/>
            </a:endParaRPr>
          </a:p>
          <a:p>
            <a:pPr algn="ctr"/>
            <a:r>
              <a:rPr lang="ar-DZ" b="1" dirty="0" smtClean="0">
                <a:latin typeface="Arial" panose="020B0604020202020204" pitchFamily="34" charset="0"/>
                <a:cs typeface="Arial" panose="020B0604020202020204" pitchFamily="34" charset="0"/>
              </a:rPr>
              <a:t>صدر </a:t>
            </a:r>
            <a:r>
              <a:rPr lang="ar-DZ" b="1" dirty="0">
                <a:latin typeface="Arial" panose="020B0604020202020204" pitchFamily="34" charset="0"/>
                <a:cs typeface="Arial" panose="020B0604020202020204" pitchFamily="34" charset="0"/>
              </a:rPr>
              <a:t>هذا المعيار </a:t>
            </a:r>
            <a:r>
              <a:rPr lang="ar-DZ" b="1" dirty="0" smtClean="0">
                <a:latin typeface="Arial" panose="020B0604020202020204" pitchFamily="34" charset="0"/>
                <a:cs typeface="Arial" panose="020B0604020202020204" pitchFamily="34" charset="0"/>
              </a:rPr>
              <a:t>بتاريخ</a:t>
            </a:r>
            <a:r>
              <a:rPr lang="ar-DZ" b="1" dirty="0">
                <a:latin typeface="Arial" panose="020B0604020202020204" pitchFamily="34" charset="0"/>
                <a:cs typeface="Arial" panose="020B0604020202020204" pitchFamily="34" charset="0"/>
              </a:rPr>
              <a:t/>
            </a:r>
            <a:br>
              <a:rPr lang="ar-DZ" b="1" dirty="0">
                <a:latin typeface="Arial" panose="020B0604020202020204" pitchFamily="34" charset="0"/>
                <a:cs typeface="Arial" panose="020B0604020202020204" pitchFamily="34" charset="0"/>
              </a:rPr>
            </a:br>
            <a:r>
              <a:rPr lang="ar-DZ" b="1" dirty="0" smtClean="0">
                <a:latin typeface="Arial" panose="020B0604020202020204" pitchFamily="34" charset="0"/>
                <a:cs typeface="Arial" panose="020B0604020202020204" pitchFamily="34" charset="0"/>
              </a:rPr>
              <a:t>02 ماي 2005</a:t>
            </a:r>
            <a:endParaRPr lang="fr-FR" b="1" u="sng" dirty="0">
              <a:solidFill>
                <a:schemeClr val="bg1"/>
              </a:solidFill>
              <a:latin typeface="Arial" panose="020B0604020202020204" pitchFamily="34" charset="0"/>
              <a:cs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88266" y="3878124"/>
            <a:ext cx="609600" cy="609600"/>
          </a:xfrm>
          <a:prstGeom prst="rect">
            <a:avLst/>
          </a:prstGeom>
        </p:spPr>
      </p:pic>
    </p:spTree>
    <p:extLst>
      <p:ext uri="{BB962C8B-B14F-4D97-AF65-F5344CB8AC3E}">
        <p14:creationId xmlns:p14="http://schemas.microsoft.com/office/powerpoint/2010/main" val="2531369163"/>
      </p:ext>
    </p:extLst>
  </p:cSld>
  <p:clrMapOvr>
    <a:masterClrMapping/>
  </p:clrMapOvr>
  <mc:AlternateContent xmlns:mc="http://schemas.openxmlformats.org/markup-compatibility/2006" xmlns:p14="http://schemas.microsoft.com/office/powerpoint/2010/main">
    <mc:Choice Requires="p14">
      <p:transition spd="slow" p14:dur="2000" advTm="187222"/>
    </mc:Choice>
    <mc:Fallback xmlns="">
      <p:transition spd="slow" advTm="187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084;p47"/>
          <p:cNvGrpSpPr/>
          <p:nvPr/>
        </p:nvGrpSpPr>
        <p:grpSpPr>
          <a:xfrm>
            <a:off x="79020" y="1"/>
            <a:ext cx="9652005" cy="6858010"/>
            <a:chOff x="8338678" y="5506443"/>
            <a:chExt cx="727030" cy="686989"/>
          </a:xfrm>
        </p:grpSpPr>
        <p:sp>
          <p:nvSpPr>
            <p:cNvPr id="3" name="Google Shape;1085;p47"/>
            <p:cNvSpPr/>
            <p:nvPr/>
          </p:nvSpPr>
          <p:spPr>
            <a:xfrm>
              <a:off x="8706181" y="5506443"/>
              <a:ext cx="230803" cy="263259"/>
            </a:xfrm>
            <a:custGeom>
              <a:avLst/>
              <a:gdLst/>
              <a:ahLst/>
              <a:cxnLst/>
              <a:rect l="l" t="t" r="r" b="b"/>
              <a:pathLst>
                <a:path w="378" h="432" extrusionOk="0">
                  <a:moveTo>
                    <a:pt x="378" y="119"/>
                  </a:moveTo>
                  <a:cubicBezTo>
                    <a:pt x="378" y="111"/>
                    <a:pt x="374" y="105"/>
                    <a:pt x="367" y="101"/>
                  </a:cubicBezTo>
                  <a:cubicBezTo>
                    <a:pt x="199" y="4"/>
                    <a:pt x="199" y="4"/>
                    <a:pt x="199" y="4"/>
                  </a:cubicBezTo>
                  <a:cubicBezTo>
                    <a:pt x="193" y="0"/>
                    <a:pt x="185" y="0"/>
                    <a:pt x="178" y="4"/>
                  </a:cubicBezTo>
                  <a:cubicBezTo>
                    <a:pt x="11" y="101"/>
                    <a:pt x="11" y="101"/>
                    <a:pt x="11" y="101"/>
                  </a:cubicBezTo>
                  <a:cubicBezTo>
                    <a:pt x="4" y="104"/>
                    <a:pt x="0" y="111"/>
                    <a:pt x="0" y="119"/>
                  </a:cubicBezTo>
                  <a:cubicBezTo>
                    <a:pt x="0" y="313"/>
                    <a:pt x="0" y="313"/>
                    <a:pt x="0" y="313"/>
                  </a:cubicBezTo>
                  <a:cubicBezTo>
                    <a:pt x="0" y="313"/>
                    <a:pt x="0" y="313"/>
                    <a:pt x="0" y="314"/>
                  </a:cubicBezTo>
                  <a:cubicBezTo>
                    <a:pt x="0" y="321"/>
                    <a:pt x="4" y="327"/>
                    <a:pt x="10" y="331"/>
                  </a:cubicBezTo>
                  <a:cubicBezTo>
                    <a:pt x="178" y="428"/>
                    <a:pt x="178" y="428"/>
                    <a:pt x="178" y="428"/>
                  </a:cubicBezTo>
                  <a:cubicBezTo>
                    <a:pt x="185" y="432"/>
                    <a:pt x="193" y="432"/>
                    <a:pt x="199" y="428"/>
                  </a:cubicBezTo>
                  <a:cubicBezTo>
                    <a:pt x="367" y="331"/>
                    <a:pt x="367" y="331"/>
                    <a:pt x="367" y="331"/>
                  </a:cubicBezTo>
                  <a:cubicBezTo>
                    <a:pt x="373" y="327"/>
                    <a:pt x="377" y="321"/>
                    <a:pt x="378" y="314"/>
                  </a:cubicBezTo>
                  <a:cubicBezTo>
                    <a:pt x="378" y="313"/>
                    <a:pt x="378" y="313"/>
                    <a:pt x="378" y="313"/>
                  </a:cubicBezTo>
                  <a:cubicBezTo>
                    <a:pt x="378" y="119"/>
                    <a:pt x="378" y="119"/>
                    <a:pt x="378" y="119"/>
                  </a:cubicBezTo>
                  <a:cubicBezTo>
                    <a:pt x="378" y="119"/>
                    <a:pt x="378" y="119"/>
                    <a:pt x="378" y="119"/>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lang="ar-DZ" sz="1400" dirty="0">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chemeClr val="dk1"/>
                </a:buClr>
                <a:buSzPts val="1400"/>
                <a:buFont typeface="Calibri"/>
                <a:buNone/>
              </a:pPr>
              <a:endParaRPr lang="ar-DZ" sz="1400" b="1" dirty="0">
                <a:solidFill>
                  <a:schemeClr val="bg1"/>
                </a:solidFill>
                <a:latin typeface="Arial" panose="020B0604020202020204" pitchFamily="34" charset="0"/>
                <a:ea typeface="Calibri"/>
                <a:cs typeface="Arial" panose="020B0604020202020204" pitchFamily="34" charset="0"/>
                <a:sym typeface="Calibri"/>
              </a:endParaRPr>
            </a:p>
            <a:p>
              <a:pPr marL="0" marR="0" lvl="0" indent="0" algn="ctr" rtl="1">
                <a:lnSpc>
                  <a:spcPct val="100000"/>
                </a:lnSpc>
                <a:spcBef>
                  <a:spcPts val="0"/>
                </a:spcBef>
                <a:spcAft>
                  <a:spcPts val="0"/>
                </a:spcAft>
                <a:buClr>
                  <a:schemeClr val="dk1"/>
                </a:buClr>
                <a:buSzPts val="1400"/>
                <a:buFont typeface="Calibri"/>
                <a:buNone/>
              </a:pPr>
              <a:r>
                <a:rPr lang="ar-DZ" sz="1600" b="1" i="0" strike="noStrike" cap="none" dirty="0" smtClean="0">
                  <a:solidFill>
                    <a:schemeClr val="bg1"/>
                  </a:solidFill>
                  <a:latin typeface="Arial" panose="020B0604020202020204" pitchFamily="34" charset="0"/>
                  <a:ea typeface="Calibri"/>
                  <a:cs typeface="Arial" panose="020B0604020202020204" pitchFamily="34" charset="0"/>
                  <a:sym typeface="Calibri"/>
                </a:rPr>
                <a:t> </a:t>
              </a:r>
              <a:r>
                <a:rPr lang="ar-DZ" sz="1600" b="1" i="0" u="sng" strike="noStrike" cap="none" dirty="0" smtClean="0">
                  <a:solidFill>
                    <a:schemeClr val="bg1"/>
                  </a:solidFill>
                  <a:latin typeface="Arial" panose="020B0604020202020204" pitchFamily="34" charset="0"/>
                  <a:ea typeface="Calibri"/>
                  <a:cs typeface="Arial" panose="020B0604020202020204" pitchFamily="34" charset="0"/>
                  <a:sym typeface="Calibri"/>
                </a:rPr>
                <a:t>التقديم :</a:t>
              </a:r>
              <a:r>
                <a:rPr lang="ar-DZ" sz="1600" b="1" i="0" u="sng" strike="noStrike" cap="none" dirty="0" smtClean="0">
                  <a:latin typeface="Arial" panose="020B0604020202020204" pitchFamily="34" charset="0"/>
                  <a:ea typeface="Calibri"/>
                  <a:cs typeface="Arial" panose="020B0604020202020204" pitchFamily="34" charset="0"/>
                  <a:sym typeface="Calibri"/>
                </a:rPr>
                <a:t>   </a:t>
              </a:r>
              <a:endParaRPr lang="ar-DZ" sz="1400" b="1" i="0" u="none" strike="noStrike" cap="none" dirty="0" smtClean="0">
                <a:latin typeface="Arial" panose="020B0604020202020204" pitchFamily="34" charset="0"/>
                <a:ea typeface="Calibri"/>
                <a:cs typeface="Arial" panose="020B0604020202020204" pitchFamily="34" charset="0"/>
                <a:sym typeface="Calibri"/>
              </a:endParaRPr>
            </a:p>
            <a:p>
              <a:pPr lvl="0" algn="ctr">
                <a:lnSpc>
                  <a:spcPct val="150000"/>
                </a:lnSpc>
                <a:buClr>
                  <a:schemeClr val="dk1"/>
                </a:buClr>
                <a:buSzPts val="1400"/>
              </a:pPr>
              <a:r>
                <a:rPr lang="ar-DZ" sz="1400" b="1" dirty="0" smtClean="0">
                  <a:latin typeface="Arial" panose="020B0604020202020204" pitchFamily="34" charset="0"/>
                  <a:cs typeface="Arial" panose="020B0604020202020204" pitchFamily="34" charset="0"/>
                </a:rPr>
                <a:t>يهــدف هذا المعيار إلى بيــان الخدمات المصرفية التي تقدمها المؤسســات</a:t>
              </a:r>
              <a:r>
                <a:rPr lang="ar-DZ" sz="1400" b="1" dirty="0">
                  <a:latin typeface="Arial" panose="020B0604020202020204" pitchFamily="34" charset="0"/>
                  <a:cs typeface="Arial" panose="020B0604020202020204" pitchFamily="34" charset="0"/>
                </a:rPr>
                <a:t> </a:t>
              </a:r>
              <a:r>
                <a:rPr lang="ar-DZ" sz="1400" b="1" dirty="0" smtClean="0">
                  <a:latin typeface="Arial" panose="020B0604020202020204" pitchFamily="34" charset="0"/>
                  <a:cs typeface="Arial" panose="020B0604020202020204" pitchFamily="34" charset="0"/>
                </a:rPr>
                <a:t>المالية الإسلامية (المؤسسات/المؤسسة) وحكم ما يؤخذ في مقابل تقديمها. </a:t>
              </a:r>
              <a:br>
                <a:rPr lang="ar-DZ" sz="1400" b="1" dirty="0" smtClean="0">
                  <a:latin typeface="Arial" panose="020B0604020202020204" pitchFamily="34" charset="0"/>
                  <a:cs typeface="Arial" panose="020B0604020202020204" pitchFamily="34" charset="0"/>
                </a:rPr>
              </a:br>
              <a:endParaRPr sz="1400" b="1" i="0" u="none" strike="noStrike" cap="none" dirty="0">
                <a:latin typeface="Arial" panose="020B0604020202020204" pitchFamily="34" charset="0"/>
                <a:ea typeface="Calibri"/>
                <a:cs typeface="Arial" panose="020B0604020202020204" pitchFamily="34" charset="0"/>
                <a:sym typeface="Calibri"/>
              </a:endParaRPr>
            </a:p>
          </p:txBody>
        </p:sp>
        <p:sp>
          <p:nvSpPr>
            <p:cNvPr id="4" name="Google Shape;1086;p47"/>
            <p:cNvSpPr/>
            <p:nvPr/>
          </p:nvSpPr>
          <p:spPr>
            <a:xfrm>
              <a:off x="8460817" y="5506443"/>
              <a:ext cx="230586" cy="263259"/>
            </a:xfrm>
            <a:custGeom>
              <a:avLst/>
              <a:gdLst/>
              <a:ahLst/>
              <a:cxnLst/>
              <a:rect l="l" t="t" r="r" b="b"/>
              <a:pathLst>
                <a:path w="378" h="432" extrusionOk="0">
                  <a:moveTo>
                    <a:pt x="378" y="119"/>
                  </a:moveTo>
                  <a:cubicBezTo>
                    <a:pt x="378" y="111"/>
                    <a:pt x="374" y="105"/>
                    <a:pt x="368" y="101"/>
                  </a:cubicBezTo>
                  <a:cubicBezTo>
                    <a:pt x="200" y="4"/>
                    <a:pt x="200" y="4"/>
                    <a:pt x="200" y="4"/>
                  </a:cubicBezTo>
                  <a:cubicBezTo>
                    <a:pt x="193" y="0"/>
                    <a:pt x="185" y="0"/>
                    <a:pt x="179" y="4"/>
                  </a:cubicBezTo>
                  <a:cubicBezTo>
                    <a:pt x="11" y="101"/>
                    <a:pt x="11" y="101"/>
                    <a:pt x="11" y="101"/>
                  </a:cubicBezTo>
                  <a:cubicBezTo>
                    <a:pt x="4" y="104"/>
                    <a:pt x="0" y="111"/>
                    <a:pt x="0" y="119"/>
                  </a:cubicBezTo>
                  <a:cubicBezTo>
                    <a:pt x="0" y="313"/>
                    <a:pt x="0" y="313"/>
                    <a:pt x="0" y="313"/>
                  </a:cubicBezTo>
                  <a:cubicBezTo>
                    <a:pt x="0" y="313"/>
                    <a:pt x="0" y="313"/>
                    <a:pt x="0" y="314"/>
                  </a:cubicBezTo>
                  <a:cubicBezTo>
                    <a:pt x="1" y="321"/>
                    <a:pt x="5" y="327"/>
                    <a:pt x="11" y="331"/>
                  </a:cubicBezTo>
                  <a:cubicBezTo>
                    <a:pt x="179" y="428"/>
                    <a:pt x="179" y="428"/>
                    <a:pt x="179" y="428"/>
                  </a:cubicBezTo>
                  <a:cubicBezTo>
                    <a:pt x="185" y="432"/>
                    <a:pt x="193" y="432"/>
                    <a:pt x="200" y="428"/>
                  </a:cubicBezTo>
                  <a:cubicBezTo>
                    <a:pt x="367" y="331"/>
                    <a:pt x="367" y="331"/>
                    <a:pt x="367" y="331"/>
                  </a:cubicBezTo>
                  <a:cubicBezTo>
                    <a:pt x="374" y="327"/>
                    <a:pt x="378" y="321"/>
                    <a:pt x="378" y="314"/>
                  </a:cubicBezTo>
                  <a:cubicBezTo>
                    <a:pt x="378" y="313"/>
                    <a:pt x="378" y="313"/>
                    <a:pt x="378" y="313"/>
                  </a:cubicBezTo>
                  <a:cubicBezTo>
                    <a:pt x="378" y="119"/>
                    <a:pt x="378" y="119"/>
                    <a:pt x="378" y="119"/>
                  </a:cubicBezTo>
                  <a:cubicBezTo>
                    <a:pt x="378" y="119"/>
                    <a:pt x="378" y="119"/>
                    <a:pt x="378" y="11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5" name="Google Shape;1087;p47"/>
            <p:cNvSpPr/>
            <p:nvPr/>
          </p:nvSpPr>
          <p:spPr>
            <a:xfrm>
              <a:off x="8338678" y="5718525"/>
              <a:ext cx="230151" cy="262608"/>
            </a:xfrm>
            <a:custGeom>
              <a:avLst/>
              <a:gdLst/>
              <a:ahLst/>
              <a:cxnLst/>
              <a:rect l="l" t="t" r="r" b="b"/>
              <a:pathLst>
                <a:path w="377" h="431" extrusionOk="0">
                  <a:moveTo>
                    <a:pt x="377" y="119"/>
                  </a:moveTo>
                  <a:cubicBezTo>
                    <a:pt x="377" y="111"/>
                    <a:pt x="373" y="105"/>
                    <a:pt x="367" y="101"/>
                  </a:cubicBezTo>
                  <a:cubicBezTo>
                    <a:pt x="199" y="4"/>
                    <a:pt x="199" y="4"/>
                    <a:pt x="199" y="4"/>
                  </a:cubicBezTo>
                  <a:cubicBezTo>
                    <a:pt x="193" y="0"/>
                    <a:pt x="185" y="0"/>
                    <a:pt x="178" y="4"/>
                  </a:cubicBezTo>
                  <a:cubicBezTo>
                    <a:pt x="10" y="101"/>
                    <a:pt x="10" y="101"/>
                    <a:pt x="10" y="101"/>
                  </a:cubicBezTo>
                  <a:cubicBezTo>
                    <a:pt x="4" y="104"/>
                    <a:pt x="0" y="111"/>
                    <a:pt x="0" y="119"/>
                  </a:cubicBezTo>
                  <a:cubicBezTo>
                    <a:pt x="0" y="119"/>
                    <a:pt x="0" y="119"/>
                    <a:pt x="0" y="119"/>
                  </a:cubicBezTo>
                  <a:cubicBezTo>
                    <a:pt x="0" y="313"/>
                    <a:pt x="0" y="313"/>
                    <a:pt x="0" y="313"/>
                  </a:cubicBezTo>
                  <a:cubicBezTo>
                    <a:pt x="0" y="313"/>
                    <a:pt x="0" y="313"/>
                    <a:pt x="0" y="313"/>
                  </a:cubicBezTo>
                  <a:cubicBezTo>
                    <a:pt x="0" y="321"/>
                    <a:pt x="4" y="327"/>
                    <a:pt x="10" y="331"/>
                  </a:cubicBezTo>
                  <a:cubicBezTo>
                    <a:pt x="178" y="428"/>
                    <a:pt x="178" y="428"/>
                    <a:pt x="178" y="428"/>
                  </a:cubicBezTo>
                  <a:cubicBezTo>
                    <a:pt x="184" y="431"/>
                    <a:pt x="192" y="431"/>
                    <a:pt x="199" y="428"/>
                  </a:cubicBezTo>
                  <a:cubicBezTo>
                    <a:pt x="367" y="331"/>
                    <a:pt x="367" y="331"/>
                    <a:pt x="367" y="331"/>
                  </a:cubicBezTo>
                  <a:cubicBezTo>
                    <a:pt x="373" y="327"/>
                    <a:pt x="377" y="321"/>
                    <a:pt x="377" y="313"/>
                  </a:cubicBezTo>
                  <a:cubicBezTo>
                    <a:pt x="377" y="313"/>
                    <a:pt x="377" y="313"/>
                    <a:pt x="377" y="313"/>
                  </a:cubicBezTo>
                  <a:cubicBezTo>
                    <a:pt x="377" y="119"/>
                    <a:pt x="377" y="119"/>
                    <a:pt x="377" y="119"/>
                  </a:cubicBezTo>
                  <a:cubicBezTo>
                    <a:pt x="377" y="119"/>
                    <a:pt x="377" y="119"/>
                    <a:pt x="377" y="119"/>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 name="Google Shape;1088;p47"/>
            <p:cNvSpPr/>
            <p:nvPr/>
          </p:nvSpPr>
          <p:spPr>
            <a:xfrm>
              <a:off x="8828754" y="5705472"/>
              <a:ext cx="236954" cy="295116"/>
            </a:xfrm>
            <a:custGeom>
              <a:avLst/>
              <a:gdLst/>
              <a:ahLst/>
              <a:cxnLst/>
              <a:rect l="l" t="t" r="r" b="b"/>
              <a:pathLst>
                <a:path w="377" h="431" extrusionOk="0">
                  <a:moveTo>
                    <a:pt x="377" y="119"/>
                  </a:moveTo>
                  <a:cubicBezTo>
                    <a:pt x="377" y="111"/>
                    <a:pt x="373" y="105"/>
                    <a:pt x="367" y="101"/>
                  </a:cubicBezTo>
                  <a:cubicBezTo>
                    <a:pt x="199" y="4"/>
                    <a:pt x="199" y="4"/>
                    <a:pt x="199" y="4"/>
                  </a:cubicBezTo>
                  <a:cubicBezTo>
                    <a:pt x="193" y="0"/>
                    <a:pt x="185" y="0"/>
                    <a:pt x="178" y="4"/>
                  </a:cubicBezTo>
                  <a:cubicBezTo>
                    <a:pt x="10" y="101"/>
                    <a:pt x="10" y="101"/>
                    <a:pt x="10" y="101"/>
                  </a:cubicBezTo>
                  <a:cubicBezTo>
                    <a:pt x="4" y="104"/>
                    <a:pt x="0" y="111"/>
                    <a:pt x="0" y="119"/>
                  </a:cubicBezTo>
                  <a:cubicBezTo>
                    <a:pt x="0" y="119"/>
                    <a:pt x="0" y="119"/>
                    <a:pt x="0" y="119"/>
                  </a:cubicBezTo>
                  <a:cubicBezTo>
                    <a:pt x="0" y="313"/>
                    <a:pt x="0" y="313"/>
                    <a:pt x="0" y="313"/>
                  </a:cubicBezTo>
                  <a:cubicBezTo>
                    <a:pt x="0" y="313"/>
                    <a:pt x="0" y="313"/>
                    <a:pt x="0" y="313"/>
                  </a:cubicBezTo>
                  <a:cubicBezTo>
                    <a:pt x="0" y="321"/>
                    <a:pt x="4" y="327"/>
                    <a:pt x="10" y="331"/>
                  </a:cubicBezTo>
                  <a:cubicBezTo>
                    <a:pt x="178" y="428"/>
                    <a:pt x="178" y="428"/>
                    <a:pt x="178" y="428"/>
                  </a:cubicBezTo>
                  <a:cubicBezTo>
                    <a:pt x="184" y="431"/>
                    <a:pt x="192" y="431"/>
                    <a:pt x="199" y="428"/>
                  </a:cubicBezTo>
                  <a:cubicBezTo>
                    <a:pt x="367" y="331"/>
                    <a:pt x="367" y="331"/>
                    <a:pt x="367" y="331"/>
                  </a:cubicBezTo>
                  <a:cubicBezTo>
                    <a:pt x="373" y="327"/>
                    <a:pt x="377" y="321"/>
                    <a:pt x="377" y="313"/>
                  </a:cubicBezTo>
                  <a:cubicBezTo>
                    <a:pt x="377" y="313"/>
                    <a:pt x="377" y="313"/>
                    <a:pt x="377" y="313"/>
                  </a:cubicBezTo>
                  <a:cubicBezTo>
                    <a:pt x="377" y="119"/>
                    <a:pt x="377" y="119"/>
                    <a:pt x="377" y="119"/>
                  </a:cubicBezTo>
                  <a:cubicBezTo>
                    <a:pt x="377" y="119"/>
                    <a:pt x="377" y="119"/>
                    <a:pt x="377" y="119"/>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7" name="Google Shape;1089;p47"/>
            <p:cNvSpPr/>
            <p:nvPr/>
          </p:nvSpPr>
          <p:spPr>
            <a:xfrm>
              <a:off x="8706181" y="5930607"/>
              <a:ext cx="230803" cy="262825"/>
            </a:xfrm>
            <a:custGeom>
              <a:avLst/>
              <a:gdLst/>
              <a:ahLst/>
              <a:cxnLst/>
              <a:rect l="l" t="t" r="r" b="b"/>
              <a:pathLst>
                <a:path w="378" h="431" extrusionOk="0">
                  <a:moveTo>
                    <a:pt x="378" y="118"/>
                  </a:moveTo>
                  <a:cubicBezTo>
                    <a:pt x="377" y="111"/>
                    <a:pt x="374" y="104"/>
                    <a:pt x="367" y="100"/>
                  </a:cubicBezTo>
                  <a:cubicBezTo>
                    <a:pt x="200" y="3"/>
                    <a:pt x="200" y="3"/>
                    <a:pt x="200" y="3"/>
                  </a:cubicBezTo>
                  <a:cubicBezTo>
                    <a:pt x="193" y="0"/>
                    <a:pt x="185" y="0"/>
                    <a:pt x="179" y="3"/>
                  </a:cubicBezTo>
                  <a:cubicBezTo>
                    <a:pt x="11" y="100"/>
                    <a:pt x="11" y="100"/>
                    <a:pt x="11" y="100"/>
                  </a:cubicBezTo>
                  <a:cubicBezTo>
                    <a:pt x="4" y="104"/>
                    <a:pt x="0" y="111"/>
                    <a:pt x="0" y="118"/>
                  </a:cubicBezTo>
                  <a:cubicBezTo>
                    <a:pt x="0" y="118"/>
                    <a:pt x="0" y="118"/>
                    <a:pt x="0" y="118"/>
                  </a:cubicBezTo>
                  <a:cubicBezTo>
                    <a:pt x="0" y="312"/>
                    <a:pt x="0" y="312"/>
                    <a:pt x="0" y="312"/>
                  </a:cubicBezTo>
                  <a:cubicBezTo>
                    <a:pt x="0" y="312"/>
                    <a:pt x="0" y="312"/>
                    <a:pt x="0" y="313"/>
                  </a:cubicBezTo>
                  <a:cubicBezTo>
                    <a:pt x="0" y="320"/>
                    <a:pt x="4" y="327"/>
                    <a:pt x="11" y="330"/>
                  </a:cubicBezTo>
                  <a:cubicBezTo>
                    <a:pt x="178" y="427"/>
                    <a:pt x="178" y="427"/>
                    <a:pt x="178" y="427"/>
                  </a:cubicBezTo>
                  <a:cubicBezTo>
                    <a:pt x="185" y="431"/>
                    <a:pt x="193" y="431"/>
                    <a:pt x="199" y="427"/>
                  </a:cubicBezTo>
                  <a:cubicBezTo>
                    <a:pt x="367" y="330"/>
                    <a:pt x="367" y="330"/>
                    <a:pt x="367" y="330"/>
                  </a:cubicBezTo>
                  <a:cubicBezTo>
                    <a:pt x="374" y="327"/>
                    <a:pt x="377" y="320"/>
                    <a:pt x="378" y="313"/>
                  </a:cubicBezTo>
                  <a:cubicBezTo>
                    <a:pt x="378" y="313"/>
                    <a:pt x="378" y="312"/>
                    <a:pt x="378" y="312"/>
                  </a:cubicBezTo>
                  <a:cubicBezTo>
                    <a:pt x="378" y="119"/>
                    <a:pt x="378" y="119"/>
                    <a:pt x="378" y="119"/>
                  </a:cubicBezTo>
                  <a:cubicBezTo>
                    <a:pt x="378" y="118"/>
                    <a:pt x="378" y="118"/>
                    <a:pt x="378" y="118"/>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 name="Google Shape;1090;p47"/>
            <p:cNvSpPr/>
            <p:nvPr/>
          </p:nvSpPr>
          <p:spPr>
            <a:xfrm>
              <a:off x="8460817" y="5930607"/>
              <a:ext cx="230586" cy="262825"/>
            </a:xfrm>
            <a:custGeom>
              <a:avLst/>
              <a:gdLst/>
              <a:ahLst/>
              <a:cxnLst/>
              <a:rect l="l" t="t" r="r" b="b"/>
              <a:pathLst>
                <a:path w="378" h="431" extrusionOk="0">
                  <a:moveTo>
                    <a:pt x="378" y="118"/>
                  </a:moveTo>
                  <a:cubicBezTo>
                    <a:pt x="378" y="111"/>
                    <a:pt x="374" y="104"/>
                    <a:pt x="367" y="100"/>
                  </a:cubicBezTo>
                  <a:cubicBezTo>
                    <a:pt x="200" y="3"/>
                    <a:pt x="200" y="3"/>
                    <a:pt x="200" y="3"/>
                  </a:cubicBezTo>
                  <a:cubicBezTo>
                    <a:pt x="193" y="0"/>
                    <a:pt x="185" y="0"/>
                    <a:pt x="179" y="3"/>
                  </a:cubicBezTo>
                  <a:cubicBezTo>
                    <a:pt x="11" y="100"/>
                    <a:pt x="11" y="100"/>
                    <a:pt x="11" y="100"/>
                  </a:cubicBezTo>
                  <a:cubicBezTo>
                    <a:pt x="4" y="104"/>
                    <a:pt x="1" y="111"/>
                    <a:pt x="0" y="118"/>
                  </a:cubicBezTo>
                  <a:cubicBezTo>
                    <a:pt x="0" y="118"/>
                    <a:pt x="0" y="118"/>
                    <a:pt x="0" y="118"/>
                  </a:cubicBezTo>
                  <a:cubicBezTo>
                    <a:pt x="0" y="312"/>
                    <a:pt x="0" y="312"/>
                    <a:pt x="0" y="312"/>
                  </a:cubicBezTo>
                  <a:cubicBezTo>
                    <a:pt x="0" y="312"/>
                    <a:pt x="0" y="312"/>
                    <a:pt x="0" y="313"/>
                  </a:cubicBezTo>
                  <a:cubicBezTo>
                    <a:pt x="1" y="320"/>
                    <a:pt x="4" y="327"/>
                    <a:pt x="11" y="330"/>
                  </a:cubicBezTo>
                  <a:cubicBezTo>
                    <a:pt x="179" y="427"/>
                    <a:pt x="179" y="427"/>
                    <a:pt x="179" y="427"/>
                  </a:cubicBezTo>
                  <a:cubicBezTo>
                    <a:pt x="185" y="431"/>
                    <a:pt x="193" y="431"/>
                    <a:pt x="199" y="427"/>
                  </a:cubicBezTo>
                  <a:cubicBezTo>
                    <a:pt x="367" y="330"/>
                    <a:pt x="367" y="330"/>
                    <a:pt x="367" y="330"/>
                  </a:cubicBezTo>
                  <a:cubicBezTo>
                    <a:pt x="374" y="327"/>
                    <a:pt x="378" y="320"/>
                    <a:pt x="378" y="313"/>
                  </a:cubicBezTo>
                  <a:cubicBezTo>
                    <a:pt x="378" y="313"/>
                    <a:pt x="378" y="312"/>
                    <a:pt x="378" y="312"/>
                  </a:cubicBezTo>
                  <a:cubicBezTo>
                    <a:pt x="378" y="119"/>
                    <a:pt x="378" y="119"/>
                    <a:pt x="378" y="119"/>
                  </a:cubicBezTo>
                  <a:cubicBezTo>
                    <a:pt x="378" y="118"/>
                    <a:pt x="378" y="118"/>
                    <a:pt x="378" y="11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
        <p:nvSpPr>
          <p:cNvPr id="17" name="Google Shape;1088;p47"/>
          <p:cNvSpPr/>
          <p:nvPr/>
        </p:nvSpPr>
        <p:spPr>
          <a:xfrm>
            <a:off x="3753554" y="2201334"/>
            <a:ext cx="2212624" cy="2235199"/>
          </a:xfrm>
          <a:custGeom>
            <a:avLst/>
            <a:gdLst/>
            <a:ahLst/>
            <a:cxnLst/>
            <a:rect l="l" t="t" r="r" b="b"/>
            <a:pathLst>
              <a:path w="377" h="431" extrusionOk="0">
                <a:moveTo>
                  <a:pt x="377" y="119"/>
                </a:moveTo>
                <a:cubicBezTo>
                  <a:pt x="377" y="111"/>
                  <a:pt x="373" y="105"/>
                  <a:pt x="367" y="101"/>
                </a:cubicBezTo>
                <a:cubicBezTo>
                  <a:pt x="199" y="4"/>
                  <a:pt x="199" y="4"/>
                  <a:pt x="199" y="4"/>
                </a:cubicBezTo>
                <a:cubicBezTo>
                  <a:pt x="193" y="0"/>
                  <a:pt x="185" y="0"/>
                  <a:pt x="178" y="4"/>
                </a:cubicBezTo>
                <a:cubicBezTo>
                  <a:pt x="10" y="101"/>
                  <a:pt x="10" y="101"/>
                  <a:pt x="10" y="101"/>
                </a:cubicBezTo>
                <a:cubicBezTo>
                  <a:pt x="4" y="104"/>
                  <a:pt x="0" y="111"/>
                  <a:pt x="0" y="119"/>
                </a:cubicBezTo>
                <a:cubicBezTo>
                  <a:pt x="0" y="119"/>
                  <a:pt x="0" y="119"/>
                  <a:pt x="0" y="119"/>
                </a:cubicBezTo>
                <a:cubicBezTo>
                  <a:pt x="0" y="313"/>
                  <a:pt x="0" y="313"/>
                  <a:pt x="0" y="313"/>
                </a:cubicBezTo>
                <a:cubicBezTo>
                  <a:pt x="0" y="313"/>
                  <a:pt x="0" y="313"/>
                  <a:pt x="0" y="313"/>
                </a:cubicBezTo>
                <a:cubicBezTo>
                  <a:pt x="0" y="321"/>
                  <a:pt x="4" y="327"/>
                  <a:pt x="10" y="331"/>
                </a:cubicBezTo>
                <a:cubicBezTo>
                  <a:pt x="178" y="428"/>
                  <a:pt x="178" y="428"/>
                  <a:pt x="178" y="428"/>
                </a:cubicBezTo>
                <a:cubicBezTo>
                  <a:pt x="184" y="431"/>
                  <a:pt x="192" y="431"/>
                  <a:pt x="199" y="428"/>
                </a:cubicBezTo>
                <a:cubicBezTo>
                  <a:pt x="367" y="331"/>
                  <a:pt x="367" y="331"/>
                  <a:pt x="367" y="331"/>
                </a:cubicBezTo>
                <a:cubicBezTo>
                  <a:pt x="373" y="327"/>
                  <a:pt x="377" y="321"/>
                  <a:pt x="377" y="313"/>
                </a:cubicBezTo>
                <a:cubicBezTo>
                  <a:pt x="377" y="313"/>
                  <a:pt x="377" y="313"/>
                  <a:pt x="377" y="313"/>
                </a:cubicBezTo>
                <a:cubicBezTo>
                  <a:pt x="377" y="119"/>
                  <a:pt x="377" y="119"/>
                  <a:pt x="377" y="119"/>
                </a:cubicBezTo>
                <a:cubicBezTo>
                  <a:pt x="377" y="119"/>
                  <a:pt x="377" y="119"/>
                  <a:pt x="377" y="119"/>
                </a:cubicBezTo>
                <a:close/>
              </a:path>
            </a:pathLst>
          </a:custGeom>
          <a:solidFill>
            <a:schemeClr val="bg2"/>
          </a:solidFill>
          <a:ln>
            <a:noFill/>
          </a:ln>
        </p:spPr>
        <p:txBody>
          <a:bodyPr spcFirstLastPara="1" wrap="square" lIns="68575" tIns="34275" rIns="68575" bIns="34275" anchor="t" anchorCtr="0">
            <a:noAutofit/>
          </a:bodyPr>
          <a:lstStyle/>
          <a:p>
            <a:pPr algn="ctr"/>
            <a:endParaRPr lang="ar-DZ" sz="1400" b="1" dirty="0" smtClean="0">
              <a:latin typeface="Arial" panose="020B0604020202020204" pitchFamily="34" charset="0"/>
              <a:cs typeface="Arial" panose="020B0604020202020204" pitchFamily="34" charset="0"/>
            </a:endParaRPr>
          </a:p>
          <a:p>
            <a:pPr algn="ctr"/>
            <a:endParaRPr lang="ar-DZ" sz="2000" b="1" dirty="0" smtClean="0">
              <a:latin typeface="Arial" panose="020B0604020202020204" pitchFamily="34" charset="0"/>
              <a:cs typeface="Arial" panose="020B0604020202020204" pitchFamily="34" charset="0"/>
            </a:endParaRPr>
          </a:p>
          <a:p>
            <a:pPr algn="ctr"/>
            <a:r>
              <a:rPr lang="ar-DZ" sz="2000" b="1" dirty="0" smtClean="0">
                <a:latin typeface="Arial" panose="020B0604020202020204" pitchFamily="34" charset="0"/>
                <a:cs typeface="Arial" panose="020B0604020202020204" pitchFamily="34" charset="0"/>
              </a:rPr>
              <a:t>معيار </a:t>
            </a:r>
            <a:r>
              <a:rPr lang="ar-DZ" sz="2000" b="1" dirty="0">
                <a:latin typeface="Arial" panose="020B0604020202020204" pitchFamily="34" charset="0"/>
                <a:cs typeface="Arial" panose="020B0604020202020204" pitchFamily="34" charset="0"/>
              </a:rPr>
              <a:t>28 </a:t>
            </a:r>
            <a:endParaRPr lang="ar-DZ" sz="2000" b="1" dirty="0" smtClean="0">
              <a:latin typeface="Arial" panose="020B0604020202020204" pitchFamily="34" charset="0"/>
              <a:cs typeface="Arial" panose="020B0604020202020204" pitchFamily="34" charset="0"/>
            </a:endParaRPr>
          </a:p>
          <a:p>
            <a:pPr algn="ctr"/>
            <a:endParaRPr lang="ar-DZ" sz="2000" b="1" dirty="0">
              <a:latin typeface="Arial" panose="020B0604020202020204" pitchFamily="34" charset="0"/>
              <a:cs typeface="Arial" panose="020B0604020202020204" pitchFamily="34" charset="0"/>
            </a:endParaRPr>
          </a:p>
          <a:p>
            <a:pPr algn="ctr"/>
            <a:r>
              <a:rPr lang="ar-DZ" sz="2000" b="1" dirty="0">
                <a:latin typeface="Arial" panose="020B0604020202020204" pitchFamily="34" charset="0"/>
                <a:cs typeface="Arial" panose="020B0604020202020204" pitchFamily="34" charset="0"/>
              </a:rPr>
              <a:t>الخدمات المصرفية</a:t>
            </a:r>
            <a:endParaRPr lang="fr-FR" sz="2000" b="1" dirty="0">
              <a:latin typeface="Arial" panose="020B0604020202020204" pitchFamily="34" charset="0"/>
              <a:cs typeface="Arial" panose="020B0604020202020204" pitchFamily="34" charset="0"/>
            </a:endParaRPr>
          </a:p>
        </p:txBody>
      </p:sp>
      <p:sp>
        <p:nvSpPr>
          <p:cNvPr id="18" name="Rectangle 17"/>
          <p:cNvSpPr/>
          <p:nvPr/>
        </p:nvSpPr>
        <p:spPr>
          <a:xfrm>
            <a:off x="6585240" y="2304872"/>
            <a:ext cx="3064127" cy="2800767"/>
          </a:xfrm>
          <a:prstGeom prst="rect">
            <a:avLst/>
          </a:prstGeom>
        </p:spPr>
        <p:txBody>
          <a:bodyPr wrap="square">
            <a:spAutoFit/>
          </a:bodyPr>
          <a:lstStyle/>
          <a:p>
            <a:pPr algn="ctr"/>
            <a:r>
              <a:rPr lang="ar-DZ" b="1" u="sng" dirty="0">
                <a:solidFill>
                  <a:schemeClr val="bg1"/>
                </a:solidFill>
                <a:latin typeface="Arial" panose="020B0604020202020204" pitchFamily="34" charset="0"/>
                <a:cs typeface="Arial" panose="020B0604020202020204" pitchFamily="34" charset="0"/>
              </a:rPr>
              <a:t>نطاق المعيار </a:t>
            </a:r>
            <a:endParaRPr lang="ar-DZ" b="1" u="sng" dirty="0" smtClean="0">
              <a:latin typeface="Arial" panose="020B0604020202020204" pitchFamily="34" charset="0"/>
              <a:cs typeface="Arial" panose="020B0604020202020204" pitchFamily="34" charset="0"/>
            </a:endParaRPr>
          </a:p>
          <a:p>
            <a:pPr algn="ctr" rtl="1"/>
            <a:endParaRPr lang="ar-DZ" sz="1200" b="1" dirty="0" smtClean="0">
              <a:latin typeface="Arial" panose="020B0604020202020204" pitchFamily="34" charset="0"/>
              <a:cs typeface="Arial" panose="020B0604020202020204" pitchFamily="34" charset="0"/>
            </a:endParaRPr>
          </a:p>
          <a:p>
            <a:pPr algn="ctr" rtl="1"/>
            <a:r>
              <a:rPr lang="ar-DZ" sz="1600" b="1" dirty="0" smtClean="0">
                <a:latin typeface="Arial" panose="020B0604020202020204" pitchFamily="34" charset="0"/>
                <a:cs typeface="Arial" panose="020B0604020202020204" pitchFamily="34" charset="0"/>
              </a:rPr>
              <a:t>يتناول </a:t>
            </a:r>
            <a:r>
              <a:rPr lang="ar-DZ" sz="1600" b="1" dirty="0">
                <a:latin typeface="Arial" panose="020B0604020202020204" pitchFamily="34" charset="0"/>
                <a:cs typeface="Arial" panose="020B0604020202020204" pitchFamily="34" charset="0"/>
              </a:rPr>
              <a:t>هذا المعيار أهم الخدمات المصرفية التي لا تنطوي على </a:t>
            </a:r>
            <a:r>
              <a:rPr lang="ar-DZ" sz="1600" b="1" dirty="0" smtClean="0">
                <a:latin typeface="Arial" panose="020B0604020202020204" pitchFamily="34" charset="0"/>
                <a:cs typeface="Arial" panose="020B0604020202020204" pitchFamily="34" charset="0"/>
              </a:rPr>
              <a:t>(مداينة)</a:t>
            </a:r>
            <a:r>
              <a:rPr lang="ar-DZ" sz="1600" b="1" dirty="0">
                <a:latin typeface="Arial" panose="020B0604020202020204" pitchFamily="34" charset="0"/>
                <a:cs typeface="Arial" panose="020B0604020202020204" pitchFamily="34" charset="0"/>
              </a:rPr>
              <a:t> </a:t>
            </a:r>
            <a:r>
              <a:rPr lang="ar-DZ" sz="1600" b="1" dirty="0" smtClean="0">
                <a:latin typeface="Arial" panose="020B0604020202020204" pitchFamily="34" charset="0"/>
                <a:cs typeface="Arial" panose="020B0604020202020204" pitchFamily="34" charset="0"/>
              </a:rPr>
              <a:t>وتقدمها المؤسسات إلى عملائها بوسائل وعمليات مباشرة معهم أو لصالحهم</a:t>
            </a:r>
            <a:r>
              <a:rPr lang="ar-DZ" sz="1600" b="1" dirty="0">
                <a:latin typeface="Arial" panose="020B0604020202020204" pitchFamily="34" charset="0"/>
                <a:cs typeface="Arial" panose="020B0604020202020204" pitchFamily="34" charset="0"/>
              </a:rPr>
              <a:t> </a:t>
            </a:r>
            <a:r>
              <a:rPr lang="ar-DZ" sz="1600" b="1" dirty="0" smtClean="0">
                <a:latin typeface="Arial" panose="020B0604020202020204" pitchFamily="34" charset="0"/>
                <a:cs typeface="Arial" panose="020B0604020202020204" pitchFamily="34" charset="0"/>
              </a:rPr>
              <a:t>مع </a:t>
            </a:r>
            <a:r>
              <a:rPr lang="ar-DZ" sz="1600" b="1" dirty="0">
                <a:latin typeface="Arial" panose="020B0604020202020204" pitchFamily="34" charset="0"/>
                <a:cs typeface="Arial" panose="020B0604020202020204" pitchFamily="34" charset="0"/>
              </a:rPr>
              <a:t>أطراف </a:t>
            </a:r>
            <a:r>
              <a:rPr lang="ar-DZ" sz="1600" b="1" dirty="0" smtClean="0">
                <a:latin typeface="Arial" panose="020B0604020202020204" pitchFamily="34" charset="0"/>
                <a:cs typeface="Arial" panose="020B0604020202020204" pitchFamily="34" charset="0"/>
              </a:rPr>
              <a:t>أخرى </a:t>
            </a:r>
            <a:r>
              <a:rPr lang="ar-DZ" sz="1600" b="1" dirty="0">
                <a:latin typeface="Arial" panose="020B0604020202020204" pitchFamily="34" charset="0"/>
                <a:cs typeface="Arial" panose="020B0604020202020204" pitchFamily="34" charset="0"/>
              </a:rPr>
              <a:t>بهدف تسهيل العمليات والأنشطة المالية التي </a:t>
            </a:r>
            <a:r>
              <a:rPr lang="ar-DZ" sz="1600" b="1" dirty="0" smtClean="0">
                <a:latin typeface="Arial" panose="020B0604020202020204" pitchFamily="34" charset="0"/>
                <a:cs typeface="Arial" panose="020B0604020202020204" pitchFamily="34" charset="0"/>
              </a:rPr>
              <a:t>يزاولونها داخل وخارج المؤسسة. </a:t>
            </a:r>
            <a:r>
              <a:rPr lang="ar-DZ" sz="1600" b="1" dirty="0">
                <a:latin typeface="Arial" panose="020B0604020202020204" pitchFamily="34" charset="0"/>
                <a:cs typeface="Arial" panose="020B0604020202020204" pitchFamily="34" charset="0"/>
              </a:rPr>
              <a:t/>
            </a:r>
            <a:br>
              <a:rPr lang="ar-DZ" sz="1600" b="1" dirty="0">
                <a:latin typeface="Arial" panose="020B0604020202020204" pitchFamily="34" charset="0"/>
                <a:cs typeface="Arial" panose="020B0604020202020204" pitchFamily="34" charset="0"/>
              </a:rPr>
            </a:br>
            <a:r>
              <a:rPr lang="ar-DZ" sz="1600" b="1" u="sng" dirty="0">
                <a:latin typeface="Arial" panose="020B0604020202020204" pitchFamily="34" charset="0"/>
                <a:cs typeface="Arial" panose="020B0604020202020204" pitchFamily="34" charset="0"/>
              </a:rPr>
              <a:t/>
            </a:r>
            <a:br>
              <a:rPr lang="ar-DZ" sz="1600" b="1" u="sng" dirty="0">
                <a:latin typeface="Arial" panose="020B0604020202020204" pitchFamily="34" charset="0"/>
                <a:cs typeface="Arial" panose="020B0604020202020204" pitchFamily="34" charset="0"/>
              </a:rPr>
            </a:br>
            <a:endParaRPr lang="ar-DZ" sz="1600" b="1" u="sng" dirty="0" smtClean="0">
              <a:latin typeface="Arial" panose="020B0604020202020204" pitchFamily="34" charset="0"/>
              <a:cs typeface="Arial" panose="020B0604020202020204" pitchFamily="34" charset="0"/>
            </a:endParaRPr>
          </a:p>
          <a:p>
            <a:pPr algn="ctr"/>
            <a:endParaRPr lang="fr-FR" b="1" u="sng" dirty="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1756985" y="4614723"/>
            <a:ext cx="3012482" cy="2646878"/>
          </a:xfrm>
          <a:prstGeom prst="rect">
            <a:avLst/>
          </a:prstGeom>
        </p:spPr>
        <p:txBody>
          <a:bodyPr wrap="square">
            <a:spAutoFit/>
          </a:bodyPr>
          <a:lstStyle/>
          <a:p>
            <a:pPr algn="ctr" rtl="1"/>
            <a:r>
              <a:rPr lang="ar-DZ" sz="1400" b="1" u="sng" dirty="0">
                <a:solidFill>
                  <a:schemeClr val="bg1"/>
                </a:solidFill>
                <a:latin typeface="Arial" panose="020B0604020202020204" pitchFamily="34" charset="0"/>
                <a:cs typeface="Arial" panose="020B0604020202020204" pitchFamily="34" charset="0"/>
              </a:rPr>
              <a:t>أنواع الخدمات </a:t>
            </a:r>
            <a:r>
              <a:rPr lang="ar-DZ" sz="1400" b="1" u="sng" dirty="0" smtClean="0">
                <a:solidFill>
                  <a:schemeClr val="bg1"/>
                </a:solidFill>
                <a:latin typeface="Arial" panose="020B0604020202020204" pitchFamily="34" charset="0"/>
                <a:cs typeface="Arial" panose="020B0604020202020204" pitchFamily="34" charset="0"/>
              </a:rPr>
              <a:t>المصرفية</a:t>
            </a:r>
          </a:p>
          <a:p>
            <a:pPr algn="ctr" rtl="1"/>
            <a:endParaRPr lang="ar-DZ" sz="1400" b="1" dirty="0" smtClean="0">
              <a:latin typeface="Arial" panose="020B0604020202020204" pitchFamily="34" charset="0"/>
              <a:cs typeface="Arial" panose="020B0604020202020204" pitchFamily="34" charset="0"/>
            </a:endParaRPr>
          </a:p>
          <a:p>
            <a:pPr algn="ctr" rtl="1"/>
            <a:r>
              <a:rPr lang="ar-DZ" sz="1600" b="1" dirty="0" smtClean="0">
                <a:latin typeface="Arial" panose="020B0604020202020204" pitchFamily="34" charset="0"/>
                <a:cs typeface="Arial" panose="020B0604020202020204" pitchFamily="34" charset="0"/>
              </a:rPr>
              <a:t>-خدمات </a:t>
            </a:r>
            <a:r>
              <a:rPr lang="ar-DZ" sz="1600" b="1" dirty="0">
                <a:latin typeface="Arial" panose="020B0604020202020204" pitchFamily="34" charset="0"/>
                <a:cs typeface="Arial" panose="020B0604020202020204" pitchFamily="34" charset="0"/>
              </a:rPr>
              <a:t>الحفظ </a:t>
            </a:r>
            <a:br>
              <a:rPr lang="ar-DZ" sz="1600" b="1" dirty="0">
                <a:latin typeface="Arial" panose="020B0604020202020204" pitchFamily="34" charset="0"/>
                <a:cs typeface="Arial" panose="020B0604020202020204" pitchFamily="34" charset="0"/>
              </a:rPr>
            </a:br>
            <a:r>
              <a:rPr lang="ar-DZ" sz="1600" b="1" dirty="0" smtClean="0">
                <a:latin typeface="Arial" panose="020B0604020202020204" pitchFamily="34" charset="0"/>
                <a:cs typeface="Arial" panose="020B0604020202020204" pitchFamily="34" charset="0"/>
              </a:rPr>
              <a:t>خدمات </a:t>
            </a:r>
            <a:r>
              <a:rPr lang="ar-DZ" sz="1600" b="1" dirty="0">
                <a:latin typeface="Arial" panose="020B0604020202020204" pitchFamily="34" charset="0"/>
                <a:cs typeface="Arial" panose="020B0604020202020204" pitchFamily="34" charset="0"/>
              </a:rPr>
              <a:t>التوكيل بالتعاقد </a:t>
            </a:r>
            <a:br>
              <a:rPr lang="ar-DZ" sz="1600" b="1" dirty="0">
                <a:latin typeface="Arial" panose="020B0604020202020204" pitchFamily="34" charset="0"/>
                <a:cs typeface="Arial" panose="020B0604020202020204" pitchFamily="34" charset="0"/>
              </a:rPr>
            </a:br>
            <a:r>
              <a:rPr lang="ar-DZ" sz="1600" b="1" dirty="0">
                <a:latin typeface="Arial" panose="020B0604020202020204" pitchFamily="34" charset="0"/>
                <a:cs typeface="Arial" panose="020B0604020202020204" pitchFamily="34" charset="0"/>
              </a:rPr>
              <a:t>خدمات تنظيم الاكتتاب </a:t>
            </a:r>
            <a:br>
              <a:rPr lang="ar-DZ" sz="1600" b="1" dirty="0">
                <a:latin typeface="Arial" panose="020B0604020202020204" pitchFamily="34" charset="0"/>
                <a:cs typeface="Arial" panose="020B0604020202020204" pitchFamily="34" charset="0"/>
              </a:rPr>
            </a:br>
            <a:r>
              <a:rPr lang="ar-DZ" sz="1600" b="1" dirty="0">
                <a:latin typeface="Arial" panose="020B0604020202020204" pitchFamily="34" charset="0"/>
                <a:cs typeface="Arial" panose="020B0604020202020204" pitchFamily="34" charset="0"/>
              </a:rPr>
              <a:t>خدمات إجراء </a:t>
            </a:r>
            <a:r>
              <a:rPr lang="ar-DZ" sz="1600" b="1" dirty="0" smtClean="0">
                <a:latin typeface="Arial" panose="020B0604020202020204" pitchFamily="34" charset="0"/>
                <a:cs typeface="Arial" panose="020B0604020202020204" pitchFamily="34" charset="0"/>
              </a:rPr>
              <a:t>الدراسات والاستشارات</a:t>
            </a:r>
          </a:p>
          <a:p>
            <a:pPr algn="ctr" rtl="1"/>
            <a:r>
              <a:rPr lang="ar-DZ" sz="1600" b="1" dirty="0">
                <a:latin typeface="Arial" panose="020B0604020202020204" pitchFamily="34" charset="0"/>
                <a:cs typeface="Arial" panose="020B0604020202020204" pitchFamily="34" charset="0"/>
              </a:rPr>
              <a:t>خدمات التحصيل والدفع </a:t>
            </a:r>
            <a:br>
              <a:rPr lang="ar-DZ" sz="1600" b="1" dirty="0">
                <a:latin typeface="Arial" panose="020B0604020202020204" pitchFamily="34" charset="0"/>
                <a:cs typeface="Arial" panose="020B0604020202020204" pitchFamily="34" charset="0"/>
              </a:rPr>
            </a:br>
            <a:r>
              <a:rPr lang="ar-DZ" sz="1600" b="1" dirty="0">
                <a:latin typeface="Arial" panose="020B0604020202020204" pitchFamily="34" charset="0"/>
                <a:cs typeface="Arial" panose="020B0604020202020204" pitchFamily="34" charset="0"/>
              </a:rPr>
              <a:t>خدمات الحسابات </a:t>
            </a:r>
            <a:endParaRPr lang="ar-DZ" sz="1600" b="1" dirty="0" smtClean="0">
              <a:latin typeface="Arial" panose="020B0604020202020204" pitchFamily="34" charset="0"/>
              <a:cs typeface="Arial" panose="020B0604020202020204" pitchFamily="34" charset="0"/>
            </a:endParaRPr>
          </a:p>
          <a:p>
            <a:pPr algn="ctr" rtl="1"/>
            <a:r>
              <a:rPr lang="ar-DZ" sz="1400" dirty="0">
                <a:latin typeface="Arial" panose="020B0604020202020204" pitchFamily="34" charset="0"/>
                <a:cs typeface="Arial" panose="020B0604020202020204" pitchFamily="34" charset="0"/>
              </a:rPr>
              <a:t/>
            </a:r>
            <a:br>
              <a:rPr lang="ar-DZ" sz="1400" dirty="0">
                <a:latin typeface="Arial" panose="020B0604020202020204" pitchFamily="34" charset="0"/>
                <a:cs typeface="Arial" panose="020B0604020202020204" pitchFamily="34" charset="0"/>
              </a:rPr>
            </a:br>
            <a:r>
              <a:rPr lang="ar-DZ" sz="1400" b="1" u="sng" dirty="0">
                <a:solidFill>
                  <a:schemeClr val="bg1"/>
                </a:solidFill>
                <a:latin typeface="Arial" panose="020B0604020202020204" pitchFamily="34" charset="0"/>
                <a:cs typeface="Arial" panose="020B0604020202020204" pitchFamily="34" charset="0"/>
              </a:rPr>
              <a:t/>
            </a:r>
            <a:br>
              <a:rPr lang="ar-DZ" sz="1400" b="1" u="sng" dirty="0">
                <a:solidFill>
                  <a:schemeClr val="bg1"/>
                </a:solidFill>
                <a:latin typeface="Arial" panose="020B0604020202020204" pitchFamily="34" charset="0"/>
                <a:cs typeface="Arial" panose="020B0604020202020204" pitchFamily="34" charset="0"/>
              </a:rPr>
            </a:br>
            <a:endParaRPr lang="fr-FR" sz="1400" b="1" u="sng" dirty="0">
              <a:solidFill>
                <a:schemeClr val="bg1"/>
              </a:solidFill>
              <a:latin typeface="Arial" panose="020B0604020202020204" pitchFamily="34" charset="0"/>
              <a:cs typeface="Arial" panose="020B0604020202020204" pitchFamily="34" charset="0"/>
            </a:endParaRPr>
          </a:p>
        </p:txBody>
      </p:sp>
      <p:sp>
        <p:nvSpPr>
          <p:cNvPr id="20" name="Rectangle 19"/>
          <p:cNvSpPr/>
          <p:nvPr/>
        </p:nvSpPr>
        <p:spPr>
          <a:xfrm>
            <a:off x="49991" y="2870803"/>
            <a:ext cx="2982852" cy="2062103"/>
          </a:xfrm>
          <a:prstGeom prst="rect">
            <a:avLst/>
          </a:prstGeom>
        </p:spPr>
        <p:txBody>
          <a:bodyPr wrap="square">
            <a:spAutoFit/>
          </a:bodyPr>
          <a:lstStyle/>
          <a:p>
            <a:pPr algn="ctr"/>
            <a:r>
              <a:rPr lang="ar-DZ" sz="1600" b="1" dirty="0">
                <a:latin typeface="Arial" panose="020B0604020202020204" pitchFamily="34" charset="0"/>
                <a:cs typeface="Arial" panose="020B0604020202020204" pitchFamily="34" charset="0"/>
              </a:rPr>
              <a:t>خدمات خزائن الأمانات</a:t>
            </a:r>
            <a:r>
              <a:rPr lang="ar-DZ" sz="1600" dirty="0">
                <a:latin typeface="Arial" panose="020B0604020202020204" pitchFamily="34" charset="0"/>
                <a:cs typeface="Arial" panose="020B0604020202020204" pitchFamily="34" charset="0"/>
              </a:rPr>
              <a:t> </a:t>
            </a:r>
            <a:br>
              <a:rPr lang="ar-DZ" sz="1600" dirty="0">
                <a:latin typeface="Arial" panose="020B0604020202020204" pitchFamily="34" charset="0"/>
                <a:cs typeface="Arial" panose="020B0604020202020204" pitchFamily="34" charset="0"/>
              </a:rPr>
            </a:br>
            <a:r>
              <a:rPr lang="ar-DZ" sz="1600" b="1" dirty="0" smtClean="0">
                <a:latin typeface="Arial" panose="020B0604020202020204" pitchFamily="34" charset="0"/>
                <a:cs typeface="Arial" panose="020B0604020202020204" pitchFamily="34" charset="0"/>
              </a:rPr>
              <a:t>خدمات </a:t>
            </a:r>
            <a:r>
              <a:rPr lang="ar-DZ" sz="1600" b="1" dirty="0">
                <a:latin typeface="Arial" panose="020B0604020202020204" pitchFamily="34" charset="0"/>
                <a:cs typeface="Arial" panose="020B0604020202020204" pitchFamily="34" charset="0"/>
              </a:rPr>
              <a:t>البطاقات </a:t>
            </a:r>
            <a:r>
              <a:rPr lang="ar-DZ" sz="1600" b="1" dirty="0" smtClean="0">
                <a:latin typeface="Arial" panose="020B0604020202020204" pitchFamily="34" charset="0"/>
                <a:cs typeface="Arial" panose="020B0604020202020204" pitchFamily="34" charset="0"/>
              </a:rPr>
              <a:t>وأجهزتها</a:t>
            </a:r>
            <a:r>
              <a:rPr lang="ar-DZ" sz="1600" dirty="0">
                <a:latin typeface="Arial" panose="020B0604020202020204" pitchFamily="34" charset="0"/>
                <a:cs typeface="Arial" panose="020B0604020202020204" pitchFamily="34" charset="0"/>
              </a:rPr>
              <a:t/>
            </a:r>
            <a:br>
              <a:rPr lang="ar-DZ" sz="1600" dirty="0">
                <a:latin typeface="Arial" panose="020B0604020202020204" pitchFamily="34" charset="0"/>
                <a:cs typeface="Arial" panose="020B0604020202020204" pitchFamily="34" charset="0"/>
              </a:rPr>
            </a:br>
            <a:r>
              <a:rPr lang="ar-DZ" sz="1600" b="1" dirty="0">
                <a:latin typeface="Arial" panose="020B0604020202020204" pitchFamily="34" charset="0"/>
                <a:cs typeface="Arial" panose="020B0604020202020204" pitchFamily="34" charset="0"/>
              </a:rPr>
              <a:t>خدمات حساب </a:t>
            </a:r>
            <a:r>
              <a:rPr lang="ar-DZ" sz="1600" b="1" dirty="0" smtClean="0">
                <a:latin typeface="Arial" panose="020B0604020202020204" pitchFamily="34" charset="0"/>
                <a:cs typeface="Arial" panose="020B0604020202020204" pitchFamily="34" charset="0"/>
              </a:rPr>
              <a:t>الزكاة</a:t>
            </a:r>
          </a:p>
          <a:p>
            <a:pPr algn="ctr"/>
            <a:r>
              <a:rPr lang="ar-DZ" sz="1600" b="1" dirty="0">
                <a:latin typeface="Arial" panose="020B0604020202020204" pitchFamily="34" charset="0"/>
                <a:cs typeface="Arial" panose="020B0604020202020204" pitchFamily="34" charset="0"/>
              </a:rPr>
              <a:t>خدمات </a:t>
            </a:r>
            <a:r>
              <a:rPr lang="ar-DZ" sz="1600" b="1" dirty="0" smtClean="0">
                <a:latin typeface="Arial" panose="020B0604020202020204" pitchFamily="34" charset="0"/>
                <a:cs typeface="Arial" panose="020B0604020202020204" pitchFamily="34" charset="0"/>
              </a:rPr>
              <a:t>الكفالات</a:t>
            </a:r>
          </a:p>
          <a:p>
            <a:pPr algn="ctr"/>
            <a:r>
              <a:rPr lang="ar-DZ" sz="1600" b="1" dirty="0">
                <a:latin typeface="Arial" panose="020B0604020202020204" pitchFamily="34" charset="0"/>
                <a:cs typeface="Arial" panose="020B0604020202020204" pitchFamily="34" charset="0"/>
              </a:rPr>
              <a:t>خدمات الشيكات</a:t>
            </a:r>
            <a:r>
              <a:rPr lang="ar-DZ" sz="1600" dirty="0">
                <a:latin typeface="Arial" panose="020B0604020202020204" pitchFamily="34" charset="0"/>
                <a:cs typeface="Arial" panose="020B0604020202020204" pitchFamily="34" charset="0"/>
              </a:rPr>
              <a:t> </a:t>
            </a:r>
            <a:br>
              <a:rPr lang="ar-DZ" sz="1600" dirty="0">
                <a:latin typeface="Arial" panose="020B0604020202020204" pitchFamily="34" charset="0"/>
                <a:cs typeface="Arial" panose="020B0604020202020204" pitchFamily="34" charset="0"/>
              </a:rPr>
            </a:br>
            <a:r>
              <a:rPr lang="ar-DZ" sz="1600" dirty="0">
                <a:latin typeface="Arial" panose="020B0604020202020204" pitchFamily="34" charset="0"/>
                <a:cs typeface="Arial" panose="020B0604020202020204" pitchFamily="34" charset="0"/>
              </a:rPr>
              <a:t/>
            </a:r>
            <a:br>
              <a:rPr lang="ar-DZ" sz="1600" dirty="0">
                <a:latin typeface="Arial" panose="020B0604020202020204" pitchFamily="34" charset="0"/>
                <a:cs typeface="Arial" panose="020B0604020202020204" pitchFamily="34" charset="0"/>
              </a:rPr>
            </a:br>
            <a:r>
              <a:rPr lang="ar-DZ" sz="1600" dirty="0">
                <a:latin typeface="Arial" panose="020B0604020202020204" pitchFamily="34" charset="0"/>
                <a:cs typeface="Arial" panose="020B0604020202020204" pitchFamily="34" charset="0"/>
              </a:rPr>
              <a:t> </a:t>
            </a:r>
            <a:br>
              <a:rPr lang="ar-DZ" sz="1600" dirty="0">
                <a:latin typeface="Arial" panose="020B0604020202020204" pitchFamily="34" charset="0"/>
                <a:cs typeface="Arial" panose="020B0604020202020204" pitchFamily="34" charset="0"/>
              </a:rPr>
            </a:br>
            <a:endParaRPr lang="fr-FR" sz="1600" dirty="0">
              <a:latin typeface="Arial" panose="020B0604020202020204" pitchFamily="34" charset="0"/>
              <a:cs typeface="Arial" panose="020B0604020202020204" pitchFamily="34" charset="0"/>
            </a:endParaRPr>
          </a:p>
        </p:txBody>
      </p:sp>
      <p:sp>
        <p:nvSpPr>
          <p:cNvPr id="21" name="Rectangle 20"/>
          <p:cNvSpPr/>
          <p:nvPr/>
        </p:nvSpPr>
        <p:spPr>
          <a:xfrm>
            <a:off x="5049865" y="4638217"/>
            <a:ext cx="2880329" cy="1815882"/>
          </a:xfrm>
          <a:prstGeom prst="rect">
            <a:avLst/>
          </a:prstGeom>
        </p:spPr>
        <p:txBody>
          <a:bodyPr wrap="square">
            <a:spAutoFit/>
          </a:bodyPr>
          <a:lstStyle/>
          <a:p>
            <a:pPr algn="ctr"/>
            <a:r>
              <a:rPr lang="ar-DZ" sz="1600" b="1" dirty="0">
                <a:latin typeface="Arial" panose="020B0604020202020204" pitchFamily="34" charset="0"/>
                <a:cs typeface="Arial" panose="020B0604020202020204" pitchFamily="34" charset="0"/>
              </a:rPr>
              <a:t>ولا يتناول الخدمات التي تنطوي على مداينة ولا الخدمات الاستثمارية، كما لا يتناول الخدمات المصرفية التي صدرت بشأنها معايير شرعية، مثل المتاجرة في العملات، وبطاقة الحسم وبطاقة الائتمان، والحسابات الاستثمارية</a:t>
            </a:r>
            <a:br>
              <a:rPr lang="ar-DZ" sz="1600" b="1" dirty="0">
                <a:latin typeface="Arial" panose="020B0604020202020204" pitchFamily="34" charset="0"/>
                <a:cs typeface="Arial" panose="020B0604020202020204" pitchFamily="34" charset="0"/>
              </a:rPr>
            </a:br>
            <a:r>
              <a:rPr lang="ar-DZ" sz="1600" b="1" dirty="0">
                <a:latin typeface="Arial" panose="020B0604020202020204" pitchFamily="34" charset="0"/>
                <a:cs typeface="Arial" panose="020B0604020202020204" pitchFamily="34" charset="0"/>
              </a:rPr>
              <a:t>وتوزيع الربح، وصكوك الاستثمار </a:t>
            </a:r>
            <a:endParaRPr lang="fr-FR" sz="1600" dirty="0"/>
          </a:p>
        </p:txBody>
      </p:sp>
      <p:sp>
        <p:nvSpPr>
          <p:cNvPr id="22" name="Rectangle 21"/>
          <p:cNvSpPr/>
          <p:nvPr/>
        </p:nvSpPr>
        <p:spPr>
          <a:xfrm>
            <a:off x="2156648" y="344523"/>
            <a:ext cx="2348089" cy="1754326"/>
          </a:xfrm>
          <a:prstGeom prst="rect">
            <a:avLst/>
          </a:prstGeom>
        </p:spPr>
        <p:txBody>
          <a:bodyPr wrap="square">
            <a:spAutoFit/>
          </a:bodyPr>
          <a:lstStyle/>
          <a:p>
            <a:pPr algn="ctr"/>
            <a:r>
              <a:rPr lang="ar-DZ" b="1" u="sng" dirty="0">
                <a:solidFill>
                  <a:schemeClr val="bg1"/>
                </a:solidFill>
                <a:latin typeface="Arial" panose="020B0604020202020204" pitchFamily="34" charset="0"/>
                <a:cs typeface="Arial" panose="020B0604020202020204" pitchFamily="34" charset="0"/>
              </a:rPr>
              <a:t>تاريخ إصدار </a:t>
            </a:r>
            <a:r>
              <a:rPr lang="ar-DZ" b="1" u="sng" dirty="0" smtClean="0">
                <a:solidFill>
                  <a:schemeClr val="bg1"/>
                </a:solidFill>
                <a:latin typeface="Arial" panose="020B0604020202020204" pitchFamily="34" charset="0"/>
                <a:cs typeface="Arial" panose="020B0604020202020204" pitchFamily="34" charset="0"/>
              </a:rPr>
              <a:t>المعيار</a:t>
            </a:r>
          </a:p>
          <a:p>
            <a:pPr algn="ctr"/>
            <a:endParaRPr lang="ar-DZ" b="1" dirty="0" smtClean="0">
              <a:latin typeface="Arial" panose="020B0604020202020204" pitchFamily="34" charset="0"/>
              <a:cs typeface="Arial" panose="020B0604020202020204" pitchFamily="34" charset="0"/>
            </a:endParaRPr>
          </a:p>
          <a:p>
            <a:pPr algn="ctr"/>
            <a:r>
              <a:rPr lang="ar-DZ" b="1" dirty="0" smtClean="0">
                <a:latin typeface="Arial" panose="020B0604020202020204" pitchFamily="34" charset="0"/>
                <a:cs typeface="Arial" panose="020B0604020202020204" pitchFamily="34" charset="0"/>
              </a:rPr>
              <a:t>صدر </a:t>
            </a:r>
            <a:r>
              <a:rPr lang="ar-DZ" b="1" dirty="0">
                <a:latin typeface="Arial" panose="020B0604020202020204" pitchFamily="34" charset="0"/>
                <a:cs typeface="Arial" panose="020B0604020202020204" pitchFamily="34" charset="0"/>
              </a:rPr>
              <a:t>هذا المعيار </a:t>
            </a:r>
            <a:r>
              <a:rPr lang="ar-DZ" b="1" dirty="0" smtClean="0">
                <a:latin typeface="Arial" panose="020B0604020202020204" pitchFamily="34" charset="0"/>
                <a:cs typeface="Arial" panose="020B0604020202020204" pitchFamily="34" charset="0"/>
              </a:rPr>
              <a:t>بتاريخ</a:t>
            </a:r>
          </a:p>
          <a:p>
            <a:pPr algn="ctr"/>
            <a:endParaRPr lang="ar-DZ" b="1" dirty="0" smtClean="0">
              <a:latin typeface="Arial" panose="020B0604020202020204" pitchFamily="34" charset="0"/>
              <a:cs typeface="Arial" panose="020B0604020202020204" pitchFamily="34" charset="0"/>
            </a:endParaRPr>
          </a:p>
          <a:p>
            <a:pPr algn="ctr"/>
            <a:r>
              <a:rPr lang="ar-DZ" b="1" dirty="0" smtClean="0">
                <a:latin typeface="Arial" panose="020B0604020202020204" pitchFamily="34" charset="0"/>
                <a:cs typeface="Arial" panose="020B0604020202020204" pitchFamily="34" charset="0"/>
              </a:rPr>
              <a:t>08 جويلية 2006 </a:t>
            </a:r>
            <a:r>
              <a:rPr lang="ar-DZ" b="1" dirty="0">
                <a:latin typeface="Arial" panose="020B0604020202020204" pitchFamily="34" charset="0"/>
                <a:cs typeface="Arial" panose="020B0604020202020204" pitchFamily="34" charset="0"/>
              </a:rPr>
              <a:t/>
            </a:r>
            <a:br>
              <a:rPr lang="ar-DZ" b="1" dirty="0">
                <a:latin typeface="Arial" panose="020B0604020202020204" pitchFamily="34" charset="0"/>
                <a:cs typeface="Arial" panose="020B0604020202020204" pitchFamily="34" charset="0"/>
              </a:rPr>
            </a:br>
            <a:endParaRPr lang="fr-FR" b="1" dirty="0">
              <a:latin typeface="Arial" panose="020B0604020202020204" pitchFamily="34" charset="0"/>
              <a:cs typeface="Arial" panose="020B0604020202020204" pitchFamily="34"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49857086"/>
      </p:ext>
    </p:extLst>
  </p:cSld>
  <p:clrMapOvr>
    <a:masterClrMapping/>
  </p:clrMapOvr>
  <mc:AlternateContent xmlns:mc="http://schemas.openxmlformats.org/markup-compatibility/2006" xmlns:p14="http://schemas.microsoft.com/office/powerpoint/2010/main">
    <mc:Choice Requires="p14">
      <p:transition spd="slow" p14:dur="2000" advTm="97172"/>
    </mc:Choice>
    <mc:Fallback xmlns="">
      <p:transition spd="slow" advTm="97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948;p47"/>
          <p:cNvGrpSpPr/>
          <p:nvPr/>
        </p:nvGrpSpPr>
        <p:grpSpPr>
          <a:xfrm>
            <a:off x="-261113" y="112899"/>
            <a:ext cx="10353390" cy="6691396"/>
            <a:chOff x="8838262" y="4420259"/>
            <a:chExt cx="734727" cy="690709"/>
          </a:xfrm>
        </p:grpSpPr>
        <p:sp>
          <p:nvSpPr>
            <p:cNvPr id="3" name="Google Shape;949;p47"/>
            <p:cNvSpPr/>
            <p:nvPr/>
          </p:nvSpPr>
          <p:spPr>
            <a:xfrm>
              <a:off x="8838262" y="4659814"/>
              <a:ext cx="362692" cy="451154"/>
            </a:xfrm>
            <a:custGeom>
              <a:avLst/>
              <a:gdLst/>
              <a:ahLst/>
              <a:cxnLst/>
              <a:rect l="l" t="t" r="r" b="b"/>
              <a:pathLst>
                <a:path w="530" h="618" extrusionOk="0">
                  <a:moveTo>
                    <a:pt x="374" y="277"/>
                  </a:moveTo>
                  <a:cubicBezTo>
                    <a:pt x="280" y="220"/>
                    <a:pt x="216" y="122"/>
                    <a:pt x="203" y="13"/>
                  </a:cubicBezTo>
                  <a:cubicBezTo>
                    <a:pt x="202" y="5"/>
                    <a:pt x="192" y="0"/>
                    <a:pt x="185" y="5"/>
                  </a:cubicBezTo>
                  <a:cubicBezTo>
                    <a:pt x="44" y="104"/>
                    <a:pt x="0" y="297"/>
                    <a:pt x="88" y="449"/>
                  </a:cubicBezTo>
                  <a:cubicBezTo>
                    <a:pt x="148" y="553"/>
                    <a:pt x="259" y="618"/>
                    <a:pt x="380" y="618"/>
                  </a:cubicBezTo>
                  <a:cubicBezTo>
                    <a:pt x="380" y="618"/>
                    <a:pt x="380" y="618"/>
                    <a:pt x="380" y="618"/>
                  </a:cubicBezTo>
                  <a:cubicBezTo>
                    <a:pt x="428" y="618"/>
                    <a:pt x="477" y="607"/>
                    <a:pt x="521" y="586"/>
                  </a:cubicBezTo>
                  <a:cubicBezTo>
                    <a:pt x="529" y="583"/>
                    <a:pt x="530" y="572"/>
                    <a:pt x="523" y="567"/>
                  </a:cubicBezTo>
                  <a:cubicBezTo>
                    <a:pt x="435" y="501"/>
                    <a:pt x="382" y="397"/>
                    <a:pt x="380" y="287"/>
                  </a:cubicBezTo>
                  <a:cubicBezTo>
                    <a:pt x="380" y="283"/>
                    <a:pt x="378" y="279"/>
                    <a:pt x="374" y="277"/>
                  </a:cubicBez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4" name="Google Shape;950;p47"/>
            <p:cNvSpPr/>
            <p:nvPr/>
          </p:nvSpPr>
          <p:spPr>
            <a:xfrm>
              <a:off x="9212677" y="4682272"/>
              <a:ext cx="360312" cy="428696"/>
            </a:xfrm>
            <a:custGeom>
              <a:avLst/>
              <a:gdLst/>
              <a:ahLst/>
              <a:cxnLst/>
              <a:rect l="l" t="t" r="r" b="b"/>
              <a:pathLst>
                <a:path w="499" h="618" extrusionOk="0">
                  <a:moveTo>
                    <a:pt x="326" y="13"/>
                  </a:moveTo>
                  <a:cubicBezTo>
                    <a:pt x="313" y="122"/>
                    <a:pt x="250" y="220"/>
                    <a:pt x="155" y="277"/>
                  </a:cubicBezTo>
                  <a:cubicBezTo>
                    <a:pt x="152" y="279"/>
                    <a:pt x="149" y="283"/>
                    <a:pt x="149" y="287"/>
                  </a:cubicBezTo>
                  <a:cubicBezTo>
                    <a:pt x="147" y="397"/>
                    <a:pt x="94" y="501"/>
                    <a:pt x="7" y="567"/>
                  </a:cubicBezTo>
                  <a:cubicBezTo>
                    <a:pt x="0" y="572"/>
                    <a:pt x="1" y="583"/>
                    <a:pt x="9" y="586"/>
                  </a:cubicBezTo>
                  <a:cubicBezTo>
                    <a:pt x="53" y="607"/>
                    <a:pt x="101" y="618"/>
                    <a:pt x="150" y="618"/>
                  </a:cubicBezTo>
                  <a:cubicBezTo>
                    <a:pt x="270" y="618"/>
                    <a:pt x="382" y="553"/>
                    <a:pt x="442" y="449"/>
                  </a:cubicBezTo>
                  <a:cubicBezTo>
                    <a:pt x="487" y="371"/>
                    <a:pt x="499" y="281"/>
                    <a:pt x="476" y="194"/>
                  </a:cubicBezTo>
                  <a:cubicBezTo>
                    <a:pt x="455" y="117"/>
                    <a:pt x="409" y="51"/>
                    <a:pt x="344" y="5"/>
                  </a:cubicBezTo>
                  <a:cubicBezTo>
                    <a:pt x="337" y="0"/>
                    <a:pt x="327" y="5"/>
                    <a:pt x="326" y="13"/>
                  </a:cubicBezTo>
                  <a:close/>
                </a:path>
              </a:pathLst>
            </a:custGeom>
            <a:solidFill>
              <a:srgbClr val="45818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5" name="Google Shape;951;p47"/>
            <p:cNvSpPr/>
            <p:nvPr/>
          </p:nvSpPr>
          <p:spPr>
            <a:xfrm>
              <a:off x="9104668" y="4858053"/>
              <a:ext cx="210630" cy="212281"/>
            </a:xfrm>
            <a:custGeom>
              <a:avLst/>
              <a:gdLst/>
              <a:ahLst/>
              <a:cxnLst/>
              <a:rect l="l" t="t" r="r" b="b"/>
              <a:pathLst>
                <a:path w="318" h="274" extrusionOk="0">
                  <a:moveTo>
                    <a:pt x="165" y="271"/>
                  </a:moveTo>
                  <a:cubicBezTo>
                    <a:pt x="253" y="214"/>
                    <a:pt x="309" y="118"/>
                    <a:pt x="317" y="14"/>
                  </a:cubicBezTo>
                  <a:cubicBezTo>
                    <a:pt x="318" y="6"/>
                    <a:pt x="309" y="0"/>
                    <a:pt x="301" y="3"/>
                  </a:cubicBezTo>
                  <a:cubicBezTo>
                    <a:pt x="256" y="23"/>
                    <a:pt x="208" y="33"/>
                    <a:pt x="159" y="33"/>
                  </a:cubicBezTo>
                  <a:cubicBezTo>
                    <a:pt x="110" y="33"/>
                    <a:pt x="61" y="23"/>
                    <a:pt x="16" y="3"/>
                  </a:cubicBezTo>
                  <a:cubicBezTo>
                    <a:pt x="8" y="0"/>
                    <a:pt x="0" y="6"/>
                    <a:pt x="0" y="14"/>
                  </a:cubicBezTo>
                  <a:cubicBezTo>
                    <a:pt x="9" y="118"/>
                    <a:pt x="65" y="214"/>
                    <a:pt x="152" y="271"/>
                  </a:cubicBezTo>
                  <a:cubicBezTo>
                    <a:pt x="156" y="274"/>
                    <a:pt x="161" y="274"/>
                    <a:pt x="165" y="271"/>
                  </a:cubicBezTo>
                  <a:close/>
                </a:path>
              </a:pathLst>
            </a:custGeom>
            <a:solidFill>
              <a:srgbClr val="A2C4C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 name="Google Shape;952;p47"/>
            <p:cNvSpPr/>
            <p:nvPr/>
          </p:nvSpPr>
          <p:spPr>
            <a:xfrm>
              <a:off x="8990881" y="4420259"/>
              <a:ext cx="445234" cy="202163"/>
            </a:xfrm>
            <a:custGeom>
              <a:avLst/>
              <a:gdLst/>
              <a:ahLst/>
              <a:cxnLst/>
              <a:rect l="l" t="t" r="r" b="b"/>
              <a:pathLst>
                <a:path w="672" h="337" extrusionOk="0">
                  <a:moveTo>
                    <a:pt x="336" y="0"/>
                  </a:moveTo>
                  <a:cubicBezTo>
                    <a:pt x="160" y="0"/>
                    <a:pt x="15" y="135"/>
                    <a:pt x="0" y="307"/>
                  </a:cubicBezTo>
                  <a:cubicBezTo>
                    <a:pt x="0" y="315"/>
                    <a:pt x="8" y="322"/>
                    <a:pt x="16" y="318"/>
                  </a:cubicBezTo>
                  <a:cubicBezTo>
                    <a:pt x="60" y="299"/>
                    <a:pt x="108" y="290"/>
                    <a:pt x="156" y="290"/>
                  </a:cubicBezTo>
                  <a:cubicBezTo>
                    <a:pt x="217" y="290"/>
                    <a:pt x="277" y="305"/>
                    <a:pt x="330" y="335"/>
                  </a:cubicBezTo>
                  <a:cubicBezTo>
                    <a:pt x="334" y="337"/>
                    <a:pt x="338" y="337"/>
                    <a:pt x="341" y="335"/>
                  </a:cubicBezTo>
                  <a:cubicBezTo>
                    <a:pt x="395" y="305"/>
                    <a:pt x="455" y="290"/>
                    <a:pt x="516" y="290"/>
                  </a:cubicBezTo>
                  <a:cubicBezTo>
                    <a:pt x="564" y="290"/>
                    <a:pt x="611" y="299"/>
                    <a:pt x="655" y="318"/>
                  </a:cubicBezTo>
                  <a:cubicBezTo>
                    <a:pt x="663" y="321"/>
                    <a:pt x="672" y="315"/>
                    <a:pt x="671" y="307"/>
                  </a:cubicBezTo>
                  <a:cubicBezTo>
                    <a:pt x="656" y="135"/>
                    <a:pt x="511" y="0"/>
                    <a:pt x="336" y="0"/>
                  </a:cubicBez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7" name="Google Shape;953;p47"/>
            <p:cNvSpPr/>
            <p:nvPr/>
          </p:nvSpPr>
          <p:spPr>
            <a:xfrm>
              <a:off x="8972621" y="4608020"/>
              <a:ext cx="238774" cy="230373"/>
            </a:xfrm>
            <a:custGeom>
              <a:avLst/>
              <a:gdLst/>
              <a:ahLst/>
              <a:cxnLst/>
              <a:rect l="l" t="t" r="r" b="b"/>
              <a:pathLst>
                <a:path w="314" h="312" extrusionOk="0">
                  <a:moveTo>
                    <a:pt x="147" y="307"/>
                  </a:moveTo>
                  <a:cubicBezTo>
                    <a:pt x="154" y="312"/>
                    <a:pt x="163" y="308"/>
                    <a:pt x="164" y="299"/>
                  </a:cubicBezTo>
                  <a:cubicBezTo>
                    <a:pt x="170" y="251"/>
                    <a:pt x="185" y="203"/>
                    <a:pt x="210" y="161"/>
                  </a:cubicBezTo>
                  <a:cubicBezTo>
                    <a:pt x="234" y="118"/>
                    <a:pt x="268" y="81"/>
                    <a:pt x="307" y="52"/>
                  </a:cubicBezTo>
                  <a:cubicBezTo>
                    <a:pt x="314" y="47"/>
                    <a:pt x="313" y="37"/>
                    <a:pt x="305" y="33"/>
                  </a:cubicBezTo>
                  <a:cubicBezTo>
                    <a:pt x="260" y="11"/>
                    <a:pt x="210" y="0"/>
                    <a:pt x="159" y="0"/>
                  </a:cubicBezTo>
                  <a:cubicBezTo>
                    <a:pt x="104" y="0"/>
                    <a:pt x="49" y="14"/>
                    <a:pt x="0" y="40"/>
                  </a:cubicBezTo>
                  <a:cubicBezTo>
                    <a:pt x="4" y="147"/>
                    <a:pt x="59" y="247"/>
                    <a:pt x="147" y="307"/>
                  </a:cubicBezTo>
                  <a:close/>
                </a:path>
              </a:pathLst>
            </a:custGeom>
            <a:solidFill>
              <a:srgbClr val="B6D7A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 name="Google Shape;954;p47"/>
            <p:cNvSpPr/>
            <p:nvPr/>
          </p:nvSpPr>
          <p:spPr>
            <a:xfrm>
              <a:off x="9212677" y="4604090"/>
              <a:ext cx="232987" cy="265835"/>
            </a:xfrm>
            <a:custGeom>
              <a:avLst/>
              <a:gdLst/>
              <a:ahLst/>
              <a:cxnLst/>
              <a:rect l="l" t="t" r="r" b="b"/>
              <a:pathLst>
                <a:path w="307" h="306" extrusionOk="0">
                  <a:moveTo>
                    <a:pt x="9" y="31"/>
                  </a:moveTo>
                  <a:cubicBezTo>
                    <a:pt x="1" y="35"/>
                    <a:pt x="0" y="45"/>
                    <a:pt x="7" y="51"/>
                  </a:cubicBezTo>
                  <a:cubicBezTo>
                    <a:pt x="45" y="79"/>
                    <a:pt x="77" y="116"/>
                    <a:pt x="101" y="158"/>
                  </a:cubicBezTo>
                  <a:cubicBezTo>
                    <a:pt x="126" y="199"/>
                    <a:pt x="141" y="246"/>
                    <a:pt x="147" y="293"/>
                  </a:cubicBezTo>
                  <a:cubicBezTo>
                    <a:pt x="148" y="302"/>
                    <a:pt x="158" y="306"/>
                    <a:pt x="165" y="301"/>
                  </a:cubicBezTo>
                  <a:cubicBezTo>
                    <a:pt x="248" y="243"/>
                    <a:pt x="301" y="149"/>
                    <a:pt x="307" y="46"/>
                  </a:cubicBezTo>
                  <a:cubicBezTo>
                    <a:pt x="307" y="42"/>
                    <a:pt x="305" y="38"/>
                    <a:pt x="301" y="35"/>
                  </a:cubicBezTo>
                  <a:cubicBezTo>
                    <a:pt x="254" y="12"/>
                    <a:pt x="202" y="0"/>
                    <a:pt x="151" y="0"/>
                  </a:cubicBezTo>
                  <a:cubicBezTo>
                    <a:pt x="101" y="0"/>
                    <a:pt x="53" y="11"/>
                    <a:pt x="9" y="31"/>
                  </a:cubicBezTo>
                  <a:close/>
                </a:path>
              </a:pathLst>
            </a:custGeom>
            <a:solidFill>
              <a:srgbClr val="A4C2F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1"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grpSp>
      <p:sp>
        <p:nvSpPr>
          <p:cNvPr id="10" name="Organigramme : Affichage 9"/>
          <p:cNvSpPr/>
          <p:nvPr/>
        </p:nvSpPr>
        <p:spPr>
          <a:xfrm>
            <a:off x="4112461" y="2861881"/>
            <a:ext cx="1663304" cy="1510651"/>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10000"/>
              <a:gd name="connsiteY0" fmla="*/ 5722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722 h 10000"/>
              <a:gd name="connsiteX0" fmla="*/ 0 w 11540"/>
              <a:gd name="connsiteY0" fmla="*/ 5722 h 10000"/>
              <a:gd name="connsiteX1" fmla="*/ 1667 w 11540"/>
              <a:gd name="connsiteY1" fmla="*/ 0 h 10000"/>
              <a:gd name="connsiteX2" fmla="*/ 8333 w 11540"/>
              <a:gd name="connsiteY2" fmla="*/ 0 h 10000"/>
              <a:gd name="connsiteX3" fmla="*/ 11540 w 11540"/>
              <a:gd name="connsiteY3" fmla="*/ 5401 h 10000"/>
              <a:gd name="connsiteX4" fmla="*/ 8333 w 11540"/>
              <a:gd name="connsiteY4" fmla="*/ 10000 h 10000"/>
              <a:gd name="connsiteX5" fmla="*/ 1667 w 11540"/>
              <a:gd name="connsiteY5" fmla="*/ 10000 h 10000"/>
              <a:gd name="connsiteX6" fmla="*/ 0 w 11540"/>
              <a:gd name="connsiteY6" fmla="*/ 5722 h 10000"/>
              <a:gd name="connsiteX0" fmla="*/ 0 w 11945"/>
              <a:gd name="connsiteY0" fmla="*/ 5241 h 10000"/>
              <a:gd name="connsiteX1" fmla="*/ 2072 w 11945"/>
              <a:gd name="connsiteY1" fmla="*/ 0 h 10000"/>
              <a:gd name="connsiteX2" fmla="*/ 8738 w 11945"/>
              <a:gd name="connsiteY2" fmla="*/ 0 h 10000"/>
              <a:gd name="connsiteX3" fmla="*/ 11945 w 11945"/>
              <a:gd name="connsiteY3" fmla="*/ 5401 h 10000"/>
              <a:gd name="connsiteX4" fmla="*/ 8738 w 11945"/>
              <a:gd name="connsiteY4" fmla="*/ 10000 h 10000"/>
              <a:gd name="connsiteX5" fmla="*/ 2072 w 11945"/>
              <a:gd name="connsiteY5" fmla="*/ 10000 h 10000"/>
              <a:gd name="connsiteX6" fmla="*/ 0 w 11945"/>
              <a:gd name="connsiteY6" fmla="*/ 524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5" h="10000">
                <a:moveTo>
                  <a:pt x="0" y="5241"/>
                </a:moveTo>
                <a:lnTo>
                  <a:pt x="2072" y="0"/>
                </a:lnTo>
                <a:lnTo>
                  <a:pt x="8738" y="0"/>
                </a:lnTo>
                <a:cubicBezTo>
                  <a:pt x="9659" y="0"/>
                  <a:pt x="11945" y="2640"/>
                  <a:pt x="11945" y="5401"/>
                </a:cubicBezTo>
                <a:cubicBezTo>
                  <a:pt x="11945" y="8162"/>
                  <a:pt x="9659" y="10000"/>
                  <a:pt x="8738" y="10000"/>
                </a:cubicBezTo>
                <a:lnTo>
                  <a:pt x="2072" y="10000"/>
                </a:lnTo>
                <a:lnTo>
                  <a:pt x="0" y="5241"/>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dirty="0" smtClean="0"/>
              <a:t>معيار 34 </a:t>
            </a:r>
          </a:p>
          <a:p>
            <a:pPr algn="ctr"/>
            <a:r>
              <a:rPr lang="ar-DZ" dirty="0" smtClean="0"/>
              <a:t>إجارة الأشخاص</a:t>
            </a:r>
            <a:endParaRPr lang="fr-FR" dirty="0"/>
          </a:p>
        </p:txBody>
      </p:sp>
      <p:sp>
        <p:nvSpPr>
          <p:cNvPr id="11" name="Rectangle 10"/>
          <p:cNvSpPr/>
          <p:nvPr/>
        </p:nvSpPr>
        <p:spPr>
          <a:xfrm>
            <a:off x="2282502" y="692712"/>
            <a:ext cx="5046073" cy="1292662"/>
          </a:xfrm>
          <a:prstGeom prst="rect">
            <a:avLst/>
          </a:prstGeom>
        </p:spPr>
        <p:txBody>
          <a:bodyPr wrap="square">
            <a:spAutoFit/>
          </a:bodyPr>
          <a:lstStyle/>
          <a:p>
            <a:pPr algn="ctr" rtl="1"/>
            <a:r>
              <a:rPr lang="ar-DZ" sz="1300" b="1" dirty="0">
                <a:solidFill>
                  <a:schemeClr val="bg1"/>
                </a:solidFill>
                <a:latin typeface="Arial" panose="020B0604020202020204" pitchFamily="34" charset="0"/>
                <a:cs typeface="Arial" panose="020B0604020202020204" pitchFamily="34" charset="0"/>
              </a:rPr>
              <a:t>يهدف هذا المعيار إلى بيان الأحكام الشــرعية لإجارة الأشــخاص بنوعيها:</a:t>
            </a:r>
            <a:br>
              <a:rPr lang="ar-DZ" sz="1300" b="1" dirty="0">
                <a:solidFill>
                  <a:schemeClr val="bg1"/>
                </a:solidFill>
                <a:latin typeface="Arial" panose="020B0604020202020204" pitchFamily="34" charset="0"/>
                <a:cs typeface="Arial" panose="020B0604020202020204" pitchFamily="34" charset="0"/>
              </a:rPr>
            </a:br>
            <a:r>
              <a:rPr lang="ar-DZ" sz="1300" b="1" dirty="0">
                <a:solidFill>
                  <a:schemeClr val="bg1"/>
                </a:solidFill>
                <a:latin typeface="Arial" panose="020B0604020202020204" pitchFamily="34" charset="0"/>
                <a:cs typeface="Arial" panose="020B0604020202020204" pitchFamily="34" charset="0"/>
              </a:rPr>
              <a:t>الإجارة الواردة على منفعــة </a:t>
            </a:r>
            <a:r>
              <a:rPr lang="ar-DZ" sz="1300" b="1" dirty="0" smtClean="0">
                <a:solidFill>
                  <a:schemeClr val="bg1"/>
                </a:solidFill>
                <a:latin typeface="Arial" panose="020B0604020202020204" pitchFamily="34" charset="0"/>
                <a:cs typeface="Arial" panose="020B0604020202020204" pitchFamily="34" charset="0"/>
              </a:rPr>
              <a:t>(خدمة) </a:t>
            </a:r>
            <a:r>
              <a:rPr lang="ar-DZ" sz="1300" b="1" dirty="0">
                <a:solidFill>
                  <a:schemeClr val="bg1"/>
                </a:solidFill>
                <a:latin typeface="Arial" panose="020B0604020202020204" pitchFamily="34" charset="0"/>
                <a:cs typeface="Arial" panose="020B0604020202020204" pitchFamily="34" charset="0"/>
              </a:rPr>
              <a:t>أجير خاص، والإجارة الواردة على منفعة أجير</a:t>
            </a:r>
            <a:br>
              <a:rPr lang="ar-DZ" sz="1300" b="1" dirty="0">
                <a:solidFill>
                  <a:schemeClr val="bg1"/>
                </a:solidFill>
                <a:latin typeface="Arial" panose="020B0604020202020204" pitchFamily="34" charset="0"/>
                <a:cs typeface="Arial" panose="020B0604020202020204" pitchFamily="34" charset="0"/>
              </a:rPr>
            </a:br>
            <a:r>
              <a:rPr lang="ar-DZ" sz="1300" b="1" dirty="0">
                <a:solidFill>
                  <a:schemeClr val="bg1"/>
                </a:solidFill>
                <a:latin typeface="Arial" panose="020B0604020202020204" pitchFamily="34" charset="0"/>
                <a:cs typeface="Arial" panose="020B0604020202020204" pitchFamily="34" charset="0"/>
              </a:rPr>
              <a:t>مشــترك </a:t>
            </a:r>
            <a:r>
              <a:rPr lang="ar-DZ" sz="1300" b="1" dirty="0" smtClean="0">
                <a:solidFill>
                  <a:schemeClr val="bg1"/>
                </a:solidFill>
                <a:latin typeface="Arial" panose="020B0604020202020204" pitchFamily="34" charset="0"/>
                <a:cs typeface="Arial" panose="020B0604020202020204" pitchFamily="34" charset="0"/>
              </a:rPr>
              <a:t>( عام) </a:t>
            </a:r>
            <a:r>
              <a:rPr lang="ar-DZ" sz="1300" b="1" dirty="0">
                <a:solidFill>
                  <a:schemeClr val="bg1"/>
                </a:solidFill>
                <a:latin typeface="Arial" panose="020B0604020202020204" pitchFamily="34" charset="0"/>
                <a:cs typeface="Arial" panose="020B0604020202020204" pitchFamily="34" charset="0"/>
              </a:rPr>
              <a:t>ســواء أكانت إجارة واردة على منفعة معينة، أم على منفعة موصوفة</a:t>
            </a:r>
            <a:br>
              <a:rPr lang="ar-DZ" sz="1300" b="1" dirty="0">
                <a:solidFill>
                  <a:schemeClr val="bg1"/>
                </a:solidFill>
                <a:latin typeface="Arial" panose="020B0604020202020204" pitchFamily="34" charset="0"/>
                <a:cs typeface="Arial" panose="020B0604020202020204" pitchFamily="34" charset="0"/>
              </a:rPr>
            </a:br>
            <a:r>
              <a:rPr lang="ar-DZ" sz="1300" b="1" dirty="0">
                <a:solidFill>
                  <a:schemeClr val="bg1"/>
                </a:solidFill>
                <a:latin typeface="Arial" panose="020B0604020202020204" pitchFamily="34" charset="0"/>
                <a:cs typeface="Arial" panose="020B0604020202020204" pitchFamily="34" charset="0"/>
              </a:rPr>
              <a:t>في الذمة، والضوابط التي يجب على المؤسســات المالية الإســلامية </a:t>
            </a:r>
            <a:r>
              <a:rPr lang="ar-DZ" sz="1300" b="1" dirty="0" smtClean="0">
                <a:solidFill>
                  <a:schemeClr val="bg1"/>
                </a:solidFill>
                <a:latin typeface="Arial" panose="020B0604020202020204" pitchFamily="34" charset="0"/>
                <a:cs typeface="Arial" panose="020B0604020202020204" pitchFamily="34" charset="0"/>
              </a:rPr>
              <a:t>(المؤسسة</a:t>
            </a:r>
            <a:r>
              <a:rPr lang="ar-DZ" sz="1300" b="1" dirty="0">
                <a:solidFill>
                  <a:schemeClr val="bg1"/>
                </a:solidFill>
                <a:latin typeface="Arial" panose="020B0604020202020204" pitchFamily="34" charset="0"/>
                <a:cs typeface="Arial" panose="020B0604020202020204" pitchFamily="34" charset="0"/>
              </a:rPr>
              <a:t>/</a:t>
            </a:r>
            <a:br>
              <a:rPr lang="ar-DZ" sz="1300" b="1" dirty="0">
                <a:solidFill>
                  <a:schemeClr val="bg1"/>
                </a:solidFill>
                <a:latin typeface="Arial" panose="020B0604020202020204" pitchFamily="34" charset="0"/>
                <a:cs typeface="Arial" panose="020B0604020202020204" pitchFamily="34" charset="0"/>
              </a:rPr>
            </a:br>
            <a:r>
              <a:rPr lang="ar-DZ" sz="1300" b="1" dirty="0" smtClean="0">
                <a:solidFill>
                  <a:schemeClr val="bg1"/>
                </a:solidFill>
                <a:latin typeface="Arial" panose="020B0604020202020204" pitchFamily="34" charset="0"/>
                <a:cs typeface="Arial" panose="020B0604020202020204" pitchFamily="34" charset="0"/>
              </a:rPr>
              <a:t>المؤسسات) مراعاتها </a:t>
            </a:r>
            <a:r>
              <a:rPr lang="ar-DZ" sz="1300" b="1" dirty="0">
                <a:solidFill>
                  <a:schemeClr val="bg1"/>
                </a:solidFill>
                <a:latin typeface="Arial" panose="020B0604020202020204" pitchFamily="34" charset="0"/>
                <a:cs typeface="Arial" panose="020B0604020202020204" pitchFamily="34" charset="0"/>
              </a:rPr>
              <a:t>سواء أكانت المؤسسة </a:t>
            </a:r>
            <a:r>
              <a:rPr lang="ar-DZ" sz="1300" b="1" dirty="0" smtClean="0">
                <a:solidFill>
                  <a:schemeClr val="bg1"/>
                </a:solidFill>
                <a:latin typeface="Arial" panose="020B0604020202020204" pitchFamily="34" charset="0"/>
                <a:cs typeface="Arial" panose="020B0604020202020204" pitchFamily="34" charset="0"/>
              </a:rPr>
              <a:t>(أجيرا) </a:t>
            </a:r>
            <a:r>
              <a:rPr lang="ar-DZ" sz="1300" b="1" dirty="0">
                <a:solidFill>
                  <a:schemeClr val="bg1"/>
                </a:solidFill>
                <a:latin typeface="Arial" panose="020B0604020202020204" pitchFamily="34" charset="0"/>
                <a:cs typeface="Arial" panose="020B0604020202020204" pitchFamily="34" charset="0"/>
              </a:rPr>
              <a:t>أم </a:t>
            </a:r>
            <a:r>
              <a:rPr lang="ar-DZ" sz="1300" b="1" dirty="0" smtClean="0">
                <a:solidFill>
                  <a:schemeClr val="bg1"/>
                </a:solidFill>
                <a:latin typeface="Arial" panose="020B0604020202020204" pitchFamily="34" charset="0"/>
                <a:cs typeface="Arial" panose="020B0604020202020204" pitchFamily="34" charset="0"/>
              </a:rPr>
              <a:t>مستأجرا</a:t>
            </a:r>
            <a:r>
              <a:rPr lang="ar-DZ" sz="1300" b="1" dirty="0">
                <a:solidFill>
                  <a:schemeClr val="bg1"/>
                </a:solidFill>
                <a:latin typeface="Arial" panose="020B0604020202020204" pitchFamily="34" charset="0"/>
                <a:cs typeface="Arial" panose="020B0604020202020204" pitchFamily="34" charset="0"/>
              </a:rPr>
              <a:t>. </a:t>
            </a:r>
            <a:br>
              <a:rPr lang="ar-DZ" sz="1300" b="1" dirty="0">
                <a:solidFill>
                  <a:schemeClr val="bg1"/>
                </a:solidFill>
                <a:latin typeface="Arial" panose="020B0604020202020204" pitchFamily="34" charset="0"/>
                <a:cs typeface="Arial" panose="020B0604020202020204" pitchFamily="34" charset="0"/>
              </a:rPr>
            </a:br>
            <a:endParaRPr lang="fr-FR" sz="13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4668884" y="245333"/>
            <a:ext cx="715260" cy="369332"/>
          </a:xfrm>
          <a:prstGeom prst="rect">
            <a:avLst/>
          </a:prstGeom>
        </p:spPr>
        <p:txBody>
          <a:bodyPr wrap="none">
            <a:spAutoFit/>
          </a:bodyPr>
          <a:lstStyle/>
          <a:p>
            <a:pPr lvl="0" algn="ctr">
              <a:buClr>
                <a:schemeClr val="dk1"/>
              </a:buClr>
              <a:buSzPts val="1400"/>
            </a:pPr>
            <a:r>
              <a:rPr lang="ar-DZ" b="1" dirty="0">
                <a:solidFill>
                  <a:schemeClr val="dk1"/>
                </a:solidFill>
                <a:latin typeface="Arial" panose="020B0604020202020204" pitchFamily="34" charset="0"/>
                <a:ea typeface="Calibri"/>
                <a:cs typeface="Arial" panose="020B0604020202020204" pitchFamily="34" charset="0"/>
                <a:sym typeface="Calibri"/>
              </a:rPr>
              <a:t>التقديم </a:t>
            </a:r>
          </a:p>
        </p:txBody>
      </p:sp>
      <p:sp>
        <p:nvSpPr>
          <p:cNvPr id="13" name="Rectangle 12"/>
          <p:cNvSpPr/>
          <p:nvPr/>
        </p:nvSpPr>
        <p:spPr>
          <a:xfrm>
            <a:off x="5806860" y="2040791"/>
            <a:ext cx="2029703" cy="2123658"/>
          </a:xfrm>
          <a:prstGeom prst="rect">
            <a:avLst/>
          </a:prstGeom>
        </p:spPr>
        <p:txBody>
          <a:bodyPr wrap="square">
            <a:spAutoFit/>
          </a:bodyPr>
          <a:lstStyle/>
          <a:p>
            <a:pPr algn="r"/>
            <a:r>
              <a:rPr lang="ar-DZ" sz="1200" b="1" u="sng" dirty="0">
                <a:latin typeface="Arial" panose="020B0604020202020204" pitchFamily="34" charset="0"/>
                <a:cs typeface="Arial" panose="020B0604020202020204" pitchFamily="34" charset="0"/>
              </a:rPr>
              <a:t>نطاق المعيار:</a:t>
            </a:r>
            <a:r>
              <a:rPr lang="ar-DZ" sz="1200" b="1" dirty="0">
                <a:solidFill>
                  <a:srgbClr val="231F20"/>
                </a:solidFill>
                <a:latin typeface="Arial" panose="020B0604020202020204" pitchFamily="34" charset="0"/>
                <a:cs typeface="Arial" panose="020B0604020202020204" pitchFamily="34" charset="0"/>
              </a:rPr>
              <a:t/>
            </a:r>
            <a:br>
              <a:rPr lang="ar-DZ" sz="1200" b="1" dirty="0">
                <a:solidFill>
                  <a:srgbClr val="231F20"/>
                </a:solidFill>
                <a:latin typeface="Arial" panose="020B0604020202020204" pitchFamily="34" charset="0"/>
                <a:cs typeface="Arial" panose="020B0604020202020204" pitchFamily="34" charset="0"/>
              </a:rPr>
            </a:br>
            <a:r>
              <a:rPr lang="ar-DZ" sz="1200" b="1" dirty="0">
                <a:solidFill>
                  <a:srgbClr val="231F20"/>
                </a:solidFill>
                <a:latin typeface="Arial" panose="020B0604020202020204" pitchFamily="34" charset="0"/>
                <a:cs typeface="Arial" panose="020B0604020202020204" pitchFamily="34" charset="0"/>
              </a:rPr>
              <a:t>يتنـاول هـذا المعيـار إجـارة منافـع الأشـخاص </a:t>
            </a:r>
            <a:r>
              <a:rPr lang="ar-DZ" sz="1200" b="1" dirty="0" smtClean="0">
                <a:solidFill>
                  <a:srgbClr val="231F20"/>
                </a:solidFill>
                <a:latin typeface="Arial" panose="020B0604020202020204" pitchFamily="34" charset="0"/>
                <a:cs typeface="Arial" panose="020B0604020202020204" pitchFamily="34" charset="0"/>
              </a:rPr>
              <a:t>(الخدمـات والأعمـال) </a:t>
            </a:r>
            <a:r>
              <a:rPr lang="ar-DZ" sz="1200" b="1" dirty="0">
                <a:solidFill>
                  <a:srgbClr val="231F20"/>
                </a:solidFill>
                <a:latin typeface="Arial" panose="020B0604020202020204" pitchFamily="34" charset="0"/>
                <a:cs typeface="Arial" panose="020B0604020202020204" pitchFamily="34" charset="0"/>
              </a:rPr>
              <a:t>بين</a:t>
            </a:r>
            <a:br>
              <a:rPr lang="ar-DZ" sz="1200" b="1" dirty="0">
                <a:solidFill>
                  <a:srgbClr val="231F20"/>
                </a:solidFill>
                <a:latin typeface="Arial" panose="020B0604020202020204" pitchFamily="34" charset="0"/>
                <a:cs typeface="Arial" panose="020B0604020202020204" pitchFamily="34" charset="0"/>
              </a:rPr>
            </a:br>
            <a:r>
              <a:rPr lang="ar-DZ" sz="1200" b="1" dirty="0">
                <a:solidFill>
                  <a:srgbClr val="231F20"/>
                </a:solidFill>
                <a:latin typeface="Arial" panose="020B0604020202020204" pitchFamily="34" charset="0"/>
                <a:cs typeface="Arial" panose="020B0604020202020204" pitchFamily="34" charset="0"/>
              </a:rPr>
              <a:t>المؤسسـات وبيـن غيرهـا مـن الجهـات، أو الأفـراد </a:t>
            </a:r>
            <a:r>
              <a:rPr lang="ar-DZ" sz="1200" b="1" dirty="0" smtClean="0">
                <a:solidFill>
                  <a:srgbClr val="231F20"/>
                </a:solidFill>
                <a:latin typeface="Arial" panose="020B0604020202020204" pitchFamily="34" charset="0"/>
                <a:cs typeface="Arial" panose="020B0604020202020204" pitchFamily="34" charset="0"/>
              </a:rPr>
              <a:t>(أجيـرا</a:t>
            </a:r>
            <a:r>
              <a:rPr lang="ar-DZ" sz="1200" b="1" dirty="0">
                <a:solidFill>
                  <a:srgbClr val="231F20"/>
                </a:solidFill>
                <a:latin typeface="Arial" panose="020B0604020202020204" pitchFamily="34" charset="0"/>
                <a:cs typeface="Arial" panose="020B0604020202020204" pitchFamily="34" charset="0"/>
              </a:rPr>
              <a:t>، </a:t>
            </a:r>
            <a:r>
              <a:rPr lang="ar-DZ" sz="1200" b="1" dirty="0" smtClean="0">
                <a:solidFill>
                  <a:srgbClr val="231F20"/>
                </a:solidFill>
                <a:latin typeface="Arial" panose="020B0604020202020204" pitchFamily="34" charset="0"/>
                <a:cs typeface="Arial" panose="020B0604020202020204" pitchFamily="34" charset="0"/>
              </a:rPr>
              <a:t>أو مسـتأجرا) ولا </a:t>
            </a:r>
            <a:r>
              <a:rPr lang="ar-DZ" sz="1200" b="1" dirty="0">
                <a:solidFill>
                  <a:srgbClr val="231F20"/>
                </a:solidFill>
                <a:latin typeface="Arial" panose="020B0604020202020204" pitchFamily="34" charset="0"/>
                <a:cs typeface="Arial" panose="020B0604020202020204" pitchFamily="34" charset="0"/>
              </a:rPr>
              <a:t>يتناول هذا المعيار عقود المضاربة، </a:t>
            </a:r>
            <a:r>
              <a:rPr lang="ar-DZ" sz="1200" b="1" dirty="0" smtClean="0">
                <a:solidFill>
                  <a:srgbClr val="231F20"/>
                </a:solidFill>
                <a:latin typeface="Arial" panose="020B0604020202020204" pitchFamily="34" charset="0"/>
                <a:cs typeface="Arial" panose="020B0604020202020204" pitchFamily="34" charset="0"/>
              </a:rPr>
              <a:t>والوكالة</a:t>
            </a:r>
          </a:p>
          <a:p>
            <a:pPr algn="r"/>
            <a:r>
              <a:rPr lang="ar-DZ" sz="1200" b="1" dirty="0" smtClean="0">
                <a:solidFill>
                  <a:srgbClr val="231F20"/>
                </a:solidFill>
                <a:latin typeface="Arial" panose="020B0604020202020204" pitchFamily="34" charset="0"/>
                <a:cs typeface="Arial" panose="020B0604020202020204" pitchFamily="34" charset="0"/>
              </a:rPr>
              <a:t> </a:t>
            </a:r>
            <a:r>
              <a:rPr lang="ar-DZ" sz="1200" b="1" dirty="0">
                <a:solidFill>
                  <a:srgbClr val="231F20"/>
                </a:solidFill>
                <a:latin typeface="Arial" panose="020B0604020202020204" pitchFamily="34" charset="0"/>
                <a:cs typeface="Arial" panose="020B0604020202020204" pitchFamily="34" charset="0"/>
              </a:rPr>
              <a:t>بالاستثمار، </a:t>
            </a:r>
            <a:r>
              <a:rPr lang="ar-DZ" sz="1200" b="1" dirty="0" smtClean="0">
                <a:solidFill>
                  <a:srgbClr val="231F20"/>
                </a:solidFill>
                <a:latin typeface="Arial" panose="020B0604020202020204" pitchFamily="34" charset="0"/>
                <a:cs typeface="Arial" panose="020B0604020202020204" pitchFamily="34" charset="0"/>
              </a:rPr>
              <a:t>والمساقاة،</a:t>
            </a:r>
          </a:p>
          <a:p>
            <a:pPr algn="r"/>
            <a:r>
              <a:rPr lang="ar-DZ" sz="1200" b="1" dirty="0">
                <a:solidFill>
                  <a:srgbClr val="231F20"/>
                </a:solidFill>
                <a:latin typeface="Arial" panose="020B0604020202020204" pitchFamily="34" charset="0"/>
                <a:cs typeface="Arial" panose="020B0604020202020204" pitchFamily="34" charset="0"/>
              </a:rPr>
              <a:t> </a:t>
            </a:r>
            <a:r>
              <a:rPr lang="ar-DZ" sz="1200" b="1" dirty="0" smtClean="0">
                <a:solidFill>
                  <a:srgbClr val="231F20"/>
                </a:solidFill>
                <a:latin typeface="Arial" panose="020B0604020202020204" pitchFamily="34" charset="0"/>
                <a:cs typeface="Arial" panose="020B0604020202020204" pitchFamily="34" charset="0"/>
              </a:rPr>
              <a:t>    والمزارعة</a:t>
            </a:r>
            <a:r>
              <a:rPr lang="ar-DZ" sz="1200" b="1" dirty="0">
                <a:solidFill>
                  <a:srgbClr val="231F20"/>
                </a:solidFill>
                <a:latin typeface="Arial" panose="020B0604020202020204" pitchFamily="34" charset="0"/>
                <a:cs typeface="Arial" panose="020B0604020202020204" pitchFamily="34" charset="0"/>
              </a:rPr>
              <a:t>، والمغارسة، </a:t>
            </a:r>
            <a:r>
              <a:rPr lang="ar-DZ" sz="1200" b="1" dirty="0" smtClean="0">
                <a:solidFill>
                  <a:srgbClr val="231F20"/>
                </a:solidFill>
                <a:latin typeface="Arial" panose="020B0604020202020204" pitchFamily="34" charset="0"/>
                <a:cs typeface="Arial" panose="020B0604020202020204" pitchFamily="34" charset="0"/>
              </a:rPr>
              <a:t>    </a:t>
            </a:r>
          </a:p>
          <a:p>
            <a:pPr algn="r"/>
            <a:r>
              <a:rPr lang="ar-DZ" sz="1200" b="1" dirty="0">
                <a:solidFill>
                  <a:srgbClr val="231F20"/>
                </a:solidFill>
                <a:latin typeface="Arial" panose="020B0604020202020204" pitchFamily="34" charset="0"/>
                <a:cs typeface="Arial" panose="020B0604020202020204" pitchFamily="34" charset="0"/>
              </a:rPr>
              <a:t> </a:t>
            </a:r>
            <a:r>
              <a:rPr lang="ar-DZ" sz="1200" b="1" dirty="0" smtClean="0">
                <a:solidFill>
                  <a:srgbClr val="231F20"/>
                </a:solidFill>
                <a:latin typeface="Arial" panose="020B0604020202020204" pitchFamily="34" charset="0"/>
                <a:cs typeface="Arial" panose="020B0604020202020204" pitchFamily="34" charset="0"/>
              </a:rPr>
              <a:t>            والاستصناع</a:t>
            </a:r>
            <a:r>
              <a:rPr lang="ar-DZ" sz="1200" b="1" dirty="0" smtClean="0">
                <a:latin typeface="Arial" panose="020B0604020202020204" pitchFamily="34" charset="0"/>
                <a:cs typeface="Arial" panose="020B0604020202020204" pitchFamily="34" charset="0"/>
              </a:rPr>
              <a:t> </a:t>
            </a: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endParaRPr lang="fr-FR" sz="1200" b="1" dirty="0">
              <a:latin typeface="Arial" panose="020B0604020202020204" pitchFamily="34" charset="0"/>
              <a:cs typeface="Arial" panose="020B0604020202020204" pitchFamily="34" charset="0"/>
            </a:endParaRPr>
          </a:p>
        </p:txBody>
      </p:sp>
      <p:sp>
        <p:nvSpPr>
          <p:cNvPr id="14" name="Rectangle 13"/>
          <p:cNvSpPr/>
          <p:nvPr/>
        </p:nvSpPr>
        <p:spPr>
          <a:xfrm>
            <a:off x="1803010" y="2049400"/>
            <a:ext cx="2073022" cy="1569660"/>
          </a:xfrm>
          <a:prstGeom prst="rect">
            <a:avLst/>
          </a:prstGeom>
        </p:spPr>
        <p:txBody>
          <a:bodyPr wrap="square">
            <a:spAutoFit/>
          </a:bodyPr>
          <a:lstStyle/>
          <a:p>
            <a:pPr algn="r"/>
            <a:r>
              <a:rPr lang="ar-DZ" sz="1200" b="1" u="sng" dirty="0">
                <a:solidFill>
                  <a:srgbClr val="231F20"/>
                </a:solidFill>
                <a:latin typeface="Arial" panose="020B0604020202020204" pitchFamily="34" charset="0"/>
                <a:cs typeface="Arial" panose="020B0604020202020204" pitchFamily="34" charset="0"/>
              </a:rPr>
              <a:t>تعريف إجارة الأشخاص:</a:t>
            </a:r>
            <a:r>
              <a:rPr lang="ar-DZ" sz="1200" b="1" dirty="0">
                <a:solidFill>
                  <a:srgbClr val="231F20"/>
                </a:solidFill>
                <a:latin typeface="Arial" panose="020B0604020202020204" pitchFamily="34" charset="0"/>
                <a:cs typeface="Arial" panose="020B0604020202020204" pitchFamily="34" charset="0"/>
              </a:rPr>
              <a:t/>
            </a:r>
            <a:br>
              <a:rPr lang="ar-DZ" sz="1200" b="1" dirty="0">
                <a:solidFill>
                  <a:srgbClr val="231F20"/>
                </a:solidFill>
                <a:latin typeface="Arial" panose="020B0604020202020204" pitchFamily="34" charset="0"/>
                <a:cs typeface="Arial" panose="020B0604020202020204" pitchFamily="34" charset="0"/>
              </a:rPr>
            </a:br>
            <a:r>
              <a:rPr lang="ar-DZ" sz="1200" b="1" dirty="0">
                <a:solidFill>
                  <a:srgbClr val="231F20"/>
                </a:solidFill>
                <a:latin typeface="Arial" panose="020B0604020202020204" pitchFamily="34" charset="0"/>
                <a:cs typeface="Arial" panose="020B0604020202020204" pitchFamily="34" charset="0"/>
              </a:rPr>
              <a:t>هي العقد الوارد على منفعة </a:t>
            </a:r>
            <a:r>
              <a:rPr lang="ar-DZ" sz="1200" b="1" dirty="0" smtClean="0">
                <a:solidFill>
                  <a:srgbClr val="231F20"/>
                </a:solidFill>
                <a:latin typeface="Arial" panose="020B0604020202020204" pitchFamily="34" charset="0"/>
                <a:cs typeface="Arial" panose="020B0604020202020204" pitchFamily="34" charset="0"/>
              </a:rPr>
              <a:t>(خدمة </a:t>
            </a:r>
            <a:r>
              <a:rPr lang="ar-DZ" sz="1200" b="1" dirty="0">
                <a:solidFill>
                  <a:srgbClr val="231F20"/>
                </a:solidFill>
                <a:latin typeface="Arial" panose="020B0604020202020204" pitchFamily="34" charset="0"/>
                <a:cs typeface="Arial" panose="020B0604020202020204" pitchFamily="34" charset="0"/>
              </a:rPr>
              <a:t>أو </a:t>
            </a:r>
            <a:r>
              <a:rPr lang="ar-DZ" sz="1200" b="1" dirty="0" smtClean="0">
                <a:solidFill>
                  <a:srgbClr val="231F20"/>
                </a:solidFill>
                <a:latin typeface="Arial" panose="020B0604020202020204" pitchFamily="34" charset="0"/>
                <a:cs typeface="Arial" panose="020B0604020202020204" pitchFamily="34" charset="0"/>
              </a:rPr>
              <a:t>عمل) </a:t>
            </a:r>
            <a:r>
              <a:rPr lang="ar-DZ" sz="1200" b="1" dirty="0">
                <a:solidFill>
                  <a:srgbClr val="231F20"/>
                </a:solidFill>
                <a:latin typeface="Arial" panose="020B0604020202020204" pitchFamily="34" charset="0"/>
                <a:cs typeface="Arial" panose="020B0604020202020204" pitchFamily="34" charset="0"/>
              </a:rPr>
              <a:t>شخص طبيعي أو اعتباري</a:t>
            </a:r>
            <a:br>
              <a:rPr lang="ar-DZ" sz="1200" b="1" dirty="0">
                <a:solidFill>
                  <a:srgbClr val="231F20"/>
                </a:solidFill>
                <a:latin typeface="Arial" panose="020B0604020202020204" pitchFamily="34" charset="0"/>
                <a:cs typeface="Arial" panose="020B0604020202020204" pitchFamily="34" charset="0"/>
              </a:rPr>
            </a:br>
            <a:r>
              <a:rPr lang="ar-DZ" sz="1200" b="1" dirty="0">
                <a:solidFill>
                  <a:srgbClr val="231F20"/>
                </a:solidFill>
                <a:latin typeface="Arial" panose="020B0604020202020204" pitchFamily="34" charset="0"/>
                <a:cs typeface="Arial" panose="020B0604020202020204" pitchFamily="34" charset="0"/>
              </a:rPr>
              <a:t>بأجر معلوم، معينة كانت المنفعة أو موصوفة في الذمة، وذلك مثل الخدمات</a:t>
            </a:r>
            <a:br>
              <a:rPr lang="ar-DZ" sz="1200" b="1" dirty="0">
                <a:solidFill>
                  <a:srgbClr val="231F20"/>
                </a:solidFill>
                <a:latin typeface="Arial" panose="020B0604020202020204" pitchFamily="34" charset="0"/>
                <a:cs typeface="Arial" panose="020B0604020202020204" pitchFamily="34" charset="0"/>
              </a:rPr>
            </a:br>
            <a:r>
              <a:rPr lang="ar-DZ" sz="1200" b="1" dirty="0">
                <a:solidFill>
                  <a:srgbClr val="231F20"/>
                </a:solidFill>
                <a:latin typeface="Arial" panose="020B0604020202020204" pitchFamily="34" charset="0"/>
                <a:cs typeface="Arial" panose="020B0604020202020204" pitchFamily="34" charset="0"/>
              </a:rPr>
              <a:t>التعليمية، والصحية، والاستشارية </a:t>
            </a:r>
            <a:endParaRPr lang="ar-DZ" sz="1200" b="1" dirty="0" smtClean="0">
              <a:solidFill>
                <a:srgbClr val="231F20"/>
              </a:solidFill>
              <a:latin typeface="Arial" panose="020B0604020202020204" pitchFamily="34" charset="0"/>
              <a:cs typeface="Arial" panose="020B0604020202020204" pitchFamily="34" charset="0"/>
            </a:endParaRPr>
          </a:p>
          <a:p>
            <a:pPr algn="r"/>
            <a:r>
              <a:rPr lang="ar-DZ" sz="1200" b="1" dirty="0">
                <a:solidFill>
                  <a:srgbClr val="231F20"/>
                </a:solidFill>
                <a:latin typeface="Arial" panose="020B0604020202020204" pitchFamily="34" charset="0"/>
                <a:cs typeface="Arial" panose="020B0604020202020204" pitchFamily="34" charset="0"/>
              </a:rPr>
              <a:t> </a:t>
            </a:r>
            <a:r>
              <a:rPr lang="ar-DZ" sz="1200" b="1" dirty="0" smtClean="0">
                <a:solidFill>
                  <a:srgbClr val="231F20"/>
                </a:solidFill>
                <a:latin typeface="Arial" panose="020B0604020202020204" pitchFamily="34" charset="0"/>
                <a:cs typeface="Arial" panose="020B0604020202020204" pitchFamily="34" charset="0"/>
              </a:rPr>
              <a:t>          ونحوها</a:t>
            </a:r>
            <a:r>
              <a:rPr lang="ar-DZ" sz="1200" b="1" dirty="0" smtClean="0">
                <a:latin typeface="Arial" panose="020B0604020202020204" pitchFamily="34" charset="0"/>
                <a:cs typeface="Arial" panose="020B0604020202020204" pitchFamily="34" charset="0"/>
              </a:rPr>
              <a:t> </a:t>
            </a: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r>
              <a:rPr lang="ar-DZ" sz="1200" b="1" dirty="0" smtClean="0">
                <a:latin typeface="Arial" panose="020B0604020202020204" pitchFamily="34" charset="0"/>
                <a:cs typeface="Arial" panose="020B0604020202020204" pitchFamily="34" charset="0"/>
              </a:rPr>
              <a:t>     </a:t>
            </a:r>
            <a:endParaRPr lang="fr-FR" sz="1200" b="1" dirty="0">
              <a:latin typeface="Arial" panose="020B0604020202020204" pitchFamily="34" charset="0"/>
              <a:cs typeface="Arial" panose="020B0604020202020204" pitchFamily="34" charset="0"/>
            </a:endParaRPr>
          </a:p>
        </p:txBody>
      </p:sp>
      <p:sp>
        <p:nvSpPr>
          <p:cNvPr id="15" name="Rectangle 14"/>
          <p:cNvSpPr/>
          <p:nvPr/>
        </p:nvSpPr>
        <p:spPr>
          <a:xfrm>
            <a:off x="5384144" y="3878223"/>
            <a:ext cx="4453676" cy="4893647"/>
          </a:xfrm>
          <a:prstGeom prst="rect">
            <a:avLst/>
          </a:prstGeom>
        </p:spPr>
        <p:txBody>
          <a:bodyPr wrap="square">
            <a:spAutoFit/>
          </a:bodyPr>
          <a:lstStyle/>
          <a:p>
            <a:pPr algn="r"/>
            <a:r>
              <a:rPr lang="ar-DZ" sz="1200" b="1" u="sng" dirty="0" smtClean="0">
                <a:solidFill>
                  <a:schemeClr val="bg1"/>
                </a:solidFill>
                <a:latin typeface="Arial" panose="020B0604020202020204" pitchFamily="34" charset="0"/>
                <a:cs typeface="Arial" panose="020B0604020202020204" pitchFamily="34" charset="0"/>
              </a:rPr>
              <a:t>إبرام عقد إجارة الأشخاص </a:t>
            </a:r>
            <a:br>
              <a:rPr lang="ar-DZ" sz="1200" b="1" u="sng" dirty="0" smtClean="0">
                <a:solidFill>
                  <a:schemeClr val="bg1"/>
                </a:solidFill>
                <a:latin typeface="Arial" panose="020B0604020202020204" pitchFamily="34" charset="0"/>
                <a:cs typeface="Arial" panose="020B0604020202020204" pitchFamily="34" charset="0"/>
              </a:rPr>
            </a:br>
            <a:r>
              <a:rPr lang="ar-DZ" sz="1200" b="1" dirty="0" smtClean="0">
                <a:solidFill>
                  <a:schemeClr val="bg1"/>
                </a:solidFill>
                <a:latin typeface="Arial" panose="020B0604020202020204" pitchFamily="34" charset="0"/>
                <a:cs typeface="Arial" panose="020B0604020202020204" pitchFamily="34" charset="0"/>
              </a:rPr>
              <a:t>-تنعقد إجارة الأشخاص بكل ما يدل عليها عرفا</a:t>
            </a:r>
          </a:p>
          <a:p>
            <a:pPr algn="r"/>
            <a:r>
              <a:rPr lang="ar-DZ" sz="1200" b="1" dirty="0" smtClean="0">
                <a:solidFill>
                  <a:schemeClr val="bg1"/>
                </a:solidFill>
                <a:latin typeface="Arial" panose="020B0604020202020204" pitchFamily="34" charset="0"/>
                <a:cs typeface="Arial" panose="020B0604020202020204" pitchFamily="34" charset="0"/>
              </a:rPr>
              <a:t> -يشترط في طرفي العقد أهلية الأداء-الأجير </a:t>
            </a:r>
            <a:r>
              <a:rPr lang="ar-DZ" sz="1200" b="1" dirty="0">
                <a:solidFill>
                  <a:schemeClr val="bg1"/>
                </a:solidFill>
                <a:latin typeface="Arial" panose="020B0604020202020204" pitchFamily="34" charset="0"/>
                <a:cs typeface="Arial" panose="020B0604020202020204" pitchFamily="34" charset="0"/>
              </a:rPr>
              <a:t>الخاص، </a:t>
            </a:r>
            <a:r>
              <a:rPr lang="ar-DZ" sz="1200" b="1" dirty="0" smtClean="0">
                <a:solidFill>
                  <a:schemeClr val="bg1"/>
                </a:solidFill>
                <a:latin typeface="Arial" panose="020B0604020202020204" pitchFamily="34" charset="0"/>
                <a:cs typeface="Arial" panose="020B0604020202020204" pitchFamily="34" charset="0"/>
              </a:rPr>
              <a:t>وهو</a:t>
            </a:r>
          </a:p>
          <a:p>
            <a:pPr algn="r"/>
            <a:r>
              <a:rPr lang="ar-DZ" sz="1200" b="1" dirty="0" smtClean="0">
                <a:solidFill>
                  <a:schemeClr val="bg1"/>
                </a:solidFill>
                <a:latin typeface="Arial" panose="020B0604020202020204" pitchFamily="34" charset="0"/>
                <a:cs typeface="Arial" panose="020B0604020202020204" pitchFamily="34" charset="0"/>
              </a:rPr>
              <a:t> </a:t>
            </a:r>
            <a:r>
              <a:rPr lang="ar-DZ" sz="1200" b="1" dirty="0">
                <a:solidFill>
                  <a:schemeClr val="bg1"/>
                </a:solidFill>
                <a:latin typeface="Arial" panose="020B0604020202020204" pitchFamily="34" charset="0"/>
                <a:cs typeface="Arial" panose="020B0604020202020204" pitchFamily="34" charset="0"/>
              </a:rPr>
              <a:t>من يعمل لجهة واحدة وتحت إشــرافها، لا </a:t>
            </a:r>
            <a:r>
              <a:rPr lang="ar-DZ" sz="1200" b="1" dirty="0" smtClean="0">
                <a:solidFill>
                  <a:schemeClr val="bg1"/>
                </a:solidFill>
                <a:latin typeface="Arial" panose="020B0604020202020204" pitchFamily="34" charset="0"/>
                <a:cs typeface="Arial" panose="020B0604020202020204" pitchFamily="34" charset="0"/>
              </a:rPr>
              <a:t>يحق له </a:t>
            </a:r>
            <a:r>
              <a:rPr lang="ar-DZ" sz="1200" b="1" dirty="0">
                <a:solidFill>
                  <a:schemeClr val="bg1"/>
                </a:solidFill>
                <a:latin typeface="Arial" panose="020B0604020202020204" pitchFamily="34" charset="0"/>
                <a:cs typeface="Arial" panose="020B0604020202020204" pitchFamily="34" charset="0"/>
              </a:rPr>
              <a:t>في </a:t>
            </a:r>
            <a:r>
              <a:rPr lang="ar-DZ" sz="1200" b="1" dirty="0" smtClean="0">
                <a:solidFill>
                  <a:schemeClr val="bg1"/>
                </a:solidFill>
                <a:latin typeface="Arial" panose="020B0604020202020204" pitchFamily="34" charset="0"/>
                <a:cs typeface="Arial" panose="020B0604020202020204" pitchFamily="34" charset="0"/>
              </a:rPr>
              <a:t>الوقت</a:t>
            </a:r>
          </a:p>
          <a:p>
            <a:pPr algn="r"/>
            <a:r>
              <a:rPr lang="ar-DZ" sz="1200" b="1" dirty="0" smtClean="0">
                <a:solidFill>
                  <a:schemeClr val="bg1"/>
                </a:solidFill>
                <a:latin typeface="Arial" panose="020B0604020202020204" pitchFamily="34" charset="0"/>
                <a:cs typeface="Arial" panose="020B0604020202020204" pitchFamily="34" charset="0"/>
              </a:rPr>
              <a:t> </a:t>
            </a:r>
            <a:r>
              <a:rPr lang="ar-DZ" sz="1200" b="1" dirty="0">
                <a:solidFill>
                  <a:schemeClr val="bg1"/>
                </a:solidFill>
                <a:latin typeface="Arial" panose="020B0604020202020204" pitchFamily="34" charset="0"/>
                <a:cs typeface="Arial" panose="020B0604020202020204" pitchFamily="34" charset="0"/>
              </a:rPr>
              <a:t>المستأجر </a:t>
            </a:r>
            <a:r>
              <a:rPr lang="ar-DZ" sz="1200" b="1" dirty="0" smtClean="0">
                <a:solidFill>
                  <a:schemeClr val="bg1"/>
                </a:solidFill>
                <a:latin typeface="Arial" panose="020B0604020202020204" pitchFamily="34" charset="0"/>
                <a:cs typeface="Arial" panose="020B0604020202020204" pitchFamily="34" charset="0"/>
              </a:rPr>
              <a:t>عليه,</a:t>
            </a:r>
            <a:r>
              <a:rPr lang="ar-DZ" sz="1200" dirty="0">
                <a:solidFill>
                  <a:schemeClr val="bg1"/>
                </a:solidFill>
              </a:rPr>
              <a:t> </a:t>
            </a:r>
            <a:r>
              <a:rPr lang="ar-DZ" sz="1200" b="1" dirty="0">
                <a:solidFill>
                  <a:schemeClr val="bg1"/>
                </a:solidFill>
                <a:latin typeface="Arial" panose="020B0604020202020204" pitchFamily="34" charset="0"/>
                <a:cs typeface="Arial" panose="020B0604020202020204" pitchFamily="34" charset="0"/>
              </a:rPr>
              <a:t>الأجير المشترك، وهو من يعمل لأكثر من جهة</a:t>
            </a:r>
            <a:r>
              <a:rPr lang="ar-DZ" sz="1200" b="1" dirty="0" smtClean="0">
                <a:solidFill>
                  <a:schemeClr val="bg1"/>
                </a:solidFill>
                <a:latin typeface="Arial" panose="020B0604020202020204" pitchFamily="34" charset="0"/>
                <a:cs typeface="Arial" panose="020B0604020202020204" pitchFamily="34" charset="0"/>
              </a:rPr>
              <a:t>،</a:t>
            </a:r>
          </a:p>
          <a:p>
            <a:pPr algn="r"/>
            <a:r>
              <a:rPr lang="ar-DZ" sz="1200" b="1" dirty="0" smtClean="0">
                <a:solidFill>
                  <a:schemeClr val="bg1"/>
                </a:solidFill>
                <a:latin typeface="Arial" panose="020B0604020202020204" pitchFamily="34" charset="0"/>
                <a:cs typeface="Arial" panose="020B0604020202020204" pitchFamily="34" charset="0"/>
              </a:rPr>
              <a:t> </a:t>
            </a:r>
            <a:r>
              <a:rPr lang="ar-DZ" sz="1200" b="1" dirty="0">
                <a:solidFill>
                  <a:schemeClr val="bg1"/>
                </a:solidFill>
                <a:latin typeface="Arial" panose="020B0604020202020204" pitchFamily="34" charset="0"/>
                <a:cs typeface="Arial" panose="020B0604020202020204" pitchFamily="34" charset="0"/>
              </a:rPr>
              <a:t>دون التقيد بالعمل </a:t>
            </a:r>
            <a:r>
              <a:rPr lang="ar-DZ" sz="1200" b="1" dirty="0" smtClean="0">
                <a:solidFill>
                  <a:schemeClr val="bg1"/>
                </a:solidFill>
                <a:latin typeface="Arial" panose="020B0604020202020204" pitchFamily="34" charset="0"/>
                <a:cs typeface="Arial" panose="020B0604020202020204" pitchFamily="34" charset="0"/>
              </a:rPr>
              <a:t>في وقت </a:t>
            </a:r>
            <a:r>
              <a:rPr lang="ar-DZ" sz="1200" b="1" dirty="0">
                <a:solidFill>
                  <a:schemeClr val="bg1"/>
                </a:solidFill>
                <a:latin typeface="Arial" panose="020B0604020202020204" pitchFamily="34" charset="0"/>
                <a:cs typeface="Arial" panose="020B0604020202020204" pitchFamily="34" charset="0"/>
              </a:rPr>
              <a:t>بعينه لمستأجر معين، يحق له أن </a:t>
            </a:r>
            <a:r>
              <a:rPr lang="ar-DZ" sz="1200" b="1" dirty="0" smtClean="0">
                <a:solidFill>
                  <a:schemeClr val="bg1"/>
                </a:solidFill>
                <a:latin typeface="Arial" panose="020B0604020202020204" pitchFamily="34" charset="0"/>
                <a:cs typeface="Arial" panose="020B0604020202020204" pitchFamily="34" charset="0"/>
              </a:rPr>
              <a:t>يعمل</a:t>
            </a:r>
          </a:p>
          <a:p>
            <a:pPr algn="r"/>
            <a:r>
              <a:rPr lang="ar-DZ" sz="1200" b="1" dirty="0" smtClean="0">
                <a:solidFill>
                  <a:schemeClr val="bg1"/>
                </a:solidFill>
                <a:latin typeface="Arial" panose="020B0604020202020204" pitchFamily="34" charset="0"/>
                <a:cs typeface="Arial" panose="020B0604020202020204" pitchFamily="34" charset="0"/>
              </a:rPr>
              <a:t> </a:t>
            </a:r>
            <a:r>
              <a:rPr lang="ar-DZ" sz="1200" b="1" dirty="0">
                <a:solidFill>
                  <a:schemeClr val="bg1"/>
                </a:solidFill>
                <a:latin typeface="Arial" panose="020B0604020202020204" pitchFamily="34" charset="0"/>
                <a:cs typeface="Arial" panose="020B0604020202020204" pitchFamily="34" charset="0"/>
              </a:rPr>
              <a:t>لمن يشاء</a:t>
            </a:r>
            <a:r>
              <a:rPr lang="ar-DZ" sz="1200" b="1" dirty="0" smtClean="0">
                <a:solidFill>
                  <a:schemeClr val="bg1"/>
                </a:solidFill>
                <a:latin typeface="Arial" panose="020B0604020202020204" pitchFamily="34" charset="0"/>
                <a:cs typeface="Arial" panose="020B0604020202020204" pitchFamily="34" charset="0"/>
              </a:rPr>
              <a:t>.</a:t>
            </a:r>
            <a:r>
              <a:rPr lang="ar-DZ" sz="1200" dirty="0">
                <a:solidFill>
                  <a:schemeClr val="bg1"/>
                </a:solidFill>
              </a:rPr>
              <a:t> </a:t>
            </a:r>
            <a:r>
              <a:rPr lang="ar-DZ" sz="1200" b="1" dirty="0">
                <a:solidFill>
                  <a:schemeClr val="bg1"/>
                </a:solidFill>
                <a:latin typeface="Arial" panose="020B0604020202020204" pitchFamily="34" charset="0"/>
                <a:cs typeface="Arial" panose="020B0604020202020204" pitchFamily="34" charset="0"/>
              </a:rPr>
              <a:t>يتحقــق العلم في إجــارة الأجير الخاص ببيان </a:t>
            </a:r>
            <a:r>
              <a:rPr lang="ar-DZ" sz="1200" b="1" dirty="0" smtClean="0">
                <a:solidFill>
                  <a:schemeClr val="bg1"/>
                </a:solidFill>
                <a:latin typeface="Arial" panose="020B0604020202020204" pitchFamily="34" charset="0"/>
                <a:cs typeface="Arial" panose="020B0604020202020204" pitchFamily="34" charset="0"/>
              </a:rPr>
              <a:t>المــدة،</a:t>
            </a:r>
          </a:p>
          <a:p>
            <a:pPr algn="r"/>
            <a:r>
              <a:rPr lang="ar-DZ" sz="1200" b="1" dirty="0">
                <a:solidFill>
                  <a:schemeClr val="bg1"/>
                </a:solidFill>
                <a:latin typeface="Arial" panose="020B0604020202020204" pitchFamily="34" charset="0"/>
                <a:cs typeface="Arial" panose="020B0604020202020204" pitchFamily="34" charset="0"/>
              </a:rPr>
              <a:t> </a:t>
            </a:r>
            <a:r>
              <a:rPr lang="ar-DZ" sz="1200" b="1" dirty="0" smtClean="0">
                <a:solidFill>
                  <a:schemeClr val="bg1"/>
                </a:solidFill>
                <a:latin typeface="Arial" panose="020B0604020202020204" pitchFamily="34" charset="0"/>
                <a:cs typeface="Arial" panose="020B0604020202020204" pitchFamily="34" charset="0"/>
              </a:rPr>
              <a:t>  ونوعية العمل ،أما</a:t>
            </a:r>
            <a:r>
              <a:rPr lang="ar-DZ" sz="1200" dirty="0" smtClean="0">
                <a:solidFill>
                  <a:schemeClr val="bg1"/>
                </a:solidFill>
              </a:rPr>
              <a:t> </a:t>
            </a:r>
            <a:r>
              <a:rPr lang="ar-DZ" sz="1200" b="1" dirty="0">
                <a:solidFill>
                  <a:schemeClr val="bg1"/>
                </a:solidFill>
                <a:latin typeface="Arial" panose="020B0604020202020204" pitchFamily="34" charset="0"/>
                <a:cs typeface="Arial" panose="020B0604020202020204" pitchFamily="34" charset="0"/>
              </a:rPr>
              <a:t>الأجير </a:t>
            </a:r>
            <a:r>
              <a:rPr lang="ar-DZ" sz="1200" b="1" dirty="0" smtClean="0">
                <a:solidFill>
                  <a:schemeClr val="bg1"/>
                </a:solidFill>
                <a:latin typeface="Arial" panose="020B0604020202020204" pitchFamily="34" charset="0"/>
                <a:cs typeface="Arial" panose="020B0604020202020204" pitchFamily="34" charset="0"/>
              </a:rPr>
              <a:t>المشترك</a:t>
            </a:r>
            <a:r>
              <a:rPr lang="ar-DZ" sz="1200" b="1" dirty="0">
                <a:solidFill>
                  <a:schemeClr val="bg1"/>
                </a:solidFill>
                <a:latin typeface="Arial" panose="020B0604020202020204" pitchFamily="34" charset="0"/>
                <a:cs typeface="Arial" panose="020B0604020202020204" pitchFamily="34" charset="0"/>
              </a:rPr>
              <a:t> </a:t>
            </a:r>
            <a:r>
              <a:rPr lang="ar-DZ" sz="1200" b="1" dirty="0" smtClean="0">
                <a:solidFill>
                  <a:schemeClr val="bg1"/>
                </a:solidFill>
                <a:latin typeface="Arial" panose="020B0604020202020204" pitchFamily="34" charset="0"/>
                <a:cs typeface="Arial" panose="020B0604020202020204" pitchFamily="34" charset="0"/>
              </a:rPr>
              <a:t>فيتحقق </a:t>
            </a:r>
            <a:r>
              <a:rPr lang="ar-DZ" sz="1200" b="1" dirty="0">
                <a:solidFill>
                  <a:schemeClr val="bg1"/>
                </a:solidFill>
                <a:latin typeface="Arial" panose="020B0604020202020204" pitchFamily="34" charset="0"/>
                <a:cs typeface="Arial" panose="020B0604020202020204" pitchFamily="34" charset="0"/>
              </a:rPr>
              <a:t>العلم ببيان العمل</a:t>
            </a:r>
            <a:r>
              <a:rPr lang="ar-DZ" sz="1200" b="1" dirty="0" smtClean="0">
                <a:solidFill>
                  <a:schemeClr val="bg1"/>
                </a:solidFill>
                <a:latin typeface="Arial" panose="020B0604020202020204" pitchFamily="34" charset="0"/>
                <a:cs typeface="Arial" panose="020B0604020202020204" pitchFamily="34" charset="0"/>
              </a:rPr>
              <a:t>،</a:t>
            </a:r>
          </a:p>
          <a:p>
            <a:pPr algn="r"/>
            <a:r>
              <a:rPr lang="ar-DZ" sz="1200" b="1" dirty="0">
                <a:solidFill>
                  <a:schemeClr val="bg1"/>
                </a:solidFill>
                <a:latin typeface="Arial" panose="020B0604020202020204" pitchFamily="34" charset="0"/>
                <a:cs typeface="Arial" panose="020B0604020202020204" pitchFamily="34" charset="0"/>
              </a:rPr>
              <a:t> </a:t>
            </a:r>
            <a:r>
              <a:rPr lang="ar-DZ" sz="1200" b="1" dirty="0" smtClean="0">
                <a:solidFill>
                  <a:schemeClr val="bg1"/>
                </a:solidFill>
                <a:latin typeface="Arial" panose="020B0604020202020204" pitchFamily="34" charset="0"/>
                <a:cs typeface="Arial" panose="020B0604020202020204" pitchFamily="34" charset="0"/>
              </a:rPr>
              <a:t>    </a:t>
            </a:r>
            <a:r>
              <a:rPr lang="ar-DZ" sz="1200" b="1" dirty="0">
                <a:solidFill>
                  <a:schemeClr val="bg1"/>
                </a:solidFill>
                <a:latin typeface="Arial" panose="020B0604020202020204" pitchFamily="34" charset="0"/>
                <a:cs typeface="Arial" panose="020B0604020202020204" pitchFamily="34" charset="0"/>
              </a:rPr>
              <a:t>ونوعه، وصفتــه، ويجوز إضافة </a:t>
            </a:r>
            <a:r>
              <a:rPr lang="ar-DZ" sz="1200" b="1" dirty="0" smtClean="0">
                <a:solidFill>
                  <a:schemeClr val="bg1"/>
                </a:solidFill>
                <a:latin typeface="Arial" panose="020B0604020202020204" pitchFamily="34" charset="0"/>
                <a:cs typeface="Arial" panose="020B0604020202020204" pitchFamily="34" charset="0"/>
              </a:rPr>
              <a:t>المدة إليه، </a:t>
            </a:r>
            <a:r>
              <a:rPr lang="ar-DZ" sz="1200" b="1" dirty="0">
                <a:solidFill>
                  <a:schemeClr val="bg1"/>
                </a:solidFill>
                <a:latin typeface="Arial" panose="020B0604020202020204" pitchFamily="34" charset="0"/>
                <a:cs typeface="Arial" panose="020B0604020202020204" pitchFamily="34" charset="0"/>
              </a:rPr>
              <a:t>الأجير الخاص لا </a:t>
            </a:r>
            <a:r>
              <a:rPr lang="ar-DZ" sz="1200" b="1" dirty="0" smtClean="0">
                <a:solidFill>
                  <a:schemeClr val="bg1"/>
                </a:solidFill>
                <a:latin typeface="Arial" panose="020B0604020202020204" pitchFamily="34" charset="0"/>
                <a:cs typeface="Arial" panose="020B0604020202020204" pitchFamily="34" charset="0"/>
              </a:rPr>
              <a:t>يضمن</a:t>
            </a:r>
          </a:p>
          <a:p>
            <a:pPr algn="r"/>
            <a:r>
              <a:rPr lang="ar-DZ" sz="1200" b="1" dirty="0">
                <a:solidFill>
                  <a:schemeClr val="bg1"/>
                </a:solidFill>
                <a:latin typeface="Arial" panose="020B0604020202020204" pitchFamily="34" charset="0"/>
                <a:cs typeface="Arial" panose="020B0604020202020204" pitchFamily="34" charset="0"/>
              </a:rPr>
              <a:t> </a:t>
            </a:r>
            <a:r>
              <a:rPr lang="ar-DZ" sz="1200" b="1" dirty="0" smtClean="0">
                <a:solidFill>
                  <a:schemeClr val="bg1"/>
                </a:solidFill>
                <a:latin typeface="Arial" panose="020B0604020202020204" pitchFamily="34" charset="0"/>
                <a:cs typeface="Arial" panose="020B0604020202020204" pitchFamily="34" charset="0"/>
              </a:rPr>
              <a:t>         </a:t>
            </a:r>
            <a:r>
              <a:rPr lang="ar-DZ" sz="1200" b="1" dirty="0">
                <a:solidFill>
                  <a:schemeClr val="bg1"/>
                </a:solidFill>
                <a:latin typeface="Arial" panose="020B0604020202020204" pitchFamily="34" charset="0"/>
                <a:cs typeface="Arial" panose="020B0604020202020204" pitchFamily="34" charset="0"/>
              </a:rPr>
              <a:t>الهلاك ّ إلا عند </a:t>
            </a:r>
            <a:r>
              <a:rPr lang="ar-DZ" sz="1200" b="1" dirty="0" smtClean="0">
                <a:solidFill>
                  <a:schemeClr val="bg1"/>
                </a:solidFill>
                <a:latin typeface="Arial" panose="020B0604020202020204" pitchFamily="34" charset="0"/>
                <a:cs typeface="Arial" panose="020B0604020202020204" pitchFamily="34" charset="0"/>
              </a:rPr>
              <a:t>التعدي أو </a:t>
            </a:r>
            <a:r>
              <a:rPr lang="ar-DZ" sz="1200" b="1" dirty="0">
                <a:solidFill>
                  <a:schemeClr val="bg1"/>
                </a:solidFill>
                <a:latin typeface="Arial" panose="020B0604020202020204" pitchFamily="34" charset="0"/>
                <a:cs typeface="Arial" panose="020B0604020202020204" pitchFamily="34" charset="0"/>
              </a:rPr>
              <a:t>التقصير أو </a:t>
            </a:r>
            <a:r>
              <a:rPr lang="ar-DZ" sz="1200" b="1" dirty="0" smtClean="0">
                <a:solidFill>
                  <a:schemeClr val="bg1"/>
                </a:solidFill>
                <a:latin typeface="Arial" panose="020B0604020202020204" pitchFamily="34" charset="0"/>
                <a:cs typeface="Arial" panose="020B0604020202020204" pitchFamily="34" charset="0"/>
              </a:rPr>
              <a:t>مخالفة الشروط ،</a:t>
            </a:r>
            <a:r>
              <a:rPr lang="ar-DZ" sz="1200" dirty="0">
                <a:solidFill>
                  <a:schemeClr val="bg1"/>
                </a:solidFill>
              </a:rPr>
              <a:t> </a:t>
            </a:r>
            <a:r>
              <a:rPr lang="ar-DZ" sz="1200" b="1" dirty="0" smtClean="0">
                <a:solidFill>
                  <a:schemeClr val="bg1"/>
                </a:solidFill>
                <a:latin typeface="Arial" panose="020B0604020202020204" pitchFamily="34" charset="0"/>
                <a:cs typeface="Arial" panose="020B0604020202020204" pitchFamily="34" charset="0"/>
              </a:rPr>
              <a:t>الأجير</a:t>
            </a:r>
          </a:p>
          <a:p>
            <a:pPr algn="r"/>
            <a:r>
              <a:rPr lang="ar-DZ" sz="1200" b="1" dirty="0">
                <a:solidFill>
                  <a:schemeClr val="bg1"/>
                </a:solidFill>
                <a:latin typeface="Arial" panose="020B0604020202020204" pitchFamily="34" charset="0"/>
                <a:cs typeface="Arial" panose="020B0604020202020204" pitchFamily="34" charset="0"/>
              </a:rPr>
              <a:t> </a:t>
            </a:r>
            <a:r>
              <a:rPr lang="ar-DZ" sz="1200" b="1" dirty="0" smtClean="0">
                <a:solidFill>
                  <a:schemeClr val="bg1"/>
                </a:solidFill>
                <a:latin typeface="Arial" panose="020B0604020202020204" pitchFamily="34" charset="0"/>
                <a:cs typeface="Arial" panose="020B0604020202020204" pitchFamily="34" charset="0"/>
              </a:rPr>
              <a:t>            المشترك  يضمن الهلاكً مطلقا إلا إذا كان الهلاك بشيء عام غالب،</a:t>
            </a:r>
          </a:p>
          <a:p>
            <a:pPr algn="r"/>
            <a:r>
              <a:rPr lang="ar-DZ" sz="1200" b="1" dirty="0">
                <a:solidFill>
                  <a:schemeClr val="bg1"/>
                </a:solidFill>
                <a:latin typeface="Arial" panose="020B0604020202020204" pitchFamily="34" charset="0"/>
                <a:cs typeface="Arial" panose="020B0604020202020204" pitchFamily="34" charset="0"/>
              </a:rPr>
              <a:t> </a:t>
            </a:r>
            <a:r>
              <a:rPr lang="ar-DZ" sz="1200" b="1" dirty="0" smtClean="0">
                <a:solidFill>
                  <a:schemeClr val="bg1"/>
                </a:solidFill>
                <a:latin typeface="Arial" panose="020B0604020202020204" pitchFamily="34" charset="0"/>
                <a:cs typeface="Arial" panose="020B0604020202020204" pitchFamily="34" charset="0"/>
              </a:rPr>
              <a:t>                </a:t>
            </a:r>
            <a:r>
              <a:rPr lang="ar-DZ" sz="1200" dirty="0" smtClean="0">
                <a:solidFill>
                  <a:schemeClr val="bg1"/>
                </a:solidFill>
              </a:rPr>
              <a:t> </a:t>
            </a:r>
            <a:r>
              <a:rPr lang="ar-DZ" sz="1200" b="1" dirty="0">
                <a:solidFill>
                  <a:schemeClr val="bg1"/>
                </a:solidFill>
                <a:latin typeface="Arial" panose="020B0604020202020204" pitchFamily="34" charset="0"/>
                <a:cs typeface="Arial" panose="020B0604020202020204" pitchFamily="34" charset="0"/>
              </a:rPr>
              <a:t>عقد إجارة الأشــخاص </a:t>
            </a:r>
            <a:r>
              <a:rPr lang="ar-DZ" sz="1200" b="1" dirty="0" smtClean="0">
                <a:solidFill>
                  <a:schemeClr val="bg1"/>
                </a:solidFill>
                <a:latin typeface="Arial" panose="020B0604020202020204" pitchFamily="34" charset="0"/>
                <a:cs typeface="Arial" panose="020B0604020202020204" pitchFamily="34" charset="0"/>
              </a:rPr>
              <a:t>لازم،</a:t>
            </a:r>
            <a:r>
              <a:rPr lang="ar-DZ" sz="1200" dirty="0">
                <a:solidFill>
                  <a:schemeClr val="bg1"/>
                </a:solidFill>
              </a:rPr>
              <a:t> </a:t>
            </a:r>
            <a:r>
              <a:rPr lang="ar-DZ" sz="1200" b="1" dirty="0">
                <a:solidFill>
                  <a:schemeClr val="bg1"/>
                </a:solidFill>
                <a:latin typeface="Arial" panose="020B0604020202020204" pitchFamily="34" charset="0"/>
                <a:cs typeface="Arial" panose="020B0604020202020204" pitchFamily="34" charset="0"/>
              </a:rPr>
              <a:t>يجب في الأجير الخاص تحديد </a:t>
            </a:r>
            <a:r>
              <a:rPr lang="ar-DZ" sz="1200" b="1" dirty="0" smtClean="0">
                <a:solidFill>
                  <a:schemeClr val="bg1"/>
                </a:solidFill>
                <a:latin typeface="Arial" panose="020B0604020202020204" pitchFamily="34" charset="0"/>
                <a:cs typeface="Arial" panose="020B0604020202020204" pitchFamily="34" charset="0"/>
              </a:rPr>
              <a:t>بداية</a:t>
            </a:r>
          </a:p>
          <a:p>
            <a:pPr algn="r"/>
            <a:r>
              <a:rPr lang="ar-DZ" sz="1200" b="1" dirty="0">
                <a:solidFill>
                  <a:schemeClr val="bg1"/>
                </a:solidFill>
                <a:latin typeface="Arial" panose="020B0604020202020204" pitchFamily="34" charset="0"/>
                <a:cs typeface="Arial" panose="020B0604020202020204" pitchFamily="34" charset="0"/>
              </a:rPr>
              <a:t> </a:t>
            </a:r>
            <a:r>
              <a:rPr lang="ar-DZ" sz="1200" b="1" dirty="0" smtClean="0">
                <a:solidFill>
                  <a:schemeClr val="bg1"/>
                </a:solidFill>
                <a:latin typeface="Arial" panose="020B0604020202020204" pitchFamily="34" charset="0"/>
                <a:cs typeface="Arial" panose="020B0604020202020204" pitchFamily="34" charset="0"/>
              </a:rPr>
              <a:t>                         </a:t>
            </a:r>
            <a:r>
              <a:rPr lang="ar-DZ" sz="1200" b="1" dirty="0">
                <a:solidFill>
                  <a:schemeClr val="bg1"/>
                </a:solidFill>
                <a:latin typeface="Arial" panose="020B0604020202020204" pitchFamily="34" charset="0"/>
                <a:cs typeface="Arial" panose="020B0604020202020204" pitchFamily="34" charset="0"/>
              </a:rPr>
              <a:t>مدة الإجارة على العمل، </a:t>
            </a:r>
            <a:r>
              <a:rPr lang="ar-DZ" sz="1200" b="1" dirty="0" smtClean="0">
                <a:solidFill>
                  <a:schemeClr val="bg1"/>
                </a:solidFill>
                <a:latin typeface="Arial" panose="020B0604020202020204" pitchFamily="34" charset="0"/>
                <a:cs typeface="Arial" panose="020B0604020202020204" pitchFamily="34" charset="0"/>
              </a:rPr>
              <a:t>ويكون  ابتداء </a:t>
            </a:r>
            <a:r>
              <a:rPr lang="ar-DZ" sz="1200" b="1" dirty="0">
                <a:solidFill>
                  <a:schemeClr val="bg1"/>
                </a:solidFill>
                <a:latin typeface="Arial" panose="020B0604020202020204" pitchFamily="34" charset="0"/>
                <a:cs typeface="Arial" panose="020B0604020202020204" pitchFamily="34" charset="0"/>
              </a:rPr>
              <a:t>المدة من تاريخ العقد ما </a:t>
            </a:r>
            <a:endParaRPr lang="ar-DZ" sz="1200" b="1" dirty="0" smtClean="0">
              <a:solidFill>
                <a:schemeClr val="bg1"/>
              </a:solidFill>
              <a:latin typeface="Arial" panose="020B0604020202020204" pitchFamily="34" charset="0"/>
              <a:cs typeface="Arial" panose="020B0604020202020204" pitchFamily="34" charset="0"/>
            </a:endParaRPr>
          </a:p>
          <a:p>
            <a:pPr algn="r"/>
            <a:r>
              <a:rPr lang="ar-DZ" sz="1200" b="1" dirty="0">
                <a:solidFill>
                  <a:schemeClr val="bg1"/>
                </a:solidFill>
                <a:latin typeface="Arial" panose="020B0604020202020204" pitchFamily="34" charset="0"/>
                <a:cs typeface="Arial" panose="020B0604020202020204" pitchFamily="34" charset="0"/>
              </a:rPr>
              <a:t> </a:t>
            </a:r>
            <a:r>
              <a:rPr lang="ar-DZ" sz="1200" b="1" dirty="0" smtClean="0">
                <a:solidFill>
                  <a:schemeClr val="bg1"/>
                </a:solidFill>
                <a:latin typeface="Arial" panose="020B0604020202020204" pitchFamily="34" charset="0"/>
                <a:cs typeface="Arial" panose="020B0604020202020204" pitchFamily="34" charset="0"/>
              </a:rPr>
              <a:t>                                    لم </a:t>
            </a:r>
            <a:r>
              <a:rPr lang="ar-DZ" sz="1200" b="1" dirty="0">
                <a:solidFill>
                  <a:schemeClr val="bg1"/>
                </a:solidFill>
                <a:latin typeface="Arial" panose="020B0604020202020204" pitchFamily="34" charset="0"/>
                <a:cs typeface="Arial" panose="020B0604020202020204" pitchFamily="34" charset="0"/>
              </a:rPr>
              <a:t>يتفق الطرفان على أجل معلوم </a:t>
            </a:r>
            <a:br>
              <a:rPr lang="ar-DZ" sz="1200" b="1" dirty="0">
                <a:solidFill>
                  <a:schemeClr val="bg1"/>
                </a:solidFill>
                <a:latin typeface="Arial" panose="020B0604020202020204" pitchFamily="34" charset="0"/>
                <a:cs typeface="Arial" panose="020B0604020202020204" pitchFamily="34" charset="0"/>
              </a:rPr>
            </a:br>
            <a:r>
              <a:rPr lang="ar-DZ" sz="1200" b="1" dirty="0" smtClean="0">
                <a:solidFill>
                  <a:schemeClr val="bg1"/>
                </a:solidFill>
                <a:latin typeface="Arial" panose="020B0604020202020204" pitchFamily="34" charset="0"/>
                <a:cs typeface="Arial" panose="020B0604020202020204" pitchFamily="34" charset="0"/>
              </a:rPr>
              <a:t> </a:t>
            </a:r>
            <a:r>
              <a:rPr lang="ar-DZ" sz="1200" b="1" dirty="0">
                <a:solidFill>
                  <a:schemeClr val="bg1"/>
                </a:solidFill>
                <a:latin typeface="Arial" panose="020B0604020202020204" pitchFamily="34" charset="0"/>
                <a:cs typeface="Arial" panose="020B0604020202020204" pitchFamily="34" charset="0"/>
              </a:rPr>
              <a:t/>
            </a:r>
            <a:br>
              <a:rPr lang="ar-DZ" sz="1200" b="1" dirty="0">
                <a:solidFill>
                  <a:schemeClr val="bg1"/>
                </a:solidFill>
                <a:latin typeface="Arial" panose="020B0604020202020204" pitchFamily="34" charset="0"/>
                <a:cs typeface="Arial" panose="020B0604020202020204" pitchFamily="34" charset="0"/>
              </a:rPr>
            </a:br>
            <a:r>
              <a:rPr lang="ar-DZ" sz="1200" b="1" dirty="0" smtClean="0">
                <a:solidFill>
                  <a:schemeClr val="bg1"/>
                </a:solidFill>
                <a:latin typeface="Arial" panose="020B0604020202020204" pitchFamily="34" charset="0"/>
                <a:cs typeface="Arial" panose="020B0604020202020204" pitchFamily="34" charset="0"/>
              </a:rPr>
              <a:t> </a:t>
            </a:r>
            <a:r>
              <a:rPr lang="ar-DZ" sz="1200" b="1" dirty="0">
                <a:solidFill>
                  <a:schemeClr val="bg1"/>
                </a:solidFill>
                <a:latin typeface="Arial" panose="020B0604020202020204" pitchFamily="34" charset="0"/>
                <a:cs typeface="Arial" panose="020B0604020202020204" pitchFamily="34" charset="0"/>
              </a:rPr>
              <a:t/>
            </a:r>
            <a:br>
              <a:rPr lang="ar-DZ" sz="1200" b="1" dirty="0">
                <a:solidFill>
                  <a:schemeClr val="bg1"/>
                </a:solidFill>
                <a:latin typeface="Arial" panose="020B0604020202020204" pitchFamily="34" charset="0"/>
                <a:cs typeface="Arial" panose="020B0604020202020204" pitchFamily="34" charset="0"/>
              </a:rPr>
            </a:br>
            <a:r>
              <a:rPr lang="ar-DZ" sz="1200" b="1" dirty="0">
                <a:solidFill>
                  <a:schemeClr val="bg1"/>
                </a:solidFill>
                <a:latin typeface="Arial" panose="020B0604020202020204" pitchFamily="34" charset="0"/>
                <a:cs typeface="Arial" panose="020B0604020202020204" pitchFamily="34" charset="0"/>
              </a:rPr>
              <a:t/>
            </a:r>
            <a:br>
              <a:rPr lang="ar-DZ" sz="1200" b="1" dirty="0">
                <a:solidFill>
                  <a:schemeClr val="bg1"/>
                </a:solidFill>
                <a:latin typeface="Arial" panose="020B0604020202020204" pitchFamily="34" charset="0"/>
                <a:cs typeface="Arial" panose="020B0604020202020204" pitchFamily="34" charset="0"/>
              </a:rPr>
            </a:br>
            <a:r>
              <a:rPr lang="ar-DZ" sz="1200" b="1" dirty="0" smtClean="0">
                <a:solidFill>
                  <a:schemeClr val="bg1"/>
                </a:solidFill>
                <a:latin typeface="Arial" panose="020B0604020202020204" pitchFamily="34" charset="0"/>
                <a:cs typeface="Arial" panose="020B0604020202020204" pitchFamily="34" charset="0"/>
              </a:rPr>
              <a:t> </a:t>
            </a:r>
            <a:r>
              <a:rPr lang="ar-DZ" sz="1200" b="1" dirty="0">
                <a:solidFill>
                  <a:schemeClr val="bg1"/>
                </a:solidFill>
                <a:latin typeface="Arial" panose="020B0604020202020204" pitchFamily="34" charset="0"/>
                <a:cs typeface="Arial" panose="020B0604020202020204" pitchFamily="34" charset="0"/>
              </a:rPr>
              <a:t/>
            </a:r>
            <a:br>
              <a:rPr lang="ar-DZ" sz="1200" b="1" dirty="0">
                <a:solidFill>
                  <a:schemeClr val="bg1"/>
                </a:solidFill>
                <a:latin typeface="Arial" panose="020B0604020202020204" pitchFamily="34" charset="0"/>
                <a:cs typeface="Arial" panose="020B0604020202020204" pitchFamily="34" charset="0"/>
              </a:rPr>
            </a:br>
            <a:r>
              <a:rPr lang="ar-DZ" sz="1200" b="1" dirty="0">
                <a:solidFill>
                  <a:schemeClr val="bg1"/>
                </a:solidFill>
                <a:latin typeface="Arial" panose="020B0604020202020204" pitchFamily="34" charset="0"/>
                <a:cs typeface="Arial" panose="020B0604020202020204" pitchFamily="34" charset="0"/>
              </a:rPr>
              <a:t/>
            </a:r>
            <a:br>
              <a:rPr lang="ar-DZ" sz="1200" b="1" dirty="0">
                <a:solidFill>
                  <a:schemeClr val="bg1"/>
                </a:solidFill>
                <a:latin typeface="Arial" panose="020B0604020202020204" pitchFamily="34" charset="0"/>
                <a:cs typeface="Arial" panose="020B0604020202020204" pitchFamily="34" charset="0"/>
              </a:rPr>
            </a:br>
            <a:r>
              <a:rPr lang="ar-DZ" sz="1200" b="1" dirty="0" smtClean="0">
                <a:solidFill>
                  <a:schemeClr val="bg1"/>
                </a:solidFill>
                <a:latin typeface="Arial" panose="020B0604020202020204" pitchFamily="34" charset="0"/>
                <a:cs typeface="Arial" panose="020B0604020202020204" pitchFamily="34" charset="0"/>
              </a:rPr>
              <a:t> </a:t>
            </a:r>
            <a:r>
              <a:rPr lang="ar-DZ" sz="1200" b="1" dirty="0">
                <a:solidFill>
                  <a:schemeClr val="bg1"/>
                </a:solidFill>
                <a:latin typeface="Arial" panose="020B0604020202020204" pitchFamily="34" charset="0"/>
                <a:cs typeface="Arial" panose="020B0604020202020204" pitchFamily="34" charset="0"/>
              </a:rPr>
              <a:t/>
            </a:r>
            <a:br>
              <a:rPr lang="ar-DZ" sz="1200" b="1" dirty="0">
                <a:solidFill>
                  <a:schemeClr val="bg1"/>
                </a:solidFill>
                <a:latin typeface="Arial" panose="020B0604020202020204" pitchFamily="34" charset="0"/>
                <a:cs typeface="Arial" panose="020B0604020202020204" pitchFamily="34" charset="0"/>
              </a:rPr>
            </a:br>
            <a:endParaRPr lang="ar-DZ" sz="1200" b="1" dirty="0" smtClean="0">
              <a:solidFill>
                <a:schemeClr val="bg1"/>
              </a:solidFill>
              <a:latin typeface="Arial" panose="020B0604020202020204" pitchFamily="34" charset="0"/>
              <a:cs typeface="Arial" panose="020B0604020202020204" pitchFamily="34" charset="0"/>
            </a:endParaRPr>
          </a:p>
          <a:p>
            <a:pPr algn="r"/>
            <a:r>
              <a:rPr lang="ar-DZ" sz="1200" b="1" dirty="0" smtClean="0">
                <a:solidFill>
                  <a:schemeClr val="bg1"/>
                </a:solidFill>
                <a:latin typeface="Arial" panose="020B0604020202020204" pitchFamily="34" charset="0"/>
                <a:cs typeface="Arial" panose="020B0604020202020204" pitchFamily="34" charset="0"/>
              </a:rPr>
              <a:t> </a:t>
            </a:r>
            <a:r>
              <a:rPr lang="ar-DZ" sz="1200" b="1" dirty="0">
                <a:solidFill>
                  <a:schemeClr val="bg1"/>
                </a:solidFill>
                <a:latin typeface="Arial" panose="020B0604020202020204" pitchFamily="34" charset="0"/>
                <a:cs typeface="Arial" panose="020B0604020202020204" pitchFamily="34" charset="0"/>
              </a:rPr>
              <a:t/>
            </a:r>
            <a:br>
              <a:rPr lang="ar-DZ" sz="1200" b="1" dirty="0">
                <a:solidFill>
                  <a:schemeClr val="bg1"/>
                </a:solidFill>
                <a:latin typeface="Arial" panose="020B0604020202020204" pitchFamily="34" charset="0"/>
                <a:cs typeface="Arial" panose="020B0604020202020204" pitchFamily="34" charset="0"/>
              </a:rPr>
            </a:br>
            <a:r>
              <a:rPr lang="ar-DZ" sz="1200" b="1" dirty="0" smtClean="0">
                <a:solidFill>
                  <a:schemeClr val="bg1"/>
                </a:solidFill>
                <a:latin typeface="Arial" panose="020B0604020202020204" pitchFamily="34" charset="0"/>
                <a:cs typeface="Arial" panose="020B0604020202020204" pitchFamily="34" charset="0"/>
              </a:rPr>
              <a:t> </a:t>
            </a:r>
            <a:br>
              <a:rPr lang="ar-DZ" sz="1200" b="1" dirty="0" smtClean="0">
                <a:solidFill>
                  <a:schemeClr val="bg1"/>
                </a:solidFill>
                <a:latin typeface="Arial" panose="020B0604020202020204" pitchFamily="34" charset="0"/>
                <a:cs typeface="Arial" panose="020B0604020202020204" pitchFamily="34" charset="0"/>
              </a:rPr>
            </a:br>
            <a:r>
              <a:rPr lang="ar-DZ" sz="1200" b="1" dirty="0" smtClean="0">
                <a:solidFill>
                  <a:schemeClr val="bg1"/>
                </a:solidFill>
                <a:latin typeface="Arial" panose="020B0604020202020204" pitchFamily="34" charset="0"/>
                <a:cs typeface="Arial" panose="020B0604020202020204" pitchFamily="34" charset="0"/>
              </a:rPr>
              <a:t/>
            </a:r>
            <a:br>
              <a:rPr lang="ar-DZ" sz="1200" b="1" dirty="0" smtClean="0">
                <a:solidFill>
                  <a:schemeClr val="bg1"/>
                </a:solidFill>
                <a:latin typeface="Arial" panose="020B0604020202020204" pitchFamily="34" charset="0"/>
                <a:cs typeface="Arial" panose="020B0604020202020204" pitchFamily="34" charset="0"/>
              </a:rPr>
            </a:br>
            <a:endParaRPr lang="fr-FR" sz="1200" b="1" dirty="0">
              <a:solidFill>
                <a:schemeClr val="bg1"/>
              </a:solidFill>
              <a:latin typeface="Arial" panose="020B0604020202020204" pitchFamily="34" charset="0"/>
              <a:cs typeface="Arial" panose="020B0604020202020204" pitchFamily="34" charset="0"/>
            </a:endParaRPr>
          </a:p>
        </p:txBody>
      </p:sp>
      <p:sp>
        <p:nvSpPr>
          <p:cNvPr id="16" name="Rectangle 15"/>
          <p:cNvSpPr/>
          <p:nvPr/>
        </p:nvSpPr>
        <p:spPr>
          <a:xfrm>
            <a:off x="-47831" y="3228753"/>
            <a:ext cx="3228824" cy="3323987"/>
          </a:xfrm>
          <a:prstGeom prst="rect">
            <a:avLst/>
          </a:prstGeom>
        </p:spPr>
        <p:txBody>
          <a:bodyPr wrap="square">
            <a:spAutoFit/>
          </a:bodyPr>
          <a:lstStyle/>
          <a:p>
            <a:pPr algn="r" rtl="1"/>
            <a:r>
              <a:rPr lang="ar-DZ" sz="1400" b="1" dirty="0" smtClean="0">
                <a:latin typeface="Arial" panose="020B0604020202020204" pitchFamily="34" charset="0"/>
                <a:cs typeface="Arial" panose="020B0604020202020204" pitchFamily="34" charset="0"/>
              </a:rPr>
              <a:t>                               محل </a:t>
            </a:r>
            <a:r>
              <a:rPr lang="ar-DZ" sz="1400" b="1" dirty="0">
                <a:latin typeface="Arial" panose="020B0604020202020204" pitchFamily="34" charset="0"/>
                <a:cs typeface="Arial" panose="020B0604020202020204" pitchFamily="34" charset="0"/>
              </a:rPr>
              <a:t>الإجارة</a:t>
            </a:r>
            <a:r>
              <a:rPr lang="ar-DZ" sz="1400" b="1" dirty="0" smtClean="0">
                <a:latin typeface="Arial" panose="020B0604020202020204" pitchFamily="34" charset="0"/>
                <a:cs typeface="Arial" panose="020B0604020202020204" pitchFamily="34" charset="0"/>
              </a:rPr>
              <a:t>:</a:t>
            </a:r>
          </a:p>
          <a:p>
            <a:pPr algn="r" rtl="1"/>
            <a:r>
              <a:rPr lang="ar-DZ" sz="1400" b="1" dirty="0">
                <a:latin typeface="Arial" panose="020B0604020202020204" pitchFamily="34" charset="0"/>
                <a:cs typeface="Arial" panose="020B0604020202020204" pitchFamily="34" charset="0"/>
              </a:rPr>
              <a:t> </a:t>
            </a:r>
            <a:r>
              <a:rPr lang="ar-DZ" sz="1400" b="1" dirty="0" smtClean="0">
                <a:latin typeface="Arial" panose="020B0604020202020204" pitchFamily="34" charset="0"/>
                <a:cs typeface="Arial" panose="020B0604020202020204" pitchFamily="34" charset="0"/>
              </a:rPr>
              <a:t>                        </a:t>
            </a:r>
            <a:r>
              <a:rPr lang="ar-DZ" sz="1400" b="1" dirty="0" smtClean="0">
                <a:solidFill>
                  <a:schemeClr val="bg1"/>
                </a:solidFill>
                <a:latin typeface="Arial" panose="020B0604020202020204" pitchFamily="34" charset="0"/>
                <a:cs typeface="Arial" panose="020B0604020202020204" pitchFamily="34" charset="0"/>
              </a:rPr>
              <a:t>محل </a:t>
            </a:r>
            <a:r>
              <a:rPr lang="ar-DZ" sz="1400" b="1" dirty="0">
                <a:solidFill>
                  <a:schemeClr val="bg1"/>
                </a:solidFill>
                <a:latin typeface="Arial" panose="020B0604020202020204" pitchFamily="34" charset="0"/>
                <a:cs typeface="Arial" panose="020B0604020202020204" pitchFamily="34" charset="0"/>
              </a:rPr>
              <a:t>الإجارة هو المنفعة </a:t>
            </a:r>
            <a:r>
              <a:rPr lang="ar-DZ" sz="1400" b="1" dirty="0" smtClean="0">
                <a:solidFill>
                  <a:schemeClr val="bg1"/>
                </a:solidFill>
                <a:latin typeface="Arial" panose="020B0604020202020204" pitchFamily="34" charset="0"/>
                <a:cs typeface="Arial" panose="020B0604020202020204" pitchFamily="34" charset="0"/>
              </a:rPr>
              <a:t> </a:t>
            </a:r>
          </a:p>
          <a:p>
            <a:pPr algn="r" rtl="1"/>
            <a:r>
              <a:rPr lang="ar-DZ" sz="1400" b="1" dirty="0">
                <a:solidFill>
                  <a:schemeClr val="bg1"/>
                </a:solidFill>
                <a:latin typeface="Arial" panose="020B0604020202020204" pitchFamily="34" charset="0"/>
                <a:cs typeface="Arial" panose="020B0604020202020204" pitchFamily="34" charset="0"/>
              </a:rPr>
              <a:t> </a:t>
            </a:r>
            <a:r>
              <a:rPr lang="ar-DZ" sz="1400" b="1" dirty="0" smtClean="0">
                <a:solidFill>
                  <a:schemeClr val="bg1"/>
                </a:solidFill>
                <a:latin typeface="Arial" panose="020B0604020202020204" pitchFamily="34" charset="0"/>
                <a:cs typeface="Arial" panose="020B0604020202020204" pitchFamily="34" charset="0"/>
              </a:rPr>
              <a:t>                 (الخدمة أو العمل)، </a:t>
            </a:r>
            <a:r>
              <a:rPr lang="ar-DZ" sz="1400" b="1" dirty="0">
                <a:solidFill>
                  <a:schemeClr val="bg1"/>
                </a:solidFill>
                <a:latin typeface="Arial" panose="020B0604020202020204" pitchFamily="34" charset="0"/>
                <a:cs typeface="Arial" panose="020B0604020202020204" pitchFamily="34" charset="0"/>
              </a:rPr>
              <a:t>والأجرة </a:t>
            </a:r>
            <a:br>
              <a:rPr lang="ar-DZ" sz="1400" b="1" dirty="0">
                <a:solidFill>
                  <a:schemeClr val="bg1"/>
                </a:solidFill>
                <a:latin typeface="Arial" panose="020B0604020202020204" pitchFamily="34" charset="0"/>
                <a:cs typeface="Arial" panose="020B0604020202020204" pitchFamily="34" charset="0"/>
              </a:rPr>
            </a:br>
            <a:r>
              <a:rPr lang="ar-DZ" sz="1400" b="1" dirty="0" smtClean="0">
                <a:solidFill>
                  <a:schemeClr val="bg1"/>
                </a:solidFill>
                <a:latin typeface="Arial" panose="020B0604020202020204" pitchFamily="34" charset="0"/>
                <a:cs typeface="Arial" panose="020B0604020202020204" pitchFamily="34" charset="0"/>
              </a:rPr>
              <a:t>                  -</a:t>
            </a:r>
            <a:r>
              <a:rPr lang="ar-DZ" sz="1400" b="1" dirty="0" smtClean="0">
                <a:latin typeface="Arial" panose="020B0604020202020204" pitchFamily="34" charset="0"/>
                <a:cs typeface="Arial" panose="020B0604020202020204" pitchFamily="34" charset="0"/>
              </a:rPr>
              <a:t>ضمانات </a:t>
            </a:r>
            <a:r>
              <a:rPr lang="ar-DZ" sz="1400" b="1" dirty="0">
                <a:latin typeface="Arial" panose="020B0604020202020204" pitchFamily="34" charset="0"/>
                <a:cs typeface="Arial" panose="020B0604020202020204" pitchFamily="34" charset="0"/>
              </a:rPr>
              <a:t>الوفاء بالأجرة أو بالمنفعة </a:t>
            </a:r>
            <a:r>
              <a:rPr lang="ar-DZ" sz="1400" b="1" dirty="0" smtClean="0">
                <a:latin typeface="Arial" panose="020B0604020202020204" pitchFamily="34" charset="0"/>
                <a:cs typeface="Arial" panose="020B0604020202020204" pitchFamily="34" charset="0"/>
              </a:rPr>
              <a:t>,</a:t>
            </a:r>
          </a:p>
          <a:p>
            <a:pPr algn="r" rtl="1"/>
            <a:r>
              <a:rPr lang="ar-DZ" sz="1400" b="1" dirty="0">
                <a:latin typeface="Arial" panose="020B0604020202020204" pitchFamily="34" charset="0"/>
                <a:cs typeface="Arial" panose="020B0604020202020204" pitchFamily="34" charset="0"/>
              </a:rPr>
              <a:t> </a:t>
            </a:r>
            <a:r>
              <a:rPr lang="ar-DZ" sz="1400" b="1" dirty="0" smtClean="0">
                <a:latin typeface="Arial" panose="020B0604020202020204" pitchFamily="34" charset="0"/>
                <a:cs typeface="Arial" panose="020B0604020202020204" pitchFamily="34" charset="0"/>
              </a:rPr>
              <a:t>            -</a:t>
            </a:r>
            <a:r>
              <a:rPr lang="ar-DZ" sz="1400" b="1" dirty="0">
                <a:latin typeface="Arial" panose="020B0604020202020204" pitchFamily="34" charset="0"/>
                <a:cs typeface="Arial" panose="020B0604020202020204" pitchFamily="34" charset="0"/>
              </a:rPr>
              <a:t>التزامات الأجير والمستأجر </a:t>
            </a:r>
            <a:r>
              <a:rPr lang="ar-DZ" sz="1400" b="1" dirty="0" smtClean="0">
                <a:latin typeface="Arial" panose="020B0604020202020204" pitchFamily="34" charset="0"/>
                <a:cs typeface="Arial" panose="020B0604020202020204" pitchFamily="34" charset="0"/>
              </a:rPr>
              <a:t>,</a:t>
            </a:r>
          </a:p>
          <a:p>
            <a:pPr algn="r" rtl="1"/>
            <a:r>
              <a:rPr lang="ar-DZ" sz="1400" b="1" dirty="0">
                <a:latin typeface="Arial" panose="020B0604020202020204" pitchFamily="34" charset="0"/>
                <a:cs typeface="Arial" panose="020B0604020202020204" pitchFamily="34" charset="0"/>
              </a:rPr>
              <a:t> </a:t>
            </a:r>
            <a:r>
              <a:rPr lang="ar-DZ" sz="1400" b="1" dirty="0" smtClean="0">
                <a:latin typeface="Arial" panose="020B0604020202020204" pitchFamily="34" charset="0"/>
                <a:cs typeface="Arial" panose="020B0604020202020204" pitchFamily="34" charset="0"/>
              </a:rPr>
              <a:t>       - </a:t>
            </a:r>
            <a:r>
              <a:rPr lang="ar-DZ" sz="1400" b="1" dirty="0">
                <a:latin typeface="Arial" panose="020B0604020202020204" pitchFamily="34" charset="0"/>
                <a:cs typeface="Arial" panose="020B0604020202020204" pitchFamily="34" charset="0"/>
              </a:rPr>
              <a:t>طوارئ إجارة الأشخاص، وفسخها، وانتهاؤها، وتجديدها </a:t>
            </a:r>
            <a:r>
              <a:rPr lang="ar-DZ" sz="1400" b="1" dirty="0" smtClean="0">
                <a:latin typeface="Arial" panose="020B0604020202020204" pitchFamily="34" charset="0"/>
                <a:cs typeface="Arial" panose="020B0604020202020204" pitchFamily="34" charset="0"/>
              </a:rPr>
              <a:t>,</a:t>
            </a:r>
          </a:p>
          <a:p>
            <a:pPr algn="r" rtl="1"/>
            <a:r>
              <a:rPr lang="ar-DZ" sz="1400" b="1" u="sng" dirty="0">
                <a:latin typeface="Arial" panose="020B0604020202020204" pitchFamily="34" charset="0"/>
                <a:cs typeface="Arial" panose="020B0604020202020204" pitchFamily="34" charset="0"/>
              </a:rPr>
              <a:t>تاريخ إصدار المعيار:</a:t>
            </a:r>
            <a:r>
              <a:rPr lang="ar-DZ" sz="1400" b="1" dirty="0">
                <a:latin typeface="Arial" panose="020B0604020202020204" pitchFamily="34" charset="0"/>
                <a:cs typeface="Arial" panose="020B0604020202020204" pitchFamily="34" charset="0"/>
              </a:rPr>
              <a:t/>
            </a:r>
            <a:br>
              <a:rPr lang="ar-DZ" sz="1400" b="1" dirty="0">
                <a:latin typeface="Arial" panose="020B0604020202020204" pitchFamily="34" charset="0"/>
                <a:cs typeface="Arial" panose="020B0604020202020204" pitchFamily="34" charset="0"/>
              </a:rPr>
            </a:br>
            <a:r>
              <a:rPr lang="ar-DZ" sz="1400" b="1" dirty="0" smtClean="0">
                <a:latin typeface="Arial" panose="020B0604020202020204" pitchFamily="34" charset="0"/>
                <a:cs typeface="Arial" panose="020B0604020202020204" pitchFamily="34" charset="0"/>
              </a:rPr>
              <a:t>صدر هذا المعيار بتاريخ 02 جويلية 2008,</a:t>
            </a:r>
            <a:r>
              <a:rPr lang="ar-DZ" sz="1400" b="1" dirty="0">
                <a:latin typeface="Arial" panose="020B0604020202020204" pitchFamily="34" charset="0"/>
                <a:cs typeface="Arial" panose="020B0604020202020204" pitchFamily="34" charset="0"/>
              </a:rPr>
              <a:t/>
            </a:r>
            <a:br>
              <a:rPr lang="ar-DZ" sz="1400" b="1" dirty="0">
                <a:latin typeface="Arial" panose="020B0604020202020204" pitchFamily="34" charset="0"/>
                <a:cs typeface="Arial" panose="020B0604020202020204" pitchFamily="34" charset="0"/>
              </a:rPr>
            </a:br>
            <a:r>
              <a:rPr lang="ar-DZ" sz="1400" b="1" dirty="0">
                <a:latin typeface="Arial" panose="020B0604020202020204" pitchFamily="34" charset="0"/>
                <a:cs typeface="Arial" panose="020B0604020202020204" pitchFamily="34" charset="0"/>
              </a:rPr>
              <a:t/>
            </a:r>
            <a:br>
              <a:rPr lang="ar-DZ" sz="1400" b="1" dirty="0">
                <a:latin typeface="Arial" panose="020B0604020202020204" pitchFamily="34" charset="0"/>
                <a:cs typeface="Arial" panose="020B0604020202020204" pitchFamily="34" charset="0"/>
              </a:rPr>
            </a:br>
            <a:r>
              <a:rPr lang="ar-DZ" sz="1400" b="1" dirty="0">
                <a:latin typeface="Arial" panose="020B0604020202020204" pitchFamily="34" charset="0"/>
                <a:cs typeface="Arial" panose="020B0604020202020204" pitchFamily="34" charset="0"/>
              </a:rPr>
              <a:t/>
            </a:r>
            <a:br>
              <a:rPr lang="ar-DZ" sz="1400" b="1" dirty="0">
                <a:latin typeface="Arial" panose="020B0604020202020204" pitchFamily="34" charset="0"/>
                <a:cs typeface="Arial" panose="020B0604020202020204" pitchFamily="34" charset="0"/>
              </a:rPr>
            </a:br>
            <a:r>
              <a:rPr lang="ar-DZ" sz="1400" b="1" dirty="0">
                <a:latin typeface="Arial" panose="020B0604020202020204" pitchFamily="34" charset="0"/>
                <a:cs typeface="Arial" panose="020B0604020202020204" pitchFamily="34" charset="0"/>
              </a:rPr>
              <a:t/>
            </a:r>
            <a:br>
              <a:rPr lang="ar-DZ" sz="1400" b="1" dirty="0">
                <a:latin typeface="Arial" panose="020B0604020202020204" pitchFamily="34" charset="0"/>
                <a:cs typeface="Arial" panose="020B0604020202020204" pitchFamily="34" charset="0"/>
              </a:rPr>
            </a:br>
            <a:r>
              <a:rPr lang="ar-DZ" sz="1400" b="1" dirty="0">
                <a:solidFill>
                  <a:schemeClr val="bg1"/>
                </a:solidFill>
                <a:latin typeface="Arial" panose="020B0604020202020204" pitchFamily="34" charset="0"/>
                <a:cs typeface="Arial" panose="020B0604020202020204" pitchFamily="34" charset="0"/>
              </a:rPr>
              <a:t/>
            </a:r>
            <a:br>
              <a:rPr lang="ar-DZ" sz="1400" b="1" dirty="0">
                <a:solidFill>
                  <a:schemeClr val="bg1"/>
                </a:solidFill>
                <a:latin typeface="Arial" panose="020B0604020202020204" pitchFamily="34" charset="0"/>
                <a:cs typeface="Arial" panose="020B0604020202020204" pitchFamily="34" charset="0"/>
              </a:rPr>
            </a:br>
            <a:r>
              <a:rPr lang="ar-DZ" sz="1400" b="1" dirty="0">
                <a:solidFill>
                  <a:schemeClr val="bg1"/>
                </a:solidFill>
                <a:latin typeface="Arial" panose="020B0604020202020204" pitchFamily="34" charset="0"/>
                <a:cs typeface="Arial" panose="020B0604020202020204" pitchFamily="34" charset="0"/>
              </a:rPr>
              <a:t/>
            </a:r>
            <a:br>
              <a:rPr lang="ar-DZ" sz="1400" b="1" dirty="0">
                <a:solidFill>
                  <a:schemeClr val="bg1"/>
                </a:solidFill>
                <a:latin typeface="Arial" panose="020B0604020202020204" pitchFamily="34" charset="0"/>
                <a:cs typeface="Arial" panose="020B0604020202020204" pitchFamily="34" charset="0"/>
              </a:rPr>
            </a:br>
            <a:endParaRPr lang="fr-FR" sz="1400" b="1" dirty="0">
              <a:solidFill>
                <a:schemeClr val="bg1"/>
              </a:solidFill>
              <a:latin typeface="Arial" panose="020B0604020202020204" pitchFamily="34" charset="0"/>
              <a:cs typeface="Arial" panose="020B0604020202020204" pitchFamily="34" charset="0"/>
            </a:endParaRPr>
          </a:p>
        </p:txBody>
      </p:sp>
      <p:sp>
        <p:nvSpPr>
          <p:cNvPr id="17" name="Rectangle 16"/>
          <p:cNvSpPr/>
          <p:nvPr/>
        </p:nvSpPr>
        <p:spPr>
          <a:xfrm>
            <a:off x="3783328" y="4679810"/>
            <a:ext cx="2427110" cy="1384995"/>
          </a:xfrm>
          <a:prstGeom prst="rect">
            <a:avLst/>
          </a:prstGeom>
        </p:spPr>
        <p:txBody>
          <a:bodyPr wrap="square">
            <a:spAutoFit/>
          </a:bodyPr>
          <a:lstStyle/>
          <a:p>
            <a:pPr algn="r" rtl="1"/>
            <a:r>
              <a:rPr lang="ar-DZ" sz="1200" b="1" dirty="0">
                <a:latin typeface="Arial" panose="020B0604020202020204" pitchFamily="34" charset="0"/>
                <a:cs typeface="Arial" panose="020B0604020202020204" pitchFamily="34" charset="0"/>
              </a:rPr>
              <a:t>إذا تأخر الأجير الخاص </a:t>
            </a:r>
            <a:r>
              <a:rPr lang="ar-DZ" sz="1200" b="1" dirty="0" smtClean="0">
                <a:latin typeface="Arial" panose="020B0604020202020204" pitchFamily="34" charset="0"/>
                <a:cs typeface="Arial" panose="020B0604020202020204" pitchFamily="34" charset="0"/>
              </a:rPr>
              <a:t>في تســليم </a:t>
            </a:r>
            <a:r>
              <a:rPr lang="ar-DZ" sz="1200" b="1" dirty="0">
                <a:latin typeface="Arial" panose="020B0604020202020204" pitchFamily="34" charset="0"/>
                <a:cs typeface="Arial" panose="020B0604020202020204" pitchFamily="34" charset="0"/>
              </a:rPr>
              <a:t>نفسه في الموعد لم </a:t>
            </a:r>
            <a:r>
              <a:rPr lang="ar-DZ" sz="1200" b="1" dirty="0" smtClean="0">
                <a:latin typeface="Arial" panose="020B0604020202020204" pitchFamily="34" charset="0"/>
                <a:cs typeface="Arial" panose="020B0604020202020204" pitchFamily="34" charset="0"/>
              </a:rPr>
              <a:t>يستحق أجرة </a:t>
            </a:r>
            <a:r>
              <a:rPr lang="ar-DZ" sz="1200" b="1" dirty="0">
                <a:latin typeface="Arial" panose="020B0604020202020204" pitchFamily="34" charset="0"/>
                <a:cs typeface="Arial" panose="020B0604020202020204" pitchFamily="34" charset="0"/>
              </a:rPr>
              <a:t>عن مدة التأخير، </a:t>
            </a:r>
            <a:r>
              <a:rPr lang="ar-DZ" sz="1200" b="1" dirty="0" smtClean="0">
                <a:latin typeface="Arial" panose="020B0604020202020204" pitchFamily="34" charset="0"/>
                <a:cs typeface="Arial" panose="020B0604020202020204" pitchFamily="34" charset="0"/>
              </a:rPr>
              <a:t>وللمستأجر الفسخ</a:t>
            </a:r>
            <a:r>
              <a:rPr lang="ar-DZ" sz="1200" b="1" dirty="0">
                <a:latin typeface="Arial" panose="020B0604020202020204" pitchFamily="34" charset="0"/>
                <a:cs typeface="Arial" panose="020B0604020202020204" pitchFamily="34" charset="0"/>
              </a:rPr>
              <a:t>, يجوز في المشــترك تحديد </a:t>
            </a:r>
            <a:r>
              <a:rPr lang="ar-DZ" sz="1200" b="1" dirty="0" smtClean="0">
                <a:latin typeface="Arial" panose="020B0604020202020204" pitchFamily="34" charset="0"/>
                <a:cs typeface="Arial" panose="020B0604020202020204" pitchFamily="34" charset="0"/>
              </a:rPr>
              <a:t>  </a:t>
            </a:r>
          </a:p>
          <a:p>
            <a:pPr algn="r" rtl="1"/>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   مــدة </a:t>
            </a:r>
            <a:r>
              <a:rPr lang="ar-DZ" sz="1200" b="1" dirty="0">
                <a:latin typeface="Arial" panose="020B0604020202020204" pitchFamily="34" charset="0"/>
                <a:cs typeface="Arial" panose="020B0604020202020204" pitchFamily="34" charset="0"/>
              </a:rPr>
              <a:t>لإنجاز </a:t>
            </a:r>
            <a:r>
              <a:rPr lang="ar-DZ" sz="1200" b="1" dirty="0" smtClean="0">
                <a:latin typeface="Arial" panose="020B0604020202020204" pitchFamily="34" charset="0"/>
                <a:cs typeface="Arial" panose="020B0604020202020204" pitchFamily="34" charset="0"/>
              </a:rPr>
              <a:t>العمل</a:t>
            </a:r>
            <a:r>
              <a:rPr lang="ar-DZ" sz="1200" b="1" dirty="0">
                <a:latin typeface="Arial" panose="020B0604020202020204" pitchFamily="34" charset="0"/>
                <a:cs typeface="Arial" panose="020B0604020202020204" pitchFamily="34" charset="0"/>
              </a:rPr>
              <a:t>، فإذا لم ينجز العمل </a:t>
            </a:r>
            <a:endParaRPr lang="ar-DZ" sz="1200" b="1" dirty="0" smtClean="0">
              <a:latin typeface="Arial" panose="020B0604020202020204" pitchFamily="34" charset="0"/>
              <a:cs typeface="Arial" panose="020B0604020202020204" pitchFamily="34" charset="0"/>
            </a:endParaRPr>
          </a:p>
          <a:p>
            <a:pPr algn="r" rtl="1"/>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     للمستأجر </a:t>
            </a:r>
            <a:r>
              <a:rPr lang="ar-DZ" sz="1200" b="1" dirty="0">
                <a:latin typeface="Arial" panose="020B0604020202020204" pitchFamily="34" charset="0"/>
                <a:cs typeface="Arial" panose="020B0604020202020204" pitchFamily="34" charset="0"/>
              </a:rPr>
              <a:t>الفسخ أو الاتفاق على مدة </a:t>
            </a:r>
            <a:endParaRPr lang="ar-DZ" sz="1200" b="1" dirty="0" smtClean="0">
              <a:latin typeface="Arial" panose="020B0604020202020204" pitchFamily="34" charset="0"/>
              <a:cs typeface="Arial" panose="020B0604020202020204" pitchFamily="34" charset="0"/>
            </a:endParaRPr>
          </a:p>
          <a:p>
            <a:pPr algn="r" rtl="1"/>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        أخرى </a:t>
            </a:r>
            <a:r>
              <a:rPr lang="ar-DZ" sz="1200" b="1" dirty="0">
                <a:latin typeface="Arial" panose="020B0604020202020204" pitchFamily="34" charset="0"/>
                <a:cs typeface="Arial" panose="020B0604020202020204" pitchFamily="34" charset="0"/>
              </a:rPr>
              <a:t>، لا مانع من أخذ العربون ،</a:t>
            </a:r>
            <a:br>
              <a:rPr lang="ar-DZ" sz="1200" b="1" dirty="0">
                <a:latin typeface="Arial" panose="020B0604020202020204" pitchFamily="34" charset="0"/>
                <a:cs typeface="Arial" panose="020B0604020202020204" pitchFamily="34" charset="0"/>
              </a:rPr>
            </a:br>
            <a:endParaRPr lang="fr-FR" sz="12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01154780"/>
      </p:ext>
    </p:extLst>
  </p:cSld>
  <p:clrMapOvr>
    <a:masterClrMapping/>
  </p:clrMapOvr>
  <mc:AlternateContent xmlns:mc="http://schemas.openxmlformats.org/markup-compatibility/2006" xmlns:p14="http://schemas.microsoft.com/office/powerpoint/2010/main">
    <mc:Choice Requires="p14">
      <p:transition spd="slow" p14:dur="2000" advTm="180980"/>
    </mc:Choice>
    <mc:Fallback xmlns="">
      <p:transition spd="slow" advTm="180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068317" y="116632"/>
            <a:ext cx="4055366" cy="768085"/>
          </a:xfrm>
        </p:spPr>
        <p:txBody>
          <a:bodyPr>
            <a:normAutofit fontScale="55000" lnSpcReduction="20000"/>
          </a:bodyPr>
          <a:lstStyle/>
          <a:p>
            <a:pPr rtl="1"/>
            <a:r>
              <a:rPr lang="ar-DZ" b="1" dirty="0">
                <a:latin typeface="Arial" panose="020B0604020202020204" pitchFamily="34" charset="0"/>
              </a:rPr>
              <a:t>معيار </a:t>
            </a:r>
            <a:r>
              <a:rPr lang="ar-DZ" b="1" dirty="0" smtClean="0">
                <a:latin typeface="Arial" panose="020B0604020202020204" pitchFamily="34" charset="0"/>
              </a:rPr>
              <a:t>23 الوكالة </a:t>
            </a:r>
            <a:r>
              <a:rPr lang="ar-DZ" b="1" dirty="0">
                <a:latin typeface="Arial" panose="020B0604020202020204" pitchFamily="34" charset="0"/>
              </a:rPr>
              <a:t>وتصرف </a:t>
            </a:r>
            <a:r>
              <a:rPr lang="ar-DZ" b="1" dirty="0" smtClean="0">
                <a:latin typeface="Arial" panose="020B0604020202020204" pitchFamily="34" charset="0"/>
              </a:rPr>
              <a:t>الفضولي</a:t>
            </a:r>
            <a:endParaRPr lang="ko-KR" altLang="en-US" b="1" dirty="0">
              <a:latin typeface="Arial" panose="020B0604020202020204" pitchFamily="34" charset="0"/>
            </a:endParaRPr>
          </a:p>
        </p:txBody>
      </p:sp>
      <p:grpSp>
        <p:nvGrpSpPr>
          <p:cNvPr id="10" name="Group 9"/>
          <p:cNvGrpSpPr/>
          <p:nvPr/>
        </p:nvGrpSpPr>
        <p:grpSpPr>
          <a:xfrm>
            <a:off x="1" y="986911"/>
            <a:ext cx="6050841" cy="1374823"/>
            <a:chOff x="-89753" y="1335953"/>
            <a:chExt cx="4538128" cy="355245"/>
          </a:xfrm>
        </p:grpSpPr>
        <p:sp>
          <p:nvSpPr>
            <p:cNvPr id="5" name="Rectangle 4"/>
            <p:cNvSpPr/>
            <p:nvPr/>
          </p:nvSpPr>
          <p:spPr>
            <a:xfrm>
              <a:off x="-13554" y="1335953"/>
              <a:ext cx="4461929" cy="3552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rtl="1"/>
              <a:r>
                <a:rPr lang="ar-DZ" altLang="ko-KR" sz="1400" b="1" u="sng" dirty="0" smtClean="0">
                  <a:latin typeface="Arial" panose="020B0604020202020204" pitchFamily="34" charset="0"/>
                  <a:cs typeface="Arial" panose="020B0604020202020204" pitchFamily="34" charset="0"/>
                </a:rPr>
                <a:t>التقديم: </a:t>
              </a:r>
              <a:r>
                <a:rPr lang="ar-DZ" sz="1200" b="1" dirty="0" smtClean="0">
                  <a:latin typeface="Arial" panose="020B0604020202020204" pitchFamily="34" charset="0"/>
                  <a:cs typeface="Arial" panose="020B0604020202020204" pitchFamily="34" charset="0"/>
                </a:rPr>
                <a:t>يهدف </a:t>
              </a:r>
              <a:r>
                <a:rPr lang="ar-DZ" sz="1200" b="1" dirty="0">
                  <a:latin typeface="Arial" panose="020B0604020202020204" pitchFamily="34" charset="0"/>
                  <a:cs typeface="Arial" panose="020B0604020202020204" pitchFamily="34" charset="0"/>
                </a:rPr>
                <a:t>هــذا المعيار إلى بيان أحــكام الوكالة في مجال المؤسســات </a:t>
              </a:r>
              <a:r>
                <a:rPr lang="ar-DZ" sz="1200" b="1" dirty="0" smtClean="0">
                  <a:latin typeface="Arial" panose="020B0604020202020204" pitchFamily="34" charset="0"/>
                  <a:cs typeface="Arial" panose="020B0604020202020204" pitchFamily="34" charset="0"/>
                </a:rPr>
                <a:t>المالية الإسلامية (المؤسسة/ المؤسسات) وذلك </a:t>
              </a:r>
              <a:r>
                <a:rPr lang="ar-DZ" sz="1200" b="1" dirty="0">
                  <a:latin typeface="Arial" panose="020B0604020202020204" pitchFamily="34" charset="0"/>
                  <a:cs typeface="Arial" panose="020B0604020202020204" pitchFamily="34" charset="0"/>
                </a:rPr>
                <a:t>بإنابة الغير عن المؤسسة، أو نيابتها </a:t>
              </a:r>
              <a:r>
                <a:rPr lang="ar-DZ" sz="1200" b="1" dirty="0" smtClean="0">
                  <a:latin typeface="Arial" panose="020B0604020202020204" pitchFamily="34" charset="0"/>
                  <a:cs typeface="Arial" panose="020B0604020202020204" pitchFamily="34" charset="0"/>
                </a:rPr>
                <a:t>عن الغير ،سواء في العقود والتصرفات ،أم الإجراءات، أم إدارة أموال الغير ، أم استثمارها، وما </a:t>
              </a:r>
              <a:r>
                <a:rPr lang="ar-DZ" sz="1200" b="1" dirty="0">
                  <a:latin typeface="Arial" panose="020B0604020202020204" pitchFamily="34" charset="0"/>
                  <a:cs typeface="Arial" panose="020B0604020202020204" pitchFamily="34" charset="0"/>
                </a:rPr>
                <a:t>يشترط لصحة الوكالة، وأحوالها المختلفة وآثارها، وصلاحيات ومسؤوليات </a:t>
              </a:r>
              <a:r>
                <a:rPr lang="ar-DZ" sz="1200" b="1" dirty="0" smtClean="0">
                  <a:latin typeface="Arial" panose="020B0604020202020204" pitchFamily="34" charset="0"/>
                  <a:cs typeface="Arial" panose="020B0604020202020204" pitchFamily="34" charset="0"/>
                </a:rPr>
                <a:t>كل من </a:t>
              </a:r>
              <a:r>
                <a:rPr lang="ar-DZ" sz="1200" b="1" dirty="0">
                  <a:latin typeface="Arial" panose="020B0604020202020204" pitchFamily="34" charset="0"/>
                  <a:cs typeface="Arial" panose="020B0604020202020204" pitchFamily="34" charset="0"/>
                </a:rPr>
                <a:t>الموكل </a:t>
              </a:r>
              <a:r>
                <a:rPr lang="ar-DZ" sz="1200" b="1" dirty="0" smtClean="0">
                  <a:latin typeface="Arial" panose="020B0604020202020204" pitchFamily="34" charset="0"/>
                  <a:cs typeface="Arial" panose="020B0604020202020204" pitchFamily="34" charset="0"/>
                </a:rPr>
                <a:t>والوكيل. كما </a:t>
              </a:r>
              <a:r>
                <a:rPr lang="ar-DZ" sz="1200" b="1" dirty="0">
                  <a:latin typeface="Arial" panose="020B0604020202020204" pitchFamily="34" charset="0"/>
                  <a:cs typeface="Arial" panose="020B0604020202020204" pitchFamily="34" charset="0"/>
                </a:rPr>
                <a:t>يهــدف المعيار إلى بيــان التصرف عن الغيــر دون تفويض منه </a:t>
              </a:r>
              <a:r>
                <a:rPr lang="ar-DZ" sz="1200" b="1" dirty="0" smtClean="0">
                  <a:latin typeface="Arial" panose="020B0604020202020204" pitchFamily="34" charset="0"/>
                  <a:cs typeface="Arial" panose="020B0604020202020204" pitchFamily="34" charset="0"/>
                </a:rPr>
                <a:t>(تصرف</a:t>
              </a: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الفضولي) </a:t>
              </a:r>
              <a:r>
                <a:rPr lang="ar-DZ" sz="1200" b="1" dirty="0">
                  <a:latin typeface="Arial" panose="020B0604020202020204" pitchFamily="34" charset="0"/>
                  <a:cs typeface="Arial" panose="020B0604020202020204" pitchFamily="34" charset="0"/>
                </a:rPr>
                <a:t>وما يترتب على ذلك من أحكام </a:t>
              </a:r>
              <a:r>
                <a:rPr lang="ar-DZ" sz="1200" b="1" dirty="0" smtClean="0">
                  <a:latin typeface="Arial" panose="020B0604020202020204" pitchFamily="34" charset="0"/>
                  <a:cs typeface="Arial" panose="020B0604020202020204" pitchFamily="34" charset="0"/>
                </a:rPr>
                <a:t>,</a:t>
              </a:r>
              <a:endParaRPr lang="ko-KR" altLang="en-US" sz="1200" b="1" dirty="0">
                <a:latin typeface="Arial" panose="020B0604020202020204" pitchFamily="34" charset="0"/>
                <a:cs typeface="Arial" panose="020B0604020202020204" pitchFamily="34" charset="0"/>
              </a:endParaRPr>
            </a:p>
          </p:txBody>
        </p:sp>
        <p:sp>
          <p:nvSpPr>
            <p:cNvPr id="6" name="Rectangle 5"/>
            <p:cNvSpPr/>
            <p:nvPr/>
          </p:nvSpPr>
          <p:spPr>
            <a:xfrm>
              <a:off x="-89753" y="1335953"/>
              <a:ext cx="228601" cy="355245"/>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11" name="TextBox 10"/>
          <p:cNvSpPr txBox="1"/>
          <p:nvPr/>
        </p:nvSpPr>
        <p:spPr>
          <a:xfrm>
            <a:off x="101600" y="2580929"/>
            <a:ext cx="5949242" cy="1046440"/>
          </a:xfrm>
          <a:prstGeom prst="rect">
            <a:avLst/>
          </a:prstGeom>
          <a:noFill/>
        </p:spPr>
        <p:txBody>
          <a:bodyPr wrap="square" rtlCol="0">
            <a:spAutoFit/>
          </a:bodyPr>
          <a:lstStyle/>
          <a:p>
            <a:pPr algn="r"/>
            <a:r>
              <a:rPr lang="ar-DZ" sz="1400" b="1" u="sng" dirty="0">
                <a:latin typeface="Arial" panose="020B0604020202020204" pitchFamily="34" charset="0"/>
                <a:cs typeface="Arial" panose="020B0604020202020204" pitchFamily="34" charset="0"/>
              </a:rPr>
              <a:t>نطاق المعيار </a:t>
            </a:r>
            <a:r>
              <a:rPr lang="ar-DZ" sz="1400" b="1" u="sng" dirty="0" smtClean="0">
                <a:latin typeface="Arial" panose="020B0604020202020204" pitchFamily="34" charset="0"/>
                <a:cs typeface="Arial" panose="020B0604020202020204" pitchFamily="34" charset="0"/>
              </a:rPr>
              <a:t>:</a:t>
            </a:r>
            <a:r>
              <a:rPr lang="ar-DZ" sz="1200" b="1" dirty="0">
                <a:latin typeface="Arial" panose="020B0604020202020204" pitchFamily="34" charset="0"/>
                <a:cs typeface="Arial" panose="020B0604020202020204" pitchFamily="34" charset="0"/>
              </a:rPr>
              <a:t>يتنــاول هذا المعيار الوكالة وتصرف الفضولي فــي المعاملات المالية </a:t>
            </a:r>
            <a:r>
              <a:rPr lang="ar-DZ" sz="1200" b="1" dirty="0" smtClean="0">
                <a:latin typeface="Arial" panose="020B0604020202020204" pitchFamily="34" charset="0"/>
                <a:cs typeface="Arial" panose="020B0604020202020204" pitchFamily="34" charset="0"/>
              </a:rPr>
              <a:t>لإبرام العقود</a:t>
            </a:r>
            <a:r>
              <a:rPr lang="ar-DZ" sz="1200" b="1" dirty="0">
                <a:latin typeface="Arial" panose="020B0604020202020204" pitchFamily="34" charset="0"/>
                <a:cs typeface="Arial" panose="020B0604020202020204" pitchFamily="34" charset="0"/>
              </a:rPr>
              <a:t>، مثــل </a:t>
            </a:r>
            <a:r>
              <a:rPr lang="ar-DZ" sz="1200" b="1" dirty="0" smtClean="0">
                <a:latin typeface="Arial" panose="020B0604020202020204" pitchFamily="34" charset="0"/>
                <a:cs typeface="Arial" panose="020B0604020202020204" pitchFamily="34" charset="0"/>
              </a:rPr>
              <a:t>البيع والإجارة </a:t>
            </a:r>
            <a:r>
              <a:rPr lang="ar-DZ" sz="1200" b="1" dirty="0">
                <a:latin typeface="Arial" panose="020B0604020202020204" pitchFamily="34" charset="0"/>
                <a:cs typeface="Arial" panose="020B0604020202020204" pitchFamily="34" charset="0"/>
              </a:rPr>
              <a:t>والصلح، أو للقيام بالتصرفات أو الخدمات أو </a:t>
            </a:r>
            <a:r>
              <a:rPr lang="ar-DZ" sz="1200" b="1" dirty="0" smtClean="0">
                <a:latin typeface="Arial" panose="020B0604020202020204" pitchFamily="34" charset="0"/>
                <a:cs typeface="Arial" panose="020B0604020202020204" pitchFamily="34" charset="0"/>
              </a:rPr>
              <a:t>الأعمال المادية، مثل القبض والدفع والتسلم والتسليم كما يطبق على إدارة الأموال والعقارات</a:t>
            </a: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والوكالة بالاستثمار. ولا </a:t>
            </a:r>
            <a:r>
              <a:rPr lang="ar-DZ" sz="1200" b="1" dirty="0">
                <a:latin typeface="Arial" panose="020B0604020202020204" pitchFamily="34" charset="0"/>
                <a:cs typeface="Arial" panose="020B0604020202020204" pitchFamily="34" charset="0"/>
              </a:rPr>
              <a:t>يتناول هذا المعيــار الوكالة أو تصرفات الفضولي فــي مجال </a:t>
            </a:r>
            <a:r>
              <a:rPr lang="ar-DZ" sz="1200" b="1" dirty="0" smtClean="0">
                <a:latin typeface="Arial" panose="020B0604020202020204" pitchFamily="34" charset="0"/>
                <a:cs typeface="Arial" panose="020B0604020202020204" pitchFamily="34" charset="0"/>
              </a:rPr>
              <a:t>العبادات، مثل </a:t>
            </a:r>
            <a:r>
              <a:rPr lang="ar-DZ" sz="1200" b="1" dirty="0">
                <a:latin typeface="Arial" panose="020B0604020202020204" pitchFamily="34" charset="0"/>
                <a:cs typeface="Arial" panose="020B0604020202020204" pitchFamily="34" charset="0"/>
              </a:rPr>
              <a:t>أداء الزكاة لأن للزكاة </a:t>
            </a:r>
            <a:r>
              <a:rPr lang="ar-DZ" sz="1200" b="1" dirty="0" smtClean="0">
                <a:latin typeface="Arial" panose="020B0604020202020204" pitchFamily="34" charset="0"/>
                <a:cs typeface="Arial" panose="020B0604020202020204" pitchFamily="34" charset="0"/>
              </a:rPr>
              <a:t>معيارا خاصا </a:t>
            </a:r>
            <a:r>
              <a:rPr lang="ar-DZ" sz="1200" b="1" dirty="0">
                <a:latin typeface="Arial" panose="020B0604020202020204" pitchFamily="34" charset="0"/>
                <a:cs typeface="Arial" panose="020B0604020202020204" pitchFamily="34" charset="0"/>
              </a:rPr>
              <a:t>بها ولا الوكالة في مجال الأحوال </a:t>
            </a:r>
            <a:r>
              <a:rPr lang="ar-DZ" sz="1200" b="1" dirty="0" smtClean="0">
                <a:latin typeface="Arial" panose="020B0604020202020204" pitchFamily="34" charset="0"/>
                <a:cs typeface="Arial" panose="020B0604020202020204" pitchFamily="34" charset="0"/>
              </a:rPr>
              <a:t>الشــخصية أو </a:t>
            </a:r>
            <a:r>
              <a:rPr lang="ar-DZ" sz="1200" b="1" dirty="0">
                <a:latin typeface="Arial" panose="020B0604020202020204" pitchFamily="34" charset="0"/>
                <a:cs typeface="Arial" panose="020B0604020202020204" pitchFamily="34" charset="0"/>
              </a:rPr>
              <a:t>العقوبات، أو الوكالة بالخصومة </a:t>
            </a:r>
            <a:r>
              <a:rPr lang="ar-DZ" sz="1200" b="1" dirty="0" smtClean="0">
                <a:latin typeface="Arial" panose="020B0604020202020204" pitchFamily="34" charset="0"/>
                <a:cs typeface="Arial" panose="020B0604020202020204" pitchFamily="34" charset="0"/>
              </a:rPr>
              <a:t>(المحاماة والمرافعة)، </a:t>
            </a:r>
            <a:r>
              <a:rPr lang="ar-DZ" sz="1200" b="1" dirty="0">
                <a:latin typeface="Arial" panose="020B0604020202020204" pitchFamily="34" charset="0"/>
                <a:cs typeface="Arial" panose="020B0604020202020204" pitchFamily="34" charset="0"/>
              </a:rPr>
              <a:t>كما لا يشــمل الوكالة </a:t>
            </a:r>
            <a:r>
              <a:rPr lang="ar-DZ" sz="1200" b="1" dirty="0" smtClean="0">
                <a:latin typeface="Arial" panose="020B0604020202020204" pitchFamily="34" charset="0"/>
                <a:cs typeface="Arial" panose="020B0604020202020204" pitchFamily="34" charset="0"/>
              </a:rPr>
              <a:t>في الاعتمادات </a:t>
            </a:r>
            <a:r>
              <a:rPr lang="ar-DZ" sz="1200" b="1" dirty="0">
                <a:latin typeface="Arial" panose="020B0604020202020204" pitchFamily="34" charset="0"/>
                <a:cs typeface="Arial" panose="020B0604020202020204" pitchFamily="34" charset="0"/>
              </a:rPr>
              <a:t>المستندية؛ لأن لها </a:t>
            </a:r>
            <a:r>
              <a:rPr lang="ar-DZ" sz="1200" b="1" dirty="0" smtClean="0">
                <a:latin typeface="Arial" panose="020B0604020202020204" pitchFamily="34" charset="0"/>
                <a:cs typeface="Arial" panose="020B0604020202020204" pitchFamily="34" charset="0"/>
              </a:rPr>
              <a:t>معيارا  خاصا بها, </a:t>
            </a:r>
            <a:endParaRPr lang="ko-KR" altLang="en-US" sz="1200" b="1" u="sng"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2" name="Left Arrow 11"/>
          <p:cNvSpPr/>
          <p:nvPr/>
        </p:nvSpPr>
        <p:spPr>
          <a:xfrm rot="20722497">
            <a:off x="5930549" y="481563"/>
            <a:ext cx="5749840" cy="1193061"/>
          </a:xfrm>
          <a:custGeom>
            <a:avLst/>
            <a:gdLst/>
            <a:ahLst/>
            <a:cxnLst/>
            <a:rect l="l" t="t" r="r" b="b"/>
            <a:pathLst>
              <a:path w="4312380" h="894796">
                <a:moveTo>
                  <a:pt x="4312380" y="117603"/>
                </a:moveTo>
                <a:lnTo>
                  <a:pt x="4140261" y="777193"/>
                </a:lnTo>
                <a:lnTo>
                  <a:pt x="497381" y="777193"/>
                </a:lnTo>
                <a:lnTo>
                  <a:pt x="497381" y="894796"/>
                </a:lnTo>
                <a:lnTo>
                  <a:pt x="0" y="447398"/>
                </a:lnTo>
                <a:lnTo>
                  <a:pt x="497381" y="0"/>
                </a:lnTo>
                <a:lnTo>
                  <a:pt x="497381" y="11760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r"/>
            <a:r>
              <a:rPr lang="ar-DZ" sz="1400" b="1" u="sng" dirty="0">
                <a:solidFill>
                  <a:schemeClr val="bg1"/>
                </a:solidFill>
                <a:latin typeface="Arial" panose="020B0604020202020204" pitchFamily="34" charset="0"/>
                <a:cs typeface="Arial" panose="020B0604020202020204" pitchFamily="34" charset="0"/>
              </a:rPr>
              <a:t>تعريف الوكالــة: </a:t>
            </a:r>
            <a:r>
              <a:rPr lang="ar-DZ" sz="1400" b="1" dirty="0">
                <a:solidFill>
                  <a:schemeClr val="bg1"/>
                </a:solidFill>
                <a:latin typeface="Arial" panose="020B0604020202020204" pitchFamily="34" charset="0"/>
                <a:cs typeface="Arial" panose="020B0604020202020204" pitchFamily="34" charset="0"/>
              </a:rPr>
              <a:t>هي إنابــة الإنســان غيــره فيمــا يقبل النيابــة، وهي مشروعة. الأصل في الوكالة أنهــا عقد غير لازم، فيصح الرجوع عنها من الموكل أو الوكيل وقد تلزم ً أحيانا </a:t>
            </a:r>
          </a:p>
        </p:txBody>
      </p:sp>
      <p:sp>
        <p:nvSpPr>
          <p:cNvPr id="18" name="Left Arrow 17"/>
          <p:cNvSpPr/>
          <p:nvPr/>
        </p:nvSpPr>
        <p:spPr>
          <a:xfrm rot="20722497">
            <a:off x="6209910" y="1556399"/>
            <a:ext cx="5749840" cy="1193061"/>
          </a:xfrm>
          <a:custGeom>
            <a:avLst/>
            <a:gdLst/>
            <a:ahLst/>
            <a:cxnLst/>
            <a:rect l="l" t="t" r="r" b="b"/>
            <a:pathLst>
              <a:path w="4312380" h="894796">
                <a:moveTo>
                  <a:pt x="4312380" y="117603"/>
                </a:moveTo>
                <a:lnTo>
                  <a:pt x="4140261" y="777193"/>
                </a:lnTo>
                <a:lnTo>
                  <a:pt x="497381" y="777193"/>
                </a:lnTo>
                <a:lnTo>
                  <a:pt x="497381" y="894796"/>
                </a:lnTo>
                <a:lnTo>
                  <a:pt x="0" y="447398"/>
                </a:lnTo>
                <a:lnTo>
                  <a:pt x="497381" y="0"/>
                </a:lnTo>
                <a:lnTo>
                  <a:pt x="497381" y="11760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21" name="TextBox 20"/>
          <p:cNvSpPr txBox="1"/>
          <p:nvPr/>
        </p:nvSpPr>
        <p:spPr>
          <a:xfrm rot="20760000">
            <a:off x="7118029" y="1860542"/>
            <a:ext cx="4423112" cy="584775"/>
          </a:xfrm>
          <a:prstGeom prst="rect">
            <a:avLst/>
          </a:prstGeom>
          <a:noFill/>
        </p:spPr>
        <p:txBody>
          <a:bodyPr wrap="square" rtlCol="0">
            <a:spAutoFit/>
          </a:bodyPr>
          <a:lstStyle/>
          <a:p>
            <a:pPr algn="r"/>
            <a:r>
              <a:rPr lang="ar-DZ" sz="1600" b="1" u="sng" dirty="0">
                <a:latin typeface="Arial" panose="020B0604020202020204" pitchFamily="34" charset="0"/>
                <a:cs typeface="Arial" panose="020B0604020202020204" pitchFamily="34" charset="0"/>
              </a:rPr>
              <a:t>أركان الوكالــة</a:t>
            </a:r>
            <a:r>
              <a:rPr lang="ar-DZ" sz="1600" b="1" dirty="0">
                <a:latin typeface="Arial" panose="020B0604020202020204" pitchFamily="34" charset="0"/>
                <a:cs typeface="Arial" panose="020B0604020202020204" pitchFamily="34" charset="0"/>
              </a:rPr>
              <a:t>: الصيغــة والمحــل والطرفــان </a:t>
            </a:r>
            <a:r>
              <a:rPr lang="ar-DZ" sz="1600" b="1" dirty="0" smtClean="0">
                <a:latin typeface="Arial" panose="020B0604020202020204" pitchFamily="34" charset="0"/>
                <a:cs typeface="Arial" panose="020B0604020202020204" pitchFamily="34" charset="0"/>
              </a:rPr>
              <a:t>الموكل، والوكيل</a:t>
            </a:r>
            <a:r>
              <a:rPr lang="ar-DZ" sz="1600" b="1" dirty="0">
                <a:latin typeface="Arial" panose="020B0604020202020204" pitchFamily="34" charset="0"/>
                <a:cs typeface="Arial" panose="020B0604020202020204" pitchFamily="34" charset="0"/>
              </a:rPr>
              <a:t>. </a:t>
            </a:r>
            <a:br>
              <a:rPr lang="ar-DZ" sz="1600" b="1" dirty="0">
                <a:latin typeface="Arial" panose="020B0604020202020204" pitchFamily="34" charset="0"/>
                <a:cs typeface="Arial" panose="020B0604020202020204" pitchFamily="34" charset="0"/>
              </a:rPr>
            </a:br>
            <a:endParaRPr lang="ko-KR" altLang="en-US" sz="1600" b="1" dirty="0">
              <a:solidFill>
                <a:schemeClr val="bg1"/>
              </a:solidFill>
              <a:latin typeface="Arial" panose="020B0604020202020204" pitchFamily="34" charset="0"/>
              <a:cs typeface="Arial" panose="020B0604020202020204" pitchFamily="34" charset="0"/>
            </a:endParaRPr>
          </a:p>
        </p:txBody>
      </p:sp>
      <p:sp>
        <p:nvSpPr>
          <p:cNvPr id="23" name="Left Arrow 22"/>
          <p:cNvSpPr/>
          <p:nvPr/>
        </p:nvSpPr>
        <p:spPr>
          <a:xfrm rot="20722497">
            <a:off x="6526982" y="2685559"/>
            <a:ext cx="5605206" cy="1193061"/>
          </a:xfrm>
          <a:custGeom>
            <a:avLst/>
            <a:gdLst/>
            <a:ahLst/>
            <a:cxnLst/>
            <a:rect l="l" t="t" r="r" b="b"/>
            <a:pathLst>
              <a:path w="4312380" h="894796">
                <a:moveTo>
                  <a:pt x="4312380" y="117603"/>
                </a:moveTo>
                <a:lnTo>
                  <a:pt x="4140261" y="777193"/>
                </a:lnTo>
                <a:lnTo>
                  <a:pt x="497381" y="777193"/>
                </a:lnTo>
                <a:lnTo>
                  <a:pt x="497381" y="894796"/>
                </a:lnTo>
                <a:lnTo>
                  <a:pt x="0" y="447398"/>
                </a:lnTo>
                <a:lnTo>
                  <a:pt x="497381" y="0"/>
                </a:lnTo>
                <a:lnTo>
                  <a:pt x="497381" y="11760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nvGrpSpPr>
          <p:cNvPr id="24" name="Group 23"/>
          <p:cNvGrpSpPr/>
          <p:nvPr/>
        </p:nvGrpSpPr>
        <p:grpSpPr>
          <a:xfrm rot="20760000">
            <a:off x="7053069" y="2933724"/>
            <a:ext cx="4968361" cy="1412664"/>
            <a:chOff x="789827" y="2810440"/>
            <a:chExt cx="2073470" cy="1059497"/>
          </a:xfrm>
        </p:grpSpPr>
        <p:sp>
          <p:nvSpPr>
            <p:cNvPr id="25" name="TextBox 24"/>
            <p:cNvSpPr txBox="1"/>
            <p:nvPr/>
          </p:nvSpPr>
          <p:spPr>
            <a:xfrm>
              <a:off x="803640" y="3616022"/>
              <a:ext cx="2059657" cy="253915"/>
            </a:xfrm>
            <a:prstGeom prst="rect">
              <a:avLst/>
            </a:prstGeom>
            <a:noFill/>
          </p:spPr>
          <p:txBody>
            <a:bodyPr wrap="square" rtlCol="0">
              <a:spAutoFit/>
            </a:bodyPr>
            <a:lstStyle/>
            <a:p>
              <a:endParaRPr lang="ko-KR" altLang="en-US" sz="1600" dirty="0">
                <a:solidFill>
                  <a:schemeClr val="bg1"/>
                </a:solidFill>
                <a:cs typeface="Arial" pitchFamily="34" charset="0"/>
              </a:endParaRPr>
            </a:p>
          </p:txBody>
        </p:sp>
        <p:sp>
          <p:nvSpPr>
            <p:cNvPr id="26" name="TextBox 25"/>
            <p:cNvSpPr txBox="1"/>
            <p:nvPr/>
          </p:nvSpPr>
          <p:spPr>
            <a:xfrm>
              <a:off x="789827" y="2810440"/>
              <a:ext cx="2059657" cy="438581"/>
            </a:xfrm>
            <a:prstGeom prst="rect">
              <a:avLst/>
            </a:prstGeom>
            <a:noFill/>
          </p:spPr>
          <p:txBody>
            <a:bodyPr wrap="square" rtlCol="0">
              <a:spAutoFit/>
            </a:bodyPr>
            <a:lstStyle/>
            <a:p>
              <a:pPr algn="r" rtl="1"/>
              <a:r>
                <a:rPr lang="ar-DZ" altLang="ko-KR" sz="1600" b="1" u="sng" dirty="0" smtClean="0">
                  <a:solidFill>
                    <a:schemeClr val="bg1"/>
                  </a:solidFill>
                  <a:cs typeface="Arial" pitchFamily="34" charset="0"/>
                </a:rPr>
                <a:t>شروط أطراف الوكالة</a:t>
              </a:r>
              <a:r>
                <a:rPr lang="ar-DZ" altLang="ko-KR" sz="1600" b="1" dirty="0" smtClean="0">
                  <a:solidFill>
                    <a:schemeClr val="bg1"/>
                  </a:solidFill>
                  <a:cs typeface="Arial" pitchFamily="34" charset="0"/>
                </a:rPr>
                <a:t>: الموكل: الأهلية والملك الوكيل : الأهلية والعلم</a:t>
              </a:r>
            </a:p>
            <a:p>
              <a:pPr algn="r" rtl="1"/>
              <a:r>
                <a:rPr lang="ar-DZ" altLang="ko-KR" sz="1600" b="1" dirty="0" smtClean="0">
                  <a:solidFill>
                    <a:schemeClr val="bg1"/>
                  </a:solidFill>
                  <a:cs typeface="Arial" pitchFamily="34" charset="0"/>
                </a:rPr>
                <a:t>محل الوكالة: العلم، الملك، تقبل فيه، الإنابة، عدم وجود مانع شرعي,</a:t>
              </a:r>
              <a:endParaRPr lang="ko-KR" altLang="en-US" sz="1600" b="1" dirty="0">
                <a:solidFill>
                  <a:schemeClr val="bg1"/>
                </a:solidFill>
                <a:cs typeface="Arial" pitchFamily="34" charset="0"/>
              </a:endParaRPr>
            </a:p>
          </p:txBody>
        </p:sp>
      </p:grpSp>
      <p:sp>
        <p:nvSpPr>
          <p:cNvPr id="28" name="Left Arrow 27"/>
          <p:cNvSpPr/>
          <p:nvPr/>
        </p:nvSpPr>
        <p:spPr>
          <a:xfrm rot="20722497">
            <a:off x="6881300" y="3836458"/>
            <a:ext cx="5301311" cy="1193061"/>
          </a:xfrm>
          <a:custGeom>
            <a:avLst/>
            <a:gdLst/>
            <a:ahLst/>
            <a:cxnLst/>
            <a:rect l="l" t="t" r="r" b="b"/>
            <a:pathLst>
              <a:path w="4312380" h="894796">
                <a:moveTo>
                  <a:pt x="4312380" y="117603"/>
                </a:moveTo>
                <a:lnTo>
                  <a:pt x="4140261" y="777193"/>
                </a:lnTo>
                <a:lnTo>
                  <a:pt x="497381" y="777193"/>
                </a:lnTo>
                <a:lnTo>
                  <a:pt x="497381" y="894796"/>
                </a:lnTo>
                <a:lnTo>
                  <a:pt x="0" y="447398"/>
                </a:lnTo>
                <a:lnTo>
                  <a:pt x="497381" y="0"/>
                </a:lnTo>
                <a:lnTo>
                  <a:pt x="497381" y="11760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1" name="TextBox 30"/>
          <p:cNvSpPr txBox="1"/>
          <p:nvPr/>
        </p:nvSpPr>
        <p:spPr>
          <a:xfrm rot="20760000">
            <a:off x="7208422" y="4111888"/>
            <a:ext cx="4732239" cy="861774"/>
          </a:xfrm>
          <a:prstGeom prst="rect">
            <a:avLst/>
          </a:prstGeom>
          <a:noFill/>
        </p:spPr>
        <p:txBody>
          <a:bodyPr wrap="square" rtlCol="0">
            <a:spAutoFit/>
          </a:bodyPr>
          <a:lstStyle/>
          <a:p>
            <a:pPr algn="r" rtl="1"/>
            <a:r>
              <a:rPr lang="ar-DZ" altLang="ko-KR" sz="1600" b="1" u="sng" dirty="0" smtClean="0">
                <a:cs typeface="Arial" pitchFamily="34" charset="0"/>
              </a:rPr>
              <a:t>أنواع الوكالة</a:t>
            </a:r>
            <a:r>
              <a:rPr lang="ar-DZ" altLang="ko-KR" sz="1600" b="1" dirty="0" smtClean="0">
                <a:cs typeface="Arial" pitchFamily="34" charset="0"/>
              </a:rPr>
              <a:t>: خاصة وعامة، مقيدة ومطلقة</a:t>
            </a:r>
          </a:p>
          <a:p>
            <a:pPr algn="r" rtl="1"/>
            <a:r>
              <a:rPr lang="ar-DZ" altLang="ko-KR" sz="1600" b="1" dirty="0" smtClean="0">
                <a:cs typeface="Arial" pitchFamily="34" charset="0"/>
              </a:rPr>
              <a:t>بأجر أو دون أجر، لازمة وغير لازمة، </a:t>
            </a:r>
            <a:r>
              <a:rPr lang="ar-DZ" sz="1600" b="1" dirty="0">
                <a:latin typeface="Arial" panose="020B0604020202020204" pitchFamily="34" charset="0"/>
                <a:cs typeface="Arial" panose="020B0604020202020204" pitchFamily="34" charset="0"/>
              </a:rPr>
              <a:t>مؤقتة وغير مؤقتة </a:t>
            </a:r>
            <a:br>
              <a:rPr lang="ar-DZ" sz="1600" b="1" dirty="0">
                <a:latin typeface="Arial" panose="020B0604020202020204" pitchFamily="34" charset="0"/>
                <a:cs typeface="Arial" panose="020B0604020202020204" pitchFamily="34" charset="0"/>
              </a:rPr>
            </a:br>
            <a:endParaRPr lang="ko-KR" altLang="en-US" sz="1600" b="1" dirty="0">
              <a:latin typeface="Arial" panose="020B0604020202020204" pitchFamily="34" charset="0"/>
              <a:cs typeface="Arial" panose="020B0604020202020204" pitchFamily="34" charset="0"/>
            </a:endParaRPr>
          </a:p>
        </p:txBody>
      </p:sp>
      <p:sp>
        <p:nvSpPr>
          <p:cNvPr id="32" name="Left Arrow 11"/>
          <p:cNvSpPr/>
          <p:nvPr/>
        </p:nvSpPr>
        <p:spPr>
          <a:xfrm rot="20722497">
            <a:off x="7102019" y="4954078"/>
            <a:ext cx="5162425" cy="1193061"/>
          </a:xfrm>
          <a:custGeom>
            <a:avLst/>
            <a:gdLst/>
            <a:ahLst/>
            <a:cxnLst/>
            <a:rect l="l" t="t" r="r" b="b"/>
            <a:pathLst>
              <a:path w="4312380" h="894796">
                <a:moveTo>
                  <a:pt x="4312380" y="117603"/>
                </a:moveTo>
                <a:lnTo>
                  <a:pt x="4140261" y="777193"/>
                </a:lnTo>
                <a:lnTo>
                  <a:pt x="497381" y="777193"/>
                </a:lnTo>
                <a:lnTo>
                  <a:pt x="497381" y="894796"/>
                </a:lnTo>
                <a:lnTo>
                  <a:pt x="0" y="447398"/>
                </a:lnTo>
                <a:lnTo>
                  <a:pt x="497381" y="0"/>
                </a:lnTo>
                <a:lnTo>
                  <a:pt x="497381" y="11760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r"/>
            <a:endParaRPr lang="ar-DZ" sz="1400" dirty="0" smtClean="0"/>
          </a:p>
          <a:p>
            <a:pPr algn="r"/>
            <a:endParaRPr lang="ar-DZ" sz="1200" b="1" dirty="0" smtClean="0">
              <a:latin typeface="Arial" panose="020B0604020202020204" pitchFamily="34" charset="0"/>
              <a:cs typeface="Arial" panose="020B0604020202020204" pitchFamily="34" charset="0"/>
            </a:endParaRPr>
          </a:p>
          <a:p>
            <a:pPr algn="r"/>
            <a:endParaRPr lang="ar-DZ" sz="1200" b="1" dirty="0" smtClean="0">
              <a:latin typeface="Arial" panose="020B0604020202020204" pitchFamily="34" charset="0"/>
              <a:cs typeface="Arial" panose="020B0604020202020204" pitchFamily="34" charset="0"/>
            </a:endParaRPr>
          </a:p>
          <a:p>
            <a:pPr algn="r"/>
            <a:r>
              <a:rPr lang="ar-DZ" sz="1200" b="1" u="sng" dirty="0" smtClean="0">
                <a:latin typeface="Arial" panose="020B0604020202020204" pitchFamily="34" charset="0"/>
                <a:cs typeface="Arial" panose="020B0604020202020204" pitchFamily="34" charset="0"/>
              </a:rPr>
              <a:t>انتهاء الوكالة</a:t>
            </a:r>
            <a:r>
              <a:rPr lang="ar-DZ" sz="1200" b="1" dirty="0" smtClean="0">
                <a:latin typeface="Arial" panose="020B0604020202020204" pitchFamily="34" charset="0"/>
                <a:cs typeface="Arial" panose="020B0604020202020204" pitchFamily="34" charset="0"/>
              </a:rPr>
              <a:t>: الموت، العزل، إنجاز الوكيل العمل، وقوع الأمر الذي علق عليه انتهاء الوكالة،</a:t>
            </a:r>
          </a:p>
          <a:p>
            <a:pPr algn="r"/>
            <a:r>
              <a:rPr lang="ar-DZ" sz="1200" b="1" u="sng" dirty="0">
                <a:latin typeface="Arial" panose="020B0604020202020204" pitchFamily="34" charset="0"/>
                <a:cs typeface="Arial" panose="020B0604020202020204" pitchFamily="34" charset="0"/>
              </a:rPr>
              <a:t>تصرف الفضولي</a:t>
            </a:r>
            <a:r>
              <a:rPr lang="ar-DZ" sz="1200" b="1" dirty="0">
                <a:latin typeface="Arial" panose="020B0604020202020204" pitchFamily="34" charset="0"/>
                <a:cs typeface="Arial" panose="020B0604020202020204" pitchFamily="34" charset="0"/>
              </a:rPr>
              <a:t>: الفضولي هو من يتصرف في شؤون الغير دون أن يكون ً وكيلا أو ً مأذونا</a:t>
            </a:r>
            <a:br>
              <a:rPr lang="ar-DZ" sz="1200" b="1" dirty="0">
                <a:latin typeface="Arial" panose="020B0604020202020204" pitchFamily="34" charset="0"/>
                <a:cs typeface="Arial" panose="020B0604020202020204" pitchFamily="34" charset="0"/>
              </a:rPr>
            </a:br>
            <a:r>
              <a:rPr lang="ar-DZ" sz="1200" b="1" dirty="0">
                <a:latin typeface="Arial" panose="020B0604020202020204" pitchFamily="34" charset="0"/>
                <a:cs typeface="Arial" panose="020B0604020202020204" pitchFamily="34" charset="0"/>
              </a:rPr>
              <a:t>له بحكم الشــرع ولو لم يكــن التصرف </a:t>
            </a:r>
            <a:r>
              <a:rPr lang="ar-DZ" sz="1200" b="1" dirty="0" smtClean="0">
                <a:latin typeface="Arial" panose="020B0604020202020204" pitchFamily="34" charset="0"/>
                <a:cs typeface="Arial" panose="020B0604020202020204" pitchFamily="34" charset="0"/>
              </a:rPr>
              <a:t>ضروريا </a:t>
            </a:r>
            <a:r>
              <a:rPr lang="ar-DZ" sz="1200" b="1" dirty="0">
                <a:latin typeface="Arial" panose="020B0604020202020204" pitchFamily="34" charset="0"/>
                <a:cs typeface="Arial" panose="020B0604020202020204" pitchFamily="34" charset="0"/>
              </a:rPr>
              <a:t>ً وعاجــلا، ولو </a:t>
            </a:r>
            <a:r>
              <a:rPr lang="ar-DZ" sz="1200" b="1" dirty="0" smtClean="0">
                <a:latin typeface="Arial" panose="020B0604020202020204" pitchFamily="34" charset="0"/>
                <a:cs typeface="Arial" panose="020B0604020202020204" pitchFamily="34" charset="0"/>
              </a:rPr>
              <a:t>ظهر الفضولي </a:t>
            </a:r>
            <a:r>
              <a:rPr lang="ar-DZ" sz="1200" b="1" dirty="0">
                <a:latin typeface="Arial" panose="020B0604020202020204" pitchFamily="34" charset="0"/>
                <a:cs typeface="Arial" panose="020B0604020202020204" pitchFamily="34" charset="0"/>
              </a:rPr>
              <a:t>بمظهر المتصرف في مال نفسه </a:t>
            </a:r>
            <a:r>
              <a:rPr lang="ar-DZ" sz="1200" b="1" dirty="0" smtClean="0">
                <a:latin typeface="Arial" panose="020B0604020202020204" pitchFamily="34" charset="0"/>
                <a:cs typeface="Arial" panose="020B0604020202020204" pitchFamily="34" charset="0"/>
              </a:rPr>
              <a:t>، </a:t>
            </a:r>
            <a:r>
              <a:rPr lang="ar-DZ" sz="1200" b="1" dirty="0">
                <a:latin typeface="Arial" panose="020B0604020202020204" pitchFamily="34" charset="0"/>
                <a:cs typeface="Arial" panose="020B0604020202020204" pitchFamily="34" charset="0"/>
              </a:rPr>
              <a:t>عقــد الفضولي موقوف على إجازة صاحــب الحق </a:t>
            </a:r>
            <a:br>
              <a:rPr lang="ar-DZ" sz="1200" b="1" dirty="0">
                <a:latin typeface="Arial" panose="020B0604020202020204" pitchFamily="34" charset="0"/>
                <a:cs typeface="Arial" panose="020B0604020202020204" pitchFamily="34" charset="0"/>
              </a:rPr>
            </a:b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endParaRPr lang="ar-DZ" sz="1200" b="1" dirty="0">
              <a:solidFill>
                <a:schemeClr val="bg1"/>
              </a:solidFill>
              <a:latin typeface="Arial" panose="020B0604020202020204" pitchFamily="34" charset="0"/>
              <a:cs typeface="Arial" panose="020B0604020202020204" pitchFamily="34" charset="0"/>
            </a:endParaRPr>
          </a:p>
        </p:txBody>
      </p:sp>
      <p:grpSp>
        <p:nvGrpSpPr>
          <p:cNvPr id="33" name="Group 9"/>
          <p:cNvGrpSpPr/>
          <p:nvPr/>
        </p:nvGrpSpPr>
        <p:grpSpPr>
          <a:xfrm>
            <a:off x="1" y="3832328"/>
            <a:ext cx="6050841" cy="1374823"/>
            <a:chOff x="-89753" y="1335953"/>
            <a:chExt cx="4538128" cy="355245"/>
          </a:xfrm>
        </p:grpSpPr>
        <p:sp>
          <p:nvSpPr>
            <p:cNvPr id="34" name="Rectangle 33"/>
            <p:cNvSpPr/>
            <p:nvPr/>
          </p:nvSpPr>
          <p:spPr>
            <a:xfrm>
              <a:off x="-13554" y="1335953"/>
              <a:ext cx="4461929" cy="3552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rtl="1"/>
              <a:endParaRPr lang="ko-KR" altLang="en-US" sz="1200" b="1" dirty="0">
                <a:latin typeface="Arial" panose="020B0604020202020204" pitchFamily="34" charset="0"/>
                <a:cs typeface="Arial" panose="020B0604020202020204" pitchFamily="34" charset="0"/>
              </a:endParaRPr>
            </a:p>
          </p:txBody>
        </p:sp>
        <p:sp>
          <p:nvSpPr>
            <p:cNvPr id="35" name="Rectangle 34"/>
            <p:cNvSpPr/>
            <p:nvPr/>
          </p:nvSpPr>
          <p:spPr>
            <a:xfrm>
              <a:off x="-89753" y="1335953"/>
              <a:ext cx="228601" cy="355245"/>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16" name="Rectangle 15"/>
          <p:cNvSpPr/>
          <p:nvPr/>
        </p:nvSpPr>
        <p:spPr>
          <a:xfrm>
            <a:off x="101601" y="3879978"/>
            <a:ext cx="5949242" cy="1200329"/>
          </a:xfrm>
          <a:prstGeom prst="rect">
            <a:avLst/>
          </a:prstGeom>
        </p:spPr>
        <p:txBody>
          <a:bodyPr wrap="square">
            <a:spAutoFit/>
          </a:bodyPr>
          <a:lstStyle/>
          <a:p>
            <a:pPr algn="just" rtl="1"/>
            <a:r>
              <a:rPr lang="ar-DZ" sz="1200" b="1" u="sng" dirty="0">
                <a:solidFill>
                  <a:schemeClr val="bg1"/>
                </a:solidFill>
                <a:latin typeface="Arial" panose="020B0604020202020204" pitchFamily="34" charset="0"/>
                <a:cs typeface="Arial" panose="020B0604020202020204" pitchFamily="34" charset="0"/>
              </a:rPr>
              <a:t>التزامات الموكل </a:t>
            </a:r>
            <a:r>
              <a:rPr lang="ar-DZ" sz="1200" b="1" u="sng" dirty="0" smtClean="0">
                <a:solidFill>
                  <a:schemeClr val="bg1"/>
                </a:solidFill>
                <a:latin typeface="Arial" panose="020B0604020202020204" pitchFamily="34" charset="0"/>
                <a:cs typeface="Arial" panose="020B0604020202020204" pitchFamily="34" charset="0"/>
              </a:rPr>
              <a:t>:</a:t>
            </a:r>
            <a:r>
              <a:rPr lang="ar-DZ" sz="1200" b="1" u="sng" dirty="0">
                <a:solidFill>
                  <a:schemeClr val="bg1"/>
                </a:solidFill>
                <a:latin typeface="Arial" panose="020B0604020202020204" pitchFamily="34" charset="0"/>
                <a:cs typeface="Arial" panose="020B0604020202020204" pitchFamily="34" charset="0"/>
              </a:rPr>
              <a:t> </a:t>
            </a:r>
            <a:r>
              <a:rPr lang="ar-DZ" sz="1200" b="1" dirty="0">
                <a:solidFill>
                  <a:schemeClr val="bg1"/>
                </a:solidFill>
                <a:latin typeface="Arial" panose="020B0604020202020204" pitchFamily="34" charset="0"/>
                <a:cs typeface="Arial" panose="020B0604020202020204" pitchFamily="34" charset="0"/>
              </a:rPr>
              <a:t>المصروفات والثمن في الوكالة بالشراء على </a:t>
            </a:r>
            <a:r>
              <a:rPr lang="ar-DZ" sz="1200" b="1" dirty="0" smtClean="0">
                <a:solidFill>
                  <a:schemeClr val="bg1"/>
                </a:solidFill>
                <a:latin typeface="Arial" panose="020B0604020202020204" pitchFamily="34" charset="0"/>
                <a:cs typeface="Arial" panose="020B0604020202020204" pitchFamily="34" charset="0"/>
              </a:rPr>
              <a:t>الموكل،</a:t>
            </a:r>
            <a:r>
              <a:rPr lang="ar-DZ" sz="1200" b="1" dirty="0">
                <a:solidFill>
                  <a:schemeClr val="bg1"/>
                </a:solidFill>
                <a:latin typeface="Arial" panose="020B0604020202020204" pitchFamily="34" charset="0"/>
                <a:cs typeface="Arial" panose="020B0604020202020204" pitchFamily="34" charset="0"/>
              </a:rPr>
              <a:t> </a:t>
            </a:r>
            <a:r>
              <a:rPr lang="ar-DZ" sz="1200" b="1" dirty="0" smtClean="0">
                <a:solidFill>
                  <a:schemeClr val="bg1"/>
                </a:solidFill>
                <a:latin typeface="Arial" panose="020B0604020202020204" pitchFamily="34" charset="0"/>
                <a:cs typeface="Arial" panose="020B0604020202020204" pitchFamily="34" charset="0"/>
              </a:rPr>
              <a:t>وعليه أن </a:t>
            </a:r>
            <a:r>
              <a:rPr lang="ar-DZ" sz="1200" b="1" dirty="0">
                <a:solidFill>
                  <a:schemeClr val="bg1"/>
                </a:solidFill>
                <a:latin typeface="Arial" panose="020B0604020202020204" pitchFamily="34" charset="0"/>
                <a:cs typeface="Arial" panose="020B0604020202020204" pitchFamily="34" charset="0"/>
              </a:rPr>
              <a:t>يدفــع إلى الوكيل </a:t>
            </a:r>
            <a:r>
              <a:rPr lang="ar-DZ" sz="1200" b="1" dirty="0" smtClean="0">
                <a:solidFill>
                  <a:schemeClr val="bg1"/>
                </a:solidFill>
                <a:latin typeface="Arial" panose="020B0604020202020204" pitchFamily="34" charset="0"/>
                <a:cs typeface="Arial" panose="020B0604020202020204" pitchFamily="34" charset="0"/>
              </a:rPr>
              <a:t>الثمن والمصروفــات التي </a:t>
            </a:r>
            <a:r>
              <a:rPr lang="ar-DZ" sz="1200" b="1" dirty="0">
                <a:solidFill>
                  <a:schemeClr val="bg1"/>
                </a:solidFill>
                <a:latin typeface="Arial" panose="020B0604020202020204" pitchFamily="34" charset="0"/>
                <a:cs typeface="Arial" panose="020B0604020202020204" pitchFamily="34" charset="0"/>
              </a:rPr>
              <a:t>تتعلق بالمحل الموكل </a:t>
            </a:r>
            <a:r>
              <a:rPr lang="ar-DZ" sz="1200" b="1" dirty="0" smtClean="0">
                <a:solidFill>
                  <a:schemeClr val="bg1"/>
                </a:solidFill>
                <a:latin typeface="Arial" panose="020B0604020202020204" pitchFamily="34" charset="0"/>
                <a:cs typeface="Arial" panose="020B0604020202020204" pitchFamily="34" charset="0"/>
              </a:rPr>
              <a:t>به</a:t>
            </a:r>
            <a:r>
              <a:rPr lang="ar-DZ" sz="1200" b="1" dirty="0">
                <a:solidFill>
                  <a:schemeClr val="bg1"/>
                </a:solidFill>
                <a:latin typeface="Arial" panose="020B0604020202020204" pitchFamily="34" charset="0"/>
                <a:cs typeface="Arial" panose="020B0604020202020204" pitchFamily="34" charset="0"/>
              </a:rPr>
              <a:t> </a:t>
            </a:r>
            <a:r>
              <a:rPr lang="ar-DZ" sz="1200" b="1" dirty="0" smtClean="0">
                <a:solidFill>
                  <a:schemeClr val="bg1"/>
                </a:solidFill>
                <a:latin typeface="Arial" panose="020B0604020202020204" pitchFamily="34" charset="0"/>
                <a:cs typeface="Arial" panose="020B0604020202020204" pitchFamily="34" charset="0"/>
              </a:rPr>
              <a:t>ولا يجوز اشتراط </a:t>
            </a:r>
            <a:r>
              <a:rPr lang="ar-DZ" sz="1200" b="1" dirty="0">
                <a:solidFill>
                  <a:schemeClr val="bg1"/>
                </a:solidFill>
                <a:latin typeface="Arial" panose="020B0604020202020204" pitchFamily="34" charset="0"/>
                <a:cs typeface="Arial" panose="020B0604020202020204" pitchFamily="34" charset="0"/>
              </a:rPr>
              <a:t>ذلك </a:t>
            </a:r>
            <a:r>
              <a:rPr lang="ar-DZ" sz="1200" b="1" dirty="0" smtClean="0">
                <a:solidFill>
                  <a:schemeClr val="bg1"/>
                </a:solidFill>
                <a:latin typeface="Arial" panose="020B0604020202020204" pitchFamily="34" charset="0"/>
                <a:cs typeface="Arial" panose="020B0604020202020204" pitchFamily="34" charset="0"/>
              </a:rPr>
              <a:t>على الوكيل ولا تأجيل دفع </a:t>
            </a:r>
            <a:r>
              <a:rPr lang="ar-DZ" sz="1200" b="1" dirty="0">
                <a:solidFill>
                  <a:schemeClr val="bg1"/>
                </a:solidFill>
                <a:latin typeface="Arial" panose="020B0604020202020204" pitchFamily="34" charset="0"/>
                <a:cs typeface="Arial" panose="020B0604020202020204" pitchFamily="34" charset="0"/>
              </a:rPr>
              <a:t>هذه المستحقات إن كانت الوكالة </a:t>
            </a:r>
            <a:r>
              <a:rPr lang="ar-DZ" sz="1200" b="1" dirty="0" smtClean="0">
                <a:solidFill>
                  <a:schemeClr val="bg1"/>
                </a:solidFill>
                <a:latin typeface="Arial" panose="020B0604020202020204" pitchFamily="34" charset="0"/>
                <a:cs typeface="Arial" panose="020B0604020202020204" pitchFamily="34" charset="0"/>
              </a:rPr>
              <a:t>بأجر، وعليه </a:t>
            </a:r>
            <a:r>
              <a:rPr lang="ar-DZ" sz="1200" b="1" dirty="0">
                <a:solidFill>
                  <a:schemeClr val="bg1"/>
                </a:solidFill>
                <a:latin typeface="Arial" panose="020B0604020202020204" pitchFamily="34" charset="0"/>
                <a:cs typeface="Arial" panose="020B0604020202020204" pitchFamily="34" charset="0"/>
              </a:rPr>
              <a:t>دفع أجــرة الوكيل في الوكالــة بأجر </a:t>
            </a:r>
            <a:r>
              <a:rPr lang="ar-DZ" sz="1200" b="1" dirty="0" smtClean="0">
                <a:solidFill>
                  <a:schemeClr val="bg1"/>
                </a:solidFill>
                <a:latin typeface="Arial" panose="020B0604020202020204" pitchFamily="34" charset="0"/>
                <a:cs typeface="Arial" panose="020B0604020202020204" pitchFamily="34" charset="0"/>
              </a:rPr>
              <a:t>,</a:t>
            </a:r>
          </a:p>
          <a:p>
            <a:pPr algn="just" rtl="1"/>
            <a:r>
              <a:rPr lang="ar-DZ" sz="1200" b="1" u="sng" dirty="0">
                <a:solidFill>
                  <a:schemeClr val="bg1"/>
                </a:solidFill>
                <a:latin typeface="Arial" panose="020B0604020202020204" pitchFamily="34" charset="0"/>
                <a:cs typeface="Arial" panose="020B0604020202020204" pitchFamily="34" charset="0"/>
              </a:rPr>
              <a:t>التزامات الوكيل</a:t>
            </a:r>
            <a:r>
              <a:rPr lang="ar-DZ" sz="1200" b="1" dirty="0">
                <a:solidFill>
                  <a:schemeClr val="bg1"/>
                </a:solidFill>
                <a:latin typeface="Arial" panose="020B0604020202020204" pitchFamily="34" charset="0"/>
                <a:cs typeface="Arial" panose="020B0604020202020204" pitchFamily="34" charset="0"/>
              </a:rPr>
              <a:t>: </a:t>
            </a:r>
            <a:r>
              <a:rPr lang="ar-DZ" sz="1200" b="1" dirty="0" smtClean="0">
                <a:solidFill>
                  <a:schemeClr val="bg1"/>
                </a:solidFill>
                <a:latin typeface="Arial" panose="020B0604020202020204" pitchFamily="34" charset="0"/>
                <a:cs typeface="Arial" panose="020B0604020202020204" pitchFamily="34" charset="0"/>
              </a:rPr>
              <a:t> يضمن </a:t>
            </a:r>
            <a:r>
              <a:rPr lang="ar-DZ" sz="1200" b="1" dirty="0">
                <a:solidFill>
                  <a:schemeClr val="bg1"/>
                </a:solidFill>
                <a:latin typeface="Arial" panose="020B0604020202020204" pitchFamily="34" charset="0"/>
                <a:cs typeface="Arial" panose="020B0604020202020204" pitchFamily="34" charset="0"/>
              </a:rPr>
              <a:t>الوكيل بالتعدي أو </a:t>
            </a:r>
            <a:r>
              <a:rPr lang="ar-DZ" sz="1200" b="1" dirty="0" smtClean="0">
                <a:solidFill>
                  <a:schemeClr val="bg1"/>
                </a:solidFill>
                <a:latin typeface="Arial" panose="020B0604020202020204" pitchFamily="34" charset="0"/>
                <a:cs typeface="Arial" panose="020B0604020202020204" pitchFamily="34" charset="0"/>
              </a:rPr>
              <a:t>التقصير أو </a:t>
            </a:r>
            <a:r>
              <a:rPr lang="ar-DZ" sz="1200" b="1" dirty="0">
                <a:solidFill>
                  <a:schemeClr val="bg1"/>
                </a:solidFill>
                <a:latin typeface="Arial" panose="020B0604020202020204" pitchFamily="34" charset="0"/>
                <a:cs typeface="Arial" panose="020B0604020202020204" pitchFamily="34" charset="0"/>
              </a:rPr>
              <a:t>مخالفة شــروط الوكالــة وقيودها، ما لم تكــن المخالفة إلى ما </a:t>
            </a:r>
            <a:r>
              <a:rPr lang="ar-DZ" sz="1200" b="1" dirty="0" smtClean="0">
                <a:solidFill>
                  <a:schemeClr val="bg1"/>
                </a:solidFill>
                <a:latin typeface="Arial" panose="020B0604020202020204" pitchFamily="34" charset="0"/>
                <a:cs typeface="Arial" panose="020B0604020202020204" pitchFamily="34" charset="0"/>
              </a:rPr>
              <a:t>هو  أفضل </a:t>
            </a:r>
            <a:r>
              <a:rPr lang="ar-DZ" sz="1200" b="1" dirty="0">
                <a:solidFill>
                  <a:schemeClr val="bg1"/>
                </a:solidFill>
                <a:latin typeface="Arial" panose="020B0604020202020204" pitchFamily="34" charset="0"/>
                <a:cs typeface="Arial" panose="020B0604020202020204" pitchFamily="34" charset="0"/>
              </a:rPr>
              <a:t>للموكل كفل الوكيل </a:t>
            </a:r>
            <a:r>
              <a:rPr lang="ar-DZ" sz="1200" b="1" dirty="0" smtClean="0">
                <a:solidFill>
                  <a:schemeClr val="bg1"/>
                </a:solidFill>
                <a:latin typeface="Arial" panose="020B0604020202020204" pitchFamily="34" charset="0"/>
                <a:cs typeface="Arial" panose="020B0604020202020204" pitchFamily="34" charset="0"/>
              </a:rPr>
              <a:t>من يتعامــل </a:t>
            </a:r>
            <a:r>
              <a:rPr lang="ar-DZ" sz="1200" b="1" dirty="0">
                <a:solidFill>
                  <a:schemeClr val="bg1"/>
                </a:solidFill>
                <a:latin typeface="Arial" panose="020B0604020202020204" pitchFamily="34" charset="0"/>
                <a:cs typeface="Arial" panose="020B0604020202020204" pitchFamily="34" charset="0"/>
              </a:rPr>
              <a:t>معه بعقد منفصل فإنه يكون ً كفيــلا لا بصفة كونه ً وكيلا، </a:t>
            </a:r>
            <a:r>
              <a:rPr lang="ar-DZ" sz="1200" b="1" dirty="0" smtClean="0">
                <a:solidFill>
                  <a:schemeClr val="bg1"/>
                </a:solidFill>
                <a:latin typeface="Arial" panose="020B0604020202020204" pitchFamily="34" charset="0"/>
                <a:cs typeface="Arial" panose="020B0604020202020204" pitchFamily="34" charset="0"/>
              </a:rPr>
              <a:t>حتى لو </a:t>
            </a:r>
            <a:r>
              <a:rPr lang="ar-DZ" sz="1200" b="1" dirty="0">
                <a:solidFill>
                  <a:schemeClr val="bg1"/>
                </a:solidFill>
                <a:latin typeface="Arial" panose="020B0604020202020204" pitchFamily="34" charset="0"/>
                <a:cs typeface="Arial" panose="020B0604020202020204" pitchFamily="34" charset="0"/>
              </a:rPr>
              <a:t>عزل عن الوكالة يبقى ً كفيلا. </a:t>
            </a:r>
            <a:endParaRPr lang="fr-FR" sz="1200" b="1" dirty="0">
              <a:solidFill>
                <a:schemeClr val="bg1"/>
              </a:solidFill>
              <a:latin typeface="Arial" panose="020B0604020202020204" pitchFamily="34" charset="0"/>
              <a:cs typeface="Arial" panose="020B0604020202020204" pitchFamily="34" charset="0"/>
            </a:endParaRPr>
          </a:p>
        </p:txBody>
      </p:sp>
      <p:sp>
        <p:nvSpPr>
          <p:cNvPr id="36" name="TextBox 10"/>
          <p:cNvSpPr txBox="1"/>
          <p:nvPr/>
        </p:nvSpPr>
        <p:spPr>
          <a:xfrm>
            <a:off x="101600" y="5412110"/>
            <a:ext cx="5949242" cy="276999"/>
          </a:xfrm>
          <a:prstGeom prst="rect">
            <a:avLst/>
          </a:prstGeom>
          <a:noFill/>
        </p:spPr>
        <p:txBody>
          <a:bodyPr wrap="square" rtlCol="0">
            <a:spAutoFit/>
          </a:bodyPr>
          <a:lstStyle/>
          <a:p>
            <a:pPr algn="r"/>
            <a:endParaRPr lang="ko-KR" altLang="en-US" sz="1200" b="1" u="sng"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7" name="TextBox 10"/>
          <p:cNvSpPr txBox="1"/>
          <p:nvPr/>
        </p:nvSpPr>
        <p:spPr>
          <a:xfrm>
            <a:off x="101600" y="5445486"/>
            <a:ext cx="5983379" cy="1077218"/>
          </a:xfrm>
          <a:prstGeom prst="rect">
            <a:avLst/>
          </a:prstGeom>
          <a:noFill/>
        </p:spPr>
        <p:txBody>
          <a:bodyPr wrap="square" rtlCol="0">
            <a:spAutoFit/>
          </a:bodyPr>
          <a:lstStyle/>
          <a:p>
            <a:pPr algn="r"/>
            <a:r>
              <a:rPr lang="ar-DZ" sz="1600" b="1" u="sng" dirty="0" smtClean="0">
                <a:latin typeface="Arial" panose="020B0604020202020204" pitchFamily="34" charset="0"/>
                <a:cs typeface="Arial" panose="020B0604020202020204" pitchFamily="34" charset="0"/>
              </a:rPr>
              <a:t>الأحكام المتعلقة بالوكيل: </a:t>
            </a:r>
            <a:r>
              <a:rPr lang="ar-DZ" sz="1600" b="1" dirty="0">
                <a:latin typeface="Arial" panose="020B0604020202020204" pitchFamily="34" charset="0"/>
                <a:cs typeface="Arial" panose="020B0604020202020204" pitchFamily="34" charset="0"/>
              </a:rPr>
              <a:t>تعامل الوكيل مع قرابته ونفسه </a:t>
            </a:r>
            <a:r>
              <a:rPr lang="ar-DZ" sz="1600" b="1" dirty="0" smtClean="0">
                <a:latin typeface="Arial" panose="020B0604020202020204" pitchFamily="34" charset="0"/>
                <a:cs typeface="Arial" panose="020B0604020202020204" pitchFamily="34" charset="0"/>
              </a:rPr>
              <a:t>، </a:t>
            </a:r>
            <a:r>
              <a:rPr lang="ar-DZ" sz="1600" b="1" dirty="0">
                <a:latin typeface="Arial" panose="020B0604020202020204" pitchFamily="34" charset="0"/>
                <a:cs typeface="Arial" panose="020B0604020202020204" pitchFamily="34" charset="0"/>
              </a:rPr>
              <a:t>تعلق حكم العقد وحقوقه </a:t>
            </a:r>
            <a:r>
              <a:rPr lang="ar-DZ" sz="1600" b="1" dirty="0" smtClean="0">
                <a:latin typeface="Arial" panose="020B0604020202020204" pitchFamily="34" charset="0"/>
                <a:cs typeface="Arial" panose="020B0604020202020204" pitchFamily="34" charset="0"/>
              </a:rPr>
              <a:t>مخالفة قيود الوكالة، </a:t>
            </a:r>
            <a:r>
              <a:rPr lang="ar-DZ" sz="1600" b="1" dirty="0">
                <a:latin typeface="Arial" panose="020B0604020202020204" pitchFamily="34" charset="0"/>
                <a:cs typeface="Arial" panose="020B0604020202020204" pitchFamily="34" charset="0"/>
              </a:rPr>
              <a:t>توكيل الوكيل </a:t>
            </a:r>
            <a:r>
              <a:rPr lang="ar-DZ" sz="1600" b="1" dirty="0" smtClean="0">
                <a:latin typeface="Arial" panose="020B0604020202020204" pitchFamily="34" charset="0"/>
                <a:cs typeface="Arial" panose="020B0604020202020204" pitchFamily="34" charset="0"/>
              </a:rPr>
              <a:t>غيره، </a:t>
            </a:r>
            <a:r>
              <a:rPr lang="ar-DZ" sz="1600" b="1" dirty="0">
                <a:latin typeface="Arial" panose="020B0604020202020204" pitchFamily="34" charset="0"/>
                <a:cs typeface="Arial" panose="020B0604020202020204" pitchFamily="34" charset="0"/>
              </a:rPr>
              <a:t>تعدد الوكلاء </a:t>
            </a:r>
            <a:endParaRPr lang="ar-DZ" sz="1600" b="1" dirty="0" smtClean="0">
              <a:latin typeface="Arial" panose="020B0604020202020204" pitchFamily="34" charset="0"/>
              <a:cs typeface="Arial" panose="020B0604020202020204" pitchFamily="34" charset="0"/>
            </a:endParaRPr>
          </a:p>
          <a:p>
            <a:pPr algn="r"/>
            <a:r>
              <a:rPr lang="ar-DZ" sz="1600" b="1" u="sng" dirty="0">
                <a:latin typeface="Arial" panose="020B0604020202020204" pitchFamily="34" charset="0"/>
                <a:cs typeface="Arial" panose="020B0604020202020204" pitchFamily="34" charset="0"/>
              </a:rPr>
              <a:t>تاريخ إصدار </a:t>
            </a:r>
            <a:r>
              <a:rPr lang="ar-DZ" sz="1600" b="1" u="sng" dirty="0" smtClean="0">
                <a:latin typeface="Arial" panose="020B0604020202020204" pitchFamily="34" charset="0"/>
                <a:cs typeface="Arial" panose="020B0604020202020204" pitchFamily="34" charset="0"/>
              </a:rPr>
              <a:t>المعيار</a:t>
            </a:r>
            <a:r>
              <a:rPr lang="ar-DZ" sz="1600" b="1" dirty="0" smtClean="0">
                <a:latin typeface="Arial" panose="020B0604020202020204" pitchFamily="34" charset="0"/>
                <a:cs typeface="Arial" panose="020B0604020202020204" pitchFamily="34" charset="0"/>
              </a:rPr>
              <a:t>: صدر </a:t>
            </a:r>
            <a:r>
              <a:rPr lang="ar-DZ" sz="1600" b="1" dirty="0">
                <a:latin typeface="Arial" panose="020B0604020202020204" pitchFamily="34" charset="0"/>
                <a:cs typeface="Arial" panose="020B0604020202020204" pitchFamily="34" charset="0"/>
              </a:rPr>
              <a:t>هذا المعيار </a:t>
            </a:r>
            <a:r>
              <a:rPr lang="ar-DZ" sz="1600" b="1" dirty="0" smtClean="0">
                <a:latin typeface="Arial" panose="020B0604020202020204" pitchFamily="34" charset="0"/>
                <a:cs typeface="Arial" panose="020B0604020202020204" pitchFamily="34" charset="0"/>
              </a:rPr>
              <a:t>بتاريخ 30 أفريل 2005, </a:t>
            </a:r>
            <a:r>
              <a:rPr lang="ar-DZ" sz="1600" b="1" dirty="0">
                <a:latin typeface="Arial" panose="020B0604020202020204" pitchFamily="34" charset="0"/>
                <a:cs typeface="Arial" panose="020B0604020202020204" pitchFamily="34" charset="0"/>
              </a:rPr>
              <a:t/>
            </a:r>
            <a:br>
              <a:rPr lang="ar-DZ" sz="1600" b="1" dirty="0">
                <a:latin typeface="Arial" panose="020B0604020202020204" pitchFamily="34" charset="0"/>
                <a:cs typeface="Arial" panose="020B0604020202020204" pitchFamily="34" charset="0"/>
              </a:rPr>
            </a:br>
            <a:r>
              <a:rPr lang="ar-DZ" sz="1600" b="1" dirty="0" smtClean="0">
                <a:latin typeface="Arial" panose="020B0604020202020204" pitchFamily="34" charset="0"/>
                <a:cs typeface="Arial" panose="020B0604020202020204" pitchFamily="34" charset="0"/>
              </a:rPr>
              <a:t>,</a:t>
            </a:r>
            <a:endParaRPr lang="ko-KR" altLang="en-US" sz="1600" b="1" u="sng"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60040114"/>
      </p:ext>
    </p:extLst>
  </p:cSld>
  <p:clrMapOvr>
    <a:masterClrMapping/>
  </p:clrMapOvr>
  <mc:AlternateContent xmlns:mc="http://schemas.openxmlformats.org/markup-compatibility/2006" xmlns:p14="http://schemas.microsoft.com/office/powerpoint/2010/main">
    <mc:Choice Requires="p14">
      <p:transition spd="slow" p14:dur="2000" advTm="235737"/>
    </mc:Choice>
    <mc:Fallback xmlns="">
      <p:transition spd="slow" advTm="235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01315" y="121904"/>
            <a:ext cx="2927308" cy="471365"/>
          </a:xfrm>
        </p:spPr>
        <p:txBody>
          <a:bodyPr/>
          <a:lstStyle/>
          <a:p>
            <a:pPr algn="ctr"/>
            <a:r>
              <a:rPr lang="ar-DZ" sz="2800" dirty="0" smtClean="0">
                <a:latin typeface="Arial" panose="020B0604020202020204" pitchFamily="34" charset="0"/>
                <a:cs typeface="Arial" panose="020B0604020202020204" pitchFamily="34" charset="0"/>
              </a:rPr>
              <a:t>معيار 42 الحقوق </a:t>
            </a:r>
            <a:endParaRPr lang="ar-IQ" sz="2800" dirty="0">
              <a:latin typeface="Arial" panose="020B0604020202020204" pitchFamily="34" charset="0"/>
              <a:cs typeface="Arial" panose="020B0604020202020204" pitchFamily="34" charset="0"/>
            </a:endParaRPr>
          </a:p>
        </p:txBody>
      </p:sp>
      <p:sp>
        <p:nvSpPr>
          <p:cNvPr id="30" name="Rectangle 29"/>
          <p:cNvSpPr/>
          <p:nvPr/>
        </p:nvSpPr>
        <p:spPr>
          <a:xfrm>
            <a:off x="3702250" y="1920007"/>
            <a:ext cx="1944311" cy="1875714"/>
          </a:xfrm>
          <a:prstGeom prst="rect">
            <a:avLst/>
          </a:prstGeom>
          <a:solidFill>
            <a:srgbClr val="CEE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668890" y="633074"/>
            <a:ext cx="1986490" cy="6492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1600" b="1" dirty="0" smtClean="0">
                <a:latin typeface="Arial" panose="020B0604020202020204" pitchFamily="34" charset="0"/>
                <a:cs typeface="Arial" panose="020B0604020202020204" pitchFamily="34" charset="0"/>
              </a:rPr>
              <a:t>حق الشفعة</a:t>
            </a:r>
            <a:endParaRPr lang="en-US" sz="1600" dirty="0">
              <a:latin typeface="Arial" panose="020B0604020202020204" pitchFamily="34" charset="0"/>
              <a:cs typeface="Arial" panose="020B0604020202020204" pitchFamily="34" charset="0"/>
            </a:endParaRPr>
          </a:p>
        </p:txBody>
      </p:sp>
      <p:sp>
        <p:nvSpPr>
          <p:cNvPr id="32" name="Rectangle 31"/>
          <p:cNvSpPr/>
          <p:nvPr/>
        </p:nvSpPr>
        <p:spPr>
          <a:xfrm>
            <a:off x="3682415" y="1298389"/>
            <a:ext cx="1956722" cy="649224"/>
          </a:xfrm>
          <a:prstGeom prst="rect">
            <a:avLst/>
          </a:prstGeom>
          <a:solidFill>
            <a:srgbClr val="E8F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DZ" sz="1200" b="1" dirty="0" smtClean="0">
              <a:solidFill>
                <a:schemeClr val="tx1"/>
              </a:solidFill>
              <a:latin typeface="Arial" panose="020B0604020202020204" pitchFamily="34" charset="0"/>
              <a:cs typeface="Arial" panose="020B0604020202020204" pitchFamily="34" charset="0"/>
            </a:endParaRPr>
          </a:p>
          <a:p>
            <a:pPr algn="ctr"/>
            <a:r>
              <a:rPr lang="ar-DZ" sz="1200" b="1" dirty="0" smtClean="0">
                <a:solidFill>
                  <a:schemeClr val="tx1"/>
                </a:solidFill>
                <a:latin typeface="Arial" panose="020B0604020202020204" pitchFamily="34" charset="0"/>
                <a:cs typeface="Arial" panose="020B0604020202020204" pitchFamily="34" charset="0"/>
              </a:rPr>
              <a:t>الشــفعة </a:t>
            </a:r>
            <a:r>
              <a:rPr lang="ar-DZ" sz="1200" b="1" dirty="0">
                <a:solidFill>
                  <a:schemeClr val="tx1"/>
                </a:solidFill>
                <a:latin typeface="Arial" panose="020B0604020202020204" pitchFamily="34" charset="0"/>
                <a:cs typeface="Arial" panose="020B0604020202020204" pitchFamily="34" charset="0"/>
              </a:rPr>
              <a:t>هي حق امتلاك َ العقار المبيع ً جبرا على</a:t>
            </a:r>
            <a:br>
              <a:rPr lang="ar-DZ" sz="1200" b="1" dirty="0">
                <a:solidFill>
                  <a:schemeClr val="tx1"/>
                </a:solidFill>
                <a:latin typeface="Arial" panose="020B0604020202020204" pitchFamily="34" charset="0"/>
                <a:cs typeface="Arial" panose="020B0604020202020204" pitchFamily="34" charset="0"/>
              </a:rPr>
            </a:br>
            <a:r>
              <a:rPr lang="ar-DZ" sz="1200" b="1" dirty="0">
                <a:solidFill>
                  <a:schemeClr val="tx1"/>
                </a:solidFill>
                <a:latin typeface="Arial" panose="020B0604020202020204" pitchFamily="34" charset="0"/>
                <a:cs typeface="Arial" panose="020B0604020202020204" pitchFamily="34" charset="0"/>
              </a:rPr>
              <a:t>مشــتريه بالثمن الذي بِيع به </a:t>
            </a: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endParaRPr lang="en-US" sz="12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3" name="Rectangle 32"/>
          <p:cNvSpPr/>
          <p:nvPr/>
        </p:nvSpPr>
        <p:spPr>
          <a:xfrm>
            <a:off x="3686961" y="4946856"/>
            <a:ext cx="1929024" cy="1837127"/>
          </a:xfrm>
          <a:prstGeom prst="rect">
            <a:avLst/>
          </a:prstGeom>
          <a:solidFill>
            <a:srgbClr val="E8F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3700593" y="5039850"/>
            <a:ext cx="1840088" cy="1957745"/>
          </a:xfrm>
          <a:prstGeom prst="roundRect">
            <a:avLst/>
          </a:prstGeom>
          <a:noFill/>
          <a:ln>
            <a:solidFill>
              <a:schemeClr val="bg1">
                <a:lumMod val="65000"/>
              </a:schemeClr>
            </a:solidFill>
          </a:ln>
        </p:spPr>
        <p:txBody>
          <a:bodyPr wrap="square" rtlCol="0">
            <a:spAutoFit/>
          </a:bodyPr>
          <a:lstStyle/>
          <a:p>
            <a:pPr algn="r" rtl="1"/>
            <a:r>
              <a:rPr lang="ar-DZ" sz="1100" b="1" dirty="0" smtClean="0">
                <a:latin typeface="Arial" panose="020B0604020202020204" pitchFamily="34" charset="0"/>
                <a:cs typeface="Arial" panose="020B0604020202020204" pitchFamily="34" charset="0"/>
              </a:rPr>
              <a:t>صوره: </a:t>
            </a:r>
            <a:r>
              <a:rPr lang="ar-DZ" sz="1100" b="1" dirty="0">
                <a:latin typeface="Arial" panose="020B0604020202020204" pitchFamily="34" charset="0"/>
                <a:cs typeface="Arial" panose="020B0604020202020204" pitchFamily="34" charset="0"/>
              </a:rPr>
              <a:t>إذا اتفق </a:t>
            </a:r>
            <a:r>
              <a:rPr lang="ar-DZ" sz="1100" b="1" dirty="0" smtClean="0">
                <a:latin typeface="Arial" panose="020B0604020202020204" pitchFamily="34" charset="0"/>
                <a:cs typeface="Arial" panose="020B0604020202020204" pitchFamily="34" charset="0"/>
              </a:rPr>
              <a:t>المالك والمستأجر </a:t>
            </a:r>
            <a:r>
              <a:rPr lang="ar-DZ" sz="1100" b="1" dirty="0">
                <a:latin typeface="Arial" panose="020B0604020202020204" pitchFamily="34" charset="0"/>
                <a:cs typeface="Arial" panose="020B0604020202020204" pitchFamily="34" charset="0"/>
              </a:rPr>
              <a:t>على أن </a:t>
            </a:r>
            <a:r>
              <a:rPr lang="ar-DZ" sz="1100" b="1" dirty="0" smtClean="0">
                <a:latin typeface="Arial" panose="020B0604020202020204" pitchFamily="34" charset="0"/>
                <a:cs typeface="Arial" panose="020B0604020202020204" pitchFamily="34" charset="0"/>
              </a:rPr>
              <a:t>يدفع المستأجر </a:t>
            </a:r>
            <a:r>
              <a:rPr lang="ar-DZ" sz="1100" b="1" dirty="0">
                <a:latin typeface="Arial" panose="020B0604020202020204" pitchFamily="34" charset="0"/>
                <a:cs typeface="Arial" panose="020B0604020202020204" pitchFamily="34" charset="0"/>
              </a:rPr>
              <a:t>للمالك ً </a:t>
            </a:r>
            <a:r>
              <a:rPr lang="ar-DZ" sz="1100" b="1" dirty="0" smtClean="0">
                <a:latin typeface="Arial" panose="020B0604020202020204" pitchFamily="34" charset="0"/>
                <a:cs typeface="Arial" panose="020B0604020202020204" pitchFamily="34" charset="0"/>
              </a:rPr>
              <a:t>مبلغا</a:t>
            </a:r>
            <a:r>
              <a:rPr lang="ar-DZ" sz="1100" b="1" dirty="0">
                <a:latin typeface="Arial" panose="020B0604020202020204" pitchFamily="34" charset="0"/>
                <a:cs typeface="Arial" panose="020B0604020202020204" pitchFamily="34" charset="0"/>
              </a:rPr>
              <a:t> </a:t>
            </a:r>
            <a:r>
              <a:rPr lang="ar-DZ" sz="1100" b="1" dirty="0" smtClean="0">
                <a:latin typeface="Arial" panose="020B0604020202020204" pitchFamily="34" charset="0"/>
                <a:cs typeface="Arial" panose="020B0604020202020204" pitchFamily="34" charset="0"/>
              </a:rPr>
              <a:t>مقطوعا </a:t>
            </a:r>
            <a:r>
              <a:rPr lang="ar-DZ" sz="1100" b="1" dirty="0">
                <a:latin typeface="Arial" panose="020B0604020202020204" pitchFamily="34" charset="0"/>
                <a:cs typeface="Arial" panose="020B0604020202020204" pitchFamily="34" charset="0"/>
              </a:rPr>
              <a:t>ً زائدا عــن الأجرة َ </a:t>
            </a:r>
            <a:r>
              <a:rPr lang="ar-DZ" sz="1100" b="1" dirty="0" smtClean="0">
                <a:latin typeface="Arial" panose="020B0604020202020204" pitchFamily="34" charset="0"/>
                <a:cs typeface="Arial" panose="020B0604020202020204" pitchFamily="34" charset="0"/>
              </a:rPr>
              <a:t>الدورية</a:t>
            </a:r>
          </a:p>
          <a:p>
            <a:pPr algn="r" rtl="1"/>
            <a:r>
              <a:rPr lang="ar-DZ" sz="1100" b="1" dirty="0">
                <a:latin typeface="Arial" panose="020B0604020202020204" pitchFamily="34" charset="0"/>
                <a:cs typeface="Arial" panose="020B0604020202020204" pitchFamily="34" charset="0"/>
              </a:rPr>
              <a:t>إذا ّ تــم الاتفاق بين المالك وبين المســتأجر في أثناء ّ مدة الإجارة</a:t>
            </a:r>
            <a:br>
              <a:rPr lang="ar-DZ" sz="1100" b="1" dirty="0">
                <a:latin typeface="Arial" panose="020B0604020202020204" pitchFamily="34" charset="0"/>
                <a:cs typeface="Arial" panose="020B0604020202020204" pitchFamily="34" charset="0"/>
              </a:rPr>
            </a:br>
            <a:r>
              <a:rPr lang="ar-DZ" sz="1100" b="1" dirty="0">
                <a:latin typeface="Arial" panose="020B0604020202020204" pitchFamily="34" charset="0"/>
                <a:cs typeface="Arial" panose="020B0604020202020204" pitchFamily="34" charset="0"/>
              </a:rPr>
              <a:t>على أن يدفع المالك إلى </a:t>
            </a:r>
            <a:r>
              <a:rPr lang="ar-DZ" sz="1100" b="1" dirty="0" smtClean="0">
                <a:latin typeface="Arial" panose="020B0604020202020204" pitchFamily="34" charset="0"/>
                <a:cs typeface="Arial" panose="020B0604020202020204" pitchFamily="34" charset="0"/>
              </a:rPr>
              <a:t>لمســتأجر مبلغــا </a:t>
            </a:r>
            <a:r>
              <a:rPr lang="ar-DZ" sz="1100" b="1" dirty="0">
                <a:latin typeface="Arial" panose="020B0604020202020204" pitchFamily="34" charset="0"/>
                <a:cs typeface="Arial" panose="020B0604020202020204" pitchFamily="34" charset="0"/>
              </a:rPr>
              <a:t>مقابل ّ تخليه عن ّ </a:t>
            </a:r>
            <a:r>
              <a:rPr lang="ar-DZ" sz="1100" b="1" dirty="0" smtClean="0">
                <a:latin typeface="Arial" panose="020B0604020202020204" pitchFamily="34" charset="0"/>
                <a:cs typeface="Arial" panose="020B0604020202020204" pitchFamily="34" charset="0"/>
              </a:rPr>
              <a:t>حقه الثابت </a:t>
            </a:r>
            <a:r>
              <a:rPr lang="ar-DZ" sz="1100" b="1" dirty="0">
                <a:latin typeface="Arial" panose="020B0604020202020204" pitchFamily="34" charset="0"/>
                <a:cs typeface="Arial" panose="020B0604020202020204" pitchFamily="34" charset="0"/>
              </a:rPr>
              <a:t>بالعقــد في ملك منفعــة ّ بقية المدة </a:t>
            </a:r>
            <a:endParaRPr lang="en-US" sz="1100" b="1" dirty="0">
              <a:latin typeface="Arial" panose="020B0604020202020204" pitchFamily="34" charset="0"/>
              <a:cs typeface="Arial" panose="020B0604020202020204" pitchFamily="34" charset="0"/>
            </a:endParaRPr>
          </a:p>
        </p:txBody>
      </p:sp>
      <p:sp>
        <p:nvSpPr>
          <p:cNvPr id="35" name="Rectangle 34"/>
          <p:cNvSpPr/>
          <p:nvPr/>
        </p:nvSpPr>
        <p:spPr>
          <a:xfrm>
            <a:off x="3702249" y="2022927"/>
            <a:ext cx="1913736" cy="1772793"/>
          </a:xfrm>
          <a:prstGeom prst="rect">
            <a:avLst/>
          </a:prstGeom>
        </p:spPr>
        <p:txBody>
          <a:bodyPr wrap="square">
            <a:spAutoFit/>
          </a:bodyPr>
          <a:lstStyle/>
          <a:p>
            <a:pPr algn="r" rtl="1">
              <a:lnSpc>
                <a:spcPct val="130000"/>
              </a:lnSpc>
            </a:pPr>
            <a:r>
              <a:rPr lang="ar-DZ" sz="1200" b="1" dirty="0" smtClean="0">
                <a:latin typeface="Arial" panose="020B0604020202020204" pitchFamily="34" charset="0"/>
                <a:cs typeface="Arial" panose="020B0604020202020204" pitchFamily="34" charset="0"/>
              </a:rPr>
              <a:t>- يشــترط </a:t>
            </a:r>
            <a:r>
              <a:rPr lang="ar-DZ" sz="1200" b="1" dirty="0">
                <a:latin typeface="Arial" panose="020B0604020202020204" pitchFamily="34" charset="0"/>
                <a:cs typeface="Arial" panose="020B0604020202020204" pitchFamily="34" charset="0"/>
              </a:rPr>
              <a:t>أن يكون </a:t>
            </a:r>
            <a:r>
              <a:rPr lang="ar-DZ" sz="1200" b="1" dirty="0" smtClean="0">
                <a:latin typeface="Arial" panose="020B0604020202020204" pitchFamily="34" charset="0"/>
                <a:cs typeface="Arial" panose="020B0604020202020204" pitchFamily="34" charset="0"/>
              </a:rPr>
              <a:t>المال المشــفوع </a:t>
            </a:r>
            <a:r>
              <a:rPr lang="ar-DZ" sz="1200" b="1" dirty="0">
                <a:latin typeface="Arial" panose="020B0604020202020204" pitchFamily="34" charset="0"/>
                <a:cs typeface="Arial" panose="020B0604020202020204" pitchFamily="34" charset="0"/>
              </a:rPr>
              <a:t>فيه </a:t>
            </a:r>
            <a:r>
              <a:rPr lang="ar-DZ" sz="1200" b="1" dirty="0" smtClean="0">
                <a:latin typeface="Arial" panose="020B0604020202020204" pitchFamily="34" charset="0"/>
                <a:cs typeface="Arial" panose="020B0604020202020204" pitchFamily="34" charset="0"/>
              </a:rPr>
              <a:t>عقارا </a:t>
            </a:r>
            <a:r>
              <a:rPr lang="ar-DZ" sz="1200" b="1" dirty="0">
                <a:latin typeface="Arial" panose="020B0604020202020204" pitchFamily="34" charset="0"/>
                <a:cs typeface="Arial" panose="020B0604020202020204" pitchFamily="34" charset="0"/>
              </a:rPr>
              <a:t>مع ما يتبعه </a:t>
            </a:r>
            <a:r>
              <a:rPr lang="ar-DZ" sz="1200" b="1" dirty="0" smtClean="0">
                <a:latin typeface="Arial" panose="020B0604020202020204" pitchFamily="34" charset="0"/>
                <a:cs typeface="Arial" panose="020B0604020202020204" pitchFamily="34" charset="0"/>
              </a:rPr>
              <a:t>من منقول ,</a:t>
            </a:r>
          </a:p>
          <a:p>
            <a:pPr algn="r" rtl="1">
              <a:lnSpc>
                <a:spcPct val="130000"/>
              </a:lnSpc>
            </a:pPr>
            <a:r>
              <a:rPr lang="ar-DZ" sz="1200" b="1" dirty="0" smtClean="0">
                <a:latin typeface="Arial" panose="020B0604020202020204" pitchFamily="34" charset="0"/>
                <a:cs typeface="Arial" panose="020B0604020202020204" pitchFamily="34" charset="0"/>
              </a:rPr>
              <a:t>-يشترط </a:t>
            </a:r>
            <a:r>
              <a:rPr lang="ar-DZ" sz="1200" b="1" dirty="0">
                <a:latin typeface="Arial" panose="020B0604020202020204" pitchFamily="34" charset="0"/>
                <a:cs typeface="Arial" panose="020B0604020202020204" pitchFamily="34" charset="0"/>
              </a:rPr>
              <a:t>في ثبوت </a:t>
            </a:r>
            <a:r>
              <a:rPr lang="ar-DZ" sz="1200" b="1" dirty="0" smtClean="0">
                <a:latin typeface="Arial" panose="020B0604020202020204" pitchFamily="34" charset="0"/>
                <a:cs typeface="Arial" panose="020B0604020202020204" pitchFamily="34" charset="0"/>
              </a:rPr>
              <a:t>الشفعة للجار أن </a:t>
            </a:r>
            <a:r>
              <a:rPr lang="ar-DZ" sz="1200" b="1" dirty="0">
                <a:latin typeface="Arial" panose="020B0604020202020204" pitchFamily="34" charset="0"/>
                <a:cs typeface="Arial" panose="020B0604020202020204" pitchFamily="34" charset="0"/>
              </a:rPr>
              <a:t>يتشارك َ </a:t>
            </a:r>
            <a:r>
              <a:rPr lang="ar-DZ" sz="1200" b="1" dirty="0" smtClean="0">
                <a:latin typeface="Arial" panose="020B0604020202020204" pitchFamily="34" charset="0"/>
                <a:cs typeface="Arial" panose="020B0604020202020204" pitchFamily="34" charset="0"/>
              </a:rPr>
              <a:t>العقاران في حقوق</a:t>
            </a: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r>
              <a:rPr lang="ar-DZ" sz="1200" b="1" dirty="0">
                <a:latin typeface="Arial" panose="020B0604020202020204" pitchFamily="34" charset="0"/>
                <a:cs typeface="Arial" panose="020B0604020202020204" pitchFamily="34" charset="0"/>
              </a:rPr>
              <a:t>الارتفاق أو في بعضها </a:t>
            </a:r>
            <a:br>
              <a:rPr lang="ar-DZ" sz="1200" b="1" dirty="0">
                <a:latin typeface="Arial" panose="020B0604020202020204" pitchFamily="34" charset="0"/>
                <a:cs typeface="Arial" panose="020B0604020202020204" pitchFamily="34" charset="0"/>
              </a:rPr>
            </a:br>
            <a:r>
              <a:rPr lang="ar-DZ" sz="1200" b="1" dirty="0" smtClean="0">
                <a:latin typeface="Arial" panose="020B0604020202020204" pitchFamily="34" charset="0"/>
                <a:cs typeface="Arial" panose="020B0604020202020204" pitchFamily="34" charset="0"/>
              </a:rPr>
              <a:t>-أحكام الشفعة,,,,,,,,,,,,,,,,,</a:t>
            </a:r>
            <a:endParaRPr lang="en-US" sz="1200" b="1" dirty="0">
              <a:solidFill>
                <a:schemeClr val="tx1">
                  <a:lumMod val="50000"/>
                  <a:lumOff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54" name="Rectangle 53"/>
          <p:cNvSpPr/>
          <p:nvPr/>
        </p:nvSpPr>
        <p:spPr>
          <a:xfrm>
            <a:off x="139831" y="1413246"/>
            <a:ext cx="3320894" cy="5413790"/>
          </a:xfrm>
          <a:prstGeom prst="rect">
            <a:avLst/>
          </a:prstGeom>
        </p:spPr>
        <p:txBody>
          <a:bodyPr wrap="square">
            <a:spAutoFit/>
          </a:bodyPr>
          <a:lstStyle/>
          <a:p>
            <a:pPr algn="just" rtl="1">
              <a:lnSpc>
                <a:spcPct val="130000"/>
              </a:lnSpc>
            </a:pPr>
            <a:r>
              <a:rPr lang="ar-DZ" sz="1400" b="1" u="sng" dirty="0" smtClean="0">
                <a:latin typeface="Arial" panose="020B0604020202020204" pitchFamily="34" charset="0"/>
                <a:cs typeface="Arial" panose="020B0604020202020204" pitchFamily="34" charset="0"/>
              </a:rPr>
              <a:t>التقديم</a:t>
            </a:r>
            <a:r>
              <a:rPr lang="ar-DZ" sz="1400" b="1" dirty="0" smtClean="0">
                <a:latin typeface="Arial" panose="020B0604020202020204" pitchFamily="34" charset="0"/>
                <a:cs typeface="Arial" panose="020B0604020202020204" pitchFamily="34" charset="0"/>
              </a:rPr>
              <a:t>: يهدف </a:t>
            </a:r>
            <a:r>
              <a:rPr lang="ar-DZ" sz="1400" b="1" dirty="0">
                <a:latin typeface="Arial" panose="020B0604020202020204" pitchFamily="34" charset="0"/>
                <a:cs typeface="Arial" panose="020B0604020202020204" pitchFamily="34" charset="0"/>
              </a:rPr>
              <a:t>هذا المعيار إلــى بيان أحكام الحقوق الماليــة، وكيفية التصرف </a:t>
            </a:r>
            <a:r>
              <a:rPr lang="ar-DZ" sz="1400" b="1" dirty="0" smtClean="0">
                <a:latin typeface="Arial" panose="020B0604020202020204" pitchFamily="34" charset="0"/>
                <a:cs typeface="Arial" panose="020B0604020202020204" pitchFamily="34" charset="0"/>
              </a:rPr>
              <a:t>فيها، وآليــات </a:t>
            </a:r>
            <a:r>
              <a:rPr lang="ar-DZ" sz="1400" b="1" dirty="0">
                <a:latin typeface="Arial" panose="020B0604020202020204" pitchFamily="34" charset="0"/>
                <a:cs typeface="Arial" panose="020B0604020202020204" pitchFamily="34" charset="0"/>
              </a:rPr>
              <a:t>حمايتها. مع إبــراز بعض الحقوق التي تمارس في معاملات </a:t>
            </a:r>
            <a:r>
              <a:rPr lang="ar-DZ" sz="1400" b="1" dirty="0" smtClean="0">
                <a:latin typeface="Arial" panose="020B0604020202020204" pitchFamily="34" charset="0"/>
                <a:cs typeface="Arial" panose="020B0604020202020204" pitchFamily="34" charset="0"/>
              </a:rPr>
              <a:t>المؤسســات</a:t>
            </a:r>
            <a:r>
              <a:rPr lang="ar-DZ" sz="1400" b="1" dirty="0">
                <a:latin typeface="Arial" panose="020B0604020202020204" pitchFamily="34" charset="0"/>
                <a:cs typeface="Arial" panose="020B0604020202020204" pitchFamily="34" charset="0"/>
              </a:rPr>
              <a:t> </a:t>
            </a:r>
            <a:r>
              <a:rPr lang="ar-DZ" sz="1400" b="1" dirty="0" smtClean="0">
                <a:latin typeface="Arial" panose="020B0604020202020204" pitchFamily="34" charset="0"/>
                <a:cs typeface="Arial" panose="020B0604020202020204" pitchFamily="34" charset="0"/>
              </a:rPr>
              <a:t>المالية </a:t>
            </a:r>
            <a:r>
              <a:rPr lang="ar-DZ" sz="1400" b="1" dirty="0">
                <a:latin typeface="Arial" panose="020B0604020202020204" pitchFamily="34" charset="0"/>
                <a:cs typeface="Arial" panose="020B0604020202020204" pitchFamily="34" charset="0"/>
              </a:rPr>
              <a:t>الإسلامية </a:t>
            </a:r>
            <a:r>
              <a:rPr lang="ar-DZ" sz="1400" b="1" dirty="0" smtClean="0">
                <a:latin typeface="Arial" panose="020B0604020202020204" pitchFamily="34" charset="0"/>
                <a:cs typeface="Arial" panose="020B0604020202020204" pitchFamily="34" charset="0"/>
              </a:rPr>
              <a:t>(المؤسسة/المؤسسات) </a:t>
            </a:r>
            <a:r>
              <a:rPr lang="ar-DZ" sz="1400" b="1" dirty="0">
                <a:latin typeface="Arial" panose="020B0604020202020204" pitchFamily="34" charset="0"/>
                <a:cs typeface="Arial" panose="020B0604020202020204" pitchFamily="34" charset="0"/>
              </a:rPr>
              <a:t/>
            </a:r>
            <a:br>
              <a:rPr lang="ar-DZ" sz="1400" b="1" dirty="0">
                <a:latin typeface="Arial" panose="020B0604020202020204" pitchFamily="34" charset="0"/>
                <a:cs typeface="Arial" panose="020B0604020202020204" pitchFamily="34" charset="0"/>
              </a:rPr>
            </a:br>
            <a:r>
              <a:rPr lang="ar-DZ" sz="1400" b="1" u="sng" dirty="0">
                <a:latin typeface="Arial" panose="020B0604020202020204" pitchFamily="34" charset="0"/>
                <a:cs typeface="Arial" panose="020B0604020202020204" pitchFamily="34" charset="0"/>
              </a:rPr>
              <a:t>نطاق </a:t>
            </a:r>
            <a:r>
              <a:rPr lang="ar-DZ" sz="1400" b="1" u="sng" dirty="0" smtClean="0">
                <a:latin typeface="Arial" panose="020B0604020202020204" pitchFamily="34" charset="0"/>
                <a:cs typeface="Arial" panose="020B0604020202020204" pitchFamily="34" charset="0"/>
              </a:rPr>
              <a:t>المعيار:</a:t>
            </a:r>
            <a:r>
              <a:rPr lang="ar-DZ" sz="1400" b="1" dirty="0">
                <a:latin typeface="Arial" panose="020B0604020202020204" pitchFamily="34" charset="0"/>
                <a:cs typeface="Arial" panose="020B0604020202020204" pitchFamily="34" charset="0"/>
              </a:rPr>
              <a:t> </a:t>
            </a:r>
            <a:r>
              <a:rPr lang="ar-DZ" sz="1400" b="1" dirty="0" smtClean="0">
                <a:latin typeface="Arial" panose="020B0604020202020204" pitchFamily="34" charset="0"/>
                <a:cs typeface="Arial" panose="020B0604020202020204" pitchFamily="34" charset="0"/>
              </a:rPr>
              <a:t>يتناول </a:t>
            </a:r>
            <a:r>
              <a:rPr lang="ar-DZ" sz="1400" b="1" dirty="0">
                <a:latin typeface="Arial" panose="020B0604020202020204" pitchFamily="34" charset="0"/>
                <a:cs typeface="Arial" panose="020B0604020202020204" pitchFamily="34" charset="0"/>
              </a:rPr>
              <a:t>هذا المعيار بيان الحقوق المالية، وأنواعها، وأحكامها، </a:t>
            </a:r>
            <a:r>
              <a:rPr lang="ar-DZ" sz="1400" b="1" dirty="0" smtClean="0">
                <a:latin typeface="Arial" panose="020B0604020202020204" pitchFamily="34" charset="0"/>
                <a:cs typeface="Arial" panose="020B0604020202020204" pitchFamily="34" charset="0"/>
              </a:rPr>
              <a:t>وشروطها، وضوابطها</a:t>
            </a:r>
            <a:r>
              <a:rPr lang="ar-DZ" sz="1400" b="1" dirty="0">
                <a:latin typeface="Arial" panose="020B0604020202020204" pitchFamily="34" charset="0"/>
                <a:cs typeface="Arial" panose="020B0604020202020204" pitchFamily="34" charset="0"/>
              </a:rPr>
              <a:t>، وكيفية التصرف فيها، وآليات حمايتها. كما يتناول ّ أهم الحقوق</a:t>
            </a:r>
            <a:br>
              <a:rPr lang="ar-DZ" sz="1400" b="1" dirty="0">
                <a:latin typeface="Arial" panose="020B0604020202020204" pitchFamily="34" charset="0"/>
                <a:cs typeface="Arial" panose="020B0604020202020204" pitchFamily="34" charset="0"/>
              </a:rPr>
            </a:br>
            <a:r>
              <a:rPr lang="ar-DZ" sz="1400" b="1" dirty="0">
                <a:latin typeface="Arial" panose="020B0604020202020204" pitchFamily="34" charset="0"/>
                <a:cs typeface="Arial" panose="020B0604020202020204" pitchFamily="34" charset="0"/>
              </a:rPr>
              <a:t>التي تمارس في معاملات </a:t>
            </a:r>
            <a:r>
              <a:rPr lang="ar-DZ" sz="1400" b="1" dirty="0" smtClean="0">
                <a:latin typeface="Arial" panose="020B0604020202020204" pitchFamily="34" charset="0"/>
                <a:cs typeface="Arial" panose="020B0604020202020204" pitchFamily="34" charset="0"/>
              </a:rPr>
              <a:t>المؤسسات. ولا </a:t>
            </a:r>
            <a:r>
              <a:rPr lang="ar-DZ" sz="1400" b="1" dirty="0">
                <a:latin typeface="Arial" panose="020B0604020202020204" pitchFamily="34" charset="0"/>
                <a:cs typeface="Arial" panose="020B0604020202020204" pitchFamily="34" charset="0"/>
              </a:rPr>
              <a:t>يتناول هذا المعيار الحقوق غير المالية والحقوق الناشئة </a:t>
            </a:r>
            <a:r>
              <a:rPr lang="ar-DZ" sz="1400" b="1" dirty="0" smtClean="0">
                <a:latin typeface="Arial" panose="020B0604020202020204" pitchFamily="34" charset="0"/>
                <a:cs typeface="Arial" panose="020B0604020202020204" pitchFamily="34" charset="0"/>
              </a:rPr>
              <a:t>عن الخيارات</a:t>
            </a:r>
            <a:r>
              <a:rPr lang="ar-DZ" sz="1400" b="1" dirty="0">
                <a:latin typeface="Arial" panose="020B0604020202020204" pitchFamily="34" charset="0"/>
                <a:cs typeface="Arial" panose="020B0604020202020204" pitchFamily="34" charset="0"/>
              </a:rPr>
              <a:t> </a:t>
            </a:r>
            <a:r>
              <a:rPr lang="ar-DZ" sz="1400" b="1" dirty="0" smtClean="0">
                <a:latin typeface="Arial" panose="020B0604020202020204" pitchFamily="34" charset="0"/>
                <a:cs typeface="Arial" panose="020B0604020202020204" pitchFamily="34" charset="0"/>
              </a:rPr>
              <a:t>(مثل </a:t>
            </a:r>
            <a:r>
              <a:rPr lang="ar-DZ" sz="1400" b="1" dirty="0">
                <a:latin typeface="Arial" panose="020B0604020202020204" pitchFamily="34" charset="0"/>
                <a:cs typeface="Arial" panose="020B0604020202020204" pitchFamily="34" charset="0"/>
              </a:rPr>
              <a:t>خيار الشرط وخيار النقد </a:t>
            </a:r>
            <a:r>
              <a:rPr lang="ar-DZ" sz="1400" b="1" dirty="0" smtClean="0">
                <a:latin typeface="Arial" panose="020B0604020202020204" pitchFamily="34" charset="0"/>
                <a:cs typeface="Arial" panose="020B0604020202020204" pitchFamily="34" charset="0"/>
              </a:rPr>
              <a:t>وغيرهما)، </a:t>
            </a:r>
            <a:r>
              <a:rPr lang="ar-DZ" sz="1400" b="1" dirty="0">
                <a:latin typeface="Arial" panose="020B0604020202020204" pitchFamily="34" charset="0"/>
                <a:cs typeface="Arial" panose="020B0604020202020204" pitchFamily="34" charset="0"/>
              </a:rPr>
              <a:t>ولا ما يتعلق بالوقف؛ </a:t>
            </a:r>
            <a:r>
              <a:rPr lang="ar-DZ" sz="1400" b="1" dirty="0" smtClean="0">
                <a:latin typeface="Arial" panose="020B0604020202020204" pitchFamily="34" charset="0"/>
                <a:cs typeface="Arial" panose="020B0604020202020204" pitchFamily="34" charset="0"/>
              </a:rPr>
              <a:t>لأن </a:t>
            </a:r>
            <a:r>
              <a:rPr lang="ar-DZ" sz="1400" b="1" dirty="0">
                <a:latin typeface="Arial" panose="020B0604020202020204" pitchFamily="34" charset="0"/>
                <a:cs typeface="Arial" panose="020B0604020202020204" pitchFamily="34" charset="0"/>
              </a:rPr>
              <a:t>له ً </a:t>
            </a:r>
            <a:r>
              <a:rPr lang="ar-DZ" sz="1400" b="1" dirty="0" smtClean="0">
                <a:latin typeface="Arial" panose="020B0604020202020204" pitchFamily="34" charset="0"/>
                <a:cs typeface="Arial" panose="020B0604020202020204" pitchFamily="34" charset="0"/>
              </a:rPr>
              <a:t>معيارا</a:t>
            </a:r>
            <a:r>
              <a:rPr lang="ar-DZ" sz="1400" b="1" dirty="0">
                <a:latin typeface="Arial" panose="020B0604020202020204" pitchFamily="34" charset="0"/>
                <a:cs typeface="Arial" panose="020B0604020202020204" pitchFamily="34" charset="0"/>
              </a:rPr>
              <a:t> </a:t>
            </a:r>
            <a:r>
              <a:rPr lang="ar-DZ" sz="1400" b="1" dirty="0" smtClean="0">
                <a:latin typeface="Arial" panose="020B0604020202020204" pitchFamily="34" charset="0"/>
                <a:cs typeface="Arial" panose="020B0604020202020204" pitchFamily="34" charset="0"/>
              </a:rPr>
              <a:t>خاصا به, </a:t>
            </a:r>
          </a:p>
          <a:p>
            <a:pPr algn="just" rtl="1">
              <a:lnSpc>
                <a:spcPct val="130000"/>
              </a:lnSpc>
            </a:pPr>
            <a:r>
              <a:rPr lang="ar-DZ" sz="1400" b="1" u="sng" dirty="0">
                <a:latin typeface="Arial" panose="020B0604020202020204" pitchFamily="34" charset="0"/>
                <a:cs typeface="Arial" panose="020B0604020202020204" pitchFamily="34" charset="0"/>
              </a:rPr>
              <a:t>تعريف الحقوق </a:t>
            </a:r>
            <a:r>
              <a:rPr lang="ar-DZ" sz="1400" b="1" u="sng" dirty="0" smtClean="0">
                <a:latin typeface="Arial" panose="020B0604020202020204" pitchFamily="34" charset="0"/>
                <a:cs typeface="Arial" panose="020B0604020202020204" pitchFamily="34" charset="0"/>
              </a:rPr>
              <a:t>المالية</a:t>
            </a:r>
            <a:r>
              <a:rPr lang="ar-DZ" sz="1400" b="1" dirty="0" smtClean="0">
                <a:latin typeface="Arial" panose="020B0604020202020204" pitchFamily="34" charset="0"/>
                <a:cs typeface="Arial" panose="020B0604020202020204" pitchFamily="34" charset="0"/>
              </a:rPr>
              <a:t>: الحق </a:t>
            </a:r>
            <a:r>
              <a:rPr lang="ar-DZ" sz="1400" b="1" dirty="0">
                <a:latin typeface="Arial" panose="020B0604020202020204" pitchFamily="34" charset="0"/>
                <a:cs typeface="Arial" panose="020B0604020202020204" pitchFamily="34" charset="0"/>
              </a:rPr>
              <a:t>المالي هو اختصاص شخص </a:t>
            </a:r>
            <a:r>
              <a:rPr lang="ar-DZ" sz="1400" b="1" dirty="0" smtClean="0">
                <a:latin typeface="Arial" panose="020B0604020202020204" pitchFamily="34" charset="0"/>
                <a:cs typeface="Arial" panose="020B0604020202020204" pitchFamily="34" charset="0"/>
              </a:rPr>
              <a:t>(طبيعي </a:t>
            </a:r>
            <a:r>
              <a:rPr lang="ar-DZ" sz="1400" b="1" dirty="0">
                <a:latin typeface="Arial" panose="020B0604020202020204" pitchFamily="34" charset="0"/>
                <a:cs typeface="Arial" panose="020B0604020202020204" pitchFamily="34" charset="0"/>
              </a:rPr>
              <a:t>أو </a:t>
            </a:r>
            <a:r>
              <a:rPr lang="ar-DZ" sz="1400" b="1" dirty="0" smtClean="0">
                <a:latin typeface="Arial" panose="020B0604020202020204" pitchFamily="34" charset="0"/>
                <a:cs typeface="Arial" panose="020B0604020202020204" pitchFamily="34" charset="0"/>
              </a:rPr>
              <a:t>اعتباري) </a:t>
            </a:r>
            <a:r>
              <a:rPr lang="ar-DZ" sz="1400" b="1" dirty="0">
                <a:latin typeface="Arial" panose="020B0604020202020204" pitchFamily="34" charset="0"/>
                <a:cs typeface="Arial" panose="020B0604020202020204" pitchFamily="34" charset="0"/>
              </a:rPr>
              <a:t>قرر </a:t>
            </a:r>
            <a:r>
              <a:rPr lang="ar-DZ" sz="1400" b="1" dirty="0" smtClean="0">
                <a:latin typeface="Arial" panose="020B0604020202020204" pitchFamily="34" charset="0"/>
                <a:cs typeface="Arial" panose="020B0604020202020204" pitchFamily="34" charset="0"/>
              </a:rPr>
              <a:t>به الشرع سلطة أو تكليفا</a:t>
            </a:r>
            <a:r>
              <a:rPr lang="ar-DZ" sz="1400" b="1" dirty="0">
                <a:latin typeface="Arial" panose="020B0604020202020204" pitchFamily="34" charset="0"/>
                <a:cs typeface="Arial" panose="020B0604020202020204" pitchFamily="34" charset="0"/>
              </a:rPr>
              <a:t>، وصلح أن يكون </a:t>
            </a:r>
            <a:r>
              <a:rPr lang="ar-DZ" sz="1400" b="1" dirty="0" smtClean="0">
                <a:latin typeface="Arial" panose="020B0604020202020204" pitchFamily="34" charset="0"/>
                <a:cs typeface="Arial" panose="020B0604020202020204" pitchFamily="34" charset="0"/>
              </a:rPr>
              <a:t>محلا للمعاوضة,</a:t>
            </a:r>
          </a:p>
          <a:p>
            <a:pPr algn="just" rtl="1">
              <a:lnSpc>
                <a:spcPct val="130000"/>
              </a:lnSpc>
            </a:pPr>
            <a:r>
              <a:rPr lang="ar-DZ" sz="1400" b="1" u="sng" dirty="0">
                <a:latin typeface="Arial" panose="020B0604020202020204" pitchFamily="34" charset="0"/>
                <a:cs typeface="Arial" panose="020B0604020202020204" pitchFamily="34" charset="0"/>
              </a:rPr>
              <a:t>أنواع الحقوق المالية </a:t>
            </a:r>
            <a:r>
              <a:rPr lang="ar-DZ" sz="1400" b="1" u="sng" dirty="0" smtClean="0">
                <a:latin typeface="Arial" panose="020B0604020202020204" pitchFamily="34" charset="0"/>
                <a:cs typeface="Arial" panose="020B0604020202020204" pitchFamily="34" charset="0"/>
              </a:rPr>
              <a:t> </a:t>
            </a:r>
            <a:r>
              <a:rPr lang="ar-DZ" sz="1400" b="1" dirty="0" smtClean="0">
                <a:latin typeface="Arial" panose="020B0604020202020204" pitchFamily="34" charset="0"/>
                <a:cs typeface="Arial" panose="020B0604020202020204" pitchFamily="34" charset="0"/>
              </a:rPr>
              <a:t>: شخصية، عينية، معنوية</a:t>
            </a:r>
            <a:r>
              <a:rPr lang="ar-DZ" sz="1400" dirty="0" smtClean="0"/>
              <a:t>، </a:t>
            </a:r>
          </a:p>
          <a:p>
            <a:pPr algn="just" rtl="1">
              <a:lnSpc>
                <a:spcPct val="130000"/>
              </a:lnSpc>
            </a:pPr>
            <a:r>
              <a:rPr lang="ar-DZ" sz="1400" b="1" dirty="0">
                <a:latin typeface="Arial" panose="020B0604020202020204" pitchFamily="34" charset="0"/>
                <a:cs typeface="Arial" panose="020B0604020202020204" pitchFamily="34" charset="0"/>
              </a:rPr>
              <a:t>تكتســب الحقوق المالية بكل ســبب مكســب للحق </a:t>
            </a:r>
            <a:r>
              <a:rPr lang="ar-DZ" sz="1400" b="1" dirty="0" smtClean="0">
                <a:latin typeface="Arial" panose="020B0604020202020204" pitchFamily="34" charset="0"/>
                <a:cs typeface="Arial" panose="020B0604020202020204" pitchFamily="34" charset="0"/>
              </a:rPr>
              <a:t>شرعا مثل العقود</a:t>
            </a:r>
            <a:r>
              <a:rPr lang="ar-DZ" sz="1400" b="1" dirty="0">
                <a:latin typeface="Arial" panose="020B0604020202020204" pitchFamily="34" charset="0"/>
                <a:cs typeface="Arial" panose="020B0604020202020204" pitchFamily="34" charset="0"/>
              </a:rPr>
              <a:t>، والشروط، والإرث، </a:t>
            </a:r>
            <a:r>
              <a:rPr lang="ar-DZ" sz="1400" b="1" dirty="0" smtClean="0">
                <a:latin typeface="Arial" panose="020B0604020202020204" pitchFamily="34" charset="0"/>
                <a:cs typeface="Arial" panose="020B0604020202020204" pitchFamily="34" charset="0"/>
              </a:rPr>
              <a:t>والقضاء والأسبقية, </a:t>
            </a:r>
            <a:r>
              <a:rPr lang="ar-DZ" sz="1400" dirty="0"/>
              <a:t/>
            </a:r>
            <a:br>
              <a:rPr lang="ar-DZ" sz="1400" dirty="0"/>
            </a:br>
            <a:endParaRPr lang="en-US" sz="1400" b="1" dirty="0" smtClean="0">
              <a:solidFill>
                <a:schemeClr val="tx1">
                  <a:lumMod val="50000"/>
                  <a:lumOff val="50000"/>
                </a:schemeClr>
              </a:solidFill>
              <a:latin typeface="Arial" panose="020B0604020202020204" pitchFamily="34" charset="0"/>
              <a:cs typeface="Arial" panose="020B0604020202020204" pitchFamily="34" charset="0"/>
            </a:endParaRPr>
          </a:p>
        </p:txBody>
      </p:sp>
      <p:sp>
        <p:nvSpPr>
          <p:cNvPr id="56" name="Rectangle 55"/>
          <p:cNvSpPr/>
          <p:nvPr/>
        </p:nvSpPr>
        <p:spPr>
          <a:xfrm>
            <a:off x="5746520" y="1805165"/>
            <a:ext cx="2196611" cy="1972848"/>
          </a:xfrm>
          <a:prstGeom prst="rect">
            <a:avLst/>
          </a:prstGeom>
          <a:solidFill>
            <a:srgbClr val="CEE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5768449" y="610227"/>
            <a:ext cx="2196608" cy="6492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1600" b="1" dirty="0" smtClean="0">
                <a:latin typeface="Arial" panose="020B0604020202020204" pitchFamily="34" charset="0"/>
                <a:cs typeface="Arial" panose="020B0604020202020204" pitchFamily="34" charset="0"/>
              </a:rPr>
              <a:t>حقوق الجوار المالية</a:t>
            </a:r>
            <a:endParaRPr lang="en-US" sz="1600" dirty="0">
              <a:latin typeface="Arial" panose="020B0604020202020204" pitchFamily="34" charset="0"/>
              <a:cs typeface="Arial" panose="020B0604020202020204" pitchFamily="34" charset="0"/>
            </a:endParaRPr>
          </a:p>
        </p:txBody>
      </p:sp>
      <p:sp>
        <p:nvSpPr>
          <p:cNvPr id="58" name="Rectangle 57"/>
          <p:cNvSpPr/>
          <p:nvPr/>
        </p:nvSpPr>
        <p:spPr>
          <a:xfrm>
            <a:off x="5778554" y="1243838"/>
            <a:ext cx="2196608" cy="578199"/>
          </a:xfrm>
          <a:prstGeom prst="rect">
            <a:avLst/>
          </a:prstGeom>
          <a:solidFill>
            <a:srgbClr val="E8F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DZ" sz="1400" b="1" dirty="0" smtClean="0">
              <a:solidFill>
                <a:schemeClr val="tx1"/>
              </a:solidFill>
              <a:latin typeface="Arial" panose="020B0604020202020204" pitchFamily="34" charset="0"/>
              <a:cs typeface="Arial" panose="020B0604020202020204" pitchFamily="34" charset="0"/>
            </a:endParaRPr>
          </a:p>
          <a:p>
            <a:pPr algn="ctr"/>
            <a:r>
              <a:rPr lang="ar-DZ" sz="1400" b="1" dirty="0" smtClean="0">
                <a:solidFill>
                  <a:schemeClr val="tx1"/>
                </a:solidFill>
                <a:latin typeface="Arial" panose="020B0604020202020204" pitchFamily="34" charset="0"/>
                <a:cs typeface="Arial" panose="020B0604020202020204" pitchFamily="34" charset="0"/>
              </a:rPr>
              <a:t>حق </a:t>
            </a:r>
            <a:r>
              <a:rPr lang="ar-DZ" sz="1400" b="1" dirty="0">
                <a:solidFill>
                  <a:schemeClr val="tx1"/>
                </a:solidFill>
                <a:latin typeface="Arial" panose="020B0604020202020204" pitchFamily="34" charset="0"/>
                <a:cs typeface="Arial" panose="020B0604020202020204" pitchFamily="34" charset="0"/>
              </a:rPr>
              <a:t>الجــوار القائم علــى ملكية الطبقــات </a:t>
            </a:r>
            <a:r>
              <a:rPr lang="ar-DZ" sz="1400" b="1" dirty="0">
                <a:solidFill>
                  <a:schemeClr val="tx1"/>
                </a:solidFill>
              </a:rPr>
              <a:t/>
            </a:r>
            <a:br>
              <a:rPr lang="ar-DZ" sz="1400" b="1" dirty="0">
                <a:solidFill>
                  <a:schemeClr val="tx1"/>
                </a:solidFill>
              </a:rPr>
            </a:br>
            <a:endParaRPr lang="en-US" sz="1400" b="1" dirty="0">
              <a:solidFill>
                <a:schemeClr val="tx1"/>
              </a:solidFill>
            </a:endParaRPr>
          </a:p>
        </p:txBody>
      </p:sp>
      <p:sp>
        <p:nvSpPr>
          <p:cNvPr id="61" name="Rectangle 60"/>
          <p:cNvSpPr/>
          <p:nvPr/>
        </p:nvSpPr>
        <p:spPr>
          <a:xfrm>
            <a:off x="5813906" y="1805165"/>
            <a:ext cx="2061838" cy="1892826"/>
          </a:xfrm>
          <a:prstGeom prst="rect">
            <a:avLst/>
          </a:prstGeom>
        </p:spPr>
        <p:txBody>
          <a:bodyPr wrap="square">
            <a:spAutoFit/>
          </a:bodyPr>
          <a:lstStyle/>
          <a:p>
            <a:pPr algn="ctr" rtl="1">
              <a:lnSpc>
                <a:spcPct val="130000"/>
              </a:lnSpc>
            </a:pPr>
            <a:r>
              <a:rPr lang="ar-DZ" sz="1200" b="1" dirty="0" smtClean="0">
                <a:latin typeface="Arial" panose="020B0604020202020204" pitchFamily="34" charset="0"/>
                <a:cs typeface="Arial" panose="020B0604020202020204" pitchFamily="34" charset="0"/>
              </a:rPr>
              <a:t>اشــتراك مالكي الطبقات في ملكية الأرض:</a:t>
            </a:r>
          </a:p>
          <a:p>
            <a:pPr algn="ctr" rtl="1">
              <a:lnSpc>
                <a:spcPct val="130000"/>
              </a:lnSpc>
            </a:pPr>
            <a:r>
              <a:rPr lang="ar-DZ" sz="1000" dirty="0" smtClean="0"/>
              <a:t>-</a:t>
            </a:r>
            <a:r>
              <a:rPr lang="ar-DZ" sz="1100" b="1" dirty="0" smtClean="0">
                <a:latin typeface="Arial" panose="020B0604020202020204" pitchFamily="34" charset="0"/>
                <a:cs typeface="Arial" panose="020B0604020202020204" pitchFamily="34" charset="0"/>
              </a:rPr>
              <a:t>في حالة انهدام ْ الســفل بســبب من صاحبه يجبر على البناء </a:t>
            </a:r>
          </a:p>
          <a:p>
            <a:pPr algn="ctr" rtl="1">
              <a:lnSpc>
                <a:spcPct val="130000"/>
              </a:lnSpc>
            </a:pPr>
            <a:r>
              <a:rPr lang="ar-DZ" sz="1100" b="1" dirty="0">
                <a:latin typeface="Arial" panose="020B0604020202020204" pitchFamily="34" charset="0"/>
                <a:cs typeface="Arial" panose="020B0604020202020204" pitchFamily="34" charset="0"/>
              </a:rPr>
              <a:t>-</a:t>
            </a:r>
            <a:r>
              <a:rPr lang="ar-DZ" sz="1100" b="1" dirty="0" smtClean="0">
                <a:latin typeface="Arial" panose="020B0604020202020204" pitchFamily="34" charset="0"/>
                <a:cs typeface="Arial" panose="020B0604020202020204" pitchFamily="34" charset="0"/>
              </a:rPr>
              <a:t>إذا </a:t>
            </a:r>
            <a:r>
              <a:rPr lang="ar-DZ" sz="1100" b="1" dirty="0">
                <a:latin typeface="Arial" panose="020B0604020202020204" pitchFamily="34" charset="0"/>
                <a:cs typeface="Arial" panose="020B0604020202020204" pitchFamily="34" charset="0"/>
              </a:rPr>
              <a:t>لم يتسبب صاحب السفل </a:t>
            </a:r>
            <a:r>
              <a:rPr lang="ar-DZ" sz="1100" b="1" dirty="0" smtClean="0">
                <a:latin typeface="Arial" panose="020B0604020202020204" pitchFamily="34" charset="0"/>
                <a:cs typeface="Arial" panose="020B0604020202020204" pitchFamily="34" charset="0"/>
              </a:rPr>
              <a:t>في الهدم </a:t>
            </a:r>
            <a:r>
              <a:rPr lang="ar-DZ" sz="1100" b="1" dirty="0">
                <a:latin typeface="Arial" panose="020B0604020202020204" pitchFamily="34" charset="0"/>
                <a:cs typeface="Arial" panose="020B0604020202020204" pitchFamily="34" charset="0"/>
              </a:rPr>
              <a:t>ّ فإن المرجع في ذلك</a:t>
            </a:r>
            <a:br>
              <a:rPr lang="ar-DZ" sz="1100" b="1" dirty="0">
                <a:latin typeface="Arial" panose="020B0604020202020204" pitchFamily="34" charset="0"/>
                <a:cs typeface="Arial" panose="020B0604020202020204" pitchFamily="34" charset="0"/>
              </a:rPr>
            </a:br>
            <a:r>
              <a:rPr lang="ar-DZ" sz="1100" b="1" dirty="0">
                <a:latin typeface="Arial" panose="020B0604020202020204" pitchFamily="34" charset="0"/>
                <a:cs typeface="Arial" panose="020B0604020202020204" pitchFamily="34" charset="0"/>
              </a:rPr>
              <a:t>إلــى القضاء </a:t>
            </a:r>
            <a:endParaRPr lang="ar-DZ" sz="1100" b="1" dirty="0" smtClean="0">
              <a:latin typeface="Arial" panose="020B0604020202020204" pitchFamily="34" charset="0"/>
              <a:cs typeface="Arial" panose="020B0604020202020204" pitchFamily="34" charset="0"/>
            </a:endParaRPr>
          </a:p>
          <a:p>
            <a:pPr marL="171450" indent="-171450" algn="ctr" rtl="1">
              <a:lnSpc>
                <a:spcPct val="130000"/>
              </a:lnSpc>
              <a:buFontTx/>
              <a:buChar char="-"/>
            </a:pPr>
            <a:r>
              <a:rPr lang="ar-DZ" sz="1100" b="1" dirty="0">
                <a:latin typeface="Arial" panose="020B0604020202020204" pitchFamily="34" charset="0"/>
                <a:cs typeface="Arial" panose="020B0604020202020204" pitchFamily="34" charset="0"/>
              </a:rPr>
              <a:t>الانتفاع بالمرافق والخدمات المشتركة </a:t>
            </a:r>
            <a:endParaRPr lang="en-US" sz="1100" b="1" dirty="0">
              <a:solidFill>
                <a:schemeClr val="tx1">
                  <a:lumMod val="50000"/>
                  <a:lumOff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62" name="Rectangle 61"/>
          <p:cNvSpPr/>
          <p:nvPr/>
        </p:nvSpPr>
        <p:spPr>
          <a:xfrm>
            <a:off x="8124836" y="2017966"/>
            <a:ext cx="1835141" cy="1679795"/>
          </a:xfrm>
          <a:prstGeom prst="rect">
            <a:avLst/>
          </a:prstGeom>
          <a:solidFill>
            <a:srgbClr val="CEE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8114580" y="610227"/>
            <a:ext cx="1855655" cy="6336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1400" b="1" dirty="0">
                <a:latin typeface="Arial" panose="020B0604020202020204" pitchFamily="34" charset="0"/>
                <a:cs typeface="Arial" panose="020B0604020202020204" pitchFamily="34" charset="0"/>
              </a:rPr>
              <a:t>حقوق الارتفاق </a:t>
            </a:r>
            <a:br>
              <a:rPr lang="ar-DZ" sz="1400" b="1" dirty="0">
                <a:latin typeface="Arial" panose="020B0604020202020204" pitchFamily="34" charset="0"/>
                <a:cs typeface="Arial" panose="020B0604020202020204" pitchFamily="34" charset="0"/>
              </a:rPr>
            </a:br>
            <a:endParaRPr lang="en-US" sz="1400" b="1" dirty="0">
              <a:latin typeface="Arial" panose="020B0604020202020204" pitchFamily="34" charset="0"/>
              <a:cs typeface="Arial" panose="020B0604020202020204" pitchFamily="34" charset="0"/>
            </a:endParaRPr>
          </a:p>
        </p:txBody>
      </p:sp>
      <p:sp>
        <p:nvSpPr>
          <p:cNvPr id="64" name="Rectangle 63"/>
          <p:cNvSpPr/>
          <p:nvPr/>
        </p:nvSpPr>
        <p:spPr>
          <a:xfrm>
            <a:off x="8114579" y="1185944"/>
            <a:ext cx="1855656" cy="947405"/>
          </a:xfrm>
          <a:prstGeom prst="rect">
            <a:avLst/>
          </a:prstGeom>
          <a:solidFill>
            <a:srgbClr val="E8F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1600" b="1" dirty="0" smtClean="0">
                <a:solidFill>
                  <a:schemeClr val="tx1">
                    <a:lumMod val="50000"/>
                    <a:lumOff val="50000"/>
                  </a:schemeClr>
                </a:solidFill>
                <a:latin typeface="Arial" panose="020B0604020202020204" pitchFamily="34" charset="0"/>
                <a:cs typeface="Arial" panose="020B0604020202020204" pitchFamily="34" charset="0"/>
              </a:rPr>
              <a:t>حق الارتفاق الخاص (حق مقرر لعقار على حساب عقار آخر)</a:t>
            </a:r>
            <a:endParaRPr lang="en-US" sz="16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67" name="Rectangle 66"/>
          <p:cNvSpPr/>
          <p:nvPr/>
        </p:nvSpPr>
        <p:spPr>
          <a:xfrm>
            <a:off x="8162281" y="2535786"/>
            <a:ext cx="1612605" cy="1052596"/>
          </a:xfrm>
          <a:prstGeom prst="rect">
            <a:avLst/>
          </a:prstGeom>
        </p:spPr>
        <p:txBody>
          <a:bodyPr wrap="square">
            <a:spAutoFit/>
          </a:bodyPr>
          <a:lstStyle/>
          <a:p>
            <a:pPr algn="ctr">
              <a:lnSpc>
                <a:spcPct val="130000"/>
              </a:lnSpc>
            </a:pPr>
            <a:r>
              <a:rPr lang="ar-DZ" sz="1600" b="1" dirty="0" smtClean="0">
                <a:solidFill>
                  <a:schemeClr val="tx1">
                    <a:lumMod val="50000"/>
                    <a:lumOff val="50000"/>
                  </a:schemeClr>
                </a:solidFill>
                <a:latin typeface="Arial" panose="020B0604020202020204" pitchFamily="34" charset="0"/>
                <a:ea typeface="Open Sans" panose="020B0606030504020204" pitchFamily="34" charset="0"/>
                <a:cs typeface="Arial" panose="020B0604020202020204" pitchFamily="34" charset="0"/>
              </a:rPr>
              <a:t>حق الارتفاق العام</a:t>
            </a:r>
          </a:p>
          <a:p>
            <a:pPr algn="ctr">
              <a:lnSpc>
                <a:spcPct val="130000"/>
              </a:lnSpc>
            </a:pPr>
            <a:r>
              <a:rPr lang="ar-DZ" sz="1600" b="1" dirty="0" smtClean="0">
                <a:solidFill>
                  <a:schemeClr val="tx1">
                    <a:lumMod val="50000"/>
                    <a:lumOff val="50000"/>
                  </a:schemeClr>
                </a:solidFill>
                <a:latin typeface="Arial" panose="020B0604020202020204" pitchFamily="34" charset="0"/>
                <a:ea typeface="Open Sans" panose="020B0606030504020204" pitchFamily="34" charset="0"/>
                <a:cs typeface="Arial" panose="020B0604020202020204" pitchFamily="34" charset="0"/>
              </a:rPr>
              <a:t>(الانتفاع بالمرافقة العامة)</a:t>
            </a:r>
            <a:endParaRPr lang="en-US" sz="1600" dirty="0">
              <a:solidFill>
                <a:schemeClr val="tx1">
                  <a:lumMod val="50000"/>
                  <a:lumOff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68" name="Rectangle 67"/>
          <p:cNvSpPr/>
          <p:nvPr/>
        </p:nvSpPr>
        <p:spPr>
          <a:xfrm>
            <a:off x="10119757" y="1855439"/>
            <a:ext cx="2065789" cy="1192561"/>
          </a:xfrm>
          <a:prstGeom prst="rect">
            <a:avLst/>
          </a:prstGeom>
          <a:solidFill>
            <a:srgbClr val="CEE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1400" b="1" dirty="0">
                <a:solidFill>
                  <a:schemeClr val="tx1">
                    <a:lumMod val="50000"/>
                    <a:lumOff val="50000"/>
                  </a:schemeClr>
                </a:solidFill>
                <a:latin typeface="Arial" panose="020B0604020202020204" pitchFamily="34" charset="0"/>
                <a:cs typeface="Arial" panose="020B0604020202020204" pitchFamily="34" charset="0"/>
              </a:rPr>
              <a:t>يتفرع عن حق </a:t>
            </a:r>
            <a:r>
              <a:rPr lang="ar-DZ" sz="1400" b="1" dirty="0" smtClean="0">
                <a:solidFill>
                  <a:schemeClr val="tx1">
                    <a:lumMod val="50000"/>
                    <a:lumOff val="50000"/>
                  </a:schemeClr>
                </a:solidFill>
                <a:latin typeface="Arial" panose="020B0604020202020204" pitchFamily="34" charset="0"/>
                <a:cs typeface="Arial" panose="020B0604020202020204" pitchFamily="34" charset="0"/>
              </a:rPr>
              <a:t>ملكية المنفعة القدرة على الانتفاع بالشيء مع التقيد بالشروط </a:t>
            </a:r>
            <a:endParaRPr lang="en-US" sz="1400" dirty="0"/>
          </a:p>
        </p:txBody>
      </p:sp>
      <p:sp>
        <p:nvSpPr>
          <p:cNvPr id="69" name="Rectangle 68"/>
          <p:cNvSpPr/>
          <p:nvPr/>
        </p:nvSpPr>
        <p:spPr>
          <a:xfrm>
            <a:off x="10126213" y="597182"/>
            <a:ext cx="2065787" cy="6492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1200" b="1" dirty="0">
                <a:latin typeface="Arial" panose="020B0604020202020204" pitchFamily="34" charset="0"/>
                <a:cs typeface="Arial" panose="020B0604020202020204" pitchFamily="34" charset="0"/>
              </a:rPr>
              <a:t>الحقوق ّ المتفرعة عن حقوق ْ الملكية </a:t>
            </a:r>
            <a:endParaRPr lang="en-US" sz="1200" b="1" dirty="0">
              <a:latin typeface="Arial" panose="020B0604020202020204" pitchFamily="34" charset="0"/>
              <a:cs typeface="Arial" panose="020B0604020202020204" pitchFamily="34" charset="0"/>
            </a:endParaRPr>
          </a:p>
        </p:txBody>
      </p:sp>
      <p:sp>
        <p:nvSpPr>
          <p:cNvPr id="70" name="Rectangle 69"/>
          <p:cNvSpPr/>
          <p:nvPr/>
        </p:nvSpPr>
        <p:spPr>
          <a:xfrm>
            <a:off x="10119757" y="1225355"/>
            <a:ext cx="2065788" cy="649224"/>
          </a:xfrm>
          <a:prstGeom prst="rect">
            <a:avLst/>
          </a:prstGeom>
          <a:solidFill>
            <a:srgbClr val="E8F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1400" b="1" dirty="0" smtClean="0">
                <a:solidFill>
                  <a:schemeClr val="tx1">
                    <a:lumMod val="50000"/>
                    <a:lumOff val="50000"/>
                  </a:schemeClr>
                </a:solidFill>
                <a:latin typeface="Arial" panose="020B0604020202020204" pitchFamily="34" charset="0"/>
                <a:cs typeface="Arial" panose="020B0604020202020204" pitchFamily="34" charset="0"/>
              </a:rPr>
              <a:t>يتفرع عن حق ملكية العين والمنفعة :حق التصرف الكامل</a:t>
            </a:r>
            <a:endParaRPr lang="en-US" sz="14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71" name="Rectangle 70"/>
          <p:cNvSpPr/>
          <p:nvPr/>
        </p:nvSpPr>
        <p:spPr>
          <a:xfrm>
            <a:off x="10098392" y="3033616"/>
            <a:ext cx="2065790" cy="596805"/>
          </a:xfrm>
          <a:prstGeom prst="rect">
            <a:avLst/>
          </a:prstGeom>
          <a:solidFill>
            <a:srgbClr val="E8F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10098391" y="3037155"/>
            <a:ext cx="2065791" cy="578882"/>
          </a:xfrm>
          <a:prstGeom prst="roundRect">
            <a:avLst/>
          </a:prstGeom>
          <a:noFill/>
          <a:ln>
            <a:solidFill>
              <a:schemeClr val="bg1">
                <a:lumMod val="65000"/>
              </a:schemeClr>
            </a:solidFill>
          </a:ln>
        </p:spPr>
        <p:txBody>
          <a:bodyPr wrap="square" rtlCol="0">
            <a:spAutoFit/>
          </a:bodyPr>
          <a:lstStyle/>
          <a:p>
            <a:pPr algn="ctr"/>
            <a:r>
              <a:rPr lang="ar-DZ" sz="1400" b="1" dirty="0">
                <a:latin typeface="Arial" panose="020B0604020202020204" pitchFamily="34" charset="0"/>
                <a:cs typeface="Arial" panose="020B0604020202020204" pitchFamily="34" charset="0"/>
              </a:rPr>
              <a:t>يتفرع عن حق الانتفاع ُّ حق الاستعمال الشخصي </a:t>
            </a:r>
            <a:endParaRPr lang="en-US" sz="14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6" name="Rectangle 35"/>
          <p:cNvSpPr/>
          <p:nvPr/>
        </p:nvSpPr>
        <p:spPr>
          <a:xfrm>
            <a:off x="3688620" y="3846533"/>
            <a:ext cx="1944311" cy="4771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1600" b="1" dirty="0" smtClean="0">
                <a:latin typeface="Arial" panose="020B0604020202020204" pitchFamily="34" charset="0"/>
                <a:cs typeface="Arial" panose="020B0604020202020204" pitchFamily="34" charset="0"/>
              </a:rPr>
              <a:t>حق الخلو</a:t>
            </a:r>
            <a:endParaRPr lang="en-US" sz="1600" dirty="0">
              <a:latin typeface="Arial" panose="020B0604020202020204" pitchFamily="34" charset="0"/>
              <a:cs typeface="Arial" panose="020B0604020202020204" pitchFamily="34" charset="0"/>
            </a:endParaRPr>
          </a:p>
        </p:txBody>
      </p:sp>
      <p:sp>
        <p:nvSpPr>
          <p:cNvPr id="37" name="Rectangle 36"/>
          <p:cNvSpPr/>
          <p:nvPr/>
        </p:nvSpPr>
        <p:spPr>
          <a:xfrm>
            <a:off x="3700593" y="4301071"/>
            <a:ext cx="1929024" cy="671999"/>
          </a:xfrm>
          <a:prstGeom prst="rect">
            <a:avLst/>
          </a:prstGeom>
          <a:solidFill>
            <a:srgbClr val="E8F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DZ" sz="1200" dirty="0" smtClean="0">
              <a:solidFill>
                <a:schemeClr val="tx1"/>
              </a:solidFill>
              <a:latin typeface="Arial" panose="020B0604020202020204" pitchFamily="34" charset="0"/>
              <a:cs typeface="Arial" panose="020B0604020202020204" pitchFamily="34" charset="0"/>
            </a:endParaRPr>
          </a:p>
          <a:p>
            <a:pPr algn="ctr"/>
            <a:endParaRPr lang="ar-DZ" sz="1200" dirty="0">
              <a:solidFill>
                <a:schemeClr val="tx1"/>
              </a:solidFill>
              <a:latin typeface="Arial" panose="020B0604020202020204" pitchFamily="34" charset="0"/>
              <a:cs typeface="Arial" panose="020B0604020202020204" pitchFamily="34" charset="0"/>
            </a:endParaRPr>
          </a:p>
          <a:p>
            <a:pPr algn="ctr" rtl="1"/>
            <a:r>
              <a:rPr lang="ar-DZ" sz="1200" b="1" dirty="0" smtClean="0">
                <a:solidFill>
                  <a:schemeClr val="tx1"/>
                </a:solidFill>
                <a:latin typeface="Arial" panose="020B0604020202020204" pitchFamily="34" charset="0"/>
                <a:cs typeface="Arial" panose="020B0604020202020204" pitchFamily="34" charset="0"/>
              </a:rPr>
              <a:t>الخلو </a:t>
            </a:r>
            <a:r>
              <a:rPr lang="ar-DZ" sz="1200" b="1" dirty="0">
                <a:solidFill>
                  <a:schemeClr val="tx1"/>
                </a:solidFill>
                <a:latin typeface="Arial" panose="020B0604020202020204" pitchFamily="34" charset="0"/>
                <a:cs typeface="Arial" panose="020B0604020202020204" pitchFamily="34" charset="0"/>
              </a:rPr>
              <a:t>هو حق ّ مبني على حق المستأجر في القرار في َعقار أو ّ محل تجاري.</a:t>
            </a:r>
            <a:br>
              <a:rPr lang="ar-DZ" sz="1200" b="1" dirty="0">
                <a:solidFill>
                  <a:schemeClr val="tx1"/>
                </a:solidFill>
                <a:latin typeface="Arial" panose="020B0604020202020204" pitchFamily="34" charset="0"/>
                <a:cs typeface="Arial" panose="020B0604020202020204" pitchFamily="34" charset="0"/>
              </a:rPr>
            </a:b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endParaRPr lang="en-US" sz="12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8" name="Rectangle 37"/>
          <p:cNvSpPr/>
          <p:nvPr/>
        </p:nvSpPr>
        <p:spPr>
          <a:xfrm>
            <a:off x="5753135" y="3818690"/>
            <a:ext cx="2196608" cy="505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1600" b="1" dirty="0" smtClean="0">
                <a:latin typeface="Arial" panose="020B0604020202020204" pitchFamily="34" charset="0"/>
                <a:cs typeface="Arial" panose="020B0604020202020204" pitchFamily="34" charset="0"/>
              </a:rPr>
              <a:t>حق التحجير</a:t>
            </a:r>
            <a:endParaRPr lang="en-US" sz="1600" dirty="0">
              <a:latin typeface="Arial" panose="020B0604020202020204" pitchFamily="34" charset="0"/>
              <a:cs typeface="Arial" panose="020B0604020202020204" pitchFamily="34" charset="0"/>
            </a:endParaRPr>
          </a:p>
        </p:txBody>
      </p:sp>
      <p:sp>
        <p:nvSpPr>
          <p:cNvPr id="39" name="Rectangle 38"/>
          <p:cNvSpPr/>
          <p:nvPr/>
        </p:nvSpPr>
        <p:spPr>
          <a:xfrm>
            <a:off x="5746520" y="4301071"/>
            <a:ext cx="2196608" cy="532106"/>
          </a:xfrm>
          <a:prstGeom prst="rect">
            <a:avLst/>
          </a:prstGeom>
          <a:solidFill>
            <a:srgbClr val="E8F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DZ" sz="1100" b="1" dirty="0" smtClean="0">
              <a:solidFill>
                <a:schemeClr val="tx1"/>
              </a:solidFill>
              <a:latin typeface="Arial" panose="020B0604020202020204" pitchFamily="34" charset="0"/>
              <a:cs typeface="Arial" panose="020B0604020202020204" pitchFamily="34" charset="0"/>
            </a:endParaRPr>
          </a:p>
          <a:p>
            <a:pPr algn="ctr"/>
            <a:r>
              <a:rPr lang="ar-DZ" sz="1100" b="1" dirty="0" smtClean="0">
                <a:solidFill>
                  <a:schemeClr val="tx1"/>
                </a:solidFill>
                <a:latin typeface="Arial" panose="020B0604020202020204" pitchFamily="34" charset="0"/>
                <a:cs typeface="Arial" panose="020B0604020202020204" pitchFamily="34" charset="0"/>
              </a:rPr>
              <a:t>التحجيــر </a:t>
            </a:r>
            <a:r>
              <a:rPr lang="ar-DZ" sz="1100" b="1" dirty="0">
                <a:solidFill>
                  <a:schemeClr val="tx1"/>
                </a:solidFill>
                <a:latin typeface="Arial" panose="020B0604020202020204" pitchFamily="34" charset="0"/>
                <a:cs typeface="Arial" panose="020B0604020202020204" pitchFamily="34" charset="0"/>
              </a:rPr>
              <a:t>هو وضع اليد علــى أرض مــوات وإعلامها بعلامات</a:t>
            </a:r>
            <a:br>
              <a:rPr lang="ar-DZ" sz="1100" b="1" dirty="0">
                <a:solidFill>
                  <a:schemeClr val="tx1"/>
                </a:solidFill>
                <a:latin typeface="Arial" panose="020B0604020202020204" pitchFamily="34" charset="0"/>
                <a:cs typeface="Arial" panose="020B0604020202020204" pitchFamily="34" charset="0"/>
              </a:rPr>
            </a:br>
            <a:r>
              <a:rPr lang="ar-DZ" sz="1100" b="1" dirty="0">
                <a:solidFill>
                  <a:schemeClr val="tx1"/>
                </a:solidFill>
                <a:latin typeface="Arial" panose="020B0604020202020204" pitchFamily="34" charset="0"/>
                <a:cs typeface="Arial" panose="020B0604020202020204" pitchFamily="34" charset="0"/>
              </a:rPr>
              <a:t>متعارف عليها، بإذن ّ ولي الأمر </a:t>
            </a:r>
            <a:br>
              <a:rPr lang="ar-DZ" sz="1100" b="1" dirty="0">
                <a:solidFill>
                  <a:schemeClr val="tx1"/>
                </a:solidFill>
                <a:latin typeface="Arial" panose="020B0604020202020204" pitchFamily="34" charset="0"/>
                <a:cs typeface="Arial" panose="020B0604020202020204" pitchFamily="34" charset="0"/>
              </a:rPr>
            </a:br>
            <a:endParaRPr lang="ar-DZ" sz="1100" b="1" dirty="0" smtClean="0">
              <a:solidFill>
                <a:schemeClr val="tx1"/>
              </a:solidFill>
              <a:latin typeface="Arial" panose="020B0604020202020204" pitchFamily="34" charset="0"/>
              <a:cs typeface="Arial" panose="020B0604020202020204" pitchFamily="34" charset="0"/>
            </a:endParaRPr>
          </a:p>
        </p:txBody>
      </p:sp>
      <p:sp>
        <p:nvSpPr>
          <p:cNvPr id="40" name="Rectangle 39"/>
          <p:cNvSpPr/>
          <p:nvPr/>
        </p:nvSpPr>
        <p:spPr>
          <a:xfrm>
            <a:off x="5753132" y="4846785"/>
            <a:ext cx="2196611" cy="1972848"/>
          </a:xfrm>
          <a:prstGeom prst="rect">
            <a:avLst/>
          </a:prstGeom>
          <a:solidFill>
            <a:srgbClr val="CEE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1100" b="1" dirty="0">
                <a:solidFill>
                  <a:schemeClr val="tx1"/>
                </a:solidFill>
                <a:latin typeface="Arial" panose="020B0604020202020204" pitchFamily="34" charset="0"/>
                <a:cs typeface="Arial" panose="020B0604020202020204" pitchFamily="34" charset="0"/>
              </a:rPr>
              <a:t>التحجير ُيفيد َ الاختصاص ّ </a:t>
            </a:r>
            <a:r>
              <a:rPr lang="ar-DZ" sz="1100" b="1" dirty="0" smtClean="0">
                <a:solidFill>
                  <a:schemeClr val="tx1"/>
                </a:solidFill>
                <a:latin typeface="Arial" panose="020B0604020202020204" pitchFamily="34" charset="0"/>
                <a:cs typeface="Arial" panose="020B0604020202020204" pitchFamily="34" charset="0"/>
              </a:rPr>
              <a:t>والأحقيَة </a:t>
            </a:r>
            <a:r>
              <a:rPr lang="ar-DZ" sz="1100" b="1" dirty="0">
                <a:solidFill>
                  <a:schemeClr val="tx1"/>
                </a:solidFill>
                <a:latin typeface="Arial" panose="020B0604020202020204" pitchFamily="34" charset="0"/>
                <a:cs typeface="Arial" panose="020B0604020202020204" pitchFamily="34" charset="0"/>
              </a:rPr>
              <a:t>على غيره، ولا ُيفيد التملك.</a:t>
            </a:r>
            <a:br>
              <a:rPr lang="ar-DZ" sz="1100" b="1" dirty="0">
                <a:solidFill>
                  <a:schemeClr val="tx1"/>
                </a:solidFill>
                <a:latin typeface="Arial" panose="020B0604020202020204" pitchFamily="34" charset="0"/>
                <a:cs typeface="Arial" panose="020B0604020202020204" pitchFamily="34" charset="0"/>
              </a:rPr>
            </a:br>
            <a:r>
              <a:rPr lang="ar-DZ" sz="1100" b="1" dirty="0" smtClean="0">
                <a:solidFill>
                  <a:schemeClr val="tx1"/>
                </a:solidFill>
                <a:latin typeface="Arial" panose="020B0604020202020204" pitchFamily="34" charset="0"/>
                <a:cs typeface="Arial" panose="020B0604020202020204" pitchFamily="34" charset="0"/>
              </a:rPr>
              <a:t>-يجوز </a:t>
            </a:r>
            <a:r>
              <a:rPr lang="ar-DZ" sz="1100" b="1" dirty="0">
                <a:solidFill>
                  <a:schemeClr val="tx1"/>
                </a:solidFill>
                <a:latin typeface="Arial" panose="020B0604020202020204" pitchFamily="34" charset="0"/>
                <a:cs typeface="Arial" panose="020B0604020202020204" pitchFamily="34" charset="0"/>
              </a:rPr>
              <a:t>لمن قام بالتحجير التنازل عن ّ حق الأســبقية ٍ بمال على </a:t>
            </a:r>
            <a:r>
              <a:rPr lang="ar-DZ" sz="1100" b="1" dirty="0" smtClean="0">
                <a:solidFill>
                  <a:schemeClr val="tx1"/>
                </a:solidFill>
                <a:latin typeface="Arial" panose="020B0604020202020204" pitchFamily="34" charset="0"/>
                <a:cs typeface="Arial" panose="020B0604020202020204" pitchFamily="34" charset="0"/>
              </a:rPr>
              <a:t>وجه</a:t>
            </a:r>
            <a:r>
              <a:rPr lang="ar-DZ" sz="1100" b="1" dirty="0">
                <a:solidFill>
                  <a:schemeClr val="tx1"/>
                </a:solidFill>
                <a:latin typeface="Arial" panose="020B0604020202020204" pitchFamily="34" charset="0"/>
                <a:cs typeface="Arial" panose="020B0604020202020204" pitchFamily="34" charset="0"/>
              </a:rPr>
              <a:t> </a:t>
            </a:r>
            <a:r>
              <a:rPr lang="ar-DZ" sz="1100" b="1" dirty="0" smtClean="0">
                <a:solidFill>
                  <a:schemeClr val="tx1"/>
                </a:solidFill>
                <a:latin typeface="Arial" panose="020B0604020202020204" pitchFamily="34" charset="0"/>
                <a:cs typeface="Arial" panose="020B0604020202020204" pitchFamily="34" charset="0"/>
              </a:rPr>
              <a:t>الصلح</a:t>
            </a:r>
            <a:r>
              <a:rPr lang="ar-DZ" sz="1100" b="1" dirty="0">
                <a:solidFill>
                  <a:schemeClr val="tx1"/>
                </a:solidFill>
                <a:latin typeface="Arial" panose="020B0604020202020204" pitchFamily="34" charset="0"/>
                <a:cs typeface="Arial" panose="020B0604020202020204" pitchFamily="34" charset="0"/>
              </a:rPr>
              <a:t>، ولكن لا يجوز له بيع ما حجره لأنه لا يملكه.</a:t>
            </a:r>
            <a:br>
              <a:rPr lang="ar-DZ" sz="1100" b="1" dirty="0">
                <a:solidFill>
                  <a:schemeClr val="tx1"/>
                </a:solidFill>
                <a:latin typeface="Arial" panose="020B0604020202020204" pitchFamily="34" charset="0"/>
                <a:cs typeface="Arial" panose="020B0604020202020204" pitchFamily="34" charset="0"/>
              </a:rPr>
            </a:br>
            <a:r>
              <a:rPr lang="ar-DZ" sz="1100" b="1" dirty="0" smtClean="0">
                <a:solidFill>
                  <a:schemeClr val="tx1"/>
                </a:solidFill>
                <a:latin typeface="Arial" panose="020B0604020202020204" pitchFamily="34" charset="0"/>
                <a:cs typeface="Arial" panose="020B0604020202020204" pitchFamily="34" charset="0"/>
              </a:rPr>
              <a:t>-يســقط </a:t>
            </a:r>
            <a:r>
              <a:rPr lang="ar-DZ" sz="1100" b="1" dirty="0">
                <a:solidFill>
                  <a:schemeClr val="tx1"/>
                </a:solidFill>
                <a:latin typeface="Arial" panose="020B0604020202020204" pitchFamily="34" charset="0"/>
                <a:cs typeface="Arial" panose="020B0604020202020204" pitchFamily="34" charset="0"/>
              </a:rPr>
              <a:t>حق التحجير بعدم اســتخدام الأرض لمدة ثلاث سنين،</a:t>
            </a:r>
            <a:br>
              <a:rPr lang="ar-DZ" sz="1100" b="1" dirty="0">
                <a:solidFill>
                  <a:schemeClr val="tx1"/>
                </a:solidFill>
                <a:latin typeface="Arial" panose="020B0604020202020204" pitchFamily="34" charset="0"/>
                <a:cs typeface="Arial" panose="020B0604020202020204" pitchFamily="34" charset="0"/>
              </a:rPr>
            </a:br>
            <a:r>
              <a:rPr lang="ar-DZ" sz="1100" b="1" dirty="0">
                <a:solidFill>
                  <a:schemeClr val="tx1"/>
                </a:solidFill>
                <a:latin typeface="Arial" panose="020B0604020202020204" pitchFamily="34" charset="0"/>
                <a:cs typeface="Arial" panose="020B0604020202020204" pitchFamily="34" charset="0"/>
              </a:rPr>
              <a:t>أو بحسب ما في </a:t>
            </a:r>
            <a:r>
              <a:rPr lang="ar-DZ" sz="1100" b="1" dirty="0" smtClean="0">
                <a:solidFill>
                  <a:schemeClr val="tx1"/>
                </a:solidFill>
                <a:latin typeface="Arial" panose="020B0604020202020204" pitchFamily="34" charset="0"/>
                <a:cs typeface="Arial" panose="020B0604020202020204" pitchFamily="34" charset="0"/>
              </a:rPr>
              <a:t>القوانين</a:t>
            </a:r>
            <a:r>
              <a:rPr lang="ar-DZ" sz="1100" b="1" dirty="0">
                <a:solidFill>
                  <a:schemeClr val="tx1"/>
                </a:solidFill>
                <a:latin typeface="Arial" panose="020B0604020202020204" pitchFamily="34" charset="0"/>
                <a:cs typeface="Arial" panose="020B0604020202020204" pitchFamily="34" charset="0"/>
              </a:rPr>
              <a:t/>
            </a:r>
            <a:br>
              <a:rPr lang="ar-DZ" sz="1100" b="1" dirty="0">
                <a:solidFill>
                  <a:schemeClr val="tx1"/>
                </a:solidFill>
                <a:latin typeface="Arial" panose="020B0604020202020204" pitchFamily="34" charset="0"/>
                <a:cs typeface="Arial" panose="020B0604020202020204" pitchFamily="34" charset="0"/>
              </a:rPr>
            </a:br>
            <a:endParaRPr lang="en-US" sz="1100" b="1" dirty="0">
              <a:solidFill>
                <a:schemeClr val="tx1"/>
              </a:solidFill>
              <a:latin typeface="Arial" panose="020B0604020202020204" pitchFamily="34" charset="0"/>
              <a:cs typeface="Arial" panose="020B0604020202020204" pitchFamily="34" charset="0"/>
            </a:endParaRPr>
          </a:p>
        </p:txBody>
      </p:sp>
      <p:sp>
        <p:nvSpPr>
          <p:cNvPr id="41" name="Rectangle 40"/>
          <p:cNvSpPr/>
          <p:nvPr/>
        </p:nvSpPr>
        <p:spPr>
          <a:xfrm>
            <a:off x="8124836" y="3778014"/>
            <a:ext cx="1855655" cy="5230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1400" b="1" dirty="0" err="1" smtClean="0">
                <a:latin typeface="Arial" panose="020B0604020202020204" pitchFamily="34" charset="0"/>
                <a:cs typeface="Arial" panose="020B0604020202020204" pitchFamily="34" charset="0"/>
              </a:rPr>
              <a:t>الاعتياض</a:t>
            </a:r>
            <a:r>
              <a:rPr lang="ar-DZ" sz="1400" b="1" dirty="0" smtClean="0">
                <a:latin typeface="Arial" panose="020B0604020202020204" pitchFamily="34" charset="0"/>
                <a:cs typeface="Arial" panose="020B0604020202020204" pitchFamily="34" charset="0"/>
              </a:rPr>
              <a:t> </a:t>
            </a:r>
            <a:r>
              <a:rPr lang="ar-DZ" sz="1400" b="1" dirty="0">
                <a:latin typeface="Arial" panose="020B0604020202020204" pitchFamily="34" charset="0"/>
                <a:cs typeface="Arial" panose="020B0604020202020204" pitchFamily="34" charset="0"/>
              </a:rPr>
              <a:t>عن الحقوق </a:t>
            </a:r>
            <a:endParaRPr lang="en-US" sz="1400" b="1" dirty="0">
              <a:latin typeface="Arial" panose="020B0604020202020204" pitchFamily="34" charset="0"/>
              <a:cs typeface="Arial" panose="020B0604020202020204" pitchFamily="34" charset="0"/>
            </a:endParaRPr>
          </a:p>
        </p:txBody>
      </p:sp>
      <p:sp>
        <p:nvSpPr>
          <p:cNvPr id="42" name="Rectangle 41"/>
          <p:cNvSpPr/>
          <p:nvPr/>
        </p:nvSpPr>
        <p:spPr>
          <a:xfrm>
            <a:off x="8131448" y="4285643"/>
            <a:ext cx="1855656" cy="754208"/>
          </a:xfrm>
          <a:prstGeom prst="rect">
            <a:avLst/>
          </a:prstGeom>
          <a:solidFill>
            <a:srgbClr val="E8F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1600" dirty="0">
                <a:solidFill>
                  <a:schemeClr val="tx1"/>
                </a:solidFill>
                <a:latin typeface="Arial" panose="020B0604020202020204" pitchFamily="34" charset="0"/>
                <a:cs typeface="Arial" panose="020B0604020202020204" pitchFamily="34" charset="0"/>
              </a:rPr>
              <a:t>كيفية التصرف في الحقوق </a:t>
            </a:r>
            <a:br>
              <a:rPr lang="ar-DZ" sz="1600" dirty="0">
                <a:solidFill>
                  <a:schemeClr val="tx1"/>
                </a:solidFill>
                <a:latin typeface="Arial" panose="020B0604020202020204" pitchFamily="34" charset="0"/>
                <a:cs typeface="Arial" panose="020B0604020202020204" pitchFamily="34" charset="0"/>
              </a:rPr>
            </a:br>
            <a:endParaRPr lang="en-US" sz="1600" b="1"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8114579" y="4946856"/>
            <a:ext cx="1835141" cy="1679795"/>
          </a:xfrm>
          <a:prstGeom prst="rect">
            <a:avLst/>
          </a:prstGeom>
          <a:solidFill>
            <a:srgbClr val="CEE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dirty="0" smtClean="0">
                <a:solidFill>
                  <a:schemeClr val="tx1"/>
                </a:solidFill>
                <a:latin typeface="Arial" panose="020B0604020202020204" pitchFamily="34" charset="0"/>
                <a:cs typeface="Arial" panose="020B0604020202020204" pitchFamily="34" charset="0"/>
              </a:rPr>
              <a:t>-حماية الحقوق</a:t>
            </a:r>
          </a:p>
          <a:p>
            <a:pPr algn="ctr"/>
            <a:r>
              <a:rPr lang="ar-DZ" sz="1600" dirty="0" smtClean="0">
                <a:solidFill>
                  <a:schemeClr val="tx1"/>
                </a:solidFill>
                <a:latin typeface="Arial" panose="020B0604020202020204" pitchFamily="34" charset="0"/>
                <a:cs typeface="Arial" panose="020B0604020202020204" pitchFamily="34" charset="0"/>
              </a:rPr>
              <a:t>-بعض </a:t>
            </a:r>
            <a:r>
              <a:rPr lang="ar-DZ" sz="1600" dirty="0">
                <a:solidFill>
                  <a:schemeClr val="tx1"/>
                </a:solidFill>
                <a:latin typeface="Arial" panose="020B0604020202020204" pitchFamily="34" charset="0"/>
                <a:cs typeface="Arial" panose="020B0604020202020204" pitchFamily="34" charset="0"/>
              </a:rPr>
              <a:t>التطبيقات المعاصرة للحقوق المالية </a:t>
            </a:r>
            <a:br>
              <a:rPr lang="ar-DZ" sz="1600" dirty="0">
                <a:solidFill>
                  <a:schemeClr val="tx1"/>
                </a:solidFill>
                <a:latin typeface="Arial" panose="020B0604020202020204" pitchFamily="34" charset="0"/>
                <a:cs typeface="Arial" panose="020B0604020202020204" pitchFamily="34" charset="0"/>
              </a:rPr>
            </a:br>
            <a:r>
              <a:rPr lang="ar-DZ" sz="1600" dirty="0" smtClean="0">
                <a:solidFill>
                  <a:schemeClr val="tx1"/>
                </a:solidFill>
                <a:latin typeface="Arial" panose="020B0604020202020204" pitchFamily="34" charset="0"/>
                <a:cs typeface="Arial" panose="020B0604020202020204" pitchFamily="34" charset="0"/>
              </a:rPr>
              <a:t> </a:t>
            </a:r>
            <a:r>
              <a:rPr lang="ar-DZ" sz="1600" dirty="0">
                <a:solidFill>
                  <a:schemeClr val="tx1"/>
                </a:solidFill>
                <a:latin typeface="Arial" panose="020B0604020202020204" pitchFamily="34" charset="0"/>
                <a:cs typeface="Arial" panose="020B0604020202020204" pitchFamily="34" charset="0"/>
              </a:rPr>
              <a:t/>
            </a:r>
            <a:br>
              <a:rPr lang="ar-DZ" sz="1600" dirty="0">
                <a:solidFill>
                  <a:schemeClr val="tx1"/>
                </a:solidFill>
                <a:latin typeface="Arial" panose="020B0604020202020204" pitchFamily="34" charset="0"/>
                <a:cs typeface="Arial" panose="020B0604020202020204" pitchFamily="34" charset="0"/>
              </a:rPr>
            </a:br>
            <a:endParaRPr lang="en-US" sz="1600" dirty="0">
              <a:solidFill>
                <a:schemeClr val="tx1"/>
              </a:solidFill>
              <a:latin typeface="Arial" panose="020B0604020202020204" pitchFamily="34" charset="0"/>
              <a:cs typeface="Arial" panose="020B0604020202020204" pitchFamily="34" charset="0"/>
            </a:endParaRPr>
          </a:p>
        </p:txBody>
      </p:sp>
      <p:sp>
        <p:nvSpPr>
          <p:cNvPr id="45" name="Rectangle 44"/>
          <p:cNvSpPr/>
          <p:nvPr/>
        </p:nvSpPr>
        <p:spPr>
          <a:xfrm>
            <a:off x="10098391" y="3714931"/>
            <a:ext cx="2065787" cy="6492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1200" b="1" dirty="0" smtClean="0">
                <a:latin typeface="Arial" panose="020B0604020202020204" pitchFamily="34" charset="0"/>
                <a:cs typeface="Arial" panose="020B0604020202020204" pitchFamily="34" charset="0"/>
              </a:rPr>
              <a:t>تاريخ إصدار المعيار</a:t>
            </a:r>
            <a:endParaRPr lang="en-US" sz="1200" b="1" dirty="0">
              <a:latin typeface="Arial" panose="020B0604020202020204" pitchFamily="34" charset="0"/>
              <a:cs typeface="Arial" panose="020B0604020202020204" pitchFamily="34" charset="0"/>
            </a:endParaRPr>
          </a:p>
        </p:txBody>
      </p:sp>
      <p:sp>
        <p:nvSpPr>
          <p:cNvPr id="47" name="Rectangle 46"/>
          <p:cNvSpPr/>
          <p:nvPr/>
        </p:nvSpPr>
        <p:spPr>
          <a:xfrm>
            <a:off x="10098388" y="4362981"/>
            <a:ext cx="2065788" cy="2263669"/>
          </a:xfrm>
          <a:prstGeom prst="rect">
            <a:avLst/>
          </a:prstGeom>
          <a:solidFill>
            <a:srgbClr val="E8F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2400" b="1" dirty="0">
                <a:solidFill>
                  <a:schemeClr val="tx1"/>
                </a:solidFill>
                <a:latin typeface="Arial" panose="020B0604020202020204" pitchFamily="34" charset="0"/>
                <a:cs typeface="Arial" panose="020B0604020202020204" pitchFamily="34" charset="0"/>
              </a:rPr>
              <a:t>صدر هذا </a:t>
            </a:r>
            <a:r>
              <a:rPr lang="ar-DZ" sz="2400" b="1" dirty="0" smtClean="0">
                <a:solidFill>
                  <a:schemeClr val="tx1"/>
                </a:solidFill>
                <a:latin typeface="Arial" panose="020B0604020202020204" pitchFamily="34" charset="0"/>
                <a:cs typeface="Arial" panose="020B0604020202020204" pitchFamily="34" charset="0"/>
              </a:rPr>
              <a:t>المعيار</a:t>
            </a:r>
          </a:p>
          <a:p>
            <a:pPr algn="ctr"/>
            <a:r>
              <a:rPr lang="ar-DZ" sz="2400" b="1" dirty="0" smtClean="0">
                <a:solidFill>
                  <a:schemeClr val="tx1"/>
                </a:solidFill>
                <a:latin typeface="Arial" panose="020B0604020202020204" pitchFamily="34" charset="0"/>
                <a:cs typeface="Arial" panose="020B0604020202020204" pitchFamily="34" charset="0"/>
              </a:rPr>
              <a:t>بتاريخ: 23 أكتوبر 2009  </a:t>
            </a:r>
            <a:r>
              <a:rPr lang="ar-DZ" sz="2400" b="1" dirty="0">
                <a:solidFill>
                  <a:schemeClr val="tx1"/>
                </a:solidFill>
                <a:latin typeface="Arial" panose="020B0604020202020204" pitchFamily="34" charset="0"/>
                <a:cs typeface="Arial" panose="020B0604020202020204" pitchFamily="34" charset="0"/>
              </a:rPr>
              <a:t/>
            </a:r>
            <a:br>
              <a:rPr lang="ar-DZ" sz="2400" b="1" dirty="0">
                <a:solidFill>
                  <a:schemeClr val="tx1"/>
                </a:solidFill>
                <a:latin typeface="Arial" panose="020B0604020202020204" pitchFamily="34" charset="0"/>
                <a:cs typeface="Arial" panose="020B0604020202020204" pitchFamily="34" charset="0"/>
              </a:rPr>
            </a:br>
            <a:endParaRPr lang="en-US" sz="2400" b="1" dirty="0">
              <a:solidFill>
                <a:schemeClr val="tx1"/>
              </a:solidFill>
              <a:latin typeface="Arial" panose="020B0604020202020204" pitchFamily="34" charset="0"/>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61721660"/>
      </p:ext>
    </p:extLst>
  </p:cSld>
  <p:clrMapOvr>
    <a:masterClrMapping/>
  </p:clrMapOvr>
  <mc:AlternateContent xmlns:mc="http://schemas.openxmlformats.org/markup-compatibility/2006" xmlns:p14="http://schemas.microsoft.com/office/powerpoint/2010/main">
    <mc:Choice Requires="p14">
      <p:transition p14:dur="0" advTm="234306"/>
    </mc:Choice>
    <mc:Fallback xmlns="">
      <p:transition advTm="234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220304" y="121904"/>
            <a:ext cx="3426007" cy="471365"/>
          </a:xfrm>
        </p:spPr>
        <p:txBody>
          <a:bodyPr/>
          <a:lstStyle/>
          <a:p>
            <a:pPr algn="ctr"/>
            <a:r>
              <a:rPr lang="ar-DZ" sz="2400" dirty="0" smtClean="0">
                <a:latin typeface="Arial" panose="020B0604020202020204" pitchFamily="34" charset="0"/>
                <a:cs typeface="Arial" panose="020B0604020202020204" pitchFamily="34" charset="0"/>
              </a:rPr>
              <a:t>معيار 46 </a:t>
            </a:r>
            <a:r>
              <a:rPr lang="ar-DZ" sz="2400" dirty="0">
                <a:latin typeface="Arial" panose="020B0604020202020204" pitchFamily="34" charset="0"/>
                <a:cs typeface="Arial" panose="020B0604020202020204" pitchFamily="34" charset="0"/>
              </a:rPr>
              <a:t>الوكالة في الاستثمار</a:t>
            </a:r>
            <a:endParaRPr lang="ar-IQ" sz="2400" dirty="0">
              <a:latin typeface="Arial" panose="020B0604020202020204" pitchFamily="34" charset="0"/>
              <a:cs typeface="Arial" panose="020B0604020202020204" pitchFamily="34" charset="0"/>
            </a:endParaRPr>
          </a:p>
        </p:txBody>
      </p:sp>
      <p:grpSp>
        <p:nvGrpSpPr>
          <p:cNvPr id="51" name="Group 50"/>
          <p:cNvGrpSpPr/>
          <p:nvPr/>
        </p:nvGrpSpPr>
        <p:grpSpPr>
          <a:xfrm>
            <a:off x="565850" y="1312851"/>
            <a:ext cx="1506358" cy="1038671"/>
            <a:chOff x="1030292" y="3367944"/>
            <a:chExt cx="1506358" cy="2068488"/>
          </a:xfrm>
        </p:grpSpPr>
        <p:sp>
          <p:nvSpPr>
            <p:cNvPr id="5" name="Rectangle 4"/>
            <p:cNvSpPr/>
            <p:nvPr/>
          </p:nvSpPr>
          <p:spPr>
            <a:xfrm>
              <a:off x="1030292" y="3367944"/>
              <a:ext cx="1506358" cy="13549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DZ" b="1" dirty="0" smtClean="0">
                  <a:latin typeface="Arial" panose="020B0604020202020204" pitchFamily="34" charset="0"/>
                  <a:cs typeface="Arial" panose="020B0604020202020204" pitchFamily="34" charset="0"/>
                </a:rPr>
                <a:t>أنواعها</a:t>
              </a:r>
              <a:endParaRPr lang="ar-IQ" b="1" dirty="0">
                <a:latin typeface="Arial" panose="020B0604020202020204" pitchFamily="34" charset="0"/>
                <a:cs typeface="Arial" panose="020B0604020202020204" pitchFamily="34" charset="0"/>
              </a:endParaRPr>
            </a:p>
          </p:txBody>
        </p:sp>
        <p:cxnSp>
          <p:nvCxnSpPr>
            <p:cNvPr id="11" name="Straight Connector 10"/>
            <p:cNvCxnSpPr/>
            <p:nvPr/>
          </p:nvCxnSpPr>
          <p:spPr>
            <a:xfrm>
              <a:off x="1783471" y="4874302"/>
              <a:ext cx="0" cy="562130"/>
            </a:xfrm>
            <a:prstGeom prst="line">
              <a:avLst/>
            </a:prstGeom>
            <a:ln w="12700">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2922440" y="1026879"/>
            <a:ext cx="1717758" cy="1263373"/>
            <a:chOff x="2880522" y="2531956"/>
            <a:chExt cx="1717758" cy="2326996"/>
          </a:xfrm>
        </p:grpSpPr>
        <p:sp>
          <p:nvSpPr>
            <p:cNvPr id="6" name="Rectangle 5"/>
            <p:cNvSpPr/>
            <p:nvPr/>
          </p:nvSpPr>
          <p:spPr>
            <a:xfrm>
              <a:off x="2880522" y="2531956"/>
              <a:ext cx="1717758" cy="15421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DZ" b="1" dirty="0" smtClean="0">
                  <a:latin typeface="Arial" panose="020B0604020202020204" pitchFamily="34" charset="0"/>
                  <a:cs typeface="Arial" panose="020B0604020202020204" pitchFamily="34" charset="0"/>
                </a:rPr>
                <a:t>أركانها</a:t>
              </a:r>
              <a:endParaRPr lang="ar-IQ" b="1" dirty="0">
                <a:latin typeface="Arial" panose="020B0604020202020204" pitchFamily="34" charset="0"/>
                <a:cs typeface="Arial" panose="020B0604020202020204" pitchFamily="34" charset="0"/>
              </a:endParaRPr>
            </a:p>
          </p:txBody>
        </p:sp>
        <p:cxnSp>
          <p:nvCxnSpPr>
            <p:cNvPr id="12" name="Straight Connector 11"/>
            <p:cNvCxnSpPr>
              <a:stCxn id="6" idx="2"/>
            </p:cNvCxnSpPr>
            <p:nvPr/>
          </p:nvCxnSpPr>
          <p:spPr>
            <a:xfrm flipH="1">
              <a:off x="3734819" y="4074140"/>
              <a:ext cx="4582" cy="784812"/>
            </a:xfrm>
            <a:prstGeom prst="line">
              <a:avLst/>
            </a:prstGeom>
            <a:ln w="12700">
              <a:solidFill>
                <a:schemeClr val="accent2"/>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5388855" y="3077410"/>
            <a:ext cx="2103380" cy="1298018"/>
            <a:chOff x="5039372" y="1856185"/>
            <a:chExt cx="2103380" cy="2745400"/>
          </a:xfrm>
        </p:grpSpPr>
        <p:sp>
          <p:nvSpPr>
            <p:cNvPr id="7" name="Rectangle 6"/>
            <p:cNvSpPr/>
            <p:nvPr/>
          </p:nvSpPr>
          <p:spPr>
            <a:xfrm>
              <a:off x="5039372" y="1856185"/>
              <a:ext cx="2103380" cy="14966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sz="1600" b="1" dirty="0" smtClean="0">
                <a:latin typeface="Arial" panose="020B0604020202020204" pitchFamily="34" charset="0"/>
                <a:cs typeface="Arial" panose="020B0604020202020204" pitchFamily="34" charset="0"/>
              </a:endParaRPr>
            </a:p>
            <a:p>
              <a:pPr algn="ctr"/>
              <a:r>
                <a:rPr lang="ar-DZ" sz="1600" b="1" dirty="0" smtClean="0">
                  <a:latin typeface="Arial" panose="020B0604020202020204" pitchFamily="34" charset="0"/>
                  <a:cs typeface="Arial" panose="020B0604020202020204" pitchFamily="34" charset="0"/>
                </a:rPr>
                <a:t>مبلغ </a:t>
              </a:r>
              <a:r>
                <a:rPr lang="ar-DZ" sz="1600" b="1" dirty="0">
                  <a:latin typeface="Arial" panose="020B0604020202020204" pitchFamily="34" charset="0"/>
                  <a:cs typeface="Arial" panose="020B0604020202020204" pitchFamily="34" charset="0"/>
                </a:rPr>
                <a:t>الاستثمار، ومدته، وربحه </a:t>
              </a:r>
              <a:br>
                <a:rPr lang="ar-DZ" sz="1600" b="1" dirty="0">
                  <a:latin typeface="Arial" panose="020B0604020202020204" pitchFamily="34" charset="0"/>
                  <a:cs typeface="Arial" panose="020B0604020202020204" pitchFamily="34" charset="0"/>
                </a:rPr>
              </a:br>
              <a:endParaRPr lang="ar-IQ" sz="1600" b="1" dirty="0">
                <a:latin typeface="Arial" panose="020B0604020202020204" pitchFamily="34" charset="0"/>
                <a:cs typeface="Arial" panose="020B0604020202020204" pitchFamily="34" charset="0"/>
              </a:endParaRPr>
            </a:p>
          </p:txBody>
        </p:sp>
        <p:cxnSp>
          <p:nvCxnSpPr>
            <p:cNvPr id="13" name="Straight Connector 12"/>
            <p:cNvCxnSpPr>
              <a:stCxn id="7" idx="2"/>
            </p:cNvCxnSpPr>
            <p:nvPr/>
          </p:nvCxnSpPr>
          <p:spPr>
            <a:xfrm>
              <a:off x="6091062" y="3352862"/>
              <a:ext cx="0" cy="1248723"/>
            </a:xfrm>
            <a:prstGeom prst="line">
              <a:avLst/>
            </a:prstGeom>
            <a:ln w="12700">
              <a:solidFill>
                <a:schemeClr val="accent3"/>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10347793" y="1188914"/>
            <a:ext cx="1506358" cy="1058183"/>
            <a:chOff x="9684222" y="3362826"/>
            <a:chExt cx="1506358" cy="1198124"/>
          </a:xfrm>
        </p:grpSpPr>
        <p:sp>
          <p:nvSpPr>
            <p:cNvPr id="9" name="Rectangle 8"/>
            <p:cNvSpPr/>
            <p:nvPr/>
          </p:nvSpPr>
          <p:spPr>
            <a:xfrm flipH="1">
              <a:off x="9684222" y="3367944"/>
              <a:ext cx="1506358" cy="8703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DZ" dirty="0" smtClean="0">
                  <a:latin typeface="Arial" panose="020B0604020202020204" pitchFamily="34" charset="0"/>
                  <a:cs typeface="Arial" panose="020B0604020202020204" pitchFamily="34" charset="0"/>
                </a:rPr>
                <a:t>التقديم</a:t>
              </a:r>
              <a:endParaRPr lang="ar-IQ" dirty="0">
                <a:latin typeface="Arial" panose="020B0604020202020204" pitchFamily="34" charset="0"/>
                <a:cs typeface="Arial" panose="020B0604020202020204" pitchFamily="34" charset="0"/>
              </a:endParaRPr>
            </a:p>
          </p:txBody>
        </p:sp>
        <p:cxnSp>
          <p:nvCxnSpPr>
            <p:cNvPr id="14" name="Straight Connector 13"/>
            <p:cNvCxnSpPr/>
            <p:nvPr/>
          </p:nvCxnSpPr>
          <p:spPr>
            <a:xfrm>
              <a:off x="10446217" y="3362826"/>
              <a:ext cx="2" cy="1198124"/>
            </a:xfrm>
            <a:prstGeom prst="line">
              <a:avLst/>
            </a:prstGeom>
            <a:ln w="12700">
              <a:solidFill>
                <a:schemeClr val="accent5"/>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8227076" y="905012"/>
            <a:ext cx="1717758" cy="1164242"/>
            <a:chOff x="7660953" y="2789585"/>
            <a:chExt cx="1717758" cy="2326996"/>
          </a:xfrm>
        </p:grpSpPr>
        <p:sp>
          <p:nvSpPr>
            <p:cNvPr id="10" name="Rectangle 9"/>
            <p:cNvSpPr/>
            <p:nvPr/>
          </p:nvSpPr>
          <p:spPr>
            <a:xfrm flipH="1">
              <a:off x="7660953" y="2789585"/>
              <a:ext cx="1717758" cy="14938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DZ" b="1" dirty="0" smtClean="0">
                  <a:latin typeface="Arial" panose="020B0604020202020204" pitchFamily="34" charset="0"/>
                  <a:cs typeface="Arial" panose="020B0604020202020204" pitchFamily="34" charset="0"/>
                </a:rPr>
                <a:t>نطاق المعيار</a:t>
              </a:r>
              <a:endParaRPr lang="ar-IQ" b="1" dirty="0">
                <a:latin typeface="Arial" panose="020B0604020202020204" pitchFamily="34" charset="0"/>
                <a:cs typeface="Arial" panose="020B0604020202020204" pitchFamily="34" charset="0"/>
              </a:endParaRPr>
            </a:p>
          </p:txBody>
        </p:sp>
        <p:cxnSp>
          <p:nvCxnSpPr>
            <p:cNvPr id="15" name="Straight Connector 14"/>
            <p:cNvCxnSpPr>
              <a:stCxn id="10" idx="2"/>
            </p:cNvCxnSpPr>
            <p:nvPr/>
          </p:nvCxnSpPr>
          <p:spPr>
            <a:xfrm>
              <a:off x="8519832" y="4283445"/>
              <a:ext cx="0" cy="833136"/>
            </a:xfrm>
            <a:prstGeom prst="line">
              <a:avLst/>
            </a:prstGeom>
            <a:ln w="12700">
              <a:solidFill>
                <a:schemeClr val="accent4"/>
              </a:solidFill>
              <a:prstDash val="sysDot"/>
              <a:tailEnd type="oval"/>
            </a:ln>
          </p:spPr>
          <p:style>
            <a:lnRef idx="1">
              <a:schemeClr val="accent1"/>
            </a:lnRef>
            <a:fillRef idx="0">
              <a:schemeClr val="accent1"/>
            </a:fillRef>
            <a:effectRef idx="0">
              <a:schemeClr val="accent1"/>
            </a:effectRef>
            <a:fontRef idx="minor">
              <a:schemeClr val="tx1"/>
            </a:fontRef>
          </p:style>
        </p:cxnSp>
      </p:grpSp>
      <p:sp>
        <p:nvSpPr>
          <p:cNvPr id="42" name="Freeform 94"/>
          <p:cNvSpPr>
            <a:spLocks noEditPoints="1"/>
          </p:cNvSpPr>
          <p:nvPr/>
        </p:nvSpPr>
        <p:spPr bwMode="auto">
          <a:xfrm>
            <a:off x="3318004" y="3052319"/>
            <a:ext cx="842794" cy="885342"/>
          </a:xfrm>
          <a:custGeom>
            <a:avLst/>
            <a:gdLst>
              <a:gd name="T0" fmla="*/ 1211 w 3091"/>
              <a:gd name="T1" fmla="*/ 169 h 3248"/>
              <a:gd name="T2" fmla="*/ 1174 w 3091"/>
              <a:gd name="T3" fmla="*/ 876 h 3248"/>
              <a:gd name="T4" fmla="*/ 1014 w 3091"/>
              <a:gd name="T5" fmla="*/ 958 h 3248"/>
              <a:gd name="T6" fmla="*/ 472 w 3091"/>
              <a:gd name="T7" fmla="*/ 659 h 3248"/>
              <a:gd name="T8" fmla="*/ 123 w 3091"/>
              <a:gd name="T9" fmla="*/ 1133 h 3248"/>
              <a:gd name="T10" fmla="*/ 134 w 3091"/>
              <a:gd name="T11" fmla="*/ 1228 h 3248"/>
              <a:gd name="T12" fmla="*/ 724 w 3091"/>
              <a:gd name="T13" fmla="*/ 1648 h 3248"/>
              <a:gd name="T14" fmla="*/ 694 w 3091"/>
              <a:gd name="T15" fmla="*/ 1828 h 3248"/>
              <a:gd name="T16" fmla="*/ 113 w 3091"/>
              <a:gd name="T17" fmla="*/ 2230 h 3248"/>
              <a:gd name="T18" fmla="*/ 423 w 3091"/>
              <a:gd name="T19" fmla="*/ 2752 h 3248"/>
              <a:gd name="T20" fmla="*/ 919 w 3091"/>
              <a:gd name="T21" fmla="*/ 2492 h 3248"/>
              <a:gd name="T22" fmla="*/ 1082 w 3091"/>
              <a:gd name="T23" fmla="*/ 2474 h 3248"/>
              <a:gd name="T24" fmla="*/ 1200 w 3091"/>
              <a:gd name="T25" fmla="*/ 2595 h 3248"/>
              <a:gd name="T26" fmla="*/ 1231 w 3091"/>
              <a:gd name="T27" fmla="*/ 3113 h 3248"/>
              <a:gd name="T28" fmla="*/ 1844 w 3091"/>
              <a:gd name="T29" fmla="*/ 3126 h 3248"/>
              <a:gd name="T30" fmla="*/ 1885 w 3091"/>
              <a:gd name="T31" fmla="*/ 2623 h 3248"/>
              <a:gd name="T32" fmla="*/ 1981 w 3091"/>
              <a:gd name="T33" fmla="*/ 2486 h 3248"/>
              <a:gd name="T34" fmla="*/ 2173 w 3091"/>
              <a:gd name="T35" fmla="*/ 2494 h 3248"/>
              <a:gd name="T36" fmla="*/ 2679 w 3091"/>
              <a:gd name="T37" fmla="*/ 2753 h 3248"/>
              <a:gd name="T38" fmla="*/ 2974 w 3091"/>
              <a:gd name="T39" fmla="*/ 2234 h 3248"/>
              <a:gd name="T40" fmla="*/ 2378 w 3091"/>
              <a:gd name="T41" fmla="*/ 1828 h 3248"/>
              <a:gd name="T42" fmla="*/ 2348 w 3091"/>
              <a:gd name="T43" fmla="*/ 1647 h 3248"/>
              <a:gd name="T44" fmla="*/ 2957 w 3091"/>
              <a:gd name="T45" fmla="*/ 1216 h 3248"/>
              <a:gd name="T46" fmla="*/ 2967 w 3091"/>
              <a:gd name="T47" fmla="*/ 1122 h 3248"/>
              <a:gd name="T48" fmla="*/ 2604 w 3091"/>
              <a:gd name="T49" fmla="*/ 651 h 3248"/>
              <a:gd name="T50" fmla="*/ 2045 w 3091"/>
              <a:gd name="T51" fmla="*/ 953 h 3248"/>
              <a:gd name="T52" fmla="*/ 1901 w 3091"/>
              <a:gd name="T53" fmla="*/ 849 h 3248"/>
              <a:gd name="T54" fmla="*/ 1871 w 3091"/>
              <a:gd name="T55" fmla="*/ 150 h 3248"/>
              <a:gd name="T56" fmla="*/ 1285 w 3091"/>
              <a:gd name="T57" fmla="*/ 0 h 3248"/>
              <a:gd name="T58" fmla="*/ 1950 w 3091"/>
              <a:gd name="T59" fmla="*/ 67 h 3248"/>
              <a:gd name="T60" fmla="*/ 1997 w 3091"/>
              <a:gd name="T61" fmla="*/ 786 h 3248"/>
              <a:gd name="T62" fmla="*/ 2094 w 3091"/>
              <a:gd name="T63" fmla="*/ 839 h 3248"/>
              <a:gd name="T64" fmla="*/ 2639 w 3091"/>
              <a:gd name="T65" fmla="*/ 535 h 3248"/>
              <a:gd name="T66" fmla="*/ 2787 w 3091"/>
              <a:gd name="T67" fmla="*/ 624 h 3248"/>
              <a:gd name="T68" fmla="*/ 3087 w 3091"/>
              <a:gd name="T69" fmla="*/ 1204 h 3248"/>
              <a:gd name="T70" fmla="*/ 2486 w 3091"/>
              <a:gd name="T71" fmla="*/ 1645 h 3248"/>
              <a:gd name="T72" fmla="*/ 2459 w 3091"/>
              <a:gd name="T73" fmla="*/ 1748 h 3248"/>
              <a:gd name="T74" fmla="*/ 3065 w 3091"/>
              <a:gd name="T75" fmla="*/ 2162 h 3248"/>
              <a:gd name="T76" fmla="*/ 3076 w 3091"/>
              <a:gd name="T77" fmla="*/ 2331 h 3248"/>
              <a:gd name="T78" fmla="*/ 2697 w 3091"/>
              <a:gd name="T79" fmla="*/ 2872 h 3248"/>
              <a:gd name="T80" fmla="*/ 2524 w 3091"/>
              <a:gd name="T81" fmla="*/ 2855 h 3248"/>
              <a:gd name="T82" fmla="*/ 2017 w 3091"/>
              <a:gd name="T83" fmla="*/ 2597 h 3248"/>
              <a:gd name="T84" fmla="*/ 1983 w 3091"/>
              <a:gd name="T85" fmla="*/ 3126 h 3248"/>
              <a:gd name="T86" fmla="*/ 1839 w 3091"/>
              <a:gd name="T87" fmla="*/ 3245 h 3248"/>
              <a:gd name="T88" fmla="*/ 1163 w 3091"/>
              <a:gd name="T89" fmla="*/ 3204 h 3248"/>
              <a:gd name="T90" fmla="*/ 1096 w 3091"/>
              <a:gd name="T91" fmla="*/ 2653 h 3248"/>
              <a:gd name="T92" fmla="*/ 1017 w 3091"/>
              <a:gd name="T93" fmla="*/ 2576 h 3248"/>
              <a:gd name="T94" fmla="*/ 480 w 3091"/>
              <a:gd name="T95" fmla="*/ 2875 h 3248"/>
              <a:gd name="T96" fmla="*/ 322 w 3091"/>
              <a:gd name="T97" fmla="*/ 2811 h 3248"/>
              <a:gd name="T98" fmla="*/ 0 w 3091"/>
              <a:gd name="T99" fmla="*/ 2234 h 3248"/>
              <a:gd name="T100" fmla="*/ 88 w 3091"/>
              <a:gd name="T101" fmla="*/ 2087 h 3248"/>
              <a:gd name="T102" fmla="*/ 620 w 3091"/>
              <a:gd name="T103" fmla="*/ 1691 h 3248"/>
              <a:gd name="T104" fmla="*/ 42 w 3091"/>
              <a:gd name="T105" fmla="*/ 1294 h 3248"/>
              <a:gd name="T106" fmla="*/ 4 w 3091"/>
              <a:gd name="T107" fmla="*/ 1129 h 3248"/>
              <a:gd name="T108" fmla="*/ 368 w 3091"/>
              <a:gd name="T109" fmla="*/ 572 h 3248"/>
              <a:gd name="T110" fmla="*/ 537 w 3091"/>
              <a:gd name="T111" fmla="*/ 561 h 3248"/>
              <a:gd name="T112" fmla="*/ 1056 w 3091"/>
              <a:gd name="T113" fmla="*/ 836 h 3248"/>
              <a:gd name="T114" fmla="*/ 1099 w 3091"/>
              <a:gd name="T115" fmla="*/ 155 h 3248"/>
              <a:gd name="T116" fmla="*/ 1219 w 3091"/>
              <a:gd name="T117" fmla="*/ 12 h 3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91" h="3248">
                <a:moveTo>
                  <a:pt x="1285" y="112"/>
                </a:moveTo>
                <a:lnTo>
                  <a:pt x="1265" y="115"/>
                </a:lnTo>
                <a:lnTo>
                  <a:pt x="1247" y="123"/>
                </a:lnTo>
                <a:lnTo>
                  <a:pt x="1231" y="134"/>
                </a:lnTo>
                <a:lnTo>
                  <a:pt x="1219" y="150"/>
                </a:lnTo>
                <a:lnTo>
                  <a:pt x="1211" y="169"/>
                </a:lnTo>
                <a:lnTo>
                  <a:pt x="1208" y="189"/>
                </a:lnTo>
                <a:lnTo>
                  <a:pt x="1208" y="768"/>
                </a:lnTo>
                <a:lnTo>
                  <a:pt x="1206" y="798"/>
                </a:lnTo>
                <a:lnTo>
                  <a:pt x="1200" y="825"/>
                </a:lnTo>
                <a:lnTo>
                  <a:pt x="1189" y="852"/>
                </a:lnTo>
                <a:lnTo>
                  <a:pt x="1174" y="876"/>
                </a:lnTo>
                <a:lnTo>
                  <a:pt x="1157" y="898"/>
                </a:lnTo>
                <a:lnTo>
                  <a:pt x="1136" y="917"/>
                </a:lnTo>
                <a:lnTo>
                  <a:pt x="1111" y="933"/>
                </a:lnTo>
                <a:lnTo>
                  <a:pt x="1080" y="948"/>
                </a:lnTo>
                <a:lnTo>
                  <a:pt x="1047" y="956"/>
                </a:lnTo>
                <a:lnTo>
                  <a:pt x="1014" y="958"/>
                </a:lnTo>
                <a:lnTo>
                  <a:pt x="982" y="954"/>
                </a:lnTo>
                <a:lnTo>
                  <a:pt x="950" y="944"/>
                </a:lnTo>
                <a:lnTo>
                  <a:pt x="919" y="928"/>
                </a:lnTo>
                <a:lnTo>
                  <a:pt x="505" y="670"/>
                </a:lnTo>
                <a:lnTo>
                  <a:pt x="489" y="662"/>
                </a:lnTo>
                <a:lnTo>
                  <a:pt x="472" y="659"/>
                </a:lnTo>
                <a:lnTo>
                  <a:pt x="455" y="659"/>
                </a:lnTo>
                <a:lnTo>
                  <a:pt x="439" y="662"/>
                </a:lnTo>
                <a:lnTo>
                  <a:pt x="423" y="670"/>
                </a:lnTo>
                <a:lnTo>
                  <a:pt x="410" y="680"/>
                </a:lnTo>
                <a:lnTo>
                  <a:pt x="399" y="694"/>
                </a:lnTo>
                <a:lnTo>
                  <a:pt x="123" y="1133"/>
                </a:lnTo>
                <a:lnTo>
                  <a:pt x="115" y="1149"/>
                </a:lnTo>
                <a:lnTo>
                  <a:pt x="111" y="1166"/>
                </a:lnTo>
                <a:lnTo>
                  <a:pt x="112" y="1183"/>
                </a:lnTo>
                <a:lnTo>
                  <a:pt x="115" y="1199"/>
                </a:lnTo>
                <a:lnTo>
                  <a:pt x="122" y="1214"/>
                </a:lnTo>
                <a:lnTo>
                  <a:pt x="134" y="1228"/>
                </a:lnTo>
                <a:lnTo>
                  <a:pt x="147" y="1239"/>
                </a:lnTo>
                <a:lnTo>
                  <a:pt x="646" y="1550"/>
                </a:lnTo>
                <a:lnTo>
                  <a:pt x="672" y="1570"/>
                </a:lnTo>
                <a:lnTo>
                  <a:pt x="694" y="1593"/>
                </a:lnTo>
                <a:lnTo>
                  <a:pt x="711" y="1619"/>
                </a:lnTo>
                <a:lnTo>
                  <a:pt x="724" y="1648"/>
                </a:lnTo>
                <a:lnTo>
                  <a:pt x="733" y="1679"/>
                </a:lnTo>
                <a:lnTo>
                  <a:pt x="735" y="1710"/>
                </a:lnTo>
                <a:lnTo>
                  <a:pt x="733" y="1743"/>
                </a:lnTo>
                <a:lnTo>
                  <a:pt x="724" y="1773"/>
                </a:lnTo>
                <a:lnTo>
                  <a:pt x="711" y="1802"/>
                </a:lnTo>
                <a:lnTo>
                  <a:pt x="694" y="1828"/>
                </a:lnTo>
                <a:lnTo>
                  <a:pt x="672" y="1851"/>
                </a:lnTo>
                <a:lnTo>
                  <a:pt x="646" y="1870"/>
                </a:lnTo>
                <a:lnTo>
                  <a:pt x="147" y="2182"/>
                </a:lnTo>
                <a:lnTo>
                  <a:pt x="132" y="2195"/>
                </a:lnTo>
                <a:lnTo>
                  <a:pt x="120" y="2211"/>
                </a:lnTo>
                <a:lnTo>
                  <a:pt x="113" y="2230"/>
                </a:lnTo>
                <a:lnTo>
                  <a:pt x="111" y="2250"/>
                </a:lnTo>
                <a:lnTo>
                  <a:pt x="114" y="2269"/>
                </a:lnTo>
                <a:lnTo>
                  <a:pt x="123" y="2288"/>
                </a:lnTo>
                <a:lnTo>
                  <a:pt x="399" y="2727"/>
                </a:lnTo>
                <a:lnTo>
                  <a:pt x="410" y="2741"/>
                </a:lnTo>
                <a:lnTo>
                  <a:pt x="423" y="2752"/>
                </a:lnTo>
                <a:lnTo>
                  <a:pt x="439" y="2759"/>
                </a:lnTo>
                <a:lnTo>
                  <a:pt x="455" y="2763"/>
                </a:lnTo>
                <a:lnTo>
                  <a:pt x="472" y="2763"/>
                </a:lnTo>
                <a:lnTo>
                  <a:pt x="489" y="2759"/>
                </a:lnTo>
                <a:lnTo>
                  <a:pt x="505" y="2752"/>
                </a:lnTo>
                <a:lnTo>
                  <a:pt x="919" y="2492"/>
                </a:lnTo>
                <a:lnTo>
                  <a:pt x="943" y="2480"/>
                </a:lnTo>
                <a:lnTo>
                  <a:pt x="968" y="2471"/>
                </a:lnTo>
                <a:lnTo>
                  <a:pt x="994" y="2465"/>
                </a:lnTo>
                <a:lnTo>
                  <a:pt x="1019" y="2464"/>
                </a:lnTo>
                <a:lnTo>
                  <a:pt x="1051" y="2466"/>
                </a:lnTo>
                <a:lnTo>
                  <a:pt x="1082" y="2474"/>
                </a:lnTo>
                <a:lnTo>
                  <a:pt x="1111" y="2487"/>
                </a:lnTo>
                <a:lnTo>
                  <a:pt x="1136" y="2503"/>
                </a:lnTo>
                <a:lnTo>
                  <a:pt x="1157" y="2523"/>
                </a:lnTo>
                <a:lnTo>
                  <a:pt x="1174" y="2544"/>
                </a:lnTo>
                <a:lnTo>
                  <a:pt x="1190" y="2569"/>
                </a:lnTo>
                <a:lnTo>
                  <a:pt x="1200" y="2595"/>
                </a:lnTo>
                <a:lnTo>
                  <a:pt x="1206" y="2624"/>
                </a:lnTo>
                <a:lnTo>
                  <a:pt x="1208" y="2653"/>
                </a:lnTo>
                <a:lnTo>
                  <a:pt x="1208" y="3059"/>
                </a:lnTo>
                <a:lnTo>
                  <a:pt x="1211" y="3080"/>
                </a:lnTo>
                <a:lnTo>
                  <a:pt x="1219" y="3098"/>
                </a:lnTo>
                <a:lnTo>
                  <a:pt x="1231" y="3113"/>
                </a:lnTo>
                <a:lnTo>
                  <a:pt x="1247" y="3126"/>
                </a:lnTo>
                <a:lnTo>
                  <a:pt x="1265" y="3134"/>
                </a:lnTo>
                <a:lnTo>
                  <a:pt x="1285" y="3136"/>
                </a:lnTo>
                <a:lnTo>
                  <a:pt x="1805" y="3136"/>
                </a:lnTo>
                <a:lnTo>
                  <a:pt x="1825" y="3134"/>
                </a:lnTo>
                <a:lnTo>
                  <a:pt x="1844" y="3126"/>
                </a:lnTo>
                <a:lnTo>
                  <a:pt x="1859" y="3113"/>
                </a:lnTo>
                <a:lnTo>
                  <a:pt x="1871" y="3098"/>
                </a:lnTo>
                <a:lnTo>
                  <a:pt x="1880" y="3080"/>
                </a:lnTo>
                <a:lnTo>
                  <a:pt x="1882" y="3059"/>
                </a:lnTo>
                <a:lnTo>
                  <a:pt x="1882" y="2652"/>
                </a:lnTo>
                <a:lnTo>
                  <a:pt x="1885" y="2623"/>
                </a:lnTo>
                <a:lnTo>
                  <a:pt x="1891" y="2594"/>
                </a:lnTo>
                <a:lnTo>
                  <a:pt x="1901" y="2568"/>
                </a:lnTo>
                <a:lnTo>
                  <a:pt x="1916" y="2543"/>
                </a:lnTo>
                <a:lnTo>
                  <a:pt x="1935" y="2522"/>
                </a:lnTo>
                <a:lnTo>
                  <a:pt x="1956" y="2502"/>
                </a:lnTo>
                <a:lnTo>
                  <a:pt x="1981" y="2486"/>
                </a:lnTo>
                <a:lnTo>
                  <a:pt x="2012" y="2473"/>
                </a:lnTo>
                <a:lnTo>
                  <a:pt x="2045" y="2465"/>
                </a:lnTo>
                <a:lnTo>
                  <a:pt x="2078" y="2464"/>
                </a:lnTo>
                <a:lnTo>
                  <a:pt x="2111" y="2468"/>
                </a:lnTo>
                <a:lnTo>
                  <a:pt x="2144" y="2478"/>
                </a:lnTo>
                <a:lnTo>
                  <a:pt x="2173" y="2494"/>
                </a:lnTo>
                <a:lnTo>
                  <a:pt x="2586" y="2761"/>
                </a:lnTo>
                <a:lnTo>
                  <a:pt x="2604" y="2769"/>
                </a:lnTo>
                <a:lnTo>
                  <a:pt x="2623" y="2773"/>
                </a:lnTo>
                <a:lnTo>
                  <a:pt x="2644" y="2771"/>
                </a:lnTo>
                <a:lnTo>
                  <a:pt x="2663" y="2764"/>
                </a:lnTo>
                <a:lnTo>
                  <a:pt x="2679" y="2753"/>
                </a:lnTo>
                <a:lnTo>
                  <a:pt x="2693" y="2737"/>
                </a:lnTo>
                <a:lnTo>
                  <a:pt x="2967" y="2299"/>
                </a:lnTo>
                <a:lnTo>
                  <a:pt x="2975" y="2284"/>
                </a:lnTo>
                <a:lnTo>
                  <a:pt x="2978" y="2266"/>
                </a:lnTo>
                <a:lnTo>
                  <a:pt x="2978" y="2250"/>
                </a:lnTo>
                <a:lnTo>
                  <a:pt x="2974" y="2234"/>
                </a:lnTo>
                <a:lnTo>
                  <a:pt x="2967" y="2218"/>
                </a:lnTo>
                <a:lnTo>
                  <a:pt x="2957" y="2204"/>
                </a:lnTo>
                <a:lnTo>
                  <a:pt x="2943" y="2194"/>
                </a:lnTo>
                <a:lnTo>
                  <a:pt x="2425" y="1870"/>
                </a:lnTo>
                <a:lnTo>
                  <a:pt x="2400" y="1851"/>
                </a:lnTo>
                <a:lnTo>
                  <a:pt x="2378" y="1828"/>
                </a:lnTo>
                <a:lnTo>
                  <a:pt x="2361" y="1802"/>
                </a:lnTo>
                <a:lnTo>
                  <a:pt x="2348" y="1773"/>
                </a:lnTo>
                <a:lnTo>
                  <a:pt x="2340" y="1743"/>
                </a:lnTo>
                <a:lnTo>
                  <a:pt x="2338" y="1710"/>
                </a:lnTo>
                <a:lnTo>
                  <a:pt x="2340" y="1679"/>
                </a:lnTo>
                <a:lnTo>
                  <a:pt x="2348" y="1647"/>
                </a:lnTo>
                <a:lnTo>
                  <a:pt x="2361" y="1619"/>
                </a:lnTo>
                <a:lnTo>
                  <a:pt x="2378" y="1593"/>
                </a:lnTo>
                <a:lnTo>
                  <a:pt x="2400" y="1570"/>
                </a:lnTo>
                <a:lnTo>
                  <a:pt x="2425" y="1550"/>
                </a:lnTo>
                <a:lnTo>
                  <a:pt x="2943" y="1228"/>
                </a:lnTo>
                <a:lnTo>
                  <a:pt x="2957" y="1216"/>
                </a:lnTo>
                <a:lnTo>
                  <a:pt x="2967" y="1203"/>
                </a:lnTo>
                <a:lnTo>
                  <a:pt x="2974" y="1188"/>
                </a:lnTo>
                <a:lnTo>
                  <a:pt x="2978" y="1172"/>
                </a:lnTo>
                <a:lnTo>
                  <a:pt x="2978" y="1154"/>
                </a:lnTo>
                <a:lnTo>
                  <a:pt x="2975" y="1138"/>
                </a:lnTo>
                <a:lnTo>
                  <a:pt x="2967" y="1122"/>
                </a:lnTo>
                <a:lnTo>
                  <a:pt x="2692" y="684"/>
                </a:lnTo>
                <a:lnTo>
                  <a:pt x="2679" y="668"/>
                </a:lnTo>
                <a:lnTo>
                  <a:pt x="2663" y="656"/>
                </a:lnTo>
                <a:lnTo>
                  <a:pt x="2644" y="649"/>
                </a:lnTo>
                <a:lnTo>
                  <a:pt x="2623" y="647"/>
                </a:lnTo>
                <a:lnTo>
                  <a:pt x="2604" y="651"/>
                </a:lnTo>
                <a:lnTo>
                  <a:pt x="2586" y="660"/>
                </a:lnTo>
                <a:lnTo>
                  <a:pt x="2173" y="924"/>
                </a:lnTo>
                <a:lnTo>
                  <a:pt x="2143" y="940"/>
                </a:lnTo>
                <a:lnTo>
                  <a:pt x="2110" y="950"/>
                </a:lnTo>
                <a:lnTo>
                  <a:pt x="2077" y="954"/>
                </a:lnTo>
                <a:lnTo>
                  <a:pt x="2045" y="953"/>
                </a:lnTo>
                <a:lnTo>
                  <a:pt x="2012" y="945"/>
                </a:lnTo>
                <a:lnTo>
                  <a:pt x="1981" y="930"/>
                </a:lnTo>
                <a:lnTo>
                  <a:pt x="1955" y="915"/>
                </a:lnTo>
                <a:lnTo>
                  <a:pt x="1934" y="896"/>
                </a:lnTo>
                <a:lnTo>
                  <a:pt x="1915" y="873"/>
                </a:lnTo>
                <a:lnTo>
                  <a:pt x="1901" y="849"/>
                </a:lnTo>
                <a:lnTo>
                  <a:pt x="1891" y="822"/>
                </a:lnTo>
                <a:lnTo>
                  <a:pt x="1885" y="795"/>
                </a:lnTo>
                <a:lnTo>
                  <a:pt x="1882" y="765"/>
                </a:lnTo>
                <a:lnTo>
                  <a:pt x="1882" y="189"/>
                </a:lnTo>
                <a:lnTo>
                  <a:pt x="1880" y="169"/>
                </a:lnTo>
                <a:lnTo>
                  <a:pt x="1871" y="150"/>
                </a:lnTo>
                <a:lnTo>
                  <a:pt x="1859" y="134"/>
                </a:lnTo>
                <a:lnTo>
                  <a:pt x="1844" y="123"/>
                </a:lnTo>
                <a:lnTo>
                  <a:pt x="1825" y="115"/>
                </a:lnTo>
                <a:lnTo>
                  <a:pt x="1805" y="112"/>
                </a:lnTo>
                <a:lnTo>
                  <a:pt x="1285" y="112"/>
                </a:lnTo>
                <a:close/>
                <a:moveTo>
                  <a:pt x="1285" y="0"/>
                </a:moveTo>
                <a:lnTo>
                  <a:pt x="1805" y="0"/>
                </a:lnTo>
                <a:lnTo>
                  <a:pt x="1839" y="3"/>
                </a:lnTo>
                <a:lnTo>
                  <a:pt x="1871" y="12"/>
                </a:lnTo>
                <a:lnTo>
                  <a:pt x="1900" y="26"/>
                </a:lnTo>
                <a:lnTo>
                  <a:pt x="1926" y="45"/>
                </a:lnTo>
                <a:lnTo>
                  <a:pt x="1950" y="67"/>
                </a:lnTo>
                <a:lnTo>
                  <a:pt x="1968" y="93"/>
                </a:lnTo>
                <a:lnTo>
                  <a:pt x="1983" y="123"/>
                </a:lnTo>
                <a:lnTo>
                  <a:pt x="1991" y="155"/>
                </a:lnTo>
                <a:lnTo>
                  <a:pt x="1994" y="189"/>
                </a:lnTo>
                <a:lnTo>
                  <a:pt x="1994" y="765"/>
                </a:lnTo>
                <a:lnTo>
                  <a:pt x="1997" y="786"/>
                </a:lnTo>
                <a:lnTo>
                  <a:pt x="2005" y="804"/>
                </a:lnTo>
                <a:lnTo>
                  <a:pt x="2017" y="820"/>
                </a:lnTo>
                <a:lnTo>
                  <a:pt x="2034" y="833"/>
                </a:lnTo>
                <a:lnTo>
                  <a:pt x="2054" y="840"/>
                </a:lnTo>
                <a:lnTo>
                  <a:pt x="2073" y="842"/>
                </a:lnTo>
                <a:lnTo>
                  <a:pt x="2094" y="839"/>
                </a:lnTo>
                <a:lnTo>
                  <a:pt x="2112" y="830"/>
                </a:lnTo>
                <a:lnTo>
                  <a:pt x="2524" y="566"/>
                </a:lnTo>
                <a:lnTo>
                  <a:pt x="2551" y="552"/>
                </a:lnTo>
                <a:lnTo>
                  <a:pt x="2579" y="541"/>
                </a:lnTo>
                <a:lnTo>
                  <a:pt x="2609" y="536"/>
                </a:lnTo>
                <a:lnTo>
                  <a:pt x="2639" y="535"/>
                </a:lnTo>
                <a:lnTo>
                  <a:pt x="2668" y="540"/>
                </a:lnTo>
                <a:lnTo>
                  <a:pt x="2697" y="549"/>
                </a:lnTo>
                <a:lnTo>
                  <a:pt x="2723" y="562"/>
                </a:lnTo>
                <a:lnTo>
                  <a:pt x="2748" y="579"/>
                </a:lnTo>
                <a:lnTo>
                  <a:pt x="2769" y="599"/>
                </a:lnTo>
                <a:lnTo>
                  <a:pt x="2787" y="624"/>
                </a:lnTo>
                <a:lnTo>
                  <a:pt x="3062" y="1063"/>
                </a:lnTo>
                <a:lnTo>
                  <a:pt x="3076" y="1089"/>
                </a:lnTo>
                <a:lnTo>
                  <a:pt x="3086" y="1118"/>
                </a:lnTo>
                <a:lnTo>
                  <a:pt x="3091" y="1147"/>
                </a:lnTo>
                <a:lnTo>
                  <a:pt x="3091" y="1176"/>
                </a:lnTo>
                <a:lnTo>
                  <a:pt x="3087" y="1204"/>
                </a:lnTo>
                <a:lnTo>
                  <a:pt x="3077" y="1233"/>
                </a:lnTo>
                <a:lnTo>
                  <a:pt x="3065" y="1258"/>
                </a:lnTo>
                <a:lnTo>
                  <a:pt x="3048" y="1283"/>
                </a:lnTo>
                <a:lnTo>
                  <a:pt x="3027" y="1304"/>
                </a:lnTo>
                <a:lnTo>
                  <a:pt x="3002" y="1322"/>
                </a:lnTo>
                <a:lnTo>
                  <a:pt x="2486" y="1645"/>
                </a:lnTo>
                <a:lnTo>
                  <a:pt x="2470" y="1658"/>
                </a:lnTo>
                <a:lnTo>
                  <a:pt x="2459" y="1674"/>
                </a:lnTo>
                <a:lnTo>
                  <a:pt x="2452" y="1691"/>
                </a:lnTo>
                <a:lnTo>
                  <a:pt x="2450" y="1710"/>
                </a:lnTo>
                <a:lnTo>
                  <a:pt x="2452" y="1730"/>
                </a:lnTo>
                <a:lnTo>
                  <a:pt x="2459" y="1748"/>
                </a:lnTo>
                <a:lnTo>
                  <a:pt x="2470" y="1763"/>
                </a:lnTo>
                <a:lnTo>
                  <a:pt x="2486" y="1775"/>
                </a:lnTo>
                <a:lnTo>
                  <a:pt x="3002" y="2098"/>
                </a:lnTo>
                <a:lnTo>
                  <a:pt x="3027" y="2117"/>
                </a:lnTo>
                <a:lnTo>
                  <a:pt x="3048" y="2138"/>
                </a:lnTo>
                <a:lnTo>
                  <a:pt x="3065" y="2162"/>
                </a:lnTo>
                <a:lnTo>
                  <a:pt x="3077" y="2189"/>
                </a:lnTo>
                <a:lnTo>
                  <a:pt x="3087" y="2216"/>
                </a:lnTo>
                <a:lnTo>
                  <a:pt x="3091" y="2245"/>
                </a:lnTo>
                <a:lnTo>
                  <a:pt x="3091" y="2274"/>
                </a:lnTo>
                <a:lnTo>
                  <a:pt x="3086" y="2303"/>
                </a:lnTo>
                <a:lnTo>
                  <a:pt x="3076" y="2331"/>
                </a:lnTo>
                <a:lnTo>
                  <a:pt x="3062" y="2359"/>
                </a:lnTo>
                <a:lnTo>
                  <a:pt x="2788" y="2796"/>
                </a:lnTo>
                <a:lnTo>
                  <a:pt x="2769" y="2820"/>
                </a:lnTo>
                <a:lnTo>
                  <a:pt x="2748" y="2841"/>
                </a:lnTo>
                <a:lnTo>
                  <a:pt x="2724" y="2859"/>
                </a:lnTo>
                <a:lnTo>
                  <a:pt x="2697" y="2872"/>
                </a:lnTo>
                <a:lnTo>
                  <a:pt x="2668" y="2880"/>
                </a:lnTo>
                <a:lnTo>
                  <a:pt x="2638" y="2884"/>
                </a:lnTo>
                <a:lnTo>
                  <a:pt x="2608" y="2884"/>
                </a:lnTo>
                <a:lnTo>
                  <a:pt x="2579" y="2878"/>
                </a:lnTo>
                <a:lnTo>
                  <a:pt x="2551" y="2869"/>
                </a:lnTo>
                <a:lnTo>
                  <a:pt x="2524" y="2855"/>
                </a:lnTo>
                <a:lnTo>
                  <a:pt x="2112" y="2588"/>
                </a:lnTo>
                <a:lnTo>
                  <a:pt x="2094" y="2579"/>
                </a:lnTo>
                <a:lnTo>
                  <a:pt x="2073" y="2576"/>
                </a:lnTo>
                <a:lnTo>
                  <a:pt x="2054" y="2578"/>
                </a:lnTo>
                <a:lnTo>
                  <a:pt x="2035" y="2585"/>
                </a:lnTo>
                <a:lnTo>
                  <a:pt x="2017" y="2597"/>
                </a:lnTo>
                <a:lnTo>
                  <a:pt x="2005" y="2612"/>
                </a:lnTo>
                <a:lnTo>
                  <a:pt x="1997" y="2632"/>
                </a:lnTo>
                <a:lnTo>
                  <a:pt x="1994" y="2652"/>
                </a:lnTo>
                <a:lnTo>
                  <a:pt x="1994" y="3059"/>
                </a:lnTo>
                <a:lnTo>
                  <a:pt x="1991" y="3093"/>
                </a:lnTo>
                <a:lnTo>
                  <a:pt x="1983" y="3126"/>
                </a:lnTo>
                <a:lnTo>
                  <a:pt x="1968" y="3154"/>
                </a:lnTo>
                <a:lnTo>
                  <a:pt x="1950" y="3181"/>
                </a:lnTo>
                <a:lnTo>
                  <a:pt x="1926" y="3204"/>
                </a:lnTo>
                <a:lnTo>
                  <a:pt x="1900" y="3222"/>
                </a:lnTo>
                <a:lnTo>
                  <a:pt x="1871" y="3237"/>
                </a:lnTo>
                <a:lnTo>
                  <a:pt x="1839" y="3245"/>
                </a:lnTo>
                <a:lnTo>
                  <a:pt x="1805" y="3248"/>
                </a:lnTo>
                <a:lnTo>
                  <a:pt x="1285" y="3248"/>
                </a:lnTo>
                <a:lnTo>
                  <a:pt x="1251" y="3245"/>
                </a:lnTo>
                <a:lnTo>
                  <a:pt x="1219" y="3237"/>
                </a:lnTo>
                <a:lnTo>
                  <a:pt x="1190" y="3222"/>
                </a:lnTo>
                <a:lnTo>
                  <a:pt x="1163" y="3204"/>
                </a:lnTo>
                <a:lnTo>
                  <a:pt x="1141" y="3181"/>
                </a:lnTo>
                <a:lnTo>
                  <a:pt x="1122" y="3154"/>
                </a:lnTo>
                <a:lnTo>
                  <a:pt x="1108" y="3126"/>
                </a:lnTo>
                <a:lnTo>
                  <a:pt x="1099" y="3093"/>
                </a:lnTo>
                <a:lnTo>
                  <a:pt x="1096" y="3059"/>
                </a:lnTo>
                <a:lnTo>
                  <a:pt x="1096" y="2653"/>
                </a:lnTo>
                <a:lnTo>
                  <a:pt x="1094" y="2632"/>
                </a:lnTo>
                <a:lnTo>
                  <a:pt x="1086" y="2613"/>
                </a:lnTo>
                <a:lnTo>
                  <a:pt x="1073" y="2598"/>
                </a:lnTo>
                <a:lnTo>
                  <a:pt x="1056" y="2585"/>
                </a:lnTo>
                <a:lnTo>
                  <a:pt x="1038" y="2578"/>
                </a:lnTo>
                <a:lnTo>
                  <a:pt x="1017" y="2576"/>
                </a:lnTo>
                <a:lnTo>
                  <a:pt x="997" y="2579"/>
                </a:lnTo>
                <a:lnTo>
                  <a:pt x="979" y="2588"/>
                </a:lnTo>
                <a:lnTo>
                  <a:pt x="564" y="2847"/>
                </a:lnTo>
                <a:lnTo>
                  <a:pt x="537" y="2861"/>
                </a:lnTo>
                <a:lnTo>
                  <a:pt x="509" y="2870"/>
                </a:lnTo>
                <a:lnTo>
                  <a:pt x="480" y="2875"/>
                </a:lnTo>
                <a:lnTo>
                  <a:pt x="451" y="2875"/>
                </a:lnTo>
                <a:lnTo>
                  <a:pt x="421" y="2870"/>
                </a:lnTo>
                <a:lnTo>
                  <a:pt x="394" y="2862"/>
                </a:lnTo>
                <a:lnTo>
                  <a:pt x="368" y="2849"/>
                </a:lnTo>
                <a:lnTo>
                  <a:pt x="344" y="2832"/>
                </a:lnTo>
                <a:lnTo>
                  <a:pt x="322" y="2811"/>
                </a:lnTo>
                <a:lnTo>
                  <a:pt x="304" y="2787"/>
                </a:lnTo>
                <a:lnTo>
                  <a:pt x="28" y="2348"/>
                </a:lnTo>
                <a:lnTo>
                  <a:pt x="13" y="2320"/>
                </a:lnTo>
                <a:lnTo>
                  <a:pt x="4" y="2292"/>
                </a:lnTo>
                <a:lnTo>
                  <a:pt x="0" y="2262"/>
                </a:lnTo>
                <a:lnTo>
                  <a:pt x="0" y="2234"/>
                </a:lnTo>
                <a:lnTo>
                  <a:pt x="4" y="2205"/>
                </a:lnTo>
                <a:lnTo>
                  <a:pt x="12" y="2177"/>
                </a:lnTo>
                <a:lnTo>
                  <a:pt x="26" y="2151"/>
                </a:lnTo>
                <a:lnTo>
                  <a:pt x="42" y="2127"/>
                </a:lnTo>
                <a:lnTo>
                  <a:pt x="63" y="2105"/>
                </a:lnTo>
                <a:lnTo>
                  <a:pt x="88" y="2087"/>
                </a:lnTo>
                <a:lnTo>
                  <a:pt x="587" y="1775"/>
                </a:lnTo>
                <a:lnTo>
                  <a:pt x="602" y="1763"/>
                </a:lnTo>
                <a:lnTo>
                  <a:pt x="613" y="1748"/>
                </a:lnTo>
                <a:lnTo>
                  <a:pt x="620" y="1730"/>
                </a:lnTo>
                <a:lnTo>
                  <a:pt x="622" y="1710"/>
                </a:lnTo>
                <a:lnTo>
                  <a:pt x="620" y="1691"/>
                </a:lnTo>
                <a:lnTo>
                  <a:pt x="613" y="1674"/>
                </a:lnTo>
                <a:lnTo>
                  <a:pt x="602" y="1658"/>
                </a:lnTo>
                <a:lnTo>
                  <a:pt x="587" y="1645"/>
                </a:lnTo>
                <a:lnTo>
                  <a:pt x="88" y="1334"/>
                </a:lnTo>
                <a:lnTo>
                  <a:pt x="63" y="1315"/>
                </a:lnTo>
                <a:lnTo>
                  <a:pt x="42" y="1294"/>
                </a:lnTo>
                <a:lnTo>
                  <a:pt x="26" y="1270"/>
                </a:lnTo>
                <a:lnTo>
                  <a:pt x="12" y="1244"/>
                </a:lnTo>
                <a:lnTo>
                  <a:pt x="4" y="1216"/>
                </a:lnTo>
                <a:lnTo>
                  <a:pt x="0" y="1188"/>
                </a:lnTo>
                <a:lnTo>
                  <a:pt x="0" y="1158"/>
                </a:lnTo>
                <a:lnTo>
                  <a:pt x="4" y="1129"/>
                </a:lnTo>
                <a:lnTo>
                  <a:pt x="13" y="1101"/>
                </a:lnTo>
                <a:lnTo>
                  <a:pt x="28" y="1074"/>
                </a:lnTo>
                <a:lnTo>
                  <a:pt x="304" y="634"/>
                </a:lnTo>
                <a:lnTo>
                  <a:pt x="322" y="610"/>
                </a:lnTo>
                <a:lnTo>
                  <a:pt x="344" y="589"/>
                </a:lnTo>
                <a:lnTo>
                  <a:pt x="368" y="572"/>
                </a:lnTo>
                <a:lnTo>
                  <a:pt x="394" y="559"/>
                </a:lnTo>
                <a:lnTo>
                  <a:pt x="421" y="551"/>
                </a:lnTo>
                <a:lnTo>
                  <a:pt x="451" y="547"/>
                </a:lnTo>
                <a:lnTo>
                  <a:pt x="480" y="547"/>
                </a:lnTo>
                <a:lnTo>
                  <a:pt x="509" y="551"/>
                </a:lnTo>
                <a:lnTo>
                  <a:pt x="537" y="561"/>
                </a:lnTo>
                <a:lnTo>
                  <a:pt x="564" y="574"/>
                </a:lnTo>
                <a:lnTo>
                  <a:pt x="979" y="834"/>
                </a:lnTo>
                <a:lnTo>
                  <a:pt x="998" y="842"/>
                </a:lnTo>
                <a:lnTo>
                  <a:pt x="1017" y="845"/>
                </a:lnTo>
                <a:lnTo>
                  <a:pt x="1038" y="843"/>
                </a:lnTo>
                <a:lnTo>
                  <a:pt x="1056" y="836"/>
                </a:lnTo>
                <a:lnTo>
                  <a:pt x="1073" y="823"/>
                </a:lnTo>
                <a:lnTo>
                  <a:pt x="1086" y="807"/>
                </a:lnTo>
                <a:lnTo>
                  <a:pt x="1094" y="789"/>
                </a:lnTo>
                <a:lnTo>
                  <a:pt x="1096" y="768"/>
                </a:lnTo>
                <a:lnTo>
                  <a:pt x="1096" y="189"/>
                </a:lnTo>
                <a:lnTo>
                  <a:pt x="1099" y="155"/>
                </a:lnTo>
                <a:lnTo>
                  <a:pt x="1108" y="123"/>
                </a:lnTo>
                <a:lnTo>
                  <a:pt x="1122" y="93"/>
                </a:lnTo>
                <a:lnTo>
                  <a:pt x="1141" y="67"/>
                </a:lnTo>
                <a:lnTo>
                  <a:pt x="1163" y="45"/>
                </a:lnTo>
                <a:lnTo>
                  <a:pt x="1190" y="26"/>
                </a:lnTo>
                <a:lnTo>
                  <a:pt x="1219" y="12"/>
                </a:lnTo>
                <a:lnTo>
                  <a:pt x="1251" y="3"/>
                </a:lnTo>
                <a:lnTo>
                  <a:pt x="128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lgn="l"/>
            <a:endParaRPr lang="ar-IQ"/>
          </a:p>
        </p:txBody>
      </p:sp>
      <p:sp>
        <p:nvSpPr>
          <p:cNvPr id="43" name="Freeform 84"/>
          <p:cNvSpPr>
            <a:spLocks noEditPoints="1"/>
          </p:cNvSpPr>
          <p:nvPr/>
        </p:nvSpPr>
        <p:spPr bwMode="auto">
          <a:xfrm>
            <a:off x="8137647" y="3020703"/>
            <a:ext cx="699508" cy="948574"/>
          </a:xfrm>
          <a:custGeom>
            <a:avLst/>
            <a:gdLst>
              <a:gd name="T0" fmla="*/ 114 w 2372"/>
              <a:gd name="T1" fmla="*/ 3089 h 3579"/>
              <a:gd name="T2" fmla="*/ 361 w 2372"/>
              <a:gd name="T3" fmla="*/ 3408 h 3579"/>
              <a:gd name="T4" fmla="*/ 505 w 2372"/>
              <a:gd name="T5" fmla="*/ 3446 h 3579"/>
              <a:gd name="T6" fmla="*/ 890 w 2372"/>
              <a:gd name="T7" fmla="*/ 2315 h 3579"/>
              <a:gd name="T8" fmla="*/ 889 w 2372"/>
              <a:gd name="T9" fmla="*/ 980 h 3579"/>
              <a:gd name="T10" fmla="*/ 1185 w 2372"/>
              <a:gd name="T11" fmla="*/ 924 h 3579"/>
              <a:gd name="T12" fmla="*/ 1743 w 2372"/>
              <a:gd name="T13" fmla="*/ 714 h 3579"/>
              <a:gd name="T14" fmla="*/ 1635 w 2372"/>
              <a:gd name="T15" fmla="*/ 958 h 3579"/>
              <a:gd name="T16" fmla="*/ 1576 w 2372"/>
              <a:gd name="T17" fmla="*/ 1055 h 3579"/>
              <a:gd name="T18" fmla="*/ 2032 w 2372"/>
              <a:gd name="T19" fmla="*/ 1248 h 3579"/>
              <a:gd name="T20" fmla="*/ 2001 w 2372"/>
              <a:gd name="T21" fmla="*/ 949 h 3579"/>
              <a:gd name="T22" fmla="*/ 1895 w 2372"/>
              <a:gd name="T23" fmla="*/ 618 h 3579"/>
              <a:gd name="T24" fmla="*/ 541 w 2372"/>
              <a:gd name="T25" fmla="*/ 464 h 3579"/>
              <a:gd name="T26" fmla="*/ 418 w 2372"/>
              <a:gd name="T27" fmla="*/ 783 h 3579"/>
              <a:gd name="T28" fmla="*/ 342 w 2372"/>
              <a:gd name="T29" fmla="*/ 1107 h 3579"/>
              <a:gd name="T30" fmla="*/ 369 w 2372"/>
              <a:gd name="T31" fmla="*/ 1361 h 3579"/>
              <a:gd name="T32" fmla="*/ 1842 w 2372"/>
              <a:gd name="T33" fmla="*/ 3437 h 3579"/>
              <a:gd name="T34" fmla="*/ 1990 w 2372"/>
              <a:gd name="T35" fmla="*/ 3426 h 3579"/>
              <a:gd name="T36" fmla="*/ 2255 w 2372"/>
              <a:gd name="T37" fmla="*/ 3117 h 3579"/>
              <a:gd name="T38" fmla="*/ 1556 w 2372"/>
              <a:gd name="T39" fmla="*/ 2081 h 3579"/>
              <a:gd name="T40" fmla="*/ 786 w 2372"/>
              <a:gd name="T41" fmla="*/ 1040 h 3579"/>
              <a:gd name="T42" fmla="*/ 702 w 2372"/>
              <a:gd name="T43" fmla="*/ 892 h 3579"/>
              <a:gd name="T44" fmla="*/ 597 w 2372"/>
              <a:gd name="T45" fmla="*/ 604 h 3579"/>
              <a:gd name="T46" fmla="*/ 949 w 2372"/>
              <a:gd name="T47" fmla="*/ 149 h 3579"/>
              <a:gd name="T48" fmla="*/ 691 w 2372"/>
              <a:gd name="T49" fmla="*/ 489 h 3579"/>
              <a:gd name="T50" fmla="*/ 745 w 2372"/>
              <a:gd name="T51" fmla="*/ 688 h 3579"/>
              <a:gd name="T52" fmla="*/ 894 w 2372"/>
              <a:gd name="T53" fmla="*/ 844 h 3579"/>
              <a:gd name="T54" fmla="*/ 1333 w 2372"/>
              <a:gd name="T55" fmla="*/ 807 h 3579"/>
              <a:gd name="T56" fmla="*/ 1603 w 2372"/>
              <a:gd name="T57" fmla="*/ 751 h 3579"/>
              <a:gd name="T58" fmla="*/ 1665 w 2372"/>
              <a:gd name="T59" fmla="*/ 555 h 3579"/>
              <a:gd name="T60" fmla="*/ 1609 w 2372"/>
              <a:gd name="T61" fmla="*/ 195 h 3579"/>
              <a:gd name="T62" fmla="*/ 1139 w 2372"/>
              <a:gd name="T63" fmla="*/ 0 h 3579"/>
              <a:gd name="T64" fmla="*/ 1693 w 2372"/>
              <a:gd name="T65" fmla="*/ 91 h 3579"/>
              <a:gd name="T66" fmla="*/ 1794 w 2372"/>
              <a:gd name="T67" fmla="*/ 134 h 3579"/>
              <a:gd name="T68" fmla="*/ 1811 w 2372"/>
              <a:gd name="T69" fmla="*/ 154 h 3579"/>
              <a:gd name="T70" fmla="*/ 1868 w 2372"/>
              <a:gd name="T71" fmla="*/ 265 h 3579"/>
              <a:gd name="T72" fmla="*/ 1986 w 2372"/>
              <a:gd name="T73" fmla="*/ 526 h 3579"/>
              <a:gd name="T74" fmla="*/ 2098 w 2372"/>
              <a:gd name="T75" fmla="*/ 858 h 3579"/>
              <a:gd name="T76" fmla="*/ 2148 w 2372"/>
              <a:gd name="T77" fmla="*/ 1194 h 3579"/>
              <a:gd name="T78" fmla="*/ 2098 w 2372"/>
              <a:gd name="T79" fmla="*/ 1432 h 3579"/>
              <a:gd name="T80" fmla="*/ 2360 w 2372"/>
              <a:gd name="T81" fmla="*/ 3001 h 3579"/>
              <a:gd name="T82" fmla="*/ 2344 w 2372"/>
              <a:gd name="T83" fmla="*/ 3221 h 3579"/>
              <a:gd name="T84" fmla="*/ 2032 w 2372"/>
              <a:gd name="T85" fmla="*/ 3545 h 3579"/>
              <a:gd name="T86" fmla="*/ 1844 w 2372"/>
              <a:gd name="T87" fmla="*/ 3571 h 3579"/>
              <a:gd name="T88" fmla="*/ 1185 w 2372"/>
              <a:gd name="T89" fmla="*/ 2738 h 3579"/>
              <a:gd name="T90" fmla="*/ 527 w 2372"/>
              <a:gd name="T91" fmla="*/ 3571 h 3579"/>
              <a:gd name="T92" fmla="*/ 339 w 2372"/>
              <a:gd name="T93" fmla="*/ 3545 h 3579"/>
              <a:gd name="T94" fmla="*/ 27 w 2372"/>
              <a:gd name="T95" fmla="*/ 3221 h 3579"/>
              <a:gd name="T96" fmla="*/ 11 w 2372"/>
              <a:gd name="T97" fmla="*/ 3001 h 3579"/>
              <a:gd name="T98" fmla="*/ 273 w 2372"/>
              <a:gd name="T99" fmla="*/ 1432 h 3579"/>
              <a:gd name="T100" fmla="*/ 223 w 2372"/>
              <a:gd name="T101" fmla="*/ 1194 h 3579"/>
              <a:gd name="T102" fmla="*/ 273 w 2372"/>
              <a:gd name="T103" fmla="*/ 858 h 3579"/>
              <a:gd name="T104" fmla="*/ 386 w 2372"/>
              <a:gd name="T105" fmla="*/ 526 h 3579"/>
              <a:gd name="T106" fmla="*/ 503 w 2372"/>
              <a:gd name="T107" fmla="*/ 265 h 3579"/>
              <a:gd name="T108" fmla="*/ 560 w 2372"/>
              <a:gd name="T109" fmla="*/ 154 h 3579"/>
              <a:gd name="T110" fmla="*/ 582 w 2372"/>
              <a:gd name="T111" fmla="*/ 131 h 3579"/>
              <a:gd name="T112" fmla="*/ 679 w 2372"/>
              <a:gd name="T113" fmla="*/ 91 h 3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72" h="3579">
                <a:moveTo>
                  <a:pt x="770" y="2143"/>
                </a:moveTo>
                <a:lnTo>
                  <a:pt x="151" y="2980"/>
                </a:lnTo>
                <a:lnTo>
                  <a:pt x="135" y="3005"/>
                </a:lnTo>
                <a:lnTo>
                  <a:pt x="123" y="3031"/>
                </a:lnTo>
                <a:lnTo>
                  <a:pt x="116" y="3060"/>
                </a:lnTo>
                <a:lnTo>
                  <a:pt x="114" y="3089"/>
                </a:lnTo>
                <a:lnTo>
                  <a:pt x="116" y="3117"/>
                </a:lnTo>
                <a:lnTo>
                  <a:pt x="123" y="3144"/>
                </a:lnTo>
                <a:lnTo>
                  <a:pt x="134" y="3171"/>
                </a:lnTo>
                <a:lnTo>
                  <a:pt x="149" y="3195"/>
                </a:lnTo>
                <a:lnTo>
                  <a:pt x="167" y="3217"/>
                </a:lnTo>
                <a:lnTo>
                  <a:pt x="361" y="3408"/>
                </a:lnTo>
                <a:lnTo>
                  <a:pt x="382" y="3426"/>
                </a:lnTo>
                <a:lnTo>
                  <a:pt x="405" y="3438"/>
                </a:lnTo>
                <a:lnTo>
                  <a:pt x="429" y="3447"/>
                </a:lnTo>
                <a:lnTo>
                  <a:pt x="454" y="3451"/>
                </a:lnTo>
                <a:lnTo>
                  <a:pt x="480" y="3451"/>
                </a:lnTo>
                <a:lnTo>
                  <a:pt x="505" y="3446"/>
                </a:lnTo>
                <a:lnTo>
                  <a:pt x="529" y="3437"/>
                </a:lnTo>
                <a:lnTo>
                  <a:pt x="551" y="3424"/>
                </a:lnTo>
                <a:lnTo>
                  <a:pt x="571" y="3406"/>
                </a:lnTo>
                <a:lnTo>
                  <a:pt x="588" y="3385"/>
                </a:lnTo>
                <a:lnTo>
                  <a:pt x="1113" y="2634"/>
                </a:lnTo>
                <a:lnTo>
                  <a:pt x="890" y="2315"/>
                </a:lnTo>
                <a:lnTo>
                  <a:pt x="770" y="2143"/>
                </a:lnTo>
                <a:close/>
                <a:moveTo>
                  <a:pt x="1185" y="924"/>
                </a:moveTo>
                <a:lnTo>
                  <a:pt x="1110" y="928"/>
                </a:lnTo>
                <a:lnTo>
                  <a:pt x="1036" y="938"/>
                </a:lnTo>
                <a:lnTo>
                  <a:pt x="962" y="956"/>
                </a:lnTo>
                <a:lnTo>
                  <a:pt x="889" y="980"/>
                </a:lnTo>
                <a:lnTo>
                  <a:pt x="1185" y="1381"/>
                </a:lnTo>
                <a:lnTo>
                  <a:pt x="1482" y="980"/>
                </a:lnTo>
                <a:lnTo>
                  <a:pt x="1409" y="956"/>
                </a:lnTo>
                <a:lnTo>
                  <a:pt x="1335" y="938"/>
                </a:lnTo>
                <a:lnTo>
                  <a:pt x="1261" y="928"/>
                </a:lnTo>
                <a:lnTo>
                  <a:pt x="1185" y="924"/>
                </a:lnTo>
                <a:close/>
                <a:moveTo>
                  <a:pt x="1810" y="416"/>
                </a:moveTo>
                <a:lnTo>
                  <a:pt x="1800" y="481"/>
                </a:lnTo>
                <a:lnTo>
                  <a:pt x="1788" y="545"/>
                </a:lnTo>
                <a:lnTo>
                  <a:pt x="1775" y="604"/>
                </a:lnTo>
                <a:lnTo>
                  <a:pt x="1759" y="661"/>
                </a:lnTo>
                <a:lnTo>
                  <a:pt x="1743" y="714"/>
                </a:lnTo>
                <a:lnTo>
                  <a:pt x="1725" y="764"/>
                </a:lnTo>
                <a:lnTo>
                  <a:pt x="1706" y="810"/>
                </a:lnTo>
                <a:lnTo>
                  <a:pt x="1688" y="853"/>
                </a:lnTo>
                <a:lnTo>
                  <a:pt x="1669" y="892"/>
                </a:lnTo>
                <a:lnTo>
                  <a:pt x="1652" y="927"/>
                </a:lnTo>
                <a:lnTo>
                  <a:pt x="1635" y="958"/>
                </a:lnTo>
                <a:lnTo>
                  <a:pt x="1620" y="985"/>
                </a:lnTo>
                <a:lnTo>
                  <a:pt x="1606" y="1008"/>
                </a:lnTo>
                <a:lnTo>
                  <a:pt x="1595" y="1027"/>
                </a:lnTo>
                <a:lnTo>
                  <a:pt x="1586" y="1040"/>
                </a:lnTo>
                <a:lnTo>
                  <a:pt x="1579" y="1050"/>
                </a:lnTo>
                <a:lnTo>
                  <a:pt x="1576" y="1055"/>
                </a:lnTo>
                <a:lnTo>
                  <a:pt x="1260" y="1481"/>
                </a:lnTo>
                <a:lnTo>
                  <a:pt x="1598" y="1938"/>
                </a:lnTo>
                <a:lnTo>
                  <a:pt x="2002" y="1361"/>
                </a:lnTo>
                <a:lnTo>
                  <a:pt x="2016" y="1326"/>
                </a:lnTo>
                <a:lnTo>
                  <a:pt x="2026" y="1289"/>
                </a:lnTo>
                <a:lnTo>
                  <a:pt x="2032" y="1248"/>
                </a:lnTo>
                <a:lnTo>
                  <a:pt x="2034" y="1203"/>
                </a:lnTo>
                <a:lnTo>
                  <a:pt x="2033" y="1157"/>
                </a:lnTo>
                <a:lnTo>
                  <a:pt x="2029" y="1107"/>
                </a:lnTo>
                <a:lnTo>
                  <a:pt x="2022" y="1056"/>
                </a:lnTo>
                <a:lnTo>
                  <a:pt x="2013" y="1004"/>
                </a:lnTo>
                <a:lnTo>
                  <a:pt x="2001" y="949"/>
                </a:lnTo>
                <a:lnTo>
                  <a:pt x="1987" y="894"/>
                </a:lnTo>
                <a:lnTo>
                  <a:pt x="1970" y="838"/>
                </a:lnTo>
                <a:lnTo>
                  <a:pt x="1953" y="783"/>
                </a:lnTo>
                <a:lnTo>
                  <a:pt x="1935" y="728"/>
                </a:lnTo>
                <a:lnTo>
                  <a:pt x="1915" y="672"/>
                </a:lnTo>
                <a:lnTo>
                  <a:pt x="1895" y="618"/>
                </a:lnTo>
                <a:lnTo>
                  <a:pt x="1874" y="566"/>
                </a:lnTo>
                <a:lnTo>
                  <a:pt x="1852" y="514"/>
                </a:lnTo>
                <a:lnTo>
                  <a:pt x="1831" y="464"/>
                </a:lnTo>
                <a:lnTo>
                  <a:pt x="1810" y="416"/>
                </a:lnTo>
                <a:close/>
                <a:moveTo>
                  <a:pt x="562" y="416"/>
                </a:moveTo>
                <a:lnTo>
                  <a:pt x="541" y="464"/>
                </a:lnTo>
                <a:lnTo>
                  <a:pt x="519" y="514"/>
                </a:lnTo>
                <a:lnTo>
                  <a:pt x="498" y="566"/>
                </a:lnTo>
                <a:lnTo>
                  <a:pt x="477" y="619"/>
                </a:lnTo>
                <a:lnTo>
                  <a:pt x="456" y="672"/>
                </a:lnTo>
                <a:lnTo>
                  <a:pt x="437" y="728"/>
                </a:lnTo>
                <a:lnTo>
                  <a:pt x="418" y="783"/>
                </a:lnTo>
                <a:lnTo>
                  <a:pt x="401" y="838"/>
                </a:lnTo>
                <a:lnTo>
                  <a:pt x="384" y="895"/>
                </a:lnTo>
                <a:lnTo>
                  <a:pt x="370" y="949"/>
                </a:lnTo>
                <a:lnTo>
                  <a:pt x="359" y="1004"/>
                </a:lnTo>
                <a:lnTo>
                  <a:pt x="349" y="1056"/>
                </a:lnTo>
                <a:lnTo>
                  <a:pt x="342" y="1107"/>
                </a:lnTo>
                <a:lnTo>
                  <a:pt x="338" y="1157"/>
                </a:lnTo>
                <a:lnTo>
                  <a:pt x="337" y="1203"/>
                </a:lnTo>
                <a:lnTo>
                  <a:pt x="340" y="1248"/>
                </a:lnTo>
                <a:lnTo>
                  <a:pt x="345" y="1289"/>
                </a:lnTo>
                <a:lnTo>
                  <a:pt x="355" y="1326"/>
                </a:lnTo>
                <a:lnTo>
                  <a:pt x="369" y="1361"/>
                </a:lnTo>
                <a:lnTo>
                  <a:pt x="817" y="2002"/>
                </a:lnTo>
                <a:lnTo>
                  <a:pt x="1231" y="2595"/>
                </a:lnTo>
                <a:lnTo>
                  <a:pt x="1783" y="3385"/>
                </a:lnTo>
                <a:lnTo>
                  <a:pt x="1800" y="3406"/>
                </a:lnTo>
                <a:lnTo>
                  <a:pt x="1820" y="3424"/>
                </a:lnTo>
                <a:lnTo>
                  <a:pt x="1842" y="3437"/>
                </a:lnTo>
                <a:lnTo>
                  <a:pt x="1866" y="3446"/>
                </a:lnTo>
                <a:lnTo>
                  <a:pt x="1891" y="3451"/>
                </a:lnTo>
                <a:lnTo>
                  <a:pt x="1917" y="3451"/>
                </a:lnTo>
                <a:lnTo>
                  <a:pt x="1942" y="3447"/>
                </a:lnTo>
                <a:lnTo>
                  <a:pt x="1966" y="3438"/>
                </a:lnTo>
                <a:lnTo>
                  <a:pt x="1990" y="3426"/>
                </a:lnTo>
                <a:lnTo>
                  <a:pt x="2010" y="3408"/>
                </a:lnTo>
                <a:lnTo>
                  <a:pt x="2204" y="3217"/>
                </a:lnTo>
                <a:lnTo>
                  <a:pt x="2222" y="3195"/>
                </a:lnTo>
                <a:lnTo>
                  <a:pt x="2237" y="3171"/>
                </a:lnTo>
                <a:lnTo>
                  <a:pt x="2249" y="3144"/>
                </a:lnTo>
                <a:lnTo>
                  <a:pt x="2255" y="3117"/>
                </a:lnTo>
                <a:lnTo>
                  <a:pt x="2257" y="3089"/>
                </a:lnTo>
                <a:lnTo>
                  <a:pt x="2255" y="3060"/>
                </a:lnTo>
                <a:lnTo>
                  <a:pt x="2248" y="3032"/>
                </a:lnTo>
                <a:lnTo>
                  <a:pt x="2236" y="3005"/>
                </a:lnTo>
                <a:lnTo>
                  <a:pt x="2221" y="2980"/>
                </a:lnTo>
                <a:lnTo>
                  <a:pt x="1556" y="2081"/>
                </a:lnTo>
                <a:lnTo>
                  <a:pt x="1555" y="2081"/>
                </a:lnTo>
                <a:lnTo>
                  <a:pt x="1555" y="2081"/>
                </a:lnTo>
                <a:lnTo>
                  <a:pt x="1141" y="1522"/>
                </a:lnTo>
                <a:lnTo>
                  <a:pt x="795" y="1055"/>
                </a:lnTo>
                <a:lnTo>
                  <a:pt x="792" y="1050"/>
                </a:lnTo>
                <a:lnTo>
                  <a:pt x="786" y="1040"/>
                </a:lnTo>
                <a:lnTo>
                  <a:pt x="777" y="1027"/>
                </a:lnTo>
                <a:lnTo>
                  <a:pt x="765" y="1008"/>
                </a:lnTo>
                <a:lnTo>
                  <a:pt x="751" y="985"/>
                </a:lnTo>
                <a:lnTo>
                  <a:pt x="736" y="958"/>
                </a:lnTo>
                <a:lnTo>
                  <a:pt x="719" y="927"/>
                </a:lnTo>
                <a:lnTo>
                  <a:pt x="702" y="892"/>
                </a:lnTo>
                <a:lnTo>
                  <a:pt x="684" y="853"/>
                </a:lnTo>
                <a:lnTo>
                  <a:pt x="666" y="810"/>
                </a:lnTo>
                <a:lnTo>
                  <a:pt x="646" y="764"/>
                </a:lnTo>
                <a:lnTo>
                  <a:pt x="629" y="714"/>
                </a:lnTo>
                <a:lnTo>
                  <a:pt x="612" y="661"/>
                </a:lnTo>
                <a:lnTo>
                  <a:pt x="597" y="604"/>
                </a:lnTo>
                <a:lnTo>
                  <a:pt x="583" y="545"/>
                </a:lnTo>
                <a:lnTo>
                  <a:pt x="571" y="481"/>
                </a:lnTo>
                <a:lnTo>
                  <a:pt x="562" y="416"/>
                </a:lnTo>
                <a:close/>
                <a:moveTo>
                  <a:pt x="1138" y="129"/>
                </a:moveTo>
                <a:lnTo>
                  <a:pt x="1043" y="135"/>
                </a:lnTo>
                <a:lnTo>
                  <a:pt x="949" y="149"/>
                </a:lnTo>
                <a:lnTo>
                  <a:pt x="855" y="169"/>
                </a:lnTo>
                <a:lnTo>
                  <a:pt x="762" y="195"/>
                </a:lnTo>
                <a:lnTo>
                  <a:pt x="671" y="228"/>
                </a:lnTo>
                <a:lnTo>
                  <a:pt x="690" y="481"/>
                </a:lnTo>
                <a:lnTo>
                  <a:pt x="690" y="486"/>
                </a:lnTo>
                <a:lnTo>
                  <a:pt x="691" y="489"/>
                </a:lnTo>
                <a:lnTo>
                  <a:pt x="700" y="528"/>
                </a:lnTo>
                <a:lnTo>
                  <a:pt x="706" y="557"/>
                </a:lnTo>
                <a:lnTo>
                  <a:pt x="714" y="589"/>
                </a:lnTo>
                <a:lnTo>
                  <a:pt x="724" y="622"/>
                </a:lnTo>
                <a:lnTo>
                  <a:pt x="731" y="645"/>
                </a:lnTo>
                <a:lnTo>
                  <a:pt x="745" y="688"/>
                </a:lnTo>
                <a:lnTo>
                  <a:pt x="748" y="699"/>
                </a:lnTo>
                <a:lnTo>
                  <a:pt x="767" y="749"/>
                </a:lnTo>
                <a:lnTo>
                  <a:pt x="786" y="794"/>
                </a:lnTo>
                <a:lnTo>
                  <a:pt x="805" y="834"/>
                </a:lnTo>
                <a:lnTo>
                  <a:pt x="823" y="871"/>
                </a:lnTo>
                <a:lnTo>
                  <a:pt x="894" y="844"/>
                </a:lnTo>
                <a:lnTo>
                  <a:pt x="966" y="823"/>
                </a:lnTo>
                <a:lnTo>
                  <a:pt x="1039" y="807"/>
                </a:lnTo>
                <a:lnTo>
                  <a:pt x="1112" y="799"/>
                </a:lnTo>
                <a:lnTo>
                  <a:pt x="1185" y="796"/>
                </a:lnTo>
                <a:lnTo>
                  <a:pt x="1259" y="799"/>
                </a:lnTo>
                <a:lnTo>
                  <a:pt x="1333" y="807"/>
                </a:lnTo>
                <a:lnTo>
                  <a:pt x="1405" y="823"/>
                </a:lnTo>
                <a:lnTo>
                  <a:pt x="1477" y="844"/>
                </a:lnTo>
                <a:lnTo>
                  <a:pt x="1548" y="871"/>
                </a:lnTo>
                <a:lnTo>
                  <a:pt x="1565" y="835"/>
                </a:lnTo>
                <a:lnTo>
                  <a:pt x="1584" y="795"/>
                </a:lnTo>
                <a:lnTo>
                  <a:pt x="1603" y="751"/>
                </a:lnTo>
                <a:lnTo>
                  <a:pt x="1622" y="702"/>
                </a:lnTo>
                <a:lnTo>
                  <a:pt x="1627" y="685"/>
                </a:lnTo>
                <a:lnTo>
                  <a:pt x="1639" y="649"/>
                </a:lnTo>
                <a:lnTo>
                  <a:pt x="1648" y="620"/>
                </a:lnTo>
                <a:lnTo>
                  <a:pt x="1656" y="592"/>
                </a:lnTo>
                <a:lnTo>
                  <a:pt x="1665" y="555"/>
                </a:lnTo>
                <a:lnTo>
                  <a:pt x="1671" y="532"/>
                </a:lnTo>
                <a:lnTo>
                  <a:pt x="1680" y="488"/>
                </a:lnTo>
                <a:lnTo>
                  <a:pt x="1681" y="485"/>
                </a:lnTo>
                <a:lnTo>
                  <a:pt x="1681" y="481"/>
                </a:lnTo>
                <a:lnTo>
                  <a:pt x="1700" y="228"/>
                </a:lnTo>
                <a:lnTo>
                  <a:pt x="1609" y="195"/>
                </a:lnTo>
                <a:lnTo>
                  <a:pt x="1516" y="169"/>
                </a:lnTo>
                <a:lnTo>
                  <a:pt x="1422" y="149"/>
                </a:lnTo>
                <a:lnTo>
                  <a:pt x="1328" y="135"/>
                </a:lnTo>
                <a:lnTo>
                  <a:pt x="1233" y="129"/>
                </a:lnTo>
                <a:lnTo>
                  <a:pt x="1138" y="129"/>
                </a:lnTo>
                <a:close/>
                <a:moveTo>
                  <a:pt x="1139" y="0"/>
                </a:moveTo>
                <a:lnTo>
                  <a:pt x="1233" y="0"/>
                </a:lnTo>
                <a:lnTo>
                  <a:pt x="1326" y="7"/>
                </a:lnTo>
                <a:lnTo>
                  <a:pt x="1418" y="19"/>
                </a:lnTo>
                <a:lnTo>
                  <a:pt x="1511" y="37"/>
                </a:lnTo>
                <a:lnTo>
                  <a:pt x="1602" y="61"/>
                </a:lnTo>
                <a:lnTo>
                  <a:pt x="1693" y="91"/>
                </a:lnTo>
                <a:lnTo>
                  <a:pt x="1783" y="128"/>
                </a:lnTo>
                <a:lnTo>
                  <a:pt x="1783" y="128"/>
                </a:lnTo>
                <a:lnTo>
                  <a:pt x="1783" y="128"/>
                </a:lnTo>
                <a:lnTo>
                  <a:pt x="1787" y="130"/>
                </a:lnTo>
                <a:lnTo>
                  <a:pt x="1790" y="132"/>
                </a:lnTo>
                <a:lnTo>
                  <a:pt x="1794" y="134"/>
                </a:lnTo>
                <a:lnTo>
                  <a:pt x="1796" y="136"/>
                </a:lnTo>
                <a:lnTo>
                  <a:pt x="1799" y="138"/>
                </a:lnTo>
                <a:lnTo>
                  <a:pt x="1803" y="143"/>
                </a:lnTo>
                <a:lnTo>
                  <a:pt x="1808" y="148"/>
                </a:lnTo>
                <a:lnTo>
                  <a:pt x="1811" y="154"/>
                </a:lnTo>
                <a:lnTo>
                  <a:pt x="1811" y="154"/>
                </a:lnTo>
                <a:lnTo>
                  <a:pt x="1811" y="154"/>
                </a:lnTo>
                <a:lnTo>
                  <a:pt x="1818" y="166"/>
                </a:lnTo>
                <a:lnTo>
                  <a:pt x="1827" y="184"/>
                </a:lnTo>
                <a:lnTo>
                  <a:pt x="1839" y="207"/>
                </a:lnTo>
                <a:lnTo>
                  <a:pt x="1853" y="234"/>
                </a:lnTo>
                <a:lnTo>
                  <a:pt x="1868" y="265"/>
                </a:lnTo>
                <a:lnTo>
                  <a:pt x="1886" y="301"/>
                </a:lnTo>
                <a:lnTo>
                  <a:pt x="1904" y="340"/>
                </a:lnTo>
                <a:lnTo>
                  <a:pt x="1923" y="383"/>
                </a:lnTo>
                <a:lnTo>
                  <a:pt x="1943" y="428"/>
                </a:lnTo>
                <a:lnTo>
                  <a:pt x="1964" y="476"/>
                </a:lnTo>
                <a:lnTo>
                  <a:pt x="1986" y="526"/>
                </a:lnTo>
                <a:lnTo>
                  <a:pt x="2006" y="578"/>
                </a:lnTo>
                <a:lnTo>
                  <a:pt x="2027" y="632"/>
                </a:lnTo>
                <a:lnTo>
                  <a:pt x="2046" y="688"/>
                </a:lnTo>
                <a:lnTo>
                  <a:pt x="2065" y="744"/>
                </a:lnTo>
                <a:lnTo>
                  <a:pt x="2082" y="801"/>
                </a:lnTo>
                <a:lnTo>
                  <a:pt x="2098" y="858"/>
                </a:lnTo>
                <a:lnTo>
                  <a:pt x="2113" y="916"/>
                </a:lnTo>
                <a:lnTo>
                  <a:pt x="2125" y="974"/>
                </a:lnTo>
                <a:lnTo>
                  <a:pt x="2135" y="1030"/>
                </a:lnTo>
                <a:lnTo>
                  <a:pt x="2142" y="1087"/>
                </a:lnTo>
                <a:lnTo>
                  <a:pt x="2147" y="1141"/>
                </a:lnTo>
                <a:lnTo>
                  <a:pt x="2148" y="1194"/>
                </a:lnTo>
                <a:lnTo>
                  <a:pt x="2146" y="1247"/>
                </a:lnTo>
                <a:lnTo>
                  <a:pt x="2141" y="1295"/>
                </a:lnTo>
                <a:lnTo>
                  <a:pt x="2132" y="1342"/>
                </a:lnTo>
                <a:lnTo>
                  <a:pt x="2118" y="1386"/>
                </a:lnTo>
                <a:lnTo>
                  <a:pt x="2100" y="1427"/>
                </a:lnTo>
                <a:lnTo>
                  <a:pt x="2098" y="1432"/>
                </a:lnTo>
                <a:lnTo>
                  <a:pt x="2095" y="1435"/>
                </a:lnTo>
                <a:lnTo>
                  <a:pt x="1673" y="2040"/>
                </a:lnTo>
                <a:lnTo>
                  <a:pt x="2311" y="2899"/>
                </a:lnTo>
                <a:lnTo>
                  <a:pt x="2331" y="2931"/>
                </a:lnTo>
                <a:lnTo>
                  <a:pt x="2348" y="2966"/>
                </a:lnTo>
                <a:lnTo>
                  <a:pt x="2360" y="3001"/>
                </a:lnTo>
                <a:lnTo>
                  <a:pt x="2368" y="3038"/>
                </a:lnTo>
                <a:lnTo>
                  <a:pt x="2372" y="3076"/>
                </a:lnTo>
                <a:lnTo>
                  <a:pt x="2371" y="3112"/>
                </a:lnTo>
                <a:lnTo>
                  <a:pt x="2366" y="3150"/>
                </a:lnTo>
                <a:lnTo>
                  <a:pt x="2357" y="3185"/>
                </a:lnTo>
                <a:lnTo>
                  <a:pt x="2344" y="3221"/>
                </a:lnTo>
                <a:lnTo>
                  <a:pt x="2327" y="3253"/>
                </a:lnTo>
                <a:lnTo>
                  <a:pt x="2306" y="3284"/>
                </a:lnTo>
                <a:lnTo>
                  <a:pt x="2281" y="3313"/>
                </a:lnTo>
                <a:lnTo>
                  <a:pt x="2086" y="3504"/>
                </a:lnTo>
                <a:lnTo>
                  <a:pt x="2060" y="3526"/>
                </a:lnTo>
                <a:lnTo>
                  <a:pt x="2032" y="3545"/>
                </a:lnTo>
                <a:lnTo>
                  <a:pt x="2003" y="3560"/>
                </a:lnTo>
                <a:lnTo>
                  <a:pt x="1970" y="3570"/>
                </a:lnTo>
                <a:lnTo>
                  <a:pt x="1938" y="3577"/>
                </a:lnTo>
                <a:lnTo>
                  <a:pt x="1906" y="3579"/>
                </a:lnTo>
                <a:lnTo>
                  <a:pt x="1881" y="3578"/>
                </a:lnTo>
                <a:lnTo>
                  <a:pt x="1844" y="3571"/>
                </a:lnTo>
                <a:lnTo>
                  <a:pt x="1809" y="3559"/>
                </a:lnTo>
                <a:lnTo>
                  <a:pt x="1776" y="3542"/>
                </a:lnTo>
                <a:lnTo>
                  <a:pt x="1745" y="3520"/>
                </a:lnTo>
                <a:lnTo>
                  <a:pt x="1717" y="3494"/>
                </a:lnTo>
                <a:lnTo>
                  <a:pt x="1691" y="3463"/>
                </a:lnTo>
                <a:lnTo>
                  <a:pt x="1185" y="2738"/>
                </a:lnTo>
                <a:lnTo>
                  <a:pt x="680" y="3463"/>
                </a:lnTo>
                <a:lnTo>
                  <a:pt x="654" y="3494"/>
                </a:lnTo>
                <a:lnTo>
                  <a:pt x="626" y="3520"/>
                </a:lnTo>
                <a:lnTo>
                  <a:pt x="596" y="3541"/>
                </a:lnTo>
                <a:lnTo>
                  <a:pt x="562" y="3559"/>
                </a:lnTo>
                <a:lnTo>
                  <a:pt x="527" y="3571"/>
                </a:lnTo>
                <a:lnTo>
                  <a:pt x="491" y="3578"/>
                </a:lnTo>
                <a:lnTo>
                  <a:pt x="466" y="3579"/>
                </a:lnTo>
                <a:lnTo>
                  <a:pt x="433" y="3577"/>
                </a:lnTo>
                <a:lnTo>
                  <a:pt x="401" y="3570"/>
                </a:lnTo>
                <a:lnTo>
                  <a:pt x="369" y="3560"/>
                </a:lnTo>
                <a:lnTo>
                  <a:pt x="339" y="3545"/>
                </a:lnTo>
                <a:lnTo>
                  <a:pt x="311" y="3526"/>
                </a:lnTo>
                <a:lnTo>
                  <a:pt x="285" y="3504"/>
                </a:lnTo>
                <a:lnTo>
                  <a:pt x="90" y="3313"/>
                </a:lnTo>
                <a:lnTo>
                  <a:pt x="65" y="3284"/>
                </a:lnTo>
                <a:lnTo>
                  <a:pt x="44" y="3253"/>
                </a:lnTo>
                <a:lnTo>
                  <a:pt x="27" y="3221"/>
                </a:lnTo>
                <a:lnTo>
                  <a:pt x="14" y="3185"/>
                </a:lnTo>
                <a:lnTo>
                  <a:pt x="5" y="3150"/>
                </a:lnTo>
                <a:lnTo>
                  <a:pt x="0" y="3112"/>
                </a:lnTo>
                <a:lnTo>
                  <a:pt x="0" y="3076"/>
                </a:lnTo>
                <a:lnTo>
                  <a:pt x="3" y="3038"/>
                </a:lnTo>
                <a:lnTo>
                  <a:pt x="11" y="3001"/>
                </a:lnTo>
                <a:lnTo>
                  <a:pt x="23" y="2966"/>
                </a:lnTo>
                <a:lnTo>
                  <a:pt x="40" y="2931"/>
                </a:lnTo>
                <a:lnTo>
                  <a:pt x="61" y="2899"/>
                </a:lnTo>
                <a:lnTo>
                  <a:pt x="698" y="2040"/>
                </a:lnTo>
                <a:lnTo>
                  <a:pt x="276" y="1435"/>
                </a:lnTo>
                <a:lnTo>
                  <a:pt x="273" y="1432"/>
                </a:lnTo>
                <a:lnTo>
                  <a:pt x="272" y="1427"/>
                </a:lnTo>
                <a:lnTo>
                  <a:pt x="253" y="1386"/>
                </a:lnTo>
                <a:lnTo>
                  <a:pt x="240" y="1342"/>
                </a:lnTo>
                <a:lnTo>
                  <a:pt x="230" y="1295"/>
                </a:lnTo>
                <a:lnTo>
                  <a:pt x="225" y="1247"/>
                </a:lnTo>
                <a:lnTo>
                  <a:pt x="223" y="1194"/>
                </a:lnTo>
                <a:lnTo>
                  <a:pt x="224" y="1141"/>
                </a:lnTo>
                <a:lnTo>
                  <a:pt x="229" y="1087"/>
                </a:lnTo>
                <a:lnTo>
                  <a:pt x="236" y="1030"/>
                </a:lnTo>
                <a:lnTo>
                  <a:pt x="246" y="974"/>
                </a:lnTo>
                <a:lnTo>
                  <a:pt x="259" y="916"/>
                </a:lnTo>
                <a:lnTo>
                  <a:pt x="273" y="858"/>
                </a:lnTo>
                <a:lnTo>
                  <a:pt x="289" y="801"/>
                </a:lnTo>
                <a:lnTo>
                  <a:pt x="306" y="744"/>
                </a:lnTo>
                <a:lnTo>
                  <a:pt x="325" y="688"/>
                </a:lnTo>
                <a:lnTo>
                  <a:pt x="345" y="632"/>
                </a:lnTo>
                <a:lnTo>
                  <a:pt x="365" y="578"/>
                </a:lnTo>
                <a:lnTo>
                  <a:pt x="386" y="526"/>
                </a:lnTo>
                <a:lnTo>
                  <a:pt x="407" y="476"/>
                </a:lnTo>
                <a:lnTo>
                  <a:pt x="428" y="428"/>
                </a:lnTo>
                <a:lnTo>
                  <a:pt x="448" y="383"/>
                </a:lnTo>
                <a:lnTo>
                  <a:pt x="467" y="340"/>
                </a:lnTo>
                <a:lnTo>
                  <a:pt x="486" y="301"/>
                </a:lnTo>
                <a:lnTo>
                  <a:pt x="503" y="265"/>
                </a:lnTo>
                <a:lnTo>
                  <a:pt x="519" y="234"/>
                </a:lnTo>
                <a:lnTo>
                  <a:pt x="532" y="207"/>
                </a:lnTo>
                <a:lnTo>
                  <a:pt x="544" y="184"/>
                </a:lnTo>
                <a:lnTo>
                  <a:pt x="553" y="166"/>
                </a:lnTo>
                <a:lnTo>
                  <a:pt x="560" y="154"/>
                </a:lnTo>
                <a:lnTo>
                  <a:pt x="560" y="154"/>
                </a:lnTo>
                <a:lnTo>
                  <a:pt x="564" y="148"/>
                </a:lnTo>
                <a:lnTo>
                  <a:pt x="568" y="143"/>
                </a:lnTo>
                <a:lnTo>
                  <a:pt x="572" y="138"/>
                </a:lnTo>
                <a:lnTo>
                  <a:pt x="576" y="135"/>
                </a:lnTo>
                <a:lnTo>
                  <a:pt x="579" y="133"/>
                </a:lnTo>
                <a:lnTo>
                  <a:pt x="582" y="131"/>
                </a:lnTo>
                <a:lnTo>
                  <a:pt x="585" y="129"/>
                </a:lnTo>
                <a:lnTo>
                  <a:pt x="588" y="128"/>
                </a:lnTo>
                <a:lnTo>
                  <a:pt x="588" y="128"/>
                </a:lnTo>
                <a:lnTo>
                  <a:pt x="588" y="128"/>
                </a:lnTo>
                <a:lnTo>
                  <a:pt x="589" y="128"/>
                </a:lnTo>
                <a:lnTo>
                  <a:pt x="679" y="91"/>
                </a:lnTo>
                <a:lnTo>
                  <a:pt x="769" y="61"/>
                </a:lnTo>
                <a:lnTo>
                  <a:pt x="860" y="37"/>
                </a:lnTo>
                <a:lnTo>
                  <a:pt x="953" y="19"/>
                </a:lnTo>
                <a:lnTo>
                  <a:pt x="1046" y="7"/>
                </a:lnTo>
                <a:lnTo>
                  <a:pt x="113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lgn="l"/>
            <a:endParaRPr lang="ar-IQ" dirty="0"/>
          </a:p>
        </p:txBody>
      </p:sp>
      <p:grpSp>
        <p:nvGrpSpPr>
          <p:cNvPr id="44" name="Group 43"/>
          <p:cNvGrpSpPr/>
          <p:nvPr/>
        </p:nvGrpSpPr>
        <p:grpSpPr>
          <a:xfrm>
            <a:off x="1428514" y="3732973"/>
            <a:ext cx="709914" cy="776300"/>
            <a:chOff x="5559425" y="2846388"/>
            <a:chExt cx="1052513" cy="1150938"/>
          </a:xfrm>
          <a:solidFill>
            <a:schemeClr val="bg1"/>
          </a:solidFill>
        </p:grpSpPr>
        <p:sp>
          <p:nvSpPr>
            <p:cNvPr id="45" name="Freeform 42"/>
            <p:cNvSpPr>
              <a:spLocks noEditPoints="1"/>
            </p:cNvSpPr>
            <p:nvPr/>
          </p:nvSpPr>
          <p:spPr bwMode="auto">
            <a:xfrm>
              <a:off x="5559425" y="2846388"/>
              <a:ext cx="1052513" cy="1150938"/>
            </a:xfrm>
            <a:custGeom>
              <a:avLst/>
              <a:gdLst>
                <a:gd name="T0" fmla="*/ 1742 w 3318"/>
                <a:gd name="T1" fmla="*/ 3207 h 3622"/>
                <a:gd name="T2" fmla="*/ 2102 w 3318"/>
                <a:gd name="T3" fmla="*/ 3493 h 3622"/>
                <a:gd name="T4" fmla="*/ 2308 w 3318"/>
                <a:gd name="T5" fmla="*/ 3175 h 3622"/>
                <a:gd name="T6" fmla="*/ 2528 w 3318"/>
                <a:gd name="T7" fmla="*/ 2966 h 3622"/>
                <a:gd name="T8" fmla="*/ 2212 w 3318"/>
                <a:gd name="T9" fmla="*/ 2632 h 3622"/>
                <a:gd name="T10" fmla="*/ 2408 w 3318"/>
                <a:gd name="T11" fmla="*/ 2556 h 3622"/>
                <a:gd name="T12" fmla="*/ 2835 w 3318"/>
                <a:gd name="T13" fmla="*/ 2581 h 3622"/>
                <a:gd name="T14" fmla="*/ 2812 w 3318"/>
                <a:gd name="T15" fmla="*/ 2043 h 3622"/>
                <a:gd name="T16" fmla="*/ 2172 w 3318"/>
                <a:gd name="T17" fmla="*/ 1758 h 3622"/>
                <a:gd name="T18" fmla="*/ 2125 w 3318"/>
                <a:gd name="T19" fmla="*/ 1365 h 3622"/>
                <a:gd name="T20" fmla="*/ 2470 w 3318"/>
                <a:gd name="T21" fmla="*/ 1776 h 3622"/>
                <a:gd name="T22" fmla="*/ 3059 w 3318"/>
                <a:gd name="T23" fmla="*/ 2016 h 3622"/>
                <a:gd name="T24" fmla="*/ 3127 w 3318"/>
                <a:gd name="T25" fmla="*/ 1448 h 3622"/>
                <a:gd name="T26" fmla="*/ 2993 w 3318"/>
                <a:gd name="T27" fmla="*/ 812 h 3622"/>
                <a:gd name="T28" fmla="*/ 2648 w 3318"/>
                <a:gd name="T29" fmla="*/ 561 h 3622"/>
                <a:gd name="T30" fmla="*/ 2416 w 3318"/>
                <a:gd name="T31" fmla="*/ 802 h 3622"/>
                <a:gd name="T32" fmla="*/ 2521 w 3318"/>
                <a:gd name="T33" fmla="*/ 465 h 3622"/>
                <a:gd name="T34" fmla="*/ 2203 w 3318"/>
                <a:gd name="T35" fmla="*/ 301 h 3622"/>
                <a:gd name="T36" fmla="*/ 1398 w 3318"/>
                <a:gd name="T37" fmla="*/ 122 h 3622"/>
                <a:gd name="T38" fmla="*/ 1117 w 3318"/>
                <a:gd name="T39" fmla="*/ 304 h 3622"/>
                <a:gd name="T40" fmla="*/ 800 w 3318"/>
                <a:gd name="T41" fmla="*/ 461 h 3622"/>
                <a:gd name="T42" fmla="*/ 1003 w 3318"/>
                <a:gd name="T43" fmla="*/ 863 h 3622"/>
                <a:gd name="T44" fmla="*/ 754 w 3318"/>
                <a:gd name="T45" fmla="*/ 574 h 3622"/>
                <a:gd name="T46" fmla="*/ 401 w 3318"/>
                <a:gd name="T47" fmla="*/ 697 h 3622"/>
                <a:gd name="T48" fmla="*/ 244 w 3318"/>
                <a:gd name="T49" fmla="*/ 1325 h 3622"/>
                <a:gd name="T50" fmla="*/ 204 w 3318"/>
                <a:gd name="T51" fmla="*/ 1947 h 3622"/>
                <a:gd name="T52" fmla="*/ 436 w 3318"/>
                <a:gd name="T53" fmla="*/ 2431 h 3622"/>
                <a:gd name="T54" fmla="*/ 762 w 3318"/>
                <a:gd name="T55" fmla="*/ 2681 h 3622"/>
                <a:gd name="T56" fmla="*/ 1165 w 3318"/>
                <a:gd name="T57" fmla="*/ 2590 h 3622"/>
                <a:gd name="T58" fmla="*/ 802 w 3318"/>
                <a:gd name="T59" fmla="*/ 2892 h 3622"/>
                <a:gd name="T60" fmla="*/ 938 w 3318"/>
                <a:gd name="T61" fmla="*/ 3141 h 3622"/>
                <a:gd name="T62" fmla="*/ 1135 w 3318"/>
                <a:gd name="T63" fmla="*/ 3427 h 3622"/>
                <a:gd name="T64" fmla="*/ 1498 w 3318"/>
                <a:gd name="T65" fmla="*/ 3361 h 3622"/>
                <a:gd name="T66" fmla="*/ 1364 w 3318"/>
                <a:gd name="T67" fmla="*/ 1012 h 3622"/>
                <a:gd name="T68" fmla="*/ 1062 w 3318"/>
                <a:gd name="T69" fmla="*/ 1643 h 3622"/>
                <a:gd name="T70" fmla="*/ 779 w 3318"/>
                <a:gd name="T71" fmla="*/ 1600 h 3622"/>
                <a:gd name="T72" fmla="*/ 1171 w 3318"/>
                <a:gd name="T73" fmla="*/ 1175 h 3622"/>
                <a:gd name="T74" fmla="*/ 1596 w 3318"/>
                <a:gd name="T75" fmla="*/ 248 h 3622"/>
                <a:gd name="T76" fmla="*/ 1474 w 3318"/>
                <a:gd name="T77" fmla="*/ 10 h 3622"/>
                <a:gd name="T78" fmla="*/ 2030 w 3318"/>
                <a:gd name="T79" fmla="*/ 23 h 3622"/>
                <a:gd name="T80" fmla="*/ 2319 w 3318"/>
                <a:gd name="T81" fmla="*/ 194 h 3622"/>
                <a:gd name="T82" fmla="*/ 2724 w 3318"/>
                <a:gd name="T83" fmla="*/ 456 h 3622"/>
                <a:gd name="T84" fmla="*/ 3148 w 3318"/>
                <a:gd name="T85" fmla="*/ 886 h 3622"/>
                <a:gd name="T86" fmla="*/ 3279 w 3318"/>
                <a:gd name="T87" fmla="*/ 1477 h 3622"/>
                <a:gd name="T88" fmla="*/ 3139 w 3318"/>
                <a:gd name="T89" fmla="*/ 2112 h 3622"/>
                <a:gd name="T90" fmla="*/ 2977 w 3318"/>
                <a:gd name="T91" fmla="*/ 2555 h 3622"/>
                <a:gd name="T92" fmla="*/ 2648 w 3318"/>
                <a:gd name="T93" fmla="*/ 2995 h 3622"/>
                <a:gd name="T94" fmla="*/ 2383 w 3318"/>
                <a:gd name="T95" fmla="*/ 3271 h 3622"/>
                <a:gd name="T96" fmla="*/ 2168 w 3318"/>
                <a:gd name="T97" fmla="*/ 3600 h 3622"/>
                <a:gd name="T98" fmla="*/ 1686 w 3318"/>
                <a:gd name="T99" fmla="*/ 3380 h 3622"/>
                <a:gd name="T100" fmla="*/ 1204 w 3318"/>
                <a:gd name="T101" fmla="*/ 3617 h 3622"/>
                <a:gd name="T102" fmla="*/ 963 w 3318"/>
                <a:gd name="T103" fmla="*/ 3291 h 3622"/>
                <a:gd name="T104" fmla="*/ 690 w 3318"/>
                <a:gd name="T105" fmla="*/ 3061 h 3622"/>
                <a:gd name="T106" fmla="*/ 388 w 3318"/>
                <a:gd name="T107" fmla="*/ 2666 h 3622"/>
                <a:gd name="T108" fmla="*/ 214 w 3318"/>
                <a:gd name="T109" fmla="*/ 2156 h 3622"/>
                <a:gd name="T110" fmla="*/ 0 w 3318"/>
                <a:gd name="T111" fmla="*/ 1686 h 3622"/>
                <a:gd name="T112" fmla="*/ 157 w 3318"/>
                <a:gd name="T113" fmla="*/ 1087 h 3622"/>
                <a:gd name="T114" fmla="*/ 486 w 3318"/>
                <a:gd name="T115" fmla="*/ 491 h 3622"/>
                <a:gd name="T116" fmla="*/ 836 w 3318"/>
                <a:gd name="T117" fmla="*/ 211 h 3622"/>
                <a:gd name="T118" fmla="*/ 1209 w 3318"/>
                <a:gd name="T119" fmla="*/ 70 h 3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18" h="3622">
                  <a:moveTo>
                    <a:pt x="1938" y="136"/>
                  </a:moveTo>
                  <a:lnTo>
                    <a:pt x="1897" y="141"/>
                  </a:lnTo>
                  <a:lnTo>
                    <a:pt x="1859" y="150"/>
                  </a:lnTo>
                  <a:lnTo>
                    <a:pt x="1825" y="161"/>
                  </a:lnTo>
                  <a:lnTo>
                    <a:pt x="1794" y="175"/>
                  </a:lnTo>
                  <a:lnTo>
                    <a:pt x="1769" y="191"/>
                  </a:lnTo>
                  <a:lnTo>
                    <a:pt x="1749" y="208"/>
                  </a:lnTo>
                  <a:lnTo>
                    <a:pt x="1734" y="225"/>
                  </a:lnTo>
                  <a:lnTo>
                    <a:pt x="1724" y="242"/>
                  </a:lnTo>
                  <a:lnTo>
                    <a:pt x="1721" y="257"/>
                  </a:lnTo>
                  <a:lnTo>
                    <a:pt x="1721" y="3058"/>
                  </a:lnTo>
                  <a:lnTo>
                    <a:pt x="1724" y="3110"/>
                  </a:lnTo>
                  <a:lnTo>
                    <a:pt x="1730" y="3160"/>
                  </a:lnTo>
                  <a:lnTo>
                    <a:pt x="1742" y="3207"/>
                  </a:lnTo>
                  <a:lnTo>
                    <a:pt x="1757" y="3250"/>
                  </a:lnTo>
                  <a:lnTo>
                    <a:pt x="1776" y="3291"/>
                  </a:lnTo>
                  <a:lnTo>
                    <a:pt x="1798" y="3327"/>
                  </a:lnTo>
                  <a:lnTo>
                    <a:pt x="1822" y="3361"/>
                  </a:lnTo>
                  <a:lnTo>
                    <a:pt x="1847" y="3392"/>
                  </a:lnTo>
                  <a:lnTo>
                    <a:pt x="1874" y="3418"/>
                  </a:lnTo>
                  <a:lnTo>
                    <a:pt x="1903" y="3441"/>
                  </a:lnTo>
                  <a:lnTo>
                    <a:pt x="1932" y="3461"/>
                  </a:lnTo>
                  <a:lnTo>
                    <a:pt x="1962" y="3476"/>
                  </a:lnTo>
                  <a:lnTo>
                    <a:pt x="1992" y="3488"/>
                  </a:lnTo>
                  <a:lnTo>
                    <a:pt x="2020" y="3496"/>
                  </a:lnTo>
                  <a:lnTo>
                    <a:pt x="2047" y="3500"/>
                  </a:lnTo>
                  <a:lnTo>
                    <a:pt x="2076" y="3499"/>
                  </a:lnTo>
                  <a:lnTo>
                    <a:pt x="2102" y="3493"/>
                  </a:lnTo>
                  <a:lnTo>
                    <a:pt x="2126" y="3483"/>
                  </a:lnTo>
                  <a:lnTo>
                    <a:pt x="2148" y="3469"/>
                  </a:lnTo>
                  <a:lnTo>
                    <a:pt x="2166" y="3450"/>
                  </a:lnTo>
                  <a:lnTo>
                    <a:pt x="2183" y="3427"/>
                  </a:lnTo>
                  <a:lnTo>
                    <a:pt x="2196" y="3398"/>
                  </a:lnTo>
                  <a:lnTo>
                    <a:pt x="2206" y="3367"/>
                  </a:lnTo>
                  <a:lnTo>
                    <a:pt x="2213" y="3331"/>
                  </a:lnTo>
                  <a:lnTo>
                    <a:pt x="2220" y="3297"/>
                  </a:lnTo>
                  <a:lnTo>
                    <a:pt x="2229" y="3267"/>
                  </a:lnTo>
                  <a:lnTo>
                    <a:pt x="2241" y="3241"/>
                  </a:lnTo>
                  <a:lnTo>
                    <a:pt x="2256" y="3220"/>
                  </a:lnTo>
                  <a:lnTo>
                    <a:pt x="2272" y="3202"/>
                  </a:lnTo>
                  <a:lnTo>
                    <a:pt x="2289" y="3187"/>
                  </a:lnTo>
                  <a:lnTo>
                    <a:pt x="2308" y="3175"/>
                  </a:lnTo>
                  <a:lnTo>
                    <a:pt x="2326" y="3163"/>
                  </a:lnTo>
                  <a:lnTo>
                    <a:pt x="2345" y="3154"/>
                  </a:lnTo>
                  <a:lnTo>
                    <a:pt x="2363" y="3148"/>
                  </a:lnTo>
                  <a:lnTo>
                    <a:pt x="2381" y="3141"/>
                  </a:lnTo>
                  <a:lnTo>
                    <a:pt x="2402" y="3132"/>
                  </a:lnTo>
                  <a:lnTo>
                    <a:pt x="2422" y="3124"/>
                  </a:lnTo>
                  <a:lnTo>
                    <a:pt x="2441" y="3114"/>
                  </a:lnTo>
                  <a:lnTo>
                    <a:pt x="2458" y="3102"/>
                  </a:lnTo>
                  <a:lnTo>
                    <a:pt x="2474" y="3088"/>
                  </a:lnTo>
                  <a:lnTo>
                    <a:pt x="2489" y="3068"/>
                  </a:lnTo>
                  <a:lnTo>
                    <a:pt x="2501" y="3045"/>
                  </a:lnTo>
                  <a:lnTo>
                    <a:pt x="2513" y="3019"/>
                  </a:lnTo>
                  <a:lnTo>
                    <a:pt x="2521" y="2992"/>
                  </a:lnTo>
                  <a:lnTo>
                    <a:pt x="2528" y="2966"/>
                  </a:lnTo>
                  <a:lnTo>
                    <a:pt x="2528" y="2966"/>
                  </a:lnTo>
                  <a:lnTo>
                    <a:pt x="2522" y="2952"/>
                  </a:lnTo>
                  <a:lnTo>
                    <a:pt x="2520" y="2936"/>
                  </a:lnTo>
                  <a:lnTo>
                    <a:pt x="2516" y="2892"/>
                  </a:lnTo>
                  <a:lnTo>
                    <a:pt x="2506" y="2849"/>
                  </a:lnTo>
                  <a:lnTo>
                    <a:pt x="2491" y="2808"/>
                  </a:lnTo>
                  <a:lnTo>
                    <a:pt x="2470" y="2771"/>
                  </a:lnTo>
                  <a:lnTo>
                    <a:pt x="2444" y="2737"/>
                  </a:lnTo>
                  <a:lnTo>
                    <a:pt x="2414" y="2707"/>
                  </a:lnTo>
                  <a:lnTo>
                    <a:pt x="2379" y="2681"/>
                  </a:lnTo>
                  <a:lnTo>
                    <a:pt x="2342" y="2660"/>
                  </a:lnTo>
                  <a:lnTo>
                    <a:pt x="2301" y="2645"/>
                  </a:lnTo>
                  <a:lnTo>
                    <a:pt x="2257" y="2636"/>
                  </a:lnTo>
                  <a:lnTo>
                    <a:pt x="2212" y="2632"/>
                  </a:lnTo>
                  <a:lnTo>
                    <a:pt x="2192" y="2629"/>
                  </a:lnTo>
                  <a:lnTo>
                    <a:pt x="2176" y="2621"/>
                  </a:lnTo>
                  <a:lnTo>
                    <a:pt x="2163" y="2607"/>
                  </a:lnTo>
                  <a:lnTo>
                    <a:pt x="2154" y="2590"/>
                  </a:lnTo>
                  <a:lnTo>
                    <a:pt x="2151" y="2571"/>
                  </a:lnTo>
                  <a:lnTo>
                    <a:pt x="2154" y="2552"/>
                  </a:lnTo>
                  <a:lnTo>
                    <a:pt x="2163" y="2535"/>
                  </a:lnTo>
                  <a:lnTo>
                    <a:pt x="2176" y="2522"/>
                  </a:lnTo>
                  <a:lnTo>
                    <a:pt x="2192" y="2513"/>
                  </a:lnTo>
                  <a:lnTo>
                    <a:pt x="2212" y="2510"/>
                  </a:lnTo>
                  <a:lnTo>
                    <a:pt x="2264" y="2513"/>
                  </a:lnTo>
                  <a:lnTo>
                    <a:pt x="2314" y="2522"/>
                  </a:lnTo>
                  <a:lnTo>
                    <a:pt x="2362" y="2537"/>
                  </a:lnTo>
                  <a:lnTo>
                    <a:pt x="2408" y="2556"/>
                  </a:lnTo>
                  <a:lnTo>
                    <a:pt x="2450" y="2581"/>
                  </a:lnTo>
                  <a:lnTo>
                    <a:pt x="2489" y="2611"/>
                  </a:lnTo>
                  <a:lnTo>
                    <a:pt x="2524" y="2643"/>
                  </a:lnTo>
                  <a:lnTo>
                    <a:pt x="2556" y="2681"/>
                  </a:lnTo>
                  <a:lnTo>
                    <a:pt x="2584" y="2721"/>
                  </a:lnTo>
                  <a:lnTo>
                    <a:pt x="2606" y="2766"/>
                  </a:lnTo>
                  <a:lnTo>
                    <a:pt x="2624" y="2812"/>
                  </a:lnTo>
                  <a:lnTo>
                    <a:pt x="2643" y="2799"/>
                  </a:lnTo>
                  <a:lnTo>
                    <a:pt x="2681" y="2777"/>
                  </a:lnTo>
                  <a:lnTo>
                    <a:pt x="2717" y="2747"/>
                  </a:lnTo>
                  <a:lnTo>
                    <a:pt x="2750" y="2712"/>
                  </a:lnTo>
                  <a:lnTo>
                    <a:pt x="2782" y="2672"/>
                  </a:lnTo>
                  <a:lnTo>
                    <a:pt x="2809" y="2629"/>
                  </a:lnTo>
                  <a:lnTo>
                    <a:pt x="2835" y="2581"/>
                  </a:lnTo>
                  <a:lnTo>
                    <a:pt x="2855" y="2533"/>
                  </a:lnTo>
                  <a:lnTo>
                    <a:pt x="2871" y="2482"/>
                  </a:lnTo>
                  <a:lnTo>
                    <a:pt x="2882" y="2431"/>
                  </a:lnTo>
                  <a:lnTo>
                    <a:pt x="2888" y="2380"/>
                  </a:lnTo>
                  <a:lnTo>
                    <a:pt x="2888" y="2331"/>
                  </a:lnTo>
                  <a:lnTo>
                    <a:pt x="2889" y="2309"/>
                  </a:lnTo>
                  <a:lnTo>
                    <a:pt x="2893" y="2287"/>
                  </a:lnTo>
                  <a:lnTo>
                    <a:pt x="2889" y="2277"/>
                  </a:lnTo>
                  <a:lnTo>
                    <a:pt x="2888" y="2267"/>
                  </a:lnTo>
                  <a:lnTo>
                    <a:pt x="2885" y="2217"/>
                  </a:lnTo>
                  <a:lnTo>
                    <a:pt x="2876" y="2170"/>
                  </a:lnTo>
                  <a:lnTo>
                    <a:pt x="2860" y="2125"/>
                  </a:lnTo>
                  <a:lnTo>
                    <a:pt x="2838" y="2083"/>
                  </a:lnTo>
                  <a:lnTo>
                    <a:pt x="2812" y="2043"/>
                  </a:lnTo>
                  <a:lnTo>
                    <a:pt x="2780" y="2008"/>
                  </a:lnTo>
                  <a:lnTo>
                    <a:pt x="2744" y="1978"/>
                  </a:lnTo>
                  <a:lnTo>
                    <a:pt x="2706" y="1952"/>
                  </a:lnTo>
                  <a:lnTo>
                    <a:pt x="2663" y="1930"/>
                  </a:lnTo>
                  <a:lnTo>
                    <a:pt x="2618" y="1914"/>
                  </a:lnTo>
                  <a:lnTo>
                    <a:pt x="2570" y="1904"/>
                  </a:lnTo>
                  <a:lnTo>
                    <a:pt x="2520" y="1901"/>
                  </a:lnTo>
                  <a:lnTo>
                    <a:pt x="2463" y="1897"/>
                  </a:lnTo>
                  <a:lnTo>
                    <a:pt x="2407" y="1888"/>
                  </a:lnTo>
                  <a:lnTo>
                    <a:pt x="2354" y="1873"/>
                  </a:lnTo>
                  <a:lnTo>
                    <a:pt x="2304" y="1851"/>
                  </a:lnTo>
                  <a:lnTo>
                    <a:pt x="2256" y="1825"/>
                  </a:lnTo>
                  <a:lnTo>
                    <a:pt x="2213" y="1795"/>
                  </a:lnTo>
                  <a:lnTo>
                    <a:pt x="2172" y="1758"/>
                  </a:lnTo>
                  <a:lnTo>
                    <a:pt x="2136" y="1719"/>
                  </a:lnTo>
                  <a:lnTo>
                    <a:pt x="2105" y="1675"/>
                  </a:lnTo>
                  <a:lnTo>
                    <a:pt x="2078" y="1628"/>
                  </a:lnTo>
                  <a:lnTo>
                    <a:pt x="2057" y="1579"/>
                  </a:lnTo>
                  <a:lnTo>
                    <a:pt x="2041" y="1526"/>
                  </a:lnTo>
                  <a:lnTo>
                    <a:pt x="2032" y="1471"/>
                  </a:lnTo>
                  <a:lnTo>
                    <a:pt x="2028" y="1414"/>
                  </a:lnTo>
                  <a:lnTo>
                    <a:pt x="2032" y="1394"/>
                  </a:lnTo>
                  <a:lnTo>
                    <a:pt x="2039" y="1379"/>
                  </a:lnTo>
                  <a:lnTo>
                    <a:pt x="2053" y="1365"/>
                  </a:lnTo>
                  <a:lnTo>
                    <a:pt x="2070" y="1356"/>
                  </a:lnTo>
                  <a:lnTo>
                    <a:pt x="2090" y="1354"/>
                  </a:lnTo>
                  <a:lnTo>
                    <a:pt x="2109" y="1356"/>
                  </a:lnTo>
                  <a:lnTo>
                    <a:pt x="2125" y="1365"/>
                  </a:lnTo>
                  <a:lnTo>
                    <a:pt x="2139" y="1379"/>
                  </a:lnTo>
                  <a:lnTo>
                    <a:pt x="2148" y="1394"/>
                  </a:lnTo>
                  <a:lnTo>
                    <a:pt x="2151" y="1414"/>
                  </a:lnTo>
                  <a:lnTo>
                    <a:pt x="2154" y="1463"/>
                  </a:lnTo>
                  <a:lnTo>
                    <a:pt x="2164" y="1511"/>
                  </a:lnTo>
                  <a:lnTo>
                    <a:pt x="2180" y="1556"/>
                  </a:lnTo>
                  <a:lnTo>
                    <a:pt x="2201" y="1598"/>
                  </a:lnTo>
                  <a:lnTo>
                    <a:pt x="2228" y="1637"/>
                  </a:lnTo>
                  <a:lnTo>
                    <a:pt x="2259" y="1672"/>
                  </a:lnTo>
                  <a:lnTo>
                    <a:pt x="2294" y="1703"/>
                  </a:lnTo>
                  <a:lnTo>
                    <a:pt x="2334" y="1729"/>
                  </a:lnTo>
                  <a:lnTo>
                    <a:pt x="2376" y="1750"/>
                  </a:lnTo>
                  <a:lnTo>
                    <a:pt x="2422" y="1766"/>
                  </a:lnTo>
                  <a:lnTo>
                    <a:pt x="2470" y="1776"/>
                  </a:lnTo>
                  <a:lnTo>
                    <a:pt x="2520" y="1780"/>
                  </a:lnTo>
                  <a:lnTo>
                    <a:pt x="2578" y="1783"/>
                  </a:lnTo>
                  <a:lnTo>
                    <a:pt x="2634" y="1792"/>
                  </a:lnTo>
                  <a:lnTo>
                    <a:pt x="2687" y="1809"/>
                  </a:lnTo>
                  <a:lnTo>
                    <a:pt x="2739" y="1831"/>
                  </a:lnTo>
                  <a:lnTo>
                    <a:pt x="2786" y="1858"/>
                  </a:lnTo>
                  <a:lnTo>
                    <a:pt x="2830" y="1890"/>
                  </a:lnTo>
                  <a:lnTo>
                    <a:pt x="2871" y="1926"/>
                  </a:lnTo>
                  <a:lnTo>
                    <a:pt x="2906" y="1968"/>
                  </a:lnTo>
                  <a:lnTo>
                    <a:pt x="2938" y="2012"/>
                  </a:lnTo>
                  <a:lnTo>
                    <a:pt x="2965" y="2059"/>
                  </a:lnTo>
                  <a:lnTo>
                    <a:pt x="2985" y="2111"/>
                  </a:lnTo>
                  <a:lnTo>
                    <a:pt x="3022" y="2062"/>
                  </a:lnTo>
                  <a:lnTo>
                    <a:pt x="3059" y="2016"/>
                  </a:lnTo>
                  <a:lnTo>
                    <a:pt x="3079" y="1991"/>
                  </a:lnTo>
                  <a:lnTo>
                    <a:pt x="3098" y="1969"/>
                  </a:lnTo>
                  <a:lnTo>
                    <a:pt x="3114" y="1947"/>
                  </a:lnTo>
                  <a:lnTo>
                    <a:pt x="3127" y="1929"/>
                  </a:lnTo>
                  <a:lnTo>
                    <a:pt x="3152" y="1885"/>
                  </a:lnTo>
                  <a:lnTo>
                    <a:pt x="3171" y="1839"/>
                  </a:lnTo>
                  <a:lnTo>
                    <a:pt x="3185" y="1789"/>
                  </a:lnTo>
                  <a:lnTo>
                    <a:pt x="3193" y="1739"/>
                  </a:lnTo>
                  <a:lnTo>
                    <a:pt x="3196" y="1688"/>
                  </a:lnTo>
                  <a:lnTo>
                    <a:pt x="3193" y="1637"/>
                  </a:lnTo>
                  <a:lnTo>
                    <a:pt x="3185" y="1587"/>
                  </a:lnTo>
                  <a:lnTo>
                    <a:pt x="3171" y="1538"/>
                  </a:lnTo>
                  <a:lnTo>
                    <a:pt x="3152" y="1492"/>
                  </a:lnTo>
                  <a:lnTo>
                    <a:pt x="3127" y="1448"/>
                  </a:lnTo>
                  <a:lnTo>
                    <a:pt x="3106" y="1411"/>
                  </a:lnTo>
                  <a:lnTo>
                    <a:pt x="3089" y="1371"/>
                  </a:lnTo>
                  <a:lnTo>
                    <a:pt x="3074" y="1325"/>
                  </a:lnTo>
                  <a:lnTo>
                    <a:pt x="3062" y="1278"/>
                  </a:lnTo>
                  <a:lnTo>
                    <a:pt x="3051" y="1229"/>
                  </a:lnTo>
                  <a:lnTo>
                    <a:pt x="3044" y="1181"/>
                  </a:lnTo>
                  <a:lnTo>
                    <a:pt x="3040" y="1133"/>
                  </a:lnTo>
                  <a:lnTo>
                    <a:pt x="3038" y="1087"/>
                  </a:lnTo>
                  <a:lnTo>
                    <a:pt x="3039" y="1045"/>
                  </a:lnTo>
                  <a:lnTo>
                    <a:pt x="3040" y="997"/>
                  </a:lnTo>
                  <a:lnTo>
                    <a:pt x="3034" y="949"/>
                  </a:lnTo>
                  <a:lnTo>
                    <a:pt x="3025" y="903"/>
                  </a:lnTo>
                  <a:lnTo>
                    <a:pt x="3011" y="856"/>
                  </a:lnTo>
                  <a:lnTo>
                    <a:pt x="2993" y="812"/>
                  </a:lnTo>
                  <a:lnTo>
                    <a:pt x="2971" y="771"/>
                  </a:lnTo>
                  <a:lnTo>
                    <a:pt x="2945" y="732"/>
                  </a:lnTo>
                  <a:lnTo>
                    <a:pt x="2917" y="697"/>
                  </a:lnTo>
                  <a:lnTo>
                    <a:pt x="2884" y="665"/>
                  </a:lnTo>
                  <a:lnTo>
                    <a:pt x="2849" y="638"/>
                  </a:lnTo>
                  <a:lnTo>
                    <a:pt x="2812" y="616"/>
                  </a:lnTo>
                  <a:lnTo>
                    <a:pt x="2786" y="604"/>
                  </a:lnTo>
                  <a:lnTo>
                    <a:pt x="2760" y="595"/>
                  </a:lnTo>
                  <a:lnTo>
                    <a:pt x="2736" y="589"/>
                  </a:lnTo>
                  <a:lnTo>
                    <a:pt x="2710" y="581"/>
                  </a:lnTo>
                  <a:lnTo>
                    <a:pt x="2684" y="572"/>
                  </a:lnTo>
                  <a:lnTo>
                    <a:pt x="2657" y="559"/>
                  </a:lnTo>
                  <a:lnTo>
                    <a:pt x="2652" y="560"/>
                  </a:lnTo>
                  <a:lnTo>
                    <a:pt x="2648" y="561"/>
                  </a:lnTo>
                  <a:lnTo>
                    <a:pt x="2643" y="561"/>
                  </a:lnTo>
                  <a:lnTo>
                    <a:pt x="2610" y="565"/>
                  </a:lnTo>
                  <a:lnTo>
                    <a:pt x="2578" y="573"/>
                  </a:lnTo>
                  <a:lnTo>
                    <a:pt x="2549" y="586"/>
                  </a:lnTo>
                  <a:lnTo>
                    <a:pt x="2524" y="604"/>
                  </a:lnTo>
                  <a:lnTo>
                    <a:pt x="2501" y="627"/>
                  </a:lnTo>
                  <a:lnTo>
                    <a:pt x="2483" y="652"/>
                  </a:lnTo>
                  <a:lnTo>
                    <a:pt x="2470" y="680"/>
                  </a:lnTo>
                  <a:lnTo>
                    <a:pt x="2462" y="712"/>
                  </a:lnTo>
                  <a:lnTo>
                    <a:pt x="2458" y="745"/>
                  </a:lnTo>
                  <a:lnTo>
                    <a:pt x="2455" y="764"/>
                  </a:lnTo>
                  <a:lnTo>
                    <a:pt x="2447" y="781"/>
                  </a:lnTo>
                  <a:lnTo>
                    <a:pt x="2433" y="793"/>
                  </a:lnTo>
                  <a:lnTo>
                    <a:pt x="2416" y="802"/>
                  </a:lnTo>
                  <a:lnTo>
                    <a:pt x="2397" y="806"/>
                  </a:lnTo>
                  <a:lnTo>
                    <a:pt x="2377" y="802"/>
                  </a:lnTo>
                  <a:lnTo>
                    <a:pt x="2360" y="793"/>
                  </a:lnTo>
                  <a:lnTo>
                    <a:pt x="2347" y="781"/>
                  </a:lnTo>
                  <a:lnTo>
                    <a:pt x="2338" y="764"/>
                  </a:lnTo>
                  <a:lnTo>
                    <a:pt x="2335" y="745"/>
                  </a:lnTo>
                  <a:lnTo>
                    <a:pt x="2338" y="698"/>
                  </a:lnTo>
                  <a:lnTo>
                    <a:pt x="2349" y="654"/>
                  </a:lnTo>
                  <a:lnTo>
                    <a:pt x="2366" y="613"/>
                  </a:lnTo>
                  <a:lnTo>
                    <a:pt x="2387" y="576"/>
                  </a:lnTo>
                  <a:lnTo>
                    <a:pt x="2415" y="541"/>
                  </a:lnTo>
                  <a:lnTo>
                    <a:pt x="2446" y="512"/>
                  </a:lnTo>
                  <a:lnTo>
                    <a:pt x="2482" y="486"/>
                  </a:lnTo>
                  <a:lnTo>
                    <a:pt x="2521" y="465"/>
                  </a:lnTo>
                  <a:lnTo>
                    <a:pt x="2563" y="452"/>
                  </a:lnTo>
                  <a:lnTo>
                    <a:pt x="2544" y="416"/>
                  </a:lnTo>
                  <a:lnTo>
                    <a:pt x="2524" y="386"/>
                  </a:lnTo>
                  <a:lnTo>
                    <a:pt x="2504" y="362"/>
                  </a:lnTo>
                  <a:lnTo>
                    <a:pt x="2481" y="344"/>
                  </a:lnTo>
                  <a:lnTo>
                    <a:pt x="2457" y="332"/>
                  </a:lnTo>
                  <a:lnTo>
                    <a:pt x="2431" y="323"/>
                  </a:lnTo>
                  <a:lnTo>
                    <a:pt x="2400" y="317"/>
                  </a:lnTo>
                  <a:lnTo>
                    <a:pt x="2365" y="315"/>
                  </a:lnTo>
                  <a:lnTo>
                    <a:pt x="2324" y="315"/>
                  </a:lnTo>
                  <a:lnTo>
                    <a:pt x="2278" y="317"/>
                  </a:lnTo>
                  <a:lnTo>
                    <a:pt x="2251" y="316"/>
                  </a:lnTo>
                  <a:lnTo>
                    <a:pt x="2225" y="312"/>
                  </a:lnTo>
                  <a:lnTo>
                    <a:pt x="2203" y="301"/>
                  </a:lnTo>
                  <a:lnTo>
                    <a:pt x="2181" y="289"/>
                  </a:lnTo>
                  <a:lnTo>
                    <a:pt x="2162" y="274"/>
                  </a:lnTo>
                  <a:lnTo>
                    <a:pt x="2143" y="258"/>
                  </a:lnTo>
                  <a:lnTo>
                    <a:pt x="2125" y="242"/>
                  </a:lnTo>
                  <a:lnTo>
                    <a:pt x="2108" y="223"/>
                  </a:lnTo>
                  <a:lnTo>
                    <a:pt x="2084" y="199"/>
                  </a:lnTo>
                  <a:lnTo>
                    <a:pt x="2061" y="177"/>
                  </a:lnTo>
                  <a:lnTo>
                    <a:pt x="2039" y="160"/>
                  </a:lnTo>
                  <a:lnTo>
                    <a:pt x="2017" y="148"/>
                  </a:lnTo>
                  <a:lnTo>
                    <a:pt x="1993" y="140"/>
                  </a:lnTo>
                  <a:lnTo>
                    <a:pt x="1966" y="136"/>
                  </a:lnTo>
                  <a:lnTo>
                    <a:pt x="1938" y="136"/>
                  </a:lnTo>
                  <a:close/>
                  <a:moveTo>
                    <a:pt x="1410" y="122"/>
                  </a:moveTo>
                  <a:lnTo>
                    <a:pt x="1398" y="122"/>
                  </a:lnTo>
                  <a:lnTo>
                    <a:pt x="1390" y="124"/>
                  </a:lnTo>
                  <a:lnTo>
                    <a:pt x="1381" y="132"/>
                  </a:lnTo>
                  <a:lnTo>
                    <a:pt x="1361" y="136"/>
                  </a:lnTo>
                  <a:lnTo>
                    <a:pt x="1331" y="143"/>
                  </a:lnTo>
                  <a:lnTo>
                    <a:pt x="1304" y="155"/>
                  </a:lnTo>
                  <a:lnTo>
                    <a:pt x="1280" y="169"/>
                  </a:lnTo>
                  <a:lnTo>
                    <a:pt x="1257" y="187"/>
                  </a:lnTo>
                  <a:lnTo>
                    <a:pt x="1235" y="206"/>
                  </a:lnTo>
                  <a:lnTo>
                    <a:pt x="1214" y="228"/>
                  </a:lnTo>
                  <a:lnTo>
                    <a:pt x="1196" y="245"/>
                  </a:lnTo>
                  <a:lnTo>
                    <a:pt x="1178" y="261"/>
                  </a:lnTo>
                  <a:lnTo>
                    <a:pt x="1159" y="277"/>
                  </a:lnTo>
                  <a:lnTo>
                    <a:pt x="1138" y="291"/>
                  </a:lnTo>
                  <a:lnTo>
                    <a:pt x="1117" y="304"/>
                  </a:lnTo>
                  <a:lnTo>
                    <a:pt x="1094" y="312"/>
                  </a:lnTo>
                  <a:lnTo>
                    <a:pt x="1068" y="317"/>
                  </a:lnTo>
                  <a:lnTo>
                    <a:pt x="1040" y="317"/>
                  </a:lnTo>
                  <a:lnTo>
                    <a:pt x="1000" y="316"/>
                  </a:lnTo>
                  <a:lnTo>
                    <a:pt x="965" y="315"/>
                  </a:lnTo>
                  <a:lnTo>
                    <a:pt x="927" y="316"/>
                  </a:lnTo>
                  <a:lnTo>
                    <a:pt x="894" y="321"/>
                  </a:lnTo>
                  <a:lnTo>
                    <a:pt x="866" y="329"/>
                  </a:lnTo>
                  <a:lnTo>
                    <a:pt x="841" y="342"/>
                  </a:lnTo>
                  <a:lnTo>
                    <a:pt x="818" y="359"/>
                  </a:lnTo>
                  <a:lnTo>
                    <a:pt x="797" y="383"/>
                  </a:lnTo>
                  <a:lnTo>
                    <a:pt x="777" y="412"/>
                  </a:lnTo>
                  <a:lnTo>
                    <a:pt x="756" y="448"/>
                  </a:lnTo>
                  <a:lnTo>
                    <a:pt x="800" y="461"/>
                  </a:lnTo>
                  <a:lnTo>
                    <a:pt x="842" y="479"/>
                  </a:lnTo>
                  <a:lnTo>
                    <a:pt x="881" y="502"/>
                  </a:lnTo>
                  <a:lnTo>
                    <a:pt x="916" y="528"/>
                  </a:lnTo>
                  <a:lnTo>
                    <a:pt x="948" y="558"/>
                  </a:lnTo>
                  <a:lnTo>
                    <a:pt x="975" y="593"/>
                  </a:lnTo>
                  <a:lnTo>
                    <a:pt x="999" y="630"/>
                  </a:lnTo>
                  <a:lnTo>
                    <a:pt x="1019" y="671"/>
                  </a:lnTo>
                  <a:lnTo>
                    <a:pt x="1033" y="714"/>
                  </a:lnTo>
                  <a:lnTo>
                    <a:pt x="1041" y="758"/>
                  </a:lnTo>
                  <a:lnTo>
                    <a:pt x="1045" y="806"/>
                  </a:lnTo>
                  <a:lnTo>
                    <a:pt x="1041" y="825"/>
                  </a:lnTo>
                  <a:lnTo>
                    <a:pt x="1032" y="841"/>
                  </a:lnTo>
                  <a:lnTo>
                    <a:pt x="1020" y="854"/>
                  </a:lnTo>
                  <a:lnTo>
                    <a:pt x="1003" y="863"/>
                  </a:lnTo>
                  <a:lnTo>
                    <a:pt x="983" y="867"/>
                  </a:lnTo>
                  <a:lnTo>
                    <a:pt x="964" y="863"/>
                  </a:lnTo>
                  <a:lnTo>
                    <a:pt x="947" y="854"/>
                  </a:lnTo>
                  <a:lnTo>
                    <a:pt x="933" y="841"/>
                  </a:lnTo>
                  <a:lnTo>
                    <a:pt x="925" y="825"/>
                  </a:lnTo>
                  <a:lnTo>
                    <a:pt x="922" y="806"/>
                  </a:lnTo>
                  <a:lnTo>
                    <a:pt x="918" y="766"/>
                  </a:lnTo>
                  <a:lnTo>
                    <a:pt x="909" y="729"/>
                  </a:lnTo>
                  <a:lnTo>
                    <a:pt x="894" y="694"/>
                  </a:lnTo>
                  <a:lnTo>
                    <a:pt x="874" y="661"/>
                  </a:lnTo>
                  <a:lnTo>
                    <a:pt x="850" y="633"/>
                  </a:lnTo>
                  <a:lnTo>
                    <a:pt x="821" y="609"/>
                  </a:lnTo>
                  <a:lnTo>
                    <a:pt x="789" y="589"/>
                  </a:lnTo>
                  <a:lnTo>
                    <a:pt x="754" y="574"/>
                  </a:lnTo>
                  <a:lnTo>
                    <a:pt x="715" y="565"/>
                  </a:lnTo>
                  <a:lnTo>
                    <a:pt x="676" y="561"/>
                  </a:lnTo>
                  <a:lnTo>
                    <a:pt x="671" y="561"/>
                  </a:lnTo>
                  <a:lnTo>
                    <a:pt x="666" y="560"/>
                  </a:lnTo>
                  <a:lnTo>
                    <a:pt x="661" y="559"/>
                  </a:lnTo>
                  <a:lnTo>
                    <a:pt x="635" y="572"/>
                  </a:lnTo>
                  <a:lnTo>
                    <a:pt x="608" y="581"/>
                  </a:lnTo>
                  <a:lnTo>
                    <a:pt x="582" y="589"/>
                  </a:lnTo>
                  <a:lnTo>
                    <a:pt x="558" y="595"/>
                  </a:lnTo>
                  <a:lnTo>
                    <a:pt x="533" y="604"/>
                  </a:lnTo>
                  <a:lnTo>
                    <a:pt x="506" y="616"/>
                  </a:lnTo>
                  <a:lnTo>
                    <a:pt x="469" y="638"/>
                  </a:lnTo>
                  <a:lnTo>
                    <a:pt x="434" y="665"/>
                  </a:lnTo>
                  <a:lnTo>
                    <a:pt x="401" y="697"/>
                  </a:lnTo>
                  <a:lnTo>
                    <a:pt x="373" y="732"/>
                  </a:lnTo>
                  <a:lnTo>
                    <a:pt x="347" y="771"/>
                  </a:lnTo>
                  <a:lnTo>
                    <a:pt x="325" y="812"/>
                  </a:lnTo>
                  <a:lnTo>
                    <a:pt x="307" y="856"/>
                  </a:lnTo>
                  <a:lnTo>
                    <a:pt x="293" y="902"/>
                  </a:lnTo>
                  <a:lnTo>
                    <a:pt x="284" y="949"/>
                  </a:lnTo>
                  <a:lnTo>
                    <a:pt x="278" y="997"/>
                  </a:lnTo>
                  <a:lnTo>
                    <a:pt x="279" y="1045"/>
                  </a:lnTo>
                  <a:lnTo>
                    <a:pt x="280" y="1087"/>
                  </a:lnTo>
                  <a:lnTo>
                    <a:pt x="278" y="1132"/>
                  </a:lnTo>
                  <a:lnTo>
                    <a:pt x="274" y="1181"/>
                  </a:lnTo>
                  <a:lnTo>
                    <a:pt x="267" y="1229"/>
                  </a:lnTo>
                  <a:lnTo>
                    <a:pt x="257" y="1278"/>
                  </a:lnTo>
                  <a:lnTo>
                    <a:pt x="244" y="1325"/>
                  </a:lnTo>
                  <a:lnTo>
                    <a:pt x="229" y="1371"/>
                  </a:lnTo>
                  <a:lnTo>
                    <a:pt x="212" y="1411"/>
                  </a:lnTo>
                  <a:lnTo>
                    <a:pt x="192" y="1448"/>
                  </a:lnTo>
                  <a:lnTo>
                    <a:pt x="166" y="1492"/>
                  </a:lnTo>
                  <a:lnTo>
                    <a:pt x="147" y="1538"/>
                  </a:lnTo>
                  <a:lnTo>
                    <a:pt x="133" y="1587"/>
                  </a:lnTo>
                  <a:lnTo>
                    <a:pt x="125" y="1637"/>
                  </a:lnTo>
                  <a:lnTo>
                    <a:pt x="123" y="1688"/>
                  </a:lnTo>
                  <a:lnTo>
                    <a:pt x="125" y="1739"/>
                  </a:lnTo>
                  <a:lnTo>
                    <a:pt x="133" y="1789"/>
                  </a:lnTo>
                  <a:lnTo>
                    <a:pt x="147" y="1839"/>
                  </a:lnTo>
                  <a:lnTo>
                    <a:pt x="166" y="1885"/>
                  </a:lnTo>
                  <a:lnTo>
                    <a:pt x="192" y="1929"/>
                  </a:lnTo>
                  <a:lnTo>
                    <a:pt x="204" y="1947"/>
                  </a:lnTo>
                  <a:lnTo>
                    <a:pt x="221" y="1969"/>
                  </a:lnTo>
                  <a:lnTo>
                    <a:pt x="239" y="1991"/>
                  </a:lnTo>
                  <a:lnTo>
                    <a:pt x="259" y="2016"/>
                  </a:lnTo>
                  <a:lnTo>
                    <a:pt x="287" y="2050"/>
                  </a:lnTo>
                  <a:lnTo>
                    <a:pt x="315" y="2085"/>
                  </a:lnTo>
                  <a:lnTo>
                    <a:pt x="342" y="2121"/>
                  </a:lnTo>
                  <a:lnTo>
                    <a:pt x="366" y="2157"/>
                  </a:lnTo>
                  <a:lnTo>
                    <a:pt x="389" y="2192"/>
                  </a:lnTo>
                  <a:lnTo>
                    <a:pt x="407" y="2229"/>
                  </a:lnTo>
                  <a:lnTo>
                    <a:pt x="420" y="2264"/>
                  </a:lnTo>
                  <a:lnTo>
                    <a:pt x="428" y="2298"/>
                  </a:lnTo>
                  <a:lnTo>
                    <a:pt x="430" y="2331"/>
                  </a:lnTo>
                  <a:lnTo>
                    <a:pt x="430" y="2380"/>
                  </a:lnTo>
                  <a:lnTo>
                    <a:pt x="436" y="2431"/>
                  </a:lnTo>
                  <a:lnTo>
                    <a:pt x="447" y="2482"/>
                  </a:lnTo>
                  <a:lnTo>
                    <a:pt x="463" y="2533"/>
                  </a:lnTo>
                  <a:lnTo>
                    <a:pt x="484" y="2581"/>
                  </a:lnTo>
                  <a:lnTo>
                    <a:pt x="509" y="2629"/>
                  </a:lnTo>
                  <a:lnTo>
                    <a:pt x="536" y="2672"/>
                  </a:lnTo>
                  <a:lnTo>
                    <a:pt x="568" y="2712"/>
                  </a:lnTo>
                  <a:lnTo>
                    <a:pt x="601" y="2747"/>
                  </a:lnTo>
                  <a:lnTo>
                    <a:pt x="638" y="2777"/>
                  </a:lnTo>
                  <a:lnTo>
                    <a:pt x="675" y="2799"/>
                  </a:lnTo>
                  <a:lnTo>
                    <a:pt x="685" y="2805"/>
                  </a:lnTo>
                  <a:lnTo>
                    <a:pt x="695" y="2812"/>
                  </a:lnTo>
                  <a:lnTo>
                    <a:pt x="712" y="2766"/>
                  </a:lnTo>
                  <a:lnTo>
                    <a:pt x="734" y="2721"/>
                  </a:lnTo>
                  <a:lnTo>
                    <a:pt x="762" y="2681"/>
                  </a:lnTo>
                  <a:lnTo>
                    <a:pt x="794" y="2643"/>
                  </a:lnTo>
                  <a:lnTo>
                    <a:pt x="829" y="2611"/>
                  </a:lnTo>
                  <a:lnTo>
                    <a:pt x="868" y="2581"/>
                  </a:lnTo>
                  <a:lnTo>
                    <a:pt x="911" y="2556"/>
                  </a:lnTo>
                  <a:lnTo>
                    <a:pt x="956" y="2537"/>
                  </a:lnTo>
                  <a:lnTo>
                    <a:pt x="1004" y="2522"/>
                  </a:lnTo>
                  <a:lnTo>
                    <a:pt x="1054" y="2513"/>
                  </a:lnTo>
                  <a:lnTo>
                    <a:pt x="1106" y="2510"/>
                  </a:lnTo>
                  <a:lnTo>
                    <a:pt x="1126" y="2513"/>
                  </a:lnTo>
                  <a:lnTo>
                    <a:pt x="1143" y="2522"/>
                  </a:lnTo>
                  <a:lnTo>
                    <a:pt x="1155" y="2535"/>
                  </a:lnTo>
                  <a:lnTo>
                    <a:pt x="1165" y="2552"/>
                  </a:lnTo>
                  <a:lnTo>
                    <a:pt x="1168" y="2571"/>
                  </a:lnTo>
                  <a:lnTo>
                    <a:pt x="1165" y="2590"/>
                  </a:lnTo>
                  <a:lnTo>
                    <a:pt x="1155" y="2607"/>
                  </a:lnTo>
                  <a:lnTo>
                    <a:pt x="1143" y="2621"/>
                  </a:lnTo>
                  <a:lnTo>
                    <a:pt x="1126" y="2629"/>
                  </a:lnTo>
                  <a:lnTo>
                    <a:pt x="1106" y="2632"/>
                  </a:lnTo>
                  <a:lnTo>
                    <a:pt x="1061" y="2636"/>
                  </a:lnTo>
                  <a:lnTo>
                    <a:pt x="1017" y="2645"/>
                  </a:lnTo>
                  <a:lnTo>
                    <a:pt x="976" y="2660"/>
                  </a:lnTo>
                  <a:lnTo>
                    <a:pt x="939" y="2681"/>
                  </a:lnTo>
                  <a:lnTo>
                    <a:pt x="904" y="2707"/>
                  </a:lnTo>
                  <a:lnTo>
                    <a:pt x="875" y="2737"/>
                  </a:lnTo>
                  <a:lnTo>
                    <a:pt x="849" y="2771"/>
                  </a:lnTo>
                  <a:lnTo>
                    <a:pt x="827" y="2808"/>
                  </a:lnTo>
                  <a:lnTo>
                    <a:pt x="812" y="2849"/>
                  </a:lnTo>
                  <a:lnTo>
                    <a:pt x="802" y="2892"/>
                  </a:lnTo>
                  <a:lnTo>
                    <a:pt x="798" y="2936"/>
                  </a:lnTo>
                  <a:lnTo>
                    <a:pt x="796" y="2952"/>
                  </a:lnTo>
                  <a:lnTo>
                    <a:pt x="790" y="2966"/>
                  </a:lnTo>
                  <a:lnTo>
                    <a:pt x="790" y="2966"/>
                  </a:lnTo>
                  <a:lnTo>
                    <a:pt x="797" y="2992"/>
                  </a:lnTo>
                  <a:lnTo>
                    <a:pt x="805" y="3019"/>
                  </a:lnTo>
                  <a:lnTo>
                    <a:pt x="817" y="3045"/>
                  </a:lnTo>
                  <a:lnTo>
                    <a:pt x="830" y="3068"/>
                  </a:lnTo>
                  <a:lnTo>
                    <a:pt x="844" y="3088"/>
                  </a:lnTo>
                  <a:lnTo>
                    <a:pt x="860" y="3102"/>
                  </a:lnTo>
                  <a:lnTo>
                    <a:pt x="878" y="3114"/>
                  </a:lnTo>
                  <a:lnTo>
                    <a:pt x="896" y="3124"/>
                  </a:lnTo>
                  <a:lnTo>
                    <a:pt x="916" y="3132"/>
                  </a:lnTo>
                  <a:lnTo>
                    <a:pt x="938" y="3141"/>
                  </a:lnTo>
                  <a:lnTo>
                    <a:pt x="955" y="3148"/>
                  </a:lnTo>
                  <a:lnTo>
                    <a:pt x="974" y="3154"/>
                  </a:lnTo>
                  <a:lnTo>
                    <a:pt x="992" y="3163"/>
                  </a:lnTo>
                  <a:lnTo>
                    <a:pt x="1012" y="3175"/>
                  </a:lnTo>
                  <a:lnTo>
                    <a:pt x="1030" y="3187"/>
                  </a:lnTo>
                  <a:lnTo>
                    <a:pt x="1047" y="3202"/>
                  </a:lnTo>
                  <a:lnTo>
                    <a:pt x="1063" y="3220"/>
                  </a:lnTo>
                  <a:lnTo>
                    <a:pt x="1077" y="3241"/>
                  </a:lnTo>
                  <a:lnTo>
                    <a:pt x="1089" y="3267"/>
                  </a:lnTo>
                  <a:lnTo>
                    <a:pt x="1098" y="3297"/>
                  </a:lnTo>
                  <a:lnTo>
                    <a:pt x="1105" y="3331"/>
                  </a:lnTo>
                  <a:lnTo>
                    <a:pt x="1112" y="3367"/>
                  </a:lnTo>
                  <a:lnTo>
                    <a:pt x="1122" y="3398"/>
                  </a:lnTo>
                  <a:lnTo>
                    <a:pt x="1135" y="3427"/>
                  </a:lnTo>
                  <a:lnTo>
                    <a:pt x="1151" y="3450"/>
                  </a:lnTo>
                  <a:lnTo>
                    <a:pt x="1170" y="3470"/>
                  </a:lnTo>
                  <a:lnTo>
                    <a:pt x="1192" y="3483"/>
                  </a:lnTo>
                  <a:lnTo>
                    <a:pt x="1216" y="3493"/>
                  </a:lnTo>
                  <a:lnTo>
                    <a:pt x="1242" y="3499"/>
                  </a:lnTo>
                  <a:lnTo>
                    <a:pt x="1272" y="3500"/>
                  </a:lnTo>
                  <a:lnTo>
                    <a:pt x="1299" y="3496"/>
                  </a:lnTo>
                  <a:lnTo>
                    <a:pt x="1328" y="3488"/>
                  </a:lnTo>
                  <a:lnTo>
                    <a:pt x="1356" y="3476"/>
                  </a:lnTo>
                  <a:lnTo>
                    <a:pt x="1386" y="3461"/>
                  </a:lnTo>
                  <a:lnTo>
                    <a:pt x="1416" y="3441"/>
                  </a:lnTo>
                  <a:lnTo>
                    <a:pt x="1444" y="3418"/>
                  </a:lnTo>
                  <a:lnTo>
                    <a:pt x="1471" y="3392"/>
                  </a:lnTo>
                  <a:lnTo>
                    <a:pt x="1498" y="3361"/>
                  </a:lnTo>
                  <a:lnTo>
                    <a:pt x="1522" y="3327"/>
                  </a:lnTo>
                  <a:lnTo>
                    <a:pt x="1543" y="3291"/>
                  </a:lnTo>
                  <a:lnTo>
                    <a:pt x="1562" y="3250"/>
                  </a:lnTo>
                  <a:lnTo>
                    <a:pt x="1576" y="3207"/>
                  </a:lnTo>
                  <a:lnTo>
                    <a:pt x="1588" y="3160"/>
                  </a:lnTo>
                  <a:lnTo>
                    <a:pt x="1596" y="3110"/>
                  </a:lnTo>
                  <a:lnTo>
                    <a:pt x="1598" y="3058"/>
                  </a:lnTo>
                  <a:lnTo>
                    <a:pt x="1598" y="871"/>
                  </a:lnTo>
                  <a:lnTo>
                    <a:pt x="1551" y="882"/>
                  </a:lnTo>
                  <a:lnTo>
                    <a:pt x="1508" y="899"/>
                  </a:lnTo>
                  <a:lnTo>
                    <a:pt x="1466" y="921"/>
                  </a:lnTo>
                  <a:lnTo>
                    <a:pt x="1428" y="947"/>
                  </a:lnTo>
                  <a:lnTo>
                    <a:pt x="1394" y="977"/>
                  </a:lnTo>
                  <a:lnTo>
                    <a:pt x="1364" y="1012"/>
                  </a:lnTo>
                  <a:lnTo>
                    <a:pt x="1339" y="1051"/>
                  </a:lnTo>
                  <a:lnTo>
                    <a:pt x="1319" y="1093"/>
                  </a:lnTo>
                  <a:lnTo>
                    <a:pt x="1303" y="1137"/>
                  </a:lnTo>
                  <a:lnTo>
                    <a:pt x="1293" y="1183"/>
                  </a:lnTo>
                  <a:lnTo>
                    <a:pt x="1290" y="1232"/>
                  </a:lnTo>
                  <a:lnTo>
                    <a:pt x="1287" y="1288"/>
                  </a:lnTo>
                  <a:lnTo>
                    <a:pt x="1277" y="1342"/>
                  </a:lnTo>
                  <a:lnTo>
                    <a:pt x="1262" y="1396"/>
                  </a:lnTo>
                  <a:lnTo>
                    <a:pt x="1240" y="1445"/>
                  </a:lnTo>
                  <a:lnTo>
                    <a:pt x="1214" y="1493"/>
                  </a:lnTo>
                  <a:lnTo>
                    <a:pt x="1183" y="1536"/>
                  </a:lnTo>
                  <a:lnTo>
                    <a:pt x="1146" y="1575"/>
                  </a:lnTo>
                  <a:lnTo>
                    <a:pt x="1106" y="1611"/>
                  </a:lnTo>
                  <a:lnTo>
                    <a:pt x="1062" y="1643"/>
                  </a:lnTo>
                  <a:lnTo>
                    <a:pt x="1015" y="1669"/>
                  </a:lnTo>
                  <a:lnTo>
                    <a:pt x="965" y="1691"/>
                  </a:lnTo>
                  <a:lnTo>
                    <a:pt x="911" y="1705"/>
                  </a:lnTo>
                  <a:lnTo>
                    <a:pt x="857" y="1715"/>
                  </a:lnTo>
                  <a:lnTo>
                    <a:pt x="798" y="1719"/>
                  </a:lnTo>
                  <a:lnTo>
                    <a:pt x="779" y="1715"/>
                  </a:lnTo>
                  <a:lnTo>
                    <a:pt x="763" y="1706"/>
                  </a:lnTo>
                  <a:lnTo>
                    <a:pt x="749" y="1694"/>
                  </a:lnTo>
                  <a:lnTo>
                    <a:pt x="740" y="1677"/>
                  </a:lnTo>
                  <a:lnTo>
                    <a:pt x="737" y="1658"/>
                  </a:lnTo>
                  <a:lnTo>
                    <a:pt x="740" y="1639"/>
                  </a:lnTo>
                  <a:lnTo>
                    <a:pt x="749" y="1622"/>
                  </a:lnTo>
                  <a:lnTo>
                    <a:pt x="763" y="1608"/>
                  </a:lnTo>
                  <a:lnTo>
                    <a:pt x="779" y="1600"/>
                  </a:lnTo>
                  <a:lnTo>
                    <a:pt x="798" y="1597"/>
                  </a:lnTo>
                  <a:lnTo>
                    <a:pt x="849" y="1593"/>
                  </a:lnTo>
                  <a:lnTo>
                    <a:pt x="896" y="1583"/>
                  </a:lnTo>
                  <a:lnTo>
                    <a:pt x="942" y="1569"/>
                  </a:lnTo>
                  <a:lnTo>
                    <a:pt x="984" y="1547"/>
                  </a:lnTo>
                  <a:lnTo>
                    <a:pt x="1024" y="1521"/>
                  </a:lnTo>
                  <a:lnTo>
                    <a:pt x="1060" y="1489"/>
                  </a:lnTo>
                  <a:lnTo>
                    <a:pt x="1090" y="1454"/>
                  </a:lnTo>
                  <a:lnTo>
                    <a:pt x="1117" y="1416"/>
                  </a:lnTo>
                  <a:lnTo>
                    <a:pt x="1138" y="1373"/>
                  </a:lnTo>
                  <a:lnTo>
                    <a:pt x="1154" y="1329"/>
                  </a:lnTo>
                  <a:lnTo>
                    <a:pt x="1165" y="1280"/>
                  </a:lnTo>
                  <a:lnTo>
                    <a:pt x="1168" y="1232"/>
                  </a:lnTo>
                  <a:lnTo>
                    <a:pt x="1171" y="1175"/>
                  </a:lnTo>
                  <a:lnTo>
                    <a:pt x="1181" y="1120"/>
                  </a:lnTo>
                  <a:lnTo>
                    <a:pt x="1196" y="1068"/>
                  </a:lnTo>
                  <a:lnTo>
                    <a:pt x="1217" y="1018"/>
                  </a:lnTo>
                  <a:lnTo>
                    <a:pt x="1243" y="972"/>
                  </a:lnTo>
                  <a:lnTo>
                    <a:pt x="1274" y="929"/>
                  </a:lnTo>
                  <a:lnTo>
                    <a:pt x="1311" y="889"/>
                  </a:lnTo>
                  <a:lnTo>
                    <a:pt x="1350" y="853"/>
                  </a:lnTo>
                  <a:lnTo>
                    <a:pt x="1394" y="821"/>
                  </a:lnTo>
                  <a:lnTo>
                    <a:pt x="1441" y="795"/>
                  </a:lnTo>
                  <a:lnTo>
                    <a:pt x="1491" y="774"/>
                  </a:lnTo>
                  <a:lnTo>
                    <a:pt x="1543" y="758"/>
                  </a:lnTo>
                  <a:lnTo>
                    <a:pt x="1598" y="748"/>
                  </a:lnTo>
                  <a:lnTo>
                    <a:pt x="1598" y="257"/>
                  </a:lnTo>
                  <a:lnTo>
                    <a:pt x="1596" y="248"/>
                  </a:lnTo>
                  <a:lnTo>
                    <a:pt x="1590" y="237"/>
                  </a:lnTo>
                  <a:lnTo>
                    <a:pt x="1580" y="223"/>
                  </a:lnTo>
                  <a:lnTo>
                    <a:pt x="1567" y="209"/>
                  </a:lnTo>
                  <a:lnTo>
                    <a:pt x="1551" y="193"/>
                  </a:lnTo>
                  <a:lnTo>
                    <a:pt x="1532" y="176"/>
                  </a:lnTo>
                  <a:lnTo>
                    <a:pt x="1509" y="160"/>
                  </a:lnTo>
                  <a:lnTo>
                    <a:pt x="1484" y="145"/>
                  </a:lnTo>
                  <a:lnTo>
                    <a:pt x="1461" y="135"/>
                  </a:lnTo>
                  <a:lnTo>
                    <a:pt x="1441" y="127"/>
                  </a:lnTo>
                  <a:lnTo>
                    <a:pt x="1423" y="123"/>
                  </a:lnTo>
                  <a:lnTo>
                    <a:pt x="1410" y="122"/>
                  </a:lnTo>
                  <a:close/>
                  <a:moveTo>
                    <a:pt x="1411" y="0"/>
                  </a:moveTo>
                  <a:lnTo>
                    <a:pt x="1442" y="3"/>
                  </a:lnTo>
                  <a:lnTo>
                    <a:pt x="1474" y="10"/>
                  </a:lnTo>
                  <a:lnTo>
                    <a:pt x="1507" y="22"/>
                  </a:lnTo>
                  <a:lnTo>
                    <a:pt x="1541" y="38"/>
                  </a:lnTo>
                  <a:lnTo>
                    <a:pt x="1583" y="63"/>
                  </a:lnTo>
                  <a:lnTo>
                    <a:pt x="1622" y="92"/>
                  </a:lnTo>
                  <a:lnTo>
                    <a:pt x="1657" y="126"/>
                  </a:lnTo>
                  <a:lnTo>
                    <a:pt x="1689" y="99"/>
                  </a:lnTo>
                  <a:lnTo>
                    <a:pt x="1726" y="74"/>
                  </a:lnTo>
                  <a:lnTo>
                    <a:pt x="1766" y="54"/>
                  </a:lnTo>
                  <a:lnTo>
                    <a:pt x="1811" y="37"/>
                  </a:lnTo>
                  <a:lnTo>
                    <a:pt x="1859" y="25"/>
                  </a:lnTo>
                  <a:lnTo>
                    <a:pt x="1911" y="17"/>
                  </a:lnTo>
                  <a:lnTo>
                    <a:pt x="1964" y="13"/>
                  </a:lnTo>
                  <a:lnTo>
                    <a:pt x="1995" y="17"/>
                  </a:lnTo>
                  <a:lnTo>
                    <a:pt x="2030" y="23"/>
                  </a:lnTo>
                  <a:lnTo>
                    <a:pt x="2061" y="34"/>
                  </a:lnTo>
                  <a:lnTo>
                    <a:pt x="2090" y="48"/>
                  </a:lnTo>
                  <a:lnTo>
                    <a:pt x="2116" y="64"/>
                  </a:lnTo>
                  <a:lnTo>
                    <a:pt x="2140" y="83"/>
                  </a:lnTo>
                  <a:lnTo>
                    <a:pt x="2160" y="103"/>
                  </a:lnTo>
                  <a:lnTo>
                    <a:pt x="2181" y="122"/>
                  </a:lnTo>
                  <a:lnTo>
                    <a:pt x="2198" y="140"/>
                  </a:lnTo>
                  <a:lnTo>
                    <a:pt x="2212" y="155"/>
                  </a:lnTo>
                  <a:lnTo>
                    <a:pt x="2224" y="168"/>
                  </a:lnTo>
                  <a:lnTo>
                    <a:pt x="2237" y="180"/>
                  </a:lnTo>
                  <a:lnTo>
                    <a:pt x="2248" y="190"/>
                  </a:lnTo>
                  <a:lnTo>
                    <a:pt x="2260" y="195"/>
                  </a:lnTo>
                  <a:lnTo>
                    <a:pt x="2270" y="196"/>
                  </a:lnTo>
                  <a:lnTo>
                    <a:pt x="2319" y="194"/>
                  </a:lnTo>
                  <a:lnTo>
                    <a:pt x="2365" y="194"/>
                  </a:lnTo>
                  <a:lnTo>
                    <a:pt x="2407" y="196"/>
                  </a:lnTo>
                  <a:lnTo>
                    <a:pt x="2447" y="202"/>
                  </a:lnTo>
                  <a:lnTo>
                    <a:pt x="2482" y="211"/>
                  </a:lnTo>
                  <a:lnTo>
                    <a:pt x="2516" y="225"/>
                  </a:lnTo>
                  <a:lnTo>
                    <a:pt x="2548" y="242"/>
                  </a:lnTo>
                  <a:lnTo>
                    <a:pt x="2578" y="264"/>
                  </a:lnTo>
                  <a:lnTo>
                    <a:pt x="2605" y="292"/>
                  </a:lnTo>
                  <a:lnTo>
                    <a:pt x="2632" y="326"/>
                  </a:lnTo>
                  <a:lnTo>
                    <a:pt x="2658" y="366"/>
                  </a:lnTo>
                  <a:lnTo>
                    <a:pt x="2682" y="413"/>
                  </a:lnTo>
                  <a:lnTo>
                    <a:pt x="2694" y="433"/>
                  </a:lnTo>
                  <a:lnTo>
                    <a:pt x="2707" y="446"/>
                  </a:lnTo>
                  <a:lnTo>
                    <a:pt x="2724" y="456"/>
                  </a:lnTo>
                  <a:lnTo>
                    <a:pt x="2744" y="464"/>
                  </a:lnTo>
                  <a:lnTo>
                    <a:pt x="2771" y="472"/>
                  </a:lnTo>
                  <a:lnTo>
                    <a:pt x="2800" y="480"/>
                  </a:lnTo>
                  <a:lnTo>
                    <a:pt x="2832" y="491"/>
                  </a:lnTo>
                  <a:lnTo>
                    <a:pt x="2868" y="507"/>
                  </a:lnTo>
                  <a:lnTo>
                    <a:pt x="2913" y="534"/>
                  </a:lnTo>
                  <a:lnTo>
                    <a:pt x="2956" y="565"/>
                  </a:lnTo>
                  <a:lnTo>
                    <a:pt x="2994" y="601"/>
                  </a:lnTo>
                  <a:lnTo>
                    <a:pt x="3030" y="641"/>
                  </a:lnTo>
                  <a:lnTo>
                    <a:pt x="3062" y="685"/>
                  </a:lnTo>
                  <a:lnTo>
                    <a:pt x="3090" y="731"/>
                  </a:lnTo>
                  <a:lnTo>
                    <a:pt x="3114" y="781"/>
                  </a:lnTo>
                  <a:lnTo>
                    <a:pt x="3133" y="832"/>
                  </a:lnTo>
                  <a:lnTo>
                    <a:pt x="3148" y="886"/>
                  </a:lnTo>
                  <a:lnTo>
                    <a:pt x="3157" y="940"/>
                  </a:lnTo>
                  <a:lnTo>
                    <a:pt x="3162" y="995"/>
                  </a:lnTo>
                  <a:lnTo>
                    <a:pt x="3162" y="1052"/>
                  </a:lnTo>
                  <a:lnTo>
                    <a:pt x="3161" y="1087"/>
                  </a:lnTo>
                  <a:lnTo>
                    <a:pt x="3163" y="1124"/>
                  </a:lnTo>
                  <a:lnTo>
                    <a:pt x="3167" y="1164"/>
                  </a:lnTo>
                  <a:lnTo>
                    <a:pt x="3172" y="1205"/>
                  </a:lnTo>
                  <a:lnTo>
                    <a:pt x="3180" y="1245"/>
                  </a:lnTo>
                  <a:lnTo>
                    <a:pt x="3190" y="1285"/>
                  </a:lnTo>
                  <a:lnTo>
                    <a:pt x="3202" y="1321"/>
                  </a:lnTo>
                  <a:lnTo>
                    <a:pt x="3216" y="1354"/>
                  </a:lnTo>
                  <a:lnTo>
                    <a:pt x="3230" y="1381"/>
                  </a:lnTo>
                  <a:lnTo>
                    <a:pt x="3257" y="1427"/>
                  </a:lnTo>
                  <a:lnTo>
                    <a:pt x="3279" y="1477"/>
                  </a:lnTo>
                  <a:lnTo>
                    <a:pt x="3297" y="1528"/>
                  </a:lnTo>
                  <a:lnTo>
                    <a:pt x="3308" y="1581"/>
                  </a:lnTo>
                  <a:lnTo>
                    <a:pt x="3316" y="1634"/>
                  </a:lnTo>
                  <a:lnTo>
                    <a:pt x="3318" y="1688"/>
                  </a:lnTo>
                  <a:lnTo>
                    <a:pt x="3316" y="1743"/>
                  </a:lnTo>
                  <a:lnTo>
                    <a:pt x="3308" y="1796"/>
                  </a:lnTo>
                  <a:lnTo>
                    <a:pt x="3297" y="1849"/>
                  </a:lnTo>
                  <a:lnTo>
                    <a:pt x="3279" y="1900"/>
                  </a:lnTo>
                  <a:lnTo>
                    <a:pt x="3257" y="1948"/>
                  </a:lnTo>
                  <a:lnTo>
                    <a:pt x="3230" y="1995"/>
                  </a:lnTo>
                  <a:lnTo>
                    <a:pt x="3210" y="2024"/>
                  </a:lnTo>
                  <a:lnTo>
                    <a:pt x="3184" y="2057"/>
                  </a:lnTo>
                  <a:lnTo>
                    <a:pt x="3155" y="2093"/>
                  </a:lnTo>
                  <a:lnTo>
                    <a:pt x="3139" y="2112"/>
                  </a:lnTo>
                  <a:lnTo>
                    <a:pt x="3122" y="2134"/>
                  </a:lnTo>
                  <a:lnTo>
                    <a:pt x="3104" y="2156"/>
                  </a:lnTo>
                  <a:lnTo>
                    <a:pt x="3087" y="2179"/>
                  </a:lnTo>
                  <a:lnTo>
                    <a:pt x="3070" y="2203"/>
                  </a:lnTo>
                  <a:lnTo>
                    <a:pt x="3054" y="2226"/>
                  </a:lnTo>
                  <a:lnTo>
                    <a:pt x="3039" y="2249"/>
                  </a:lnTo>
                  <a:lnTo>
                    <a:pt x="3027" y="2270"/>
                  </a:lnTo>
                  <a:lnTo>
                    <a:pt x="3018" y="2291"/>
                  </a:lnTo>
                  <a:lnTo>
                    <a:pt x="3013" y="2309"/>
                  </a:lnTo>
                  <a:lnTo>
                    <a:pt x="3011" y="2324"/>
                  </a:lnTo>
                  <a:lnTo>
                    <a:pt x="3011" y="2381"/>
                  </a:lnTo>
                  <a:lnTo>
                    <a:pt x="3006" y="2440"/>
                  </a:lnTo>
                  <a:lnTo>
                    <a:pt x="2994" y="2498"/>
                  </a:lnTo>
                  <a:lnTo>
                    <a:pt x="2977" y="2555"/>
                  </a:lnTo>
                  <a:lnTo>
                    <a:pt x="2957" y="2612"/>
                  </a:lnTo>
                  <a:lnTo>
                    <a:pt x="2930" y="2666"/>
                  </a:lnTo>
                  <a:lnTo>
                    <a:pt x="2900" y="2717"/>
                  </a:lnTo>
                  <a:lnTo>
                    <a:pt x="2865" y="2766"/>
                  </a:lnTo>
                  <a:lnTo>
                    <a:pt x="2828" y="2808"/>
                  </a:lnTo>
                  <a:lnTo>
                    <a:pt x="2788" y="2848"/>
                  </a:lnTo>
                  <a:lnTo>
                    <a:pt x="2744" y="2881"/>
                  </a:lnTo>
                  <a:lnTo>
                    <a:pt x="2699" y="2908"/>
                  </a:lnTo>
                  <a:lnTo>
                    <a:pt x="2684" y="2917"/>
                  </a:lnTo>
                  <a:lnTo>
                    <a:pt x="2674" y="2927"/>
                  </a:lnTo>
                  <a:lnTo>
                    <a:pt x="2665" y="2938"/>
                  </a:lnTo>
                  <a:lnTo>
                    <a:pt x="2659" y="2953"/>
                  </a:lnTo>
                  <a:lnTo>
                    <a:pt x="2653" y="2971"/>
                  </a:lnTo>
                  <a:lnTo>
                    <a:pt x="2648" y="2995"/>
                  </a:lnTo>
                  <a:lnTo>
                    <a:pt x="2640" y="3025"/>
                  </a:lnTo>
                  <a:lnTo>
                    <a:pt x="2628" y="3061"/>
                  </a:lnTo>
                  <a:lnTo>
                    <a:pt x="2612" y="3098"/>
                  </a:lnTo>
                  <a:lnTo>
                    <a:pt x="2595" y="3131"/>
                  </a:lnTo>
                  <a:lnTo>
                    <a:pt x="2576" y="3158"/>
                  </a:lnTo>
                  <a:lnTo>
                    <a:pt x="2554" y="3180"/>
                  </a:lnTo>
                  <a:lnTo>
                    <a:pt x="2532" y="3198"/>
                  </a:lnTo>
                  <a:lnTo>
                    <a:pt x="2511" y="3214"/>
                  </a:lnTo>
                  <a:lnTo>
                    <a:pt x="2488" y="3227"/>
                  </a:lnTo>
                  <a:lnTo>
                    <a:pt x="2466" y="3238"/>
                  </a:lnTo>
                  <a:lnTo>
                    <a:pt x="2444" y="3246"/>
                  </a:lnTo>
                  <a:lnTo>
                    <a:pt x="2425" y="3254"/>
                  </a:lnTo>
                  <a:lnTo>
                    <a:pt x="2402" y="3263"/>
                  </a:lnTo>
                  <a:lnTo>
                    <a:pt x="2383" y="3271"/>
                  </a:lnTo>
                  <a:lnTo>
                    <a:pt x="2368" y="3280"/>
                  </a:lnTo>
                  <a:lnTo>
                    <a:pt x="2355" y="3291"/>
                  </a:lnTo>
                  <a:lnTo>
                    <a:pt x="2346" y="3305"/>
                  </a:lnTo>
                  <a:lnTo>
                    <a:pt x="2340" y="3323"/>
                  </a:lnTo>
                  <a:lnTo>
                    <a:pt x="2335" y="3346"/>
                  </a:lnTo>
                  <a:lnTo>
                    <a:pt x="2327" y="3392"/>
                  </a:lnTo>
                  <a:lnTo>
                    <a:pt x="2314" y="3431"/>
                  </a:lnTo>
                  <a:lnTo>
                    <a:pt x="2301" y="3467"/>
                  </a:lnTo>
                  <a:lnTo>
                    <a:pt x="2284" y="3499"/>
                  </a:lnTo>
                  <a:lnTo>
                    <a:pt x="2263" y="3526"/>
                  </a:lnTo>
                  <a:lnTo>
                    <a:pt x="2241" y="3550"/>
                  </a:lnTo>
                  <a:lnTo>
                    <a:pt x="2219" y="3570"/>
                  </a:lnTo>
                  <a:lnTo>
                    <a:pt x="2193" y="3587"/>
                  </a:lnTo>
                  <a:lnTo>
                    <a:pt x="2168" y="3600"/>
                  </a:lnTo>
                  <a:lnTo>
                    <a:pt x="2141" y="3610"/>
                  </a:lnTo>
                  <a:lnTo>
                    <a:pt x="2114" y="3617"/>
                  </a:lnTo>
                  <a:lnTo>
                    <a:pt x="2086" y="3621"/>
                  </a:lnTo>
                  <a:lnTo>
                    <a:pt x="2059" y="3622"/>
                  </a:lnTo>
                  <a:lnTo>
                    <a:pt x="2038" y="3621"/>
                  </a:lnTo>
                  <a:lnTo>
                    <a:pt x="1995" y="3615"/>
                  </a:lnTo>
                  <a:lnTo>
                    <a:pt x="1952" y="3603"/>
                  </a:lnTo>
                  <a:lnTo>
                    <a:pt x="1908" y="3586"/>
                  </a:lnTo>
                  <a:lnTo>
                    <a:pt x="1866" y="3563"/>
                  </a:lnTo>
                  <a:lnTo>
                    <a:pt x="1825" y="3536"/>
                  </a:lnTo>
                  <a:lnTo>
                    <a:pt x="1786" y="3504"/>
                  </a:lnTo>
                  <a:lnTo>
                    <a:pt x="1750" y="3467"/>
                  </a:lnTo>
                  <a:lnTo>
                    <a:pt x="1717" y="3426"/>
                  </a:lnTo>
                  <a:lnTo>
                    <a:pt x="1686" y="3380"/>
                  </a:lnTo>
                  <a:lnTo>
                    <a:pt x="1660" y="3331"/>
                  </a:lnTo>
                  <a:lnTo>
                    <a:pt x="1632" y="3380"/>
                  </a:lnTo>
                  <a:lnTo>
                    <a:pt x="1603" y="3426"/>
                  </a:lnTo>
                  <a:lnTo>
                    <a:pt x="1568" y="3467"/>
                  </a:lnTo>
                  <a:lnTo>
                    <a:pt x="1532" y="3504"/>
                  </a:lnTo>
                  <a:lnTo>
                    <a:pt x="1493" y="3536"/>
                  </a:lnTo>
                  <a:lnTo>
                    <a:pt x="1452" y="3563"/>
                  </a:lnTo>
                  <a:lnTo>
                    <a:pt x="1410" y="3586"/>
                  </a:lnTo>
                  <a:lnTo>
                    <a:pt x="1368" y="3603"/>
                  </a:lnTo>
                  <a:lnTo>
                    <a:pt x="1323" y="3615"/>
                  </a:lnTo>
                  <a:lnTo>
                    <a:pt x="1280" y="3621"/>
                  </a:lnTo>
                  <a:lnTo>
                    <a:pt x="1259" y="3622"/>
                  </a:lnTo>
                  <a:lnTo>
                    <a:pt x="1232" y="3621"/>
                  </a:lnTo>
                  <a:lnTo>
                    <a:pt x="1204" y="3617"/>
                  </a:lnTo>
                  <a:lnTo>
                    <a:pt x="1177" y="3610"/>
                  </a:lnTo>
                  <a:lnTo>
                    <a:pt x="1151" y="3600"/>
                  </a:lnTo>
                  <a:lnTo>
                    <a:pt x="1125" y="3587"/>
                  </a:lnTo>
                  <a:lnTo>
                    <a:pt x="1100" y="3570"/>
                  </a:lnTo>
                  <a:lnTo>
                    <a:pt x="1077" y="3550"/>
                  </a:lnTo>
                  <a:lnTo>
                    <a:pt x="1055" y="3526"/>
                  </a:lnTo>
                  <a:lnTo>
                    <a:pt x="1036" y="3499"/>
                  </a:lnTo>
                  <a:lnTo>
                    <a:pt x="1019" y="3467"/>
                  </a:lnTo>
                  <a:lnTo>
                    <a:pt x="1004" y="3431"/>
                  </a:lnTo>
                  <a:lnTo>
                    <a:pt x="992" y="3392"/>
                  </a:lnTo>
                  <a:lnTo>
                    <a:pt x="983" y="3346"/>
                  </a:lnTo>
                  <a:lnTo>
                    <a:pt x="979" y="3323"/>
                  </a:lnTo>
                  <a:lnTo>
                    <a:pt x="972" y="3305"/>
                  </a:lnTo>
                  <a:lnTo>
                    <a:pt x="963" y="3291"/>
                  </a:lnTo>
                  <a:lnTo>
                    <a:pt x="950" y="3280"/>
                  </a:lnTo>
                  <a:lnTo>
                    <a:pt x="935" y="3271"/>
                  </a:lnTo>
                  <a:lnTo>
                    <a:pt x="916" y="3263"/>
                  </a:lnTo>
                  <a:lnTo>
                    <a:pt x="894" y="3254"/>
                  </a:lnTo>
                  <a:lnTo>
                    <a:pt x="874" y="3246"/>
                  </a:lnTo>
                  <a:lnTo>
                    <a:pt x="852" y="3238"/>
                  </a:lnTo>
                  <a:lnTo>
                    <a:pt x="830" y="3227"/>
                  </a:lnTo>
                  <a:lnTo>
                    <a:pt x="809" y="3214"/>
                  </a:lnTo>
                  <a:lnTo>
                    <a:pt x="786" y="3198"/>
                  </a:lnTo>
                  <a:lnTo>
                    <a:pt x="764" y="3180"/>
                  </a:lnTo>
                  <a:lnTo>
                    <a:pt x="744" y="3158"/>
                  </a:lnTo>
                  <a:lnTo>
                    <a:pt x="724" y="3131"/>
                  </a:lnTo>
                  <a:lnTo>
                    <a:pt x="706" y="3098"/>
                  </a:lnTo>
                  <a:lnTo>
                    <a:pt x="690" y="3061"/>
                  </a:lnTo>
                  <a:lnTo>
                    <a:pt x="679" y="3025"/>
                  </a:lnTo>
                  <a:lnTo>
                    <a:pt x="672" y="2995"/>
                  </a:lnTo>
                  <a:lnTo>
                    <a:pt x="665" y="2971"/>
                  </a:lnTo>
                  <a:lnTo>
                    <a:pt x="659" y="2953"/>
                  </a:lnTo>
                  <a:lnTo>
                    <a:pt x="654" y="2938"/>
                  </a:lnTo>
                  <a:lnTo>
                    <a:pt x="646" y="2927"/>
                  </a:lnTo>
                  <a:lnTo>
                    <a:pt x="634" y="2917"/>
                  </a:lnTo>
                  <a:lnTo>
                    <a:pt x="619" y="2908"/>
                  </a:lnTo>
                  <a:lnTo>
                    <a:pt x="574" y="2881"/>
                  </a:lnTo>
                  <a:lnTo>
                    <a:pt x="530" y="2848"/>
                  </a:lnTo>
                  <a:lnTo>
                    <a:pt x="490" y="2808"/>
                  </a:lnTo>
                  <a:lnTo>
                    <a:pt x="453" y="2766"/>
                  </a:lnTo>
                  <a:lnTo>
                    <a:pt x="419" y="2717"/>
                  </a:lnTo>
                  <a:lnTo>
                    <a:pt x="388" y="2666"/>
                  </a:lnTo>
                  <a:lnTo>
                    <a:pt x="363" y="2612"/>
                  </a:lnTo>
                  <a:lnTo>
                    <a:pt x="341" y="2555"/>
                  </a:lnTo>
                  <a:lnTo>
                    <a:pt x="324" y="2498"/>
                  </a:lnTo>
                  <a:lnTo>
                    <a:pt x="312" y="2440"/>
                  </a:lnTo>
                  <a:lnTo>
                    <a:pt x="307" y="2381"/>
                  </a:lnTo>
                  <a:lnTo>
                    <a:pt x="307" y="2324"/>
                  </a:lnTo>
                  <a:lnTo>
                    <a:pt x="306" y="2309"/>
                  </a:lnTo>
                  <a:lnTo>
                    <a:pt x="300" y="2291"/>
                  </a:lnTo>
                  <a:lnTo>
                    <a:pt x="291" y="2270"/>
                  </a:lnTo>
                  <a:lnTo>
                    <a:pt x="279" y="2249"/>
                  </a:lnTo>
                  <a:lnTo>
                    <a:pt x="265" y="2226"/>
                  </a:lnTo>
                  <a:lnTo>
                    <a:pt x="249" y="2203"/>
                  </a:lnTo>
                  <a:lnTo>
                    <a:pt x="231" y="2179"/>
                  </a:lnTo>
                  <a:lnTo>
                    <a:pt x="214" y="2156"/>
                  </a:lnTo>
                  <a:lnTo>
                    <a:pt x="196" y="2134"/>
                  </a:lnTo>
                  <a:lnTo>
                    <a:pt x="179" y="2112"/>
                  </a:lnTo>
                  <a:lnTo>
                    <a:pt x="163" y="2093"/>
                  </a:lnTo>
                  <a:lnTo>
                    <a:pt x="141" y="2066"/>
                  </a:lnTo>
                  <a:lnTo>
                    <a:pt x="121" y="2040"/>
                  </a:lnTo>
                  <a:lnTo>
                    <a:pt x="104" y="2017"/>
                  </a:lnTo>
                  <a:lnTo>
                    <a:pt x="88" y="1995"/>
                  </a:lnTo>
                  <a:lnTo>
                    <a:pt x="61" y="1948"/>
                  </a:lnTo>
                  <a:lnTo>
                    <a:pt x="40" y="1900"/>
                  </a:lnTo>
                  <a:lnTo>
                    <a:pt x="23" y="1849"/>
                  </a:lnTo>
                  <a:lnTo>
                    <a:pt x="10" y="1796"/>
                  </a:lnTo>
                  <a:lnTo>
                    <a:pt x="2" y="1743"/>
                  </a:lnTo>
                  <a:lnTo>
                    <a:pt x="0" y="1689"/>
                  </a:lnTo>
                  <a:lnTo>
                    <a:pt x="0" y="1686"/>
                  </a:lnTo>
                  <a:lnTo>
                    <a:pt x="2" y="1634"/>
                  </a:lnTo>
                  <a:lnTo>
                    <a:pt x="10" y="1581"/>
                  </a:lnTo>
                  <a:lnTo>
                    <a:pt x="23" y="1528"/>
                  </a:lnTo>
                  <a:lnTo>
                    <a:pt x="40" y="1477"/>
                  </a:lnTo>
                  <a:lnTo>
                    <a:pt x="61" y="1427"/>
                  </a:lnTo>
                  <a:lnTo>
                    <a:pt x="88" y="1381"/>
                  </a:lnTo>
                  <a:lnTo>
                    <a:pt x="104" y="1354"/>
                  </a:lnTo>
                  <a:lnTo>
                    <a:pt x="116" y="1321"/>
                  </a:lnTo>
                  <a:lnTo>
                    <a:pt x="129" y="1285"/>
                  </a:lnTo>
                  <a:lnTo>
                    <a:pt x="138" y="1245"/>
                  </a:lnTo>
                  <a:lnTo>
                    <a:pt x="146" y="1205"/>
                  </a:lnTo>
                  <a:lnTo>
                    <a:pt x="152" y="1164"/>
                  </a:lnTo>
                  <a:lnTo>
                    <a:pt x="156" y="1124"/>
                  </a:lnTo>
                  <a:lnTo>
                    <a:pt x="157" y="1087"/>
                  </a:lnTo>
                  <a:lnTo>
                    <a:pt x="156" y="1052"/>
                  </a:lnTo>
                  <a:lnTo>
                    <a:pt x="156" y="995"/>
                  </a:lnTo>
                  <a:lnTo>
                    <a:pt x="161" y="940"/>
                  </a:lnTo>
                  <a:lnTo>
                    <a:pt x="170" y="886"/>
                  </a:lnTo>
                  <a:lnTo>
                    <a:pt x="185" y="832"/>
                  </a:lnTo>
                  <a:lnTo>
                    <a:pt x="204" y="781"/>
                  </a:lnTo>
                  <a:lnTo>
                    <a:pt x="228" y="731"/>
                  </a:lnTo>
                  <a:lnTo>
                    <a:pt x="257" y="685"/>
                  </a:lnTo>
                  <a:lnTo>
                    <a:pt x="288" y="641"/>
                  </a:lnTo>
                  <a:lnTo>
                    <a:pt x="324" y="601"/>
                  </a:lnTo>
                  <a:lnTo>
                    <a:pt x="363" y="565"/>
                  </a:lnTo>
                  <a:lnTo>
                    <a:pt x="405" y="533"/>
                  </a:lnTo>
                  <a:lnTo>
                    <a:pt x="450" y="507"/>
                  </a:lnTo>
                  <a:lnTo>
                    <a:pt x="486" y="491"/>
                  </a:lnTo>
                  <a:lnTo>
                    <a:pt x="518" y="480"/>
                  </a:lnTo>
                  <a:lnTo>
                    <a:pt x="547" y="472"/>
                  </a:lnTo>
                  <a:lnTo>
                    <a:pt x="575" y="464"/>
                  </a:lnTo>
                  <a:lnTo>
                    <a:pt x="595" y="456"/>
                  </a:lnTo>
                  <a:lnTo>
                    <a:pt x="611" y="446"/>
                  </a:lnTo>
                  <a:lnTo>
                    <a:pt x="625" y="433"/>
                  </a:lnTo>
                  <a:lnTo>
                    <a:pt x="636" y="413"/>
                  </a:lnTo>
                  <a:lnTo>
                    <a:pt x="661" y="366"/>
                  </a:lnTo>
                  <a:lnTo>
                    <a:pt x="687" y="326"/>
                  </a:lnTo>
                  <a:lnTo>
                    <a:pt x="713" y="292"/>
                  </a:lnTo>
                  <a:lnTo>
                    <a:pt x="741" y="264"/>
                  </a:lnTo>
                  <a:lnTo>
                    <a:pt x="771" y="242"/>
                  </a:lnTo>
                  <a:lnTo>
                    <a:pt x="802" y="225"/>
                  </a:lnTo>
                  <a:lnTo>
                    <a:pt x="836" y="211"/>
                  </a:lnTo>
                  <a:lnTo>
                    <a:pt x="871" y="202"/>
                  </a:lnTo>
                  <a:lnTo>
                    <a:pt x="911" y="196"/>
                  </a:lnTo>
                  <a:lnTo>
                    <a:pt x="954" y="194"/>
                  </a:lnTo>
                  <a:lnTo>
                    <a:pt x="999" y="194"/>
                  </a:lnTo>
                  <a:lnTo>
                    <a:pt x="1048" y="196"/>
                  </a:lnTo>
                  <a:lnTo>
                    <a:pt x="1061" y="195"/>
                  </a:lnTo>
                  <a:lnTo>
                    <a:pt x="1074" y="188"/>
                  </a:lnTo>
                  <a:lnTo>
                    <a:pt x="1090" y="176"/>
                  </a:lnTo>
                  <a:lnTo>
                    <a:pt x="1108" y="160"/>
                  </a:lnTo>
                  <a:lnTo>
                    <a:pt x="1127" y="141"/>
                  </a:lnTo>
                  <a:lnTo>
                    <a:pt x="1145" y="124"/>
                  </a:lnTo>
                  <a:lnTo>
                    <a:pt x="1165" y="106"/>
                  </a:lnTo>
                  <a:lnTo>
                    <a:pt x="1186" y="88"/>
                  </a:lnTo>
                  <a:lnTo>
                    <a:pt x="1209" y="70"/>
                  </a:lnTo>
                  <a:lnTo>
                    <a:pt x="1235" y="54"/>
                  </a:lnTo>
                  <a:lnTo>
                    <a:pt x="1264" y="39"/>
                  </a:lnTo>
                  <a:lnTo>
                    <a:pt x="1296" y="27"/>
                  </a:lnTo>
                  <a:lnTo>
                    <a:pt x="1330" y="18"/>
                  </a:lnTo>
                  <a:lnTo>
                    <a:pt x="1354" y="8"/>
                  </a:lnTo>
                  <a:lnTo>
                    <a:pt x="1381" y="2"/>
                  </a:lnTo>
                  <a:lnTo>
                    <a:pt x="14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a:endParaRPr lang="ar-IQ"/>
            </a:p>
          </p:txBody>
        </p:sp>
        <p:sp>
          <p:nvSpPr>
            <p:cNvPr id="46" name="Freeform 43"/>
            <p:cNvSpPr>
              <a:spLocks/>
            </p:cNvSpPr>
            <p:nvPr/>
          </p:nvSpPr>
          <p:spPr bwMode="auto">
            <a:xfrm>
              <a:off x="5948363" y="3379788"/>
              <a:ext cx="76200" cy="379413"/>
            </a:xfrm>
            <a:custGeom>
              <a:avLst/>
              <a:gdLst>
                <a:gd name="T0" fmla="*/ 191 w 237"/>
                <a:gd name="T1" fmla="*/ 2 h 1197"/>
                <a:gd name="T2" fmla="*/ 218 w 237"/>
                <a:gd name="T3" fmla="*/ 18 h 1197"/>
                <a:gd name="T4" fmla="*/ 234 w 237"/>
                <a:gd name="T5" fmla="*/ 46 h 1197"/>
                <a:gd name="T6" fmla="*/ 234 w 237"/>
                <a:gd name="T7" fmla="*/ 77 h 1197"/>
                <a:gd name="T8" fmla="*/ 218 w 237"/>
                <a:gd name="T9" fmla="*/ 104 h 1197"/>
                <a:gd name="T10" fmla="*/ 167 w 237"/>
                <a:gd name="T11" fmla="*/ 171 h 1197"/>
                <a:gd name="T12" fmla="*/ 135 w 237"/>
                <a:gd name="T13" fmla="*/ 248 h 1197"/>
                <a:gd name="T14" fmla="*/ 124 w 237"/>
                <a:gd name="T15" fmla="*/ 330 h 1197"/>
                <a:gd name="T16" fmla="*/ 135 w 237"/>
                <a:gd name="T17" fmla="*/ 413 h 1197"/>
                <a:gd name="T18" fmla="*/ 167 w 237"/>
                <a:gd name="T19" fmla="*/ 490 h 1197"/>
                <a:gd name="T20" fmla="*/ 218 w 237"/>
                <a:gd name="T21" fmla="*/ 556 h 1197"/>
                <a:gd name="T22" fmla="*/ 234 w 237"/>
                <a:gd name="T23" fmla="*/ 583 h 1197"/>
                <a:gd name="T24" fmla="*/ 234 w 237"/>
                <a:gd name="T25" fmla="*/ 615 h 1197"/>
                <a:gd name="T26" fmla="*/ 218 w 237"/>
                <a:gd name="T27" fmla="*/ 642 h 1197"/>
                <a:gd name="T28" fmla="*/ 167 w 237"/>
                <a:gd name="T29" fmla="*/ 709 h 1197"/>
                <a:gd name="T30" fmla="*/ 135 w 237"/>
                <a:gd name="T31" fmla="*/ 785 h 1197"/>
                <a:gd name="T32" fmla="*/ 124 w 237"/>
                <a:gd name="T33" fmla="*/ 868 h 1197"/>
                <a:gd name="T34" fmla="*/ 135 w 237"/>
                <a:gd name="T35" fmla="*/ 951 h 1197"/>
                <a:gd name="T36" fmla="*/ 167 w 237"/>
                <a:gd name="T37" fmla="*/ 1028 h 1197"/>
                <a:gd name="T38" fmla="*/ 218 w 237"/>
                <a:gd name="T39" fmla="*/ 1093 h 1197"/>
                <a:gd name="T40" fmla="*/ 234 w 237"/>
                <a:gd name="T41" fmla="*/ 1121 h 1197"/>
                <a:gd name="T42" fmla="*/ 234 w 237"/>
                <a:gd name="T43" fmla="*/ 1152 h 1197"/>
                <a:gd name="T44" fmla="*/ 218 w 237"/>
                <a:gd name="T45" fmla="*/ 1180 h 1197"/>
                <a:gd name="T46" fmla="*/ 191 w 237"/>
                <a:gd name="T47" fmla="*/ 1196 h 1197"/>
                <a:gd name="T48" fmla="*/ 159 w 237"/>
                <a:gd name="T49" fmla="*/ 1196 h 1197"/>
                <a:gd name="T50" fmla="*/ 132 w 237"/>
                <a:gd name="T51" fmla="*/ 1180 h 1197"/>
                <a:gd name="T52" fmla="*/ 69 w 237"/>
                <a:gd name="T53" fmla="*/ 1102 h 1197"/>
                <a:gd name="T54" fmla="*/ 26 w 237"/>
                <a:gd name="T55" fmla="*/ 1014 h 1197"/>
                <a:gd name="T56" fmla="*/ 4 w 237"/>
                <a:gd name="T57" fmla="*/ 918 h 1197"/>
                <a:gd name="T58" fmla="*/ 4 w 237"/>
                <a:gd name="T59" fmla="*/ 820 h 1197"/>
                <a:gd name="T60" fmla="*/ 24 w 237"/>
                <a:gd name="T61" fmla="*/ 726 h 1197"/>
                <a:gd name="T62" fmla="*/ 67 w 237"/>
                <a:gd name="T63" fmla="*/ 639 h 1197"/>
                <a:gd name="T64" fmla="*/ 67 w 237"/>
                <a:gd name="T65" fmla="*/ 560 h 1197"/>
                <a:gd name="T66" fmla="*/ 24 w 237"/>
                <a:gd name="T67" fmla="*/ 473 h 1197"/>
                <a:gd name="T68" fmla="*/ 4 w 237"/>
                <a:gd name="T69" fmla="*/ 379 h 1197"/>
                <a:gd name="T70" fmla="*/ 4 w 237"/>
                <a:gd name="T71" fmla="*/ 280 h 1197"/>
                <a:gd name="T72" fmla="*/ 26 w 237"/>
                <a:gd name="T73" fmla="*/ 184 h 1197"/>
                <a:gd name="T74" fmla="*/ 69 w 237"/>
                <a:gd name="T75" fmla="*/ 96 h 1197"/>
                <a:gd name="T76" fmla="*/ 132 w 237"/>
                <a:gd name="T77" fmla="*/ 18 h 1197"/>
                <a:gd name="T78" fmla="*/ 159 w 237"/>
                <a:gd name="T79" fmla="*/ 2 h 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7" h="1197">
                  <a:moveTo>
                    <a:pt x="175" y="0"/>
                  </a:moveTo>
                  <a:lnTo>
                    <a:pt x="191" y="2"/>
                  </a:lnTo>
                  <a:lnTo>
                    <a:pt x="206" y="8"/>
                  </a:lnTo>
                  <a:lnTo>
                    <a:pt x="218" y="18"/>
                  </a:lnTo>
                  <a:lnTo>
                    <a:pt x="229" y="32"/>
                  </a:lnTo>
                  <a:lnTo>
                    <a:pt x="234" y="46"/>
                  </a:lnTo>
                  <a:lnTo>
                    <a:pt x="237" y="61"/>
                  </a:lnTo>
                  <a:lnTo>
                    <a:pt x="234" y="77"/>
                  </a:lnTo>
                  <a:lnTo>
                    <a:pt x="229" y="92"/>
                  </a:lnTo>
                  <a:lnTo>
                    <a:pt x="218" y="104"/>
                  </a:lnTo>
                  <a:lnTo>
                    <a:pt x="190" y="136"/>
                  </a:lnTo>
                  <a:lnTo>
                    <a:pt x="167" y="171"/>
                  </a:lnTo>
                  <a:lnTo>
                    <a:pt x="149" y="208"/>
                  </a:lnTo>
                  <a:lnTo>
                    <a:pt x="135" y="248"/>
                  </a:lnTo>
                  <a:lnTo>
                    <a:pt x="127" y="288"/>
                  </a:lnTo>
                  <a:lnTo>
                    <a:pt x="124" y="330"/>
                  </a:lnTo>
                  <a:lnTo>
                    <a:pt x="127" y="372"/>
                  </a:lnTo>
                  <a:lnTo>
                    <a:pt x="135" y="413"/>
                  </a:lnTo>
                  <a:lnTo>
                    <a:pt x="149" y="452"/>
                  </a:lnTo>
                  <a:lnTo>
                    <a:pt x="167" y="490"/>
                  </a:lnTo>
                  <a:lnTo>
                    <a:pt x="190" y="525"/>
                  </a:lnTo>
                  <a:lnTo>
                    <a:pt x="218" y="556"/>
                  </a:lnTo>
                  <a:lnTo>
                    <a:pt x="229" y="569"/>
                  </a:lnTo>
                  <a:lnTo>
                    <a:pt x="234" y="583"/>
                  </a:lnTo>
                  <a:lnTo>
                    <a:pt x="237" y="599"/>
                  </a:lnTo>
                  <a:lnTo>
                    <a:pt x="234" y="615"/>
                  </a:lnTo>
                  <a:lnTo>
                    <a:pt x="229" y="630"/>
                  </a:lnTo>
                  <a:lnTo>
                    <a:pt x="218" y="642"/>
                  </a:lnTo>
                  <a:lnTo>
                    <a:pt x="190" y="674"/>
                  </a:lnTo>
                  <a:lnTo>
                    <a:pt x="167" y="709"/>
                  </a:lnTo>
                  <a:lnTo>
                    <a:pt x="149" y="746"/>
                  </a:lnTo>
                  <a:lnTo>
                    <a:pt x="135" y="785"/>
                  </a:lnTo>
                  <a:lnTo>
                    <a:pt x="127" y="825"/>
                  </a:lnTo>
                  <a:lnTo>
                    <a:pt x="124" y="868"/>
                  </a:lnTo>
                  <a:lnTo>
                    <a:pt x="127" y="910"/>
                  </a:lnTo>
                  <a:lnTo>
                    <a:pt x="135" y="951"/>
                  </a:lnTo>
                  <a:lnTo>
                    <a:pt x="149" y="990"/>
                  </a:lnTo>
                  <a:lnTo>
                    <a:pt x="167" y="1028"/>
                  </a:lnTo>
                  <a:lnTo>
                    <a:pt x="190" y="1062"/>
                  </a:lnTo>
                  <a:lnTo>
                    <a:pt x="218" y="1093"/>
                  </a:lnTo>
                  <a:lnTo>
                    <a:pt x="229" y="1107"/>
                  </a:lnTo>
                  <a:lnTo>
                    <a:pt x="234" y="1121"/>
                  </a:lnTo>
                  <a:lnTo>
                    <a:pt x="237" y="1137"/>
                  </a:lnTo>
                  <a:lnTo>
                    <a:pt x="234" y="1152"/>
                  </a:lnTo>
                  <a:lnTo>
                    <a:pt x="229" y="1167"/>
                  </a:lnTo>
                  <a:lnTo>
                    <a:pt x="218" y="1180"/>
                  </a:lnTo>
                  <a:lnTo>
                    <a:pt x="206" y="1189"/>
                  </a:lnTo>
                  <a:lnTo>
                    <a:pt x="191" y="1196"/>
                  </a:lnTo>
                  <a:lnTo>
                    <a:pt x="175" y="1197"/>
                  </a:lnTo>
                  <a:lnTo>
                    <a:pt x="159" y="1196"/>
                  </a:lnTo>
                  <a:lnTo>
                    <a:pt x="144" y="1189"/>
                  </a:lnTo>
                  <a:lnTo>
                    <a:pt x="132" y="1180"/>
                  </a:lnTo>
                  <a:lnTo>
                    <a:pt x="97" y="1143"/>
                  </a:lnTo>
                  <a:lnTo>
                    <a:pt x="69" y="1102"/>
                  </a:lnTo>
                  <a:lnTo>
                    <a:pt x="45" y="1059"/>
                  </a:lnTo>
                  <a:lnTo>
                    <a:pt x="26" y="1014"/>
                  </a:lnTo>
                  <a:lnTo>
                    <a:pt x="12" y="967"/>
                  </a:lnTo>
                  <a:lnTo>
                    <a:pt x="4" y="918"/>
                  </a:lnTo>
                  <a:lnTo>
                    <a:pt x="0" y="868"/>
                  </a:lnTo>
                  <a:lnTo>
                    <a:pt x="4" y="820"/>
                  </a:lnTo>
                  <a:lnTo>
                    <a:pt x="12" y="771"/>
                  </a:lnTo>
                  <a:lnTo>
                    <a:pt x="24" y="726"/>
                  </a:lnTo>
                  <a:lnTo>
                    <a:pt x="43" y="681"/>
                  </a:lnTo>
                  <a:lnTo>
                    <a:pt x="67" y="639"/>
                  </a:lnTo>
                  <a:lnTo>
                    <a:pt x="94" y="599"/>
                  </a:lnTo>
                  <a:lnTo>
                    <a:pt x="67" y="560"/>
                  </a:lnTo>
                  <a:lnTo>
                    <a:pt x="43" y="517"/>
                  </a:lnTo>
                  <a:lnTo>
                    <a:pt x="24" y="473"/>
                  </a:lnTo>
                  <a:lnTo>
                    <a:pt x="12" y="426"/>
                  </a:lnTo>
                  <a:lnTo>
                    <a:pt x="4" y="379"/>
                  </a:lnTo>
                  <a:lnTo>
                    <a:pt x="0" y="330"/>
                  </a:lnTo>
                  <a:lnTo>
                    <a:pt x="4" y="280"/>
                  </a:lnTo>
                  <a:lnTo>
                    <a:pt x="12" y="232"/>
                  </a:lnTo>
                  <a:lnTo>
                    <a:pt x="26" y="184"/>
                  </a:lnTo>
                  <a:lnTo>
                    <a:pt x="45" y="139"/>
                  </a:lnTo>
                  <a:lnTo>
                    <a:pt x="69" y="96"/>
                  </a:lnTo>
                  <a:lnTo>
                    <a:pt x="97" y="56"/>
                  </a:lnTo>
                  <a:lnTo>
                    <a:pt x="132" y="18"/>
                  </a:lnTo>
                  <a:lnTo>
                    <a:pt x="144" y="8"/>
                  </a:lnTo>
                  <a:lnTo>
                    <a:pt x="159" y="2"/>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a:endParaRPr lang="ar-IQ"/>
            </a:p>
          </p:txBody>
        </p:sp>
        <p:sp>
          <p:nvSpPr>
            <p:cNvPr id="47" name="Freeform 44"/>
            <p:cNvSpPr>
              <a:spLocks/>
            </p:cNvSpPr>
            <p:nvPr/>
          </p:nvSpPr>
          <p:spPr bwMode="auto">
            <a:xfrm>
              <a:off x="6140450" y="3444876"/>
              <a:ext cx="106363" cy="354013"/>
            </a:xfrm>
            <a:custGeom>
              <a:avLst/>
              <a:gdLst>
                <a:gd name="T0" fmla="*/ 181 w 331"/>
                <a:gd name="T1" fmla="*/ 1 h 1114"/>
                <a:gd name="T2" fmla="*/ 209 w 331"/>
                <a:gd name="T3" fmla="*/ 17 h 1114"/>
                <a:gd name="T4" fmla="*/ 268 w 331"/>
                <a:gd name="T5" fmla="*/ 91 h 1114"/>
                <a:gd name="T6" fmla="*/ 308 w 331"/>
                <a:gd name="T7" fmla="*/ 175 h 1114"/>
                <a:gd name="T8" fmla="*/ 327 w 331"/>
                <a:gd name="T9" fmla="*/ 263 h 1114"/>
                <a:gd name="T10" fmla="*/ 327 w 331"/>
                <a:gd name="T11" fmla="*/ 354 h 1114"/>
                <a:gd name="T12" fmla="*/ 308 w 331"/>
                <a:gd name="T13" fmla="*/ 442 h 1114"/>
                <a:gd name="T14" fmla="*/ 268 w 331"/>
                <a:gd name="T15" fmla="*/ 525 h 1114"/>
                <a:gd name="T16" fmla="*/ 209 w 331"/>
                <a:gd name="T17" fmla="*/ 600 h 1114"/>
                <a:gd name="T18" fmla="*/ 162 w 331"/>
                <a:gd name="T19" fmla="*/ 660 h 1114"/>
                <a:gd name="T20" fmla="*/ 133 w 331"/>
                <a:gd name="T21" fmla="*/ 730 h 1114"/>
                <a:gd name="T22" fmla="*/ 123 w 331"/>
                <a:gd name="T23" fmla="*/ 805 h 1114"/>
                <a:gd name="T24" fmla="*/ 133 w 331"/>
                <a:gd name="T25" fmla="*/ 880 h 1114"/>
                <a:gd name="T26" fmla="*/ 162 w 331"/>
                <a:gd name="T27" fmla="*/ 950 h 1114"/>
                <a:gd name="T28" fmla="*/ 209 w 331"/>
                <a:gd name="T29" fmla="*/ 1010 h 1114"/>
                <a:gd name="T30" fmla="*/ 225 w 331"/>
                <a:gd name="T31" fmla="*/ 1038 h 1114"/>
                <a:gd name="T32" fmla="*/ 225 w 331"/>
                <a:gd name="T33" fmla="*/ 1069 h 1114"/>
                <a:gd name="T34" fmla="*/ 209 w 331"/>
                <a:gd name="T35" fmla="*/ 1096 h 1114"/>
                <a:gd name="T36" fmla="*/ 181 w 331"/>
                <a:gd name="T37" fmla="*/ 1112 h 1114"/>
                <a:gd name="T38" fmla="*/ 149 w 331"/>
                <a:gd name="T39" fmla="*/ 1112 h 1114"/>
                <a:gd name="T40" fmla="*/ 122 w 331"/>
                <a:gd name="T41" fmla="*/ 1096 h 1114"/>
                <a:gd name="T42" fmla="*/ 63 w 331"/>
                <a:gd name="T43" fmla="*/ 1024 h 1114"/>
                <a:gd name="T44" fmla="*/ 23 w 331"/>
                <a:gd name="T45" fmla="*/ 941 h 1114"/>
                <a:gd name="T46" fmla="*/ 2 w 331"/>
                <a:gd name="T47" fmla="*/ 852 h 1114"/>
                <a:gd name="T48" fmla="*/ 2 w 331"/>
                <a:gd name="T49" fmla="*/ 758 h 1114"/>
                <a:gd name="T50" fmla="*/ 23 w 331"/>
                <a:gd name="T51" fmla="*/ 669 h 1114"/>
                <a:gd name="T52" fmla="*/ 63 w 331"/>
                <a:gd name="T53" fmla="*/ 586 h 1114"/>
                <a:gd name="T54" fmla="*/ 122 w 331"/>
                <a:gd name="T55" fmla="*/ 514 h 1114"/>
                <a:gd name="T56" fmla="*/ 170 w 331"/>
                <a:gd name="T57" fmla="*/ 452 h 1114"/>
                <a:gd name="T58" fmla="*/ 199 w 331"/>
                <a:gd name="T59" fmla="*/ 382 h 1114"/>
                <a:gd name="T60" fmla="*/ 208 w 331"/>
                <a:gd name="T61" fmla="*/ 308 h 1114"/>
                <a:gd name="T62" fmla="*/ 199 w 331"/>
                <a:gd name="T63" fmla="*/ 235 h 1114"/>
                <a:gd name="T64" fmla="*/ 170 w 331"/>
                <a:gd name="T65" fmla="*/ 165 h 1114"/>
                <a:gd name="T66" fmla="*/ 122 w 331"/>
                <a:gd name="T67" fmla="*/ 103 h 1114"/>
                <a:gd name="T68" fmla="*/ 106 w 331"/>
                <a:gd name="T69" fmla="*/ 75 h 1114"/>
                <a:gd name="T70" fmla="*/ 106 w 331"/>
                <a:gd name="T71" fmla="*/ 45 h 1114"/>
                <a:gd name="T72" fmla="*/ 122 w 331"/>
                <a:gd name="T73" fmla="*/ 17 h 1114"/>
                <a:gd name="T74" fmla="*/ 149 w 331"/>
                <a:gd name="T75" fmla="*/ 1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1" h="1114">
                  <a:moveTo>
                    <a:pt x="165" y="0"/>
                  </a:moveTo>
                  <a:lnTo>
                    <a:pt x="181" y="1"/>
                  </a:lnTo>
                  <a:lnTo>
                    <a:pt x="196" y="8"/>
                  </a:lnTo>
                  <a:lnTo>
                    <a:pt x="209" y="17"/>
                  </a:lnTo>
                  <a:lnTo>
                    <a:pt x="241" y="53"/>
                  </a:lnTo>
                  <a:lnTo>
                    <a:pt x="268" y="91"/>
                  </a:lnTo>
                  <a:lnTo>
                    <a:pt x="291" y="132"/>
                  </a:lnTo>
                  <a:lnTo>
                    <a:pt x="308" y="175"/>
                  </a:lnTo>
                  <a:lnTo>
                    <a:pt x="321" y="219"/>
                  </a:lnTo>
                  <a:lnTo>
                    <a:pt x="327" y="263"/>
                  </a:lnTo>
                  <a:lnTo>
                    <a:pt x="331" y="308"/>
                  </a:lnTo>
                  <a:lnTo>
                    <a:pt x="327" y="354"/>
                  </a:lnTo>
                  <a:lnTo>
                    <a:pt x="321" y="399"/>
                  </a:lnTo>
                  <a:lnTo>
                    <a:pt x="308" y="442"/>
                  </a:lnTo>
                  <a:lnTo>
                    <a:pt x="291" y="485"/>
                  </a:lnTo>
                  <a:lnTo>
                    <a:pt x="268" y="525"/>
                  </a:lnTo>
                  <a:lnTo>
                    <a:pt x="241" y="564"/>
                  </a:lnTo>
                  <a:lnTo>
                    <a:pt x="209" y="600"/>
                  </a:lnTo>
                  <a:lnTo>
                    <a:pt x="184" y="629"/>
                  </a:lnTo>
                  <a:lnTo>
                    <a:pt x="162" y="660"/>
                  </a:lnTo>
                  <a:lnTo>
                    <a:pt x="145" y="694"/>
                  </a:lnTo>
                  <a:lnTo>
                    <a:pt x="133" y="730"/>
                  </a:lnTo>
                  <a:lnTo>
                    <a:pt x="126" y="767"/>
                  </a:lnTo>
                  <a:lnTo>
                    <a:pt x="123" y="805"/>
                  </a:lnTo>
                  <a:lnTo>
                    <a:pt x="126" y="843"/>
                  </a:lnTo>
                  <a:lnTo>
                    <a:pt x="133" y="880"/>
                  </a:lnTo>
                  <a:lnTo>
                    <a:pt x="145" y="916"/>
                  </a:lnTo>
                  <a:lnTo>
                    <a:pt x="162" y="950"/>
                  </a:lnTo>
                  <a:lnTo>
                    <a:pt x="184" y="982"/>
                  </a:lnTo>
                  <a:lnTo>
                    <a:pt x="209" y="1010"/>
                  </a:lnTo>
                  <a:lnTo>
                    <a:pt x="219" y="1024"/>
                  </a:lnTo>
                  <a:lnTo>
                    <a:pt x="225" y="1038"/>
                  </a:lnTo>
                  <a:lnTo>
                    <a:pt x="227" y="1053"/>
                  </a:lnTo>
                  <a:lnTo>
                    <a:pt x="225" y="1069"/>
                  </a:lnTo>
                  <a:lnTo>
                    <a:pt x="219" y="1084"/>
                  </a:lnTo>
                  <a:lnTo>
                    <a:pt x="209" y="1096"/>
                  </a:lnTo>
                  <a:lnTo>
                    <a:pt x="196" y="1106"/>
                  </a:lnTo>
                  <a:lnTo>
                    <a:pt x="181" y="1112"/>
                  </a:lnTo>
                  <a:lnTo>
                    <a:pt x="165" y="1114"/>
                  </a:lnTo>
                  <a:lnTo>
                    <a:pt x="149" y="1112"/>
                  </a:lnTo>
                  <a:lnTo>
                    <a:pt x="135" y="1106"/>
                  </a:lnTo>
                  <a:lnTo>
                    <a:pt x="122" y="1096"/>
                  </a:lnTo>
                  <a:lnTo>
                    <a:pt x="90" y="1061"/>
                  </a:lnTo>
                  <a:lnTo>
                    <a:pt x="63" y="1024"/>
                  </a:lnTo>
                  <a:lnTo>
                    <a:pt x="41" y="983"/>
                  </a:lnTo>
                  <a:lnTo>
                    <a:pt x="23" y="941"/>
                  </a:lnTo>
                  <a:lnTo>
                    <a:pt x="10" y="897"/>
                  </a:lnTo>
                  <a:lnTo>
                    <a:pt x="2" y="852"/>
                  </a:lnTo>
                  <a:lnTo>
                    <a:pt x="0" y="805"/>
                  </a:lnTo>
                  <a:lnTo>
                    <a:pt x="2" y="758"/>
                  </a:lnTo>
                  <a:lnTo>
                    <a:pt x="10" y="713"/>
                  </a:lnTo>
                  <a:lnTo>
                    <a:pt x="23" y="669"/>
                  </a:lnTo>
                  <a:lnTo>
                    <a:pt x="41" y="626"/>
                  </a:lnTo>
                  <a:lnTo>
                    <a:pt x="63" y="586"/>
                  </a:lnTo>
                  <a:lnTo>
                    <a:pt x="90" y="549"/>
                  </a:lnTo>
                  <a:lnTo>
                    <a:pt x="122" y="514"/>
                  </a:lnTo>
                  <a:lnTo>
                    <a:pt x="148" y="484"/>
                  </a:lnTo>
                  <a:lnTo>
                    <a:pt x="170" y="452"/>
                  </a:lnTo>
                  <a:lnTo>
                    <a:pt x="186" y="418"/>
                  </a:lnTo>
                  <a:lnTo>
                    <a:pt x="199" y="382"/>
                  </a:lnTo>
                  <a:lnTo>
                    <a:pt x="205" y="346"/>
                  </a:lnTo>
                  <a:lnTo>
                    <a:pt x="208" y="308"/>
                  </a:lnTo>
                  <a:lnTo>
                    <a:pt x="205" y="271"/>
                  </a:lnTo>
                  <a:lnTo>
                    <a:pt x="199" y="235"/>
                  </a:lnTo>
                  <a:lnTo>
                    <a:pt x="186" y="199"/>
                  </a:lnTo>
                  <a:lnTo>
                    <a:pt x="170" y="165"/>
                  </a:lnTo>
                  <a:lnTo>
                    <a:pt x="148" y="133"/>
                  </a:lnTo>
                  <a:lnTo>
                    <a:pt x="122" y="103"/>
                  </a:lnTo>
                  <a:lnTo>
                    <a:pt x="112" y="90"/>
                  </a:lnTo>
                  <a:lnTo>
                    <a:pt x="106" y="75"/>
                  </a:lnTo>
                  <a:lnTo>
                    <a:pt x="104" y="60"/>
                  </a:lnTo>
                  <a:lnTo>
                    <a:pt x="106" y="45"/>
                  </a:lnTo>
                  <a:lnTo>
                    <a:pt x="112" y="30"/>
                  </a:lnTo>
                  <a:lnTo>
                    <a:pt x="122" y="17"/>
                  </a:lnTo>
                  <a:lnTo>
                    <a:pt x="135" y="8"/>
                  </a:lnTo>
                  <a:lnTo>
                    <a:pt x="149" y="1"/>
                  </a:lnTo>
                  <a:lnTo>
                    <a:pt x="1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a:endParaRPr lang="ar-IQ"/>
            </a:p>
          </p:txBody>
        </p:sp>
        <p:sp>
          <p:nvSpPr>
            <p:cNvPr id="48" name="Freeform 45"/>
            <p:cNvSpPr>
              <a:spLocks/>
            </p:cNvSpPr>
            <p:nvPr/>
          </p:nvSpPr>
          <p:spPr bwMode="auto">
            <a:xfrm>
              <a:off x="6156325" y="3082926"/>
              <a:ext cx="300038" cy="223838"/>
            </a:xfrm>
            <a:custGeom>
              <a:avLst/>
              <a:gdLst>
                <a:gd name="T0" fmla="*/ 190 w 942"/>
                <a:gd name="T1" fmla="*/ 4 h 703"/>
                <a:gd name="T2" fmla="*/ 279 w 942"/>
                <a:gd name="T3" fmla="*/ 29 h 703"/>
                <a:gd name="T4" fmla="*/ 361 w 942"/>
                <a:gd name="T5" fmla="*/ 74 h 703"/>
                <a:gd name="T6" fmla="*/ 431 w 942"/>
                <a:gd name="T7" fmla="*/ 135 h 703"/>
                <a:gd name="T8" fmla="*/ 485 w 942"/>
                <a:gd name="T9" fmla="*/ 210 h 703"/>
                <a:gd name="T10" fmla="*/ 522 w 942"/>
                <a:gd name="T11" fmla="*/ 295 h 703"/>
                <a:gd name="T12" fmla="*/ 542 w 942"/>
                <a:gd name="T13" fmla="*/ 382 h 703"/>
                <a:gd name="T14" fmla="*/ 580 w 942"/>
                <a:gd name="T15" fmla="*/ 456 h 703"/>
                <a:gd name="T16" fmla="*/ 636 w 942"/>
                <a:gd name="T17" fmla="*/ 515 h 703"/>
                <a:gd name="T18" fmla="*/ 706 w 942"/>
                <a:gd name="T19" fmla="*/ 557 h 703"/>
                <a:gd name="T20" fmla="*/ 786 w 942"/>
                <a:gd name="T21" fmla="*/ 578 h 703"/>
                <a:gd name="T22" fmla="*/ 872 w 942"/>
                <a:gd name="T23" fmla="*/ 576 h 703"/>
                <a:gd name="T24" fmla="*/ 909 w 942"/>
                <a:gd name="T25" fmla="*/ 582 h 703"/>
                <a:gd name="T26" fmla="*/ 936 w 942"/>
                <a:gd name="T27" fmla="*/ 606 h 703"/>
                <a:gd name="T28" fmla="*/ 942 w 942"/>
                <a:gd name="T29" fmla="*/ 645 h 703"/>
                <a:gd name="T30" fmla="*/ 926 w 942"/>
                <a:gd name="T31" fmla="*/ 678 h 703"/>
                <a:gd name="T32" fmla="*/ 892 w 942"/>
                <a:gd name="T33" fmla="*/ 696 h 703"/>
                <a:gd name="T34" fmla="*/ 820 w 942"/>
                <a:gd name="T35" fmla="*/ 703 h 703"/>
                <a:gd name="T36" fmla="*/ 723 w 942"/>
                <a:gd name="T37" fmla="*/ 691 h 703"/>
                <a:gd name="T38" fmla="*/ 634 w 942"/>
                <a:gd name="T39" fmla="*/ 658 h 703"/>
                <a:gd name="T40" fmla="*/ 555 w 942"/>
                <a:gd name="T41" fmla="*/ 606 h 703"/>
                <a:gd name="T42" fmla="*/ 488 w 942"/>
                <a:gd name="T43" fmla="*/ 539 h 703"/>
                <a:gd name="T44" fmla="*/ 439 w 942"/>
                <a:gd name="T45" fmla="*/ 456 h 703"/>
                <a:gd name="T46" fmla="*/ 411 w 942"/>
                <a:gd name="T47" fmla="*/ 361 h 703"/>
                <a:gd name="T48" fmla="*/ 388 w 942"/>
                <a:gd name="T49" fmla="*/ 289 h 703"/>
                <a:gd name="T50" fmla="*/ 347 w 942"/>
                <a:gd name="T51" fmla="*/ 226 h 703"/>
                <a:gd name="T52" fmla="*/ 291 w 942"/>
                <a:gd name="T53" fmla="*/ 174 h 703"/>
                <a:gd name="T54" fmla="*/ 223 w 942"/>
                <a:gd name="T55" fmla="*/ 139 h 703"/>
                <a:gd name="T56" fmla="*/ 149 w 942"/>
                <a:gd name="T57" fmla="*/ 122 h 703"/>
                <a:gd name="T58" fmla="*/ 72 w 942"/>
                <a:gd name="T59" fmla="*/ 126 h 703"/>
                <a:gd name="T60" fmla="*/ 33 w 942"/>
                <a:gd name="T61" fmla="*/ 120 h 703"/>
                <a:gd name="T62" fmla="*/ 7 w 942"/>
                <a:gd name="T63" fmla="*/ 94 h 703"/>
                <a:gd name="T64" fmla="*/ 0 w 942"/>
                <a:gd name="T65" fmla="*/ 56 h 703"/>
                <a:gd name="T66" fmla="*/ 16 w 942"/>
                <a:gd name="T67" fmla="*/ 23 h 703"/>
                <a:gd name="T68" fmla="*/ 50 w 942"/>
                <a:gd name="T69" fmla="*/ 5 h 703"/>
                <a:gd name="T70" fmla="*/ 144 w 942"/>
                <a:gd name="T71" fmla="*/ 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42" h="703">
                  <a:moveTo>
                    <a:pt x="144" y="0"/>
                  </a:moveTo>
                  <a:lnTo>
                    <a:pt x="190" y="4"/>
                  </a:lnTo>
                  <a:lnTo>
                    <a:pt x="235" y="14"/>
                  </a:lnTo>
                  <a:lnTo>
                    <a:pt x="279" y="29"/>
                  </a:lnTo>
                  <a:lnTo>
                    <a:pt x="321" y="49"/>
                  </a:lnTo>
                  <a:lnTo>
                    <a:pt x="361" y="74"/>
                  </a:lnTo>
                  <a:lnTo>
                    <a:pt x="398" y="102"/>
                  </a:lnTo>
                  <a:lnTo>
                    <a:pt x="431" y="135"/>
                  </a:lnTo>
                  <a:lnTo>
                    <a:pt x="460" y="171"/>
                  </a:lnTo>
                  <a:lnTo>
                    <a:pt x="485" y="210"/>
                  </a:lnTo>
                  <a:lnTo>
                    <a:pt x="506" y="250"/>
                  </a:lnTo>
                  <a:lnTo>
                    <a:pt x="522" y="295"/>
                  </a:lnTo>
                  <a:lnTo>
                    <a:pt x="532" y="340"/>
                  </a:lnTo>
                  <a:lnTo>
                    <a:pt x="542" y="382"/>
                  </a:lnTo>
                  <a:lnTo>
                    <a:pt x="559" y="420"/>
                  </a:lnTo>
                  <a:lnTo>
                    <a:pt x="580" y="456"/>
                  </a:lnTo>
                  <a:lnTo>
                    <a:pt x="606" y="488"/>
                  </a:lnTo>
                  <a:lnTo>
                    <a:pt x="636" y="515"/>
                  </a:lnTo>
                  <a:lnTo>
                    <a:pt x="670" y="539"/>
                  </a:lnTo>
                  <a:lnTo>
                    <a:pt x="706" y="557"/>
                  </a:lnTo>
                  <a:lnTo>
                    <a:pt x="745" y="570"/>
                  </a:lnTo>
                  <a:lnTo>
                    <a:pt x="786" y="578"/>
                  </a:lnTo>
                  <a:lnTo>
                    <a:pt x="828" y="580"/>
                  </a:lnTo>
                  <a:lnTo>
                    <a:pt x="872" y="576"/>
                  </a:lnTo>
                  <a:lnTo>
                    <a:pt x="891" y="576"/>
                  </a:lnTo>
                  <a:lnTo>
                    <a:pt x="909" y="582"/>
                  </a:lnTo>
                  <a:lnTo>
                    <a:pt x="924" y="592"/>
                  </a:lnTo>
                  <a:lnTo>
                    <a:pt x="936" y="606"/>
                  </a:lnTo>
                  <a:lnTo>
                    <a:pt x="942" y="626"/>
                  </a:lnTo>
                  <a:lnTo>
                    <a:pt x="942" y="645"/>
                  </a:lnTo>
                  <a:lnTo>
                    <a:pt x="937" y="663"/>
                  </a:lnTo>
                  <a:lnTo>
                    <a:pt x="926" y="678"/>
                  </a:lnTo>
                  <a:lnTo>
                    <a:pt x="912" y="689"/>
                  </a:lnTo>
                  <a:lnTo>
                    <a:pt x="892" y="696"/>
                  </a:lnTo>
                  <a:lnTo>
                    <a:pt x="856" y="700"/>
                  </a:lnTo>
                  <a:lnTo>
                    <a:pt x="820" y="703"/>
                  </a:lnTo>
                  <a:lnTo>
                    <a:pt x="771" y="699"/>
                  </a:lnTo>
                  <a:lnTo>
                    <a:pt x="723" y="691"/>
                  </a:lnTo>
                  <a:lnTo>
                    <a:pt x="678" y="677"/>
                  </a:lnTo>
                  <a:lnTo>
                    <a:pt x="634" y="658"/>
                  </a:lnTo>
                  <a:lnTo>
                    <a:pt x="592" y="635"/>
                  </a:lnTo>
                  <a:lnTo>
                    <a:pt x="555" y="606"/>
                  </a:lnTo>
                  <a:lnTo>
                    <a:pt x="519" y="575"/>
                  </a:lnTo>
                  <a:lnTo>
                    <a:pt x="488" y="539"/>
                  </a:lnTo>
                  <a:lnTo>
                    <a:pt x="462" y="499"/>
                  </a:lnTo>
                  <a:lnTo>
                    <a:pt x="439" y="456"/>
                  </a:lnTo>
                  <a:lnTo>
                    <a:pt x="422" y="410"/>
                  </a:lnTo>
                  <a:lnTo>
                    <a:pt x="411" y="361"/>
                  </a:lnTo>
                  <a:lnTo>
                    <a:pt x="402" y="324"/>
                  </a:lnTo>
                  <a:lnTo>
                    <a:pt x="388" y="289"/>
                  </a:lnTo>
                  <a:lnTo>
                    <a:pt x="370" y="255"/>
                  </a:lnTo>
                  <a:lnTo>
                    <a:pt x="347" y="226"/>
                  </a:lnTo>
                  <a:lnTo>
                    <a:pt x="321" y="197"/>
                  </a:lnTo>
                  <a:lnTo>
                    <a:pt x="291" y="174"/>
                  </a:lnTo>
                  <a:lnTo>
                    <a:pt x="257" y="153"/>
                  </a:lnTo>
                  <a:lnTo>
                    <a:pt x="223" y="139"/>
                  </a:lnTo>
                  <a:lnTo>
                    <a:pt x="186" y="127"/>
                  </a:lnTo>
                  <a:lnTo>
                    <a:pt x="149" y="122"/>
                  </a:lnTo>
                  <a:lnTo>
                    <a:pt x="110" y="122"/>
                  </a:lnTo>
                  <a:lnTo>
                    <a:pt x="72" y="126"/>
                  </a:lnTo>
                  <a:lnTo>
                    <a:pt x="52" y="126"/>
                  </a:lnTo>
                  <a:lnTo>
                    <a:pt x="33" y="120"/>
                  </a:lnTo>
                  <a:lnTo>
                    <a:pt x="18" y="109"/>
                  </a:lnTo>
                  <a:lnTo>
                    <a:pt x="7" y="94"/>
                  </a:lnTo>
                  <a:lnTo>
                    <a:pt x="0" y="76"/>
                  </a:lnTo>
                  <a:lnTo>
                    <a:pt x="0" y="56"/>
                  </a:lnTo>
                  <a:lnTo>
                    <a:pt x="6" y="39"/>
                  </a:lnTo>
                  <a:lnTo>
                    <a:pt x="16" y="23"/>
                  </a:lnTo>
                  <a:lnTo>
                    <a:pt x="32" y="12"/>
                  </a:lnTo>
                  <a:lnTo>
                    <a:pt x="50" y="5"/>
                  </a:lnTo>
                  <a:lnTo>
                    <a:pt x="97" y="0"/>
                  </a:lnTo>
                  <a:lnTo>
                    <a:pt x="1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a:endParaRPr lang="ar-IQ"/>
            </a:p>
          </p:txBody>
        </p:sp>
        <p:sp>
          <p:nvSpPr>
            <p:cNvPr id="49" name="Freeform 46"/>
            <p:cNvSpPr>
              <a:spLocks/>
            </p:cNvSpPr>
            <p:nvPr/>
          </p:nvSpPr>
          <p:spPr bwMode="auto">
            <a:xfrm>
              <a:off x="5654675" y="3211513"/>
              <a:ext cx="192088" cy="107950"/>
            </a:xfrm>
            <a:custGeom>
              <a:avLst/>
              <a:gdLst>
                <a:gd name="T0" fmla="*/ 547 w 602"/>
                <a:gd name="T1" fmla="*/ 0 h 340"/>
                <a:gd name="T2" fmla="*/ 563 w 602"/>
                <a:gd name="T3" fmla="*/ 3 h 340"/>
                <a:gd name="T4" fmla="*/ 577 w 602"/>
                <a:gd name="T5" fmla="*/ 11 h 340"/>
                <a:gd name="T6" fmla="*/ 589 w 602"/>
                <a:gd name="T7" fmla="*/ 21 h 340"/>
                <a:gd name="T8" fmla="*/ 598 w 602"/>
                <a:gd name="T9" fmla="*/ 35 h 340"/>
                <a:gd name="T10" fmla="*/ 602 w 602"/>
                <a:gd name="T11" fmla="*/ 50 h 340"/>
                <a:gd name="T12" fmla="*/ 602 w 602"/>
                <a:gd name="T13" fmla="*/ 65 h 340"/>
                <a:gd name="T14" fmla="*/ 599 w 602"/>
                <a:gd name="T15" fmla="*/ 81 h 340"/>
                <a:gd name="T16" fmla="*/ 583 w 602"/>
                <a:gd name="T17" fmla="*/ 116 h 340"/>
                <a:gd name="T18" fmla="*/ 561 w 602"/>
                <a:gd name="T19" fmla="*/ 148 h 340"/>
                <a:gd name="T20" fmla="*/ 536 w 602"/>
                <a:gd name="T21" fmla="*/ 176 h 340"/>
                <a:gd name="T22" fmla="*/ 507 w 602"/>
                <a:gd name="T23" fmla="*/ 199 h 340"/>
                <a:gd name="T24" fmla="*/ 475 w 602"/>
                <a:gd name="T25" fmla="*/ 217 h 340"/>
                <a:gd name="T26" fmla="*/ 439 w 602"/>
                <a:gd name="T27" fmla="*/ 230 h 340"/>
                <a:gd name="T28" fmla="*/ 404 w 602"/>
                <a:gd name="T29" fmla="*/ 239 h 340"/>
                <a:gd name="T30" fmla="*/ 366 w 602"/>
                <a:gd name="T31" fmla="*/ 242 h 340"/>
                <a:gd name="T32" fmla="*/ 338 w 602"/>
                <a:gd name="T33" fmla="*/ 241 h 340"/>
                <a:gd name="T34" fmla="*/ 308 w 602"/>
                <a:gd name="T35" fmla="*/ 235 h 340"/>
                <a:gd name="T36" fmla="*/ 280 w 602"/>
                <a:gd name="T37" fmla="*/ 227 h 340"/>
                <a:gd name="T38" fmla="*/ 256 w 602"/>
                <a:gd name="T39" fmla="*/ 220 h 340"/>
                <a:gd name="T40" fmla="*/ 231 w 602"/>
                <a:gd name="T41" fmla="*/ 219 h 340"/>
                <a:gd name="T42" fmla="*/ 207 w 602"/>
                <a:gd name="T43" fmla="*/ 222 h 340"/>
                <a:gd name="T44" fmla="*/ 184 w 602"/>
                <a:gd name="T45" fmla="*/ 230 h 340"/>
                <a:gd name="T46" fmla="*/ 163 w 602"/>
                <a:gd name="T47" fmla="*/ 243 h 340"/>
                <a:gd name="T48" fmla="*/ 145 w 602"/>
                <a:gd name="T49" fmla="*/ 259 h 340"/>
                <a:gd name="T50" fmla="*/ 130 w 602"/>
                <a:gd name="T51" fmla="*/ 278 h 340"/>
                <a:gd name="T52" fmla="*/ 119 w 602"/>
                <a:gd name="T53" fmla="*/ 300 h 340"/>
                <a:gd name="T54" fmla="*/ 110 w 602"/>
                <a:gd name="T55" fmla="*/ 317 h 340"/>
                <a:gd name="T56" fmla="*/ 96 w 602"/>
                <a:gd name="T57" fmla="*/ 330 h 340"/>
                <a:gd name="T58" fmla="*/ 80 w 602"/>
                <a:gd name="T59" fmla="*/ 338 h 340"/>
                <a:gd name="T60" fmla="*/ 61 w 602"/>
                <a:gd name="T61" fmla="*/ 340 h 340"/>
                <a:gd name="T62" fmla="*/ 50 w 602"/>
                <a:gd name="T63" fmla="*/ 340 h 340"/>
                <a:gd name="T64" fmla="*/ 40 w 602"/>
                <a:gd name="T65" fmla="*/ 337 h 340"/>
                <a:gd name="T66" fmla="*/ 25 w 602"/>
                <a:gd name="T67" fmla="*/ 329 h 340"/>
                <a:gd name="T68" fmla="*/ 14 w 602"/>
                <a:gd name="T69" fmla="*/ 319 h 340"/>
                <a:gd name="T70" fmla="*/ 6 w 602"/>
                <a:gd name="T71" fmla="*/ 305 h 340"/>
                <a:gd name="T72" fmla="*/ 0 w 602"/>
                <a:gd name="T73" fmla="*/ 290 h 340"/>
                <a:gd name="T74" fmla="*/ 0 w 602"/>
                <a:gd name="T75" fmla="*/ 274 h 340"/>
                <a:gd name="T76" fmla="*/ 4 w 602"/>
                <a:gd name="T77" fmla="*/ 259 h 340"/>
                <a:gd name="T78" fmla="*/ 18 w 602"/>
                <a:gd name="T79" fmla="*/ 225 h 340"/>
                <a:gd name="T80" fmla="*/ 38 w 602"/>
                <a:gd name="T81" fmla="*/ 195 h 340"/>
                <a:gd name="T82" fmla="*/ 62 w 602"/>
                <a:gd name="T83" fmla="*/ 169 h 340"/>
                <a:gd name="T84" fmla="*/ 88 w 602"/>
                <a:gd name="T85" fmla="*/ 147 h 340"/>
                <a:gd name="T86" fmla="*/ 118 w 602"/>
                <a:gd name="T87" fmla="*/ 128 h 340"/>
                <a:gd name="T88" fmla="*/ 148 w 602"/>
                <a:gd name="T89" fmla="*/ 114 h 340"/>
                <a:gd name="T90" fmla="*/ 182 w 602"/>
                <a:gd name="T91" fmla="*/ 104 h 340"/>
                <a:gd name="T92" fmla="*/ 217 w 602"/>
                <a:gd name="T93" fmla="*/ 98 h 340"/>
                <a:gd name="T94" fmla="*/ 252 w 602"/>
                <a:gd name="T95" fmla="*/ 98 h 340"/>
                <a:gd name="T96" fmla="*/ 288 w 602"/>
                <a:gd name="T97" fmla="*/ 103 h 340"/>
                <a:gd name="T98" fmla="*/ 323 w 602"/>
                <a:gd name="T99" fmla="*/ 113 h 340"/>
                <a:gd name="T100" fmla="*/ 347 w 602"/>
                <a:gd name="T101" fmla="*/ 118 h 340"/>
                <a:gd name="T102" fmla="*/ 372 w 602"/>
                <a:gd name="T103" fmla="*/ 121 h 340"/>
                <a:gd name="T104" fmla="*/ 396 w 602"/>
                <a:gd name="T105" fmla="*/ 117 h 340"/>
                <a:gd name="T106" fmla="*/ 419 w 602"/>
                <a:gd name="T107" fmla="*/ 109 h 340"/>
                <a:gd name="T108" fmla="*/ 439 w 602"/>
                <a:gd name="T109" fmla="*/ 97 h 340"/>
                <a:gd name="T110" fmla="*/ 458 w 602"/>
                <a:gd name="T111" fmla="*/ 81 h 340"/>
                <a:gd name="T112" fmla="*/ 472 w 602"/>
                <a:gd name="T113" fmla="*/ 62 h 340"/>
                <a:gd name="T114" fmla="*/ 484 w 602"/>
                <a:gd name="T115" fmla="*/ 39 h 340"/>
                <a:gd name="T116" fmla="*/ 492 w 602"/>
                <a:gd name="T117" fmla="*/ 25 h 340"/>
                <a:gd name="T118" fmla="*/ 502 w 602"/>
                <a:gd name="T119" fmla="*/ 13 h 340"/>
                <a:gd name="T120" fmla="*/ 516 w 602"/>
                <a:gd name="T121" fmla="*/ 4 h 340"/>
                <a:gd name="T122" fmla="*/ 531 w 602"/>
                <a:gd name="T123" fmla="*/ 0 h 340"/>
                <a:gd name="T124" fmla="*/ 547 w 602"/>
                <a:gd name="T125"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2" h="340">
                  <a:moveTo>
                    <a:pt x="547" y="0"/>
                  </a:moveTo>
                  <a:lnTo>
                    <a:pt x="563" y="3"/>
                  </a:lnTo>
                  <a:lnTo>
                    <a:pt x="577" y="11"/>
                  </a:lnTo>
                  <a:lnTo>
                    <a:pt x="589" y="21"/>
                  </a:lnTo>
                  <a:lnTo>
                    <a:pt x="598" y="35"/>
                  </a:lnTo>
                  <a:lnTo>
                    <a:pt x="602" y="50"/>
                  </a:lnTo>
                  <a:lnTo>
                    <a:pt x="602" y="65"/>
                  </a:lnTo>
                  <a:lnTo>
                    <a:pt x="599" y="81"/>
                  </a:lnTo>
                  <a:lnTo>
                    <a:pt x="583" y="116"/>
                  </a:lnTo>
                  <a:lnTo>
                    <a:pt x="561" y="148"/>
                  </a:lnTo>
                  <a:lnTo>
                    <a:pt x="536" y="176"/>
                  </a:lnTo>
                  <a:lnTo>
                    <a:pt x="507" y="199"/>
                  </a:lnTo>
                  <a:lnTo>
                    <a:pt x="475" y="217"/>
                  </a:lnTo>
                  <a:lnTo>
                    <a:pt x="439" y="230"/>
                  </a:lnTo>
                  <a:lnTo>
                    <a:pt x="404" y="239"/>
                  </a:lnTo>
                  <a:lnTo>
                    <a:pt x="366" y="242"/>
                  </a:lnTo>
                  <a:lnTo>
                    <a:pt x="338" y="241"/>
                  </a:lnTo>
                  <a:lnTo>
                    <a:pt x="308" y="235"/>
                  </a:lnTo>
                  <a:lnTo>
                    <a:pt x="280" y="227"/>
                  </a:lnTo>
                  <a:lnTo>
                    <a:pt x="256" y="220"/>
                  </a:lnTo>
                  <a:lnTo>
                    <a:pt x="231" y="219"/>
                  </a:lnTo>
                  <a:lnTo>
                    <a:pt x="207" y="222"/>
                  </a:lnTo>
                  <a:lnTo>
                    <a:pt x="184" y="230"/>
                  </a:lnTo>
                  <a:lnTo>
                    <a:pt x="163" y="243"/>
                  </a:lnTo>
                  <a:lnTo>
                    <a:pt x="145" y="259"/>
                  </a:lnTo>
                  <a:lnTo>
                    <a:pt x="130" y="278"/>
                  </a:lnTo>
                  <a:lnTo>
                    <a:pt x="119" y="300"/>
                  </a:lnTo>
                  <a:lnTo>
                    <a:pt x="110" y="317"/>
                  </a:lnTo>
                  <a:lnTo>
                    <a:pt x="96" y="330"/>
                  </a:lnTo>
                  <a:lnTo>
                    <a:pt x="80" y="338"/>
                  </a:lnTo>
                  <a:lnTo>
                    <a:pt x="61" y="340"/>
                  </a:lnTo>
                  <a:lnTo>
                    <a:pt x="50" y="340"/>
                  </a:lnTo>
                  <a:lnTo>
                    <a:pt x="40" y="337"/>
                  </a:lnTo>
                  <a:lnTo>
                    <a:pt x="25" y="329"/>
                  </a:lnTo>
                  <a:lnTo>
                    <a:pt x="14" y="319"/>
                  </a:lnTo>
                  <a:lnTo>
                    <a:pt x="6" y="305"/>
                  </a:lnTo>
                  <a:lnTo>
                    <a:pt x="0" y="290"/>
                  </a:lnTo>
                  <a:lnTo>
                    <a:pt x="0" y="274"/>
                  </a:lnTo>
                  <a:lnTo>
                    <a:pt x="4" y="259"/>
                  </a:lnTo>
                  <a:lnTo>
                    <a:pt x="18" y="225"/>
                  </a:lnTo>
                  <a:lnTo>
                    <a:pt x="38" y="195"/>
                  </a:lnTo>
                  <a:lnTo>
                    <a:pt x="62" y="169"/>
                  </a:lnTo>
                  <a:lnTo>
                    <a:pt x="88" y="147"/>
                  </a:lnTo>
                  <a:lnTo>
                    <a:pt x="118" y="128"/>
                  </a:lnTo>
                  <a:lnTo>
                    <a:pt x="148" y="114"/>
                  </a:lnTo>
                  <a:lnTo>
                    <a:pt x="182" y="104"/>
                  </a:lnTo>
                  <a:lnTo>
                    <a:pt x="217" y="98"/>
                  </a:lnTo>
                  <a:lnTo>
                    <a:pt x="252" y="98"/>
                  </a:lnTo>
                  <a:lnTo>
                    <a:pt x="288" y="103"/>
                  </a:lnTo>
                  <a:lnTo>
                    <a:pt x="323" y="113"/>
                  </a:lnTo>
                  <a:lnTo>
                    <a:pt x="347" y="118"/>
                  </a:lnTo>
                  <a:lnTo>
                    <a:pt x="372" y="121"/>
                  </a:lnTo>
                  <a:lnTo>
                    <a:pt x="396" y="117"/>
                  </a:lnTo>
                  <a:lnTo>
                    <a:pt x="419" y="109"/>
                  </a:lnTo>
                  <a:lnTo>
                    <a:pt x="439" y="97"/>
                  </a:lnTo>
                  <a:lnTo>
                    <a:pt x="458" y="81"/>
                  </a:lnTo>
                  <a:lnTo>
                    <a:pt x="472" y="62"/>
                  </a:lnTo>
                  <a:lnTo>
                    <a:pt x="484" y="39"/>
                  </a:lnTo>
                  <a:lnTo>
                    <a:pt x="492" y="25"/>
                  </a:lnTo>
                  <a:lnTo>
                    <a:pt x="502" y="13"/>
                  </a:lnTo>
                  <a:lnTo>
                    <a:pt x="516" y="4"/>
                  </a:lnTo>
                  <a:lnTo>
                    <a:pt x="531" y="0"/>
                  </a:lnTo>
                  <a:lnTo>
                    <a:pt x="5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a:endParaRPr lang="ar-IQ"/>
            </a:p>
          </p:txBody>
        </p:sp>
        <p:sp>
          <p:nvSpPr>
            <p:cNvPr id="50" name="Freeform 47"/>
            <p:cNvSpPr>
              <a:spLocks/>
            </p:cNvSpPr>
            <p:nvPr/>
          </p:nvSpPr>
          <p:spPr bwMode="auto">
            <a:xfrm>
              <a:off x="5737225" y="3432176"/>
              <a:ext cx="107950" cy="188913"/>
            </a:xfrm>
            <a:custGeom>
              <a:avLst/>
              <a:gdLst>
                <a:gd name="T0" fmla="*/ 82 w 343"/>
                <a:gd name="T1" fmla="*/ 3 h 597"/>
                <a:gd name="T2" fmla="*/ 146 w 343"/>
                <a:gd name="T3" fmla="*/ 37 h 597"/>
                <a:gd name="T4" fmla="*/ 195 w 343"/>
                <a:gd name="T5" fmla="*/ 87 h 597"/>
                <a:gd name="T6" fmla="*/ 228 w 343"/>
                <a:gd name="T7" fmla="*/ 147 h 597"/>
                <a:gd name="T8" fmla="*/ 244 w 343"/>
                <a:gd name="T9" fmla="*/ 214 h 597"/>
                <a:gd name="T10" fmla="*/ 240 w 343"/>
                <a:gd name="T11" fmla="*/ 285 h 597"/>
                <a:gd name="T12" fmla="*/ 229 w 343"/>
                <a:gd name="T13" fmla="*/ 320 h 597"/>
                <a:gd name="T14" fmla="*/ 221 w 343"/>
                <a:gd name="T15" fmla="*/ 368 h 597"/>
                <a:gd name="T16" fmla="*/ 233 w 343"/>
                <a:gd name="T17" fmla="*/ 415 h 597"/>
                <a:gd name="T18" fmla="*/ 261 w 343"/>
                <a:gd name="T19" fmla="*/ 453 h 597"/>
                <a:gd name="T20" fmla="*/ 303 w 343"/>
                <a:gd name="T21" fmla="*/ 479 h 597"/>
                <a:gd name="T22" fmla="*/ 330 w 343"/>
                <a:gd name="T23" fmla="*/ 497 h 597"/>
                <a:gd name="T24" fmla="*/ 343 w 343"/>
                <a:gd name="T25" fmla="*/ 526 h 597"/>
                <a:gd name="T26" fmla="*/ 340 w 343"/>
                <a:gd name="T27" fmla="*/ 557 h 597"/>
                <a:gd name="T28" fmla="*/ 317 w 343"/>
                <a:gd name="T29" fmla="*/ 587 h 597"/>
                <a:gd name="T30" fmla="*/ 283 w 343"/>
                <a:gd name="T31" fmla="*/ 597 h 597"/>
                <a:gd name="T32" fmla="*/ 261 w 343"/>
                <a:gd name="T33" fmla="*/ 593 h 597"/>
                <a:gd name="T34" fmla="*/ 197 w 343"/>
                <a:gd name="T35" fmla="*/ 559 h 597"/>
                <a:gd name="T36" fmla="*/ 148 w 343"/>
                <a:gd name="T37" fmla="*/ 510 h 597"/>
                <a:gd name="T38" fmla="*/ 115 w 343"/>
                <a:gd name="T39" fmla="*/ 450 h 597"/>
                <a:gd name="T40" fmla="*/ 99 w 343"/>
                <a:gd name="T41" fmla="*/ 382 h 597"/>
                <a:gd name="T42" fmla="*/ 104 w 343"/>
                <a:gd name="T43" fmla="*/ 312 h 597"/>
                <a:gd name="T44" fmla="*/ 114 w 343"/>
                <a:gd name="T45" fmla="*/ 277 h 597"/>
                <a:gd name="T46" fmla="*/ 122 w 343"/>
                <a:gd name="T47" fmla="*/ 228 h 597"/>
                <a:gd name="T48" fmla="*/ 111 w 343"/>
                <a:gd name="T49" fmla="*/ 182 h 597"/>
                <a:gd name="T50" fmla="*/ 82 w 343"/>
                <a:gd name="T51" fmla="*/ 143 h 597"/>
                <a:gd name="T52" fmla="*/ 40 w 343"/>
                <a:gd name="T53" fmla="*/ 117 h 597"/>
                <a:gd name="T54" fmla="*/ 14 w 343"/>
                <a:gd name="T55" fmla="*/ 99 h 597"/>
                <a:gd name="T56" fmla="*/ 0 w 343"/>
                <a:gd name="T57" fmla="*/ 71 h 597"/>
                <a:gd name="T58" fmla="*/ 3 w 343"/>
                <a:gd name="T59" fmla="*/ 39 h 597"/>
                <a:gd name="T60" fmla="*/ 22 w 343"/>
                <a:gd name="T61" fmla="*/ 13 h 597"/>
                <a:gd name="T62" fmla="*/ 50 w 343"/>
                <a:gd name="T63" fmla="*/ 0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3" h="597">
                  <a:moveTo>
                    <a:pt x="66" y="0"/>
                  </a:moveTo>
                  <a:lnTo>
                    <a:pt x="82" y="3"/>
                  </a:lnTo>
                  <a:lnTo>
                    <a:pt x="115" y="18"/>
                  </a:lnTo>
                  <a:lnTo>
                    <a:pt x="146" y="37"/>
                  </a:lnTo>
                  <a:lnTo>
                    <a:pt x="172" y="61"/>
                  </a:lnTo>
                  <a:lnTo>
                    <a:pt x="195" y="87"/>
                  </a:lnTo>
                  <a:lnTo>
                    <a:pt x="213" y="115"/>
                  </a:lnTo>
                  <a:lnTo>
                    <a:pt x="228" y="147"/>
                  </a:lnTo>
                  <a:lnTo>
                    <a:pt x="238" y="180"/>
                  </a:lnTo>
                  <a:lnTo>
                    <a:pt x="244" y="214"/>
                  </a:lnTo>
                  <a:lnTo>
                    <a:pt x="244" y="249"/>
                  </a:lnTo>
                  <a:lnTo>
                    <a:pt x="240" y="285"/>
                  </a:lnTo>
                  <a:lnTo>
                    <a:pt x="229" y="319"/>
                  </a:lnTo>
                  <a:lnTo>
                    <a:pt x="229" y="320"/>
                  </a:lnTo>
                  <a:lnTo>
                    <a:pt x="222" y="344"/>
                  </a:lnTo>
                  <a:lnTo>
                    <a:pt x="221" y="368"/>
                  </a:lnTo>
                  <a:lnTo>
                    <a:pt x="225" y="392"/>
                  </a:lnTo>
                  <a:lnTo>
                    <a:pt x="233" y="415"/>
                  </a:lnTo>
                  <a:lnTo>
                    <a:pt x="245" y="435"/>
                  </a:lnTo>
                  <a:lnTo>
                    <a:pt x="261" y="453"/>
                  </a:lnTo>
                  <a:lnTo>
                    <a:pt x="281" y="468"/>
                  </a:lnTo>
                  <a:lnTo>
                    <a:pt x="303" y="479"/>
                  </a:lnTo>
                  <a:lnTo>
                    <a:pt x="318" y="487"/>
                  </a:lnTo>
                  <a:lnTo>
                    <a:pt x="330" y="497"/>
                  </a:lnTo>
                  <a:lnTo>
                    <a:pt x="338" y="511"/>
                  </a:lnTo>
                  <a:lnTo>
                    <a:pt x="343" y="526"/>
                  </a:lnTo>
                  <a:lnTo>
                    <a:pt x="343" y="541"/>
                  </a:lnTo>
                  <a:lnTo>
                    <a:pt x="340" y="557"/>
                  </a:lnTo>
                  <a:lnTo>
                    <a:pt x="331" y="574"/>
                  </a:lnTo>
                  <a:lnTo>
                    <a:pt x="317" y="587"/>
                  </a:lnTo>
                  <a:lnTo>
                    <a:pt x="301" y="594"/>
                  </a:lnTo>
                  <a:lnTo>
                    <a:pt x="283" y="597"/>
                  </a:lnTo>
                  <a:lnTo>
                    <a:pt x="271" y="597"/>
                  </a:lnTo>
                  <a:lnTo>
                    <a:pt x="261" y="593"/>
                  </a:lnTo>
                  <a:lnTo>
                    <a:pt x="228" y="579"/>
                  </a:lnTo>
                  <a:lnTo>
                    <a:pt x="197" y="559"/>
                  </a:lnTo>
                  <a:lnTo>
                    <a:pt x="171" y="536"/>
                  </a:lnTo>
                  <a:lnTo>
                    <a:pt x="148" y="510"/>
                  </a:lnTo>
                  <a:lnTo>
                    <a:pt x="129" y="480"/>
                  </a:lnTo>
                  <a:lnTo>
                    <a:pt x="115" y="450"/>
                  </a:lnTo>
                  <a:lnTo>
                    <a:pt x="105" y="417"/>
                  </a:lnTo>
                  <a:lnTo>
                    <a:pt x="99" y="382"/>
                  </a:lnTo>
                  <a:lnTo>
                    <a:pt x="99" y="348"/>
                  </a:lnTo>
                  <a:lnTo>
                    <a:pt x="104" y="312"/>
                  </a:lnTo>
                  <a:lnTo>
                    <a:pt x="114" y="277"/>
                  </a:lnTo>
                  <a:lnTo>
                    <a:pt x="114" y="277"/>
                  </a:lnTo>
                  <a:lnTo>
                    <a:pt x="121" y="253"/>
                  </a:lnTo>
                  <a:lnTo>
                    <a:pt x="122" y="228"/>
                  </a:lnTo>
                  <a:lnTo>
                    <a:pt x="119" y="204"/>
                  </a:lnTo>
                  <a:lnTo>
                    <a:pt x="111" y="182"/>
                  </a:lnTo>
                  <a:lnTo>
                    <a:pt x="98" y="162"/>
                  </a:lnTo>
                  <a:lnTo>
                    <a:pt x="82" y="143"/>
                  </a:lnTo>
                  <a:lnTo>
                    <a:pt x="63" y="129"/>
                  </a:lnTo>
                  <a:lnTo>
                    <a:pt x="40" y="117"/>
                  </a:lnTo>
                  <a:lnTo>
                    <a:pt x="25" y="110"/>
                  </a:lnTo>
                  <a:lnTo>
                    <a:pt x="14" y="99"/>
                  </a:lnTo>
                  <a:lnTo>
                    <a:pt x="6" y="86"/>
                  </a:lnTo>
                  <a:lnTo>
                    <a:pt x="0" y="71"/>
                  </a:lnTo>
                  <a:lnTo>
                    <a:pt x="0" y="55"/>
                  </a:lnTo>
                  <a:lnTo>
                    <a:pt x="3" y="39"/>
                  </a:lnTo>
                  <a:lnTo>
                    <a:pt x="11" y="25"/>
                  </a:lnTo>
                  <a:lnTo>
                    <a:pt x="22" y="13"/>
                  </a:lnTo>
                  <a:lnTo>
                    <a:pt x="35" y="4"/>
                  </a:lnTo>
                  <a:lnTo>
                    <a:pt x="50" y="0"/>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a:endParaRPr lang="ar-IQ"/>
            </a:p>
          </p:txBody>
        </p:sp>
      </p:grpSp>
      <p:grpSp>
        <p:nvGrpSpPr>
          <p:cNvPr id="8" name="Group 7"/>
          <p:cNvGrpSpPr/>
          <p:nvPr/>
        </p:nvGrpSpPr>
        <p:grpSpPr>
          <a:xfrm>
            <a:off x="276392" y="2351530"/>
            <a:ext cx="1997663" cy="1427542"/>
            <a:chOff x="1006284" y="5645563"/>
            <a:chExt cx="2348663" cy="1000944"/>
          </a:xfrm>
        </p:grpSpPr>
        <p:sp>
          <p:nvSpPr>
            <p:cNvPr id="72" name="Rectangle 71"/>
            <p:cNvSpPr/>
            <p:nvPr/>
          </p:nvSpPr>
          <p:spPr>
            <a:xfrm>
              <a:off x="1006284" y="5645563"/>
              <a:ext cx="2348663" cy="366864"/>
            </a:xfrm>
            <a:prstGeom prst="rect">
              <a:avLst/>
            </a:prstGeom>
          </p:spPr>
          <p:txBody>
            <a:bodyPr wrap="none">
              <a:spAutoFit/>
            </a:bodyPr>
            <a:lstStyle/>
            <a:p>
              <a:pPr algn="ctr"/>
              <a:r>
                <a:rPr lang="ar-DZ" sz="1400" b="1" u="sng" dirty="0" smtClean="0">
                  <a:latin typeface="Arial" panose="020B0604020202020204" pitchFamily="34" charset="0"/>
                  <a:cs typeface="Arial" panose="020B0604020202020204" pitchFamily="34" charset="0"/>
                </a:rPr>
                <a:t>من حيث </a:t>
              </a:r>
              <a:r>
                <a:rPr lang="ar-DZ" sz="1400" b="1" u="sng" dirty="0" err="1" smtClean="0">
                  <a:latin typeface="Arial" panose="020B0604020202020204" pitchFamily="34" charset="0"/>
                  <a:cs typeface="Arial" panose="020B0604020202020204" pitchFamily="34" charset="0"/>
                </a:rPr>
                <a:t>التنجيز</a:t>
              </a:r>
              <a:r>
                <a:rPr lang="ar-DZ" sz="1400" b="1" u="sng" dirty="0" smtClean="0">
                  <a:latin typeface="Arial" panose="020B0604020202020204" pitchFamily="34" charset="0"/>
                  <a:cs typeface="Arial" panose="020B0604020202020204" pitchFamily="34" charset="0"/>
                </a:rPr>
                <a:t>:</a:t>
              </a:r>
            </a:p>
            <a:p>
              <a:pPr algn="ctr"/>
              <a:r>
                <a:rPr lang="ar-DZ" sz="1400" b="1" dirty="0" smtClean="0">
                  <a:latin typeface="Arial" panose="020B0604020202020204" pitchFamily="34" charset="0"/>
                  <a:cs typeface="Arial" panose="020B0604020202020204" pitchFamily="34" charset="0"/>
                </a:rPr>
                <a:t>منجزة، معلقة، مضافة للمستقبل</a:t>
              </a:r>
              <a:endParaRPr lang="ar-IQ" sz="1400" b="1" dirty="0">
                <a:latin typeface="Arial" panose="020B0604020202020204" pitchFamily="34" charset="0"/>
                <a:cs typeface="Arial" panose="020B0604020202020204" pitchFamily="34" charset="0"/>
              </a:endParaRPr>
            </a:p>
          </p:txBody>
        </p:sp>
        <p:sp>
          <p:nvSpPr>
            <p:cNvPr id="73" name="Rectangle 72"/>
            <p:cNvSpPr/>
            <p:nvPr/>
          </p:nvSpPr>
          <p:spPr>
            <a:xfrm>
              <a:off x="1175820" y="5977520"/>
              <a:ext cx="2019671" cy="668987"/>
            </a:xfrm>
            <a:prstGeom prst="rect">
              <a:avLst/>
            </a:prstGeom>
          </p:spPr>
          <p:txBody>
            <a:bodyPr wrap="square">
              <a:spAutoFit/>
            </a:bodyPr>
            <a:lstStyle/>
            <a:p>
              <a:pPr algn="ctr"/>
              <a:r>
                <a:rPr lang="ar-DZ" sz="1400" b="1" u="sng" dirty="0" smtClean="0">
                  <a:latin typeface="Arial" panose="020B0604020202020204" pitchFamily="34" charset="0"/>
                  <a:cs typeface="Arial" panose="020B0604020202020204" pitchFamily="34" charset="0"/>
                </a:rPr>
                <a:t>من جهة الإطلاق:</a:t>
              </a:r>
            </a:p>
            <a:p>
              <a:pPr algn="ctr"/>
              <a:r>
                <a:rPr lang="ar-DZ" sz="1400" b="1" dirty="0" smtClean="0">
                  <a:latin typeface="Arial" panose="020B0604020202020204" pitchFamily="34" charset="0"/>
                  <a:cs typeface="Arial" panose="020B0604020202020204" pitchFamily="34" charset="0"/>
                </a:rPr>
                <a:t>مطلقة ومقيدة (لا ينفرد أحد الطرفين بتعديل قيودها)</a:t>
              </a:r>
              <a:endParaRPr lang="ar-IQ" sz="1400" b="1" dirty="0">
                <a:latin typeface="Arial" panose="020B0604020202020204" pitchFamily="34" charset="0"/>
                <a:cs typeface="Arial" panose="020B0604020202020204" pitchFamily="34" charset="0"/>
              </a:endParaRPr>
            </a:p>
          </p:txBody>
        </p:sp>
      </p:grpSp>
      <p:sp>
        <p:nvSpPr>
          <p:cNvPr id="76" name="Rectangle 75"/>
          <p:cNvSpPr/>
          <p:nvPr/>
        </p:nvSpPr>
        <p:spPr>
          <a:xfrm>
            <a:off x="2865443" y="2351522"/>
            <a:ext cx="1790916" cy="954107"/>
          </a:xfrm>
          <a:prstGeom prst="rect">
            <a:avLst/>
          </a:prstGeom>
        </p:spPr>
        <p:txBody>
          <a:bodyPr wrap="square">
            <a:spAutoFit/>
          </a:bodyPr>
          <a:lstStyle/>
          <a:p>
            <a:pPr algn="ctr"/>
            <a:r>
              <a:rPr lang="ar-DZ" sz="1400" b="1" dirty="0">
                <a:latin typeface="Arial" panose="020B0604020202020204" pitchFamily="34" charset="0"/>
                <a:cs typeface="Arial" panose="020B0604020202020204" pitchFamily="34" charset="0"/>
              </a:rPr>
              <a:t>الصيغــة، والمحل، والطرفــان </a:t>
            </a:r>
            <a:r>
              <a:rPr lang="ar-DZ" sz="1400" b="1" dirty="0" smtClean="0">
                <a:latin typeface="Arial" panose="020B0604020202020204" pitchFamily="34" charset="0"/>
                <a:cs typeface="Arial" panose="020B0604020202020204" pitchFamily="34" charset="0"/>
              </a:rPr>
              <a:t>(الموكل</a:t>
            </a:r>
            <a:r>
              <a:rPr lang="ar-DZ" sz="1400" b="1" dirty="0">
                <a:latin typeface="Arial" panose="020B0604020202020204" pitchFamily="34" charset="0"/>
                <a:cs typeface="Arial" panose="020B0604020202020204" pitchFamily="34" charset="0"/>
              </a:rPr>
              <a:t/>
            </a:r>
            <a:br>
              <a:rPr lang="ar-DZ" sz="1400" b="1" dirty="0">
                <a:latin typeface="Arial" panose="020B0604020202020204" pitchFamily="34" charset="0"/>
                <a:cs typeface="Arial" panose="020B0604020202020204" pitchFamily="34" charset="0"/>
              </a:rPr>
            </a:br>
            <a:r>
              <a:rPr lang="ar-DZ" sz="1400" b="1" dirty="0" smtClean="0">
                <a:latin typeface="Arial" panose="020B0604020202020204" pitchFamily="34" charset="0"/>
                <a:cs typeface="Arial" panose="020B0604020202020204" pitchFamily="34" charset="0"/>
              </a:rPr>
              <a:t>والوكيل). </a:t>
            </a:r>
            <a:r>
              <a:rPr lang="ar-DZ" sz="1400" b="1" dirty="0">
                <a:latin typeface="Arial" panose="020B0604020202020204" pitchFamily="34" charset="0"/>
                <a:cs typeface="Arial" panose="020B0604020202020204" pitchFamily="34" charset="0"/>
              </a:rPr>
              <a:t/>
            </a:r>
            <a:br>
              <a:rPr lang="ar-DZ" sz="1400" b="1" dirty="0">
                <a:latin typeface="Arial" panose="020B0604020202020204" pitchFamily="34" charset="0"/>
                <a:cs typeface="Arial" panose="020B0604020202020204" pitchFamily="34" charset="0"/>
              </a:rPr>
            </a:br>
            <a:endParaRPr lang="ar-IQ" sz="14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79" name="Rectangle 78"/>
          <p:cNvSpPr/>
          <p:nvPr/>
        </p:nvSpPr>
        <p:spPr>
          <a:xfrm>
            <a:off x="5581052" y="1970189"/>
            <a:ext cx="1831755" cy="1169551"/>
          </a:xfrm>
          <a:prstGeom prst="rect">
            <a:avLst/>
          </a:prstGeom>
        </p:spPr>
        <p:txBody>
          <a:bodyPr wrap="square">
            <a:spAutoFit/>
          </a:bodyPr>
          <a:lstStyle/>
          <a:p>
            <a:pPr algn="ctr" rtl="1"/>
            <a:r>
              <a:rPr lang="ar-DZ" sz="1200" b="1" dirty="0">
                <a:latin typeface="Arial" panose="020B0604020202020204" pitchFamily="34" charset="0"/>
                <a:cs typeface="Arial" panose="020B0604020202020204" pitchFamily="34" charset="0"/>
              </a:rPr>
              <a:t>الوكالة بالاســتثمار هي إنابة الشــخص </a:t>
            </a:r>
            <a:r>
              <a:rPr lang="ar-DZ" sz="1200" b="1" dirty="0" smtClean="0">
                <a:latin typeface="Arial" panose="020B0604020202020204" pitchFamily="34" charset="0"/>
                <a:cs typeface="Arial" panose="020B0604020202020204" pitchFamily="34" charset="0"/>
              </a:rPr>
              <a:t>غيره </a:t>
            </a:r>
            <a:r>
              <a:rPr lang="ar-DZ" sz="1200" b="1" dirty="0">
                <a:latin typeface="Arial" panose="020B0604020202020204" pitchFamily="34" charset="0"/>
                <a:cs typeface="Arial" panose="020B0604020202020204" pitchFamily="34" charset="0"/>
              </a:rPr>
              <a:t>لتنمية ماله بأجرة أو </a:t>
            </a:r>
            <a:r>
              <a:rPr lang="ar-DZ" sz="1200" b="1" dirty="0" smtClean="0">
                <a:latin typeface="Arial" panose="020B0604020202020204" pitchFamily="34" charset="0"/>
                <a:cs typeface="Arial" panose="020B0604020202020204" pitchFamily="34" charset="0"/>
              </a:rPr>
              <a:t>بغير أجرة</a:t>
            </a: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r>
              <a:rPr lang="ar-DZ" sz="1200" b="1" dirty="0" smtClean="0">
                <a:latin typeface="Arial" panose="020B0604020202020204" pitchFamily="34" charset="0"/>
                <a:cs typeface="Arial" panose="020B0604020202020204" pitchFamily="34" charset="0"/>
              </a:rPr>
              <a:t>الوكالة </a:t>
            </a:r>
            <a:r>
              <a:rPr lang="ar-DZ" sz="1200" b="1" dirty="0">
                <a:latin typeface="Arial" panose="020B0604020202020204" pitchFamily="34" charset="0"/>
                <a:cs typeface="Arial" panose="020B0604020202020204" pitchFamily="34" charset="0"/>
              </a:rPr>
              <a:t>بالاستثمار مباحة بالضوابط الشرعية </a:t>
            </a:r>
            <a:r>
              <a:rPr lang="ar-DZ" sz="1000" dirty="0"/>
              <a:t/>
            </a:r>
            <a:br>
              <a:rPr lang="ar-DZ" sz="1000" dirty="0"/>
            </a:br>
            <a:endParaRPr lang="ar-IQ" sz="1000" dirty="0">
              <a:solidFill>
                <a:schemeClr val="tx1">
                  <a:lumMod val="50000"/>
                  <a:lumOff val="50000"/>
                </a:schemeClr>
              </a:solidFill>
              <a:latin typeface="+mj-lt"/>
            </a:endParaRPr>
          </a:p>
        </p:txBody>
      </p:sp>
      <p:sp>
        <p:nvSpPr>
          <p:cNvPr id="82" name="Rectangle 81"/>
          <p:cNvSpPr/>
          <p:nvPr/>
        </p:nvSpPr>
        <p:spPr>
          <a:xfrm>
            <a:off x="8170077" y="2031832"/>
            <a:ext cx="1831755" cy="1569660"/>
          </a:xfrm>
          <a:prstGeom prst="rect">
            <a:avLst/>
          </a:prstGeom>
        </p:spPr>
        <p:txBody>
          <a:bodyPr wrap="square">
            <a:spAutoFit/>
          </a:bodyPr>
          <a:lstStyle/>
          <a:p>
            <a:pPr algn="ctr" rtl="1"/>
            <a:r>
              <a:rPr lang="ar-DZ" sz="1200" b="1" dirty="0">
                <a:latin typeface="Arial" panose="020B0604020202020204" pitchFamily="34" charset="0"/>
                <a:cs typeface="Arial" panose="020B0604020202020204" pitchFamily="34" charset="0"/>
              </a:rPr>
              <a:t>يتناول </a:t>
            </a:r>
            <a:r>
              <a:rPr lang="ar-DZ" sz="1200" b="1" dirty="0" smtClean="0">
                <a:latin typeface="Arial" panose="020B0604020202020204" pitchFamily="34" charset="0"/>
                <a:cs typeface="Arial" panose="020B0604020202020204" pitchFamily="34" charset="0"/>
              </a:rPr>
              <a:t>هذا المعيار الوكالة بالاستثمار في شتى مجالاته أو بعضها</a:t>
            </a:r>
            <a:r>
              <a:rPr lang="ar-DZ" sz="1200" b="1" dirty="0">
                <a:latin typeface="Arial" panose="020B0604020202020204" pitchFamily="34" charset="0"/>
                <a:cs typeface="Arial" panose="020B0604020202020204" pitchFamily="34" charset="0"/>
              </a:rPr>
              <a:t>، وصلاحيات</a:t>
            </a:r>
            <a:br>
              <a:rPr lang="ar-DZ" sz="1200" b="1" dirty="0">
                <a:latin typeface="Arial" panose="020B0604020202020204" pitchFamily="34" charset="0"/>
                <a:cs typeface="Arial" panose="020B0604020202020204" pitchFamily="34" charset="0"/>
              </a:rPr>
            </a:br>
            <a:r>
              <a:rPr lang="ar-DZ" sz="1200" b="1" dirty="0">
                <a:latin typeface="Arial" panose="020B0604020202020204" pitchFamily="34" charset="0"/>
                <a:cs typeface="Arial" panose="020B0604020202020204" pitchFamily="34" charset="0"/>
              </a:rPr>
              <a:t>ومسؤوليات الموكل والوكيل بالاستثمار، ولا يتناول الوكالة </a:t>
            </a:r>
            <a:r>
              <a:rPr lang="ar-DZ" sz="1200" b="1" dirty="0" smtClean="0">
                <a:latin typeface="Arial" panose="020B0604020202020204" pitchFamily="34" charset="0"/>
                <a:cs typeface="Arial" panose="020B0604020202020204" pitchFamily="34" charset="0"/>
              </a:rPr>
              <a:t>بالتصرفات</a:t>
            </a: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عموما</a:t>
            </a:r>
            <a:r>
              <a:rPr lang="ar-DZ" sz="1200" b="1" dirty="0">
                <a:latin typeface="Arial" panose="020B0604020202020204" pitchFamily="34" charset="0"/>
                <a:cs typeface="Arial" panose="020B0604020202020204" pitchFamily="34" charset="0"/>
              </a:rPr>
              <a:t>، ولا تصرفات الفضولي؛ لأن لهما ً معيارا </a:t>
            </a:r>
            <a:r>
              <a:rPr lang="ar-DZ" sz="1200" b="1" dirty="0" smtClean="0">
                <a:latin typeface="Arial" panose="020B0604020202020204" pitchFamily="34" charset="0"/>
                <a:cs typeface="Arial" panose="020B0604020202020204" pitchFamily="34" charset="0"/>
              </a:rPr>
              <a:t>خاصا </a:t>
            </a: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endParaRPr lang="ar-IQ" sz="12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85" name="Rectangle 84"/>
          <p:cNvSpPr/>
          <p:nvPr/>
        </p:nvSpPr>
        <p:spPr>
          <a:xfrm>
            <a:off x="10185095" y="2249249"/>
            <a:ext cx="1831755" cy="2031325"/>
          </a:xfrm>
          <a:prstGeom prst="rect">
            <a:avLst/>
          </a:prstGeom>
        </p:spPr>
        <p:txBody>
          <a:bodyPr wrap="square">
            <a:spAutoFit/>
          </a:bodyPr>
          <a:lstStyle/>
          <a:p>
            <a:pPr algn="ctr"/>
            <a:r>
              <a:rPr lang="ar-DZ" sz="1400" b="1" dirty="0">
                <a:latin typeface="Arial" panose="020B0604020202020204" pitchFamily="34" charset="0"/>
                <a:cs typeface="Arial" panose="020B0604020202020204" pitchFamily="34" charset="0"/>
              </a:rPr>
              <a:t>يهدف هذا المعيار إلى بيان أحكام الوكالة بالاســتثمار في مجال المؤسسات</a:t>
            </a:r>
            <a:br>
              <a:rPr lang="ar-DZ" sz="1400" b="1" dirty="0">
                <a:latin typeface="Arial" panose="020B0604020202020204" pitchFamily="34" charset="0"/>
                <a:cs typeface="Arial" panose="020B0604020202020204" pitchFamily="34" charset="0"/>
              </a:rPr>
            </a:br>
            <a:r>
              <a:rPr lang="ar-DZ" sz="1400" b="1" dirty="0">
                <a:latin typeface="Arial" panose="020B0604020202020204" pitchFamily="34" charset="0"/>
                <a:cs typeface="Arial" panose="020B0604020202020204" pitchFamily="34" charset="0"/>
              </a:rPr>
              <a:t>المالية الإسلامية </a:t>
            </a:r>
            <a:r>
              <a:rPr lang="ar-DZ" sz="1400" b="1" dirty="0" smtClean="0">
                <a:latin typeface="Arial" panose="020B0604020202020204" pitchFamily="34" charset="0"/>
                <a:cs typeface="Arial" panose="020B0604020202020204" pitchFamily="34" charset="0"/>
              </a:rPr>
              <a:t>(المؤسسة/المؤسسات) وما </a:t>
            </a:r>
            <a:r>
              <a:rPr lang="ar-DZ" sz="1400" b="1" dirty="0">
                <a:latin typeface="Arial" panose="020B0604020202020204" pitchFamily="34" charset="0"/>
                <a:cs typeface="Arial" panose="020B0604020202020204" pitchFamily="34" charset="0"/>
              </a:rPr>
              <a:t>يشترط لصحتها وأحوالها وآثارها</a:t>
            </a:r>
            <a:br>
              <a:rPr lang="ar-DZ" sz="1400" b="1" dirty="0">
                <a:latin typeface="Arial" panose="020B0604020202020204" pitchFamily="34" charset="0"/>
                <a:cs typeface="Arial" panose="020B0604020202020204" pitchFamily="34" charset="0"/>
              </a:rPr>
            </a:br>
            <a:r>
              <a:rPr lang="ar-DZ" sz="1400" b="1" dirty="0">
                <a:latin typeface="Arial" panose="020B0604020202020204" pitchFamily="34" charset="0"/>
                <a:cs typeface="Arial" panose="020B0604020202020204" pitchFamily="34" charset="0"/>
              </a:rPr>
              <a:t>وتطبيقاتها المعاصرة </a:t>
            </a:r>
            <a:br>
              <a:rPr lang="ar-DZ" sz="1400" b="1" dirty="0">
                <a:latin typeface="Arial" panose="020B0604020202020204" pitchFamily="34" charset="0"/>
                <a:cs typeface="Arial" panose="020B0604020202020204" pitchFamily="34" charset="0"/>
              </a:rPr>
            </a:br>
            <a:endParaRPr lang="ar-IQ" sz="1400" b="1"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56" name="Group 54"/>
          <p:cNvGrpSpPr/>
          <p:nvPr/>
        </p:nvGrpSpPr>
        <p:grpSpPr>
          <a:xfrm>
            <a:off x="573978" y="4043493"/>
            <a:ext cx="1506358" cy="1058183"/>
            <a:chOff x="9684222" y="3362826"/>
            <a:chExt cx="1506358" cy="1198124"/>
          </a:xfrm>
        </p:grpSpPr>
        <p:sp>
          <p:nvSpPr>
            <p:cNvPr id="57" name="Rectangle 56"/>
            <p:cNvSpPr/>
            <p:nvPr/>
          </p:nvSpPr>
          <p:spPr>
            <a:xfrm flipH="1">
              <a:off x="9684222" y="3367944"/>
              <a:ext cx="1506358" cy="8703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sz="1600" b="1" dirty="0" smtClean="0">
                <a:latin typeface="Arial" panose="020B0604020202020204" pitchFamily="34" charset="0"/>
                <a:cs typeface="Arial" panose="020B0604020202020204" pitchFamily="34" charset="0"/>
              </a:endParaRPr>
            </a:p>
            <a:p>
              <a:pPr algn="ctr"/>
              <a:r>
                <a:rPr lang="ar-DZ" sz="1600" b="1" dirty="0" smtClean="0">
                  <a:latin typeface="Arial" panose="020B0604020202020204" pitchFamily="34" charset="0"/>
                  <a:cs typeface="Arial" panose="020B0604020202020204" pitchFamily="34" charset="0"/>
                </a:rPr>
                <a:t>صفة </a:t>
              </a:r>
              <a:r>
                <a:rPr lang="ar-DZ" sz="1600" b="1" dirty="0">
                  <a:latin typeface="Arial" panose="020B0604020202020204" pitchFamily="34" charset="0"/>
                  <a:cs typeface="Arial" panose="020B0604020202020204" pitchFamily="34" charset="0"/>
                </a:rPr>
                <a:t>الوكالة بالاستثمار </a:t>
              </a:r>
              <a:r>
                <a:rPr lang="ar-DZ" dirty="0"/>
                <a:t/>
              </a:r>
              <a:br>
                <a:rPr lang="ar-DZ" dirty="0"/>
              </a:br>
              <a:endParaRPr lang="ar-IQ" dirty="0">
                <a:latin typeface="Arial" panose="020B0604020202020204" pitchFamily="34" charset="0"/>
                <a:cs typeface="Arial" panose="020B0604020202020204" pitchFamily="34" charset="0"/>
              </a:endParaRPr>
            </a:p>
          </p:txBody>
        </p:sp>
        <p:cxnSp>
          <p:nvCxnSpPr>
            <p:cNvPr id="58" name="Straight Connector 13"/>
            <p:cNvCxnSpPr/>
            <p:nvPr/>
          </p:nvCxnSpPr>
          <p:spPr>
            <a:xfrm>
              <a:off x="10446217" y="3362826"/>
              <a:ext cx="2" cy="1198124"/>
            </a:xfrm>
            <a:prstGeom prst="line">
              <a:avLst/>
            </a:prstGeom>
            <a:ln w="12700">
              <a:solidFill>
                <a:schemeClr val="accent5"/>
              </a:solidFill>
              <a:prstDash val="sysDot"/>
              <a:tailEnd type="oval"/>
            </a:ln>
          </p:spPr>
          <p:style>
            <a:lnRef idx="1">
              <a:schemeClr val="accent1"/>
            </a:lnRef>
            <a:fillRef idx="0">
              <a:schemeClr val="accent1"/>
            </a:fillRef>
            <a:effectRef idx="0">
              <a:schemeClr val="accent1"/>
            </a:effectRef>
            <a:fontRef idx="minor">
              <a:schemeClr val="tx1"/>
            </a:fontRef>
          </p:style>
        </p:cxnSp>
      </p:grpSp>
      <p:sp>
        <p:nvSpPr>
          <p:cNvPr id="62" name="Rectangle 61"/>
          <p:cNvSpPr/>
          <p:nvPr/>
        </p:nvSpPr>
        <p:spPr>
          <a:xfrm>
            <a:off x="420591" y="5170442"/>
            <a:ext cx="1831755" cy="1384995"/>
          </a:xfrm>
          <a:prstGeom prst="rect">
            <a:avLst/>
          </a:prstGeom>
        </p:spPr>
        <p:txBody>
          <a:bodyPr wrap="square">
            <a:spAutoFit/>
          </a:bodyPr>
          <a:lstStyle/>
          <a:p>
            <a:pPr algn="ctr"/>
            <a:r>
              <a:rPr lang="ar-DZ" sz="1400" b="1" dirty="0" smtClean="0">
                <a:latin typeface="Arial" panose="020B0604020202020204" pitchFamily="34" charset="0"/>
                <a:cs typeface="Arial" panose="020B0604020202020204" pitchFamily="34" charset="0"/>
              </a:rPr>
              <a:t>لازمة في تطبيقات المؤسسات (بأجر أو بتعهد)</a:t>
            </a:r>
          </a:p>
          <a:p>
            <a:pPr algn="ctr"/>
            <a:r>
              <a:rPr lang="ar-DZ" sz="1400" b="1" dirty="0" smtClean="0">
                <a:latin typeface="Arial" panose="020B0604020202020204" pitchFamily="34" charset="0"/>
                <a:cs typeface="Arial" panose="020B0604020202020204" pitchFamily="34" charset="0"/>
              </a:rPr>
              <a:t>يمكن اشتراط حق الفسخ ي حالات محددة</a:t>
            </a:r>
          </a:p>
          <a:p>
            <a:pPr algn="ctr"/>
            <a:r>
              <a:rPr lang="ar-DZ" sz="1400" b="1" dirty="0" smtClean="0">
                <a:latin typeface="Arial" panose="020B0604020202020204" pitchFamily="34" charset="0"/>
                <a:cs typeface="Arial" panose="020B0604020202020204" pitchFamily="34" charset="0"/>
              </a:rPr>
              <a:t>انتهاء المدة لا يسري على تصفية آثار العمليات السابقة </a:t>
            </a:r>
            <a:endParaRPr lang="ar-IQ" sz="1400" b="1"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63" name="Group 53"/>
          <p:cNvGrpSpPr/>
          <p:nvPr/>
        </p:nvGrpSpPr>
        <p:grpSpPr>
          <a:xfrm>
            <a:off x="2775708" y="3645281"/>
            <a:ext cx="1717758" cy="1073475"/>
            <a:chOff x="7628522" y="2636111"/>
            <a:chExt cx="1717758" cy="2326996"/>
          </a:xfrm>
        </p:grpSpPr>
        <p:sp>
          <p:nvSpPr>
            <p:cNvPr id="64" name="Rectangle 63"/>
            <p:cNvSpPr/>
            <p:nvPr/>
          </p:nvSpPr>
          <p:spPr>
            <a:xfrm flipH="1">
              <a:off x="7628522" y="2636111"/>
              <a:ext cx="1717758" cy="15827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DZ" b="1" dirty="0" smtClean="0">
                  <a:latin typeface="Arial" panose="020B0604020202020204" pitchFamily="34" charset="0"/>
                  <a:cs typeface="Arial" panose="020B0604020202020204" pitchFamily="34" charset="0"/>
                </a:rPr>
                <a:t>أجرة الوكالة</a:t>
              </a:r>
              <a:endParaRPr lang="ar-IQ" b="1" dirty="0">
                <a:latin typeface="Arial" panose="020B0604020202020204" pitchFamily="34" charset="0"/>
                <a:cs typeface="Arial" panose="020B0604020202020204" pitchFamily="34" charset="0"/>
              </a:endParaRPr>
            </a:p>
          </p:txBody>
        </p:sp>
        <p:cxnSp>
          <p:nvCxnSpPr>
            <p:cNvPr id="65" name="Straight Connector 14"/>
            <p:cNvCxnSpPr>
              <a:stCxn id="64" idx="2"/>
            </p:cNvCxnSpPr>
            <p:nvPr/>
          </p:nvCxnSpPr>
          <p:spPr>
            <a:xfrm>
              <a:off x="8487401" y="4218867"/>
              <a:ext cx="0" cy="744240"/>
            </a:xfrm>
            <a:prstGeom prst="line">
              <a:avLst/>
            </a:prstGeom>
            <a:ln w="12700">
              <a:solidFill>
                <a:schemeClr val="accent4"/>
              </a:solidFill>
              <a:prstDash val="sysDot"/>
              <a:tailEnd type="oval"/>
            </a:ln>
          </p:spPr>
          <p:style>
            <a:lnRef idx="1">
              <a:schemeClr val="accent1"/>
            </a:lnRef>
            <a:fillRef idx="0">
              <a:schemeClr val="accent1"/>
            </a:fillRef>
            <a:effectRef idx="0">
              <a:schemeClr val="accent1"/>
            </a:effectRef>
            <a:fontRef idx="minor">
              <a:schemeClr val="tx1"/>
            </a:fontRef>
          </p:style>
        </p:cxnSp>
      </p:grpSp>
      <p:sp>
        <p:nvSpPr>
          <p:cNvPr id="66" name="Rectangle 65"/>
          <p:cNvSpPr/>
          <p:nvPr/>
        </p:nvSpPr>
        <p:spPr>
          <a:xfrm>
            <a:off x="2718709" y="4813195"/>
            <a:ext cx="1831755" cy="1754326"/>
          </a:xfrm>
          <a:prstGeom prst="rect">
            <a:avLst/>
          </a:prstGeom>
        </p:spPr>
        <p:txBody>
          <a:bodyPr wrap="square">
            <a:spAutoFit/>
          </a:bodyPr>
          <a:lstStyle/>
          <a:p>
            <a:pPr algn="ctr" rtl="1"/>
            <a:r>
              <a:rPr lang="ar-DZ" sz="1200" b="1" dirty="0" smtClean="0">
                <a:latin typeface="Arial" panose="020B0604020202020204" pitchFamily="34" charset="0"/>
                <a:cs typeface="Arial" panose="020B0604020202020204" pitchFamily="34" charset="0"/>
              </a:rPr>
              <a:t>يشترط العلم بها بمبلغ مقطوع ، بنسبة من المال المستثمر، بمؤشر منضبط مع تحديد الفترة الأولى ،ووضع حد أدنى وحد أعلى،</a:t>
            </a:r>
          </a:p>
          <a:p>
            <a:pPr algn="ctr" rtl="1"/>
            <a:r>
              <a:rPr lang="ar-DZ" sz="1200" b="1" dirty="0" smtClean="0">
                <a:latin typeface="Arial" panose="020B0604020202020204" pitchFamily="34" charset="0"/>
                <a:cs typeface="Arial" panose="020B0604020202020204" pitchFamily="34" charset="0"/>
              </a:rPr>
              <a:t>يرجع إلى أجرة المثل (إذا لم تحدد الأجرة رجع إلى أجرة المثل، إذا توقف الوكيل عن إتمام العمل بعد الشروع ،وتحقيق منفعة للموكل </a:t>
            </a:r>
            <a:endParaRPr lang="ar-IQ" sz="1200" b="1" dirty="0">
              <a:latin typeface="Arial" panose="020B0604020202020204" pitchFamily="34" charset="0"/>
              <a:cs typeface="Arial" panose="020B0604020202020204" pitchFamily="34" charset="0"/>
            </a:endParaRPr>
          </a:p>
        </p:txBody>
      </p:sp>
      <p:grpSp>
        <p:nvGrpSpPr>
          <p:cNvPr id="67" name="Group 52"/>
          <p:cNvGrpSpPr/>
          <p:nvPr/>
        </p:nvGrpSpPr>
        <p:grpSpPr>
          <a:xfrm>
            <a:off x="5419530" y="582033"/>
            <a:ext cx="2103380" cy="1411197"/>
            <a:chOff x="5039372" y="1856185"/>
            <a:chExt cx="2103380" cy="2745400"/>
          </a:xfrm>
        </p:grpSpPr>
        <p:sp>
          <p:nvSpPr>
            <p:cNvPr id="68" name="Rectangle 67"/>
            <p:cNvSpPr/>
            <p:nvPr/>
          </p:nvSpPr>
          <p:spPr>
            <a:xfrm>
              <a:off x="5039372" y="1856185"/>
              <a:ext cx="2103380" cy="170123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DZ" sz="1600" b="1" dirty="0" smtClean="0">
                  <a:latin typeface="Arial" panose="020B0604020202020204" pitchFamily="34" charset="0"/>
                  <a:cs typeface="Arial" panose="020B0604020202020204" pitchFamily="34" charset="0"/>
                </a:rPr>
                <a:t>تعريف الوكالة بالاستثمار</a:t>
              </a:r>
              <a:endParaRPr lang="ar-IQ" sz="1600" b="1" dirty="0">
                <a:latin typeface="Arial" panose="020B0604020202020204" pitchFamily="34" charset="0"/>
                <a:cs typeface="Arial" panose="020B0604020202020204" pitchFamily="34" charset="0"/>
              </a:endParaRPr>
            </a:p>
          </p:txBody>
        </p:sp>
        <p:cxnSp>
          <p:nvCxnSpPr>
            <p:cNvPr id="69" name="Straight Connector 12"/>
            <p:cNvCxnSpPr>
              <a:stCxn id="68" idx="2"/>
            </p:cNvCxnSpPr>
            <p:nvPr/>
          </p:nvCxnSpPr>
          <p:spPr>
            <a:xfrm>
              <a:off x="6091062" y="3557419"/>
              <a:ext cx="0" cy="1044166"/>
            </a:xfrm>
            <a:prstGeom prst="line">
              <a:avLst/>
            </a:prstGeom>
            <a:ln w="12700">
              <a:solidFill>
                <a:schemeClr val="accent3"/>
              </a:solidFill>
              <a:prstDash val="sysDot"/>
              <a:tailEnd type="oval"/>
            </a:ln>
          </p:spPr>
          <p:style>
            <a:lnRef idx="1">
              <a:schemeClr val="accent1"/>
            </a:lnRef>
            <a:fillRef idx="0">
              <a:schemeClr val="accent1"/>
            </a:fillRef>
            <a:effectRef idx="0">
              <a:schemeClr val="accent1"/>
            </a:effectRef>
            <a:fontRef idx="minor">
              <a:schemeClr val="tx1"/>
            </a:fontRef>
          </p:style>
        </p:cxnSp>
      </p:grpSp>
      <p:sp>
        <p:nvSpPr>
          <p:cNvPr id="70" name="Rectangle 69"/>
          <p:cNvSpPr/>
          <p:nvPr/>
        </p:nvSpPr>
        <p:spPr>
          <a:xfrm>
            <a:off x="5271911" y="4421108"/>
            <a:ext cx="2483556" cy="2677656"/>
          </a:xfrm>
          <a:prstGeom prst="rect">
            <a:avLst/>
          </a:prstGeom>
        </p:spPr>
        <p:txBody>
          <a:bodyPr wrap="square">
            <a:spAutoFit/>
          </a:bodyPr>
          <a:lstStyle/>
          <a:p>
            <a:pPr algn="ctr" rtl="1"/>
            <a:r>
              <a:rPr lang="ar-DZ" sz="1200" b="1" dirty="0" smtClean="0">
                <a:latin typeface="Arial" panose="020B0604020202020204" pitchFamily="34" charset="0"/>
                <a:cs typeface="Arial" panose="020B0604020202020204" pitchFamily="34" charset="0"/>
              </a:rPr>
              <a:t>-يجب تحديده </a:t>
            </a:r>
            <a:r>
              <a:rPr lang="ar-DZ" sz="1200" b="1" dirty="0">
                <a:latin typeface="Arial" panose="020B0604020202020204" pitchFamily="34" charset="0"/>
                <a:cs typeface="Arial" panose="020B0604020202020204" pitchFamily="34" charset="0"/>
              </a:rPr>
              <a:t>ســواء </a:t>
            </a:r>
            <a:r>
              <a:rPr lang="ar-DZ" sz="1200" b="1" dirty="0" smtClean="0">
                <a:latin typeface="Arial" panose="020B0604020202020204" pitchFamily="34" charset="0"/>
                <a:cs typeface="Arial" panose="020B0604020202020204" pitchFamily="34" charset="0"/>
              </a:rPr>
              <a:t>يقدم </a:t>
            </a:r>
            <a:r>
              <a:rPr lang="ar-DZ" sz="1200" b="1" dirty="0">
                <a:latin typeface="Arial" panose="020B0604020202020204" pitchFamily="34" charset="0"/>
                <a:cs typeface="Arial" panose="020B0604020202020204" pitchFamily="34" charset="0"/>
              </a:rPr>
              <a:t>جملة، أو </a:t>
            </a:r>
            <a:r>
              <a:rPr lang="ar-DZ" sz="1200" b="1" dirty="0" smtClean="0">
                <a:latin typeface="Arial" panose="020B0604020202020204" pitchFamily="34" charset="0"/>
                <a:cs typeface="Arial" panose="020B0604020202020204" pitchFamily="34" charset="0"/>
              </a:rPr>
              <a:t>على دفعات </a:t>
            </a:r>
          </a:p>
          <a:p>
            <a:pPr algn="ctr" rtl="1"/>
            <a:r>
              <a:rPr lang="ar-DZ" sz="1200" b="1" dirty="0" smtClean="0">
                <a:latin typeface="Arial" panose="020B0604020202020204" pitchFamily="34" charset="0"/>
                <a:cs typeface="Arial" panose="020B0604020202020204" pitchFamily="34" charset="0"/>
              </a:rPr>
              <a:t>-مصروفات الاستثمار على الموكل، ولا يجوز تأجيل دفعها،</a:t>
            </a:r>
            <a:r>
              <a:rPr lang="ar-DZ" sz="1200" dirty="0"/>
              <a:t> </a:t>
            </a:r>
            <a:r>
              <a:rPr lang="ar-DZ" sz="1200" b="1" dirty="0">
                <a:latin typeface="Arial" panose="020B0604020202020204" pitchFamily="34" charset="0"/>
                <a:cs typeface="Arial" panose="020B0604020202020204" pitchFamily="34" charset="0"/>
              </a:rPr>
              <a:t>أو ربط دفعها بنتائج </a:t>
            </a:r>
            <a:r>
              <a:rPr lang="ar-DZ" sz="1200" b="1" dirty="0" smtClean="0">
                <a:latin typeface="Arial" panose="020B0604020202020204" pitchFamily="34" charset="0"/>
                <a:cs typeface="Arial" panose="020B0604020202020204" pitchFamily="34" charset="0"/>
              </a:rPr>
              <a:t>الاســتثمار، رواتب الموظفين على الوكيل إذا كان شخصا معنويا,</a:t>
            </a:r>
          </a:p>
          <a:p>
            <a:pPr algn="ctr" rtl="1"/>
            <a:r>
              <a:rPr lang="ar-DZ" sz="1200" b="1" dirty="0" smtClean="0">
                <a:latin typeface="Arial" panose="020B0604020202020204" pitchFamily="34" charset="0"/>
                <a:cs typeface="Arial" panose="020B0604020202020204" pitchFamily="34" charset="0"/>
              </a:rPr>
              <a:t>-يجوز البدء بالاستثمار قبل تسلم المال باستدانة عن الموكل، بإقراض الوكيل من ماله (لا يجر نفعا)، </a:t>
            </a:r>
          </a:p>
          <a:p>
            <a:pPr algn="ctr" rtl="1"/>
            <a:r>
              <a:rPr lang="ar-DZ" sz="1200" b="1" dirty="0" smtClean="0">
                <a:latin typeface="Arial" panose="020B0604020202020204" pitchFamily="34" charset="0"/>
                <a:cs typeface="Arial" panose="020B0604020202020204" pitchFamily="34" charset="0"/>
              </a:rPr>
              <a:t>-يجوز تجنيب جزء من الربح لتكوين احتياطي معدل الأرباح,</a:t>
            </a:r>
          </a:p>
          <a:p>
            <a:pPr algn="ctr" rtl="1"/>
            <a:r>
              <a:rPr lang="ar-DZ" sz="1200" b="1" dirty="0" smtClean="0">
                <a:latin typeface="Arial" panose="020B0604020202020204" pitchFamily="34" charset="0"/>
                <a:cs typeface="Arial" panose="020B0604020202020204" pitchFamily="34" charset="0"/>
              </a:rPr>
              <a:t>-الربح للموكل إلا إذا حدد  ربح متوقع وأن ما زاد عليه يستحقه الوكيل (كليا أو جزئيا)</a:t>
            </a: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endParaRPr lang="ar-IQ" sz="1200" b="1"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71" name="Group 51"/>
          <p:cNvGrpSpPr/>
          <p:nvPr/>
        </p:nvGrpSpPr>
        <p:grpSpPr>
          <a:xfrm>
            <a:off x="8217075" y="3549823"/>
            <a:ext cx="1738698" cy="1168933"/>
            <a:chOff x="2859582" y="2531958"/>
            <a:chExt cx="1738698" cy="2326994"/>
          </a:xfrm>
        </p:grpSpPr>
        <p:sp>
          <p:nvSpPr>
            <p:cNvPr id="74" name="Rectangle 73"/>
            <p:cNvSpPr/>
            <p:nvPr/>
          </p:nvSpPr>
          <p:spPr>
            <a:xfrm>
              <a:off x="2859582" y="2531958"/>
              <a:ext cx="1738698" cy="13459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DZ" sz="1600" b="1" dirty="0" smtClean="0">
                  <a:latin typeface="Arial" panose="020B0604020202020204" pitchFamily="34" charset="0"/>
                  <a:cs typeface="Arial" panose="020B0604020202020204" pitchFamily="34" charset="0"/>
                </a:rPr>
                <a:t>العناصر الأخرى المتبقية</a:t>
              </a:r>
            </a:p>
          </p:txBody>
        </p:sp>
        <p:cxnSp>
          <p:nvCxnSpPr>
            <p:cNvPr id="77" name="Straight Connector 11"/>
            <p:cNvCxnSpPr>
              <a:stCxn id="74" idx="2"/>
            </p:cNvCxnSpPr>
            <p:nvPr/>
          </p:nvCxnSpPr>
          <p:spPr>
            <a:xfrm>
              <a:off x="3728931" y="3877923"/>
              <a:ext cx="5888" cy="981029"/>
            </a:xfrm>
            <a:prstGeom prst="line">
              <a:avLst/>
            </a:prstGeom>
            <a:ln w="12700">
              <a:solidFill>
                <a:schemeClr val="accent2"/>
              </a:solidFill>
              <a:prstDash val="sysDot"/>
              <a:tailEnd type="oval"/>
            </a:ln>
          </p:spPr>
          <p:style>
            <a:lnRef idx="1">
              <a:schemeClr val="accent1"/>
            </a:lnRef>
            <a:fillRef idx="0">
              <a:schemeClr val="accent1"/>
            </a:fillRef>
            <a:effectRef idx="0">
              <a:schemeClr val="accent1"/>
            </a:effectRef>
            <a:fontRef idx="minor">
              <a:schemeClr val="tx1"/>
            </a:fontRef>
          </p:style>
        </p:cxnSp>
      </p:grpSp>
      <p:sp>
        <p:nvSpPr>
          <p:cNvPr id="80" name="Rectangle 79"/>
          <p:cNvSpPr/>
          <p:nvPr/>
        </p:nvSpPr>
        <p:spPr>
          <a:xfrm>
            <a:off x="8217075" y="4718756"/>
            <a:ext cx="1831755" cy="461665"/>
          </a:xfrm>
          <a:prstGeom prst="rect">
            <a:avLst/>
          </a:prstGeom>
        </p:spPr>
        <p:txBody>
          <a:bodyPr wrap="square">
            <a:spAutoFit/>
          </a:bodyPr>
          <a:lstStyle/>
          <a:p>
            <a:pPr algn="ctr" rtl="1"/>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endParaRPr lang="ar-IQ" sz="12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9" name="Rectangle 28"/>
          <p:cNvSpPr/>
          <p:nvPr/>
        </p:nvSpPr>
        <p:spPr>
          <a:xfrm>
            <a:off x="8137647" y="4696883"/>
            <a:ext cx="2015019" cy="1815882"/>
          </a:xfrm>
          <a:prstGeom prst="rect">
            <a:avLst/>
          </a:prstGeom>
        </p:spPr>
        <p:txBody>
          <a:bodyPr wrap="square">
            <a:spAutoFit/>
          </a:bodyPr>
          <a:lstStyle/>
          <a:p>
            <a:pPr algn="ctr"/>
            <a:r>
              <a:rPr lang="ar-DZ" sz="1400" b="1" dirty="0">
                <a:latin typeface="Arial" panose="020B0604020202020204" pitchFamily="34" charset="0"/>
                <a:cs typeface="Arial" panose="020B0604020202020204" pitchFamily="34" charset="0"/>
              </a:rPr>
              <a:t>ضمان الوكيل </a:t>
            </a:r>
            <a:r>
              <a:rPr lang="ar-DZ" sz="1400" b="1" dirty="0" smtClean="0">
                <a:latin typeface="Arial" panose="020B0604020202020204" pitchFamily="34" charset="0"/>
                <a:cs typeface="Arial" panose="020B0604020202020204" pitchFamily="34" charset="0"/>
              </a:rPr>
              <a:t>بالاستثمار</a:t>
            </a:r>
          </a:p>
          <a:p>
            <a:pPr algn="ctr"/>
            <a:r>
              <a:rPr lang="ar-DZ" sz="1400" b="1" dirty="0">
                <a:latin typeface="Arial" panose="020B0604020202020204" pitchFamily="34" charset="0"/>
                <a:cs typeface="Arial" panose="020B0604020202020204" pitchFamily="34" charset="0"/>
              </a:rPr>
              <a:t>تعلق حكم العقد وحقوقه </a:t>
            </a:r>
            <a:br>
              <a:rPr lang="ar-DZ" sz="1400" b="1" dirty="0">
                <a:latin typeface="Arial" panose="020B0604020202020204" pitchFamily="34" charset="0"/>
                <a:cs typeface="Arial" panose="020B0604020202020204" pitchFamily="34" charset="0"/>
              </a:rPr>
            </a:br>
            <a:r>
              <a:rPr lang="ar-DZ" sz="1400" b="1" dirty="0">
                <a:latin typeface="Arial" panose="020B0604020202020204" pitchFamily="34" charset="0"/>
                <a:cs typeface="Arial" panose="020B0604020202020204" pitchFamily="34" charset="0"/>
              </a:rPr>
              <a:t>توكيل الوكيل بالاستثمار َ غيره فيما ُو ِّكل به </a:t>
            </a:r>
            <a:br>
              <a:rPr lang="ar-DZ" sz="1400" b="1" dirty="0">
                <a:latin typeface="Arial" panose="020B0604020202020204" pitchFamily="34" charset="0"/>
                <a:cs typeface="Arial" panose="020B0604020202020204" pitchFamily="34" charset="0"/>
              </a:rPr>
            </a:br>
            <a:r>
              <a:rPr lang="ar-DZ" sz="1400" b="1" dirty="0">
                <a:latin typeface="Arial" panose="020B0604020202020204" pitchFamily="34" charset="0"/>
                <a:cs typeface="Arial" panose="020B0604020202020204" pitchFamily="34" charset="0"/>
              </a:rPr>
              <a:t>تقييد الوكالة بالاستثمار </a:t>
            </a:r>
            <a:br>
              <a:rPr lang="ar-DZ" sz="1400" b="1" dirty="0">
                <a:latin typeface="Arial" panose="020B0604020202020204" pitchFamily="34" charset="0"/>
                <a:cs typeface="Arial" panose="020B0604020202020204" pitchFamily="34" charset="0"/>
              </a:rPr>
            </a:br>
            <a:r>
              <a:rPr lang="ar-DZ" sz="1400" b="1" dirty="0">
                <a:latin typeface="Arial" panose="020B0604020202020204" pitchFamily="34" charset="0"/>
                <a:cs typeface="Arial" panose="020B0604020202020204" pitchFamily="34" charset="0"/>
              </a:rPr>
              <a:t>أحكام الوكالة بالاستثمار </a:t>
            </a:r>
            <a:br>
              <a:rPr lang="ar-DZ" sz="1400" b="1" dirty="0">
                <a:latin typeface="Arial" panose="020B0604020202020204" pitchFamily="34" charset="0"/>
                <a:cs typeface="Arial" panose="020B0604020202020204" pitchFamily="34" charset="0"/>
              </a:rPr>
            </a:br>
            <a:r>
              <a:rPr lang="ar-DZ" sz="1400" b="1" dirty="0">
                <a:latin typeface="Arial" panose="020B0604020202020204" pitchFamily="34" charset="0"/>
                <a:cs typeface="Arial" panose="020B0604020202020204" pitchFamily="34" charset="0"/>
              </a:rPr>
              <a:t>التطبيقات المعاصرة للوكالة بالاستثمار </a:t>
            </a:r>
            <a:endParaRPr lang="ar-IQ" sz="1400" b="1" dirty="0">
              <a:latin typeface="Arial" panose="020B0604020202020204" pitchFamily="34" charset="0"/>
              <a:cs typeface="Arial" panose="020B0604020202020204" pitchFamily="34" charset="0"/>
            </a:endParaRPr>
          </a:p>
        </p:txBody>
      </p:sp>
      <p:grpSp>
        <p:nvGrpSpPr>
          <p:cNvPr id="83" name="Group 50"/>
          <p:cNvGrpSpPr/>
          <p:nvPr/>
        </p:nvGrpSpPr>
        <p:grpSpPr>
          <a:xfrm>
            <a:off x="10492270" y="4118151"/>
            <a:ext cx="1506358" cy="1038671"/>
            <a:chOff x="1030292" y="3367944"/>
            <a:chExt cx="1506358" cy="2068488"/>
          </a:xfrm>
        </p:grpSpPr>
        <p:sp>
          <p:nvSpPr>
            <p:cNvPr id="86" name="Rectangle 85"/>
            <p:cNvSpPr/>
            <p:nvPr/>
          </p:nvSpPr>
          <p:spPr>
            <a:xfrm>
              <a:off x="1030292" y="3367944"/>
              <a:ext cx="1506358" cy="13549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DZ" b="1" dirty="0" smtClean="0">
                  <a:latin typeface="Arial" panose="020B0604020202020204" pitchFamily="34" charset="0"/>
                  <a:cs typeface="Arial" panose="020B0604020202020204" pitchFamily="34" charset="0"/>
                </a:rPr>
                <a:t>تاريخ إصدار المعيار</a:t>
              </a:r>
              <a:endParaRPr lang="ar-IQ" b="1" dirty="0">
                <a:latin typeface="Arial" panose="020B0604020202020204" pitchFamily="34" charset="0"/>
                <a:cs typeface="Arial" panose="020B0604020202020204" pitchFamily="34" charset="0"/>
              </a:endParaRPr>
            </a:p>
          </p:txBody>
        </p:sp>
        <p:cxnSp>
          <p:nvCxnSpPr>
            <p:cNvPr id="87" name="Straight Connector 10"/>
            <p:cNvCxnSpPr/>
            <p:nvPr/>
          </p:nvCxnSpPr>
          <p:spPr>
            <a:xfrm>
              <a:off x="1783471" y="4874302"/>
              <a:ext cx="0" cy="562130"/>
            </a:xfrm>
            <a:prstGeom prst="line">
              <a:avLst/>
            </a:prstGeom>
            <a:ln w="12700">
              <a:prstDash val="sysDot"/>
              <a:tailEnd type="oval"/>
            </a:ln>
          </p:spPr>
          <p:style>
            <a:lnRef idx="1">
              <a:schemeClr val="accent1"/>
            </a:lnRef>
            <a:fillRef idx="0">
              <a:schemeClr val="accent1"/>
            </a:fillRef>
            <a:effectRef idx="0">
              <a:schemeClr val="accent1"/>
            </a:effectRef>
            <a:fontRef idx="minor">
              <a:schemeClr val="tx1"/>
            </a:fontRef>
          </p:style>
        </p:cxnSp>
      </p:grpSp>
      <p:sp>
        <p:nvSpPr>
          <p:cNvPr id="90" name="Rectangle 89"/>
          <p:cNvSpPr/>
          <p:nvPr/>
        </p:nvSpPr>
        <p:spPr>
          <a:xfrm>
            <a:off x="10492270" y="5156822"/>
            <a:ext cx="1435262" cy="830997"/>
          </a:xfrm>
          <a:prstGeom prst="rect">
            <a:avLst/>
          </a:prstGeom>
        </p:spPr>
        <p:txBody>
          <a:bodyPr wrap="square">
            <a:spAutoFit/>
          </a:bodyPr>
          <a:lstStyle/>
          <a:p>
            <a:pPr algn="ctr"/>
            <a:r>
              <a:rPr lang="ar-DZ" sz="1600" b="1" dirty="0" smtClean="0">
                <a:latin typeface="Arial" panose="020B0604020202020204" pitchFamily="34" charset="0"/>
                <a:cs typeface="Arial" panose="020B0604020202020204" pitchFamily="34" charset="0"/>
              </a:rPr>
              <a:t>تم إصدار هذا المعيار بتاريخ </a:t>
            </a:r>
          </a:p>
          <a:p>
            <a:pPr algn="ctr"/>
            <a:r>
              <a:rPr lang="ar-DZ" sz="1600" b="1" dirty="0" smtClean="0">
                <a:latin typeface="Arial" panose="020B0604020202020204" pitchFamily="34" charset="0"/>
                <a:cs typeface="Arial" panose="020B0604020202020204" pitchFamily="34" charset="0"/>
              </a:rPr>
              <a:t> 29 ماي 2011</a:t>
            </a:r>
            <a:endParaRPr lang="ar-IQ" sz="1600" b="1" dirty="0">
              <a:latin typeface="Arial" panose="020B0604020202020204" pitchFamily="34" charset="0"/>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78864342"/>
      </p:ext>
    </p:extLst>
  </p:cSld>
  <p:clrMapOvr>
    <a:masterClrMapping/>
  </p:clrMapOvr>
  <mc:AlternateContent xmlns:mc="http://schemas.openxmlformats.org/markup-compatibility/2006" xmlns:p14="http://schemas.microsoft.com/office/powerpoint/2010/main">
    <mc:Choice Requires="p14">
      <p:transition p14:dur="0" advTm="173416"/>
    </mc:Choice>
    <mc:Fallback xmlns="">
      <p:transition advTm="173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536195" y="1196812"/>
            <a:ext cx="5557739" cy="748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r" rtl="1"/>
            <a:endParaRPr lang="ar-DZ" sz="1400" b="1" dirty="0" smtClean="0">
              <a:latin typeface="Arial" panose="020B0604020202020204" pitchFamily="34" charset="0"/>
              <a:cs typeface="Arial" panose="020B0604020202020204" pitchFamily="34" charset="0"/>
            </a:endParaRPr>
          </a:p>
          <a:p>
            <a:pPr algn="r" rtl="1"/>
            <a:endParaRPr lang="ar-DZ" sz="1400" b="1" dirty="0" smtClean="0">
              <a:latin typeface="Arial" panose="020B0604020202020204" pitchFamily="34" charset="0"/>
              <a:cs typeface="Arial" panose="020B0604020202020204" pitchFamily="34" charset="0"/>
            </a:endParaRPr>
          </a:p>
          <a:p>
            <a:pPr algn="r" rtl="1"/>
            <a:endParaRPr lang="ar-DZ" sz="1400" b="1" dirty="0">
              <a:latin typeface="Arial" panose="020B0604020202020204" pitchFamily="34" charset="0"/>
              <a:cs typeface="Arial" panose="020B0604020202020204" pitchFamily="34" charset="0"/>
            </a:endParaRPr>
          </a:p>
          <a:p>
            <a:pPr algn="r" rtl="1"/>
            <a:r>
              <a:rPr lang="ar-DZ" sz="1400" b="1" u="sng" dirty="0" smtClean="0">
                <a:latin typeface="Arial" panose="020B0604020202020204" pitchFamily="34" charset="0"/>
                <a:cs typeface="Arial" panose="020B0604020202020204" pitchFamily="34" charset="0"/>
              </a:rPr>
              <a:t>التوكيل </a:t>
            </a:r>
            <a:r>
              <a:rPr lang="ar-DZ" sz="1400" b="1" u="sng" dirty="0">
                <a:latin typeface="Arial" panose="020B0604020202020204" pitchFamily="34" charset="0"/>
                <a:cs typeface="Arial" panose="020B0604020202020204" pitchFamily="34" charset="0"/>
              </a:rPr>
              <a:t>في المتاجرة </a:t>
            </a:r>
            <a:r>
              <a:rPr lang="ar-DZ" sz="1400" b="1" u="sng" dirty="0" smtClean="0">
                <a:latin typeface="Arial" panose="020B0604020202020204" pitchFamily="34" charset="0"/>
                <a:cs typeface="Arial" panose="020B0604020202020204" pitchFamily="34" charset="0"/>
              </a:rPr>
              <a:t>بالعملات</a:t>
            </a:r>
            <a:r>
              <a:rPr lang="ar-DZ" sz="1200" b="1" dirty="0" smtClean="0">
                <a:solidFill>
                  <a:schemeClr val="bg1"/>
                </a:solidFill>
                <a:latin typeface="Arial" panose="020B0604020202020204" pitchFamily="34" charset="0"/>
                <a:cs typeface="Arial" panose="020B0604020202020204" pitchFamily="34" charset="0"/>
              </a:rPr>
              <a:t>:  يجوز </a:t>
            </a:r>
            <a:r>
              <a:rPr lang="ar-DZ" sz="1200" b="1" dirty="0">
                <a:solidFill>
                  <a:schemeClr val="bg1"/>
                </a:solidFill>
                <a:latin typeface="Arial" panose="020B0604020202020204" pitchFamily="34" charset="0"/>
                <a:cs typeface="Arial" panose="020B0604020202020204" pitchFamily="34" charset="0"/>
              </a:rPr>
              <a:t>توكيل الغير </a:t>
            </a:r>
            <a:r>
              <a:rPr lang="ar-DZ" sz="1200" b="1" dirty="0" smtClean="0">
                <a:solidFill>
                  <a:schemeClr val="bg1"/>
                </a:solidFill>
                <a:latin typeface="Arial" panose="020B0604020202020204" pitchFamily="34" charset="0"/>
                <a:cs typeface="Arial" panose="020B0604020202020204" pitchFamily="34" charset="0"/>
              </a:rPr>
              <a:t>بالقبض</a:t>
            </a:r>
            <a:r>
              <a:rPr lang="ar-DZ" sz="1200" b="1" dirty="0">
                <a:solidFill>
                  <a:schemeClr val="bg1"/>
                </a:solidFill>
                <a:latin typeface="Arial" panose="020B0604020202020204" pitchFamily="34" charset="0"/>
                <a:cs typeface="Arial" panose="020B0604020202020204" pitchFamily="34" charset="0"/>
              </a:rPr>
              <a:t> </a:t>
            </a:r>
            <a:r>
              <a:rPr lang="ar-DZ" sz="1200" b="1" dirty="0" smtClean="0">
                <a:solidFill>
                  <a:schemeClr val="bg1"/>
                </a:solidFill>
                <a:latin typeface="Arial" panose="020B0604020202020204" pitchFamily="34" charset="0"/>
                <a:cs typeface="Arial" panose="020B0604020202020204" pitchFamily="34" charset="0"/>
              </a:rPr>
              <a:t>والتسليم، و</a:t>
            </a:r>
            <a:r>
              <a:rPr lang="ar-DZ" sz="1200" b="1" dirty="0">
                <a:solidFill>
                  <a:schemeClr val="bg1"/>
                </a:solidFill>
                <a:latin typeface="Arial" panose="020B0604020202020204" pitchFamily="34" charset="0"/>
                <a:cs typeface="Arial" panose="020B0604020202020204" pitchFamily="34" charset="0"/>
              </a:rPr>
              <a:t>ببيع عملات بدون توكيله بالقبض </a:t>
            </a:r>
            <a:br>
              <a:rPr lang="ar-DZ" sz="1200" b="1" dirty="0">
                <a:solidFill>
                  <a:schemeClr val="bg1"/>
                </a:solidFill>
                <a:latin typeface="Arial" panose="020B0604020202020204" pitchFamily="34" charset="0"/>
                <a:cs typeface="Arial" panose="020B0604020202020204" pitchFamily="34" charset="0"/>
              </a:rPr>
            </a:br>
            <a:r>
              <a:rPr lang="ar-DZ" sz="1200" b="1" dirty="0" smtClean="0">
                <a:solidFill>
                  <a:schemeClr val="bg1"/>
                </a:solidFill>
                <a:latin typeface="Arial" panose="020B0604020202020204" pitchFamily="34" charset="0"/>
                <a:cs typeface="Arial" panose="020B0604020202020204" pitchFamily="34" charset="0"/>
              </a:rPr>
              <a:t> </a:t>
            </a:r>
            <a:r>
              <a:rPr lang="ar-DZ" sz="1200" b="1" dirty="0">
                <a:latin typeface="Arial" panose="020B0604020202020204" pitchFamily="34" charset="0"/>
                <a:cs typeface="Arial" panose="020B0604020202020204" pitchFamily="34" charset="0"/>
              </a:rPr>
              <a:t>بقبض العملة بعد إبــرام عقد الصرف </a:t>
            </a:r>
            <a:r>
              <a:rPr lang="ar-DZ" sz="1200" b="1" dirty="0" smtClean="0">
                <a:latin typeface="Arial" panose="020B0604020202020204" pitchFamily="34" charset="0"/>
                <a:cs typeface="Arial" panose="020B0604020202020204" pitchFamily="34" charset="0"/>
              </a:rPr>
              <a:t>,</a:t>
            </a: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r>
              <a:rPr lang="ar-DZ" sz="1200" b="1" dirty="0">
                <a:solidFill>
                  <a:schemeClr val="bg1"/>
                </a:solidFill>
                <a:latin typeface="Arial" panose="020B0604020202020204" pitchFamily="34" charset="0"/>
                <a:cs typeface="Arial" panose="020B0604020202020204" pitchFamily="34" charset="0"/>
              </a:rPr>
              <a:t/>
            </a:r>
            <a:br>
              <a:rPr lang="ar-DZ" sz="1200" b="1" dirty="0">
                <a:solidFill>
                  <a:schemeClr val="bg1"/>
                </a:solidFill>
                <a:latin typeface="Arial" panose="020B0604020202020204" pitchFamily="34" charset="0"/>
                <a:cs typeface="Arial" panose="020B0604020202020204" pitchFamily="34" charset="0"/>
              </a:rPr>
            </a:br>
            <a:r>
              <a:rPr lang="ar-DZ" sz="1400" b="1" dirty="0" smtClean="0">
                <a:latin typeface="Arial" panose="020B0604020202020204" pitchFamily="34" charset="0"/>
                <a:cs typeface="Arial" panose="020B0604020202020204" pitchFamily="34" charset="0"/>
              </a:rPr>
              <a:t> </a:t>
            </a:r>
            <a:r>
              <a:rPr lang="ar-DZ" sz="1400" b="1" dirty="0">
                <a:latin typeface="Arial" panose="020B0604020202020204" pitchFamily="34" charset="0"/>
                <a:cs typeface="Arial" panose="020B0604020202020204" pitchFamily="34" charset="0"/>
              </a:rPr>
              <a:t/>
            </a:r>
            <a:br>
              <a:rPr lang="ar-DZ" sz="1400" b="1" dirty="0">
                <a:latin typeface="Arial" panose="020B0604020202020204" pitchFamily="34" charset="0"/>
                <a:cs typeface="Arial" panose="020B0604020202020204" pitchFamily="34" charset="0"/>
              </a:rPr>
            </a:br>
            <a:endParaRPr lang="ko-KR" altLang="en-US" sz="1400" b="1" dirty="0">
              <a:latin typeface="Arial" panose="020B0604020202020204" pitchFamily="34" charset="0"/>
              <a:cs typeface="Arial" panose="020B0604020202020204" pitchFamily="34" charset="0"/>
            </a:endParaRPr>
          </a:p>
        </p:txBody>
      </p:sp>
      <p:sp>
        <p:nvSpPr>
          <p:cNvPr id="25" name="Rectangle 24"/>
          <p:cNvSpPr/>
          <p:nvPr/>
        </p:nvSpPr>
        <p:spPr>
          <a:xfrm>
            <a:off x="6489391" y="2754068"/>
            <a:ext cx="5604543" cy="6344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1600" dirty="0">
              <a:latin typeface="Arial" panose="020B0604020202020204" pitchFamily="34" charset="0"/>
              <a:cs typeface="Arial" panose="020B0604020202020204" pitchFamily="34" charset="0"/>
            </a:endParaRPr>
          </a:p>
        </p:txBody>
      </p:sp>
      <p:sp>
        <p:nvSpPr>
          <p:cNvPr id="26" name="Rectangle 25"/>
          <p:cNvSpPr/>
          <p:nvPr/>
        </p:nvSpPr>
        <p:spPr>
          <a:xfrm>
            <a:off x="6464221" y="4023740"/>
            <a:ext cx="5618423" cy="58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 name="Text Placeholder 1"/>
          <p:cNvSpPr>
            <a:spLocks noGrp="1"/>
          </p:cNvSpPr>
          <p:nvPr>
            <p:ph type="body" sz="quarter" idx="10"/>
          </p:nvPr>
        </p:nvSpPr>
        <p:spPr>
          <a:xfrm>
            <a:off x="0" y="164638"/>
            <a:ext cx="3657600" cy="768085"/>
          </a:xfrm>
        </p:spPr>
        <p:txBody>
          <a:bodyPr>
            <a:normAutofit fontScale="77500" lnSpcReduction="20000"/>
          </a:bodyPr>
          <a:lstStyle/>
          <a:p>
            <a:r>
              <a:rPr lang="ar-DZ" altLang="ko-KR" sz="2800" b="1" dirty="0" smtClean="0"/>
              <a:t>المصارفات: معيار 01</a:t>
            </a:r>
          </a:p>
          <a:p>
            <a:r>
              <a:rPr lang="ar-DZ" altLang="ko-KR" sz="2800" b="1" dirty="0" smtClean="0"/>
              <a:t> </a:t>
            </a:r>
            <a:r>
              <a:rPr lang="ar-DZ" sz="2800" b="1" dirty="0"/>
              <a:t>المتاجرة في العملات </a:t>
            </a:r>
            <a:endParaRPr lang="ko-KR" altLang="en-US" sz="2800" b="1" dirty="0"/>
          </a:p>
        </p:txBody>
      </p:sp>
      <p:grpSp>
        <p:nvGrpSpPr>
          <p:cNvPr id="15" name="Group 14"/>
          <p:cNvGrpSpPr/>
          <p:nvPr/>
        </p:nvGrpSpPr>
        <p:grpSpPr>
          <a:xfrm>
            <a:off x="5429535" y="0"/>
            <a:ext cx="1403157" cy="6581422"/>
            <a:chOff x="4058860" y="987781"/>
            <a:chExt cx="1052368" cy="3696329"/>
          </a:xfrm>
        </p:grpSpPr>
        <p:sp>
          <p:nvSpPr>
            <p:cNvPr id="6" name="Rectangle 8"/>
            <p:cNvSpPr/>
            <p:nvPr/>
          </p:nvSpPr>
          <p:spPr>
            <a:xfrm rot="36931">
              <a:off x="4276045" y="3801165"/>
              <a:ext cx="592195" cy="863021"/>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2">
                    <a:lumMod val="70000"/>
                    <a:lumOff val="30000"/>
                  </a:schemeClr>
                </a:gs>
                <a:gs pos="100000">
                  <a:schemeClr val="accent2">
                    <a:lumMod val="70000"/>
                    <a:lumOff val="3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7" name="Rectangle 8"/>
            <p:cNvSpPr/>
            <p:nvPr/>
          </p:nvSpPr>
          <p:spPr>
            <a:xfrm>
              <a:off x="4468857" y="3793500"/>
              <a:ext cx="200342" cy="872829"/>
            </a:xfrm>
            <a:custGeom>
              <a:avLst/>
              <a:gdLst>
                <a:gd name="connsiteX0" fmla="*/ 0 w 1359043"/>
                <a:gd name="connsiteY0" fmla="*/ 0 h 1813992"/>
                <a:gd name="connsiteX1" fmla="*/ 1359043 w 1359043"/>
                <a:gd name="connsiteY1" fmla="*/ 0 h 1813992"/>
                <a:gd name="connsiteX2" fmla="*/ 1359043 w 1359043"/>
                <a:gd name="connsiteY2" fmla="*/ 212596 h 1813992"/>
                <a:gd name="connsiteX3" fmla="*/ 806822 w 1359043"/>
                <a:gd name="connsiteY3" fmla="*/ 1813992 h 1813992"/>
                <a:gd name="connsiteX4" fmla="*/ 1012 w 1359043"/>
                <a:gd name="connsiteY4" fmla="*/ 289727 h 1813992"/>
                <a:gd name="connsiteX5" fmla="*/ 0 w 1359043"/>
                <a:gd name="connsiteY5" fmla="*/ 289727 h 1813992"/>
                <a:gd name="connsiteX6" fmla="*/ 0 w 1359043"/>
                <a:gd name="connsiteY6" fmla="*/ 288030 h 1813992"/>
                <a:gd name="connsiteX7" fmla="*/ 0 w 1359043"/>
                <a:gd name="connsiteY7" fmla="*/ 0 h 1813992"/>
                <a:gd name="connsiteX0" fmla="*/ 0 w 1359043"/>
                <a:gd name="connsiteY0" fmla="*/ 0 h 1820658"/>
                <a:gd name="connsiteX1" fmla="*/ 1359043 w 1359043"/>
                <a:gd name="connsiteY1" fmla="*/ 0 h 1820658"/>
                <a:gd name="connsiteX2" fmla="*/ 1359043 w 1359043"/>
                <a:gd name="connsiteY2" fmla="*/ 212596 h 1820658"/>
                <a:gd name="connsiteX3" fmla="*/ 720119 w 1359043"/>
                <a:gd name="connsiteY3" fmla="*/ 1820658 h 1820658"/>
                <a:gd name="connsiteX4" fmla="*/ 1012 w 1359043"/>
                <a:gd name="connsiteY4" fmla="*/ 289727 h 1820658"/>
                <a:gd name="connsiteX5" fmla="*/ 0 w 1359043"/>
                <a:gd name="connsiteY5" fmla="*/ 289727 h 1820658"/>
                <a:gd name="connsiteX6" fmla="*/ 0 w 1359043"/>
                <a:gd name="connsiteY6" fmla="*/ 288030 h 1820658"/>
                <a:gd name="connsiteX7" fmla="*/ 0 w 1359043"/>
                <a:gd name="connsiteY7" fmla="*/ 0 h 182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9043" h="1820658">
                  <a:moveTo>
                    <a:pt x="0" y="0"/>
                  </a:moveTo>
                  <a:lnTo>
                    <a:pt x="1359043" y="0"/>
                  </a:lnTo>
                  <a:lnTo>
                    <a:pt x="1359043" y="212596"/>
                  </a:lnTo>
                  <a:lnTo>
                    <a:pt x="720119" y="1820658"/>
                  </a:lnTo>
                  <a:lnTo>
                    <a:pt x="1012" y="289727"/>
                  </a:lnTo>
                  <a:lnTo>
                    <a:pt x="0" y="289727"/>
                  </a:lnTo>
                  <a:lnTo>
                    <a:pt x="0" y="288030"/>
                  </a:lnTo>
                  <a:lnTo>
                    <a:pt x="0" y="0"/>
                  </a:ln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8" name="Rectangle 2"/>
            <p:cNvSpPr/>
            <p:nvPr/>
          </p:nvSpPr>
          <p:spPr>
            <a:xfrm>
              <a:off x="4291066" y="1891296"/>
              <a:ext cx="196906" cy="2011393"/>
            </a:xfrm>
            <a:custGeom>
              <a:avLst/>
              <a:gdLst/>
              <a:ahLst/>
              <a:cxnLst/>
              <a:rect l="l" t="t" r="r" b="b"/>
              <a:pathLst>
                <a:path w="196906" h="2011393">
                  <a:moveTo>
                    <a:pt x="0" y="0"/>
                  </a:moveTo>
                  <a:lnTo>
                    <a:pt x="99616" y="0"/>
                  </a:lnTo>
                  <a:lnTo>
                    <a:pt x="196906" y="63491"/>
                  </a:lnTo>
                  <a:lnTo>
                    <a:pt x="196906" y="2011393"/>
                  </a:lnTo>
                  <a:lnTo>
                    <a:pt x="193201" y="2011393"/>
                  </a:lnTo>
                  <a:cubicBezTo>
                    <a:pt x="183184" y="1954476"/>
                    <a:pt x="144512" y="1912472"/>
                    <a:pt x="98453" y="1912472"/>
                  </a:cubicBezTo>
                  <a:cubicBezTo>
                    <a:pt x="52394" y="1912472"/>
                    <a:pt x="13723" y="1954476"/>
                    <a:pt x="3706" y="2011393"/>
                  </a:cubicBezTo>
                  <a:lnTo>
                    <a:pt x="0" y="2011393"/>
                  </a:lnTo>
                  <a:close/>
                </a:path>
              </a:pathLst>
            </a:custGeom>
            <a:gradFill>
              <a:gsLst>
                <a:gs pos="0">
                  <a:schemeClr val="accent1">
                    <a:lumMod val="30000"/>
                    <a:lumOff val="70000"/>
                  </a:schemeClr>
                </a:gs>
                <a:gs pos="100000">
                  <a:schemeClr val="accent1">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9" name="Rectangle 2"/>
            <p:cNvSpPr/>
            <p:nvPr/>
          </p:nvSpPr>
          <p:spPr>
            <a:xfrm>
              <a:off x="4486591" y="1953886"/>
              <a:ext cx="196906" cy="1950905"/>
            </a:xfrm>
            <a:custGeom>
              <a:avLst/>
              <a:gdLst/>
              <a:ahLst/>
              <a:cxnLst/>
              <a:rect l="l" t="t" r="r" b="b"/>
              <a:pathLst>
                <a:path w="196906" h="1950905">
                  <a:moveTo>
                    <a:pt x="0" y="0"/>
                  </a:moveTo>
                  <a:lnTo>
                    <a:pt x="101941" y="66527"/>
                  </a:lnTo>
                  <a:lnTo>
                    <a:pt x="196906" y="4552"/>
                  </a:lnTo>
                  <a:lnTo>
                    <a:pt x="196906" y="1950905"/>
                  </a:lnTo>
                  <a:lnTo>
                    <a:pt x="193201" y="1950905"/>
                  </a:lnTo>
                  <a:cubicBezTo>
                    <a:pt x="183184" y="1893988"/>
                    <a:pt x="144512" y="1851984"/>
                    <a:pt x="98453" y="1851984"/>
                  </a:cubicBezTo>
                  <a:cubicBezTo>
                    <a:pt x="52394" y="1851984"/>
                    <a:pt x="13723" y="1893988"/>
                    <a:pt x="3706" y="1950905"/>
                  </a:cubicBezTo>
                  <a:lnTo>
                    <a:pt x="0" y="1950905"/>
                  </a:lnTo>
                  <a:close/>
                </a:path>
              </a:pathLst>
            </a:custGeom>
            <a:gradFill>
              <a:gsLst>
                <a:gs pos="0">
                  <a:schemeClr val="accent1">
                    <a:lumMod val="50000"/>
                    <a:lumOff val="50000"/>
                  </a:schemeClr>
                </a:gs>
                <a:gs pos="100000">
                  <a:schemeClr val="accent1">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0" name="Rectangle 2"/>
            <p:cNvSpPr/>
            <p:nvPr/>
          </p:nvSpPr>
          <p:spPr>
            <a:xfrm>
              <a:off x="4683483" y="1895514"/>
              <a:ext cx="196906" cy="2011393"/>
            </a:xfrm>
            <a:custGeom>
              <a:avLst/>
              <a:gdLst/>
              <a:ahLst/>
              <a:cxnLst/>
              <a:rect l="l" t="t" r="r" b="b"/>
              <a:pathLst>
                <a:path w="196906" h="2011393">
                  <a:moveTo>
                    <a:pt x="96435" y="0"/>
                  </a:moveTo>
                  <a:lnTo>
                    <a:pt x="196906" y="0"/>
                  </a:lnTo>
                  <a:lnTo>
                    <a:pt x="196906" y="2011393"/>
                  </a:lnTo>
                  <a:lnTo>
                    <a:pt x="193201" y="2011393"/>
                  </a:lnTo>
                  <a:cubicBezTo>
                    <a:pt x="183184" y="1954476"/>
                    <a:pt x="144512" y="1912472"/>
                    <a:pt x="98453" y="1912472"/>
                  </a:cubicBezTo>
                  <a:cubicBezTo>
                    <a:pt x="52394" y="1912472"/>
                    <a:pt x="13723" y="1954476"/>
                    <a:pt x="3706" y="2011393"/>
                  </a:cubicBezTo>
                  <a:lnTo>
                    <a:pt x="0" y="2011393"/>
                  </a:lnTo>
                  <a:lnTo>
                    <a:pt x="0" y="629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11" name="Isosceles Triangle 10"/>
            <p:cNvSpPr/>
            <p:nvPr/>
          </p:nvSpPr>
          <p:spPr>
            <a:xfrm rot="10800000">
              <a:off x="4468813" y="4423239"/>
              <a:ext cx="196906" cy="26087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9" name="Parallelogram 15"/>
            <p:cNvSpPr/>
            <p:nvPr/>
          </p:nvSpPr>
          <p:spPr>
            <a:xfrm rot="16200000">
              <a:off x="4098945" y="947696"/>
              <a:ext cx="972197" cy="1052368"/>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20" name="Rectangle 19"/>
          <p:cNvSpPr/>
          <p:nvPr/>
        </p:nvSpPr>
        <p:spPr>
          <a:xfrm>
            <a:off x="0" y="1182650"/>
            <a:ext cx="5703802" cy="7633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2" name="Rectangle 21"/>
          <p:cNvSpPr/>
          <p:nvPr/>
        </p:nvSpPr>
        <p:spPr>
          <a:xfrm>
            <a:off x="-1" y="3028942"/>
            <a:ext cx="5737321" cy="13624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r" rtl="1"/>
            <a:endParaRPr lang="ar-DZ" sz="1200" b="1" u="sng" dirty="0" smtClean="0">
              <a:latin typeface="Arial" panose="020B0604020202020204" pitchFamily="34" charset="0"/>
              <a:cs typeface="Arial" panose="020B0604020202020204" pitchFamily="34" charset="0"/>
            </a:endParaRPr>
          </a:p>
          <a:p>
            <a:pPr algn="r" rtl="1"/>
            <a:endParaRPr lang="ar-DZ" sz="1200" b="1" u="sng" dirty="0" smtClean="0">
              <a:latin typeface="Arial" panose="020B0604020202020204" pitchFamily="34" charset="0"/>
              <a:cs typeface="Arial" panose="020B0604020202020204" pitchFamily="34" charset="0"/>
            </a:endParaRPr>
          </a:p>
          <a:p>
            <a:pPr algn="r" rtl="1"/>
            <a:endParaRPr lang="ar-DZ" sz="1200" b="1" u="sng" dirty="0">
              <a:latin typeface="Arial" panose="020B0604020202020204" pitchFamily="34" charset="0"/>
              <a:cs typeface="Arial" panose="020B0604020202020204" pitchFamily="34" charset="0"/>
            </a:endParaRPr>
          </a:p>
          <a:p>
            <a:pPr algn="r" rtl="1"/>
            <a:endParaRPr lang="ar-DZ" sz="1300" b="1" u="sng" dirty="0">
              <a:latin typeface="Arial" panose="020B0604020202020204" pitchFamily="34" charset="0"/>
              <a:cs typeface="Arial" panose="020B0604020202020204" pitchFamily="34" charset="0"/>
            </a:endParaRPr>
          </a:p>
          <a:p>
            <a:pPr algn="r" rtl="1"/>
            <a:r>
              <a:rPr lang="ar-DZ" sz="1300" b="1" u="sng" dirty="0" smtClean="0">
                <a:latin typeface="Arial" panose="020B0604020202020204" pitchFamily="34" charset="0"/>
                <a:cs typeface="Arial" panose="020B0604020202020204" pitchFamily="34" charset="0"/>
              </a:rPr>
              <a:t>الحكم </a:t>
            </a:r>
            <a:r>
              <a:rPr lang="ar-DZ" sz="1300" b="1" u="sng" dirty="0">
                <a:latin typeface="Arial" panose="020B0604020202020204" pitchFamily="34" charset="0"/>
                <a:cs typeface="Arial" panose="020B0604020202020204" pitchFamily="34" charset="0"/>
              </a:rPr>
              <a:t>الشرعي للمتاجرة في </a:t>
            </a:r>
            <a:r>
              <a:rPr lang="ar-DZ" sz="1300" b="1" u="sng" dirty="0" smtClean="0">
                <a:latin typeface="Arial" panose="020B0604020202020204" pitchFamily="34" charset="0"/>
                <a:cs typeface="Arial" panose="020B0604020202020204" pitchFamily="34" charset="0"/>
              </a:rPr>
              <a:t>العملات</a:t>
            </a:r>
            <a:r>
              <a:rPr lang="ar-DZ" sz="1300" b="1" dirty="0" smtClean="0">
                <a:latin typeface="Arial" panose="020B0604020202020204" pitchFamily="34" charset="0"/>
                <a:cs typeface="Arial" panose="020B0604020202020204" pitchFamily="34" charset="0"/>
              </a:rPr>
              <a:t>: تجوز المتاجرة في العملات شريطة مراعاة الأحكام والضوابط الشرعية</a:t>
            </a:r>
            <a:r>
              <a:rPr lang="ar-DZ" sz="1300" b="1" dirty="0">
                <a:latin typeface="Arial" panose="020B0604020202020204" pitchFamily="34" charset="0"/>
                <a:cs typeface="Arial" panose="020B0604020202020204" pitchFamily="34" charset="0"/>
              </a:rPr>
              <a:t> </a:t>
            </a:r>
            <a:r>
              <a:rPr lang="ar-DZ" sz="1300" b="1" dirty="0" smtClean="0">
                <a:latin typeface="Arial" panose="020B0604020202020204" pitchFamily="34" charset="0"/>
                <a:cs typeface="Arial" panose="020B0604020202020204" pitchFamily="34" charset="0"/>
              </a:rPr>
              <a:t>الآتية : - </a:t>
            </a:r>
            <a:r>
              <a:rPr lang="ar-DZ" sz="1300" b="1" dirty="0">
                <a:latin typeface="Arial" panose="020B0604020202020204" pitchFamily="34" charset="0"/>
                <a:cs typeface="Arial" panose="020B0604020202020204" pitchFamily="34" charset="0"/>
              </a:rPr>
              <a:t>التقابض قبــل تفرق العاقدين، ســواء أكان </a:t>
            </a:r>
            <a:r>
              <a:rPr lang="ar-DZ" sz="1300" b="1" dirty="0" smtClean="0">
                <a:latin typeface="Arial" panose="020B0604020202020204" pitchFamily="34" charset="0"/>
                <a:cs typeface="Arial" panose="020B0604020202020204" pitchFamily="34" charset="0"/>
              </a:rPr>
              <a:t>القبض</a:t>
            </a:r>
            <a:r>
              <a:rPr lang="ar-DZ" sz="1300" b="1" dirty="0">
                <a:latin typeface="Arial" panose="020B0604020202020204" pitchFamily="34" charset="0"/>
                <a:cs typeface="Arial" panose="020B0604020202020204" pitchFamily="34" charset="0"/>
              </a:rPr>
              <a:t> </a:t>
            </a:r>
            <a:r>
              <a:rPr lang="ar-DZ" sz="1300" b="1" dirty="0" smtClean="0">
                <a:latin typeface="Arial" panose="020B0604020202020204" pitchFamily="34" charset="0"/>
                <a:cs typeface="Arial" panose="020B0604020202020204" pitchFamily="34" charset="0"/>
              </a:rPr>
              <a:t>حقيقيا </a:t>
            </a:r>
            <a:r>
              <a:rPr lang="ar-DZ" sz="1300" b="1" dirty="0">
                <a:latin typeface="Arial" panose="020B0604020202020204" pitchFamily="34" charset="0"/>
                <a:cs typeface="Arial" panose="020B0604020202020204" pitchFamily="34" charset="0"/>
              </a:rPr>
              <a:t>أم  </a:t>
            </a:r>
            <a:r>
              <a:rPr lang="ar-DZ" sz="1300" b="1" dirty="0" smtClean="0">
                <a:latin typeface="Arial" panose="020B0604020202020204" pitchFamily="34" charset="0"/>
                <a:cs typeface="Arial" panose="020B0604020202020204" pitchFamily="34" charset="0"/>
              </a:rPr>
              <a:t>حكميا -</a:t>
            </a:r>
            <a:r>
              <a:rPr lang="ar-DZ" sz="1300" b="1" dirty="0">
                <a:latin typeface="Arial" panose="020B0604020202020204" pitchFamily="34" charset="0"/>
                <a:cs typeface="Arial" panose="020B0604020202020204" pitchFamily="34" charset="0"/>
              </a:rPr>
              <a:t>التماثل فــي البدلين اللذين هما مــن جنس واحد </a:t>
            </a:r>
            <a:r>
              <a:rPr lang="ar-DZ" sz="1300" b="1" dirty="0" smtClean="0">
                <a:latin typeface="Arial" panose="020B0604020202020204" pitchFamily="34" charset="0"/>
                <a:cs typeface="Arial" panose="020B0604020202020204" pitchFamily="34" charset="0"/>
              </a:rPr>
              <a:t>،</a:t>
            </a:r>
            <a:r>
              <a:rPr lang="ar-DZ" sz="1300" dirty="0">
                <a:latin typeface="Arial" panose="020B0604020202020204" pitchFamily="34" charset="0"/>
                <a:cs typeface="Arial" panose="020B0604020202020204" pitchFamily="34" charset="0"/>
              </a:rPr>
              <a:t> </a:t>
            </a:r>
            <a:r>
              <a:rPr lang="ar-DZ" sz="1300" b="1" dirty="0">
                <a:latin typeface="Arial" panose="020B0604020202020204" pitchFamily="34" charset="0"/>
                <a:cs typeface="Arial" panose="020B0604020202020204" pitchFamily="34" charset="0"/>
              </a:rPr>
              <a:t>لا يشتمل العقد على خيار شرط أو أجل لتسليم أحد </a:t>
            </a:r>
            <a:r>
              <a:rPr lang="ar-DZ" sz="1300" b="1" dirty="0" smtClean="0">
                <a:latin typeface="Arial" panose="020B0604020202020204" pitchFamily="34" charset="0"/>
                <a:cs typeface="Arial" panose="020B0604020202020204" pitchFamily="34" charset="0"/>
              </a:rPr>
              <a:t>البدلين أو </a:t>
            </a:r>
            <a:r>
              <a:rPr lang="ar-DZ" sz="1300" b="1" dirty="0">
                <a:latin typeface="Arial" panose="020B0604020202020204" pitchFamily="34" charset="0"/>
                <a:cs typeface="Arial" panose="020B0604020202020204" pitchFamily="34" charset="0"/>
              </a:rPr>
              <a:t>كليهما.</a:t>
            </a:r>
            <a:br>
              <a:rPr lang="ar-DZ" sz="1300" b="1" dirty="0">
                <a:latin typeface="Arial" panose="020B0604020202020204" pitchFamily="34" charset="0"/>
                <a:cs typeface="Arial" panose="020B0604020202020204" pitchFamily="34" charset="0"/>
              </a:rPr>
            </a:br>
            <a:r>
              <a:rPr lang="ar-DZ" sz="1300" b="1" dirty="0" smtClean="0">
                <a:latin typeface="Arial" panose="020B0604020202020204" pitchFamily="34" charset="0"/>
                <a:cs typeface="Arial" panose="020B0604020202020204" pitchFamily="34" charset="0"/>
              </a:rPr>
              <a:t>-ألا </a:t>
            </a:r>
            <a:r>
              <a:rPr lang="ar-DZ" sz="1300" b="1" dirty="0">
                <a:latin typeface="Arial" panose="020B0604020202020204" pitchFamily="34" charset="0"/>
                <a:cs typeface="Arial" panose="020B0604020202020204" pitchFamily="34" charset="0"/>
              </a:rPr>
              <a:t>تكون عملية المتاجرة بالعملات بقصد الاحتكار، أو </a:t>
            </a:r>
            <a:r>
              <a:rPr lang="ar-DZ" sz="1300" b="1" dirty="0" smtClean="0">
                <a:latin typeface="Arial" panose="020B0604020202020204" pitchFamily="34" charset="0"/>
                <a:cs typeface="Arial" panose="020B0604020202020204" pitchFamily="34" charset="0"/>
              </a:rPr>
              <a:t>بما يترتب </a:t>
            </a:r>
            <a:r>
              <a:rPr lang="ar-DZ" sz="1300" b="1" dirty="0">
                <a:latin typeface="Arial" panose="020B0604020202020204" pitchFamily="34" charset="0"/>
                <a:cs typeface="Arial" panose="020B0604020202020204" pitchFamily="34" charset="0"/>
              </a:rPr>
              <a:t>عليه ضرر بالأفراد أو </a:t>
            </a:r>
            <a:r>
              <a:rPr lang="ar-DZ" sz="1300" b="1" dirty="0" smtClean="0">
                <a:latin typeface="Arial" panose="020B0604020202020204" pitchFamily="34" charset="0"/>
                <a:cs typeface="Arial" panose="020B0604020202020204" pitchFamily="34" charset="0"/>
              </a:rPr>
              <a:t>المجتمعات.</a:t>
            </a:r>
            <a:r>
              <a:rPr lang="ar-DZ" sz="1300" b="1" dirty="0">
                <a:latin typeface="Arial" panose="020B0604020202020204" pitchFamily="34" charset="0"/>
                <a:cs typeface="Arial" panose="020B0604020202020204" pitchFamily="34" charset="0"/>
              </a:rPr>
              <a:t> </a:t>
            </a:r>
            <a:endParaRPr lang="ar-DZ" sz="1300" b="1" dirty="0" smtClean="0">
              <a:latin typeface="Arial" panose="020B0604020202020204" pitchFamily="34" charset="0"/>
              <a:cs typeface="Arial" panose="020B0604020202020204" pitchFamily="34" charset="0"/>
            </a:endParaRPr>
          </a:p>
          <a:p>
            <a:pPr algn="r" rtl="1"/>
            <a:r>
              <a:rPr lang="ar-DZ" sz="1300" b="1" dirty="0">
                <a:latin typeface="Arial" panose="020B0604020202020204" pitchFamily="34" charset="0"/>
                <a:cs typeface="Arial" panose="020B0604020202020204" pitchFamily="34" charset="0"/>
              </a:rPr>
              <a:t>-</a:t>
            </a:r>
            <a:r>
              <a:rPr lang="ar-DZ" sz="1300" b="1" dirty="0" smtClean="0">
                <a:latin typeface="Arial" panose="020B0604020202020204" pitchFamily="34" charset="0"/>
                <a:cs typeface="Arial" panose="020B0604020202020204" pitchFamily="34" charset="0"/>
              </a:rPr>
              <a:t>ألا </a:t>
            </a:r>
            <a:r>
              <a:rPr lang="ar-DZ" sz="1300" b="1" dirty="0">
                <a:latin typeface="Arial" panose="020B0604020202020204" pitchFamily="34" charset="0"/>
                <a:cs typeface="Arial" panose="020B0604020202020204" pitchFamily="34" charset="0"/>
              </a:rPr>
              <a:t>يكون التعامل بالعملات في السوق الآجلة </a:t>
            </a:r>
            <a:r>
              <a:rPr lang="ar-DZ" sz="1200" b="1" dirty="0" smtClean="0">
                <a:latin typeface="Arial" panose="020B0604020202020204" pitchFamily="34" charset="0"/>
                <a:cs typeface="Arial" panose="020B0604020202020204" pitchFamily="34" charset="0"/>
              </a:rPr>
              <a:t>,</a:t>
            </a: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r>
              <a:rPr lang="ar-DZ" sz="1200" b="1" dirty="0" smtClean="0">
                <a:latin typeface="Arial" panose="020B0604020202020204" pitchFamily="34" charset="0"/>
                <a:cs typeface="Arial" panose="020B0604020202020204" pitchFamily="34" charset="0"/>
              </a:rPr>
              <a:t> </a:t>
            </a: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endParaRPr lang="ko-KR" altLang="en-US" sz="1200" b="1" dirty="0">
              <a:latin typeface="Arial" panose="020B0604020202020204" pitchFamily="34" charset="0"/>
              <a:cs typeface="Arial" panose="020B0604020202020204" pitchFamily="34" charset="0"/>
            </a:endParaRPr>
          </a:p>
        </p:txBody>
      </p:sp>
      <p:sp>
        <p:nvSpPr>
          <p:cNvPr id="23" name="Rectangle 22"/>
          <p:cNvSpPr/>
          <p:nvPr/>
        </p:nvSpPr>
        <p:spPr>
          <a:xfrm>
            <a:off x="-1" y="5105296"/>
            <a:ext cx="5710885" cy="10116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r" rtl="1"/>
            <a:r>
              <a:rPr lang="ar-DZ" sz="1400" b="1" u="sng" dirty="0" smtClean="0">
                <a:latin typeface="Arial" panose="020B0604020202020204" pitchFamily="34" charset="0"/>
                <a:cs typeface="Arial" panose="020B0604020202020204" pitchFamily="34" charset="0"/>
              </a:rPr>
              <a:t>ا</a:t>
            </a:r>
          </a:p>
          <a:p>
            <a:pPr algn="r" rtl="1"/>
            <a:endParaRPr lang="ar-DZ" sz="1400" b="1" u="sng" dirty="0" smtClean="0">
              <a:latin typeface="Arial" panose="020B0604020202020204" pitchFamily="34" charset="0"/>
              <a:cs typeface="Arial" panose="020B0604020202020204" pitchFamily="34" charset="0"/>
            </a:endParaRPr>
          </a:p>
          <a:p>
            <a:pPr algn="r" rtl="1"/>
            <a:endParaRPr lang="ar-DZ" sz="1400" b="1" u="sng" dirty="0">
              <a:latin typeface="Arial" panose="020B0604020202020204" pitchFamily="34" charset="0"/>
              <a:cs typeface="Arial" panose="020B0604020202020204" pitchFamily="34" charset="0"/>
            </a:endParaRPr>
          </a:p>
          <a:p>
            <a:pPr algn="r" rtl="1"/>
            <a:r>
              <a:rPr lang="ar-DZ" sz="1400" b="1" u="sng" dirty="0" smtClean="0">
                <a:latin typeface="Arial" panose="020B0604020202020204" pitchFamily="34" charset="0"/>
                <a:cs typeface="Arial" panose="020B0604020202020204" pitchFamily="34" charset="0"/>
              </a:rPr>
              <a:t>لقبض في بيع العملات</a:t>
            </a:r>
            <a:r>
              <a:rPr lang="ar-DZ" sz="1200" b="1" dirty="0" smtClean="0">
                <a:latin typeface="Arial" panose="020B0604020202020204" pitchFamily="34" charset="0"/>
                <a:cs typeface="Arial" panose="020B0604020202020204" pitchFamily="34" charset="0"/>
              </a:rPr>
              <a:t>: </a:t>
            </a:r>
            <a:r>
              <a:rPr lang="ar-DZ" sz="1200" b="1" dirty="0">
                <a:latin typeface="Arial" panose="020B0604020202020204" pitchFamily="34" charset="0"/>
                <a:cs typeface="Arial" panose="020B0604020202020204" pitchFamily="34" charset="0"/>
              </a:rPr>
              <a:t>لا بد من </a:t>
            </a:r>
            <a:r>
              <a:rPr lang="ar-DZ" sz="1200" b="1" dirty="0" smtClean="0">
                <a:latin typeface="Arial" panose="020B0604020202020204" pitchFamily="34" charset="0"/>
                <a:cs typeface="Arial" panose="020B0604020202020204" pitchFamily="34" charset="0"/>
              </a:rPr>
              <a:t>تســليم وقبض </a:t>
            </a:r>
            <a:r>
              <a:rPr lang="ar-DZ" sz="1200" b="1" dirty="0">
                <a:latin typeface="Arial" panose="020B0604020202020204" pitchFamily="34" charset="0"/>
                <a:cs typeface="Arial" panose="020B0604020202020204" pitchFamily="34" charset="0"/>
              </a:rPr>
              <a:t>جميع المبالغ موضوع المتاجرة قبل </a:t>
            </a:r>
            <a:r>
              <a:rPr lang="ar-DZ" sz="1200" b="1" dirty="0" smtClean="0">
                <a:latin typeface="Arial" panose="020B0604020202020204" pitchFamily="34" charset="0"/>
                <a:cs typeface="Arial" panose="020B0604020202020204" pitchFamily="34" charset="0"/>
              </a:rPr>
              <a:t>التفرق، </a:t>
            </a:r>
            <a:r>
              <a:rPr lang="ar-DZ" sz="1200" b="1" dirty="0">
                <a:latin typeface="Arial" panose="020B0604020202020204" pitchFamily="34" charset="0"/>
                <a:cs typeface="Arial" panose="020B0604020202020204" pitchFamily="34" charset="0"/>
              </a:rPr>
              <a:t>لا يكفــي لجواز المتاجرة بالعملات قبض أحد البدلين </a:t>
            </a:r>
            <a:r>
              <a:rPr lang="ar-DZ" sz="1200" b="1" dirty="0" smtClean="0">
                <a:latin typeface="Arial" panose="020B0604020202020204" pitchFamily="34" charset="0"/>
                <a:cs typeface="Arial" panose="020B0604020202020204" pitchFamily="34" charset="0"/>
              </a:rPr>
              <a:t>دون الآخر ،</a:t>
            </a:r>
            <a:r>
              <a:rPr lang="ar-DZ" sz="1200" dirty="0"/>
              <a:t> </a:t>
            </a:r>
            <a:r>
              <a:rPr lang="ar-DZ" sz="1200" b="1" dirty="0">
                <a:latin typeface="Arial" panose="020B0604020202020204" pitchFamily="34" charset="0"/>
                <a:cs typeface="Arial" panose="020B0604020202020204" pitchFamily="34" charset="0"/>
              </a:rPr>
              <a:t>يتحقــق القبض بحصوله حقيقــة </a:t>
            </a:r>
            <a:r>
              <a:rPr lang="ar-DZ" sz="1200" b="1" dirty="0" smtClean="0">
                <a:latin typeface="Arial" panose="020B0604020202020204" pitchFamily="34" charset="0"/>
                <a:cs typeface="Arial" panose="020B0604020202020204" pitchFamily="34" charset="0"/>
              </a:rPr>
              <a:t>أو  حكما ،</a:t>
            </a:r>
            <a:r>
              <a:rPr lang="ar-DZ" sz="1200" dirty="0"/>
              <a:t> </a:t>
            </a:r>
            <a:r>
              <a:rPr lang="ar-DZ" sz="1200" b="1" dirty="0">
                <a:latin typeface="Arial" panose="020B0604020202020204" pitchFamily="34" charset="0"/>
                <a:cs typeface="Arial" panose="020B0604020202020204" pitchFamily="34" charset="0"/>
              </a:rPr>
              <a:t>يتحقق القبض الحقيقي بالمناولة بالأيدي </a:t>
            </a:r>
            <a:r>
              <a:rPr lang="ar-DZ" sz="1200" b="1" dirty="0" smtClean="0">
                <a:latin typeface="Arial" panose="020B0604020202020204" pitchFamily="34" charset="0"/>
                <a:cs typeface="Arial" panose="020B0604020202020204" pitchFamily="34" charset="0"/>
              </a:rPr>
              <a:t>،</a:t>
            </a:r>
            <a:r>
              <a:rPr lang="ar-DZ" sz="1200" dirty="0"/>
              <a:t> </a:t>
            </a:r>
            <a:r>
              <a:rPr lang="ar-DZ" sz="1200" b="1" dirty="0">
                <a:latin typeface="Arial" panose="020B0604020202020204" pitchFamily="34" charset="0"/>
                <a:cs typeface="Arial" panose="020B0604020202020204" pitchFamily="34" charset="0"/>
              </a:rPr>
              <a:t>يتحقق القبض الحكمي ً اعتبارا ً وحكما بالتخلية مع </a:t>
            </a:r>
            <a:r>
              <a:rPr lang="ar-DZ" sz="1200" b="1" dirty="0" smtClean="0">
                <a:latin typeface="Arial" panose="020B0604020202020204" pitchFamily="34" charset="0"/>
                <a:cs typeface="Arial" panose="020B0604020202020204" pitchFamily="34" charset="0"/>
              </a:rPr>
              <a:t>التمكين مــن </a:t>
            </a:r>
            <a:r>
              <a:rPr lang="ar-DZ" sz="1200" b="1" dirty="0">
                <a:latin typeface="Arial" panose="020B0604020202020204" pitchFamily="34" charset="0"/>
                <a:cs typeface="Arial" panose="020B0604020202020204" pitchFamily="34" charset="0"/>
              </a:rPr>
              <a:t>التصرف </a:t>
            </a:r>
            <a:br>
              <a:rPr lang="ar-DZ" sz="1200" b="1" dirty="0">
                <a:latin typeface="Arial" panose="020B0604020202020204" pitchFamily="34" charset="0"/>
                <a:cs typeface="Arial" panose="020B0604020202020204" pitchFamily="34" charset="0"/>
              </a:rPr>
            </a:b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r>
              <a:rPr lang="ar-DZ" sz="1200" b="1" dirty="0" smtClean="0">
                <a:latin typeface="Arial" panose="020B0604020202020204" pitchFamily="34" charset="0"/>
                <a:cs typeface="Arial" panose="020B0604020202020204" pitchFamily="34" charset="0"/>
              </a:rPr>
              <a:t> </a:t>
            </a: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endParaRPr lang="ko-KR" altLang="en-US" sz="1200" b="1" dirty="0">
              <a:latin typeface="Arial" panose="020B0604020202020204" pitchFamily="34" charset="0"/>
              <a:cs typeface="Arial" panose="020B0604020202020204" pitchFamily="34" charset="0"/>
            </a:endParaRPr>
          </a:p>
        </p:txBody>
      </p:sp>
      <p:sp>
        <p:nvSpPr>
          <p:cNvPr id="27" name="TextBox 26"/>
          <p:cNvSpPr txBox="1"/>
          <p:nvPr/>
        </p:nvSpPr>
        <p:spPr>
          <a:xfrm>
            <a:off x="6524906" y="2701997"/>
            <a:ext cx="5569027" cy="677108"/>
          </a:xfrm>
          <a:prstGeom prst="rect">
            <a:avLst/>
          </a:prstGeom>
          <a:noFill/>
        </p:spPr>
        <p:txBody>
          <a:bodyPr wrap="square" rtlCol="0">
            <a:spAutoFit/>
          </a:bodyPr>
          <a:lstStyle/>
          <a:p>
            <a:pPr algn="r"/>
            <a:r>
              <a:rPr lang="ar-DZ" sz="1400" b="1" u="sng" dirty="0">
                <a:solidFill>
                  <a:schemeClr val="bg1"/>
                </a:solidFill>
                <a:latin typeface="Arial" panose="020B0604020202020204" pitchFamily="34" charset="0"/>
                <a:cs typeface="Arial" panose="020B0604020202020204" pitchFamily="34" charset="0"/>
              </a:rPr>
              <a:t>المواعدة في المتاجرة في العملات </a:t>
            </a:r>
            <a:r>
              <a:rPr lang="ar-DZ" sz="1200" b="1" dirty="0" smtClean="0">
                <a:solidFill>
                  <a:schemeClr val="bg1"/>
                </a:solidFill>
                <a:latin typeface="Arial" panose="020B0604020202020204" pitchFamily="34" charset="0"/>
                <a:cs typeface="Arial" panose="020B0604020202020204" pitchFamily="34" charset="0"/>
              </a:rPr>
              <a:t>:  </a:t>
            </a:r>
            <a:r>
              <a:rPr lang="ar-DZ" sz="1200" b="1" dirty="0">
                <a:solidFill>
                  <a:schemeClr val="bg1"/>
                </a:solidFill>
                <a:latin typeface="Arial" panose="020B0604020202020204" pitchFamily="34" charset="0"/>
                <a:cs typeface="Arial" panose="020B0604020202020204" pitchFamily="34" charset="0"/>
              </a:rPr>
              <a:t>تحرم المواعدة </a:t>
            </a:r>
            <a:r>
              <a:rPr lang="ar-DZ" sz="1200" b="1" dirty="0" smtClean="0">
                <a:solidFill>
                  <a:schemeClr val="bg1"/>
                </a:solidFill>
                <a:latin typeface="Arial" panose="020B0604020202020204" pitchFamily="34" charset="0"/>
                <a:cs typeface="Arial" panose="020B0604020202020204" pitchFamily="34" charset="0"/>
              </a:rPr>
              <a:t>من طرفين وتجوز من طرف واحد، </a:t>
            </a:r>
            <a:r>
              <a:rPr lang="ar-DZ" sz="1200" b="1" dirty="0">
                <a:solidFill>
                  <a:schemeClr val="bg1"/>
                </a:solidFill>
                <a:latin typeface="Arial" panose="020B0604020202020204" pitchFamily="34" charset="0"/>
                <a:cs typeface="Arial" panose="020B0604020202020204" pitchFamily="34" charset="0"/>
              </a:rPr>
              <a:t>لا يجــوز ما يســمى </a:t>
            </a:r>
            <a:r>
              <a:rPr lang="ar-DZ" sz="1200" b="1" dirty="0" smtClean="0">
                <a:solidFill>
                  <a:schemeClr val="bg1"/>
                </a:solidFill>
                <a:latin typeface="Arial" panose="020B0604020202020204" pitchFamily="34" charset="0"/>
                <a:cs typeface="Arial" panose="020B0604020202020204" pitchFamily="34" charset="0"/>
              </a:rPr>
              <a:t>الشــراء</a:t>
            </a:r>
            <a:r>
              <a:rPr lang="ar-DZ" sz="1200" b="1" dirty="0">
                <a:solidFill>
                  <a:schemeClr val="bg1"/>
                </a:solidFill>
                <a:latin typeface="Arial" panose="020B0604020202020204" pitchFamily="34" charset="0"/>
                <a:cs typeface="Arial" panose="020B0604020202020204" pitchFamily="34" charset="0"/>
              </a:rPr>
              <a:t> </a:t>
            </a:r>
            <a:r>
              <a:rPr lang="ar-DZ" sz="1200" b="1" dirty="0" smtClean="0">
                <a:solidFill>
                  <a:schemeClr val="bg1"/>
                </a:solidFill>
                <a:latin typeface="Arial" panose="020B0604020202020204" pitchFamily="34" charset="0"/>
                <a:cs typeface="Arial" panose="020B0604020202020204" pitchFamily="34" charset="0"/>
              </a:rPr>
              <a:t>والبيع الموازي,</a:t>
            </a:r>
            <a:r>
              <a:rPr lang="ar-DZ" sz="1400" dirty="0"/>
              <a:t> </a:t>
            </a:r>
            <a:r>
              <a:rPr lang="ar-DZ" sz="1200" b="1" dirty="0">
                <a:solidFill>
                  <a:schemeClr val="bg1"/>
                </a:solidFill>
                <a:latin typeface="Arial" panose="020B0604020202020204" pitchFamily="34" charset="0"/>
                <a:cs typeface="Arial" panose="020B0604020202020204" pitchFamily="34" charset="0"/>
              </a:rPr>
              <a:t>لا يجوز أن يقدم أحد طرفي المشــاركة أو المضاربة ً </a:t>
            </a:r>
            <a:r>
              <a:rPr lang="ar-DZ" sz="1200" b="1" dirty="0" smtClean="0">
                <a:solidFill>
                  <a:schemeClr val="bg1"/>
                </a:solidFill>
                <a:latin typeface="Arial" panose="020B0604020202020204" pitchFamily="34" charset="0"/>
                <a:cs typeface="Arial" panose="020B0604020202020204" pitchFamily="34" charset="0"/>
              </a:rPr>
              <a:t>التزاما للطرف </a:t>
            </a:r>
            <a:r>
              <a:rPr lang="ar-DZ" sz="1200" b="1" dirty="0">
                <a:solidFill>
                  <a:schemeClr val="bg1"/>
                </a:solidFill>
                <a:latin typeface="Arial" panose="020B0604020202020204" pitchFamily="34" charset="0"/>
                <a:cs typeface="Arial" panose="020B0604020202020204" pitchFamily="34" charset="0"/>
              </a:rPr>
              <a:t>الآخر بحمايته من مخاطر المتاجرة في </a:t>
            </a:r>
            <a:r>
              <a:rPr lang="ar-DZ" sz="1200" b="1" dirty="0" smtClean="0">
                <a:solidFill>
                  <a:schemeClr val="bg1"/>
                </a:solidFill>
                <a:latin typeface="Arial" panose="020B0604020202020204" pitchFamily="34" charset="0"/>
                <a:cs typeface="Arial" panose="020B0604020202020204" pitchFamily="34" charset="0"/>
              </a:rPr>
              <a:t>العملات </a:t>
            </a:r>
            <a:endParaRPr lang="ko-KR" altLang="en-US" sz="1200" b="1" u="sng" dirty="0">
              <a:solidFill>
                <a:schemeClr val="bg1"/>
              </a:solidFill>
              <a:latin typeface="Arial" panose="020B0604020202020204" pitchFamily="34" charset="0"/>
              <a:cs typeface="Arial" panose="020B0604020202020204" pitchFamily="34" charset="0"/>
            </a:endParaRPr>
          </a:p>
        </p:txBody>
      </p:sp>
      <p:sp>
        <p:nvSpPr>
          <p:cNvPr id="28" name="TextBox 27"/>
          <p:cNvSpPr txBox="1"/>
          <p:nvPr/>
        </p:nvSpPr>
        <p:spPr>
          <a:xfrm>
            <a:off x="6516938" y="3499308"/>
            <a:ext cx="5675062" cy="492443"/>
          </a:xfrm>
          <a:prstGeom prst="rect">
            <a:avLst/>
          </a:prstGeom>
          <a:noFill/>
        </p:spPr>
        <p:txBody>
          <a:bodyPr wrap="square" rtlCol="0">
            <a:spAutoFit/>
          </a:bodyPr>
          <a:lstStyle/>
          <a:p>
            <a:pPr algn="r"/>
            <a:r>
              <a:rPr lang="ar-DZ" sz="1400" b="1" u="sng" dirty="0">
                <a:latin typeface="Arial" panose="020B0604020202020204" pitchFamily="34" charset="0"/>
                <a:cs typeface="Arial" panose="020B0604020202020204" pitchFamily="34" charset="0"/>
              </a:rPr>
              <a:t>المبادلة في العملات الثابتة دينً دينًا في </a:t>
            </a:r>
            <a:r>
              <a:rPr lang="ar-DZ" sz="1400" b="1" u="sng" dirty="0" smtClean="0">
                <a:latin typeface="Arial" panose="020B0604020202020204" pitchFamily="34" charset="0"/>
                <a:cs typeface="Arial" panose="020B0604020202020204" pitchFamily="34" charset="0"/>
              </a:rPr>
              <a:t>الذمة</a:t>
            </a:r>
            <a:r>
              <a:rPr lang="ar-DZ" sz="1400" b="1" dirty="0" smtClean="0">
                <a:latin typeface="Arial" panose="020B0604020202020204" pitchFamily="34" charset="0"/>
                <a:cs typeface="Arial" panose="020B0604020202020204" pitchFamily="34" charset="0"/>
              </a:rPr>
              <a:t>: </a:t>
            </a:r>
            <a:r>
              <a:rPr lang="ar-DZ" sz="1200" b="1" dirty="0">
                <a:latin typeface="Arial" panose="020B0604020202020204" pitchFamily="34" charset="0"/>
                <a:cs typeface="Arial" panose="020B0604020202020204" pitchFamily="34" charset="0"/>
              </a:rPr>
              <a:t>تصح المبادلة في العمــلات الثابتة دينًا في </a:t>
            </a:r>
            <a:r>
              <a:rPr lang="ar-DZ" sz="1200" b="1" dirty="0" smtClean="0">
                <a:latin typeface="Arial" panose="020B0604020202020204" pitchFamily="34" charset="0"/>
                <a:cs typeface="Arial" panose="020B0604020202020204" pitchFamily="34" charset="0"/>
              </a:rPr>
              <a:t>الذمــة بتطارح الدينين، </a:t>
            </a:r>
            <a:r>
              <a:rPr lang="ar-DZ" sz="1200" b="1" dirty="0">
                <a:latin typeface="Arial" panose="020B0604020202020204" pitchFamily="34" charset="0"/>
                <a:cs typeface="Arial" panose="020B0604020202020204" pitchFamily="34" charset="0"/>
              </a:rPr>
              <a:t>استيفاء الدائن دينه الذي هو بعملة ما بعملة </a:t>
            </a:r>
            <a:r>
              <a:rPr lang="ar-DZ" sz="1200" b="1" dirty="0" smtClean="0">
                <a:latin typeface="Arial" panose="020B0604020202020204" pitchFamily="34" charset="0"/>
                <a:cs typeface="Arial" panose="020B0604020202020204" pitchFamily="34" charset="0"/>
              </a:rPr>
              <a:t>أخرى، </a:t>
            </a:r>
            <a:endParaRPr lang="ko-KR" altLang="en-US" sz="1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926351" y="2649287"/>
            <a:ext cx="3162392" cy="379656"/>
          </a:xfrm>
          <a:prstGeom prst="rect">
            <a:avLst/>
          </a:prstGeom>
          <a:noFill/>
        </p:spPr>
        <p:txBody>
          <a:bodyPr wrap="square" rtlCol="0">
            <a:spAutoFit/>
          </a:bodyPr>
          <a:lstStyle/>
          <a:p>
            <a:pPr algn="r"/>
            <a:r>
              <a:rPr lang="en-US" altLang="ko-KR" sz="1867" b="1" dirty="0">
                <a:solidFill>
                  <a:schemeClr val="bg1"/>
                </a:solidFill>
                <a:cs typeface="Arial" pitchFamily="34" charset="0"/>
              </a:rPr>
              <a:t>Add Contents Title</a:t>
            </a:r>
            <a:endParaRPr lang="ko-KR" altLang="en-US" sz="1867" b="1" dirty="0">
              <a:solidFill>
                <a:schemeClr val="bg1"/>
              </a:solidFill>
              <a:cs typeface="Arial" pitchFamily="34" charset="0"/>
            </a:endParaRPr>
          </a:p>
        </p:txBody>
      </p:sp>
      <p:sp>
        <p:nvSpPr>
          <p:cNvPr id="31" name="TextBox 30"/>
          <p:cNvSpPr txBox="1"/>
          <p:nvPr/>
        </p:nvSpPr>
        <p:spPr>
          <a:xfrm>
            <a:off x="79023" y="1196812"/>
            <a:ext cx="5418484" cy="748988"/>
          </a:xfrm>
          <a:prstGeom prst="rect">
            <a:avLst/>
          </a:prstGeom>
          <a:noFill/>
        </p:spPr>
        <p:txBody>
          <a:bodyPr wrap="square" rtlCol="0">
            <a:spAutoFit/>
          </a:bodyPr>
          <a:lstStyle/>
          <a:p>
            <a:pPr algn="r" rtl="1"/>
            <a:r>
              <a:rPr lang="ar-DZ" altLang="ko-KR" sz="1867" b="1" u="sng" dirty="0" smtClean="0">
                <a:solidFill>
                  <a:schemeClr val="bg1"/>
                </a:solidFill>
                <a:cs typeface="Arial" pitchFamily="34" charset="0"/>
              </a:rPr>
              <a:t>التقديم</a:t>
            </a:r>
            <a:r>
              <a:rPr lang="ar-DZ" altLang="ko-KR" sz="1867" b="1" dirty="0" smtClean="0">
                <a:solidFill>
                  <a:schemeClr val="bg1"/>
                </a:solidFill>
                <a:cs typeface="Arial" pitchFamily="34" charset="0"/>
              </a:rPr>
              <a:t>: </a:t>
            </a:r>
            <a:r>
              <a:rPr lang="ar-DZ" sz="1200" b="1" dirty="0" smtClean="0">
                <a:solidFill>
                  <a:schemeClr val="bg1"/>
                </a:solidFill>
                <a:latin typeface="Arial" panose="020B0604020202020204" pitchFamily="34" charset="0"/>
                <a:cs typeface="Arial" panose="020B0604020202020204" pitchFamily="34" charset="0"/>
              </a:rPr>
              <a:t>يهدف هذا المعيار إلى بيان أحكام المتاجرة في العملات وشروطها وضوابطها</a:t>
            </a:r>
            <a:r>
              <a:rPr lang="ar-DZ" sz="1200" b="1" dirty="0">
                <a:solidFill>
                  <a:schemeClr val="bg1"/>
                </a:solidFill>
                <a:latin typeface="Arial" panose="020B0604020202020204" pitchFamily="34" charset="0"/>
                <a:cs typeface="Arial" panose="020B0604020202020204" pitchFamily="34" charset="0"/>
              </a:rPr>
              <a:t> </a:t>
            </a:r>
            <a:r>
              <a:rPr lang="ar-DZ" sz="1200" b="1" dirty="0" smtClean="0">
                <a:solidFill>
                  <a:schemeClr val="bg1"/>
                </a:solidFill>
                <a:latin typeface="Arial" panose="020B0604020202020204" pitchFamily="34" charset="0"/>
                <a:cs typeface="Arial" panose="020B0604020202020204" pitchFamily="34" charset="0"/>
              </a:rPr>
              <a:t>الشــرعية</a:t>
            </a:r>
            <a:r>
              <a:rPr lang="ar-DZ" sz="1200" b="1" dirty="0">
                <a:solidFill>
                  <a:schemeClr val="bg1"/>
                </a:solidFill>
                <a:latin typeface="Arial" panose="020B0604020202020204" pitchFamily="34" charset="0"/>
                <a:cs typeface="Arial" panose="020B0604020202020204" pitchFamily="34" charset="0"/>
              </a:rPr>
              <a:t>، وما يجوز منها وما لا يجوز، وبعض التطبيقات التي تزاولها </a:t>
            </a:r>
            <a:r>
              <a:rPr lang="ar-DZ" sz="1200" b="1" dirty="0" smtClean="0">
                <a:solidFill>
                  <a:schemeClr val="bg1"/>
                </a:solidFill>
                <a:latin typeface="Arial" panose="020B0604020202020204" pitchFamily="34" charset="0"/>
                <a:cs typeface="Arial" panose="020B0604020202020204" pitchFamily="34" charset="0"/>
              </a:rPr>
              <a:t>المؤسســات المالية الإسلامية (المؤسسة/المؤسسات), </a:t>
            </a:r>
            <a:endParaRPr lang="ko-KR" altLang="en-US" sz="12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6489391" y="2013932"/>
            <a:ext cx="5557739" cy="677108"/>
          </a:xfrm>
          <a:prstGeom prst="rect">
            <a:avLst/>
          </a:prstGeom>
          <a:noFill/>
        </p:spPr>
        <p:txBody>
          <a:bodyPr wrap="square" rtlCol="0">
            <a:spAutoFit/>
          </a:bodyPr>
          <a:lstStyle/>
          <a:p>
            <a:pPr algn="r"/>
            <a:r>
              <a:rPr lang="ar-DZ" sz="1400" b="1" u="sng" dirty="0">
                <a:latin typeface="Arial" panose="020B0604020202020204" pitchFamily="34" charset="0"/>
                <a:cs typeface="Arial" panose="020B0604020202020204" pitchFamily="34" charset="0"/>
              </a:rPr>
              <a:t>استخدام وسائل الاتصال الحديثة في المتاجرة في العملات </a:t>
            </a:r>
            <a:r>
              <a:rPr lang="ar-DZ" sz="1200" b="1" dirty="0" smtClean="0">
                <a:latin typeface="Arial" panose="020B0604020202020204" pitchFamily="34" charset="0"/>
                <a:cs typeface="Arial" panose="020B0604020202020204" pitchFamily="34" charset="0"/>
              </a:rPr>
              <a:t>:</a:t>
            </a:r>
            <a:r>
              <a:rPr lang="ar-DZ" sz="1200" b="1" dirty="0">
                <a:latin typeface="Arial" panose="020B0604020202020204" pitchFamily="34" charset="0"/>
                <a:cs typeface="Arial" panose="020B0604020202020204" pitchFamily="34" charset="0"/>
              </a:rPr>
              <a:t>التعاقد بوســائل الاتصال الحديثة بيــن طرفين في </a:t>
            </a:r>
            <a:r>
              <a:rPr lang="ar-DZ" sz="1200" b="1" dirty="0" smtClean="0">
                <a:latin typeface="Arial" panose="020B0604020202020204" pitchFamily="34" charset="0"/>
                <a:cs typeface="Arial" panose="020B0604020202020204" pitchFamily="34" charset="0"/>
              </a:rPr>
              <a:t>مكانين متباعدين </a:t>
            </a:r>
            <a:r>
              <a:rPr lang="ar-DZ" sz="1200" b="1" dirty="0">
                <a:latin typeface="Arial" panose="020B0604020202020204" pitchFamily="34" charset="0"/>
                <a:cs typeface="Arial" panose="020B0604020202020204" pitchFamily="34" charset="0"/>
              </a:rPr>
              <a:t>تنشــأ عنه نفس الآثار المترتبة علــى إجراء العقد </a:t>
            </a:r>
            <a:r>
              <a:rPr lang="ar-DZ" sz="1200" b="1" dirty="0" smtClean="0">
                <a:latin typeface="Arial" panose="020B0604020202020204" pitchFamily="34" charset="0"/>
                <a:cs typeface="Arial" panose="020B0604020202020204" pitchFamily="34" charset="0"/>
              </a:rPr>
              <a:t>في مكان واحد، </a:t>
            </a:r>
            <a:r>
              <a:rPr lang="ar-DZ" sz="1200" b="1" dirty="0">
                <a:latin typeface="Arial" panose="020B0604020202020204" pitchFamily="34" charset="0"/>
                <a:cs typeface="Arial" panose="020B0604020202020204" pitchFamily="34" charset="0"/>
              </a:rPr>
              <a:t>الإيجاب المحدد المدة الصادر </a:t>
            </a:r>
            <a:r>
              <a:rPr lang="ar-DZ" sz="1200" b="1" dirty="0" smtClean="0">
                <a:latin typeface="Arial" panose="020B0604020202020204" pitchFamily="34" charset="0"/>
                <a:cs typeface="Arial" panose="020B0604020202020204" pitchFamily="34" charset="0"/>
              </a:rPr>
              <a:t>بإحدى </a:t>
            </a:r>
            <a:r>
              <a:rPr lang="ar-DZ" sz="1200" b="1" dirty="0">
                <a:latin typeface="Arial" panose="020B0604020202020204" pitchFamily="34" charset="0"/>
                <a:cs typeface="Arial" panose="020B0604020202020204" pitchFamily="34" charset="0"/>
              </a:rPr>
              <a:t>الوســائل </a:t>
            </a:r>
            <a:r>
              <a:rPr lang="ar-DZ" sz="1200" b="1" dirty="0" smtClean="0">
                <a:latin typeface="Arial" panose="020B0604020202020204" pitchFamily="34" charset="0"/>
                <a:cs typeface="Arial" panose="020B0604020202020204" pitchFamily="34" charset="0"/>
              </a:rPr>
              <a:t>المشــار إليهــا </a:t>
            </a:r>
            <a:r>
              <a:rPr lang="ar-DZ" sz="1200" b="1" dirty="0">
                <a:latin typeface="Arial" panose="020B0604020202020204" pitchFamily="34" charset="0"/>
                <a:cs typeface="Arial" panose="020B0604020202020204" pitchFamily="34" charset="0"/>
              </a:rPr>
              <a:t>يظل ً ملزما لمن أصدره خلال تلــك </a:t>
            </a:r>
            <a:r>
              <a:rPr lang="ar-DZ" sz="1200" b="1" dirty="0" smtClean="0">
                <a:latin typeface="Arial" panose="020B0604020202020204" pitchFamily="34" charset="0"/>
                <a:cs typeface="Arial" panose="020B0604020202020204" pitchFamily="34" charset="0"/>
              </a:rPr>
              <a:t>المدة, </a:t>
            </a:r>
            <a:endParaRPr lang="ko-KR" altLang="en-US" sz="1400" b="1" u="sng"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6" name="TextBox 35"/>
          <p:cNvSpPr txBox="1"/>
          <p:nvPr/>
        </p:nvSpPr>
        <p:spPr>
          <a:xfrm>
            <a:off x="6614721" y="4026687"/>
            <a:ext cx="5467923" cy="523220"/>
          </a:xfrm>
          <a:prstGeom prst="rect">
            <a:avLst/>
          </a:prstGeom>
          <a:noFill/>
        </p:spPr>
        <p:txBody>
          <a:bodyPr wrap="square" rtlCol="0">
            <a:spAutoFit/>
          </a:bodyPr>
          <a:lstStyle/>
          <a:p>
            <a:pPr algn="r" rtl="1"/>
            <a:r>
              <a:rPr lang="ar-DZ" sz="1400" b="1" u="sng" dirty="0">
                <a:solidFill>
                  <a:schemeClr val="bg1"/>
                </a:solidFill>
                <a:latin typeface="Arial" panose="020B0604020202020204" pitchFamily="34" charset="0"/>
                <a:cs typeface="Arial" panose="020B0604020202020204" pitchFamily="34" charset="0"/>
              </a:rPr>
              <a:t>اجتماع الصرف والحوالة </a:t>
            </a:r>
            <a:r>
              <a:rPr lang="ar-DZ" sz="1400" b="1" u="sng" dirty="0" smtClean="0">
                <a:solidFill>
                  <a:schemeClr val="bg1"/>
                </a:solidFill>
                <a:latin typeface="Arial" panose="020B0604020202020204" pitchFamily="34" charset="0"/>
                <a:cs typeface="Arial" panose="020B0604020202020204" pitchFamily="34" charset="0"/>
              </a:rPr>
              <a:t>المصرفية</a:t>
            </a:r>
            <a:r>
              <a:rPr lang="ar-DZ" sz="1400" b="1" dirty="0" smtClean="0">
                <a:solidFill>
                  <a:schemeClr val="bg1"/>
                </a:solidFill>
                <a:latin typeface="Arial" panose="020B0604020202020204" pitchFamily="34" charset="0"/>
                <a:cs typeface="Arial" panose="020B0604020202020204" pitchFamily="34" charset="0"/>
              </a:rPr>
              <a:t>: </a:t>
            </a:r>
            <a:r>
              <a:rPr lang="ar-DZ" sz="1400" b="1" dirty="0">
                <a:solidFill>
                  <a:schemeClr val="bg1"/>
                </a:solidFill>
                <a:latin typeface="Arial" panose="020B0604020202020204" pitchFamily="34" charset="0"/>
                <a:cs typeface="Arial" panose="020B0604020202020204" pitchFamily="34" charset="0"/>
              </a:rPr>
              <a:t>يجوز إجراء حوالة مصرفيــة بعملة مغايرة للمبلــغ المقدم من </a:t>
            </a:r>
            <a:r>
              <a:rPr lang="ar-DZ" sz="1400" b="1" dirty="0" smtClean="0">
                <a:solidFill>
                  <a:schemeClr val="bg1"/>
                </a:solidFill>
                <a:latin typeface="Arial" panose="020B0604020202020204" pitchFamily="34" charset="0"/>
                <a:cs typeface="Arial" panose="020B0604020202020204" pitchFamily="34" charset="0"/>
              </a:rPr>
              <a:t>طالب الحوالة ،</a:t>
            </a:r>
            <a:r>
              <a:rPr lang="ar-DZ" sz="1400" dirty="0">
                <a:solidFill>
                  <a:schemeClr val="bg1"/>
                </a:solidFill>
              </a:rPr>
              <a:t> </a:t>
            </a:r>
            <a:r>
              <a:rPr lang="ar-DZ" sz="1200" b="1" dirty="0">
                <a:solidFill>
                  <a:schemeClr val="bg1"/>
                </a:solidFill>
                <a:latin typeface="Arial" panose="020B0604020202020204" pitchFamily="34" charset="0"/>
                <a:cs typeface="Arial" panose="020B0604020202020204" pitchFamily="34" charset="0"/>
              </a:rPr>
              <a:t>ويجوز للمؤسسة أن تتقاضى </a:t>
            </a:r>
            <a:r>
              <a:rPr lang="ar-DZ" sz="1200" b="1" dirty="0" smtClean="0">
                <a:solidFill>
                  <a:schemeClr val="bg1"/>
                </a:solidFill>
                <a:latin typeface="Arial" panose="020B0604020202020204" pitchFamily="34" charset="0"/>
                <a:cs typeface="Arial" panose="020B0604020202020204" pitchFamily="34" charset="0"/>
              </a:rPr>
              <a:t>من العميل </a:t>
            </a:r>
            <a:r>
              <a:rPr lang="ar-DZ" sz="1200" b="1" dirty="0">
                <a:solidFill>
                  <a:schemeClr val="bg1"/>
                </a:solidFill>
                <a:latin typeface="Arial" panose="020B0604020202020204" pitchFamily="34" charset="0"/>
                <a:cs typeface="Arial" panose="020B0604020202020204" pitchFamily="34" charset="0"/>
              </a:rPr>
              <a:t>أجرة التحويل </a:t>
            </a:r>
            <a:r>
              <a:rPr lang="ar-DZ" sz="1200" b="1" dirty="0" smtClean="0">
                <a:solidFill>
                  <a:schemeClr val="bg1"/>
                </a:solidFill>
                <a:latin typeface="Arial" panose="020B0604020202020204" pitchFamily="34" charset="0"/>
                <a:cs typeface="Arial" panose="020B0604020202020204" pitchFamily="34" charset="0"/>
              </a:rPr>
              <a:t>,</a:t>
            </a:r>
            <a:endParaRPr lang="ko-KR" altLang="en-US" sz="1400" dirty="0">
              <a:solidFill>
                <a:schemeClr val="bg1"/>
              </a:solidFill>
              <a:latin typeface="Arial" panose="020B0604020202020204" pitchFamily="34" charset="0"/>
              <a:cs typeface="Arial" panose="020B0604020202020204" pitchFamily="34" charset="0"/>
            </a:endParaRPr>
          </a:p>
        </p:txBody>
      </p:sp>
      <p:sp>
        <p:nvSpPr>
          <p:cNvPr id="37" name="TextBox 36"/>
          <p:cNvSpPr txBox="1"/>
          <p:nvPr/>
        </p:nvSpPr>
        <p:spPr>
          <a:xfrm>
            <a:off x="49351" y="2008118"/>
            <a:ext cx="5584822" cy="1046440"/>
          </a:xfrm>
          <a:prstGeom prst="rect">
            <a:avLst/>
          </a:prstGeom>
          <a:noFill/>
        </p:spPr>
        <p:txBody>
          <a:bodyPr wrap="square" rtlCol="0">
            <a:spAutoFit/>
          </a:bodyPr>
          <a:lstStyle/>
          <a:p>
            <a:pPr algn="r"/>
            <a:r>
              <a:rPr lang="ar-DZ" sz="1400" b="1" u="sng" dirty="0" smtClean="0">
                <a:solidFill>
                  <a:schemeClr val="accent1">
                    <a:lumMod val="60000"/>
                    <a:lumOff val="40000"/>
                  </a:schemeClr>
                </a:solidFill>
                <a:latin typeface="Arial" panose="020B0604020202020204" pitchFamily="34" charset="0"/>
                <a:cs typeface="Arial" panose="020B0604020202020204" pitchFamily="34" charset="0"/>
              </a:rPr>
              <a:t>نطاق المعيار: </a:t>
            </a:r>
            <a:r>
              <a:rPr lang="ar-DZ" sz="1200" b="1" dirty="0" smtClean="0">
                <a:latin typeface="Arial" panose="020B0604020202020204" pitchFamily="34" charset="0"/>
                <a:cs typeface="Arial" panose="020B0604020202020204" pitchFamily="34" charset="0"/>
              </a:rPr>
              <a:t>يتنــاول </a:t>
            </a:r>
            <a:r>
              <a:rPr lang="ar-DZ" sz="1200" b="1" dirty="0">
                <a:latin typeface="Arial" panose="020B0604020202020204" pitchFamily="34" charset="0"/>
                <a:cs typeface="Arial" panose="020B0604020202020204" pitchFamily="34" charset="0"/>
              </a:rPr>
              <a:t>هذا المعيار قضايا القبض الحقيقــي والقبض الحكمي في </a:t>
            </a:r>
            <a:r>
              <a:rPr lang="ar-DZ" sz="1200" b="1" dirty="0" smtClean="0">
                <a:latin typeface="Arial" panose="020B0604020202020204" pitchFamily="34" charset="0"/>
                <a:cs typeface="Arial" panose="020B0604020202020204" pitchFamily="34" charset="0"/>
              </a:rPr>
              <a:t>العملات، واســتخدام </a:t>
            </a:r>
            <a:r>
              <a:rPr lang="ar-DZ" sz="1200" b="1" dirty="0">
                <a:latin typeface="Arial" panose="020B0604020202020204" pitchFamily="34" charset="0"/>
                <a:cs typeface="Arial" panose="020B0604020202020204" pitchFamily="34" charset="0"/>
              </a:rPr>
              <a:t>وســائل الاتصال الحديثة في التعامل بالعملات، وصرف ما في </a:t>
            </a:r>
            <a:r>
              <a:rPr lang="ar-DZ" sz="1200" b="1" dirty="0" smtClean="0">
                <a:latin typeface="Arial" panose="020B0604020202020204" pitchFamily="34" charset="0"/>
                <a:cs typeface="Arial" panose="020B0604020202020204" pitchFamily="34" charset="0"/>
              </a:rPr>
              <a:t>الذمة، والتعامل </a:t>
            </a:r>
            <a:r>
              <a:rPr lang="ar-DZ" sz="1200" b="1" dirty="0">
                <a:latin typeface="Arial" panose="020B0604020202020204" pitchFamily="34" charset="0"/>
                <a:cs typeface="Arial" panose="020B0604020202020204" pitchFamily="34" charset="0"/>
              </a:rPr>
              <a:t>في العملات في الأســواق </a:t>
            </a:r>
            <a:r>
              <a:rPr lang="ar-DZ" sz="1200" b="1" dirty="0" smtClean="0">
                <a:latin typeface="Arial" panose="020B0604020202020204" pitchFamily="34" charset="0"/>
                <a:cs typeface="Arial" panose="020B0604020202020204" pitchFamily="34" charset="0"/>
              </a:rPr>
              <a:t>المالية، والمواعدة </a:t>
            </a:r>
            <a:r>
              <a:rPr lang="ar-DZ" sz="1200" b="1" dirty="0">
                <a:latin typeface="Arial" panose="020B0604020202020204" pitchFamily="34" charset="0"/>
                <a:cs typeface="Arial" panose="020B0604020202020204" pitchFamily="34" charset="0"/>
              </a:rPr>
              <a:t>في بيع العملات، </a:t>
            </a:r>
            <a:r>
              <a:rPr lang="ar-DZ" sz="1200" b="1" dirty="0" smtClean="0">
                <a:latin typeface="Arial" panose="020B0604020202020204" pitchFamily="34" charset="0"/>
                <a:cs typeface="Arial" panose="020B0604020202020204" pitchFamily="34" charset="0"/>
              </a:rPr>
              <a:t>واشتراط الأجل </a:t>
            </a:r>
            <a:r>
              <a:rPr lang="ar-DZ" sz="1200" b="1" dirty="0">
                <a:latin typeface="Arial" panose="020B0604020202020204" pitchFamily="34" charset="0"/>
                <a:cs typeface="Arial" panose="020B0604020202020204" pitchFamily="34" charset="0"/>
              </a:rPr>
              <a:t>أو إرجاء تسليم أحد البدلين في التعامل بالعملات، وبعض الحالات </a:t>
            </a:r>
            <a:r>
              <a:rPr lang="ar-DZ" sz="1200" b="1" dirty="0" smtClean="0">
                <a:latin typeface="Arial" panose="020B0604020202020204" pitchFamily="34" charset="0"/>
                <a:cs typeface="Arial" panose="020B0604020202020204" pitchFamily="34" charset="0"/>
              </a:rPr>
              <a:t>المطبقة في المؤسسات. ولا </a:t>
            </a:r>
            <a:r>
              <a:rPr lang="ar-DZ" sz="1200" b="1" dirty="0">
                <a:latin typeface="Arial" panose="020B0604020202020204" pitchFamily="34" charset="0"/>
                <a:cs typeface="Arial" panose="020B0604020202020204" pitchFamily="34" charset="0"/>
              </a:rPr>
              <a:t>يتناول هذا المعيار غيــر المتاجرة في العملات، ولا تأثير الصياغة في بيع</a:t>
            </a:r>
            <a:br>
              <a:rPr lang="ar-DZ" sz="1200" b="1" dirty="0">
                <a:latin typeface="Arial" panose="020B0604020202020204" pitchFamily="34" charset="0"/>
                <a:cs typeface="Arial" panose="020B0604020202020204" pitchFamily="34" charset="0"/>
              </a:rPr>
            </a:br>
            <a:r>
              <a:rPr lang="ar-DZ" sz="1200" b="1" dirty="0" smtClean="0">
                <a:latin typeface="Arial" panose="020B0604020202020204" pitchFamily="34" charset="0"/>
                <a:cs typeface="Arial" panose="020B0604020202020204" pitchFamily="34" charset="0"/>
              </a:rPr>
              <a:t>الذهب والفضة، ولا الحوالات المجردة عن عمليات الصرف، ولا حسم الكمبيالات ,</a:t>
            </a:r>
            <a:endParaRPr lang="ko-KR" altLang="en-US" sz="16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8" name="TextBox 37"/>
          <p:cNvSpPr txBox="1"/>
          <p:nvPr/>
        </p:nvSpPr>
        <p:spPr>
          <a:xfrm>
            <a:off x="0" y="4458966"/>
            <a:ext cx="5737320" cy="461665"/>
          </a:xfrm>
          <a:prstGeom prst="rect">
            <a:avLst/>
          </a:prstGeom>
          <a:noFill/>
        </p:spPr>
        <p:txBody>
          <a:bodyPr wrap="square" rtlCol="0">
            <a:spAutoFit/>
          </a:bodyPr>
          <a:lstStyle/>
          <a:p>
            <a:pPr algn="r"/>
            <a:r>
              <a:rPr lang="ar-DZ" sz="1200" b="1" dirty="0">
                <a:latin typeface="Arial" panose="020B0604020202020204" pitchFamily="34" charset="0"/>
                <a:cs typeface="Arial" panose="020B0604020202020204" pitchFamily="34" charset="0"/>
              </a:rPr>
              <a:t>يحق للمؤسســة لتوقي انخفــاض العملة في المســتقبل اللجوء </a:t>
            </a:r>
            <a:r>
              <a:rPr lang="ar-DZ" sz="1200" b="1" dirty="0" smtClean="0">
                <a:latin typeface="Arial" panose="020B0604020202020204" pitchFamily="34" charset="0"/>
                <a:cs typeface="Arial" panose="020B0604020202020204" pitchFamily="34" charset="0"/>
              </a:rPr>
              <a:t>إلى ما يأتي: </a:t>
            </a:r>
            <a:r>
              <a:rPr lang="ar-DZ" sz="1200" b="1" dirty="0">
                <a:latin typeface="Arial" panose="020B0604020202020204" pitchFamily="34" charset="0"/>
                <a:cs typeface="Arial" panose="020B0604020202020204" pitchFamily="34" charset="0"/>
              </a:rPr>
              <a:t>إجــراء قــروض متبادلة بعملات مختلفة </a:t>
            </a:r>
            <a:r>
              <a:rPr lang="ar-DZ" sz="1200" b="1" dirty="0" smtClean="0">
                <a:latin typeface="Arial" panose="020B0604020202020204" pitchFamily="34" charset="0"/>
                <a:cs typeface="Arial" panose="020B0604020202020204" pitchFamily="34" charset="0"/>
              </a:rPr>
              <a:t>، </a:t>
            </a:r>
            <a:r>
              <a:rPr lang="ar-DZ" sz="1200" b="1" dirty="0">
                <a:latin typeface="Arial" panose="020B0604020202020204" pitchFamily="34" charset="0"/>
                <a:cs typeface="Arial" panose="020B0604020202020204" pitchFamily="34" charset="0"/>
              </a:rPr>
              <a:t>شراء بضائع، أو إبرام عمليات مرابحة بنفس </a:t>
            </a:r>
            <a:r>
              <a:rPr lang="ar-DZ" sz="1200" b="1" dirty="0" smtClean="0">
                <a:latin typeface="Arial" panose="020B0604020202020204" pitchFamily="34" charset="0"/>
                <a:cs typeface="Arial" panose="020B0604020202020204" pitchFamily="34" charset="0"/>
              </a:rPr>
              <a:t>العملة, كما يجوز الاتفاق على أن يكون الوفاء بعملة أخرى</a:t>
            </a:r>
            <a:endParaRPr lang="ko-KR" altLang="en-US" sz="12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4" name="Rectangle 33"/>
          <p:cNvSpPr/>
          <p:nvPr/>
        </p:nvSpPr>
        <p:spPr>
          <a:xfrm>
            <a:off x="6482451" y="5381498"/>
            <a:ext cx="5564680" cy="4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40" name="TextBox 27"/>
          <p:cNvSpPr txBox="1"/>
          <p:nvPr/>
        </p:nvSpPr>
        <p:spPr>
          <a:xfrm>
            <a:off x="6407582" y="4679959"/>
            <a:ext cx="5675062" cy="677108"/>
          </a:xfrm>
          <a:prstGeom prst="rect">
            <a:avLst/>
          </a:prstGeom>
          <a:noFill/>
        </p:spPr>
        <p:txBody>
          <a:bodyPr wrap="square" rtlCol="0">
            <a:spAutoFit/>
          </a:bodyPr>
          <a:lstStyle/>
          <a:p>
            <a:pPr algn="r"/>
            <a:r>
              <a:rPr lang="ar-DZ" sz="1400" b="1" u="sng" dirty="0">
                <a:latin typeface="Arial" panose="020B0604020202020204" pitchFamily="34" charset="0"/>
                <a:cs typeface="Arial" panose="020B0604020202020204" pitchFamily="34" charset="0"/>
              </a:rPr>
              <a:t>صور من المتاجرة بالعملات عن طريق </a:t>
            </a:r>
            <a:r>
              <a:rPr lang="ar-DZ" sz="1400" b="1" u="sng" dirty="0" smtClean="0">
                <a:latin typeface="Arial" panose="020B0604020202020204" pitchFamily="34" charset="0"/>
                <a:cs typeface="Arial" panose="020B0604020202020204" pitchFamily="34" charset="0"/>
              </a:rPr>
              <a:t>المؤسسات</a:t>
            </a:r>
            <a:r>
              <a:rPr lang="ar-DZ" sz="1200" b="1" dirty="0" smtClean="0">
                <a:latin typeface="Arial" panose="020B0604020202020204" pitchFamily="34" charset="0"/>
                <a:cs typeface="Arial" panose="020B0604020202020204" pitchFamily="34" charset="0"/>
              </a:rPr>
              <a:t>:</a:t>
            </a:r>
            <a:r>
              <a:rPr lang="ar-DZ" sz="1200" dirty="0" smtClean="0">
                <a:latin typeface="Arial" panose="020B0604020202020204" pitchFamily="34" charset="0"/>
                <a:cs typeface="Arial" panose="020B0604020202020204" pitchFamily="34" charset="0"/>
              </a:rPr>
              <a:t> </a:t>
            </a:r>
            <a:r>
              <a:rPr lang="ar-DZ" sz="1200" b="1" dirty="0">
                <a:latin typeface="Arial" panose="020B0604020202020204" pitchFamily="34" charset="0"/>
                <a:cs typeface="Arial" panose="020B0604020202020204" pitchFamily="34" charset="0"/>
              </a:rPr>
              <a:t>من الصور الممنوعة </a:t>
            </a:r>
            <a:r>
              <a:rPr lang="ar-DZ" sz="1200" b="1" dirty="0" smtClean="0">
                <a:latin typeface="Arial" panose="020B0604020202020204" pitchFamily="34" charset="0"/>
                <a:cs typeface="Arial" panose="020B0604020202020204" pitchFamily="34" charset="0"/>
              </a:rPr>
              <a:t>شرعا </a:t>
            </a:r>
            <a:r>
              <a:rPr lang="ar-DZ" sz="1200" b="1" dirty="0">
                <a:latin typeface="Arial" panose="020B0604020202020204" pitchFamily="34" charset="0"/>
                <a:cs typeface="Arial" panose="020B0604020202020204" pitchFamily="34" charset="0"/>
              </a:rPr>
              <a:t>متاجرة العميل بالعملات </a:t>
            </a:r>
            <a:r>
              <a:rPr lang="ar-DZ" sz="1200" b="1" dirty="0" smtClean="0">
                <a:latin typeface="Arial" panose="020B0604020202020204" pitchFamily="34" charset="0"/>
                <a:cs typeface="Arial" panose="020B0604020202020204" pitchFamily="34" charset="0"/>
              </a:rPr>
              <a:t>بمبالغ أكثر مما يملكه ، </a:t>
            </a:r>
            <a:r>
              <a:rPr lang="ar-DZ" sz="1200" b="1" dirty="0">
                <a:latin typeface="Arial" panose="020B0604020202020204" pitchFamily="34" charset="0"/>
                <a:cs typeface="Arial" panose="020B0604020202020204" pitchFamily="34" charset="0"/>
              </a:rPr>
              <a:t>لا يجوز للمؤسســة إقراض العميل مبالغ تشترط عليه </a:t>
            </a:r>
            <a:r>
              <a:rPr lang="ar-DZ" sz="1200" b="1" dirty="0" smtClean="0">
                <a:latin typeface="Arial" panose="020B0604020202020204" pitchFamily="34" charset="0"/>
                <a:cs typeface="Arial" panose="020B0604020202020204" pitchFamily="34" charset="0"/>
              </a:rPr>
              <a:t>فيها التعامل </a:t>
            </a:r>
            <a:r>
              <a:rPr lang="ar-DZ" sz="1200" b="1" dirty="0">
                <a:latin typeface="Arial" panose="020B0604020202020204" pitchFamily="34" charset="0"/>
                <a:cs typeface="Arial" panose="020B0604020202020204" pitchFamily="34" charset="0"/>
              </a:rPr>
              <a:t>بالمتاجرة بالعملات معها دون غيرها </a:t>
            </a:r>
            <a:r>
              <a:rPr lang="ar-DZ" sz="1200" b="1" dirty="0" smtClean="0">
                <a:latin typeface="Arial" panose="020B0604020202020204" pitchFamily="34" charset="0"/>
                <a:cs typeface="Arial" panose="020B0604020202020204" pitchFamily="34" charset="0"/>
              </a:rPr>
              <a:t>,</a:t>
            </a:r>
            <a:endParaRPr lang="ko-KR" altLang="en-US" sz="1400" b="1" u="sng" dirty="0">
              <a:solidFill>
                <a:schemeClr val="bg1"/>
              </a:solidFill>
              <a:latin typeface="Arial" panose="020B0604020202020204" pitchFamily="34" charset="0"/>
              <a:cs typeface="Arial" panose="020B0604020202020204" pitchFamily="34" charset="0"/>
            </a:endParaRPr>
          </a:p>
        </p:txBody>
      </p:sp>
      <p:sp>
        <p:nvSpPr>
          <p:cNvPr id="41" name="TextBox 27"/>
          <p:cNvSpPr txBox="1"/>
          <p:nvPr/>
        </p:nvSpPr>
        <p:spPr>
          <a:xfrm>
            <a:off x="6488618" y="5501473"/>
            <a:ext cx="5675062" cy="307777"/>
          </a:xfrm>
          <a:prstGeom prst="rect">
            <a:avLst/>
          </a:prstGeom>
          <a:noFill/>
        </p:spPr>
        <p:txBody>
          <a:bodyPr wrap="square" rtlCol="0">
            <a:spAutoFit/>
          </a:bodyPr>
          <a:lstStyle/>
          <a:p>
            <a:pPr algn="r" rtl="1"/>
            <a:r>
              <a:rPr lang="ar-DZ" sz="1400" b="1" smtClean="0">
                <a:solidFill>
                  <a:schemeClr val="bg1"/>
                </a:solidFill>
                <a:latin typeface="Arial" panose="020B0604020202020204" pitchFamily="34" charset="0"/>
                <a:cs typeface="Arial" panose="020B0604020202020204" pitchFamily="34" charset="0"/>
              </a:rPr>
              <a:t>     تاريخ </a:t>
            </a:r>
            <a:r>
              <a:rPr lang="ar-DZ" sz="1400" b="1" dirty="0">
                <a:solidFill>
                  <a:schemeClr val="bg1"/>
                </a:solidFill>
                <a:latin typeface="Arial" panose="020B0604020202020204" pitchFamily="34" charset="0"/>
                <a:cs typeface="Arial" panose="020B0604020202020204" pitchFamily="34" charset="0"/>
              </a:rPr>
              <a:t>إصدار المعيار: 31 ماي 2000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92872928"/>
      </p:ext>
    </p:extLst>
  </p:cSld>
  <p:clrMapOvr>
    <a:masterClrMapping/>
  </p:clrMapOvr>
  <mc:AlternateContent xmlns:mc="http://schemas.openxmlformats.org/markup-compatibility/2006" xmlns:p14="http://schemas.microsoft.com/office/powerpoint/2010/main">
    <mc:Choice Requires="p14">
      <p:transition spd="slow" p14:dur="2000" advTm="245135"/>
    </mc:Choice>
    <mc:Fallback xmlns="">
      <p:transition spd="slow" advTm="245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مجموعة 6">
            <a:extLst>
              <a:ext uri="{FF2B5EF4-FFF2-40B4-BE49-F238E27FC236}">
                <a16:creationId xmlns:a16="http://schemas.microsoft.com/office/drawing/2014/main" xmlns="" id="{113E5968-377D-4EA1-88D9-8E729BD06BEE}"/>
              </a:ext>
            </a:extLst>
          </p:cNvPr>
          <p:cNvGrpSpPr/>
          <p:nvPr/>
        </p:nvGrpSpPr>
        <p:grpSpPr>
          <a:xfrm>
            <a:off x="4938211" y="1374473"/>
            <a:ext cx="2163349" cy="5497521"/>
            <a:chOff x="5014325" y="680239"/>
            <a:chExt cx="2163349" cy="5497521"/>
          </a:xfrm>
          <a:effectLst>
            <a:outerShdw blurRad="50800" dist="38100" algn="l" rotWithShape="0">
              <a:prstClr val="black">
                <a:alpha val="40000"/>
              </a:prstClr>
            </a:outerShdw>
          </a:effectLst>
        </p:grpSpPr>
        <p:sp>
          <p:nvSpPr>
            <p:cNvPr id="4" name="مستطيل: زوايا علوية مستديرة 3">
              <a:extLst>
                <a:ext uri="{FF2B5EF4-FFF2-40B4-BE49-F238E27FC236}">
                  <a16:creationId xmlns:a16="http://schemas.microsoft.com/office/drawing/2014/main" xmlns="" id="{DFADE000-3DC6-4E2F-B95D-819613631067}"/>
                </a:ext>
              </a:extLst>
            </p:cNvPr>
            <p:cNvSpPr/>
            <p:nvPr/>
          </p:nvSpPr>
          <p:spPr>
            <a:xfrm flipV="1">
              <a:off x="5017674" y="5457760"/>
              <a:ext cx="2160000" cy="720000"/>
            </a:xfrm>
            <a:prstGeom prst="round2SameRect">
              <a:avLst/>
            </a:prstGeom>
            <a:solidFill>
              <a:srgbClr val="5D8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مجموعة 4">
              <a:extLst>
                <a:ext uri="{FF2B5EF4-FFF2-40B4-BE49-F238E27FC236}">
                  <a16:creationId xmlns:a16="http://schemas.microsoft.com/office/drawing/2014/main" xmlns="" id="{3E703238-59D7-4CE0-9509-465472035441}"/>
                </a:ext>
              </a:extLst>
            </p:cNvPr>
            <p:cNvGrpSpPr/>
            <p:nvPr/>
          </p:nvGrpSpPr>
          <p:grpSpPr>
            <a:xfrm>
              <a:off x="5014325" y="680239"/>
              <a:ext cx="2160000" cy="1583163"/>
              <a:chOff x="5012651" y="1010727"/>
              <a:chExt cx="2160000" cy="1583163"/>
            </a:xfrm>
            <a:effectLst>
              <a:outerShdw blurRad="50800" dist="38100" dir="16200000" rotWithShape="0">
                <a:prstClr val="black">
                  <a:alpha val="40000"/>
                </a:prstClr>
              </a:outerShdw>
            </a:effectLst>
          </p:grpSpPr>
          <p:sp>
            <p:nvSpPr>
              <p:cNvPr id="97" name="مثلث متساوي الساقين 96">
                <a:extLst>
                  <a:ext uri="{FF2B5EF4-FFF2-40B4-BE49-F238E27FC236}">
                    <a16:creationId xmlns:a16="http://schemas.microsoft.com/office/drawing/2014/main" xmlns="" id="{66C68FD5-1F9B-4F34-ADEA-394C737A1103}"/>
                  </a:ext>
                </a:extLst>
              </p:cNvPr>
              <p:cNvSpPr/>
              <p:nvPr/>
            </p:nvSpPr>
            <p:spPr>
              <a:xfrm>
                <a:off x="5012651" y="1016299"/>
                <a:ext cx="2160000" cy="1577591"/>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مثلث متساوي الساقين 97">
                <a:extLst>
                  <a:ext uri="{FF2B5EF4-FFF2-40B4-BE49-F238E27FC236}">
                    <a16:creationId xmlns:a16="http://schemas.microsoft.com/office/drawing/2014/main" xmlns="" id="{FF329CEA-16C0-4D15-9DBC-EC77EAF12890}"/>
                  </a:ext>
                </a:extLst>
              </p:cNvPr>
              <p:cNvSpPr/>
              <p:nvPr/>
            </p:nvSpPr>
            <p:spPr>
              <a:xfrm>
                <a:off x="5861638" y="1010727"/>
                <a:ext cx="462026" cy="33744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6" name="شكل حر: شكل 75">
              <a:extLst>
                <a:ext uri="{FF2B5EF4-FFF2-40B4-BE49-F238E27FC236}">
                  <a16:creationId xmlns:a16="http://schemas.microsoft.com/office/drawing/2014/main" xmlns="" id="{1C7CA0DD-B821-45A8-B11A-D32C5838865E}"/>
                </a:ext>
              </a:extLst>
            </p:cNvPr>
            <p:cNvSpPr/>
            <p:nvPr/>
          </p:nvSpPr>
          <p:spPr>
            <a:xfrm>
              <a:off x="5044694" y="3427007"/>
              <a:ext cx="720000" cy="608738"/>
            </a:xfrm>
            <a:custGeom>
              <a:avLst/>
              <a:gdLst>
                <a:gd name="connsiteX0" fmla="*/ 0 w 720000"/>
                <a:gd name="connsiteY0" fmla="*/ 0 h 775714"/>
                <a:gd name="connsiteX1" fmla="*/ 720000 w 720000"/>
                <a:gd name="connsiteY1" fmla="*/ 0 h 775714"/>
                <a:gd name="connsiteX2" fmla="*/ 720000 w 720000"/>
                <a:gd name="connsiteY2" fmla="*/ 775714 h 775714"/>
                <a:gd name="connsiteX3" fmla="*/ 0 w 720000"/>
                <a:gd name="connsiteY3" fmla="*/ 775714 h 775714"/>
                <a:gd name="connsiteX4" fmla="*/ 0 w 720000"/>
                <a:gd name="connsiteY4" fmla="*/ 0 h 77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75714">
                  <a:moveTo>
                    <a:pt x="0" y="0"/>
                  </a:moveTo>
                  <a:lnTo>
                    <a:pt x="720000" y="0"/>
                  </a:lnTo>
                  <a:lnTo>
                    <a:pt x="720000" y="775714"/>
                  </a:lnTo>
                  <a:lnTo>
                    <a:pt x="0" y="775714"/>
                  </a:lnTo>
                  <a:lnTo>
                    <a:pt x="0"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75" name="شكل حر: شكل 74">
              <a:extLst>
                <a:ext uri="{FF2B5EF4-FFF2-40B4-BE49-F238E27FC236}">
                  <a16:creationId xmlns:a16="http://schemas.microsoft.com/office/drawing/2014/main" xmlns="" id="{B9E4BA79-7C00-4C45-B331-A56D77CE34E8}"/>
                </a:ext>
              </a:extLst>
            </p:cNvPr>
            <p:cNvSpPr/>
            <p:nvPr/>
          </p:nvSpPr>
          <p:spPr>
            <a:xfrm>
              <a:off x="5746834" y="3427007"/>
              <a:ext cx="720000" cy="608738"/>
            </a:xfrm>
            <a:custGeom>
              <a:avLst/>
              <a:gdLst>
                <a:gd name="connsiteX0" fmla="*/ 0 w 720000"/>
                <a:gd name="connsiteY0" fmla="*/ 0 h 775714"/>
                <a:gd name="connsiteX1" fmla="*/ 720000 w 720000"/>
                <a:gd name="connsiteY1" fmla="*/ 0 h 775714"/>
                <a:gd name="connsiteX2" fmla="*/ 720000 w 720000"/>
                <a:gd name="connsiteY2" fmla="*/ 775714 h 775714"/>
                <a:gd name="connsiteX3" fmla="*/ 0 w 720000"/>
                <a:gd name="connsiteY3" fmla="*/ 775714 h 775714"/>
                <a:gd name="connsiteX4" fmla="*/ 0 w 720000"/>
                <a:gd name="connsiteY4" fmla="*/ 0 h 77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75714">
                  <a:moveTo>
                    <a:pt x="0" y="0"/>
                  </a:moveTo>
                  <a:lnTo>
                    <a:pt x="720000" y="0"/>
                  </a:lnTo>
                  <a:lnTo>
                    <a:pt x="720000" y="775714"/>
                  </a:lnTo>
                  <a:lnTo>
                    <a:pt x="0" y="775714"/>
                  </a:lnTo>
                  <a:lnTo>
                    <a:pt x="0"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74" name="شكل حر: شكل 73">
              <a:extLst>
                <a:ext uri="{FF2B5EF4-FFF2-40B4-BE49-F238E27FC236}">
                  <a16:creationId xmlns:a16="http://schemas.microsoft.com/office/drawing/2014/main" xmlns="" id="{2F7629E9-AC7E-4833-AEFA-D2025F086F76}"/>
                </a:ext>
              </a:extLst>
            </p:cNvPr>
            <p:cNvSpPr/>
            <p:nvPr/>
          </p:nvSpPr>
          <p:spPr>
            <a:xfrm>
              <a:off x="6454325" y="3427007"/>
              <a:ext cx="720000" cy="608738"/>
            </a:xfrm>
            <a:custGeom>
              <a:avLst/>
              <a:gdLst>
                <a:gd name="connsiteX0" fmla="*/ 0 w 720000"/>
                <a:gd name="connsiteY0" fmla="*/ 0 h 775714"/>
                <a:gd name="connsiteX1" fmla="*/ 720000 w 720000"/>
                <a:gd name="connsiteY1" fmla="*/ 0 h 775714"/>
                <a:gd name="connsiteX2" fmla="*/ 720000 w 720000"/>
                <a:gd name="connsiteY2" fmla="*/ 775714 h 775714"/>
                <a:gd name="connsiteX3" fmla="*/ 0 w 720000"/>
                <a:gd name="connsiteY3" fmla="*/ 775714 h 775714"/>
                <a:gd name="connsiteX4" fmla="*/ 0 w 720000"/>
                <a:gd name="connsiteY4" fmla="*/ 0 h 77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75714">
                  <a:moveTo>
                    <a:pt x="0" y="0"/>
                  </a:moveTo>
                  <a:lnTo>
                    <a:pt x="720000" y="0"/>
                  </a:lnTo>
                  <a:lnTo>
                    <a:pt x="720000" y="775714"/>
                  </a:lnTo>
                  <a:lnTo>
                    <a:pt x="0" y="775714"/>
                  </a:lnTo>
                  <a:lnTo>
                    <a:pt x="0"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69" name="شكل حر: شكل 68">
              <a:extLst>
                <a:ext uri="{FF2B5EF4-FFF2-40B4-BE49-F238E27FC236}">
                  <a16:creationId xmlns:a16="http://schemas.microsoft.com/office/drawing/2014/main" xmlns="" id="{209B4924-BCFB-4436-A412-697E2DFCD1F3}"/>
                </a:ext>
              </a:extLst>
            </p:cNvPr>
            <p:cNvSpPr/>
            <p:nvPr/>
          </p:nvSpPr>
          <p:spPr>
            <a:xfrm>
              <a:off x="5026834" y="4014860"/>
              <a:ext cx="720000" cy="627976"/>
            </a:xfrm>
            <a:custGeom>
              <a:avLst/>
              <a:gdLst>
                <a:gd name="connsiteX0" fmla="*/ 0 w 720000"/>
                <a:gd name="connsiteY0" fmla="*/ 0 h 793714"/>
                <a:gd name="connsiteX1" fmla="*/ 720000 w 720000"/>
                <a:gd name="connsiteY1" fmla="*/ 0 h 793714"/>
                <a:gd name="connsiteX2" fmla="*/ 720000 w 720000"/>
                <a:gd name="connsiteY2" fmla="*/ 793714 h 793714"/>
                <a:gd name="connsiteX3" fmla="*/ 0 w 720000"/>
                <a:gd name="connsiteY3" fmla="*/ 793714 h 793714"/>
                <a:gd name="connsiteX4" fmla="*/ 0 w 720000"/>
                <a:gd name="connsiteY4" fmla="*/ 0 h 79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93714">
                  <a:moveTo>
                    <a:pt x="0" y="0"/>
                  </a:moveTo>
                  <a:lnTo>
                    <a:pt x="720000" y="0"/>
                  </a:lnTo>
                  <a:lnTo>
                    <a:pt x="720000" y="793714"/>
                  </a:lnTo>
                  <a:lnTo>
                    <a:pt x="0" y="793714"/>
                  </a:lnTo>
                  <a:lnTo>
                    <a:pt x="0" y="0"/>
                  </a:lnTo>
                  <a:close/>
                </a:path>
              </a:pathLst>
            </a:custGeom>
            <a:solidFill>
              <a:srgbClr val="FFD8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68" name="شكل حر: شكل 67">
              <a:extLst>
                <a:ext uri="{FF2B5EF4-FFF2-40B4-BE49-F238E27FC236}">
                  <a16:creationId xmlns:a16="http://schemas.microsoft.com/office/drawing/2014/main" xmlns="" id="{58374433-1C35-4D83-ADFE-5A5171833083}"/>
                </a:ext>
              </a:extLst>
            </p:cNvPr>
            <p:cNvSpPr/>
            <p:nvPr/>
          </p:nvSpPr>
          <p:spPr>
            <a:xfrm>
              <a:off x="5728800" y="4014860"/>
              <a:ext cx="720000" cy="626646"/>
            </a:xfrm>
            <a:custGeom>
              <a:avLst/>
              <a:gdLst>
                <a:gd name="connsiteX0" fmla="*/ 0 w 720000"/>
                <a:gd name="connsiteY0" fmla="*/ 0 h 793714"/>
                <a:gd name="connsiteX1" fmla="*/ 720000 w 720000"/>
                <a:gd name="connsiteY1" fmla="*/ 0 h 793714"/>
                <a:gd name="connsiteX2" fmla="*/ 720000 w 720000"/>
                <a:gd name="connsiteY2" fmla="*/ 793714 h 793714"/>
                <a:gd name="connsiteX3" fmla="*/ 0 w 720000"/>
                <a:gd name="connsiteY3" fmla="*/ 793714 h 793714"/>
                <a:gd name="connsiteX4" fmla="*/ 0 w 720000"/>
                <a:gd name="connsiteY4" fmla="*/ 0 h 79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93714">
                  <a:moveTo>
                    <a:pt x="0" y="0"/>
                  </a:moveTo>
                  <a:lnTo>
                    <a:pt x="720000" y="0"/>
                  </a:lnTo>
                  <a:lnTo>
                    <a:pt x="720000" y="793714"/>
                  </a:lnTo>
                  <a:lnTo>
                    <a:pt x="0" y="793714"/>
                  </a:lnTo>
                  <a:lnTo>
                    <a:pt x="0" y="0"/>
                  </a:lnTo>
                  <a:close/>
                </a:path>
              </a:pathLst>
            </a:custGeom>
            <a:solidFill>
              <a:srgbClr val="FFC7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67" name="شكل حر: شكل 66">
              <a:extLst>
                <a:ext uri="{FF2B5EF4-FFF2-40B4-BE49-F238E27FC236}">
                  <a16:creationId xmlns:a16="http://schemas.microsoft.com/office/drawing/2014/main" xmlns="" id="{6E419C0B-E799-4442-ABD4-723DB9E45D6F}"/>
                </a:ext>
              </a:extLst>
            </p:cNvPr>
            <p:cNvSpPr/>
            <p:nvPr/>
          </p:nvSpPr>
          <p:spPr>
            <a:xfrm>
              <a:off x="6444794" y="4015376"/>
              <a:ext cx="720000" cy="625613"/>
            </a:xfrm>
            <a:custGeom>
              <a:avLst/>
              <a:gdLst>
                <a:gd name="connsiteX0" fmla="*/ 0 w 720000"/>
                <a:gd name="connsiteY0" fmla="*/ 0 h 793714"/>
                <a:gd name="connsiteX1" fmla="*/ 720000 w 720000"/>
                <a:gd name="connsiteY1" fmla="*/ 0 h 793714"/>
                <a:gd name="connsiteX2" fmla="*/ 720000 w 720000"/>
                <a:gd name="connsiteY2" fmla="*/ 793714 h 793714"/>
                <a:gd name="connsiteX3" fmla="*/ 0 w 720000"/>
                <a:gd name="connsiteY3" fmla="*/ 793714 h 793714"/>
                <a:gd name="connsiteX4" fmla="*/ 0 w 720000"/>
                <a:gd name="connsiteY4" fmla="*/ 0 h 79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93714">
                  <a:moveTo>
                    <a:pt x="0" y="0"/>
                  </a:moveTo>
                  <a:lnTo>
                    <a:pt x="720000" y="0"/>
                  </a:lnTo>
                  <a:lnTo>
                    <a:pt x="720000" y="793714"/>
                  </a:lnTo>
                  <a:lnTo>
                    <a:pt x="0" y="793714"/>
                  </a:lnTo>
                  <a:lnTo>
                    <a:pt x="0" y="0"/>
                  </a:lnTo>
                  <a:close/>
                </a:path>
              </a:pathLst>
            </a:custGeom>
            <a:solidFill>
              <a:srgbClr val="FFBF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62" name="شكل حر: شكل 61">
              <a:extLst>
                <a:ext uri="{FF2B5EF4-FFF2-40B4-BE49-F238E27FC236}">
                  <a16:creationId xmlns:a16="http://schemas.microsoft.com/office/drawing/2014/main" xmlns="" id="{184746C7-758A-4C45-A835-1BE7C05C0ACD}"/>
                </a:ext>
              </a:extLst>
            </p:cNvPr>
            <p:cNvSpPr/>
            <p:nvPr/>
          </p:nvSpPr>
          <p:spPr>
            <a:xfrm>
              <a:off x="5032924" y="4555178"/>
              <a:ext cx="720000" cy="652101"/>
            </a:xfrm>
            <a:custGeom>
              <a:avLst/>
              <a:gdLst>
                <a:gd name="connsiteX0" fmla="*/ 0 w 720000"/>
                <a:gd name="connsiteY0" fmla="*/ 0 h 793714"/>
                <a:gd name="connsiteX1" fmla="*/ 720000 w 720000"/>
                <a:gd name="connsiteY1" fmla="*/ 0 h 793714"/>
                <a:gd name="connsiteX2" fmla="*/ 720000 w 720000"/>
                <a:gd name="connsiteY2" fmla="*/ 793714 h 793714"/>
                <a:gd name="connsiteX3" fmla="*/ 0 w 720000"/>
                <a:gd name="connsiteY3" fmla="*/ 793714 h 793714"/>
                <a:gd name="connsiteX4" fmla="*/ 0 w 720000"/>
                <a:gd name="connsiteY4" fmla="*/ 0 h 79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93714">
                  <a:moveTo>
                    <a:pt x="0" y="0"/>
                  </a:moveTo>
                  <a:lnTo>
                    <a:pt x="720000" y="0"/>
                  </a:lnTo>
                  <a:lnTo>
                    <a:pt x="720000" y="793714"/>
                  </a:lnTo>
                  <a:lnTo>
                    <a:pt x="0" y="793714"/>
                  </a:lnTo>
                  <a:lnTo>
                    <a:pt x="0" y="0"/>
                  </a:lnTo>
                  <a:close/>
                </a:path>
              </a:pathLst>
            </a:custGeom>
            <a:solidFill>
              <a:srgbClr val="FF65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61" name="شكل حر: شكل 60">
              <a:extLst>
                <a:ext uri="{FF2B5EF4-FFF2-40B4-BE49-F238E27FC236}">
                  <a16:creationId xmlns:a16="http://schemas.microsoft.com/office/drawing/2014/main" xmlns="" id="{C9774BEE-21D7-4D4A-954C-C7D8F4EB1A58}"/>
                </a:ext>
              </a:extLst>
            </p:cNvPr>
            <p:cNvSpPr/>
            <p:nvPr/>
          </p:nvSpPr>
          <p:spPr>
            <a:xfrm>
              <a:off x="5734325" y="4556068"/>
              <a:ext cx="720000" cy="652414"/>
            </a:xfrm>
            <a:custGeom>
              <a:avLst/>
              <a:gdLst>
                <a:gd name="connsiteX0" fmla="*/ 0 w 720000"/>
                <a:gd name="connsiteY0" fmla="*/ 0 h 793714"/>
                <a:gd name="connsiteX1" fmla="*/ 720000 w 720000"/>
                <a:gd name="connsiteY1" fmla="*/ 0 h 793714"/>
                <a:gd name="connsiteX2" fmla="*/ 720000 w 720000"/>
                <a:gd name="connsiteY2" fmla="*/ 793714 h 793714"/>
                <a:gd name="connsiteX3" fmla="*/ 0 w 720000"/>
                <a:gd name="connsiteY3" fmla="*/ 793714 h 793714"/>
                <a:gd name="connsiteX4" fmla="*/ 0 w 720000"/>
                <a:gd name="connsiteY4" fmla="*/ 0 h 79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93714">
                  <a:moveTo>
                    <a:pt x="0" y="0"/>
                  </a:moveTo>
                  <a:lnTo>
                    <a:pt x="720000" y="0"/>
                  </a:lnTo>
                  <a:lnTo>
                    <a:pt x="720000" y="793714"/>
                  </a:lnTo>
                  <a:lnTo>
                    <a:pt x="0" y="793714"/>
                  </a:lnTo>
                  <a:lnTo>
                    <a:pt x="0" y="0"/>
                  </a:lnTo>
                  <a:close/>
                </a:path>
              </a:pathLst>
            </a:custGeom>
            <a:solidFill>
              <a:srgbClr val="FF33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60" name="شكل حر: شكل 59">
              <a:extLst>
                <a:ext uri="{FF2B5EF4-FFF2-40B4-BE49-F238E27FC236}">
                  <a16:creationId xmlns:a16="http://schemas.microsoft.com/office/drawing/2014/main" xmlns="" id="{A35818D5-9CC6-44B2-B6BC-41FB6D24CB45}"/>
                </a:ext>
              </a:extLst>
            </p:cNvPr>
            <p:cNvSpPr/>
            <p:nvPr/>
          </p:nvSpPr>
          <p:spPr>
            <a:xfrm>
              <a:off x="6457674" y="4556068"/>
              <a:ext cx="720000" cy="651211"/>
            </a:xfrm>
            <a:custGeom>
              <a:avLst/>
              <a:gdLst>
                <a:gd name="connsiteX0" fmla="*/ 0 w 720000"/>
                <a:gd name="connsiteY0" fmla="*/ 0 h 793714"/>
                <a:gd name="connsiteX1" fmla="*/ 720000 w 720000"/>
                <a:gd name="connsiteY1" fmla="*/ 0 h 793714"/>
                <a:gd name="connsiteX2" fmla="*/ 720000 w 720000"/>
                <a:gd name="connsiteY2" fmla="*/ 793714 h 793714"/>
                <a:gd name="connsiteX3" fmla="*/ 0 w 720000"/>
                <a:gd name="connsiteY3" fmla="*/ 793714 h 793714"/>
                <a:gd name="connsiteX4" fmla="*/ 0 w 720000"/>
                <a:gd name="connsiteY4" fmla="*/ 0 h 79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93714">
                  <a:moveTo>
                    <a:pt x="0" y="0"/>
                  </a:moveTo>
                  <a:lnTo>
                    <a:pt x="720000" y="0"/>
                  </a:lnTo>
                  <a:lnTo>
                    <a:pt x="720000" y="793714"/>
                  </a:lnTo>
                  <a:lnTo>
                    <a:pt x="0" y="793714"/>
                  </a:lnTo>
                  <a:lnTo>
                    <a:pt x="0" y="0"/>
                  </a:lnTo>
                  <a:close/>
                </a:path>
              </a:pathLst>
            </a:custGeom>
            <a:solidFill>
              <a:srgbClr val="FF0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55" name="شكل حر: شكل 54">
              <a:extLst>
                <a:ext uri="{FF2B5EF4-FFF2-40B4-BE49-F238E27FC236}">
                  <a16:creationId xmlns:a16="http://schemas.microsoft.com/office/drawing/2014/main" xmlns="" id="{D00EDD1C-26C3-4480-B885-C45FE398E019}"/>
                </a:ext>
              </a:extLst>
            </p:cNvPr>
            <p:cNvSpPr/>
            <p:nvPr/>
          </p:nvSpPr>
          <p:spPr>
            <a:xfrm>
              <a:off x="5014325" y="5192383"/>
              <a:ext cx="720000" cy="528019"/>
            </a:xfrm>
            <a:custGeom>
              <a:avLst/>
              <a:gdLst>
                <a:gd name="connsiteX0" fmla="*/ 0 w 720000"/>
                <a:gd name="connsiteY0" fmla="*/ 0 h 822858"/>
                <a:gd name="connsiteX1" fmla="*/ 720000 w 720000"/>
                <a:gd name="connsiteY1" fmla="*/ 0 h 822858"/>
                <a:gd name="connsiteX2" fmla="*/ 720000 w 720000"/>
                <a:gd name="connsiteY2" fmla="*/ 822858 h 822858"/>
                <a:gd name="connsiteX3" fmla="*/ 0 w 720000"/>
                <a:gd name="connsiteY3" fmla="*/ 822858 h 822858"/>
                <a:gd name="connsiteX4" fmla="*/ 0 w 720000"/>
                <a:gd name="connsiteY4" fmla="*/ 0 h 82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822858">
                  <a:moveTo>
                    <a:pt x="0" y="0"/>
                  </a:moveTo>
                  <a:lnTo>
                    <a:pt x="720000" y="0"/>
                  </a:lnTo>
                  <a:lnTo>
                    <a:pt x="720000" y="822858"/>
                  </a:lnTo>
                  <a:lnTo>
                    <a:pt x="0" y="822858"/>
                  </a:lnTo>
                  <a:lnTo>
                    <a:pt x="0" y="0"/>
                  </a:lnTo>
                  <a:close/>
                </a:path>
              </a:pathLst>
            </a:custGeom>
            <a:solidFill>
              <a:srgbClr val="ABFF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54" name="شكل حر: شكل 53">
              <a:extLst>
                <a:ext uri="{FF2B5EF4-FFF2-40B4-BE49-F238E27FC236}">
                  <a16:creationId xmlns:a16="http://schemas.microsoft.com/office/drawing/2014/main" xmlns="" id="{DD9F8FF1-769C-4976-9A54-DE033778CF2C}"/>
                </a:ext>
              </a:extLst>
            </p:cNvPr>
            <p:cNvSpPr/>
            <p:nvPr/>
          </p:nvSpPr>
          <p:spPr>
            <a:xfrm>
              <a:off x="5737674" y="5193750"/>
              <a:ext cx="720000" cy="543885"/>
            </a:xfrm>
            <a:custGeom>
              <a:avLst/>
              <a:gdLst>
                <a:gd name="connsiteX0" fmla="*/ 0 w 720000"/>
                <a:gd name="connsiteY0" fmla="*/ 0 h 822858"/>
                <a:gd name="connsiteX1" fmla="*/ 720000 w 720000"/>
                <a:gd name="connsiteY1" fmla="*/ 0 h 822858"/>
                <a:gd name="connsiteX2" fmla="*/ 720000 w 720000"/>
                <a:gd name="connsiteY2" fmla="*/ 822858 h 822858"/>
                <a:gd name="connsiteX3" fmla="*/ 0 w 720000"/>
                <a:gd name="connsiteY3" fmla="*/ 822858 h 822858"/>
                <a:gd name="connsiteX4" fmla="*/ 0 w 720000"/>
                <a:gd name="connsiteY4" fmla="*/ 0 h 82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822858">
                  <a:moveTo>
                    <a:pt x="0" y="0"/>
                  </a:moveTo>
                  <a:lnTo>
                    <a:pt x="720000" y="0"/>
                  </a:lnTo>
                  <a:lnTo>
                    <a:pt x="720000" y="822858"/>
                  </a:lnTo>
                  <a:lnTo>
                    <a:pt x="0" y="822858"/>
                  </a:lnTo>
                  <a:lnTo>
                    <a:pt x="0" y="0"/>
                  </a:lnTo>
                  <a:close/>
                </a:path>
              </a:pathLst>
            </a:custGeom>
            <a:solidFill>
              <a:srgbClr val="61FF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53" name="شكل حر: شكل 52">
              <a:extLst>
                <a:ext uri="{FF2B5EF4-FFF2-40B4-BE49-F238E27FC236}">
                  <a16:creationId xmlns:a16="http://schemas.microsoft.com/office/drawing/2014/main" xmlns="" id="{D9C0DE66-07F3-4CE7-A3E9-1D78E206E780}"/>
                </a:ext>
              </a:extLst>
            </p:cNvPr>
            <p:cNvSpPr/>
            <p:nvPr/>
          </p:nvSpPr>
          <p:spPr>
            <a:xfrm>
              <a:off x="6454325" y="5192383"/>
              <a:ext cx="720000" cy="543407"/>
            </a:xfrm>
            <a:custGeom>
              <a:avLst/>
              <a:gdLst>
                <a:gd name="connsiteX0" fmla="*/ 0 w 720000"/>
                <a:gd name="connsiteY0" fmla="*/ 0 h 822858"/>
                <a:gd name="connsiteX1" fmla="*/ 720000 w 720000"/>
                <a:gd name="connsiteY1" fmla="*/ 0 h 822858"/>
                <a:gd name="connsiteX2" fmla="*/ 720000 w 720000"/>
                <a:gd name="connsiteY2" fmla="*/ 822858 h 822858"/>
                <a:gd name="connsiteX3" fmla="*/ 0 w 720000"/>
                <a:gd name="connsiteY3" fmla="*/ 822858 h 822858"/>
                <a:gd name="connsiteX4" fmla="*/ 0 w 720000"/>
                <a:gd name="connsiteY4" fmla="*/ 0 h 82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822858">
                  <a:moveTo>
                    <a:pt x="0" y="0"/>
                  </a:moveTo>
                  <a:lnTo>
                    <a:pt x="720000" y="0"/>
                  </a:lnTo>
                  <a:lnTo>
                    <a:pt x="720000" y="822858"/>
                  </a:lnTo>
                  <a:lnTo>
                    <a:pt x="0" y="822858"/>
                  </a:lnTo>
                  <a:lnTo>
                    <a:pt x="0" y="0"/>
                  </a:lnTo>
                  <a:close/>
                </a:path>
              </a:pathLst>
            </a:custGeom>
            <a:solidFill>
              <a:srgbClr val="37FF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2" name="مستطيل: زوايا علوية مستديرة 21">
              <a:extLst>
                <a:ext uri="{FF2B5EF4-FFF2-40B4-BE49-F238E27FC236}">
                  <a16:creationId xmlns:a16="http://schemas.microsoft.com/office/drawing/2014/main" xmlns="" id="{A4EB036F-004B-4177-94B1-9FC6D0B1289D}"/>
                </a:ext>
              </a:extLst>
            </p:cNvPr>
            <p:cNvSpPr/>
            <p:nvPr/>
          </p:nvSpPr>
          <p:spPr>
            <a:xfrm>
              <a:off x="5014325" y="5738524"/>
              <a:ext cx="2160000" cy="439236"/>
            </a:xfrm>
            <a:prstGeom prst="round2SameRect">
              <a:avLst/>
            </a:prstGeom>
            <a:gradFill flip="none" rotWithShape="1">
              <a:gsLst>
                <a:gs pos="50000">
                  <a:schemeClr val="tx1">
                    <a:alpha val="60000"/>
                  </a:schemeClr>
                </a:gs>
                <a:gs pos="0">
                  <a:schemeClr val="tx1">
                    <a:alpha val="70000"/>
                  </a:schemeClr>
                </a:gs>
                <a:gs pos="100000">
                  <a:schemeClr val="tx1">
                    <a:alpha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dirty="0" smtClean="0"/>
                <a:t>التقديم </a:t>
              </a:r>
              <a:endParaRPr lang="fr-FR" dirty="0"/>
            </a:p>
          </p:txBody>
        </p:sp>
      </p:grpSp>
      <p:sp>
        <p:nvSpPr>
          <p:cNvPr id="30" name="شكل حر: شكل 29">
            <a:extLst>
              <a:ext uri="{FF2B5EF4-FFF2-40B4-BE49-F238E27FC236}">
                <a16:creationId xmlns:a16="http://schemas.microsoft.com/office/drawing/2014/main" xmlns="" id="{5860CB9C-7249-456C-B81F-6F36627D592E}"/>
              </a:ext>
            </a:extLst>
          </p:cNvPr>
          <p:cNvSpPr/>
          <p:nvPr/>
        </p:nvSpPr>
        <p:spPr>
          <a:xfrm>
            <a:off x="10334663" y="4464175"/>
            <a:ext cx="720000" cy="775714"/>
          </a:xfrm>
          <a:custGeom>
            <a:avLst/>
            <a:gdLst>
              <a:gd name="connsiteX0" fmla="*/ 0 w 720000"/>
              <a:gd name="connsiteY0" fmla="*/ 0 h 775714"/>
              <a:gd name="connsiteX1" fmla="*/ 720000 w 720000"/>
              <a:gd name="connsiteY1" fmla="*/ 0 h 775714"/>
              <a:gd name="connsiteX2" fmla="*/ 720000 w 720000"/>
              <a:gd name="connsiteY2" fmla="*/ 775714 h 775714"/>
              <a:gd name="connsiteX3" fmla="*/ 0 w 720000"/>
              <a:gd name="connsiteY3" fmla="*/ 775714 h 775714"/>
              <a:gd name="connsiteX4" fmla="*/ 0 w 720000"/>
              <a:gd name="connsiteY4" fmla="*/ 0 h 77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75714">
                <a:moveTo>
                  <a:pt x="0" y="0"/>
                </a:moveTo>
                <a:lnTo>
                  <a:pt x="720000" y="0"/>
                </a:lnTo>
                <a:lnTo>
                  <a:pt x="720000" y="775714"/>
                </a:lnTo>
                <a:lnTo>
                  <a:pt x="0" y="775714"/>
                </a:lnTo>
                <a:lnTo>
                  <a:pt x="0" y="0"/>
                </a:lnTo>
                <a:close/>
              </a:path>
            </a:pathLst>
          </a:custGeom>
          <a:solidFill>
            <a:srgbClr val="FF0354"/>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8" name="شكل حر: شكل 27">
            <a:extLst>
              <a:ext uri="{FF2B5EF4-FFF2-40B4-BE49-F238E27FC236}">
                <a16:creationId xmlns:a16="http://schemas.microsoft.com/office/drawing/2014/main" xmlns="" id="{32D95088-BFBA-4FDA-9E65-A569B4C11EF6}"/>
              </a:ext>
            </a:extLst>
          </p:cNvPr>
          <p:cNvSpPr/>
          <p:nvPr/>
        </p:nvSpPr>
        <p:spPr>
          <a:xfrm>
            <a:off x="10334663" y="2889175"/>
            <a:ext cx="720000" cy="775714"/>
          </a:xfrm>
          <a:custGeom>
            <a:avLst/>
            <a:gdLst>
              <a:gd name="connsiteX0" fmla="*/ 0 w 720000"/>
              <a:gd name="connsiteY0" fmla="*/ 0 h 775714"/>
              <a:gd name="connsiteX1" fmla="*/ 720000 w 720000"/>
              <a:gd name="connsiteY1" fmla="*/ 0 h 775714"/>
              <a:gd name="connsiteX2" fmla="*/ 720000 w 720000"/>
              <a:gd name="connsiteY2" fmla="*/ 775714 h 775714"/>
              <a:gd name="connsiteX3" fmla="*/ 0 w 720000"/>
              <a:gd name="connsiteY3" fmla="*/ 775714 h 775714"/>
              <a:gd name="connsiteX4" fmla="*/ 0 w 720000"/>
              <a:gd name="connsiteY4" fmla="*/ 0 h 77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75714">
                <a:moveTo>
                  <a:pt x="0" y="0"/>
                </a:moveTo>
                <a:lnTo>
                  <a:pt x="720000" y="0"/>
                </a:lnTo>
                <a:lnTo>
                  <a:pt x="720000" y="775714"/>
                </a:lnTo>
                <a:lnTo>
                  <a:pt x="0" y="775714"/>
                </a:lnTo>
                <a:lnTo>
                  <a:pt x="0" y="0"/>
                </a:lnTo>
                <a:close/>
              </a:path>
            </a:pathLst>
          </a:custGeom>
          <a:solidFill>
            <a:srgbClr val="7030A0"/>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31" name="شكل حر: شكل 30">
            <a:extLst>
              <a:ext uri="{FF2B5EF4-FFF2-40B4-BE49-F238E27FC236}">
                <a16:creationId xmlns:a16="http://schemas.microsoft.com/office/drawing/2014/main" xmlns="" id="{C503B9CA-CC01-4E20-8429-4C110EDD2CF6}"/>
              </a:ext>
            </a:extLst>
          </p:cNvPr>
          <p:cNvSpPr/>
          <p:nvPr/>
        </p:nvSpPr>
        <p:spPr>
          <a:xfrm>
            <a:off x="1140685" y="5239889"/>
            <a:ext cx="720000" cy="775714"/>
          </a:xfrm>
          <a:custGeom>
            <a:avLst/>
            <a:gdLst>
              <a:gd name="connsiteX0" fmla="*/ 0 w 720000"/>
              <a:gd name="connsiteY0" fmla="*/ 0 h 775714"/>
              <a:gd name="connsiteX1" fmla="*/ 720000 w 720000"/>
              <a:gd name="connsiteY1" fmla="*/ 0 h 775714"/>
              <a:gd name="connsiteX2" fmla="*/ 720000 w 720000"/>
              <a:gd name="connsiteY2" fmla="*/ 775714 h 775714"/>
              <a:gd name="connsiteX3" fmla="*/ 0 w 720000"/>
              <a:gd name="connsiteY3" fmla="*/ 775714 h 775714"/>
              <a:gd name="connsiteX4" fmla="*/ 0 w 720000"/>
              <a:gd name="connsiteY4" fmla="*/ 0 h 77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75714">
                <a:moveTo>
                  <a:pt x="0" y="0"/>
                </a:moveTo>
                <a:lnTo>
                  <a:pt x="720000" y="0"/>
                </a:lnTo>
                <a:lnTo>
                  <a:pt x="720000" y="775714"/>
                </a:lnTo>
                <a:lnTo>
                  <a:pt x="0" y="775714"/>
                </a:lnTo>
                <a:lnTo>
                  <a:pt x="0" y="0"/>
                </a:lnTo>
                <a:close/>
              </a:path>
            </a:pathLst>
          </a:custGeom>
          <a:solidFill>
            <a:srgbClr val="00920E"/>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32" name="شكل حر: شكل 31">
            <a:extLst>
              <a:ext uri="{FF2B5EF4-FFF2-40B4-BE49-F238E27FC236}">
                <a16:creationId xmlns:a16="http://schemas.microsoft.com/office/drawing/2014/main" xmlns="" id="{1C75982F-D881-4B5E-83DC-0D3197DFC258}"/>
              </a:ext>
            </a:extLst>
          </p:cNvPr>
          <p:cNvSpPr/>
          <p:nvPr/>
        </p:nvSpPr>
        <p:spPr>
          <a:xfrm>
            <a:off x="1140685" y="3664130"/>
            <a:ext cx="720000" cy="775714"/>
          </a:xfrm>
          <a:custGeom>
            <a:avLst/>
            <a:gdLst>
              <a:gd name="connsiteX0" fmla="*/ 0 w 720000"/>
              <a:gd name="connsiteY0" fmla="*/ 0 h 775714"/>
              <a:gd name="connsiteX1" fmla="*/ 720000 w 720000"/>
              <a:gd name="connsiteY1" fmla="*/ 0 h 775714"/>
              <a:gd name="connsiteX2" fmla="*/ 720000 w 720000"/>
              <a:gd name="connsiteY2" fmla="*/ 775714 h 775714"/>
              <a:gd name="connsiteX3" fmla="*/ 0 w 720000"/>
              <a:gd name="connsiteY3" fmla="*/ 775714 h 775714"/>
              <a:gd name="connsiteX4" fmla="*/ 0 w 720000"/>
              <a:gd name="connsiteY4" fmla="*/ 0 h 77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75714">
                <a:moveTo>
                  <a:pt x="0" y="0"/>
                </a:moveTo>
                <a:lnTo>
                  <a:pt x="720000" y="0"/>
                </a:lnTo>
                <a:lnTo>
                  <a:pt x="720000" y="775714"/>
                </a:lnTo>
                <a:lnTo>
                  <a:pt x="0" y="775714"/>
                </a:lnTo>
                <a:lnTo>
                  <a:pt x="0" y="0"/>
                </a:lnTo>
                <a:close/>
              </a:path>
            </a:pathLst>
          </a:custGeom>
          <a:solidFill>
            <a:srgbClr val="D09500"/>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23" name="مجموعة 22">
            <a:extLst>
              <a:ext uri="{FF2B5EF4-FFF2-40B4-BE49-F238E27FC236}">
                <a16:creationId xmlns:a16="http://schemas.microsoft.com/office/drawing/2014/main" xmlns="" id="{CCA896F8-4E02-495A-B43F-D2E3D243CC66}"/>
              </a:ext>
            </a:extLst>
          </p:cNvPr>
          <p:cNvGrpSpPr/>
          <p:nvPr/>
        </p:nvGrpSpPr>
        <p:grpSpPr>
          <a:xfrm>
            <a:off x="7358222" y="2705724"/>
            <a:ext cx="2978182" cy="769442"/>
            <a:chOff x="7358222" y="2705724"/>
            <a:chExt cx="2978182" cy="769442"/>
          </a:xfrm>
        </p:grpSpPr>
        <p:sp>
          <p:nvSpPr>
            <p:cNvPr id="16" name="مربع نص 15">
              <a:extLst>
                <a:ext uri="{FF2B5EF4-FFF2-40B4-BE49-F238E27FC236}">
                  <a16:creationId xmlns:a16="http://schemas.microsoft.com/office/drawing/2014/main" xmlns="" id="{B4499092-ED40-499B-B346-8DA71956F399}"/>
                </a:ext>
              </a:extLst>
            </p:cNvPr>
            <p:cNvSpPr txBox="1"/>
            <p:nvPr/>
          </p:nvSpPr>
          <p:spPr>
            <a:xfrm>
              <a:off x="8561801" y="2705724"/>
              <a:ext cx="1758461" cy="400110"/>
            </a:xfrm>
            <a:prstGeom prst="rect">
              <a:avLst/>
            </a:prstGeom>
            <a:noFill/>
          </p:spPr>
          <p:txBody>
            <a:bodyPr wrap="square" rtlCol="0">
              <a:spAutoFit/>
            </a:bodyPr>
            <a:lstStyle/>
            <a:p>
              <a:endParaRPr lang="fr-FR" sz="2000" b="1" dirty="0">
                <a:solidFill>
                  <a:srgbClr val="7030A0"/>
                </a:solidFill>
                <a:latin typeface="Calibri" panose="020F0502020204030204" pitchFamily="34" charset="0"/>
                <a:cs typeface="Calibri" panose="020F0502020204030204" pitchFamily="34" charset="0"/>
              </a:endParaRPr>
            </a:p>
          </p:txBody>
        </p:sp>
        <p:sp>
          <p:nvSpPr>
            <p:cNvPr id="42" name="مربع نص 41">
              <a:extLst>
                <a:ext uri="{FF2B5EF4-FFF2-40B4-BE49-F238E27FC236}">
                  <a16:creationId xmlns:a16="http://schemas.microsoft.com/office/drawing/2014/main" xmlns="" id="{4F629878-F554-4C9E-BBA7-9A03C6E2628E}"/>
                </a:ext>
              </a:extLst>
            </p:cNvPr>
            <p:cNvSpPr txBox="1"/>
            <p:nvPr/>
          </p:nvSpPr>
          <p:spPr>
            <a:xfrm>
              <a:off x="7358222" y="3105834"/>
              <a:ext cx="2978182" cy="369332"/>
            </a:xfrm>
            <a:prstGeom prst="rect">
              <a:avLst/>
            </a:prstGeom>
            <a:noFill/>
          </p:spPr>
          <p:txBody>
            <a:bodyPr wrap="square" rtlCol="0">
              <a:spAutoFit/>
            </a:bodyPr>
            <a:lstStyle/>
            <a:p>
              <a:endParaRPr lang="fr-FR" dirty="0">
                <a:latin typeface="Calibri" panose="020F0502020204030204" pitchFamily="34" charset="0"/>
                <a:cs typeface="Calibri" panose="020F0502020204030204" pitchFamily="34" charset="0"/>
              </a:endParaRPr>
            </a:p>
          </p:txBody>
        </p:sp>
      </p:grpSp>
      <p:grpSp>
        <p:nvGrpSpPr>
          <p:cNvPr id="24" name="مجموعة 23">
            <a:extLst>
              <a:ext uri="{FF2B5EF4-FFF2-40B4-BE49-F238E27FC236}">
                <a16:creationId xmlns:a16="http://schemas.microsoft.com/office/drawing/2014/main" xmlns="" id="{38E31757-C943-49AA-B84F-71F8ABC72196}"/>
              </a:ext>
            </a:extLst>
          </p:cNvPr>
          <p:cNvGrpSpPr/>
          <p:nvPr/>
        </p:nvGrpSpPr>
        <p:grpSpPr>
          <a:xfrm>
            <a:off x="7306587" y="4309462"/>
            <a:ext cx="3013675" cy="1318284"/>
            <a:chOff x="7306587" y="4426133"/>
            <a:chExt cx="3013675" cy="1171683"/>
          </a:xfrm>
        </p:grpSpPr>
        <p:sp>
          <p:nvSpPr>
            <p:cNvPr id="43" name="مربع نص 42">
              <a:extLst>
                <a:ext uri="{FF2B5EF4-FFF2-40B4-BE49-F238E27FC236}">
                  <a16:creationId xmlns:a16="http://schemas.microsoft.com/office/drawing/2014/main" xmlns="" id="{05253459-BCA8-4A79-8512-9ECE3A9421D2}"/>
                </a:ext>
              </a:extLst>
            </p:cNvPr>
            <p:cNvSpPr txBox="1"/>
            <p:nvPr/>
          </p:nvSpPr>
          <p:spPr>
            <a:xfrm>
              <a:off x="7306587" y="4426133"/>
              <a:ext cx="3013675" cy="273550"/>
            </a:xfrm>
            <a:prstGeom prst="rect">
              <a:avLst/>
            </a:prstGeom>
            <a:noFill/>
          </p:spPr>
          <p:txBody>
            <a:bodyPr wrap="square" rtlCol="0">
              <a:spAutoFit/>
            </a:bodyPr>
            <a:lstStyle/>
            <a:p>
              <a:pPr algn="ctr"/>
              <a:r>
                <a:rPr lang="ar-DZ" sz="1400" b="1" dirty="0" smtClean="0">
                  <a:solidFill>
                    <a:schemeClr val="accent5">
                      <a:lumMod val="60000"/>
                      <a:lumOff val="40000"/>
                    </a:schemeClr>
                  </a:solidFill>
                  <a:latin typeface="Arial" panose="020B0604020202020204" pitchFamily="34" charset="0"/>
                  <a:cs typeface="Arial" panose="020B0604020202020204" pitchFamily="34" charset="0"/>
                </a:rPr>
                <a:t>تعريف </a:t>
              </a:r>
              <a:r>
                <a:rPr lang="ar-DZ" sz="1400" b="1" dirty="0" err="1" smtClean="0">
                  <a:solidFill>
                    <a:schemeClr val="accent5">
                      <a:lumMod val="60000"/>
                      <a:lumOff val="40000"/>
                    </a:schemeClr>
                  </a:solidFill>
                  <a:latin typeface="Arial" panose="020B0604020202020204" pitchFamily="34" charset="0"/>
                  <a:cs typeface="Arial" panose="020B0604020202020204" pitchFamily="34" charset="0"/>
                </a:rPr>
                <a:t>التورق</a:t>
              </a:r>
              <a:r>
                <a:rPr lang="ar-DZ" sz="1400" b="1" dirty="0" smtClean="0">
                  <a:solidFill>
                    <a:schemeClr val="accent5">
                      <a:lumMod val="60000"/>
                      <a:lumOff val="40000"/>
                    </a:schemeClr>
                  </a:solidFill>
                  <a:latin typeface="Arial" panose="020B0604020202020204" pitchFamily="34" charset="0"/>
                  <a:cs typeface="Arial" panose="020B0604020202020204" pitchFamily="34" charset="0"/>
                </a:rPr>
                <a:t> وتمييزه عن بيع العينة</a:t>
              </a:r>
              <a:endParaRPr lang="fr-FR" sz="1400" b="1" dirty="0">
                <a:solidFill>
                  <a:schemeClr val="accent5">
                    <a:lumMod val="60000"/>
                    <a:lumOff val="40000"/>
                  </a:schemeClr>
                </a:solidFill>
                <a:latin typeface="Arial" panose="020B0604020202020204" pitchFamily="34" charset="0"/>
                <a:cs typeface="Arial" panose="020B0604020202020204" pitchFamily="34" charset="0"/>
              </a:endParaRPr>
            </a:p>
          </p:txBody>
        </p:sp>
        <p:sp>
          <p:nvSpPr>
            <p:cNvPr id="44" name="مربع نص 43">
              <a:extLst>
                <a:ext uri="{FF2B5EF4-FFF2-40B4-BE49-F238E27FC236}">
                  <a16:creationId xmlns:a16="http://schemas.microsoft.com/office/drawing/2014/main" xmlns="" id="{A2845DB9-F8B6-42A6-AFB6-961AB8212EC7}"/>
                </a:ext>
              </a:extLst>
            </p:cNvPr>
            <p:cNvSpPr txBox="1"/>
            <p:nvPr/>
          </p:nvSpPr>
          <p:spPr>
            <a:xfrm>
              <a:off x="7342080" y="4695101"/>
              <a:ext cx="2978182" cy="902715"/>
            </a:xfrm>
            <a:prstGeom prst="rect">
              <a:avLst/>
            </a:prstGeom>
            <a:noFill/>
          </p:spPr>
          <p:txBody>
            <a:bodyPr wrap="square" rtlCol="0">
              <a:spAutoFit/>
            </a:bodyPr>
            <a:lstStyle/>
            <a:p>
              <a:pPr algn="r"/>
              <a:r>
                <a:rPr lang="ar-DZ" sz="1200" b="1" u="sng" dirty="0" err="1" smtClean="0">
                  <a:latin typeface="Arial" panose="020B0604020202020204" pitchFamily="34" charset="0"/>
                  <a:cs typeface="Arial" panose="020B0604020202020204" pitchFamily="34" charset="0"/>
                </a:rPr>
                <a:t>التورق</a:t>
              </a:r>
              <a:r>
                <a:rPr lang="ar-DZ" sz="1200" b="1" dirty="0" smtClean="0">
                  <a:latin typeface="Arial" panose="020B0604020202020204" pitchFamily="34" charset="0"/>
                  <a:cs typeface="Arial" panose="020B0604020202020204" pitchFamily="34" charset="0"/>
                </a:rPr>
                <a:t>: شراء </a:t>
              </a:r>
              <a:r>
                <a:rPr lang="ar-DZ" sz="1200" b="1" dirty="0">
                  <a:latin typeface="Arial" panose="020B0604020202020204" pitchFamily="34" charset="0"/>
                  <a:cs typeface="Arial" panose="020B0604020202020204" pitchFamily="34" charset="0"/>
                </a:rPr>
                <a:t>سلعة بثمن آجل مساومة أو مرابحة ثم بيعها إلى غير من </a:t>
              </a:r>
              <a:r>
                <a:rPr lang="ar-DZ" sz="1200" b="1" dirty="0" smtClean="0">
                  <a:latin typeface="Arial" panose="020B0604020202020204" pitchFamily="34" charset="0"/>
                  <a:cs typeface="Arial" panose="020B0604020202020204" pitchFamily="34" charset="0"/>
                </a:rPr>
                <a:t>اشتريت منه </a:t>
              </a:r>
              <a:r>
                <a:rPr lang="ar-DZ" sz="1200" b="1" dirty="0">
                  <a:latin typeface="Arial" panose="020B0604020202020204" pitchFamily="34" charset="0"/>
                  <a:cs typeface="Arial" panose="020B0604020202020204" pitchFamily="34" charset="0"/>
                </a:rPr>
                <a:t>للحصول على النقد بثمن ّ حال. أما العينة فهي شراء سلعة بثمن آجل </a:t>
              </a:r>
              <a:r>
                <a:rPr lang="ar-DZ" sz="1200" b="1" dirty="0" smtClean="0">
                  <a:latin typeface="Arial" panose="020B0604020202020204" pitchFamily="34" charset="0"/>
                  <a:cs typeface="Arial" panose="020B0604020202020204" pitchFamily="34" charset="0"/>
                </a:rPr>
                <a:t>وبيعها إلى </a:t>
              </a:r>
              <a:r>
                <a:rPr lang="ar-DZ" sz="1200" b="1" dirty="0">
                  <a:latin typeface="Arial" panose="020B0604020202020204" pitchFamily="34" charset="0"/>
                  <a:cs typeface="Arial" panose="020B0604020202020204" pitchFamily="34" charset="0"/>
                </a:rPr>
                <a:t>من اشتريت منه بثمن ٍّ حال أقل</a:t>
              </a:r>
              <a:r>
                <a:rPr lang="ar-DZ" sz="1200" b="1" dirty="0" smtClean="0">
                  <a:latin typeface="Arial" panose="020B0604020202020204" pitchFamily="34" charset="0"/>
                  <a:cs typeface="Arial" panose="020B0604020202020204" pitchFamily="34" charset="0"/>
                </a:rPr>
                <a:t> </a:t>
              </a:r>
              <a:br>
                <a:rPr lang="ar-DZ" sz="1200" b="1" dirty="0" smtClean="0">
                  <a:latin typeface="Arial" panose="020B0604020202020204" pitchFamily="34" charset="0"/>
                  <a:cs typeface="Arial" panose="020B0604020202020204" pitchFamily="34" charset="0"/>
                </a:rPr>
              </a:br>
              <a:endParaRPr lang="fr-FR" sz="1200" b="1" dirty="0">
                <a:latin typeface="Arial" panose="020B0604020202020204" pitchFamily="34" charset="0"/>
                <a:cs typeface="Arial" panose="020B0604020202020204" pitchFamily="34" charset="0"/>
              </a:endParaRPr>
            </a:p>
          </p:txBody>
        </p:sp>
      </p:grpSp>
      <p:grpSp>
        <p:nvGrpSpPr>
          <p:cNvPr id="25" name="مجموعة 24">
            <a:extLst>
              <a:ext uri="{FF2B5EF4-FFF2-40B4-BE49-F238E27FC236}">
                <a16:creationId xmlns:a16="http://schemas.microsoft.com/office/drawing/2014/main" xmlns="" id="{15CCD84B-2084-4859-8704-31D45CC73414}"/>
              </a:ext>
            </a:extLst>
          </p:cNvPr>
          <p:cNvGrpSpPr/>
          <p:nvPr/>
        </p:nvGrpSpPr>
        <p:grpSpPr>
          <a:xfrm>
            <a:off x="1872864" y="3015082"/>
            <a:ext cx="3035992" cy="1848279"/>
            <a:chOff x="1804969" y="3483390"/>
            <a:chExt cx="3035992" cy="1319347"/>
          </a:xfrm>
        </p:grpSpPr>
        <p:sp>
          <p:nvSpPr>
            <p:cNvPr id="45" name="مربع نص 44">
              <a:extLst>
                <a:ext uri="{FF2B5EF4-FFF2-40B4-BE49-F238E27FC236}">
                  <a16:creationId xmlns:a16="http://schemas.microsoft.com/office/drawing/2014/main" xmlns="" id="{007BA049-55A4-49AC-8DE3-1FD4058D2E88}"/>
                </a:ext>
              </a:extLst>
            </p:cNvPr>
            <p:cNvSpPr txBox="1"/>
            <p:nvPr/>
          </p:nvSpPr>
          <p:spPr>
            <a:xfrm>
              <a:off x="3053161" y="3483390"/>
              <a:ext cx="1758461" cy="210897"/>
            </a:xfrm>
            <a:prstGeom prst="rect">
              <a:avLst/>
            </a:prstGeom>
            <a:noFill/>
          </p:spPr>
          <p:txBody>
            <a:bodyPr wrap="square" rtlCol="0">
              <a:spAutoFit/>
            </a:bodyPr>
            <a:lstStyle/>
            <a:p>
              <a:pPr algn="r"/>
              <a:r>
                <a:rPr lang="ar-DZ" sz="1600" b="1" dirty="0" smtClean="0">
                  <a:solidFill>
                    <a:srgbClr val="D09500"/>
                  </a:solidFill>
                  <a:latin typeface="Arial" panose="020B0604020202020204" pitchFamily="34" charset="0"/>
                  <a:cs typeface="Arial" panose="020B0604020202020204" pitchFamily="34" charset="0"/>
                </a:rPr>
                <a:t>المتورق</a:t>
              </a:r>
              <a:endParaRPr lang="fr-FR" sz="1600" b="1" dirty="0">
                <a:solidFill>
                  <a:srgbClr val="D09500"/>
                </a:solidFill>
                <a:latin typeface="Arial" panose="020B0604020202020204" pitchFamily="34" charset="0"/>
                <a:cs typeface="Arial" panose="020B0604020202020204" pitchFamily="34" charset="0"/>
              </a:endParaRPr>
            </a:p>
          </p:txBody>
        </p:sp>
        <p:sp>
          <p:nvSpPr>
            <p:cNvPr id="46" name="مربع نص 45">
              <a:extLst>
                <a:ext uri="{FF2B5EF4-FFF2-40B4-BE49-F238E27FC236}">
                  <a16:creationId xmlns:a16="http://schemas.microsoft.com/office/drawing/2014/main" xmlns="" id="{4DDF2D3D-1CC6-4DB0-B7CB-6D6026C79862}"/>
                </a:ext>
              </a:extLst>
            </p:cNvPr>
            <p:cNvSpPr txBox="1"/>
            <p:nvPr/>
          </p:nvSpPr>
          <p:spPr>
            <a:xfrm>
              <a:off x="1804969" y="3671562"/>
              <a:ext cx="3035992" cy="1131175"/>
            </a:xfrm>
            <a:prstGeom prst="rect">
              <a:avLst/>
            </a:prstGeom>
            <a:noFill/>
          </p:spPr>
          <p:txBody>
            <a:bodyPr wrap="square" rtlCol="0">
              <a:spAutoFit/>
            </a:bodyPr>
            <a:lstStyle/>
            <a:p>
              <a:pPr algn="r"/>
              <a:r>
                <a:rPr lang="ar-DZ" sz="1400" b="1" dirty="0" smtClean="0">
                  <a:latin typeface="Arial" panose="020B0604020202020204" pitchFamily="34" charset="0"/>
                  <a:cs typeface="Arial" panose="020B0604020202020204" pitchFamily="34" charset="0"/>
                </a:rPr>
                <a:t>-يمكــن </a:t>
              </a:r>
              <a:r>
                <a:rPr lang="ar-DZ" sz="1400" b="1" dirty="0">
                  <a:latin typeface="Arial" panose="020B0604020202020204" pitchFamily="34" charset="0"/>
                  <a:cs typeface="Arial" panose="020B0604020202020204" pitchFamily="34" charset="0"/>
                </a:rPr>
                <a:t>أن يكون المتورق هو </a:t>
              </a:r>
              <a:r>
                <a:rPr lang="ar-DZ" sz="1400" b="1" u="sng" dirty="0">
                  <a:latin typeface="Arial" panose="020B0604020202020204" pitchFamily="34" charset="0"/>
                  <a:cs typeface="Arial" panose="020B0604020202020204" pitchFamily="34" charset="0"/>
                </a:rPr>
                <a:t>العميل</a:t>
              </a:r>
              <a:r>
                <a:rPr lang="ar-DZ" sz="1400" b="1" dirty="0">
                  <a:latin typeface="Arial" panose="020B0604020202020204" pitchFamily="34" charset="0"/>
                  <a:cs typeface="Arial" panose="020B0604020202020204" pitchFamily="34" charset="0"/>
                </a:rPr>
                <a:t>، وذلك بشــرائه الســلعة </a:t>
              </a:r>
              <a:r>
                <a:rPr lang="ar-DZ" sz="1400" b="1" dirty="0" smtClean="0">
                  <a:latin typeface="Arial" panose="020B0604020202020204" pitchFamily="34" charset="0"/>
                  <a:cs typeface="Arial" panose="020B0604020202020204" pitchFamily="34" charset="0"/>
                </a:rPr>
                <a:t>(محل </a:t>
              </a:r>
              <a:r>
                <a:rPr lang="ar-DZ" sz="1400" b="1" dirty="0" err="1" smtClean="0">
                  <a:latin typeface="Arial" panose="020B0604020202020204" pitchFamily="34" charset="0"/>
                  <a:cs typeface="Arial" panose="020B0604020202020204" pitchFamily="34" charset="0"/>
                </a:rPr>
                <a:t>التورق</a:t>
              </a:r>
              <a:r>
                <a:rPr lang="ar-DZ" sz="1400" b="1" dirty="0" smtClean="0">
                  <a:latin typeface="Arial" panose="020B0604020202020204" pitchFamily="34" charset="0"/>
                  <a:cs typeface="Arial" panose="020B0604020202020204" pitchFamily="34" charset="0"/>
                </a:rPr>
                <a:t>) </a:t>
              </a:r>
              <a:r>
                <a:rPr lang="ar-DZ" sz="1400" b="1" dirty="0">
                  <a:latin typeface="Arial" panose="020B0604020202020204" pitchFamily="34" charset="0"/>
                  <a:cs typeface="Arial" panose="020B0604020202020204" pitchFamily="34" charset="0"/>
                </a:rPr>
                <a:t>من المؤسســة ثم بيعها لغيرها لتحصيل الســيولة</a:t>
              </a:r>
              <a:r>
                <a:rPr lang="ar-DZ" sz="1400" b="1" dirty="0" smtClean="0">
                  <a:latin typeface="Arial" panose="020B0604020202020204" pitchFamily="34" charset="0"/>
                  <a:cs typeface="Arial" panose="020B0604020202020204" pitchFamily="34" charset="0"/>
                </a:rPr>
                <a:t>،</a:t>
              </a:r>
            </a:p>
            <a:p>
              <a:pPr algn="r"/>
              <a:r>
                <a:rPr lang="ar-DZ" sz="1400" b="1" dirty="0" smtClean="0">
                  <a:latin typeface="Arial" panose="020B0604020202020204" pitchFamily="34" charset="0"/>
                  <a:cs typeface="Arial" panose="020B0604020202020204" pitchFamily="34" charset="0"/>
                </a:rPr>
                <a:t>- </a:t>
              </a:r>
              <a:r>
                <a:rPr lang="ar-DZ" sz="1400" b="1" dirty="0">
                  <a:latin typeface="Arial" panose="020B0604020202020204" pitchFamily="34" charset="0"/>
                  <a:cs typeface="Arial" panose="020B0604020202020204" pitchFamily="34" charset="0"/>
                </a:rPr>
                <a:t>ويمكن </a:t>
              </a:r>
              <a:r>
                <a:rPr lang="ar-DZ" sz="1400" b="1" dirty="0" smtClean="0">
                  <a:latin typeface="Arial" panose="020B0604020202020204" pitchFamily="34" charset="0"/>
                  <a:cs typeface="Arial" panose="020B0604020202020204" pitchFamily="34" charset="0"/>
                </a:rPr>
                <a:t>أن يكون </a:t>
              </a:r>
              <a:r>
                <a:rPr lang="ar-DZ" sz="1400" b="1" dirty="0">
                  <a:latin typeface="Arial" panose="020B0604020202020204" pitchFamily="34" charset="0"/>
                  <a:cs typeface="Arial" panose="020B0604020202020204" pitchFamily="34" charset="0"/>
                </a:rPr>
                <a:t>المتورق هو </a:t>
              </a:r>
              <a:r>
                <a:rPr lang="ar-DZ" sz="1400" b="1" u="sng" dirty="0">
                  <a:latin typeface="Arial" panose="020B0604020202020204" pitchFamily="34" charset="0"/>
                  <a:cs typeface="Arial" panose="020B0604020202020204" pitchFamily="34" charset="0"/>
                </a:rPr>
                <a:t>المؤسســة</a:t>
              </a:r>
              <a:r>
                <a:rPr lang="ar-DZ" sz="1400" b="1" dirty="0">
                  <a:latin typeface="Arial" panose="020B0604020202020204" pitchFamily="34" charset="0"/>
                  <a:cs typeface="Arial" panose="020B0604020202020204" pitchFamily="34" charset="0"/>
                </a:rPr>
                <a:t>، وذلك بشــرائها السلعة </a:t>
              </a:r>
              <a:r>
                <a:rPr lang="ar-DZ" sz="1400" b="1" dirty="0" smtClean="0">
                  <a:latin typeface="Arial" panose="020B0604020202020204" pitchFamily="34" charset="0"/>
                  <a:cs typeface="Arial" panose="020B0604020202020204" pitchFamily="34" charset="0"/>
                </a:rPr>
                <a:t>(محل </a:t>
              </a:r>
              <a:r>
                <a:rPr lang="ar-DZ" sz="1400" b="1" dirty="0" err="1" smtClean="0">
                  <a:latin typeface="Arial" panose="020B0604020202020204" pitchFamily="34" charset="0"/>
                  <a:cs typeface="Arial" panose="020B0604020202020204" pitchFamily="34" charset="0"/>
                </a:rPr>
                <a:t>التورق</a:t>
              </a:r>
              <a:r>
                <a:rPr lang="ar-DZ" sz="1400" b="1" dirty="0" smtClean="0">
                  <a:latin typeface="Arial" panose="020B0604020202020204" pitchFamily="34" charset="0"/>
                  <a:cs typeface="Arial" panose="020B0604020202020204" pitchFamily="34" charset="0"/>
                </a:rPr>
                <a:t>) من </a:t>
              </a:r>
              <a:r>
                <a:rPr lang="ar-DZ" sz="1400" b="1" dirty="0">
                  <a:latin typeface="Arial" panose="020B0604020202020204" pitchFamily="34" charset="0"/>
                  <a:cs typeface="Arial" panose="020B0604020202020204" pitchFamily="34" charset="0"/>
                </a:rPr>
                <a:t>العميل أو من مؤسسة </a:t>
              </a:r>
              <a:r>
                <a:rPr lang="ar-DZ" sz="1400" b="1" dirty="0" smtClean="0">
                  <a:latin typeface="Arial" panose="020B0604020202020204" pitchFamily="34" charset="0"/>
                  <a:cs typeface="Arial" panose="020B0604020202020204" pitchFamily="34" charset="0"/>
                </a:rPr>
                <a:t>أخرى وبيعها </a:t>
              </a:r>
              <a:r>
                <a:rPr lang="ar-DZ" sz="1400" b="1" dirty="0">
                  <a:latin typeface="Arial" panose="020B0604020202020204" pitchFamily="34" charset="0"/>
                  <a:cs typeface="Arial" panose="020B0604020202020204" pitchFamily="34" charset="0"/>
                </a:rPr>
                <a:t>لطرف ثالث لتحصيل السيولة</a:t>
              </a:r>
              <a:r>
                <a:rPr lang="ar-DZ" sz="1400" b="1" dirty="0" smtClean="0">
                  <a:latin typeface="Arial" panose="020B0604020202020204" pitchFamily="34" charset="0"/>
                  <a:cs typeface="Arial" panose="020B0604020202020204" pitchFamily="34" charset="0"/>
                </a:rPr>
                <a:t> </a:t>
              </a:r>
              <a:br>
                <a:rPr lang="ar-DZ" sz="1400" b="1" dirty="0" smtClean="0">
                  <a:latin typeface="Arial" panose="020B0604020202020204" pitchFamily="34" charset="0"/>
                  <a:cs typeface="Arial" panose="020B0604020202020204" pitchFamily="34" charset="0"/>
                </a:rPr>
              </a:br>
              <a:endParaRPr lang="fr-FR" sz="1400" b="1" dirty="0">
                <a:latin typeface="Arial" panose="020B0604020202020204" pitchFamily="34" charset="0"/>
                <a:cs typeface="Arial" panose="020B0604020202020204" pitchFamily="34" charset="0"/>
              </a:endParaRPr>
            </a:p>
          </p:txBody>
        </p:sp>
      </p:grpSp>
      <p:grpSp>
        <p:nvGrpSpPr>
          <p:cNvPr id="26" name="مجموعة 25">
            <a:extLst>
              <a:ext uri="{FF2B5EF4-FFF2-40B4-BE49-F238E27FC236}">
                <a16:creationId xmlns:a16="http://schemas.microsoft.com/office/drawing/2014/main" xmlns="" id="{6D09E096-CF63-4577-AA02-F2CAC847B4BF}"/>
              </a:ext>
            </a:extLst>
          </p:cNvPr>
          <p:cNvGrpSpPr/>
          <p:nvPr/>
        </p:nvGrpSpPr>
        <p:grpSpPr>
          <a:xfrm>
            <a:off x="1907968" y="5048484"/>
            <a:ext cx="2978182" cy="977669"/>
            <a:chOff x="1907968" y="5048484"/>
            <a:chExt cx="2978182" cy="977669"/>
          </a:xfrm>
        </p:grpSpPr>
        <p:sp>
          <p:nvSpPr>
            <p:cNvPr id="47" name="مربع نص 46">
              <a:extLst>
                <a:ext uri="{FF2B5EF4-FFF2-40B4-BE49-F238E27FC236}">
                  <a16:creationId xmlns:a16="http://schemas.microsoft.com/office/drawing/2014/main" xmlns="" id="{5C0E4C3D-4718-4047-A4B3-A09235EC327D}"/>
                </a:ext>
              </a:extLst>
            </p:cNvPr>
            <p:cNvSpPr txBox="1"/>
            <p:nvPr/>
          </p:nvSpPr>
          <p:spPr>
            <a:xfrm>
              <a:off x="3053161" y="5048484"/>
              <a:ext cx="1758461" cy="400110"/>
            </a:xfrm>
            <a:prstGeom prst="rect">
              <a:avLst/>
            </a:prstGeom>
            <a:noFill/>
          </p:spPr>
          <p:txBody>
            <a:bodyPr wrap="square" rtlCol="0">
              <a:spAutoFit/>
            </a:bodyPr>
            <a:lstStyle/>
            <a:p>
              <a:r>
                <a:rPr lang="ar-DZ" sz="2000" b="1" dirty="0" smtClean="0">
                  <a:solidFill>
                    <a:srgbClr val="00920E"/>
                  </a:solidFill>
                  <a:latin typeface="Calibri" panose="020F0502020204030204" pitchFamily="34" charset="0"/>
                  <a:cs typeface="Calibri" panose="020F0502020204030204" pitchFamily="34" charset="0"/>
                </a:rPr>
                <a:t>نطاق المعيار</a:t>
              </a:r>
              <a:endParaRPr lang="fr-FR" sz="2000" b="1" dirty="0">
                <a:solidFill>
                  <a:srgbClr val="00920E"/>
                </a:solidFill>
                <a:latin typeface="Calibri" panose="020F0502020204030204" pitchFamily="34" charset="0"/>
                <a:cs typeface="Calibri" panose="020F0502020204030204" pitchFamily="34" charset="0"/>
              </a:endParaRPr>
            </a:p>
          </p:txBody>
        </p:sp>
        <p:sp>
          <p:nvSpPr>
            <p:cNvPr id="48" name="مربع نص 47">
              <a:extLst>
                <a:ext uri="{FF2B5EF4-FFF2-40B4-BE49-F238E27FC236}">
                  <a16:creationId xmlns:a16="http://schemas.microsoft.com/office/drawing/2014/main" xmlns="" id="{8F9F2130-B878-499C-B05D-A9E2E06A2302}"/>
                </a:ext>
              </a:extLst>
            </p:cNvPr>
            <p:cNvSpPr txBox="1"/>
            <p:nvPr/>
          </p:nvSpPr>
          <p:spPr>
            <a:xfrm>
              <a:off x="1907968" y="5379822"/>
              <a:ext cx="2978182" cy="646331"/>
            </a:xfrm>
            <a:prstGeom prst="rect">
              <a:avLst/>
            </a:prstGeom>
            <a:noFill/>
          </p:spPr>
          <p:txBody>
            <a:bodyPr wrap="square" rtlCol="0">
              <a:spAutoFit/>
            </a:bodyPr>
            <a:lstStyle/>
            <a:p>
              <a:pPr algn="r" rtl="1"/>
              <a:r>
                <a:rPr lang="ar-DZ" dirty="0" smtClean="0">
                  <a:latin typeface="Calibri" panose="020F0502020204030204" pitchFamily="34" charset="0"/>
                  <a:cs typeface="Calibri" panose="020F0502020204030204" pitchFamily="34" charset="0"/>
                </a:rPr>
                <a:t>يتناول عمليات </a:t>
              </a:r>
              <a:r>
                <a:rPr lang="ar-DZ" dirty="0" err="1" smtClean="0">
                  <a:latin typeface="Calibri" panose="020F0502020204030204" pitchFamily="34" charset="0"/>
                  <a:cs typeface="Calibri" panose="020F0502020204030204" pitchFamily="34" charset="0"/>
                </a:rPr>
                <a:t>التورق</a:t>
              </a:r>
              <a:r>
                <a:rPr lang="ar-DZ" dirty="0" smtClean="0">
                  <a:latin typeface="Calibri" panose="020F0502020204030204" pitchFamily="34" charset="0"/>
                  <a:cs typeface="Calibri" panose="020F0502020204030204" pitchFamily="34" charset="0"/>
                </a:rPr>
                <a:t> سواء كان المتورق عميل أو مؤسسة</a:t>
              </a:r>
              <a:endParaRPr lang="fr-FR" dirty="0">
                <a:latin typeface="Calibri" panose="020F0502020204030204" pitchFamily="34" charset="0"/>
                <a:cs typeface="Calibri" panose="020F0502020204030204" pitchFamily="34" charset="0"/>
              </a:endParaRPr>
            </a:p>
          </p:txBody>
        </p:sp>
      </p:grpSp>
      <p:grpSp>
        <p:nvGrpSpPr>
          <p:cNvPr id="29" name="مجموعة 28">
            <a:extLst>
              <a:ext uri="{FF2B5EF4-FFF2-40B4-BE49-F238E27FC236}">
                <a16:creationId xmlns:a16="http://schemas.microsoft.com/office/drawing/2014/main" xmlns="" id="{561D1800-C5A6-42D8-A81B-97B8E3240055}"/>
              </a:ext>
            </a:extLst>
          </p:cNvPr>
          <p:cNvGrpSpPr/>
          <p:nvPr/>
        </p:nvGrpSpPr>
        <p:grpSpPr>
          <a:xfrm>
            <a:off x="2889979" y="180415"/>
            <a:ext cx="6410367" cy="1002504"/>
            <a:chOff x="2889979" y="180415"/>
            <a:chExt cx="6410367" cy="1002504"/>
          </a:xfrm>
        </p:grpSpPr>
        <p:sp>
          <p:nvSpPr>
            <p:cNvPr id="17" name="مستطيل 16">
              <a:extLst>
                <a:ext uri="{FF2B5EF4-FFF2-40B4-BE49-F238E27FC236}">
                  <a16:creationId xmlns:a16="http://schemas.microsoft.com/office/drawing/2014/main" xmlns="" id="{C25BCBCD-655C-4DAA-9783-67E038C7F0D2}"/>
                </a:ext>
              </a:extLst>
            </p:cNvPr>
            <p:cNvSpPr/>
            <p:nvPr/>
          </p:nvSpPr>
          <p:spPr>
            <a:xfrm>
              <a:off x="2891654" y="180415"/>
              <a:ext cx="6408692" cy="1002504"/>
            </a:xfrm>
            <a:prstGeom prst="rect">
              <a:avLst/>
            </a:prstGeom>
            <a:solidFill>
              <a:srgbClr val="1D2A4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مربع نص 48">
              <a:extLst>
                <a:ext uri="{FF2B5EF4-FFF2-40B4-BE49-F238E27FC236}">
                  <a16:creationId xmlns:a16="http://schemas.microsoft.com/office/drawing/2014/main" xmlns="" id="{F227B2F7-53A5-4277-88A9-DABA1AF3A2C5}"/>
                </a:ext>
              </a:extLst>
            </p:cNvPr>
            <p:cNvSpPr txBox="1"/>
            <p:nvPr/>
          </p:nvSpPr>
          <p:spPr>
            <a:xfrm>
              <a:off x="2889979" y="262372"/>
              <a:ext cx="6408692" cy="769441"/>
            </a:xfrm>
            <a:prstGeom prst="rect">
              <a:avLst/>
            </a:prstGeom>
            <a:noFill/>
          </p:spPr>
          <p:txBody>
            <a:bodyPr wrap="square" rtlCol="0">
              <a:spAutoFit/>
            </a:bodyPr>
            <a:lstStyle/>
            <a:p>
              <a:pPr algn="ctr"/>
              <a:r>
                <a:rPr lang="ar-DZ" sz="4400" b="1" dirty="0" smtClean="0">
                  <a:solidFill>
                    <a:srgbClr val="FFE699"/>
                  </a:solidFill>
                  <a:latin typeface="Calibri" panose="020F0502020204030204" pitchFamily="34" charset="0"/>
                  <a:cs typeface="Calibri" panose="020F0502020204030204" pitchFamily="34" charset="0"/>
                </a:rPr>
                <a:t>معيار 30 </a:t>
              </a:r>
              <a:r>
                <a:rPr lang="ar-DZ" sz="4400" b="1" dirty="0" err="1" smtClean="0">
                  <a:solidFill>
                    <a:srgbClr val="FFE699"/>
                  </a:solidFill>
                  <a:latin typeface="Calibri" panose="020F0502020204030204" pitchFamily="34" charset="0"/>
                  <a:cs typeface="Calibri" panose="020F0502020204030204" pitchFamily="34" charset="0"/>
                </a:rPr>
                <a:t>التورق</a:t>
              </a:r>
              <a:endParaRPr lang="fr-FR" sz="4400" b="1" dirty="0">
                <a:solidFill>
                  <a:srgbClr val="FFE699"/>
                </a:solidFill>
                <a:latin typeface="Calibri" panose="020F0502020204030204" pitchFamily="34" charset="0"/>
                <a:cs typeface="Calibri" panose="020F0502020204030204" pitchFamily="34" charset="0"/>
              </a:endParaRPr>
            </a:p>
          </p:txBody>
        </p:sp>
      </p:grpSp>
      <p:sp>
        <p:nvSpPr>
          <p:cNvPr id="33" name="مربع نص 32">
            <a:extLst>
              <a:ext uri="{FF2B5EF4-FFF2-40B4-BE49-F238E27FC236}">
                <a16:creationId xmlns:a16="http://schemas.microsoft.com/office/drawing/2014/main" xmlns="" id="{0CEC1296-E056-49E1-B589-C8879034DC68}"/>
              </a:ext>
            </a:extLst>
          </p:cNvPr>
          <p:cNvSpPr txBox="1"/>
          <p:nvPr/>
        </p:nvSpPr>
        <p:spPr>
          <a:xfrm flipH="1">
            <a:off x="5346770" y="5919402"/>
            <a:ext cx="1467555" cy="338554"/>
          </a:xfrm>
          <a:prstGeom prst="rect">
            <a:avLst/>
          </a:prstGeom>
          <a:noFill/>
        </p:spPr>
        <p:txBody>
          <a:bodyPr wrap="square" rtlCol="0">
            <a:spAutoFit/>
          </a:bodyPr>
          <a:lstStyle/>
          <a:p>
            <a:pPr algn="ctr"/>
            <a:r>
              <a:rPr lang="ar-DZ" sz="1600" b="1" dirty="0" smtClean="0">
                <a:latin typeface="Arial" panose="020B0604020202020204" pitchFamily="34" charset="0"/>
                <a:cs typeface="Arial" panose="020B0604020202020204" pitchFamily="34" charset="0"/>
              </a:rPr>
              <a:t>نطاق المعيار</a:t>
            </a:r>
            <a:endParaRPr lang="fr-FR" sz="1600" b="1" dirty="0">
              <a:latin typeface="Arial" panose="020B0604020202020204" pitchFamily="34" charset="0"/>
              <a:cs typeface="Arial" panose="020B0604020202020204" pitchFamily="34" charset="0"/>
            </a:endParaRPr>
          </a:p>
        </p:txBody>
      </p:sp>
      <p:sp>
        <p:nvSpPr>
          <p:cNvPr id="63" name="مربع نص 62">
            <a:extLst>
              <a:ext uri="{FF2B5EF4-FFF2-40B4-BE49-F238E27FC236}">
                <a16:creationId xmlns:a16="http://schemas.microsoft.com/office/drawing/2014/main" xmlns="" id="{07CA9D04-0E46-4D71-BC7B-9449BEEFE287}"/>
              </a:ext>
            </a:extLst>
          </p:cNvPr>
          <p:cNvSpPr txBox="1"/>
          <p:nvPr/>
        </p:nvSpPr>
        <p:spPr>
          <a:xfrm>
            <a:off x="4942990" y="5290838"/>
            <a:ext cx="2106935" cy="584775"/>
          </a:xfrm>
          <a:prstGeom prst="rect">
            <a:avLst/>
          </a:prstGeom>
          <a:noFill/>
        </p:spPr>
        <p:txBody>
          <a:bodyPr wrap="square" rtlCol="0">
            <a:spAutoFit/>
          </a:bodyPr>
          <a:lstStyle/>
          <a:p>
            <a:pPr algn="ctr"/>
            <a:r>
              <a:rPr lang="ar-DZ" sz="1600" b="1" dirty="0" smtClean="0">
                <a:latin typeface="Arial" panose="020B0604020202020204" pitchFamily="34" charset="0"/>
                <a:cs typeface="Arial" panose="020B0604020202020204" pitchFamily="34" charset="0"/>
              </a:rPr>
              <a:t>تعريف </a:t>
            </a:r>
            <a:r>
              <a:rPr lang="ar-DZ" sz="1600" b="1" dirty="0" err="1" smtClean="0">
                <a:latin typeface="Arial" panose="020B0604020202020204" pitchFamily="34" charset="0"/>
                <a:cs typeface="Arial" panose="020B0604020202020204" pitchFamily="34" charset="0"/>
              </a:rPr>
              <a:t>التورق</a:t>
            </a:r>
            <a:r>
              <a:rPr lang="ar-DZ" sz="1600" b="1" dirty="0" smtClean="0">
                <a:latin typeface="Arial" panose="020B0604020202020204" pitchFamily="34" charset="0"/>
                <a:cs typeface="Arial" panose="020B0604020202020204" pitchFamily="34" charset="0"/>
              </a:rPr>
              <a:t> وتمييزه عن بيع العينة</a:t>
            </a:r>
            <a:endParaRPr lang="fr-FR" sz="1600" b="1" dirty="0">
              <a:latin typeface="Arial" panose="020B0604020202020204" pitchFamily="34" charset="0"/>
              <a:cs typeface="Arial" panose="020B0604020202020204" pitchFamily="34" charset="0"/>
            </a:endParaRPr>
          </a:p>
        </p:txBody>
      </p:sp>
      <p:sp>
        <p:nvSpPr>
          <p:cNvPr id="64" name="مربع نص 63">
            <a:extLst>
              <a:ext uri="{FF2B5EF4-FFF2-40B4-BE49-F238E27FC236}">
                <a16:creationId xmlns:a16="http://schemas.microsoft.com/office/drawing/2014/main" xmlns="" id="{E9A568B7-7D9F-4022-BD49-D91CF0031256}"/>
              </a:ext>
            </a:extLst>
          </p:cNvPr>
          <p:cNvSpPr txBox="1"/>
          <p:nvPr/>
        </p:nvSpPr>
        <p:spPr>
          <a:xfrm>
            <a:off x="5544703" y="4805396"/>
            <a:ext cx="990380" cy="338554"/>
          </a:xfrm>
          <a:prstGeom prst="rect">
            <a:avLst/>
          </a:prstGeom>
          <a:noFill/>
        </p:spPr>
        <p:txBody>
          <a:bodyPr wrap="square" rtlCol="0">
            <a:spAutoFit/>
          </a:bodyPr>
          <a:lstStyle/>
          <a:p>
            <a:pPr algn="ctr"/>
            <a:r>
              <a:rPr lang="ar-DZ" sz="1600" b="1" dirty="0" smtClean="0">
                <a:latin typeface="Arial" panose="020B0604020202020204" pitchFamily="34" charset="0"/>
                <a:cs typeface="Arial" panose="020B0604020202020204" pitchFamily="34" charset="0"/>
              </a:rPr>
              <a:t>المتورق</a:t>
            </a:r>
            <a:endParaRPr lang="fr-FR" sz="1600" b="1" dirty="0">
              <a:latin typeface="Arial" panose="020B0604020202020204" pitchFamily="34" charset="0"/>
              <a:cs typeface="Arial" panose="020B0604020202020204" pitchFamily="34" charset="0"/>
            </a:endParaRPr>
          </a:p>
        </p:txBody>
      </p:sp>
      <p:sp>
        <p:nvSpPr>
          <p:cNvPr id="65" name="مربع نص 64">
            <a:extLst>
              <a:ext uri="{FF2B5EF4-FFF2-40B4-BE49-F238E27FC236}">
                <a16:creationId xmlns:a16="http://schemas.microsoft.com/office/drawing/2014/main" xmlns="" id="{7B09D00B-C4F3-47D0-9219-94675EC6E681}"/>
              </a:ext>
            </a:extLst>
          </p:cNvPr>
          <p:cNvSpPr txBox="1"/>
          <p:nvPr/>
        </p:nvSpPr>
        <p:spPr>
          <a:xfrm>
            <a:off x="4930763" y="4204438"/>
            <a:ext cx="2171677" cy="338554"/>
          </a:xfrm>
          <a:prstGeom prst="rect">
            <a:avLst/>
          </a:prstGeom>
          <a:noFill/>
        </p:spPr>
        <p:txBody>
          <a:bodyPr wrap="square" rtlCol="0">
            <a:spAutoFit/>
          </a:bodyPr>
          <a:lstStyle/>
          <a:p>
            <a:pPr algn="ctr"/>
            <a:r>
              <a:rPr lang="ar-DZ" sz="1600" b="1" dirty="0" smtClean="0">
                <a:latin typeface="Arial" panose="020B0604020202020204" pitchFamily="34" charset="0"/>
                <a:cs typeface="Arial" panose="020B0604020202020204" pitchFamily="34" charset="0"/>
              </a:rPr>
              <a:t>ضوابط صحة عملية </a:t>
            </a:r>
            <a:r>
              <a:rPr lang="ar-DZ" sz="1600" b="1" dirty="0" err="1" smtClean="0">
                <a:latin typeface="Arial" panose="020B0604020202020204" pitchFamily="34" charset="0"/>
                <a:cs typeface="Arial" panose="020B0604020202020204" pitchFamily="34" charset="0"/>
              </a:rPr>
              <a:t>التورق</a:t>
            </a:r>
            <a:endParaRPr lang="fr-FR" sz="1600" b="1" dirty="0">
              <a:latin typeface="Arial" panose="020B0604020202020204" pitchFamily="34" charset="0"/>
              <a:cs typeface="Arial" panose="020B0604020202020204" pitchFamily="34" charset="0"/>
            </a:endParaRPr>
          </a:p>
        </p:txBody>
      </p:sp>
      <p:sp>
        <p:nvSpPr>
          <p:cNvPr id="51" name="شكل حر: شكل 73">
            <a:extLst>
              <a:ext uri="{FF2B5EF4-FFF2-40B4-BE49-F238E27FC236}">
                <a16:creationId xmlns:a16="http://schemas.microsoft.com/office/drawing/2014/main" xmlns="" id="{2F7629E9-AC7E-4833-AEFA-D2025F086F76}"/>
              </a:ext>
            </a:extLst>
          </p:cNvPr>
          <p:cNvSpPr/>
          <p:nvPr/>
        </p:nvSpPr>
        <p:spPr>
          <a:xfrm>
            <a:off x="6388904" y="3500596"/>
            <a:ext cx="720000" cy="608738"/>
          </a:xfrm>
          <a:custGeom>
            <a:avLst/>
            <a:gdLst>
              <a:gd name="connsiteX0" fmla="*/ 0 w 720000"/>
              <a:gd name="connsiteY0" fmla="*/ 0 h 775714"/>
              <a:gd name="connsiteX1" fmla="*/ 720000 w 720000"/>
              <a:gd name="connsiteY1" fmla="*/ 0 h 775714"/>
              <a:gd name="connsiteX2" fmla="*/ 720000 w 720000"/>
              <a:gd name="connsiteY2" fmla="*/ 775714 h 775714"/>
              <a:gd name="connsiteX3" fmla="*/ 0 w 720000"/>
              <a:gd name="connsiteY3" fmla="*/ 775714 h 775714"/>
              <a:gd name="connsiteX4" fmla="*/ 0 w 720000"/>
              <a:gd name="connsiteY4" fmla="*/ 0 h 77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75714">
                <a:moveTo>
                  <a:pt x="0" y="0"/>
                </a:moveTo>
                <a:lnTo>
                  <a:pt x="720000" y="0"/>
                </a:lnTo>
                <a:lnTo>
                  <a:pt x="720000" y="775714"/>
                </a:lnTo>
                <a:lnTo>
                  <a:pt x="0" y="775714"/>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52" name="شكل حر: شكل 73">
            <a:extLst>
              <a:ext uri="{FF2B5EF4-FFF2-40B4-BE49-F238E27FC236}">
                <a16:creationId xmlns:a16="http://schemas.microsoft.com/office/drawing/2014/main" xmlns="" id="{2F7629E9-AC7E-4833-AEFA-D2025F086F76}"/>
              </a:ext>
            </a:extLst>
          </p:cNvPr>
          <p:cNvSpPr/>
          <p:nvPr/>
        </p:nvSpPr>
        <p:spPr>
          <a:xfrm>
            <a:off x="5670720" y="3514496"/>
            <a:ext cx="720000" cy="608738"/>
          </a:xfrm>
          <a:custGeom>
            <a:avLst/>
            <a:gdLst>
              <a:gd name="connsiteX0" fmla="*/ 0 w 720000"/>
              <a:gd name="connsiteY0" fmla="*/ 0 h 775714"/>
              <a:gd name="connsiteX1" fmla="*/ 720000 w 720000"/>
              <a:gd name="connsiteY1" fmla="*/ 0 h 775714"/>
              <a:gd name="connsiteX2" fmla="*/ 720000 w 720000"/>
              <a:gd name="connsiteY2" fmla="*/ 775714 h 775714"/>
              <a:gd name="connsiteX3" fmla="*/ 0 w 720000"/>
              <a:gd name="connsiteY3" fmla="*/ 775714 h 775714"/>
              <a:gd name="connsiteX4" fmla="*/ 0 w 720000"/>
              <a:gd name="connsiteY4" fmla="*/ 0 h 77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75714">
                <a:moveTo>
                  <a:pt x="0" y="0"/>
                </a:moveTo>
                <a:lnTo>
                  <a:pt x="720000" y="0"/>
                </a:lnTo>
                <a:lnTo>
                  <a:pt x="720000" y="775714"/>
                </a:lnTo>
                <a:lnTo>
                  <a:pt x="0" y="775714"/>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56" name="شكل حر: شكل 73">
            <a:extLst>
              <a:ext uri="{FF2B5EF4-FFF2-40B4-BE49-F238E27FC236}">
                <a16:creationId xmlns:a16="http://schemas.microsoft.com/office/drawing/2014/main" xmlns="" id="{2F7629E9-AC7E-4833-AEFA-D2025F086F76}"/>
              </a:ext>
            </a:extLst>
          </p:cNvPr>
          <p:cNvSpPr/>
          <p:nvPr/>
        </p:nvSpPr>
        <p:spPr>
          <a:xfrm>
            <a:off x="4956401" y="3514496"/>
            <a:ext cx="720000" cy="608738"/>
          </a:xfrm>
          <a:custGeom>
            <a:avLst/>
            <a:gdLst>
              <a:gd name="connsiteX0" fmla="*/ 0 w 720000"/>
              <a:gd name="connsiteY0" fmla="*/ 0 h 775714"/>
              <a:gd name="connsiteX1" fmla="*/ 720000 w 720000"/>
              <a:gd name="connsiteY1" fmla="*/ 0 h 775714"/>
              <a:gd name="connsiteX2" fmla="*/ 720000 w 720000"/>
              <a:gd name="connsiteY2" fmla="*/ 775714 h 775714"/>
              <a:gd name="connsiteX3" fmla="*/ 0 w 720000"/>
              <a:gd name="connsiteY3" fmla="*/ 775714 h 775714"/>
              <a:gd name="connsiteX4" fmla="*/ 0 w 720000"/>
              <a:gd name="connsiteY4" fmla="*/ 0 h 77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75714">
                <a:moveTo>
                  <a:pt x="0" y="0"/>
                </a:moveTo>
                <a:lnTo>
                  <a:pt x="720000" y="0"/>
                </a:lnTo>
                <a:lnTo>
                  <a:pt x="720000" y="775714"/>
                </a:lnTo>
                <a:lnTo>
                  <a:pt x="0" y="775714"/>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57" name="شكل حر: شكل 73">
            <a:extLst>
              <a:ext uri="{FF2B5EF4-FFF2-40B4-BE49-F238E27FC236}">
                <a16:creationId xmlns:a16="http://schemas.microsoft.com/office/drawing/2014/main" xmlns="" id="{2F7629E9-AC7E-4833-AEFA-D2025F086F76}"/>
              </a:ext>
            </a:extLst>
          </p:cNvPr>
          <p:cNvSpPr/>
          <p:nvPr/>
        </p:nvSpPr>
        <p:spPr>
          <a:xfrm>
            <a:off x="6377936" y="2910496"/>
            <a:ext cx="720000" cy="608738"/>
          </a:xfrm>
          <a:custGeom>
            <a:avLst/>
            <a:gdLst>
              <a:gd name="connsiteX0" fmla="*/ 0 w 720000"/>
              <a:gd name="connsiteY0" fmla="*/ 0 h 775714"/>
              <a:gd name="connsiteX1" fmla="*/ 720000 w 720000"/>
              <a:gd name="connsiteY1" fmla="*/ 0 h 775714"/>
              <a:gd name="connsiteX2" fmla="*/ 720000 w 720000"/>
              <a:gd name="connsiteY2" fmla="*/ 775714 h 775714"/>
              <a:gd name="connsiteX3" fmla="*/ 0 w 720000"/>
              <a:gd name="connsiteY3" fmla="*/ 775714 h 775714"/>
              <a:gd name="connsiteX4" fmla="*/ 0 w 720000"/>
              <a:gd name="connsiteY4" fmla="*/ 0 h 77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75714">
                <a:moveTo>
                  <a:pt x="0" y="0"/>
                </a:moveTo>
                <a:lnTo>
                  <a:pt x="720000" y="0"/>
                </a:lnTo>
                <a:lnTo>
                  <a:pt x="720000" y="775714"/>
                </a:lnTo>
                <a:lnTo>
                  <a:pt x="0" y="775714"/>
                </a:lnTo>
                <a:lnTo>
                  <a:pt x="0"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58" name="شكل حر: شكل 73">
            <a:extLst>
              <a:ext uri="{FF2B5EF4-FFF2-40B4-BE49-F238E27FC236}">
                <a16:creationId xmlns:a16="http://schemas.microsoft.com/office/drawing/2014/main" xmlns="" id="{2F7629E9-AC7E-4833-AEFA-D2025F086F76}"/>
              </a:ext>
            </a:extLst>
          </p:cNvPr>
          <p:cNvSpPr/>
          <p:nvPr/>
        </p:nvSpPr>
        <p:spPr>
          <a:xfrm>
            <a:off x="5652686" y="2921980"/>
            <a:ext cx="741838" cy="608738"/>
          </a:xfrm>
          <a:custGeom>
            <a:avLst/>
            <a:gdLst>
              <a:gd name="connsiteX0" fmla="*/ 0 w 720000"/>
              <a:gd name="connsiteY0" fmla="*/ 0 h 775714"/>
              <a:gd name="connsiteX1" fmla="*/ 720000 w 720000"/>
              <a:gd name="connsiteY1" fmla="*/ 0 h 775714"/>
              <a:gd name="connsiteX2" fmla="*/ 720000 w 720000"/>
              <a:gd name="connsiteY2" fmla="*/ 775714 h 775714"/>
              <a:gd name="connsiteX3" fmla="*/ 0 w 720000"/>
              <a:gd name="connsiteY3" fmla="*/ 775714 h 775714"/>
              <a:gd name="connsiteX4" fmla="*/ 0 w 720000"/>
              <a:gd name="connsiteY4" fmla="*/ 0 h 77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75714">
                <a:moveTo>
                  <a:pt x="0" y="0"/>
                </a:moveTo>
                <a:lnTo>
                  <a:pt x="720000" y="0"/>
                </a:lnTo>
                <a:lnTo>
                  <a:pt x="720000" y="775714"/>
                </a:lnTo>
                <a:lnTo>
                  <a:pt x="0" y="775714"/>
                </a:lnTo>
                <a:lnTo>
                  <a:pt x="0"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59" name="شكل حر: شكل 73">
            <a:extLst>
              <a:ext uri="{FF2B5EF4-FFF2-40B4-BE49-F238E27FC236}">
                <a16:creationId xmlns:a16="http://schemas.microsoft.com/office/drawing/2014/main" xmlns="" id="{2F7629E9-AC7E-4833-AEFA-D2025F086F76}"/>
              </a:ext>
            </a:extLst>
          </p:cNvPr>
          <p:cNvSpPr/>
          <p:nvPr/>
        </p:nvSpPr>
        <p:spPr>
          <a:xfrm>
            <a:off x="4949708" y="2922539"/>
            <a:ext cx="720000" cy="608738"/>
          </a:xfrm>
          <a:custGeom>
            <a:avLst/>
            <a:gdLst>
              <a:gd name="connsiteX0" fmla="*/ 0 w 720000"/>
              <a:gd name="connsiteY0" fmla="*/ 0 h 775714"/>
              <a:gd name="connsiteX1" fmla="*/ 720000 w 720000"/>
              <a:gd name="connsiteY1" fmla="*/ 0 h 775714"/>
              <a:gd name="connsiteX2" fmla="*/ 720000 w 720000"/>
              <a:gd name="connsiteY2" fmla="*/ 775714 h 775714"/>
              <a:gd name="connsiteX3" fmla="*/ 0 w 720000"/>
              <a:gd name="connsiteY3" fmla="*/ 775714 h 775714"/>
              <a:gd name="connsiteX4" fmla="*/ 0 w 720000"/>
              <a:gd name="connsiteY4" fmla="*/ 0 h 77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75714">
                <a:moveTo>
                  <a:pt x="0" y="0"/>
                </a:moveTo>
                <a:lnTo>
                  <a:pt x="720000" y="0"/>
                </a:lnTo>
                <a:lnTo>
                  <a:pt x="720000" y="775714"/>
                </a:lnTo>
                <a:lnTo>
                  <a:pt x="0" y="775714"/>
                </a:lnTo>
                <a:lnTo>
                  <a:pt x="0"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 name="ZoneTexte 1"/>
          <p:cNvSpPr txBox="1"/>
          <p:nvPr/>
        </p:nvSpPr>
        <p:spPr>
          <a:xfrm>
            <a:off x="4883868" y="3627522"/>
            <a:ext cx="2077382" cy="584775"/>
          </a:xfrm>
          <a:prstGeom prst="rect">
            <a:avLst/>
          </a:prstGeom>
          <a:noFill/>
        </p:spPr>
        <p:txBody>
          <a:bodyPr wrap="square" rtlCol="0">
            <a:spAutoFit/>
          </a:bodyPr>
          <a:lstStyle/>
          <a:p>
            <a:pPr algn="ctr"/>
            <a:r>
              <a:rPr lang="ar-DZ" sz="1600" b="1" dirty="0" smtClean="0">
                <a:latin typeface="Arial" panose="020B0604020202020204" pitchFamily="34" charset="0"/>
                <a:cs typeface="Arial" panose="020B0604020202020204" pitchFamily="34" charset="0"/>
              </a:rPr>
              <a:t>الضوابط الخاصة بالمؤسسة نفسها</a:t>
            </a:r>
            <a:endParaRPr lang="fr-FR" sz="1600" b="1" dirty="0">
              <a:latin typeface="Arial" panose="020B0604020202020204" pitchFamily="34" charset="0"/>
              <a:cs typeface="Arial" panose="020B0604020202020204" pitchFamily="34" charset="0"/>
            </a:endParaRPr>
          </a:p>
        </p:txBody>
      </p:sp>
      <p:sp>
        <p:nvSpPr>
          <p:cNvPr id="3" name="ZoneTexte 2"/>
          <p:cNvSpPr txBox="1"/>
          <p:nvPr/>
        </p:nvSpPr>
        <p:spPr>
          <a:xfrm>
            <a:off x="5107182" y="3052558"/>
            <a:ext cx="1630754" cy="338554"/>
          </a:xfrm>
          <a:prstGeom prst="rect">
            <a:avLst/>
          </a:prstGeom>
          <a:noFill/>
        </p:spPr>
        <p:txBody>
          <a:bodyPr wrap="square" rtlCol="0">
            <a:spAutoFit/>
          </a:bodyPr>
          <a:lstStyle/>
          <a:p>
            <a:pPr algn="ctr"/>
            <a:r>
              <a:rPr lang="ar-DZ" sz="1600" b="1" dirty="0" smtClean="0">
                <a:latin typeface="Arial" panose="020B0604020202020204" pitchFamily="34" charset="0"/>
                <a:cs typeface="Arial" panose="020B0604020202020204" pitchFamily="34" charset="0"/>
              </a:rPr>
              <a:t>تاريخ إصدار المعيار</a:t>
            </a:r>
            <a:endParaRPr lang="fr-FR" sz="1600" b="1" dirty="0">
              <a:latin typeface="Arial" panose="020B0604020202020204" pitchFamily="34" charset="0"/>
              <a:cs typeface="Arial" panose="020B0604020202020204" pitchFamily="34" charset="0"/>
            </a:endParaRPr>
          </a:p>
        </p:txBody>
      </p:sp>
      <p:sp>
        <p:nvSpPr>
          <p:cNvPr id="66" name="شكل حر: شكل 73">
            <a:extLst>
              <a:ext uri="{FF2B5EF4-FFF2-40B4-BE49-F238E27FC236}">
                <a16:creationId xmlns:a16="http://schemas.microsoft.com/office/drawing/2014/main" xmlns="" id="{2F7629E9-AC7E-4833-AEFA-D2025F086F76}"/>
              </a:ext>
            </a:extLst>
          </p:cNvPr>
          <p:cNvSpPr/>
          <p:nvPr/>
        </p:nvSpPr>
        <p:spPr>
          <a:xfrm>
            <a:off x="1144140" y="2009421"/>
            <a:ext cx="720000" cy="771311"/>
          </a:xfrm>
          <a:custGeom>
            <a:avLst/>
            <a:gdLst>
              <a:gd name="connsiteX0" fmla="*/ 0 w 720000"/>
              <a:gd name="connsiteY0" fmla="*/ 0 h 775714"/>
              <a:gd name="connsiteX1" fmla="*/ 720000 w 720000"/>
              <a:gd name="connsiteY1" fmla="*/ 0 h 775714"/>
              <a:gd name="connsiteX2" fmla="*/ 720000 w 720000"/>
              <a:gd name="connsiteY2" fmla="*/ 775714 h 775714"/>
              <a:gd name="connsiteX3" fmla="*/ 0 w 720000"/>
              <a:gd name="connsiteY3" fmla="*/ 775714 h 775714"/>
              <a:gd name="connsiteX4" fmla="*/ 0 w 720000"/>
              <a:gd name="connsiteY4" fmla="*/ 0 h 77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75714">
                <a:moveTo>
                  <a:pt x="0" y="0"/>
                </a:moveTo>
                <a:lnTo>
                  <a:pt x="720000" y="0"/>
                </a:lnTo>
                <a:lnTo>
                  <a:pt x="720000" y="775714"/>
                </a:lnTo>
                <a:lnTo>
                  <a:pt x="0" y="775714"/>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71" name="شكل حر: شكل 73">
            <a:extLst>
              <a:ext uri="{FF2B5EF4-FFF2-40B4-BE49-F238E27FC236}">
                <a16:creationId xmlns:a16="http://schemas.microsoft.com/office/drawing/2014/main" xmlns="" id="{2F7629E9-AC7E-4833-AEFA-D2025F086F76}"/>
              </a:ext>
            </a:extLst>
          </p:cNvPr>
          <p:cNvSpPr/>
          <p:nvPr/>
        </p:nvSpPr>
        <p:spPr>
          <a:xfrm>
            <a:off x="10345384" y="1708769"/>
            <a:ext cx="720000" cy="763497"/>
          </a:xfrm>
          <a:custGeom>
            <a:avLst/>
            <a:gdLst>
              <a:gd name="connsiteX0" fmla="*/ 0 w 720000"/>
              <a:gd name="connsiteY0" fmla="*/ 0 h 775714"/>
              <a:gd name="connsiteX1" fmla="*/ 720000 w 720000"/>
              <a:gd name="connsiteY1" fmla="*/ 0 h 775714"/>
              <a:gd name="connsiteX2" fmla="*/ 720000 w 720000"/>
              <a:gd name="connsiteY2" fmla="*/ 775714 h 775714"/>
              <a:gd name="connsiteX3" fmla="*/ 0 w 720000"/>
              <a:gd name="connsiteY3" fmla="*/ 775714 h 775714"/>
              <a:gd name="connsiteX4" fmla="*/ 0 w 720000"/>
              <a:gd name="connsiteY4" fmla="*/ 0 h 77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0" h="775714">
                <a:moveTo>
                  <a:pt x="0" y="0"/>
                </a:moveTo>
                <a:lnTo>
                  <a:pt x="720000" y="0"/>
                </a:lnTo>
                <a:lnTo>
                  <a:pt x="720000" y="775714"/>
                </a:lnTo>
                <a:lnTo>
                  <a:pt x="0" y="775714"/>
                </a:lnTo>
                <a:lnTo>
                  <a:pt x="0"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0" name="ZoneTexte 9"/>
          <p:cNvSpPr txBox="1"/>
          <p:nvPr/>
        </p:nvSpPr>
        <p:spPr>
          <a:xfrm>
            <a:off x="7574844" y="5633156"/>
            <a:ext cx="4301067" cy="1077218"/>
          </a:xfrm>
          <a:prstGeom prst="rect">
            <a:avLst/>
          </a:prstGeom>
          <a:noFill/>
        </p:spPr>
        <p:txBody>
          <a:bodyPr wrap="square" rtlCol="0">
            <a:spAutoFit/>
          </a:bodyPr>
          <a:lstStyle/>
          <a:p>
            <a:pPr algn="r"/>
            <a:r>
              <a:rPr lang="ar-DZ" sz="1400" b="1" u="sng" dirty="0" smtClean="0">
                <a:latin typeface="Arial" panose="020B0604020202020204" pitchFamily="34" charset="0"/>
                <a:cs typeface="Arial" panose="020B0604020202020204" pitchFamily="34" charset="0"/>
              </a:rPr>
              <a:t>التقديم</a:t>
            </a:r>
            <a:r>
              <a:rPr lang="ar-DZ" sz="1400" b="1" dirty="0" smtClean="0">
                <a:latin typeface="Arial" panose="020B0604020202020204" pitchFamily="34" charset="0"/>
                <a:cs typeface="Arial" panose="020B0604020202020204" pitchFamily="34" charset="0"/>
              </a:rPr>
              <a:t> : يهدف هذا المعيار إلى بيان ماهية </a:t>
            </a:r>
            <a:r>
              <a:rPr lang="ar-DZ" sz="1400" b="1" dirty="0" err="1" smtClean="0">
                <a:latin typeface="Arial" panose="020B0604020202020204" pitchFamily="34" charset="0"/>
                <a:cs typeface="Arial" panose="020B0604020202020204" pitchFamily="34" charset="0"/>
              </a:rPr>
              <a:t>التورق</a:t>
            </a:r>
            <a:r>
              <a:rPr lang="ar-DZ" sz="1400" b="1" dirty="0" smtClean="0">
                <a:latin typeface="Arial" panose="020B0604020202020204" pitchFamily="34" charset="0"/>
                <a:cs typeface="Arial" panose="020B0604020202020204" pitchFamily="34" charset="0"/>
              </a:rPr>
              <a:t>، وضوابط صحته، والضوابط الخاصة </a:t>
            </a:r>
            <a:r>
              <a:rPr lang="ar-DZ" sz="1400" b="1" dirty="0" err="1" smtClean="0">
                <a:latin typeface="Arial" panose="020B0604020202020204" pitchFamily="34" charset="0"/>
                <a:cs typeface="Arial" panose="020B0604020202020204" pitchFamily="34" charset="0"/>
              </a:rPr>
              <a:t>بتورق</a:t>
            </a:r>
            <a:r>
              <a:rPr lang="ar-DZ" sz="1400" b="1" dirty="0" smtClean="0">
                <a:latin typeface="Arial" panose="020B0604020202020204" pitchFamily="34" charset="0"/>
                <a:cs typeface="Arial" panose="020B0604020202020204" pitchFamily="34" charset="0"/>
              </a:rPr>
              <a:t> </a:t>
            </a:r>
            <a:r>
              <a:rPr lang="ar-DZ" sz="1400" b="1" dirty="0">
                <a:latin typeface="Arial" panose="020B0604020202020204" pitchFamily="34" charset="0"/>
                <a:cs typeface="Arial" panose="020B0604020202020204" pitchFamily="34" charset="0"/>
              </a:rPr>
              <a:t>المؤسسات المالية الإسلامية </a:t>
            </a:r>
            <a:r>
              <a:rPr lang="ar-DZ" sz="1400" b="1" dirty="0" smtClean="0">
                <a:latin typeface="Arial" panose="020B0604020202020204" pitchFamily="34" charset="0"/>
                <a:cs typeface="Arial" panose="020B0604020202020204" pitchFamily="34" charset="0"/>
              </a:rPr>
              <a:t>(المؤسسة/المؤسسات)</a:t>
            </a:r>
            <a:r>
              <a:rPr lang="ar-DZ" dirty="0" smtClean="0"/>
              <a:t> </a:t>
            </a:r>
            <a:br>
              <a:rPr lang="ar-DZ" dirty="0" smtClean="0"/>
            </a:br>
            <a:endParaRPr lang="fr-FR" dirty="0"/>
          </a:p>
        </p:txBody>
      </p:sp>
      <p:sp>
        <p:nvSpPr>
          <p:cNvPr id="12" name="Rectangle 11"/>
          <p:cNvSpPr/>
          <p:nvPr/>
        </p:nvSpPr>
        <p:spPr>
          <a:xfrm>
            <a:off x="8186758" y="2534993"/>
            <a:ext cx="1773241" cy="307777"/>
          </a:xfrm>
          <a:prstGeom prst="rect">
            <a:avLst/>
          </a:prstGeom>
        </p:spPr>
        <p:txBody>
          <a:bodyPr wrap="none">
            <a:spAutoFit/>
          </a:bodyPr>
          <a:lstStyle/>
          <a:p>
            <a:pPr algn="r"/>
            <a:r>
              <a:rPr lang="ar-DZ" sz="1400" b="1" dirty="0" smtClean="0">
                <a:solidFill>
                  <a:srgbClr val="7030A0"/>
                </a:solidFill>
                <a:latin typeface="Arial" panose="020B0604020202020204" pitchFamily="34" charset="0"/>
                <a:cs typeface="Arial" panose="020B0604020202020204" pitchFamily="34" charset="0"/>
              </a:rPr>
              <a:t>ضوابط صحة عملية </a:t>
            </a:r>
            <a:r>
              <a:rPr lang="ar-DZ" sz="1400" b="1" dirty="0" err="1" smtClean="0">
                <a:solidFill>
                  <a:srgbClr val="7030A0"/>
                </a:solidFill>
                <a:latin typeface="Arial" panose="020B0604020202020204" pitchFamily="34" charset="0"/>
                <a:cs typeface="Arial" panose="020B0604020202020204" pitchFamily="34" charset="0"/>
              </a:rPr>
              <a:t>التورق</a:t>
            </a:r>
            <a:endParaRPr lang="fr-FR" sz="1400" b="1" dirty="0">
              <a:solidFill>
                <a:srgbClr val="7030A0"/>
              </a:solidFill>
              <a:latin typeface="Arial" panose="020B0604020202020204" pitchFamily="34" charset="0"/>
              <a:cs typeface="Arial" panose="020B0604020202020204" pitchFamily="34" charset="0"/>
            </a:endParaRPr>
          </a:p>
        </p:txBody>
      </p:sp>
      <p:sp>
        <p:nvSpPr>
          <p:cNvPr id="14" name="Rectangle 13"/>
          <p:cNvSpPr/>
          <p:nvPr/>
        </p:nvSpPr>
        <p:spPr>
          <a:xfrm>
            <a:off x="7088680" y="2791482"/>
            <a:ext cx="3083602" cy="1384995"/>
          </a:xfrm>
          <a:prstGeom prst="rect">
            <a:avLst/>
          </a:prstGeom>
        </p:spPr>
        <p:txBody>
          <a:bodyPr wrap="square">
            <a:spAutoFit/>
          </a:bodyPr>
          <a:lstStyle/>
          <a:p>
            <a:pPr algn="r"/>
            <a:r>
              <a:rPr lang="ar-DZ" sz="1200" b="1" i="0" dirty="0" smtClean="0">
                <a:solidFill>
                  <a:srgbClr val="231F20"/>
                </a:solidFill>
                <a:effectLst/>
                <a:latin typeface="Arial" panose="020B0604020202020204" pitchFamily="34" charset="0"/>
                <a:cs typeface="Arial" panose="020B0604020202020204" pitchFamily="34" charset="0"/>
              </a:rPr>
              <a:t>استيفاء المتطلبات الشرعية لعقد شراء السلعة بالثمن الآجل</a:t>
            </a:r>
            <a:r>
              <a:rPr lang="ar-DZ" sz="1200" b="1" dirty="0" smtClean="0">
                <a:latin typeface="Arial" panose="020B0604020202020204" pitchFamily="34" charset="0"/>
                <a:cs typeface="Arial" panose="020B0604020202020204" pitchFamily="34" charset="0"/>
              </a:rPr>
              <a:t> ،</a:t>
            </a: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التأكد من وجود السلعة، تملك البائع لها قبل بيعها، في حال وجود وعد ملزم يجب أن يكون من طرف واحد، ألا يكون المبيع من الذهب والفضة  أو العملات </a:t>
            </a:r>
            <a:r>
              <a:rPr lang="ar-DZ" sz="1200" b="1" dirty="0" err="1" smtClean="0">
                <a:latin typeface="Arial" panose="020B0604020202020204" pitchFamily="34" charset="0"/>
                <a:cs typeface="Arial" panose="020B0604020202020204" pitchFamily="34" charset="0"/>
              </a:rPr>
              <a:t>بأنواعها،وجوب</a:t>
            </a:r>
            <a:r>
              <a:rPr lang="ar-DZ" sz="1200" b="1" dirty="0" smtClean="0">
                <a:latin typeface="Arial" panose="020B0604020202020204" pitchFamily="34" charset="0"/>
                <a:cs typeface="Arial" panose="020B0604020202020204" pitchFamily="34" charset="0"/>
              </a:rPr>
              <a:t> تعيين السلعة بحيازتها أو بيان أرقام وثائق تعيينها, قبض السلعة حقيقي أو قبضي، وضوابط أخرى,,,,,,,</a:t>
            </a:r>
            <a:endParaRPr lang="fr-FR" sz="1200" dirty="0"/>
          </a:p>
        </p:txBody>
      </p:sp>
      <p:sp>
        <p:nvSpPr>
          <p:cNvPr id="27" name="ZoneTexte 26"/>
          <p:cNvSpPr txBox="1"/>
          <p:nvPr/>
        </p:nvSpPr>
        <p:spPr>
          <a:xfrm>
            <a:off x="1872864" y="1752429"/>
            <a:ext cx="2938758" cy="1169551"/>
          </a:xfrm>
          <a:prstGeom prst="rect">
            <a:avLst/>
          </a:prstGeom>
          <a:noFill/>
        </p:spPr>
        <p:txBody>
          <a:bodyPr wrap="square" rtlCol="0">
            <a:spAutoFit/>
          </a:bodyPr>
          <a:lstStyle/>
          <a:p>
            <a:pPr algn="r"/>
            <a:r>
              <a:rPr lang="ar-DZ" sz="1400" b="1" dirty="0" smtClean="0">
                <a:solidFill>
                  <a:schemeClr val="accent4">
                    <a:lumMod val="40000"/>
                    <a:lumOff val="60000"/>
                  </a:schemeClr>
                </a:solidFill>
                <a:latin typeface="Arial" panose="020B0604020202020204" pitchFamily="34" charset="0"/>
                <a:cs typeface="Arial" panose="020B0604020202020204" pitchFamily="34" charset="0"/>
              </a:rPr>
              <a:t>الضوابط الخاصة بالمؤسسة نفسها</a:t>
            </a:r>
            <a:endParaRPr lang="fr-FR" sz="1400" b="1" dirty="0" smtClean="0">
              <a:solidFill>
                <a:schemeClr val="accent4">
                  <a:lumMod val="40000"/>
                  <a:lumOff val="60000"/>
                </a:schemeClr>
              </a:solidFill>
              <a:latin typeface="Arial" panose="020B0604020202020204" pitchFamily="34" charset="0"/>
              <a:cs typeface="Arial" panose="020B0604020202020204" pitchFamily="34" charset="0"/>
            </a:endParaRPr>
          </a:p>
          <a:p>
            <a:pPr marL="285750" indent="-285750" algn="l" rtl="1">
              <a:buFontTx/>
              <a:buChar char="-"/>
            </a:pPr>
            <a:r>
              <a:rPr lang="ar-DZ" sz="1400" b="1" dirty="0" err="1" smtClean="0">
                <a:latin typeface="Arial" panose="020B0604020202020204" pitchFamily="34" charset="0"/>
                <a:cs typeface="Arial" panose="020B0604020202020204" pitchFamily="34" charset="0"/>
              </a:rPr>
              <a:t>التورق</a:t>
            </a:r>
            <a:r>
              <a:rPr lang="ar-DZ" sz="1400" b="1" dirty="0" smtClean="0">
                <a:latin typeface="Arial" panose="020B0604020202020204" pitchFamily="34" charset="0"/>
                <a:cs typeface="Arial" panose="020B0604020202020204" pitchFamily="34" charset="0"/>
              </a:rPr>
              <a:t> </a:t>
            </a:r>
            <a:r>
              <a:rPr lang="ar-DZ" sz="1400" b="1" dirty="0">
                <a:latin typeface="Arial" panose="020B0604020202020204" pitchFamily="34" charset="0"/>
                <a:cs typeface="Arial" panose="020B0604020202020204" pitchFamily="34" charset="0"/>
              </a:rPr>
              <a:t>ليس صيغة من صيغ الاســتثمار أو التمويل، وإنما أجيز </a:t>
            </a:r>
            <a:r>
              <a:rPr lang="ar-DZ" sz="1400" b="1" dirty="0" smtClean="0">
                <a:latin typeface="Arial" panose="020B0604020202020204" pitchFamily="34" charset="0"/>
                <a:cs typeface="Arial" panose="020B0604020202020204" pitchFamily="34" charset="0"/>
              </a:rPr>
              <a:t>للحاجة بشروطها ,</a:t>
            </a:r>
          </a:p>
          <a:p>
            <a:pPr marL="285750" indent="-285750" algn="r" rtl="1">
              <a:buFontTx/>
              <a:buChar char="-"/>
            </a:pPr>
            <a:r>
              <a:rPr lang="ar-DZ" sz="1400" b="1" dirty="0">
                <a:latin typeface="Arial" panose="020B0604020202020204" pitchFamily="34" charset="0"/>
                <a:cs typeface="Arial" panose="020B0604020202020204" pitchFamily="34" charset="0"/>
              </a:rPr>
              <a:t>تجنب المؤسســات التوكيل عند بيع الســلعة محل </a:t>
            </a:r>
            <a:r>
              <a:rPr lang="ar-DZ" sz="1400" b="1" dirty="0" err="1">
                <a:latin typeface="Arial" panose="020B0604020202020204" pitchFamily="34" charset="0"/>
                <a:cs typeface="Arial" panose="020B0604020202020204" pitchFamily="34" charset="0"/>
              </a:rPr>
              <a:t>التــورق</a:t>
            </a:r>
            <a:r>
              <a:rPr lang="ar-DZ" sz="1400" b="1" dirty="0" smtClean="0">
                <a:latin typeface="Arial" panose="020B0604020202020204" pitchFamily="34" charset="0"/>
                <a:cs typeface="Arial" panose="020B0604020202020204" pitchFamily="34" charset="0"/>
              </a:rPr>
              <a:t> </a:t>
            </a:r>
            <a:endParaRPr lang="fr-FR" sz="1400" b="1" dirty="0">
              <a:latin typeface="Arial" panose="020B0604020202020204" pitchFamily="34" charset="0"/>
              <a:cs typeface="Arial" panose="020B0604020202020204" pitchFamily="34" charset="0"/>
            </a:endParaRPr>
          </a:p>
        </p:txBody>
      </p:sp>
      <p:sp>
        <p:nvSpPr>
          <p:cNvPr id="36" name="ZoneTexte 35"/>
          <p:cNvSpPr txBox="1"/>
          <p:nvPr/>
        </p:nvSpPr>
        <p:spPr>
          <a:xfrm>
            <a:off x="7342080" y="1773705"/>
            <a:ext cx="2865695" cy="861774"/>
          </a:xfrm>
          <a:prstGeom prst="rect">
            <a:avLst/>
          </a:prstGeom>
          <a:noFill/>
        </p:spPr>
        <p:txBody>
          <a:bodyPr wrap="square" rtlCol="0">
            <a:spAutoFit/>
          </a:bodyPr>
          <a:lstStyle/>
          <a:p>
            <a:pPr algn="r"/>
            <a:r>
              <a:rPr lang="ar-DZ" b="1" dirty="0" smtClean="0">
                <a:solidFill>
                  <a:schemeClr val="tx2">
                    <a:lumMod val="40000"/>
                    <a:lumOff val="60000"/>
                  </a:schemeClr>
                </a:solidFill>
                <a:latin typeface="Arial" panose="020B0604020202020204" pitchFamily="34" charset="0"/>
                <a:cs typeface="Arial" panose="020B0604020202020204" pitchFamily="34" charset="0"/>
              </a:rPr>
              <a:t>تاريخ إصدار المعيار:</a:t>
            </a:r>
          </a:p>
          <a:p>
            <a:pPr algn="r"/>
            <a:r>
              <a:rPr lang="ar-DZ" sz="1400" b="1" dirty="0" smtClean="0">
                <a:latin typeface="Arial" panose="020B0604020202020204" pitchFamily="34" charset="0"/>
                <a:cs typeface="Arial" panose="020B0604020202020204" pitchFamily="34" charset="0"/>
              </a:rPr>
              <a:t>صدر هذا المعيار بتاريخ 23 نوفمبر 2006</a:t>
            </a:r>
            <a:endParaRPr lang="fr-FR" sz="1400" b="1" dirty="0" smtClean="0">
              <a:latin typeface="Arial" panose="020B0604020202020204" pitchFamily="34" charset="0"/>
              <a:cs typeface="Arial" panose="020B0604020202020204" pitchFamily="34" charset="0"/>
            </a:endParaRPr>
          </a:p>
          <a:p>
            <a:endParaRPr lang="fr-FR"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710662" y="6205423"/>
            <a:ext cx="609600" cy="609600"/>
          </a:xfrm>
          <a:prstGeom prst="rect">
            <a:avLst/>
          </a:prstGeom>
        </p:spPr>
      </p:pic>
    </p:spTree>
    <p:custDataLst>
      <p:tags r:id="rId1"/>
    </p:custDataLst>
    <p:extLst>
      <p:ext uri="{BB962C8B-B14F-4D97-AF65-F5344CB8AC3E}">
        <p14:creationId xmlns:p14="http://schemas.microsoft.com/office/powerpoint/2010/main" val="1472290758"/>
      </p:ext>
    </p:extLst>
  </p:cSld>
  <p:clrMapOvr>
    <a:masterClrMapping/>
  </p:clrMapOvr>
  <mc:AlternateContent xmlns:mc="http://schemas.openxmlformats.org/markup-compatibility/2006" xmlns:p14="http://schemas.microsoft.com/office/powerpoint/2010/main">
    <mc:Choice Requires="p14">
      <p:transition spd="slow" p14:dur="2000" advTm="173589"/>
    </mc:Choice>
    <mc:Fallback xmlns="">
      <p:transition spd="slow" advTm="173589"/>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50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29"/>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14:presetBounceEnd="60000">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14:bounceEnd="60000">
                                          <p:cBhvr additive="base">
                                            <p:cTn id="16" dur="125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17" dur="125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750"/>
                                </p:stCondLst>
                                <p:childTnLst>
                                  <p:par>
                                    <p:cTn id="19" presetID="31" presetClass="entr" presetSubtype="0"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1000" fill="hold"/>
                                            <p:tgtEl>
                                              <p:spTgt spid="33"/>
                                            </p:tgtEl>
                                            <p:attrNameLst>
                                              <p:attrName>ppt_w</p:attrName>
                                            </p:attrNameLst>
                                          </p:cBhvr>
                                          <p:tavLst>
                                            <p:tav tm="0">
                                              <p:val>
                                                <p:fltVal val="0"/>
                                              </p:val>
                                            </p:tav>
                                            <p:tav tm="100000">
                                              <p:val>
                                                <p:strVal val="#ppt_w"/>
                                              </p:val>
                                            </p:tav>
                                          </p:tavLst>
                                        </p:anim>
                                        <p:anim calcmode="lin" valueType="num">
                                          <p:cBhvr>
                                            <p:cTn id="22" dur="1000" fill="hold"/>
                                            <p:tgtEl>
                                              <p:spTgt spid="33"/>
                                            </p:tgtEl>
                                            <p:attrNameLst>
                                              <p:attrName>ppt_h</p:attrName>
                                            </p:attrNameLst>
                                          </p:cBhvr>
                                          <p:tavLst>
                                            <p:tav tm="0">
                                              <p:val>
                                                <p:fltVal val="0"/>
                                              </p:val>
                                            </p:tav>
                                            <p:tav tm="100000">
                                              <p:val>
                                                <p:strVal val="#ppt_h"/>
                                              </p:val>
                                            </p:tav>
                                          </p:tavLst>
                                        </p:anim>
                                        <p:anim calcmode="lin" valueType="num">
                                          <p:cBhvr>
                                            <p:cTn id="23" dur="1000" fill="hold"/>
                                            <p:tgtEl>
                                              <p:spTgt spid="33"/>
                                            </p:tgtEl>
                                            <p:attrNameLst>
                                              <p:attrName>style.rotation</p:attrName>
                                            </p:attrNameLst>
                                          </p:cBhvr>
                                          <p:tavLst>
                                            <p:tav tm="0">
                                              <p:val>
                                                <p:fltVal val="90"/>
                                              </p:val>
                                            </p:tav>
                                            <p:tav tm="100000">
                                              <p:val>
                                                <p:fltVal val="0"/>
                                              </p:val>
                                            </p:tav>
                                          </p:tavLst>
                                        </p:anim>
                                        <p:animEffect transition="in" filter="fade">
                                          <p:cBhvr>
                                            <p:cTn id="24" dur="1000"/>
                                            <p:tgtEl>
                                              <p:spTgt spid="33"/>
                                            </p:tgtEl>
                                          </p:cBhvr>
                                        </p:animEffect>
                                      </p:childTnLst>
                                    </p:cTn>
                                  </p:par>
                                </p:childTnLst>
                              </p:cTn>
                            </p:par>
                            <p:par>
                              <p:cTn id="25" fill="hold">
                                <p:stCondLst>
                                  <p:cond delay="2750"/>
                                </p:stCondLst>
                                <p:childTnLst>
                                  <p:par>
                                    <p:cTn id="26" presetID="31"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ppt_w</p:attrName>
                                            </p:attrNameLst>
                                          </p:cBhvr>
                                          <p:tavLst>
                                            <p:tav tm="0">
                                              <p:val>
                                                <p:fltVal val="0"/>
                                              </p:val>
                                            </p:tav>
                                            <p:tav tm="100000">
                                              <p:val>
                                                <p:strVal val="#ppt_w"/>
                                              </p:val>
                                            </p:tav>
                                          </p:tavLst>
                                        </p:anim>
                                        <p:anim calcmode="lin" valueType="num">
                                          <p:cBhvr>
                                            <p:cTn id="29" dur="1000" fill="hold"/>
                                            <p:tgtEl>
                                              <p:spTgt spid="26"/>
                                            </p:tgtEl>
                                            <p:attrNameLst>
                                              <p:attrName>ppt_h</p:attrName>
                                            </p:attrNameLst>
                                          </p:cBhvr>
                                          <p:tavLst>
                                            <p:tav tm="0">
                                              <p:val>
                                                <p:fltVal val="0"/>
                                              </p:val>
                                            </p:tav>
                                            <p:tav tm="100000">
                                              <p:val>
                                                <p:strVal val="#ppt_h"/>
                                              </p:val>
                                            </p:tav>
                                          </p:tavLst>
                                        </p:anim>
                                        <p:anim calcmode="lin" valueType="num">
                                          <p:cBhvr>
                                            <p:cTn id="30" dur="1000" fill="hold"/>
                                            <p:tgtEl>
                                              <p:spTgt spid="26"/>
                                            </p:tgtEl>
                                            <p:attrNameLst>
                                              <p:attrName>style.rotation</p:attrName>
                                            </p:attrNameLst>
                                          </p:cBhvr>
                                          <p:tavLst>
                                            <p:tav tm="0">
                                              <p:val>
                                                <p:fltVal val="90"/>
                                              </p:val>
                                            </p:tav>
                                            <p:tav tm="100000">
                                              <p:val>
                                                <p:fltVal val="0"/>
                                              </p:val>
                                            </p:tav>
                                          </p:tavLst>
                                        </p:anim>
                                        <p:animEffect transition="in" filter="fade">
                                          <p:cBhvr>
                                            <p:cTn id="31" dur="1000"/>
                                            <p:tgtEl>
                                              <p:spTgt spid="26"/>
                                            </p:tgtEl>
                                          </p:cBhvr>
                                        </p:animEffect>
                                      </p:childTnLst>
                                    </p:cTn>
                                  </p:par>
                                </p:childTnLst>
                              </p:cTn>
                            </p:par>
                            <p:par>
                              <p:cTn id="32" fill="hold">
                                <p:stCondLst>
                                  <p:cond delay="3750"/>
                                </p:stCondLst>
                                <p:childTnLst>
                                  <p:par>
                                    <p:cTn id="33" presetID="31" presetClass="entr" presetSubtype="0" fill="hold" grpId="0" nodeType="afterEffect">
                                      <p:stCondLst>
                                        <p:cond delay="0"/>
                                      </p:stCondLst>
                                      <p:childTnLst>
                                        <p:set>
                                          <p:cBhvr>
                                            <p:cTn id="34" dur="1" fill="hold">
                                              <p:stCondLst>
                                                <p:cond delay="0"/>
                                              </p:stCondLst>
                                            </p:cTn>
                                            <p:tgtEl>
                                              <p:spTgt spid="63"/>
                                            </p:tgtEl>
                                            <p:attrNameLst>
                                              <p:attrName>style.visibility</p:attrName>
                                            </p:attrNameLst>
                                          </p:cBhvr>
                                          <p:to>
                                            <p:strVal val="visible"/>
                                          </p:to>
                                        </p:set>
                                        <p:anim calcmode="lin" valueType="num">
                                          <p:cBhvr>
                                            <p:cTn id="35" dur="1000" fill="hold"/>
                                            <p:tgtEl>
                                              <p:spTgt spid="63"/>
                                            </p:tgtEl>
                                            <p:attrNameLst>
                                              <p:attrName>ppt_w</p:attrName>
                                            </p:attrNameLst>
                                          </p:cBhvr>
                                          <p:tavLst>
                                            <p:tav tm="0">
                                              <p:val>
                                                <p:fltVal val="0"/>
                                              </p:val>
                                            </p:tav>
                                            <p:tav tm="100000">
                                              <p:val>
                                                <p:strVal val="#ppt_w"/>
                                              </p:val>
                                            </p:tav>
                                          </p:tavLst>
                                        </p:anim>
                                        <p:anim calcmode="lin" valueType="num">
                                          <p:cBhvr>
                                            <p:cTn id="36" dur="1000" fill="hold"/>
                                            <p:tgtEl>
                                              <p:spTgt spid="63"/>
                                            </p:tgtEl>
                                            <p:attrNameLst>
                                              <p:attrName>ppt_h</p:attrName>
                                            </p:attrNameLst>
                                          </p:cBhvr>
                                          <p:tavLst>
                                            <p:tav tm="0">
                                              <p:val>
                                                <p:fltVal val="0"/>
                                              </p:val>
                                            </p:tav>
                                            <p:tav tm="100000">
                                              <p:val>
                                                <p:strVal val="#ppt_h"/>
                                              </p:val>
                                            </p:tav>
                                          </p:tavLst>
                                        </p:anim>
                                        <p:anim calcmode="lin" valueType="num">
                                          <p:cBhvr>
                                            <p:cTn id="37" dur="1000" fill="hold"/>
                                            <p:tgtEl>
                                              <p:spTgt spid="63"/>
                                            </p:tgtEl>
                                            <p:attrNameLst>
                                              <p:attrName>style.rotation</p:attrName>
                                            </p:attrNameLst>
                                          </p:cBhvr>
                                          <p:tavLst>
                                            <p:tav tm="0">
                                              <p:val>
                                                <p:fltVal val="90"/>
                                              </p:val>
                                            </p:tav>
                                            <p:tav tm="100000">
                                              <p:val>
                                                <p:fltVal val="0"/>
                                              </p:val>
                                            </p:tav>
                                          </p:tavLst>
                                        </p:anim>
                                        <p:animEffect transition="in" filter="fade">
                                          <p:cBhvr>
                                            <p:cTn id="38" dur="1000"/>
                                            <p:tgtEl>
                                              <p:spTgt spid="63"/>
                                            </p:tgtEl>
                                          </p:cBhvr>
                                        </p:animEffect>
                                      </p:childTnLst>
                                    </p:cTn>
                                  </p:par>
                                </p:childTnLst>
                              </p:cTn>
                            </p:par>
                            <p:par>
                              <p:cTn id="39" fill="hold">
                                <p:stCondLst>
                                  <p:cond delay="4750"/>
                                </p:stCondLst>
                                <p:childTnLst>
                                  <p:par>
                                    <p:cTn id="40" presetID="31" presetClass="entr" presetSubtype="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fltVal val="0"/>
                                              </p:val>
                                            </p:tav>
                                            <p:tav tm="100000">
                                              <p:val>
                                                <p:strVal val="#ppt_w"/>
                                              </p:val>
                                            </p:tav>
                                          </p:tavLst>
                                        </p:anim>
                                        <p:anim calcmode="lin" valueType="num">
                                          <p:cBhvr>
                                            <p:cTn id="43" dur="1000" fill="hold"/>
                                            <p:tgtEl>
                                              <p:spTgt spid="24"/>
                                            </p:tgtEl>
                                            <p:attrNameLst>
                                              <p:attrName>ppt_h</p:attrName>
                                            </p:attrNameLst>
                                          </p:cBhvr>
                                          <p:tavLst>
                                            <p:tav tm="0">
                                              <p:val>
                                                <p:fltVal val="0"/>
                                              </p:val>
                                            </p:tav>
                                            <p:tav tm="100000">
                                              <p:val>
                                                <p:strVal val="#ppt_h"/>
                                              </p:val>
                                            </p:tav>
                                          </p:tavLst>
                                        </p:anim>
                                        <p:anim calcmode="lin" valueType="num">
                                          <p:cBhvr>
                                            <p:cTn id="44" dur="1000" fill="hold"/>
                                            <p:tgtEl>
                                              <p:spTgt spid="24"/>
                                            </p:tgtEl>
                                            <p:attrNameLst>
                                              <p:attrName>style.rotation</p:attrName>
                                            </p:attrNameLst>
                                          </p:cBhvr>
                                          <p:tavLst>
                                            <p:tav tm="0">
                                              <p:val>
                                                <p:fltVal val="90"/>
                                              </p:val>
                                            </p:tav>
                                            <p:tav tm="100000">
                                              <p:val>
                                                <p:fltVal val="0"/>
                                              </p:val>
                                            </p:tav>
                                          </p:tavLst>
                                        </p:anim>
                                        <p:animEffect transition="in" filter="fade">
                                          <p:cBhvr>
                                            <p:cTn id="45" dur="1000"/>
                                            <p:tgtEl>
                                              <p:spTgt spid="24"/>
                                            </p:tgtEl>
                                          </p:cBhvr>
                                        </p:animEffect>
                                      </p:childTnLst>
                                    </p:cTn>
                                  </p:par>
                                </p:childTnLst>
                              </p:cTn>
                            </p:par>
                            <p:par>
                              <p:cTn id="46" fill="hold">
                                <p:stCondLst>
                                  <p:cond delay="5750"/>
                                </p:stCondLst>
                                <p:childTnLst>
                                  <p:par>
                                    <p:cTn id="47" presetID="31" presetClass="entr" presetSubtype="0" fill="hold" grpId="0" nodeType="afterEffect">
                                      <p:stCondLst>
                                        <p:cond delay="0"/>
                                      </p:stCondLst>
                                      <p:childTnLst>
                                        <p:set>
                                          <p:cBhvr>
                                            <p:cTn id="48" dur="1" fill="hold">
                                              <p:stCondLst>
                                                <p:cond delay="0"/>
                                              </p:stCondLst>
                                            </p:cTn>
                                            <p:tgtEl>
                                              <p:spTgt spid="64"/>
                                            </p:tgtEl>
                                            <p:attrNameLst>
                                              <p:attrName>style.visibility</p:attrName>
                                            </p:attrNameLst>
                                          </p:cBhvr>
                                          <p:to>
                                            <p:strVal val="visible"/>
                                          </p:to>
                                        </p:set>
                                        <p:anim calcmode="lin" valueType="num">
                                          <p:cBhvr>
                                            <p:cTn id="49" dur="1000" fill="hold"/>
                                            <p:tgtEl>
                                              <p:spTgt spid="64"/>
                                            </p:tgtEl>
                                            <p:attrNameLst>
                                              <p:attrName>ppt_w</p:attrName>
                                            </p:attrNameLst>
                                          </p:cBhvr>
                                          <p:tavLst>
                                            <p:tav tm="0">
                                              <p:val>
                                                <p:fltVal val="0"/>
                                              </p:val>
                                            </p:tav>
                                            <p:tav tm="100000">
                                              <p:val>
                                                <p:strVal val="#ppt_w"/>
                                              </p:val>
                                            </p:tav>
                                          </p:tavLst>
                                        </p:anim>
                                        <p:anim calcmode="lin" valueType="num">
                                          <p:cBhvr>
                                            <p:cTn id="50" dur="1000" fill="hold"/>
                                            <p:tgtEl>
                                              <p:spTgt spid="64"/>
                                            </p:tgtEl>
                                            <p:attrNameLst>
                                              <p:attrName>ppt_h</p:attrName>
                                            </p:attrNameLst>
                                          </p:cBhvr>
                                          <p:tavLst>
                                            <p:tav tm="0">
                                              <p:val>
                                                <p:fltVal val="0"/>
                                              </p:val>
                                            </p:tav>
                                            <p:tav tm="100000">
                                              <p:val>
                                                <p:strVal val="#ppt_h"/>
                                              </p:val>
                                            </p:tav>
                                          </p:tavLst>
                                        </p:anim>
                                        <p:anim calcmode="lin" valueType="num">
                                          <p:cBhvr>
                                            <p:cTn id="51" dur="1000" fill="hold"/>
                                            <p:tgtEl>
                                              <p:spTgt spid="64"/>
                                            </p:tgtEl>
                                            <p:attrNameLst>
                                              <p:attrName>style.rotation</p:attrName>
                                            </p:attrNameLst>
                                          </p:cBhvr>
                                          <p:tavLst>
                                            <p:tav tm="0">
                                              <p:val>
                                                <p:fltVal val="90"/>
                                              </p:val>
                                            </p:tav>
                                            <p:tav tm="100000">
                                              <p:val>
                                                <p:fltVal val="0"/>
                                              </p:val>
                                            </p:tav>
                                          </p:tavLst>
                                        </p:anim>
                                        <p:animEffect transition="in" filter="fade">
                                          <p:cBhvr>
                                            <p:cTn id="52" dur="1000"/>
                                            <p:tgtEl>
                                              <p:spTgt spid="64"/>
                                            </p:tgtEl>
                                          </p:cBhvr>
                                        </p:animEffect>
                                      </p:childTnLst>
                                    </p:cTn>
                                  </p:par>
                                </p:childTnLst>
                              </p:cTn>
                            </p:par>
                            <p:par>
                              <p:cTn id="53" fill="hold">
                                <p:stCondLst>
                                  <p:cond delay="6750"/>
                                </p:stCondLst>
                                <p:childTnLst>
                                  <p:par>
                                    <p:cTn id="54" presetID="31" presetClass="entr" presetSubtype="0"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1000" fill="hold"/>
                                            <p:tgtEl>
                                              <p:spTgt spid="25"/>
                                            </p:tgtEl>
                                            <p:attrNameLst>
                                              <p:attrName>ppt_w</p:attrName>
                                            </p:attrNameLst>
                                          </p:cBhvr>
                                          <p:tavLst>
                                            <p:tav tm="0">
                                              <p:val>
                                                <p:fltVal val="0"/>
                                              </p:val>
                                            </p:tav>
                                            <p:tav tm="100000">
                                              <p:val>
                                                <p:strVal val="#ppt_w"/>
                                              </p:val>
                                            </p:tav>
                                          </p:tavLst>
                                        </p:anim>
                                        <p:anim calcmode="lin" valueType="num">
                                          <p:cBhvr>
                                            <p:cTn id="57" dur="1000" fill="hold"/>
                                            <p:tgtEl>
                                              <p:spTgt spid="25"/>
                                            </p:tgtEl>
                                            <p:attrNameLst>
                                              <p:attrName>ppt_h</p:attrName>
                                            </p:attrNameLst>
                                          </p:cBhvr>
                                          <p:tavLst>
                                            <p:tav tm="0">
                                              <p:val>
                                                <p:fltVal val="0"/>
                                              </p:val>
                                            </p:tav>
                                            <p:tav tm="100000">
                                              <p:val>
                                                <p:strVal val="#ppt_h"/>
                                              </p:val>
                                            </p:tav>
                                          </p:tavLst>
                                        </p:anim>
                                        <p:anim calcmode="lin" valueType="num">
                                          <p:cBhvr>
                                            <p:cTn id="58" dur="1000" fill="hold"/>
                                            <p:tgtEl>
                                              <p:spTgt spid="25"/>
                                            </p:tgtEl>
                                            <p:attrNameLst>
                                              <p:attrName>style.rotation</p:attrName>
                                            </p:attrNameLst>
                                          </p:cBhvr>
                                          <p:tavLst>
                                            <p:tav tm="0">
                                              <p:val>
                                                <p:fltVal val="90"/>
                                              </p:val>
                                            </p:tav>
                                            <p:tav tm="100000">
                                              <p:val>
                                                <p:fltVal val="0"/>
                                              </p:val>
                                            </p:tav>
                                          </p:tavLst>
                                        </p:anim>
                                        <p:animEffect transition="in" filter="fade">
                                          <p:cBhvr>
                                            <p:cTn id="59" dur="1000"/>
                                            <p:tgtEl>
                                              <p:spTgt spid="25"/>
                                            </p:tgtEl>
                                          </p:cBhvr>
                                        </p:animEffect>
                                      </p:childTnLst>
                                    </p:cTn>
                                  </p:par>
                                </p:childTnLst>
                              </p:cTn>
                            </p:par>
                            <p:par>
                              <p:cTn id="60" fill="hold">
                                <p:stCondLst>
                                  <p:cond delay="7750"/>
                                </p:stCondLst>
                                <p:childTnLst>
                                  <p:par>
                                    <p:cTn id="61" presetID="31" presetClass="entr" presetSubtype="0" fill="hold" grpId="0" nodeType="after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p:cTn id="63" dur="1000" fill="hold"/>
                                            <p:tgtEl>
                                              <p:spTgt spid="65"/>
                                            </p:tgtEl>
                                            <p:attrNameLst>
                                              <p:attrName>ppt_w</p:attrName>
                                            </p:attrNameLst>
                                          </p:cBhvr>
                                          <p:tavLst>
                                            <p:tav tm="0">
                                              <p:val>
                                                <p:fltVal val="0"/>
                                              </p:val>
                                            </p:tav>
                                            <p:tav tm="100000">
                                              <p:val>
                                                <p:strVal val="#ppt_w"/>
                                              </p:val>
                                            </p:tav>
                                          </p:tavLst>
                                        </p:anim>
                                        <p:anim calcmode="lin" valueType="num">
                                          <p:cBhvr>
                                            <p:cTn id="64" dur="1000" fill="hold"/>
                                            <p:tgtEl>
                                              <p:spTgt spid="65"/>
                                            </p:tgtEl>
                                            <p:attrNameLst>
                                              <p:attrName>ppt_h</p:attrName>
                                            </p:attrNameLst>
                                          </p:cBhvr>
                                          <p:tavLst>
                                            <p:tav tm="0">
                                              <p:val>
                                                <p:fltVal val="0"/>
                                              </p:val>
                                            </p:tav>
                                            <p:tav tm="100000">
                                              <p:val>
                                                <p:strVal val="#ppt_h"/>
                                              </p:val>
                                            </p:tav>
                                          </p:tavLst>
                                        </p:anim>
                                        <p:anim calcmode="lin" valueType="num">
                                          <p:cBhvr>
                                            <p:cTn id="65" dur="1000" fill="hold"/>
                                            <p:tgtEl>
                                              <p:spTgt spid="65"/>
                                            </p:tgtEl>
                                            <p:attrNameLst>
                                              <p:attrName>style.rotation</p:attrName>
                                            </p:attrNameLst>
                                          </p:cBhvr>
                                          <p:tavLst>
                                            <p:tav tm="0">
                                              <p:val>
                                                <p:fltVal val="90"/>
                                              </p:val>
                                            </p:tav>
                                            <p:tav tm="100000">
                                              <p:val>
                                                <p:fltVal val="0"/>
                                              </p:val>
                                            </p:tav>
                                          </p:tavLst>
                                        </p:anim>
                                        <p:animEffect transition="in" filter="fade">
                                          <p:cBhvr>
                                            <p:cTn id="66" dur="1000"/>
                                            <p:tgtEl>
                                              <p:spTgt spid="65"/>
                                            </p:tgtEl>
                                          </p:cBhvr>
                                        </p:animEffect>
                                      </p:childTnLst>
                                    </p:cTn>
                                  </p:par>
                                </p:childTnLst>
                              </p:cTn>
                            </p:par>
                            <p:par>
                              <p:cTn id="67" fill="hold">
                                <p:stCondLst>
                                  <p:cond delay="8750"/>
                                </p:stCondLst>
                                <p:childTnLst>
                                  <p:par>
                                    <p:cTn id="68" presetID="31" presetClass="entr" presetSubtype="0" fill="hold" nodeType="after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p:cTn id="70" dur="1000" fill="hold"/>
                                            <p:tgtEl>
                                              <p:spTgt spid="23"/>
                                            </p:tgtEl>
                                            <p:attrNameLst>
                                              <p:attrName>ppt_w</p:attrName>
                                            </p:attrNameLst>
                                          </p:cBhvr>
                                          <p:tavLst>
                                            <p:tav tm="0">
                                              <p:val>
                                                <p:fltVal val="0"/>
                                              </p:val>
                                            </p:tav>
                                            <p:tav tm="100000">
                                              <p:val>
                                                <p:strVal val="#ppt_w"/>
                                              </p:val>
                                            </p:tav>
                                          </p:tavLst>
                                        </p:anim>
                                        <p:anim calcmode="lin" valueType="num">
                                          <p:cBhvr>
                                            <p:cTn id="71" dur="1000" fill="hold"/>
                                            <p:tgtEl>
                                              <p:spTgt spid="23"/>
                                            </p:tgtEl>
                                            <p:attrNameLst>
                                              <p:attrName>ppt_h</p:attrName>
                                            </p:attrNameLst>
                                          </p:cBhvr>
                                          <p:tavLst>
                                            <p:tav tm="0">
                                              <p:val>
                                                <p:fltVal val="0"/>
                                              </p:val>
                                            </p:tav>
                                            <p:tav tm="100000">
                                              <p:val>
                                                <p:strVal val="#ppt_h"/>
                                              </p:val>
                                            </p:tav>
                                          </p:tavLst>
                                        </p:anim>
                                        <p:anim calcmode="lin" valueType="num">
                                          <p:cBhvr>
                                            <p:cTn id="72" dur="1000" fill="hold"/>
                                            <p:tgtEl>
                                              <p:spTgt spid="23"/>
                                            </p:tgtEl>
                                            <p:attrNameLst>
                                              <p:attrName>style.rotation</p:attrName>
                                            </p:attrNameLst>
                                          </p:cBhvr>
                                          <p:tavLst>
                                            <p:tav tm="0">
                                              <p:val>
                                                <p:fltVal val="90"/>
                                              </p:val>
                                            </p:tav>
                                            <p:tav tm="100000">
                                              <p:val>
                                                <p:fltVal val="0"/>
                                              </p:val>
                                            </p:tav>
                                          </p:tavLst>
                                        </p:anim>
                                        <p:animEffect transition="in" filter="fade">
                                          <p:cBhvr>
                                            <p:cTn id="73" dur="1000"/>
                                            <p:tgtEl>
                                              <p:spTgt spid="23"/>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 calcmode="lin" valueType="num">
                                          <p:cBhvr additive="base">
                                            <p:cTn id="78" dur="500" fill="hold"/>
                                            <p:tgtEl>
                                              <p:spTgt spid="10"/>
                                            </p:tgtEl>
                                            <p:attrNameLst>
                                              <p:attrName>ppt_x</p:attrName>
                                            </p:attrNameLst>
                                          </p:cBhvr>
                                          <p:tavLst>
                                            <p:tav tm="0">
                                              <p:val>
                                                <p:strVal val="#ppt_x"/>
                                              </p:val>
                                            </p:tav>
                                            <p:tav tm="100000">
                                              <p:val>
                                                <p:strVal val="#ppt_x"/>
                                              </p:val>
                                            </p:tav>
                                          </p:tavLst>
                                        </p:anim>
                                        <p:anim calcmode="lin" valueType="num">
                                          <p:cBhvr additive="base">
                                            <p:cTn id="7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0" fill="hold" display="0">
                      <p:stCondLst>
                        <p:cond delay="indefinite"/>
                      </p:stCondLst>
                      <p:endCondLst>
                        <p:cond evt="onStopAudio" delay="0">
                          <p:tgtEl>
                            <p:sldTgt/>
                          </p:tgtEl>
                        </p:cond>
                      </p:endCondLst>
                    </p:cTn>
                    <p:tgtEl>
                      <p:spTgt spid="6"/>
                    </p:tgtEl>
                  </p:cMediaNode>
                </p:audio>
              </p:childTnLst>
            </p:cTn>
          </p:par>
        </p:tnLst>
        <p:bldLst>
          <p:bldP spid="33" grpId="0"/>
          <p:bldP spid="63" grpId="0"/>
          <p:bldP spid="64" grpId="0"/>
          <p:bldP spid="65"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250" fill="hold"/>
                                            <p:tgtEl>
                                              <p:spTgt spid="7"/>
                                            </p:tgtEl>
                                            <p:attrNameLst>
                                              <p:attrName>ppt_x</p:attrName>
                                            </p:attrNameLst>
                                          </p:cBhvr>
                                          <p:tavLst>
                                            <p:tav tm="0">
                                              <p:val>
                                                <p:strVal val="#ppt_x"/>
                                              </p:val>
                                            </p:tav>
                                            <p:tav tm="100000">
                                              <p:val>
                                                <p:strVal val="#ppt_x"/>
                                              </p:val>
                                            </p:tav>
                                          </p:tavLst>
                                        </p:anim>
                                        <p:anim calcmode="lin" valueType="num">
                                          <p:cBhvr additive="base">
                                            <p:cTn id="17" dur="125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750"/>
                                </p:stCondLst>
                                <p:childTnLst>
                                  <p:par>
                                    <p:cTn id="19" presetID="31" presetClass="entr" presetSubtype="0"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1000" fill="hold"/>
                                            <p:tgtEl>
                                              <p:spTgt spid="33"/>
                                            </p:tgtEl>
                                            <p:attrNameLst>
                                              <p:attrName>ppt_w</p:attrName>
                                            </p:attrNameLst>
                                          </p:cBhvr>
                                          <p:tavLst>
                                            <p:tav tm="0">
                                              <p:val>
                                                <p:fltVal val="0"/>
                                              </p:val>
                                            </p:tav>
                                            <p:tav tm="100000">
                                              <p:val>
                                                <p:strVal val="#ppt_w"/>
                                              </p:val>
                                            </p:tav>
                                          </p:tavLst>
                                        </p:anim>
                                        <p:anim calcmode="lin" valueType="num">
                                          <p:cBhvr>
                                            <p:cTn id="22" dur="1000" fill="hold"/>
                                            <p:tgtEl>
                                              <p:spTgt spid="33"/>
                                            </p:tgtEl>
                                            <p:attrNameLst>
                                              <p:attrName>ppt_h</p:attrName>
                                            </p:attrNameLst>
                                          </p:cBhvr>
                                          <p:tavLst>
                                            <p:tav tm="0">
                                              <p:val>
                                                <p:fltVal val="0"/>
                                              </p:val>
                                            </p:tav>
                                            <p:tav tm="100000">
                                              <p:val>
                                                <p:strVal val="#ppt_h"/>
                                              </p:val>
                                            </p:tav>
                                          </p:tavLst>
                                        </p:anim>
                                        <p:anim calcmode="lin" valueType="num">
                                          <p:cBhvr>
                                            <p:cTn id="23" dur="1000" fill="hold"/>
                                            <p:tgtEl>
                                              <p:spTgt spid="33"/>
                                            </p:tgtEl>
                                            <p:attrNameLst>
                                              <p:attrName>style.rotation</p:attrName>
                                            </p:attrNameLst>
                                          </p:cBhvr>
                                          <p:tavLst>
                                            <p:tav tm="0">
                                              <p:val>
                                                <p:fltVal val="90"/>
                                              </p:val>
                                            </p:tav>
                                            <p:tav tm="100000">
                                              <p:val>
                                                <p:fltVal val="0"/>
                                              </p:val>
                                            </p:tav>
                                          </p:tavLst>
                                        </p:anim>
                                        <p:animEffect transition="in" filter="fade">
                                          <p:cBhvr>
                                            <p:cTn id="24" dur="1000"/>
                                            <p:tgtEl>
                                              <p:spTgt spid="33"/>
                                            </p:tgtEl>
                                          </p:cBhvr>
                                        </p:animEffect>
                                      </p:childTnLst>
                                    </p:cTn>
                                  </p:par>
                                </p:childTnLst>
                              </p:cTn>
                            </p:par>
                            <p:par>
                              <p:cTn id="25" fill="hold">
                                <p:stCondLst>
                                  <p:cond delay="2750"/>
                                </p:stCondLst>
                                <p:childTnLst>
                                  <p:par>
                                    <p:cTn id="26" presetID="31"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ppt_w</p:attrName>
                                            </p:attrNameLst>
                                          </p:cBhvr>
                                          <p:tavLst>
                                            <p:tav tm="0">
                                              <p:val>
                                                <p:fltVal val="0"/>
                                              </p:val>
                                            </p:tav>
                                            <p:tav tm="100000">
                                              <p:val>
                                                <p:strVal val="#ppt_w"/>
                                              </p:val>
                                            </p:tav>
                                          </p:tavLst>
                                        </p:anim>
                                        <p:anim calcmode="lin" valueType="num">
                                          <p:cBhvr>
                                            <p:cTn id="29" dur="1000" fill="hold"/>
                                            <p:tgtEl>
                                              <p:spTgt spid="26"/>
                                            </p:tgtEl>
                                            <p:attrNameLst>
                                              <p:attrName>ppt_h</p:attrName>
                                            </p:attrNameLst>
                                          </p:cBhvr>
                                          <p:tavLst>
                                            <p:tav tm="0">
                                              <p:val>
                                                <p:fltVal val="0"/>
                                              </p:val>
                                            </p:tav>
                                            <p:tav tm="100000">
                                              <p:val>
                                                <p:strVal val="#ppt_h"/>
                                              </p:val>
                                            </p:tav>
                                          </p:tavLst>
                                        </p:anim>
                                        <p:anim calcmode="lin" valueType="num">
                                          <p:cBhvr>
                                            <p:cTn id="30" dur="1000" fill="hold"/>
                                            <p:tgtEl>
                                              <p:spTgt spid="26"/>
                                            </p:tgtEl>
                                            <p:attrNameLst>
                                              <p:attrName>style.rotation</p:attrName>
                                            </p:attrNameLst>
                                          </p:cBhvr>
                                          <p:tavLst>
                                            <p:tav tm="0">
                                              <p:val>
                                                <p:fltVal val="90"/>
                                              </p:val>
                                            </p:tav>
                                            <p:tav tm="100000">
                                              <p:val>
                                                <p:fltVal val="0"/>
                                              </p:val>
                                            </p:tav>
                                          </p:tavLst>
                                        </p:anim>
                                        <p:animEffect transition="in" filter="fade">
                                          <p:cBhvr>
                                            <p:cTn id="31" dur="1000"/>
                                            <p:tgtEl>
                                              <p:spTgt spid="26"/>
                                            </p:tgtEl>
                                          </p:cBhvr>
                                        </p:animEffect>
                                      </p:childTnLst>
                                    </p:cTn>
                                  </p:par>
                                </p:childTnLst>
                              </p:cTn>
                            </p:par>
                            <p:par>
                              <p:cTn id="32" fill="hold">
                                <p:stCondLst>
                                  <p:cond delay="3750"/>
                                </p:stCondLst>
                                <p:childTnLst>
                                  <p:par>
                                    <p:cTn id="33" presetID="31" presetClass="entr" presetSubtype="0" fill="hold" grpId="0" nodeType="afterEffect">
                                      <p:stCondLst>
                                        <p:cond delay="0"/>
                                      </p:stCondLst>
                                      <p:childTnLst>
                                        <p:set>
                                          <p:cBhvr>
                                            <p:cTn id="34" dur="1" fill="hold">
                                              <p:stCondLst>
                                                <p:cond delay="0"/>
                                              </p:stCondLst>
                                            </p:cTn>
                                            <p:tgtEl>
                                              <p:spTgt spid="63"/>
                                            </p:tgtEl>
                                            <p:attrNameLst>
                                              <p:attrName>style.visibility</p:attrName>
                                            </p:attrNameLst>
                                          </p:cBhvr>
                                          <p:to>
                                            <p:strVal val="visible"/>
                                          </p:to>
                                        </p:set>
                                        <p:anim calcmode="lin" valueType="num">
                                          <p:cBhvr>
                                            <p:cTn id="35" dur="1000" fill="hold"/>
                                            <p:tgtEl>
                                              <p:spTgt spid="63"/>
                                            </p:tgtEl>
                                            <p:attrNameLst>
                                              <p:attrName>ppt_w</p:attrName>
                                            </p:attrNameLst>
                                          </p:cBhvr>
                                          <p:tavLst>
                                            <p:tav tm="0">
                                              <p:val>
                                                <p:fltVal val="0"/>
                                              </p:val>
                                            </p:tav>
                                            <p:tav tm="100000">
                                              <p:val>
                                                <p:strVal val="#ppt_w"/>
                                              </p:val>
                                            </p:tav>
                                          </p:tavLst>
                                        </p:anim>
                                        <p:anim calcmode="lin" valueType="num">
                                          <p:cBhvr>
                                            <p:cTn id="36" dur="1000" fill="hold"/>
                                            <p:tgtEl>
                                              <p:spTgt spid="63"/>
                                            </p:tgtEl>
                                            <p:attrNameLst>
                                              <p:attrName>ppt_h</p:attrName>
                                            </p:attrNameLst>
                                          </p:cBhvr>
                                          <p:tavLst>
                                            <p:tav tm="0">
                                              <p:val>
                                                <p:fltVal val="0"/>
                                              </p:val>
                                            </p:tav>
                                            <p:tav tm="100000">
                                              <p:val>
                                                <p:strVal val="#ppt_h"/>
                                              </p:val>
                                            </p:tav>
                                          </p:tavLst>
                                        </p:anim>
                                        <p:anim calcmode="lin" valueType="num">
                                          <p:cBhvr>
                                            <p:cTn id="37" dur="1000" fill="hold"/>
                                            <p:tgtEl>
                                              <p:spTgt spid="63"/>
                                            </p:tgtEl>
                                            <p:attrNameLst>
                                              <p:attrName>style.rotation</p:attrName>
                                            </p:attrNameLst>
                                          </p:cBhvr>
                                          <p:tavLst>
                                            <p:tav tm="0">
                                              <p:val>
                                                <p:fltVal val="90"/>
                                              </p:val>
                                            </p:tav>
                                            <p:tav tm="100000">
                                              <p:val>
                                                <p:fltVal val="0"/>
                                              </p:val>
                                            </p:tav>
                                          </p:tavLst>
                                        </p:anim>
                                        <p:animEffect transition="in" filter="fade">
                                          <p:cBhvr>
                                            <p:cTn id="38" dur="1000"/>
                                            <p:tgtEl>
                                              <p:spTgt spid="63"/>
                                            </p:tgtEl>
                                          </p:cBhvr>
                                        </p:animEffect>
                                      </p:childTnLst>
                                    </p:cTn>
                                  </p:par>
                                </p:childTnLst>
                              </p:cTn>
                            </p:par>
                            <p:par>
                              <p:cTn id="39" fill="hold">
                                <p:stCondLst>
                                  <p:cond delay="4750"/>
                                </p:stCondLst>
                                <p:childTnLst>
                                  <p:par>
                                    <p:cTn id="40" presetID="31" presetClass="entr" presetSubtype="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fltVal val="0"/>
                                              </p:val>
                                            </p:tav>
                                            <p:tav tm="100000">
                                              <p:val>
                                                <p:strVal val="#ppt_w"/>
                                              </p:val>
                                            </p:tav>
                                          </p:tavLst>
                                        </p:anim>
                                        <p:anim calcmode="lin" valueType="num">
                                          <p:cBhvr>
                                            <p:cTn id="43" dur="1000" fill="hold"/>
                                            <p:tgtEl>
                                              <p:spTgt spid="24"/>
                                            </p:tgtEl>
                                            <p:attrNameLst>
                                              <p:attrName>ppt_h</p:attrName>
                                            </p:attrNameLst>
                                          </p:cBhvr>
                                          <p:tavLst>
                                            <p:tav tm="0">
                                              <p:val>
                                                <p:fltVal val="0"/>
                                              </p:val>
                                            </p:tav>
                                            <p:tav tm="100000">
                                              <p:val>
                                                <p:strVal val="#ppt_h"/>
                                              </p:val>
                                            </p:tav>
                                          </p:tavLst>
                                        </p:anim>
                                        <p:anim calcmode="lin" valueType="num">
                                          <p:cBhvr>
                                            <p:cTn id="44" dur="1000" fill="hold"/>
                                            <p:tgtEl>
                                              <p:spTgt spid="24"/>
                                            </p:tgtEl>
                                            <p:attrNameLst>
                                              <p:attrName>style.rotation</p:attrName>
                                            </p:attrNameLst>
                                          </p:cBhvr>
                                          <p:tavLst>
                                            <p:tav tm="0">
                                              <p:val>
                                                <p:fltVal val="90"/>
                                              </p:val>
                                            </p:tav>
                                            <p:tav tm="100000">
                                              <p:val>
                                                <p:fltVal val="0"/>
                                              </p:val>
                                            </p:tav>
                                          </p:tavLst>
                                        </p:anim>
                                        <p:animEffect transition="in" filter="fade">
                                          <p:cBhvr>
                                            <p:cTn id="45" dur="1000"/>
                                            <p:tgtEl>
                                              <p:spTgt spid="24"/>
                                            </p:tgtEl>
                                          </p:cBhvr>
                                        </p:animEffect>
                                      </p:childTnLst>
                                    </p:cTn>
                                  </p:par>
                                </p:childTnLst>
                              </p:cTn>
                            </p:par>
                            <p:par>
                              <p:cTn id="46" fill="hold">
                                <p:stCondLst>
                                  <p:cond delay="5750"/>
                                </p:stCondLst>
                                <p:childTnLst>
                                  <p:par>
                                    <p:cTn id="47" presetID="31" presetClass="entr" presetSubtype="0" fill="hold" grpId="0" nodeType="afterEffect">
                                      <p:stCondLst>
                                        <p:cond delay="0"/>
                                      </p:stCondLst>
                                      <p:childTnLst>
                                        <p:set>
                                          <p:cBhvr>
                                            <p:cTn id="48" dur="1" fill="hold">
                                              <p:stCondLst>
                                                <p:cond delay="0"/>
                                              </p:stCondLst>
                                            </p:cTn>
                                            <p:tgtEl>
                                              <p:spTgt spid="64"/>
                                            </p:tgtEl>
                                            <p:attrNameLst>
                                              <p:attrName>style.visibility</p:attrName>
                                            </p:attrNameLst>
                                          </p:cBhvr>
                                          <p:to>
                                            <p:strVal val="visible"/>
                                          </p:to>
                                        </p:set>
                                        <p:anim calcmode="lin" valueType="num">
                                          <p:cBhvr>
                                            <p:cTn id="49" dur="1000" fill="hold"/>
                                            <p:tgtEl>
                                              <p:spTgt spid="64"/>
                                            </p:tgtEl>
                                            <p:attrNameLst>
                                              <p:attrName>ppt_w</p:attrName>
                                            </p:attrNameLst>
                                          </p:cBhvr>
                                          <p:tavLst>
                                            <p:tav tm="0">
                                              <p:val>
                                                <p:fltVal val="0"/>
                                              </p:val>
                                            </p:tav>
                                            <p:tav tm="100000">
                                              <p:val>
                                                <p:strVal val="#ppt_w"/>
                                              </p:val>
                                            </p:tav>
                                          </p:tavLst>
                                        </p:anim>
                                        <p:anim calcmode="lin" valueType="num">
                                          <p:cBhvr>
                                            <p:cTn id="50" dur="1000" fill="hold"/>
                                            <p:tgtEl>
                                              <p:spTgt spid="64"/>
                                            </p:tgtEl>
                                            <p:attrNameLst>
                                              <p:attrName>ppt_h</p:attrName>
                                            </p:attrNameLst>
                                          </p:cBhvr>
                                          <p:tavLst>
                                            <p:tav tm="0">
                                              <p:val>
                                                <p:fltVal val="0"/>
                                              </p:val>
                                            </p:tav>
                                            <p:tav tm="100000">
                                              <p:val>
                                                <p:strVal val="#ppt_h"/>
                                              </p:val>
                                            </p:tav>
                                          </p:tavLst>
                                        </p:anim>
                                        <p:anim calcmode="lin" valueType="num">
                                          <p:cBhvr>
                                            <p:cTn id="51" dur="1000" fill="hold"/>
                                            <p:tgtEl>
                                              <p:spTgt spid="64"/>
                                            </p:tgtEl>
                                            <p:attrNameLst>
                                              <p:attrName>style.rotation</p:attrName>
                                            </p:attrNameLst>
                                          </p:cBhvr>
                                          <p:tavLst>
                                            <p:tav tm="0">
                                              <p:val>
                                                <p:fltVal val="90"/>
                                              </p:val>
                                            </p:tav>
                                            <p:tav tm="100000">
                                              <p:val>
                                                <p:fltVal val="0"/>
                                              </p:val>
                                            </p:tav>
                                          </p:tavLst>
                                        </p:anim>
                                        <p:animEffect transition="in" filter="fade">
                                          <p:cBhvr>
                                            <p:cTn id="52" dur="1000"/>
                                            <p:tgtEl>
                                              <p:spTgt spid="64"/>
                                            </p:tgtEl>
                                          </p:cBhvr>
                                        </p:animEffect>
                                      </p:childTnLst>
                                    </p:cTn>
                                  </p:par>
                                </p:childTnLst>
                              </p:cTn>
                            </p:par>
                            <p:par>
                              <p:cTn id="53" fill="hold">
                                <p:stCondLst>
                                  <p:cond delay="6750"/>
                                </p:stCondLst>
                                <p:childTnLst>
                                  <p:par>
                                    <p:cTn id="54" presetID="31" presetClass="entr" presetSubtype="0"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1000" fill="hold"/>
                                            <p:tgtEl>
                                              <p:spTgt spid="25"/>
                                            </p:tgtEl>
                                            <p:attrNameLst>
                                              <p:attrName>ppt_w</p:attrName>
                                            </p:attrNameLst>
                                          </p:cBhvr>
                                          <p:tavLst>
                                            <p:tav tm="0">
                                              <p:val>
                                                <p:fltVal val="0"/>
                                              </p:val>
                                            </p:tav>
                                            <p:tav tm="100000">
                                              <p:val>
                                                <p:strVal val="#ppt_w"/>
                                              </p:val>
                                            </p:tav>
                                          </p:tavLst>
                                        </p:anim>
                                        <p:anim calcmode="lin" valueType="num">
                                          <p:cBhvr>
                                            <p:cTn id="57" dur="1000" fill="hold"/>
                                            <p:tgtEl>
                                              <p:spTgt spid="25"/>
                                            </p:tgtEl>
                                            <p:attrNameLst>
                                              <p:attrName>ppt_h</p:attrName>
                                            </p:attrNameLst>
                                          </p:cBhvr>
                                          <p:tavLst>
                                            <p:tav tm="0">
                                              <p:val>
                                                <p:fltVal val="0"/>
                                              </p:val>
                                            </p:tav>
                                            <p:tav tm="100000">
                                              <p:val>
                                                <p:strVal val="#ppt_h"/>
                                              </p:val>
                                            </p:tav>
                                          </p:tavLst>
                                        </p:anim>
                                        <p:anim calcmode="lin" valueType="num">
                                          <p:cBhvr>
                                            <p:cTn id="58" dur="1000" fill="hold"/>
                                            <p:tgtEl>
                                              <p:spTgt spid="25"/>
                                            </p:tgtEl>
                                            <p:attrNameLst>
                                              <p:attrName>style.rotation</p:attrName>
                                            </p:attrNameLst>
                                          </p:cBhvr>
                                          <p:tavLst>
                                            <p:tav tm="0">
                                              <p:val>
                                                <p:fltVal val="90"/>
                                              </p:val>
                                            </p:tav>
                                            <p:tav tm="100000">
                                              <p:val>
                                                <p:fltVal val="0"/>
                                              </p:val>
                                            </p:tav>
                                          </p:tavLst>
                                        </p:anim>
                                        <p:animEffect transition="in" filter="fade">
                                          <p:cBhvr>
                                            <p:cTn id="59" dur="1000"/>
                                            <p:tgtEl>
                                              <p:spTgt spid="25"/>
                                            </p:tgtEl>
                                          </p:cBhvr>
                                        </p:animEffect>
                                      </p:childTnLst>
                                    </p:cTn>
                                  </p:par>
                                </p:childTnLst>
                              </p:cTn>
                            </p:par>
                            <p:par>
                              <p:cTn id="60" fill="hold">
                                <p:stCondLst>
                                  <p:cond delay="7750"/>
                                </p:stCondLst>
                                <p:childTnLst>
                                  <p:par>
                                    <p:cTn id="61" presetID="31" presetClass="entr" presetSubtype="0" fill="hold" grpId="0" nodeType="after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p:cTn id="63" dur="1000" fill="hold"/>
                                            <p:tgtEl>
                                              <p:spTgt spid="65"/>
                                            </p:tgtEl>
                                            <p:attrNameLst>
                                              <p:attrName>ppt_w</p:attrName>
                                            </p:attrNameLst>
                                          </p:cBhvr>
                                          <p:tavLst>
                                            <p:tav tm="0">
                                              <p:val>
                                                <p:fltVal val="0"/>
                                              </p:val>
                                            </p:tav>
                                            <p:tav tm="100000">
                                              <p:val>
                                                <p:strVal val="#ppt_w"/>
                                              </p:val>
                                            </p:tav>
                                          </p:tavLst>
                                        </p:anim>
                                        <p:anim calcmode="lin" valueType="num">
                                          <p:cBhvr>
                                            <p:cTn id="64" dur="1000" fill="hold"/>
                                            <p:tgtEl>
                                              <p:spTgt spid="65"/>
                                            </p:tgtEl>
                                            <p:attrNameLst>
                                              <p:attrName>ppt_h</p:attrName>
                                            </p:attrNameLst>
                                          </p:cBhvr>
                                          <p:tavLst>
                                            <p:tav tm="0">
                                              <p:val>
                                                <p:fltVal val="0"/>
                                              </p:val>
                                            </p:tav>
                                            <p:tav tm="100000">
                                              <p:val>
                                                <p:strVal val="#ppt_h"/>
                                              </p:val>
                                            </p:tav>
                                          </p:tavLst>
                                        </p:anim>
                                        <p:anim calcmode="lin" valueType="num">
                                          <p:cBhvr>
                                            <p:cTn id="65" dur="1000" fill="hold"/>
                                            <p:tgtEl>
                                              <p:spTgt spid="65"/>
                                            </p:tgtEl>
                                            <p:attrNameLst>
                                              <p:attrName>style.rotation</p:attrName>
                                            </p:attrNameLst>
                                          </p:cBhvr>
                                          <p:tavLst>
                                            <p:tav tm="0">
                                              <p:val>
                                                <p:fltVal val="90"/>
                                              </p:val>
                                            </p:tav>
                                            <p:tav tm="100000">
                                              <p:val>
                                                <p:fltVal val="0"/>
                                              </p:val>
                                            </p:tav>
                                          </p:tavLst>
                                        </p:anim>
                                        <p:animEffect transition="in" filter="fade">
                                          <p:cBhvr>
                                            <p:cTn id="66" dur="1000"/>
                                            <p:tgtEl>
                                              <p:spTgt spid="65"/>
                                            </p:tgtEl>
                                          </p:cBhvr>
                                        </p:animEffect>
                                      </p:childTnLst>
                                    </p:cTn>
                                  </p:par>
                                </p:childTnLst>
                              </p:cTn>
                            </p:par>
                            <p:par>
                              <p:cTn id="67" fill="hold">
                                <p:stCondLst>
                                  <p:cond delay="8750"/>
                                </p:stCondLst>
                                <p:childTnLst>
                                  <p:par>
                                    <p:cTn id="68" presetID="31" presetClass="entr" presetSubtype="0" fill="hold" nodeType="after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p:cTn id="70" dur="1000" fill="hold"/>
                                            <p:tgtEl>
                                              <p:spTgt spid="23"/>
                                            </p:tgtEl>
                                            <p:attrNameLst>
                                              <p:attrName>ppt_w</p:attrName>
                                            </p:attrNameLst>
                                          </p:cBhvr>
                                          <p:tavLst>
                                            <p:tav tm="0">
                                              <p:val>
                                                <p:fltVal val="0"/>
                                              </p:val>
                                            </p:tav>
                                            <p:tav tm="100000">
                                              <p:val>
                                                <p:strVal val="#ppt_w"/>
                                              </p:val>
                                            </p:tav>
                                          </p:tavLst>
                                        </p:anim>
                                        <p:anim calcmode="lin" valueType="num">
                                          <p:cBhvr>
                                            <p:cTn id="71" dur="1000" fill="hold"/>
                                            <p:tgtEl>
                                              <p:spTgt spid="23"/>
                                            </p:tgtEl>
                                            <p:attrNameLst>
                                              <p:attrName>ppt_h</p:attrName>
                                            </p:attrNameLst>
                                          </p:cBhvr>
                                          <p:tavLst>
                                            <p:tav tm="0">
                                              <p:val>
                                                <p:fltVal val="0"/>
                                              </p:val>
                                            </p:tav>
                                            <p:tav tm="100000">
                                              <p:val>
                                                <p:strVal val="#ppt_h"/>
                                              </p:val>
                                            </p:tav>
                                          </p:tavLst>
                                        </p:anim>
                                        <p:anim calcmode="lin" valueType="num">
                                          <p:cBhvr>
                                            <p:cTn id="72" dur="1000" fill="hold"/>
                                            <p:tgtEl>
                                              <p:spTgt spid="23"/>
                                            </p:tgtEl>
                                            <p:attrNameLst>
                                              <p:attrName>style.rotation</p:attrName>
                                            </p:attrNameLst>
                                          </p:cBhvr>
                                          <p:tavLst>
                                            <p:tav tm="0">
                                              <p:val>
                                                <p:fltVal val="90"/>
                                              </p:val>
                                            </p:tav>
                                            <p:tav tm="100000">
                                              <p:val>
                                                <p:fltVal val="0"/>
                                              </p:val>
                                            </p:tav>
                                          </p:tavLst>
                                        </p:anim>
                                        <p:animEffect transition="in" filter="fade">
                                          <p:cBhvr>
                                            <p:cTn id="73" dur="1000"/>
                                            <p:tgtEl>
                                              <p:spTgt spid="23"/>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 calcmode="lin" valueType="num">
                                          <p:cBhvr additive="base">
                                            <p:cTn id="78" dur="500" fill="hold"/>
                                            <p:tgtEl>
                                              <p:spTgt spid="10"/>
                                            </p:tgtEl>
                                            <p:attrNameLst>
                                              <p:attrName>ppt_x</p:attrName>
                                            </p:attrNameLst>
                                          </p:cBhvr>
                                          <p:tavLst>
                                            <p:tav tm="0">
                                              <p:val>
                                                <p:strVal val="#ppt_x"/>
                                              </p:val>
                                            </p:tav>
                                            <p:tav tm="100000">
                                              <p:val>
                                                <p:strVal val="#ppt_x"/>
                                              </p:val>
                                            </p:tav>
                                          </p:tavLst>
                                        </p:anim>
                                        <p:anim calcmode="lin" valueType="num">
                                          <p:cBhvr additive="base">
                                            <p:cTn id="7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0" fill="hold" display="0">
                      <p:stCondLst>
                        <p:cond delay="indefinite"/>
                      </p:stCondLst>
                      <p:endCondLst>
                        <p:cond evt="onStopAudio" delay="0">
                          <p:tgtEl>
                            <p:sldTgt/>
                          </p:tgtEl>
                        </p:cond>
                      </p:endCondLst>
                    </p:cTn>
                    <p:tgtEl>
                      <p:spTgt spid="6"/>
                    </p:tgtEl>
                  </p:cMediaNode>
                </p:audio>
              </p:childTnLst>
            </p:cTn>
          </p:par>
        </p:tnLst>
        <p:bldLst>
          <p:bldP spid="33" grpId="0"/>
          <p:bldP spid="63" grpId="0"/>
          <p:bldP spid="64" grpId="0"/>
          <p:bldP spid="65" grpId="0"/>
          <p:bldP spid="1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زوايا مستديرة 4">
            <a:extLst>
              <a:ext uri="{FF2B5EF4-FFF2-40B4-BE49-F238E27FC236}">
                <a16:creationId xmlns:a16="http://schemas.microsoft.com/office/drawing/2014/main" xmlns="" id="{B9209D4B-8FF3-45B3-ABF2-04587C6F4001}"/>
              </a:ext>
            </a:extLst>
          </p:cNvPr>
          <p:cNvSpPr/>
          <p:nvPr/>
        </p:nvSpPr>
        <p:spPr>
          <a:xfrm>
            <a:off x="3315687" y="3634269"/>
            <a:ext cx="2432483" cy="605634"/>
          </a:xfrm>
          <a:prstGeom prst="roundRect">
            <a:avLst>
              <a:gd name="adj" fmla="val 50000"/>
            </a:avLst>
          </a:prstGeom>
          <a:solidFill>
            <a:srgbClr val="60003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مجموعة 11">
            <a:extLst>
              <a:ext uri="{FF2B5EF4-FFF2-40B4-BE49-F238E27FC236}">
                <a16:creationId xmlns:a16="http://schemas.microsoft.com/office/drawing/2014/main" xmlns="" id="{525A18C5-0AFA-4353-9897-EA4E48DE55C3}"/>
              </a:ext>
            </a:extLst>
          </p:cNvPr>
          <p:cNvGrpSpPr/>
          <p:nvPr/>
        </p:nvGrpSpPr>
        <p:grpSpPr>
          <a:xfrm>
            <a:off x="3429471" y="3565358"/>
            <a:ext cx="2204914" cy="3292642"/>
            <a:chOff x="5189544" y="1824253"/>
            <a:chExt cx="2204914" cy="3292642"/>
          </a:xfrm>
        </p:grpSpPr>
        <p:sp>
          <p:nvSpPr>
            <p:cNvPr id="6" name="مستطيل 5">
              <a:extLst>
                <a:ext uri="{FF2B5EF4-FFF2-40B4-BE49-F238E27FC236}">
                  <a16:creationId xmlns:a16="http://schemas.microsoft.com/office/drawing/2014/main" xmlns="" id="{5F882856-C19C-433A-9401-95E89F747372}"/>
                </a:ext>
              </a:extLst>
            </p:cNvPr>
            <p:cNvSpPr/>
            <p:nvPr/>
          </p:nvSpPr>
          <p:spPr>
            <a:xfrm>
              <a:off x="5189544" y="1876757"/>
              <a:ext cx="2174866" cy="305469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رسم 7" descr="معالج">
              <a:extLst>
                <a:ext uri="{FF2B5EF4-FFF2-40B4-BE49-F238E27FC236}">
                  <a16:creationId xmlns:a16="http://schemas.microsoft.com/office/drawing/2014/main" xmlns="" id="{04DDBCE2-332E-4483-B50E-4B8DFAA2D0F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p:blipFill>
          <p:spPr>
            <a:xfrm>
              <a:off x="6090067" y="4349302"/>
              <a:ext cx="457200" cy="457200"/>
            </a:xfrm>
            <a:prstGeom prst="rect">
              <a:avLst/>
            </a:prstGeom>
          </p:spPr>
        </p:pic>
        <p:sp>
          <p:nvSpPr>
            <p:cNvPr id="9" name="مربع نص 8">
              <a:extLst>
                <a:ext uri="{FF2B5EF4-FFF2-40B4-BE49-F238E27FC236}">
                  <a16:creationId xmlns:a16="http://schemas.microsoft.com/office/drawing/2014/main" xmlns="" id="{C65B602E-95AB-462A-8B37-29B6750C873D}"/>
                </a:ext>
              </a:extLst>
            </p:cNvPr>
            <p:cNvSpPr txBox="1"/>
            <p:nvPr/>
          </p:nvSpPr>
          <p:spPr>
            <a:xfrm>
              <a:off x="5333236" y="2223795"/>
              <a:ext cx="2061222" cy="2893100"/>
            </a:xfrm>
            <a:prstGeom prst="rect">
              <a:avLst/>
            </a:prstGeom>
            <a:noFill/>
          </p:spPr>
          <p:txBody>
            <a:bodyPr wrap="square" rtlCol="0">
              <a:spAutoFit/>
            </a:bodyPr>
            <a:lstStyle/>
            <a:p>
              <a:pPr algn="ctr"/>
              <a:r>
                <a:rPr lang="ar-DZ" sz="1400" b="1" dirty="0" smtClean="0">
                  <a:solidFill>
                    <a:srgbClr val="8E002F"/>
                  </a:solidFill>
                  <a:latin typeface="Arial" panose="020B0604020202020204" pitchFamily="34" charset="0"/>
                  <a:cs typeface="Arial" panose="020B0604020202020204" pitchFamily="34" charset="0"/>
                </a:rPr>
                <a:t>نطاق المعيار</a:t>
              </a:r>
            </a:p>
            <a:p>
              <a:pPr algn="ctr"/>
              <a:r>
                <a:rPr lang="ar-DZ" sz="1400" b="0" i="0" dirty="0" smtClean="0">
                  <a:solidFill>
                    <a:srgbClr val="231F20"/>
                  </a:solidFill>
                  <a:effectLst/>
                  <a:latin typeface="Arial" panose="020B0604020202020204" pitchFamily="34" charset="0"/>
                  <a:cs typeface="Arial" panose="020B0604020202020204" pitchFamily="34" charset="0"/>
                </a:rPr>
                <a:t>يتناول هذا المعيار البيوع التي محلها السلع </a:t>
              </a:r>
              <a:r>
                <a:rPr lang="ar-DZ" sz="1400" b="0" i="1" dirty="0" smtClean="0">
                  <a:solidFill>
                    <a:srgbClr val="231F20"/>
                  </a:solidFill>
                  <a:effectLst/>
                  <a:latin typeface="Arial" panose="020B0604020202020204" pitchFamily="34" charset="0"/>
                  <a:cs typeface="Arial" panose="020B0604020202020204" pitchFamily="34" charset="0"/>
                </a:rPr>
                <a:t>) </a:t>
              </a:r>
              <a:r>
                <a:rPr lang="ar-DZ" sz="1400" b="0" i="0" dirty="0" smtClean="0">
                  <a:solidFill>
                    <a:srgbClr val="231F20"/>
                  </a:solidFill>
                  <a:effectLst/>
                  <a:latin typeface="Arial" panose="020B0604020202020204" pitchFamily="34" charset="0"/>
                  <a:cs typeface="Arial" panose="020B0604020202020204" pitchFamily="34" charset="0"/>
                </a:rPr>
                <a:t>كما يتناول أبرز أنواع المشتقات وهي المستقبليات</a:t>
              </a:r>
              <a:r>
                <a:rPr lang="ar-DZ" sz="1400" i="1" dirty="0" smtClean="0">
                  <a:solidFill>
                    <a:srgbClr val="231F20"/>
                  </a:solidFill>
                  <a:latin typeface="Arial" panose="020B0604020202020204" pitchFamily="34" charset="0"/>
                  <a:cs typeface="Arial" panose="020B0604020202020204" pitchFamily="34" charset="0"/>
                </a:rPr>
                <a:t> </a:t>
              </a:r>
              <a:r>
                <a:rPr lang="ar-DZ" sz="1400" b="0" i="0" dirty="0" smtClean="0">
                  <a:solidFill>
                    <a:srgbClr val="231F20"/>
                  </a:solidFill>
                  <a:effectLst/>
                  <a:latin typeface="Arial" panose="020B0604020202020204" pitchFamily="34" charset="0"/>
                  <a:cs typeface="Arial" panose="020B0604020202020204" pitchFamily="34" charset="0"/>
                </a:rPr>
                <a:t>والاختيارات</a:t>
              </a:r>
              <a:r>
                <a:rPr lang="ar-DZ" sz="1400" b="0" i="1" dirty="0" smtClean="0">
                  <a:solidFill>
                    <a:srgbClr val="231F20"/>
                  </a:solidFill>
                  <a:effectLst/>
                  <a:latin typeface="Arial" panose="020B0604020202020204" pitchFamily="34" charset="0"/>
                  <a:cs typeface="Arial" panose="020B0604020202020204" pitchFamily="34" charset="0"/>
                </a:rPr>
                <a:t> </a:t>
              </a:r>
              <a:r>
                <a:rPr lang="ar-DZ" sz="1400" b="0" i="0" dirty="0" smtClean="0">
                  <a:solidFill>
                    <a:srgbClr val="231F20"/>
                  </a:solidFill>
                  <a:effectLst/>
                  <a:latin typeface="Arial" panose="020B0604020202020204" pitchFamily="34" charset="0"/>
                  <a:cs typeface="Arial" panose="020B0604020202020204" pitchFamily="34" charset="0"/>
                </a:rPr>
                <a:t>والمبادلات المؤقتة</a:t>
              </a:r>
              <a:r>
                <a:rPr lang="fr-FR" sz="1400" b="0" i="1" dirty="0" smtClean="0">
                  <a:solidFill>
                    <a:srgbClr val="231F20"/>
                  </a:solidFill>
                  <a:effectLst/>
                  <a:latin typeface="Arial" panose="020B0604020202020204" pitchFamily="34" charset="0"/>
                  <a:cs typeface="Arial" panose="020B0604020202020204" pitchFamily="34" charset="0"/>
                </a:rPr>
                <a:t/>
              </a:r>
              <a:br>
                <a:rPr lang="fr-FR" sz="1400" b="0" i="1" dirty="0" smtClean="0">
                  <a:solidFill>
                    <a:srgbClr val="231F20"/>
                  </a:solidFill>
                  <a:effectLst/>
                  <a:latin typeface="Arial" panose="020B0604020202020204" pitchFamily="34" charset="0"/>
                  <a:cs typeface="Arial" panose="020B0604020202020204" pitchFamily="34" charset="0"/>
                </a:rPr>
              </a:br>
              <a:r>
                <a:rPr lang="ar-DZ" sz="1400" b="0" i="0" dirty="0" smtClean="0">
                  <a:solidFill>
                    <a:srgbClr val="231F20"/>
                  </a:solidFill>
                  <a:effectLst/>
                  <a:latin typeface="Arial" panose="020B0604020202020204" pitchFamily="34" charset="0"/>
                  <a:cs typeface="Arial" panose="020B0604020202020204" pitchFamily="34" charset="0"/>
                </a:rPr>
                <a:t>ولا يتنـاول المؤشـرات ولا بيـع الأوراق الماليـة أو الأوراق التجاريـة أو العمـلات، لأن لهـا معاييـر خاصـة بهـا، كمـا لا يتنـاول البيـوع التـي تتـم خـارج الأسـواق المنظمـة</a:t>
              </a:r>
              <a:r>
                <a:rPr lang="ar-DZ" sz="1400" dirty="0" smtClean="0">
                  <a:latin typeface="Arial" panose="020B0604020202020204" pitchFamily="34" charset="0"/>
                  <a:cs typeface="Arial" panose="020B0604020202020204" pitchFamily="34" charset="0"/>
                </a:rPr>
                <a:t> </a:t>
              </a:r>
              <a:br>
                <a:rPr lang="ar-DZ" sz="1400" dirty="0" smtClean="0">
                  <a:latin typeface="Arial" panose="020B0604020202020204" pitchFamily="34" charset="0"/>
                  <a:cs typeface="Arial" panose="020B0604020202020204" pitchFamily="34" charset="0"/>
                </a:rPr>
              </a:br>
              <a:endParaRPr lang="fr-FR" sz="1400" dirty="0" smtClean="0">
                <a:latin typeface="Arial" panose="020B0604020202020204" pitchFamily="34" charset="0"/>
                <a:cs typeface="Arial" panose="020B0604020202020204" pitchFamily="34" charset="0"/>
              </a:endParaRPr>
            </a:p>
            <a:p>
              <a:pPr algn="ctr"/>
              <a:endParaRPr lang="fr-FR" sz="1400" b="1" dirty="0">
                <a:solidFill>
                  <a:srgbClr val="8E002F"/>
                </a:solidFill>
                <a:latin typeface="Arial" panose="020B0604020202020204" pitchFamily="34" charset="0"/>
                <a:cs typeface="Arial" panose="020B0604020202020204" pitchFamily="34" charset="0"/>
              </a:endParaRPr>
            </a:p>
          </p:txBody>
        </p:sp>
        <p:sp>
          <p:nvSpPr>
            <p:cNvPr id="10" name="مربع نص 9">
              <a:extLst>
                <a:ext uri="{FF2B5EF4-FFF2-40B4-BE49-F238E27FC236}">
                  <a16:creationId xmlns:a16="http://schemas.microsoft.com/office/drawing/2014/main" xmlns="" id="{1A379DFE-9FB9-4FCC-903E-7F1DF74E5A0F}"/>
                </a:ext>
              </a:extLst>
            </p:cNvPr>
            <p:cNvSpPr txBox="1"/>
            <p:nvPr/>
          </p:nvSpPr>
          <p:spPr>
            <a:xfrm>
              <a:off x="5399243" y="2709273"/>
              <a:ext cx="1838848" cy="369332"/>
            </a:xfrm>
            <a:prstGeom prst="rect">
              <a:avLst/>
            </a:prstGeom>
            <a:noFill/>
          </p:spPr>
          <p:txBody>
            <a:bodyPr wrap="square" rtlCol="0">
              <a:spAutoFit/>
            </a:bodyPr>
            <a:lstStyle/>
            <a:p>
              <a:pPr algn="ctr"/>
              <a:endParaRPr lang="fr-FR" dirty="0">
                <a:latin typeface="Al-Jazeera-Arabic-Bold" panose="01000500000000020006" pitchFamily="2" charset="-78"/>
                <a:cs typeface="Al-Jazeera-Arabic-Bold" panose="01000500000000020006" pitchFamily="2" charset="-78"/>
              </a:endParaRPr>
            </a:p>
          </p:txBody>
        </p:sp>
        <p:sp>
          <p:nvSpPr>
            <p:cNvPr id="11" name="مربع نص 10">
              <a:extLst>
                <a:ext uri="{FF2B5EF4-FFF2-40B4-BE49-F238E27FC236}">
                  <a16:creationId xmlns:a16="http://schemas.microsoft.com/office/drawing/2014/main" xmlns="" id="{606DA61E-F4B0-49BB-8C08-7FBE6B48362A}"/>
                </a:ext>
              </a:extLst>
            </p:cNvPr>
            <p:cNvSpPr txBox="1"/>
            <p:nvPr/>
          </p:nvSpPr>
          <p:spPr>
            <a:xfrm>
              <a:off x="6051620" y="1824253"/>
              <a:ext cx="459410" cy="523220"/>
            </a:xfrm>
            <a:prstGeom prst="rect">
              <a:avLst/>
            </a:prstGeom>
            <a:noFill/>
          </p:spPr>
          <p:txBody>
            <a:bodyPr wrap="square" rtlCol="0">
              <a:spAutoFit/>
            </a:bodyPr>
            <a:lstStyle/>
            <a:p>
              <a:pPr algn="ctr"/>
              <a:r>
                <a:rPr lang="ar-MA" sz="2800" dirty="0">
                  <a:solidFill>
                    <a:srgbClr val="8E002F"/>
                  </a:solidFill>
                  <a:effectLst>
                    <a:outerShdw blurRad="38100" dist="38100" dir="2700000" algn="tl">
                      <a:srgbClr val="000000">
                        <a:alpha val="43137"/>
                      </a:srgbClr>
                    </a:outerShdw>
                  </a:effectLst>
                  <a:latin typeface="Al-Jazeera-Arabic-Bold" panose="01000500000000020006" pitchFamily="2" charset="-78"/>
                  <a:cs typeface="Al-Jazeera-Arabic-Bold" panose="01000500000000020006" pitchFamily="2" charset="-78"/>
                </a:rPr>
                <a:t>2</a:t>
              </a:r>
              <a:endParaRPr lang="fr-FR" sz="2800" dirty="0">
                <a:solidFill>
                  <a:srgbClr val="8E002F"/>
                </a:solidFill>
                <a:effectLst>
                  <a:outerShdw blurRad="38100" dist="38100" dir="2700000" algn="tl">
                    <a:srgbClr val="000000">
                      <a:alpha val="43137"/>
                    </a:srgbClr>
                  </a:outerShdw>
                </a:effectLst>
                <a:latin typeface="Al-Jazeera-Arabic-Bold" panose="01000500000000020006" pitchFamily="2" charset="-78"/>
                <a:cs typeface="Al-Jazeera-Arabic-Bold" panose="01000500000000020006" pitchFamily="2" charset="-78"/>
              </a:endParaRPr>
            </a:p>
          </p:txBody>
        </p:sp>
      </p:grpSp>
      <p:sp>
        <p:nvSpPr>
          <p:cNvPr id="3" name="مستطيل: زوايا علوية مستديرة 2">
            <a:extLst>
              <a:ext uri="{FF2B5EF4-FFF2-40B4-BE49-F238E27FC236}">
                <a16:creationId xmlns:a16="http://schemas.microsoft.com/office/drawing/2014/main" xmlns="" id="{98046E36-6404-46B7-B585-CC7E0375675E}"/>
              </a:ext>
            </a:extLst>
          </p:cNvPr>
          <p:cNvSpPr/>
          <p:nvPr/>
        </p:nvSpPr>
        <p:spPr>
          <a:xfrm flipV="1">
            <a:off x="3289451" y="4327000"/>
            <a:ext cx="2432482" cy="2556769"/>
          </a:xfrm>
          <a:prstGeom prst="round2SameRect">
            <a:avLst/>
          </a:prstGeom>
          <a:solidFill>
            <a:srgbClr val="9E0059"/>
          </a:solidFill>
          <a:ln>
            <a:noFill/>
          </a:ln>
          <a:effectLst>
            <a:outerShdw blurRad="63500" sx="102000" sy="102000" algn="ctr" rotWithShape="0">
              <a:prstClr val="black">
                <a:alpha val="40000"/>
              </a:prstClr>
            </a:outerShdw>
            <a:reflection blurRad="6350" stA="50000" endA="300" endPos="34000" dist="12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مستطيل: زوايا علوية مستديرة 3">
            <a:extLst>
              <a:ext uri="{FF2B5EF4-FFF2-40B4-BE49-F238E27FC236}">
                <a16:creationId xmlns:a16="http://schemas.microsoft.com/office/drawing/2014/main" xmlns="" id="{9E73AE3A-5AF9-450B-9FDD-A91028375DA1}"/>
              </a:ext>
            </a:extLst>
          </p:cNvPr>
          <p:cNvSpPr/>
          <p:nvPr/>
        </p:nvSpPr>
        <p:spPr>
          <a:xfrm flipV="1">
            <a:off x="3420823" y="4462389"/>
            <a:ext cx="2174866" cy="2285992"/>
          </a:xfrm>
          <a:prstGeom prst="round2SameRect">
            <a:avLst/>
          </a:prstGeom>
          <a:solidFill>
            <a:srgbClr val="600037"/>
          </a:solid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14" name="مستطيل: زوايا مستديرة 13">
            <a:extLst>
              <a:ext uri="{FF2B5EF4-FFF2-40B4-BE49-F238E27FC236}">
                <a16:creationId xmlns:a16="http://schemas.microsoft.com/office/drawing/2014/main" xmlns="" id="{C54BF187-1F53-4CCB-9FE7-D2D0BE50A2F6}"/>
              </a:ext>
            </a:extLst>
          </p:cNvPr>
          <p:cNvSpPr/>
          <p:nvPr/>
        </p:nvSpPr>
        <p:spPr>
          <a:xfrm>
            <a:off x="238792" y="3711866"/>
            <a:ext cx="2432483" cy="605634"/>
          </a:xfrm>
          <a:prstGeom prst="roundRect">
            <a:avLst>
              <a:gd name="adj" fmla="val 50000"/>
            </a:avLst>
          </a:prstGeom>
          <a:solidFill>
            <a:srgbClr val="220058"/>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5" name="مجموعة 14">
            <a:extLst>
              <a:ext uri="{FF2B5EF4-FFF2-40B4-BE49-F238E27FC236}">
                <a16:creationId xmlns:a16="http://schemas.microsoft.com/office/drawing/2014/main" xmlns="" id="{9E008D5F-ED99-4975-AC56-9BE6366C7A40}"/>
              </a:ext>
            </a:extLst>
          </p:cNvPr>
          <p:cNvGrpSpPr/>
          <p:nvPr/>
        </p:nvGrpSpPr>
        <p:grpSpPr>
          <a:xfrm>
            <a:off x="166409" y="2940513"/>
            <a:ext cx="2335342" cy="4051272"/>
            <a:chOff x="4901149" y="1824253"/>
            <a:chExt cx="2335342" cy="4051272"/>
          </a:xfrm>
        </p:grpSpPr>
        <p:sp>
          <p:nvSpPr>
            <p:cNvPr id="16" name="مستطيل 15">
              <a:extLst>
                <a:ext uri="{FF2B5EF4-FFF2-40B4-BE49-F238E27FC236}">
                  <a16:creationId xmlns:a16="http://schemas.microsoft.com/office/drawing/2014/main" xmlns="" id="{A4AB991D-2F72-4BDD-8382-47A211F05E02}"/>
                </a:ext>
              </a:extLst>
            </p:cNvPr>
            <p:cNvSpPr/>
            <p:nvPr/>
          </p:nvSpPr>
          <p:spPr>
            <a:xfrm>
              <a:off x="5061625" y="2820826"/>
              <a:ext cx="2174866" cy="305469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7" name="رسم 16" descr="مخطط دائري">
              <a:extLst>
                <a:ext uri="{FF2B5EF4-FFF2-40B4-BE49-F238E27FC236}">
                  <a16:creationId xmlns:a16="http://schemas.microsoft.com/office/drawing/2014/main" xmlns="" id="{B404F7B6-7A59-455C-8094-E445C50773E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053830" y="4022552"/>
              <a:ext cx="457200" cy="457200"/>
            </a:xfrm>
            <a:prstGeom prst="rect">
              <a:avLst/>
            </a:prstGeom>
          </p:spPr>
        </p:pic>
        <p:sp>
          <p:nvSpPr>
            <p:cNvPr id="18" name="مربع نص 17">
              <a:extLst>
                <a:ext uri="{FF2B5EF4-FFF2-40B4-BE49-F238E27FC236}">
                  <a16:creationId xmlns:a16="http://schemas.microsoft.com/office/drawing/2014/main" xmlns="" id="{3D3F4147-A228-4895-B8E7-49DD08DC5C3E}"/>
                </a:ext>
              </a:extLst>
            </p:cNvPr>
            <p:cNvSpPr txBox="1"/>
            <p:nvPr/>
          </p:nvSpPr>
          <p:spPr>
            <a:xfrm>
              <a:off x="5351717" y="2245946"/>
              <a:ext cx="1838848" cy="369332"/>
            </a:xfrm>
            <a:prstGeom prst="rect">
              <a:avLst/>
            </a:prstGeom>
            <a:noFill/>
          </p:spPr>
          <p:txBody>
            <a:bodyPr wrap="square" rtlCol="0">
              <a:spAutoFit/>
            </a:bodyPr>
            <a:lstStyle/>
            <a:p>
              <a:pPr algn="ctr"/>
              <a:r>
                <a:rPr lang="ar-DZ" dirty="0" smtClean="0">
                  <a:solidFill>
                    <a:srgbClr val="220058"/>
                  </a:solidFill>
                  <a:effectLst>
                    <a:outerShdw blurRad="38100" dist="38100" dir="2700000" algn="tl">
                      <a:srgbClr val="000000">
                        <a:alpha val="43137"/>
                      </a:srgbClr>
                    </a:outerShdw>
                  </a:effectLst>
                  <a:latin typeface="Al-Jazeera-Arabic-Bold" panose="01000500000000020006" pitchFamily="2" charset="-78"/>
                  <a:cs typeface="Al-Jazeera-Arabic-Bold" panose="01000500000000020006" pitchFamily="2" charset="-78"/>
                </a:rPr>
                <a:t>التقديم</a:t>
              </a:r>
              <a:endParaRPr lang="fr-FR" dirty="0">
                <a:solidFill>
                  <a:srgbClr val="220058"/>
                </a:solidFill>
                <a:effectLst>
                  <a:outerShdw blurRad="38100" dist="38100" dir="2700000" algn="tl">
                    <a:srgbClr val="000000">
                      <a:alpha val="43137"/>
                    </a:srgbClr>
                  </a:outerShdw>
                </a:effectLst>
                <a:latin typeface="Al-Jazeera-Arabic-Bold" panose="01000500000000020006" pitchFamily="2" charset="-78"/>
                <a:cs typeface="Al-Jazeera-Arabic-Bold" panose="01000500000000020006" pitchFamily="2" charset="-78"/>
              </a:endParaRPr>
            </a:p>
          </p:txBody>
        </p:sp>
        <p:sp>
          <p:nvSpPr>
            <p:cNvPr id="19" name="مربع نص 18">
              <a:extLst>
                <a:ext uri="{FF2B5EF4-FFF2-40B4-BE49-F238E27FC236}">
                  <a16:creationId xmlns:a16="http://schemas.microsoft.com/office/drawing/2014/main" xmlns="" id="{BF20AC60-B572-4A5C-B600-D6644582B63D}"/>
                </a:ext>
              </a:extLst>
            </p:cNvPr>
            <p:cNvSpPr txBox="1"/>
            <p:nvPr/>
          </p:nvSpPr>
          <p:spPr>
            <a:xfrm>
              <a:off x="4901149" y="3158332"/>
              <a:ext cx="1838848" cy="1785104"/>
            </a:xfrm>
            <a:prstGeom prst="rect">
              <a:avLst/>
            </a:prstGeom>
            <a:noFill/>
          </p:spPr>
          <p:txBody>
            <a:bodyPr wrap="square" rtlCol="0">
              <a:spAutoFit/>
            </a:bodyPr>
            <a:lstStyle/>
            <a:p>
              <a:pPr algn="ctr"/>
              <a:r>
                <a:rPr lang="ar-DZ" sz="1100" b="1" dirty="0">
                  <a:latin typeface="Arial" panose="020B0604020202020204" pitchFamily="34" charset="0"/>
                  <a:cs typeface="Arial" panose="020B0604020202020204" pitchFamily="34" charset="0"/>
                </a:rPr>
                <a:t>يهدف هذا المعيار إلى بيان الأســس التي تقوم عليها بيوع الســلع التي </a:t>
              </a:r>
              <a:r>
                <a:rPr lang="ar-DZ" sz="1100" b="1" dirty="0" smtClean="0">
                  <a:latin typeface="Arial" panose="020B0604020202020204" pitchFamily="34" charset="0"/>
                  <a:cs typeface="Arial" panose="020B0604020202020204" pitchFamily="34" charset="0"/>
                </a:rPr>
                <a:t>تجري بيــن </a:t>
              </a:r>
              <a:r>
                <a:rPr lang="ar-DZ" sz="1100" b="1" dirty="0">
                  <a:latin typeface="Arial" panose="020B0604020202020204" pitchFamily="34" charset="0"/>
                  <a:cs typeface="Arial" panose="020B0604020202020204" pitchFamily="34" charset="0"/>
                </a:rPr>
                <a:t>أطراف مــن دول مختلفة، ســواء أتمت بعقود على الســلع الحالــة أو </a:t>
              </a:r>
              <a:r>
                <a:rPr lang="ar-DZ" sz="1100" b="1" dirty="0" smtClean="0">
                  <a:latin typeface="Arial" panose="020B0604020202020204" pitchFamily="34" charset="0"/>
                  <a:cs typeface="Arial" panose="020B0604020202020204" pitchFamily="34" charset="0"/>
                </a:rPr>
                <a:t>الآجل </a:t>
              </a:r>
              <a:r>
                <a:rPr lang="ar-DZ" sz="1100" b="1" dirty="0">
                  <a:latin typeface="Arial" panose="020B0604020202020204" pitchFamily="34" charset="0"/>
                  <a:cs typeface="Arial" panose="020B0604020202020204" pitchFamily="34" charset="0"/>
                </a:rPr>
                <a:t/>
              </a:r>
              <a:br>
                <a:rPr lang="ar-DZ" sz="1100" b="1" dirty="0">
                  <a:latin typeface="Arial" panose="020B0604020202020204" pitchFamily="34" charset="0"/>
                  <a:cs typeface="Arial" panose="020B0604020202020204" pitchFamily="34" charset="0"/>
                </a:rPr>
              </a:br>
              <a:r>
                <a:rPr lang="ar-DZ" sz="1100" b="1" dirty="0">
                  <a:latin typeface="Arial" panose="020B0604020202020204" pitchFamily="34" charset="0"/>
                  <a:cs typeface="Arial" panose="020B0604020202020204" pitchFamily="34" charset="0"/>
                </a:rPr>
                <a:t>أو بالمشــتقات، وبيــان ما يجوز ً شــرعا منها ومــا لا يجوز، وبدائلها الشــرعية </a:t>
              </a:r>
              <a:r>
                <a:rPr lang="ar-DZ" sz="1100" b="1" dirty="0" smtClean="0">
                  <a:latin typeface="Arial" panose="020B0604020202020204" pitchFamily="34" charset="0"/>
                  <a:cs typeface="Arial" panose="020B0604020202020204" pitchFamily="34" charset="0"/>
                </a:rPr>
                <a:t>في المؤسسات </a:t>
              </a:r>
              <a:r>
                <a:rPr lang="ar-DZ" sz="1100" b="1" dirty="0">
                  <a:latin typeface="Arial" panose="020B0604020202020204" pitchFamily="34" charset="0"/>
                  <a:cs typeface="Arial" panose="020B0604020202020204" pitchFamily="34" charset="0"/>
                </a:rPr>
                <a:t>المالية الإسلامية )المؤسسة/المؤسسات</a:t>
              </a:r>
              <a:r>
                <a:rPr lang="ar-DZ" sz="1100" b="1" dirty="0" smtClean="0">
                  <a:latin typeface="Arial" panose="020B0604020202020204" pitchFamily="34" charset="0"/>
                  <a:cs typeface="Arial" panose="020B0604020202020204" pitchFamily="34" charset="0"/>
                </a:rPr>
                <a:t> </a:t>
              </a:r>
              <a:br>
                <a:rPr lang="ar-DZ" sz="1100" b="1" dirty="0" smtClean="0">
                  <a:latin typeface="Arial" panose="020B0604020202020204" pitchFamily="34" charset="0"/>
                  <a:cs typeface="Arial" panose="020B0604020202020204" pitchFamily="34" charset="0"/>
                </a:rPr>
              </a:br>
              <a:endParaRPr lang="fr-FR" sz="1100" b="1" dirty="0">
                <a:latin typeface="Arial" panose="020B0604020202020204" pitchFamily="34" charset="0"/>
                <a:cs typeface="Arial" panose="020B0604020202020204" pitchFamily="34" charset="0"/>
              </a:endParaRPr>
            </a:p>
          </p:txBody>
        </p:sp>
        <p:sp>
          <p:nvSpPr>
            <p:cNvPr id="20" name="مربع نص 19">
              <a:extLst>
                <a:ext uri="{FF2B5EF4-FFF2-40B4-BE49-F238E27FC236}">
                  <a16:creationId xmlns:a16="http://schemas.microsoft.com/office/drawing/2014/main" xmlns="" id="{EC8CB009-F818-43C0-A511-40664DB27E3A}"/>
                </a:ext>
              </a:extLst>
            </p:cNvPr>
            <p:cNvSpPr txBox="1"/>
            <p:nvPr/>
          </p:nvSpPr>
          <p:spPr>
            <a:xfrm>
              <a:off x="6051620" y="1824253"/>
              <a:ext cx="459410" cy="523220"/>
            </a:xfrm>
            <a:prstGeom prst="rect">
              <a:avLst/>
            </a:prstGeom>
            <a:noFill/>
          </p:spPr>
          <p:txBody>
            <a:bodyPr wrap="square" rtlCol="0">
              <a:spAutoFit/>
            </a:bodyPr>
            <a:lstStyle/>
            <a:p>
              <a:pPr algn="ctr"/>
              <a:r>
                <a:rPr lang="ar-MA" sz="2800" dirty="0">
                  <a:solidFill>
                    <a:srgbClr val="220058"/>
                  </a:solidFill>
                  <a:effectLst>
                    <a:outerShdw blurRad="38100" dist="38100" dir="2700000" algn="tl">
                      <a:srgbClr val="000000">
                        <a:alpha val="43137"/>
                      </a:srgbClr>
                    </a:outerShdw>
                  </a:effectLst>
                  <a:latin typeface="Al-Jazeera-Arabic-Bold" panose="01000500000000020006" pitchFamily="2" charset="-78"/>
                  <a:cs typeface="Al-Jazeera-Arabic-Bold" panose="01000500000000020006" pitchFamily="2" charset="-78"/>
                </a:rPr>
                <a:t>1</a:t>
              </a:r>
              <a:endParaRPr lang="fr-FR" sz="2800" dirty="0">
                <a:solidFill>
                  <a:srgbClr val="220058"/>
                </a:solidFill>
                <a:effectLst>
                  <a:outerShdw blurRad="38100" dist="38100" dir="2700000" algn="tl">
                    <a:srgbClr val="000000">
                      <a:alpha val="43137"/>
                    </a:srgbClr>
                  </a:outerShdw>
                </a:effectLst>
                <a:latin typeface="Al-Jazeera-Arabic-Bold" panose="01000500000000020006" pitchFamily="2" charset="-78"/>
                <a:cs typeface="Al-Jazeera-Arabic-Bold" panose="01000500000000020006" pitchFamily="2" charset="-78"/>
              </a:endParaRPr>
            </a:p>
          </p:txBody>
        </p:sp>
      </p:grpSp>
      <p:sp>
        <p:nvSpPr>
          <p:cNvPr id="21" name="مستطيل: زوايا علوية مستديرة 20">
            <a:extLst>
              <a:ext uri="{FF2B5EF4-FFF2-40B4-BE49-F238E27FC236}">
                <a16:creationId xmlns:a16="http://schemas.microsoft.com/office/drawing/2014/main" xmlns="" id="{B9980490-3676-4997-89C4-082E65BA1379}"/>
              </a:ext>
            </a:extLst>
          </p:cNvPr>
          <p:cNvSpPr/>
          <p:nvPr/>
        </p:nvSpPr>
        <p:spPr>
          <a:xfrm flipV="1">
            <a:off x="235731" y="4143558"/>
            <a:ext cx="2432482" cy="2556769"/>
          </a:xfrm>
          <a:prstGeom prst="round2SameRect">
            <a:avLst/>
          </a:prstGeom>
          <a:solidFill>
            <a:srgbClr val="390099"/>
          </a:solidFill>
          <a:ln>
            <a:noFill/>
          </a:ln>
          <a:effectLst>
            <a:outerShdw blurRad="63500" sx="102000" sy="102000" algn="ctr" rotWithShape="0">
              <a:prstClr val="black">
                <a:alpha val="40000"/>
              </a:prstClr>
            </a:outerShdw>
            <a:reflection blurRad="6350" stA="50000" endA="300" endPos="34000" dist="12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مستطيل: زوايا علوية مستديرة 21">
            <a:extLst>
              <a:ext uri="{FF2B5EF4-FFF2-40B4-BE49-F238E27FC236}">
                <a16:creationId xmlns:a16="http://schemas.microsoft.com/office/drawing/2014/main" xmlns="" id="{8019ED93-8FCE-4010-9956-42B5C152D10C}"/>
              </a:ext>
            </a:extLst>
          </p:cNvPr>
          <p:cNvSpPr/>
          <p:nvPr/>
        </p:nvSpPr>
        <p:spPr>
          <a:xfrm flipV="1">
            <a:off x="389477" y="4483010"/>
            <a:ext cx="2174866" cy="2285992"/>
          </a:xfrm>
          <a:prstGeom prst="round2SameRect">
            <a:avLst/>
          </a:prstGeom>
          <a:solidFill>
            <a:srgbClr val="220058"/>
          </a:solid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23" name="مستطيل: زوايا مستديرة 22">
            <a:extLst>
              <a:ext uri="{FF2B5EF4-FFF2-40B4-BE49-F238E27FC236}">
                <a16:creationId xmlns:a16="http://schemas.microsoft.com/office/drawing/2014/main" xmlns="" id="{B4CE714C-3D7A-4D3E-8B35-E99EE31DE615}"/>
              </a:ext>
            </a:extLst>
          </p:cNvPr>
          <p:cNvSpPr/>
          <p:nvPr/>
        </p:nvSpPr>
        <p:spPr>
          <a:xfrm>
            <a:off x="6454524" y="3618236"/>
            <a:ext cx="2432483" cy="605634"/>
          </a:xfrm>
          <a:prstGeom prst="roundRect">
            <a:avLst>
              <a:gd name="adj" fmla="val 50000"/>
            </a:avLst>
          </a:prstGeom>
          <a:solidFill>
            <a:srgbClr val="8E002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4" name="مجموعة 23">
            <a:extLst>
              <a:ext uri="{FF2B5EF4-FFF2-40B4-BE49-F238E27FC236}">
                <a16:creationId xmlns:a16="http://schemas.microsoft.com/office/drawing/2014/main" xmlns="" id="{7D89F10F-7106-4D35-86AD-189984ABEC08}"/>
              </a:ext>
            </a:extLst>
          </p:cNvPr>
          <p:cNvGrpSpPr/>
          <p:nvPr/>
        </p:nvGrpSpPr>
        <p:grpSpPr>
          <a:xfrm>
            <a:off x="6495637" y="3453794"/>
            <a:ext cx="2174866" cy="3379230"/>
            <a:chOff x="5194997" y="1682899"/>
            <a:chExt cx="2174866" cy="3379230"/>
          </a:xfrm>
        </p:grpSpPr>
        <p:sp>
          <p:nvSpPr>
            <p:cNvPr id="25" name="مستطيل 24">
              <a:extLst>
                <a:ext uri="{FF2B5EF4-FFF2-40B4-BE49-F238E27FC236}">
                  <a16:creationId xmlns:a16="http://schemas.microsoft.com/office/drawing/2014/main" xmlns="" id="{F9E5D746-8FC1-40B7-A08C-C29452EDF630}"/>
                </a:ext>
              </a:extLst>
            </p:cNvPr>
            <p:cNvSpPr/>
            <p:nvPr/>
          </p:nvSpPr>
          <p:spPr>
            <a:xfrm>
              <a:off x="5194997" y="1757096"/>
              <a:ext cx="2174866" cy="305469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رسم 25" descr="الكرة الأرضية">
              <a:extLst>
                <a:ext uri="{FF2B5EF4-FFF2-40B4-BE49-F238E27FC236}">
                  <a16:creationId xmlns:a16="http://schemas.microsoft.com/office/drawing/2014/main" xmlns="" id="{25A3D0BD-A7F0-4F94-B0FE-D4BFCC95112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p:blipFill>
          <p:spPr>
            <a:xfrm>
              <a:off x="6053830" y="4022552"/>
              <a:ext cx="457200" cy="457200"/>
            </a:xfrm>
            <a:prstGeom prst="rect">
              <a:avLst/>
            </a:prstGeom>
          </p:spPr>
        </p:pic>
        <p:sp>
          <p:nvSpPr>
            <p:cNvPr id="27" name="مربع نص 26">
              <a:extLst>
                <a:ext uri="{FF2B5EF4-FFF2-40B4-BE49-F238E27FC236}">
                  <a16:creationId xmlns:a16="http://schemas.microsoft.com/office/drawing/2014/main" xmlns="" id="{DC5C9B55-E842-4308-9B87-A083F6355CCA}"/>
                </a:ext>
              </a:extLst>
            </p:cNvPr>
            <p:cNvSpPr txBox="1"/>
            <p:nvPr/>
          </p:nvSpPr>
          <p:spPr>
            <a:xfrm>
              <a:off x="5363006" y="2169029"/>
              <a:ext cx="1838848" cy="2893100"/>
            </a:xfrm>
            <a:prstGeom prst="rect">
              <a:avLst/>
            </a:prstGeom>
            <a:noFill/>
          </p:spPr>
          <p:txBody>
            <a:bodyPr wrap="square" rtlCol="0">
              <a:spAutoFit/>
            </a:bodyPr>
            <a:lstStyle/>
            <a:p>
              <a:pPr algn="ctr" rtl="1"/>
              <a:r>
                <a:rPr lang="ar-DZ" sz="1400" b="1" dirty="0">
                  <a:solidFill>
                    <a:schemeClr val="accent5"/>
                  </a:solidFill>
                  <a:latin typeface="Arial" panose="020B0604020202020204" pitchFamily="34" charset="0"/>
                  <a:cs typeface="Arial" panose="020B0604020202020204" pitchFamily="34" charset="0"/>
                </a:rPr>
                <a:t>تعريف بيوع </a:t>
              </a:r>
              <a:r>
                <a:rPr lang="ar-DZ" sz="1400" b="1" dirty="0" smtClean="0">
                  <a:solidFill>
                    <a:schemeClr val="accent5"/>
                  </a:solidFill>
                  <a:latin typeface="Arial" panose="020B0604020202020204" pitchFamily="34" charset="0"/>
                  <a:cs typeface="Arial" panose="020B0604020202020204" pitchFamily="34" charset="0"/>
                </a:rPr>
                <a:t>السلع</a:t>
              </a:r>
            </a:p>
            <a:p>
              <a:pPr algn="ctr" rtl="1"/>
              <a:endParaRPr lang="ar-DZ" sz="1400" b="1" dirty="0" smtClean="0">
                <a:solidFill>
                  <a:schemeClr val="accent5"/>
                </a:solidFill>
                <a:latin typeface="Arial" panose="020B0604020202020204" pitchFamily="34" charset="0"/>
                <a:cs typeface="Arial" panose="020B0604020202020204" pitchFamily="34" charset="0"/>
              </a:endParaRPr>
            </a:p>
            <a:p>
              <a:pPr algn="ctr"/>
              <a:r>
                <a:rPr lang="ar-DZ" sz="1100" b="1" dirty="0">
                  <a:latin typeface="Arial" panose="020B0604020202020204" pitchFamily="34" charset="0"/>
                  <a:cs typeface="Arial" panose="020B0604020202020204" pitchFamily="34" charset="0"/>
                </a:rPr>
                <a:t>بيوع السلع هي عقود البيع التي تتم في أسواق السلع المنظمة بإشراف</a:t>
              </a:r>
              <a:br>
                <a:rPr lang="ar-DZ" sz="1100" b="1" dirty="0">
                  <a:latin typeface="Arial" panose="020B0604020202020204" pitchFamily="34" charset="0"/>
                  <a:cs typeface="Arial" panose="020B0604020202020204" pitchFamily="34" charset="0"/>
                </a:rPr>
              </a:br>
              <a:r>
                <a:rPr lang="ar-DZ" sz="1100" b="1" dirty="0">
                  <a:latin typeface="Arial" panose="020B0604020202020204" pitchFamily="34" charset="0"/>
                  <a:cs typeface="Arial" panose="020B0604020202020204" pitchFamily="34" charset="0"/>
                </a:rPr>
                <a:t>ورقابة هيئات مختصة، ومن خلال وســطاء متخصصين ينســقون بين</a:t>
              </a:r>
              <a:br>
                <a:rPr lang="ar-DZ" sz="1100" b="1" dirty="0">
                  <a:latin typeface="Arial" panose="020B0604020202020204" pitchFamily="34" charset="0"/>
                  <a:cs typeface="Arial" panose="020B0604020202020204" pitchFamily="34" charset="0"/>
                </a:rPr>
              </a:br>
              <a:r>
                <a:rPr lang="ar-DZ" sz="1100" b="1" dirty="0">
                  <a:latin typeface="Arial" panose="020B0604020202020204" pitchFamily="34" charset="0"/>
                  <a:cs typeface="Arial" panose="020B0604020202020204" pitchFamily="34" charset="0"/>
                </a:rPr>
                <a:t>طلبات البيع وطلبات الشــراء باســتخدام عقود نمطية تشــتمل على</a:t>
              </a:r>
              <a:br>
                <a:rPr lang="ar-DZ" sz="1100" b="1" dirty="0">
                  <a:latin typeface="Arial" panose="020B0604020202020204" pitchFamily="34" charset="0"/>
                  <a:cs typeface="Arial" panose="020B0604020202020204" pitchFamily="34" charset="0"/>
                </a:rPr>
              </a:br>
              <a:r>
                <a:rPr lang="ar-DZ" sz="1100" b="1" dirty="0">
                  <a:latin typeface="Arial" panose="020B0604020202020204" pitchFamily="34" charset="0"/>
                  <a:cs typeface="Arial" panose="020B0604020202020204" pitchFamily="34" charset="0"/>
                </a:rPr>
                <a:t>الشــروط والمواصفات </a:t>
              </a:r>
              <a:r>
                <a:rPr lang="ar-DZ" sz="1100" b="1" dirty="0" smtClean="0">
                  <a:latin typeface="Arial" panose="020B0604020202020204" pitchFamily="34" charset="0"/>
                  <a:cs typeface="Arial" panose="020B0604020202020204" pitchFamily="34" charset="0"/>
                </a:rPr>
                <a:t>المختلفة مع </a:t>
              </a:r>
              <a:r>
                <a:rPr lang="ar-DZ" sz="1100" b="1" dirty="0">
                  <a:latin typeface="Arial" panose="020B0604020202020204" pitchFamily="34" charset="0"/>
                  <a:cs typeface="Arial" panose="020B0604020202020204" pitchFamily="34" charset="0"/>
                </a:rPr>
                <a:t>النص </a:t>
              </a:r>
              <a:r>
                <a:rPr lang="ar-DZ" sz="1100" b="1" dirty="0" smtClean="0">
                  <a:latin typeface="Arial" panose="020B0604020202020204" pitchFamily="34" charset="0"/>
                  <a:cs typeface="Arial" panose="020B0604020202020204" pitchFamily="34" charset="0"/>
                </a:rPr>
                <a:t>على زمن </a:t>
              </a:r>
              <a:r>
                <a:rPr lang="ar-DZ" sz="1100" b="1" dirty="0">
                  <a:latin typeface="Arial" panose="020B0604020202020204" pitchFamily="34" charset="0"/>
                  <a:cs typeface="Arial" panose="020B0604020202020204" pitchFamily="34" charset="0"/>
                </a:rPr>
                <a:t>التسليم ومكانه،</a:t>
              </a:r>
              <a:br>
                <a:rPr lang="ar-DZ" sz="1100" b="1" dirty="0">
                  <a:latin typeface="Arial" panose="020B0604020202020204" pitchFamily="34" charset="0"/>
                  <a:cs typeface="Arial" panose="020B0604020202020204" pitchFamily="34" charset="0"/>
                </a:rPr>
              </a:br>
              <a:r>
                <a:rPr lang="ar-DZ" sz="1100" b="1" dirty="0">
                  <a:latin typeface="Arial" panose="020B0604020202020204" pitchFamily="34" charset="0"/>
                  <a:cs typeface="Arial" panose="020B0604020202020204" pitchFamily="34" charset="0"/>
                </a:rPr>
                <a:t>وقد يشــترط إيداع نسبة من الثمن وفتح حسابات لد￯ الوسطاء ً ضمانا</a:t>
              </a:r>
              <a:br>
                <a:rPr lang="ar-DZ" sz="1100" b="1" dirty="0">
                  <a:latin typeface="Arial" panose="020B0604020202020204" pitchFamily="34" charset="0"/>
                  <a:cs typeface="Arial" panose="020B0604020202020204" pitchFamily="34" charset="0"/>
                </a:rPr>
              </a:br>
              <a:r>
                <a:rPr lang="ar-DZ" sz="1100" b="1" dirty="0" err="1">
                  <a:latin typeface="Arial" panose="020B0604020202020204" pitchFamily="34" charset="0"/>
                  <a:cs typeface="Arial" panose="020B0604020202020204" pitchFamily="34" charset="0"/>
                </a:rPr>
                <a:t>للتنفي</a:t>
              </a:r>
              <a:r>
                <a:rPr lang="ar-DZ" sz="1100" b="1" dirty="0" smtClean="0">
                  <a:latin typeface="Arial" panose="020B0604020202020204" pitchFamily="34" charset="0"/>
                  <a:cs typeface="Arial" panose="020B0604020202020204" pitchFamily="34" charset="0"/>
                </a:rPr>
                <a:t> </a:t>
              </a:r>
            </a:p>
            <a:p>
              <a:pPr algn="ctr"/>
              <a:r>
                <a:rPr lang="ar-DZ" sz="1100" b="1" dirty="0" smtClean="0">
                  <a:latin typeface="Arial" panose="020B0604020202020204" pitchFamily="34" charset="0"/>
                  <a:cs typeface="Arial" panose="020B0604020202020204" pitchFamily="34" charset="0"/>
                </a:rPr>
                <a:t/>
              </a:r>
              <a:br>
                <a:rPr lang="ar-DZ" sz="1100" b="1" dirty="0" smtClean="0">
                  <a:latin typeface="Arial" panose="020B0604020202020204" pitchFamily="34" charset="0"/>
                  <a:cs typeface="Arial" panose="020B0604020202020204" pitchFamily="34" charset="0"/>
                </a:rPr>
              </a:br>
              <a:r>
                <a:rPr lang="ar-DZ" sz="1100" b="1" dirty="0" smtClean="0">
                  <a:latin typeface="Arial" panose="020B0604020202020204" pitchFamily="34" charset="0"/>
                  <a:cs typeface="Arial" panose="020B0604020202020204" pitchFamily="34" charset="0"/>
                </a:rPr>
                <a:t> </a:t>
              </a:r>
              <a:br>
                <a:rPr lang="ar-DZ" sz="1100" b="1" dirty="0" smtClean="0">
                  <a:latin typeface="Arial" panose="020B0604020202020204" pitchFamily="34" charset="0"/>
                  <a:cs typeface="Arial" panose="020B0604020202020204" pitchFamily="34" charset="0"/>
                </a:rPr>
              </a:br>
              <a:endParaRPr lang="fr-FR" sz="1100" b="1" dirty="0">
                <a:solidFill>
                  <a:srgbClr val="8E002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9" name="مربع نص 28">
              <a:extLst>
                <a:ext uri="{FF2B5EF4-FFF2-40B4-BE49-F238E27FC236}">
                  <a16:creationId xmlns:a16="http://schemas.microsoft.com/office/drawing/2014/main" xmlns="" id="{7A7DDCC9-E6E0-4818-9F7E-6ED2527F8CC4}"/>
                </a:ext>
              </a:extLst>
            </p:cNvPr>
            <p:cNvSpPr txBox="1"/>
            <p:nvPr/>
          </p:nvSpPr>
          <p:spPr>
            <a:xfrm>
              <a:off x="6051620" y="1682899"/>
              <a:ext cx="459410" cy="523220"/>
            </a:xfrm>
            <a:prstGeom prst="rect">
              <a:avLst/>
            </a:prstGeom>
            <a:noFill/>
          </p:spPr>
          <p:txBody>
            <a:bodyPr wrap="square" rtlCol="0">
              <a:spAutoFit/>
            </a:bodyPr>
            <a:lstStyle/>
            <a:p>
              <a:pPr algn="ctr"/>
              <a:r>
                <a:rPr lang="ar-MA" sz="2800" dirty="0">
                  <a:solidFill>
                    <a:srgbClr val="8E002F"/>
                  </a:solidFill>
                  <a:effectLst>
                    <a:outerShdw blurRad="38100" dist="38100" dir="2700000" algn="tl">
                      <a:srgbClr val="000000">
                        <a:alpha val="43137"/>
                      </a:srgbClr>
                    </a:outerShdw>
                  </a:effectLst>
                  <a:latin typeface="Al-Jazeera-Arabic-Bold" panose="01000500000000020006" pitchFamily="2" charset="-78"/>
                  <a:cs typeface="Al-Jazeera-Arabic-Bold" panose="01000500000000020006" pitchFamily="2" charset="-78"/>
                </a:rPr>
                <a:t>3</a:t>
              </a:r>
              <a:endParaRPr lang="fr-FR" sz="2800" dirty="0">
                <a:solidFill>
                  <a:srgbClr val="8E002F"/>
                </a:solidFill>
                <a:effectLst>
                  <a:outerShdw blurRad="38100" dist="38100" dir="2700000" algn="tl">
                    <a:srgbClr val="000000">
                      <a:alpha val="43137"/>
                    </a:srgbClr>
                  </a:outerShdw>
                </a:effectLst>
                <a:latin typeface="Al-Jazeera-Arabic-Bold" panose="01000500000000020006" pitchFamily="2" charset="-78"/>
                <a:cs typeface="Al-Jazeera-Arabic-Bold" panose="01000500000000020006" pitchFamily="2" charset="-78"/>
              </a:endParaRPr>
            </a:p>
          </p:txBody>
        </p:sp>
      </p:grpSp>
      <p:sp>
        <p:nvSpPr>
          <p:cNvPr id="30" name="مستطيل: زوايا علوية مستديرة 29">
            <a:extLst>
              <a:ext uri="{FF2B5EF4-FFF2-40B4-BE49-F238E27FC236}">
                <a16:creationId xmlns:a16="http://schemas.microsoft.com/office/drawing/2014/main" xmlns="" id="{819353A1-4D17-4D32-BEF5-D6F2D5953385}"/>
              </a:ext>
            </a:extLst>
          </p:cNvPr>
          <p:cNvSpPr/>
          <p:nvPr/>
        </p:nvSpPr>
        <p:spPr>
          <a:xfrm flipV="1">
            <a:off x="6429421" y="4222579"/>
            <a:ext cx="2432482" cy="2556769"/>
          </a:xfrm>
          <a:prstGeom prst="round2SameRect">
            <a:avLst/>
          </a:prstGeom>
          <a:solidFill>
            <a:srgbClr val="FF0054"/>
          </a:solidFill>
          <a:ln>
            <a:noFill/>
          </a:ln>
          <a:effectLst>
            <a:outerShdw blurRad="63500" sx="102000" sy="102000" algn="ctr" rotWithShape="0">
              <a:prstClr val="black">
                <a:alpha val="40000"/>
              </a:prstClr>
            </a:outerShdw>
            <a:reflection blurRad="6350" stA="50000" endA="300" endPos="34000" dist="12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مستطيل: زوايا علوية مستديرة 30">
            <a:extLst>
              <a:ext uri="{FF2B5EF4-FFF2-40B4-BE49-F238E27FC236}">
                <a16:creationId xmlns:a16="http://schemas.microsoft.com/office/drawing/2014/main" xmlns="" id="{4D70EF8E-E0FD-40EE-9CA5-27F85A102061}"/>
              </a:ext>
            </a:extLst>
          </p:cNvPr>
          <p:cNvSpPr/>
          <p:nvPr/>
        </p:nvSpPr>
        <p:spPr>
          <a:xfrm flipV="1">
            <a:off x="6558229" y="4386657"/>
            <a:ext cx="2174866" cy="2285992"/>
          </a:xfrm>
          <a:prstGeom prst="round2SameRect">
            <a:avLst/>
          </a:prstGeom>
          <a:solidFill>
            <a:srgbClr val="8E002F"/>
          </a:solid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32" name="مستطيل: زوايا مستديرة 31">
            <a:extLst>
              <a:ext uri="{FF2B5EF4-FFF2-40B4-BE49-F238E27FC236}">
                <a16:creationId xmlns:a16="http://schemas.microsoft.com/office/drawing/2014/main" xmlns="" id="{CE624577-6BA0-43D1-A40E-B3B8C4F858AE}"/>
              </a:ext>
            </a:extLst>
          </p:cNvPr>
          <p:cNvSpPr/>
          <p:nvPr/>
        </p:nvSpPr>
        <p:spPr>
          <a:xfrm>
            <a:off x="9557492" y="3688936"/>
            <a:ext cx="2432483" cy="605634"/>
          </a:xfrm>
          <a:prstGeom prst="roundRect">
            <a:avLst>
              <a:gd name="adj" fmla="val 50000"/>
            </a:avLst>
          </a:prstGeom>
          <a:solidFill>
            <a:srgbClr val="B83D0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3" name="مجموعة 32">
            <a:extLst>
              <a:ext uri="{FF2B5EF4-FFF2-40B4-BE49-F238E27FC236}">
                <a16:creationId xmlns:a16="http://schemas.microsoft.com/office/drawing/2014/main" xmlns="" id="{E3998D75-86CE-41C0-9D11-5A14CA29DB57}"/>
              </a:ext>
            </a:extLst>
          </p:cNvPr>
          <p:cNvGrpSpPr/>
          <p:nvPr/>
        </p:nvGrpSpPr>
        <p:grpSpPr>
          <a:xfrm>
            <a:off x="9650008" y="3458707"/>
            <a:ext cx="2174866" cy="2976639"/>
            <a:chOff x="5089453" y="-2197995"/>
            <a:chExt cx="2174866" cy="6677747"/>
          </a:xfrm>
        </p:grpSpPr>
        <p:sp>
          <p:nvSpPr>
            <p:cNvPr id="34" name="مستطيل 33">
              <a:extLst>
                <a:ext uri="{FF2B5EF4-FFF2-40B4-BE49-F238E27FC236}">
                  <a16:creationId xmlns:a16="http://schemas.microsoft.com/office/drawing/2014/main" xmlns="" id="{547DCA91-7C40-4089-9B7E-F4109562C981}"/>
                </a:ext>
              </a:extLst>
            </p:cNvPr>
            <p:cNvSpPr/>
            <p:nvPr/>
          </p:nvSpPr>
          <p:spPr>
            <a:xfrm>
              <a:off x="5089453" y="-2197995"/>
              <a:ext cx="2174866" cy="632289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5" name="رسم 34" descr="ساعة">
              <a:extLst>
                <a:ext uri="{FF2B5EF4-FFF2-40B4-BE49-F238E27FC236}">
                  <a16:creationId xmlns:a16="http://schemas.microsoft.com/office/drawing/2014/main" xmlns="" id="{38740716-FD1A-4015-A5C3-5F93BB4FF0F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p:blipFill>
          <p:spPr>
            <a:xfrm>
              <a:off x="6053830" y="4022552"/>
              <a:ext cx="457200" cy="457200"/>
            </a:xfrm>
            <a:prstGeom prst="rect">
              <a:avLst/>
            </a:prstGeom>
          </p:spPr>
        </p:pic>
        <p:sp>
          <p:nvSpPr>
            <p:cNvPr id="36" name="مربع نص 35">
              <a:extLst>
                <a:ext uri="{FF2B5EF4-FFF2-40B4-BE49-F238E27FC236}">
                  <a16:creationId xmlns:a16="http://schemas.microsoft.com/office/drawing/2014/main" xmlns="" id="{B8DC65AC-DAAC-42C3-BF04-C6693BF8D1B9}"/>
                </a:ext>
              </a:extLst>
            </p:cNvPr>
            <p:cNvSpPr txBox="1"/>
            <p:nvPr/>
          </p:nvSpPr>
          <p:spPr>
            <a:xfrm>
              <a:off x="5278262" y="-1120203"/>
              <a:ext cx="1838848" cy="3314215"/>
            </a:xfrm>
            <a:prstGeom prst="rect">
              <a:avLst/>
            </a:prstGeom>
            <a:noFill/>
          </p:spPr>
          <p:txBody>
            <a:bodyPr wrap="square" rtlCol="0">
              <a:spAutoFit/>
            </a:bodyPr>
            <a:lstStyle/>
            <a:p>
              <a:pPr algn="ctr"/>
              <a:r>
                <a:rPr lang="ar-DZ" dirty="0" smtClean="0">
                  <a:solidFill>
                    <a:srgbClr val="B83D00"/>
                  </a:solidFill>
                  <a:effectLst>
                    <a:outerShdw blurRad="38100" dist="38100" dir="2700000" algn="tl">
                      <a:srgbClr val="000000">
                        <a:alpha val="43137"/>
                      </a:srgbClr>
                    </a:outerShdw>
                  </a:effectLst>
                  <a:latin typeface="Al-Jazeera-Arabic-Bold" panose="01000500000000020006" pitchFamily="2" charset="-78"/>
                  <a:cs typeface="Al-Jazeera-Arabic-Bold" panose="01000500000000020006" pitchFamily="2" charset="-78"/>
                </a:rPr>
                <a:t>أنواعها</a:t>
              </a:r>
            </a:p>
            <a:p>
              <a:pPr algn="ctr"/>
              <a:endParaRPr lang="ar-DZ" dirty="0" smtClean="0">
                <a:solidFill>
                  <a:srgbClr val="B83D00"/>
                </a:solidFill>
                <a:effectLst>
                  <a:outerShdw blurRad="38100" dist="38100" dir="2700000" algn="tl">
                    <a:srgbClr val="000000">
                      <a:alpha val="43137"/>
                    </a:srgbClr>
                  </a:outerShdw>
                </a:effectLst>
                <a:latin typeface="Al-Jazeera-Arabic-Bold" panose="01000500000000020006" pitchFamily="2" charset="-78"/>
                <a:cs typeface="Al-Jazeera-Arabic-Bold" panose="01000500000000020006" pitchFamily="2" charset="-78"/>
              </a:endParaRPr>
            </a:p>
            <a:p>
              <a:pPr algn="ctr"/>
              <a:r>
                <a:rPr lang="ar-DZ"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العقود الحالة</a:t>
              </a:r>
            </a:p>
            <a:p>
              <a:pPr algn="ctr"/>
              <a:r>
                <a:rPr lang="ar-DZ"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العقود الآجلة</a:t>
              </a:r>
            </a:p>
            <a:p>
              <a:pPr algn="ctr"/>
              <a:r>
                <a:rPr lang="ar-DZ"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المستقبليات في السلع</a:t>
              </a:r>
              <a:endParaRPr lang="fr-FR"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مربع نص 37">
              <a:extLst>
                <a:ext uri="{FF2B5EF4-FFF2-40B4-BE49-F238E27FC236}">
                  <a16:creationId xmlns:a16="http://schemas.microsoft.com/office/drawing/2014/main" xmlns="" id="{487D4DEE-0633-4AAD-AC5B-572CB794A3E1}"/>
                </a:ext>
              </a:extLst>
            </p:cNvPr>
            <p:cNvSpPr txBox="1"/>
            <p:nvPr/>
          </p:nvSpPr>
          <p:spPr>
            <a:xfrm>
              <a:off x="5967981" y="-1953358"/>
              <a:ext cx="459410" cy="523220"/>
            </a:xfrm>
            <a:prstGeom prst="rect">
              <a:avLst/>
            </a:prstGeom>
            <a:noFill/>
          </p:spPr>
          <p:txBody>
            <a:bodyPr wrap="square" rtlCol="0">
              <a:spAutoFit/>
            </a:bodyPr>
            <a:lstStyle/>
            <a:p>
              <a:pPr algn="ctr"/>
              <a:r>
                <a:rPr lang="ar-MA" sz="2800" dirty="0">
                  <a:solidFill>
                    <a:srgbClr val="B83D00"/>
                  </a:solidFill>
                  <a:effectLst>
                    <a:outerShdw blurRad="38100" dist="38100" dir="2700000" algn="tl">
                      <a:srgbClr val="000000">
                        <a:alpha val="43137"/>
                      </a:srgbClr>
                    </a:outerShdw>
                  </a:effectLst>
                  <a:latin typeface="Al-Jazeera-Arabic-Bold" panose="01000500000000020006" pitchFamily="2" charset="-78"/>
                  <a:cs typeface="Al-Jazeera-Arabic-Bold" panose="01000500000000020006" pitchFamily="2" charset="-78"/>
                </a:rPr>
                <a:t>4</a:t>
              </a:r>
              <a:endParaRPr lang="fr-FR" sz="2800" dirty="0">
                <a:solidFill>
                  <a:srgbClr val="B83D00"/>
                </a:solidFill>
                <a:effectLst>
                  <a:outerShdw blurRad="38100" dist="38100" dir="2700000" algn="tl">
                    <a:srgbClr val="000000">
                      <a:alpha val="43137"/>
                    </a:srgbClr>
                  </a:outerShdw>
                </a:effectLst>
                <a:latin typeface="Al-Jazeera-Arabic-Bold" panose="01000500000000020006" pitchFamily="2" charset="-78"/>
                <a:cs typeface="Al-Jazeera-Arabic-Bold" panose="01000500000000020006" pitchFamily="2" charset="-78"/>
              </a:endParaRPr>
            </a:p>
          </p:txBody>
        </p:sp>
      </p:grpSp>
      <p:sp>
        <p:nvSpPr>
          <p:cNvPr id="39" name="مستطيل: زوايا علوية مستديرة 38">
            <a:extLst>
              <a:ext uri="{FF2B5EF4-FFF2-40B4-BE49-F238E27FC236}">
                <a16:creationId xmlns:a16="http://schemas.microsoft.com/office/drawing/2014/main" xmlns="" id="{1DBCD4D3-254C-4253-B9BF-7EA0E168F8B7}"/>
              </a:ext>
            </a:extLst>
          </p:cNvPr>
          <p:cNvSpPr/>
          <p:nvPr/>
        </p:nvSpPr>
        <p:spPr>
          <a:xfrm flipV="1">
            <a:off x="9586156" y="4239903"/>
            <a:ext cx="2432482" cy="2556769"/>
          </a:xfrm>
          <a:prstGeom prst="round2SameRect">
            <a:avLst/>
          </a:prstGeom>
          <a:solidFill>
            <a:srgbClr val="FF5400"/>
          </a:solidFill>
          <a:ln>
            <a:noFill/>
          </a:ln>
          <a:effectLst>
            <a:outerShdw blurRad="63500" sx="102000" sy="102000" algn="ctr" rotWithShape="0">
              <a:prstClr val="black">
                <a:alpha val="40000"/>
              </a:prstClr>
            </a:outerShdw>
            <a:reflection blurRad="6350" stA="50000" endA="300" endPos="34000" dist="12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مستطيل: زوايا علوية مستديرة 39">
            <a:extLst>
              <a:ext uri="{FF2B5EF4-FFF2-40B4-BE49-F238E27FC236}">
                <a16:creationId xmlns:a16="http://schemas.microsoft.com/office/drawing/2014/main" xmlns="" id="{5E1DD77C-F0DE-484E-89F8-2779734FC2FD}"/>
              </a:ext>
            </a:extLst>
          </p:cNvPr>
          <p:cNvSpPr/>
          <p:nvPr/>
        </p:nvSpPr>
        <p:spPr>
          <a:xfrm flipV="1">
            <a:off x="9742523" y="4444165"/>
            <a:ext cx="2174866" cy="2285992"/>
          </a:xfrm>
          <a:prstGeom prst="round2SameRect">
            <a:avLst/>
          </a:prstGeom>
          <a:solidFill>
            <a:srgbClr val="B83D00"/>
          </a:solid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43" name="مستطيل: زوايا مستديرة 42">
            <a:extLst>
              <a:ext uri="{FF2B5EF4-FFF2-40B4-BE49-F238E27FC236}">
                <a16:creationId xmlns:a16="http://schemas.microsoft.com/office/drawing/2014/main" xmlns="" id="{CC074A24-2C91-40E7-B4FD-B74568024939}"/>
              </a:ext>
            </a:extLst>
          </p:cNvPr>
          <p:cNvSpPr/>
          <p:nvPr/>
        </p:nvSpPr>
        <p:spPr>
          <a:xfrm>
            <a:off x="503928" y="5009168"/>
            <a:ext cx="1838848" cy="757111"/>
          </a:xfrm>
          <a:prstGeom prst="roundRect">
            <a:avLst/>
          </a:prstGeom>
          <a:solidFill>
            <a:srgbClr val="390099"/>
          </a:solidFill>
          <a:ln>
            <a:solidFill>
              <a:schemeClr val="bg1"/>
            </a:solid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MA" dirty="0">
                <a:latin typeface="Al-Jazeera-Arabic-Bold" panose="01000500000000020006" pitchFamily="2" charset="-78"/>
                <a:cs typeface="Al-Jazeera-Arabic-Bold" panose="01000500000000020006" pitchFamily="2" charset="-78"/>
              </a:rPr>
              <a:t>العنصر الأول</a:t>
            </a:r>
            <a:endParaRPr lang="fr-FR" dirty="0">
              <a:latin typeface="Al-Jazeera-Arabic-Bold" panose="01000500000000020006" pitchFamily="2" charset="-78"/>
              <a:cs typeface="Al-Jazeera-Arabic-Bold" panose="01000500000000020006" pitchFamily="2" charset="-78"/>
            </a:endParaRPr>
          </a:p>
        </p:txBody>
      </p:sp>
      <p:sp>
        <p:nvSpPr>
          <p:cNvPr id="44" name="مستطيل: زوايا مستديرة 43">
            <a:extLst>
              <a:ext uri="{FF2B5EF4-FFF2-40B4-BE49-F238E27FC236}">
                <a16:creationId xmlns:a16="http://schemas.microsoft.com/office/drawing/2014/main" xmlns="" id="{64762D65-3984-4BA3-BBFD-E9B741802F78}"/>
              </a:ext>
            </a:extLst>
          </p:cNvPr>
          <p:cNvSpPr/>
          <p:nvPr/>
        </p:nvSpPr>
        <p:spPr>
          <a:xfrm>
            <a:off x="3575194" y="5193193"/>
            <a:ext cx="1838848" cy="757111"/>
          </a:xfrm>
          <a:prstGeom prst="roundRect">
            <a:avLst/>
          </a:prstGeom>
          <a:solidFill>
            <a:srgbClr val="9E0059"/>
          </a:solidFill>
          <a:ln>
            <a:solidFill>
              <a:schemeClr val="bg1"/>
            </a:solid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MA" dirty="0">
                <a:latin typeface="Al-Jazeera-Arabic-Bold" panose="01000500000000020006" pitchFamily="2" charset="-78"/>
                <a:cs typeface="Al-Jazeera-Arabic-Bold" panose="01000500000000020006" pitchFamily="2" charset="-78"/>
              </a:rPr>
              <a:t>العنصر الثاني</a:t>
            </a:r>
            <a:endParaRPr lang="fr-FR" dirty="0">
              <a:latin typeface="Al-Jazeera-Arabic-Bold" panose="01000500000000020006" pitchFamily="2" charset="-78"/>
              <a:cs typeface="Al-Jazeera-Arabic-Bold" panose="01000500000000020006" pitchFamily="2" charset="-78"/>
            </a:endParaRPr>
          </a:p>
        </p:txBody>
      </p:sp>
      <p:sp>
        <p:nvSpPr>
          <p:cNvPr id="45" name="مستطيل: زوايا مستديرة 44">
            <a:extLst>
              <a:ext uri="{FF2B5EF4-FFF2-40B4-BE49-F238E27FC236}">
                <a16:creationId xmlns:a16="http://schemas.microsoft.com/office/drawing/2014/main" xmlns="" id="{4ADEB793-7E95-4667-BB77-01DC80CBEEFA}"/>
              </a:ext>
            </a:extLst>
          </p:cNvPr>
          <p:cNvSpPr/>
          <p:nvPr/>
        </p:nvSpPr>
        <p:spPr>
          <a:xfrm>
            <a:off x="6736455" y="4764854"/>
            <a:ext cx="1838848" cy="757111"/>
          </a:xfrm>
          <a:prstGeom prst="roundRect">
            <a:avLst/>
          </a:prstGeom>
          <a:solidFill>
            <a:srgbClr val="FF0054"/>
          </a:solidFill>
          <a:ln>
            <a:solidFill>
              <a:schemeClr val="bg1"/>
            </a:solid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MA" dirty="0">
                <a:latin typeface="Al-Jazeera-Arabic-Bold" panose="01000500000000020006" pitchFamily="2" charset="-78"/>
                <a:cs typeface="Al-Jazeera-Arabic-Bold" panose="01000500000000020006" pitchFamily="2" charset="-78"/>
              </a:rPr>
              <a:t>العنصر الثالث</a:t>
            </a:r>
            <a:endParaRPr lang="fr-FR" dirty="0">
              <a:latin typeface="Al-Jazeera-Arabic-Bold" panose="01000500000000020006" pitchFamily="2" charset="-78"/>
              <a:cs typeface="Al-Jazeera-Arabic-Bold" panose="01000500000000020006" pitchFamily="2" charset="-78"/>
            </a:endParaRPr>
          </a:p>
        </p:txBody>
      </p:sp>
      <p:sp>
        <p:nvSpPr>
          <p:cNvPr id="46" name="مستطيل: زوايا مستديرة 45">
            <a:extLst>
              <a:ext uri="{FF2B5EF4-FFF2-40B4-BE49-F238E27FC236}">
                <a16:creationId xmlns:a16="http://schemas.microsoft.com/office/drawing/2014/main" xmlns="" id="{C750AE2A-3A70-4E99-8DBB-FE3E687D5E47}"/>
              </a:ext>
            </a:extLst>
          </p:cNvPr>
          <p:cNvSpPr/>
          <p:nvPr/>
        </p:nvSpPr>
        <p:spPr>
          <a:xfrm>
            <a:off x="9925134" y="5094774"/>
            <a:ext cx="1838848" cy="757111"/>
          </a:xfrm>
          <a:prstGeom prst="roundRect">
            <a:avLst/>
          </a:prstGeom>
          <a:solidFill>
            <a:srgbClr val="FF5400"/>
          </a:solidFill>
          <a:ln>
            <a:solidFill>
              <a:schemeClr val="bg1"/>
            </a:solid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MA" dirty="0">
                <a:latin typeface="Al-Jazeera-Arabic-Bold" panose="01000500000000020006" pitchFamily="2" charset="-78"/>
                <a:cs typeface="Al-Jazeera-Arabic-Bold" panose="01000500000000020006" pitchFamily="2" charset="-78"/>
              </a:rPr>
              <a:t>العنصر الرابع</a:t>
            </a:r>
            <a:endParaRPr lang="fr-FR" dirty="0">
              <a:latin typeface="Al-Jazeera-Arabic-Bold" panose="01000500000000020006" pitchFamily="2" charset="-78"/>
              <a:cs typeface="Al-Jazeera-Arabic-Bold" panose="01000500000000020006" pitchFamily="2" charset="-78"/>
            </a:endParaRPr>
          </a:p>
        </p:txBody>
      </p:sp>
      <p:grpSp>
        <p:nvGrpSpPr>
          <p:cNvPr id="54" name="مجموعة 32">
            <a:extLst>
              <a:ext uri="{FF2B5EF4-FFF2-40B4-BE49-F238E27FC236}">
                <a16:creationId xmlns:a16="http://schemas.microsoft.com/office/drawing/2014/main" xmlns="" id="{E3998D75-86CE-41C0-9D11-5A14CA29DB57}"/>
              </a:ext>
            </a:extLst>
          </p:cNvPr>
          <p:cNvGrpSpPr/>
          <p:nvPr/>
        </p:nvGrpSpPr>
        <p:grpSpPr>
          <a:xfrm>
            <a:off x="6426070" y="-82730"/>
            <a:ext cx="2359896" cy="3054471"/>
            <a:chOff x="7850803" y="1774073"/>
            <a:chExt cx="2174866" cy="3080641"/>
          </a:xfrm>
        </p:grpSpPr>
        <p:sp>
          <p:nvSpPr>
            <p:cNvPr id="55" name="مستطيل 33">
              <a:extLst>
                <a:ext uri="{FF2B5EF4-FFF2-40B4-BE49-F238E27FC236}">
                  <a16:creationId xmlns:a16="http://schemas.microsoft.com/office/drawing/2014/main" xmlns="" id="{547DCA91-7C40-4089-9B7E-F4109562C981}"/>
                </a:ext>
              </a:extLst>
            </p:cNvPr>
            <p:cNvSpPr/>
            <p:nvPr/>
          </p:nvSpPr>
          <p:spPr>
            <a:xfrm>
              <a:off x="7850803" y="1800015"/>
              <a:ext cx="2174866" cy="305469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6" name="رسم 34" descr="ساعة">
              <a:extLst>
                <a:ext uri="{FF2B5EF4-FFF2-40B4-BE49-F238E27FC236}">
                  <a16:creationId xmlns:a16="http://schemas.microsoft.com/office/drawing/2014/main" xmlns="" id="{38740716-FD1A-4015-A5C3-5F93BB4FF0F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p:blipFill>
          <p:spPr>
            <a:xfrm>
              <a:off x="8703510" y="4397514"/>
              <a:ext cx="457200" cy="457200"/>
            </a:xfrm>
            <a:prstGeom prst="rect">
              <a:avLst/>
            </a:prstGeom>
          </p:spPr>
        </p:pic>
        <p:sp>
          <p:nvSpPr>
            <p:cNvPr id="57" name="مربع نص 35">
              <a:extLst>
                <a:ext uri="{FF2B5EF4-FFF2-40B4-BE49-F238E27FC236}">
                  <a16:creationId xmlns:a16="http://schemas.microsoft.com/office/drawing/2014/main" xmlns="" id="{B8DC65AC-DAAC-42C3-BF04-C6693BF8D1B9}"/>
                </a:ext>
              </a:extLst>
            </p:cNvPr>
            <p:cNvSpPr txBox="1"/>
            <p:nvPr/>
          </p:nvSpPr>
          <p:spPr>
            <a:xfrm>
              <a:off x="7948828" y="2188329"/>
              <a:ext cx="2017154" cy="1676233"/>
            </a:xfrm>
            <a:prstGeom prst="rect">
              <a:avLst/>
            </a:prstGeom>
            <a:noFill/>
          </p:spPr>
          <p:txBody>
            <a:bodyPr wrap="square" rtlCol="0">
              <a:spAutoFit/>
            </a:bodyPr>
            <a:lstStyle/>
            <a:p>
              <a:pPr algn="ctr"/>
              <a:r>
                <a:rPr lang="ar-DZ" sz="1400" b="1" dirty="0" smtClean="0">
                  <a:solidFill>
                    <a:srgbClr val="B83D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الحكم الشرعي لبيوع السلع</a:t>
              </a:r>
            </a:p>
            <a:p>
              <a:pPr algn="ctr"/>
              <a:endParaRPr lang="ar-DZ" sz="1400" b="1" dirty="0" smtClean="0">
                <a:solidFill>
                  <a:srgbClr val="B83D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ar-DZ" sz="1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هناك  احكام متعلقة بكل من العقود الحالة والآجلة وكذلك المستقبليات في السلع</a:t>
              </a:r>
            </a:p>
            <a:p>
              <a:pPr algn="ctr"/>
              <a:endParaRPr lang="ar-DZ" sz="1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fr-FR" dirty="0">
                <a:solidFill>
                  <a:srgbClr val="B83D00"/>
                </a:solidFill>
                <a:effectLst>
                  <a:outerShdw blurRad="38100" dist="38100" dir="2700000" algn="tl">
                    <a:srgbClr val="000000">
                      <a:alpha val="43137"/>
                    </a:srgbClr>
                  </a:outerShdw>
                </a:effectLst>
                <a:latin typeface="Al-Jazeera-Arabic-Bold" panose="01000500000000020006" pitchFamily="2" charset="-78"/>
                <a:cs typeface="Al-Jazeera-Arabic-Bold" panose="01000500000000020006" pitchFamily="2" charset="-78"/>
              </a:endParaRPr>
            </a:p>
          </p:txBody>
        </p:sp>
        <p:sp>
          <p:nvSpPr>
            <p:cNvPr id="59" name="مربع نص 37">
              <a:extLst>
                <a:ext uri="{FF2B5EF4-FFF2-40B4-BE49-F238E27FC236}">
                  <a16:creationId xmlns:a16="http://schemas.microsoft.com/office/drawing/2014/main" xmlns="" id="{487D4DEE-0633-4AAD-AC5B-572CB794A3E1}"/>
                </a:ext>
              </a:extLst>
            </p:cNvPr>
            <p:cNvSpPr txBox="1"/>
            <p:nvPr/>
          </p:nvSpPr>
          <p:spPr>
            <a:xfrm>
              <a:off x="8728037" y="1774073"/>
              <a:ext cx="459410" cy="523220"/>
            </a:xfrm>
            <a:prstGeom prst="rect">
              <a:avLst/>
            </a:prstGeom>
            <a:noFill/>
          </p:spPr>
          <p:txBody>
            <a:bodyPr wrap="square" rtlCol="0">
              <a:spAutoFit/>
            </a:bodyPr>
            <a:lstStyle/>
            <a:p>
              <a:pPr algn="ctr"/>
              <a:r>
                <a:rPr lang="ar-DZ" sz="2800" dirty="0" smtClean="0">
                  <a:solidFill>
                    <a:srgbClr val="B83D00"/>
                  </a:solidFill>
                  <a:effectLst>
                    <a:outerShdw blurRad="38100" dist="38100" dir="2700000" algn="tl">
                      <a:srgbClr val="000000">
                        <a:alpha val="43137"/>
                      </a:srgbClr>
                    </a:outerShdw>
                  </a:effectLst>
                  <a:latin typeface="Al-Jazeera-Arabic-Bold" panose="01000500000000020006" pitchFamily="2" charset="-78"/>
                  <a:cs typeface="Al-Jazeera-Arabic-Bold" panose="01000500000000020006" pitchFamily="2" charset="-78"/>
                </a:rPr>
                <a:t>5</a:t>
              </a:r>
              <a:endParaRPr lang="fr-FR" sz="2800" dirty="0">
                <a:solidFill>
                  <a:srgbClr val="B83D00"/>
                </a:solidFill>
                <a:effectLst>
                  <a:outerShdw blurRad="38100" dist="38100" dir="2700000" algn="tl">
                    <a:srgbClr val="000000">
                      <a:alpha val="43137"/>
                    </a:srgbClr>
                  </a:outerShdw>
                </a:effectLst>
                <a:latin typeface="Al-Jazeera-Arabic-Bold" panose="01000500000000020006" pitchFamily="2" charset="-78"/>
                <a:cs typeface="Al-Jazeera-Arabic-Bold" panose="01000500000000020006" pitchFamily="2" charset="-78"/>
              </a:endParaRPr>
            </a:p>
          </p:txBody>
        </p:sp>
      </p:grpSp>
      <p:sp>
        <p:nvSpPr>
          <p:cNvPr id="66" name="مستطيل: زوايا علوية مستديرة 29">
            <a:extLst>
              <a:ext uri="{FF2B5EF4-FFF2-40B4-BE49-F238E27FC236}">
                <a16:creationId xmlns:a16="http://schemas.microsoft.com/office/drawing/2014/main" xmlns="" id="{819353A1-4D17-4D32-BEF5-D6F2D5953385}"/>
              </a:ext>
            </a:extLst>
          </p:cNvPr>
          <p:cNvSpPr/>
          <p:nvPr/>
        </p:nvSpPr>
        <p:spPr>
          <a:xfrm flipV="1">
            <a:off x="6439638" y="628520"/>
            <a:ext cx="2432482" cy="2556769"/>
          </a:xfrm>
          <a:prstGeom prst="round2SameRect">
            <a:avLst/>
          </a:prstGeom>
          <a:solidFill>
            <a:schemeClr val="bg2">
              <a:lumMod val="75000"/>
            </a:schemeClr>
          </a:solidFill>
          <a:ln>
            <a:noFill/>
          </a:ln>
          <a:effectLst>
            <a:outerShdw blurRad="63500" sx="102000" sy="102000" algn="ctr" rotWithShape="0">
              <a:prstClr val="black">
                <a:alpha val="40000"/>
              </a:prstClr>
            </a:outerShdw>
            <a:reflection blurRad="6350" stA="50000" endA="300" endPos="34000" dist="12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مستطيل: زوايا علوية مستديرة 39">
            <a:extLst>
              <a:ext uri="{FF2B5EF4-FFF2-40B4-BE49-F238E27FC236}">
                <a16:creationId xmlns:a16="http://schemas.microsoft.com/office/drawing/2014/main" xmlns="" id="{5E1DD77C-F0DE-484E-89F8-2779734FC2FD}"/>
              </a:ext>
            </a:extLst>
          </p:cNvPr>
          <p:cNvSpPr/>
          <p:nvPr/>
        </p:nvSpPr>
        <p:spPr>
          <a:xfrm flipV="1">
            <a:off x="6568446" y="779882"/>
            <a:ext cx="2174866" cy="2285992"/>
          </a:xfrm>
          <a:prstGeom prst="round2SameRect">
            <a:avLst/>
          </a:prstGeom>
          <a:solidFill>
            <a:schemeClr val="tx2">
              <a:lumMod val="20000"/>
              <a:lumOff val="80000"/>
            </a:schemeClr>
          </a:solid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68" name="مستطيل: زوايا مستديرة 45">
            <a:extLst>
              <a:ext uri="{FF2B5EF4-FFF2-40B4-BE49-F238E27FC236}">
                <a16:creationId xmlns:a16="http://schemas.microsoft.com/office/drawing/2014/main" xmlns="" id="{C750AE2A-3A70-4E99-8DBB-FE3E687D5E47}"/>
              </a:ext>
            </a:extLst>
          </p:cNvPr>
          <p:cNvSpPr/>
          <p:nvPr/>
        </p:nvSpPr>
        <p:spPr>
          <a:xfrm>
            <a:off x="6751341" y="1406414"/>
            <a:ext cx="1838848" cy="757111"/>
          </a:xfrm>
          <a:prstGeom prst="roundRect">
            <a:avLst/>
          </a:prstGeom>
          <a:solidFill>
            <a:schemeClr val="bg1">
              <a:lumMod val="65000"/>
            </a:schemeClr>
          </a:solidFill>
          <a:ln>
            <a:solidFill>
              <a:schemeClr val="bg1"/>
            </a:solid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MA" dirty="0">
                <a:latin typeface="Al-Jazeera-Arabic-Bold" panose="01000500000000020006" pitchFamily="2" charset="-78"/>
                <a:cs typeface="Al-Jazeera-Arabic-Bold" panose="01000500000000020006" pitchFamily="2" charset="-78"/>
              </a:rPr>
              <a:t>العنصر </a:t>
            </a:r>
            <a:r>
              <a:rPr lang="ar-DZ" dirty="0" smtClean="0">
                <a:latin typeface="Al-Jazeera-Arabic-Bold" panose="01000500000000020006" pitchFamily="2" charset="-78"/>
                <a:cs typeface="Al-Jazeera-Arabic-Bold" panose="01000500000000020006" pitchFamily="2" charset="-78"/>
              </a:rPr>
              <a:t>الخامس</a:t>
            </a:r>
            <a:endParaRPr lang="fr-FR" dirty="0">
              <a:latin typeface="Al-Jazeera-Arabic-Bold" panose="01000500000000020006" pitchFamily="2" charset="-78"/>
              <a:cs typeface="Al-Jazeera-Arabic-Bold" panose="01000500000000020006" pitchFamily="2" charset="-78"/>
            </a:endParaRPr>
          </a:p>
        </p:txBody>
      </p:sp>
      <p:sp>
        <p:nvSpPr>
          <p:cNvPr id="70" name="مستطيل: زوايا مستديرة 31">
            <a:extLst>
              <a:ext uri="{FF2B5EF4-FFF2-40B4-BE49-F238E27FC236}">
                <a16:creationId xmlns:a16="http://schemas.microsoft.com/office/drawing/2014/main" xmlns="" id="{CE624577-6BA0-43D1-A40E-B3B8C4F858AE}"/>
              </a:ext>
            </a:extLst>
          </p:cNvPr>
          <p:cNvSpPr/>
          <p:nvPr/>
        </p:nvSpPr>
        <p:spPr>
          <a:xfrm>
            <a:off x="3538419" y="12679"/>
            <a:ext cx="2432483" cy="605634"/>
          </a:xfrm>
          <a:prstGeom prst="roundRect">
            <a:avLst>
              <a:gd name="adj" fmla="val 50000"/>
            </a:avLst>
          </a:prstGeom>
          <a:solidFill>
            <a:schemeClr val="accent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مستطيل: زوايا مستديرة 31">
            <a:extLst>
              <a:ext uri="{FF2B5EF4-FFF2-40B4-BE49-F238E27FC236}">
                <a16:creationId xmlns:a16="http://schemas.microsoft.com/office/drawing/2014/main" xmlns="" id="{CE624577-6BA0-43D1-A40E-B3B8C4F858AE}"/>
              </a:ext>
            </a:extLst>
          </p:cNvPr>
          <p:cNvSpPr/>
          <p:nvPr/>
        </p:nvSpPr>
        <p:spPr>
          <a:xfrm>
            <a:off x="182349" y="54274"/>
            <a:ext cx="2432483" cy="605634"/>
          </a:xfrm>
          <a:prstGeom prst="roundRect">
            <a:avLst>
              <a:gd name="adj" fmla="val 50000"/>
            </a:avLst>
          </a:prstGeom>
          <a:solidFill>
            <a:schemeClr val="accent4">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2" name="مجموعة 11">
            <a:extLst>
              <a:ext uri="{FF2B5EF4-FFF2-40B4-BE49-F238E27FC236}">
                <a16:creationId xmlns:a16="http://schemas.microsoft.com/office/drawing/2014/main" xmlns="" id="{525A18C5-0AFA-4353-9897-EA4E48DE55C3}"/>
              </a:ext>
            </a:extLst>
          </p:cNvPr>
          <p:cNvGrpSpPr/>
          <p:nvPr/>
        </p:nvGrpSpPr>
        <p:grpSpPr>
          <a:xfrm>
            <a:off x="3706583" y="100611"/>
            <a:ext cx="2174866" cy="2992079"/>
            <a:chOff x="5308942" y="-1990985"/>
            <a:chExt cx="2174866" cy="6780682"/>
          </a:xfrm>
        </p:grpSpPr>
        <p:sp>
          <p:nvSpPr>
            <p:cNvPr id="73" name="مستطيل 5">
              <a:extLst>
                <a:ext uri="{FF2B5EF4-FFF2-40B4-BE49-F238E27FC236}">
                  <a16:creationId xmlns:a16="http://schemas.microsoft.com/office/drawing/2014/main" xmlns="" id="{5F882856-C19C-433A-9401-95E89F747372}"/>
                </a:ext>
              </a:extLst>
            </p:cNvPr>
            <p:cNvSpPr/>
            <p:nvPr/>
          </p:nvSpPr>
          <p:spPr>
            <a:xfrm>
              <a:off x="5308942" y="-1898750"/>
              <a:ext cx="2174866" cy="668844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4" name="رسم 7" descr="معالج">
              <a:extLst>
                <a:ext uri="{FF2B5EF4-FFF2-40B4-BE49-F238E27FC236}">
                  <a16:creationId xmlns:a16="http://schemas.microsoft.com/office/drawing/2014/main" xmlns="" id="{04DDBCE2-332E-4483-B50E-4B8DFAA2D0F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p:blipFill>
          <p:spPr>
            <a:xfrm>
              <a:off x="6053830" y="4022552"/>
              <a:ext cx="457200" cy="457200"/>
            </a:xfrm>
            <a:prstGeom prst="rect">
              <a:avLst/>
            </a:prstGeom>
          </p:spPr>
        </p:pic>
        <p:sp>
          <p:nvSpPr>
            <p:cNvPr id="75" name="مربع نص 8">
              <a:extLst>
                <a:ext uri="{FF2B5EF4-FFF2-40B4-BE49-F238E27FC236}">
                  <a16:creationId xmlns:a16="http://schemas.microsoft.com/office/drawing/2014/main" xmlns="" id="{C65B602E-95AB-462A-8B37-29B6750C873D}"/>
                </a:ext>
              </a:extLst>
            </p:cNvPr>
            <p:cNvSpPr txBox="1"/>
            <p:nvPr/>
          </p:nvSpPr>
          <p:spPr>
            <a:xfrm>
              <a:off x="5476951" y="-1054612"/>
              <a:ext cx="1838848" cy="4603411"/>
            </a:xfrm>
            <a:prstGeom prst="rect">
              <a:avLst/>
            </a:prstGeom>
            <a:noFill/>
          </p:spPr>
          <p:txBody>
            <a:bodyPr wrap="square" rtlCol="0">
              <a:spAutoFit/>
            </a:bodyPr>
            <a:lstStyle/>
            <a:p>
              <a:pPr algn="ctr"/>
              <a:r>
                <a:rPr lang="ar-DZ" sz="1400" b="1" dirty="0" smtClean="0">
                  <a:solidFill>
                    <a:schemeClr val="accent1">
                      <a:lumMod val="60000"/>
                      <a:lumOff val="40000"/>
                    </a:schemeClr>
                  </a:solidFill>
                  <a:latin typeface="Arial" panose="020B0604020202020204" pitchFamily="34" charset="0"/>
                  <a:cs typeface="Arial" panose="020B0604020202020204" pitchFamily="34" charset="0"/>
                </a:rPr>
                <a:t>أهم </a:t>
              </a:r>
              <a:r>
                <a:rPr lang="ar-DZ" sz="1400" b="1" dirty="0">
                  <a:solidFill>
                    <a:schemeClr val="accent1">
                      <a:lumMod val="60000"/>
                      <a:lumOff val="40000"/>
                    </a:schemeClr>
                  </a:solidFill>
                  <a:latin typeface="Arial" panose="020B0604020202020204" pitchFamily="34" charset="0"/>
                  <a:cs typeface="Arial" panose="020B0604020202020204" pitchFamily="34" charset="0"/>
                </a:rPr>
                <a:t>تطبيقات بيوع </a:t>
              </a:r>
              <a:r>
                <a:rPr lang="ar-DZ" sz="1400" b="1" dirty="0" smtClean="0">
                  <a:solidFill>
                    <a:schemeClr val="accent1">
                      <a:lumMod val="60000"/>
                      <a:lumOff val="40000"/>
                    </a:schemeClr>
                  </a:solidFill>
                  <a:latin typeface="Arial" panose="020B0604020202020204" pitchFamily="34" charset="0"/>
                  <a:cs typeface="Arial" panose="020B0604020202020204" pitchFamily="34" charset="0"/>
                </a:rPr>
                <a:t>السلع</a:t>
              </a:r>
            </a:p>
            <a:p>
              <a:pPr algn="ctr"/>
              <a:endParaRPr lang="ar-DZ" sz="1400" b="1" dirty="0" smtClean="0">
                <a:solidFill>
                  <a:schemeClr val="accent1">
                    <a:lumMod val="60000"/>
                    <a:lumOff val="40000"/>
                  </a:schemeClr>
                </a:solidFill>
                <a:latin typeface="Arial" panose="020B0604020202020204" pitchFamily="34" charset="0"/>
                <a:cs typeface="Arial" panose="020B0604020202020204" pitchFamily="34" charset="0"/>
              </a:endParaRPr>
            </a:p>
            <a:p>
              <a:pPr algn="ctr"/>
              <a:r>
                <a:rPr lang="ar-DZ" sz="1400" b="1" dirty="0" smtClean="0"/>
                <a:t>-</a:t>
              </a:r>
              <a:r>
                <a:rPr lang="ar-DZ" sz="1400" b="1" dirty="0" smtClean="0">
                  <a:latin typeface="Arial" panose="020B0604020202020204" pitchFamily="34" charset="0"/>
                  <a:cs typeface="Arial" panose="020B0604020202020204" pitchFamily="34" charset="0"/>
                </a:rPr>
                <a:t>تطبيقات </a:t>
              </a:r>
              <a:r>
                <a:rPr lang="ar-DZ" sz="1400" b="1" dirty="0">
                  <a:latin typeface="Arial" panose="020B0604020202020204" pitchFamily="34" charset="0"/>
                  <a:cs typeface="Arial" panose="020B0604020202020204" pitchFamily="34" charset="0"/>
                </a:rPr>
                <a:t>مشروعة في بيوع السلع</a:t>
              </a:r>
              <a:r>
                <a:rPr lang="ar-DZ" sz="1400" dirty="0" smtClean="0">
                  <a:latin typeface="Arial" panose="020B0604020202020204" pitchFamily="34" charset="0"/>
                  <a:cs typeface="Arial" panose="020B0604020202020204" pitchFamily="34" charset="0"/>
                </a:rPr>
                <a:t> </a:t>
              </a:r>
            </a:p>
            <a:p>
              <a:pPr algn="ctr"/>
              <a:r>
                <a:rPr lang="ar-DZ" sz="1400" dirty="0" smtClean="0">
                  <a:latin typeface="Arial" panose="020B0604020202020204" pitchFamily="34" charset="0"/>
                  <a:cs typeface="Arial" panose="020B0604020202020204" pitchFamily="34" charset="0"/>
                </a:rPr>
                <a:t>-</a:t>
              </a:r>
              <a:r>
                <a:rPr lang="ar-DZ" sz="1400" b="1" dirty="0">
                  <a:latin typeface="Arial" panose="020B0604020202020204" pitchFamily="34" charset="0"/>
                  <a:cs typeface="Arial" panose="020B0604020202020204" pitchFamily="34" charset="0"/>
                </a:rPr>
                <a:t>تطبيقات ممنوعة ً شرعا في بيوع السلع</a:t>
              </a:r>
              <a:r>
                <a:rPr lang="ar-DZ" sz="1400" dirty="0" smtClean="0">
                  <a:latin typeface="Arial" panose="020B0604020202020204" pitchFamily="34" charset="0"/>
                  <a:cs typeface="Arial" panose="020B0604020202020204" pitchFamily="34" charset="0"/>
                </a:rPr>
                <a:t> </a:t>
              </a:r>
              <a:br>
                <a:rPr lang="ar-DZ" sz="1400" dirty="0" smtClean="0">
                  <a:latin typeface="Arial" panose="020B0604020202020204" pitchFamily="34" charset="0"/>
                  <a:cs typeface="Arial" panose="020B0604020202020204" pitchFamily="34" charset="0"/>
                </a:rPr>
              </a:br>
              <a:r>
                <a:rPr lang="ar-DZ" sz="1400" dirty="0" smtClean="0">
                  <a:latin typeface="Arial" panose="020B0604020202020204" pitchFamily="34" charset="0"/>
                  <a:cs typeface="Arial" panose="020B0604020202020204" pitchFamily="34" charset="0"/>
                </a:rPr>
                <a:t/>
              </a:r>
              <a:br>
                <a:rPr lang="ar-DZ" sz="1400" dirty="0" smtClean="0">
                  <a:latin typeface="Arial" panose="020B0604020202020204" pitchFamily="34" charset="0"/>
                  <a:cs typeface="Arial" panose="020B0604020202020204" pitchFamily="34" charset="0"/>
                </a:rPr>
              </a:br>
              <a:r>
                <a:rPr lang="ar-DZ" sz="1400" b="1" dirty="0" smtClean="0">
                  <a:solidFill>
                    <a:schemeClr val="accent1">
                      <a:lumMod val="60000"/>
                      <a:lumOff val="40000"/>
                    </a:schemeClr>
                  </a:solidFill>
                  <a:latin typeface="Arial" panose="020B0604020202020204" pitchFamily="34" charset="0"/>
                  <a:cs typeface="Arial" panose="020B0604020202020204" pitchFamily="34" charset="0"/>
                </a:rPr>
                <a:t> </a:t>
              </a:r>
              <a:br>
                <a:rPr lang="ar-DZ" sz="1400" b="1" dirty="0" smtClean="0">
                  <a:solidFill>
                    <a:schemeClr val="accent1">
                      <a:lumMod val="60000"/>
                      <a:lumOff val="40000"/>
                    </a:schemeClr>
                  </a:solidFill>
                  <a:latin typeface="Arial" panose="020B0604020202020204" pitchFamily="34" charset="0"/>
                  <a:cs typeface="Arial" panose="020B0604020202020204" pitchFamily="34" charset="0"/>
                </a:rPr>
              </a:br>
              <a:endParaRPr lang="fr-FR" sz="1400" b="1"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7" name="مربع نص 10">
              <a:extLst>
                <a:ext uri="{FF2B5EF4-FFF2-40B4-BE49-F238E27FC236}">
                  <a16:creationId xmlns:a16="http://schemas.microsoft.com/office/drawing/2014/main" xmlns="" id="{606DA61E-F4B0-49BB-8C08-7FBE6B48362A}"/>
                </a:ext>
              </a:extLst>
            </p:cNvPr>
            <p:cNvSpPr txBox="1"/>
            <p:nvPr/>
          </p:nvSpPr>
          <p:spPr>
            <a:xfrm>
              <a:off x="6121295" y="-1990985"/>
              <a:ext cx="459410" cy="523220"/>
            </a:xfrm>
            <a:prstGeom prst="rect">
              <a:avLst/>
            </a:prstGeom>
            <a:noFill/>
          </p:spPr>
          <p:txBody>
            <a:bodyPr wrap="square" rtlCol="0">
              <a:spAutoFit/>
            </a:bodyPr>
            <a:lstStyle/>
            <a:p>
              <a:pPr algn="ctr"/>
              <a:r>
                <a:rPr lang="ar-DZ" sz="2800" dirty="0" smtClean="0">
                  <a:solidFill>
                    <a:srgbClr val="8E002F"/>
                  </a:solidFill>
                  <a:effectLst>
                    <a:outerShdw blurRad="38100" dist="38100" dir="2700000" algn="tl">
                      <a:srgbClr val="000000">
                        <a:alpha val="43137"/>
                      </a:srgbClr>
                    </a:outerShdw>
                  </a:effectLst>
                  <a:latin typeface="Al-Jazeera-Arabic-Bold" panose="01000500000000020006" pitchFamily="2" charset="-78"/>
                  <a:cs typeface="Al-Jazeera-Arabic-Bold" panose="01000500000000020006" pitchFamily="2" charset="-78"/>
                </a:rPr>
                <a:t>6</a:t>
              </a:r>
              <a:endParaRPr lang="fr-FR" sz="2800" dirty="0">
                <a:solidFill>
                  <a:srgbClr val="8E002F"/>
                </a:solidFill>
                <a:effectLst>
                  <a:outerShdw blurRad="38100" dist="38100" dir="2700000" algn="tl">
                    <a:srgbClr val="000000">
                      <a:alpha val="43137"/>
                    </a:srgbClr>
                  </a:outerShdw>
                </a:effectLst>
                <a:latin typeface="Al-Jazeera-Arabic-Bold" panose="01000500000000020006" pitchFamily="2" charset="-78"/>
                <a:cs typeface="Al-Jazeera-Arabic-Bold" panose="01000500000000020006" pitchFamily="2" charset="-78"/>
              </a:endParaRPr>
            </a:p>
          </p:txBody>
        </p:sp>
      </p:grpSp>
      <p:sp>
        <p:nvSpPr>
          <p:cNvPr id="78" name="مستطيل: زوايا علوية مستديرة 2">
            <a:extLst>
              <a:ext uri="{FF2B5EF4-FFF2-40B4-BE49-F238E27FC236}">
                <a16:creationId xmlns:a16="http://schemas.microsoft.com/office/drawing/2014/main" xmlns="" id="{98046E36-6404-46B7-B585-CC7E0375675E}"/>
              </a:ext>
            </a:extLst>
          </p:cNvPr>
          <p:cNvSpPr/>
          <p:nvPr/>
        </p:nvSpPr>
        <p:spPr>
          <a:xfrm flipV="1">
            <a:off x="3532400" y="588425"/>
            <a:ext cx="2432482" cy="2556769"/>
          </a:xfrm>
          <a:prstGeom prst="round2SameRect">
            <a:avLst/>
          </a:prstGeom>
          <a:solidFill>
            <a:srgbClr val="00B050"/>
          </a:solidFill>
          <a:ln>
            <a:noFill/>
          </a:ln>
          <a:effectLst>
            <a:outerShdw blurRad="63500" sx="102000" sy="102000" algn="ctr" rotWithShape="0">
              <a:prstClr val="black">
                <a:alpha val="40000"/>
              </a:prstClr>
            </a:outerShdw>
            <a:reflection blurRad="6350" stA="50000" endA="300" endPos="34000" dist="12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0" name="مجموعة 14">
            <a:extLst>
              <a:ext uri="{FF2B5EF4-FFF2-40B4-BE49-F238E27FC236}">
                <a16:creationId xmlns:a16="http://schemas.microsoft.com/office/drawing/2014/main" xmlns="" id="{9E008D5F-ED99-4975-AC56-9BE6366C7A40}"/>
              </a:ext>
            </a:extLst>
          </p:cNvPr>
          <p:cNvGrpSpPr/>
          <p:nvPr/>
        </p:nvGrpSpPr>
        <p:grpSpPr>
          <a:xfrm>
            <a:off x="297603" y="34749"/>
            <a:ext cx="2174866" cy="2881890"/>
            <a:chOff x="5134105" y="1590408"/>
            <a:chExt cx="2174866" cy="3129713"/>
          </a:xfrm>
        </p:grpSpPr>
        <p:sp>
          <p:nvSpPr>
            <p:cNvPr id="81" name="مستطيل 15">
              <a:extLst>
                <a:ext uri="{FF2B5EF4-FFF2-40B4-BE49-F238E27FC236}">
                  <a16:creationId xmlns:a16="http://schemas.microsoft.com/office/drawing/2014/main" xmlns="" id="{A4AB991D-2F72-4BDD-8382-47A211F05E02}"/>
                </a:ext>
              </a:extLst>
            </p:cNvPr>
            <p:cNvSpPr/>
            <p:nvPr/>
          </p:nvSpPr>
          <p:spPr>
            <a:xfrm>
              <a:off x="5134105" y="1665422"/>
              <a:ext cx="2174866" cy="305469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2" name="رسم 16" descr="مخطط دائري">
              <a:extLst>
                <a:ext uri="{FF2B5EF4-FFF2-40B4-BE49-F238E27FC236}">
                  <a16:creationId xmlns:a16="http://schemas.microsoft.com/office/drawing/2014/main" xmlns="" id="{B404F7B6-7A59-455C-8094-E445C50773E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053830" y="4022552"/>
              <a:ext cx="457200" cy="457200"/>
            </a:xfrm>
            <a:prstGeom prst="rect">
              <a:avLst/>
            </a:prstGeom>
          </p:spPr>
        </p:pic>
        <p:sp>
          <p:nvSpPr>
            <p:cNvPr id="83" name="مربع نص 17">
              <a:extLst>
                <a:ext uri="{FF2B5EF4-FFF2-40B4-BE49-F238E27FC236}">
                  <a16:creationId xmlns:a16="http://schemas.microsoft.com/office/drawing/2014/main" xmlns="" id="{3D3F4147-A228-4895-B8E7-49DD08DC5C3E}"/>
                </a:ext>
              </a:extLst>
            </p:cNvPr>
            <p:cNvSpPr txBox="1"/>
            <p:nvPr/>
          </p:nvSpPr>
          <p:spPr>
            <a:xfrm>
              <a:off x="5337613" y="2319258"/>
              <a:ext cx="1838848" cy="401092"/>
            </a:xfrm>
            <a:prstGeom prst="rect">
              <a:avLst/>
            </a:prstGeom>
            <a:noFill/>
          </p:spPr>
          <p:txBody>
            <a:bodyPr wrap="square" rtlCol="0">
              <a:spAutoFit/>
            </a:bodyPr>
            <a:lstStyle/>
            <a:p>
              <a:pPr algn="ctr"/>
              <a:endParaRPr lang="fr-FR" dirty="0">
                <a:solidFill>
                  <a:srgbClr val="220058"/>
                </a:solidFill>
                <a:effectLst>
                  <a:outerShdw blurRad="38100" dist="38100" dir="2700000" algn="tl">
                    <a:srgbClr val="000000">
                      <a:alpha val="43137"/>
                    </a:srgbClr>
                  </a:outerShdw>
                </a:effectLst>
                <a:latin typeface="Al-Jazeera-Arabic-Bold" panose="01000500000000020006" pitchFamily="2" charset="-78"/>
                <a:cs typeface="Al-Jazeera-Arabic-Bold" panose="01000500000000020006" pitchFamily="2" charset="-78"/>
              </a:endParaRPr>
            </a:p>
          </p:txBody>
        </p:sp>
        <p:sp>
          <p:nvSpPr>
            <p:cNvPr id="85" name="مربع نص 19">
              <a:extLst>
                <a:ext uri="{FF2B5EF4-FFF2-40B4-BE49-F238E27FC236}">
                  <a16:creationId xmlns:a16="http://schemas.microsoft.com/office/drawing/2014/main" xmlns="" id="{EC8CB009-F818-43C0-A511-40664DB27E3A}"/>
                </a:ext>
              </a:extLst>
            </p:cNvPr>
            <p:cNvSpPr txBox="1"/>
            <p:nvPr/>
          </p:nvSpPr>
          <p:spPr>
            <a:xfrm>
              <a:off x="5328620" y="1590408"/>
              <a:ext cx="1779941" cy="1504095"/>
            </a:xfrm>
            <a:prstGeom prst="rect">
              <a:avLst/>
            </a:prstGeom>
            <a:noFill/>
          </p:spPr>
          <p:txBody>
            <a:bodyPr wrap="square" rtlCol="0">
              <a:spAutoFit/>
            </a:bodyPr>
            <a:lstStyle/>
            <a:p>
              <a:pPr algn="ctr"/>
              <a:r>
                <a:rPr lang="ar-DZ" sz="2800" dirty="0" smtClean="0">
                  <a:solidFill>
                    <a:srgbClr val="220058"/>
                  </a:solidFill>
                  <a:effectLst>
                    <a:outerShdw blurRad="38100" dist="38100" dir="2700000" algn="tl">
                      <a:srgbClr val="000000">
                        <a:alpha val="43137"/>
                      </a:srgbClr>
                    </a:outerShdw>
                  </a:effectLst>
                  <a:latin typeface="Al-Jazeera-Arabic-Bold" panose="01000500000000020006" pitchFamily="2" charset="-78"/>
                  <a:cs typeface="Al-Jazeera-Arabic-Bold" panose="01000500000000020006" pitchFamily="2" charset="-78"/>
                </a:rPr>
                <a:t>7</a:t>
              </a:r>
            </a:p>
            <a:p>
              <a:pPr algn="ctr"/>
              <a:r>
                <a:rPr lang="ar-DZ" sz="1400" b="1" i="0" dirty="0" smtClean="0">
                  <a:solidFill>
                    <a:schemeClr val="accent3">
                      <a:lumMod val="50000"/>
                    </a:schemeClr>
                  </a:solidFill>
                  <a:effectLst/>
                  <a:latin typeface="Arial" panose="020B0604020202020204" pitchFamily="34" charset="0"/>
                  <a:cs typeface="Arial" panose="020B0604020202020204" pitchFamily="34" charset="0"/>
                </a:rPr>
                <a:t>تاريخ إصدار المعيار</a:t>
              </a:r>
            </a:p>
            <a:p>
              <a:pPr algn="ctr"/>
              <a:endParaRPr lang="ar-DZ" sz="1400" b="1" i="0" dirty="0" smtClean="0">
                <a:solidFill>
                  <a:schemeClr val="accent3">
                    <a:lumMod val="50000"/>
                  </a:schemeClr>
                </a:solidFill>
                <a:effectLst/>
                <a:latin typeface="Arial" panose="020B0604020202020204" pitchFamily="34" charset="0"/>
                <a:cs typeface="Arial" panose="020B0604020202020204" pitchFamily="34" charset="0"/>
              </a:endParaRPr>
            </a:p>
            <a:p>
              <a:pPr algn="ctr"/>
              <a:r>
                <a:rPr lang="ar-DZ" sz="1400" b="1" dirty="0" smtClean="0">
                  <a:solidFill>
                    <a:schemeClr val="tx2"/>
                  </a:solidFill>
                  <a:latin typeface="Arial" panose="020B0604020202020204" pitchFamily="34" charset="0"/>
                  <a:cs typeface="Arial" panose="020B0604020202020204" pitchFamily="34" charset="0"/>
                </a:rPr>
                <a:t> 20/05/2004</a:t>
              </a:r>
              <a:br>
                <a:rPr lang="ar-DZ" sz="1400" b="1" dirty="0" smtClean="0">
                  <a:solidFill>
                    <a:schemeClr val="tx2"/>
                  </a:solidFill>
                  <a:latin typeface="Arial" panose="020B0604020202020204" pitchFamily="34" charset="0"/>
                  <a:cs typeface="Arial" panose="020B0604020202020204" pitchFamily="34" charset="0"/>
                </a:rPr>
              </a:br>
              <a:endParaRPr lang="fr-FR" sz="1400" b="1" dirty="0" smtClean="0">
                <a:solidFill>
                  <a:schemeClr val="tx2"/>
                </a:solidFill>
                <a:latin typeface="Arial" panose="020B0604020202020204" pitchFamily="34" charset="0"/>
                <a:cs typeface="Arial" panose="020B0604020202020204" pitchFamily="34" charset="0"/>
              </a:endParaRPr>
            </a:p>
          </p:txBody>
        </p:sp>
      </p:grpSp>
      <p:sp>
        <p:nvSpPr>
          <p:cNvPr id="86" name="مستطيل: زوايا علوية مستديرة 20">
            <a:extLst>
              <a:ext uri="{FF2B5EF4-FFF2-40B4-BE49-F238E27FC236}">
                <a16:creationId xmlns:a16="http://schemas.microsoft.com/office/drawing/2014/main" xmlns="" id="{B9980490-3676-4997-89C4-082E65BA1379}"/>
              </a:ext>
            </a:extLst>
          </p:cNvPr>
          <p:cNvSpPr/>
          <p:nvPr/>
        </p:nvSpPr>
        <p:spPr>
          <a:xfrm flipV="1">
            <a:off x="192606" y="436045"/>
            <a:ext cx="2432482" cy="2556769"/>
          </a:xfrm>
          <a:prstGeom prst="round2SameRect">
            <a:avLst/>
          </a:prstGeom>
          <a:solidFill>
            <a:schemeClr val="accent4">
              <a:lumMod val="50000"/>
            </a:schemeClr>
          </a:solidFill>
          <a:ln>
            <a:noFill/>
          </a:ln>
          <a:effectLst>
            <a:outerShdw blurRad="63500" sx="102000" sy="102000" algn="ctr" rotWithShape="0">
              <a:prstClr val="black">
                <a:alpha val="40000"/>
              </a:prstClr>
            </a:outerShdw>
            <a:reflection blurRad="6350" stA="50000" endA="300" endPos="34000" dist="12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مستطيل: زوايا مستديرة 45">
            <a:extLst>
              <a:ext uri="{FF2B5EF4-FFF2-40B4-BE49-F238E27FC236}">
                <a16:creationId xmlns:a16="http://schemas.microsoft.com/office/drawing/2014/main" xmlns="" id="{C750AE2A-3A70-4E99-8DBB-FE3E687D5E47}"/>
              </a:ext>
            </a:extLst>
          </p:cNvPr>
          <p:cNvSpPr/>
          <p:nvPr/>
        </p:nvSpPr>
        <p:spPr>
          <a:xfrm>
            <a:off x="3789248" y="1517612"/>
            <a:ext cx="1838848" cy="757111"/>
          </a:xfrm>
          <a:prstGeom prst="roundRect">
            <a:avLst/>
          </a:prstGeom>
          <a:solidFill>
            <a:srgbClr val="FF5400"/>
          </a:solidFill>
          <a:ln>
            <a:solidFill>
              <a:schemeClr val="bg1"/>
            </a:solid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MA" dirty="0">
                <a:latin typeface="Al-Jazeera-Arabic-Bold" panose="01000500000000020006" pitchFamily="2" charset="-78"/>
                <a:cs typeface="Al-Jazeera-Arabic-Bold" panose="01000500000000020006" pitchFamily="2" charset="-78"/>
              </a:rPr>
              <a:t>العنصر الرابع</a:t>
            </a:r>
            <a:endParaRPr lang="fr-FR" dirty="0">
              <a:latin typeface="Al-Jazeera-Arabic-Bold" panose="01000500000000020006" pitchFamily="2" charset="-78"/>
              <a:cs typeface="Al-Jazeera-Arabic-Bold" panose="01000500000000020006" pitchFamily="2" charset="-78"/>
            </a:endParaRPr>
          </a:p>
        </p:txBody>
      </p:sp>
      <p:sp>
        <p:nvSpPr>
          <p:cNvPr id="90" name="مستطيل: زوايا علوية مستديرة 21">
            <a:extLst>
              <a:ext uri="{FF2B5EF4-FFF2-40B4-BE49-F238E27FC236}">
                <a16:creationId xmlns:a16="http://schemas.microsoft.com/office/drawing/2014/main" xmlns="" id="{8019ED93-8FCE-4010-9956-42B5C152D10C}"/>
              </a:ext>
            </a:extLst>
          </p:cNvPr>
          <p:cNvSpPr/>
          <p:nvPr/>
        </p:nvSpPr>
        <p:spPr>
          <a:xfrm flipV="1">
            <a:off x="306596" y="899297"/>
            <a:ext cx="2174866" cy="2285992"/>
          </a:xfrm>
          <a:prstGeom prst="round2SameRect">
            <a:avLst/>
          </a:prstGeom>
          <a:solidFill>
            <a:schemeClr val="accent3">
              <a:lumMod val="60000"/>
              <a:lumOff val="40000"/>
            </a:schemeClr>
          </a:solid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91" name="مستطيل: زوايا علوية مستديرة 39">
            <a:extLst>
              <a:ext uri="{FF2B5EF4-FFF2-40B4-BE49-F238E27FC236}">
                <a16:creationId xmlns:a16="http://schemas.microsoft.com/office/drawing/2014/main" xmlns="" id="{5E1DD77C-F0DE-484E-89F8-2779734FC2FD}"/>
              </a:ext>
            </a:extLst>
          </p:cNvPr>
          <p:cNvSpPr/>
          <p:nvPr/>
        </p:nvSpPr>
        <p:spPr>
          <a:xfrm flipV="1">
            <a:off x="3674200" y="929333"/>
            <a:ext cx="2174866" cy="2285992"/>
          </a:xfrm>
          <a:prstGeom prst="round2SameRect">
            <a:avLst/>
          </a:prstGeom>
          <a:solidFill>
            <a:schemeClr val="accent2">
              <a:lumMod val="40000"/>
              <a:lumOff val="60000"/>
            </a:schemeClr>
          </a:solid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92" name="مستطيل: زوايا مستديرة 45">
            <a:extLst>
              <a:ext uri="{FF2B5EF4-FFF2-40B4-BE49-F238E27FC236}">
                <a16:creationId xmlns:a16="http://schemas.microsoft.com/office/drawing/2014/main" xmlns="" id="{C750AE2A-3A70-4E99-8DBB-FE3E687D5E47}"/>
              </a:ext>
            </a:extLst>
          </p:cNvPr>
          <p:cNvSpPr/>
          <p:nvPr/>
        </p:nvSpPr>
        <p:spPr>
          <a:xfrm>
            <a:off x="3858921" y="1619906"/>
            <a:ext cx="1838848" cy="757111"/>
          </a:xfrm>
          <a:prstGeom prst="roundRect">
            <a:avLst/>
          </a:prstGeom>
          <a:solidFill>
            <a:schemeClr val="accent2">
              <a:lumMod val="60000"/>
              <a:lumOff val="40000"/>
            </a:schemeClr>
          </a:solidFill>
          <a:ln>
            <a:solidFill>
              <a:schemeClr val="bg1"/>
            </a:solid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MA" dirty="0">
                <a:latin typeface="Al-Jazeera-Arabic-Bold" panose="01000500000000020006" pitchFamily="2" charset="-78"/>
                <a:cs typeface="Al-Jazeera-Arabic-Bold" panose="01000500000000020006" pitchFamily="2" charset="-78"/>
              </a:rPr>
              <a:t>العنصر </a:t>
            </a:r>
            <a:r>
              <a:rPr lang="ar-DZ" dirty="0" smtClean="0">
                <a:latin typeface="Al-Jazeera-Arabic-Bold" panose="01000500000000020006" pitchFamily="2" charset="-78"/>
                <a:cs typeface="Al-Jazeera-Arabic-Bold" panose="01000500000000020006" pitchFamily="2" charset="-78"/>
              </a:rPr>
              <a:t>السادس</a:t>
            </a:r>
            <a:endParaRPr lang="fr-FR" dirty="0">
              <a:latin typeface="Al-Jazeera-Arabic-Bold" panose="01000500000000020006" pitchFamily="2" charset="-78"/>
              <a:cs typeface="Al-Jazeera-Arabic-Bold" panose="01000500000000020006" pitchFamily="2" charset="-78"/>
            </a:endParaRPr>
          </a:p>
        </p:txBody>
      </p:sp>
      <p:sp>
        <p:nvSpPr>
          <p:cNvPr id="93" name="مستطيل: زوايا مستديرة 45">
            <a:extLst>
              <a:ext uri="{FF2B5EF4-FFF2-40B4-BE49-F238E27FC236}">
                <a16:creationId xmlns:a16="http://schemas.microsoft.com/office/drawing/2014/main" xmlns="" id="{C750AE2A-3A70-4E99-8DBB-FE3E687D5E47}"/>
              </a:ext>
            </a:extLst>
          </p:cNvPr>
          <p:cNvSpPr/>
          <p:nvPr/>
        </p:nvSpPr>
        <p:spPr>
          <a:xfrm>
            <a:off x="457277" y="1498621"/>
            <a:ext cx="1838848" cy="757111"/>
          </a:xfrm>
          <a:prstGeom prst="roundRect">
            <a:avLst/>
          </a:prstGeom>
          <a:solidFill>
            <a:schemeClr val="accent3">
              <a:lumMod val="75000"/>
            </a:schemeClr>
          </a:solidFill>
          <a:ln>
            <a:solidFill>
              <a:schemeClr val="bg1"/>
            </a:solid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MA" dirty="0">
                <a:latin typeface="Al-Jazeera-Arabic-Bold" panose="01000500000000020006" pitchFamily="2" charset="-78"/>
                <a:cs typeface="Al-Jazeera-Arabic-Bold" panose="01000500000000020006" pitchFamily="2" charset="-78"/>
              </a:rPr>
              <a:t>العنصر </a:t>
            </a:r>
            <a:r>
              <a:rPr lang="ar-DZ" dirty="0" smtClean="0">
                <a:latin typeface="Al-Jazeera-Arabic-Bold" panose="01000500000000020006" pitchFamily="2" charset="-78"/>
                <a:cs typeface="Al-Jazeera-Arabic-Bold" panose="01000500000000020006" pitchFamily="2" charset="-78"/>
              </a:rPr>
              <a:t>السابع</a:t>
            </a:r>
            <a:endParaRPr lang="fr-FR" dirty="0">
              <a:latin typeface="Al-Jazeera-Arabic-Bold" panose="01000500000000020006" pitchFamily="2" charset="-78"/>
              <a:cs typeface="Al-Jazeera-Arabic-Bold" panose="01000500000000020006" pitchFamily="2" charset="-78"/>
            </a:endParaRPr>
          </a:p>
        </p:txBody>
      </p:sp>
      <p:sp>
        <p:nvSpPr>
          <p:cNvPr id="2" name="Flèche vers le bas 1"/>
          <p:cNvSpPr/>
          <p:nvPr/>
        </p:nvSpPr>
        <p:spPr>
          <a:xfrm>
            <a:off x="12192000" y="3681596"/>
            <a:ext cx="45719" cy="45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ZoneTexte 40"/>
          <p:cNvSpPr txBox="1"/>
          <p:nvPr/>
        </p:nvSpPr>
        <p:spPr>
          <a:xfrm>
            <a:off x="9838817" y="328007"/>
            <a:ext cx="2151158"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ar-DZ" b="1" dirty="0" smtClean="0">
                <a:latin typeface="Arial" panose="020B0604020202020204" pitchFamily="34" charset="0"/>
                <a:cs typeface="Arial" panose="020B0604020202020204" pitchFamily="34" charset="0"/>
              </a:rPr>
              <a:t>معيار 20</a:t>
            </a:r>
            <a:endParaRPr lang="ar-DZ" b="1" dirty="0">
              <a:solidFill>
                <a:schemeClr val="accent3">
                  <a:lumMod val="50000"/>
                </a:schemeClr>
              </a:solidFill>
              <a:latin typeface="Arial" panose="020B0604020202020204" pitchFamily="34" charset="0"/>
              <a:cs typeface="Arial" panose="020B0604020202020204" pitchFamily="34" charset="0"/>
            </a:endParaRPr>
          </a:p>
          <a:p>
            <a:pPr algn="ctr"/>
            <a:r>
              <a:rPr lang="ar-DZ" b="1" dirty="0">
                <a:latin typeface="Arial" panose="020B0604020202020204" pitchFamily="34" charset="0"/>
                <a:cs typeface="Arial" panose="020B0604020202020204" pitchFamily="34" charset="0"/>
              </a:rPr>
              <a:t>بيوع السلع في الأسواق المنظمة</a:t>
            </a:r>
            <a:endParaRPr lang="ar-DZ" b="1" i="0" dirty="0" smtClean="0">
              <a:solidFill>
                <a:schemeClr val="accent3">
                  <a:lumMod val="50000"/>
                </a:schemeClr>
              </a:solidFill>
              <a:effectLst/>
              <a:latin typeface="Arial" panose="020B0604020202020204" pitchFamily="34" charset="0"/>
              <a:cs typeface="Arial" panose="020B0604020202020204" pitchFamily="34" charset="0"/>
            </a:endParaRP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362776360"/>
      </p:ext>
    </p:extLst>
  </p:cSld>
  <p:clrMapOvr>
    <a:masterClrMapping/>
  </p:clrMapOvr>
  <mc:AlternateContent xmlns:mc="http://schemas.openxmlformats.org/markup-compatibility/2006" xmlns:p14="http://schemas.microsoft.com/office/powerpoint/2010/main">
    <mc:Choice Requires="p14">
      <p:transition spd="slow" p14:dur="2000" advTm="403279"/>
    </mc:Choice>
    <mc:Fallback xmlns="">
      <p:transition spd="slow" advTm="403279"/>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64" presetClass="path" presetSubtype="0" fill="hold" nodeType="clickEffect" p14:presetBounceEnd="15000">
                                      <p:stCondLst>
                                        <p:cond delay="0"/>
                                      </p:stCondLst>
                                      <p:childTnLst>
                                        <p:animMotion origin="layout" path="M -3.95833E-6 -2.59259E-6 L -3.95833E-6 -0.3037 " pathEditMode="relative" rAng="0" ptsTypes="AA" p14:bounceEnd="15000">
                                          <p:cBhvr>
                                            <p:cTn id="10" dur="1500" fill="hold"/>
                                            <p:tgtEl>
                                              <p:spTgt spid="15"/>
                                            </p:tgtEl>
                                            <p:attrNameLst>
                                              <p:attrName>ppt_x</p:attrName>
                                              <p:attrName>ppt_y</p:attrName>
                                            </p:attrNameLst>
                                          </p:cBhvr>
                                          <p:rCtr x="0" y="-15185"/>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fill="hold" nodeType="clickEffect" p14:presetBounceEnd="15000">
                                      <p:stCondLst>
                                        <p:cond delay="0"/>
                                      </p:stCondLst>
                                      <p:childTnLst>
                                        <p:animMotion origin="layout" path="M -4.58333E-6 -3.7037E-6 L -4.58333E-6 -0.3037 " pathEditMode="relative" rAng="0" ptsTypes="AA" p14:bounceEnd="15000">
                                          <p:cBhvr>
                                            <p:cTn id="14" dur="1500" fill="hold"/>
                                            <p:tgtEl>
                                              <p:spTgt spid="12"/>
                                            </p:tgtEl>
                                            <p:attrNameLst>
                                              <p:attrName>ppt_x</p:attrName>
                                              <p:attrName>ppt_y</p:attrName>
                                            </p:attrNameLst>
                                          </p:cBhvr>
                                          <p:rCtr x="0" y="-15185"/>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fill="hold" nodeType="clickEffect" p14:presetBounceEnd="15000">
                                      <p:stCondLst>
                                        <p:cond delay="0"/>
                                      </p:stCondLst>
                                      <p:childTnLst>
                                        <p:animMotion origin="layout" path="M 1.875E-6 2.59259E-6 L 1.875E-6 -0.30371 " pathEditMode="relative" rAng="0" ptsTypes="AA" p14:bounceEnd="15000">
                                          <p:cBhvr>
                                            <p:cTn id="18" dur="1500" fill="hold"/>
                                            <p:tgtEl>
                                              <p:spTgt spid="24"/>
                                            </p:tgtEl>
                                            <p:attrNameLst>
                                              <p:attrName>ppt_x</p:attrName>
                                              <p:attrName>ppt_y</p:attrName>
                                            </p:attrNameLst>
                                          </p:cBhvr>
                                          <p:rCtr x="0" y="-15185"/>
                                        </p:animMotion>
                                      </p:childTnLst>
                                    </p:cTn>
                                  </p:par>
                                </p:childTnLst>
                              </p:cTn>
                            </p:par>
                          </p:childTnLst>
                        </p:cTn>
                      </p:par>
                      <p:par>
                        <p:cTn id="19" fill="hold">
                          <p:stCondLst>
                            <p:cond delay="indefinite"/>
                          </p:stCondLst>
                          <p:childTnLst>
                            <p:par>
                              <p:cTn id="20" fill="hold">
                                <p:stCondLst>
                                  <p:cond delay="0"/>
                                </p:stCondLst>
                                <p:childTnLst>
                                  <p:par>
                                    <p:cTn id="21" presetID="64" presetClass="path" presetSubtype="0" fill="hold" nodeType="clickEffect" p14:presetBounceEnd="15000">
                                      <p:stCondLst>
                                        <p:cond delay="0"/>
                                      </p:stCondLst>
                                      <p:childTnLst>
                                        <p:animMotion origin="layout" path="M 2.5E-6 -3.7037E-6 L 2.5E-6 -0.3037 " pathEditMode="relative" rAng="0" ptsTypes="AA" p14:bounceEnd="15000">
                                          <p:cBhvr>
                                            <p:cTn id="22" dur="1500" fill="hold"/>
                                            <p:tgtEl>
                                              <p:spTgt spid="33"/>
                                            </p:tgtEl>
                                            <p:attrNameLst>
                                              <p:attrName>ppt_x</p:attrName>
                                              <p:attrName>ppt_y</p:attrName>
                                            </p:attrNameLst>
                                          </p:cBhvr>
                                          <p:rCtr x="0" y="-15185"/>
                                        </p:animMotion>
                                      </p:childTnLst>
                                    </p:cTn>
                                  </p:par>
                                </p:childTnLst>
                              </p:cTn>
                            </p:par>
                          </p:childTnLst>
                        </p:cTn>
                      </p:par>
                      <p:par>
                        <p:cTn id="23" fill="hold">
                          <p:stCondLst>
                            <p:cond delay="indefinite"/>
                          </p:stCondLst>
                          <p:childTnLst>
                            <p:par>
                              <p:cTn id="24" fill="hold">
                                <p:stCondLst>
                                  <p:cond delay="0"/>
                                </p:stCondLst>
                                <p:childTnLst>
                                  <p:par>
                                    <p:cTn id="25" presetID="64" presetClass="path" presetSubtype="0" fill="hold" nodeType="clickEffect" p14:presetBounceEnd="15000">
                                      <p:stCondLst>
                                        <p:cond delay="0"/>
                                      </p:stCondLst>
                                      <p:childTnLst>
                                        <p:animMotion origin="layout" path="M 1.875E-6 1.85185E-6 L 1.875E-6 -0.30371 " pathEditMode="relative" rAng="0" ptsTypes="AA" p14:bounceEnd="15000">
                                          <p:cBhvr>
                                            <p:cTn id="26" dur="1500" fill="hold"/>
                                            <p:tgtEl>
                                              <p:spTgt spid="54"/>
                                            </p:tgtEl>
                                            <p:attrNameLst>
                                              <p:attrName>ppt_x</p:attrName>
                                              <p:attrName>ppt_y</p:attrName>
                                            </p:attrNameLst>
                                          </p:cBhvr>
                                          <p:rCtr x="0" y="-15185"/>
                                        </p:animMotion>
                                      </p:childTnLst>
                                    </p:cTn>
                                  </p:par>
                                </p:childTnLst>
                              </p:cTn>
                            </p:par>
                          </p:childTnLst>
                        </p:cTn>
                      </p:par>
                      <p:par>
                        <p:cTn id="27" fill="hold">
                          <p:stCondLst>
                            <p:cond delay="indefinite"/>
                          </p:stCondLst>
                          <p:childTnLst>
                            <p:par>
                              <p:cTn id="28" fill="hold">
                                <p:stCondLst>
                                  <p:cond delay="0"/>
                                </p:stCondLst>
                                <p:childTnLst>
                                  <p:par>
                                    <p:cTn id="29" presetID="64" presetClass="path" presetSubtype="0" fill="hold" nodeType="clickEffect" p14:presetBounceEnd="15000">
                                      <p:stCondLst>
                                        <p:cond delay="0"/>
                                      </p:stCondLst>
                                      <p:childTnLst>
                                        <p:animMotion origin="layout" path="M -8.33333E-7 0 L -8.33333E-7 -0.3037 " pathEditMode="relative" rAng="0" ptsTypes="AA" p14:bounceEnd="15000">
                                          <p:cBhvr>
                                            <p:cTn id="30" dur="1500" fill="hold"/>
                                            <p:tgtEl>
                                              <p:spTgt spid="72"/>
                                            </p:tgtEl>
                                            <p:attrNameLst>
                                              <p:attrName>ppt_x</p:attrName>
                                              <p:attrName>ppt_y</p:attrName>
                                            </p:attrNameLst>
                                          </p:cBhvr>
                                          <p:rCtr x="0" y="-15185"/>
                                        </p:animMotion>
                                      </p:childTnLst>
                                    </p:cTn>
                                  </p:par>
                                </p:childTnLst>
                              </p:cTn>
                            </p:par>
                          </p:childTnLst>
                        </p:cTn>
                      </p:par>
                      <p:par>
                        <p:cTn id="31" fill="hold">
                          <p:stCondLst>
                            <p:cond delay="indefinite"/>
                          </p:stCondLst>
                          <p:childTnLst>
                            <p:par>
                              <p:cTn id="32" fill="hold">
                                <p:stCondLst>
                                  <p:cond delay="0"/>
                                </p:stCondLst>
                                <p:childTnLst>
                                  <p:par>
                                    <p:cTn id="33" presetID="64" presetClass="path" presetSubtype="0" fill="hold" nodeType="clickEffect" p14:presetBounceEnd="15000">
                                      <p:stCondLst>
                                        <p:cond delay="0"/>
                                      </p:stCondLst>
                                      <p:childTnLst>
                                        <p:animMotion origin="layout" path="M -1.66667E-6 3.7037E-6 L -1.66667E-6 -0.30371 " pathEditMode="relative" rAng="0" ptsTypes="AA" p14:bounceEnd="15000">
                                          <p:cBhvr>
                                            <p:cTn id="34" dur="1500" fill="hold"/>
                                            <p:tgtEl>
                                              <p:spTgt spid="80"/>
                                            </p:tgtEl>
                                            <p:attrNameLst>
                                              <p:attrName>ppt_x</p:attrName>
                                              <p:attrName>ppt_y</p:attrName>
                                            </p:attrNameLst>
                                          </p:cBhvr>
                                          <p:rCtr x="0" y="-15185"/>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64" presetClass="path" presetSubtype="0" fill="hold" nodeType="clickEffect">
                                      <p:stCondLst>
                                        <p:cond delay="0"/>
                                      </p:stCondLst>
                                      <p:childTnLst>
                                        <p:animMotion origin="layout" path="M -3.95833E-6 -2.59259E-6 L -3.95833E-6 -0.3037 " pathEditMode="relative" rAng="0" ptsTypes="AA">
                                          <p:cBhvr>
                                            <p:cTn id="10" dur="1500" fill="hold"/>
                                            <p:tgtEl>
                                              <p:spTgt spid="15"/>
                                            </p:tgtEl>
                                            <p:attrNameLst>
                                              <p:attrName>ppt_x</p:attrName>
                                              <p:attrName>ppt_y</p:attrName>
                                            </p:attrNameLst>
                                          </p:cBhvr>
                                          <p:rCtr x="0" y="-15185"/>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fill="hold" nodeType="clickEffect">
                                      <p:stCondLst>
                                        <p:cond delay="0"/>
                                      </p:stCondLst>
                                      <p:childTnLst>
                                        <p:animMotion origin="layout" path="M -4.58333E-6 -3.7037E-6 L -4.58333E-6 -0.3037 " pathEditMode="relative" rAng="0" ptsTypes="AA">
                                          <p:cBhvr>
                                            <p:cTn id="14" dur="1500" fill="hold"/>
                                            <p:tgtEl>
                                              <p:spTgt spid="12"/>
                                            </p:tgtEl>
                                            <p:attrNameLst>
                                              <p:attrName>ppt_x</p:attrName>
                                              <p:attrName>ppt_y</p:attrName>
                                            </p:attrNameLst>
                                          </p:cBhvr>
                                          <p:rCtr x="0" y="-15185"/>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fill="hold" nodeType="clickEffect">
                                      <p:stCondLst>
                                        <p:cond delay="0"/>
                                      </p:stCondLst>
                                      <p:childTnLst>
                                        <p:animMotion origin="layout" path="M 1.875E-6 2.59259E-6 L 1.875E-6 -0.30371 " pathEditMode="relative" rAng="0" ptsTypes="AA">
                                          <p:cBhvr>
                                            <p:cTn id="18" dur="1500" fill="hold"/>
                                            <p:tgtEl>
                                              <p:spTgt spid="24"/>
                                            </p:tgtEl>
                                            <p:attrNameLst>
                                              <p:attrName>ppt_x</p:attrName>
                                              <p:attrName>ppt_y</p:attrName>
                                            </p:attrNameLst>
                                          </p:cBhvr>
                                          <p:rCtr x="0" y="-15185"/>
                                        </p:animMotion>
                                      </p:childTnLst>
                                    </p:cTn>
                                  </p:par>
                                </p:childTnLst>
                              </p:cTn>
                            </p:par>
                          </p:childTnLst>
                        </p:cTn>
                      </p:par>
                      <p:par>
                        <p:cTn id="19" fill="hold">
                          <p:stCondLst>
                            <p:cond delay="indefinite"/>
                          </p:stCondLst>
                          <p:childTnLst>
                            <p:par>
                              <p:cTn id="20" fill="hold">
                                <p:stCondLst>
                                  <p:cond delay="0"/>
                                </p:stCondLst>
                                <p:childTnLst>
                                  <p:par>
                                    <p:cTn id="21" presetID="64" presetClass="path" presetSubtype="0" fill="hold" nodeType="clickEffect">
                                      <p:stCondLst>
                                        <p:cond delay="0"/>
                                      </p:stCondLst>
                                      <p:childTnLst>
                                        <p:animMotion origin="layout" path="M 2.5E-6 -3.7037E-6 L 2.5E-6 -0.3037 " pathEditMode="relative" rAng="0" ptsTypes="AA">
                                          <p:cBhvr>
                                            <p:cTn id="22" dur="1500" fill="hold"/>
                                            <p:tgtEl>
                                              <p:spTgt spid="33"/>
                                            </p:tgtEl>
                                            <p:attrNameLst>
                                              <p:attrName>ppt_x</p:attrName>
                                              <p:attrName>ppt_y</p:attrName>
                                            </p:attrNameLst>
                                          </p:cBhvr>
                                          <p:rCtr x="0" y="-15185"/>
                                        </p:animMotion>
                                      </p:childTnLst>
                                    </p:cTn>
                                  </p:par>
                                </p:childTnLst>
                              </p:cTn>
                            </p:par>
                          </p:childTnLst>
                        </p:cTn>
                      </p:par>
                      <p:par>
                        <p:cTn id="23" fill="hold">
                          <p:stCondLst>
                            <p:cond delay="indefinite"/>
                          </p:stCondLst>
                          <p:childTnLst>
                            <p:par>
                              <p:cTn id="24" fill="hold">
                                <p:stCondLst>
                                  <p:cond delay="0"/>
                                </p:stCondLst>
                                <p:childTnLst>
                                  <p:par>
                                    <p:cTn id="25" presetID="64" presetClass="path" presetSubtype="0" fill="hold" nodeType="clickEffect">
                                      <p:stCondLst>
                                        <p:cond delay="0"/>
                                      </p:stCondLst>
                                      <p:childTnLst>
                                        <p:animMotion origin="layout" path="M 1.875E-6 1.85185E-6 L 1.875E-6 -0.30371 " pathEditMode="relative" rAng="0" ptsTypes="AA">
                                          <p:cBhvr>
                                            <p:cTn id="26" dur="1500" fill="hold"/>
                                            <p:tgtEl>
                                              <p:spTgt spid="54"/>
                                            </p:tgtEl>
                                            <p:attrNameLst>
                                              <p:attrName>ppt_x</p:attrName>
                                              <p:attrName>ppt_y</p:attrName>
                                            </p:attrNameLst>
                                          </p:cBhvr>
                                          <p:rCtr x="0" y="-15185"/>
                                        </p:animMotion>
                                      </p:childTnLst>
                                    </p:cTn>
                                  </p:par>
                                </p:childTnLst>
                              </p:cTn>
                            </p:par>
                          </p:childTnLst>
                        </p:cTn>
                      </p:par>
                      <p:par>
                        <p:cTn id="27" fill="hold">
                          <p:stCondLst>
                            <p:cond delay="indefinite"/>
                          </p:stCondLst>
                          <p:childTnLst>
                            <p:par>
                              <p:cTn id="28" fill="hold">
                                <p:stCondLst>
                                  <p:cond delay="0"/>
                                </p:stCondLst>
                                <p:childTnLst>
                                  <p:par>
                                    <p:cTn id="29" presetID="64" presetClass="path" presetSubtype="0" fill="hold" nodeType="clickEffect">
                                      <p:stCondLst>
                                        <p:cond delay="0"/>
                                      </p:stCondLst>
                                      <p:childTnLst>
                                        <p:animMotion origin="layout" path="M -8.33333E-7 0 L -8.33333E-7 -0.3037 " pathEditMode="relative" rAng="0" ptsTypes="AA">
                                          <p:cBhvr>
                                            <p:cTn id="30" dur="1500" fill="hold"/>
                                            <p:tgtEl>
                                              <p:spTgt spid="72"/>
                                            </p:tgtEl>
                                            <p:attrNameLst>
                                              <p:attrName>ppt_x</p:attrName>
                                              <p:attrName>ppt_y</p:attrName>
                                            </p:attrNameLst>
                                          </p:cBhvr>
                                          <p:rCtr x="0" y="-15185"/>
                                        </p:animMotion>
                                      </p:childTnLst>
                                    </p:cTn>
                                  </p:par>
                                </p:childTnLst>
                              </p:cTn>
                            </p:par>
                          </p:childTnLst>
                        </p:cTn>
                      </p:par>
                      <p:par>
                        <p:cTn id="31" fill="hold">
                          <p:stCondLst>
                            <p:cond delay="indefinite"/>
                          </p:stCondLst>
                          <p:childTnLst>
                            <p:par>
                              <p:cTn id="32" fill="hold">
                                <p:stCondLst>
                                  <p:cond delay="0"/>
                                </p:stCondLst>
                                <p:childTnLst>
                                  <p:par>
                                    <p:cTn id="33" presetID="64" presetClass="path" presetSubtype="0" fill="hold" nodeType="clickEffect">
                                      <p:stCondLst>
                                        <p:cond delay="0"/>
                                      </p:stCondLst>
                                      <p:childTnLst>
                                        <p:animMotion origin="layout" path="M -1.66667E-6 3.7037E-6 L -1.66667E-6 -0.30371 " pathEditMode="relative" rAng="0" ptsTypes="AA">
                                          <p:cBhvr>
                                            <p:cTn id="34" dur="1500" fill="hold"/>
                                            <p:tgtEl>
                                              <p:spTgt spid="80"/>
                                            </p:tgtEl>
                                            <p:attrNameLst>
                                              <p:attrName>ppt_x</p:attrName>
                                              <p:attrName>ppt_y</p:attrName>
                                            </p:attrNameLst>
                                          </p:cBhvr>
                                          <p:rCtr x="0" y="-15185"/>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 name="مجموعة 111">
            <a:extLst>
              <a:ext uri="{FF2B5EF4-FFF2-40B4-BE49-F238E27FC236}">
                <a16:creationId xmlns:a16="http://schemas.microsoft.com/office/drawing/2014/main" xmlns="" id="{C9324546-3FDB-44CB-943B-E4F8633E84FC}"/>
              </a:ext>
            </a:extLst>
          </p:cNvPr>
          <p:cNvGrpSpPr/>
          <p:nvPr/>
        </p:nvGrpSpPr>
        <p:grpSpPr>
          <a:xfrm>
            <a:off x="180622" y="76199"/>
            <a:ext cx="3603109" cy="4710247"/>
            <a:chOff x="987844" y="76200"/>
            <a:chExt cx="4022484" cy="4693459"/>
          </a:xfrm>
        </p:grpSpPr>
        <p:grpSp>
          <p:nvGrpSpPr>
            <p:cNvPr id="2" name="مجموعة 1">
              <a:extLst>
                <a:ext uri="{FF2B5EF4-FFF2-40B4-BE49-F238E27FC236}">
                  <a16:creationId xmlns:a16="http://schemas.microsoft.com/office/drawing/2014/main" xmlns="" id="{5BB9D348-622F-45EA-BEA8-F33C5AE714BE}"/>
                </a:ext>
              </a:extLst>
            </p:cNvPr>
            <p:cNvGrpSpPr/>
            <p:nvPr/>
          </p:nvGrpSpPr>
          <p:grpSpPr>
            <a:xfrm>
              <a:off x="987844" y="76200"/>
              <a:ext cx="4022484" cy="4693459"/>
              <a:chOff x="1328427" y="11524"/>
              <a:chExt cx="4022484" cy="4693459"/>
            </a:xfrm>
          </p:grpSpPr>
          <p:sp>
            <p:nvSpPr>
              <p:cNvPr id="3" name="مستطيل 2">
                <a:extLst>
                  <a:ext uri="{FF2B5EF4-FFF2-40B4-BE49-F238E27FC236}">
                    <a16:creationId xmlns:a16="http://schemas.microsoft.com/office/drawing/2014/main" xmlns="" id="{2142D807-41B7-4EB2-AF18-356CF8163B05}"/>
                  </a:ext>
                </a:extLst>
              </p:cNvPr>
              <p:cNvSpPr/>
              <p:nvPr/>
            </p:nvSpPr>
            <p:spPr>
              <a:xfrm rot="18584883">
                <a:off x="1941335" y="1295407"/>
                <a:ext cx="3983842" cy="2835310"/>
              </a:xfrm>
              <a:prstGeom prst="rect">
                <a:avLst/>
              </a:prstGeom>
              <a:gradFill flip="none" rotWithShape="1">
                <a:gsLst>
                  <a:gs pos="100000">
                    <a:srgbClr val="D9D9D9">
                      <a:alpha val="0"/>
                    </a:srgbClr>
                  </a:gs>
                  <a:gs pos="14000">
                    <a:schemeClr val="tx1">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مستطيل: زوايا مستديرة 3">
                <a:extLst>
                  <a:ext uri="{FF2B5EF4-FFF2-40B4-BE49-F238E27FC236}">
                    <a16:creationId xmlns:a16="http://schemas.microsoft.com/office/drawing/2014/main" xmlns="" id="{667CB33A-3796-4CE4-981A-11A3339E266A}"/>
                  </a:ext>
                </a:extLst>
              </p:cNvPr>
              <p:cNvSpPr/>
              <p:nvPr/>
            </p:nvSpPr>
            <p:spPr>
              <a:xfrm>
                <a:off x="1483831" y="241549"/>
                <a:ext cx="2695575" cy="3152775"/>
              </a:xfrm>
              <a:prstGeom prst="roundRect">
                <a:avLst>
                  <a:gd name="adj" fmla="val 677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شكل حر: شكل 4">
                <a:extLst>
                  <a:ext uri="{FF2B5EF4-FFF2-40B4-BE49-F238E27FC236}">
                    <a16:creationId xmlns:a16="http://schemas.microsoft.com/office/drawing/2014/main" xmlns="" id="{A1507320-BBEE-40A2-B8C8-79ED35F2E864}"/>
                  </a:ext>
                </a:extLst>
              </p:cNvPr>
              <p:cNvSpPr/>
              <p:nvPr/>
            </p:nvSpPr>
            <p:spPr>
              <a:xfrm>
                <a:off x="1541411" y="262042"/>
                <a:ext cx="2695575" cy="3152775"/>
              </a:xfrm>
              <a:custGeom>
                <a:avLst/>
                <a:gdLst>
                  <a:gd name="connsiteX0" fmla="*/ 1200600 w 2695575"/>
                  <a:gd name="connsiteY0" fmla="*/ 0 h 3152775"/>
                  <a:gd name="connsiteX1" fmla="*/ 2513004 w 2695575"/>
                  <a:gd name="connsiteY1" fmla="*/ 0 h 3152775"/>
                  <a:gd name="connsiteX2" fmla="*/ 2695575 w 2695575"/>
                  <a:gd name="connsiteY2" fmla="*/ 182571 h 3152775"/>
                  <a:gd name="connsiteX3" fmla="*/ 2695575 w 2695575"/>
                  <a:gd name="connsiteY3" fmla="*/ 2970204 h 3152775"/>
                  <a:gd name="connsiteX4" fmla="*/ 2513004 w 2695575"/>
                  <a:gd name="connsiteY4" fmla="*/ 3152775 h 3152775"/>
                  <a:gd name="connsiteX5" fmla="*/ 182571 w 2695575"/>
                  <a:gd name="connsiteY5" fmla="*/ 3152775 h 3152775"/>
                  <a:gd name="connsiteX6" fmla="*/ 0 w 2695575"/>
                  <a:gd name="connsiteY6" fmla="*/ 2970204 h 3152775"/>
                  <a:gd name="connsiteX7" fmla="*/ 0 w 2695575"/>
                  <a:gd name="connsiteY7" fmla="*/ 1191749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75" h="3152775">
                    <a:moveTo>
                      <a:pt x="1200600" y="0"/>
                    </a:moveTo>
                    <a:lnTo>
                      <a:pt x="2513004" y="0"/>
                    </a:lnTo>
                    <a:cubicBezTo>
                      <a:pt x="2613835" y="0"/>
                      <a:pt x="2695575" y="81740"/>
                      <a:pt x="2695575" y="182571"/>
                    </a:cubicBezTo>
                    <a:lnTo>
                      <a:pt x="2695575" y="2970204"/>
                    </a:lnTo>
                    <a:cubicBezTo>
                      <a:pt x="2695575" y="3071035"/>
                      <a:pt x="2613835" y="3152775"/>
                      <a:pt x="2513004" y="3152775"/>
                    </a:cubicBezTo>
                    <a:lnTo>
                      <a:pt x="182571" y="3152775"/>
                    </a:lnTo>
                    <a:cubicBezTo>
                      <a:pt x="81740" y="3152775"/>
                      <a:pt x="0" y="3071035"/>
                      <a:pt x="0" y="2970204"/>
                    </a:cubicBezTo>
                    <a:lnTo>
                      <a:pt x="0" y="1191749"/>
                    </a:lnTo>
                    <a:close/>
                  </a:path>
                </a:pathLst>
              </a:custGeom>
              <a:solidFill>
                <a:srgbClr val="16CC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6" name="شكل حر: شكل 5">
                <a:extLst>
                  <a:ext uri="{FF2B5EF4-FFF2-40B4-BE49-F238E27FC236}">
                    <a16:creationId xmlns:a16="http://schemas.microsoft.com/office/drawing/2014/main" xmlns="" id="{18FC419A-2712-46CD-B48A-CEDF9CFC950A}"/>
                  </a:ext>
                </a:extLst>
              </p:cNvPr>
              <p:cNvSpPr/>
              <p:nvPr/>
            </p:nvSpPr>
            <p:spPr>
              <a:xfrm>
                <a:off x="1609571" y="341763"/>
                <a:ext cx="2559254" cy="2993332"/>
              </a:xfrm>
              <a:custGeom>
                <a:avLst/>
                <a:gdLst>
                  <a:gd name="connsiteX0" fmla="*/ 1200600 w 2695575"/>
                  <a:gd name="connsiteY0" fmla="*/ 0 h 3152775"/>
                  <a:gd name="connsiteX1" fmla="*/ 2513004 w 2695575"/>
                  <a:gd name="connsiteY1" fmla="*/ 0 h 3152775"/>
                  <a:gd name="connsiteX2" fmla="*/ 2695575 w 2695575"/>
                  <a:gd name="connsiteY2" fmla="*/ 182571 h 3152775"/>
                  <a:gd name="connsiteX3" fmla="*/ 2695575 w 2695575"/>
                  <a:gd name="connsiteY3" fmla="*/ 2970204 h 3152775"/>
                  <a:gd name="connsiteX4" fmla="*/ 2513004 w 2695575"/>
                  <a:gd name="connsiteY4" fmla="*/ 3152775 h 3152775"/>
                  <a:gd name="connsiteX5" fmla="*/ 182571 w 2695575"/>
                  <a:gd name="connsiteY5" fmla="*/ 3152775 h 3152775"/>
                  <a:gd name="connsiteX6" fmla="*/ 0 w 2695575"/>
                  <a:gd name="connsiteY6" fmla="*/ 2970204 h 3152775"/>
                  <a:gd name="connsiteX7" fmla="*/ 0 w 2695575"/>
                  <a:gd name="connsiteY7" fmla="*/ 1191749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75" h="3152775">
                    <a:moveTo>
                      <a:pt x="1200600" y="0"/>
                    </a:moveTo>
                    <a:lnTo>
                      <a:pt x="2513004" y="0"/>
                    </a:lnTo>
                    <a:cubicBezTo>
                      <a:pt x="2613835" y="0"/>
                      <a:pt x="2695575" y="81740"/>
                      <a:pt x="2695575" y="182571"/>
                    </a:cubicBezTo>
                    <a:lnTo>
                      <a:pt x="2695575" y="2970204"/>
                    </a:lnTo>
                    <a:cubicBezTo>
                      <a:pt x="2695575" y="3071035"/>
                      <a:pt x="2613835" y="3152775"/>
                      <a:pt x="2513004" y="3152775"/>
                    </a:cubicBezTo>
                    <a:lnTo>
                      <a:pt x="182571" y="3152775"/>
                    </a:lnTo>
                    <a:cubicBezTo>
                      <a:pt x="81740" y="3152775"/>
                      <a:pt x="0" y="3071035"/>
                      <a:pt x="0" y="2970204"/>
                    </a:cubicBezTo>
                    <a:lnTo>
                      <a:pt x="0" y="119174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dirty="0"/>
              </a:p>
            </p:txBody>
          </p:sp>
          <p:sp>
            <p:nvSpPr>
              <p:cNvPr id="7" name="شكل حر: شكل 6">
                <a:extLst>
                  <a:ext uri="{FF2B5EF4-FFF2-40B4-BE49-F238E27FC236}">
                    <a16:creationId xmlns:a16="http://schemas.microsoft.com/office/drawing/2014/main" xmlns="" id="{D462FFD2-E0A9-48BA-9840-7B6DD98DF1B7}"/>
                  </a:ext>
                </a:extLst>
              </p:cNvPr>
              <p:cNvSpPr/>
              <p:nvPr/>
            </p:nvSpPr>
            <p:spPr>
              <a:xfrm>
                <a:off x="1677124" y="420774"/>
                <a:ext cx="2424148" cy="2835310"/>
              </a:xfrm>
              <a:custGeom>
                <a:avLst/>
                <a:gdLst>
                  <a:gd name="connsiteX0" fmla="*/ 1200600 w 2695575"/>
                  <a:gd name="connsiteY0" fmla="*/ 0 h 3152775"/>
                  <a:gd name="connsiteX1" fmla="*/ 2513004 w 2695575"/>
                  <a:gd name="connsiteY1" fmla="*/ 0 h 3152775"/>
                  <a:gd name="connsiteX2" fmla="*/ 2695575 w 2695575"/>
                  <a:gd name="connsiteY2" fmla="*/ 182571 h 3152775"/>
                  <a:gd name="connsiteX3" fmla="*/ 2695575 w 2695575"/>
                  <a:gd name="connsiteY3" fmla="*/ 2970204 h 3152775"/>
                  <a:gd name="connsiteX4" fmla="*/ 2513004 w 2695575"/>
                  <a:gd name="connsiteY4" fmla="*/ 3152775 h 3152775"/>
                  <a:gd name="connsiteX5" fmla="*/ 182571 w 2695575"/>
                  <a:gd name="connsiteY5" fmla="*/ 3152775 h 3152775"/>
                  <a:gd name="connsiteX6" fmla="*/ 0 w 2695575"/>
                  <a:gd name="connsiteY6" fmla="*/ 2970204 h 3152775"/>
                  <a:gd name="connsiteX7" fmla="*/ 0 w 2695575"/>
                  <a:gd name="connsiteY7" fmla="*/ 1191749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75" h="3152775">
                    <a:moveTo>
                      <a:pt x="1200600" y="0"/>
                    </a:moveTo>
                    <a:lnTo>
                      <a:pt x="2513004" y="0"/>
                    </a:lnTo>
                    <a:cubicBezTo>
                      <a:pt x="2613835" y="0"/>
                      <a:pt x="2695575" y="81740"/>
                      <a:pt x="2695575" y="182571"/>
                    </a:cubicBezTo>
                    <a:lnTo>
                      <a:pt x="2695575" y="2970204"/>
                    </a:lnTo>
                    <a:cubicBezTo>
                      <a:pt x="2695575" y="3071035"/>
                      <a:pt x="2613835" y="3152775"/>
                      <a:pt x="2513004" y="3152775"/>
                    </a:cubicBezTo>
                    <a:lnTo>
                      <a:pt x="182571" y="3152775"/>
                    </a:lnTo>
                    <a:cubicBezTo>
                      <a:pt x="81740" y="3152775"/>
                      <a:pt x="0" y="3071035"/>
                      <a:pt x="0" y="2970204"/>
                    </a:cubicBezTo>
                    <a:lnTo>
                      <a:pt x="0" y="1191749"/>
                    </a:lnTo>
                    <a:close/>
                  </a:path>
                </a:pathLst>
              </a:custGeom>
              <a:noFill/>
              <a:ln w="28575">
                <a:solidFill>
                  <a:srgbClr val="16CC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dirty="0"/>
              </a:p>
            </p:txBody>
          </p:sp>
          <p:sp>
            <p:nvSpPr>
              <p:cNvPr id="8" name="شكل بيضاوي 7">
                <a:extLst>
                  <a:ext uri="{FF2B5EF4-FFF2-40B4-BE49-F238E27FC236}">
                    <a16:creationId xmlns:a16="http://schemas.microsoft.com/office/drawing/2014/main" xmlns="" id="{1112BD5A-690F-453B-A6BB-68F929DE0B58}"/>
                  </a:ext>
                </a:extLst>
              </p:cNvPr>
              <p:cNvSpPr/>
              <p:nvPr/>
            </p:nvSpPr>
            <p:spPr>
              <a:xfrm>
                <a:off x="1328427" y="1311720"/>
                <a:ext cx="1043179" cy="284141"/>
              </a:xfrm>
              <a:prstGeom prst="ellipse">
                <a:avLst/>
              </a:prstGeom>
              <a:gradFill flip="none" rotWithShape="1">
                <a:gsLst>
                  <a:gs pos="100000">
                    <a:schemeClr val="bg1">
                      <a:alpha val="0"/>
                    </a:schemeClr>
                  </a:gs>
                  <a:gs pos="36000">
                    <a:schemeClr val="tx1">
                      <a:alpha val="65000"/>
                    </a:schemeClr>
                  </a:gs>
                </a:gsLst>
                <a:path path="circle">
                  <a:fillToRect l="50000" t="50000" r="50000" b="50000"/>
                </a:path>
                <a:tileRect/>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شكل بيضاوي 8">
                <a:extLst>
                  <a:ext uri="{FF2B5EF4-FFF2-40B4-BE49-F238E27FC236}">
                    <a16:creationId xmlns:a16="http://schemas.microsoft.com/office/drawing/2014/main" xmlns="" id="{3D58EE5A-5905-487C-ADE5-7EB8589FE57E}"/>
                  </a:ext>
                </a:extLst>
              </p:cNvPr>
              <p:cNvSpPr/>
              <p:nvPr/>
            </p:nvSpPr>
            <p:spPr>
              <a:xfrm rot="5400000">
                <a:off x="2210896" y="391043"/>
                <a:ext cx="1043179" cy="284141"/>
              </a:xfrm>
              <a:prstGeom prst="ellipse">
                <a:avLst/>
              </a:prstGeom>
              <a:gradFill flip="none" rotWithShape="1">
                <a:gsLst>
                  <a:gs pos="100000">
                    <a:schemeClr val="bg1">
                      <a:alpha val="0"/>
                    </a:schemeClr>
                  </a:gs>
                  <a:gs pos="36000">
                    <a:schemeClr val="tx1">
                      <a:alpha val="65000"/>
                    </a:schemeClr>
                  </a:gs>
                </a:gsLst>
                <a:path path="circle">
                  <a:fillToRect l="50000" t="50000" r="50000" b="50000"/>
                </a:path>
                <a:tileRect/>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شكل حر: شكل 9">
                <a:extLst>
                  <a:ext uri="{FF2B5EF4-FFF2-40B4-BE49-F238E27FC236}">
                    <a16:creationId xmlns:a16="http://schemas.microsoft.com/office/drawing/2014/main" xmlns="" id="{3CC19B96-FFD0-4198-B2E8-F3479ECC1A2F}"/>
                  </a:ext>
                </a:extLst>
              </p:cNvPr>
              <p:cNvSpPr/>
              <p:nvPr/>
            </p:nvSpPr>
            <p:spPr>
              <a:xfrm flipH="1" flipV="1">
                <a:off x="1541411" y="262042"/>
                <a:ext cx="1200600" cy="1191749"/>
              </a:xfrm>
              <a:custGeom>
                <a:avLst/>
                <a:gdLst>
                  <a:gd name="connsiteX0" fmla="*/ 182571 w 1200600"/>
                  <a:gd name="connsiteY0" fmla="*/ 0 h 1191749"/>
                  <a:gd name="connsiteX1" fmla="*/ 1200600 w 1200600"/>
                  <a:gd name="connsiteY1" fmla="*/ 0 h 1191749"/>
                  <a:gd name="connsiteX2" fmla="*/ 0 w 1200600"/>
                  <a:gd name="connsiteY2" fmla="*/ 1191749 h 1191749"/>
                  <a:gd name="connsiteX3" fmla="*/ 0 w 1200600"/>
                  <a:gd name="connsiteY3" fmla="*/ 182571 h 1191749"/>
                  <a:gd name="connsiteX4" fmla="*/ 182571 w 1200600"/>
                  <a:gd name="connsiteY4" fmla="*/ 0 h 1191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600" h="1191749">
                    <a:moveTo>
                      <a:pt x="182571" y="0"/>
                    </a:moveTo>
                    <a:lnTo>
                      <a:pt x="1200600" y="0"/>
                    </a:lnTo>
                    <a:lnTo>
                      <a:pt x="0" y="1191749"/>
                    </a:lnTo>
                    <a:lnTo>
                      <a:pt x="0" y="182571"/>
                    </a:lnTo>
                    <a:cubicBezTo>
                      <a:pt x="0" y="81740"/>
                      <a:pt x="81740" y="0"/>
                      <a:pt x="182571" y="0"/>
                    </a:cubicBezTo>
                    <a:close/>
                  </a:path>
                </a:pathLst>
              </a:custGeom>
              <a:gradFill flip="none" rotWithShape="1">
                <a:gsLst>
                  <a:gs pos="86000">
                    <a:schemeClr val="bg1"/>
                  </a:gs>
                  <a:gs pos="14000">
                    <a:srgbClr val="16CC6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1" name="مربع نص 10">
                <a:extLst>
                  <a:ext uri="{FF2B5EF4-FFF2-40B4-BE49-F238E27FC236}">
                    <a16:creationId xmlns:a16="http://schemas.microsoft.com/office/drawing/2014/main" xmlns="" id="{3A71A34F-612F-4D1B-B57B-F3C6E2E9F6D7}"/>
                  </a:ext>
                </a:extLst>
              </p:cNvPr>
              <p:cNvSpPr txBox="1"/>
              <p:nvPr/>
            </p:nvSpPr>
            <p:spPr>
              <a:xfrm>
                <a:off x="1408866" y="230304"/>
                <a:ext cx="736859" cy="400110"/>
              </a:xfrm>
              <a:prstGeom prst="rect">
                <a:avLst/>
              </a:prstGeom>
              <a:noFill/>
            </p:spPr>
            <p:txBody>
              <a:bodyPr wrap="square" rtlCol="0">
                <a:spAutoFit/>
              </a:bodyPr>
              <a:lstStyle/>
              <a:p>
                <a:pPr algn="ctr"/>
                <a:r>
                  <a:rPr lang="ar-MA" sz="2000" b="1" dirty="0">
                    <a:solidFill>
                      <a:schemeClr val="bg1"/>
                    </a:solidFill>
                    <a:latin typeface="AGA Arabesque" panose="05010101010101010101" pitchFamily="2" charset="2"/>
                  </a:rPr>
                  <a:t>01</a:t>
                </a:r>
                <a:endParaRPr lang="fr-FR" sz="2000" b="1" dirty="0">
                  <a:solidFill>
                    <a:schemeClr val="bg1"/>
                  </a:solidFill>
                  <a:latin typeface="AGA Arabesque" panose="05010101010101010101" pitchFamily="2" charset="2"/>
                </a:endParaRPr>
              </a:p>
            </p:txBody>
          </p:sp>
          <p:sp>
            <p:nvSpPr>
              <p:cNvPr id="12" name="مربع نص 11">
                <a:extLst>
                  <a:ext uri="{FF2B5EF4-FFF2-40B4-BE49-F238E27FC236}">
                    <a16:creationId xmlns:a16="http://schemas.microsoft.com/office/drawing/2014/main" xmlns="" id="{684BECE2-CA52-49E2-9E6C-80825629AB4C}"/>
                  </a:ext>
                </a:extLst>
              </p:cNvPr>
              <p:cNvSpPr txBox="1"/>
              <p:nvPr/>
            </p:nvSpPr>
            <p:spPr>
              <a:xfrm>
                <a:off x="1672176" y="923113"/>
                <a:ext cx="2376298" cy="2146757"/>
              </a:xfrm>
              <a:prstGeom prst="rect">
                <a:avLst/>
              </a:prstGeom>
              <a:noFill/>
            </p:spPr>
            <p:txBody>
              <a:bodyPr wrap="square" rtlCol="0">
                <a:spAutoFit/>
              </a:bodyPr>
              <a:lstStyle/>
              <a:p>
                <a:pPr algn="r" rtl="1"/>
                <a:r>
                  <a:rPr lang="ar-DZ" b="1" dirty="0" smtClean="0">
                    <a:solidFill>
                      <a:srgbClr val="16CC67"/>
                    </a:solidFill>
                    <a:latin typeface="Arial" panose="020B0604020202020204" pitchFamily="34" charset="0"/>
                    <a:cs typeface="Arial" panose="020B0604020202020204" pitchFamily="34" charset="0"/>
                  </a:rPr>
                  <a:t>التقديم</a:t>
                </a:r>
              </a:p>
              <a:p>
                <a:pPr algn="r" rtl="1"/>
                <a:endParaRPr lang="ar-DZ" b="1" dirty="0" smtClean="0">
                  <a:solidFill>
                    <a:srgbClr val="16CC67"/>
                  </a:solidFill>
                  <a:latin typeface="Arial" panose="020B0604020202020204" pitchFamily="34" charset="0"/>
                  <a:cs typeface="Arial" panose="020B0604020202020204" pitchFamily="34" charset="0"/>
                </a:endParaRPr>
              </a:p>
              <a:p>
                <a:pPr algn="r" rtl="1"/>
                <a:r>
                  <a:rPr lang="ar-DZ" sz="1400" b="1" dirty="0">
                    <a:latin typeface="Arial" panose="020B0604020202020204" pitchFamily="34" charset="0"/>
                    <a:cs typeface="Arial" panose="020B0604020202020204" pitchFamily="34" charset="0"/>
                  </a:rPr>
                  <a:t>يهدف هذا المعيار إلى التعريف بالمؤشــرات، وطبيعتهــا، ووظائفها، </a:t>
                </a:r>
                <a:r>
                  <a:rPr lang="ar-DZ" sz="1400" b="1" dirty="0" smtClean="0">
                    <a:latin typeface="Arial" panose="020B0604020202020204" pitchFamily="34" charset="0"/>
                    <a:cs typeface="Arial" panose="020B0604020202020204" pitchFamily="34" charset="0"/>
                  </a:rPr>
                  <a:t>وبيان الحكم </a:t>
                </a:r>
                <a:r>
                  <a:rPr lang="ar-DZ" sz="1400" b="1" dirty="0">
                    <a:latin typeface="Arial" panose="020B0604020202020204" pitchFamily="34" charset="0"/>
                    <a:cs typeface="Arial" panose="020B0604020202020204" pitchFamily="34" charset="0"/>
                  </a:rPr>
                  <a:t>الشرعي للاستخدامات المختلفة لها، </a:t>
                </a:r>
                <a:r>
                  <a:rPr lang="ar-DZ" sz="1400" b="1" dirty="0" smtClean="0">
                    <a:latin typeface="Arial" panose="020B0604020202020204" pitchFamily="34" charset="0"/>
                    <a:cs typeface="Arial" panose="020B0604020202020204" pitchFamily="34" charset="0"/>
                  </a:rPr>
                  <a:t>ومد </a:t>
                </a:r>
                <a:r>
                  <a:rPr lang="ar-DZ" sz="1400" b="1" dirty="0">
                    <a:latin typeface="Arial" panose="020B0604020202020204" pitchFamily="34" charset="0"/>
                    <a:cs typeface="Arial" panose="020B0604020202020204" pitchFamily="34" charset="0"/>
                  </a:rPr>
                  <a:t>إمكان العمل بها في </a:t>
                </a:r>
                <a:r>
                  <a:rPr lang="ar-DZ" sz="1400" b="1" dirty="0" smtClean="0">
                    <a:latin typeface="Arial" panose="020B0604020202020204" pitchFamily="34" charset="0"/>
                    <a:cs typeface="Arial" panose="020B0604020202020204" pitchFamily="34" charset="0"/>
                  </a:rPr>
                  <a:t>المؤسسات</a:t>
                </a:r>
                <a:r>
                  <a:rPr lang="ar-DZ" sz="1400" dirty="0" smtClean="0">
                    <a:latin typeface="Arial" panose="020B0604020202020204" pitchFamily="34" charset="0"/>
                    <a:cs typeface="Arial" panose="020B0604020202020204" pitchFamily="34" charset="0"/>
                  </a:rPr>
                  <a:t> </a:t>
                </a:r>
                <a:r>
                  <a:rPr lang="ar-DZ" sz="1400" b="1" dirty="0" smtClean="0">
                    <a:latin typeface="Arial" panose="020B0604020202020204" pitchFamily="34" charset="0"/>
                    <a:cs typeface="Arial" panose="020B0604020202020204" pitchFamily="34" charset="0"/>
                  </a:rPr>
                  <a:t>المالية </a:t>
                </a:r>
                <a:r>
                  <a:rPr lang="ar-DZ" sz="1400" b="1" dirty="0">
                    <a:latin typeface="Arial" panose="020B0604020202020204" pitchFamily="34" charset="0"/>
                    <a:cs typeface="Arial" panose="020B0604020202020204" pitchFamily="34" charset="0"/>
                  </a:rPr>
                  <a:t>الإسلامية </a:t>
                </a:r>
                <a:r>
                  <a:rPr lang="ar-DZ" sz="1400" b="1" dirty="0" smtClean="0">
                    <a:latin typeface="Arial" panose="020B0604020202020204" pitchFamily="34" charset="0"/>
                    <a:cs typeface="Arial" panose="020B0604020202020204" pitchFamily="34" charset="0"/>
                  </a:rPr>
                  <a:t>(المؤسسة </a:t>
                </a:r>
                <a:r>
                  <a:rPr lang="ar-DZ" sz="1400" b="1" dirty="0">
                    <a:latin typeface="Arial" panose="020B0604020202020204" pitchFamily="34" charset="0"/>
                    <a:cs typeface="Arial" panose="020B0604020202020204" pitchFamily="34" charset="0"/>
                  </a:rPr>
                  <a:t>/ </a:t>
                </a:r>
                <a:r>
                  <a:rPr lang="ar-DZ" sz="1400" b="1" dirty="0" smtClean="0">
                    <a:latin typeface="Arial" panose="020B0604020202020204" pitchFamily="34" charset="0"/>
                    <a:cs typeface="Arial" panose="020B0604020202020204" pitchFamily="34" charset="0"/>
                  </a:rPr>
                  <a:t>المؤسسات) ,</a:t>
                </a:r>
                <a:br>
                  <a:rPr lang="ar-DZ" sz="1400" b="1" dirty="0" smtClean="0">
                    <a:latin typeface="Arial" panose="020B0604020202020204" pitchFamily="34" charset="0"/>
                    <a:cs typeface="Arial" panose="020B0604020202020204" pitchFamily="34" charset="0"/>
                  </a:rPr>
                </a:br>
                <a:endParaRPr lang="fr-FR" sz="1400" b="1" dirty="0">
                  <a:latin typeface="Arial" panose="020B0604020202020204" pitchFamily="34" charset="0"/>
                  <a:cs typeface="Arial" panose="020B0604020202020204" pitchFamily="34" charset="0"/>
                </a:endParaRPr>
              </a:p>
            </p:txBody>
          </p:sp>
          <p:sp>
            <p:nvSpPr>
              <p:cNvPr id="13" name="مربع نص 12">
                <a:extLst>
                  <a:ext uri="{FF2B5EF4-FFF2-40B4-BE49-F238E27FC236}">
                    <a16:creationId xmlns:a16="http://schemas.microsoft.com/office/drawing/2014/main" xmlns="" id="{1BC81789-C672-4427-8823-AC1129F887C3}"/>
                  </a:ext>
                </a:extLst>
              </p:cNvPr>
              <p:cNvSpPr txBox="1"/>
              <p:nvPr/>
            </p:nvSpPr>
            <p:spPr>
              <a:xfrm>
                <a:off x="1690719" y="1658096"/>
                <a:ext cx="2367673" cy="338554"/>
              </a:xfrm>
              <a:prstGeom prst="rect">
                <a:avLst/>
              </a:prstGeom>
              <a:noFill/>
            </p:spPr>
            <p:txBody>
              <a:bodyPr wrap="square" rtlCol="0">
                <a:spAutoFit/>
              </a:bodyPr>
              <a:lstStyle/>
              <a:p>
                <a:pPr algn="justLow"/>
                <a:r>
                  <a:rPr lang="ar-MA" sz="1600" dirty="0" smtClean="0">
                    <a:latin typeface="Aljazeera" panose="02000000000000000000" pitchFamily="2" charset="-78"/>
                    <a:cs typeface="Aljazeera" panose="02000000000000000000" pitchFamily="2" charset="-78"/>
                  </a:rPr>
                  <a:t>.</a:t>
                </a:r>
                <a:endParaRPr lang="fr-FR" sz="1600" dirty="0">
                  <a:latin typeface="Aljazeera" panose="02000000000000000000" pitchFamily="2" charset="-78"/>
                  <a:cs typeface="Aljazeera" panose="02000000000000000000" pitchFamily="2" charset="-78"/>
                </a:endParaRPr>
              </a:p>
            </p:txBody>
          </p:sp>
        </p:grpSp>
        <p:pic>
          <p:nvPicPr>
            <p:cNvPr id="111" name="رسم 110" descr="الكرة الأرضية">
              <a:extLst>
                <a:ext uri="{FF2B5EF4-FFF2-40B4-BE49-F238E27FC236}">
                  <a16:creationId xmlns:a16="http://schemas.microsoft.com/office/drawing/2014/main" xmlns="" id="{1AB6A852-0F3C-4938-99E8-F0771A1C58C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920173" y="1024119"/>
              <a:ext cx="430828" cy="430828"/>
            </a:xfrm>
            <a:prstGeom prst="rect">
              <a:avLst/>
            </a:prstGeom>
            <a:effectLst>
              <a:outerShdw blurRad="50800" dist="38100" algn="l" rotWithShape="0">
                <a:prstClr val="black">
                  <a:alpha val="40000"/>
                </a:prstClr>
              </a:outerShdw>
            </a:effectLst>
          </p:spPr>
        </p:pic>
      </p:grpSp>
      <p:grpSp>
        <p:nvGrpSpPr>
          <p:cNvPr id="117" name="مجموعة 116">
            <a:extLst>
              <a:ext uri="{FF2B5EF4-FFF2-40B4-BE49-F238E27FC236}">
                <a16:creationId xmlns:a16="http://schemas.microsoft.com/office/drawing/2014/main" xmlns="" id="{224A2A99-4237-4FC6-9C71-209ACF4FB383}"/>
              </a:ext>
            </a:extLst>
          </p:cNvPr>
          <p:cNvGrpSpPr/>
          <p:nvPr/>
        </p:nvGrpSpPr>
        <p:grpSpPr>
          <a:xfrm>
            <a:off x="8732097" y="35843"/>
            <a:ext cx="4022484" cy="4693459"/>
            <a:chOff x="987844" y="3320760"/>
            <a:chExt cx="4022484" cy="4693459"/>
          </a:xfrm>
        </p:grpSpPr>
        <p:grpSp>
          <p:nvGrpSpPr>
            <p:cNvPr id="62" name="مجموعة 61">
              <a:extLst>
                <a:ext uri="{FF2B5EF4-FFF2-40B4-BE49-F238E27FC236}">
                  <a16:creationId xmlns:a16="http://schemas.microsoft.com/office/drawing/2014/main" xmlns="" id="{55A2E093-C751-4938-9D5E-2D2A1655C11E}"/>
                </a:ext>
              </a:extLst>
            </p:cNvPr>
            <p:cNvGrpSpPr/>
            <p:nvPr/>
          </p:nvGrpSpPr>
          <p:grpSpPr>
            <a:xfrm>
              <a:off x="987844" y="3320760"/>
              <a:ext cx="4022484" cy="4693459"/>
              <a:chOff x="1328427" y="11524"/>
              <a:chExt cx="4022484" cy="4693459"/>
            </a:xfrm>
          </p:grpSpPr>
          <p:sp>
            <p:nvSpPr>
              <p:cNvPr id="63" name="مستطيل 62">
                <a:extLst>
                  <a:ext uri="{FF2B5EF4-FFF2-40B4-BE49-F238E27FC236}">
                    <a16:creationId xmlns:a16="http://schemas.microsoft.com/office/drawing/2014/main" xmlns="" id="{9C8406FF-A17F-472E-949E-E78C8B5D1F1D}"/>
                  </a:ext>
                </a:extLst>
              </p:cNvPr>
              <p:cNvSpPr/>
              <p:nvPr/>
            </p:nvSpPr>
            <p:spPr>
              <a:xfrm rot="18584883">
                <a:off x="1941335" y="1295407"/>
                <a:ext cx="3983842" cy="2835310"/>
              </a:xfrm>
              <a:prstGeom prst="rect">
                <a:avLst/>
              </a:prstGeom>
              <a:gradFill flip="none" rotWithShape="1">
                <a:gsLst>
                  <a:gs pos="100000">
                    <a:srgbClr val="D9D9D9">
                      <a:alpha val="0"/>
                    </a:srgbClr>
                  </a:gs>
                  <a:gs pos="14000">
                    <a:schemeClr val="tx1">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مستطيل: زوايا مستديرة 63">
                <a:extLst>
                  <a:ext uri="{FF2B5EF4-FFF2-40B4-BE49-F238E27FC236}">
                    <a16:creationId xmlns:a16="http://schemas.microsoft.com/office/drawing/2014/main" xmlns="" id="{536A2113-DEC7-4594-ACE4-72D40B888951}"/>
                  </a:ext>
                </a:extLst>
              </p:cNvPr>
              <p:cNvSpPr/>
              <p:nvPr/>
            </p:nvSpPr>
            <p:spPr>
              <a:xfrm>
                <a:off x="1541411" y="262041"/>
                <a:ext cx="2695575" cy="3152775"/>
              </a:xfrm>
              <a:prstGeom prst="roundRect">
                <a:avLst>
                  <a:gd name="adj" fmla="val 677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شكل حر: شكل 64">
                <a:extLst>
                  <a:ext uri="{FF2B5EF4-FFF2-40B4-BE49-F238E27FC236}">
                    <a16:creationId xmlns:a16="http://schemas.microsoft.com/office/drawing/2014/main" xmlns="" id="{E7C32AF0-0B04-4141-897E-79BAC7227725}"/>
                  </a:ext>
                </a:extLst>
              </p:cNvPr>
              <p:cNvSpPr/>
              <p:nvPr/>
            </p:nvSpPr>
            <p:spPr>
              <a:xfrm>
                <a:off x="1541411" y="262042"/>
                <a:ext cx="2695575" cy="3152775"/>
              </a:xfrm>
              <a:custGeom>
                <a:avLst/>
                <a:gdLst>
                  <a:gd name="connsiteX0" fmla="*/ 1200600 w 2695575"/>
                  <a:gd name="connsiteY0" fmla="*/ 0 h 3152775"/>
                  <a:gd name="connsiteX1" fmla="*/ 2513004 w 2695575"/>
                  <a:gd name="connsiteY1" fmla="*/ 0 h 3152775"/>
                  <a:gd name="connsiteX2" fmla="*/ 2695575 w 2695575"/>
                  <a:gd name="connsiteY2" fmla="*/ 182571 h 3152775"/>
                  <a:gd name="connsiteX3" fmla="*/ 2695575 w 2695575"/>
                  <a:gd name="connsiteY3" fmla="*/ 2970204 h 3152775"/>
                  <a:gd name="connsiteX4" fmla="*/ 2513004 w 2695575"/>
                  <a:gd name="connsiteY4" fmla="*/ 3152775 h 3152775"/>
                  <a:gd name="connsiteX5" fmla="*/ 182571 w 2695575"/>
                  <a:gd name="connsiteY5" fmla="*/ 3152775 h 3152775"/>
                  <a:gd name="connsiteX6" fmla="*/ 0 w 2695575"/>
                  <a:gd name="connsiteY6" fmla="*/ 2970204 h 3152775"/>
                  <a:gd name="connsiteX7" fmla="*/ 0 w 2695575"/>
                  <a:gd name="connsiteY7" fmla="*/ 1191749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75" h="3152775">
                    <a:moveTo>
                      <a:pt x="1200600" y="0"/>
                    </a:moveTo>
                    <a:lnTo>
                      <a:pt x="2513004" y="0"/>
                    </a:lnTo>
                    <a:cubicBezTo>
                      <a:pt x="2613835" y="0"/>
                      <a:pt x="2695575" y="81740"/>
                      <a:pt x="2695575" y="182571"/>
                    </a:cubicBezTo>
                    <a:lnTo>
                      <a:pt x="2695575" y="2970204"/>
                    </a:lnTo>
                    <a:cubicBezTo>
                      <a:pt x="2695575" y="3071035"/>
                      <a:pt x="2613835" y="3152775"/>
                      <a:pt x="2513004" y="3152775"/>
                    </a:cubicBezTo>
                    <a:lnTo>
                      <a:pt x="182571" y="3152775"/>
                    </a:lnTo>
                    <a:cubicBezTo>
                      <a:pt x="81740" y="3152775"/>
                      <a:pt x="0" y="3071035"/>
                      <a:pt x="0" y="2970204"/>
                    </a:cubicBezTo>
                    <a:lnTo>
                      <a:pt x="0" y="1191749"/>
                    </a:lnTo>
                    <a:close/>
                  </a:path>
                </a:pathLst>
              </a:custGeom>
              <a:solidFill>
                <a:srgbClr val="EF75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66" name="شكل حر: شكل 65">
                <a:extLst>
                  <a:ext uri="{FF2B5EF4-FFF2-40B4-BE49-F238E27FC236}">
                    <a16:creationId xmlns:a16="http://schemas.microsoft.com/office/drawing/2014/main" xmlns="" id="{9C536AE4-C007-4E6B-BF4C-CAB3D5E233CD}"/>
                  </a:ext>
                </a:extLst>
              </p:cNvPr>
              <p:cNvSpPr/>
              <p:nvPr/>
            </p:nvSpPr>
            <p:spPr>
              <a:xfrm>
                <a:off x="1609571" y="341763"/>
                <a:ext cx="2559254" cy="2993332"/>
              </a:xfrm>
              <a:custGeom>
                <a:avLst/>
                <a:gdLst>
                  <a:gd name="connsiteX0" fmla="*/ 1200600 w 2695575"/>
                  <a:gd name="connsiteY0" fmla="*/ 0 h 3152775"/>
                  <a:gd name="connsiteX1" fmla="*/ 2513004 w 2695575"/>
                  <a:gd name="connsiteY1" fmla="*/ 0 h 3152775"/>
                  <a:gd name="connsiteX2" fmla="*/ 2695575 w 2695575"/>
                  <a:gd name="connsiteY2" fmla="*/ 182571 h 3152775"/>
                  <a:gd name="connsiteX3" fmla="*/ 2695575 w 2695575"/>
                  <a:gd name="connsiteY3" fmla="*/ 2970204 h 3152775"/>
                  <a:gd name="connsiteX4" fmla="*/ 2513004 w 2695575"/>
                  <a:gd name="connsiteY4" fmla="*/ 3152775 h 3152775"/>
                  <a:gd name="connsiteX5" fmla="*/ 182571 w 2695575"/>
                  <a:gd name="connsiteY5" fmla="*/ 3152775 h 3152775"/>
                  <a:gd name="connsiteX6" fmla="*/ 0 w 2695575"/>
                  <a:gd name="connsiteY6" fmla="*/ 2970204 h 3152775"/>
                  <a:gd name="connsiteX7" fmla="*/ 0 w 2695575"/>
                  <a:gd name="connsiteY7" fmla="*/ 1191749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75" h="3152775">
                    <a:moveTo>
                      <a:pt x="1200600" y="0"/>
                    </a:moveTo>
                    <a:lnTo>
                      <a:pt x="2513004" y="0"/>
                    </a:lnTo>
                    <a:cubicBezTo>
                      <a:pt x="2613835" y="0"/>
                      <a:pt x="2695575" y="81740"/>
                      <a:pt x="2695575" y="182571"/>
                    </a:cubicBezTo>
                    <a:lnTo>
                      <a:pt x="2695575" y="2970204"/>
                    </a:lnTo>
                    <a:cubicBezTo>
                      <a:pt x="2695575" y="3071035"/>
                      <a:pt x="2613835" y="3152775"/>
                      <a:pt x="2513004" y="3152775"/>
                    </a:cubicBezTo>
                    <a:lnTo>
                      <a:pt x="182571" y="3152775"/>
                    </a:lnTo>
                    <a:cubicBezTo>
                      <a:pt x="81740" y="3152775"/>
                      <a:pt x="0" y="3071035"/>
                      <a:pt x="0" y="2970204"/>
                    </a:cubicBezTo>
                    <a:lnTo>
                      <a:pt x="0" y="119174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dirty="0"/>
              </a:p>
            </p:txBody>
          </p:sp>
          <p:sp>
            <p:nvSpPr>
              <p:cNvPr id="67" name="شكل حر: شكل 66">
                <a:extLst>
                  <a:ext uri="{FF2B5EF4-FFF2-40B4-BE49-F238E27FC236}">
                    <a16:creationId xmlns:a16="http://schemas.microsoft.com/office/drawing/2014/main" xmlns="" id="{BA250858-DD47-4EA2-87F1-FEB75EB05D17}"/>
                  </a:ext>
                </a:extLst>
              </p:cNvPr>
              <p:cNvSpPr/>
              <p:nvPr/>
            </p:nvSpPr>
            <p:spPr>
              <a:xfrm>
                <a:off x="1677124" y="420774"/>
                <a:ext cx="2424148" cy="2835310"/>
              </a:xfrm>
              <a:custGeom>
                <a:avLst/>
                <a:gdLst>
                  <a:gd name="connsiteX0" fmla="*/ 1200600 w 2695575"/>
                  <a:gd name="connsiteY0" fmla="*/ 0 h 3152775"/>
                  <a:gd name="connsiteX1" fmla="*/ 2513004 w 2695575"/>
                  <a:gd name="connsiteY1" fmla="*/ 0 h 3152775"/>
                  <a:gd name="connsiteX2" fmla="*/ 2695575 w 2695575"/>
                  <a:gd name="connsiteY2" fmla="*/ 182571 h 3152775"/>
                  <a:gd name="connsiteX3" fmla="*/ 2695575 w 2695575"/>
                  <a:gd name="connsiteY3" fmla="*/ 2970204 h 3152775"/>
                  <a:gd name="connsiteX4" fmla="*/ 2513004 w 2695575"/>
                  <a:gd name="connsiteY4" fmla="*/ 3152775 h 3152775"/>
                  <a:gd name="connsiteX5" fmla="*/ 182571 w 2695575"/>
                  <a:gd name="connsiteY5" fmla="*/ 3152775 h 3152775"/>
                  <a:gd name="connsiteX6" fmla="*/ 0 w 2695575"/>
                  <a:gd name="connsiteY6" fmla="*/ 2970204 h 3152775"/>
                  <a:gd name="connsiteX7" fmla="*/ 0 w 2695575"/>
                  <a:gd name="connsiteY7" fmla="*/ 1191749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75" h="3152775">
                    <a:moveTo>
                      <a:pt x="1200600" y="0"/>
                    </a:moveTo>
                    <a:lnTo>
                      <a:pt x="2513004" y="0"/>
                    </a:lnTo>
                    <a:cubicBezTo>
                      <a:pt x="2613835" y="0"/>
                      <a:pt x="2695575" y="81740"/>
                      <a:pt x="2695575" y="182571"/>
                    </a:cubicBezTo>
                    <a:lnTo>
                      <a:pt x="2695575" y="2970204"/>
                    </a:lnTo>
                    <a:cubicBezTo>
                      <a:pt x="2695575" y="3071035"/>
                      <a:pt x="2613835" y="3152775"/>
                      <a:pt x="2513004" y="3152775"/>
                    </a:cubicBezTo>
                    <a:lnTo>
                      <a:pt x="182571" y="3152775"/>
                    </a:lnTo>
                    <a:cubicBezTo>
                      <a:pt x="81740" y="3152775"/>
                      <a:pt x="0" y="3071035"/>
                      <a:pt x="0" y="2970204"/>
                    </a:cubicBezTo>
                    <a:lnTo>
                      <a:pt x="0" y="1191749"/>
                    </a:lnTo>
                    <a:close/>
                  </a:path>
                </a:pathLst>
              </a:custGeom>
              <a:noFill/>
              <a:ln w="28575">
                <a:solidFill>
                  <a:srgbClr val="EF75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dirty="0"/>
              </a:p>
            </p:txBody>
          </p:sp>
          <p:sp>
            <p:nvSpPr>
              <p:cNvPr id="68" name="شكل بيضاوي 67">
                <a:extLst>
                  <a:ext uri="{FF2B5EF4-FFF2-40B4-BE49-F238E27FC236}">
                    <a16:creationId xmlns:a16="http://schemas.microsoft.com/office/drawing/2014/main" xmlns="" id="{111479F9-B9B2-40BB-B382-4FFE51B56356}"/>
                  </a:ext>
                </a:extLst>
              </p:cNvPr>
              <p:cNvSpPr/>
              <p:nvPr/>
            </p:nvSpPr>
            <p:spPr>
              <a:xfrm>
                <a:off x="1328427" y="1311720"/>
                <a:ext cx="1043179" cy="284141"/>
              </a:xfrm>
              <a:prstGeom prst="ellipse">
                <a:avLst/>
              </a:prstGeom>
              <a:gradFill flip="none" rotWithShape="1">
                <a:gsLst>
                  <a:gs pos="100000">
                    <a:schemeClr val="bg1">
                      <a:alpha val="0"/>
                    </a:schemeClr>
                  </a:gs>
                  <a:gs pos="36000">
                    <a:schemeClr val="tx1">
                      <a:alpha val="65000"/>
                    </a:schemeClr>
                  </a:gs>
                </a:gsLst>
                <a:path path="circle">
                  <a:fillToRect l="50000" t="50000" r="50000" b="50000"/>
                </a:path>
                <a:tileRect/>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9" name="شكل بيضاوي 68">
                <a:extLst>
                  <a:ext uri="{FF2B5EF4-FFF2-40B4-BE49-F238E27FC236}">
                    <a16:creationId xmlns:a16="http://schemas.microsoft.com/office/drawing/2014/main" xmlns="" id="{2680A1F6-A48B-4545-B3E2-56AAF000AC1E}"/>
                  </a:ext>
                </a:extLst>
              </p:cNvPr>
              <p:cNvSpPr/>
              <p:nvPr/>
            </p:nvSpPr>
            <p:spPr>
              <a:xfrm rot="5400000">
                <a:off x="2210896" y="391043"/>
                <a:ext cx="1043179" cy="284141"/>
              </a:xfrm>
              <a:prstGeom prst="ellipse">
                <a:avLst/>
              </a:prstGeom>
              <a:gradFill flip="none" rotWithShape="1">
                <a:gsLst>
                  <a:gs pos="100000">
                    <a:schemeClr val="bg1">
                      <a:alpha val="0"/>
                    </a:schemeClr>
                  </a:gs>
                  <a:gs pos="36000">
                    <a:schemeClr val="tx1">
                      <a:alpha val="65000"/>
                    </a:schemeClr>
                  </a:gs>
                </a:gsLst>
                <a:path path="circle">
                  <a:fillToRect l="50000" t="50000" r="50000" b="50000"/>
                </a:path>
                <a:tileRect/>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0" name="شكل حر: شكل 69">
                <a:extLst>
                  <a:ext uri="{FF2B5EF4-FFF2-40B4-BE49-F238E27FC236}">
                    <a16:creationId xmlns:a16="http://schemas.microsoft.com/office/drawing/2014/main" xmlns="" id="{FDADD4E8-554C-46BE-BF0B-C42A7654E72F}"/>
                  </a:ext>
                </a:extLst>
              </p:cNvPr>
              <p:cNvSpPr/>
              <p:nvPr/>
            </p:nvSpPr>
            <p:spPr>
              <a:xfrm flipH="1" flipV="1">
                <a:off x="1541411" y="262040"/>
                <a:ext cx="932473" cy="1191749"/>
              </a:xfrm>
              <a:custGeom>
                <a:avLst/>
                <a:gdLst>
                  <a:gd name="connsiteX0" fmla="*/ 182571 w 1200600"/>
                  <a:gd name="connsiteY0" fmla="*/ 0 h 1191749"/>
                  <a:gd name="connsiteX1" fmla="*/ 1200600 w 1200600"/>
                  <a:gd name="connsiteY1" fmla="*/ 0 h 1191749"/>
                  <a:gd name="connsiteX2" fmla="*/ 0 w 1200600"/>
                  <a:gd name="connsiteY2" fmla="*/ 1191749 h 1191749"/>
                  <a:gd name="connsiteX3" fmla="*/ 0 w 1200600"/>
                  <a:gd name="connsiteY3" fmla="*/ 182571 h 1191749"/>
                  <a:gd name="connsiteX4" fmla="*/ 182571 w 1200600"/>
                  <a:gd name="connsiteY4" fmla="*/ 0 h 1191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600" h="1191749">
                    <a:moveTo>
                      <a:pt x="182571" y="0"/>
                    </a:moveTo>
                    <a:lnTo>
                      <a:pt x="1200600" y="0"/>
                    </a:lnTo>
                    <a:lnTo>
                      <a:pt x="0" y="1191749"/>
                    </a:lnTo>
                    <a:lnTo>
                      <a:pt x="0" y="182571"/>
                    </a:lnTo>
                    <a:cubicBezTo>
                      <a:pt x="0" y="81740"/>
                      <a:pt x="81740" y="0"/>
                      <a:pt x="182571" y="0"/>
                    </a:cubicBezTo>
                    <a:close/>
                  </a:path>
                </a:pathLst>
              </a:custGeom>
              <a:gradFill flip="none" rotWithShape="1">
                <a:gsLst>
                  <a:gs pos="86000">
                    <a:schemeClr val="bg1"/>
                  </a:gs>
                  <a:gs pos="14000">
                    <a:srgbClr val="EF75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71" name="مربع نص 70">
                <a:extLst>
                  <a:ext uri="{FF2B5EF4-FFF2-40B4-BE49-F238E27FC236}">
                    <a16:creationId xmlns:a16="http://schemas.microsoft.com/office/drawing/2014/main" xmlns="" id="{CE0559C1-3F17-4F22-9580-E2052F3C40AD}"/>
                  </a:ext>
                </a:extLst>
              </p:cNvPr>
              <p:cNvSpPr txBox="1"/>
              <p:nvPr/>
            </p:nvSpPr>
            <p:spPr>
              <a:xfrm>
                <a:off x="1408866" y="230304"/>
                <a:ext cx="736859" cy="400110"/>
              </a:xfrm>
              <a:prstGeom prst="rect">
                <a:avLst/>
              </a:prstGeom>
              <a:noFill/>
            </p:spPr>
            <p:txBody>
              <a:bodyPr wrap="square" rtlCol="0">
                <a:spAutoFit/>
              </a:bodyPr>
              <a:lstStyle/>
              <a:p>
                <a:pPr algn="ctr"/>
                <a:r>
                  <a:rPr lang="ar-MA" sz="2000" b="1" dirty="0">
                    <a:solidFill>
                      <a:schemeClr val="bg1"/>
                    </a:solidFill>
                    <a:latin typeface="AGA Arabesque" panose="05010101010101010101" pitchFamily="2" charset="2"/>
                  </a:rPr>
                  <a:t>04</a:t>
                </a:r>
                <a:endParaRPr lang="fr-FR" sz="2000" b="1" dirty="0">
                  <a:solidFill>
                    <a:schemeClr val="bg1"/>
                  </a:solidFill>
                  <a:latin typeface="AGA Arabesque" panose="05010101010101010101" pitchFamily="2" charset="2"/>
                </a:endParaRPr>
              </a:p>
            </p:txBody>
          </p:sp>
          <p:sp>
            <p:nvSpPr>
              <p:cNvPr id="72" name="مربع نص 71">
                <a:extLst>
                  <a:ext uri="{FF2B5EF4-FFF2-40B4-BE49-F238E27FC236}">
                    <a16:creationId xmlns:a16="http://schemas.microsoft.com/office/drawing/2014/main" xmlns="" id="{CC1542CB-411B-4B5E-BDD1-029C24693988}"/>
                  </a:ext>
                </a:extLst>
              </p:cNvPr>
              <p:cNvSpPr txBox="1"/>
              <p:nvPr/>
            </p:nvSpPr>
            <p:spPr>
              <a:xfrm>
                <a:off x="2716162" y="923113"/>
                <a:ext cx="1332312" cy="369332"/>
              </a:xfrm>
              <a:prstGeom prst="rect">
                <a:avLst/>
              </a:prstGeom>
              <a:noFill/>
            </p:spPr>
            <p:txBody>
              <a:bodyPr wrap="square" rtlCol="0">
                <a:spAutoFit/>
              </a:bodyPr>
              <a:lstStyle/>
              <a:p>
                <a:pPr algn="ctr"/>
                <a:endParaRPr lang="fr-FR" b="1" dirty="0">
                  <a:solidFill>
                    <a:srgbClr val="EF75FF"/>
                  </a:solidFill>
                  <a:latin typeface="Aljazeera" panose="02000000000000000000" pitchFamily="2" charset="-78"/>
                  <a:cs typeface="Aljazeera" panose="02000000000000000000" pitchFamily="2" charset="-78"/>
                </a:endParaRPr>
              </a:p>
            </p:txBody>
          </p:sp>
          <p:sp>
            <p:nvSpPr>
              <p:cNvPr id="73" name="مربع نص 72">
                <a:extLst>
                  <a:ext uri="{FF2B5EF4-FFF2-40B4-BE49-F238E27FC236}">
                    <a16:creationId xmlns:a16="http://schemas.microsoft.com/office/drawing/2014/main" xmlns="" id="{A2936AFA-5C44-47C6-BB17-8CE24698F94C}"/>
                  </a:ext>
                </a:extLst>
              </p:cNvPr>
              <p:cNvSpPr txBox="1"/>
              <p:nvPr/>
            </p:nvSpPr>
            <p:spPr>
              <a:xfrm>
                <a:off x="1690719" y="1658096"/>
                <a:ext cx="2367673" cy="338554"/>
              </a:xfrm>
              <a:prstGeom prst="rect">
                <a:avLst/>
              </a:prstGeom>
              <a:noFill/>
            </p:spPr>
            <p:txBody>
              <a:bodyPr wrap="square" rtlCol="0">
                <a:spAutoFit/>
              </a:bodyPr>
              <a:lstStyle/>
              <a:p>
                <a:pPr algn="justLow"/>
                <a:endParaRPr lang="fr-FR" sz="1600" dirty="0">
                  <a:latin typeface="Aljazeera" panose="02000000000000000000" pitchFamily="2" charset="-78"/>
                  <a:cs typeface="Aljazeera" panose="02000000000000000000" pitchFamily="2" charset="-78"/>
                </a:endParaRPr>
              </a:p>
            </p:txBody>
          </p:sp>
        </p:grpSp>
        <p:pic>
          <p:nvPicPr>
            <p:cNvPr id="105" name="رسم 104" descr="مخطط دائري">
              <a:extLst>
                <a:ext uri="{FF2B5EF4-FFF2-40B4-BE49-F238E27FC236}">
                  <a16:creationId xmlns:a16="http://schemas.microsoft.com/office/drawing/2014/main" xmlns="" id="{545001C8-7494-4461-8028-6713B27870D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647999" y="4196153"/>
              <a:ext cx="430828" cy="430828"/>
            </a:xfrm>
            <a:prstGeom prst="rect">
              <a:avLst/>
            </a:prstGeom>
            <a:effectLst>
              <a:outerShdw blurRad="50800" dist="38100" algn="l" rotWithShape="0">
                <a:prstClr val="black">
                  <a:alpha val="40000"/>
                </a:prstClr>
              </a:outerShdw>
            </a:effectLst>
          </p:spPr>
        </p:pic>
      </p:grpSp>
      <p:grpSp>
        <p:nvGrpSpPr>
          <p:cNvPr id="113" name="مجموعة 112">
            <a:extLst>
              <a:ext uri="{FF2B5EF4-FFF2-40B4-BE49-F238E27FC236}">
                <a16:creationId xmlns:a16="http://schemas.microsoft.com/office/drawing/2014/main" xmlns="" id="{3AAE9005-D874-47D2-A41A-180606E2D382}"/>
              </a:ext>
            </a:extLst>
          </p:cNvPr>
          <p:cNvGrpSpPr/>
          <p:nvPr/>
        </p:nvGrpSpPr>
        <p:grpSpPr>
          <a:xfrm>
            <a:off x="2843814" y="67684"/>
            <a:ext cx="4022484" cy="4693459"/>
            <a:chOff x="4526719" y="76200"/>
            <a:chExt cx="4022484" cy="4693459"/>
          </a:xfrm>
        </p:grpSpPr>
        <p:grpSp>
          <p:nvGrpSpPr>
            <p:cNvPr id="38" name="مجموعة 37">
              <a:extLst>
                <a:ext uri="{FF2B5EF4-FFF2-40B4-BE49-F238E27FC236}">
                  <a16:creationId xmlns:a16="http://schemas.microsoft.com/office/drawing/2014/main" xmlns="" id="{10D81233-8BD1-4C17-B5BF-7DCB8FC073F6}"/>
                </a:ext>
              </a:extLst>
            </p:cNvPr>
            <p:cNvGrpSpPr/>
            <p:nvPr/>
          </p:nvGrpSpPr>
          <p:grpSpPr>
            <a:xfrm>
              <a:off x="4526719" y="76200"/>
              <a:ext cx="4022484" cy="4693459"/>
              <a:chOff x="1328427" y="11524"/>
              <a:chExt cx="4022484" cy="4693459"/>
            </a:xfrm>
          </p:grpSpPr>
          <p:sp>
            <p:nvSpPr>
              <p:cNvPr id="39" name="مستطيل 38">
                <a:extLst>
                  <a:ext uri="{FF2B5EF4-FFF2-40B4-BE49-F238E27FC236}">
                    <a16:creationId xmlns:a16="http://schemas.microsoft.com/office/drawing/2014/main" xmlns="" id="{CF00C50C-E9E3-4264-9C35-614764CC799B}"/>
                  </a:ext>
                </a:extLst>
              </p:cNvPr>
              <p:cNvSpPr/>
              <p:nvPr/>
            </p:nvSpPr>
            <p:spPr>
              <a:xfrm rot="18584883">
                <a:off x="1941335" y="1295407"/>
                <a:ext cx="3983842" cy="2835310"/>
              </a:xfrm>
              <a:prstGeom prst="rect">
                <a:avLst/>
              </a:prstGeom>
              <a:gradFill flip="none" rotWithShape="1">
                <a:gsLst>
                  <a:gs pos="100000">
                    <a:srgbClr val="D9D9D9">
                      <a:alpha val="0"/>
                    </a:srgbClr>
                  </a:gs>
                  <a:gs pos="14000">
                    <a:schemeClr val="tx1">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مستطيل: زوايا مستديرة 39">
                <a:extLst>
                  <a:ext uri="{FF2B5EF4-FFF2-40B4-BE49-F238E27FC236}">
                    <a16:creationId xmlns:a16="http://schemas.microsoft.com/office/drawing/2014/main" xmlns="" id="{D544628E-9B10-49CA-8D13-8F253497A835}"/>
                  </a:ext>
                </a:extLst>
              </p:cNvPr>
              <p:cNvSpPr/>
              <p:nvPr/>
            </p:nvSpPr>
            <p:spPr>
              <a:xfrm>
                <a:off x="1541411" y="262041"/>
                <a:ext cx="2695575" cy="3152775"/>
              </a:xfrm>
              <a:prstGeom prst="roundRect">
                <a:avLst>
                  <a:gd name="adj" fmla="val 677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شكل حر: شكل 40">
                <a:extLst>
                  <a:ext uri="{FF2B5EF4-FFF2-40B4-BE49-F238E27FC236}">
                    <a16:creationId xmlns:a16="http://schemas.microsoft.com/office/drawing/2014/main" xmlns="" id="{40C5EA33-68D2-414E-975B-27052D87C452}"/>
                  </a:ext>
                </a:extLst>
              </p:cNvPr>
              <p:cNvSpPr/>
              <p:nvPr/>
            </p:nvSpPr>
            <p:spPr>
              <a:xfrm>
                <a:off x="1541411" y="262042"/>
                <a:ext cx="2695575" cy="3152775"/>
              </a:xfrm>
              <a:custGeom>
                <a:avLst/>
                <a:gdLst>
                  <a:gd name="connsiteX0" fmla="*/ 1200600 w 2695575"/>
                  <a:gd name="connsiteY0" fmla="*/ 0 h 3152775"/>
                  <a:gd name="connsiteX1" fmla="*/ 2513004 w 2695575"/>
                  <a:gd name="connsiteY1" fmla="*/ 0 h 3152775"/>
                  <a:gd name="connsiteX2" fmla="*/ 2695575 w 2695575"/>
                  <a:gd name="connsiteY2" fmla="*/ 182571 h 3152775"/>
                  <a:gd name="connsiteX3" fmla="*/ 2695575 w 2695575"/>
                  <a:gd name="connsiteY3" fmla="*/ 2970204 h 3152775"/>
                  <a:gd name="connsiteX4" fmla="*/ 2513004 w 2695575"/>
                  <a:gd name="connsiteY4" fmla="*/ 3152775 h 3152775"/>
                  <a:gd name="connsiteX5" fmla="*/ 182571 w 2695575"/>
                  <a:gd name="connsiteY5" fmla="*/ 3152775 h 3152775"/>
                  <a:gd name="connsiteX6" fmla="*/ 0 w 2695575"/>
                  <a:gd name="connsiteY6" fmla="*/ 2970204 h 3152775"/>
                  <a:gd name="connsiteX7" fmla="*/ 0 w 2695575"/>
                  <a:gd name="connsiteY7" fmla="*/ 1191749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75" h="3152775">
                    <a:moveTo>
                      <a:pt x="1200600" y="0"/>
                    </a:moveTo>
                    <a:lnTo>
                      <a:pt x="2513004" y="0"/>
                    </a:lnTo>
                    <a:cubicBezTo>
                      <a:pt x="2613835" y="0"/>
                      <a:pt x="2695575" y="81740"/>
                      <a:pt x="2695575" y="182571"/>
                    </a:cubicBezTo>
                    <a:lnTo>
                      <a:pt x="2695575" y="2970204"/>
                    </a:lnTo>
                    <a:cubicBezTo>
                      <a:pt x="2695575" y="3071035"/>
                      <a:pt x="2613835" y="3152775"/>
                      <a:pt x="2513004" y="3152775"/>
                    </a:cubicBezTo>
                    <a:lnTo>
                      <a:pt x="182571" y="3152775"/>
                    </a:lnTo>
                    <a:cubicBezTo>
                      <a:pt x="81740" y="3152775"/>
                      <a:pt x="0" y="3071035"/>
                      <a:pt x="0" y="2970204"/>
                    </a:cubicBezTo>
                    <a:lnTo>
                      <a:pt x="0" y="1191749"/>
                    </a:lnTo>
                    <a:close/>
                  </a:path>
                </a:pathLst>
              </a:custGeom>
              <a:solidFill>
                <a:srgbClr val="4B9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42" name="شكل حر: شكل 41">
                <a:extLst>
                  <a:ext uri="{FF2B5EF4-FFF2-40B4-BE49-F238E27FC236}">
                    <a16:creationId xmlns:a16="http://schemas.microsoft.com/office/drawing/2014/main" xmlns="" id="{0E6CCFF7-EC2E-44BD-8D53-02960F9D664E}"/>
                  </a:ext>
                </a:extLst>
              </p:cNvPr>
              <p:cNvSpPr/>
              <p:nvPr/>
            </p:nvSpPr>
            <p:spPr>
              <a:xfrm>
                <a:off x="1609571" y="341763"/>
                <a:ext cx="2559254" cy="2993332"/>
              </a:xfrm>
              <a:custGeom>
                <a:avLst/>
                <a:gdLst>
                  <a:gd name="connsiteX0" fmla="*/ 1200600 w 2695575"/>
                  <a:gd name="connsiteY0" fmla="*/ 0 h 3152775"/>
                  <a:gd name="connsiteX1" fmla="*/ 2513004 w 2695575"/>
                  <a:gd name="connsiteY1" fmla="*/ 0 h 3152775"/>
                  <a:gd name="connsiteX2" fmla="*/ 2695575 w 2695575"/>
                  <a:gd name="connsiteY2" fmla="*/ 182571 h 3152775"/>
                  <a:gd name="connsiteX3" fmla="*/ 2695575 w 2695575"/>
                  <a:gd name="connsiteY3" fmla="*/ 2970204 h 3152775"/>
                  <a:gd name="connsiteX4" fmla="*/ 2513004 w 2695575"/>
                  <a:gd name="connsiteY4" fmla="*/ 3152775 h 3152775"/>
                  <a:gd name="connsiteX5" fmla="*/ 182571 w 2695575"/>
                  <a:gd name="connsiteY5" fmla="*/ 3152775 h 3152775"/>
                  <a:gd name="connsiteX6" fmla="*/ 0 w 2695575"/>
                  <a:gd name="connsiteY6" fmla="*/ 2970204 h 3152775"/>
                  <a:gd name="connsiteX7" fmla="*/ 0 w 2695575"/>
                  <a:gd name="connsiteY7" fmla="*/ 1191749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75" h="3152775">
                    <a:moveTo>
                      <a:pt x="1200600" y="0"/>
                    </a:moveTo>
                    <a:lnTo>
                      <a:pt x="2513004" y="0"/>
                    </a:lnTo>
                    <a:cubicBezTo>
                      <a:pt x="2613835" y="0"/>
                      <a:pt x="2695575" y="81740"/>
                      <a:pt x="2695575" y="182571"/>
                    </a:cubicBezTo>
                    <a:lnTo>
                      <a:pt x="2695575" y="2970204"/>
                    </a:lnTo>
                    <a:cubicBezTo>
                      <a:pt x="2695575" y="3071035"/>
                      <a:pt x="2613835" y="3152775"/>
                      <a:pt x="2513004" y="3152775"/>
                    </a:cubicBezTo>
                    <a:lnTo>
                      <a:pt x="182571" y="3152775"/>
                    </a:lnTo>
                    <a:cubicBezTo>
                      <a:pt x="81740" y="3152775"/>
                      <a:pt x="0" y="3071035"/>
                      <a:pt x="0" y="2970204"/>
                    </a:cubicBezTo>
                    <a:lnTo>
                      <a:pt x="0" y="119174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dirty="0"/>
              </a:p>
            </p:txBody>
          </p:sp>
          <p:sp>
            <p:nvSpPr>
              <p:cNvPr id="43" name="شكل حر: شكل 42">
                <a:extLst>
                  <a:ext uri="{FF2B5EF4-FFF2-40B4-BE49-F238E27FC236}">
                    <a16:creationId xmlns:a16="http://schemas.microsoft.com/office/drawing/2014/main" xmlns="" id="{8AD1D75A-116D-40BE-BA36-099E431042D8}"/>
                  </a:ext>
                </a:extLst>
              </p:cNvPr>
              <p:cNvSpPr/>
              <p:nvPr/>
            </p:nvSpPr>
            <p:spPr>
              <a:xfrm>
                <a:off x="1677124" y="420774"/>
                <a:ext cx="2424148" cy="2835310"/>
              </a:xfrm>
              <a:custGeom>
                <a:avLst/>
                <a:gdLst>
                  <a:gd name="connsiteX0" fmla="*/ 1200600 w 2695575"/>
                  <a:gd name="connsiteY0" fmla="*/ 0 h 3152775"/>
                  <a:gd name="connsiteX1" fmla="*/ 2513004 w 2695575"/>
                  <a:gd name="connsiteY1" fmla="*/ 0 h 3152775"/>
                  <a:gd name="connsiteX2" fmla="*/ 2695575 w 2695575"/>
                  <a:gd name="connsiteY2" fmla="*/ 182571 h 3152775"/>
                  <a:gd name="connsiteX3" fmla="*/ 2695575 w 2695575"/>
                  <a:gd name="connsiteY3" fmla="*/ 2970204 h 3152775"/>
                  <a:gd name="connsiteX4" fmla="*/ 2513004 w 2695575"/>
                  <a:gd name="connsiteY4" fmla="*/ 3152775 h 3152775"/>
                  <a:gd name="connsiteX5" fmla="*/ 182571 w 2695575"/>
                  <a:gd name="connsiteY5" fmla="*/ 3152775 h 3152775"/>
                  <a:gd name="connsiteX6" fmla="*/ 0 w 2695575"/>
                  <a:gd name="connsiteY6" fmla="*/ 2970204 h 3152775"/>
                  <a:gd name="connsiteX7" fmla="*/ 0 w 2695575"/>
                  <a:gd name="connsiteY7" fmla="*/ 1191749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75" h="3152775">
                    <a:moveTo>
                      <a:pt x="1200600" y="0"/>
                    </a:moveTo>
                    <a:lnTo>
                      <a:pt x="2513004" y="0"/>
                    </a:lnTo>
                    <a:cubicBezTo>
                      <a:pt x="2613835" y="0"/>
                      <a:pt x="2695575" y="81740"/>
                      <a:pt x="2695575" y="182571"/>
                    </a:cubicBezTo>
                    <a:lnTo>
                      <a:pt x="2695575" y="2970204"/>
                    </a:lnTo>
                    <a:cubicBezTo>
                      <a:pt x="2695575" y="3071035"/>
                      <a:pt x="2613835" y="3152775"/>
                      <a:pt x="2513004" y="3152775"/>
                    </a:cubicBezTo>
                    <a:lnTo>
                      <a:pt x="182571" y="3152775"/>
                    </a:lnTo>
                    <a:cubicBezTo>
                      <a:pt x="81740" y="3152775"/>
                      <a:pt x="0" y="3071035"/>
                      <a:pt x="0" y="2970204"/>
                    </a:cubicBezTo>
                    <a:lnTo>
                      <a:pt x="0" y="1191749"/>
                    </a:lnTo>
                    <a:close/>
                  </a:path>
                </a:pathLst>
              </a:custGeom>
              <a:noFill/>
              <a:ln w="28575">
                <a:solidFill>
                  <a:srgbClr val="4B996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dirty="0"/>
              </a:p>
            </p:txBody>
          </p:sp>
          <p:sp>
            <p:nvSpPr>
              <p:cNvPr id="44" name="شكل بيضاوي 43">
                <a:extLst>
                  <a:ext uri="{FF2B5EF4-FFF2-40B4-BE49-F238E27FC236}">
                    <a16:creationId xmlns:a16="http://schemas.microsoft.com/office/drawing/2014/main" xmlns="" id="{4AC1E625-39EF-46F0-AEA2-FDF159C6F970}"/>
                  </a:ext>
                </a:extLst>
              </p:cNvPr>
              <p:cNvSpPr/>
              <p:nvPr/>
            </p:nvSpPr>
            <p:spPr>
              <a:xfrm>
                <a:off x="1328427" y="1311720"/>
                <a:ext cx="1043179" cy="284141"/>
              </a:xfrm>
              <a:prstGeom prst="ellipse">
                <a:avLst/>
              </a:prstGeom>
              <a:gradFill flip="none" rotWithShape="1">
                <a:gsLst>
                  <a:gs pos="100000">
                    <a:schemeClr val="bg1">
                      <a:alpha val="0"/>
                    </a:schemeClr>
                  </a:gs>
                  <a:gs pos="36000">
                    <a:schemeClr val="tx1">
                      <a:alpha val="65000"/>
                    </a:schemeClr>
                  </a:gs>
                </a:gsLst>
                <a:path path="circle">
                  <a:fillToRect l="50000" t="50000" r="50000" b="50000"/>
                </a:path>
                <a:tileRect/>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 name="شكل بيضاوي 44">
                <a:extLst>
                  <a:ext uri="{FF2B5EF4-FFF2-40B4-BE49-F238E27FC236}">
                    <a16:creationId xmlns:a16="http://schemas.microsoft.com/office/drawing/2014/main" xmlns="" id="{B8089B3D-9854-4916-BF57-DD85BA8D7423}"/>
                  </a:ext>
                </a:extLst>
              </p:cNvPr>
              <p:cNvSpPr/>
              <p:nvPr/>
            </p:nvSpPr>
            <p:spPr>
              <a:xfrm rot="5400000">
                <a:off x="2210896" y="391043"/>
                <a:ext cx="1043179" cy="284141"/>
              </a:xfrm>
              <a:prstGeom prst="ellipse">
                <a:avLst/>
              </a:prstGeom>
              <a:gradFill flip="none" rotWithShape="1">
                <a:gsLst>
                  <a:gs pos="100000">
                    <a:schemeClr val="bg1">
                      <a:alpha val="0"/>
                    </a:schemeClr>
                  </a:gs>
                  <a:gs pos="36000">
                    <a:schemeClr val="tx1">
                      <a:alpha val="65000"/>
                    </a:schemeClr>
                  </a:gs>
                </a:gsLst>
                <a:path path="circle">
                  <a:fillToRect l="50000" t="50000" r="50000" b="50000"/>
                </a:path>
                <a:tileRect/>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 name="شكل حر: شكل 45">
                <a:extLst>
                  <a:ext uri="{FF2B5EF4-FFF2-40B4-BE49-F238E27FC236}">
                    <a16:creationId xmlns:a16="http://schemas.microsoft.com/office/drawing/2014/main" xmlns="" id="{6015C76F-ACAC-4C16-AA96-DCDA98C473A7}"/>
                  </a:ext>
                </a:extLst>
              </p:cNvPr>
              <p:cNvSpPr/>
              <p:nvPr/>
            </p:nvSpPr>
            <p:spPr>
              <a:xfrm flipH="1" flipV="1">
                <a:off x="1541411" y="262042"/>
                <a:ext cx="1200600" cy="1191749"/>
              </a:xfrm>
              <a:custGeom>
                <a:avLst/>
                <a:gdLst>
                  <a:gd name="connsiteX0" fmla="*/ 182571 w 1200600"/>
                  <a:gd name="connsiteY0" fmla="*/ 0 h 1191749"/>
                  <a:gd name="connsiteX1" fmla="*/ 1200600 w 1200600"/>
                  <a:gd name="connsiteY1" fmla="*/ 0 h 1191749"/>
                  <a:gd name="connsiteX2" fmla="*/ 0 w 1200600"/>
                  <a:gd name="connsiteY2" fmla="*/ 1191749 h 1191749"/>
                  <a:gd name="connsiteX3" fmla="*/ 0 w 1200600"/>
                  <a:gd name="connsiteY3" fmla="*/ 182571 h 1191749"/>
                  <a:gd name="connsiteX4" fmla="*/ 182571 w 1200600"/>
                  <a:gd name="connsiteY4" fmla="*/ 0 h 1191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600" h="1191749">
                    <a:moveTo>
                      <a:pt x="182571" y="0"/>
                    </a:moveTo>
                    <a:lnTo>
                      <a:pt x="1200600" y="0"/>
                    </a:lnTo>
                    <a:lnTo>
                      <a:pt x="0" y="1191749"/>
                    </a:lnTo>
                    <a:lnTo>
                      <a:pt x="0" y="182571"/>
                    </a:lnTo>
                    <a:cubicBezTo>
                      <a:pt x="0" y="81740"/>
                      <a:pt x="81740" y="0"/>
                      <a:pt x="182571" y="0"/>
                    </a:cubicBezTo>
                    <a:close/>
                  </a:path>
                </a:pathLst>
              </a:custGeom>
              <a:gradFill flip="none" rotWithShape="1">
                <a:gsLst>
                  <a:gs pos="86000">
                    <a:schemeClr val="bg1"/>
                  </a:gs>
                  <a:gs pos="14000">
                    <a:srgbClr val="4B996E"/>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47" name="مربع نص 46">
                <a:extLst>
                  <a:ext uri="{FF2B5EF4-FFF2-40B4-BE49-F238E27FC236}">
                    <a16:creationId xmlns:a16="http://schemas.microsoft.com/office/drawing/2014/main" xmlns="" id="{D326FAB9-30C5-4809-8482-C4A51796E051}"/>
                  </a:ext>
                </a:extLst>
              </p:cNvPr>
              <p:cNvSpPr txBox="1"/>
              <p:nvPr/>
            </p:nvSpPr>
            <p:spPr>
              <a:xfrm>
                <a:off x="1408866" y="230304"/>
                <a:ext cx="736859" cy="400110"/>
              </a:xfrm>
              <a:prstGeom prst="rect">
                <a:avLst/>
              </a:prstGeom>
              <a:noFill/>
            </p:spPr>
            <p:txBody>
              <a:bodyPr wrap="square" rtlCol="0">
                <a:spAutoFit/>
              </a:bodyPr>
              <a:lstStyle/>
              <a:p>
                <a:pPr algn="ctr"/>
                <a:r>
                  <a:rPr lang="ar-MA" sz="2000" b="1" dirty="0">
                    <a:solidFill>
                      <a:schemeClr val="bg1"/>
                    </a:solidFill>
                    <a:latin typeface="AGA Arabesque" panose="05010101010101010101" pitchFamily="2" charset="2"/>
                  </a:rPr>
                  <a:t>02</a:t>
                </a:r>
                <a:endParaRPr lang="fr-FR" sz="2000" b="1" dirty="0">
                  <a:solidFill>
                    <a:schemeClr val="bg1"/>
                  </a:solidFill>
                  <a:latin typeface="AGA Arabesque" panose="05010101010101010101" pitchFamily="2" charset="2"/>
                </a:endParaRPr>
              </a:p>
            </p:txBody>
          </p:sp>
          <p:sp>
            <p:nvSpPr>
              <p:cNvPr id="48" name="مربع نص 47">
                <a:extLst>
                  <a:ext uri="{FF2B5EF4-FFF2-40B4-BE49-F238E27FC236}">
                    <a16:creationId xmlns:a16="http://schemas.microsoft.com/office/drawing/2014/main" xmlns="" id="{5FC8F372-713E-4AAD-90B2-B7A67C9D9847}"/>
                  </a:ext>
                </a:extLst>
              </p:cNvPr>
              <p:cNvSpPr txBox="1"/>
              <p:nvPr/>
            </p:nvSpPr>
            <p:spPr>
              <a:xfrm>
                <a:off x="1758124" y="1374690"/>
                <a:ext cx="2322372" cy="1815882"/>
              </a:xfrm>
              <a:prstGeom prst="rect">
                <a:avLst/>
              </a:prstGeom>
              <a:noFill/>
            </p:spPr>
            <p:txBody>
              <a:bodyPr wrap="square" rtlCol="0">
                <a:spAutoFit/>
              </a:bodyPr>
              <a:lstStyle/>
              <a:p>
                <a:pPr algn="r"/>
                <a:r>
                  <a:rPr lang="ar-DZ" sz="1400" b="1" u="sng" dirty="0">
                    <a:solidFill>
                      <a:schemeClr val="accent1">
                        <a:lumMod val="60000"/>
                        <a:lumOff val="40000"/>
                      </a:schemeClr>
                    </a:solidFill>
                    <a:latin typeface="Arial" panose="020B0604020202020204" pitchFamily="34" charset="0"/>
                    <a:cs typeface="Arial" panose="020B0604020202020204" pitchFamily="34" charset="0"/>
                  </a:rPr>
                  <a:t>نطاق المعيار</a:t>
                </a:r>
                <a:r>
                  <a:rPr lang="ar-DZ" sz="1400" b="1" u="sng" dirty="0" smtClean="0">
                    <a:solidFill>
                      <a:schemeClr val="accent1">
                        <a:lumMod val="60000"/>
                        <a:lumOff val="40000"/>
                      </a:schemeClr>
                    </a:solidFill>
                    <a:latin typeface="Arial" panose="020B0604020202020204" pitchFamily="34" charset="0"/>
                    <a:cs typeface="Arial" panose="020B0604020202020204" pitchFamily="34" charset="0"/>
                  </a:rPr>
                  <a:t>:</a:t>
                </a:r>
              </a:p>
              <a:p>
                <a:pPr algn="ctr"/>
                <a:r>
                  <a:rPr lang="ar-DZ" sz="1400" b="1" u="sng" dirty="0">
                    <a:latin typeface="Arial" panose="020B0604020202020204" pitchFamily="34" charset="0"/>
                    <a:cs typeface="Arial" panose="020B0604020202020204" pitchFamily="34" charset="0"/>
                  </a:rPr>
                  <a:t/>
                </a:r>
                <a:br>
                  <a:rPr lang="ar-DZ" sz="1400" b="1" u="sng" dirty="0">
                    <a:latin typeface="Arial" panose="020B0604020202020204" pitchFamily="34" charset="0"/>
                    <a:cs typeface="Arial" panose="020B0604020202020204" pitchFamily="34" charset="0"/>
                  </a:rPr>
                </a:br>
                <a:r>
                  <a:rPr lang="ar-DZ" sz="1400" b="1" dirty="0">
                    <a:latin typeface="Arial" panose="020B0604020202020204" pitchFamily="34" charset="0"/>
                    <a:cs typeface="Arial" panose="020B0604020202020204" pitchFamily="34" charset="0"/>
                  </a:rPr>
                  <a:t>يتناول هذا المعيار التعريف بالمؤشــرات، وأسس حســابها، وأهم </a:t>
                </a:r>
                <a:r>
                  <a:rPr lang="ar-DZ" sz="1400" b="1" dirty="0" smtClean="0">
                    <a:latin typeface="Arial" panose="020B0604020202020204" pitchFamily="34" charset="0"/>
                    <a:cs typeface="Arial" panose="020B0604020202020204" pitchFamily="34" charset="0"/>
                  </a:rPr>
                  <a:t>أنواعها، وبيان </a:t>
                </a:r>
                <a:r>
                  <a:rPr lang="ar-DZ" sz="1400" b="1" dirty="0">
                    <a:latin typeface="Arial" panose="020B0604020202020204" pitchFamily="34" charset="0"/>
                    <a:cs typeface="Arial" panose="020B0604020202020204" pitchFamily="34" charset="0"/>
                  </a:rPr>
                  <a:t>طرق </a:t>
                </a:r>
                <a:r>
                  <a:rPr lang="ar-DZ" sz="1400" b="1" dirty="0" smtClean="0">
                    <a:latin typeface="Arial" panose="020B0604020202020204" pitchFamily="34" charset="0"/>
                    <a:cs typeface="Arial" panose="020B0604020202020204" pitchFamily="34" charset="0"/>
                  </a:rPr>
                  <a:t>استخدامها، وحكم </a:t>
                </a:r>
                <a:r>
                  <a:rPr lang="ar-DZ" sz="1400" b="1" dirty="0">
                    <a:latin typeface="Arial" panose="020B0604020202020204" pitchFamily="34" charset="0"/>
                    <a:cs typeface="Arial" panose="020B0604020202020204" pitchFamily="34" charset="0"/>
                  </a:rPr>
                  <a:t>كل استخدام، والضوابط الشرعية للمؤشرات</a:t>
                </a:r>
                <a:r>
                  <a:rPr lang="ar-DZ" sz="1400" b="1" dirty="0" smtClean="0">
                    <a:latin typeface="Arial" panose="020B0604020202020204" pitchFamily="34" charset="0"/>
                    <a:cs typeface="Arial" panose="020B0604020202020204" pitchFamily="34" charset="0"/>
                  </a:rPr>
                  <a:t> ,</a:t>
                </a:r>
                <a:br>
                  <a:rPr lang="ar-DZ" sz="1400" b="1" dirty="0" smtClean="0">
                    <a:latin typeface="Arial" panose="020B0604020202020204" pitchFamily="34" charset="0"/>
                    <a:cs typeface="Arial" panose="020B0604020202020204" pitchFamily="34" charset="0"/>
                  </a:rPr>
                </a:br>
                <a:endParaRPr lang="fr-FR" sz="1400" b="1" dirty="0">
                  <a:solidFill>
                    <a:srgbClr val="4B996E"/>
                  </a:solidFill>
                  <a:latin typeface="Arial" panose="020B0604020202020204" pitchFamily="34" charset="0"/>
                  <a:cs typeface="Arial" panose="020B0604020202020204" pitchFamily="34" charset="0"/>
                </a:endParaRPr>
              </a:p>
            </p:txBody>
          </p:sp>
          <p:sp>
            <p:nvSpPr>
              <p:cNvPr id="49" name="مربع نص 48">
                <a:extLst>
                  <a:ext uri="{FF2B5EF4-FFF2-40B4-BE49-F238E27FC236}">
                    <a16:creationId xmlns:a16="http://schemas.microsoft.com/office/drawing/2014/main" xmlns="" id="{595D61F7-39D5-42C7-92C4-D3DFD83065BF}"/>
                  </a:ext>
                </a:extLst>
              </p:cNvPr>
              <p:cNvSpPr txBox="1"/>
              <p:nvPr/>
            </p:nvSpPr>
            <p:spPr>
              <a:xfrm>
                <a:off x="1690719" y="1658096"/>
                <a:ext cx="2367673" cy="338554"/>
              </a:xfrm>
              <a:prstGeom prst="rect">
                <a:avLst/>
              </a:prstGeom>
              <a:noFill/>
            </p:spPr>
            <p:txBody>
              <a:bodyPr wrap="square" rtlCol="0">
                <a:spAutoFit/>
              </a:bodyPr>
              <a:lstStyle/>
              <a:p>
                <a:pPr algn="justLow"/>
                <a:r>
                  <a:rPr lang="ar-MA" sz="1600" dirty="0" smtClean="0">
                    <a:latin typeface="Aljazeera" panose="02000000000000000000" pitchFamily="2" charset="-78"/>
                    <a:cs typeface="Aljazeera" panose="02000000000000000000" pitchFamily="2" charset="-78"/>
                  </a:rPr>
                  <a:t>.</a:t>
                </a:r>
                <a:endParaRPr lang="fr-FR" sz="1600" dirty="0">
                  <a:latin typeface="Aljazeera" panose="02000000000000000000" pitchFamily="2" charset="-78"/>
                  <a:cs typeface="Aljazeera" panose="02000000000000000000" pitchFamily="2" charset="-78"/>
                </a:endParaRPr>
              </a:p>
            </p:txBody>
          </p:sp>
        </p:grpSp>
        <p:pic>
          <p:nvPicPr>
            <p:cNvPr id="109" name="رسم 108" descr="ساعة">
              <a:extLst>
                <a:ext uri="{FF2B5EF4-FFF2-40B4-BE49-F238E27FC236}">
                  <a16:creationId xmlns:a16="http://schemas.microsoft.com/office/drawing/2014/main" xmlns="" id="{34E8CB6E-2A80-4A37-9500-80D11E6B51A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478678" y="1024119"/>
              <a:ext cx="430828" cy="430828"/>
            </a:xfrm>
            <a:prstGeom prst="rect">
              <a:avLst/>
            </a:prstGeom>
            <a:effectLst>
              <a:outerShdw blurRad="50800" dist="38100" algn="l" rotWithShape="0">
                <a:prstClr val="black">
                  <a:alpha val="40000"/>
                </a:prstClr>
              </a:outerShdw>
            </a:effectLst>
          </p:spPr>
        </p:pic>
      </p:grpSp>
      <p:grpSp>
        <p:nvGrpSpPr>
          <p:cNvPr id="116" name="مجموعة 115">
            <a:extLst>
              <a:ext uri="{FF2B5EF4-FFF2-40B4-BE49-F238E27FC236}">
                <a16:creationId xmlns:a16="http://schemas.microsoft.com/office/drawing/2014/main" xmlns="" id="{79748521-3AEC-4CF0-BD77-BA2000743D60}"/>
              </a:ext>
            </a:extLst>
          </p:cNvPr>
          <p:cNvGrpSpPr/>
          <p:nvPr/>
        </p:nvGrpSpPr>
        <p:grpSpPr>
          <a:xfrm>
            <a:off x="236905" y="3375214"/>
            <a:ext cx="4022484" cy="4693459"/>
            <a:chOff x="4526719" y="3320760"/>
            <a:chExt cx="4022484" cy="4693459"/>
          </a:xfrm>
        </p:grpSpPr>
        <p:grpSp>
          <p:nvGrpSpPr>
            <p:cNvPr id="74" name="مجموعة 73">
              <a:extLst>
                <a:ext uri="{FF2B5EF4-FFF2-40B4-BE49-F238E27FC236}">
                  <a16:creationId xmlns:a16="http://schemas.microsoft.com/office/drawing/2014/main" xmlns="" id="{2FC52231-1B64-4730-A919-B3289CD6B10B}"/>
                </a:ext>
              </a:extLst>
            </p:cNvPr>
            <p:cNvGrpSpPr/>
            <p:nvPr/>
          </p:nvGrpSpPr>
          <p:grpSpPr>
            <a:xfrm>
              <a:off x="4526719" y="3320760"/>
              <a:ext cx="4022484" cy="4693459"/>
              <a:chOff x="1328427" y="11524"/>
              <a:chExt cx="4022484" cy="4693459"/>
            </a:xfrm>
          </p:grpSpPr>
          <p:sp>
            <p:nvSpPr>
              <p:cNvPr id="75" name="مستطيل 74">
                <a:extLst>
                  <a:ext uri="{FF2B5EF4-FFF2-40B4-BE49-F238E27FC236}">
                    <a16:creationId xmlns:a16="http://schemas.microsoft.com/office/drawing/2014/main" xmlns="" id="{F6795AA6-44B9-4D0F-B306-2ECCE6538274}"/>
                  </a:ext>
                </a:extLst>
              </p:cNvPr>
              <p:cNvSpPr/>
              <p:nvPr/>
            </p:nvSpPr>
            <p:spPr>
              <a:xfrm rot="18584883">
                <a:off x="1941335" y="1295407"/>
                <a:ext cx="3983842" cy="2835310"/>
              </a:xfrm>
              <a:prstGeom prst="rect">
                <a:avLst/>
              </a:prstGeom>
              <a:gradFill flip="none" rotWithShape="1">
                <a:gsLst>
                  <a:gs pos="100000">
                    <a:srgbClr val="D9D9D9">
                      <a:alpha val="0"/>
                    </a:srgbClr>
                  </a:gs>
                  <a:gs pos="14000">
                    <a:schemeClr val="tx1">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مستطيل: زوايا مستديرة 75">
                <a:extLst>
                  <a:ext uri="{FF2B5EF4-FFF2-40B4-BE49-F238E27FC236}">
                    <a16:creationId xmlns:a16="http://schemas.microsoft.com/office/drawing/2014/main" xmlns="" id="{D1D9D0F7-DE4B-4221-A822-EBC7B1329740}"/>
                  </a:ext>
                </a:extLst>
              </p:cNvPr>
              <p:cNvSpPr/>
              <p:nvPr/>
            </p:nvSpPr>
            <p:spPr>
              <a:xfrm>
                <a:off x="1541411" y="262041"/>
                <a:ext cx="2695575" cy="3152775"/>
              </a:xfrm>
              <a:prstGeom prst="roundRect">
                <a:avLst>
                  <a:gd name="adj" fmla="val 677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شكل حر: شكل 76">
                <a:extLst>
                  <a:ext uri="{FF2B5EF4-FFF2-40B4-BE49-F238E27FC236}">
                    <a16:creationId xmlns:a16="http://schemas.microsoft.com/office/drawing/2014/main" xmlns="" id="{147530D1-9998-4C02-A226-08B952B2D52E}"/>
                  </a:ext>
                </a:extLst>
              </p:cNvPr>
              <p:cNvSpPr/>
              <p:nvPr/>
            </p:nvSpPr>
            <p:spPr>
              <a:xfrm>
                <a:off x="1541411" y="262042"/>
                <a:ext cx="2695575" cy="3152775"/>
              </a:xfrm>
              <a:custGeom>
                <a:avLst/>
                <a:gdLst>
                  <a:gd name="connsiteX0" fmla="*/ 1200600 w 2695575"/>
                  <a:gd name="connsiteY0" fmla="*/ 0 h 3152775"/>
                  <a:gd name="connsiteX1" fmla="*/ 2513004 w 2695575"/>
                  <a:gd name="connsiteY1" fmla="*/ 0 h 3152775"/>
                  <a:gd name="connsiteX2" fmla="*/ 2695575 w 2695575"/>
                  <a:gd name="connsiteY2" fmla="*/ 182571 h 3152775"/>
                  <a:gd name="connsiteX3" fmla="*/ 2695575 w 2695575"/>
                  <a:gd name="connsiteY3" fmla="*/ 2970204 h 3152775"/>
                  <a:gd name="connsiteX4" fmla="*/ 2513004 w 2695575"/>
                  <a:gd name="connsiteY4" fmla="*/ 3152775 h 3152775"/>
                  <a:gd name="connsiteX5" fmla="*/ 182571 w 2695575"/>
                  <a:gd name="connsiteY5" fmla="*/ 3152775 h 3152775"/>
                  <a:gd name="connsiteX6" fmla="*/ 0 w 2695575"/>
                  <a:gd name="connsiteY6" fmla="*/ 2970204 h 3152775"/>
                  <a:gd name="connsiteX7" fmla="*/ 0 w 2695575"/>
                  <a:gd name="connsiteY7" fmla="*/ 1191749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75" h="3152775">
                    <a:moveTo>
                      <a:pt x="1200600" y="0"/>
                    </a:moveTo>
                    <a:lnTo>
                      <a:pt x="2513004" y="0"/>
                    </a:lnTo>
                    <a:cubicBezTo>
                      <a:pt x="2613835" y="0"/>
                      <a:pt x="2695575" y="81740"/>
                      <a:pt x="2695575" y="182571"/>
                    </a:cubicBezTo>
                    <a:lnTo>
                      <a:pt x="2695575" y="2970204"/>
                    </a:lnTo>
                    <a:cubicBezTo>
                      <a:pt x="2695575" y="3071035"/>
                      <a:pt x="2613835" y="3152775"/>
                      <a:pt x="2513004" y="3152775"/>
                    </a:cubicBezTo>
                    <a:lnTo>
                      <a:pt x="182571" y="3152775"/>
                    </a:lnTo>
                    <a:cubicBezTo>
                      <a:pt x="81740" y="3152775"/>
                      <a:pt x="0" y="3071035"/>
                      <a:pt x="0" y="2970204"/>
                    </a:cubicBezTo>
                    <a:lnTo>
                      <a:pt x="0" y="1191749"/>
                    </a:lnTo>
                    <a:close/>
                  </a:path>
                </a:pathLst>
              </a:custGeom>
              <a:solidFill>
                <a:srgbClr val="8516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78" name="شكل حر: شكل 77">
                <a:extLst>
                  <a:ext uri="{FF2B5EF4-FFF2-40B4-BE49-F238E27FC236}">
                    <a16:creationId xmlns:a16="http://schemas.microsoft.com/office/drawing/2014/main" xmlns="" id="{9E9B4DE9-381B-44C6-8914-57AD2E4F76B9}"/>
                  </a:ext>
                </a:extLst>
              </p:cNvPr>
              <p:cNvSpPr/>
              <p:nvPr/>
            </p:nvSpPr>
            <p:spPr>
              <a:xfrm>
                <a:off x="1609571" y="341763"/>
                <a:ext cx="2559254" cy="2993332"/>
              </a:xfrm>
              <a:custGeom>
                <a:avLst/>
                <a:gdLst>
                  <a:gd name="connsiteX0" fmla="*/ 1200600 w 2695575"/>
                  <a:gd name="connsiteY0" fmla="*/ 0 h 3152775"/>
                  <a:gd name="connsiteX1" fmla="*/ 2513004 w 2695575"/>
                  <a:gd name="connsiteY1" fmla="*/ 0 h 3152775"/>
                  <a:gd name="connsiteX2" fmla="*/ 2695575 w 2695575"/>
                  <a:gd name="connsiteY2" fmla="*/ 182571 h 3152775"/>
                  <a:gd name="connsiteX3" fmla="*/ 2695575 w 2695575"/>
                  <a:gd name="connsiteY3" fmla="*/ 2970204 h 3152775"/>
                  <a:gd name="connsiteX4" fmla="*/ 2513004 w 2695575"/>
                  <a:gd name="connsiteY4" fmla="*/ 3152775 h 3152775"/>
                  <a:gd name="connsiteX5" fmla="*/ 182571 w 2695575"/>
                  <a:gd name="connsiteY5" fmla="*/ 3152775 h 3152775"/>
                  <a:gd name="connsiteX6" fmla="*/ 0 w 2695575"/>
                  <a:gd name="connsiteY6" fmla="*/ 2970204 h 3152775"/>
                  <a:gd name="connsiteX7" fmla="*/ 0 w 2695575"/>
                  <a:gd name="connsiteY7" fmla="*/ 1191749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75" h="3152775">
                    <a:moveTo>
                      <a:pt x="1200600" y="0"/>
                    </a:moveTo>
                    <a:lnTo>
                      <a:pt x="2513004" y="0"/>
                    </a:lnTo>
                    <a:cubicBezTo>
                      <a:pt x="2613835" y="0"/>
                      <a:pt x="2695575" y="81740"/>
                      <a:pt x="2695575" y="182571"/>
                    </a:cubicBezTo>
                    <a:lnTo>
                      <a:pt x="2695575" y="2970204"/>
                    </a:lnTo>
                    <a:cubicBezTo>
                      <a:pt x="2695575" y="3071035"/>
                      <a:pt x="2613835" y="3152775"/>
                      <a:pt x="2513004" y="3152775"/>
                    </a:cubicBezTo>
                    <a:lnTo>
                      <a:pt x="182571" y="3152775"/>
                    </a:lnTo>
                    <a:cubicBezTo>
                      <a:pt x="81740" y="3152775"/>
                      <a:pt x="0" y="3071035"/>
                      <a:pt x="0" y="2970204"/>
                    </a:cubicBezTo>
                    <a:lnTo>
                      <a:pt x="0" y="119174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dirty="0"/>
              </a:p>
            </p:txBody>
          </p:sp>
          <p:sp>
            <p:nvSpPr>
              <p:cNvPr id="79" name="شكل حر: شكل 78">
                <a:extLst>
                  <a:ext uri="{FF2B5EF4-FFF2-40B4-BE49-F238E27FC236}">
                    <a16:creationId xmlns:a16="http://schemas.microsoft.com/office/drawing/2014/main" xmlns="" id="{17C49D2C-0E49-44C9-A9E7-441FC9A33AD9}"/>
                  </a:ext>
                </a:extLst>
              </p:cNvPr>
              <p:cNvSpPr/>
              <p:nvPr/>
            </p:nvSpPr>
            <p:spPr>
              <a:xfrm>
                <a:off x="1677124" y="420774"/>
                <a:ext cx="2424148" cy="2835310"/>
              </a:xfrm>
              <a:custGeom>
                <a:avLst/>
                <a:gdLst>
                  <a:gd name="connsiteX0" fmla="*/ 1200600 w 2695575"/>
                  <a:gd name="connsiteY0" fmla="*/ 0 h 3152775"/>
                  <a:gd name="connsiteX1" fmla="*/ 2513004 w 2695575"/>
                  <a:gd name="connsiteY1" fmla="*/ 0 h 3152775"/>
                  <a:gd name="connsiteX2" fmla="*/ 2695575 w 2695575"/>
                  <a:gd name="connsiteY2" fmla="*/ 182571 h 3152775"/>
                  <a:gd name="connsiteX3" fmla="*/ 2695575 w 2695575"/>
                  <a:gd name="connsiteY3" fmla="*/ 2970204 h 3152775"/>
                  <a:gd name="connsiteX4" fmla="*/ 2513004 w 2695575"/>
                  <a:gd name="connsiteY4" fmla="*/ 3152775 h 3152775"/>
                  <a:gd name="connsiteX5" fmla="*/ 182571 w 2695575"/>
                  <a:gd name="connsiteY5" fmla="*/ 3152775 h 3152775"/>
                  <a:gd name="connsiteX6" fmla="*/ 0 w 2695575"/>
                  <a:gd name="connsiteY6" fmla="*/ 2970204 h 3152775"/>
                  <a:gd name="connsiteX7" fmla="*/ 0 w 2695575"/>
                  <a:gd name="connsiteY7" fmla="*/ 1191749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75" h="3152775">
                    <a:moveTo>
                      <a:pt x="1200600" y="0"/>
                    </a:moveTo>
                    <a:lnTo>
                      <a:pt x="2513004" y="0"/>
                    </a:lnTo>
                    <a:cubicBezTo>
                      <a:pt x="2613835" y="0"/>
                      <a:pt x="2695575" y="81740"/>
                      <a:pt x="2695575" y="182571"/>
                    </a:cubicBezTo>
                    <a:lnTo>
                      <a:pt x="2695575" y="2970204"/>
                    </a:lnTo>
                    <a:cubicBezTo>
                      <a:pt x="2695575" y="3071035"/>
                      <a:pt x="2613835" y="3152775"/>
                      <a:pt x="2513004" y="3152775"/>
                    </a:cubicBezTo>
                    <a:lnTo>
                      <a:pt x="182571" y="3152775"/>
                    </a:lnTo>
                    <a:cubicBezTo>
                      <a:pt x="81740" y="3152775"/>
                      <a:pt x="0" y="3071035"/>
                      <a:pt x="0" y="2970204"/>
                    </a:cubicBezTo>
                    <a:lnTo>
                      <a:pt x="0" y="1191749"/>
                    </a:lnTo>
                    <a:close/>
                  </a:path>
                </a:pathLst>
              </a:custGeom>
              <a:noFill/>
              <a:ln w="28575">
                <a:solidFill>
                  <a:srgbClr val="8516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dirty="0"/>
              </a:p>
            </p:txBody>
          </p:sp>
          <p:sp>
            <p:nvSpPr>
              <p:cNvPr id="80" name="شكل بيضاوي 79">
                <a:extLst>
                  <a:ext uri="{FF2B5EF4-FFF2-40B4-BE49-F238E27FC236}">
                    <a16:creationId xmlns:a16="http://schemas.microsoft.com/office/drawing/2014/main" xmlns="" id="{85207D86-729B-4457-BB7C-288CD41661C5}"/>
                  </a:ext>
                </a:extLst>
              </p:cNvPr>
              <p:cNvSpPr/>
              <p:nvPr/>
            </p:nvSpPr>
            <p:spPr>
              <a:xfrm>
                <a:off x="1328427" y="1311720"/>
                <a:ext cx="1043179" cy="284141"/>
              </a:xfrm>
              <a:prstGeom prst="ellipse">
                <a:avLst/>
              </a:prstGeom>
              <a:gradFill flip="none" rotWithShape="1">
                <a:gsLst>
                  <a:gs pos="100000">
                    <a:schemeClr val="bg1">
                      <a:alpha val="0"/>
                    </a:schemeClr>
                  </a:gs>
                  <a:gs pos="36000">
                    <a:schemeClr val="tx1">
                      <a:alpha val="65000"/>
                    </a:schemeClr>
                  </a:gs>
                </a:gsLst>
                <a:path path="circle">
                  <a:fillToRect l="50000" t="50000" r="50000" b="50000"/>
                </a:path>
                <a:tileRect/>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1" name="شكل بيضاوي 80">
                <a:extLst>
                  <a:ext uri="{FF2B5EF4-FFF2-40B4-BE49-F238E27FC236}">
                    <a16:creationId xmlns:a16="http://schemas.microsoft.com/office/drawing/2014/main" xmlns="" id="{22712394-C53E-43A5-B6CA-81EBDC8ED7AF}"/>
                  </a:ext>
                </a:extLst>
              </p:cNvPr>
              <p:cNvSpPr/>
              <p:nvPr/>
            </p:nvSpPr>
            <p:spPr>
              <a:xfrm rot="5400000">
                <a:off x="2210896" y="391043"/>
                <a:ext cx="1043179" cy="284141"/>
              </a:xfrm>
              <a:prstGeom prst="ellipse">
                <a:avLst/>
              </a:prstGeom>
              <a:gradFill flip="none" rotWithShape="1">
                <a:gsLst>
                  <a:gs pos="100000">
                    <a:schemeClr val="bg1">
                      <a:alpha val="0"/>
                    </a:schemeClr>
                  </a:gs>
                  <a:gs pos="36000">
                    <a:schemeClr val="tx1">
                      <a:alpha val="65000"/>
                    </a:schemeClr>
                  </a:gs>
                </a:gsLst>
                <a:path path="circle">
                  <a:fillToRect l="50000" t="50000" r="50000" b="50000"/>
                </a:path>
                <a:tileRect/>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 name="شكل حر: شكل 81">
                <a:extLst>
                  <a:ext uri="{FF2B5EF4-FFF2-40B4-BE49-F238E27FC236}">
                    <a16:creationId xmlns:a16="http://schemas.microsoft.com/office/drawing/2014/main" xmlns="" id="{319D4C48-9C7F-4F15-9B0D-3C4E3598D1D0}"/>
                  </a:ext>
                </a:extLst>
              </p:cNvPr>
              <p:cNvSpPr/>
              <p:nvPr/>
            </p:nvSpPr>
            <p:spPr>
              <a:xfrm flipH="1" flipV="1">
                <a:off x="1597696" y="320977"/>
                <a:ext cx="929845" cy="1191749"/>
              </a:xfrm>
              <a:custGeom>
                <a:avLst/>
                <a:gdLst>
                  <a:gd name="connsiteX0" fmla="*/ 182571 w 1200600"/>
                  <a:gd name="connsiteY0" fmla="*/ 0 h 1191749"/>
                  <a:gd name="connsiteX1" fmla="*/ 1200600 w 1200600"/>
                  <a:gd name="connsiteY1" fmla="*/ 0 h 1191749"/>
                  <a:gd name="connsiteX2" fmla="*/ 0 w 1200600"/>
                  <a:gd name="connsiteY2" fmla="*/ 1191749 h 1191749"/>
                  <a:gd name="connsiteX3" fmla="*/ 0 w 1200600"/>
                  <a:gd name="connsiteY3" fmla="*/ 182571 h 1191749"/>
                  <a:gd name="connsiteX4" fmla="*/ 182571 w 1200600"/>
                  <a:gd name="connsiteY4" fmla="*/ 0 h 1191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600" h="1191749">
                    <a:moveTo>
                      <a:pt x="182571" y="0"/>
                    </a:moveTo>
                    <a:lnTo>
                      <a:pt x="1200600" y="0"/>
                    </a:lnTo>
                    <a:lnTo>
                      <a:pt x="0" y="1191749"/>
                    </a:lnTo>
                    <a:lnTo>
                      <a:pt x="0" y="182571"/>
                    </a:lnTo>
                    <a:cubicBezTo>
                      <a:pt x="0" y="81740"/>
                      <a:pt x="81740" y="0"/>
                      <a:pt x="182571" y="0"/>
                    </a:cubicBezTo>
                    <a:close/>
                  </a:path>
                </a:pathLst>
              </a:custGeom>
              <a:gradFill flip="none" rotWithShape="1">
                <a:gsLst>
                  <a:gs pos="86000">
                    <a:schemeClr val="bg1"/>
                  </a:gs>
                  <a:gs pos="14000">
                    <a:srgbClr val="8516C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83" name="مربع نص 82">
                <a:extLst>
                  <a:ext uri="{FF2B5EF4-FFF2-40B4-BE49-F238E27FC236}">
                    <a16:creationId xmlns:a16="http://schemas.microsoft.com/office/drawing/2014/main" xmlns="" id="{96C61874-8B1B-4784-B48A-798C626782AF}"/>
                  </a:ext>
                </a:extLst>
              </p:cNvPr>
              <p:cNvSpPr txBox="1"/>
              <p:nvPr/>
            </p:nvSpPr>
            <p:spPr>
              <a:xfrm>
                <a:off x="1408866" y="230304"/>
                <a:ext cx="736859" cy="400110"/>
              </a:xfrm>
              <a:prstGeom prst="rect">
                <a:avLst/>
              </a:prstGeom>
              <a:noFill/>
            </p:spPr>
            <p:txBody>
              <a:bodyPr wrap="square" rtlCol="0">
                <a:spAutoFit/>
              </a:bodyPr>
              <a:lstStyle/>
              <a:p>
                <a:pPr algn="ctr"/>
                <a:r>
                  <a:rPr lang="ar-MA" sz="2000" b="1" dirty="0">
                    <a:solidFill>
                      <a:schemeClr val="bg1"/>
                    </a:solidFill>
                    <a:latin typeface="AGA Arabesque" panose="05010101010101010101" pitchFamily="2" charset="2"/>
                  </a:rPr>
                  <a:t>05</a:t>
                </a:r>
                <a:endParaRPr lang="fr-FR" sz="2000" b="1" dirty="0">
                  <a:solidFill>
                    <a:schemeClr val="bg1"/>
                  </a:solidFill>
                  <a:latin typeface="AGA Arabesque" panose="05010101010101010101" pitchFamily="2" charset="2"/>
                </a:endParaRPr>
              </a:p>
            </p:txBody>
          </p:sp>
          <p:sp>
            <p:nvSpPr>
              <p:cNvPr id="84" name="مربع نص 83">
                <a:extLst>
                  <a:ext uri="{FF2B5EF4-FFF2-40B4-BE49-F238E27FC236}">
                    <a16:creationId xmlns:a16="http://schemas.microsoft.com/office/drawing/2014/main" xmlns="" id="{F4136399-7CC7-47F0-84DC-BE704C15C80E}"/>
                  </a:ext>
                </a:extLst>
              </p:cNvPr>
              <p:cNvSpPr txBox="1"/>
              <p:nvPr/>
            </p:nvSpPr>
            <p:spPr>
              <a:xfrm>
                <a:off x="1758125" y="503724"/>
                <a:ext cx="2300268" cy="2677656"/>
              </a:xfrm>
              <a:prstGeom prst="rect">
                <a:avLst/>
              </a:prstGeom>
              <a:noFill/>
            </p:spPr>
            <p:txBody>
              <a:bodyPr wrap="square" rtlCol="0">
                <a:spAutoFit/>
              </a:bodyPr>
              <a:lstStyle/>
              <a:p>
                <a:pPr algn="r"/>
                <a:r>
                  <a:rPr lang="ar-DZ" sz="1400" b="1" dirty="0" smtClean="0">
                    <a:solidFill>
                      <a:srgbClr val="8516CC"/>
                    </a:solidFill>
                    <a:latin typeface="Arial" panose="020B0604020202020204" pitchFamily="34" charset="0"/>
                    <a:cs typeface="Arial" panose="020B0604020202020204" pitchFamily="34" charset="0"/>
                  </a:rPr>
                  <a:t>خصائص حساب</a:t>
                </a:r>
              </a:p>
              <a:p>
                <a:pPr algn="r"/>
                <a:r>
                  <a:rPr lang="ar-DZ" sz="1400" b="1" dirty="0" smtClean="0">
                    <a:solidFill>
                      <a:srgbClr val="8516CC"/>
                    </a:solidFill>
                    <a:latin typeface="Arial" panose="020B0604020202020204" pitchFamily="34" charset="0"/>
                    <a:cs typeface="Arial" panose="020B0604020202020204" pitchFamily="34" charset="0"/>
                  </a:rPr>
                  <a:t> المؤشرات </a:t>
                </a:r>
                <a:r>
                  <a:rPr lang="ar-DZ" sz="1400" b="1" dirty="0" err="1" smtClean="0">
                    <a:solidFill>
                      <a:srgbClr val="8516CC"/>
                    </a:solidFill>
                    <a:latin typeface="Arial" panose="020B0604020202020204" pitchFamily="34" charset="0"/>
                    <a:cs typeface="Arial" panose="020B0604020202020204" pitchFamily="34" charset="0"/>
                  </a:rPr>
                  <a:t>ومبادؤها</a:t>
                </a:r>
                <a:r>
                  <a:rPr lang="ar-DZ" sz="1400" b="1" dirty="0" smtClean="0">
                    <a:solidFill>
                      <a:srgbClr val="8516CC"/>
                    </a:solidFill>
                    <a:latin typeface="Arial" panose="020B0604020202020204" pitchFamily="34" charset="0"/>
                    <a:cs typeface="Arial" panose="020B0604020202020204" pitchFamily="34" charset="0"/>
                  </a:rPr>
                  <a:t> :</a:t>
                </a:r>
              </a:p>
              <a:p>
                <a:pPr algn="r" rtl="1"/>
                <a:r>
                  <a:rPr lang="ar-DZ" sz="1400" b="1" dirty="0" smtClean="0">
                    <a:solidFill>
                      <a:srgbClr val="8516CC"/>
                    </a:solidFill>
                    <a:latin typeface="Arial" panose="020B0604020202020204" pitchFamily="34" charset="0"/>
                    <a:cs typeface="Arial" panose="020B0604020202020204" pitchFamily="34" charset="0"/>
                  </a:rPr>
                  <a:t>*</a:t>
                </a:r>
                <a:r>
                  <a:rPr lang="ar-DZ" sz="1400" b="1" dirty="0" smtClean="0">
                    <a:solidFill>
                      <a:schemeClr val="tx2"/>
                    </a:solidFill>
                    <a:latin typeface="Arial" panose="020B0604020202020204" pitchFamily="34" charset="0"/>
                    <a:cs typeface="Arial" panose="020B0604020202020204" pitchFamily="34" charset="0"/>
                  </a:rPr>
                  <a:t>خصائص مشتركة بين</a:t>
                </a:r>
              </a:p>
              <a:p>
                <a:pPr algn="r" rtl="1"/>
                <a:r>
                  <a:rPr lang="ar-DZ" sz="1400" b="1" dirty="0" smtClean="0">
                    <a:solidFill>
                      <a:schemeClr val="tx2"/>
                    </a:solidFill>
                    <a:latin typeface="Arial" panose="020B0604020202020204" pitchFamily="34" charset="0"/>
                    <a:cs typeface="Arial" panose="020B0604020202020204" pitchFamily="34" charset="0"/>
                  </a:rPr>
                  <a:t> جميع المؤشرات (الدقة، </a:t>
                </a:r>
              </a:p>
              <a:p>
                <a:pPr algn="r" rtl="1"/>
                <a:r>
                  <a:rPr lang="ar-DZ" sz="1400" b="1" dirty="0" smtClean="0">
                    <a:solidFill>
                      <a:schemeClr val="tx2"/>
                    </a:solidFill>
                    <a:latin typeface="Arial" panose="020B0604020202020204" pitchFamily="34" charset="0"/>
                    <a:cs typeface="Arial" panose="020B0604020202020204" pitchFamily="34" charset="0"/>
                  </a:rPr>
                  <a:t>الموضوعية، الشفافية) ,</a:t>
                </a:r>
              </a:p>
              <a:p>
                <a:pPr algn="r" rtl="1"/>
                <a:r>
                  <a:rPr lang="ar-DZ" sz="1400" b="1" dirty="0" smtClean="0">
                    <a:solidFill>
                      <a:schemeClr val="tx2"/>
                    </a:solidFill>
                    <a:latin typeface="Arial" panose="020B0604020202020204" pitchFamily="34" charset="0"/>
                    <a:cs typeface="Arial" panose="020B0604020202020204" pitchFamily="34" charset="0"/>
                  </a:rPr>
                  <a:t>*مبادئ عامة تحكم جميع المؤشرات:</a:t>
                </a:r>
              </a:p>
              <a:p>
                <a:pPr algn="r" rtl="1"/>
                <a:r>
                  <a:rPr lang="ar-DZ" sz="1400" b="1" dirty="0" smtClean="0">
                    <a:solidFill>
                      <a:schemeClr val="tx2"/>
                    </a:solidFill>
                    <a:latin typeface="Arial" panose="020B0604020202020204" pitchFamily="34" charset="0"/>
                    <a:cs typeface="Arial" panose="020B0604020202020204" pitchFamily="34" charset="0"/>
                  </a:rPr>
                  <a:t>-لا دلالة للرقم المطلق للمؤشر ولا معنى له بمفرده,</a:t>
                </a:r>
              </a:p>
              <a:p>
                <a:pPr algn="r" rtl="1"/>
                <a:r>
                  <a:rPr lang="ar-DZ" sz="1400" b="1" dirty="0" smtClean="0">
                    <a:solidFill>
                      <a:schemeClr val="tx2"/>
                    </a:solidFill>
                    <a:latin typeface="Arial" panose="020B0604020202020204" pitchFamily="34" charset="0"/>
                    <a:cs typeface="Arial" panose="020B0604020202020204" pitchFamily="34" charset="0"/>
                  </a:rPr>
                  <a:t>-دلالة المؤشر تنحصر فيما يمثله من متوسط التغير في أوزان (أثقال) مكوناته بين فترة وأخرى صعودا أو هبوطا,</a:t>
                </a:r>
                <a:endParaRPr lang="fr-FR" sz="1400" b="1" dirty="0">
                  <a:solidFill>
                    <a:schemeClr val="tx2"/>
                  </a:solidFill>
                  <a:latin typeface="Arial" panose="020B0604020202020204" pitchFamily="34" charset="0"/>
                  <a:cs typeface="Arial" panose="020B0604020202020204" pitchFamily="34" charset="0"/>
                </a:endParaRPr>
              </a:p>
            </p:txBody>
          </p:sp>
          <p:sp>
            <p:nvSpPr>
              <p:cNvPr id="85" name="مربع نص 84">
                <a:extLst>
                  <a:ext uri="{FF2B5EF4-FFF2-40B4-BE49-F238E27FC236}">
                    <a16:creationId xmlns:a16="http://schemas.microsoft.com/office/drawing/2014/main" xmlns="" id="{58EF914D-962F-411D-B2A3-425C5496F47E}"/>
                  </a:ext>
                </a:extLst>
              </p:cNvPr>
              <p:cNvSpPr txBox="1"/>
              <p:nvPr/>
            </p:nvSpPr>
            <p:spPr>
              <a:xfrm>
                <a:off x="1690719" y="1658096"/>
                <a:ext cx="2367673" cy="338554"/>
              </a:xfrm>
              <a:prstGeom prst="rect">
                <a:avLst/>
              </a:prstGeom>
              <a:noFill/>
            </p:spPr>
            <p:txBody>
              <a:bodyPr wrap="square" rtlCol="0">
                <a:spAutoFit/>
              </a:bodyPr>
              <a:lstStyle/>
              <a:p>
                <a:pPr algn="justLow"/>
                <a:endParaRPr lang="fr-FR" sz="1600" dirty="0">
                  <a:latin typeface="Aljazeera" panose="02000000000000000000" pitchFamily="2" charset="-78"/>
                  <a:cs typeface="Aljazeera" panose="02000000000000000000" pitchFamily="2" charset="-78"/>
                </a:endParaRPr>
              </a:p>
            </p:txBody>
          </p:sp>
        </p:grpSp>
        <p:pic>
          <p:nvPicPr>
            <p:cNvPr id="103" name="رسم 102" descr="مركز الهدف">
              <a:extLst>
                <a:ext uri="{FF2B5EF4-FFF2-40B4-BE49-F238E27FC236}">
                  <a16:creationId xmlns:a16="http://schemas.microsoft.com/office/drawing/2014/main" xmlns="" id="{BCFDCE4A-01C1-4A1A-999D-B67114D88A1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5099298" y="4285464"/>
              <a:ext cx="430828" cy="430828"/>
            </a:xfrm>
            <a:prstGeom prst="rect">
              <a:avLst/>
            </a:prstGeom>
            <a:effectLst>
              <a:outerShdw blurRad="50800" dist="38100" algn="l" rotWithShape="0">
                <a:prstClr val="black">
                  <a:alpha val="40000"/>
                </a:prstClr>
              </a:outerShdw>
            </a:effectLst>
          </p:spPr>
        </p:pic>
      </p:grpSp>
      <p:grpSp>
        <p:nvGrpSpPr>
          <p:cNvPr id="114" name="مجموعة 113">
            <a:extLst>
              <a:ext uri="{FF2B5EF4-FFF2-40B4-BE49-F238E27FC236}">
                <a16:creationId xmlns:a16="http://schemas.microsoft.com/office/drawing/2014/main" xmlns="" id="{88BB196A-67CA-41A7-9C53-AE05C3165D35}"/>
              </a:ext>
            </a:extLst>
          </p:cNvPr>
          <p:cNvGrpSpPr/>
          <p:nvPr/>
        </p:nvGrpSpPr>
        <p:grpSpPr>
          <a:xfrm>
            <a:off x="5711734" y="58665"/>
            <a:ext cx="4022484" cy="4693459"/>
            <a:chOff x="8065594" y="76200"/>
            <a:chExt cx="4022484" cy="4693459"/>
          </a:xfrm>
        </p:grpSpPr>
        <p:grpSp>
          <p:nvGrpSpPr>
            <p:cNvPr id="50" name="مجموعة 49">
              <a:extLst>
                <a:ext uri="{FF2B5EF4-FFF2-40B4-BE49-F238E27FC236}">
                  <a16:creationId xmlns:a16="http://schemas.microsoft.com/office/drawing/2014/main" xmlns="" id="{0EECB37B-4B80-4BB1-8638-6A84DA53A73D}"/>
                </a:ext>
              </a:extLst>
            </p:cNvPr>
            <p:cNvGrpSpPr/>
            <p:nvPr/>
          </p:nvGrpSpPr>
          <p:grpSpPr>
            <a:xfrm>
              <a:off x="8065594" y="76200"/>
              <a:ext cx="4022484" cy="4693459"/>
              <a:chOff x="1328427" y="11524"/>
              <a:chExt cx="4022484" cy="4693459"/>
            </a:xfrm>
          </p:grpSpPr>
          <p:sp>
            <p:nvSpPr>
              <p:cNvPr id="51" name="مستطيل 50">
                <a:extLst>
                  <a:ext uri="{FF2B5EF4-FFF2-40B4-BE49-F238E27FC236}">
                    <a16:creationId xmlns:a16="http://schemas.microsoft.com/office/drawing/2014/main" xmlns="" id="{E25D20F8-A018-4F9A-A730-368AA160BD2B}"/>
                  </a:ext>
                </a:extLst>
              </p:cNvPr>
              <p:cNvSpPr/>
              <p:nvPr/>
            </p:nvSpPr>
            <p:spPr>
              <a:xfrm rot="18584883">
                <a:off x="1941335" y="1295407"/>
                <a:ext cx="3983842" cy="2835310"/>
              </a:xfrm>
              <a:prstGeom prst="rect">
                <a:avLst/>
              </a:prstGeom>
              <a:gradFill flip="none" rotWithShape="1">
                <a:gsLst>
                  <a:gs pos="100000">
                    <a:srgbClr val="D9D9D9">
                      <a:alpha val="0"/>
                    </a:srgbClr>
                  </a:gs>
                  <a:gs pos="14000">
                    <a:schemeClr val="tx1">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مستطيل: زوايا مستديرة 51">
                <a:extLst>
                  <a:ext uri="{FF2B5EF4-FFF2-40B4-BE49-F238E27FC236}">
                    <a16:creationId xmlns:a16="http://schemas.microsoft.com/office/drawing/2014/main" xmlns="" id="{0B61FE66-8F08-4560-A9C0-69FBF35B2135}"/>
                  </a:ext>
                </a:extLst>
              </p:cNvPr>
              <p:cNvSpPr/>
              <p:nvPr/>
            </p:nvSpPr>
            <p:spPr>
              <a:xfrm>
                <a:off x="1541411" y="262041"/>
                <a:ext cx="2695575" cy="3152775"/>
              </a:xfrm>
              <a:prstGeom prst="roundRect">
                <a:avLst>
                  <a:gd name="adj" fmla="val 677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شكل حر: شكل 52">
                <a:extLst>
                  <a:ext uri="{FF2B5EF4-FFF2-40B4-BE49-F238E27FC236}">
                    <a16:creationId xmlns:a16="http://schemas.microsoft.com/office/drawing/2014/main" xmlns="" id="{854188E2-657B-41B1-A84F-EBFA44A8F77D}"/>
                  </a:ext>
                </a:extLst>
              </p:cNvPr>
              <p:cNvSpPr/>
              <p:nvPr/>
            </p:nvSpPr>
            <p:spPr>
              <a:xfrm>
                <a:off x="1541411" y="262042"/>
                <a:ext cx="2695575" cy="3152775"/>
              </a:xfrm>
              <a:custGeom>
                <a:avLst/>
                <a:gdLst>
                  <a:gd name="connsiteX0" fmla="*/ 1200600 w 2695575"/>
                  <a:gd name="connsiteY0" fmla="*/ 0 h 3152775"/>
                  <a:gd name="connsiteX1" fmla="*/ 2513004 w 2695575"/>
                  <a:gd name="connsiteY1" fmla="*/ 0 h 3152775"/>
                  <a:gd name="connsiteX2" fmla="*/ 2695575 w 2695575"/>
                  <a:gd name="connsiteY2" fmla="*/ 182571 h 3152775"/>
                  <a:gd name="connsiteX3" fmla="*/ 2695575 w 2695575"/>
                  <a:gd name="connsiteY3" fmla="*/ 2970204 h 3152775"/>
                  <a:gd name="connsiteX4" fmla="*/ 2513004 w 2695575"/>
                  <a:gd name="connsiteY4" fmla="*/ 3152775 h 3152775"/>
                  <a:gd name="connsiteX5" fmla="*/ 182571 w 2695575"/>
                  <a:gd name="connsiteY5" fmla="*/ 3152775 h 3152775"/>
                  <a:gd name="connsiteX6" fmla="*/ 0 w 2695575"/>
                  <a:gd name="connsiteY6" fmla="*/ 2970204 h 3152775"/>
                  <a:gd name="connsiteX7" fmla="*/ 0 w 2695575"/>
                  <a:gd name="connsiteY7" fmla="*/ 1191749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75" h="3152775">
                    <a:moveTo>
                      <a:pt x="1200600" y="0"/>
                    </a:moveTo>
                    <a:lnTo>
                      <a:pt x="2513004" y="0"/>
                    </a:lnTo>
                    <a:cubicBezTo>
                      <a:pt x="2613835" y="0"/>
                      <a:pt x="2695575" y="81740"/>
                      <a:pt x="2695575" y="182571"/>
                    </a:cubicBezTo>
                    <a:lnTo>
                      <a:pt x="2695575" y="2970204"/>
                    </a:lnTo>
                    <a:cubicBezTo>
                      <a:pt x="2695575" y="3071035"/>
                      <a:pt x="2613835" y="3152775"/>
                      <a:pt x="2513004" y="3152775"/>
                    </a:cubicBezTo>
                    <a:lnTo>
                      <a:pt x="182571" y="3152775"/>
                    </a:lnTo>
                    <a:cubicBezTo>
                      <a:pt x="81740" y="3152775"/>
                      <a:pt x="0" y="3071035"/>
                      <a:pt x="0" y="2970204"/>
                    </a:cubicBezTo>
                    <a:lnTo>
                      <a:pt x="0" y="1191749"/>
                    </a:lnTo>
                    <a:close/>
                  </a:path>
                </a:pathLst>
              </a:custGeom>
              <a:solidFill>
                <a:srgbClr val="52FF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54" name="شكل حر: شكل 53">
                <a:extLst>
                  <a:ext uri="{FF2B5EF4-FFF2-40B4-BE49-F238E27FC236}">
                    <a16:creationId xmlns:a16="http://schemas.microsoft.com/office/drawing/2014/main" xmlns="" id="{0B604171-C86C-4A33-9E9F-974F713F72D9}"/>
                  </a:ext>
                </a:extLst>
              </p:cNvPr>
              <p:cNvSpPr/>
              <p:nvPr/>
            </p:nvSpPr>
            <p:spPr>
              <a:xfrm>
                <a:off x="1609571" y="341763"/>
                <a:ext cx="2559254" cy="2993332"/>
              </a:xfrm>
              <a:custGeom>
                <a:avLst/>
                <a:gdLst>
                  <a:gd name="connsiteX0" fmla="*/ 1200600 w 2695575"/>
                  <a:gd name="connsiteY0" fmla="*/ 0 h 3152775"/>
                  <a:gd name="connsiteX1" fmla="*/ 2513004 w 2695575"/>
                  <a:gd name="connsiteY1" fmla="*/ 0 h 3152775"/>
                  <a:gd name="connsiteX2" fmla="*/ 2695575 w 2695575"/>
                  <a:gd name="connsiteY2" fmla="*/ 182571 h 3152775"/>
                  <a:gd name="connsiteX3" fmla="*/ 2695575 w 2695575"/>
                  <a:gd name="connsiteY3" fmla="*/ 2970204 h 3152775"/>
                  <a:gd name="connsiteX4" fmla="*/ 2513004 w 2695575"/>
                  <a:gd name="connsiteY4" fmla="*/ 3152775 h 3152775"/>
                  <a:gd name="connsiteX5" fmla="*/ 182571 w 2695575"/>
                  <a:gd name="connsiteY5" fmla="*/ 3152775 h 3152775"/>
                  <a:gd name="connsiteX6" fmla="*/ 0 w 2695575"/>
                  <a:gd name="connsiteY6" fmla="*/ 2970204 h 3152775"/>
                  <a:gd name="connsiteX7" fmla="*/ 0 w 2695575"/>
                  <a:gd name="connsiteY7" fmla="*/ 1191749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75" h="3152775">
                    <a:moveTo>
                      <a:pt x="1200600" y="0"/>
                    </a:moveTo>
                    <a:lnTo>
                      <a:pt x="2513004" y="0"/>
                    </a:lnTo>
                    <a:cubicBezTo>
                      <a:pt x="2613835" y="0"/>
                      <a:pt x="2695575" y="81740"/>
                      <a:pt x="2695575" y="182571"/>
                    </a:cubicBezTo>
                    <a:lnTo>
                      <a:pt x="2695575" y="2970204"/>
                    </a:lnTo>
                    <a:cubicBezTo>
                      <a:pt x="2695575" y="3071035"/>
                      <a:pt x="2613835" y="3152775"/>
                      <a:pt x="2513004" y="3152775"/>
                    </a:cubicBezTo>
                    <a:lnTo>
                      <a:pt x="182571" y="3152775"/>
                    </a:lnTo>
                    <a:cubicBezTo>
                      <a:pt x="81740" y="3152775"/>
                      <a:pt x="0" y="3071035"/>
                      <a:pt x="0" y="2970204"/>
                    </a:cubicBezTo>
                    <a:lnTo>
                      <a:pt x="0" y="119174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dirty="0"/>
              </a:p>
            </p:txBody>
          </p:sp>
          <p:sp>
            <p:nvSpPr>
              <p:cNvPr id="55" name="شكل حر: شكل 54">
                <a:extLst>
                  <a:ext uri="{FF2B5EF4-FFF2-40B4-BE49-F238E27FC236}">
                    <a16:creationId xmlns:a16="http://schemas.microsoft.com/office/drawing/2014/main" xmlns="" id="{5E50A9A1-5621-4461-9351-F8EE87896FED}"/>
                  </a:ext>
                </a:extLst>
              </p:cNvPr>
              <p:cNvSpPr/>
              <p:nvPr/>
            </p:nvSpPr>
            <p:spPr>
              <a:xfrm>
                <a:off x="1677124" y="420774"/>
                <a:ext cx="2424148" cy="2835310"/>
              </a:xfrm>
              <a:custGeom>
                <a:avLst/>
                <a:gdLst>
                  <a:gd name="connsiteX0" fmla="*/ 1200600 w 2695575"/>
                  <a:gd name="connsiteY0" fmla="*/ 0 h 3152775"/>
                  <a:gd name="connsiteX1" fmla="*/ 2513004 w 2695575"/>
                  <a:gd name="connsiteY1" fmla="*/ 0 h 3152775"/>
                  <a:gd name="connsiteX2" fmla="*/ 2695575 w 2695575"/>
                  <a:gd name="connsiteY2" fmla="*/ 182571 h 3152775"/>
                  <a:gd name="connsiteX3" fmla="*/ 2695575 w 2695575"/>
                  <a:gd name="connsiteY3" fmla="*/ 2970204 h 3152775"/>
                  <a:gd name="connsiteX4" fmla="*/ 2513004 w 2695575"/>
                  <a:gd name="connsiteY4" fmla="*/ 3152775 h 3152775"/>
                  <a:gd name="connsiteX5" fmla="*/ 182571 w 2695575"/>
                  <a:gd name="connsiteY5" fmla="*/ 3152775 h 3152775"/>
                  <a:gd name="connsiteX6" fmla="*/ 0 w 2695575"/>
                  <a:gd name="connsiteY6" fmla="*/ 2970204 h 3152775"/>
                  <a:gd name="connsiteX7" fmla="*/ 0 w 2695575"/>
                  <a:gd name="connsiteY7" fmla="*/ 1191749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75" h="3152775">
                    <a:moveTo>
                      <a:pt x="1200600" y="0"/>
                    </a:moveTo>
                    <a:lnTo>
                      <a:pt x="2513004" y="0"/>
                    </a:lnTo>
                    <a:cubicBezTo>
                      <a:pt x="2613835" y="0"/>
                      <a:pt x="2695575" y="81740"/>
                      <a:pt x="2695575" y="182571"/>
                    </a:cubicBezTo>
                    <a:lnTo>
                      <a:pt x="2695575" y="2970204"/>
                    </a:lnTo>
                    <a:cubicBezTo>
                      <a:pt x="2695575" y="3071035"/>
                      <a:pt x="2613835" y="3152775"/>
                      <a:pt x="2513004" y="3152775"/>
                    </a:cubicBezTo>
                    <a:lnTo>
                      <a:pt x="182571" y="3152775"/>
                    </a:lnTo>
                    <a:cubicBezTo>
                      <a:pt x="81740" y="3152775"/>
                      <a:pt x="0" y="3071035"/>
                      <a:pt x="0" y="2970204"/>
                    </a:cubicBezTo>
                    <a:lnTo>
                      <a:pt x="0" y="1191749"/>
                    </a:lnTo>
                    <a:close/>
                  </a:path>
                </a:pathLst>
              </a:custGeom>
              <a:noFill/>
              <a:ln w="28575">
                <a:solidFill>
                  <a:srgbClr val="52FF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dirty="0"/>
              </a:p>
            </p:txBody>
          </p:sp>
          <p:sp>
            <p:nvSpPr>
              <p:cNvPr id="56" name="شكل بيضاوي 55">
                <a:extLst>
                  <a:ext uri="{FF2B5EF4-FFF2-40B4-BE49-F238E27FC236}">
                    <a16:creationId xmlns:a16="http://schemas.microsoft.com/office/drawing/2014/main" xmlns="" id="{6A297585-8A8E-4EAF-98D1-8F09DFD4CEF3}"/>
                  </a:ext>
                </a:extLst>
              </p:cNvPr>
              <p:cNvSpPr/>
              <p:nvPr/>
            </p:nvSpPr>
            <p:spPr>
              <a:xfrm>
                <a:off x="1328427" y="1311720"/>
                <a:ext cx="1043179" cy="284141"/>
              </a:xfrm>
              <a:prstGeom prst="ellipse">
                <a:avLst/>
              </a:prstGeom>
              <a:gradFill flip="none" rotWithShape="1">
                <a:gsLst>
                  <a:gs pos="100000">
                    <a:schemeClr val="bg1">
                      <a:alpha val="0"/>
                    </a:schemeClr>
                  </a:gs>
                  <a:gs pos="36000">
                    <a:schemeClr val="tx1">
                      <a:alpha val="65000"/>
                    </a:schemeClr>
                  </a:gs>
                </a:gsLst>
                <a:path path="circle">
                  <a:fillToRect l="50000" t="50000" r="50000" b="50000"/>
                </a:path>
                <a:tileRect/>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7" name="شكل بيضاوي 56">
                <a:extLst>
                  <a:ext uri="{FF2B5EF4-FFF2-40B4-BE49-F238E27FC236}">
                    <a16:creationId xmlns:a16="http://schemas.microsoft.com/office/drawing/2014/main" xmlns="" id="{19F67818-1C8F-49E3-AA68-158FC50C0B3B}"/>
                  </a:ext>
                </a:extLst>
              </p:cNvPr>
              <p:cNvSpPr/>
              <p:nvPr/>
            </p:nvSpPr>
            <p:spPr>
              <a:xfrm rot="5400000">
                <a:off x="2210896" y="391043"/>
                <a:ext cx="1043179" cy="284141"/>
              </a:xfrm>
              <a:prstGeom prst="ellipse">
                <a:avLst/>
              </a:prstGeom>
              <a:gradFill flip="none" rotWithShape="1">
                <a:gsLst>
                  <a:gs pos="100000">
                    <a:schemeClr val="bg1">
                      <a:alpha val="0"/>
                    </a:schemeClr>
                  </a:gs>
                  <a:gs pos="36000">
                    <a:schemeClr val="tx1">
                      <a:alpha val="65000"/>
                    </a:schemeClr>
                  </a:gs>
                </a:gsLst>
                <a:path path="circle">
                  <a:fillToRect l="50000" t="50000" r="50000" b="50000"/>
                </a:path>
                <a:tileRect/>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8" name="شكل حر: شكل 57">
                <a:extLst>
                  <a:ext uri="{FF2B5EF4-FFF2-40B4-BE49-F238E27FC236}">
                    <a16:creationId xmlns:a16="http://schemas.microsoft.com/office/drawing/2014/main" xmlns="" id="{B6D4D6DA-1D6D-47E1-91FA-745AEF7A4FF9}"/>
                  </a:ext>
                </a:extLst>
              </p:cNvPr>
              <p:cNvSpPr/>
              <p:nvPr/>
            </p:nvSpPr>
            <p:spPr>
              <a:xfrm flipH="1" flipV="1">
                <a:off x="1541411" y="262042"/>
                <a:ext cx="1200600" cy="1191749"/>
              </a:xfrm>
              <a:custGeom>
                <a:avLst/>
                <a:gdLst>
                  <a:gd name="connsiteX0" fmla="*/ 182571 w 1200600"/>
                  <a:gd name="connsiteY0" fmla="*/ 0 h 1191749"/>
                  <a:gd name="connsiteX1" fmla="*/ 1200600 w 1200600"/>
                  <a:gd name="connsiteY1" fmla="*/ 0 h 1191749"/>
                  <a:gd name="connsiteX2" fmla="*/ 0 w 1200600"/>
                  <a:gd name="connsiteY2" fmla="*/ 1191749 h 1191749"/>
                  <a:gd name="connsiteX3" fmla="*/ 0 w 1200600"/>
                  <a:gd name="connsiteY3" fmla="*/ 182571 h 1191749"/>
                  <a:gd name="connsiteX4" fmla="*/ 182571 w 1200600"/>
                  <a:gd name="connsiteY4" fmla="*/ 0 h 1191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600" h="1191749">
                    <a:moveTo>
                      <a:pt x="182571" y="0"/>
                    </a:moveTo>
                    <a:lnTo>
                      <a:pt x="1200600" y="0"/>
                    </a:lnTo>
                    <a:lnTo>
                      <a:pt x="0" y="1191749"/>
                    </a:lnTo>
                    <a:lnTo>
                      <a:pt x="0" y="182571"/>
                    </a:lnTo>
                    <a:cubicBezTo>
                      <a:pt x="0" y="81740"/>
                      <a:pt x="81740" y="0"/>
                      <a:pt x="182571" y="0"/>
                    </a:cubicBezTo>
                    <a:close/>
                  </a:path>
                </a:pathLst>
              </a:custGeom>
              <a:gradFill flip="none" rotWithShape="1">
                <a:gsLst>
                  <a:gs pos="86000">
                    <a:schemeClr val="bg1"/>
                  </a:gs>
                  <a:gs pos="14000">
                    <a:srgbClr val="52FF3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59" name="مربع نص 58">
                <a:extLst>
                  <a:ext uri="{FF2B5EF4-FFF2-40B4-BE49-F238E27FC236}">
                    <a16:creationId xmlns:a16="http://schemas.microsoft.com/office/drawing/2014/main" xmlns="" id="{5819F68C-2028-4374-8C85-E5D0C37745B9}"/>
                  </a:ext>
                </a:extLst>
              </p:cNvPr>
              <p:cNvSpPr txBox="1"/>
              <p:nvPr/>
            </p:nvSpPr>
            <p:spPr>
              <a:xfrm>
                <a:off x="1408866" y="230304"/>
                <a:ext cx="736859" cy="400110"/>
              </a:xfrm>
              <a:prstGeom prst="rect">
                <a:avLst/>
              </a:prstGeom>
              <a:noFill/>
            </p:spPr>
            <p:txBody>
              <a:bodyPr wrap="square" rtlCol="0">
                <a:spAutoFit/>
              </a:bodyPr>
              <a:lstStyle/>
              <a:p>
                <a:pPr algn="ctr"/>
                <a:r>
                  <a:rPr lang="ar-MA" sz="2000" b="1" dirty="0">
                    <a:solidFill>
                      <a:schemeClr val="bg1"/>
                    </a:solidFill>
                    <a:latin typeface="AGA Arabesque" panose="05010101010101010101" pitchFamily="2" charset="2"/>
                  </a:rPr>
                  <a:t>03</a:t>
                </a:r>
                <a:endParaRPr lang="fr-FR" sz="2000" b="1" dirty="0">
                  <a:solidFill>
                    <a:schemeClr val="bg1"/>
                  </a:solidFill>
                  <a:latin typeface="AGA Arabesque" panose="05010101010101010101" pitchFamily="2" charset="2"/>
                </a:endParaRPr>
              </a:p>
            </p:txBody>
          </p:sp>
          <p:sp>
            <p:nvSpPr>
              <p:cNvPr id="60" name="مربع نص 59">
                <a:extLst>
                  <a:ext uri="{FF2B5EF4-FFF2-40B4-BE49-F238E27FC236}">
                    <a16:creationId xmlns:a16="http://schemas.microsoft.com/office/drawing/2014/main" xmlns="" id="{BD54ED4C-F4D7-43B2-A69A-21CCA22D5858}"/>
                  </a:ext>
                </a:extLst>
              </p:cNvPr>
              <p:cNvSpPr txBox="1"/>
              <p:nvPr/>
            </p:nvSpPr>
            <p:spPr>
              <a:xfrm>
                <a:off x="2716162" y="923113"/>
                <a:ext cx="1332312" cy="369332"/>
              </a:xfrm>
              <a:prstGeom prst="rect">
                <a:avLst/>
              </a:prstGeom>
              <a:noFill/>
            </p:spPr>
            <p:txBody>
              <a:bodyPr wrap="square" rtlCol="0">
                <a:spAutoFit/>
              </a:bodyPr>
              <a:lstStyle/>
              <a:p>
                <a:pPr algn="ctr"/>
                <a:endParaRPr lang="fr-FR" b="1" dirty="0">
                  <a:solidFill>
                    <a:srgbClr val="52FF35"/>
                  </a:solidFill>
                  <a:latin typeface="Aljazeera" panose="02000000000000000000" pitchFamily="2" charset="-78"/>
                  <a:cs typeface="Aljazeera" panose="02000000000000000000" pitchFamily="2" charset="-78"/>
                </a:endParaRPr>
              </a:p>
            </p:txBody>
          </p:sp>
          <p:sp>
            <p:nvSpPr>
              <p:cNvPr id="61" name="مربع نص 60">
                <a:extLst>
                  <a:ext uri="{FF2B5EF4-FFF2-40B4-BE49-F238E27FC236}">
                    <a16:creationId xmlns:a16="http://schemas.microsoft.com/office/drawing/2014/main" xmlns="" id="{B3111E55-A540-4C13-B364-1A0F784BAF63}"/>
                  </a:ext>
                </a:extLst>
              </p:cNvPr>
              <p:cNvSpPr txBox="1"/>
              <p:nvPr/>
            </p:nvSpPr>
            <p:spPr>
              <a:xfrm>
                <a:off x="1690719" y="1658096"/>
                <a:ext cx="2367673" cy="338554"/>
              </a:xfrm>
              <a:prstGeom prst="rect">
                <a:avLst/>
              </a:prstGeom>
              <a:noFill/>
            </p:spPr>
            <p:txBody>
              <a:bodyPr wrap="square" rtlCol="0">
                <a:spAutoFit/>
              </a:bodyPr>
              <a:lstStyle/>
              <a:p>
                <a:pPr algn="justLow"/>
                <a:r>
                  <a:rPr lang="ar-MA" sz="1600" dirty="0" smtClean="0">
                    <a:latin typeface="Aljazeera" panose="02000000000000000000" pitchFamily="2" charset="-78"/>
                    <a:cs typeface="Aljazeera" panose="02000000000000000000" pitchFamily="2" charset="-78"/>
                  </a:rPr>
                  <a:t>.</a:t>
                </a:r>
                <a:endParaRPr lang="fr-FR" sz="1600" dirty="0">
                  <a:latin typeface="Aljazeera" panose="02000000000000000000" pitchFamily="2" charset="-78"/>
                  <a:cs typeface="Aljazeera" panose="02000000000000000000" pitchFamily="2" charset="-78"/>
                </a:endParaRPr>
              </a:p>
            </p:txBody>
          </p:sp>
        </p:grpSp>
        <p:pic>
          <p:nvPicPr>
            <p:cNvPr id="107" name="رسم 106" descr="ساعة إيقاف">
              <a:extLst>
                <a:ext uri="{FF2B5EF4-FFF2-40B4-BE49-F238E27FC236}">
                  <a16:creationId xmlns:a16="http://schemas.microsoft.com/office/drawing/2014/main" xmlns="" id="{13F860A7-8824-40D8-859F-8E409B3EBA0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9037184" y="1024119"/>
              <a:ext cx="430828" cy="430828"/>
            </a:xfrm>
            <a:prstGeom prst="rect">
              <a:avLst/>
            </a:prstGeom>
            <a:effectLst>
              <a:outerShdw blurRad="50800" dist="38100" algn="l" rotWithShape="0">
                <a:prstClr val="black">
                  <a:alpha val="40000"/>
                </a:prstClr>
              </a:outerShdw>
            </a:effectLst>
          </p:spPr>
        </p:pic>
      </p:grpSp>
      <p:grpSp>
        <p:nvGrpSpPr>
          <p:cNvPr id="115" name="مجموعة 114">
            <a:extLst>
              <a:ext uri="{FF2B5EF4-FFF2-40B4-BE49-F238E27FC236}">
                <a16:creationId xmlns:a16="http://schemas.microsoft.com/office/drawing/2014/main" xmlns="" id="{7B718963-C7E8-4993-8A8A-2A66373C1E43}"/>
              </a:ext>
            </a:extLst>
          </p:cNvPr>
          <p:cNvGrpSpPr/>
          <p:nvPr/>
        </p:nvGrpSpPr>
        <p:grpSpPr>
          <a:xfrm>
            <a:off x="3052233" y="3354748"/>
            <a:ext cx="4022484" cy="4693459"/>
            <a:chOff x="8065594" y="3320760"/>
            <a:chExt cx="4022484" cy="4693459"/>
          </a:xfrm>
        </p:grpSpPr>
        <p:grpSp>
          <p:nvGrpSpPr>
            <p:cNvPr id="86" name="مجموعة 85">
              <a:extLst>
                <a:ext uri="{FF2B5EF4-FFF2-40B4-BE49-F238E27FC236}">
                  <a16:creationId xmlns:a16="http://schemas.microsoft.com/office/drawing/2014/main" xmlns="" id="{FD95E6F9-FCC4-42A0-846F-9DCA3691CDD9}"/>
                </a:ext>
              </a:extLst>
            </p:cNvPr>
            <p:cNvGrpSpPr/>
            <p:nvPr/>
          </p:nvGrpSpPr>
          <p:grpSpPr>
            <a:xfrm>
              <a:off x="8065594" y="3320760"/>
              <a:ext cx="4022484" cy="4693459"/>
              <a:chOff x="1328427" y="11524"/>
              <a:chExt cx="4022484" cy="4693459"/>
            </a:xfrm>
          </p:grpSpPr>
          <p:sp>
            <p:nvSpPr>
              <p:cNvPr id="87" name="مستطيل 86">
                <a:extLst>
                  <a:ext uri="{FF2B5EF4-FFF2-40B4-BE49-F238E27FC236}">
                    <a16:creationId xmlns:a16="http://schemas.microsoft.com/office/drawing/2014/main" xmlns="" id="{A48CE6EA-EF08-486C-B6F1-873643A63123}"/>
                  </a:ext>
                </a:extLst>
              </p:cNvPr>
              <p:cNvSpPr/>
              <p:nvPr/>
            </p:nvSpPr>
            <p:spPr>
              <a:xfrm rot="18584883">
                <a:off x="1941335" y="1295407"/>
                <a:ext cx="3983842" cy="2835310"/>
              </a:xfrm>
              <a:prstGeom prst="rect">
                <a:avLst/>
              </a:prstGeom>
              <a:gradFill flip="none" rotWithShape="1">
                <a:gsLst>
                  <a:gs pos="100000">
                    <a:srgbClr val="D9D9D9">
                      <a:alpha val="0"/>
                    </a:srgbClr>
                  </a:gs>
                  <a:gs pos="14000">
                    <a:schemeClr val="tx1">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مستطيل: زوايا مستديرة 87">
                <a:extLst>
                  <a:ext uri="{FF2B5EF4-FFF2-40B4-BE49-F238E27FC236}">
                    <a16:creationId xmlns:a16="http://schemas.microsoft.com/office/drawing/2014/main" xmlns="" id="{09ACEA8D-AEFC-4632-97C7-530EDF805949}"/>
                  </a:ext>
                </a:extLst>
              </p:cNvPr>
              <p:cNvSpPr/>
              <p:nvPr/>
            </p:nvSpPr>
            <p:spPr>
              <a:xfrm>
                <a:off x="1541411" y="262041"/>
                <a:ext cx="2695575" cy="3152775"/>
              </a:xfrm>
              <a:prstGeom prst="roundRect">
                <a:avLst>
                  <a:gd name="adj" fmla="val 677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شكل حر: شكل 88">
                <a:extLst>
                  <a:ext uri="{FF2B5EF4-FFF2-40B4-BE49-F238E27FC236}">
                    <a16:creationId xmlns:a16="http://schemas.microsoft.com/office/drawing/2014/main" xmlns="" id="{BEE80D63-F595-43EB-8D61-0B62B970DF9F}"/>
                  </a:ext>
                </a:extLst>
              </p:cNvPr>
              <p:cNvSpPr/>
              <p:nvPr/>
            </p:nvSpPr>
            <p:spPr>
              <a:xfrm>
                <a:off x="1541411" y="262042"/>
                <a:ext cx="2695575" cy="3152775"/>
              </a:xfrm>
              <a:custGeom>
                <a:avLst/>
                <a:gdLst>
                  <a:gd name="connsiteX0" fmla="*/ 1200600 w 2695575"/>
                  <a:gd name="connsiteY0" fmla="*/ 0 h 3152775"/>
                  <a:gd name="connsiteX1" fmla="*/ 2513004 w 2695575"/>
                  <a:gd name="connsiteY1" fmla="*/ 0 h 3152775"/>
                  <a:gd name="connsiteX2" fmla="*/ 2695575 w 2695575"/>
                  <a:gd name="connsiteY2" fmla="*/ 182571 h 3152775"/>
                  <a:gd name="connsiteX3" fmla="*/ 2695575 w 2695575"/>
                  <a:gd name="connsiteY3" fmla="*/ 2970204 h 3152775"/>
                  <a:gd name="connsiteX4" fmla="*/ 2513004 w 2695575"/>
                  <a:gd name="connsiteY4" fmla="*/ 3152775 h 3152775"/>
                  <a:gd name="connsiteX5" fmla="*/ 182571 w 2695575"/>
                  <a:gd name="connsiteY5" fmla="*/ 3152775 h 3152775"/>
                  <a:gd name="connsiteX6" fmla="*/ 0 w 2695575"/>
                  <a:gd name="connsiteY6" fmla="*/ 2970204 h 3152775"/>
                  <a:gd name="connsiteX7" fmla="*/ 0 w 2695575"/>
                  <a:gd name="connsiteY7" fmla="*/ 1191749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75" h="3152775">
                    <a:moveTo>
                      <a:pt x="1200600" y="0"/>
                    </a:moveTo>
                    <a:lnTo>
                      <a:pt x="2513004" y="0"/>
                    </a:lnTo>
                    <a:cubicBezTo>
                      <a:pt x="2613835" y="0"/>
                      <a:pt x="2695575" y="81740"/>
                      <a:pt x="2695575" y="182571"/>
                    </a:cubicBezTo>
                    <a:lnTo>
                      <a:pt x="2695575" y="2970204"/>
                    </a:lnTo>
                    <a:cubicBezTo>
                      <a:pt x="2695575" y="3071035"/>
                      <a:pt x="2613835" y="3152775"/>
                      <a:pt x="2513004" y="3152775"/>
                    </a:cubicBezTo>
                    <a:lnTo>
                      <a:pt x="182571" y="3152775"/>
                    </a:lnTo>
                    <a:cubicBezTo>
                      <a:pt x="81740" y="3152775"/>
                      <a:pt x="0" y="3071035"/>
                      <a:pt x="0" y="2970204"/>
                    </a:cubicBezTo>
                    <a:lnTo>
                      <a:pt x="0" y="1191749"/>
                    </a:lnTo>
                    <a:close/>
                  </a:path>
                </a:pathLst>
              </a:custGeom>
              <a:solidFill>
                <a:srgbClr val="4300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90" name="شكل حر: شكل 89">
                <a:extLst>
                  <a:ext uri="{FF2B5EF4-FFF2-40B4-BE49-F238E27FC236}">
                    <a16:creationId xmlns:a16="http://schemas.microsoft.com/office/drawing/2014/main" xmlns="" id="{7A49A97C-6B42-4F0F-9E23-D84491218F74}"/>
                  </a:ext>
                </a:extLst>
              </p:cNvPr>
              <p:cNvSpPr/>
              <p:nvPr/>
            </p:nvSpPr>
            <p:spPr>
              <a:xfrm>
                <a:off x="1609571" y="341763"/>
                <a:ext cx="2559254" cy="2993332"/>
              </a:xfrm>
              <a:custGeom>
                <a:avLst/>
                <a:gdLst>
                  <a:gd name="connsiteX0" fmla="*/ 1200600 w 2695575"/>
                  <a:gd name="connsiteY0" fmla="*/ 0 h 3152775"/>
                  <a:gd name="connsiteX1" fmla="*/ 2513004 w 2695575"/>
                  <a:gd name="connsiteY1" fmla="*/ 0 h 3152775"/>
                  <a:gd name="connsiteX2" fmla="*/ 2695575 w 2695575"/>
                  <a:gd name="connsiteY2" fmla="*/ 182571 h 3152775"/>
                  <a:gd name="connsiteX3" fmla="*/ 2695575 w 2695575"/>
                  <a:gd name="connsiteY3" fmla="*/ 2970204 h 3152775"/>
                  <a:gd name="connsiteX4" fmla="*/ 2513004 w 2695575"/>
                  <a:gd name="connsiteY4" fmla="*/ 3152775 h 3152775"/>
                  <a:gd name="connsiteX5" fmla="*/ 182571 w 2695575"/>
                  <a:gd name="connsiteY5" fmla="*/ 3152775 h 3152775"/>
                  <a:gd name="connsiteX6" fmla="*/ 0 w 2695575"/>
                  <a:gd name="connsiteY6" fmla="*/ 2970204 h 3152775"/>
                  <a:gd name="connsiteX7" fmla="*/ 0 w 2695575"/>
                  <a:gd name="connsiteY7" fmla="*/ 1191749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75" h="3152775">
                    <a:moveTo>
                      <a:pt x="1200600" y="0"/>
                    </a:moveTo>
                    <a:lnTo>
                      <a:pt x="2513004" y="0"/>
                    </a:lnTo>
                    <a:cubicBezTo>
                      <a:pt x="2613835" y="0"/>
                      <a:pt x="2695575" y="81740"/>
                      <a:pt x="2695575" y="182571"/>
                    </a:cubicBezTo>
                    <a:lnTo>
                      <a:pt x="2695575" y="2970204"/>
                    </a:lnTo>
                    <a:cubicBezTo>
                      <a:pt x="2695575" y="3071035"/>
                      <a:pt x="2613835" y="3152775"/>
                      <a:pt x="2513004" y="3152775"/>
                    </a:cubicBezTo>
                    <a:lnTo>
                      <a:pt x="182571" y="3152775"/>
                    </a:lnTo>
                    <a:cubicBezTo>
                      <a:pt x="81740" y="3152775"/>
                      <a:pt x="0" y="3071035"/>
                      <a:pt x="0" y="2970204"/>
                    </a:cubicBezTo>
                    <a:lnTo>
                      <a:pt x="0" y="119174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dirty="0"/>
              </a:p>
            </p:txBody>
          </p:sp>
          <p:sp>
            <p:nvSpPr>
              <p:cNvPr id="91" name="شكل حر: شكل 90">
                <a:extLst>
                  <a:ext uri="{FF2B5EF4-FFF2-40B4-BE49-F238E27FC236}">
                    <a16:creationId xmlns:a16="http://schemas.microsoft.com/office/drawing/2014/main" xmlns="" id="{E25B5325-51E1-48FB-9EC2-E42FB95D3FA7}"/>
                  </a:ext>
                </a:extLst>
              </p:cNvPr>
              <p:cNvSpPr/>
              <p:nvPr/>
            </p:nvSpPr>
            <p:spPr>
              <a:xfrm>
                <a:off x="1677124" y="420774"/>
                <a:ext cx="2424148" cy="2835310"/>
              </a:xfrm>
              <a:custGeom>
                <a:avLst/>
                <a:gdLst>
                  <a:gd name="connsiteX0" fmla="*/ 1200600 w 2695575"/>
                  <a:gd name="connsiteY0" fmla="*/ 0 h 3152775"/>
                  <a:gd name="connsiteX1" fmla="*/ 2513004 w 2695575"/>
                  <a:gd name="connsiteY1" fmla="*/ 0 h 3152775"/>
                  <a:gd name="connsiteX2" fmla="*/ 2695575 w 2695575"/>
                  <a:gd name="connsiteY2" fmla="*/ 182571 h 3152775"/>
                  <a:gd name="connsiteX3" fmla="*/ 2695575 w 2695575"/>
                  <a:gd name="connsiteY3" fmla="*/ 2970204 h 3152775"/>
                  <a:gd name="connsiteX4" fmla="*/ 2513004 w 2695575"/>
                  <a:gd name="connsiteY4" fmla="*/ 3152775 h 3152775"/>
                  <a:gd name="connsiteX5" fmla="*/ 182571 w 2695575"/>
                  <a:gd name="connsiteY5" fmla="*/ 3152775 h 3152775"/>
                  <a:gd name="connsiteX6" fmla="*/ 0 w 2695575"/>
                  <a:gd name="connsiteY6" fmla="*/ 2970204 h 3152775"/>
                  <a:gd name="connsiteX7" fmla="*/ 0 w 2695575"/>
                  <a:gd name="connsiteY7" fmla="*/ 1191749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75" h="3152775">
                    <a:moveTo>
                      <a:pt x="1200600" y="0"/>
                    </a:moveTo>
                    <a:lnTo>
                      <a:pt x="2513004" y="0"/>
                    </a:lnTo>
                    <a:cubicBezTo>
                      <a:pt x="2613835" y="0"/>
                      <a:pt x="2695575" y="81740"/>
                      <a:pt x="2695575" y="182571"/>
                    </a:cubicBezTo>
                    <a:lnTo>
                      <a:pt x="2695575" y="2970204"/>
                    </a:lnTo>
                    <a:cubicBezTo>
                      <a:pt x="2695575" y="3071035"/>
                      <a:pt x="2613835" y="3152775"/>
                      <a:pt x="2513004" y="3152775"/>
                    </a:cubicBezTo>
                    <a:lnTo>
                      <a:pt x="182571" y="3152775"/>
                    </a:lnTo>
                    <a:cubicBezTo>
                      <a:pt x="81740" y="3152775"/>
                      <a:pt x="0" y="3071035"/>
                      <a:pt x="0" y="2970204"/>
                    </a:cubicBezTo>
                    <a:lnTo>
                      <a:pt x="0" y="1191749"/>
                    </a:lnTo>
                    <a:close/>
                  </a:path>
                </a:pathLst>
              </a:custGeom>
              <a:noFill/>
              <a:ln w="28575">
                <a:solidFill>
                  <a:srgbClr val="43004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dirty="0"/>
              </a:p>
            </p:txBody>
          </p:sp>
          <p:sp>
            <p:nvSpPr>
              <p:cNvPr id="92" name="شكل بيضاوي 91">
                <a:extLst>
                  <a:ext uri="{FF2B5EF4-FFF2-40B4-BE49-F238E27FC236}">
                    <a16:creationId xmlns:a16="http://schemas.microsoft.com/office/drawing/2014/main" xmlns="" id="{E820BA65-D578-43DD-A264-9645E114B25B}"/>
                  </a:ext>
                </a:extLst>
              </p:cNvPr>
              <p:cNvSpPr/>
              <p:nvPr/>
            </p:nvSpPr>
            <p:spPr>
              <a:xfrm>
                <a:off x="1328427" y="1311720"/>
                <a:ext cx="1043179" cy="284141"/>
              </a:xfrm>
              <a:prstGeom prst="ellipse">
                <a:avLst/>
              </a:prstGeom>
              <a:gradFill flip="none" rotWithShape="1">
                <a:gsLst>
                  <a:gs pos="100000">
                    <a:schemeClr val="bg1">
                      <a:alpha val="0"/>
                    </a:schemeClr>
                  </a:gs>
                  <a:gs pos="36000">
                    <a:schemeClr val="tx1">
                      <a:alpha val="65000"/>
                    </a:schemeClr>
                  </a:gs>
                </a:gsLst>
                <a:path path="circle">
                  <a:fillToRect l="50000" t="50000" r="50000" b="50000"/>
                </a:path>
                <a:tileRect/>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3" name="شكل بيضاوي 92">
                <a:extLst>
                  <a:ext uri="{FF2B5EF4-FFF2-40B4-BE49-F238E27FC236}">
                    <a16:creationId xmlns:a16="http://schemas.microsoft.com/office/drawing/2014/main" xmlns="" id="{CA3C95AB-7ED4-422A-AB69-858D8542A1B5}"/>
                  </a:ext>
                </a:extLst>
              </p:cNvPr>
              <p:cNvSpPr/>
              <p:nvPr/>
            </p:nvSpPr>
            <p:spPr>
              <a:xfrm rot="5400000">
                <a:off x="2210896" y="391043"/>
                <a:ext cx="1043179" cy="284141"/>
              </a:xfrm>
              <a:prstGeom prst="ellipse">
                <a:avLst/>
              </a:prstGeom>
              <a:gradFill flip="none" rotWithShape="1">
                <a:gsLst>
                  <a:gs pos="100000">
                    <a:schemeClr val="bg1">
                      <a:alpha val="0"/>
                    </a:schemeClr>
                  </a:gs>
                  <a:gs pos="36000">
                    <a:schemeClr val="tx1">
                      <a:alpha val="65000"/>
                    </a:schemeClr>
                  </a:gs>
                </a:gsLst>
                <a:path path="circle">
                  <a:fillToRect l="50000" t="50000" r="50000" b="50000"/>
                </a:path>
                <a:tileRect/>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4" name="شكل حر: شكل 93">
                <a:extLst>
                  <a:ext uri="{FF2B5EF4-FFF2-40B4-BE49-F238E27FC236}">
                    <a16:creationId xmlns:a16="http://schemas.microsoft.com/office/drawing/2014/main" xmlns="" id="{E3DD181E-274F-4F11-AAB2-DBBE2C048392}"/>
                  </a:ext>
                </a:extLst>
              </p:cNvPr>
              <p:cNvSpPr/>
              <p:nvPr/>
            </p:nvSpPr>
            <p:spPr>
              <a:xfrm flipH="1" flipV="1">
                <a:off x="1541408" y="262038"/>
                <a:ext cx="790425" cy="1191749"/>
              </a:xfrm>
              <a:custGeom>
                <a:avLst/>
                <a:gdLst>
                  <a:gd name="connsiteX0" fmla="*/ 182571 w 1200600"/>
                  <a:gd name="connsiteY0" fmla="*/ 0 h 1191749"/>
                  <a:gd name="connsiteX1" fmla="*/ 1200600 w 1200600"/>
                  <a:gd name="connsiteY1" fmla="*/ 0 h 1191749"/>
                  <a:gd name="connsiteX2" fmla="*/ 0 w 1200600"/>
                  <a:gd name="connsiteY2" fmla="*/ 1191749 h 1191749"/>
                  <a:gd name="connsiteX3" fmla="*/ 0 w 1200600"/>
                  <a:gd name="connsiteY3" fmla="*/ 182571 h 1191749"/>
                  <a:gd name="connsiteX4" fmla="*/ 182571 w 1200600"/>
                  <a:gd name="connsiteY4" fmla="*/ 0 h 1191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600" h="1191749">
                    <a:moveTo>
                      <a:pt x="182571" y="0"/>
                    </a:moveTo>
                    <a:lnTo>
                      <a:pt x="1200600" y="0"/>
                    </a:lnTo>
                    <a:lnTo>
                      <a:pt x="0" y="1191749"/>
                    </a:lnTo>
                    <a:lnTo>
                      <a:pt x="0" y="182571"/>
                    </a:lnTo>
                    <a:cubicBezTo>
                      <a:pt x="0" y="81740"/>
                      <a:pt x="81740" y="0"/>
                      <a:pt x="182571" y="0"/>
                    </a:cubicBezTo>
                    <a:close/>
                  </a:path>
                </a:pathLst>
              </a:custGeom>
              <a:gradFill flip="none" rotWithShape="1">
                <a:gsLst>
                  <a:gs pos="86000">
                    <a:schemeClr val="bg1"/>
                  </a:gs>
                  <a:gs pos="14000">
                    <a:srgbClr val="43004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95" name="مربع نص 94">
                <a:extLst>
                  <a:ext uri="{FF2B5EF4-FFF2-40B4-BE49-F238E27FC236}">
                    <a16:creationId xmlns:a16="http://schemas.microsoft.com/office/drawing/2014/main" xmlns="" id="{A4A6EA9D-3D52-4E35-AF26-4A6928706D4A}"/>
                  </a:ext>
                </a:extLst>
              </p:cNvPr>
              <p:cNvSpPr txBox="1"/>
              <p:nvPr/>
            </p:nvSpPr>
            <p:spPr>
              <a:xfrm>
                <a:off x="1408866" y="230304"/>
                <a:ext cx="736859" cy="400110"/>
              </a:xfrm>
              <a:prstGeom prst="rect">
                <a:avLst/>
              </a:prstGeom>
              <a:noFill/>
            </p:spPr>
            <p:txBody>
              <a:bodyPr wrap="square" rtlCol="0">
                <a:spAutoFit/>
              </a:bodyPr>
              <a:lstStyle/>
              <a:p>
                <a:pPr algn="ctr"/>
                <a:r>
                  <a:rPr lang="ar-MA" sz="2000" b="1" dirty="0">
                    <a:solidFill>
                      <a:schemeClr val="bg1"/>
                    </a:solidFill>
                    <a:latin typeface="AGA Arabesque" panose="05010101010101010101" pitchFamily="2" charset="2"/>
                  </a:rPr>
                  <a:t>06</a:t>
                </a:r>
                <a:endParaRPr lang="fr-FR" sz="2000" b="1" dirty="0">
                  <a:solidFill>
                    <a:schemeClr val="bg1"/>
                  </a:solidFill>
                  <a:latin typeface="AGA Arabesque" panose="05010101010101010101" pitchFamily="2" charset="2"/>
                </a:endParaRPr>
              </a:p>
            </p:txBody>
          </p:sp>
          <p:sp>
            <p:nvSpPr>
              <p:cNvPr id="96" name="مربع نص 95">
                <a:extLst>
                  <a:ext uri="{FF2B5EF4-FFF2-40B4-BE49-F238E27FC236}">
                    <a16:creationId xmlns:a16="http://schemas.microsoft.com/office/drawing/2014/main" xmlns="" id="{7FCA07A0-8102-42DA-957C-55460AD05065}"/>
                  </a:ext>
                </a:extLst>
              </p:cNvPr>
              <p:cNvSpPr txBox="1"/>
              <p:nvPr/>
            </p:nvSpPr>
            <p:spPr>
              <a:xfrm>
                <a:off x="1831101" y="590130"/>
                <a:ext cx="2270172" cy="2369880"/>
              </a:xfrm>
              <a:prstGeom prst="rect">
                <a:avLst/>
              </a:prstGeom>
              <a:noFill/>
            </p:spPr>
            <p:txBody>
              <a:bodyPr wrap="square" rtlCol="0">
                <a:spAutoFit/>
              </a:bodyPr>
              <a:lstStyle/>
              <a:p>
                <a:pPr algn="r"/>
                <a:r>
                  <a:rPr lang="ar-DZ" sz="1400" b="1" u="sng" dirty="0" smtClean="0">
                    <a:solidFill>
                      <a:srgbClr val="43004C"/>
                    </a:solidFill>
                    <a:latin typeface="Arial" panose="020B0604020202020204" pitchFamily="34" charset="0"/>
                    <a:cs typeface="Arial" panose="020B0604020202020204" pitchFamily="34" charset="0"/>
                  </a:rPr>
                  <a:t> أنواع المؤشرات</a:t>
                </a:r>
              </a:p>
              <a:p>
                <a:pPr algn="r"/>
                <a:r>
                  <a:rPr lang="ar-DZ" sz="1400" b="1" u="sng" dirty="0" smtClean="0">
                    <a:solidFill>
                      <a:srgbClr val="43004C"/>
                    </a:solidFill>
                    <a:latin typeface="Arial" panose="020B0604020202020204" pitchFamily="34" charset="0"/>
                    <a:cs typeface="Arial" panose="020B0604020202020204" pitchFamily="34" charset="0"/>
                  </a:rPr>
                  <a:t>*</a:t>
                </a:r>
                <a:r>
                  <a:rPr lang="ar-DZ" sz="1200" b="1" u="sng" dirty="0" smtClean="0">
                    <a:latin typeface="Arial" panose="020B0604020202020204" pitchFamily="34" charset="0"/>
                    <a:cs typeface="Arial" panose="020B0604020202020204" pitchFamily="34" charset="0"/>
                  </a:rPr>
                  <a:t>من حيث العموم والخصوص:</a:t>
                </a:r>
              </a:p>
              <a:p>
                <a:pPr algn="r"/>
                <a:r>
                  <a:rPr lang="ar-DZ" sz="1200" b="1" dirty="0" smtClean="0">
                    <a:latin typeface="Arial" panose="020B0604020202020204" pitchFamily="34" charset="0"/>
                    <a:cs typeface="Arial" panose="020B0604020202020204" pitchFamily="34" charset="0"/>
                  </a:rPr>
                  <a:t>-مؤشرات عامة (تقيس حالة </a:t>
                </a:r>
              </a:p>
              <a:p>
                <a:pPr algn="r"/>
                <a:r>
                  <a:rPr lang="ar-DZ" sz="1200" b="1" dirty="0" smtClean="0">
                    <a:latin typeface="Arial" panose="020B0604020202020204" pitchFamily="34" charset="0"/>
                    <a:cs typeface="Arial" panose="020B0604020202020204" pitchFamily="34" charset="0"/>
                  </a:rPr>
                  <a:t>السوق بصفة عامة) </a:t>
                </a:r>
              </a:p>
              <a:p>
                <a:pPr algn="r"/>
                <a:r>
                  <a:rPr lang="ar-DZ" sz="1200" b="1" dirty="0">
                    <a:latin typeface="Arial" panose="020B0604020202020204" pitchFamily="34" charset="0"/>
                    <a:cs typeface="Arial" panose="020B0604020202020204" pitchFamily="34" charset="0"/>
                  </a:rPr>
                  <a:t>-</a:t>
                </a:r>
                <a:r>
                  <a:rPr lang="ar-DZ" sz="1200" b="1" dirty="0" smtClean="0">
                    <a:latin typeface="Arial" panose="020B0604020202020204" pitchFamily="34" charset="0"/>
                    <a:cs typeface="Arial" panose="020B0604020202020204" pitchFamily="34" charset="0"/>
                  </a:rPr>
                  <a:t>مؤشرات قطاعية (تقيس حالة السوق بالنسبة لقطاع أو صناعة معينة )</a:t>
                </a:r>
              </a:p>
              <a:p>
                <a:pPr algn="r"/>
                <a:r>
                  <a:rPr lang="ar-DZ" sz="1200" b="1" u="sng" dirty="0" smtClean="0">
                    <a:latin typeface="Arial" panose="020B0604020202020204" pitchFamily="34" charset="0"/>
                    <a:cs typeface="Arial" panose="020B0604020202020204" pitchFamily="34" charset="0"/>
                  </a:rPr>
                  <a:t>*من حيث التأرجح المركزي والمجالي:</a:t>
                </a:r>
              </a:p>
              <a:p>
                <a:pPr algn="r" rtl="1"/>
                <a:r>
                  <a:rPr lang="ar-DZ" sz="1200" b="1" dirty="0" smtClean="0">
                    <a:latin typeface="Arial" panose="020B0604020202020204" pitchFamily="34" charset="0"/>
                    <a:cs typeface="Arial" panose="020B0604020202020204" pitchFamily="34" charset="0"/>
                  </a:rPr>
                  <a:t>-مؤشرات متأرجحة متمركزة (تقيس تغير الأسعار خلال فترة زمنية معينة سابقة ، تشير إلى أحداث مستقبلية محتملة)  ، -مؤشرات متأرجحة مجالية</a:t>
                </a:r>
              </a:p>
              <a:p>
                <a:pPr algn="r"/>
                <a:r>
                  <a:rPr lang="ar-DZ" sz="1200" b="1" dirty="0" smtClean="0">
                    <a:latin typeface="Arial" panose="020B0604020202020204" pitchFamily="34" charset="0"/>
                    <a:cs typeface="Arial" panose="020B0604020202020204" pitchFamily="34" charset="0"/>
                  </a:rPr>
                  <a:t> </a:t>
                </a:r>
                <a:endParaRPr lang="fr-FR" sz="1200" b="1" dirty="0">
                  <a:latin typeface="Arial" panose="020B0604020202020204" pitchFamily="34" charset="0"/>
                  <a:cs typeface="Arial" panose="020B0604020202020204" pitchFamily="34" charset="0"/>
                </a:endParaRPr>
              </a:p>
            </p:txBody>
          </p:sp>
        </p:grpSp>
        <p:pic>
          <p:nvPicPr>
            <p:cNvPr id="101" name="رسم 100" descr="الهدف">
              <a:extLst>
                <a:ext uri="{FF2B5EF4-FFF2-40B4-BE49-F238E27FC236}">
                  <a16:creationId xmlns:a16="http://schemas.microsoft.com/office/drawing/2014/main" xmlns="" id="{A0DE96EF-0D36-4162-AC75-BF3780F21D1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8677945" y="4296798"/>
              <a:ext cx="430828" cy="430828"/>
            </a:xfrm>
            <a:prstGeom prst="rect">
              <a:avLst/>
            </a:prstGeom>
            <a:effectLst>
              <a:outerShdw blurRad="50800" dist="38100" algn="l" rotWithShape="0">
                <a:prstClr val="black">
                  <a:alpha val="40000"/>
                </a:prstClr>
              </a:outerShdw>
            </a:effectLst>
          </p:spPr>
        </p:pic>
      </p:grpSp>
      <p:sp>
        <p:nvSpPr>
          <p:cNvPr id="14" name="Rectangle 13"/>
          <p:cNvSpPr/>
          <p:nvPr/>
        </p:nvSpPr>
        <p:spPr>
          <a:xfrm>
            <a:off x="6172485" y="847175"/>
            <a:ext cx="2359837" cy="2893100"/>
          </a:xfrm>
          <a:prstGeom prst="rect">
            <a:avLst/>
          </a:prstGeom>
        </p:spPr>
        <p:txBody>
          <a:bodyPr wrap="square">
            <a:spAutoFit/>
          </a:bodyPr>
          <a:lstStyle/>
          <a:p>
            <a:pPr algn="r" rtl="1"/>
            <a:r>
              <a:rPr lang="ar-DZ" sz="1400" b="1" i="0" u="sng" dirty="0" smtClean="0">
                <a:solidFill>
                  <a:schemeClr val="accent2">
                    <a:lumMod val="60000"/>
                    <a:lumOff val="40000"/>
                  </a:schemeClr>
                </a:solidFill>
                <a:effectLst/>
                <a:latin typeface="Arial" panose="020B0604020202020204" pitchFamily="34" charset="0"/>
                <a:cs typeface="Arial" panose="020B0604020202020204" pitchFamily="34" charset="0"/>
              </a:rPr>
              <a:t>تعريف المؤشر</a:t>
            </a:r>
            <a:r>
              <a:rPr lang="ar-DZ" sz="1400" b="1" i="0" dirty="0" smtClean="0">
                <a:solidFill>
                  <a:schemeClr val="accent2">
                    <a:lumMod val="60000"/>
                    <a:lumOff val="40000"/>
                  </a:schemeClr>
                </a:solidFill>
                <a:effectLst/>
                <a:latin typeface="Arial" panose="020B0604020202020204" pitchFamily="34" charset="0"/>
                <a:cs typeface="Arial" panose="020B0604020202020204" pitchFamily="34" charset="0"/>
              </a:rPr>
              <a:t>:</a:t>
            </a:r>
          </a:p>
          <a:p>
            <a:pPr algn="r" rtl="1"/>
            <a:endParaRPr lang="ar-DZ" sz="1400" b="1" i="0" dirty="0" smtClean="0">
              <a:solidFill>
                <a:srgbClr val="231F20"/>
              </a:solidFill>
              <a:effectLst/>
              <a:latin typeface="Arial" panose="020B0604020202020204" pitchFamily="34" charset="0"/>
              <a:cs typeface="Arial" panose="020B0604020202020204" pitchFamily="34" charset="0"/>
            </a:endParaRPr>
          </a:p>
          <a:p>
            <a:pPr algn="r" rtl="1"/>
            <a:endParaRPr lang="ar-DZ" sz="1400" b="1" i="0" dirty="0" smtClean="0">
              <a:solidFill>
                <a:srgbClr val="231F20"/>
              </a:solidFill>
              <a:effectLst/>
              <a:latin typeface="Arial" panose="020B0604020202020204" pitchFamily="34" charset="0"/>
              <a:cs typeface="Arial" panose="020B0604020202020204" pitchFamily="34" charset="0"/>
            </a:endParaRPr>
          </a:p>
          <a:p>
            <a:pPr algn="ctr" rtl="1"/>
            <a:r>
              <a:rPr lang="ar-DZ" sz="1400" b="1" dirty="0" smtClean="0">
                <a:latin typeface="Arial" panose="020B0604020202020204" pitchFamily="34" charset="0"/>
                <a:cs typeface="Arial" panose="020B0604020202020204" pitchFamily="34" charset="0"/>
              </a:rPr>
              <a:t>  </a:t>
            </a:r>
            <a:r>
              <a:rPr lang="ar-DZ" sz="1400" b="1" dirty="0">
                <a:latin typeface="Arial" panose="020B0604020202020204" pitchFamily="34" charset="0"/>
                <a:cs typeface="Arial" panose="020B0604020202020204" pitchFamily="34" charset="0"/>
              </a:rPr>
              <a:t>المؤشــر: رقم يحســب بطريقة إحصائية بالاســتناد إلى أسعار حزمة</a:t>
            </a:r>
            <a:br>
              <a:rPr lang="ar-DZ" sz="1400" b="1" dirty="0">
                <a:latin typeface="Arial" panose="020B0604020202020204" pitchFamily="34" charset="0"/>
                <a:cs typeface="Arial" panose="020B0604020202020204" pitchFamily="34" charset="0"/>
              </a:rPr>
            </a:br>
            <a:r>
              <a:rPr lang="ar-DZ" sz="1400" b="1" dirty="0" smtClean="0">
                <a:latin typeface="Arial" panose="020B0604020202020204" pitchFamily="34" charset="0"/>
                <a:cs typeface="Arial" panose="020B0604020202020204" pitchFamily="34" charset="0"/>
              </a:rPr>
              <a:t>مختارة من الأوراق المالية أو السلع التي </a:t>
            </a:r>
            <a:r>
              <a:rPr lang="ar-DZ" sz="1400" b="1" dirty="0" err="1" smtClean="0">
                <a:latin typeface="Arial" panose="020B0604020202020204" pitchFamily="34" charset="0"/>
                <a:cs typeface="Arial" panose="020B0604020202020204" pitchFamily="34" charset="0"/>
              </a:rPr>
              <a:t>يتمتد</a:t>
            </a:r>
            <a:r>
              <a:rPr lang="ar-DZ" sz="1400" b="1" dirty="0" smtClean="0">
                <a:latin typeface="Arial" panose="020B0604020202020204" pitchFamily="34" charset="0"/>
                <a:cs typeface="Arial" panose="020B0604020202020204" pitchFamily="34" charset="0"/>
              </a:rPr>
              <a:t> أولها في الأسواق المالية</a:t>
            </a:r>
            <a:r>
              <a:rPr lang="ar-DZ" sz="1400" b="1" dirty="0">
                <a:latin typeface="Arial" panose="020B0604020202020204" pitchFamily="34" charset="0"/>
                <a:cs typeface="Arial" panose="020B0604020202020204" pitchFamily="34" charset="0"/>
              </a:rPr>
              <a:t/>
            </a:r>
            <a:br>
              <a:rPr lang="ar-DZ" sz="1400" b="1" dirty="0">
                <a:latin typeface="Arial" panose="020B0604020202020204" pitchFamily="34" charset="0"/>
                <a:cs typeface="Arial" panose="020B0604020202020204" pitchFamily="34" charset="0"/>
              </a:rPr>
            </a:br>
            <a:r>
              <a:rPr lang="ar-DZ" sz="1400" b="1" dirty="0">
                <a:latin typeface="Arial" panose="020B0604020202020204" pitchFamily="34" charset="0"/>
                <a:cs typeface="Arial" panose="020B0604020202020204" pitchFamily="34" charset="0"/>
              </a:rPr>
              <a:t>المنظمــة، أو غير المنظمة، و/أو كلتيهما، وإعطاء كل منها ً وزنا </a:t>
            </a:r>
            <a:r>
              <a:rPr lang="ar-DZ" sz="1400" b="1" dirty="0" smtClean="0">
                <a:latin typeface="Arial" panose="020B0604020202020204" pitchFamily="34" charset="0"/>
                <a:cs typeface="Arial" panose="020B0604020202020204" pitchFamily="34" charset="0"/>
              </a:rPr>
              <a:t>(ثقلا)</a:t>
            </a:r>
            <a:r>
              <a:rPr lang="ar-DZ" sz="1400" b="1" dirty="0">
                <a:latin typeface="Arial" panose="020B0604020202020204" pitchFamily="34" charset="0"/>
                <a:cs typeface="Arial" panose="020B0604020202020204" pitchFamily="34" charset="0"/>
              </a:rPr>
              <a:t/>
            </a:r>
            <a:br>
              <a:rPr lang="ar-DZ" sz="1400" b="1" dirty="0">
                <a:latin typeface="Arial" panose="020B0604020202020204" pitchFamily="34" charset="0"/>
                <a:cs typeface="Arial" panose="020B0604020202020204" pitchFamily="34" charset="0"/>
              </a:rPr>
            </a:br>
            <a:r>
              <a:rPr lang="ar-DZ" sz="1400" b="1" dirty="0">
                <a:latin typeface="Arial" panose="020B0604020202020204" pitchFamily="34" charset="0"/>
                <a:cs typeface="Arial" panose="020B0604020202020204" pitchFamily="34" charset="0"/>
              </a:rPr>
              <a:t>من خلال قيمتها في الســوق، وتقسيم المجموع على رقم ثابت</a:t>
            </a:r>
            <a:r>
              <a:rPr lang="ar-DZ" sz="1400" b="1" dirty="0" smtClean="0">
                <a:latin typeface="Arial" panose="020B0604020202020204" pitchFamily="34" charset="0"/>
                <a:cs typeface="Arial" panose="020B0604020202020204" pitchFamily="34" charset="0"/>
              </a:rPr>
              <a:t> </a:t>
            </a:r>
            <a:br>
              <a:rPr lang="ar-DZ" sz="1400" b="1" dirty="0" smtClean="0">
                <a:latin typeface="Arial" panose="020B0604020202020204" pitchFamily="34" charset="0"/>
                <a:cs typeface="Arial" panose="020B0604020202020204" pitchFamily="34" charset="0"/>
              </a:rPr>
            </a:br>
            <a:r>
              <a:rPr lang="ar-DZ" sz="1400" b="1" dirty="0" smtClean="0">
                <a:latin typeface="Arial" panose="020B0604020202020204" pitchFamily="34" charset="0"/>
                <a:cs typeface="Arial" panose="020B0604020202020204" pitchFamily="34" charset="0"/>
              </a:rPr>
              <a:t/>
            </a:r>
            <a:br>
              <a:rPr lang="ar-DZ" sz="1400" b="1" dirty="0" smtClean="0">
                <a:latin typeface="Arial" panose="020B0604020202020204" pitchFamily="34" charset="0"/>
                <a:cs typeface="Arial" panose="020B0604020202020204" pitchFamily="34" charset="0"/>
              </a:rPr>
            </a:br>
            <a:endParaRPr lang="fr-FR" sz="1400" b="1" dirty="0">
              <a:latin typeface="Arial" panose="020B0604020202020204" pitchFamily="34" charset="0"/>
              <a:cs typeface="Arial" panose="020B0604020202020204" pitchFamily="34" charset="0"/>
            </a:endParaRPr>
          </a:p>
        </p:txBody>
      </p:sp>
      <p:sp>
        <p:nvSpPr>
          <p:cNvPr id="15" name="Rectangle 14"/>
          <p:cNvSpPr/>
          <p:nvPr/>
        </p:nvSpPr>
        <p:spPr>
          <a:xfrm>
            <a:off x="9014616" y="1064823"/>
            <a:ext cx="2351361" cy="2246769"/>
          </a:xfrm>
          <a:prstGeom prst="rect">
            <a:avLst/>
          </a:prstGeom>
        </p:spPr>
        <p:txBody>
          <a:bodyPr wrap="square">
            <a:spAutoFit/>
          </a:bodyPr>
          <a:lstStyle/>
          <a:p>
            <a:pPr algn="r"/>
            <a:r>
              <a:rPr lang="ar-DZ" sz="1400" b="1" i="0" dirty="0" smtClean="0">
                <a:solidFill>
                  <a:srgbClr val="FF33CC"/>
                </a:solidFill>
                <a:effectLst/>
                <a:latin typeface="Arial" panose="020B0604020202020204" pitchFamily="34" charset="0"/>
                <a:cs typeface="Arial" panose="020B0604020202020204" pitchFamily="34" charset="0"/>
              </a:rPr>
              <a:t>أسس حساب المؤشرات</a:t>
            </a:r>
          </a:p>
          <a:p>
            <a:pPr algn="r"/>
            <a:r>
              <a:rPr lang="ar-DZ" sz="1400" b="1" dirty="0" smtClean="0">
                <a:latin typeface="Arial" panose="020B0604020202020204" pitchFamily="34" charset="0"/>
                <a:cs typeface="Arial" panose="020B0604020202020204" pitchFamily="34" charset="0"/>
              </a:rPr>
              <a:t> * أسس عديدة تقوم على </a:t>
            </a:r>
          </a:p>
          <a:p>
            <a:pPr algn="r"/>
            <a:r>
              <a:rPr lang="ar-DZ" sz="1400" b="1" dirty="0" smtClean="0">
                <a:latin typeface="Arial" panose="020B0604020202020204" pitchFamily="34" charset="0"/>
                <a:cs typeface="Arial" panose="020B0604020202020204" pitchFamily="34" charset="0"/>
              </a:rPr>
              <a:t>الاستقراء (للأسعار القديمة،</a:t>
            </a:r>
          </a:p>
          <a:p>
            <a:pPr algn="r"/>
            <a:r>
              <a:rPr lang="ar-DZ" sz="1400" b="1" dirty="0" smtClean="0">
                <a:latin typeface="Arial" panose="020B0604020202020204" pitchFamily="34" charset="0"/>
                <a:cs typeface="Arial" panose="020B0604020202020204" pitchFamily="34" charset="0"/>
              </a:rPr>
              <a:t>الحالية، توقعات الأسواق، </a:t>
            </a:r>
          </a:p>
          <a:p>
            <a:pPr algn="r"/>
            <a:r>
              <a:rPr lang="ar-DZ" sz="1400" b="1" dirty="0" smtClean="0">
                <a:latin typeface="Arial" panose="020B0604020202020204" pitchFamily="34" charset="0"/>
                <a:cs typeface="Arial" panose="020B0604020202020204" pitchFamily="34" charset="0"/>
              </a:rPr>
              <a:t> الأوقات المختلفة، الأدنى والأعلى من أسعار التداول،  المخططات البيانية)</a:t>
            </a:r>
          </a:p>
          <a:p>
            <a:pPr algn="r"/>
            <a:r>
              <a:rPr lang="ar-DZ" sz="1400" b="1" dirty="0" smtClean="0">
                <a:latin typeface="Arial" panose="020B0604020202020204" pitchFamily="34" charset="0"/>
                <a:cs typeface="Arial" panose="020B0604020202020204" pitchFamily="34" charset="0"/>
              </a:rPr>
              <a:t>*يختلف مؤشر عن آخر: </a:t>
            </a:r>
          </a:p>
          <a:p>
            <a:pPr algn="r"/>
            <a:r>
              <a:rPr lang="ar-DZ" sz="1400" b="1" dirty="0" smtClean="0">
                <a:latin typeface="Arial" panose="020B0604020202020204" pitchFamily="34" charset="0"/>
                <a:cs typeface="Arial" panose="020B0604020202020204" pitchFamily="34" charset="0"/>
              </a:rPr>
              <a:t>- باختلاف مكوناته ( أي البيانات التي يسعى إلى تلخيصها),</a:t>
            </a:r>
            <a:br>
              <a:rPr lang="ar-DZ" sz="1400" b="1" dirty="0" smtClean="0">
                <a:latin typeface="Arial" panose="020B0604020202020204" pitchFamily="34" charset="0"/>
                <a:cs typeface="Arial" panose="020B0604020202020204" pitchFamily="34" charset="0"/>
              </a:rPr>
            </a:br>
            <a:r>
              <a:rPr lang="ar-DZ" sz="1400" b="1" dirty="0" smtClean="0">
                <a:latin typeface="Arial" panose="020B0604020202020204" pitchFamily="34" charset="0"/>
                <a:cs typeface="Arial" panose="020B0604020202020204" pitchFamily="34" charset="0"/>
              </a:rPr>
              <a:t>-الوزن (الثقل) الذي يعطيه لكل مكون,</a:t>
            </a:r>
            <a:endParaRPr lang="fr-FR" sz="1400" b="1" dirty="0">
              <a:latin typeface="Arial" panose="020B0604020202020204" pitchFamily="34" charset="0"/>
              <a:cs typeface="Arial" panose="020B0604020202020204" pitchFamily="34" charset="0"/>
            </a:endParaRPr>
          </a:p>
        </p:txBody>
      </p:sp>
      <p:grpSp>
        <p:nvGrpSpPr>
          <p:cNvPr id="98" name="مجموعة 111">
            <a:extLst>
              <a:ext uri="{FF2B5EF4-FFF2-40B4-BE49-F238E27FC236}">
                <a16:creationId xmlns:a16="http://schemas.microsoft.com/office/drawing/2014/main" xmlns="" id="{C9324546-3FDB-44CB-943B-E4F8633E84FC}"/>
              </a:ext>
            </a:extLst>
          </p:cNvPr>
          <p:cNvGrpSpPr/>
          <p:nvPr/>
        </p:nvGrpSpPr>
        <p:grpSpPr>
          <a:xfrm>
            <a:off x="5831657" y="3354748"/>
            <a:ext cx="3943619" cy="4710247"/>
            <a:chOff x="987844" y="76200"/>
            <a:chExt cx="4022484" cy="4693459"/>
          </a:xfrm>
        </p:grpSpPr>
        <p:grpSp>
          <p:nvGrpSpPr>
            <p:cNvPr id="99" name="مجموعة 1">
              <a:extLst>
                <a:ext uri="{FF2B5EF4-FFF2-40B4-BE49-F238E27FC236}">
                  <a16:creationId xmlns:a16="http://schemas.microsoft.com/office/drawing/2014/main" xmlns="" id="{5BB9D348-622F-45EA-BEA8-F33C5AE714BE}"/>
                </a:ext>
              </a:extLst>
            </p:cNvPr>
            <p:cNvGrpSpPr/>
            <p:nvPr/>
          </p:nvGrpSpPr>
          <p:grpSpPr>
            <a:xfrm>
              <a:off x="987844" y="76200"/>
              <a:ext cx="4022484" cy="4693459"/>
              <a:chOff x="1328427" y="11524"/>
              <a:chExt cx="4022484" cy="4693459"/>
            </a:xfrm>
          </p:grpSpPr>
          <p:sp>
            <p:nvSpPr>
              <p:cNvPr id="102" name="مستطيل 2">
                <a:extLst>
                  <a:ext uri="{FF2B5EF4-FFF2-40B4-BE49-F238E27FC236}">
                    <a16:creationId xmlns:a16="http://schemas.microsoft.com/office/drawing/2014/main" xmlns="" id="{2142D807-41B7-4EB2-AF18-356CF8163B05}"/>
                  </a:ext>
                </a:extLst>
              </p:cNvPr>
              <p:cNvSpPr/>
              <p:nvPr/>
            </p:nvSpPr>
            <p:spPr>
              <a:xfrm rot="18584883">
                <a:off x="1941335" y="1295407"/>
                <a:ext cx="3983842" cy="2835310"/>
              </a:xfrm>
              <a:prstGeom prst="rect">
                <a:avLst/>
              </a:prstGeom>
              <a:gradFill flip="none" rotWithShape="1">
                <a:gsLst>
                  <a:gs pos="100000">
                    <a:srgbClr val="D9D9D9">
                      <a:alpha val="0"/>
                    </a:srgbClr>
                  </a:gs>
                  <a:gs pos="14000">
                    <a:schemeClr val="tx1">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مستطيل: زوايا مستديرة 3">
                <a:extLst>
                  <a:ext uri="{FF2B5EF4-FFF2-40B4-BE49-F238E27FC236}">
                    <a16:creationId xmlns:a16="http://schemas.microsoft.com/office/drawing/2014/main" xmlns="" id="{667CB33A-3796-4CE4-981A-11A3339E266A}"/>
                  </a:ext>
                </a:extLst>
              </p:cNvPr>
              <p:cNvSpPr/>
              <p:nvPr/>
            </p:nvSpPr>
            <p:spPr>
              <a:xfrm>
                <a:off x="1483831" y="241549"/>
                <a:ext cx="2695575" cy="3152775"/>
              </a:xfrm>
              <a:prstGeom prst="roundRect">
                <a:avLst>
                  <a:gd name="adj" fmla="val 677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شكل حر: شكل 4">
                <a:extLst>
                  <a:ext uri="{FF2B5EF4-FFF2-40B4-BE49-F238E27FC236}">
                    <a16:creationId xmlns:a16="http://schemas.microsoft.com/office/drawing/2014/main" xmlns="" id="{A1507320-BBEE-40A2-B8C8-79ED35F2E864}"/>
                  </a:ext>
                </a:extLst>
              </p:cNvPr>
              <p:cNvSpPr/>
              <p:nvPr/>
            </p:nvSpPr>
            <p:spPr>
              <a:xfrm>
                <a:off x="1541411" y="262042"/>
                <a:ext cx="2695575" cy="3152775"/>
              </a:xfrm>
              <a:custGeom>
                <a:avLst/>
                <a:gdLst>
                  <a:gd name="connsiteX0" fmla="*/ 1200600 w 2695575"/>
                  <a:gd name="connsiteY0" fmla="*/ 0 h 3152775"/>
                  <a:gd name="connsiteX1" fmla="*/ 2513004 w 2695575"/>
                  <a:gd name="connsiteY1" fmla="*/ 0 h 3152775"/>
                  <a:gd name="connsiteX2" fmla="*/ 2695575 w 2695575"/>
                  <a:gd name="connsiteY2" fmla="*/ 182571 h 3152775"/>
                  <a:gd name="connsiteX3" fmla="*/ 2695575 w 2695575"/>
                  <a:gd name="connsiteY3" fmla="*/ 2970204 h 3152775"/>
                  <a:gd name="connsiteX4" fmla="*/ 2513004 w 2695575"/>
                  <a:gd name="connsiteY4" fmla="*/ 3152775 h 3152775"/>
                  <a:gd name="connsiteX5" fmla="*/ 182571 w 2695575"/>
                  <a:gd name="connsiteY5" fmla="*/ 3152775 h 3152775"/>
                  <a:gd name="connsiteX6" fmla="*/ 0 w 2695575"/>
                  <a:gd name="connsiteY6" fmla="*/ 2970204 h 3152775"/>
                  <a:gd name="connsiteX7" fmla="*/ 0 w 2695575"/>
                  <a:gd name="connsiteY7" fmla="*/ 1191749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75" h="3152775">
                    <a:moveTo>
                      <a:pt x="1200600" y="0"/>
                    </a:moveTo>
                    <a:lnTo>
                      <a:pt x="2513004" y="0"/>
                    </a:lnTo>
                    <a:cubicBezTo>
                      <a:pt x="2613835" y="0"/>
                      <a:pt x="2695575" y="81740"/>
                      <a:pt x="2695575" y="182571"/>
                    </a:cubicBezTo>
                    <a:lnTo>
                      <a:pt x="2695575" y="2970204"/>
                    </a:lnTo>
                    <a:cubicBezTo>
                      <a:pt x="2695575" y="3071035"/>
                      <a:pt x="2613835" y="3152775"/>
                      <a:pt x="2513004" y="3152775"/>
                    </a:cubicBezTo>
                    <a:lnTo>
                      <a:pt x="182571" y="3152775"/>
                    </a:lnTo>
                    <a:cubicBezTo>
                      <a:pt x="81740" y="3152775"/>
                      <a:pt x="0" y="3071035"/>
                      <a:pt x="0" y="2970204"/>
                    </a:cubicBezTo>
                    <a:lnTo>
                      <a:pt x="0" y="1191749"/>
                    </a:lnTo>
                    <a:close/>
                  </a:path>
                </a:pathLst>
              </a:custGeom>
              <a:solidFill>
                <a:srgbClr val="16CC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08" name="شكل حر: شكل 5">
                <a:extLst>
                  <a:ext uri="{FF2B5EF4-FFF2-40B4-BE49-F238E27FC236}">
                    <a16:creationId xmlns:a16="http://schemas.microsoft.com/office/drawing/2014/main" xmlns="" id="{18FC419A-2712-46CD-B48A-CEDF9CFC950A}"/>
                  </a:ext>
                </a:extLst>
              </p:cNvPr>
              <p:cNvSpPr/>
              <p:nvPr/>
            </p:nvSpPr>
            <p:spPr>
              <a:xfrm>
                <a:off x="1609571" y="341763"/>
                <a:ext cx="2559254" cy="2993332"/>
              </a:xfrm>
              <a:custGeom>
                <a:avLst/>
                <a:gdLst>
                  <a:gd name="connsiteX0" fmla="*/ 1200600 w 2695575"/>
                  <a:gd name="connsiteY0" fmla="*/ 0 h 3152775"/>
                  <a:gd name="connsiteX1" fmla="*/ 2513004 w 2695575"/>
                  <a:gd name="connsiteY1" fmla="*/ 0 h 3152775"/>
                  <a:gd name="connsiteX2" fmla="*/ 2695575 w 2695575"/>
                  <a:gd name="connsiteY2" fmla="*/ 182571 h 3152775"/>
                  <a:gd name="connsiteX3" fmla="*/ 2695575 w 2695575"/>
                  <a:gd name="connsiteY3" fmla="*/ 2970204 h 3152775"/>
                  <a:gd name="connsiteX4" fmla="*/ 2513004 w 2695575"/>
                  <a:gd name="connsiteY4" fmla="*/ 3152775 h 3152775"/>
                  <a:gd name="connsiteX5" fmla="*/ 182571 w 2695575"/>
                  <a:gd name="connsiteY5" fmla="*/ 3152775 h 3152775"/>
                  <a:gd name="connsiteX6" fmla="*/ 0 w 2695575"/>
                  <a:gd name="connsiteY6" fmla="*/ 2970204 h 3152775"/>
                  <a:gd name="connsiteX7" fmla="*/ 0 w 2695575"/>
                  <a:gd name="connsiteY7" fmla="*/ 1191749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75" h="3152775">
                    <a:moveTo>
                      <a:pt x="1200600" y="0"/>
                    </a:moveTo>
                    <a:lnTo>
                      <a:pt x="2513004" y="0"/>
                    </a:lnTo>
                    <a:cubicBezTo>
                      <a:pt x="2613835" y="0"/>
                      <a:pt x="2695575" y="81740"/>
                      <a:pt x="2695575" y="182571"/>
                    </a:cubicBezTo>
                    <a:lnTo>
                      <a:pt x="2695575" y="2970204"/>
                    </a:lnTo>
                    <a:cubicBezTo>
                      <a:pt x="2695575" y="3071035"/>
                      <a:pt x="2613835" y="3152775"/>
                      <a:pt x="2513004" y="3152775"/>
                    </a:cubicBezTo>
                    <a:lnTo>
                      <a:pt x="182571" y="3152775"/>
                    </a:lnTo>
                    <a:cubicBezTo>
                      <a:pt x="81740" y="3152775"/>
                      <a:pt x="0" y="3071035"/>
                      <a:pt x="0" y="2970204"/>
                    </a:cubicBezTo>
                    <a:lnTo>
                      <a:pt x="0" y="119174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dirty="0"/>
              </a:p>
            </p:txBody>
          </p:sp>
          <p:sp>
            <p:nvSpPr>
              <p:cNvPr id="110" name="شكل حر: شكل 6">
                <a:extLst>
                  <a:ext uri="{FF2B5EF4-FFF2-40B4-BE49-F238E27FC236}">
                    <a16:creationId xmlns:a16="http://schemas.microsoft.com/office/drawing/2014/main" xmlns="" id="{D462FFD2-E0A9-48BA-9840-7B6DD98DF1B7}"/>
                  </a:ext>
                </a:extLst>
              </p:cNvPr>
              <p:cNvSpPr/>
              <p:nvPr/>
            </p:nvSpPr>
            <p:spPr>
              <a:xfrm>
                <a:off x="1677124" y="420774"/>
                <a:ext cx="2424148" cy="2835310"/>
              </a:xfrm>
              <a:custGeom>
                <a:avLst/>
                <a:gdLst>
                  <a:gd name="connsiteX0" fmla="*/ 1200600 w 2695575"/>
                  <a:gd name="connsiteY0" fmla="*/ 0 h 3152775"/>
                  <a:gd name="connsiteX1" fmla="*/ 2513004 w 2695575"/>
                  <a:gd name="connsiteY1" fmla="*/ 0 h 3152775"/>
                  <a:gd name="connsiteX2" fmla="*/ 2695575 w 2695575"/>
                  <a:gd name="connsiteY2" fmla="*/ 182571 h 3152775"/>
                  <a:gd name="connsiteX3" fmla="*/ 2695575 w 2695575"/>
                  <a:gd name="connsiteY3" fmla="*/ 2970204 h 3152775"/>
                  <a:gd name="connsiteX4" fmla="*/ 2513004 w 2695575"/>
                  <a:gd name="connsiteY4" fmla="*/ 3152775 h 3152775"/>
                  <a:gd name="connsiteX5" fmla="*/ 182571 w 2695575"/>
                  <a:gd name="connsiteY5" fmla="*/ 3152775 h 3152775"/>
                  <a:gd name="connsiteX6" fmla="*/ 0 w 2695575"/>
                  <a:gd name="connsiteY6" fmla="*/ 2970204 h 3152775"/>
                  <a:gd name="connsiteX7" fmla="*/ 0 w 2695575"/>
                  <a:gd name="connsiteY7" fmla="*/ 1191749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75" h="3152775">
                    <a:moveTo>
                      <a:pt x="1200600" y="0"/>
                    </a:moveTo>
                    <a:lnTo>
                      <a:pt x="2513004" y="0"/>
                    </a:lnTo>
                    <a:cubicBezTo>
                      <a:pt x="2613835" y="0"/>
                      <a:pt x="2695575" y="81740"/>
                      <a:pt x="2695575" y="182571"/>
                    </a:cubicBezTo>
                    <a:lnTo>
                      <a:pt x="2695575" y="2970204"/>
                    </a:lnTo>
                    <a:cubicBezTo>
                      <a:pt x="2695575" y="3071035"/>
                      <a:pt x="2613835" y="3152775"/>
                      <a:pt x="2513004" y="3152775"/>
                    </a:cubicBezTo>
                    <a:lnTo>
                      <a:pt x="182571" y="3152775"/>
                    </a:lnTo>
                    <a:cubicBezTo>
                      <a:pt x="81740" y="3152775"/>
                      <a:pt x="0" y="3071035"/>
                      <a:pt x="0" y="2970204"/>
                    </a:cubicBezTo>
                    <a:lnTo>
                      <a:pt x="0" y="1191749"/>
                    </a:lnTo>
                    <a:close/>
                  </a:path>
                </a:pathLst>
              </a:custGeom>
              <a:noFill/>
              <a:ln w="28575">
                <a:solidFill>
                  <a:srgbClr val="16CC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dirty="0"/>
              </a:p>
            </p:txBody>
          </p:sp>
          <p:sp>
            <p:nvSpPr>
              <p:cNvPr id="118" name="شكل بيضاوي 7">
                <a:extLst>
                  <a:ext uri="{FF2B5EF4-FFF2-40B4-BE49-F238E27FC236}">
                    <a16:creationId xmlns:a16="http://schemas.microsoft.com/office/drawing/2014/main" xmlns="" id="{1112BD5A-690F-453B-A6BB-68F929DE0B58}"/>
                  </a:ext>
                </a:extLst>
              </p:cNvPr>
              <p:cNvSpPr/>
              <p:nvPr/>
            </p:nvSpPr>
            <p:spPr>
              <a:xfrm>
                <a:off x="1328427" y="1311720"/>
                <a:ext cx="1043179" cy="284141"/>
              </a:xfrm>
              <a:prstGeom prst="ellipse">
                <a:avLst/>
              </a:prstGeom>
              <a:gradFill flip="none" rotWithShape="1">
                <a:gsLst>
                  <a:gs pos="100000">
                    <a:schemeClr val="bg1">
                      <a:alpha val="0"/>
                    </a:schemeClr>
                  </a:gs>
                  <a:gs pos="36000">
                    <a:schemeClr val="tx1">
                      <a:alpha val="65000"/>
                    </a:schemeClr>
                  </a:gs>
                </a:gsLst>
                <a:path path="circle">
                  <a:fillToRect l="50000" t="50000" r="50000" b="50000"/>
                </a:path>
                <a:tileRect/>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9" name="شكل بيضاوي 8">
                <a:extLst>
                  <a:ext uri="{FF2B5EF4-FFF2-40B4-BE49-F238E27FC236}">
                    <a16:creationId xmlns:a16="http://schemas.microsoft.com/office/drawing/2014/main" xmlns="" id="{3D58EE5A-5905-487C-ADE5-7EB8589FE57E}"/>
                  </a:ext>
                </a:extLst>
              </p:cNvPr>
              <p:cNvSpPr/>
              <p:nvPr/>
            </p:nvSpPr>
            <p:spPr>
              <a:xfrm rot="5400000">
                <a:off x="2210896" y="391043"/>
                <a:ext cx="1043179" cy="284141"/>
              </a:xfrm>
              <a:prstGeom prst="ellipse">
                <a:avLst/>
              </a:prstGeom>
              <a:gradFill flip="none" rotWithShape="1">
                <a:gsLst>
                  <a:gs pos="100000">
                    <a:schemeClr val="bg1">
                      <a:alpha val="0"/>
                    </a:schemeClr>
                  </a:gs>
                  <a:gs pos="36000">
                    <a:schemeClr val="tx1">
                      <a:alpha val="65000"/>
                    </a:schemeClr>
                  </a:gs>
                </a:gsLst>
                <a:path path="circle">
                  <a:fillToRect l="50000" t="50000" r="50000" b="50000"/>
                </a:path>
                <a:tileRect/>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0" name="شكل حر: شكل 9">
                <a:extLst>
                  <a:ext uri="{FF2B5EF4-FFF2-40B4-BE49-F238E27FC236}">
                    <a16:creationId xmlns:a16="http://schemas.microsoft.com/office/drawing/2014/main" xmlns="" id="{3CC19B96-FFD0-4198-B2E8-F3479ECC1A2F}"/>
                  </a:ext>
                </a:extLst>
              </p:cNvPr>
              <p:cNvSpPr/>
              <p:nvPr/>
            </p:nvSpPr>
            <p:spPr>
              <a:xfrm flipH="1" flipV="1">
                <a:off x="1541411" y="262042"/>
                <a:ext cx="1200600" cy="1191749"/>
              </a:xfrm>
              <a:custGeom>
                <a:avLst/>
                <a:gdLst>
                  <a:gd name="connsiteX0" fmla="*/ 182571 w 1200600"/>
                  <a:gd name="connsiteY0" fmla="*/ 0 h 1191749"/>
                  <a:gd name="connsiteX1" fmla="*/ 1200600 w 1200600"/>
                  <a:gd name="connsiteY1" fmla="*/ 0 h 1191749"/>
                  <a:gd name="connsiteX2" fmla="*/ 0 w 1200600"/>
                  <a:gd name="connsiteY2" fmla="*/ 1191749 h 1191749"/>
                  <a:gd name="connsiteX3" fmla="*/ 0 w 1200600"/>
                  <a:gd name="connsiteY3" fmla="*/ 182571 h 1191749"/>
                  <a:gd name="connsiteX4" fmla="*/ 182571 w 1200600"/>
                  <a:gd name="connsiteY4" fmla="*/ 0 h 1191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600" h="1191749">
                    <a:moveTo>
                      <a:pt x="182571" y="0"/>
                    </a:moveTo>
                    <a:lnTo>
                      <a:pt x="1200600" y="0"/>
                    </a:lnTo>
                    <a:lnTo>
                      <a:pt x="0" y="1191749"/>
                    </a:lnTo>
                    <a:lnTo>
                      <a:pt x="0" y="182571"/>
                    </a:lnTo>
                    <a:cubicBezTo>
                      <a:pt x="0" y="81740"/>
                      <a:pt x="81740" y="0"/>
                      <a:pt x="182571" y="0"/>
                    </a:cubicBezTo>
                    <a:close/>
                  </a:path>
                </a:pathLst>
              </a:custGeom>
              <a:gradFill flip="none" rotWithShape="1">
                <a:gsLst>
                  <a:gs pos="86000">
                    <a:schemeClr val="bg1"/>
                  </a:gs>
                  <a:gs pos="14000">
                    <a:srgbClr val="16CC6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21" name="مربع نص 10">
                <a:extLst>
                  <a:ext uri="{FF2B5EF4-FFF2-40B4-BE49-F238E27FC236}">
                    <a16:creationId xmlns:a16="http://schemas.microsoft.com/office/drawing/2014/main" xmlns="" id="{3A71A34F-612F-4D1B-B57B-F3C6E2E9F6D7}"/>
                  </a:ext>
                </a:extLst>
              </p:cNvPr>
              <p:cNvSpPr txBox="1"/>
              <p:nvPr/>
            </p:nvSpPr>
            <p:spPr>
              <a:xfrm>
                <a:off x="1408866" y="230304"/>
                <a:ext cx="736859" cy="400110"/>
              </a:xfrm>
              <a:prstGeom prst="rect">
                <a:avLst/>
              </a:prstGeom>
              <a:noFill/>
            </p:spPr>
            <p:txBody>
              <a:bodyPr wrap="square" rtlCol="0">
                <a:spAutoFit/>
              </a:bodyPr>
              <a:lstStyle/>
              <a:p>
                <a:pPr algn="ctr"/>
                <a:r>
                  <a:rPr lang="ar-MA" sz="2000" b="1" dirty="0" smtClean="0">
                    <a:solidFill>
                      <a:schemeClr val="bg1"/>
                    </a:solidFill>
                    <a:latin typeface="AGA Arabesque" panose="05010101010101010101" pitchFamily="2" charset="2"/>
                  </a:rPr>
                  <a:t>0</a:t>
                </a:r>
                <a:r>
                  <a:rPr lang="ar-DZ" sz="2000" b="1" dirty="0" smtClean="0">
                    <a:solidFill>
                      <a:schemeClr val="bg1"/>
                    </a:solidFill>
                    <a:latin typeface="AGA Arabesque" panose="05010101010101010101" pitchFamily="2" charset="2"/>
                  </a:rPr>
                  <a:t>7</a:t>
                </a:r>
                <a:endParaRPr lang="fr-FR" sz="2000" b="1" dirty="0">
                  <a:solidFill>
                    <a:schemeClr val="bg1"/>
                  </a:solidFill>
                  <a:latin typeface="AGA Arabesque" panose="05010101010101010101" pitchFamily="2" charset="2"/>
                </a:endParaRPr>
              </a:p>
            </p:txBody>
          </p:sp>
          <p:sp>
            <p:nvSpPr>
              <p:cNvPr id="122" name="مربع نص 11">
                <a:extLst>
                  <a:ext uri="{FF2B5EF4-FFF2-40B4-BE49-F238E27FC236}">
                    <a16:creationId xmlns:a16="http://schemas.microsoft.com/office/drawing/2014/main" xmlns="" id="{684BECE2-CA52-49E2-9E6C-80825629AB4C}"/>
                  </a:ext>
                </a:extLst>
              </p:cNvPr>
              <p:cNvSpPr txBox="1"/>
              <p:nvPr/>
            </p:nvSpPr>
            <p:spPr>
              <a:xfrm>
                <a:off x="1695142" y="631055"/>
                <a:ext cx="2376298" cy="2238761"/>
              </a:xfrm>
              <a:prstGeom prst="rect">
                <a:avLst/>
              </a:prstGeom>
              <a:noFill/>
            </p:spPr>
            <p:txBody>
              <a:bodyPr wrap="square" rtlCol="0">
                <a:spAutoFit/>
              </a:bodyPr>
              <a:lstStyle/>
              <a:p>
                <a:pPr algn="r" rtl="1"/>
                <a:r>
                  <a:rPr lang="ar-DZ" sz="1400" b="1" dirty="0" smtClean="0">
                    <a:solidFill>
                      <a:srgbClr val="16CC67"/>
                    </a:solidFill>
                    <a:latin typeface="Arial" panose="020B0604020202020204" pitchFamily="34" charset="0"/>
                    <a:cs typeface="Arial" panose="020B0604020202020204" pitchFamily="34" charset="0"/>
                  </a:rPr>
                  <a:t>استخدام المؤشرات:</a:t>
                </a:r>
              </a:p>
              <a:p>
                <a:pPr algn="r" rtl="1"/>
                <a:endParaRPr lang="ar-DZ" sz="1400" b="1" dirty="0" smtClean="0">
                  <a:solidFill>
                    <a:srgbClr val="16CC67"/>
                  </a:solidFill>
                  <a:latin typeface="Arial" panose="020B0604020202020204" pitchFamily="34" charset="0"/>
                  <a:cs typeface="Arial" panose="020B0604020202020204" pitchFamily="34" charset="0"/>
                </a:endParaRPr>
              </a:p>
              <a:p>
                <a:pPr algn="r" rtl="1"/>
                <a:r>
                  <a:rPr lang="ar-DZ" sz="1600" b="1" dirty="0" smtClean="0">
                    <a:latin typeface="Arial" panose="020B0604020202020204" pitchFamily="34" charset="0"/>
                    <a:cs typeface="Arial" panose="020B0604020202020204" pitchFamily="34" charset="0"/>
                  </a:rPr>
                  <a:t>-طرق مشروعة</a:t>
                </a:r>
              </a:p>
              <a:p>
                <a:pPr algn="r" rtl="1"/>
                <a:r>
                  <a:rPr lang="ar-DZ" sz="1600" b="1" dirty="0" smtClean="0">
                    <a:latin typeface="Arial" panose="020B0604020202020204" pitchFamily="34" charset="0"/>
                    <a:cs typeface="Arial" panose="020B0604020202020204" pitchFamily="34" charset="0"/>
                  </a:rPr>
                  <a:t>-طرق  غير مشروعة</a:t>
                </a:r>
              </a:p>
              <a:p>
                <a:pPr algn="r" rtl="1"/>
                <a:endParaRPr lang="ar-DZ" sz="1600" b="1" dirty="0" smtClean="0">
                  <a:latin typeface="Arial" panose="020B0604020202020204" pitchFamily="34" charset="0"/>
                  <a:cs typeface="Arial" panose="020B0604020202020204" pitchFamily="34" charset="0"/>
                </a:endParaRPr>
              </a:p>
              <a:p>
                <a:pPr algn="r" rtl="1"/>
                <a:r>
                  <a:rPr lang="ar-DZ" sz="1600" b="1" dirty="0">
                    <a:solidFill>
                      <a:srgbClr val="00B050"/>
                    </a:solidFill>
                    <a:latin typeface="Arial" panose="020B0604020202020204" pitchFamily="34" charset="0"/>
                    <a:cs typeface="Arial" panose="020B0604020202020204" pitchFamily="34" charset="0"/>
                  </a:rPr>
                  <a:t>تاريخ إصدار </a:t>
                </a:r>
                <a:r>
                  <a:rPr lang="ar-DZ" sz="1600" b="1" dirty="0" smtClean="0">
                    <a:solidFill>
                      <a:srgbClr val="00B050"/>
                    </a:solidFill>
                    <a:latin typeface="Arial" panose="020B0604020202020204" pitchFamily="34" charset="0"/>
                    <a:cs typeface="Arial" panose="020B0604020202020204" pitchFamily="34" charset="0"/>
                  </a:rPr>
                  <a:t>المعيار:</a:t>
                </a:r>
              </a:p>
              <a:p>
                <a:pPr algn="r" rtl="1"/>
                <a:r>
                  <a:rPr lang="ar-DZ" sz="1600" dirty="0">
                    <a:latin typeface="Arial" panose="020B0604020202020204" pitchFamily="34" charset="0"/>
                    <a:cs typeface="Arial" panose="020B0604020202020204" pitchFamily="34" charset="0"/>
                  </a:rPr>
                  <a:t>صدر هــذا المعيار بتاريخ</a:t>
                </a:r>
                <a:r>
                  <a:rPr lang="ar-DZ" sz="1600" dirty="0" smtClean="0">
                    <a:latin typeface="Arial" panose="020B0604020202020204" pitchFamily="34" charset="0"/>
                    <a:cs typeface="Arial" panose="020B0604020202020204" pitchFamily="34" charset="0"/>
                  </a:rPr>
                  <a:t> </a:t>
                </a:r>
                <a:br>
                  <a:rPr lang="ar-DZ" sz="1600" dirty="0" smtClean="0">
                    <a:latin typeface="Arial" panose="020B0604020202020204" pitchFamily="34" charset="0"/>
                    <a:cs typeface="Arial" panose="020B0604020202020204" pitchFamily="34" charset="0"/>
                  </a:rPr>
                </a:br>
                <a:r>
                  <a:rPr lang="ar-DZ" sz="1600" dirty="0" smtClean="0">
                    <a:latin typeface="Arial" panose="020B0604020202020204" pitchFamily="34" charset="0"/>
                    <a:cs typeface="Arial" panose="020B0604020202020204" pitchFamily="34" charset="0"/>
                  </a:rPr>
                  <a:t>08 جويلية 2006,</a:t>
                </a:r>
                <a:r>
                  <a:rPr lang="ar-DZ" sz="1600" b="1" dirty="0" smtClean="0">
                    <a:solidFill>
                      <a:srgbClr val="00B050"/>
                    </a:solidFill>
                    <a:latin typeface="Arial" panose="020B0604020202020204" pitchFamily="34" charset="0"/>
                    <a:cs typeface="Arial" panose="020B0604020202020204" pitchFamily="34" charset="0"/>
                  </a:rPr>
                  <a:t> </a:t>
                </a:r>
                <a:br>
                  <a:rPr lang="ar-DZ" sz="1600" b="1" dirty="0" smtClean="0">
                    <a:solidFill>
                      <a:srgbClr val="00B050"/>
                    </a:solidFill>
                    <a:latin typeface="Arial" panose="020B0604020202020204" pitchFamily="34" charset="0"/>
                    <a:cs typeface="Arial" panose="020B0604020202020204" pitchFamily="34" charset="0"/>
                  </a:rPr>
                </a:br>
                <a:endParaRPr lang="ar-DZ" sz="1600" b="1" dirty="0" smtClean="0">
                  <a:solidFill>
                    <a:srgbClr val="00B050"/>
                  </a:solidFill>
                  <a:latin typeface="Arial" panose="020B0604020202020204" pitchFamily="34" charset="0"/>
                  <a:cs typeface="Arial" panose="020B0604020202020204" pitchFamily="34" charset="0"/>
                </a:endParaRPr>
              </a:p>
            </p:txBody>
          </p:sp>
        </p:grpSp>
        <p:pic>
          <p:nvPicPr>
            <p:cNvPr id="100" name="رسم 110" descr="الكرة الأرضية">
              <a:extLst>
                <a:ext uri="{FF2B5EF4-FFF2-40B4-BE49-F238E27FC236}">
                  <a16:creationId xmlns:a16="http://schemas.microsoft.com/office/drawing/2014/main" xmlns="" id="{1AB6A852-0F3C-4938-99E8-F0771A1C58C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920173" y="1024119"/>
              <a:ext cx="430828" cy="430828"/>
            </a:xfrm>
            <a:prstGeom prst="rect">
              <a:avLst/>
            </a:prstGeom>
            <a:effectLst>
              <a:outerShdw blurRad="50800" dist="38100" algn="l" rotWithShape="0">
                <a:prstClr val="black">
                  <a:alpha val="40000"/>
                </a:prstClr>
              </a:outerShdw>
            </a:effectLst>
          </p:spPr>
        </p:pic>
      </p:grpSp>
      <p:grpSp>
        <p:nvGrpSpPr>
          <p:cNvPr id="124" name="مجموعة 115">
            <a:extLst>
              <a:ext uri="{FF2B5EF4-FFF2-40B4-BE49-F238E27FC236}">
                <a16:creationId xmlns:a16="http://schemas.microsoft.com/office/drawing/2014/main" xmlns="" id="{79748521-3AEC-4CF0-BD77-BA2000743D60}"/>
              </a:ext>
            </a:extLst>
          </p:cNvPr>
          <p:cNvGrpSpPr/>
          <p:nvPr/>
        </p:nvGrpSpPr>
        <p:grpSpPr>
          <a:xfrm>
            <a:off x="8731739" y="3330593"/>
            <a:ext cx="4022484" cy="4693459"/>
            <a:chOff x="4526719" y="3320760"/>
            <a:chExt cx="4022484" cy="4693459"/>
          </a:xfrm>
        </p:grpSpPr>
        <p:grpSp>
          <p:nvGrpSpPr>
            <p:cNvPr id="125" name="مجموعة 73">
              <a:extLst>
                <a:ext uri="{FF2B5EF4-FFF2-40B4-BE49-F238E27FC236}">
                  <a16:creationId xmlns:a16="http://schemas.microsoft.com/office/drawing/2014/main" xmlns="" id="{2FC52231-1B64-4730-A919-B3289CD6B10B}"/>
                </a:ext>
              </a:extLst>
            </p:cNvPr>
            <p:cNvGrpSpPr/>
            <p:nvPr/>
          </p:nvGrpSpPr>
          <p:grpSpPr>
            <a:xfrm>
              <a:off x="4526719" y="3320760"/>
              <a:ext cx="4022484" cy="4693459"/>
              <a:chOff x="1328427" y="11524"/>
              <a:chExt cx="4022484" cy="4693459"/>
            </a:xfrm>
          </p:grpSpPr>
          <p:sp>
            <p:nvSpPr>
              <p:cNvPr id="127" name="مستطيل 74">
                <a:extLst>
                  <a:ext uri="{FF2B5EF4-FFF2-40B4-BE49-F238E27FC236}">
                    <a16:creationId xmlns:a16="http://schemas.microsoft.com/office/drawing/2014/main" xmlns="" id="{F6795AA6-44B9-4D0F-B306-2ECCE6538274}"/>
                  </a:ext>
                </a:extLst>
              </p:cNvPr>
              <p:cNvSpPr/>
              <p:nvPr/>
            </p:nvSpPr>
            <p:spPr>
              <a:xfrm rot="18584883">
                <a:off x="1941335" y="1295407"/>
                <a:ext cx="3983842" cy="2835310"/>
              </a:xfrm>
              <a:prstGeom prst="rect">
                <a:avLst/>
              </a:prstGeom>
              <a:gradFill flip="none" rotWithShape="1">
                <a:gsLst>
                  <a:gs pos="100000">
                    <a:srgbClr val="D9D9D9">
                      <a:alpha val="0"/>
                    </a:srgbClr>
                  </a:gs>
                  <a:gs pos="14000">
                    <a:schemeClr val="tx1">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مستطيل: زوايا مستديرة 75">
                <a:extLst>
                  <a:ext uri="{FF2B5EF4-FFF2-40B4-BE49-F238E27FC236}">
                    <a16:creationId xmlns:a16="http://schemas.microsoft.com/office/drawing/2014/main" xmlns="" id="{D1D9D0F7-DE4B-4221-A822-EBC7B1329740}"/>
                  </a:ext>
                </a:extLst>
              </p:cNvPr>
              <p:cNvSpPr/>
              <p:nvPr/>
            </p:nvSpPr>
            <p:spPr>
              <a:xfrm>
                <a:off x="1541411" y="262041"/>
                <a:ext cx="2695575" cy="3152775"/>
              </a:xfrm>
              <a:prstGeom prst="roundRect">
                <a:avLst>
                  <a:gd name="adj" fmla="val 677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شكل حر: شكل 76">
                <a:extLst>
                  <a:ext uri="{FF2B5EF4-FFF2-40B4-BE49-F238E27FC236}">
                    <a16:creationId xmlns:a16="http://schemas.microsoft.com/office/drawing/2014/main" xmlns="" id="{147530D1-9998-4C02-A226-08B952B2D52E}"/>
                  </a:ext>
                </a:extLst>
              </p:cNvPr>
              <p:cNvSpPr/>
              <p:nvPr/>
            </p:nvSpPr>
            <p:spPr>
              <a:xfrm>
                <a:off x="1541411" y="262042"/>
                <a:ext cx="2695575" cy="3152775"/>
              </a:xfrm>
              <a:custGeom>
                <a:avLst/>
                <a:gdLst>
                  <a:gd name="connsiteX0" fmla="*/ 1200600 w 2695575"/>
                  <a:gd name="connsiteY0" fmla="*/ 0 h 3152775"/>
                  <a:gd name="connsiteX1" fmla="*/ 2513004 w 2695575"/>
                  <a:gd name="connsiteY1" fmla="*/ 0 h 3152775"/>
                  <a:gd name="connsiteX2" fmla="*/ 2695575 w 2695575"/>
                  <a:gd name="connsiteY2" fmla="*/ 182571 h 3152775"/>
                  <a:gd name="connsiteX3" fmla="*/ 2695575 w 2695575"/>
                  <a:gd name="connsiteY3" fmla="*/ 2970204 h 3152775"/>
                  <a:gd name="connsiteX4" fmla="*/ 2513004 w 2695575"/>
                  <a:gd name="connsiteY4" fmla="*/ 3152775 h 3152775"/>
                  <a:gd name="connsiteX5" fmla="*/ 182571 w 2695575"/>
                  <a:gd name="connsiteY5" fmla="*/ 3152775 h 3152775"/>
                  <a:gd name="connsiteX6" fmla="*/ 0 w 2695575"/>
                  <a:gd name="connsiteY6" fmla="*/ 2970204 h 3152775"/>
                  <a:gd name="connsiteX7" fmla="*/ 0 w 2695575"/>
                  <a:gd name="connsiteY7" fmla="*/ 1191749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75" h="3152775">
                    <a:moveTo>
                      <a:pt x="1200600" y="0"/>
                    </a:moveTo>
                    <a:lnTo>
                      <a:pt x="2513004" y="0"/>
                    </a:lnTo>
                    <a:cubicBezTo>
                      <a:pt x="2613835" y="0"/>
                      <a:pt x="2695575" y="81740"/>
                      <a:pt x="2695575" y="182571"/>
                    </a:cubicBezTo>
                    <a:lnTo>
                      <a:pt x="2695575" y="2970204"/>
                    </a:lnTo>
                    <a:cubicBezTo>
                      <a:pt x="2695575" y="3071035"/>
                      <a:pt x="2613835" y="3152775"/>
                      <a:pt x="2513004" y="3152775"/>
                    </a:cubicBezTo>
                    <a:lnTo>
                      <a:pt x="182571" y="3152775"/>
                    </a:lnTo>
                    <a:cubicBezTo>
                      <a:pt x="81740" y="3152775"/>
                      <a:pt x="0" y="3071035"/>
                      <a:pt x="0" y="2970204"/>
                    </a:cubicBezTo>
                    <a:lnTo>
                      <a:pt x="0" y="1191749"/>
                    </a:lnTo>
                    <a:close/>
                  </a:path>
                </a:pathLst>
              </a:custGeom>
              <a:solidFill>
                <a:srgbClr val="8516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30" name="شكل حر: شكل 77">
                <a:extLst>
                  <a:ext uri="{FF2B5EF4-FFF2-40B4-BE49-F238E27FC236}">
                    <a16:creationId xmlns:a16="http://schemas.microsoft.com/office/drawing/2014/main" xmlns="" id="{9E9B4DE9-381B-44C6-8914-57AD2E4F76B9}"/>
                  </a:ext>
                </a:extLst>
              </p:cNvPr>
              <p:cNvSpPr/>
              <p:nvPr/>
            </p:nvSpPr>
            <p:spPr>
              <a:xfrm>
                <a:off x="1609571" y="341763"/>
                <a:ext cx="2559254" cy="2993332"/>
              </a:xfrm>
              <a:custGeom>
                <a:avLst/>
                <a:gdLst>
                  <a:gd name="connsiteX0" fmla="*/ 1200600 w 2695575"/>
                  <a:gd name="connsiteY0" fmla="*/ 0 h 3152775"/>
                  <a:gd name="connsiteX1" fmla="*/ 2513004 w 2695575"/>
                  <a:gd name="connsiteY1" fmla="*/ 0 h 3152775"/>
                  <a:gd name="connsiteX2" fmla="*/ 2695575 w 2695575"/>
                  <a:gd name="connsiteY2" fmla="*/ 182571 h 3152775"/>
                  <a:gd name="connsiteX3" fmla="*/ 2695575 w 2695575"/>
                  <a:gd name="connsiteY3" fmla="*/ 2970204 h 3152775"/>
                  <a:gd name="connsiteX4" fmla="*/ 2513004 w 2695575"/>
                  <a:gd name="connsiteY4" fmla="*/ 3152775 h 3152775"/>
                  <a:gd name="connsiteX5" fmla="*/ 182571 w 2695575"/>
                  <a:gd name="connsiteY5" fmla="*/ 3152775 h 3152775"/>
                  <a:gd name="connsiteX6" fmla="*/ 0 w 2695575"/>
                  <a:gd name="connsiteY6" fmla="*/ 2970204 h 3152775"/>
                  <a:gd name="connsiteX7" fmla="*/ 0 w 2695575"/>
                  <a:gd name="connsiteY7" fmla="*/ 1191749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75" h="3152775">
                    <a:moveTo>
                      <a:pt x="1200600" y="0"/>
                    </a:moveTo>
                    <a:lnTo>
                      <a:pt x="2513004" y="0"/>
                    </a:lnTo>
                    <a:cubicBezTo>
                      <a:pt x="2613835" y="0"/>
                      <a:pt x="2695575" y="81740"/>
                      <a:pt x="2695575" y="182571"/>
                    </a:cubicBezTo>
                    <a:lnTo>
                      <a:pt x="2695575" y="2970204"/>
                    </a:lnTo>
                    <a:cubicBezTo>
                      <a:pt x="2695575" y="3071035"/>
                      <a:pt x="2613835" y="3152775"/>
                      <a:pt x="2513004" y="3152775"/>
                    </a:cubicBezTo>
                    <a:lnTo>
                      <a:pt x="182571" y="3152775"/>
                    </a:lnTo>
                    <a:cubicBezTo>
                      <a:pt x="81740" y="3152775"/>
                      <a:pt x="0" y="3071035"/>
                      <a:pt x="0" y="2970204"/>
                    </a:cubicBezTo>
                    <a:lnTo>
                      <a:pt x="0" y="119174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dirty="0"/>
              </a:p>
            </p:txBody>
          </p:sp>
          <p:sp>
            <p:nvSpPr>
              <p:cNvPr id="131" name="شكل حر: شكل 78">
                <a:extLst>
                  <a:ext uri="{FF2B5EF4-FFF2-40B4-BE49-F238E27FC236}">
                    <a16:creationId xmlns:a16="http://schemas.microsoft.com/office/drawing/2014/main" xmlns="" id="{17C49D2C-0E49-44C9-A9E7-441FC9A33AD9}"/>
                  </a:ext>
                </a:extLst>
              </p:cNvPr>
              <p:cNvSpPr/>
              <p:nvPr/>
            </p:nvSpPr>
            <p:spPr>
              <a:xfrm>
                <a:off x="1677124" y="420774"/>
                <a:ext cx="2424148" cy="2835310"/>
              </a:xfrm>
              <a:custGeom>
                <a:avLst/>
                <a:gdLst>
                  <a:gd name="connsiteX0" fmla="*/ 1200600 w 2695575"/>
                  <a:gd name="connsiteY0" fmla="*/ 0 h 3152775"/>
                  <a:gd name="connsiteX1" fmla="*/ 2513004 w 2695575"/>
                  <a:gd name="connsiteY1" fmla="*/ 0 h 3152775"/>
                  <a:gd name="connsiteX2" fmla="*/ 2695575 w 2695575"/>
                  <a:gd name="connsiteY2" fmla="*/ 182571 h 3152775"/>
                  <a:gd name="connsiteX3" fmla="*/ 2695575 w 2695575"/>
                  <a:gd name="connsiteY3" fmla="*/ 2970204 h 3152775"/>
                  <a:gd name="connsiteX4" fmla="*/ 2513004 w 2695575"/>
                  <a:gd name="connsiteY4" fmla="*/ 3152775 h 3152775"/>
                  <a:gd name="connsiteX5" fmla="*/ 182571 w 2695575"/>
                  <a:gd name="connsiteY5" fmla="*/ 3152775 h 3152775"/>
                  <a:gd name="connsiteX6" fmla="*/ 0 w 2695575"/>
                  <a:gd name="connsiteY6" fmla="*/ 2970204 h 3152775"/>
                  <a:gd name="connsiteX7" fmla="*/ 0 w 2695575"/>
                  <a:gd name="connsiteY7" fmla="*/ 1191749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75" h="3152775">
                    <a:moveTo>
                      <a:pt x="1200600" y="0"/>
                    </a:moveTo>
                    <a:lnTo>
                      <a:pt x="2513004" y="0"/>
                    </a:lnTo>
                    <a:cubicBezTo>
                      <a:pt x="2613835" y="0"/>
                      <a:pt x="2695575" y="81740"/>
                      <a:pt x="2695575" y="182571"/>
                    </a:cubicBezTo>
                    <a:lnTo>
                      <a:pt x="2695575" y="2970204"/>
                    </a:lnTo>
                    <a:cubicBezTo>
                      <a:pt x="2695575" y="3071035"/>
                      <a:pt x="2613835" y="3152775"/>
                      <a:pt x="2513004" y="3152775"/>
                    </a:cubicBezTo>
                    <a:lnTo>
                      <a:pt x="182571" y="3152775"/>
                    </a:lnTo>
                    <a:cubicBezTo>
                      <a:pt x="81740" y="3152775"/>
                      <a:pt x="0" y="3071035"/>
                      <a:pt x="0" y="2970204"/>
                    </a:cubicBezTo>
                    <a:lnTo>
                      <a:pt x="0" y="1191749"/>
                    </a:lnTo>
                    <a:close/>
                  </a:path>
                </a:pathLst>
              </a:custGeom>
              <a:noFill/>
              <a:ln w="28575">
                <a:solidFill>
                  <a:srgbClr val="8516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dirty="0"/>
              </a:p>
            </p:txBody>
          </p:sp>
          <p:sp>
            <p:nvSpPr>
              <p:cNvPr id="132" name="شكل بيضاوي 79">
                <a:extLst>
                  <a:ext uri="{FF2B5EF4-FFF2-40B4-BE49-F238E27FC236}">
                    <a16:creationId xmlns:a16="http://schemas.microsoft.com/office/drawing/2014/main" xmlns="" id="{85207D86-729B-4457-BB7C-288CD41661C5}"/>
                  </a:ext>
                </a:extLst>
              </p:cNvPr>
              <p:cNvSpPr/>
              <p:nvPr/>
            </p:nvSpPr>
            <p:spPr>
              <a:xfrm>
                <a:off x="1328427" y="1311720"/>
                <a:ext cx="1043179" cy="284141"/>
              </a:xfrm>
              <a:prstGeom prst="ellipse">
                <a:avLst/>
              </a:prstGeom>
              <a:gradFill flip="none" rotWithShape="1">
                <a:gsLst>
                  <a:gs pos="100000">
                    <a:schemeClr val="bg1">
                      <a:alpha val="0"/>
                    </a:schemeClr>
                  </a:gs>
                  <a:gs pos="36000">
                    <a:schemeClr val="tx1">
                      <a:alpha val="65000"/>
                    </a:schemeClr>
                  </a:gs>
                </a:gsLst>
                <a:path path="circle">
                  <a:fillToRect l="50000" t="50000" r="50000" b="50000"/>
                </a:path>
                <a:tileRect/>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3" name="شكل بيضاوي 80">
                <a:extLst>
                  <a:ext uri="{FF2B5EF4-FFF2-40B4-BE49-F238E27FC236}">
                    <a16:creationId xmlns:a16="http://schemas.microsoft.com/office/drawing/2014/main" xmlns="" id="{22712394-C53E-43A5-B6CA-81EBDC8ED7AF}"/>
                  </a:ext>
                </a:extLst>
              </p:cNvPr>
              <p:cNvSpPr/>
              <p:nvPr/>
            </p:nvSpPr>
            <p:spPr>
              <a:xfrm rot="5400000">
                <a:off x="2210896" y="391043"/>
                <a:ext cx="1043179" cy="284141"/>
              </a:xfrm>
              <a:prstGeom prst="ellipse">
                <a:avLst/>
              </a:prstGeom>
              <a:gradFill flip="none" rotWithShape="1">
                <a:gsLst>
                  <a:gs pos="100000">
                    <a:schemeClr val="bg1">
                      <a:alpha val="0"/>
                    </a:schemeClr>
                  </a:gs>
                  <a:gs pos="36000">
                    <a:schemeClr val="tx1">
                      <a:alpha val="65000"/>
                    </a:schemeClr>
                  </a:gs>
                </a:gsLst>
                <a:path path="circle">
                  <a:fillToRect l="50000" t="50000" r="50000" b="50000"/>
                </a:path>
                <a:tileRect/>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4" name="شكل حر: شكل 81">
                <a:extLst>
                  <a:ext uri="{FF2B5EF4-FFF2-40B4-BE49-F238E27FC236}">
                    <a16:creationId xmlns:a16="http://schemas.microsoft.com/office/drawing/2014/main" xmlns="" id="{319D4C48-9C7F-4F15-9B0D-3C4E3598D1D0}"/>
                  </a:ext>
                </a:extLst>
              </p:cNvPr>
              <p:cNvSpPr/>
              <p:nvPr/>
            </p:nvSpPr>
            <p:spPr>
              <a:xfrm flipH="1" flipV="1">
                <a:off x="1597696" y="320977"/>
                <a:ext cx="929845" cy="1191749"/>
              </a:xfrm>
              <a:custGeom>
                <a:avLst/>
                <a:gdLst>
                  <a:gd name="connsiteX0" fmla="*/ 182571 w 1200600"/>
                  <a:gd name="connsiteY0" fmla="*/ 0 h 1191749"/>
                  <a:gd name="connsiteX1" fmla="*/ 1200600 w 1200600"/>
                  <a:gd name="connsiteY1" fmla="*/ 0 h 1191749"/>
                  <a:gd name="connsiteX2" fmla="*/ 0 w 1200600"/>
                  <a:gd name="connsiteY2" fmla="*/ 1191749 h 1191749"/>
                  <a:gd name="connsiteX3" fmla="*/ 0 w 1200600"/>
                  <a:gd name="connsiteY3" fmla="*/ 182571 h 1191749"/>
                  <a:gd name="connsiteX4" fmla="*/ 182571 w 1200600"/>
                  <a:gd name="connsiteY4" fmla="*/ 0 h 1191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600" h="1191749">
                    <a:moveTo>
                      <a:pt x="182571" y="0"/>
                    </a:moveTo>
                    <a:lnTo>
                      <a:pt x="1200600" y="0"/>
                    </a:lnTo>
                    <a:lnTo>
                      <a:pt x="0" y="1191749"/>
                    </a:lnTo>
                    <a:lnTo>
                      <a:pt x="0" y="182571"/>
                    </a:lnTo>
                    <a:cubicBezTo>
                      <a:pt x="0" y="81740"/>
                      <a:pt x="81740" y="0"/>
                      <a:pt x="182571" y="0"/>
                    </a:cubicBezTo>
                    <a:close/>
                  </a:path>
                </a:pathLst>
              </a:custGeom>
              <a:gradFill flip="none" rotWithShape="1">
                <a:gsLst>
                  <a:gs pos="86000">
                    <a:schemeClr val="bg1"/>
                  </a:gs>
                  <a:gs pos="14000">
                    <a:srgbClr val="8516C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35" name="مربع نص 82">
                <a:extLst>
                  <a:ext uri="{FF2B5EF4-FFF2-40B4-BE49-F238E27FC236}">
                    <a16:creationId xmlns:a16="http://schemas.microsoft.com/office/drawing/2014/main" xmlns="" id="{96C61874-8B1B-4784-B48A-798C626782AF}"/>
                  </a:ext>
                </a:extLst>
              </p:cNvPr>
              <p:cNvSpPr txBox="1"/>
              <p:nvPr/>
            </p:nvSpPr>
            <p:spPr>
              <a:xfrm>
                <a:off x="1408866" y="230304"/>
                <a:ext cx="736859" cy="400110"/>
              </a:xfrm>
              <a:prstGeom prst="rect">
                <a:avLst/>
              </a:prstGeom>
              <a:noFill/>
            </p:spPr>
            <p:txBody>
              <a:bodyPr wrap="square" rtlCol="0">
                <a:spAutoFit/>
              </a:bodyPr>
              <a:lstStyle/>
              <a:p>
                <a:pPr algn="ctr"/>
                <a:r>
                  <a:rPr lang="ar-MA" sz="2000" b="1" dirty="0" smtClean="0">
                    <a:solidFill>
                      <a:schemeClr val="bg1"/>
                    </a:solidFill>
                    <a:latin typeface="AGA Arabesque" panose="05010101010101010101" pitchFamily="2" charset="2"/>
                  </a:rPr>
                  <a:t>0</a:t>
                </a:r>
                <a:r>
                  <a:rPr lang="ar-DZ" sz="2000" b="1" dirty="0" smtClean="0">
                    <a:solidFill>
                      <a:schemeClr val="bg1"/>
                    </a:solidFill>
                    <a:latin typeface="AGA Arabesque" panose="05010101010101010101" pitchFamily="2" charset="2"/>
                  </a:rPr>
                  <a:t>8</a:t>
                </a:r>
                <a:endParaRPr lang="fr-FR" sz="2000" b="1" dirty="0">
                  <a:solidFill>
                    <a:schemeClr val="bg1"/>
                  </a:solidFill>
                  <a:latin typeface="AGA Arabesque" panose="05010101010101010101" pitchFamily="2" charset="2"/>
                </a:endParaRPr>
              </a:p>
            </p:txBody>
          </p:sp>
          <p:sp>
            <p:nvSpPr>
              <p:cNvPr id="136" name="مربع نص 83">
                <a:extLst>
                  <a:ext uri="{FF2B5EF4-FFF2-40B4-BE49-F238E27FC236}">
                    <a16:creationId xmlns:a16="http://schemas.microsoft.com/office/drawing/2014/main" xmlns="" id="{F4136399-7CC7-47F0-84DC-BE704C15C80E}"/>
                  </a:ext>
                </a:extLst>
              </p:cNvPr>
              <p:cNvSpPr txBox="1"/>
              <p:nvPr/>
            </p:nvSpPr>
            <p:spPr>
              <a:xfrm>
                <a:off x="1758125" y="503724"/>
                <a:ext cx="2300268" cy="307777"/>
              </a:xfrm>
              <a:prstGeom prst="rect">
                <a:avLst/>
              </a:prstGeom>
              <a:noFill/>
            </p:spPr>
            <p:txBody>
              <a:bodyPr wrap="square" rtlCol="0">
                <a:spAutoFit/>
              </a:bodyPr>
              <a:lstStyle/>
              <a:p>
                <a:pPr algn="r"/>
                <a:endParaRPr lang="fr-FR" sz="1400" b="1" dirty="0">
                  <a:solidFill>
                    <a:schemeClr val="tx2"/>
                  </a:solidFill>
                  <a:latin typeface="Arial" panose="020B0604020202020204" pitchFamily="34" charset="0"/>
                  <a:cs typeface="Arial" panose="020B0604020202020204" pitchFamily="34" charset="0"/>
                </a:endParaRPr>
              </a:p>
            </p:txBody>
          </p:sp>
          <p:sp>
            <p:nvSpPr>
              <p:cNvPr id="137" name="مربع نص 84">
                <a:extLst>
                  <a:ext uri="{FF2B5EF4-FFF2-40B4-BE49-F238E27FC236}">
                    <a16:creationId xmlns:a16="http://schemas.microsoft.com/office/drawing/2014/main" xmlns="" id="{58EF914D-962F-411D-B2A3-425C5496F47E}"/>
                  </a:ext>
                </a:extLst>
              </p:cNvPr>
              <p:cNvSpPr txBox="1"/>
              <p:nvPr/>
            </p:nvSpPr>
            <p:spPr>
              <a:xfrm>
                <a:off x="2684823" y="835345"/>
                <a:ext cx="1586876" cy="338554"/>
              </a:xfrm>
              <a:prstGeom prst="rect">
                <a:avLst/>
              </a:prstGeom>
              <a:noFill/>
            </p:spPr>
            <p:txBody>
              <a:bodyPr wrap="square" rtlCol="0">
                <a:spAutoFit/>
              </a:bodyPr>
              <a:lstStyle/>
              <a:p>
                <a:pPr algn="justLow"/>
                <a:endParaRPr lang="fr-FR" sz="1600" dirty="0">
                  <a:latin typeface="Aljazeera" panose="02000000000000000000" pitchFamily="2" charset="-78"/>
                  <a:cs typeface="Aljazeera" panose="02000000000000000000" pitchFamily="2" charset="-78"/>
                </a:endParaRPr>
              </a:p>
            </p:txBody>
          </p:sp>
        </p:grpSp>
        <p:pic>
          <p:nvPicPr>
            <p:cNvPr id="126" name="رسم 102" descr="مركز الهدف">
              <a:extLst>
                <a:ext uri="{FF2B5EF4-FFF2-40B4-BE49-F238E27FC236}">
                  <a16:creationId xmlns:a16="http://schemas.microsoft.com/office/drawing/2014/main" xmlns="" id="{BCFDCE4A-01C1-4A1A-999D-B67114D88A1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5099298" y="4285464"/>
              <a:ext cx="430828" cy="430828"/>
            </a:xfrm>
            <a:prstGeom prst="rect">
              <a:avLst/>
            </a:prstGeom>
            <a:effectLst>
              <a:outerShdw blurRad="50800" dist="38100" algn="l" rotWithShape="0">
                <a:prstClr val="black">
                  <a:alpha val="40000"/>
                </a:prstClr>
              </a:outerShdw>
            </a:effectLst>
          </p:spPr>
        </p:pic>
      </p:grpSp>
      <p:sp>
        <p:nvSpPr>
          <p:cNvPr id="16" name="Rectangle 15"/>
          <p:cNvSpPr/>
          <p:nvPr/>
        </p:nvSpPr>
        <p:spPr>
          <a:xfrm>
            <a:off x="9181264" y="3937917"/>
            <a:ext cx="2289425" cy="3016210"/>
          </a:xfrm>
          <a:prstGeom prst="rect">
            <a:avLst/>
          </a:prstGeom>
        </p:spPr>
        <p:txBody>
          <a:bodyPr wrap="square">
            <a:spAutoFit/>
          </a:bodyPr>
          <a:lstStyle/>
          <a:p>
            <a:pPr algn="r"/>
            <a:r>
              <a:rPr lang="ar-DZ" sz="1400" b="1" i="0" dirty="0" smtClean="0">
                <a:solidFill>
                  <a:srgbClr val="7030A0"/>
                </a:solidFill>
                <a:effectLst/>
                <a:latin typeface="Arial" panose="020B0604020202020204" pitchFamily="34" charset="0"/>
                <a:cs typeface="Arial" panose="020B0604020202020204" pitchFamily="34" charset="0"/>
              </a:rPr>
              <a:t>الضوابط لوضع مؤشر</a:t>
            </a:r>
          </a:p>
          <a:p>
            <a:pPr algn="r"/>
            <a:r>
              <a:rPr lang="ar-DZ" sz="1400" b="1" i="0" dirty="0" smtClean="0">
                <a:solidFill>
                  <a:srgbClr val="7030A0"/>
                </a:solidFill>
                <a:effectLst/>
                <a:latin typeface="Arial" panose="020B0604020202020204" pitchFamily="34" charset="0"/>
                <a:cs typeface="Arial" panose="020B0604020202020204" pitchFamily="34" charset="0"/>
              </a:rPr>
              <a:t> إسلامي:</a:t>
            </a:r>
          </a:p>
          <a:p>
            <a:pPr algn="r"/>
            <a:endParaRPr lang="ar-DZ" sz="1400" b="1" i="0" dirty="0" smtClean="0">
              <a:solidFill>
                <a:srgbClr val="7030A0"/>
              </a:solidFill>
              <a:effectLst/>
              <a:latin typeface="Arial" panose="020B0604020202020204" pitchFamily="34" charset="0"/>
              <a:cs typeface="Arial" panose="020B0604020202020204" pitchFamily="34" charset="0"/>
            </a:endParaRPr>
          </a:p>
          <a:p>
            <a:pPr algn="r"/>
            <a:r>
              <a:rPr lang="ar-DZ" sz="1200" b="1" dirty="0" smtClean="0">
                <a:solidFill>
                  <a:srgbClr val="7030A0"/>
                </a:solidFill>
                <a:latin typeface="Arial" panose="020B0604020202020204" pitchFamily="34" charset="0"/>
                <a:cs typeface="Arial" panose="020B0604020202020204" pitchFamily="34" charset="0"/>
              </a:rPr>
              <a:t>-</a:t>
            </a:r>
            <a:r>
              <a:rPr lang="ar-DZ" sz="1200" b="1" dirty="0">
                <a:latin typeface="Arial" panose="020B0604020202020204" pitchFamily="34" charset="0"/>
                <a:cs typeface="Arial" panose="020B0604020202020204" pitchFamily="34" charset="0"/>
              </a:rPr>
              <a:t>مراعاة تحقق </a:t>
            </a:r>
            <a:r>
              <a:rPr lang="ar-DZ" sz="1200" b="1" dirty="0" smtClean="0">
                <a:latin typeface="Arial" panose="020B0604020202020204" pitchFamily="34" charset="0"/>
                <a:cs typeface="Arial" panose="020B0604020202020204" pitchFamily="34" charset="0"/>
              </a:rPr>
              <a:t>الضوابط</a:t>
            </a:r>
          </a:p>
          <a:p>
            <a:pPr algn="r"/>
            <a:r>
              <a:rPr lang="ar-DZ" sz="1200" b="1" dirty="0" smtClean="0">
                <a:latin typeface="Arial" panose="020B0604020202020204" pitchFamily="34" charset="0"/>
                <a:cs typeface="Arial" panose="020B0604020202020204" pitchFamily="34" charset="0"/>
              </a:rPr>
              <a:t> </a:t>
            </a:r>
            <a:r>
              <a:rPr lang="ar-DZ" sz="1200" b="1" dirty="0">
                <a:latin typeface="Arial" panose="020B0604020202020204" pitchFamily="34" charset="0"/>
                <a:cs typeface="Arial" panose="020B0604020202020204" pitchFamily="34" charset="0"/>
              </a:rPr>
              <a:t>الشرعية بالإضافة </a:t>
            </a:r>
            <a:r>
              <a:rPr lang="ar-DZ" sz="1200" b="1" dirty="0" smtClean="0">
                <a:latin typeface="Arial" panose="020B0604020202020204" pitchFamily="34" charset="0"/>
                <a:cs typeface="Arial" panose="020B0604020202020204" pitchFamily="34" charset="0"/>
              </a:rPr>
              <a:t>للضوابط</a:t>
            </a:r>
          </a:p>
          <a:p>
            <a:pPr algn="r"/>
            <a:r>
              <a:rPr lang="ar-DZ" sz="1200" b="1" dirty="0" smtClean="0">
                <a:latin typeface="Arial" panose="020B0604020202020204" pitchFamily="34" charset="0"/>
                <a:cs typeface="Arial" panose="020B0604020202020204" pitchFamily="34" charset="0"/>
              </a:rPr>
              <a:t> </a:t>
            </a:r>
            <a:r>
              <a:rPr lang="ar-DZ" sz="1200" b="1" dirty="0">
                <a:latin typeface="Arial" panose="020B0604020202020204" pitchFamily="34" charset="0"/>
                <a:cs typeface="Arial" panose="020B0604020202020204" pitchFamily="34" charset="0"/>
              </a:rPr>
              <a:t>الفنية في </a:t>
            </a:r>
            <a:r>
              <a:rPr lang="ar-DZ" sz="1200" b="1" dirty="0" smtClean="0">
                <a:latin typeface="Arial" panose="020B0604020202020204" pitchFamily="34" charset="0"/>
                <a:cs typeface="Arial" panose="020B0604020202020204" pitchFamily="34" charset="0"/>
              </a:rPr>
              <a:t>مكونات المؤشر وطرق استخدامه ,</a:t>
            </a:r>
          </a:p>
          <a:p>
            <a:pPr algn="r"/>
            <a:r>
              <a:rPr lang="ar-DZ" sz="1200" b="1" dirty="0" smtClean="0">
                <a:latin typeface="Arial" panose="020B0604020202020204" pitchFamily="34" charset="0"/>
                <a:cs typeface="Arial" panose="020B0604020202020204" pitchFamily="34" charset="0"/>
              </a:rPr>
              <a:t>-أن </a:t>
            </a:r>
            <a:r>
              <a:rPr lang="ar-DZ" sz="1200" b="1" dirty="0">
                <a:latin typeface="Arial" panose="020B0604020202020204" pitchFamily="34" charset="0"/>
                <a:cs typeface="Arial" panose="020B0604020202020204" pitchFamily="34" charset="0"/>
              </a:rPr>
              <a:t>يكون للمؤشــر هيئة رقابة شرعية تتأكد من تحقق الضوابط الشرعية</a:t>
            </a:r>
            <a:br>
              <a:rPr lang="ar-DZ" sz="1200" b="1" dirty="0">
                <a:latin typeface="Arial" panose="020B0604020202020204" pitchFamily="34" charset="0"/>
                <a:cs typeface="Arial" panose="020B0604020202020204" pitchFamily="34" charset="0"/>
              </a:rPr>
            </a:br>
            <a:r>
              <a:rPr lang="ar-DZ" sz="1200" b="1" dirty="0">
                <a:latin typeface="Arial" panose="020B0604020202020204" pitchFamily="34" charset="0"/>
                <a:cs typeface="Arial" panose="020B0604020202020204" pitchFamily="34" charset="0"/>
              </a:rPr>
              <a:t>في مكونات المؤشــر واســتخداماته، وتقوم بمراجعته </a:t>
            </a:r>
            <a:r>
              <a:rPr lang="ar-DZ" sz="1200" b="1" dirty="0" smtClean="0">
                <a:latin typeface="Arial" panose="020B0604020202020204" pitchFamily="34" charset="0"/>
                <a:cs typeface="Arial" panose="020B0604020202020204" pitchFamily="34" charset="0"/>
              </a:rPr>
              <a:t>دوريا وتقديم تقرير </a:t>
            </a:r>
            <a:r>
              <a:rPr lang="ar-DZ" sz="1200" b="1" dirty="0">
                <a:latin typeface="Arial" panose="020B0604020202020204" pitchFamily="34" charset="0"/>
                <a:cs typeface="Arial" panose="020B0604020202020204" pitchFamily="34" charset="0"/>
              </a:rPr>
              <a:t>شرعي عنه</a:t>
            </a:r>
            <a:r>
              <a:rPr lang="ar-DZ" sz="1200" b="1" dirty="0" smtClean="0">
                <a:latin typeface="Arial" panose="020B0604020202020204" pitchFamily="34" charset="0"/>
                <a:cs typeface="Arial" panose="020B0604020202020204" pitchFamily="34" charset="0"/>
              </a:rPr>
              <a:t> ,</a:t>
            </a:r>
            <a:br>
              <a:rPr lang="ar-DZ" sz="1200" b="1" dirty="0" smtClean="0">
                <a:latin typeface="Arial" panose="020B0604020202020204" pitchFamily="34" charset="0"/>
                <a:cs typeface="Arial" panose="020B0604020202020204" pitchFamily="34" charset="0"/>
              </a:rPr>
            </a:br>
            <a:r>
              <a:rPr lang="ar-DZ" sz="1200" b="1" dirty="0" smtClean="0">
                <a:latin typeface="Arial" panose="020B0604020202020204" pitchFamily="34" charset="0"/>
                <a:cs typeface="Arial" panose="020B0604020202020204" pitchFamily="34" charset="0"/>
              </a:rPr>
              <a:t/>
            </a:r>
            <a:br>
              <a:rPr lang="ar-DZ" sz="1200" b="1" dirty="0" smtClean="0">
                <a:latin typeface="Arial" panose="020B0604020202020204" pitchFamily="34" charset="0"/>
                <a:cs typeface="Arial" panose="020B0604020202020204" pitchFamily="34" charset="0"/>
              </a:rPr>
            </a:br>
            <a:endParaRPr lang="ar-DZ" sz="1200" b="1" i="0" dirty="0" smtClean="0">
              <a:solidFill>
                <a:srgbClr val="7030A0"/>
              </a:solidFill>
              <a:effectLst/>
              <a:latin typeface="Arial" panose="020B0604020202020204" pitchFamily="34" charset="0"/>
              <a:cs typeface="Arial" panose="020B0604020202020204" pitchFamily="34" charset="0"/>
            </a:endParaRPr>
          </a:p>
          <a:p>
            <a:pPr algn="r"/>
            <a:r>
              <a:rPr lang="ar-DZ" sz="1400" b="1" dirty="0" smtClean="0">
                <a:solidFill>
                  <a:srgbClr val="7030A0"/>
                </a:solidFill>
                <a:latin typeface="Arial" panose="020B0604020202020204" pitchFamily="34" charset="0"/>
                <a:cs typeface="Arial" panose="020B0604020202020204" pitchFamily="34" charset="0"/>
              </a:rPr>
              <a:t> </a:t>
            </a:r>
            <a:br>
              <a:rPr lang="ar-DZ" sz="1400" b="1" dirty="0" smtClean="0">
                <a:solidFill>
                  <a:srgbClr val="7030A0"/>
                </a:solidFill>
                <a:latin typeface="Arial" panose="020B0604020202020204" pitchFamily="34" charset="0"/>
                <a:cs typeface="Arial" panose="020B0604020202020204" pitchFamily="34" charset="0"/>
              </a:rPr>
            </a:br>
            <a:endParaRPr lang="fr-FR" sz="1400" b="1" dirty="0">
              <a:solidFill>
                <a:srgbClr val="7030A0"/>
              </a:solidFill>
              <a:latin typeface="Arial" panose="020B0604020202020204" pitchFamily="34" charset="0"/>
              <a:cs typeface="Arial" panose="020B0604020202020204" pitchFamily="34" charset="0"/>
            </a:endParaRPr>
          </a:p>
        </p:txBody>
      </p:sp>
      <p:sp>
        <p:nvSpPr>
          <p:cNvPr id="17" name="ZoneTexte 16"/>
          <p:cNvSpPr txBox="1"/>
          <p:nvPr/>
        </p:nvSpPr>
        <p:spPr>
          <a:xfrm>
            <a:off x="2517422" y="0"/>
            <a:ext cx="4551480" cy="369332"/>
          </a:xfrm>
          <a:prstGeom prst="rect">
            <a:avLst/>
          </a:prstGeom>
          <a:solidFill>
            <a:schemeClr val="accent1"/>
          </a:solidFill>
        </p:spPr>
        <p:txBody>
          <a:bodyPr wrap="square" rtlCol="0">
            <a:spAutoFit/>
          </a:bodyPr>
          <a:lstStyle/>
          <a:p>
            <a:pPr algn="ctr"/>
            <a:r>
              <a:rPr lang="ar-DZ" dirty="0" smtClean="0"/>
              <a:t>معيار 27 المؤشرات</a:t>
            </a:r>
            <a:endParaRPr lang="fr-FR" dirty="0"/>
          </a:p>
        </p:txBody>
      </p:sp>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613927" y="5716138"/>
            <a:ext cx="609600" cy="609600"/>
          </a:xfrm>
          <a:prstGeom prst="rect">
            <a:avLst/>
          </a:prstGeom>
        </p:spPr>
      </p:pic>
    </p:spTree>
    <p:custDataLst>
      <p:tags r:id="rId1"/>
    </p:custDataLst>
    <p:extLst>
      <p:ext uri="{BB962C8B-B14F-4D97-AF65-F5344CB8AC3E}">
        <p14:creationId xmlns:p14="http://schemas.microsoft.com/office/powerpoint/2010/main" val="1505662137"/>
      </p:ext>
    </p:extLst>
  </p:cSld>
  <p:clrMapOvr>
    <a:masterClrMapping/>
  </p:clrMapOvr>
  <mc:AlternateContent xmlns:mc="http://schemas.openxmlformats.org/markup-compatibility/2006" xmlns:p14="http://schemas.microsoft.com/office/powerpoint/2010/main">
    <mc:Choice Requires="p14">
      <p:transition spd="slow" p14:dur="2000" advTm="257555"/>
    </mc:Choice>
    <mc:Fallback xmlns="">
      <p:transition spd="slow" advTm="257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12"/>
                                        </p:tgtEl>
                                        <p:attrNameLst>
                                          <p:attrName>style.visibility</p:attrName>
                                        </p:attrNameLst>
                                      </p:cBhvr>
                                      <p:to>
                                        <p:strVal val="visible"/>
                                      </p:to>
                                    </p:set>
                                    <p:animEffect transition="in" filter="wipe(left)">
                                      <p:cBhvr>
                                        <p:cTn id="11" dur="1000"/>
                                        <p:tgtEl>
                                          <p:spTgt spid="1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wipe(left)">
                                      <p:cBhvr>
                                        <p:cTn id="16" dur="1000"/>
                                        <p:tgtEl>
                                          <p:spTgt spid="1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4"/>
                                        </p:tgtEl>
                                        <p:attrNameLst>
                                          <p:attrName>style.visibility</p:attrName>
                                        </p:attrNameLst>
                                      </p:cBhvr>
                                      <p:to>
                                        <p:strVal val="visible"/>
                                      </p:to>
                                    </p:set>
                                    <p:animEffect transition="in" filter="wipe(left)">
                                      <p:cBhvr>
                                        <p:cTn id="21" dur="1000"/>
                                        <p:tgtEl>
                                          <p:spTgt spid="1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7"/>
                                        </p:tgtEl>
                                        <p:attrNameLst>
                                          <p:attrName>style.visibility</p:attrName>
                                        </p:attrNameLst>
                                      </p:cBhvr>
                                      <p:to>
                                        <p:strVal val="visible"/>
                                      </p:to>
                                    </p:set>
                                    <p:animEffect transition="in" filter="wipe(left)">
                                      <p:cBhvr>
                                        <p:cTn id="26" dur="1000"/>
                                        <p:tgtEl>
                                          <p:spTgt spid="1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16"/>
                                        </p:tgtEl>
                                        <p:attrNameLst>
                                          <p:attrName>style.visibility</p:attrName>
                                        </p:attrNameLst>
                                      </p:cBhvr>
                                      <p:to>
                                        <p:strVal val="visible"/>
                                      </p:to>
                                    </p:set>
                                    <p:animEffect transition="in" filter="wipe(left)">
                                      <p:cBhvr>
                                        <p:cTn id="31" dur="1000"/>
                                        <p:tgtEl>
                                          <p:spTgt spid="1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15"/>
                                        </p:tgtEl>
                                        <p:attrNameLst>
                                          <p:attrName>style.visibility</p:attrName>
                                        </p:attrNameLst>
                                      </p:cBhvr>
                                      <p:to>
                                        <p:strVal val="visible"/>
                                      </p:to>
                                    </p:set>
                                    <p:animEffect transition="in" filter="wipe(left)">
                                      <p:cBhvr>
                                        <p:cTn id="36" dur="1000"/>
                                        <p:tgtEl>
                                          <p:spTgt spid="1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wipe(left)">
                                      <p:cBhvr>
                                        <p:cTn id="41" dur="1000"/>
                                        <p:tgtEl>
                                          <p:spTgt spid="9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24"/>
                                        </p:tgtEl>
                                        <p:attrNameLst>
                                          <p:attrName>style.visibility</p:attrName>
                                        </p:attrNameLst>
                                      </p:cBhvr>
                                      <p:to>
                                        <p:strVal val="visible"/>
                                      </p:to>
                                    </p:set>
                                    <p:animEffect transition="in" filter="wipe(left)">
                                      <p:cBhvr>
                                        <p:cTn id="46" dur="1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مجموعة 9">
            <a:extLst>
              <a:ext uri="{FF2B5EF4-FFF2-40B4-BE49-F238E27FC236}">
                <a16:creationId xmlns:a16="http://schemas.microsoft.com/office/drawing/2014/main" xmlns="" id="{A364643E-FDA3-4C9B-8FEB-21D0047B9699}"/>
              </a:ext>
            </a:extLst>
          </p:cNvPr>
          <p:cNvGrpSpPr/>
          <p:nvPr/>
        </p:nvGrpSpPr>
        <p:grpSpPr>
          <a:xfrm>
            <a:off x="-90311" y="95435"/>
            <a:ext cx="6186311" cy="6667130"/>
            <a:chOff x="79899" y="95435"/>
            <a:chExt cx="5903651" cy="6667130"/>
          </a:xfrm>
        </p:grpSpPr>
        <p:sp>
          <p:nvSpPr>
            <p:cNvPr id="4" name="مستطيل: زوايا مستديرة 3">
              <a:extLst>
                <a:ext uri="{FF2B5EF4-FFF2-40B4-BE49-F238E27FC236}">
                  <a16:creationId xmlns:a16="http://schemas.microsoft.com/office/drawing/2014/main" xmlns="" id="{779519BC-5DB2-4866-88A5-79BEB5828179}"/>
                </a:ext>
              </a:extLst>
            </p:cNvPr>
            <p:cNvSpPr/>
            <p:nvPr/>
          </p:nvSpPr>
          <p:spPr>
            <a:xfrm>
              <a:off x="79899" y="95435"/>
              <a:ext cx="5903651" cy="6667130"/>
            </a:xfrm>
            <a:prstGeom prst="roundRect">
              <a:avLst>
                <a:gd name="adj" fmla="val 1629"/>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مستطيل: زوايا مستديرة 4">
              <a:extLst>
                <a:ext uri="{FF2B5EF4-FFF2-40B4-BE49-F238E27FC236}">
                  <a16:creationId xmlns:a16="http://schemas.microsoft.com/office/drawing/2014/main" xmlns="" id="{80140F30-DA14-4416-B237-909BF97000B6}"/>
                </a:ext>
              </a:extLst>
            </p:cNvPr>
            <p:cNvSpPr/>
            <p:nvPr/>
          </p:nvSpPr>
          <p:spPr>
            <a:xfrm>
              <a:off x="193870" y="224146"/>
              <a:ext cx="5675708" cy="6409709"/>
            </a:xfrm>
            <a:prstGeom prst="roundRect">
              <a:avLst>
                <a:gd name="adj" fmla="val 1629"/>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 name="مجموعة 8">
            <a:extLst>
              <a:ext uri="{FF2B5EF4-FFF2-40B4-BE49-F238E27FC236}">
                <a16:creationId xmlns:a16="http://schemas.microsoft.com/office/drawing/2014/main" xmlns="" id="{77990108-4151-4444-ACF0-BE470124D68D}"/>
              </a:ext>
            </a:extLst>
          </p:cNvPr>
          <p:cNvGrpSpPr/>
          <p:nvPr/>
        </p:nvGrpSpPr>
        <p:grpSpPr>
          <a:xfrm>
            <a:off x="29116" y="332913"/>
            <a:ext cx="5875197" cy="6192174"/>
            <a:chOff x="577049" y="332913"/>
            <a:chExt cx="5228947" cy="6192174"/>
          </a:xfrm>
        </p:grpSpPr>
        <p:sp>
          <p:nvSpPr>
            <p:cNvPr id="6" name="مستطيل 5">
              <a:extLst>
                <a:ext uri="{FF2B5EF4-FFF2-40B4-BE49-F238E27FC236}">
                  <a16:creationId xmlns:a16="http://schemas.microsoft.com/office/drawing/2014/main" xmlns="" id="{74F0450C-5D81-4DA5-82C0-E1F2EA5A17ED}"/>
                </a:ext>
              </a:extLst>
            </p:cNvPr>
            <p:cNvSpPr/>
            <p:nvPr/>
          </p:nvSpPr>
          <p:spPr>
            <a:xfrm>
              <a:off x="577049" y="332913"/>
              <a:ext cx="5228947" cy="6192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مستطيل 6">
              <a:extLst>
                <a:ext uri="{FF2B5EF4-FFF2-40B4-BE49-F238E27FC236}">
                  <a16:creationId xmlns:a16="http://schemas.microsoft.com/office/drawing/2014/main" xmlns="" id="{EB53924A-7073-4FE2-B977-FB1AE38F7EB1}"/>
                </a:ext>
              </a:extLst>
            </p:cNvPr>
            <p:cNvSpPr/>
            <p:nvPr/>
          </p:nvSpPr>
          <p:spPr>
            <a:xfrm>
              <a:off x="624735" y="332913"/>
              <a:ext cx="5133573" cy="6192174"/>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مستطيل 7">
              <a:extLst>
                <a:ext uri="{FF2B5EF4-FFF2-40B4-BE49-F238E27FC236}">
                  <a16:creationId xmlns:a16="http://schemas.microsoft.com/office/drawing/2014/main" xmlns="" id="{768D02B7-E0A1-44E4-BEEB-A1E95099A097}"/>
                </a:ext>
              </a:extLst>
            </p:cNvPr>
            <p:cNvSpPr/>
            <p:nvPr/>
          </p:nvSpPr>
          <p:spPr>
            <a:xfrm>
              <a:off x="672050" y="332913"/>
              <a:ext cx="5110102" cy="6192174"/>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6" name="مجموعة 25">
            <a:extLst>
              <a:ext uri="{FF2B5EF4-FFF2-40B4-BE49-F238E27FC236}">
                <a16:creationId xmlns:a16="http://schemas.microsoft.com/office/drawing/2014/main" xmlns="" id="{760D7538-3905-4A9A-B96F-49D29EF27664}"/>
              </a:ext>
            </a:extLst>
          </p:cNvPr>
          <p:cNvGrpSpPr/>
          <p:nvPr/>
        </p:nvGrpSpPr>
        <p:grpSpPr>
          <a:xfrm>
            <a:off x="6095999" y="95435"/>
            <a:ext cx="6096001" cy="6667130"/>
            <a:chOff x="79899" y="95435"/>
            <a:chExt cx="5903651" cy="6667130"/>
          </a:xfrm>
        </p:grpSpPr>
        <p:sp>
          <p:nvSpPr>
            <p:cNvPr id="27" name="مستطيل: زوايا مستديرة 26">
              <a:extLst>
                <a:ext uri="{FF2B5EF4-FFF2-40B4-BE49-F238E27FC236}">
                  <a16:creationId xmlns:a16="http://schemas.microsoft.com/office/drawing/2014/main" xmlns="" id="{4BB23CA9-F9BE-4123-90D5-3AC99387CA87}"/>
                </a:ext>
              </a:extLst>
            </p:cNvPr>
            <p:cNvSpPr/>
            <p:nvPr/>
          </p:nvSpPr>
          <p:spPr>
            <a:xfrm>
              <a:off x="79899" y="95435"/>
              <a:ext cx="5903651" cy="6667130"/>
            </a:xfrm>
            <a:prstGeom prst="roundRect">
              <a:avLst>
                <a:gd name="adj" fmla="val 1629"/>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مستطيل: زوايا مستديرة 27">
              <a:extLst>
                <a:ext uri="{FF2B5EF4-FFF2-40B4-BE49-F238E27FC236}">
                  <a16:creationId xmlns:a16="http://schemas.microsoft.com/office/drawing/2014/main" xmlns="" id="{0C5D8D4B-7934-48EA-B74D-704EC532334A}"/>
                </a:ext>
              </a:extLst>
            </p:cNvPr>
            <p:cNvSpPr/>
            <p:nvPr/>
          </p:nvSpPr>
          <p:spPr>
            <a:xfrm>
              <a:off x="193870" y="224146"/>
              <a:ext cx="5675708" cy="6409709"/>
            </a:xfrm>
            <a:prstGeom prst="roundRect">
              <a:avLst>
                <a:gd name="adj" fmla="val 1629"/>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3" name="مجموعة 32">
            <a:extLst>
              <a:ext uri="{FF2B5EF4-FFF2-40B4-BE49-F238E27FC236}">
                <a16:creationId xmlns:a16="http://schemas.microsoft.com/office/drawing/2014/main" xmlns="" id="{8DC9813C-913D-490F-B080-B7CA3944B955}"/>
              </a:ext>
            </a:extLst>
          </p:cNvPr>
          <p:cNvGrpSpPr/>
          <p:nvPr/>
        </p:nvGrpSpPr>
        <p:grpSpPr>
          <a:xfrm>
            <a:off x="6287687" y="332913"/>
            <a:ext cx="5786627" cy="6192174"/>
            <a:chOff x="6317831" y="332913"/>
            <a:chExt cx="5228947" cy="6192174"/>
          </a:xfrm>
        </p:grpSpPr>
        <p:sp>
          <p:nvSpPr>
            <p:cNvPr id="30" name="مستطيل 29">
              <a:extLst>
                <a:ext uri="{FF2B5EF4-FFF2-40B4-BE49-F238E27FC236}">
                  <a16:creationId xmlns:a16="http://schemas.microsoft.com/office/drawing/2014/main" xmlns="" id="{EEB8324A-0515-4752-827E-C8632E69CD80}"/>
                </a:ext>
              </a:extLst>
            </p:cNvPr>
            <p:cNvSpPr/>
            <p:nvPr/>
          </p:nvSpPr>
          <p:spPr>
            <a:xfrm>
              <a:off x="6317831" y="332913"/>
              <a:ext cx="5228947" cy="6192174"/>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مستطيل 30">
              <a:extLst>
                <a:ext uri="{FF2B5EF4-FFF2-40B4-BE49-F238E27FC236}">
                  <a16:creationId xmlns:a16="http://schemas.microsoft.com/office/drawing/2014/main" xmlns="" id="{0EED5196-04FB-4CD7-B19F-A91B0A167A4D}"/>
                </a:ext>
              </a:extLst>
            </p:cNvPr>
            <p:cNvSpPr/>
            <p:nvPr/>
          </p:nvSpPr>
          <p:spPr>
            <a:xfrm>
              <a:off x="6344403" y="332913"/>
              <a:ext cx="5133573" cy="6192174"/>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مستطيل 31">
              <a:extLst>
                <a:ext uri="{FF2B5EF4-FFF2-40B4-BE49-F238E27FC236}">
                  <a16:creationId xmlns:a16="http://schemas.microsoft.com/office/drawing/2014/main" xmlns="" id="{59D7BFE9-D581-4686-98AC-213E1FB77D59}"/>
                </a:ext>
              </a:extLst>
            </p:cNvPr>
            <p:cNvSpPr/>
            <p:nvPr/>
          </p:nvSpPr>
          <p:spPr>
            <a:xfrm>
              <a:off x="6319513" y="332913"/>
              <a:ext cx="5110102" cy="6192174"/>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9" name="مجموعة 38">
            <a:extLst>
              <a:ext uri="{FF2B5EF4-FFF2-40B4-BE49-F238E27FC236}">
                <a16:creationId xmlns:a16="http://schemas.microsoft.com/office/drawing/2014/main" xmlns="" id="{E4DF649E-9EE6-46BF-917A-410C4D360C50}"/>
              </a:ext>
            </a:extLst>
          </p:cNvPr>
          <p:cNvGrpSpPr/>
          <p:nvPr/>
        </p:nvGrpSpPr>
        <p:grpSpPr>
          <a:xfrm>
            <a:off x="5563652" y="426862"/>
            <a:ext cx="1057337" cy="341203"/>
            <a:chOff x="5554619" y="2808321"/>
            <a:chExt cx="1057337" cy="341203"/>
          </a:xfrm>
        </p:grpSpPr>
        <p:sp>
          <p:nvSpPr>
            <p:cNvPr id="34" name="شكل بيضاوي 33">
              <a:extLst>
                <a:ext uri="{FF2B5EF4-FFF2-40B4-BE49-F238E27FC236}">
                  <a16:creationId xmlns:a16="http://schemas.microsoft.com/office/drawing/2014/main" xmlns="" id="{AF4AB226-EB93-4D94-9518-E063D49E2CDD}"/>
                </a:ext>
              </a:extLst>
            </p:cNvPr>
            <p:cNvSpPr/>
            <p:nvPr/>
          </p:nvSpPr>
          <p:spPr>
            <a:xfrm>
              <a:off x="5554619" y="2808321"/>
              <a:ext cx="341202" cy="341202"/>
            </a:xfrm>
            <a:prstGeom prst="ellipse">
              <a:avLst/>
            </a:prstGeom>
            <a:solidFill>
              <a:schemeClr val="bg1">
                <a:lumMod val="95000"/>
              </a:schemeClr>
            </a:solidFill>
            <a:ln>
              <a:noFill/>
            </a:ln>
            <a:effectLst>
              <a:innerShdw blurRad="50800" dist="76200" dir="10800000">
                <a:schemeClr val="tx1">
                  <a:lumMod val="95000"/>
                  <a:lumOff val="5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شكل بيضاوي 34">
              <a:extLst>
                <a:ext uri="{FF2B5EF4-FFF2-40B4-BE49-F238E27FC236}">
                  <a16:creationId xmlns:a16="http://schemas.microsoft.com/office/drawing/2014/main" xmlns="" id="{1B13CF36-02DD-4C65-8900-F79D88DD08A8}"/>
                </a:ext>
              </a:extLst>
            </p:cNvPr>
            <p:cNvSpPr/>
            <p:nvPr/>
          </p:nvSpPr>
          <p:spPr>
            <a:xfrm>
              <a:off x="6270754" y="2808322"/>
              <a:ext cx="341202" cy="341202"/>
            </a:xfrm>
            <a:prstGeom prst="ellipse">
              <a:avLst/>
            </a:prstGeom>
            <a:solidFill>
              <a:schemeClr val="bg1">
                <a:lumMod val="95000"/>
              </a:schemeClr>
            </a:solidFill>
            <a:ln>
              <a:noFill/>
            </a:ln>
            <a:effectLst>
              <a:innerShdw blurRad="50800" dist="76200">
                <a:prstClr val="black">
                  <a:alpha val="8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مستطيل: زوايا مستديرة 35">
              <a:extLst>
                <a:ext uri="{FF2B5EF4-FFF2-40B4-BE49-F238E27FC236}">
                  <a16:creationId xmlns:a16="http://schemas.microsoft.com/office/drawing/2014/main" xmlns="" id="{4D55CDB5-F864-42DD-85BC-6630F304042D}"/>
                </a:ext>
              </a:extLst>
            </p:cNvPr>
            <p:cNvSpPr/>
            <p:nvPr/>
          </p:nvSpPr>
          <p:spPr>
            <a:xfrm>
              <a:off x="5706317" y="2880017"/>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مستطيل: زوايا مستديرة 36">
              <a:extLst>
                <a:ext uri="{FF2B5EF4-FFF2-40B4-BE49-F238E27FC236}">
                  <a16:creationId xmlns:a16="http://schemas.microsoft.com/office/drawing/2014/main" xmlns="" id="{C90831D3-A053-4A9F-AD4B-F49B22E7E88B}"/>
                </a:ext>
              </a:extLst>
            </p:cNvPr>
            <p:cNvSpPr/>
            <p:nvPr/>
          </p:nvSpPr>
          <p:spPr>
            <a:xfrm>
              <a:off x="5705184" y="3005461"/>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0" name="مجموعة 39">
            <a:extLst>
              <a:ext uri="{FF2B5EF4-FFF2-40B4-BE49-F238E27FC236}">
                <a16:creationId xmlns:a16="http://schemas.microsoft.com/office/drawing/2014/main" xmlns="" id="{970098F8-BFA4-4A3B-A5EA-441D34D96CF8}"/>
              </a:ext>
            </a:extLst>
          </p:cNvPr>
          <p:cNvGrpSpPr/>
          <p:nvPr/>
        </p:nvGrpSpPr>
        <p:grpSpPr>
          <a:xfrm>
            <a:off x="5563652" y="901270"/>
            <a:ext cx="1057337" cy="341203"/>
            <a:chOff x="5554619" y="2808321"/>
            <a:chExt cx="1057337" cy="341203"/>
          </a:xfrm>
        </p:grpSpPr>
        <p:sp>
          <p:nvSpPr>
            <p:cNvPr id="41" name="شكل بيضاوي 40">
              <a:extLst>
                <a:ext uri="{FF2B5EF4-FFF2-40B4-BE49-F238E27FC236}">
                  <a16:creationId xmlns:a16="http://schemas.microsoft.com/office/drawing/2014/main" xmlns="" id="{3526E8DF-9550-479D-B5A9-C063174572AD}"/>
                </a:ext>
              </a:extLst>
            </p:cNvPr>
            <p:cNvSpPr/>
            <p:nvPr/>
          </p:nvSpPr>
          <p:spPr>
            <a:xfrm>
              <a:off x="5554619" y="2808321"/>
              <a:ext cx="341202" cy="341202"/>
            </a:xfrm>
            <a:prstGeom prst="ellipse">
              <a:avLst/>
            </a:prstGeom>
            <a:solidFill>
              <a:schemeClr val="bg1">
                <a:lumMod val="95000"/>
              </a:schemeClr>
            </a:solidFill>
            <a:ln>
              <a:noFill/>
            </a:ln>
            <a:effectLst>
              <a:innerShdw blurRad="50800" dist="76200" dir="10800000">
                <a:schemeClr val="tx1">
                  <a:lumMod val="95000"/>
                  <a:lumOff val="5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شكل بيضاوي 41">
              <a:extLst>
                <a:ext uri="{FF2B5EF4-FFF2-40B4-BE49-F238E27FC236}">
                  <a16:creationId xmlns:a16="http://schemas.microsoft.com/office/drawing/2014/main" xmlns="" id="{821E95F2-0C4B-4735-BC52-3A55C5AAFD5E}"/>
                </a:ext>
              </a:extLst>
            </p:cNvPr>
            <p:cNvSpPr/>
            <p:nvPr/>
          </p:nvSpPr>
          <p:spPr>
            <a:xfrm>
              <a:off x="6270754" y="2808322"/>
              <a:ext cx="341202" cy="341202"/>
            </a:xfrm>
            <a:prstGeom prst="ellipse">
              <a:avLst/>
            </a:prstGeom>
            <a:solidFill>
              <a:schemeClr val="bg1">
                <a:lumMod val="95000"/>
              </a:schemeClr>
            </a:solidFill>
            <a:ln>
              <a:noFill/>
            </a:ln>
            <a:effectLst>
              <a:innerShdw blurRad="50800" dist="76200">
                <a:prstClr val="black">
                  <a:alpha val="8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مستطيل: زوايا مستديرة 42">
              <a:extLst>
                <a:ext uri="{FF2B5EF4-FFF2-40B4-BE49-F238E27FC236}">
                  <a16:creationId xmlns:a16="http://schemas.microsoft.com/office/drawing/2014/main" xmlns="" id="{724E7630-1857-4AA0-A73C-9371DA3AE56F}"/>
                </a:ext>
              </a:extLst>
            </p:cNvPr>
            <p:cNvSpPr/>
            <p:nvPr/>
          </p:nvSpPr>
          <p:spPr>
            <a:xfrm>
              <a:off x="5706317" y="2880017"/>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مستطيل: زوايا مستديرة 43">
              <a:extLst>
                <a:ext uri="{FF2B5EF4-FFF2-40B4-BE49-F238E27FC236}">
                  <a16:creationId xmlns:a16="http://schemas.microsoft.com/office/drawing/2014/main" xmlns="" id="{F8DA7730-C813-48C5-9BCB-276CCE196F46}"/>
                </a:ext>
              </a:extLst>
            </p:cNvPr>
            <p:cNvSpPr/>
            <p:nvPr/>
          </p:nvSpPr>
          <p:spPr>
            <a:xfrm>
              <a:off x="5705184" y="3005461"/>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5" name="مجموعة 44">
            <a:extLst>
              <a:ext uri="{FF2B5EF4-FFF2-40B4-BE49-F238E27FC236}">
                <a16:creationId xmlns:a16="http://schemas.microsoft.com/office/drawing/2014/main" xmlns="" id="{62DC5EE1-132B-4747-BCDD-4AC8D5177B39}"/>
              </a:ext>
            </a:extLst>
          </p:cNvPr>
          <p:cNvGrpSpPr/>
          <p:nvPr/>
        </p:nvGrpSpPr>
        <p:grpSpPr>
          <a:xfrm>
            <a:off x="5563652" y="1375678"/>
            <a:ext cx="1057337" cy="341203"/>
            <a:chOff x="5554619" y="2808321"/>
            <a:chExt cx="1057337" cy="341203"/>
          </a:xfrm>
        </p:grpSpPr>
        <p:sp>
          <p:nvSpPr>
            <p:cNvPr id="46" name="شكل بيضاوي 45">
              <a:extLst>
                <a:ext uri="{FF2B5EF4-FFF2-40B4-BE49-F238E27FC236}">
                  <a16:creationId xmlns:a16="http://schemas.microsoft.com/office/drawing/2014/main" xmlns="" id="{DA54E5FD-60B2-47EB-9ECA-96DD23D991F7}"/>
                </a:ext>
              </a:extLst>
            </p:cNvPr>
            <p:cNvSpPr/>
            <p:nvPr/>
          </p:nvSpPr>
          <p:spPr>
            <a:xfrm>
              <a:off x="5554619" y="2808321"/>
              <a:ext cx="341202" cy="341202"/>
            </a:xfrm>
            <a:prstGeom prst="ellipse">
              <a:avLst/>
            </a:prstGeom>
            <a:solidFill>
              <a:schemeClr val="bg1">
                <a:lumMod val="95000"/>
              </a:schemeClr>
            </a:solidFill>
            <a:ln>
              <a:noFill/>
            </a:ln>
            <a:effectLst>
              <a:innerShdw blurRad="50800" dist="76200" dir="10800000">
                <a:schemeClr val="tx1">
                  <a:lumMod val="95000"/>
                  <a:lumOff val="5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شكل بيضاوي 46">
              <a:extLst>
                <a:ext uri="{FF2B5EF4-FFF2-40B4-BE49-F238E27FC236}">
                  <a16:creationId xmlns:a16="http://schemas.microsoft.com/office/drawing/2014/main" xmlns="" id="{F0A95467-F564-443D-B805-73AB93F28B45}"/>
                </a:ext>
              </a:extLst>
            </p:cNvPr>
            <p:cNvSpPr/>
            <p:nvPr/>
          </p:nvSpPr>
          <p:spPr>
            <a:xfrm>
              <a:off x="6270754" y="2808322"/>
              <a:ext cx="341202" cy="341202"/>
            </a:xfrm>
            <a:prstGeom prst="ellipse">
              <a:avLst/>
            </a:prstGeom>
            <a:solidFill>
              <a:schemeClr val="bg1">
                <a:lumMod val="95000"/>
              </a:schemeClr>
            </a:solidFill>
            <a:ln>
              <a:noFill/>
            </a:ln>
            <a:effectLst>
              <a:innerShdw blurRad="50800" dist="76200">
                <a:prstClr val="black">
                  <a:alpha val="8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مستطيل: زوايا مستديرة 47">
              <a:extLst>
                <a:ext uri="{FF2B5EF4-FFF2-40B4-BE49-F238E27FC236}">
                  <a16:creationId xmlns:a16="http://schemas.microsoft.com/office/drawing/2014/main" xmlns="" id="{2629055B-B26D-46BC-B94C-902BF9E9ADF0}"/>
                </a:ext>
              </a:extLst>
            </p:cNvPr>
            <p:cNvSpPr/>
            <p:nvPr/>
          </p:nvSpPr>
          <p:spPr>
            <a:xfrm>
              <a:off x="5706317" y="2880017"/>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مستطيل: زوايا مستديرة 48">
              <a:extLst>
                <a:ext uri="{FF2B5EF4-FFF2-40B4-BE49-F238E27FC236}">
                  <a16:creationId xmlns:a16="http://schemas.microsoft.com/office/drawing/2014/main" xmlns="" id="{F275B957-1B38-42C0-B116-1A4A9F14447C}"/>
                </a:ext>
              </a:extLst>
            </p:cNvPr>
            <p:cNvSpPr/>
            <p:nvPr/>
          </p:nvSpPr>
          <p:spPr>
            <a:xfrm>
              <a:off x="5705184" y="3005461"/>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0" name="مجموعة 49">
            <a:extLst>
              <a:ext uri="{FF2B5EF4-FFF2-40B4-BE49-F238E27FC236}">
                <a16:creationId xmlns:a16="http://schemas.microsoft.com/office/drawing/2014/main" xmlns="" id="{11499647-70FC-404B-B515-06FB69E6B2C2}"/>
              </a:ext>
            </a:extLst>
          </p:cNvPr>
          <p:cNvGrpSpPr/>
          <p:nvPr/>
        </p:nvGrpSpPr>
        <p:grpSpPr>
          <a:xfrm>
            <a:off x="5563652" y="1850086"/>
            <a:ext cx="1057337" cy="341203"/>
            <a:chOff x="5554619" y="2808321"/>
            <a:chExt cx="1057337" cy="341203"/>
          </a:xfrm>
        </p:grpSpPr>
        <p:sp>
          <p:nvSpPr>
            <p:cNvPr id="51" name="شكل بيضاوي 50">
              <a:extLst>
                <a:ext uri="{FF2B5EF4-FFF2-40B4-BE49-F238E27FC236}">
                  <a16:creationId xmlns:a16="http://schemas.microsoft.com/office/drawing/2014/main" xmlns="" id="{9D220077-7B66-46AF-A53D-99AA5E5F535C}"/>
                </a:ext>
              </a:extLst>
            </p:cNvPr>
            <p:cNvSpPr/>
            <p:nvPr/>
          </p:nvSpPr>
          <p:spPr>
            <a:xfrm>
              <a:off x="5554619" y="2808321"/>
              <a:ext cx="341202" cy="341202"/>
            </a:xfrm>
            <a:prstGeom prst="ellipse">
              <a:avLst/>
            </a:prstGeom>
            <a:solidFill>
              <a:schemeClr val="bg1">
                <a:lumMod val="95000"/>
              </a:schemeClr>
            </a:solidFill>
            <a:ln>
              <a:noFill/>
            </a:ln>
            <a:effectLst>
              <a:innerShdw blurRad="50800" dist="76200" dir="10800000">
                <a:schemeClr val="tx1">
                  <a:lumMod val="95000"/>
                  <a:lumOff val="5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شكل بيضاوي 51">
              <a:extLst>
                <a:ext uri="{FF2B5EF4-FFF2-40B4-BE49-F238E27FC236}">
                  <a16:creationId xmlns:a16="http://schemas.microsoft.com/office/drawing/2014/main" xmlns="" id="{86504693-1F7B-45B0-BC7B-184594C98BA5}"/>
                </a:ext>
              </a:extLst>
            </p:cNvPr>
            <p:cNvSpPr/>
            <p:nvPr/>
          </p:nvSpPr>
          <p:spPr>
            <a:xfrm>
              <a:off x="6270754" y="2808322"/>
              <a:ext cx="341202" cy="341202"/>
            </a:xfrm>
            <a:prstGeom prst="ellipse">
              <a:avLst/>
            </a:prstGeom>
            <a:solidFill>
              <a:schemeClr val="bg1">
                <a:lumMod val="95000"/>
              </a:schemeClr>
            </a:solidFill>
            <a:ln>
              <a:noFill/>
            </a:ln>
            <a:effectLst>
              <a:innerShdw blurRad="50800" dist="76200">
                <a:prstClr val="black">
                  <a:alpha val="8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مستطيل: زوايا مستديرة 52">
              <a:extLst>
                <a:ext uri="{FF2B5EF4-FFF2-40B4-BE49-F238E27FC236}">
                  <a16:creationId xmlns:a16="http://schemas.microsoft.com/office/drawing/2014/main" xmlns="" id="{B36F47A2-A348-4A1E-9328-9D8BD9D0140D}"/>
                </a:ext>
              </a:extLst>
            </p:cNvPr>
            <p:cNvSpPr/>
            <p:nvPr/>
          </p:nvSpPr>
          <p:spPr>
            <a:xfrm>
              <a:off x="5706317" y="2880017"/>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مستطيل: زوايا مستديرة 53">
              <a:extLst>
                <a:ext uri="{FF2B5EF4-FFF2-40B4-BE49-F238E27FC236}">
                  <a16:creationId xmlns:a16="http://schemas.microsoft.com/office/drawing/2014/main" xmlns="" id="{2AE476FC-5BC3-4766-85B8-982D872852FF}"/>
                </a:ext>
              </a:extLst>
            </p:cNvPr>
            <p:cNvSpPr/>
            <p:nvPr/>
          </p:nvSpPr>
          <p:spPr>
            <a:xfrm>
              <a:off x="5705184" y="3005461"/>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5" name="مجموعة 54">
            <a:extLst>
              <a:ext uri="{FF2B5EF4-FFF2-40B4-BE49-F238E27FC236}">
                <a16:creationId xmlns:a16="http://schemas.microsoft.com/office/drawing/2014/main" xmlns="" id="{5FCD846C-75F6-428D-A752-177B3736537E}"/>
              </a:ext>
            </a:extLst>
          </p:cNvPr>
          <p:cNvGrpSpPr/>
          <p:nvPr/>
        </p:nvGrpSpPr>
        <p:grpSpPr>
          <a:xfrm>
            <a:off x="5563652" y="2324494"/>
            <a:ext cx="1057337" cy="341203"/>
            <a:chOff x="5554619" y="2808321"/>
            <a:chExt cx="1057337" cy="341203"/>
          </a:xfrm>
        </p:grpSpPr>
        <p:sp>
          <p:nvSpPr>
            <p:cNvPr id="56" name="شكل بيضاوي 55">
              <a:extLst>
                <a:ext uri="{FF2B5EF4-FFF2-40B4-BE49-F238E27FC236}">
                  <a16:creationId xmlns:a16="http://schemas.microsoft.com/office/drawing/2014/main" xmlns="" id="{AA951E6D-E2C5-4D2D-9BA3-F29939A4D827}"/>
                </a:ext>
              </a:extLst>
            </p:cNvPr>
            <p:cNvSpPr/>
            <p:nvPr/>
          </p:nvSpPr>
          <p:spPr>
            <a:xfrm>
              <a:off x="5554619" y="2808321"/>
              <a:ext cx="341202" cy="341202"/>
            </a:xfrm>
            <a:prstGeom prst="ellipse">
              <a:avLst/>
            </a:prstGeom>
            <a:solidFill>
              <a:schemeClr val="bg1">
                <a:lumMod val="95000"/>
              </a:schemeClr>
            </a:solidFill>
            <a:ln>
              <a:noFill/>
            </a:ln>
            <a:effectLst>
              <a:innerShdw blurRad="50800" dist="76200" dir="10800000">
                <a:schemeClr val="tx1">
                  <a:lumMod val="95000"/>
                  <a:lumOff val="5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شكل بيضاوي 56">
              <a:extLst>
                <a:ext uri="{FF2B5EF4-FFF2-40B4-BE49-F238E27FC236}">
                  <a16:creationId xmlns:a16="http://schemas.microsoft.com/office/drawing/2014/main" xmlns="" id="{B618445C-9573-4ACE-8CB9-8E9C996DEEA0}"/>
                </a:ext>
              </a:extLst>
            </p:cNvPr>
            <p:cNvSpPr/>
            <p:nvPr/>
          </p:nvSpPr>
          <p:spPr>
            <a:xfrm>
              <a:off x="6270754" y="2808322"/>
              <a:ext cx="341202" cy="341202"/>
            </a:xfrm>
            <a:prstGeom prst="ellipse">
              <a:avLst/>
            </a:prstGeom>
            <a:solidFill>
              <a:schemeClr val="bg1">
                <a:lumMod val="95000"/>
              </a:schemeClr>
            </a:solidFill>
            <a:ln>
              <a:noFill/>
            </a:ln>
            <a:effectLst>
              <a:innerShdw blurRad="50800" dist="76200">
                <a:prstClr val="black">
                  <a:alpha val="8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مستطيل: زوايا مستديرة 57">
              <a:extLst>
                <a:ext uri="{FF2B5EF4-FFF2-40B4-BE49-F238E27FC236}">
                  <a16:creationId xmlns:a16="http://schemas.microsoft.com/office/drawing/2014/main" xmlns="" id="{51CA80A3-281D-4D26-9AEF-F59317727DF1}"/>
                </a:ext>
              </a:extLst>
            </p:cNvPr>
            <p:cNvSpPr/>
            <p:nvPr/>
          </p:nvSpPr>
          <p:spPr>
            <a:xfrm>
              <a:off x="5706317" y="2880017"/>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مستطيل: زوايا مستديرة 58">
              <a:extLst>
                <a:ext uri="{FF2B5EF4-FFF2-40B4-BE49-F238E27FC236}">
                  <a16:creationId xmlns:a16="http://schemas.microsoft.com/office/drawing/2014/main" xmlns="" id="{E779C85D-3239-471F-95E1-2C868B70FD7A}"/>
                </a:ext>
              </a:extLst>
            </p:cNvPr>
            <p:cNvSpPr/>
            <p:nvPr/>
          </p:nvSpPr>
          <p:spPr>
            <a:xfrm>
              <a:off x="5705184" y="3005461"/>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0" name="مجموعة 59">
            <a:extLst>
              <a:ext uri="{FF2B5EF4-FFF2-40B4-BE49-F238E27FC236}">
                <a16:creationId xmlns:a16="http://schemas.microsoft.com/office/drawing/2014/main" xmlns="" id="{305CDED0-B097-492A-A1B2-1DC96D435447}"/>
              </a:ext>
            </a:extLst>
          </p:cNvPr>
          <p:cNvGrpSpPr/>
          <p:nvPr/>
        </p:nvGrpSpPr>
        <p:grpSpPr>
          <a:xfrm>
            <a:off x="5563652" y="2798902"/>
            <a:ext cx="1057337" cy="341203"/>
            <a:chOff x="5554619" y="2808321"/>
            <a:chExt cx="1057337" cy="341203"/>
          </a:xfrm>
        </p:grpSpPr>
        <p:sp>
          <p:nvSpPr>
            <p:cNvPr id="61" name="شكل بيضاوي 60">
              <a:extLst>
                <a:ext uri="{FF2B5EF4-FFF2-40B4-BE49-F238E27FC236}">
                  <a16:creationId xmlns:a16="http://schemas.microsoft.com/office/drawing/2014/main" xmlns="" id="{0C9015E5-F01D-4A14-8F56-AC821E8AD3C9}"/>
                </a:ext>
              </a:extLst>
            </p:cNvPr>
            <p:cNvSpPr/>
            <p:nvPr/>
          </p:nvSpPr>
          <p:spPr>
            <a:xfrm>
              <a:off x="5554619" y="2808321"/>
              <a:ext cx="341202" cy="341202"/>
            </a:xfrm>
            <a:prstGeom prst="ellipse">
              <a:avLst/>
            </a:prstGeom>
            <a:solidFill>
              <a:schemeClr val="bg1">
                <a:lumMod val="95000"/>
              </a:schemeClr>
            </a:solidFill>
            <a:ln>
              <a:noFill/>
            </a:ln>
            <a:effectLst>
              <a:innerShdw blurRad="50800" dist="76200" dir="10800000">
                <a:schemeClr val="tx1">
                  <a:lumMod val="95000"/>
                  <a:lumOff val="5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شكل بيضاوي 61">
              <a:extLst>
                <a:ext uri="{FF2B5EF4-FFF2-40B4-BE49-F238E27FC236}">
                  <a16:creationId xmlns:a16="http://schemas.microsoft.com/office/drawing/2014/main" xmlns="" id="{D4580D58-5B28-4CF8-B03B-2AD3ED114089}"/>
                </a:ext>
              </a:extLst>
            </p:cNvPr>
            <p:cNvSpPr/>
            <p:nvPr/>
          </p:nvSpPr>
          <p:spPr>
            <a:xfrm>
              <a:off x="6270754" y="2808322"/>
              <a:ext cx="341202" cy="341202"/>
            </a:xfrm>
            <a:prstGeom prst="ellipse">
              <a:avLst/>
            </a:prstGeom>
            <a:solidFill>
              <a:schemeClr val="bg1">
                <a:lumMod val="95000"/>
              </a:schemeClr>
            </a:solidFill>
            <a:ln>
              <a:noFill/>
            </a:ln>
            <a:effectLst>
              <a:innerShdw blurRad="50800" dist="76200">
                <a:prstClr val="black">
                  <a:alpha val="8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مستطيل: زوايا مستديرة 62">
              <a:extLst>
                <a:ext uri="{FF2B5EF4-FFF2-40B4-BE49-F238E27FC236}">
                  <a16:creationId xmlns:a16="http://schemas.microsoft.com/office/drawing/2014/main" xmlns="" id="{15746126-8968-4F28-9EF5-43231CF55B96}"/>
                </a:ext>
              </a:extLst>
            </p:cNvPr>
            <p:cNvSpPr/>
            <p:nvPr/>
          </p:nvSpPr>
          <p:spPr>
            <a:xfrm>
              <a:off x="5706317" y="2880017"/>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مستطيل: زوايا مستديرة 63">
              <a:extLst>
                <a:ext uri="{FF2B5EF4-FFF2-40B4-BE49-F238E27FC236}">
                  <a16:creationId xmlns:a16="http://schemas.microsoft.com/office/drawing/2014/main" xmlns="" id="{0327748B-2929-4B14-B696-D0AA6A34A0E9}"/>
                </a:ext>
              </a:extLst>
            </p:cNvPr>
            <p:cNvSpPr/>
            <p:nvPr/>
          </p:nvSpPr>
          <p:spPr>
            <a:xfrm>
              <a:off x="5705184" y="3005461"/>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5" name="مجموعة 64">
            <a:extLst>
              <a:ext uri="{FF2B5EF4-FFF2-40B4-BE49-F238E27FC236}">
                <a16:creationId xmlns:a16="http://schemas.microsoft.com/office/drawing/2014/main" xmlns="" id="{9456C515-0A2F-49FC-9022-FDF684F6D45F}"/>
              </a:ext>
            </a:extLst>
          </p:cNvPr>
          <p:cNvGrpSpPr/>
          <p:nvPr/>
        </p:nvGrpSpPr>
        <p:grpSpPr>
          <a:xfrm>
            <a:off x="5563652" y="3273310"/>
            <a:ext cx="1057337" cy="341203"/>
            <a:chOff x="5554619" y="2808321"/>
            <a:chExt cx="1057337" cy="341203"/>
          </a:xfrm>
        </p:grpSpPr>
        <p:sp>
          <p:nvSpPr>
            <p:cNvPr id="66" name="شكل بيضاوي 65">
              <a:extLst>
                <a:ext uri="{FF2B5EF4-FFF2-40B4-BE49-F238E27FC236}">
                  <a16:creationId xmlns:a16="http://schemas.microsoft.com/office/drawing/2014/main" xmlns="" id="{182B8305-3C4D-4327-B6A9-EE649D1B665A}"/>
                </a:ext>
              </a:extLst>
            </p:cNvPr>
            <p:cNvSpPr/>
            <p:nvPr/>
          </p:nvSpPr>
          <p:spPr>
            <a:xfrm>
              <a:off x="5554619" y="2808321"/>
              <a:ext cx="341202" cy="341202"/>
            </a:xfrm>
            <a:prstGeom prst="ellipse">
              <a:avLst/>
            </a:prstGeom>
            <a:solidFill>
              <a:schemeClr val="bg1">
                <a:lumMod val="95000"/>
              </a:schemeClr>
            </a:solidFill>
            <a:ln>
              <a:noFill/>
            </a:ln>
            <a:effectLst>
              <a:innerShdw blurRad="50800" dist="76200" dir="10800000">
                <a:schemeClr val="tx1">
                  <a:lumMod val="95000"/>
                  <a:lumOff val="5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شكل بيضاوي 66">
              <a:extLst>
                <a:ext uri="{FF2B5EF4-FFF2-40B4-BE49-F238E27FC236}">
                  <a16:creationId xmlns:a16="http://schemas.microsoft.com/office/drawing/2014/main" xmlns="" id="{EF785FD6-BEFD-4597-B6B5-8475793DCE5A}"/>
                </a:ext>
              </a:extLst>
            </p:cNvPr>
            <p:cNvSpPr/>
            <p:nvPr/>
          </p:nvSpPr>
          <p:spPr>
            <a:xfrm>
              <a:off x="6270754" y="2808322"/>
              <a:ext cx="341202" cy="341202"/>
            </a:xfrm>
            <a:prstGeom prst="ellipse">
              <a:avLst/>
            </a:prstGeom>
            <a:solidFill>
              <a:schemeClr val="bg1">
                <a:lumMod val="95000"/>
              </a:schemeClr>
            </a:solidFill>
            <a:ln>
              <a:noFill/>
            </a:ln>
            <a:effectLst>
              <a:innerShdw blurRad="50800" dist="76200">
                <a:prstClr val="black">
                  <a:alpha val="8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مستطيل: زوايا مستديرة 67">
              <a:extLst>
                <a:ext uri="{FF2B5EF4-FFF2-40B4-BE49-F238E27FC236}">
                  <a16:creationId xmlns:a16="http://schemas.microsoft.com/office/drawing/2014/main" xmlns="" id="{4724E864-ED4C-4ED6-B83A-C12F2A60B5C3}"/>
                </a:ext>
              </a:extLst>
            </p:cNvPr>
            <p:cNvSpPr/>
            <p:nvPr/>
          </p:nvSpPr>
          <p:spPr>
            <a:xfrm>
              <a:off x="5706317" y="2880017"/>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مستطيل: زوايا مستديرة 68">
              <a:extLst>
                <a:ext uri="{FF2B5EF4-FFF2-40B4-BE49-F238E27FC236}">
                  <a16:creationId xmlns:a16="http://schemas.microsoft.com/office/drawing/2014/main" xmlns="" id="{68B6B2CB-25BA-40E4-9FED-1EE93EE456AA}"/>
                </a:ext>
              </a:extLst>
            </p:cNvPr>
            <p:cNvSpPr/>
            <p:nvPr/>
          </p:nvSpPr>
          <p:spPr>
            <a:xfrm>
              <a:off x="5705184" y="3005461"/>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0" name="مجموعة 69">
            <a:extLst>
              <a:ext uri="{FF2B5EF4-FFF2-40B4-BE49-F238E27FC236}">
                <a16:creationId xmlns:a16="http://schemas.microsoft.com/office/drawing/2014/main" xmlns="" id="{A12CD655-8D39-42EA-B6B0-1592BBBC1198}"/>
              </a:ext>
            </a:extLst>
          </p:cNvPr>
          <p:cNvGrpSpPr/>
          <p:nvPr/>
        </p:nvGrpSpPr>
        <p:grpSpPr>
          <a:xfrm>
            <a:off x="5563652" y="3747718"/>
            <a:ext cx="1057337" cy="341203"/>
            <a:chOff x="5554619" y="2808321"/>
            <a:chExt cx="1057337" cy="341203"/>
          </a:xfrm>
        </p:grpSpPr>
        <p:sp>
          <p:nvSpPr>
            <p:cNvPr id="71" name="شكل بيضاوي 70">
              <a:extLst>
                <a:ext uri="{FF2B5EF4-FFF2-40B4-BE49-F238E27FC236}">
                  <a16:creationId xmlns:a16="http://schemas.microsoft.com/office/drawing/2014/main" xmlns="" id="{AECC4E65-53FB-43F0-8C32-DB96B15E9DCE}"/>
                </a:ext>
              </a:extLst>
            </p:cNvPr>
            <p:cNvSpPr/>
            <p:nvPr/>
          </p:nvSpPr>
          <p:spPr>
            <a:xfrm>
              <a:off x="5554619" y="2808321"/>
              <a:ext cx="341202" cy="341202"/>
            </a:xfrm>
            <a:prstGeom prst="ellipse">
              <a:avLst/>
            </a:prstGeom>
            <a:solidFill>
              <a:schemeClr val="bg1">
                <a:lumMod val="95000"/>
              </a:schemeClr>
            </a:solidFill>
            <a:ln>
              <a:noFill/>
            </a:ln>
            <a:effectLst>
              <a:innerShdw blurRad="50800" dist="76200" dir="10800000">
                <a:schemeClr val="tx1">
                  <a:lumMod val="95000"/>
                  <a:lumOff val="5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شكل بيضاوي 71">
              <a:extLst>
                <a:ext uri="{FF2B5EF4-FFF2-40B4-BE49-F238E27FC236}">
                  <a16:creationId xmlns:a16="http://schemas.microsoft.com/office/drawing/2014/main" xmlns="" id="{F7BF9F60-4D53-4B7C-A990-9FAC10B9B0D1}"/>
                </a:ext>
              </a:extLst>
            </p:cNvPr>
            <p:cNvSpPr/>
            <p:nvPr/>
          </p:nvSpPr>
          <p:spPr>
            <a:xfrm>
              <a:off x="6270754" y="2808322"/>
              <a:ext cx="341202" cy="341202"/>
            </a:xfrm>
            <a:prstGeom prst="ellipse">
              <a:avLst/>
            </a:prstGeom>
            <a:solidFill>
              <a:schemeClr val="bg1">
                <a:lumMod val="95000"/>
              </a:schemeClr>
            </a:solidFill>
            <a:ln>
              <a:noFill/>
            </a:ln>
            <a:effectLst>
              <a:innerShdw blurRad="50800" dist="76200">
                <a:prstClr val="black">
                  <a:alpha val="8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مستطيل: زوايا مستديرة 72">
              <a:extLst>
                <a:ext uri="{FF2B5EF4-FFF2-40B4-BE49-F238E27FC236}">
                  <a16:creationId xmlns:a16="http://schemas.microsoft.com/office/drawing/2014/main" xmlns="" id="{AA542AF5-FC8F-42EB-8B1A-E449509BCE96}"/>
                </a:ext>
              </a:extLst>
            </p:cNvPr>
            <p:cNvSpPr/>
            <p:nvPr/>
          </p:nvSpPr>
          <p:spPr>
            <a:xfrm>
              <a:off x="5706317" y="2880017"/>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مستطيل: زوايا مستديرة 73">
              <a:extLst>
                <a:ext uri="{FF2B5EF4-FFF2-40B4-BE49-F238E27FC236}">
                  <a16:creationId xmlns:a16="http://schemas.microsoft.com/office/drawing/2014/main" xmlns="" id="{221F3C99-C8A3-4BED-9B92-6EBC743E3D28}"/>
                </a:ext>
              </a:extLst>
            </p:cNvPr>
            <p:cNvSpPr/>
            <p:nvPr/>
          </p:nvSpPr>
          <p:spPr>
            <a:xfrm>
              <a:off x="5705184" y="3005461"/>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5" name="مجموعة 74">
            <a:extLst>
              <a:ext uri="{FF2B5EF4-FFF2-40B4-BE49-F238E27FC236}">
                <a16:creationId xmlns:a16="http://schemas.microsoft.com/office/drawing/2014/main" xmlns="" id="{6C41AB5D-9A7D-4CCD-84B7-41B46C5A62F8}"/>
              </a:ext>
            </a:extLst>
          </p:cNvPr>
          <p:cNvGrpSpPr/>
          <p:nvPr/>
        </p:nvGrpSpPr>
        <p:grpSpPr>
          <a:xfrm>
            <a:off x="5563652" y="4222126"/>
            <a:ext cx="1057337" cy="341203"/>
            <a:chOff x="5554619" y="2808321"/>
            <a:chExt cx="1057337" cy="341203"/>
          </a:xfrm>
        </p:grpSpPr>
        <p:sp>
          <p:nvSpPr>
            <p:cNvPr id="76" name="شكل بيضاوي 75">
              <a:extLst>
                <a:ext uri="{FF2B5EF4-FFF2-40B4-BE49-F238E27FC236}">
                  <a16:creationId xmlns:a16="http://schemas.microsoft.com/office/drawing/2014/main" xmlns="" id="{5B85238E-271C-4781-B640-F524DDFDB847}"/>
                </a:ext>
              </a:extLst>
            </p:cNvPr>
            <p:cNvSpPr/>
            <p:nvPr/>
          </p:nvSpPr>
          <p:spPr>
            <a:xfrm>
              <a:off x="5554619" y="2808321"/>
              <a:ext cx="341202" cy="341202"/>
            </a:xfrm>
            <a:prstGeom prst="ellipse">
              <a:avLst/>
            </a:prstGeom>
            <a:solidFill>
              <a:schemeClr val="bg1">
                <a:lumMod val="95000"/>
              </a:schemeClr>
            </a:solidFill>
            <a:ln>
              <a:noFill/>
            </a:ln>
            <a:effectLst>
              <a:innerShdw blurRad="50800" dist="76200" dir="10800000">
                <a:schemeClr val="tx1">
                  <a:lumMod val="95000"/>
                  <a:lumOff val="5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شكل بيضاوي 76">
              <a:extLst>
                <a:ext uri="{FF2B5EF4-FFF2-40B4-BE49-F238E27FC236}">
                  <a16:creationId xmlns:a16="http://schemas.microsoft.com/office/drawing/2014/main" xmlns="" id="{01839DDD-8056-483A-9AF3-B8FEFD1E59CF}"/>
                </a:ext>
              </a:extLst>
            </p:cNvPr>
            <p:cNvSpPr/>
            <p:nvPr/>
          </p:nvSpPr>
          <p:spPr>
            <a:xfrm>
              <a:off x="6270754" y="2808322"/>
              <a:ext cx="341202" cy="341202"/>
            </a:xfrm>
            <a:prstGeom prst="ellipse">
              <a:avLst/>
            </a:prstGeom>
            <a:solidFill>
              <a:schemeClr val="bg1">
                <a:lumMod val="95000"/>
              </a:schemeClr>
            </a:solidFill>
            <a:ln>
              <a:noFill/>
            </a:ln>
            <a:effectLst>
              <a:innerShdw blurRad="50800" dist="76200">
                <a:prstClr val="black">
                  <a:alpha val="8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مستطيل: زوايا مستديرة 77">
              <a:extLst>
                <a:ext uri="{FF2B5EF4-FFF2-40B4-BE49-F238E27FC236}">
                  <a16:creationId xmlns:a16="http://schemas.microsoft.com/office/drawing/2014/main" xmlns="" id="{6CF2F1DC-D3A5-497F-9511-E8884D3DF138}"/>
                </a:ext>
              </a:extLst>
            </p:cNvPr>
            <p:cNvSpPr/>
            <p:nvPr/>
          </p:nvSpPr>
          <p:spPr>
            <a:xfrm>
              <a:off x="5706317" y="2880017"/>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مستطيل: زوايا مستديرة 78">
              <a:extLst>
                <a:ext uri="{FF2B5EF4-FFF2-40B4-BE49-F238E27FC236}">
                  <a16:creationId xmlns:a16="http://schemas.microsoft.com/office/drawing/2014/main" xmlns="" id="{BD2CE8E8-C1C3-4D46-A73F-D0DEB4C6924F}"/>
                </a:ext>
              </a:extLst>
            </p:cNvPr>
            <p:cNvSpPr/>
            <p:nvPr/>
          </p:nvSpPr>
          <p:spPr>
            <a:xfrm>
              <a:off x="5705184" y="3005461"/>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0" name="مجموعة 79">
            <a:extLst>
              <a:ext uri="{FF2B5EF4-FFF2-40B4-BE49-F238E27FC236}">
                <a16:creationId xmlns:a16="http://schemas.microsoft.com/office/drawing/2014/main" xmlns="" id="{2D769B4A-CF08-4FA5-99C2-582A821B3388}"/>
              </a:ext>
            </a:extLst>
          </p:cNvPr>
          <p:cNvGrpSpPr/>
          <p:nvPr/>
        </p:nvGrpSpPr>
        <p:grpSpPr>
          <a:xfrm>
            <a:off x="5563652" y="4696534"/>
            <a:ext cx="1057337" cy="341203"/>
            <a:chOff x="5554619" y="2808321"/>
            <a:chExt cx="1057337" cy="341203"/>
          </a:xfrm>
        </p:grpSpPr>
        <p:sp>
          <p:nvSpPr>
            <p:cNvPr id="81" name="شكل بيضاوي 80">
              <a:extLst>
                <a:ext uri="{FF2B5EF4-FFF2-40B4-BE49-F238E27FC236}">
                  <a16:creationId xmlns:a16="http://schemas.microsoft.com/office/drawing/2014/main" xmlns="" id="{43E4C1FC-64DC-4C7A-926A-B6558627A9B4}"/>
                </a:ext>
              </a:extLst>
            </p:cNvPr>
            <p:cNvSpPr/>
            <p:nvPr/>
          </p:nvSpPr>
          <p:spPr>
            <a:xfrm>
              <a:off x="5554619" y="2808321"/>
              <a:ext cx="341202" cy="341202"/>
            </a:xfrm>
            <a:prstGeom prst="ellipse">
              <a:avLst/>
            </a:prstGeom>
            <a:solidFill>
              <a:schemeClr val="bg1">
                <a:lumMod val="95000"/>
              </a:schemeClr>
            </a:solidFill>
            <a:ln>
              <a:noFill/>
            </a:ln>
            <a:effectLst>
              <a:innerShdw blurRad="50800" dist="76200" dir="10800000">
                <a:schemeClr val="tx1">
                  <a:lumMod val="95000"/>
                  <a:lumOff val="5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شكل بيضاوي 81">
              <a:extLst>
                <a:ext uri="{FF2B5EF4-FFF2-40B4-BE49-F238E27FC236}">
                  <a16:creationId xmlns:a16="http://schemas.microsoft.com/office/drawing/2014/main" xmlns="" id="{D0DF2B1B-FC53-40EF-AF3E-94DAC146C102}"/>
                </a:ext>
              </a:extLst>
            </p:cNvPr>
            <p:cNvSpPr/>
            <p:nvPr/>
          </p:nvSpPr>
          <p:spPr>
            <a:xfrm>
              <a:off x="6270754" y="2808322"/>
              <a:ext cx="341202" cy="341202"/>
            </a:xfrm>
            <a:prstGeom prst="ellipse">
              <a:avLst/>
            </a:prstGeom>
            <a:solidFill>
              <a:schemeClr val="bg1">
                <a:lumMod val="95000"/>
              </a:schemeClr>
            </a:solidFill>
            <a:ln>
              <a:noFill/>
            </a:ln>
            <a:effectLst>
              <a:innerShdw blurRad="50800" dist="76200">
                <a:prstClr val="black">
                  <a:alpha val="8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مستطيل: زوايا مستديرة 82">
              <a:extLst>
                <a:ext uri="{FF2B5EF4-FFF2-40B4-BE49-F238E27FC236}">
                  <a16:creationId xmlns:a16="http://schemas.microsoft.com/office/drawing/2014/main" xmlns="" id="{262B7F7A-019C-402C-B676-823C892B0EBC}"/>
                </a:ext>
              </a:extLst>
            </p:cNvPr>
            <p:cNvSpPr/>
            <p:nvPr/>
          </p:nvSpPr>
          <p:spPr>
            <a:xfrm>
              <a:off x="5706317" y="2880017"/>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مستطيل: زوايا مستديرة 83">
              <a:extLst>
                <a:ext uri="{FF2B5EF4-FFF2-40B4-BE49-F238E27FC236}">
                  <a16:creationId xmlns:a16="http://schemas.microsoft.com/office/drawing/2014/main" xmlns="" id="{D7C36108-EBBB-44AC-B333-934D184B9F13}"/>
                </a:ext>
              </a:extLst>
            </p:cNvPr>
            <p:cNvSpPr/>
            <p:nvPr/>
          </p:nvSpPr>
          <p:spPr>
            <a:xfrm>
              <a:off x="5705184" y="3005461"/>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5" name="مجموعة 84">
            <a:extLst>
              <a:ext uri="{FF2B5EF4-FFF2-40B4-BE49-F238E27FC236}">
                <a16:creationId xmlns:a16="http://schemas.microsoft.com/office/drawing/2014/main" xmlns="" id="{328A4836-7687-41E7-8B18-FCE7DE039A52}"/>
              </a:ext>
            </a:extLst>
          </p:cNvPr>
          <p:cNvGrpSpPr/>
          <p:nvPr/>
        </p:nvGrpSpPr>
        <p:grpSpPr>
          <a:xfrm>
            <a:off x="5563652" y="5170942"/>
            <a:ext cx="1057337" cy="341203"/>
            <a:chOff x="5554619" y="2808321"/>
            <a:chExt cx="1057337" cy="341203"/>
          </a:xfrm>
        </p:grpSpPr>
        <p:sp>
          <p:nvSpPr>
            <p:cNvPr id="86" name="شكل بيضاوي 85">
              <a:extLst>
                <a:ext uri="{FF2B5EF4-FFF2-40B4-BE49-F238E27FC236}">
                  <a16:creationId xmlns:a16="http://schemas.microsoft.com/office/drawing/2014/main" xmlns="" id="{F11FB522-E63E-40D7-9605-73D2F074D6BE}"/>
                </a:ext>
              </a:extLst>
            </p:cNvPr>
            <p:cNvSpPr/>
            <p:nvPr/>
          </p:nvSpPr>
          <p:spPr>
            <a:xfrm>
              <a:off x="5554619" y="2808321"/>
              <a:ext cx="341202" cy="341202"/>
            </a:xfrm>
            <a:prstGeom prst="ellipse">
              <a:avLst/>
            </a:prstGeom>
            <a:solidFill>
              <a:schemeClr val="bg1">
                <a:lumMod val="95000"/>
              </a:schemeClr>
            </a:solidFill>
            <a:ln>
              <a:noFill/>
            </a:ln>
            <a:effectLst>
              <a:innerShdw blurRad="50800" dist="76200" dir="10800000">
                <a:schemeClr val="tx1">
                  <a:lumMod val="95000"/>
                  <a:lumOff val="5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شكل بيضاوي 86">
              <a:extLst>
                <a:ext uri="{FF2B5EF4-FFF2-40B4-BE49-F238E27FC236}">
                  <a16:creationId xmlns:a16="http://schemas.microsoft.com/office/drawing/2014/main" xmlns="" id="{ACCCF2F9-0EED-4013-BFD7-5677151BB0B4}"/>
                </a:ext>
              </a:extLst>
            </p:cNvPr>
            <p:cNvSpPr/>
            <p:nvPr/>
          </p:nvSpPr>
          <p:spPr>
            <a:xfrm>
              <a:off x="6270754" y="2808322"/>
              <a:ext cx="341202" cy="341202"/>
            </a:xfrm>
            <a:prstGeom prst="ellipse">
              <a:avLst/>
            </a:prstGeom>
            <a:solidFill>
              <a:schemeClr val="bg1">
                <a:lumMod val="95000"/>
              </a:schemeClr>
            </a:solidFill>
            <a:ln>
              <a:noFill/>
            </a:ln>
            <a:effectLst>
              <a:innerShdw blurRad="50800" dist="76200">
                <a:prstClr val="black">
                  <a:alpha val="8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مستطيل: زوايا مستديرة 87">
              <a:extLst>
                <a:ext uri="{FF2B5EF4-FFF2-40B4-BE49-F238E27FC236}">
                  <a16:creationId xmlns:a16="http://schemas.microsoft.com/office/drawing/2014/main" xmlns="" id="{7BB63F57-D797-4F4D-ACE3-472CF5BE408D}"/>
                </a:ext>
              </a:extLst>
            </p:cNvPr>
            <p:cNvSpPr/>
            <p:nvPr/>
          </p:nvSpPr>
          <p:spPr>
            <a:xfrm>
              <a:off x="5706317" y="2880017"/>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مستطيل: زوايا مستديرة 88">
              <a:extLst>
                <a:ext uri="{FF2B5EF4-FFF2-40B4-BE49-F238E27FC236}">
                  <a16:creationId xmlns:a16="http://schemas.microsoft.com/office/drawing/2014/main" xmlns="" id="{1E80B16C-5DD9-41A4-8BFC-97200A94CE72}"/>
                </a:ext>
              </a:extLst>
            </p:cNvPr>
            <p:cNvSpPr/>
            <p:nvPr/>
          </p:nvSpPr>
          <p:spPr>
            <a:xfrm>
              <a:off x="5705184" y="3005461"/>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0" name="مجموعة 89">
            <a:extLst>
              <a:ext uri="{FF2B5EF4-FFF2-40B4-BE49-F238E27FC236}">
                <a16:creationId xmlns:a16="http://schemas.microsoft.com/office/drawing/2014/main" xmlns="" id="{DAD2CC8C-3087-43B8-8F69-851F359DA7D7}"/>
              </a:ext>
            </a:extLst>
          </p:cNvPr>
          <p:cNvGrpSpPr/>
          <p:nvPr/>
        </p:nvGrpSpPr>
        <p:grpSpPr>
          <a:xfrm>
            <a:off x="5563652" y="5645350"/>
            <a:ext cx="1057337" cy="341203"/>
            <a:chOff x="5554619" y="2808321"/>
            <a:chExt cx="1057337" cy="341203"/>
          </a:xfrm>
        </p:grpSpPr>
        <p:sp>
          <p:nvSpPr>
            <p:cNvPr id="91" name="شكل بيضاوي 90">
              <a:extLst>
                <a:ext uri="{FF2B5EF4-FFF2-40B4-BE49-F238E27FC236}">
                  <a16:creationId xmlns:a16="http://schemas.microsoft.com/office/drawing/2014/main" xmlns="" id="{463E75AB-6594-4499-90BA-EF35BEE9B4ED}"/>
                </a:ext>
              </a:extLst>
            </p:cNvPr>
            <p:cNvSpPr/>
            <p:nvPr/>
          </p:nvSpPr>
          <p:spPr>
            <a:xfrm>
              <a:off x="5554619" y="2808321"/>
              <a:ext cx="341202" cy="341202"/>
            </a:xfrm>
            <a:prstGeom prst="ellipse">
              <a:avLst/>
            </a:prstGeom>
            <a:solidFill>
              <a:schemeClr val="bg1">
                <a:lumMod val="95000"/>
              </a:schemeClr>
            </a:solidFill>
            <a:ln>
              <a:noFill/>
            </a:ln>
            <a:effectLst>
              <a:innerShdw blurRad="50800" dist="76200" dir="10800000">
                <a:schemeClr val="tx1">
                  <a:lumMod val="95000"/>
                  <a:lumOff val="5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شكل بيضاوي 91">
              <a:extLst>
                <a:ext uri="{FF2B5EF4-FFF2-40B4-BE49-F238E27FC236}">
                  <a16:creationId xmlns:a16="http://schemas.microsoft.com/office/drawing/2014/main" xmlns="" id="{7188FEA2-36E3-47B8-A401-3121722518DB}"/>
                </a:ext>
              </a:extLst>
            </p:cNvPr>
            <p:cNvSpPr/>
            <p:nvPr/>
          </p:nvSpPr>
          <p:spPr>
            <a:xfrm>
              <a:off x="6270754" y="2808322"/>
              <a:ext cx="341202" cy="341202"/>
            </a:xfrm>
            <a:prstGeom prst="ellipse">
              <a:avLst/>
            </a:prstGeom>
            <a:solidFill>
              <a:schemeClr val="bg1">
                <a:lumMod val="95000"/>
              </a:schemeClr>
            </a:solidFill>
            <a:ln>
              <a:noFill/>
            </a:ln>
            <a:effectLst>
              <a:innerShdw blurRad="50800" dist="76200">
                <a:prstClr val="black">
                  <a:alpha val="8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مستطيل: زوايا مستديرة 92">
              <a:extLst>
                <a:ext uri="{FF2B5EF4-FFF2-40B4-BE49-F238E27FC236}">
                  <a16:creationId xmlns:a16="http://schemas.microsoft.com/office/drawing/2014/main" xmlns="" id="{1C51B17F-A147-4A9C-BBA5-0E77E05452EC}"/>
                </a:ext>
              </a:extLst>
            </p:cNvPr>
            <p:cNvSpPr/>
            <p:nvPr/>
          </p:nvSpPr>
          <p:spPr>
            <a:xfrm>
              <a:off x="5706317" y="2880017"/>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مستطيل: زوايا مستديرة 93">
              <a:extLst>
                <a:ext uri="{FF2B5EF4-FFF2-40B4-BE49-F238E27FC236}">
                  <a16:creationId xmlns:a16="http://schemas.microsoft.com/office/drawing/2014/main" xmlns="" id="{6A27A85F-8788-44B5-8473-306B099C033A}"/>
                </a:ext>
              </a:extLst>
            </p:cNvPr>
            <p:cNvSpPr/>
            <p:nvPr/>
          </p:nvSpPr>
          <p:spPr>
            <a:xfrm>
              <a:off x="5705184" y="3005461"/>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5" name="مجموعة 94">
            <a:extLst>
              <a:ext uri="{FF2B5EF4-FFF2-40B4-BE49-F238E27FC236}">
                <a16:creationId xmlns:a16="http://schemas.microsoft.com/office/drawing/2014/main" xmlns="" id="{39ECF785-7CE2-4EAD-B85E-EC59CBB602CC}"/>
              </a:ext>
            </a:extLst>
          </p:cNvPr>
          <p:cNvGrpSpPr/>
          <p:nvPr/>
        </p:nvGrpSpPr>
        <p:grpSpPr>
          <a:xfrm>
            <a:off x="5563652" y="6119755"/>
            <a:ext cx="1057337" cy="341203"/>
            <a:chOff x="5554619" y="2808321"/>
            <a:chExt cx="1057337" cy="341203"/>
          </a:xfrm>
        </p:grpSpPr>
        <p:sp>
          <p:nvSpPr>
            <p:cNvPr id="96" name="شكل بيضاوي 95">
              <a:extLst>
                <a:ext uri="{FF2B5EF4-FFF2-40B4-BE49-F238E27FC236}">
                  <a16:creationId xmlns:a16="http://schemas.microsoft.com/office/drawing/2014/main" xmlns="" id="{E3D44220-536F-470F-8C93-523C9BDF1C3C}"/>
                </a:ext>
              </a:extLst>
            </p:cNvPr>
            <p:cNvSpPr/>
            <p:nvPr/>
          </p:nvSpPr>
          <p:spPr>
            <a:xfrm>
              <a:off x="5554619" y="2808321"/>
              <a:ext cx="341202" cy="341202"/>
            </a:xfrm>
            <a:prstGeom prst="ellipse">
              <a:avLst/>
            </a:prstGeom>
            <a:solidFill>
              <a:schemeClr val="bg1">
                <a:lumMod val="95000"/>
              </a:schemeClr>
            </a:solidFill>
            <a:ln>
              <a:noFill/>
            </a:ln>
            <a:effectLst>
              <a:innerShdw blurRad="50800" dist="76200" dir="10800000">
                <a:schemeClr val="tx1">
                  <a:lumMod val="95000"/>
                  <a:lumOff val="5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شكل بيضاوي 96">
              <a:extLst>
                <a:ext uri="{FF2B5EF4-FFF2-40B4-BE49-F238E27FC236}">
                  <a16:creationId xmlns:a16="http://schemas.microsoft.com/office/drawing/2014/main" xmlns="" id="{D95ECCBC-214A-426A-BEE4-05908270718B}"/>
                </a:ext>
              </a:extLst>
            </p:cNvPr>
            <p:cNvSpPr/>
            <p:nvPr/>
          </p:nvSpPr>
          <p:spPr>
            <a:xfrm>
              <a:off x="6270754" y="2808322"/>
              <a:ext cx="341202" cy="341202"/>
            </a:xfrm>
            <a:prstGeom prst="ellipse">
              <a:avLst/>
            </a:prstGeom>
            <a:solidFill>
              <a:schemeClr val="bg1">
                <a:lumMod val="95000"/>
              </a:schemeClr>
            </a:solidFill>
            <a:ln>
              <a:noFill/>
            </a:ln>
            <a:effectLst>
              <a:innerShdw blurRad="50800" dist="76200">
                <a:prstClr val="black">
                  <a:alpha val="8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مستطيل: زوايا مستديرة 97">
              <a:extLst>
                <a:ext uri="{FF2B5EF4-FFF2-40B4-BE49-F238E27FC236}">
                  <a16:creationId xmlns:a16="http://schemas.microsoft.com/office/drawing/2014/main" xmlns="" id="{4F0F8C0D-CBFB-4597-A56A-B764FA2643BB}"/>
                </a:ext>
              </a:extLst>
            </p:cNvPr>
            <p:cNvSpPr/>
            <p:nvPr/>
          </p:nvSpPr>
          <p:spPr>
            <a:xfrm>
              <a:off x="5706317" y="2880017"/>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مستطيل: زوايا مستديرة 98">
              <a:extLst>
                <a:ext uri="{FF2B5EF4-FFF2-40B4-BE49-F238E27FC236}">
                  <a16:creationId xmlns:a16="http://schemas.microsoft.com/office/drawing/2014/main" xmlns="" id="{1270C036-1CFB-492D-B8C5-EC17920712CF}"/>
                </a:ext>
              </a:extLst>
            </p:cNvPr>
            <p:cNvSpPr/>
            <p:nvPr/>
          </p:nvSpPr>
          <p:spPr>
            <a:xfrm>
              <a:off x="5705184" y="3005461"/>
              <a:ext cx="753998" cy="94673"/>
            </a:xfrm>
            <a:prstGeom prst="roundRect">
              <a:avLst>
                <a:gd name="adj" fmla="val 50000"/>
              </a:avLst>
            </a:prstGeom>
            <a:gradFill>
              <a:gsLst>
                <a:gs pos="50000">
                  <a:schemeClr val="bg1">
                    <a:lumMod val="95000"/>
                  </a:schemeClr>
                </a:gs>
                <a:gs pos="5000">
                  <a:schemeClr val="tx1">
                    <a:lumMod val="95000"/>
                    <a:lumOff val="5000"/>
                  </a:schemeClr>
                </a:gs>
                <a:gs pos="20250">
                  <a:srgbClr val="6A6A6A"/>
                </a:gs>
                <a:gs pos="76000">
                  <a:srgbClr val="797979"/>
                </a:gs>
                <a:gs pos="95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6" name="مربع نص 115">
            <a:extLst>
              <a:ext uri="{FF2B5EF4-FFF2-40B4-BE49-F238E27FC236}">
                <a16:creationId xmlns:a16="http://schemas.microsoft.com/office/drawing/2014/main" xmlns="" id="{1DAA8A4C-AAD6-4BBB-B75C-993A231612E7}"/>
              </a:ext>
            </a:extLst>
          </p:cNvPr>
          <p:cNvSpPr txBox="1"/>
          <p:nvPr/>
        </p:nvSpPr>
        <p:spPr>
          <a:xfrm>
            <a:off x="6476115" y="511301"/>
            <a:ext cx="5549604" cy="7294305"/>
          </a:xfrm>
          <a:prstGeom prst="rect">
            <a:avLst/>
          </a:prstGeom>
          <a:noFill/>
        </p:spPr>
        <p:txBody>
          <a:bodyPr wrap="square" rtlCol="0">
            <a:spAutoFit/>
          </a:bodyPr>
          <a:lstStyle/>
          <a:p>
            <a:pPr algn="ctr"/>
            <a:r>
              <a:rPr lang="ar-DZ" sz="2400" b="1" dirty="0">
                <a:latin typeface="Arial" panose="020B0604020202020204" pitchFamily="34" charset="0"/>
                <a:cs typeface="Arial" panose="020B0604020202020204" pitchFamily="34" charset="0"/>
              </a:rPr>
              <a:t>بطاقات </a:t>
            </a:r>
            <a:r>
              <a:rPr lang="ar-DZ" sz="2400" b="1" dirty="0" smtClean="0">
                <a:latin typeface="Arial" panose="020B0604020202020204" pitchFamily="34" charset="0"/>
                <a:cs typeface="Arial" panose="020B0604020202020204" pitchFamily="34" charset="0"/>
              </a:rPr>
              <a:t>الإئتمان</a:t>
            </a:r>
            <a:endParaRPr lang="ar-DZ" sz="1200" b="1" dirty="0">
              <a:latin typeface="Arial" panose="020B0604020202020204" pitchFamily="34" charset="0"/>
              <a:cs typeface="Arial" panose="020B0604020202020204" pitchFamily="34" charset="0"/>
            </a:endParaRPr>
          </a:p>
          <a:p>
            <a:pPr algn="r"/>
            <a:r>
              <a:rPr lang="ar-DZ" sz="1200" b="1" dirty="0" smtClean="0">
                <a:latin typeface="Arial" panose="020B0604020202020204" pitchFamily="34" charset="0"/>
                <a:cs typeface="Arial" panose="020B0604020202020204" pitchFamily="34" charset="0"/>
              </a:rPr>
              <a:t>-التقديم</a:t>
            </a: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نطاق المعيار</a:t>
            </a: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خصائص البطاقات</a:t>
            </a: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r>
              <a:rPr lang="ar-DZ" sz="1200" b="1" dirty="0" smtClean="0">
                <a:latin typeface="Arial" panose="020B0604020202020204" pitchFamily="34" charset="0"/>
                <a:cs typeface="Arial" panose="020B0604020202020204" pitchFamily="34" charset="0"/>
              </a:rPr>
              <a:t>-خصائص </a:t>
            </a:r>
            <a:r>
              <a:rPr lang="ar-DZ" sz="1200" b="1" dirty="0">
                <a:latin typeface="Arial" panose="020B0604020202020204" pitchFamily="34" charset="0"/>
                <a:cs typeface="Arial" panose="020B0604020202020204" pitchFamily="34" charset="0"/>
              </a:rPr>
              <a:t>بطاقة الحسم الفوري </a:t>
            </a:r>
            <a:r>
              <a:rPr lang="ar-DZ" sz="1200" b="1" dirty="0" smtClean="0">
                <a:latin typeface="Arial" panose="020B0604020202020204" pitchFamily="34" charset="0"/>
                <a:cs typeface="Arial" panose="020B0604020202020204" pitchFamily="34" charset="0"/>
              </a:rPr>
              <a:t>. </a:t>
            </a: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r>
              <a:rPr lang="ar-DZ" sz="1200" b="1" dirty="0" smtClean="0">
                <a:latin typeface="Arial" panose="020B0604020202020204" pitchFamily="34" charset="0"/>
                <a:cs typeface="Arial" panose="020B0604020202020204" pitchFamily="34" charset="0"/>
              </a:rPr>
              <a:t>-خصائص </a:t>
            </a:r>
            <a:r>
              <a:rPr lang="ar-DZ" sz="1200" b="1" dirty="0">
                <a:latin typeface="Arial" panose="020B0604020202020204" pitchFamily="34" charset="0"/>
                <a:cs typeface="Arial" panose="020B0604020202020204" pitchFamily="34" charset="0"/>
              </a:rPr>
              <a:t>بطاقة الائتمان والحسم </a:t>
            </a:r>
            <a:r>
              <a:rPr lang="ar-DZ" sz="1200" b="1" dirty="0" smtClean="0">
                <a:latin typeface="Arial" panose="020B0604020202020204" pitchFamily="34" charset="0"/>
                <a:cs typeface="Arial" panose="020B0604020202020204" pitchFamily="34" charset="0"/>
              </a:rPr>
              <a:t>الآجل</a:t>
            </a: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r>
              <a:rPr lang="ar-DZ" sz="1200" b="1" dirty="0" smtClean="0">
                <a:latin typeface="Arial" panose="020B0604020202020204" pitchFamily="34" charset="0"/>
                <a:cs typeface="Arial" panose="020B0604020202020204" pitchFamily="34" charset="0"/>
              </a:rPr>
              <a:t>-خصائص </a:t>
            </a:r>
            <a:r>
              <a:rPr lang="ar-DZ" sz="1200" b="1" dirty="0">
                <a:latin typeface="Arial" panose="020B0604020202020204" pitchFamily="34" charset="0"/>
                <a:cs typeface="Arial" panose="020B0604020202020204" pitchFamily="34" charset="0"/>
              </a:rPr>
              <a:t>بطاقة </a:t>
            </a:r>
            <a:r>
              <a:rPr lang="ar-DZ" sz="1200" b="1" dirty="0" smtClean="0">
                <a:latin typeface="Arial" panose="020B0604020202020204" pitchFamily="34" charset="0"/>
                <a:cs typeface="Arial" panose="020B0604020202020204" pitchFamily="34" charset="0"/>
              </a:rPr>
              <a:t>الائتمان المتجدد</a:t>
            </a: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الحكم </a:t>
            </a:r>
            <a:r>
              <a:rPr lang="ar-DZ" sz="1200" b="1" dirty="0">
                <a:latin typeface="Arial" panose="020B0604020202020204" pitchFamily="34" charset="0"/>
                <a:cs typeface="Arial" panose="020B0604020202020204" pitchFamily="34" charset="0"/>
              </a:rPr>
              <a:t>الشرعي لأنواع </a:t>
            </a:r>
            <a:r>
              <a:rPr lang="ar-DZ" sz="1200" b="1" dirty="0" smtClean="0">
                <a:latin typeface="Arial" panose="020B0604020202020204" pitchFamily="34" charset="0"/>
                <a:cs typeface="Arial" panose="020B0604020202020204" pitchFamily="34" charset="0"/>
              </a:rPr>
              <a:t>البطاقات</a:t>
            </a: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أحكام عامة</a:t>
            </a: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تاريخ </a:t>
            </a:r>
            <a:r>
              <a:rPr lang="ar-DZ" sz="1200" b="1" dirty="0">
                <a:latin typeface="Arial" panose="020B0604020202020204" pitchFamily="34" charset="0"/>
                <a:cs typeface="Arial" panose="020B0604020202020204" pitchFamily="34" charset="0"/>
              </a:rPr>
              <a:t>إصدار </a:t>
            </a:r>
            <a:r>
              <a:rPr lang="ar-DZ" sz="1200" b="1" dirty="0" smtClean="0">
                <a:latin typeface="Arial" panose="020B0604020202020204" pitchFamily="34" charset="0"/>
                <a:cs typeface="Arial" panose="020B0604020202020204" pitchFamily="34" charset="0"/>
              </a:rPr>
              <a:t>المعيار </a:t>
            </a:r>
          </a:p>
          <a:p>
            <a:pPr algn="r"/>
            <a:r>
              <a:rPr lang="ar-DZ" sz="1200" b="1" dirty="0" smtClean="0">
                <a:latin typeface="Arial" panose="020B0604020202020204" pitchFamily="34" charset="0"/>
                <a:cs typeface="Arial" panose="020B0604020202020204" pitchFamily="34" charset="0"/>
              </a:rPr>
              <a:t/>
            </a:r>
            <a:br>
              <a:rPr lang="ar-DZ" sz="1200" b="1" dirty="0" smtClean="0">
                <a:latin typeface="Arial" panose="020B0604020202020204" pitchFamily="34" charset="0"/>
                <a:cs typeface="Arial" panose="020B0604020202020204" pitchFamily="34" charset="0"/>
              </a:rPr>
            </a:br>
            <a:r>
              <a:rPr lang="ar-DZ" sz="1200" b="1" dirty="0" smtClean="0">
                <a:latin typeface="Arial" panose="020B0604020202020204" pitchFamily="34" charset="0"/>
                <a:cs typeface="Arial" panose="020B0604020202020204" pitchFamily="34" charset="0"/>
              </a:rPr>
              <a:t>                                                       1- </a:t>
            </a:r>
            <a:r>
              <a:rPr lang="ar-DZ" sz="1200" b="1" u="sng" dirty="0" smtClean="0">
                <a:latin typeface="Arial" panose="020B0604020202020204" pitchFamily="34" charset="0"/>
                <a:cs typeface="Arial" panose="020B0604020202020204" pitchFamily="34" charset="0"/>
              </a:rPr>
              <a:t>التقديم</a:t>
            </a:r>
          </a:p>
          <a:p>
            <a:pPr algn="r" rtl="1"/>
            <a:r>
              <a:rPr lang="ar-DZ" sz="1200" dirty="0">
                <a:latin typeface="Arial" panose="020B0604020202020204" pitchFamily="34" charset="0"/>
                <a:cs typeface="Arial" panose="020B0604020202020204" pitchFamily="34" charset="0"/>
              </a:rPr>
              <a:t>يهدف معيار بطاقة الحســم وبطاقة الائتمان إلى بيان أنواعهما </a:t>
            </a:r>
            <a:r>
              <a:rPr lang="ar-DZ" sz="1200" dirty="0" smtClean="0">
                <a:latin typeface="Arial" panose="020B0604020202020204" pitchFamily="34" charset="0"/>
                <a:cs typeface="Arial" panose="020B0604020202020204" pitchFamily="34" charset="0"/>
              </a:rPr>
              <a:t>وخصائصهما، ووضع </a:t>
            </a:r>
            <a:r>
              <a:rPr lang="ar-DZ" sz="1200" dirty="0">
                <a:latin typeface="Arial" panose="020B0604020202020204" pitchFamily="34" charset="0"/>
                <a:cs typeface="Arial" panose="020B0604020202020204" pitchFamily="34" charset="0"/>
              </a:rPr>
              <a:t>القواعد الشرعية الضابطة للتعامل بهما من قبل المؤسسات المالية </a:t>
            </a:r>
            <a:r>
              <a:rPr lang="ar-DZ" sz="1200" dirty="0" smtClean="0">
                <a:latin typeface="Arial" panose="020B0604020202020204" pitchFamily="34" charset="0"/>
                <a:cs typeface="Arial" panose="020B0604020202020204" pitchFamily="34" charset="0"/>
              </a:rPr>
              <a:t>الإسلامية (المؤسسة/المؤسسات) ، أو عملائها </a:t>
            </a:r>
            <a:r>
              <a:rPr lang="ar-DZ" sz="1200" dirty="0">
                <a:latin typeface="Arial" panose="020B0604020202020204" pitchFamily="34" charset="0"/>
                <a:cs typeface="Arial" panose="020B0604020202020204" pitchFamily="34" charset="0"/>
              </a:rPr>
              <a:t>الذين يحملون بطاقاتها ويتعاملون بها </a:t>
            </a:r>
            <a:r>
              <a:rPr lang="ar-DZ" sz="1200" dirty="0" smtClean="0">
                <a:latin typeface="Arial" panose="020B0604020202020204" pitchFamily="34" charset="0"/>
                <a:cs typeface="Arial" panose="020B0604020202020204" pitchFamily="34" charset="0"/>
              </a:rPr>
              <a:t>وبيان الأحكام </a:t>
            </a:r>
            <a:r>
              <a:rPr lang="ar-DZ" sz="1200" dirty="0">
                <a:latin typeface="Arial" panose="020B0604020202020204" pitchFamily="34" charset="0"/>
                <a:cs typeface="Arial" panose="020B0604020202020204" pitchFamily="34" charset="0"/>
              </a:rPr>
              <a:t>الشرعية للتعامل بها في حالاتها </a:t>
            </a:r>
            <a:r>
              <a:rPr lang="ar-DZ" sz="1200" dirty="0" smtClean="0">
                <a:latin typeface="Arial" panose="020B0604020202020204" pitchFamily="34" charset="0"/>
                <a:cs typeface="Arial" panose="020B0604020202020204" pitchFamily="34" charset="0"/>
              </a:rPr>
              <a:t>المختلفة,</a:t>
            </a:r>
          </a:p>
          <a:p>
            <a:pPr lvl="0" algn="ctr" rtl="1"/>
            <a:r>
              <a:rPr lang="ar-DZ" sz="1200" dirty="0" smtClean="0">
                <a:latin typeface="Arial" panose="020B0604020202020204" pitchFamily="34" charset="0"/>
                <a:cs typeface="Arial" panose="020B0604020202020204" pitchFamily="34" charset="0"/>
              </a:rPr>
              <a:t>2- </a:t>
            </a:r>
            <a:r>
              <a:rPr lang="ar-DZ" sz="1200" b="1" u="sng" dirty="0" smtClean="0">
                <a:latin typeface="Arial" panose="020B0604020202020204" pitchFamily="34" charset="0"/>
                <a:cs typeface="Arial" panose="020B0604020202020204" pitchFamily="34" charset="0"/>
              </a:rPr>
              <a:t>نطاق المعيار</a:t>
            </a:r>
            <a:r>
              <a:rPr lang="ar-DZ" sz="1200" b="1" dirty="0" smtClean="0">
                <a:latin typeface="Arial" panose="020B0604020202020204" pitchFamily="34" charset="0"/>
                <a:cs typeface="Arial" panose="020B0604020202020204" pitchFamily="34" charset="0"/>
              </a:rPr>
              <a:t> </a:t>
            </a:r>
          </a:p>
          <a:p>
            <a:pPr lvl="0" algn="r" rtl="1"/>
            <a:r>
              <a:rPr kumimoji="0" lang="ar-DZ" sz="1200" i="0" u="none" strike="noStrike" cap="none" normalizeH="0" baseline="0" dirty="0">
                <a:ln>
                  <a:noFill/>
                </a:ln>
                <a:solidFill>
                  <a:srgbClr val="231F20"/>
                </a:solidFill>
                <a:effectLst/>
                <a:latin typeface="Arial" panose="020B0604020202020204" pitchFamily="34" charset="0"/>
                <a:cs typeface="Arial" panose="020B0604020202020204" pitchFamily="34" charset="0"/>
              </a:rPr>
              <a:t>ي</a:t>
            </a:r>
            <a:r>
              <a:rPr kumimoji="0" lang="ar-SA" sz="1200" i="0" u="none" strike="noStrike" cap="none" normalizeH="0" baseline="0" dirty="0" smtClean="0">
                <a:ln>
                  <a:noFill/>
                </a:ln>
                <a:solidFill>
                  <a:srgbClr val="231F20"/>
                </a:solidFill>
                <a:effectLst/>
                <a:latin typeface="Arial" panose="020B0604020202020204" pitchFamily="34" charset="0"/>
                <a:cs typeface="Arial" panose="020B0604020202020204" pitchFamily="34" charset="0"/>
              </a:rPr>
              <a:t>تناول هذا المعيار بطاقة الحسم وبطاقة الائتمان التي تصدرها المؤسسات</a:t>
            </a:r>
            <a:r>
              <a:rPr lang="ar-DZ" sz="1200" dirty="0">
                <a:solidFill>
                  <a:srgbClr val="231F20"/>
                </a:solidFill>
                <a:latin typeface="Arial" panose="020B0604020202020204" pitchFamily="34" charset="0"/>
                <a:cs typeface="Arial" panose="020B0604020202020204" pitchFamily="34" charset="0"/>
              </a:rPr>
              <a:t> </a:t>
            </a:r>
            <a:r>
              <a:rPr kumimoji="0" lang="ar-SA" sz="1200" i="0" u="none" strike="noStrike" cap="none" normalizeH="0" baseline="0" dirty="0" smtClean="0">
                <a:ln>
                  <a:noFill/>
                </a:ln>
                <a:solidFill>
                  <a:srgbClr val="231F20"/>
                </a:solidFill>
                <a:effectLst/>
                <a:latin typeface="Arial" panose="020B0604020202020204" pitchFamily="34" charset="0"/>
                <a:cs typeface="Arial" panose="020B0604020202020204" pitchFamily="34" charset="0"/>
              </a:rPr>
              <a:t>لعملائها، ليتمكنوا بواسطتها من السحب من أرصدتهم ً نقدا، أو الحصول</a:t>
            </a:r>
            <a:r>
              <a:rPr lang="ar-DZ" sz="1200" dirty="0">
                <a:solidFill>
                  <a:srgbClr val="231F20"/>
                </a:solidFill>
                <a:latin typeface="Arial" panose="020B0604020202020204" pitchFamily="34" charset="0"/>
                <a:cs typeface="Arial" panose="020B0604020202020204" pitchFamily="34" charset="0"/>
              </a:rPr>
              <a:t> </a:t>
            </a:r>
            <a:r>
              <a:rPr kumimoji="0" lang="ar-SA" sz="1200" i="0" u="none" strike="noStrike" cap="none" normalizeH="0" baseline="0" dirty="0" smtClean="0">
                <a:ln>
                  <a:noFill/>
                </a:ln>
                <a:solidFill>
                  <a:srgbClr val="231F20"/>
                </a:solidFill>
                <a:effectLst/>
                <a:latin typeface="Arial" panose="020B0604020202020204" pitchFamily="34" charset="0"/>
                <a:cs typeface="Arial" panose="020B0604020202020204" pitchFamily="34" charset="0"/>
              </a:rPr>
              <a:t>على قرض، أو دفع أثمان المشتريات والخدمات. وتشمل الأنواع الآتية</a:t>
            </a:r>
            <a:r>
              <a:rPr kumimoji="0" lang="fr-FR" sz="1200" i="0" u="none" strike="noStrike" cap="none" normalizeH="0" baseline="0" dirty="0" smtClean="0">
                <a:ln>
                  <a:noFill/>
                </a:ln>
                <a:solidFill>
                  <a:srgbClr val="231F20"/>
                </a:solidFill>
                <a:effectLst/>
                <a:latin typeface="Arial" panose="020B0604020202020204" pitchFamily="34" charset="0"/>
                <a:cs typeface="Arial" panose="020B0604020202020204" pitchFamily="34" charset="0"/>
              </a:rPr>
              <a:t>:</a:t>
            </a:r>
            <a:r>
              <a:rPr lang="ar-DZ" sz="1200" i="0" dirty="0" smtClean="0">
                <a:solidFill>
                  <a:srgbClr val="231F20"/>
                </a:solidFill>
                <a:effectLst/>
                <a:latin typeface="Arial" panose="020B0604020202020204" pitchFamily="34" charset="0"/>
                <a:cs typeface="Arial" panose="020B0604020202020204" pitchFamily="34" charset="0"/>
              </a:rPr>
              <a:t>بطاقة الحسم الفوري، بطاقة الائتمان والحسم الآجل ، بطاقة الائتمان المتجدد ,</a:t>
            </a:r>
          </a:p>
          <a:p>
            <a:pPr lvl="0" algn="ctr" rtl="1"/>
            <a:r>
              <a:rPr lang="ar-DZ" sz="1200" b="1" i="0" u="sng" dirty="0" smtClean="0">
                <a:solidFill>
                  <a:srgbClr val="231F20"/>
                </a:solidFill>
                <a:effectLst/>
                <a:latin typeface="Arial" panose="020B0604020202020204" pitchFamily="34" charset="0"/>
                <a:cs typeface="Arial" panose="020B0604020202020204" pitchFamily="34" charset="0"/>
              </a:rPr>
              <a:t>3-خصائص البطاقات</a:t>
            </a:r>
          </a:p>
          <a:p>
            <a:pPr lvl="0" algn="ctr" rtl="1"/>
            <a:r>
              <a:rPr kumimoji="0" lang="ar-DZ" sz="1200" strike="noStrike" cap="none" normalizeH="0" baseline="0" dirty="0" smtClean="0">
                <a:ln>
                  <a:noFill/>
                </a:ln>
                <a:solidFill>
                  <a:srgbClr val="231F20"/>
                </a:solidFill>
                <a:latin typeface="Arial" panose="020B0604020202020204" pitchFamily="34" charset="0"/>
                <a:cs typeface="Arial" panose="020B0604020202020204" pitchFamily="34" charset="0"/>
              </a:rPr>
              <a:t>لكل بطاقة خصائصها ام تفريعها في نص المعيار بالتفصيل</a:t>
            </a:r>
          </a:p>
          <a:p>
            <a:pPr lvl="0" algn="ctr" rtl="1"/>
            <a:r>
              <a:rPr lang="ar-DZ" sz="1200" i="0" u="sng" dirty="0" smtClean="0">
                <a:solidFill>
                  <a:srgbClr val="231F20"/>
                </a:solidFill>
                <a:effectLst/>
                <a:latin typeface="Arial" panose="020B0604020202020204" pitchFamily="34" charset="0"/>
                <a:cs typeface="Arial" panose="020B0604020202020204" pitchFamily="34" charset="0"/>
              </a:rPr>
              <a:t>4- </a:t>
            </a:r>
            <a:r>
              <a:rPr lang="ar-DZ" sz="1200" b="1" u="sng" dirty="0" smtClean="0">
                <a:latin typeface="Arial" panose="020B0604020202020204" pitchFamily="34" charset="0"/>
                <a:cs typeface="Arial" panose="020B0604020202020204" pitchFamily="34" charset="0"/>
              </a:rPr>
              <a:t>الحكم الشرعي لأنواع البطاقات</a:t>
            </a:r>
            <a:r>
              <a:rPr lang="ar-DZ" sz="1200" u="sng" dirty="0">
                <a:solidFill>
                  <a:srgbClr val="231F20"/>
                </a:solidFill>
                <a:latin typeface="Arial" panose="020B0604020202020204" pitchFamily="34" charset="0"/>
                <a:cs typeface="Arial" panose="020B0604020202020204" pitchFamily="34" charset="0"/>
              </a:rPr>
              <a:t> </a:t>
            </a:r>
            <a:endParaRPr lang="ar-DZ" sz="1200" u="sng" dirty="0" smtClean="0">
              <a:solidFill>
                <a:srgbClr val="231F20"/>
              </a:solidFill>
              <a:latin typeface="Arial" panose="020B0604020202020204" pitchFamily="34" charset="0"/>
              <a:cs typeface="Arial" panose="020B0604020202020204" pitchFamily="34" charset="0"/>
            </a:endParaRPr>
          </a:p>
          <a:p>
            <a:pPr lvl="0" algn="r" rtl="1"/>
            <a:r>
              <a:rPr kumimoji="0" lang="ar-DZ" sz="1200" b="1" i="0" strike="noStrike" cap="none" normalizeH="0" baseline="0" dirty="0" smtClean="0">
                <a:ln>
                  <a:noFill/>
                </a:ln>
                <a:solidFill>
                  <a:srgbClr val="231F20"/>
                </a:solidFill>
                <a:effectLst/>
                <a:latin typeface="Arial" panose="020B0604020202020204" pitchFamily="34" charset="0"/>
                <a:cs typeface="Arial" panose="020B0604020202020204" pitchFamily="34" charset="0"/>
              </a:rPr>
              <a:t>بطاقة الحسم الفوري:</a:t>
            </a:r>
            <a:r>
              <a:rPr kumimoji="0" lang="ar-DZ" sz="1200" b="1" i="0" strike="noStrike" cap="none" normalizeH="0" dirty="0" smtClean="0">
                <a:ln>
                  <a:noFill/>
                </a:ln>
                <a:solidFill>
                  <a:srgbClr val="231F20"/>
                </a:solidFill>
                <a:effectLst/>
                <a:latin typeface="Arial" panose="020B0604020202020204" pitchFamily="34" charset="0"/>
                <a:cs typeface="Arial" panose="020B0604020202020204" pitchFamily="34" charset="0"/>
              </a:rPr>
              <a:t> </a:t>
            </a:r>
            <a:r>
              <a:rPr kumimoji="0" lang="ar-DZ" sz="1200" i="0" strike="noStrike" cap="none" normalizeH="0" dirty="0" smtClean="0">
                <a:ln>
                  <a:noFill/>
                </a:ln>
                <a:solidFill>
                  <a:srgbClr val="231F20"/>
                </a:solidFill>
                <a:effectLst/>
                <a:latin typeface="Arial" panose="020B0604020202020204" pitchFamily="34" charset="0"/>
                <a:cs typeface="Arial" panose="020B0604020202020204" pitchFamily="34" charset="0"/>
              </a:rPr>
              <a:t>يجوز إصدارها مادام حاملها يسحب من رصيده، ولا يترتب على التعامل بها فوائد ربوية, </a:t>
            </a:r>
            <a:r>
              <a:rPr lang="ar-DZ" sz="1200" b="1" dirty="0" smtClean="0">
                <a:latin typeface="Arial" panose="020B0604020202020204" pitchFamily="34" charset="0"/>
                <a:cs typeface="Arial" panose="020B0604020202020204" pitchFamily="34" charset="0"/>
              </a:rPr>
              <a:t>بطاقة الائتمان والحسم الآجل: </a:t>
            </a:r>
            <a:r>
              <a:rPr lang="ar-DZ" sz="1200" dirty="0" smtClean="0">
                <a:latin typeface="Arial" panose="020B0604020202020204" pitchFamily="34" charset="0"/>
                <a:cs typeface="Arial" panose="020B0604020202020204" pitchFamily="34" charset="0"/>
              </a:rPr>
              <a:t>يجوز إصدارها بشروط </a:t>
            </a:r>
            <a:r>
              <a:rPr lang="ar-DZ" sz="1200" dirty="0" smtClean="0">
                <a:latin typeface="Arial" panose="020B0604020202020204" pitchFamily="34" charset="0"/>
                <a:cs typeface="Arial" panose="020B0604020202020204" pitchFamily="34" charset="0"/>
                <a:sym typeface="Wingdings" panose="05000000000000000000" pitchFamily="2" charset="2"/>
              </a:rPr>
              <a:t>(أن لا يشترط على حاملها فوائد ربوية في حال تأخيره عن السداد, في حالة الالتزام بإيداع مبلغ نقدي، </a:t>
            </a:r>
            <a:r>
              <a:rPr lang="ar-DZ" sz="1200" dirty="0">
                <a:latin typeface="Arial" panose="020B0604020202020204" pitchFamily="34" charset="0"/>
                <a:cs typeface="Arial" panose="020B0604020202020204" pitchFamily="34" charset="0"/>
              </a:rPr>
              <a:t>ضمانا لا يمـــكن لحامل البطاقة التصرف فيه </a:t>
            </a:r>
            <a:r>
              <a:rPr lang="ar-DZ" sz="1200" dirty="0" smtClean="0">
                <a:latin typeface="Arial" panose="020B0604020202020204" pitchFamily="34" charset="0"/>
                <a:cs typeface="Arial" panose="020B0604020202020204" pitchFamily="34" charset="0"/>
              </a:rPr>
              <a:t>يجب النص على أنها </a:t>
            </a:r>
            <a:r>
              <a:rPr lang="ar-DZ" sz="1200" dirty="0">
                <a:latin typeface="Arial" panose="020B0604020202020204" pitchFamily="34" charset="0"/>
                <a:cs typeface="Arial" panose="020B0604020202020204" pitchFamily="34" charset="0"/>
              </a:rPr>
              <a:t>تســتثمره لصالحه على وجه المضاربة مع اقتسام الربح </a:t>
            </a:r>
            <a:r>
              <a:rPr lang="ar-DZ" sz="1200" dirty="0" smtClean="0">
                <a:latin typeface="Arial" panose="020B0604020202020204" pitchFamily="34" charset="0"/>
                <a:cs typeface="Arial" panose="020B0604020202020204" pitchFamily="34" charset="0"/>
              </a:rPr>
              <a:t>بينه وبين </a:t>
            </a:r>
            <a:r>
              <a:rPr lang="ar-DZ" sz="1200" dirty="0">
                <a:latin typeface="Arial" panose="020B0604020202020204" pitchFamily="34" charset="0"/>
                <a:cs typeface="Arial" panose="020B0604020202020204" pitchFamily="34" charset="0"/>
              </a:rPr>
              <a:t>المؤسسة بحسب </a:t>
            </a:r>
            <a:r>
              <a:rPr lang="ar-DZ" sz="1200" dirty="0" smtClean="0">
                <a:latin typeface="Arial" panose="020B0604020202020204" pitchFamily="34" charset="0"/>
                <a:cs typeface="Arial" panose="020B0604020202020204" pitchFamily="34" charset="0"/>
              </a:rPr>
              <a:t>النسبة المحددة,</a:t>
            </a:r>
            <a:r>
              <a:rPr lang="ar-DZ" sz="1200" dirty="0"/>
              <a:t> </a:t>
            </a:r>
            <a:r>
              <a:rPr lang="ar-DZ" sz="1200" dirty="0">
                <a:latin typeface="Arial" panose="020B0604020202020204" pitchFamily="34" charset="0"/>
                <a:cs typeface="Arial" panose="020B0604020202020204" pitchFamily="34" charset="0"/>
              </a:rPr>
              <a:t>أن تشترط المؤسسة على حامل البطاقة عدم التعامل بها </a:t>
            </a:r>
            <a:r>
              <a:rPr lang="ar-DZ" sz="1200" dirty="0" smtClean="0">
                <a:latin typeface="Arial" panose="020B0604020202020204" pitchFamily="34" charset="0"/>
                <a:cs typeface="Arial" panose="020B0604020202020204" pitchFamily="34" charset="0"/>
              </a:rPr>
              <a:t>فيما حرمته </a:t>
            </a:r>
            <a:r>
              <a:rPr lang="ar-DZ" sz="1200" dirty="0">
                <a:latin typeface="Arial" panose="020B0604020202020204" pitchFamily="34" charset="0"/>
                <a:cs typeface="Arial" panose="020B0604020202020204" pitchFamily="34" charset="0"/>
              </a:rPr>
              <a:t>الشــريعة، وأنه يحق للمؤسسة ســحب البطاقة في </a:t>
            </a:r>
            <a:r>
              <a:rPr lang="ar-DZ" sz="1200" dirty="0" smtClean="0">
                <a:latin typeface="Arial" panose="020B0604020202020204" pitchFamily="34" charset="0"/>
                <a:cs typeface="Arial" panose="020B0604020202020204" pitchFamily="34" charset="0"/>
              </a:rPr>
              <a:t>تلك الحالة, </a:t>
            </a:r>
            <a:r>
              <a:rPr lang="ar-DZ" sz="1200" dirty="0" smtClean="0"/>
              <a:t/>
            </a:r>
            <a:br>
              <a:rPr lang="ar-DZ" sz="1200" dirty="0" smtClean="0"/>
            </a:br>
            <a:r>
              <a:rPr lang="ar-DZ" sz="1200" b="1" dirty="0" smtClean="0">
                <a:latin typeface="Arial" panose="020B0604020202020204" pitchFamily="34" charset="0"/>
                <a:cs typeface="Arial" panose="020B0604020202020204" pitchFamily="34" charset="0"/>
              </a:rPr>
              <a:t>بطاقة الائتمان المتجدد: </a:t>
            </a:r>
            <a:r>
              <a:rPr lang="ar-DZ" sz="1200" dirty="0">
                <a:latin typeface="Arial" panose="020B0604020202020204" pitchFamily="34" charset="0"/>
                <a:cs typeface="Arial" panose="020B0604020202020204" pitchFamily="34" charset="0"/>
              </a:rPr>
              <a:t>لا يجوز للمؤسســات إصدار بطاقات الائتمــان ذات الدين </a:t>
            </a:r>
            <a:r>
              <a:rPr lang="ar-DZ" sz="1200" dirty="0" smtClean="0">
                <a:latin typeface="Arial" panose="020B0604020202020204" pitchFamily="34" charset="0"/>
                <a:cs typeface="Arial" panose="020B0604020202020204" pitchFamily="34" charset="0"/>
              </a:rPr>
              <a:t>المتجدد الذي </a:t>
            </a:r>
            <a:r>
              <a:rPr lang="ar-DZ" sz="1200" dirty="0">
                <a:latin typeface="Arial" panose="020B0604020202020204" pitchFamily="34" charset="0"/>
                <a:cs typeface="Arial" panose="020B0604020202020204" pitchFamily="34" charset="0"/>
              </a:rPr>
              <a:t>يسدده حامل البطاقة على أقساط آجلة بفوائد ربوية</a:t>
            </a:r>
            <a:r>
              <a:rPr lang="ar-DZ" sz="1200" dirty="0" smtClean="0">
                <a:latin typeface="Arial" panose="020B0604020202020204" pitchFamily="34" charset="0"/>
                <a:cs typeface="Arial" panose="020B0604020202020204" pitchFamily="34" charset="0"/>
              </a:rPr>
              <a:t> ,</a:t>
            </a:r>
            <a:br>
              <a:rPr lang="ar-DZ" sz="1200" dirty="0" smtClean="0">
                <a:latin typeface="Arial" panose="020B0604020202020204" pitchFamily="34" charset="0"/>
                <a:cs typeface="Arial" panose="020B0604020202020204" pitchFamily="34" charset="0"/>
              </a:rPr>
            </a:br>
            <a:r>
              <a:rPr lang="ar-DZ" sz="1200" dirty="0" smtClean="0">
                <a:latin typeface="Arial" panose="020B0604020202020204" pitchFamily="34" charset="0"/>
                <a:cs typeface="Arial" panose="020B0604020202020204" pitchFamily="34" charset="0"/>
              </a:rPr>
              <a:t> </a:t>
            </a:r>
            <a:br>
              <a:rPr lang="ar-DZ" sz="1200" dirty="0" smtClean="0">
                <a:latin typeface="Arial" panose="020B0604020202020204" pitchFamily="34" charset="0"/>
                <a:cs typeface="Arial" panose="020B0604020202020204" pitchFamily="34" charset="0"/>
              </a:rPr>
            </a:br>
            <a:r>
              <a:rPr lang="ar-DZ" sz="1200" b="1" dirty="0" smtClean="0">
                <a:latin typeface="Arial" panose="020B0604020202020204" pitchFamily="34" charset="0"/>
                <a:cs typeface="Arial" panose="020B0604020202020204" pitchFamily="34" charset="0"/>
              </a:rPr>
              <a:t/>
            </a:r>
            <a:br>
              <a:rPr lang="ar-DZ" sz="1200" b="1" dirty="0" smtClean="0">
                <a:latin typeface="Arial" panose="020B0604020202020204" pitchFamily="34" charset="0"/>
                <a:cs typeface="Arial" panose="020B0604020202020204" pitchFamily="34" charset="0"/>
              </a:rPr>
            </a:br>
            <a:endParaRPr kumimoji="0" lang="ar-DZ" sz="1200" i="0" strike="noStrike" cap="none" normalizeH="0" dirty="0" smtClean="0">
              <a:ln>
                <a:noFill/>
              </a:ln>
              <a:solidFill>
                <a:srgbClr val="231F20"/>
              </a:solidFill>
              <a:effectLst/>
              <a:latin typeface="Arial" panose="020B0604020202020204" pitchFamily="34" charset="0"/>
              <a:cs typeface="Arial" panose="020B0604020202020204" pitchFamily="34" charset="0"/>
            </a:endParaRPr>
          </a:p>
          <a:p>
            <a:pPr lvl="0" algn="ctr" rtl="1"/>
            <a:r>
              <a:rPr kumimoji="0" lang="fr-FR" sz="1200" i="0" u="sng" strike="noStrike" cap="none" normalizeH="0" baseline="0" dirty="0" smtClean="0">
                <a:ln>
                  <a:noFill/>
                </a:ln>
                <a:solidFill>
                  <a:schemeClr val="tx1"/>
                </a:solidFill>
                <a:effectLst/>
                <a:latin typeface="Arial" panose="020B0604020202020204" pitchFamily="34" charset="0"/>
                <a:cs typeface="Arial" panose="020B0604020202020204" pitchFamily="34" charset="0"/>
              </a:rPr>
              <a:t/>
            </a:r>
            <a:br>
              <a:rPr kumimoji="0" lang="fr-FR" sz="1200" i="0" u="sng" strike="noStrike" cap="none" normalizeH="0" baseline="0" dirty="0" smtClean="0">
                <a:ln>
                  <a:noFill/>
                </a:ln>
                <a:solidFill>
                  <a:schemeClr val="tx1"/>
                </a:solidFill>
                <a:effectLst/>
                <a:latin typeface="Arial" panose="020B0604020202020204" pitchFamily="34" charset="0"/>
                <a:cs typeface="Arial" panose="020B0604020202020204" pitchFamily="34" charset="0"/>
              </a:rPr>
            </a:br>
            <a:endParaRPr lang="ar-DZ" sz="2400" u="sng" dirty="0" smtClean="0">
              <a:latin typeface="Arial" panose="020B0604020202020204" pitchFamily="34" charset="0"/>
              <a:cs typeface="Arial" panose="020B0604020202020204" pitchFamily="34" charset="0"/>
            </a:endParaRPr>
          </a:p>
          <a:p>
            <a:pPr lvl="0" algn="r" rtl="1"/>
            <a:endParaRPr kumimoji="0" lang="fr-FR" sz="120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7" name="مربع نص 116">
            <a:extLst>
              <a:ext uri="{FF2B5EF4-FFF2-40B4-BE49-F238E27FC236}">
                <a16:creationId xmlns:a16="http://schemas.microsoft.com/office/drawing/2014/main" xmlns="" id="{D8C4BEE9-FB39-4106-AA66-089DBF108A80}"/>
              </a:ext>
            </a:extLst>
          </p:cNvPr>
          <p:cNvSpPr txBox="1"/>
          <p:nvPr/>
        </p:nvSpPr>
        <p:spPr>
          <a:xfrm>
            <a:off x="127958" y="611298"/>
            <a:ext cx="5378417" cy="4893647"/>
          </a:xfrm>
          <a:prstGeom prst="rect">
            <a:avLst/>
          </a:prstGeom>
          <a:noFill/>
        </p:spPr>
        <p:txBody>
          <a:bodyPr wrap="square" rtlCol="0">
            <a:spAutoFit/>
          </a:bodyPr>
          <a:lstStyle/>
          <a:p>
            <a:pPr algn="ctr" rtl="1"/>
            <a:r>
              <a:rPr lang="ar-DZ" sz="1200" b="1" u="sng" dirty="0" smtClean="0">
                <a:latin typeface="Arial" panose="020B0604020202020204" pitchFamily="34" charset="0"/>
                <a:cs typeface="Arial" panose="020B0604020202020204" pitchFamily="34" charset="0"/>
              </a:rPr>
              <a:t>5- أحكام عامة:</a:t>
            </a:r>
          </a:p>
          <a:p>
            <a:pPr marL="171450" indent="-171450" algn="r" rtl="1">
              <a:buFont typeface="Arial" panose="020B0604020202020204" pitchFamily="34" charset="0"/>
              <a:buChar char="•"/>
            </a:pPr>
            <a:r>
              <a:rPr lang="ar-DZ" sz="1200" b="1" dirty="0" smtClean="0">
                <a:latin typeface="Arial" panose="020B0604020202020204" pitchFamily="34" charset="0"/>
                <a:cs typeface="Arial" panose="020B0604020202020204" pitchFamily="34" charset="0"/>
              </a:rPr>
              <a:t>انضمام </a:t>
            </a:r>
            <a:r>
              <a:rPr lang="ar-DZ" sz="1200" b="1" dirty="0">
                <a:latin typeface="Arial" panose="020B0604020202020204" pitchFamily="34" charset="0"/>
                <a:cs typeface="Arial" panose="020B0604020202020204" pitchFamily="34" charset="0"/>
              </a:rPr>
              <a:t>المؤسسات إلى عضوية المنظمات العالمية الراعية </a:t>
            </a:r>
            <a:r>
              <a:rPr lang="ar-DZ" sz="1200" b="1" dirty="0" smtClean="0">
                <a:latin typeface="Arial" panose="020B0604020202020204" pitchFamily="34" charset="0"/>
                <a:cs typeface="Arial" panose="020B0604020202020204" pitchFamily="34" charset="0"/>
              </a:rPr>
              <a:t>للبطاقات</a:t>
            </a:r>
            <a:r>
              <a:rPr lang="ar-DZ" sz="1200" dirty="0" smtClean="0">
                <a:latin typeface="Arial" panose="020B0604020202020204" pitchFamily="34" charset="0"/>
                <a:cs typeface="Arial" panose="020B0604020202020204" pitchFamily="34" charset="0"/>
              </a:rPr>
              <a:t>: </a:t>
            </a:r>
            <a:r>
              <a:rPr lang="ar-DZ" sz="1200" dirty="0">
                <a:latin typeface="Arial" panose="020B0604020202020204" pitchFamily="34" charset="0"/>
                <a:cs typeface="Arial" panose="020B0604020202020204" pitchFamily="34" charset="0"/>
              </a:rPr>
              <a:t>يجوز للمؤسسات الانضمام </a:t>
            </a:r>
            <a:r>
              <a:rPr lang="ar-DZ" sz="1200" dirty="0" smtClean="0">
                <a:latin typeface="Arial" panose="020B0604020202020204" pitchFamily="34" charset="0"/>
                <a:cs typeface="Arial" panose="020B0604020202020204" pitchFamily="34" charset="0"/>
              </a:rPr>
              <a:t>إلى عضوية </a:t>
            </a:r>
            <a:r>
              <a:rPr lang="ar-DZ" sz="1200" dirty="0">
                <a:latin typeface="Arial" panose="020B0604020202020204" pitchFamily="34" charset="0"/>
                <a:cs typeface="Arial" panose="020B0604020202020204" pitchFamily="34" charset="0"/>
              </a:rPr>
              <a:t>المنظمات </a:t>
            </a:r>
            <a:r>
              <a:rPr lang="ar-DZ" sz="1200" dirty="0" smtClean="0">
                <a:latin typeface="Arial" panose="020B0604020202020204" pitchFamily="34" charset="0"/>
                <a:cs typeface="Arial" panose="020B0604020202020204" pitchFamily="34" charset="0"/>
              </a:rPr>
              <a:t>العالمية الراعية </a:t>
            </a:r>
            <a:r>
              <a:rPr lang="ar-DZ" sz="1200" dirty="0">
                <a:latin typeface="Arial" panose="020B0604020202020204" pitchFamily="34" charset="0"/>
                <a:cs typeface="Arial" panose="020B0604020202020204" pitchFamily="34" charset="0"/>
              </a:rPr>
              <a:t>للبطاقات بشرط أن تجتنب المخالفات الشرعية التي </a:t>
            </a:r>
            <a:r>
              <a:rPr lang="ar-DZ" sz="1200" dirty="0" smtClean="0">
                <a:latin typeface="Arial" panose="020B0604020202020204" pitchFamily="34" charset="0"/>
                <a:cs typeface="Arial" panose="020B0604020202020204" pitchFamily="34" charset="0"/>
              </a:rPr>
              <a:t>قد تشترطها تلك المنظمات، </a:t>
            </a:r>
            <a:r>
              <a:rPr lang="ar-DZ" sz="1200" dirty="0">
                <a:latin typeface="Arial" panose="020B0604020202020204" pitchFamily="34" charset="0"/>
                <a:cs typeface="Arial" panose="020B0604020202020204" pitchFamily="34" charset="0"/>
              </a:rPr>
              <a:t>يجــوز للمؤسســات أن تدفع للمنظمــات العالمية </a:t>
            </a:r>
            <a:r>
              <a:rPr lang="ar-DZ" sz="1200" dirty="0" smtClean="0">
                <a:latin typeface="Arial" panose="020B0604020202020204" pitchFamily="34" charset="0"/>
                <a:cs typeface="Arial" panose="020B0604020202020204" pitchFamily="34" charset="0"/>
              </a:rPr>
              <a:t>الراعية للبطاقات </a:t>
            </a:r>
            <a:r>
              <a:rPr lang="ar-DZ" sz="1200" dirty="0">
                <a:latin typeface="Arial" panose="020B0604020202020204" pitchFamily="34" charset="0"/>
                <a:cs typeface="Arial" panose="020B0604020202020204" pitchFamily="34" charset="0"/>
              </a:rPr>
              <a:t>رســوم اشــتراك وأجور خدمات وغيرها من </a:t>
            </a:r>
            <a:r>
              <a:rPr lang="ar-DZ" sz="1200" dirty="0" smtClean="0">
                <a:latin typeface="Arial" panose="020B0604020202020204" pitchFamily="34" charset="0"/>
                <a:cs typeface="Arial" panose="020B0604020202020204" pitchFamily="34" charset="0"/>
              </a:rPr>
              <a:t>الرسوم ما </a:t>
            </a:r>
            <a:r>
              <a:rPr lang="ar-DZ" sz="1200" dirty="0">
                <a:latin typeface="Arial" panose="020B0604020202020204" pitchFamily="34" charset="0"/>
                <a:cs typeface="Arial" panose="020B0604020202020204" pitchFamily="34" charset="0"/>
              </a:rPr>
              <a:t>لم تشــتمل على فوائد ربوية ولو كانت غير مباشرة ، مثل </a:t>
            </a:r>
            <a:r>
              <a:rPr lang="ar-DZ" sz="1200" dirty="0" smtClean="0">
                <a:latin typeface="Arial" panose="020B0604020202020204" pitchFamily="34" charset="0"/>
                <a:cs typeface="Arial" panose="020B0604020202020204" pitchFamily="34" charset="0"/>
              </a:rPr>
              <a:t>أن تتضمن </a:t>
            </a:r>
            <a:r>
              <a:rPr lang="ar-DZ" sz="1200" dirty="0">
                <a:latin typeface="Arial" panose="020B0604020202020204" pitchFamily="34" charset="0"/>
                <a:cs typeface="Arial" panose="020B0604020202020204" pitchFamily="34" charset="0"/>
              </a:rPr>
              <a:t>الأجرة زيادة نظير الائتمان</a:t>
            </a:r>
            <a:r>
              <a:rPr lang="ar-DZ" sz="1200" dirty="0" smtClean="0">
                <a:latin typeface="Arial" panose="020B0604020202020204" pitchFamily="34" charset="0"/>
                <a:cs typeface="Arial" panose="020B0604020202020204" pitchFamily="34" charset="0"/>
              </a:rPr>
              <a:t> ,</a:t>
            </a:r>
          </a:p>
          <a:p>
            <a:pPr marL="171450" indent="-171450" algn="r" rtl="1">
              <a:buFont typeface="Arial" panose="020B0604020202020204" pitchFamily="34" charset="0"/>
              <a:buChar char="•"/>
            </a:pPr>
            <a:r>
              <a:rPr lang="ar-DZ" sz="1200" b="1" dirty="0">
                <a:latin typeface="Arial" panose="020B0604020202020204" pitchFamily="34" charset="0"/>
                <a:cs typeface="Arial" panose="020B0604020202020204" pitchFamily="34" charset="0"/>
              </a:rPr>
              <a:t>العمولة التي تحصل عليها المؤسسات من قابل </a:t>
            </a:r>
            <a:r>
              <a:rPr lang="ar-DZ" sz="1200" b="1" dirty="0" smtClean="0">
                <a:latin typeface="Arial" panose="020B0604020202020204" pitchFamily="34" charset="0"/>
                <a:cs typeface="Arial" panose="020B0604020202020204" pitchFamily="34" charset="0"/>
              </a:rPr>
              <a:t>البطاقة: </a:t>
            </a:r>
            <a:r>
              <a:rPr lang="ar-DZ" sz="1200" dirty="0" smtClean="0">
                <a:latin typeface="Arial" panose="020B0604020202020204" pitchFamily="34" charset="0"/>
                <a:cs typeface="Arial" panose="020B0604020202020204" pitchFamily="34" charset="0"/>
              </a:rPr>
              <a:t>يجوز </a:t>
            </a:r>
            <a:r>
              <a:rPr lang="ar-DZ" sz="1200" dirty="0">
                <a:latin typeface="Arial" panose="020B0604020202020204" pitchFamily="34" charset="0"/>
                <a:cs typeface="Arial" panose="020B0604020202020204" pitchFamily="34" charset="0"/>
              </a:rPr>
              <a:t>للمؤسسات المصدرة للبطاقة أن تتقاضى عمولة من قابل </a:t>
            </a:r>
            <a:r>
              <a:rPr lang="ar-DZ" sz="1200" dirty="0" smtClean="0">
                <a:latin typeface="Arial" panose="020B0604020202020204" pitchFamily="34" charset="0"/>
                <a:cs typeface="Arial" panose="020B0604020202020204" pitchFamily="34" charset="0"/>
              </a:rPr>
              <a:t>البطاقة بنسبة </a:t>
            </a:r>
            <a:r>
              <a:rPr lang="ar-DZ" sz="1200" dirty="0">
                <a:latin typeface="Arial" panose="020B0604020202020204" pitchFamily="34" charset="0"/>
                <a:cs typeface="Arial" panose="020B0604020202020204" pitchFamily="34" charset="0"/>
              </a:rPr>
              <a:t>من ثمن </a:t>
            </a:r>
            <a:r>
              <a:rPr lang="ar-DZ" sz="1200" dirty="0" smtClean="0">
                <a:latin typeface="Arial" panose="020B0604020202020204" pitchFamily="34" charset="0"/>
                <a:cs typeface="Arial" panose="020B0604020202020204" pitchFamily="34" charset="0"/>
              </a:rPr>
              <a:t>السلع والخدمات,</a:t>
            </a:r>
          </a:p>
          <a:p>
            <a:pPr marL="171450" indent="-171450" algn="r" rtl="1">
              <a:buFont typeface="Arial" panose="020B0604020202020204" pitchFamily="34" charset="0"/>
              <a:buChar char="•"/>
            </a:pPr>
            <a:r>
              <a:rPr lang="ar-DZ" sz="1200" dirty="0" smtClean="0">
                <a:latin typeface="Arial" panose="020B0604020202020204" pitchFamily="34" charset="0"/>
                <a:cs typeface="Arial" panose="020B0604020202020204" pitchFamily="34" charset="0"/>
              </a:rPr>
              <a:t> </a:t>
            </a:r>
            <a:r>
              <a:rPr lang="ar-DZ" sz="1200" b="1" dirty="0">
                <a:latin typeface="Arial" panose="020B0604020202020204" pitchFamily="34" charset="0"/>
                <a:cs typeface="Arial" panose="020B0604020202020204" pitchFamily="34" charset="0"/>
              </a:rPr>
              <a:t>الرسوم التي تتقاضاها المؤسسة من حامل </a:t>
            </a:r>
            <a:r>
              <a:rPr lang="ar-DZ" sz="1200" b="1" dirty="0" smtClean="0">
                <a:latin typeface="Arial" panose="020B0604020202020204" pitchFamily="34" charset="0"/>
                <a:cs typeface="Arial" panose="020B0604020202020204" pitchFamily="34" charset="0"/>
              </a:rPr>
              <a:t>البطاقة: </a:t>
            </a:r>
            <a:r>
              <a:rPr lang="ar-DZ" sz="1200" dirty="0" smtClean="0">
                <a:latin typeface="Arial" panose="020B0604020202020204" pitchFamily="34" charset="0"/>
                <a:cs typeface="Arial" panose="020B0604020202020204" pitchFamily="34" charset="0"/>
              </a:rPr>
              <a:t>يجوز </a:t>
            </a:r>
            <a:r>
              <a:rPr lang="ar-DZ" sz="1200" dirty="0">
                <a:latin typeface="Arial" panose="020B0604020202020204" pitchFamily="34" charset="0"/>
                <a:cs typeface="Arial" panose="020B0604020202020204" pitchFamily="34" charset="0"/>
              </a:rPr>
              <a:t>للمؤسســة المصدرة للبطاقة أن تتقاضى من حامل البطاقة </a:t>
            </a:r>
            <a:r>
              <a:rPr lang="ar-DZ" sz="1200" dirty="0" smtClean="0">
                <a:latin typeface="Arial" panose="020B0604020202020204" pitchFamily="34" charset="0"/>
                <a:cs typeface="Arial" panose="020B0604020202020204" pitchFamily="34" charset="0"/>
              </a:rPr>
              <a:t>رسم عضوية</a:t>
            </a:r>
            <a:r>
              <a:rPr lang="ar-DZ" sz="1200" dirty="0">
                <a:latin typeface="Arial" panose="020B0604020202020204" pitchFamily="34" charset="0"/>
                <a:cs typeface="Arial" panose="020B0604020202020204" pitchFamily="34" charset="0"/>
              </a:rPr>
              <a:t>، ورسم تجديد، ورسم </a:t>
            </a:r>
            <a:r>
              <a:rPr lang="ar-DZ" sz="1200" dirty="0" smtClean="0">
                <a:latin typeface="Arial" panose="020B0604020202020204" pitchFamily="34" charset="0"/>
                <a:cs typeface="Arial" panose="020B0604020202020204" pitchFamily="34" charset="0"/>
              </a:rPr>
              <a:t>استبدال.</a:t>
            </a:r>
          </a:p>
          <a:p>
            <a:pPr marL="171450" indent="-171450" algn="r" rtl="1">
              <a:buFont typeface="Arial" panose="020B0604020202020204" pitchFamily="34" charset="0"/>
              <a:buChar char="•"/>
            </a:pPr>
            <a:r>
              <a:rPr lang="ar-DZ" sz="1200" b="1" dirty="0" smtClean="0">
                <a:latin typeface="Arial" panose="020B0604020202020204" pitchFamily="34" charset="0"/>
                <a:cs typeface="Arial" panose="020B0604020202020204" pitchFamily="34" charset="0"/>
              </a:rPr>
              <a:t>شراء </a:t>
            </a:r>
            <a:r>
              <a:rPr lang="ar-DZ" sz="1200" b="1" dirty="0">
                <a:latin typeface="Arial" panose="020B0604020202020204" pitchFamily="34" charset="0"/>
                <a:cs typeface="Arial" panose="020B0604020202020204" pitchFamily="34" charset="0"/>
              </a:rPr>
              <a:t>الذهب والفضة والنقود </a:t>
            </a:r>
            <a:r>
              <a:rPr lang="ar-DZ" sz="1200" b="1" dirty="0" smtClean="0">
                <a:latin typeface="Arial" panose="020B0604020202020204" pitchFamily="34" charset="0"/>
                <a:cs typeface="Arial" panose="020B0604020202020204" pitchFamily="34" charset="0"/>
              </a:rPr>
              <a:t>بالبطاقات: </a:t>
            </a:r>
            <a:r>
              <a:rPr lang="ar-DZ" sz="1200" dirty="0" smtClean="0">
                <a:latin typeface="Arial" panose="020B0604020202020204" pitchFamily="34" charset="0"/>
                <a:cs typeface="Arial" panose="020B0604020202020204" pitchFamily="34" charset="0"/>
              </a:rPr>
              <a:t>يجوز </a:t>
            </a:r>
            <a:r>
              <a:rPr lang="ar-DZ" sz="1200" dirty="0">
                <a:latin typeface="Arial" panose="020B0604020202020204" pitchFamily="34" charset="0"/>
                <a:cs typeface="Arial" panose="020B0604020202020204" pitchFamily="34" charset="0"/>
              </a:rPr>
              <a:t>شــراء الذهب أو الفضة أو النقود ببطاقة الحســم الفوري، </a:t>
            </a:r>
            <a:r>
              <a:rPr lang="ar-DZ" sz="1200" dirty="0" smtClean="0">
                <a:latin typeface="Arial" panose="020B0604020202020204" pitchFamily="34" charset="0"/>
                <a:cs typeface="Arial" panose="020B0604020202020204" pitchFamily="34" charset="0"/>
              </a:rPr>
              <a:t>كما يجوز </a:t>
            </a:r>
            <a:r>
              <a:rPr lang="ar-DZ" sz="1200" dirty="0">
                <a:latin typeface="Arial" panose="020B0604020202020204" pitchFamily="34" charset="0"/>
                <a:cs typeface="Arial" panose="020B0604020202020204" pitchFamily="34" charset="0"/>
              </a:rPr>
              <a:t>ذلك ببطاقة الائتمان والحســم الآجل في الحالة التي يمكن </a:t>
            </a:r>
            <a:r>
              <a:rPr lang="ar-DZ" sz="1200" dirty="0" smtClean="0">
                <a:latin typeface="Arial" panose="020B0604020202020204" pitchFamily="34" charset="0"/>
                <a:cs typeface="Arial" panose="020B0604020202020204" pitchFamily="34" charset="0"/>
              </a:rPr>
              <a:t>فيها دفع </a:t>
            </a:r>
            <a:r>
              <a:rPr lang="ar-DZ" sz="1200" dirty="0">
                <a:latin typeface="Arial" panose="020B0604020202020204" pitchFamily="34" charset="0"/>
                <a:cs typeface="Arial" panose="020B0604020202020204" pitchFamily="34" charset="0"/>
              </a:rPr>
              <a:t>المؤسسة المصدرة المبلغ إلى قابـل البطاقة بدون </a:t>
            </a:r>
            <a:r>
              <a:rPr lang="ar-DZ" sz="1200" dirty="0" smtClean="0">
                <a:latin typeface="Arial" panose="020B0604020202020204" pitchFamily="34" charset="0"/>
                <a:cs typeface="Arial" panose="020B0604020202020204" pitchFamily="34" charset="0"/>
              </a:rPr>
              <a:t>أجل.</a:t>
            </a:r>
          </a:p>
          <a:p>
            <a:pPr marL="171450" indent="-171450" algn="r" rtl="1">
              <a:buFont typeface="Arial" panose="020B0604020202020204" pitchFamily="34" charset="0"/>
              <a:buChar char="•"/>
            </a:pPr>
            <a:r>
              <a:rPr lang="ar-DZ" sz="1200" b="1" dirty="0" smtClean="0">
                <a:latin typeface="Arial" panose="020B0604020202020204" pitchFamily="34" charset="0"/>
                <a:cs typeface="Arial" panose="020B0604020202020204" pitchFamily="34" charset="0"/>
              </a:rPr>
              <a:t>السحب </a:t>
            </a:r>
            <a:r>
              <a:rPr lang="ar-DZ" sz="1200" b="1" dirty="0">
                <a:latin typeface="Arial" panose="020B0604020202020204" pitchFamily="34" charset="0"/>
                <a:cs typeface="Arial" panose="020B0604020202020204" pitchFamily="34" charset="0"/>
              </a:rPr>
              <a:t>النقدي </a:t>
            </a:r>
            <a:r>
              <a:rPr lang="ar-DZ" sz="1200" b="1" dirty="0" smtClean="0">
                <a:latin typeface="Arial" panose="020B0604020202020204" pitchFamily="34" charset="0"/>
                <a:cs typeface="Arial" panose="020B0604020202020204" pitchFamily="34" charset="0"/>
              </a:rPr>
              <a:t>بالبطاقة: </a:t>
            </a:r>
            <a:r>
              <a:rPr lang="ar-DZ" sz="1200" dirty="0" smtClean="0">
                <a:latin typeface="Arial" panose="020B0604020202020204" pitchFamily="34" charset="0"/>
                <a:cs typeface="Arial" panose="020B0604020202020204" pitchFamily="34" charset="0"/>
              </a:rPr>
              <a:t>يجوز </a:t>
            </a:r>
            <a:r>
              <a:rPr lang="ar-DZ" sz="1200" dirty="0">
                <a:latin typeface="Arial" panose="020B0604020202020204" pitchFamily="34" charset="0"/>
                <a:cs typeface="Arial" panose="020B0604020202020204" pitchFamily="34" charset="0"/>
              </a:rPr>
              <a:t>لحامل البطاقة أن يســحب بها </a:t>
            </a:r>
            <a:r>
              <a:rPr lang="ar-DZ" sz="1200" dirty="0" smtClean="0">
                <a:latin typeface="Arial" panose="020B0604020202020204" pitchFamily="34" charset="0"/>
                <a:cs typeface="Arial" panose="020B0604020202020204" pitchFamily="34" charset="0"/>
              </a:rPr>
              <a:t>مبلغا نقديا</a:t>
            </a:r>
            <a:r>
              <a:rPr lang="ar-DZ" sz="1200" dirty="0">
                <a:latin typeface="Arial" panose="020B0604020202020204" pitchFamily="34" charset="0"/>
                <a:cs typeface="Arial" panose="020B0604020202020204" pitchFamily="34" charset="0"/>
              </a:rPr>
              <a:t>، ســواء </a:t>
            </a:r>
            <a:r>
              <a:rPr lang="ar-DZ" sz="1200" dirty="0" smtClean="0">
                <a:latin typeface="Arial" panose="020B0604020202020204" pitchFamily="34" charset="0"/>
                <a:cs typeface="Arial" panose="020B0604020202020204" pitchFamily="34" charset="0"/>
              </a:rPr>
              <a:t>في حدود </a:t>
            </a:r>
            <a:r>
              <a:rPr lang="ar-DZ" sz="1200" dirty="0">
                <a:latin typeface="Arial" panose="020B0604020202020204" pitchFamily="34" charset="0"/>
                <a:cs typeface="Arial" panose="020B0604020202020204" pitchFamily="34" charset="0"/>
              </a:rPr>
              <a:t>رصيــده أو أكثر منه بموافقة المؤسســة المصدرة، </a:t>
            </a:r>
            <a:r>
              <a:rPr lang="ar-DZ" sz="1200" dirty="0" smtClean="0">
                <a:latin typeface="Arial" panose="020B0604020202020204" pitchFamily="34" charset="0"/>
                <a:cs typeface="Arial" panose="020B0604020202020204" pitchFamily="34" charset="0"/>
              </a:rPr>
              <a:t>على</a:t>
            </a:r>
            <a:r>
              <a:rPr lang="ar-DZ" sz="1200" dirty="0">
                <a:latin typeface="Arial" panose="020B0604020202020204" pitchFamily="34" charset="0"/>
                <a:cs typeface="Arial" panose="020B0604020202020204" pitchFamily="34" charset="0"/>
              </a:rPr>
              <a:t> </a:t>
            </a:r>
            <a:r>
              <a:rPr lang="ar-DZ" sz="1200" dirty="0" smtClean="0">
                <a:latin typeface="Arial" panose="020B0604020202020204" pitchFamily="34" charset="0"/>
                <a:cs typeface="Arial" panose="020B0604020202020204" pitchFamily="34" charset="0"/>
              </a:rPr>
              <a:t>ألا </a:t>
            </a:r>
            <a:r>
              <a:rPr lang="ar-DZ" sz="1200" dirty="0">
                <a:latin typeface="Arial" panose="020B0604020202020204" pitchFamily="34" charset="0"/>
                <a:cs typeface="Arial" panose="020B0604020202020204" pitchFamily="34" charset="0"/>
              </a:rPr>
              <a:t>يترتب على ذلك فوائد </a:t>
            </a:r>
            <a:r>
              <a:rPr lang="ar-DZ" sz="1200" dirty="0" smtClean="0">
                <a:latin typeface="Arial" panose="020B0604020202020204" pitchFamily="34" charset="0"/>
                <a:cs typeface="Arial" panose="020B0604020202020204" pitchFamily="34" charset="0"/>
              </a:rPr>
              <a:t>ربوية. يجوز </a:t>
            </a:r>
            <a:r>
              <a:rPr lang="ar-DZ" sz="1200" dirty="0">
                <a:latin typeface="Arial" panose="020B0604020202020204" pitchFamily="34" charset="0"/>
                <a:cs typeface="Arial" panose="020B0604020202020204" pitchFamily="34" charset="0"/>
              </a:rPr>
              <a:t>للمؤسســة المصدرة للبطاقة أن </a:t>
            </a:r>
            <a:r>
              <a:rPr lang="ar-DZ" sz="1200" dirty="0" smtClean="0">
                <a:latin typeface="Arial" panose="020B0604020202020204" pitchFamily="34" charset="0"/>
                <a:cs typeface="Arial" panose="020B0604020202020204" pitchFamily="34" charset="0"/>
              </a:rPr>
              <a:t>تفرض رسما مقطوعا متناسبا </a:t>
            </a:r>
            <a:r>
              <a:rPr lang="ar-DZ" sz="1200" dirty="0">
                <a:latin typeface="Arial" panose="020B0604020202020204" pitchFamily="34" charset="0"/>
                <a:cs typeface="Arial" panose="020B0604020202020204" pitchFamily="34" charset="0"/>
              </a:rPr>
              <a:t>مع خدمة السحب النقدي، وليس </a:t>
            </a:r>
            <a:r>
              <a:rPr lang="ar-DZ" sz="1200" dirty="0" smtClean="0">
                <a:latin typeface="Arial" panose="020B0604020202020204" pitchFamily="34" charset="0"/>
                <a:cs typeface="Arial" panose="020B0604020202020204" pitchFamily="34" charset="0"/>
              </a:rPr>
              <a:t>مرتبطا </a:t>
            </a:r>
            <a:r>
              <a:rPr lang="ar-DZ" sz="1200" dirty="0">
                <a:latin typeface="Arial" panose="020B0604020202020204" pitchFamily="34" charset="0"/>
                <a:cs typeface="Arial" panose="020B0604020202020204" pitchFamily="34" charset="0"/>
              </a:rPr>
              <a:t>بمقدار </a:t>
            </a:r>
            <a:r>
              <a:rPr lang="ar-DZ" sz="1200" dirty="0" smtClean="0">
                <a:latin typeface="Arial" panose="020B0604020202020204" pitchFamily="34" charset="0"/>
                <a:cs typeface="Arial" panose="020B0604020202020204" pitchFamily="34" charset="0"/>
              </a:rPr>
              <a:t>المبلغ المسحوب, </a:t>
            </a:r>
            <a:endParaRPr lang="ar-DZ" sz="1200" dirty="0">
              <a:latin typeface="Arial" panose="020B0604020202020204" pitchFamily="34" charset="0"/>
              <a:cs typeface="Arial" panose="020B0604020202020204" pitchFamily="34" charset="0"/>
            </a:endParaRPr>
          </a:p>
          <a:p>
            <a:pPr marL="171450" indent="-171450" algn="r" rtl="1">
              <a:buFont typeface="Arial" panose="020B0604020202020204" pitchFamily="34" charset="0"/>
              <a:buChar char="•"/>
            </a:pPr>
            <a:r>
              <a:rPr lang="ar-DZ" sz="1200" b="1" dirty="0" smtClean="0">
                <a:latin typeface="Arial" panose="020B0604020202020204" pitchFamily="34" charset="0"/>
                <a:cs typeface="Arial" panose="020B0604020202020204" pitchFamily="34" charset="0"/>
              </a:rPr>
              <a:t>المميزات </a:t>
            </a:r>
            <a:r>
              <a:rPr lang="ar-DZ" sz="1200" b="1" dirty="0">
                <a:latin typeface="Arial" panose="020B0604020202020204" pitchFamily="34" charset="0"/>
                <a:cs typeface="Arial" panose="020B0604020202020204" pitchFamily="34" charset="0"/>
              </a:rPr>
              <a:t>التي تمنحها الجهات المصدرة للبطاقة</a:t>
            </a:r>
            <a:r>
              <a:rPr lang="ar-DZ" sz="1200" b="1" dirty="0" smtClean="0">
                <a:latin typeface="Arial" panose="020B0604020202020204" pitchFamily="34" charset="0"/>
                <a:cs typeface="Arial" panose="020B0604020202020204" pitchFamily="34" charset="0"/>
              </a:rPr>
              <a:t>:</a:t>
            </a:r>
            <a:r>
              <a:rPr lang="ar-DZ" sz="1200" dirty="0" smtClean="0">
                <a:latin typeface="Arial" panose="020B0604020202020204" pitchFamily="34" charset="0"/>
                <a:cs typeface="Arial" panose="020B0604020202020204" pitchFamily="34" charset="0"/>
              </a:rPr>
              <a:t> لا </a:t>
            </a:r>
            <a:r>
              <a:rPr lang="ar-DZ" sz="1200" dirty="0">
                <a:latin typeface="Arial" panose="020B0604020202020204" pitchFamily="34" charset="0"/>
                <a:cs typeface="Arial" panose="020B0604020202020204" pitchFamily="34" charset="0"/>
              </a:rPr>
              <a:t>يجوز أن تمنح المؤسسات حامل البطاقة امتيازات </a:t>
            </a:r>
            <a:r>
              <a:rPr lang="ar-DZ" sz="1200" dirty="0" smtClean="0">
                <a:latin typeface="Arial" panose="020B0604020202020204" pitchFamily="34" charset="0"/>
                <a:cs typeface="Arial" panose="020B0604020202020204" pitchFamily="34" charset="0"/>
              </a:rPr>
              <a:t>تحرمها الشــريعة</a:t>
            </a:r>
            <a:r>
              <a:rPr lang="ar-DZ" sz="1200" dirty="0">
                <a:latin typeface="Arial" panose="020B0604020202020204" pitchFamily="34" charset="0"/>
                <a:cs typeface="Arial" panose="020B0604020202020204" pitchFamily="34" charset="0"/>
              </a:rPr>
              <a:t>؛ مثل </a:t>
            </a:r>
            <a:r>
              <a:rPr lang="ar-DZ" sz="1200" dirty="0" smtClean="0">
                <a:latin typeface="Arial" panose="020B0604020202020204" pitchFamily="34" charset="0"/>
                <a:cs typeface="Arial" panose="020B0604020202020204" pitchFamily="34" charset="0"/>
              </a:rPr>
              <a:t>التأمين التقليدي </a:t>
            </a:r>
            <a:r>
              <a:rPr lang="ar-DZ" sz="1200" dirty="0">
                <a:latin typeface="Arial" panose="020B0604020202020204" pitchFamily="34" charset="0"/>
                <a:cs typeface="Arial" panose="020B0604020202020204" pitchFamily="34" charset="0"/>
              </a:rPr>
              <a:t>على الحياة، أو دخول </a:t>
            </a:r>
            <a:r>
              <a:rPr lang="ar-DZ" sz="1200" dirty="0" smtClean="0">
                <a:latin typeface="Arial" panose="020B0604020202020204" pitchFamily="34" charset="0"/>
                <a:cs typeface="Arial" panose="020B0604020202020204" pitchFamily="34" charset="0"/>
              </a:rPr>
              <a:t>الأماكن المحظورة</a:t>
            </a:r>
            <a:r>
              <a:rPr lang="ar-DZ" sz="1200" dirty="0">
                <a:latin typeface="Arial" panose="020B0604020202020204" pitchFamily="34" charset="0"/>
                <a:cs typeface="Arial" panose="020B0604020202020204" pitchFamily="34" charset="0"/>
              </a:rPr>
              <a:t>، أو تقديم الهدايا </a:t>
            </a:r>
            <a:r>
              <a:rPr lang="ar-DZ" sz="1200" dirty="0" smtClean="0">
                <a:latin typeface="Arial" panose="020B0604020202020204" pitchFamily="34" charset="0"/>
                <a:cs typeface="Arial" panose="020B0604020202020204" pitchFamily="34" charset="0"/>
              </a:rPr>
              <a:t>المحرمة، يجوز </a:t>
            </a:r>
            <a:r>
              <a:rPr lang="ar-DZ" sz="1200" dirty="0">
                <a:latin typeface="Arial" panose="020B0604020202020204" pitchFamily="34" charset="0"/>
                <a:cs typeface="Arial" panose="020B0604020202020204" pitchFamily="34" charset="0"/>
              </a:rPr>
              <a:t>منح حامل البطاقة مميزات لا تحرمها الشريعة؛ مثل </a:t>
            </a:r>
            <a:r>
              <a:rPr lang="ar-DZ" sz="1200" dirty="0" smtClean="0">
                <a:latin typeface="Arial" panose="020B0604020202020204" pitchFamily="34" charset="0"/>
                <a:cs typeface="Arial" panose="020B0604020202020204" pitchFamily="34" charset="0"/>
              </a:rPr>
              <a:t>أن يكون </a:t>
            </a:r>
            <a:r>
              <a:rPr lang="ar-DZ" sz="1200" dirty="0">
                <a:latin typeface="Arial" panose="020B0604020202020204" pitchFamily="34" charset="0"/>
                <a:cs typeface="Arial" panose="020B0604020202020204" pitchFamily="34" charset="0"/>
              </a:rPr>
              <a:t>لحاملها أولوية </a:t>
            </a:r>
            <a:r>
              <a:rPr lang="ar-DZ" sz="1200" dirty="0" smtClean="0">
                <a:latin typeface="Arial" panose="020B0604020202020204" pitchFamily="34" charset="0"/>
                <a:cs typeface="Arial" panose="020B0604020202020204" pitchFamily="34" charset="0"/>
              </a:rPr>
              <a:t>في الحصول </a:t>
            </a:r>
            <a:r>
              <a:rPr lang="ar-DZ" sz="1200" dirty="0">
                <a:latin typeface="Arial" panose="020B0604020202020204" pitchFamily="34" charset="0"/>
                <a:cs typeface="Arial" panose="020B0604020202020204" pitchFamily="34" charset="0"/>
              </a:rPr>
              <a:t>على الخدمات، أو </a:t>
            </a:r>
            <a:r>
              <a:rPr lang="ar-DZ" sz="1200" dirty="0" smtClean="0">
                <a:latin typeface="Arial" panose="020B0604020202020204" pitchFamily="34" charset="0"/>
                <a:cs typeface="Arial" panose="020B0604020202020204" pitchFamily="34" charset="0"/>
              </a:rPr>
              <a:t>تخفيض في </a:t>
            </a:r>
            <a:r>
              <a:rPr lang="ar-DZ" sz="1200" dirty="0">
                <a:latin typeface="Arial" panose="020B0604020202020204" pitchFamily="34" charset="0"/>
                <a:cs typeface="Arial" panose="020B0604020202020204" pitchFamily="34" charset="0"/>
              </a:rPr>
              <a:t>الأســعار </a:t>
            </a:r>
            <a:r>
              <a:rPr lang="ar-DZ" sz="1200" dirty="0" smtClean="0">
                <a:latin typeface="Arial" panose="020B0604020202020204" pitchFamily="34" charset="0"/>
                <a:cs typeface="Arial" panose="020B0604020202020204" pitchFamily="34" charset="0"/>
              </a:rPr>
              <a:t>لــدى حجــوزات </a:t>
            </a:r>
            <a:r>
              <a:rPr lang="ar-DZ" sz="1200" dirty="0">
                <a:latin typeface="Arial" panose="020B0604020202020204" pitchFamily="34" charset="0"/>
                <a:cs typeface="Arial" panose="020B0604020202020204" pitchFamily="34" charset="0"/>
              </a:rPr>
              <a:t>الفنــادق </a:t>
            </a:r>
            <a:r>
              <a:rPr lang="ar-DZ" sz="1200" dirty="0" smtClean="0">
                <a:latin typeface="Arial" panose="020B0604020202020204" pitchFamily="34" charset="0"/>
                <a:cs typeface="Arial" panose="020B0604020202020204" pitchFamily="34" charset="0"/>
              </a:rPr>
              <a:t>وشــركات الطيران أو </a:t>
            </a:r>
            <a:r>
              <a:rPr lang="ar-DZ" sz="1200" dirty="0">
                <a:latin typeface="Arial" panose="020B0604020202020204" pitchFamily="34" charset="0"/>
                <a:cs typeface="Arial" panose="020B0604020202020204" pitchFamily="34" charset="0"/>
              </a:rPr>
              <a:t>المطاعم ونحو </a:t>
            </a:r>
            <a:r>
              <a:rPr lang="ar-DZ" sz="1200" dirty="0" smtClean="0">
                <a:latin typeface="Arial" panose="020B0604020202020204" pitchFamily="34" charset="0"/>
                <a:cs typeface="Arial" panose="020B0604020202020204" pitchFamily="34" charset="0"/>
              </a:rPr>
              <a:t>ذلك, </a:t>
            </a:r>
          </a:p>
          <a:p>
            <a:pPr algn="ctr" rtl="1"/>
            <a:r>
              <a:rPr lang="ar-DZ" sz="1200" b="1" u="sng" dirty="0" smtClean="0">
                <a:latin typeface="Arial" panose="020B0604020202020204" pitchFamily="34" charset="0"/>
                <a:cs typeface="Arial" panose="020B0604020202020204" pitchFamily="34" charset="0"/>
              </a:rPr>
              <a:t>6- تاريخ إصدار المعيار </a:t>
            </a:r>
          </a:p>
          <a:p>
            <a:pPr algn="ctr" rtl="1"/>
            <a:r>
              <a:rPr lang="ar-DZ" sz="1200" dirty="0"/>
              <a:t>صدر هذا المعيار </a:t>
            </a:r>
            <a:r>
              <a:rPr lang="ar-DZ" sz="1200" dirty="0" smtClean="0"/>
              <a:t>بتاريخ 31 ماي 2000</a:t>
            </a:r>
            <a:br>
              <a:rPr lang="ar-DZ" sz="1200" dirty="0" smtClean="0"/>
            </a:br>
            <a:endParaRPr lang="ar-DZ" sz="1200" b="1" u="sng" dirty="0" smtClean="0">
              <a:latin typeface="Arial" panose="020B0604020202020204" pitchFamily="34" charset="0"/>
              <a:cs typeface="Arial" panose="020B0604020202020204" pitchFamily="34" charset="0"/>
            </a:endParaRPr>
          </a:p>
          <a:p>
            <a:pPr algn="r" rtl="1"/>
            <a:endParaRPr lang="fr-FR" sz="1200" dirty="0">
              <a:latin typeface="Arial" panose="020B0604020202020204" pitchFamily="34" charset="0"/>
              <a:cs typeface="Arial" panose="020B0604020202020204" pitchFamily="34" charset="0"/>
            </a:endParaRPr>
          </a:p>
        </p:txBody>
      </p:sp>
      <p:pic>
        <p:nvPicPr>
          <p:cNvPr id="2" name="Image 1"/>
          <p:cNvPicPr>
            <a:picLocks noChangeAspect="1"/>
          </p:cNvPicPr>
          <p:nvPr/>
        </p:nvPicPr>
        <p:blipFill>
          <a:blip r:embed="rId4"/>
          <a:stretch>
            <a:fillRect/>
          </a:stretch>
        </p:blipFill>
        <p:spPr>
          <a:xfrm>
            <a:off x="5928345" y="3282683"/>
            <a:ext cx="335309" cy="292633"/>
          </a:xfrm>
          <a:prstGeom prst="rect">
            <a:avLst/>
          </a:prstGeom>
        </p:spPr>
      </p:pic>
      <p:sp>
        <p:nvSpPr>
          <p:cNvPr id="101" name="Google Shape;650;p46"/>
          <p:cNvSpPr/>
          <p:nvPr/>
        </p:nvSpPr>
        <p:spPr>
          <a:xfrm>
            <a:off x="10106215" y="637687"/>
            <a:ext cx="335912" cy="288937"/>
          </a:xfrm>
          <a:custGeom>
            <a:avLst/>
            <a:gdLst/>
            <a:ahLst/>
            <a:cxnLst/>
            <a:rect l="l" t="t" r="r" b="b"/>
            <a:pathLst>
              <a:path w="17398" h="14965" extrusionOk="0">
                <a:moveTo>
                  <a:pt x="4258" y="12069"/>
                </a:moveTo>
                <a:lnTo>
                  <a:pt x="4599" y="12093"/>
                </a:lnTo>
                <a:lnTo>
                  <a:pt x="4769" y="12093"/>
                </a:lnTo>
                <a:lnTo>
                  <a:pt x="4721" y="12264"/>
                </a:lnTo>
                <a:lnTo>
                  <a:pt x="4672" y="12458"/>
                </a:lnTo>
                <a:lnTo>
                  <a:pt x="4672" y="12580"/>
                </a:lnTo>
                <a:lnTo>
                  <a:pt x="4477" y="12580"/>
                </a:lnTo>
                <a:lnTo>
                  <a:pt x="4307" y="12215"/>
                </a:lnTo>
                <a:lnTo>
                  <a:pt x="4258" y="12069"/>
                </a:lnTo>
                <a:close/>
                <a:moveTo>
                  <a:pt x="3991" y="12069"/>
                </a:moveTo>
                <a:lnTo>
                  <a:pt x="3991" y="12166"/>
                </a:lnTo>
                <a:lnTo>
                  <a:pt x="3991" y="12239"/>
                </a:lnTo>
                <a:lnTo>
                  <a:pt x="4015" y="12434"/>
                </a:lnTo>
                <a:lnTo>
                  <a:pt x="4064" y="12580"/>
                </a:lnTo>
                <a:lnTo>
                  <a:pt x="3553" y="12629"/>
                </a:lnTo>
                <a:lnTo>
                  <a:pt x="3529" y="12531"/>
                </a:lnTo>
                <a:lnTo>
                  <a:pt x="3504" y="12434"/>
                </a:lnTo>
                <a:lnTo>
                  <a:pt x="3480" y="12361"/>
                </a:lnTo>
                <a:lnTo>
                  <a:pt x="3456" y="12118"/>
                </a:lnTo>
                <a:lnTo>
                  <a:pt x="3456" y="12093"/>
                </a:lnTo>
                <a:lnTo>
                  <a:pt x="3991" y="12069"/>
                </a:lnTo>
                <a:close/>
                <a:moveTo>
                  <a:pt x="4940" y="12093"/>
                </a:moveTo>
                <a:lnTo>
                  <a:pt x="5499" y="12166"/>
                </a:lnTo>
                <a:lnTo>
                  <a:pt x="5475" y="12264"/>
                </a:lnTo>
                <a:lnTo>
                  <a:pt x="5451" y="12361"/>
                </a:lnTo>
                <a:lnTo>
                  <a:pt x="5451" y="12483"/>
                </a:lnTo>
                <a:lnTo>
                  <a:pt x="5475" y="12629"/>
                </a:lnTo>
                <a:lnTo>
                  <a:pt x="5378" y="12604"/>
                </a:lnTo>
                <a:lnTo>
                  <a:pt x="5061" y="12604"/>
                </a:lnTo>
                <a:lnTo>
                  <a:pt x="5061" y="12531"/>
                </a:lnTo>
                <a:lnTo>
                  <a:pt x="4988" y="12312"/>
                </a:lnTo>
                <a:lnTo>
                  <a:pt x="4940" y="12093"/>
                </a:lnTo>
                <a:close/>
                <a:moveTo>
                  <a:pt x="13699" y="12069"/>
                </a:moveTo>
                <a:lnTo>
                  <a:pt x="13651" y="12215"/>
                </a:lnTo>
                <a:lnTo>
                  <a:pt x="13602" y="12361"/>
                </a:lnTo>
                <a:lnTo>
                  <a:pt x="13602" y="12653"/>
                </a:lnTo>
                <a:lnTo>
                  <a:pt x="13188" y="12653"/>
                </a:lnTo>
                <a:lnTo>
                  <a:pt x="13115" y="12385"/>
                </a:lnTo>
                <a:lnTo>
                  <a:pt x="13091" y="12093"/>
                </a:lnTo>
                <a:lnTo>
                  <a:pt x="13699" y="12069"/>
                </a:lnTo>
                <a:close/>
                <a:moveTo>
                  <a:pt x="13845" y="12069"/>
                </a:moveTo>
                <a:lnTo>
                  <a:pt x="14381" y="12093"/>
                </a:lnTo>
                <a:lnTo>
                  <a:pt x="14332" y="12215"/>
                </a:lnTo>
                <a:lnTo>
                  <a:pt x="14283" y="12361"/>
                </a:lnTo>
                <a:lnTo>
                  <a:pt x="14283" y="12507"/>
                </a:lnTo>
                <a:lnTo>
                  <a:pt x="14283" y="12677"/>
                </a:lnTo>
                <a:lnTo>
                  <a:pt x="13943" y="12653"/>
                </a:lnTo>
                <a:lnTo>
                  <a:pt x="13943" y="12361"/>
                </a:lnTo>
                <a:lnTo>
                  <a:pt x="13894" y="12215"/>
                </a:lnTo>
                <a:lnTo>
                  <a:pt x="13845" y="12069"/>
                </a:lnTo>
                <a:close/>
                <a:moveTo>
                  <a:pt x="3188" y="12093"/>
                </a:moveTo>
                <a:lnTo>
                  <a:pt x="3139" y="12215"/>
                </a:lnTo>
                <a:lnTo>
                  <a:pt x="3139" y="12434"/>
                </a:lnTo>
                <a:lnTo>
                  <a:pt x="3139" y="12556"/>
                </a:lnTo>
                <a:lnTo>
                  <a:pt x="3164" y="12653"/>
                </a:lnTo>
                <a:lnTo>
                  <a:pt x="2750" y="12726"/>
                </a:lnTo>
                <a:lnTo>
                  <a:pt x="2677" y="12726"/>
                </a:lnTo>
                <a:lnTo>
                  <a:pt x="2701" y="12677"/>
                </a:lnTo>
                <a:lnTo>
                  <a:pt x="2701" y="12629"/>
                </a:lnTo>
                <a:lnTo>
                  <a:pt x="2701" y="12580"/>
                </a:lnTo>
                <a:lnTo>
                  <a:pt x="2653" y="12531"/>
                </a:lnTo>
                <a:lnTo>
                  <a:pt x="2628" y="12458"/>
                </a:lnTo>
                <a:lnTo>
                  <a:pt x="2604" y="12361"/>
                </a:lnTo>
                <a:lnTo>
                  <a:pt x="2580" y="12166"/>
                </a:lnTo>
                <a:lnTo>
                  <a:pt x="3188" y="12093"/>
                </a:lnTo>
                <a:close/>
                <a:moveTo>
                  <a:pt x="5694" y="12215"/>
                </a:moveTo>
                <a:lnTo>
                  <a:pt x="5986" y="12288"/>
                </a:lnTo>
                <a:lnTo>
                  <a:pt x="6278" y="12361"/>
                </a:lnTo>
                <a:lnTo>
                  <a:pt x="6229" y="12507"/>
                </a:lnTo>
                <a:lnTo>
                  <a:pt x="6229" y="12677"/>
                </a:lnTo>
                <a:lnTo>
                  <a:pt x="6229" y="12726"/>
                </a:lnTo>
                <a:lnTo>
                  <a:pt x="5791" y="12653"/>
                </a:lnTo>
                <a:lnTo>
                  <a:pt x="5767" y="12531"/>
                </a:lnTo>
                <a:lnTo>
                  <a:pt x="5743" y="12410"/>
                </a:lnTo>
                <a:lnTo>
                  <a:pt x="5694" y="12215"/>
                </a:lnTo>
                <a:close/>
                <a:moveTo>
                  <a:pt x="13383" y="487"/>
                </a:moveTo>
                <a:lnTo>
                  <a:pt x="13699" y="511"/>
                </a:lnTo>
                <a:lnTo>
                  <a:pt x="14308" y="584"/>
                </a:lnTo>
                <a:lnTo>
                  <a:pt x="14648" y="657"/>
                </a:lnTo>
                <a:lnTo>
                  <a:pt x="14989" y="730"/>
                </a:lnTo>
                <a:lnTo>
                  <a:pt x="15305" y="827"/>
                </a:lnTo>
                <a:lnTo>
                  <a:pt x="15646" y="949"/>
                </a:lnTo>
                <a:lnTo>
                  <a:pt x="15938" y="1095"/>
                </a:lnTo>
                <a:lnTo>
                  <a:pt x="16230" y="1265"/>
                </a:lnTo>
                <a:lnTo>
                  <a:pt x="16498" y="1484"/>
                </a:lnTo>
                <a:lnTo>
                  <a:pt x="16741" y="1728"/>
                </a:lnTo>
                <a:lnTo>
                  <a:pt x="16741" y="1801"/>
                </a:lnTo>
                <a:lnTo>
                  <a:pt x="16790" y="2020"/>
                </a:lnTo>
                <a:lnTo>
                  <a:pt x="16838" y="2214"/>
                </a:lnTo>
                <a:lnTo>
                  <a:pt x="16887" y="2652"/>
                </a:lnTo>
                <a:lnTo>
                  <a:pt x="16887" y="3066"/>
                </a:lnTo>
                <a:lnTo>
                  <a:pt x="16911" y="3504"/>
                </a:lnTo>
                <a:lnTo>
                  <a:pt x="16887" y="4477"/>
                </a:lnTo>
                <a:lnTo>
                  <a:pt x="16863" y="5475"/>
                </a:lnTo>
                <a:lnTo>
                  <a:pt x="16814" y="6983"/>
                </a:lnTo>
                <a:lnTo>
                  <a:pt x="16790" y="8492"/>
                </a:lnTo>
                <a:lnTo>
                  <a:pt x="16838" y="10244"/>
                </a:lnTo>
                <a:lnTo>
                  <a:pt x="16838" y="11120"/>
                </a:lnTo>
                <a:lnTo>
                  <a:pt x="16790" y="11996"/>
                </a:lnTo>
                <a:lnTo>
                  <a:pt x="16473" y="11947"/>
                </a:lnTo>
                <a:lnTo>
                  <a:pt x="16181" y="11874"/>
                </a:lnTo>
                <a:lnTo>
                  <a:pt x="15622" y="11753"/>
                </a:lnTo>
                <a:lnTo>
                  <a:pt x="15354" y="11680"/>
                </a:lnTo>
                <a:lnTo>
                  <a:pt x="15062" y="11655"/>
                </a:lnTo>
                <a:lnTo>
                  <a:pt x="14405" y="11607"/>
                </a:lnTo>
                <a:lnTo>
                  <a:pt x="13724" y="11582"/>
                </a:lnTo>
                <a:lnTo>
                  <a:pt x="13067" y="11607"/>
                </a:lnTo>
                <a:lnTo>
                  <a:pt x="12385" y="11655"/>
                </a:lnTo>
                <a:lnTo>
                  <a:pt x="11850" y="11704"/>
                </a:lnTo>
                <a:lnTo>
                  <a:pt x="11315" y="11801"/>
                </a:lnTo>
                <a:lnTo>
                  <a:pt x="10780" y="11923"/>
                </a:lnTo>
                <a:lnTo>
                  <a:pt x="10269" y="12118"/>
                </a:lnTo>
                <a:lnTo>
                  <a:pt x="10025" y="12215"/>
                </a:lnTo>
                <a:lnTo>
                  <a:pt x="9733" y="12361"/>
                </a:lnTo>
                <a:lnTo>
                  <a:pt x="9417" y="12531"/>
                </a:lnTo>
                <a:lnTo>
                  <a:pt x="9149" y="12726"/>
                </a:lnTo>
                <a:lnTo>
                  <a:pt x="9101" y="11363"/>
                </a:lnTo>
                <a:lnTo>
                  <a:pt x="9052" y="10001"/>
                </a:lnTo>
                <a:lnTo>
                  <a:pt x="8979" y="8662"/>
                </a:lnTo>
                <a:lnTo>
                  <a:pt x="8955" y="7300"/>
                </a:lnTo>
                <a:lnTo>
                  <a:pt x="8955" y="5913"/>
                </a:lnTo>
                <a:lnTo>
                  <a:pt x="8930" y="4526"/>
                </a:lnTo>
                <a:lnTo>
                  <a:pt x="8930" y="3942"/>
                </a:lnTo>
                <a:lnTo>
                  <a:pt x="8930" y="3358"/>
                </a:lnTo>
                <a:lnTo>
                  <a:pt x="8930" y="2774"/>
                </a:lnTo>
                <a:lnTo>
                  <a:pt x="8930" y="2214"/>
                </a:lnTo>
                <a:lnTo>
                  <a:pt x="8930" y="2166"/>
                </a:lnTo>
                <a:lnTo>
                  <a:pt x="9222" y="2020"/>
                </a:lnTo>
                <a:lnTo>
                  <a:pt x="9490" y="1849"/>
                </a:lnTo>
                <a:lnTo>
                  <a:pt x="9758" y="1679"/>
                </a:lnTo>
                <a:lnTo>
                  <a:pt x="10001" y="1533"/>
                </a:lnTo>
                <a:lnTo>
                  <a:pt x="10877" y="1046"/>
                </a:lnTo>
                <a:lnTo>
                  <a:pt x="11339" y="827"/>
                </a:lnTo>
                <a:lnTo>
                  <a:pt x="11777" y="657"/>
                </a:lnTo>
                <a:lnTo>
                  <a:pt x="12069" y="560"/>
                </a:lnTo>
                <a:lnTo>
                  <a:pt x="12385" y="511"/>
                </a:lnTo>
                <a:lnTo>
                  <a:pt x="12702" y="487"/>
                </a:lnTo>
                <a:close/>
                <a:moveTo>
                  <a:pt x="12872" y="12093"/>
                </a:moveTo>
                <a:lnTo>
                  <a:pt x="12823" y="12166"/>
                </a:lnTo>
                <a:lnTo>
                  <a:pt x="12775" y="12264"/>
                </a:lnTo>
                <a:lnTo>
                  <a:pt x="12750" y="12361"/>
                </a:lnTo>
                <a:lnTo>
                  <a:pt x="12750" y="12458"/>
                </a:lnTo>
                <a:lnTo>
                  <a:pt x="12775" y="12677"/>
                </a:lnTo>
                <a:lnTo>
                  <a:pt x="12215" y="12726"/>
                </a:lnTo>
                <a:lnTo>
                  <a:pt x="12215" y="12702"/>
                </a:lnTo>
                <a:lnTo>
                  <a:pt x="12191" y="12629"/>
                </a:lnTo>
                <a:lnTo>
                  <a:pt x="12166" y="12580"/>
                </a:lnTo>
                <a:lnTo>
                  <a:pt x="12166" y="12434"/>
                </a:lnTo>
                <a:lnTo>
                  <a:pt x="12166" y="12191"/>
                </a:lnTo>
                <a:lnTo>
                  <a:pt x="12166" y="12166"/>
                </a:lnTo>
                <a:lnTo>
                  <a:pt x="12677" y="12118"/>
                </a:lnTo>
                <a:lnTo>
                  <a:pt x="12872" y="12093"/>
                </a:lnTo>
                <a:close/>
                <a:moveTo>
                  <a:pt x="14673" y="12093"/>
                </a:moveTo>
                <a:lnTo>
                  <a:pt x="15232" y="12166"/>
                </a:lnTo>
                <a:lnTo>
                  <a:pt x="15184" y="12239"/>
                </a:lnTo>
                <a:lnTo>
                  <a:pt x="15135" y="12312"/>
                </a:lnTo>
                <a:lnTo>
                  <a:pt x="15111" y="12410"/>
                </a:lnTo>
                <a:lnTo>
                  <a:pt x="15111" y="12483"/>
                </a:lnTo>
                <a:lnTo>
                  <a:pt x="15135" y="12629"/>
                </a:lnTo>
                <a:lnTo>
                  <a:pt x="15159" y="12775"/>
                </a:lnTo>
                <a:lnTo>
                  <a:pt x="15159" y="12775"/>
                </a:lnTo>
                <a:lnTo>
                  <a:pt x="14648" y="12702"/>
                </a:lnTo>
                <a:lnTo>
                  <a:pt x="14673" y="12410"/>
                </a:lnTo>
                <a:lnTo>
                  <a:pt x="14673" y="12239"/>
                </a:lnTo>
                <a:lnTo>
                  <a:pt x="14673" y="12093"/>
                </a:lnTo>
                <a:close/>
                <a:moveTo>
                  <a:pt x="6521" y="12458"/>
                </a:moveTo>
                <a:lnTo>
                  <a:pt x="6838" y="12580"/>
                </a:lnTo>
                <a:lnTo>
                  <a:pt x="6789" y="12702"/>
                </a:lnTo>
                <a:lnTo>
                  <a:pt x="6765" y="12848"/>
                </a:lnTo>
                <a:lnTo>
                  <a:pt x="6667" y="12799"/>
                </a:lnTo>
                <a:lnTo>
                  <a:pt x="6570" y="12629"/>
                </a:lnTo>
                <a:lnTo>
                  <a:pt x="6521" y="12458"/>
                </a:lnTo>
                <a:close/>
                <a:moveTo>
                  <a:pt x="2215" y="12239"/>
                </a:moveTo>
                <a:lnTo>
                  <a:pt x="2190" y="12361"/>
                </a:lnTo>
                <a:lnTo>
                  <a:pt x="2215" y="12507"/>
                </a:lnTo>
                <a:lnTo>
                  <a:pt x="2239" y="12629"/>
                </a:lnTo>
                <a:lnTo>
                  <a:pt x="2312" y="12750"/>
                </a:lnTo>
                <a:lnTo>
                  <a:pt x="2336" y="12775"/>
                </a:lnTo>
                <a:lnTo>
                  <a:pt x="1850" y="12872"/>
                </a:lnTo>
                <a:lnTo>
                  <a:pt x="1850" y="12604"/>
                </a:lnTo>
                <a:lnTo>
                  <a:pt x="1850" y="12312"/>
                </a:lnTo>
                <a:lnTo>
                  <a:pt x="2215" y="12239"/>
                </a:lnTo>
                <a:close/>
                <a:moveTo>
                  <a:pt x="11850" y="12191"/>
                </a:moveTo>
                <a:lnTo>
                  <a:pt x="11826" y="12385"/>
                </a:lnTo>
                <a:lnTo>
                  <a:pt x="11826" y="12580"/>
                </a:lnTo>
                <a:lnTo>
                  <a:pt x="11850" y="12775"/>
                </a:lnTo>
                <a:lnTo>
                  <a:pt x="11315" y="12848"/>
                </a:lnTo>
                <a:lnTo>
                  <a:pt x="11242" y="12872"/>
                </a:lnTo>
                <a:lnTo>
                  <a:pt x="11193" y="12823"/>
                </a:lnTo>
                <a:lnTo>
                  <a:pt x="11193" y="12775"/>
                </a:lnTo>
                <a:lnTo>
                  <a:pt x="11193" y="12580"/>
                </a:lnTo>
                <a:lnTo>
                  <a:pt x="11193" y="12410"/>
                </a:lnTo>
                <a:lnTo>
                  <a:pt x="11169" y="12337"/>
                </a:lnTo>
                <a:lnTo>
                  <a:pt x="11510" y="12239"/>
                </a:lnTo>
                <a:lnTo>
                  <a:pt x="11850" y="12191"/>
                </a:lnTo>
                <a:close/>
                <a:moveTo>
                  <a:pt x="4842" y="511"/>
                </a:moveTo>
                <a:lnTo>
                  <a:pt x="5183" y="535"/>
                </a:lnTo>
                <a:lnTo>
                  <a:pt x="5548" y="584"/>
                </a:lnTo>
                <a:lnTo>
                  <a:pt x="5889" y="657"/>
                </a:lnTo>
                <a:lnTo>
                  <a:pt x="6229" y="754"/>
                </a:lnTo>
                <a:lnTo>
                  <a:pt x="6546" y="876"/>
                </a:lnTo>
                <a:lnTo>
                  <a:pt x="6862" y="1022"/>
                </a:lnTo>
                <a:lnTo>
                  <a:pt x="7178" y="1168"/>
                </a:lnTo>
                <a:lnTo>
                  <a:pt x="7470" y="1363"/>
                </a:lnTo>
                <a:lnTo>
                  <a:pt x="7738" y="1557"/>
                </a:lnTo>
                <a:lnTo>
                  <a:pt x="8006" y="1801"/>
                </a:lnTo>
                <a:lnTo>
                  <a:pt x="8225" y="2044"/>
                </a:lnTo>
                <a:lnTo>
                  <a:pt x="8444" y="2287"/>
                </a:lnTo>
                <a:lnTo>
                  <a:pt x="8492" y="2360"/>
                </a:lnTo>
                <a:lnTo>
                  <a:pt x="8444" y="2847"/>
                </a:lnTo>
                <a:lnTo>
                  <a:pt x="8419" y="3358"/>
                </a:lnTo>
                <a:lnTo>
                  <a:pt x="8444" y="4331"/>
                </a:lnTo>
                <a:lnTo>
                  <a:pt x="8468" y="5718"/>
                </a:lnTo>
                <a:lnTo>
                  <a:pt x="8468" y="7105"/>
                </a:lnTo>
                <a:lnTo>
                  <a:pt x="8468" y="7835"/>
                </a:lnTo>
                <a:lnTo>
                  <a:pt x="8492" y="8565"/>
                </a:lnTo>
                <a:lnTo>
                  <a:pt x="8541" y="10049"/>
                </a:lnTo>
                <a:lnTo>
                  <a:pt x="8614" y="11509"/>
                </a:lnTo>
                <a:lnTo>
                  <a:pt x="8663" y="12969"/>
                </a:lnTo>
                <a:lnTo>
                  <a:pt x="8663" y="12969"/>
                </a:lnTo>
                <a:lnTo>
                  <a:pt x="7860" y="12507"/>
                </a:lnTo>
                <a:lnTo>
                  <a:pt x="7446" y="12288"/>
                </a:lnTo>
                <a:lnTo>
                  <a:pt x="7032" y="12069"/>
                </a:lnTo>
                <a:lnTo>
                  <a:pt x="6765" y="11947"/>
                </a:lnTo>
                <a:lnTo>
                  <a:pt x="6497" y="11850"/>
                </a:lnTo>
                <a:lnTo>
                  <a:pt x="6205" y="11777"/>
                </a:lnTo>
                <a:lnTo>
                  <a:pt x="5937" y="11704"/>
                </a:lnTo>
                <a:lnTo>
                  <a:pt x="5353" y="11607"/>
                </a:lnTo>
                <a:lnTo>
                  <a:pt x="4769" y="11534"/>
                </a:lnTo>
                <a:lnTo>
                  <a:pt x="3650" y="11534"/>
                </a:lnTo>
                <a:lnTo>
                  <a:pt x="3066" y="11558"/>
                </a:lnTo>
                <a:lnTo>
                  <a:pt x="2507" y="11631"/>
                </a:lnTo>
                <a:lnTo>
                  <a:pt x="2044" y="11704"/>
                </a:lnTo>
                <a:lnTo>
                  <a:pt x="1533" y="11801"/>
                </a:lnTo>
                <a:lnTo>
                  <a:pt x="1290" y="11874"/>
                </a:lnTo>
                <a:lnTo>
                  <a:pt x="1047" y="11947"/>
                </a:lnTo>
                <a:lnTo>
                  <a:pt x="828" y="12045"/>
                </a:lnTo>
                <a:lnTo>
                  <a:pt x="609" y="12166"/>
                </a:lnTo>
                <a:lnTo>
                  <a:pt x="609" y="12166"/>
                </a:lnTo>
                <a:lnTo>
                  <a:pt x="633" y="11972"/>
                </a:lnTo>
                <a:lnTo>
                  <a:pt x="657" y="11777"/>
                </a:lnTo>
                <a:lnTo>
                  <a:pt x="657" y="11485"/>
                </a:lnTo>
                <a:lnTo>
                  <a:pt x="584" y="10147"/>
                </a:lnTo>
                <a:lnTo>
                  <a:pt x="536" y="9490"/>
                </a:lnTo>
                <a:lnTo>
                  <a:pt x="536" y="8833"/>
                </a:lnTo>
                <a:lnTo>
                  <a:pt x="560" y="7908"/>
                </a:lnTo>
                <a:lnTo>
                  <a:pt x="609" y="7008"/>
                </a:lnTo>
                <a:lnTo>
                  <a:pt x="657" y="6083"/>
                </a:lnTo>
                <a:lnTo>
                  <a:pt x="657" y="5645"/>
                </a:lnTo>
                <a:lnTo>
                  <a:pt x="657" y="5183"/>
                </a:lnTo>
                <a:lnTo>
                  <a:pt x="609" y="4234"/>
                </a:lnTo>
                <a:lnTo>
                  <a:pt x="584" y="3309"/>
                </a:lnTo>
                <a:lnTo>
                  <a:pt x="584" y="2896"/>
                </a:lnTo>
                <a:lnTo>
                  <a:pt x="609" y="2506"/>
                </a:lnTo>
                <a:lnTo>
                  <a:pt x="657" y="1728"/>
                </a:lnTo>
                <a:lnTo>
                  <a:pt x="949" y="1582"/>
                </a:lnTo>
                <a:lnTo>
                  <a:pt x="1241" y="1460"/>
                </a:lnTo>
                <a:lnTo>
                  <a:pt x="1801" y="1241"/>
                </a:lnTo>
                <a:lnTo>
                  <a:pt x="2653" y="949"/>
                </a:lnTo>
                <a:lnTo>
                  <a:pt x="3504" y="681"/>
                </a:lnTo>
                <a:lnTo>
                  <a:pt x="3821" y="608"/>
                </a:lnTo>
                <a:lnTo>
                  <a:pt x="4161" y="535"/>
                </a:lnTo>
                <a:lnTo>
                  <a:pt x="4502" y="511"/>
                </a:lnTo>
                <a:close/>
                <a:moveTo>
                  <a:pt x="15354" y="12191"/>
                </a:moveTo>
                <a:lnTo>
                  <a:pt x="15646" y="12239"/>
                </a:lnTo>
                <a:lnTo>
                  <a:pt x="15938" y="12337"/>
                </a:lnTo>
                <a:lnTo>
                  <a:pt x="15889" y="12507"/>
                </a:lnTo>
                <a:lnTo>
                  <a:pt x="15889" y="12653"/>
                </a:lnTo>
                <a:lnTo>
                  <a:pt x="15889" y="12994"/>
                </a:lnTo>
                <a:lnTo>
                  <a:pt x="15524" y="12872"/>
                </a:lnTo>
                <a:lnTo>
                  <a:pt x="15500" y="12702"/>
                </a:lnTo>
                <a:lnTo>
                  <a:pt x="15427" y="12507"/>
                </a:lnTo>
                <a:lnTo>
                  <a:pt x="15378" y="12337"/>
                </a:lnTo>
                <a:lnTo>
                  <a:pt x="15330" y="12191"/>
                </a:lnTo>
                <a:close/>
                <a:moveTo>
                  <a:pt x="1509" y="12385"/>
                </a:moveTo>
                <a:lnTo>
                  <a:pt x="1460" y="12677"/>
                </a:lnTo>
                <a:lnTo>
                  <a:pt x="1436" y="12848"/>
                </a:lnTo>
                <a:lnTo>
                  <a:pt x="1460" y="13018"/>
                </a:lnTo>
                <a:lnTo>
                  <a:pt x="1290" y="13091"/>
                </a:lnTo>
                <a:lnTo>
                  <a:pt x="1290" y="12969"/>
                </a:lnTo>
                <a:lnTo>
                  <a:pt x="1290" y="12726"/>
                </a:lnTo>
                <a:lnTo>
                  <a:pt x="1266" y="12580"/>
                </a:lnTo>
                <a:lnTo>
                  <a:pt x="1241" y="12458"/>
                </a:lnTo>
                <a:lnTo>
                  <a:pt x="1509" y="12385"/>
                </a:lnTo>
                <a:close/>
                <a:moveTo>
                  <a:pt x="10926" y="12385"/>
                </a:moveTo>
                <a:lnTo>
                  <a:pt x="10877" y="12531"/>
                </a:lnTo>
                <a:lnTo>
                  <a:pt x="10828" y="12750"/>
                </a:lnTo>
                <a:lnTo>
                  <a:pt x="10804" y="12969"/>
                </a:lnTo>
                <a:lnTo>
                  <a:pt x="10366" y="13091"/>
                </a:lnTo>
                <a:lnTo>
                  <a:pt x="10366" y="12921"/>
                </a:lnTo>
                <a:lnTo>
                  <a:pt x="10366" y="12750"/>
                </a:lnTo>
                <a:lnTo>
                  <a:pt x="10366" y="12677"/>
                </a:lnTo>
                <a:lnTo>
                  <a:pt x="10342" y="12604"/>
                </a:lnTo>
                <a:lnTo>
                  <a:pt x="10536" y="12531"/>
                </a:lnTo>
                <a:lnTo>
                  <a:pt x="10926" y="12385"/>
                </a:lnTo>
                <a:close/>
                <a:moveTo>
                  <a:pt x="7105" y="12726"/>
                </a:moveTo>
                <a:lnTo>
                  <a:pt x="7641" y="13018"/>
                </a:lnTo>
                <a:lnTo>
                  <a:pt x="7616" y="13115"/>
                </a:lnTo>
                <a:lnTo>
                  <a:pt x="7616" y="13140"/>
                </a:lnTo>
                <a:lnTo>
                  <a:pt x="7397" y="13042"/>
                </a:lnTo>
                <a:lnTo>
                  <a:pt x="7178" y="12969"/>
                </a:lnTo>
                <a:lnTo>
                  <a:pt x="7130" y="12823"/>
                </a:lnTo>
                <a:lnTo>
                  <a:pt x="7105" y="12726"/>
                </a:lnTo>
                <a:close/>
                <a:moveTo>
                  <a:pt x="16181" y="12410"/>
                </a:moveTo>
                <a:lnTo>
                  <a:pt x="16303" y="12458"/>
                </a:lnTo>
                <a:lnTo>
                  <a:pt x="16254" y="12604"/>
                </a:lnTo>
                <a:lnTo>
                  <a:pt x="16230" y="12775"/>
                </a:lnTo>
                <a:lnTo>
                  <a:pt x="16206" y="13140"/>
                </a:lnTo>
                <a:lnTo>
                  <a:pt x="16157" y="13115"/>
                </a:lnTo>
                <a:lnTo>
                  <a:pt x="16206" y="13067"/>
                </a:lnTo>
                <a:lnTo>
                  <a:pt x="16206" y="12994"/>
                </a:lnTo>
                <a:lnTo>
                  <a:pt x="16181" y="12702"/>
                </a:lnTo>
                <a:lnTo>
                  <a:pt x="16181" y="12410"/>
                </a:lnTo>
                <a:close/>
                <a:moveTo>
                  <a:pt x="10025" y="12750"/>
                </a:moveTo>
                <a:lnTo>
                  <a:pt x="9977" y="12994"/>
                </a:lnTo>
                <a:lnTo>
                  <a:pt x="9928" y="13213"/>
                </a:lnTo>
                <a:lnTo>
                  <a:pt x="9928" y="13261"/>
                </a:lnTo>
                <a:lnTo>
                  <a:pt x="9563" y="13432"/>
                </a:lnTo>
                <a:lnTo>
                  <a:pt x="9563" y="13286"/>
                </a:lnTo>
                <a:lnTo>
                  <a:pt x="9563" y="13164"/>
                </a:lnTo>
                <a:lnTo>
                  <a:pt x="9539" y="13067"/>
                </a:lnTo>
                <a:lnTo>
                  <a:pt x="9539" y="13042"/>
                </a:lnTo>
                <a:lnTo>
                  <a:pt x="9563" y="13018"/>
                </a:lnTo>
                <a:lnTo>
                  <a:pt x="9782" y="12896"/>
                </a:lnTo>
                <a:lnTo>
                  <a:pt x="10025" y="12750"/>
                </a:lnTo>
                <a:close/>
                <a:moveTo>
                  <a:pt x="8030" y="13261"/>
                </a:moveTo>
                <a:lnTo>
                  <a:pt x="8322" y="13432"/>
                </a:lnTo>
                <a:lnTo>
                  <a:pt x="8614" y="13553"/>
                </a:lnTo>
                <a:lnTo>
                  <a:pt x="8565" y="13675"/>
                </a:lnTo>
                <a:lnTo>
                  <a:pt x="8541" y="13870"/>
                </a:lnTo>
                <a:lnTo>
                  <a:pt x="8419" y="13724"/>
                </a:lnTo>
                <a:lnTo>
                  <a:pt x="8298" y="13602"/>
                </a:lnTo>
                <a:lnTo>
                  <a:pt x="8030" y="13383"/>
                </a:lnTo>
                <a:lnTo>
                  <a:pt x="8030" y="13261"/>
                </a:lnTo>
                <a:close/>
                <a:moveTo>
                  <a:pt x="9247" y="13261"/>
                </a:moveTo>
                <a:lnTo>
                  <a:pt x="9247" y="13383"/>
                </a:lnTo>
                <a:lnTo>
                  <a:pt x="9271" y="13578"/>
                </a:lnTo>
                <a:lnTo>
                  <a:pt x="9052" y="13724"/>
                </a:lnTo>
                <a:lnTo>
                  <a:pt x="8857" y="13894"/>
                </a:lnTo>
                <a:lnTo>
                  <a:pt x="8857" y="13699"/>
                </a:lnTo>
                <a:lnTo>
                  <a:pt x="8857" y="13626"/>
                </a:lnTo>
                <a:lnTo>
                  <a:pt x="8930" y="13602"/>
                </a:lnTo>
                <a:lnTo>
                  <a:pt x="8979" y="13553"/>
                </a:lnTo>
                <a:lnTo>
                  <a:pt x="9052" y="13456"/>
                </a:lnTo>
                <a:lnTo>
                  <a:pt x="9101" y="13407"/>
                </a:lnTo>
                <a:lnTo>
                  <a:pt x="9149" y="13334"/>
                </a:lnTo>
                <a:lnTo>
                  <a:pt x="9247" y="13261"/>
                </a:lnTo>
                <a:close/>
                <a:moveTo>
                  <a:pt x="4550" y="0"/>
                </a:moveTo>
                <a:lnTo>
                  <a:pt x="4185" y="24"/>
                </a:lnTo>
                <a:lnTo>
                  <a:pt x="3845" y="49"/>
                </a:lnTo>
                <a:lnTo>
                  <a:pt x="3504" y="122"/>
                </a:lnTo>
                <a:lnTo>
                  <a:pt x="3042" y="243"/>
                </a:lnTo>
                <a:lnTo>
                  <a:pt x="2580" y="414"/>
                </a:lnTo>
                <a:lnTo>
                  <a:pt x="1679" y="754"/>
                </a:lnTo>
                <a:lnTo>
                  <a:pt x="1290" y="876"/>
                </a:lnTo>
                <a:lnTo>
                  <a:pt x="852" y="1046"/>
                </a:lnTo>
                <a:lnTo>
                  <a:pt x="633" y="1168"/>
                </a:lnTo>
                <a:lnTo>
                  <a:pt x="438" y="1290"/>
                </a:lnTo>
                <a:lnTo>
                  <a:pt x="292" y="1436"/>
                </a:lnTo>
                <a:lnTo>
                  <a:pt x="195" y="1606"/>
                </a:lnTo>
                <a:lnTo>
                  <a:pt x="171" y="1703"/>
                </a:lnTo>
                <a:lnTo>
                  <a:pt x="195" y="1801"/>
                </a:lnTo>
                <a:lnTo>
                  <a:pt x="122" y="2093"/>
                </a:lnTo>
                <a:lnTo>
                  <a:pt x="73" y="2409"/>
                </a:lnTo>
                <a:lnTo>
                  <a:pt x="49" y="2725"/>
                </a:lnTo>
                <a:lnTo>
                  <a:pt x="49" y="3066"/>
                </a:lnTo>
                <a:lnTo>
                  <a:pt x="73" y="3699"/>
                </a:lnTo>
                <a:lnTo>
                  <a:pt x="98" y="4331"/>
                </a:lnTo>
                <a:lnTo>
                  <a:pt x="122" y="5183"/>
                </a:lnTo>
                <a:lnTo>
                  <a:pt x="122" y="6034"/>
                </a:lnTo>
                <a:lnTo>
                  <a:pt x="98" y="6886"/>
                </a:lnTo>
                <a:lnTo>
                  <a:pt x="25" y="7738"/>
                </a:lnTo>
                <a:lnTo>
                  <a:pt x="0" y="8468"/>
                </a:lnTo>
                <a:lnTo>
                  <a:pt x="0" y="9198"/>
                </a:lnTo>
                <a:lnTo>
                  <a:pt x="0" y="9928"/>
                </a:lnTo>
                <a:lnTo>
                  <a:pt x="49" y="10633"/>
                </a:lnTo>
                <a:lnTo>
                  <a:pt x="122" y="11680"/>
                </a:lnTo>
                <a:lnTo>
                  <a:pt x="122" y="12045"/>
                </a:lnTo>
                <a:lnTo>
                  <a:pt x="122" y="12166"/>
                </a:lnTo>
                <a:lnTo>
                  <a:pt x="171" y="12264"/>
                </a:lnTo>
                <a:lnTo>
                  <a:pt x="195" y="12337"/>
                </a:lnTo>
                <a:lnTo>
                  <a:pt x="292" y="12385"/>
                </a:lnTo>
                <a:lnTo>
                  <a:pt x="341" y="12410"/>
                </a:lnTo>
                <a:lnTo>
                  <a:pt x="365" y="12507"/>
                </a:lnTo>
                <a:lnTo>
                  <a:pt x="414" y="12580"/>
                </a:lnTo>
                <a:lnTo>
                  <a:pt x="487" y="12629"/>
                </a:lnTo>
                <a:lnTo>
                  <a:pt x="584" y="12629"/>
                </a:lnTo>
                <a:lnTo>
                  <a:pt x="803" y="12580"/>
                </a:lnTo>
                <a:lnTo>
                  <a:pt x="803" y="12896"/>
                </a:lnTo>
                <a:lnTo>
                  <a:pt x="803" y="13188"/>
                </a:lnTo>
                <a:lnTo>
                  <a:pt x="828" y="13334"/>
                </a:lnTo>
                <a:lnTo>
                  <a:pt x="876" y="13480"/>
                </a:lnTo>
                <a:lnTo>
                  <a:pt x="925" y="13529"/>
                </a:lnTo>
                <a:lnTo>
                  <a:pt x="998" y="13578"/>
                </a:lnTo>
                <a:lnTo>
                  <a:pt x="1144" y="13578"/>
                </a:lnTo>
                <a:lnTo>
                  <a:pt x="1217" y="13553"/>
                </a:lnTo>
                <a:lnTo>
                  <a:pt x="1241" y="13529"/>
                </a:lnTo>
                <a:lnTo>
                  <a:pt x="1363" y="13529"/>
                </a:lnTo>
                <a:lnTo>
                  <a:pt x="1485" y="13505"/>
                </a:lnTo>
                <a:lnTo>
                  <a:pt x="1704" y="13432"/>
                </a:lnTo>
                <a:lnTo>
                  <a:pt x="2142" y="13310"/>
                </a:lnTo>
                <a:lnTo>
                  <a:pt x="2604" y="13213"/>
                </a:lnTo>
                <a:lnTo>
                  <a:pt x="3188" y="13140"/>
                </a:lnTo>
                <a:lnTo>
                  <a:pt x="3772" y="13091"/>
                </a:lnTo>
                <a:lnTo>
                  <a:pt x="4356" y="13067"/>
                </a:lnTo>
                <a:lnTo>
                  <a:pt x="4940" y="13091"/>
                </a:lnTo>
                <a:lnTo>
                  <a:pt x="5402" y="13115"/>
                </a:lnTo>
                <a:lnTo>
                  <a:pt x="5937" y="13164"/>
                </a:lnTo>
                <a:lnTo>
                  <a:pt x="6473" y="13261"/>
                </a:lnTo>
                <a:lnTo>
                  <a:pt x="6740" y="13334"/>
                </a:lnTo>
                <a:lnTo>
                  <a:pt x="7008" y="13407"/>
                </a:lnTo>
                <a:lnTo>
                  <a:pt x="7251" y="13505"/>
                </a:lnTo>
                <a:lnTo>
                  <a:pt x="7495" y="13626"/>
                </a:lnTo>
                <a:lnTo>
                  <a:pt x="7714" y="13772"/>
                </a:lnTo>
                <a:lnTo>
                  <a:pt x="7908" y="13918"/>
                </a:lnTo>
                <a:lnTo>
                  <a:pt x="8079" y="14088"/>
                </a:lnTo>
                <a:lnTo>
                  <a:pt x="8225" y="14307"/>
                </a:lnTo>
                <a:lnTo>
                  <a:pt x="8322" y="14526"/>
                </a:lnTo>
                <a:lnTo>
                  <a:pt x="8371" y="14794"/>
                </a:lnTo>
                <a:lnTo>
                  <a:pt x="8419" y="14891"/>
                </a:lnTo>
                <a:lnTo>
                  <a:pt x="8468" y="14940"/>
                </a:lnTo>
                <a:lnTo>
                  <a:pt x="8565" y="14964"/>
                </a:lnTo>
                <a:lnTo>
                  <a:pt x="8638" y="14964"/>
                </a:lnTo>
                <a:lnTo>
                  <a:pt x="8736" y="14916"/>
                </a:lnTo>
                <a:lnTo>
                  <a:pt x="8809" y="14843"/>
                </a:lnTo>
                <a:lnTo>
                  <a:pt x="8857" y="14770"/>
                </a:lnTo>
                <a:lnTo>
                  <a:pt x="8857" y="14648"/>
                </a:lnTo>
                <a:lnTo>
                  <a:pt x="8833" y="14599"/>
                </a:lnTo>
                <a:lnTo>
                  <a:pt x="9052" y="14332"/>
                </a:lnTo>
                <a:lnTo>
                  <a:pt x="9247" y="14113"/>
                </a:lnTo>
                <a:lnTo>
                  <a:pt x="9514" y="13943"/>
                </a:lnTo>
                <a:lnTo>
                  <a:pt x="9806" y="13772"/>
                </a:lnTo>
                <a:lnTo>
                  <a:pt x="10220" y="13602"/>
                </a:lnTo>
                <a:lnTo>
                  <a:pt x="10658" y="13456"/>
                </a:lnTo>
                <a:lnTo>
                  <a:pt x="11096" y="13334"/>
                </a:lnTo>
                <a:lnTo>
                  <a:pt x="11534" y="13261"/>
                </a:lnTo>
                <a:lnTo>
                  <a:pt x="12045" y="13188"/>
                </a:lnTo>
                <a:lnTo>
                  <a:pt x="12580" y="13140"/>
                </a:lnTo>
                <a:lnTo>
                  <a:pt x="13626" y="13091"/>
                </a:lnTo>
                <a:lnTo>
                  <a:pt x="13967" y="13091"/>
                </a:lnTo>
                <a:lnTo>
                  <a:pt x="14308" y="13115"/>
                </a:lnTo>
                <a:lnTo>
                  <a:pt x="14648" y="13140"/>
                </a:lnTo>
                <a:lnTo>
                  <a:pt x="14965" y="13188"/>
                </a:lnTo>
                <a:lnTo>
                  <a:pt x="15305" y="13261"/>
                </a:lnTo>
                <a:lnTo>
                  <a:pt x="15622" y="13359"/>
                </a:lnTo>
                <a:lnTo>
                  <a:pt x="15938" y="13480"/>
                </a:lnTo>
                <a:lnTo>
                  <a:pt x="16254" y="13651"/>
                </a:lnTo>
                <a:lnTo>
                  <a:pt x="16303" y="13675"/>
                </a:lnTo>
                <a:lnTo>
                  <a:pt x="16376" y="13675"/>
                </a:lnTo>
                <a:lnTo>
                  <a:pt x="16425" y="13651"/>
                </a:lnTo>
                <a:lnTo>
                  <a:pt x="16473" y="13626"/>
                </a:lnTo>
                <a:lnTo>
                  <a:pt x="16522" y="13578"/>
                </a:lnTo>
                <a:lnTo>
                  <a:pt x="16546" y="13529"/>
                </a:lnTo>
                <a:lnTo>
                  <a:pt x="16571" y="13456"/>
                </a:lnTo>
                <a:lnTo>
                  <a:pt x="16571" y="13407"/>
                </a:lnTo>
                <a:lnTo>
                  <a:pt x="16595" y="13310"/>
                </a:lnTo>
                <a:lnTo>
                  <a:pt x="16595" y="12921"/>
                </a:lnTo>
                <a:lnTo>
                  <a:pt x="16571" y="12531"/>
                </a:lnTo>
                <a:lnTo>
                  <a:pt x="16765" y="12556"/>
                </a:lnTo>
                <a:lnTo>
                  <a:pt x="16911" y="12556"/>
                </a:lnTo>
                <a:lnTo>
                  <a:pt x="17082" y="12531"/>
                </a:lnTo>
                <a:lnTo>
                  <a:pt x="17228" y="12483"/>
                </a:lnTo>
                <a:lnTo>
                  <a:pt x="17301" y="12458"/>
                </a:lnTo>
                <a:lnTo>
                  <a:pt x="17325" y="12410"/>
                </a:lnTo>
                <a:lnTo>
                  <a:pt x="17374" y="12361"/>
                </a:lnTo>
                <a:lnTo>
                  <a:pt x="17374" y="12312"/>
                </a:lnTo>
                <a:lnTo>
                  <a:pt x="17398" y="12264"/>
                </a:lnTo>
                <a:lnTo>
                  <a:pt x="17374" y="12191"/>
                </a:lnTo>
                <a:lnTo>
                  <a:pt x="17349" y="12142"/>
                </a:lnTo>
                <a:lnTo>
                  <a:pt x="17301" y="12118"/>
                </a:lnTo>
                <a:lnTo>
                  <a:pt x="17325" y="11972"/>
                </a:lnTo>
                <a:lnTo>
                  <a:pt x="17349" y="11826"/>
                </a:lnTo>
                <a:lnTo>
                  <a:pt x="17349" y="11558"/>
                </a:lnTo>
                <a:lnTo>
                  <a:pt x="17325" y="10998"/>
                </a:lnTo>
                <a:lnTo>
                  <a:pt x="17301" y="8881"/>
                </a:lnTo>
                <a:lnTo>
                  <a:pt x="17301" y="7178"/>
                </a:lnTo>
                <a:lnTo>
                  <a:pt x="17301" y="6326"/>
                </a:lnTo>
                <a:lnTo>
                  <a:pt x="17349" y="5475"/>
                </a:lnTo>
                <a:lnTo>
                  <a:pt x="17374" y="4380"/>
                </a:lnTo>
                <a:lnTo>
                  <a:pt x="17374" y="3820"/>
                </a:lnTo>
                <a:lnTo>
                  <a:pt x="17374" y="3285"/>
                </a:lnTo>
                <a:lnTo>
                  <a:pt x="17349" y="2920"/>
                </a:lnTo>
                <a:lnTo>
                  <a:pt x="17325" y="2531"/>
                </a:lnTo>
                <a:lnTo>
                  <a:pt x="17301" y="2336"/>
                </a:lnTo>
                <a:lnTo>
                  <a:pt x="17276" y="2141"/>
                </a:lnTo>
                <a:lnTo>
                  <a:pt x="17228" y="1971"/>
                </a:lnTo>
                <a:lnTo>
                  <a:pt x="17130" y="1801"/>
                </a:lnTo>
                <a:lnTo>
                  <a:pt x="17179" y="1728"/>
                </a:lnTo>
                <a:lnTo>
                  <a:pt x="17203" y="1630"/>
                </a:lnTo>
                <a:lnTo>
                  <a:pt x="17203" y="1557"/>
                </a:lnTo>
                <a:lnTo>
                  <a:pt x="17155" y="1460"/>
                </a:lnTo>
                <a:lnTo>
                  <a:pt x="16911" y="1217"/>
                </a:lnTo>
                <a:lnTo>
                  <a:pt x="16644" y="998"/>
                </a:lnTo>
                <a:lnTo>
                  <a:pt x="16352" y="803"/>
                </a:lnTo>
                <a:lnTo>
                  <a:pt x="16035" y="633"/>
                </a:lnTo>
                <a:lnTo>
                  <a:pt x="15719" y="487"/>
                </a:lnTo>
                <a:lnTo>
                  <a:pt x="15378" y="365"/>
                </a:lnTo>
                <a:lnTo>
                  <a:pt x="15038" y="268"/>
                </a:lnTo>
                <a:lnTo>
                  <a:pt x="14697" y="195"/>
                </a:lnTo>
                <a:lnTo>
                  <a:pt x="14356" y="146"/>
                </a:lnTo>
                <a:lnTo>
                  <a:pt x="14016" y="97"/>
                </a:lnTo>
                <a:lnTo>
                  <a:pt x="13626" y="49"/>
                </a:lnTo>
                <a:lnTo>
                  <a:pt x="13261" y="24"/>
                </a:lnTo>
                <a:lnTo>
                  <a:pt x="12896" y="24"/>
                </a:lnTo>
                <a:lnTo>
                  <a:pt x="12531" y="49"/>
                </a:lnTo>
                <a:lnTo>
                  <a:pt x="12166" y="97"/>
                </a:lnTo>
                <a:lnTo>
                  <a:pt x="11826" y="170"/>
                </a:lnTo>
                <a:lnTo>
                  <a:pt x="11583" y="243"/>
                </a:lnTo>
                <a:lnTo>
                  <a:pt x="11339" y="316"/>
                </a:lnTo>
                <a:lnTo>
                  <a:pt x="10877" y="560"/>
                </a:lnTo>
                <a:lnTo>
                  <a:pt x="10415" y="803"/>
                </a:lnTo>
                <a:lnTo>
                  <a:pt x="9977" y="1046"/>
                </a:lnTo>
                <a:lnTo>
                  <a:pt x="9441" y="1338"/>
                </a:lnTo>
                <a:lnTo>
                  <a:pt x="9125" y="1509"/>
                </a:lnTo>
                <a:lnTo>
                  <a:pt x="8857" y="1703"/>
                </a:lnTo>
                <a:lnTo>
                  <a:pt x="8809" y="1679"/>
                </a:lnTo>
                <a:lnTo>
                  <a:pt x="8687" y="1679"/>
                </a:lnTo>
                <a:lnTo>
                  <a:pt x="8638" y="1728"/>
                </a:lnTo>
                <a:lnTo>
                  <a:pt x="8419" y="1460"/>
                </a:lnTo>
                <a:lnTo>
                  <a:pt x="8152" y="1217"/>
                </a:lnTo>
                <a:lnTo>
                  <a:pt x="7884" y="1022"/>
                </a:lnTo>
                <a:lnTo>
                  <a:pt x="7592" y="803"/>
                </a:lnTo>
                <a:lnTo>
                  <a:pt x="7276" y="633"/>
                </a:lnTo>
                <a:lnTo>
                  <a:pt x="6959" y="487"/>
                </a:lnTo>
                <a:lnTo>
                  <a:pt x="6643" y="341"/>
                </a:lnTo>
                <a:lnTo>
                  <a:pt x="6302" y="243"/>
                </a:lnTo>
                <a:lnTo>
                  <a:pt x="5962" y="146"/>
                </a:lnTo>
                <a:lnTo>
                  <a:pt x="5597" y="73"/>
                </a:lnTo>
                <a:lnTo>
                  <a:pt x="5256" y="24"/>
                </a:lnTo>
                <a:lnTo>
                  <a:pt x="48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25612" y="5107446"/>
            <a:ext cx="609600" cy="609600"/>
          </a:xfrm>
          <a:prstGeom prst="rect">
            <a:avLst/>
          </a:prstGeom>
        </p:spPr>
      </p:pic>
    </p:spTree>
    <p:extLst>
      <p:ext uri="{BB962C8B-B14F-4D97-AF65-F5344CB8AC3E}">
        <p14:creationId xmlns:p14="http://schemas.microsoft.com/office/powerpoint/2010/main" val="3438646203"/>
      </p:ext>
    </p:extLst>
  </p:cSld>
  <p:clrMapOvr>
    <a:masterClrMapping/>
  </p:clrMapOvr>
  <mc:AlternateContent xmlns:mc="http://schemas.openxmlformats.org/markup-compatibility/2006" xmlns:p14="http://schemas.microsoft.com/office/powerpoint/2010/main">
    <mc:Choice Requires="p14">
      <p:transition spd="slow" p14:dur="2000" advTm="292544"/>
    </mc:Choice>
    <mc:Fallback xmlns="">
      <p:transition spd="slow" advTm="292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a:extLst>
              <a:ext uri="{FF2B5EF4-FFF2-40B4-BE49-F238E27FC236}">
                <a16:creationId xmlns="" xmlns:a16="http://schemas.microsoft.com/office/drawing/2014/main" id="{82F27A4C-13BE-41F0-B256-8AEE9A14F7F8}"/>
              </a:ext>
            </a:extLst>
          </p:cNvPr>
          <p:cNvSpPr/>
          <p:nvPr/>
        </p:nvSpPr>
        <p:spPr>
          <a:xfrm>
            <a:off x="8941890" y="12978"/>
            <a:ext cx="321361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شكل حر: شكل 22">
            <a:extLst>
              <a:ext uri="{FF2B5EF4-FFF2-40B4-BE49-F238E27FC236}">
                <a16:creationId xmlns="" xmlns:a16="http://schemas.microsoft.com/office/drawing/2014/main" id="{0A7A8B4E-BB9E-4165-966C-0926BE6935BA}"/>
              </a:ext>
            </a:extLst>
          </p:cNvPr>
          <p:cNvSpPr/>
          <p:nvPr/>
        </p:nvSpPr>
        <p:spPr>
          <a:xfrm rot="16200000">
            <a:off x="6192283" y="1997283"/>
            <a:ext cx="2416491" cy="2908075"/>
          </a:xfrm>
          <a:custGeom>
            <a:avLst/>
            <a:gdLst>
              <a:gd name="connsiteX0" fmla="*/ 2430823 w 2430823"/>
              <a:gd name="connsiteY0" fmla="*/ 3301200 h 3301200"/>
              <a:gd name="connsiteX1" fmla="*/ 0 w 2430823"/>
              <a:gd name="connsiteY1" fmla="*/ 3301200 h 3301200"/>
              <a:gd name="connsiteX2" fmla="*/ 843467 w 2430823"/>
              <a:gd name="connsiteY2" fmla="*/ 0 h 3301200"/>
              <a:gd name="connsiteX3" fmla="*/ 1587357 w 2430823"/>
              <a:gd name="connsiteY3" fmla="*/ 0 h 3301200"/>
              <a:gd name="connsiteX4" fmla="*/ 2430823 w 2430823"/>
              <a:gd name="connsiteY4" fmla="*/ 3301200 h 330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823" h="3301200">
                <a:moveTo>
                  <a:pt x="2430823" y="3301200"/>
                </a:moveTo>
                <a:lnTo>
                  <a:pt x="0" y="3301200"/>
                </a:lnTo>
                <a:lnTo>
                  <a:pt x="843467" y="0"/>
                </a:lnTo>
                <a:lnTo>
                  <a:pt x="1587357" y="0"/>
                </a:lnTo>
                <a:lnTo>
                  <a:pt x="2430823" y="33012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8" name="شكل حر: شكل 27">
            <a:extLst>
              <a:ext uri="{FF2B5EF4-FFF2-40B4-BE49-F238E27FC236}">
                <a16:creationId xmlns="" xmlns:a16="http://schemas.microsoft.com/office/drawing/2014/main" id="{3AE7F714-3101-4DD1-8C53-0D633D0BF00F}"/>
              </a:ext>
            </a:extLst>
          </p:cNvPr>
          <p:cNvSpPr/>
          <p:nvPr/>
        </p:nvSpPr>
        <p:spPr>
          <a:xfrm>
            <a:off x="9085406" y="12978"/>
            <a:ext cx="3070099" cy="6867336"/>
          </a:xfrm>
          <a:custGeom>
            <a:avLst/>
            <a:gdLst>
              <a:gd name="connsiteX0" fmla="*/ 0 w 2956264"/>
              <a:gd name="connsiteY0" fmla="*/ 0 h 5846956"/>
              <a:gd name="connsiteX1" fmla="*/ 741285 w 2956264"/>
              <a:gd name="connsiteY1" fmla="*/ 0 h 5846956"/>
              <a:gd name="connsiteX2" fmla="*/ 741285 w 2956264"/>
              <a:gd name="connsiteY2" fmla="*/ 85436 h 5846956"/>
              <a:gd name="connsiteX3" fmla="*/ 85436 w 2956264"/>
              <a:gd name="connsiteY3" fmla="*/ 85436 h 5846956"/>
              <a:gd name="connsiteX4" fmla="*/ 85436 w 2956264"/>
              <a:gd name="connsiteY4" fmla="*/ 5761520 h 5846956"/>
              <a:gd name="connsiteX5" fmla="*/ 2870828 w 2956264"/>
              <a:gd name="connsiteY5" fmla="*/ 5761520 h 5846956"/>
              <a:gd name="connsiteX6" fmla="*/ 2870828 w 2956264"/>
              <a:gd name="connsiteY6" fmla="*/ 85436 h 5846956"/>
              <a:gd name="connsiteX7" fmla="*/ 2214979 w 2956264"/>
              <a:gd name="connsiteY7" fmla="*/ 85436 h 5846956"/>
              <a:gd name="connsiteX8" fmla="*/ 2214979 w 2956264"/>
              <a:gd name="connsiteY8" fmla="*/ 0 h 5846956"/>
              <a:gd name="connsiteX9" fmla="*/ 2956264 w 2956264"/>
              <a:gd name="connsiteY9" fmla="*/ 0 h 5846956"/>
              <a:gd name="connsiteX10" fmla="*/ 2956264 w 2956264"/>
              <a:gd name="connsiteY10" fmla="*/ 5846956 h 5846956"/>
              <a:gd name="connsiteX11" fmla="*/ 0 w 2956264"/>
              <a:gd name="connsiteY11" fmla="*/ 5846956 h 584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6264" h="5846956">
                <a:moveTo>
                  <a:pt x="0" y="0"/>
                </a:moveTo>
                <a:lnTo>
                  <a:pt x="741285" y="0"/>
                </a:lnTo>
                <a:lnTo>
                  <a:pt x="741285" y="85436"/>
                </a:lnTo>
                <a:lnTo>
                  <a:pt x="85436" y="85436"/>
                </a:lnTo>
                <a:lnTo>
                  <a:pt x="85436" y="5761520"/>
                </a:lnTo>
                <a:lnTo>
                  <a:pt x="2870828" y="5761520"/>
                </a:lnTo>
                <a:lnTo>
                  <a:pt x="2870828" y="85436"/>
                </a:lnTo>
                <a:lnTo>
                  <a:pt x="2214979" y="85436"/>
                </a:lnTo>
                <a:lnTo>
                  <a:pt x="2214979" y="0"/>
                </a:lnTo>
                <a:lnTo>
                  <a:pt x="2956264" y="0"/>
                </a:lnTo>
                <a:lnTo>
                  <a:pt x="2956264" y="5846956"/>
                </a:lnTo>
                <a:lnTo>
                  <a:pt x="0" y="5846956"/>
                </a:lnTo>
                <a:close/>
              </a:path>
            </a:pathLst>
          </a:custGeom>
          <a:solidFill>
            <a:srgbClr val="DC36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chemeClr val="tx1"/>
              </a:solidFill>
            </a:endParaRPr>
          </a:p>
        </p:txBody>
      </p:sp>
      <p:sp>
        <p:nvSpPr>
          <p:cNvPr id="31" name="مربع نص 30">
            <a:extLst>
              <a:ext uri="{FF2B5EF4-FFF2-40B4-BE49-F238E27FC236}">
                <a16:creationId xmlns="" xmlns:a16="http://schemas.microsoft.com/office/drawing/2014/main" id="{0C1BCE44-1C6A-4061-A5FC-37D6A020DCFC}"/>
              </a:ext>
            </a:extLst>
          </p:cNvPr>
          <p:cNvSpPr txBox="1"/>
          <p:nvPr/>
        </p:nvSpPr>
        <p:spPr>
          <a:xfrm>
            <a:off x="9285593" y="78625"/>
            <a:ext cx="2405849" cy="646331"/>
          </a:xfrm>
          <a:prstGeom prst="rect">
            <a:avLst/>
          </a:prstGeom>
          <a:noFill/>
        </p:spPr>
        <p:txBody>
          <a:bodyPr wrap="square" rtlCol="0">
            <a:spAutoFit/>
          </a:bodyPr>
          <a:lstStyle/>
          <a:p>
            <a:pPr algn="ctr"/>
            <a:r>
              <a:rPr lang="ar-DZ" b="1" dirty="0" smtClean="0">
                <a:solidFill>
                  <a:schemeClr val="bg1"/>
                </a:solidFill>
                <a:latin typeface="Arial" panose="020B0604020202020204" pitchFamily="34" charset="0"/>
                <a:cs typeface="Arial" panose="020B0604020202020204" pitchFamily="34" charset="0"/>
              </a:rPr>
              <a:t>معيار رقم 09:الإجارة </a:t>
            </a:r>
            <a:r>
              <a:rPr lang="ar-DZ" b="1" dirty="0">
                <a:solidFill>
                  <a:schemeClr val="bg1"/>
                </a:solidFill>
                <a:latin typeface="Arial" panose="020B0604020202020204" pitchFamily="34" charset="0"/>
                <a:cs typeface="Arial" panose="020B0604020202020204" pitchFamily="34" charset="0"/>
              </a:rPr>
              <a:t>والإجارة المنتهية بالتمليك</a:t>
            </a:r>
            <a:endParaRPr lang="fr-FR" b="1" dirty="0">
              <a:solidFill>
                <a:schemeClr val="bg1"/>
              </a:solidFill>
              <a:latin typeface="Arial" panose="020B0604020202020204" pitchFamily="34" charset="0"/>
              <a:cs typeface="Arial" panose="020B0604020202020204" pitchFamily="34" charset="0"/>
            </a:endParaRPr>
          </a:p>
        </p:txBody>
      </p:sp>
      <p:grpSp>
        <p:nvGrpSpPr>
          <p:cNvPr id="37" name="مجموعة 36">
            <a:extLst>
              <a:ext uri="{FF2B5EF4-FFF2-40B4-BE49-F238E27FC236}">
                <a16:creationId xmlns="" xmlns:a16="http://schemas.microsoft.com/office/drawing/2014/main" id="{28E982B9-54D8-4EC2-884A-05E4D48F5D20}"/>
              </a:ext>
            </a:extLst>
          </p:cNvPr>
          <p:cNvGrpSpPr/>
          <p:nvPr/>
        </p:nvGrpSpPr>
        <p:grpSpPr>
          <a:xfrm>
            <a:off x="9360454" y="633887"/>
            <a:ext cx="2376485" cy="516358"/>
            <a:chOff x="7046137" y="2254205"/>
            <a:chExt cx="2376485" cy="516358"/>
          </a:xfrm>
        </p:grpSpPr>
        <p:cxnSp>
          <p:nvCxnSpPr>
            <p:cNvPr id="33" name="رابط مستقيم 32">
              <a:extLst>
                <a:ext uri="{FF2B5EF4-FFF2-40B4-BE49-F238E27FC236}">
                  <a16:creationId xmlns="" xmlns:a16="http://schemas.microsoft.com/office/drawing/2014/main" id="{E24C081F-DD76-47B0-90F3-42281129AC8D}"/>
                </a:ext>
              </a:extLst>
            </p:cNvPr>
            <p:cNvCxnSpPr/>
            <p:nvPr/>
          </p:nvCxnSpPr>
          <p:spPr>
            <a:xfrm>
              <a:off x="7046137" y="2512384"/>
              <a:ext cx="764681"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رابط مستقيم 33">
              <a:extLst>
                <a:ext uri="{FF2B5EF4-FFF2-40B4-BE49-F238E27FC236}">
                  <a16:creationId xmlns="" xmlns:a16="http://schemas.microsoft.com/office/drawing/2014/main" id="{1996FF2C-F4BD-4D81-BDF0-EB41C8C4A186}"/>
                </a:ext>
              </a:extLst>
            </p:cNvPr>
            <p:cNvCxnSpPr/>
            <p:nvPr/>
          </p:nvCxnSpPr>
          <p:spPr>
            <a:xfrm>
              <a:off x="8657941" y="2513867"/>
              <a:ext cx="764681"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6" name="رسم 35" descr="إكليل من الزهور">
              <a:extLst>
                <a:ext uri="{FF2B5EF4-FFF2-40B4-BE49-F238E27FC236}">
                  <a16:creationId xmlns="" xmlns:a16="http://schemas.microsoft.com/office/drawing/2014/main" id="{3A909E2C-2F14-4801-9AC9-26224E1663E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990882" y="2254205"/>
              <a:ext cx="516358" cy="516358"/>
            </a:xfrm>
            <a:prstGeom prst="rect">
              <a:avLst/>
            </a:prstGeom>
          </p:spPr>
        </p:pic>
      </p:grpSp>
      <p:sp>
        <p:nvSpPr>
          <p:cNvPr id="38" name="مربع نص 37">
            <a:extLst>
              <a:ext uri="{FF2B5EF4-FFF2-40B4-BE49-F238E27FC236}">
                <a16:creationId xmlns="" xmlns:a16="http://schemas.microsoft.com/office/drawing/2014/main" id="{62513423-A019-4F56-875A-203D4E011C4B}"/>
              </a:ext>
            </a:extLst>
          </p:cNvPr>
          <p:cNvSpPr txBox="1"/>
          <p:nvPr/>
        </p:nvSpPr>
        <p:spPr>
          <a:xfrm>
            <a:off x="9176661" y="892066"/>
            <a:ext cx="2908878" cy="6155531"/>
          </a:xfrm>
          <a:prstGeom prst="rect">
            <a:avLst/>
          </a:prstGeom>
          <a:noFill/>
        </p:spPr>
        <p:txBody>
          <a:bodyPr wrap="square" rtlCol="0">
            <a:spAutoFit/>
          </a:bodyPr>
          <a:lstStyle/>
          <a:p>
            <a:pPr algn="r" rtl="1"/>
            <a:r>
              <a:rPr lang="ar-DZ" sz="2000" u="sng" dirty="0" smtClean="0">
                <a:solidFill>
                  <a:schemeClr val="bg1"/>
                </a:solidFill>
                <a:latin typeface="ae_Sharjah" panose="02060603050605020204" pitchFamily="18" charset="-78"/>
                <a:cs typeface="ae_Sharjah" panose="02060603050605020204" pitchFamily="18" charset="-78"/>
              </a:rPr>
              <a:t>التقديم: </a:t>
            </a:r>
          </a:p>
          <a:p>
            <a:pPr algn="just" rtl="1"/>
            <a:r>
              <a:rPr lang="ar-DZ" sz="1200" b="1" dirty="0" smtClean="0">
                <a:latin typeface="Arial" panose="020B0604020202020204" pitchFamily="34" charset="0"/>
                <a:cs typeface="Arial" panose="020B0604020202020204" pitchFamily="34" charset="0"/>
              </a:rPr>
              <a:t>يهدف </a:t>
            </a:r>
            <a:r>
              <a:rPr lang="ar-DZ" sz="1200" b="1" dirty="0">
                <a:latin typeface="Arial" panose="020B0604020202020204" pitchFamily="34" charset="0"/>
                <a:cs typeface="Arial" panose="020B0604020202020204" pitchFamily="34" charset="0"/>
              </a:rPr>
              <a:t>هذا المعيار إلى بيان </a:t>
            </a:r>
            <a:r>
              <a:rPr lang="ar-DZ" sz="1200" b="1" dirty="0" smtClean="0">
                <a:latin typeface="Arial" panose="020B0604020202020204" pitchFamily="34" charset="0"/>
                <a:cs typeface="Arial" panose="020B0604020202020204" pitchFamily="34" charset="0"/>
              </a:rPr>
              <a:t>الأســس والأحكام </a:t>
            </a:r>
            <a:r>
              <a:rPr lang="ar-DZ" sz="1200" b="1" dirty="0">
                <a:latin typeface="Arial" panose="020B0604020202020204" pitchFamily="34" charset="0"/>
                <a:cs typeface="Arial" panose="020B0604020202020204" pitchFamily="34" charset="0"/>
              </a:rPr>
              <a:t>الشــرعية للإجارة </a:t>
            </a:r>
            <a:r>
              <a:rPr lang="ar-DZ" sz="1200" b="1" dirty="0" smtClean="0">
                <a:latin typeface="Arial" panose="020B0604020202020204" pitchFamily="34" charset="0"/>
                <a:cs typeface="Arial" panose="020B0604020202020204" pitchFamily="34" charset="0"/>
              </a:rPr>
              <a:t>والإجارة المنتهية </a:t>
            </a:r>
            <a:r>
              <a:rPr lang="ar-DZ" sz="1200" b="1" dirty="0">
                <a:latin typeface="Arial" panose="020B0604020202020204" pitchFamily="34" charset="0"/>
                <a:cs typeface="Arial" panose="020B0604020202020204" pitchFamily="34" charset="0"/>
              </a:rPr>
              <a:t>بالتمليك، ً بدءا من الوعد بالاستئجار - في حالة </a:t>
            </a:r>
            <a:r>
              <a:rPr lang="ar-DZ" sz="1200" b="1" dirty="0" smtClean="0">
                <a:latin typeface="Arial" panose="020B0604020202020204" pitchFamily="34" charset="0"/>
                <a:cs typeface="Arial" panose="020B0604020202020204" pitchFamily="34" charset="0"/>
              </a:rPr>
              <a:t>وجود وعد </a:t>
            </a:r>
            <a:r>
              <a:rPr lang="ar-DZ" sz="1200" b="1" dirty="0">
                <a:latin typeface="Arial" panose="020B0604020202020204" pitchFamily="34" charset="0"/>
                <a:cs typeface="Arial" panose="020B0604020202020204" pitchFamily="34" charset="0"/>
              </a:rPr>
              <a:t>- وانتهاء </a:t>
            </a:r>
            <a:r>
              <a:rPr lang="ar-DZ" sz="1200" b="1" dirty="0" smtClean="0">
                <a:latin typeface="Arial" panose="020B0604020202020204" pitchFamily="34" charset="0"/>
                <a:cs typeface="Arial" panose="020B0604020202020204" pitchFamily="34" charset="0"/>
              </a:rPr>
              <a:t>بإعادة العين </a:t>
            </a:r>
            <a:r>
              <a:rPr lang="ar-DZ" sz="1200" b="1" dirty="0">
                <a:latin typeface="Arial" panose="020B0604020202020204" pitchFamily="34" charset="0"/>
                <a:cs typeface="Arial" panose="020B0604020202020204" pitchFamily="34" charset="0"/>
              </a:rPr>
              <a:t>المؤجرة في الإجارة التشــغيلية، أو تمليكها في الإجارة المنتهية </a:t>
            </a:r>
            <a:r>
              <a:rPr lang="ar-DZ" sz="1200" b="1" dirty="0" smtClean="0">
                <a:latin typeface="Arial" panose="020B0604020202020204" pitchFamily="34" charset="0"/>
                <a:cs typeface="Arial" panose="020B0604020202020204" pitchFamily="34" charset="0"/>
              </a:rPr>
              <a:t>بالتمليك في</a:t>
            </a: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نهاية </a:t>
            </a:r>
            <a:r>
              <a:rPr lang="ar-DZ" sz="1200" b="1" dirty="0">
                <a:latin typeface="Arial" panose="020B0604020202020204" pitchFamily="34" charset="0"/>
                <a:cs typeface="Arial" panose="020B0604020202020204" pitchFamily="34" charset="0"/>
              </a:rPr>
              <a:t>مدة الإجارة أو خلالها، كما يهدف ً أيضا إلى بيان الضوابط الشــرعية التي </a:t>
            </a:r>
            <a:r>
              <a:rPr lang="ar-DZ" sz="1200" b="1" dirty="0" smtClean="0">
                <a:latin typeface="Arial" panose="020B0604020202020204" pitchFamily="34" charset="0"/>
                <a:cs typeface="Arial" panose="020B0604020202020204" pitchFamily="34" charset="0"/>
              </a:rPr>
              <a:t>يجب</a:t>
            </a: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مراعاتها </a:t>
            </a:r>
            <a:r>
              <a:rPr lang="ar-DZ" sz="1200" b="1" dirty="0">
                <a:latin typeface="Arial" panose="020B0604020202020204" pitchFamily="34" charset="0"/>
                <a:cs typeface="Arial" panose="020B0604020202020204" pitchFamily="34" charset="0"/>
              </a:rPr>
              <a:t>من قبل المؤسسات المالية الإسلامية </a:t>
            </a:r>
            <a:r>
              <a:rPr lang="ar-DZ" sz="1200" b="1" dirty="0" smtClean="0">
                <a:latin typeface="Arial" panose="020B0604020202020204" pitchFamily="34" charset="0"/>
                <a:cs typeface="Arial" panose="020B0604020202020204" pitchFamily="34" charset="0"/>
              </a:rPr>
              <a:t>(المؤسسة/المؤسسات),</a:t>
            </a:r>
          </a:p>
          <a:p>
            <a:pPr algn="just" rtl="1"/>
            <a:r>
              <a:rPr lang="ar-DZ" sz="1400" b="1" u="sng" dirty="0">
                <a:solidFill>
                  <a:schemeClr val="bg1"/>
                </a:solidFill>
                <a:latin typeface="Arial" panose="020B0604020202020204" pitchFamily="34" charset="0"/>
                <a:cs typeface="Arial" panose="020B0604020202020204" pitchFamily="34" charset="0"/>
              </a:rPr>
              <a:t>نطاق </a:t>
            </a:r>
            <a:r>
              <a:rPr lang="ar-DZ" sz="1400" b="1" u="sng" dirty="0" smtClean="0">
                <a:solidFill>
                  <a:schemeClr val="bg1"/>
                </a:solidFill>
                <a:latin typeface="Arial" panose="020B0604020202020204" pitchFamily="34" charset="0"/>
                <a:cs typeface="Arial" panose="020B0604020202020204" pitchFamily="34" charset="0"/>
              </a:rPr>
              <a:t>المعيار:</a:t>
            </a:r>
            <a:endParaRPr lang="ar-DZ" sz="1200" b="1" dirty="0">
              <a:latin typeface="Arial" panose="020B0604020202020204" pitchFamily="34" charset="0"/>
              <a:cs typeface="Arial" panose="020B0604020202020204" pitchFamily="34" charset="0"/>
            </a:endParaRPr>
          </a:p>
          <a:p>
            <a:pPr algn="just" rtl="1"/>
            <a:r>
              <a:rPr lang="ar-DZ" sz="1200" b="1" dirty="0" smtClean="0">
                <a:latin typeface="Arial" panose="020B0604020202020204" pitchFamily="34" charset="0"/>
                <a:cs typeface="Arial" panose="020B0604020202020204" pitchFamily="34" charset="0"/>
              </a:rPr>
              <a:t>يتناول </a:t>
            </a:r>
            <a:r>
              <a:rPr lang="ar-DZ" sz="1200" b="1" dirty="0">
                <a:latin typeface="Arial" panose="020B0604020202020204" pitchFamily="34" charset="0"/>
                <a:cs typeface="Arial" panose="020B0604020202020204" pitchFamily="34" charset="0"/>
              </a:rPr>
              <a:t>هــذا المعيار إجارة الأعيان إجارة تشــغيلية </a:t>
            </a:r>
            <a:r>
              <a:rPr lang="ar-DZ" sz="1200" b="1" dirty="0" smtClean="0">
                <a:latin typeface="Arial" panose="020B0604020202020204" pitchFamily="34" charset="0"/>
                <a:cs typeface="Arial" panose="020B0604020202020204" pitchFamily="34" charset="0"/>
              </a:rPr>
              <a:t>أو إجارة </a:t>
            </a:r>
            <a:r>
              <a:rPr lang="ar-DZ" sz="1200" b="1" dirty="0">
                <a:latin typeface="Arial" panose="020B0604020202020204" pitchFamily="34" charset="0"/>
                <a:cs typeface="Arial" panose="020B0604020202020204" pitchFamily="34" charset="0"/>
              </a:rPr>
              <a:t>منتهية </a:t>
            </a:r>
            <a:r>
              <a:rPr lang="ar-DZ" sz="1200" b="1" dirty="0" smtClean="0">
                <a:latin typeface="Arial" panose="020B0604020202020204" pitchFamily="34" charset="0"/>
                <a:cs typeface="Arial" panose="020B0604020202020204" pitchFamily="34" charset="0"/>
              </a:rPr>
              <a:t>بالتمليك، سواء </a:t>
            </a:r>
            <a:r>
              <a:rPr lang="ar-DZ" sz="1200" b="1" dirty="0">
                <a:latin typeface="Arial" panose="020B0604020202020204" pitchFamily="34" charset="0"/>
                <a:cs typeface="Arial" panose="020B0604020202020204" pitchFamily="34" charset="0"/>
              </a:rPr>
              <a:t>كانت المؤسسة مؤجرة أم </a:t>
            </a:r>
            <a:r>
              <a:rPr lang="ar-DZ" sz="1200" b="1" dirty="0" smtClean="0">
                <a:latin typeface="Arial" panose="020B0604020202020204" pitchFamily="34" charset="0"/>
                <a:cs typeface="Arial" panose="020B0604020202020204" pitchFamily="34" charset="0"/>
              </a:rPr>
              <a:t>مستأجرة. ولا </a:t>
            </a:r>
            <a:r>
              <a:rPr lang="ar-DZ" sz="1200" b="1" dirty="0">
                <a:latin typeface="Arial" panose="020B0604020202020204" pitchFamily="34" charset="0"/>
                <a:cs typeface="Arial" panose="020B0604020202020204" pitchFamily="34" charset="0"/>
              </a:rPr>
              <a:t>يتناول صكوك الإجارة لأنها </a:t>
            </a:r>
            <a:r>
              <a:rPr lang="ar-DZ" sz="1200" b="1" dirty="0" smtClean="0">
                <a:latin typeface="Arial" panose="020B0604020202020204" pitchFamily="34" charset="0"/>
                <a:cs typeface="Arial" panose="020B0604020202020204" pitchFamily="34" charset="0"/>
              </a:rPr>
              <a:t>ضمن معيار </a:t>
            </a:r>
            <a:r>
              <a:rPr lang="ar-DZ" sz="1200" b="1" dirty="0">
                <a:latin typeface="Arial" panose="020B0604020202020204" pitchFamily="34" charset="0"/>
                <a:cs typeface="Arial" panose="020B0604020202020204" pitchFamily="34" charset="0"/>
              </a:rPr>
              <a:t>صكوك الاســتثمار، ولا </a:t>
            </a:r>
            <a:r>
              <a:rPr lang="ar-DZ" sz="1200" b="1" dirty="0" smtClean="0">
                <a:latin typeface="Arial" panose="020B0604020202020204" pitchFamily="34" charset="0"/>
                <a:cs typeface="Arial" panose="020B0604020202020204" pitchFamily="34" charset="0"/>
              </a:rPr>
              <a:t>إجارة الأشخاص (عقد العمل) </a:t>
            </a:r>
            <a:r>
              <a:rPr lang="ar-DZ" sz="1200" b="1" dirty="0">
                <a:latin typeface="Arial" panose="020B0604020202020204" pitchFamily="34" charset="0"/>
                <a:cs typeface="Arial" panose="020B0604020202020204" pitchFamily="34" charset="0"/>
              </a:rPr>
              <a:t>لأن لها ً معيارا </a:t>
            </a:r>
            <a:r>
              <a:rPr lang="ar-DZ" sz="1200" b="1" dirty="0" smtClean="0">
                <a:latin typeface="Arial" panose="020B0604020202020204" pitchFamily="34" charset="0"/>
                <a:cs typeface="Arial" panose="020B0604020202020204" pitchFamily="34" charset="0"/>
              </a:rPr>
              <a:t>خاصا بها,</a:t>
            </a:r>
          </a:p>
          <a:p>
            <a:pPr algn="just" rtl="1"/>
            <a:r>
              <a:rPr lang="ar-DZ" sz="1200" b="1" u="sng" dirty="0">
                <a:solidFill>
                  <a:schemeClr val="bg1"/>
                </a:solidFill>
                <a:latin typeface="Arial" panose="020B0604020202020204" pitchFamily="34" charset="0"/>
                <a:cs typeface="Arial" panose="020B0604020202020204" pitchFamily="34" charset="0"/>
              </a:rPr>
              <a:t>الوعد بالاستئجار </a:t>
            </a:r>
            <a:r>
              <a:rPr lang="ar-DZ" sz="1200" b="1" u="sng" dirty="0" smtClean="0">
                <a:solidFill>
                  <a:schemeClr val="bg1"/>
                </a:solidFill>
                <a:latin typeface="Arial" panose="020B0604020202020204" pitchFamily="34" charset="0"/>
                <a:cs typeface="Arial" panose="020B0604020202020204" pitchFamily="34" charset="0"/>
              </a:rPr>
              <a:t>:</a:t>
            </a:r>
          </a:p>
          <a:p>
            <a:pPr algn="just" rtl="1"/>
            <a:r>
              <a:rPr lang="ar-DZ" sz="1200" b="1" dirty="0">
                <a:latin typeface="Arial" panose="020B0604020202020204" pitchFamily="34" charset="0"/>
                <a:cs typeface="Arial" panose="020B0604020202020204" pitchFamily="34" charset="0"/>
              </a:rPr>
              <a:t>الأصل أن تقع الإجارة على عين أو منفعة </a:t>
            </a:r>
            <a:r>
              <a:rPr lang="ar-DZ" sz="1200" b="1" dirty="0" smtClean="0">
                <a:latin typeface="Arial" panose="020B0604020202020204" pitchFamily="34" charset="0"/>
                <a:cs typeface="Arial" panose="020B0604020202020204" pitchFamily="34" charset="0"/>
              </a:rPr>
              <a:t>مملوكة للمؤجر</a:t>
            </a:r>
            <a:r>
              <a:rPr lang="ar-DZ" sz="1200" b="1" dirty="0">
                <a:latin typeface="Arial" panose="020B0604020202020204" pitchFamily="34" charset="0"/>
                <a:cs typeface="Arial" panose="020B0604020202020204" pitchFamily="34" charset="0"/>
              </a:rPr>
              <a:t>، ويجوز </a:t>
            </a:r>
            <a:r>
              <a:rPr lang="ar-DZ" sz="1200" b="1" dirty="0" smtClean="0">
                <a:latin typeface="Arial" panose="020B0604020202020204" pitchFamily="34" charset="0"/>
                <a:cs typeface="Arial" panose="020B0604020202020204" pitchFamily="34" charset="0"/>
              </a:rPr>
              <a:t>أن يطلب </a:t>
            </a:r>
            <a:r>
              <a:rPr lang="ar-DZ" sz="1200" b="1" dirty="0">
                <a:latin typeface="Arial" panose="020B0604020202020204" pitchFamily="34" charset="0"/>
                <a:cs typeface="Arial" panose="020B0604020202020204" pitchFamily="34" charset="0"/>
              </a:rPr>
              <a:t>العميل من المؤسسة </a:t>
            </a:r>
            <a:r>
              <a:rPr lang="ar-DZ" sz="1200" b="1" dirty="0" smtClean="0">
                <a:latin typeface="Arial" panose="020B0604020202020204" pitchFamily="34" charset="0"/>
                <a:cs typeface="Arial" panose="020B0604020202020204" pitchFamily="34" charset="0"/>
              </a:rPr>
              <a:t>أن تشتري </a:t>
            </a:r>
            <a:r>
              <a:rPr lang="ar-DZ" sz="1200" b="1" dirty="0">
                <a:latin typeface="Arial" panose="020B0604020202020204" pitchFamily="34" charset="0"/>
                <a:cs typeface="Arial" panose="020B0604020202020204" pitchFamily="34" charset="0"/>
              </a:rPr>
              <a:t>العين أو تحصل على منفعة </a:t>
            </a:r>
            <a:r>
              <a:rPr lang="ar-DZ" sz="1200" b="1" dirty="0" smtClean="0">
                <a:latin typeface="Arial" panose="020B0604020202020204" pitchFamily="34" charset="0"/>
                <a:cs typeface="Arial" panose="020B0604020202020204" pitchFamily="34" charset="0"/>
              </a:rPr>
              <a:t>أحد الموجودات مما </a:t>
            </a:r>
            <a:r>
              <a:rPr lang="ar-DZ" sz="1200" b="1" dirty="0">
                <a:latin typeface="Arial" panose="020B0604020202020204" pitchFamily="34" charset="0"/>
                <a:cs typeface="Arial" panose="020B0604020202020204" pitchFamily="34" charset="0"/>
              </a:rPr>
              <a:t>يرغب العميل في استئجاره ويعد </a:t>
            </a:r>
            <a:r>
              <a:rPr lang="ar-DZ" sz="1200" b="1" dirty="0" smtClean="0">
                <a:latin typeface="Arial" panose="020B0604020202020204" pitchFamily="34" charset="0"/>
                <a:cs typeface="Arial" panose="020B0604020202020204" pitchFamily="34" charset="0"/>
              </a:rPr>
              <a:t>بذلك,</a:t>
            </a:r>
            <a:endParaRPr lang="ar-DZ" sz="1200" dirty="0" smtClean="0">
              <a:latin typeface="Arial" panose="020B0604020202020204" pitchFamily="34" charset="0"/>
              <a:cs typeface="Arial" panose="020B0604020202020204" pitchFamily="34" charset="0"/>
            </a:endParaRPr>
          </a:p>
          <a:p>
            <a:pPr algn="just" rtl="1"/>
            <a:r>
              <a:rPr lang="ar-DZ" sz="1200" b="1" dirty="0">
                <a:latin typeface="Arial" panose="020B0604020202020204" pitchFamily="34" charset="0"/>
                <a:cs typeface="Arial" panose="020B0604020202020204" pitchFamily="34" charset="0"/>
              </a:rPr>
              <a:t>الأصل أن تتم عملية التأجير من دون أن يســبقها </a:t>
            </a:r>
            <a:r>
              <a:rPr lang="ar-DZ" sz="1200" b="1" dirty="0" smtClean="0">
                <a:latin typeface="Arial" panose="020B0604020202020204" pitchFamily="34" charset="0"/>
                <a:cs typeface="Arial" panose="020B0604020202020204" pitchFamily="34" charset="0"/>
              </a:rPr>
              <a:t>تنظيم إطار </a:t>
            </a:r>
            <a:r>
              <a:rPr lang="ar-DZ" sz="1200" b="1" dirty="0">
                <a:latin typeface="Arial" panose="020B0604020202020204" pitchFamily="34" charset="0"/>
                <a:cs typeface="Arial" panose="020B0604020202020204" pitchFamily="34" charset="0"/>
              </a:rPr>
              <a:t>عام </a:t>
            </a:r>
            <a:r>
              <a:rPr lang="ar-DZ" sz="1200" b="1" dirty="0" smtClean="0">
                <a:latin typeface="Arial" panose="020B0604020202020204" pitchFamily="34" charset="0"/>
                <a:cs typeface="Arial" panose="020B0604020202020204" pitchFamily="34" charset="0"/>
              </a:rPr>
              <a:t>حيث يقع </a:t>
            </a:r>
            <a:r>
              <a:rPr lang="ar-DZ" sz="1200" b="1" dirty="0">
                <a:latin typeface="Arial" panose="020B0604020202020204" pitchFamily="34" charset="0"/>
                <a:cs typeface="Arial" panose="020B0604020202020204" pitchFamily="34" charset="0"/>
              </a:rPr>
              <a:t>إبرام الإجارة مباشــرة</a:t>
            </a:r>
            <a:r>
              <a:rPr lang="ar-DZ" sz="1200" b="1" dirty="0" smtClean="0">
                <a:latin typeface="Arial" panose="020B0604020202020204" pitchFamily="34" charset="0"/>
                <a:cs typeface="Arial" panose="020B0604020202020204" pitchFamily="34" charset="0"/>
              </a:rPr>
              <a:t>،</a:t>
            </a:r>
            <a:r>
              <a:rPr lang="ar-DZ" sz="1200" b="1" dirty="0">
                <a:latin typeface="Arial" panose="020B0604020202020204" pitchFamily="34" charset="0"/>
                <a:cs typeface="Arial" panose="020B0604020202020204" pitchFamily="34" charset="0"/>
              </a:rPr>
              <a:t> ويجوز تنظيم إطار عام للاتفاقية التي </a:t>
            </a:r>
            <a:r>
              <a:rPr lang="ar-DZ" sz="1200" b="1" dirty="0" smtClean="0">
                <a:latin typeface="Arial" panose="020B0604020202020204" pitchFamily="34" charset="0"/>
                <a:cs typeface="Arial" panose="020B0604020202020204" pitchFamily="34" charset="0"/>
              </a:rPr>
              <a:t>تنظم عمليات الإجــارة بين </a:t>
            </a:r>
            <a:r>
              <a:rPr lang="ar-DZ" sz="1200" b="1" dirty="0">
                <a:latin typeface="Arial" panose="020B0604020202020204" pitchFamily="34" charset="0"/>
                <a:cs typeface="Arial" panose="020B0604020202020204" pitchFamily="34" charset="0"/>
              </a:rPr>
              <a:t>المؤسســة والعميل متضمنة الشــروط </a:t>
            </a:r>
            <a:r>
              <a:rPr lang="ar-DZ" sz="1200" b="1" dirty="0" smtClean="0">
                <a:latin typeface="Arial" panose="020B0604020202020204" pitchFamily="34" charset="0"/>
                <a:cs typeface="Arial" panose="020B0604020202020204" pitchFamily="34" charset="0"/>
              </a:rPr>
              <a:t>العامة للتعامل </a:t>
            </a:r>
            <a:r>
              <a:rPr lang="ar-DZ" sz="1200" b="1" dirty="0">
                <a:latin typeface="Arial" panose="020B0604020202020204" pitchFamily="34" charset="0"/>
                <a:cs typeface="Arial" panose="020B0604020202020204" pitchFamily="34" charset="0"/>
              </a:rPr>
              <a:t>بين الطرفين، وفي هذه الحالة يجب أن </a:t>
            </a:r>
            <a:r>
              <a:rPr lang="ar-DZ" sz="1200" b="1" dirty="0" smtClean="0">
                <a:latin typeface="Arial" panose="020B0604020202020204" pitchFamily="34" charset="0"/>
                <a:cs typeface="Arial" panose="020B0604020202020204" pitchFamily="34" charset="0"/>
              </a:rPr>
              <a:t>يوجد عقد </a:t>
            </a:r>
            <a:r>
              <a:rPr lang="ar-DZ" sz="1200" b="1" dirty="0">
                <a:latin typeface="Arial" panose="020B0604020202020204" pitchFamily="34" charset="0"/>
                <a:cs typeface="Arial" panose="020B0604020202020204" pitchFamily="34" charset="0"/>
              </a:rPr>
              <a:t>إيجار </a:t>
            </a:r>
            <a:r>
              <a:rPr lang="ar-DZ" sz="1200" b="1" dirty="0" smtClean="0">
                <a:latin typeface="Arial" panose="020B0604020202020204" pitchFamily="34" charset="0"/>
                <a:cs typeface="Arial" panose="020B0604020202020204" pitchFamily="34" charset="0"/>
              </a:rPr>
              <a:t>خاص لكل </a:t>
            </a:r>
            <a:r>
              <a:rPr lang="ar-DZ" sz="1200" b="1" dirty="0">
                <a:latin typeface="Arial" panose="020B0604020202020204" pitchFamily="34" charset="0"/>
                <a:cs typeface="Arial" panose="020B0604020202020204" pitchFamily="34" charset="0"/>
              </a:rPr>
              <a:t>عملية في مستند مســتقل </a:t>
            </a:r>
            <a:r>
              <a:rPr lang="ar-DZ" sz="1200" b="1" dirty="0" smtClean="0">
                <a:latin typeface="Arial" panose="020B0604020202020204" pitchFamily="34" charset="0"/>
                <a:cs typeface="Arial" panose="020B0604020202020204" pitchFamily="34" charset="0"/>
              </a:rPr>
              <a:t>يوقع عليه </a:t>
            </a:r>
            <a:r>
              <a:rPr lang="ar-DZ" sz="1200" b="1" dirty="0">
                <a:latin typeface="Arial" panose="020B0604020202020204" pitchFamily="34" charset="0"/>
                <a:cs typeface="Arial" panose="020B0604020202020204" pitchFamily="34" charset="0"/>
              </a:rPr>
              <a:t>الطرفان، أو بتبادل </a:t>
            </a:r>
            <a:r>
              <a:rPr lang="ar-DZ" sz="1200" b="1" dirty="0" smtClean="0">
                <a:latin typeface="Arial" panose="020B0604020202020204" pitchFamily="34" charset="0"/>
                <a:cs typeface="Arial" panose="020B0604020202020204" pitchFamily="34" charset="0"/>
              </a:rPr>
              <a:t>إشعارين للإيجاب </a:t>
            </a:r>
            <a:r>
              <a:rPr lang="ar-DZ" sz="1200" b="1" dirty="0">
                <a:latin typeface="Arial" panose="020B0604020202020204" pitchFamily="34" charset="0"/>
                <a:cs typeface="Arial" panose="020B0604020202020204" pitchFamily="34" charset="0"/>
              </a:rPr>
              <a:t>والقبول </a:t>
            </a:r>
            <a:r>
              <a:rPr lang="ar-DZ" sz="1200" b="1" dirty="0" smtClean="0">
                <a:latin typeface="Arial" panose="020B0604020202020204" pitchFamily="34" charset="0"/>
                <a:cs typeface="Arial" panose="020B0604020202020204" pitchFamily="34" charset="0"/>
              </a:rPr>
              <a:t>مع الإحالة </a:t>
            </a:r>
            <a:r>
              <a:rPr lang="ar-DZ" sz="1200" b="1" dirty="0">
                <a:latin typeface="Arial" panose="020B0604020202020204" pitchFamily="34" charset="0"/>
                <a:cs typeface="Arial" panose="020B0604020202020204" pitchFamily="34" charset="0"/>
              </a:rPr>
              <a:t>إلى الشروط العامة المبينة في الإطار </a:t>
            </a:r>
            <a:r>
              <a:rPr lang="ar-DZ" sz="1200" b="1" dirty="0" smtClean="0">
                <a:latin typeface="Arial" panose="020B0604020202020204" pitchFamily="34" charset="0"/>
                <a:cs typeface="Arial" panose="020B0604020202020204" pitchFamily="34" charset="0"/>
              </a:rPr>
              <a:t>-</a:t>
            </a:r>
            <a:r>
              <a:rPr lang="ar-DZ" sz="1200" b="1" dirty="0">
                <a:latin typeface="Arial" panose="020B0604020202020204" pitchFamily="34" charset="0"/>
                <a:cs typeface="Arial" panose="020B0604020202020204" pitchFamily="34" charset="0"/>
              </a:rPr>
              <a:t>يجوز للمؤسسة أن تطلب من الواعد مبلغا محددا </a:t>
            </a:r>
            <a:r>
              <a:rPr lang="ar-DZ" sz="1200" b="1" dirty="0" smtClean="0">
                <a:latin typeface="Arial" panose="020B0604020202020204" pitchFamily="34" charset="0"/>
                <a:cs typeface="Arial" panose="020B0604020202020204" pitchFamily="34" charset="0"/>
              </a:rPr>
              <a:t>لضمان الجدية</a:t>
            </a:r>
            <a:r>
              <a:rPr lang="ar-DZ" sz="1200" b="1" dirty="0">
                <a:latin typeface="Arial" panose="020B0604020202020204" pitchFamily="34" charset="0"/>
                <a:cs typeface="Arial" panose="020B0604020202020204" pitchFamily="34" charset="0"/>
              </a:rPr>
              <a:t>، بشرط ألا يستقطع منه إلا مقدار الضرر وهو الفرق بين تكلفة العين و مجموع الأجرة الفعلية,</a:t>
            </a:r>
          </a:p>
          <a:p>
            <a:pPr algn="just" rtl="1"/>
            <a:endParaRPr lang="fr-FR" sz="1200" b="1" u="sng" dirty="0">
              <a:solidFill>
                <a:schemeClr val="bg1"/>
              </a:solidFill>
              <a:latin typeface="Arial" panose="020B0604020202020204" pitchFamily="34" charset="0"/>
              <a:cs typeface="Arial" panose="020B0604020202020204" pitchFamily="34" charset="0"/>
            </a:endParaRPr>
          </a:p>
        </p:txBody>
      </p:sp>
      <p:sp>
        <p:nvSpPr>
          <p:cNvPr id="39" name="مربع نص 38">
            <a:extLst>
              <a:ext uri="{FF2B5EF4-FFF2-40B4-BE49-F238E27FC236}">
                <a16:creationId xmlns="" xmlns:a16="http://schemas.microsoft.com/office/drawing/2014/main" id="{03668BBA-1361-4E77-B7C2-2BCC40FF0969}"/>
              </a:ext>
            </a:extLst>
          </p:cNvPr>
          <p:cNvSpPr txBox="1"/>
          <p:nvPr/>
        </p:nvSpPr>
        <p:spPr>
          <a:xfrm>
            <a:off x="5803349" y="2646321"/>
            <a:ext cx="2755919" cy="1815882"/>
          </a:xfrm>
          <a:prstGeom prst="rect">
            <a:avLst/>
          </a:prstGeom>
          <a:noFill/>
        </p:spPr>
        <p:txBody>
          <a:bodyPr wrap="square" rtlCol="0">
            <a:spAutoFit/>
          </a:bodyPr>
          <a:lstStyle/>
          <a:p>
            <a:pPr algn="r" rtl="1"/>
            <a:r>
              <a:rPr lang="ar-MA" sz="2800" dirty="0">
                <a:solidFill>
                  <a:srgbClr val="DC365B"/>
                </a:solidFill>
                <a:effectLst>
                  <a:outerShdw blurRad="38100" dist="38100" dir="2700000" algn="tl">
                    <a:srgbClr val="000000">
                      <a:alpha val="43137"/>
                    </a:srgbClr>
                  </a:outerShdw>
                </a:effectLst>
                <a:latin typeface="ae_Sharjah" panose="02060603050605020204" pitchFamily="18" charset="-78"/>
                <a:cs typeface="ae_Sharjah" panose="02060603050605020204" pitchFamily="18" charset="-78"/>
              </a:rPr>
              <a:t>مكان مخصص </a:t>
            </a:r>
          </a:p>
          <a:p>
            <a:pPr algn="r" rtl="1"/>
            <a:r>
              <a:rPr lang="ar-MA" sz="2800" dirty="0">
                <a:solidFill>
                  <a:srgbClr val="DC365B"/>
                </a:solidFill>
                <a:effectLst>
                  <a:outerShdw blurRad="38100" dist="38100" dir="2700000" algn="tl">
                    <a:srgbClr val="000000">
                      <a:alpha val="43137"/>
                    </a:srgbClr>
                  </a:outerShdw>
                </a:effectLst>
                <a:latin typeface="ae_Sharjah" panose="02060603050605020204" pitchFamily="18" charset="-78"/>
                <a:cs typeface="ae_Sharjah" panose="02060603050605020204" pitchFamily="18" charset="-78"/>
              </a:rPr>
              <a:t>لكتابة نص إشهاري </a:t>
            </a:r>
          </a:p>
          <a:p>
            <a:pPr algn="r" rtl="1"/>
            <a:r>
              <a:rPr lang="ar-MA" sz="2800" dirty="0">
                <a:solidFill>
                  <a:srgbClr val="DC365B"/>
                </a:solidFill>
                <a:effectLst>
                  <a:outerShdw blurRad="38100" dist="38100" dir="2700000" algn="tl">
                    <a:srgbClr val="000000">
                      <a:alpha val="43137"/>
                    </a:srgbClr>
                  </a:outerShdw>
                </a:effectLst>
                <a:latin typeface="ae_Sharjah" panose="02060603050605020204" pitchFamily="18" charset="-78"/>
                <a:cs typeface="ae_Sharjah" panose="02060603050605020204" pitchFamily="18" charset="-78"/>
              </a:rPr>
              <a:t>أو عرض  لفترة محدودة</a:t>
            </a:r>
            <a:endParaRPr lang="fr-FR" sz="2800" dirty="0">
              <a:solidFill>
                <a:srgbClr val="DC365B"/>
              </a:solidFill>
              <a:effectLst>
                <a:outerShdw blurRad="38100" dist="38100" dir="2700000" algn="tl">
                  <a:srgbClr val="000000">
                    <a:alpha val="43137"/>
                  </a:srgbClr>
                </a:outerShdw>
              </a:effectLst>
              <a:latin typeface="ae_Sharjah" panose="02060603050605020204" pitchFamily="18" charset="-78"/>
              <a:cs typeface="ae_Sharjah" panose="02060603050605020204" pitchFamily="18" charset="-78"/>
            </a:endParaRPr>
          </a:p>
        </p:txBody>
      </p:sp>
      <p:sp>
        <p:nvSpPr>
          <p:cNvPr id="40" name="إطار 39">
            <a:extLst>
              <a:ext uri="{FF2B5EF4-FFF2-40B4-BE49-F238E27FC236}">
                <a16:creationId xmlns="" xmlns:a16="http://schemas.microsoft.com/office/drawing/2014/main" id="{793A015D-1879-4E2A-A619-70AAF268F1EE}"/>
              </a:ext>
            </a:extLst>
          </p:cNvPr>
          <p:cNvSpPr/>
          <p:nvPr/>
        </p:nvSpPr>
        <p:spPr>
          <a:xfrm>
            <a:off x="2598671" y="-12966"/>
            <a:ext cx="3041007" cy="6870965"/>
          </a:xfrm>
          <a:prstGeom prst="frame">
            <a:avLst>
              <a:gd name="adj1" fmla="val 3352"/>
            </a:avLst>
          </a:prstGeom>
          <a:solidFill>
            <a:srgbClr val="DC3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3" name="مربع نص 52">
            <a:extLst>
              <a:ext uri="{FF2B5EF4-FFF2-40B4-BE49-F238E27FC236}">
                <a16:creationId xmlns="" xmlns:a16="http://schemas.microsoft.com/office/drawing/2014/main" id="{A9F68999-A5DE-4DF0-B024-AC038BE08401}"/>
              </a:ext>
            </a:extLst>
          </p:cNvPr>
          <p:cNvSpPr txBox="1"/>
          <p:nvPr/>
        </p:nvSpPr>
        <p:spPr>
          <a:xfrm>
            <a:off x="2692917" y="66939"/>
            <a:ext cx="2885238" cy="6801862"/>
          </a:xfrm>
          <a:prstGeom prst="rect">
            <a:avLst/>
          </a:prstGeom>
          <a:solidFill>
            <a:schemeClr val="accent6">
              <a:lumMod val="60000"/>
              <a:lumOff val="40000"/>
            </a:schemeClr>
          </a:solidFill>
        </p:spPr>
        <p:txBody>
          <a:bodyPr wrap="square" rtlCol="0">
            <a:spAutoFit/>
          </a:bodyPr>
          <a:lstStyle/>
          <a:p>
            <a:pPr algn="justLow" rtl="1"/>
            <a:r>
              <a:rPr lang="ar-MA" sz="1400" b="1" u="sng" dirty="0">
                <a:solidFill>
                  <a:schemeClr val="bg1"/>
                </a:solidFill>
                <a:latin typeface="Arial" panose="020B0604020202020204" pitchFamily="34" charset="0"/>
                <a:cs typeface="Arial" panose="020B0604020202020204" pitchFamily="34" charset="0"/>
              </a:rPr>
              <a:t>   </a:t>
            </a:r>
            <a:r>
              <a:rPr lang="ar-DZ" sz="1400" b="1" u="sng" dirty="0">
                <a:solidFill>
                  <a:schemeClr val="bg1"/>
                </a:solidFill>
                <a:latin typeface="Arial" panose="020B0604020202020204" pitchFamily="34" charset="0"/>
                <a:cs typeface="Arial" panose="020B0604020202020204" pitchFamily="34" charset="0"/>
              </a:rPr>
              <a:t>أحوال عقد </a:t>
            </a:r>
            <a:r>
              <a:rPr lang="ar-DZ" sz="1400" b="1" u="sng" dirty="0" smtClean="0">
                <a:solidFill>
                  <a:schemeClr val="bg1"/>
                </a:solidFill>
                <a:latin typeface="Arial" panose="020B0604020202020204" pitchFamily="34" charset="0"/>
                <a:cs typeface="Arial" panose="020B0604020202020204" pitchFamily="34" charset="0"/>
              </a:rPr>
              <a:t>الإجارة: </a:t>
            </a:r>
            <a:r>
              <a:rPr lang="ar-DZ" sz="1200" b="1" dirty="0" smtClean="0">
                <a:latin typeface="Arial" panose="020B0604020202020204" pitchFamily="34" charset="0"/>
                <a:cs typeface="Arial" panose="020B0604020202020204" pitchFamily="34" charset="0"/>
              </a:rPr>
              <a:t>-</a:t>
            </a:r>
            <a:r>
              <a:rPr lang="ar-DZ" sz="1200" b="1" dirty="0">
                <a:latin typeface="Arial" panose="020B0604020202020204" pitchFamily="34" charset="0"/>
                <a:cs typeface="Arial" panose="020B0604020202020204" pitchFamily="34" charset="0"/>
              </a:rPr>
              <a:t>يجوز إبرام عقود إيجار لفترات متغايرة لمستأجرين </a:t>
            </a:r>
            <a:r>
              <a:rPr lang="ar-DZ" sz="1200" b="1" dirty="0" smtClean="0">
                <a:latin typeface="Arial" panose="020B0604020202020204" pitchFamily="34" charset="0"/>
                <a:cs typeface="Arial" panose="020B0604020202020204" pitchFamily="34" charset="0"/>
              </a:rPr>
              <a:t>متعددين (</a:t>
            </a:r>
            <a:r>
              <a:rPr lang="ar-DZ" sz="1200" b="1" dirty="0">
                <a:latin typeface="Arial" panose="020B0604020202020204" pitchFamily="34" charset="0"/>
                <a:cs typeface="Arial" panose="020B0604020202020204" pitchFamily="34" charset="0"/>
              </a:rPr>
              <a:t>بحيث لا يشترك عقدان في مدة واحدة على عين </a:t>
            </a:r>
            <a:r>
              <a:rPr lang="ar-DZ" sz="1200" b="1" dirty="0" smtClean="0">
                <a:latin typeface="Arial" panose="020B0604020202020204" pitchFamily="34" charset="0"/>
                <a:cs typeface="Arial" panose="020B0604020202020204" pitchFamily="34" charset="0"/>
              </a:rPr>
              <a:t>واحدة)، -</a:t>
            </a:r>
            <a:r>
              <a:rPr lang="ar-DZ" sz="1200" b="1" dirty="0">
                <a:latin typeface="Arial" panose="020B0604020202020204" pitchFamily="34" charset="0"/>
                <a:cs typeface="Arial" panose="020B0604020202020204" pitchFamily="34" charset="0"/>
              </a:rPr>
              <a:t>إذا أبــرم المؤجر عقد إيجار على </a:t>
            </a:r>
            <a:r>
              <a:rPr lang="ar-DZ" sz="1200" b="1" dirty="0" smtClean="0">
                <a:latin typeface="Arial" panose="020B0604020202020204" pitchFamily="34" charset="0"/>
                <a:cs typeface="Arial" panose="020B0604020202020204" pitchFamily="34" charset="0"/>
              </a:rPr>
              <a:t>عين لمدة معينة( </a:t>
            </a:r>
            <a:r>
              <a:rPr lang="ar-DZ" sz="1200" b="1" dirty="0">
                <a:latin typeface="Arial" panose="020B0604020202020204" pitchFamily="34" charset="0"/>
                <a:cs typeface="Arial" panose="020B0604020202020204" pitchFamily="34" charset="0"/>
              </a:rPr>
              <a:t>فلا </a:t>
            </a:r>
            <a:r>
              <a:rPr lang="ar-DZ" sz="1200" b="1" dirty="0" smtClean="0">
                <a:latin typeface="Arial" panose="020B0604020202020204" pitchFamily="34" charset="0"/>
                <a:cs typeface="Arial" panose="020B0604020202020204" pitchFamily="34" charset="0"/>
              </a:rPr>
              <a:t>يصح إبرامه </a:t>
            </a:r>
            <a:r>
              <a:rPr lang="ar-DZ" sz="1200" b="1" dirty="0">
                <a:latin typeface="Arial" panose="020B0604020202020204" pitchFamily="34" charset="0"/>
                <a:cs typeface="Arial" panose="020B0604020202020204" pitchFamily="34" charset="0"/>
              </a:rPr>
              <a:t>عقد إيجار مع مستأجر </a:t>
            </a:r>
            <a:r>
              <a:rPr lang="ar-DZ" sz="1200" b="1" dirty="0" smtClean="0">
                <a:latin typeface="Arial" panose="020B0604020202020204" pitchFamily="34" charset="0"/>
                <a:cs typeface="Arial" panose="020B0604020202020204" pitchFamily="34" charset="0"/>
              </a:rPr>
              <a:t>آخر خلال </a:t>
            </a:r>
            <a:r>
              <a:rPr lang="ar-DZ" sz="1200" b="1" dirty="0">
                <a:latin typeface="Arial" panose="020B0604020202020204" pitchFamily="34" charset="0"/>
                <a:cs typeface="Arial" panose="020B0604020202020204" pitchFamily="34" charset="0"/>
              </a:rPr>
              <a:t>مدة عقد الإجارة </a:t>
            </a:r>
            <a:r>
              <a:rPr lang="ar-DZ" sz="1200" b="1" dirty="0" smtClean="0">
                <a:latin typeface="Arial" panose="020B0604020202020204" pitchFamily="34" charset="0"/>
                <a:cs typeface="Arial" panose="020B0604020202020204" pitchFamily="34" charset="0"/>
              </a:rPr>
              <a:t>القائم),</a:t>
            </a:r>
            <a:r>
              <a:rPr lang="ar-DZ" sz="1200" b="1" dirty="0">
                <a:latin typeface="Arial" panose="020B0604020202020204" pitchFamily="34" charset="0"/>
                <a:cs typeface="Arial" panose="020B0604020202020204" pitchFamily="34" charset="0"/>
              </a:rPr>
              <a:t> -إذا تأخر المؤجر في تسليم العين (فإنه لا يستحق أجرة على المدة الفاصلة بين الموعد المحدد في العقد والتسليم الفعلي، إلا إذا اتفقا على مدة بديلة بعد نهاية مدة العقد)، </a:t>
            </a:r>
            <a:r>
              <a:rPr lang="ar-DZ" sz="1200" b="1" dirty="0" smtClean="0">
                <a:latin typeface="Arial" panose="020B0604020202020204" pitchFamily="34" charset="0"/>
                <a:cs typeface="Arial" panose="020B0604020202020204" pitchFamily="34" charset="0"/>
              </a:rPr>
              <a:t>-</a:t>
            </a:r>
            <a:r>
              <a:rPr lang="ar-DZ" sz="1200" b="1" dirty="0">
                <a:latin typeface="Arial" panose="020B0604020202020204" pitchFamily="34" charset="0"/>
                <a:cs typeface="Arial" panose="020B0604020202020204" pitchFamily="34" charset="0"/>
              </a:rPr>
              <a:t>يجــوز أن </a:t>
            </a:r>
            <a:r>
              <a:rPr lang="ar-DZ" sz="1200" b="1" dirty="0" smtClean="0">
                <a:latin typeface="Arial" panose="020B0604020202020204" pitchFamily="34" charset="0"/>
                <a:cs typeface="Arial" panose="020B0604020202020204" pitchFamily="34" charset="0"/>
              </a:rPr>
              <a:t>تتوارد عقود </a:t>
            </a:r>
            <a:r>
              <a:rPr lang="ar-DZ" sz="1200" b="1" dirty="0">
                <a:latin typeface="Arial" panose="020B0604020202020204" pitchFamily="34" charset="0"/>
                <a:cs typeface="Arial" panose="020B0604020202020204" pitchFamily="34" charset="0"/>
              </a:rPr>
              <a:t>الإجارة لعدة أشــخاص على </a:t>
            </a:r>
            <a:r>
              <a:rPr lang="ar-DZ" sz="1200" b="1" dirty="0" smtClean="0">
                <a:latin typeface="Arial" panose="020B0604020202020204" pitchFamily="34" charset="0"/>
                <a:cs typeface="Arial" panose="020B0604020202020204" pitchFamily="34" charset="0"/>
              </a:rPr>
              <a:t>منفعة معينة لعين واحدة </a:t>
            </a:r>
            <a:r>
              <a:rPr lang="ar-DZ" sz="1200" b="1" dirty="0">
                <a:latin typeface="Arial" panose="020B0604020202020204" pitchFamily="34" charset="0"/>
                <a:cs typeface="Arial" panose="020B0604020202020204" pitchFamily="34" charset="0"/>
              </a:rPr>
              <a:t>ومدة محددة دون تعيين زمن معين </a:t>
            </a:r>
            <a:r>
              <a:rPr lang="ar-DZ" sz="1200" b="1" dirty="0" smtClean="0">
                <a:latin typeface="Arial" panose="020B0604020202020204" pitchFamily="34" charset="0"/>
                <a:cs typeface="Arial" panose="020B0604020202020204" pitchFamily="34" charset="0"/>
              </a:rPr>
              <a:t>لشــخص معين (</a:t>
            </a:r>
            <a:r>
              <a:rPr lang="ar-DZ" sz="1200" b="1" dirty="0">
                <a:latin typeface="Arial" panose="020B0604020202020204" pitchFamily="34" charset="0"/>
                <a:cs typeface="Arial" panose="020B0604020202020204" pitchFamily="34" charset="0"/>
              </a:rPr>
              <a:t>يحق لكل منهم اســتيفاء </a:t>
            </a:r>
            <a:r>
              <a:rPr lang="ar-DZ" sz="1200" b="1" dirty="0" smtClean="0">
                <a:latin typeface="Arial" panose="020B0604020202020204" pitchFamily="34" charset="0"/>
                <a:cs typeface="Arial" panose="020B0604020202020204" pitchFamily="34" charset="0"/>
              </a:rPr>
              <a:t>المنفعة في </a:t>
            </a:r>
            <a:r>
              <a:rPr lang="ar-DZ" sz="1200" b="1" dirty="0">
                <a:latin typeface="Arial" panose="020B0604020202020204" pitchFamily="34" charset="0"/>
                <a:cs typeface="Arial" panose="020B0604020202020204" pitchFamily="34" charset="0"/>
              </a:rPr>
              <a:t>الزمن الذي يتم </a:t>
            </a:r>
            <a:r>
              <a:rPr lang="ar-DZ" sz="1200" b="1" dirty="0" smtClean="0">
                <a:latin typeface="Arial" panose="020B0604020202020204" pitchFamily="34" charset="0"/>
                <a:cs typeface="Arial" panose="020B0604020202020204" pitchFamily="34" charset="0"/>
              </a:rPr>
              <a:t> تخصيصه </a:t>
            </a:r>
            <a:r>
              <a:rPr lang="ar-DZ" sz="1200" b="1" dirty="0">
                <a:latin typeface="Arial" panose="020B0604020202020204" pitchFamily="34" charset="0"/>
                <a:cs typeface="Arial" panose="020B0604020202020204" pitchFamily="34" charset="0"/>
              </a:rPr>
              <a:t>له </a:t>
            </a:r>
            <a:r>
              <a:rPr lang="ar-DZ" sz="1200" b="1" dirty="0" smtClean="0">
                <a:latin typeface="Arial" panose="020B0604020202020204" pitchFamily="34" charset="0"/>
                <a:cs typeface="Arial" panose="020B0604020202020204" pitchFamily="34" charset="0"/>
              </a:rPr>
              <a:t> تبعا للعرف، يجوز للمســتأجر </a:t>
            </a:r>
            <a:r>
              <a:rPr lang="ar-DZ" sz="1200" b="1" dirty="0">
                <a:latin typeface="Arial" panose="020B0604020202020204" pitchFamily="34" charset="0"/>
                <a:cs typeface="Arial" panose="020B0604020202020204" pitchFamily="34" charset="0"/>
              </a:rPr>
              <a:t>تشــريك آخرين معه فيما ملكه من منافع </a:t>
            </a:r>
            <a:r>
              <a:rPr lang="ar-DZ" sz="1200" b="1" dirty="0" smtClean="0">
                <a:latin typeface="Arial" panose="020B0604020202020204" pitchFamily="34" charset="0"/>
                <a:cs typeface="Arial" panose="020B0604020202020204" pitchFamily="34" charset="0"/>
              </a:rPr>
              <a:t> قبل </a:t>
            </a:r>
            <a:r>
              <a:rPr lang="ar-DZ" sz="1200" b="1" dirty="0">
                <a:latin typeface="Arial" panose="020B0604020202020204" pitchFamily="34" charset="0"/>
                <a:cs typeface="Arial" panose="020B0604020202020204" pitchFamily="34" charset="0"/>
              </a:rPr>
              <a:t>إيجارها مــن </a:t>
            </a:r>
            <a:r>
              <a:rPr lang="ar-DZ" sz="1200" b="1" dirty="0" smtClean="0">
                <a:latin typeface="Arial" panose="020B0604020202020204" pitchFamily="34" charset="0"/>
                <a:cs typeface="Arial" panose="020B0604020202020204" pitchFamily="34" charset="0"/>
              </a:rPr>
              <a:t>الباطن),</a:t>
            </a:r>
          </a:p>
          <a:p>
            <a:pPr algn="justLow" rtl="1"/>
            <a:r>
              <a:rPr lang="ar-DZ" sz="1400" b="1" u="sng" dirty="0">
                <a:solidFill>
                  <a:schemeClr val="bg1"/>
                </a:solidFill>
                <a:latin typeface="Arial" panose="020B0604020202020204" pitchFamily="34" charset="0"/>
                <a:cs typeface="Arial" panose="020B0604020202020204" pitchFamily="34" charset="0"/>
              </a:rPr>
              <a:t>محل الإجارة </a:t>
            </a:r>
            <a:r>
              <a:rPr lang="ar-DZ" sz="1400" b="1" u="sng" dirty="0" smtClean="0">
                <a:solidFill>
                  <a:schemeClr val="bg1"/>
                </a:solidFill>
                <a:latin typeface="Arial" panose="020B0604020202020204" pitchFamily="34" charset="0"/>
                <a:cs typeface="Arial" panose="020B0604020202020204" pitchFamily="34" charset="0"/>
              </a:rPr>
              <a:t>:</a:t>
            </a:r>
            <a:r>
              <a:rPr lang="ar-DZ" sz="1200" b="1" dirty="0" smtClean="0">
                <a:latin typeface="Arial" panose="020B0604020202020204" pitchFamily="34" charset="0"/>
                <a:cs typeface="Arial" panose="020B0604020202020204" pitchFamily="34" charset="0"/>
              </a:rPr>
              <a:t>*أحكام </a:t>
            </a:r>
            <a:r>
              <a:rPr lang="ar-DZ" sz="1200" b="1" dirty="0">
                <a:latin typeface="Arial" panose="020B0604020202020204" pitchFamily="34" charset="0"/>
                <a:cs typeface="Arial" panose="020B0604020202020204" pitchFamily="34" charset="0"/>
              </a:rPr>
              <a:t>المنفعة والعين </a:t>
            </a:r>
            <a:r>
              <a:rPr lang="ar-DZ" sz="1200" b="1" dirty="0" smtClean="0">
                <a:latin typeface="Arial" panose="020B0604020202020204" pitchFamily="34" charset="0"/>
                <a:cs typeface="Arial" panose="020B0604020202020204" pitchFamily="34" charset="0"/>
              </a:rPr>
              <a:t>المؤجرة: يشـترط أن </a:t>
            </a:r>
            <a:r>
              <a:rPr lang="ar-DZ" sz="1200" b="1" dirty="0">
                <a:latin typeface="Arial" panose="020B0604020202020204" pitchFamily="34" charset="0"/>
                <a:cs typeface="Arial" panose="020B0604020202020204" pitchFamily="34" charset="0"/>
              </a:rPr>
              <a:t>يمكن الانتفــاع </a:t>
            </a:r>
            <a:r>
              <a:rPr lang="ar-DZ" sz="1200" b="1" dirty="0" smtClean="0">
                <a:latin typeface="Arial" panose="020B0604020202020204" pitchFamily="34" charset="0"/>
                <a:cs typeface="Arial" panose="020B0604020202020204" pitchFamily="34" charset="0"/>
              </a:rPr>
              <a:t>بالعين مع بقائها. وأن </a:t>
            </a:r>
            <a:r>
              <a:rPr lang="ar-DZ" sz="1200" b="1" dirty="0">
                <a:latin typeface="Arial" panose="020B0604020202020204" pitchFamily="34" charset="0"/>
                <a:cs typeface="Arial" panose="020B0604020202020204" pitchFamily="34" charset="0"/>
              </a:rPr>
              <a:t>تكون مباحة ً </a:t>
            </a:r>
            <a:r>
              <a:rPr lang="ar-DZ" sz="1200" b="1" dirty="0" smtClean="0">
                <a:latin typeface="Arial" panose="020B0604020202020204" pitchFamily="34" charset="0"/>
                <a:cs typeface="Arial" panose="020B0604020202020204" pitchFamily="34" charset="0"/>
              </a:rPr>
              <a:t>شــرعا, </a:t>
            </a:r>
            <a:r>
              <a:rPr lang="ar-DZ" sz="1200" b="1" dirty="0">
                <a:latin typeface="Arial" panose="020B0604020202020204" pitchFamily="34" charset="0"/>
                <a:cs typeface="Arial" panose="020B0604020202020204" pitchFamily="34" charset="0"/>
              </a:rPr>
              <a:t>يجــوز أن يكون محل الإجــارة حصة من عين </a:t>
            </a:r>
            <a:r>
              <a:rPr lang="ar-DZ" sz="1200" b="1" dirty="0" smtClean="0">
                <a:latin typeface="Arial" panose="020B0604020202020204" pitchFamily="34" charset="0"/>
                <a:cs typeface="Arial" panose="020B0604020202020204" pitchFamily="34" charset="0"/>
              </a:rPr>
              <a:t>مملوكة على الشــيوع,</a:t>
            </a:r>
            <a:r>
              <a:rPr lang="ar-DZ" sz="1200" dirty="0"/>
              <a:t> </a:t>
            </a:r>
            <a:r>
              <a:rPr lang="ar-DZ" sz="1200" b="1" dirty="0">
                <a:latin typeface="Arial" panose="020B0604020202020204" pitchFamily="34" charset="0"/>
                <a:cs typeface="Arial" panose="020B0604020202020204" pitchFamily="34" charset="0"/>
              </a:rPr>
              <a:t>يجوز أن ُتعقد إجارة على مســكن </a:t>
            </a:r>
            <a:r>
              <a:rPr lang="ar-DZ" sz="1200" b="1" dirty="0" smtClean="0">
                <a:latin typeface="Arial" panose="020B0604020202020204" pitchFamily="34" charset="0"/>
                <a:cs typeface="Arial" panose="020B0604020202020204" pitchFamily="34" charset="0"/>
              </a:rPr>
              <a:t>أو معدات </a:t>
            </a:r>
            <a:r>
              <a:rPr lang="ar-DZ" sz="1200" b="1" dirty="0">
                <a:latin typeface="Arial" panose="020B0604020202020204" pitchFamily="34" charset="0"/>
                <a:cs typeface="Arial" panose="020B0604020202020204" pitchFamily="34" charset="0"/>
              </a:rPr>
              <a:t>ولو لغير </a:t>
            </a:r>
            <a:r>
              <a:rPr lang="ar-DZ" sz="1200" b="1" dirty="0" smtClean="0">
                <a:latin typeface="Arial" panose="020B0604020202020204" pitchFamily="34" charset="0"/>
                <a:cs typeface="Arial" panose="020B0604020202020204" pitchFamily="34" charset="0"/>
              </a:rPr>
              <a:t>مسلم إذا </a:t>
            </a:r>
            <a:r>
              <a:rPr lang="ar-DZ" sz="1200" b="1" dirty="0">
                <a:latin typeface="Arial" panose="020B0604020202020204" pitchFamily="34" charset="0"/>
                <a:cs typeface="Arial" panose="020B0604020202020204" pitchFamily="34" charset="0"/>
              </a:rPr>
              <a:t>كان الغرض المعقود له </a:t>
            </a:r>
            <a:r>
              <a:rPr lang="ar-DZ" sz="1200" b="1" dirty="0" smtClean="0">
                <a:latin typeface="Arial" panose="020B0604020202020204" pitchFamily="34" charset="0"/>
                <a:cs typeface="Arial" panose="020B0604020202020204" pitchFamily="34" charset="0"/>
              </a:rPr>
              <a:t>حلالا, يجــب </a:t>
            </a:r>
            <a:r>
              <a:rPr lang="ar-DZ" sz="1200" b="1" dirty="0">
                <a:latin typeface="Arial" panose="020B0604020202020204" pitchFamily="34" charset="0"/>
                <a:cs typeface="Arial" panose="020B0604020202020204" pitchFamily="34" charset="0"/>
              </a:rPr>
              <a:t>على المســتأجر التقيد بالاســتعمال الملائم </a:t>
            </a:r>
            <a:r>
              <a:rPr lang="ar-DZ" sz="1200" b="1" dirty="0" smtClean="0">
                <a:latin typeface="Arial" panose="020B0604020202020204" pitchFamily="34" charset="0"/>
                <a:cs typeface="Arial" panose="020B0604020202020204" pitchFamily="34" charset="0"/>
              </a:rPr>
              <a:t>للعين المؤجرة </a:t>
            </a:r>
            <a:r>
              <a:rPr lang="ar-DZ" sz="1200" b="1" dirty="0">
                <a:latin typeface="Arial" panose="020B0604020202020204" pitchFamily="34" charset="0"/>
                <a:cs typeface="Arial" panose="020B0604020202020204" pitchFamily="34" charset="0"/>
              </a:rPr>
              <a:t>أو بالمتعارف عليـــه، والتقيد بالشروط </a:t>
            </a:r>
            <a:r>
              <a:rPr lang="ar-DZ" sz="1200" b="1" dirty="0" smtClean="0">
                <a:latin typeface="Arial" panose="020B0604020202020204" pitchFamily="34" charset="0"/>
                <a:cs typeface="Arial" panose="020B0604020202020204" pitchFamily="34" charset="0"/>
              </a:rPr>
              <a:t>المتفق عليها و</a:t>
            </a:r>
            <a:r>
              <a:rPr lang="ar-DZ" sz="1200" dirty="0"/>
              <a:t> </a:t>
            </a:r>
            <a:r>
              <a:rPr lang="ar-DZ" sz="1200" b="1" dirty="0">
                <a:latin typeface="Arial" panose="020B0604020202020204" pitchFamily="34" charset="0"/>
                <a:cs typeface="Arial" panose="020B0604020202020204" pitchFamily="34" charset="0"/>
              </a:rPr>
              <a:t>تجنب إلحاق ضـــرر </a:t>
            </a:r>
            <a:r>
              <a:rPr lang="ar-DZ" sz="1200" b="1" dirty="0" smtClean="0">
                <a:latin typeface="Arial" panose="020B0604020202020204" pitchFamily="34" charset="0"/>
                <a:cs typeface="Arial" panose="020B0604020202020204" pitchFamily="34" charset="0"/>
              </a:rPr>
              <a:t>بالعين</a:t>
            </a:r>
            <a:r>
              <a:rPr lang="ar-DZ" sz="1200" dirty="0" smtClean="0"/>
              <a:t>,</a:t>
            </a:r>
            <a:r>
              <a:rPr lang="ar-DZ" sz="1200" dirty="0"/>
              <a:t> </a:t>
            </a:r>
            <a:r>
              <a:rPr lang="ar-DZ" sz="1200" b="1" dirty="0">
                <a:latin typeface="Arial" panose="020B0604020202020204" pitchFamily="34" charset="0"/>
                <a:cs typeface="Arial" panose="020B0604020202020204" pitchFamily="34" charset="0"/>
              </a:rPr>
              <a:t>لا يجوز للمؤجر أن يشترط براءته من عيوب العين </a:t>
            </a:r>
            <a:r>
              <a:rPr lang="ar-DZ" sz="1200" b="1" dirty="0" smtClean="0">
                <a:latin typeface="Arial" panose="020B0604020202020204" pitchFamily="34" charset="0"/>
                <a:cs typeface="Arial" panose="020B0604020202020204" pitchFamily="34" charset="0"/>
              </a:rPr>
              <a:t>المؤجرة التي تخل بالانتفاع</a:t>
            </a:r>
            <a:r>
              <a:rPr lang="ar-DZ" sz="1200" b="1" dirty="0">
                <a:latin typeface="Arial" panose="020B0604020202020204" pitchFamily="34" charset="0"/>
                <a:cs typeface="Arial" panose="020B0604020202020204" pitchFamily="34" charset="0"/>
              </a:rPr>
              <a:t>، أو أن يشــترط عدم مسئوليته عما يطرأ </a:t>
            </a:r>
            <a:r>
              <a:rPr lang="ar-DZ" sz="1200" b="1" dirty="0" smtClean="0">
                <a:latin typeface="Arial" panose="020B0604020202020204" pitchFamily="34" charset="0"/>
                <a:cs typeface="Arial" panose="020B0604020202020204" pitchFamily="34" charset="0"/>
              </a:rPr>
              <a:t>على العين </a:t>
            </a:r>
            <a:r>
              <a:rPr lang="ar-DZ" sz="1200" b="1" dirty="0">
                <a:latin typeface="Arial" panose="020B0604020202020204" pitchFamily="34" charset="0"/>
                <a:cs typeface="Arial" panose="020B0604020202020204" pitchFamily="34" charset="0"/>
              </a:rPr>
              <a:t>مــن خلل </a:t>
            </a:r>
            <a:r>
              <a:rPr lang="ar-DZ" sz="1200" b="1" dirty="0" smtClean="0">
                <a:latin typeface="Arial" panose="020B0604020202020204" pitchFamily="34" charset="0"/>
                <a:cs typeface="Arial" panose="020B0604020202020204" pitchFamily="34" charset="0"/>
              </a:rPr>
              <a:t>مؤثر,</a:t>
            </a:r>
            <a:r>
              <a:rPr lang="ar-DZ" sz="1200" dirty="0"/>
              <a:t> </a:t>
            </a:r>
            <a:r>
              <a:rPr lang="ar-DZ" sz="1200" b="1" dirty="0">
                <a:latin typeface="Arial" panose="020B0604020202020204" pitchFamily="34" charset="0"/>
                <a:cs typeface="Arial" panose="020B0604020202020204" pitchFamily="34" charset="0"/>
              </a:rPr>
              <a:t>إذا فاتــت المنفعة </a:t>
            </a:r>
            <a:r>
              <a:rPr lang="ar-DZ" sz="1200" b="1" dirty="0" smtClean="0">
                <a:latin typeface="Arial" panose="020B0604020202020204" pitchFamily="34" charset="0"/>
                <a:cs typeface="Arial" panose="020B0604020202020204" pitchFamily="34" charset="0"/>
              </a:rPr>
              <a:t>كليا </a:t>
            </a:r>
            <a:r>
              <a:rPr lang="ar-DZ" sz="1200" b="1" dirty="0">
                <a:latin typeface="Arial" panose="020B0604020202020204" pitchFamily="34" charset="0"/>
                <a:cs typeface="Arial" panose="020B0604020202020204" pitchFamily="34" charset="0"/>
              </a:rPr>
              <a:t>أو </a:t>
            </a:r>
            <a:r>
              <a:rPr lang="ar-DZ" sz="1200" b="1" dirty="0" smtClean="0">
                <a:latin typeface="Arial" panose="020B0604020202020204" pitchFamily="34" charset="0"/>
                <a:cs typeface="Arial" panose="020B0604020202020204" pitchFamily="34" charset="0"/>
              </a:rPr>
              <a:t>جزئيا بتعدي </a:t>
            </a:r>
            <a:r>
              <a:rPr lang="ar-DZ" sz="1200" b="1" dirty="0">
                <a:latin typeface="Arial" panose="020B0604020202020204" pitchFamily="34" charset="0"/>
                <a:cs typeface="Arial" panose="020B0604020202020204" pitchFamily="34" charset="0"/>
              </a:rPr>
              <a:t>المســتأجر مع </a:t>
            </a:r>
            <a:r>
              <a:rPr lang="ar-DZ" sz="1200" b="1" dirty="0" smtClean="0">
                <a:latin typeface="Arial" panose="020B0604020202020204" pitchFamily="34" charset="0"/>
                <a:cs typeface="Arial" panose="020B0604020202020204" pitchFamily="34" charset="0"/>
              </a:rPr>
              <a:t>بقاء العين</a:t>
            </a:r>
            <a:r>
              <a:rPr lang="ar-DZ" sz="1200" b="1" dirty="0">
                <a:latin typeface="Arial" panose="020B0604020202020204" pitchFamily="34" charset="0"/>
                <a:cs typeface="Arial" panose="020B0604020202020204" pitchFamily="34" charset="0"/>
              </a:rPr>
              <a:t>، فإنه يضمن </a:t>
            </a:r>
            <a:r>
              <a:rPr lang="ar-DZ" sz="1200" b="1" dirty="0" smtClean="0">
                <a:latin typeface="Arial" panose="020B0604020202020204" pitchFamily="34" charset="0"/>
                <a:cs typeface="Arial" panose="020B0604020202020204" pitchFamily="34" charset="0"/>
              </a:rPr>
              <a:t>إعادة المنفعة </a:t>
            </a:r>
            <a:r>
              <a:rPr lang="ar-DZ" sz="1200" b="1" dirty="0">
                <a:latin typeface="Arial" panose="020B0604020202020204" pitchFamily="34" charset="0"/>
                <a:cs typeface="Arial" panose="020B0604020202020204" pitchFamily="34" charset="0"/>
              </a:rPr>
              <a:t>أو إصلاحها، ولا تسقط </a:t>
            </a:r>
            <a:r>
              <a:rPr lang="ar-DZ" sz="1200" b="1" dirty="0" smtClean="0">
                <a:latin typeface="Arial" panose="020B0604020202020204" pitchFamily="34" charset="0"/>
                <a:cs typeface="Arial" panose="020B0604020202020204" pitchFamily="34" charset="0"/>
              </a:rPr>
              <a:t>الأجرة عن </a:t>
            </a:r>
            <a:r>
              <a:rPr lang="ar-DZ" sz="1200" b="1" dirty="0">
                <a:latin typeface="Arial" panose="020B0604020202020204" pitchFamily="34" charset="0"/>
                <a:cs typeface="Arial" panose="020B0604020202020204" pitchFamily="34" charset="0"/>
              </a:rPr>
              <a:t>مدة فوات </a:t>
            </a:r>
            <a:r>
              <a:rPr lang="ar-DZ" sz="1200" b="1" dirty="0" smtClean="0">
                <a:latin typeface="Arial" panose="020B0604020202020204" pitchFamily="34" charset="0"/>
                <a:cs typeface="Arial" panose="020B0604020202020204" pitchFamily="34" charset="0"/>
              </a:rPr>
              <a:t>المنفعة,</a:t>
            </a:r>
            <a:r>
              <a:rPr lang="ar-DZ" sz="1200" dirty="0"/>
              <a:t> </a:t>
            </a:r>
            <a:r>
              <a:rPr lang="ar-DZ" sz="1200" b="1" dirty="0">
                <a:latin typeface="Arial" panose="020B0604020202020204" pitchFamily="34" charset="0"/>
                <a:cs typeface="Arial" panose="020B0604020202020204" pitchFamily="34" charset="0"/>
              </a:rPr>
              <a:t>لا يجوز أن يشترط المؤجر على </a:t>
            </a:r>
            <a:r>
              <a:rPr lang="ar-DZ" sz="1200" b="1" dirty="0" smtClean="0">
                <a:latin typeface="Arial" panose="020B0604020202020204" pitchFamily="34" charset="0"/>
                <a:cs typeface="Arial" panose="020B0604020202020204" pitchFamily="34" charset="0"/>
              </a:rPr>
              <a:t>المستأجر الصيانة الأساسية للعين </a:t>
            </a:r>
            <a:r>
              <a:rPr lang="ar-DZ" sz="1200" b="1" dirty="0">
                <a:latin typeface="Arial" panose="020B0604020202020204" pitchFamily="34" charset="0"/>
                <a:cs typeface="Arial" panose="020B0604020202020204" pitchFamily="34" charset="0"/>
              </a:rPr>
              <a:t>التي يتوقف عليها </a:t>
            </a:r>
            <a:r>
              <a:rPr lang="ar-DZ" sz="1200" b="1" dirty="0" smtClean="0">
                <a:latin typeface="Arial" panose="020B0604020202020204" pitchFamily="34" charset="0"/>
                <a:cs typeface="Arial" panose="020B0604020202020204" pitchFamily="34" charset="0"/>
              </a:rPr>
              <a:t>بقــاء المنفعة</a:t>
            </a:r>
            <a:r>
              <a:rPr lang="ar-DZ" sz="1200" b="1" dirty="0">
                <a:latin typeface="Arial" panose="020B0604020202020204" pitchFamily="34" charset="0"/>
                <a:cs typeface="Arial" panose="020B0604020202020204" pitchFamily="34" charset="0"/>
              </a:rPr>
              <a:t>. و يجوز توكيل </a:t>
            </a:r>
            <a:r>
              <a:rPr lang="ar-DZ" sz="1200" b="1" dirty="0" smtClean="0">
                <a:latin typeface="Arial" panose="020B0604020202020204" pitchFamily="34" charset="0"/>
                <a:cs typeface="Arial" panose="020B0604020202020204" pitchFamily="34" charset="0"/>
              </a:rPr>
              <a:t>المؤجر للمســتأجر بإجــراءات الصيانة </a:t>
            </a:r>
            <a:r>
              <a:rPr lang="ar-DZ" sz="1200" b="1" dirty="0">
                <a:latin typeface="Arial" panose="020B0604020202020204" pitchFamily="34" charset="0"/>
                <a:cs typeface="Arial" panose="020B0604020202020204" pitchFamily="34" charset="0"/>
              </a:rPr>
              <a:t>على حســاب المؤجر. </a:t>
            </a:r>
            <a:r>
              <a:rPr lang="ar-DZ" sz="1200" b="1" dirty="0" smtClean="0">
                <a:latin typeface="Arial" panose="020B0604020202020204" pitchFamily="34" charset="0"/>
                <a:cs typeface="Arial" panose="020B0604020202020204" pitchFamily="34" charset="0"/>
              </a:rPr>
              <a:t>وعلى المستأجر </a:t>
            </a:r>
            <a:r>
              <a:rPr lang="ar-DZ" sz="1200" b="1" dirty="0">
                <a:latin typeface="Arial" panose="020B0604020202020204" pitchFamily="34" charset="0"/>
                <a:cs typeface="Arial" panose="020B0604020202020204" pitchFamily="34" charset="0"/>
              </a:rPr>
              <a:t>الصيانة التشغيلية أو الدورية )العادية</a:t>
            </a:r>
            <a:r>
              <a:rPr lang="ar-DZ" sz="1200" dirty="0" smtClean="0"/>
              <a:t>.</a:t>
            </a:r>
            <a:r>
              <a:rPr lang="ar-DZ" sz="1200" b="1" dirty="0">
                <a:latin typeface="Arial" panose="020B0604020202020204" pitchFamily="34" charset="0"/>
                <a:cs typeface="Arial" panose="020B0604020202020204" pitchFamily="34" charset="0"/>
              </a:rPr>
              <a:t> العين المؤجرة تكون على ضمان المؤجر </a:t>
            </a:r>
            <a:r>
              <a:rPr lang="ar-DZ" sz="1200" b="1" dirty="0" smtClean="0">
                <a:latin typeface="Arial" panose="020B0604020202020204" pitchFamily="34" charset="0"/>
                <a:cs typeface="Arial" panose="020B0604020202020204" pitchFamily="34" charset="0"/>
              </a:rPr>
              <a:t>طيلة </a:t>
            </a:r>
            <a:r>
              <a:rPr lang="ar-DZ" sz="1200" b="1" dirty="0">
                <a:latin typeface="Arial" panose="020B0604020202020204" pitchFamily="34" charset="0"/>
                <a:cs typeface="Arial" panose="020B0604020202020204" pitchFamily="34" charset="0"/>
              </a:rPr>
              <a:t>مدة الإجارة ما لم يقع من المستأجر تعد أو تقصير , يجوز له أن يؤمن عليها </a:t>
            </a:r>
            <a:r>
              <a:rPr lang="ar-DZ" sz="1200" b="1" dirty="0" smtClean="0">
                <a:latin typeface="Arial" panose="020B0604020202020204" pitchFamily="34" charset="0"/>
                <a:cs typeface="Arial" panose="020B0604020202020204" pitchFamily="34" charset="0"/>
              </a:rPr>
              <a:t>أو</a:t>
            </a:r>
          </a:p>
        </p:txBody>
      </p:sp>
      <p:sp>
        <p:nvSpPr>
          <p:cNvPr id="55" name="مستطيل 54">
            <a:extLst>
              <a:ext uri="{FF2B5EF4-FFF2-40B4-BE49-F238E27FC236}">
                <a16:creationId xmlns="" xmlns:a16="http://schemas.microsoft.com/office/drawing/2014/main" id="{81B04529-0039-4D37-B8ED-43A0AE30744D}"/>
              </a:ext>
            </a:extLst>
          </p:cNvPr>
          <p:cNvSpPr/>
          <p:nvPr/>
        </p:nvSpPr>
        <p:spPr>
          <a:xfrm flipH="1">
            <a:off x="5680444" y="22327"/>
            <a:ext cx="107411" cy="6857988"/>
          </a:xfrm>
          <a:prstGeom prst="rect">
            <a:avLst/>
          </a:prstGeom>
          <a:gradFill flip="none" rotWithShape="1">
            <a:gsLst>
              <a:gs pos="0">
                <a:schemeClr val="tx1">
                  <a:alpha val="0"/>
                </a:schemeClr>
              </a:gs>
              <a:gs pos="100000">
                <a:schemeClr val="tx1">
                  <a:alpha val="9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مستطيل 55">
            <a:extLst>
              <a:ext uri="{FF2B5EF4-FFF2-40B4-BE49-F238E27FC236}">
                <a16:creationId xmlns="" xmlns:a16="http://schemas.microsoft.com/office/drawing/2014/main" id="{65CBF4DE-B7CC-42A3-B552-69E98247B117}"/>
              </a:ext>
            </a:extLst>
          </p:cNvPr>
          <p:cNvSpPr/>
          <p:nvPr/>
        </p:nvSpPr>
        <p:spPr>
          <a:xfrm>
            <a:off x="8675583" y="12"/>
            <a:ext cx="399366" cy="6857988"/>
          </a:xfrm>
          <a:prstGeom prst="rect">
            <a:avLst/>
          </a:prstGeom>
          <a:gradFill flip="none" rotWithShape="1">
            <a:gsLst>
              <a:gs pos="0">
                <a:schemeClr val="tx1">
                  <a:alpha val="0"/>
                </a:schemeClr>
              </a:gs>
              <a:gs pos="100000">
                <a:schemeClr val="tx1">
                  <a:alpha val="9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751848" y="-12966"/>
            <a:ext cx="3300590" cy="6955750"/>
          </a:xfrm>
          <a:prstGeom prst="rect">
            <a:avLst/>
          </a:prstGeom>
          <a:solidFill>
            <a:schemeClr val="accent6">
              <a:lumMod val="60000"/>
              <a:lumOff val="40000"/>
            </a:schemeClr>
          </a:solidFill>
        </p:spPr>
        <p:txBody>
          <a:bodyPr wrap="square" rtlCol="0">
            <a:spAutoFit/>
          </a:bodyPr>
          <a:lstStyle/>
          <a:p>
            <a:pPr algn="just" rtl="1"/>
            <a:endParaRPr lang="ar-DZ" sz="1200" b="1" dirty="0" smtClean="0">
              <a:latin typeface="Arial" panose="020B0604020202020204" pitchFamily="34" charset="0"/>
              <a:cs typeface="Arial" panose="020B0604020202020204" pitchFamily="34" charset="0"/>
            </a:endParaRPr>
          </a:p>
          <a:p>
            <a:pPr algn="just" rtl="1"/>
            <a:r>
              <a:rPr lang="ar-DZ" sz="1200" b="1" dirty="0" smtClean="0">
                <a:latin typeface="Arial" panose="020B0604020202020204" pitchFamily="34" charset="0"/>
                <a:cs typeface="Arial" panose="020B0604020202020204" pitchFamily="34" charset="0"/>
              </a:rPr>
              <a:t>-يجوز </a:t>
            </a:r>
            <a:r>
              <a:rPr lang="ar-DZ" sz="1200" b="1" dirty="0">
                <a:latin typeface="Arial" panose="020B0604020202020204" pitchFamily="34" charset="0"/>
                <a:cs typeface="Arial" panose="020B0604020202020204" pitchFamily="34" charset="0"/>
              </a:rPr>
              <a:t>للمؤسسة أن تطلب من الواعد مبلغا محددا </a:t>
            </a:r>
            <a:r>
              <a:rPr lang="ar-DZ" sz="1200" b="1" dirty="0" smtClean="0">
                <a:latin typeface="Arial" panose="020B0604020202020204" pitchFamily="34" charset="0"/>
                <a:cs typeface="Arial" panose="020B0604020202020204" pitchFamily="34" charset="0"/>
              </a:rPr>
              <a:t>لضمان</a:t>
            </a:r>
            <a:endParaRPr lang="fr-FR" sz="1200" b="1" dirty="0">
              <a:latin typeface="Arial" panose="020B0604020202020204" pitchFamily="34" charset="0"/>
              <a:cs typeface="Arial" panose="020B0604020202020204" pitchFamily="34" charset="0"/>
            </a:endParaRPr>
          </a:p>
          <a:p>
            <a:pPr algn="just" rtl="1"/>
            <a:r>
              <a:rPr lang="ar-DZ" sz="1200" b="1" dirty="0" smtClean="0">
                <a:latin typeface="Arial" panose="020B0604020202020204" pitchFamily="34" charset="0"/>
                <a:cs typeface="Arial" panose="020B0604020202020204" pitchFamily="34" charset="0"/>
              </a:rPr>
              <a:t>الجدية، بشرط ألا يستقطع منه إلا مقدار الضرر وهو الفرق بين تكلفة العين و مجموع الأجرة الفعلية,</a:t>
            </a:r>
          </a:p>
          <a:p>
            <a:pPr algn="just" rtl="1"/>
            <a:r>
              <a:rPr lang="ar-DZ" sz="1200" b="1" dirty="0" smtClean="0">
                <a:latin typeface="Arial" panose="020B0604020202020204" pitchFamily="34" charset="0"/>
                <a:cs typeface="Arial" panose="020B0604020202020204" pitchFamily="34" charset="0"/>
              </a:rPr>
              <a:t>-في حالة الإجارة التشغيلية يتحمل الواعد عند النكول الفرق بين تكلفة  شراء العين وثمن بيعها للغير, </a:t>
            </a:r>
          </a:p>
          <a:p>
            <a:pPr algn="just" rtl="1"/>
            <a:r>
              <a:rPr lang="ar-DZ" sz="1200" b="1" u="sng" dirty="0" smtClean="0">
                <a:solidFill>
                  <a:schemeClr val="bg1"/>
                </a:solidFill>
                <a:latin typeface="Arial" panose="020B0604020202020204" pitchFamily="34" charset="0"/>
                <a:cs typeface="Arial" panose="020B0604020202020204" pitchFamily="34" charset="0"/>
              </a:rPr>
              <a:t>تملك المؤسسة العين المراد إجارتها أو تملك </a:t>
            </a:r>
            <a:r>
              <a:rPr lang="ar-DZ" sz="1200" b="1" u="sng" dirty="0">
                <a:solidFill>
                  <a:schemeClr val="bg1"/>
                </a:solidFill>
                <a:latin typeface="Arial" panose="020B0604020202020204" pitchFamily="34" charset="0"/>
                <a:cs typeface="Arial" panose="020B0604020202020204" pitchFamily="34" charset="0"/>
              </a:rPr>
              <a:t>منفعتها</a:t>
            </a:r>
            <a:r>
              <a:rPr lang="ar-DZ" sz="1200" b="1" u="sng" dirty="0" smtClean="0">
                <a:solidFill>
                  <a:schemeClr val="bg1"/>
                </a:solidFill>
                <a:latin typeface="Arial" panose="020B0604020202020204" pitchFamily="34" charset="0"/>
                <a:cs typeface="Arial" panose="020B0604020202020204" pitchFamily="34" charset="0"/>
              </a:rPr>
              <a:t>:</a:t>
            </a:r>
          </a:p>
          <a:p>
            <a:pPr algn="just" rtl="1"/>
            <a:r>
              <a:rPr lang="ar-DZ" sz="1200" b="1" dirty="0" smtClean="0">
                <a:latin typeface="Arial" panose="020B0604020202020204" pitchFamily="34" charset="0"/>
                <a:cs typeface="Arial" panose="020B0604020202020204" pitchFamily="34" charset="0"/>
              </a:rPr>
              <a:t>-يشترط لصحة عقد الإجارة على معين (تملك العين أو تملك منفعتها),-يجوز تملك العين من شخص أو جهة ثم إجارتها لمن تملكتها منه,-إذا كانت العين أو منفعتها (مملوكة للمؤسسة فيجوز العقد عند الاتفاق، أو ستمتلكها المؤسسة بالشراء فلا تنعقد الإجارة إلا بعد التملك),-يجوز للمستأجر أن يؤجر لغير المالك بمثل الأجرة أو بأقل أو بأكثر حالة أو مؤجلة, ما لم يشترط عليه المالك (الامتناع عن الإيجار للغير، أو الحصول على موافقة),-يجوز </a:t>
            </a:r>
            <a:r>
              <a:rPr lang="ar-DZ" sz="1200" b="1" dirty="0" err="1" smtClean="0">
                <a:latin typeface="Arial" panose="020B0604020202020204" pitchFamily="34" charset="0"/>
                <a:cs typeface="Arial" panose="020B0604020202020204" pitchFamily="34" charset="0"/>
              </a:rPr>
              <a:t>للمستاجر</a:t>
            </a:r>
            <a:r>
              <a:rPr lang="ar-DZ" sz="1200" b="1" dirty="0" smtClean="0">
                <a:latin typeface="Arial" panose="020B0604020202020204" pitchFamily="34" charset="0"/>
                <a:cs typeface="Arial" panose="020B0604020202020204" pitchFamily="34" charset="0"/>
              </a:rPr>
              <a:t> إجارة العين لمالكها نفسه في مدة الإجارة الأولى (إذا كانت الأجرتان معجلتين), - ولا يجوز (إذا كان يترتب عليها عقد عينة),-يجوز أن تقع الإجارة على موصوف في الذمة (مع مراعاة إمكان تملكها أو صنعها، ولا يشترط تعجيل الأجرة ما لم تكن بلفظ السلم أو السلف، وإذا سلم غير الموصوف فللمستأجر رفضه وطلب ما تحققت فيه المواصفات),-</a:t>
            </a:r>
            <a:r>
              <a:rPr lang="ar-DZ" sz="1200" b="1" dirty="0">
                <a:latin typeface="Arial" panose="020B0604020202020204" pitchFamily="34" charset="0"/>
                <a:cs typeface="Arial" panose="020B0604020202020204" pitchFamily="34" charset="0"/>
              </a:rPr>
              <a:t>يجوز للعميل أن يشــارك المؤسســة في شــراء العين التي يرغب </a:t>
            </a:r>
            <a:r>
              <a:rPr lang="ar-DZ" sz="1200" b="1" dirty="0" smtClean="0">
                <a:latin typeface="Arial" panose="020B0604020202020204" pitchFamily="34" charset="0"/>
                <a:cs typeface="Arial" panose="020B0604020202020204" pitchFamily="34" charset="0"/>
              </a:rPr>
              <a:t>في اســتئجارها </a:t>
            </a:r>
            <a:r>
              <a:rPr lang="ar-DZ" sz="1200" b="1" dirty="0">
                <a:latin typeface="Arial" panose="020B0604020202020204" pitchFamily="34" charset="0"/>
                <a:cs typeface="Arial" panose="020B0604020202020204" pitchFamily="34" charset="0"/>
              </a:rPr>
              <a:t>ثم يســتأجر حصة </a:t>
            </a:r>
            <a:r>
              <a:rPr lang="ar-DZ" sz="1200" b="1" dirty="0" smtClean="0">
                <a:latin typeface="Arial" panose="020B0604020202020204" pitchFamily="34" charset="0"/>
                <a:cs typeface="Arial" panose="020B0604020202020204" pitchFamily="34" charset="0"/>
              </a:rPr>
              <a:t>المؤسســة، </a:t>
            </a:r>
            <a:r>
              <a:rPr lang="ar-DZ" sz="1200" b="1" dirty="0">
                <a:latin typeface="Arial" panose="020B0604020202020204" pitchFamily="34" charset="0"/>
                <a:cs typeface="Arial" panose="020B0604020202020204" pitchFamily="34" charset="0"/>
              </a:rPr>
              <a:t>فتكون </a:t>
            </a:r>
            <a:r>
              <a:rPr lang="ar-DZ" sz="1200" b="1" dirty="0" smtClean="0">
                <a:latin typeface="Arial" panose="020B0604020202020204" pitchFamily="34" charset="0"/>
                <a:cs typeface="Arial" panose="020B0604020202020204" pitchFamily="34" charset="0"/>
              </a:rPr>
              <a:t>أجــرة</a:t>
            </a: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المؤسسة </a:t>
            </a:r>
            <a:r>
              <a:rPr lang="ar-DZ" sz="1200" b="1" dirty="0">
                <a:latin typeface="Arial" panose="020B0604020202020204" pitchFamily="34" charset="0"/>
                <a:cs typeface="Arial" panose="020B0604020202020204" pitchFamily="34" charset="0"/>
              </a:rPr>
              <a:t>مقابل حصتها في ملكية العين </a:t>
            </a:r>
            <a:r>
              <a:rPr lang="ar-DZ" sz="1200" b="1" dirty="0" smtClean="0">
                <a:latin typeface="Arial" panose="020B0604020202020204" pitchFamily="34" charset="0"/>
                <a:cs typeface="Arial" panose="020B0604020202020204" pitchFamily="34" charset="0"/>
              </a:rPr>
              <a:t>فقط,</a:t>
            </a:r>
          </a:p>
          <a:p>
            <a:pPr marL="171450" indent="-171450" algn="just" rtl="1">
              <a:buFontTx/>
              <a:buChar char="-"/>
            </a:pPr>
            <a:r>
              <a:rPr lang="ar-DZ" sz="1200" b="1" dirty="0" smtClean="0">
                <a:latin typeface="Arial" panose="020B0604020202020204" pitchFamily="34" charset="0"/>
                <a:cs typeface="Arial" panose="020B0604020202020204" pitchFamily="34" charset="0"/>
              </a:rPr>
              <a:t>يجوز </a:t>
            </a:r>
            <a:r>
              <a:rPr lang="ar-DZ" sz="1200" b="1" dirty="0">
                <a:latin typeface="Arial" panose="020B0604020202020204" pitchFamily="34" charset="0"/>
                <a:cs typeface="Arial" panose="020B0604020202020204" pitchFamily="34" charset="0"/>
              </a:rPr>
              <a:t>للمؤسسة توكيل أحد عملائها بأن يشتري لحسابها ما يحتاجه </a:t>
            </a:r>
            <a:r>
              <a:rPr lang="ar-DZ" sz="1200" b="1" dirty="0" smtClean="0">
                <a:latin typeface="Arial" panose="020B0604020202020204" pitchFamily="34" charset="0"/>
                <a:cs typeface="Arial" panose="020B0604020202020204" pitchFamily="34" charset="0"/>
              </a:rPr>
              <a:t>العميل لتؤجره إياه، </a:t>
            </a:r>
            <a:r>
              <a:rPr lang="ar-DZ" sz="1200" b="1" dirty="0">
                <a:latin typeface="Arial" panose="020B0604020202020204" pitchFamily="34" charset="0"/>
                <a:cs typeface="Arial" panose="020B0604020202020204" pitchFamily="34" charset="0"/>
              </a:rPr>
              <a:t>والأفضل أن يكون الوكيل بالشراء غير العميل إذا تيسر </a:t>
            </a:r>
            <a:r>
              <a:rPr lang="ar-DZ" sz="1200" b="1" dirty="0" smtClean="0">
                <a:latin typeface="Arial" panose="020B0604020202020204" pitchFamily="34" charset="0"/>
                <a:cs typeface="Arial" panose="020B0604020202020204" pitchFamily="34" charset="0"/>
              </a:rPr>
              <a:t>ذلك,</a:t>
            </a:r>
          </a:p>
          <a:p>
            <a:pPr algn="just" rtl="1"/>
            <a:r>
              <a:rPr lang="ar-DZ" sz="1400" b="1" u="sng" dirty="0">
                <a:solidFill>
                  <a:schemeClr val="bg1"/>
                </a:solidFill>
                <a:latin typeface="Arial" panose="020B0604020202020204" pitchFamily="34" charset="0"/>
                <a:cs typeface="Arial" panose="020B0604020202020204" pitchFamily="34" charset="0"/>
              </a:rPr>
              <a:t>إبرام عقد الإجارة وآثاره </a:t>
            </a:r>
            <a:r>
              <a:rPr lang="ar-DZ" sz="1400" b="1" u="sng" dirty="0" smtClean="0">
                <a:solidFill>
                  <a:schemeClr val="bg1"/>
                </a:solidFill>
                <a:latin typeface="Arial" panose="020B0604020202020204" pitchFamily="34" charset="0"/>
                <a:cs typeface="Arial" panose="020B0604020202020204" pitchFamily="34" charset="0"/>
              </a:rPr>
              <a:t>:</a:t>
            </a:r>
          </a:p>
          <a:p>
            <a:pPr algn="just" rtl="1"/>
            <a:r>
              <a:rPr lang="ar-DZ" sz="1200" b="1" dirty="0" smtClean="0">
                <a:latin typeface="Arial" panose="020B0604020202020204" pitchFamily="34" charset="0"/>
                <a:cs typeface="Arial" panose="020B0604020202020204" pitchFamily="34" charset="0"/>
              </a:rPr>
              <a:t>-عقد الإجارة عقد لازم، -</a:t>
            </a:r>
            <a:r>
              <a:rPr lang="ar-DZ" sz="1200" b="1" dirty="0">
                <a:latin typeface="Arial" panose="020B0604020202020204" pitchFamily="34" charset="0"/>
                <a:cs typeface="Arial" panose="020B0604020202020204" pitchFamily="34" charset="0"/>
              </a:rPr>
              <a:t>يجب تحديد مدة </a:t>
            </a:r>
            <a:r>
              <a:rPr lang="ar-DZ" sz="1200" b="1" dirty="0" smtClean="0">
                <a:latin typeface="Arial" panose="020B0604020202020204" pitchFamily="34" charset="0"/>
                <a:cs typeface="Arial" panose="020B0604020202020204" pitchFamily="34" charset="0"/>
              </a:rPr>
              <a:t>الإجارة (ويكون </a:t>
            </a:r>
            <a:r>
              <a:rPr lang="ar-DZ" sz="1200" b="1" dirty="0">
                <a:latin typeface="Arial" panose="020B0604020202020204" pitchFamily="34" charset="0"/>
                <a:cs typeface="Arial" panose="020B0604020202020204" pitchFamily="34" charset="0"/>
              </a:rPr>
              <a:t>ابتداؤها من تاريخ </a:t>
            </a:r>
            <a:r>
              <a:rPr lang="ar-DZ" sz="1200" b="1" dirty="0" smtClean="0">
                <a:latin typeface="Arial" panose="020B0604020202020204" pitchFamily="34" charset="0"/>
                <a:cs typeface="Arial" panose="020B0604020202020204" pitchFamily="34" charset="0"/>
              </a:rPr>
              <a:t>العقد ما لم </a:t>
            </a:r>
            <a:r>
              <a:rPr lang="ar-DZ" sz="1200" b="1" dirty="0">
                <a:latin typeface="Arial" panose="020B0604020202020204" pitchFamily="34" charset="0"/>
                <a:cs typeface="Arial" panose="020B0604020202020204" pitchFamily="34" charset="0"/>
              </a:rPr>
              <a:t>يتفق الطرفان على أجل معلوم </a:t>
            </a:r>
            <a:r>
              <a:rPr lang="ar-DZ" sz="1200" b="1" dirty="0" smtClean="0">
                <a:latin typeface="Arial" panose="020B0604020202020204" pitchFamily="34" charset="0"/>
                <a:cs typeface="Arial" panose="020B0604020202020204" pitchFamily="34" charset="0"/>
              </a:rPr>
              <a:t>لابتداء),-</a:t>
            </a:r>
            <a:r>
              <a:rPr lang="ar-DZ" sz="1200" b="1" dirty="0">
                <a:latin typeface="Arial" panose="020B0604020202020204" pitchFamily="34" charset="0"/>
                <a:cs typeface="Arial" panose="020B0604020202020204" pitchFamily="34" charset="0"/>
              </a:rPr>
              <a:t>إذا تأخر المؤجر في تســليم العيــن </a:t>
            </a:r>
            <a:r>
              <a:rPr lang="ar-DZ" sz="1200" b="1" dirty="0" smtClean="0">
                <a:latin typeface="Arial" panose="020B0604020202020204" pitchFamily="34" charset="0"/>
                <a:cs typeface="Arial" panose="020B0604020202020204" pitchFamily="34" charset="0"/>
              </a:rPr>
              <a:t>(فإنه </a:t>
            </a:r>
            <a:r>
              <a:rPr lang="ar-DZ" sz="1200" b="1" dirty="0">
                <a:latin typeface="Arial" panose="020B0604020202020204" pitchFamily="34" charset="0"/>
                <a:cs typeface="Arial" panose="020B0604020202020204" pitchFamily="34" charset="0"/>
              </a:rPr>
              <a:t>لا تستحق أجرة عن المدة الفاصلة </a:t>
            </a:r>
            <a:r>
              <a:rPr lang="ar-DZ" sz="1200" b="1" dirty="0" smtClean="0">
                <a:latin typeface="Arial" panose="020B0604020202020204" pitchFamily="34" charset="0"/>
                <a:cs typeface="Arial" panose="020B0604020202020204" pitchFamily="34" charset="0"/>
              </a:rPr>
              <a:t>بين الموعد</a:t>
            </a: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المحدد </a:t>
            </a:r>
            <a:r>
              <a:rPr lang="ar-DZ" sz="1200" b="1" dirty="0">
                <a:latin typeface="Arial" panose="020B0604020202020204" pitchFamily="34" charset="0"/>
                <a:cs typeface="Arial" panose="020B0604020202020204" pitchFamily="34" charset="0"/>
              </a:rPr>
              <a:t>في العقد والتسليم </a:t>
            </a:r>
            <a:r>
              <a:rPr lang="ar-DZ" sz="1200" b="1" dirty="0" smtClean="0">
                <a:latin typeface="Arial" panose="020B0604020202020204" pitchFamily="34" charset="0"/>
                <a:cs typeface="Arial" panose="020B0604020202020204" pitchFamily="34" charset="0"/>
              </a:rPr>
              <a:t>الفعلي),-يجوز </a:t>
            </a:r>
            <a:r>
              <a:rPr lang="ar-DZ" sz="1200" b="1" dirty="0">
                <a:latin typeface="Arial" panose="020B0604020202020204" pitchFamily="34" charset="0"/>
                <a:cs typeface="Arial" panose="020B0604020202020204" pitchFamily="34" charset="0"/>
              </a:rPr>
              <a:t>أخــذ العربون في الإجارة عند إبرام عقدها، مع </a:t>
            </a:r>
            <a:r>
              <a:rPr lang="ar-DZ" sz="1200" b="1" dirty="0" smtClean="0">
                <a:latin typeface="Arial" panose="020B0604020202020204" pitchFamily="34" charset="0"/>
                <a:cs typeface="Arial" panose="020B0604020202020204" pitchFamily="34" charset="0"/>
              </a:rPr>
              <a:t>ثبوت حق </a:t>
            </a:r>
            <a:r>
              <a:rPr lang="ar-DZ" sz="1200" b="1" dirty="0">
                <a:latin typeface="Arial" panose="020B0604020202020204" pitchFamily="34" charset="0"/>
                <a:cs typeface="Arial" panose="020B0604020202020204" pitchFamily="34" charset="0"/>
              </a:rPr>
              <a:t>الفســخ للمستأجر لمدة معينة ويكون العربون </a:t>
            </a:r>
            <a:r>
              <a:rPr lang="ar-DZ" sz="1200" b="1" dirty="0" smtClean="0">
                <a:latin typeface="Arial" panose="020B0604020202020204" pitchFamily="34" charset="0"/>
                <a:cs typeface="Arial" panose="020B0604020202020204" pitchFamily="34" charset="0"/>
              </a:rPr>
              <a:t>جزءا معجلا</a:t>
            </a: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من الأجرة (في حال نكول يحق للمؤجر</a:t>
            </a: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أخذ العربون، الأولى </a:t>
            </a:r>
            <a:r>
              <a:rPr lang="ar-DZ" sz="1200" b="1" dirty="0">
                <a:latin typeface="Arial" panose="020B0604020202020204" pitchFamily="34" charset="0"/>
                <a:cs typeface="Arial" panose="020B0604020202020204" pitchFamily="34" charset="0"/>
              </a:rPr>
              <a:t>أن تتنازل المؤسسة عما زاد من </a:t>
            </a:r>
            <a:r>
              <a:rPr lang="ar-DZ" sz="1200" b="1" dirty="0" smtClean="0">
                <a:latin typeface="Arial" panose="020B0604020202020204" pitchFamily="34" charset="0"/>
                <a:cs typeface="Arial" panose="020B0604020202020204" pitchFamily="34" charset="0"/>
              </a:rPr>
              <a:t>العربون عن مقدار الضرر الفعلي)</a:t>
            </a:r>
          </a:p>
        </p:txBody>
      </p:sp>
      <p:sp>
        <p:nvSpPr>
          <p:cNvPr id="67" name="شكل حر: شكل 27">
            <a:extLst>
              <a:ext uri="{FF2B5EF4-FFF2-40B4-BE49-F238E27FC236}">
                <a16:creationId xmlns="" xmlns:a16="http://schemas.microsoft.com/office/drawing/2014/main" id="{3AE7F714-3101-4DD1-8C53-0D633D0BF00F}"/>
              </a:ext>
            </a:extLst>
          </p:cNvPr>
          <p:cNvSpPr/>
          <p:nvPr/>
        </p:nvSpPr>
        <p:spPr>
          <a:xfrm>
            <a:off x="5650135" y="-12966"/>
            <a:ext cx="3424813" cy="6875166"/>
          </a:xfrm>
          <a:custGeom>
            <a:avLst/>
            <a:gdLst>
              <a:gd name="connsiteX0" fmla="*/ 0 w 2956264"/>
              <a:gd name="connsiteY0" fmla="*/ 0 h 5846956"/>
              <a:gd name="connsiteX1" fmla="*/ 741285 w 2956264"/>
              <a:gd name="connsiteY1" fmla="*/ 0 h 5846956"/>
              <a:gd name="connsiteX2" fmla="*/ 741285 w 2956264"/>
              <a:gd name="connsiteY2" fmla="*/ 85436 h 5846956"/>
              <a:gd name="connsiteX3" fmla="*/ 85436 w 2956264"/>
              <a:gd name="connsiteY3" fmla="*/ 85436 h 5846956"/>
              <a:gd name="connsiteX4" fmla="*/ 85436 w 2956264"/>
              <a:gd name="connsiteY4" fmla="*/ 5761520 h 5846956"/>
              <a:gd name="connsiteX5" fmla="*/ 2870828 w 2956264"/>
              <a:gd name="connsiteY5" fmla="*/ 5761520 h 5846956"/>
              <a:gd name="connsiteX6" fmla="*/ 2870828 w 2956264"/>
              <a:gd name="connsiteY6" fmla="*/ 85436 h 5846956"/>
              <a:gd name="connsiteX7" fmla="*/ 2214979 w 2956264"/>
              <a:gd name="connsiteY7" fmla="*/ 85436 h 5846956"/>
              <a:gd name="connsiteX8" fmla="*/ 2214979 w 2956264"/>
              <a:gd name="connsiteY8" fmla="*/ 0 h 5846956"/>
              <a:gd name="connsiteX9" fmla="*/ 2956264 w 2956264"/>
              <a:gd name="connsiteY9" fmla="*/ 0 h 5846956"/>
              <a:gd name="connsiteX10" fmla="*/ 2956264 w 2956264"/>
              <a:gd name="connsiteY10" fmla="*/ 5846956 h 5846956"/>
              <a:gd name="connsiteX11" fmla="*/ 0 w 2956264"/>
              <a:gd name="connsiteY11" fmla="*/ 5846956 h 584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6264" h="5846956">
                <a:moveTo>
                  <a:pt x="0" y="0"/>
                </a:moveTo>
                <a:lnTo>
                  <a:pt x="741285" y="0"/>
                </a:lnTo>
                <a:lnTo>
                  <a:pt x="741285" y="85436"/>
                </a:lnTo>
                <a:lnTo>
                  <a:pt x="85436" y="85436"/>
                </a:lnTo>
                <a:lnTo>
                  <a:pt x="85436" y="5761520"/>
                </a:lnTo>
                <a:lnTo>
                  <a:pt x="2870828" y="5761520"/>
                </a:lnTo>
                <a:lnTo>
                  <a:pt x="2870828" y="85436"/>
                </a:lnTo>
                <a:lnTo>
                  <a:pt x="2214979" y="85436"/>
                </a:lnTo>
                <a:lnTo>
                  <a:pt x="2214979" y="0"/>
                </a:lnTo>
                <a:lnTo>
                  <a:pt x="2956264" y="0"/>
                </a:lnTo>
                <a:lnTo>
                  <a:pt x="2956264" y="5846956"/>
                </a:lnTo>
                <a:lnTo>
                  <a:pt x="0" y="5846956"/>
                </a:lnTo>
                <a:close/>
              </a:path>
            </a:pathLst>
          </a:custGeom>
          <a:solidFill>
            <a:srgbClr val="DC36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chemeClr val="tx1"/>
              </a:solidFill>
            </a:endParaRPr>
          </a:p>
        </p:txBody>
      </p:sp>
      <p:sp>
        <p:nvSpPr>
          <p:cNvPr id="68" name="إطار 39">
            <a:extLst>
              <a:ext uri="{FF2B5EF4-FFF2-40B4-BE49-F238E27FC236}">
                <a16:creationId xmlns="" xmlns:a16="http://schemas.microsoft.com/office/drawing/2014/main" id="{793A015D-1879-4E2A-A619-70AAF268F1EE}"/>
              </a:ext>
            </a:extLst>
          </p:cNvPr>
          <p:cNvSpPr/>
          <p:nvPr/>
        </p:nvSpPr>
        <p:spPr>
          <a:xfrm>
            <a:off x="0" y="-12966"/>
            <a:ext cx="2605593" cy="6870966"/>
          </a:xfrm>
          <a:prstGeom prst="frame">
            <a:avLst>
              <a:gd name="adj1" fmla="val 3352"/>
            </a:avLst>
          </a:prstGeom>
          <a:solidFill>
            <a:srgbClr val="DC3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ZoneTexte 7"/>
          <p:cNvSpPr txBox="1"/>
          <p:nvPr/>
        </p:nvSpPr>
        <p:spPr>
          <a:xfrm>
            <a:off x="79386" y="78625"/>
            <a:ext cx="2497971" cy="6801862"/>
          </a:xfrm>
          <a:prstGeom prst="rect">
            <a:avLst/>
          </a:prstGeom>
          <a:solidFill>
            <a:schemeClr val="accent6">
              <a:lumMod val="60000"/>
              <a:lumOff val="40000"/>
            </a:schemeClr>
          </a:solidFill>
        </p:spPr>
        <p:txBody>
          <a:bodyPr wrap="square" rtlCol="0">
            <a:spAutoFit/>
          </a:bodyPr>
          <a:lstStyle/>
          <a:p>
            <a:pPr algn="just" rtl="1"/>
            <a:r>
              <a:rPr lang="ar-DZ" sz="1200" b="1" dirty="0">
                <a:latin typeface="Arial" panose="020B0604020202020204" pitchFamily="34" charset="0"/>
                <a:cs typeface="Arial" panose="020B0604020202020204" pitchFamily="34" charset="0"/>
              </a:rPr>
              <a:t>يوكل المستأجر عن طريق التأمين المشروع ونفقته </a:t>
            </a:r>
            <a:r>
              <a:rPr lang="ar-DZ" sz="1200" b="1" dirty="0" smtClean="0">
                <a:latin typeface="Arial" panose="020B0604020202020204" pitchFamily="34" charset="0"/>
                <a:cs typeface="Arial" panose="020B0604020202020204" pitchFamily="34" charset="0"/>
              </a:rPr>
              <a:t>على المؤجر، و</a:t>
            </a:r>
            <a:r>
              <a:rPr lang="ar-DZ" sz="1200" b="1" dirty="0">
                <a:latin typeface="Arial" panose="020B0604020202020204" pitchFamily="34" charset="0"/>
                <a:cs typeface="Arial" panose="020B0604020202020204" pitchFamily="34" charset="0"/>
              </a:rPr>
              <a:t>يمكن للمؤجر أخذها </a:t>
            </a:r>
            <a:r>
              <a:rPr lang="ar-DZ" sz="1200" b="1" dirty="0" smtClean="0">
                <a:latin typeface="Arial" panose="020B0604020202020204" pitchFamily="34" charset="0"/>
                <a:cs typeface="Arial" panose="020B0604020202020204" pitchFamily="34" charset="0"/>
              </a:rPr>
              <a:t>فــي الاعتبار ضمنًا عند تحديد </a:t>
            </a:r>
            <a:r>
              <a:rPr lang="ar-DZ" sz="1200" b="1" dirty="0">
                <a:latin typeface="Arial" panose="020B0604020202020204" pitchFamily="34" charset="0"/>
                <a:cs typeface="Arial" panose="020B0604020202020204" pitchFamily="34" charset="0"/>
              </a:rPr>
              <a:t>الأجرة، ولكن </a:t>
            </a:r>
            <a:r>
              <a:rPr lang="ar-DZ" sz="1200" b="1" dirty="0" smtClean="0">
                <a:latin typeface="Arial" panose="020B0604020202020204" pitchFamily="34" charset="0"/>
                <a:cs typeface="Arial" panose="020B0604020202020204" pitchFamily="34" charset="0"/>
              </a:rPr>
              <a:t>لا يجوز </a:t>
            </a:r>
            <a:r>
              <a:rPr lang="ar-DZ" sz="1200" b="1" dirty="0">
                <a:latin typeface="Arial" panose="020B0604020202020204" pitchFamily="34" charset="0"/>
                <a:cs typeface="Arial" panose="020B0604020202020204" pitchFamily="34" charset="0"/>
              </a:rPr>
              <a:t>له تحميل المســتأجر بعد </a:t>
            </a:r>
            <a:r>
              <a:rPr lang="ar-DZ" sz="1200" b="1" dirty="0" smtClean="0">
                <a:latin typeface="Arial" panose="020B0604020202020204" pitchFamily="34" charset="0"/>
                <a:cs typeface="Arial" panose="020B0604020202020204" pitchFamily="34" charset="0"/>
              </a:rPr>
              <a:t>العقد أي </a:t>
            </a:r>
            <a:r>
              <a:rPr lang="ar-DZ" sz="1200" b="1" dirty="0">
                <a:latin typeface="Arial" panose="020B0604020202020204" pitchFamily="34" charset="0"/>
                <a:cs typeface="Arial" panose="020B0604020202020204" pitchFamily="34" charset="0"/>
              </a:rPr>
              <a:t>تكلفة إضافية </a:t>
            </a:r>
            <a:r>
              <a:rPr lang="ar-DZ" sz="1400" b="1" u="sng" dirty="0" smtClean="0">
                <a:solidFill>
                  <a:schemeClr val="bg1"/>
                </a:solidFill>
                <a:latin typeface="Arial" panose="020B0604020202020204" pitchFamily="34" charset="0"/>
                <a:cs typeface="Arial" panose="020B0604020202020204" pitchFamily="34" charset="0"/>
              </a:rPr>
              <a:t>أحكام الأجرة</a:t>
            </a:r>
            <a:r>
              <a:rPr lang="ar-DZ" sz="1400" u="sng" dirty="0" smtClean="0">
                <a:solidFill>
                  <a:schemeClr val="bg1"/>
                </a:solidFill>
                <a:latin typeface="Arial" panose="020B0604020202020204" pitchFamily="34" charset="0"/>
                <a:cs typeface="Arial" panose="020B0604020202020204" pitchFamily="34" charset="0"/>
              </a:rPr>
              <a:t>:</a:t>
            </a:r>
          </a:p>
          <a:p>
            <a:pPr algn="just" rtl="1"/>
            <a:r>
              <a:rPr lang="ar-DZ" sz="1200" b="1" dirty="0" smtClean="0">
                <a:latin typeface="Arial" panose="020B0604020202020204" pitchFamily="34" charset="0"/>
                <a:cs typeface="Arial" panose="020B0604020202020204" pitchFamily="34" charset="0"/>
              </a:rPr>
              <a:t>يجــوز </a:t>
            </a:r>
            <a:r>
              <a:rPr lang="ar-DZ" sz="1200" b="1" dirty="0">
                <a:latin typeface="Arial" panose="020B0604020202020204" pitchFamily="34" charset="0"/>
                <a:cs typeface="Arial" panose="020B0604020202020204" pitchFamily="34" charset="0"/>
              </a:rPr>
              <a:t>أن تكــون الأجرة ً نقــودا أو ً </a:t>
            </a:r>
            <a:r>
              <a:rPr lang="ar-DZ" sz="1200" b="1" dirty="0" smtClean="0">
                <a:latin typeface="Arial" panose="020B0604020202020204" pitchFamily="34" charset="0"/>
                <a:cs typeface="Arial" panose="020B0604020202020204" pitchFamily="34" charset="0"/>
              </a:rPr>
              <a:t>عينا (ســلعة) </a:t>
            </a:r>
            <a:r>
              <a:rPr lang="ar-DZ" sz="1200" b="1" dirty="0">
                <a:latin typeface="Arial" panose="020B0604020202020204" pitchFamily="34" charset="0"/>
                <a:cs typeface="Arial" panose="020B0604020202020204" pitchFamily="34" charset="0"/>
              </a:rPr>
              <a:t>أو </a:t>
            </a:r>
            <a:r>
              <a:rPr lang="ar-DZ" sz="1200" b="1" dirty="0" smtClean="0">
                <a:latin typeface="Arial" panose="020B0604020202020204" pitchFamily="34" charset="0"/>
                <a:cs typeface="Arial" panose="020B0604020202020204" pitchFamily="34" charset="0"/>
              </a:rPr>
              <a:t>منفعة</a:t>
            </a: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(خدمــة), </a:t>
            </a:r>
            <a:r>
              <a:rPr lang="ar-DZ" sz="1200" b="1" dirty="0">
                <a:latin typeface="Arial" panose="020B0604020202020204" pitchFamily="34" charset="0"/>
                <a:cs typeface="Arial" panose="020B0604020202020204" pitchFamily="34" charset="0"/>
              </a:rPr>
              <a:t>ويجب أن تكون الأجرة </a:t>
            </a:r>
            <a:r>
              <a:rPr lang="ar-DZ" sz="1200" b="1" dirty="0" smtClean="0">
                <a:latin typeface="Arial" panose="020B0604020202020204" pitchFamily="34" charset="0"/>
                <a:cs typeface="Arial" panose="020B0604020202020204" pitchFamily="34" charset="0"/>
              </a:rPr>
              <a:t>معلومــة,</a:t>
            </a:r>
            <a:r>
              <a:rPr lang="ar-DZ" sz="1200" b="1" dirty="0">
                <a:latin typeface="Arial" panose="020B0604020202020204" pitchFamily="34" charset="0"/>
                <a:cs typeface="Arial" panose="020B0604020202020204" pitchFamily="34" charset="0"/>
              </a:rPr>
              <a:t> أقســاط لأجزاء المدة </a:t>
            </a:r>
            <a:r>
              <a:rPr lang="ar-DZ" sz="1200" b="1" dirty="0" smtClean="0">
                <a:latin typeface="Arial" panose="020B0604020202020204" pitchFamily="34" charset="0"/>
                <a:cs typeface="Arial" panose="020B0604020202020204" pitchFamily="34" charset="0"/>
              </a:rPr>
              <a:t>أو بمبلغ للمدة كلها،</a:t>
            </a: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أو بمبلغ </a:t>
            </a:r>
            <a:r>
              <a:rPr lang="ar-DZ" sz="1200" b="1" dirty="0">
                <a:latin typeface="Arial" panose="020B0604020202020204" pitchFamily="34" charset="0"/>
                <a:cs typeface="Arial" panose="020B0604020202020204" pitchFamily="34" charset="0"/>
              </a:rPr>
              <a:t>ثابت أو </a:t>
            </a:r>
            <a:r>
              <a:rPr lang="ar-DZ" sz="1200" b="1" dirty="0" smtClean="0">
                <a:latin typeface="Arial" panose="020B0604020202020204" pitchFamily="34" charset="0"/>
                <a:cs typeface="Arial" panose="020B0604020202020204" pitchFamily="34" charset="0"/>
              </a:rPr>
              <a:t>متغير,</a:t>
            </a:r>
          </a:p>
          <a:p>
            <a:pPr algn="just" rtl="1"/>
            <a:r>
              <a:rPr lang="ar-DZ" sz="1400" b="1" u="sng" dirty="0">
                <a:solidFill>
                  <a:schemeClr val="bg1"/>
                </a:solidFill>
                <a:latin typeface="Arial" panose="020B0604020202020204" pitchFamily="34" charset="0"/>
                <a:cs typeface="Arial" panose="020B0604020202020204" pitchFamily="34" charset="0"/>
              </a:rPr>
              <a:t>ضمانات مديونية الإجارة ومعالجتها </a:t>
            </a:r>
            <a:r>
              <a:rPr lang="ar-DZ" sz="1400" b="1" u="sng" dirty="0" smtClean="0">
                <a:solidFill>
                  <a:schemeClr val="bg1"/>
                </a:solidFill>
                <a:latin typeface="Arial" panose="020B0604020202020204" pitchFamily="34" charset="0"/>
                <a:cs typeface="Arial" panose="020B0604020202020204" pitchFamily="34" charset="0"/>
              </a:rPr>
              <a:t>:</a:t>
            </a:r>
          </a:p>
          <a:p>
            <a:pPr algn="just" rtl="1"/>
            <a:r>
              <a:rPr lang="ar-DZ" sz="1200" b="1" dirty="0" smtClean="0">
                <a:latin typeface="Arial" panose="020B0604020202020204" pitchFamily="34" charset="0"/>
                <a:cs typeface="Arial" panose="020B0604020202020204" pitchFamily="34" charset="0"/>
              </a:rPr>
              <a:t>-</a:t>
            </a:r>
            <a:r>
              <a:rPr lang="ar-DZ" sz="1200" b="1" dirty="0">
                <a:latin typeface="Arial" panose="020B0604020202020204" pitchFamily="34" charset="0"/>
                <a:cs typeface="Arial" panose="020B0604020202020204" pitchFamily="34" charset="0"/>
              </a:rPr>
              <a:t>يجوز أخذ الضمانات المشروعة </a:t>
            </a:r>
            <a:r>
              <a:rPr lang="ar-DZ" sz="1200" b="1" dirty="0" smtClean="0">
                <a:latin typeface="Arial" panose="020B0604020202020204" pitchFamily="34" charset="0"/>
                <a:cs typeface="Arial" panose="020B0604020202020204" pitchFamily="34" charset="0"/>
              </a:rPr>
              <a:t>لتوثيق الحصول </a:t>
            </a:r>
            <a:r>
              <a:rPr lang="ar-DZ" sz="1200" b="1" dirty="0">
                <a:latin typeface="Arial" panose="020B0604020202020204" pitchFamily="34" charset="0"/>
                <a:cs typeface="Arial" panose="020B0604020202020204" pitchFamily="34" charset="0"/>
              </a:rPr>
              <a:t>على </a:t>
            </a:r>
            <a:r>
              <a:rPr lang="ar-DZ" sz="1200" b="1" dirty="0" smtClean="0">
                <a:latin typeface="Arial" panose="020B0604020202020204" pitchFamily="34" charset="0"/>
                <a:cs typeface="Arial" panose="020B0604020202020204" pitchFamily="34" charset="0"/>
              </a:rPr>
              <a:t>الأجرة ،أو </a:t>
            </a:r>
            <a:r>
              <a:rPr lang="ar-DZ" sz="1200" b="1" dirty="0">
                <a:latin typeface="Arial" panose="020B0604020202020204" pitchFamily="34" charset="0"/>
                <a:cs typeface="Arial" panose="020B0604020202020204" pitchFamily="34" charset="0"/>
              </a:rPr>
              <a:t>الضمــان في حالة التعدي أو </a:t>
            </a:r>
            <a:r>
              <a:rPr lang="ar-DZ" sz="1200" b="1" dirty="0" smtClean="0">
                <a:latin typeface="Arial" panose="020B0604020202020204" pitchFamily="34" charset="0"/>
                <a:cs typeface="Arial" panose="020B0604020202020204" pitchFamily="34" charset="0"/>
              </a:rPr>
              <a:t>التقصير,</a:t>
            </a:r>
            <a:r>
              <a:rPr lang="ar-DZ" sz="1200" dirty="0"/>
              <a:t> </a:t>
            </a:r>
            <a:r>
              <a:rPr lang="ar-DZ" sz="1200" b="1" dirty="0">
                <a:latin typeface="Arial" panose="020B0604020202020204" pitchFamily="34" charset="0"/>
                <a:cs typeface="Arial" panose="020B0604020202020204" pitchFamily="34" charset="0"/>
              </a:rPr>
              <a:t>يجوز اشتراط </a:t>
            </a:r>
            <a:r>
              <a:rPr lang="ar-DZ" sz="1200" b="1" dirty="0" smtClean="0">
                <a:latin typeface="Arial" panose="020B0604020202020204" pitchFamily="34" charset="0"/>
                <a:cs typeface="Arial" panose="020B0604020202020204" pitchFamily="34" charset="0"/>
              </a:rPr>
              <a:t>تعجيل الأجرة أو تقسيطها وللمؤجر</a:t>
            </a: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أن </a:t>
            </a:r>
            <a:r>
              <a:rPr lang="ar-DZ" sz="1200" b="1" dirty="0">
                <a:latin typeface="Arial" panose="020B0604020202020204" pitchFamily="34" charset="0"/>
                <a:cs typeface="Arial" panose="020B0604020202020204" pitchFamily="34" charset="0"/>
              </a:rPr>
              <a:t>يشترط على المستأجـــر حلول باقي الأقســاط إذا تأخر عن </a:t>
            </a:r>
            <a:r>
              <a:rPr lang="ar-DZ" sz="1200" b="1" dirty="0" smtClean="0">
                <a:latin typeface="Arial" panose="020B0604020202020204" pitchFamily="34" charset="0"/>
                <a:cs typeface="Arial" panose="020B0604020202020204" pitchFamily="34" charset="0"/>
              </a:rPr>
              <a:t>سداد قســط </a:t>
            </a:r>
            <a:r>
              <a:rPr lang="ar-DZ" sz="1200" b="1" dirty="0">
                <a:latin typeface="Arial" panose="020B0604020202020204" pitchFamily="34" charset="0"/>
                <a:cs typeface="Arial" panose="020B0604020202020204" pitchFamily="34" charset="0"/>
              </a:rPr>
              <a:t>أو أكثر دون عذر معتبر بعد </a:t>
            </a:r>
            <a:r>
              <a:rPr lang="ar-DZ" sz="1200" b="1" dirty="0" smtClean="0">
                <a:latin typeface="Arial" panose="020B0604020202020204" pitchFamily="34" charset="0"/>
                <a:cs typeface="Arial" panose="020B0604020202020204" pitchFamily="34" charset="0"/>
              </a:rPr>
              <a:t>إشعاره،</a:t>
            </a:r>
            <a:r>
              <a:rPr lang="ar-DZ" sz="1200" dirty="0"/>
              <a:t> </a:t>
            </a:r>
            <a:r>
              <a:rPr lang="ar-DZ" sz="1200" b="1" dirty="0">
                <a:latin typeface="Arial" panose="020B0604020202020204" pitchFamily="34" charset="0"/>
                <a:cs typeface="Arial" panose="020B0604020202020204" pitchFamily="34" charset="0"/>
              </a:rPr>
              <a:t>لا يجوز اشتراط زيادة على </a:t>
            </a:r>
            <a:r>
              <a:rPr lang="ar-DZ" sz="1200" b="1" dirty="0" smtClean="0">
                <a:latin typeface="Arial" panose="020B0604020202020204" pitchFamily="34" charset="0"/>
                <a:cs typeface="Arial" panose="020B0604020202020204" pitchFamily="34" charset="0"/>
              </a:rPr>
              <a:t>الأجرة في حال </a:t>
            </a:r>
            <a:r>
              <a:rPr lang="ar-DZ" sz="1200" b="1" dirty="0">
                <a:latin typeface="Arial" panose="020B0604020202020204" pitchFamily="34" charset="0"/>
                <a:cs typeface="Arial" panose="020B0604020202020204" pitchFamily="34" charset="0"/>
              </a:rPr>
              <a:t>التأخر </a:t>
            </a:r>
            <a:r>
              <a:rPr lang="ar-DZ" sz="1200" b="1" dirty="0" smtClean="0">
                <a:latin typeface="Arial" panose="020B0604020202020204" pitchFamily="34" charset="0"/>
                <a:cs typeface="Arial" panose="020B0604020202020204" pitchFamily="34" charset="0"/>
              </a:rPr>
              <a:t>في السداد ،يجوز </a:t>
            </a:r>
            <a:r>
              <a:rPr lang="ar-DZ" sz="1200" b="1" dirty="0">
                <a:latin typeface="Arial" panose="020B0604020202020204" pitchFamily="34" charset="0"/>
                <a:cs typeface="Arial" panose="020B0604020202020204" pitchFamily="34" charset="0"/>
              </a:rPr>
              <a:t>أن ينص فــي الإجارة أو الإجارة المنتهيــة بالتمليك على </a:t>
            </a:r>
            <a:r>
              <a:rPr lang="ar-DZ" sz="1200" b="1" dirty="0" smtClean="0">
                <a:latin typeface="Arial" panose="020B0604020202020204" pitchFamily="34" charset="0"/>
                <a:cs typeface="Arial" panose="020B0604020202020204" pitchFamily="34" charset="0"/>
              </a:rPr>
              <a:t>التزام العميل </a:t>
            </a:r>
            <a:r>
              <a:rPr lang="ar-DZ" sz="1200" b="1" dirty="0">
                <a:latin typeface="Arial" panose="020B0604020202020204" pitchFamily="34" charset="0"/>
                <a:cs typeface="Arial" panose="020B0604020202020204" pitchFamily="34" charset="0"/>
              </a:rPr>
              <a:t>المســتأجر المماطل بالتصدق بمبلغ محدد أو نسبة من </a:t>
            </a:r>
            <a:r>
              <a:rPr lang="ar-DZ" sz="1200" b="1" dirty="0" smtClean="0">
                <a:latin typeface="Arial" panose="020B0604020202020204" pitchFamily="34" charset="0"/>
                <a:cs typeface="Arial" panose="020B0604020202020204" pitchFamily="34" charset="0"/>
              </a:rPr>
              <a:t>الأجرة في </a:t>
            </a:r>
            <a:r>
              <a:rPr lang="ar-DZ" sz="1200" b="1" dirty="0">
                <a:latin typeface="Arial" panose="020B0604020202020204" pitchFamily="34" charset="0"/>
                <a:cs typeface="Arial" panose="020B0604020202020204" pitchFamily="34" charset="0"/>
              </a:rPr>
              <a:t>حالة </a:t>
            </a:r>
            <a:r>
              <a:rPr lang="ar-DZ" sz="1200" b="1" dirty="0" smtClean="0">
                <a:latin typeface="Arial" panose="020B0604020202020204" pitchFamily="34" charset="0"/>
                <a:cs typeface="Arial" panose="020B0604020202020204" pitchFamily="34" charset="0"/>
              </a:rPr>
              <a:t>تأخره عن </a:t>
            </a:r>
            <a:r>
              <a:rPr lang="ar-DZ" sz="1200" b="1" dirty="0">
                <a:latin typeface="Arial" panose="020B0604020202020204" pitchFamily="34" charset="0"/>
                <a:cs typeface="Arial" panose="020B0604020202020204" pitchFamily="34" charset="0"/>
              </a:rPr>
              <a:t>ســداد الأجرة المســتحقة في </a:t>
            </a:r>
            <a:r>
              <a:rPr lang="ar-DZ" sz="1200" b="1" dirty="0" smtClean="0">
                <a:latin typeface="Arial" panose="020B0604020202020204" pitchFamily="34" charset="0"/>
                <a:cs typeface="Arial" panose="020B0604020202020204" pitchFamily="34" charset="0"/>
              </a:rPr>
              <a:t>مواعيدها</a:t>
            </a: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r>
              <a:rPr lang="ar-DZ" sz="1200" b="1" dirty="0">
                <a:latin typeface="Arial" panose="020B0604020202020204" pitchFamily="34" charset="0"/>
                <a:cs typeface="Arial" panose="020B0604020202020204" pitchFamily="34" charset="0"/>
              </a:rPr>
              <a:t>بشرط </a:t>
            </a:r>
            <a:r>
              <a:rPr lang="ar-DZ" sz="1200" b="1" dirty="0" smtClean="0">
                <a:latin typeface="Arial" panose="020B0604020202020204" pitchFamily="34" charset="0"/>
                <a:cs typeface="Arial" panose="020B0604020202020204" pitchFamily="34" charset="0"/>
              </a:rPr>
              <a:t>صرف ذلك </a:t>
            </a:r>
            <a:r>
              <a:rPr lang="ar-DZ" sz="1200" b="1" dirty="0">
                <a:latin typeface="Arial" panose="020B0604020202020204" pitchFamily="34" charset="0"/>
                <a:cs typeface="Arial" panose="020B0604020202020204" pitchFamily="34" charset="0"/>
              </a:rPr>
              <a:t>في وجوه </a:t>
            </a:r>
            <a:r>
              <a:rPr lang="ar-DZ" sz="1200" b="1" dirty="0" smtClean="0">
                <a:latin typeface="Arial" panose="020B0604020202020204" pitchFamily="34" charset="0"/>
                <a:cs typeface="Arial" panose="020B0604020202020204" pitchFamily="34" charset="0"/>
              </a:rPr>
              <a:t>الخير, </a:t>
            </a:r>
            <a:r>
              <a:rPr lang="ar-DZ" sz="1200" b="1" dirty="0">
                <a:latin typeface="Arial" panose="020B0604020202020204" pitchFamily="34" charset="0"/>
                <a:cs typeface="Arial" panose="020B0604020202020204" pitchFamily="34" charset="0"/>
              </a:rPr>
              <a:t>في حالة التنفيذ على الضمانات المقدمة من </a:t>
            </a:r>
            <a:r>
              <a:rPr lang="ar-DZ" sz="1200" b="1" dirty="0" smtClean="0">
                <a:latin typeface="Arial" panose="020B0604020202020204" pitchFamily="34" charset="0"/>
                <a:cs typeface="Arial" panose="020B0604020202020204" pitchFamily="34" charset="0"/>
              </a:rPr>
              <a:t>المســتأجر، يحق للمؤجر أن </a:t>
            </a:r>
            <a:r>
              <a:rPr lang="ar-DZ" sz="1200" b="1" dirty="0">
                <a:latin typeface="Arial" panose="020B0604020202020204" pitchFamily="34" charset="0"/>
                <a:cs typeface="Arial" panose="020B0604020202020204" pitchFamily="34" charset="0"/>
              </a:rPr>
              <a:t>يســتوفي منها ما يتعلق </a:t>
            </a:r>
            <a:r>
              <a:rPr lang="ar-DZ" sz="1200" b="1" dirty="0" smtClean="0">
                <a:latin typeface="Arial" panose="020B0604020202020204" pitchFamily="34" charset="0"/>
                <a:cs typeface="Arial" panose="020B0604020202020204" pitchFamily="34" charset="0"/>
              </a:rPr>
              <a:t>بالأجرة المســتحقة </a:t>
            </a:r>
            <a:r>
              <a:rPr lang="ar-DZ" sz="1200" b="1" dirty="0">
                <a:latin typeface="Arial" panose="020B0604020202020204" pitchFamily="34" charset="0"/>
                <a:cs typeface="Arial" panose="020B0604020202020204" pitchFamily="34" charset="0"/>
              </a:rPr>
              <a:t>للفترات السابقة </a:t>
            </a:r>
            <a:r>
              <a:rPr lang="ar-DZ" sz="1200" b="1" dirty="0" smtClean="0">
                <a:latin typeface="Arial" panose="020B0604020202020204" pitchFamily="34" charset="0"/>
                <a:cs typeface="Arial" panose="020B0604020202020204" pitchFamily="34" charset="0"/>
              </a:rPr>
              <a:t>فقط، وليس </a:t>
            </a:r>
            <a:r>
              <a:rPr lang="ar-DZ" sz="1200" b="1" dirty="0">
                <a:latin typeface="Arial" panose="020B0604020202020204" pitchFamily="34" charset="0"/>
                <a:cs typeface="Arial" panose="020B0604020202020204" pitchFamily="34" charset="0"/>
              </a:rPr>
              <a:t>له استيفاء جميع </a:t>
            </a:r>
            <a:r>
              <a:rPr lang="ar-DZ" sz="1200" b="1" dirty="0" smtClean="0">
                <a:latin typeface="Arial" panose="020B0604020202020204" pitchFamily="34" charset="0"/>
                <a:cs typeface="Arial" panose="020B0604020202020204" pitchFamily="34" charset="0"/>
              </a:rPr>
              <a:t>الأقساط,</a:t>
            </a:r>
          </a:p>
          <a:p>
            <a:pPr algn="just" rtl="1"/>
            <a:r>
              <a:rPr lang="ar-DZ" sz="1400" b="1" u="sng" dirty="0">
                <a:solidFill>
                  <a:schemeClr val="bg1"/>
                </a:solidFill>
                <a:latin typeface="Arial" panose="020B0604020202020204" pitchFamily="34" charset="0"/>
                <a:cs typeface="Arial" panose="020B0604020202020204" pitchFamily="34" charset="0"/>
              </a:rPr>
              <a:t>طوارئ الإجارة</a:t>
            </a:r>
            <a:r>
              <a:rPr lang="ar-DZ" sz="1400" b="1" u="sng" dirty="0" smtClean="0">
                <a:solidFill>
                  <a:schemeClr val="bg1"/>
                </a:solidFill>
                <a:latin typeface="Arial" panose="020B0604020202020204" pitchFamily="34" charset="0"/>
                <a:cs typeface="Arial" panose="020B0604020202020204" pitchFamily="34" charset="0"/>
              </a:rPr>
              <a:t>:</a:t>
            </a:r>
          </a:p>
          <a:p>
            <a:pPr algn="just" rtl="1"/>
            <a:r>
              <a:rPr lang="ar-DZ" sz="1200" b="1" dirty="0" smtClean="0">
                <a:latin typeface="Arial" panose="020B0604020202020204" pitchFamily="34" charset="0"/>
                <a:cs typeface="Arial" panose="020B0604020202020204" pitchFamily="34" charset="0"/>
              </a:rPr>
              <a:t>-بيع </a:t>
            </a:r>
            <a:r>
              <a:rPr lang="ar-DZ" sz="1200" b="1" dirty="0">
                <a:latin typeface="Arial" panose="020B0604020202020204" pitchFamily="34" charset="0"/>
                <a:cs typeface="Arial" panose="020B0604020202020204" pitchFamily="34" charset="0"/>
              </a:rPr>
              <a:t>العين المؤجرة أو </a:t>
            </a:r>
            <a:r>
              <a:rPr lang="ar-DZ" sz="1200" b="1" dirty="0" smtClean="0">
                <a:latin typeface="Arial" panose="020B0604020202020204" pitchFamily="34" charset="0"/>
                <a:cs typeface="Arial" panose="020B0604020202020204" pitchFamily="34" charset="0"/>
              </a:rPr>
              <a:t>هلاكها</a:t>
            </a:r>
            <a:r>
              <a:rPr lang="ar-DZ" sz="1400" b="1" u="sng" dirty="0" smtClean="0">
                <a:solidFill>
                  <a:schemeClr val="bg1"/>
                </a:solidFill>
                <a:latin typeface="Arial" panose="020B0604020202020204" pitchFamily="34" charset="0"/>
                <a:cs typeface="Arial" panose="020B0604020202020204" pitchFamily="34" charset="0"/>
              </a:rPr>
              <a:t> </a:t>
            </a:r>
          </a:p>
          <a:p>
            <a:pPr algn="just" rtl="1"/>
            <a:r>
              <a:rPr lang="ar-DZ" sz="1200" b="1" dirty="0" smtClean="0">
                <a:latin typeface="Arial" panose="020B0604020202020204" pitchFamily="34" charset="0"/>
                <a:cs typeface="Arial" panose="020B0604020202020204" pitchFamily="34" charset="0"/>
              </a:rPr>
              <a:t>-فسخ </a:t>
            </a:r>
            <a:r>
              <a:rPr lang="ar-DZ" sz="1200" b="1" dirty="0">
                <a:latin typeface="Arial" panose="020B0604020202020204" pitchFamily="34" charset="0"/>
                <a:cs typeface="Arial" panose="020B0604020202020204" pitchFamily="34" charset="0"/>
              </a:rPr>
              <a:t>عقد الإجارة وانتهاؤه وتجديده</a:t>
            </a:r>
            <a:r>
              <a:rPr lang="ar-DZ" sz="1200" dirty="0">
                <a:latin typeface="Arial" panose="020B0604020202020204" pitchFamily="34" charset="0"/>
                <a:cs typeface="Arial" panose="020B0604020202020204" pitchFamily="34" charset="0"/>
              </a:rPr>
              <a:t> </a:t>
            </a:r>
            <a:endParaRPr lang="ar-DZ" sz="1400" b="1" dirty="0" smtClean="0">
              <a:solidFill>
                <a:schemeClr val="bg1"/>
              </a:solidFill>
              <a:latin typeface="Arial" panose="020B0604020202020204" pitchFamily="34" charset="0"/>
              <a:cs typeface="Arial" panose="020B0604020202020204" pitchFamily="34" charset="0"/>
            </a:endParaRPr>
          </a:p>
          <a:p>
            <a:pPr algn="just" rtl="1"/>
            <a:r>
              <a:rPr lang="ar-DZ" sz="1400" b="1" u="sng" dirty="0">
                <a:solidFill>
                  <a:schemeClr val="bg1"/>
                </a:solidFill>
                <a:latin typeface="Arial" panose="020B0604020202020204" pitchFamily="34" charset="0"/>
                <a:cs typeface="Arial" panose="020B0604020202020204" pitchFamily="34" charset="0"/>
              </a:rPr>
              <a:t>تمليك العين المؤجرة في الإجارة المنتهية </a:t>
            </a:r>
            <a:r>
              <a:rPr lang="ar-DZ" sz="1400" b="1" u="sng" dirty="0" smtClean="0">
                <a:solidFill>
                  <a:schemeClr val="bg1"/>
                </a:solidFill>
                <a:latin typeface="Arial" panose="020B0604020202020204" pitchFamily="34" charset="0"/>
                <a:cs typeface="Arial" panose="020B0604020202020204" pitchFamily="34" charset="0"/>
              </a:rPr>
              <a:t>بالتمليك</a:t>
            </a:r>
            <a:r>
              <a:rPr lang="ar-DZ" sz="1400" b="1" dirty="0" smtClean="0">
                <a:solidFill>
                  <a:schemeClr val="bg1"/>
                </a:solidFill>
                <a:latin typeface="Arial" panose="020B0604020202020204" pitchFamily="34" charset="0"/>
                <a:cs typeface="Arial" panose="020B0604020202020204" pitchFamily="34" charset="0"/>
              </a:rPr>
              <a:t>: </a:t>
            </a:r>
          </a:p>
          <a:p>
            <a:pPr algn="just" rtl="1"/>
            <a:r>
              <a:rPr lang="ar-DZ" sz="1400" b="1" u="sng" dirty="0">
                <a:solidFill>
                  <a:schemeClr val="bg1"/>
                </a:solidFill>
                <a:latin typeface="Arial" panose="020B0604020202020204" pitchFamily="34" charset="0"/>
                <a:cs typeface="Arial" panose="020B0604020202020204" pitchFamily="34" charset="0"/>
              </a:rPr>
              <a:t>تاريخ إصدار </a:t>
            </a:r>
            <a:r>
              <a:rPr lang="ar-DZ" sz="1400" b="1" u="sng" dirty="0" smtClean="0">
                <a:solidFill>
                  <a:schemeClr val="bg1"/>
                </a:solidFill>
                <a:latin typeface="Arial" panose="020B0604020202020204" pitchFamily="34" charset="0"/>
                <a:cs typeface="Arial" panose="020B0604020202020204" pitchFamily="34" charset="0"/>
              </a:rPr>
              <a:t>المعيار:</a:t>
            </a:r>
          </a:p>
          <a:p>
            <a:pPr algn="just" rtl="1"/>
            <a:r>
              <a:rPr lang="ar-DZ" sz="1400" b="1" dirty="0" smtClean="0">
                <a:solidFill>
                  <a:schemeClr val="bg1"/>
                </a:solidFill>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صدر </a:t>
            </a:r>
            <a:r>
              <a:rPr lang="ar-DZ" sz="1200" b="1" dirty="0">
                <a:latin typeface="Arial" panose="020B0604020202020204" pitchFamily="34" charset="0"/>
                <a:cs typeface="Arial" panose="020B0604020202020204" pitchFamily="34" charset="0"/>
              </a:rPr>
              <a:t>هذا المعيــار بتاريخ </a:t>
            </a:r>
            <a:r>
              <a:rPr lang="ar-DZ" sz="1200" b="1" dirty="0" smtClean="0">
                <a:latin typeface="Arial" panose="020B0604020202020204" pitchFamily="34" charset="0"/>
                <a:cs typeface="Arial" panose="020B0604020202020204" pitchFamily="34" charset="0"/>
              </a:rPr>
              <a:t>16 ماي 2002,</a:t>
            </a:r>
          </a:p>
          <a:p>
            <a:pPr algn="just" rtl="1"/>
            <a:endParaRPr lang="ar-DZ" sz="1200" b="1" dirty="0" smtClean="0">
              <a:solidFill>
                <a:schemeClr val="bg1"/>
              </a:solidFill>
              <a:latin typeface="Arial" panose="020B0604020202020204" pitchFamily="34" charset="0"/>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8563" y="5027789"/>
            <a:ext cx="609600" cy="609600"/>
          </a:xfrm>
          <a:prstGeom prst="rect">
            <a:avLst/>
          </a:prstGeom>
        </p:spPr>
      </p:pic>
    </p:spTree>
    <p:extLst>
      <p:ext uri="{BB962C8B-B14F-4D97-AF65-F5344CB8AC3E}">
        <p14:creationId xmlns:p14="http://schemas.microsoft.com/office/powerpoint/2010/main" val="3275945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46132">
        <p15:prstTrans prst="peelOff" invX="1"/>
      </p:transition>
    </mc:Choice>
    <mc:Fallback xmlns="">
      <p:transition spd="slow" advTm="5461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كل حر: شكل 3">
            <a:extLst>
              <a:ext uri="{FF2B5EF4-FFF2-40B4-BE49-F238E27FC236}">
                <a16:creationId xmlns="" xmlns:a16="http://schemas.microsoft.com/office/drawing/2014/main" id="{02E461BB-1F27-4C85-9075-2E9490AB8728}"/>
              </a:ext>
            </a:extLst>
          </p:cNvPr>
          <p:cNvSpPr/>
          <p:nvPr/>
        </p:nvSpPr>
        <p:spPr>
          <a:xfrm flipH="1">
            <a:off x="6721275" y="5601437"/>
            <a:ext cx="5201829" cy="829132"/>
          </a:xfrm>
          <a:custGeom>
            <a:avLst/>
            <a:gdLst>
              <a:gd name="connsiteX0" fmla="*/ 7284704 w 7544540"/>
              <a:gd name="connsiteY0" fmla="*/ 0 h 852258"/>
              <a:gd name="connsiteX1" fmla="*/ 3531833 w 7544540"/>
              <a:gd name="connsiteY1" fmla="*/ 0 h 852258"/>
              <a:gd name="connsiteX2" fmla="*/ 3531833 w 7544540"/>
              <a:gd name="connsiteY2" fmla="*/ 1 h 852258"/>
              <a:gd name="connsiteX3" fmla="*/ 259836 w 7544540"/>
              <a:gd name="connsiteY3" fmla="*/ 1 h 852258"/>
              <a:gd name="connsiteX4" fmla="*/ 0 w 7544540"/>
              <a:gd name="connsiteY4" fmla="*/ 426130 h 852258"/>
              <a:gd name="connsiteX5" fmla="*/ 259836 w 7544540"/>
              <a:gd name="connsiteY5" fmla="*/ 852258 h 852258"/>
              <a:gd name="connsiteX6" fmla="*/ 4012707 w 7544540"/>
              <a:gd name="connsiteY6" fmla="*/ 852258 h 852258"/>
              <a:gd name="connsiteX7" fmla="*/ 4012707 w 7544540"/>
              <a:gd name="connsiteY7" fmla="*/ 852257 h 852258"/>
              <a:gd name="connsiteX8" fmla="*/ 7284704 w 7544540"/>
              <a:gd name="connsiteY8" fmla="*/ 852257 h 852258"/>
              <a:gd name="connsiteX9" fmla="*/ 7544540 w 7544540"/>
              <a:gd name="connsiteY9" fmla="*/ 426129 h 85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4540" h="852258">
                <a:moveTo>
                  <a:pt x="7284704" y="0"/>
                </a:moveTo>
                <a:lnTo>
                  <a:pt x="3531833" y="0"/>
                </a:lnTo>
                <a:lnTo>
                  <a:pt x="3531833" y="1"/>
                </a:lnTo>
                <a:lnTo>
                  <a:pt x="259836" y="1"/>
                </a:lnTo>
                <a:lnTo>
                  <a:pt x="0" y="426130"/>
                </a:lnTo>
                <a:lnTo>
                  <a:pt x="259836" y="852258"/>
                </a:lnTo>
                <a:lnTo>
                  <a:pt x="4012707" y="852258"/>
                </a:lnTo>
                <a:lnTo>
                  <a:pt x="4012707" y="852257"/>
                </a:lnTo>
                <a:lnTo>
                  <a:pt x="7284704" y="852257"/>
                </a:lnTo>
                <a:lnTo>
                  <a:pt x="7544540" y="426129"/>
                </a:lnTo>
                <a:close/>
              </a:path>
            </a:pathLst>
          </a:custGeom>
          <a:gradFill flip="none" rotWithShape="1">
            <a:gsLst>
              <a:gs pos="0">
                <a:srgbClr val="CC0000"/>
              </a:gs>
              <a:gs pos="100000">
                <a:srgbClr val="FF5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grpSp>
        <p:nvGrpSpPr>
          <p:cNvPr id="9" name="مجموعة 8">
            <a:extLst>
              <a:ext uri="{FF2B5EF4-FFF2-40B4-BE49-F238E27FC236}">
                <a16:creationId xmlns="" xmlns:a16="http://schemas.microsoft.com/office/drawing/2014/main" id="{77495623-0C1A-4A23-B867-98EE76F1AB1F}"/>
              </a:ext>
            </a:extLst>
          </p:cNvPr>
          <p:cNvGrpSpPr/>
          <p:nvPr/>
        </p:nvGrpSpPr>
        <p:grpSpPr>
          <a:xfrm>
            <a:off x="10810472" y="5594111"/>
            <a:ext cx="971168" cy="895086"/>
            <a:chOff x="7000164" y="2364085"/>
            <a:chExt cx="2348022" cy="1270211"/>
          </a:xfrm>
        </p:grpSpPr>
        <p:sp>
          <p:nvSpPr>
            <p:cNvPr id="6" name="مستطيل 5">
              <a:extLst>
                <a:ext uri="{FF2B5EF4-FFF2-40B4-BE49-F238E27FC236}">
                  <a16:creationId xmlns="" xmlns:a16="http://schemas.microsoft.com/office/drawing/2014/main" id="{CCB2B44E-B4F7-4942-9295-B54B607E5EED}"/>
                </a:ext>
              </a:extLst>
            </p:cNvPr>
            <p:cNvSpPr/>
            <p:nvPr/>
          </p:nvSpPr>
          <p:spPr>
            <a:xfrm>
              <a:off x="7128769" y="3429000"/>
              <a:ext cx="275208" cy="205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مستطيل 6">
              <a:extLst>
                <a:ext uri="{FF2B5EF4-FFF2-40B4-BE49-F238E27FC236}">
                  <a16:creationId xmlns="" xmlns:a16="http://schemas.microsoft.com/office/drawing/2014/main" id="{7579A60B-990B-4C6F-AE9D-5D943869479C}"/>
                </a:ext>
              </a:extLst>
            </p:cNvPr>
            <p:cNvSpPr/>
            <p:nvPr/>
          </p:nvSpPr>
          <p:spPr>
            <a:xfrm>
              <a:off x="9072978" y="2371446"/>
              <a:ext cx="275208" cy="205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متوازي أضلاع 7">
              <a:extLst>
                <a:ext uri="{FF2B5EF4-FFF2-40B4-BE49-F238E27FC236}">
                  <a16:creationId xmlns="" xmlns:a16="http://schemas.microsoft.com/office/drawing/2014/main" id="{24565D72-7417-454E-90BD-FC1E008C1B40}"/>
                </a:ext>
              </a:extLst>
            </p:cNvPr>
            <p:cNvSpPr/>
            <p:nvPr/>
          </p:nvSpPr>
          <p:spPr>
            <a:xfrm rot="499620">
              <a:off x="7000164" y="2364085"/>
              <a:ext cx="572610" cy="1262850"/>
            </a:xfrm>
            <a:prstGeom prst="parallelogram">
              <a:avLst>
                <a:gd name="adj" fmla="val 22516"/>
              </a:avLst>
            </a:prstGeom>
            <a:solidFill>
              <a:schemeClr val="tx1">
                <a:alpha val="6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متوازي أضلاع 4">
              <a:extLst>
                <a:ext uri="{FF2B5EF4-FFF2-40B4-BE49-F238E27FC236}">
                  <a16:creationId xmlns="" xmlns:a16="http://schemas.microsoft.com/office/drawing/2014/main" id="{B0738139-94BD-44C8-8E79-16BEC5E2374E}"/>
                </a:ext>
              </a:extLst>
            </p:cNvPr>
            <p:cNvSpPr/>
            <p:nvPr/>
          </p:nvSpPr>
          <p:spPr>
            <a:xfrm>
              <a:off x="7128769" y="2371446"/>
              <a:ext cx="2219417" cy="1262850"/>
            </a:xfrm>
            <a:prstGeom prst="parallelogram">
              <a:avLst>
                <a:gd name="adj" fmla="val 22516"/>
              </a:avLst>
            </a:prstGeom>
            <a:gradFill>
              <a:gsLst>
                <a:gs pos="52300">
                  <a:schemeClr val="bg1">
                    <a:lumMod val="95000"/>
                  </a:schemeClr>
                </a:gs>
                <a:gs pos="0">
                  <a:schemeClr val="bg1">
                    <a:lumMod val="65000"/>
                  </a:schemeClr>
                </a:gs>
                <a:gs pos="100000">
                  <a:schemeClr val="bg1">
                    <a:lumMod val="6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شكل حر: شكل 9">
            <a:extLst>
              <a:ext uri="{FF2B5EF4-FFF2-40B4-BE49-F238E27FC236}">
                <a16:creationId xmlns="" xmlns:a16="http://schemas.microsoft.com/office/drawing/2014/main" id="{D4ACCB2C-278A-4BEB-B3B7-E6DC8D3426AF}"/>
              </a:ext>
            </a:extLst>
          </p:cNvPr>
          <p:cNvSpPr/>
          <p:nvPr/>
        </p:nvSpPr>
        <p:spPr>
          <a:xfrm flipH="1">
            <a:off x="6778145" y="3880272"/>
            <a:ext cx="5201829" cy="1445956"/>
          </a:xfrm>
          <a:custGeom>
            <a:avLst/>
            <a:gdLst>
              <a:gd name="connsiteX0" fmla="*/ 7284704 w 7544540"/>
              <a:gd name="connsiteY0" fmla="*/ 0 h 852258"/>
              <a:gd name="connsiteX1" fmla="*/ 3531833 w 7544540"/>
              <a:gd name="connsiteY1" fmla="*/ 0 h 852258"/>
              <a:gd name="connsiteX2" fmla="*/ 3531833 w 7544540"/>
              <a:gd name="connsiteY2" fmla="*/ 1 h 852258"/>
              <a:gd name="connsiteX3" fmla="*/ 259836 w 7544540"/>
              <a:gd name="connsiteY3" fmla="*/ 1 h 852258"/>
              <a:gd name="connsiteX4" fmla="*/ 0 w 7544540"/>
              <a:gd name="connsiteY4" fmla="*/ 426130 h 852258"/>
              <a:gd name="connsiteX5" fmla="*/ 259836 w 7544540"/>
              <a:gd name="connsiteY5" fmla="*/ 852258 h 852258"/>
              <a:gd name="connsiteX6" fmla="*/ 4012707 w 7544540"/>
              <a:gd name="connsiteY6" fmla="*/ 852258 h 852258"/>
              <a:gd name="connsiteX7" fmla="*/ 4012707 w 7544540"/>
              <a:gd name="connsiteY7" fmla="*/ 852257 h 852258"/>
              <a:gd name="connsiteX8" fmla="*/ 7284704 w 7544540"/>
              <a:gd name="connsiteY8" fmla="*/ 852257 h 852258"/>
              <a:gd name="connsiteX9" fmla="*/ 7544540 w 7544540"/>
              <a:gd name="connsiteY9" fmla="*/ 426129 h 85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4540" h="852258">
                <a:moveTo>
                  <a:pt x="7284704" y="0"/>
                </a:moveTo>
                <a:lnTo>
                  <a:pt x="3531833" y="0"/>
                </a:lnTo>
                <a:lnTo>
                  <a:pt x="3531833" y="1"/>
                </a:lnTo>
                <a:lnTo>
                  <a:pt x="259836" y="1"/>
                </a:lnTo>
                <a:lnTo>
                  <a:pt x="0" y="426130"/>
                </a:lnTo>
                <a:lnTo>
                  <a:pt x="259836" y="852258"/>
                </a:lnTo>
                <a:lnTo>
                  <a:pt x="4012707" y="852258"/>
                </a:lnTo>
                <a:lnTo>
                  <a:pt x="4012707" y="852257"/>
                </a:lnTo>
                <a:lnTo>
                  <a:pt x="7284704" y="852257"/>
                </a:lnTo>
                <a:lnTo>
                  <a:pt x="7544540" y="426129"/>
                </a:lnTo>
                <a:close/>
              </a:path>
            </a:pathLst>
          </a:custGeom>
          <a:gradFill flip="none" rotWithShape="1">
            <a:gsLst>
              <a:gs pos="0">
                <a:srgbClr val="00CCFF"/>
              </a:gs>
              <a:gs pos="100000">
                <a:srgbClr val="66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grpSp>
        <p:nvGrpSpPr>
          <p:cNvPr id="11" name="مجموعة 10">
            <a:extLst>
              <a:ext uri="{FF2B5EF4-FFF2-40B4-BE49-F238E27FC236}">
                <a16:creationId xmlns="" xmlns:a16="http://schemas.microsoft.com/office/drawing/2014/main" id="{877595C5-7750-4B4C-8DC3-0FA14FDB9515}"/>
              </a:ext>
            </a:extLst>
          </p:cNvPr>
          <p:cNvGrpSpPr/>
          <p:nvPr/>
        </p:nvGrpSpPr>
        <p:grpSpPr>
          <a:xfrm>
            <a:off x="10609434" y="3787950"/>
            <a:ext cx="1186831" cy="1538278"/>
            <a:chOff x="7000164" y="2364085"/>
            <a:chExt cx="2348022" cy="1270211"/>
          </a:xfrm>
        </p:grpSpPr>
        <p:sp>
          <p:nvSpPr>
            <p:cNvPr id="12" name="مستطيل 11">
              <a:extLst>
                <a:ext uri="{FF2B5EF4-FFF2-40B4-BE49-F238E27FC236}">
                  <a16:creationId xmlns="" xmlns:a16="http://schemas.microsoft.com/office/drawing/2014/main" id="{D431AD06-E75F-4F54-85B3-9F9E35E3FE59}"/>
                </a:ext>
              </a:extLst>
            </p:cNvPr>
            <p:cNvSpPr/>
            <p:nvPr/>
          </p:nvSpPr>
          <p:spPr>
            <a:xfrm>
              <a:off x="7128769" y="3429000"/>
              <a:ext cx="275208" cy="205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مستطيل 12">
              <a:extLst>
                <a:ext uri="{FF2B5EF4-FFF2-40B4-BE49-F238E27FC236}">
                  <a16:creationId xmlns="" xmlns:a16="http://schemas.microsoft.com/office/drawing/2014/main" id="{8B9765AF-07EE-4485-8059-5A69D6283263}"/>
                </a:ext>
              </a:extLst>
            </p:cNvPr>
            <p:cNvSpPr/>
            <p:nvPr/>
          </p:nvSpPr>
          <p:spPr>
            <a:xfrm>
              <a:off x="9072978" y="2371446"/>
              <a:ext cx="275208" cy="205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متوازي أضلاع 13">
              <a:extLst>
                <a:ext uri="{FF2B5EF4-FFF2-40B4-BE49-F238E27FC236}">
                  <a16:creationId xmlns="" xmlns:a16="http://schemas.microsoft.com/office/drawing/2014/main" id="{9E746125-AAEA-400D-B1C4-4ECDBD31B44A}"/>
                </a:ext>
              </a:extLst>
            </p:cNvPr>
            <p:cNvSpPr/>
            <p:nvPr/>
          </p:nvSpPr>
          <p:spPr>
            <a:xfrm rot="499620">
              <a:off x="7000164" y="2364085"/>
              <a:ext cx="572610" cy="1262850"/>
            </a:xfrm>
            <a:prstGeom prst="parallelogram">
              <a:avLst>
                <a:gd name="adj" fmla="val 22516"/>
              </a:avLst>
            </a:prstGeom>
            <a:solidFill>
              <a:schemeClr val="tx1">
                <a:alpha val="6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متوازي أضلاع 14">
              <a:extLst>
                <a:ext uri="{FF2B5EF4-FFF2-40B4-BE49-F238E27FC236}">
                  <a16:creationId xmlns="" xmlns:a16="http://schemas.microsoft.com/office/drawing/2014/main" id="{2411A2EB-DE3F-4A8A-8A67-9FFDBB4A24B2}"/>
                </a:ext>
              </a:extLst>
            </p:cNvPr>
            <p:cNvSpPr/>
            <p:nvPr/>
          </p:nvSpPr>
          <p:spPr>
            <a:xfrm>
              <a:off x="7128769" y="2371446"/>
              <a:ext cx="2219417" cy="1262850"/>
            </a:xfrm>
            <a:prstGeom prst="parallelogram">
              <a:avLst>
                <a:gd name="adj" fmla="val 22516"/>
              </a:avLst>
            </a:prstGeom>
            <a:gradFill>
              <a:gsLst>
                <a:gs pos="52300">
                  <a:schemeClr val="bg1">
                    <a:lumMod val="95000"/>
                  </a:schemeClr>
                </a:gs>
                <a:gs pos="0">
                  <a:schemeClr val="bg1">
                    <a:lumMod val="65000"/>
                  </a:schemeClr>
                </a:gs>
                <a:gs pos="100000">
                  <a:schemeClr val="bg1">
                    <a:lumMod val="6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شكل حر: شكل 15">
            <a:extLst>
              <a:ext uri="{FF2B5EF4-FFF2-40B4-BE49-F238E27FC236}">
                <a16:creationId xmlns="" xmlns:a16="http://schemas.microsoft.com/office/drawing/2014/main" id="{3DB8FFFF-92C1-4B5B-9D9F-5207B994C3C5}"/>
              </a:ext>
            </a:extLst>
          </p:cNvPr>
          <p:cNvSpPr/>
          <p:nvPr/>
        </p:nvSpPr>
        <p:spPr>
          <a:xfrm flipH="1">
            <a:off x="6721273" y="2559531"/>
            <a:ext cx="5201829" cy="1027295"/>
          </a:xfrm>
          <a:custGeom>
            <a:avLst/>
            <a:gdLst>
              <a:gd name="connsiteX0" fmla="*/ 7284704 w 7544540"/>
              <a:gd name="connsiteY0" fmla="*/ 0 h 852258"/>
              <a:gd name="connsiteX1" fmla="*/ 3531833 w 7544540"/>
              <a:gd name="connsiteY1" fmla="*/ 0 h 852258"/>
              <a:gd name="connsiteX2" fmla="*/ 3531833 w 7544540"/>
              <a:gd name="connsiteY2" fmla="*/ 1 h 852258"/>
              <a:gd name="connsiteX3" fmla="*/ 259836 w 7544540"/>
              <a:gd name="connsiteY3" fmla="*/ 1 h 852258"/>
              <a:gd name="connsiteX4" fmla="*/ 0 w 7544540"/>
              <a:gd name="connsiteY4" fmla="*/ 426130 h 852258"/>
              <a:gd name="connsiteX5" fmla="*/ 259836 w 7544540"/>
              <a:gd name="connsiteY5" fmla="*/ 852258 h 852258"/>
              <a:gd name="connsiteX6" fmla="*/ 4012707 w 7544540"/>
              <a:gd name="connsiteY6" fmla="*/ 852258 h 852258"/>
              <a:gd name="connsiteX7" fmla="*/ 4012707 w 7544540"/>
              <a:gd name="connsiteY7" fmla="*/ 852257 h 852258"/>
              <a:gd name="connsiteX8" fmla="*/ 7284704 w 7544540"/>
              <a:gd name="connsiteY8" fmla="*/ 852257 h 852258"/>
              <a:gd name="connsiteX9" fmla="*/ 7544540 w 7544540"/>
              <a:gd name="connsiteY9" fmla="*/ 426129 h 85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4540" h="852258">
                <a:moveTo>
                  <a:pt x="7284704" y="0"/>
                </a:moveTo>
                <a:lnTo>
                  <a:pt x="3531833" y="0"/>
                </a:lnTo>
                <a:lnTo>
                  <a:pt x="3531833" y="1"/>
                </a:lnTo>
                <a:lnTo>
                  <a:pt x="259836" y="1"/>
                </a:lnTo>
                <a:lnTo>
                  <a:pt x="0" y="426130"/>
                </a:lnTo>
                <a:lnTo>
                  <a:pt x="259836" y="852258"/>
                </a:lnTo>
                <a:lnTo>
                  <a:pt x="4012707" y="852258"/>
                </a:lnTo>
                <a:lnTo>
                  <a:pt x="4012707" y="852257"/>
                </a:lnTo>
                <a:lnTo>
                  <a:pt x="7284704" y="852257"/>
                </a:lnTo>
                <a:lnTo>
                  <a:pt x="7544540" y="426129"/>
                </a:lnTo>
                <a:close/>
              </a:path>
            </a:pathLst>
          </a:custGeom>
          <a:gradFill flip="none" rotWithShape="1">
            <a:gsLst>
              <a:gs pos="0">
                <a:srgbClr val="FF0066"/>
              </a:gs>
              <a:gs pos="100000">
                <a:srgbClr val="FF66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grpSp>
        <p:nvGrpSpPr>
          <p:cNvPr id="17" name="مجموعة 16">
            <a:extLst>
              <a:ext uri="{FF2B5EF4-FFF2-40B4-BE49-F238E27FC236}">
                <a16:creationId xmlns="" xmlns:a16="http://schemas.microsoft.com/office/drawing/2014/main" id="{09194242-D95A-472F-BF90-A2ED9E67FE13}"/>
              </a:ext>
            </a:extLst>
          </p:cNvPr>
          <p:cNvGrpSpPr/>
          <p:nvPr/>
        </p:nvGrpSpPr>
        <p:grpSpPr>
          <a:xfrm>
            <a:off x="10278752" y="2523329"/>
            <a:ext cx="1458662" cy="1090165"/>
            <a:chOff x="7000164" y="2364085"/>
            <a:chExt cx="2348022" cy="1270211"/>
          </a:xfrm>
        </p:grpSpPr>
        <p:sp>
          <p:nvSpPr>
            <p:cNvPr id="18" name="مستطيل 17">
              <a:extLst>
                <a:ext uri="{FF2B5EF4-FFF2-40B4-BE49-F238E27FC236}">
                  <a16:creationId xmlns="" xmlns:a16="http://schemas.microsoft.com/office/drawing/2014/main" id="{91D337C3-FA8A-4B26-A8CA-72B3D91FB6B5}"/>
                </a:ext>
              </a:extLst>
            </p:cNvPr>
            <p:cNvSpPr/>
            <p:nvPr/>
          </p:nvSpPr>
          <p:spPr>
            <a:xfrm>
              <a:off x="7128769" y="3429000"/>
              <a:ext cx="275208" cy="205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مستطيل 18">
              <a:extLst>
                <a:ext uri="{FF2B5EF4-FFF2-40B4-BE49-F238E27FC236}">
                  <a16:creationId xmlns="" xmlns:a16="http://schemas.microsoft.com/office/drawing/2014/main" id="{5A127D24-31E0-4C7F-B5D8-C3C85857B2D9}"/>
                </a:ext>
              </a:extLst>
            </p:cNvPr>
            <p:cNvSpPr/>
            <p:nvPr/>
          </p:nvSpPr>
          <p:spPr>
            <a:xfrm>
              <a:off x="9072978" y="2371446"/>
              <a:ext cx="275208" cy="205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متوازي أضلاع 19">
              <a:extLst>
                <a:ext uri="{FF2B5EF4-FFF2-40B4-BE49-F238E27FC236}">
                  <a16:creationId xmlns="" xmlns:a16="http://schemas.microsoft.com/office/drawing/2014/main" id="{AD8DF6DF-D4D8-418A-9B6E-6C351A466BB0}"/>
                </a:ext>
              </a:extLst>
            </p:cNvPr>
            <p:cNvSpPr/>
            <p:nvPr/>
          </p:nvSpPr>
          <p:spPr>
            <a:xfrm rot="499620">
              <a:off x="7000164" y="2364085"/>
              <a:ext cx="572610" cy="1262850"/>
            </a:xfrm>
            <a:prstGeom prst="parallelogram">
              <a:avLst>
                <a:gd name="adj" fmla="val 22516"/>
              </a:avLst>
            </a:prstGeom>
            <a:solidFill>
              <a:schemeClr val="tx1">
                <a:alpha val="6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متوازي أضلاع 20">
              <a:extLst>
                <a:ext uri="{FF2B5EF4-FFF2-40B4-BE49-F238E27FC236}">
                  <a16:creationId xmlns="" xmlns:a16="http://schemas.microsoft.com/office/drawing/2014/main" id="{4C883BAA-B47F-4C94-AF03-F30523BA602B}"/>
                </a:ext>
              </a:extLst>
            </p:cNvPr>
            <p:cNvSpPr/>
            <p:nvPr/>
          </p:nvSpPr>
          <p:spPr>
            <a:xfrm>
              <a:off x="7128769" y="2371446"/>
              <a:ext cx="2219417" cy="1262850"/>
            </a:xfrm>
            <a:prstGeom prst="parallelogram">
              <a:avLst>
                <a:gd name="adj" fmla="val 22516"/>
              </a:avLst>
            </a:prstGeom>
            <a:gradFill>
              <a:gsLst>
                <a:gs pos="52300">
                  <a:schemeClr val="bg1">
                    <a:lumMod val="95000"/>
                  </a:schemeClr>
                </a:gs>
                <a:gs pos="0">
                  <a:schemeClr val="bg1">
                    <a:lumMod val="65000"/>
                  </a:schemeClr>
                </a:gs>
                <a:gs pos="100000">
                  <a:schemeClr val="bg1">
                    <a:lumMod val="6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شكل حر: شكل 21">
            <a:extLst>
              <a:ext uri="{FF2B5EF4-FFF2-40B4-BE49-F238E27FC236}">
                <a16:creationId xmlns="" xmlns:a16="http://schemas.microsoft.com/office/drawing/2014/main" id="{9014039F-1F25-43CB-A8EB-0391940E81AE}"/>
              </a:ext>
            </a:extLst>
          </p:cNvPr>
          <p:cNvSpPr/>
          <p:nvPr/>
        </p:nvSpPr>
        <p:spPr>
          <a:xfrm flipH="1">
            <a:off x="6839196" y="1184731"/>
            <a:ext cx="5123697" cy="971611"/>
          </a:xfrm>
          <a:custGeom>
            <a:avLst/>
            <a:gdLst>
              <a:gd name="connsiteX0" fmla="*/ 7284704 w 7544540"/>
              <a:gd name="connsiteY0" fmla="*/ 0 h 852258"/>
              <a:gd name="connsiteX1" fmla="*/ 3531833 w 7544540"/>
              <a:gd name="connsiteY1" fmla="*/ 0 h 852258"/>
              <a:gd name="connsiteX2" fmla="*/ 3531833 w 7544540"/>
              <a:gd name="connsiteY2" fmla="*/ 1 h 852258"/>
              <a:gd name="connsiteX3" fmla="*/ 259836 w 7544540"/>
              <a:gd name="connsiteY3" fmla="*/ 1 h 852258"/>
              <a:gd name="connsiteX4" fmla="*/ 0 w 7544540"/>
              <a:gd name="connsiteY4" fmla="*/ 426130 h 852258"/>
              <a:gd name="connsiteX5" fmla="*/ 259836 w 7544540"/>
              <a:gd name="connsiteY5" fmla="*/ 852258 h 852258"/>
              <a:gd name="connsiteX6" fmla="*/ 4012707 w 7544540"/>
              <a:gd name="connsiteY6" fmla="*/ 852258 h 852258"/>
              <a:gd name="connsiteX7" fmla="*/ 4012707 w 7544540"/>
              <a:gd name="connsiteY7" fmla="*/ 852257 h 852258"/>
              <a:gd name="connsiteX8" fmla="*/ 7284704 w 7544540"/>
              <a:gd name="connsiteY8" fmla="*/ 852257 h 852258"/>
              <a:gd name="connsiteX9" fmla="*/ 7544540 w 7544540"/>
              <a:gd name="connsiteY9" fmla="*/ 426129 h 85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4540" h="852258">
                <a:moveTo>
                  <a:pt x="7284704" y="0"/>
                </a:moveTo>
                <a:lnTo>
                  <a:pt x="3531833" y="0"/>
                </a:lnTo>
                <a:lnTo>
                  <a:pt x="3531833" y="1"/>
                </a:lnTo>
                <a:lnTo>
                  <a:pt x="259836" y="1"/>
                </a:lnTo>
                <a:lnTo>
                  <a:pt x="0" y="426130"/>
                </a:lnTo>
                <a:lnTo>
                  <a:pt x="259836" y="852258"/>
                </a:lnTo>
                <a:lnTo>
                  <a:pt x="4012707" y="852258"/>
                </a:lnTo>
                <a:lnTo>
                  <a:pt x="4012707" y="852257"/>
                </a:lnTo>
                <a:lnTo>
                  <a:pt x="7284704" y="852257"/>
                </a:lnTo>
                <a:lnTo>
                  <a:pt x="7544540" y="426129"/>
                </a:lnTo>
                <a:close/>
              </a:path>
            </a:pathLst>
          </a:custGeom>
          <a:gradFill flip="none" rotWithShape="1">
            <a:gsLst>
              <a:gs pos="0">
                <a:srgbClr val="FF5050"/>
              </a:gs>
              <a:gs pos="100000">
                <a:srgbClr val="FF99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grpSp>
        <p:nvGrpSpPr>
          <p:cNvPr id="23" name="مجموعة 22">
            <a:extLst>
              <a:ext uri="{FF2B5EF4-FFF2-40B4-BE49-F238E27FC236}">
                <a16:creationId xmlns="" xmlns:a16="http://schemas.microsoft.com/office/drawing/2014/main" id="{7E447EA9-F146-4734-976F-B8B569825B2A}"/>
              </a:ext>
            </a:extLst>
          </p:cNvPr>
          <p:cNvGrpSpPr/>
          <p:nvPr/>
        </p:nvGrpSpPr>
        <p:grpSpPr>
          <a:xfrm>
            <a:off x="10340108" y="1166368"/>
            <a:ext cx="1456157" cy="1061705"/>
            <a:chOff x="7000164" y="2364085"/>
            <a:chExt cx="2348022" cy="1270211"/>
          </a:xfrm>
        </p:grpSpPr>
        <p:sp>
          <p:nvSpPr>
            <p:cNvPr id="24" name="مستطيل 23">
              <a:extLst>
                <a:ext uri="{FF2B5EF4-FFF2-40B4-BE49-F238E27FC236}">
                  <a16:creationId xmlns="" xmlns:a16="http://schemas.microsoft.com/office/drawing/2014/main" id="{EDE0CD54-FBF5-44D9-ACF6-5DCB29782600}"/>
                </a:ext>
              </a:extLst>
            </p:cNvPr>
            <p:cNvSpPr/>
            <p:nvPr/>
          </p:nvSpPr>
          <p:spPr>
            <a:xfrm>
              <a:off x="7128769" y="3429000"/>
              <a:ext cx="275208" cy="205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مستطيل 24">
              <a:extLst>
                <a:ext uri="{FF2B5EF4-FFF2-40B4-BE49-F238E27FC236}">
                  <a16:creationId xmlns="" xmlns:a16="http://schemas.microsoft.com/office/drawing/2014/main" id="{218BA275-6BF3-4F40-890B-89309415EAEC}"/>
                </a:ext>
              </a:extLst>
            </p:cNvPr>
            <p:cNvSpPr/>
            <p:nvPr/>
          </p:nvSpPr>
          <p:spPr>
            <a:xfrm>
              <a:off x="9072978" y="2371446"/>
              <a:ext cx="275208" cy="205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متوازي أضلاع 25">
              <a:extLst>
                <a:ext uri="{FF2B5EF4-FFF2-40B4-BE49-F238E27FC236}">
                  <a16:creationId xmlns="" xmlns:a16="http://schemas.microsoft.com/office/drawing/2014/main" id="{70F95D58-2305-4A13-9669-F2A2548D34E6}"/>
                </a:ext>
              </a:extLst>
            </p:cNvPr>
            <p:cNvSpPr/>
            <p:nvPr/>
          </p:nvSpPr>
          <p:spPr>
            <a:xfrm rot="499620">
              <a:off x="7000164" y="2364085"/>
              <a:ext cx="572610" cy="1262850"/>
            </a:xfrm>
            <a:prstGeom prst="parallelogram">
              <a:avLst>
                <a:gd name="adj" fmla="val 22516"/>
              </a:avLst>
            </a:prstGeom>
            <a:solidFill>
              <a:schemeClr val="tx1">
                <a:alpha val="6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متوازي أضلاع 26">
              <a:extLst>
                <a:ext uri="{FF2B5EF4-FFF2-40B4-BE49-F238E27FC236}">
                  <a16:creationId xmlns="" xmlns:a16="http://schemas.microsoft.com/office/drawing/2014/main" id="{8FFBBAD6-77DC-4DF0-88E5-ADCE5B2524D9}"/>
                </a:ext>
              </a:extLst>
            </p:cNvPr>
            <p:cNvSpPr/>
            <p:nvPr/>
          </p:nvSpPr>
          <p:spPr>
            <a:xfrm>
              <a:off x="7128769" y="2371446"/>
              <a:ext cx="2219417" cy="1262850"/>
            </a:xfrm>
            <a:prstGeom prst="parallelogram">
              <a:avLst>
                <a:gd name="adj" fmla="val 22516"/>
              </a:avLst>
            </a:prstGeom>
            <a:gradFill>
              <a:gsLst>
                <a:gs pos="52300">
                  <a:schemeClr val="bg1">
                    <a:lumMod val="95000"/>
                  </a:schemeClr>
                </a:gs>
                <a:gs pos="0">
                  <a:schemeClr val="bg1">
                    <a:lumMod val="65000"/>
                  </a:schemeClr>
                </a:gs>
                <a:gs pos="100000">
                  <a:schemeClr val="bg1">
                    <a:lumMod val="6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2" name="مجموعة 41">
            <a:extLst>
              <a:ext uri="{FF2B5EF4-FFF2-40B4-BE49-F238E27FC236}">
                <a16:creationId xmlns="" xmlns:a16="http://schemas.microsoft.com/office/drawing/2014/main" id="{642B03E2-A9CD-4256-AC49-78608F35864C}"/>
              </a:ext>
            </a:extLst>
          </p:cNvPr>
          <p:cNvGrpSpPr/>
          <p:nvPr/>
        </p:nvGrpSpPr>
        <p:grpSpPr>
          <a:xfrm>
            <a:off x="10920578" y="4030133"/>
            <a:ext cx="670944" cy="1061061"/>
            <a:chOff x="7720926" y="4258474"/>
            <a:chExt cx="894426" cy="894426"/>
          </a:xfrm>
        </p:grpSpPr>
        <p:sp>
          <p:nvSpPr>
            <p:cNvPr id="30" name="شكل بيضاوي 29">
              <a:extLst>
                <a:ext uri="{FF2B5EF4-FFF2-40B4-BE49-F238E27FC236}">
                  <a16:creationId xmlns="" xmlns:a16="http://schemas.microsoft.com/office/drawing/2014/main" id="{30FA5030-4FF5-4895-94D6-F32D9CC01503}"/>
                </a:ext>
              </a:extLst>
            </p:cNvPr>
            <p:cNvSpPr/>
            <p:nvPr/>
          </p:nvSpPr>
          <p:spPr>
            <a:xfrm>
              <a:off x="7720926" y="4258474"/>
              <a:ext cx="894426" cy="894426"/>
            </a:xfrm>
            <a:prstGeom prst="ellipse">
              <a:avLst/>
            </a:prstGeom>
            <a:gradFill flip="none" rotWithShape="1">
              <a:gsLst>
                <a:gs pos="55000">
                  <a:srgbClr val="66FFFF"/>
                </a:gs>
                <a:gs pos="0">
                  <a:srgbClr val="02CDFF"/>
                </a:gs>
                <a:gs pos="100000">
                  <a:srgbClr val="02CDFF"/>
                </a:gs>
              </a:gsLst>
              <a:lin ang="5400000" scaled="1"/>
              <a:tileRect/>
            </a:gradFill>
            <a:ln w="38100">
              <a:gradFill flip="none" rotWithShape="1">
                <a:gsLst>
                  <a:gs pos="0">
                    <a:srgbClr val="66FFFF"/>
                  </a:gs>
                  <a:gs pos="54000">
                    <a:srgbClr val="02CDFF"/>
                  </a:gs>
                  <a:gs pos="100000">
                    <a:srgbClr val="66FFFF"/>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5" name="رسم 34" descr="الهدف">
              <a:extLst>
                <a:ext uri="{FF2B5EF4-FFF2-40B4-BE49-F238E27FC236}">
                  <a16:creationId xmlns="" xmlns:a16="http://schemas.microsoft.com/office/drawing/2014/main" id="{3E7DC747-7F84-49CE-BF1F-7E32B0A5834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7899160" y="4436708"/>
              <a:ext cx="537958" cy="537958"/>
            </a:xfrm>
            <a:prstGeom prst="rect">
              <a:avLst/>
            </a:prstGeom>
            <a:effectLst>
              <a:outerShdw blurRad="50800" dist="38100" dir="10800000" algn="r" rotWithShape="0">
                <a:prstClr val="black">
                  <a:alpha val="40000"/>
                </a:prstClr>
              </a:outerShdw>
            </a:effectLst>
          </p:spPr>
        </p:pic>
      </p:grpSp>
      <p:grpSp>
        <p:nvGrpSpPr>
          <p:cNvPr id="40" name="مجموعة 39">
            <a:extLst>
              <a:ext uri="{FF2B5EF4-FFF2-40B4-BE49-F238E27FC236}">
                <a16:creationId xmlns="" xmlns:a16="http://schemas.microsoft.com/office/drawing/2014/main" id="{DB298126-79F4-4122-BE7A-160C0C02F01C}"/>
              </a:ext>
            </a:extLst>
          </p:cNvPr>
          <p:cNvGrpSpPr/>
          <p:nvPr/>
        </p:nvGrpSpPr>
        <p:grpSpPr>
          <a:xfrm>
            <a:off x="10652153" y="1230704"/>
            <a:ext cx="894426" cy="787263"/>
            <a:chOff x="7720926" y="1496405"/>
            <a:chExt cx="894426" cy="894426"/>
          </a:xfrm>
        </p:grpSpPr>
        <p:sp>
          <p:nvSpPr>
            <p:cNvPr id="28" name="شكل بيضاوي 27">
              <a:extLst>
                <a:ext uri="{FF2B5EF4-FFF2-40B4-BE49-F238E27FC236}">
                  <a16:creationId xmlns="" xmlns:a16="http://schemas.microsoft.com/office/drawing/2014/main" id="{751D6CDC-2655-4CF8-AC0E-2369E1792047}"/>
                </a:ext>
              </a:extLst>
            </p:cNvPr>
            <p:cNvSpPr/>
            <p:nvPr/>
          </p:nvSpPr>
          <p:spPr>
            <a:xfrm>
              <a:off x="7720926" y="1496405"/>
              <a:ext cx="894426" cy="894426"/>
            </a:xfrm>
            <a:prstGeom prst="ellipse">
              <a:avLst/>
            </a:prstGeom>
            <a:gradFill flip="none" rotWithShape="1">
              <a:gsLst>
                <a:gs pos="55000">
                  <a:srgbClr val="FF9999"/>
                </a:gs>
                <a:gs pos="0">
                  <a:srgbClr val="FF5151"/>
                </a:gs>
                <a:gs pos="100000">
                  <a:srgbClr val="FF5151"/>
                </a:gs>
              </a:gsLst>
              <a:lin ang="5400000" scaled="1"/>
              <a:tileRect/>
            </a:gradFill>
            <a:ln w="38100">
              <a:gradFill flip="none" rotWithShape="1">
                <a:gsLst>
                  <a:gs pos="0">
                    <a:srgbClr val="FF9999"/>
                  </a:gs>
                  <a:gs pos="54000">
                    <a:srgbClr val="FF5252"/>
                  </a:gs>
                  <a:gs pos="100000">
                    <a:srgbClr val="FF9999"/>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7" name="رسم 36" descr="ساعة">
              <a:extLst>
                <a:ext uri="{FF2B5EF4-FFF2-40B4-BE49-F238E27FC236}">
                  <a16:creationId xmlns="" xmlns:a16="http://schemas.microsoft.com/office/drawing/2014/main" id="{9DF4A35B-9B64-4865-9A60-9DDF305C98C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7899160" y="1674639"/>
              <a:ext cx="537958" cy="537958"/>
            </a:xfrm>
            <a:prstGeom prst="rect">
              <a:avLst/>
            </a:prstGeom>
            <a:effectLst>
              <a:outerShdw blurRad="50800" dist="38100" dir="10800000" algn="r" rotWithShape="0">
                <a:prstClr val="black">
                  <a:alpha val="40000"/>
                </a:prstClr>
              </a:outerShdw>
            </a:effectLst>
          </p:spPr>
        </p:pic>
      </p:grpSp>
      <p:grpSp>
        <p:nvGrpSpPr>
          <p:cNvPr id="41" name="مجموعة 40">
            <a:extLst>
              <a:ext uri="{FF2B5EF4-FFF2-40B4-BE49-F238E27FC236}">
                <a16:creationId xmlns="" xmlns:a16="http://schemas.microsoft.com/office/drawing/2014/main" id="{87E17DCD-914B-4778-93D6-1520FA5FFAA1}"/>
              </a:ext>
            </a:extLst>
          </p:cNvPr>
          <p:cNvGrpSpPr/>
          <p:nvPr/>
        </p:nvGrpSpPr>
        <p:grpSpPr>
          <a:xfrm>
            <a:off x="10598073" y="2628602"/>
            <a:ext cx="934750" cy="818546"/>
            <a:chOff x="7720926" y="2870967"/>
            <a:chExt cx="894426" cy="894426"/>
          </a:xfrm>
        </p:grpSpPr>
        <p:sp>
          <p:nvSpPr>
            <p:cNvPr id="29" name="شكل بيضاوي 28">
              <a:extLst>
                <a:ext uri="{FF2B5EF4-FFF2-40B4-BE49-F238E27FC236}">
                  <a16:creationId xmlns="" xmlns:a16="http://schemas.microsoft.com/office/drawing/2014/main" id="{EAD56237-D2F7-4043-ADF6-A55A15D4AE4D}"/>
                </a:ext>
              </a:extLst>
            </p:cNvPr>
            <p:cNvSpPr/>
            <p:nvPr/>
          </p:nvSpPr>
          <p:spPr>
            <a:xfrm>
              <a:off x="7720926" y="2870967"/>
              <a:ext cx="894426" cy="894426"/>
            </a:xfrm>
            <a:prstGeom prst="ellipse">
              <a:avLst/>
            </a:prstGeom>
            <a:gradFill flip="none" rotWithShape="1">
              <a:gsLst>
                <a:gs pos="55000">
                  <a:srgbClr val="FF66CC"/>
                </a:gs>
                <a:gs pos="0">
                  <a:srgbClr val="FF0268"/>
                </a:gs>
                <a:gs pos="100000">
                  <a:srgbClr val="FF0268"/>
                </a:gs>
              </a:gsLst>
              <a:lin ang="5400000" scaled="1"/>
              <a:tileRect/>
            </a:gradFill>
            <a:ln w="38100">
              <a:gradFill flip="none" rotWithShape="1">
                <a:gsLst>
                  <a:gs pos="0">
                    <a:srgbClr val="FF66CC"/>
                  </a:gs>
                  <a:gs pos="54000">
                    <a:srgbClr val="FF0167"/>
                  </a:gs>
                  <a:gs pos="100000">
                    <a:srgbClr val="FF66C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9" name="رسم 38" descr="اتجاه لأعلى">
              <a:extLst>
                <a:ext uri="{FF2B5EF4-FFF2-40B4-BE49-F238E27FC236}">
                  <a16:creationId xmlns="" xmlns:a16="http://schemas.microsoft.com/office/drawing/2014/main" id="{9ED0ABF1-765A-4772-AEA7-CD32D7CE531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899160" y="3049201"/>
              <a:ext cx="537958" cy="537958"/>
            </a:xfrm>
            <a:prstGeom prst="rect">
              <a:avLst/>
            </a:prstGeom>
            <a:effectLst>
              <a:outerShdw blurRad="50800" dist="38100" dir="10800000" algn="r" rotWithShape="0">
                <a:prstClr val="black">
                  <a:alpha val="40000"/>
                </a:prstClr>
              </a:outerShdw>
            </a:effectLst>
          </p:spPr>
        </p:pic>
      </p:grpSp>
      <p:grpSp>
        <p:nvGrpSpPr>
          <p:cNvPr id="46" name="مجموعة 45">
            <a:extLst>
              <a:ext uri="{FF2B5EF4-FFF2-40B4-BE49-F238E27FC236}">
                <a16:creationId xmlns="" xmlns:a16="http://schemas.microsoft.com/office/drawing/2014/main" id="{953F1105-ECB0-4EE1-AF72-B9B7B4231FE4}"/>
              </a:ext>
            </a:extLst>
          </p:cNvPr>
          <p:cNvGrpSpPr/>
          <p:nvPr/>
        </p:nvGrpSpPr>
        <p:grpSpPr>
          <a:xfrm>
            <a:off x="6844596" y="1321424"/>
            <a:ext cx="3928148" cy="647021"/>
            <a:chOff x="7123971" y="835111"/>
            <a:chExt cx="3928148" cy="647021"/>
          </a:xfrm>
        </p:grpSpPr>
        <p:sp>
          <p:nvSpPr>
            <p:cNvPr id="44" name="مربع نص 43">
              <a:extLst>
                <a:ext uri="{FF2B5EF4-FFF2-40B4-BE49-F238E27FC236}">
                  <a16:creationId xmlns="" xmlns:a16="http://schemas.microsoft.com/office/drawing/2014/main" id="{FFA4A61E-C628-4317-AD24-71C40828BFAF}"/>
                </a:ext>
              </a:extLst>
            </p:cNvPr>
            <p:cNvSpPr txBox="1"/>
            <p:nvPr/>
          </p:nvSpPr>
          <p:spPr>
            <a:xfrm>
              <a:off x="10145180" y="835111"/>
              <a:ext cx="906939" cy="400110"/>
            </a:xfrm>
            <a:prstGeom prst="rect">
              <a:avLst/>
            </a:prstGeom>
            <a:noFill/>
          </p:spPr>
          <p:txBody>
            <a:bodyPr wrap="square" rtlCol="0">
              <a:spAutoFit/>
            </a:bodyPr>
            <a:lstStyle/>
            <a:p>
              <a:r>
                <a:rPr lang="ar-DZ" sz="2000" b="1" dirty="0" smtClean="0">
                  <a:latin typeface="Calibri" panose="020F0502020204030204" pitchFamily="34" charset="0"/>
                  <a:cs typeface="Calibri" panose="020F0502020204030204" pitchFamily="34" charset="0"/>
                </a:rPr>
                <a:t>التقديم</a:t>
              </a:r>
              <a:endParaRPr lang="fr-FR" sz="2000" b="1" dirty="0">
                <a:latin typeface="Calibri" panose="020F0502020204030204" pitchFamily="34" charset="0"/>
                <a:cs typeface="Calibri" panose="020F0502020204030204" pitchFamily="34" charset="0"/>
              </a:endParaRPr>
            </a:p>
          </p:txBody>
        </p:sp>
        <p:sp>
          <p:nvSpPr>
            <p:cNvPr id="45" name="مربع نص 44">
              <a:extLst>
                <a:ext uri="{FF2B5EF4-FFF2-40B4-BE49-F238E27FC236}">
                  <a16:creationId xmlns="" xmlns:a16="http://schemas.microsoft.com/office/drawing/2014/main" id="{9993EDCD-0FDD-42AA-83A6-DA4E6F73DB30}"/>
                </a:ext>
              </a:extLst>
            </p:cNvPr>
            <p:cNvSpPr txBox="1"/>
            <p:nvPr/>
          </p:nvSpPr>
          <p:spPr>
            <a:xfrm>
              <a:off x="7123971" y="835801"/>
              <a:ext cx="3127067" cy="646331"/>
            </a:xfrm>
            <a:prstGeom prst="rect">
              <a:avLst/>
            </a:prstGeom>
            <a:noFill/>
          </p:spPr>
          <p:txBody>
            <a:bodyPr wrap="square" rtlCol="0">
              <a:spAutoFit/>
            </a:bodyPr>
            <a:lstStyle/>
            <a:p>
              <a:pPr algn="r" rtl="1"/>
              <a:r>
                <a:rPr lang="ar-DZ" sz="1200" b="1" dirty="0" smtClean="0">
                  <a:latin typeface="Arial" panose="020B0604020202020204" pitchFamily="34" charset="0"/>
                  <a:cs typeface="Arial" panose="020B0604020202020204" pitchFamily="34" charset="0"/>
                </a:rPr>
                <a:t>يهدف هذا المعيار إلى التعريف بالاعتمادات المستندية وخصائصها وأحكامها</a:t>
              </a: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والضوابط الشرعية </a:t>
              </a:r>
              <a:r>
                <a:rPr lang="ar-DZ" sz="1200" b="1" dirty="0">
                  <a:latin typeface="Arial" panose="020B0604020202020204" pitchFamily="34" charset="0"/>
                  <a:cs typeface="Arial" panose="020B0604020202020204" pitchFamily="34" charset="0"/>
                </a:rPr>
                <a:t>للتعامل بها من قبل المؤسســات المالية الإسلامية </a:t>
              </a:r>
              <a:r>
                <a:rPr lang="ar-DZ" sz="1200" b="1" dirty="0" smtClean="0">
                  <a:latin typeface="Arial" panose="020B0604020202020204" pitchFamily="34" charset="0"/>
                  <a:cs typeface="Arial" panose="020B0604020202020204" pitchFamily="34" charset="0"/>
                </a:rPr>
                <a:t>(المؤسسة/</a:t>
              </a: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المؤسسات)</a:t>
              </a:r>
              <a:endParaRPr lang="fr-FR" dirty="0">
                <a:latin typeface="Calibri" panose="020F0502020204030204" pitchFamily="34" charset="0"/>
                <a:cs typeface="Calibri" panose="020F0502020204030204" pitchFamily="34" charset="0"/>
              </a:endParaRPr>
            </a:p>
          </p:txBody>
        </p:sp>
      </p:grpSp>
      <p:grpSp>
        <p:nvGrpSpPr>
          <p:cNvPr id="47" name="مجموعة 46">
            <a:extLst>
              <a:ext uri="{FF2B5EF4-FFF2-40B4-BE49-F238E27FC236}">
                <a16:creationId xmlns="" xmlns:a16="http://schemas.microsoft.com/office/drawing/2014/main" id="{B19E3FD3-187E-4868-B32D-B4089FC63D0A}"/>
              </a:ext>
            </a:extLst>
          </p:cNvPr>
          <p:cNvGrpSpPr/>
          <p:nvPr/>
        </p:nvGrpSpPr>
        <p:grpSpPr>
          <a:xfrm>
            <a:off x="6886213" y="2602781"/>
            <a:ext cx="3547632" cy="813960"/>
            <a:chOff x="3740393" y="1471504"/>
            <a:chExt cx="3547632" cy="813960"/>
          </a:xfrm>
        </p:grpSpPr>
        <p:sp>
          <p:nvSpPr>
            <p:cNvPr id="48" name="مربع نص 47">
              <a:extLst>
                <a:ext uri="{FF2B5EF4-FFF2-40B4-BE49-F238E27FC236}">
                  <a16:creationId xmlns="" xmlns:a16="http://schemas.microsoft.com/office/drawing/2014/main" id="{5FD1A81D-9A27-4ECE-ABD4-3FB0D2106B18}"/>
                </a:ext>
              </a:extLst>
            </p:cNvPr>
            <p:cNvSpPr txBox="1"/>
            <p:nvPr/>
          </p:nvSpPr>
          <p:spPr>
            <a:xfrm>
              <a:off x="6122057" y="1471504"/>
              <a:ext cx="958235" cy="523220"/>
            </a:xfrm>
            <a:prstGeom prst="rect">
              <a:avLst/>
            </a:prstGeom>
            <a:noFill/>
          </p:spPr>
          <p:txBody>
            <a:bodyPr wrap="square" rtlCol="0">
              <a:spAutoFit/>
            </a:bodyPr>
            <a:lstStyle/>
            <a:p>
              <a:r>
                <a:rPr lang="ar-DZ" sz="1400" b="1" dirty="0">
                  <a:latin typeface="Arial" panose="020B0604020202020204" pitchFamily="34" charset="0"/>
                  <a:cs typeface="Arial" panose="020B0604020202020204" pitchFamily="34" charset="0"/>
                </a:rPr>
                <a:t>نطاق المعيار </a:t>
              </a:r>
              <a:br>
                <a:rPr lang="ar-DZ" sz="1400" b="1" dirty="0">
                  <a:latin typeface="Arial" panose="020B0604020202020204" pitchFamily="34" charset="0"/>
                  <a:cs typeface="Arial" panose="020B0604020202020204" pitchFamily="34" charset="0"/>
                </a:rPr>
              </a:br>
              <a:endParaRPr lang="fr-FR" sz="1400" b="1" dirty="0">
                <a:latin typeface="Arial" panose="020B0604020202020204" pitchFamily="34" charset="0"/>
                <a:cs typeface="Arial" panose="020B0604020202020204" pitchFamily="34" charset="0"/>
              </a:endParaRPr>
            </a:p>
          </p:txBody>
        </p:sp>
        <p:sp>
          <p:nvSpPr>
            <p:cNvPr id="49" name="مربع نص 48">
              <a:extLst>
                <a:ext uri="{FF2B5EF4-FFF2-40B4-BE49-F238E27FC236}">
                  <a16:creationId xmlns="" xmlns:a16="http://schemas.microsoft.com/office/drawing/2014/main" id="{947744AF-13E1-489F-B12A-B231761D43A2}"/>
                </a:ext>
              </a:extLst>
            </p:cNvPr>
            <p:cNvSpPr txBox="1"/>
            <p:nvPr/>
          </p:nvSpPr>
          <p:spPr>
            <a:xfrm>
              <a:off x="3740393" y="1639133"/>
              <a:ext cx="3547632" cy="646331"/>
            </a:xfrm>
            <a:prstGeom prst="rect">
              <a:avLst/>
            </a:prstGeom>
            <a:noFill/>
          </p:spPr>
          <p:txBody>
            <a:bodyPr wrap="square" rtlCol="0">
              <a:spAutoFit/>
            </a:bodyPr>
            <a:lstStyle/>
            <a:p>
              <a:pPr algn="r"/>
              <a:r>
                <a:rPr lang="ar-DZ" sz="1200" b="1" dirty="0">
                  <a:latin typeface="Arial" panose="020B0604020202020204" pitchFamily="34" charset="0"/>
                  <a:cs typeface="Arial" panose="020B0604020202020204" pitchFamily="34" charset="0"/>
                </a:rPr>
                <a:t>تناول هذا المعيار الاعتمادات المستندية التي تنفذها المؤسسات، بناء </a:t>
              </a:r>
              <a:r>
                <a:rPr lang="ar-DZ" sz="1200" b="1" dirty="0" smtClean="0">
                  <a:latin typeface="Arial" panose="020B0604020202020204" pitchFamily="34" charset="0"/>
                  <a:cs typeface="Arial" panose="020B0604020202020204" pitchFamily="34" charset="0"/>
                </a:rPr>
                <a:t>على أمر </a:t>
              </a:r>
              <a:r>
                <a:rPr lang="ar-DZ" sz="1200" b="1" dirty="0">
                  <a:latin typeface="Arial" panose="020B0604020202020204" pitchFamily="34" charset="0"/>
                  <a:cs typeface="Arial" panose="020B0604020202020204" pitchFamily="34" charset="0"/>
                </a:rPr>
                <a:t>عملائها أو بالأصالة عن نفسها، ويتناول المعيار جميع أنواعها، </a:t>
              </a:r>
              <a:r>
                <a:rPr lang="ar-DZ" sz="1200" b="1" dirty="0" smtClean="0">
                  <a:latin typeface="Arial" panose="020B0604020202020204" pitchFamily="34" charset="0"/>
                  <a:cs typeface="Arial" panose="020B0604020202020204" pitchFamily="34" charset="0"/>
                </a:rPr>
                <a:t>وصورها، ومراحل </a:t>
              </a:r>
              <a:r>
                <a:rPr lang="ar-DZ" sz="1200" b="1" dirty="0">
                  <a:latin typeface="Arial" panose="020B0604020202020204" pitchFamily="34" charset="0"/>
                  <a:cs typeface="Arial" panose="020B0604020202020204" pitchFamily="34" charset="0"/>
                </a:rPr>
                <a:t>تنفيذها، والعلاقات الناشئة بين أطرافها </a:t>
              </a:r>
              <a:endParaRPr lang="fr-FR" sz="1200" b="1" dirty="0">
                <a:latin typeface="Arial" panose="020B0604020202020204" pitchFamily="34" charset="0"/>
                <a:cs typeface="Arial" panose="020B0604020202020204" pitchFamily="34" charset="0"/>
              </a:endParaRPr>
            </a:p>
          </p:txBody>
        </p:sp>
      </p:grpSp>
      <p:grpSp>
        <p:nvGrpSpPr>
          <p:cNvPr id="50" name="مجموعة 49">
            <a:extLst>
              <a:ext uri="{FF2B5EF4-FFF2-40B4-BE49-F238E27FC236}">
                <a16:creationId xmlns="" xmlns:a16="http://schemas.microsoft.com/office/drawing/2014/main" id="{015F7854-F56E-4B40-94CC-9FBAA7B0A42E}"/>
              </a:ext>
            </a:extLst>
          </p:cNvPr>
          <p:cNvGrpSpPr/>
          <p:nvPr/>
        </p:nvGrpSpPr>
        <p:grpSpPr>
          <a:xfrm>
            <a:off x="6856303" y="3919014"/>
            <a:ext cx="4031457" cy="1415646"/>
            <a:chOff x="3549212" y="1286369"/>
            <a:chExt cx="3760506" cy="1415646"/>
          </a:xfrm>
        </p:grpSpPr>
        <p:sp>
          <p:nvSpPr>
            <p:cNvPr id="51" name="مربع نص 50">
              <a:extLst>
                <a:ext uri="{FF2B5EF4-FFF2-40B4-BE49-F238E27FC236}">
                  <a16:creationId xmlns="" xmlns:a16="http://schemas.microsoft.com/office/drawing/2014/main" id="{9E478D12-AB80-4920-BB27-BC7346EE02D8}"/>
                </a:ext>
              </a:extLst>
            </p:cNvPr>
            <p:cNvSpPr txBox="1"/>
            <p:nvPr/>
          </p:nvSpPr>
          <p:spPr>
            <a:xfrm>
              <a:off x="5487454" y="1286369"/>
              <a:ext cx="1822264" cy="523220"/>
            </a:xfrm>
            <a:prstGeom prst="rect">
              <a:avLst/>
            </a:prstGeom>
            <a:noFill/>
          </p:spPr>
          <p:txBody>
            <a:bodyPr wrap="square" rtlCol="0">
              <a:spAutoFit/>
            </a:bodyPr>
            <a:lstStyle/>
            <a:p>
              <a:r>
                <a:rPr lang="ar-DZ" sz="1400" b="1" dirty="0">
                  <a:latin typeface="Arial" panose="020B0604020202020204" pitchFamily="34" charset="0"/>
                  <a:cs typeface="Arial" panose="020B0604020202020204" pitchFamily="34" charset="0"/>
                </a:rPr>
                <a:t>تعريف الاعتماد المستندي </a:t>
              </a:r>
              <a:r>
                <a:rPr lang="ar-DZ" sz="1400" dirty="0"/>
                <a:t/>
              </a:r>
              <a:br>
                <a:rPr lang="ar-DZ" sz="1400" dirty="0"/>
              </a:br>
              <a:endParaRPr lang="fr-FR" sz="1400" b="1" dirty="0">
                <a:latin typeface="Calibri" panose="020F0502020204030204" pitchFamily="34" charset="0"/>
                <a:cs typeface="Calibri" panose="020F0502020204030204" pitchFamily="34" charset="0"/>
              </a:endParaRPr>
            </a:p>
          </p:txBody>
        </p:sp>
        <p:sp>
          <p:nvSpPr>
            <p:cNvPr id="52" name="مربع نص 51">
              <a:extLst>
                <a:ext uri="{FF2B5EF4-FFF2-40B4-BE49-F238E27FC236}">
                  <a16:creationId xmlns="" xmlns:a16="http://schemas.microsoft.com/office/drawing/2014/main" id="{C0B53AA6-F1F4-488B-BC4D-98D1649E699B}"/>
                </a:ext>
              </a:extLst>
            </p:cNvPr>
            <p:cNvSpPr txBox="1"/>
            <p:nvPr/>
          </p:nvSpPr>
          <p:spPr>
            <a:xfrm>
              <a:off x="3549212" y="1501686"/>
              <a:ext cx="3566036" cy="1200329"/>
            </a:xfrm>
            <a:prstGeom prst="rect">
              <a:avLst/>
            </a:prstGeom>
            <a:noFill/>
          </p:spPr>
          <p:txBody>
            <a:bodyPr wrap="square" rtlCol="0">
              <a:spAutoFit/>
            </a:bodyPr>
            <a:lstStyle/>
            <a:p>
              <a:pPr algn="r" rtl="1"/>
              <a:r>
                <a:rPr lang="ar-DZ" sz="1200" b="1" dirty="0">
                  <a:latin typeface="Arial" panose="020B0604020202020204" pitchFamily="34" charset="0"/>
                  <a:cs typeface="Arial" panose="020B0604020202020204" pitchFamily="34" charset="0"/>
                </a:rPr>
                <a:t>هو تعهد مكتوب من بنك )يسمى المصدر( </a:t>
              </a:r>
              <a:r>
                <a:rPr lang="ar-DZ" sz="1200" b="1" dirty="0" smtClean="0">
                  <a:latin typeface="Arial" panose="020B0604020202020204" pitchFamily="34" charset="0"/>
                  <a:cs typeface="Arial" panose="020B0604020202020204" pitchFamily="34" charset="0"/>
                </a:rPr>
                <a:t>يسلم للبائع (المســتفيد)، </a:t>
              </a:r>
              <a:r>
                <a:rPr lang="ar-DZ" sz="1200" b="1" dirty="0">
                  <a:latin typeface="Arial" panose="020B0604020202020204" pitchFamily="34" charset="0"/>
                  <a:cs typeface="Arial" panose="020B0604020202020204" pitchFamily="34" charset="0"/>
                </a:rPr>
                <a:t>بناء على طلب المشــتري </a:t>
              </a:r>
              <a:r>
                <a:rPr lang="ar-DZ" sz="1200" b="1" dirty="0" smtClean="0">
                  <a:latin typeface="Arial" panose="020B0604020202020204" pitchFamily="34" charset="0"/>
                  <a:cs typeface="Arial" panose="020B0604020202020204" pitchFamily="34" charset="0"/>
                </a:rPr>
                <a:t>(مقدم </a:t>
              </a:r>
              <a:r>
                <a:rPr lang="ar-DZ" sz="1200" b="1" dirty="0">
                  <a:latin typeface="Arial" panose="020B0604020202020204" pitchFamily="34" charset="0"/>
                  <a:cs typeface="Arial" panose="020B0604020202020204" pitchFamily="34" charset="0"/>
                </a:rPr>
                <a:t>الطلب أو </a:t>
              </a:r>
              <a:r>
                <a:rPr lang="ar-DZ" sz="1200" b="1" dirty="0" smtClean="0">
                  <a:latin typeface="Arial" panose="020B0604020202020204" pitchFamily="34" charset="0"/>
                  <a:cs typeface="Arial" panose="020B0604020202020204" pitchFamily="34" charset="0"/>
                </a:rPr>
                <a:t>الآمر)مطابقا </a:t>
              </a:r>
              <a:r>
                <a:rPr lang="ar-DZ" sz="1200" b="1" dirty="0">
                  <a:latin typeface="Arial" panose="020B0604020202020204" pitchFamily="34" charset="0"/>
                  <a:cs typeface="Arial" panose="020B0604020202020204" pitchFamily="34" charset="0"/>
                </a:rPr>
                <a:t>لتعليماته، أو يصدره البنك بالأصالة عن نفســه يهدف إلى </a:t>
              </a:r>
              <a:r>
                <a:rPr lang="ar-DZ" sz="1200" b="1" dirty="0" smtClean="0">
                  <a:latin typeface="Arial" panose="020B0604020202020204" pitchFamily="34" charset="0"/>
                  <a:cs typeface="Arial" panose="020B0604020202020204" pitchFamily="34" charset="0"/>
                </a:rPr>
                <a:t>القيام بالوفاء (أي بوفاء نقدي أو قبول كمبيالة أو خصمها) في حدود مبلغ محدد</a:t>
              </a: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خلال </a:t>
              </a:r>
              <a:r>
                <a:rPr lang="ar-DZ" sz="1200" b="1" dirty="0">
                  <a:latin typeface="Arial" panose="020B0604020202020204" pitchFamily="34" charset="0"/>
                  <a:cs typeface="Arial" panose="020B0604020202020204" pitchFamily="34" charset="0"/>
                </a:rPr>
                <a:t>فترة معينة شريطة تسليم مستندات البضاعة مطابقة </a:t>
              </a:r>
              <a:r>
                <a:rPr lang="ar-DZ" sz="1200" b="1" dirty="0" smtClean="0">
                  <a:latin typeface="Arial" panose="020B0604020202020204" pitchFamily="34" charset="0"/>
                  <a:cs typeface="Arial" panose="020B0604020202020204" pitchFamily="34" charset="0"/>
                </a:rPr>
                <a:t>للتعليمات. وبعبارة </a:t>
              </a:r>
              <a:r>
                <a:rPr lang="ar-DZ" sz="1200" b="1" dirty="0">
                  <a:latin typeface="Arial" panose="020B0604020202020204" pitchFamily="34" charset="0"/>
                  <a:cs typeface="Arial" panose="020B0604020202020204" pitchFamily="34" charset="0"/>
                </a:rPr>
                <a:t>موجزة هو </a:t>
              </a:r>
              <a:r>
                <a:rPr lang="ar-DZ" sz="1200" b="1" dirty="0" smtClean="0">
                  <a:latin typeface="Arial" panose="020B0604020202020204" pitchFamily="34" charset="0"/>
                  <a:cs typeface="Arial" panose="020B0604020202020204" pitchFamily="34" charset="0"/>
                </a:rPr>
                <a:t>تعهد مصرفي </a:t>
              </a:r>
              <a:r>
                <a:rPr lang="ar-DZ" sz="1200" b="1" dirty="0">
                  <a:latin typeface="Arial" panose="020B0604020202020204" pitchFamily="34" charset="0"/>
                  <a:cs typeface="Arial" panose="020B0604020202020204" pitchFamily="34" charset="0"/>
                </a:rPr>
                <a:t>بالوفاء مشــروط بمطابقة </a:t>
              </a:r>
              <a:r>
                <a:rPr lang="ar-DZ" sz="1200" b="1" dirty="0" smtClean="0">
                  <a:latin typeface="Arial" panose="020B0604020202020204" pitchFamily="34" charset="0"/>
                  <a:cs typeface="Arial" panose="020B0604020202020204" pitchFamily="34" charset="0"/>
                </a:rPr>
                <a:t>المستندات للتعليمات </a:t>
              </a:r>
              <a:endParaRPr lang="fr-FR" sz="1200" b="1" dirty="0">
                <a:latin typeface="Arial" panose="020B0604020202020204" pitchFamily="34" charset="0"/>
                <a:cs typeface="Arial" panose="020B0604020202020204" pitchFamily="34" charset="0"/>
              </a:endParaRPr>
            </a:p>
          </p:txBody>
        </p:sp>
      </p:grpSp>
      <p:grpSp>
        <p:nvGrpSpPr>
          <p:cNvPr id="53" name="مجموعة 52">
            <a:extLst>
              <a:ext uri="{FF2B5EF4-FFF2-40B4-BE49-F238E27FC236}">
                <a16:creationId xmlns="" xmlns:a16="http://schemas.microsoft.com/office/drawing/2014/main" id="{C917F158-A7BD-4C0D-B0A7-C9678404ED93}"/>
              </a:ext>
            </a:extLst>
          </p:cNvPr>
          <p:cNvGrpSpPr/>
          <p:nvPr/>
        </p:nvGrpSpPr>
        <p:grpSpPr>
          <a:xfrm>
            <a:off x="6965088" y="5622872"/>
            <a:ext cx="4188032" cy="717805"/>
            <a:chOff x="7428528" y="-538889"/>
            <a:chExt cx="3968698" cy="533294"/>
          </a:xfrm>
        </p:grpSpPr>
        <p:sp>
          <p:nvSpPr>
            <p:cNvPr id="54" name="مربع نص 53">
              <a:extLst>
                <a:ext uri="{FF2B5EF4-FFF2-40B4-BE49-F238E27FC236}">
                  <a16:creationId xmlns="" xmlns:a16="http://schemas.microsoft.com/office/drawing/2014/main" id="{3CCF72C9-931F-4158-B070-5A22DADAD56B}"/>
                </a:ext>
              </a:extLst>
            </p:cNvPr>
            <p:cNvSpPr txBox="1"/>
            <p:nvPr/>
          </p:nvSpPr>
          <p:spPr>
            <a:xfrm>
              <a:off x="9574962" y="-538889"/>
              <a:ext cx="1822264" cy="228663"/>
            </a:xfrm>
            <a:prstGeom prst="rect">
              <a:avLst/>
            </a:prstGeom>
            <a:noFill/>
          </p:spPr>
          <p:txBody>
            <a:bodyPr wrap="square" rtlCol="0">
              <a:spAutoFit/>
            </a:bodyPr>
            <a:lstStyle/>
            <a:p>
              <a:r>
                <a:rPr lang="ar-DZ" sz="1400" b="1" dirty="0">
                  <a:latin typeface="Arial" panose="020B0604020202020204" pitchFamily="34" charset="0"/>
                  <a:cs typeface="Arial" panose="020B0604020202020204" pitchFamily="34" charset="0"/>
                </a:rPr>
                <a:t>مراحل الاعتماد المستندي </a:t>
              </a:r>
              <a:endParaRPr lang="fr-FR" sz="2000" b="1" dirty="0">
                <a:latin typeface="Calibri" panose="020F0502020204030204" pitchFamily="34" charset="0"/>
                <a:cs typeface="Calibri" panose="020F0502020204030204" pitchFamily="34" charset="0"/>
              </a:endParaRPr>
            </a:p>
          </p:txBody>
        </p:sp>
        <p:sp>
          <p:nvSpPr>
            <p:cNvPr id="55" name="مربع نص 54">
              <a:extLst>
                <a:ext uri="{FF2B5EF4-FFF2-40B4-BE49-F238E27FC236}">
                  <a16:creationId xmlns="" xmlns:a16="http://schemas.microsoft.com/office/drawing/2014/main" id="{F5ED7219-7AEC-436E-83F7-70F905D6D2E6}"/>
                </a:ext>
              </a:extLst>
            </p:cNvPr>
            <p:cNvSpPr txBox="1"/>
            <p:nvPr/>
          </p:nvSpPr>
          <p:spPr>
            <a:xfrm>
              <a:off x="7428528" y="-279991"/>
              <a:ext cx="3716164" cy="274396"/>
            </a:xfrm>
            <a:prstGeom prst="rect">
              <a:avLst/>
            </a:prstGeom>
            <a:noFill/>
          </p:spPr>
          <p:txBody>
            <a:bodyPr wrap="square" rtlCol="0">
              <a:spAutoFit/>
            </a:bodyPr>
            <a:lstStyle/>
            <a:p>
              <a:endParaRPr lang="fr-FR" dirty="0">
                <a:latin typeface="Calibri" panose="020F0502020204030204" pitchFamily="34" charset="0"/>
                <a:cs typeface="Calibri" panose="020F0502020204030204" pitchFamily="34" charset="0"/>
              </a:endParaRPr>
            </a:p>
          </p:txBody>
        </p:sp>
      </p:grpSp>
      <p:sp>
        <p:nvSpPr>
          <p:cNvPr id="56" name="مربع نص 55">
            <a:extLst>
              <a:ext uri="{FF2B5EF4-FFF2-40B4-BE49-F238E27FC236}">
                <a16:creationId xmlns="" xmlns:a16="http://schemas.microsoft.com/office/drawing/2014/main" id="{5045A8B8-D453-4F41-A713-4CEBAFC14680}"/>
              </a:ext>
            </a:extLst>
          </p:cNvPr>
          <p:cNvSpPr txBox="1"/>
          <p:nvPr/>
        </p:nvSpPr>
        <p:spPr>
          <a:xfrm>
            <a:off x="3859402" y="83415"/>
            <a:ext cx="4332520" cy="461665"/>
          </a:xfrm>
          <a:prstGeom prst="rect">
            <a:avLst/>
          </a:prstGeom>
          <a:noFill/>
        </p:spPr>
        <p:txBody>
          <a:bodyPr wrap="square" rtlCol="0">
            <a:spAutoFit/>
          </a:bodyPr>
          <a:lstStyle/>
          <a:p>
            <a:pPr algn="ctr"/>
            <a:r>
              <a:rPr lang="ar-DZ" sz="2400" b="1" dirty="0" smtClean="0">
                <a:latin typeface="Arial" panose="020B0604020202020204" pitchFamily="34" charset="0"/>
                <a:cs typeface="Arial" panose="020B0604020202020204" pitchFamily="34" charset="0"/>
              </a:rPr>
              <a:t>معيار 14 </a:t>
            </a:r>
            <a:r>
              <a:rPr lang="ar-DZ" sz="2400" b="1" dirty="0" err="1" smtClean="0">
                <a:latin typeface="Arial" panose="020B0604020202020204" pitchFamily="34" charset="0"/>
                <a:cs typeface="Arial" panose="020B0604020202020204" pitchFamily="34" charset="0"/>
              </a:rPr>
              <a:t>الإعتمادات</a:t>
            </a:r>
            <a:r>
              <a:rPr lang="ar-DZ" sz="2400" b="1" dirty="0" smtClean="0">
                <a:latin typeface="Arial" panose="020B0604020202020204" pitchFamily="34" charset="0"/>
                <a:cs typeface="Arial" panose="020B0604020202020204" pitchFamily="34" charset="0"/>
              </a:rPr>
              <a:t> </a:t>
            </a:r>
            <a:r>
              <a:rPr lang="ar-DZ" sz="2400" b="1" dirty="0">
                <a:latin typeface="Arial" panose="020B0604020202020204" pitchFamily="34" charset="0"/>
                <a:cs typeface="Arial" panose="020B0604020202020204" pitchFamily="34" charset="0"/>
              </a:rPr>
              <a:t>المستندية</a:t>
            </a:r>
            <a:endParaRPr lang="fr-FR" sz="2400" b="1" dirty="0">
              <a:solidFill>
                <a:schemeClr val="bg1">
                  <a:lumMod val="95000"/>
                </a:schemeClr>
              </a:solidFill>
              <a:latin typeface="Arial" panose="020B0604020202020204" pitchFamily="34" charset="0"/>
              <a:cs typeface="Arial" panose="020B0604020202020204" pitchFamily="34" charset="0"/>
            </a:endParaRPr>
          </a:p>
        </p:txBody>
      </p:sp>
      <p:sp>
        <p:nvSpPr>
          <p:cNvPr id="57" name="شكل حر: شكل 3">
            <a:extLst>
              <a:ext uri="{FF2B5EF4-FFF2-40B4-BE49-F238E27FC236}">
                <a16:creationId xmlns="" xmlns:a16="http://schemas.microsoft.com/office/drawing/2014/main" id="{02E461BB-1F27-4C85-9075-2E9490AB8728}"/>
              </a:ext>
            </a:extLst>
          </p:cNvPr>
          <p:cNvSpPr/>
          <p:nvPr/>
        </p:nvSpPr>
        <p:spPr>
          <a:xfrm flipH="1">
            <a:off x="565508" y="3022600"/>
            <a:ext cx="5260224" cy="950003"/>
          </a:xfrm>
          <a:custGeom>
            <a:avLst/>
            <a:gdLst>
              <a:gd name="connsiteX0" fmla="*/ 7284704 w 7544540"/>
              <a:gd name="connsiteY0" fmla="*/ 0 h 852258"/>
              <a:gd name="connsiteX1" fmla="*/ 3531833 w 7544540"/>
              <a:gd name="connsiteY1" fmla="*/ 0 h 852258"/>
              <a:gd name="connsiteX2" fmla="*/ 3531833 w 7544540"/>
              <a:gd name="connsiteY2" fmla="*/ 1 h 852258"/>
              <a:gd name="connsiteX3" fmla="*/ 259836 w 7544540"/>
              <a:gd name="connsiteY3" fmla="*/ 1 h 852258"/>
              <a:gd name="connsiteX4" fmla="*/ 0 w 7544540"/>
              <a:gd name="connsiteY4" fmla="*/ 426130 h 852258"/>
              <a:gd name="connsiteX5" fmla="*/ 259836 w 7544540"/>
              <a:gd name="connsiteY5" fmla="*/ 852258 h 852258"/>
              <a:gd name="connsiteX6" fmla="*/ 4012707 w 7544540"/>
              <a:gd name="connsiteY6" fmla="*/ 852258 h 852258"/>
              <a:gd name="connsiteX7" fmla="*/ 4012707 w 7544540"/>
              <a:gd name="connsiteY7" fmla="*/ 852257 h 852258"/>
              <a:gd name="connsiteX8" fmla="*/ 7284704 w 7544540"/>
              <a:gd name="connsiteY8" fmla="*/ 852257 h 852258"/>
              <a:gd name="connsiteX9" fmla="*/ 7544540 w 7544540"/>
              <a:gd name="connsiteY9" fmla="*/ 426129 h 85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4540" h="852258">
                <a:moveTo>
                  <a:pt x="7284704" y="0"/>
                </a:moveTo>
                <a:lnTo>
                  <a:pt x="3531833" y="0"/>
                </a:lnTo>
                <a:lnTo>
                  <a:pt x="3531833" y="1"/>
                </a:lnTo>
                <a:lnTo>
                  <a:pt x="259836" y="1"/>
                </a:lnTo>
                <a:lnTo>
                  <a:pt x="0" y="426130"/>
                </a:lnTo>
                <a:lnTo>
                  <a:pt x="259836" y="852258"/>
                </a:lnTo>
                <a:lnTo>
                  <a:pt x="4012707" y="852258"/>
                </a:lnTo>
                <a:lnTo>
                  <a:pt x="4012707" y="852257"/>
                </a:lnTo>
                <a:lnTo>
                  <a:pt x="7284704" y="852257"/>
                </a:lnTo>
                <a:lnTo>
                  <a:pt x="7544540" y="426129"/>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59" name="شكل حر: شكل 3">
            <a:extLst>
              <a:ext uri="{FF2B5EF4-FFF2-40B4-BE49-F238E27FC236}">
                <a16:creationId xmlns="" xmlns:a16="http://schemas.microsoft.com/office/drawing/2014/main" id="{02E461BB-1F27-4C85-9075-2E9490AB8728}"/>
              </a:ext>
            </a:extLst>
          </p:cNvPr>
          <p:cNvSpPr/>
          <p:nvPr/>
        </p:nvSpPr>
        <p:spPr>
          <a:xfrm flipH="1">
            <a:off x="555757" y="4199403"/>
            <a:ext cx="5260224" cy="979763"/>
          </a:xfrm>
          <a:custGeom>
            <a:avLst/>
            <a:gdLst>
              <a:gd name="connsiteX0" fmla="*/ 7284704 w 7544540"/>
              <a:gd name="connsiteY0" fmla="*/ 0 h 852258"/>
              <a:gd name="connsiteX1" fmla="*/ 3531833 w 7544540"/>
              <a:gd name="connsiteY1" fmla="*/ 0 h 852258"/>
              <a:gd name="connsiteX2" fmla="*/ 3531833 w 7544540"/>
              <a:gd name="connsiteY2" fmla="*/ 1 h 852258"/>
              <a:gd name="connsiteX3" fmla="*/ 259836 w 7544540"/>
              <a:gd name="connsiteY3" fmla="*/ 1 h 852258"/>
              <a:gd name="connsiteX4" fmla="*/ 0 w 7544540"/>
              <a:gd name="connsiteY4" fmla="*/ 426130 h 852258"/>
              <a:gd name="connsiteX5" fmla="*/ 259836 w 7544540"/>
              <a:gd name="connsiteY5" fmla="*/ 852258 h 852258"/>
              <a:gd name="connsiteX6" fmla="*/ 4012707 w 7544540"/>
              <a:gd name="connsiteY6" fmla="*/ 852258 h 852258"/>
              <a:gd name="connsiteX7" fmla="*/ 4012707 w 7544540"/>
              <a:gd name="connsiteY7" fmla="*/ 852257 h 852258"/>
              <a:gd name="connsiteX8" fmla="*/ 7284704 w 7544540"/>
              <a:gd name="connsiteY8" fmla="*/ 852257 h 852258"/>
              <a:gd name="connsiteX9" fmla="*/ 7544540 w 7544540"/>
              <a:gd name="connsiteY9" fmla="*/ 426129 h 85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4540" h="852258">
                <a:moveTo>
                  <a:pt x="7284704" y="0"/>
                </a:moveTo>
                <a:lnTo>
                  <a:pt x="3531833" y="0"/>
                </a:lnTo>
                <a:lnTo>
                  <a:pt x="3531833" y="1"/>
                </a:lnTo>
                <a:lnTo>
                  <a:pt x="259836" y="1"/>
                </a:lnTo>
                <a:lnTo>
                  <a:pt x="0" y="426130"/>
                </a:lnTo>
                <a:lnTo>
                  <a:pt x="259836" y="852258"/>
                </a:lnTo>
                <a:lnTo>
                  <a:pt x="4012707" y="852258"/>
                </a:lnTo>
                <a:lnTo>
                  <a:pt x="4012707" y="852257"/>
                </a:lnTo>
                <a:lnTo>
                  <a:pt x="7284704" y="852257"/>
                </a:lnTo>
                <a:lnTo>
                  <a:pt x="7544540" y="426129"/>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60" name="شكل حر: شكل 3">
            <a:extLst>
              <a:ext uri="{FF2B5EF4-FFF2-40B4-BE49-F238E27FC236}">
                <a16:creationId xmlns="" xmlns:a16="http://schemas.microsoft.com/office/drawing/2014/main" id="{02E461BB-1F27-4C85-9075-2E9490AB8728}"/>
              </a:ext>
            </a:extLst>
          </p:cNvPr>
          <p:cNvSpPr/>
          <p:nvPr/>
        </p:nvSpPr>
        <p:spPr>
          <a:xfrm flipH="1">
            <a:off x="577793" y="5601436"/>
            <a:ext cx="5260224" cy="852258"/>
          </a:xfrm>
          <a:custGeom>
            <a:avLst/>
            <a:gdLst>
              <a:gd name="connsiteX0" fmla="*/ 7284704 w 7544540"/>
              <a:gd name="connsiteY0" fmla="*/ 0 h 852258"/>
              <a:gd name="connsiteX1" fmla="*/ 3531833 w 7544540"/>
              <a:gd name="connsiteY1" fmla="*/ 0 h 852258"/>
              <a:gd name="connsiteX2" fmla="*/ 3531833 w 7544540"/>
              <a:gd name="connsiteY2" fmla="*/ 1 h 852258"/>
              <a:gd name="connsiteX3" fmla="*/ 259836 w 7544540"/>
              <a:gd name="connsiteY3" fmla="*/ 1 h 852258"/>
              <a:gd name="connsiteX4" fmla="*/ 0 w 7544540"/>
              <a:gd name="connsiteY4" fmla="*/ 426130 h 852258"/>
              <a:gd name="connsiteX5" fmla="*/ 259836 w 7544540"/>
              <a:gd name="connsiteY5" fmla="*/ 852258 h 852258"/>
              <a:gd name="connsiteX6" fmla="*/ 4012707 w 7544540"/>
              <a:gd name="connsiteY6" fmla="*/ 852258 h 852258"/>
              <a:gd name="connsiteX7" fmla="*/ 4012707 w 7544540"/>
              <a:gd name="connsiteY7" fmla="*/ 852257 h 852258"/>
              <a:gd name="connsiteX8" fmla="*/ 7284704 w 7544540"/>
              <a:gd name="connsiteY8" fmla="*/ 852257 h 852258"/>
              <a:gd name="connsiteX9" fmla="*/ 7544540 w 7544540"/>
              <a:gd name="connsiteY9" fmla="*/ 426129 h 85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4540" h="852258">
                <a:moveTo>
                  <a:pt x="7284704" y="0"/>
                </a:moveTo>
                <a:lnTo>
                  <a:pt x="3531833" y="0"/>
                </a:lnTo>
                <a:lnTo>
                  <a:pt x="3531833" y="1"/>
                </a:lnTo>
                <a:lnTo>
                  <a:pt x="259836" y="1"/>
                </a:lnTo>
                <a:lnTo>
                  <a:pt x="0" y="426130"/>
                </a:lnTo>
                <a:lnTo>
                  <a:pt x="259836" y="852258"/>
                </a:lnTo>
                <a:lnTo>
                  <a:pt x="4012707" y="852258"/>
                </a:lnTo>
                <a:lnTo>
                  <a:pt x="4012707" y="852257"/>
                </a:lnTo>
                <a:lnTo>
                  <a:pt x="7284704" y="852257"/>
                </a:lnTo>
                <a:lnTo>
                  <a:pt x="7544540" y="426129"/>
                </a:lnTo>
                <a:close/>
              </a:path>
            </a:pathLst>
          </a:custGeom>
          <a:gradFill flip="none" rotWithShape="1">
            <a:gsLst>
              <a:gs pos="0">
                <a:srgbClr val="CC0000"/>
              </a:gs>
              <a:gs pos="100000">
                <a:srgbClr val="FF5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62" name="شكل حر: شكل 3">
            <a:extLst>
              <a:ext uri="{FF2B5EF4-FFF2-40B4-BE49-F238E27FC236}">
                <a16:creationId xmlns="" xmlns:a16="http://schemas.microsoft.com/office/drawing/2014/main" id="{02E461BB-1F27-4C85-9075-2E9490AB8728}"/>
              </a:ext>
            </a:extLst>
          </p:cNvPr>
          <p:cNvSpPr/>
          <p:nvPr/>
        </p:nvSpPr>
        <p:spPr>
          <a:xfrm flipH="1">
            <a:off x="627087" y="867594"/>
            <a:ext cx="5219081" cy="1698103"/>
          </a:xfrm>
          <a:custGeom>
            <a:avLst/>
            <a:gdLst>
              <a:gd name="connsiteX0" fmla="*/ 7284704 w 7544540"/>
              <a:gd name="connsiteY0" fmla="*/ 0 h 852258"/>
              <a:gd name="connsiteX1" fmla="*/ 3531833 w 7544540"/>
              <a:gd name="connsiteY1" fmla="*/ 0 h 852258"/>
              <a:gd name="connsiteX2" fmla="*/ 3531833 w 7544540"/>
              <a:gd name="connsiteY2" fmla="*/ 1 h 852258"/>
              <a:gd name="connsiteX3" fmla="*/ 259836 w 7544540"/>
              <a:gd name="connsiteY3" fmla="*/ 1 h 852258"/>
              <a:gd name="connsiteX4" fmla="*/ 0 w 7544540"/>
              <a:gd name="connsiteY4" fmla="*/ 426130 h 852258"/>
              <a:gd name="connsiteX5" fmla="*/ 259836 w 7544540"/>
              <a:gd name="connsiteY5" fmla="*/ 852258 h 852258"/>
              <a:gd name="connsiteX6" fmla="*/ 4012707 w 7544540"/>
              <a:gd name="connsiteY6" fmla="*/ 852258 h 852258"/>
              <a:gd name="connsiteX7" fmla="*/ 4012707 w 7544540"/>
              <a:gd name="connsiteY7" fmla="*/ 852257 h 852258"/>
              <a:gd name="connsiteX8" fmla="*/ 7284704 w 7544540"/>
              <a:gd name="connsiteY8" fmla="*/ 852257 h 852258"/>
              <a:gd name="connsiteX9" fmla="*/ 7544540 w 7544540"/>
              <a:gd name="connsiteY9" fmla="*/ 426129 h 85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4540" h="852258">
                <a:moveTo>
                  <a:pt x="7284704" y="0"/>
                </a:moveTo>
                <a:lnTo>
                  <a:pt x="3531833" y="0"/>
                </a:lnTo>
                <a:lnTo>
                  <a:pt x="3531833" y="1"/>
                </a:lnTo>
                <a:lnTo>
                  <a:pt x="259836" y="1"/>
                </a:lnTo>
                <a:lnTo>
                  <a:pt x="0" y="426130"/>
                </a:lnTo>
                <a:lnTo>
                  <a:pt x="259836" y="852258"/>
                </a:lnTo>
                <a:lnTo>
                  <a:pt x="4012707" y="852258"/>
                </a:lnTo>
                <a:lnTo>
                  <a:pt x="4012707" y="852257"/>
                </a:lnTo>
                <a:lnTo>
                  <a:pt x="7284704" y="852257"/>
                </a:lnTo>
                <a:lnTo>
                  <a:pt x="7544540" y="426129"/>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grpSp>
        <p:nvGrpSpPr>
          <p:cNvPr id="63" name="مجموعة 52">
            <a:extLst>
              <a:ext uri="{FF2B5EF4-FFF2-40B4-BE49-F238E27FC236}">
                <a16:creationId xmlns="" xmlns:a16="http://schemas.microsoft.com/office/drawing/2014/main" id="{C917F158-A7BD-4C0D-B0A7-C9678404ED93}"/>
              </a:ext>
            </a:extLst>
          </p:cNvPr>
          <p:cNvGrpSpPr/>
          <p:nvPr/>
        </p:nvGrpSpPr>
        <p:grpSpPr>
          <a:xfrm>
            <a:off x="941711" y="3037875"/>
            <a:ext cx="3793384" cy="792697"/>
            <a:chOff x="7330444" y="-550839"/>
            <a:chExt cx="3793384" cy="792697"/>
          </a:xfrm>
        </p:grpSpPr>
        <p:sp>
          <p:nvSpPr>
            <p:cNvPr id="64" name="مربع نص 53">
              <a:extLst>
                <a:ext uri="{FF2B5EF4-FFF2-40B4-BE49-F238E27FC236}">
                  <a16:creationId xmlns="" xmlns:a16="http://schemas.microsoft.com/office/drawing/2014/main" id="{3CCF72C9-931F-4158-B070-5A22DADAD56B}"/>
                </a:ext>
              </a:extLst>
            </p:cNvPr>
            <p:cNvSpPr txBox="1"/>
            <p:nvPr/>
          </p:nvSpPr>
          <p:spPr>
            <a:xfrm>
              <a:off x="9048614" y="-550839"/>
              <a:ext cx="2075214" cy="307777"/>
            </a:xfrm>
            <a:prstGeom prst="rect">
              <a:avLst/>
            </a:prstGeom>
            <a:noFill/>
          </p:spPr>
          <p:txBody>
            <a:bodyPr wrap="square" rtlCol="0">
              <a:spAutoFit/>
            </a:bodyPr>
            <a:lstStyle/>
            <a:p>
              <a:pPr algn="r"/>
              <a:r>
                <a:rPr lang="ar-DZ" sz="1400" b="1" dirty="0" smtClean="0">
                  <a:latin typeface="Arial" panose="020B0604020202020204" pitchFamily="34" charset="0"/>
                  <a:cs typeface="Arial" panose="020B0604020202020204" pitchFamily="34" charset="0"/>
                </a:rPr>
                <a:t>خصائص الاعتماد المستندي</a:t>
              </a:r>
              <a:endParaRPr lang="fr-FR" sz="1400" b="1" dirty="0">
                <a:latin typeface="Arial" panose="020B0604020202020204" pitchFamily="34" charset="0"/>
                <a:cs typeface="Arial" panose="020B0604020202020204" pitchFamily="34" charset="0"/>
              </a:endParaRPr>
            </a:p>
          </p:txBody>
        </p:sp>
        <p:sp>
          <p:nvSpPr>
            <p:cNvPr id="65" name="مربع نص 54">
              <a:extLst>
                <a:ext uri="{FF2B5EF4-FFF2-40B4-BE49-F238E27FC236}">
                  <a16:creationId xmlns="" xmlns:a16="http://schemas.microsoft.com/office/drawing/2014/main" id="{F5ED7219-7AEC-436E-83F7-70F905D6D2E6}"/>
                </a:ext>
              </a:extLst>
            </p:cNvPr>
            <p:cNvSpPr txBox="1"/>
            <p:nvPr/>
          </p:nvSpPr>
          <p:spPr>
            <a:xfrm>
              <a:off x="7330444" y="-127474"/>
              <a:ext cx="3526009" cy="369332"/>
            </a:xfrm>
            <a:prstGeom prst="rect">
              <a:avLst/>
            </a:prstGeom>
            <a:noFill/>
          </p:spPr>
          <p:txBody>
            <a:bodyPr wrap="square" rtlCol="0">
              <a:spAutoFit/>
            </a:bodyPr>
            <a:lstStyle/>
            <a:p>
              <a:r>
                <a:rPr lang="ar-MA" dirty="0" smtClean="0">
                  <a:latin typeface="Calibri" panose="020F0502020204030204" pitchFamily="34" charset="0"/>
                  <a:cs typeface="Calibri" panose="020F0502020204030204" pitchFamily="34" charset="0"/>
                </a:rPr>
                <a:t>.</a:t>
              </a:r>
              <a:endParaRPr lang="fr-FR" dirty="0">
                <a:latin typeface="Calibri" panose="020F0502020204030204" pitchFamily="34" charset="0"/>
                <a:cs typeface="Calibri" panose="020F0502020204030204" pitchFamily="34" charset="0"/>
              </a:endParaRPr>
            </a:p>
          </p:txBody>
        </p:sp>
      </p:grpSp>
      <p:grpSp>
        <p:nvGrpSpPr>
          <p:cNvPr id="69" name="مجموعة 52">
            <a:extLst>
              <a:ext uri="{FF2B5EF4-FFF2-40B4-BE49-F238E27FC236}">
                <a16:creationId xmlns="" xmlns:a16="http://schemas.microsoft.com/office/drawing/2014/main" id="{C917F158-A7BD-4C0D-B0A7-C9678404ED93}"/>
              </a:ext>
            </a:extLst>
          </p:cNvPr>
          <p:cNvGrpSpPr/>
          <p:nvPr/>
        </p:nvGrpSpPr>
        <p:grpSpPr>
          <a:xfrm>
            <a:off x="219454" y="5636939"/>
            <a:ext cx="4551097" cy="714065"/>
            <a:chOff x="7330444" y="-472207"/>
            <a:chExt cx="4551097" cy="714065"/>
          </a:xfrm>
        </p:grpSpPr>
        <p:sp>
          <p:nvSpPr>
            <p:cNvPr id="70" name="مربع نص 53">
              <a:extLst>
                <a:ext uri="{FF2B5EF4-FFF2-40B4-BE49-F238E27FC236}">
                  <a16:creationId xmlns="" xmlns:a16="http://schemas.microsoft.com/office/drawing/2014/main" id="{3CCF72C9-931F-4158-B070-5A22DADAD56B}"/>
                </a:ext>
              </a:extLst>
            </p:cNvPr>
            <p:cNvSpPr txBox="1"/>
            <p:nvPr/>
          </p:nvSpPr>
          <p:spPr>
            <a:xfrm>
              <a:off x="10059277" y="-472207"/>
              <a:ext cx="1822264" cy="523220"/>
            </a:xfrm>
            <a:prstGeom prst="rect">
              <a:avLst/>
            </a:prstGeom>
            <a:noFill/>
          </p:spPr>
          <p:txBody>
            <a:bodyPr wrap="square" rtlCol="0">
              <a:spAutoFit/>
            </a:bodyPr>
            <a:lstStyle/>
            <a:p>
              <a:r>
                <a:rPr lang="ar-DZ" sz="1400" b="1" dirty="0">
                  <a:latin typeface="Arial" panose="020B0604020202020204" pitchFamily="34" charset="0"/>
                  <a:cs typeface="Arial" panose="020B0604020202020204" pitchFamily="34" charset="0"/>
                </a:rPr>
                <a:t>تاريخ إصدار المعيار </a:t>
              </a:r>
              <a:br>
                <a:rPr lang="ar-DZ" sz="1400" b="1" dirty="0">
                  <a:latin typeface="Arial" panose="020B0604020202020204" pitchFamily="34" charset="0"/>
                  <a:cs typeface="Arial" panose="020B0604020202020204" pitchFamily="34" charset="0"/>
                </a:rPr>
              </a:br>
              <a:endParaRPr lang="fr-FR" sz="1400" b="1" dirty="0">
                <a:latin typeface="Arial" panose="020B0604020202020204" pitchFamily="34" charset="0"/>
                <a:cs typeface="Arial" panose="020B0604020202020204" pitchFamily="34" charset="0"/>
              </a:endParaRPr>
            </a:p>
          </p:txBody>
        </p:sp>
        <p:sp>
          <p:nvSpPr>
            <p:cNvPr id="71" name="مربع نص 54">
              <a:extLst>
                <a:ext uri="{FF2B5EF4-FFF2-40B4-BE49-F238E27FC236}">
                  <a16:creationId xmlns="" xmlns:a16="http://schemas.microsoft.com/office/drawing/2014/main" id="{F5ED7219-7AEC-436E-83F7-70F905D6D2E6}"/>
                </a:ext>
              </a:extLst>
            </p:cNvPr>
            <p:cNvSpPr txBox="1"/>
            <p:nvPr/>
          </p:nvSpPr>
          <p:spPr>
            <a:xfrm>
              <a:off x="7330444" y="-127474"/>
              <a:ext cx="3526009" cy="369332"/>
            </a:xfrm>
            <a:prstGeom prst="rect">
              <a:avLst/>
            </a:prstGeom>
            <a:noFill/>
          </p:spPr>
          <p:txBody>
            <a:bodyPr wrap="square" rtlCol="0">
              <a:spAutoFit/>
            </a:bodyPr>
            <a:lstStyle/>
            <a:p>
              <a:r>
                <a:rPr lang="ar-MA" dirty="0" smtClean="0">
                  <a:latin typeface="Calibri" panose="020F0502020204030204" pitchFamily="34" charset="0"/>
                  <a:cs typeface="Calibri" panose="020F0502020204030204" pitchFamily="34" charset="0"/>
                </a:rPr>
                <a:t>.</a:t>
              </a:r>
              <a:endParaRPr lang="fr-FR" dirty="0">
                <a:latin typeface="Calibri" panose="020F0502020204030204" pitchFamily="34" charset="0"/>
                <a:cs typeface="Calibri" panose="020F0502020204030204" pitchFamily="34" charset="0"/>
              </a:endParaRPr>
            </a:p>
          </p:txBody>
        </p:sp>
      </p:grpSp>
      <p:grpSp>
        <p:nvGrpSpPr>
          <p:cNvPr id="75" name="مجموعة 52">
            <a:extLst>
              <a:ext uri="{FF2B5EF4-FFF2-40B4-BE49-F238E27FC236}">
                <a16:creationId xmlns="" xmlns:a16="http://schemas.microsoft.com/office/drawing/2014/main" id="{C917F158-A7BD-4C0D-B0A7-C9678404ED93}"/>
              </a:ext>
            </a:extLst>
          </p:cNvPr>
          <p:cNvGrpSpPr/>
          <p:nvPr/>
        </p:nvGrpSpPr>
        <p:grpSpPr>
          <a:xfrm>
            <a:off x="845325" y="967350"/>
            <a:ext cx="4129188" cy="1501163"/>
            <a:chOff x="7330444" y="-428308"/>
            <a:chExt cx="3796236" cy="1501163"/>
          </a:xfrm>
        </p:grpSpPr>
        <p:sp>
          <p:nvSpPr>
            <p:cNvPr id="76" name="مربع نص 53">
              <a:extLst>
                <a:ext uri="{FF2B5EF4-FFF2-40B4-BE49-F238E27FC236}">
                  <a16:creationId xmlns="" xmlns:a16="http://schemas.microsoft.com/office/drawing/2014/main" id="{3CCF72C9-931F-4158-B070-5A22DADAD56B}"/>
                </a:ext>
              </a:extLst>
            </p:cNvPr>
            <p:cNvSpPr txBox="1"/>
            <p:nvPr/>
          </p:nvSpPr>
          <p:spPr>
            <a:xfrm>
              <a:off x="9304416" y="-428308"/>
              <a:ext cx="1822264" cy="523220"/>
            </a:xfrm>
            <a:prstGeom prst="rect">
              <a:avLst/>
            </a:prstGeom>
            <a:noFill/>
          </p:spPr>
          <p:txBody>
            <a:bodyPr wrap="square" rtlCol="0">
              <a:spAutoFit/>
            </a:bodyPr>
            <a:lstStyle/>
            <a:p>
              <a:r>
                <a:rPr lang="ar-DZ" sz="1400" b="1" dirty="0">
                  <a:latin typeface="Arial" panose="020B0604020202020204" pitchFamily="34" charset="0"/>
                  <a:cs typeface="Arial" panose="020B0604020202020204" pitchFamily="34" charset="0"/>
                </a:rPr>
                <a:t>أنواع الاعتمادات المستندية </a:t>
              </a:r>
              <a:br>
                <a:rPr lang="ar-DZ" sz="1400" b="1" dirty="0">
                  <a:latin typeface="Arial" panose="020B0604020202020204" pitchFamily="34" charset="0"/>
                  <a:cs typeface="Arial" panose="020B0604020202020204" pitchFamily="34" charset="0"/>
                </a:rPr>
              </a:br>
              <a:endParaRPr lang="fr-FR" sz="1400" b="1" dirty="0">
                <a:latin typeface="Arial" panose="020B0604020202020204" pitchFamily="34" charset="0"/>
                <a:cs typeface="Arial" panose="020B0604020202020204" pitchFamily="34" charset="0"/>
              </a:endParaRPr>
            </a:p>
          </p:txBody>
        </p:sp>
        <p:sp>
          <p:nvSpPr>
            <p:cNvPr id="77" name="مربع نص 54">
              <a:extLst>
                <a:ext uri="{FF2B5EF4-FFF2-40B4-BE49-F238E27FC236}">
                  <a16:creationId xmlns="" xmlns:a16="http://schemas.microsoft.com/office/drawing/2014/main" id="{F5ED7219-7AEC-436E-83F7-70F905D6D2E6}"/>
                </a:ext>
              </a:extLst>
            </p:cNvPr>
            <p:cNvSpPr txBox="1"/>
            <p:nvPr/>
          </p:nvSpPr>
          <p:spPr>
            <a:xfrm>
              <a:off x="7330444" y="-127474"/>
              <a:ext cx="3526009" cy="1200329"/>
            </a:xfrm>
            <a:prstGeom prst="rect">
              <a:avLst/>
            </a:prstGeom>
            <a:noFill/>
          </p:spPr>
          <p:txBody>
            <a:bodyPr wrap="square" rtlCol="0">
              <a:spAutoFit/>
            </a:bodyPr>
            <a:lstStyle/>
            <a:p>
              <a:pPr algn="r"/>
              <a:r>
                <a:rPr lang="ar-DZ" sz="1200" b="1" dirty="0" smtClean="0">
                  <a:latin typeface="Arial" panose="020B0604020202020204" pitchFamily="34" charset="0"/>
                  <a:cs typeface="Arial" panose="020B0604020202020204" pitchFamily="34" charset="0"/>
                </a:rPr>
                <a:t>-التقسيم الأساسي (الاعتماد القابل للنقض، الاعتماد غير القابل للنقض)-التقسيمات الأخرى (الاعتماد القابل للتحويل، الاعتماد الظهير، الاعتماد الدائري أو المتجدد، الاعتماد ذو الشرط الأحمر، اعتماد استيراد واعتماد تصدير، </a:t>
              </a:r>
              <a:r>
                <a:rPr lang="ar-DZ" sz="1200" b="1" dirty="0">
                  <a:latin typeface="Arial" panose="020B0604020202020204" pitchFamily="34" charset="0"/>
                  <a:cs typeface="Arial" panose="020B0604020202020204" pitchFamily="34" charset="0"/>
                </a:rPr>
                <a:t>اعتماد محلي و </a:t>
              </a:r>
              <a:r>
                <a:rPr lang="ar-DZ" sz="1200" b="1" dirty="0" smtClean="0">
                  <a:latin typeface="Arial" panose="020B0604020202020204" pitchFamily="34" charset="0"/>
                  <a:cs typeface="Arial" panose="020B0604020202020204" pitchFamily="34" charset="0"/>
                </a:rPr>
                <a:t>اعتماد خارجي، اعتماد معزز و</a:t>
              </a: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اعتماد غير معزز، اعتماد يسمح بالشحن الجزئي و</a:t>
              </a: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اعتماد لا يسمح به، اعتماد اطلاع، اعتماد جماعي، الاعتماد المعد للاستخدام,</a:t>
              </a:r>
              <a:endParaRPr lang="fr-FR" sz="1200" b="1" dirty="0">
                <a:latin typeface="Arial" panose="020B0604020202020204" pitchFamily="34" charset="0"/>
                <a:cs typeface="Arial" panose="020B0604020202020204" pitchFamily="34" charset="0"/>
              </a:endParaRPr>
            </a:p>
          </p:txBody>
        </p:sp>
      </p:grpSp>
      <p:sp>
        <p:nvSpPr>
          <p:cNvPr id="78" name="متوازي أضلاع 4">
            <a:extLst>
              <a:ext uri="{FF2B5EF4-FFF2-40B4-BE49-F238E27FC236}">
                <a16:creationId xmlns="" xmlns:a16="http://schemas.microsoft.com/office/drawing/2014/main" id="{B0738139-94BD-44C8-8E79-16BEC5E2374E}"/>
              </a:ext>
            </a:extLst>
          </p:cNvPr>
          <p:cNvSpPr/>
          <p:nvPr/>
        </p:nvSpPr>
        <p:spPr>
          <a:xfrm>
            <a:off x="4816266" y="3022600"/>
            <a:ext cx="825953" cy="959986"/>
          </a:xfrm>
          <a:prstGeom prst="parallelogram">
            <a:avLst>
              <a:gd name="adj" fmla="val 22516"/>
            </a:avLst>
          </a:prstGeom>
          <a:gradFill>
            <a:gsLst>
              <a:gs pos="52300">
                <a:schemeClr val="bg1">
                  <a:lumMod val="95000"/>
                </a:schemeClr>
              </a:gs>
              <a:gs pos="0">
                <a:schemeClr val="bg1">
                  <a:lumMod val="65000"/>
                </a:schemeClr>
              </a:gs>
              <a:gs pos="100000">
                <a:schemeClr val="bg1">
                  <a:lumMod val="6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متوازي أضلاع 4">
            <a:extLst>
              <a:ext uri="{FF2B5EF4-FFF2-40B4-BE49-F238E27FC236}">
                <a16:creationId xmlns="" xmlns:a16="http://schemas.microsoft.com/office/drawing/2014/main" id="{B0738139-94BD-44C8-8E79-16BEC5E2374E}"/>
              </a:ext>
            </a:extLst>
          </p:cNvPr>
          <p:cNvSpPr/>
          <p:nvPr/>
        </p:nvSpPr>
        <p:spPr>
          <a:xfrm>
            <a:off x="4727778" y="4148158"/>
            <a:ext cx="905314" cy="1031008"/>
          </a:xfrm>
          <a:prstGeom prst="parallelogram">
            <a:avLst>
              <a:gd name="adj" fmla="val 22516"/>
            </a:avLst>
          </a:prstGeom>
          <a:gradFill>
            <a:gsLst>
              <a:gs pos="52300">
                <a:schemeClr val="bg1">
                  <a:lumMod val="95000"/>
                </a:schemeClr>
              </a:gs>
              <a:gs pos="0">
                <a:schemeClr val="bg1">
                  <a:lumMod val="65000"/>
                </a:schemeClr>
              </a:gs>
              <a:gs pos="100000">
                <a:schemeClr val="bg1">
                  <a:lumMod val="6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متوازي أضلاع 4">
            <a:extLst>
              <a:ext uri="{FF2B5EF4-FFF2-40B4-BE49-F238E27FC236}">
                <a16:creationId xmlns="" xmlns:a16="http://schemas.microsoft.com/office/drawing/2014/main" id="{B0738139-94BD-44C8-8E79-16BEC5E2374E}"/>
              </a:ext>
            </a:extLst>
          </p:cNvPr>
          <p:cNvSpPr/>
          <p:nvPr/>
        </p:nvSpPr>
        <p:spPr>
          <a:xfrm>
            <a:off x="4635709" y="5576202"/>
            <a:ext cx="905314" cy="902726"/>
          </a:xfrm>
          <a:prstGeom prst="parallelogram">
            <a:avLst>
              <a:gd name="adj" fmla="val 22516"/>
            </a:avLst>
          </a:prstGeom>
          <a:gradFill>
            <a:gsLst>
              <a:gs pos="52300">
                <a:schemeClr val="bg1">
                  <a:lumMod val="95000"/>
                </a:schemeClr>
              </a:gs>
              <a:gs pos="0">
                <a:schemeClr val="bg1">
                  <a:lumMod val="65000"/>
                </a:schemeClr>
              </a:gs>
              <a:gs pos="100000">
                <a:schemeClr val="bg1">
                  <a:lumMod val="6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3" name="مجموعة 42">
            <a:extLst>
              <a:ext uri="{FF2B5EF4-FFF2-40B4-BE49-F238E27FC236}">
                <a16:creationId xmlns="" xmlns:a16="http://schemas.microsoft.com/office/drawing/2014/main" id="{2E4B8ABB-8D0B-4289-84DD-417430861C50}"/>
              </a:ext>
            </a:extLst>
          </p:cNvPr>
          <p:cNvGrpSpPr/>
          <p:nvPr/>
        </p:nvGrpSpPr>
        <p:grpSpPr>
          <a:xfrm>
            <a:off x="4952512" y="3114826"/>
            <a:ext cx="605028" cy="742253"/>
            <a:chOff x="7720926" y="5671634"/>
            <a:chExt cx="894426" cy="894426"/>
          </a:xfrm>
        </p:grpSpPr>
        <p:sp>
          <p:nvSpPr>
            <p:cNvPr id="84" name="شكل بيضاوي 30">
              <a:extLst>
                <a:ext uri="{FF2B5EF4-FFF2-40B4-BE49-F238E27FC236}">
                  <a16:creationId xmlns="" xmlns:a16="http://schemas.microsoft.com/office/drawing/2014/main" id="{130B6309-F787-4FE9-8959-974528CD5A28}"/>
                </a:ext>
              </a:extLst>
            </p:cNvPr>
            <p:cNvSpPr/>
            <p:nvPr/>
          </p:nvSpPr>
          <p:spPr>
            <a:xfrm>
              <a:off x="7720926" y="5671634"/>
              <a:ext cx="894426" cy="894426"/>
            </a:xfrm>
            <a:prstGeom prst="ellipse">
              <a:avLst/>
            </a:prstGeom>
            <a:solidFill>
              <a:schemeClr val="tx2">
                <a:lumMod val="60000"/>
                <a:lumOff val="40000"/>
              </a:schemeClr>
            </a:solidFill>
            <a:ln w="38100">
              <a:gradFill flip="none" rotWithShape="1">
                <a:gsLst>
                  <a:gs pos="0">
                    <a:srgbClr val="FF5050"/>
                  </a:gs>
                  <a:gs pos="54000">
                    <a:srgbClr val="CD0202"/>
                  </a:gs>
                  <a:gs pos="100000">
                    <a:srgbClr val="FF5050"/>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5" name="رسم 32" descr="ساعة إيقاف">
              <a:extLst>
                <a:ext uri="{FF2B5EF4-FFF2-40B4-BE49-F238E27FC236}">
                  <a16:creationId xmlns="" xmlns:a16="http://schemas.microsoft.com/office/drawing/2014/main" id="{449CA8C0-6B49-4D40-93DA-B9107713857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7899160" y="5849868"/>
              <a:ext cx="537958" cy="537958"/>
            </a:xfrm>
            <a:prstGeom prst="rect">
              <a:avLst/>
            </a:prstGeom>
            <a:effectLst>
              <a:outerShdw blurRad="50800" dist="38100" dir="10800000" algn="r" rotWithShape="0">
                <a:prstClr val="black">
                  <a:alpha val="40000"/>
                </a:prstClr>
              </a:outerShdw>
            </a:effectLst>
          </p:spPr>
        </p:pic>
      </p:grpSp>
      <p:grpSp>
        <p:nvGrpSpPr>
          <p:cNvPr id="86" name="مجموعة 42">
            <a:extLst>
              <a:ext uri="{FF2B5EF4-FFF2-40B4-BE49-F238E27FC236}">
                <a16:creationId xmlns="" xmlns:a16="http://schemas.microsoft.com/office/drawing/2014/main" id="{2E4B8ABB-8D0B-4289-84DD-417430861C50}"/>
              </a:ext>
            </a:extLst>
          </p:cNvPr>
          <p:cNvGrpSpPr/>
          <p:nvPr/>
        </p:nvGrpSpPr>
        <p:grpSpPr>
          <a:xfrm>
            <a:off x="4875848" y="4318157"/>
            <a:ext cx="605028" cy="742253"/>
            <a:chOff x="7720926" y="5671634"/>
            <a:chExt cx="894426" cy="894426"/>
          </a:xfrm>
        </p:grpSpPr>
        <p:sp>
          <p:nvSpPr>
            <p:cNvPr id="87" name="شكل بيضاوي 30">
              <a:extLst>
                <a:ext uri="{FF2B5EF4-FFF2-40B4-BE49-F238E27FC236}">
                  <a16:creationId xmlns="" xmlns:a16="http://schemas.microsoft.com/office/drawing/2014/main" id="{130B6309-F787-4FE9-8959-974528CD5A28}"/>
                </a:ext>
              </a:extLst>
            </p:cNvPr>
            <p:cNvSpPr/>
            <p:nvPr/>
          </p:nvSpPr>
          <p:spPr>
            <a:xfrm>
              <a:off x="7720926" y="5671634"/>
              <a:ext cx="894426" cy="894426"/>
            </a:xfrm>
            <a:prstGeom prst="ellipse">
              <a:avLst/>
            </a:prstGeom>
            <a:solidFill>
              <a:schemeClr val="accent4">
                <a:lumMod val="50000"/>
              </a:schemeClr>
            </a:solidFill>
            <a:ln w="38100">
              <a:gradFill flip="none" rotWithShape="1">
                <a:gsLst>
                  <a:gs pos="0">
                    <a:srgbClr val="FF5050"/>
                  </a:gs>
                  <a:gs pos="54000">
                    <a:srgbClr val="CD0202"/>
                  </a:gs>
                  <a:gs pos="100000">
                    <a:srgbClr val="FF5050"/>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8" name="رسم 32" descr="ساعة إيقاف">
              <a:extLst>
                <a:ext uri="{FF2B5EF4-FFF2-40B4-BE49-F238E27FC236}">
                  <a16:creationId xmlns="" xmlns:a16="http://schemas.microsoft.com/office/drawing/2014/main" id="{449CA8C0-6B49-4D40-93DA-B9107713857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7899160" y="5849868"/>
              <a:ext cx="537958" cy="537958"/>
            </a:xfrm>
            <a:prstGeom prst="rect">
              <a:avLst/>
            </a:prstGeom>
            <a:effectLst>
              <a:outerShdw blurRad="50800" dist="38100" dir="10800000" algn="r" rotWithShape="0">
                <a:prstClr val="black">
                  <a:alpha val="40000"/>
                </a:prstClr>
              </a:outerShdw>
            </a:effectLst>
          </p:spPr>
        </p:pic>
      </p:grpSp>
      <p:grpSp>
        <p:nvGrpSpPr>
          <p:cNvPr id="89" name="مجموعة 42">
            <a:extLst>
              <a:ext uri="{FF2B5EF4-FFF2-40B4-BE49-F238E27FC236}">
                <a16:creationId xmlns="" xmlns:a16="http://schemas.microsoft.com/office/drawing/2014/main" id="{2E4B8ABB-8D0B-4289-84DD-417430861C50}"/>
              </a:ext>
            </a:extLst>
          </p:cNvPr>
          <p:cNvGrpSpPr/>
          <p:nvPr/>
        </p:nvGrpSpPr>
        <p:grpSpPr>
          <a:xfrm>
            <a:off x="4792504" y="5688316"/>
            <a:ext cx="605028" cy="742253"/>
            <a:chOff x="7720926" y="5671634"/>
            <a:chExt cx="894426" cy="894426"/>
          </a:xfrm>
        </p:grpSpPr>
        <p:sp>
          <p:nvSpPr>
            <p:cNvPr id="90" name="شكل بيضاوي 30">
              <a:extLst>
                <a:ext uri="{FF2B5EF4-FFF2-40B4-BE49-F238E27FC236}">
                  <a16:creationId xmlns="" xmlns:a16="http://schemas.microsoft.com/office/drawing/2014/main" id="{130B6309-F787-4FE9-8959-974528CD5A28}"/>
                </a:ext>
              </a:extLst>
            </p:cNvPr>
            <p:cNvSpPr/>
            <p:nvPr/>
          </p:nvSpPr>
          <p:spPr>
            <a:xfrm>
              <a:off x="7720926" y="5671634"/>
              <a:ext cx="894426" cy="894426"/>
            </a:xfrm>
            <a:prstGeom prst="ellipse">
              <a:avLst/>
            </a:prstGeom>
            <a:gradFill flip="none" rotWithShape="1">
              <a:gsLst>
                <a:gs pos="55000">
                  <a:srgbClr val="FF5050"/>
                </a:gs>
                <a:gs pos="0">
                  <a:srgbClr val="CD0202"/>
                </a:gs>
                <a:gs pos="100000">
                  <a:srgbClr val="CD0202"/>
                </a:gs>
              </a:gsLst>
              <a:lin ang="5400000" scaled="1"/>
              <a:tileRect/>
            </a:gradFill>
            <a:ln w="38100">
              <a:gradFill flip="none" rotWithShape="1">
                <a:gsLst>
                  <a:gs pos="0">
                    <a:srgbClr val="FF5050"/>
                  </a:gs>
                  <a:gs pos="54000">
                    <a:srgbClr val="CD0202"/>
                  </a:gs>
                  <a:gs pos="100000">
                    <a:srgbClr val="FF5050"/>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1" name="رسم 32" descr="ساعة إيقاف">
              <a:extLst>
                <a:ext uri="{FF2B5EF4-FFF2-40B4-BE49-F238E27FC236}">
                  <a16:creationId xmlns="" xmlns:a16="http://schemas.microsoft.com/office/drawing/2014/main" id="{449CA8C0-6B49-4D40-93DA-B9107713857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7899160" y="5849868"/>
              <a:ext cx="537958" cy="537958"/>
            </a:xfrm>
            <a:prstGeom prst="rect">
              <a:avLst/>
            </a:prstGeom>
            <a:effectLst>
              <a:outerShdw blurRad="50800" dist="38100" dir="10800000" algn="r" rotWithShape="0">
                <a:prstClr val="black">
                  <a:alpha val="40000"/>
                </a:prstClr>
              </a:outerShdw>
            </a:effectLst>
          </p:spPr>
        </p:pic>
      </p:grpSp>
      <p:grpSp>
        <p:nvGrpSpPr>
          <p:cNvPr id="95" name="مجموعة 42">
            <a:extLst>
              <a:ext uri="{FF2B5EF4-FFF2-40B4-BE49-F238E27FC236}">
                <a16:creationId xmlns="" xmlns:a16="http://schemas.microsoft.com/office/drawing/2014/main" id="{2E4B8ABB-8D0B-4289-84DD-417430861C50}"/>
              </a:ext>
            </a:extLst>
          </p:cNvPr>
          <p:cNvGrpSpPr/>
          <p:nvPr/>
        </p:nvGrpSpPr>
        <p:grpSpPr>
          <a:xfrm>
            <a:off x="11055445" y="5651246"/>
            <a:ext cx="605028" cy="619636"/>
            <a:chOff x="7720926" y="5671634"/>
            <a:chExt cx="894426" cy="894426"/>
          </a:xfrm>
        </p:grpSpPr>
        <p:sp>
          <p:nvSpPr>
            <p:cNvPr id="96" name="شكل بيضاوي 30">
              <a:extLst>
                <a:ext uri="{FF2B5EF4-FFF2-40B4-BE49-F238E27FC236}">
                  <a16:creationId xmlns="" xmlns:a16="http://schemas.microsoft.com/office/drawing/2014/main" id="{130B6309-F787-4FE9-8959-974528CD5A28}"/>
                </a:ext>
              </a:extLst>
            </p:cNvPr>
            <p:cNvSpPr/>
            <p:nvPr/>
          </p:nvSpPr>
          <p:spPr>
            <a:xfrm>
              <a:off x="7720926" y="5671634"/>
              <a:ext cx="894426" cy="894426"/>
            </a:xfrm>
            <a:prstGeom prst="ellipse">
              <a:avLst/>
            </a:prstGeom>
            <a:gradFill flip="none" rotWithShape="1">
              <a:gsLst>
                <a:gs pos="55000">
                  <a:srgbClr val="FF5050"/>
                </a:gs>
                <a:gs pos="0">
                  <a:srgbClr val="CD0202"/>
                </a:gs>
                <a:gs pos="100000">
                  <a:srgbClr val="CD0202"/>
                </a:gs>
              </a:gsLst>
              <a:lin ang="5400000" scaled="1"/>
              <a:tileRect/>
            </a:gradFill>
            <a:ln w="38100">
              <a:gradFill flip="none" rotWithShape="1">
                <a:gsLst>
                  <a:gs pos="0">
                    <a:srgbClr val="FF5050"/>
                  </a:gs>
                  <a:gs pos="54000">
                    <a:srgbClr val="CD0202"/>
                  </a:gs>
                  <a:gs pos="100000">
                    <a:srgbClr val="FF5050"/>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7" name="رسم 32" descr="ساعة إيقاف">
              <a:extLst>
                <a:ext uri="{FF2B5EF4-FFF2-40B4-BE49-F238E27FC236}">
                  <a16:creationId xmlns="" xmlns:a16="http://schemas.microsoft.com/office/drawing/2014/main" id="{449CA8C0-6B49-4D40-93DA-B9107713857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7899160" y="5849868"/>
              <a:ext cx="537958" cy="537958"/>
            </a:xfrm>
            <a:prstGeom prst="rect">
              <a:avLst/>
            </a:prstGeom>
            <a:effectLst>
              <a:outerShdw blurRad="50800" dist="38100" dir="10800000" algn="r" rotWithShape="0">
                <a:prstClr val="black">
                  <a:alpha val="40000"/>
                </a:prstClr>
              </a:outerShdw>
            </a:effectLst>
          </p:spPr>
        </p:pic>
      </p:grpSp>
      <p:sp>
        <p:nvSpPr>
          <p:cNvPr id="98" name="متوازي أضلاع 4">
            <a:extLst>
              <a:ext uri="{FF2B5EF4-FFF2-40B4-BE49-F238E27FC236}">
                <a16:creationId xmlns="" xmlns:a16="http://schemas.microsoft.com/office/drawing/2014/main" id="{B0738139-94BD-44C8-8E79-16BEC5E2374E}"/>
              </a:ext>
            </a:extLst>
          </p:cNvPr>
          <p:cNvSpPr/>
          <p:nvPr/>
        </p:nvSpPr>
        <p:spPr>
          <a:xfrm>
            <a:off x="4769274" y="868469"/>
            <a:ext cx="905314" cy="1722462"/>
          </a:xfrm>
          <a:prstGeom prst="parallelogram">
            <a:avLst>
              <a:gd name="adj" fmla="val 22516"/>
            </a:avLst>
          </a:prstGeom>
          <a:gradFill>
            <a:gsLst>
              <a:gs pos="52300">
                <a:schemeClr val="bg1">
                  <a:lumMod val="95000"/>
                </a:schemeClr>
              </a:gs>
              <a:gs pos="0">
                <a:schemeClr val="bg1">
                  <a:lumMod val="65000"/>
                </a:schemeClr>
              </a:gs>
              <a:gs pos="100000">
                <a:schemeClr val="bg1">
                  <a:lumMod val="6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9" name="مجموعة 42">
            <a:extLst>
              <a:ext uri="{FF2B5EF4-FFF2-40B4-BE49-F238E27FC236}">
                <a16:creationId xmlns="" xmlns:a16="http://schemas.microsoft.com/office/drawing/2014/main" id="{2E4B8ABB-8D0B-4289-84DD-417430861C50}"/>
              </a:ext>
            </a:extLst>
          </p:cNvPr>
          <p:cNvGrpSpPr/>
          <p:nvPr/>
        </p:nvGrpSpPr>
        <p:grpSpPr>
          <a:xfrm>
            <a:off x="4942828" y="1320696"/>
            <a:ext cx="605028" cy="742253"/>
            <a:chOff x="7720926" y="5671634"/>
            <a:chExt cx="894426" cy="894426"/>
          </a:xfrm>
          <a:solidFill>
            <a:srgbClr val="FFFF00"/>
          </a:solidFill>
        </p:grpSpPr>
        <p:sp>
          <p:nvSpPr>
            <p:cNvPr id="100" name="شكل بيضاوي 30">
              <a:extLst>
                <a:ext uri="{FF2B5EF4-FFF2-40B4-BE49-F238E27FC236}">
                  <a16:creationId xmlns="" xmlns:a16="http://schemas.microsoft.com/office/drawing/2014/main" id="{130B6309-F787-4FE9-8959-974528CD5A28}"/>
                </a:ext>
              </a:extLst>
            </p:cNvPr>
            <p:cNvSpPr/>
            <p:nvPr/>
          </p:nvSpPr>
          <p:spPr>
            <a:xfrm>
              <a:off x="7720926" y="5671634"/>
              <a:ext cx="894426" cy="894426"/>
            </a:xfrm>
            <a:prstGeom prst="ellipse">
              <a:avLst/>
            </a:prstGeom>
            <a:grpFill/>
            <a:ln w="38100">
              <a:gradFill flip="none" rotWithShape="1">
                <a:gsLst>
                  <a:gs pos="0">
                    <a:srgbClr val="FF5050"/>
                  </a:gs>
                  <a:gs pos="54000">
                    <a:srgbClr val="CD0202"/>
                  </a:gs>
                  <a:gs pos="100000">
                    <a:srgbClr val="FF5050"/>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1" name="رسم 32" descr="ساعة إيقاف">
              <a:extLst>
                <a:ext uri="{FF2B5EF4-FFF2-40B4-BE49-F238E27FC236}">
                  <a16:creationId xmlns="" xmlns:a16="http://schemas.microsoft.com/office/drawing/2014/main" id="{449CA8C0-6B49-4D40-93DA-B9107713857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7899160" y="5849868"/>
              <a:ext cx="537958" cy="537958"/>
            </a:xfrm>
            <a:prstGeom prst="rect">
              <a:avLst/>
            </a:prstGeom>
            <a:solidFill>
              <a:schemeClr val="tx2"/>
            </a:solidFill>
            <a:effectLst>
              <a:outerShdw blurRad="50800" dist="38100" dir="10800000" algn="r" rotWithShape="0">
                <a:prstClr val="black">
                  <a:alpha val="40000"/>
                </a:prstClr>
              </a:outerShdw>
            </a:effectLst>
          </p:spPr>
        </p:pic>
      </p:grpSp>
      <p:sp>
        <p:nvSpPr>
          <p:cNvPr id="2" name="Rectangle 1"/>
          <p:cNvSpPr/>
          <p:nvPr/>
        </p:nvSpPr>
        <p:spPr>
          <a:xfrm>
            <a:off x="6806229" y="5881848"/>
            <a:ext cx="4057435" cy="461665"/>
          </a:xfrm>
          <a:prstGeom prst="rect">
            <a:avLst/>
          </a:prstGeom>
        </p:spPr>
        <p:txBody>
          <a:bodyPr wrap="square">
            <a:spAutoFit/>
          </a:bodyPr>
          <a:lstStyle/>
          <a:p>
            <a:pPr algn="r"/>
            <a:r>
              <a:rPr lang="ar-DZ" sz="1200" b="1" dirty="0" smtClean="0">
                <a:solidFill>
                  <a:srgbClr val="231F20"/>
                </a:solidFill>
                <a:latin typeface="Arial" panose="020B0604020202020204" pitchFamily="34" charset="0"/>
                <a:cs typeface="Arial" panose="020B0604020202020204" pitchFamily="34" charset="0"/>
              </a:rPr>
              <a:t>-مرحلــة </a:t>
            </a:r>
            <a:r>
              <a:rPr lang="ar-DZ" sz="1200" b="1" dirty="0">
                <a:solidFill>
                  <a:srgbClr val="231F20"/>
                </a:solidFill>
                <a:latin typeface="Arial" panose="020B0604020202020204" pitchFamily="34" charset="0"/>
                <a:cs typeface="Arial" panose="020B0604020202020204" pitchFamily="34" charset="0"/>
              </a:rPr>
              <a:t>العقد الموثــق </a:t>
            </a:r>
            <a:r>
              <a:rPr lang="ar-DZ" sz="1200" b="1" dirty="0" smtClean="0">
                <a:solidFill>
                  <a:srgbClr val="231F20"/>
                </a:solidFill>
                <a:latin typeface="Arial" panose="020B0604020202020204" pitchFamily="34" charset="0"/>
                <a:cs typeface="Arial" panose="020B0604020202020204" pitchFamily="34" charset="0"/>
              </a:rPr>
              <a:t>بالاعتماد - </a:t>
            </a:r>
            <a:r>
              <a:rPr lang="ar-DZ" sz="1200" b="1" dirty="0">
                <a:latin typeface="Arial" panose="020B0604020202020204" pitchFamily="34" charset="0"/>
                <a:cs typeface="Arial" panose="020B0604020202020204" pitchFamily="34" charset="0"/>
              </a:rPr>
              <a:t>مرحلة طلب فتح </a:t>
            </a:r>
            <a:r>
              <a:rPr lang="ar-DZ" sz="1200" b="1" dirty="0" smtClean="0">
                <a:latin typeface="Arial" panose="020B0604020202020204" pitchFamily="34" charset="0"/>
                <a:cs typeface="Arial" panose="020B0604020202020204" pitchFamily="34" charset="0"/>
              </a:rPr>
              <a:t>الاعتماد- </a:t>
            </a:r>
            <a:r>
              <a:rPr lang="ar-DZ" sz="1200" b="1" dirty="0">
                <a:latin typeface="Arial" panose="020B0604020202020204" pitchFamily="34" charset="0"/>
                <a:cs typeface="Arial" panose="020B0604020202020204" pitchFamily="34" charset="0"/>
              </a:rPr>
              <a:t>مرحلة إصدار الاعتمــاد وتبليغه </a:t>
            </a:r>
            <a:r>
              <a:rPr lang="ar-DZ" sz="1200" b="1" dirty="0" smtClean="0">
                <a:latin typeface="Arial" panose="020B0604020202020204" pitchFamily="34" charset="0"/>
                <a:cs typeface="Arial" panose="020B0604020202020204" pitchFamily="34" charset="0"/>
              </a:rPr>
              <a:t>،-</a:t>
            </a:r>
            <a:r>
              <a:rPr lang="ar-DZ" sz="1200" b="1" dirty="0">
                <a:latin typeface="Arial" panose="020B0604020202020204" pitchFamily="34" charset="0"/>
                <a:cs typeface="Arial" panose="020B0604020202020204" pitchFamily="34" charset="0"/>
              </a:rPr>
              <a:t>مرحلــة تنفيذ الاعتماد </a:t>
            </a:r>
            <a:r>
              <a:rPr lang="ar-DZ" sz="1200" b="1" dirty="0" smtClean="0">
                <a:latin typeface="Arial" panose="020B0604020202020204" pitchFamily="34" charset="0"/>
                <a:cs typeface="Arial" panose="020B0604020202020204" pitchFamily="34" charset="0"/>
              </a:rPr>
              <a:t>،-</a:t>
            </a:r>
            <a:r>
              <a:rPr lang="ar-DZ" sz="1200" b="1" dirty="0">
                <a:latin typeface="Arial" panose="020B0604020202020204" pitchFamily="34" charset="0"/>
                <a:cs typeface="Arial" panose="020B0604020202020204" pitchFamily="34" charset="0"/>
              </a:rPr>
              <a:t>التغطية بين المراسلين </a:t>
            </a:r>
            <a:endParaRPr lang="fr-FR" sz="1200" b="1" dirty="0">
              <a:latin typeface="Arial" panose="020B0604020202020204" pitchFamily="34" charset="0"/>
              <a:cs typeface="Arial" panose="020B0604020202020204" pitchFamily="34" charset="0"/>
            </a:endParaRPr>
          </a:p>
        </p:txBody>
      </p:sp>
      <p:sp>
        <p:nvSpPr>
          <p:cNvPr id="3" name="Rectangle 2"/>
          <p:cNvSpPr/>
          <p:nvPr/>
        </p:nvSpPr>
        <p:spPr>
          <a:xfrm>
            <a:off x="559350" y="3249286"/>
            <a:ext cx="4256916" cy="646331"/>
          </a:xfrm>
          <a:prstGeom prst="rect">
            <a:avLst/>
          </a:prstGeom>
        </p:spPr>
        <p:txBody>
          <a:bodyPr wrap="square">
            <a:spAutoFit/>
          </a:bodyPr>
          <a:lstStyle/>
          <a:p>
            <a:pPr algn="r"/>
            <a:r>
              <a:rPr lang="ar-DZ" sz="1200" b="1" dirty="0" smtClean="0">
                <a:solidFill>
                  <a:srgbClr val="231F20"/>
                </a:solidFill>
                <a:latin typeface="Arial" panose="020B0604020202020204" pitchFamily="34" charset="0"/>
                <a:cs typeface="Arial" panose="020B0604020202020204" pitchFamily="34" charset="0"/>
              </a:rPr>
              <a:t>-يجري </a:t>
            </a:r>
            <a:r>
              <a:rPr lang="ar-DZ" sz="1200" b="1" dirty="0">
                <a:solidFill>
                  <a:srgbClr val="231F20"/>
                </a:solidFill>
                <a:latin typeface="Arial" panose="020B0604020202020204" pitchFamily="34" charset="0"/>
                <a:cs typeface="Arial" panose="020B0604020202020204" pitchFamily="34" charset="0"/>
              </a:rPr>
              <a:t>التعامل بالاعتماد المســتندي بناء على </a:t>
            </a:r>
            <a:r>
              <a:rPr lang="ar-DZ" sz="1200" b="1" dirty="0" smtClean="0">
                <a:solidFill>
                  <a:srgbClr val="231F20"/>
                </a:solidFill>
                <a:latin typeface="Arial" panose="020B0604020202020204" pitchFamily="34" charset="0"/>
                <a:cs typeface="Arial" panose="020B0604020202020204" pitchFamily="34" charset="0"/>
              </a:rPr>
              <a:t>المســتندات-</a:t>
            </a:r>
            <a:r>
              <a:rPr lang="ar-DZ" sz="1200" b="1" dirty="0" smtClean="0">
                <a:latin typeface="Arial" panose="020B0604020202020204" pitchFamily="34" charset="0"/>
                <a:cs typeface="Arial" panose="020B0604020202020204" pitchFamily="34" charset="0"/>
              </a:rPr>
              <a:t> </a:t>
            </a:r>
            <a:r>
              <a:rPr lang="ar-DZ" sz="1200" b="1" dirty="0">
                <a:latin typeface="Arial" panose="020B0604020202020204" pitchFamily="34" charset="0"/>
                <a:cs typeface="Arial" panose="020B0604020202020204" pitchFamily="34" charset="0"/>
              </a:rPr>
              <a:t>لا يعد فتح الاعتماد من جانب المشــتري </a:t>
            </a:r>
            <a:r>
              <a:rPr lang="ar-DZ" sz="1200" b="1" dirty="0" smtClean="0">
                <a:latin typeface="Arial" panose="020B0604020202020204" pitchFamily="34" charset="0"/>
                <a:cs typeface="Arial" panose="020B0604020202020204" pitchFamily="34" charset="0"/>
              </a:rPr>
              <a:t>(الآمر) </a:t>
            </a:r>
            <a:r>
              <a:rPr lang="ar-DZ" sz="1200" b="1" dirty="0">
                <a:latin typeface="Arial" panose="020B0604020202020204" pitchFamily="34" charset="0"/>
                <a:cs typeface="Arial" panose="020B0604020202020204" pitchFamily="34" charset="0"/>
              </a:rPr>
              <a:t>وفاء </a:t>
            </a:r>
            <a:r>
              <a:rPr lang="ar-DZ" sz="1200" b="1" dirty="0" smtClean="0">
                <a:latin typeface="Arial" panose="020B0604020202020204" pitchFamily="34" charset="0"/>
                <a:cs typeface="Arial" panose="020B0604020202020204" pitchFamily="34" charset="0"/>
              </a:rPr>
              <a:t>نهائيا </a:t>
            </a:r>
            <a:r>
              <a:rPr lang="ar-DZ" sz="1200" b="1" dirty="0">
                <a:latin typeface="Arial" panose="020B0604020202020204" pitchFamily="34" charset="0"/>
                <a:cs typeface="Arial" panose="020B0604020202020204" pitchFamily="34" charset="0"/>
              </a:rPr>
              <a:t>منه </a:t>
            </a:r>
            <a:r>
              <a:rPr lang="ar-DZ" sz="1200" b="1" dirty="0" smtClean="0">
                <a:latin typeface="Arial" panose="020B0604020202020204" pitchFamily="34" charset="0"/>
                <a:cs typeface="Arial" panose="020B0604020202020204" pitchFamily="34" charset="0"/>
              </a:rPr>
              <a:t>بالثمن، </a:t>
            </a:r>
            <a:r>
              <a:rPr lang="ar-DZ" sz="1200" b="1" dirty="0">
                <a:latin typeface="Arial" panose="020B0604020202020204" pitchFamily="34" charset="0"/>
                <a:cs typeface="Arial" panose="020B0604020202020204" pitchFamily="34" charset="0"/>
              </a:rPr>
              <a:t>البنــك ملــزم بدفع قيمة الاعتماد إلى </a:t>
            </a:r>
            <a:r>
              <a:rPr lang="ar-DZ" sz="1200" b="1" dirty="0" smtClean="0">
                <a:latin typeface="Arial" panose="020B0604020202020204" pitchFamily="34" charset="0"/>
                <a:cs typeface="Arial" panose="020B0604020202020204" pitchFamily="34" charset="0"/>
              </a:rPr>
              <a:t>العميل، يخضع التفسير للمصطلحات التجارية الدولية,</a:t>
            </a:r>
            <a:endParaRPr lang="fr-FR" sz="1200" b="1" dirty="0">
              <a:latin typeface="Arial" panose="020B0604020202020204" pitchFamily="34" charset="0"/>
              <a:cs typeface="Arial" panose="020B0604020202020204" pitchFamily="34" charset="0"/>
            </a:endParaRPr>
          </a:p>
        </p:txBody>
      </p:sp>
      <p:grpSp>
        <p:nvGrpSpPr>
          <p:cNvPr id="102" name="مجموعة 52">
            <a:extLst>
              <a:ext uri="{FF2B5EF4-FFF2-40B4-BE49-F238E27FC236}">
                <a16:creationId xmlns="" xmlns:a16="http://schemas.microsoft.com/office/drawing/2014/main" id="{C917F158-A7BD-4C0D-B0A7-C9678404ED93}"/>
              </a:ext>
            </a:extLst>
          </p:cNvPr>
          <p:cNvGrpSpPr/>
          <p:nvPr/>
        </p:nvGrpSpPr>
        <p:grpSpPr>
          <a:xfrm>
            <a:off x="883011" y="4234746"/>
            <a:ext cx="3644828" cy="805510"/>
            <a:chOff x="7330444" y="-563652"/>
            <a:chExt cx="3644828" cy="805510"/>
          </a:xfrm>
        </p:grpSpPr>
        <p:sp>
          <p:nvSpPr>
            <p:cNvPr id="103" name="مربع نص 53">
              <a:extLst>
                <a:ext uri="{FF2B5EF4-FFF2-40B4-BE49-F238E27FC236}">
                  <a16:creationId xmlns="" xmlns:a16="http://schemas.microsoft.com/office/drawing/2014/main" id="{3CCF72C9-931F-4158-B070-5A22DADAD56B}"/>
                </a:ext>
              </a:extLst>
            </p:cNvPr>
            <p:cNvSpPr txBox="1"/>
            <p:nvPr/>
          </p:nvSpPr>
          <p:spPr>
            <a:xfrm>
              <a:off x="8608957" y="-563652"/>
              <a:ext cx="2366315" cy="523220"/>
            </a:xfrm>
            <a:prstGeom prst="rect">
              <a:avLst/>
            </a:prstGeom>
            <a:noFill/>
          </p:spPr>
          <p:txBody>
            <a:bodyPr wrap="square" rtlCol="0">
              <a:spAutoFit/>
            </a:bodyPr>
            <a:lstStyle/>
            <a:p>
              <a:r>
                <a:rPr lang="ar-DZ" sz="1400" b="1" dirty="0">
                  <a:latin typeface="Arial" panose="020B0604020202020204" pitchFamily="34" charset="0"/>
                  <a:cs typeface="Arial" panose="020B0604020202020204" pitchFamily="34" charset="0"/>
                </a:rPr>
                <a:t>الحكم الشرعي للاعتمادات المستندية </a:t>
              </a:r>
              <a:br>
                <a:rPr lang="ar-DZ" sz="1400" b="1" dirty="0">
                  <a:latin typeface="Arial" panose="020B0604020202020204" pitchFamily="34" charset="0"/>
                  <a:cs typeface="Arial" panose="020B0604020202020204" pitchFamily="34" charset="0"/>
                </a:rPr>
              </a:br>
              <a:endParaRPr lang="fr-FR" sz="1400" b="1" dirty="0">
                <a:latin typeface="Arial" panose="020B0604020202020204" pitchFamily="34" charset="0"/>
                <a:cs typeface="Arial" panose="020B0604020202020204" pitchFamily="34" charset="0"/>
              </a:endParaRPr>
            </a:p>
          </p:txBody>
        </p:sp>
        <p:sp>
          <p:nvSpPr>
            <p:cNvPr id="104" name="مربع نص 54">
              <a:extLst>
                <a:ext uri="{FF2B5EF4-FFF2-40B4-BE49-F238E27FC236}">
                  <a16:creationId xmlns="" xmlns:a16="http://schemas.microsoft.com/office/drawing/2014/main" id="{F5ED7219-7AEC-436E-83F7-70F905D6D2E6}"/>
                </a:ext>
              </a:extLst>
            </p:cNvPr>
            <p:cNvSpPr txBox="1"/>
            <p:nvPr/>
          </p:nvSpPr>
          <p:spPr>
            <a:xfrm>
              <a:off x="7330444" y="-127474"/>
              <a:ext cx="3526009" cy="369332"/>
            </a:xfrm>
            <a:prstGeom prst="rect">
              <a:avLst/>
            </a:prstGeom>
            <a:noFill/>
          </p:spPr>
          <p:txBody>
            <a:bodyPr wrap="square" rtlCol="0">
              <a:spAutoFit/>
            </a:bodyPr>
            <a:lstStyle/>
            <a:p>
              <a:r>
                <a:rPr lang="ar-MA" dirty="0" smtClean="0">
                  <a:latin typeface="Calibri" panose="020F0502020204030204" pitchFamily="34" charset="0"/>
                  <a:cs typeface="Calibri" panose="020F0502020204030204" pitchFamily="34" charset="0"/>
                </a:rPr>
                <a:t>.</a:t>
              </a:r>
              <a:endParaRPr lang="fr-FR" dirty="0">
                <a:latin typeface="Calibri" panose="020F0502020204030204" pitchFamily="34" charset="0"/>
                <a:cs typeface="Calibri" panose="020F0502020204030204" pitchFamily="34" charset="0"/>
              </a:endParaRPr>
            </a:p>
          </p:txBody>
        </p:sp>
      </p:grpSp>
      <p:sp>
        <p:nvSpPr>
          <p:cNvPr id="32" name="Rectangle 31"/>
          <p:cNvSpPr/>
          <p:nvPr/>
        </p:nvSpPr>
        <p:spPr>
          <a:xfrm>
            <a:off x="547579" y="4497738"/>
            <a:ext cx="3985885" cy="646331"/>
          </a:xfrm>
          <a:prstGeom prst="rect">
            <a:avLst/>
          </a:prstGeom>
        </p:spPr>
        <p:txBody>
          <a:bodyPr wrap="square">
            <a:spAutoFit/>
          </a:bodyPr>
          <a:lstStyle/>
          <a:p>
            <a:pPr marL="171450" indent="-171450" algn="r" rtl="1">
              <a:buFontTx/>
              <a:buChar char="-"/>
            </a:pPr>
            <a:r>
              <a:rPr lang="ar-DZ" sz="1200" b="1" dirty="0" smtClean="0">
                <a:solidFill>
                  <a:srgbClr val="231F20"/>
                </a:solidFill>
                <a:latin typeface="Arial" panose="020B0604020202020204" pitchFamily="34" charset="0"/>
                <a:cs typeface="Arial" panose="020B0604020202020204" pitchFamily="34" charset="0"/>
              </a:rPr>
              <a:t>مشروعية </a:t>
            </a:r>
            <a:r>
              <a:rPr lang="ar-DZ" sz="1200" b="1" dirty="0">
                <a:solidFill>
                  <a:srgbClr val="231F20"/>
                </a:solidFill>
                <a:latin typeface="Arial" panose="020B0604020202020204" pitchFamily="34" charset="0"/>
                <a:cs typeface="Arial" panose="020B0604020202020204" pitchFamily="34" charset="0"/>
              </a:rPr>
              <a:t>الاعتماد </a:t>
            </a:r>
            <a:r>
              <a:rPr lang="ar-DZ" sz="1200" b="1" dirty="0" smtClean="0">
                <a:solidFill>
                  <a:srgbClr val="231F20"/>
                </a:solidFill>
                <a:latin typeface="Arial" panose="020B0604020202020204" pitchFamily="34" charset="0"/>
                <a:cs typeface="Arial" panose="020B0604020202020204" pitchFamily="34" charset="0"/>
              </a:rPr>
              <a:t>المستندي, -</a:t>
            </a:r>
            <a:r>
              <a:rPr lang="ar-DZ" sz="1200" b="1" dirty="0" smtClean="0">
                <a:latin typeface="Arial" panose="020B0604020202020204" pitchFamily="34" charset="0"/>
                <a:cs typeface="Arial" panose="020B0604020202020204" pitchFamily="34" charset="0"/>
              </a:rPr>
              <a:t>العقد </a:t>
            </a:r>
            <a:r>
              <a:rPr lang="ar-DZ" sz="1200" b="1" dirty="0">
                <a:latin typeface="Arial" panose="020B0604020202020204" pitchFamily="34" charset="0"/>
                <a:cs typeface="Arial" panose="020B0604020202020204" pitchFamily="34" charset="0"/>
              </a:rPr>
              <a:t>السابق على فتح </a:t>
            </a:r>
            <a:r>
              <a:rPr lang="ar-DZ" sz="1200" b="1" dirty="0" smtClean="0">
                <a:latin typeface="Arial" panose="020B0604020202020204" pitchFamily="34" charset="0"/>
                <a:cs typeface="Arial" panose="020B0604020202020204" pitchFamily="34" charset="0"/>
              </a:rPr>
              <a:t>الاعتماد،</a:t>
            </a:r>
          </a:p>
          <a:p>
            <a:pPr marL="171450" indent="-171450" algn="r" rtl="1">
              <a:buFontTx/>
              <a:buChar char="-"/>
            </a:pPr>
            <a:r>
              <a:rPr lang="ar-DZ" sz="1200" b="1" dirty="0">
                <a:latin typeface="Arial" panose="020B0604020202020204" pitchFamily="34" charset="0"/>
                <a:cs typeface="Arial" panose="020B0604020202020204" pitchFamily="34" charset="0"/>
              </a:rPr>
              <a:t>العمولات والمصروفات في الاعتماد المستندي </a:t>
            </a:r>
            <a:r>
              <a:rPr lang="ar-DZ" sz="1200" b="1" dirty="0" smtClean="0">
                <a:latin typeface="Arial" panose="020B0604020202020204" pitchFamily="34" charset="0"/>
                <a:cs typeface="Arial" panose="020B0604020202020204" pitchFamily="34" charset="0"/>
              </a:rPr>
              <a:t>،</a:t>
            </a:r>
            <a:r>
              <a:rPr lang="ar-DZ" sz="1200" b="1" dirty="0">
                <a:latin typeface="Arial" panose="020B0604020202020204" pitchFamily="34" charset="0"/>
                <a:cs typeface="Arial" panose="020B0604020202020204" pitchFamily="34" charset="0"/>
              </a:rPr>
              <a:t> الضمانات </a:t>
            </a:r>
            <a:r>
              <a:rPr lang="ar-DZ" sz="1200" b="1" dirty="0" smtClean="0">
                <a:latin typeface="Arial" panose="020B0604020202020204" pitchFamily="34" charset="0"/>
                <a:cs typeface="Arial" panose="020B0604020202020204" pitchFamily="34" charset="0"/>
              </a:rPr>
              <a:t>،-المرابحة،</a:t>
            </a:r>
          </a:p>
          <a:p>
            <a:pPr marL="171450" indent="-171450" algn="r" rtl="1">
              <a:buFontTx/>
              <a:buChar char="-"/>
            </a:pPr>
            <a:r>
              <a:rPr lang="ar-DZ" sz="1200" b="1" dirty="0">
                <a:latin typeface="Arial" panose="020B0604020202020204" pitchFamily="34" charset="0"/>
                <a:cs typeface="Arial" panose="020B0604020202020204" pitchFamily="34" charset="0"/>
              </a:rPr>
              <a:t>أحكام </a:t>
            </a:r>
            <a:r>
              <a:rPr lang="ar-DZ" sz="1200" b="1" dirty="0" smtClean="0">
                <a:latin typeface="Arial" panose="020B0604020202020204" pitchFamily="34" charset="0"/>
                <a:cs typeface="Arial" panose="020B0604020202020204" pitchFamily="34" charset="0"/>
              </a:rPr>
              <a:t>عامة (مشاركة المؤسسة للعميل), </a:t>
            </a:r>
            <a:endParaRPr lang="fr-FR" sz="1200" b="1" dirty="0">
              <a:latin typeface="Arial" panose="020B0604020202020204" pitchFamily="34" charset="0"/>
              <a:cs typeface="Arial" panose="020B0604020202020204" pitchFamily="34" charset="0"/>
            </a:endParaRPr>
          </a:p>
        </p:txBody>
      </p:sp>
      <p:sp>
        <p:nvSpPr>
          <p:cNvPr id="34" name="Rectangle 33"/>
          <p:cNvSpPr/>
          <p:nvPr/>
        </p:nvSpPr>
        <p:spPr>
          <a:xfrm>
            <a:off x="577793" y="5965977"/>
            <a:ext cx="3499556" cy="523220"/>
          </a:xfrm>
          <a:prstGeom prst="rect">
            <a:avLst/>
          </a:prstGeom>
        </p:spPr>
        <p:txBody>
          <a:bodyPr wrap="square">
            <a:spAutoFit/>
          </a:bodyPr>
          <a:lstStyle/>
          <a:p>
            <a:pPr algn="r" rtl="1"/>
            <a:r>
              <a:rPr lang="ar-DZ" sz="1400" b="1" dirty="0" smtClean="0">
                <a:solidFill>
                  <a:srgbClr val="231F20"/>
                </a:solidFill>
                <a:latin typeface="Arial" panose="020B0604020202020204" pitchFamily="34" charset="0"/>
                <a:cs typeface="Arial" panose="020B0604020202020204" pitchFamily="34" charset="0"/>
              </a:rPr>
              <a:t> صدر </a:t>
            </a:r>
            <a:r>
              <a:rPr lang="ar-DZ" sz="1400" b="1" dirty="0">
                <a:solidFill>
                  <a:srgbClr val="231F20"/>
                </a:solidFill>
                <a:latin typeface="Arial" panose="020B0604020202020204" pitchFamily="34" charset="0"/>
                <a:cs typeface="Arial" panose="020B0604020202020204" pitchFamily="34" charset="0"/>
              </a:rPr>
              <a:t>هذا المعيار بتاريخ</a:t>
            </a:r>
            <a:r>
              <a:rPr lang="ar-DZ" sz="1400" b="1" dirty="0">
                <a:latin typeface="Arial" panose="020B0604020202020204" pitchFamily="34" charset="0"/>
                <a:cs typeface="Arial" panose="020B0604020202020204" pitchFamily="34" charset="0"/>
              </a:rPr>
              <a:t> </a:t>
            </a:r>
            <a:r>
              <a:rPr lang="ar-DZ" sz="1400" b="1" dirty="0" smtClean="0">
                <a:latin typeface="Arial" panose="020B0604020202020204" pitchFamily="34" charset="0"/>
                <a:cs typeface="Arial" panose="020B0604020202020204" pitchFamily="34" charset="0"/>
              </a:rPr>
              <a:t>08 ماي 2003</a:t>
            </a:r>
            <a:r>
              <a:rPr lang="ar-DZ" sz="1400" b="1" dirty="0">
                <a:latin typeface="Arial" panose="020B0604020202020204" pitchFamily="34" charset="0"/>
                <a:cs typeface="Arial" panose="020B0604020202020204" pitchFamily="34" charset="0"/>
              </a:rPr>
              <a:t/>
            </a:r>
            <a:br>
              <a:rPr lang="ar-DZ" sz="1400" b="1" dirty="0">
                <a:latin typeface="Arial" panose="020B0604020202020204" pitchFamily="34" charset="0"/>
                <a:cs typeface="Arial" panose="020B0604020202020204" pitchFamily="34" charset="0"/>
              </a:rPr>
            </a:br>
            <a:endParaRPr lang="fr-FR" sz="1400" b="1" dirty="0">
              <a:latin typeface="Arial" panose="020B0604020202020204" pitchFamily="34" charset="0"/>
              <a:cs typeface="Arial" panose="020B0604020202020204" pitchFamily="34" charset="0"/>
            </a:endParaRPr>
          </a:p>
        </p:txBody>
      </p:sp>
      <p:pic>
        <p:nvPicPr>
          <p:cNvPr id="33" name="Audio 3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409060649"/>
      </p:ext>
    </p:extLst>
  </p:cSld>
  <p:clrMapOvr>
    <a:masterClrMapping/>
  </p:clrMapOvr>
  <p:transition spd="slow" advTm="170213">
    <p:cover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14:presetBounceEnd="6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0000">
                                          <p:cBhvr additive="base">
                                            <p:cTn id="11" dur="1000" fill="hold"/>
                                            <p:tgtEl>
                                              <p:spTgt spid="9"/>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1000"/>
                                            <p:tgtEl>
                                              <p:spTgt spid="4"/>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14:presetBounceEnd="60000">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14:bounceEnd="60000">
                                          <p:cBhvr additive="base">
                                            <p:cTn id="25" dur="1000" fill="hold"/>
                                            <p:tgtEl>
                                              <p:spTgt spid="11"/>
                                            </p:tgtEl>
                                            <p:attrNameLst>
                                              <p:attrName>ppt_x</p:attrName>
                                            </p:attrNameLst>
                                          </p:cBhvr>
                                          <p:tavLst>
                                            <p:tav tm="0">
                                              <p:val>
                                                <p:strVal val="1+#ppt_w/2"/>
                                              </p:val>
                                            </p:tav>
                                            <p:tav tm="100000">
                                              <p:val>
                                                <p:strVal val="#ppt_x"/>
                                              </p:val>
                                            </p:tav>
                                          </p:tavLst>
                                        </p:anim>
                                        <p:anim calcmode="lin" valueType="num" p14:bounceEnd="60000">
                                          <p:cBhvr additive="base">
                                            <p:cTn id="26" dur="1000" fill="hold"/>
                                            <p:tgtEl>
                                              <p:spTgt spid="11"/>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1" presetClass="entr" presetSubtype="1" fill="hold"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heel(1)">
                                          <p:cBhvr>
                                            <p:cTn id="30" dur="1000"/>
                                            <p:tgtEl>
                                              <p:spTgt spid="42"/>
                                            </p:tgtEl>
                                          </p:cBhvr>
                                        </p:animEffect>
                                      </p:childTnLst>
                                    </p:cTn>
                                  </p:par>
                                </p:childTnLst>
                              </p:cTn>
                            </p:par>
                            <p:par>
                              <p:cTn id="31" fill="hold">
                                <p:stCondLst>
                                  <p:cond delay="2000"/>
                                </p:stCondLst>
                                <p:childTnLst>
                                  <p:par>
                                    <p:cTn id="32" presetID="22" presetClass="entr" presetSubtype="2"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right)">
                                          <p:cBhvr>
                                            <p:cTn id="34" dur="1000"/>
                                            <p:tgtEl>
                                              <p:spTgt spid="10"/>
                                            </p:tgtEl>
                                          </p:cBhvr>
                                        </p:animEffect>
                                      </p:childTnLst>
                                    </p:cTn>
                                  </p:par>
                                </p:childTnLst>
                              </p:cTn>
                            </p:par>
                            <p:par>
                              <p:cTn id="35" fill="hold">
                                <p:stCondLst>
                                  <p:cond delay="3000"/>
                                </p:stCondLst>
                                <p:childTnLst>
                                  <p:par>
                                    <p:cTn id="36" presetID="10" presetClass="entr" presetSubtype="0" fill="hold"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14:presetBounceEnd="60000">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14:bounceEnd="60000">
                                          <p:cBhvr additive="base">
                                            <p:cTn id="43" dur="100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1" presetClass="entr" presetSubtype="1" fill="hold"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heel(1)">
                                          <p:cBhvr>
                                            <p:cTn id="48" dur="1000"/>
                                            <p:tgtEl>
                                              <p:spTgt spid="41"/>
                                            </p:tgtEl>
                                          </p:cBhvr>
                                        </p:animEffect>
                                      </p:childTnLst>
                                    </p:cTn>
                                  </p:par>
                                </p:childTnLst>
                              </p:cTn>
                            </p:par>
                            <p:par>
                              <p:cTn id="49" fill="hold">
                                <p:stCondLst>
                                  <p:cond delay="2000"/>
                                </p:stCondLst>
                                <p:childTnLst>
                                  <p:par>
                                    <p:cTn id="50" presetID="22" presetClass="entr" presetSubtype="2"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right)">
                                          <p:cBhvr>
                                            <p:cTn id="52" dur="1000"/>
                                            <p:tgtEl>
                                              <p:spTgt spid="16"/>
                                            </p:tgtEl>
                                          </p:cBhvr>
                                        </p:animEffect>
                                      </p:childTnLst>
                                    </p:cTn>
                                  </p:par>
                                </p:childTnLst>
                              </p:cTn>
                            </p:par>
                            <p:par>
                              <p:cTn id="53" fill="hold">
                                <p:stCondLst>
                                  <p:cond delay="3000"/>
                                </p:stCondLst>
                                <p:childTnLst>
                                  <p:par>
                                    <p:cTn id="54" presetID="10" presetClass="entr" presetSubtype="0" fill="hold" nodeType="after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14:presetBounceEnd="60000">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14:bounceEnd="60000">
                                          <p:cBhvr additive="base">
                                            <p:cTn id="61" dur="1000" fill="hold"/>
                                            <p:tgtEl>
                                              <p:spTgt spid="23"/>
                                            </p:tgtEl>
                                            <p:attrNameLst>
                                              <p:attrName>ppt_x</p:attrName>
                                            </p:attrNameLst>
                                          </p:cBhvr>
                                          <p:tavLst>
                                            <p:tav tm="0">
                                              <p:val>
                                                <p:strVal val="1+#ppt_w/2"/>
                                              </p:val>
                                            </p:tav>
                                            <p:tav tm="100000">
                                              <p:val>
                                                <p:strVal val="#ppt_x"/>
                                              </p:val>
                                            </p:tav>
                                          </p:tavLst>
                                        </p:anim>
                                        <p:anim calcmode="lin" valueType="num" p14:bounceEnd="60000">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1" presetClass="entr" presetSubtype="1" fill="hold" nodeType="after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heel(1)">
                                          <p:cBhvr>
                                            <p:cTn id="66" dur="1000"/>
                                            <p:tgtEl>
                                              <p:spTgt spid="40"/>
                                            </p:tgtEl>
                                          </p:cBhvr>
                                        </p:animEffect>
                                      </p:childTnLst>
                                    </p:cTn>
                                  </p:par>
                                </p:childTnLst>
                              </p:cTn>
                            </p:par>
                            <p:par>
                              <p:cTn id="67" fill="hold">
                                <p:stCondLst>
                                  <p:cond delay="2000"/>
                                </p:stCondLst>
                                <p:childTnLst>
                                  <p:par>
                                    <p:cTn id="68" presetID="22" presetClass="entr" presetSubtype="2" fill="hold" grpId="0"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right)">
                                          <p:cBhvr>
                                            <p:cTn id="70" dur="1000"/>
                                            <p:tgtEl>
                                              <p:spTgt spid="22"/>
                                            </p:tgtEl>
                                          </p:cBhvr>
                                        </p:animEffect>
                                      </p:childTnLst>
                                    </p:cTn>
                                  </p:par>
                                </p:childTnLst>
                              </p:cTn>
                            </p:par>
                            <p:par>
                              <p:cTn id="71" fill="hold">
                                <p:stCondLst>
                                  <p:cond delay="3000"/>
                                </p:stCondLst>
                                <p:childTnLst>
                                  <p:par>
                                    <p:cTn id="72" presetID="10" presetClass="entr" presetSubtype="0" fill="hold" nodeType="after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500"/>
                                            <p:tgtEl>
                                              <p:spTgt spid="46"/>
                                            </p:tgtEl>
                                          </p:cBhvr>
                                        </p:animEffect>
                                      </p:childTnLst>
                                    </p:cTn>
                                  </p:par>
                                </p:childTnLst>
                              </p:cTn>
                            </p:par>
                            <p:par>
                              <p:cTn id="75" fill="hold">
                                <p:stCondLst>
                                  <p:cond delay="3500"/>
                                </p:stCondLst>
                                <p:childTnLst>
                                  <p:par>
                                    <p:cTn id="76" presetID="22" presetClass="entr" presetSubtype="2" fill="hold" grpId="0" nodeType="afterEffect">
                                      <p:stCondLst>
                                        <p:cond delay="0"/>
                                      </p:stCondLst>
                                      <p:childTnLst>
                                        <p:set>
                                          <p:cBhvr>
                                            <p:cTn id="77" dur="1" fill="hold">
                                              <p:stCondLst>
                                                <p:cond delay="0"/>
                                              </p:stCondLst>
                                            </p:cTn>
                                            <p:tgtEl>
                                              <p:spTgt spid="57"/>
                                            </p:tgtEl>
                                            <p:attrNameLst>
                                              <p:attrName>style.visibility</p:attrName>
                                            </p:attrNameLst>
                                          </p:cBhvr>
                                          <p:to>
                                            <p:strVal val="visible"/>
                                          </p:to>
                                        </p:set>
                                        <p:animEffect transition="in" filter="wipe(right)">
                                          <p:cBhvr>
                                            <p:cTn id="78" dur="1000"/>
                                            <p:tgtEl>
                                              <p:spTgt spid="57"/>
                                            </p:tgtEl>
                                          </p:cBhvr>
                                        </p:animEffect>
                                      </p:childTnLst>
                                    </p:cTn>
                                  </p:par>
                                </p:childTnLst>
                              </p:cTn>
                            </p:par>
                            <p:par>
                              <p:cTn id="79" fill="hold">
                                <p:stCondLst>
                                  <p:cond delay="4500"/>
                                </p:stCondLst>
                                <p:childTnLst>
                                  <p:par>
                                    <p:cTn id="80" presetID="22" presetClass="entr" presetSubtype="2" fill="hold" grpId="0" nodeType="after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wipe(right)">
                                          <p:cBhvr>
                                            <p:cTn id="82" dur="1000"/>
                                            <p:tgtEl>
                                              <p:spTgt spid="59"/>
                                            </p:tgtEl>
                                          </p:cBhvr>
                                        </p:animEffect>
                                      </p:childTnLst>
                                    </p:cTn>
                                  </p:par>
                                </p:childTnLst>
                              </p:cTn>
                            </p:par>
                            <p:par>
                              <p:cTn id="83" fill="hold">
                                <p:stCondLst>
                                  <p:cond delay="5500"/>
                                </p:stCondLst>
                                <p:childTnLst>
                                  <p:par>
                                    <p:cTn id="84" presetID="22" presetClass="entr" presetSubtype="2" fill="hold" grpId="0" nodeType="afterEffect">
                                      <p:stCondLst>
                                        <p:cond delay="0"/>
                                      </p:stCondLst>
                                      <p:childTnLst>
                                        <p:set>
                                          <p:cBhvr>
                                            <p:cTn id="85" dur="1" fill="hold">
                                              <p:stCondLst>
                                                <p:cond delay="0"/>
                                              </p:stCondLst>
                                            </p:cTn>
                                            <p:tgtEl>
                                              <p:spTgt spid="60"/>
                                            </p:tgtEl>
                                            <p:attrNameLst>
                                              <p:attrName>style.visibility</p:attrName>
                                            </p:attrNameLst>
                                          </p:cBhvr>
                                          <p:to>
                                            <p:strVal val="visible"/>
                                          </p:to>
                                        </p:set>
                                        <p:animEffect transition="in" filter="wipe(right)">
                                          <p:cBhvr>
                                            <p:cTn id="86" dur="1000"/>
                                            <p:tgtEl>
                                              <p:spTgt spid="60"/>
                                            </p:tgtEl>
                                          </p:cBhvr>
                                        </p:animEffect>
                                      </p:childTnLst>
                                    </p:cTn>
                                  </p:par>
                                </p:childTnLst>
                              </p:cTn>
                            </p:par>
                            <p:par>
                              <p:cTn id="87" fill="hold">
                                <p:stCondLst>
                                  <p:cond delay="6500"/>
                                </p:stCondLst>
                                <p:childTnLst>
                                  <p:par>
                                    <p:cTn id="88" presetID="22" presetClass="entr" presetSubtype="2" fill="hold" grpId="0" nodeType="afterEffect">
                                      <p:stCondLst>
                                        <p:cond delay="0"/>
                                      </p:stCondLst>
                                      <p:childTnLst>
                                        <p:set>
                                          <p:cBhvr>
                                            <p:cTn id="89" dur="1" fill="hold">
                                              <p:stCondLst>
                                                <p:cond delay="0"/>
                                              </p:stCondLst>
                                            </p:cTn>
                                            <p:tgtEl>
                                              <p:spTgt spid="62"/>
                                            </p:tgtEl>
                                            <p:attrNameLst>
                                              <p:attrName>style.visibility</p:attrName>
                                            </p:attrNameLst>
                                          </p:cBhvr>
                                          <p:to>
                                            <p:strVal val="visible"/>
                                          </p:to>
                                        </p:set>
                                        <p:animEffect transition="in" filter="wipe(right)">
                                          <p:cBhvr>
                                            <p:cTn id="90" dur="1000"/>
                                            <p:tgtEl>
                                              <p:spTgt spid="62"/>
                                            </p:tgtEl>
                                          </p:cBhvr>
                                        </p:animEffect>
                                      </p:childTnLst>
                                    </p:cTn>
                                  </p:par>
                                </p:childTnLst>
                              </p:cTn>
                            </p:par>
                            <p:par>
                              <p:cTn id="91" fill="hold">
                                <p:stCondLst>
                                  <p:cond delay="7500"/>
                                </p:stCondLst>
                                <p:childTnLst>
                                  <p:par>
                                    <p:cTn id="92" presetID="10" presetClass="entr" presetSubtype="0" fill="hold" nodeType="afterEffect">
                                      <p:stCondLst>
                                        <p:cond delay="0"/>
                                      </p:stCondLst>
                                      <p:childTnLst>
                                        <p:set>
                                          <p:cBhvr>
                                            <p:cTn id="93" dur="1" fill="hold">
                                              <p:stCondLst>
                                                <p:cond delay="0"/>
                                              </p:stCondLst>
                                            </p:cTn>
                                            <p:tgtEl>
                                              <p:spTgt spid="63"/>
                                            </p:tgtEl>
                                            <p:attrNameLst>
                                              <p:attrName>style.visibility</p:attrName>
                                            </p:attrNameLst>
                                          </p:cBhvr>
                                          <p:to>
                                            <p:strVal val="visible"/>
                                          </p:to>
                                        </p:set>
                                        <p:animEffect transition="in" filter="fade">
                                          <p:cBhvr>
                                            <p:cTn id="94" dur="500"/>
                                            <p:tgtEl>
                                              <p:spTgt spid="63"/>
                                            </p:tgtEl>
                                          </p:cBhvr>
                                        </p:animEffect>
                                      </p:childTnLst>
                                    </p:cTn>
                                  </p:par>
                                </p:childTnLst>
                              </p:cTn>
                            </p:par>
                            <p:par>
                              <p:cTn id="95" fill="hold">
                                <p:stCondLst>
                                  <p:cond delay="8000"/>
                                </p:stCondLst>
                                <p:childTnLst>
                                  <p:par>
                                    <p:cTn id="96" presetID="10" presetClass="entr" presetSubtype="0" fill="hold" nodeType="afterEffect">
                                      <p:stCondLst>
                                        <p:cond delay="0"/>
                                      </p:stCondLst>
                                      <p:childTnLst>
                                        <p:set>
                                          <p:cBhvr>
                                            <p:cTn id="97" dur="1" fill="hold">
                                              <p:stCondLst>
                                                <p:cond delay="0"/>
                                              </p:stCondLst>
                                            </p:cTn>
                                            <p:tgtEl>
                                              <p:spTgt spid="69"/>
                                            </p:tgtEl>
                                            <p:attrNameLst>
                                              <p:attrName>style.visibility</p:attrName>
                                            </p:attrNameLst>
                                          </p:cBhvr>
                                          <p:to>
                                            <p:strVal val="visible"/>
                                          </p:to>
                                        </p:set>
                                        <p:animEffect transition="in" filter="fade">
                                          <p:cBhvr>
                                            <p:cTn id="98" dur="500"/>
                                            <p:tgtEl>
                                              <p:spTgt spid="69"/>
                                            </p:tgtEl>
                                          </p:cBhvr>
                                        </p:animEffect>
                                      </p:childTnLst>
                                    </p:cTn>
                                  </p:par>
                                </p:childTnLst>
                              </p:cTn>
                            </p:par>
                            <p:par>
                              <p:cTn id="99" fill="hold">
                                <p:stCondLst>
                                  <p:cond delay="8500"/>
                                </p:stCondLst>
                                <p:childTnLst>
                                  <p:par>
                                    <p:cTn id="100" presetID="10" presetClass="entr" presetSubtype="0" fill="hold" nodeType="afterEffect">
                                      <p:stCondLst>
                                        <p:cond delay="0"/>
                                      </p:stCondLst>
                                      <p:childTnLst>
                                        <p:set>
                                          <p:cBhvr>
                                            <p:cTn id="101" dur="1" fill="hold">
                                              <p:stCondLst>
                                                <p:cond delay="0"/>
                                              </p:stCondLst>
                                            </p:cTn>
                                            <p:tgtEl>
                                              <p:spTgt spid="75"/>
                                            </p:tgtEl>
                                            <p:attrNameLst>
                                              <p:attrName>style.visibility</p:attrName>
                                            </p:attrNameLst>
                                          </p:cBhvr>
                                          <p:to>
                                            <p:strVal val="visible"/>
                                          </p:to>
                                        </p:set>
                                        <p:animEffect transition="in" filter="fade">
                                          <p:cBhvr>
                                            <p:cTn id="102" dur="500"/>
                                            <p:tgtEl>
                                              <p:spTgt spid="75"/>
                                            </p:tgtEl>
                                          </p:cBhvr>
                                        </p:animEffect>
                                      </p:childTnLst>
                                    </p:cTn>
                                  </p:par>
                                </p:childTnLst>
                              </p:cTn>
                            </p:par>
                            <p:par>
                              <p:cTn id="103" fill="hold">
                                <p:stCondLst>
                                  <p:cond delay="9000"/>
                                </p:stCondLst>
                                <p:childTnLst>
                                  <p:par>
                                    <p:cTn id="104" presetID="21" presetClass="entr" presetSubtype="1" fill="hold" nodeType="afterEffect">
                                      <p:stCondLst>
                                        <p:cond delay="0"/>
                                      </p:stCondLst>
                                      <p:childTnLst>
                                        <p:set>
                                          <p:cBhvr>
                                            <p:cTn id="105" dur="1" fill="hold">
                                              <p:stCondLst>
                                                <p:cond delay="0"/>
                                              </p:stCondLst>
                                            </p:cTn>
                                            <p:tgtEl>
                                              <p:spTgt spid="83"/>
                                            </p:tgtEl>
                                            <p:attrNameLst>
                                              <p:attrName>style.visibility</p:attrName>
                                            </p:attrNameLst>
                                          </p:cBhvr>
                                          <p:to>
                                            <p:strVal val="visible"/>
                                          </p:to>
                                        </p:set>
                                        <p:animEffect transition="in" filter="wheel(1)">
                                          <p:cBhvr>
                                            <p:cTn id="106" dur="1000"/>
                                            <p:tgtEl>
                                              <p:spTgt spid="83"/>
                                            </p:tgtEl>
                                          </p:cBhvr>
                                        </p:animEffect>
                                      </p:childTnLst>
                                    </p:cTn>
                                  </p:par>
                                </p:childTnLst>
                              </p:cTn>
                            </p:par>
                            <p:par>
                              <p:cTn id="107" fill="hold">
                                <p:stCondLst>
                                  <p:cond delay="10000"/>
                                </p:stCondLst>
                                <p:childTnLst>
                                  <p:par>
                                    <p:cTn id="108" presetID="21" presetClass="entr" presetSubtype="1" fill="hold" nodeType="afterEffect">
                                      <p:stCondLst>
                                        <p:cond delay="0"/>
                                      </p:stCondLst>
                                      <p:childTnLst>
                                        <p:set>
                                          <p:cBhvr>
                                            <p:cTn id="109" dur="1" fill="hold">
                                              <p:stCondLst>
                                                <p:cond delay="0"/>
                                              </p:stCondLst>
                                            </p:cTn>
                                            <p:tgtEl>
                                              <p:spTgt spid="86"/>
                                            </p:tgtEl>
                                            <p:attrNameLst>
                                              <p:attrName>style.visibility</p:attrName>
                                            </p:attrNameLst>
                                          </p:cBhvr>
                                          <p:to>
                                            <p:strVal val="visible"/>
                                          </p:to>
                                        </p:set>
                                        <p:animEffect transition="in" filter="wheel(1)">
                                          <p:cBhvr>
                                            <p:cTn id="110" dur="1000"/>
                                            <p:tgtEl>
                                              <p:spTgt spid="86"/>
                                            </p:tgtEl>
                                          </p:cBhvr>
                                        </p:animEffect>
                                      </p:childTnLst>
                                    </p:cTn>
                                  </p:par>
                                </p:childTnLst>
                              </p:cTn>
                            </p:par>
                            <p:par>
                              <p:cTn id="111" fill="hold">
                                <p:stCondLst>
                                  <p:cond delay="11000"/>
                                </p:stCondLst>
                                <p:childTnLst>
                                  <p:par>
                                    <p:cTn id="112" presetID="21" presetClass="entr" presetSubtype="1" fill="hold" nodeType="afterEffect">
                                      <p:stCondLst>
                                        <p:cond delay="0"/>
                                      </p:stCondLst>
                                      <p:childTnLst>
                                        <p:set>
                                          <p:cBhvr>
                                            <p:cTn id="113" dur="1" fill="hold">
                                              <p:stCondLst>
                                                <p:cond delay="0"/>
                                              </p:stCondLst>
                                            </p:cTn>
                                            <p:tgtEl>
                                              <p:spTgt spid="89"/>
                                            </p:tgtEl>
                                            <p:attrNameLst>
                                              <p:attrName>style.visibility</p:attrName>
                                            </p:attrNameLst>
                                          </p:cBhvr>
                                          <p:to>
                                            <p:strVal val="visible"/>
                                          </p:to>
                                        </p:set>
                                        <p:animEffect transition="in" filter="wheel(1)">
                                          <p:cBhvr>
                                            <p:cTn id="114" dur="1000"/>
                                            <p:tgtEl>
                                              <p:spTgt spid="89"/>
                                            </p:tgtEl>
                                          </p:cBhvr>
                                        </p:animEffect>
                                      </p:childTnLst>
                                    </p:cTn>
                                  </p:par>
                                </p:childTnLst>
                              </p:cTn>
                            </p:par>
                            <p:par>
                              <p:cTn id="115" fill="hold">
                                <p:stCondLst>
                                  <p:cond delay="12000"/>
                                </p:stCondLst>
                                <p:childTnLst>
                                  <p:par>
                                    <p:cTn id="116" presetID="21" presetClass="entr" presetSubtype="1" fill="hold" nodeType="afterEffect">
                                      <p:stCondLst>
                                        <p:cond delay="0"/>
                                      </p:stCondLst>
                                      <p:childTnLst>
                                        <p:set>
                                          <p:cBhvr>
                                            <p:cTn id="117" dur="1" fill="hold">
                                              <p:stCondLst>
                                                <p:cond delay="0"/>
                                              </p:stCondLst>
                                            </p:cTn>
                                            <p:tgtEl>
                                              <p:spTgt spid="95"/>
                                            </p:tgtEl>
                                            <p:attrNameLst>
                                              <p:attrName>style.visibility</p:attrName>
                                            </p:attrNameLst>
                                          </p:cBhvr>
                                          <p:to>
                                            <p:strVal val="visible"/>
                                          </p:to>
                                        </p:set>
                                        <p:animEffect transition="in" filter="wheel(1)">
                                          <p:cBhvr>
                                            <p:cTn id="118" dur="1000"/>
                                            <p:tgtEl>
                                              <p:spTgt spid="95"/>
                                            </p:tgtEl>
                                          </p:cBhvr>
                                        </p:animEffect>
                                      </p:childTnLst>
                                    </p:cTn>
                                  </p:par>
                                </p:childTnLst>
                              </p:cTn>
                            </p:par>
                            <p:par>
                              <p:cTn id="119" fill="hold">
                                <p:stCondLst>
                                  <p:cond delay="13000"/>
                                </p:stCondLst>
                                <p:childTnLst>
                                  <p:par>
                                    <p:cTn id="120" presetID="21" presetClass="entr" presetSubtype="1" fill="hold" nodeType="afterEffect">
                                      <p:stCondLst>
                                        <p:cond delay="0"/>
                                      </p:stCondLst>
                                      <p:childTnLst>
                                        <p:set>
                                          <p:cBhvr>
                                            <p:cTn id="121" dur="1" fill="hold">
                                              <p:stCondLst>
                                                <p:cond delay="0"/>
                                              </p:stCondLst>
                                            </p:cTn>
                                            <p:tgtEl>
                                              <p:spTgt spid="99"/>
                                            </p:tgtEl>
                                            <p:attrNameLst>
                                              <p:attrName>style.visibility</p:attrName>
                                            </p:attrNameLst>
                                          </p:cBhvr>
                                          <p:to>
                                            <p:strVal val="visible"/>
                                          </p:to>
                                        </p:set>
                                        <p:animEffect transition="in" filter="wheel(1)">
                                          <p:cBhvr>
                                            <p:cTn id="122" dur="1000"/>
                                            <p:tgtEl>
                                              <p:spTgt spid="99"/>
                                            </p:tgtEl>
                                          </p:cBhvr>
                                        </p:animEffect>
                                      </p:childTnLst>
                                    </p:cTn>
                                  </p:par>
                                </p:childTnLst>
                              </p:cTn>
                            </p:par>
                            <p:par>
                              <p:cTn id="123" fill="hold">
                                <p:stCondLst>
                                  <p:cond delay="14000"/>
                                </p:stCondLst>
                                <p:childTnLst>
                                  <p:par>
                                    <p:cTn id="124" presetID="10" presetClass="entr" presetSubtype="0" fill="hold" nodeType="afterEffect">
                                      <p:stCondLst>
                                        <p:cond delay="0"/>
                                      </p:stCondLst>
                                      <p:childTnLst>
                                        <p:set>
                                          <p:cBhvr>
                                            <p:cTn id="125" dur="1" fill="hold">
                                              <p:stCondLst>
                                                <p:cond delay="0"/>
                                              </p:stCondLst>
                                            </p:cTn>
                                            <p:tgtEl>
                                              <p:spTgt spid="102"/>
                                            </p:tgtEl>
                                            <p:attrNameLst>
                                              <p:attrName>style.visibility</p:attrName>
                                            </p:attrNameLst>
                                          </p:cBhvr>
                                          <p:to>
                                            <p:strVal val="visible"/>
                                          </p:to>
                                        </p:set>
                                        <p:animEffect transition="in" filter="fade">
                                          <p:cBhvr>
                                            <p:cTn id="126"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7" fill="hold" display="0">
                      <p:stCondLst>
                        <p:cond delay="indefinite"/>
                      </p:stCondLst>
                      <p:endCondLst>
                        <p:cond evt="onStopAudio" delay="0">
                          <p:tgtEl>
                            <p:sldTgt/>
                          </p:tgtEl>
                        </p:cond>
                      </p:endCondLst>
                    </p:cTn>
                    <p:tgtEl>
                      <p:spTgt spid="33"/>
                    </p:tgtEl>
                  </p:cMediaNode>
                </p:audio>
              </p:childTnLst>
            </p:cTn>
          </p:par>
        </p:tnLst>
        <p:bldLst>
          <p:bldP spid="4" grpId="0" animBg="1"/>
          <p:bldP spid="10" grpId="0" animBg="1"/>
          <p:bldP spid="16" grpId="0" animBg="1"/>
          <p:bldP spid="22" grpId="0" animBg="1"/>
          <p:bldP spid="57" grpId="0" animBg="1"/>
          <p:bldP spid="59" grpId="0" animBg="1"/>
          <p:bldP spid="60" grpId="0" animBg="1"/>
          <p:bldP spid="6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1000"/>
                                            <p:tgtEl>
                                              <p:spTgt spid="4"/>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1+#ppt_w/2"/>
                                              </p:val>
                                            </p:tav>
                                            <p:tav tm="100000">
                                              <p:val>
                                                <p:strVal val="#ppt_x"/>
                                              </p:val>
                                            </p:tav>
                                          </p:tavLst>
                                        </p:anim>
                                        <p:anim calcmode="lin" valueType="num">
                                          <p:cBhvr additive="base">
                                            <p:cTn id="26" dur="1000" fill="hold"/>
                                            <p:tgtEl>
                                              <p:spTgt spid="11"/>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1" presetClass="entr" presetSubtype="1" fill="hold"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heel(1)">
                                          <p:cBhvr>
                                            <p:cTn id="30" dur="1000"/>
                                            <p:tgtEl>
                                              <p:spTgt spid="42"/>
                                            </p:tgtEl>
                                          </p:cBhvr>
                                        </p:animEffect>
                                      </p:childTnLst>
                                    </p:cTn>
                                  </p:par>
                                </p:childTnLst>
                              </p:cTn>
                            </p:par>
                            <p:par>
                              <p:cTn id="31" fill="hold">
                                <p:stCondLst>
                                  <p:cond delay="2000"/>
                                </p:stCondLst>
                                <p:childTnLst>
                                  <p:par>
                                    <p:cTn id="32" presetID="22" presetClass="entr" presetSubtype="2"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right)">
                                          <p:cBhvr>
                                            <p:cTn id="34" dur="1000"/>
                                            <p:tgtEl>
                                              <p:spTgt spid="10"/>
                                            </p:tgtEl>
                                          </p:cBhvr>
                                        </p:animEffect>
                                      </p:childTnLst>
                                    </p:cTn>
                                  </p:par>
                                </p:childTnLst>
                              </p:cTn>
                            </p:par>
                            <p:par>
                              <p:cTn id="35" fill="hold">
                                <p:stCondLst>
                                  <p:cond delay="3000"/>
                                </p:stCondLst>
                                <p:childTnLst>
                                  <p:par>
                                    <p:cTn id="36" presetID="10" presetClass="entr" presetSubtype="0" fill="hold"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1" presetClass="entr" presetSubtype="1" fill="hold"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heel(1)">
                                          <p:cBhvr>
                                            <p:cTn id="48" dur="1000"/>
                                            <p:tgtEl>
                                              <p:spTgt spid="41"/>
                                            </p:tgtEl>
                                          </p:cBhvr>
                                        </p:animEffect>
                                      </p:childTnLst>
                                    </p:cTn>
                                  </p:par>
                                </p:childTnLst>
                              </p:cTn>
                            </p:par>
                            <p:par>
                              <p:cTn id="49" fill="hold">
                                <p:stCondLst>
                                  <p:cond delay="2000"/>
                                </p:stCondLst>
                                <p:childTnLst>
                                  <p:par>
                                    <p:cTn id="50" presetID="22" presetClass="entr" presetSubtype="2"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right)">
                                          <p:cBhvr>
                                            <p:cTn id="52" dur="1000"/>
                                            <p:tgtEl>
                                              <p:spTgt spid="16"/>
                                            </p:tgtEl>
                                          </p:cBhvr>
                                        </p:animEffect>
                                      </p:childTnLst>
                                    </p:cTn>
                                  </p:par>
                                </p:childTnLst>
                              </p:cTn>
                            </p:par>
                            <p:par>
                              <p:cTn id="53" fill="hold">
                                <p:stCondLst>
                                  <p:cond delay="3000"/>
                                </p:stCondLst>
                                <p:childTnLst>
                                  <p:par>
                                    <p:cTn id="54" presetID="10" presetClass="entr" presetSubtype="0" fill="hold" nodeType="after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1" presetClass="entr" presetSubtype="1" fill="hold" nodeType="after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heel(1)">
                                          <p:cBhvr>
                                            <p:cTn id="66" dur="1000"/>
                                            <p:tgtEl>
                                              <p:spTgt spid="40"/>
                                            </p:tgtEl>
                                          </p:cBhvr>
                                        </p:animEffect>
                                      </p:childTnLst>
                                    </p:cTn>
                                  </p:par>
                                </p:childTnLst>
                              </p:cTn>
                            </p:par>
                            <p:par>
                              <p:cTn id="67" fill="hold">
                                <p:stCondLst>
                                  <p:cond delay="2000"/>
                                </p:stCondLst>
                                <p:childTnLst>
                                  <p:par>
                                    <p:cTn id="68" presetID="22" presetClass="entr" presetSubtype="2" fill="hold" grpId="0"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right)">
                                          <p:cBhvr>
                                            <p:cTn id="70" dur="1000"/>
                                            <p:tgtEl>
                                              <p:spTgt spid="22"/>
                                            </p:tgtEl>
                                          </p:cBhvr>
                                        </p:animEffect>
                                      </p:childTnLst>
                                    </p:cTn>
                                  </p:par>
                                </p:childTnLst>
                              </p:cTn>
                            </p:par>
                            <p:par>
                              <p:cTn id="71" fill="hold">
                                <p:stCondLst>
                                  <p:cond delay="3000"/>
                                </p:stCondLst>
                                <p:childTnLst>
                                  <p:par>
                                    <p:cTn id="72" presetID="10" presetClass="entr" presetSubtype="0" fill="hold" nodeType="after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500"/>
                                            <p:tgtEl>
                                              <p:spTgt spid="46"/>
                                            </p:tgtEl>
                                          </p:cBhvr>
                                        </p:animEffect>
                                      </p:childTnLst>
                                    </p:cTn>
                                  </p:par>
                                </p:childTnLst>
                              </p:cTn>
                            </p:par>
                            <p:par>
                              <p:cTn id="75" fill="hold">
                                <p:stCondLst>
                                  <p:cond delay="3500"/>
                                </p:stCondLst>
                                <p:childTnLst>
                                  <p:par>
                                    <p:cTn id="76" presetID="22" presetClass="entr" presetSubtype="2" fill="hold" grpId="0" nodeType="afterEffect">
                                      <p:stCondLst>
                                        <p:cond delay="0"/>
                                      </p:stCondLst>
                                      <p:childTnLst>
                                        <p:set>
                                          <p:cBhvr>
                                            <p:cTn id="77" dur="1" fill="hold">
                                              <p:stCondLst>
                                                <p:cond delay="0"/>
                                              </p:stCondLst>
                                            </p:cTn>
                                            <p:tgtEl>
                                              <p:spTgt spid="57"/>
                                            </p:tgtEl>
                                            <p:attrNameLst>
                                              <p:attrName>style.visibility</p:attrName>
                                            </p:attrNameLst>
                                          </p:cBhvr>
                                          <p:to>
                                            <p:strVal val="visible"/>
                                          </p:to>
                                        </p:set>
                                        <p:animEffect transition="in" filter="wipe(right)">
                                          <p:cBhvr>
                                            <p:cTn id="78" dur="1000"/>
                                            <p:tgtEl>
                                              <p:spTgt spid="57"/>
                                            </p:tgtEl>
                                          </p:cBhvr>
                                        </p:animEffect>
                                      </p:childTnLst>
                                    </p:cTn>
                                  </p:par>
                                </p:childTnLst>
                              </p:cTn>
                            </p:par>
                            <p:par>
                              <p:cTn id="79" fill="hold">
                                <p:stCondLst>
                                  <p:cond delay="4500"/>
                                </p:stCondLst>
                                <p:childTnLst>
                                  <p:par>
                                    <p:cTn id="80" presetID="22" presetClass="entr" presetSubtype="2" fill="hold" grpId="0" nodeType="after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wipe(right)">
                                          <p:cBhvr>
                                            <p:cTn id="82" dur="1000"/>
                                            <p:tgtEl>
                                              <p:spTgt spid="59"/>
                                            </p:tgtEl>
                                          </p:cBhvr>
                                        </p:animEffect>
                                      </p:childTnLst>
                                    </p:cTn>
                                  </p:par>
                                </p:childTnLst>
                              </p:cTn>
                            </p:par>
                            <p:par>
                              <p:cTn id="83" fill="hold">
                                <p:stCondLst>
                                  <p:cond delay="5500"/>
                                </p:stCondLst>
                                <p:childTnLst>
                                  <p:par>
                                    <p:cTn id="84" presetID="22" presetClass="entr" presetSubtype="2" fill="hold" grpId="0" nodeType="afterEffect">
                                      <p:stCondLst>
                                        <p:cond delay="0"/>
                                      </p:stCondLst>
                                      <p:childTnLst>
                                        <p:set>
                                          <p:cBhvr>
                                            <p:cTn id="85" dur="1" fill="hold">
                                              <p:stCondLst>
                                                <p:cond delay="0"/>
                                              </p:stCondLst>
                                            </p:cTn>
                                            <p:tgtEl>
                                              <p:spTgt spid="60"/>
                                            </p:tgtEl>
                                            <p:attrNameLst>
                                              <p:attrName>style.visibility</p:attrName>
                                            </p:attrNameLst>
                                          </p:cBhvr>
                                          <p:to>
                                            <p:strVal val="visible"/>
                                          </p:to>
                                        </p:set>
                                        <p:animEffect transition="in" filter="wipe(right)">
                                          <p:cBhvr>
                                            <p:cTn id="86" dur="1000"/>
                                            <p:tgtEl>
                                              <p:spTgt spid="60"/>
                                            </p:tgtEl>
                                          </p:cBhvr>
                                        </p:animEffect>
                                      </p:childTnLst>
                                    </p:cTn>
                                  </p:par>
                                </p:childTnLst>
                              </p:cTn>
                            </p:par>
                            <p:par>
                              <p:cTn id="87" fill="hold">
                                <p:stCondLst>
                                  <p:cond delay="6500"/>
                                </p:stCondLst>
                                <p:childTnLst>
                                  <p:par>
                                    <p:cTn id="88" presetID="22" presetClass="entr" presetSubtype="2" fill="hold" grpId="0" nodeType="afterEffect">
                                      <p:stCondLst>
                                        <p:cond delay="0"/>
                                      </p:stCondLst>
                                      <p:childTnLst>
                                        <p:set>
                                          <p:cBhvr>
                                            <p:cTn id="89" dur="1" fill="hold">
                                              <p:stCondLst>
                                                <p:cond delay="0"/>
                                              </p:stCondLst>
                                            </p:cTn>
                                            <p:tgtEl>
                                              <p:spTgt spid="62"/>
                                            </p:tgtEl>
                                            <p:attrNameLst>
                                              <p:attrName>style.visibility</p:attrName>
                                            </p:attrNameLst>
                                          </p:cBhvr>
                                          <p:to>
                                            <p:strVal val="visible"/>
                                          </p:to>
                                        </p:set>
                                        <p:animEffect transition="in" filter="wipe(right)">
                                          <p:cBhvr>
                                            <p:cTn id="90" dur="1000"/>
                                            <p:tgtEl>
                                              <p:spTgt spid="62"/>
                                            </p:tgtEl>
                                          </p:cBhvr>
                                        </p:animEffect>
                                      </p:childTnLst>
                                    </p:cTn>
                                  </p:par>
                                </p:childTnLst>
                              </p:cTn>
                            </p:par>
                            <p:par>
                              <p:cTn id="91" fill="hold">
                                <p:stCondLst>
                                  <p:cond delay="7500"/>
                                </p:stCondLst>
                                <p:childTnLst>
                                  <p:par>
                                    <p:cTn id="92" presetID="10" presetClass="entr" presetSubtype="0" fill="hold" nodeType="afterEffect">
                                      <p:stCondLst>
                                        <p:cond delay="0"/>
                                      </p:stCondLst>
                                      <p:childTnLst>
                                        <p:set>
                                          <p:cBhvr>
                                            <p:cTn id="93" dur="1" fill="hold">
                                              <p:stCondLst>
                                                <p:cond delay="0"/>
                                              </p:stCondLst>
                                            </p:cTn>
                                            <p:tgtEl>
                                              <p:spTgt spid="63"/>
                                            </p:tgtEl>
                                            <p:attrNameLst>
                                              <p:attrName>style.visibility</p:attrName>
                                            </p:attrNameLst>
                                          </p:cBhvr>
                                          <p:to>
                                            <p:strVal val="visible"/>
                                          </p:to>
                                        </p:set>
                                        <p:animEffect transition="in" filter="fade">
                                          <p:cBhvr>
                                            <p:cTn id="94" dur="500"/>
                                            <p:tgtEl>
                                              <p:spTgt spid="63"/>
                                            </p:tgtEl>
                                          </p:cBhvr>
                                        </p:animEffect>
                                      </p:childTnLst>
                                    </p:cTn>
                                  </p:par>
                                </p:childTnLst>
                              </p:cTn>
                            </p:par>
                            <p:par>
                              <p:cTn id="95" fill="hold">
                                <p:stCondLst>
                                  <p:cond delay="8000"/>
                                </p:stCondLst>
                                <p:childTnLst>
                                  <p:par>
                                    <p:cTn id="96" presetID="10" presetClass="entr" presetSubtype="0" fill="hold" nodeType="afterEffect">
                                      <p:stCondLst>
                                        <p:cond delay="0"/>
                                      </p:stCondLst>
                                      <p:childTnLst>
                                        <p:set>
                                          <p:cBhvr>
                                            <p:cTn id="97" dur="1" fill="hold">
                                              <p:stCondLst>
                                                <p:cond delay="0"/>
                                              </p:stCondLst>
                                            </p:cTn>
                                            <p:tgtEl>
                                              <p:spTgt spid="69"/>
                                            </p:tgtEl>
                                            <p:attrNameLst>
                                              <p:attrName>style.visibility</p:attrName>
                                            </p:attrNameLst>
                                          </p:cBhvr>
                                          <p:to>
                                            <p:strVal val="visible"/>
                                          </p:to>
                                        </p:set>
                                        <p:animEffect transition="in" filter="fade">
                                          <p:cBhvr>
                                            <p:cTn id="98" dur="500"/>
                                            <p:tgtEl>
                                              <p:spTgt spid="69"/>
                                            </p:tgtEl>
                                          </p:cBhvr>
                                        </p:animEffect>
                                      </p:childTnLst>
                                    </p:cTn>
                                  </p:par>
                                </p:childTnLst>
                              </p:cTn>
                            </p:par>
                            <p:par>
                              <p:cTn id="99" fill="hold">
                                <p:stCondLst>
                                  <p:cond delay="8500"/>
                                </p:stCondLst>
                                <p:childTnLst>
                                  <p:par>
                                    <p:cTn id="100" presetID="10" presetClass="entr" presetSubtype="0" fill="hold" nodeType="afterEffect">
                                      <p:stCondLst>
                                        <p:cond delay="0"/>
                                      </p:stCondLst>
                                      <p:childTnLst>
                                        <p:set>
                                          <p:cBhvr>
                                            <p:cTn id="101" dur="1" fill="hold">
                                              <p:stCondLst>
                                                <p:cond delay="0"/>
                                              </p:stCondLst>
                                            </p:cTn>
                                            <p:tgtEl>
                                              <p:spTgt spid="75"/>
                                            </p:tgtEl>
                                            <p:attrNameLst>
                                              <p:attrName>style.visibility</p:attrName>
                                            </p:attrNameLst>
                                          </p:cBhvr>
                                          <p:to>
                                            <p:strVal val="visible"/>
                                          </p:to>
                                        </p:set>
                                        <p:animEffect transition="in" filter="fade">
                                          <p:cBhvr>
                                            <p:cTn id="102" dur="500"/>
                                            <p:tgtEl>
                                              <p:spTgt spid="75"/>
                                            </p:tgtEl>
                                          </p:cBhvr>
                                        </p:animEffect>
                                      </p:childTnLst>
                                    </p:cTn>
                                  </p:par>
                                </p:childTnLst>
                              </p:cTn>
                            </p:par>
                            <p:par>
                              <p:cTn id="103" fill="hold">
                                <p:stCondLst>
                                  <p:cond delay="9000"/>
                                </p:stCondLst>
                                <p:childTnLst>
                                  <p:par>
                                    <p:cTn id="104" presetID="21" presetClass="entr" presetSubtype="1" fill="hold" nodeType="afterEffect">
                                      <p:stCondLst>
                                        <p:cond delay="0"/>
                                      </p:stCondLst>
                                      <p:childTnLst>
                                        <p:set>
                                          <p:cBhvr>
                                            <p:cTn id="105" dur="1" fill="hold">
                                              <p:stCondLst>
                                                <p:cond delay="0"/>
                                              </p:stCondLst>
                                            </p:cTn>
                                            <p:tgtEl>
                                              <p:spTgt spid="83"/>
                                            </p:tgtEl>
                                            <p:attrNameLst>
                                              <p:attrName>style.visibility</p:attrName>
                                            </p:attrNameLst>
                                          </p:cBhvr>
                                          <p:to>
                                            <p:strVal val="visible"/>
                                          </p:to>
                                        </p:set>
                                        <p:animEffect transition="in" filter="wheel(1)">
                                          <p:cBhvr>
                                            <p:cTn id="106" dur="1000"/>
                                            <p:tgtEl>
                                              <p:spTgt spid="83"/>
                                            </p:tgtEl>
                                          </p:cBhvr>
                                        </p:animEffect>
                                      </p:childTnLst>
                                    </p:cTn>
                                  </p:par>
                                </p:childTnLst>
                              </p:cTn>
                            </p:par>
                            <p:par>
                              <p:cTn id="107" fill="hold">
                                <p:stCondLst>
                                  <p:cond delay="10000"/>
                                </p:stCondLst>
                                <p:childTnLst>
                                  <p:par>
                                    <p:cTn id="108" presetID="21" presetClass="entr" presetSubtype="1" fill="hold" nodeType="afterEffect">
                                      <p:stCondLst>
                                        <p:cond delay="0"/>
                                      </p:stCondLst>
                                      <p:childTnLst>
                                        <p:set>
                                          <p:cBhvr>
                                            <p:cTn id="109" dur="1" fill="hold">
                                              <p:stCondLst>
                                                <p:cond delay="0"/>
                                              </p:stCondLst>
                                            </p:cTn>
                                            <p:tgtEl>
                                              <p:spTgt spid="86"/>
                                            </p:tgtEl>
                                            <p:attrNameLst>
                                              <p:attrName>style.visibility</p:attrName>
                                            </p:attrNameLst>
                                          </p:cBhvr>
                                          <p:to>
                                            <p:strVal val="visible"/>
                                          </p:to>
                                        </p:set>
                                        <p:animEffect transition="in" filter="wheel(1)">
                                          <p:cBhvr>
                                            <p:cTn id="110" dur="1000"/>
                                            <p:tgtEl>
                                              <p:spTgt spid="86"/>
                                            </p:tgtEl>
                                          </p:cBhvr>
                                        </p:animEffect>
                                      </p:childTnLst>
                                    </p:cTn>
                                  </p:par>
                                </p:childTnLst>
                              </p:cTn>
                            </p:par>
                            <p:par>
                              <p:cTn id="111" fill="hold">
                                <p:stCondLst>
                                  <p:cond delay="11000"/>
                                </p:stCondLst>
                                <p:childTnLst>
                                  <p:par>
                                    <p:cTn id="112" presetID="21" presetClass="entr" presetSubtype="1" fill="hold" nodeType="afterEffect">
                                      <p:stCondLst>
                                        <p:cond delay="0"/>
                                      </p:stCondLst>
                                      <p:childTnLst>
                                        <p:set>
                                          <p:cBhvr>
                                            <p:cTn id="113" dur="1" fill="hold">
                                              <p:stCondLst>
                                                <p:cond delay="0"/>
                                              </p:stCondLst>
                                            </p:cTn>
                                            <p:tgtEl>
                                              <p:spTgt spid="89"/>
                                            </p:tgtEl>
                                            <p:attrNameLst>
                                              <p:attrName>style.visibility</p:attrName>
                                            </p:attrNameLst>
                                          </p:cBhvr>
                                          <p:to>
                                            <p:strVal val="visible"/>
                                          </p:to>
                                        </p:set>
                                        <p:animEffect transition="in" filter="wheel(1)">
                                          <p:cBhvr>
                                            <p:cTn id="114" dur="1000"/>
                                            <p:tgtEl>
                                              <p:spTgt spid="89"/>
                                            </p:tgtEl>
                                          </p:cBhvr>
                                        </p:animEffect>
                                      </p:childTnLst>
                                    </p:cTn>
                                  </p:par>
                                </p:childTnLst>
                              </p:cTn>
                            </p:par>
                            <p:par>
                              <p:cTn id="115" fill="hold">
                                <p:stCondLst>
                                  <p:cond delay="12000"/>
                                </p:stCondLst>
                                <p:childTnLst>
                                  <p:par>
                                    <p:cTn id="116" presetID="21" presetClass="entr" presetSubtype="1" fill="hold" nodeType="afterEffect">
                                      <p:stCondLst>
                                        <p:cond delay="0"/>
                                      </p:stCondLst>
                                      <p:childTnLst>
                                        <p:set>
                                          <p:cBhvr>
                                            <p:cTn id="117" dur="1" fill="hold">
                                              <p:stCondLst>
                                                <p:cond delay="0"/>
                                              </p:stCondLst>
                                            </p:cTn>
                                            <p:tgtEl>
                                              <p:spTgt spid="95"/>
                                            </p:tgtEl>
                                            <p:attrNameLst>
                                              <p:attrName>style.visibility</p:attrName>
                                            </p:attrNameLst>
                                          </p:cBhvr>
                                          <p:to>
                                            <p:strVal val="visible"/>
                                          </p:to>
                                        </p:set>
                                        <p:animEffect transition="in" filter="wheel(1)">
                                          <p:cBhvr>
                                            <p:cTn id="118" dur="1000"/>
                                            <p:tgtEl>
                                              <p:spTgt spid="95"/>
                                            </p:tgtEl>
                                          </p:cBhvr>
                                        </p:animEffect>
                                      </p:childTnLst>
                                    </p:cTn>
                                  </p:par>
                                </p:childTnLst>
                              </p:cTn>
                            </p:par>
                            <p:par>
                              <p:cTn id="119" fill="hold">
                                <p:stCondLst>
                                  <p:cond delay="13000"/>
                                </p:stCondLst>
                                <p:childTnLst>
                                  <p:par>
                                    <p:cTn id="120" presetID="21" presetClass="entr" presetSubtype="1" fill="hold" nodeType="afterEffect">
                                      <p:stCondLst>
                                        <p:cond delay="0"/>
                                      </p:stCondLst>
                                      <p:childTnLst>
                                        <p:set>
                                          <p:cBhvr>
                                            <p:cTn id="121" dur="1" fill="hold">
                                              <p:stCondLst>
                                                <p:cond delay="0"/>
                                              </p:stCondLst>
                                            </p:cTn>
                                            <p:tgtEl>
                                              <p:spTgt spid="99"/>
                                            </p:tgtEl>
                                            <p:attrNameLst>
                                              <p:attrName>style.visibility</p:attrName>
                                            </p:attrNameLst>
                                          </p:cBhvr>
                                          <p:to>
                                            <p:strVal val="visible"/>
                                          </p:to>
                                        </p:set>
                                        <p:animEffect transition="in" filter="wheel(1)">
                                          <p:cBhvr>
                                            <p:cTn id="122" dur="1000"/>
                                            <p:tgtEl>
                                              <p:spTgt spid="99"/>
                                            </p:tgtEl>
                                          </p:cBhvr>
                                        </p:animEffect>
                                      </p:childTnLst>
                                    </p:cTn>
                                  </p:par>
                                </p:childTnLst>
                              </p:cTn>
                            </p:par>
                            <p:par>
                              <p:cTn id="123" fill="hold">
                                <p:stCondLst>
                                  <p:cond delay="14000"/>
                                </p:stCondLst>
                                <p:childTnLst>
                                  <p:par>
                                    <p:cTn id="124" presetID="10" presetClass="entr" presetSubtype="0" fill="hold" nodeType="afterEffect">
                                      <p:stCondLst>
                                        <p:cond delay="0"/>
                                      </p:stCondLst>
                                      <p:childTnLst>
                                        <p:set>
                                          <p:cBhvr>
                                            <p:cTn id="125" dur="1" fill="hold">
                                              <p:stCondLst>
                                                <p:cond delay="0"/>
                                              </p:stCondLst>
                                            </p:cTn>
                                            <p:tgtEl>
                                              <p:spTgt spid="102"/>
                                            </p:tgtEl>
                                            <p:attrNameLst>
                                              <p:attrName>style.visibility</p:attrName>
                                            </p:attrNameLst>
                                          </p:cBhvr>
                                          <p:to>
                                            <p:strVal val="visible"/>
                                          </p:to>
                                        </p:set>
                                        <p:animEffect transition="in" filter="fade">
                                          <p:cBhvr>
                                            <p:cTn id="126"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7" fill="hold" display="0">
                      <p:stCondLst>
                        <p:cond delay="indefinite"/>
                      </p:stCondLst>
                      <p:endCondLst>
                        <p:cond evt="onStopAudio" delay="0">
                          <p:tgtEl>
                            <p:sldTgt/>
                          </p:tgtEl>
                        </p:cond>
                      </p:endCondLst>
                    </p:cTn>
                    <p:tgtEl>
                      <p:spTgt spid="33"/>
                    </p:tgtEl>
                  </p:cMediaNode>
                </p:audio>
              </p:childTnLst>
            </p:cTn>
          </p:par>
        </p:tnLst>
        <p:bldLst>
          <p:bldP spid="4" grpId="0" animBg="1"/>
          <p:bldP spid="10" grpId="0" animBg="1"/>
          <p:bldP spid="16" grpId="0" animBg="1"/>
          <p:bldP spid="22" grpId="0" animBg="1"/>
          <p:bldP spid="57" grpId="0" animBg="1"/>
          <p:bldP spid="59" grpId="0" animBg="1"/>
          <p:bldP spid="60" grpId="0" animBg="1"/>
          <p:bldP spid="6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4" name="Google Shape;554;p43"/>
          <p:cNvSpPr txBox="1">
            <a:spLocks noGrp="1"/>
          </p:cNvSpPr>
          <p:nvPr>
            <p:ph type="sldNum" sz="quarter" idx="12"/>
          </p:nvPr>
        </p:nvSpPr>
        <p:spPr>
          <a:xfrm>
            <a:off x="5782800" y="6335500"/>
            <a:ext cx="626400" cy="522000"/>
          </a:xfrm>
          <a:prstGeom prst="rect">
            <a:avLst/>
          </a:prstGeom>
        </p:spPr>
        <p:txBody>
          <a:bodyPr spcFirstLastPara="1" vert="horz" wrap="square" lIns="121900" tIns="121900" rIns="121900" bIns="121900" rtlCol="0" anchor="t" anchorCtr="0">
            <a:noAutofit/>
          </a:bodyPr>
          <a:lstStyle/>
          <a:p>
            <a:pPr algn="ctr"/>
            <a:fld id="{00000000-1234-1234-1234-123412341234}" type="slidenum">
              <a:rPr lang="en"/>
              <a:pPr algn="ctr"/>
              <a:t>8</a:t>
            </a:fld>
            <a:endParaRPr/>
          </a:p>
        </p:txBody>
      </p:sp>
      <p:sp>
        <p:nvSpPr>
          <p:cNvPr id="553" name="Google Shape;553;p43"/>
          <p:cNvSpPr txBox="1">
            <a:spLocks noGrp="1"/>
          </p:cNvSpPr>
          <p:nvPr>
            <p:ph type="title" idx="4294967295"/>
          </p:nvPr>
        </p:nvSpPr>
        <p:spPr>
          <a:xfrm>
            <a:off x="0" y="0"/>
            <a:ext cx="11493500" cy="420688"/>
          </a:xfrm>
          <a:prstGeom prst="rect">
            <a:avLst/>
          </a:prstGeom>
        </p:spPr>
        <p:txBody>
          <a:bodyPr spcFirstLastPara="1" vert="horz" wrap="square" lIns="121900" tIns="121900" rIns="121900" bIns="121900" rtlCol="0" anchor="ctr" anchorCtr="0">
            <a:noAutofit/>
          </a:bodyPr>
          <a:lstStyle/>
          <a:p>
            <a:pPr algn="ctr">
              <a:spcBef>
                <a:spcPts val="0"/>
              </a:spcBef>
            </a:pPr>
            <a:r>
              <a:rPr lang="ar-DZ" sz="2400" b="1" dirty="0" smtClean="0">
                <a:latin typeface="Arial" panose="020B0604020202020204" pitchFamily="34" charset="0"/>
                <a:cs typeface="Arial" panose="020B0604020202020204" pitchFamily="34" charset="0"/>
              </a:rPr>
              <a:t>معيار 15 الجعالة</a:t>
            </a:r>
            <a:endParaRPr sz="2400" b="1" dirty="0">
              <a:latin typeface="Arial" panose="020B0604020202020204" pitchFamily="34" charset="0"/>
              <a:cs typeface="Arial" panose="020B0604020202020204" pitchFamily="34" charset="0"/>
            </a:endParaRPr>
          </a:p>
        </p:txBody>
      </p:sp>
      <p:sp>
        <p:nvSpPr>
          <p:cNvPr id="555" name="Google Shape;555;p43"/>
          <p:cNvSpPr txBox="1"/>
          <p:nvPr/>
        </p:nvSpPr>
        <p:spPr>
          <a:xfrm>
            <a:off x="2837420" y="517116"/>
            <a:ext cx="2084286" cy="2175084"/>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121900" tIns="121900" rIns="121900" bIns="121900" anchor="t" anchorCtr="0">
            <a:noAutofit/>
          </a:bodyPr>
          <a:lstStyle/>
          <a:p>
            <a:pPr algn="just" rtl="1"/>
            <a:r>
              <a:rPr lang="ar-DZ" sz="1400" b="1" u="sng" dirty="0">
                <a:solidFill>
                  <a:schemeClr val="accent1"/>
                </a:solidFill>
                <a:latin typeface="Arial" panose="020B0604020202020204" pitchFamily="34" charset="0"/>
                <a:cs typeface="Arial" panose="020B0604020202020204" pitchFamily="34" charset="0"/>
              </a:rPr>
              <a:t>تطبيقات الجعالة </a:t>
            </a:r>
            <a:r>
              <a:rPr lang="ar-DZ" sz="1400" b="1" u="sng" dirty="0" smtClean="0">
                <a:solidFill>
                  <a:schemeClr val="accent1"/>
                </a:solidFill>
                <a:latin typeface="Arial" panose="020B0604020202020204" pitchFamily="34" charset="0"/>
                <a:cs typeface="Arial" panose="020B0604020202020204" pitchFamily="34" charset="0"/>
              </a:rPr>
              <a:t>:</a:t>
            </a:r>
          </a:p>
          <a:p>
            <a:pPr algn="just" rtl="1"/>
            <a:r>
              <a:rPr lang="ar-DZ" sz="1400" b="1" dirty="0" smtClean="0">
                <a:solidFill>
                  <a:schemeClr val="accent1"/>
                </a:solidFill>
                <a:latin typeface="Arial" panose="020B0604020202020204" pitchFamily="34" charset="0"/>
                <a:cs typeface="Arial" panose="020B0604020202020204" pitchFamily="34" charset="0"/>
              </a:rPr>
              <a:t>--</a:t>
            </a:r>
            <a:r>
              <a:rPr lang="ar-DZ" sz="1400" b="1" dirty="0" smtClean="0">
                <a:latin typeface="Arial" panose="020B0604020202020204" pitchFamily="34" charset="0"/>
                <a:cs typeface="Arial" panose="020B0604020202020204" pitchFamily="34" charset="0"/>
              </a:rPr>
              <a:t>التنقيب </a:t>
            </a:r>
            <a:r>
              <a:rPr lang="ar-DZ" sz="1400" b="1" dirty="0">
                <a:latin typeface="Arial" panose="020B0604020202020204" pitchFamily="34" charset="0"/>
                <a:cs typeface="Arial" panose="020B0604020202020204" pitchFamily="34" charset="0"/>
              </a:rPr>
              <a:t>عن المعادن </a:t>
            </a:r>
            <a:r>
              <a:rPr lang="ar-DZ" sz="1400" b="1" dirty="0" smtClean="0">
                <a:latin typeface="Arial" panose="020B0604020202020204" pitchFamily="34" charset="0"/>
                <a:cs typeface="Arial" panose="020B0604020202020204" pitchFamily="34" charset="0"/>
              </a:rPr>
              <a:t>أو استخراج </a:t>
            </a:r>
            <a:r>
              <a:rPr lang="ar-DZ" sz="1400" b="1" dirty="0">
                <a:latin typeface="Arial" panose="020B0604020202020204" pitchFamily="34" charset="0"/>
                <a:cs typeface="Arial" panose="020B0604020202020204" pitchFamily="34" charset="0"/>
              </a:rPr>
              <a:t>المياه </a:t>
            </a:r>
            <a:r>
              <a:rPr lang="ar-DZ" sz="1400" b="1" dirty="0" smtClean="0">
                <a:latin typeface="Arial" panose="020B0604020202020204" pitchFamily="34" charset="0"/>
                <a:cs typeface="Arial" panose="020B0604020202020204" pitchFamily="34" charset="0"/>
              </a:rPr>
              <a:t>,</a:t>
            </a:r>
          </a:p>
          <a:p>
            <a:pPr algn="just" rtl="1"/>
            <a:r>
              <a:rPr lang="ar-DZ" sz="1400" b="1" dirty="0" smtClean="0">
                <a:latin typeface="Arial" panose="020B0604020202020204" pitchFamily="34" charset="0"/>
                <a:cs typeface="Arial" panose="020B0604020202020204" pitchFamily="34" charset="0"/>
              </a:rPr>
              <a:t>-</a:t>
            </a:r>
            <a:r>
              <a:rPr lang="ar-DZ" sz="1400" b="1" dirty="0">
                <a:latin typeface="Arial" panose="020B0604020202020204" pitchFamily="34" charset="0"/>
                <a:cs typeface="Arial" panose="020B0604020202020204" pitchFamily="34" charset="0"/>
              </a:rPr>
              <a:t>تحصيل الديون</a:t>
            </a:r>
            <a:r>
              <a:rPr lang="ar-DZ" sz="1400" dirty="0">
                <a:latin typeface="Arial" panose="020B0604020202020204" pitchFamily="34" charset="0"/>
                <a:cs typeface="Arial" panose="020B0604020202020204" pitchFamily="34" charset="0"/>
              </a:rPr>
              <a:t> </a:t>
            </a:r>
            <a:r>
              <a:rPr lang="ar-DZ" sz="1400" dirty="0" smtClean="0">
                <a:latin typeface="Arial" panose="020B0604020202020204" pitchFamily="34" charset="0"/>
                <a:cs typeface="Arial" panose="020B0604020202020204" pitchFamily="34" charset="0"/>
              </a:rPr>
              <a:t>,</a:t>
            </a:r>
          </a:p>
          <a:p>
            <a:pPr algn="just" rtl="1"/>
            <a:r>
              <a:rPr lang="ar-DZ" sz="1400" dirty="0" smtClean="0">
                <a:latin typeface="Arial" panose="020B0604020202020204" pitchFamily="34" charset="0"/>
                <a:cs typeface="Arial" panose="020B0604020202020204" pitchFamily="34" charset="0"/>
              </a:rPr>
              <a:t>-</a:t>
            </a:r>
            <a:r>
              <a:rPr lang="ar-DZ" sz="1400" b="1" dirty="0">
                <a:latin typeface="Arial" panose="020B0604020202020204" pitchFamily="34" charset="0"/>
                <a:cs typeface="Arial" panose="020B0604020202020204" pitchFamily="34" charset="0"/>
              </a:rPr>
              <a:t>الحصول على تسهيلات تمويلية مشروعة</a:t>
            </a:r>
            <a:r>
              <a:rPr lang="ar-DZ" sz="1400" dirty="0">
                <a:latin typeface="Arial" panose="020B0604020202020204" pitchFamily="34" charset="0"/>
                <a:cs typeface="Arial" panose="020B0604020202020204" pitchFamily="34" charset="0"/>
              </a:rPr>
              <a:t> </a:t>
            </a:r>
            <a:r>
              <a:rPr lang="ar-DZ" sz="1400" dirty="0" smtClean="0">
                <a:latin typeface="Arial" panose="020B0604020202020204" pitchFamily="34" charset="0"/>
                <a:cs typeface="Arial" panose="020B0604020202020204" pitchFamily="34" charset="0"/>
              </a:rPr>
              <a:t>,</a:t>
            </a:r>
          </a:p>
          <a:p>
            <a:pPr algn="r" rtl="1"/>
            <a:r>
              <a:rPr lang="ar-DZ" sz="1400" dirty="0" smtClean="0">
                <a:latin typeface="Arial" panose="020B0604020202020204" pitchFamily="34" charset="0"/>
                <a:cs typeface="Arial" panose="020B0604020202020204" pitchFamily="34" charset="0"/>
              </a:rPr>
              <a:t>-</a:t>
            </a:r>
            <a:r>
              <a:rPr lang="ar-DZ" sz="1400" b="1" dirty="0">
                <a:latin typeface="Arial" panose="020B0604020202020204" pitchFamily="34" charset="0"/>
                <a:cs typeface="Arial" panose="020B0604020202020204" pitchFamily="34" charset="0"/>
              </a:rPr>
              <a:t>السمسرة</a:t>
            </a:r>
            <a:r>
              <a:rPr lang="ar-DZ" sz="1400" dirty="0">
                <a:latin typeface="Arial" panose="020B0604020202020204" pitchFamily="34" charset="0"/>
                <a:cs typeface="Arial" panose="020B0604020202020204" pitchFamily="34" charset="0"/>
              </a:rPr>
              <a:t> </a:t>
            </a:r>
            <a:br>
              <a:rPr lang="ar-DZ" sz="1400" dirty="0">
                <a:latin typeface="Arial" panose="020B0604020202020204" pitchFamily="34" charset="0"/>
                <a:cs typeface="Arial" panose="020B0604020202020204" pitchFamily="34" charset="0"/>
              </a:rPr>
            </a:br>
            <a:r>
              <a:rPr lang="ar-DZ" sz="1400" dirty="0" smtClean="0">
                <a:latin typeface="Arial" panose="020B0604020202020204" pitchFamily="34" charset="0"/>
                <a:cs typeface="Arial" panose="020B0604020202020204" pitchFamily="34" charset="0"/>
              </a:rPr>
              <a:t>-</a:t>
            </a:r>
            <a:r>
              <a:rPr lang="ar-DZ" sz="1400" b="1" dirty="0">
                <a:latin typeface="Arial" panose="020B0604020202020204" pitchFamily="34" charset="0"/>
                <a:cs typeface="Arial" panose="020B0604020202020204" pitchFamily="34" charset="0"/>
              </a:rPr>
              <a:t>تحقيق الاكتشافات والاختراعات والتصاميم</a:t>
            </a:r>
            <a:r>
              <a:rPr lang="ar-DZ" sz="1400" dirty="0">
                <a:latin typeface="Arial" panose="020B0604020202020204" pitchFamily="34" charset="0"/>
                <a:cs typeface="Arial" panose="020B0604020202020204" pitchFamily="34" charset="0"/>
              </a:rPr>
              <a:t> </a:t>
            </a:r>
            <a:br>
              <a:rPr lang="ar-DZ" sz="1400" dirty="0">
                <a:latin typeface="Arial" panose="020B0604020202020204" pitchFamily="34" charset="0"/>
                <a:cs typeface="Arial" panose="020B0604020202020204" pitchFamily="34" charset="0"/>
              </a:rPr>
            </a:br>
            <a:r>
              <a:rPr lang="ar-DZ" sz="1200" dirty="0">
                <a:latin typeface="Arial" panose="020B0604020202020204" pitchFamily="34" charset="0"/>
                <a:cs typeface="Arial" panose="020B0604020202020204" pitchFamily="34" charset="0"/>
              </a:rPr>
              <a:t/>
            </a:r>
            <a:br>
              <a:rPr lang="ar-DZ" sz="1200" dirty="0">
                <a:latin typeface="Arial" panose="020B0604020202020204" pitchFamily="34" charset="0"/>
                <a:cs typeface="Arial" panose="020B0604020202020204" pitchFamily="34" charset="0"/>
              </a:rPr>
            </a:br>
            <a:r>
              <a:rPr lang="ar-DZ" sz="1200" dirty="0">
                <a:latin typeface="Arial" panose="020B0604020202020204" pitchFamily="34" charset="0"/>
                <a:cs typeface="Arial" panose="020B0604020202020204" pitchFamily="34" charset="0"/>
              </a:rPr>
              <a:t/>
            </a:r>
            <a:br>
              <a:rPr lang="ar-DZ" sz="1200" dirty="0">
                <a:latin typeface="Arial" panose="020B0604020202020204" pitchFamily="34" charset="0"/>
                <a:cs typeface="Arial" panose="020B0604020202020204" pitchFamily="34" charset="0"/>
              </a:rPr>
            </a:b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r>
              <a:rPr lang="ar-DZ" sz="1200" b="1" u="sng" dirty="0">
                <a:solidFill>
                  <a:schemeClr val="accent1"/>
                </a:solidFill>
                <a:latin typeface="Arial" panose="020B0604020202020204" pitchFamily="34" charset="0"/>
                <a:cs typeface="Arial" panose="020B0604020202020204" pitchFamily="34" charset="0"/>
              </a:rPr>
              <a:t/>
            </a:r>
            <a:br>
              <a:rPr lang="ar-DZ" sz="1200" b="1" u="sng" dirty="0">
                <a:solidFill>
                  <a:schemeClr val="accent1"/>
                </a:solidFill>
                <a:latin typeface="Arial" panose="020B0604020202020204" pitchFamily="34" charset="0"/>
                <a:cs typeface="Arial" panose="020B0604020202020204" pitchFamily="34" charset="0"/>
              </a:rPr>
            </a:br>
            <a:endParaRPr sz="1200" b="1" u="sng" dirty="0">
              <a:solidFill>
                <a:schemeClr val="accent1"/>
              </a:solidFill>
              <a:latin typeface="Arial" panose="020B0604020202020204" pitchFamily="34" charset="0"/>
              <a:ea typeface="Varela Round"/>
              <a:cs typeface="Arial" panose="020B0604020202020204" pitchFamily="34" charset="0"/>
              <a:sym typeface="Varela Round"/>
            </a:endParaRPr>
          </a:p>
        </p:txBody>
      </p:sp>
      <p:sp>
        <p:nvSpPr>
          <p:cNvPr id="556" name="Google Shape;556;p43"/>
          <p:cNvSpPr txBox="1"/>
          <p:nvPr/>
        </p:nvSpPr>
        <p:spPr>
          <a:xfrm>
            <a:off x="2837420" y="2692514"/>
            <a:ext cx="2084286" cy="2105027"/>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121900" tIns="121900" rIns="121900" bIns="121900" anchor="t" anchorCtr="0">
            <a:noAutofit/>
          </a:bodyPr>
          <a:lstStyle/>
          <a:p>
            <a:pPr algn="r" rtl="1"/>
            <a:r>
              <a:rPr lang="ar-DZ" sz="1400" b="1" u="sng" dirty="0">
                <a:solidFill>
                  <a:schemeClr val="accent1"/>
                </a:solidFill>
                <a:latin typeface="Arial" panose="020B0604020202020204" pitchFamily="34" charset="0"/>
                <a:cs typeface="Arial" panose="020B0604020202020204" pitchFamily="34" charset="0"/>
              </a:rPr>
              <a:t>تاريخ إصدار </a:t>
            </a:r>
            <a:r>
              <a:rPr lang="ar-DZ" sz="1400" b="1" u="sng" dirty="0" smtClean="0">
                <a:solidFill>
                  <a:schemeClr val="accent1"/>
                </a:solidFill>
                <a:latin typeface="Arial" panose="020B0604020202020204" pitchFamily="34" charset="0"/>
                <a:cs typeface="Arial" panose="020B0604020202020204" pitchFamily="34" charset="0"/>
              </a:rPr>
              <a:t>المعيار:</a:t>
            </a:r>
          </a:p>
          <a:p>
            <a:pPr algn="r" rtl="1"/>
            <a:endParaRPr lang="ar-DZ" sz="1400" u="sng" dirty="0" smtClean="0">
              <a:solidFill>
                <a:schemeClr val="accent1"/>
              </a:solidFill>
              <a:latin typeface="Arial" panose="020B0604020202020204" pitchFamily="34" charset="0"/>
              <a:cs typeface="Arial" panose="020B0604020202020204" pitchFamily="34" charset="0"/>
            </a:endParaRPr>
          </a:p>
          <a:p>
            <a:pPr algn="r" rtl="1"/>
            <a:r>
              <a:rPr lang="ar-DZ" sz="1400" b="1" dirty="0">
                <a:latin typeface="Arial" panose="020B0604020202020204" pitchFamily="34" charset="0"/>
                <a:cs typeface="Arial" panose="020B0604020202020204" pitchFamily="34" charset="0"/>
              </a:rPr>
              <a:t>صــدر هذا المعيــار بتاريخ </a:t>
            </a:r>
            <a:br>
              <a:rPr lang="ar-DZ" sz="1400" b="1" dirty="0">
                <a:latin typeface="Arial" panose="020B0604020202020204" pitchFamily="34" charset="0"/>
                <a:cs typeface="Arial" panose="020B0604020202020204" pitchFamily="34" charset="0"/>
              </a:rPr>
            </a:br>
            <a:r>
              <a:rPr lang="ar-DZ" sz="1400" b="1" dirty="0" smtClean="0">
                <a:latin typeface="Arial" panose="020B0604020202020204" pitchFamily="34" charset="0"/>
                <a:cs typeface="Arial" panose="020B0604020202020204" pitchFamily="34" charset="0"/>
              </a:rPr>
              <a:t>8 ماي 2003</a:t>
            </a:r>
            <a:r>
              <a:rPr lang="ar-DZ" sz="1400" b="1" u="sng" dirty="0" smtClean="0">
                <a:solidFill>
                  <a:schemeClr val="accent1"/>
                </a:solidFill>
                <a:latin typeface="Arial" panose="020B0604020202020204" pitchFamily="34" charset="0"/>
                <a:cs typeface="Arial" panose="020B0604020202020204" pitchFamily="34" charset="0"/>
              </a:rPr>
              <a:t> </a:t>
            </a:r>
            <a:r>
              <a:rPr lang="ar-DZ" sz="1400" b="1" u="sng" dirty="0">
                <a:solidFill>
                  <a:schemeClr val="accent1"/>
                </a:solidFill>
                <a:latin typeface="Arial" panose="020B0604020202020204" pitchFamily="34" charset="0"/>
                <a:cs typeface="Arial" panose="020B0604020202020204" pitchFamily="34" charset="0"/>
              </a:rPr>
              <a:t/>
            </a:r>
            <a:br>
              <a:rPr lang="ar-DZ" sz="1400" b="1" u="sng" dirty="0">
                <a:solidFill>
                  <a:schemeClr val="accent1"/>
                </a:solidFill>
                <a:latin typeface="Arial" panose="020B0604020202020204" pitchFamily="34" charset="0"/>
                <a:cs typeface="Arial" panose="020B0604020202020204" pitchFamily="34" charset="0"/>
              </a:rPr>
            </a:br>
            <a:endParaRPr sz="1400" b="1" u="sng" dirty="0">
              <a:solidFill>
                <a:schemeClr val="accent1"/>
              </a:solidFill>
              <a:latin typeface="Arial" panose="020B0604020202020204" pitchFamily="34" charset="0"/>
              <a:ea typeface="Varela Round"/>
              <a:cs typeface="Arial" panose="020B0604020202020204" pitchFamily="34" charset="0"/>
              <a:sym typeface="Varela Round"/>
            </a:endParaRPr>
          </a:p>
        </p:txBody>
      </p:sp>
      <p:sp>
        <p:nvSpPr>
          <p:cNvPr id="557" name="Google Shape;557;p43"/>
          <p:cNvSpPr txBox="1"/>
          <p:nvPr/>
        </p:nvSpPr>
        <p:spPr>
          <a:xfrm>
            <a:off x="4921706" y="517405"/>
            <a:ext cx="2260501" cy="4280136"/>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121900" tIns="121900" rIns="121900" bIns="121900" anchor="t" anchorCtr="0">
            <a:noAutofit/>
          </a:bodyPr>
          <a:lstStyle/>
          <a:p>
            <a:pPr algn="just" rtl="1"/>
            <a:r>
              <a:rPr lang="ar-DZ" sz="1400" b="1" u="sng" dirty="0">
                <a:solidFill>
                  <a:schemeClr val="accent1"/>
                </a:solidFill>
                <a:latin typeface="Arial" panose="020B0604020202020204" pitchFamily="34" charset="0"/>
                <a:cs typeface="Arial" panose="020B0604020202020204" pitchFamily="34" charset="0"/>
              </a:rPr>
              <a:t>فسخ الجعالة</a:t>
            </a:r>
            <a:r>
              <a:rPr lang="ar-DZ" sz="1400" b="1" u="sng" dirty="0" smtClean="0">
                <a:solidFill>
                  <a:schemeClr val="accent1"/>
                </a:solidFill>
                <a:latin typeface="Arial" panose="020B0604020202020204" pitchFamily="34" charset="0"/>
                <a:cs typeface="Arial" panose="020B0604020202020204" pitchFamily="34" charset="0"/>
              </a:rPr>
              <a:t>:</a:t>
            </a:r>
            <a:r>
              <a:rPr lang="ar-DZ" sz="1200" b="1" dirty="0">
                <a:latin typeface="Arial" panose="020B0604020202020204" pitchFamily="34" charset="0"/>
                <a:cs typeface="Arial" panose="020B0604020202020204" pitchFamily="34" charset="0"/>
              </a:rPr>
              <a:t> </a:t>
            </a:r>
            <a:endParaRPr lang="ar-DZ" sz="1200" b="1" dirty="0" smtClean="0">
              <a:latin typeface="Arial" panose="020B0604020202020204" pitchFamily="34" charset="0"/>
              <a:cs typeface="Arial" panose="020B0604020202020204" pitchFamily="34" charset="0"/>
            </a:endParaRPr>
          </a:p>
          <a:p>
            <a:pPr algn="just" rtl="1"/>
            <a:r>
              <a:rPr lang="ar-DZ" sz="1200" b="1" dirty="0" smtClean="0">
                <a:latin typeface="Arial" panose="020B0604020202020204" pitchFamily="34" charset="0"/>
                <a:cs typeface="Arial" panose="020B0604020202020204" pitchFamily="34" charset="0"/>
              </a:rPr>
              <a:t>- إذا </a:t>
            </a:r>
            <a:r>
              <a:rPr lang="ar-DZ" sz="1200" b="1" dirty="0">
                <a:latin typeface="Arial" panose="020B0604020202020204" pitchFamily="34" charset="0"/>
                <a:cs typeface="Arial" panose="020B0604020202020204" pitchFamily="34" charset="0"/>
              </a:rPr>
              <a:t>فســخ الجاعل أو العامل العقد قبل الشــروع في العمل فلا </a:t>
            </a:r>
            <a:r>
              <a:rPr lang="ar-DZ" sz="1200" b="1" dirty="0" smtClean="0">
                <a:latin typeface="Arial" panose="020B0604020202020204" pitchFamily="34" charset="0"/>
                <a:cs typeface="Arial" panose="020B0604020202020204" pitchFamily="34" charset="0"/>
              </a:rPr>
              <a:t>شــيء للعامل</a:t>
            </a:r>
            <a:r>
              <a:rPr lang="ar-DZ" sz="1200" b="1" dirty="0">
                <a:latin typeface="Arial" panose="020B0604020202020204" pitchFamily="34" charset="0"/>
                <a:cs typeface="Arial" panose="020B0604020202020204" pitchFamily="34" charset="0"/>
              </a:rPr>
              <a:t>.</a:t>
            </a:r>
            <a:br>
              <a:rPr lang="ar-DZ" sz="1200" b="1" dirty="0">
                <a:latin typeface="Arial" panose="020B0604020202020204" pitchFamily="34" charset="0"/>
                <a:cs typeface="Arial" panose="020B0604020202020204" pitchFamily="34" charset="0"/>
              </a:rPr>
            </a:br>
            <a:r>
              <a:rPr lang="ar-DZ" sz="1200" b="1" dirty="0" smtClean="0">
                <a:latin typeface="Arial" panose="020B0604020202020204" pitchFamily="34" charset="0"/>
                <a:cs typeface="Arial" panose="020B0604020202020204" pitchFamily="34" charset="0"/>
              </a:rPr>
              <a:t>-إذا </a:t>
            </a:r>
            <a:r>
              <a:rPr lang="ar-DZ" sz="1200" b="1" dirty="0">
                <a:latin typeface="Arial" panose="020B0604020202020204" pitchFamily="34" charset="0"/>
                <a:cs typeface="Arial" panose="020B0604020202020204" pitchFamily="34" charset="0"/>
              </a:rPr>
              <a:t>منع الجاعل العامل من العمل بعد شــروعه فيه التزم الجاعل </a:t>
            </a:r>
            <a:r>
              <a:rPr lang="ar-DZ" sz="1200" b="1" dirty="0" smtClean="0">
                <a:latin typeface="Arial" panose="020B0604020202020204" pitchFamily="34" charset="0"/>
                <a:cs typeface="Arial" panose="020B0604020202020204" pitchFamily="34" charset="0"/>
              </a:rPr>
              <a:t>بأجرة المثل</a:t>
            </a:r>
            <a:r>
              <a:rPr lang="ar-DZ" sz="1200" b="1" dirty="0">
                <a:latin typeface="Arial" panose="020B0604020202020204" pitchFamily="34" charset="0"/>
                <a:cs typeface="Arial" panose="020B0604020202020204" pitchFamily="34" charset="0"/>
              </a:rPr>
              <a:t>.</a:t>
            </a:r>
            <a:br>
              <a:rPr lang="ar-DZ" sz="1200" b="1" dirty="0">
                <a:latin typeface="Arial" panose="020B0604020202020204" pitchFamily="34" charset="0"/>
                <a:cs typeface="Arial" panose="020B0604020202020204" pitchFamily="34" charset="0"/>
              </a:rPr>
            </a:br>
            <a:r>
              <a:rPr lang="ar-DZ" sz="1200" b="1" dirty="0" smtClean="0">
                <a:latin typeface="Arial" panose="020B0604020202020204" pitchFamily="34" charset="0"/>
                <a:cs typeface="Arial" panose="020B0604020202020204" pitchFamily="34" charset="0"/>
              </a:rPr>
              <a:t>-إذا </a:t>
            </a:r>
            <a:r>
              <a:rPr lang="ar-DZ" sz="1200" b="1" dirty="0">
                <a:latin typeface="Arial" panose="020B0604020202020204" pitchFamily="34" charset="0"/>
                <a:cs typeface="Arial" panose="020B0604020202020204" pitchFamily="34" charset="0"/>
              </a:rPr>
              <a:t>فسخ العامل بعد الشروع في </a:t>
            </a:r>
            <a:r>
              <a:rPr lang="ar-DZ" sz="1200" b="1" dirty="0" smtClean="0">
                <a:latin typeface="Arial" panose="020B0604020202020204" pitchFamily="34" charset="0"/>
                <a:cs typeface="Arial" panose="020B0604020202020204" pitchFamily="34" charset="0"/>
              </a:rPr>
              <a:t>العمل فلا </a:t>
            </a:r>
            <a:r>
              <a:rPr lang="ar-DZ" sz="1200" b="1" dirty="0">
                <a:latin typeface="Arial" panose="020B0604020202020204" pitchFamily="34" charset="0"/>
                <a:cs typeface="Arial" panose="020B0604020202020204" pitchFamily="34" charset="0"/>
              </a:rPr>
              <a:t>شيء له على الجاعل إلا </a:t>
            </a:r>
            <a:r>
              <a:rPr lang="ar-DZ" sz="1200" b="1" dirty="0" smtClean="0">
                <a:latin typeface="Arial" panose="020B0604020202020204" pitchFamily="34" charset="0"/>
                <a:cs typeface="Arial" panose="020B0604020202020204" pitchFamily="34" charset="0"/>
              </a:rPr>
              <a:t>إذا اتفقا </a:t>
            </a:r>
            <a:r>
              <a:rPr lang="ar-DZ" sz="1200" b="1" dirty="0">
                <a:latin typeface="Arial" panose="020B0604020202020204" pitchFamily="34" charset="0"/>
                <a:cs typeface="Arial" panose="020B0604020202020204" pitchFamily="34" charset="0"/>
              </a:rPr>
              <a:t>على خلاف ذلك</a:t>
            </a:r>
            <a:r>
              <a:rPr lang="ar-DZ" sz="1200" b="1" dirty="0" smtClean="0">
                <a:latin typeface="Arial" panose="020B0604020202020204" pitchFamily="34" charset="0"/>
                <a:cs typeface="Arial" panose="020B0604020202020204" pitchFamily="34" charset="0"/>
              </a:rPr>
              <a:t>.</a:t>
            </a:r>
          </a:p>
          <a:p>
            <a:pPr algn="just" rtl="1"/>
            <a:r>
              <a:rPr lang="ar-DZ" sz="1200" b="1" dirty="0" smtClean="0">
                <a:latin typeface="Arial" panose="020B0604020202020204" pitchFamily="34" charset="0"/>
                <a:cs typeface="Arial" panose="020B0604020202020204" pitchFamily="34" charset="0"/>
              </a:rPr>
              <a:t>-إذا </a:t>
            </a:r>
            <a:r>
              <a:rPr lang="ar-DZ" sz="1200" b="1" dirty="0">
                <a:latin typeface="Arial" panose="020B0604020202020204" pitchFamily="34" charset="0"/>
                <a:cs typeface="Arial" panose="020B0604020202020204" pitchFamily="34" charset="0"/>
              </a:rPr>
              <a:t>انفســخ العقد بسبب لا يرجع </a:t>
            </a:r>
            <a:r>
              <a:rPr lang="ar-DZ" sz="1200" b="1" dirty="0" smtClean="0">
                <a:latin typeface="Arial" panose="020B0604020202020204" pitchFamily="34" charset="0"/>
                <a:cs typeface="Arial" panose="020B0604020202020204" pitchFamily="34" charset="0"/>
              </a:rPr>
              <a:t>إلى العامل </a:t>
            </a:r>
            <a:r>
              <a:rPr lang="ar-DZ" sz="1200" b="1" dirty="0">
                <a:latin typeface="Arial" panose="020B0604020202020204" pitchFamily="34" charset="0"/>
                <a:cs typeface="Arial" panose="020B0604020202020204" pitchFamily="34" charset="0"/>
              </a:rPr>
              <a:t>وقد انتفع الجاعل </a:t>
            </a:r>
            <a:r>
              <a:rPr lang="ar-DZ" sz="1200" b="1" dirty="0" smtClean="0">
                <a:latin typeface="Arial" panose="020B0604020202020204" pitchFamily="34" charset="0"/>
                <a:cs typeface="Arial" panose="020B0604020202020204" pitchFamily="34" charset="0"/>
              </a:rPr>
              <a:t>بالعمل فللعامل </a:t>
            </a:r>
            <a:r>
              <a:rPr lang="ar-DZ" sz="1200" b="1" dirty="0">
                <a:latin typeface="Arial" panose="020B0604020202020204" pitchFamily="34" charset="0"/>
                <a:cs typeface="Arial" panose="020B0604020202020204" pitchFamily="34" charset="0"/>
              </a:rPr>
              <a:t>من الجعل بمقدار ما انتفع به الجاعل </a:t>
            </a:r>
            <a:r>
              <a:rPr lang="ar-DZ" sz="1200" b="1" dirty="0" smtClean="0">
                <a:latin typeface="Arial" panose="020B0604020202020204" pitchFamily="34" charset="0"/>
                <a:cs typeface="Arial" panose="020B0604020202020204" pitchFamily="34" charset="0"/>
              </a:rPr>
              <a:t>,</a:t>
            </a: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r>
              <a:rPr lang="ar-DZ" sz="1400" b="1" u="sng" dirty="0">
                <a:solidFill>
                  <a:schemeClr val="accent1"/>
                </a:solidFill>
                <a:latin typeface="Arial" panose="020B0604020202020204" pitchFamily="34" charset="0"/>
                <a:cs typeface="Arial" panose="020B0604020202020204" pitchFamily="34" charset="0"/>
              </a:rPr>
              <a:t>تمييز الجعالة عن الإجارة</a:t>
            </a:r>
            <a:r>
              <a:rPr lang="ar-DZ" sz="1200" u="sng" dirty="0"/>
              <a:t> </a:t>
            </a:r>
            <a:r>
              <a:rPr lang="ar-DZ" sz="1200" dirty="0" smtClean="0"/>
              <a:t>:</a:t>
            </a:r>
          </a:p>
          <a:p>
            <a:pPr algn="just" rtl="1"/>
            <a:r>
              <a:rPr lang="ar-DZ" sz="1200" b="1" dirty="0" smtClean="0">
                <a:latin typeface="Arial" panose="020B0604020202020204" pitchFamily="34" charset="0"/>
                <a:cs typeface="Arial" panose="020B0604020202020204" pitchFamily="34" charset="0"/>
              </a:rPr>
              <a:t>-صحة الجعالة مع جهالة العمل، اكتفاء بتحديد النتيجة المطلوبة من الجاعل.</a:t>
            </a:r>
            <a:endParaRPr lang="ar-DZ" sz="1200" b="1" dirty="0">
              <a:latin typeface="Arial" panose="020B0604020202020204" pitchFamily="34" charset="0"/>
              <a:cs typeface="Arial" panose="020B0604020202020204" pitchFamily="34" charset="0"/>
            </a:endParaRPr>
          </a:p>
          <a:p>
            <a:pPr algn="just" rtl="1"/>
            <a:r>
              <a:rPr lang="ar-DZ" sz="1200" b="1" dirty="0">
                <a:latin typeface="Arial" panose="020B0604020202020204" pitchFamily="34" charset="0"/>
                <a:cs typeface="Arial" panose="020B0604020202020204" pitchFamily="34" charset="0"/>
              </a:rPr>
              <a:t>-</a:t>
            </a:r>
            <a:r>
              <a:rPr lang="ar-DZ" sz="1200" b="1" dirty="0" smtClean="0">
                <a:latin typeface="Arial" panose="020B0604020202020204" pitchFamily="34" charset="0"/>
                <a:cs typeface="Arial" panose="020B0604020202020204" pitchFamily="34" charset="0"/>
              </a:rPr>
              <a:t>عدم </a:t>
            </a:r>
            <a:r>
              <a:rPr lang="ar-DZ" sz="1200" b="1" dirty="0">
                <a:latin typeface="Arial" panose="020B0604020202020204" pitchFamily="34" charset="0"/>
                <a:cs typeface="Arial" panose="020B0604020202020204" pitchFamily="34" charset="0"/>
              </a:rPr>
              <a:t>حاجة الجعالة إلى </a:t>
            </a:r>
            <a:r>
              <a:rPr lang="ar-DZ" sz="1200" b="1" dirty="0" smtClean="0">
                <a:latin typeface="Arial" panose="020B0604020202020204" pitchFamily="34" charset="0"/>
                <a:cs typeface="Arial" panose="020B0604020202020204" pitchFamily="34" charset="0"/>
              </a:rPr>
              <a:t>القبول.</a:t>
            </a:r>
            <a:endParaRPr lang="ar-DZ" sz="1200" b="1" dirty="0">
              <a:latin typeface="Arial" panose="020B0604020202020204" pitchFamily="34" charset="0"/>
              <a:cs typeface="Arial" panose="020B0604020202020204" pitchFamily="34" charset="0"/>
            </a:endParaRPr>
          </a:p>
          <a:p>
            <a:pPr algn="just" rtl="1"/>
            <a:r>
              <a:rPr lang="ar-DZ" sz="1200" b="1" dirty="0">
                <a:latin typeface="Arial" panose="020B0604020202020204" pitchFamily="34" charset="0"/>
                <a:cs typeface="Arial" panose="020B0604020202020204" pitchFamily="34" charset="0"/>
              </a:rPr>
              <a:t>-</a:t>
            </a:r>
            <a:r>
              <a:rPr lang="ar-DZ" sz="1200" b="1" dirty="0" smtClean="0">
                <a:latin typeface="Arial" panose="020B0604020202020204" pitchFamily="34" charset="0"/>
                <a:cs typeface="Arial" panose="020B0604020202020204" pitchFamily="34" charset="0"/>
              </a:rPr>
              <a:t>توقف </a:t>
            </a:r>
            <a:r>
              <a:rPr lang="ar-DZ" sz="1200" b="1" dirty="0">
                <a:latin typeface="Arial" panose="020B0604020202020204" pitchFamily="34" charset="0"/>
                <a:cs typeface="Arial" panose="020B0604020202020204" pitchFamily="34" charset="0"/>
              </a:rPr>
              <a:t>استحقاق الجعل على إنجاز العمل </a:t>
            </a:r>
            <a:r>
              <a:rPr lang="ar-DZ" sz="1200" b="1" dirty="0" smtClean="0">
                <a:latin typeface="Arial" panose="020B0604020202020204" pitchFamily="34" charset="0"/>
                <a:cs typeface="Arial" panose="020B0604020202020204" pitchFamily="34" charset="0"/>
              </a:rPr>
              <a:t>وتسليمه.</a:t>
            </a:r>
            <a:endParaRPr lang="ar-DZ" sz="1200" b="1" dirty="0">
              <a:latin typeface="Arial" panose="020B0604020202020204" pitchFamily="34" charset="0"/>
              <a:cs typeface="Arial" panose="020B0604020202020204" pitchFamily="34" charset="0"/>
            </a:endParaRPr>
          </a:p>
          <a:p>
            <a:pPr algn="just" rtl="1"/>
            <a:r>
              <a:rPr lang="ar-DZ" sz="1200" b="1" dirty="0">
                <a:latin typeface="Arial" panose="020B0604020202020204" pitchFamily="34" charset="0"/>
                <a:cs typeface="Arial" panose="020B0604020202020204" pitchFamily="34" charset="0"/>
              </a:rPr>
              <a:t>-</a:t>
            </a:r>
            <a:r>
              <a:rPr lang="ar-DZ" sz="1200" b="1" dirty="0" smtClean="0">
                <a:latin typeface="Arial" panose="020B0604020202020204" pitchFamily="34" charset="0"/>
                <a:cs typeface="Arial" panose="020B0604020202020204" pitchFamily="34" charset="0"/>
              </a:rPr>
              <a:t>صحة </a:t>
            </a:r>
            <a:r>
              <a:rPr lang="ar-DZ" sz="1200" b="1" dirty="0">
                <a:latin typeface="Arial" panose="020B0604020202020204" pitchFamily="34" charset="0"/>
                <a:cs typeface="Arial" panose="020B0604020202020204" pitchFamily="34" charset="0"/>
              </a:rPr>
              <a:t>الجعالة مع غير </a:t>
            </a:r>
            <a:r>
              <a:rPr lang="ar-DZ" sz="1200" b="1" dirty="0" smtClean="0">
                <a:latin typeface="Arial" panose="020B0604020202020204" pitchFamily="34" charset="0"/>
                <a:cs typeface="Arial" panose="020B0604020202020204" pitchFamily="34" charset="0"/>
              </a:rPr>
              <a:t>معين.</a:t>
            </a:r>
            <a:endParaRPr lang="ar-DZ" sz="1200" b="1" dirty="0">
              <a:latin typeface="Arial" panose="020B0604020202020204" pitchFamily="34" charset="0"/>
              <a:cs typeface="Arial" panose="020B0604020202020204" pitchFamily="34" charset="0"/>
            </a:endParaRPr>
          </a:p>
          <a:p>
            <a:pPr algn="just" rtl="1"/>
            <a:r>
              <a:rPr lang="ar-DZ" sz="1200" b="1" dirty="0">
                <a:latin typeface="Arial" panose="020B0604020202020204" pitchFamily="34" charset="0"/>
                <a:cs typeface="Arial" panose="020B0604020202020204" pitchFamily="34" charset="0"/>
              </a:rPr>
              <a:t>-</a:t>
            </a:r>
            <a:r>
              <a:rPr lang="ar-DZ" sz="1200" b="1" dirty="0" smtClean="0">
                <a:latin typeface="Arial" panose="020B0604020202020204" pitchFamily="34" charset="0"/>
                <a:cs typeface="Arial" panose="020B0604020202020204" pitchFamily="34" charset="0"/>
              </a:rPr>
              <a:t>الأصل </a:t>
            </a:r>
            <a:r>
              <a:rPr lang="ar-DZ" sz="1200" b="1" dirty="0">
                <a:latin typeface="Arial" panose="020B0604020202020204" pitchFamily="34" charset="0"/>
                <a:cs typeface="Arial" panose="020B0604020202020204" pitchFamily="34" charset="0"/>
              </a:rPr>
              <a:t>عدم اللزوم في الجعالة </a:t>
            </a:r>
            <a:r>
              <a:rPr lang="ar-DZ" sz="1200" b="1" dirty="0" smtClean="0">
                <a:latin typeface="Arial" panose="020B0604020202020204" pitchFamily="34" charset="0"/>
                <a:cs typeface="Arial" panose="020B0604020202020204" pitchFamily="34" charset="0"/>
              </a:rPr>
              <a:t>واللزوم</a:t>
            </a:r>
          </a:p>
          <a:p>
            <a:pPr algn="just" rtl="1"/>
            <a:r>
              <a:rPr lang="ar-DZ" sz="1200" b="1" dirty="0" smtClean="0">
                <a:latin typeface="Arial" panose="020B0604020202020204" pitchFamily="34" charset="0"/>
                <a:cs typeface="Arial" panose="020B0604020202020204" pitchFamily="34" charset="0"/>
              </a:rPr>
              <a:t>في الإجارة, </a:t>
            </a:r>
            <a:endParaRPr sz="1200" b="1" dirty="0">
              <a:solidFill>
                <a:schemeClr val="dk1"/>
              </a:solidFill>
              <a:latin typeface="Arial" panose="020B0604020202020204" pitchFamily="34" charset="0"/>
              <a:ea typeface="Varela Round"/>
              <a:cs typeface="Arial" panose="020B0604020202020204" pitchFamily="34" charset="0"/>
              <a:sym typeface="Varela Round"/>
            </a:endParaRPr>
          </a:p>
        </p:txBody>
      </p:sp>
      <p:sp>
        <p:nvSpPr>
          <p:cNvPr id="558" name="Google Shape;558;p43"/>
          <p:cNvSpPr txBox="1"/>
          <p:nvPr/>
        </p:nvSpPr>
        <p:spPr>
          <a:xfrm>
            <a:off x="7182194" y="506225"/>
            <a:ext cx="2172399" cy="3128797"/>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t" anchorCtr="0">
            <a:noAutofit/>
          </a:bodyPr>
          <a:lstStyle/>
          <a:p>
            <a:pPr algn="just" rtl="1"/>
            <a:r>
              <a:rPr lang="ar-DZ" sz="1400" b="1" u="sng" dirty="0">
                <a:solidFill>
                  <a:schemeClr val="accent1"/>
                </a:solidFill>
                <a:latin typeface="Arial" panose="020B0604020202020204" pitchFamily="34" charset="0"/>
                <a:cs typeface="Arial" panose="020B0604020202020204" pitchFamily="34" charset="0"/>
              </a:rPr>
              <a:t>مشروعية </a:t>
            </a:r>
            <a:r>
              <a:rPr lang="ar-DZ" sz="1400" b="1" u="sng" dirty="0" smtClean="0">
                <a:solidFill>
                  <a:schemeClr val="accent1"/>
                </a:solidFill>
                <a:latin typeface="Arial" panose="020B0604020202020204" pitchFamily="34" charset="0"/>
                <a:cs typeface="Arial" panose="020B0604020202020204" pitchFamily="34" charset="0"/>
              </a:rPr>
              <a:t>الجعالة</a:t>
            </a:r>
            <a:r>
              <a:rPr lang="ar-DZ" sz="1400" b="1" dirty="0" smtClean="0">
                <a:solidFill>
                  <a:schemeClr val="accent1"/>
                </a:solidFill>
                <a:latin typeface="Arial" panose="020B0604020202020204" pitchFamily="34" charset="0"/>
                <a:cs typeface="Arial" panose="020B0604020202020204" pitchFamily="34" charset="0"/>
              </a:rPr>
              <a:t>: </a:t>
            </a:r>
          </a:p>
          <a:p>
            <a:pPr algn="just" rtl="1"/>
            <a:r>
              <a:rPr lang="ar-DZ" sz="1200" b="1" dirty="0" smtClean="0">
                <a:latin typeface="Arial" panose="020B0604020202020204" pitchFamily="34" charset="0"/>
                <a:cs typeface="Arial" panose="020B0604020202020204" pitchFamily="34" charset="0"/>
              </a:rPr>
              <a:t>الجعالة </a:t>
            </a:r>
            <a:r>
              <a:rPr lang="ar-DZ" sz="1200" b="1" dirty="0">
                <a:latin typeface="Arial" panose="020B0604020202020204" pitchFamily="34" charset="0"/>
                <a:cs typeface="Arial" panose="020B0604020202020204" pitchFamily="34" charset="0"/>
              </a:rPr>
              <a:t>مشــروعة ولا تؤثر </a:t>
            </a:r>
            <a:r>
              <a:rPr lang="ar-DZ" sz="1200" b="1" dirty="0" smtClean="0">
                <a:latin typeface="Arial" panose="020B0604020202020204" pitchFamily="34" charset="0"/>
                <a:cs typeface="Arial" panose="020B0604020202020204" pitchFamily="34" charset="0"/>
              </a:rPr>
              <a:t>فيها الجهالة </a:t>
            </a:r>
            <a:r>
              <a:rPr lang="ar-DZ" sz="1200" b="1" dirty="0">
                <a:latin typeface="Arial" panose="020B0604020202020204" pitchFamily="34" charset="0"/>
                <a:cs typeface="Arial" panose="020B0604020202020204" pitchFamily="34" charset="0"/>
              </a:rPr>
              <a:t>في محل العقــد وهو </a:t>
            </a:r>
            <a:r>
              <a:rPr lang="ar-DZ" sz="1200" b="1" dirty="0" smtClean="0">
                <a:latin typeface="Arial" panose="020B0604020202020204" pitchFamily="34" charset="0"/>
                <a:cs typeface="Arial" panose="020B0604020202020204" pitchFamily="34" charset="0"/>
              </a:rPr>
              <a:t>العمل، اكتفاء بتحديد </a:t>
            </a:r>
            <a:r>
              <a:rPr lang="ar-DZ" sz="1200" b="1" dirty="0">
                <a:latin typeface="Arial" panose="020B0604020202020204" pitchFamily="34" charset="0"/>
                <a:cs typeface="Arial" panose="020B0604020202020204" pitchFamily="34" charset="0"/>
              </a:rPr>
              <a:t>النتيجة المقصودة منه، </a:t>
            </a:r>
            <a:r>
              <a:rPr lang="ar-DZ" sz="1200" b="1" dirty="0" smtClean="0">
                <a:latin typeface="Arial" panose="020B0604020202020204" pitchFamily="34" charset="0"/>
                <a:cs typeface="Arial" panose="020B0604020202020204" pitchFamily="34" charset="0"/>
              </a:rPr>
              <a:t>وهي بذلك </a:t>
            </a:r>
            <a:r>
              <a:rPr lang="ar-DZ" sz="1200" b="1" dirty="0">
                <a:latin typeface="Arial" panose="020B0604020202020204" pitchFamily="34" charset="0"/>
                <a:cs typeface="Arial" panose="020B0604020202020204" pitchFamily="34" charset="0"/>
              </a:rPr>
              <a:t>تصلح لما لا تصلح له الإجارة </a:t>
            </a:r>
            <a:r>
              <a:rPr lang="ar-DZ" sz="1200" b="1" dirty="0" smtClean="0">
                <a:latin typeface="Arial" panose="020B0604020202020204" pitchFamily="34" charset="0"/>
                <a:cs typeface="Arial" panose="020B0604020202020204" pitchFamily="34" charset="0"/>
              </a:rPr>
              <a:t>التي يجب</a:t>
            </a: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فيها </a:t>
            </a:r>
            <a:r>
              <a:rPr lang="ar-DZ" sz="1200" b="1" dirty="0">
                <a:latin typeface="Arial" panose="020B0604020202020204" pitchFamily="34" charset="0"/>
                <a:cs typeface="Arial" panose="020B0604020202020204" pitchFamily="34" charset="0"/>
              </a:rPr>
              <a:t>تحديد </a:t>
            </a:r>
            <a:r>
              <a:rPr lang="ar-DZ" sz="1200" b="1" dirty="0" smtClean="0">
                <a:latin typeface="Arial" panose="020B0604020202020204" pitchFamily="34" charset="0"/>
                <a:cs typeface="Arial" panose="020B0604020202020204" pitchFamily="34" charset="0"/>
              </a:rPr>
              <a:t>العمل, </a:t>
            </a:r>
          </a:p>
          <a:p>
            <a:pPr algn="just" rtl="1"/>
            <a:r>
              <a:rPr lang="ar-DZ" sz="1400" b="1" u="sng" dirty="0">
                <a:solidFill>
                  <a:schemeClr val="accent1"/>
                </a:solidFill>
                <a:latin typeface="Arial" panose="020B0604020202020204" pitchFamily="34" charset="0"/>
                <a:cs typeface="Arial" panose="020B0604020202020204" pitchFamily="34" charset="0"/>
              </a:rPr>
              <a:t>الصفة الشرعية </a:t>
            </a:r>
            <a:r>
              <a:rPr lang="ar-DZ" sz="1400" b="1" u="sng" dirty="0" smtClean="0">
                <a:solidFill>
                  <a:schemeClr val="accent1"/>
                </a:solidFill>
                <a:latin typeface="Arial" panose="020B0604020202020204" pitchFamily="34" charset="0"/>
                <a:cs typeface="Arial" panose="020B0604020202020204" pitchFamily="34" charset="0"/>
              </a:rPr>
              <a:t>للجعالة: </a:t>
            </a:r>
            <a:r>
              <a:rPr lang="ar-DZ" sz="1200" b="1" dirty="0">
                <a:latin typeface="Arial" panose="020B0604020202020204" pitchFamily="34" charset="0"/>
                <a:cs typeface="Arial" panose="020B0604020202020204" pitchFamily="34" charset="0"/>
              </a:rPr>
              <a:t>الأصل في </a:t>
            </a:r>
            <a:r>
              <a:rPr lang="ar-DZ" sz="1200" b="1" dirty="0" smtClean="0">
                <a:latin typeface="Arial" panose="020B0604020202020204" pitchFamily="34" charset="0"/>
                <a:cs typeface="Arial" panose="020B0604020202020204" pitchFamily="34" charset="0"/>
              </a:rPr>
              <a:t>الجعالة عدم </a:t>
            </a:r>
            <a:r>
              <a:rPr lang="ar-DZ" sz="1200" b="1" dirty="0">
                <a:latin typeface="Arial" panose="020B0604020202020204" pitchFamily="34" charset="0"/>
                <a:cs typeface="Arial" panose="020B0604020202020204" pitchFamily="34" charset="0"/>
              </a:rPr>
              <a:t>اللــزوم، فيحق لكل من الجاعل والعامل فســخها بإرادة منفردة،</a:t>
            </a:r>
            <a:br>
              <a:rPr lang="ar-DZ" sz="1200" b="1" dirty="0">
                <a:latin typeface="Arial" panose="020B0604020202020204" pitchFamily="34" charset="0"/>
                <a:cs typeface="Arial" panose="020B0604020202020204" pitchFamily="34" charset="0"/>
              </a:rPr>
            </a:br>
            <a:r>
              <a:rPr lang="ar-DZ" sz="1200" b="1" dirty="0">
                <a:latin typeface="Arial" panose="020B0604020202020204" pitchFamily="34" charset="0"/>
                <a:cs typeface="Arial" panose="020B0604020202020204" pitchFamily="34" charset="0"/>
              </a:rPr>
              <a:t>ولكنها تلزم الجاعل إذا شرع العامل </a:t>
            </a:r>
            <a:r>
              <a:rPr lang="ar-DZ" sz="1200" b="1" dirty="0" smtClean="0">
                <a:latin typeface="Arial" panose="020B0604020202020204" pitchFamily="34" charset="0"/>
                <a:cs typeface="Arial" panose="020B0604020202020204" pitchFamily="34" charset="0"/>
              </a:rPr>
              <a:t>في العمل</a:t>
            </a:r>
            <a:r>
              <a:rPr lang="ar-DZ" sz="1200" b="1" dirty="0">
                <a:latin typeface="Arial" panose="020B0604020202020204" pitchFamily="34" charset="0"/>
                <a:cs typeface="Arial" panose="020B0604020202020204" pitchFamily="34" charset="0"/>
              </a:rPr>
              <a:t>. وإذا تعهد العامل </a:t>
            </a:r>
            <a:r>
              <a:rPr lang="ar-DZ" sz="1200" b="1" dirty="0" smtClean="0">
                <a:latin typeface="Arial" panose="020B0604020202020204" pitchFamily="34" charset="0"/>
                <a:cs typeface="Arial" panose="020B0604020202020204" pitchFamily="34" charset="0"/>
              </a:rPr>
              <a:t>بعدم الفسخ </a:t>
            </a:r>
            <a:r>
              <a:rPr lang="ar-DZ" sz="1200" b="1" dirty="0">
                <a:latin typeface="Arial" panose="020B0604020202020204" pitchFamily="34" charset="0"/>
                <a:cs typeface="Arial" panose="020B0604020202020204" pitchFamily="34" charset="0"/>
              </a:rPr>
              <a:t>خلال مدة معينة، فعليه الوفاء بما </a:t>
            </a:r>
            <a:r>
              <a:rPr lang="ar-DZ" sz="1200" b="1" dirty="0" smtClean="0">
                <a:latin typeface="Arial" panose="020B0604020202020204" pitchFamily="34" charset="0"/>
                <a:cs typeface="Arial" panose="020B0604020202020204" pitchFamily="34" charset="0"/>
              </a:rPr>
              <a:t>تعهد به ،</a:t>
            </a:r>
            <a:r>
              <a:rPr lang="ar-DZ" sz="1200" dirty="0"/>
              <a:t> </a:t>
            </a:r>
            <a:r>
              <a:rPr lang="ar-DZ" sz="1200" b="1" dirty="0">
                <a:latin typeface="Arial" panose="020B0604020202020204" pitchFamily="34" charset="0"/>
                <a:cs typeface="Arial" panose="020B0604020202020204" pitchFamily="34" charset="0"/>
              </a:rPr>
              <a:t>يد العامل على ما قد يقع في يده </a:t>
            </a:r>
            <a:r>
              <a:rPr lang="ar-DZ" sz="1200" b="1" dirty="0" smtClean="0">
                <a:latin typeface="Arial" panose="020B0604020202020204" pitchFamily="34" charset="0"/>
                <a:cs typeface="Arial" panose="020B0604020202020204" pitchFamily="34" charset="0"/>
              </a:rPr>
              <a:t>من أموال </a:t>
            </a:r>
            <a:r>
              <a:rPr lang="ar-DZ" sz="1200" b="1" dirty="0">
                <a:latin typeface="Arial" panose="020B0604020202020204" pitchFamily="34" charset="0"/>
                <a:cs typeface="Arial" panose="020B0604020202020204" pitchFamily="34" charset="0"/>
              </a:rPr>
              <a:t>الجاعل يد أمانة، فلا </a:t>
            </a:r>
            <a:r>
              <a:rPr lang="ar-DZ" sz="1200" b="1" dirty="0" smtClean="0">
                <a:latin typeface="Arial" panose="020B0604020202020204" pitchFamily="34" charset="0"/>
                <a:cs typeface="Arial" panose="020B0604020202020204" pitchFamily="34" charset="0"/>
              </a:rPr>
              <a:t>يضمن إلا </a:t>
            </a:r>
            <a:r>
              <a:rPr lang="ar-DZ" sz="1200" b="1" dirty="0">
                <a:latin typeface="Arial" panose="020B0604020202020204" pitchFamily="34" charset="0"/>
                <a:cs typeface="Arial" panose="020B0604020202020204" pitchFamily="34" charset="0"/>
              </a:rPr>
              <a:t>بالتعدي أو التقصير أو مخالفة </a:t>
            </a:r>
            <a:r>
              <a:rPr lang="ar-DZ" sz="1200" b="1" dirty="0" smtClean="0">
                <a:latin typeface="Arial" panose="020B0604020202020204" pitchFamily="34" charset="0"/>
                <a:cs typeface="Arial" panose="020B0604020202020204" pitchFamily="34" charset="0"/>
              </a:rPr>
              <a:t>شروط الجاعل, </a:t>
            </a:r>
          </a:p>
          <a:p>
            <a:pPr algn="just" rtl="1"/>
            <a:r>
              <a:rPr lang="ar-DZ" sz="1400" b="1" u="sng" dirty="0" smtClean="0">
                <a:solidFill>
                  <a:schemeClr val="accent1"/>
                </a:solidFill>
                <a:latin typeface="Arial" panose="020B0604020202020204" pitchFamily="34" charset="0"/>
                <a:cs typeface="Arial" panose="020B0604020202020204" pitchFamily="34" charset="0"/>
              </a:rPr>
              <a:t> </a:t>
            </a:r>
            <a:r>
              <a:rPr lang="ar-DZ" sz="1400" b="1" u="sng" dirty="0">
                <a:solidFill>
                  <a:schemeClr val="accent1"/>
                </a:solidFill>
                <a:latin typeface="Arial" panose="020B0604020202020204" pitchFamily="34" charset="0"/>
                <a:cs typeface="Arial" panose="020B0604020202020204" pitchFamily="34" charset="0"/>
              </a:rPr>
              <a:t/>
            </a:r>
            <a:br>
              <a:rPr lang="ar-DZ" sz="1400" b="1" u="sng" dirty="0">
                <a:solidFill>
                  <a:schemeClr val="accent1"/>
                </a:solidFill>
                <a:latin typeface="Arial" panose="020B0604020202020204" pitchFamily="34" charset="0"/>
                <a:cs typeface="Arial" panose="020B0604020202020204" pitchFamily="34" charset="0"/>
              </a:rPr>
            </a:br>
            <a:endParaRPr sz="1400" b="1" u="sng" dirty="0">
              <a:solidFill>
                <a:schemeClr val="accent1"/>
              </a:solidFill>
              <a:latin typeface="Arial" panose="020B0604020202020204" pitchFamily="34" charset="0"/>
              <a:ea typeface="Varela Round"/>
              <a:cs typeface="Arial" panose="020B0604020202020204" pitchFamily="34" charset="0"/>
              <a:sym typeface="Varela Round"/>
            </a:endParaRPr>
          </a:p>
        </p:txBody>
      </p:sp>
      <p:sp>
        <p:nvSpPr>
          <p:cNvPr id="560" name="Google Shape;560;p43"/>
          <p:cNvSpPr txBox="1"/>
          <p:nvPr/>
        </p:nvSpPr>
        <p:spPr>
          <a:xfrm>
            <a:off x="9333696" y="496782"/>
            <a:ext cx="2870777" cy="4300759"/>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121900" tIns="121900" rIns="121900" bIns="121900" anchor="t" anchorCtr="0">
            <a:noAutofit/>
          </a:bodyPr>
          <a:lstStyle/>
          <a:p>
            <a:pPr algn="just" rtl="1">
              <a:spcBef>
                <a:spcPts val="533"/>
              </a:spcBef>
              <a:spcAft>
                <a:spcPts val="533"/>
              </a:spcAft>
              <a:buClr>
                <a:schemeClr val="dk1"/>
              </a:buClr>
              <a:buSzPts val="1100"/>
            </a:pPr>
            <a:r>
              <a:rPr lang="ar-DZ" sz="1400" b="1" u="sng" dirty="0" smtClean="0">
                <a:solidFill>
                  <a:schemeClr val="accent1"/>
                </a:solidFill>
                <a:latin typeface="Arial" panose="020B0604020202020204" pitchFamily="34" charset="0"/>
                <a:ea typeface="Varela Round"/>
                <a:cs typeface="Arial" panose="020B0604020202020204" pitchFamily="34" charset="0"/>
                <a:sym typeface="Varela Round"/>
              </a:rPr>
              <a:t>التقديم</a:t>
            </a:r>
            <a:r>
              <a:rPr lang="ar-DZ" sz="1200" b="1" dirty="0" smtClean="0">
                <a:solidFill>
                  <a:schemeClr val="dk2"/>
                </a:solidFill>
                <a:latin typeface="Arial" panose="020B0604020202020204" pitchFamily="34" charset="0"/>
                <a:ea typeface="Varela Round"/>
                <a:cs typeface="Arial" panose="020B0604020202020204" pitchFamily="34" charset="0"/>
                <a:sym typeface="Varela Round"/>
              </a:rPr>
              <a:t>: </a:t>
            </a:r>
            <a:r>
              <a:rPr lang="ar-DZ" sz="1200" b="1" dirty="0" smtClean="0">
                <a:latin typeface="Arial" panose="020B0604020202020204" pitchFamily="34" charset="0"/>
                <a:cs typeface="Arial" panose="020B0604020202020204" pitchFamily="34" charset="0"/>
              </a:rPr>
              <a:t>يهدف </a:t>
            </a:r>
            <a:r>
              <a:rPr lang="ar-DZ" sz="1200" b="1" dirty="0">
                <a:latin typeface="Arial" panose="020B0604020202020204" pitchFamily="34" charset="0"/>
                <a:cs typeface="Arial" panose="020B0604020202020204" pitchFamily="34" charset="0"/>
              </a:rPr>
              <a:t>هذا المعيار إلى </a:t>
            </a:r>
            <a:r>
              <a:rPr lang="ar-DZ" sz="1200" b="1" dirty="0" smtClean="0">
                <a:latin typeface="Arial" panose="020B0604020202020204" pitchFamily="34" charset="0"/>
                <a:cs typeface="Arial" panose="020B0604020202020204" pitchFamily="34" charset="0"/>
              </a:rPr>
              <a:t>بيان تعريف </a:t>
            </a:r>
            <a:r>
              <a:rPr lang="ar-DZ" sz="1200" b="1" dirty="0">
                <a:latin typeface="Arial" panose="020B0604020202020204" pitchFamily="34" charset="0"/>
                <a:cs typeface="Arial" panose="020B0604020202020204" pitchFamily="34" charset="0"/>
              </a:rPr>
              <a:t>الجعالــة وتمييزها عن </a:t>
            </a:r>
            <a:r>
              <a:rPr lang="ar-DZ" sz="1200" b="1" dirty="0" smtClean="0">
                <a:latin typeface="Arial" panose="020B0604020202020204" pitchFamily="34" charset="0"/>
                <a:cs typeface="Arial" panose="020B0604020202020204" pitchFamily="34" charset="0"/>
              </a:rPr>
              <a:t>الإجارة، وأركانها</a:t>
            </a: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وشروطها وصفتها الشرعية، وأحكامها الأساسية وتطبيقاتها في معاملات  المؤسسات</a:t>
            </a: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المالية </a:t>
            </a:r>
            <a:r>
              <a:rPr lang="ar-DZ" sz="1200" b="1" dirty="0">
                <a:latin typeface="Arial" panose="020B0604020202020204" pitchFamily="34" charset="0"/>
                <a:cs typeface="Arial" panose="020B0604020202020204" pitchFamily="34" charset="0"/>
              </a:rPr>
              <a:t>الإسلامية </a:t>
            </a:r>
            <a:r>
              <a:rPr lang="ar-DZ" sz="1200" b="1" dirty="0" smtClean="0">
                <a:latin typeface="Arial" panose="020B0604020202020204" pitchFamily="34" charset="0"/>
                <a:cs typeface="Arial" panose="020B0604020202020204" pitchFamily="34" charset="0"/>
              </a:rPr>
              <a:t>(المؤسسة </a:t>
            </a:r>
            <a:r>
              <a:rPr lang="ar-DZ" sz="1200" b="1" dirty="0">
                <a:latin typeface="Arial" panose="020B0604020202020204" pitchFamily="34" charset="0"/>
                <a:cs typeface="Arial" panose="020B0604020202020204" pitchFamily="34" charset="0"/>
              </a:rPr>
              <a:t>/</a:t>
            </a:r>
            <a:r>
              <a:rPr lang="ar-DZ" sz="1200" b="1" dirty="0" smtClean="0">
                <a:latin typeface="Arial" panose="020B0604020202020204" pitchFamily="34" charset="0"/>
                <a:cs typeface="Arial" panose="020B0604020202020204" pitchFamily="34" charset="0"/>
              </a:rPr>
              <a:t>المؤسسات) ،سواء </a:t>
            </a:r>
            <a:r>
              <a:rPr lang="ar-DZ" sz="1200" b="1" dirty="0">
                <a:latin typeface="Arial" panose="020B0604020202020204" pitchFamily="34" charset="0"/>
                <a:cs typeface="Arial" panose="020B0604020202020204" pitchFamily="34" charset="0"/>
              </a:rPr>
              <a:t>قامت المؤسسة بهذه </a:t>
            </a:r>
            <a:r>
              <a:rPr lang="ar-DZ" sz="1200" b="1" dirty="0" smtClean="0">
                <a:latin typeface="Arial" panose="020B0604020202020204" pitchFamily="34" charset="0"/>
                <a:cs typeface="Arial" panose="020B0604020202020204" pitchFamily="34" charset="0"/>
              </a:rPr>
              <a:t>التطبيقات</a:t>
            </a: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بصفتهــا </a:t>
            </a:r>
            <a:r>
              <a:rPr lang="ar-DZ" sz="1200" b="1" dirty="0">
                <a:latin typeface="Arial" panose="020B0604020202020204" pitchFamily="34" charset="0"/>
                <a:cs typeface="Arial" panose="020B0604020202020204" pitchFamily="34" charset="0"/>
              </a:rPr>
              <a:t>جاعلة </a:t>
            </a:r>
            <a:r>
              <a:rPr lang="ar-DZ" sz="1200" b="1" dirty="0" smtClean="0">
                <a:latin typeface="Arial" panose="020B0604020202020204" pitchFamily="34" charset="0"/>
                <a:cs typeface="Arial" panose="020B0604020202020204" pitchFamily="34" charset="0"/>
              </a:rPr>
              <a:t>(طالبة للعمل) </a:t>
            </a:r>
            <a:r>
              <a:rPr lang="ar-DZ" sz="1200" b="1" dirty="0">
                <a:latin typeface="Arial" panose="020B0604020202020204" pitchFamily="34" charset="0"/>
                <a:cs typeface="Arial" panose="020B0604020202020204" pitchFamily="34" charset="0"/>
              </a:rPr>
              <a:t>أم عاملة </a:t>
            </a:r>
            <a:r>
              <a:rPr lang="ar-DZ" sz="1200" b="1" dirty="0" smtClean="0">
                <a:latin typeface="Arial" panose="020B0604020202020204" pitchFamily="34" charset="0"/>
                <a:cs typeface="Arial" panose="020B0604020202020204" pitchFamily="34" charset="0"/>
              </a:rPr>
              <a:t>(ملتزمة بالعمل) </a:t>
            </a:r>
            <a:r>
              <a:rPr lang="ar-DZ" sz="1200" b="1" dirty="0">
                <a:latin typeface="Arial" panose="020B0604020202020204" pitchFamily="34" charset="0"/>
                <a:cs typeface="Arial" panose="020B0604020202020204" pitchFamily="34" charset="0"/>
              </a:rPr>
              <a:t>ولو عن طريق جعالة </a:t>
            </a:r>
            <a:r>
              <a:rPr lang="ar-DZ" sz="1200" b="1" dirty="0" smtClean="0">
                <a:latin typeface="Arial" panose="020B0604020202020204" pitchFamily="34" charset="0"/>
                <a:cs typeface="Arial" panose="020B0604020202020204" pitchFamily="34" charset="0"/>
              </a:rPr>
              <a:t>أخرى</a:t>
            </a:r>
            <a:r>
              <a:rPr lang="ar-DZ" sz="1200" b="1" dirty="0">
                <a:latin typeface="Arial" panose="020B0604020202020204" pitchFamily="34" charset="0"/>
                <a:cs typeface="Arial" panose="020B0604020202020204" pitchFamily="34" charset="0"/>
              </a:rPr>
              <a:t> </a:t>
            </a:r>
            <a:r>
              <a:rPr lang="ar-DZ" sz="1200" b="1" dirty="0" smtClean="0">
                <a:latin typeface="Arial" panose="020B0604020202020204" pitchFamily="34" charset="0"/>
                <a:cs typeface="Arial" panose="020B0604020202020204" pitchFamily="34" charset="0"/>
              </a:rPr>
              <a:t>موازية ,</a:t>
            </a:r>
          </a:p>
          <a:p>
            <a:pPr algn="just" rtl="1">
              <a:spcBef>
                <a:spcPts val="533"/>
              </a:spcBef>
              <a:spcAft>
                <a:spcPts val="533"/>
              </a:spcAft>
              <a:buClr>
                <a:schemeClr val="dk1"/>
              </a:buClr>
              <a:buSzPts val="1100"/>
            </a:pPr>
            <a:r>
              <a:rPr lang="ar-DZ" sz="1400" b="1" u="sng" dirty="0">
                <a:solidFill>
                  <a:schemeClr val="accent1"/>
                </a:solidFill>
                <a:latin typeface="Arial" panose="020B0604020202020204" pitchFamily="34" charset="0"/>
                <a:cs typeface="Arial" panose="020B0604020202020204" pitchFamily="34" charset="0"/>
              </a:rPr>
              <a:t>نطاق </a:t>
            </a:r>
            <a:r>
              <a:rPr lang="ar-DZ" sz="1400" b="1" u="sng" dirty="0" smtClean="0">
                <a:solidFill>
                  <a:schemeClr val="accent1"/>
                </a:solidFill>
                <a:latin typeface="Arial" panose="020B0604020202020204" pitchFamily="34" charset="0"/>
                <a:cs typeface="Arial" panose="020B0604020202020204" pitchFamily="34" charset="0"/>
              </a:rPr>
              <a:t>المعيار: </a:t>
            </a:r>
            <a:r>
              <a:rPr lang="ar-DZ" sz="1200" b="1" dirty="0" smtClean="0">
                <a:latin typeface="Arial" panose="020B0604020202020204" pitchFamily="34" charset="0"/>
                <a:cs typeface="Arial" panose="020B0604020202020204" pitchFamily="34" charset="0"/>
              </a:rPr>
              <a:t>يتناول </a:t>
            </a:r>
            <a:r>
              <a:rPr lang="ar-DZ" sz="1200" b="1" dirty="0">
                <a:latin typeface="Arial" panose="020B0604020202020204" pitchFamily="34" charset="0"/>
                <a:cs typeface="Arial" panose="020B0604020202020204" pitchFamily="34" charset="0"/>
              </a:rPr>
              <a:t>هذا المعيار </a:t>
            </a:r>
            <a:r>
              <a:rPr lang="ar-DZ" sz="1200" b="1" dirty="0" smtClean="0">
                <a:latin typeface="Arial" panose="020B0604020202020204" pitchFamily="34" charset="0"/>
                <a:cs typeface="Arial" panose="020B0604020202020204" pitchFamily="34" charset="0"/>
              </a:rPr>
              <a:t>الأحكام الشــرعية </a:t>
            </a:r>
            <a:r>
              <a:rPr lang="ar-DZ" sz="1200" b="1" dirty="0">
                <a:latin typeface="Arial" panose="020B0604020202020204" pitchFamily="34" charset="0"/>
                <a:cs typeface="Arial" panose="020B0604020202020204" pitchFamily="34" charset="0"/>
              </a:rPr>
              <a:t>الأساســية للجعالة، ويشمل </a:t>
            </a:r>
            <a:r>
              <a:rPr lang="ar-DZ" sz="1200" b="1" dirty="0" smtClean="0">
                <a:latin typeface="Arial" panose="020B0604020202020204" pitchFamily="34" charset="0"/>
                <a:cs typeface="Arial" panose="020B0604020202020204" pitchFamily="34" charset="0"/>
              </a:rPr>
              <a:t>أحكامها الشــرعية، وتطبيقاتها </a:t>
            </a:r>
            <a:r>
              <a:rPr lang="ar-DZ" sz="1200" b="1" dirty="0">
                <a:latin typeface="Arial" panose="020B0604020202020204" pitchFamily="34" charset="0"/>
                <a:cs typeface="Arial" panose="020B0604020202020204" pitchFamily="34" charset="0"/>
              </a:rPr>
              <a:t>في الأنشــطة التي لا يمكن فيها تحديد مقدار العمل، </a:t>
            </a:r>
            <a:r>
              <a:rPr lang="ar-DZ" sz="1200" b="1" dirty="0" smtClean="0">
                <a:latin typeface="Arial" panose="020B0604020202020204" pitchFamily="34" charset="0"/>
                <a:cs typeface="Arial" panose="020B0604020202020204" pitchFamily="34" charset="0"/>
              </a:rPr>
              <a:t>وتكون مستمرة </a:t>
            </a:r>
            <a:r>
              <a:rPr lang="ar-DZ" sz="1200" b="1" dirty="0">
                <a:latin typeface="Arial" panose="020B0604020202020204" pitchFamily="34" charset="0"/>
                <a:cs typeface="Arial" panose="020B0604020202020204" pitchFamily="34" charset="0"/>
              </a:rPr>
              <a:t>طوال مدة </a:t>
            </a:r>
            <a:r>
              <a:rPr lang="ar-DZ" sz="1200" b="1" dirty="0" smtClean="0">
                <a:latin typeface="Arial" panose="020B0604020202020204" pitchFamily="34" charset="0"/>
                <a:cs typeface="Arial" panose="020B0604020202020204" pitchFamily="34" charset="0"/>
              </a:rPr>
              <a:t>محددة. ولا </a:t>
            </a:r>
            <a:r>
              <a:rPr lang="ar-DZ" sz="1200" b="1" dirty="0">
                <a:latin typeface="Arial" panose="020B0604020202020204" pitchFamily="34" charset="0"/>
                <a:cs typeface="Arial" panose="020B0604020202020204" pitchFamily="34" charset="0"/>
              </a:rPr>
              <a:t>يتناول هــذا المعيار الإجارة على عمل أو </a:t>
            </a:r>
            <a:r>
              <a:rPr lang="ar-DZ" sz="1200" b="1" dirty="0" smtClean="0">
                <a:latin typeface="Arial" panose="020B0604020202020204" pitchFamily="34" charset="0"/>
                <a:cs typeface="Arial" panose="020B0604020202020204" pitchFamily="34" charset="0"/>
              </a:rPr>
              <a:t>إجارة الأشــياء</a:t>
            </a:r>
            <a:r>
              <a:rPr lang="ar-DZ" sz="1200" b="1" dirty="0">
                <a:latin typeface="Arial" panose="020B0604020202020204" pitchFamily="34" charset="0"/>
                <a:cs typeface="Arial" panose="020B0604020202020204" pitchFamily="34" charset="0"/>
              </a:rPr>
              <a:t>، كما لا </a:t>
            </a:r>
            <a:r>
              <a:rPr lang="ar-DZ" sz="1200" b="1" dirty="0" smtClean="0">
                <a:latin typeface="Arial" panose="020B0604020202020204" pitchFamily="34" charset="0"/>
                <a:cs typeface="Arial" panose="020B0604020202020204" pitchFamily="34" charset="0"/>
              </a:rPr>
              <a:t>يتناول عقود </a:t>
            </a:r>
            <a:r>
              <a:rPr lang="ar-DZ" sz="1200" b="1" dirty="0">
                <a:latin typeface="Arial" panose="020B0604020202020204" pitchFamily="34" charset="0"/>
                <a:cs typeface="Arial" panose="020B0604020202020204" pitchFamily="34" charset="0"/>
              </a:rPr>
              <a:t>الصيانة أو شــروط الصيانة التي تقترن بعقود </a:t>
            </a:r>
            <a:r>
              <a:rPr lang="ar-DZ" sz="1200" b="1" dirty="0" smtClean="0">
                <a:latin typeface="Arial" panose="020B0604020202020204" pitchFamily="34" charset="0"/>
                <a:cs typeface="Arial" panose="020B0604020202020204" pitchFamily="34" charset="0"/>
              </a:rPr>
              <a:t>أخرى، كشــرط </a:t>
            </a:r>
            <a:r>
              <a:rPr lang="ar-DZ" sz="1200" b="1" dirty="0">
                <a:latin typeface="Arial" panose="020B0604020202020204" pitchFamily="34" charset="0"/>
                <a:cs typeface="Arial" panose="020B0604020202020204" pitchFamily="34" charset="0"/>
              </a:rPr>
              <a:t>الصيانة مع </a:t>
            </a:r>
            <a:r>
              <a:rPr lang="ar-DZ" sz="1200" b="1" dirty="0" smtClean="0">
                <a:latin typeface="Arial" panose="020B0604020202020204" pitchFamily="34" charset="0"/>
                <a:cs typeface="Arial" panose="020B0604020202020204" pitchFamily="34" charset="0"/>
              </a:rPr>
              <a:t>عقد البيع</a:t>
            </a:r>
            <a:r>
              <a:rPr lang="ar-DZ" sz="1200" b="1" dirty="0">
                <a:latin typeface="Arial" panose="020B0604020202020204" pitchFamily="34" charset="0"/>
                <a:cs typeface="Arial" panose="020B0604020202020204" pitchFamily="34" charset="0"/>
              </a:rPr>
              <a:t>، أو مع عقد </a:t>
            </a:r>
            <a:r>
              <a:rPr lang="ar-DZ" sz="1200" b="1" dirty="0" smtClean="0">
                <a:latin typeface="Arial" panose="020B0604020202020204" pitchFamily="34" charset="0"/>
                <a:cs typeface="Arial" panose="020B0604020202020204" pitchFamily="34" charset="0"/>
              </a:rPr>
              <a:t>الاستصناع المقاولة</a:t>
            </a:r>
            <a:r>
              <a:rPr lang="ar-DZ" sz="1200" b="1" dirty="0">
                <a:latin typeface="Arial" panose="020B0604020202020204" pitchFamily="34" charset="0"/>
                <a:cs typeface="Arial" panose="020B0604020202020204" pitchFamily="34" charset="0"/>
              </a:rPr>
              <a:t>. </a:t>
            </a:r>
            <a:endParaRPr lang="ar-DZ" sz="1200" b="1" dirty="0" smtClean="0">
              <a:latin typeface="Arial" panose="020B0604020202020204" pitchFamily="34" charset="0"/>
              <a:cs typeface="Arial" panose="020B0604020202020204" pitchFamily="34" charset="0"/>
            </a:endParaRPr>
          </a:p>
          <a:p>
            <a:pPr algn="just" rtl="1">
              <a:spcBef>
                <a:spcPts val="533"/>
              </a:spcBef>
              <a:spcAft>
                <a:spcPts val="533"/>
              </a:spcAft>
              <a:buClr>
                <a:schemeClr val="dk1"/>
              </a:buClr>
              <a:buSzPts val="1100"/>
            </a:pPr>
            <a:r>
              <a:rPr lang="ar-DZ" sz="1400" b="1" u="sng" dirty="0">
                <a:solidFill>
                  <a:schemeClr val="accent1"/>
                </a:solidFill>
                <a:latin typeface="Arial" panose="020B0604020202020204" pitchFamily="34" charset="0"/>
                <a:cs typeface="Arial" panose="020B0604020202020204" pitchFamily="34" charset="0"/>
              </a:rPr>
              <a:t>تعريف </a:t>
            </a:r>
            <a:r>
              <a:rPr lang="ar-DZ" sz="1400" b="1" u="sng" dirty="0" smtClean="0">
                <a:solidFill>
                  <a:schemeClr val="accent1"/>
                </a:solidFill>
                <a:latin typeface="Arial" panose="020B0604020202020204" pitchFamily="34" charset="0"/>
                <a:cs typeface="Arial" panose="020B0604020202020204" pitchFamily="34" charset="0"/>
              </a:rPr>
              <a:t>الجعالة: </a:t>
            </a:r>
            <a:r>
              <a:rPr lang="ar-DZ" sz="1200" b="1" dirty="0" smtClean="0">
                <a:latin typeface="Arial" panose="020B0604020202020204" pitchFamily="34" charset="0"/>
                <a:cs typeface="Arial" panose="020B0604020202020204" pitchFamily="34" charset="0"/>
              </a:rPr>
              <a:t>الجعالة </a:t>
            </a:r>
            <a:r>
              <a:rPr lang="ar-DZ" sz="1200" b="1" dirty="0">
                <a:latin typeface="Arial" panose="020B0604020202020204" pitchFamily="34" charset="0"/>
                <a:cs typeface="Arial" panose="020B0604020202020204" pitchFamily="34" charset="0"/>
              </a:rPr>
              <a:t>عقد يلتــزم فيه أحد طرفيه </a:t>
            </a:r>
            <a:r>
              <a:rPr lang="ar-DZ" sz="1200" b="1" dirty="0" smtClean="0">
                <a:latin typeface="Arial" panose="020B0604020202020204" pitchFamily="34" charset="0"/>
                <a:cs typeface="Arial" panose="020B0604020202020204" pitchFamily="34" charset="0"/>
              </a:rPr>
              <a:t>(وهو الجاعل) </a:t>
            </a:r>
            <a:r>
              <a:rPr lang="ar-DZ" sz="1200" b="1" dirty="0">
                <a:latin typeface="Arial" panose="020B0604020202020204" pitchFamily="34" charset="0"/>
                <a:cs typeface="Arial" panose="020B0604020202020204" pitchFamily="34" charset="0"/>
              </a:rPr>
              <a:t>بتقديم عوض معلوم </a:t>
            </a:r>
            <a:r>
              <a:rPr lang="ar-DZ" sz="1200" b="1" dirty="0" smtClean="0">
                <a:latin typeface="Arial" panose="020B0604020202020204" pitchFamily="34" charset="0"/>
                <a:cs typeface="Arial" panose="020B0604020202020204" pitchFamily="34" charset="0"/>
              </a:rPr>
              <a:t>(وهو الجعل) </a:t>
            </a:r>
            <a:r>
              <a:rPr lang="ar-DZ" sz="1200" b="1" dirty="0">
                <a:latin typeface="Arial" panose="020B0604020202020204" pitchFamily="34" charset="0"/>
                <a:cs typeface="Arial" panose="020B0604020202020204" pitchFamily="34" charset="0"/>
              </a:rPr>
              <a:t>لمن يحقق نتيجة معينة </a:t>
            </a:r>
            <a:r>
              <a:rPr lang="ar-DZ" sz="1200" b="1" dirty="0" smtClean="0">
                <a:latin typeface="Arial" panose="020B0604020202020204" pitchFamily="34" charset="0"/>
                <a:cs typeface="Arial" panose="020B0604020202020204" pitchFamily="34" charset="0"/>
              </a:rPr>
              <a:t>في </a:t>
            </a:r>
            <a:r>
              <a:rPr lang="ar-DZ" sz="1200" b="1" dirty="0">
                <a:latin typeface="Arial" panose="020B0604020202020204" pitchFamily="34" charset="0"/>
                <a:cs typeface="Arial" panose="020B0604020202020204" pitchFamily="34" charset="0"/>
              </a:rPr>
              <a:t>زمن معلوم أو مجهول </a:t>
            </a:r>
            <a:r>
              <a:rPr lang="ar-DZ" sz="1200" b="1" dirty="0" smtClean="0">
                <a:latin typeface="Arial" panose="020B0604020202020204" pitchFamily="34" charset="0"/>
                <a:cs typeface="Arial" panose="020B0604020202020204" pitchFamily="34" charset="0"/>
              </a:rPr>
              <a:t>(وهو العامل). </a:t>
            </a: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endParaRPr lang="ar-DZ" sz="1200" b="1" dirty="0" smtClean="0">
              <a:latin typeface="Arial" panose="020B0604020202020204" pitchFamily="34" charset="0"/>
              <a:cs typeface="Arial" panose="020B0604020202020204" pitchFamily="34" charset="0"/>
            </a:endParaRPr>
          </a:p>
          <a:p>
            <a:pPr algn="just">
              <a:spcBef>
                <a:spcPts val="533"/>
              </a:spcBef>
              <a:spcAft>
                <a:spcPts val="533"/>
              </a:spcAft>
              <a:buClr>
                <a:schemeClr val="dk1"/>
              </a:buClr>
              <a:buSzPts val="1100"/>
            </a:pPr>
            <a:r>
              <a:rPr lang="ar-DZ" sz="1200" b="1" dirty="0">
                <a:latin typeface="Arial" panose="020B0604020202020204" pitchFamily="34" charset="0"/>
                <a:cs typeface="Arial" panose="020B0604020202020204" pitchFamily="34" charset="0"/>
              </a:rPr>
              <a:t/>
            </a:r>
            <a:br>
              <a:rPr lang="ar-DZ" sz="1200" b="1" dirty="0">
                <a:latin typeface="Arial" panose="020B0604020202020204" pitchFamily="34" charset="0"/>
                <a:cs typeface="Arial" panose="020B0604020202020204" pitchFamily="34" charset="0"/>
              </a:rPr>
            </a:br>
            <a:r>
              <a:rPr lang="ar-DZ" sz="1400" b="1" dirty="0" smtClean="0">
                <a:solidFill>
                  <a:schemeClr val="dk2"/>
                </a:solidFill>
                <a:latin typeface="Arial" panose="020B0604020202020204" pitchFamily="34" charset="0"/>
                <a:ea typeface="Varela Round"/>
                <a:cs typeface="Arial" panose="020B0604020202020204" pitchFamily="34" charset="0"/>
                <a:sym typeface="Varela Round"/>
              </a:rPr>
              <a:t> </a:t>
            </a:r>
            <a:endParaRPr sz="1400" b="1" dirty="0">
              <a:solidFill>
                <a:schemeClr val="dk1"/>
              </a:solidFill>
              <a:latin typeface="Arial" panose="020B0604020202020204" pitchFamily="34" charset="0"/>
              <a:ea typeface="Varela Round"/>
              <a:cs typeface="Arial" panose="020B0604020202020204" pitchFamily="34" charset="0"/>
              <a:sym typeface="Varela Round"/>
            </a:endParaRPr>
          </a:p>
        </p:txBody>
      </p:sp>
      <p:sp>
        <p:nvSpPr>
          <p:cNvPr id="561" name="Google Shape;561;p43"/>
          <p:cNvSpPr txBox="1"/>
          <p:nvPr/>
        </p:nvSpPr>
        <p:spPr>
          <a:xfrm>
            <a:off x="0" y="517115"/>
            <a:ext cx="2837433" cy="4280681"/>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121900" tIns="121900" rIns="121900" bIns="121900" anchor="t" anchorCtr="0">
            <a:noAutofit/>
          </a:bodyPr>
          <a:lstStyle/>
          <a:p>
            <a:pPr algn="just" rtl="1">
              <a:lnSpc>
                <a:spcPct val="150000"/>
              </a:lnSpc>
            </a:pPr>
            <a:r>
              <a:rPr lang="ar-DZ" sz="1400" b="1" u="sng" dirty="0">
                <a:solidFill>
                  <a:schemeClr val="accent1"/>
                </a:solidFill>
                <a:latin typeface="Arial" panose="020B0604020202020204" pitchFamily="34" charset="0"/>
                <a:cs typeface="Arial" panose="020B0604020202020204" pitchFamily="34" charset="0"/>
              </a:rPr>
              <a:t>صفة المؤسسات في الجعالة</a:t>
            </a:r>
            <a:r>
              <a:rPr lang="ar-DZ" sz="1400" b="1" u="sng" dirty="0" smtClean="0">
                <a:solidFill>
                  <a:schemeClr val="accent1"/>
                </a:solidFill>
                <a:latin typeface="Arial" panose="020B0604020202020204" pitchFamily="34" charset="0"/>
                <a:cs typeface="Arial" panose="020B0604020202020204" pitchFamily="34" charset="0"/>
              </a:rPr>
              <a:t>:</a:t>
            </a:r>
            <a:r>
              <a:rPr lang="ar-DZ" sz="1400" b="1" dirty="0">
                <a:latin typeface="Arial" panose="020B0604020202020204" pitchFamily="34" charset="0"/>
                <a:cs typeface="Arial" panose="020B0604020202020204" pitchFamily="34" charset="0"/>
              </a:rPr>
              <a:t> </a:t>
            </a:r>
            <a:endParaRPr lang="ar-DZ" sz="1400" b="1" dirty="0" smtClean="0">
              <a:latin typeface="Arial" panose="020B0604020202020204" pitchFamily="34" charset="0"/>
              <a:cs typeface="Arial" panose="020B0604020202020204" pitchFamily="34" charset="0"/>
            </a:endParaRPr>
          </a:p>
          <a:p>
            <a:pPr algn="just" rtl="1">
              <a:lnSpc>
                <a:spcPct val="150000"/>
              </a:lnSpc>
            </a:pPr>
            <a:r>
              <a:rPr lang="ar-DZ" sz="1400" b="1" dirty="0" smtClean="0">
                <a:latin typeface="Arial" panose="020B0604020202020204" pitchFamily="34" charset="0"/>
                <a:cs typeface="Arial" panose="020B0604020202020204" pitchFamily="34" charset="0"/>
              </a:rPr>
              <a:t>- يجوز </a:t>
            </a:r>
            <a:r>
              <a:rPr lang="ar-DZ" sz="1400" b="1" dirty="0">
                <a:latin typeface="Arial" panose="020B0604020202020204" pitchFamily="34" charset="0"/>
                <a:cs typeface="Arial" panose="020B0604020202020204" pitchFamily="34" charset="0"/>
              </a:rPr>
              <a:t>للمؤسســة أن يكون لها في الجعالة صفة العامل، بتعاقدها </a:t>
            </a:r>
            <a:r>
              <a:rPr lang="ar-DZ" sz="1400" b="1" dirty="0" smtClean="0">
                <a:latin typeface="Arial" panose="020B0604020202020204" pitchFamily="34" charset="0"/>
                <a:cs typeface="Arial" panose="020B0604020202020204" pitchFamily="34" charset="0"/>
              </a:rPr>
              <a:t>على العمل </a:t>
            </a:r>
            <a:r>
              <a:rPr lang="ar-DZ" sz="1400" b="1" dirty="0">
                <a:latin typeface="Arial" panose="020B0604020202020204" pitchFamily="34" charset="0"/>
                <a:cs typeface="Arial" panose="020B0604020202020204" pitchFamily="34" charset="0"/>
              </a:rPr>
              <a:t>لصالح الغير، ســواء قامت بالعمل بنفسها أم بمن تتعاقد معه </a:t>
            </a:r>
            <a:r>
              <a:rPr lang="ar-DZ" sz="1400" b="1" dirty="0" smtClean="0">
                <a:latin typeface="Arial" panose="020B0604020202020204" pitchFamily="34" charset="0"/>
                <a:cs typeface="Arial" panose="020B0604020202020204" pitchFamily="34" charset="0"/>
              </a:rPr>
              <a:t>في جعالة أخــرى </a:t>
            </a:r>
            <a:r>
              <a:rPr lang="ar-DZ" sz="1400" b="1" dirty="0">
                <a:latin typeface="Arial" panose="020B0604020202020204" pitchFamily="34" charset="0"/>
                <a:cs typeface="Arial" panose="020B0604020202020204" pitchFamily="34" charset="0"/>
              </a:rPr>
              <a:t>وتكون من قبيل الجعالة الموازية، ما لم ُيشــترط </a:t>
            </a:r>
            <a:r>
              <a:rPr lang="ar-DZ" sz="1400" b="1" dirty="0" smtClean="0">
                <a:latin typeface="Arial" panose="020B0604020202020204" pitchFamily="34" charset="0"/>
                <a:cs typeface="Arial" panose="020B0604020202020204" pitchFamily="34" charset="0"/>
              </a:rPr>
              <a:t>عليها قيامها </a:t>
            </a:r>
            <a:r>
              <a:rPr lang="ar-DZ" sz="1400" b="1" dirty="0">
                <a:latin typeface="Arial" panose="020B0604020202020204" pitchFamily="34" charset="0"/>
                <a:cs typeface="Arial" panose="020B0604020202020204" pitchFamily="34" charset="0"/>
              </a:rPr>
              <a:t>بذلك بنفسها. ويجب عدم الربط بين الجعالتين.</a:t>
            </a:r>
            <a:br>
              <a:rPr lang="ar-DZ" sz="1400" b="1" dirty="0">
                <a:latin typeface="Arial" panose="020B0604020202020204" pitchFamily="34" charset="0"/>
                <a:cs typeface="Arial" panose="020B0604020202020204" pitchFamily="34" charset="0"/>
              </a:rPr>
            </a:br>
            <a:r>
              <a:rPr lang="ar-DZ" sz="1400" b="1" dirty="0" smtClean="0">
                <a:latin typeface="Arial" panose="020B0604020202020204" pitchFamily="34" charset="0"/>
                <a:cs typeface="Arial" panose="020B0604020202020204" pitchFamily="34" charset="0"/>
              </a:rPr>
              <a:t>- يجوز </a:t>
            </a:r>
            <a:r>
              <a:rPr lang="ar-DZ" sz="1400" b="1" dirty="0">
                <a:latin typeface="Arial" panose="020B0604020202020204" pitchFamily="34" charset="0"/>
                <a:cs typeface="Arial" panose="020B0604020202020204" pitchFamily="34" charset="0"/>
              </a:rPr>
              <a:t>للمؤسسة أن تكون لها في </a:t>
            </a:r>
            <a:r>
              <a:rPr lang="ar-DZ" sz="1400" b="1" dirty="0" smtClean="0">
                <a:latin typeface="Arial" panose="020B0604020202020204" pitchFamily="34" charset="0"/>
                <a:cs typeface="Arial" panose="020B0604020202020204" pitchFamily="34" charset="0"/>
              </a:rPr>
              <a:t>الجعالة صفة </a:t>
            </a:r>
            <a:r>
              <a:rPr lang="ar-DZ" sz="1400" b="1" dirty="0">
                <a:latin typeface="Arial" panose="020B0604020202020204" pitchFamily="34" charset="0"/>
                <a:cs typeface="Arial" panose="020B0604020202020204" pitchFamily="34" charset="0"/>
              </a:rPr>
              <a:t>الجاعل لمن يقدم </a:t>
            </a:r>
            <a:r>
              <a:rPr lang="ar-DZ" sz="1400" b="1" dirty="0" smtClean="0">
                <a:latin typeface="Arial" panose="020B0604020202020204" pitchFamily="34" charset="0"/>
                <a:cs typeface="Arial" panose="020B0604020202020204" pitchFamily="34" charset="0"/>
              </a:rPr>
              <a:t>العمل لها</a:t>
            </a:r>
            <a:r>
              <a:rPr lang="ar-DZ" sz="1400" b="1" dirty="0">
                <a:latin typeface="Arial" panose="020B0604020202020204" pitchFamily="34" charset="0"/>
                <a:cs typeface="Arial" panose="020B0604020202020204" pitchFamily="34" charset="0"/>
              </a:rPr>
              <a:t>، </a:t>
            </a:r>
            <a:r>
              <a:rPr lang="ar-DZ" sz="1400" b="1" dirty="0" smtClean="0">
                <a:latin typeface="Arial" panose="020B0604020202020204" pitchFamily="34" charset="0"/>
                <a:cs typeface="Arial" panose="020B0604020202020204" pitchFamily="34" charset="0"/>
              </a:rPr>
              <a:t>ســواء كانت </a:t>
            </a:r>
            <a:r>
              <a:rPr lang="ar-DZ" sz="1400" b="1" dirty="0">
                <a:latin typeface="Arial" panose="020B0604020202020204" pitchFamily="34" charset="0"/>
                <a:cs typeface="Arial" panose="020B0604020202020204" pitchFamily="34" charset="0"/>
              </a:rPr>
              <a:t>هي المســتفيدة منه أو كان </a:t>
            </a:r>
            <a:r>
              <a:rPr lang="ar-DZ" sz="1400" b="1" dirty="0" smtClean="0">
                <a:latin typeface="Arial" panose="020B0604020202020204" pitchFamily="34" charset="0"/>
                <a:cs typeface="Arial" panose="020B0604020202020204" pitchFamily="34" charset="0"/>
              </a:rPr>
              <a:t>للوفاء بالتزام منها بجعالة لصالح الغير(الجعالة الموازية)، </a:t>
            </a:r>
            <a:r>
              <a:rPr lang="ar-DZ" sz="1400" b="1" dirty="0">
                <a:latin typeface="Arial" panose="020B0604020202020204" pitchFamily="34" charset="0"/>
                <a:cs typeface="Arial" panose="020B0604020202020204" pitchFamily="34" charset="0"/>
              </a:rPr>
              <a:t>مع مراعاة عدم الربط </a:t>
            </a:r>
            <a:r>
              <a:rPr lang="ar-DZ" sz="1400" b="1" dirty="0" smtClean="0">
                <a:latin typeface="Arial" panose="020B0604020202020204" pitchFamily="34" charset="0"/>
                <a:cs typeface="Arial" panose="020B0604020202020204" pitchFamily="34" charset="0"/>
              </a:rPr>
              <a:t>بين الجعالتين,</a:t>
            </a:r>
          </a:p>
          <a:p>
            <a:pPr algn="just" rtl="1">
              <a:lnSpc>
                <a:spcPct val="150000"/>
              </a:lnSpc>
            </a:pPr>
            <a:endParaRPr lang="ar-DZ" sz="1400" b="1" dirty="0" smtClean="0">
              <a:latin typeface="Arial" panose="020B0604020202020204" pitchFamily="34" charset="0"/>
              <a:cs typeface="Arial" panose="020B0604020202020204" pitchFamily="34" charset="0"/>
            </a:endParaRPr>
          </a:p>
          <a:p>
            <a:pPr algn="just" rtl="1">
              <a:lnSpc>
                <a:spcPct val="150000"/>
              </a:lnSpc>
            </a:pPr>
            <a:r>
              <a:rPr lang="ar-DZ" sz="1400" b="1" dirty="0" smtClean="0">
                <a:latin typeface="Arial" panose="020B0604020202020204" pitchFamily="34" charset="0"/>
                <a:cs typeface="Arial" panose="020B0604020202020204" pitchFamily="34" charset="0"/>
              </a:rPr>
              <a:t> ,</a:t>
            </a:r>
            <a:r>
              <a:rPr lang="ar-DZ" sz="1400" b="1" dirty="0">
                <a:latin typeface="Arial" panose="020B0604020202020204" pitchFamily="34" charset="0"/>
                <a:cs typeface="Arial" panose="020B0604020202020204" pitchFamily="34" charset="0"/>
              </a:rPr>
              <a:t/>
            </a:r>
            <a:br>
              <a:rPr lang="ar-DZ" sz="1400" b="1" dirty="0">
                <a:latin typeface="Arial" panose="020B0604020202020204" pitchFamily="34" charset="0"/>
                <a:cs typeface="Arial" panose="020B0604020202020204" pitchFamily="34" charset="0"/>
              </a:rPr>
            </a:br>
            <a:endParaRPr sz="1400" b="1" dirty="0">
              <a:solidFill>
                <a:schemeClr val="dk2"/>
              </a:solidFill>
              <a:latin typeface="Arial" panose="020B0604020202020204" pitchFamily="34" charset="0"/>
              <a:ea typeface="Varela Round"/>
              <a:cs typeface="Arial" panose="020B0604020202020204" pitchFamily="34" charset="0"/>
              <a:sym typeface="Varela Round"/>
            </a:endParaRPr>
          </a:p>
        </p:txBody>
      </p:sp>
      <p:sp>
        <p:nvSpPr>
          <p:cNvPr id="563" name="Google Shape;563;p43"/>
          <p:cNvSpPr txBox="1"/>
          <p:nvPr/>
        </p:nvSpPr>
        <p:spPr>
          <a:xfrm>
            <a:off x="0" y="4797613"/>
            <a:ext cx="12244929" cy="1309675"/>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121900" tIns="121900" rIns="121900" bIns="121900" anchor="t" anchorCtr="0">
            <a:noAutofit/>
          </a:bodyPr>
          <a:lstStyle/>
          <a:p>
            <a:pPr algn="just" rtl="1"/>
            <a:r>
              <a:rPr lang="ar-DZ" sz="1400" b="1" u="sng" dirty="0">
                <a:solidFill>
                  <a:schemeClr val="accent1"/>
                </a:solidFill>
                <a:latin typeface="Arial" panose="020B0604020202020204" pitchFamily="34" charset="0"/>
                <a:cs typeface="Arial" panose="020B0604020202020204" pitchFamily="34" charset="0"/>
              </a:rPr>
              <a:t>أركان الجعالــة</a:t>
            </a:r>
            <a:r>
              <a:rPr lang="ar-DZ" sz="1400" b="1" u="sng" dirty="0" smtClean="0">
                <a:solidFill>
                  <a:schemeClr val="accent1"/>
                </a:solidFill>
                <a:latin typeface="Arial" panose="020B0604020202020204" pitchFamily="34" charset="0"/>
                <a:cs typeface="Arial" panose="020B0604020202020204" pitchFamily="34" charset="0"/>
              </a:rPr>
              <a:t>:</a:t>
            </a:r>
          </a:p>
          <a:p>
            <a:pPr algn="just" rtl="1"/>
            <a:r>
              <a:rPr lang="ar-DZ" sz="1400" b="1" u="sng" dirty="0" smtClean="0">
                <a:solidFill>
                  <a:schemeClr val="accent1"/>
                </a:solidFill>
                <a:latin typeface="Arial" panose="020B0604020202020204" pitchFamily="34" charset="0"/>
                <a:cs typeface="Arial" panose="020B0604020202020204" pitchFamily="34" charset="0"/>
              </a:rPr>
              <a:t>العاقدان</a:t>
            </a:r>
            <a:r>
              <a:rPr lang="ar-DZ" sz="1400" b="1" dirty="0" smtClean="0">
                <a:latin typeface="Arial" panose="020B0604020202020204" pitchFamily="34" charset="0"/>
                <a:cs typeface="Arial" panose="020B0604020202020204" pitchFamily="34" charset="0"/>
              </a:rPr>
              <a:t>: </a:t>
            </a:r>
            <a:r>
              <a:rPr lang="ar-DZ" sz="1400" b="1" dirty="0">
                <a:latin typeface="Arial" panose="020B0604020202020204" pitchFamily="34" charset="0"/>
                <a:cs typeface="Arial" panose="020B0604020202020204" pitchFamily="34" charset="0"/>
              </a:rPr>
              <a:t>يشــترط فيهما أهلية التعاقد. ولا يشــترط كون العامــل معينًا، </a:t>
            </a:r>
            <a:r>
              <a:rPr lang="ar-DZ" sz="1400" b="1" dirty="0" smtClean="0">
                <a:latin typeface="Arial" panose="020B0604020202020204" pitchFamily="34" charset="0"/>
                <a:cs typeface="Arial" panose="020B0604020202020204" pitchFamily="34" charset="0"/>
              </a:rPr>
              <a:t>فتنعقد الجعالة </a:t>
            </a:r>
            <a:r>
              <a:rPr lang="ar-DZ" sz="1400" b="1" dirty="0">
                <a:latin typeface="Arial" panose="020B0604020202020204" pitchFamily="34" charset="0"/>
                <a:cs typeface="Arial" panose="020B0604020202020204" pitchFamily="34" charset="0"/>
              </a:rPr>
              <a:t>بإصدار إيجاب موجه للجمهور، ويحق لكل من بلغه </a:t>
            </a:r>
            <a:r>
              <a:rPr lang="ar-DZ" sz="1400" b="1" dirty="0" smtClean="0">
                <a:latin typeface="Arial" panose="020B0604020202020204" pitchFamily="34" charset="0"/>
                <a:cs typeface="Arial" panose="020B0604020202020204" pitchFamily="34" charset="0"/>
              </a:rPr>
              <a:t>الإيجاب القيام </a:t>
            </a:r>
            <a:r>
              <a:rPr lang="ar-DZ" sz="1400" b="1" dirty="0">
                <a:latin typeface="Arial" panose="020B0604020202020204" pitchFamily="34" charset="0"/>
                <a:cs typeface="Arial" panose="020B0604020202020204" pitchFamily="34" charset="0"/>
              </a:rPr>
              <a:t>بالعمل بنفسه أو بالاستعانة بغيره، أما إذا كان العامل معينًا </a:t>
            </a:r>
            <a:r>
              <a:rPr lang="ar-DZ" sz="1400" b="1" dirty="0" smtClean="0">
                <a:latin typeface="Arial" panose="020B0604020202020204" pitchFamily="34" charset="0"/>
                <a:cs typeface="Arial" panose="020B0604020202020204" pitchFamily="34" charset="0"/>
              </a:rPr>
              <a:t>فيجب عليه </a:t>
            </a:r>
            <a:r>
              <a:rPr lang="ar-DZ" sz="1400" b="1" dirty="0">
                <a:latin typeface="Arial" panose="020B0604020202020204" pitchFamily="34" charset="0"/>
                <a:cs typeface="Arial" panose="020B0604020202020204" pitchFamily="34" charset="0"/>
              </a:rPr>
              <a:t>العمل بنفسه، </a:t>
            </a:r>
            <a:r>
              <a:rPr lang="ar-DZ" sz="1400" b="1" dirty="0" smtClean="0">
                <a:latin typeface="Arial" panose="020B0604020202020204" pitchFamily="34" charset="0"/>
                <a:cs typeface="Arial" panose="020B0604020202020204" pitchFamily="34" charset="0"/>
              </a:rPr>
              <a:t>أو بغيره </a:t>
            </a:r>
            <a:r>
              <a:rPr lang="ar-DZ" sz="1400" b="1" dirty="0">
                <a:latin typeface="Arial" panose="020B0604020202020204" pitchFamily="34" charset="0"/>
                <a:cs typeface="Arial" panose="020B0604020202020204" pitchFamily="34" charset="0"/>
              </a:rPr>
              <a:t>ممن هو تحت إشرافه ورقابته برضا </a:t>
            </a:r>
            <a:r>
              <a:rPr lang="ar-DZ" sz="1400" b="1" dirty="0" smtClean="0">
                <a:latin typeface="Arial" panose="020B0604020202020204" pitchFamily="34" charset="0"/>
                <a:cs typeface="Arial" panose="020B0604020202020204" pitchFamily="34" charset="0"/>
              </a:rPr>
              <a:t>الجاعل صراحة </a:t>
            </a:r>
            <a:r>
              <a:rPr lang="ar-DZ" sz="1400" b="1" dirty="0">
                <a:latin typeface="Arial" panose="020B0604020202020204" pitchFamily="34" charset="0"/>
                <a:cs typeface="Arial" panose="020B0604020202020204" pitchFamily="34" charset="0"/>
              </a:rPr>
              <a:t>أو </a:t>
            </a:r>
            <a:r>
              <a:rPr lang="ar-DZ" sz="1400" b="1" dirty="0" smtClean="0">
                <a:latin typeface="Arial" panose="020B0604020202020204" pitchFamily="34" charset="0"/>
                <a:cs typeface="Arial" panose="020B0604020202020204" pitchFamily="34" charset="0"/>
              </a:rPr>
              <a:t>ضمنًا,</a:t>
            </a:r>
          </a:p>
          <a:p>
            <a:pPr algn="r" rtl="1"/>
            <a:r>
              <a:rPr lang="ar-DZ" sz="1400" b="1" u="sng" dirty="0" smtClean="0">
                <a:solidFill>
                  <a:schemeClr val="accent1"/>
                </a:solidFill>
                <a:latin typeface="Arial" panose="020B0604020202020204" pitchFamily="34" charset="0"/>
                <a:cs typeface="Arial" panose="020B0604020202020204" pitchFamily="34" charset="0"/>
              </a:rPr>
              <a:t>الصــيغة:</a:t>
            </a:r>
            <a:r>
              <a:rPr lang="ar-DZ" sz="1400" b="1" dirty="0">
                <a:latin typeface="Arial" panose="020B0604020202020204" pitchFamily="34" charset="0"/>
                <a:cs typeface="Arial" panose="020B0604020202020204" pitchFamily="34" charset="0"/>
              </a:rPr>
              <a:t> </a:t>
            </a:r>
            <a:r>
              <a:rPr lang="ar-DZ" sz="1400" b="1" dirty="0" smtClean="0">
                <a:latin typeface="Arial" panose="020B0604020202020204" pitchFamily="34" charset="0"/>
                <a:cs typeface="Arial" panose="020B0604020202020204" pitchFamily="34" charset="0"/>
              </a:rPr>
              <a:t>تنعقد </a:t>
            </a:r>
            <a:r>
              <a:rPr lang="ar-DZ" sz="1400" b="1" dirty="0">
                <a:latin typeface="Arial" panose="020B0604020202020204" pitchFamily="34" charset="0"/>
                <a:cs typeface="Arial" panose="020B0604020202020204" pitchFamily="34" charset="0"/>
              </a:rPr>
              <a:t>الجعالة بالإيجــاب الموجه المعين أو للجمهور، ســواء </a:t>
            </a:r>
            <a:r>
              <a:rPr lang="ar-DZ" sz="1400" b="1" dirty="0" smtClean="0">
                <a:latin typeface="Arial" panose="020B0604020202020204" pitchFamily="34" charset="0"/>
                <a:cs typeface="Arial" panose="020B0604020202020204" pitchFamily="34" charset="0"/>
              </a:rPr>
              <a:t>صدر باللفــظ</a:t>
            </a:r>
            <a:r>
              <a:rPr lang="ar-DZ" sz="1400" b="1" dirty="0">
                <a:latin typeface="Arial" panose="020B0604020202020204" pitchFamily="34" charset="0"/>
                <a:cs typeface="Arial" panose="020B0604020202020204" pitchFamily="34" charset="0"/>
              </a:rPr>
              <a:t>، أو الكتابة، أو أي وســيلة تدل </a:t>
            </a:r>
            <a:r>
              <a:rPr lang="ar-DZ" sz="1400" b="1" dirty="0" smtClean="0">
                <a:latin typeface="Arial" panose="020B0604020202020204" pitchFamily="34" charset="0"/>
                <a:cs typeface="Arial" panose="020B0604020202020204" pitchFamily="34" charset="0"/>
              </a:rPr>
              <a:t>على طلب </a:t>
            </a:r>
            <a:r>
              <a:rPr lang="ar-DZ" sz="1400" b="1" dirty="0">
                <a:latin typeface="Arial" panose="020B0604020202020204" pitchFamily="34" charset="0"/>
                <a:cs typeface="Arial" panose="020B0604020202020204" pitchFamily="34" charset="0"/>
              </a:rPr>
              <a:t>العمــل </a:t>
            </a:r>
            <a:r>
              <a:rPr lang="ar-DZ" sz="1400" b="1" dirty="0" smtClean="0">
                <a:latin typeface="Arial" panose="020B0604020202020204" pitchFamily="34" charset="0"/>
                <a:cs typeface="Arial" panose="020B0604020202020204" pitchFamily="34" charset="0"/>
              </a:rPr>
              <a:t>والالتزام بالجعل</a:t>
            </a:r>
            <a:r>
              <a:rPr lang="ar-DZ" sz="1400" b="1" dirty="0">
                <a:latin typeface="Arial" panose="020B0604020202020204" pitchFamily="34" charset="0"/>
                <a:cs typeface="Arial" panose="020B0604020202020204" pitchFamily="34" charset="0"/>
              </a:rPr>
              <a:t>، ولا يشترط قبول العامل </a:t>
            </a:r>
            <a:r>
              <a:rPr lang="ar-DZ" sz="1400" b="1" dirty="0" smtClean="0">
                <a:latin typeface="Arial" panose="020B0604020202020204" pitchFamily="34" charset="0"/>
                <a:cs typeface="Arial" panose="020B0604020202020204" pitchFamily="34" charset="0"/>
              </a:rPr>
              <a:t>,</a:t>
            </a:r>
          </a:p>
          <a:p>
            <a:pPr algn="r" rtl="1"/>
            <a:r>
              <a:rPr lang="ar-DZ" sz="1400" b="1" u="sng" dirty="0">
                <a:solidFill>
                  <a:schemeClr val="accent1"/>
                </a:solidFill>
                <a:latin typeface="Arial" panose="020B0604020202020204" pitchFamily="34" charset="0"/>
                <a:cs typeface="Arial" panose="020B0604020202020204" pitchFamily="34" charset="0"/>
              </a:rPr>
              <a:t>محل العقد </a:t>
            </a:r>
            <a:r>
              <a:rPr lang="ar-DZ" sz="1400" b="1" u="sng" dirty="0" smtClean="0">
                <a:solidFill>
                  <a:schemeClr val="accent1"/>
                </a:solidFill>
                <a:latin typeface="Arial" panose="020B0604020202020204" pitchFamily="34" charset="0"/>
                <a:cs typeface="Arial" panose="020B0604020202020204" pitchFamily="34" charset="0"/>
              </a:rPr>
              <a:t>(العمل</a:t>
            </a:r>
            <a:r>
              <a:rPr lang="ar-DZ" sz="1400" b="1" u="sng" dirty="0">
                <a:solidFill>
                  <a:schemeClr val="accent1"/>
                </a:solidFill>
                <a:latin typeface="Arial" panose="020B0604020202020204" pitchFamily="34" charset="0"/>
                <a:cs typeface="Arial" panose="020B0604020202020204" pitchFamily="34" charset="0"/>
              </a:rPr>
              <a:t>، </a:t>
            </a:r>
            <a:r>
              <a:rPr lang="ar-DZ" sz="1400" b="1" u="sng" dirty="0" smtClean="0">
                <a:solidFill>
                  <a:schemeClr val="accent1"/>
                </a:solidFill>
                <a:latin typeface="Arial" panose="020B0604020202020204" pitchFamily="34" charset="0"/>
                <a:cs typeface="Arial" panose="020B0604020202020204" pitchFamily="34" charset="0"/>
              </a:rPr>
              <a:t>والجعل): </a:t>
            </a:r>
            <a:r>
              <a:rPr lang="ar-DZ" sz="1400" b="1" u="sng" dirty="0">
                <a:solidFill>
                  <a:schemeClr val="accent1"/>
                </a:solidFill>
                <a:latin typeface="Arial" panose="020B0604020202020204" pitchFamily="34" charset="0"/>
                <a:cs typeface="Arial" panose="020B0604020202020204" pitchFamily="34" charset="0"/>
              </a:rPr>
              <a:t> </a:t>
            </a:r>
            <a:r>
              <a:rPr lang="ar-DZ" sz="1400" b="1" dirty="0" smtClean="0">
                <a:latin typeface="Arial" panose="020B0604020202020204" pitchFamily="34" charset="0"/>
                <a:cs typeface="Arial" panose="020B0604020202020204" pitchFamily="34" charset="0"/>
              </a:rPr>
              <a:t>محل </a:t>
            </a:r>
            <a:r>
              <a:rPr lang="ar-DZ" sz="1400" b="1" dirty="0">
                <a:latin typeface="Arial" panose="020B0604020202020204" pitchFamily="34" charset="0"/>
                <a:cs typeface="Arial" panose="020B0604020202020204" pitchFamily="34" charset="0"/>
              </a:rPr>
              <a:t>العقد هو العمل المعقود عليه </a:t>
            </a:r>
            <a:r>
              <a:rPr lang="ar-DZ" sz="1400" b="1" dirty="0" err="1">
                <a:latin typeface="Arial" panose="020B0604020202020204" pitchFamily="34" charset="0"/>
                <a:cs typeface="Arial" panose="020B0604020202020204" pitchFamily="34" charset="0"/>
              </a:rPr>
              <a:t>فى</a:t>
            </a:r>
            <a:r>
              <a:rPr lang="ar-DZ" sz="1400" b="1" dirty="0">
                <a:latin typeface="Arial" panose="020B0604020202020204" pitchFamily="34" charset="0"/>
                <a:cs typeface="Arial" panose="020B0604020202020204" pitchFamily="34" charset="0"/>
              </a:rPr>
              <a:t> الجعالة، والجعل الملتزم </a:t>
            </a:r>
            <a:r>
              <a:rPr lang="ar-DZ" sz="1400" b="1" dirty="0" smtClean="0">
                <a:latin typeface="Arial" panose="020B0604020202020204" pitchFamily="34" charset="0"/>
                <a:cs typeface="Arial" panose="020B0604020202020204" pitchFamily="34" charset="0"/>
              </a:rPr>
              <a:t>به, </a:t>
            </a:r>
            <a:r>
              <a:rPr lang="ar-DZ" sz="1400" b="1" dirty="0">
                <a:latin typeface="Arial" panose="020B0604020202020204" pitchFamily="34" charset="0"/>
                <a:cs typeface="Arial" panose="020B0604020202020204" pitchFamily="34" charset="0"/>
              </a:rPr>
              <a:t/>
            </a:r>
            <a:br>
              <a:rPr lang="ar-DZ" sz="1400" b="1" dirty="0">
                <a:latin typeface="Arial" panose="020B0604020202020204" pitchFamily="34" charset="0"/>
                <a:cs typeface="Arial" panose="020B0604020202020204" pitchFamily="34" charset="0"/>
              </a:rPr>
            </a:br>
            <a:r>
              <a:rPr lang="ar-DZ" sz="1400" b="1" dirty="0">
                <a:latin typeface="Arial" panose="020B0604020202020204" pitchFamily="34" charset="0"/>
                <a:cs typeface="Arial" panose="020B0604020202020204" pitchFamily="34" charset="0"/>
              </a:rPr>
              <a:t/>
            </a:r>
            <a:br>
              <a:rPr lang="ar-DZ" sz="1400" b="1" dirty="0">
                <a:latin typeface="Arial" panose="020B0604020202020204" pitchFamily="34" charset="0"/>
                <a:cs typeface="Arial" panose="020B0604020202020204" pitchFamily="34" charset="0"/>
              </a:rPr>
            </a:br>
            <a:endParaRPr lang="ar-DZ" sz="1400" b="1" dirty="0">
              <a:latin typeface="Arial" panose="020B0604020202020204" pitchFamily="34" charset="0"/>
              <a:cs typeface="Arial" panose="020B0604020202020204" pitchFamily="34" charset="0"/>
            </a:endParaRPr>
          </a:p>
        </p:txBody>
      </p:sp>
      <p:sp>
        <p:nvSpPr>
          <p:cNvPr id="3" name="Rectangle à coins arrondis 2"/>
          <p:cNvSpPr/>
          <p:nvPr/>
        </p:nvSpPr>
        <p:spPr>
          <a:xfrm>
            <a:off x="7182207" y="3635022"/>
            <a:ext cx="2151489" cy="11422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rtl="1"/>
            <a:r>
              <a:rPr lang="ar-DZ" dirty="0"/>
              <a:t/>
            </a:r>
            <a:br>
              <a:rPr lang="ar-DZ" dirty="0"/>
            </a:br>
            <a:endParaRPr lang="ar-DZ" dirty="0" smtClean="0"/>
          </a:p>
          <a:p>
            <a:pPr algn="just" rtl="1"/>
            <a:r>
              <a:rPr lang="ar-DZ" sz="1400" b="1" u="sng" dirty="0" smtClean="0">
                <a:solidFill>
                  <a:schemeClr val="accent1"/>
                </a:solidFill>
                <a:latin typeface="Arial" panose="020B0604020202020204" pitchFamily="34" charset="0"/>
                <a:cs typeface="Arial" panose="020B0604020202020204" pitchFamily="34" charset="0"/>
              </a:rPr>
              <a:t>أركان </a:t>
            </a:r>
            <a:r>
              <a:rPr lang="ar-DZ" sz="1400" b="1" u="sng" dirty="0">
                <a:solidFill>
                  <a:schemeClr val="accent1"/>
                </a:solidFill>
                <a:latin typeface="Arial" panose="020B0604020202020204" pitchFamily="34" charset="0"/>
                <a:cs typeface="Arial" panose="020B0604020202020204" pitchFamily="34" charset="0"/>
              </a:rPr>
              <a:t>الجعالــة</a:t>
            </a:r>
            <a:r>
              <a:rPr lang="ar-DZ" sz="1400" b="1" u="sng" dirty="0" smtClean="0">
                <a:solidFill>
                  <a:schemeClr val="accent1"/>
                </a:solidFill>
                <a:latin typeface="Arial" panose="020B0604020202020204" pitchFamily="34" charset="0"/>
                <a:cs typeface="Arial" panose="020B0604020202020204" pitchFamily="34" charset="0"/>
              </a:rPr>
              <a:t>:</a:t>
            </a:r>
          </a:p>
          <a:p>
            <a:pPr algn="just" rtl="1"/>
            <a:endParaRPr lang="ar-DZ" sz="1200" b="1" u="sng" dirty="0">
              <a:solidFill>
                <a:schemeClr val="accent1"/>
              </a:solidFill>
              <a:latin typeface="Arial" panose="020B0604020202020204" pitchFamily="34" charset="0"/>
              <a:cs typeface="Arial" panose="020B0604020202020204" pitchFamily="34" charset="0"/>
            </a:endParaRPr>
          </a:p>
          <a:p>
            <a:pPr algn="r" rtl="1"/>
            <a:r>
              <a:rPr lang="ar-DZ" sz="1200" b="1" dirty="0">
                <a:latin typeface="Arial" panose="020B0604020202020204" pitchFamily="34" charset="0"/>
                <a:cs typeface="Arial" panose="020B0604020202020204" pitchFamily="34" charset="0"/>
              </a:rPr>
              <a:t>هي العاقــدان (الجاعل والعامل) والصيغــة، ومحل العقد (الجعل والعمل). </a:t>
            </a:r>
            <a:r>
              <a:rPr lang="ar-DZ" dirty="0"/>
              <a:t/>
            </a:r>
            <a:br>
              <a:rPr lang="ar-DZ" dirty="0"/>
            </a:br>
            <a:r>
              <a:rPr lang="ar-DZ" b="1" dirty="0">
                <a:latin typeface="Arial" panose="020B0604020202020204" pitchFamily="34" charset="0"/>
                <a:cs typeface="Arial" panose="020B0604020202020204" pitchFamily="34" charset="0"/>
              </a:rPr>
              <a:t/>
            </a:r>
            <a:br>
              <a:rPr lang="ar-DZ" b="1" dirty="0">
                <a:latin typeface="Arial" panose="020B0604020202020204" pitchFamily="34" charset="0"/>
                <a:cs typeface="Arial" panose="020B0604020202020204" pitchFamily="34" charset="0"/>
              </a:rPr>
            </a:br>
            <a:endParaRPr lang="ar-DZ" b="1" u="sng" dirty="0">
              <a:solidFill>
                <a:schemeClr val="accent1"/>
              </a:solidFill>
              <a:latin typeface="Arial" panose="020B0604020202020204" pitchFamily="34" charset="0"/>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81518360"/>
      </p:ext>
    </p:extLst>
  </p:cSld>
  <p:clrMapOvr>
    <a:masterClrMapping/>
  </p:clrMapOvr>
  <mc:AlternateContent xmlns:mc="http://schemas.openxmlformats.org/markup-compatibility/2006" xmlns:p14="http://schemas.microsoft.com/office/powerpoint/2010/main">
    <mc:Choice Requires="p14">
      <p:transition spd="slow" p14:dur="2000" advTm="288218"/>
    </mc:Choice>
    <mc:Fallback xmlns="">
      <p:transition spd="slow" advTm="288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8182"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138;p47"/>
          <p:cNvGrpSpPr/>
          <p:nvPr/>
        </p:nvGrpSpPr>
        <p:grpSpPr>
          <a:xfrm>
            <a:off x="-67131" y="711189"/>
            <a:ext cx="12192000" cy="6248411"/>
            <a:chOff x="2571250" y="5664711"/>
            <a:chExt cx="1439820" cy="594161"/>
          </a:xfrm>
        </p:grpSpPr>
        <p:sp>
          <p:nvSpPr>
            <p:cNvPr id="3" name="Google Shape;1139;p47"/>
            <p:cNvSpPr/>
            <p:nvPr/>
          </p:nvSpPr>
          <p:spPr>
            <a:xfrm>
              <a:off x="2751485" y="5699308"/>
              <a:ext cx="179409" cy="510050"/>
            </a:xfrm>
            <a:custGeom>
              <a:avLst/>
              <a:gdLst/>
              <a:ahLst/>
              <a:cxnLst/>
              <a:rect l="l" t="t" r="r" b="b"/>
              <a:pathLst>
                <a:path w="287" h="813" extrusionOk="0">
                  <a:moveTo>
                    <a:pt x="144" y="0"/>
                  </a:moveTo>
                  <a:cubicBezTo>
                    <a:pt x="64" y="0"/>
                    <a:pt x="0" y="65"/>
                    <a:pt x="0" y="144"/>
                  </a:cubicBezTo>
                  <a:cubicBezTo>
                    <a:pt x="0" y="813"/>
                    <a:pt x="0" y="813"/>
                    <a:pt x="0" y="813"/>
                  </a:cubicBezTo>
                  <a:cubicBezTo>
                    <a:pt x="287" y="813"/>
                    <a:pt x="287" y="813"/>
                    <a:pt x="287" y="813"/>
                  </a:cubicBezTo>
                  <a:cubicBezTo>
                    <a:pt x="287" y="144"/>
                    <a:pt x="287" y="144"/>
                    <a:pt x="287" y="144"/>
                  </a:cubicBezTo>
                  <a:cubicBezTo>
                    <a:pt x="287" y="65"/>
                    <a:pt x="223" y="0"/>
                    <a:pt x="144" y="0"/>
                  </a:cubicBezTo>
                  <a:close/>
                </a:path>
              </a:pathLst>
            </a:custGeom>
            <a:solidFill>
              <a:srgbClr val="E69138"/>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4" name="Google Shape;1140;p47"/>
            <p:cNvSpPr/>
            <p:nvPr/>
          </p:nvSpPr>
          <p:spPr>
            <a:xfrm>
              <a:off x="2778667" y="5699657"/>
              <a:ext cx="125801" cy="71514"/>
            </a:xfrm>
            <a:prstGeom prst="ellipse">
              <a:avLst/>
            </a:prstGeom>
            <a:solidFill>
              <a:srgbClr val="B45F06"/>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b="0" u="none">
                <a:solidFill>
                  <a:schemeClr val="dk1"/>
                </a:solidFill>
                <a:latin typeface="Calibri"/>
                <a:ea typeface="Calibri"/>
                <a:cs typeface="Calibri"/>
                <a:sym typeface="Calibri"/>
              </a:endParaRPr>
            </a:p>
          </p:txBody>
        </p:sp>
        <p:sp>
          <p:nvSpPr>
            <p:cNvPr id="5" name="Google Shape;1141;p47"/>
            <p:cNvSpPr/>
            <p:nvPr/>
          </p:nvSpPr>
          <p:spPr>
            <a:xfrm>
              <a:off x="2930893" y="5714912"/>
              <a:ext cx="180236" cy="494445"/>
            </a:xfrm>
            <a:custGeom>
              <a:avLst/>
              <a:gdLst/>
              <a:ahLst/>
              <a:cxnLst/>
              <a:rect l="l" t="t" r="r" b="b"/>
              <a:pathLst>
                <a:path w="288" h="760" extrusionOk="0">
                  <a:moveTo>
                    <a:pt x="144" y="0"/>
                  </a:moveTo>
                  <a:cubicBezTo>
                    <a:pt x="65" y="0"/>
                    <a:pt x="0" y="65"/>
                    <a:pt x="0" y="144"/>
                  </a:cubicBezTo>
                  <a:cubicBezTo>
                    <a:pt x="0" y="760"/>
                    <a:pt x="0" y="760"/>
                    <a:pt x="0" y="760"/>
                  </a:cubicBezTo>
                  <a:cubicBezTo>
                    <a:pt x="288" y="760"/>
                    <a:pt x="288" y="760"/>
                    <a:pt x="288" y="760"/>
                  </a:cubicBezTo>
                  <a:cubicBezTo>
                    <a:pt x="288" y="144"/>
                    <a:pt x="288" y="144"/>
                    <a:pt x="288" y="144"/>
                  </a:cubicBezTo>
                  <a:cubicBezTo>
                    <a:pt x="288" y="65"/>
                    <a:pt x="224" y="0"/>
                    <a:pt x="144" y="0"/>
                  </a:cubicBezTo>
                  <a:close/>
                </a:path>
              </a:pathLst>
            </a:custGeom>
            <a:solidFill>
              <a:srgbClr val="F1C232"/>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6" name="Google Shape;1142;p47"/>
            <p:cNvSpPr/>
            <p:nvPr/>
          </p:nvSpPr>
          <p:spPr>
            <a:xfrm>
              <a:off x="2953322" y="5718327"/>
              <a:ext cx="141128" cy="90762"/>
            </a:xfrm>
            <a:prstGeom prst="ellipse">
              <a:avLst/>
            </a:prstGeom>
            <a:solidFill>
              <a:srgbClr val="BF9000"/>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b="0" u="none">
                <a:solidFill>
                  <a:schemeClr val="dk1"/>
                </a:solidFill>
                <a:latin typeface="Calibri"/>
                <a:ea typeface="Calibri"/>
                <a:cs typeface="Calibri"/>
                <a:sym typeface="Calibri"/>
              </a:endParaRPr>
            </a:p>
          </p:txBody>
        </p:sp>
        <p:sp>
          <p:nvSpPr>
            <p:cNvPr id="7" name="Google Shape;1143;p47"/>
            <p:cNvSpPr/>
            <p:nvPr/>
          </p:nvSpPr>
          <p:spPr>
            <a:xfrm>
              <a:off x="3111130" y="5756280"/>
              <a:ext cx="180030" cy="453078"/>
            </a:xfrm>
            <a:custGeom>
              <a:avLst/>
              <a:gdLst/>
              <a:ahLst/>
              <a:cxnLst/>
              <a:rect l="l" t="t" r="r" b="b"/>
              <a:pathLst>
                <a:path w="288" h="722" extrusionOk="0">
                  <a:moveTo>
                    <a:pt x="144" y="0"/>
                  </a:moveTo>
                  <a:cubicBezTo>
                    <a:pt x="65" y="0"/>
                    <a:pt x="0" y="65"/>
                    <a:pt x="0" y="144"/>
                  </a:cubicBezTo>
                  <a:cubicBezTo>
                    <a:pt x="0" y="722"/>
                    <a:pt x="0" y="722"/>
                    <a:pt x="0" y="722"/>
                  </a:cubicBezTo>
                  <a:cubicBezTo>
                    <a:pt x="288" y="722"/>
                    <a:pt x="288" y="722"/>
                    <a:pt x="288" y="722"/>
                  </a:cubicBezTo>
                  <a:cubicBezTo>
                    <a:pt x="288" y="144"/>
                    <a:pt x="288" y="144"/>
                    <a:pt x="288" y="144"/>
                  </a:cubicBezTo>
                  <a:cubicBezTo>
                    <a:pt x="288" y="65"/>
                    <a:pt x="224" y="0"/>
                    <a:pt x="144" y="0"/>
                  </a:cubicBezTo>
                  <a:close/>
                </a:path>
              </a:pathLst>
            </a:custGeom>
            <a:solidFill>
              <a:srgbClr val="6AA84F"/>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8" name="Google Shape;1144;p47"/>
            <p:cNvSpPr/>
            <p:nvPr/>
          </p:nvSpPr>
          <p:spPr>
            <a:xfrm>
              <a:off x="3119810" y="5760663"/>
              <a:ext cx="151200" cy="121220"/>
            </a:xfrm>
            <a:prstGeom prst="ellipse">
              <a:avLst/>
            </a:prstGeom>
            <a:solidFill>
              <a:srgbClr val="38761D"/>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b="0" u="none">
                <a:solidFill>
                  <a:schemeClr val="dk1"/>
                </a:solidFill>
                <a:latin typeface="Calibri"/>
                <a:ea typeface="Calibri"/>
                <a:cs typeface="Calibri"/>
                <a:sym typeface="Calibri"/>
              </a:endParaRPr>
            </a:p>
          </p:txBody>
        </p:sp>
        <p:sp>
          <p:nvSpPr>
            <p:cNvPr id="9" name="Google Shape;1145;p47"/>
            <p:cNvSpPr/>
            <p:nvPr/>
          </p:nvSpPr>
          <p:spPr>
            <a:xfrm>
              <a:off x="3291159" y="5756280"/>
              <a:ext cx="180030" cy="453078"/>
            </a:xfrm>
            <a:custGeom>
              <a:avLst/>
              <a:gdLst/>
              <a:ahLst/>
              <a:cxnLst/>
              <a:rect l="l" t="t" r="r" b="b"/>
              <a:pathLst>
                <a:path w="288" h="722" extrusionOk="0">
                  <a:moveTo>
                    <a:pt x="144" y="0"/>
                  </a:moveTo>
                  <a:cubicBezTo>
                    <a:pt x="64" y="0"/>
                    <a:pt x="0" y="65"/>
                    <a:pt x="0" y="144"/>
                  </a:cubicBezTo>
                  <a:cubicBezTo>
                    <a:pt x="0" y="722"/>
                    <a:pt x="0" y="722"/>
                    <a:pt x="0" y="722"/>
                  </a:cubicBezTo>
                  <a:cubicBezTo>
                    <a:pt x="288" y="722"/>
                    <a:pt x="288" y="722"/>
                    <a:pt x="288" y="722"/>
                  </a:cubicBezTo>
                  <a:cubicBezTo>
                    <a:pt x="288" y="144"/>
                    <a:pt x="288" y="144"/>
                    <a:pt x="288" y="144"/>
                  </a:cubicBezTo>
                  <a:cubicBezTo>
                    <a:pt x="288" y="65"/>
                    <a:pt x="223" y="0"/>
                    <a:pt x="144" y="0"/>
                  </a:cubicBezTo>
                  <a:close/>
                </a:path>
              </a:pathLst>
            </a:custGeom>
            <a:solidFill>
              <a:srgbClr val="45818E"/>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0" name="Google Shape;1146;p47"/>
            <p:cNvSpPr/>
            <p:nvPr/>
          </p:nvSpPr>
          <p:spPr>
            <a:xfrm>
              <a:off x="3315590" y="5762292"/>
              <a:ext cx="129174" cy="74271"/>
            </a:xfrm>
            <a:prstGeom prst="ellipse">
              <a:avLst/>
            </a:prstGeom>
            <a:solidFill>
              <a:srgbClr val="134F5C"/>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b="0" u="none">
                <a:solidFill>
                  <a:schemeClr val="dk1"/>
                </a:solidFill>
                <a:latin typeface="Calibri"/>
                <a:ea typeface="Calibri"/>
                <a:cs typeface="Calibri"/>
                <a:sym typeface="Calibri"/>
              </a:endParaRPr>
            </a:p>
          </p:txBody>
        </p:sp>
        <p:sp>
          <p:nvSpPr>
            <p:cNvPr id="11" name="Google Shape;1147;p47"/>
            <p:cNvSpPr/>
            <p:nvPr/>
          </p:nvSpPr>
          <p:spPr>
            <a:xfrm>
              <a:off x="3471189" y="5732455"/>
              <a:ext cx="180236" cy="476902"/>
            </a:xfrm>
            <a:custGeom>
              <a:avLst/>
              <a:gdLst/>
              <a:ahLst/>
              <a:cxnLst/>
              <a:rect l="l" t="t" r="r" b="b"/>
              <a:pathLst>
                <a:path w="288" h="760" extrusionOk="0">
                  <a:moveTo>
                    <a:pt x="144" y="0"/>
                  </a:moveTo>
                  <a:cubicBezTo>
                    <a:pt x="64" y="0"/>
                    <a:pt x="0" y="65"/>
                    <a:pt x="0" y="144"/>
                  </a:cubicBezTo>
                  <a:cubicBezTo>
                    <a:pt x="0" y="760"/>
                    <a:pt x="0" y="760"/>
                    <a:pt x="0" y="760"/>
                  </a:cubicBezTo>
                  <a:cubicBezTo>
                    <a:pt x="288" y="760"/>
                    <a:pt x="288" y="760"/>
                    <a:pt x="288" y="760"/>
                  </a:cubicBezTo>
                  <a:cubicBezTo>
                    <a:pt x="288" y="144"/>
                    <a:pt x="288" y="144"/>
                    <a:pt x="288" y="144"/>
                  </a:cubicBezTo>
                  <a:cubicBezTo>
                    <a:pt x="288" y="65"/>
                    <a:pt x="223" y="0"/>
                    <a:pt x="144" y="0"/>
                  </a:cubicBezTo>
                  <a:close/>
                </a:path>
              </a:pathLst>
            </a:custGeom>
            <a:solidFill>
              <a:srgbClr val="3C78D8"/>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2" name="Google Shape;1148;p47"/>
            <p:cNvSpPr/>
            <p:nvPr/>
          </p:nvSpPr>
          <p:spPr>
            <a:xfrm>
              <a:off x="3485657" y="5746957"/>
              <a:ext cx="151200" cy="72333"/>
            </a:xfrm>
            <a:prstGeom prst="ellipse">
              <a:avLst/>
            </a:prstGeom>
            <a:solidFill>
              <a:srgbClr val="1155CC"/>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b="0" u="none">
                <a:solidFill>
                  <a:schemeClr val="dk1"/>
                </a:solidFill>
                <a:latin typeface="Calibri"/>
                <a:ea typeface="Calibri"/>
                <a:cs typeface="Calibri"/>
                <a:sym typeface="Calibri"/>
              </a:endParaRPr>
            </a:p>
          </p:txBody>
        </p:sp>
        <p:sp>
          <p:nvSpPr>
            <p:cNvPr id="13" name="Google Shape;1149;p47"/>
            <p:cNvSpPr/>
            <p:nvPr/>
          </p:nvSpPr>
          <p:spPr>
            <a:xfrm>
              <a:off x="3651425" y="5699308"/>
              <a:ext cx="179409" cy="510050"/>
            </a:xfrm>
            <a:custGeom>
              <a:avLst/>
              <a:gdLst/>
              <a:ahLst/>
              <a:cxnLst/>
              <a:rect l="l" t="t" r="r" b="b"/>
              <a:pathLst>
                <a:path w="287" h="813" extrusionOk="0">
                  <a:moveTo>
                    <a:pt x="143" y="0"/>
                  </a:moveTo>
                  <a:cubicBezTo>
                    <a:pt x="64" y="0"/>
                    <a:pt x="0" y="65"/>
                    <a:pt x="0" y="144"/>
                  </a:cubicBezTo>
                  <a:cubicBezTo>
                    <a:pt x="0" y="813"/>
                    <a:pt x="0" y="813"/>
                    <a:pt x="0" y="813"/>
                  </a:cubicBezTo>
                  <a:cubicBezTo>
                    <a:pt x="287" y="813"/>
                    <a:pt x="287" y="813"/>
                    <a:pt x="287" y="813"/>
                  </a:cubicBezTo>
                  <a:cubicBezTo>
                    <a:pt x="287" y="144"/>
                    <a:pt x="287" y="144"/>
                    <a:pt x="287" y="144"/>
                  </a:cubicBezTo>
                  <a:cubicBezTo>
                    <a:pt x="287" y="65"/>
                    <a:pt x="223" y="0"/>
                    <a:pt x="143" y="0"/>
                  </a:cubicBezTo>
                  <a:close/>
                </a:path>
              </a:pathLst>
            </a:custGeom>
            <a:solidFill>
              <a:srgbClr val="674EA7"/>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4" name="Google Shape;1150;p47"/>
            <p:cNvSpPr/>
            <p:nvPr/>
          </p:nvSpPr>
          <p:spPr>
            <a:xfrm>
              <a:off x="3665893" y="5713810"/>
              <a:ext cx="150600" cy="86766"/>
            </a:xfrm>
            <a:prstGeom prst="ellipse">
              <a:avLst/>
            </a:prstGeom>
            <a:solidFill>
              <a:srgbClr val="351C75"/>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b="0" u="none">
                <a:solidFill>
                  <a:schemeClr val="dk1"/>
                </a:solidFill>
                <a:latin typeface="Calibri"/>
                <a:ea typeface="Calibri"/>
                <a:cs typeface="Calibri"/>
                <a:sym typeface="Calibri"/>
              </a:endParaRPr>
            </a:p>
          </p:txBody>
        </p:sp>
        <p:sp>
          <p:nvSpPr>
            <p:cNvPr id="15" name="Google Shape;1151;p47"/>
            <p:cNvSpPr/>
            <p:nvPr/>
          </p:nvSpPr>
          <p:spPr>
            <a:xfrm>
              <a:off x="3830834" y="5664711"/>
              <a:ext cx="180236" cy="544646"/>
            </a:xfrm>
            <a:custGeom>
              <a:avLst/>
              <a:gdLst/>
              <a:ahLst/>
              <a:cxnLst/>
              <a:rect l="l" t="t" r="r" b="b"/>
              <a:pathLst>
                <a:path w="288" h="868" extrusionOk="0">
                  <a:moveTo>
                    <a:pt x="144" y="0"/>
                  </a:moveTo>
                  <a:cubicBezTo>
                    <a:pt x="65" y="0"/>
                    <a:pt x="0" y="64"/>
                    <a:pt x="0" y="144"/>
                  </a:cubicBezTo>
                  <a:cubicBezTo>
                    <a:pt x="0" y="868"/>
                    <a:pt x="0" y="868"/>
                    <a:pt x="0" y="868"/>
                  </a:cubicBezTo>
                  <a:cubicBezTo>
                    <a:pt x="288" y="868"/>
                    <a:pt x="288" y="868"/>
                    <a:pt x="288" y="868"/>
                  </a:cubicBezTo>
                  <a:cubicBezTo>
                    <a:pt x="288" y="144"/>
                    <a:pt x="288" y="144"/>
                    <a:pt x="288" y="144"/>
                  </a:cubicBezTo>
                  <a:cubicBezTo>
                    <a:pt x="288" y="64"/>
                    <a:pt x="224" y="0"/>
                    <a:pt x="144" y="0"/>
                  </a:cubicBezTo>
                  <a:close/>
                </a:path>
              </a:pathLst>
            </a:custGeom>
            <a:solidFill>
              <a:srgbClr val="A64D79"/>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dirty="0">
                <a:solidFill>
                  <a:schemeClr val="dk1"/>
                </a:solidFill>
                <a:latin typeface="Calibri"/>
                <a:ea typeface="Calibri"/>
                <a:cs typeface="Calibri"/>
                <a:sym typeface="Calibri"/>
              </a:endParaRPr>
            </a:p>
          </p:txBody>
        </p:sp>
        <p:sp>
          <p:nvSpPr>
            <p:cNvPr id="16" name="Google Shape;1152;p47"/>
            <p:cNvSpPr/>
            <p:nvPr/>
          </p:nvSpPr>
          <p:spPr>
            <a:xfrm>
              <a:off x="3845302" y="5679213"/>
              <a:ext cx="151200" cy="77067"/>
            </a:xfrm>
            <a:prstGeom prst="ellipse">
              <a:avLst/>
            </a:prstGeom>
            <a:solidFill>
              <a:srgbClr val="741B47"/>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ar-DZ" sz="1600" b="1" u="none" dirty="0" smtClean="0">
                  <a:solidFill>
                    <a:schemeClr val="bg1"/>
                  </a:solidFill>
                  <a:latin typeface="Arial" panose="020B0604020202020204" pitchFamily="34" charset="0"/>
                  <a:ea typeface="Calibri"/>
                  <a:cs typeface="Arial" panose="020B0604020202020204" pitchFamily="34" charset="0"/>
                  <a:sym typeface="Calibri"/>
                </a:rPr>
                <a:t>التقديم</a:t>
              </a:r>
              <a:endParaRPr sz="1600" b="1" u="none" dirty="0">
                <a:solidFill>
                  <a:schemeClr val="bg1"/>
                </a:solidFill>
                <a:latin typeface="Arial" panose="020B0604020202020204" pitchFamily="34" charset="0"/>
                <a:ea typeface="Calibri"/>
                <a:cs typeface="Arial" panose="020B0604020202020204" pitchFamily="34" charset="0"/>
                <a:sym typeface="Calibri"/>
              </a:endParaRPr>
            </a:p>
          </p:txBody>
        </p:sp>
        <p:sp>
          <p:nvSpPr>
            <p:cNvPr id="17" name="Google Shape;1153;p47"/>
            <p:cNvSpPr/>
            <p:nvPr/>
          </p:nvSpPr>
          <p:spPr>
            <a:xfrm>
              <a:off x="2571250" y="5664711"/>
              <a:ext cx="180236" cy="544646"/>
            </a:xfrm>
            <a:custGeom>
              <a:avLst/>
              <a:gdLst/>
              <a:ahLst/>
              <a:cxnLst/>
              <a:rect l="l" t="t" r="r" b="b"/>
              <a:pathLst>
                <a:path w="288" h="868" extrusionOk="0">
                  <a:moveTo>
                    <a:pt x="144" y="0"/>
                  </a:moveTo>
                  <a:cubicBezTo>
                    <a:pt x="64" y="0"/>
                    <a:pt x="0" y="64"/>
                    <a:pt x="0" y="144"/>
                  </a:cubicBezTo>
                  <a:cubicBezTo>
                    <a:pt x="0" y="868"/>
                    <a:pt x="0" y="868"/>
                    <a:pt x="0" y="868"/>
                  </a:cubicBezTo>
                  <a:cubicBezTo>
                    <a:pt x="288" y="868"/>
                    <a:pt x="288" y="868"/>
                    <a:pt x="288" y="868"/>
                  </a:cubicBezTo>
                  <a:cubicBezTo>
                    <a:pt x="288" y="144"/>
                    <a:pt x="288" y="144"/>
                    <a:pt x="288" y="144"/>
                  </a:cubicBezTo>
                  <a:cubicBezTo>
                    <a:pt x="288" y="64"/>
                    <a:pt x="223" y="0"/>
                    <a:pt x="144" y="0"/>
                  </a:cubicBezTo>
                  <a:close/>
                </a:path>
              </a:pathLst>
            </a:custGeom>
            <a:solidFill>
              <a:srgbClr val="CC0000"/>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8" name="Google Shape;1154;p47"/>
            <p:cNvSpPr/>
            <p:nvPr/>
          </p:nvSpPr>
          <p:spPr>
            <a:xfrm>
              <a:off x="2598431" y="5669500"/>
              <a:ext cx="131266" cy="88620"/>
            </a:xfrm>
            <a:prstGeom prst="ellipse">
              <a:avLst/>
            </a:prstGeom>
            <a:solidFill>
              <a:srgbClr val="990000"/>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b="0" u="none">
                <a:solidFill>
                  <a:schemeClr val="dk1"/>
                </a:solidFill>
                <a:latin typeface="Calibri"/>
                <a:ea typeface="Calibri"/>
                <a:cs typeface="Calibri"/>
                <a:sym typeface="Calibri"/>
              </a:endParaRPr>
            </a:p>
          </p:txBody>
        </p:sp>
        <p:sp>
          <p:nvSpPr>
            <p:cNvPr id="19" name="Google Shape;1155;p47"/>
            <p:cNvSpPr/>
            <p:nvPr/>
          </p:nvSpPr>
          <p:spPr>
            <a:xfrm>
              <a:off x="2571250" y="6209358"/>
              <a:ext cx="365226" cy="49514"/>
            </a:xfrm>
            <a:custGeom>
              <a:avLst/>
              <a:gdLst/>
              <a:ahLst/>
              <a:cxnLst/>
              <a:rect l="l" t="t" r="r" b="b"/>
              <a:pathLst>
                <a:path w="1767" h="239" extrusionOk="0">
                  <a:moveTo>
                    <a:pt x="1767" y="239"/>
                  </a:moveTo>
                  <a:lnTo>
                    <a:pt x="1198" y="239"/>
                  </a:lnTo>
                  <a:lnTo>
                    <a:pt x="0" y="0"/>
                  </a:lnTo>
                  <a:lnTo>
                    <a:pt x="872" y="0"/>
                  </a:lnTo>
                  <a:lnTo>
                    <a:pt x="1767" y="239"/>
                  </a:lnTo>
                  <a:close/>
                </a:path>
              </a:pathLst>
            </a:custGeom>
            <a:solidFill>
              <a:srgbClr val="990000"/>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20" name="Google Shape;1156;p47"/>
            <p:cNvSpPr/>
            <p:nvPr/>
          </p:nvSpPr>
          <p:spPr>
            <a:xfrm>
              <a:off x="2751485" y="6209358"/>
              <a:ext cx="303218" cy="49514"/>
            </a:xfrm>
            <a:custGeom>
              <a:avLst/>
              <a:gdLst/>
              <a:ahLst/>
              <a:cxnLst/>
              <a:rect l="l" t="t" r="r" b="b"/>
              <a:pathLst>
                <a:path w="1467" h="239" extrusionOk="0">
                  <a:moveTo>
                    <a:pt x="1467" y="239"/>
                  </a:moveTo>
                  <a:lnTo>
                    <a:pt x="895" y="239"/>
                  </a:lnTo>
                  <a:lnTo>
                    <a:pt x="0" y="0"/>
                  </a:lnTo>
                  <a:lnTo>
                    <a:pt x="868" y="0"/>
                  </a:lnTo>
                  <a:lnTo>
                    <a:pt x="1467" y="239"/>
                  </a:lnTo>
                  <a:close/>
                </a:path>
              </a:pathLst>
            </a:custGeom>
            <a:solidFill>
              <a:srgbClr val="B45F06"/>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21" name="Google Shape;1157;p47"/>
            <p:cNvSpPr/>
            <p:nvPr/>
          </p:nvSpPr>
          <p:spPr>
            <a:xfrm>
              <a:off x="2930895" y="6209358"/>
              <a:ext cx="242037" cy="49514"/>
            </a:xfrm>
            <a:custGeom>
              <a:avLst/>
              <a:gdLst/>
              <a:ahLst/>
              <a:cxnLst/>
              <a:rect l="l" t="t" r="r" b="b"/>
              <a:pathLst>
                <a:path w="1171" h="239" extrusionOk="0">
                  <a:moveTo>
                    <a:pt x="1171" y="239"/>
                  </a:moveTo>
                  <a:lnTo>
                    <a:pt x="599" y="239"/>
                  </a:lnTo>
                  <a:lnTo>
                    <a:pt x="0" y="0"/>
                  </a:lnTo>
                  <a:lnTo>
                    <a:pt x="872" y="0"/>
                  </a:lnTo>
                  <a:lnTo>
                    <a:pt x="1171" y="239"/>
                  </a:lnTo>
                  <a:close/>
                </a:path>
              </a:pathLst>
            </a:custGeom>
            <a:solidFill>
              <a:srgbClr val="BF9000"/>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22" name="Google Shape;1158;p47"/>
            <p:cNvSpPr/>
            <p:nvPr/>
          </p:nvSpPr>
          <p:spPr>
            <a:xfrm>
              <a:off x="3111130" y="6209358"/>
              <a:ext cx="180029" cy="49514"/>
            </a:xfrm>
            <a:custGeom>
              <a:avLst/>
              <a:gdLst/>
              <a:ahLst/>
              <a:cxnLst/>
              <a:rect l="l" t="t" r="r" b="b"/>
              <a:pathLst>
                <a:path w="871" h="239" extrusionOk="0">
                  <a:moveTo>
                    <a:pt x="871" y="239"/>
                  </a:moveTo>
                  <a:lnTo>
                    <a:pt x="299" y="239"/>
                  </a:lnTo>
                  <a:lnTo>
                    <a:pt x="0" y="0"/>
                  </a:lnTo>
                  <a:lnTo>
                    <a:pt x="871" y="0"/>
                  </a:lnTo>
                  <a:lnTo>
                    <a:pt x="871" y="239"/>
                  </a:lnTo>
                  <a:close/>
                </a:path>
              </a:pathLst>
            </a:custGeom>
            <a:solidFill>
              <a:srgbClr val="38761D"/>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23" name="Google Shape;1159;p47"/>
            <p:cNvSpPr/>
            <p:nvPr/>
          </p:nvSpPr>
          <p:spPr>
            <a:xfrm>
              <a:off x="3291159" y="6209358"/>
              <a:ext cx="180029" cy="49514"/>
            </a:xfrm>
            <a:custGeom>
              <a:avLst/>
              <a:gdLst/>
              <a:ahLst/>
              <a:cxnLst/>
              <a:rect l="l" t="t" r="r" b="b"/>
              <a:pathLst>
                <a:path w="871" h="239" extrusionOk="0">
                  <a:moveTo>
                    <a:pt x="572" y="239"/>
                  </a:moveTo>
                  <a:lnTo>
                    <a:pt x="0" y="239"/>
                  </a:lnTo>
                  <a:lnTo>
                    <a:pt x="0" y="0"/>
                  </a:lnTo>
                  <a:lnTo>
                    <a:pt x="871" y="0"/>
                  </a:lnTo>
                  <a:lnTo>
                    <a:pt x="572" y="239"/>
                  </a:lnTo>
                  <a:close/>
                </a:path>
              </a:pathLst>
            </a:custGeom>
            <a:solidFill>
              <a:srgbClr val="134F5C"/>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24" name="Google Shape;1160;p47"/>
            <p:cNvSpPr/>
            <p:nvPr/>
          </p:nvSpPr>
          <p:spPr>
            <a:xfrm>
              <a:off x="3409388" y="6209358"/>
              <a:ext cx="242037" cy="49514"/>
            </a:xfrm>
            <a:custGeom>
              <a:avLst/>
              <a:gdLst/>
              <a:ahLst/>
              <a:cxnLst/>
              <a:rect l="l" t="t" r="r" b="b"/>
              <a:pathLst>
                <a:path w="1171" h="239" extrusionOk="0">
                  <a:moveTo>
                    <a:pt x="572" y="239"/>
                  </a:moveTo>
                  <a:lnTo>
                    <a:pt x="0" y="239"/>
                  </a:lnTo>
                  <a:lnTo>
                    <a:pt x="299" y="0"/>
                  </a:lnTo>
                  <a:lnTo>
                    <a:pt x="1171" y="0"/>
                  </a:lnTo>
                  <a:lnTo>
                    <a:pt x="572" y="239"/>
                  </a:lnTo>
                  <a:close/>
                </a:path>
              </a:pathLst>
            </a:custGeom>
            <a:solidFill>
              <a:srgbClr val="1155CC"/>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25" name="Google Shape;1161;p47"/>
            <p:cNvSpPr/>
            <p:nvPr/>
          </p:nvSpPr>
          <p:spPr>
            <a:xfrm>
              <a:off x="3527616" y="6209358"/>
              <a:ext cx="303218" cy="49514"/>
            </a:xfrm>
            <a:custGeom>
              <a:avLst/>
              <a:gdLst/>
              <a:ahLst/>
              <a:cxnLst/>
              <a:rect l="l" t="t" r="r" b="b"/>
              <a:pathLst>
                <a:path w="1467" h="239" extrusionOk="0">
                  <a:moveTo>
                    <a:pt x="572" y="239"/>
                  </a:moveTo>
                  <a:lnTo>
                    <a:pt x="0" y="239"/>
                  </a:lnTo>
                  <a:lnTo>
                    <a:pt x="599" y="0"/>
                  </a:lnTo>
                  <a:lnTo>
                    <a:pt x="1467" y="0"/>
                  </a:lnTo>
                  <a:lnTo>
                    <a:pt x="572" y="239"/>
                  </a:lnTo>
                  <a:close/>
                </a:path>
              </a:pathLst>
            </a:custGeom>
            <a:solidFill>
              <a:srgbClr val="351C75"/>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26" name="Google Shape;1162;p47"/>
            <p:cNvSpPr/>
            <p:nvPr/>
          </p:nvSpPr>
          <p:spPr>
            <a:xfrm>
              <a:off x="3645844" y="6209358"/>
              <a:ext cx="365226" cy="49514"/>
            </a:xfrm>
            <a:custGeom>
              <a:avLst/>
              <a:gdLst/>
              <a:ahLst/>
              <a:cxnLst/>
              <a:rect l="l" t="t" r="r" b="b"/>
              <a:pathLst>
                <a:path w="1767" h="239" extrusionOk="0">
                  <a:moveTo>
                    <a:pt x="572" y="239"/>
                  </a:moveTo>
                  <a:lnTo>
                    <a:pt x="0" y="239"/>
                  </a:lnTo>
                  <a:lnTo>
                    <a:pt x="895" y="0"/>
                  </a:lnTo>
                  <a:lnTo>
                    <a:pt x="1767" y="0"/>
                  </a:lnTo>
                  <a:lnTo>
                    <a:pt x="572" y="239"/>
                  </a:lnTo>
                  <a:close/>
                </a:path>
              </a:pathLst>
            </a:custGeom>
            <a:solidFill>
              <a:srgbClr val="741B47"/>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grpSp>
      <p:sp>
        <p:nvSpPr>
          <p:cNvPr id="28" name="ZoneTexte 27"/>
          <p:cNvSpPr txBox="1"/>
          <p:nvPr/>
        </p:nvSpPr>
        <p:spPr>
          <a:xfrm>
            <a:off x="4093747" y="191911"/>
            <a:ext cx="3649200" cy="461665"/>
          </a:xfrm>
          <a:prstGeom prst="rect">
            <a:avLst/>
          </a:prstGeom>
          <a:solidFill>
            <a:schemeClr val="accent1">
              <a:lumMod val="20000"/>
              <a:lumOff val="80000"/>
            </a:schemeClr>
          </a:solidFill>
        </p:spPr>
        <p:txBody>
          <a:bodyPr wrap="square" rtlCol="0">
            <a:spAutoFit/>
          </a:bodyPr>
          <a:lstStyle/>
          <a:p>
            <a:pPr algn="ctr"/>
            <a:r>
              <a:rPr lang="ar-DZ" sz="2400" b="1" dirty="0" smtClean="0">
                <a:latin typeface="Arial" panose="020B0604020202020204" pitchFamily="34" charset="0"/>
                <a:cs typeface="Arial" panose="020B0604020202020204" pitchFamily="34" charset="0"/>
              </a:rPr>
              <a:t>معيار 19 القرض</a:t>
            </a:r>
            <a:endParaRPr lang="fr-FR" sz="2400" b="1" dirty="0">
              <a:latin typeface="Arial" panose="020B0604020202020204" pitchFamily="34" charset="0"/>
              <a:cs typeface="Arial" panose="020B0604020202020204" pitchFamily="34" charset="0"/>
            </a:endParaRPr>
          </a:p>
        </p:txBody>
      </p:sp>
      <p:sp>
        <p:nvSpPr>
          <p:cNvPr id="29" name="ZoneTexte 28"/>
          <p:cNvSpPr txBox="1"/>
          <p:nvPr/>
        </p:nvSpPr>
        <p:spPr>
          <a:xfrm>
            <a:off x="10769296" y="1602802"/>
            <a:ext cx="1355573" cy="4524315"/>
          </a:xfrm>
          <a:prstGeom prst="rect">
            <a:avLst/>
          </a:prstGeom>
          <a:noFill/>
        </p:spPr>
        <p:txBody>
          <a:bodyPr wrap="square" rtlCol="0">
            <a:spAutoFit/>
          </a:bodyPr>
          <a:lstStyle/>
          <a:p>
            <a:pPr algn="ctr"/>
            <a:r>
              <a:rPr lang="ar-DZ" sz="1200" b="1" dirty="0">
                <a:solidFill>
                  <a:schemeClr val="bg1"/>
                </a:solidFill>
                <a:latin typeface="Arial" panose="020B0604020202020204" pitchFamily="34" charset="0"/>
                <a:cs typeface="Arial" panose="020B0604020202020204" pitchFamily="34" charset="0"/>
              </a:rPr>
              <a:t>يهدف هذا المعيار إلى بيان الأحكام الشــرعية للقرض، ومنها أحكام المنفعة</a:t>
            </a:r>
            <a:br>
              <a:rPr lang="ar-DZ" sz="1200" b="1" dirty="0">
                <a:solidFill>
                  <a:schemeClr val="bg1"/>
                </a:solidFill>
                <a:latin typeface="Arial" panose="020B0604020202020204" pitchFamily="34" charset="0"/>
                <a:cs typeface="Arial" panose="020B0604020202020204" pitchFamily="34" charset="0"/>
              </a:rPr>
            </a:br>
            <a:r>
              <a:rPr lang="ar-DZ" sz="1200" b="1" dirty="0">
                <a:solidFill>
                  <a:schemeClr val="bg1"/>
                </a:solidFill>
                <a:latin typeface="Arial" panose="020B0604020202020204" pitchFamily="34" charset="0"/>
                <a:cs typeface="Arial" panose="020B0604020202020204" pitchFamily="34" charset="0"/>
              </a:rPr>
              <a:t>في القرض، ســواء أكانت مشروطة أم غير مشــروطة، كما يهدف إلى بيان الضوابط</a:t>
            </a:r>
            <a:br>
              <a:rPr lang="ar-DZ" sz="1200" b="1" dirty="0">
                <a:solidFill>
                  <a:schemeClr val="bg1"/>
                </a:solidFill>
                <a:latin typeface="Arial" panose="020B0604020202020204" pitchFamily="34" charset="0"/>
                <a:cs typeface="Arial" panose="020B0604020202020204" pitchFamily="34" charset="0"/>
              </a:rPr>
            </a:br>
            <a:r>
              <a:rPr lang="ar-DZ" sz="1200" b="1" dirty="0">
                <a:solidFill>
                  <a:schemeClr val="bg1"/>
                </a:solidFill>
                <a:latin typeface="Arial" panose="020B0604020202020204" pitchFamily="34" charset="0"/>
                <a:cs typeface="Arial" panose="020B0604020202020204" pitchFamily="34" charset="0"/>
              </a:rPr>
              <a:t>الشــرعية التي يجب مراعاتها من قبل المؤسســات المالية الإســلامية </a:t>
            </a:r>
            <a:r>
              <a:rPr lang="ar-DZ" sz="1200" b="1" dirty="0" smtClean="0">
                <a:solidFill>
                  <a:schemeClr val="bg1"/>
                </a:solidFill>
                <a:latin typeface="Arial" panose="020B0604020202020204" pitchFamily="34" charset="0"/>
                <a:cs typeface="Arial" panose="020B0604020202020204" pitchFamily="34" charset="0"/>
              </a:rPr>
              <a:t>(المؤسسة</a:t>
            </a:r>
            <a:r>
              <a:rPr lang="ar-DZ" sz="1200" b="1" dirty="0">
                <a:solidFill>
                  <a:schemeClr val="bg1"/>
                </a:solidFill>
                <a:latin typeface="Arial" panose="020B0604020202020204" pitchFamily="34" charset="0"/>
                <a:cs typeface="Arial" panose="020B0604020202020204" pitchFamily="34" charset="0"/>
              </a:rPr>
              <a:t>/</a:t>
            </a:r>
            <a:br>
              <a:rPr lang="ar-DZ" sz="1200" b="1" dirty="0">
                <a:solidFill>
                  <a:schemeClr val="bg1"/>
                </a:solidFill>
                <a:latin typeface="Arial" panose="020B0604020202020204" pitchFamily="34" charset="0"/>
                <a:cs typeface="Arial" panose="020B0604020202020204" pitchFamily="34" charset="0"/>
              </a:rPr>
            </a:br>
            <a:r>
              <a:rPr lang="ar-DZ" sz="1200" b="1" dirty="0" smtClean="0">
                <a:solidFill>
                  <a:schemeClr val="bg1"/>
                </a:solidFill>
                <a:latin typeface="Arial" panose="020B0604020202020204" pitchFamily="34" charset="0"/>
                <a:cs typeface="Arial" panose="020B0604020202020204" pitchFamily="34" charset="0"/>
              </a:rPr>
              <a:t>المؤسســات). وكذلك </a:t>
            </a:r>
            <a:r>
              <a:rPr lang="ar-DZ" sz="1200" b="1" dirty="0">
                <a:solidFill>
                  <a:schemeClr val="bg1"/>
                </a:solidFill>
                <a:latin typeface="Arial" panose="020B0604020202020204" pitchFamily="34" charset="0"/>
                <a:cs typeface="Arial" panose="020B0604020202020204" pitchFamily="34" charset="0"/>
              </a:rPr>
              <a:t>بيــان الأحكام الشــرعية لبعض التطبيقــات التي تحتاج</a:t>
            </a:r>
            <a:br>
              <a:rPr lang="ar-DZ" sz="1200" b="1" dirty="0">
                <a:solidFill>
                  <a:schemeClr val="bg1"/>
                </a:solidFill>
                <a:latin typeface="Arial" panose="020B0604020202020204" pitchFamily="34" charset="0"/>
                <a:cs typeface="Arial" panose="020B0604020202020204" pitchFamily="34" charset="0"/>
              </a:rPr>
            </a:br>
            <a:r>
              <a:rPr lang="ar-DZ" sz="1200" b="1" dirty="0">
                <a:solidFill>
                  <a:schemeClr val="bg1"/>
                </a:solidFill>
                <a:latin typeface="Arial" panose="020B0604020202020204" pitchFamily="34" charset="0"/>
                <a:cs typeface="Arial" panose="020B0604020202020204" pitchFamily="34" charset="0"/>
              </a:rPr>
              <a:t>المؤسســات إلى التعامل بها، مثل الحســابات الجارية، والجوائــز على القروض،</a:t>
            </a:r>
            <a:br>
              <a:rPr lang="ar-DZ" sz="1200" b="1" dirty="0">
                <a:solidFill>
                  <a:schemeClr val="bg1"/>
                </a:solidFill>
                <a:latin typeface="Arial" panose="020B0604020202020204" pitchFamily="34" charset="0"/>
                <a:cs typeface="Arial" panose="020B0604020202020204" pitchFamily="34" charset="0"/>
              </a:rPr>
            </a:br>
            <a:r>
              <a:rPr lang="ar-DZ" sz="1200" b="1" dirty="0">
                <a:solidFill>
                  <a:schemeClr val="bg1"/>
                </a:solidFill>
                <a:latin typeface="Arial" panose="020B0604020202020204" pitchFamily="34" charset="0"/>
                <a:cs typeface="Arial" panose="020B0604020202020204" pitchFamily="34" charset="0"/>
              </a:rPr>
              <a:t>ونفقات خدمات القرض، وكشف الحسابات بين المؤسسة ومراسليها </a:t>
            </a:r>
            <a:br>
              <a:rPr lang="ar-DZ" sz="1200" b="1" dirty="0">
                <a:solidFill>
                  <a:schemeClr val="bg1"/>
                </a:solidFill>
                <a:latin typeface="Arial" panose="020B0604020202020204" pitchFamily="34" charset="0"/>
                <a:cs typeface="Arial" panose="020B0604020202020204" pitchFamily="34" charset="0"/>
              </a:rPr>
            </a:br>
            <a:endParaRPr lang="fr-FR" sz="1200" b="1" dirty="0">
              <a:solidFill>
                <a:schemeClr val="bg1"/>
              </a:solidFill>
              <a:latin typeface="Arial" panose="020B0604020202020204" pitchFamily="34" charset="0"/>
              <a:cs typeface="Arial" panose="020B0604020202020204" pitchFamily="34" charset="0"/>
            </a:endParaRPr>
          </a:p>
        </p:txBody>
      </p:sp>
      <p:sp>
        <p:nvSpPr>
          <p:cNvPr id="30" name="Rectangle 29"/>
          <p:cNvSpPr/>
          <p:nvPr/>
        </p:nvSpPr>
        <p:spPr>
          <a:xfrm>
            <a:off x="9370598" y="1267572"/>
            <a:ext cx="936978" cy="830997"/>
          </a:xfrm>
          <a:prstGeom prst="rect">
            <a:avLst/>
          </a:prstGeom>
        </p:spPr>
        <p:txBody>
          <a:bodyPr wrap="square">
            <a:spAutoFit/>
          </a:bodyPr>
          <a:lstStyle/>
          <a:p>
            <a:pPr algn="ctr"/>
            <a:r>
              <a:rPr lang="ar-DZ" sz="1600" b="1" dirty="0">
                <a:solidFill>
                  <a:schemeClr val="bg1"/>
                </a:solidFill>
                <a:latin typeface="Arial" panose="020B0604020202020204" pitchFamily="34" charset="0"/>
                <a:cs typeface="Arial" panose="020B0604020202020204" pitchFamily="34" charset="0"/>
              </a:rPr>
              <a:t>نطاق المعيار </a:t>
            </a:r>
            <a:br>
              <a:rPr lang="ar-DZ" sz="1600" b="1" dirty="0">
                <a:solidFill>
                  <a:schemeClr val="bg1"/>
                </a:solidFill>
                <a:latin typeface="Arial" panose="020B0604020202020204" pitchFamily="34" charset="0"/>
                <a:cs typeface="Arial" panose="020B0604020202020204" pitchFamily="34" charset="0"/>
              </a:rPr>
            </a:br>
            <a:endParaRPr lang="fr-FR" sz="1600" b="1" dirty="0">
              <a:solidFill>
                <a:schemeClr val="bg1"/>
              </a:solidFill>
              <a:latin typeface="Arial" panose="020B0604020202020204" pitchFamily="34" charset="0"/>
              <a:cs typeface="Arial" panose="020B0604020202020204" pitchFamily="34" charset="0"/>
            </a:endParaRPr>
          </a:p>
        </p:txBody>
      </p:sp>
      <p:sp>
        <p:nvSpPr>
          <p:cNvPr id="31" name="ZoneTexte 30"/>
          <p:cNvSpPr txBox="1"/>
          <p:nvPr/>
        </p:nvSpPr>
        <p:spPr>
          <a:xfrm>
            <a:off x="9155289" y="2098569"/>
            <a:ext cx="1443391" cy="2893100"/>
          </a:xfrm>
          <a:prstGeom prst="rect">
            <a:avLst/>
          </a:prstGeom>
          <a:noFill/>
        </p:spPr>
        <p:txBody>
          <a:bodyPr wrap="square" rtlCol="0">
            <a:spAutoFit/>
          </a:bodyPr>
          <a:lstStyle/>
          <a:p>
            <a:pPr algn="ctr" rtl="1"/>
            <a:r>
              <a:rPr lang="ar-DZ" sz="1400" b="1" dirty="0">
                <a:solidFill>
                  <a:schemeClr val="bg1"/>
                </a:solidFill>
                <a:latin typeface="Arial" panose="020B0604020202020204" pitchFamily="34" charset="0"/>
                <a:cs typeface="Arial" panose="020B0604020202020204" pitchFamily="34" charset="0"/>
              </a:rPr>
              <a:t>يتناول هذا المعيار القروض وما يصاحبها من منافع أو تكاليف، ســواء أكانت</a:t>
            </a:r>
            <a:br>
              <a:rPr lang="ar-DZ" sz="1400" b="1" dirty="0">
                <a:solidFill>
                  <a:schemeClr val="bg1"/>
                </a:solidFill>
                <a:latin typeface="Arial" panose="020B0604020202020204" pitchFamily="34" charset="0"/>
                <a:cs typeface="Arial" panose="020B0604020202020204" pitchFamily="34" charset="0"/>
              </a:rPr>
            </a:br>
            <a:r>
              <a:rPr lang="ar-DZ" sz="1400" b="1" dirty="0">
                <a:solidFill>
                  <a:schemeClr val="bg1"/>
                </a:solidFill>
                <a:latin typeface="Arial" panose="020B0604020202020204" pitchFamily="34" charset="0"/>
                <a:cs typeface="Arial" panose="020B0604020202020204" pitchFamily="34" charset="0"/>
              </a:rPr>
              <a:t>المؤسسة مقرضة أم مقترضة.</a:t>
            </a:r>
            <a:br>
              <a:rPr lang="ar-DZ" sz="1400" b="1" dirty="0">
                <a:solidFill>
                  <a:schemeClr val="bg1"/>
                </a:solidFill>
                <a:latin typeface="Arial" panose="020B0604020202020204" pitchFamily="34" charset="0"/>
                <a:cs typeface="Arial" panose="020B0604020202020204" pitchFamily="34" charset="0"/>
              </a:rPr>
            </a:br>
            <a:r>
              <a:rPr lang="ar-DZ" sz="1400" b="1" dirty="0">
                <a:solidFill>
                  <a:schemeClr val="bg1"/>
                </a:solidFill>
                <a:latin typeface="Arial" panose="020B0604020202020204" pitchFamily="34" charset="0"/>
                <a:cs typeface="Arial" panose="020B0604020202020204" pitchFamily="34" charset="0"/>
              </a:rPr>
              <a:t>ولا يتنــاول هذا المعيار ما ليــس ً قرضا، مثل ثمن البيع الآجل والحســابات</a:t>
            </a:r>
            <a:br>
              <a:rPr lang="ar-DZ" sz="1400" b="1" dirty="0">
                <a:solidFill>
                  <a:schemeClr val="bg1"/>
                </a:solidFill>
                <a:latin typeface="Arial" panose="020B0604020202020204" pitchFamily="34" charset="0"/>
                <a:cs typeface="Arial" panose="020B0604020202020204" pitchFamily="34" charset="0"/>
              </a:rPr>
            </a:br>
            <a:r>
              <a:rPr lang="ar-DZ" sz="1400" b="1" dirty="0">
                <a:solidFill>
                  <a:schemeClr val="bg1"/>
                </a:solidFill>
                <a:latin typeface="Arial" panose="020B0604020202020204" pitchFamily="34" charset="0"/>
                <a:cs typeface="Arial" panose="020B0604020202020204" pitchFamily="34" charset="0"/>
              </a:rPr>
              <a:t>الاستثمارية؛ لأن لها معايير خاصة بها. </a:t>
            </a:r>
            <a:br>
              <a:rPr lang="ar-DZ" sz="1400" b="1" dirty="0">
                <a:solidFill>
                  <a:schemeClr val="bg1"/>
                </a:solidFill>
                <a:latin typeface="Arial" panose="020B0604020202020204" pitchFamily="34" charset="0"/>
                <a:cs typeface="Arial" panose="020B0604020202020204" pitchFamily="34" charset="0"/>
              </a:rPr>
            </a:br>
            <a:endParaRPr lang="fr-FR" sz="1400" b="1" dirty="0">
              <a:solidFill>
                <a:schemeClr val="bg1"/>
              </a:solidFill>
              <a:latin typeface="Arial" panose="020B0604020202020204" pitchFamily="34" charset="0"/>
              <a:cs typeface="Arial" panose="020B0604020202020204" pitchFamily="34" charset="0"/>
            </a:endParaRPr>
          </a:p>
        </p:txBody>
      </p:sp>
      <p:sp>
        <p:nvSpPr>
          <p:cNvPr id="32" name="Rectangle 31"/>
          <p:cNvSpPr/>
          <p:nvPr/>
        </p:nvSpPr>
        <p:spPr>
          <a:xfrm>
            <a:off x="7988913" y="1593775"/>
            <a:ext cx="824089" cy="738664"/>
          </a:xfrm>
          <a:prstGeom prst="rect">
            <a:avLst/>
          </a:prstGeom>
        </p:spPr>
        <p:txBody>
          <a:bodyPr wrap="square">
            <a:spAutoFit/>
          </a:bodyPr>
          <a:lstStyle/>
          <a:p>
            <a:r>
              <a:rPr lang="ar-DZ" sz="1400" b="1" dirty="0">
                <a:solidFill>
                  <a:schemeClr val="bg1"/>
                </a:solidFill>
                <a:latin typeface="Arial" panose="020B0604020202020204" pitchFamily="34" charset="0"/>
                <a:cs typeface="Arial" panose="020B0604020202020204" pitchFamily="34" charset="0"/>
              </a:rPr>
              <a:t>تعريف </a:t>
            </a:r>
            <a:r>
              <a:rPr lang="ar-DZ" sz="1400" b="1" dirty="0" smtClean="0">
                <a:solidFill>
                  <a:schemeClr val="bg1"/>
                </a:solidFill>
                <a:latin typeface="Arial" panose="020B0604020202020204" pitchFamily="34" charset="0"/>
                <a:cs typeface="Arial" panose="020B0604020202020204" pitchFamily="34" charset="0"/>
              </a:rPr>
              <a:t>القرض </a:t>
            </a:r>
            <a:r>
              <a:rPr lang="ar-DZ" sz="1400" b="1" dirty="0">
                <a:solidFill>
                  <a:schemeClr val="bg1"/>
                </a:solidFill>
                <a:latin typeface="Arial" panose="020B0604020202020204" pitchFamily="34" charset="0"/>
                <a:cs typeface="Arial" panose="020B0604020202020204" pitchFamily="34" charset="0"/>
              </a:rPr>
              <a:t/>
            </a:r>
            <a:br>
              <a:rPr lang="ar-DZ" sz="1400" b="1" dirty="0">
                <a:solidFill>
                  <a:schemeClr val="bg1"/>
                </a:solidFill>
                <a:latin typeface="Arial" panose="020B0604020202020204" pitchFamily="34" charset="0"/>
                <a:cs typeface="Arial" panose="020B0604020202020204" pitchFamily="34" charset="0"/>
              </a:rPr>
            </a:br>
            <a:endParaRPr lang="fr-FR" sz="1400" b="1" dirty="0">
              <a:solidFill>
                <a:schemeClr val="bg1"/>
              </a:solidFill>
              <a:latin typeface="Arial" panose="020B0604020202020204" pitchFamily="34" charset="0"/>
              <a:cs typeface="Arial" panose="020B0604020202020204" pitchFamily="34" charset="0"/>
            </a:endParaRPr>
          </a:p>
        </p:txBody>
      </p:sp>
      <p:sp>
        <p:nvSpPr>
          <p:cNvPr id="33" name="ZoneTexte 32"/>
          <p:cNvSpPr txBox="1"/>
          <p:nvPr/>
        </p:nvSpPr>
        <p:spPr>
          <a:xfrm>
            <a:off x="7629092" y="2212618"/>
            <a:ext cx="1367596" cy="4216539"/>
          </a:xfrm>
          <a:prstGeom prst="rect">
            <a:avLst/>
          </a:prstGeom>
          <a:noFill/>
        </p:spPr>
        <p:txBody>
          <a:bodyPr wrap="square" rtlCol="0">
            <a:spAutoFit/>
          </a:bodyPr>
          <a:lstStyle/>
          <a:p>
            <a:pPr algn="ctr"/>
            <a:r>
              <a:rPr lang="ar-DZ" sz="1400" b="1" dirty="0">
                <a:solidFill>
                  <a:schemeClr val="bg1"/>
                </a:solidFill>
                <a:latin typeface="Arial" panose="020B0604020202020204" pitchFamily="34" charset="0"/>
                <a:cs typeface="Arial" panose="020B0604020202020204" pitchFamily="34" charset="0"/>
              </a:rPr>
              <a:t>القرض تمليك مال مثلي لمن يلزمه رد مثله.</a:t>
            </a:r>
            <a:br>
              <a:rPr lang="ar-DZ" sz="1400" b="1" dirty="0">
                <a:solidFill>
                  <a:schemeClr val="bg1"/>
                </a:solidFill>
                <a:latin typeface="Arial" panose="020B0604020202020204" pitchFamily="34" charset="0"/>
                <a:cs typeface="Arial" panose="020B0604020202020204" pitchFamily="34" charset="0"/>
              </a:rPr>
            </a:br>
            <a:r>
              <a:rPr lang="ar-DZ" sz="1600" b="1" u="sng" dirty="0">
                <a:solidFill>
                  <a:schemeClr val="bg1"/>
                </a:solidFill>
                <a:latin typeface="Arial" panose="020B0604020202020204" pitchFamily="34" charset="0"/>
                <a:cs typeface="Arial" panose="020B0604020202020204" pitchFamily="34" charset="0"/>
              </a:rPr>
              <a:t>أركان القرض </a:t>
            </a:r>
            <a:r>
              <a:rPr lang="ar-DZ" sz="1600" b="1" u="sng" dirty="0" smtClean="0">
                <a:solidFill>
                  <a:schemeClr val="bg1"/>
                </a:solidFill>
                <a:latin typeface="Arial" panose="020B0604020202020204" pitchFamily="34" charset="0"/>
                <a:cs typeface="Arial" panose="020B0604020202020204" pitchFamily="34" charset="0"/>
              </a:rPr>
              <a:t>:</a:t>
            </a:r>
          </a:p>
          <a:p>
            <a:pPr algn="ctr" rtl="1"/>
            <a:r>
              <a:rPr lang="ar-DZ" sz="1400" b="1" dirty="0" smtClean="0">
                <a:solidFill>
                  <a:schemeClr val="bg1"/>
                </a:solidFill>
                <a:latin typeface="Arial" panose="020B0604020202020204" pitchFamily="34" charset="0"/>
                <a:cs typeface="Arial" panose="020B0604020202020204" pitchFamily="34" charset="0"/>
              </a:rPr>
              <a:t>-ينعقد </a:t>
            </a:r>
            <a:r>
              <a:rPr lang="ar-DZ" sz="1400" b="1" dirty="0">
                <a:solidFill>
                  <a:schemeClr val="bg1"/>
                </a:solidFill>
                <a:latin typeface="Arial" panose="020B0604020202020204" pitchFamily="34" charset="0"/>
                <a:cs typeface="Arial" panose="020B0604020202020204" pitchFamily="34" charset="0"/>
              </a:rPr>
              <a:t>القرض بالإيجــاب والقبول بلفظ القرض والســلف، وبكل ما</a:t>
            </a:r>
            <a:br>
              <a:rPr lang="ar-DZ" sz="1400" b="1" dirty="0">
                <a:solidFill>
                  <a:schemeClr val="bg1"/>
                </a:solidFill>
                <a:latin typeface="Arial" panose="020B0604020202020204" pitchFamily="34" charset="0"/>
                <a:cs typeface="Arial" panose="020B0604020202020204" pitchFamily="34" charset="0"/>
              </a:rPr>
            </a:br>
            <a:r>
              <a:rPr lang="ar-DZ" sz="1400" b="1" dirty="0">
                <a:solidFill>
                  <a:schemeClr val="bg1"/>
                </a:solidFill>
                <a:latin typeface="Arial" panose="020B0604020202020204" pitchFamily="34" charset="0"/>
                <a:cs typeface="Arial" panose="020B0604020202020204" pitchFamily="34" charset="0"/>
              </a:rPr>
              <a:t>يؤدي معناهما من قول أو فعل.</a:t>
            </a:r>
            <a:br>
              <a:rPr lang="ar-DZ" sz="1400" b="1" dirty="0">
                <a:solidFill>
                  <a:schemeClr val="bg1"/>
                </a:solidFill>
                <a:latin typeface="Arial" panose="020B0604020202020204" pitchFamily="34" charset="0"/>
                <a:cs typeface="Arial" panose="020B0604020202020204" pitchFamily="34" charset="0"/>
              </a:rPr>
            </a:br>
            <a:r>
              <a:rPr lang="ar-DZ" sz="1400" b="1" dirty="0" smtClean="0">
                <a:solidFill>
                  <a:schemeClr val="bg1"/>
                </a:solidFill>
                <a:latin typeface="Arial" panose="020B0604020202020204" pitchFamily="34" charset="0"/>
                <a:cs typeface="Arial" panose="020B0604020202020204" pitchFamily="34" charset="0"/>
              </a:rPr>
              <a:t>-يشترط </a:t>
            </a:r>
            <a:r>
              <a:rPr lang="ar-DZ" sz="1400" b="1" dirty="0">
                <a:solidFill>
                  <a:schemeClr val="bg1"/>
                </a:solidFill>
                <a:latin typeface="Arial" panose="020B0604020202020204" pitchFamily="34" charset="0"/>
                <a:cs typeface="Arial" panose="020B0604020202020204" pitchFamily="34" charset="0"/>
              </a:rPr>
              <a:t>في المقرض أهلية التبرع.</a:t>
            </a:r>
            <a:br>
              <a:rPr lang="ar-DZ" sz="1400" b="1" dirty="0">
                <a:solidFill>
                  <a:schemeClr val="bg1"/>
                </a:solidFill>
                <a:latin typeface="Arial" panose="020B0604020202020204" pitchFamily="34" charset="0"/>
                <a:cs typeface="Arial" panose="020B0604020202020204" pitchFamily="34" charset="0"/>
              </a:rPr>
            </a:br>
            <a:r>
              <a:rPr lang="ar-DZ" sz="1400" b="1" dirty="0" smtClean="0">
                <a:solidFill>
                  <a:schemeClr val="bg1"/>
                </a:solidFill>
                <a:latin typeface="Arial" panose="020B0604020202020204" pitchFamily="34" charset="0"/>
                <a:cs typeface="Arial" panose="020B0604020202020204" pitchFamily="34" charset="0"/>
              </a:rPr>
              <a:t>- يشترط </a:t>
            </a:r>
            <a:r>
              <a:rPr lang="ar-DZ" sz="1400" b="1" dirty="0">
                <a:solidFill>
                  <a:schemeClr val="bg1"/>
                </a:solidFill>
                <a:latin typeface="Arial" panose="020B0604020202020204" pitchFamily="34" charset="0"/>
                <a:cs typeface="Arial" panose="020B0604020202020204" pitchFamily="34" charset="0"/>
              </a:rPr>
              <a:t>في المقترض أهلية التصرف.</a:t>
            </a:r>
            <a:br>
              <a:rPr lang="ar-DZ" sz="1400" b="1" dirty="0">
                <a:solidFill>
                  <a:schemeClr val="bg1"/>
                </a:solidFill>
                <a:latin typeface="Arial" panose="020B0604020202020204" pitchFamily="34" charset="0"/>
                <a:cs typeface="Arial" panose="020B0604020202020204" pitchFamily="34" charset="0"/>
              </a:rPr>
            </a:br>
            <a:r>
              <a:rPr lang="ar-DZ" sz="1400" b="1" dirty="0" smtClean="0">
                <a:solidFill>
                  <a:schemeClr val="bg1"/>
                </a:solidFill>
                <a:latin typeface="Arial" panose="020B0604020202020204" pitchFamily="34" charset="0"/>
                <a:cs typeface="Arial" panose="020B0604020202020204" pitchFamily="34" charset="0"/>
              </a:rPr>
              <a:t>-يشترط </a:t>
            </a:r>
            <a:r>
              <a:rPr lang="ar-DZ" sz="1400" b="1" dirty="0">
                <a:solidFill>
                  <a:schemeClr val="bg1"/>
                </a:solidFill>
                <a:latin typeface="Arial" panose="020B0604020202020204" pitchFamily="34" charset="0"/>
                <a:cs typeface="Arial" panose="020B0604020202020204" pitchFamily="34" charset="0"/>
              </a:rPr>
              <a:t>في محل القرض أن يكون ً مالا ً متقوما ً معلوما </a:t>
            </a:r>
            <a:r>
              <a:rPr lang="ar-DZ" sz="1400" b="1" dirty="0" smtClean="0">
                <a:solidFill>
                  <a:schemeClr val="bg1"/>
                </a:solidFill>
                <a:latin typeface="Arial" panose="020B0604020202020204" pitchFamily="34" charset="0"/>
                <a:cs typeface="Arial" panose="020B0604020202020204" pitchFamily="34" charset="0"/>
              </a:rPr>
              <a:t>مثليا</a:t>
            </a:r>
            <a:endParaRPr lang="fr-FR" sz="1400" b="1" dirty="0">
              <a:solidFill>
                <a:schemeClr val="bg1"/>
              </a:solidFill>
              <a:latin typeface="Arial" panose="020B0604020202020204" pitchFamily="34" charset="0"/>
              <a:cs typeface="Arial" panose="020B0604020202020204" pitchFamily="34" charset="0"/>
            </a:endParaRPr>
          </a:p>
        </p:txBody>
      </p:sp>
      <p:sp>
        <p:nvSpPr>
          <p:cNvPr id="34" name="Rectangle 33"/>
          <p:cNvSpPr/>
          <p:nvPr/>
        </p:nvSpPr>
        <p:spPr>
          <a:xfrm>
            <a:off x="6321599" y="1692264"/>
            <a:ext cx="940602" cy="830997"/>
          </a:xfrm>
          <a:prstGeom prst="rect">
            <a:avLst/>
          </a:prstGeom>
        </p:spPr>
        <p:txBody>
          <a:bodyPr wrap="square">
            <a:spAutoFit/>
          </a:bodyPr>
          <a:lstStyle/>
          <a:p>
            <a:pPr algn="ctr"/>
            <a:r>
              <a:rPr lang="ar-DZ" sz="1200" b="1" dirty="0" smtClean="0">
                <a:solidFill>
                  <a:schemeClr val="bg1"/>
                </a:solidFill>
                <a:latin typeface="Arial" panose="020B0604020202020204" pitchFamily="34" charset="0"/>
                <a:cs typeface="Arial" panose="020B0604020202020204" pitchFamily="34" charset="0"/>
              </a:rPr>
              <a:t>أحكام المنفعة المشروطة في القرض </a:t>
            </a:r>
            <a:r>
              <a:rPr lang="ar-DZ" sz="1200" b="1" dirty="0">
                <a:solidFill>
                  <a:schemeClr val="bg1"/>
                </a:solidFill>
                <a:latin typeface="Arial" panose="020B0604020202020204" pitchFamily="34" charset="0"/>
                <a:cs typeface="Arial" panose="020B0604020202020204" pitchFamily="34" charset="0"/>
              </a:rPr>
              <a:t/>
            </a:r>
            <a:br>
              <a:rPr lang="ar-DZ" sz="1200" b="1" dirty="0">
                <a:solidFill>
                  <a:schemeClr val="bg1"/>
                </a:solidFill>
                <a:latin typeface="Arial" panose="020B0604020202020204" pitchFamily="34" charset="0"/>
                <a:cs typeface="Arial" panose="020B0604020202020204" pitchFamily="34" charset="0"/>
              </a:rPr>
            </a:br>
            <a:endParaRPr lang="fr-FR" sz="1200" b="1" dirty="0">
              <a:solidFill>
                <a:schemeClr val="bg1"/>
              </a:solidFill>
              <a:latin typeface="Arial" panose="020B0604020202020204" pitchFamily="34" charset="0"/>
              <a:cs typeface="Arial" panose="020B0604020202020204" pitchFamily="34" charset="0"/>
            </a:endParaRPr>
          </a:p>
        </p:txBody>
      </p:sp>
      <p:sp>
        <p:nvSpPr>
          <p:cNvPr id="35" name="ZoneTexte 34"/>
          <p:cNvSpPr txBox="1"/>
          <p:nvPr/>
        </p:nvSpPr>
        <p:spPr>
          <a:xfrm>
            <a:off x="6071082" y="2533652"/>
            <a:ext cx="1446675" cy="2893100"/>
          </a:xfrm>
          <a:prstGeom prst="rect">
            <a:avLst/>
          </a:prstGeom>
          <a:noFill/>
        </p:spPr>
        <p:txBody>
          <a:bodyPr wrap="square" rtlCol="0">
            <a:spAutoFit/>
          </a:bodyPr>
          <a:lstStyle/>
          <a:p>
            <a:pPr algn="ctr"/>
            <a:r>
              <a:rPr lang="ar-DZ" sz="1400" b="1" dirty="0" smtClean="0">
                <a:solidFill>
                  <a:schemeClr val="bg1"/>
                </a:solidFill>
                <a:latin typeface="Arial" panose="020B0604020202020204" pitchFamily="34" charset="0"/>
                <a:cs typeface="Arial" panose="020B0604020202020204" pitchFamily="34" charset="0"/>
              </a:rPr>
              <a:t>-يجوز اشتراط الوفاء في غير بلد القرض,</a:t>
            </a:r>
          </a:p>
          <a:p>
            <a:pPr algn="ctr" rtl="1"/>
            <a:r>
              <a:rPr lang="ar-DZ" sz="1400" b="1" dirty="0" smtClean="0">
                <a:solidFill>
                  <a:schemeClr val="bg1"/>
                </a:solidFill>
                <a:latin typeface="Arial" panose="020B0604020202020204" pitchFamily="34" charset="0"/>
                <a:cs typeface="Arial" panose="020B0604020202020204" pitchFamily="34" charset="0"/>
              </a:rPr>
              <a:t>-يحرم اشتراط زيادة في القرض للمقرض وهي ربا, سواء أكانت الزيادة في الصفة، القدر، عينا، منفعة, سواء اشتراط الزيادة في العقد، أو عند تأجيل الوفاء، سواء أكان الشرط منصوص عليه أو ملحوظا في العرف</a:t>
            </a:r>
            <a:r>
              <a:rPr lang="ar-DZ" sz="1200" b="1" dirty="0" smtClean="0">
                <a:solidFill>
                  <a:schemeClr val="bg1"/>
                </a:solidFill>
                <a:latin typeface="Arial" panose="020B0604020202020204" pitchFamily="34" charset="0"/>
                <a:cs typeface="Arial" panose="020B0604020202020204" pitchFamily="34" charset="0"/>
              </a:rPr>
              <a:t>,</a:t>
            </a:r>
          </a:p>
        </p:txBody>
      </p:sp>
      <p:sp>
        <p:nvSpPr>
          <p:cNvPr id="36" name="Rectangle 35"/>
          <p:cNvSpPr/>
          <p:nvPr/>
        </p:nvSpPr>
        <p:spPr>
          <a:xfrm>
            <a:off x="4480795" y="2766615"/>
            <a:ext cx="1500503" cy="3539430"/>
          </a:xfrm>
          <a:prstGeom prst="rect">
            <a:avLst/>
          </a:prstGeom>
        </p:spPr>
        <p:txBody>
          <a:bodyPr wrap="square">
            <a:spAutoFit/>
          </a:bodyPr>
          <a:lstStyle/>
          <a:p>
            <a:pPr algn="ctr" rtl="1"/>
            <a:r>
              <a:rPr lang="ar-DZ" sz="1400" b="1" u="sng" dirty="0">
                <a:solidFill>
                  <a:schemeClr val="bg1"/>
                </a:solidFill>
                <a:latin typeface="Arial" panose="020B0604020202020204" pitchFamily="34" charset="0"/>
                <a:cs typeface="Arial" panose="020B0604020202020204" pitchFamily="34" charset="0"/>
              </a:rPr>
              <a:t/>
            </a:r>
            <a:br>
              <a:rPr lang="ar-DZ" sz="1400" b="1" u="sng" dirty="0">
                <a:solidFill>
                  <a:schemeClr val="bg1"/>
                </a:solidFill>
                <a:latin typeface="Arial" panose="020B0604020202020204" pitchFamily="34" charset="0"/>
                <a:cs typeface="Arial" panose="020B0604020202020204" pitchFamily="34" charset="0"/>
              </a:rPr>
            </a:br>
            <a:r>
              <a:rPr lang="ar-DZ" sz="1400" b="1" u="sng" dirty="0">
                <a:solidFill>
                  <a:schemeClr val="bg1"/>
                </a:solidFill>
                <a:latin typeface="Arial" panose="020B0604020202020204" pitchFamily="34" charset="0"/>
                <a:cs typeface="Arial" panose="020B0604020202020204" pitchFamily="34" charset="0"/>
              </a:rPr>
              <a:t>-</a:t>
            </a:r>
            <a:r>
              <a:rPr lang="ar-DZ" sz="1400" b="1" dirty="0">
                <a:solidFill>
                  <a:schemeClr val="bg1"/>
                </a:solidFill>
                <a:latin typeface="Arial" panose="020B0604020202020204" pitchFamily="34" charset="0"/>
                <a:cs typeface="Arial" panose="020B0604020202020204" pitchFamily="34" charset="0"/>
              </a:rPr>
              <a:t>تقديم عين للمقرض في أثناء مدة القرض إذا كان ذلــك من أجل القرض بأن لم تكن العادة جارية بينهما بذلك قبل القرض.</a:t>
            </a:r>
            <a:br>
              <a:rPr lang="ar-DZ" sz="1400" b="1" dirty="0">
                <a:solidFill>
                  <a:schemeClr val="bg1"/>
                </a:solidFill>
                <a:latin typeface="Arial" panose="020B0604020202020204" pitchFamily="34" charset="0"/>
                <a:cs typeface="Arial" panose="020B0604020202020204" pitchFamily="34" charset="0"/>
              </a:rPr>
            </a:br>
            <a:r>
              <a:rPr lang="ar-DZ" sz="1400" b="1" dirty="0">
                <a:solidFill>
                  <a:schemeClr val="bg1"/>
                </a:solidFill>
                <a:latin typeface="Arial" panose="020B0604020202020204" pitchFamily="34" charset="0"/>
                <a:cs typeface="Arial" panose="020B0604020202020204" pitchFamily="34" charset="0"/>
              </a:rPr>
              <a:t>-تجوز الزيــادة على القرض في القدر أو الصفــة أو تقديم عين أو بذل منفعة عند الوفاء من غير شــرط ولا عرف، ســواء أكان محل القرض</a:t>
            </a:r>
            <a:br>
              <a:rPr lang="ar-DZ" sz="1400" b="1" dirty="0">
                <a:solidFill>
                  <a:schemeClr val="bg1"/>
                </a:solidFill>
                <a:latin typeface="Arial" panose="020B0604020202020204" pitchFamily="34" charset="0"/>
                <a:cs typeface="Arial" panose="020B0604020202020204" pitchFamily="34" charset="0"/>
              </a:rPr>
            </a:br>
            <a:r>
              <a:rPr lang="ar-DZ" sz="1400" b="1" dirty="0" smtClean="0">
                <a:solidFill>
                  <a:schemeClr val="bg1"/>
                </a:solidFill>
                <a:latin typeface="Arial" panose="020B0604020202020204" pitchFamily="34" charset="0"/>
                <a:cs typeface="Arial" panose="020B0604020202020204" pitchFamily="34" charset="0"/>
              </a:rPr>
              <a:t>نقودا </a:t>
            </a:r>
            <a:r>
              <a:rPr lang="ar-DZ" sz="1400" b="1" dirty="0">
                <a:solidFill>
                  <a:schemeClr val="bg1"/>
                </a:solidFill>
                <a:latin typeface="Arial" panose="020B0604020202020204" pitchFamily="34" charset="0"/>
                <a:cs typeface="Arial" panose="020B0604020202020204" pitchFamily="34" charset="0"/>
              </a:rPr>
              <a:t>أم غيرها </a:t>
            </a:r>
            <a:r>
              <a:rPr lang="ar-DZ" sz="1400" b="1" dirty="0" smtClean="0">
                <a:solidFill>
                  <a:schemeClr val="bg1"/>
                </a:solidFill>
                <a:latin typeface="Arial" panose="020B0604020202020204" pitchFamily="34" charset="0"/>
                <a:cs typeface="Arial" panose="020B0604020202020204" pitchFamily="34" charset="0"/>
              </a:rPr>
              <a:t>,</a:t>
            </a:r>
            <a:r>
              <a:rPr lang="ar-DZ" sz="1400" b="1" dirty="0">
                <a:solidFill>
                  <a:schemeClr val="bg1"/>
                </a:solidFill>
                <a:latin typeface="Arial" panose="020B0604020202020204" pitchFamily="34" charset="0"/>
                <a:cs typeface="Arial" panose="020B0604020202020204" pitchFamily="34" charset="0"/>
              </a:rPr>
              <a:t/>
            </a:r>
            <a:br>
              <a:rPr lang="ar-DZ" sz="1400" b="1" dirty="0">
                <a:solidFill>
                  <a:schemeClr val="bg1"/>
                </a:solidFill>
                <a:latin typeface="Arial" panose="020B0604020202020204" pitchFamily="34" charset="0"/>
                <a:cs typeface="Arial" panose="020B0604020202020204" pitchFamily="34" charset="0"/>
              </a:rPr>
            </a:br>
            <a:endParaRPr lang="ar-DZ" sz="1400" b="1" u="sng" dirty="0">
              <a:solidFill>
                <a:schemeClr val="bg1"/>
              </a:solidFill>
              <a:latin typeface="Arial" panose="020B0604020202020204" pitchFamily="34" charset="0"/>
              <a:cs typeface="Arial" panose="020B0604020202020204" pitchFamily="34" charset="0"/>
            </a:endParaRPr>
          </a:p>
        </p:txBody>
      </p:sp>
      <p:sp>
        <p:nvSpPr>
          <p:cNvPr id="37" name="Rectangle 36"/>
          <p:cNvSpPr/>
          <p:nvPr/>
        </p:nvSpPr>
        <p:spPr>
          <a:xfrm>
            <a:off x="4740896" y="1795655"/>
            <a:ext cx="1036756" cy="954107"/>
          </a:xfrm>
          <a:prstGeom prst="rect">
            <a:avLst/>
          </a:prstGeom>
        </p:spPr>
        <p:txBody>
          <a:bodyPr wrap="square">
            <a:spAutoFit/>
          </a:bodyPr>
          <a:lstStyle/>
          <a:p>
            <a:pPr algn="ctr"/>
            <a:r>
              <a:rPr lang="ar-DZ" sz="1400" b="1" dirty="0">
                <a:solidFill>
                  <a:schemeClr val="bg1"/>
                </a:solidFill>
                <a:latin typeface="Arial" panose="020B0604020202020204" pitchFamily="34" charset="0"/>
                <a:cs typeface="Arial" panose="020B0604020202020204" pitchFamily="34" charset="0"/>
              </a:rPr>
              <a:t>أحكام المنفعة غير المشروطة في القرض </a:t>
            </a:r>
            <a:endParaRPr lang="fr-FR" sz="1400" dirty="0"/>
          </a:p>
        </p:txBody>
      </p:sp>
      <p:sp>
        <p:nvSpPr>
          <p:cNvPr id="38" name="Rectangle 37"/>
          <p:cNvSpPr/>
          <p:nvPr/>
        </p:nvSpPr>
        <p:spPr>
          <a:xfrm>
            <a:off x="3285489" y="1290529"/>
            <a:ext cx="893201" cy="1169551"/>
          </a:xfrm>
          <a:prstGeom prst="rect">
            <a:avLst/>
          </a:prstGeom>
        </p:spPr>
        <p:txBody>
          <a:bodyPr wrap="square">
            <a:spAutoFit/>
          </a:bodyPr>
          <a:lstStyle/>
          <a:p>
            <a:pPr algn="ctr"/>
            <a:r>
              <a:rPr lang="ar-DZ" sz="1400" b="1" dirty="0" smtClean="0">
                <a:solidFill>
                  <a:schemeClr val="bg1"/>
                </a:solidFill>
                <a:latin typeface="Arial" panose="020B0604020202020204" pitchFamily="34" charset="0"/>
                <a:cs typeface="Arial" panose="020B0604020202020204" pitchFamily="34" charset="0"/>
              </a:rPr>
              <a:t>اشتراط الأجل </a:t>
            </a:r>
            <a:r>
              <a:rPr lang="ar-DZ" sz="1400" b="1" dirty="0">
                <a:solidFill>
                  <a:schemeClr val="bg1"/>
                </a:solidFill>
                <a:latin typeface="Arial" panose="020B0604020202020204" pitchFamily="34" charset="0"/>
                <a:cs typeface="Arial" panose="020B0604020202020204" pitchFamily="34" charset="0"/>
              </a:rPr>
              <a:t>في القرض</a:t>
            </a:r>
            <a:r>
              <a:rPr lang="ar-DZ" sz="1400" b="1" dirty="0" smtClean="0">
                <a:solidFill>
                  <a:schemeClr val="bg1"/>
                </a:solidFill>
                <a:latin typeface="Arial" panose="020B0604020202020204" pitchFamily="34" charset="0"/>
                <a:cs typeface="Arial" panose="020B0604020202020204" pitchFamily="34" charset="0"/>
              </a:rPr>
              <a:t>، ولزومه </a:t>
            </a:r>
            <a:r>
              <a:rPr lang="ar-DZ" sz="1400" b="1" dirty="0">
                <a:solidFill>
                  <a:schemeClr val="bg1"/>
                </a:solidFill>
                <a:latin typeface="Arial" panose="020B0604020202020204" pitchFamily="34" charset="0"/>
                <a:cs typeface="Arial" panose="020B0604020202020204" pitchFamily="34" charset="0"/>
              </a:rPr>
              <a:t/>
            </a:r>
            <a:br>
              <a:rPr lang="ar-DZ" sz="1400" b="1" dirty="0">
                <a:solidFill>
                  <a:schemeClr val="bg1"/>
                </a:solidFill>
                <a:latin typeface="Arial" panose="020B0604020202020204" pitchFamily="34" charset="0"/>
                <a:cs typeface="Arial" panose="020B0604020202020204" pitchFamily="34" charset="0"/>
              </a:rPr>
            </a:br>
            <a:endParaRPr lang="fr-FR" sz="1400" b="1" dirty="0">
              <a:solidFill>
                <a:schemeClr val="bg1"/>
              </a:solidFill>
              <a:latin typeface="Arial" panose="020B0604020202020204" pitchFamily="34" charset="0"/>
              <a:cs typeface="Arial" panose="020B0604020202020204" pitchFamily="34" charset="0"/>
            </a:endParaRPr>
          </a:p>
        </p:txBody>
      </p:sp>
      <p:sp>
        <p:nvSpPr>
          <p:cNvPr id="39" name="ZoneTexte 38"/>
          <p:cNvSpPr txBox="1"/>
          <p:nvPr/>
        </p:nvSpPr>
        <p:spPr>
          <a:xfrm>
            <a:off x="2942696" y="2229520"/>
            <a:ext cx="1562531" cy="4247317"/>
          </a:xfrm>
          <a:prstGeom prst="rect">
            <a:avLst/>
          </a:prstGeom>
          <a:noFill/>
        </p:spPr>
        <p:txBody>
          <a:bodyPr wrap="square" rtlCol="0">
            <a:spAutoFit/>
          </a:bodyPr>
          <a:lstStyle/>
          <a:p>
            <a:pPr algn="ctr"/>
            <a:r>
              <a:rPr lang="ar-DZ" sz="1200" b="1" dirty="0">
                <a:solidFill>
                  <a:schemeClr val="bg1"/>
                </a:solidFill>
                <a:latin typeface="Arial" panose="020B0604020202020204" pitchFamily="34" charset="0"/>
                <a:cs typeface="Arial" panose="020B0604020202020204" pitchFamily="34" charset="0"/>
              </a:rPr>
              <a:t>يجوز اشتراط الأجل في القرض، فلا يلزم المقترض الوفاء قبل حلول الأجل،</a:t>
            </a:r>
            <a:br>
              <a:rPr lang="ar-DZ" sz="1200" b="1" dirty="0">
                <a:solidFill>
                  <a:schemeClr val="bg1"/>
                </a:solidFill>
                <a:latin typeface="Arial" panose="020B0604020202020204" pitchFamily="34" charset="0"/>
                <a:cs typeface="Arial" panose="020B0604020202020204" pitchFamily="34" charset="0"/>
              </a:rPr>
            </a:br>
            <a:r>
              <a:rPr lang="ar-DZ" sz="1200" b="1" dirty="0">
                <a:solidFill>
                  <a:schemeClr val="bg1"/>
                </a:solidFill>
                <a:latin typeface="Arial" panose="020B0604020202020204" pitchFamily="34" charset="0"/>
                <a:cs typeface="Arial" panose="020B0604020202020204" pitchFamily="34" charset="0"/>
              </a:rPr>
              <a:t>وليس للمقرض مطالبته به قبله. أما إذا لم يشترط الأجل فيجب على المقترض الوفاء</a:t>
            </a:r>
            <a:br>
              <a:rPr lang="ar-DZ" sz="1200" b="1" dirty="0">
                <a:solidFill>
                  <a:schemeClr val="bg1"/>
                </a:solidFill>
                <a:latin typeface="Arial" panose="020B0604020202020204" pitchFamily="34" charset="0"/>
                <a:cs typeface="Arial" panose="020B0604020202020204" pitchFamily="34" charset="0"/>
              </a:rPr>
            </a:br>
            <a:r>
              <a:rPr lang="ar-DZ" sz="1200" b="1" dirty="0">
                <a:solidFill>
                  <a:schemeClr val="bg1"/>
                </a:solidFill>
                <a:latin typeface="Arial" panose="020B0604020202020204" pitchFamily="34" charset="0"/>
                <a:cs typeface="Arial" panose="020B0604020202020204" pitchFamily="34" charset="0"/>
              </a:rPr>
              <a:t>عند الطلب </a:t>
            </a:r>
            <a:endParaRPr lang="ar-DZ" sz="1200" b="1" dirty="0" smtClean="0">
              <a:solidFill>
                <a:schemeClr val="bg1"/>
              </a:solidFill>
              <a:latin typeface="Arial" panose="020B0604020202020204" pitchFamily="34" charset="0"/>
              <a:cs typeface="Arial" panose="020B0604020202020204" pitchFamily="34" charset="0"/>
            </a:endParaRPr>
          </a:p>
          <a:p>
            <a:pPr algn="ctr" rtl="1"/>
            <a:r>
              <a:rPr lang="ar-DZ" sz="1400" b="1" u="sng" dirty="0">
                <a:solidFill>
                  <a:schemeClr val="bg1"/>
                </a:solidFill>
                <a:latin typeface="Arial" panose="020B0604020202020204" pitchFamily="34" charset="0"/>
                <a:cs typeface="Arial" panose="020B0604020202020204" pitchFamily="34" charset="0"/>
              </a:rPr>
              <a:t>اشتراط </a:t>
            </a:r>
            <a:r>
              <a:rPr lang="ar-DZ" sz="1400" b="1" u="sng" dirty="0" smtClean="0">
                <a:solidFill>
                  <a:schemeClr val="bg1"/>
                </a:solidFill>
                <a:latin typeface="Arial" panose="020B0604020202020204" pitchFamily="34" charset="0"/>
                <a:cs typeface="Arial" panose="020B0604020202020204" pitchFamily="34" charset="0"/>
              </a:rPr>
              <a:t>عقد في القرض</a:t>
            </a:r>
            <a:r>
              <a:rPr lang="ar-DZ" sz="1200" b="1" dirty="0">
                <a:solidFill>
                  <a:schemeClr val="bg1"/>
                </a:solidFill>
                <a:latin typeface="Arial" panose="020B0604020202020204" pitchFamily="34" charset="0"/>
                <a:cs typeface="Arial" panose="020B0604020202020204" pitchFamily="34" charset="0"/>
              </a:rPr>
              <a:t/>
            </a:r>
            <a:br>
              <a:rPr lang="ar-DZ" sz="1200" b="1" dirty="0">
                <a:solidFill>
                  <a:schemeClr val="bg1"/>
                </a:solidFill>
                <a:latin typeface="Arial" panose="020B0604020202020204" pitchFamily="34" charset="0"/>
                <a:cs typeface="Arial" panose="020B0604020202020204" pitchFamily="34" charset="0"/>
              </a:rPr>
            </a:br>
            <a:r>
              <a:rPr lang="ar-DZ" sz="1200" b="1" dirty="0">
                <a:solidFill>
                  <a:schemeClr val="bg1"/>
                </a:solidFill>
                <a:latin typeface="Arial" panose="020B0604020202020204" pitchFamily="34" charset="0"/>
                <a:cs typeface="Arial" panose="020B0604020202020204" pitchFamily="34" charset="0"/>
              </a:rPr>
              <a:t>لا يجوز اشــتراط عقد البيع أو الإجارة أو نحوهما من عقود المعاوضات </a:t>
            </a:r>
            <a:r>
              <a:rPr lang="ar-DZ" sz="1200" b="1" dirty="0" smtClean="0">
                <a:solidFill>
                  <a:schemeClr val="bg1"/>
                </a:solidFill>
                <a:latin typeface="Arial" panose="020B0604020202020204" pitchFamily="34" charset="0"/>
                <a:cs typeface="Arial" panose="020B0604020202020204" pitchFamily="34" charset="0"/>
              </a:rPr>
              <a:t>في عقد </a:t>
            </a:r>
            <a:r>
              <a:rPr lang="ar-DZ" sz="1200" b="1" dirty="0">
                <a:solidFill>
                  <a:schemeClr val="bg1"/>
                </a:solidFill>
                <a:latin typeface="Arial" panose="020B0604020202020204" pitchFamily="34" charset="0"/>
                <a:cs typeface="Arial" panose="020B0604020202020204" pitchFamily="34" charset="0"/>
              </a:rPr>
              <a:t>القرض </a:t>
            </a:r>
            <a:r>
              <a:rPr lang="ar-DZ" sz="1200" b="1" dirty="0" smtClean="0">
                <a:solidFill>
                  <a:schemeClr val="bg1"/>
                </a:solidFill>
                <a:latin typeface="Arial" panose="020B0604020202020204" pitchFamily="34" charset="0"/>
                <a:cs typeface="Arial" panose="020B0604020202020204" pitchFamily="34" charset="0"/>
              </a:rPr>
              <a:t>,</a:t>
            </a:r>
            <a:r>
              <a:rPr lang="ar-DZ" sz="1200" b="1" dirty="0">
                <a:solidFill>
                  <a:schemeClr val="bg1"/>
                </a:solidFill>
                <a:latin typeface="Arial" panose="020B0604020202020204" pitchFamily="34" charset="0"/>
                <a:cs typeface="Arial" panose="020B0604020202020204" pitchFamily="34" charset="0"/>
              </a:rPr>
              <a:t/>
            </a:r>
            <a:br>
              <a:rPr lang="ar-DZ" sz="1200" b="1" dirty="0">
                <a:solidFill>
                  <a:schemeClr val="bg1"/>
                </a:solidFill>
                <a:latin typeface="Arial" panose="020B0604020202020204" pitchFamily="34" charset="0"/>
                <a:cs typeface="Arial" panose="020B0604020202020204" pitchFamily="34" charset="0"/>
              </a:rPr>
            </a:br>
            <a:r>
              <a:rPr lang="ar-DZ" sz="1400" b="1" u="sng" dirty="0" smtClean="0">
                <a:solidFill>
                  <a:schemeClr val="bg1"/>
                </a:solidFill>
                <a:latin typeface="Arial" panose="020B0604020202020204" pitchFamily="34" charset="0"/>
                <a:cs typeface="Arial" panose="020B0604020202020204" pitchFamily="34" charset="0"/>
              </a:rPr>
              <a:t>اشتراط الجعل على الاقتراض </a:t>
            </a:r>
            <a:r>
              <a:rPr lang="ar-DZ" sz="1400" b="1" u="sng" dirty="0">
                <a:solidFill>
                  <a:schemeClr val="bg1"/>
                </a:solidFill>
                <a:latin typeface="Arial" panose="020B0604020202020204" pitchFamily="34" charset="0"/>
                <a:cs typeface="Arial" panose="020B0604020202020204" pitchFamily="34" charset="0"/>
              </a:rPr>
              <a:t>للغير </a:t>
            </a:r>
            <a:br>
              <a:rPr lang="ar-DZ" sz="1400" b="1" u="sng" dirty="0">
                <a:solidFill>
                  <a:schemeClr val="bg1"/>
                </a:solidFill>
                <a:latin typeface="Arial" panose="020B0604020202020204" pitchFamily="34" charset="0"/>
                <a:cs typeface="Arial" panose="020B0604020202020204" pitchFamily="34" charset="0"/>
              </a:rPr>
            </a:br>
            <a:r>
              <a:rPr lang="ar-DZ" sz="1200" b="1" dirty="0">
                <a:solidFill>
                  <a:schemeClr val="bg1"/>
                </a:solidFill>
                <a:latin typeface="Arial" panose="020B0604020202020204" pitchFamily="34" charset="0"/>
                <a:cs typeface="Arial" panose="020B0604020202020204" pitchFamily="34" charset="0"/>
              </a:rPr>
              <a:t>يجوز اشــتراط الجعل على الاقتراض للغير على ألا يكون حيلة ربوية، </a:t>
            </a:r>
            <a:r>
              <a:rPr lang="ar-DZ" sz="1200" b="1" dirty="0" smtClean="0">
                <a:solidFill>
                  <a:schemeClr val="bg1"/>
                </a:solidFill>
                <a:latin typeface="Arial" panose="020B0604020202020204" pitchFamily="34" charset="0"/>
                <a:cs typeface="Arial" panose="020B0604020202020204" pitchFamily="34" charset="0"/>
              </a:rPr>
              <a:t>شريطة</a:t>
            </a:r>
            <a:r>
              <a:rPr lang="ar-DZ" sz="1200" b="1" dirty="0">
                <a:solidFill>
                  <a:schemeClr val="bg1"/>
                </a:solidFill>
                <a:latin typeface="Arial" panose="020B0604020202020204" pitchFamily="34" charset="0"/>
                <a:cs typeface="Arial" panose="020B0604020202020204" pitchFamily="34" charset="0"/>
              </a:rPr>
              <a:t/>
            </a:r>
            <a:br>
              <a:rPr lang="ar-DZ" sz="1200" b="1" dirty="0">
                <a:solidFill>
                  <a:schemeClr val="bg1"/>
                </a:solidFill>
                <a:latin typeface="Arial" panose="020B0604020202020204" pitchFamily="34" charset="0"/>
                <a:cs typeface="Arial" panose="020B0604020202020204" pitchFamily="34" charset="0"/>
              </a:rPr>
            </a:br>
            <a:r>
              <a:rPr lang="ar-DZ" sz="1200" b="1" dirty="0">
                <a:solidFill>
                  <a:schemeClr val="bg1"/>
                </a:solidFill>
                <a:latin typeface="Arial" panose="020B0604020202020204" pitchFamily="34" charset="0"/>
                <a:cs typeface="Arial" panose="020B0604020202020204" pitchFamily="34" charset="0"/>
              </a:rPr>
              <a:t>عدم اتخاذ ذلك ذريعة لعمليات الإقراض بفائدة بالاشتراط أو العرف أو التواطؤ بين</a:t>
            </a:r>
            <a:br>
              <a:rPr lang="ar-DZ" sz="1200" b="1" dirty="0">
                <a:solidFill>
                  <a:schemeClr val="bg1"/>
                </a:solidFill>
                <a:latin typeface="Arial" panose="020B0604020202020204" pitchFamily="34" charset="0"/>
                <a:cs typeface="Arial" panose="020B0604020202020204" pitchFamily="34" charset="0"/>
              </a:rPr>
            </a:br>
            <a:r>
              <a:rPr lang="ar-DZ" sz="1200" b="1" dirty="0">
                <a:solidFill>
                  <a:schemeClr val="bg1"/>
                </a:solidFill>
                <a:latin typeface="Arial" panose="020B0604020202020204" pitchFamily="34" charset="0"/>
                <a:cs typeface="Arial" panose="020B0604020202020204" pitchFamily="34" charset="0"/>
              </a:rPr>
              <a:t>المؤسسات. </a:t>
            </a:r>
            <a:endParaRPr lang="fr-FR" sz="1200" b="1" u="sng" dirty="0">
              <a:solidFill>
                <a:schemeClr val="bg1"/>
              </a:solidFill>
              <a:latin typeface="Arial" panose="020B0604020202020204" pitchFamily="34" charset="0"/>
              <a:cs typeface="Arial" panose="020B0604020202020204" pitchFamily="34" charset="0"/>
            </a:endParaRPr>
          </a:p>
        </p:txBody>
      </p:sp>
      <p:sp>
        <p:nvSpPr>
          <p:cNvPr id="41" name="Rectangle 40"/>
          <p:cNvSpPr/>
          <p:nvPr/>
        </p:nvSpPr>
        <p:spPr>
          <a:xfrm>
            <a:off x="1740593" y="1092097"/>
            <a:ext cx="910275" cy="738664"/>
          </a:xfrm>
          <a:prstGeom prst="rect">
            <a:avLst/>
          </a:prstGeom>
        </p:spPr>
        <p:txBody>
          <a:bodyPr wrap="square">
            <a:spAutoFit/>
          </a:bodyPr>
          <a:lstStyle/>
          <a:p>
            <a:pPr algn="ctr"/>
            <a:r>
              <a:rPr lang="ar-DZ" sz="1400" b="1" dirty="0" smtClean="0">
                <a:solidFill>
                  <a:schemeClr val="bg1"/>
                </a:solidFill>
                <a:latin typeface="Arial" panose="020B0604020202020204" pitchFamily="34" charset="0"/>
                <a:cs typeface="Arial" panose="020B0604020202020204" pitchFamily="34" charset="0"/>
              </a:rPr>
              <a:t>نفقات</a:t>
            </a:r>
          </a:p>
          <a:p>
            <a:pPr algn="ctr"/>
            <a:r>
              <a:rPr lang="ar-DZ" sz="1400" b="1" dirty="0" smtClean="0">
                <a:solidFill>
                  <a:schemeClr val="bg1"/>
                </a:solidFill>
                <a:latin typeface="Arial" panose="020B0604020202020204" pitchFamily="34" charset="0"/>
                <a:cs typeface="Arial" panose="020B0604020202020204" pitchFamily="34" charset="0"/>
              </a:rPr>
              <a:t>خدمات </a:t>
            </a:r>
            <a:r>
              <a:rPr lang="ar-DZ" sz="1400" b="1" dirty="0">
                <a:solidFill>
                  <a:schemeClr val="bg1"/>
                </a:solidFill>
                <a:latin typeface="Arial" panose="020B0604020202020204" pitchFamily="34" charset="0"/>
                <a:cs typeface="Arial" panose="020B0604020202020204" pitchFamily="34" charset="0"/>
              </a:rPr>
              <a:t>القرض </a:t>
            </a:r>
            <a:endParaRPr lang="fr-FR" sz="1400" b="1" dirty="0">
              <a:solidFill>
                <a:schemeClr val="bg1"/>
              </a:solidFill>
              <a:latin typeface="Arial" panose="020B0604020202020204" pitchFamily="34" charset="0"/>
              <a:cs typeface="Arial" panose="020B0604020202020204" pitchFamily="34" charset="0"/>
            </a:endParaRPr>
          </a:p>
        </p:txBody>
      </p:sp>
      <p:sp>
        <p:nvSpPr>
          <p:cNvPr id="42" name="ZoneTexte 41"/>
          <p:cNvSpPr txBox="1"/>
          <p:nvPr/>
        </p:nvSpPr>
        <p:spPr>
          <a:xfrm>
            <a:off x="1446404" y="1836950"/>
            <a:ext cx="1475140" cy="4524315"/>
          </a:xfrm>
          <a:prstGeom prst="rect">
            <a:avLst/>
          </a:prstGeom>
          <a:noFill/>
        </p:spPr>
        <p:txBody>
          <a:bodyPr wrap="square" rtlCol="0">
            <a:spAutoFit/>
          </a:bodyPr>
          <a:lstStyle/>
          <a:p>
            <a:pPr algn="ctr" rtl="1"/>
            <a:r>
              <a:rPr lang="ar-DZ" sz="1200" b="1" dirty="0" smtClean="0">
                <a:solidFill>
                  <a:schemeClr val="bg1"/>
                </a:solidFill>
                <a:latin typeface="Arial" panose="020B0604020202020204" pitchFamily="34" charset="0"/>
                <a:cs typeface="Arial" panose="020B0604020202020204" pitchFamily="34" charset="0"/>
              </a:rPr>
              <a:t>-يجوز </a:t>
            </a:r>
            <a:r>
              <a:rPr lang="ar-DZ" sz="1200" b="1" dirty="0">
                <a:solidFill>
                  <a:schemeClr val="bg1"/>
                </a:solidFill>
                <a:latin typeface="Arial" panose="020B0604020202020204" pitchFamily="34" charset="0"/>
                <a:cs typeface="Arial" panose="020B0604020202020204" pitchFamily="34" charset="0"/>
              </a:rPr>
              <a:t>للمؤسســة المقرضة أن تأخذ على خدمــات القروض ما يعادل</a:t>
            </a:r>
            <a:br>
              <a:rPr lang="ar-DZ" sz="1200" b="1" dirty="0">
                <a:solidFill>
                  <a:schemeClr val="bg1"/>
                </a:solidFill>
                <a:latin typeface="Arial" panose="020B0604020202020204" pitchFamily="34" charset="0"/>
                <a:cs typeface="Arial" panose="020B0604020202020204" pitchFamily="34" charset="0"/>
              </a:rPr>
            </a:br>
            <a:r>
              <a:rPr lang="ar-DZ" sz="1200" b="1" dirty="0">
                <a:solidFill>
                  <a:schemeClr val="bg1"/>
                </a:solidFill>
                <a:latin typeface="Arial" panose="020B0604020202020204" pitchFamily="34" charset="0"/>
                <a:cs typeface="Arial" panose="020B0604020202020204" pitchFamily="34" charset="0"/>
              </a:rPr>
              <a:t>مصروفاتهــا الفعلية المباشــرة </a:t>
            </a:r>
            <a:r>
              <a:rPr lang="ar-DZ" sz="1200" b="1" dirty="0" smtClean="0">
                <a:solidFill>
                  <a:schemeClr val="bg1"/>
                </a:solidFill>
                <a:latin typeface="Arial" panose="020B0604020202020204" pitchFamily="34" charset="0"/>
                <a:cs typeface="Arial" panose="020B0604020202020204" pitchFamily="34" charset="0"/>
              </a:rPr>
              <a:t>,</a:t>
            </a:r>
          </a:p>
          <a:p>
            <a:pPr algn="ctr" rtl="1"/>
            <a:r>
              <a:rPr lang="ar-DZ" sz="1200" b="1" dirty="0" smtClean="0">
                <a:solidFill>
                  <a:schemeClr val="bg1"/>
                </a:solidFill>
                <a:latin typeface="Arial" panose="020B0604020202020204" pitchFamily="34" charset="0"/>
                <a:cs typeface="Arial" panose="020B0604020202020204" pitchFamily="34" charset="0"/>
              </a:rPr>
              <a:t>-</a:t>
            </a:r>
            <a:r>
              <a:rPr lang="ar-DZ" sz="1200" dirty="0"/>
              <a:t> </a:t>
            </a:r>
            <a:r>
              <a:rPr lang="ar-DZ" sz="1200" b="1" dirty="0">
                <a:solidFill>
                  <a:schemeClr val="bg1"/>
                </a:solidFill>
                <a:latin typeface="Arial" panose="020B0604020202020204" pitchFamily="34" charset="0"/>
                <a:cs typeface="Arial" panose="020B0604020202020204" pitchFamily="34" charset="0"/>
              </a:rPr>
              <a:t>لا </a:t>
            </a:r>
            <a:r>
              <a:rPr lang="ar-DZ" sz="1200" b="1" dirty="0" smtClean="0">
                <a:solidFill>
                  <a:schemeClr val="bg1"/>
                </a:solidFill>
                <a:latin typeface="Arial" panose="020B0604020202020204" pitchFamily="34" charset="0"/>
                <a:cs typeface="Arial" panose="020B0604020202020204" pitchFamily="34" charset="0"/>
              </a:rPr>
              <a:t>يجوز الزيادة </a:t>
            </a:r>
            <a:r>
              <a:rPr lang="ar-DZ" sz="1200" b="1" dirty="0">
                <a:solidFill>
                  <a:schemeClr val="bg1"/>
                </a:solidFill>
                <a:latin typeface="Arial" panose="020B0604020202020204" pitchFamily="34" charset="0"/>
                <a:cs typeface="Arial" panose="020B0604020202020204" pitchFamily="34" charset="0"/>
              </a:rPr>
              <a:t>علــى المصروفات </a:t>
            </a:r>
            <a:r>
              <a:rPr lang="ar-DZ" sz="1200" b="1" dirty="0" smtClean="0">
                <a:solidFill>
                  <a:schemeClr val="bg1"/>
                </a:solidFill>
                <a:latin typeface="Arial" panose="020B0604020202020204" pitchFamily="34" charset="0"/>
                <a:cs typeface="Arial" panose="020B0604020202020204" pitchFamily="34" charset="0"/>
              </a:rPr>
              <a:t>الفعلية,</a:t>
            </a:r>
          </a:p>
          <a:p>
            <a:pPr marL="171450" indent="-171450" algn="ctr" rtl="1">
              <a:buFontTx/>
              <a:buChar char="-"/>
            </a:pPr>
            <a:r>
              <a:rPr lang="ar-DZ" sz="1200" b="1" dirty="0" smtClean="0">
                <a:solidFill>
                  <a:schemeClr val="bg1"/>
                </a:solidFill>
                <a:latin typeface="Arial" panose="020B0604020202020204" pitchFamily="34" charset="0"/>
                <a:cs typeface="Arial" panose="020B0604020202020204" pitchFamily="34" charset="0"/>
              </a:rPr>
              <a:t>الأصــل تحميل </a:t>
            </a:r>
            <a:r>
              <a:rPr lang="ar-DZ" sz="1200" b="1" dirty="0">
                <a:solidFill>
                  <a:schemeClr val="bg1"/>
                </a:solidFill>
                <a:latin typeface="Arial" panose="020B0604020202020204" pitchFamily="34" charset="0"/>
                <a:cs typeface="Arial" panose="020B0604020202020204" pitchFamily="34" charset="0"/>
              </a:rPr>
              <a:t>كل قرض بتكلفته </a:t>
            </a:r>
            <a:r>
              <a:rPr lang="ar-DZ" sz="1200" b="1" dirty="0" smtClean="0">
                <a:solidFill>
                  <a:schemeClr val="bg1"/>
                </a:solidFill>
                <a:latin typeface="Arial" panose="020B0604020202020204" pitchFamily="34" charset="0"/>
                <a:cs typeface="Arial" panose="020B0604020202020204" pitchFamily="34" charset="0"/>
              </a:rPr>
              <a:t>الخاصة إلا </a:t>
            </a:r>
            <a:r>
              <a:rPr lang="ar-DZ" sz="1200" b="1" dirty="0">
                <a:solidFill>
                  <a:schemeClr val="bg1"/>
                </a:solidFill>
                <a:latin typeface="Arial" panose="020B0604020202020204" pitchFamily="34" charset="0"/>
                <a:cs typeface="Arial" panose="020B0604020202020204" pitchFamily="34" charset="0"/>
              </a:rPr>
              <a:t>إذا تعســر ذلك </a:t>
            </a:r>
            <a:r>
              <a:rPr lang="ar-DZ" sz="1200" b="1" dirty="0" smtClean="0">
                <a:solidFill>
                  <a:schemeClr val="bg1"/>
                </a:solidFill>
                <a:latin typeface="Arial" panose="020B0604020202020204" pitchFamily="34" charset="0"/>
                <a:cs typeface="Arial" panose="020B0604020202020204" pitchFamily="34" charset="0"/>
              </a:rPr>
              <a:t>,</a:t>
            </a:r>
          </a:p>
          <a:p>
            <a:pPr marL="171450" indent="-171450" algn="ctr" rtl="1">
              <a:buFontTx/>
              <a:buChar char="-"/>
            </a:pPr>
            <a:r>
              <a:rPr lang="ar-DZ" sz="1200" b="1" dirty="0" smtClean="0">
                <a:solidFill>
                  <a:schemeClr val="bg1"/>
                </a:solidFill>
                <a:latin typeface="Arial" panose="020B0604020202020204" pitchFamily="34" charset="0"/>
                <a:cs typeface="Arial" panose="020B0604020202020204" pitchFamily="34" charset="0"/>
              </a:rPr>
              <a:t>-إذا تعسر فلا مانع من تحميل التكاليف الإجمالية المباشرة على جميع القروض على إجمالي المبالغ, </a:t>
            </a:r>
          </a:p>
          <a:p>
            <a:pPr marL="171450" indent="-171450" algn="ctr" rtl="1">
              <a:buFontTx/>
              <a:buChar char="-"/>
            </a:pPr>
            <a:r>
              <a:rPr lang="ar-DZ" sz="1200" b="1" dirty="0" smtClean="0">
                <a:solidFill>
                  <a:schemeClr val="bg1"/>
                </a:solidFill>
                <a:latin typeface="Arial" panose="020B0604020202020204" pitchFamily="34" charset="0"/>
                <a:cs typeface="Arial" panose="020B0604020202020204" pitchFamily="34" charset="0"/>
              </a:rPr>
              <a:t>يجب أن </a:t>
            </a:r>
            <a:r>
              <a:rPr lang="ar-DZ" sz="1200" b="1" dirty="0">
                <a:solidFill>
                  <a:schemeClr val="bg1"/>
                </a:solidFill>
                <a:latin typeface="Arial" panose="020B0604020202020204" pitchFamily="34" charset="0"/>
                <a:cs typeface="Arial" panose="020B0604020202020204" pitchFamily="34" charset="0"/>
              </a:rPr>
              <a:t>تعتمد طريقة التحديد التفصيلية </a:t>
            </a:r>
            <a:r>
              <a:rPr lang="ar-DZ" sz="1200" b="1" dirty="0" smtClean="0">
                <a:solidFill>
                  <a:schemeClr val="bg1"/>
                </a:solidFill>
                <a:latin typeface="Arial" panose="020B0604020202020204" pitchFamily="34" charset="0"/>
                <a:cs typeface="Arial" panose="020B0604020202020204" pitchFamily="34" charset="0"/>
              </a:rPr>
              <a:t>من هيئة الرقابة الشــرعية بالتنسيق مع </a:t>
            </a:r>
            <a:r>
              <a:rPr lang="ar-DZ" sz="1200" b="1" dirty="0">
                <a:solidFill>
                  <a:schemeClr val="bg1"/>
                </a:solidFill>
                <a:latin typeface="Arial" panose="020B0604020202020204" pitchFamily="34" charset="0"/>
                <a:cs typeface="Arial" panose="020B0604020202020204" pitchFamily="34" charset="0"/>
              </a:rPr>
              <a:t>جهة المحاسبة </a:t>
            </a:r>
            <a:r>
              <a:rPr lang="ar-DZ" sz="1200" b="1" dirty="0" smtClean="0">
                <a:solidFill>
                  <a:schemeClr val="bg1"/>
                </a:solidFill>
                <a:latin typeface="Arial" panose="020B0604020202020204" pitchFamily="34" charset="0"/>
                <a:cs typeface="Arial" panose="020B0604020202020204" pitchFamily="34" charset="0"/>
              </a:rPr>
              <a:t>,وذلك بتوزيع المصروفات على مجموع القروض ويحمل كل قرض بنسبته</a:t>
            </a:r>
          </a:p>
        </p:txBody>
      </p:sp>
      <p:sp>
        <p:nvSpPr>
          <p:cNvPr id="43" name="Rectangle 42"/>
          <p:cNvSpPr/>
          <p:nvPr/>
        </p:nvSpPr>
        <p:spPr>
          <a:xfrm>
            <a:off x="169487" y="863697"/>
            <a:ext cx="1042402" cy="954107"/>
          </a:xfrm>
          <a:prstGeom prst="rect">
            <a:avLst/>
          </a:prstGeom>
        </p:spPr>
        <p:txBody>
          <a:bodyPr wrap="square">
            <a:spAutoFit/>
          </a:bodyPr>
          <a:lstStyle/>
          <a:p>
            <a:pPr algn="ctr"/>
            <a:r>
              <a:rPr lang="ar-DZ" sz="1400" b="1" dirty="0" smtClean="0">
                <a:solidFill>
                  <a:schemeClr val="bg1"/>
                </a:solidFill>
                <a:latin typeface="Arial" panose="020B0604020202020204" pitchFamily="34" charset="0"/>
                <a:cs typeface="Arial" panose="020B0604020202020204" pitchFamily="34" charset="0"/>
              </a:rPr>
              <a:t>أهم التطبيقات المعاصرة للقرض </a:t>
            </a:r>
            <a:r>
              <a:rPr lang="ar-DZ" sz="1400" b="1" dirty="0">
                <a:solidFill>
                  <a:schemeClr val="bg1"/>
                </a:solidFill>
                <a:latin typeface="Arial" panose="020B0604020202020204" pitchFamily="34" charset="0"/>
                <a:cs typeface="Arial" panose="020B0604020202020204" pitchFamily="34" charset="0"/>
              </a:rPr>
              <a:t/>
            </a:r>
            <a:br>
              <a:rPr lang="ar-DZ" sz="1400" b="1" dirty="0">
                <a:solidFill>
                  <a:schemeClr val="bg1"/>
                </a:solidFill>
                <a:latin typeface="Arial" panose="020B0604020202020204" pitchFamily="34" charset="0"/>
                <a:cs typeface="Arial" panose="020B0604020202020204" pitchFamily="34" charset="0"/>
              </a:rPr>
            </a:br>
            <a:endParaRPr lang="fr-FR" sz="1400" b="1" dirty="0">
              <a:solidFill>
                <a:schemeClr val="bg1"/>
              </a:solidFill>
              <a:latin typeface="Arial" panose="020B0604020202020204" pitchFamily="34" charset="0"/>
              <a:cs typeface="Arial" panose="020B0604020202020204" pitchFamily="34" charset="0"/>
            </a:endParaRPr>
          </a:p>
        </p:txBody>
      </p:sp>
      <p:sp>
        <p:nvSpPr>
          <p:cNvPr id="44" name="ZoneTexte 43"/>
          <p:cNvSpPr txBox="1"/>
          <p:nvPr/>
        </p:nvSpPr>
        <p:spPr>
          <a:xfrm>
            <a:off x="-65396" y="1697397"/>
            <a:ext cx="1524436" cy="4278094"/>
          </a:xfrm>
          <a:prstGeom prst="rect">
            <a:avLst/>
          </a:prstGeom>
          <a:noFill/>
        </p:spPr>
        <p:txBody>
          <a:bodyPr wrap="square" rtlCol="0">
            <a:spAutoFit/>
          </a:bodyPr>
          <a:lstStyle/>
          <a:p>
            <a:pPr marL="171450" indent="-171450" algn="l" rtl="1">
              <a:buFontTx/>
              <a:buChar char="-"/>
            </a:pPr>
            <a:r>
              <a:rPr lang="ar-DZ" sz="1600" b="1" dirty="0" smtClean="0">
                <a:solidFill>
                  <a:schemeClr val="bg1"/>
                </a:solidFill>
                <a:latin typeface="Arial" panose="020B0604020202020204" pitchFamily="34" charset="0"/>
                <a:cs typeface="Arial" panose="020B0604020202020204" pitchFamily="34" charset="0"/>
              </a:rPr>
              <a:t>الحسابات الجارية</a:t>
            </a:r>
          </a:p>
          <a:p>
            <a:pPr marL="171450" indent="-171450" algn="r" rtl="1">
              <a:buFontTx/>
              <a:buChar char="-"/>
            </a:pPr>
            <a:r>
              <a:rPr lang="ar-DZ" sz="1600" b="1" dirty="0">
                <a:solidFill>
                  <a:schemeClr val="bg1"/>
                </a:solidFill>
                <a:latin typeface="Arial" panose="020B0604020202020204" pitchFamily="34" charset="0"/>
                <a:cs typeface="Arial" panose="020B0604020202020204" pitchFamily="34" charset="0"/>
              </a:rPr>
              <a:t>جوائز </a:t>
            </a:r>
            <a:r>
              <a:rPr lang="ar-DZ" sz="1600" b="1" dirty="0" smtClean="0">
                <a:solidFill>
                  <a:schemeClr val="bg1"/>
                </a:solidFill>
                <a:latin typeface="Arial" panose="020B0604020202020204" pitchFamily="34" charset="0"/>
                <a:cs typeface="Arial" panose="020B0604020202020204" pitchFamily="34" charset="0"/>
              </a:rPr>
              <a:t>القرض,</a:t>
            </a:r>
          </a:p>
          <a:p>
            <a:pPr marL="171450" indent="-171450" algn="r" rtl="1">
              <a:buFontTx/>
              <a:buChar char="-"/>
            </a:pPr>
            <a:r>
              <a:rPr lang="ar-DZ" sz="1600" b="1" dirty="0">
                <a:solidFill>
                  <a:schemeClr val="bg1"/>
                </a:solidFill>
                <a:latin typeface="Arial" panose="020B0604020202020204" pitchFamily="34" charset="0"/>
                <a:cs typeface="Arial" panose="020B0604020202020204" pitchFamily="34" charset="0"/>
              </a:rPr>
              <a:t>رسوم السحب النقدي بالبطاقات الائتمانية من أجهزة الصرف </a:t>
            </a:r>
            <a:r>
              <a:rPr lang="ar-DZ" sz="1600" b="1" dirty="0" smtClean="0">
                <a:solidFill>
                  <a:schemeClr val="bg1"/>
                </a:solidFill>
                <a:latin typeface="Arial" panose="020B0604020202020204" pitchFamily="34" charset="0"/>
                <a:cs typeface="Arial" panose="020B0604020202020204" pitchFamily="34" charset="0"/>
              </a:rPr>
              <a:t>الآلي,</a:t>
            </a:r>
          </a:p>
          <a:p>
            <a:pPr marL="171450" indent="-171450" algn="r" rtl="1">
              <a:buFontTx/>
              <a:buChar char="-"/>
            </a:pPr>
            <a:r>
              <a:rPr lang="ar-DZ" sz="1600" b="1" dirty="0">
                <a:solidFill>
                  <a:schemeClr val="bg1"/>
                </a:solidFill>
                <a:latin typeface="Arial" panose="020B0604020202020204" pitchFamily="34" charset="0"/>
                <a:cs typeface="Arial" panose="020B0604020202020204" pitchFamily="34" charset="0"/>
              </a:rPr>
              <a:t>كشف الحسابات بين المؤسسة </a:t>
            </a:r>
            <a:r>
              <a:rPr lang="ar-DZ" sz="1600" b="1" dirty="0" smtClean="0">
                <a:solidFill>
                  <a:schemeClr val="bg1"/>
                </a:solidFill>
                <a:latin typeface="Arial" panose="020B0604020202020204" pitchFamily="34" charset="0"/>
                <a:cs typeface="Arial" panose="020B0604020202020204" pitchFamily="34" charset="0"/>
              </a:rPr>
              <a:t>ومراسليها,</a:t>
            </a:r>
          </a:p>
          <a:p>
            <a:pPr marL="171450" indent="-171450" algn="r" rtl="1">
              <a:buFontTx/>
              <a:buChar char="-"/>
            </a:pPr>
            <a:endParaRPr lang="ar-DZ" sz="1600" b="1" dirty="0" smtClean="0">
              <a:solidFill>
                <a:schemeClr val="bg1"/>
              </a:solidFill>
              <a:latin typeface="Arial" panose="020B0604020202020204" pitchFamily="34" charset="0"/>
              <a:cs typeface="Arial" panose="020B0604020202020204" pitchFamily="34" charset="0"/>
            </a:endParaRPr>
          </a:p>
          <a:p>
            <a:pPr algn="ctr" rtl="1"/>
            <a:r>
              <a:rPr lang="ar-DZ" sz="1600" b="1" u="sng" dirty="0">
                <a:solidFill>
                  <a:schemeClr val="bg1"/>
                </a:solidFill>
                <a:latin typeface="Arial" panose="020B0604020202020204" pitchFamily="34" charset="0"/>
                <a:cs typeface="Arial" panose="020B0604020202020204" pitchFamily="34" charset="0"/>
              </a:rPr>
              <a:t>تاريخ إصدار </a:t>
            </a:r>
            <a:r>
              <a:rPr lang="ar-DZ" sz="1600" b="1" u="sng" dirty="0" smtClean="0">
                <a:solidFill>
                  <a:schemeClr val="bg1"/>
                </a:solidFill>
                <a:latin typeface="Arial" panose="020B0604020202020204" pitchFamily="34" charset="0"/>
                <a:cs typeface="Arial" panose="020B0604020202020204" pitchFamily="34" charset="0"/>
              </a:rPr>
              <a:t>المعيار</a:t>
            </a:r>
          </a:p>
          <a:p>
            <a:pPr algn="ctr" rtl="1"/>
            <a:r>
              <a:rPr lang="ar-DZ" sz="1600" b="1" dirty="0">
                <a:solidFill>
                  <a:schemeClr val="bg1"/>
                </a:solidFill>
                <a:latin typeface="Arial" panose="020B0604020202020204" pitchFamily="34" charset="0"/>
                <a:cs typeface="Arial" panose="020B0604020202020204" pitchFamily="34" charset="0"/>
              </a:rPr>
              <a:t>صدر هــذا المعيار بتاريخ </a:t>
            </a:r>
            <a:r>
              <a:rPr lang="ar-DZ" sz="1600" b="1" dirty="0" smtClean="0">
                <a:solidFill>
                  <a:schemeClr val="bg1"/>
                </a:solidFill>
                <a:latin typeface="Arial" panose="020B0604020202020204" pitchFamily="34" charset="0"/>
                <a:cs typeface="Arial" panose="020B0604020202020204" pitchFamily="34" charset="0"/>
              </a:rPr>
              <a:t>19 ماي 2004</a:t>
            </a:r>
            <a:r>
              <a:rPr lang="ar-DZ" sz="1600" b="1" dirty="0">
                <a:solidFill>
                  <a:schemeClr val="bg1"/>
                </a:solidFill>
                <a:latin typeface="Arial" panose="020B0604020202020204" pitchFamily="34" charset="0"/>
                <a:cs typeface="Arial" panose="020B0604020202020204" pitchFamily="34" charset="0"/>
              </a:rPr>
              <a:t/>
            </a:r>
            <a:br>
              <a:rPr lang="ar-DZ" sz="1600" b="1" dirty="0">
                <a:solidFill>
                  <a:schemeClr val="bg1"/>
                </a:solidFill>
                <a:latin typeface="Arial" panose="020B0604020202020204" pitchFamily="34" charset="0"/>
                <a:cs typeface="Arial" panose="020B0604020202020204" pitchFamily="34" charset="0"/>
              </a:rPr>
            </a:br>
            <a:r>
              <a:rPr lang="ar-DZ" sz="1600" b="1" u="sng" dirty="0" smtClean="0">
                <a:solidFill>
                  <a:schemeClr val="bg1"/>
                </a:solidFill>
                <a:latin typeface="Arial" panose="020B0604020202020204" pitchFamily="34" charset="0"/>
                <a:cs typeface="Arial" panose="020B0604020202020204" pitchFamily="34" charset="0"/>
              </a:rPr>
              <a:t> </a:t>
            </a:r>
            <a:r>
              <a:rPr lang="ar-DZ" sz="1600" b="1" u="sng" dirty="0">
                <a:solidFill>
                  <a:schemeClr val="bg1"/>
                </a:solidFill>
                <a:latin typeface="Arial" panose="020B0604020202020204" pitchFamily="34" charset="0"/>
                <a:cs typeface="Arial" panose="020B0604020202020204" pitchFamily="34" charset="0"/>
              </a:rPr>
              <a:t/>
            </a:r>
            <a:br>
              <a:rPr lang="ar-DZ" sz="1600" b="1" u="sng" dirty="0">
                <a:solidFill>
                  <a:schemeClr val="bg1"/>
                </a:solidFill>
                <a:latin typeface="Arial" panose="020B0604020202020204" pitchFamily="34" charset="0"/>
                <a:cs typeface="Arial" panose="020B0604020202020204" pitchFamily="34" charset="0"/>
              </a:rPr>
            </a:br>
            <a:endParaRPr lang="ar-DZ" sz="1600" b="1" u="sng" dirty="0" smtClean="0">
              <a:solidFill>
                <a:schemeClr val="bg1"/>
              </a:solidFill>
              <a:latin typeface="Arial" panose="020B0604020202020204" pitchFamily="34" charset="0"/>
              <a:cs typeface="Arial" panose="020B0604020202020204" pitchFamily="34" charset="0"/>
            </a:endParaRPr>
          </a:p>
        </p:txBody>
      </p:sp>
      <p:pic>
        <p:nvPicPr>
          <p:cNvPr id="27" name="Audio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3324852"/>
      </p:ext>
    </p:extLst>
  </p:cSld>
  <p:clrMapOvr>
    <a:masterClrMapping/>
  </p:clrMapOvr>
  <mc:AlternateContent xmlns:mc="http://schemas.openxmlformats.org/markup-compatibility/2006" xmlns:p14="http://schemas.microsoft.com/office/powerpoint/2010/main">
    <mc:Choice Requires="p14">
      <p:transition spd="slow" p14:dur="2000" advTm="242945"/>
    </mc:Choice>
    <mc:Fallback xmlns="">
      <p:transition spd="slow" advTm="242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5.6"/>
</p:tagLst>
</file>

<file path=ppt/tags/tag2.xml><?xml version="1.0" encoding="utf-8"?>
<p:tagLst xmlns:a="http://schemas.openxmlformats.org/drawingml/2006/main" xmlns:r="http://schemas.openxmlformats.org/officeDocument/2006/relationships" xmlns:p="http://schemas.openxmlformats.org/presentationml/2006/main">
  <p:tag name="TIMING" val="|1.9"/>
</p:tagLst>
</file>

<file path=ppt/tags/tag3.xml><?xml version="1.0" encoding="utf-8"?>
<p:tagLst xmlns:a="http://schemas.openxmlformats.org/drawingml/2006/main" xmlns:r="http://schemas.openxmlformats.org/officeDocument/2006/relationships" xmlns:p="http://schemas.openxmlformats.org/presentationml/2006/main">
  <p:tag name="TIMING" val="|7.1|28.9|24|30.5|51.3|166.9|65.3"/>
</p:tagLst>
</file>

<file path=ppt/tags/tag4.xml><?xml version="1.0" encoding="utf-8"?>
<p:tagLst xmlns:a="http://schemas.openxmlformats.org/drawingml/2006/main" xmlns:r="http://schemas.openxmlformats.org/officeDocument/2006/relationships" xmlns:p="http://schemas.openxmlformats.org/presentationml/2006/main">
  <p:tag name="TIMING" val="|5.7|3.6|2.2|0.8|1.5|1.9|1.3|1.1"/>
</p:tagLst>
</file>

<file path=ppt/tags/tag5.xml><?xml version="1.0" encoding="utf-8"?>
<p:tagLst xmlns:a="http://schemas.openxmlformats.org/drawingml/2006/main" xmlns:r="http://schemas.openxmlformats.org/officeDocument/2006/relationships" xmlns:p="http://schemas.openxmlformats.org/presentationml/2006/main">
  <p:tag name="TIMING" val="|2.7|0.9|0.7|0.6"/>
</p:tagLst>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6786</TotalTime>
  <Words>4854</Words>
  <Application>Microsoft Office PowerPoint</Application>
  <PresentationFormat>Grand écran</PresentationFormat>
  <Paragraphs>476</Paragraphs>
  <Slides>16</Slides>
  <Notes>1</Notes>
  <HiddenSlides>0</HiddenSlides>
  <MMClips>16</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16</vt:i4>
      </vt:variant>
    </vt:vector>
  </HeadingPairs>
  <TitlesOfParts>
    <vt:vector size="31" baseType="lpstr">
      <vt:lpstr>ae_Sharjah</vt:lpstr>
      <vt:lpstr>AGA Arabesque</vt:lpstr>
      <vt:lpstr>Aljazeera</vt:lpstr>
      <vt:lpstr>Al-Jazeera-Arabic-Bold</vt:lpstr>
      <vt:lpstr>Arial</vt:lpstr>
      <vt:lpstr>Calibri</vt:lpstr>
      <vt:lpstr>HY그래픽M</vt:lpstr>
      <vt:lpstr>Lotus-Light</vt:lpstr>
      <vt:lpstr>Open Sans</vt:lpstr>
      <vt:lpstr>Tahoma</vt:lpstr>
      <vt:lpstr>Trebuchet MS</vt:lpstr>
      <vt:lpstr>Varela Round</vt:lpstr>
      <vt:lpstr>Wingdings</vt:lpstr>
      <vt:lpstr>Wingdings 3</vt:lpstr>
      <vt:lpstr>Facette</vt:lpstr>
      <vt:lpstr>وزارة التعليم العالي والبحث العلمي جامعة باجي مختار –عنابة- كلية العلوم الاقتصادية، التجارية وعلوم التسيير قسم العلوم المالية مقياس :المعايير الشرعية للمؤسسات المالية الإسلامية سنة ثالثة ليسانس تمهيني مالية وصيرفة إسلامية        تابع للمحاضرة الرابعة: المعاوضات. </vt:lpstr>
      <vt:lpstr>Présentation PowerPoint</vt:lpstr>
      <vt:lpstr>Présentation PowerPoint</vt:lpstr>
      <vt:lpstr>Présentation PowerPoint</vt:lpstr>
      <vt:lpstr>Présentation PowerPoint</vt:lpstr>
      <vt:lpstr>Présentation PowerPoint</vt:lpstr>
      <vt:lpstr>Présentation PowerPoint</vt:lpstr>
      <vt:lpstr>معيار 15 الجعالة</vt:lpstr>
      <vt:lpstr>Présentation PowerPoint</vt:lpstr>
      <vt:lpstr>Présentation PowerPoint</vt:lpstr>
      <vt:lpstr>Présentation PowerPoint</vt:lpstr>
      <vt:lpstr>Présentation PowerPoint</vt:lpstr>
      <vt:lpstr>Présentation PowerPoint</vt:lpstr>
      <vt:lpstr>معيار 42 الحقوق </vt:lpstr>
      <vt:lpstr>معيار 46 الوكالة في الاستثمار</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PERSO</dc:creator>
  <cp:lastModifiedBy>PERSO</cp:lastModifiedBy>
  <cp:revision>179</cp:revision>
  <dcterms:created xsi:type="dcterms:W3CDTF">2022-02-14T20:37:10Z</dcterms:created>
  <dcterms:modified xsi:type="dcterms:W3CDTF">2023-02-27T16:54:36Z</dcterms:modified>
</cp:coreProperties>
</file>