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310" r:id="rId2"/>
    <p:sldId id="311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77" r:id="rId23"/>
    <p:sldId id="278" r:id="rId24"/>
  </p:sldIdLst>
  <p:sldSz cx="9144000" cy="6858000" type="screen4x3"/>
  <p:notesSz cx="6858000" cy="914400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734C4-285B-4E1A-B642-72A663F62172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4B899-8BE3-409E-9E5E-D56B4E0EA3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DZ"/>
          </a:p>
        </p:txBody>
      </p:sp>
      <p:sp>
        <p:nvSpPr>
          <p:cNvPr id="8602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55311C-5822-416D-B9D6-26BB733A301E}" type="slidenum">
              <a:rPr lang="ar-SA" smtClean="0">
                <a:latin typeface="Arial" charset="0"/>
                <a:cs typeface="Arial" charset="0"/>
              </a:rPr>
              <a:pPr/>
              <a:t>15</a:t>
            </a:fld>
            <a:endParaRPr lang="ar-SA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DZ"/>
          </a:p>
        </p:txBody>
      </p:sp>
      <p:sp>
        <p:nvSpPr>
          <p:cNvPr id="8704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F2B2FF-8F4E-42CE-91CD-8F191315BE1E}" type="slidenum">
              <a:rPr lang="ar-SA" smtClean="0">
                <a:latin typeface="Arial" charset="0"/>
                <a:cs typeface="Arial" charset="0"/>
              </a:rPr>
              <a:pPr/>
              <a:t>17</a:t>
            </a:fld>
            <a:endParaRPr lang="ar-SA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60080-C1E9-4694-979D-579D72EB8152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798A38-94AE-495A-9D77-A3644DED7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61AEB9-D9BD-4AF2-8CC3-A5ED24AB1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B32676-4060-4AD5-8F5D-F473C785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12A41A-4390-45E9-8196-2B21E041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EE619B-4D4E-4DBC-ABE9-BC6E7D006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8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CF970-78A2-4887-9328-0EC3AC6F2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A98496-96FB-47E6-B3AE-BAAB9EF2C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F83DCC-589A-42DE-8C3B-3F9FDD65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60A8AB-FF0F-4FA8-A731-2787B1A0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DAEBEA-F919-4AA7-AD86-985B1B23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86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7C81BD-5BD1-4D91-8D9E-C558C45FCB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B8C6C1-0C25-44DA-87C1-A12C4FE04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B4D9F6-5D14-418F-A436-E35602A2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FF75F9-D3F0-4591-B5D7-0690FB1F4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6D62C6-BBF7-46DB-B5A6-F7AEFA0B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22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C1CEB-0CB1-4CF0-8CAA-D3CCF38D7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E0B048-AD0C-4AE6-BF74-9BACB3E8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57A31F-D659-4094-B1F2-458D74724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1555E0-FB27-4C88-9C18-7449D7745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321289-9A21-4821-9CE3-85A051EB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05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B926BE-F743-4191-8721-E1C14BD38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31835D-BB31-4ABE-8184-EA661D738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D33722-4950-4604-980C-F3FEA52B2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44EB10-8EF8-4200-91BC-F8FAD900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D5E16C-33AD-44E2-9FEB-1F44A2EC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0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14C63D-0A2F-40E7-9B3A-1D5D7698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10388A-2358-448A-98CA-E8361DBA0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D27105-7FAE-4422-8C87-772DD8A2A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804089-E6FB-4B0D-8036-13AF901AE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5EA2D7-D352-40CF-BA87-8A7D65E2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D0201-0437-4049-BAB8-2E7E07E2E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812148-FC15-42F1-99C7-244BC1EBF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0D685A-9702-4C00-A268-8DB303691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9C897D-3C6C-4CC5-97DF-045B5445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61054C-0CE3-414B-8462-70CCA20A1A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215ACF1-CF9D-4A42-BF53-B9583D723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11F7A6-607F-450D-B075-D2906E697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EDB94B7-FBBC-4981-A436-5B492B8B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150CA8B-CAB3-4377-AC14-C6B76C9C4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35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0246E6-93DD-42FB-8DDD-2E09E2D4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FCCA296-947C-4EE0-ABE3-AB0722DF7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600EC8-55F5-404B-963E-65A836566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7862F0-E4CD-40CF-A038-13117C8F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50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F0D3297-2813-48AD-9309-0C9C0E8B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55D55E-6AB2-4919-ADD1-AF9E64E2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285B97-305D-41D0-862E-D6F5A62D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54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0108F-E331-40E8-8AD8-AB6D0DC38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5F31ED-3462-47A4-A2C0-8C43150F5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D32D48-93F7-46D9-895F-4A4B482B7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274CA6-CEA9-42AF-89BE-4E75B0F3A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383FC3-B03A-4D6B-A419-0B304DEB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B98A80-E7C4-411F-8496-8B3EEF1C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1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CBD06D-0F07-43F4-AC85-8DEFCE55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FC6CBA-3A91-4E71-9274-B24E7B4CDD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48BDA3-63DA-4104-A2A1-64072B1E4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4527F4-A0B8-4574-9487-DC156EDE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4E460F-30E6-4473-A320-3BDA91FA7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692FF3-9677-4D2B-9C1E-2FF6C8B7B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5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80B3FF-23D6-40FB-BE8E-970B3B3A4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D2F32A-E0D3-4401-A14A-D02CD549A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BF2889-0734-4FE3-8ADE-10D96B17F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09E66-EE46-4A97-8CCA-AF2DC2504D8B}" type="datetimeFigureOut">
              <a:rPr lang="fr-FR" smtClean="0"/>
              <a:pPr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DA42F1-633F-4FC8-A447-B7E861ECD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A3F37D-3095-4536-9706-445F14461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FBAD-F04F-4E16-BF2A-81016CD7F2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83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D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A380340-8A9F-4E45-932C-191E35195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1557495"/>
            <a:ext cx="9164096" cy="3165858"/>
          </a:xfrm>
        </p:spPr>
        <p:txBody>
          <a:bodyPr>
            <a:normAutofit/>
          </a:bodyPr>
          <a:lstStyle/>
          <a:p>
            <a:endParaRPr lang="ar-SA" sz="405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SA" sz="40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الأساليب الكمية في التسويق 1</a:t>
            </a:r>
            <a:endParaRPr lang="fr-FR" sz="405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Méthodes Quantitatives en Marketing 1</a:t>
            </a:r>
            <a:endParaRPr lang="ar-SA" sz="405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r-SA" sz="405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SA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من إعداد: </a:t>
            </a:r>
            <a:r>
              <a:rPr lang="ar-SA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د.بن</a:t>
            </a:r>
            <a:r>
              <a:rPr lang="ar-SA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عيدة إيمان</a:t>
            </a:r>
            <a:endParaRPr lang="fr-FR" sz="3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DEC6889-22A4-46CC-B8CD-561F93B4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761" y="3605338"/>
            <a:ext cx="1223957" cy="103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3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>
            <a:extLst>
              <a:ext uri="{FF2B5EF4-FFF2-40B4-BE49-F238E27FC236}">
                <a16:creationId xmlns:a16="http://schemas.microsoft.com/office/drawing/2014/main" id="{E12C87A4-85A3-41D0-A1D2-0589E4B67872}"/>
              </a:ext>
            </a:extLst>
          </p:cNvPr>
          <p:cNvGrpSpPr/>
          <p:nvPr/>
        </p:nvGrpSpPr>
        <p:grpSpPr>
          <a:xfrm>
            <a:off x="53752" y="143188"/>
            <a:ext cx="9090248" cy="6237804"/>
            <a:chOff x="53752" y="143188"/>
            <a:chExt cx="9090248" cy="6237804"/>
          </a:xfrm>
        </p:grpSpPr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297365" y="1250431"/>
              <a:ext cx="7748797" cy="646331"/>
            </a:xfrm>
            <a:prstGeom prst="rect">
              <a:avLst/>
            </a:prstGeom>
            <a:noFill/>
            <a:ln w="44450">
              <a:solidFill>
                <a:srgbClr val="00206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sz="36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المنتج</a:t>
              </a:r>
              <a:endPara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6868866" y="5989207"/>
              <a:ext cx="1696950" cy="3693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مشتري صناعي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cxnSp>
          <p:nvCxnSpPr>
            <p:cNvPr id="27653" name="رابط كسهم مستقيم 31"/>
            <p:cNvCxnSpPr>
              <a:cxnSpLocks noChangeShapeType="1"/>
              <a:endCxn id="11" idx="0"/>
            </p:cNvCxnSpPr>
            <p:nvPr/>
          </p:nvCxnSpPr>
          <p:spPr bwMode="auto">
            <a:xfrm>
              <a:off x="7691064" y="1848440"/>
              <a:ext cx="26277" cy="4140767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4859047" y="4740824"/>
              <a:ext cx="1696950" cy="33855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sz="1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موزع صناعي</a:t>
              </a:r>
              <a:endPara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4859047" y="5989207"/>
              <a:ext cx="1696950" cy="3693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مشتري صناعي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611703" y="3849466"/>
              <a:ext cx="1696951" cy="369332"/>
            </a:xfrm>
            <a:prstGeom prst="rect">
              <a:avLst/>
            </a:prstGeom>
            <a:noFill/>
            <a:ln w="4445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وكلاء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2611703" y="6011660"/>
              <a:ext cx="1696951" cy="3693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مشتري صناعي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75371" y="3849383"/>
              <a:ext cx="1696951" cy="369332"/>
            </a:xfrm>
            <a:prstGeom prst="rect">
              <a:avLst/>
            </a:prstGeom>
            <a:noFill/>
            <a:ln w="4445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وكلاء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3752" y="4782080"/>
              <a:ext cx="1696951" cy="3693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موزع صناعي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108566" y="5980573"/>
              <a:ext cx="1696950" cy="3693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مشتري صناعي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cxnSp>
          <p:nvCxnSpPr>
            <p:cNvPr id="27661" name="رابط كسهم مستقيم 29"/>
            <p:cNvCxnSpPr>
              <a:cxnSpLocks noChangeShapeType="1"/>
              <a:endCxn id="20" idx="0"/>
            </p:cNvCxnSpPr>
            <p:nvPr/>
          </p:nvCxnSpPr>
          <p:spPr bwMode="auto">
            <a:xfrm>
              <a:off x="5681245" y="1848440"/>
              <a:ext cx="26277" cy="2892384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7662" name="رابط كسهم مستقيم 35"/>
            <p:cNvCxnSpPr>
              <a:cxnSpLocks noChangeShapeType="1"/>
              <a:stCxn id="20" idx="2"/>
            </p:cNvCxnSpPr>
            <p:nvPr/>
          </p:nvCxnSpPr>
          <p:spPr bwMode="auto">
            <a:xfrm>
              <a:off x="5707522" y="5079378"/>
              <a:ext cx="36657" cy="851839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7663" name="رابط كسهم مستقيم 41"/>
            <p:cNvCxnSpPr>
              <a:cxnSpLocks noChangeShapeType="1"/>
              <a:endCxn id="23" idx="0"/>
            </p:cNvCxnSpPr>
            <p:nvPr/>
          </p:nvCxnSpPr>
          <p:spPr bwMode="auto">
            <a:xfrm flipH="1">
              <a:off x="3460179" y="1848440"/>
              <a:ext cx="118" cy="2001026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7664" name="رابط كسهم مستقيم 43"/>
            <p:cNvCxnSpPr>
              <a:cxnSpLocks noChangeShapeType="1"/>
              <a:stCxn id="23" idx="2"/>
              <a:endCxn id="24" idx="0"/>
            </p:cNvCxnSpPr>
            <p:nvPr/>
          </p:nvCxnSpPr>
          <p:spPr bwMode="auto">
            <a:xfrm>
              <a:off x="3460179" y="4218798"/>
              <a:ext cx="0" cy="1792862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7665" name="رابط كسهم مستقيم 58"/>
            <p:cNvCxnSpPr>
              <a:cxnSpLocks noChangeShapeType="1"/>
            </p:cNvCxnSpPr>
            <p:nvPr/>
          </p:nvCxnSpPr>
          <p:spPr bwMode="auto">
            <a:xfrm>
              <a:off x="748053" y="1980487"/>
              <a:ext cx="0" cy="1847914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7666" name="رابط كسهم مستقيم 61"/>
            <p:cNvCxnSpPr>
              <a:cxnSpLocks noChangeShapeType="1"/>
            </p:cNvCxnSpPr>
            <p:nvPr/>
          </p:nvCxnSpPr>
          <p:spPr bwMode="auto">
            <a:xfrm>
              <a:off x="748053" y="4221088"/>
              <a:ext cx="1" cy="586883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7667" name="رابط كسهم مستقيم 65"/>
            <p:cNvCxnSpPr>
              <a:cxnSpLocks noChangeShapeType="1"/>
            </p:cNvCxnSpPr>
            <p:nvPr/>
          </p:nvCxnSpPr>
          <p:spPr bwMode="auto">
            <a:xfrm>
              <a:off x="748053" y="5183880"/>
              <a:ext cx="13320" cy="814996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67" name="Text Box 8"/>
            <p:cNvSpPr txBox="1">
              <a:spLocks noChangeArrowheads="1"/>
            </p:cNvSpPr>
            <p:nvPr/>
          </p:nvSpPr>
          <p:spPr bwMode="auto">
            <a:xfrm>
              <a:off x="2575161" y="143188"/>
              <a:ext cx="6568839" cy="523220"/>
            </a:xfrm>
            <a:prstGeom prst="rect">
              <a:avLst/>
            </a:prstGeom>
            <a:noFill/>
            <a:ln w="44450">
              <a:solidFill>
                <a:srgbClr val="00206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ar-SA" sz="28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قنوات التوزيع للسلع الصناعية </a:t>
              </a:r>
              <a:endPara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933700" y="800100"/>
            <a:ext cx="6067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36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ما هي أهمية الاعتماد على الوسطاء؟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205802" y="1607736"/>
            <a:ext cx="6790436" cy="4903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3600" dirty="0">
                <a:latin typeface="Arial" pitchFamily="34" charset="0"/>
                <a:cs typeface="PT Bold Heading" pitchFamily="2" charset="-78"/>
              </a:rPr>
              <a:t>تبسيط المعاملات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3600" dirty="0">
                <a:latin typeface="Arial" pitchFamily="34" charset="0"/>
                <a:cs typeface="PT Bold Heading" pitchFamily="2" charset="-78"/>
              </a:rPr>
              <a:t>تجزئة الكميات الكبيرة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3600" dirty="0">
                <a:latin typeface="Arial" pitchFamily="34" charset="0"/>
                <a:cs typeface="PT Bold Heading" pitchFamily="2" charset="-78"/>
              </a:rPr>
              <a:t>تجميع تشكيلة من المنتجات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3600" dirty="0">
                <a:latin typeface="Arial" pitchFamily="34" charset="0"/>
                <a:cs typeface="PT Bold Heading" pitchFamily="2" charset="-78"/>
              </a:rPr>
              <a:t>الكفاءة في أداء الوظائف التسويقية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3600" dirty="0">
                <a:latin typeface="Arial" pitchFamily="34" charset="0"/>
                <a:cs typeface="PT Bold Heading" pitchFamily="2" charset="-78"/>
              </a:rPr>
              <a:t> تحمل المخاطر</a:t>
            </a:r>
            <a:endParaRPr lang="ar-SA" sz="3200" dirty="0">
              <a:latin typeface="Arial" pitchFamily="34" charset="0"/>
              <a:cs typeface="PT Bold Heading" pitchFamily="2" charset="-78"/>
            </a:endParaRP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US" sz="3000" dirty="0"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 rot="21600000">
            <a:off x="1928813" y="60325"/>
            <a:ext cx="58737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400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1- </a:t>
            </a:r>
            <a:r>
              <a:rPr lang="ar-SA" sz="4400" u="sng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تبسيط المعاملات</a:t>
            </a:r>
            <a:endParaRPr lang="en-US" sz="4400" u="sng" dirty="0">
              <a:solidFill>
                <a:srgbClr val="C0000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785938" y="987425"/>
            <a:ext cx="6067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في حالة عدم الاعتماد على الوسطاء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791325" y="2071688"/>
            <a:ext cx="135255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r>
              <a:rPr lang="ar-DZ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1</a:t>
            </a:r>
            <a:endParaRPr lang="ar-SA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3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57375" y="2071688"/>
            <a:ext cx="13525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المستهلك</a:t>
            </a:r>
            <a:r>
              <a:rPr lang="ar-DZ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1</a:t>
            </a:r>
            <a:endParaRPr lang="ar-SA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786563" y="3173413"/>
            <a:ext cx="135255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r>
              <a:rPr lang="ar-DZ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2</a:t>
            </a:r>
            <a:endParaRPr lang="ar-SA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3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86563" y="4357688"/>
            <a:ext cx="135255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r>
              <a:rPr lang="ar-DZ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3</a:t>
            </a:r>
            <a:endParaRPr lang="ar-SA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3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857375" y="3173413"/>
            <a:ext cx="13525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المستهلك</a:t>
            </a:r>
            <a:r>
              <a:rPr lang="ar-DZ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2</a:t>
            </a:r>
            <a:endParaRPr lang="ar-SA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857375" y="4316413"/>
            <a:ext cx="13525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المستهلك</a:t>
            </a:r>
            <a:r>
              <a:rPr lang="ar-DZ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3</a:t>
            </a:r>
            <a:endParaRPr lang="ar-SA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cxnSp>
        <p:nvCxnSpPr>
          <p:cNvPr id="29707" name="رابط مستقيم 16"/>
          <p:cNvCxnSpPr>
            <a:cxnSpLocks noChangeShapeType="1"/>
            <a:stCxn id="11" idx="1"/>
            <a:endCxn id="10" idx="3"/>
          </p:cNvCxnSpPr>
          <p:nvPr/>
        </p:nvCxnSpPr>
        <p:spPr bwMode="auto">
          <a:xfrm rot="10800000">
            <a:off x="3209925" y="2487188"/>
            <a:ext cx="3581400" cy="13849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8" name="رابط مستقيم 18"/>
          <p:cNvCxnSpPr>
            <a:cxnSpLocks noChangeShapeType="1"/>
            <a:stCxn id="11" idx="1"/>
            <a:endCxn id="14" idx="3"/>
          </p:cNvCxnSpPr>
          <p:nvPr/>
        </p:nvCxnSpPr>
        <p:spPr bwMode="auto">
          <a:xfrm rot="10800000" flipV="1">
            <a:off x="3209925" y="2625686"/>
            <a:ext cx="3581400" cy="96322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9" name="رابط مستقيم 20"/>
          <p:cNvCxnSpPr>
            <a:cxnSpLocks noChangeShapeType="1"/>
            <a:stCxn id="11" idx="1"/>
            <a:endCxn id="15" idx="3"/>
          </p:cNvCxnSpPr>
          <p:nvPr/>
        </p:nvCxnSpPr>
        <p:spPr bwMode="auto">
          <a:xfrm rot="10800000" flipV="1">
            <a:off x="3209925" y="2625686"/>
            <a:ext cx="3581400" cy="210622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0" name="رابط مستقيم 22"/>
          <p:cNvCxnSpPr>
            <a:cxnSpLocks noChangeShapeType="1"/>
            <a:stCxn id="12" idx="1"/>
            <a:endCxn id="14" idx="3"/>
          </p:cNvCxnSpPr>
          <p:nvPr/>
        </p:nvCxnSpPr>
        <p:spPr bwMode="auto">
          <a:xfrm rot="10800000">
            <a:off x="3209925" y="3588913"/>
            <a:ext cx="3576638" cy="13849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1" name="رابط مستقيم 24"/>
          <p:cNvCxnSpPr>
            <a:cxnSpLocks noChangeShapeType="1"/>
            <a:stCxn id="12" idx="1"/>
            <a:endCxn id="10" idx="3"/>
          </p:cNvCxnSpPr>
          <p:nvPr/>
        </p:nvCxnSpPr>
        <p:spPr bwMode="auto">
          <a:xfrm rot="10800000">
            <a:off x="3209925" y="2487187"/>
            <a:ext cx="3576638" cy="124022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2" name="رابط مستقيم 26"/>
          <p:cNvCxnSpPr>
            <a:cxnSpLocks noChangeShapeType="1"/>
            <a:stCxn id="12" idx="1"/>
            <a:endCxn id="15" idx="3"/>
          </p:cNvCxnSpPr>
          <p:nvPr/>
        </p:nvCxnSpPr>
        <p:spPr bwMode="auto">
          <a:xfrm rot="10800000" flipV="1">
            <a:off x="3209925" y="3727410"/>
            <a:ext cx="3576638" cy="100450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3" name="رابط مستقيم 28"/>
          <p:cNvCxnSpPr>
            <a:cxnSpLocks noChangeShapeType="1"/>
            <a:stCxn id="13" idx="1"/>
            <a:endCxn id="10" idx="3"/>
          </p:cNvCxnSpPr>
          <p:nvPr/>
        </p:nvCxnSpPr>
        <p:spPr bwMode="auto">
          <a:xfrm rot="10800000">
            <a:off x="3209925" y="2487188"/>
            <a:ext cx="3576638" cy="242449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4" name="رابط مستقيم 30"/>
          <p:cNvCxnSpPr>
            <a:cxnSpLocks noChangeShapeType="1"/>
            <a:stCxn id="13" idx="1"/>
            <a:endCxn id="14" idx="3"/>
          </p:cNvCxnSpPr>
          <p:nvPr/>
        </p:nvCxnSpPr>
        <p:spPr bwMode="auto">
          <a:xfrm rot="10800000">
            <a:off x="3209925" y="3588912"/>
            <a:ext cx="3576638" cy="132277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5" name="رابط مستقيم 32"/>
          <p:cNvCxnSpPr>
            <a:cxnSpLocks noChangeShapeType="1"/>
            <a:endCxn id="15" idx="3"/>
          </p:cNvCxnSpPr>
          <p:nvPr/>
        </p:nvCxnSpPr>
        <p:spPr bwMode="auto">
          <a:xfrm rot="10800000" flipV="1">
            <a:off x="3209925" y="4714874"/>
            <a:ext cx="3576638" cy="17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005013" y="5568950"/>
            <a:ext cx="606742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النتيجة = </a:t>
            </a:r>
            <a:r>
              <a:rPr lang="ar-DZ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18</a:t>
            </a:r>
            <a:r>
              <a:rPr lang="ar-SA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عمليات تبادل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862138" y="785813"/>
            <a:ext cx="6067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في حالة الاعتماد على الوسطاء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791325" y="2071688"/>
            <a:ext cx="135255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r>
              <a:rPr lang="ar-DZ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1</a:t>
            </a:r>
            <a:endParaRPr lang="ar-SA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buFont typeface="Arial" pitchFamily="34" charset="0"/>
              <a:buChar char="•"/>
              <a:defRPr/>
            </a:pPr>
            <a:endParaRPr lang="en-US" sz="3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57375" y="2071688"/>
            <a:ext cx="13525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المستهلك</a:t>
            </a:r>
            <a:r>
              <a:rPr lang="ar-DZ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1</a:t>
            </a:r>
            <a:endParaRPr lang="ar-SA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786563" y="3173413"/>
            <a:ext cx="135255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r>
              <a:rPr lang="ar-DZ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2</a:t>
            </a:r>
            <a:endParaRPr lang="ar-SA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buFont typeface="Arial" pitchFamily="34" charset="0"/>
              <a:buChar char="•"/>
              <a:defRPr/>
            </a:pPr>
            <a:endParaRPr lang="en-US" sz="3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86563" y="4357688"/>
            <a:ext cx="135255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r>
              <a:rPr lang="ar-DZ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3</a:t>
            </a:r>
            <a:endParaRPr lang="ar-SA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3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857375" y="3173413"/>
            <a:ext cx="13525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المستهلك</a:t>
            </a:r>
            <a:r>
              <a:rPr lang="ar-DZ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2</a:t>
            </a:r>
            <a:endParaRPr lang="ar-SA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857375" y="4316413"/>
            <a:ext cx="13525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المستهلك</a:t>
            </a:r>
            <a:r>
              <a:rPr lang="ar-DZ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3</a:t>
            </a:r>
            <a:endParaRPr lang="ar-SA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1928813" y="5568950"/>
            <a:ext cx="606742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النتيجة = 6 عمليات تبادل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4429125" y="3171825"/>
            <a:ext cx="1331913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وسيط</a:t>
            </a:r>
            <a:endParaRPr lang="ar-SA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buFont typeface="Arial" pitchFamily="34" charset="0"/>
              <a:buChar char="•"/>
              <a:defRPr/>
            </a:pPr>
            <a:endParaRPr lang="en-US" sz="3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cxnSp>
        <p:nvCxnSpPr>
          <p:cNvPr id="30732" name="رابط مستقيم 35"/>
          <p:cNvCxnSpPr>
            <a:cxnSpLocks noChangeShapeType="1"/>
            <a:stCxn id="11" idx="1"/>
            <a:endCxn id="32" idx="3"/>
          </p:cNvCxnSpPr>
          <p:nvPr/>
        </p:nvCxnSpPr>
        <p:spPr bwMode="auto">
          <a:xfrm rot="10800000" flipV="1">
            <a:off x="5761039" y="2625685"/>
            <a:ext cx="1030287" cy="11001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3" name="رابط مستقيم 37"/>
          <p:cNvCxnSpPr>
            <a:cxnSpLocks noChangeShapeType="1"/>
            <a:stCxn id="12" idx="1"/>
            <a:endCxn id="32" idx="3"/>
          </p:cNvCxnSpPr>
          <p:nvPr/>
        </p:nvCxnSpPr>
        <p:spPr bwMode="auto">
          <a:xfrm rot="10800000">
            <a:off x="5761039" y="3725823"/>
            <a:ext cx="102552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4" name="رابط مستقيم 39"/>
          <p:cNvCxnSpPr>
            <a:cxnSpLocks noChangeShapeType="1"/>
            <a:stCxn id="13" idx="1"/>
            <a:endCxn id="32" idx="3"/>
          </p:cNvCxnSpPr>
          <p:nvPr/>
        </p:nvCxnSpPr>
        <p:spPr bwMode="auto">
          <a:xfrm rot="10800000">
            <a:off x="5761039" y="3725824"/>
            <a:ext cx="1025525" cy="11858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5" name="رابط مستقيم 41"/>
          <p:cNvCxnSpPr>
            <a:cxnSpLocks noChangeShapeType="1"/>
            <a:stCxn id="10" idx="3"/>
            <a:endCxn id="32" idx="1"/>
          </p:cNvCxnSpPr>
          <p:nvPr/>
        </p:nvCxnSpPr>
        <p:spPr bwMode="auto">
          <a:xfrm>
            <a:off x="3209925" y="2487187"/>
            <a:ext cx="1219200" cy="123863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6" name="رابط مستقيم 45"/>
          <p:cNvCxnSpPr>
            <a:cxnSpLocks noChangeShapeType="1"/>
            <a:stCxn id="14" idx="3"/>
            <a:endCxn id="32" idx="1"/>
          </p:cNvCxnSpPr>
          <p:nvPr/>
        </p:nvCxnSpPr>
        <p:spPr bwMode="auto">
          <a:xfrm>
            <a:off x="3209925" y="3588912"/>
            <a:ext cx="1219200" cy="13691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7" name="رابط مستقيم 47"/>
          <p:cNvCxnSpPr>
            <a:cxnSpLocks noChangeShapeType="1"/>
            <a:stCxn id="15" idx="3"/>
            <a:endCxn id="32" idx="1"/>
          </p:cNvCxnSpPr>
          <p:nvPr/>
        </p:nvCxnSpPr>
        <p:spPr bwMode="auto">
          <a:xfrm flipV="1">
            <a:off x="3209925" y="3725823"/>
            <a:ext cx="1219200" cy="100608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 rot="21600000">
            <a:off x="1571625" y="346075"/>
            <a:ext cx="621506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400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2- </a:t>
            </a:r>
            <a:r>
              <a:rPr lang="ar-SA" sz="4400" u="sng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تجزئة الكميات الكبيرة</a:t>
            </a:r>
            <a:endParaRPr lang="en-US" sz="4400" u="sng" dirty="0">
              <a:solidFill>
                <a:srgbClr val="C0000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000125" y="1500188"/>
            <a:ext cx="72151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يساهم الوسطاء في تجزئة الكميات الكبيرة التي ينتجها المنتج إلى كميات صغيرة لدى الموزعين، فيحملهم عبء التخزين وبيع المنتجات للمستهلك بكميات صغيرة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14500" y="4214813"/>
            <a:ext cx="60674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PT Bold Heading" pitchFamily="2" charset="-78"/>
              </a:rPr>
              <a:t>ومن ثم يستطيع هو أن ينتج بكميات كبيرة ويستفيد من اقتصاديات الحجم ، فتنخفض تكلفة الإنتاج لديه</a:t>
            </a:r>
            <a:endParaRPr lang="en-US" sz="3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 rot="21600000">
            <a:off x="571500" y="146050"/>
            <a:ext cx="79851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400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3- </a:t>
            </a:r>
            <a:r>
              <a:rPr lang="ar-SA" sz="4400" u="sng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تجميع تشكيلة من المنتجات</a:t>
            </a:r>
            <a:endParaRPr lang="en-US" sz="4400" u="sng" dirty="0">
              <a:solidFill>
                <a:srgbClr val="C0000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000125" y="1092200"/>
            <a:ext cx="72151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يرغب المستهلك وجود تشكيلة سلعية كبيرة عند قيامه بالتسويق لا يستطيع منتج واحد توفيرها لهم</a:t>
            </a:r>
          </a:p>
          <a:p>
            <a:pPr algn="ctr" rtl="1">
              <a:defRPr/>
            </a:pPr>
            <a:endParaRPr lang="ar-SA" sz="3600" dirty="0">
              <a:solidFill>
                <a:srgbClr val="00206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571625" y="3113088"/>
            <a:ext cx="6067425" cy="311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PT Bold Heading" pitchFamily="2" charset="-78"/>
              </a:rPr>
              <a:t>فيقدم الوسطاء هذه الخدمة لهم من خلال تجميع تشكيلة مختلفة من المنتجات من عدة منتجين تمكنهم من الحصول على حاجاتهم بشكل أسهل </a:t>
            </a:r>
          </a:p>
          <a:p>
            <a:pPr algn="ctr" rtl="1">
              <a:lnSpc>
                <a:spcPts val="2000"/>
              </a:lnSpc>
              <a:defRPr/>
            </a:pPr>
            <a:endParaRPr lang="ar-SA" sz="3600" dirty="0">
              <a:solidFill>
                <a:srgbClr val="0070C0"/>
              </a:solidFill>
              <a:latin typeface="Arial" pitchFamily="34" charset="0"/>
              <a:cs typeface="PT Bold Heading" pitchFamily="2" charset="-78"/>
            </a:endParaRPr>
          </a:p>
          <a:p>
            <a:pPr algn="ctr" rtl="1">
              <a:defRPr/>
            </a:pPr>
            <a:r>
              <a:rPr lang="ar-SA" sz="3600" dirty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>وكذلك المفاضلة بين المنتجات</a:t>
            </a:r>
            <a:endParaRPr lang="en-US" sz="3600" dirty="0">
              <a:solidFill>
                <a:srgbClr val="0070C0"/>
              </a:solidFill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 rot="21600000">
            <a:off x="1071563" y="427038"/>
            <a:ext cx="70008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4400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4- </a:t>
            </a:r>
            <a:r>
              <a:rPr lang="ar-SA" sz="4400" u="sng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الكفاءة التسويقية</a:t>
            </a:r>
            <a:endParaRPr lang="en-US" sz="4400" u="sng" dirty="0">
              <a:solidFill>
                <a:srgbClr val="C0000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43000" y="1833563"/>
            <a:ext cx="72151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الوسطاء متخصصون في أداء الوظائف التسويقية</a:t>
            </a:r>
          </a:p>
          <a:p>
            <a:pPr algn="ctr" rtl="1">
              <a:defRPr/>
            </a:pPr>
            <a:endParaRPr lang="ar-SA" sz="36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defRPr/>
            </a:pPr>
            <a:r>
              <a:rPr lang="ar-S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مما يزيد من كفاءة أدائهم لهذه الوظائف</a:t>
            </a:r>
          </a:p>
          <a:p>
            <a:pPr algn="ctr" rtl="1">
              <a:defRPr/>
            </a:pPr>
            <a:endParaRPr lang="ar-SA" sz="3600" dirty="0">
              <a:solidFill>
                <a:srgbClr val="FF000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  <a:p>
            <a:pPr algn="ctr" rtl="1">
              <a:defRPr/>
            </a:pPr>
            <a:r>
              <a:rPr lang="ar-SA" sz="36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وهذا الأمر </a:t>
            </a:r>
          </a:p>
          <a:p>
            <a:pPr algn="ctr" rtl="1">
              <a:defRPr/>
            </a:pPr>
            <a:r>
              <a:rPr lang="ar-SA" sz="36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لصالح المنتج والمستهلك على السواء</a:t>
            </a:r>
          </a:p>
          <a:p>
            <a:pPr algn="ctr" rtl="1">
              <a:defRPr/>
            </a:pPr>
            <a:endParaRPr lang="ar-SA" sz="36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 rot="21600000">
            <a:off x="1785938" y="427038"/>
            <a:ext cx="57150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4400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5- </a:t>
            </a:r>
            <a:r>
              <a:rPr lang="ar-SA" sz="4400" u="sng" dirty="0">
                <a:solidFill>
                  <a:srgbClr val="C00000"/>
                </a:solidFill>
                <a:latin typeface="Arial" pitchFamily="34" charset="0"/>
                <a:cs typeface="PT Bold Heading" pitchFamily="2" charset="-78"/>
              </a:rPr>
              <a:t>تحمل المخاطر</a:t>
            </a:r>
            <a:endParaRPr lang="en-US" sz="4400" u="sng" dirty="0">
              <a:solidFill>
                <a:srgbClr val="C0000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000125" y="1692275"/>
            <a:ext cx="72151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PT Bold Heading" pitchFamily="2" charset="-78"/>
              </a:rPr>
              <a:t>يتحمل الوسطاء المخاطر الناتجة عن ملكيتهم للبضاعة بعد شرائهم </a:t>
            </a:r>
          </a:p>
          <a:p>
            <a:pPr algn="ctr" rtl="1">
              <a:defRPr/>
            </a:pPr>
            <a:r>
              <a:rPr lang="ar-SA" sz="36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PT Bold Heading" pitchFamily="2" charset="-78"/>
              </a:rPr>
              <a:t>وقبل بيعها مثل:</a:t>
            </a:r>
          </a:p>
          <a:p>
            <a:pPr algn="ctr" rtl="1">
              <a:defRPr/>
            </a:pPr>
            <a:endParaRPr lang="ar-SA" sz="36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57188" y="3995738"/>
            <a:ext cx="864393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lnSpc>
                <a:spcPts val="3500"/>
              </a:lnSpc>
              <a:buFont typeface="Arial" pitchFamily="34" charset="0"/>
              <a:buChar char="•"/>
              <a:defRPr/>
            </a:pPr>
            <a:r>
              <a:rPr lang="ar-SA" sz="36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انخفاض أسعار المنتجات (</a:t>
            </a:r>
            <a:r>
              <a:rPr lang="ar-SA" sz="3600" dirty="0">
                <a:solidFill>
                  <a:srgbClr val="FF6600"/>
                </a:solidFill>
                <a:latin typeface="Arial" pitchFamily="34" charset="0"/>
                <a:cs typeface="PT Bold Heading" pitchFamily="2" charset="-78"/>
              </a:rPr>
              <a:t>قبل بيعها</a:t>
            </a:r>
            <a:r>
              <a:rPr lang="ar-SA" sz="36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)</a:t>
            </a:r>
          </a:p>
          <a:p>
            <a:pPr algn="ctr" rtl="1">
              <a:lnSpc>
                <a:spcPts val="3500"/>
              </a:lnSpc>
              <a:buFont typeface="Arial" pitchFamily="34" charset="0"/>
              <a:buChar char="•"/>
              <a:defRPr/>
            </a:pPr>
            <a:endParaRPr lang="ar-SA" sz="3600" dirty="0">
              <a:solidFill>
                <a:srgbClr val="002060"/>
              </a:solidFill>
              <a:latin typeface="Arial" pitchFamily="34" charset="0"/>
              <a:cs typeface="PT Bold Heading" pitchFamily="2" charset="-78"/>
            </a:endParaRPr>
          </a:p>
          <a:p>
            <a:pPr algn="ctr" rtl="1">
              <a:lnSpc>
                <a:spcPts val="3500"/>
              </a:lnSpc>
              <a:buFont typeface="Arial" pitchFamily="34" charset="0"/>
              <a:buChar char="•"/>
              <a:defRPr/>
            </a:pPr>
            <a:r>
              <a:rPr lang="ar-SA" sz="36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تقادم البضائع المخزنة بسبب تغير الموضة والأذواق</a:t>
            </a:r>
          </a:p>
          <a:p>
            <a:pPr algn="ctr" rtl="1">
              <a:lnSpc>
                <a:spcPts val="3500"/>
              </a:lnSpc>
              <a:buFont typeface="Arial" pitchFamily="34" charset="0"/>
              <a:buChar char="•"/>
              <a:defRPr/>
            </a:pPr>
            <a:endParaRPr lang="ar-SA" sz="3600" dirty="0">
              <a:solidFill>
                <a:srgbClr val="002060"/>
              </a:solidFill>
              <a:latin typeface="Arial" pitchFamily="34" charset="0"/>
              <a:cs typeface="PT Bold Heading" pitchFamily="2" charset="-78"/>
            </a:endParaRPr>
          </a:p>
          <a:p>
            <a:pPr algn="ctr" rtl="1">
              <a:lnSpc>
                <a:spcPts val="3500"/>
              </a:lnSpc>
              <a:buFont typeface="Arial" pitchFamily="34" charset="0"/>
              <a:buChar char="•"/>
              <a:defRPr/>
            </a:pPr>
            <a:r>
              <a:rPr lang="ar-SA" sz="36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ضياع وتلف البضائع أثناء النقل والتخزين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071813" y="425450"/>
            <a:ext cx="6143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أهم الوظائف التسويقية للوسطاء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285875" y="1255713"/>
            <a:ext cx="7858125" cy="503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شراء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البضائع من المنتجين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تخزين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البضائع بعد شرائها وتحمل تكلفة ومخاطر التخزين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بيع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البضائع للغير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نقل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البضائع من المنتج وإلى المشتري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توفير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التمويل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لتغطية نشاطاته التسويقية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المساهمة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في الحملات </a:t>
            </a:r>
            <a:r>
              <a:rPr lang="ar-S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الترويجية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للمنتج ، والقيام بالبيع الشخصي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التفاوض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على أسعار المنتجات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بحوث التسويق 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لتوفير معلومات عن المستهلكين والسوق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تقديم </a:t>
            </a:r>
            <a:r>
              <a:rPr lang="ar-S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خدمات</a:t>
            </a:r>
            <a:r>
              <a:rPr lang="ar-SA" sz="24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للمشترين (ائتمان – توصيل البضائع – الضمان)  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43000" y="357188"/>
            <a:ext cx="71437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8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أهمية اختيار قنوات التوزيع المناسبة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42938" y="1785927"/>
            <a:ext cx="8143875" cy="422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r-FR" sz="2800" dirty="0">
                <a:latin typeface="Arial" pitchFamily="34" charset="0"/>
                <a:cs typeface="PT Bold Heading" pitchFamily="2" charset="-78"/>
              </a:rPr>
              <a:t>    </a:t>
            </a:r>
            <a:r>
              <a:rPr lang="ar-SA" sz="2800" dirty="0">
                <a:latin typeface="Arial" pitchFamily="34" charset="0"/>
                <a:cs typeface="PT Bold Heading" pitchFamily="2" charset="-78"/>
              </a:rPr>
              <a:t> -  تكوين علاقات جيدة مع أعضاء القناة يحتاج لوقت طويل</a:t>
            </a:r>
          </a:p>
          <a:p>
            <a:pPr lvl="1" algn="r" rtl="1">
              <a:lnSpc>
                <a:spcPct val="150000"/>
              </a:lnSpc>
              <a:buFontTx/>
              <a:buChar char="-"/>
              <a:defRPr/>
            </a:pPr>
            <a:r>
              <a:rPr lang="ar-SA" sz="2800" dirty="0">
                <a:latin typeface="Arial" pitchFamily="34" charset="0"/>
                <a:cs typeface="PT Bold Heading" pitchFamily="2" charset="-78"/>
              </a:rPr>
              <a:t>  تغيير قناة التوزيع عملية ليست سهلة </a:t>
            </a:r>
          </a:p>
          <a:p>
            <a:pPr lvl="1" algn="r" rtl="1">
              <a:lnSpc>
                <a:spcPct val="150000"/>
              </a:lnSpc>
              <a:buFontTx/>
              <a:buChar char="-"/>
              <a:defRPr/>
            </a:pPr>
            <a:r>
              <a:rPr lang="ar-SA" sz="2800" dirty="0">
                <a:latin typeface="Arial" pitchFamily="34" charset="0"/>
                <a:cs typeface="PT Bold Heading" pitchFamily="2" charset="-78"/>
              </a:rPr>
              <a:t>  علاقات التوزيع القوية مع القناة تسهل تسويق </a:t>
            </a:r>
            <a:r>
              <a:rPr lang="ar-DZ" sz="2800" dirty="0">
                <a:latin typeface="Arial" pitchFamily="34" charset="0"/>
                <a:cs typeface="PT Bold Heading" pitchFamily="2" charset="-78"/>
              </a:rPr>
              <a:t>سل</a:t>
            </a:r>
            <a:r>
              <a:rPr lang="ar-SA" sz="2800" dirty="0">
                <a:latin typeface="Arial" pitchFamily="34" charset="0"/>
                <a:cs typeface="PT Bold Heading" pitchFamily="2" charset="-78"/>
              </a:rPr>
              <a:t>ع أخرى</a:t>
            </a:r>
          </a:p>
          <a:p>
            <a:pPr lvl="1" algn="r" rtl="1">
              <a:lnSpc>
                <a:spcPct val="150000"/>
              </a:lnSpc>
              <a:buFontTx/>
              <a:buChar char="-"/>
              <a:defRPr/>
            </a:pPr>
            <a:r>
              <a:rPr lang="ar-SA" sz="2800" dirty="0">
                <a:latin typeface="Arial" pitchFamily="34" charset="0"/>
                <a:cs typeface="PT Bold Heading" pitchFamily="2" charset="-78"/>
              </a:rPr>
              <a:t>  تتأثر الحصة السوقية للمنتج وأرباحه بقنوات التوزيع التي يتعامل معها </a:t>
            </a:r>
          </a:p>
          <a:p>
            <a:pPr lvl="1" algn="r" rtl="1">
              <a:lnSpc>
                <a:spcPct val="150000"/>
              </a:lnSpc>
              <a:buFontTx/>
              <a:buChar char="-"/>
              <a:defRPr/>
            </a:pPr>
            <a:r>
              <a:rPr lang="ar-SA" sz="2800" dirty="0">
                <a:latin typeface="Arial" pitchFamily="34" charset="0"/>
                <a:cs typeface="PT Bold Heading" pitchFamily="2" charset="-78"/>
              </a:rPr>
              <a:t>  الموزعون الأقوياء يساعدون على تقوية القدرات التسويقية للمنتج</a:t>
            </a:r>
          </a:p>
          <a:p>
            <a:pPr lvl="1" algn="r" rtl="1">
              <a:lnSpc>
                <a:spcPts val="2000"/>
              </a:lnSpc>
              <a:defRPr/>
            </a:pPr>
            <a:endParaRPr lang="ar-SA" sz="2800" dirty="0"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0" name="سهم منحني إلى اليسار 9"/>
          <p:cNvSpPr/>
          <p:nvPr/>
        </p:nvSpPr>
        <p:spPr>
          <a:xfrm>
            <a:off x="8143875" y="0"/>
            <a:ext cx="1000125" cy="1000125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ar-S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990656" cy="1371002"/>
          </a:xfrm>
        </p:spPr>
        <p:txBody>
          <a:bodyPr>
            <a:normAutofit/>
          </a:bodyPr>
          <a:lstStyle/>
          <a:p>
            <a:pPr algn="ctr" rtl="1"/>
            <a:r>
              <a:rPr lang="ar-SA" sz="4400" b="1"/>
              <a:t>المحور السادس: </a:t>
            </a:r>
            <a:r>
              <a:rPr lang="ar-SA" sz="4400" b="1" dirty="0"/>
              <a:t>نماذج النقل والتوزيع</a:t>
            </a:r>
            <a:endParaRPr lang="fr-FR" sz="44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برنامج إدارة رحلات النقل والمواصلات - سجل مجاناً الآن - دفترة">
            <a:extLst>
              <a:ext uri="{FF2B5EF4-FFF2-40B4-BE49-F238E27FC236}">
                <a16:creationId xmlns:a16="http://schemas.microsoft.com/office/drawing/2014/main" id="{3FDF51D7-DBE9-4E41-83D2-202D57D28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988840"/>
            <a:ext cx="9086850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83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lvl="0" algn="ctr"/>
            <a:r>
              <a:rPr lang="ar-DZ" b="1" dirty="0">
                <a:solidFill>
                  <a:srgbClr val="FF0000"/>
                </a:solidFill>
                <a:cs typeface="PT Bold Heading"/>
              </a:rPr>
              <a:t>طرق اختيار شبكة التوزيع:</a:t>
            </a:r>
            <a:br>
              <a:rPr lang="fr-FR" dirty="0">
                <a:cs typeface="PT Bold Heading"/>
              </a:rPr>
            </a:br>
            <a:endParaRPr lang="fr-FR" dirty="0">
              <a:cs typeface="PT Bold Heading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643470"/>
          </a:xfrm>
        </p:spPr>
        <p:txBody>
          <a:bodyPr/>
          <a:lstStyle/>
          <a:p>
            <a:pPr marL="514350" lvl="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DZ" sz="3200" b="1" dirty="0">
                <a:solidFill>
                  <a:schemeClr val="accent1"/>
                </a:solidFill>
                <a:cs typeface="PT Bold Heading"/>
              </a:rPr>
              <a:t>طريقة التصنيف متعدد المعايير: </a:t>
            </a:r>
          </a:p>
          <a:p>
            <a:pPr marL="514350" lvl="0" indent="-514350" algn="r" rtl="1">
              <a:lnSpc>
                <a:spcPct val="150000"/>
              </a:lnSpc>
              <a:buNone/>
            </a:pPr>
            <a:r>
              <a:rPr lang="ar-DZ" b="1" dirty="0">
                <a:cs typeface="PT Bold Heading"/>
              </a:rPr>
              <a:t>مثال</a:t>
            </a:r>
            <a:r>
              <a:rPr lang="ar-DZ" dirty="0">
                <a:cs typeface="PT Bold Heading"/>
              </a:rPr>
              <a:t>:</a:t>
            </a:r>
            <a:r>
              <a:rPr lang="ar-DZ" dirty="0" err="1">
                <a:cs typeface="PT Bold Heading"/>
              </a:rPr>
              <a:t>اليك</a:t>
            </a:r>
            <a:r>
              <a:rPr lang="ar-DZ" dirty="0">
                <a:cs typeface="PT Bold Heading"/>
              </a:rPr>
              <a:t> الجدول التالي:</a:t>
            </a:r>
          </a:p>
          <a:p>
            <a:pPr marL="514350" lvl="0" indent="-514350" algn="r" rtl="1">
              <a:buNone/>
            </a:pPr>
            <a:endParaRPr lang="ar-DZ" dirty="0">
              <a:cs typeface="PT Bold Heading"/>
            </a:endParaRPr>
          </a:p>
          <a:p>
            <a:pPr marL="514350" lvl="0" indent="-514350" algn="r" rtl="1">
              <a:buNone/>
            </a:pPr>
            <a:endParaRPr lang="fr-FR" b="1" dirty="0">
              <a:solidFill>
                <a:schemeClr val="accent1"/>
              </a:solidFill>
              <a:cs typeface="PT Bold Heading"/>
            </a:endParaRPr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/>
        </p:nvGraphicFramePr>
        <p:xfrm>
          <a:off x="477845" y="2857516"/>
          <a:ext cx="8357499" cy="308381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81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1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latin typeface="Times New Roman"/>
                          <a:ea typeface="Calibri"/>
                          <a:cs typeface="PT Bold Heading"/>
                        </a:rPr>
                        <a:t>المعايير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PT Bold Heading"/>
                        </a:rPr>
                        <a:t>الأوزان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>
                          <a:latin typeface="Times New Roman"/>
                          <a:ea typeface="Calibri"/>
                          <a:cs typeface="PT Bold Heading"/>
                        </a:rPr>
                        <a:t>القناة 1</a:t>
                      </a:r>
                      <a:endParaRPr lang="fr-FR" sz="240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latin typeface="Times New Roman"/>
                          <a:ea typeface="Calibri"/>
                          <a:cs typeface="PT Bold Heading"/>
                        </a:rPr>
                        <a:t>القناة 2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latin typeface="Times New Roman"/>
                          <a:ea typeface="Calibri"/>
                          <a:cs typeface="PT Bold Heading"/>
                        </a:rPr>
                        <a:t>القناة 3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latin typeface="Times New Roman"/>
                          <a:ea typeface="Calibri"/>
                          <a:cs typeface="PT Bold Heading"/>
                        </a:rPr>
                        <a:t>رقم الأعمال الكامن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PT Bold Heading"/>
                        </a:rPr>
                        <a:t>8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7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9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5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latin typeface="Times New Roman"/>
                          <a:ea typeface="Calibri"/>
                          <a:cs typeface="PT Bold Heading"/>
                        </a:rPr>
                        <a:t>سمعة الموزعين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PT Bold Heading"/>
                        </a:rPr>
                        <a:t>5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9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5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4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b="1" dirty="0">
                          <a:latin typeface="Times New Roman"/>
                          <a:ea typeface="Calibri"/>
                          <a:cs typeface="PT Bold Heading"/>
                        </a:rPr>
                        <a:t>الخطر التجاري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PT Bold Heading"/>
                        </a:rPr>
                        <a:t>7</a:t>
                      </a:r>
                      <a:endParaRPr lang="fr-FR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6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8</a:t>
                      </a:r>
                      <a:endParaRPr lang="fr-FR" sz="2400" dirty="0">
                        <a:latin typeface="Calibri"/>
                        <a:ea typeface="Calibri"/>
                        <a:cs typeface="PT Bold Headi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Calibri"/>
                          <a:cs typeface="PT Bold Heading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8596" y="1285860"/>
            <a:ext cx="821537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∑x</a:t>
            </a:r>
            <a:r>
              <a:rPr kumimoji="0" lang="fr-FR" sz="3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1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= (7x8) + (9x5) + (6x7) =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143p</a:t>
            </a:r>
            <a:endParaRPr kumimoji="0" lang="fr-FR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PT Bold Heading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  ∑x</a:t>
            </a:r>
            <a:r>
              <a:rPr kumimoji="0" lang="fr-FR" sz="3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2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= (9x8) + (5x5) + (8x7) =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153p</a:t>
            </a:r>
            <a:endParaRPr kumimoji="0" lang="fr-FR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PT Bold Heading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  ∑x</a:t>
            </a:r>
            <a:r>
              <a:rPr kumimoji="0" lang="fr-FR" sz="3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3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= (5x8) + (4x5) + (8x7) =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116p</a:t>
            </a:r>
            <a:endParaRPr kumimoji="0" lang="fr-FR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PT Bold Heading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x</a:t>
            </a:r>
            <a:r>
              <a:rPr kumimoji="0" lang="fr-FR" sz="3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2 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&gt; x</a:t>
            </a:r>
            <a:r>
              <a:rPr kumimoji="0" lang="fr-FR" sz="3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1 </a:t>
            </a:r>
            <a:r>
              <a:rPr kumimoji="0" lang="fr-F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 &gt; x</a:t>
            </a:r>
            <a:r>
              <a:rPr kumimoji="0" lang="fr-FR" sz="3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3</a:t>
            </a:r>
            <a:endParaRPr kumimoji="0" lang="fr-F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/>
            </a:endParaRPr>
          </a:p>
          <a:p>
            <a:pPr marL="0" marR="0" lvl="0" indent="449263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                       </a:t>
            </a:r>
            <a:r>
              <a:rPr kumimoji="0" lang="ar-DZ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PT Bold Heading"/>
              </a:rPr>
              <a:t>إذن نختار القناة الثانية</a:t>
            </a:r>
            <a:endParaRPr kumimoji="0" lang="ar-DZ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51"/>
          <p:cNvGrpSpPr>
            <a:grpSpLocks/>
          </p:cNvGrpSpPr>
          <p:nvPr/>
        </p:nvGrpSpPr>
        <p:grpSpPr bwMode="auto">
          <a:xfrm>
            <a:off x="71468" y="1565292"/>
            <a:ext cx="8786812" cy="4292600"/>
            <a:chOff x="214313" y="571474"/>
            <a:chExt cx="8786812" cy="4292600"/>
          </a:xfrm>
        </p:grpSpPr>
        <p:sp>
          <p:nvSpPr>
            <p:cNvPr id="66564" name="Line 11"/>
            <p:cNvSpPr>
              <a:spLocks noChangeShapeType="1"/>
            </p:cNvSpPr>
            <p:nvPr/>
          </p:nvSpPr>
          <p:spPr bwMode="auto">
            <a:xfrm flipH="1">
              <a:off x="250825" y="765175"/>
              <a:ext cx="2232025" cy="792163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65" name="Line 12"/>
            <p:cNvSpPr>
              <a:spLocks noChangeShapeType="1"/>
            </p:cNvSpPr>
            <p:nvPr/>
          </p:nvSpPr>
          <p:spPr bwMode="auto">
            <a:xfrm flipH="1">
              <a:off x="395288" y="814388"/>
              <a:ext cx="2232025" cy="792162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شكل بيضاوي 5"/>
            <p:cNvSpPr/>
            <p:nvPr/>
          </p:nvSpPr>
          <p:spPr>
            <a:xfrm>
              <a:off x="6500813" y="571474"/>
              <a:ext cx="2500312" cy="25003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>
                <a:defRPr/>
              </a:pPr>
              <a:endParaRPr lang="ar-SA" dirty="0">
                <a:solidFill>
                  <a:srgbClr val="FFFFCC"/>
                </a:solidFill>
              </a:endParaRPr>
            </a:p>
          </p:txBody>
        </p:sp>
        <p:sp>
          <p:nvSpPr>
            <p:cNvPr id="7" name="شكل بيضاوي 6"/>
            <p:cNvSpPr/>
            <p:nvPr/>
          </p:nvSpPr>
          <p:spPr>
            <a:xfrm>
              <a:off x="7786688" y="785787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9" name="شكل بيضاوي 8"/>
            <p:cNvSpPr/>
            <p:nvPr/>
          </p:nvSpPr>
          <p:spPr>
            <a:xfrm>
              <a:off x="8001000" y="1214412"/>
              <a:ext cx="214313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0" name="شكل بيضاوي 9"/>
            <p:cNvSpPr/>
            <p:nvPr/>
          </p:nvSpPr>
          <p:spPr>
            <a:xfrm>
              <a:off x="7143750" y="857224"/>
              <a:ext cx="214313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1" name="شكل بيضاوي 10"/>
            <p:cNvSpPr/>
            <p:nvPr/>
          </p:nvSpPr>
          <p:spPr>
            <a:xfrm>
              <a:off x="8286750" y="928662"/>
              <a:ext cx="214313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2" name="شكل بيضاوي 11"/>
            <p:cNvSpPr/>
            <p:nvPr/>
          </p:nvSpPr>
          <p:spPr>
            <a:xfrm>
              <a:off x="7500938" y="1214412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3" name="شكل بيضاوي 12"/>
            <p:cNvSpPr/>
            <p:nvPr/>
          </p:nvSpPr>
          <p:spPr>
            <a:xfrm>
              <a:off x="6858000" y="1142974"/>
              <a:ext cx="214313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4" name="شكل بيضاوي 13"/>
            <p:cNvSpPr/>
            <p:nvPr/>
          </p:nvSpPr>
          <p:spPr>
            <a:xfrm>
              <a:off x="6786563" y="1643037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5" name="شكل بيضاوي 14"/>
            <p:cNvSpPr/>
            <p:nvPr/>
          </p:nvSpPr>
          <p:spPr>
            <a:xfrm>
              <a:off x="8501063" y="1357287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6" name="شكل بيضاوي 15"/>
            <p:cNvSpPr/>
            <p:nvPr/>
          </p:nvSpPr>
          <p:spPr>
            <a:xfrm>
              <a:off x="8501063" y="1785912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7" name="شكل بيضاوي 16"/>
            <p:cNvSpPr/>
            <p:nvPr/>
          </p:nvSpPr>
          <p:spPr>
            <a:xfrm>
              <a:off x="7929563" y="1714474"/>
              <a:ext cx="214312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9" name="شكل بيضاوي 18"/>
            <p:cNvSpPr/>
            <p:nvPr/>
          </p:nvSpPr>
          <p:spPr>
            <a:xfrm>
              <a:off x="7358063" y="1928787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0" name="شكل بيضاوي 19"/>
            <p:cNvSpPr/>
            <p:nvPr/>
          </p:nvSpPr>
          <p:spPr>
            <a:xfrm>
              <a:off x="7786688" y="2357412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2" name="شكل بيضاوي 21"/>
            <p:cNvSpPr/>
            <p:nvPr/>
          </p:nvSpPr>
          <p:spPr>
            <a:xfrm>
              <a:off x="6715125" y="2000224"/>
              <a:ext cx="214313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3" name="شكل بيضاوي 22"/>
            <p:cNvSpPr/>
            <p:nvPr/>
          </p:nvSpPr>
          <p:spPr>
            <a:xfrm>
              <a:off x="6929438" y="2357412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4" name="شكل بيضاوي 23"/>
            <p:cNvSpPr/>
            <p:nvPr/>
          </p:nvSpPr>
          <p:spPr>
            <a:xfrm>
              <a:off x="7286625" y="2357412"/>
              <a:ext cx="214313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5" name="شكل بيضاوي 24"/>
            <p:cNvSpPr/>
            <p:nvPr/>
          </p:nvSpPr>
          <p:spPr>
            <a:xfrm>
              <a:off x="7500938" y="2714599"/>
              <a:ext cx="214312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6" name="شكل بيضاوي 25"/>
            <p:cNvSpPr/>
            <p:nvPr/>
          </p:nvSpPr>
          <p:spPr>
            <a:xfrm>
              <a:off x="8215313" y="2643162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7" name="شكل بيضاوي 26"/>
            <p:cNvSpPr/>
            <p:nvPr/>
          </p:nvSpPr>
          <p:spPr>
            <a:xfrm>
              <a:off x="8429625" y="2214537"/>
              <a:ext cx="214313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8" name="شكل بيضاوي 27"/>
            <p:cNvSpPr/>
            <p:nvPr/>
          </p:nvSpPr>
          <p:spPr>
            <a:xfrm>
              <a:off x="7215188" y="1500162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29" name="شكل بيضاوي 28"/>
            <p:cNvSpPr/>
            <p:nvPr/>
          </p:nvSpPr>
          <p:spPr>
            <a:xfrm>
              <a:off x="214313" y="571474"/>
              <a:ext cx="2500312" cy="25003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>
                <a:defRPr/>
              </a:pPr>
              <a:endParaRPr lang="ar-SA" dirty="0">
                <a:solidFill>
                  <a:srgbClr val="FFFFCC"/>
                </a:solidFill>
              </a:endParaRPr>
            </a:p>
          </p:txBody>
        </p:sp>
        <p:sp>
          <p:nvSpPr>
            <p:cNvPr id="30" name="شكل بيضاوي 29"/>
            <p:cNvSpPr/>
            <p:nvPr/>
          </p:nvSpPr>
          <p:spPr>
            <a:xfrm>
              <a:off x="1428750" y="1285849"/>
              <a:ext cx="214313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4" name="شكل بيضاوي 33"/>
            <p:cNvSpPr/>
            <p:nvPr/>
          </p:nvSpPr>
          <p:spPr>
            <a:xfrm>
              <a:off x="4500563" y="2714599"/>
              <a:ext cx="214312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5" name="شكل بيضاوي 34"/>
            <p:cNvSpPr/>
            <p:nvPr/>
          </p:nvSpPr>
          <p:spPr>
            <a:xfrm>
              <a:off x="1357313" y="2285974"/>
              <a:ext cx="214312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38" name="شكل بيضاوي 37"/>
            <p:cNvSpPr/>
            <p:nvPr/>
          </p:nvSpPr>
          <p:spPr>
            <a:xfrm>
              <a:off x="3357563" y="571474"/>
              <a:ext cx="2500312" cy="25003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>
                <a:defRPr/>
              </a:pPr>
              <a:endParaRPr lang="ar-SA" dirty="0">
                <a:solidFill>
                  <a:srgbClr val="FFFFCC"/>
                </a:solidFill>
              </a:endParaRPr>
            </a:p>
          </p:txBody>
        </p:sp>
        <p:sp>
          <p:nvSpPr>
            <p:cNvPr id="39" name="شكل بيضاوي 38"/>
            <p:cNvSpPr/>
            <p:nvPr/>
          </p:nvSpPr>
          <p:spPr>
            <a:xfrm>
              <a:off x="4500563" y="857224"/>
              <a:ext cx="214312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0" name="شكل بيضاوي 39"/>
            <p:cNvSpPr/>
            <p:nvPr/>
          </p:nvSpPr>
          <p:spPr>
            <a:xfrm>
              <a:off x="4500563" y="2643162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1" name="شكل بيضاوي 40"/>
            <p:cNvSpPr/>
            <p:nvPr/>
          </p:nvSpPr>
          <p:spPr>
            <a:xfrm>
              <a:off x="5429250" y="1714474"/>
              <a:ext cx="214313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2" name="شكل بيضاوي 41"/>
            <p:cNvSpPr/>
            <p:nvPr/>
          </p:nvSpPr>
          <p:spPr>
            <a:xfrm>
              <a:off x="3571875" y="1714474"/>
              <a:ext cx="214313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3" name="شكل بيضاوي 42"/>
            <p:cNvSpPr/>
            <p:nvPr/>
          </p:nvSpPr>
          <p:spPr>
            <a:xfrm>
              <a:off x="3929063" y="1142974"/>
              <a:ext cx="214312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4" name="شكل بيضاوي 43"/>
            <p:cNvSpPr/>
            <p:nvPr/>
          </p:nvSpPr>
          <p:spPr>
            <a:xfrm>
              <a:off x="4500563" y="1643037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5" name="شكل بيضاوي 44"/>
            <p:cNvSpPr/>
            <p:nvPr/>
          </p:nvSpPr>
          <p:spPr>
            <a:xfrm>
              <a:off x="5072063" y="2285974"/>
              <a:ext cx="214312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6" name="شكل بيضاوي 45"/>
            <p:cNvSpPr/>
            <p:nvPr/>
          </p:nvSpPr>
          <p:spPr>
            <a:xfrm>
              <a:off x="5143500" y="1142974"/>
              <a:ext cx="214313" cy="214313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7" name="شكل بيضاوي 46"/>
            <p:cNvSpPr/>
            <p:nvPr/>
          </p:nvSpPr>
          <p:spPr>
            <a:xfrm>
              <a:off x="3929063" y="2214537"/>
              <a:ext cx="214312" cy="2143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7000875" y="3786162"/>
              <a:ext cx="1785938" cy="1077912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ar-SA" sz="3200" dirty="0"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التوزيع المكثف</a:t>
              </a:r>
              <a:endParaRPr lang="en-US" sz="3200" dirty="0"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3714750" y="3786162"/>
              <a:ext cx="1785938" cy="1077912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ar-SA" sz="3200" dirty="0"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التوزيع الانتقائي</a:t>
              </a:r>
              <a:endParaRPr lang="en-US" sz="3200" dirty="0"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50" name="Text Box 8"/>
            <p:cNvSpPr txBox="1">
              <a:spLocks noChangeArrowheads="1"/>
            </p:cNvSpPr>
            <p:nvPr/>
          </p:nvSpPr>
          <p:spPr bwMode="auto">
            <a:xfrm>
              <a:off x="571500" y="3786162"/>
              <a:ext cx="1785938" cy="1077912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ar-SA" sz="3200" dirty="0"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التوزيع المحدود</a:t>
              </a:r>
              <a:endParaRPr lang="en-US" sz="3200" dirty="0"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2449311" y="142853"/>
            <a:ext cx="4265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DZ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PT Bold Heading"/>
              </a:rPr>
              <a:t>إستراتيجية</a:t>
            </a:r>
            <a:r>
              <a:rPr kumimoji="0" lang="ar-DZ" sz="4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PT Bold Heading"/>
              </a:rPr>
              <a:t> التوزيع</a:t>
            </a:r>
            <a:endParaRPr kumimoji="0" lang="fr-F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Line 11"/>
          <p:cNvSpPr>
            <a:spLocks noChangeShapeType="1"/>
          </p:cNvSpPr>
          <p:nvPr/>
        </p:nvSpPr>
        <p:spPr bwMode="auto">
          <a:xfrm flipH="1">
            <a:off x="250825" y="765175"/>
            <a:ext cx="2232025" cy="792163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7588" name="Line 12"/>
          <p:cNvSpPr>
            <a:spLocks noChangeShapeType="1"/>
          </p:cNvSpPr>
          <p:nvPr/>
        </p:nvSpPr>
        <p:spPr bwMode="auto">
          <a:xfrm flipH="1">
            <a:off x="395288" y="814388"/>
            <a:ext cx="2232025" cy="792162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7" name="رابط مستقيم 6"/>
          <p:cNvCxnSpPr/>
          <p:nvPr/>
        </p:nvCxnSpPr>
        <p:spPr>
          <a:xfrm rot="5400000">
            <a:off x="-822325" y="3108325"/>
            <a:ext cx="4929188" cy="1588"/>
          </a:xfrm>
          <a:prstGeom prst="line">
            <a:avLst/>
          </a:prstGeom>
          <a:ln w="635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1643063" y="5500688"/>
            <a:ext cx="6715125" cy="71437"/>
          </a:xfrm>
          <a:prstGeom prst="line">
            <a:avLst/>
          </a:prstGeom>
          <a:ln w="635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1643063" y="642938"/>
            <a:ext cx="7500937" cy="4929187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071938" y="2851150"/>
            <a:ext cx="1714500" cy="10779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التوزيع </a:t>
            </a:r>
          </a:p>
          <a:p>
            <a:pPr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الانتقائي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286500" y="1428750"/>
            <a:ext cx="1714500" cy="10779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التوزيع </a:t>
            </a:r>
          </a:p>
          <a:p>
            <a:pPr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المحدود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928813" y="4286250"/>
            <a:ext cx="1714500" cy="10779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التوزيع </a:t>
            </a:r>
          </a:p>
          <a:p>
            <a:pPr>
              <a:defRPr/>
            </a:pPr>
            <a:r>
              <a:rPr lang="ar-SA" sz="32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المكثف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1438" y="4559300"/>
            <a:ext cx="1214437" cy="369888"/>
          </a:xfrm>
          <a:prstGeom prst="rect">
            <a:avLst/>
          </a:prstGeom>
          <a:solidFill>
            <a:srgbClr val="10EE3A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سلع ميسرة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71438" y="3201988"/>
            <a:ext cx="1214437" cy="369887"/>
          </a:xfrm>
          <a:prstGeom prst="rect">
            <a:avLst/>
          </a:prstGeom>
          <a:solidFill>
            <a:srgbClr val="10EE3A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سلع تسوق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71438" y="1773238"/>
            <a:ext cx="1214437" cy="369887"/>
          </a:xfrm>
          <a:prstGeom prst="rect">
            <a:avLst/>
          </a:prstGeom>
          <a:solidFill>
            <a:srgbClr val="10EE3A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سلع خاصة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143125" y="5857875"/>
            <a:ext cx="1214438" cy="3698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جهد قليل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357688" y="5857875"/>
            <a:ext cx="1285875" cy="3698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جهد متوسط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786563" y="5857875"/>
            <a:ext cx="1214437" cy="3698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cs typeface="PT Bold Heading" pitchFamily="2" charset="-78"/>
              </a:rPr>
              <a:t>جهد كبير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808080"/>
                </a:outerShdw>
              </a:effectLst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02418" y="2170444"/>
            <a:ext cx="7812709" cy="258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1">
              <a:defRPr/>
            </a:pPr>
            <a:r>
              <a:rPr lang="ar-SA" sz="3200" dirty="0">
                <a:latin typeface="Arial" pitchFamily="34" charset="0"/>
                <a:cs typeface="PT Bold Heading" pitchFamily="2" charset="-78"/>
              </a:rPr>
              <a:t>التوزيع هو:</a:t>
            </a:r>
          </a:p>
          <a:p>
            <a:pPr algn="just" rtl="1">
              <a:defRPr/>
            </a:pPr>
            <a:r>
              <a:rPr lang="ar-SA" sz="3200" dirty="0">
                <a:latin typeface="Arial" pitchFamily="34" charset="0"/>
                <a:cs typeface="PT Bold Heading" pitchFamily="2" charset="-78"/>
              </a:rPr>
              <a:t> الأنشطة التي تبذل لتوفير المنتجات للعملاء في الوقت والمكان المناسبين وبالكمية المناسبة</a:t>
            </a:r>
            <a:r>
              <a:rPr lang="ar-DZ" sz="3200" dirty="0">
                <a:latin typeface="Arial" pitchFamily="34" charset="0"/>
                <a:cs typeface="PT Bold Heading" pitchFamily="2" charset="-78"/>
              </a:rPr>
              <a:t> </a:t>
            </a:r>
            <a:r>
              <a:rPr lang="ar-SA" sz="3200" dirty="0">
                <a:latin typeface="Arial" pitchFamily="34" charset="0"/>
                <a:cs typeface="PT Bold Heading" pitchFamily="2" charset="-78"/>
              </a:rPr>
              <a:t>وتتضمن هذه الأنشطة كل من:</a:t>
            </a:r>
          </a:p>
          <a:p>
            <a:pPr algn="just" rtl="1">
              <a:defRPr/>
            </a:pPr>
            <a:r>
              <a:rPr lang="ar-SA" sz="3200" b="1" dirty="0">
                <a:latin typeface="Arial" pitchFamily="34" charset="0"/>
                <a:cs typeface="PT Bold Heading" pitchFamily="2" charset="-78"/>
              </a:rPr>
              <a:t>عمليات نقل الملكية والنقل المادي للبضائع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2FD8A0-574E-48EB-924C-7895713C4F2F}"/>
              </a:ext>
            </a:extLst>
          </p:cNvPr>
          <p:cNvSpPr txBox="1">
            <a:spLocks/>
          </p:cNvSpPr>
          <p:nvPr/>
        </p:nvSpPr>
        <p:spPr>
          <a:xfrm>
            <a:off x="2483768" y="476672"/>
            <a:ext cx="6405824" cy="1514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DZ" sz="5400" b="1" dirty="0">
                <a:cs typeface="PT Bold Heading"/>
              </a:rPr>
              <a:t>ماهية شبكة التوزيع</a:t>
            </a:r>
            <a:r>
              <a:rPr lang="ar-SA" sz="5400" b="1" dirty="0">
                <a:cs typeface="PT Bold Heading"/>
              </a:rPr>
              <a:t>:</a:t>
            </a:r>
            <a:endParaRPr lang="ar-DZ" sz="5400" b="1" dirty="0">
              <a:cs typeface="PT Bold Heading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F78BAD7F-678B-4971-9071-DA0A55542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6134" y="4874384"/>
            <a:ext cx="65722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تتطلب عملية توفير المنتجات للعملاء في الوقت والمكان المناسبين وبالكمية المناسبة </a:t>
            </a:r>
          </a:p>
          <a:p>
            <a:pPr algn="ctr" rtl="1">
              <a:defRPr/>
            </a:pPr>
            <a:endParaRPr lang="ar-SA" sz="2400" b="1" dirty="0">
              <a:solidFill>
                <a:srgbClr val="002060"/>
              </a:solidFill>
              <a:latin typeface="Arial" pitchFamily="34" charset="0"/>
              <a:cs typeface="PT Bold Heading" pitchFamily="2" charset="-78"/>
            </a:endParaRPr>
          </a:p>
          <a:p>
            <a:pPr algn="ctr" rtl="1">
              <a:defRPr/>
            </a:pP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مرورها عبر ما يسمى </a:t>
            </a:r>
          </a:p>
          <a:p>
            <a:pPr algn="ctr" rtl="1">
              <a:defRPr/>
            </a:pPr>
            <a:r>
              <a:rPr lang="ar-SA" sz="24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PT Bold Heading" pitchFamily="2" charset="-78"/>
              </a:rPr>
              <a:t>قناة التوزيع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1042988" y="1873250"/>
            <a:ext cx="7200900" cy="4770438"/>
          </a:xfrm>
          <a:prstGeom prst="flowChartDocumen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ar-SA">
              <a:latin typeface="Arial" pitchFamily="34" charset="0"/>
              <a:cs typeface="Arial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214688" y="1071563"/>
            <a:ext cx="49291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rtl="1">
              <a:buClr>
                <a:schemeClr val="bg1"/>
              </a:buClr>
              <a:defRPr/>
            </a:pPr>
            <a:r>
              <a:rPr lang="ar-SA" sz="4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تعريف قناة التوزيع</a:t>
            </a:r>
            <a:endParaRPr lang="en-US" sz="4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677988" y="2071688"/>
            <a:ext cx="66802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>
              <a:buClr>
                <a:schemeClr val="bg1"/>
              </a:buClr>
              <a:defRPr/>
            </a:pPr>
            <a:r>
              <a:rPr lang="ar-SA" sz="33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AL-Mohanad Bold" pitchFamily="2" charset="-78"/>
              </a:rPr>
              <a:t>      </a:t>
            </a:r>
            <a:r>
              <a:rPr lang="ar-SA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قناة التوزيع هي مجموعة من المؤسسات التسويقية التي توجه انسياب المنتجات من المنتج إلى المستهلك في الوقت والمكان المناسبين وبالكمية المناسبة. وغالباً ما تشتمل على: </a:t>
            </a:r>
            <a:r>
              <a:rPr lang="ar-SA" sz="28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r>
              <a:rPr lang="ar-SA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و</a:t>
            </a:r>
            <a:r>
              <a:rPr lang="ar-S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الوسطاء</a:t>
            </a:r>
            <a:r>
              <a:rPr lang="ar-SA" sz="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و</a:t>
            </a:r>
            <a:r>
              <a:rPr lang="ar-SA" sz="2800" dirty="0">
                <a:solidFill>
                  <a:srgbClr val="0066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المستهلك</a:t>
            </a:r>
            <a:endParaRPr lang="en-US" sz="2800" dirty="0">
              <a:solidFill>
                <a:srgbClr val="00660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0486" name="مستطيل 8"/>
          <p:cNvSpPr>
            <a:spLocks noChangeArrowheads="1"/>
          </p:cNvSpPr>
          <p:nvPr/>
        </p:nvSpPr>
        <p:spPr bwMode="auto">
          <a:xfrm>
            <a:off x="6572250" y="4714875"/>
            <a:ext cx="1571625" cy="10001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ar-DZ"/>
          </a:p>
        </p:txBody>
      </p:sp>
      <p:sp>
        <p:nvSpPr>
          <p:cNvPr id="20487" name="مستطيل 9"/>
          <p:cNvSpPr>
            <a:spLocks noChangeArrowheads="1"/>
          </p:cNvSpPr>
          <p:nvPr/>
        </p:nvSpPr>
        <p:spPr bwMode="auto">
          <a:xfrm>
            <a:off x="3786188" y="4714875"/>
            <a:ext cx="2214562" cy="10001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ar-DZ"/>
          </a:p>
        </p:txBody>
      </p:sp>
      <p:sp>
        <p:nvSpPr>
          <p:cNvPr id="20488" name="مستطيل 10"/>
          <p:cNvSpPr>
            <a:spLocks noChangeArrowheads="1"/>
          </p:cNvSpPr>
          <p:nvPr/>
        </p:nvSpPr>
        <p:spPr bwMode="auto">
          <a:xfrm>
            <a:off x="1571625" y="4714875"/>
            <a:ext cx="1643063" cy="10001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ar-DZ"/>
          </a:p>
        </p:txBody>
      </p:sp>
      <p:cxnSp>
        <p:nvCxnSpPr>
          <p:cNvPr id="20489" name="رابط كسهم مستقيم 12"/>
          <p:cNvCxnSpPr>
            <a:cxnSpLocks noChangeShapeType="1"/>
          </p:cNvCxnSpPr>
          <p:nvPr/>
        </p:nvCxnSpPr>
        <p:spPr bwMode="auto">
          <a:xfrm rot="10800000">
            <a:off x="6000750" y="5214938"/>
            <a:ext cx="571500" cy="158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0490" name="رابط كسهم مستقيم 14"/>
          <p:cNvCxnSpPr>
            <a:cxnSpLocks noChangeShapeType="1"/>
            <a:stCxn id="20487" idx="1"/>
            <a:endCxn id="20488" idx="3"/>
          </p:cNvCxnSpPr>
          <p:nvPr/>
        </p:nvCxnSpPr>
        <p:spPr bwMode="auto">
          <a:xfrm rot="10800000">
            <a:off x="3214688" y="5214938"/>
            <a:ext cx="571500" cy="158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0491" name="مربع نص 16"/>
          <p:cNvSpPr txBox="1">
            <a:spLocks noChangeArrowheads="1"/>
          </p:cNvSpPr>
          <p:nvPr/>
        </p:nvSpPr>
        <p:spPr bwMode="auto">
          <a:xfrm>
            <a:off x="6715125" y="4929188"/>
            <a:ext cx="1285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3200" dirty="0">
                <a:cs typeface="PT Bold Heading" pitchFamily="2" charset="-78"/>
              </a:rPr>
              <a:t>المنتج</a:t>
            </a:r>
          </a:p>
        </p:txBody>
      </p:sp>
      <p:sp>
        <p:nvSpPr>
          <p:cNvPr id="20492" name="مربع نص 17"/>
          <p:cNvSpPr txBox="1">
            <a:spLocks noChangeArrowheads="1"/>
          </p:cNvSpPr>
          <p:nvPr/>
        </p:nvSpPr>
        <p:spPr bwMode="auto">
          <a:xfrm>
            <a:off x="3929063" y="4929188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3200">
                <a:cs typeface="PT Bold Heading" pitchFamily="2" charset="-78"/>
              </a:rPr>
              <a:t>الوسطاء</a:t>
            </a:r>
          </a:p>
        </p:txBody>
      </p:sp>
      <p:sp>
        <p:nvSpPr>
          <p:cNvPr id="20493" name="مربع نص 18"/>
          <p:cNvSpPr txBox="1">
            <a:spLocks noChangeArrowheads="1"/>
          </p:cNvSpPr>
          <p:nvPr/>
        </p:nvSpPr>
        <p:spPr bwMode="auto">
          <a:xfrm>
            <a:off x="1643063" y="4976813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2800">
                <a:cs typeface="PT Bold Heading" pitchFamily="2" charset="-78"/>
              </a:rPr>
              <a:t>المستهلك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/>
          <p:cNvGrpSpPr/>
          <p:nvPr/>
        </p:nvGrpSpPr>
        <p:grpSpPr>
          <a:xfrm>
            <a:off x="107504" y="260648"/>
            <a:ext cx="8928992" cy="6370753"/>
            <a:chOff x="1357290" y="1500188"/>
            <a:chExt cx="7210461" cy="4895965"/>
          </a:xfrm>
        </p:grpSpPr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1933575" y="1500188"/>
              <a:ext cx="6067425" cy="496710"/>
            </a:xfrm>
            <a:prstGeom prst="rect">
              <a:avLst/>
            </a:prstGeom>
            <a:noFill/>
            <a:ln w="44450">
              <a:solidFill>
                <a:srgbClr val="00206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1">
                <a:defRPr/>
              </a:pPr>
              <a:r>
                <a:rPr lang="ar-SA" sz="3600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وسطاء التوزيع</a:t>
              </a:r>
              <a:endPara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6500826" y="3711575"/>
              <a:ext cx="2066925" cy="496710"/>
            </a:xfrm>
            <a:prstGeom prst="rect">
              <a:avLst/>
            </a:prstGeom>
            <a:noFill/>
            <a:ln w="4445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1">
                <a:defRPr/>
              </a:pPr>
              <a:r>
                <a:rPr lang="ar-SA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تجار تجزئة</a:t>
              </a:r>
              <a:endPara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929058" y="3714752"/>
              <a:ext cx="2066925" cy="496710"/>
            </a:xfrm>
            <a:prstGeom prst="rect">
              <a:avLst/>
            </a:prstGeom>
            <a:noFill/>
            <a:ln w="4445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1">
                <a:defRPr/>
              </a:pPr>
              <a:r>
                <a:rPr lang="ar-SA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 تجار جملة</a:t>
              </a:r>
              <a:endPara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cxnSp>
          <p:nvCxnSpPr>
            <p:cNvPr id="22535" name="رابط كسهم مستقيم 31"/>
            <p:cNvCxnSpPr>
              <a:cxnSpLocks noChangeShapeType="1"/>
            </p:cNvCxnSpPr>
            <p:nvPr/>
          </p:nvCxnSpPr>
          <p:spPr bwMode="auto">
            <a:xfrm rot="16200000" flipH="1">
              <a:off x="6700064" y="2910681"/>
              <a:ext cx="1568450" cy="33338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2536" name="رابط كسهم مستقيم 32"/>
            <p:cNvCxnSpPr>
              <a:cxnSpLocks noChangeShapeType="1"/>
            </p:cNvCxnSpPr>
            <p:nvPr/>
          </p:nvCxnSpPr>
          <p:spPr bwMode="auto">
            <a:xfrm rot="16200000" flipH="1">
              <a:off x="4447386" y="2910672"/>
              <a:ext cx="1568450" cy="33338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5000628" y="5072074"/>
              <a:ext cx="2066925" cy="106437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rtl="1">
                <a:defRPr/>
              </a:pPr>
              <a:r>
                <a:rPr lang="ar-SA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يملكون البضائع التي يتعاملون </a:t>
              </a:r>
            </a:p>
            <a:p>
              <a:pPr algn="ctr" rtl="1">
                <a:defRPr/>
              </a:pPr>
              <a:r>
                <a:rPr lang="ar-SA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 pitchFamily="2" charset="-78"/>
                </a:rPr>
                <a:t>فيها</a:t>
              </a:r>
              <a:endPara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endParaRPr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1357313" y="5000636"/>
              <a:ext cx="2285993" cy="13955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rtl="1">
                <a:defRPr/>
              </a:pPr>
              <a:r>
                <a:rPr lang="ar-SA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  <a:latin typeface="Arial" pitchFamily="34" charset="0"/>
                  <a:cs typeface="PT Bold Heading"/>
                </a:rPr>
                <a:t>لا يملكون البضائع التي يتعاملون فيها (الوكلاء)</a:t>
              </a:r>
              <a:r>
                <a:rPr lang="ar-DZ" sz="2800" b="1" dirty="0">
                  <a:solidFill>
                    <a:schemeClr val="tx1"/>
                  </a:solidFill>
                  <a:cs typeface="PT Bold Heading"/>
                </a:rPr>
                <a:t> المسهلون </a:t>
              </a:r>
              <a:r>
                <a:rPr lang="ar-DZ" sz="2800" b="1" dirty="0" err="1">
                  <a:solidFill>
                    <a:schemeClr val="tx1"/>
                  </a:solidFill>
                  <a:cs typeface="PT Bold Heading"/>
                </a:rPr>
                <a:t>و</a:t>
              </a:r>
              <a:r>
                <a:rPr lang="ar-DZ" sz="2800" b="1" dirty="0">
                  <a:solidFill>
                    <a:schemeClr val="tx1"/>
                  </a:solidFill>
                  <a:cs typeface="PT Bold Heading"/>
                </a:rPr>
                <a:t> الأعوان</a:t>
              </a:r>
              <a:endPara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/>
              </a:endParaRPr>
            </a:p>
          </p:txBody>
        </p:sp>
        <p:cxnSp>
          <p:nvCxnSpPr>
            <p:cNvPr id="22539" name="رابط كسهم مستقيم 36"/>
            <p:cNvCxnSpPr>
              <a:cxnSpLocks noChangeShapeType="1"/>
            </p:cNvCxnSpPr>
            <p:nvPr/>
          </p:nvCxnSpPr>
          <p:spPr bwMode="auto">
            <a:xfrm rot="5400000">
              <a:off x="5144300" y="4714088"/>
              <a:ext cx="714375" cy="1587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2540" name="رابط كسهم مستقيم 37"/>
            <p:cNvCxnSpPr>
              <a:cxnSpLocks noChangeShapeType="1"/>
            </p:cNvCxnSpPr>
            <p:nvPr/>
          </p:nvCxnSpPr>
          <p:spPr bwMode="auto">
            <a:xfrm rot="5400000">
              <a:off x="2286780" y="4714088"/>
              <a:ext cx="714375" cy="1588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3" name="رابط كسهم مستقيم 32"/>
            <p:cNvCxnSpPr>
              <a:cxnSpLocks noChangeShapeType="1"/>
            </p:cNvCxnSpPr>
            <p:nvPr/>
          </p:nvCxnSpPr>
          <p:spPr bwMode="auto">
            <a:xfrm rot="16200000" flipH="1">
              <a:off x="1661304" y="2982110"/>
              <a:ext cx="1568450" cy="33338"/>
            </a:xfrm>
            <a:prstGeom prst="straightConnector1">
              <a:avLst/>
            </a:prstGeom>
            <a:noFill/>
            <a:ln w="444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357290" y="3714752"/>
              <a:ext cx="2424115" cy="827849"/>
            </a:xfrm>
            <a:prstGeom prst="rect">
              <a:avLst/>
            </a:prstGeom>
            <a:noFill/>
            <a:ln w="4445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rtl="1">
                <a:defRPr/>
              </a:pPr>
              <a:r>
                <a:rPr lang="ar-DZ" sz="3200" b="1" dirty="0">
                  <a:solidFill>
                    <a:schemeClr val="accent1"/>
                  </a:solidFill>
                  <a:cs typeface="PT Bold Heading"/>
                </a:rPr>
                <a:t>الوسطاء الوظيفيون:</a:t>
              </a:r>
              <a:r>
                <a:rPr lang="ar-DZ" sz="3200" dirty="0">
                  <a:solidFill>
                    <a:schemeClr val="accent1"/>
                  </a:solidFill>
                  <a:cs typeface="PT Bold Heading"/>
                </a:rPr>
                <a:t> </a:t>
              </a:r>
              <a:endPara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/>
              </a:endParaRPr>
            </a:p>
          </p:txBody>
        </p:sp>
        <p:cxnSp>
          <p:nvCxnSpPr>
            <p:cNvPr id="16" name="رابط كسهم مستقيم 36"/>
            <p:cNvCxnSpPr>
              <a:cxnSpLocks noChangeShapeType="1"/>
            </p:cNvCxnSpPr>
            <p:nvPr/>
          </p:nvCxnSpPr>
          <p:spPr bwMode="auto">
            <a:xfrm rot="5400000">
              <a:off x="6573060" y="4714088"/>
              <a:ext cx="714375" cy="1587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147888" y="1143000"/>
            <a:ext cx="6067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54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تجار التجزئة</a:t>
            </a:r>
            <a:endParaRPr lang="en-US" sz="54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643042" y="2500306"/>
            <a:ext cx="6781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SA" sz="3600" dirty="0">
                <a:latin typeface="Arial" pitchFamily="34" charset="0"/>
                <a:cs typeface="PT Bold Heading" pitchFamily="2" charset="-78"/>
              </a:rPr>
              <a:t>هم وسطاء التسويق الذين يبيعون المنتجات للمستهلك النهائي ، للاستهلاك الشخصي أو المنزلي وليس لغرض إعادة البيع</a:t>
            </a:r>
            <a:endParaRPr lang="ar-SA" sz="3200" dirty="0"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3000" dirty="0"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933575" y="1143000"/>
            <a:ext cx="6067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54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تجار الجملة</a:t>
            </a:r>
            <a:endParaRPr lang="en-US" sz="54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214438" y="2286000"/>
            <a:ext cx="6781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dirty="0">
                <a:latin typeface="Arial" pitchFamily="34" charset="0"/>
                <a:cs typeface="PT Bold Heading" pitchFamily="2" charset="-78"/>
              </a:rPr>
              <a:t>هم وسطاء التسويق الذين تتمثل مهمتهم الأساسية في بيع المنتجات لمؤسسات أخرى (جملة أخرى – تجزئة – مؤسسات صناعية) </a:t>
            </a:r>
          </a:p>
          <a:p>
            <a:pPr algn="ctr">
              <a:defRPr/>
            </a:pPr>
            <a:endParaRPr lang="ar-SA" sz="3600" dirty="0">
              <a:solidFill>
                <a:srgbClr val="C00000"/>
              </a:solidFill>
              <a:latin typeface="Arial" pitchFamily="34" charset="0"/>
              <a:cs typeface="PT Bold Heading" pitchFamily="2" charset="-78"/>
            </a:endParaRPr>
          </a:p>
          <a:p>
            <a:pPr algn="ctr">
              <a:defRPr/>
            </a:pPr>
            <a:r>
              <a:rPr lang="ar-SA" sz="3600" dirty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>وقد يبيعون للمستهلك النهائي بكميات صغيرة</a:t>
            </a:r>
            <a:endParaRPr lang="ar-SA" sz="3200" dirty="0">
              <a:solidFill>
                <a:srgbClr val="0070C0"/>
              </a:solidFill>
              <a:latin typeface="Arial" pitchFamily="34" charset="0"/>
              <a:cs typeface="PT Bold Heading" pitchFamily="2" charset="-78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sz="3000" dirty="0">
              <a:solidFill>
                <a:schemeClr val="bg1"/>
              </a:solidFill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933575" y="1500188"/>
            <a:ext cx="6067425" cy="646112"/>
          </a:xfrm>
          <a:prstGeom prst="rect">
            <a:avLst/>
          </a:prstGeom>
          <a:noFill/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endParaRPr lang="en-US" sz="36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72313" y="5895975"/>
            <a:ext cx="1328737" cy="369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المستهلك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cxnSp>
        <p:nvCxnSpPr>
          <p:cNvPr id="25605" name="رابط كسهم مستقيم 31"/>
          <p:cNvCxnSpPr>
            <a:cxnSpLocks noChangeShapeType="1"/>
            <a:endCxn id="11" idx="0"/>
          </p:cNvCxnSpPr>
          <p:nvPr/>
        </p:nvCxnSpPr>
        <p:spPr bwMode="auto">
          <a:xfrm rot="16200000" flipH="1">
            <a:off x="5849938" y="4008437"/>
            <a:ext cx="3752850" cy="22225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5500688" y="4752975"/>
            <a:ext cx="1328737" cy="369888"/>
          </a:xfrm>
          <a:prstGeom prst="rect">
            <a:avLst/>
          </a:prstGeom>
          <a:noFill/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تاجر التجزئة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5500688" y="5895975"/>
            <a:ext cx="1328737" cy="369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المستهلك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743325" y="4773613"/>
            <a:ext cx="1328738" cy="369887"/>
          </a:xfrm>
          <a:prstGeom prst="rect">
            <a:avLst/>
          </a:prstGeom>
          <a:noFill/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تاجر التجزئة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3743325" y="3929063"/>
            <a:ext cx="1328738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تاجر الجملة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3743325" y="5916613"/>
            <a:ext cx="1328738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المستهلك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743075" y="3929063"/>
            <a:ext cx="1328738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تاجر الجملة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1743075" y="3071813"/>
            <a:ext cx="1328738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</a:t>
            </a:r>
            <a:r>
              <a:rPr lang="ar-SA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وكلاء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743075" y="4786313"/>
            <a:ext cx="1328738" cy="369887"/>
          </a:xfrm>
          <a:prstGeom prst="rect">
            <a:avLst/>
          </a:prstGeom>
          <a:noFill/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تاجر التجزئة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1785938" y="5888038"/>
            <a:ext cx="1328737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المستهلك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cxnSp>
        <p:nvCxnSpPr>
          <p:cNvPr id="25615" name="رابط كسهم مستقيم 29"/>
          <p:cNvCxnSpPr>
            <a:cxnSpLocks noChangeShapeType="1"/>
            <a:endCxn id="20" idx="0"/>
          </p:cNvCxnSpPr>
          <p:nvPr/>
        </p:nvCxnSpPr>
        <p:spPr bwMode="auto">
          <a:xfrm rot="16200000" flipH="1">
            <a:off x="4849813" y="3436937"/>
            <a:ext cx="2609850" cy="22225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16" name="رابط كسهم مستقيم 35"/>
          <p:cNvCxnSpPr>
            <a:cxnSpLocks noChangeShapeType="1"/>
            <a:stCxn id="20" idx="2"/>
          </p:cNvCxnSpPr>
          <p:nvPr/>
        </p:nvCxnSpPr>
        <p:spPr bwMode="auto">
          <a:xfrm rot="16200000" flipH="1">
            <a:off x="5792788" y="5495925"/>
            <a:ext cx="773112" cy="26988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17" name="رابط كسهم مستقيم 41"/>
          <p:cNvCxnSpPr>
            <a:cxnSpLocks noChangeShapeType="1"/>
            <a:endCxn id="23" idx="0"/>
          </p:cNvCxnSpPr>
          <p:nvPr/>
        </p:nvCxnSpPr>
        <p:spPr bwMode="auto">
          <a:xfrm rot="16200000" flipH="1">
            <a:off x="3513931" y="3036094"/>
            <a:ext cx="1785938" cy="0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18" name="رابط كسهم مستقيم 43"/>
          <p:cNvCxnSpPr>
            <a:cxnSpLocks noChangeShapeType="1"/>
            <a:stCxn id="23" idx="2"/>
            <a:endCxn id="22" idx="0"/>
          </p:cNvCxnSpPr>
          <p:nvPr/>
        </p:nvCxnSpPr>
        <p:spPr bwMode="auto">
          <a:xfrm rot="5400000">
            <a:off x="4169569" y="4536281"/>
            <a:ext cx="476250" cy="1588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19" name="رابط كسهم مستقيم 58"/>
          <p:cNvCxnSpPr>
            <a:cxnSpLocks noChangeShapeType="1"/>
          </p:cNvCxnSpPr>
          <p:nvPr/>
        </p:nvCxnSpPr>
        <p:spPr bwMode="auto">
          <a:xfrm rot="16200000" flipH="1">
            <a:off x="1831975" y="2597150"/>
            <a:ext cx="919163" cy="11113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20" name="رابط كسهم مستقيم 61"/>
          <p:cNvCxnSpPr>
            <a:cxnSpLocks noChangeShapeType="1"/>
          </p:cNvCxnSpPr>
          <p:nvPr/>
        </p:nvCxnSpPr>
        <p:spPr bwMode="auto">
          <a:xfrm rot="5400000">
            <a:off x="2048669" y="4547394"/>
            <a:ext cx="476250" cy="1588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21" name="رابط كسهم مستقيم 62"/>
          <p:cNvCxnSpPr>
            <a:cxnSpLocks noChangeShapeType="1"/>
          </p:cNvCxnSpPr>
          <p:nvPr/>
        </p:nvCxnSpPr>
        <p:spPr bwMode="auto">
          <a:xfrm rot="5400000">
            <a:off x="2035176" y="3679825"/>
            <a:ext cx="500062" cy="1587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22" name="رابط كسهم مستقيم 64"/>
          <p:cNvCxnSpPr>
            <a:cxnSpLocks noChangeShapeType="1"/>
          </p:cNvCxnSpPr>
          <p:nvPr/>
        </p:nvCxnSpPr>
        <p:spPr bwMode="auto">
          <a:xfrm rot="16200000" flipH="1">
            <a:off x="4056062" y="5516563"/>
            <a:ext cx="773113" cy="26988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23" name="رابط كسهم مستقيم 65"/>
          <p:cNvCxnSpPr>
            <a:cxnSpLocks noChangeShapeType="1"/>
          </p:cNvCxnSpPr>
          <p:nvPr/>
        </p:nvCxnSpPr>
        <p:spPr bwMode="auto">
          <a:xfrm rot="16200000" flipH="1">
            <a:off x="1912937" y="5516563"/>
            <a:ext cx="773113" cy="26988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3714750" y="500063"/>
            <a:ext cx="5143500" cy="523875"/>
          </a:xfrm>
          <a:prstGeom prst="rect">
            <a:avLst/>
          </a:prstGeom>
          <a:noFill/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قنوات التوزيع للسلع الاستهلاكية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000100" y="285728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36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PT Bold Heading" pitchFamily="2" charset="-78"/>
              </a:rPr>
              <a:t>الفرق بين الوكلاء وغيرهم من تجار الجملة</a:t>
            </a:r>
            <a:endParaRPr lang="en-US" sz="3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357312" y="1268413"/>
            <a:ext cx="7143777" cy="2239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SA" sz="2400" dirty="0">
                <a:latin typeface="Arial" pitchFamily="34" charset="0"/>
                <a:cs typeface="PT Bold Heading" pitchFamily="2" charset="-78"/>
              </a:rPr>
              <a:t>الوكلاء لا تنتقل إليهم ملكية البضاعة التي يتعاملون فيها وإن حازوها ، حيث يقومون بتيسير عملية التبادل بين المنتج وعملائه (</a:t>
            </a:r>
            <a:r>
              <a:rPr lang="ar-SA" sz="2400" dirty="0">
                <a:solidFill>
                  <a:srgbClr val="002060"/>
                </a:solidFill>
                <a:latin typeface="Arial" pitchFamily="34" charset="0"/>
                <a:cs typeface="PT Bold Heading" pitchFamily="2" charset="-78"/>
              </a:rPr>
              <a:t>ترتيبات نقل ملكية البضائع من المنتج إلى المستهلك</a:t>
            </a:r>
            <a:r>
              <a:rPr lang="ar-SA" sz="2400" dirty="0">
                <a:latin typeface="Arial" pitchFamily="34" charset="0"/>
                <a:cs typeface="PT Bold Heading" pitchFamily="2" charset="-78"/>
              </a:rPr>
              <a:t>) مقابل عمولة يتقاضاها  الوكيل بعد إتمام عملية البيع (مثل وساطة العقارات ووكلاء السفر)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772</Words>
  <Application>Microsoft Office PowerPoint</Application>
  <PresentationFormat>Affichage à l'écran (4:3)</PresentationFormat>
  <Paragraphs>166</Paragraphs>
  <Slides>23</Slides>
  <Notes>3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المحور السادس: نماذج النقل والتوزيع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طرق اختيار شبكة التوزيع: 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شبكة التوزيع</dc:title>
  <dc:creator>linda</dc:creator>
  <cp:lastModifiedBy>mehdi mendjel</cp:lastModifiedBy>
  <cp:revision>34</cp:revision>
  <dcterms:created xsi:type="dcterms:W3CDTF">2013-02-13T09:52:45Z</dcterms:created>
  <dcterms:modified xsi:type="dcterms:W3CDTF">2024-12-11T05:28:49Z</dcterms:modified>
</cp:coreProperties>
</file>