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4"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618"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smtClean="0"/>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C68ECB49-F72A-46D9-A7BA-8C856861ECDB}" type="datetimeFigureOut">
              <a:rPr lang="fr-FR" smtClean="0"/>
              <a:t>22/11/2024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2495D77-F29E-4745-AE00-9F1710127446}" type="slidenum">
              <a:rPr lang="fr-FR" smtClean="0"/>
              <a:t>‹N°›</a:t>
            </a:fld>
            <a:endParaRPr lang="fr-FR"/>
          </a:p>
        </p:txBody>
      </p:sp>
    </p:spTree>
    <p:extLst>
      <p:ext uri="{BB962C8B-B14F-4D97-AF65-F5344CB8AC3E}">
        <p14:creationId xmlns:p14="http://schemas.microsoft.com/office/powerpoint/2010/main" val="554593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C68ECB49-F72A-46D9-A7BA-8C856861ECDB}" type="datetimeFigureOut">
              <a:rPr lang="fr-FR" smtClean="0"/>
              <a:t>22/11/2024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2495D77-F29E-4745-AE00-9F1710127446}" type="slidenum">
              <a:rPr lang="fr-FR" smtClean="0"/>
              <a:t>‹N°›</a:t>
            </a:fld>
            <a:endParaRPr lang="fr-FR"/>
          </a:p>
        </p:txBody>
      </p:sp>
    </p:spTree>
    <p:extLst>
      <p:ext uri="{BB962C8B-B14F-4D97-AF65-F5344CB8AC3E}">
        <p14:creationId xmlns:p14="http://schemas.microsoft.com/office/powerpoint/2010/main" val="32494603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C68ECB49-F72A-46D9-A7BA-8C856861ECDB}" type="datetimeFigureOut">
              <a:rPr lang="fr-FR" smtClean="0"/>
              <a:t>22/11/2024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2495D77-F29E-4745-AE00-9F1710127446}" type="slidenum">
              <a:rPr lang="fr-FR" smtClean="0"/>
              <a:t>‹N°›</a:t>
            </a:fld>
            <a:endParaRPr lang="fr-F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8889794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C68ECB49-F72A-46D9-A7BA-8C856861ECDB}" type="datetimeFigureOut">
              <a:rPr lang="fr-FR" smtClean="0"/>
              <a:t>22/11/2024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2495D77-F29E-4745-AE00-9F1710127446}" type="slidenum">
              <a:rPr lang="fr-FR" smtClean="0"/>
              <a:t>‹N°›</a:t>
            </a:fld>
            <a:endParaRPr lang="fr-FR"/>
          </a:p>
        </p:txBody>
      </p:sp>
    </p:spTree>
    <p:extLst>
      <p:ext uri="{BB962C8B-B14F-4D97-AF65-F5344CB8AC3E}">
        <p14:creationId xmlns:p14="http://schemas.microsoft.com/office/powerpoint/2010/main" val="3519378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C68ECB49-F72A-46D9-A7BA-8C856861ECDB}" type="datetimeFigureOut">
              <a:rPr lang="fr-FR" smtClean="0"/>
              <a:t>22/11/2024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2495D77-F29E-4745-AE00-9F1710127446}" type="slidenum">
              <a:rPr lang="fr-FR" smtClean="0"/>
              <a:t>‹N°›</a:t>
            </a:fld>
            <a:endParaRPr lang="fr-F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3966205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C68ECB49-F72A-46D9-A7BA-8C856861ECDB}" type="datetimeFigureOut">
              <a:rPr lang="fr-FR" smtClean="0"/>
              <a:t>22/11/2024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2495D77-F29E-4745-AE00-9F1710127446}" type="slidenum">
              <a:rPr lang="fr-FR" smtClean="0"/>
              <a:t>‹N°›</a:t>
            </a:fld>
            <a:endParaRPr lang="fr-FR"/>
          </a:p>
        </p:txBody>
      </p:sp>
    </p:spTree>
    <p:extLst>
      <p:ext uri="{BB962C8B-B14F-4D97-AF65-F5344CB8AC3E}">
        <p14:creationId xmlns:p14="http://schemas.microsoft.com/office/powerpoint/2010/main" val="9988317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C68ECB49-F72A-46D9-A7BA-8C856861ECDB}" type="datetimeFigureOut">
              <a:rPr lang="fr-FR" smtClean="0"/>
              <a:t>22/11/2024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2495D77-F29E-4745-AE00-9F1710127446}" type="slidenum">
              <a:rPr lang="fr-FR" smtClean="0"/>
              <a:t>‹N°›</a:t>
            </a:fld>
            <a:endParaRPr lang="fr-FR"/>
          </a:p>
        </p:txBody>
      </p:sp>
    </p:spTree>
    <p:extLst>
      <p:ext uri="{BB962C8B-B14F-4D97-AF65-F5344CB8AC3E}">
        <p14:creationId xmlns:p14="http://schemas.microsoft.com/office/powerpoint/2010/main" val="20319726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C68ECB49-F72A-46D9-A7BA-8C856861ECDB}" type="datetimeFigureOut">
              <a:rPr lang="fr-FR" smtClean="0"/>
              <a:t>22/11/2024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2495D77-F29E-4745-AE00-9F1710127446}" type="slidenum">
              <a:rPr lang="fr-FR" smtClean="0"/>
              <a:t>‹N°›</a:t>
            </a:fld>
            <a:endParaRPr lang="fr-FR"/>
          </a:p>
        </p:txBody>
      </p:sp>
    </p:spTree>
    <p:extLst>
      <p:ext uri="{BB962C8B-B14F-4D97-AF65-F5344CB8AC3E}">
        <p14:creationId xmlns:p14="http://schemas.microsoft.com/office/powerpoint/2010/main" val="21897247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C68ECB49-F72A-46D9-A7BA-8C856861ECDB}" type="datetimeFigureOut">
              <a:rPr lang="fr-FR" smtClean="0"/>
              <a:t>22/11/2024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2495D77-F29E-4745-AE00-9F1710127446}" type="slidenum">
              <a:rPr lang="fr-FR" smtClean="0"/>
              <a:t>‹N°›</a:t>
            </a:fld>
            <a:endParaRPr lang="fr-FR"/>
          </a:p>
        </p:txBody>
      </p:sp>
    </p:spTree>
    <p:extLst>
      <p:ext uri="{BB962C8B-B14F-4D97-AF65-F5344CB8AC3E}">
        <p14:creationId xmlns:p14="http://schemas.microsoft.com/office/powerpoint/2010/main" val="2916104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C68ECB49-F72A-46D9-A7BA-8C856861ECDB}" type="datetimeFigureOut">
              <a:rPr lang="fr-FR" smtClean="0"/>
              <a:t>22/11/2024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2495D77-F29E-4745-AE00-9F1710127446}" type="slidenum">
              <a:rPr lang="fr-FR" smtClean="0"/>
              <a:t>‹N°›</a:t>
            </a:fld>
            <a:endParaRPr lang="fr-FR"/>
          </a:p>
        </p:txBody>
      </p:sp>
    </p:spTree>
    <p:extLst>
      <p:ext uri="{BB962C8B-B14F-4D97-AF65-F5344CB8AC3E}">
        <p14:creationId xmlns:p14="http://schemas.microsoft.com/office/powerpoint/2010/main" val="16974250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C68ECB49-F72A-46D9-A7BA-8C856861ECDB}" type="datetimeFigureOut">
              <a:rPr lang="fr-FR" smtClean="0"/>
              <a:t>22/11/2024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2495D77-F29E-4745-AE00-9F1710127446}" type="slidenum">
              <a:rPr lang="fr-FR" smtClean="0"/>
              <a:t>‹N°›</a:t>
            </a:fld>
            <a:endParaRPr lang="fr-FR"/>
          </a:p>
        </p:txBody>
      </p:sp>
    </p:spTree>
    <p:extLst>
      <p:ext uri="{BB962C8B-B14F-4D97-AF65-F5344CB8AC3E}">
        <p14:creationId xmlns:p14="http://schemas.microsoft.com/office/powerpoint/2010/main" val="12831429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C68ECB49-F72A-46D9-A7BA-8C856861ECDB}" type="datetimeFigureOut">
              <a:rPr lang="fr-FR" smtClean="0"/>
              <a:t>22/11/2024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22495D77-F29E-4745-AE00-9F1710127446}" type="slidenum">
              <a:rPr lang="fr-FR" smtClean="0"/>
              <a:t>‹N°›</a:t>
            </a:fld>
            <a:endParaRPr lang="fr-FR"/>
          </a:p>
        </p:txBody>
      </p:sp>
    </p:spTree>
    <p:extLst>
      <p:ext uri="{BB962C8B-B14F-4D97-AF65-F5344CB8AC3E}">
        <p14:creationId xmlns:p14="http://schemas.microsoft.com/office/powerpoint/2010/main" val="13623816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C68ECB49-F72A-46D9-A7BA-8C856861ECDB}" type="datetimeFigureOut">
              <a:rPr lang="fr-FR" smtClean="0"/>
              <a:t>22/11/2024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22495D77-F29E-4745-AE00-9F1710127446}" type="slidenum">
              <a:rPr lang="fr-FR" smtClean="0"/>
              <a:t>‹N°›</a:t>
            </a:fld>
            <a:endParaRPr lang="fr-FR"/>
          </a:p>
        </p:txBody>
      </p:sp>
    </p:spTree>
    <p:extLst>
      <p:ext uri="{BB962C8B-B14F-4D97-AF65-F5344CB8AC3E}">
        <p14:creationId xmlns:p14="http://schemas.microsoft.com/office/powerpoint/2010/main" val="2105495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8ECB49-F72A-46D9-A7BA-8C856861ECDB}" type="datetimeFigureOut">
              <a:rPr lang="fr-FR" smtClean="0"/>
              <a:t>22/11/2024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22495D77-F29E-4745-AE00-9F1710127446}" type="slidenum">
              <a:rPr lang="fr-FR" smtClean="0"/>
              <a:t>‹N°›</a:t>
            </a:fld>
            <a:endParaRPr lang="fr-FR"/>
          </a:p>
        </p:txBody>
      </p:sp>
    </p:spTree>
    <p:extLst>
      <p:ext uri="{BB962C8B-B14F-4D97-AF65-F5344CB8AC3E}">
        <p14:creationId xmlns:p14="http://schemas.microsoft.com/office/powerpoint/2010/main" val="22690428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smtClean="0"/>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C68ECB49-F72A-46D9-A7BA-8C856861ECDB}" type="datetimeFigureOut">
              <a:rPr lang="fr-FR" smtClean="0"/>
              <a:t>22/11/2024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2495D77-F29E-4745-AE00-9F1710127446}" type="slidenum">
              <a:rPr lang="fr-FR" smtClean="0"/>
              <a:t>‹N°›</a:t>
            </a:fld>
            <a:endParaRPr lang="fr-FR"/>
          </a:p>
        </p:txBody>
      </p:sp>
    </p:spTree>
    <p:extLst>
      <p:ext uri="{BB962C8B-B14F-4D97-AF65-F5344CB8AC3E}">
        <p14:creationId xmlns:p14="http://schemas.microsoft.com/office/powerpoint/2010/main" val="1517643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C68ECB49-F72A-46D9-A7BA-8C856861ECDB}" type="datetimeFigureOut">
              <a:rPr lang="fr-FR" smtClean="0"/>
              <a:t>22/11/2024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2495D77-F29E-4745-AE00-9F1710127446}" type="slidenum">
              <a:rPr lang="fr-FR" smtClean="0"/>
              <a:t>‹N°›</a:t>
            </a:fld>
            <a:endParaRPr lang="fr-FR"/>
          </a:p>
        </p:txBody>
      </p:sp>
    </p:spTree>
    <p:extLst>
      <p:ext uri="{BB962C8B-B14F-4D97-AF65-F5344CB8AC3E}">
        <p14:creationId xmlns:p14="http://schemas.microsoft.com/office/powerpoint/2010/main" val="3561100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68ECB49-F72A-46D9-A7BA-8C856861ECDB}" type="datetimeFigureOut">
              <a:rPr lang="fr-FR" smtClean="0"/>
              <a:t>22/11/2024</a:t>
            </a:fld>
            <a:endParaRPr lang="fr-F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2495D77-F29E-4745-AE00-9F1710127446}" type="slidenum">
              <a:rPr lang="fr-FR" smtClean="0"/>
              <a:t>‹N°›</a:t>
            </a:fld>
            <a:endParaRPr lang="fr-FR"/>
          </a:p>
        </p:txBody>
      </p:sp>
    </p:spTree>
    <p:extLst>
      <p:ext uri="{BB962C8B-B14F-4D97-AF65-F5344CB8AC3E}">
        <p14:creationId xmlns:p14="http://schemas.microsoft.com/office/powerpoint/2010/main" val="5625289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296158" y="4162501"/>
            <a:ext cx="9507070" cy="2262277"/>
          </a:xfrm>
        </p:spPr>
        <p:txBody>
          <a:bodyPr>
            <a:noAutofit/>
          </a:bodyPr>
          <a:lstStyle/>
          <a:p>
            <a:pPr algn="r" rtl="1">
              <a:lnSpc>
                <a:spcPct val="115000"/>
              </a:lnSpc>
              <a:spcAft>
                <a:spcPts val="800"/>
              </a:spcAft>
            </a:pPr>
            <a:r>
              <a:rPr lang="ar-SA" sz="2400" b="1" u="sng" dirty="0">
                <a:solidFill>
                  <a:sysClr val="windowText" lastClr="000000"/>
                </a:solidFill>
                <a:latin typeface="Calibri" panose="020F0502020204030204" pitchFamily="34" charset="0"/>
                <a:ea typeface="Calibri" panose="020F0502020204030204" pitchFamily="34" charset="0"/>
                <a:cs typeface="Traditional Arabic" panose="02020603050405020304" pitchFamily="18" charset="-78"/>
              </a:rPr>
              <a:t>من </a:t>
            </a:r>
            <a:r>
              <a:rPr lang="ar-DZ" sz="2400" b="1" u="sng" dirty="0" smtClean="0">
                <a:solidFill>
                  <a:sysClr val="windowText" lastClr="000000"/>
                </a:solidFill>
                <a:latin typeface="Calibri" panose="020F0502020204030204" pitchFamily="34" charset="0"/>
                <a:ea typeface="Calibri" panose="020F0502020204030204" pitchFamily="34" charset="0"/>
                <a:cs typeface="Traditional Arabic" panose="02020603050405020304" pitchFamily="18" charset="-78"/>
              </a:rPr>
              <a:t>تقديم </a:t>
            </a:r>
            <a:r>
              <a:rPr lang="ar-SA" sz="2400" b="1" u="sng" dirty="0" smtClean="0">
                <a:solidFill>
                  <a:sysClr val="windowText" lastClr="000000"/>
                </a:solidFill>
                <a:latin typeface="Calibri" panose="020F0502020204030204" pitchFamily="34" charset="0"/>
                <a:ea typeface="Calibri" panose="020F0502020204030204" pitchFamily="34" charset="0"/>
                <a:cs typeface="Traditional Arabic" panose="02020603050405020304" pitchFamily="18" charset="-78"/>
              </a:rPr>
              <a:t>الطلبة</a:t>
            </a:r>
            <a:r>
              <a:rPr lang="ar-DZ" sz="2400" b="1" u="sng" dirty="0" smtClean="0">
                <a:solidFill>
                  <a:sysClr val="windowText" lastClr="000000"/>
                </a:solidFill>
                <a:latin typeface="Calibri" panose="020F0502020204030204" pitchFamily="34" charset="0"/>
                <a:ea typeface="Calibri" panose="020F0502020204030204" pitchFamily="34" charset="0"/>
                <a:cs typeface="Traditional Arabic" panose="02020603050405020304" pitchFamily="18" charset="-78"/>
              </a:rPr>
              <a:t>  </a:t>
            </a:r>
            <a:r>
              <a:rPr lang="ar-DZ" sz="2400" b="1" dirty="0" smtClean="0">
                <a:solidFill>
                  <a:sysClr val="windowText" lastClr="000000"/>
                </a:solidFill>
                <a:latin typeface="Calibri" panose="020F0502020204030204" pitchFamily="34" charset="0"/>
                <a:ea typeface="Calibri" panose="020F0502020204030204" pitchFamily="34" charset="0"/>
                <a:cs typeface="Traditional Arabic" panose="02020603050405020304" pitchFamily="18" charset="-78"/>
              </a:rPr>
              <a:t>                                                                  </a:t>
            </a:r>
            <a:r>
              <a:rPr lang="ar-DZ" sz="2400" b="1" u="sng" dirty="0" smtClean="0">
                <a:solidFill>
                  <a:sysClr val="windowText" lastClr="000000"/>
                </a:solidFill>
                <a:latin typeface="Calibri" panose="020F0502020204030204" pitchFamily="34" charset="0"/>
                <a:ea typeface="Calibri" panose="020F0502020204030204" pitchFamily="34" charset="0"/>
                <a:cs typeface="Traditional Arabic" panose="02020603050405020304" pitchFamily="18" charset="-78"/>
              </a:rPr>
              <a:t>تحت إشراف الأستاذ(ة):</a:t>
            </a:r>
            <a:endParaRPr lang="ar-DZ" sz="2400" b="1" u="sng" dirty="0" smtClean="0">
              <a:solidFill>
                <a:sysClr val="windowText" lastClr="000000"/>
              </a:solidFill>
              <a:latin typeface="Calibri" panose="020F0502020204030204" pitchFamily="34" charset="0"/>
              <a:ea typeface="Calibri" panose="020F0502020204030204" pitchFamily="34" charset="0"/>
              <a:cs typeface="Traditional Arabic" panose="02020603050405020304" pitchFamily="18" charset="-78"/>
            </a:endParaRPr>
          </a:p>
          <a:p>
            <a:pPr algn="r" rtl="1">
              <a:lnSpc>
                <a:spcPct val="115000"/>
              </a:lnSpc>
              <a:spcAft>
                <a:spcPts val="800"/>
              </a:spcAft>
            </a:pPr>
            <a:r>
              <a:rPr lang="ar-DZ" sz="2400" b="1" dirty="0" smtClean="0">
                <a:solidFill>
                  <a:sysClr val="windowText" lastClr="000000"/>
                </a:solidFill>
                <a:cs typeface="Traditional Arabic" panose="02020603050405020304" pitchFamily="18" charset="-78"/>
              </a:rPr>
              <a:t>•</a:t>
            </a:r>
            <a:r>
              <a:rPr lang="ar-DZ" sz="2400" b="1" dirty="0">
                <a:solidFill>
                  <a:sysClr val="windowText" lastClr="000000"/>
                </a:solidFill>
                <a:cs typeface="Traditional Arabic" panose="02020603050405020304" pitchFamily="18" charset="-78"/>
              </a:rPr>
              <a:t>	</a:t>
            </a:r>
            <a:r>
              <a:rPr lang="ar-DZ" sz="2400" b="1" dirty="0" smtClean="0">
                <a:solidFill>
                  <a:sysClr val="windowText" lastClr="000000"/>
                </a:solidFill>
                <a:cs typeface="Traditional Arabic" panose="02020603050405020304" pitchFamily="18" charset="-78"/>
              </a:rPr>
              <a:t>منجل </a:t>
            </a:r>
            <a:r>
              <a:rPr lang="ar-DZ" sz="2400" b="1" dirty="0" smtClean="0">
                <a:solidFill>
                  <a:sysClr val="windowText" lastClr="000000"/>
                </a:solidFill>
                <a:cs typeface="Traditional Arabic" panose="02020603050405020304" pitchFamily="18" charset="-78"/>
              </a:rPr>
              <a:t>ياســـــين                                                                                  جفال</a:t>
            </a:r>
            <a:endParaRPr lang="ar-DZ" sz="2400" b="1" dirty="0" smtClean="0">
              <a:solidFill>
                <a:sysClr val="windowText" lastClr="000000"/>
              </a:solidFill>
              <a:cs typeface="Traditional Arabic" panose="02020603050405020304" pitchFamily="18" charset="-78"/>
            </a:endParaRPr>
          </a:p>
          <a:p>
            <a:pPr marL="342900" lvl="0" indent="-342900" algn="r" rtl="1">
              <a:spcAft>
                <a:spcPts val="800"/>
              </a:spcAft>
              <a:buFont typeface="Arial" panose="020B0604020202020204" pitchFamily="34" charset="0"/>
              <a:buChar char="•"/>
            </a:pPr>
            <a:r>
              <a:rPr lang="ar-DZ" sz="2400" b="1" dirty="0" smtClean="0">
                <a:solidFill>
                  <a:sysClr val="windowText" lastClr="000000"/>
                </a:solidFill>
                <a:cs typeface="Traditional Arabic" panose="02020603050405020304" pitchFamily="18" charset="-78"/>
              </a:rPr>
              <a:t>زيتون محمد تقي الدين</a:t>
            </a:r>
            <a:endParaRPr lang="ar-DZ" sz="2400" b="1" dirty="0">
              <a:solidFill>
                <a:sysClr val="windowText" lastClr="000000"/>
              </a:solidFill>
              <a:cs typeface="Traditional Arabic" panose="02020603050405020304" pitchFamily="18" charset="-78"/>
            </a:endParaRPr>
          </a:p>
          <a:p>
            <a:pPr lvl="0" algn="ctr" rtl="1">
              <a:spcAft>
                <a:spcPts val="800"/>
              </a:spcAft>
            </a:pPr>
            <a:r>
              <a:rPr lang="ar-DZ" sz="2400" b="1" dirty="0" smtClean="0">
                <a:solidFill>
                  <a:sysClr val="windowText" lastClr="000000"/>
                </a:solidFill>
                <a:cs typeface="Traditional Arabic" panose="02020603050405020304" pitchFamily="18" charset="-78"/>
              </a:rPr>
              <a:t>السنة الجامعية: 2025/2024</a:t>
            </a:r>
            <a:endParaRPr lang="fr-FR" sz="2400" b="1" dirty="0">
              <a:solidFill>
                <a:sysClr val="windowText" lastClr="000000"/>
              </a:solidFill>
            </a:endParaRPr>
          </a:p>
        </p:txBody>
      </p:sp>
      <p:sp>
        <p:nvSpPr>
          <p:cNvPr id="4" name="Titre 1"/>
          <p:cNvSpPr txBox="1">
            <a:spLocks/>
          </p:cNvSpPr>
          <p:nvPr/>
        </p:nvSpPr>
        <p:spPr>
          <a:xfrm>
            <a:off x="2039191" y="349340"/>
            <a:ext cx="7530352" cy="1371597"/>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ctr" defTabSz="457200" rtl="1" eaLnBrk="1" fontAlgn="auto" latinLnBrk="0" hangingPunct="1">
              <a:lnSpc>
                <a:spcPct val="100000"/>
              </a:lnSpc>
              <a:spcBef>
                <a:spcPct val="0"/>
              </a:spcBef>
              <a:spcAft>
                <a:spcPts val="0"/>
              </a:spcAft>
              <a:buClrTx/>
              <a:buSzTx/>
              <a:buFontTx/>
              <a:buNone/>
              <a:tabLst/>
              <a:defRPr/>
            </a:pPr>
            <a:r>
              <a:rPr kumimoji="0" lang="ar-SA" sz="2400" b="1" i="0" u="none" strike="noStrike" kern="1200" cap="none" spc="0" normalizeH="0" baseline="0" noProof="0" dirty="0" smtClean="0">
                <a:ln>
                  <a:noFill/>
                </a:ln>
                <a:solidFill>
                  <a:sysClr val="windowText" lastClr="000000"/>
                </a:solidFill>
                <a:effectLst/>
                <a:uLnTx/>
                <a:uFillTx/>
                <a:latin typeface="Sakkal Majalla" pitchFamily="2" charset="-78"/>
                <a:cs typeface="Sakkal Majalla" pitchFamily="2" charset="-78"/>
              </a:rPr>
              <a:t>   جامعة باجي مختار – عنابة  </a:t>
            </a:r>
            <a:r>
              <a:rPr kumimoji="0" lang="fr-FR" sz="2400" b="1" i="0" u="none" strike="noStrike" kern="1200" cap="none" spc="0" normalizeH="0" baseline="0" noProof="0" dirty="0" smtClean="0">
                <a:ln>
                  <a:noFill/>
                </a:ln>
                <a:solidFill>
                  <a:sysClr val="windowText" lastClr="000000"/>
                </a:solidFill>
                <a:effectLst/>
                <a:uLnTx/>
                <a:uFillTx/>
                <a:latin typeface="Sakkal Majalla" pitchFamily="2" charset="-78"/>
                <a:cs typeface="Sakkal Majalla" pitchFamily="2" charset="-78"/>
              </a:rPr>
              <a:t/>
            </a:r>
            <a:br>
              <a:rPr kumimoji="0" lang="fr-FR" sz="2400" b="1" i="0" u="none" strike="noStrike" kern="1200" cap="none" spc="0" normalizeH="0" baseline="0" noProof="0" dirty="0" smtClean="0">
                <a:ln>
                  <a:noFill/>
                </a:ln>
                <a:solidFill>
                  <a:sysClr val="windowText" lastClr="000000"/>
                </a:solidFill>
                <a:effectLst/>
                <a:uLnTx/>
                <a:uFillTx/>
                <a:latin typeface="Sakkal Majalla" pitchFamily="2" charset="-78"/>
                <a:cs typeface="Sakkal Majalla" pitchFamily="2" charset="-78"/>
              </a:rPr>
            </a:br>
            <a:r>
              <a:rPr kumimoji="0" lang="ar-SA" sz="2400" b="1" i="0" u="none" strike="noStrike" kern="1200" cap="none" spc="0" normalizeH="0" baseline="0" noProof="0" dirty="0" smtClean="0">
                <a:ln>
                  <a:noFill/>
                </a:ln>
                <a:solidFill>
                  <a:sysClr val="windowText" lastClr="000000"/>
                </a:solidFill>
                <a:effectLst/>
                <a:uLnTx/>
                <a:uFillTx/>
                <a:latin typeface="Sakkal Majalla" pitchFamily="2" charset="-78"/>
                <a:cs typeface="Sakkal Majalla" pitchFamily="2" charset="-78"/>
              </a:rPr>
              <a:t>كلية العلوم الاقتصادية وعلوم التسيير والتجارية</a:t>
            </a:r>
            <a:r>
              <a:rPr kumimoji="0" lang="fr-FR" sz="2400" b="1" i="0" u="none" strike="noStrike" kern="1200" cap="none" spc="0" normalizeH="0" baseline="0" noProof="0" dirty="0" smtClean="0">
                <a:ln>
                  <a:noFill/>
                </a:ln>
                <a:solidFill>
                  <a:sysClr val="windowText" lastClr="000000"/>
                </a:solidFill>
                <a:effectLst/>
                <a:uLnTx/>
                <a:uFillTx/>
                <a:latin typeface="Sakkal Majalla" pitchFamily="2" charset="-78"/>
                <a:cs typeface="Sakkal Majalla" pitchFamily="2" charset="-78"/>
              </a:rPr>
              <a:t/>
            </a:r>
            <a:br>
              <a:rPr kumimoji="0" lang="fr-FR" sz="2400" b="1" i="0" u="none" strike="noStrike" kern="1200" cap="none" spc="0" normalizeH="0" baseline="0" noProof="0" dirty="0" smtClean="0">
                <a:ln>
                  <a:noFill/>
                </a:ln>
                <a:solidFill>
                  <a:sysClr val="windowText" lastClr="000000"/>
                </a:solidFill>
                <a:effectLst/>
                <a:uLnTx/>
                <a:uFillTx/>
                <a:latin typeface="Sakkal Majalla" pitchFamily="2" charset="-78"/>
                <a:cs typeface="Sakkal Majalla" pitchFamily="2" charset="-78"/>
              </a:rPr>
            </a:br>
            <a:r>
              <a:rPr kumimoji="0" lang="ar-SA" sz="2400" b="1" i="0" u="none" strike="noStrike" kern="1200" cap="none" spc="0" normalizeH="0" baseline="0" noProof="0" dirty="0" smtClean="0">
                <a:ln>
                  <a:noFill/>
                </a:ln>
                <a:solidFill>
                  <a:sysClr val="windowText" lastClr="000000"/>
                </a:solidFill>
                <a:effectLst/>
                <a:uLnTx/>
                <a:uFillTx/>
                <a:latin typeface="Sakkal Majalla" pitchFamily="2" charset="-78"/>
                <a:cs typeface="Sakkal Majalla" pitchFamily="2" charset="-78"/>
              </a:rPr>
              <a:t>*تخصــص: </a:t>
            </a:r>
            <a:r>
              <a:rPr kumimoji="0" lang="ar-DZ" sz="2400" b="1" i="0" u="none" strike="noStrike" kern="1200" cap="none" spc="0" normalizeH="0" baseline="0" noProof="0" dirty="0" smtClean="0">
                <a:ln>
                  <a:noFill/>
                </a:ln>
                <a:solidFill>
                  <a:sysClr val="windowText" lastClr="000000"/>
                </a:solidFill>
                <a:effectLst/>
                <a:uLnTx/>
                <a:uFillTx/>
                <a:latin typeface="Sakkal Majalla" pitchFamily="2" charset="-78"/>
                <a:cs typeface="Sakkal Majalla" pitchFamily="2" charset="-78"/>
              </a:rPr>
              <a:t>تسويق-ماستر2</a:t>
            </a:r>
            <a:r>
              <a:rPr kumimoji="0" lang="fr-FR" sz="2400" b="1" i="0" u="none" strike="noStrike" kern="1200" cap="none" spc="0" normalizeH="0" baseline="0" noProof="0" dirty="0" smtClean="0">
                <a:ln>
                  <a:noFill/>
                </a:ln>
                <a:solidFill>
                  <a:sysClr val="windowText" lastClr="000000"/>
                </a:solidFill>
                <a:effectLst/>
                <a:uLnTx/>
                <a:uFillTx/>
                <a:latin typeface="Sakkal Majalla" pitchFamily="2" charset="-78"/>
                <a:cs typeface="Sakkal Majalla" pitchFamily="2" charset="-78"/>
              </a:rPr>
              <a:t/>
            </a:r>
            <a:br>
              <a:rPr kumimoji="0" lang="fr-FR" sz="2400" b="1" i="0" u="none" strike="noStrike" kern="1200" cap="none" spc="0" normalizeH="0" baseline="0" noProof="0" dirty="0" smtClean="0">
                <a:ln>
                  <a:noFill/>
                </a:ln>
                <a:solidFill>
                  <a:sysClr val="windowText" lastClr="000000"/>
                </a:solidFill>
                <a:effectLst/>
                <a:uLnTx/>
                <a:uFillTx/>
                <a:latin typeface="Sakkal Majalla" pitchFamily="2" charset="-78"/>
                <a:cs typeface="Sakkal Majalla" pitchFamily="2" charset="-78"/>
              </a:rPr>
            </a:br>
            <a:r>
              <a:rPr kumimoji="0" lang="ar-SA" sz="2400" b="1" i="0" u="none" strike="noStrike" kern="1200" cap="none" spc="0" normalizeH="0" baseline="0" noProof="0" dirty="0" smtClean="0">
                <a:ln>
                  <a:noFill/>
                </a:ln>
                <a:solidFill>
                  <a:sysClr val="windowText" lastClr="000000"/>
                </a:solidFill>
                <a:effectLst/>
                <a:uLnTx/>
                <a:uFillTx/>
                <a:latin typeface="Sakkal Majalla" pitchFamily="2" charset="-78"/>
                <a:cs typeface="Sakkal Majalla" pitchFamily="2" charset="-78"/>
              </a:rPr>
              <a:t>*المقيـــاس: </a:t>
            </a:r>
            <a:r>
              <a:rPr kumimoji="0" lang="ar-DZ" sz="2400" b="1" i="0" u="none" strike="noStrike" kern="1200" cap="none" spc="0" normalizeH="0" baseline="0" noProof="0" dirty="0" smtClean="0">
                <a:ln>
                  <a:noFill/>
                </a:ln>
                <a:solidFill>
                  <a:sysClr val="windowText" lastClr="000000"/>
                </a:solidFill>
                <a:effectLst/>
                <a:uLnTx/>
                <a:uFillTx/>
                <a:latin typeface="Sakkal Majalla" pitchFamily="2" charset="-78"/>
                <a:cs typeface="Sakkal Majalla" pitchFamily="2" charset="-78"/>
              </a:rPr>
              <a:t>ندوة حول</a:t>
            </a:r>
            <a:r>
              <a:rPr kumimoji="0" lang="ar-DZ" sz="2400" b="1" i="0" u="none" strike="noStrike" kern="1200" cap="none" spc="0" normalizeH="0" noProof="0" dirty="0" smtClean="0">
                <a:ln>
                  <a:noFill/>
                </a:ln>
                <a:solidFill>
                  <a:sysClr val="windowText" lastClr="000000"/>
                </a:solidFill>
                <a:effectLst/>
                <a:uLnTx/>
                <a:uFillTx/>
                <a:latin typeface="Sakkal Majalla" pitchFamily="2" charset="-78"/>
                <a:cs typeface="Sakkal Majalla" pitchFamily="2" charset="-78"/>
              </a:rPr>
              <a:t> </a:t>
            </a:r>
            <a:r>
              <a:rPr kumimoji="0" lang="ar-DZ" sz="2400" b="1" i="0" u="none" strike="noStrike" kern="1200" cap="none" spc="0" normalizeH="0" noProof="0" dirty="0" err="1" smtClean="0">
                <a:ln>
                  <a:noFill/>
                </a:ln>
                <a:solidFill>
                  <a:sysClr val="windowText" lastClr="000000"/>
                </a:solidFill>
                <a:effectLst/>
                <a:uLnTx/>
                <a:uFillTx/>
                <a:latin typeface="Sakkal Majalla" pitchFamily="2" charset="-78"/>
                <a:cs typeface="Sakkal Majalla" pitchFamily="2" charset="-78"/>
              </a:rPr>
              <a:t>الإتجاهات</a:t>
            </a:r>
            <a:r>
              <a:rPr kumimoji="0" lang="ar-DZ" sz="2400" b="1" i="0" u="none" strike="noStrike" kern="1200" cap="none" spc="0" normalizeH="0" noProof="0" dirty="0" smtClean="0">
                <a:ln>
                  <a:noFill/>
                </a:ln>
                <a:solidFill>
                  <a:sysClr val="windowText" lastClr="000000"/>
                </a:solidFill>
                <a:effectLst/>
                <a:uLnTx/>
                <a:uFillTx/>
                <a:latin typeface="Sakkal Majalla" pitchFamily="2" charset="-78"/>
                <a:cs typeface="Sakkal Majalla" pitchFamily="2" charset="-78"/>
              </a:rPr>
              <a:t> الحديثة في التسويق</a:t>
            </a:r>
            <a:endParaRPr kumimoji="0" lang="fr-FR" sz="2400" b="1" i="0" u="none" strike="noStrike" kern="1200" cap="none" spc="0" normalizeH="0" baseline="0" noProof="0" dirty="0">
              <a:ln>
                <a:noFill/>
              </a:ln>
              <a:solidFill>
                <a:sysClr val="windowText" lastClr="000000"/>
              </a:solidFill>
              <a:effectLst/>
              <a:uLnTx/>
              <a:uFillTx/>
              <a:latin typeface="Sakkal Majalla" pitchFamily="2" charset="-78"/>
              <a:cs typeface="Sakkal Majalla" pitchFamily="2" charset="-78"/>
            </a:endParaRPr>
          </a:p>
        </p:txBody>
      </p:sp>
      <p:sp>
        <p:nvSpPr>
          <p:cNvPr id="5" name="Rectangle 4"/>
          <p:cNvSpPr/>
          <p:nvPr/>
        </p:nvSpPr>
        <p:spPr>
          <a:xfrm>
            <a:off x="2345727" y="2676468"/>
            <a:ext cx="6917279" cy="923330"/>
          </a:xfrm>
          <a:prstGeom prst="rect">
            <a:avLst/>
          </a:prstGeom>
          <a:noFill/>
          <a:ln>
            <a:solidFill>
              <a:schemeClr val="accent1"/>
            </a:solidFill>
          </a:ln>
        </p:spPr>
        <p:txBody>
          <a:bodyPr wrap="none" lIns="91440" tIns="45720" rIns="91440" bIns="45720">
            <a:spAutoFit/>
          </a:bodyPr>
          <a:lstStyle/>
          <a:p>
            <a:pPr algn="ctr"/>
            <a:r>
              <a:rPr lang="ar-DZ" sz="5400" b="1" dirty="0" smtClean="0">
                <a:ln w="0"/>
                <a:solidFill>
                  <a:schemeClr val="accent1"/>
                </a:solidFill>
                <a:effectLst>
                  <a:reflection blurRad="6350" stA="53000" endA="300" endPos="35500" dir="5400000" sy="-90000" algn="bl" rotWithShape="0"/>
                </a:effectLst>
                <a:latin typeface="Traditional Arabic" panose="02020603050405020304" pitchFamily="18" charset="-78"/>
                <a:cs typeface="Traditional Arabic" panose="02020603050405020304" pitchFamily="18" charset="-78"/>
              </a:rPr>
              <a:t>التسويق الشبكي والتسويق الفيروسي</a:t>
            </a:r>
            <a:endParaRPr lang="fr-FR" sz="5400" b="1" dirty="0">
              <a:ln w="0"/>
              <a:solidFill>
                <a:schemeClr val="accent1"/>
              </a:solidFill>
              <a:effectLst>
                <a:reflection blurRad="6350" stA="53000" endA="300" endPos="35500" dir="5400000" sy="-90000" algn="bl" rotWithShape="0"/>
              </a:effectLst>
              <a:latin typeface="Traditional Arabic" panose="02020603050405020304" pitchFamily="18" charset="-78"/>
              <a:cs typeface="Traditional Arabic" panose="02020603050405020304" pitchFamily="18" charset="-78"/>
            </a:endParaRPr>
          </a:p>
        </p:txBody>
      </p:sp>
      <p:pic>
        <p:nvPicPr>
          <p:cNvPr id="6" name="Image 5" descr="109931655_286617119451098_2007686089245049830_n.png"/>
          <p:cNvPicPr/>
          <p:nvPr/>
        </p:nvPicPr>
        <p:blipFill>
          <a:blip r:embed="rId2" cstate="print"/>
          <a:stretch>
            <a:fillRect/>
          </a:stretch>
        </p:blipFill>
        <p:spPr>
          <a:xfrm>
            <a:off x="910709" y="437155"/>
            <a:ext cx="1123950" cy="1042159"/>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pic>
        <p:nvPicPr>
          <p:cNvPr id="2" name="Image 1"/>
          <p:cNvPicPr>
            <a:picLocks noChangeAspect="1"/>
          </p:cNvPicPr>
          <p:nvPr/>
        </p:nvPicPr>
        <p:blipFill>
          <a:blip r:embed="rId3"/>
          <a:stretch>
            <a:fillRect/>
          </a:stretch>
        </p:blipFill>
        <p:spPr>
          <a:xfrm>
            <a:off x="10182960" y="444247"/>
            <a:ext cx="1158340" cy="2164861"/>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7" name="Espace réservé du numéro de diapositive 6"/>
          <p:cNvSpPr>
            <a:spLocks noGrp="1"/>
          </p:cNvSpPr>
          <p:nvPr>
            <p:ph type="sldNum" sz="quarter" idx="12"/>
          </p:nvPr>
        </p:nvSpPr>
        <p:spPr/>
        <p:txBody>
          <a:bodyPr/>
          <a:lstStyle/>
          <a:p>
            <a:fld id="{5418F02B-AED9-4942-B7A8-3A5C43491747}" type="slidenum">
              <a:rPr lang="fr-FR" smtClean="0"/>
              <a:t>1</a:t>
            </a:fld>
            <a:endParaRPr lang="fr-FR"/>
          </a:p>
        </p:txBody>
      </p:sp>
    </p:spTree>
    <p:extLst>
      <p:ext uri="{BB962C8B-B14F-4D97-AF65-F5344CB8AC3E}">
        <p14:creationId xmlns:p14="http://schemas.microsoft.com/office/powerpoint/2010/main" val="416108259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ppt_w</p:attrName>
                                        </p:attrNameLst>
                                      </p:cBhvr>
                                      <p:tavLst>
                                        <p:tav tm="0" fmla="#ppt_w*sin(2.5*pi*$)">
                                          <p:val>
                                            <p:fltVal val="0"/>
                                          </p:val>
                                        </p:tav>
                                        <p:tav tm="100000">
                                          <p:val>
                                            <p:fltVal val="1"/>
                                          </p:val>
                                        </p:tav>
                                      </p:tavLst>
                                    </p:anim>
                                    <p:anim calcmode="lin" valueType="num">
                                      <p:cBhvr>
                                        <p:cTn id="9"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2000"/>
                                        <p:tgtEl>
                                          <p:spTgt spid="3">
                                            <p:txEl>
                                              <p:pRg st="0" end="0"/>
                                            </p:txEl>
                                          </p:spTgt>
                                        </p:tgtEl>
                                      </p:cBhvr>
                                    </p:animEffect>
                                    <p:anim calcmode="lin" valueType="num">
                                      <p:cBhvr>
                                        <p:cTn id="15"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16"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45"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2000"/>
                                        <p:tgtEl>
                                          <p:spTgt spid="3">
                                            <p:txEl>
                                              <p:pRg st="1" end="1"/>
                                            </p:txEl>
                                          </p:spTgt>
                                        </p:tgtEl>
                                      </p:cBhvr>
                                    </p:animEffect>
                                    <p:anim calcmode="lin" valueType="num">
                                      <p:cBhvr>
                                        <p:cTn id="22" dur="2000" fill="hold"/>
                                        <p:tgtEl>
                                          <p:spTgt spid="3">
                                            <p:txEl>
                                              <p:pRg st="1" end="1"/>
                                            </p:txEl>
                                          </p:spTgt>
                                        </p:tgtEl>
                                        <p:attrNameLst>
                                          <p:attrName>ppt_w</p:attrName>
                                        </p:attrNameLst>
                                      </p:cBhvr>
                                      <p:tavLst>
                                        <p:tav tm="0" fmla="#ppt_w*sin(2.5*pi*$)">
                                          <p:val>
                                            <p:fltVal val="0"/>
                                          </p:val>
                                        </p:tav>
                                        <p:tav tm="100000">
                                          <p:val>
                                            <p:fltVal val="1"/>
                                          </p:val>
                                        </p:tav>
                                      </p:tavLst>
                                    </p:anim>
                                    <p:anim calcmode="lin" valueType="num">
                                      <p:cBhvr>
                                        <p:cTn id="23" dur="20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ID="45"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2000"/>
                                        <p:tgtEl>
                                          <p:spTgt spid="3">
                                            <p:txEl>
                                              <p:pRg st="2" end="2"/>
                                            </p:txEl>
                                          </p:spTgt>
                                        </p:tgtEl>
                                      </p:cBhvr>
                                    </p:animEffect>
                                    <p:anim calcmode="lin" valueType="num">
                                      <p:cBhvr>
                                        <p:cTn id="29" dur="2000" fill="hold"/>
                                        <p:tgtEl>
                                          <p:spTgt spid="3">
                                            <p:txEl>
                                              <p:pRg st="2" end="2"/>
                                            </p:txEl>
                                          </p:spTgt>
                                        </p:tgtEl>
                                        <p:attrNameLst>
                                          <p:attrName>ppt_w</p:attrName>
                                        </p:attrNameLst>
                                      </p:cBhvr>
                                      <p:tavLst>
                                        <p:tav tm="0" fmla="#ppt_w*sin(2.5*pi*$)">
                                          <p:val>
                                            <p:fltVal val="0"/>
                                          </p:val>
                                        </p:tav>
                                        <p:tav tm="100000">
                                          <p:val>
                                            <p:fltVal val="1"/>
                                          </p:val>
                                        </p:tav>
                                      </p:tavLst>
                                    </p:anim>
                                    <p:anim calcmode="lin" valueType="num">
                                      <p:cBhvr>
                                        <p:cTn id="30" dur="20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31" fill="hold">
                      <p:stCondLst>
                        <p:cond delay="indefinite"/>
                      </p:stCondLst>
                      <p:childTnLst>
                        <p:par>
                          <p:cTn id="32" fill="hold">
                            <p:stCondLst>
                              <p:cond delay="0"/>
                            </p:stCondLst>
                            <p:childTnLst>
                              <p:par>
                                <p:cTn id="33" presetID="45" presetClass="entr" presetSubtype="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2000"/>
                                        <p:tgtEl>
                                          <p:spTgt spid="3">
                                            <p:txEl>
                                              <p:pRg st="3" end="3"/>
                                            </p:txEl>
                                          </p:spTgt>
                                        </p:tgtEl>
                                      </p:cBhvr>
                                    </p:animEffect>
                                    <p:anim calcmode="lin" valueType="num">
                                      <p:cBhvr>
                                        <p:cTn id="36" dur="2000" fill="hold"/>
                                        <p:tgtEl>
                                          <p:spTgt spid="3">
                                            <p:txEl>
                                              <p:pRg st="3" end="3"/>
                                            </p:txEl>
                                          </p:spTgt>
                                        </p:tgtEl>
                                        <p:attrNameLst>
                                          <p:attrName>ppt_w</p:attrName>
                                        </p:attrNameLst>
                                      </p:cBhvr>
                                      <p:tavLst>
                                        <p:tav tm="0" fmla="#ppt_w*sin(2.5*pi*$)">
                                          <p:val>
                                            <p:fltVal val="0"/>
                                          </p:val>
                                        </p:tav>
                                        <p:tav tm="100000">
                                          <p:val>
                                            <p:fltVal val="1"/>
                                          </p:val>
                                        </p:tav>
                                      </p:tavLst>
                                    </p:anim>
                                    <p:anim calcmode="lin" valueType="num">
                                      <p:cBhvr>
                                        <p:cTn id="37" dur="2000" fill="hold"/>
                                        <p:tgtEl>
                                          <p:spTgt spid="3">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38" fill="hold">
                      <p:stCondLst>
                        <p:cond delay="indefinite"/>
                      </p:stCondLst>
                      <p:childTnLst>
                        <p:par>
                          <p:cTn id="39" fill="hold">
                            <p:stCondLst>
                              <p:cond delay="0"/>
                            </p:stCondLst>
                            <p:childTnLst>
                              <p:par>
                                <p:cTn id="40" presetID="26" presetClass="entr" presetSubtype="0" fill="hold" grpId="0" nodeType="clickEffect">
                                  <p:stCondLst>
                                    <p:cond delay="0"/>
                                  </p:stCondLst>
                                  <p:childTnLst>
                                    <p:set>
                                      <p:cBhvr>
                                        <p:cTn id="41" dur="1" fill="hold">
                                          <p:stCondLst>
                                            <p:cond delay="0"/>
                                          </p:stCondLst>
                                        </p:cTn>
                                        <p:tgtEl>
                                          <p:spTgt spid="5"/>
                                        </p:tgtEl>
                                        <p:attrNameLst>
                                          <p:attrName>style.visibility</p:attrName>
                                        </p:attrNameLst>
                                      </p:cBhvr>
                                      <p:to>
                                        <p:strVal val="visible"/>
                                      </p:to>
                                    </p:set>
                                    <p:animEffect transition="in" filter="wipe(down)">
                                      <p:cBhvr>
                                        <p:cTn id="42" dur="580">
                                          <p:stCondLst>
                                            <p:cond delay="0"/>
                                          </p:stCondLst>
                                        </p:cTn>
                                        <p:tgtEl>
                                          <p:spTgt spid="5"/>
                                        </p:tgtEl>
                                      </p:cBhvr>
                                    </p:animEffect>
                                    <p:anim calcmode="lin" valueType="num">
                                      <p:cBhvr>
                                        <p:cTn id="43"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44"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45"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46"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47"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48" dur="26">
                                          <p:stCondLst>
                                            <p:cond delay="650"/>
                                          </p:stCondLst>
                                        </p:cTn>
                                        <p:tgtEl>
                                          <p:spTgt spid="5"/>
                                        </p:tgtEl>
                                      </p:cBhvr>
                                      <p:to x="100000" y="60000"/>
                                    </p:animScale>
                                    <p:animScale>
                                      <p:cBhvr>
                                        <p:cTn id="49" dur="166" decel="50000">
                                          <p:stCondLst>
                                            <p:cond delay="676"/>
                                          </p:stCondLst>
                                        </p:cTn>
                                        <p:tgtEl>
                                          <p:spTgt spid="5"/>
                                        </p:tgtEl>
                                      </p:cBhvr>
                                      <p:to x="100000" y="100000"/>
                                    </p:animScale>
                                    <p:animScale>
                                      <p:cBhvr>
                                        <p:cTn id="50" dur="26">
                                          <p:stCondLst>
                                            <p:cond delay="1312"/>
                                          </p:stCondLst>
                                        </p:cTn>
                                        <p:tgtEl>
                                          <p:spTgt spid="5"/>
                                        </p:tgtEl>
                                      </p:cBhvr>
                                      <p:to x="100000" y="80000"/>
                                    </p:animScale>
                                    <p:animScale>
                                      <p:cBhvr>
                                        <p:cTn id="51" dur="166" decel="50000">
                                          <p:stCondLst>
                                            <p:cond delay="1338"/>
                                          </p:stCondLst>
                                        </p:cTn>
                                        <p:tgtEl>
                                          <p:spTgt spid="5"/>
                                        </p:tgtEl>
                                      </p:cBhvr>
                                      <p:to x="100000" y="100000"/>
                                    </p:animScale>
                                    <p:animScale>
                                      <p:cBhvr>
                                        <p:cTn id="52" dur="26">
                                          <p:stCondLst>
                                            <p:cond delay="1642"/>
                                          </p:stCondLst>
                                        </p:cTn>
                                        <p:tgtEl>
                                          <p:spTgt spid="5"/>
                                        </p:tgtEl>
                                      </p:cBhvr>
                                      <p:to x="100000" y="90000"/>
                                    </p:animScale>
                                    <p:animScale>
                                      <p:cBhvr>
                                        <p:cTn id="53" dur="166" decel="50000">
                                          <p:stCondLst>
                                            <p:cond delay="1668"/>
                                          </p:stCondLst>
                                        </p:cTn>
                                        <p:tgtEl>
                                          <p:spTgt spid="5"/>
                                        </p:tgtEl>
                                      </p:cBhvr>
                                      <p:to x="100000" y="100000"/>
                                    </p:animScale>
                                    <p:animScale>
                                      <p:cBhvr>
                                        <p:cTn id="54" dur="26">
                                          <p:stCondLst>
                                            <p:cond delay="1808"/>
                                          </p:stCondLst>
                                        </p:cTn>
                                        <p:tgtEl>
                                          <p:spTgt spid="5"/>
                                        </p:tgtEl>
                                      </p:cBhvr>
                                      <p:to x="100000" y="95000"/>
                                    </p:animScale>
                                    <p:animScale>
                                      <p:cBhvr>
                                        <p:cTn id="55"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5"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gner un rectangle avec un coin diagonal 1"/>
          <p:cNvSpPr/>
          <p:nvPr/>
        </p:nvSpPr>
        <p:spPr>
          <a:xfrm>
            <a:off x="2635624" y="174811"/>
            <a:ext cx="5540188" cy="833717"/>
          </a:xfrm>
          <a:prstGeom prst="snip2Diag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ar-DZ" sz="2400" b="1" smtClean="0">
                <a:latin typeface="Simplified Arabic" panose="02020603050405020304" pitchFamily="18" charset="-78"/>
                <a:cs typeface="Simplified Arabic" panose="02020603050405020304" pitchFamily="18" charset="-78"/>
              </a:rPr>
              <a:t>المبحث الثاني: الإطار المفاهيمي للتسويق الفيروسي</a:t>
            </a:r>
          </a:p>
          <a:p>
            <a:pPr algn="ctr"/>
            <a:r>
              <a:rPr lang="ar-DZ" sz="2400" b="1" smtClean="0">
                <a:latin typeface="Simplified Arabic" panose="02020603050405020304" pitchFamily="18" charset="-78"/>
                <a:cs typeface="Simplified Arabic" panose="02020603050405020304" pitchFamily="18" charset="-78"/>
              </a:rPr>
              <a:t>المطلب الأول: نشأة ومفهوم التسويق الفيروسي</a:t>
            </a:r>
            <a:endParaRPr lang="ar-DZ" sz="2400" b="1" dirty="0" smtClean="0">
              <a:latin typeface="Simplified Arabic" panose="02020603050405020304" pitchFamily="18" charset="-78"/>
              <a:cs typeface="Simplified Arabic" panose="02020603050405020304" pitchFamily="18" charset="-78"/>
            </a:endParaRPr>
          </a:p>
        </p:txBody>
      </p:sp>
      <p:sp>
        <p:nvSpPr>
          <p:cNvPr id="3" name="Rectangle 2"/>
          <p:cNvSpPr/>
          <p:nvPr/>
        </p:nvSpPr>
        <p:spPr>
          <a:xfrm>
            <a:off x="2764610" y="1197304"/>
            <a:ext cx="5282215" cy="640175"/>
          </a:xfrm>
          <a:prstGeom prst="rect">
            <a:avLst/>
          </a:prstGeom>
        </p:spPr>
        <p:txBody>
          <a:bodyPr wrap="none">
            <a:spAutoFit/>
          </a:bodyPr>
          <a:lstStyle/>
          <a:p>
            <a:pPr algn="just" rtl="1">
              <a:lnSpc>
                <a:spcPct val="115000"/>
              </a:lnSpc>
              <a:spcAft>
                <a:spcPts val="800"/>
              </a:spcAft>
            </a:pPr>
            <a:r>
              <a:rPr lang="ar-DZ" sz="3200" b="1" dirty="0" smtClean="0">
                <a:ln w="0"/>
                <a:solidFill>
                  <a:schemeClr val="accent1">
                    <a:lumMod val="75000"/>
                  </a:schemeClr>
                </a:solidFill>
                <a:effectLst>
                  <a:outerShdw blurRad="38100" dist="25400" dir="5400000" algn="ctr" rotWithShape="0">
                    <a:srgbClr val="6E747A">
                      <a:alpha val="43000"/>
                    </a:srgbClr>
                  </a:outerShdw>
                </a:effectLst>
                <a:latin typeface="Calibri" panose="020F0502020204030204" pitchFamily="34" charset="0"/>
                <a:ea typeface="Calibri" panose="020F0502020204030204" pitchFamily="34" charset="0"/>
                <a:cs typeface="Simplified Arabic" panose="02020603050405020304" pitchFamily="18" charset="-78"/>
              </a:rPr>
              <a:t>الفرع الأول: نشأة التسويق الفيروســـــي</a:t>
            </a:r>
            <a:endParaRPr lang="fr-FR" sz="2000" b="1" dirty="0">
              <a:ln w="0"/>
              <a:solidFill>
                <a:schemeClr val="accent1">
                  <a:lumMod val="75000"/>
                </a:schemeClr>
              </a:solidFill>
              <a:effectLst>
                <a:outerShdw blurRad="38100" dist="25400" dir="5400000" algn="ctr" rotWithShape="0">
                  <a:srgbClr val="6E747A">
                    <a:alpha val="43000"/>
                  </a:srgbClr>
                </a:outerShdw>
              </a:effectLst>
              <a:latin typeface="Calibri" panose="020F0502020204030204" pitchFamily="34" charset="0"/>
              <a:ea typeface="Calibri" panose="020F0502020204030204" pitchFamily="34" charset="0"/>
              <a:cs typeface="Arial" panose="020B0604020202020204" pitchFamily="34" charset="0"/>
            </a:endParaRPr>
          </a:p>
        </p:txBody>
      </p:sp>
      <p:sp>
        <p:nvSpPr>
          <p:cNvPr id="4" name="Rectangle 3"/>
          <p:cNvSpPr/>
          <p:nvPr/>
        </p:nvSpPr>
        <p:spPr>
          <a:xfrm>
            <a:off x="3989295" y="2151093"/>
            <a:ext cx="6096000" cy="707886"/>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algn="r" rtl="1"/>
            <a:r>
              <a:rPr lang="ar-SA" sz="2000" b="1" dirty="0" smtClean="0">
                <a:effectLst/>
                <a:ea typeface="Calibri" panose="020F0502020204030204" pitchFamily="34" charset="0"/>
                <a:cs typeface="Simplified Arabic" panose="02020603050405020304" pitchFamily="18" charset="-78"/>
              </a:rPr>
              <a:t>يعتبر أول من كتب عن التسويق الفيروسي على الانترنت الناقد الإعلامي </a:t>
            </a:r>
            <a:r>
              <a:rPr lang="fr-FR" sz="2000" b="1" dirty="0" err="1" smtClean="0">
                <a:effectLst/>
                <a:latin typeface="Simplified Arabic" panose="02020603050405020304" pitchFamily="18" charset="-78"/>
                <a:ea typeface="Calibri" panose="020F0502020204030204" pitchFamily="34" charset="0"/>
              </a:rPr>
              <a:t>Ruch</a:t>
            </a:r>
            <a:r>
              <a:rPr lang="fr-FR" sz="2000" b="1" dirty="0" smtClean="0">
                <a:effectLst/>
                <a:latin typeface="Simplified Arabic" panose="02020603050405020304" pitchFamily="18" charset="-78"/>
                <a:ea typeface="Calibri" panose="020F0502020204030204" pitchFamily="34" charset="0"/>
              </a:rPr>
              <a:t> Douglas </a:t>
            </a:r>
            <a:r>
              <a:rPr lang="ar-SA" sz="2000" b="1" dirty="0" smtClean="0">
                <a:effectLst/>
                <a:ea typeface="Calibri" panose="020F0502020204030204" pitchFamily="34" charset="0"/>
                <a:cs typeface="Simplified Arabic" panose="02020603050405020304" pitchFamily="18" charset="-78"/>
              </a:rPr>
              <a:t>عام</a:t>
            </a:r>
            <a:r>
              <a:rPr lang="ar-DZ" sz="2000" b="1" dirty="0" smtClean="0">
                <a:effectLst/>
                <a:ea typeface="Calibri" panose="020F0502020204030204" pitchFamily="34" charset="0"/>
                <a:cs typeface="Simplified Arabic" panose="02020603050405020304" pitchFamily="18" charset="-78"/>
              </a:rPr>
              <a:t> 1994 </a:t>
            </a:r>
            <a:r>
              <a:rPr lang="ar-SA" sz="2000" b="1" dirty="0" smtClean="0">
                <a:effectLst/>
                <a:ea typeface="Calibri" panose="020F0502020204030204" pitchFamily="34" charset="0"/>
                <a:cs typeface="Simplified Arabic" panose="02020603050405020304" pitchFamily="18" charset="-78"/>
              </a:rPr>
              <a:t>في كتابه </a:t>
            </a:r>
            <a:r>
              <a:rPr lang="fr-FR" sz="2000" b="1" dirty="0" smtClean="0">
                <a:effectLst/>
                <a:latin typeface="Simplified Arabic" panose="02020603050405020304" pitchFamily="18" charset="-78"/>
                <a:ea typeface="Calibri" panose="020F0502020204030204" pitchFamily="34" charset="0"/>
              </a:rPr>
              <a:t>(Media Viral</a:t>
            </a:r>
            <a:r>
              <a:rPr lang="ar-DZ" sz="2000" b="1" dirty="0" smtClean="0">
                <a:ea typeface="Calibri" panose="020F0502020204030204" pitchFamily="34" charset="0"/>
                <a:cs typeface="Simplified Arabic" panose="02020603050405020304" pitchFamily="18" charset="-78"/>
              </a:rPr>
              <a:t>).</a:t>
            </a:r>
            <a:endParaRPr lang="fr-FR" sz="2000" b="1" dirty="0"/>
          </a:p>
        </p:txBody>
      </p:sp>
      <p:sp>
        <p:nvSpPr>
          <p:cNvPr id="5" name="Rectangle 4"/>
          <p:cNvSpPr/>
          <p:nvPr/>
        </p:nvSpPr>
        <p:spPr>
          <a:xfrm>
            <a:off x="416860" y="3253275"/>
            <a:ext cx="6620435" cy="1015663"/>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just" rtl="1"/>
            <a:r>
              <a:rPr lang="ar-SA" sz="2000" b="1" dirty="0" smtClean="0">
                <a:effectLst/>
                <a:ea typeface="Calibri" panose="020F0502020204030204" pitchFamily="34" charset="0"/>
                <a:cs typeface="Simplified Arabic" panose="02020603050405020304" pitchFamily="18" charset="-78"/>
              </a:rPr>
              <a:t>أما مصطلح التسويق الفيروسي(</a:t>
            </a:r>
            <a:r>
              <a:rPr lang="fr-FR" sz="2000" b="1" dirty="0" smtClean="0">
                <a:effectLst/>
                <a:latin typeface="Simplified Arabic" panose="02020603050405020304" pitchFamily="18" charset="-78"/>
                <a:ea typeface="Calibri" panose="020F0502020204030204" pitchFamily="34" charset="0"/>
              </a:rPr>
              <a:t> (viral marketing</a:t>
            </a:r>
            <a:r>
              <a:rPr lang="ar-SA" sz="2000" b="1" dirty="0" smtClean="0">
                <a:effectLst/>
                <a:ea typeface="Calibri" panose="020F0502020204030204" pitchFamily="34" charset="0"/>
                <a:cs typeface="Simplified Arabic" panose="02020603050405020304" pitchFamily="18" charset="-78"/>
              </a:rPr>
              <a:t>فقد طرح لأول مره من قبل( </a:t>
            </a:r>
            <a:r>
              <a:rPr lang="fr-FR" sz="2000" b="1" dirty="0" smtClean="0">
                <a:effectLst/>
                <a:latin typeface="Simplified Arabic" panose="02020603050405020304" pitchFamily="18" charset="-78"/>
                <a:ea typeface="Calibri" panose="020F0502020204030204" pitchFamily="34" charset="0"/>
              </a:rPr>
              <a:t>(</a:t>
            </a:r>
            <a:r>
              <a:rPr lang="fr-FR" sz="2000" b="1" dirty="0" err="1" smtClean="0">
                <a:effectLst/>
                <a:latin typeface="Simplified Arabic" panose="02020603050405020304" pitchFamily="18" charset="-78"/>
                <a:ea typeface="Calibri" panose="020F0502020204030204" pitchFamily="34" charset="0"/>
              </a:rPr>
              <a:t>timdraper</a:t>
            </a:r>
            <a:r>
              <a:rPr lang="fr-FR" sz="2000" b="1" dirty="0" smtClean="0">
                <a:effectLst/>
                <a:latin typeface="Simplified Arabic" panose="02020603050405020304" pitchFamily="18" charset="-78"/>
                <a:ea typeface="Calibri" panose="020F0502020204030204" pitchFamily="34" charset="0"/>
              </a:rPr>
              <a:t> </a:t>
            </a:r>
            <a:r>
              <a:rPr lang="ar-SA" sz="2000" b="1" dirty="0" smtClean="0">
                <a:effectLst/>
                <a:ea typeface="Calibri" panose="020F0502020204030204" pitchFamily="34" charset="0"/>
                <a:cs typeface="Simplified Arabic" panose="02020603050405020304" pitchFamily="18" charset="-78"/>
              </a:rPr>
              <a:t>عام</a:t>
            </a:r>
            <a:r>
              <a:rPr lang="ar-DZ" sz="2000" b="1" dirty="0">
                <a:latin typeface="Simplified Arabic" panose="02020603050405020304" pitchFamily="18" charset="-78"/>
                <a:ea typeface="Calibri" panose="020F0502020204030204" pitchFamily="34" charset="0"/>
              </a:rPr>
              <a:t> </a:t>
            </a:r>
            <a:r>
              <a:rPr lang="ar-DZ" sz="2000" b="1" dirty="0" smtClean="0">
                <a:latin typeface="Simplified Arabic" panose="02020603050405020304" pitchFamily="18" charset="-78"/>
                <a:ea typeface="Calibri" panose="020F0502020204030204" pitchFamily="34" charset="0"/>
              </a:rPr>
              <a:t>1996</a:t>
            </a:r>
            <a:r>
              <a:rPr lang="fr-FR" sz="2000" b="1" dirty="0" smtClean="0">
                <a:effectLst/>
                <a:latin typeface="Simplified Arabic" panose="02020603050405020304" pitchFamily="18" charset="-78"/>
                <a:ea typeface="Calibri" panose="020F0502020204030204" pitchFamily="34" charset="0"/>
              </a:rPr>
              <a:t> </a:t>
            </a:r>
            <a:r>
              <a:rPr lang="ar-SA" sz="2000" b="1" dirty="0" smtClean="0">
                <a:effectLst/>
                <a:ea typeface="Calibri" panose="020F0502020204030204" pitchFamily="34" charset="0"/>
                <a:cs typeface="Simplified Arabic" panose="02020603050405020304" pitchFamily="18" charset="-78"/>
              </a:rPr>
              <a:t>لوصف الاستراتيجية التسويقية الخاصة بموقع( </a:t>
            </a:r>
            <a:r>
              <a:rPr lang="fr-FR" sz="2000" b="1" dirty="0" smtClean="0">
                <a:effectLst/>
                <a:latin typeface="Simplified Arabic" panose="02020603050405020304" pitchFamily="18" charset="-78"/>
                <a:ea typeface="Calibri" panose="020F0502020204030204" pitchFamily="34" charset="0"/>
              </a:rPr>
              <a:t>(</a:t>
            </a:r>
            <a:r>
              <a:rPr lang="fr-FR" sz="2000" b="1" dirty="0" err="1" smtClean="0">
                <a:effectLst/>
                <a:latin typeface="Simplified Arabic" panose="02020603050405020304" pitchFamily="18" charset="-78"/>
                <a:ea typeface="Calibri" panose="020F0502020204030204" pitchFamily="34" charset="0"/>
              </a:rPr>
              <a:t>hotmail</a:t>
            </a:r>
            <a:r>
              <a:rPr lang="ar-DZ" sz="2000" b="1" dirty="0" smtClean="0">
                <a:effectLst/>
                <a:latin typeface="Simplified Arabic" panose="02020603050405020304" pitchFamily="18" charset="-78"/>
                <a:ea typeface="Calibri" panose="020F0502020204030204" pitchFamily="34" charset="0"/>
              </a:rPr>
              <a:t>.</a:t>
            </a:r>
            <a:endParaRPr lang="fr-FR" sz="2000" b="1" dirty="0"/>
          </a:p>
        </p:txBody>
      </p:sp>
      <p:sp>
        <p:nvSpPr>
          <p:cNvPr id="6" name="Rectangle 5"/>
          <p:cNvSpPr/>
          <p:nvPr/>
        </p:nvSpPr>
        <p:spPr>
          <a:xfrm>
            <a:off x="3074895" y="4663235"/>
            <a:ext cx="6311153" cy="1323439"/>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 rtl="1"/>
            <a:r>
              <a:rPr lang="ar-SA" sz="2000" b="1" dirty="0" smtClean="0">
                <a:effectLst/>
                <a:ea typeface="Calibri" panose="020F0502020204030204" pitchFamily="34" charset="0"/>
                <a:cs typeface="Simplified Arabic" panose="02020603050405020304" pitchFamily="18" charset="-78"/>
              </a:rPr>
              <a:t>فالتسويق الفيروسي نشأ مع وجود الانترنت</a:t>
            </a:r>
            <a:r>
              <a:rPr lang="ar-DZ" sz="2000" b="1" dirty="0">
                <a:latin typeface="Simplified Arabic" panose="02020603050405020304" pitchFamily="18" charset="-78"/>
                <a:ea typeface="Calibri" panose="020F0502020204030204" pitchFamily="34" charset="0"/>
              </a:rPr>
              <a:t> </a:t>
            </a:r>
            <a:r>
              <a:rPr lang="ar-SA" sz="2000" b="1" dirty="0" smtClean="0">
                <a:effectLst/>
                <a:ea typeface="Calibri" panose="020F0502020204030204" pitchFamily="34" charset="0"/>
                <a:cs typeface="Simplified Arabic" panose="02020603050405020304" pitchFamily="18" charset="-78"/>
              </a:rPr>
              <a:t>الذي منح الفرصة للمؤسسات بأن تقدم </a:t>
            </a:r>
            <a:r>
              <a:rPr lang="ar-SA" sz="2000" b="1" dirty="0" err="1" smtClean="0">
                <a:effectLst/>
                <a:ea typeface="Calibri" panose="020F0502020204030204" pitchFamily="34" charset="0"/>
                <a:cs typeface="Simplified Arabic" panose="02020603050405020304" pitchFamily="18" charset="-78"/>
              </a:rPr>
              <a:t>محتوی</a:t>
            </a:r>
            <a:r>
              <a:rPr lang="ar-SA" sz="2000" b="1" dirty="0" smtClean="0">
                <a:effectLst/>
                <a:ea typeface="Calibri" panose="020F0502020204030204" pitchFamily="34" charset="0"/>
                <a:cs typeface="Simplified Arabic" panose="02020603050405020304" pitchFamily="18" charset="-78"/>
              </a:rPr>
              <a:t> اعلاني قوي بدون كلف كبيرة والى أكبر عدد من الزبائن</a:t>
            </a:r>
            <a:r>
              <a:rPr lang="ar-DZ" sz="2000" b="1" dirty="0" smtClean="0">
                <a:ea typeface="Calibri" panose="020F0502020204030204" pitchFamily="34" charset="0"/>
                <a:cs typeface="Simplified Arabic" panose="02020603050405020304" pitchFamily="18" charset="-78"/>
              </a:rPr>
              <a:t>، ولقد أصبح التسويق الفيروسي شعبيا جدا في أواخر التسعينات من القرن العشرين الماضي</a:t>
            </a:r>
            <a:endParaRPr lang="fr-FR" sz="2000" b="1" dirty="0"/>
          </a:p>
        </p:txBody>
      </p:sp>
    </p:spTree>
    <p:extLst>
      <p:ext uri="{BB962C8B-B14F-4D97-AF65-F5344CB8AC3E}">
        <p14:creationId xmlns:p14="http://schemas.microsoft.com/office/powerpoint/2010/main" val="14420234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726170" y="184524"/>
            <a:ext cx="5314275" cy="640175"/>
          </a:xfrm>
          <a:prstGeom prst="rect">
            <a:avLst/>
          </a:prstGeom>
        </p:spPr>
        <p:txBody>
          <a:bodyPr wrap="none">
            <a:spAutoFit/>
          </a:bodyPr>
          <a:lstStyle/>
          <a:p>
            <a:pPr algn="just" rtl="1">
              <a:lnSpc>
                <a:spcPct val="115000"/>
              </a:lnSpc>
              <a:spcAft>
                <a:spcPts val="800"/>
              </a:spcAft>
            </a:pPr>
            <a:r>
              <a:rPr lang="ar-SA" sz="3200" b="1" dirty="0" smtClean="0">
                <a:solidFill>
                  <a:schemeClr val="accent1"/>
                </a:solidFill>
                <a:effectLst/>
                <a:latin typeface="Calibri" panose="020F0502020204030204" pitchFamily="34" charset="0"/>
                <a:ea typeface="Calibri" panose="020F0502020204030204" pitchFamily="34" charset="0"/>
                <a:cs typeface="Simplified Arabic" panose="02020603050405020304" pitchFamily="18" charset="-78"/>
              </a:rPr>
              <a:t>الفرع الثاني: مفهوم التسويق الفيروسي</a:t>
            </a:r>
            <a:endParaRPr lang="fr-FR" sz="20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4" name="Rectangle 3"/>
          <p:cNvSpPr/>
          <p:nvPr/>
        </p:nvSpPr>
        <p:spPr>
          <a:xfrm>
            <a:off x="4043083" y="1392233"/>
            <a:ext cx="6096000" cy="1785104"/>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algn="just" rtl="1"/>
            <a:r>
              <a:rPr lang="ar-SA" sz="2200" b="1" dirty="0" smtClean="0">
                <a:effectLst/>
                <a:ea typeface="Calibri" panose="020F0502020204030204" pitchFamily="34" charset="0"/>
                <a:cs typeface="Simplified Arabic" panose="02020603050405020304" pitchFamily="18" charset="-78"/>
              </a:rPr>
              <a:t>بأنه: "نشاط تسويقي تعمل المؤسسة بموجبه على تجنيد الزبائن ليكونوا جزء من وكلاء</a:t>
            </a:r>
            <a:r>
              <a:rPr lang="ar-DZ" sz="2200" b="1" dirty="0">
                <a:latin typeface="Simplified Arabic" panose="02020603050405020304" pitchFamily="18" charset="-78"/>
                <a:ea typeface="Calibri" panose="020F0502020204030204" pitchFamily="34" charset="0"/>
              </a:rPr>
              <a:t> </a:t>
            </a:r>
            <a:r>
              <a:rPr lang="ar-SA" sz="2200" b="1" dirty="0" smtClean="0">
                <a:effectLst/>
                <a:ea typeface="Calibri" panose="020F0502020204030204" pitchFamily="34" charset="0"/>
                <a:cs typeface="Simplified Arabic" panose="02020603050405020304" pitchFamily="18" charset="-78"/>
              </a:rPr>
              <a:t>البيع لمنتجات المؤسسة وليعملوا على نشر الكلمة المؤثرة عن منتجات المؤسسة مع مراعاة أن بعض</a:t>
            </a:r>
            <a:r>
              <a:rPr lang="ar-DZ" sz="2200" b="1" dirty="0">
                <a:latin typeface="Simplified Arabic" panose="02020603050405020304" pitchFamily="18" charset="-78"/>
                <a:ea typeface="Calibri" panose="020F0502020204030204" pitchFamily="34" charset="0"/>
              </a:rPr>
              <a:t> </a:t>
            </a:r>
            <a:r>
              <a:rPr lang="ar-SA" sz="2200" b="1" dirty="0" smtClean="0">
                <a:effectLst/>
                <a:ea typeface="Calibri" panose="020F0502020204030204" pitchFamily="34" charset="0"/>
                <a:cs typeface="Simplified Arabic" panose="02020603050405020304" pitchFamily="18" charset="-78"/>
              </a:rPr>
              <a:t>التأثيرات قد تكون غير إيجابية، وهو ما تسعى الكوادر التسويقية إلى تجنبه أو تقليله</a:t>
            </a:r>
            <a:endParaRPr lang="fr-FR" sz="2200" b="1" dirty="0"/>
          </a:p>
        </p:txBody>
      </p:sp>
      <p:sp>
        <p:nvSpPr>
          <p:cNvPr id="5" name="Rectangle 4"/>
          <p:cNvSpPr/>
          <p:nvPr/>
        </p:nvSpPr>
        <p:spPr>
          <a:xfrm>
            <a:off x="995083" y="3852901"/>
            <a:ext cx="6096000" cy="2123658"/>
          </a:xfrm>
          <a:prstGeom prst="rect">
            <a:avLst/>
          </a:prstGeom>
        </p:spPr>
        <p:style>
          <a:lnRef idx="1">
            <a:schemeClr val="accent1"/>
          </a:lnRef>
          <a:fillRef idx="2">
            <a:schemeClr val="accent1"/>
          </a:fillRef>
          <a:effectRef idx="1">
            <a:schemeClr val="accent1"/>
          </a:effectRef>
          <a:fontRef idx="minor">
            <a:schemeClr val="dk1"/>
          </a:fontRef>
        </p:style>
        <p:txBody>
          <a:bodyPr>
            <a:spAutoFit/>
          </a:bodyPr>
          <a:lstStyle/>
          <a:p>
            <a:pPr algn="just" rtl="1"/>
            <a:r>
              <a:rPr lang="ar-SA" sz="2200" b="1" dirty="0" smtClean="0">
                <a:effectLst/>
                <a:ea typeface="Calibri" panose="020F0502020204030204" pitchFamily="34" charset="0"/>
                <a:cs typeface="Simplified Arabic" panose="02020603050405020304" pitchFamily="18" charset="-78"/>
              </a:rPr>
              <a:t>التسويق الفيروسي أسلوب من الأساليب الالكترونية في مجال التسويق ويستخدم لنشر الرسائل والترويج عن طريق اختيار وتحفيز عدد قليل من الاشخاص لتنتشر بين عدد كبير بشكل فيروسي، وتكاليف أقل، أي أنه نشاط عمله يكون على شكل عمل الفيروسات التي تنتشر بسرعة رهيبة ويكون ذلك إلكترونيا عبر الكلمة المنطوقة</a:t>
            </a:r>
            <a:endParaRPr lang="fr-FR" sz="2200" b="1" dirty="0"/>
          </a:p>
        </p:txBody>
      </p:sp>
    </p:spTree>
    <p:extLst>
      <p:ext uri="{BB962C8B-B14F-4D97-AF65-F5344CB8AC3E}">
        <p14:creationId xmlns:p14="http://schemas.microsoft.com/office/powerpoint/2010/main" val="32745970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gner un rectangle avec un coin diagonal 1"/>
          <p:cNvSpPr/>
          <p:nvPr/>
        </p:nvSpPr>
        <p:spPr>
          <a:xfrm>
            <a:off x="2635624" y="174811"/>
            <a:ext cx="5540188" cy="833717"/>
          </a:xfrm>
          <a:prstGeom prst="snip2Diag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ar-DZ" sz="2400" b="1" smtClean="0">
                <a:latin typeface="Simplified Arabic" panose="02020603050405020304" pitchFamily="18" charset="-78"/>
                <a:cs typeface="Simplified Arabic" panose="02020603050405020304" pitchFamily="18" charset="-78"/>
              </a:rPr>
              <a:t>المطلب الثاني: أنواع وأسس التسويق الفيروسي</a:t>
            </a:r>
          </a:p>
          <a:p>
            <a:pPr algn="ctr"/>
            <a:r>
              <a:rPr lang="ar-DZ" sz="2400" b="1" smtClean="0">
                <a:latin typeface="Simplified Arabic" panose="02020603050405020304" pitchFamily="18" charset="-78"/>
                <a:cs typeface="Simplified Arabic" panose="02020603050405020304" pitchFamily="18" charset="-78"/>
              </a:rPr>
              <a:t>الفرع الأول: أنواع التسويق الفيروســــــي</a:t>
            </a:r>
          </a:p>
        </p:txBody>
      </p:sp>
      <p:sp>
        <p:nvSpPr>
          <p:cNvPr id="3" name="Ellipse 2"/>
          <p:cNvSpPr/>
          <p:nvPr/>
        </p:nvSpPr>
        <p:spPr>
          <a:xfrm>
            <a:off x="6925235" y="1546412"/>
            <a:ext cx="2702860" cy="1398494"/>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r-DZ" sz="2400" b="1" smtClean="0">
                <a:latin typeface="Simplified Arabic" panose="02020603050405020304" pitchFamily="18" charset="-78"/>
                <a:cs typeface="Simplified Arabic" panose="02020603050405020304" pitchFamily="18" charset="-78"/>
              </a:rPr>
              <a:t>التسويق الفيروسي النشيط</a:t>
            </a:r>
            <a:endParaRPr lang="fr-FR" sz="2400" b="1">
              <a:latin typeface="Simplified Arabic" panose="02020603050405020304" pitchFamily="18" charset="-78"/>
              <a:cs typeface="Simplified Arabic" panose="02020603050405020304" pitchFamily="18" charset="-78"/>
            </a:endParaRPr>
          </a:p>
        </p:txBody>
      </p:sp>
      <p:sp>
        <p:nvSpPr>
          <p:cNvPr id="4" name="Ellipse 3"/>
          <p:cNvSpPr/>
          <p:nvPr/>
        </p:nvSpPr>
        <p:spPr>
          <a:xfrm>
            <a:off x="703729" y="4630271"/>
            <a:ext cx="2702860" cy="1398494"/>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r-DZ" sz="2400" b="1" dirty="0" smtClean="0">
                <a:latin typeface="Simplified Arabic" panose="02020603050405020304" pitchFamily="18" charset="-78"/>
                <a:cs typeface="Simplified Arabic" panose="02020603050405020304" pitchFamily="18" charset="-78"/>
              </a:rPr>
              <a:t>التسويق الفيروسي غير  النشيط</a:t>
            </a:r>
            <a:endParaRPr lang="fr-FR" sz="2400" b="1" dirty="0">
              <a:latin typeface="Simplified Arabic" panose="02020603050405020304" pitchFamily="18" charset="-78"/>
              <a:cs typeface="Simplified Arabic" panose="02020603050405020304" pitchFamily="18" charset="-78"/>
            </a:endParaRPr>
          </a:p>
        </p:txBody>
      </p:sp>
      <p:sp>
        <p:nvSpPr>
          <p:cNvPr id="5" name="Rectangle 4"/>
          <p:cNvSpPr/>
          <p:nvPr/>
        </p:nvSpPr>
        <p:spPr>
          <a:xfrm>
            <a:off x="358589" y="1711403"/>
            <a:ext cx="6096000" cy="1107996"/>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algn="just" rtl="1"/>
            <a:r>
              <a:rPr lang="ar-SA" sz="2200" b="1" dirty="0" smtClean="0">
                <a:effectLst/>
                <a:ea typeface="Calibri" panose="020F0502020204030204" pitchFamily="34" charset="0"/>
                <a:cs typeface="Simplified Arabic" panose="02020603050405020304" pitchFamily="18" charset="-78"/>
              </a:rPr>
              <a:t>في هذا النوع يشارك الزبائن أنفسهم في عملية نقل الرسالة التسويقية والعمل على وصولها إلى أكبر عدد من مستخدمي شبكة الانترنت </a:t>
            </a:r>
            <a:endParaRPr lang="fr-FR" sz="2200" b="1" dirty="0"/>
          </a:p>
        </p:txBody>
      </p:sp>
      <p:sp>
        <p:nvSpPr>
          <p:cNvPr id="6" name="Rectangle 5"/>
          <p:cNvSpPr/>
          <p:nvPr/>
        </p:nvSpPr>
        <p:spPr>
          <a:xfrm>
            <a:off x="3877235" y="4775520"/>
            <a:ext cx="6096000" cy="1107996"/>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algn="just" rtl="1"/>
            <a:r>
              <a:rPr lang="ar-SA" sz="2200" b="1" dirty="0" smtClean="0">
                <a:effectLst/>
                <a:ea typeface="Calibri" panose="020F0502020204030204" pitchFamily="34" charset="0"/>
                <a:cs typeface="Simplified Arabic" panose="02020603050405020304" pitchFamily="18" charset="-78"/>
              </a:rPr>
              <a:t>هذا النوع لا يتطلب اشتراك المستخدم بشكل نشيط أو فعال في نشر</a:t>
            </a:r>
            <a:r>
              <a:rPr lang="fr-FR" sz="2200" b="1" dirty="0" smtClean="0">
                <a:effectLst/>
                <a:latin typeface="Simplified Arabic" panose="02020603050405020304" pitchFamily="18" charset="-78"/>
                <a:ea typeface="Calibri" panose="020F0502020204030204" pitchFamily="34" charset="0"/>
              </a:rPr>
              <a:t/>
            </a:r>
            <a:br>
              <a:rPr lang="fr-FR" sz="2200" b="1" dirty="0" smtClean="0">
                <a:effectLst/>
                <a:latin typeface="Simplified Arabic" panose="02020603050405020304" pitchFamily="18" charset="-78"/>
                <a:ea typeface="Calibri" panose="020F0502020204030204" pitchFamily="34" charset="0"/>
              </a:rPr>
            </a:br>
            <a:r>
              <a:rPr lang="ar-SA" sz="2200" b="1" dirty="0" smtClean="0">
                <a:effectLst/>
                <a:ea typeface="Calibri" panose="020F0502020204030204" pitchFamily="34" charset="0"/>
                <a:cs typeface="Simplified Arabic" panose="02020603050405020304" pitchFamily="18" charset="-78"/>
              </a:rPr>
              <a:t>المعلومات حول منتج ما، حيث يقوم المنتج الرئيسي بإرسال رسالة ترويجية إلى المستخدم أو مستلم الرسالة</a:t>
            </a:r>
            <a:endParaRPr lang="fr-FR" sz="2200" b="1" dirty="0"/>
          </a:p>
        </p:txBody>
      </p:sp>
    </p:spTree>
    <p:extLst>
      <p:ext uri="{BB962C8B-B14F-4D97-AF65-F5344CB8AC3E}">
        <p14:creationId xmlns:p14="http://schemas.microsoft.com/office/powerpoint/2010/main" val="11626111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19370" y="543707"/>
            <a:ext cx="3937296" cy="461665"/>
          </a:xfrm>
          <a:prstGeom prst="rect">
            <a:avLst/>
          </a:prstGeom>
        </p:spPr>
        <p:txBody>
          <a:bodyPr wrap="none">
            <a:spAutoFit/>
          </a:bodyPr>
          <a:lstStyle/>
          <a:p>
            <a:r>
              <a:rPr lang="ar-SA" sz="2400" b="1" dirty="0" smtClean="0">
                <a:effectLst/>
                <a:ea typeface="Calibri" panose="020F0502020204030204" pitchFamily="34" charset="0"/>
                <a:cs typeface="Simplified Arabic" panose="02020603050405020304" pitchFamily="18" charset="-78"/>
              </a:rPr>
              <a:t>وهناك أنواع أخرى للتسويق الفيروسي </a:t>
            </a:r>
            <a:endParaRPr lang="fr-FR" sz="2400" b="1" dirty="0"/>
          </a:p>
        </p:txBody>
      </p:sp>
      <p:sp>
        <p:nvSpPr>
          <p:cNvPr id="3" name="Rectangle 2"/>
          <p:cNvSpPr/>
          <p:nvPr/>
        </p:nvSpPr>
        <p:spPr>
          <a:xfrm>
            <a:off x="3119370" y="2154541"/>
            <a:ext cx="6096000" cy="769441"/>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algn="just" rtl="1"/>
            <a:r>
              <a:rPr lang="ar-SA" sz="2200" b="1" dirty="0" smtClean="0">
                <a:effectLst/>
                <a:ea typeface="Calibri" panose="020F0502020204030204" pitchFamily="34" charset="0"/>
                <a:cs typeface="Simplified Arabic" panose="02020603050405020304" pitchFamily="18" charset="-78"/>
              </a:rPr>
              <a:t>العدوى العرضية</a:t>
            </a:r>
            <a:r>
              <a:rPr lang="ar-DZ" sz="2200" b="1" dirty="0" smtClean="0">
                <a:effectLst/>
                <a:ea typeface="Calibri" panose="020F0502020204030204" pitchFamily="34" charset="0"/>
                <a:cs typeface="Simplified Arabic" panose="02020603050405020304" pitchFamily="18" charset="-78"/>
              </a:rPr>
              <a:t>: </a:t>
            </a:r>
            <a:r>
              <a:rPr lang="ar-SA" sz="2200" b="1" dirty="0" smtClean="0">
                <a:effectLst/>
                <a:ea typeface="Calibri" panose="020F0502020204030204" pitchFamily="34" charset="0"/>
                <a:cs typeface="Simplified Arabic" panose="02020603050405020304" pitchFamily="18" charset="-78"/>
              </a:rPr>
              <a:t>في هذا النوع يكون دور الزبون في عملية نقل الرسالة التسويقية إلى غيره أو تنبيه</a:t>
            </a:r>
            <a:r>
              <a:rPr lang="ar-DZ" sz="2200" b="1" dirty="0">
                <a:latin typeface="Simplified Arabic" panose="02020603050405020304" pitchFamily="18" charset="-78"/>
                <a:ea typeface="Calibri" panose="020F0502020204030204" pitchFamily="34" charset="0"/>
              </a:rPr>
              <a:t> </a:t>
            </a:r>
            <a:r>
              <a:rPr lang="ar-SA" sz="2200" b="1" dirty="0" smtClean="0">
                <a:effectLst/>
                <a:ea typeface="Calibri" panose="020F0502020204030204" pitchFamily="34" charset="0"/>
                <a:cs typeface="Simplified Arabic" panose="02020603050405020304" pitchFamily="18" charset="-78"/>
              </a:rPr>
              <a:t>الزبائن لها قليل</a:t>
            </a:r>
            <a:endParaRPr lang="fr-FR" sz="2200" b="1" dirty="0"/>
          </a:p>
        </p:txBody>
      </p:sp>
      <p:sp>
        <p:nvSpPr>
          <p:cNvPr id="4" name="Rectangle 3"/>
          <p:cNvSpPr/>
          <p:nvPr/>
        </p:nvSpPr>
        <p:spPr>
          <a:xfrm>
            <a:off x="960666" y="4303983"/>
            <a:ext cx="6096000" cy="1785104"/>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algn="just" rtl="1"/>
            <a:r>
              <a:rPr lang="ar-SA" sz="2200" b="1" dirty="0" smtClean="0">
                <a:effectLst/>
                <a:ea typeface="Calibri" panose="020F0502020204030204" pitchFamily="34" charset="0"/>
                <a:cs typeface="Simplified Arabic" panose="02020603050405020304" pitchFamily="18" charset="-78"/>
              </a:rPr>
              <a:t>العدوى بسبب الحاجة إلى اتمام عملية أخرى</a:t>
            </a:r>
            <a:r>
              <a:rPr lang="ar-DZ" sz="2200" b="1" dirty="0" smtClean="0">
                <a:effectLst/>
                <a:ea typeface="Calibri" panose="020F0502020204030204" pitchFamily="34" charset="0"/>
                <a:cs typeface="Simplified Arabic" panose="02020603050405020304" pitchFamily="18" charset="-78"/>
              </a:rPr>
              <a:t>: </a:t>
            </a:r>
            <a:r>
              <a:rPr lang="ar-SA" sz="2200" b="1" dirty="0" smtClean="0">
                <a:effectLst/>
                <a:ea typeface="Calibri" panose="020F0502020204030204" pitchFamily="34" charset="0"/>
                <a:cs typeface="Simplified Arabic" panose="02020603050405020304" pitchFamily="18" charset="-78"/>
              </a:rPr>
              <a:t>تقوم المؤسسة بوضع شروط للحصول على خدمة معينة</a:t>
            </a:r>
            <a:r>
              <a:rPr lang="ar-DZ" sz="2200" b="1" dirty="0">
                <a:latin typeface="Simplified Arabic" panose="02020603050405020304" pitchFamily="18" charset="-78"/>
                <a:ea typeface="Calibri" panose="020F0502020204030204" pitchFamily="34" charset="0"/>
              </a:rPr>
              <a:t> </a:t>
            </a:r>
            <a:r>
              <a:rPr lang="ar-SA" sz="2200" b="1" dirty="0" smtClean="0">
                <a:effectLst/>
                <a:ea typeface="Calibri" panose="020F0502020204030204" pitchFamily="34" charset="0"/>
                <a:cs typeface="Simplified Arabic" panose="02020603050405020304" pitchFamily="18" charset="-78"/>
              </a:rPr>
              <a:t>في موقعها الالكتروني، بحيث لا تسمح لأي متصفح أن يقوم بالحصول على برمجيات مجانية دون التسجيل</a:t>
            </a:r>
            <a:r>
              <a:rPr lang="ar-DZ" sz="2200" b="1" dirty="0">
                <a:latin typeface="Simplified Arabic" panose="02020603050405020304" pitchFamily="18" charset="-78"/>
                <a:ea typeface="Calibri" panose="020F0502020204030204" pitchFamily="34" charset="0"/>
              </a:rPr>
              <a:t> </a:t>
            </a:r>
            <a:r>
              <a:rPr lang="ar-SA" sz="2200" b="1" dirty="0" smtClean="0">
                <a:effectLst/>
                <a:ea typeface="Calibri" panose="020F0502020204030204" pitchFamily="34" charset="0"/>
                <a:cs typeface="Simplified Arabic" panose="02020603050405020304" pitchFamily="18" charset="-78"/>
              </a:rPr>
              <a:t>أولاً في موقع المؤسسة الالكتروني كي يتواصل معها </a:t>
            </a:r>
            <a:endParaRPr lang="fr-FR" sz="2200" b="1" dirty="0"/>
          </a:p>
        </p:txBody>
      </p:sp>
    </p:spTree>
    <p:extLst>
      <p:ext uri="{BB962C8B-B14F-4D97-AF65-F5344CB8AC3E}">
        <p14:creationId xmlns:p14="http://schemas.microsoft.com/office/powerpoint/2010/main" val="5301431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07053" y="312875"/>
            <a:ext cx="6798656" cy="461665"/>
          </a:xfrm>
          <a:prstGeom prst="rect">
            <a:avLst/>
          </a:prstGeom>
        </p:spPr>
        <p:txBody>
          <a:bodyPr wrap="none">
            <a:spAutoFit/>
          </a:bodyPr>
          <a:lstStyle/>
          <a:p>
            <a:r>
              <a:rPr lang="ar-SA" sz="2400" b="1" dirty="0" smtClean="0">
                <a:effectLst/>
                <a:ea typeface="Calibri" panose="020F0502020204030204" pitchFamily="34" charset="0"/>
                <a:cs typeface="Simplified Arabic" panose="02020603050405020304" pitchFamily="18" charset="-78"/>
              </a:rPr>
              <a:t>يستند التسويق الفيروسي على مجموعة من الأساسيات وهي كالاتي</a:t>
            </a:r>
            <a:endParaRPr lang="fr-FR" sz="2400" b="1" dirty="0"/>
          </a:p>
        </p:txBody>
      </p:sp>
      <p:sp>
        <p:nvSpPr>
          <p:cNvPr id="6" name="Nuage 5"/>
          <p:cNvSpPr/>
          <p:nvPr/>
        </p:nvSpPr>
        <p:spPr>
          <a:xfrm>
            <a:off x="6407401" y="1622286"/>
            <a:ext cx="3374127" cy="1505489"/>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r" rtl="1"/>
            <a:r>
              <a:rPr lang="ar-SA" sz="2400" b="1">
                <a:solidFill>
                  <a:prstClr val="black"/>
                </a:solidFill>
                <a:ea typeface="Calibri" panose="020F0502020204030204" pitchFamily="34" charset="0"/>
                <a:cs typeface="Simplified Arabic" panose="02020603050405020304" pitchFamily="18" charset="-78"/>
              </a:rPr>
              <a:t>إعطاء قيمة للمنتجات والخدمات</a:t>
            </a:r>
            <a:endParaRPr lang="fr-FR" sz="3200" dirty="0">
              <a:solidFill>
                <a:prstClr val="black"/>
              </a:solidFill>
            </a:endParaRPr>
          </a:p>
        </p:txBody>
      </p:sp>
      <p:sp>
        <p:nvSpPr>
          <p:cNvPr id="7" name="Nuage 6"/>
          <p:cNvSpPr/>
          <p:nvPr/>
        </p:nvSpPr>
        <p:spPr>
          <a:xfrm>
            <a:off x="1086848" y="1622285"/>
            <a:ext cx="3374127" cy="1505489"/>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r" rtl="1"/>
            <a:r>
              <a:rPr lang="ar-SA" sz="2400" b="1" smtClean="0">
                <a:solidFill>
                  <a:prstClr val="black"/>
                </a:solidFill>
                <a:ea typeface="Calibri" panose="020F0502020204030204" pitchFamily="34" charset="0"/>
                <a:cs typeface="Simplified Arabic" panose="02020603050405020304" pitchFamily="18" charset="-78"/>
              </a:rPr>
              <a:t>سهولة النقل للآخرين</a:t>
            </a:r>
            <a:endParaRPr lang="ar-SA" sz="2400" b="1">
              <a:solidFill>
                <a:prstClr val="black"/>
              </a:solidFill>
              <a:ea typeface="Calibri" panose="020F0502020204030204" pitchFamily="34" charset="0"/>
              <a:cs typeface="Simplified Arabic" panose="02020603050405020304" pitchFamily="18" charset="-78"/>
            </a:endParaRPr>
          </a:p>
        </p:txBody>
      </p:sp>
      <p:sp>
        <p:nvSpPr>
          <p:cNvPr id="8" name="Nuage 7"/>
          <p:cNvSpPr/>
          <p:nvPr/>
        </p:nvSpPr>
        <p:spPr>
          <a:xfrm>
            <a:off x="1252695" y="4409127"/>
            <a:ext cx="3374127" cy="1505489"/>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r" rtl="1"/>
            <a:r>
              <a:rPr lang="ar-SA" sz="2400" b="1" smtClean="0">
                <a:solidFill>
                  <a:prstClr val="black"/>
                </a:solidFill>
                <a:ea typeface="Calibri" panose="020F0502020204030204" pitchFamily="34" charset="0"/>
                <a:cs typeface="Simplified Arabic" panose="02020603050405020304" pitchFamily="18" charset="-78"/>
              </a:rPr>
              <a:t>استخدام شبكات الإتصال الحالية</a:t>
            </a:r>
            <a:endParaRPr lang="ar-SA" sz="2400" b="1">
              <a:solidFill>
                <a:prstClr val="black"/>
              </a:solidFill>
              <a:ea typeface="Calibri" panose="020F0502020204030204" pitchFamily="34" charset="0"/>
              <a:cs typeface="Simplified Arabic" panose="02020603050405020304" pitchFamily="18" charset="-78"/>
            </a:endParaRPr>
          </a:p>
        </p:txBody>
      </p:sp>
      <p:sp>
        <p:nvSpPr>
          <p:cNvPr id="9" name="Nuage 8"/>
          <p:cNvSpPr/>
          <p:nvPr/>
        </p:nvSpPr>
        <p:spPr>
          <a:xfrm>
            <a:off x="6918645" y="3656383"/>
            <a:ext cx="3374127" cy="1505489"/>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r" rtl="1"/>
            <a:r>
              <a:rPr lang="ar-SA" sz="2400" b="1" smtClean="0">
                <a:solidFill>
                  <a:prstClr val="black"/>
                </a:solidFill>
                <a:ea typeface="Calibri" panose="020F0502020204030204" pitchFamily="34" charset="0"/>
                <a:cs typeface="Simplified Arabic" panose="02020603050405020304" pitchFamily="18" charset="-78"/>
              </a:rPr>
              <a:t>التأثير على حوافز وسلوك المشترك</a:t>
            </a:r>
          </a:p>
        </p:txBody>
      </p:sp>
    </p:spTree>
    <p:extLst>
      <p:ext uri="{BB962C8B-B14F-4D97-AF65-F5344CB8AC3E}">
        <p14:creationId xmlns:p14="http://schemas.microsoft.com/office/powerpoint/2010/main" val="25097492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83342" y="261316"/>
            <a:ext cx="7463118" cy="1086836"/>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3">
            <a:schemeClr val="lt1"/>
          </a:lnRef>
          <a:fillRef idx="1">
            <a:schemeClr val="accent2"/>
          </a:fillRef>
          <a:effectRef idx="1">
            <a:schemeClr val="accent2"/>
          </a:effectRef>
          <a:fontRef idx="minor">
            <a:schemeClr val="lt1"/>
          </a:fontRef>
        </p:style>
        <p:txBody>
          <a:bodyPr wrap="square">
            <a:spAutoFit/>
          </a:bodyPr>
          <a:lstStyle/>
          <a:p>
            <a:pPr algn="just" rtl="1">
              <a:lnSpc>
                <a:spcPct val="107000"/>
              </a:lnSpc>
              <a:spcAft>
                <a:spcPts val="800"/>
              </a:spcAft>
            </a:pPr>
            <a:r>
              <a:rPr lang="ar-DZ" sz="2800" b="1" dirty="0" smtClean="0">
                <a:effectLst/>
                <a:latin typeface="Simplified Arabic" panose="02020603050405020304" pitchFamily="18" charset="-78"/>
                <a:ea typeface="Calibri" panose="020F0502020204030204" pitchFamily="34" charset="0"/>
                <a:cs typeface="Simplified Arabic" panose="02020603050405020304" pitchFamily="18" charset="-78"/>
              </a:rPr>
              <a:t>المطلب الثالث: مشاكل التسويق الفيروسي وطرق معالجتها</a:t>
            </a:r>
            <a:endParaRPr lang="fr-FR" sz="2800" b="1" dirty="0" smtClean="0">
              <a:effectLst/>
              <a:latin typeface="Simplified Arabic" panose="02020603050405020304" pitchFamily="18" charset="-78"/>
              <a:ea typeface="Calibri" panose="020F0502020204030204" pitchFamily="34" charset="0"/>
              <a:cs typeface="Simplified Arabic" panose="02020603050405020304" pitchFamily="18" charset="-78"/>
            </a:endParaRPr>
          </a:p>
          <a:p>
            <a:pPr algn="just" rtl="1"/>
            <a:r>
              <a:rPr lang="ar-SA" sz="2800" b="1" dirty="0" smtClean="0">
                <a:effectLst/>
                <a:latin typeface="Simplified Arabic" panose="02020603050405020304" pitchFamily="18" charset="-78"/>
                <a:ea typeface="Calibri" panose="020F0502020204030204" pitchFamily="34" charset="0"/>
                <a:cs typeface="Simplified Arabic" panose="02020603050405020304" pitchFamily="18" charset="-78"/>
              </a:rPr>
              <a:t>الفرع الأول: مشاكل التسويق الفيروسي</a:t>
            </a:r>
            <a:endParaRPr lang="fr-FR" sz="2800" b="1" dirty="0">
              <a:latin typeface="Simplified Arabic" panose="02020603050405020304" pitchFamily="18" charset="-78"/>
              <a:cs typeface="Simplified Arabic" panose="02020603050405020304" pitchFamily="18" charset="-78"/>
            </a:endParaRPr>
          </a:p>
        </p:txBody>
      </p:sp>
      <p:sp>
        <p:nvSpPr>
          <p:cNvPr id="3" name="Rectangle 2"/>
          <p:cNvSpPr/>
          <p:nvPr/>
        </p:nvSpPr>
        <p:spPr>
          <a:xfrm>
            <a:off x="5082034" y="1970747"/>
            <a:ext cx="5110836" cy="769441"/>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rtl="1"/>
            <a:r>
              <a:rPr lang="ar-SA" sz="2200" b="1" dirty="0" smtClean="0">
                <a:effectLst/>
                <a:ea typeface="Calibri" panose="020F0502020204030204" pitchFamily="34" charset="0"/>
                <a:cs typeface="Simplified Arabic" panose="02020603050405020304" pitchFamily="18" charset="-78"/>
              </a:rPr>
              <a:t>عدم السيطرة على الصنف</a:t>
            </a:r>
            <a:r>
              <a:rPr lang="ar-DZ" sz="2200" b="1" dirty="0" smtClean="0">
                <a:effectLst/>
                <a:ea typeface="Calibri" panose="020F0502020204030204" pitchFamily="34" charset="0"/>
                <a:cs typeface="Simplified Arabic" panose="02020603050405020304" pitchFamily="18" charset="-78"/>
              </a:rPr>
              <a:t>: </a:t>
            </a:r>
            <a:r>
              <a:rPr lang="ar-SA" sz="2200" b="1" dirty="0" smtClean="0">
                <a:effectLst/>
                <a:ea typeface="Calibri" panose="020F0502020204030204" pitchFamily="34" charset="0"/>
                <a:cs typeface="Simplified Arabic" panose="02020603050405020304" pitchFamily="18" charset="-78"/>
              </a:rPr>
              <a:t>وذلك لعدم معرفة من الذي سوف يتصل مسبقا</a:t>
            </a:r>
            <a:endParaRPr lang="fr-FR" sz="2200" dirty="0"/>
          </a:p>
        </p:txBody>
      </p:sp>
      <p:sp>
        <p:nvSpPr>
          <p:cNvPr id="4" name="Rectangle 3"/>
          <p:cNvSpPr/>
          <p:nvPr/>
        </p:nvSpPr>
        <p:spPr>
          <a:xfrm>
            <a:off x="398930" y="2978062"/>
            <a:ext cx="6096000" cy="769441"/>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algn="just" rtl="1"/>
            <a:r>
              <a:rPr lang="ar-SA" sz="2200" b="1" dirty="0" smtClean="0">
                <a:effectLst/>
                <a:ea typeface="Calibri" panose="020F0502020204030204" pitchFamily="34" charset="0"/>
                <a:cs typeface="Simplified Arabic" panose="02020603050405020304" pitchFamily="18" charset="-78"/>
              </a:rPr>
              <a:t>النمو المجهول</a:t>
            </a:r>
            <a:r>
              <a:rPr lang="ar-DZ" sz="2200" b="1" dirty="0" smtClean="0">
                <a:effectLst/>
                <a:ea typeface="Calibri" panose="020F0502020204030204" pitchFamily="34" charset="0"/>
                <a:cs typeface="Simplified Arabic" panose="02020603050405020304" pitchFamily="18" charset="-78"/>
              </a:rPr>
              <a:t>: </a:t>
            </a:r>
            <a:r>
              <a:rPr lang="ar-SA" sz="2200" b="1" dirty="0" smtClean="0">
                <a:effectLst/>
                <a:ea typeface="Calibri" panose="020F0502020204030204" pitchFamily="34" charset="0"/>
                <a:cs typeface="Simplified Arabic" panose="02020603050405020304" pitchFamily="18" charset="-78"/>
              </a:rPr>
              <a:t>التسويق الفيروسي قد يؤدي إلى مسارات نمو غير متوقعة والتي تؤثر على الاتجاه</a:t>
            </a:r>
            <a:r>
              <a:rPr lang="ar-DZ" sz="2200" b="1" dirty="0">
                <a:latin typeface="Simplified Arabic" panose="02020603050405020304" pitchFamily="18" charset="-78"/>
                <a:ea typeface="Calibri" panose="020F0502020204030204" pitchFamily="34" charset="0"/>
              </a:rPr>
              <a:t> </a:t>
            </a:r>
            <a:r>
              <a:rPr lang="ar-SA" sz="2200" b="1" dirty="0" smtClean="0">
                <a:effectLst/>
                <a:ea typeface="Calibri" panose="020F0502020204030204" pitchFamily="34" charset="0"/>
                <a:cs typeface="Simplified Arabic" panose="02020603050405020304" pitchFamily="18" charset="-78"/>
              </a:rPr>
              <a:t>الاستراتيجي</a:t>
            </a:r>
            <a:endParaRPr lang="fr-FR" sz="2200" b="1" dirty="0"/>
          </a:p>
        </p:txBody>
      </p:sp>
      <p:sp>
        <p:nvSpPr>
          <p:cNvPr id="5" name="Rectangle 4"/>
          <p:cNvSpPr/>
          <p:nvPr/>
        </p:nvSpPr>
        <p:spPr>
          <a:xfrm>
            <a:off x="3357282" y="4083608"/>
            <a:ext cx="6835588" cy="769441"/>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 rtl="1"/>
            <a:r>
              <a:rPr lang="ar-SA" sz="2200" b="1" dirty="0" smtClean="0">
                <a:effectLst/>
                <a:ea typeface="Calibri" panose="020F0502020204030204" pitchFamily="34" charset="0"/>
                <a:cs typeface="Simplified Arabic" panose="02020603050405020304" pitchFamily="18" charset="-78"/>
              </a:rPr>
              <a:t>قلة (ضعف) المقياس</a:t>
            </a:r>
            <a:r>
              <a:rPr lang="fr-FR" sz="2200" b="1" dirty="0" smtClean="0">
                <a:effectLst/>
                <a:latin typeface="Simplified Arabic" panose="02020603050405020304" pitchFamily="18" charset="-78"/>
                <a:ea typeface="Calibri" panose="020F0502020204030204" pitchFamily="34" charset="0"/>
              </a:rPr>
              <a:t>: </a:t>
            </a:r>
            <a:r>
              <a:rPr lang="ar-SA" sz="2200" b="1" dirty="0" smtClean="0">
                <a:effectLst/>
                <a:ea typeface="Calibri" panose="020F0502020204030204" pitchFamily="34" charset="0"/>
                <a:cs typeface="Simplified Arabic" panose="02020603050405020304" pitchFamily="18" charset="-78"/>
              </a:rPr>
              <a:t>لا يستطيع المسوق القيام بالتعقب دائما للذين استلموا الرسائل البريدية الإلكترونية وما هي ردود أفعالهم على الرسائل</a:t>
            </a:r>
            <a:endParaRPr lang="fr-FR" sz="2200" b="1" dirty="0"/>
          </a:p>
        </p:txBody>
      </p:sp>
      <p:sp>
        <p:nvSpPr>
          <p:cNvPr id="6" name="Rectangle 5"/>
          <p:cNvSpPr/>
          <p:nvPr/>
        </p:nvSpPr>
        <p:spPr>
          <a:xfrm>
            <a:off x="398930" y="5189154"/>
            <a:ext cx="7427259" cy="1446550"/>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 rtl="1"/>
            <a:r>
              <a:rPr lang="ar-SA" sz="2200" b="1" dirty="0" smtClean="0">
                <a:effectLst/>
                <a:ea typeface="Calibri" panose="020F0502020204030204" pitchFamily="34" charset="0"/>
                <a:cs typeface="Simplified Arabic" panose="02020603050405020304" pitchFamily="18" charset="-78"/>
              </a:rPr>
              <a:t>تهديدات الرسالة</a:t>
            </a:r>
            <a:r>
              <a:rPr lang="fr-FR" sz="2200" b="1" dirty="0" smtClean="0">
                <a:effectLst/>
                <a:latin typeface="Simplified Arabic" panose="02020603050405020304" pitchFamily="18" charset="-78"/>
                <a:ea typeface="Calibri" panose="020F0502020204030204" pitchFamily="34" charset="0"/>
              </a:rPr>
              <a:t>: </a:t>
            </a:r>
            <a:r>
              <a:rPr lang="ar-SA" sz="2200" b="1" dirty="0" smtClean="0">
                <a:effectLst/>
                <a:ea typeface="Calibri" panose="020F0502020204030204" pitchFamily="34" charset="0"/>
                <a:cs typeface="Simplified Arabic" panose="02020603050405020304" pitchFamily="18" charset="-78"/>
              </a:rPr>
              <a:t>إذ قام الأفراد بإرسال رسالة للمؤسسة بالبريد الالكتروني لأصدقائهم لإقناعهم لشراء</a:t>
            </a:r>
            <a:r>
              <a:rPr lang="ar-DZ" sz="2200" b="1" dirty="0">
                <a:latin typeface="Simplified Arabic" panose="02020603050405020304" pitchFamily="18" charset="-78"/>
                <a:ea typeface="Calibri" panose="020F0502020204030204" pitchFamily="34" charset="0"/>
              </a:rPr>
              <a:t> </a:t>
            </a:r>
            <a:r>
              <a:rPr lang="ar-SA" sz="2200" b="1" dirty="0" smtClean="0">
                <a:effectLst/>
                <a:ea typeface="Calibri" panose="020F0502020204030204" pitchFamily="34" charset="0"/>
                <a:cs typeface="Simplified Arabic" panose="02020603050405020304" pitchFamily="18" charset="-78"/>
              </a:rPr>
              <a:t>المنتج، واتخذ الصديق قرار شراء المنتج وظهر بأن مواصفات المنتج لم تحقق له الرضا المطلوب فإن هذا سوف يجعله يفقد صديقه ويصبح غير راضي عن المسوق </a:t>
            </a:r>
            <a:endParaRPr lang="fr-FR" sz="2200" b="1" dirty="0"/>
          </a:p>
        </p:txBody>
      </p:sp>
    </p:spTree>
    <p:extLst>
      <p:ext uri="{BB962C8B-B14F-4D97-AF65-F5344CB8AC3E}">
        <p14:creationId xmlns:p14="http://schemas.microsoft.com/office/powerpoint/2010/main" val="30872440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30231" y="390480"/>
            <a:ext cx="5622053" cy="571695"/>
          </a:xfrm>
          <a:prstGeom prst="rect">
            <a:avLst/>
          </a:prstGeom>
        </p:spPr>
        <p:txBody>
          <a:bodyPr wrap="none">
            <a:spAutoFit/>
          </a:bodyPr>
          <a:lstStyle/>
          <a:p>
            <a:pPr algn="just" rtl="1">
              <a:lnSpc>
                <a:spcPct val="115000"/>
              </a:lnSpc>
              <a:spcAft>
                <a:spcPts val="800"/>
              </a:spcAft>
            </a:pPr>
            <a:r>
              <a:rPr lang="ar-SA" sz="2800" b="1" dirty="0" smtClean="0">
                <a:effectLst/>
                <a:latin typeface="Calibri" panose="020F0502020204030204" pitchFamily="34" charset="0"/>
                <a:ea typeface="Calibri" panose="020F0502020204030204" pitchFamily="34" charset="0"/>
                <a:cs typeface="Simplified Arabic" panose="02020603050405020304" pitchFamily="18" charset="-78"/>
              </a:rPr>
              <a:t>الفرع الثاني: معالجة مشاكل التسويق الفيروسي</a:t>
            </a:r>
            <a:endParaRPr lang="fr-FR"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Rectangle 2"/>
          <p:cNvSpPr/>
          <p:nvPr/>
        </p:nvSpPr>
        <p:spPr>
          <a:xfrm>
            <a:off x="1154205" y="1745349"/>
            <a:ext cx="7974106" cy="4109330"/>
          </a:xfrm>
          <a:prstGeom prst="rect">
            <a:avLst/>
          </a:prstGeom>
        </p:spPr>
        <p:txBody>
          <a:bodyPr wrap="square">
            <a:spAutoFit/>
          </a:bodyPr>
          <a:lstStyle/>
          <a:p>
            <a:pPr marL="342900" lvl="0" indent="-342900" algn="just" rtl="1">
              <a:lnSpc>
                <a:spcPct val="115000"/>
              </a:lnSpc>
              <a:spcAft>
                <a:spcPts val="800"/>
              </a:spcAft>
              <a:buFont typeface="Wingdings" panose="05000000000000000000" pitchFamily="2" charset="2"/>
              <a:buChar char=""/>
            </a:pPr>
            <a:r>
              <a:rPr lang="ar-SA" sz="2200" b="1" dirty="0" smtClean="0">
                <a:effectLst/>
                <a:latin typeface="Calibri" panose="020F0502020204030204" pitchFamily="34" charset="0"/>
                <a:ea typeface="Calibri" panose="020F0502020204030204" pitchFamily="34" charset="0"/>
                <a:cs typeface="Simplified Arabic" panose="02020603050405020304" pitchFamily="18" charset="-78"/>
              </a:rPr>
              <a:t>أن القاعدة الأساسية للعمل هي بناء قاعدة من الزبائن من خلال الخدمة الجيدة ومنتجات جديدة </a:t>
            </a:r>
            <a:r>
              <a:rPr lang="ar-SA" sz="2200" b="1" dirty="0" err="1" smtClean="0">
                <a:effectLst/>
                <a:latin typeface="Calibri" panose="020F0502020204030204" pitchFamily="34" charset="0"/>
                <a:ea typeface="Calibri" panose="020F0502020204030204" pitchFamily="34" charset="0"/>
                <a:cs typeface="Simplified Arabic" panose="02020603050405020304" pitchFamily="18" charset="-78"/>
              </a:rPr>
              <a:t>تحضى</a:t>
            </a:r>
            <a:r>
              <a:rPr lang="ar-SA" sz="2200" b="1" dirty="0" smtClean="0">
                <a:effectLst/>
                <a:latin typeface="Calibri" panose="020F0502020204030204" pitchFamily="34" charset="0"/>
                <a:ea typeface="Calibri" panose="020F0502020204030204" pitchFamily="34" charset="0"/>
                <a:cs typeface="Simplified Arabic" panose="02020603050405020304" pitchFamily="18" charset="-78"/>
              </a:rPr>
              <a:t> بثقة الأفراد، ولا تستخدم الرسائل التي تضعف ثقة الافراد؛</a:t>
            </a:r>
            <a:endParaRPr lang="fr-FR" sz="2200" b="1"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15000"/>
              </a:lnSpc>
              <a:spcAft>
                <a:spcPts val="800"/>
              </a:spcAft>
              <a:buFont typeface="Wingdings" panose="05000000000000000000" pitchFamily="2" charset="2"/>
              <a:buChar char=""/>
            </a:pPr>
            <a:r>
              <a:rPr lang="ar-SA" sz="2200" b="1" dirty="0" smtClean="0">
                <a:effectLst/>
                <a:latin typeface="Calibri" panose="020F0502020204030204" pitchFamily="34" charset="0"/>
                <a:ea typeface="Calibri" panose="020F0502020204030204" pitchFamily="34" charset="0"/>
                <a:cs typeface="Simplified Arabic" panose="02020603050405020304" pitchFamily="18" charset="-78"/>
              </a:rPr>
              <a:t>لا تكون الجائزة الممنوحة مبالغ بها بحيث تحفز على السلوك الخاطئ؛</a:t>
            </a:r>
            <a:endParaRPr lang="fr-FR" sz="2200" b="1"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15000"/>
              </a:lnSpc>
              <a:spcAft>
                <a:spcPts val="800"/>
              </a:spcAft>
              <a:buFont typeface="Wingdings" panose="05000000000000000000" pitchFamily="2" charset="2"/>
              <a:buChar char=""/>
            </a:pPr>
            <a:r>
              <a:rPr lang="ar-SA" sz="2200" b="1" dirty="0" smtClean="0">
                <a:effectLst/>
                <a:latin typeface="Calibri" panose="020F0502020204030204" pitchFamily="34" charset="0"/>
                <a:ea typeface="Calibri" panose="020F0502020204030204" pitchFamily="34" charset="0"/>
                <a:cs typeface="Simplified Arabic" panose="02020603050405020304" pitchFamily="18" charset="-78"/>
              </a:rPr>
              <a:t>عدم الدخول إلى مواقع الآخرين بشكل غير شرعي وعدوانية بهدف اشاعة الرسالة؛</a:t>
            </a:r>
            <a:endParaRPr lang="fr-FR" sz="2200" b="1"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15000"/>
              </a:lnSpc>
              <a:spcAft>
                <a:spcPts val="800"/>
              </a:spcAft>
              <a:buFont typeface="Wingdings" panose="05000000000000000000" pitchFamily="2" charset="2"/>
              <a:buChar char=""/>
            </a:pPr>
            <a:r>
              <a:rPr lang="ar-SA" sz="2200" b="1" dirty="0" smtClean="0">
                <a:effectLst/>
                <a:latin typeface="Calibri" panose="020F0502020204030204" pitchFamily="34" charset="0"/>
                <a:ea typeface="Calibri" panose="020F0502020204030204" pitchFamily="34" charset="0"/>
                <a:cs typeface="Simplified Arabic" panose="02020603050405020304" pitchFamily="18" charset="-78"/>
              </a:rPr>
              <a:t>عدم السعي لكسب زبائن جدد بالشكل الذي يقود إلى فقدان الزبائن السابقين؛</a:t>
            </a:r>
            <a:endParaRPr lang="fr-FR" sz="2200" b="1"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15000"/>
              </a:lnSpc>
              <a:spcAft>
                <a:spcPts val="800"/>
              </a:spcAft>
              <a:buFont typeface="Wingdings" panose="05000000000000000000" pitchFamily="2" charset="2"/>
              <a:buChar char=""/>
            </a:pPr>
            <a:r>
              <a:rPr lang="ar-SA" sz="2200" b="1" dirty="0" smtClean="0">
                <a:effectLst/>
                <a:latin typeface="Calibri" panose="020F0502020204030204" pitchFamily="34" charset="0"/>
                <a:ea typeface="Calibri" panose="020F0502020204030204" pitchFamily="34" charset="0"/>
                <a:cs typeface="Simplified Arabic" panose="02020603050405020304" pitchFamily="18" charset="-78"/>
              </a:rPr>
              <a:t>يجب أن تكون احالة الرسالة طوعا وأن تحذف فورا بعد الاحالة إلى البريد الالكتروني؛ </a:t>
            </a:r>
            <a:endParaRPr lang="fr-FR" sz="2200" b="1"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15000"/>
              </a:lnSpc>
              <a:spcAft>
                <a:spcPts val="800"/>
              </a:spcAft>
              <a:buFont typeface="Wingdings" panose="05000000000000000000" pitchFamily="2" charset="2"/>
              <a:buChar char=""/>
            </a:pPr>
            <a:r>
              <a:rPr lang="ar-SA" sz="2200" b="1" dirty="0" smtClean="0">
                <a:effectLst/>
                <a:latin typeface="Calibri" panose="020F0502020204030204" pitchFamily="34" charset="0"/>
                <a:ea typeface="Calibri" panose="020F0502020204030204" pitchFamily="34" charset="0"/>
                <a:cs typeface="Simplified Arabic" panose="02020603050405020304" pitchFamily="18" charset="-78"/>
              </a:rPr>
              <a:t>يجب تعقب الرسائل وتحليل نتائجها كما هو الحال لأي حملة تسويقية، فهذا التعقب والتحليل سوف</a:t>
            </a:r>
            <a:r>
              <a:rPr lang="ar-DZ" sz="2200" b="1" dirty="0" smtClean="0">
                <a:effectLst/>
                <a:latin typeface="Calibri" panose="020F0502020204030204" pitchFamily="34" charset="0"/>
                <a:ea typeface="Calibri" panose="020F0502020204030204" pitchFamily="34" charset="0"/>
                <a:cs typeface="Simplified Arabic" panose="02020603050405020304" pitchFamily="18" charset="-78"/>
              </a:rPr>
              <a:t> </a:t>
            </a:r>
            <a:r>
              <a:rPr lang="ar-SA" sz="2200" b="1" dirty="0" smtClean="0">
                <a:effectLst/>
                <a:latin typeface="Calibri" panose="020F0502020204030204" pitchFamily="34" charset="0"/>
                <a:ea typeface="Calibri" panose="020F0502020204030204" pitchFamily="34" charset="0"/>
                <a:cs typeface="Simplified Arabic" panose="02020603050405020304" pitchFamily="18" charset="-78"/>
              </a:rPr>
              <a:t>يمكن العاملين في التسويق الفيروسي من تقييم الأداء</a:t>
            </a:r>
            <a:r>
              <a:rPr lang="ar-DZ" sz="2200" b="1" dirty="0" smtClean="0">
                <a:effectLst/>
                <a:latin typeface="Calibri" panose="020F0502020204030204" pitchFamily="34" charset="0"/>
                <a:ea typeface="Calibri" panose="020F0502020204030204" pitchFamily="34" charset="0"/>
                <a:cs typeface="Simplified Arabic" panose="02020603050405020304" pitchFamily="18" charset="-78"/>
              </a:rPr>
              <a:t>.</a:t>
            </a:r>
            <a:endParaRPr lang="ar-SA" sz="2200" b="1" dirty="0" smtClean="0">
              <a:effectLst/>
              <a:latin typeface="Calibri" panose="020F0502020204030204" pitchFamily="34" charset="0"/>
              <a:ea typeface="Calibri" panose="020F0502020204030204" pitchFamily="34" charset="0"/>
              <a:cs typeface="Simplified Arabic" panose="02020603050405020304" pitchFamily="18" charset="-78"/>
            </a:endParaRPr>
          </a:p>
        </p:txBody>
      </p:sp>
    </p:spTree>
    <p:extLst>
      <p:ext uri="{BB962C8B-B14F-4D97-AF65-F5344CB8AC3E}">
        <p14:creationId xmlns:p14="http://schemas.microsoft.com/office/powerpoint/2010/main" val="22537667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gner un rectangle avec un coin diagonal 1"/>
          <p:cNvSpPr/>
          <p:nvPr/>
        </p:nvSpPr>
        <p:spPr>
          <a:xfrm>
            <a:off x="2151529" y="174811"/>
            <a:ext cx="6804211" cy="833717"/>
          </a:xfrm>
          <a:prstGeom prst="snip2Diag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ar-DZ" sz="2400" b="1" smtClean="0">
                <a:latin typeface="Simplified Arabic" panose="02020603050405020304" pitchFamily="18" charset="-78"/>
                <a:cs typeface="Simplified Arabic" panose="02020603050405020304" pitchFamily="18" charset="-78"/>
              </a:rPr>
              <a:t>المطلب الرابع: العلاقة بين التسويق الشبكي والتسويق الفيروسي</a:t>
            </a:r>
          </a:p>
        </p:txBody>
      </p:sp>
      <p:sp>
        <p:nvSpPr>
          <p:cNvPr id="3" name="Ellipse 2"/>
          <p:cNvSpPr/>
          <p:nvPr/>
        </p:nvSpPr>
        <p:spPr>
          <a:xfrm>
            <a:off x="5338483" y="1344705"/>
            <a:ext cx="4289612" cy="2272553"/>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rtl="1"/>
            <a:r>
              <a:rPr lang="ar-DZ" sz="2000" b="1" smtClean="0">
                <a:latin typeface="Simplified Arabic" panose="02020603050405020304" pitchFamily="18" charset="-78"/>
                <a:cs typeface="Simplified Arabic" panose="02020603050405020304" pitchFamily="18" charset="-78"/>
              </a:rPr>
              <a:t>الهدف المشترك: كلا النوعين يهدفان إلى تعزيز الترويج للمنتجات أو الخدمات بطريقة غير تقليدية</a:t>
            </a:r>
            <a:endParaRPr lang="fr-FR" sz="2000" b="1">
              <a:latin typeface="Simplified Arabic" panose="02020603050405020304" pitchFamily="18" charset="-78"/>
              <a:cs typeface="Simplified Arabic" panose="02020603050405020304" pitchFamily="18" charset="-78"/>
            </a:endParaRPr>
          </a:p>
        </p:txBody>
      </p:sp>
      <p:sp>
        <p:nvSpPr>
          <p:cNvPr id="4" name="Ellipse 3"/>
          <p:cNvSpPr/>
          <p:nvPr/>
        </p:nvSpPr>
        <p:spPr>
          <a:xfrm>
            <a:off x="488577" y="1344705"/>
            <a:ext cx="4406152" cy="2272553"/>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rtl="1"/>
            <a:r>
              <a:rPr lang="ar-DZ" sz="2000" b="1" dirty="0" smtClean="0">
                <a:latin typeface="Simplified Arabic" panose="02020603050405020304" pitchFamily="18" charset="-78"/>
                <a:cs typeface="Simplified Arabic" panose="02020603050405020304" pitchFamily="18" charset="-78"/>
              </a:rPr>
              <a:t>التفاعل البشري كعنصر أساسي: في التسويق الشبكي، يعتمد الترويج على بناء شبكة من العلاقات الشخصية والثقة بين الموزعين والعملاء. أما التسويق الفيروسي، فيرتكز على التفاعل الرقمي</a:t>
            </a:r>
            <a:endParaRPr lang="fr-FR" sz="2000" b="1" dirty="0">
              <a:latin typeface="Simplified Arabic" panose="02020603050405020304" pitchFamily="18" charset="-78"/>
              <a:cs typeface="Simplified Arabic" panose="02020603050405020304" pitchFamily="18" charset="-78"/>
            </a:endParaRPr>
          </a:p>
        </p:txBody>
      </p:sp>
      <p:sp>
        <p:nvSpPr>
          <p:cNvPr id="5" name="Ellipse 4"/>
          <p:cNvSpPr/>
          <p:nvPr/>
        </p:nvSpPr>
        <p:spPr>
          <a:xfrm>
            <a:off x="5150225" y="3953436"/>
            <a:ext cx="4603376" cy="2411506"/>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rtl="1"/>
            <a:r>
              <a:rPr lang="ar-DZ" sz="2000" b="1" dirty="0" smtClean="0">
                <a:latin typeface="Simplified Arabic" panose="02020603050405020304" pitchFamily="18" charset="-78"/>
                <a:cs typeface="Simplified Arabic" panose="02020603050405020304" pitchFamily="18" charset="-78"/>
              </a:rPr>
              <a:t>التكامل في التطبيق: التسويق الفيروسي يمكن أن يكون أداة فعالة لدعم التسويق الشبكي، حيث يمكن للأفراد في الشبكة استخدام المحتوى الفيروسي لنشر الرسالة التسويقية بسرعة إلى جمهور أوسع. بالمقابل، التسويق الشبكي يمكن أن يعزز الولاء والتواصل المستمر </a:t>
            </a:r>
            <a:endParaRPr lang="fr-FR" sz="2000" b="1" dirty="0">
              <a:latin typeface="Simplified Arabic" panose="02020603050405020304" pitchFamily="18" charset="-78"/>
              <a:cs typeface="Simplified Arabic" panose="02020603050405020304" pitchFamily="18" charset="-78"/>
            </a:endParaRPr>
          </a:p>
        </p:txBody>
      </p:sp>
      <p:sp>
        <p:nvSpPr>
          <p:cNvPr id="6" name="Ellipse 5"/>
          <p:cNvSpPr/>
          <p:nvPr/>
        </p:nvSpPr>
        <p:spPr>
          <a:xfrm>
            <a:off x="201707" y="4092387"/>
            <a:ext cx="4294094" cy="2402542"/>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rtl="1"/>
            <a:r>
              <a:rPr lang="ar-DZ" sz="2000" b="1" smtClean="0">
                <a:latin typeface="Simplified Arabic" panose="02020603050405020304" pitchFamily="18" charset="-78"/>
                <a:cs typeface="Simplified Arabic" panose="02020603050405020304" pitchFamily="18" charset="-78"/>
              </a:rPr>
              <a:t>القوة في التأثير التراكمي: التسويق الشبكي ينمو تدريجياً بفضل التوسع في الشبكة، بينما التسويق الفيروسي يعتمد على الانتشار السريع</a:t>
            </a:r>
            <a:endParaRPr lang="fr-FR" sz="2000" b="1">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2814374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733400" y="232192"/>
            <a:ext cx="1609736" cy="646331"/>
          </a:xfrm>
          <a:prstGeom prst="rect">
            <a:avLst/>
          </a:prstGeom>
        </p:spPr>
        <p:txBody>
          <a:bodyPr wrap="none">
            <a:spAutoFit/>
          </a:bodyPr>
          <a:lstStyle/>
          <a:p>
            <a:r>
              <a:rPr lang="ar-DZ" sz="3600" b="1" dirty="0" smtClean="0">
                <a:ln w="0"/>
                <a:solidFill>
                  <a:schemeClr val="accent1">
                    <a:lumMod val="75000"/>
                  </a:schemeClr>
                </a:solidFill>
                <a:effectLst>
                  <a:reflection blurRad="6350" stA="53000" endA="300" endPos="35500" dir="5400000" sy="-90000" algn="bl" rotWithShape="0"/>
                </a:effectLst>
                <a:ea typeface="Calibri" panose="020F0502020204030204" pitchFamily="34" charset="0"/>
                <a:cs typeface="Simplified Arabic" panose="02020603050405020304" pitchFamily="18" charset="-78"/>
              </a:rPr>
              <a:t>خاتمـــــــــــة</a:t>
            </a:r>
            <a:endParaRPr lang="fr-FR" sz="3600" b="1" dirty="0">
              <a:ln w="0"/>
              <a:solidFill>
                <a:schemeClr val="accent1">
                  <a:lumMod val="75000"/>
                </a:schemeClr>
              </a:solidFill>
              <a:effectLst>
                <a:reflection blurRad="6350" stA="53000" endA="300" endPos="35500" dir="5400000" sy="-90000" algn="bl" rotWithShape="0"/>
              </a:effectLst>
            </a:endParaRPr>
          </a:p>
        </p:txBody>
      </p:sp>
      <p:sp>
        <p:nvSpPr>
          <p:cNvPr id="3" name="Rectangle 2"/>
          <p:cNvSpPr/>
          <p:nvPr/>
        </p:nvSpPr>
        <p:spPr>
          <a:xfrm>
            <a:off x="672354" y="1516969"/>
            <a:ext cx="8538882" cy="4065537"/>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rtl="1">
              <a:lnSpc>
                <a:spcPct val="115000"/>
              </a:lnSpc>
              <a:spcAft>
                <a:spcPts val="800"/>
              </a:spcAft>
            </a:pPr>
            <a:r>
              <a:rPr lang="ar-SA" sz="2000" b="1" dirty="0" smtClean="0">
                <a:effectLst/>
                <a:latin typeface="Calibri" panose="020F0502020204030204" pitchFamily="34" charset="0"/>
                <a:ea typeface="Calibri" panose="020F0502020204030204" pitchFamily="34" charset="0"/>
                <a:cs typeface="Simplified Arabic" panose="02020603050405020304" pitchFamily="18" charset="-78"/>
              </a:rPr>
              <a:t>التسويق الشبكي والتسويق الفيروسي يعدّان من أبرز استراتيجيات الترويج الحديثة التي أثبتت فاعليتها في عالم الأعمال، خاصة في ظل التطور التكنولوجي المتسارع. يعتمد التسويق الشبكي على بناء شبكة قوية من العملاء والموزعين الذين يعملون معاً لتوسيع دائرة المستخدمين، وهو نظام يرتكز على الثقة والعلاقات الشخصية، مما يخلق استدامة في النمو وزيادة الإيرادات. بينما يقوم التسويق الفيروسي على فكرة الانتشار السريع للرسائل أو المنتجات عبر وسائل التواصل الاجتماعي والمنصات الرقمية، حيث يعتمد على التأثير الكبير للجمهور في مشاركة المحتوى وجذب المزيد من العملاء دون تكاليف إعلانية باهظة</a:t>
            </a:r>
            <a:r>
              <a:rPr lang="fr-FR" sz="2000" b="1" dirty="0" smtClean="0">
                <a:effectLst/>
                <a:latin typeface="Simplified Arabic" panose="02020603050405020304" pitchFamily="18" charset="-78"/>
                <a:ea typeface="Calibri" panose="020F0502020204030204" pitchFamily="34" charset="0"/>
                <a:cs typeface="Arial" panose="020B0604020202020204" pitchFamily="34" charset="0"/>
              </a:rPr>
              <a:t>.</a:t>
            </a:r>
            <a:endParaRPr lang="ar-DZ" sz="2000" b="1" dirty="0" smtClean="0">
              <a:effectLst/>
              <a:latin typeface="Simplified Arabic" panose="02020603050405020304" pitchFamily="18" charset="-78"/>
              <a:ea typeface="Calibri" panose="020F0502020204030204" pitchFamily="34" charset="0"/>
              <a:cs typeface="Arial" panose="020B0604020202020204" pitchFamily="34" charset="0"/>
            </a:endParaRPr>
          </a:p>
          <a:p>
            <a:pPr algn="just" rtl="1">
              <a:lnSpc>
                <a:spcPct val="115000"/>
              </a:lnSpc>
              <a:spcAft>
                <a:spcPts val="800"/>
              </a:spcAft>
            </a:pPr>
            <a:r>
              <a:rPr lang="ar-DZ" sz="2000" b="1" dirty="0" smtClean="0">
                <a:latin typeface="Simplified Arabic" panose="02020603050405020304" pitchFamily="18" charset="-78"/>
                <a:ea typeface="Calibri" panose="020F0502020204030204" pitchFamily="34" charset="0"/>
                <a:cs typeface="Arial" panose="020B0604020202020204" pitchFamily="34" charset="0"/>
              </a:rPr>
              <a:t>ويمكن القول إن التسويق الشبكي والتسويق الفيروسي يشكلان حجر الزاوية في عصر الترويج الرقمي، إذا ما تم استخدامهما بحكمة واحترافية. النجاح في تطبيقهما يتطلب مزيجاً من الإبداع، والالتزام بالمصداقية، وفهم احتياجات الجمهور المستهدف، لضمان بناء علاقات طويلة الأمد وتحقيق نمو مستدام للشركات والعلامات التجارية.</a:t>
            </a:r>
            <a:endParaRPr lang="fr-FR" sz="1600"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5238034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83777" y="354063"/>
            <a:ext cx="6096000" cy="6196505"/>
          </a:xfrm>
          <a:prstGeom prst="rect">
            <a:avLst/>
          </a:prstGeom>
        </p:spPr>
        <p:txBody>
          <a:bodyPr>
            <a:spAutoFit/>
          </a:bodyPr>
          <a:lstStyle/>
          <a:p>
            <a:pPr algn="r" rtl="1">
              <a:lnSpc>
                <a:spcPct val="150000"/>
              </a:lnSpc>
              <a:spcAft>
                <a:spcPts val="800"/>
              </a:spcAft>
            </a:pPr>
            <a:r>
              <a:rPr lang="ar-DZ" sz="2400" b="1" dirty="0" smtClean="0">
                <a:effectLst/>
                <a:latin typeface="Simplified Arabic" panose="02020603050405020304" pitchFamily="18" charset="-78"/>
                <a:ea typeface="Calibri" panose="020F0502020204030204" pitchFamily="34" charset="0"/>
                <a:cs typeface="Simplified Arabic" panose="02020603050405020304" pitchFamily="18" charset="-78"/>
              </a:rPr>
              <a:t>مقدمــــــــــــة</a:t>
            </a:r>
            <a:endParaRPr lang="fr-FR" sz="2400" b="1" dirty="0" smtClean="0">
              <a:effectLst/>
              <a:latin typeface="Simplified Arabic" panose="02020603050405020304" pitchFamily="18" charset="-78"/>
              <a:ea typeface="Calibri" panose="020F0502020204030204" pitchFamily="34" charset="0"/>
              <a:cs typeface="Simplified Arabic" panose="02020603050405020304" pitchFamily="18" charset="-78"/>
            </a:endParaRPr>
          </a:p>
          <a:p>
            <a:pPr algn="just" rtl="1">
              <a:lnSpc>
                <a:spcPct val="115000"/>
              </a:lnSpc>
              <a:spcAft>
                <a:spcPts val="800"/>
              </a:spcAft>
            </a:pPr>
            <a:r>
              <a:rPr lang="ar-DZ" sz="2400" b="1" dirty="0" smtClean="0">
                <a:effectLst/>
                <a:latin typeface="Simplified Arabic" panose="02020603050405020304" pitchFamily="18" charset="-78"/>
                <a:ea typeface="Calibri" panose="020F0502020204030204" pitchFamily="34" charset="0"/>
                <a:cs typeface="Simplified Arabic" panose="02020603050405020304" pitchFamily="18" charset="-78"/>
              </a:rPr>
              <a:t>المبحث الأول: الإطار </a:t>
            </a:r>
            <a:r>
              <a:rPr lang="ar-DZ" sz="2400" b="1" dirty="0" err="1" smtClean="0">
                <a:effectLst/>
                <a:latin typeface="Simplified Arabic" panose="02020603050405020304" pitchFamily="18" charset="-78"/>
                <a:ea typeface="Calibri" panose="020F0502020204030204" pitchFamily="34" charset="0"/>
                <a:cs typeface="Simplified Arabic" panose="02020603050405020304" pitchFamily="18" charset="-78"/>
              </a:rPr>
              <a:t>المفاهيمي</a:t>
            </a:r>
            <a:r>
              <a:rPr lang="ar-DZ" sz="2400" b="1" dirty="0" smtClean="0">
                <a:effectLst/>
                <a:latin typeface="Simplified Arabic" panose="02020603050405020304" pitchFamily="18" charset="-78"/>
                <a:ea typeface="Calibri" panose="020F0502020204030204" pitchFamily="34" charset="0"/>
                <a:cs typeface="Simplified Arabic" panose="02020603050405020304" pitchFamily="18" charset="-78"/>
              </a:rPr>
              <a:t> للتسويق الشبكي</a:t>
            </a:r>
            <a:endParaRPr lang="fr-FR" sz="2400" b="1" dirty="0" smtClean="0">
              <a:effectLst/>
              <a:latin typeface="Simplified Arabic" panose="02020603050405020304" pitchFamily="18" charset="-78"/>
              <a:ea typeface="Calibri" panose="020F0502020204030204" pitchFamily="34" charset="0"/>
              <a:cs typeface="Simplified Arabic" panose="02020603050405020304" pitchFamily="18" charset="-78"/>
            </a:endParaRPr>
          </a:p>
          <a:p>
            <a:pPr algn="just" rtl="1">
              <a:lnSpc>
                <a:spcPct val="115000"/>
              </a:lnSpc>
              <a:spcAft>
                <a:spcPts val="800"/>
              </a:spcAft>
            </a:pPr>
            <a:r>
              <a:rPr lang="ar-DZ" sz="2400" b="1" dirty="0" smtClean="0">
                <a:effectLst/>
                <a:latin typeface="Simplified Arabic" panose="02020603050405020304" pitchFamily="18" charset="-78"/>
                <a:ea typeface="Calibri" panose="020F0502020204030204" pitchFamily="34" charset="0"/>
                <a:cs typeface="Simplified Arabic" panose="02020603050405020304" pitchFamily="18" charset="-78"/>
              </a:rPr>
              <a:t>المطلب الأول: نشأة ومفهوم التسويق الشبكي </a:t>
            </a:r>
            <a:endParaRPr lang="fr-FR" sz="2400" b="1" dirty="0" smtClean="0">
              <a:effectLst/>
              <a:latin typeface="Simplified Arabic" panose="02020603050405020304" pitchFamily="18" charset="-78"/>
              <a:ea typeface="Calibri" panose="020F0502020204030204" pitchFamily="34" charset="0"/>
              <a:cs typeface="Simplified Arabic" panose="02020603050405020304" pitchFamily="18" charset="-78"/>
            </a:endParaRPr>
          </a:p>
          <a:p>
            <a:pPr algn="just" rtl="1">
              <a:lnSpc>
                <a:spcPct val="115000"/>
              </a:lnSpc>
              <a:spcAft>
                <a:spcPts val="800"/>
              </a:spcAft>
            </a:pPr>
            <a:r>
              <a:rPr lang="ar-DZ" sz="2400" b="1" dirty="0" smtClean="0">
                <a:effectLst/>
                <a:latin typeface="Simplified Arabic" panose="02020603050405020304" pitchFamily="18" charset="-78"/>
                <a:ea typeface="Calibri" panose="020F0502020204030204" pitchFamily="34" charset="0"/>
                <a:cs typeface="Simplified Arabic" panose="02020603050405020304" pitchFamily="18" charset="-78"/>
              </a:rPr>
              <a:t>المطلب الثاني: أهداف وأبعاد التسويق الشبكي</a:t>
            </a:r>
            <a:endParaRPr lang="fr-FR" sz="2400" b="1" dirty="0" smtClean="0">
              <a:effectLst/>
              <a:latin typeface="Simplified Arabic" panose="02020603050405020304" pitchFamily="18" charset="-78"/>
              <a:ea typeface="Calibri" panose="020F0502020204030204" pitchFamily="34" charset="0"/>
              <a:cs typeface="Simplified Arabic" panose="02020603050405020304" pitchFamily="18" charset="-78"/>
            </a:endParaRPr>
          </a:p>
          <a:p>
            <a:pPr algn="just" rtl="1">
              <a:lnSpc>
                <a:spcPct val="115000"/>
              </a:lnSpc>
              <a:spcAft>
                <a:spcPts val="800"/>
              </a:spcAft>
            </a:pPr>
            <a:r>
              <a:rPr lang="ar-DZ" sz="2400" b="1" dirty="0" smtClean="0">
                <a:effectLst/>
                <a:latin typeface="Simplified Arabic" panose="02020603050405020304" pitchFamily="18" charset="-78"/>
                <a:ea typeface="Calibri" panose="020F0502020204030204" pitchFamily="34" charset="0"/>
                <a:cs typeface="Simplified Arabic" panose="02020603050405020304" pitchFamily="18" charset="-78"/>
              </a:rPr>
              <a:t>المطلب الثالث: فوائد وتحديات التسويق الشبكي</a:t>
            </a:r>
            <a:endParaRPr lang="fr-FR" sz="2400" b="1" dirty="0" smtClean="0">
              <a:effectLst/>
              <a:latin typeface="Simplified Arabic" panose="02020603050405020304" pitchFamily="18" charset="-78"/>
              <a:ea typeface="Calibri" panose="020F0502020204030204" pitchFamily="34" charset="0"/>
              <a:cs typeface="Simplified Arabic" panose="02020603050405020304" pitchFamily="18" charset="-78"/>
            </a:endParaRPr>
          </a:p>
          <a:p>
            <a:pPr algn="just" rtl="1">
              <a:lnSpc>
                <a:spcPct val="115000"/>
              </a:lnSpc>
              <a:spcAft>
                <a:spcPts val="800"/>
              </a:spcAft>
            </a:pPr>
            <a:r>
              <a:rPr lang="ar-DZ" sz="2400" b="1" dirty="0" smtClean="0">
                <a:effectLst/>
                <a:latin typeface="Simplified Arabic" panose="02020603050405020304" pitchFamily="18" charset="-78"/>
                <a:ea typeface="Calibri" panose="020F0502020204030204" pitchFamily="34" charset="0"/>
                <a:cs typeface="Simplified Arabic" panose="02020603050405020304" pitchFamily="18" charset="-78"/>
              </a:rPr>
              <a:t>المبحث الثاني: الإطار </a:t>
            </a:r>
            <a:r>
              <a:rPr lang="ar-DZ" sz="2400" b="1" dirty="0" err="1" smtClean="0">
                <a:effectLst/>
                <a:latin typeface="Simplified Arabic" panose="02020603050405020304" pitchFamily="18" charset="-78"/>
                <a:ea typeface="Calibri" panose="020F0502020204030204" pitchFamily="34" charset="0"/>
                <a:cs typeface="Simplified Arabic" panose="02020603050405020304" pitchFamily="18" charset="-78"/>
              </a:rPr>
              <a:t>المفاهيمي</a:t>
            </a:r>
            <a:r>
              <a:rPr lang="ar-DZ" sz="2400" b="1" dirty="0" smtClean="0">
                <a:effectLst/>
                <a:latin typeface="Simplified Arabic" panose="02020603050405020304" pitchFamily="18" charset="-78"/>
                <a:ea typeface="Calibri" panose="020F0502020204030204" pitchFamily="34" charset="0"/>
                <a:cs typeface="Simplified Arabic" panose="02020603050405020304" pitchFamily="18" charset="-78"/>
              </a:rPr>
              <a:t> للتسويق الفيروسي</a:t>
            </a:r>
            <a:endParaRPr lang="fr-FR" sz="2400" b="1" dirty="0" smtClean="0">
              <a:effectLst/>
              <a:latin typeface="Simplified Arabic" panose="02020603050405020304" pitchFamily="18" charset="-78"/>
              <a:ea typeface="Calibri" panose="020F0502020204030204" pitchFamily="34" charset="0"/>
              <a:cs typeface="Simplified Arabic" panose="02020603050405020304" pitchFamily="18" charset="-78"/>
            </a:endParaRPr>
          </a:p>
          <a:p>
            <a:pPr algn="just" rtl="1">
              <a:lnSpc>
                <a:spcPct val="115000"/>
              </a:lnSpc>
              <a:spcAft>
                <a:spcPts val="800"/>
              </a:spcAft>
            </a:pPr>
            <a:r>
              <a:rPr lang="ar-DZ" sz="2400" b="1" dirty="0" smtClean="0">
                <a:effectLst/>
                <a:latin typeface="Simplified Arabic" panose="02020603050405020304" pitchFamily="18" charset="-78"/>
                <a:ea typeface="Calibri" panose="020F0502020204030204" pitchFamily="34" charset="0"/>
                <a:cs typeface="Simplified Arabic" panose="02020603050405020304" pitchFamily="18" charset="-78"/>
              </a:rPr>
              <a:t>المطلب الأول: نشأة ومفهوم التسويق الفيروسي</a:t>
            </a:r>
            <a:endParaRPr lang="fr-FR" sz="2400" b="1" dirty="0" smtClean="0">
              <a:effectLst/>
              <a:latin typeface="Simplified Arabic" panose="02020603050405020304" pitchFamily="18" charset="-78"/>
              <a:ea typeface="Calibri" panose="020F0502020204030204" pitchFamily="34" charset="0"/>
              <a:cs typeface="Simplified Arabic" panose="02020603050405020304" pitchFamily="18" charset="-78"/>
            </a:endParaRPr>
          </a:p>
          <a:p>
            <a:pPr algn="r" rtl="1">
              <a:lnSpc>
                <a:spcPct val="107000"/>
              </a:lnSpc>
              <a:spcAft>
                <a:spcPts val="800"/>
              </a:spcAft>
            </a:pPr>
            <a:r>
              <a:rPr lang="ar-DZ" sz="2400" b="1" dirty="0" smtClean="0">
                <a:effectLst/>
                <a:latin typeface="Simplified Arabic" panose="02020603050405020304" pitchFamily="18" charset="-78"/>
                <a:ea typeface="Calibri" panose="020F0502020204030204" pitchFamily="34" charset="0"/>
                <a:cs typeface="Simplified Arabic" panose="02020603050405020304" pitchFamily="18" charset="-78"/>
              </a:rPr>
              <a:t>المطلب الثاني: أنواع وأسس التسويق الفيروسي</a:t>
            </a:r>
            <a:endParaRPr lang="fr-FR" sz="2400" b="1" dirty="0" smtClean="0">
              <a:effectLst/>
              <a:latin typeface="Simplified Arabic" panose="02020603050405020304" pitchFamily="18" charset="-78"/>
              <a:ea typeface="Calibri" panose="020F0502020204030204" pitchFamily="34" charset="0"/>
              <a:cs typeface="Simplified Arabic" panose="02020603050405020304" pitchFamily="18" charset="-78"/>
            </a:endParaRPr>
          </a:p>
          <a:p>
            <a:pPr algn="r" rtl="1">
              <a:lnSpc>
                <a:spcPct val="107000"/>
              </a:lnSpc>
              <a:spcAft>
                <a:spcPts val="800"/>
              </a:spcAft>
            </a:pPr>
            <a:r>
              <a:rPr lang="ar-DZ" sz="2400" b="1" dirty="0" smtClean="0">
                <a:effectLst/>
                <a:latin typeface="Simplified Arabic" panose="02020603050405020304" pitchFamily="18" charset="-78"/>
                <a:ea typeface="Calibri" panose="020F0502020204030204" pitchFamily="34" charset="0"/>
                <a:cs typeface="Simplified Arabic" panose="02020603050405020304" pitchFamily="18" charset="-78"/>
              </a:rPr>
              <a:t>المطلب الثالث: مشاكل التسويق الفيروسي وطرق معالجتها</a:t>
            </a:r>
            <a:endParaRPr lang="fr-FR" sz="2400" b="1" dirty="0" smtClean="0">
              <a:effectLst/>
              <a:latin typeface="Simplified Arabic" panose="02020603050405020304" pitchFamily="18" charset="-78"/>
              <a:ea typeface="Calibri" panose="020F0502020204030204" pitchFamily="34" charset="0"/>
              <a:cs typeface="Simplified Arabic" panose="02020603050405020304" pitchFamily="18" charset="-78"/>
            </a:endParaRPr>
          </a:p>
          <a:p>
            <a:pPr algn="r" rtl="1">
              <a:lnSpc>
                <a:spcPct val="107000"/>
              </a:lnSpc>
              <a:spcAft>
                <a:spcPts val="800"/>
              </a:spcAft>
            </a:pPr>
            <a:r>
              <a:rPr lang="ar-DZ" sz="2400" b="1" dirty="0" smtClean="0">
                <a:effectLst/>
                <a:latin typeface="Simplified Arabic" panose="02020603050405020304" pitchFamily="18" charset="-78"/>
                <a:ea typeface="Calibri" panose="020F0502020204030204" pitchFamily="34" charset="0"/>
                <a:cs typeface="Simplified Arabic" panose="02020603050405020304" pitchFamily="18" charset="-78"/>
              </a:rPr>
              <a:t>المطلب الرابع: العلاقة بين التسويق الشبكي والتسويق الفيروسي</a:t>
            </a:r>
            <a:endParaRPr lang="fr-FR" sz="2400" b="1" dirty="0" smtClean="0">
              <a:effectLst/>
              <a:latin typeface="Simplified Arabic" panose="02020603050405020304" pitchFamily="18" charset="-78"/>
              <a:ea typeface="Calibri" panose="020F0502020204030204" pitchFamily="34" charset="0"/>
              <a:cs typeface="Simplified Arabic" panose="02020603050405020304" pitchFamily="18" charset="-78"/>
            </a:endParaRPr>
          </a:p>
          <a:p>
            <a:pPr algn="r" rtl="1">
              <a:lnSpc>
                <a:spcPct val="107000"/>
              </a:lnSpc>
              <a:spcAft>
                <a:spcPts val="800"/>
              </a:spcAft>
            </a:pPr>
            <a:r>
              <a:rPr lang="ar-DZ" sz="2400" b="1" dirty="0" smtClean="0">
                <a:effectLst/>
                <a:latin typeface="Simplified Arabic" panose="02020603050405020304" pitchFamily="18" charset="-78"/>
                <a:ea typeface="Calibri" panose="020F0502020204030204" pitchFamily="34" charset="0"/>
                <a:cs typeface="Simplified Arabic" panose="02020603050405020304" pitchFamily="18" charset="-78"/>
              </a:rPr>
              <a:t>خاتمة</a:t>
            </a:r>
            <a:endParaRPr lang="fr-FR" sz="2400" b="1" dirty="0">
              <a:effectLst/>
              <a:latin typeface="Simplified Arabic" panose="02020603050405020304" pitchFamily="18" charset="-78"/>
              <a:ea typeface="Calibri" panose="020F0502020204030204" pitchFamily="34" charset="0"/>
              <a:cs typeface="Simplified Arabic" panose="02020603050405020304" pitchFamily="18" charset="-78"/>
            </a:endParaRPr>
          </a:p>
        </p:txBody>
      </p:sp>
      <p:sp>
        <p:nvSpPr>
          <p:cNvPr id="5" name="Organigramme : Bande perforée 4"/>
          <p:cNvSpPr/>
          <p:nvPr/>
        </p:nvSpPr>
        <p:spPr>
          <a:xfrm>
            <a:off x="7221071" y="2608729"/>
            <a:ext cx="2138081" cy="804672"/>
          </a:xfrm>
          <a:prstGeom prst="flowChartPunchedTape">
            <a:avLst/>
          </a:prstGeom>
          <a:ln>
            <a:noFill/>
          </a:ln>
          <a:effectLst>
            <a:outerShdw blurRad="44450" dist="27940" dir="5400000" algn="ctr">
              <a:srgbClr val="000000">
                <a:alpha val="32000"/>
              </a:srgbClr>
            </a:outerShdw>
          </a:effectLst>
          <a:scene3d>
            <a:camera prst="orthographicFront">
              <a:rot lat="0" lon="0" rev="0"/>
            </a:camera>
            <a:lightRig rig="balanced" dir="tl">
              <a:rot lat="0" lon="0" rev="8700000"/>
            </a:lightRig>
          </a:scene3d>
          <a:sp3d>
            <a:bevelT w="190500" h="38100"/>
          </a:sp3d>
        </p:spPr>
        <p:style>
          <a:lnRef idx="0">
            <a:schemeClr val="accent1"/>
          </a:lnRef>
          <a:fillRef idx="3">
            <a:schemeClr val="accent1"/>
          </a:fillRef>
          <a:effectRef idx="3">
            <a:schemeClr val="accent1"/>
          </a:effectRef>
          <a:fontRef idx="minor">
            <a:schemeClr val="lt1"/>
          </a:fontRef>
        </p:style>
        <p:txBody>
          <a:bodyPr rtlCol="0" anchor="ctr"/>
          <a:lstStyle/>
          <a:p>
            <a:pPr algn="ctr"/>
            <a:r>
              <a:rPr lang="ar-DZ" sz="2800" b="1" dirty="0" smtClean="0">
                <a:latin typeface="Simplified Arabic" panose="02020603050405020304" pitchFamily="18" charset="-78"/>
                <a:cs typeface="Simplified Arabic" panose="02020603050405020304" pitchFamily="18" charset="-78"/>
              </a:rPr>
              <a:t>خطـــــة البحث</a:t>
            </a:r>
            <a:endParaRPr lang="fr-FR" sz="2800" b="1"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11044582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25050" y="212064"/>
            <a:ext cx="2198038" cy="685124"/>
          </a:xfrm>
          <a:prstGeom prst="rect">
            <a:avLst/>
          </a:prstGeom>
        </p:spPr>
        <p:txBody>
          <a:bodyPr wrap="none">
            <a:spAutoFit/>
          </a:bodyPr>
          <a:lstStyle/>
          <a:p>
            <a:pPr algn="r" rtl="1">
              <a:lnSpc>
                <a:spcPct val="107000"/>
              </a:lnSpc>
              <a:spcAft>
                <a:spcPts val="800"/>
              </a:spcAft>
            </a:pPr>
            <a:r>
              <a:rPr lang="ar-DZ" sz="3600" b="1" spc="50" dirty="0" smtClean="0">
                <a:ln w="9525" cmpd="sng">
                  <a:solidFill>
                    <a:schemeClr val="accent1"/>
                  </a:solidFill>
                  <a:prstDash val="solid"/>
                </a:ln>
                <a:solidFill>
                  <a:srgbClr val="70AD47">
                    <a:tint val="1000"/>
                  </a:srgbClr>
                </a:solidFill>
                <a:effectLst>
                  <a:glow rad="38100">
                    <a:schemeClr val="accent1">
                      <a:alpha val="40000"/>
                    </a:schemeClr>
                  </a:glow>
                </a:effectLst>
                <a:latin typeface="Calibri" panose="020F0502020204030204" pitchFamily="34" charset="0"/>
                <a:ea typeface="Calibri" panose="020F0502020204030204" pitchFamily="34" charset="0"/>
                <a:cs typeface="Simplified Arabic" panose="02020603050405020304" pitchFamily="18" charset="-78"/>
              </a:rPr>
              <a:t>مقدمـــــــــــــــــــة</a:t>
            </a:r>
            <a:endParaRPr lang="fr-FR" sz="2400" b="1" spc="50" dirty="0">
              <a:ln w="9525" cmpd="sng">
                <a:solidFill>
                  <a:schemeClr val="accent1"/>
                </a:solidFill>
                <a:prstDash val="solid"/>
              </a:ln>
              <a:solidFill>
                <a:srgbClr val="70AD47">
                  <a:tint val="1000"/>
                </a:srgbClr>
              </a:solidFill>
              <a:effectLst>
                <a:glow rad="38100">
                  <a:schemeClr val="accent1">
                    <a:alpha val="40000"/>
                  </a:schemeClr>
                </a:glow>
              </a:effectLst>
              <a:latin typeface="Calibri" panose="020F0502020204030204" pitchFamily="34" charset="0"/>
              <a:ea typeface="Calibri" panose="020F0502020204030204" pitchFamily="34" charset="0"/>
              <a:cs typeface="Arial" panose="020B0604020202020204" pitchFamily="34" charset="0"/>
            </a:endParaRPr>
          </a:p>
        </p:txBody>
      </p:sp>
      <p:sp>
        <p:nvSpPr>
          <p:cNvPr id="3" name="Rectangle 2"/>
          <p:cNvSpPr/>
          <p:nvPr/>
        </p:nvSpPr>
        <p:spPr>
          <a:xfrm>
            <a:off x="336177" y="1365194"/>
            <a:ext cx="8915400" cy="4493538"/>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lnRef>
          <a:fillRef idx="1">
            <a:schemeClr val="lt1"/>
          </a:fillRef>
          <a:effectRef idx="0">
            <a:schemeClr val="accent1"/>
          </a:effectRef>
          <a:fontRef idx="minor">
            <a:schemeClr val="dk1"/>
          </a:fontRef>
        </p:style>
        <p:txBody>
          <a:bodyPr wrap="square">
            <a:spAutoFit/>
          </a:bodyPr>
          <a:lstStyle/>
          <a:p>
            <a:pPr algn="just" rtl="1"/>
            <a:r>
              <a:rPr lang="ar-SA" sz="2200" b="1" dirty="0" smtClean="0">
                <a:effectLst/>
                <a:ea typeface="Calibri" panose="020F0502020204030204" pitchFamily="34" charset="0"/>
                <a:cs typeface="Simplified Arabic" panose="02020603050405020304" pitchFamily="18" charset="-78"/>
              </a:rPr>
              <a:t>تطور التسويق بتطور الزمن وظهرت توجهات جديدة له منذ ثمانينات هذا القرن، حيث أصبحت المؤسسات تعتمد على خلق وإدامة العلاقات المستندة للزبون، أو التفاعل بشكل مستمر مع الزبائن الذي يؤدي إلى إرضاءهم وكسب ولائهم والاحتفاظ بهم، فهذا التحول في الفلسفة التسويقية ساعد المؤسسات في مواجهة الكثير من التحديات واستغلال الفرص التسويقية وتحقيق الميزة التنافسية للمؤسسة</a:t>
            </a:r>
            <a:r>
              <a:rPr lang="ar-DZ" sz="2200" b="1" dirty="0" smtClean="0">
                <a:effectLst/>
                <a:ea typeface="Calibri" panose="020F0502020204030204" pitchFamily="34" charset="0"/>
                <a:cs typeface="Simplified Arabic" panose="02020603050405020304" pitchFamily="18" charset="-78"/>
              </a:rPr>
              <a:t>.</a:t>
            </a:r>
          </a:p>
          <a:p>
            <a:pPr algn="just" rtl="1"/>
            <a:r>
              <a:rPr lang="ar-DZ" sz="2200" b="1" dirty="0" smtClean="0">
                <a:latin typeface="Simplified Arabic" panose="02020603050405020304" pitchFamily="18" charset="-78"/>
                <a:cs typeface="Simplified Arabic" panose="02020603050405020304" pitchFamily="18" charset="-78"/>
              </a:rPr>
              <a:t>وقد برزت في الساحة الاقتصادية و الإدارية خلال التسعينات من القرن الماضي وبداية الألفية الجديدة ما يعرف بالتسويق الشبكي، وقد تمكن رغم حداثة عهده من إحداث طفرة </a:t>
            </a:r>
            <a:r>
              <a:rPr lang="ar-DZ" sz="2200" b="1" dirty="0" err="1" smtClean="0">
                <a:latin typeface="Simplified Arabic" panose="02020603050405020304" pitchFamily="18" charset="-78"/>
                <a:cs typeface="Simplified Arabic" panose="02020603050405020304" pitchFamily="18" charset="-78"/>
              </a:rPr>
              <a:t>إقتصادية</a:t>
            </a:r>
            <a:r>
              <a:rPr lang="ar-DZ" sz="2200" b="1" dirty="0" smtClean="0">
                <a:latin typeface="Simplified Arabic" panose="02020603050405020304" pitchFamily="18" charset="-78"/>
                <a:cs typeface="Simplified Arabic" panose="02020603050405020304" pitchFamily="18" charset="-78"/>
              </a:rPr>
              <a:t>، فغير مفهوم التسويق التقليدي المعتمد على وسطاء ومروجين للسلع إلى المفهوم الجديد المعتمد على المستهلك المروج للسلعة في نفس الوقت، ومن جهة أخرى ظهر التسويق الفيروسي الذي يمكن </a:t>
            </a:r>
            <a:r>
              <a:rPr lang="ar-DZ" sz="2200" b="1" dirty="0" err="1" smtClean="0">
                <a:latin typeface="Simplified Arabic" panose="02020603050405020304" pitchFamily="18" charset="-78"/>
                <a:cs typeface="Simplified Arabic" panose="02020603050405020304" pitchFamily="18" charset="-78"/>
              </a:rPr>
              <a:t>إعتباره</a:t>
            </a:r>
            <a:r>
              <a:rPr lang="ar-DZ" sz="2200" b="1" dirty="0" smtClean="0">
                <a:latin typeface="Simplified Arabic" panose="02020603050405020304" pitchFamily="18" charset="-78"/>
                <a:cs typeface="Simplified Arabic" panose="02020603050405020304" pitchFamily="18" charset="-78"/>
              </a:rPr>
              <a:t> أحد أهم الفلسفات الفكرية المستحدثة ومن التقنيات الاعلانية المعاصرة والرائدة في مجال التسويق الالكتروني ومن هنا نطرح الإشكالية التالية:</a:t>
            </a:r>
          </a:p>
          <a:p>
            <a:pPr algn="just" rtl="1"/>
            <a:r>
              <a:rPr lang="ar-DZ" sz="2200" b="1" dirty="0" smtClean="0">
                <a:latin typeface="Simplified Arabic" panose="02020603050405020304" pitchFamily="18" charset="-78"/>
                <a:cs typeface="Simplified Arabic" panose="02020603050405020304" pitchFamily="18" charset="-78"/>
              </a:rPr>
              <a:t>ما هو التسويق الشبكي؟ وما هي أهدافه وتحدياته؟ وما هو التسويق الفيروسي وأنواعه؟ وكيف يتم معالجة مشاكله؟</a:t>
            </a:r>
          </a:p>
        </p:txBody>
      </p:sp>
    </p:spTree>
    <p:extLst>
      <p:ext uri="{BB962C8B-B14F-4D97-AF65-F5344CB8AC3E}">
        <p14:creationId xmlns:p14="http://schemas.microsoft.com/office/powerpoint/2010/main" val="26967889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gner un rectangle avec un coin diagonal 1"/>
          <p:cNvSpPr/>
          <p:nvPr/>
        </p:nvSpPr>
        <p:spPr>
          <a:xfrm>
            <a:off x="2635624" y="174811"/>
            <a:ext cx="5163670" cy="833717"/>
          </a:xfrm>
          <a:prstGeom prst="snip2Diag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ar-DZ" sz="2400" b="1" dirty="0" smtClean="0">
                <a:latin typeface="Simplified Arabic" panose="02020603050405020304" pitchFamily="18" charset="-78"/>
                <a:cs typeface="Simplified Arabic" panose="02020603050405020304" pitchFamily="18" charset="-78"/>
              </a:rPr>
              <a:t>المبحث الأول: الإطار </a:t>
            </a:r>
            <a:r>
              <a:rPr lang="ar-DZ" sz="2400" b="1" dirty="0" err="1" smtClean="0">
                <a:latin typeface="Simplified Arabic" panose="02020603050405020304" pitchFamily="18" charset="-78"/>
                <a:cs typeface="Simplified Arabic" panose="02020603050405020304" pitchFamily="18" charset="-78"/>
              </a:rPr>
              <a:t>المفاهيمي</a:t>
            </a:r>
            <a:r>
              <a:rPr lang="ar-DZ" sz="2400" b="1" dirty="0" smtClean="0">
                <a:latin typeface="Simplified Arabic" panose="02020603050405020304" pitchFamily="18" charset="-78"/>
                <a:cs typeface="Simplified Arabic" panose="02020603050405020304" pitchFamily="18" charset="-78"/>
              </a:rPr>
              <a:t> للتسويق الشبكي</a:t>
            </a:r>
          </a:p>
          <a:p>
            <a:pPr algn="ctr"/>
            <a:r>
              <a:rPr lang="ar-DZ" sz="2400" b="1" dirty="0" smtClean="0">
                <a:latin typeface="Simplified Arabic" panose="02020603050405020304" pitchFamily="18" charset="-78"/>
                <a:cs typeface="Simplified Arabic" panose="02020603050405020304" pitchFamily="18" charset="-78"/>
              </a:rPr>
              <a:t>المطلب الأول: نشأة ومفهوم التسويق الشبكي</a:t>
            </a:r>
            <a:endParaRPr lang="ar-DZ" sz="2400" b="1" dirty="0">
              <a:latin typeface="Simplified Arabic" panose="02020603050405020304" pitchFamily="18" charset="-78"/>
              <a:cs typeface="Simplified Arabic" panose="02020603050405020304" pitchFamily="18" charset="-78"/>
            </a:endParaRPr>
          </a:p>
        </p:txBody>
      </p:sp>
      <p:sp>
        <p:nvSpPr>
          <p:cNvPr id="3" name="Rectangle 2"/>
          <p:cNvSpPr/>
          <p:nvPr/>
        </p:nvSpPr>
        <p:spPr>
          <a:xfrm>
            <a:off x="2834380" y="1171658"/>
            <a:ext cx="4371710" cy="571695"/>
          </a:xfrm>
          <a:prstGeom prst="rect">
            <a:avLst/>
          </a:prstGeom>
        </p:spPr>
        <p:txBody>
          <a:bodyPr wrap="none">
            <a:spAutoFit/>
          </a:bodyPr>
          <a:lstStyle/>
          <a:p>
            <a:pPr algn="just" rtl="1">
              <a:lnSpc>
                <a:spcPct val="115000"/>
              </a:lnSpc>
              <a:spcAft>
                <a:spcPts val="800"/>
              </a:spcAft>
            </a:pPr>
            <a:r>
              <a:rPr lang="ar-SA" sz="2800" b="1" dirty="0" smtClean="0">
                <a:ln w="22225">
                  <a:solidFill>
                    <a:schemeClr val="accent2"/>
                  </a:solidFill>
                  <a:prstDash val="solid"/>
                </a:ln>
                <a:solidFill>
                  <a:schemeClr val="accent2">
                    <a:lumMod val="40000"/>
                    <a:lumOff val="60000"/>
                  </a:schemeClr>
                </a:solidFill>
                <a:latin typeface="Calibri" panose="020F0502020204030204" pitchFamily="34" charset="0"/>
                <a:ea typeface="Calibri" panose="020F0502020204030204" pitchFamily="34" charset="0"/>
                <a:cs typeface="Simplified Arabic" panose="02020603050405020304" pitchFamily="18" charset="-78"/>
              </a:rPr>
              <a:t>الفرع الأول: نشأة التسويق الشبكـــــي</a:t>
            </a:r>
            <a:endParaRPr lang="fr-FR" b="1" dirty="0">
              <a:ln w="22225">
                <a:solidFill>
                  <a:schemeClr val="accent2"/>
                </a:solidFill>
                <a:prstDash val="solid"/>
              </a:ln>
              <a:solidFill>
                <a:schemeClr val="accent2">
                  <a:lumMod val="40000"/>
                  <a:lumOff val="60000"/>
                </a:schemeClr>
              </a:solidFill>
              <a:latin typeface="Calibri" panose="020F0502020204030204" pitchFamily="34" charset="0"/>
              <a:ea typeface="Calibri" panose="020F0502020204030204" pitchFamily="34" charset="0"/>
              <a:cs typeface="Arial" panose="020B0604020202020204" pitchFamily="34" charset="0"/>
            </a:endParaRPr>
          </a:p>
        </p:txBody>
      </p:sp>
      <p:sp>
        <p:nvSpPr>
          <p:cNvPr id="4" name="Rectangle 3"/>
          <p:cNvSpPr/>
          <p:nvPr/>
        </p:nvSpPr>
        <p:spPr>
          <a:xfrm>
            <a:off x="5226424" y="1906483"/>
            <a:ext cx="4997824" cy="1446550"/>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rtl="1"/>
            <a:r>
              <a:rPr lang="ar-SA" sz="2200" b="1" dirty="0" smtClean="0">
                <a:effectLst/>
                <a:ea typeface="Calibri" panose="020F0502020204030204" pitchFamily="34" charset="0"/>
                <a:cs typeface="Simplified Arabic" panose="02020603050405020304" pitchFamily="18" charset="-78"/>
              </a:rPr>
              <a:t>ترجع بدايات التسويق الشبكي للشركات الأمريكية ويقال أن من أوائل من استخدم وطبق التسويق الشبكي بصوره البدائية كانوا التجار الأمريكان في الصين وكان ذلك في عام </a:t>
            </a:r>
            <a:r>
              <a:rPr lang="fr-FR" sz="2200" b="1" dirty="0" smtClean="0">
                <a:effectLst/>
                <a:latin typeface="Simplified Arabic" panose="02020603050405020304" pitchFamily="18" charset="-78"/>
                <a:ea typeface="Calibri" panose="020F0502020204030204" pitchFamily="34" charset="0"/>
              </a:rPr>
              <a:t>1917</a:t>
            </a:r>
            <a:r>
              <a:rPr lang="ar-SA" sz="2200" b="1" dirty="0" smtClean="0">
                <a:effectLst/>
                <a:ea typeface="Calibri" panose="020F0502020204030204" pitchFamily="34" charset="0"/>
                <a:cs typeface="Simplified Arabic" panose="02020603050405020304" pitchFamily="18" charset="-78"/>
              </a:rPr>
              <a:t>م</a:t>
            </a:r>
            <a:endParaRPr lang="fr-FR" sz="2200" b="1" dirty="0"/>
          </a:p>
        </p:txBody>
      </p:sp>
      <p:sp>
        <p:nvSpPr>
          <p:cNvPr id="5" name="Rectangle 4"/>
          <p:cNvSpPr/>
          <p:nvPr/>
        </p:nvSpPr>
        <p:spPr>
          <a:xfrm>
            <a:off x="508038" y="3538539"/>
            <a:ext cx="6096000" cy="1446550"/>
          </a:xfrm>
          <a:prstGeom prst="rect">
            <a:avLst/>
          </a:prstGeom>
        </p:spPr>
        <p:style>
          <a:lnRef idx="1">
            <a:schemeClr val="accent1"/>
          </a:lnRef>
          <a:fillRef idx="2">
            <a:schemeClr val="accent1"/>
          </a:fillRef>
          <a:effectRef idx="1">
            <a:schemeClr val="accent1"/>
          </a:effectRef>
          <a:fontRef idx="minor">
            <a:schemeClr val="dk1"/>
          </a:fontRef>
        </p:style>
        <p:txBody>
          <a:bodyPr>
            <a:spAutoFit/>
          </a:bodyPr>
          <a:lstStyle/>
          <a:p>
            <a:pPr algn="just" rtl="1"/>
            <a:r>
              <a:rPr lang="ar-SA" sz="2200" b="1" dirty="0" smtClean="0">
                <a:effectLst/>
                <a:ea typeface="Calibri" panose="020F0502020204030204" pitchFamily="34" charset="0"/>
                <a:cs typeface="Simplified Arabic" panose="02020603050405020304" pitchFamily="18" charset="-78"/>
              </a:rPr>
              <a:t>ويرجح البعض أن تاريخ التسويق الشبكي كان على يد</a:t>
            </a:r>
            <a:r>
              <a:rPr lang="fr-FR" sz="2200" b="1" dirty="0" smtClean="0">
                <a:effectLst/>
                <a:latin typeface="Simplified Arabic" panose="02020603050405020304" pitchFamily="18" charset="-78"/>
                <a:ea typeface="Calibri" panose="020F0502020204030204" pitchFamily="34" charset="0"/>
              </a:rPr>
              <a:t> "" </a:t>
            </a:r>
            <a:r>
              <a:rPr lang="ar-SA" sz="2200" b="1" dirty="0" smtClean="0">
                <a:effectLst/>
                <a:ea typeface="Calibri" panose="020F0502020204030204" pitchFamily="34" charset="0"/>
                <a:cs typeface="Simplified Arabic" panose="02020603050405020304" pitchFamily="18" charset="-78"/>
              </a:rPr>
              <a:t>مايكل </a:t>
            </a:r>
            <a:r>
              <a:rPr lang="ar-SA" sz="2200" b="1" dirty="0" err="1" smtClean="0">
                <a:effectLst/>
                <a:ea typeface="Calibri" panose="020F0502020204030204" pitchFamily="34" charset="0"/>
                <a:cs typeface="Simplified Arabic" panose="02020603050405020304" pitchFamily="18" charset="-78"/>
              </a:rPr>
              <a:t>برونر</a:t>
            </a:r>
            <a:r>
              <a:rPr lang="fr-FR" sz="2200" b="1" dirty="0" smtClean="0">
                <a:effectLst/>
                <a:latin typeface="Simplified Arabic" panose="02020603050405020304" pitchFamily="18" charset="-78"/>
                <a:ea typeface="Calibri" panose="020F0502020204030204" pitchFamily="34" charset="0"/>
              </a:rPr>
              <a:t> ""</a:t>
            </a:r>
            <a:r>
              <a:rPr lang="ar-SA" sz="2200" b="1" dirty="0" smtClean="0">
                <a:effectLst/>
                <a:ea typeface="Calibri" panose="020F0502020204030204" pitchFamily="34" charset="0"/>
                <a:cs typeface="Simplified Arabic" panose="02020603050405020304" pitchFamily="18" charset="-78"/>
              </a:rPr>
              <a:t>، حيث أنه استطاع ملاحظة</a:t>
            </a:r>
            <a:r>
              <a:rPr lang="ar-DZ" sz="2200" b="1" dirty="0">
                <a:latin typeface="Simplified Arabic" panose="02020603050405020304" pitchFamily="18" charset="-78"/>
                <a:ea typeface="Calibri" panose="020F0502020204030204" pitchFamily="34" charset="0"/>
              </a:rPr>
              <a:t> </a:t>
            </a:r>
            <a:r>
              <a:rPr lang="ar-SA" sz="2200" b="1" dirty="0" smtClean="0">
                <a:effectLst/>
                <a:ea typeface="Calibri" panose="020F0502020204030204" pitchFamily="34" charset="0"/>
                <a:cs typeface="Simplified Arabic" panose="02020603050405020304" pitchFamily="18" charset="-78"/>
              </a:rPr>
              <a:t>نشاطات شركات معينة في توزيع البطاقات الخصم المجانية على منجاتها لعملائها وذلك بهدف رفع ولائهم</a:t>
            </a:r>
            <a:r>
              <a:rPr lang="ar-DZ" sz="2200" b="1" dirty="0" smtClean="0">
                <a:effectLst/>
                <a:ea typeface="Calibri" panose="020F0502020204030204" pitchFamily="34" charset="0"/>
                <a:cs typeface="Simplified Arabic" panose="02020603050405020304" pitchFamily="18" charset="-78"/>
              </a:rPr>
              <a:t>.</a:t>
            </a:r>
            <a:endParaRPr lang="fr-FR" sz="2200" b="1" dirty="0"/>
          </a:p>
        </p:txBody>
      </p:sp>
      <p:sp>
        <p:nvSpPr>
          <p:cNvPr id="6" name="Rectangle 5"/>
          <p:cNvSpPr/>
          <p:nvPr/>
        </p:nvSpPr>
        <p:spPr>
          <a:xfrm>
            <a:off x="2635624" y="5159662"/>
            <a:ext cx="7588624" cy="1446550"/>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rtl="1"/>
            <a:r>
              <a:rPr lang="ar-SA" sz="2200" b="1" dirty="0" smtClean="0">
                <a:effectLst/>
                <a:ea typeface="Calibri" panose="020F0502020204030204" pitchFamily="34" charset="0"/>
                <a:cs typeface="Simplified Arabic" panose="02020603050405020304" pitchFamily="18" charset="-78"/>
              </a:rPr>
              <a:t>إلا أن الاتفاق الأكبر بين الباحثين والدراسات تفيد بأن التسويق الشبكي ارتبط بنشوء شركة</a:t>
            </a:r>
            <a:r>
              <a:rPr lang="fr-FR" sz="2200" b="1" dirty="0" smtClean="0">
                <a:effectLst/>
                <a:ea typeface="Calibri" panose="020F0502020204030204" pitchFamily="34" charset="0"/>
                <a:cs typeface="Simplified Arabic" panose="02020603050405020304" pitchFamily="18" charset="-78"/>
              </a:rPr>
              <a:t>"</a:t>
            </a:r>
            <a:r>
              <a:rPr lang="fr-FR" sz="2200" b="1" dirty="0" err="1" smtClean="0">
                <a:effectLst/>
                <a:ea typeface="Calibri" panose="020F0502020204030204" pitchFamily="34" charset="0"/>
                <a:cs typeface="Simplified Arabic" panose="02020603050405020304" pitchFamily="18" charset="-78"/>
              </a:rPr>
              <a:t>California</a:t>
            </a:r>
            <a:r>
              <a:rPr lang="fr-FR" sz="2200" b="1" dirty="0" smtClean="0">
                <a:effectLst/>
                <a:ea typeface="Calibri" panose="020F0502020204030204" pitchFamily="34" charset="0"/>
                <a:cs typeface="Simplified Arabic" panose="02020603050405020304" pitchFamily="18" charset="-78"/>
              </a:rPr>
              <a:t> </a:t>
            </a:r>
            <a:r>
              <a:rPr lang="fr-FR" sz="2200" b="1" dirty="0" err="1" smtClean="0">
                <a:effectLst/>
                <a:ea typeface="Calibri" panose="020F0502020204030204" pitchFamily="34" charset="0"/>
                <a:cs typeface="Simplified Arabic" panose="02020603050405020304" pitchFamily="18" charset="-78"/>
              </a:rPr>
              <a:t>Vitamin</a:t>
            </a:r>
            <a:r>
              <a:rPr lang="fr-FR" sz="2200" b="1" dirty="0" smtClean="0">
                <a:effectLst/>
                <a:ea typeface="Calibri" panose="020F0502020204030204" pitchFamily="34" charset="0"/>
                <a:cs typeface="Simplified Arabic" panose="02020603050405020304" pitchFamily="18" charset="-78"/>
              </a:rPr>
              <a:t> </a:t>
            </a:r>
            <a:r>
              <a:rPr lang="fr-FR" sz="2200" b="1" dirty="0" err="1" smtClean="0">
                <a:effectLst/>
                <a:ea typeface="Calibri" panose="020F0502020204030204" pitchFamily="34" charset="0"/>
                <a:cs typeface="Simplified Arabic" panose="02020603050405020304" pitchFamily="18" charset="-78"/>
              </a:rPr>
              <a:t>Company</a:t>
            </a:r>
            <a:r>
              <a:rPr lang="fr-FR" sz="2200" b="1" dirty="0" smtClean="0">
                <a:effectLst/>
                <a:ea typeface="Calibri" panose="020F0502020204030204" pitchFamily="34" charset="0"/>
                <a:cs typeface="Simplified Arabic" panose="02020603050405020304" pitchFamily="18" charset="-78"/>
              </a:rPr>
              <a:t> </a:t>
            </a:r>
            <a:r>
              <a:rPr lang="ar-DZ" sz="2200" b="1" dirty="0" smtClean="0">
                <a:latin typeface="Simplified Arabic" panose="02020603050405020304" pitchFamily="18" charset="-78"/>
                <a:ea typeface="Calibri" panose="020F0502020204030204" pitchFamily="34" charset="0"/>
              </a:rPr>
              <a:t> </a:t>
            </a:r>
            <a:r>
              <a:rPr lang="ar-SA" sz="2200" b="1" dirty="0" smtClean="0">
                <a:effectLst/>
                <a:ea typeface="Calibri" panose="020F0502020204030204" pitchFamily="34" charset="0"/>
                <a:cs typeface="Simplified Arabic" panose="02020603050405020304" pitchFamily="18" charset="-78"/>
              </a:rPr>
              <a:t>وكان السبب وراء هذا الارتباط أن الشركة قد علمت بأن أغلبية زبائنها هم من الشبكة المعروفين لموظفيها والتي كانت تؤمن بفعالية زيادة عدد أكبر من مندوبي المبيعات </a:t>
            </a:r>
            <a:endParaRPr lang="fr-FR" sz="2200" b="1" dirty="0"/>
          </a:p>
        </p:txBody>
      </p:sp>
    </p:spTree>
    <p:extLst>
      <p:ext uri="{BB962C8B-B14F-4D97-AF65-F5344CB8AC3E}">
        <p14:creationId xmlns:p14="http://schemas.microsoft.com/office/powerpoint/2010/main" val="8246623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35605" y="249405"/>
            <a:ext cx="5011308" cy="619272"/>
          </a:xfrm>
          <a:prstGeom prst="rect">
            <a:avLst/>
          </a:prstGeom>
        </p:spPr>
        <p:txBody>
          <a:bodyPr wrap="none">
            <a:spAutoFit/>
          </a:bodyPr>
          <a:lstStyle/>
          <a:p>
            <a:pPr algn="just" rtl="1">
              <a:lnSpc>
                <a:spcPct val="107000"/>
              </a:lnSpc>
              <a:spcAft>
                <a:spcPts val="800"/>
              </a:spcAft>
            </a:pPr>
            <a:r>
              <a:rPr lang="ar-SA" sz="3200" b="1" dirty="0" smtClean="0">
                <a:ln w="0"/>
                <a:solidFill>
                  <a:schemeClr val="accent1"/>
                </a:solidFill>
                <a:effectLst>
                  <a:outerShdw blurRad="38100" dist="25400" dir="5400000" algn="ctr" rotWithShape="0">
                    <a:srgbClr val="6E747A">
                      <a:alpha val="43000"/>
                    </a:srgbClr>
                  </a:outerShdw>
                </a:effectLst>
                <a:latin typeface="Calibri" panose="020F0502020204030204" pitchFamily="34" charset="0"/>
                <a:ea typeface="Calibri" panose="020F0502020204030204" pitchFamily="34" charset="0"/>
                <a:cs typeface="Simplified Arabic" panose="02020603050405020304" pitchFamily="18" charset="-78"/>
              </a:rPr>
              <a:t>الفرع الثاني: مفهوم التسويق الشبكي</a:t>
            </a:r>
            <a:endParaRPr lang="fr-FR" sz="3200" b="1" dirty="0">
              <a:ln w="0"/>
              <a:solidFill>
                <a:schemeClr val="accent1"/>
              </a:solidFill>
              <a:effectLst>
                <a:outerShdw blurRad="38100" dist="25400" dir="5400000" algn="ctr" rotWithShape="0">
                  <a:srgbClr val="6E747A">
                    <a:alpha val="43000"/>
                  </a:srgbClr>
                </a:outerShdw>
              </a:effectLst>
              <a:latin typeface="Calibri" panose="020F0502020204030204" pitchFamily="34" charset="0"/>
              <a:ea typeface="Calibri" panose="020F0502020204030204" pitchFamily="34" charset="0"/>
              <a:cs typeface="Arial" panose="020B0604020202020204" pitchFamily="34" charset="0"/>
            </a:endParaRPr>
          </a:p>
        </p:txBody>
      </p:sp>
      <p:sp>
        <p:nvSpPr>
          <p:cNvPr id="3" name="Arrondir un rectangle avec un coin diagonal 2"/>
          <p:cNvSpPr/>
          <p:nvPr/>
        </p:nvSpPr>
        <p:spPr>
          <a:xfrm>
            <a:off x="5768788" y="1250575"/>
            <a:ext cx="4061012" cy="2675966"/>
          </a:xfrm>
          <a:prstGeom prst="round2DiagRect">
            <a:avLst/>
          </a:prstGeom>
        </p:spPr>
        <p:style>
          <a:lnRef idx="1">
            <a:schemeClr val="accent1"/>
          </a:lnRef>
          <a:fillRef idx="2">
            <a:schemeClr val="accent1"/>
          </a:fillRef>
          <a:effectRef idx="1">
            <a:schemeClr val="accent1"/>
          </a:effectRef>
          <a:fontRef idx="minor">
            <a:schemeClr val="dk1"/>
          </a:fontRef>
        </p:style>
        <p:txBody>
          <a:bodyPr rtlCol="0" anchor="ctr"/>
          <a:lstStyle/>
          <a:p>
            <a:pPr algn="just" rtl="1"/>
            <a:r>
              <a:rPr lang="ar-SA" sz="2200" b="1" dirty="0" smtClean="0">
                <a:effectLst/>
                <a:ea typeface="Calibri" panose="020F0502020204030204" pitchFamily="34" charset="0"/>
                <a:cs typeface="Simplified Arabic" panose="02020603050405020304" pitchFamily="18" charset="-78"/>
              </a:rPr>
              <a:t>التسويق الشبكي هو: "أسلوب مستحدث في علم وفن التسويق يقوم على أساس تكوين شبكة من العملاء</a:t>
            </a:r>
            <a:r>
              <a:rPr lang="fr-FR" sz="2200" b="1" dirty="0" smtClean="0">
                <a:effectLst/>
                <a:latin typeface="Simplified Arabic" panose="02020603050405020304" pitchFamily="18" charset="-78"/>
                <a:ea typeface="Calibri" panose="020F0502020204030204" pitchFamily="34" charset="0"/>
              </a:rPr>
              <a:t/>
            </a:r>
            <a:br>
              <a:rPr lang="fr-FR" sz="2200" b="1" dirty="0" smtClean="0">
                <a:effectLst/>
                <a:latin typeface="Simplified Arabic" panose="02020603050405020304" pitchFamily="18" charset="-78"/>
                <a:ea typeface="Calibri" panose="020F0502020204030204" pitchFamily="34" charset="0"/>
              </a:rPr>
            </a:br>
            <a:r>
              <a:rPr lang="ar-SA" sz="2200" b="1" dirty="0" smtClean="0">
                <a:effectLst/>
                <a:ea typeface="Calibri" panose="020F0502020204030204" pitchFamily="34" charset="0"/>
                <a:cs typeface="Simplified Arabic" panose="02020603050405020304" pitchFamily="18" charset="-78"/>
              </a:rPr>
              <a:t>والتي من خلالها يستفيد المُنتج من الشبكات الأخرى للعملاء، حيث تستغل هذه الشبكة للترويج وبيع منتجاتها مقابل عمولة مالية</a:t>
            </a:r>
            <a:r>
              <a:rPr lang="ar-DZ" sz="2200" b="1" dirty="0" smtClean="0">
                <a:effectLst/>
                <a:ea typeface="Calibri" panose="020F0502020204030204" pitchFamily="34" charset="0"/>
                <a:cs typeface="Simplified Arabic" panose="02020603050405020304" pitchFamily="18" charset="-78"/>
              </a:rPr>
              <a:t>».</a:t>
            </a:r>
            <a:endParaRPr lang="fr-FR" sz="2200" b="1" dirty="0"/>
          </a:p>
        </p:txBody>
      </p:sp>
      <p:sp>
        <p:nvSpPr>
          <p:cNvPr id="4" name="Arrondir un rectangle avec un coin diagonal 3"/>
          <p:cNvSpPr/>
          <p:nvPr/>
        </p:nvSpPr>
        <p:spPr>
          <a:xfrm>
            <a:off x="838199" y="3325904"/>
            <a:ext cx="4258235" cy="2967320"/>
          </a:xfrm>
          <a:prstGeom prst="round2DiagRect">
            <a:avLst/>
          </a:prstGeom>
        </p:spPr>
        <p:style>
          <a:lnRef idx="1">
            <a:schemeClr val="accent1"/>
          </a:lnRef>
          <a:fillRef idx="2">
            <a:schemeClr val="accent1"/>
          </a:fillRef>
          <a:effectRef idx="1">
            <a:schemeClr val="accent1"/>
          </a:effectRef>
          <a:fontRef idx="minor">
            <a:schemeClr val="dk1"/>
          </a:fontRef>
        </p:style>
        <p:txBody>
          <a:bodyPr rtlCol="0" anchor="ctr"/>
          <a:lstStyle/>
          <a:p>
            <a:pPr algn="just" rtl="1"/>
            <a:r>
              <a:rPr lang="ar-SA" sz="2200" b="1" dirty="0" smtClean="0">
                <a:effectLst/>
                <a:ea typeface="Calibri" panose="020F0502020204030204" pitchFamily="34" charset="0"/>
                <a:cs typeface="Simplified Arabic" panose="02020603050405020304" pitchFamily="18" charset="-78"/>
              </a:rPr>
              <a:t>يعرف باعتباره برنامج تسويقي تقوم الشركة بإعطاء العمولات</a:t>
            </a:r>
            <a:r>
              <a:rPr lang="ar-DZ" sz="2200" b="1" dirty="0" smtClean="0">
                <a:effectLst/>
                <a:ea typeface="Calibri" panose="020F0502020204030204" pitchFamily="34" charset="0"/>
                <a:cs typeface="Simplified Arabic" panose="02020603050405020304" pitchFamily="18" charset="-78"/>
              </a:rPr>
              <a:t> </a:t>
            </a:r>
            <a:r>
              <a:rPr lang="ar-SA" sz="2200" b="1" dirty="0" smtClean="0">
                <a:effectLst/>
                <a:ea typeface="Calibri" panose="020F0502020204030204" pitchFamily="34" charset="0"/>
                <a:cs typeface="Simplified Arabic" panose="02020603050405020304" pitchFamily="18" charset="-78"/>
              </a:rPr>
              <a:t>وحوافز مالية للمسوقين جدد نتيجة لبيعهم المنتج او السلعة او الخدمة لزبون جديد أو لمسوق جديد حسب الرؤية التسلسلية للتسويق، ويحصل السوق على عمولة لكل مسوق أو تابع جديد يحضره ضمن ضوابط نظام حوافز أو عمولات مادية".</a:t>
            </a:r>
          </a:p>
        </p:txBody>
      </p:sp>
    </p:spTree>
    <p:extLst>
      <p:ext uri="{BB962C8B-B14F-4D97-AF65-F5344CB8AC3E}">
        <p14:creationId xmlns:p14="http://schemas.microsoft.com/office/powerpoint/2010/main" val="25820738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gner un rectangle avec un coin diagonal 1"/>
          <p:cNvSpPr/>
          <p:nvPr/>
        </p:nvSpPr>
        <p:spPr>
          <a:xfrm>
            <a:off x="2635624" y="174812"/>
            <a:ext cx="5163670" cy="753036"/>
          </a:xfrm>
          <a:prstGeom prst="snip2Diag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ar-DZ" sz="2400" b="1" smtClean="0">
                <a:latin typeface="Simplified Arabic" panose="02020603050405020304" pitchFamily="18" charset="-78"/>
                <a:cs typeface="Simplified Arabic" panose="02020603050405020304" pitchFamily="18" charset="-78"/>
              </a:rPr>
              <a:t>المطلب الثاني: أهداف وأبعاد التسويق الشبكي</a:t>
            </a:r>
            <a:endParaRPr lang="ar-DZ" sz="2400" b="1" dirty="0">
              <a:latin typeface="Simplified Arabic" panose="02020603050405020304" pitchFamily="18" charset="-78"/>
              <a:cs typeface="Simplified Arabic" panose="02020603050405020304" pitchFamily="18" charset="-78"/>
            </a:endParaRPr>
          </a:p>
        </p:txBody>
      </p:sp>
      <p:sp>
        <p:nvSpPr>
          <p:cNvPr id="3" name="Rectangle 2"/>
          <p:cNvSpPr/>
          <p:nvPr/>
        </p:nvSpPr>
        <p:spPr>
          <a:xfrm>
            <a:off x="2731842" y="1096570"/>
            <a:ext cx="4971233" cy="619272"/>
          </a:xfrm>
          <a:prstGeom prst="rect">
            <a:avLst/>
          </a:prstGeom>
        </p:spPr>
        <p:txBody>
          <a:bodyPr wrap="none">
            <a:spAutoFit/>
          </a:bodyPr>
          <a:lstStyle/>
          <a:p>
            <a:pPr algn="just" rtl="1">
              <a:lnSpc>
                <a:spcPct val="107000"/>
              </a:lnSpc>
              <a:spcAft>
                <a:spcPts val="800"/>
              </a:spcAft>
            </a:pPr>
            <a:r>
              <a:rPr lang="ar-DZ" sz="3200" b="1" dirty="0" smtClean="0">
                <a:ln w="0"/>
                <a:solidFill>
                  <a:schemeClr val="accent1"/>
                </a:solidFill>
                <a:effectLst>
                  <a:outerShdw blurRad="38100" dist="25400" dir="5400000" algn="ctr" rotWithShape="0">
                    <a:srgbClr val="6E747A">
                      <a:alpha val="43000"/>
                    </a:srgbClr>
                  </a:outerShdw>
                </a:effectLst>
                <a:latin typeface="Calibri" panose="020F0502020204030204" pitchFamily="34" charset="0"/>
                <a:ea typeface="Calibri" panose="020F0502020204030204" pitchFamily="34" charset="0"/>
                <a:cs typeface="Simplified Arabic" panose="02020603050405020304" pitchFamily="18" charset="-78"/>
              </a:rPr>
              <a:t>الفرع الأول: أهداف التسويق الشبكي</a:t>
            </a:r>
            <a:endParaRPr lang="fr-FR" sz="3200" b="1" dirty="0">
              <a:ln w="0"/>
              <a:solidFill>
                <a:schemeClr val="accent1"/>
              </a:solidFill>
              <a:effectLst>
                <a:outerShdw blurRad="38100" dist="25400" dir="5400000" algn="ctr" rotWithShape="0">
                  <a:srgbClr val="6E747A">
                    <a:alpha val="43000"/>
                  </a:srgbClr>
                </a:outerShdw>
              </a:effectLst>
              <a:latin typeface="Calibri" panose="020F0502020204030204" pitchFamily="34" charset="0"/>
              <a:ea typeface="Calibri" panose="020F0502020204030204" pitchFamily="34" charset="0"/>
              <a:cs typeface="Arial" panose="020B0604020202020204" pitchFamily="34" charset="0"/>
            </a:endParaRPr>
          </a:p>
        </p:txBody>
      </p:sp>
      <p:sp>
        <p:nvSpPr>
          <p:cNvPr id="4" name="Rectangle 3"/>
          <p:cNvSpPr/>
          <p:nvPr/>
        </p:nvSpPr>
        <p:spPr>
          <a:xfrm>
            <a:off x="806823" y="2053548"/>
            <a:ext cx="8350624" cy="4409540"/>
          </a:xfrm>
          <a:prstGeom prst="rect">
            <a:avLst/>
          </a:prstGeom>
        </p:spPr>
        <p:txBody>
          <a:bodyPr wrap="square">
            <a:spAutoFit/>
          </a:bodyPr>
          <a:lstStyle/>
          <a:p>
            <a:pPr marL="342900" lvl="0" indent="-342900" algn="just" rtl="1">
              <a:lnSpc>
                <a:spcPct val="107000"/>
              </a:lnSpc>
              <a:spcAft>
                <a:spcPts val="800"/>
              </a:spcAft>
              <a:buFont typeface="Wingdings" panose="05000000000000000000" pitchFamily="2" charset="2"/>
              <a:buChar char=""/>
            </a:pPr>
            <a:r>
              <a:rPr lang="ar-SA" sz="2200" b="1" dirty="0" smtClean="0">
                <a:effectLst/>
                <a:latin typeface="Simplified Arabic" panose="02020603050405020304" pitchFamily="18" charset="-78"/>
                <a:ea typeface="Calibri" panose="020F0502020204030204" pitchFamily="34" charset="0"/>
                <a:cs typeface="Simplified Arabic" panose="02020603050405020304" pitchFamily="18" charset="-78"/>
              </a:rPr>
              <a:t>توفير طريقة دخل إضافية مميزة للمشتركين</a:t>
            </a:r>
            <a:r>
              <a:rPr lang="fr-FR" sz="2200" b="1" dirty="0" smtClean="0">
                <a:effectLst/>
                <a:latin typeface="Simplified Arabic" panose="02020603050405020304" pitchFamily="18" charset="-78"/>
                <a:ea typeface="Calibri" panose="020F0502020204030204" pitchFamily="34" charset="0"/>
                <a:cs typeface="Simplified Arabic" panose="02020603050405020304" pitchFamily="18" charset="-78"/>
              </a:rPr>
              <a:t>.</a:t>
            </a:r>
          </a:p>
          <a:p>
            <a:pPr marL="342900" lvl="0" indent="-342900" algn="just" rtl="1">
              <a:lnSpc>
                <a:spcPct val="107000"/>
              </a:lnSpc>
              <a:spcAft>
                <a:spcPts val="800"/>
              </a:spcAft>
              <a:buFont typeface="Wingdings" panose="05000000000000000000" pitchFamily="2" charset="2"/>
              <a:buChar char=""/>
            </a:pPr>
            <a:r>
              <a:rPr lang="ar-SA" sz="2200" b="1" dirty="0" smtClean="0">
                <a:effectLst/>
                <a:latin typeface="Simplified Arabic" panose="02020603050405020304" pitchFamily="18" charset="-78"/>
                <a:ea typeface="Calibri" panose="020F0502020204030204" pitchFamily="34" charset="0"/>
                <a:cs typeface="Simplified Arabic" panose="02020603050405020304" pitchFamily="18" charset="-78"/>
              </a:rPr>
              <a:t>تحقيق الاتصال بأكبر قدر ممكن من المشتركين</a:t>
            </a:r>
            <a:r>
              <a:rPr lang="fr-FR" sz="2200" b="1" dirty="0" smtClean="0">
                <a:effectLst/>
                <a:latin typeface="Simplified Arabic" panose="02020603050405020304" pitchFamily="18" charset="-78"/>
                <a:ea typeface="Calibri" panose="020F0502020204030204" pitchFamily="34" charset="0"/>
                <a:cs typeface="Simplified Arabic" panose="02020603050405020304" pitchFamily="18" charset="-78"/>
              </a:rPr>
              <a:t>.</a:t>
            </a:r>
          </a:p>
          <a:p>
            <a:pPr marL="342900" lvl="0" indent="-342900" algn="just" rtl="1">
              <a:lnSpc>
                <a:spcPct val="107000"/>
              </a:lnSpc>
              <a:spcAft>
                <a:spcPts val="800"/>
              </a:spcAft>
              <a:buFont typeface="Wingdings" panose="05000000000000000000" pitchFamily="2" charset="2"/>
              <a:buChar char=""/>
            </a:pPr>
            <a:r>
              <a:rPr lang="ar-SA" sz="2200" b="1" dirty="0" smtClean="0">
                <a:effectLst/>
                <a:latin typeface="Simplified Arabic" panose="02020603050405020304" pitchFamily="18" charset="-78"/>
                <a:ea typeface="Calibri" panose="020F0502020204030204" pitchFamily="34" charset="0"/>
                <a:cs typeface="Simplified Arabic" panose="02020603050405020304" pitchFamily="18" charset="-78"/>
              </a:rPr>
              <a:t>تحقيق شتى الأهداف الاقتصادية والغير اقتصادية، من تلك الأهداف الغير اقتصادية هي تحقيق شهرة واسعة لهذا الأسلوب وكسب رضا الزبائن وولائهم</a:t>
            </a:r>
            <a:r>
              <a:rPr lang="fr-FR" sz="2200" b="1" dirty="0" smtClean="0">
                <a:effectLst/>
                <a:latin typeface="Simplified Arabic" panose="02020603050405020304" pitchFamily="18" charset="-78"/>
                <a:ea typeface="Calibri" panose="020F0502020204030204" pitchFamily="34" charset="0"/>
                <a:cs typeface="Simplified Arabic" panose="02020603050405020304" pitchFamily="18" charset="-78"/>
              </a:rPr>
              <a:t>.</a:t>
            </a:r>
          </a:p>
          <a:p>
            <a:pPr marL="342900" lvl="0" indent="-342900" algn="just" rtl="1">
              <a:lnSpc>
                <a:spcPct val="107000"/>
              </a:lnSpc>
              <a:spcAft>
                <a:spcPts val="800"/>
              </a:spcAft>
              <a:buFont typeface="Wingdings" panose="05000000000000000000" pitchFamily="2" charset="2"/>
              <a:buChar char=""/>
            </a:pPr>
            <a:r>
              <a:rPr lang="ar-SA" sz="2200" b="1" dirty="0" smtClean="0">
                <a:effectLst/>
                <a:latin typeface="Simplified Arabic" panose="02020603050405020304" pitchFamily="18" charset="-78"/>
                <a:ea typeface="Calibri" panose="020F0502020204030204" pitchFamily="34" charset="0"/>
                <a:cs typeface="Simplified Arabic" panose="02020603050405020304" pitchFamily="18" charset="-78"/>
              </a:rPr>
              <a:t>الترويج لأنماط حياة ورغبات جديدة مستقبلية لدى مشتركيها</a:t>
            </a:r>
            <a:r>
              <a:rPr lang="fr-FR" sz="2200" b="1" dirty="0" smtClean="0">
                <a:effectLst/>
                <a:latin typeface="Simplified Arabic" panose="02020603050405020304" pitchFamily="18" charset="-78"/>
                <a:ea typeface="Calibri" panose="020F0502020204030204" pitchFamily="34" charset="0"/>
                <a:cs typeface="Simplified Arabic" panose="02020603050405020304" pitchFamily="18" charset="-78"/>
              </a:rPr>
              <a:t>.</a:t>
            </a:r>
          </a:p>
          <a:p>
            <a:pPr marL="342900" lvl="0" indent="-342900" algn="just" rtl="1">
              <a:lnSpc>
                <a:spcPct val="107000"/>
              </a:lnSpc>
              <a:spcAft>
                <a:spcPts val="800"/>
              </a:spcAft>
              <a:buFont typeface="Wingdings" panose="05000000000000000000" pitchFamily="2" charset="2"/>
              <a:buChar char=""/>
            </a:pPr>
            <a:r>
              <a:rPr lang="ar-SA" sz="2200" b="1" dirty="0" smtClean="0">
                <a:effectLst/>
                <a:latin typeface="Simplified Arabic" panose="02020603050405020304" pitchFamily="18" charset="-78"/>
                <a:ea typeface="Calibri" panose="020F0502020204030204" pitchFamily="34" charset="0"/>
                <a:cs typeface="Simplified Arabic" panose="02020603050405020304" pitchFamily="18" charset="-78"/>
              </a:rPr>
              <a:t>توفير خدمات ومزايا للمشتركين من خلال الخصومات التجارية</a:t>
            </a:r>
            <a:r>
              <a:rPr lang="fr-FR" sz="2200" b="1" dirty="0" smtClean="0">
                <a:effectLst/>
                <a:latin typeface="Simplified Arabic" panose="02020603050405020304" pitchFamily="18" charset="-78"/>
                <a:ea typeface="Calibri" panose="020F0502020204030204" pitchFamily="34" charset="0"/>
                <a:cs typeface="Simplified Arabic" panose="02020603050405020304" pitchFamily="18" charset="-78"/>
              </a:rPr>
              <a:t>.</a:t>
            </a:r>
          </a:p>
          <a:p>
            <a:pPr marL="342900" lvl="0" indent="-342900" algn="just" rtl="1">
              <a:lnSpc>
                <a:spcPct val="107000"/>
              </a:lnSpc>
              <a:spcAft>
                <a:spcPts val="800"/>
              </a:spcAft>
              <a:buFont typeface="Wingdings" panose="05000000000000000000" pitchFamily="2" charset="2"/>
              <a:buChar char=""/>
            </a:pPr>
            <a:r>
              <a:rPr lang="ar-SA" sz="2200" b="1" dirty="0" smtClean="0">
                <a:effectLst/>
                <a:latin typeface="Simplified Arabic" panose="02020603050405020304" pitchFamily="18" charset="-78"/>
                <a:ea typeface="Calibri" panose="020F0502020204030204" pitchFamily="34" charset="0"/>
                <a:cs typeface="Simplified Arabic" panose="02020603050405020304" pitchFamily="18" charset="-78"/>
              </a:rPr>
              <a:t>توفير خدمات على مواقع شبكات النت</a:t>
            </a:r>
            <a:r>
              <a:rPr lang="fr-FR" sz="2200" b="1" dirty="0" smtClean="0">
                <a:effectLst/>
                <a:latin typeface="Simplified Arabic" panose="02020603050405020304" pitchFamily="18" charset="-78"/>
                <a:ea typeface="Calibri" panose="020F0502020204030204" pitchFamily="34" charset="0"/>
                <a:cs typeface="Simplified Arabic" panose="02020603050405020304" pitchFamily="18" charset="-78"/>
              </a:rPr>
              <a:t>.</a:t>
            </a:r>
          </a:p>
          <a:p>
            <a:pPr marL="342900" lvl="0" indent="-342900" algn="just" rtl="1">
              <a:lnSpc>
                <a:spcPct val="107000"/>
              </a:lnSpc>
              <a:spcAft>
                <a:spcPts val="800"/>
              </a:spcAft>
              <a:buFont typeface="Wingdings" panose="05000000000000000000" pitchFamily="2" charset="2"/>
              <a:buChar char=""/>
            </a:pPr>
            <a:r>
              <a:rPr lang="ar-SA" sz="2200" b="1" dirty="0" smtClean="0">
                <a:effectLst/>
                <a:latin typeface="Simplified Arabic" panose="02020603050405020304" pitchFamily="18" charset="-78"/>
                <a:ea typeface="Calibri" panose="020F0502020204030204" pitchFamily="34" charset="0"/>
                <a:cs typeface="Simplified Arabic" panose="02020603050405020304" pitchFamily="18" charset="-78"/>
              </a:rPr>
              <a:t>المساعدة على دخول عصر </a:t>
            </a:r>
            <a:r>
              <a:rPr lang="ar-SA" sz="2200" b="1" dirty="0" err="1" smtClean="0">
                <a:effectLst/>
                <a:latin typeface="Simplified Arabic" panose="02020603050405020304" pitchFamily="18" charset="-78"/>
                <a:ea typeface="Calibri" panose="020F0502020204030204" pitchFamily="34" charset="0"/>
                <a:cs typeface="Simplified Arabic" panose="02020603050405020304" pitchFamily="18" charset="-78"/>
              </a:rPr>
              <a:t>الرقمنة</a:t>
            </a:r>
            <a:r>
              <a:rPr lang="ar-SA" sz="2200" b="1" dirty="0" smtClean="0">
                <a:effectLst/>
                <a:latin typeface="Simplified Arabic" panose="02020603050405020304" pitchFamily="18" charset="-78"/>
                <a:ea typeface="Calibri" panose="020F0502020204030204" pitchFamily="34" charset="0"/>
                <a:cs typeface="Simplified Arabic" panose="02020603050405020304" pitchFamily="18" charset="-78"/>
              </a:rPr>
              <a:t> بطريقة مبسطة، واستقبال كل ما هو جديد وحديث في العالم</a:t>
            </a:r>
            <a:r>
              <a:rPr lang="ar-DZ" sz="2200" b="1" dirty="0">
                <a:latin typeface="Simplified Arabic" panose="02020603050405020304" pitchFamily="18" charset="-78"/>
                <a:ea typeface="Calibri" panose="020F0502020204030204" pitchFamily="34" charset="0"/>
                <a:cs typeface="Simplified Arabic" panose="02020603050405020304" pitchFamily="18" charset="-78"/>
              </a:rPr>
              <a:t> </a:t>
            </a:r>
            <a:r>
              <a:rPr lang="ar-SA" sz="2200" b="1" dirty="0" smtClean="0">
                <a:effectLst/>
                <a:latin typeface="Simplified Arabic" panose="02020603050405020304" pitchFamily="18" charset="-78"/>
                <a:ea typeface="Calibri" panose="020F0502020204030204" pitchFamily="34" charset="0"/>
                <a:cs typeface="Simplified Arabic" panose="02020603050405020304" pitchFamily="18" charset="-78"/>
              </a:rPr>
              <a:t>التكنولوجي</a:t>
            </a:r>
            <a:r>
              <a:rPr lang="fr-FR" sz="2200" b="1" dirty="0" smtClean="0">
                <a:effectLst/>
                <a:latin typeface="Simplified Arabic" panose="02020603050405020304" pitchFamily="18" charset="-78"/>
                <a:ea typeface="Calibri" panose="020F0502020204030204" pitchFamily="34" charset="0"/>
                <a:cs typeface="Simplified Arabic" panose="02020603050405020304" pitchFamily="18" charset="-78"/>
              </a:rPr>
              <a:t>.</a:t>
            </a:r>
            <a:endParaRPr lang="ar-DZ" sz="2200" b="1" dirty="0" smtClean="0">
              <a:effectLst/>
              <a:latin typeface="Simplified Arabic" panose="02020603050405020304" pitchFamily="18" charset="-78"/>
              <a:ea typeface="Calibri" panose="020F0502020204030204" pitchFamily="34" charset="0"/>
              <a:cs typeface="Simplified Arabic" panose="02020603050405020304" pitchFamily="18" charset="-78"/>
            </a:endParaRPr>
          </a:p>
          <a:p>
            <a:pPr marL="342900" lvl="0" indent="-342900" algn="just" rtl="1">
              <a:lnSpc>
                <a:spcPct val="107000"/>
              </a:lnSpc>
              <a:spcAft>
                <a:spcPts val="800"/>
              </a:spcAft>
              <a:buFont typeface="Wingdings" panose="05000000000000000000" pitchFamily="2" charset="2"/>
              <a:buChar char=""/>
            </a:pPr>
            <a:r>
              <a:rPr lang="ar-SA" sz="2200" b="1" dirty="0" smtClean="0">
                <a:effectLst/>
                <a:latin typeface="Simplified Arabic" panose="02020603050405020304" pitchFamily="18" charset="-78"/>
                <a:ea typeface="Calibri" panose="020F0502020204030204" pitchFamily="34" charset="0"/>
                <a:cs typeface="Simplified Arabic" panose="02020603050405020304" pitchFamily="18" charset="-78"/>
              </a:rPr>
              <a:t>تقديم استشارات مالية مجانية، للمشاريع المحتملة وذات الدخل الجيد</a:t>
            </a:r>
            <a:r>
              <a:rPr lang="ar-DZ" sz="2200" b="1" dirty="0" smtClean="0">
                <a:effectLst/>
                <a:latin typeface="Simplified Arabic" panose="02020603050405020304" pitchFamily="18" charset="-78"/>
                <a:ea typeface="Calibri" panose="020F0502020204030204" pitchFamily="34" charset="0"/>
                <a:cs typeface="Simplified Arabic" panose="02020603050405020304" pitchFamily="18" charset="-78"/>
              </a:rPr>
              <a:t>.</a:t>
            </a:r>
            <a:endParaRPr lang="fr-FR" sz="2200" b="1"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618997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02207" y="2756648"/>
            <a:ext cx="2252383" cy="1077218"/>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ctr" rtl="1"/>
            <a:r>
              <a:rPr lang="ar-DZ" sz="3200" b="1" dirty="0" smtClean="0">
                <a:ln w="22225">
                  <a:solidFill>
                    <a:schemeClr val="accent2"/>
                  </a:solidFill>
                  <a:prstDash val="solid"/>
                </a:ln>
                <a:solidFill>
                  <a:schemeClr val="accent2">
                    <a:lumMod val="40000"/>
                    <a:lumOff val="60000"/>
                  </a:schemeClr>
                </a:solidFill>
                <a:ea typeface="Calibri" panose="020F0502020204030204" pitchFamily="34" charset="0"/>
                <a:cs typeface="Simplified Arabic" panose="02020603050405020304" pitchFamily="18" charset="-78"/>
              </a:rPr>
              <a:t>أبعاد التسويق الشبكي</a:t>
            </a:r>
            <a:endParaRPr lang="fr-FR" sz="3200" b="1" dirty="0">
              <a:ln w="22225">
                <a:solidFill>
                  <a:schemeClr val="accent2"/>
                </a:solidFill>
                <a:prstDash val="solid"/>
              </a:ln>
              <a:solidFill>
                <a:schemeClr val="accent2">
                  <a:lumMod val="40000"/>
                  <a:lumOff val="60000"/>
                </a:schemeClr>
              </a:solidFill>
            </a:endParaRPr>
          </a:p>
        </p:txBody>
      </p:sp>
      <p:sp>
        <p:nvSpPr>
          <p:cNvPr id="3" name="Pensées 2"/>
          <p:cNvSpPr/>
          <p:nvPr/>
        </p:nvSpPr>
        <p:spPr>
          <a:xfrm>
            <a:off x="6979024" y="470646"/>
            <a:ext cx="2191870" cy="1640542"/>
          </a:xfrm>
          <a:prstGeom prst="cloudCallou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r-DZ" sz="2400" b="1" dirty="0" smtClean="0">
                <a:latin typeface="Simplified Arabic" panose="02020603050405020304" pitchFamily="18" charset="-78"/>
                <a:cs typeface="Simplified Arabic" panose="02020603050405020304" pitchFamily="18" charset="-78"/>
              </a:rPr>
              <a:t>الجذب</a:t>
            </a:r>
            <a:endParaRPr lang="fr-FR" sz="2400" b="1" dirty="0">
              <a:latin typeface="Simplified Arabic" panose="02020603050405020304" pitchFamily="18" charset="-78"/>
              <a:cs typeface="Simplified Arabic" panose="02020603050405020304" pitchFamily="18" charset="-78"/>
            </a:endParaRPr>
          </a:p>
        </p:txBody>
      </p:sp>
      <p:sp>
        <p:nvSpPr>
          <p:cNvPr id="4" name="Pensées 3"/>
          <p:cNvSpPr/>
          <p:nvPr/>
        </p:nvSpPr>
        <p:spPr>
          <a:xfrm>
            <a:off x="1000570" y="605118"/>
            <a:ext cx="2191870" cy="1640542"/>
          </a:xfrm>
          <a:prstGeom prst="cloudCallou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r-DZ" sz="2400" b="1" smtClean="0">
                <a:latin typeface="Simplified Arabic" panose="02020603050405020304" pitchFamily="18" charset="-78"/>
                <a:cs typeface="Simplified Arabic" panose="02020603050405020304" pitchFamily="18" charset="-78"/>
              </a:rPr>
              <a:t>التواصل</a:t>
            </a:r>
            <a:endParaRPr lang="fr-FR" sz="2400" b="1" dirty="0">
              <a:latin typeface="Simplified Arabic" panose="02020603050405020304" pitchFamily="18" charset="-78"/>
              <a:cs typeface="Simplified Arabic" panose="02020603050405020304" pitchFamily="18" charset="-78"/>
            </a:endParaRPr>
          </a:p>
        </p:txBody>
      </p:sp>
      <p:sp>
        <p:nvSpPr>
          <p:cNvPr id="5" name="Pensées 4"/>
          <p:cNvSpPr/>
          <p:nvPr/>
        </p:nvSpPr>
        <p:spPr>
          <a:xfrm>
            <a:off x="6979024" y="4361329"/>
            <a:ext cx="2191870" cy="1640542"/>
          </a:xfrm>
          <a:prstGeom prst="cloudCallou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r-DZ" sz="2400" b="1" smtClean="0">
                <a:latin typeface="Simplified Arabic" panose="02020603050405020304" pitchFamily="18" charset="-78"/>
                <a:cs typeface="Simplified Arabic" panose="02020603050405020304" pitchFamily="18" charset="-78"/>
              </a:rPr>
              <a:t>المشاركة والخبرة</a:t>
            </a:r>
            <a:endParaRPr lang="fr-FR" sz="2400" b="1" dirty="0">
              <a:latin typeface="Simplified Arabic" panose="02020603050405020304" pitchFamily="18" charset="-78"/>
              <a:cs typeface="Simplified Arabic" panose="02020603050405020304" pitchFamily="18" charset="-78"/>
            </a:endParaRPr>
          </a:p>
        </p:txBody>
      </p:sp>
      <p:sp>
        <p:nvSpPr>
          <p:cNvPr id="6" name="Pensées 5"/>
          <p:cNvSpPr/>
          <p:nvPr/>
        </p:nvSpPr>
        <p:spPr>
          <a:xfrm>
            <a:off x="1000570" y="4361329"/>
            <a:ext cx="2191870" cy="1640542"/>
          </a:xfrm>
          <a:prstGeom prst="cloudCallou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r-DZ" sz="2400" b="1" smtClean="0">
                <a:latin typeface="Simplified Arabic" panose="02020603050405020304" pitchFamily="18" charset="-78"/>
                <a:cs typeface="Simplified Arabic" panose="02020603050405020304" pitchFamily="18" charset="-78"/>
              </a:rPr>
              <a:t>التأثير</a:t>
            </a:r>
            <a:endParaRPr lang="fr-FR" sz="2400" b="1"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6521381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gner un rectangle avec un coin diagonal 1"/>
          <p:cNvSpPr/>
          <p:nvPr/>
        </p:nvSpPr>
        <p:spPr>
          <a:xfrm>
            <a:off x="2635624" y="174812"/>
            <a:ext cx="5163670" cy="685800"/>
          </a:xfrm>
          <a:prstGeom prst="snip2Diag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ar-DZ" sz="2400" b="1" smtClean="0">
                <a:latin typeface="Simplified Arabic" panose="02020603050405020304" pitchFamily="18" charset="-78"/>
                <a:cs typeface="Simplified Arabic" panose="02020603050405020304" pitchFamily="18" charset="-78"/>
              </a:rPr>
              <a:t>المطلب الثالث: فوائد وتحديات التسويق الشبكي</a:t>
            </a:r>
            <a:endParaRPr lang="ar-DZ" sz="2400" b="1" dirty="0">
              <a:latin typeface="Simplified Arabic" panose="02020603050405020304" pitchFamily="18" charset="-78"/>
              <a:cs typeface="Simplified Arabic" panose="02020603050405020304" pitchFamily="18" charset="-78"/>
            </a:endParaRPr>
          </a:p>
        </p:txBody>
      </p:sp>
      <p:sp>
        <p:nvSpPr>
          <p:cNvPr id="3" name="Rectangle 2"/>
          <p:cNvSpPr/>
          <p:nvPr/>
        </p:nvSpPr>
        <p:spPr>
          <a:xfrm>
            <a:off x="2729754" y="1004794"/>
            <a:ext cx="4740400" cy="640175"/>
          </a:xfrm>
          <a:prstGeom prst="rect">
            <a:avLst/>
          </a:prstGeom>
        </p:spPr>
        <p:txBody>
          <a:bodyPr wrap="none">
            <a:spAutoFit/>
          </a:bodyPr>
          <a:lstStyle/>
          <a:p>
            <a:pPr algn="just" rtl="1">
              <a:lnSpc>
                <a:spcPct val="115000"/>
              </a:lnSpc>
              <a:spcAft>
                <a:spcPts val="800"/>
              </a:spcAft>
            </a:pPr>
            <a:r>
              <a:rPr lang="ar-DZ" sz="3200" b="1" dirty="0" smtClean="0">
                <a:ln w="22225">
                  <a:solidFill>
                    <a:schemeClr val="accent2"/>
                  </a:solidFill>
                  <a:prstDash val="solid"/>
                </a:ln>
                <a:solidFill>
                  <a:schemeClr val="accent2">
                    <a:lumMod val="40000"/>
                    <a:lumOff val="60000"/>
                  </a:schemeClr>
                </a:solidFill>
                <a:latin typeface="Calibri" panose="020F0502020204030204" pitchFamily="34" charset="0"/>
                <a:ea typeface="Calibri" panose="020F0502020204030204" pitchFamily="34" charset="0"/>
                <a:cs typeface="Simplified Arabic" panose="02020603050405020304" pitchFamily="18" charset="-78"/>
              </a:rPr>
              <a:t>الفرع الأول: فوائد التسويق الشبكي</a:t>
            </a:r>
            <a:endParaRPr lang="fr-FR" sz="2400" b="1" dirty="0">
              <a:ln w="22225">
                <a:solidFill>
                  <a:schemeClr val="accent2"/>
                </a:solidFill>
                <a:prstDash val="solid"/>
              </a:ln>
              <a:solidFill>
                <a:schemeClr val="accent2">
                  <a:lumMod val="40000"/>
                  <a:lumOff val="60000"/>
                </a:schemeClr>
              </a:solidFill>
              <a:latin typeface="Calibri" panose="020F0502020204030204" pitchFamily="34" charset="0"/>
              <a:ea typeface="Calibri" panose="020F0502020204030204" pitchFamily="34" charset="0"/>
              <a:cs typeface="Arial" panose="020B0604020202020204" pitchFamily="34" charset="0"/>
            </a:endParaRPr>
          </a:p>
        </p:txBody>
      </p:sp>
      <p:sp>
        <p:nvSpPr>
          <p:cNvPr id="4" name="Rectangle 3"/>
          <p:cNvSpPr/>
          <p:nvPr/>
        </p:nvSpPr>
        <p:spPr>
          <a:xfrm>
            <a:off x="4029635" y="1889919"/>
            <a:ext cx="6096000" cy="830997"/>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algn="just" rtl="1"/>
            <a:r>
              <a:rPr lang="ar-SA" sz="2400" b="1" dirty="0" smtClean="0">
                <a:effectLst/>
                <a:ea typeface="Calibri" panose="020F0502020204030204" pitchFamily="34" charset="0"/>
                <a:cs typeface="Simplified Arabic" panose="02020603050405020304" pitchFamily="18" charset="-78"/>
              </a:rPr>
              <a:t>أولا</a:t>
            </a:r>
            <a:r>
              <a:rPr lang="ar-DZ" sz="2400" b="1" dirty="0" smtClean="0">
                <a:effectLst/>
                <a:ea typeface="Calibri" panose="020F0502020204030204" pitchFamily="34" charset="0"/>
                <a:cs typeface="Simplified Arabic" panose="02020603050405020304" pitchFamily="18" charset="-78"/>
              </a:rPr>
              <a:t>: </a:t>
            </a:r>
            <a:r>
              <a:rPr lang="ar-SA" sz="2400" b="1" dirty="0" smtClean="0">
                <a:effectLst/>
                <a:ea typeface="Calibri" panose="020F0502020204030204" pitchFamily="34" charset="0"/>
                <a:cs typeface="Simplified Arabic" panose="02020603050405020304" pitchFamily="18" charset="-78"/>
              </a:rPr>
              <a:t>خلق ميزة تنافسية من خلال التواصل القريب والمباشر مع العملاء والخوض معهم في جميع مراحل البيع </a:t>
            </a:r>
            <a:endParaRPr lang="fr-FR" sz="3200" b="1" dirty="0"/>
          </a:p>
        </p:txBody>
      </p:sp>
      <p:sp>
        <p:nvSpPr>
          <p:cNvPr id="5" name="Rectangle 4"/>
          <p:cNvSpPr/>
          <p:nvPr/>
        </p:nvSpPr>
        <p:spPr>
          <a:xfrm>
            <a:off x="614904" y="3127195"/>
            <a:ext cx="7452681" cy="461665"/>
          </a:xfrm>
          <a:prstGeom prst="rect">
            <a:avLst/>
          </a:prstGeom>
        </p:spPr>
        <p:style>
          <a:lnRef idx="1">
            <a:schemeClr val="accent1"/>
          </a:lnRef>
          <a:fillRef idx="2">
            <a:schemeClr val="accent1"/>
          </a:fillRef>
          <a:effectRef idx="1">
            <a:schemeClr val="accent1"/>
          </a:effectRef>
          <a:fontRef idx="minor">
            <a:schemeClr val="dk1"/>
          </a:fontRef>
        </p:style>
        <p:txBody>
          <a:bodyPr wrap="none">
            <a:spAutoFit/>
          </a:bodyPr>
          <a:lstStyle/>
          <a:p>
            <a:r>
              <a:rPr lang="ar-SA" sz="2400" b="1" dirty="0" smtClean="0">
                <a:effectLst/>
                <a:ea typeface="Calibri" panose="020F0502020204030204" pitchFamily="34" charset="0"/>
                <a:cs typeface="Simplified Arabic" panose="02020603050405020304" pitchFamily="18" charset="-78"/>
              </a:rPr>
              <a:t>ثانيا</a:t>
            </a:r>
            <a:r>
              <a:rPr lang="ar-DZ" sz="2400" b="1" dirty="0" smtClean="0">
                <a:effectLst/>
                <a:ea typeface="Calibri" panose="020F0502020204030204" pitchFamily="34" charset="0"/>
                <a:cs typeface="Simplified Arabic" panose="02020603050405020304" pitchFamily="18" charset="-78"/>
              </a:rPr>
              <a:t>: </a:t>
            </a:r>
            <a:r>
              <a:rPr lang="ar-SA" sz="2400" b="1" dirty="0" smtClean="0">
                <a:effectLst/>
                <a:ea typeface="Calibri" panose="020F0502020204030204" pitchFamily="34" charset="0"/>
                <a:cs typeface="Simplified Arabic" panose="02020603050405020304" pitchFamily="18" charset="-78"/>
              </a:rPr>
              <a:t>تعظيم الربح والبيع فمن خلال زيادة الفاعلية يزداد الربح وزيادة البيع</a:t>
            </a:r>
            <a:endParaRPr lang="fr-FR" sz="3200" b="1" dirty="0"/>
          </a:p>
        </p:txBody>
      </p:sp>
      <p:sp>
        <p:nvSpPr>
          <p:cNvPr id="6" name="Rectangle 5"/>
          <p:cNvSpPr/>
          <p:nvPr/>
        </p:nvSpPr>
        <p:spPr>
          <a:xfrm>
            <a:off x="2967317" y="3995139"/>
            <a:ext cx="7158318" cy="830997"/>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 rtl="1"/>
            <a:r>
              <a:rPr lang="ar-SA" sz="2400" b="1" dirty="0" smtClean="0">
                <a:effectLst/>
                <a:ea typeface="Calibri" panose="020F0502020204030204" pitchFamily="34" charset="0"/>
                <a:cs typeface="Simplified Arabic" panose="02020603050405020304" pitchFamily="18" charset="-78"/>
              </a:rPr>
              <a:t>ثالثا</a:t>
            </a:r>
            <a:r>
              <a:rPr lang="ar-DZ" sz="2400" b="1" dirty="0" smtClean="0">
                <a:effectLst/>
                <a:ea typeface="Calibri" panose="020F0502020204030204" pitchFamily="34" charset="0"/>
                <a:cs typeface="Simplified Arabic" panose="02020603050405020304" pitchFamily="18" charset="-78"/>
              </a:rPr>
              <a:t>: </a:t>
            </a:r>
            <a:r>
              <a:rPr lang="ar-SA" sz="2400" b="1" dirty="0" smtClean="0">
                <a:effectLst/>
                <a:ea typeface="Calibri" panose="020F0502020204030204" pitchFamily="34" charset="0"/>
                <a:cs typeface="Simplified Arabic" panose="02020603050405020304" pitchFamily="18" charset="-78"/>
              </a:rPr>
              <a:t>توفير الوقت والجهد والإجهاد والمال، من خلال توفير المال المطلوب للتصوير والتصميم المطلوبة</a:t>
            </a:r>
            <a:r>
              <a:rPr lang="ar-DZ" sz="2400" b="1" dirty="0">
                <a:latin typeface="Simplified Arabic" panose="02020603050405020304" pitchFamily="18" charset="-78"/>
                <a:ea typeface="Calibri" panose="020F0502020204030204" pitchFamily="34" charset="0"/>
              </a:rPr>
              <a:t> </a:t>
            </a:r>
            <a:r>
              <a:rPr lang="ar-SA" sz="2400" b="1" dirty="0" smtClean="0">
                <a:effectLst/>
                <a:ea typeface="Calibri" panose="020F0502020204030204" pitchFamily="34" charset="0"/>
                <a:cs typeface="Simplified Arabic" panose="02020603050405020304" pitchFamily="18" charset="-78"/>
              </a:rPr>
              <a:t>في الاعلانات ومعارض البيع</a:t>
            </a:r>
            <a:endParaRPr lang="fr-FR" sz="3200" b="1" dirty="0"/>
          </a:p>
        </p:txBody>
      </p:sp>
      <p:sp>
        <p:nvSpPr>
          <p:cNvPr id="7" name="Rectangle 6"/>
          <p:cNvSpPr/>
          <p:nvPr/>
        </p:nvSpPr>
        <p:spPr>
          <a:xfrm>
            <a:off x="614904" y="5232415"/>
            <a:ext cx="7452681" cy="830997"/>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just" rtl="1"/>
            <a:r>
              <a:rPr lang="ar-SA" sz="2400" b="1" dirty="0" smtClean="0">
                <a:effectLst/>
                <a:ea typeface="Calibri" panose="020F0502020204030204" pitchFamily="34" charset="0"/>
                <a:cs typeface="Simplified Arabic" panose="02020603050405020304" pitchFamily="18" charset="-78"/>
              </a:rPr>
              <a:t>رابعا</a:t>
            </a:r>
            <a:r>
              <a:rPr lang="ar-DZ" sz="2400" b="1" dirty="0" smtClean="0">
                <a:effectLst/>
                <a:ea typeface="Calibri" panose="020F0502020204030204" pitchFamily="34" charset="0"/>
                <a:cs typeface="Simplified Arabic" panose="02020603050405020304" pitchFamily="18" charset="-78"/>
              </a:rPr>
              <a:t>: </a:t>
            </a:r>
            <a:r>
              <a:rPr lang="ar-SA" sz="2400" b="1" dirty="0" smtClean="0">
                <a:effectLst/>
                <a:ea typeface="Calibri" panose="020F0502020204030204" pitchFamily="34" charset="0"/>
                <a:cs typeface="Simplified Arabic" panose="02020603050405020304" pitchFamily="18" charset="-78"/>
              </a:rPr>
              <a:t>بناء علامة تجارية ذات صورة واضحة وخالية من الشوائب وتوطيد علاقاتها وتغذيتها</a:t>
            </a:r>
            <a:endParaRPr lang="fr-FR" sz="3200" b="1" dirty="0"/>
          </a:p>
        </p:txBody>
      </p:sp>
    </p:spTree>
    <p:extLst>
      <p:ext uri="{BB962C8B-B14F-4D97-AF65-F5344CB8AC3E}">
        <p14:creationId xmlns:p14="http://schemas.microsoft.com/office/powerpoint/2010/main" val="5548824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35078" y="166130"/>
            <a:ext cx="5161991" cy="640175"/>
          </a:xfrm>
          <a:prstGeom prst="rect">
            <a:avLst/>
          </a:prstGeom>
        </p:spPr>
        <p:txBody>
          <a:bodyPr wrap="none">
            <a:spAutoFit/>
          </a:bodyPr>
          <a:lstStyle/>
          <a:p>
            <a:pPr algn="just" rtl="1">
              <a:lnSpc>
                <a:spcPct val="115000"/>
              </a:lnSpc>
              <a:spcAft>
                <a:spcPts val="800"/>
              </a:spcAft>
            </a:pPr>
            <a:r>
              <a:rPr lang="ar-SA" sz="3200" b="1" dirty="0" smtClean="0">
                <a:ln w="0"/>
                <a:solidFill>
                  <a:schemeClr val="accent1"/>
                </a:solidFill>
                <a:effectLst>
                  <a:outerShdw blurRad="38100" dist="25400" dir="5400000" algn="ctr" rotWithShape="0">
                    <a:srgbClr val="6E747A">
                      <a:alpha val="43000"/>
                    </a:srgbClr>
                  </a:outerShdw>
                </a:effectLst>
                <a:latin typeface="Calibri" panose="020F0502020204030204" pitchFamily="34" charset="0"/>
                <a:ea typeface="Calibri" panose="020F0502020204030204" pitchFamily="34" charset="0"/>
                <a:cs typeface="Simplified Arabic" panose="02020603050405020304" pitchFamily="18" charset="-78"/>
              </a:rPr>
              <a:t>الفرع الثاني: تحديات التسويق الشبكي</a:t>
            </a:r>
            <a:endParaRPr lang="fr-FR" sz="2400" b="1" dirty="0">
              <a:ln w="0"/>
              <a:solidFill>
                <a:schemeClr val="accent1"/>
              </a:solidFill>
              <a:effectLst>
                <a:outerShdw blurRad="38100" dist="25400" dir="5400000" algn="ctr" rotWithShape="0">
                  <a:srgbClr val="6E747A">
                    <a:alpha val="43000"/>
                  </a:srgbClr>
                </a:outerShdw>
              </a:effectLst>
              <a:latin typeface="Calibri" panose="020F0502020204030204" pitchFamily="34" charset="0"/>
              <a:ea typeface="Calibri" panose="020F0502020204030204" pitchFamily="34" charset="0"/>
              <a:cs typeface="Arial" panose="020B0604020202020204" pitchFamily="34" charset="0"/>
            </a:endParaRPr>
          </a:p>
        </p:txBody>
      </p:sp>
      <p:sp>
        <p:nvSpPr>
          <p:cNvPr id="3" name="Arrondir un rectangle avec un coin diagonal 2"/>
          <p:cNvSpPr/>
          <p:nvPr/>
        </p:nvSpPr>
        <p:spPr>
          <a:xfrm>
            <a:off x="4437530" y="1385046"/>
            <a:ext cx="5271248" cy="2447365"/>
          </a:xfrm>
          <a:prstGeom prst="round2DiagRect">
            <a:avLst/>
          </a:prstGeom>
        </p:spPr>
        <p:style>
          <a:lnRef idx="1">
            <a:schemeClr val="accent2"/>
          </a:lnRef>
          <a:fillRef idx="2">
            <a:schemeClr val="accent2"/>
          </a:fillRef>
          <a:effectRef idx="1">
            <a:schemeClr val="accent2"/>
          </a:effectRef>
          <a:fontRef idx="minor">
            <a:schemeClr val="dk1"/>
          </a:fontRef>
        </p:style>
        <p:txBody>
          <a:bodyPr rtlCol="0" anchor="ctr"/>
          <a:lstStyle/>
          <a:p>
            <a:pPr algn="just" rtl="1"/>
            <a:r>
              <a:rPr lang="ar-DZ" sz="2200" b="1" smtClean="0">
                <a:latin typeface="Simplified Arabic" panose="02020603050405020304" pitchFamily="18" charset="-78"/>
                <a:cs typeface="Simplified Arabic" panose="02020603050405020304" pitchFamily="18" charset="-78"/>
              </a:rPr>
              <a:t>أن الأساليب التقليدية التي يتبعها الشركات من خلال الاعلانات لبيع التجزئة لمنتجاتها والتي تصرف للكثير من ميزانيتها في الإعلانات والترويج لكي يخلق معرفة واسعة وخبرة لدى المستهلك بمنتجاتها، في حين أن التسويق الشبكي قد لا يحقق معرفة للمنتجات الشركة بنفس النسبة التي يحققها الإعلانات</a:t>
            </a:r>
            <a:endParaRPr lang="fr-FR" sz="2200" b="1">
              <a:latin typeface="Simplified Arabic" panose="02020603050405020304" pitchFamily="18" charset="-78"/>
              <a:cs typeface="Simplified Arabic" panose="02020603050405020304" pitchFamily="18" charset="-78"/>
            </a:endParaRPr>
          </a:p>
        </p:txBody>
      </p:sp>
      <p:sp>
        <p:nvSpPr>
          <p:cNvPr id="4" name="Arrondir un rectangle avec un coin diagonal 3"/>
          <p:cNvSpPr/>
          <p:nvPr/>
        </p:nvSpPr>
        <p:spPr>
          <a:xfrm>
            <a:off x="528920" y="4065493"/>
            <a:ext cx="4787153" cy="2447365"/>
          </a:xfrm>
          <a:prstGeom prst="round2DiagRect">
            <a:avLst/>
          </a:prstGeom>
        </p:spPr>
        <p:style>
          <a:lnRef idx="1">
            <a:schemeClr val="accent2"/>
          </a:lnRef>
          <a:fillRef idx="2">
            <a:schemeClr val="accent2"/>
          </a:fillRef>
          <a:effectRef idx="1">
            <a:schemeClr val="accent2"/>
          </a:effectRef>
          <a:fontRef idx="minor">
            <a:schemeClr val="dk1"/>
          </a:fontRef>
        </p:style>
        <p:txBody>
          <a:bodyPr rtlCol="0" anchor="ctr"/>
          <a:lstStyle/>
          <a:p>
            <a:pPr algn="just" rtl="1"/>
            <a:r>
              <a:rPr lang="ar-DZ" sz="2200" b="1" dirty="0" smtClean="0">
                <a:latin typeface="Simplified Arabic" panose="02020603050405020304" pitchFamily="18" charset="-78"/>
                <a:cs typeface="Simplified Arabic" panose="02020603050405020304" pitchFamily="18" charset="-78"/>
              </a:rPr>
              <a:t>الموزعين بالمستويات العليا قد يقومون بتشكيل ضغوطات لأولئك الموزعون بالخطوط الدنيا من أجل تحقيق بيع أكبر لتحقيق ربح أعظم، </a:t>
            </a:r>
            <a:endParaRPr lang="fr-FR" sz="2200" b="1"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3622977447"/>
      </p:ext>
    </p:extLst>
  </p:cSld>
  <p:clrMapOvr>
    <a:masterClrMapping/>
  </p:clrMapOvr>
</p:sld>
</file>

<file path=ppt/theme/theme1.xml><?xml version="1.0" encoding="utf-8"?>
<a:theme xmlns:a="http://schemas.openxmlformats.org/drawingml/2006/main" name="Facette">
  <a:themeElements>
    <a:clrScheme name="Facette">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250</TotalTime>
  <Words>1541</Words>
  <Application>Microsoft Office PowerPoint</Application>
  <PresentationFormat>Grand écran</PresentationFormat>
  <Paragraphs>100</Paragraphs>
  <Slides>18</Slides>
  <Notes>0</Notes>
  <HiddenSlides>0</HiddenSlides>
  <MMClips>0</MMClips>
  <ScaleCrop>false</ScaleCrop>
  <HeadingPairs>
    <vt:vector size="6" baseType="variant">
      <vt:variant>
        <vt:lpstr>Polices utilisées</vt:lpstr>
      </vt:variant>
      <vt:variant>
        <vt:i4>9</vt:i4>
      </vt:variant>
      <vt:variant>
        <vt:lpstr>Thème</vt:lpstr>
      </vt:variant>
      <vt:variant>
        <vt:i4>1</vt:i4>
      </vt:variant>
      <vt:variant>
        <vt:lpstr>Titres des diapositives</vt:lpstr>
      </vt:variant>
      <vt:variant>
        <vt:i4>18</vt:i4>
      </vt:variant>
    </vt:vector>
  </HeadingPairs>
  <TitlesOfParts>
    <vt:vector size="28" baseType="lpstr">
      <vt:lpstr>Arial</vt:lpstr>
      <vt:lpstr>Calibri</vt:lpstr>
      <vt:lpstr>Sakkal Majalla</vt:lpstr>
      <vt:lpstr>Simplified Arabic</vt:lpstr>
      <vt:lpstr>Tahoma</vt:lpstr>
      <vt:lpstr>Traditional Arabic</vt:lpstr>
      <vt:lpstr>Trebuchet MS</vt:lpstr>
      <vt:lpstr>Wingdings</vt:lpstr>
      <vt:lpstr>Wingdings 3</vt:lpstr>
      <vt:lpstr>Facette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HP</dc:creator>
  <cp:lastModifiedBy>HP</cp:lastModifiedBy>
  <cp:revision>21</cp:revision>
  <dcterms:created xsi:type="dcterms:W3CDTF">2024-11-22T19:34:13Z</dcterms:created>
  <dcterms:modified xsi:type="dcterms:W3CDTF">2024-11-22T23:44:25Z</dcterms:modified>
</cp:coreProperties>
</file>