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74" r:id="rId7"/>
    <p:sldId id="275" r:id="rId8"/>
    <p:sldId id="264" r:id="rId9"/>
    <p:sldId id="261" r:id="rId10"/>
    <p:sldId id="262" r:id="rId11"/>
    <p:sldId id="269" r:id="rId12"/>
    <p:sldId id="270" r:id="rId13"/>
    <p:sldId id="271" r:id="rId14"/>
    <p:sldId id="276"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BI" initials="S" lastIdx="2" clrIdx="0">
    <p:extLst>
      <p:ext uri="{19B8F6BF-5375-455C-9EA6-DF929625EA0E}">
        <p15:presenceInfo xmlns:p15="http://schemas.microsoft.com/office/powerpoint/2012/main" xmlns="" userId="SB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7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7" autoAdjust="0"/>
    <p:restoredTop sz="94660"/>
  </p:normalViewPr>
  <p:slideViewPr>
    <p:cSldViewPr snapToGrid="0">
      <p:cViewPr>
        <p:scale>
          <a:sx n="50" d="100"/>
          <a:sy n="50" d="100"/>
        </p:scale>
        <p:origin x="-1494" y="-59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35357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271684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97040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84543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52143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78443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28546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421922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15701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203096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24117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305140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336502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25562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05616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A1C8876-2AB9-4801-AC91-F495522EAF28}" type="datetimeFigureOut">
              <a:rPr lang="fr-FR" smtClean="0"/>
              <a:pPr/>
              <a:t>04/11/2025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102152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1C8876-2AB9-4801-AC91-F495522EAF28}" type="datetimeFigureOut">
              <a:rPr lang="fr-FR" smtClean="0"/>
              <a:pPr/>
              <a:t>04/11/2025</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83654C1-FD1C-41D5-AF80-21CF7C5D0218}" type="slidenum">
              <a:rPr lang="fr-FR" smtClean="0"/>
              <a:pPr/>
              <a:t>‹N°›</a:t>
            </a:fld>
            <a:endParaRPr lang="fr-FR"/>
          </a:p>
        </p:txBody>
      </p:sp>
    </p:spTree>
    <p:extLst>
      <p:ext uri="{BB962C8B-B14F-4D97-AF65-F5344CB8AC3E}">
        <p14:creationId xmlns:p14="http://schemas.microsoft.com/office/powerpoint/2010/main" xmlns="" val="22194739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552C021-0439-4C47-89C6-B71129E2BB47}"/>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A490D0BA-6F81-4F2E-A852-A5EAE355306B}"/>
              </a:ext>
            </a:extLst>
          </p:cNvPr>
          <p:cNvSpPr>
            <a:spLocks noGrp="1"/>
          </p:cNvSpPr>
          <p:nvPr>
            <p:ph type="subTitle" idx="1"/>
          </p:nvPr>
        </p:nvSpPr>
        <p:spPr>
          <a:xfrm>
            <a:off x="2004215" y="4678532"/>
            <a:ext cx="7269788" cy="1296789"/>
          </a:xfrm>
        </p:spPr>
        <p:txBody>
          <a:bodyPr>
            <a:normAutofit/>
          </a:bodyPr>
          <a:lstStyle/>
          <a:p>
            <a:pPr rtl="1"/>
            <a:r>
              <a:rPr lang="ar-DZ" b="1" dirty="0"/>
              <a:t>من اعداد الطلبة </a:t>
            </a:r>
            <a:r>
              <a:rPr lang="fr-FR" b="1" dirty="0"/>
              <a:t>:</a:t>
            </a:r>
          </a:p>
          <a:p>
            <a:pPr rtl="1"/>
            <a:r>
              <a:rPr lang="ar-DZ" b="1" dirty="0">
                <a:solidFill>
                  <a:schemeClr val="tx1"/>
                </a:solidFill>
              </a:rPr>
              <a:t>كاتب اميمة </a:t>
            </a:r>
            <a:r>
              <a:rPr lang="ar-DZ" b="1" dirty="0" err="1">
                <a:solidFill>
                  <a:schemeClr val="tx1"/>
                </a:solidFill>
              </a:rPr>
              <a:t>دنيازاد</a:t>
            </a:r>
            <a:endParaRPr lang="ar-DZ" b="1" dirty="0">
              <a:solidFill>
                <a:schemeClr val="tx1"/>
              </a:solidFill>
            </a:endParaRPr>
          </a:p>
          <a:p>
            <a:pPr rtl="1"/>
            <a:r>
              <a:rPr lang="ar-DZ" b="1" dirty="0">
                <a:solidFill>
                  <a:schemeClr val="tx1"/>
                </a:solidFill>
              </a:rPr>
              <a:t>كعبار </a:t>
            </a:r>
            <a:r>
              <a:rPr lang="ar-DZ" b="1" dirty="0" err="1">
                <a:solidFill>
                  <a:schemeClr val="tx1"/>
                </a:solidFill>
              </a:rPr>
              <a:t>عدراء</a:t>
            </a:r>
            <a:r>
              <a:rPr lang="ar-DZ" b="1" dirty="0">
                <a:solidFill>
                  <a:schemeClr val="tx1"/>
                </a:solidFill>
              </a:rPr>
              <a:t> سيرين </a:t>
            </a:r>
            <a:endParaRPr lang="fr-FR" b="1" dirty="0">
              <a:solidFill>
                <a:schemeClr val="tx1"/>
              </a:solidFill>
            </a:endParaRPr>
          </a:p>
        </p:txBody>
      </p:sp>
      <p:sp>
        <p:nvSpPr>
          <p:cNvPr id="5" name="Rectangle : coins arrondis 4">
            <a:extLst>
              <a:ext uri="{FF2B5EF4-FFF2-40B4-BE49-F238E27FC236}">
                <a16:creationId xmlns:a16="http://schemas.microsoft.com/office/drawing/2014/main" xmlns="" id="{1DCA97B0-9B68-4D26-BD02-0254AC9B59FB}"/>
              </a:ext>
            </a:extLst>
          </p:cNvPr>
          <p:cNvSpPr/>
          <p:nvPr/>
        </p:nvSpPr>
        <p:spPr>
          <a:xfrm>
            <a:off x="1507067" y="2429855"/>
            <a:ext cx="7766936" cy="1646299"/>
          </a:xfrm>
          <a:prstGeom prst="roundRect">
            <a:avLst/>
          </a:prstGeom>
          <a:solidFill>
            <a:srgbClr val="F7B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solidFill>
                  <a:schemeClr val="tx1"/>
                </a:solidFill>
              </a:rPr>
              <a:t>بحث حول دور البطاقات البنكية في إدارة الحسابات البنكية</a:t>
            </a:r>
          </a:p>
        </p:txBody>
      </p:sp>
      <p:pic>
        <p:nvPicPr>
          <p:cNvPr id="6" name="Image 5">
            <a:extLst>
              <a:ext uri="{FF2B5EF4-FFF2-40B4-BE49-F238E27FC236}">
                <a16:creationId xmlns:a16="http://schemas.microsoft.com/office/drawing/2014/main" xmlns="" id="{E7DA0B5B-739F-42E9-9DA8-BEDD90551952}"/>
              </a:ext>
            </a:extLst>
          </p:cNvPr>
          <p:cNvPicPr>
            <a:picLocks noChangeAspect="1"/>
          </p:cNvPicPr>
          <p:nvPr/>
        </p:nvPicPr>
        <p:blipFill>
          <a:blip r:embed="rId2" cstate="print"/>
          <a:stretch>
            <a:fillRect/>
          </a:stretch>
        </p:blipFill>
        <p:spPr>
          <a:xfrm>
            <a:off x="4575698" y="195309"/>
            <a:ext cx="955089" cy="968407"/>
          </a:xfrm>
          <a:prstGeom prst="rect">
            <a:avLst/>
          </a:prstGeom>
        </p:spPr>
      </p:pic>
    </p:spTree>
    <p:extLst>
      <p:ext uri="{BB962C8B-B14F-4D97-AF65-F5344CB8AC3E}">
        <p14:creationId xmlns:p14="http://schemas.microsoft.com/office/powerpoint/2010/main" xmlns="" val="36025607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0663A1A9-C80A-4CA7-B906-4A108C5BA3A5}"/>
              </a:ext>
            </a:extLst>
          </p:cNvPr>
          <p:cNvSpPr/>
          <p:nvPr/>
        </p:nvSpPr>
        <p:spPr>
          <a:xfrm>
            <a:off x="408363" y="878942"/>
            <a:ext cx="90996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المطلب الثاني </a:t>
            </a:r>
            <a:r>
              <a:rPr lang="fr-FR" sz="2400" b="1" dirty="0">
                <a:solidFill>
                  <a:schemeClr val="tx1"/>
                </a:solidFill>
              </a:rPr>
              <a:t>:</a:t>
            </a:r>
            <a:r>
              <a:rPr lang="ar-DZ" sz="2400" b="1" dirty="0">
                <a:solidFill>
                  <a:schemeClr val="tx1"/>
                </a:solidFill>
              </a:rPr>
              <a:t>أثر البطاقات البنكية على كفاءة إدارة الحساب</a:t>
            </a:r>
          </a:p>
        </p:txBody>
      </p:sp>
      <p:sp>
        <p:nvSpPr>
          <p:cNvPr id="6" name="Flèche : gauche 5">
            <a:extLst>
              <a:ext uri="{FF2B5EF4-FFF2-40B4-BE49-F238E27FC236}">
                <a16:creationId xmlns:a16="http://schemas.microsoft.com/office/drawing/2014/main" xmlns="" id="{B8996781-9165-4CAF-90DA-91CCAFB4A713}"/>
              </a:ext>
            </a:extLst>
          </p:cNvPr>
          <p:cNvSpPr/>
          <p:nvPr/>
        </p:nvSpPr>
        <p:spPr>
          <a:xfrm>
            <a:off x="8620204" y="2118459"/>
            <a:ext cx="887767" cy="3373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gauche 7">
            <a:extLst>
              <a:ext uri="{FF2B5EF4-FFF2-40B4-BE49-F238E27FC236}">
                <a16:creationId xmlns:a16="http://schemas.microsoft.com/office/drawing/2014/main" xmlns="" id="{C63148EC-28A5-4FF7-A56F-73E688012C9D}"/>
              </a:ext>
            </a:extLst>
          </p:cNvPr>
          <p:cNvSpPr/>
          <p:nvPr/>
        </p:nvSpPr>
        <p:spPr>
          <a:xfrm>
            <a:off x="8646835" y="2780927"/>
            <a:ext cx="887767" cy="3373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gauche 8">
            <a:extLst>
              <a:ext uri="{FF2B5EF4-FFF2-40B4-BE49-F238E27FC236}">
                <a16:creationId xmlns:a16="http://schemas.microsoft.com/office/drawing/2014/main" xmlns="" id="{C87973D2-6518-4233-830A-2751CD46A4DF}"/>
              </a:ext>
            </a:extLst>
          </p:cNvPr>
          <p:cNvSpPr/>
          <p:nvPr/>
        </p:nvSpPr>
        <p:spPr>
          <a:xfrm>
            <a:off x="8620205" y="3465604"/>
            <a:ext cx="887767" cy="3373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gauche 9">
            <a:extLst>
              <a:ext uri="{FF2B5EF4-FFF2-40B4-BE49-F238E27FC236}">
                <a16:creationId xmlns:a16="http://schemas.microsoft.com/office/drawing/2014/main" xmlns="" id="{0A47E070-BDC2-4FA5-A19A-3AA981494938}"/>
              </a:ext>
            </a:extLst>
          </p:cNvPr>
          <p:cNvSpPr/>
          <p:nvPr/>
        </p:nvSpPr>
        <p:spPr>
          <a:xfrm>
            <a:off x="8620206" y="4142579"/>
            <a:ext cx="887767" cy="3373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gauche 10">
            <a:extLst>
              <a:ext uri="{FF2B5EF4-FFF2-40B4-BE49-F238E27FC236}">
                <a16:creationId xmlns:a16="http://schemas.microsoft.com/office/drawing/2014/main" xmlns="" id="{3C66C909-8566-4A45-AEF2-9B39369C6884}"/>
              </a:ext>
            </a:extLst>
          </p:cNvPr>
          <p:cNvSpPr/>
          <p:nvPr/>
        </p:nvSpPr>
        <p:spPr>
          <a:xfrm>
            <a:off x="8646835" y="4700776"/>
            <a:ext cx="887767" cy="3373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DF89F808-BBC6-4148-98F5-A7C2D0203C59}"/>
              </a:ext>
            </a:extLst>
          </p:cNvPr>
          <p:cNvSpPr txBox="1"/>
          <p:nvPr/>
        </p:nvSpPr>
        <p:spPr>
          <a:xfrm>
            <a:off x="6096000" y="1991925"/>
            <a:ext cx="2684015" cy="461665"/>
          </a:xfrm>
          <a:prstGeom prst="rect">
            <a:avLst/>
          </a:prstGeom>
          <a:noFill/>
        </p:spPr>
        <p:txBody>
          <a:bodyPr wrap="square" rtlCol="0">
            <a:spAutoFit/>
          </a:bodyPr>
          <a:lstStyle/>
          <a:p>
            <a:r>
              <a:rPr lang="ar-DZ" sz="2400" dirty="0"/>
              <a:t>توفير الوقت والجهد</a:t>
            </a:r>
          </a:p>
        </p:txBody>
      </p:sp>
      <p:sp>
        <p:nvSpPr>
          <p:cNvPr id="15" name="ZoneTexte 14">
            <a:extLst>
              <a:ext uri="{FF2B5EF4-FFF2-40B4-BE49-F238E27FC236}">
                <a16:creationId xmlns:a16="http://schemas.microsoft.com/office/drawing/2014/main" xmlns="" id="{C7E67A73-2716-42C0-856F-D30923B19A63}"/>
              </a:ext>
            </a:extLst>
          </p:cNvPr>
          <p:cNvSpPr txBox="1"/>
          <p:nvPr/>
        </p:nvSpPr>
        <p:spPr>
          <a:xfrm>
            <a:off x="4645986" y="2677763"/>
            <a:ext cx="4134029" cy="461665"/>
          </a:xfrm>
          <a:prstGeom prst="rect">
            <a:avLst/>
          </a:prstGeom>
          <a:noFill/>
        </p:spPr>
        <p:txBody>
          <a:bodyPr wrap="square" rtlCol="0">
            <a:spAutoFit/>
          </a:bodyPr>
          <a:lstStyle/>
          <a:p>
            <a:r>
              <a:rPr lang="ar-DZ" sz="2400" dirty="0"/>
              <a:t>تحقيق الشفافية في المعاملات</a:t>
            </a:r>
            <a:endParaRPr lang="fr-FR" sz="2400" dirty="0"/>
          </a:p>
        </p:txBody>
      </p:sp>
      <p:sp>
        <p:nvSpPr>
          <p:cNvPr id="16" name="ZoneTexte 15">
            <a:extLst>
              <a:ext uri="{FF2B5EF4-FFF2-40B4-BE49-F238E27FC236}">
                <a16:creationId xmlns:a16="http://schemas.microsoft.com/office/drawing/2014/main" xmlns="" id="{58AA077D-201A-442E-B8AC-3444639F2721}"/>
              </a:ext>
            </a:extLst>
          </p:cNvPr>
          <p:cNvSpPr txBox="1"/>
          <p:nvPr/>
        </p:nvSpPr>
        <p:spPr>
          <a:xfrm>
            <a:off x="6072315" y="3386894"/>
            <a:ext cx="2991773" cy="461665"/>
          </a:xfrm>
          <a:prstGeom prst="rect">
            <a:avLst/>
          </a:prstGeom>
          <a:noFill/>
        </p:spPr>
        <p:txBody>
          <a:bodyPr wrap="square" rtlCol="0">
            <a:spAutoFit/>
          </a:bodyPr>
          <a:lstStyle/>
          <a:p>
            <a:r>
              <a:rPr lang="ar-DZ" sz="2400" dirty="0"/>
              <a:t>تعزيز الأمان المالي</a:t>
            </a:r>
            <a:endParaRPr lang="fr-FR" sz="2400" dirty="0"/>
          </a:p>
        </p:txBody>
      </p:sp>
      <p:sp>
        <p:nvSpPr>
          <p:cNvPr id="17" name="ZoneTexte 16">
            <a:extLst>
              <a:ext uri="{FF2B5EF4-FFF2-40B4-BE49-F238E27FC236}">
                <a16:creationId xmlns:a16="http://schemas.microsoft.com/office/drawing/2014/main" xmlns="" id="{608BAEEB-FE6D-48C0-A805-8A234FC54D7D}"/>
              </a:ext>
            </a:extLst>
          </p:cNvPr>
          <p:cNvSpPr txBox="1"/>
          <p:nvPr/>
        </p:nvSpPr>
        <p:spPr>
          <a:xfrm>
            <a:off x="3841814" y="4018265"/>
            <a:ext cx="4938201" cy="461665"/>
          </a:xfrm>
          <a:prstGeom prst="rect">
            <a:avLst/>
          </a:prstGeom>
          <a:noFill/>
        </p:spPr>
        <p:txBody>
          <a:bodyPr wrap="square" rtlCol="0">
            <a:spAutoFit/>
          </a:bodyPr>
          <a:lstStyle/>
          <a:p>
            <a:r>
              <a:rPr lang="ar-DZ" sz="2400" dirty="0"/>
              <a:t>دعم التخطيط المالي وتنظيم الإنفاق</a:t>
            </a:r>
            <a:endParaRPr lang="fr-FR" sz="2400" dirty="0"/>
          </a:p>
        </p:txBody>
      </p:sp>
      <p:sp>
        <p:nvSpPr>
          <p:cNvPr id="18" name="ZoneTexte 17">
            <a:extLst>
              <a:ext uri="{FF2B5EF4-FFF2-40B4-BE49-F238E27FC236}">
                <a16:creationId xmlns:a16="http://schemas.microsoft.com/office/drawing/2014/main" xmlns="" id="{429B56FD-0449-4F2F-881E-93D2B2F4C513}"/>
              </a:ext>
            </a:extLst>
          </p:cNvPr>
          <p:cNvSpPr txBox="1"/>
          <p:nvPr/>
        </p:nvSpPr>
        <p:spPr>
          <a:xfrm>
            <a:off x="954341" y="4583094"/>
            <a:ext cx="7665865" cy="461665"/>
          </a:xfrm>
          <a:prstGeom prst="rect">
            <a:avLst/>
          </a:prstGeom>
          <a:noFill/>
        </p:spPr>
        <p:txBody>
          <a:bodyPr wrap="square" rtlCol="0">
            <a:spAutoFit/>
          </a:bodyPr>
          <a:lstStyle/>
          <a:p>
            <a:pPr algn="r" rtl="1"/>
            <a:r>
              <a:rPr lang="ar-DZ" sz="2400" dirty="0"/>
              <a:t>تمكين البنوك من تحليل سلوك العملاء وتطوير الخدمات</a:t>
            </a:r>
            <a:endParaRPr lang="fr-FR" sz="2400" dirty="0"/>
          </a:p>
        </p:txBody>
      </p:sp>
    </p:spTree>
    <p:extLst>
      <p:ext uri="{BB962C8B-B14F-4D97-AF65-F5344CB8AC3E}">
        <p14:creationId xmlns:p14="http://schemas.microsoft.com/office/powerpoint/2010/main" xmlns="" val="23488929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xmlns="" id="{1E33C571-F796-4EA9-9010-030497A14F94}"/>
              </a:ext>
            </a:extLst>
          </p:cNvPr>
          <p:cNvSpPr/>
          <p:nvPr/>
        </p:nvSpPr>
        <p:spPr>
          <a:xfrm>
            <a:off x="119606" y="1091954"/>
            <a:ext cx="9062811" cy="1242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المطلب الثالث </a:t>
            </a:r>
            <a:r>
              <a:rPr lang="fr-FR" sz="2400" b="1" dirty="0">
                <a:solidFill>
                  <a:schemeClr val="tx1"/>
                </a:solidFill>
              </a:rPr>
              <a:t>:</a:t>
            </a:r>
            <a:r>
              <a:rPr lang="ar-DZ" sz="2400" b="1" dirty="0">
                <a:solidFill>
                  <a:schemeClr val="tx1"/>
                </a:solidFill>
              </a:rPr>
              <a:t>تحديات استخدام البطاقات البنكية في إدارة الحسابات البنكية</a:t>
            </a:r>
          </a:p>
          <a:p>
            <a:pPr algn="ctr" rtl="1"/>
            <a:endParaRPr lang="ar-DZ" sz="2400" b="1" dirty="0">
              <a:solidFill>
                <a:schemeClr val="tx1"/>
              </a:solidFill>
            </a:endParaRPr>
          </a:p>
        </p:txBody>
      </p:sp>
      <p:sp>
        <p:nvSpPr>
          <p:cNvPr id="5" name="Rectangle 4">
            <a:extLst>
              <a:ext uri="{FF2B5EF4-FFF2-40B4-BE49-F238E27FC236}">
                <a16:creationId xmlns:a16="http://schemas.microsoft.com/office/drawing/2014/main" xmlns="" id="{79081FB7-6A1A-44A8-B3A5-787EBE2B3A1D}"/>
              </a:ext>
            </a:extLst>
          </p:cNvPr>
          <p:cNvSpPr/>
          <p:nvPr/>
        </p:nvSpPr>
        <p:spPr>
          <a:xfrm>
            <a:off x="994298" y="2539014"/>
            <a:ext cx="7415763" cy="2450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a:solidFill>
                <a:schemeClr val="tx1"/>
              </a:solidFill>
            </a:endParaRPr>
          </a:p>
          <a:p>
            <a:pPr algn="ctr"/>
            <a:r>
              <a:rPr lang="ar-DZ" sz="2400" dirty="0">
                <a:solidFill>
                  <a:schemeClr val="tx1"/>
                </a:solidFill>
              </a:rPr>
              <a:t>1. المخاطر الأمنية والاحتيال الإلكتروني</a:t>
            </a:r>
          </a:p>
          <a:p>
            <a:pPr algn="ctr"/>
            <a:r>
              <a:rPr lang="ar-DZ" sz="2400" dirty="0">
                <a:solidFill>
                  <a:schemeClr val="tx1"/>
                </a:solidFill>
              </a:rPr>
              <a:t>2. ضعف الثقافة المصرفية الرقمية لدى المستخدمين</a:t>
            </a:r>
          </a:p>
          <a:p>
            <a:pPr algn="ctr"/>
            <a:r>
              <a:rPr lang="ar-DZ" sz="2400" dirty="0">
                <a:solidFill>
                  <a:schemeClr val="tx1"/>
                </a:solidFill>
              </a:rPr>
              <a:t>3. القيود التقنية وضعف البنية التحتية</a:t>
            </a:r>
          </a:p>
          <a:p>
            <a:pPr algn="ctr"/>
            <a:r>
              <a:rPr lang="ar-DZ" sz="2400" dirty="0">
                <a:solidFill>
                  <a:schemeClr val="tx1"/>
                </a:solidFill>
              </a:rPr>
              <a:t>4. الرسوم والتكاليف البنكية المرتفعة</a:t>
            </a:r>
            <a:endParaRPr lang="fr-FR" sz="2400" dirty="0">
              <a:solidFill>
                <a:schemeClr val="tx1"/>
              </a:solidFill>
            </a:endParaRPr>
          </a:p>
        </p:txBody>
      </p:sp>
    </p:spTree>
    <p:extLst>
      <p:ext uri="{BB962C8B-B14F-4D97-AF65-F5344CB8AC3E}">
        <p14:creationId xmlns:p14="http://schemas.microsoft.com/office/powerpoint/2010/main" xmlns="" val="37018223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6A5CCBB0-45F0-4A40-B34A-0FF8ECBC7F58}"/>
              </a:ext>
            </a:extLst>
          </p:cNvPr>
          <p:cNvSpPr/>
          <p:nvPr/>
        </p:nvSpPr>
        <p:spPr>
          <a:xfrm>
            <a:off x="471456" y="598692"/>
            <a:ext cx="8886305" cy="17016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tx1"/>
                </a:solidFill>
              </a:rPr>
              <a:t>المبحث الثالث :دراسة حالة لبنك الوطني الجزائري </a:t>
            </a:r>
            <a:r>
              <a:rPr lang="fr-FR" sz="2800" b="1" dirty="0">
                <a:solidFill>
                  <a:schemeClr val="tx1"/>
                </a:solidFill>
              </a:rPr>
              <a:t>BNA</a:t>
            </a:r>
            <a:r>
              <a:rPr lang="ar-DZ" sz="2800" b="1" dirty="0">
                <a:solidFill>
                  <a:schemeClr val="tx1"/>
                </a:solidFill>
              </a:rPr>
              <a:t>و مصرف الراجحي السعودي</a:t>
            </a:r>
            <a:endParaRPr lang="fr-FR" sz="2800" b="1" dirty="0">
              <a:solidFill>
                <a:schemeClr val="tx1"/>
              </a:solidFill>
            </a:endParaRPr>
          </a:p>
        </p:txBody>
      </p:sp>
      <p:pic>
        <p:nvPicPr>
          <p:cNvPr id="2" name="Image 1">
            <a:extLst>
              <a:ext uri="{FF2B5EF4-FFF2-40B4-BE49-F238E27FC236}">
                <a16:creationId xmlns:a16="http://schemas.microsoft.com/office/drawing/2014/main" xmlns="" id="{1202F364-BEAB-4EDF-8988-3872D08E14E1}"/>
              </a:ext>
            </a:extLst>
          </p:cNvPr>
          <p:cNvPicPr>
            <a:picLocks noChangeAspect="1"/>
          </p:cNvPicPr>
          <p:nvPr/>
        </p:nvPicPr>
        <p:blipFill>
          <a:blip r:embed="rId2"/>
          <a:stretch>
            <a:fillRect/>
          </a:stretch>
        </p:blipFill>
        <p:spPr>
          <a:xfrm>
            <a:off x="5351110" y="2755992"/>
            <a:ext cx="3724979" cy="2377646"/>
          </a:xfrm>
          <a:prstGeom prst="rect">
            <a:avLst/>
          </a:prstGeom>
        </p:spPr>
      </p:pic>
      <p:pic>
        <p:nvPicPr>
          <p:cNvPr id="4" name="Image 3">
            <a:extLst>
              <a:ext uri="{FF2B5EF4-FFF2-40B4-BE49-F238E27FC236}">
                <a16:creationId xmlns:a16="http://schemas.microsoft.com/office/drawing/2014/main" xmlns="" id="{A28FEC6F-04A8-4444-8398-F4BB285D27E2}"/>
              </a:ext>
            </a:extLst>
          </p:cNvPr>
          <p:cNvPicPr>
            <a:picLocks noChangeAspect="1"/>
          </p:cNvPicPr>
          <p:nvPr/>
        </p:nvPicPr>
        <p:blipFill>
          <a:blip r:embed="rId3" cstate="print"/>
          <a:stretch>
            <a:fillRect/>
          </a:stretch>
        </p:blipFill>
        <p:spPr>
          <a:xfrm>
            <a:off x="627763" y="2755992"/>
            <a:ext cx="3724979" cy="2420748"/>
          </a:xfrm>
          <a:prstGeom prst="rect">
            <a:avLst/>
          </a:prstGeom>
        </p:spPr>
      </p:pic>
    </p:spTree>
    <p:extLst>
      <p:ext uri="{BB962C8B-B14F-4D97-AF65-F5344CB8AC3E}">
        <p14:creationId xmlns:p14="http://schemas.microsoft.com/office/powerpoint/2010/main" xmlns="" val="9641942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xmlns="" id="{EB353D88-494D-4CC9-A61D-07FED92E330B}"/>
              </a:ext>
            </a:extLst>
          </p:cNvPr>
          <p:cNvSpPr/>
          <p:nvPr/>
        </p:nvSpPr>
        <p:spPr>
          <a:xfrm>
            <a:off x="390698" y="681642"/>
            <a:ext cx="9052560" cy="897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a:solidFill>
                  <a:schemeClr val="tx1"/>
                </a:solidFill>
              </a:rPr>
              <a:t>المطلب الأول :الإطار العام للبنك الوطني الجزائري و مصرف الراجحي السعودي</a:t>
            </a:r>
            <a:endParaRPr lang="fr-FR" sz="2000" b="1" dirty="0">
              <a:solidFill>
                <a:schemeClr val="tx1"/>
              </a:solidFill>
            </a:endParaRPr>
          </a:p>
        </p:txBody>
      </p:sp>
      <p:sp>
        <p:nvSpPr>
          <p:cNvPr id="7" name="Titre 6">
            <a:extLst>
              <a:ext uri="{FF2B5EF4-FFF2-40B4-BE49-F238E27FC236}">
                <a16:creationId xmlns:a16="http://schemas.microsoft.com/office/drawing/2014/main" xmlns="" id="{438E6B5E-DF87-418F-A637-2F14D4D4EA26}"/>
              </a:ext>
            </a:extLst>
          </p:cNvPr>
          <p:cNvSpPr>
            <a:spLocks noGrp="1"/>
          </p:cNvSpPr>
          <p:nvPr>
            <p:ph type="title" idx="4294967295"/>
          </p:nvPr>
        </p:nvSpPr>
        <p:spPr>
          <a:xfrm>
            <a:off x="0" y="7207135"/>
            <a:ext cx="8596313" cy="1695565"/>
          </a:xfrm>
        </p:spPr>
        <p:txBody>
          <a:bodyPr>
            <a:normAutofit/>
          </a:bodyPr>
          <a:lstStyle/>
          <a:p>
            <a:pPr algn="r"/>
            <a:r>
              <a:rPr lang="ar-DZ" sz="1200" dirty="0">
                <a:solidFill>
                  <a:schemeClr val="tx1"/>
                </a:solidFill>
              </a:rPr>
              <a:t/>
            </a:r>
            <a:br>
              <a:rPr lang="ar-DZ" sz="1200" dirty="0">
                <a:solidFill>
                  <a:schemeClr val="tx1"/>
                </a:solidFill>
              </a:rPr>
            </a:br>
            <a:endParaRPr lang="fr-FR" sz="1200" dirty="0">
              <a:solidFill>
                <a:schemeClr val="tx1"/>
              </a:solidFill>
            </a:endParaRPr>
          </a:p>
        </p:txBody>
      </p:sp>
      <p:sp>
        <p:nvSpPr>
          <p:cNvPr id="8" name="Rectangle 7">
            <a:extLst>
              <a:ext uri="{FF2B5EF4-FFF2-40B4-BE49-F238E27FC236}">
                <a16:creationId xmlns:a16="http://schemas.microsoft.com/office/drawing/2014/main" xmlns="" id="{B655D709-EA13-42D5-ACE0-A6036B4B0234}"/>
              </a:ext>
            </a:extLst>
          </p:cNvPr>
          <p:cNvSpPr/>
          <p:nvPr/>
        </p:nvSpPr>
        <p:spPr>
          <a:xfrm>
            <a:off x="424425" y="1811045"/>
            <a:ext cx="4498397" cy="43653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a:solidFill>
                  <a:schemeClr val="tx1"/>
                </a:solidFill>
              </a:rPr>
              <a:t>2- مصرف الراجحي</a:t>
            </a:r>
            <a:endParaRPr lang="fr-FR" sz="2000" b="1" dirty="0">
              <a:solidFill>
                <a:schemeClr val="tx1"/>
              </a:solidFill>
            </a:endParaRPr>
          </a:p>
          <a:p>
            <a:pPr algn="r"/>
            <a:r>
              <a:rPr lang="ar-DZ" sz="2000" dirty="0">
                <a:solidFill>
                  <a:schemeClr val="tx1"/>
                </a:solidFill>
              </a:rPr>
              <a:t> فقد تأسس سنة 1957 في المملكة العربية السعودية، ويُعتبر من أكبر المصارف الإسلامية في العالم، إذ يجمع بين مبادئ الشريعة الإسلامية والتقنيات المصرفية الحديثة.</a:t>
            </a:r>
          </a:p>
          <a:p>
            <a:pPr algn="r"/>
            <a:r>
              <a:rPr lang="ar-DZ" sz="2000" dirty="0">
                <a:solidFill>
                  <a:schemeClr val="tx1"/>
                </a:solidFill>
              </a:rPr>
              <a:t>يتميز بريادته في الخدمات البنكية الرقمية، واستخدامه المكثف للبطاقات البنكية لإدارة الحسابات والسداد الإلكتروني، مما جعله نموذجًا ناجحًا في التحول الرقمي في القطاع المصرفي الخليجي</a:t>
            </a:r>
            <a:endParaRPr lang="fr-FR" sz="2000" dirty="0">
              <a:solidFill>
                <a:schemeClr val="tx1"/>
              </a:solidFill>
            </a:endParaRPr>
          </a:p>
        </p:txBody>
      </p:sp>
      <p:sp>
        <p:nvSpPr>
          <p:cNvPr id="3" name="Rectangle 2">
            <a:extLst>
              <a:ext uri="{FF2B5EF4-FFF2-40B4-BE49-F238E27FC236}">
                <a16:creationId xmlns:a16="http://schemas.microsoft.com/office/drawing/2014/main" xmlns="" id="{F4F7D42E-14A4-47BD-9D42-6FB427C64F54}"/>
              </a:ext>
            </a:extLst>
          </p:cNvPr>
          <p:cNvSpPr/>
          <p:nvPr/>
        </p:nvSpPr>
        <p:spPr>
          <a:xfrm>
            <a:off x="5171508" y="1811045"/>
            <a:ext cx="4363262" cy="43653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2000" dirty="0">
              <a:solidFill>
                <a:schemeClr val="tx1"/>
              </a:solidFill>
            </a:endParaRPr>
          </a:p>
          <a:p>
            <a:pPr algn="ctr" rtl="1"/>
            <a:r>
              <a:rPr lang="ar-DZ" sz="2000" b="1" dirty="0">
                <a:solidFill>
                  <a:schemeClr val="tx1"/>
                </a:solidFill>
              </a:rPr>
              <a:t>1- البنك الوطني الجزائري</a:t>
            </a:r>
          </a:p>
          <a:p>
            <a:pPr algn="ctr" rtl="1"/>
            <a:r>
              <a:rPr lang="fr-FR" sz="2000" b="1" dirty="0">
                <a:solidFill>
                  <a:schemeClr val="tx1"/>
                </a:solidFill>
              </a:rPr>
              <a:t>BNA</a:t>
            </a:r>
            <a:endParaRPr lang="ar-DZ" sz="2000" b="1" dirty="0">
              <a:solidFill>
                <a:schemeClr val="tx1"/>
              </a:solidFill>
            </a:endParaRPr>
          </a:p>
          <a:p>
            <a:pPr algn="ctr" rtl="1"/>
            <a:r>
              <a:rPr lang="fr-FR" sz="2000" b="1" dirty="0">
                <a:solidFill>
                  <a:schemeClr val="tx1"/>
                </a:solidFill>
              </a:rPr>
              <a:t> </a:t>
            </a:r>
            <a:r>
              <a:rPr lang="ar-DZ" sz="2000" dirty="0">
                <a:solidFill>
                  <a:schemeClr val="tx1"/>
                </a:solidFill>
              </a:rPr>
              <a:t>مؤسسة مالية عمومية تأسست سنة 1966، وهو أحد أكبر البنوك الحكومية في الجزائر، يهدف إلى دعم التنمية الاقتصادية وتقديم الخدمات البنكية للأفراد والمؤسسات.</a:t>
            </a:r>
          </a:p>
          <a:p>
            <a:pPr algn="ctr" rtl="1"/>
            <a:r>
              <a:rPr lang="ar-DZ" sz="2000" dirty="0">
                <a:solidFill>
                  <a:schemeClr val="tx1"/>
                </a:solidFill>
              </a:rPr>
              <a:t>يمتلك شبكة وطنية واسعة ويسعى إلى تطوير خدماته الرقمية من خلال توسيع استخدام البطاقات البنكية واعتماد حلول الدفع الإلكتروني لتعزيز إدارة الحسابات البنكية ومواكبة التحول نحو الاقتصاد الرقمي</a:t>
            </a:r>
            <a:endParaRPr lang="fr-FR" sz="2000" dirty="0">
              <a:solidFill>
                <a:schemeClr val="tx1"/>
              </a:solidFill>
            </a:endParaRPr>
          </a:p>
        </p:txBody>
      </p:sp>
    </p:spTree>
    <p:extLst>
      <p:ext uri="{BB962C8B-B14F-4D97-AF65-F5344CB8AC3E}">
        <p14:creationId xmlns:p14="http://schemas.microsoft.com/office/powerpoint/2010/main" xmlns="" val="13726094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7DFBFA11-9250-4C6B-8E25-5ECA3836F358}"/>
              </a:ext>
            </a:extLst>
          </p:cNvPr>
          <p:cNvSpPr/>
          <p:nvPr/>
        </p:nvSpPr>
        <p:spPr>
          <a:xfrm>
            <a:off x="0" y="44938"/>
            <a:ext cx="9909908" cy="664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rPr>
              <a:t>المطلب الثاني :مقارنة بين  البنك الوطني الجزائري و مصرف الراجحي السعودي </a:t>
            </a:r>
            <a:endParaRPr lang="fr-FR" sz="2000" b="1" dirty="0">
              <a:solidFill>
                <a:schemeClr val="tx1"/>
              </a:solidFill>
            </a:endParaRPr>
          </a:p>
        </p:txBody>
      </p:sp>
      <p:graphicFrame>
        <p:nvGraphicFramePr>
          <p:cNvPr id="5" name="Tableau 4">
            <a:extLst>
              <a:ext uri="{FF2B5EF4-FFF2-40B4-BE49-F238E27FC236}">
                <a16:creationId xmlns:a16="http://schemas.microsoft.com/office/drawing/2014/main" xmlns="" id="{72BEE065-59FC-48DF-88FC-4CB82C181476}"/>
              </a:ext>
            </a:extLst>
          </p:cNvPr>
          <p:cNvGraphicFramePr>
            <a:graphicFrameLocks noGrp="1"/>
          </p:cNvGraphicFramePr>
          <p:nvPr>
            <p:extLst>
              <p:ext uri="{D42A27DB-BD31-4B8C-83A1-F6EECF244321}">
                <p14:modId xmlns:p14="http://schemas.microsoft.com/office/powerpoint/2010/main" xmlns="" val="3530312353"/>
              </p:ext>
            </p:extLst>
          </p:nvPr>
        </p:nvGraphicFramePr>
        <p:xfrm>
          <a:off x="93785" y="898770"/>
          <a:ext cx="9909906" cy="5643682"/>
        </p:xfrm>
        <a:graphic>
          <a:graphicData uri="http://schemas.openxmlformats.org/drawingml/2006/table">
            <a:tbl>
              <a:tblPr firstRow="1" bandRow="1">
                <a:tableStyleId>{5C22544A-7EE6-4342-B048-85BDC9FD1C3A}</a:tableStyleId>
              </a:tblPr>
              <a:tblGrid>
                <a:gridCol w="3303302">
                  <a:extLst>
                    <a:ext uri="{9D8B030D-6E8A-4147-A177-3AD203B41FA5}">
                      <a16:colId xmlns:a16="http://schemas.microsoft.com/office/drawing/2014/main" xmlns="" val="3994824941"/>
                    </a:ext>
                  </a:extLst>
                </a:gridCol>
                <a:gridCol w="3303302">
                  <a:extLst>
                    <a:ext uri="{9D8B030D-6E8A-4147-A177-3AD203B41FA5}">
                      <a16:colId xmlns:a16="http://schemas.microsoft.com/office/drawing/2014/main" xmlns="" val="513593611"/>
                    </a:ext>
                  </a:extLst>
                </a:gridCol>
                <a:gridCol w="3303302">
                  <a:extLst>
                    <a:ext uri="{9D8B030D-6E8A-4147-A177-3AD203B41FA5}">
                      <a16:colId xmlns:a16="http://schemas.microsoft.com/office/drawing/2014/main" xmlns="" val="1360866656"/>
                    </a:ext>
                  </a:extLst>
                </a:gridCol>
              </a:tblGrid>
              <a:tr h="398248">
                <a:tc>
                  <a:txBody>
                    <a:bodyPr/>
                    <a:lstStyle/>
                    <a:p>
                      <a:pPr algn="ctr"/>
                      <a:r>
                        <a:rPr lang="ar-DZ" sz="1400" dirty="0">
                          <a:solidFill>
                            <a:schemeClr val="tx1"/>
                          </a:solidFill>
                        </a:rPr>
                        <a:t>مصرف الراجحي السعودي </a:t>
                      </a:r>
                      <a:endParaRPr lang="fr-FR" sz="1400" dirty="0">
                        <a:solidFill>
                          <a:schemeClr val="tx1"/>
                        </a:solidFill>
                      </a:endParaRPr>
                    </a:p>
                  </a:txBody>
                  <a:tcPr/>
                </a:tc>
                <a:tc>
                  <a:txBody>
                    <a:bodyPr/>
                    <a:lstStyle/>
                    <a:p>
                      <a:pPr algn="ctr"/>
                      <a:r>
                        <a:rPr lang="ar-DZ" sz="1400" dirty="0">
                          <a:solidFill>
                            <a:schemeClr val="tx1"/>
                          </a:solidFill>
                        </a:rPr>
                        <a:t>البنك الوطني الجزائري    </a:t>
                      </a:r>
                      <a:r>
                        <a:rPr lang="fr-FR" sz="1400" dirty="0">
                          <a:solidFill>
                            <a:schemeClr val="tx1"/>
                          </a:solidFill>
                        </a:rPr>
                        <a:t> </a:t>
                      </a:r>
                      <a:r>
                        <a:rPr lang="fr-FR" sz="1400" dirty="0" err="1">
                          <a:solidFill>
                            <a:schemeClr val="tx1"/>
                          </a:solidFill>
                        </a:rPr>
                        <a:t>bna</a:t>
                      </a:r>
                      <a:endParaRPr lang="fr-FR" sz="1400" dirty="0">
                        <a:solidFill>
                          <a:schemeClr val="tx1"/>
                        </a:solidFill>
                      </a:endParaRPr>
                    </a:p>
                  </a:txBody>
                  <a:tcPr/>
                </a:tc>
                <a:tc>
                  <a:txBody>
                    <a:bodyPr/>
                    <a:lstStyle/>
                    <a:p>
                      <a:pPr algn="ctr"/>
                      <a:r>
                        <a:rPr lang="ar-DZ" sz="1400" dirty="0">
                          <a:solidFill>
                            <a:schemeClr val="tx1"/>
                          </a:solidFill>
                        </a:rPr>
                        <a:t>المعيار </a:t>
                      </a:r>
                      <a:endParaRPr lang="fr-FR" sz="1400" dirty="0">
                        <a:solidFill>
                          <a:schemeClr val="tx1"/>
                        </a:solidFill>
                      </a:endParaRPr>
                    </a:p>
                  </a:txBody>
                  <a:tcPr/>
                </a:tc>
                <a:extLst>
                  <a:ext uri="{0D108BD9-81ED-4DB2-BD59-A6C34878D82A}">
                    <a16:rowId xmlns:a16="http://schemas.microsoft.com/office/drawing/2014/main" xmlns="" val="2384322913"/>
                  </a:ext>
                </a:extLst>
              </a:tr>
              <a:tr h="640526">
                <a:tc>
                  <a:txBody>
                    <a:bodyPr/>
                    <a:lstStyle/>
                    <a:p>
                      <a:pPr algn="ctr"/>
                      <a:r>
                        <a:rPr lang="ar-DZ" sz="1400" b="1" dirty="0">
                          <a:solidFill>
                            <a:schemeClr val="tx1"/>
                          </a:solidFill>
                        </a:rPr>
                        <a:t>بنك إسلامي تجاري رقمي متطور </a:t>
                      </a:r>
                      <a:endParaRPr lang="fr-FR" sz="1400" b="1" dirty="0">
                        <a:solidFill>
                          <a:schemeClr val="tx1"/>
                        </a:solidFill>
                      </a:endParaRPr>
                    </a:p>
                  </a:txBody>
                  <a:tcPr/>
                </a:tc>
                <a:tc>
                  <a:txBody>
                    <a:bodyPr/>
                    <a:lstStyle/>
                    <a:p>
                      <a:pPr algn="ctr"/>
                      <a:r>
                        <a:rPr lang="ar-DZ" sz="1400" b="1" dirty="0">
                          <a:solidFill>
                            <a:schemeClr val="tx1"/>
                          </a:solidFill>
                        </a:rPr>
                        <a:t>بنك عمومي جزائري في طور التحديث </a:t>
                      </a:r>
                      <a:endParaRPr lang="fr-FR" sz="1400" b="1" dirty="0">
                        <a:solidFill>
                          <a:schemeClr val="tx1"/>
                        </a:solidFill>
                      </a:endParaRPr>
                    </a:p>
                  </a:txBody>
                  <a:tcPr/>
                </a:tc>
                <a:tc>
                  <a:txBody>
                    <a:bodyPr/>
                    <a:lstStyle/>
                    <a:p>
                      <a:pPr algn="ctr"/>
                      <a:r>
                        <a:rPr lang="ar-DZ" sz="1400" b="1" dirty="0">
                          <a:solidFill>
                            <a:schemeClr val="accent2"/>
                          </a:solidFill>
                        </a:rPr>
                        <a:t>طبيعة البنك </a:t>
                      </a:r>
                      <a:endParaRPr lang="fr-FR" sz="1400" b="1" dirty="0">
                        <a:solidFill>
                          <a:schemeClr val="accent2"/>
                        </a:solidFill>
                      </a:endParaRPr>
                    </a:p>
                  </a:txBody>
                  <a:tcPr/>
                </a:tc>
                <a:extLst>
                  <a:ext uri="{0D108BD9-81ED-4DB2-BD59-A6C34878D82A}">
                    <a16:rowId xmlns:a16="http://schemas.microsoft.com/office/drawing/2014/main" xmlns="" val="2006770782"/>
                  </a:ext>
                </a:extLst>
              </a:tr>
              <a:tr h="510701">
                <a:tc>
                  <a:txBody>
                    <a:bodyPr/>
                    <a:lstStyle/>
                    <a:p>
                      <a:pPr algn="ctr"/>
                      <a:r>
                        <a:rPr lang="ar-DZ" sz="1400" b="1" dirty="0">
                          <a:solidFill>
                            <a:schemeClr val="tx1"/>
                          </a:solidFill>
                        </a:rPr>
                        <a:t>نظام مصرفي رقمي متكامل </a:t>
                      </a:r>
                      <a:endParaRPr lang="fr-FR" sz="1400" b="1" dirty="0">
                        <a:solidFill>
                          <a:schemeClr val="tx1"/>
                        </a:solidFill>
                      </a:endParaRPr>
                    </a:p>
                  </a:txBody>
                  <a:tcPr/>
                </a:tc>
                <a:tc>
                  <a:txBody>
                    <a:bodyPr/>
                    <a:lstStyle/>
                    <a:p>
                      <a:pPr algn="ctr"/>
                      <a:r>
                        <a:rPr lang="ar-DZ" sz="1400" b="1" dirty="0" err="1">
                          <a:solidFill>
                            <a:schemeClr val="tx1"/>
                          </a:solidFill>
                        </a:rPr>
                        <a:t>رقمنة</a:t>
                      </a:r>
                      <a:r>
                        <a:rPr lang="ar-DZ" sz="1400" b="1" dirty="0">
                          <a:solidFill>
                            <a:schemeClr val="tx1"/>
                          </a:solidFill>
                        </a:rPr>
                        <a:t> تدريجية </a:t>
                      </a:r>
                      <a:endParaRPr lang="fr-FR" sz="1400" b="1" dirty="0">
                        <a:solidFill>
                          <a:schemeClr val="tx1"/>
                        </a:solidFill>
                      </a:endParaRPr>
                    </a:p>
                  </a:txBody>
                  <a:tcPr/>
                </a:tc>
                <a:tc>
                  <a:txBody>
                    <a:bodyPr/>
                    <a:lstStyle/>
                    <a:p>
                      <a:pPr algn="ctr"/>
                      <a:r>
                        <a:rPr lang="ar-DZ" sz="1400" b="1" dirty="0">
                          <a:solidFill>
                            <a:schemeClr val="accent2"/>
                          </a:solidFill>
                        </a:rPr>
                        <a:t>درجة </a:t>
                      </a:r>
                      <a:r>
                        <a:rPr lang="ar-DZ" sz="1400" b="1" dirty="0" err="1">
                          <a:solidFill>
                            <a:schemeClr val="accent2"/>
                          </a:solidFill>
                        </a:rPr>
                        <a:t>الرقمنة</a:t>
                      </a:r>
                      <a:r>
                        <a:rPr lang="ar-DZ" sz="1400" b="1" dirty="0">
                          <a:solidFill>
                            <a:schemeClr val="accent2"/>
                          </a:solidFill>
                        </a:rPr>
                        <a:t> </a:t>
                      </a:r>
                      <a:endParaRPr lang="fr-FR" sz="1400" b="1" dirty="0">
                        <a:solidFill>
                          <a:schemeClr val="accent2"/>
                        </a:solidFill>
                      </a:endParaRPr>
                    </a:p>
                  </a:txBody>
                  <a:tcPr/>
                </a:tc>
                <a:extLst>
                  <a:ext uri="{0D108BD9-81ED-4DB2-BD59-A6C34878D82A}">
                    <a16:rowId xmlns:a16="http://schemas.microsoft.com/office/drawing/2014/main" xmlns="" val="2965951640"/>
                  </a:ext>
                </a:extLst>
              </a:tr>
              <a:tr h="640526">
                <a:tc>
                  <a:txBody>
                    <a:bodyPr/>
                    <a:lstStyle/>
                    <a:p>
                      <a:pPr algn="ctr"/>
                      <a:r>
                        <a:rPr lang="ar-DZ" sz="1400" b="1" dirty="0">
                          <a:solidFill>
                            <a:schemeClr val="tx1"/>
                          </a:solidFill>
                        </a:rPr>
                        <a:t>بطاقات خصم و ائتمان مسبقة الدفع </a:t>
                      </a:r>
                      <a:endParaRPr lang="fr-FR" sz="1400" b="1" dirty="0">
                        <a:solidFill>
                          <a:schemeClr val="tx1"/>
                        </a:solidFill>
                      </a:endParaRPr>
                    </a:p>
                  </a:txBody>
                  <a:tcPr/>
                </a:tc>
                <a:tc>
                  <a:txBody>
                    <a:bodyPr/>
                    <a:lstStyle/>
                    <a:p>
                      <a:pPr algn="ctr" rtl="1"/>
                      <a:r>
                        <a:rPr lang="ar-DZ" sz="1400" b="1" dirty="0">
                          <a:solidFill>
                            <a:schemeClr val="tx1"/>
                          </a:solidFill>
                        </a:rPr>
                        <a:t>بطاقة</a:t>
                      </a:r>
                      <a:r>
                        <a:rPr lang="fr-FR" sz="1400" b="1" dirty="0" err="1">
                          <a:solidFill>
                            <a:schemeClr val="tx1"/>
                          </a:solidFill>
                        </a:rPr>
                        <a:t>cib</a:t>
                      </a:r>
                      <a:r>
                        <a:rPr lang="fr-FR" sz="1400" b="1" dirty="0">
                          <a:solidFill>
                            <a:schemeClr val="tx1"/>
                          </a:solidFill>
                        </a:rPr>
                        <a:t> </a:t>
                      </a:r>
                      <a:r>
                        <a:rPr lang="ar-DZ" sz="1400" b="1" dirty="0">
                          <a:solidFill>
                            <a:schemeClr val="tx1"/>
                          </a:solidFill>
                        </a:rPr>
                        <a:t> محلية و بعض بطاقات الدولية </a:t>
                      </a:r>
                      <a:endParaRPr lang="fr-FR" sz="1400" b="1" dirty="0">
                        <a:solidFill>
                          <a:schemeClr val="tx1"/>
                        </a:solidFill>
                      </a:endParaRPr>
                    </a:p>
                  </a:txBody>
                  <a:tcPr/>
                </a:tc>
                <a:tc>
                  <a:txBody>
                    <a:bodyPr/>
                    <a:lstStyle/>
                    <a:p>
                      <a:pPr algn="ctr"/>
                      <a:r>
                        <a:rPr lang="ar-DZ" sz="1400" b="1" dirty="0">
                          <a:solidFill>
                            <a:schemeClr val="accent2"/>
                          </a:solidFill>
                        </a:rPr>
                        <a:t>أنواع البطاقات </a:t>
                      </a:r>
                      <a:endParaRPr lang="fr-FR" sz="1400" b="1" dirty="0">
                        <a:solidFill>
                          <a:schemeClr val="accent2"/>
                        </a:solidFill>
                      </a:endParaRPr>
                    </a:p>
                  </a:txBody>
                  <a:tcPr/>
                </a:tc>
                <a:extLst>
                  <a:ext uri="{0D108BD9-81ED-4DB2-BD59-A6C34878D82A}">
                    <a16:rowId xmlns:a16="http://schemas.microsoft.com/office/drawing/2014/main" xmlns="" val="356456958"/>
                  </a:ext>
                </a:extLst>
              </a:tr>
              <a:tr h="640526">
                <a:tc>
                  <a:txBody>
                    <a:bodyPr/>
                    <a:lstStyle/>
                    <a:p>
                      <a:pPr algn="ctr"/>
                      <a:r>
                        <a:rPr lang="ar-DZ" sz="1400" b="1" dirty="0">
                          <a:solidFill>
                            <a:schemeClr val="tx1"/>
                          </a:solidFill>
                        </a:rPr>
                        <a:t>إدارة شاملة للحسابات دفع وتحويل و متابعة </a:t>
                      </a:r>
                      <a:endParaRPr lang="fr-FR" sz="1400" b="1" dirty="0">
                        <a:solidFill>
                          <a:schemeClr val="tx1"/>
                        </a:solidFill>
                      </a:endParaRPr>
                    </a:p>
                  </a:txBody>
                  <a:tcPr/>
                </a:tc>
                <a:tc>
                  <a:txBody>
                    <a:bodyPr/>
                    <a:lstStyle/>
                    <a:p>
                      <a:pPr algn="ctr"/>
                      <a:r>
                        <a:rPr lang="ar-DZ" sz="1400" b="1" dirty="0">
                          <a:solidFill>
                            <a:schemeClr val="tx1"/>
                          </a:solidFill>
                        </a:rPr>
                        <a:t>سحب و دفع محلي محدود </a:t>
                      </a:r>
                      <a:endParaRPr lang="fr-FR" sz="1400" b="1" dirty="0">
                        <a:solidFill>
                          <a:schemeClr val="tx1"/>
                        </a:solidFill>
                      </a:endParaRPr>
                    </a:p>
                  </a:txBody>
                  <a:tcPr/>
                </a:tc>
                <a:tc>
                  <a:txBody>
                    <a:bodyPr/>
                    <a:lstStyle/>
                    <a:p>
                      <a:pPr algn="ctr"/>
                      <a:r>
                        <a:rPr lang="ar-DZ" sz="1400" b="1" dirty="0">
                          <a:solidFill>
                            <a:schemeClr val="accent2"/>
                          </a:solidFill>
                        </a:rPr>
                        <a:t>استخدام البطاقات </a:t>
                      </a:r>
                      <a:endParaRPr lang="fr-FR" sz="1400" b="1" dirty="0">
                        <a:solidFill>
                          <a:schemeClr val="accent2"/>
                        </a:solidFill>
                      </a:endParaRPr>
                    </a:p>
                  </a:txBody>
                  <a:tcPr/>
                </a:tc>
                <a:extLst>
                  <a:ext uri="{0D108BD9-81ED-4DB2-BD59-A6C34878D82A}">
                    <a16:rowId xmlns:a16="http://schemas.microsoft.com/office/drawing/2014/main" xmlns="" val="3262098571"/>
                  </a:ext>
                </a:extLst>
              </a:tr>
              <a:tr h="640526">
                <a:tc>
                  <a:txBody>
                    <a:bodyPr/>
                    <a:lstStyle/>
                    <a:p>
                      <a:pPr algn="ctr" rtl="1"/>
                      <a:r>
                        <a:rPr lang="ar-DZ" sz="1400" b="1" dirty="0">
                          <a:solidFill>
                            <a:schemeClr val="tx1"/>
                          </a:solidFill>
                        </a:rPr>
                        <a:t>عبر التطبيقات </a:t>
                      </a:r>
                      <a:r>
                        <a:rPr lang="ar-DZ" sz="1400" b="1" dirty="0" err="1">
                          <a:solidFill>
                            <a:schemeClr val="tx1"/>
                          </a:solidFill>
                        </a:rPr>
                        <a:t>دكية</a:t>
                      </a:r>
                      <a:r>
                        <a:rPr lang="ar-DZ" sz="1400" b="1" dirty="0">
                          <a:solidFill>
                            <a:schemeClr val="tx1"/>
                          </a:solidFill>
                        </a:rPr>
                        <a:t> متكاملة </a:t>
                      </a:r>
                      <a:r>
                        <a:rPr lang="fr-FR" sz="1400" b="1" dirty="0" err="1">
                          <a:solidFill>
                            <a:schemeClr val="tx1"/>
                          </a:solidFill>
                        </a:rPr>
                        <a:t>alrajhi</a:t>
                      </a:r>
                      <a:r>
                        <a:rPr lang="fr-FR" sz="1400" b="1" dirty="0">
                          <a:solidFill>
                            <a:schemeClr val="tx1"/>
                          </a:solidFill>
                        </a:rPr>
                        <a:t>  mobile</a:t>
                      </a:r>
                    </a:p>
                  </a:txBody>
                  <a:tcPr/>
                </a:tc>
                <a:tc>
                  <a:txBody>
                    <a:bodyPr/>
                    <a:lstStyle/>
                    <a:p>
                      <a:pPr algn="ctr"/>
                      <a:r>
                        <a:rPr lang="ar-DZ" sz="1400" b="1" dirty="0">
                          <a:solidFill>
                            <a:schemeClr val="tx1"/>
                          </a:solidFill>
                        </a:rPr>
                        <a:t>الصراف الالي و بعض التطبيقات </a:t>
                      </a:r>
                      <a:endParaRPr lang="fr-FR" sz="1400" b="1" dirty="0">
                        <a:solidFill>
                          <a:schemeClr val="tx1"/>
                        </a:solidFill>
                      </a:endParaRPr>
                    </a:p>
                  </a:txBody>
                  <a:tcPr/>
                </a:tc>
                <a:tc>
                  <a:txBody>
                    <a:bodyPr/>
                    <a:lstStyle/>
                    <a:p>
                      <a:pPr algn="ctr"/>
                      <a:r>
                        <a:rPr lang="ar-DZ" sz="1400" b="1" dirty="0">
                          <a:solidFill>
                            <a:schemeClr val="accent2"/>
                          </a:solidFill>
                        </a:rPr>
                        <a:t>إدارة الحساب البنكي </a:t>
                      </a:r>
                      <a:endParaRPr lang="fr-FR" sz="1400" b="1" dirty="0">
                        <a:solidFill>
                          <a:schemeClr val="accent2"/>
                        </a:solidFill>
                      </a:endParaRPr>
                    </a:p>
                  </a:txBody>
                  <a:tcPr/>
                </a:tc>
                <a:extLst>
                  <a:ext uri="{0D108BD9-81ED-4DB2-BD59-A6C34878D82A}">
                    <a16:rowId xmlns:a16="http://schemas.microsoft.com/office/drawing/2014/main" xmlns="" val="1786489543"/>
                  </a:ext>
                </a:extLst>
              </a:tr>
              <a:tr h="510701">
                <a:tc>
                  <a:txBody>
                    <a:bodyPr/>
                    <a:lstStyle/>
                    <a:p>
                      <a:pPr algn="ctr" rtl="1"/>
                      <a:r>
                        <a:rPr lang="ar-DZ" sz="1400" b="1" dirty="0">
                          <a:solidFill>
                            <a:schemeClr val="tx1"/>
                          </a:solidFill>
                        </a:rPr>
                        <a:t>ديناميكي </a:t>
                      </a:r>
                      <a:r>
                        <a:rPr lang="fr-FR" sz="1400" b="1" dirty="0">
                          <a:solidFill>
                            <a:schemeClr val="tx1"/>
                          </a:solidFill>
                        </a:rPr>
                        <a:t> </a:t>
                      </a:r>
                      <a:r>
                        <a:rPr lang="fr-FR" sz="1400" b="1" dirty="0" err="1">
                          <a:solidFill>
                            <a:schemeClr val="tx1"/>
                          </a:solidFill>
                        </a:rPr>
                        <a:t>cvv</a:t>
                      </a:r>
                      <a:r>
                        <a:rPr lang="ar-DZ" sz="1400" b="1" dirty="0">
                          <a:solidFill>
                            <a:schemeClr val="tx1"/>
                          </a:solidFill>
                        </a:rPr>
                        <a:t>بصمة </a:t>
                      </a:r>
                      <a:r>
                        <a:rPr lang="fr-FR" sz="1400" b="1" dirty="0" err="1">
                          <a:solidFill>
                            <a:schemeClr val="tx1"/>
                          </a:solidFill>
                        </a:rPr>
                        <a:t>otp</a:t>
                      </a:r>
                      <a:endParaRPr lang="fr-FR" sz="1400" b="1" dirty="0">
                        <a:solidFill>
                          <a:schemeClr val="tx1"/>
                        </a:solidFill>
                      </a:endParaRPr>
                    </a:p>
                  </a:txBody>
                  <a:tcPr/>
                </a:tc>
                <a:tc>
                  <a:txBody>
                    <a:bodyPr/>
                    <a:lstStyle/>
                    <a:p>
                      <a:pPr algn="ctr" rtl="1"/>
                      <a:r>
                        <a:rPr lang="ar-DZ" sz="1400" b="1" dirty="0">
                          <a:solidFill>
                            <a:schemeClr val="tx1"/>
                          </a:solidFill>
                        </a:rPr>
                        <a:t>ثابتة </a:t>
                      </a:r>
                      <a:r>
                        <a:rPr lang="fr-FR" sz="1400" b="1" dirty="0" err="1">
                          <a:solidFill>
                            <a:schemeClr val="tx1"/>
                          </a:solidFill>
                        </a:rPr>
                        <a:t>cvv</a:t>
                      </a:r>
                      <a:r>
                        <a:rPr lang="ar-DZ" sz="1400" b="1" dirty="0">
                          <a:solidFill>
                            <a:schemeClr val="tx1"/>
                          </a:solidFill>
                        </a:rPr>
                        <a:t> و </a:t>
                      </a:r>
                      <a:r>
                        <a:rPr lang="fr-FR" sz="1400" b="1" dirty="0">
                          <a:solidFill>
                            <a:schemeClr val="tx1"/>
                          </a:solidFill>
                        </a:rPr>
                        <a:t>pin</a:t>
                      </a:r>
                    </a:p>
                  </a:txBody>
                  <a:tcPr/>
                </a:tc>
                <a:tc>
                  <a:txBody>
                    <a:bodyPr/>
                    <a:lstStyle/>
                    <a:p>
                      <a:pPr algn="ctr"/>
                      <a:r>
                        <a:rPr lang="ar-DZ" sz="1400" b="1" dirty="0">
                          <a:solidFill>
                            <a:schemeClr val="accent2"/>
                          </a:solidFill>
                        </a:rPr>
                        <a:t>الأمان البنكي</a:t>
                      </a:r>
                      <a:endParaRPr lang="fr-FR" sz="1400" b="1" dirty="0">
                        <a:solidFill>
                          <a:schemeClr val="accent2"/>
                        </a:solidFill>
                      </a:endParaRPr>
                    </a:p>
                  </a:txBody>
                  <a:tcPr/>
                </a:tc>
                <a:extLst>
                  <a:ext uri="{0D108BD9-81ED-4DB2-BD59-A6C34878D82A}">
                    <a16:rowId xmlns:a16="http://schemas.microsoft.com/office/drawing/2014/main" xmlns="" val="2540249621"/>
                  </a:ext>
                </a:extLst>
              </a:tr>
              <a:tr h="640526">
                <a:tc>
                  <a:txBody>
                    <a:bodyPr/>
                    <a:lstStyle/>
                    <a:p>
                      <a:pPr algn="ctr"/>
                      <a:r>
                        <a:rPr lang="ar-DZ" sz="1400" b="1" dirty="0">
                          <a:solidFill>
                            <a:schemeClr val="tx1"/>
                          </a:solidFill>
                        </a:rPr>
                        <a:t>واسع الانتشار على مستوى الوطني </a:t>
                      </a:r>
                      <a:endParaRPr lang="fr-FR" sz="1400" b="1" dirty="0">
                        <a:solidFill>
                          <a:schemeClr val="tx1"/>
                        </a:solidFill>
                      </a:endParaRPr>
                    </a:p>
                  </a:txBody>
                  <a:tcPr/>
                </a:tc>
                <a:tc>
                  <a:txBody>
                    <a:bodyPr/>
                    <a:lstStyle/>
                    <a:p>
                      <a:pPr algn="ctr"/>
                      <a:r>
                        <a:rPr lang="ar-DZ" sz="1400" b="1" dirty="0">
                          <a:solidFill>
                            <a:schemeClr val="tx1"/>
                          </a:solidFill>
                        </a:rPr>
                        <a:t>محدود في بعض المناطق </a:t>
                      </a:r>
                      <a:endParaRPr lang="fr-FR" sz="1400" b="1" dirty="0">
                        <a:solidFill>
                          <a:schemeClr val="tx1"/>
                        </a:solidFill>
                      </a:endParaRPr>
                    </a:p>
                  </a:txBody>
                  <a:tcPr/>
                </a:tc>
                <a:tc>
                  <a:txBody>
                    <a:bodyPr/>
                    <a:lstStyle/>
                    <a:p>
                      <a:pPr algn="ctr" rtl="1"/>
                      <a:r>
                        <a:rPr lang="ar-DZ" sz="1400" b="1" dirty="0">
                          <a:solidFill>
                            <a:schemeClr val="accent2"/>
                          </a:solidFill>
                        </a:rPr>
                        <a:t>انتشار أجهزة الدفع الكتروني</a:t>
                      </a:r>
                      <a:r>
                        <a:rPr lang="fr-FR" sz="1400" b="1" dirty="0">
                          <a:solidFill>
                            <a:schemeClr val="accent2"/>
                          </a:solidFill>
                        </a:rPr>
                        <a:t> pos</a:t>
                      </a:r>
                    </a:p>
                  </a:txBody>
                  <a:tcPr/>
                </a:tc>
                <a:extLst>
                  <a:ext uri="{0D108BD9-81ED-4DB2-BD59-A6C34878D82A}">
                    <a16:rowId xmlns:a16="http://schemas.microsoft.com/office/drawing/2014/main" xmlns="" val="19074242"/>
                  </a:ext>
                </a:extLst>
              </a:tr>
              <a:tr h="510701">
                <a:tc>
                  <a:txBody>
                    <a:bodyPr/>
                    <a:lstStyle/>
                    <a:p>
                      <a:pPr algn="ctr"/>
                      <a:r>
                        <a:rPr lang="ar-DZ" sz="1400" b="1" dirty="0">
                          <a:solidFill>
                            <a:schemeClr val="tx1"/>
                          </a:solidFill>
                        </a:rPr>
                        <a:t>مرتفع </a:t>
                      </a:r>
                      <a:endParaRPr lang="fr-FR" sz="1400" b="1" dirty="0">
                        <a:solidFill>
                          <a:schemeClr val="tx1"/>
                        </a:solidFill>
                      </a:endParaRPr>
                    </a:p>
                  </a:txBody>
                  <a:tcPr/>
                </a:tc>
                <a:tc>
                  <a:txBody>
                    <a:bodyPr/>
                    <a:lstStyle/>
                    <a:p>
                      <a:pPr algn="ctr"/>
                      <a:r>
                        <a:rPr lang="ar-DZ" sz="1400" b="1" dirty="0">
                          <a:solidFill>
                            <a:schemeClr val="tx1"/>
                          </a:solidFill>
                        </a:rPr>
                        <a:t>متوسط</a:t>
                      </a:r>
                      <a:endParaRPr lang="fr-FR" sz="1400" b="1" dirty="0">
                        <a:solidFill>
                          <a:schemeClr val="tx1"/>
                        </a:solidFill>
                      </a:endParaRPr>
                    </a:p>
                  </a:txBody>
                  <a:tcPr/>
                </a:tc>
                <a:tc>
                  <a:txBody>
                    <a:bodyPr/>
                    <a:lstStyle/>
                    <a:p>
                      <a:pPr algn="ctr"/>
                      <a:r>
                        <a:rPr lang="ar-DZ" sz="1400" b="1" dirty="0">
                          <a:solidFill>
                            <a:schemeClr val="accent2"/>
                          </a:solidFill>
                        </a:rPr>
                        <a:t>وعي العملاء المصرفي </a:t>
                      </a:r>
                      <a:endParaRPr lang="fr-FR" sz="1400" b="1" dirty="0">
                        <a:solidFill>
                          <a:schemeClr val="accent2"/>
                        </a:solidFill>
                      </a:endParaRPr>
                    </a:p>
                  </a:txBody>
                  <a:tcPr/>
                </a:tc>
                <a:extLst>
                  <a:ext uri="{0D108BD9-81ED-4DB2-BD59-A6C34878D82A}">
                    <a16:rowId xmlns:a16="http://schemas.microsoft.com/office/drawing/2014/main" xmlns="" val="208869653"/>
                  </a:ext>
                </a:extLst>
              </a:tr>
              <a:tr h="510701">
                <a:tc>
                  <a:txBody>
                    <a:bodyPr/>
                    <a:lstStyle/>
                    <a:p>
                      <a:pPr algn="ctr"/>
                      <a:r>
                        <a:rPr lang="ar-DZ" sz="1400" b="1" dirty="0">
                          <a:solidFill>
                            <a:schemeClr val="tx1"/>
                          </a:solidFill>
                        </a:rPr>
                        <a:t>لحظي و كامل عبر القنوات الالكترونية</a:t>
                      </a:r>
                      <a:endParaRPr lang="fr-FR" sz="1400" b="1" dirty="0">
                        <a:solidFill>
                          <a:schemeClr val="tx1"/>
                        </a:solidFill>
                      </a:endParaRPr>
                    </a:p>
                  </a:txBody>
                  <a:tcPr/>
                </a:tc>
                <a:tc>
                  <a:txBody>
                    <a:bodyPr/>
                    <a:lstStyle/>
                    <a:p>
                      <a:pPr algn="ctr"/>
                      <a:r>
                        <a:rPr lang="ar-DZ" sz="1400" b="1" dirty="0">
                          <a:solidFill>
                            <a:schemeClr val="tx1"/>
                          </a:solidFill>
                        </a:rPr>
                        <a:t>جزئي و محدود عبر القنوات الرقمية</a:t>
                      </a:r>
                      <a:endParaRPr lang="fr-FR" sz="1400" b="1" dirty="0">
                        <a:solidFill>
                          <a:schemeClr val="tx1"/>
                        </a:solidFill>
                      </a:endParaRPr>
                    </a:p>
                  </a:txBody>
                  <a:tcPr/>
                </a:tc>
                <a:tc>
                  <a:txBody>
                    <a:bodyPr/>
                    <a:lstStyle/>
                    <a:p>
                      <a:pPr algn="ctr"/>
                      <a:r>
                        <a:rPr lang="ar-DZ" sz="1400" b="1" dirty="0">
                          <a:solidFill>
                            <a:schemeClr val="accent2"/>
                          </a:solidFill>
                        </a:rPr>
                        <a:t>التحكم في العمليات البنكية </a:t>
                      </a:r>
                      <a:endParaRPr lang="fr-FR" sz="1400" b="1" dirty="0">
                        <a:solidFill>
                          <a:schemeClr val="accent2"/>
                        </a:solidFill>
                      </a:endParaRPr>
                    </a:p>
                  </a:txBody>
                  <a:tcPr/>
                </a:tc>
                <a:extLst>
                  <a:ext uri="{0D108BD9-81ED-4DB2-BD59-A6C34878D82A}">
                    <a16:rowId xmlns:a16="http://schemas.microsoft.com/office/drawing/2014/main" xmlns="" val="1332935905"/>
                  </a:ext>
                </a:extLst>
              </a:tr>
            </a:tbl>
          </a:graphicData>
        </a:graphic>
      </p:graphicFrame>
    </p:spTree>
    <p:extLst>
      <p:ext uri="{BB962C8B-B14F-4D97-AF65-F5344CB8AC3E}">
        <p14:creationId xmlns:p14="http://schemas.microsoft.com/office/powerpoint/2010/main" xmlns="" val="144067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xmlns="" id="{2E1BD89D-B544-417D-8AE9-055DAF905993}"/>
              </a:ext>
            </a:extLst>
          </p:cNvPr>
          <p:cNvSpPr/>
          <p:nvPr/>
        </p:nvSpPr>
        <p:spPr>
          <a:xfrm>
            <a:off x="267873" y="1429264"/>
            <a:ext cx="9370646" cy="922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tx1"/>
                </a:solidFill>
              </a:rPr>
              <a:t>المطلب الثالث :التوصيات الموجهة للبنك الجزائري  </a:t>
            </a:r>
            <a:r>
              <a:rPr lang="fr-FR" sz="2000" b="1" dirty="0" err="1">
                <a:solidFill>
                  <a:schemeClr val="tx1"/>
                </a:solidFill>
              </a:rPr>
              <a:t>bna</a:t>
            </a:r>
            <a:r>
              <a:rPr lang="ar-DZ" sz="2000" b="1" dirty="0">
                <a:solidFill>
                  <a:schemeClr val="tx1"/>
                </a:solidFill>
              </a:rPr>
              <a:t>و مصرف الراجحي  السعودي</a:t>
            </a:r>
            <a:br>
              <a:rPr lang="ar-DZ" sz="2000" b="1" dirty="0">
                <a:solidFill>
                  <a:schemeClr val="tx1"/>
                </a:solidFill>
              </a:rPr>
            </a:br>
            <a:endParaRPr lang="fr-FR" sz="2000" b="1" dirty="0">
              <a:solidFill>
                <a:schemeClr val="tx1"/>
              </a:solidFill>
            </a:endParaRPr>
          </a:p>
        </p:txBody>
      </p:sp>
      <p:graphicFrame>
        <p:nvGraphicFramePr>
          <p:cNvPr id="4" name="Tableau 3">
            <a:extLst>
              <a:ext uri="{FF2B5EF4-FFF2-40B4-BE49-F238E27FC236}">
                <a16:creationId xmlns:a16="http://schemas.microsoft.com/office/drawing/2014/main" xmlns="" id="{1A2DDAB9-76B3-4B25-BD1C-8FFE51B3B495}"/>
              </a:ext>
            </a:extLst>
          </p:cNvPr>
          <p:cNvGraphicFramePr>
            <a:graphicFrameLocks noGrp="1"/>
          </p:cNvGraphicFramePr>
          <p:nvPr>
            <p:extLst>
              <p:ext uri="{D42A27DB-BD31-4B8C-83A1-F6EECF244321}">
                <p14:modId xmlns:p14="http://schemas.microsoft.com/office/powerpoint/2010/main" xmlns="" val="1199826650"/>
              </p:ext>
            </p:extLst>
          </p:nvPr>
        </p:nvGraphicFramePr>
        <p:xfrm>
          <a:off x="431995" y="2748709"/>
          <a:ext cx="8854832" cy="2831475"/>
        </p:xfrm>
        <a:graphic>
          <a:graphicData uri="http://schemas.openxmlformats.org/drawingml/2006/table">
            <a:tbl>
              <a:tblPr firstRow="1" bandRow="1">
                <a:tableStyleId>{5C22544A-7EE6-4342-B048-85BDC9FD1C3A}</a:tableStyleId>
              </a:tblPr>
              <a:tblGrid>
                <a:gridCol w="4427416">
                  <a:extLst>
                    <a:ext uri="{9D8B030D-6E8A-4147-A177-3AD203B41FA5}">
                      <a16:colId xmlns:a16="http://schemas.microsoft.com/office/drawing/2014/main" xmlns="" val="240214412"/>
                    </a:ext>
                  </a:extLst>
                </a:gridCol>
                <a:gridCol w="4427416">
                  <a:extLst>
                    <a:ext uri="{9D8B030D-6E8A-4147-A177-3AD203B41FA5}">
                      <a16:colId xmlns:a16="http://schemas.microsoft.com/office/drawing/2014/main" xmlns="" val="1079429605"/>
                    </a:ext>
                  </a:extLst>
                </a:gridCol>
              </a:tblGrid>
              <a:tr h="2831475">
                <a:tc>
                  <a:txBody>
                    <a:bodyPr/>
                    <a:lstStyle/>
                    <a:p>
                      <a:pPr algn="r" rtl="1"/>
                      <a:r>
                        <a:rPr lang="ar-DZ" dirty="0">
                          <a:solidFill>
                            <a:schemeClr val="accent1">
                              <a:lumMod val="50000"/>
                            </a:schemeClr>
                          </a:solidFill>
                        </a:rPr>
                        <a:t>ثانيًا: التوصيات الموجهة لمصرف الراجحي وبنوك الخليج</a:t>
                      </a:r>
                    </a:p>
                    <a:p>
                      <a:pPr algn="r" rtl="1"/>
                      <a:endParaRPr lang="ar-DZ" dirty="0">
                        <a:solidFill>
                          <a:schemeClr val="accent1">
                            <a:lumMod val="50000"/>
                          </a:schemeClr>
                        </a:solidFill>
                      </a:endParaRPr>
                    </a:p>
                    <a:p>
                      <a:pPr algn="r" rtl="1"/>
                      <a:r>
                        <a:rPr lang="ar-DZ" dirty="0">
                          <a:solidFill>
                            <a:schemeClr val="tx1"/>
                          </a:solidFill>
                        </a:rPr>
                        <a:t>1. الاستمرار في الابتكار المالي</a:t>
                      </a:r>
                    </a:p>
                    <a:p>
                      <a:pPr algn="r" rtl="1"/>
                      <a:r>
                        <a:rPr lang="ar-DZ" dirty="0">
                          <a:solidFill>
                            <a:schemeClr val="tx1"/>
                          </a:solidFill>
                        </a:rPr>
                        <a:t>2. توسيع التعاون الإقليمي مع البنوك المغاربية</a:t>
                      </a:r>
                    </a:p>
                    <a:p>
                      <a:pPr algn="r" rtl="1"/>
                      <a:r>
                        <a:rPr lang="ar-DZ" dirty="0">
                          <a:solidFill>
                            <a:schemeClr val="tx1"/>
                          </a:solidFill>
                        </a:rPr>
                        <a:t>3. تعزيز الشمول المالي للفئات غير البنكية</a:t>
                      </a:r>
                      <a:endParaRPr lang="fr-FR" dirty="0">
                        <a:solidFill>
                          <a:schemeClr val="tx1"/>
                        </a:solidFill>
                      </a:endParaRPr>
                    </a:p>
                  </a:txBody>
                  <a:tcPr>
                    <a:solidFill>
                      <a:schemeClr val="accent6">
                        <a:lumMod val="40000"/>
                        <a:lumOff val="60000"/>
                      </a:schemeClr>
                    </a:solidFill>
                  </a:tcPr>
                </a:tc>
                <a:tc>
                  <a:txBody>
                    <a:bodyPr/>
                    <a:lstStyle/>
                    <a:p>
                      <a:pPr algn="r" rtl="1"/>
                      <a:r>
                        <a:rPr lang="ar-DZ" dirty="0">
                          <a:solidFill>
                            <a:schemeClr val="accent1">
                              <a:lumMod val="50000"/>
                            </a:schemeClr>
                          </a:solidFill>
                        </a:rPr>
                        <a:t>أولًا: التوصيات الموجهة للبنوك الجزائرية خاصة </a:t>
                      </a:r>
                      <a:r>
                        <a:rPr lang="fr-FR" dirty="0">
                          <a:solidFill>
                            <a:schemeClr val="accent1">
                              <a:lumMod val="50000"/>
                            </a:schemeClr>
                          </a:solidFill>
                        </a:rPr>
                        <a:t>BNA</a:t>
                      </a:r>
                      <a:endParaRPr lang="ar-DZ" dirty="0">
                        <a:solidFill>
                          <a:schemeClr val="accent1">
                            <a:lumMod val="50000"/>
                          </a:schemeClr>
                        </a:solidFill>
                      </a:endParaRPr>
                    </a:p>
                    <a:p>
                      <a:pPr algn="r" rtl="1"/>
                      <a:endParaRPr lang="fr-FR" dirty="0">
                        <a:solidFill>
                          <a:schemeClr val="tx1"/>
                        </a:solidFill>
                      </a:endParaRPr>
                    </a:p>
                    <a:p>
                      <a:pPr algn="r" rtl="1"/>
                      <a:r>
                        <a:rPr lang="fr-FR" dirty="0">
                          <a:solidFill>
                            <a:schemeClr val="tx1"/>
                          </a:solidFill>
                        </a:rPr>
                        <a:t>.1 </a:t>
                      </a:r>
                      <a:r>
                        <a:rPr lang="ar-DZ" dirty="0">
                          <a:solidFill>
                            <a:schemeClr val="tx1"/>
                          </a:solidFill>
                        </a:rPr>
                        <a:t>تسريع التحول الرقمي المصرفي.</a:t>
                      </a:r>
                    </a:p>
                    <a:p>
                      <a:pPr algn="r" rtl="1"/>
                      <a:r>
                        <a:rPr lang="ar-DZ" dirty="0">
                          <a:solidFill>
                            <a:schemeClr val="tx1"/>
                          </a:solidFill>
                        </a:rPr>
                        <a:t>2. توسيع أنواع البطاقات البنكية</a:t>
                      </a:r>
                    </a:p>
                    <a:p>
                      <a:pPr algn="r" rtl="1"/>
                      <a:r>
                        <a:rPr lang="ar-DZ" dirty="0">
                          <a:solidFill>
                            <a:schemeClr val="tx1"/>
                          </a:solidFill>
                        </a:rPr>
                        <a:t>3. تعزيز التوعية المصرفية الرقمية</a:t>
                      </a:r>
                    </a:p>
                    <a:p>
                      <a:pPr algn="r" rtl="1"/>
                      <a:r>
                        <a:rPr lang="ar-DZ" dirty="0">
                          <a:solidFill>
                            <a:schemeClr val="tx1"/>
                          </a:solidFill>
                        </a:rPr>
                        <a:t>4. رفع مستوى الأمان</a:t>
                      </a:r>
                    </a:p>
                    <a:p>
                      <a:pPr algn="r" rtl="1"/>
                      <a:r>
                        <a:rPr lang="ar-DZ" dirty="0">
                          <a:solidFill>
                            <a:schemeClr val="tx1"/>
                          </a:solidFill>
                        </a:rPr>
                        <a:t>5. تطوير التطبيقات البنكية الذكية</a:t>
                      </a:r>
                    </a:p>
                    <a:p>
                      <a:endParaRPr lang="fr-FR" dirty="0"/>
                    </a:p>
                  </a:txBody>
                  <a:tcPr>
                    <a:solidFill>
                      <a:schemeClr val="accent6">
                        <a:lumMod val="40000"/>
                        <a:lumOff val="60000"/>
                      </a:schemeClr>
                    </a:solidFill>
                  </a:tcPr>
                </a:tc>
                <a:extLst>
                  <a:ext uri="{0D108BD9-81ED-4DB2-BD59-A6C34878D82A}">
                    <a16:rowId xmlns:a16="http://schemas.microsoft.com/office/drawing/2014/main" xmlns="" val="2943210950"/>
                  </a:ext>
                </a:extLst>
              </a:tr>
            </a:tbl>
          </a:graphicData>
        </a:graphic>
      </p:graphicFrame>
    </p:spTree>
    <p:extLst>
      <p:ext uri="{BB962C8B-B14F-4D97-AF65-F5344CB8AC3E}">
        <p14:creationId xmlns:p14="http://schemas.microsoft.com/office/powerpoint/2010/main" xmlns="" val="8134912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CD65CF98-A724-4961-9384-8445EDD88455}"/>
              </a:ext>
            </a:extLst>
          </p:cNvPr>
          <p:cNvSpPr/>
          <p:nvPr/>
        </p:nvSpPr>
        <p:spPr>
          <a:xfrm>
            <a:off x="497769" y="618606"/>
            <a:ext cx="8661862" cy="56207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الخاتمة</a:t>
            </a:r>
          </a:p>
          <a:p>
            <a:pPr algn="ctr"/>
            <a:endParaRPr lang="ar-DZ" sz="2800" b="1" dirty="0">
              <a:solidFill>
                <a:schemeClr val="tx1"/>
              </a:solidFill>
            </a:endParaRPr>
          </a:p>
          <a:p>
            <a:pPr algn="ctr"/>
            <a:r>
              <a:rPr lang="ar-DZ" sz="2800" dirty="0">
                <a:solidFill>
                  <a:schemeClr val="tx1"/>
                </a:solidFill>
              </a:rPr>
              <a:t>في ختام هذا البحث، يمكن القول إن البطاقات البنكية أصبحت اليوم من أهم الأدوات التي أحدثت نقلة نوعية في طريقة إدارة الحسابات البنكية، لما توفره من سرعة، أمان، ومرونة في تنفيذ العمليات المصرفية اليومية. فقد ساهمت هذه الوسيلة في تقليص الاعتماد على النقد، وتحسين كفاءة المعاملات، وتعزيز الشفافية في التعاملات المالية، بما ينسجم مع التوجه العالمي نحو الاقتصاد الرقمي غير النقدي.</a:t>
            </a:r>
          </a:p>
          <a:p>
            <a:pPr algn="ctr"/>
            <a:endParaRPr lang="ar-DZ" sz="2800" b="1" dirty="0">
              <a:solidFill>
                <a:schemeClr val="tx1"/>
              </a:solidFill>
            </a:endParaRPr>
          </a:p>
        </p:txBody>
      </p:sp>
    </p:spTree>
    <p:extLst>
      <p:ext uri="{BB962C8B-B14F-4D97-AF65-F5344CB8AC3E}">
        <p14:creationId xmlns:p14="http://schemas.microsoft.com/office/powerpoint/2010/main" xmlns="" val="12216439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0DC3BA-B4F9-4A03-BE77-10F9EDC468F2}"/>
              </a:ext>
            </a:extLst>
          </p:cNvPr>
          <p:cNvSpPr>
            <a:spLocks noGrp="1"/>
          </p:cNvSpPr>
          <p:nvPr>
            <p:ph type="title"/>
          </p:nvPr>
        </p:nvSpPr>
        <p:spPr>
          <a:xfrm>
            <a:off x="288335" y="115410"/>
            <a:ext cx="9387112" cy="6316652"/>
          </a:xfrm>
        </p:spPr>
        <p:txBody>
          <a:bodyPr>
            <a:normAutofit fontScale="90000"/>
          </a:bodyPr>
          <a:lstStyle/>
          <a:p>
            <a:pPr algn="r" rtl="1"/>
            <a:r>
              <a:rPr lang="ar-DZ" sz="3200" b="1" dirty="0">
                <a:solidFill>
                  <a:schemeClr val="accent1">
                    <a:lumMod val="50000"/>
                  </a:schemeClr>
                </a:solidFill>
              </a:rPr>
              <a:t>خطة البحث</a:t>
            </a:r>
            <a:r>
              <a:rPr lang="fr-FR" sz="3200" b="1" dirty="0"/>
              <a:t>:</a:t>
            </a:r>
            <a:r>
              <a:rPr lang="ar-DZ" sz="2400" b="1" dirty="0"/>
              <a:t/>
            </a:r>
            <a:br>
              <a:rPr lang="ar-DZ" sz="2400" b="1" dirty="0"/>
            </a:br>
            <a:r>
              <a:rPr lang="ar-DZ" sz="2400" dirty="0"/>
              <a:t/>
            </a:r>
            <a:br>
              <a:rPr lang="ar-DZ" sz="2400" dirty="0"/>
            </a:br>
            <a:r>
              <a:rPr lang="ar-DZ" sz="2400" b="1" dirty="0">
                <a:solidFill>
                  <a:schemeClr val="tx1"/>
                </a:solidFill>
              </a:rPr>
              <a:t>مقدمة</a:t>
            </a:r>
            <a:r>
              <a:rPr lang="fr-FR" sz="2400" b="1" dirty="0">
                <a:solidFill>
                  <a:schemeClr val="tx1"/>
                </a:solidFill>
              </a:rPr>
              <a:t/>
            </a:r>
            <a:br>
              <a:rPr lang="fr-FR" sz="2400" b="1" dirty="0">
                <a:solidFill>
                  <a:schemeClr val="tx1"/>
                </a:solidFill>
              </a:rPr>
            </a:br>
            <a:r>
              <a:rPr lang="ar-DZ" sz="2400" b="1" dirty="0">
                <a:solidFill>
                  <a:schemeClr val="tx1"/>
                </a:solidFill>
              </a:rPr>
              <a:t>المبحث الأول : الإطار النظري للبطاقات البنكية و إدارة الحسابات البنكية</a:t>
            </a:r>
            <a:br>
              <a:rPr lang="ar-DZ" sz="2400" b="1" dirty="0">
                <a:solidFill>
                  <a:schemeClr val="tx1"/>
                </a:solidFill>
              </a:rPr>
            </a:br>
            <a:r>
              <a:rPr lang="ar-DZ" sz="2400" dirty="0">
                <a:solidFill>
                  <a:schemeClr val="tx1"/>
                </a:solidFill>
              </a:rPr>
              <a:t>المطلب الأول : مفهوم البطاقات البنكية</a:t>
            </a:r>
            <a:br>
              <a:rPr lang="ar-DZ" sz="2400" dirty="0">
                <a:solidFill>
                  <a:schemeClr val="tx1"/>
                </a:solidFill>
              </a:rPr>
            </a:br>
            <a:r>
              <a:rPr lang="ar-DZ" sz="2400" dirty="0">
                <a:solidFill>
                  <a:schemeClr val="tx1"/>
                </a:solidFill>
              </a:rPr>
              <a:t>المطلب الثاني : أنواع و وظائف البطاقات البنكية</a:t>
            </a:r>
            <a:br>
              <a:rPr lang="ar-DZ" sz="2400" dirty="0">
                <a:solidFill>
                  <a:schemeClr val="tx1"/>
                </a:solidFill>
              </a:rPr>
            </a:br>
            <a:r>
              <a:rPr lang="ar-DZ" sz="2400" dirty="0">
                <a:solidFill>
                  <a:schemeClr val="tx1"/>
                </a:solidFill>
              </a:rPr>
              <a:t>المطلب الثالث :مفهوم إدارة الحسابات البنكية</a:t>
            </a:r>
            <a:br>
              <a:rPr lang="ar-DZ" sz="2400" dirty="0">
                <a:solidFill>
                  <a:schemeClr val="tx1"/>
                </a:solidFill>
              </a:rPr>
            </a:br>
            <a:r>
              <a:rPr lang="ar-DZ" sz="2400" b="1" dirty="0">
                <a:solidFill>
                  <a:schemeClr val="tx1"/>
                </a:solidFill>
              </a:rPr>
              <a:t>المبحث الثاني :العلاقة بين البطاقات البنكية و إدارة الحسابات البنكية</a:t>
            </a:r>
            <a:br>
              <a:rPr lang="ar-DZ" sz="2400" b="1" dirty="0">
                <a:solidFill>
                  <a:schemeClr val="tx1"/>
                </a:solidFill>
              </a:rPr>
            </a:br>
            <a:r>
              <a:rPr lang="ar-DZ" sz="2400" dirty="0">
                <a:solidFill>
                  <a:schemeClr val="tx1"/>
                </a:solidFill>
              </a:rPr>
              <a:t>المطلب الأول :دور البطاقات البنكية في إدارة الحسابات</a:t>
            </a:r>
            <a:br>
              <a:rPr lang="ar-DZ" sz="2400" dirty="0">
                <a:solidFill>
                  <a:schemeClr val="tx1"/>
                </a:solidFill>
              </a:rPr>
            </a:br>
            <a:r>
              <a:rPr lang="ar-DZ" sz="2400" dirty="0">
                <a:solidFill>
                  <a:schemeClr val="tx1"/>
                </a:solidFill>
              </a:rPr>
              <a:t>المطلب الثاني :أثر البطاقات البنكية على إدارة الحسابات البنكية</a:t>
            </a:r>
            <a:br>
              <a:rPr lang="ar-DZ" sz="2400" dirty="0">
                <a:solidFill>
                  <a:schemeClr val="tx1"/>
                </a:solidFill>
              </a:rPr>
            </a:br>
            <a:r>
              <a:rPr lang="ar-DZ" sz="2400" dirty="0">
                <a:solidFill>
                  <a:schemeClr val="tx1"/>
                </a:solidFill>
              </a:rPr>
              <a:t>المطلب الثالث :تحديات استخدام البطاقات البنكية في إدارة الحسابات البنكية</a:t>
            </a:r>
            <a:br>
              <a:rPr lang="ar-DZ" sz="2400" dirty="0">
                <a:solidFill>
                  <a:schemeClr val="tx1"/>
                </a:solidFill>
              </a:rPr>
            </a:br>
            <a:r>
              <a:rPr lang="ar-DZ" sz="2400" b="1" dirty="0">
                <a:solidFill>
                  <a:schemeClr val="tx1"/>
                </a:solidFill>
              </a:rPr>
              <a:t>المبحث الثالث :دراسة حالة لبنك الوطني الجزائري </a:t>
            </a:r>
            <a:r>
              <a:rPr lang="fr-FR" sz="2400" b="1" dirty="0">
                <a:solidFill>
                  <a:schemeClr val="tx1"/>
                </a:solidFill>
              </a:rPr>
              <a:t>BNA</a:t>
            </a:r>
            <a:r>
              <a:rPr lang="ar-DZ" sz="2400" b="1" dirty="0">
                <a:solidFill>
                  <a:schemeClr val="tx1"/>
                </a:solidFill>
              </a:rPr>
              <a:t>و مصرف الراجحي السعودي</a:t>
            </a:r>
            <a:br>
              <a:rPr lang="ar-DZ" sz="2400" b="1" dirty="0">
                <a:solidFill>
                  <a:schemeClr val="tx1"/>
                </a:solidFill>
              </a:rPr>
            </a:br>
            <a:r>
              <a:rPr lang="ar-DZ" sz="2400" dirty="0">
                <a:solidFill>
                  <a:schemeClr val="tx1"/>
                </a:solidFill>
              </a:rPr>
              <a:t>المطلب الأول :الإطار العام للبنك الوطني الجزائري و مصرف الراجحي السعودي</a:t>
            </a:r>
            <a:br>
              <a:rPr lang="ar-DZ" sz="2400" dirty="0">
                <a:solidFill>
                  <a:schemeClr val="tx1"/>
                </a:solidFill>
              </a:rPr>
            </a:br>
            <a:r>
              <a:rPr lang="ar-DZ" sz="2400" dirty="0">
                <a:solidFill>
                  <a:schemeClr val="tx1"/>
                </a:solidFill>
              </a:rPr>
              <a:t>المطلب الثاني :مقارنة بين </a:t>
            </a:r>
            <a:r>
              <a:rPr lang="fr-FR" sz="2400" dirty="0">
                <a:solidFill>
                  <a:schemeClr val="tx1"/>
                </a:solidFill>
              </a:rPr>
              <a:t> </a:t>
            </a:r>
            <a:r>
              <a:rPr lang="ar-DZ" sz="2400" dirty="0">
                <a:solidFill>
                  <a:schemeClr val="tx1"/>
                </a:solidFill>
              </a:rPr>
              <a:t>البنك الوطني الجزائري و مصرف الراجحي السعودي</a:t>
            </a:r>
            <a:r>
              <a:rPr lang="fr-FR" sz="2400" dirty="0">
                <a:solidFill>
                  <a:schemeClr val="tx1"/>
                </a:solidFill>
              </a:rPr>
              <a:t> </a:t>
            </a:r>
            <a:r>
              <a:rPr lang="ar-DZ" sz="2400" dirty="0">
                <a:solidFill>
                  <a:schemeClr val="tx1"/>
                </a:solidFill>
              </a:rPr>
              <a:t/>
            </a:r>
            <a:br>
              <a:rPr lang="ar-DZ" sz="2400" dirty="0">
                <a:solidFill>
                  <a:schemeClr val="tx1"/>
                </a:solidFill>
              </a:rPr>
            </a:br>
            <a:r>
              <a:rPr lang="ar-DZ" sz="2400" dirty="0">
                <a:solidFill>
                  <a:schemeClr val="tx1"/>
                </a:solidFill>
              </a:rPr>
              <a:t>المطلب الثالث :التوصيات الموجهة للبنك الجزائري </a:t>
            </a:r>
            <a:r>
              <a:rPr lang="fr-FR" sz="2400" dirty="0">
                <a:solidFill>
                  <a:schemeClr val="tx1"/>
                </a:solidFill>
              </a:rPr>
              <a:t> </a:t>
            </a:r>
            <a:r>
              <a:rPr lang="fr-FR" sz="2400" dirty="0" err="1">
                <a:solidFill>
                  <a:schemeClr val="tx1"/>
                </a:solidFill>
              </a:rPr>
              <a:t>bna</a:t>
            </a:r>
            <a:r>
              <a:rPr lang="ar-DZ" sz="2400" dirty="0">
                <a:solidFill>
                  <a:schemeClr val="tx1"/>
                </a:solidFill>
              </a:rPr>
              <a:t>و مصرف الراجحي</a:t>
            </a:r>
            <a:r>
              <a:rPr lang="fr-FR" sz="2400" dirty="0">
                <a:solidFill>
                  <a:schemeClr val="tx1"/>
                </a:solidFill>
              </a:rPr>
              <a:t> </a:t>
            </a:r>
            <a:r>
              <a:rPr lang="ar-DZ" sz="2400" dirty="0">
                <a:solidFill>
                  <a:schemeClr val="tx1"/>
                </a:solidFill>
              </a:rPr>
              <a:t> السعودي  </a:t>
            </a:r>
            <a:r>
              <a:rPr lang="fr-FR" sz="2400" dirty="0">
                <a:solidFill>
                  <a:schemeClr val="tx1"/>
                </a:solidFill>
              </a:rPr>
              <a:t/>
            </a:r>
            <a:br>
              <a:rPr lang="fr-FR" sz="2400" dirty="0">
                <a:solidFill>
                  <a:schemeClr val="tx1"/>
                </a:solidFill>
              </a:rPr>
            </a:br>
            <a:r>
              <a:rPr lang="ar-DZ" sz="2400" b="1" dirty="0">
                <a:solidFill>
                  <a:schemeClr val="tx1"/>
                </a:solidFill>
              </a:rPr>
              <a:t>خاتمة</a:t>
            </a:r>
            <a:r>
              <a:rPr lang="fr-FR" sz="2400" b="1" dirty="0">
                <a:solidFill>
                  <a:schemeClr val="tx1"/>
                </a:solidFill>
              </a:rPr>
              <a:t/>
            </a:r>
            <a:br>
              <a:rPr lang="fr-FR" sz="2400" b="1" dirty="0">
                <a:solidFill>
                  <a:schemeClr val="tx1"/>
                </a:solidFill>
              </a:rPr>
            </a:br>
            <a:r>
              <a:rPr lang="fr-FR" sz="2200" dirty="0">
                <a:solidFill>
                  <a:schemeClr val="accent2">
                    <a:lumMod val="60000"/>
                    <a:lumOff val="40000"/>
                  </a:schemeClr>
                </a:solidFill>
              </a:rPr>
              <a:t/>
            </a:r>
            <a:br>
              <a:rPr lang="fr-FR" sz="2200" dirty="0">
                <a:solidFill>
                  <a:schemeClr val="accent2">
                    <a:lumMod val="60000"/>
                    <a:lumOff val="40000"/>
                  </a:schemeClr>
                </a:solidFill>
              </a:rPr>
            </a:br>
            <a:endParaRPr lang="fr-FR" sz="2200" dirty="0">
              <a:solidFill>
                <a:schemeClr val="accent2">
                  <a:lumMod val="60000"/>
                  <a:lumOff val="40000"/>
                </a:schemeClr>
              </a:solidFill>
            </a:endParaRPr>
          </a:p>
        </p:txBody>
      </p:sp>
    </p:spTree>
    <p:extLst>
      <p:ext uri="{BB962C8B-B14F-4D97-AF65-F5344CB8AC3E}">
        <p14:creationId xmlns:p14="http://schemas.microsoft.com/office/powerpoint/2010/main" xmlns="" val="417925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6E6EAD-2C2B-47CD-875C-6A1D5506D34F}"/>
              </a:ext>
            </a:extLst>
          </p:cNvPr>
          <p:cNvSpPr>
            <a:spLocks noGrp="1"/>
          </p:cNvSpPr>
          <p:nvPr>
            <p:ph type="title"/>
          </p:nvPr>
        </p:nvSpPr>
        <p:spPr>
          <a:xfrm>
            <a:off x="408373" y="337351"/>
            <a:ext cx="8865629" cy="6169981"/>
          </a:xfrm>
        </p:spPr>
        <p:txBody>
          <a:bodyPr/>
          <a:lstStyle/>
          <a:p>
            <a:endParaRPr lang="fr-FR" dirty="0"/>
          </a:p>
        </p:txBody>
      </p:sp>
      <p:sp>
        <p:nvSpPr>
          <p:cNvPr id="3" name="Rectangle : coins arrondis 2">
            <a:extLst>
              <a:ext uri="{FF2B5EF4-FFF2-40B4-BE49-F238E27FC236}">
                <a16:creationId xmlns:a16="http://schemas.microsoft.com/office/drawing/2014/main" xmlns="" id="{969FD694-F430-4C6D-845E-509BBF175A5D}"/>
              </a:ext>
            </a:extLst>
          </p:cNvPr>
          <p:cNvSpPr/>
          <p:nvPr/>
        </p:nvSpPr>
        <p:spPr>
          <a:xfrm>
            <a:off x="408373" y="497150"/>
            <a:ext cx="8865629" cy="57349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مقدمة</a:t>
            </a:r>
          </a:p>
          <a:p>
            <a:pPr algn="ctr"/>
            <a:endParaRPr lang="ar-DZ" sz="2800" b="1" dirty="0">
              <a:solidFill>
                <a:schemeClr val="tx1"/>
              </a:solidFill>
            </a:endParaRPr>
          </a:p>
          <a:p>
            <a:pPr algn="ctr"/>
            <a:r>
              <a:rPr lang="ar-DZ" sz="2400" dirty="0">
                <a:solidFill>
                  <a:schemeClr val="tx1"/>
                </a:solidFill>
              </a:rPr>
              <a:t> شهد العالم المالي في العقود الأخيرة تحوّلًا جذريًا بفعل </a:t>
            </a:r>
            <a:r>
              <a:rPr lang="ar-DZ" sz="2400" dirty="0" err="1">
                <a:solidFill>
                  <a:schemeClr val="tx1"/>
                </a:solidFill>
              </a:rPr>
              <a:t>الرقمنة</a:t>
            </a:r>
            <a:r>
              <a:rPr lang="ar-DZ" sz="2400" dirty="0">
                <a:solidFill>
                  <a:schemeClr val="tx1"/>
                </a:solidFill>
              </a:rPr>
              <a:t> والتكنولوجيا المالية، حيث أصبحت البطاقات البنكية من أبرز الأدوات التي أعادت تشكيل العلاقة بين الزبون والبنك.</a:t>
            </a:r>
          </a:p>
          <a:p>
            <a:pPr algn="ctr"/>
            <a:r>
              <a:rPr lang="ar-DZ" sz="2400" dirty="0">
                <a:solidFill>
                  <a:schemeClr val="tx1"/>
                </a:solidFill>
              </a:rPr>
              <a:t>فهي لم تعد مجرد وسيلة سحب نقدي، بل أصبحت وسيلة فعّالة لإدارة الحسابات البنكية، تتكامل مع التطبيقات الذكية لتوفير تتبع فوري للعمليات وتحسين القرارات المالية.</a:t>
            </a:r>
          </a:p>
          <a:p>
            <a:pPr algn="ctr"/>
            <a:r>
              <a:rPr lang="ar-DZ" sz="2400" dirty="0">
                <a:solidFill>
                  <a:schemeClr val="tx1"/>
                </a:solidFill>
              </a:rPr>
              <a:t>🔹 إشكالية البحث</a:t>
            </a:r>
          </a:p>
          <a:p>
            <a:pPr algn="ctr"/>
            <a:r>
              <a:rPr lang="ar-DZ" sz="2400" dirty="0">
                <a:solidFill>
                  <a:schemeClr val="tx1"/>
                </a:solidFill>
              </a:rPr>
              <a:t>إلى أي مدى تسهم البطاقات البنكية في تحسين إدارة الحسابات البنكية لدى العملاء؟</a:t>
            </a:r>
          </a:p>
          <a:p>
            <a:pPr algn="ctr"/>
            <a:endParaRPr lang="ar-DZ" sz="2400" dirty="0">
              <a:solidFill>
                <a:schemeClr val="tx1"/>
              </a:solidFill>
            </a:endParaRPr>
          </a:p>
        </p:txBody>
      </p:sp>
    </p:spTree>
    <p:extLst>
      <p:ext uri="{BB962C8B-B14F-4D97-AF65-F5344CB8AC3E}">
        <p14:creationId xmlns:p14="http://schemas.microsoft.com/office/powerpoint/2010/main" xmlns="" val="42904630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BC7127A7-552B-4090-88C4-9BC19C477491}"/>
              </a:ext>
            </a:extLst>
          </p:cNvPr>
          <p:cNvSpPr/>
          <p:nvPr/>
        </p:nvSpPr>
        <p:spPr>
          <a:xfrm>
            <a:off x="927225" y="767199"/>
            <a:ext cx="8220722" cy="15269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ln w="0"/>
                <a:solidFill>
                  <a:schemeClr val="tx1"/>
                </a:solidFill>
                <a:effectLst>
                  <a:outerShdw blurRad="38100" dist="19050" dir="2700000" algn="tl" rotWithShape="0">
                    <a:schemeClr val="dk1">
                      <a:alpha val="40000"/>
                    </a:schemeClr>
                  </a:outerShdw>
                </a:effectLst>
              </a:rPr>
              <a:t>1</a:t>
            </a:r>
            <a:r>
              <a:rPr lang="fr-FR" sz="2800" b="1" dirty="0">
                <a:ln w="0"/>
                <a:solidFill>
                  <a:schemeClr val="tx1"/>
                </a:solidFill>
                <a:effectLst>
                  <a:outerShdw blurRad="38100" dist="19050" dir="2700000" algn="tl" rotWithShape="0">
                    <a:schemeClr val="dk1">
                      <a:alpha val="40000"/>
                    </a:schemeClr>
                  </a:outerShdw>
                </a:effectLst>
              </a:rPr>
              <a:t>_</a:t>
            </a:r>
            <a:r>
              <a:rPr lang="ar-DZ" sz="2800" b="1" dirty="0">
                <a:ln w="0"/>
                <a:solidFill>
                  <a:schemeClr val="tx1"/>
                </a:solidFill>
                <a:effectLst>
                  <a:outerShdw blurRad="38100" dist="19050" dir="2700000" algn="tl" rotWithShape="0">
                    <a:schemeClr val="dk1">
                      <a:alpha val="40000"/>
                    </a:schemeClr>
                  </a:outerShdw>
                </a:effectLst>
              </a:rPr>
              <a:t>الإطار النظري للبطاقات البنكية و إدارة الحسابات البنكية</a:t>
            </a:r>
          </a:p>
        </p:txBody>
      </p:sp>
      <p:pic>
        <p:nvPicPr>
          <p:cNvPr id="2" name="Image 1">
            <a:extLst>
              <a:ext uri="{FF2B5EF4-FFF2-40B4-BE49-F238E27FC236}">
                <a16:creationId xmlns:a16="http://schemas.microsoft.com/office/drawing/2014/main" xmlns="" id="{1F08FCE9-D945-45AF-A6B7-EB07B05206AD}"/>
              </a:ext>
            </a:extLst>
          </p:cNvPr>
          <p:cNvPicPr>
            <a:picLocks noChangeAspect="1"/>
          </p:cNvPicPr>
          <p:nvPr/>
        </p:nvPicPr>
        <p:blipFill>
          <a:blip r:embed="rId2"/>
          <a:stretch>
            <a:fillRect/>
          </a:stretch>
        </p:blipFill>
        <p:spPr>
          <a:xfrm>
            <a:off x="2861125" y="2680337"/>
            <a:ext cx="4352921" cy="2450804"/>
          </a:xfrm>
          <a:prstGeom prst="rect">
            <a:avLst/>
          </a:prstGeom>
        </p:spPr>
      </p:pic>
    </p:spTree>
    <p:extLst>
      <p:ext uri="{BB962C8B-B14F-4D97-AF65-F5344CB8AC3E}">
        <p14:creationId xmlns:p14="http://schemas.microsoft.com/office/powerpoint/2010/main" xmlns="" val="12821010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A9787D-7E81-4B3B-BE46-30B2E09C8026}"/>
              </a:ext>
            </a:extLst>
          </p:cNvPr>
          <p:cNvSpPr>
            <a:spLocks noGrp="1"/>
          </p:cNvSpPr>
          <p:nvPr>
            <p:ph type="title"/>
          </p:nvPr>
        </p:nvSpPr>
        <p:spPr>
          <a:xfrm>
            <a:off x="284085" y="1953087"/>
            <a:ext cx="9738805" cy="5007004"/>
          </a:xfrm>
        </p:spPr>
        <p:txBody>
          <a:bodyPr>
            <a:normAutofit/>
          </a:bodyPr>
          <a:lstStyle/>
          <a:p>
            <a:pPr algn="ctr" rtl="1"/>
            <a:r>
              <a:rPr lang="ar-DZ" sz="2400" dirty="0">
                <a:solidFill>
                  <a:schemeClr val="tx1"/>
                </a:solidFill>
              </a:rPr>
              <a:t>تُعد البطاقة البنكية من أهم الأدوات الحديثة في مجال الخدمات المصرفية، وهي وسيلة إلكترونية تصدرها المؤسسات المالية (البنوك) لتمكين العملاء من الوصول إلى حساباتهم البنكية وإجراء مختلف العمليات المالية بطريقة آمنة وسهلة دون الحاجة إلى التعامل بالنقد مباشرة.</a:t>
            </a:r>
            <a:br>
              <a:rPr lang="ar-DZ" sz="2400" dirty="0">
                <a:solidFill>
                  <a:schemeClr val="tx1"/>
                </a:solidFill>
              </a:rPr>
            </a:br>
            <a:r>
              <a:rPr lang="ar-DZ" sz="2400" dirty="0">
                <a:solidFill>
                  <a:schemeClr val="tx1"/>
                </a:solidFill>
              </a:rPr>
              <a:t/>
            </a:r>
            <a:br>
              <a:rPr lang="ar-DZ" sz="2400" dirty="0">
                <a:solidFill>
                  <a:schemeClr val="tx1"/>
                </a:solidFill>
              </a:rPr>
            </a:br>
            <a:r>
              <a:rPr lang="fr-FR" sz="2400" dirty="0">
                <a:solidFill>
                  <a:schemeClr val="tx1"/>
                </a:solidFill>
              </a:rPr>
              <a:t>🔹 </a:t>
            </a:r>
            <a:r>
              <a:rPr lang="ar-DZ" sz="2400" dirty="0">
                <a:solidFill>
                  <a:schemeClr val="tx1"/>
                </a:solidFill>
              </a:rPr>
              <a:t>التعريف العام:</a:t>
            </a:r>
            <a:br>
              <a:rPr lang="ar-DZ" sz="2400" dirty="0">
                <a:solidFill>
                  <a:schemeClr val="tx1"/>
                </a:solidFill>
              </a:rPr>
            </a:br>
            <a:r>
              <a:rPr lang="ar-DZ" sz="2400" dirty="0">
                <a:solidFill>
                  <a:schemeClr val="tx1"/>
                </a:solidFill>
              </a:rPr>
              <a:t>البطاقة البنكية هي أداة دفع إلكترونية شخصية تُمنح لحاملها من قبل البنك، وتكون مرتبطة عادةً بحساب بنكي، تمكّنه من تنفيذ عمليات مالية</a:t>
            </a:r>
            <a:endParaRPr lang="fr-FR" sz="2400" dirty="0">
              <a:solidFill>
                <a:schemeClr val="tx1"/>
              </a:solidFill>
            </a:endParaRPr>
          </a:p>
        </p:txBody>
      </p:sp>
      <p:sp>
        <p:nvSpPr>
          <p:cNvPr id="3" name="Rectangle : coins arrondis 2">
            <a:extLst>
              <a:ext uri="{FF2B5EF4-FFF2-40B4-BE49-F238E27FC236}">
                <a16:creationId xmlns:a16="http://schemas.microsoft.com/office/drawing/2014/main" xmlns="" id="{E5BC0389-EBC0-4841-9CB5-1AE743E9206E}"/>
              </a:ext>
            </a:extLst>
          </p:cNvPr>
          <p:cNvSpPr/>
          <p:nvPr/>
        </p:nvSpPr>
        <p:spPr>
          <a:xfrm>
            <a:off x="790113" y="843379"/>
            <a:ext cx="8336133" cy="941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tx1"/>
                </a:solidFill>
              </a:rPr>
              <a:t>المطلب الأول </a:t>
            </a:r>
            <a:r>
              <a:rPr lang="fr-FR" sz="2800" b="1" dirty="0">
                <a:solidFill>
                  <a:schemeClr val="tx1"/>
                </a:solidFill>
              </a:rPr>
              <a:t>:</a:t>
            </a:r>
            <a:r>
              <a:rPr lang="ar-DZ" sz="2800" b="1" dirty="0">
                <a:solidFill>
                  <a:schemeClr val="tx1"/>
                </a:solidFill>
              </a:rPr>
              <a:t>مفهوم البطاقات البنكية</a:t>
            </a:r>
            <a:endParaRPr lang="fr-FR" sz="2800" b="1" dirty="0">
              <a:solidFill>
                <a:schemeClr val="tx1"/>
              </a:solidFill>
            </a:endParaRPr>
          </a:p>
        </p:txBody>
      </p:sp>
    </p:spTree>
    <p:extLst>
      <p:ext uri="{BB962C8B-B14F-4D97-AF65-F5344CB8AC3E}">
        <p14:creationId xmlns:p14="http://schemas.microsoft.com/office/powerpoint/2010/main" xmlns="" val="2915005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9BF83E2B-9B7D-4C4E-B762-98C3C48CC673}"/>
              </a:ext>
            </a:extLst>
          </p:cNvPr>
          <p:cNvSpPr/>
          <p:nvPr/>
        </p:nvSpPr>
        <p:spPr>
          <a:xfrm>
            <a:off x="708735" y="816746"/>
            <a:ext cx="8052046" cy="807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المطلب الثاني </a:t>
            </a:r>
            <a:r>
              <a:rPr lang="fr-FR" sz="2400" b="1" dirty="0">
                <a:solidFill>
                  <a:schemeClr val="tx1"/>
                </a:solidFill>
              </a:rPr>
              <a:t>:</a:t>
            </a:r>
            <a:r>
              <a:rPr lang="ar-DZ" sz="2400" b="1" dirty="0">
                <a:solidFill>
                  <a:schemeClr val="tx1"/>
                </a:solidFill>
              </a:rPr>
              <a:t>أنواع و وظائف البطاقات البنكية</a:t>
            </a:r>
            <a:endParaRPr lang="fr-FR" sz="2400" b="1" dirty="0">
              <a:solidFill>
                <a:schemeClr val="tx1"/>
              </a:solidFill>
            </a:endParaRPr>
          </a:p>
        </p:txBody>
      </p:sp>
      <p:sp>
        <p:nvSpPr>
          <p:cNvPr id="4" name="Rectangle 3">
            <a:extLst>
              <a:ext uri="{FF2B5EF4-FFF2-40B4-BE49-F238E27FC236}">
                <a16:creationId xmlns:a16="http://schemas.microsoft.com/office/drawing/2014/main" xmlns="" id="{132EFE77-DD2C-4DCE-8EB3-176B0D58B569}"/>
              </a:ext>
            </a:extLst>
          </p:cNvPr>
          <p:cNvSpPr/>
          <p:nvPr/>
        </p:nvSpPr>
        <p:spPr>
          <a:xfrm>
            <a:off x="4866445" y="2050742"/>
            <a:ext cx="4131072" cy="39905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accent2"/>
                </a:solidFill>
              </a:rPr>
              <a:t>أولا </a:t>
            </a:r>
            <a:r>
              <a:rPr lang="fr-FR" sz="2400" b="1" dirty="0">
                <a:solidFill>
                  <a:schemeClr val="accent2"/>
                </a:solidFill>
              </a:rPr>
              <a:t> :</a:t>
            </a:r>
            <a:r>
              <a:rPr lang="ar-DZ" sz="2400" b="1" dirty="0">
                <a:solidFill>
                  <a:schemeClr val="accent2"/>
                </a:solidFill>
              </a:rPr>
              <a:t>الأنواع   </a:t>
            </a:r>
          </a:p>
          <a:p>
            <a:pPr algn="ctr"/>
            <a:r>
              <a:rPr lang="ar-DZ" sz="2400" dirty="0">
                <a:solidFill>
                  <a:schemeClr val="tx1"/>
                </a:solidFill>
              </a:rPr>
              <a:t>1. بطاقة السحب </a:t>
            </a:r>
          </a:p>
          <a:p>
            <a:pPr algn="ctr"/>
            <a:r>
              <a:rPr lang="ar-DZ" sz="2400" dirty="0">
                <a:solidFill>
                  <a:schemeClr val="tx1"/>
                </a:solidFill>
              </a:rPr>
              <a:t>2. بطاقة الائتمان </a:t>
            </a:r>
          </a:p>
          <a:p>
            <a:pPr algn="ctr"/>
            <a:r>
              <a:rPr lang="ar-DZ" sz="2400" dirty="0">
                <a:solidFill>
                  <a:schemeClr val="tx1"/>
                </a:solidFill>
              </a:rPr>
              <a:t>3. البطاقة مسبقة الدفع </a:t>
            </a:r>
          </a:p>
          <a:p>
            <a:pPr algn="ctr"/>
            <a:r>
              <a:rPr lang="ar-DZ" sz="2400" dirty="0">
                <a:solidFill>
                  <a:schemeClr val="tx1"/>
                </a:solidFill>
              </a:rPr>
              <a:t>4. بطاقة الخصم المؤجلة </a:t>
            </a:r>
          </a:p>
          <a:p>
            <a:pPr algn="ctr"/>
            <a:r>
              <a:rPr lang="ar-DZ" sz="2400" dirty="0">
                <a:solidFill>
                  <a:schemeClr val="tx1"/>
                </a:solidFill>
              </a:rPr>
              <a:t>5. البطاقات الافتراضية</a:t>
            </a:r>
            <a:endParaRPr lang="fr-FR" sz="2400" dirty="0">
              <a:solidFill>
                <a:schemeClr val="tx1"/>
              </a:solidFill>
            </a:endParaRPr>
          </a:p>
        </p:txBody>
      </p:sp>
      <p:sp>
        <p:nvSpPr>
          <p:cNvPr id="5" name="Rectangle 4">
            <a:extLst>
              <a:ext uri="{FF2B5EF4-FFF2-40B4-BE49-F238E27FC236}">
                <a16:creationId xmlns:a16="http://schemas.microsoft.com/office/drawing/2014/main" xmlns="" id="{D70E41B3-6EB9-4577-8EC8-7801FB7D9F1E}"/>
              </a:ext>
            </a:extLst>
          </p:cNvPr>
          <p:cNvSpPr/>
          <p:nvPr/>
        </p:nvSpPr>
        <p:spPr>
          <a:xfrm>
            <a:off x="708735" y="2050741"/>
            <a:ext cx="3955002" cy="39905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accent2"/>
                </a:solidFill>
              </a:rPr>
              <a:t>ثانيا</a:t>
            </a:r>
            <a:r>
              <a:rPr lang="fr-FR" sz="2400" b="1" dirty="0">
                <a:solidFill>
                  <a:schemeClr val="accent2"/>
                </a:solidFill>
              </a:rPr>
              <a:t>:</a:t>
            </a:r>
            <a:r>
              <a:rPr lang="ar-DZ" sz="2400" b="1" dirty="0">
                <a:solidFill>
                  <a:schemeClr val="accent2"/>
                </a:solidFill>
              </a:rPr>
              <a:t>الوظائف</a:t>
            </a:r>
          </a:p>
          <a:p>
            <a:pPr algn="ctr" rtl="1"/>
            <a:r>
              <a:rPr lang="ar-DZ" sz="2400" dirty="0">
                <a:solidFill>
                  <a:schemeClr val="tx1"/>
                </a:solidFill>
              </a:rPr>
              <a:t>1. السحب النقدي</a:t>
            </a:r>
          </a:p>
          <a:p>
            <a:pPr algn="ctr" rtl="1"/>
            <a:r>
              <a:rPr lang="ar-DZ" sz="2400" dirty="0">
                <a:solidFill>
                  <a:schemeClr val="tx1"/>
                </a:solidFill>
              </a:rPr>
              <a:t>2. الدفع الإلكتروني</a:t>
            </a:r>
          </a:p>
          <a:p>
            <a:pPr algn="ctr" rtl="1"/>
            <a:r>
              <a:rPr lang="ar-DZ" sz="2400" dirty="0">
                <a:solidFill>
                  <a:schemeClr val="tx1"/>
                </a:solidFill>
              </a:rPr>
              <a:t>3. تحويل الأموال</a:t>
            </a:r>
          </a:p>
          <a:p>
            <a:pPr algn="ctr" rtl="1"/>
            <a:r>
              <a:rPr lang="ar-DZ" sz="2400" dirty="0">
                <a:solidFill>
                  <a:schemeClr val="tx1"/>
                </a:solidFill>
              </a:rPr>
              <a:t>4. الاطلاع على الرصيد وكشف العمليات</a:t>
            </a:r>
          </a:p>
          <a:p>
            <a:pPr algn="ctr" rtl="1"/>
            <a:r>
              <a:rPr lang="ar-DZ" sz="2400" dirty="0">
                <a:solidFill>
                  <a:schemeClr val="tx1"/>
                </a:solidFill>
              </a:rPr>
              <a:t>5. تسديد الفواتير والخدمات</a:t>
            </a:r>
          </a:p>
          <a:p>
            <a:pPr algn="ctr" rtl="1"/>
            <a:r>
              <a:rPr lang="ar-DZ" sz="2400" dirty="0">
                <a:solidFill>
                  <a:schemeClr val="tx1"/>
                </a:solidFill>
              </a:rPr>
              <a:t>6. تعزيز الأمن المالي وتقليل التعامل بالنقد</a:t>
            </a:r>
            <a:endParaRPr lang="fr-FR" sz="2400" dirty="0">
              <a:solidFill>
                <a:schemeClr val="tx1"/>
              </a:solidFill>
            </a:endParaRPr>
          </a:p>
        </p:txBody>
      </p:sp>
    </p:spTree>
    <p:extLst>
      <p:ext uri="{BB962C8B-B14F-4D97-AF65-F5344CB8AC3E}">
        <p14:creationId xmlns:p14="http://schemas.microsoft.com/office/powerpoint/2010/main" xmlns="" val="347394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78283A7B-0D9C-4334-8D85-A1716281E0A3}"/>
              </a:ext>
            </a:extLst>
          </p:cNvPr>
          <p:cNvSpPr/>
          <p:nvPr/>
        </p:nvSpPr>
        <p:spPr>
          <a:xfrm>
            <a:off x="532658" y="1078638"/>
            <a:ext cx="8513685" cy="719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مفهوم إدارة الحسابات البنكية</a:t>
            </a:r>
            <a:r>
              <a:rPr lang="fr-FR" sz="2400" b="1" dirty="0">
                <a:solidFill>
                  <a:schemeClr val="tx1"/>
                </a:solidFill>
              </a:rPr>
              <a:t>:</a:t>
            </a:r>
            <a:r>
              <a:rPr lang="ar-DZ" sz="2400" b="1" dirty="0">
                <a:solidFill>
                  <a:schemeClr val="tx1"/>
                </a:solidFill>
              </a:rPr>
              <a:t>المطلب الثالث</a:t>
            </a:r>
            <a:endParaRPr lang="fr-FR" sz="2400" b="1" dirty="0">
              <a:solidFill>
                <a:schemeClr val="tx1"/>
              </a:solidFill>
            </a:endParaRPr>
          </a:p>
        </p:txBody>
      </p:sp>
      <p:sp>
        <p:nvSpPr>
          <p:cNvPr id="4" name="Rectangle 3">
            <a:extLst>
              <a:ext uri="{FF2B5EF4-FFF2-40B4-BE49-F238E27FC236}">
                <a16:creationId xmlns:a16="http://schemas.microsoft.com/office/drawing/2014/main" xmlns="" id="{9EC09FC5-165F-4C31-BB8E-70F589F78276}"/>
              </a:ext>
            </a:extLst>
          </p:cNvPr>
          <p:cNvSpPr/>
          <p:nvPr/>
        </p:nvSpPr>
        <p:spPr>
          <a:xfrm>
            <a:off x="1171853" y="2219418"/>
            <a:ext cx="7474998" cy="3355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tx1"/>
                </a:solidFill>
              </a:rPr>
              <a:t>تُعد إدارة الحسابات البنكية من الركائز الأساسية للنشاط المصرفي الحديث، إذ تمثل مجموعة العمليات والإجراءات التي تهدف إلى تنظيم وتتبع واستعمال الأموال المودعة لدى البنك بطريقة فعالة وآمنة، سواء بالنسبة للأفراد أو المؤسسات.</a:t>
            </a:r>
            <a:endParaRPr lang="fr-FR" sz="2400" dirty="0">
              <a:solidFill>
                <a:schemeClr val="tx1"/>
              </a:solidFill>
            </a:endParaRPr>
          </a:p>
        </p:txBody>
      </p:sp>
    </p:spTree>
    <p:extLst>
      <p:ext uri="{BB962C8B-B14F-4D97-AF65-F5344CB8AC3E}">
        <p14:creationId xmlns:p14="http://schemas.microsoft.com/office/powerpoint/2010/main" xmlns="" val="38235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D032E4-E380-4B30-B7E5-847E0F1934A4}"/>
              </a:ext>
            </a:extLst>
          </p:cNvPr>
          <p:cNvSpPr>
            <a:spLocks noGrp="1"/>
          </p:cNvSpPr>
          <p:nvPr>
            <p:ph type="title"/>
          </p:nvPr>
        </p:nvSpPr>
        <p:spPr>
          <a:xfrm>
            <a:off x="399011" y="598517"/>
            <a:ext cx="9393382" cy="6126479"/>
          </a:xfrm>
        </p:spPr>
        <p:txBody>
          <a:bodyPr/>
          <a:lstStyle/>
          <a:p>
            <a:r>
              <a:rPr lang="ar-DZ" dirty="0"/>
              <a:t> </a:t>
            </a:r>
            <a:endParaRPr lang="fr-FR" dirty="0"/>
          </a:p>
        </p:txBody>
      </p:sp>
      <p:sp>
        <p:nvSpPr>
          <p:cNvPr id="3" name="Rectangle : coins arrondis 2">
            <a:extLst>
              <a:ext uri="{FF2B5EF4-FFF2-40B4-BE49-F238E27FC236}">
                <a16:creationId xmlns:a16="http://schemas.microsoft.com/office/drawing/2014/main" xmlns="" id="{AA90460C-41B4-4051-B167-36E6C6A673A4}"/>
              </a:ext>
            </a:extLst>
          </p:cNvPr>
          <p:cNvSpPr/>
          <p:nvPr/>
        </p:nvSpPr>
        <p:spPr>
          <a:xfrm>
            <a:off x="543599" y="2142504"/>
            <a:ext cx="8819803" cy="16209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chemeClr val="tx1"/>
                </a:solidFill>
              </a:rPr>
              <a:t>المبحث الثاني </a:t>
            </a:r>
            <a:r>
              <a:rPr lang="fr-FR" sz="3200" b="1" dirty="0">
                <a:solidFill>
                  <a:schemeClr val="tx1"/>
                </a:solidFill>
              </a:rPr>
              <a:t>:</a:t>
            </a:r>
            <a:r>
              <a:rPr lang="ar-DZ" sz="3200" b="1" dirty="0">
                <a:solidFill>
                  <a:schemeClr val="tx1"/>
                </a:solidFill>
              </a:rPr>
              <a:t>العلاقة بين البطاقات البنكية و إدارة الحسابات البنكية</a:t>
            </a:r>
            <a:endParaRPr lang="fr-FR" sz="3200" b="1" dirty="0">
              <a:solidFill>
                <a:schemeClr val="tx1"/>
              </a:solidFill>
            </a:endParaRPr>
          </a:p>
        </p:txBody>
      </p:sp>
    </p:spTree>
    <p:extLst>
      <p:ext uri="{BB962C8B-B14F-4D97-AF65-F5344CB8AC3E}">
        <p14:creationId xmlns:p14="http://schemas.microsoft.com/office/powerpoint/2010/main" xmlns="" val="21464737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xmlns="" id="{B32849F6-12F6-47EC-86EB-B1B1B0D9AE66}"/>
              </a:ext>
            </a:extLst>
          </p:cNvPr>
          <p:cNvSpPr/>
          <p:nvPr/>
        </p:nvSpPr>
        <p:spPr>
          <a:xfrm>
            <a:off x="357607" y="1145222"/>
            <a:ext cx="8895425" cy="807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المطلب الأول </a:t>
            </a:r>
            <a:r>
              <a:rPr lang="fr-FR" sz="2400" b="1" dirty="0">
                <a:solidFill>
                  <a:schemeClr val="tx1"/>
                </a:solidFill>
              </a:rPr>
              <a:t>:</a:t>
            </a:r>
            <a:r>
              <a:rPr lang="ar-DZ" sz="2400" b="1" dirty="0">
                <a:solidFill>
                  <a:schemeClr val="tx1"/>
                </a:solidFill>
              </a:rPr>
              <a:t> دور البطاقات البنكية في إدارة الحسابات</a:t>
            </a:r>
            <a:endParaRPr lang="fr-FR" sz="2400" b="1" dirty="0">
              <a:solidFill>
                <a:schemeClr val="tx1"/>
              </a:solidFill>
            </a:endParaRPr>
          </a:p>
        </p:txBody>
      </p:sp>
      <p:sp>
        <p:nvSpPr>
          <p:cNvPr id="4" name="Rectangle : coins arrondis 3">
            <a:extLst>
              <a:ext uri="{FF2B5EF4-FFF2-40B4-BE49-F238E27FC236}">
                <a16:creationId xmlns:a16="http://schemas.microsoft.com/office/drawing/2014/main" xmlns="" id="{F8DBEBF4-FCAC-419F-832D-32E10A817E1D}"/>
              </a:ext>
            </a:extLst>
          </p:cNvPr>
          <p:cNvSpPr/>
          <p:nvPr/>
        </p:nvSpPr>
        <p:spPr>
          <a:xfrm>
            <a:off x="8050101" y="3129379"/>
            <a:ext cx="1606857" cy="18643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a:solidFill>
                  <a:schemeClr val="tx1"/>
                </a:solidFill>
              </a:rPr>
              <a:t>تسهيل الوصول إلى الحسابات البنكية</a:t>
            </a:r>
            <a:endParaRPr lang="ar-DZ" sz="2000" b="1" dirty="0">
              <a:solidFill>
                <a:schemeClr val="tx1"/>
              </a:solidFill>
            </a:endParaRPr>
          </a:p>
        </p:txBody>
      </p:sp>
      <p:sp>
        <p:nvSpPr>
          <p:cNvPr id="5" name="Rectangle : coins arrondis 4">
            <a:extLst>
              <a:ext uri="{FF2B5EF4-FFF2-40B4-BE49-F238E27FC236}">
                <a16:creationId xmlns:a16="http://schemas.microsoft.com/office/drawing/2014/main" xmlns="" id="{74294A65-FE5A-440E-B93B-980736A746DE}"/>
              </a:ext>
            </a:extLst>
          </p:cNvPr>
          <p:cNvSpPr/>
          <p:nvPr/>
        </p:nvSpPr>
        <p:spPr>
          <a:xfrm>
            <a:off x="6167762" y="3129379"/>
            <a:ext cx="1642366" cy="18643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a:solidFill>
                  <a:schemeClr val="tx1"/>
                </a:solidFill>
              </a:rPr>
              <a:t>تبسيط العمليات المالية اليومية</a:t>
            </a:r>
            <a:endParaRPr lang="fr-FR" sz="2000" b="1" dirty="0">
              <a:solidFill>
                <a:schemeClr val="tx1"/>
              </a:solidFill>
            </a:endParaRPr>
          </a:p>
        </p:txBody>
      </p:sp>
      <p:sp>
        <p:nvSpPr>
          <p:cNvPr id="6" name="Rectangle : coins arrondis 5">
            <a:extLst>
              <a:ext uri="{FF2B5EF4-FFF2-40B4-BE49-F238E27FC236}">
                <a16:creationId xmlns:a16="http://schemas.microsoft.com/office/drawing/2014/main" xmlns="" id="{1980FE65-8CED-435E-B67E-C175366CAC91}"/>
              </a:ext>
            </a:extLst>
          </p:cNvPr>
          <p:cNvSpPr/>
          <p:nvPr/>
        </p:nvSpPr>
        <p:spPr>
          <a:xfrm>
            <a:off x="4141900" y="3129379"/>
            <a:ext cx="1730956" cy="18643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a:solidFill>
                  <a:schemeClr val="tx1"/>
                </a:solidFill>
              </a:rPr>
              <a:t>تعزيز الرقابة المالية والتحكم في الإنفاق</a:t>
            </a:r>
            <a:endParaRPr lang="fr-FR" sz="2000" b="1" dirty="0">
              <a:solidFill>
                <a:schemeClr val="tx1"/>
              </a:solidFill>
            </a:endParaRPr>
          </a:p>
        </p:txBody>
      </p:sp>
      <p:sp>
        <p:nvSpPr>
          <p:cNvPr id="7" name="Rectangle : coins arrondis 6">
            <a:extLst>
              <a:ext uri="{FF2B5EF4-FFF2-40B4-BE49-F238E27FC236}">
                <a16:creationId xmlns:a16="http://schemas.microsoft.com/office/drawing/2014/main" xmlns="" id="{A5112FAC-187D-4E3C-A3A5-56360222BB4F}"/>
              </a:ext>
            </a:extLst>
          </p:cNvPr>
          <p:cNvSpPr/>
          <p:nvPr/>
        </p:nvSpPr>
        <p:spPr>
          <a:xfrm>
            <a:off x="2363958" y="3129380"/>
            <a:ext cx="1606859" cy="18643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a:solidFill>
                  <a:schemeClr val="tx1"/>
                </a:solidFill>
              </a:rPr>
              <a:t>تحقيق الأمان والشفافية في إدارة الحساب</a:t>
            </a:r>
            <a:endParaRPr lang="fr-FR" sz="2000" b="1" dirty="0">
              <a:solidFill>
                <a:schemeClr val="tx1"/>
              </a:solidFill>
            </a:endParaRPr>
          </a:p>
        </p:txBody>
      </p:sp>
      <p:sp>
        <p:nvSpPr>
          <p:cNvPr id="8" name="Rectangle : coins arrondis 7">
            <a:extLst>
              <a:ext uri="{FF2B5EF4-FFF2-40B4-BE49-F238E27FC236}">
                <a16:creationId xmlns:a16="http://schemas.microsoft.com/office/drawing/2014/main" xmlns="" id="{9E39FFA8-39CE-4CBE-8C47-E011945C1961}"/>
              </a:ext>
            </a:extLst>
          </p:cNvPr>
          <p:cNvSpPr/>
          <p:nvPr/>
        </p:nvSpPr>
        <p:spPr>
          <a:xfrm>
            <a:off x="481894" y="3129380"/>
            <a:ext cx="1606859" cy="18643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a:solidFill>
                  <a:schemeClr val="tx1"/>
                </a:solidFill>
              </a:rPr>
              <a:t>المساهمة في التحول الرقمي للبن</a:t>
            </a:r>
            <a:endParaRPr lang="fr-FR" sz="2000" b="1" dirty="0">
              <a:solidFill>
                <a:schemeClr val="tx1"/>
              </a:solidFill>
            </a:endParaRPr>
          </a:p>
        </p:txBody>
      </p:sp>
      <p:cxnSp>
        <p:nvCxnSpPr>
          <p:cNvPr id="10" name="Connecteur droit avec flèche 9">
            <a:extLst>
              <a:ext uri="{FF2B5EF4-FFF2-40B4-BE49-F238E27FC236}">
                <a16:creationId xmlns:a16="http://schemas.microsoft.com/office/drawing/2014/main" xmlns="" id="{497B1248-3342-4C7E-AF0D-8D14B0CA039E}"/>
              </a:ext>
            </a:extLst>
          </p:cNvPr>
          <p:cNvCxnSpPr>
            <a:cxnSpLocks/>
            <a:endCxn id="4" idx="0"/>
          </p:cNvCxnSpPr>
          <p:nvPr/>
        </p:nvCxnSpPr>
        <p:spPr>
          <a:xfrm>
            <a:off x="7269939" y="1953090"/>
            <a:ext cx="1583591" cy="11762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xmlns="" id="{F377CF58-4AFE-4E31-AD93-A04C17F0D8F6}"/>
              </a:ext>
            </a:extLst>
          </p:cNvPr>
          <p:cNvCxnSpPr>
            <a:cxnSpLocks/>
            <a:endCxn id="5" idx="0"/>
          </p:cNvCxnSpPr>
          <p:nvPr/>
        </p:nvCxnSpPr>
        <p:spPr>
          <a:xfrm>
            <a:off x="6117035" y="1953090"/>
            <a:ext cx="871910" cy="11762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a:extLst>
              <a:ext uri="{FF2B5EF4-FFF2-40B4-BE49-F238E27FC236}">
                <a16:creationId xmlns:a16="http://schemas.microsoft.com/office/drawing/2014/main" xmlns="" id="{B93D4179-62D1-4456-9CD8-D62F35E73F75}"/>
              </a:ext>
            </a:extLst>
          </p:cNvPr>
          <p:cNvCxnSpPr>
            <a:cxnSpLocks/>
          </p:cNvCxnSpPr>
          <p:nvPr/>
        </p:nvCxnSpPr>
        <p:spPr>
          <a:xfrm>
            <a:off x="4997475" y="1953090"/>
            <a:ext cx="0" cy="11762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xmlns="" id="{295DFB50-B629-427D-A83E-0B39A37C0A9F}"/>
              </a:ext>
            </a:extLst>
          </p:cNvPr>
          <p:cNvCxnSpPr>
            <a:cxnSpLocks/>
          </p:cNvCxnSpPr>
          <p:nvPr/>
        </p:nvCxnSpPr>
        <p:spPr>
          <a:xfrm flipH="1">
            <a:off x="3077796" y="1953090"/>
            <a:ext cx="743304" cy="11762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xmlns="" id="{436B2524-AE2E-42D6-B2D6-D13C385BF384}"/>
              </a:ext>
            </a:extLst>
          </p:cNvPr>
          <p:cNvCxnSpPr>
            <a:cxnSpLocks/>
          </p:cNvCxnSpPr>
          <p:nvPr/>
        </p:nvCxnSpPr>
        <p:spPr>
          <a:xfrm flipH="1">
            <a:off x="1124504" y="1953090"/>
            <a:ext cx="776917" cy="117628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1483926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1427</TotalTime>
  <Words>807</Words>
  <Application>Microsoft Office PowerPoint</Application>
  <PresentationFormat>Personnalisé</PresentationFormat>
  <Paragraphs>108</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Facette</vt:lpstr>
      <vt:lpstr>Diapositive 1</vt:lpstr>
      <vt:lpstr>خطة البحث:  مقدمة المبحث الأول : الإطار النظري للبطاقات البنكية و إدارة الحسابات البنكية المطلب الأول : مفهوم البطاقات البنكية المطلب الثاني : أنواع و وظائف البطاقات البنكية المطلب الثالث :مفهوم إدارة الحسابات البنكية المبحث الثاني :العلاقة بين البطاقات البنكية و إدارة الحسابات البنكية المطلب الأول :دور البطاقات البنكية في إدارة الحسابات المطلب الثاني :أثر البطاقات البنكية على إدارة الحسابات البنكية المطلب الثالث :تحديات استخدام البطاقات البنكية في إدارة الحسابات البنكية المبحث الثالث :دراسة حالة لبنك الوطني الجزائري BNAو مصرف الراجحي السعودي المطلب الأول :الإطار العام للبنك الوطني الجزائري و مصرف الراجحي السعودي المطلب الثاني :مقارنة بين  البنك الوطني الجزائري و مصرف الراجحي السعودي  المطلب الثالث :التوصيات الموجهة للبنك الجزائري  bnaو مصرف الراجحي  السعودي   خاتمة  </vt:lpstr>
      <vt:lpstr>Diapositive 3</vt:lpstr>
      <vt:lpstr>Diapositive 4</vt:lpstr>
      <vt:lpstr>تُعد البطاقة البنكية من أهم الأدوات الحديثة في مجال الخدمات المصرفية، وهي وسيلة إلكترونية تصدرها المؤسسات المالية (البنوك) لتمكين العملاء من الوصول إلى حساباتهم البنكية وإجراء مختلف العمليات المالية بطريقة آمنة وسهلة دون الحاجة إلى التعامل بالنقد مباشرة.  🔹 التعريف العام: البطاقة البنكية هي أداة دفع إلكترونية شخصية تُمنح لحاملها من قبل البنك، وتكون مرتبطة عادةً بحساب بنكي، تمكّنه من تنفيذ عمليات مالية</vt:lpstr>
      <vt:lpstr>Diapositive 6</vt:lpstr>
      <vt:lpstr>Diapositive 7</vt:lpstr>
      <vt:lpstr> </vt:lpstr>
      <vt:lpstr>Diapositive 9</vt:lpstr>
      <vt:lpstr>Diapositive 10</vt:lpstr>
      <vt:lpstr>Diapositive 11</vt:lpstr>
      <vt:lpstr>Diapositive 12</vt:lpstr>
      <vt:lpstr> </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SBI</dc:creator>
  <cp:lastModifiedBy>Lina</cp:lastModifiedBy>
  <cp:revision>50</cp:revision>
  <dcterms:created xsi:type="dcterms:W3CDTF">2025-10-03T19:26:10Z</dcterms:created>
  <dcterms:modified xsi:type="dcterms:W3CDTF">2025-11-04T11:58:56Z</dcterms:modified>
</cp:coreProperties>
</file>