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31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78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176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8787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6038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047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164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442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2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70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02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39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07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77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67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8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42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097A323-8574-4F12-886E-18CE1E26363C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51C88-219A-4251-A478-A459D241D1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1610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804C27-44E9-E4A7-6797-5519A4C47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415829"/>
            <a:ext cx="8825658" cy="3329581"/>
          </a:xfrm>
        </p:spPr>
        <p:txBody>
          <a:bodyPr/>
          <a:lstStyle/>
          <a:p>
            <a:r>
              <a:rPr lang="fr-FR" dirty="0"/>
              <a:t>LESSON 1 </a:t>
            </a:r>
            <a:br>
              <a:rPr lang="fr-FR" dirty="0"/>
            </a:br>
            <a:r>
              <a:rPr lang="fr-FR" dirty="0" err="1"/>
              <a:t>Company</a:t>
            </a:r>
            <a:r>
              <a:rPr lang="fr-FR" dirty="0"/>
              <a:t> structure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CD988C-F7F5-0973-7C5C-A9B4CB0FC5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Prepared</a:t>
            </a:r>
            <a:r>
              <a:rPr lang="fr-FR" dirty="0"/>
              <a:t> by </a:t>
            </a:r>
          </a:p>
          <a:p>
            <a:r>
              <a:rPr lang="fr-FR" dirty="0"/>
              <a:t>MISS. </a:t>
            </a:r>
            <a:r>
              <a:rPr lang="fr-FR" dirty="0" err="1"/>
              <a:t>Imene</a:t>
            </a:r>
            <a:r>
              <a:rPr lang="fr-FR" dirty="0"/>
              <a:t> </a:t>
            </a:r>
            <a:r>
              <a:rPr lang="fr-FR" dirty="0" err="1"/>
              <a:t>Bechiri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677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686F14-4C8C-BEAC-17C2-94B7EE4E7A5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78D65A-5701-7D5E-1191-8DE326F590EF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0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Company structures </a:t>
            </a:r>
            <a:r>
              <a:rPr lang="en-US" sz="3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define how businesses organize their internal systems, delineating roles, responsibilities, and communication pathways. Understanding these structures is vital for effective management and operational efficiency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415423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25F42F-B218-5987-8E09-EED0DC73B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382865" cy="102212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dirty="0"/>
              <a:t>Primary Types Of Organizational Structures:</a:t>
            </a:r>
            <a:br>
              <a:rPr lang="en-US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F3FA91-60FD-053D-7347-2BDC0A4EF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74839"/>
            <a:ext cx="12192000" cy="538316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1. </a:t>
            </a:r>
            <a:r>
              <a:rPr lang="en-US" sz="2400" b="0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Functional Structure</a:t>
            </a:r>
          </a:p>
          <a:p>
            <a:pPr algn="l"/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 a functional structure, the organization is divided into specialized units based on specific functions such as marketing, production, human resources,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etc</a:t>
            </a:r>
            <a:endParaRPr lang="fr-FR" dirty="0"/>
          </a:p>
          <a:p>
            <a:pPr algn="l"/>
            <a:r>
              <a:rPr lang="en-US" sz="2400" b="0" i="0" u="sng" dirty="0">
                <a:solidFill>
                  <a:srgbClr val="222222"/>
                </a:solidFill>
                <a:latin typeface="Arial" panose="020B0604020202020204" pitchFamily="34" charset="0"/>
              </a:rPr>
              <a:t>2. Divisional Structure</a:t>
            </a:r>
          </a:p>
          <a:p>
            <a:pPr algn="l"/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This structure organizes teams based on products, geographical markets, or customer segments</a:t>
            </a:r>
          </a:p>
          <a:p>
            <a:pPr algn="l"/>
            <a:r>
              <a:rPr lang="en-US" sz="2400" b="0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3. Matrix Structure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 matrix structure blends functional and divisional approaches, where employees report to multiple managers—typically both a functional manager and a project manager.</a:t>
            </a:r>
          </a:p>
          <a:p>
            <a:pPr algn="l"/>
            <a:r>
              <a:rPr lang="en-US" sz="2400" b="0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4. Flat Structure</a:t>
            </a:r>
          </a:p>
          <a:p>
            <a:pPr algn="l"/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Characterized by few or no levels of management between staff and executives, flat structures promote direct communication and empower employees by reducing hierarchical barriers</a:t>
            </a:r>
          </a:p>
          <a:p>
            <a:pPr algn="l"/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44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2AC8EA-E4ED-FEC7-F69F-7E3C53AD3DF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Organizational Levels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33B19C-6FD3-32FA-0699-5A2DDE974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39" y="2052918"/>
            <a:ext cx="12088761" cy="419548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Top Management: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Senior executives responsible for strategic decisions.</a:t>
            </a:r>
            <a:br>
              <a:rPr lang="en-US" dirty="0"/>
            </a:b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CEO (Chief Executive Officer)</a:t>
            </a:r>
            <a:br>
              <a:rPr lang="en-US" dirty="0"/>
            </a:b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CFO (Chief Financial Officer)</a:t>
            </a:r>
            <a:br>
              <a:rPr lang="en-US" dirty="0"/>
            </a:b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COO (Chief Operating Officer)</a:t>
            </a:r>
            <a:br>
              <a:rPr lang="en-US" dirty="0"/>
            </a:b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Middle Management: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Managers who implement policies and oversee departments.</a:t>
            </a:r>
            <a:br>
              <a:rPr lang="en-US" dirty="0"/>
            </a:b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Department Manager</a:t>
            </a:r>
            <a:br>
              <a:rPr lang="en-US" dirty="0"/>
            </a:b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Regional Manager</a:t>
            </a:r>
            <a:br>
              <a:rPr lang="en-US" dirty="0"/>
            </a:br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Lower Management &amp; Employees: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Operational staff responsible for daily tasks.</a:t>
            </a:r>
            <a:br>
              <a:rPr lang="en-US" dirty="0"/>
            </a:b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Team Leader</a:t>
            </a:r>
            <a:br>
              <a:rPr lang="en-US" dirty="0"/>
            </a:b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Supervisor</a:t>
            </a:r>
            <a:br>
              <a:rPr lang="en-US" dirty="0"/>
            </a:b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Staff/Employees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6405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EE0C1C-761A-3C44-8075-C0B7894693A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Types of </a:t>
            </a:r>
            <a:r>
              <a:rPr lang="fr-F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Organizational</a:t>
            </a:r>
            <a:r>
              <a:rPr lang="fr-F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Structures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3A565D-2467-E8AA-066D-01AB52C63B77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Hierarchical Structure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A traditional pyramid structure with clear authority levels.</a:t>
            </a:r>
            <a:br>
              <a:rPr lang="en-US" sz="2400" dirty="0"/>
            </a:b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Flat Structure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Fewer management levels, promoting more collaboration.</a:t>
            </a:r>
            <a:br>
              <a:rPr lang="en-US" sz="2400" dirty="0"/>
            </a:b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Matrix Structure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Employees report to multiple managers, often used in project-based organizations.</a:t>
            </a:r>
            <a:br>
              <a:rPr lang="en-US" sz="2400" dirty="0"/>
            </a:b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Divisional Structure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Organized by product, region, or market.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3110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9D0FD-0930-E5CB-48C5-7FB28922355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Key </a:t>
            </a:r>
            <a:r>
              <a:rPr lang="fr-F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Vocabulary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00CE02-9C6D-CD57-5E60-46CDF8FC9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6" y="2052918"/>
            <a:ext cx="11769213" cy="419548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Hierarchy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The ranking system within a company.</a:t>
            </a:r>
            <a:br>
              <a:rPr lang="en-US" sz="2400" dirty="0"/>
            </a:b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Department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A division within a company (e.g., HR, Marketing, Finance).</a:t>
            </a:r>
            <a:br>
              <a:rPr lang="en-US" sz="2400" dirty="0"/>
            </a:b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Supervisor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A person who oversees a team.</a:t>
            </a:r>
            <a:br>
              <a:rPr lang="en-US" sz="2400" dirty="0"/>
            </a:b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Board of Directors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A group that makes high-level company decisions.</a:t>
            </a:r>
            <a:br>
              <a:rPr lang="en-US" sz="2400" dirty="0"/>
            </a:b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Stakeholders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Individuals or groups affected by a company’s actions.</a:t>
            </a:r>
            <a:br>
              <a:rPr lang="en-US" sz="2400" dirty="0"/>
            </a:b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Subsidiary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A company controlled by a larger parent company.</a:t>
            </a:r>
            <a:br>
              <a:rPr lang="en-US" sz="2400" dirty="0"/>
            </a:br>
            <a:r>
              <a:rPr lang="en-US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Chain of Command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– The flow of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authority from top to bottom.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47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29BD0B-7B5F-D97A-9E2F-2C46F380E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References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C305CD-5C41-33C5-8A08-33696B0BB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8380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Sweeney's </a:t>
            </a:r>
            <a:r>
              <a:rPr lang="en-US" sz="2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English for Business Communication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(2019)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29043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</TotalTime>
  <Words>409</Words>
  <Application>Microsoft Office PowerPoint</Application>
  <PresentationFormat>Grand écran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LESSON 1  Company structure</vt:lpstr>
      <vt:lpstr>Introduction</vt:lpstr>
      <vt:lpstr>Primary Types Of Organizational Structures: </vt:lpstr>
      <vt:lpstr>Organizational Levels</vt:lpstr>
      <vt:lpstr>Types of Organizational Structures</vt:lpstr>
      <vt:lpstr> Key Vocabulary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HP vPro</dc:creator>
  <cp:lastModifiedBy>HP vPro</cp:lastModifiedBy>
  <cp:revision>2</cp:revision>
  <dcterms:created xsi:type="dcterms:W3CDTF">2025-03-05T18:27:46Z</dcterms:created>
  <dcterms:modified xsi:type="dcterms:W3CDTF">2025-03-05T19:32:48Z</dcterms:modified>
</cp:coreProperties>
</file>