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FFE23-0187-437E-B3A9-C45FF5904481}" type="datetimeFigureOut">
              <a:rPr lang="fr-FR" smtClean="0"/>
              <a:t>21/02/2017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F8017-A517-4CFC-9312-D90AEA8E9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30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F8017-A517-4CFC-9312-D90AEA8E9B4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09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F8017-A517-4CFC-9312-D90AEA8E9B4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07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5547-1FED-48D3-9076-F387A3FF2F10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D435-288B-40BA-9662-0FE8950B9CD9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DEF4-B460-4A49-83F1-FA1656D91909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56D7-05F4-45A2-8EF6-34159CF366D1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99B2-D471-47C2-83C0-1923C827EF61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E581-9208-41A4-8B7E-FAC36EA7955A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DDF0-E9F8-4E5A-9868-349635D4B608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97DD-6494-4645-8056-A35E3B3E111D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CE2D-751A-40B4-B72B-9EF0FFC6CE74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FBE0-5791-41DB-8629-008AD7F8371E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E5BA-4153-40D5-A49B-3CCB8C333387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CC20-C668-4CEA-AF01-853EFE639993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5B29-5D14-430F-90D8-B483303A61A9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414-CABF-4830-AEDE-E04473A79BC1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7C3B-8520-48D8-8C2D-D1D42B008710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E59B-345F-4FB8-963B-6C6B61BCBCC4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9FA2-C73F-4D17-8BB3-74B5A73898E9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53AEAB-A8D7-40A1-975E-A68C2193BEA4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673439"/>
          </a:xfrm>
        </p:spPr>
        <p:txBody>
          <a:bodyPr/>
          <a:lstStyle/>
          <a:p>
            <a:pPr algn="ctr"/>
            <a:r>
              <a:rPr lang="ar-DZ" dirty="0" smtClean="0"/>
              <a:t>الهندسة المالية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Selon Larousse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1595719"/>
            <a:ext cx="10087427" cy="199330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L’ingénierie est l’étude d’un projet industriel sous tous ses </a:t>
            </a:r>
            <a:r>
              <a:rPr lang="fr-FR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aspects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DZ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جميع </a:t>
            </a:r>
            <a:r>
              <a:rPr lang="ar-DZ" sz="36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الجوانب</a:t>
            </a:r>
            <a:r>
              <a:rPr lang="fr-FR" sz="36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  <a:r>
              <a:rPr lang="fr-FR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Ellipse 4"/>
          <p:cNvSpPr/>
          <p:nvPr/>
        </p:nvSpPr>
        <p:spPr>
          <a:xfrm>
            <a:off x="303211" y="4121324"/>
            <a:ext cx="2628900" cy="1074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Techniques</a:t>
            </a:r>
            <a:endParaRPr lang="fr-FR" b="1" dirty="0"/>
          </a:p>
        </p:txBody>
      </p:sp>
      <p:sp>
        <p:nvSpPr>
          <p:cNvPr id="6" name="Ellipse 5"/>
          <p:cNvSpPr/>
          <p:nvPr/>
        </p:nvSpPr>
        <p:spPr>
          <a:xfrm>
            <a:off x="3179761" y="4121324"/>
            <a:ext cx="2800350" cy="1074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économiques</a:t>
            </a:r>
            <a:endParaRPr lang="fr-FR" sz="2000" b="1" dirty="0"/>
          </a:p>
        </p:txBody>
      </p:sp>
      <p:sp>
        <p:nvSpPr>
          <p:cNvPr id="7" name="Ellipse 6"/>
          <p:cNvSpPr/>
          <p:nvPr/>
        </p:nvSpPr>
        <p:spPr>
          <a:xfrm>
            <a:off x="6056311" y="4121324"/>
            <a:ext cx="2628900" cy="1074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Financiers</a:t>
            </a:r>
            <a:endParaRPr lang="fr-FR" sz="2000" b="1" dirty="0"/>
          </a:p>
        </p:txBody>
      </p:sp>
      <p:sp>
        <p:nvSpPr>
          <p:cNvPr id="8" name="Ellipse 7"/>
          <p:cNvSpPr/>
          <p:nvPr/>
        </p:nvSpPr>
        <p:spPr>
          <a:xfrm>
            <a:off x="8761411" y="4121324"/>
            <a:ext cx="2628900" cy="1074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monétaires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16978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0432" y="2510119"/>
            <a:ext cx="10087427" cy="27019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L’IF peut se définir comme l’étude d’un projet financier sous tous ses aspects mobilisant un ensemble de spécialistes. </a:t>
            </a:r>
            <a:endParaRPr lang="fr-FR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7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771900" y="1325880"/>
            <a:ext cx="4274820" cy="1348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L’ingénierie financière</a:t>
            </a:r>
            <a:endParaRPr lang="fr-FR" sz="2400" b="1" dirty="0"/>
          </a:p>
        </p:txBody>
      </p:sp>
      <p:cxnSp>
        <p:nvCxnSpPr>
          <p:cNvPr id="7" name="Connecteur droit avec flèche 6"/>
          <p:cNvCxnSpPr>
            <a:stCxn id="5" idx="2"/>
          </p:cNvCxnSpPr>
          <p:nvPr/>
        </p:nvCxnSpPr>
        <p:spPr>
          <a:xfrm flipH="1">
            <a:off x="3771900" y="2674620"/>
            <a:ext cx="2137410" cy="12115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5" idx="2"/>
          </p:cNvCxnSpPr>
          <p:nvPr/>
        </p:nvCxnSpPr>
        <p:spPr>
          <a:xfrm>
            <a:off x="5909310" y="2674620"/>
            <a:ext cx="2137410" cy="12115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>
          <a:xfrm>
            <a:off x="565785" y="4023360"/>
            <a:ext cx="4274820" cy="1348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L’étude (</a:t>
            </a:r>
            <a:r>
              <a:rPr lang="ar-DZ" sz="2400" b="1" dirty="0" smtClean="0"/>
              <a:t>الدراسة</a:t>
            </a:r>
            <a:r>
              <a:rPr lang="fr-FR" sz="2400" b="1" dirty="0" smtClean="0"/>
              <a:t>)</a:t>
            </a:r>
            <a:endParaRPr lang="fr-FR" sz="2400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6978015" y="4023360"/>
            <a:ext cx="4274820" cy="1348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La réalisation (</a:t>
            </a:r>
            <a:r>
              <a:rPr lang="ar-DZ" sz="2400" b="1" dirty="0" smtClean="0"/>
              <a:t>التطبيق</a:t>
            </a:r>
            <a:r>
              <a:rPr lang="fr-FR" sz="2400" b="1" dirty="0" smtClean="0"/>
              <a:t>)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2331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approches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293" y="2504087"/>
            <a:ext cx="8946541" cy="2621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Approche américaine (anglo-saxonne) :</a:t>
            </a:r>
          </a:p>
          <a:p>
            <a:pPr marL="0" indent="0">
              <a:buNone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La rattache au champ </a:t>
            </a:r>
            <a:r>
              <a:rPr lang="fr-F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DZ" sz="32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مجال</a:t>
            </a:r>
            <a:r>
              <a:rPr lang="fr-FR" sz="32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  <a:r>
              <a:rPr lang="fr-F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fr-FR" sz="3200" u="sng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de marché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0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104293" y="2504087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Approche continentale (européenne) :</a:t>
            </a:r>
          </a:p>
          <a:p>
            <a:pPr marL="0" indent="0">
              <a:buNone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La rattache au champ de </a:t>
            </a:r>
            <a:r>
              <a:rPr lang="fr-FR" sz="3200" b="1" u="sng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finance d’entreprise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3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104293" y="2504087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finance internationale :</a:t>
            </a:r>
          </a:p>
          <a:p>
            <a:pPr marL="0" indent="0">
              <a:buNone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l’IF est une discipline scientifique, relevant d’une approche quantitative en </a:t>
            </a:r>
            <a:r>
              <a:rPr lang="fr-FR" sz="3200" u="sng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de marché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6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montage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111" y="2526947"/>
            <a:ext cx="11126789" cy="419548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La référence explicite et le mot </a:t>
            </a:r>
            <a:r>
              <a:rPr lang="fr-FR" sz="3600" b="1" u="sng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montage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 d’</a:t>
            </a:r>
            <a:r>
              <a:rPr lang="fr-FR" sz="3600" b="1" u="sng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la notion de montage invite </a:t>
            </a:r>
            <a:r>
              <a:rPr lang="fr-FR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DZ" sz="36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تدعو</a:t>
            </a:r>
            <a:r>
              <a:rPr lang="fr-FR" sz="36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  <a:r>
              <a:rPr lang="fr-FR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considérer </a:t>
            </a:r>
            <a:r>
              <a:rPr lang="fr-FR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DZ" sz="36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نظر</a:t>
            </a:r>
            <a:r>
              <a:rPr lang="fr-FR" sz="36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  <a:r>
              <a:rPr lang="fr-FR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situation nouvelle </a:t>
            </a:r>
            <a:r>
              <a:rPr lang="fr-FR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DZ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الوضع </a:t>
            </a:r>
            <a:r>
              <a:rPr lang="ar-DZ" sz="36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الجديد</a:t>
            </a:r>
            <a:r>
              <a:rPr lang="fr-FR" sz="36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  <a:r>
              <a:rPr lang="fr-FR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résultant de sa construction.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3825026"/>
            <a:ext cx="10087427" cy="24233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800" u="sng" dirty="0" smtClean="0"/>
              <a:t>La maximisation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FFFF00"/>
                </a:solidFill>
              </a:rPr>
              <a:t>(</a:t>
            </a:r>
            <a:r>
              <a:rPr lang="ar-DZ" sz="2800" dirty="0" smtClean="0">
                <a:solidFill>
                  <a:srgbClr val="FFFF00"/>
                </a:solidFill>
              </a:rPr>
              <a:t>تعظيم</a:t>
            </a:r>
            <a:r>
              <a:rPr lang="fr-FR" sz="2800" dirty="0" smtClean="0">
                <a:solidFill>
                  <a:srgbClr val="FFFF00"/>
                </a:solidFill>
              </a:rPr>
              <a:t>) </a:t>
            </a:r>
            <a:r>
              <a:rPr lang="fr-FR" sz="2800" dirty="0" smtClean="0"/>
              <a:t>de la </a:t>
            </a:r>
            <a:r>
              <a:rPr lang="fr-FR" sz="2800" u="sng" dirty="0" smtClean="0"/>
              <a:t>rentabilité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FFFF00"/>
                </a:solidFill>
              </a:rPr>
              <a:t>(</a:t>
            </a:r>
            <a:r>
              <a:rPr lang="ar-DZ" sz="2800" dirty="0" smtClean="0">
                <a:solidFill>
                  <a:srgbClr val="FFFF00"/>
                </a:solidFill>
              </a:rPr>
              <a:t>المردودية</a:t>
            </a:r>
            <a:r>
              <a:rPr lang="fr-FR" sz="2800" dirty="0" smtClean="0">
                <a:solidFill>
                  <a:srgbClr val="FFFF00"/>
                </a:solidFill>
              </a:rPr>
              <a:t>) </a:t>
            </a:r>
            <a:r>
              <a:rPr lang="fr-FR" sz="2800" dirty="0" smtClean="0"/>
              <a:t>de leurs investissements </a:t>
            </a:r>
            <a:r>
              <a:rPr lang="fr-FR" sz="2800" dirty="0" smtClean="0">
                <a:solidFill>
                  <a:srgbClr val="FFFF00"/>
                </a:solidFill>
              </a:rPr>
              <a:t>(</a:t>
            </a:r>
            <a:r>
              <a:rPr lang="ar-DZ" sz="2800" dirty="0" smtClean="0">
                <a:solidFill>
                  <a:srgbClr val="FFFF00"/>
                </a:solidFill>
              </a:rPr>
              <a:t>الاستثمار</a:t>
            </a:r>
            <a:r>
              <a:rPr lang="fr-FR" sz="2800" dirty="0" smtClean="0">
                <a:solidFill>
                  <a:srgbClr val="FFFF00"/>
                </a:solidFill>
              </a:rPr>
              <a:t>) </a:t>
            </a:r>
            <a:r>
              <a:rPr lang="fr-FR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fr-FR" sz="2800" dirty="0" smtClean="0"/>
              <a:t>Réduire le </a:t>
            </a:r>
            <a:r>
              <a:rPr lang="fr-FR" sz="2800" dirty="0" smtClean="0"/>
              <a:t>risque </a:t>
            </a:r>
            <a:r>
              <a:rPr lang="fr-FR" sz="2800" dirty="0" smtClean="0">
                <a:solidFill>
                  <a:srgbClr val="FFFF00"/>
                </a:solidFill>
              </a:rPr>
              <a:t>(</a:t>
            </a:r>
            <a:r>
              <a:rPr lang="ar-DZ" sz="2800" dirty="0" smtClean="0">
                <a:solidFill>
                  <a:srgbClr val="FFFF00"/>
                </a:solidFill>
              </a:rPr>
              <a:t>تقليل الأخطار</a:t>
            </a:r>
            <a:r>
              <a:rPr lang="fr-FR" sz="2800" dirty="0" smtClean="0">
                <a:solidFill>
                  <a:srgbClr val="FFFF00"/>
                </a:solidFill>
              </a:rPr>
              <a:t>)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62" y="1692565"/>
            <a:ext cx="9334500" cy="139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07324" y="5215058"/>
            <a:ext cx="8946541" cy="7391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 smtClean="0"/>
              <a:t>La prise de </a:t>
            </a:r>
            <a:r>
              <a:rPr lang="fr-FR" sz="3600" u="sng" dirty="0" smtClean="0"/>
              <a:t>décisions</a:t>
            </a:r>
            <a:r>
              <a:rPr lang="fr-FR" sz="3600" dirty="0" smtClean="0"/>
              <a:t> </a:t>
            </a:r>
            <a:r>
              <a:rPr lang="fr-FR" sz="3600" dirty="0" smtClean="0">
                <a:solidFill>
                  <a:srgbClr val="FFFF00"/>
                </a:solidFill>
              </a:rPr>
              <a:t>(</a:t>
            </a:r>
            <a:r>
              <a:rPr lang="ar-DZ" sz="3600" dirty="0" smtClean="0">
                <a:solidFill>
                  <a:srgbClr val="FFFF00"/>
                </a:solidFill>
              </a:rPr>
              <a:t>قرار</a:t>
            </a:r>
            <a:r>
              <a:rPr lang="fr-FR" sz="3600" dirty="0" smtClean="0">
                <a:solidFill>
                  <a:srgbClr val="FFFF00"/>
                </a:solidFill>
              </a:rPr>
              <a:t>) </a:t>
            </a:r>
            <a:r>
              <a:rPr lang="fr-FR" sz="3600" dirty="0" smtClean="0"/>
              <a:t>optimales.</a:t>
            </a:r>
            <a:endParaRPr lang="fr-FR" sz="36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26" y="1577339"/>
            <a:ext cx="6235712" cy="325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2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5486400"/>
            <a:ext cx="8946541" cy="761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dirty="0" smtClean="0"/>
              <a:t>Ingénierie </a:t>
            </a:r>
            <a:r>
              <a:rPr lang="fr-FR" sz="3200" dirty="0" smtClean="0"/>
              <a:t>financière </a:t>
            </a:r>
            <a:r>
              <a:rPr lang="fr-FR" sz="3200" dirty="0" smtClean="0">
                <a:solidFill>
                  <a:srgbClr val="FFFF00"/>
                </a:solidFill>
              </a:rPr>
              <a:t>(</a:t>
            </a:r>
            <a:r>
              <a:rPr lang="ar-DZ" sz="3200" dirty="0" smtClean="0">
                <a:solidFill>
                  <a:srgbClr val="FFFF00"/>
                </a:solidFill>
              </a:rPr>
              <a:t>الهندسة المالية</a:t>
            </a:r>
            <a:r>
              <a:rPr lang="fr-FR" sz="3200" dirty="0" smtClean="0">
                <a:solidFill>
                  <a:srgbClr val="FFFF00"/>
                </a:solidFill>
              </a:rPr>
              <a:t>)</a:t>
            </a:r>
            <a:endParaRPr lang="fr-FR" sz="3200" dirty="0">
              <a:solidFill>
                <a:srgbClr val="FFFF00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02" y="1556090"/>
            <a:ext cx="7452360" cy="36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5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1" y="5399014"/>
            <a:ext cx="8946541" cy="6718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 smtClean="0"/>
              <a:t>Montage financier </a:t>
            </a:r>
            <a:r>
              <a:rPr lang="fr-FR" sz="3600" dirty="0" smtClean="0">
                <a:solidFill>
                  <a:srgbClr val="FFFF00"/>
                </a:solidFill>
              </a:rPr>
              <a:t>(</a:t>
            </a:r>
            <a:r>
              <a:rPr lang="ar-DZ" sz="3600" dirty="0" smtClean="0">
                <a:solidFill>
                  <a:srgbClr val="FFFF00"/>
                </a:solidFill>
              </a:rPr>
              <a:t>تركيب مالي</a:t>
            </a:r>
            <a:r>
              <a:rPr lang="fr-FR" sz="3600" dirty="0" smtClean="0">
                <a:solidFill>
                  <a:srgbClr val="FFFF00"/>
                </a:solidFill>
              </a:rPr>
              <a:t>)</a:t>
            </a:r>
            <a:endParaRPr lang="fr-FR" sz="3600" dirty="0">
              <a:solidFill>
                <a:srgbClr val="FFFF00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75" y="1326524"/>
            <a:ext cx="7818614" cy="387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3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293" y="5509260"/>
            <a:ext cx="8946541" cy="761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 smtClean="0"/>
              <a:t>Le </a:t>
            </a:r>
            <a:r>
              <a:rPr lang="fr-FR" sz="2800" u="sng" dirty="0" smtClean="0"/>
              <a:t>concept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FFFF00"/>
                </a:solidFill>
              </a:rPr>
              <a:t>(</a:t>
            </a:r>
            <a:r>
              <a:rPr lang="ar-DZ" sz="2800" dirty="0" smtClean="0">
                <a:solidFill>
                  <a:srgbClr val="FFFF00"/>
                </a:solidFill>
              </a:rPr>
              <a:t>فكرة</a:t>
            </a:r>
            <a:r>
              <a:rPr lang="fr-FR" sz="2800" dirty="0" smtClean="0">
                <a:solidFill>
                  <a:srgbClr val="FFFF00"/>
                </a:solidFill>
              </a:rPr>
              <a:t>) </a:t>
            </a:r>
            <a:r>
              <a:rPr lang="fr-FR" sz="2800" dirty="0" smtClean="0"/>
              <a:t>d’ingénierie = </a:t>
            </a:r>
            <a:r>
              <a:rPr lang="fr-FR" sz="2800" b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Génie civil </a:t>
            </a:r>
            <a:endParaRPr lang="fr-FR" sz="2800" b="1" u="sng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43" y="1577340"/>
            <a:ext cx="7178040" cy="35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9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518" y="1499128"/>
            <a:ext cx="11204620" cy="3253178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r-FR" sz="3600" dirty="0" smtClean="0"/>
              <a:t>     Une </a:t>
            </a:r>
            <a:r>
              <a:rPr lang="fr-FR" sz="3600" u="sng" dirty="0" smtClean="0"/>
              <a:t>construction</a:t>
            </a:r>
            <a:r>
              <a:rPr lang="fr-FR" sz="3600" dirty="0" smtClean="0"/>
              <a:t> </a:t>
            </a:r>
            <a:r>
              <a:rPr lang="fr-FR" sz="3600" dirty="0" smtClean="0">
                <a:solidFill>
                  <a:srgbClr val="FFFF00"/>
                </a:solidFill>
              </a:rPr>
              <a:t>(</a:t>
            </a:r>
            <a:r>
              <a:rPr lang="ar-DZ" sz="3600" dirty="0" smtClean="0">
                <a:solidFill>
                  <a:srgbClr val="FFFF00"/>
                </a:solidFill>
              </a:rPr>
              <a:t>بناء</a:t>
            </a:r>
            <a:r>
              <a:rPr lang="fr-FR" sz="3600" dirty="0" smtClean="0">
                <a:solidFill>
                  <a:srgbClr val="FFFF00"/>
                </a:solidFill>
              </a:rPr>
              <a:t>) </a:t>
            </a:r>
            <a:r>
              <a:rPr lang="fr-FR" sz="3600" u="sng" dirty="0" smtClean="0"/>
              <a:t>réfléchie</a:t>
            </a:r>
            <a:r>
              <a:rPr lang="fr-FR" sz="3600" dirty="0" smtClean="0"/>
              <a:t> </a:t>
            </a:r>
            <a:r>
              <a:rPr lang="fr-FR" sz="3600" dirty="0" smtClean="0">
                <a:solidFill>
                  <a:srgbClr val="FFFF00"/>
                </a:solidFill>
              </a:rPr>
              <a:t>(</a:t>
            </a:r>
            <a:r>
              <a:rPr lang="ar-DZ" sz="3600" dirty="0" smtClean="0">
                <a:solidFill>
                  <a:srgbClr val="FFFF00"/>
                </a:solidFill>
              </a:rPr>
              <a:t>مدروسة</a:t>
            </a:r>
            <a:r>
              <a:rPr lang="fr-FR" sz="3600" dirty="0" smtClean="0">
                <a:solidFill>
                  <a:srgbClr val="FFFF00"/>
                </a:solidFill>
              </a:rPr>
              <a:t>) </a:t>
            </a:r>
            <a:r>
              <a:rPr lang="fr-FR" sz="3600" dirty="0" smtClean="0"/>
              <a:t>pour apporter une solution a une </a:t>
            </a:r>
            <a:r>
              <a:rPr lang="fr-FR" sz="3600" u="sng" dirty="0" smtClean="0"/>
              <a:t>question financière</a:t>
            </a:r>
            <a:r>
              <a:rPr lang="fr-FR" sz="3600" dirty="0" smtClean="0"/>
              <a:t>.</a:t>
            </a:r>
            <a:endParaRPr lang="fr-FR" sz="36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199" y="4007267"/>
            <a:ext cx="5543258" cy="26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9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8177" y="340006"/>
            <a:ext cx="9404723" cy="1400530"/>
          </a:xfrm>
        </p:spPr>
        <p:txBody>
          <a:bodyPr/>
          <a:lstStyle/>
          <a:p>
            <a:pPr algn="ctr"/>
            <a:r>
              <a:rPr lang="fr-FR" dirty="0" smtClean="0"/>
              <a:t>Un concept aux contours flous (</a:t>
            </a:r>
            <a:r>
              <a:rPr lang="ar-DZ" dirty="0" smtClean="0"/>
              <a:t>غامض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Ellipse 7"/>
          <p:cNvSpPr/>
          <p:nvPr/>
        </p:nvSpPr>
        <p:spPr>
          <a:xfrm>
            <a:off x="3185929" y="1830388"/>
            <a:ext cx="518922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 de théorie unifiée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onnecteur droit avec flèche 11"/>
          <p:cNvCxnSpPr>
            <a:stCxn id="8" idx="4"/>
          </p:cNvCxnSpPr>
          <p:nvPr/>
        </p:nvCxnSpPr>
        <p:spPr>
          <a:xfrm>
            <a:off x="5780539" y="3430588"/>
            <a:ext cx="0" cy="10042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370339" y="5007928"/>
            <a:ext cx="2628900" cy="1074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Banques</a:t>
            </a:r>
            <a:endParaRPr lang="fr-FR" b="1" dirty="0"/>
          </a:p>
        </p:txBody>
      </p:sp>
      <p:sp>
        <p:nvSpPr>
          <p:cNvPr id="15" name="Ellipse 14"/>
          <p:cNvSpPr/>
          <p:nvPr/>
        </p:nvSpPr>
        <p:spPr>
          <a:xfrm>
            <a:off x="3075439" y="5007928"/>
            <a:ext cx="2628900" cy="1074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Assurances</a:t>
            </a:r>
            <a:endParaRPr lang="fr-FR" sz="2000" b="1" dirty="0"/>
          </a:p>
        </p:txBody>
      </p:sp>
      <p:sp>
        <p:nvSpPr>
          <p:cNvPr id="16" name="Ellipse 15"/>
          <p:cNvSpPr/>
          <p:nvPr/>
        </p:nvSpPr>
        <p:spPr>
          <a:xfrm>
            <a:off x="5780539" y="5007928"/>
            <a:ext cx="2628900" cy="1074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Sociétés financières</a:t>
            </a:r>
            <a:endParaRPr lang="fr-FR" sz="2000" b="1" dirty="0"/>
          </a:p>
        </p:txBody>
      </p:sp>
      <p:sp>
        <p:nvSpPr>
          <p:cNvPr id="17" name="Ellipse 16"/>
          <p:cNvSpPr/>
          <p:nvPr/>
        </p:nvSpPr>
        <p:spPr>
          <a:xfrm>
            <a:off x="8485639" y="5007928"/>
            <a:ext cx="2628900" cy="1074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Juristes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5788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L’absence de définition légale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Ellipse 4"/>
          <p:cNvSpPr/>
          <p:nvPr/>
        </p:nvSpPr>
        <p:spPr>
          <a:xfrm>
            <a:off x="3017520" y="1624648"/>
            <a:ext cx="5463540" cy="1370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000" dirty="0" smtClean="0"/>
              <a:t>الهندسة المالية</a:t>
            </a:r>
            <a:endParaRPr lang="fr-FR" sz="4000" dirty="0"/>
          </a:p>
        </p:txBody>
      </p:sp>
      <p:cxnSp>
        <p:nvCxnSpPr>
          <p:cNvPr id="9" name="Connecteur droit avec flèche 8"/>
          <p:cNvCxnSpPr>
            <a:stCxn id="5" idx="4"/>
          </p:cNvCxnSpPr>
          <p:nvPr/>
        </p:nvCxnSpPr>
        <p:spPr>
          <a:xfrm>
            <a:off x="5749290" y="2994660"/>
            <a:ext cx="0" cy="914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3977640" y="3909060"/>
            <a:ext cx="3543300" cy="1370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1984</a:t>
            </a:r>
            <a:endParaRPr lang="fr-FR" sz="4000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7520940" y="4549140"/>
            <a:ext cx="8001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321040" y="3864134"/>
            <a:ext cx="3543300" cy="1370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La loi bancaire</a:t>
            </a:r>
            <a:endParaRPr lang="fr-FR" sz="2400" dirty="0"/>
          </a:p>
        </p:txBody>
      </p:sp>
      <p:sp>
        <p:nvSpPr>
          <p:cNvPr id="20" name="Rectangle 19"/>
          <p:cNvSpPr/>
          <p:nvPr/>
        </p:nvSpPr>
        <p:spPr>
          <a:xfrm>
            <a:off x="646111" y="5475594"/>
            <a:ext cx="10891251" cy="976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     Dans son </a:t>
            </a:r>
            <a:r>
              <a:rPr lang="fr-FR" sz="2800" u="sng" dirty="0" smtClean="0"/>
              <a:t>article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FFFF00"/>
                </a:solidFill>
              </a:rPr>
              <a:t>(</a:t>
            </a:r>
            <a:r>
              <a:rPr lang="ar-DZ" sz="2800" dirty="0" smtClean="0">
                <a:solidFill>
                  <a:srgbClr val="FFFF00"/>
                </a:solidFill>
              </a:rPr>
              <a:t>المادة</a:t>
            </a:r>
            <a:r>
              <a:rPr lang="fr-FR" sz="2800" dirty="0" smtClean="0">
                <a:solidFill>
                  <a:srgbClr val="FFFF00"/>
                </a:solidFill>
              </a:rPr>
              <a:t>) </a:t>
            </a:r>
            <a:r>
              <a:rPr lang="fr-FR" sz="2800" dirty="0" smtClean="0"/>
              <a:t>5.5</a:t>
            </a:r>
            <a:r>
              <a:rPr lang="ar-DZ" sz="2800" dirty="0" smtClean="0"/>
              <a:t> </a:t>
            </a:r>
            <a:r>
              <a:rPr lang="fr-FR" sz="2800" dirty="0"/>
              <a:t> </a:t>
            </a:r>
            <a:r>
              <a:rPr lang="fr-FR" sz="2800" dirty="0" smtClean="0"/>
              <a:t>qui la classe comme l’une des activités </a:t>
            </a:r>
            <a:r>
              <a:rPr lang="fr-FR" sz="2800" u="sng" dirty="0" smtClean="0"/>
              <a:t>connexes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FFFF00"/>
                </a:solidFill>
              </a:rPr>
              <a:t>(</a:t>
            </a:r>
            <a:r>
              <a:rPr lang="ar-DZ" sz="2800" dirty="0" smtClean="0">
                <a:solidFill>
                  <a:srgbClr val="FFFF00"/>
                </a:solidFill>
              </a:rPr>
              <a:t>مرتبط</a:t>
            </a:r>
            <a:r>
              <a:rPr lang="fr-FR" sz="2800" dirty="0" smtClean="0">
                <a:solidFill>
                  <a:srgbClr val="FFFF00"/>
                </a:solidFill>
              </a:rPr>
              <a:t>) </a:t>
            </a:r>
            <a:r>
              <a:rPr lang="fr-FR" sz="2800" dirty="0" smtClean="0"/>
              <a:t>aux opérations de banque.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99898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181</TotalTime>
  <Words>303</Words>
  <Application>Microsoft Office PowerPoint</Application>
  <PresentationFormat>Grand écran</PresentationFormat>
  <Paragraphs>65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Ion</vt:lpstr>
      <vt:lpstr>الهندسة المالية</vt:lpstr>
      <vt:lpstr>Introduction </vt:lpstr>
      <vt:lpstr>Introduction </vt:lpstr>
      <vt:lpstr>Introduction </vt:lpstr>
      <vt:lpstr>Introduction </vt:lpstr>
      <vt:lpstr>Introduction </vt:lpstr>
      <vt:lpstr>Introduction </vt:lpstr>
      <vt:lpstr>Un concept aux contours flous (غامض)</vt:lpstr>
      <vt:lpstr>L’absence de définition légale</vt:lpstr>
      <vt:lpstr>Selon Larousse :</vt:lpstr>
      <vt:lpstr>Présentation PowerPoint</vt:lpstr>
      <vt:lpstr>Présentation PowerPoint</vt:lpstr>
      <vt:lpstr>Les approches :</vt:lpstr>
      <vt:lpstr>Présentation PowerPoint</vt:lpstr>
      <vt:lpstr>Présentation PowerPoint</vt:lpstr>
      <vt:lpstr>Le montage 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الهندسة المالية</dc:title>
  <dc:creator>Mohamed Mouloud BELAID</dc:creator>
  <cp:lastModifiedBy>Mohamed Mouloud BELAID</cp:lastModifiedBy>
  <cp:revision>26</cp:revision>
  <dcterms:created xsi:type="dcterms:W3CDTF">2017-02-14T19:49:45Z</dcterms:created>
  <dcterms:modified xsi:type="dcterms:W3CDTF">2017-02-21T18:23:15Z</dcterms:modified>
</cp:coreProperties>
</file>