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1" autoAdjust="0"/>
    <p:restoredTop sz="94660"/>
  </p:normalViewPr>
  <p:slideViewPr>
    <p:cSldViewPr snapToGrid="0">
      <p:cViewPr varScale="1">
        <p:scale>
          <a:sx n="74" d="100"/>
          <a:sy n="74" d="100"/>
        </p:scale>
        <p:origin x="9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B93872-77E6-4B4C-8A08-6AD901B1882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43C0C9-2439-472D-B974-85E243190FA4}">
      <dgm:prSet/>
      <dgm:spPr/>
      <dgm:t>
        <a:bodyPr/>
        <a:lstStyle/>
        <a:p>
          <a:pPr rtl="0"/>
          <a:r>
            <a:rPr lang="fr-FR" b="0" i="0" dirty="0" smtClean="0"/>
            <a:t>LA SOLIDITE </a:t>
          </a:r>
          <a:r>
            <a:rPr lang="fr-FR" b="1" i="0" dirty="0" smtClean="0"/>
            <a:t>(</a:t>
          </a:r>
          <a:r>
            <a:rPr lang="ar-DZ" b="1" i="0" dirty="0" smtClean="0"/>
            <a:t>صلابة</a:t>
          </a:r>
          <a:r>
            <a:rPr lang="fr-FR" b="1" i="0" dirty="0" smtClean="0"/>
            <a:t>) </a:t>
          </a:r>
          <a:r>
            <a:rPr lang="fr-FR" b="0" i="0" dirty="0" smtClean="0"/>
            <a:t>DE SON BILAN</a:t>
          </a:r>
          <a:endParaRPr lang="fr-FR" dirty="0"/>
        </a:p>
      </dgm:t>
    </dgm:pt>
    <dgm:pt modelId="{F60F5B2A-46E4-4FB7-9B1F-F191C40D6FE1}" type="parTrans" cxnId="{471EC2E3-48AD-400E-AF72-0EB75EA407F8}">
      <dgm:prSet/>
      <dgm:spPr/>
      <dgm:t>
        <a:bodyPr/>
        <a:lstStyle/>
        <a:p>
          <a:endParaRPr lang="fr-FR"/>
        </a:p>
      </dgm:t>
    </dgm:pt>
    <dgm:pt modelId="{9774EACB-0D1C-4EE4-8C49-3E675427A975}" type="sibTrans" cxnId="{471EC2E3-48AD-400E-AF72-0EB75EA407F8}">
      <dgm:prSet/>
      <dgm:spPr/>
      <dgm:t>
        <a:bodyPr/>
        <a:lstStyle/>
        <a:p>
          <a:endParaRPr lang="fr-FR"/>
        </a:p>
      </dgm:t>
    </dgm:pt>
    <dgm:pt modelId="{B51D5FB1-7CD0-43CB-A601-04864F712AB1}">
      <dgm:prSet/>
      <dgm:spPr/>
      <dgm:t>
        <a:bodyPr/>
        <a:lstStyle/>
        <a:p>
          <a:pPr rtl="0"/>
          <a:r>
            <a:rPr lang="fr-FR" b="0" i="0" dirty="0" smtClean="0"/>
            <a:t>LA COHESION DE SON ACTIONNARIAT</a:t>
          </a:r>
          <a:endParaRPr lang="fr-FR" dirty="0"/>
        </a:p>
      </dgm:t>
    </dgm:pt>
    <dgm:pt modelId="{1213D101-3876-49D4-8194-D589147EB584}" type="parTrans" cxnId="{05F2F6A5-35D8-4F7C-A277-9F63395942E6}">
      <dgm:prSet/>
      <dgm:spPr/>
      <dgm:t>
        <a:bodyPr/>
        <a:lstStyle/>
        <a:p>
          <a:endParaRPr lang="fr-FR"/>
        </a:p>
      </dgm:t>
    </dgm:pt>
    <dgm:pt modelId="{04DA51A7-CBD6-4970-8D65-193B8DAAB219}" type="sibTrans" cxnId="{05F2F6A5-35D8-4F7C-A277-9F63395942E6}">
      <dgm:prSet/>
      <dgm:spPr/>
      <dgm:t>
        <a:bodyPr/>
        <a:lstStyle/>
        <a:p>
          <a:endParaRPr lang="fr-FR"/>
        </a:p>
      </dgm:t>
    </dgm:pt>
    <dgm:pt modelId="{6E6FA5F9-04A3-47D4-A619-6390045111F1}">
      <dgm:prSet/>
      <dgm:spPr/>
      <dgm:t>
        <a:bodyPr/>
        <a:lstStyle/>
        <a:p>
          <a:pPr rtl="0"/>
          <a:r>
            <a:rPr lang="fr-FR" b="0" i="0" dirty="0" smtClean="0"/>
            <a:t>ET L'ADEQUATION (</a:t>
          </a:r>
          <a:r>
            <a:rPr lang="ar-DZ" b="0" i="0" dirty="0" smtClean="0"/>
            <a:t>كفاية</a:t>
          </a:r>
          <a:r>
            <a:rPr lang="fr-FR" b="0" i="0" dirty="0" smtClean="0"/>
            <a:t>) ENTRE FINANCE ET CAPITAL</a:t>
          </a:r>
          <a:endParaRPr lang="fr-FR" dirty="0"/>
        </a:p>
      </dgm:t>
    </dgm:pt>
    <dgm:pt modelId="{79C0BDD8-B198-452A-8E27-FF9B2DB55D50}" type="parTrans" cxnId="{093B0E71-2BBC-4586-AD3C-E1DB7E467FE3}">
      <dgm:prSet/>
      <dgm:spPr/>
      <dgm:t>
        <a:bodyPr/>
        <a:lstStyle/>
        <a:p>
          <a:endParaRPr lang="fr-FR"/>
        </a:p>
      </dgm:t>
    </dgm:pt>
    <dgm:pt modelId="{B5DDDDF4-61EC-46D9-A82C-63E4171E3A8D}" type="sibTrans" cxnId="{093B0E71-2BBC-4586-AD3C-E1DB7E467FE3}">
      <dgm:prSet/>
      <dgm:spPr/>
      <dgm:t>
        <a:bodyPr/>
        <a:lstStyle/>
        <a:p>
          <a:endParaRPr lang="fr-FR"/>
        </a:p>
      </dgm:t>
    </dgm:pt>
    <dgm:pt modelId="{222FFB53-742F-4F2A-B507-8A95D20DE9BE}" type="pres">
      <dgm:prSet presAssocID="{24B93872-77E6-4B4C-8A08-6AD901B1882F}" presName="cycle" presStyleCnt="0">
        <dgm:presLayoutVars>
          <dgm:dir/>
          <dgm:resizeHandles val="exact"/>
        </dgm:presLayoutVars>
      </dgm:prSet>
      <dgm:spPr/>
    </dgm:pt>
    <dgm:pt modelId="{85AEA5B7-8572-42AB-9A61-3C6F198D8A15}" type="pres">
      <dgm:prSet presAssocID="{5A43C0C9-2439-472D-B974-85E243190FA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46CEC1-D533-4DEB-9677-D9FD6DDC86F3}" type="pres">
      <dgm:prSet presAssocID="{9774EACB-0D1C-4EE4-8C49-3E675427A975}" presName="sibTrans" presStyleLbl="sibTrans2D1" presStyleIdx="0" presStyleCnt="3"/>
      <dgm:spPr/>
    </dgm:pt>
    <dgm:pt modelId="{822E2B94-FA60-4F73-9971-22A3C77804D7}" type="pres">
      <dgm:prSet presAssocID="{9774EACB-0D1C-4EE4-8C49-3E675427A975}" presName="connectorText" presStyleLbl="sibTrans2D1" presStyleIdx="0" presStyleCnt="3"/>
      <dgm:spPr/>
    </dgm:pt>
    <dgm:pt modelId="{E4C54CC6-721D-490F-848B-4040B2D47256}" type="pres">
      <dgm:prSet presAssocID="{B51D5FB1-7CD0-43CB-A601-04864F712AB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7A3468-F840-4911-868F-9A567548BDBA}" type="pres">
      <dgm:prSet presAssocID="{04DA51A7-CBD6-4970-8D65-193B8DAAB219}" presName="sibTrans" presStyleLbl="sibTrans2D1" presStyleIdx="1" presStyleCnt="3"/>
      <dgm:spPr/>
    </dgm:pt>
    <dgm:pt modelId="{4A5BE785-869A-4009-9DBB-2DAC44659CF4}" type="pres">
      <dgm:prSet presAssocID="{04DA51A7-CBD6-4970-8D65-193B8DAAB219}" presName="connectorText" presStyleLbl="sibTrans2D1" presStyleIdx="1" presStyleCnt="3"/>
      <dgm:spPr/>
    </dgm:pt>
    <dgm:pt modelId="{42DBE290-85D7-4DAC-B51A-AFE3CA1D0341}" type="pres">
      <dgm:prSet presAssocID="{6E6FA5F9-04A3-47D4-A619-6390045111F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0ED52A-63B1-4A65-B306-16BE0CD4893D}" type="pres">
      <dgm:prSet presAssocID="{B5DDDDF4-61EC-46D9-A82C-63E4171E3A8D}" presName="sibTrans" presStyleLbl="sibTrans2D1" presStyleIdx="2" presStyleCnt="3"/>
      <dgm:spPr/>
    </dgm:pt>
    <dgm:pt modelId="{07E215C2-47EE-4328-91B7-FCC95DD15B9F}" type="pres">
      <dgm:prSet presAssocID="{B5DDDDF4-61EC-46D9-A82C-63E4171E3A8D}" presName="connectorText" presStyleLbl="sibTrans2D1" presStyleIdx="2" presStyleCnt="3"/>
      <dgm:spPr/>
    </dgm:pt>
  </dgm:ptLst>
  <dgm:cxnLst>
    <dgm:cxn modelId="{5FB53916-81A9-4418-AFF2-FD712808C53D}" type="presOf" srcId="{04DA51A7-CBD6-4970-8D65-193B8DAAB219}" destId="{177A3468-F840-4911-868F-9A567548BDBA}" srcOrd="0" destOrd="0" presId="urn:microsoft.com/office/officeart/2005/8/layout/cycle2"/>
    <dgm:cxn modelId="{937B0181-3FB5-406A-B88A-0EA126B40536}" type="presOf" srcId="{B5DDDDF4-61EC-46D9-A82C-63E4171E3A8D}" destId="{07E215C2-47EE-4328-91B7-FCC95DD15B9F}" srcOrd="1" destOrd="0" presId="urn:microsoft.com/office/officeart/2005/8/layout/cycle2"/>
    <dgm:cxn modelId="{2383D5C3-0194-4F43-BBE2-7FCE2D183E97}" type="presOf" srcId="{24B93872-77E6-4B4C-8A08-6AD901B1882F}" destId="{222FFB53-742F-4F2A-B507-8A95D20DE9BE}" srcOrd="0" destOrd="0" presId="urn:microsoft.com/office/officeart/2005/8/layout/cycle2"/>
    <dgm:cxn modelId="{D5A76536-05E9-40B9-BD8F-1FCC1D8A5305}" type="presOf" srcId="{9774EACB-0D1C-4EE4-8C49-3E675427A975}" destId="{822E2B94-FA60-4F73-9971-22A3C77804D7}" srcOrd="1" destOrd="0" presId="urn:microsoft.com/office/officeart/2005/8/layout/cycle2"/>
    <dgm:cxn modelId="{AA4B27DE-59FD-495E-8936-0CC6522552A9}" type="presOf" srcId="{6E6FA5F9-04A3-47D4-A619-6390045111F1}" destId="{42DBE290-85D7-4DAC-B51A-AFE3CA1D0341}" srcOrd="0" destOrd="0" presId="urn:microsoft.com/office/officeart/2005/8/layout/cycle2"/>
    <dgm:cxn modelId="{3FCD04F1-9193-4567-9463-F0215C35346C}" type="presOf" srcId="{9774EACB-0D1C-4EE4-8C49-3E675427A975}" destId="{8646CEC1-D533-4DEB-9677-D9FD6DDC86F3}" srcOrd="0" destOrd="0" presId="urn:microsoft.com/office/officeart/2005/8/layout/cycle2"/>
    <dgm:cxn modelId="{D9FF09A5-A25F-4B1D-8DDB-410046DB4DC3}" type="presOf" srcId="{B5DDDDF4-61EC-46D9-A82C-63E4171E3A8D}" destId="{2D0ED52A-63B1-4A65-B306-16BE0CD4893D}" srcOrd="0" destOrd="0" presId="urn:microsoft.com/office/officeart/2005/8/layout/cycle2"/>
    <dgm:cxn modelId="{477A94ED-22EB-4FDC-9CCE-B8D9E7E900EA}" type="presOf" srcId="{5A43C0C9-2439-472D-B974-85E243190FA4}" destId="{85AEA5B7-8572-42AB-9A61-3C6F198D8A15}" srcOrd="0" destOrd="0" presId="urn:microsoft.com/office/officeart/2005/8/layout/cycle2"/>
    <dgm:cxn modelId="{093B0E71-2BBC-4586-AD3C-E1DB7E467FE3}" srcId="{24B93872-77E6-4B4C-8A08-6AD901B1882F}" destId="{6E6FA5F9-04A3-47D4-A619-6390045111F1}" srcOrd="2" destOrd="0" parTransId="{79C0BDD8-B198-452A-8E27-FF9B2DB55D50}" sibTransId="{B5DDDDF4-61EC-46D9-A82C-63E4171E3A8D}"/>
    <dgm:cxn modelId="{A95AC37E-3012-4821-A701-FD47B123CC15}" type="presOf" srcId="{04DA51A7-CBD6-4970-8D65-193B8DAAB219}" destId="{4A5BE785-869A-4009-9DBB-2DAC44659CF4}" srcOrd="1" destOrd="0" presId="urn:microsoft.com/office/officeart/2005/8/layout/cycle2"/>
    <dgm:cxn modelId="{471EC2E3-48AD-400E-AF72-0EB75EA407F8}" srcId="{24B93872-77E6-4B4C-8A08-6AD901B1882F}" destId="{5A43C0C9-2439-472D-B974-85E243190FA4}" srcOrd="0" destOrd="0" parTransId="{F60F5B2A-46E4-4FB7-9B1F-F191C40D6FE1}" sibTransId="{9774EACB-0D1C-4EE4-8C49-3E675427A975}"/>
    <dgm:cxn modelId="{5EB60D2D-3D12-4CA3-9742-827D607A90B1}" type="presOf" srcId="{B51D5FB1-7CD0-43CB-A601-04864F712AB1}" destId="{E4C54CC6-721D-490F-848B-4040B2D47256}" srcOrd="0" destOrd="0" presId="urn:microsoft.com/office/officeart/2005/8/layout/cycle2"/>
    <dgm:cxn modelId="{05F2F6A5-35D8-4F7C-A277-9F63395942E6}" srcId="{24B93872-77E6-4B4C-8A08-6AD901B1882F}" destId="{B51D5FB1-7CD0-43CB-A601-04864F712AB1}" srcOrd="1" destOrd="0" parTransId="{1213D101-3876-49D4-8194-D589147EB584}" sibTransId="{04DA51A7-CBD6-4970-8D65-193B8DAAB219}"/>
    <dgm:cxn modelId="{DF54BEC3-DA25-4419-867B-BCA878F473A8}" type="presParOf" srcId="{222FFB53-742F-4F2A-B507-8A95D20DE9BE}" destId="{85AEA5B7-8572-42AB-9A61-3C6F198D8A15}" srcOrd="0" destOrd="0" presId="urn:microsoft.com/office/officeart/2005/8/layout/cycle2"/>
    <dgm:cxn modelId="{FF731526-181C-4B28-BDDE-0EC4CB779D4A}" type="presParOf" srcId="{222FFB53-742F-4F2A-B507-8A95D20DE9BE}" destId="{8646CEC1-D533-4DEB-9677-D9FD6DDC86F3}" srcOrd="1" destOrd="0" presId="urn:microsoft.com/office/officeart/2005/8/layout/cycle2"/>
    <dgm:cxn modelId="{93DC7143-2E2E-4792-A786-F5683C41B710}" type="presParOf" srcId="{8646CEC1-D533-4DEB-9677-D9FD6DDC86F3}" destId="{822E2B94-FA60-4F73-9971-22A3C77804D7}" srcOrd="0" destOrd="0" presId="urn:microsoft.com/office/officeart/2005/8/layout/cycle2"/>
    <dgm:cxn modelId="{18ED53FB-B815-4E7B-B9F1-167DDAC14D9D}" type="presParOf" srcId="{222FFB53-742F-4F2A-B507-8A95D20DE9BE}" destId="{E4C54CC6-721D-490F-848B-4040B2D47256}" srcOrd="2" destOrd="0" presId="urn:microsoft.com/office/officeart/2005/8/layout/cycle2"/>
    <dgm:cxn modelId="{74AD0D4B-268D-4D19-95DD-57E70386557B}" type="presParOf" srcId="{222FFB53-742F-4F2A-B507-8A95D20DE9BE}" destId="{177A3468-F840-4911-868F-9A567548BDBA}" srcOrd="3" destOrd="0" presId="urn:microsoft.com/office/officeart/2005/8/layout/cycle2"/>
    <dgm:cxn modelId="{ADDF5C03-EFB1-4024-B9A3-794D54E9A3F7}" type="presParOf" srcId="{177A3468-F840-4911-868F-9A567548BDBA}" destId="{4A5BE785-869A-4009-9DBB-2DAC44659CF4}" srcOrd="0" destOrd="0" presId="urn:microsoft.com/office/officeart/2005/8/layout/cycle2"/>
    <dgm:cxn modelId="{47587C50-D1A5-46C5-8DA4-1374ABB70481}" type="presParOf" srcId="{222FFB53-742F-4F2A-B507-8A95D20DE9BE}" destId="{42DBE290-85D7-4DAC-B51A-AFE3CA1D0341}" srcOrd="4" destOrd="0" presId="urn:microsoft.com/office/officeart/2005/8/layout/cycle2"/>
    <dgm:cxn modelId="{073E3369-B0A8-4CD1-B286-9E1CC90F5DCD}" type="presParOf" srcId="{222FFB53-742F-4F2A-B507-8A95D20DE9BE}" destId="{2D0ED52A-63B1-4A65-B306-16BE0CD4893D}" srcOrd="5" destOrd="0" presId="urn:microsoft.com/office/officeart/2005/8/layout/cycle2"/>
    <dgm:cxn modelId="{CA836AC5-6A5D-4D37-A094-4BA060A02AB4}" type="presParOf" srcId="{2D0ED52A-63B1-4A65-B306-16BE0CD4893D}" destId="{07E215C2-47EE-4328-91B7-FCC95DD15B9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C34CBA-A159-4968-A472-51157A5A68AE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A29F9E3B-2CFC-44FA-96ED-17D2AE89926E}">
      <dgm:prSet/>
      <dgm:spPr/>
      <dgm:t>
        <a:bodyPr/>
        <a:lstStyle/>
        <a:p>
          <a:pPr rtl="0"/>
          <a:r>
            <a:rPr lang="fr-FR" b="0" i="0" dirty="0" smtClean="0"/>
            <a:t>ANALYSE FINANCIERE </a:t>
          </a:r>
          <a:r>
            <a:rPr lang="fr-FR" b="1" i="0" dirty="0" smtClean="0"/>
            <a:t>(</a:t>
          </a:r>
          <a:r>
            <a:rPr lang="ar-DZ" b="1" i="0" dirty="0" smtClean="0"/>
            <a:t>التحليل المالي</a:t>
          </a:r>
          <a:r>
            <a:rPr lang="fr-FR" b="1" i="0" dirty="0" smtClean="0"/>
            <a:t>)</a:t>
          </a:r>
          <a:r>
            <a:rPr lang="fr-FR" b="0" i="0" dirty="0" smtClean="0"/>
            <a:t>,</a:t>
          </a:r>
          <a:endParaRPr lang="fr-FR" dirty="0"/>
        </a:p>
      </dgm:t>
    </dgm:pt>
    <dgm:pt modelId="{08DBD886-911D-424A-9ADD-B8B4DB54E8AC}" type="parTrans" cxnId="{B2B6C41A-E77B-44E6-B2AA-60ADE033A5AF}">
      <dgm:prSet/>
      <dgm:spPr/>
      <dgm:t>
        <a:bodyPr/>
        <a:lstStyle/>
        <a:p>
          <a:endParaRPr lang="fr-FR"/>
        </a:p>
      </dgm:t>
    </dgm:pt>
    <dgm:pt modelId="{C801F331-413D-4716-B28D-B862F60C7857}" type="sibTrans" cxnId="{B2B6C41A-E77B-44E6-B2AA-60ADE033A5AF}">
      <dgm:prSet/>
      <dgm:spPr/>
      <dgm:t>
        <a:bodyPr/>
        <a:lstStyle/>
        <a:p>
          <a:endParaRPr lang="fr-FR"/>
        </a:p>
      </dgm:t>
    </dgm:pt>
    <dgm:pt modelId="{8D12DC1A-6F9A-4B71-B078-EB79B0ED31F9}">
      <dgm:prSet/>
      <dgm:spPr/>
      <dgm:t>
        <a:bodyPr/>
        <a:lstStyle/>
        <a:p>
          <a:pPr rtl="0"/>
          <a:r>
            <a:rPr lang="fr-FR" b="0" i="0" smtClean="0"/>
            <a:t>FISCALITE </a:t>
          </a:r>
          <a:r>
            <a:rPr lang="fr-FR" b="1" i="0" smtClean="0"/>
            <a:t>(</a:t>
          </a:r>
          <a:r>
            <a:rPr lang="ar-DZ" b="1" i="0" smtClean="0"/>
            <a:t>جباية الشركات</a:t>
          </a:r>
          <a:r>
            <a:rPr lang="fr-FR" b="1" i="0" smtClean="0"/>
            <a:t>)</a:t>
          </a:r>
          <a:r>
            <a:rPr lang="fr-FR" b="0" i="0" smtClean="0"/>
            <a:t>,</a:t>
          </a:r>
          <a:endParaRPr lang="fr-FR"/>
        </a:p>
      </dgm:t>
    </dgm:pt>
    <dgm:pt modelId="{DDFA838C-278B-4DB4-949F-5A2D00E02F7F}" type="parTrans" cxnId="{687AAFE2-8E33-46DB-9081-267C17A8994A}">
      <dgm:prSet/>
      <dgm:spPr/>
      <dgm:t>
        <a:bodyPr/>
        <a:lstStyle/>
        <a:p>
          <a:endParaRPr lang="fr-FR"/>
        </a:p>
      </dgm:t>
    </dgm:pt>
    <dgm:pt modelId="{A3D11444-D9BC-4214-AB10-E0EDE687976A}" type="sibTrans" cxnId="{687AAFE2-8E33-46DB-9081-267C17A8994A}">
      <dgm:prSet/>
      <dgm:spPr/>
      <dgm:t>
        <a:bodyPr/>
        <a:lstStyle/>
        <a:p>
          <a:endParaRPr lang="fr-FR"/>
        </a:p>
      </dgm:t>
    </dgm:pt>
    <dgm:pt modelId="{E636AAC6-3EC9-4E70-B68B-1A15F4C29BEA}">
      <dgm:prSet/>
      <dgm:spPr/>
      <dgm:t>
        <a:bodyPr/>
        <a:lstStyle/>
        <a:p>
          <a:pPr rtl="0"/>
          <a:r>
            <a:rPr lang="fr-FR" b="0" i="0" smtClean="0"/>
            <a:t>DROIT </a:t>
          </a:r>
          <a:r>
            <a:rPr lang="fr-FR" b="1" i="0" smtClean="0"/>
            <a:t>(</a:t>
          </a:r>
          <a:r>
            <a:rPr lang="ar-DZ" b="1" i="0" smtClean="0"/>
            <a:t>الحقوق</a:t>
          </a:r>
          <a:r>
            <a:rPr lang="fr-FR" b="1" i="0" smtClean="0"/>
            <a:t>)</a:t>
          </a:r>
          <a:r>
            <a:rPr lang="fr-FR" b="0" i="0" smtClean="0"/>
            <a:t>,</a:t>
          </a:r>
          <a:endParaRPr lang="fr-FR"/>
        </a:p>
      </dgm:t>
    </dgm:pt>
    <dgm:pt modelId="{A367F3A5-D1BC-4101-A5ED-08806F03B2E3}" type="parTrans" cxnId="{96A8A781-96CC-4DB4-B51F-74F769156BD8}">
      <dgm:prSet/>
      <dgm:spPr/>
      <dgm:t>
        <a:bodyPr/>
        <a:lstStyle/>
        <a:p>
          <a:endParaRPr lang="fr-FR"/>
        </a:p>
      </dgm:t>
    </dgm:pt>
    <dgm:pt modelId="{95499156-9C8A-4BEF-9FD3-53F8F2B183CA}" type="sibTrans" cxnId="{96A8A781-96CC-4DB4-B51F-74F769156BD8}">
      <dgm:prSet/>
      <dgm:spPr/>
      <dgm:t>
        <a:bodyPr/>
        <a:lstStyle/>
        <a:p>
          <a:endParaRPr lang="fr-FR"/>
        </a:p>
      </dgm:t>
    </dgm:pt>
    <dgm:pt modelId="{4B6FE84C-CD87-45A8-8ADD-D3E04A8A1EF6}">
      <dgm:prSet/>
      <dgm:spPr/>
      <dgm:t>
        <a:bodyPr/>
        <a:lstStyle/>
        <a:p>
          <a:pPr rtl="0"/>
          <a:r>
            <a:rPr lang="fr-FR" b="0" i="0" smtClean="0"/>
            <a:t>ECONOMIE D'ENTREPRISE </a:t>
          </a:r>
          <a:r>
            <a:rPr lang="fr-FR" b="1" i="0" smtClean="0"/>
            <a:t>(</a:t>
          </a:r>
          <a:r>
            <a:rPr lang="ar-DZ" b="1" i="0" smtClean="0"/>
            <a:t>اقتصاد المؤسسة</a:t>
          </a:r>
          <a:r>
            <a:rPr lang="fr-FR" b="1" i="0" smtClean="0"/>
            <a:t>)</a:t>
          </a:r>
          <a:r>
            <a:rPr lang="fr-FR" b="0" i="0" smtClean="0"/>
            <a:t>, etc…….</a:t>
          </a:r>
          <a:endParaRPr lang="fr-FR"/>
        </a:p>
      </dgm:t>
    </dgm:pt>
    <dgm:pt modelId="{61436EBC-9D81-4422-A5D4-C21C1D2B552C}" type="parTrans" cxnId="{B6DACA1B-0ED9-4302-AA9E-5A96ABD261E7}">
      <dgm:prSet/>
      <dgm:spPr/>
      <dgm:t>
        <a:bodyPr/>
        <a:lstStyle/>
        <a:p>
          <a:endParaRPr lang="fr-FR"/>
        </a:p>
      </dgm:t>
    </dgm:pt>
    <dgm:pt modelId="{DC629D8E-ADAF-48C3-8D95-4F82E9B03338}" type="sibTrans" cxnId="{B6DACA1B-0ED9-4302-AA9E-5A96ABD261E7}">
      <dgm:prSet/>
      <dgm:spPr/>
      <dgm:t>
        <a:bodyPr/>
        <a:lstStyle/>
        <a:p>
          <a:endParaRPr lang="fr-FR"/>
        </a:p>
      </dgm:t>
    </dgm:pt>
    <dgm:pt modelId="{6344B656-2D18-4F92-9ECB-A0EFBF6CB92C}" type="pres">
      <dgm:prSet presAssocID="{72C34CBA-A159-4968-A472-51157A5A68AE}" presName="matrix" presStyleCnt="0">
        <dgm:presLayoutVars>
          <dgm:chMax val="1"/>
          <dgm:dir/>
          <dgm:resizeHandles val="exact"/>
        </dgm:presLayoutVars>
      </dgm:prSet>
      <dgm:spPr/>
    </dgm:pt>
    <dgm:pt modelId="{14ACBE96-F3CC-4769-89E8-D73E1EB50E69}" type="pres">
      <dgm:prSet presAssocID="{72C34CBA-A159-4968-A472-51157A5A68AE}" presName="diamond" presStyleLbl="bgShp" presStyleIdx="0" presStyleCnt="1"/>
      <dgm:spPr/>
    </dgm:pt>
    <dgm:pt modelId="{C09ED2D8-E4D4-4395-8059-53B4E72F81F0}" type="pres">
      <dgm:prSet presAssocID="{72C34CBA-A159-4968-A472-51157A5A68AE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E2F5E34-4D7E-4734-B170-CE18022430F6}" type="pres">
      <dgm:prSet presAssocID="{72C34CBA-A159-4968-A472-51157A5A68AE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85E8884C-80C1-476D-B5F1-6447E1E89CA8}" type="pres">
      <dgm:prSet presAssocID="{72C34CBA-A159-4968-A472-51157A5A68AE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09E9C59-845B-45ED-9FD6-458822B6315B}" type="pres">
      <dgm:prSet presAssocID="{72C34CBA-A159-4968-A472-51157A5A68AE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17F7917-4E30-42AD-86B4-E9F9F0CA509B}" type="presOf" srcId="{72C34CBA-A159-4968-A472-51157A5A68AE}" destId="{6344B656-2D18-4F92-9ECB-A0EFBF6CB92C}" srcOrd="0" destOrd="0" presId="urn:microsoft.com/office/officeart/2005/8/layout/matrix3"/>
    <dgm:cxn modelId="{687AAFE2-8E33-46DB-9081-267C17A8994A}" srcId="{72C34CBA-A159-4968-A472-51157A5A68AE}" destId="{8D12DC1A-6F9A-4B71-B078-EB79B0ED31F9}" srcOrd="1" destOrd="0" parTransId="{DDFA838C-278B-4DB4-949F-5A2D00E02F7F}" sibTransId="{A3D11444-D9BC-4214-AB10-E0EDE687976A}"/>
    <dgm:cxn modelId="{B6DACA1B-0ED9-4302-AA9E-5A96ABD261E7}" srcId="{72C34CBA-A159-4968-A472-51157A5A68AE}" destId="{4B6FE84C-CD87-45A8-8ADD-D3E04A8A1EF6}" srcOrd="3" destOrd="0" parTransId="{61436EBC-9D81-4422-A5D4-C21C1D2B552C}" sibTransId="{DC629D8E-ADAF-48C3-8D95-4F82E9B03338}"/>
    <dgm:cxn modelId="{F0EEAB0D-E551-45BD-BD56-FE53E6E059E9}" type="presOf" srcId="{4B6FE84C-CD87-45A8-8ADD-D3E04A8A1EF6}" destId="{A09E9C59-845B-45ED-9FD6-458822B6315B}" srcOrd="0" destOrd="0" presId="urn:microsoft.com/office/officeart/2005/8/layout/matrix3"/>
    <dgm:cxn modelId="{B2B6C41A-E77B-44E6-B2AA-60ADE033A5AF}" srcId="{72C34CBA-A159-4968-A472-51157A5A68AE}" destId="{A29F9E3B-2CFC-44FA-96ED-17D2AE89926E}" srcOrd="0" destOrd="0" parTransId="{08DBD886-911D-424A-9ADD-B8B4DB54E8AC}" sibTransId="{C801F331-413D-4716-B28D-B862F60C7857}"/>
    <dgm:cxn modelId="{EE05ED41-C3D8-4A10-AB61-8776CF4AC10C}" type="presOf" srcId="{A29F9E3B-2CFC-44FA-96ED-17D2AE89926E}" destId="{C09ED2D8-E4D4-4395-8059-53B4E72F81F0}" srcOrd="0" destOrd="0" presId="urn:microsoft.com/office/officeart/2005/8/layout/matrix3"/>
    <dgm:cxn modelId="{96A8A781-96CC-4DB4-B51F-74F769156BD8}" srcId="{72C34CBA-A159-4968-A472-51157A5A68AE}" destId="{E636AAC6-3EC9-4E70-B68B-1A15F4C29BEA}" srcOrd="2" destOrd="0" parTransId="{A367F3A5-D1BC-4101-A5ED-08806F03B2E3}" sibTransId="{95499156-9C8A-4BEF-9FD3-53F8F2B183CA}"/>
    <dgm:cxn modelId="{8DB75202-F917-4838-8802-2DF3B46EBBA7}" type="presOf" srcId="{8D12DC1A-6F9A-4B71-B078-EB79B0ED31F9}" destId="{1E2F5E34-4D7E-4734-B170-CE18022430F6}" srcOrd="0" destOrd="0" presId="urn:microsoft.com/office/officeart/2005/8/layout/matrix3"/>
    <dgm:cxn modelId="{4AAA1744-1896-4162-A0CC-D7C7C9B22262}" type="presOf" srcId="{E636AAC6-3EC9-4E70-B68B-1A15F4C29BEA}" destId="{85E8884C-80C1-476D-B5F1-6447E1E89CA8}" srcOrd="0" destOrd="0" presId="urn:microsoft.com/office/officeart/2005/8/layout/matrix3"/>
    <dgm:cxn modelId="{565C3477-C5FB-4123-8A73-E90A31C3C146}" type="presParOf" srcId="{6344B656-2D18-4F92-9ECB-A0EFBF6CB92C}" destId="{14ACBE96-F3CC-4769-89E8-D73E1EB50E69}" srcOrd="0" destOrd="0" presId="urn:microsoft.com/office/officeart/2005/8/layout/matrix3"/>
    <dgm:cxn modelId="{0AEBD594-8192-4C13-8753-42BE7EB467B3}" type="presParOf" srcId="{6344B656-2D18-4F92-9ECB-A0EFBF6CB92C}" destId="{C09ED2D8-E4D4-4395-8059-53B4E72F81F0}" srcOrd="1" destOrd="0" presId="urn:microsoft.com/office/officeart/2005/8/layout/matrix3"/>
    <dgm:cxn modelId="{8F28E14A-6C67-4A24-B8A5-410A619890AA}" type="presParOf" srcId="{6344B656-2D18-4F92-9ECB-A0EFBF6CB92C}" destId="{1E2F5E34-4D7E-4734-B170-CE18022430F6}" srcOrd="2" destOrd="0" presId="urn:microsoft.com/office/officeart/2005/8/layout/matrix3"/>
    <dgm:cxn modelId="{3589DB37-D3BE-42AF-978F-C8961D7DCACC}" type="presParOf" srcId="{6344B656-2D18-4F92-9ECB-A0EFBF6CB92C}" destId="{85E8884C-80C1-476D-B5F1-6447E1E89CA8}" srcOrd="3" destOrd="0" presId="urn:microsoft.com/office/officeart/2005/8/layout/matrix3"/>
    <dgm:cxn modelId="{A7533C06-2B00-48E0-A03B-06866956E3D8}" type="presParOf" srcId="{6344B656-2D18-4F92-9ECB-A0EFBF6CB92C}" destId="{A09E9C59-845B-45ED-9FD6-458822B6315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0CCEF4-99FD-41E3-8681-6E054C32580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FE28191-F5A4-4279-84CE-C4C441FBCDD1}">
      <dgm:prSet/>
      <dgm:spPr/>
      <dgm:t>
        <a:bodyPr/>
        <a:lstStyle/>
        <a:p>
          <a:pPr rtl="0"/>
          <a:r>
            <a:rPr lang="fr-FR" b="0" i="0" dirty="0" smtClean="0"/>
            <a:t>actionnaires (</a:t>
          </a:r>
          <a:r>
            <a:rPr lang="ar-DZ" b="0" i="0" dirty="0" smtClean="0"/>
            <a:t>المساهمين</a:t>
          </a:r>
          <a:r>
            <a:rPr lang="fr-FR" b="0" i="0" dirty="0" smtClean="0"/>
            <a:t>)</a:t>
          </a:r>
          <a:endParaRPr lang="fr-FR" dirty="0"/>
        </a:p>
      </dgm:t>
    </dgm:pt>
    <dgm:pt modelId="{EE31D0D3-F0B9-41C6-ABB0-EAC07C385EDB}" type="parTrans" cxnId="{7CEBA353-40C9-4B47-8510-883FE053B03F}">
      <dgm:prSet/>
      <dgm:spPr/>
      <dgm:t>
        <a:bodyPr/>
        <a:lstStyle/>
        <a:p>
          <a:endParaRPr lang="fr-FR"/>
        </a:p>
      </dgm:t>
    </dgm:pt>
    <dgm:pt modelId="{622B1678-2B94-4767-A624-94A6704951DA}" type="sibTrans" cxnId="{7CEBA353-40C9-4B47-8510-883FE053B03F}">
      <dgm:prSet/>
      <dgm:spPr/>
      <dgm:t>
        <a:bodyPr/>
        <a:lstStyle/>
        <a:p>
          <a:endParaRPr lang="fr-FR"/>
        </a:p>
      </dgm:t>
    </dgm:pt>
    <dgm:pt modelId="{A45E075E-F02F-4A0E-9830-D0D6C21B3D89}">
      <dgm:prSet/>
      <dgm:spPr/>
      <dgm:t>
        <a:bodyPr/>
        <a:lstStyle/>
        <a:p>
          <a:pPr rtl="0"/>
          <a:r>
            <a:rPr lang="fr-FR" b="0" i="0" dirty="0" smtClean="0"/>
            <a:t>investisseurs (</a:t>
          </a:r>
          <a:r>
            <a:rPr lang="ar-DZ" b="0" i="0" dirty="0" smtClean="0"/>
            <a:t>المستثمرين</a:t>
          </a:r>
          <a:r>
            <a:rPr lang="fr-FR" b="0" i="0" dirty="0" smtClean="0"/>
            <a:t>)</a:t>
          </a:r>
          <a:endParaRPr lang="fr-FR" dirty="0"/>
        </a:p>
      </dgm:t>
    </dgm:pt>
    <dgm:pt modelId="{55626584-3E78-4E54-AC98-E6802DFE5882}" type="parTrans" cxnId="{B143286C-E147-4157-A5C6-BF4E01B5436F}">
      <dgm:prSet/>
      <dgm:spPr/>
      <dgm:t>
        <a:bodyPr/>
        <a:lstStyle/>
        <a:p>
          <a:endParaRPr lang="fr-FR"/>
        </a:p>
      </dgm:t>
    </dgm:pt>
    <dgm:pt modelId="{C55BADDF-E3D1-4F26-AA83-C179A54791D3}" type="sibTrans" cxnId="{B143286C-E147-4157-A5C6-BF4E01B5436F}">
      <dgm:prSet/>
      <dgm:spPr/>
      <dgm:t>
        <a:bodyPr/>
        <a:lstStyle/>
        <a:p>
          <a:endParaRPr lang="fr-FR"/>
        </a:p>
      </dgm:t>
    </dgm:pt>
    <dgm:pt modelId="{DB88C5DB-5B77-42A1-966B-49EFC0962BD4}">
      <dgm:prSet/>
      <dgm:spPr/>
      <dgm:t>
        <a:bodyPr/>
        <a:lstStyle/>
        <a:p>
          <a:pPr rtl="0"/>
          <a:r>
            <a:rPr lang="fr-FR" b="0" i="0" dirty="0" smtClean="0"/>
            <a:t>entreprises (</a:t>
          </a:r>
          <a:r>
            <a:rPr lang="ar-DZ" b="0" i="0" dirty="0" smtClean="0"/>
            <a:t>الشركات</a:t>
          </a:r>
          <a:r>
            <a:rPr lang="fr-FR" b="0" i="0" dirty="0" smtClean="0"/>
            <a:t>)</a:t>
          </a:r>
          <a:endParaRPr lang="fr-FR" dirty="0"/>
        </a:p>
      </dgm:t>
    </dgm:pt>
    <dgm:pt modelId="{7142B210-7D25-4D47-AB68-7D798C29C563}" type="parTrans" cxnId="{77BDCFC5-A811-4FFE-A7B7-A98D750BE48E}">
      <dgm:prSet/>
      <dgm:spPr/>
      <dgm:t>
        <a:bodyPr/>
        <a:lstStyle/>
        <a:p>
          <a:endParaRPr lang="fr-FR"/>
        </a:p>
      </dgm:t>
    </dgm:pt>
    <dgm:pt modelId="{7EA5D5B9-21E9-4325-AC41-82433B650FB7}" type="sibTrans" cxnId="{77BDCFC5-A811-4FFE-A7B7-A98D750BE48E}">
      <dgm:prSet/>
      <dgm:spPr/>
      <dgm:t>
        <a:bodyPr/>
        <a:lstStyle/>
        <a:p>
          <a:endParaRPr lang="fr-FR"/>
        </a:p>
      </dgm:t>
    </dgm:pt>
    <dgm:pt modelId="{9B7E49E9-F5CD-4FAE-BD96-D806AB8CF2E0}" type="pres">
      <dgm:prSet presAssocID="{F40CCEF4-99FD-41E3-8681-6E054C32580E}" presName="CompostProcess" presStyleCnt="0">
        <dgm:presLayoutVars>
          <dgm:dir/>
          <dgm:resizeHandles val="exact"/>
        </dgm:presLayoutVars>
      </dgm:prSet>
      <dgm:spPr/>
    </dgm:pt>
    <dgm:pt modelId="{BFAB5EF4-54FB-46C8-8809-29860BCD497B}" type="pres">
      <dgm:prSet presAssocID="{F40CCEF4-99FD-41E3-8681-6E054C32580E}" presName="arrow" presStyleLbl="bgShp" presStyleIdx="0" presStyleCnt="1"/>
      <dgm:spPr/>
    </dgm:pt>
    <dgm:pt modelId="{45C06A09-3F55-443C-B1C5-1A43D96A1DFF}" type="pres">
      <dgm:prSet presAssocID="{F40CCEF4-99FD-41E3-8681-6E054C32580E}" presName="linearProcess" presStyleCnt="0"/>
      <dgm:spPr/>
    </dgm:pt>
    <dgm:pt modelId="{CD053B15-312A-4165-BCAD-CBB863365FC5}" type="pres">
      <dgm:prSet presAssocID="{2FE28191-F5A4-4279-84CE-C4C441FBCDD1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FAA440-FDBD-44E0-9A8E-B4C2151EEE13}" type="pres">
      <dgm:prSet presAssocID="{622B1678-2B94-4767-A624-94A6704951DA}" presName="sibTrans" presStyleCnt="0"/>
      <dgm:spPr/>
    </dgm:pt>
    <dgm:pt modelId="{56E701DA-FC97-4F82-A818-9105271F80A2}" type="pres">
      <dgm:prSet presAssocID="{A45E075E-F02F-4A0E-9830-D0D6C21B3D8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97AFFE-9945-4079-BCA3-D6275F9537C5}" type="pres">
      <dgm:prSet presAssocID="{C55BADDF-E3D1-4F26-AA83-C179A54791D3}" presName="sibTrans" presStyleCnt="0"/>
      <dgm:spPr/>
    </dgm:pt>
    <dgm:pt modelId="{2348C4CA-5C73-4A3D-BC02-B3F9B4A99291}" type="pres">
      <dgm:prSet presAssocID="{DB88C5DB-5B77-42A1-966B-49EFC0962BD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30166DC-052A-4A15-9778-C4D5E658659D}" type="presOf" srcId="{2FE28191-F5A4-4279-84CE-C4C441FBCDD1}" destId="{CD053B15-312A-4165-BCAD-CBB863365FC5}" srcOrd="0" destOrd="0" presId="urn:microsoft.com/office/officeart/2005/8/layout/hProcess9"/>
    <dgm:cxn modelId="{77BDCFC5-A811-4FFE-A7B7-A98D750BE48E}" srcId="{F40CCEF4-99FD-41E3-8681-6E054C32580E}" destId="{DB88C5DB-5B77-42A1-966B-49EFC0962BD4}" srcOrd="2" destOrd="0" parTransId="{7142B210-7D25-4D47-AB68-7D798C29C563}" sibTransId="{7EA5D5B9-21E9-4325-AC41-82433B650FB7}"/>
    <dgm:cxn modelId="{FCAD649E-5ECA-448B-9BC7-865606E7451A}" type="presOf" srcId="{DB88C5DB-5B77-42A1-966B-49EFC0962BD4}" destId="{2348C4CA-5C73-4A3D-BC02-B3F9B4A99291}" srcOrd="0" destOrd="0" presId="urn:microsoft.com/office/officeart/2005/8/layout/hProcess9"/>
    <dgm:cxn modelId="{CF78A50F-3A41-4DCA-B741-F9C96E87D1E1}" type="presOf" srcId="{A45E075E-F02F-4A0E-9830-D0D6C21B3D89}" destId="{56E701DA-FC97-4F82-A818-9105271F80A2}" srcOrd="0" destOrd="0" presId="urn:microsoft.com/office/officeart/2005/8/layout/hProcess9"/>
    <dgm:cxn modelId="{3596D710-3021-4BE8-BF4E-ED2DD6AD2D90}" type="presOf" srcId="{F40CCEF4-99FD-41E3-8681-6E054C32580E}" destId="{9B7E49E9-F5CD-4FAE-BD96-D806AB8CF2E0}" srcOrd="0" destOrd="0" presId="urn:microsoft.com/office/officeart/2005/8/layout/hProcess9"/>
    <dgm:cxn modelId="{B143286C-E147-4157-A5C6-BF4E01B5436F}" srcId="{F40CCEF4-99FD-41E3-8681-6E054C32580E}" destId="{A45E075E-F02F-4A0E-9830-D0D6C21B3D89}" srcOrd="1" destOrd="0" parTransId="{55626584-3E78-4E54-AC98-E6802DFE5882}" sibTransId="{C55BADDF-E3D1-4F26-AA83-C179A54791D3}"/>
    <dgm:cxn modelId="{7CEBA353-40C9-4B47-8510-883FE053B03F}" srcId="{F40CCEF4-99FD-41E3-8681-6E054C32580E}" destId="{2FE28191-F5A4-4279-84CE-C4C441FBCDD1}" srcOrd="0" destOrd="0" parTransId="{EE31D0D3-F0B9-41C6-ABB0-EAC07C385EDB}" sibTransId="{622B1678-2B94-4767-A624-94A6704951DA}"/>
    <dgm:cxn modelId="{6CDA7728-B80F-47F5-B536-9E8214F257FE}" type="presParOf" srcId="{9B7E49E9-F5CD-4FAE-BD96-D806AB8CF2E0}" destId="{BFAB5EF4-54FB-46C8-8809-29860BCD497B}" srcOrd="0" destOrd="0" presId="urn:microsoft.com/office/officeart/2005/8/layout/hProcess9"/>
    <dgm:cxn modelId="{E143C609-9F94-4DF3-9139-C3BF25AEDB10}" type="presParOf" srcId="{9B7E49E9-F5CD-4FAE-BD96-D806AB8CF2E0}" destId="{45C06A09-3F55-443C-B1C5-1A43D96A1DFF}" srcOrd="1" destOrd="0" presId="urn:microsoft.com/office/officeart/2005/8/layout/hProcess9"/>
    <dgm:cxn modelId="{071DFDD4-DB4E-4938-839E-9A24095D0C88}" type="presParOf" srcId="{45C06A09-3F55-443C-B1C5-1A43D96A1DFF}" destId="{CD053B15-312A-4165-BCAD-CBB863365FC5}" srcOrd="0" destOrd="0" presId="urn:microsoft.com/office/officeart/2005/8/layout/hProcess9"/>
    <dgm:cxn modelId="{39C69E31-8BC0-4465-84AD-93EA525C72A9}" type="presParOf" srcId="{45C06A09-3F55-443C-B1C5-1A43D96A1DFF}" destId="{BBFAA440-FDBD-44E0-9A8E-B4C2151EEE13}" srcOrd="1" destOrd="0" presId="urn:microsoft.com/office/officeart/2005/8/layout/hProcess9"/>
    <dgm:cxn modelId="{BAFCD2E7-B1BC-44E8-AE85-FAFA0254DEE4}" type="presParOf" srcId="{45C06A09-3F55-443C-B1C5-1A43D96A1DFF}" destId="{56E701DA-FC97-4F82-A818-9105271F80A2}" srcOrd="2" destOrd="0" presId="urn:microsoft.com/office/officeart/2005/8/layout/hProcess9"/>
    <dgm:cxn modelId="{6026C56F-1808-4C20-9EC5-62D7604F8F0A}" type="presParOf" srcId="{45C06A09-3F55-443C-B1C5-1A43D96A1DFF}" destId="{8B97AFFE-9945-4079-BCA3-D6275F9537C5}" srcOrd="3" destOrd="0" presId="urn:microsoft.com/office/officeart/2005/8/layout/hProcess9"/>
    <dgm:cxn modelId="{63654296-3BAD-4269-81F2-2690417B555D}" type="presParOf" srcId="{45C06A09-3F55-443C-B1C5-1A43D96A1DFF}" destId="{2348C4CA-5C73-4A3D-BC02-B3F9B4A9929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5FE931-42BC-4C2B-9943-0EA38F01564F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6F1B4509-DDDA-4767-A6AC-A46CFE278B3A}">
      <dgm:prSet/>
      <dgm:spPr/>
      <dgm:t>
        <a:bodyPr/>
        <a:lstStyle/>
        <a:p>
          <a:pPr rtl="0"/>
          <a:r>
            <a:rPr lang="fr-FR" b="1" i="0" u="sng" smtClean="0"/>
            <a:t>RECUEILLIR</a:t>
          </a:r>
          <a:r>
            <a:rPr lang="fr-FR" b="0" i="0" smtClean="0"/>
            <a:t> </a:t>
          </a:r>
          <a:r>
            <a:rPr lang="fr-FR" b="1" i="0" smtClean="0"/>
            <a:t>(</a:t>
          </a:r>
          <a:r>
            <a:rPr lang="ar-DZ" b="1" i="0" smtClean="0"/>
            <a:t>جمع</a:t>
          </a:r>
          <a:r>
            <a:rPr lang="fr-FR" b="1" i="0" smtClean="0"/>
            <a:t>)</a:t>
          </a:r>
          <a:endParaRPr lang="fr-FR"/>
        </a:p>
      </dgm:t>
    </dgm:pt>
    <dgm:pt modelId="{01813087-4074-44FC-995A-9499AC6260A6}" type="parTrans" cxnId="{BE83E0FA-288F-4470-A790-45FF8D275B2B}">
      <dgm:prSet/>
      <dgm:spPr/>
      <dgm:t>
        <a:bodyPr/>
        <a:lstStyle/>
        <a:p>
          <a:endParaRPr lang="fr-FR"/>
        </a:p>
      </dgm:t>
    </dgm:pt>
    <dgm:pt modelId="{E88BFD56-ECF0-4C7B-8384-8381AF176759}" type="sibTrans" cxnId="{BE83E0FA-288F-4470-A790-45FF8D275B2B}">
      <dgm:prSet/>
      <dgm:spPr/>
      <dgm:t>
        <a:bodyPr/>
        <a:lstStyle/>
        <a:p>
          <a:endParaRPr lang="fr-FR"/>
        </a:p>
      </dgm:t>
    </dgm:pt>
    <dgm:pt modelId="{242AF609-A388-4D0E-8D4B-FA1F25D1EEA4}">
      <dgm:prSet/>
      <dgm:spPr/>
      <dgm:t>
        <a:bodyPr/>
        <a:lstStyle/>
        <a:p>
          <a:pPr rtl="0"/>
          <a:r>
            <a:rPr lang="fr-FR" b="1" i="0" u="sng" smtClean="0"/>
            <a:t>ANALYSE</a:t>
          </a:r>
          <a:r>
            <a:rPr lang="fr-FR" b="0" i="0" smtClean="0"/>
            <a:t> </a:t>
          </a:r>
          <a:r>
            <a:rPr lang="fr-FR" b="1" i="0" smtClean="0"/>
            <a:t>(</a:t>
          </a:r>
          <a:r>
            <a:rPr lang="ar-DZ" b="1" i="0" smtClean="0"/>
            <a:t>تحليل</a:t>
          </a:r>
          <a:r>
            <a:rPr lang="fr-FR" b="1" i="0" smtClean="0"/>
            <a:t>)</a:t>
          </a:r>
          <a:endParaRPr lang="fr-FR"/>
        </a:p>
      </dgm:t>
    </dgm:pt>
    <dgm:pt modelId="{570A0BE3-B9F7-4E58-8250-96DF7196E7B1}" type="parTrans" cxnId="{2F9C5D72-16CF-4D37-83AD-CAABFC76549D}">
      <dgm:prSet/>
      <dgm:spPr/>
      <dgm:t>
        <a:bodyPr/>
        <a:lstStyle/>
        <a:p>
          <a:endParaRPr lang="fr-FR"/>
        </a:p>
      </dgm:t>
    </dgm:pt>
    <dgm:pt modelId="{8128D7D6-AA43-4AA1-86A5-489FAAB00CBF}" type="sibTrans" cxnId="{2F9C5D72-16CF-4D37-83AD-CAABFC76549D}">
      <dgm:prSet/>
      <dgm:spPr/>
      <dgm:t>
        <a:bodyPr/>
        <a:lstStyle/>
        <a:p>
          <a:endParaRPr lang="fr-FR"/>
        </a:p>
      </dgm:t>
    </dgm:pt>
    <dgm:pt modelId="{433BD520-587F-4746-8FC9-12A66B9E86AB}">
      <dgm:prSet/>
      <dgm:spPr/>
      <dgm:t>
        <a:bodyPr/>
        <a:lstStyle/>
        <a:p>
          <a:pPr rtl="0"/>
          <a:r>
            <a:rPr lang="fr-FR" b="1" i="0" u="sng" smtClean="0"/>
            <a:t>DIAGNOSTIC</a:t>
          </a:r>
          <a:r>
            <a:rPr lang="fr-FR" b="0" i="0" smtClean="0"/>
            <a:t> </a:t>
          </a:r>
          <a:r>
            <a:rPr lang="fr-FR" b="1" i="0" smtClean="0"/>
            <a:t>(</a:t>
          </a:r>
          <a:r>
            <a:rPr lang="ar-DZ" b="1" i="0" smtClean="0"/>
            <a:t>التشخيص</a:t>
          </a:r>
          <a:r>
            <a:rPr lang="fr-FR" b="1" i="0" smtClean="0"/>
            <a:t>)</a:t>
          </a:r>
          <a:endParaRPr lang="fr-FR"/>
        </a:p>
      </dgm:t>
    </dgm:pt>
    <dgm:pt modelId="{D9EAB35F-1A8F-417A-8BA5-38CD23249A43}" type="parTrans" cxnId="{BAA9F0FE-B367-4B03-B6C4-0AE087563FD6}">
      <dgm:prSet/>
      <dgm:spPr/>
      <dgm:t>
        <a:bodyPr/>
        <a:lstStyle/>
        <a:p>
          <a:endParaRPr lang="fr-FR"/>
        </a:p>
      </dgm:t>
    </dgm:pt>
    <dgm:pt modelId="{C4A9020D-0FC0-4DA4-9C27-EC1AD77F9345}" type="sibTrans" cxnId="{BAA9F0FE-B367-4B03-B6C4-0AE087563FD6}">
      <dgm:prSet/>
      <dgm:spPr/>
      <dgm:t>
        <a:bodyPr/>
        <a:lstStyle/>
        <a:p>
          <a:endParaRPr lang="fr-FR"/>
        </a:p>
      </dgm:t>
    </dgm:pt>
    <dgm:pt modelId="{D03B5C20-33D1-4896-8AAE-62C35DF49C48}">
      <dgm:prSet/>
      <dgm:spPr/>
      <dgm:t>
        <a:bodyPr/>
        <a:lstStyle/>
        <a:p>
          <a:pPr rtl="0"/>
          <a:r>
            <a:rPr lang="fr-FR" b="1" i="0" u="sng" smtClean="0"/>
            <a:t>EVALUATION</a:t>
          </a:r>
          <a:r>
            <a:rPr lang="fr-FR" b="0" i="0" smtClean="0"/>
            <a:t> </a:t>
          </a:r>
          <a:r>
            <a:rPr lang="fr-FR" b="1" i="0" smtClean="0"/>
            <a:t>(</a:t>
          </a:r>
          <a:r>
            <a:rPr lang="ar-DZ" b="1" i="0" smtClean="0"/>
            <a:t>التقييم</a:t>
          </a:r>
          <a:r>
            <a:rPr lang="fr-FR" b="1" i="0" smtClean="0"/>
            <a:t>)</a:t>
          </a:r>
          <a:endParaRPr lang="fr-FR"/>
        </a:p>
      </dgm:t>
    </dgm:pt>
    <dgm:pt modelId="{54C96019-83FE-4923-A799-C19F9C8B8823}" type="parTrans" cxnId="{8805D4B3-296E-4BC0-87F5-30CCFF0B13DB}">
      <dgm:prSet/>
      <dgm:spPr/>
      <dgm:t>
        <a:bodyPr/>
        <a:lstStyle/>
        <a:p>
          <a:endParaRPr lang="fr-FR"/>
        </a:p>
      </dgm:t>
    </dgm:pt>
    <dgm:pt modelId="{CFE2D547-5644-40E7-B86A-DD8665D99BEB}" type="sibTrans" cxnId="{8805D4B3-296E-4BC0-87F5-30CCFF0B13DB}">
      <dgm:prSet/>
      <dgm:spPr/>
      <dgm:t>
        <a:bodyPr/>
        <a:lstStyle/>
        <a:p>
          <a:endParaRPr lang="fr-FR"/>
        </a:p>
      </dgm:t>
    </dgm:pt>
    <dgm:pt modelId="{FE1168B7-A9A6-4769-9A0B-52EF7A11B49E}">
      <dgm:prSet/>
      <dgm:spPr/>
      <dgm:t>
        <a:bodyPr/>
        <a:lstStyle/>
        <a:p>
          <a:pPr rtl="0"/>
          <a:r>
            <a:rPr lang="fr-FR" b="1" i="0" u="sng" smtClean="0"/>
            <a:t>MONTAGE</a:t>
          </a:r>
          <a:r>
            <a:rPr lang="fr-FR" b="0" i="0" smtClean="0"/>
            <a:t> </a:t>
          </a:r>
          <a:r>
            <a:rPr lang="fr-FR" b="1" i="0" smtClean="0"/>
            <a:t>(</a:t>
          </a:r>
          <a:r>
            <a:rPr lang="ar-DZ" b="1" i="0" smtClean="0"/>
            <a:t>التركيب</a:t>
          </a:r>
          <a:r>
            <a:rPr lang="fr-FR" b="1" i="0" smtClean="0"/>
            <a:t>)</a:t>
          </a:r>
          <a:endParaRPr lang="fr-FR"/>
        </a:p>
      </dgm:t>
    </dgm:pt>
    <dgm:pt modelId="{8ACD8E5E-D2AD-4BFA-ACB3-C42FED21318C}" type="parTrans" cxnId="{C5AEE61C-5A88-49B0-A91F-730EE676AD91}">
      <dgm:prSet/>
      <dgm:spPr/>
      <dgm:t>
        <a:bodyPr/>
        <a:lstStyle/>
        <a:p>
          <a:endParaRPr lang="fr-FR"/>
        </a:p>
      </dgm:t>
    </dgm:pt>
    <dgm:pt modelId="{BE0454D7-77A4-4D37-98B0-E1793A4CC86F}" type="sibTrans" cxnId="{C5AEE61C-5A88-49B0-A91F-730EE676AD91}">
      <dgm:prSet/>
      <dgm:spPr/>
      <dgm:t>
        <a:bodyPr/>
        <a:lstStyle/>
        <a:p>
          <a:endParaRPr lang="fr-FR"/>
        </a:p>
      </dgm:t>
    </dgm:pt>
    <dgm:pt modelId="{C9EFD45D-86D5-443E-88EA-ACC7580AB826}" type="pres">
      <dgm:prSet presAssocID="{2F5FE931-42BC-4C2B-9943-0EA38F01564F}" presName="Name0" presStyleCnt="0">
        <dgm:presLayoutVars>
          <dgm:dir/>
          <dgm:resizeHandles val="exact"/>
        </dgm:presLayoutVars>
      </dgm:prSet>
      <dgm:spPr/>
    </dgm:pt>
    <dgm:pt modelId="{DCC86939-D75F-4814-803A-21EF754F473A}" type="pres">
      <dgm:prSet presAssocID="{2F5FE931-42BC-4C2B-9943-0EA38F01564F}" presName="arrow" presStyleLbl="bgShp" presStyleIdx="0" presStyleCnt="1"/>
      <dgm:spPr/>
    </dgm:pt>
    <dgm:pt modelId="{71D718F8-EA02-487C-80BE-CACC9A5034E2}" type="pres">
      <dgm:prSet presAssocID="{2F5FE931-42BC-4C2B-9943-0EA38F01564F}" presName="points" presStyleCnt="0"/>
      <dgm:spPr/>
    </dgm:pt>
    <dgm:pt modelId="{EF698BC3-AB7C-47C9-B371-A57DCBF8FE13}" type="pres">
      <dgm:prSet presAssocID="{6F1B4509-DDDA-4767-A6AC-A46CFE278B3A}" presName="compositeA" presStyleCnt="0"/>
      <dgm:spPr/>
    </dgm:pt>
    <dgm:pt modelId="{BE38322D-5504-4075-B775-0790D24D4752}" type="pres">
      <dgm:prSet presAssocID="{6F1B4509-DDDA-4767-A6AC-A46CFE278B3A}" presName="textA" presStyleLbl="revTx" presStyleIdx="0" presStyleCnt="5">
        <dgm:presLayoutVars>
          <dgm:bulletEnabled val="1"/>
        </dgm:presLayoutVars>
      </dgm:prSet>
      <dgm:spPr/>
    </dgm:pt>
    <dgm:pt modelId="{0D4EE9F4-6942-4A9F-9BBA-B0B1EFF252BD}" type="pres">
      <dgm:prSet presAssocID="{6F1B4509-DDDA-4767-A6AC-A46CFE278B3A}" presName="circleA" presStyleLbl="node1" presStyleIdx="0" presStyleCnt="5"/>
      <dgm:spPr/>
    </dgm:pt>
    <dgm:pt modelId="{7F355750-3781-4585-99F2-8949BD9B36FA}" type="pres">
      <dgm:prSet presAssocID="{6F1B4509-DDDA-4767-A6AC-A46CFE278B3A}" presName="spaceA" presStyleCnt="0"/>
      <dgm:spPr/>
    </dgm:pt>
    <dgm:pt modelId="{EFDBC82F-0B24-4E9A-B5F5-4F699765866E}" type="pres">
      <dgm:prSet presAssocID="{E88BFD56-ECF0-4C7B-8384-8381AF176759}" presName="space" presStyleCnt="0"/>
      <dgm:spPr/>
    </dgm:pt>
    <dgm:pt modelId="{EF9A9679-91DA-4F3B-AF69-AF7E7973CABC}" type="pres">
      <dgm:prSet presAssocID="{242AF609-A388-4D0E-8D4B-FA1F25D1EEA4}" presName="compositeB" presStyleCnt="0"/>
      <dgm:spPr/>
    </dgm:pt>
    <dgm:pt modelId="{F25F8B77-528B-4CAA-8C0E-E12D107528BD}" type="pres">
      <dgm:prSet presAssocID="{242AF609-A388-4D0E-8D4B-FA1F25D1EEA4}" presName="textB" presStyleLbl="revTx" presStyleIdx="1" presStyleCnt="5">
        <dgm:presLayoutVars>
          <dgm:bulletEnabled val="1"/>
        </dgm:presLayoutVars>
      </dgm:prSet>
      <dgm:spPr/>
    </dgm:pt>
    <dgm:pt modelId="{E57E13DB-7F4B-4AF9-ACF9-2678318832A7}" type="pres">
      <dgm:prSet presAssocID="{242AF609-A388-4D0E-8D4B-FA1F25D1EEA4}" presName="circleB" presStyleLbl="node1" presStyleIdx="1" presStyleCnt="5"/>
      <dgm:spPr/>
    </dgm:pt>
    <dgm:pt modelId="{4D82BDE3-82D6-4507-9C58-90EA9EA58F92}" type="pres">
      <dgm:prSet presAssocID="{242AF609-A388-4D0E-8D4B-FA1F25D1EEA4}" presName="spaceB" presStyleCnt="0"/>
      <dgm:spPr/>
    </dgm:pt>
    <dgm:pt modelId="{A463AC49-5757-492C-8310-F6B66027D65B}" type="pres">
      <dgm:prSet presAssocID="{8128D7D6-AA43-4AA1-86A5-489FAAB00CBF}" presName="space" presStyleCnt="0"/>
      <dgm:spPr/>
    </dgm:pt>
    <dgm:pt modelId="{8BAE44B8-2CA3-4831-B082-6E08D5AE88A6}" type="pres">
      <dgm:prSet presAssocID="{433BD520-587F-4746-8FC9-12A66B9E86AB}" presName="compositeA" presStyleCnt="0"/>
      <dgm:spPr/>
    </dgm:pt>
    <dgm:pt modelId="{1CA0B45C-5CF4-4912-A84A-E9C1F1B3CEE0}" type="pres">
      <dgm:prSet presAssocID="{433BD520-587F-4746-8FC9-12A66B9E86AB}" presName="textA" presStyleLbl="revTx" presStyleIdx="2" presStyleCnt="5">
        <dgm:presLayoutVars>
          <dgm:bulletEnabled val="1"/>
        </dgm:presLayoutVars>
      </dgm:prSet>
      <dgm:spPr/>
    </dgm:pt>
    <dgm:pt modelId="{44FDAE37-04B7-449C-9B18-C98C1BC1CF43}" type="pres">
      <dgm:prSet presAssocID="{433BD520-587F-4746-8FC9-12A66B9E86AB}" presName="circleA" presStyleLbl="node1" presStyleIdx="2" presStyleCnt="5"/>
      <dgm:spPr/>
    </dgm:pt>
    <dgm:pt modelId="{67AD1935-D225-47E9-98E4-3A4BFF95C075}" type="pres">
      <dgm:prSet presAssocID="{433BD520-587F-4746-8FC9-12A66B9E86AB}" presName="spaceA" presStyleCnt="0"/>
      <dgm:spPr/>
    </dgm:pt>
    <dgm:pt modelId="{4CFFA2A9-DA1A-4326-98D5-F667548C3063}" type="pres">
      <dgm:prSet presAssocID="{C4A9020D-0FC0-4DA4-9C27-EC1AD77F9345}" presName="space" presStyleCnt="0"/>
      <dgm:spPr/>
    </dgm:pt>
    <dgm:pt modelId="{F7BCDEAB-BE6C-4F88-9DD7-26E0A708AC33}" type="pres">
      <dgm:prSet presAssocID="{D03B5C20-33D1-4896-8AAE-62C35DF49C48}" presName="compositeB" presStyleCnt="0"/>
      <dgm:spPr/>
    </dgm:pt>
    <dgm:pt modelId="{02C4CFFB-9599-4480-A9AF-67F7C64C8022}" type="pres">
      <dgm:prSet presAssocID="{D03B5C20-33D1-4896-8AAE-62C35DF49C48}" presName="textB" presStyleLbl="revTx" presStyleIdx="3" presStyleCnt="5">
        <dgm:presLayoutVars>
          <dgm:bulletEnabled val="1"/>
        </dgm:presLayoutVars>
      </dgm:prSet>
      <dgm:spPr/>
    </dgm:pt>
    <dgm:pt modelId="{4A96F625-F592-42BA-BC6B-44879563E6B9}" type="pres">
      <dgm:prSet presAssocID="{D03B5C20-33D1-4896-8AAE-62C35DF49C48}" presName="circleB" presStyleLbl="node1" presStyleIdx="3" presStyleCnt="5"/>
      <dgm:spPr/>
    </dgm:pt>
    <dgm:pt modelId="{81C32A84-FD2E-4F18-92D3-0437CB8CCBBD}" type="pres">
      <dgm:prSet presAssocID="{D03B5C20-33D1-4896-8AAE-62C35DF49C48}" presName="spaceB" presStyleCnt="0"/>
      <dgm:spPr/>
    </dgm:pt>
    <dgm:pt modelId="{0DBE0E8A-4A5A-4920-A21D-CEE7D8499128}" type="pres">
      <dgm:prSet presAssocID="{CFE2D547-5644-40E7-B86A-DD8665D99BEB}" presName="space" presStyleCnt="0"/>
      <dgm:spPr/>
    </dgm:pt>
    <dgm:pt modelId="{C7A2503F-28EA-44CC-9AD0-A679E13598AC}" type="pres">
      <dgm:prSet presAssocID="{FE1168B7-A9A6-4769-9A0B-52EF7A11B49E}" presName="compositeA" presStyleCnt="0"/>
      <dgm:spPr/>
    </dgm:pt>
    <dgm:pt modelId="{D2D62B1C-D277-47B7-97DA-090ECAD24B6B}" type="pres">
      <dgm:prSet presAssocID="{FE1168B7-A9A6-4769-9A0B-52EF7A11B49E}" presName="textA" presStyleLbl="revTx" presStyleIdx="4" presStyleCnt="5">
        <dgm:presLayoutVars>
          <dgm:bulletEnabled val="1"/>
        </dgm:presLayoutVars>
      </dgm:prSet>
      <dgm:spPr/>
    </dgm:pt>
    <dgm:pt modelId="{16802B17-B0AE-4D38-8664-1574889C6B15}" type="pres">
      <dgm:prSet presAssocID="{FE1168B7-A9A6-4769-9A0B-52EF7A11B49E}" presName="circleA" presStyleLbl="node1" presStyleIdx="4" presStyleCnt="5"/>
      <dgm:spPr/>
    </dgm:pt>
    <dgm:pt modelId="{C8B4CBC2-D862-4A4C-BA9E-C34AE45E7129}" type="pres">
      <dgm:prSet presAssocID="{FE1168B7-A9A6-4769-9A0B-52EF7A11B49E}" presName="spaceA" presStyleCnt="0"/>
      <dgm:spPr/>
    </dgm:pt>
  </dgm:ptLst>
  <dgm:cxnLst>
    <dgm:cxn modelId="{2F9C5D72-16CF-4D37-83AD-CAABFC76549D}" srcId="{2F5FE931-42BC-4C2B-9943-0EA38F01564F}" destId="{242AF609-A388-4D0E-8D4B-FA1F25D1EEA4}" srcOrd="1" destOrd="0" parTransId="{570A0BE3-B9F7-4E58-8250-96DF7196E7B1}" sibTransId="{8128D7D6-AA43-4AA1-86A5-489FAAB00CBF}"/>
    <dgm:cxn modelId="{BE83E0FA-288F-4470-A790-45FF8D275B2B}" srcId="{2F5FE931-42BC-4C2B-9943-0EA38F01564F}" destId="{6F1B4509-DDDA-4767-A6AC-A46CFE278B3A}" srcOrd="0" destOrd="0" parTransId="{01813087-4074-44FC-995A-9499AC6260A6}" sibTransId="{E88BFD56-ECF0-4C7B-8384-8381AF176759}"/>
    <dgm:cxn modelId="{1C514FA0-A309-4230-90A4-C9F20F921775}" type="presOf" srcId="{242AF609-A388-4D0E-8D4B-FA1F25D1EEA4}" destId="{F25F8B77-528B-4CAA-8C0E-E12D107528BD}" srcOrd="0" destOrd="0" presId="urn:microsoft.com/office/officeart/2005/8/layout/hProcess11"/>
    <dgm:cxn modelId="{8805D4B3-296E-4BC0-87F5-30CCFF0B13DB}" srcId="{2F5FE931-42BC-4C2B-9943-0EA38F01564F}" destId="{D03B5C20-33D1-4896-8AAE-62C35DF49C48}" srcOrd="3" destOrd="0" parTransId="{54C96019-83FE-4923-A799-C19F9C8B8823}" sibTransId="{CFE2D547-5644-40E7-B86A-DD8665D99BEB}"/>
    <dgm:cxn modelId="{C5AEE61C-5A88-49B0-A91F-730EE676AD91}" srcId="{2F5FE931-42BC-4C2B-9943-0EA38F01564F}" destId="{FE1168B7-A9A6-4769-9A0B-52EF7A11B49E}" srcOrd="4" destOrd="0" parTransId="{8ACD8E5E-D2AD-4BFA-ACB3-C42FED21318C}" sibTransId="{BE0454D7-77A4-4D37-98B0-E1793A4CC86F}"/>
    <dgm:cxn modelId="{082950D7-F6B1-48FF-B2FF-B4BC317C2DF2}" type="presOf" srcId="{D03B5C20-33D1-4896-8AAE-62C35DF49C48}" destId="{02C4CFFB-9599-4480-A9AF-67F7C64C8022}" srcOrd="0" destOrd="0" presId="urn:microsoft.com/office/officeart/2005/8/layout/hProcess11"/>
    <dgm:cxn modelId="{4BB3C155-431B-4CDA-8554-46E9A903BED1}" type="presOf" srcId="{6F1B4509-DDDA-4767-A6AC-A46CFE278B3A}" destId="{BE38322D-5504-4075-B775-0790D24D4752}" srcOrd="0" destOrd="0" presId="urn:microsoft.com/office/officeart/2005/8/layout/hProcess11"/>
    <dgm:cxn modelId="{23BA7236-6EFA-4133-BBE9-CB6E96F13F97}" type="presOf" srcId="{2F5FE931-42BC-4C2B-9943-0EA38F01564F}" destId="{C9EFD45D-86D5-443E-88EA-ACC7580AB826}" srcOrd="0" destOrd="0" presId="urn:microsoft.com/office/officeart/2005/8/layout/hProcess11"/>
    <dgm:cxn modelId="{BAA9F0FE-B367-4B03-B6C4-0AE087563FD6}" srcId="{2F5FE931-42BC-4C2B-9943-0EA38F01564F}" destId="{433BD520-587F-4746-8FC9-12A66B9E86AB}" srcOrd="2" destOrd="0" parTransId="{D9EAB35F-1A8F-417A-8BA5-38CD23249A43}" sibTransId="{C4A9020D-0FC0-4DA4-9C27-EC1AD77F9345}"/>
    <dgm:cxn modelId="{41CE3333-B516-489C-B219-78ABC02B1DFB}" type="presOf" srcId="{433BD520-587F-4746-8FC9-12A66B9E86AB}" destId="{1CA0B45C-5CF4-4912-A84A-E9C1F1B3CEE0}" srcOrd="0" destOrd="0" presId="urn:microsoft.com/office/officeart/2005/8/layout/hProcess11"/>
    <dgm:cxn modelId="{8EE1EF6E-5A1F-4619-BA3F-A79920050F74}" type="presOf" srcId="{FE1168B7-A9A6-4769-9A0B-52EF7A11B49E}" destId="{D2D62B1C-D277-47B7-97DA-090ECAD24B6B}" srcOrd="0" destOrd="0" presId="urn:microsoft.com/office/officeart/2005/8/layout/hProcess11"/>
    <dgm:cxn modelId="{4EC53691-032C-43DA-BC59-49F2BEB7BFB6}" type="presParOf" srcId="{C9EFD45D-86D5-443E-88EA-ACC7580AB826}" destId="{DCC86939-D75F-4814-803A-21EF754F473A}" srcOrd="0" destOrd="0" presId="urn:microsoft.com/office/officeart/2005/8/layout/hProcess11"/>
    <dgm:cxn modelId="{917CEC38-D770-4B22-84E1-B3765A264196}" type="presParOf" srcId="{C9EFD45D-86D5-443E-88EA-ACC7580AB826}" destId="{71D718F8-EA02-487C-80BE-CACC9A5034E2}" srcOrd="1" destOrd="0" presId="urn:microsoft.com/office/officeart/2005/8/layout/hProcess11"/>
    <dgm:cxn modelId="{A5857EAE-2B32-4299-BFB1-B6579C8995A6}" type="presParOf" srcId="{71D718F8-EA02-487C-80BE-CACC9A5034E2}" destId="{EF698BC3-AB7C-47C9-B371-A57DCBF8FE13}" srcOrd="0" destOrd="0" presId="urn:microsoft.com/office/officeart/2005/8/layout/hProcess11"/>
    <dgm:cxn modelId="{94F683AE-12F0-4F4B-92B2-062850F66C5E}" type="presParOf" srcId="{EF698BC3-AB7C-47C9-B371-A57DCBF8FE13}" destId="{BE38322D-5504-4075-B775-0790D24D4752}" srcOrd="0" destOrd="0" presId="urn:microsoft.com/office/officeart/2005/8/layout/hProcess11"/>
    <dgm:cxn modelId="{0D842EAB-8600-4E35-8E7D-E3A13E3AFD99}" type="presParOf" srcId="{EF698BC3-AB7C-47C9-B371-A57DCBF8FE13}" destId="{0D4EE9F4-6942-4A9F-9BBA-B0B1EFF252BD}" srcOrd="1" destOrd="0" presId="urn:microsoft.com/office/officeart/2005/8/layout/hProcess11"/>
    <dgm:cxn modelId="{92749707-F436-4C2F-8EC5-9B992FA3CECE}" type="presParOf" srcId="{EF698BC3-AB7C-47C9-B371-A57DCBF8FE13}" destId="{7F355750-3781-4585-99F2-8949BD9B36FA}" srcOrd="2" destOrd="0" presId="urn:microsoft.com/office/officeart/2005/8/layout/hProcess11"/>
    <dgm:cxn modelId="{D3F3C523-FB27-43ED-BCC6-D241267FCF35}" type="presParOf" srcId="{71D718F8-EA02-487C-80BE-CACC9A5034E2}" destId="{EFDBC82F-0B24-4E9A-B5F5-4F699765866E}" srcOrd="1" destOrd="0" presId="urn:microsoft.com/office/officeart/2005/8/layout/hProcess11"/>
    <dgm:cxn modelId="{407FE033-D8E9-4BBB-A56D-EBDD271B49FB}" type="presParOf" srcId="{71D718F8-EA02-487C-80BE-CACC9A5034E2}" destId="{EF9A9679-91DA-4F3B-AF69-AF7E7973CABC}" srcOrd="2" destOrd="0" presId="urn:microsoft.com/office/officeart/2005/8/layout/hProcess11"/>
    <dgm:cxn modelId="{1BF65B0B-F692-4E03-A084-A01D7419FE16}" type="presParOf" srcId="{EF9A9679-91DA-4F3B-AF69-AF7E7973CABC}" destId="{F25F8B77-528B-4CAA-8C0E-E12D107528BD}" srcOrd="0" destOrd="0" presId="urn:microsoft.com/office/officeart/2005/8/layout/hProcess11"/>
    <dgm:cxn modelId="{F86D3BEE-9056-4307-9FE0-E3278E9D9A3A}" type="presParOf" srcId="{EF9A9679-91DA-4F3B-AF69-AF7E7973CABC}" destId="{E57E13DB-7F4B-4AF9-ACF9-2678318832A7}" srcOrd="1" destOrd="0" presId="urn:microsoft.com/office/officeart/2005/8/layout/hProcess11"/>
    <dgm:cxn modelId="{766032AF-D416-4160-A54E-D27241AB945E}" type="presParOf" srcId="{EF9A9679-91DA-4F3B-AF69-AF7E7973CABC}" destId="{4D82BDE3-82D6-4507-9C58-90EA9EA58F92}" srcOrd="2" destOrd="0" presId="urn:microsoft.com/office/officeart/2005/8/layout/hProcess11"/>
    <dgm:cxn modelId="{D8DDA714-9A2B-4B7E-8418-034B625E31D0}" type="presParOf" srcId="{71D718F8-EA02-487C-80BE-CACC9A5034E2}" destId="{A463AC49-5757-492C-8310-F6B66027D65B}" srcOrd="3" destOrd="0" presId="urn:microsoft.com/office/officeart/2005/8/layout/hProcess11"/>
    <dgm:cxn modelId="{C372F1B5-5239-4FB1-922B-D033B8C1FFDB}" type="presParOf" srcId="{71D718F8-EA02-487C-80BE-CACC9A5034E2}" destId="{8BAE44B8-2CA3-4831-B082-6E08D5AE88A6}" srcOrd="4" destOrd="0" presId="urn:microsoft.com/office/officeart/2005/8/layout/hProcess11"/>
    <dgm:cxn modelId="{3B932D27-9951-46ED-AA72-C4FE2F56A4B9}" type="presParOf" srcId="{8BAE44B8-2CA3-4831-B082-6E08D5AE88A6}" destId="{1CA0B45C-5CF4-4912-A84A-E9C1F1B3CEE0}" srcOrd="0" destOrd="0" presId="urn:microsoft.com/office/officeart/2005/8/layout/hProcess11"/>
    <dgm:cxn modelId="{4DC88CCA-E5B7-47EA-9A35-6375D6148D5E}" type="presParOf" srcId="{8BAE44B8-2CA3-4831-B082-6E08D5AE88A6}" destId="{44FDAE37-04B7-449C-9B18-C98C1BC1CF43}" srcOrd="1" destOrd="0" presId="urn:microsoft.com/office/officeart/2005/8/layout/hProcess11"/>
    <dgm:cxn modelId="{9C4BD21B-B3E1-4719-B703-F0E2E6037415}" type="presParOf" srcId="{8BAE44B8-2CA3-4831-B082-6E08D5AE88A6}" destId="{67AD1935-D225-47E9-98E4-3A4BFF95C075}" srcOrd="2" destOrd="0" presId="urn:microsoft.com/office/officeart/2005/8/layout/hProcess11"/>
    <dgm:cxn modelId="{F40BB609-D8D3-4834-99AB-104B2DB83211}" type="presParOf" srcId="{71D718F8-EA02-487C-80BE-CACC9A5034E2}" destId="{4CFFA2A9-DA1A-4326-98D5-F667548C3063}" srcOrd="5" destOrd="0" presId="urn:microsoft.com/office/officeart/2005/8/layout/hProcess11"/>
    <dgm:cxn modelId="{924F615B-A506-4934-9BF6-2108EDAA818E}" type="presParOf" srcId="{71D718F8-EA02-487C-80BE-CACC9A5034E2}" destId="{F7BCDEAB-BE6C-4F88-9DD7-26E0A708AC33}" srcOrd="6" destOrd="0" presId="urn:microsoft.com/office/officeart/2005/8/layout/hProcess11"/>
    <dgm:cxn modelId="{C164CF50-B88E-4519-9BD8-C0EBD883868F}" type="presParOf" srcId="{F7BCDEAB-BE6C-4F88-9DD7-26E0A708AC33}" destId="{02C4CFFB-9599-4480-A9AF-67F7C64C8022}" srcOrd="0" destOrd="0" presId="urn:microsoft.com/office/officeart/2005/8/layout/hProcess11"/>
    <dgm:cxn modelId="{B233B7FA-060F-4158-ACF0-906E9946BECD}" type="presParOf" srcId="{F7BCDEAB-BE6C-4F88-9DD7-26E0A708AC33}" destId="{4A96F625-F592-42BA-BC6B-44879563E6B9}" srcOrd="1" destOrd="0" presId="urn:microsoft.com/office/officeart/2005/8/layout/hProcess11"/>
    <dgm:cxn modelId="{F8A45AD4-F691-40C0-BA9E-F95C342A037D}" type="presParOf" srcId="{F7BCDEAB-BE6C-4F88-9DD7-26E0A708AC33}" destId="{81C32A84-FD2E-4F18-92D3-0437CB8CCBBD}" srcOrd="2" destOrd="0" presId="urn:microsoft.com/office/officeart/2005/8/layout/hProcess11"/>
    <dgm:cxn modelId="{86F79CCF-C573-4514-8B45-6573FD6B6B35}" type="presParOf" srcId="{71D718F8-EA02-487C-80BE-CACC9A5034E2}" destId="{0DBE0E8A-4A5A-4920-A21D-CEE7D8499128}" srcOrd="7" destOrd="0" presId="urn:microsoft.com/office/officeart/2005/8/layout/hProcess11"/>
    <dgm:cxn modelId="{40E7A9E9-1179-49E0-9E10-05F013B687BC}" type="presParOf" srcId="{71D718F8-EA02-487C-80BE-CACC9A5034E2}" destId="{C7A2503F-28EA-44CC-9AD0-A679E13598AC}" srcOrd="8" destOrd="0" presId="urn:microsoft.com/office/officeart/2005/8/layout/hProcess11"/>
    <dgm:cxn modelId="{AB3A37C3-1DEA-423C-890B-4248DAE8CE18}" type="presParOf" srcId="{C7A2503F-28EA-44CC-9AD0-A679E13598AC}" destId="{D2D62B1C-D277-47B7-97DA-090ECAD24B6B}" srcOrd="0" destOrd="0" presId="urn:microsoft.com/office/officeart/2005/8/layout/hProcess11"/>
    <dgm:cxn modelId="{34955952-AAE3-4D64-AF81-9F2DE97CE37C}" type="presParOf" srcId="{C7A2503F-28EA-44CC-9AD0-A679E13598AC}" destId="{16802B17-B0AE-4D38-8664-1574889C6B15}" srcOrd="1" destOrd="0" presId="urn:microsoft.com/office/officeart/2005/8/layout/hProcess11"/>
    <dgm:cxn modelId="{61EF285B-A0BD-4D0D-97EB-491DD17010BC}" type="presParOf" srcId="{C7A2503F-28EA-44CC-9AD0-A679E13598AC}" destId="{C8B4CBC2-D862-4A4C-BA9E-C34AE45E712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EA5B7-8572-42AB-9A61-3C6F198D8A15}">
      <dsp:nvSpPr>
        <dsp:cNvPr id="0" name=""/>
        <dsp:cNvSpPr/>
      </dsp:nvSpPr>
      <dsp:spPr>
        <a:xfrm>
          <a:off x="4183973" y="736"/>
          <a:ext cx="2551170" cy="25511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i="0" kern="1200" dirty="0" smtClean="0"/>
            <a:t>LA SOLIDITE </a:t>
          </a:r>
          <a:r>
            <a:rPr lang="fr-FR" sz="1800" b="1" i="0" kern="1200" dirty="0" smtClean="0"/>
            <a:t>(</a:t>
          </a:r>
          <a:r>
            <a:rPr lang="ar-DZ" sz="1800" b="1" i="0" kern="1200" dirty="0" smtClean="0"/>
            <a:t>صلابة</a:t>
          </a:r>
          <a:r>
            <a:rPr lang="fr-FR" sz="1800" b="1" i="0" kern="1200" dirty="0" smtClean="0"/>
            <a:t>) </a:t>
          </a:r>
          <a:r>
            <a:rPr lang="fr-FR" sz="1800" b="0" i="0" kern="1200" dirty="0" smtClean="0"/>
            <a:t>DE SON BILAN</a:t>
          </a:r>
          <a:endParaRPr lang="fr-FR" sz="1800" kern="1200" dirty="0"/>
        </a:p>
      </dsp:txBody>
      <dsp:txXfrm>
        <a:off x="4557583" y="374346"/>
        <a:ext cx="1803950" cy="1803950"/>
      </dsp:txXfrm>
    </dsp:sp>
    <dsp:sp modelId="{8646CEC1-D533-4DEB-9677-D9FD6DDC86F3}">
      <dsp:nvSpPr>
        <dsp:cNvPr id="0" name=""/>
        <dsp:cNvSpPr/>
      </dsp:nvSpPr>
      <dsp:spPr>
        <a:xfrm rot="3600000">
          <a:off x="6068493" y="2489211"/>
          <a:ext cx="679765" cy="8610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6119475" y="2573111"/>
        <a:ext cx="475836" cy="516612"/>
      </dsp:txXfrm>
    </dsp:sp>
    <dsp:sp modelId="{E4C54CC6-721D-490F-848B-4040B2D47256}">
      <dsp:nvSpPr>
        <dsp:cNvPr id="0" name=""/>
        <dsp:cNvSpPr/>
      </dsp:nvSpPr>
      <dsp:spPr>
        <a:xfrm>
          <a:off x="6100847" y="3320859"/>
          <a:ext cx="2551170" cy="25511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i="0" kern="1200" dirty="0" smtClean="0"/>
            <a:t>LA COHESION DE SON ACTIONNARIAT</a:t>
          </a:r>
          <a:endParaRPr lang="fr-FR" sz="1800" kern="1200" dirty="0"/>
        </a:p>
      </dsp:txBody>
      <dsp:txXfrm>
        <a:off x="6474457" y="3694469"/>
        <a:ext cx="1803950" cy="1803950"/>
      </dsp:txXfrm>
    </dsp:sp>
    <dsp:sp modelId="{177A3468-F840-4911-868F-9A567548BDBA}">
      <dsp:nvSpPr>
        <dsp:cNvPr id="0" name=""/>
        <dsp:cNvSpPr/>
      </dsp:nvSpPr>
      <dsp:spPr>
        <a:xfrm rot="10800000">
          <a:off x="5138914" y="4165934"/>
          <a:ext cx="679765" cy="8610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10800000">
        <a:off x="5342843" y="4338138"/>
        <a:ext cx="475836" cy="516612"/>
      </dsp:txXfrm>
    </dsp:sp>
    <dsp:sp modelId="{42DBE290-85D7-4DAC-B51A-AFE3CA1D0341}">
      <dsp:nvSpPr>
        <dsp:cNvPr id="0" name=""/>
        <dsp:cNvSpPr/>
      </dsp:nvSpPr>
      <dsp:spPr>
        <a:xfrm>
          <a:off x="2267099" y="3320859"/>
          <a:ext cx="2551170" cy="25511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i="0" kern="1200" dirty="0" smtClean="0"/>
            <a:t>ET L'ADEQUATION (</a:t>
          </a:r>
          <a:r>
            <a:rPr lang="ar-DZ" sz="1800" b="0" i="0" kern="1200" dirty="0" smtClean="0"/>
            <a:t>كفاية</a:t>
          </a:r>
          <a:r>
            <a:rPr lang="fr-FR" sz="1800" b="0" i="0" kern="1200" dirty="0" smtClean="0"/>
            <a:t>) ENTRE FINANCE ET CAPITAL</a:t>
          </a:r>
          <a:endParaRPr lang="fr-FR" sz="1800" kern="1200" dirty="0"/>
        </a:p>
      </dsp:txBody>
      <dsp:txXfrm>
        <a:off x="2640709" y="3694469"/>
        <a:ext cx="1803950" cy="1803950"/>
      </dsp:txXfrm>
    </dsp:sp>
    <dsp:sp modelId="{2D0ED52A-63B1-4A65-B306-16BE0CD4893D}">
      <dsp:nvSpPr>
        <dsp:cNvPr id="0" name=""/>
        <dsp:cNvSpPr/>
      </dsp:nvSpPr>
      <dsp:spPr>
        <a:xfrm rot="18000000">
          <a:off x="4151619" y="2522534"/>
          <a:ext cx="679765" cy="8610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4202601" y="2783042"/>
        <a:ext cx="475836" cy="5166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ACBE96-F3CC-4769-89E8-D73E1EB50E69}">
      <dsp:nvSpPr>
        <dsp:cNvPr id="0" name=""/>
        <dsp:cNvSpPr/>
      </dsp:nvSpPr>
      <dsp:spPr>
        <a:xfrm>
          <a:off x="2136308" y="0"/>
          <a:ext cx="6272011" cy="6272011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9ED2D8-E4D4-4395-8059-53B4E72F81F0}">
      <dsp:nvSpPr>
        <dsp:cNvPr id="0" name=""/>
        <dsp:cNvSpPr/>
      </dsp:nvSpPr>
      <dsp:spPr>
        <a:xfrm>
          <a:off x="2732149" y="595841"/>
          <a:ext cx="2446084" cy="2446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b="0" i="0" kern="1200" dirty="0" smtClean="0"/>
            <a:t>ANALYSE FINANCIERE </a:t>
          </a:r>
          <a:r>
            <a:rPr lang="fr-FR" sz="2500" b="1" i="0" kern="1200" dirty="0" smtClean="0"/>
            <a:t>(</a:t>
          </a:r>
          <a:r>
            <a:rPr lang="ar-DZ" sz="2500" b="1" i="0" kern="1200" dirty="0" smtClean="0"/>
            <a:t>التحليل المالي</a:t>
          </a:r>
          <a:r>
            <a:rPr lang="fr-FR" sz="2500" b="1" i="0" kern="1200" dirty="0" smtClean="0"/>
            <a:t>)</a:t>
          </a:r>
          <a:r>
            <a:rPr lang="fr-FR" sz="2500" b="0" i="0" kern="1200" dirty="0" smtClean="0"/>
            <a:t>,</a:t>
          </a:r>
          <a:endParaRPr lang="fr-FR" sz="2500" kern="1200" dirty="0"/>
        </a:p>
      </dsp:txBody>
      <dsp:txXfrm>
        <a:off x="2851557" y="715249"/>
        <a:ext cx="2207268" cy="2207268"/>
      </dsp:txXfrm>
    </dsp:sp>
    <dsp:sp modelId="{1E2F5E34-4D7E-4734-B170-CE18022430F6}">
      <dsp:nvSpPr>
        <dsp:cNvPr id="0" name=""/>
        <dsp:cNvSpPr/>
      </dsp:nvSpPr>
      <dsp:spPr>
        <a:xfrm>
          <a:off x="5366393" y="595841"/>
          <a:ext cx="2446084" cy="2446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b="0" i="0" kern="1200" smtClean="0"/>
            <a:t>FISCALITE </a:t>
          </a:r>
          <a:r>
            <a:rPr lang="fr-FR" sz="2500" b="1" i="0" kern="1200" smtClean="0"/>
            <a:t>(</a:t>
          </a:r>
          <a:r>
            <a:rPr lang="ar-DZ" sz="2500" b="1" i="0" kern="1200" smtClean="0"/>
            <a:t>جباية الشركات</a:t>
          </a:r>
          <a:r>
            <a:rPr lang="fr-FR" sz="2500" b="1" i="0" kern="1200" smtClean="0"/>
            <a:t>)</a:t>
          </a:r>
          <a:r>
            <a:rPr lang="fr-FR" sz="2500" b="0" i="0" kern="1200" smtClean="0"/>
            <a:t>,</a:t>
          </a:r>
          <a:endParaRPr lang="fr-FR" sz="2500" kern="1200"/>
        </a:p>
      </dsp:txBody>
      <dsp:txXfrm>
        <a:off x="5485801" y="715249"/>
        <a:ext cx="2207268" cy="2207268"/>
      </dsp:txXfrm>
    </dsp:sp>
    <dsp:sp modelId="{85E8884C-80C1-476D-B5F1-6447E1E89CA8}">
      <dsp:nvSpPr>
        <dsp:cNvPr id="0" name=""/>
        <dsp:cNvSpPr/>
      </dsp:nvSpPr>
      <dsp:spPr>
        <a:xfrm>
          <a:off x="2732149" y="3230085"/>
          <a:ext cx="2446084" cy="2446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b="0" i="0" kern="1200" smtClean="0"/>
            <a:t>DROIT </a:t>
          </a:r>
          <a:r>
            <a:rPr lang="fr-FR" sz="2500" b="1" i="0" kern="1200" smtClean="0"/>
            <a:t>(</a:t>
          </a:r>
          <a:r>
            <a:rPr lang="ar-DZ" sz="2500" b="1" i="0" kern="1200" smtClean="0"/>
            <a:t>الحقوق</a:t>
          </a:r>
          <a:r>
            <a:rPr lang="fr-FR" sz="2500" b="1" i="0" kern="1200" smtClean="0"/>
            <a:t>)</a:t>
          </a:r>
          <a:r>
            <a:rPr lang="fr-FR" sz="2500" b="0" i="0" kern="1200" smtClean="0"/>
            <a:t>,</a:t>
          </a:r>
          <a:endParaRPr lang="fr-FR" sz="2500" kern="1200"/>
        </a:p>
      </dsp:txBody>
      <dsp:txXfrm>
        <a:off x="2851557" y="3349493"/>
        <a:ext cx="2207268" cy="2207268"/>
      </dsp:txXfrm>
    </dsp:sp>
    <dsp:sp modelId="{A09E9C59-845B-45ED-9FD6-458822B6315B}">
      <dsp:nvSpPr>
        <dsp:cNvPr id="0" name=""/>
        <dsp:cNvSpPr/>
      </dsp:nvSpPr>
      <dsp:spPr>
        <a:xfrm>
          <a:off x="5366393" y="3230085"/>
          <a:ext cx="2446084" cy="2446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b="0" i="0" kern="1200" smtClean="0"/>
            <a:t>ECONOMIE D'ENTREPRISE </a:t>
          </a:r>
          <a:r>
            <a:rPr lang="fr-FR" sz="2500" b="1" i="0" kern="1200" smtClean="0"/>
            <a:t>(</a:t>
          </a:r>
          <a:r>
            <a:rPr lang="ar-DZ" sz="2500" b="1" i="0" kern="1200" smtClean="0"/>
            <a:t>اقتصاد المؤسسة</a:t>
          </a:r>
          <a:r>
            <a:rPr lang="fr-FR" sz="2500" b="1" i="0" kern="1200" smtClean="0"/>
            <a:t>)</a:t>
          </a:r>
          <a:r>
            <a:rPr lang="fr-FR" sz="2500" b="0" i="0" kern="1200" smtClean="0"/>
            <a:t>, etc…….</a:t>
          </a:r>
          <a:endParaRPr lang="fr-FR" sz="2500" kern="1200"/>
        </a:p>
      </dsp:txBody>
      <dsp:txXfrm>
        <a:off x="5485801" y="3349493"/>
        <a:ext cx="2207268" cy="22072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B5EF4-54FB-46C8-8809-29860BCD497B}">
      <dsp:nvSpPr>
        <dsp:cNvPr id="0" name=""/>
        <dsp:cNvSpPr/>
      </dsp:nvSpPr>
      <dsp:spPr>
        <a:xfrm>
          <a:off x="914399" y="0"/>
          <a:ext cx="10363200" cy="498627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053B15-312A-4165-BCAD-CBB863365FC5}">
      <dsp:nvSpPr>
        <dsp:cNvPr id="0" name=""/>
        <dsp:cNvSpPr/>
      </dsp:nvSpPr>
      <dsp:spPr>
        <a:xfrm>
          <a:off x="1292" y="1495881"/>
          <a:ext cx="3892283" cy="1994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400" b="0" i="0" kern="1200" dirty="0" smtClean="0"/>
            <a:t>actionnaires (</a:t>
          </a:r>
          <a:r>
            <a:rPr lang="ar-DZ" sz="4400" b="0" i="0" kern="1200" dirty="0" smtClean="0"/>
            <a:t>المساهمين</a:t>
          </a:r>
          <a:r>
            <a:rPr lang="fr-FR" sz="4400" b="0" i="0" kern="1200" dirty="0" smtClean="0"/>
            <a:t>)</a:t>
          </a:r>
          <a:endParaRPr lang="fr-FR" sz="4400" kern="1200" dirty="0"/>
        </a:p>
      </dsp:txBody>
      <dsp:txXfrm>
        <a:off x="98656" y="1593245"/>
        <a:ext cx="3697555" cy="1799780"/>
      </dsp:txXfrm>
    </dsp:sp>
    <dsp:sp modelId="{56E701DA-FC97-4F82-A818-9105271F80A2}">
      <dsp:nvSpPr>
        <dsp:cNvPr id="0" name=""/>
        <dsp:cNvSpPr/>
      </dsp:nvSpPr>
      <dsp:spPr>
        <a:xfrm>
          <a:off x="4149858" y="1495881"/>
          <a:ext cx="3892283" cy="1994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400" b="0" i="0" kern="1200" dirty="0" smtClean="0"/>
            <a:t>investisseurs (</a:t>
          </a:r>
          <a:r>
            <a:rPr lang="ar-DZ" sz="4400" b="0" i="0" kern="1200" dirty="0" smtClean="0"/>
            <a:t>المستثمرين</a:t>
          </a:r>
          <a:r>
            <a:rPr lang="fr-FR" sz="4400" b="0" i="0" kern="1200" dirty="0" smtClean="0"/>
            <a:t>)</a:t>
          </a:r>
          <a:endParaRPr lang="fr-FR" sz="4400" kern="1200" dirty="0"/>
        </a:p>
      </dsp:txBody>
      <dsp:txXfrm>
        <a:off x="4247222" y="1593245"/>
        <a:ext cx="3697555" cy="1799780"/>
      </dsp:txXfrm>
    </dsp:sp>
    <dsp:sp modelId="{2348C4CA-5C73-4A3D-BC02-B3F9B4A99291}">
      <dsp:nvSpPr>
        <dsp:cNvPr id="0" name=""/>
        <dsp:cNvSpPr/>
      </dsp:nvSpPr>
      <dsp:spPr>
        <a:xfrm>
          <a:off x="8298423" y="1495881"/>
          <a:ext cx="3892283" cy="1994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400" b="0" i="0" kern="1200" dirty="0" smtClean="0"/>
            <a:t>entreprises (</a:t>
          </a:r>
          <a:r>
            <a:rPr lang="ar-DZ" sz="4400" b="0" i="0" kern="1200" dirty="0" smtClean="0"/>
            <a:t>الشركات</a:t>
          </a:r>
          <a:r>
            <a:rPr lang="fr-FR" sz="4400" b="0" i="0" kern="1200" dirty="0" smtClean="0"/>
            <a:t>)</a:t>
          </a:r>
          <a:endParaRPr lang="fr-FR" sz="4400" kern="1200" dirty="0"/>
        </a:p>
      </dsp:txBody>
      <dsp:txXfrm>
        <a:off x="8395787" y="1593245"/>
        <a:ext cx="3697555" cy="17997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C86939-D75F-4814-803A-21EF754F473A}">
      <dsp:nvSpPr>
        <dsp:cNvPr id="0" name=""/>
        <dsp:cNvSpPr/>
      </dsp:nvSpPr>
      <dsp:spPr>
        <a:xfrm>
          <a:off x="0" y="1545464"/>
          <a:ext cx="12192000" cy="2060619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38322D-5504-4075-B775-0790D24D4752}">
      <dsp:nvSpPr>
        <dsp:cNvPr id="0" name=""/>
        <dsp:cNvSpPr/>
      </dsp:nvSpPr>
      <dsp:spPr>
        <a:xfrm>
          <a:off x="4822" y="0"/>
          <a:ext cx="2108299" cy="2060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b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i="0" u="sng" kern="1200" smtClean="0"/>
            <a:t>RECUEILLIR</a:t>
          </a:r>
          <a:r>
            <a:rPr lang="fr-FR" sz="2200" b="0" i="0" kern="1200" smtClean="0"/>
            <a:t> </a:t>
          </a:r>
          <a:r>
            <a:rPr lang="fr-FR" sz="2200" b="1" i="0" kern="1200" smtClean="0"/>
            <a:t>(</a:t>
          </a:r>
          <a:r>
            <a:rPr lang="ar-DZ" sz="2200" b="1" i="0" kern="1200" smtClean="0"/>
            <a:t>جمع</a:t>
          </a:r>
          <a:r>
            <a:rPr lang="fr-FR" sz="2200" b="1" i="0" kern="1200" smtClean="0"/>
            <a:t>)</a:t>
          </a:r>
          <a:endParaRPr lang="fr-FR" sz="2200" kern="1200"/>
        </a:p>
      </dsp:txBody>
      <dsp:txXfrm>
        <a:off x="4822" y="0"/>
        <a:ext cx="2108299" cy="2060619"/>
      </dsp:txXfrm>
    </dsp:sp>
    <dsp:sp modelId="{0D4EE9F4-6942-4A9F-9BBA-B0B1EFF252BD}">
      <dsp:nvSpPr>
        <dsp:cNvPr id="0" name=""/>
        <dsp:cNvSpPr/>
      </dsp:nvSpPr>
      <dsp:spPr>
        <a:xfrm>
          <a:off x="801394" y="2318196"/>
          <a:ext cx="515154" cy="5151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F8B77-528B-4CAA-8C0E-E12D107528BD}">
      <dsp:nvSpPr>
        <dsp:cNvPr id="0" name=""/>
        <dsp:cNvSpPr/>
      </dsp:nvSpPr>
      <dsp:spPr>
        <a:xfrm>
          <a:off x="2218536" y="3090928"/>
          <a:ext cx="2108299" cy="2060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i="0" u="sng" kern="1200" smtClean="0"/>
            <a:t>ANALYSE</a:t>
          </a:r>
          <a:r>
            <a:rPr lang="fr-FR" sz="2200" b="0" i="0" kern="1200" smtClean="0"/>
            <a:t> </a:t>
          </a:r>
          <a:r>
            <a:rPr lang="fr-FR" sz="2200" b="1" i="0" kern="1200" smtClean="0"/>
            <a:t>(</a:t>
          </a:r>
          <a:r>
            <a:rPr lang="ar-DZ" sz="2200" b="1" i="0" kern="1200" smtClean="0"/>
            <a:t>تحليل</a:t>
          </a:r>
          <a:r>
            <a:rPr lang="fr-FR" sz="2200" b="1" i="0" kern="1200" smtClean="0"/>
            <a:t>)</a:t>
          </a:r>
          <a:endParaRPr lang="fr-FR" sz="2200" kern="1200"/>
        </a:p>
      </dsp:txBody>
      <dsp:txXfrm>
        <a:off x="2218536" y="3090928"/>
        <a:ext cx="2108299" cy="2060619"/>
      </dsp:txXfrm>
    </dsp:sp>
    <dsp:sp modelId="{E57E13DB-7F4B-4AF9-ACF9-2678318832A7}">
      <dsp:nvSpPr>
        <dsp:cNvPr id="0" name=""/>
        <dsp:cNvSpPr/>
      </dsp:nvSpPr>
      <dsp:spPr>
        <a:xfrm>
          <a:off x="3015108" y="2318196"/>
          <a:ext cx="515154" cy="5151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A0B45C-5CF4-4912-A84A-E9C1F1B3CEE0}">
      <dsp:nvSpPr>
        <dsp:cNvPr id="0" name=""/>
        <dsp:cNvSpPr/>
      </dsp:nvSpPr>
      <dsp:spPr>
        <a:xfrm>
          <a:off x="4432250" y="0"/>
          <a:ext cx="2108299" cy="2060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b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i="0" u="sng" kern="1200" smtClean="0"/>
            <a:t>DIAGNOSTIC</a:t>
          </a:r>
          <a:r>
            <a:rPr lang="fr-FR" sz="2200" b="0" i="0" kern="1200" smtClean="0"/>
            <a:t> </a:t>
          </a:r>
          <a:r>
            <a:rPr lang="fr-FR" sz="2200" b="1" i="0" kern="1200" smtClean="0"/>
            <a:t>(</a:t>
          </a:r>
          <a:r>
            <a:rPr lang="ar-DZ" sz="2200" b="1" i="0" kern="1200" smtClean="0"/>
            <a:t>التشخيص</a:t>
          </a:r>
          <a:r>
            <a:rPr lang="fr-FR" sz="2200" b="1" i="0" kern="1200" smtClean="0"/>
            <a:t>)</a:t>
          </a:r>
          <a:endParaRPr lang="fr-FR" sz="2200" kern="1200"/>
        </a:p>
      </dsp:txBody>
      <dsp:txXfrm>
        <a:off x="4432250" y="0"/>
        <a:ext cx="2108299" cy="2060619"/>
      </dsp:txXfrm>
    </dsp:sp>
    <dsp:sp modelId="{44FDAE37-04B7-449C-9B18-C98C1BC1CF43}">
      <dsp:nvSpPr>
        <dsp:cNvPr id="0" name=""/>
        <dsp:cNvSpPr/>
      </dsp:nvSpPr>
      <dsp:spPr>
        <a:xfrm>
          <a:off x="5228822" y="2318196"/>
          <a:ext cx="515154" cy="5151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C4CFFB-9599-4480-A9AF-67F7C64C8022}">
      <dsp:nvSpPr>
        <dsp:cNvPr id="0" name=""/>
        <dsp:cNvSpPr/>
      </dsp:nvSpPr>
      <dsp:spPr>
        <a:xfrm>
          <a:off x="6645964" y="3090928"/>
          <a:ext cx="2108299" cy="2060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i="0" u="sng" kern="1200" smtClean="0"/>
            <a:t>EVALUATION</a:t>
          </a:r>
          <a:r>
            <a:rPr lang="fr-FR" sz="2200" b="0" i="0" kern="1200" smtClean="0"/>
            <a:t> </a:t>
          </a:r>
          <a:r>
            <a:rPr lang="fr-FR" sz="2200" b="1" i="0" kern="1200" smtClean="0"/>
            <a:t>(</a:t>
          </a:r>
          <a:r>
            <a:rPr lang="ar-DZ" sz="2200" b="1" i="0" kern="1200" smtClean="0"/>
            <a:t>التقييم</a:t>
          </a:r>
          <a:r>
            <a:rPr lang="fr-FR" sz="2200" b="1" i="0" kern="1200" smtClean="0"/>
            <a:t>)</a:t>
          </a:r>
          <a:endParaRPr lang="fr-FR" sz="2200" kern="1200"/>
        </a:p>
      </dsp:txBody>
      <dsp:txXfrm>
        <a:off x="6645964" y="3090928"/>
        <a:ext cx="2108299" cy="2060619"/>
      </dsp:txXfrm>
    </dsp:sp>
    <dsp:sp modelId="{4A96F625-F592-42BA-BC6B-44879563E6B9}">
      <dsp:nvSpPr>
        <dsp:cNvPr id="0" name=""/>
        <dsp:cNvSpPr/>
      </dsp:nvSpPr>
      <dsp:spPr>
        <a:xfrm>
          <a:off x="7442536" y="2318196"/>
          <a:ext cx="515154" cy="5151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D62B1C-D277-47B7-97DA-090ECAD24B6B}">
      <dsp:nvSpPr>
        <dsp:cNvPr id="0" name=""/>
        <dsp:cNvSpPr/>
      </dsp:nvSpPr>
      <dsp:spPr>
        <a:xfrm>
          <a:off x="8859678" y="0"/>
          <a:ext cx="2108299" cy="2060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b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i="0" u="sng" kern="1200" smtClean="0"/>
            <a:t>MONTAGE</a:t>
          </a:r>
          <a:r>
            <a:rPr lang="fr-FR" sz="2200" b="0" i="0" kern="1200" smtClean="0"/>
            <a:t> </a:t>
          </a:r>
          <a:r>
            <a:rPr lang="fr-FR" sz="2200" b="1" i="0" kern="1200" smtClean="0"/>
            <a:t>(</a:t>
          </a:r>
          <a:r>
            <a:rPr lang="ar-DZ" sz="2200" b="1" i="0" kern="1200" smtClean="0"/>
            <a:t>التركيب</a:t>
          </a:r>
          <a:r>
            <a:rPr lang="fr-FR" sz="2200" b="1" i="0" kern="1200" smtClean="0"/>
            <a:t>)</a:t>
          </a:r>
          <a:endParaRPr lang="fr-FR" sz="2200" kern="1200"/>
        </a:p>
      </dsp:txBody>
      <dsp:txXfrm>
        <a:off x="8859678" y="0"/>
        <a:ext cx="2108299" cy="2060619"/>
      </dsp:txXfrm>
    </dsp:sp>
    <dsp:sp modelId="{16802B17-B0AE-4D38-8664-1574889C6B15}">
      <dsp:nvSpPr>
        <dsp:cNvPr id="0" name=""/>
        <dsp:cNvSpPr/>
      </dsp:nvSpPr>
      <dsp:spPr>
        <a:xfrm>
          <a:off x="9656250" y="2318196"/>
          <a:ext cx="515154" cy="5151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FFE23-0187-437E-B3A9-C45FF5904481}" type="datetimeFigureOut">
              <a:rPr lang="fr-FR" smtClean="0"/>
              <a:t>27/02/2017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F8017-A517-4CFC-9312-D90AEA8E9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301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F8017-A517-4CFC-9312-D90AEA8E9B4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409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5547-1FED-48D3-9076-F387A3FF2F10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4D435-288B-40BA-9662-0FE8950B9CD9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DEF4-B460-4A49-83F1-FA1656D91909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56D7-05F4-45A2-8EF6-34159CF366D1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99B2-D471-47C2-83C0-1923C827EF61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7E581-9208-41A4-8B7E-FAC36EA7955A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DDF0-E9F8-4E5A-9868-349635D4B608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97DD-6494-4645-8056-A35E3B3E111D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CE2D-751A-40B4-B72B-9EF0FFC6CE74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FBE0-5791-41DB-8629-008AD7F8371E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E5BA-4153-40D5-A49B-3CCB8C333387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CC20-C668-4CEA-AF01-853EFE639993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85B29-5D14-430F-90D8-B483303A61A9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18414-CABF-4830-AEDE-E04473A79BC1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7C3B-8520-48D8-8C2D-D1D42B008710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E59B-345F-4FB8-963B-6C6B61BCBCC4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69FA2-C73F-4D17-8BB3-74B5A73898E9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C53AEAB-A8D7-40A1-975E-A68C2193BEA4}" type="datetime1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2673439"/>
          </a:xfrm>
        </p:spPr>
        <p:txBody>
          <a:bodyPr/>
          <a:lstStyle/>
          <a:p>
            <a:pPr algn="ctr"/>
            <a:r>
              <a:rPr lang="ar-DZ" dirty="0" smtClean="0"/>
              <a:t>الهندسة المالية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3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2" y="1772686"/>
            <a:ext cx="10544627" cy="407432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fr-FR" sz="2800" dirty="0" smtClean="0"/>
              <a:t>     L'INGENIERIE </a:t>
            </a:r>
            <a:r>
              <a:rPr lang="fr-FR" sz="2800" dirty="0"/>
              <a:t>FINANCIERE CORRESPOND A </a:t>
            </a:r>
            <a:r>
              <a:rPr lang="fr-FR" sz="2800" dirty="0" smtClean="0"/>
              <a:t>L'ART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فن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ET LA </a:t>
            </a:r>
            <a:r>
              <a:rPr lang="fr-FR" sz="2800" dirty="0" smtClean="0"/>
              <a:t>MANIÈRE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أسلوب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DE </a:t>
            </a:r>
            <a:r>
              <a:rPr lang="fr-FR" sz="2800" dirty="0" smtClean="0"/>
              <a:t>COMBINER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دمج</a:t>
            </a:r>
            <a:r>
              <a:rPr lang="fr-FR" sz="2800" b="1" dirty="0" smtClean="0">
                <a:solidFill>
                  <a:srgbClr val="FFFF00"/>
                </a:solidFill>
              </a:rPr>
              <a:t>) </a:t>
            </a:r>
            <a:r>
              <a:rPr lang="fr-FR" sz="2800" dirty="0"/>
              <a:t>ET </a:t>
            </a:r>
            <a:r>
              <a:rPr lang="fr-FR" sz="2800" dirty="0" smtClean="0"/>
              <a:t>D'ORGANISER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تنظيم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DES DOMAINES </a:t>
            </a:r>
            <a:r>
              <a:rPr lang="ar-DZ" sz="2800" b="1" dirty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مجالات)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 smtClean="0"/>
              <a:t>DE COMPETENCES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المهارات، القدرات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DIVERS: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3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172380"/>
              </p:ext>
            </p:extLst>
          </p:nvPr>
        </p:nvGraphicFramePr>
        <p:xfrm>
          <a:off x="646111" y="386366"/>
          <a:ext cx="10544627" cy="6272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90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1" y="2460171"/>
            <a:ext cx="10544627" cy="378822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fr-FR" sz="2800" dirty="0" smtClean="0"/>
              <a:t>     L'INGENIERIE </a:t>
            </a:r>
            <a:r>
              <a:rPr lang="fr-FR" sz="2800" dirty="0"/>
              <a:t>FINANCIERE </a:t>
            </a:r>
            <a:r>
              <a:rPr lang="fr-FR" sz="2800" dirty="0" smtClean="0"/>
              <a:t>NECESSITE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تتطلب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EGALEMENT UNE BONNE </a:t>
            </a:r>
            <a:r>
              <a:rPr lang="fr-FR" sz="2800" dirty="0" smtClean="0"/>
              <a:t>COMPREHENSION</a:t>
            </a:r>
            <a:r>
              <a:rPr lang="ar-DZ" sz="2800" dirty="0" smtClean="0"/>
              <a:t>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</a:t>
            </a:r>
            <a:r>
              <a:rPr lang="ar-DZ" sz="2800" b="1" dirty="0" smtClean="0">
                <a:solidFill>
                  <a:srgbClr val="FFFF00"/>
                </a:solidFill>
              </a:rPr>
              <a:t>فهم جيد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, </a:t>
            </a:r>
            <a:r>
              <a:rPr lang="fr-FR" sz="2800" dirty="0"/>
              <a:t>DANS LA </a:t>
            </a:r>
            <a:r>
              <a:rPr lang="fr-FR" sz="2800" dirty="0" smtClean="0"/>
              <a:t>PRATIQUE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عمليا</a:t>
            </a:r>
            <a:r>
              <a:rPr lang="fr-FR" sz="2800" b="1" dirty="0" smtClean="0">
                <a:solidFill>
                  <a:srgbClr val="FFFF00"/>
                </a:solidFill>
              </a:rPr>
              <a:t>) </a:t>
            </a:r>
            <a:r>
              <a:rPr lang="fr-FR" sz="2800" b="1" dirty="0" smtClean="0"/>
              <a:t>:</a:t>
            </a:r>
            <a:endParaRPr lang="fr-FR" sz="28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40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1821" y="1436914"/>
            <a:ext cx="11539470" cy="4811485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fr-FR" sz="2800" dirty="0" smtClean="0"/>
              <a:t>Des </a:t>
            </a:r>
            <a:r>
              <a:rPr lang="fr-FR" sz="2800" dirty="0"/>
              <a:t>processus de décision, notamment en matière de stratégie </a:t>
            </a:r>
            <a:r>
              <a:rPr lang="fr-FR" sz="2800" dirty="0" smtClean="0"/>
              <a:t>financière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>
                <a:solidFill>
                  <a:srgbClr val="FFFF00"/>
                </a:solidFill>
              </a:rPr>
              <a:t>استراتيجية </a:t>
            </a:r>
            <a:r>
              <a:rPr lang="ar-DZ" sz="2800" b="1" dirty="0" smtClean="0">
                <a:solidFill>
                  <a:srgbClr val="FFFF00"/>
                </a:solidFill>
              </a:rPr>
              <a:t>مالية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,</a:t>
            </a:r>
            <a:endParaRPr lang="fr-FR" sz="2800" dirty="0"/>
          </a:p>
          <a:p>
            <a:pPr algn="just">
              <a:lnSpc>
                <a:spcPct val="200000"/>
              </a:lnSpc>
            </a:pPr>
            <a:r>
              <a:rPr lang="fr-FR" sz="2800" dirty="0" smtClean="0"/>
              <a:t>Des </a:t>
            </a:r>
            <a:r>
              <a:rPr lang="fr-FR" sz="2800" dirty="0"/>
              <a:t>relations qui règnent dans </a:t>
            </a:r>
            <a:r>
              <a:rPr lang="fr-FR" sz="2800" dirty="0" smtClean="0"/>
              <a:t>l'entreprise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>
                <a:solidFill>
                  <a:srgbClr val="FFFF00"/>
                </a:solidFill>
              </a:rPr>
              <a:t>العلاقات الموجودة في </a:t>
            </a:r>
            <a:r>
              <a:rPr lang="ar-DZ" sz="2800" b="1" dirty="0" smtClean="0">
                <a:solidFill>
                  <a:srgbClr val="FFFF00"/>
                </a:solidFill>
              </a:rPr>
              <a:t>الشركة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 </a:t>
            </a:r>
            <a:r>
              <a:rPr lang="fr-FR" sz="2800" dirty="0"/>
              <a:t>entre les actionnaires et le management.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34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2" y="1995612"/>
            <a:ext cx="10544627" cy="377412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fr-FR" sz="2800" dirty="0"/>
              <a:t> </a:t>
            </a:r>
            <a:r>
              <a:rPr lang="fr-FR" sz="2800" dirty="0" smtClean="0"/>
              <a:t>    </a:t>
            </a:r>
            <a:r>
              <a:rPr lang="fr-FR" sz="2800" dirty="0" smtClean="0"/>
              <a:t>MAIS </a:t>
            </a:r>
            <a:r>
              <a:rPr lang="fr-FR" sz="2800" dirty="0"/>
              <a:t>AUSSI UNE </a:t>
            </a:r>
            <a:r>
              <a:rPr lang="fr-FR" sz="2800" dirty="0" smtClean="0"/>
              <a:t>APTITUDE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المهارات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AUX TECHNIQUES DE NEGOCIATION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>
                <a:solidFill>
                  <a:srgbClr val="FFFF00"/>
                </a:solidFill>
              </a:rPr>
              <a:t>تقنيات </a:t>
            </a:r>
            <a:r>
              <a:rPr lang="ar-DZ" sz="2800" b="1" dirty="0" smtClean="0">
                <a:solidFill>
                  <a:srgbClr val="FFFF00"/>
                </a:solidFill>
              </a:rPr>
              <a:t>التفاوض</a:t>
            </a:r>
            <a:r>
              <a:rPr lang="fr-FR" sz="2800" b="1" dirty="0" smtClean="0">
                <a:solidFill>
                  <a:srgbClr val="FFFF00"/>
                </a:solidFill>
              </a:rPr>
              <a:t>) </a:t>
            </a:r>
            <a:r>
              <a:rPr lang="fr-FR" sz="2800" dirty="0" smtClean="0"/>
              <a:t>AFIN </a:t>
            </a:r>
            <a:r>
              <a:rPr lang="fr-FR" sz="2800" dirty="0"/>
              <a:t>DE REPONDRE, AU MIEUX AUX </a:t>
            </a:r>
            <a:r>
              <a:rPr lang="fr-FR" sz="2800" dirty="0" smtClean="0"/>
              <a:t>ATTENTES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توقعات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:</a:t>
            </a: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84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740094"/>
              </p:ext>
            </p:extLst>
          </p:nvPr>
        </p:nvGraphicFramePr>
        <p:xfrm>
          <a:off x="1" y="1262130"/>
          <a:ext cx="12192000" cy="4986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825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1" y="1349830"/>
            <a:ext cx="10544627" cy="489857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/>
              <a:t>de leurs </a:t>
            </a:r>
            <a:r>
              <a:rPr lang="fr-FR" sz="2800" dirty="0" smtClean="0"/>
              <a:t>dirigeants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المسيرين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/>
              <a:t> </a:t>
            </a:r>
            <a:r>
              <a:rPr lang="fr-FR" sz="2800" dirty="0" smtClean="0"/>
              <a:t>:</a:t>
            </a:r>
            <a:endParaRPr lang="fr-FR" sz="28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2800" dirty="0" smtClean="0"/>
              <a:t>    • </a:t>
            </a:r>
            <a:r>
              <a:rPr lang="fr-FR" sz="2800" dirty="0"/>
              <a:t>par l'analyse des divers </a:t>
            </a:r>
            <a:r>
              <a:rPr lang="fr-FR" sz="2800" dirty="0" smtClean="0"/>
              <a:t>intérêts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المصالح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et </a:t>
            </a:r>
            <a:r>
              <a:rPr lang="fr-FR" sz="2800" dirty="0" smtClean="0"/>
              <a:t>forces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القوات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en présence,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2800" dirty="0" smtClean="0"/>
              <a:t>    • </a:t>
            </a:r>
            <a:r>
              <a:rPr lang="fr-FR" sz="2800" dirty="0"/>
              <a:t>pour </a:t>
            </a:r>
            <a:r>
              <a:rPr lang="fr-FR" sz="2800" dirty="0" smtClean="0"/>
              <a:t>identifier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تحديد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une ou plusieurs problématiques,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2800" dirty="0" smtClean="0"/>
              <a:t>    </a:t>
            </a:r>
            <a:r>
              <a:rPr lang="fr-FR" sz="2800" dirty="0" smtClean="0"/>
              <a:t>• par </a:t>
            </a:r>
            <a:r>
              <a:rPr lang="fr-FR" sz="2800" dirty="0"/>
              <a:t>les solutions apportées avec des </a:t>
            </a:r>
            <a:r>
              <a:rPr lang="fr-FR" sz="2800" dirty="0" smtClean="0"/>
              <a:t>instruments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الأدوات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 smtClean="0"/>
              <a:t>spécifiques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خاصة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7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2" y="1159099"/>
            <a:ext cx="10544627" cy="528524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fr-FR" sz="2800" dirty="0" smtClean="0"/>
              <a:t>     L'INGENIERIE </a:t>
            </a:r>
            <a:r>
              <a:rPr lang="fr-FR" sz="2800" dirty="0"/>
              <a:t>FINANCIERE APPARAIT AINSI COMME UTILE POUR </a:t>
            </a:r>
            <a:r>
              <a:rPr lang="fr-FR" sz="2800" dirty="0" smtClean="0"/>
              <a:t>CONTRIBUER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تساهم</a:t>
            </a:r>
            <a:r>
              <a:rPr lang="fr-FR" sz="2800" b="1" dirty="0" smtClean="0">
                <a:solidFill>
                  <a:srgbClr val="FFFF00"/>
                </a:solidFill>
              </a:rPr>
              <a:t>) </a:t>
            </a:r>
            <a:r>
              <a:rPr lang="fr-FR" sz="2800" dirty="0"/>
              <a:t>A LA STABILITE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استقرار</a:t>
            </a:r>
            <a:r>
              <a:rPr lang="fr-FR" sz="2800" b="1" dirty="0" smtClean="0">
                <a:solidFill>
                  <a:srgbClr val="FFFF00"/>
                </a:solidFill>
              </a:rPr>
              <a:t>) </a:t>
            </a:r>
            <a:r>
              <a:rPr lang="fr-FR" sz="2800" dirty="0" smtClean="0"/>
              <a:t>DU POUVOIR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السلطة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, </a:t>
            </a:r>
            <a:r>
              <a:rPr lang="fr-FR" sz="2800" dirty="0"/>
              <a:t>CONDITION </a:t>
            </a:r>
            <a:r>
              <a:rPr lang="fr-FR" sz="2800" dirty="0" smtClean="0"/>
              <a:t>NECESSAIRE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>
                <a:solidFill>
                  <a:srgbClr val="FFFF00"/>
                </a:solidFill>
              </a:rPr>
              <a:t>شرط </a:t>
            </a:r>
            <a:r>
              <a:rPr lang="ar-DZ" sz="2800" b="1" dirty="0" smtClean="0">
                <a:solidFill>
                  <a:srgbClr val="FFFF00"/>
                </a:solidFill>
              </a:rPr>
              <a:t>ضروري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 </a:t>
            </a:r>
            <a:r>
              <a:rPr lang="fr-FR" sz="2800" dirty="0" smtClean="0"/>
              <a:t>: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fr-FR" sz="2800" dirty="0"/>
              <a:t>• à l'exercice d'une bonne </a:t>
            </a:r>
            <a:r>
              <a:rPr lang="fr-FR" sz="2800" dirty="0" smtClean="0"/>
              <a:t>gestion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>
                <a:solidFill>
                  <a:srgbClr val="FFFF00"/>
                </a:solidFill>
              </a:rPr>
              <a:t>ممارسة </a:t>
            </a:r>
            <a:r>
              <a:rPr lang="ar-DZ" sz="2800" b="1" dirty="0" smtClean="0">
                <a:solidFill>
                  <a:srgbClr val="FFFF00"/>
                </a:solidFill>
              </a:rPr>
              <a:t>التسيير الجيد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.</a:t>
            </a:r>
            <a:endParaRPr lang="fr-FR" sz="2800" dirty="0"/>
          </a:p>
          <a:p>
            <a:pPr marL="0" indent="0" algn="just">
              <a:lnSpc>
                <a:spcPct val="200000"/>
              </a:lnSpc>
              <a:buNone/>
            </a:pPr>
            <a:r>
              <a:rPr lang="fr-FR" sz="2800" dirty="0"/>
              <a:t>• à la pérennité de </a:t>
            </a:r>
            <a:r>
              <a:rPr lang="fr-FR" sz="2800" dirty="0" smtClean="0"/>
              <a:t>l'entreprise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>
                <a:solidFill>
                  <a:srgbClr val="FFFF00"/>
                </a:solidFill>
              </a:rPr>
              <a:t>استدامة </a:t>
            </a:r>
            <a:r>
              <a:rPr lang="ar-DZ" sz="2800" b="1" dirty="0" smtClean="0">
                <a:solidFill>
                  <a:srgbClr val="FFFF00"/>
                </a:solidFill>
              </a:rPr>
              <a:t>الشركة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9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fr-FR" dirty="0"/>
              <a:t>LES DIFFERENTES </a:t>
            </a:r>
            <a:r>
              <a:rPr lang="fr-FR" dirty="0" smtClean="0"/>
              <a:t>ETAPES </a:t>
            </a:r>
            <a:r>
              <a:rPr lang="fr-FR" b="1" dirty="0" smtClean="0">
                <a:solidFill>
                  <a:srgbClr val="FFFF00"/>
                </a:solidFill>
              </a:rPr>
              <a:t>(</a:t>
            </a:r>
            <a:r>
              <a:rPr lang="ar-DZ" b="1" dirty="0" smtClean="0">
                <a:solidFill>
                  <a:srgbClr val="FFFF00"/>
                </a:solidFill>
              </a:rPr>
              <a:t>مراحل</a:t>
            </a:r>
            <a:r>
              <a:rPr lang="fr-FR" b="1" dirty="0" smtClean="0">
                <a:solidFill>
                  <a:srgbClr val="FFFF00"/>
                </a:solidFill>
              </a:rPr>
              <a:t>) </a:t>
            </a:r>
            <a:r>
              <a:rPr lang="fr-FR" dirty="0"/>
              <a:t>DE L'INGENIERIE </a:t>
            </a:r>
            <a:r>
              <a:rPr lang="fr-FR" dirty="0" smtClean="0"/>
              <a:t>FINANCIERE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2" y="3181082"/>
            <a:ext cx="10544628" cy="3067317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fr-FR" sz="28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RECUEILLIR</a:t>
            </a:r>
            <a:r>
              <a:rPr lang="fr-FR" sz="2800" dirty="0" smtClean="0"/>
              <a:t>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جمع</a:t>
            </a:r>
            <a:r>
              <a:rPr lang="fr-FR" sz="2800" b="1" dirty="0" smtClean="0">
                <a:solidFill>
                  <a:srgbClr val="FFFF00"/>
                </a:solidFill>
              </a:rPr>
              <a:t>) </a:t>
            </a:r>
            <a:r>
              <a:rPr lang="fr-FR" sz="2800" dirty="0"/>
              <a:t>toutes les </a:t>
            </a:r>
            <a:r>
              <a:rPr lang="fr-FR" sz="2800" dirty="0" smtClean="0"/>
              <a:t>données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معطيات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pour connaître le contexte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السياق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 </a:t>
            </a:r>
            <a:r>
              <a:rPr lang="fr-FR" sz="2800" dirty="0" smtClean="0"/>
              <a:t>de l'opération,</a:t>
            </a: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81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fr-FR" dirty="0"/>
              <a:t>LES DIFFERENTES ETAPES DE L'INGENIERIE FINANCIERE: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1" y="3219718"/>
            <a:ext cx="10544627" cy="3028681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fr-FR" sz="2800" b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ANALYSE</a:t>
            </a:r>
            <a:r>
              <a:rPr lang="fr-FR" sz="2800" dirty="0"/>
              <a:t>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تحليل</a:t>
            </a:r>
            <a:r>
              <a:rPr lang="fr-FR" sz="2800" b="1" dirty="0" smtClean="0">
                <a:solidFill>
                  <a:srgbClr val="FFFF00"/>
                </a:solidFill>
              </a:rPr>
              <a:t>) </a:t>
            </a:r>
            <a:r>
              <a:rPr lang="fr-FR" sz="2800" dirty="0" smtClean="0"/>
              <a:t>des </a:t>
            </a:r>
            <a:r>
              <a:rPr lang="fr-FR" sz="2800" dirty="0"/>
              <a:t>informations </a:t>
            </a:r>
            <a:r>
              <a:rPr lang="fr-FR" sz="2800" dirty="0" smtClean="0"/>
              <a:t>recueillies ,</a:t>
            </a: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7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93053"/>
          </a:xfrm>
        </p:spPr>
        <p:txBody>
          <a:bodyPr/>
          <a:lstStyle/>
          <a:p>
            <a:r>
              <a:rPr lang="fr-FR" dirty="0" smtClean="0"/>
              <a:t>OPERATIONS </a:t>
            </a:r>
            <a:r>
              <a:rPr lang="fr-FR" dirty="0" smtClean="0"/>
              <a:t>(</a:t>
            </a:r>
            <a:r>
              <a:rPr lang="ar-DZ" dirty="0" smtClean="0"/>
              <a:t>عمليات</a:t>
            </a:r>
            <a:r>
              <a:rPr lang="fr-FR" dirty="0" smtClean="0"/>
              <a:t>)</a:t>
            </a:r>
            <a:r>
              <a:rPr lang="fr-FR" dirty="0" smtClean="0"/>
              <a:t>E-F 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2" y="2052918"/>
            <a:ext cx="10931996" cy="432212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 smtClean="0"/>
              <a:t>Achats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الشراء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 , ventes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البيع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, fusions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الاندماج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, </a:t>
            </a:r>
            <a:r>
              <a:rPr lang="fr-FR" sz="2800" dirty="0"/>
              <a:t>etc</a:t>
            </a:r>
            <a:r>
              <a:rPr lang="fr-FR" sz="2800" dirty="0" smtClean="0"/>
              <a:t>...;</a:t>
            </a:r>
            <a:endParaRPr lang="fr-FR" sz="2800" dirty="0"/>
          </a:p>
          <a:p>
            <a:pPr algn="just">
              <a:lnSpc>
                <a:spcPct val="150000"/>
              </a:lnSpc>
            </a:pPr>
            <a:r>
              <a:rPr lang="fr-FR" sz="2800" dirty="0" smtClean="0"/>
              <a:t>Cessions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التخلي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partielles d'actifs, de </a:t>
            </a:r>
            <a:r>
              <a:rPr lang="fr-FR" sz="2800" dirty="0" smtClean="0"/>
              <a:t>branches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فروع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complètes d'activité, de </a:t>
            </a:r>
            <a:r>
              <a:rPr lang="fr-FR" sz="2800" dirty="0" smtClean="0"/>
              <a:t>filiales ;</a:t>
            </a:r>
            <a:endParaRPr lang="fr-FR" sz="2800" dirty="0"/>
          </a:p>
          <a:p>
            <a:pPr algn="just">
              <a:lnSpc>
                <a:spcPct val="150000"/>
              </a:lnSpc>
            </a:pPr>
            <a:r>
              <a:rPr lang="fr-FR" sz="2800" dirty="0" smtClean="0"/>
              <a:t>recomposition d'actionnariat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إعادة هيكلة الاسهم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;</a:t>
            </a:r>
            <a:endParaRPr lang="fr-FR" sz="2800" dirty="0"/>
          </a:p>
          <a:p>
            <a:pPr algn="just">
              <a:lnSpc>
                <a:spcPct val="150000"/>
              </a:lnSpc>
            </a:pPr>
            <a:r>
              <a:rPr lang="fr-FR" sz="2800" dirty="0" smtClean="0"/>
              <a:t>restructuration </a:t>
            </a:r>
            <a:r>
              <a:rPr lang="fr-FR" sz="2800" dirty="0"/>
              <a:t>active </a:t>
            </a:r>
            <a:r>
              <a:rPr lang="fr-FR" sz="2800" dirty="0" smtClean="0"/>
              <a:t>– passive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>
                <a:solidFill>
                  <a:srgbClr val="FFFF00"/>
                </a:solidFill>
              </a:rPr>
              <a:t>إعادة </a:t>
            </a:r>
            <a:r>
              <a:rPr lang="ar-DZ" sz="2800" b="1" dirty="0" smtClean="0">
                <a:solidFill>
                  <a:srgbClr val="FFFF00"/>
                </a:solidFill>
              </a:rPr>
              <a:t>تركيب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;</a:t>
            </a: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20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fr-FR" dirty="0"/>
              <a:t>LES DIFFERENTES ETAPES DE L'INGENIERIE FINANCIERE: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1" y="2846231"/>
            <a:ext cx="10544627" cy="340216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fr-FR" sz="3200" b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DIAGNOSTIC</a:t>
            </a:r>
            <a:r>
              <a:rPr lang="fr-FR" sz="3200" dirty="0"/>
              <a:t> </a:t>
            </a:r>
            <a:r>
              <a:rPr lang="fr-FR" sz="3200" b="1" dirty="0" smtClean="0">
                <a:solidFill>
                  <a:srgbClr val="FFFF00"/>
                </a:solidFill>
              </a:rPr>
              <a:t>(</a:t>
            </a:r>
            <a:r>
              <a:rPr lang="ar-DZ" sz="3200" b="1" dirty="0" smtClean="0">
                <a:solidFill>
                  <a:srgbClr val="FFFF00"/>
                </a:solidFill>
              </a:rPr>
              <a:t>التشخيص</a:t>
            </a:r>
            <a:r>
              <a:rPr lang="fr-FR" sz="3200" b="1" dirty="0" smtClean="0">
                <a:solidFill>
                  <a:srgbClr val="FFFF00"/>
                </a:solidFill>
              </a:rPr>
              <a:t>) </a:t>
            </a:r>
            <a:r>
              <a:rPr lang="fr-FR" sz="3200" dirty="0" smtClean="0"/>
              <a:t>de </a:t>
            </a:r>
            <a:r>
              <a:rPr lang="fr-FR" sz="3200" dirty="0"/>
              <a:t>la </a:t>
            </a:r>
            <a:r>
              <a:rPr lang="fr-FR" sz="3200" dirty="0" smtClean="0"/>
              <a:t>situation ,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86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fr-FR" dirty="0"/>
              <a:t>LES </a:t>
            </a:r>
            <a:r>
              <a:rPr lang="fr-FR" dirty="0" smtClean="0"/>
              <a:t>DIFFERENTES ETAPES DE L'INGENIERIE </a:t>
            </a:r>
            <a:r>
              <a:rPr lang="fr-FR" dirty="0"/>
              <a:t>FINANCIERE: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1" y="2588654"/>
            <a:ext cx="10544627" cy="3556714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fr-FR" sz="3200" b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EVALUATION</a:t>
            </a:r>
            <a:r>
              <a:rPr lang="fr-FR" sz="3200" dirty="0"/>
              <a:t> </a:t>
            </a:r>
            <a:r>
              <a:rPr lang="fr-FR" sz="3200" b="1" dirty="0" smtClean="0">
                <a:solidFill>
                  <a:srgbClr val="FFFF00"/>
                </a:solidFill>
              </a:rPr>
              <a:t>(</a:t>
            </a:r>
            <a:r>
              <a:rPr lang="ar-DZ" sz="3200" b="1" dirty="0" smtClean="0">
                <a:solidFill>
                  <a:srgbClr val="FFFF00"/>
                </a:solidFill>
              </a:rPr>
              <a:t>التقييم</a:t>
            </a:r>
            <a:r>
              <a:rPr lang="fr-FR" sz="3200" b="1" dirty="0" smtClean="0">
                <a:solidFill>
                  <a:srgbClr val="FFFF00"/>
                </a:solidFill>
              </a:rPr>
              <a:t>) </a:t>
            </a:r>
            <a:r>
              <a:rPr lang="fr-FR" sz="3200" dirty="0" smtClean="0"/>
              <a:t>de </a:t>
            </a:r>
            <a:r>
              <a:rPr lang="fr-FR" sz="3200" dirty="0"/>
              <a:t>l'entreprise (dans sa globalité ou de certains éléments (filiales, actifs, branche d'activité </a:t>
            </a:r>
            <a:r>
              <a:rPr lang="fr-FR" sz="3200" dirty="0" err="1"/>
              <a:t>etc</a:t>
            </a:r>
            <a:r>
              <a:rPr lang="fr-FR" sz="3200" dirty="0"/>
              <a:t> ...),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36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fr-FR" dirty="0"/>
              <a:t>LES DIFFERENTES ETAPES DE L'INGENIERIE FINANCIERE: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1" y="2910625"/>
            <a:ext cx="10544627" cy="3337774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fr-FR" sz="3200" b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MONTAGE</a:t>
            </a:r>
            <a:r>
              <a:rPr lang="fr-FR" sz="3200" dirty="0"/>
              <a:t> </a:t>
            </a:r>
            <a:r>
              <a:rPr lang="fr-FR" sz="3200" b="1" dirty="0" smtClean="0">
                <a:solidFill>
                  <a:srgbClr val="FFFF00"/>
                </a:solidFill>
              </a:rPr>
              <a:t>(</a:t>
            </a:r>
            <a:r>
              <a:rPr lang="ar-DZ" sz="3200" b="1" dirty="0" smtClean="0">
                <a:solidFill>
                  <a:srgbClr val="FFFF00"/>
                </a:solidFill>
              </a:rPr>
              <a:t>التركيب</a:t>
            </a:r>
            <a:r>
              <a:rPr lang="fr-FR" sz="3200" b="1" dirty="0" smtClean="0">
                <a:solidFill>
                  <a:srgbClr val="FFFF00"/>
                </a:solidFill>
              </a:rPr>
              <a:t>) </a:t>
            </a:r>
            <a:r>
              <a:rPr lang="fr-FR" sz="3200" dirty="0" smtClean="0"/>
              <a:t>de </a:t>
            </a:r>
            <a:r>
              <a:rPr lang="fr-FR" sz="3200" dirty="0"/>
              <a:t>l'opération (et sa validation juridique et fiscale).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88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879"/>
              </p:ext>
            </p:extLst>
          </p:nvPr>
        </p:nvGraphicFramePr>
        <p:xfrm>
          <a:off x="0" y="1455314"/>
          <a:ext cx="12192000" cy="5151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47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OPERATIONS E-F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1" y="1751528"/>
            <a:ext cx="10544627" cy="449687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sz="2800" dirty="0" smtClean="0"/>
              <a:t>Réorganisation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>
                <a:solidFill>
                  <a:srgbClr val="FFFF00"/>
                </a:solidFill>
              </a:rPr>
              <a:t>إعادة </a:t>
            </a:r>
            <a:r>
              <a:rPr lang="ar-DZ" sz="2800" b="1" dirty="0" smtClean="0">
                <a:solidFill>
                  <a:srgbClr val="FFFF00"/>
                </a:solidFill>
              </a:rPr>
              <a:t>تنظيم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d'un </a:t>
            </a:r>
            <a:r>
              <a:rPr lang="fr-FR" sz="2800" dirty="0" smtClean="0"/>
              <a:t>groupe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مجمع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>
                <a:solidFill>
                  <a:srgbClr val="FFFF00"/>
                </a:solidFill>
              </a:rPr>
              <a:t>:</a:t>
            </a:r>
            <a:endParaRPr lang="fr-FR" sz="2800" dirty="0">
              <a:solidFill>
                <a:srgbClr val="FFFF0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2800" dirty="0"/>
              <a:t>• industrielle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صناعي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(créations </a:t>
            </a:r>
            <a:r>
              <a:rPr lang="fr-FR" sz="2800" dirty="0"/>
              <a:t>de </a:t>
            </a:r>
            <a:r>
              <a:rPr lang="fr-FR" sz="2800" dirty="0" smtClean="0"/>
              <a:t>pôles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قطب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d'activités, </a:t>
            </a:r>
            <a:r>
              <a:rPr lang="fr-FR" sz="2800" dirty="0" smtClean="0"/>
              <a:t>recentrage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>
                <a:solidFill>
                  <a:srgbClr val="FFFF00"/>
                </a:solidFill>
              </a:rPr>
              <a:t>إعادة </a:t>
            </a:r>
            <a:r>
              <a:rPr lang="ar-DZ" sz="2800" b="1" dirty="0" smtClean="0">
                <a:solidFill>
                  <a:srgbClr val="FFFF00"/>
                </a:solidFill>
              </a:rPr>
              <a:t>تمركز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 </a:t>
            </a:r>
            <a:r>
              <a:rPr lang="fr-FR" sz="2800" dirty="0"/>
              <a:t>sur métier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مهنة</a:t>
            </a:r>
            <a:r>
              <a:rPr lang="fr-FR" sz="2800" b="1" dirty="0" smtClean="0">
                <a:solidFill>
                  <a:srgbClr val="FFFF00"/>
                </a:solidFill>
              </a:rPr>
              <a:t>) </a:t>
            </a:r>
            <a:r>
              <a:rPr lang="fr-FR" sz="2800" dirty="0" smtClean="0"/>
              <a:t>de </a:t>
            </a:r>
            <a:r>
              <a:rPr lang="fr-FR" sz="2800" dirty="0"/>
              <a:t>base, etc...)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2800" dirty="0"/>
              <a:t>• </a:t>
            </a:r>
            <a:r>
              <a:rPr lang="fr-FR" sz="2800" dirty="0" smtClean="0"/>
              <a:t>juridique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قانوني</a:t>
            </a:r>
            <a:r>
              <a:rPr lang="fr-FR" sz="2800" b="1" dirty="0" smtClean="0">
                <a:solidFill>
                  <a:srgbClr val="FFFF00"/>
                </a:solidFill>
              </a:rPr>
              <a:t>) </a:t>
            </a:r>
            <a:r>
              <a:rPr lang="fr-FR" sz="2800" dirty="0"/>
              <a:t>(créations de </a:t>
            </a:r>
            <a:r>
              <a:rPr lang="fr-FR" sz="2800" dirty="0" smtClean="0"/>
              <a:t>holdings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شركات القابضة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, </a:t>
            </a:r>
            <a:r>
              <a:rPr lang="fr-FR" sz="2800" dirty="0"/>
              <a:t>de sous-holdings, etc...)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19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OPERATIONS E-F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1" y="1853248"/>
            <a:ext cx="10544627" cy="459990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 smtClean="0"/>
              <a:t>introduction </a:t>
            </a:r>
            <a:r>
              <a:rPr lang="fr-FR" sz="2800" dirty="0"/>
              <a:t>en bourse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الاكتتاب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 </a:t>
            </a:r>
            <a:r>
              <a:rPr lang="fr-FR" sz="2800" dirty="0" smtClean="0"/>
              <a:t>avec </a:t>
            </a:r>
            <a:r>
              <a:rPr lang="fr-FR" sz="2800" dirty="0"/>
              <a:t>ou sans augmentation de </a:t>
            </a:r>
            <a:r>
              <a:rPr lang="fr-FR" sz="2800" dirty="0" smtClean="0"/>
              <a:t>capital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>
                <a:solidFill>
                  <a:srgbClr val="FFFF00"/>
                </a:solidFill>
              </a:rPr>
              <a:t>مع أو بدون زيادة رأس </a:t>
            </a:r>
            <a:r>
              <a:rPr lang="ar-DZ" sz="2800" b="1" dirty="0" smtClean="0">
                <a:solidFill>
                  <a:srgbClr val="FFFF00"/>
                </a:solidFill>
              </a:rPr>
              <a:t>المال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 </a:t>
            </a:r>
            <a:r>
              <a:rPr lang="fr-FR" sz="2800" dirty="0" smtClean="0"/>
              <a:t>;</a:t>
            </a:r>
            <a:endParaRPr lang="fr-FR" sz="2800" dirty="0"/>
          </a:p>
          <a:p>
            <a:pPr algn="just">
              <a:lnSpc>
                <a:spcPct val="150000"/>
              </a:lnSpc>
            </a:pPr>
            <a:r>
              <a:rPr lang="fr-FR" sz="2800" dirty="0"/>
              <a:t>opérations financières sur actions cotées : augmentation de capital, </a:t>
            </a:r>
            <a:r>
              <a:rPr lang="fr-FR" sz="2800" dirty="0" smtClean="0"/>
              <a:t>OP (Offre publique), </a:t>
            </a:r>
            <a:r>
              <a:rPr lang="fr-FR" sz="2800" dirty="0"/>
              <a:t>etc</a:t>
            </a:r>
            <a:r>
              <a:rPr lang="fr-FR" sz="2800" dirty="0" smtClean="0"/>
              <a:t>... ;</a:t>
            </a:r>
            <a:endParaRPr lang="fr-FR" sz="2800" dirty="0"/>
          </a:p>
          <a:p>
            <a:pPr algn="just">
              <a:lnSpc>
                <a:spcPct val="150000"/>
              </a:lnSpc>
            </a:pPr>
            <a:r>
              <a:rPr lang="fr-FR" sz="2800" dirty="0" smtClean="0"/>
              <a:t>Privatisations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err="1" smtClean="0">
                <a:solidFill>
                  <a:srgbClr val="FFFF00"/>
                </a:solidFill>
              </a:rPr>
              <a:t>الخوصصة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.</a:t>
            </a:r>
            <a:endParaRPr lang="fr-FR" sz="2800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3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AINSI L'INGENIERIE </a:t>
            </a:r>
            <a:r>
              <a:rPr lang="fr-FR" dirty="0" smtClean="0"/>
              <a:t>FINANCIERE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1" y="2052918"/>
            <a:ext cx="10544627" cy="4195481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fr-FR" sz="2800" dirty="0" smtClean="0"/>
              <a:t>CONCERNE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تتعلق</a:t>
            </a:r>
            <a:r>
              <a:rPr lang="fr-FR" sz="2800" b="1" dirty="0" smtClean="0">
                <a:solidFill>
                  <a:srgbClr val="FFFF00"/>
                </a:solidFill>
              </a:rPr>
              <a:t>) </a:t>
            </a:r>
            <a:r>
              <a:rPr lang="fr-FR" sz="2800" dirty="0"/>
              <a:t>TOUTES LES OPERATIONS PORTANT SUR LE </a:t>
            </a:r>
            <a:r>
              <a:rPr lang="fr-FR" sz="2800" dirty="0" smtClean="0"/>
              <a:t>CAPITAL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>
                <a:solidFill>
                  <a:srgbClr val="FFFF00"/>
                </a:solidFill>
              </a:rPr>
              <a:t>رأس </a:t>
            </a:r>
            <a:r>
              <a:rPr lang="ar-DZ" sz="2800" b="1" dirty="0" smtClean="0">
                <a:solidFill>
                  <a:srgbClr val="FFFF00"/>
                </a:solidFill>
              </a:rPr>
              <a:t>المال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ET PLUS LARGEMENT SUR LES FONDS </a:t>
            </a:r>
            <a:r>
              <a:rPr lang="fr-FR" sz="2800" dirty="0" smtClean="0"/>
              <a:t>PROPRES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الأموال الخاصة</a:t>
            </a:r>
            <a:r>
              <a:rPr lang="fr-FR" sz="2800" b="1" dirty="0" smtClean="0">
                <a:solidFill>
                  <a:srgbClr val="FFFF00"/>
                </a:solidFill>
              </a:rPr>
              <a:t>) </a:t>
            </a:r>
            <a:r>
              <a:rPr lang="fr-FR" sz="2800" dirty="0"/>
              <a:t>ET EN FONT CLAIREMENT UNE TECHNIQUE DE </a:t>
            </a:r>
            <a:r>
              <a:rPr lang="fr-FR" sz="2800" dirty="0" smtClean="0">
                <a:solidFill>
                  <a:srgbClr val="FF0000"/>
                </a:solidFill>
              </a:rPr>
              <a:t>«HAUT </a:t>
            </a:r>
            <a:r>
              <a:rPr lang="fr-FR" sz="2800" dirty="0">
                <a:solidFill>
                  <a:srgbClr val="FF0000"/>
                </a:solidFill>
              </a:rPr>
              <a:t>DE </a:t>
            </a:r>
            <a:r>
              <a:rPr lang="fr-FR" sz="2800" dirty="0" smtClean="0">
                <a:solidFill>
                  <a:srgbClr val="FF0000"/>
                </a:solidFill>
              </a:rPr>
              <a:t>BILAN»</a:t>
            </a:r>
            <a:r>
              <a:rPr lang="fr-FR" sz="2800" dirty="0" smtClean="0"/>
              <a:t>,</a:t>
            </a: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9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1" y="953037"/>
            <a:ext cx="10544627" cy="5295363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fr-FR" sz="2800" dirty="0"/>
              <a:t>VA AINSI </a:t>
            </a:r>
            <a:r>
              <a:rPr lang="fr-FR" sz="2800" dirty="0" smtClean="0"/>
              <a:t>CONTRIBUER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تساهم</a:t>
            </a:r>
            <a:r>
              <a:rPr lang="fr-FR" sz="2800" b="1" dirty="0" smtClean="0">
                <a:solidFill>
                  <a:srgbClr val="FFFF00"/>
                </a:solidFill>
              </a:rPr>
              <a:t>) </a:t>
            </a:r>
            <a:r>
              <a:rPr lang="fr-FR" sz="2800" dirty="0"/>
              <a:t>A FACILITER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تسهيل</a:t>
            </a:r>
            <a:r>
              <a:rPr lang="fr-FR" sz="2800" b="1" dirty="0" smtClean="0">
                <a:solidFill>
                  <a:srgbClr val="FFFF00"/>
                </a:solidFill>
              </a:rPr>
              <a:t>) </a:t>
            </a:r>
            <a:r>
              <a:rPr lang="fr-FR" sz="2800" dirty="0" smtClean="0"/>
              <a:t>TOUTES </a:t>
            </a:r>
            <a:r>
              <a:rPr lang="fr-FR" sz="2800" dirty="0"/>
              <a:t>LES OPERATIONS QUI </a:t>
            </a:r>
            <a:r>
              <a:rPr lang="fr-FR" sz="2800" dirty="0" smtClean="0"/>
              <a:t>TOUCHENT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تمس</a:t>
            </a:r>
            <a:r>
              <a:rPr lang="fr-FR" sz="2800" b="1" dirty="0" smtClean="0">
                <a:solidFill>
                  <a:srgbClr val="FFFF00"/>
                </a:solidFill>
              </a:rPr>
              <a:t>) </a:t>
            </a:r>
            <a:r>
              <a:rPr lang="fr-FR" sz="2800" dirty="0"/>
              <a:t>DE PRES OU DE LOIN AU CAPITAL : SA </a:t>
            </a:r>
            <a:r>
              <a:rPr lang="fr-FR" sz="2800" dirty="0" smtClean="0"/>
              <a:t>DETENTION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المفهوم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/>
              <a:t>,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SON </a:t>
            </a:r>
            <a:r>
              <a:rPr lang="fr-FR" sz="2800" dirty="0" smtClean="0"/>
              <a:t>ORGANISATION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التنظيم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/>
              <a:t>,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SA </a:t>
            </a:r>
            <a:r>
              <a:rPr lang="fr-FR" sz="2800" dirty="0" smtClean="0"/>
              <a:t>STRUCTURE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هيكلة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/>
              <a:t>,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SA </a:t>
            </a:r>
            <a:r>
              <a:rPr lang="fr-FR" sz="2800" dirty="0" smtClean="0"/>
              <a:t>TRANSMISSION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u="sng" dirty="0" smtClean="0">
                <a:solidFill>
                  <a:srgbClr val="FFFF00"/>
                </a:solidFill>
              </a:rPr>
              <a:t>تحويل الملكية</a:t>
            </a:r>
            <a:r>
              <a:rPr lang="fr-FR" sz="2800" b="1" u="sng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/>
              <a:t>,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VOIRE SA </a:t>
            </a:r>
            <a:r>
              <a:rPr lang="fr-FR" sz="2800" dirty="0" smtClean="0"/>
              <a:t>CREATION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انشاء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/>
              <a:t>.</a:t>
            </a:r>
            <a:endParaRPr lang="fr-FR" sz="28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49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1" y="2052918"/>
            <a:ext cx="10544627" cy="4195481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fr-FR" sz="2800" dirty="0"/>
              <a:t>COMPORTERA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تحتوى</a:t>
            </a:r>
            <a:r>
              <a:rPr lang="fr-FR" sz="2800" b="1" dirty="0" smtClean="0">
                <a:solidFill>
                  <a:srgbClr val="FFFF00"/>
                </a:solidFill>
              </a:rPr>
              <a:t>) </a:t>
            </a:r>
            <a:r>
              <a:rPr lang="fr-FR" sz="2800" dirty="0" smtClean="0"/>
              <a:t>LE </a:t>
            </a:r>
            <a:r>
              <a:rPr lang="fr-FR" sz="2800" dirty="0"/>
              <a:t>PLUS </a:t>
            </a:r>
            <a:r>
              <a:rPr lang="fr-FR" sz="2800" dirty="0" smtClean="0"/>
              <a:t>SOUVENT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>
                <a:solidFill>
                  <a:srgbClr val="FFFF00"/>
                </a:solidFill>
              </a:rPr>
              <a:t>في معظم </a:t>
            </a:r>
            <a:r>
              <a:rPr lang="ar-DZ" sz="2800" b="1" dirty="0" smtClean="0">
                <a:solidFill>
                  <a:srgbClr val="FFFF00"/>
                </a:solidFill>
              </a:rPr>
              <a:t>الأحيان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, </a:t>
            </a:r>
            <a:r>
              <a:rPr lang="fr-FR" sz="2800" dirty="0"/>
              <a:t>S’AGISSANT D’ACTIFS, UNE PHASE </a:t>
            </a:r>
            <a:r>
              <a:rPr lang="fr-FR" sz="2800" dirty="0" smtClean="0"/>
              <a:t>D'EVALUATION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مرحلة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ar-DZ" sz="2800" b="1" dirty="0" smtClean="0">
                <a:solidFill>
                  <a:srgbClr val="FFFF00"/>
                </a:solidFill>
              </a:rPr>
              <a:t>التقييم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0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1" y="1371600"/>
            <a:ext cx="10544627" cy="487679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fr-FR" sz="2800" dirty="0" smtClean="0"/>
              <a:t>      L'INGENIERIE </a:t>
            </a:r>
            <a:r>
              <a:rPr lang="fr-FR" sz="2800" dirty="0"/>
              <a:t>FINANCIERE EST DONC UN ENSEMBLE DE METHODES ET TECHNIQUES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>
                <a:solidFill>
                  <a:srgbClr val="FFFF00"/>
                </a:solidFill>
              </a:rPr>
              <a:t>أساليب </a:t>
            </a:r>
            <a:r>
              <a:rPr lang="ar-DZ" sz="2800" b="1" dirty="0" smtClean="0">
                <a:solidFill>
                  <a:srgbClr val="FFFF00"/>
                </a:solidFill>
              </a:rPr>
              <a:t>وتقنيات</a:t>
            </a:r>
            <a:r>
              <a:rPr lang="fr-FR" sz="2800" b="1" dirty="0" smtClean="0">
                <a:solidFill>
                  <a:srgbClr val="FFFF00"/>
                </a:solidFill>
              </a:rPr>
              <a:t>) </a:t>
            </a:r>
            <a:r>
              <a:rPr lang="fr-FR" sz="2800" dirty="0" smtClean="0"/>
              <a:t>MISES </a:t>
            </a:r>
            <a:r>
              <a:rPr lang="fr-FR" sz="2800" dirty="0"/>
              <a:t>EN OEUVRE POUR VIABILISER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قابلة للإنشاء</a:t>
            </a:r>
            <a:r>
              <a:rPr lang="fr-FR" sz="2800" b="1" dirty="0" smtClean="0">
                <a:solidFill>
                  <a:srgbClr val="FFFF00"/>
                </a:solidFill>
              </a:rPr>
              <a:t>) </a:t>
            </a:r>
            <a:r>
              <a:rPr lang="fr-FR" sz="2800" dirty="0" smtClean="0"/>
              <a:t>FINANCIEREMENT </a:t>
            </a:r>
            <a:r>
              <a:rPr lang="fr-FR" sz="2800" dirty="0"/>
              <a:t>L'ENTREPRISE AU DELA DE SES </a:t>
            </a:r>
            <a:r>
              <a:rPr lang="fr-FR" sz="2800" dirty="0" smtClean="0"/>
              <a:t>MUTATIONS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تحولات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  <a:r>
              <a:rPr lang="fr-FR" sz="2800" dirty="0"/>
              <a:t>EN </a:t>
            </a:r>
            <a:r>
              <a:rPr lang="fr-FR" sz="2800" dirty="0" smtClean="0"/>
              <a:t>PRESERVANT </a:t>
            </a:r>
            <a:r>
              <a:rPr lang="fr-FR" sz="2800" b="1" dirty="0" smtClean="0">
                <a:solidFill>
                  <a:srgbClr val="FFFF00"/>
                </a:solidFill>
              </a:rPr>
              <a:t>(</a:t>
            </a:r>
            <a:r>
              <a:rPr lang="ar-DZ" sz="2800" b="1" dirty="0" smtClean="0">
                <a:solidFill>
                  <a:srgbClr val="FFFF00"/>
                </a:solidFill>
              </a:rPr>
              <a:t>الحفاظ</a:t>
            </a:r>
            <a:r>
              <a:rPr lang="fr-FR" sz="2800" b="1" dirty="0" smtClean="0">
                <a:solidFill>
                  <a:srgbClr val="FFFF00"/>
                </a:solidFill>
              </a:rPr>
              <a:t>)</a:t>
            </a:r>
            <a:r>
              <a:rPr lang="fr-FR" sz="2800" dirty="0" smtClean="0"/>
              <a:t>: </a:t>
            </a: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30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73390"/>
              </p:ext>
            </p:extLst>
          </p:nvPr>
        </p:nvGraphicFramePr>
        <p:xfrm>
          <a:off x="646111" y="669702"/>
          <a:ext cx="10919117" cy="5872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99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441</TotalTime>
  <Words>755</Words>
  <Application>Microsoft Office PowerPoint</Application>
  <PresentationFormat>Grand écran</PresentationFormat>
  <Paragraphs>80</Paragraphs>
  <Slides>23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Century Gothic</vt:lpstr>
      <vt:lpstr>Times New Roman</vt:lpstr>
      <vt:lpstr>Wingdings 3</vt:lpstr>
      <vt:lpstr>Ion</vt:lpstr>
      <vt:lpstr>الهندسة المالية</vt:lpstr>
      <vt:lpstr>OPERATIONS (عمليات)E-F :</vt:lpstr>
      <vt:lpstr>OPERATIONS E-F :</vt:lpstr>
      <vt:lpstr>OPERATIONS E-F :</vt:lpstr>
      <vt:lpstr>AINSI L'INGENIERIE FINANCIERE :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DIFFERENTES ETAPES (مراحل) DE L'INGENIERIE FINANCIERE :</vt:lpstr>
      <vt:lpstr>LES DIFFERENTES ETAPES DE L'INGENIERIE FINANCIERE:</vt:lpstr>
      <vt:lpstr>LES DIFFERENTES ETAPES DE L'INGENIERIE FINANCIERE:</vt:lpstr>
      <vt:lpstr>LES DIFFERENTES ETAPES DE L'INGENIERIE FINANCIERE:</vt:lpstr>
      <vt:lpstr>LES DIFFERENTES ETAPES DE L'INGENIERIE FINANCIERE: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الهندسة المالية</dc:title>
  <dc:creator>Mohamed Mouloud BELAID</dc:creator>
  <cp:lastModifiedBy>Mohamed Mouloud BELAID</cp:lastModifiedBy>
  <cp:revision>85</cp:revision>
  <dcterms:created xsi:type="dcterms:W3CDTF">2017-02-14T19:49:45Z</dcterms:created>
  <dcterms:modified xsi:type="dcterms:W3CDTF">2017-02-27T21:17:01Z</dcterms:modified>
</cp:coreProperties>
</file>