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50"/>
  </p:notesMasterIdLst>
  <p:sldIdLst>
    <p:sldId id="256" r:id="rId2"/>
    <p:sldId id="336" r:id="rId3"/>
    <p:sldId id="335" r:id="rId4"/>
    <p:sldId id="281" r:id="rId5"/>
    <p:sldId id="284" r:id="rId6"/>
    <p:sldId id="310" r:id="rId7"/>
    <p:sldId id="282" r:id="rId8"/>
    <p:sldId id="311" r:id="rId9"/>
    <p:sldId id="283" r:id="rId10"/>
    <p:sldId id="285" r:id="rId11"/>
    <p:sldId id="286" r:id="rId12"/>
    <p:sldId id="287" r:id="rId13"/>
    <p:sldId id="288" r:id="rId14"/>
    <p:sldId id="289" r:id="rId15"/>
    <p:sldId id="291" r:id="rId16"/>
    <p:sldId id="292" r:id="rId17"/>
    <p:sldId id="293" r:id="rId18"/>
    <p:sldId id="294" r:id="rId19"/>
    <p:sldId id="312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37" r:id="rId28"/>
    <p:sldId id="338" r:id="rId29"/>
    <p:sldId id="339" r:id="rId30"/>
    <p:sldId id="340" r:id="rId31"/>
    <p:sldId id="341" r:id="rId32"/>
    <p:sldId id="343" r:id="rId33"/>
    <p:sldId id="344" r:id="rId34"/>
    <p:sldId id="345" r:id="rId35"/>
    <p:sldId id="346" r:id="rId36"/>
    <p:sldId id="348" r:id="rId37"/>
    <p:sldId id="349" r:id="rId38"/>
    <p:sldId id="350" r:id="rId39"/>
    <p:sldId id="352" r:id="rId40"/>
    <p:sldId id="353" r:id="rId41"/>
    <p:sldId id="354" r:id="rId42"/>
    <p:sldId id="355" r:id="rId43"/>
    <p:sldId id="356" r:id="rId44"/>
    <p:sldId id="358" r:id="rId45"/>
    <p:sldId id="359" r:id="rId46"/>
    <p:sldId id="360" r:id="rId47"/>
    <p:sldId id="361" r:id="rId48"/>
    <p:sldId id="362" r:id="rId4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3AF83-12CB-4C37-9DEF-4A1BE7A680A4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0C98F-1ECB-4D54-AD70-04F66E7E29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969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CD4F-8E77-4586-BD5A-933C16CEC7C2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80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1AAD-AF31-4691-BFB7-35839BE6AF13}" type="datetime7">
              <a:rPr lang="fr-FR" smtClean="0"/>
              <a:t>févr.-19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72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633AF-F142-49E0-B742-CECF30DB8334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183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5625-EB93-4D44-BC48-9FFACD68AFC6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440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C4DA-F32D-4799-A5AF-EF06BA635DD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870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B6C4-137B-4B01-B826-4E2A4DF34F2B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361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38C-31CA-459C-9451-9DEBC4ED722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602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9975-DC8D-4393-804C-D1F401D1F6C3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596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F407-96BA-4998-9F6B-2E79A58C2BD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53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76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A16A-9490-4DAD-B26F-3DF2851C8B60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62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9F04-7BAB-4681-96AD-BFACA7832999}" type="datetime7">
              <a:rPr lang="fr-FR" smtClean="0"/>
              <a:t>févr.-19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89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B11B-FEF0-42AE-AF82-58B28312D9B0}" type="datetime7">
              <a:rPr lang="fr-FR" smtClean="0"/>
              <a:t>févr.-19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55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4E7E7-26C5-412B-A794-50EEF7C59656}" type="datetime7">
              <a:rPr lang="fr-FR" smtClean="0"/>
              <a:t>févr.-19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83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8819-03BA-44B1-A937-FF329BAB0861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32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69E9-9ABB-45D0-B4B2-63EEB2A74EE6}" type="datetime7">
              <a:rPr lang="fr-FR" smtClean="0"/>
              <a:t>févr.-19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34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86E0-1FCB-4D0B-9B4B-72FAE7FA5FE1}" type="datetime7">
              <a:rPr lang="fr-FR" smtClean="0"/>
              <a:t>févr.-19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42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A7F451-C2C9-4315-8A20-17271DEFE047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95A79B-B682-45F6-A3CA-354A61EA7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89396" y="1829909"/>
            <a:ext cx="11487955" cy="3703320"/>
          </a:xfrm>
        </p:spPr>
        <p:txBody>
          <a:bodyPr>
            <a:normAutofit/>
          </a:bodyPr>
          <a:lstStyle/>
          <a:p>
            <a:pPr algn="ctr" rtl="1"/>
            <a:r>
              <a:rPr lang="fr-FR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Ingénierie financière </a:t>
            </a:r>
            <a:r>
              <a:rPr lang="en-US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الهندسة المالية</a:t>
            </a:r>
            <a:br>
              <a:rPr lang="ar-DZ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en-US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Dr. BELAID Med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0D2C-DD78-4BD2-8EC9-D3FE0CC75DA8}" type="datetime7">
              <a:rPr lang="fr-FR" smtClean="0"/>
              <a:t>févr.-19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84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05089" y="147918"/>
            <a:ext cx="10018713" cy="1371790"/>
          </a:xfrm>
        </p:spPr>
        <p:txBody>
          <a:bodyPr>
            <a:normAutofit/>
          </a:bodyPr>
          <a:lstStyle/>
          <a:p>
            <a:r>
              <a:rPr lang="ar-DZ" sz="4800" dirty="0">
                <a:latin typeface="Times New Roman" pitchFamily="18" charset="0"/>
                <a:cs typeface="Times New Roman" pitchFamily="18" charset="0"/>
              </a:rPr>
              <a:t>تطور استراتيجية الاندماج والاقتناء</a:t>
            </a:r>
            <a:endParaRPr lang="fr-FR" sz="48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614730" y="2375729"/>
            <a:ext cx="3999433" cy="1119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Times New Roman"/>
                <a:ea typeface="Calibri"/>
              </a:rPr>
              <a:t>La stratégie de F&amp;A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avec flèche 4"/>
          <p:cNvCxnSpPr>
            <a:stCxn id="3" idx="2"/>
          </p:cNvCxnSpPr>
          <p:nvPr/>
        </p:nvCxnSpPr>
        <p:spPr>
          <a:xfrm flipH="1">
            <a:off x="3922520" y="3495228"/>
            <a:ext cx="2691927" cy="11365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>
            <a:stCxn id="3" idx="2"/>
          </p:cNvCxnSpPr>
          <p:nvPr/>
        </p:nvCxnSpPr>
        <p:spPr>
          <a:xfrm>
            <a:off x="6614447" y="3495228"/>
            <a:ext cx="0" cy="13160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>
            <a:stCxn id="3" idx="2"/>
          </p:cNvCxnSpPr>
          <p:nvPr/>
        </p:nvCxnSpPr>
        <p:spPr>
          <a:xfrm>
            <a:off x="6614447" y="3495228"/>
            <a:ext cx="2726106" cy="11365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à coins arrondis 7"/>
          <p:cNvSpPr/>
          <p:nvPr/>
        </p:nvSpPr>
        <p:spPr>
          <a:xfrm>
            <a:off x="2184401" y="4811282"/>
            <a:ext cx="2430330" cy="11878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Times New Roman"/>
                <a:ea typeface="Calibri"/>
              </a:rPr>
              <a:t>les objectifs financiers</a:t>
            </a:r>
            <a:endParaRPr lang="fr-FR" sz="32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5268483" y="4811282"/>
            <a:ext cx="2709017" cy="11878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latin typeface="Times New Roman"/>
                <a:ea typeface="Calibri"/>
              </a:rPr>
              <a:t>les critères d'acquisition</a:t>
            </a:r>
            <a:endParaRPr lang="fr-FR" sz="36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8614163" y="4811282"/>
            <a:ext cx="2485637" cy="11878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Times New Roman"/>
                <a:ea typeface="Calibri"/>
              </a:rPr>
              <a:t>le budget d'acquisition</a:t>
            </a:r>
            <a:endParaRPr lang="fr-FR" sz="3200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8222-2317-4E3C-B898-207ACC5C5A16}" type="datetime7">
              <a:rPr lang="fr-FR" smtClean="0"/>
              <a:t>févr.-19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76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05089" y="147917"/>
            <a:ext cx="10018713" cy="1752599"/>
          </a:xfrm>
        </p:spPr>
        <p:txBody>
          <a:bodyPr>
            <a:normAutofit/>
          </a:bodyPr>
          <a:lstStyle/>
          <a:p>
            <a:r>
              <a:rPr lang="ar-DZ" sz="4800" dirty="0">
                <a:latin typeface="Times New Roman" pitchFamily="18" charset="0"/>
                <a:cs typeface="Times New Roman" pitchFamily="18" charset="0"/>
              </a:rPr>
              <a:t>تطور استراتيجية الاندماج والاقتناء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1337733" y="2035844"/>
            <a:ext cx="1061719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Les objectifs financiers 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fr-FR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fr-FR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prix </a:t>
            </a:r>
            <a:r>
              <a:rPr lang="fr-FR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d'achat</a:t>
            </a:r>
            <a:r>
              <a:rPr lang="fr-FR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D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سعر الشراء</a:t>
            </a:r>
            <a:r>
              <a:rPr lang="fr-FR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FR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ADCB-FB80-4ED2-87FC-EC3C0D055B8F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06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81825" y="2473816"/>
            <a:ext cx="10421198" cy="312420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    Les </a:t>
            </a:r>
            <a:r>
              <a:rPr lang="fr-FR" sz="4400" u="sng" dirty="0">
                <a:latin typeface="Times New Roman" pitchFamily="18" charset="0"/>
                <a:cs typeface="Times New Roman" pitchFamily="18" charset="0"/>
              </a:rPr>
              <a:t>critères</a:t>
            </a: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المعايير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d'acquisitions </a:t>
            </a:r>
            <a:r>
              <a:rPr lang="fr-FR" sz="4400" u="sng" dirty="0" smtClean="0">
                <a:latin typeface="Times New Roman" pitchFamily="18" charset="0"/>
                <a:cs typeface="Times New Roman" pitchFamily="18" charset="0"/>
              </a:rPr>
              <a:t>devraient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ينبغي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400" u="sng" dirty="0" smtClean="0">
                <a:latin typeface="Times New Roman" pitchFamily="18" charset="0"/>
                <a:cs typeface="Times New Roman" pitchFamily="18" charset="0"/>
              </a:rPr>
              <a:t>spécifier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تحديد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les objectifs de l'acquisition qui 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sont :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05089" y="147917"/>
            <a:ext cx="10018713" cy="1752599"/>
          </a:xfrm>
        </p:spPr>
        <p:txBody>
          <a:bodyPr>
            <a:normAutofit/>
          </a:bodyPr>
          <a:lstStyle/>
          <a:p>
            <a:r>
              <a:rPr lang="fr-FR" sz="4800" dirty="0">
                <a:latin typeface="Times New Roman" pitchFamily="18" charset="0"/>
                <a:cs typeface="Times New Roman" pitchFamily="18" charset="0"/>
              </a:rPr>
              <a:t>Les critères </a:t>
            </a:r>
            <a:r>
              <a:rPr lang="fr-FR" sz="4800" dirty="0" smtClean="0">
                <a:latin typeface="Times New Roman" pitchFamily="18" charset="0"/>
                <a:cs typeface="Times New Roman" pitchFamily="18" charset="0"/>
              </a:rPr>
              <a:t>d'acquisitions </a:t>
            </a:r>
            <a:endParaRPr lang="fr-FR" sz="4800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C7D6-DA38-4099-A72C-CCC2945BC3F8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51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45136" y="2068082"/>
            <a:ext cx="10733518" cy="46318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4100" dirty="0" smtClean="0">
                <a:latin typeface="Times New Roman" pitchFamily="18" charset="0"/>
                <a:cs typeface="Times New Roman" pitchFamily="18" charset="0"/>
              </a:rPr>
              <a:t>La diversification </a:t>
            </a:r>
            <a:r>
              <a:rPr lang="fr-FR" sz="4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تنويع</a:t>
            </a:r>
            <a:r>
              <a:rPr lang="fr-FR" sz="4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des produits, des services et du risque relatif aux affaires.</a:t>
            </a:r>
          </a:p>
          <a:p>
            <a:pPr algn="just">
              <a:lnSpc>
                <a:spcPct val="150000"/>
              </a:lnSpc>
            </a:pPr>
            <a:r>
              <a:rPr lang="fr-FR" sz="4100" dirty="0" smtClean="0">
                <a:latin typeface="Times New Roman" pitchFamily="18" charset="0"/>
                <a:cs typeface="Times New Roman" pitchFamily="18" charset="0"/>
              </a:rPr>
              <a:t>L'expansion </a:t>
            </a:r>
            <a:r>
              <a:rPr lang="fr-FR" sz="4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توسع</a:t>
            </a:r>
            <a:r>
              <a:rPr lang="fr-FR" sz="4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de la </a:t>
            </a:r>
            <a:r>
              <a:rPr lang="fr-FR" sz="4100" dirty="0" smtClean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fr-FR" sz="4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حصة</a:t>
            </a:r>
            <a:r>
              <a:rPr lang="fr-FR" sz="4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de marché en acquérant les concurrents.</a:t>
            </a:r>
          </a:p>
          <a:p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605089" y="147917"/>
            <a:ext cx="10018713" cy="1752599"/>
          </a:xfrm>
        </p:spPr>
        <p:txBody>
          <a:bodyPr>
            <a:normAutofit/>
          </a:bodyPr>
          <a:lstStyle/>
          <a:p>
            <a:r>
              <a:rPr lang="fr-FR" sz="4800" dirty="0">
                <a:latin typeface="Times New Roman" pitchFamily="18" charset="0"/>
                <a:cs typeface="Times New Roman" pitchFamily="18" charset="0"/>
              </a:rPr>
              <a:t>Les critères d'acquisitions </a:t>
            </a:r>
            <a:endParaRPr lang="fr-FR" sz="4800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CC2B8-F3A0-415E-9BDA-DEE66524DC9B}" type="datetime7">
              <a:rPr lang="fr-FR" smtClean="0"/>
              <a:t>févr.-19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92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6950" y="2102265"/>
            <a:ext cx="10964254" cy="4755735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Clr>
                <a:srgbClr val="30ACEC">
                  <a:lumMod val="75000"/>
                </a:srgbClr>
              </a:buClr>
            </a:pPr>
            <a:r>
              <a:rPr lang="fr-FR" sz="40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L'intégration</a:t>
            </a:r>
            <a:r>
              <a:rPr lang="fr-F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التكامل</a:t>
            </a: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verticale en acquérant les fournisseurs et les </a:t>
            </a:r>
            <a:r>
              <a:rPr lang="fr-FR" sz="40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distributeurs</a:t>
            </a:r>
            <a:r>
              <a:rPr lang="fr-FR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الموزعين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Clr>
                <a:srgbClr val="30ACEC">
                  <a:lumMod val="75000"/>
                </a:srgbClr>
              </a:buClr>
            </a:pPr>
            <a:r>
              <a:rPr lang="fr-F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40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fr-FR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ميزانية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d'acquisition doit spécifier les </a:t>
            </a:r>
            <a:r>
              <a:rPr lang="fr-FR" sz="40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qualifications</a:t>
            </a:r>
            <a:r>
              <a:rPr lang="fr-FR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مؤهلات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40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talents</a:t>
            </a:r>
            <a:r>
              <a:rPr lang="fr-FR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المواهب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et le </a:t>
            </a:r>
            <a:r>
              <a:rPr lang="fr-FR" sz="40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r>
              <a:rPr lang="fr-F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خطة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gestions.</a:t>
            </a: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05089" y="147917"/>
            <a:ext cx="10018713" cy="1752599"/>
          </a:xfrm>
        </p:spPr>
        <p:txBody>
          <a:bodyPr>
            <a:normAutofit/>
          </a:bodyPr>
          <a:lstStyle/>
          <a:p>
            <a:r>
              <a:rPr lang="fr-FR" sz="4800" dirty="0">
                <a:latin typeface="Times New Roman" pitchFamily="18" charset="0"/>
                <a:cs typeface="Times New Roman" pitchFamily="18" charset="0"/>
              </a:rPr>
              <a:t>Les critères d'acquisitions </a:t>
            </a:r>
            <a:endParaRPr lang="fr-FR" sz="4800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F6AF6-2EDB-46F5-AEFB-CFFF5DB04237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13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1700011"/>
            <a:ext cx="10240520" cy="456405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   La 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stratégie de F&amp;A devrait également spécifier les types de </a:t>
            </a:r>
            <a:r>
              <a:rPr lang="fr-FR" sz="4000" u="sng" dirty="0" smtClean="0">
                <a:latin typeface="Times New Roman" pitchFamily="18" charset="0"/>
                <a:cs typeface="Times New Roman" pitchFamily="18" charset="0"/>
              </a:rPr>
              <a:t>conseillers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المستشارين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financiers et </a:t>
            </a:r>
            <a:r>
              <a:rPr lang="fr-FR" sz="4000" u="sng" dirty="0" smtClean="0">
                <a:latin typeface="Times New Roman" pitchFamily="18" charset="0"/>
                <a:cs typeface="Times New Roman" pitchFamily="18" charset="0"/>
              </a:rPr>
              <a:t>intermédiaires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الوسيط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u="sng" dirty="0" smtClean="0">
                <a:latin typeface="Times New Roman" pitchFamily="18" charset="0"/>
                <a:cs typeface="Times New Roman" pitchFamily="18" charset="0"/>
              </a:rPr>
              <a:t>requis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مطلوب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pour des </a:t>
            </a:r>
            <a:r>
              <a:rPr lang="fr-FR" sz="4000" u="sng" dirty="0" smtClean="0">
                <a:latin typeface="Times New Roman" pitchFamily="18" charset="0"/>
                <a:cs typeface="Times New Roman" pitchFamily="18" charset="0"/>
              </a:rPr>
              <a:t>consultations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استشارة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de F&amp;A 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05089" y="147917"/>
            <a:ext cx="10018713" cy="1752599"/>
          </a:xfrm>
        </p:spPr>
        <p:txBody>
          <a:bodyPr>
            <a:normAutofit/>
          </a:bodyPr>
          <a:lstStyle/>
          <a:p>
            <a:r>
              <a:rPr lang="ar-DZ" sz="4800" dirty="0">
                <a:latin typeface="Times New Roman" pitchFamily="18" charset="0"/>
                <a:cs typeface="Times New Roman" pitchFamily="18" charset="0"/>
              </a:rPr>
              <a:t>تطور استراتيجية الاندماج والاقتناء</a:t>
            </a:r>
            <a:endParaRPr lang="fr-FR" sz="4800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4BF-59FC-4209-AC6F-0755959333B6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56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1803163"/>
            <a:ext cx="10018713" cy="4751461"/>
          </a:xfrm>
        </p:spPr>
        <p:txBody>
          <a:bodyPr>
            <a:noAutofit/>
          </a:bodyPr>
          <a:lstStyle/>
          <a:p>
            <a:pPr algn="just"/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comptables;</a:t>
            </a:r>
          </a:p>
          <a:p>
            <a:pPr algn="just"/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Les mandataires (</a:t>
            </a:r>
            <a:r>
              <a:rPr lang="ar-DZ" sz="4000" dirty="0" smtClean="0">
                <a:latin typeface="Times New Roman" pitchFamily="18" charset="0"/>
                <a:cs typeface="Times New Roman" pitchFamily="18" charset="0"/>
              </a:rPr>
              <a:t>وكلاء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Les courtiers (</a:t>
            </a:r>
            <a:r>
              <a:rPr lang="ar-DZ" sz="4000" dirty="0" smtClean="0">
                <a:latin typeface="Times New Roman" pitchFamily="18" charset="0"/>
                <a:cs typeface="Times New Roman" pitchFamily="18" charset="0"/>
              </a:rPr>
              <a:t>سمسار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) d'affaires;</a:t>
            </a:r>
          </a:p>
          <a:p>
            <a:pPr algn="just"/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banquiers commerciaux 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consultants 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latin typeface="Times New Roman" pitchFamily="18" charset="0"/>
                <a:cs typeface="Times New Roman" pitchFamily="18" charset="0"/>
              </a:rPr>
              <a:t>المستشير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) spécialisés 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F&amp;A.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05089" y="147917"/>
            <a:ext cx="10018713" cy="1752599"/>
          </a:xfrm>
        </p:spPr>
        <p:txBody>
          <a:bodyPr>
            <a:normAutofit/>
          </a:bodyPr>
          <a:lstStyle/>
          <a:p>
            <a:r>
              <a:rPr lang="ar-DZ" sz="4800" dirty="0">
                <a:latin typeface="Times New Roman" pitchFamily="18" charset="0"/>
                <a:cs typeface="Times New Roman" pitchFamily="18" charset="0"/>
              </a:rPr>
              <a:t>تطور استراتيجية الاندماج والاقتناء</a:t>
            </a:r>
            <a:endParaRPr lang="fr-FR" sz="48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 flipV="1">
            <a:off x="5731099" y="2575775"/>
            <a:ext cx="3657600" cy="328411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445502" y="3232596"/>
            <a:ext cx="40575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Ingénieur </a:t>
            </a:r>
            <a:r>
              <a:rPr lang="fr-FR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financier</a:t>
            </a:r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360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D819-F217-4A9D-8827-5A4123BD28C9}" type="datetime7">
              <a:rPr lang="fr-FR" smtClean="0"/>
              <a:t>févr.-19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7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673" y="1899302"/>
            <a:ext cx="10018713" cy="2994669"/>
          </a:xfrm>
        </p:spPr>
        <p:txBody>
          <a:bodyPr>
            <a:normAutofit/>
          </a:bodyPr>
          <a:lstStyle/>
          <a:p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L'identification </a:t>
            </a:r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تحديد</a:t>
            </a:r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5400" dirty="0">
                <a:latin typeface="Times New Roman" pitchFamily="18" charset="0"/>
                <a:cs typeface="Times New Roman" pitchFamily="18" charset="0"/>
              </a:rPr>
              <a:t>et le 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choix </a:t>
            </a:r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الاختيار</a:t>
            </a:r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5400" dirty="0">
                <a:latin typeface="Times New Roman" pitchFamily="18" charset="0"/>
                <a:cs typeface="Times New Roman" pitchFamily="18" charset="0"/>
              </a:rPr>
              <a:t>des cibles 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potentielles </a:t>
            </a:r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محتمل</a:t>
            </a:r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5400" dirty="0">
                <a:latin typeface="Times New Roman" pitchFamily="18" charset="0"/>
                <a:cs typeface="Times New Roman" pitchFamily="18" charset="0"/>
              </a:rPr>
              <a:t>de F&amp;A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4A5CA-DDF0-4C9A-9B66-296161402DBE}" type="datetime7">
              <a:rPr lang="fr-FR" smtClean="0"/>
              <a:t>févr.-19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2247" y="2563738"/>
            <a:ext cx="3341405" cy="12818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La première étape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229884" y="2751744"/>
            <a:ext cx="3503776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cibles  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819544" y="5439395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contacts personnels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9528561" y="5439394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sources de référence professionnelles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237291" y="5457912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Les intermédiaires</a:t>
            </a:r>
          </a:p>
        </p:txBody>
      </p:sp>
      <p:cxnSp>
        <p:nvCxnSpPr>
          <p:cNvPr id="12" name="Connecteur droit avec flèche 11"/>
          <p:cNvCxnSpPr>
            <a:stCxn id="5" idx="3"/>
            <a:endCxn id="6" idx="1"/>
          </p:cNvCxnSpPr>
          <p:nvPr/>
        </p:nvCxnSpPr>
        <p:spPr>
          <a:xfrm flipV="1">
            <a:off x="4973652" y="3204672"/>
            <a:ext cx="1256232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6" idx="2"/>
          </p:cNvCxnSpPr>
          <p:nvPr/>
        </p:nvCxnSpPr>
        <p:spPr>
          <a:xfrm flipH="1">
            <a:off x="5399519" y="3657599"/>
            <a:ext cx="2582253" cy="18003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6" idx="2"/>
            <a:endCxn id="8" idx="0"/>
          </p:cNvCxnSpPr>
          <p:nvPr/>
        </p:nvCxnSpPr>
        <p:spPr>
          <a:xfrm>
            <a:off x="7981772" y="3657599"/>
            <a:ext cx="0" cy="17817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6" idx="2"/>
            <a:endCxn id="9" idx="0"/>
          </p:cNvCxnSpPr>
          <p:nvPr/>
        </p:nvCxnSpPr>
        <p:spPr>
          <a:xfrm>
            <a:off x="7981772" y="3657599"/>
            <a:ext cx="2709017" cy="17817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CAEE-B54B-4008-B775-7137B561B22E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33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1130" y="1870181"/>
            <a:ext cx="3341405" cy="12818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La première étape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6255521" y="2058187"/>
            <a:ext cx="3503776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choisir l'industrie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845181" y="4898846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les fournisseurs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9475821" y="5159982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les clients potentiels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4346639" y="4445920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les concurrents</a:t>
            </a:r>
          </a:p>
        </p:txBody>
      </p:sp>
      <p:cxnSp>
        <p:nvCxnSpPr>
          <p:cNvPr id="9" name="Connecteur droit avec flèche 8"/>
          <p:cNvCxnSpPr>
            <a:stCxn id="4" idx="3"/>
            <a:endCxn id="5" idx="1"/>
          </p:cNvCxnSpPr>
          <p:nvPr/>
        </p:nvCxnSpPr>
        <p:spPr>
          <a:xfrm flipV="1">
            <a:off x="4842535" y="2511115"/>
            <a:ext cx="141298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stCxn id="5" idx="2"/>
            <a:endCxn id="8" idx="0"/>
          </p:cNvCxnSpPr>
          <p:nvPr/>
        </p:nvCxnSpPr>
        <p:spPr>
          <a:xfrm flipH="1">
            <a:off x="5508867" y="2964042"/>
            <a:ext cx="2498542" cy="148187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2"/>
            <a:endCxn id="6" idx="0"/>
          </p:cNvCxnSpPr>
          <p:nvPr/>
        </p:nvCxnSpPr>
        <p:spPr>
          <a:xfrm>
            <a:off x="8007409" y="2964042"/>
            <a:ext cx="0" cy="19348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5" idx="2"/>
            <a:endCxn id="7" idx="0"/>
          </p:cNvCxnSpPr>
          <p:nvPr/>
        </p:nvCxnSpPr>
        <p:spPr>
          <a:xfrm>
            <a:off x="8007409" y="2964042"/>
            <a:ext cx="2630640" cy="21959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E7E9-8407-4FB2-A30D-9493A0BB5A6C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86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75575"/>
          </a:xfrm>
        </p:spPr>
        <p:txBody>
          <a:bodyPr/>
          <a:lstStyle/>
          <a:p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Ingénieur </a:t>
            </a:r>
            <a:r>
              <a:rPr lang="fr-FR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financier</a:t>
            </a:r>
            <a:r>
              <a:rPr lang="fr-FR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ar-D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المهندس المالي</a:t>
            </a:r>
            <a:r>
              <a:rPr lang="fr-FR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fr-F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1" y="1456384"/>
            <a:ext cx="10018713" cy="2664855"/>
          </a:xfrm>
        </p:spPr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Un </a:t>
            </a:r>
            <a:r>
              <a:rPr lang="fr-FR" b="1" u="sng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ingénieur financier</a:t>
            </a:r>
            <a:r>
              <a:rPr lang="fr-FR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un </a:t>
            </a:r>
            <a:r>
              <a:rPr lang="fr-F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spécialiste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ar-D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مختص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finance, et plus particulièrement de la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banque,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finance d'entreprise et de la finance de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marché.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042" y="3463344"/>
            <a:ext cx="6191250" cy="3048000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9CB1-B05C-4ACE-A106-E6227604FAA3}" type="datetime7">
              <a:rPr lang="fr-FR" smtClean="0"/>
              <a:t>févr.-19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1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725824" y="2254665"/>
            <a:ext cx="3503776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autres industries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5315484" y="3774390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L'expérience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379151" y="3774390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caractéristiques particulières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280304" y="3774390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forces</a:t>
            </a:r>
          </a:p>
        </p:txBody>
      </p:sp>
      <p:cxnSp>
        <p:nvCxnSpPr>
          <p:cNvPr id="8" name="Connecteur droit 7"/>
          <p:cNvCxnSpPr>
            <a:stCxn id="4" idx="2"/>
            <a:endCxn id="7" idx="0"/>
          </p:cNvCxnSpPr>
          <p:nvPr/>
        </p:nvCxnSpPr>
        <p:spPr>
          <a:xfrm flipH="1">
            <a:off x="3442532" y="3160520"/>
            <a:ext cx="3035180" cy="6138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stCxn id="4" idx="2"/>
            <a:endCxn id="5" idx="0"/>
          </p:cNvCxnSpPr>
          <p:nvPr/>
        </p:nvCxnSpPr>
        <p:spPr>
          <a:xfrm>
            <a:off x="6477712" y="3160520"/>
            <a:ext cx="0" cy="6138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stCxn id="4" idx="2"/>
            <a:endCxn id="6" idx="0"/>
          </p:cNvCxnSpPr>
          <p:nvPr/>
        </p:nvCxnSpPr>
        <p:spPr>
          <a:xfrm>
            <a:off x="6477712" y="3160520"/>
            <a:ext cx="3063667" cy="6138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9577-86FD-4A02-9655-80F3FB7FC675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52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2247" y="2563738"/>
            <a:ext cx="3341405" cy="12818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La deuxième étape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229884" y="2435551"/>
            <a:ext cx="3503776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Taille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229884" y="3562171"/>
            <a:ext cx="3503776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latin typeface="Times New Roman" pitchFamily="18" charset="0"/>
                <a:cs typeface="Times New Roman" pitchFamily="18" charset="0"/>
              </a:rPr>
              <a:t>Prix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Connecteur droit avec flèche 7"/>
          <p:cNvCxnSpPr>
            <a:stCxn id="5" idx="3"/>
            <a:endCxn id="6" idx="1"/>
          </p:cNvCxnSpPr>
          <p:nvPr/>
        </p:nvCxnSpPr>
        <p:spPr>
          <a:xfrm flipV="1">
            <a:off x="4973652" y="2888479"/>
            <a:ext cx="1256232" cy="3161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5" idx="3"/>
            <a:endCxn id="7" idx="1"/>
          </p:cNvCxnSpPr>
          <p:nvPr/>
        </p:nvCxnSpPr>
        <p:spPr>
          <a:xfrm>
            <a:off x="4973652" y="3204673"/>
            <a:ext cx="1256232" cy="8104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9528561" y="5439394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maximum 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237291" y="5457912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minimum </a:t>
            </a:r>
          </a:p>
        </p:txBody>
      </p:sp>
      <p:cxnSp>
        <p:nvCxnSpPr>
          <p:cNvPr id="13" name="Connecteur droit 12"/>
          <p:cNvCxnSpPr>
            <a:endCxn id="11" idx="0"/>
          </p:cNvCxnSpPr>
          <p:nvPr/>
        </p:nvCxnSpPr>
        <p:spPr>
          <a:xfrm>
            <a:off x="7981772" y="4468026"/>
            <a:ext cx="2709017" cy="9713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5399519" y="4468026"/>
            <a:ext cx="2582253" cy="9898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180A-381F-4335-AA11-980E73FF06DB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32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452501" y="1768979"/>
            <a:ext cx="5828232" cy="139154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Le procédé de </a:t>
            </a: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dépistage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DZ" sz="2800" b="1" dirty="0" smtClean="0">
                <a:latin typeface="Times New Roman" pitchFamily="18" charset="0"/>
                <a:cs typeface="Times New Roman" pitchFamily="18" charset="0"/>
              </a:rPr>
              <a:t>فحص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(critères de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ciblages) 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657743" y="5372453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production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853586" y="5372453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financement 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367327" y="3894031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marketing</a:t>
            </a:r>
          </a:p>
        </p:txBody>
      </p:sp>
      <p:cxnSp>
        <p:nvCxnSpPr>
          <p:cNvPr id="9" name="Connecteur droit 8"/>
          <p:cNvCxnSpPr>
            <a:stCxn id="5" idx="2"/>
            <a:endCxn id="8" idx="0"/>
          </p:cNvCxnSpPr>
          <p:nvPr/>
        </p:nvCxnSpPr>
        <p:spPr>
          <a:xfrm flipH="1">
            <a:off x="2529555" y="3160520"/>
            <a:ext cx="3837062" cy="7335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stCxn id="5" idx="2"/>
            <a:endCxn id="6" idx="0"/>
          </p:cNvCxnSpPr>
          <p:nvPr/>
        </p:nvCxnSpPr>
        <p:spPr>
          <a:xfrm flipH="1">
            <a:off x="3819971" y="3160520"/>
            <a:ext cx="2546646" cy="221193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2"/>
            <a:endCxn id="7" idx="0"/>
          </p:cNvCxnSpPr>
          <p:nvPr/>
        </p:nvCxnSpPr>
        <p:spPr>
          <a:xfrm>
            <a:off x="6366617" y="3160520"/>
            <a:ext cx="2649197" cy="221193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ectangle à coins arrondis 33"/>
          <p:cNvSpPr/>
          <p:nvPr/>
        </p:nvSpPr>
        <p:spPr>
          <a:xfrm>
            <a:off x="8776531" y="3894031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gestion</a:t>
            </a:r>
          </a:p>
        </p:txBody>
      </p:sp>
      <p:cxnSp>
        <p:nvCxnSpPr>
          <p:cNvPr id="35" name="Connecteur droit 34"/>
          <p:cNvCxnSpPr>
            <a:stCxn id="5" idx="2"/>
            <a:endCxn id="34" idx="0"/>
          </p:cNvCxnSpPr>
          <p:nvPr/>
        </p:nvCxnSpPr>
        <p:spPr>
          <a:xfrm>
            <a:off x="6366617" y="3160520"/>
            <a:ext cx="3572142" cy="7335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1659-5626-49FD-9C7A-F843616B97E8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3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4370" y="1236372"/>
            <a:ext cx="10266156" cy="4146997"/>
          </a:xfrm>
        </p:spPr>
        <p:txBody>
          <a:bodyPr>
            <a:normAutofit/>
          </a:bodyPr>
          <a:lstStyle/>
          <a:p>
            <a:r>
              <a:rPr lang="fr-FR" sz="5400" dirty="0">
                <a:latin typeface="Times New Roman" pitchFamily="18" charset="0"/>
                <a:cs typeface="Times New Roman" pitchFamily="18" charset="0"/>
              </a:rPr>
              <a:t>L'identification des facteurs clés et l'entrée en contact avec les cibles 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DZ" sz="5400" dirty="0" smtClean="0">
                <a:latin typeface="Times New Roman" pitchFamily="18" charset="0"/>
                <a:cs typeface="Times New Roman" pitchFamily="18" charset="0"/>
              </a:rPr>
              <a:t>تحديد العوامل الرئيسية</a:t>
            </a:r>
            <a:r>
              <a:rPr lang="ar-DZ" sz="5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DZ" sz="5400" dirty="0" smtClean="0">
                <a:latin typeface="Times New Roman" pitchFamily="18" charset="0"/>
                <a:cs typeface="Times New Roman" pitchFamily="18" charset="0"/>
              </a:rPr>
              <a:t>واتصال </a:t>
            </a:r>
            <a:r>
              <a:rPr lang="ar-DZ" sz="5400" dirty="0">
                <a:latin typeface="Times New Roman" pitchFamily="18" charset="0"/>
                <a:cs typeface="Times New Roman" pitchFamily="18" charset="0"/>
              </a:rPr>
              <a:t>مع </a:t>
            </a:r>
            <a:r>
              <a:rPr lang="ar-DZ" sz="5400" dirty="0" smtClean="0">
                <a:latin typeface="Times New Roman" pitchFamily="18" charset="0"/>
                <a:cs typeface="Times New Roman" pitchFamily="18" charset="0"/>
              </a:rPr>
              <a:t>المستهدفين</a:t>
            </a:r>
            <a:endParaRPr lang="fr-FR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0CCE9-395A-4C73-A6EB-73890BF3E13C}" type="datetime7">
              <a:rPr lang="fr-FR" smtClean="0"/>
              <a:t>févr.-19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22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05089" y="147917"/>
            <a:ext cx="10018713" cy="1752599"/>
          </a:xfrm>
        </p:spPr>
        <p:txBody>
          <a:bodyPr>
            <a:normAutofit/>
          </a:bodyPr>
          <a:lstStyle/>
          <a:p>
            <a:r>
              <a:rPr lang="ar-DZ" sz="4800" dirty="0">
                <a:latin typeface="Times New Roman" pitchFamily="18" charset="0"/>
                <a:cs typeface="Times New Roman" pitchFamily="18" charset="0"/>
              </a:rPr>
              <a:t>تحديد العوامل الرئيسية  واتصال مع المستهدفين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1165413" y="2563738"/>
            <a:ext cx="3808240" cy="17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groupe de candidats potentiels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229884" y="2435551"/>
            <a:ext cx="3503776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contactés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229884" y="3562171"/>
            <a:ext cx="3503776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Times New Roman" pitchFamily="18" charset="0"/>
                <a:cs typeface="Times New Roman" pitchFamily="18" charset="0"/>
              </a:rPr>
              <a:t>présentés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Connecteur droit avec flèche 7"/>
          <p:cNvCxnSpPr>
            <a:stCxn id="5" idx="3"/>
            <a:endCxn id="6" idx="1"/>
          </p:cNvCxnSpPr>
          <p:nvPr/>
        </p:nvCxnSpPr>
        <p:spPr>
          <a:xfrm flipV="1">
            <a:off x="4973653" y="2888479"/>
            <a:ext cx="1256231" cy="544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5" idx="3"/>
            <a:endCxn id="7" idx="1"/>
          </p:cNvCxnSpPr>
          <p:nvPr/>
        </p:nvCxnSpPr>
        <p:spPr>
          <a:xfrm>
            <a:off x="4973653" y="3433399"/>
            <a:ext cx="1256231" cy="581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6819544" y="5457912"/>
            <a:ext cx="2324456" cy="9058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une gamme des prix </a:t>
            </a:r>
          </a:p>
        </p:txBody>
      </p:sp>
      <p:cxnSp>
        <p:nvCxnSpPr>
          <p:cNvPr id="13" name="Connecteur droit 12"/>
          <p:cNvCxnSpPr>
            <a:endCxn id="11" idx="0"/>
          </p:cNvCxnSpPr>
          <p:nvPr/>
        </p:nvCxnSpPr>
        <p:spPr>
          <a:xfrm>
            <a:off x="7981772" y="4468026"/>
            <a:ext cx="0" cy="9898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A34-6125-49A2-9C14-E14F177F2D17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99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05089" y="147917"/>
            <a:ext cx="10018713" cy="1752599"/>
          </a:xfrm>
        </p:spPr>
        <p:txBody>
          <a:bodyPr>
            <a:normAutofit/>
          </a:bodyPr>
          <a:lstStyle/>
          <a:p>
            <a:r>
              <a:rPr lang="ar-DZ" sz="4800" dirty="0">
                <a:latin typeface="Times New Roman" pitchFamily="18" charset="0"/>
                <a:cs typeface="Times New Roman" pitchFamily="18" charset="0"/>
              </a:rPr>
              <a:t>تحديد العوامل الرئيسية  واتصال مع المستهدفين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1089213" y="3317271"/>
            <a:ext cx="3808240" cy="17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Les candidats potentiels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5206475" y="1839737"/>
            <a:ext cx="2944283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l'industrie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8430505" y="1839737"/>
            <a:ext cx="2990530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l'endroit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5206475" y="2897749"/>
            <a:ext cx="2944283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le marketing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8434186" y="2897749"/>
            <a:ext cx="2986849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les produits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5206475" y="3973497"/>
            <a:ext cx="2944283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la gestion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8430504" y="3982875"/>
            <a:ext cx="2944283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la taille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206475" y="5056592"/>
            <a:ext cx="2944283" cy="118284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le revenu potentiel 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8430503" y="5056592"/>
            <a:ext cx="2944283" cy="118284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les résultats de l'opération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E8980-F5E2-4F2B-9A93-861220BBADF9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23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05089" y="147917"/>
            <a:ext cx="10018713" cy="1752599"/>
          </a:xfrm>
        </p:spPr>
        <p:txBody>
          <a:bodyPr>
            <a:normAutofit/>
          </a:bodyPr>
          <a:lstStyle/>
          <a:p>
            <a:r>
              <a:rPr lang="ar-DZ" sz="4800" dirty="0">
                <a:latin typeface="Times New Roman" pitchFamily="18" charset="0"/>
                <a:cs typeface="Times New Roman" pitchFamily="18" charset="0"/>
              </a:rPr>
              <a:t>تحديد العوامل الرئيسية  واتصال مع المستهدفين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1388533" y="2527068"/>
            <a:ext cx="10447867" cy="3675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L'acquéreur </a:t>
            </a:r>
            <a:r>
              <a:rPr lang="fr-FR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المستحوذ</a:t>
            </a:r>
            <a:r>
              <a:rPr lang="fr-FR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doit </a:t>
            </a: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s'assurer que ces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candidats </a:t>
            </a:r>
            <a:r>
              <a:rPr lang="fr-FR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المرشحين</a:t>
            </a:r>
            <a:r>
              <a:rPr lang="fr-FR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sont véritablement intéressés à s'engager dans la fusion ou dans la discussion sur la vente.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19B9-4CBE-4B79-80AF-E08C3F9558A1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24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8726" y="1890131"/>
            <a:ext cx="10018713" cy="3640873"/>
          </a:xfrm>
        </p:spPr>
        <p:txBody>
          <a:bodyPr>
            <a:normAutofit/>
          </a:bodyPr>
          <a:lstStyle/>
          <a:p>
            <a:r>
              <a:rPr lang="fr-FR" sz="4800" b="1" dirty="0">
                <a:latin typeface="Times New Roman" pitchFamily="18" charset="0"/>
                <a:cs typeface="Times New Roman" pitchFamily="18" charset="0"/>
              </a:rPr>
              <a:t>La structuration de la </a:t>
            </a:r>
            <a:r>
              <a:rPr lang="fr-FR" sz="4800" b="1" dirty="0" smtClean="0">
                <a:latin typeface="Times New Roman" pitchFamily="18" charset="0"/>
                <a:cs typeface="Times New Roman" pitchFamily="18" charset="0"/>
              </a:rPr>
              <a:t>transaction</a:t>
            </a:r>
            <a:br>
              <a:rPr lang="fr-FR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هيكلة </a:t>
            </a:r>
            <a:r>
              <a:rPr lang="ar-D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الصفقة</a:t>
            </a:r>
            <a:r>
              <a:rPr lang="fr-F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FR" sz="4800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26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هيكلة الصفقة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1" y="2899317"/>
            <a:ext cx="10018713" cy="2074127"/>
          </a:xfrm>
        </p:spPr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sz="3600" b="1" u="sng" dirty="0" smtClean="0">
                <a:latin typeface="Times New Roman" pitchFamily="18" charset="0"/>
                <a:cs typeface="Times New Roman" pitchFamily="18" charset="0"/>
              </a:rPr>
              <a:t>Une réunion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اجتماع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entre </a:t>
            </a:r>
            <a:r>
              <a:rPr lang="fr-FR" sz="3600" b="1" u="sng" dirty="0">
                <a:latin typeface="Times New Roman" pitchFamily="18" charset="0"/>
                <a:cs typeface="Times New Roman" pitchFamily="18" charset="0"/>
              </a:rPr>
              <a:t>l'acquéreur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3600" b="1" u="sng" dirty="0">
                <a:latin typeface="Times New Roman" pitchFamily="18" charset="0"/>
                <a:cs typeface="Times New Roman" pitchFamily="18" charset="0"/>
              </a:rPr>
              <a:t>la cible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23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هيكلة الصفقة</a:t>
            </a:r>
            <a:endParaRPr lang="fr-FR" sz="5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29</a:t>
            </a:fld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1917386" y="3665435"/>
            <a:ext cx="2944283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stratégie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28055" y="3081930"/>
            <a:ext cx="2944283" cy="21578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l'évaluation de la transaction d'acquisition 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8172907" y="3665435"/>
            <a:ext cx="2944283" cy="9058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les options de financement</a:t>
            </a:r>
          </a:p>
        </p:txBody>
      </p:sp>
    </p:spTree>
    <p:extLst>
      <p:ext uri="{BB962C8B-B14F-4D97-AF65-F5344CB8AC3E}">
        <p14:creationId xmlns:p14="http://schemas.microsoft.com/office/powerpoint/2010/main" val="218193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26208" y="1577664"/>
            <a:ext cx="10663707" cy="4932606"/>
          </a:xfrm>
        </p:spPr>
        <p:txBody>
          <a:bodyPr>
            <a:no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Etablir des montages 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financement 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complexes (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financement de projet, titrisation de crédits, </a:t>
            </a:r>
            <a:r>
              <a:rPr lang="fr-F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fusion-acquisition (</a:t>
            </a:r>
            <a:r>
              <a:rPr lang="ar-D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اندماج واقتناء</a:t>
            </a:r>
            <a:r>
              <a:rPr lang="fr-F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...).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EBBA-55A1-441E-A71C-F95D12A5C025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07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هيكلة الصفقة</a:t>
            </a:r>
            <a:endParaRPr lang="fr-FR" sz="5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30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484311" y="2643922"/>
            <a:ext cx="10366049" cy="3017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La détermination de </a:t>
            </a:r>
            <a:r>
              <a:rPr lang="fr-FR" sz="4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valeur</a:t>
            </a:r>
            <a:r>
              <a:rPr lang="fr-FR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de la cible est probablement l'un des </a:t>
            </a:r>
            <a:r>
              <a:rPr lang="fr-FR" sz="4400" u="sng" dirty="0" smtClean="0">
                <a:latin typeface="Times New Roman" pitchFamily="18" charset="0"/>
                <a:cs typeface="Times New Roman" pitchFamily="18" charset="0"/>
              </a:rPr>
              <a:t>aspects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الجوانب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les plus difficiles de la transaction de 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F&amp;A.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61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هيكلة الصفقة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8007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4400" u="sng" dirty="0">
                <a:latin typeface="Times New Roman" pitchFamily="18" charset="0"/>
                <a:cs typeface="Times New Roman" pitchFamily="18" charset="0"/>
              </a:rPr>
              <a:t>besoins</a:t>
            </a: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الاحتياجات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exprimés </a:t>
            </a: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par la cible.</a:t>
            </a:r>
          </a:p>
          <a:p>
            <a:pPr>
              <a:lnSpc>
                <a:spcPct val="150000"/>
              </a:lnSpc>
            </a:pP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4400" u="sng" dirty="0" smtClean="0"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الشروط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de l'acquéreur.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45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هيكلة الصفقة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8215" y="2666999"/>
            <a:ext cx="10861287" cy="3124201"/>
          </a:xfrm>
        </p:spPr>
        <p:txBody>
          <a:bodyPr>
            <a:normAutofit/>
          </a:bodyPr>
          <a:lstStyle/>
          <a:p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Liquidités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سيولة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Capital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رأس 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مال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combinaison de liquidités et de capitaux 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propres.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54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هيكلة الصفقة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3600" u="sng" dirty="0">
                <a:latin typeface="Times New Roman" pitchFamily="18" charset="0"/>
                <a:cs typeface="Times New Roman" pitchFamily="18" charset="0"/>
              </a:rPr>
              <a:t>L’état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حالة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l'impôt des deux parties.</a:t>
            </a:r>
          </a:p>
          <a:p>
            <a:pPr algn="just">
              <a:lnSpc>
                <a:spcPct val="150000"/>
              </a:lnSpc>
            </a:pP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3600" u="sng" dirty="0" smtClean="0">
                <a:latin typeface="Times New Roman" pitchFamily="18" charset="0"/>
                <a:cs typeface="Times New Roman" pitchFamily="18" charset="0"/>
              </a:rPr>
              <a:t>Méthodes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طريقة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comptable utilisée pour la transaction.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87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هيكلة الصفقة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3600" u="sng" dirty="0" smtClean="0">
                <a:latin typeface="Times New Roman" pitchFamily="18" charset="0"/>
                <a:cs typeface="Times New Roman" pitchFamily="18" charset="0"/>
              </a:rPr>
              <a:t>rôle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دور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de la cible et de sa gestion dans les opérations après l'accomplissement de la transaction.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2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هيكلة الصفقة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58140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financière </a:t>
            </a:r>
            <a:r>
              <a:rPr lang="fr-F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ar-D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الهيكلة المالية</a:t>
            </a:r>
            <a:r>
              <a:rPr lang="fr-F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prix d'achat.</a:t>
            </a:r>
          </a:p>
          <a:p>
            <a:pPr algn="just">
              <a:lnSpc>
                <a:spcPct val="150000"/>
              </a:lnSpc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méthodes d'évaluation employées en </a:t>
            </a:r>
            <a:r>
              <a:rPr lang="fr-F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établissant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ar-D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تأسيس</a:t>
            </a:r>
            <a:r>
              <a:rPr lang="fr-F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prix d'achat.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76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8726" y="2469996"/>
            <a:ext cx="10018713" cy="1752599"/>
          </a:xfrm>
        </p:spPr>
        <p:txBody>
          <a:bodyPr>
            <a:normAutofit/>
          </a:bodyPr>
          <a:lstStyle/>
          <a:p>
            <a:r>
              <a:rPr lang="fr-FR" sz="4800" b="1" dirty="0">
                <a:latin typeface="Times New Roman" pitchFamily="18" charset="0"/>
                <a:cs typeface="Times New Roman" pitchFamily="18" charset="0"/>
              </a:rPr>
              <a:t>Le processus de </a:t>
            </a:r>
            <a:r>
              <a:rPr lang="fr-FR" sz="4800" b="1" dirty="0" smtClean="0">
                <a:latin typeface="Times New Roman" pitchFamily="18" charset="0"/>
                <a:cs typeface="Times New Roman" pitchFamily="18" charset="0"/>
              </a:rPr>
              <a:t>confirmation</a:t>
            </a:r>
            <a:br>
              <a:rPr lang="fr-FR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DZ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عملية </a:t>
            </a:r>
            <a:r>
              <a:rPr lang="ar-D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التأكد</a:t>
            </a:r>
            <a:r>
              <a:rPr lang="fr-F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FR" sz="4800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08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</a:t>
            </a:r>
            <a:r>
              <a:rPr lang="ar-DZ" sz="5400" b="1" dirty="0" smtClean="0">
                <a:latin typeface="Times New Roman" pitchFamily="18" charset="0"/>
                <a:cs typeface="Times New Roman" pitchFamily="18" charset="0"/>
              </a:rPr>
              <a:t>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4000" b="1" dirty="0">
                <a:latin typeface="Times New Roman" pitchFamily="18" charset="0"/>
                <a:cs typeface="Times New Roman" pitchFamily="18" charset="0"/>
              </a:rPr>
              <a:t>Les premiers objectifs de ce processus sont :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72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</a:t>
            </a:r>
            <a:r>
              <a:rPr lang="ar-DZ" sz="5400" b="1" dirty="0" smtClean="0">
                <a:latin typeface="Times New Roman" pitchFamily="18" charset="0"/>
                <a:cs typeface="Times New Roman" pitchFamily="18" charset="0"/>
              </a:rPr>
              <a:t>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4000" u="sng" dirty="0">
                <a:latin typeface="Times New Roman" pitchFamily="18" charset="0"/>
                <a:cs typeface="Times New Roman" pitchFamily="18" charset="0"/>
              </a:rPr>
              <a:t>Examiner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فحص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toutes 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les informations importantes.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67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</a:t>
            </a:r>
            <a:r>
              <a:rPr lang="ar-DZ" sz="5400" b="1" dirty="0" smtClean="0">
                <a:latin typeface="Times New Roman" pitchFamily="18" charset="0"/>
                <a:cs typeface="Times New Roman" pitchFamily="18" charset="0"/>
              </a:rPr>
              <a:t>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9005" y="2666999"/>
            <a:ext cx="10749775" cy="312420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Evaluer les risques potentiels de la transaction de F&amp;A.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37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8553" y="387439"/>
            <a:ext cx="10018713" cy="1299694"/>
          </a:xfrm>
        </p:spPr>
        <p:txBody>
          <a:bodyPr/>
          <a:lstStyle/>
          <a:p>
            <a:pPr marL="0" indent="0" algn="ctr">
              <a:buNone/>
            </a:pPr>
            <a:r>
              <a:rPr lang="ar-DZ" sz="4400" b="1" dirty="0">
                <a:latin typeface="Times New Roman" pitchFamily="18" charset="0"/>
                <a:cs typeface="Times New Roman" pitchFamily="18" charset="0"/>
              </a:rPr>
              <a:t>اندماج </a:t>
            </a:r>
            <a:r>
              <a:rPr lang="ar-DZ" sz="4400" b="1" dirty="0" smtClean="0">
                <a:latin typeface="Times New Roman" pitchFamily="18" charset="0"/>
                <a:cs typeface="Times New Roman" pitchFamily="18" charset="0"/>
              </a:rPr>
              <a:t>واقتناء</a:t>
            </a:r>
            <a:r>
              <a:rPr lang="ar-DZ" sz="4400" b="1" dirty="0">
                <a:latin typeface="Times New Roman" pitchFamily="18" charset="0"/>
                <a:cs typeface="Times New Roman" pitchFamily="18" charset="0"/>
              </a:rPr>
              <a:t>؟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413" y="2211140"/>
            <a:ext cx="7868991" cy="3365411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362C-4A30-4274-AEA9-1EC12146FDA9}" type="datetime7">
              <a:rPr lang="fr-FR" smtClean="0"/>
              <a:t>févr.-19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39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</a:t>
            </a:r>
            <a:r>
              <a:rPr lang="ar-DZ" sz="5400" b="1" dirty="0" smtClean="0">
                <a:latin typeface="Times New Roman" pitchFamily="18" charset="0"/>
                <a:cs typeface="Times New Roman" pitchFamily="18" charset="0"/>
              </a:rPr>
              <a:t>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5190" y="2666999"/>
            <a:ext cx="11106615" cy="312420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4400" dirty="0">
                <a:latin typeface="Times New Roman" pitchFamily="18" charset="0"/>
                <a:cs typeface="Times New Roman" pitchFamily="18" charset="0"/>
              </a:rPr>
              <a:t>Décider quel est le prix d'achat et les méthodes de financement de la transaction.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69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</a:t>
            </a:r>
            <a:r>
              <a:rPr lang="ar-DZ" sz="5400" b="1" dirty="0" smtClean="0">
                <a:latin typeface="Times New Roman" pitchFamily="18" charset="0"/>
                <a:cs typeface="Times New Roman" pitchFamily="18" charset="0"/>
              </a:rPr>
              <a:t>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Le processus de confirmation se compose de la confirmation </a:t>
            </a:r>
            <a:r>
              <a:rPr lang="fr-FR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financière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opérationnelle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légale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52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</a:t>
            </a:r>
            <a:r>
              <a:rPr lang="ar-DZ" sz="5400" b="1" dirty="0" smtClean="0">
                <a:latin typeface="Times New Roman" pitchFamily="18" charset="0"/>
                <a:cs typeface="Times New Roman" pitchFamily="18" charset="0"/>
              </a:rPr>
              <a:t>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Une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équipe de confirmation doit recueillir des informations </a:t>
            </a:r>
            <a:r>
              <a:rPr lang="fr-FR" sz="3600" u="sng" dirty="0" smtClean="0">
                <a:latin typeface="Times New Roman" pitchFamily="18" charset="0"/>
                <a:cs typeface="Times New Roman" pitchFamily="18" charset="0"/>
              </a:rPr>
              <a:t>appropriées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مناسبة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3600" u="sng" dirty="0" smtClean="0">
                <a:latin typeface="Times New Roman" pitchFamily="18" charset="0"/>
                <a:cs typeface="Times New Roman" pitchFamily="18" charset="0"/>
              </a:rPr>
              <a:t>fiables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موثوقة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au sujet de la cible par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2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</a:t>
            </a:r>
            <a:r>
              <a:rPr lang="ar-DZ" sz="5400" b="1" dirty="0" smtClean="0">
                <a:latin typeface="Times New Roman" pitchFamily="18" charset="0"/>
                <a:cs typeface="Times New Roman" pitchFamily="18" charset="0"/>
              </a:rPr>
              <a:t>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58140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L'</a:t>
            </a:r>
            <a:r>
              <a:rPr lang="fr-FR" sz="3600" u="sng" dirty="0" smtClean="0">
                <a:latin typeface="Times New Roman" pitchFamily="18" charset="0"/>
                <a:cs typeface="Times New Roman" pitchFamily="18" charset="0"/>
              </a:rPr>
              <a:t>entrevue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D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المقابلة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de tout le personnel de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gestion ;</a:t>
            </a:r>
          </a:p>
          <a:p>
            <a:pPr algn="just">
              <a:lnSpc>
                <a:spcPct val="150000"/>
              </a:lnSpc>
            </a:pP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L'</a:t>
            </a:r>
            <a:r>
              <a:rPr lang="fr-FR" sz="3600" u="sng" dirty="0">
                <a:latin typeface="Times New Roman" pitchFamily="18" charset="0"/>
                <a:cs typeface="Times New Roman" pitchFamily="18" charset="0"/>
              </a:rPr>
              <a:t>identification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كشف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entraves (</a:t>
            </a:r>
            <a:r>
              <a:rPr lang="ar-D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عوائق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relatives à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l'affaire ;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98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</a:t>
            </a:r>
            <a:r>
              <a:rPr lang="ar-DZ" sz="5400" b="1" dirty="0" smtClean="0">
                <a:latin typeface="Times New Roman" pitchFamily="18" charset="0"/>
                <a:cs typeface="Times New Roman" pitchFamily="18" charset="0"/>
              </a:rPr>
              <a:t>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56525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Règlements 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قوانين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historique des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actions ;</a:t>
            </a:r>
          </a:p>
          <a:p>
            <a:pPr>
              <a:lnSpc>
                <a:spcPct val="150000"/>
              </a:lnSpc>
            </a:pP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les contrats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matériels ;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78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les contrats de 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prêt ;</a:t>
            </a:r>
          </a:p>
          <a:p>
            <a:pPr algn="just">
              <a:lnSpc>
                <a:spcPct val="150000"/>
              </a:lnSpc>
            </a:pP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les contrats de travail………</a:t>
            </a: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77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93452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processus de confirmation devrait être complété avant de </a:t>
            </a:r>
            <a:r>
              <a:rPr lang="fr-FR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finaliser</a:t>
            </a: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les termes 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الشروط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financiers </a:t>
            </a: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l'affaire de F&amp;A.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1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Programmer (</a:t>
            </a:r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برمجة</a:t>
            </a:r>
            <a:r>
              <a:rPr lang="fr-F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confirmation avant la </a:t>
            </a:r>
            <a:r>
              <a:rPr lang="fr-FR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négociation</a:t>
            </a: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des prix finaux</a:t>
            </a: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64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5400" b="1" dirty="0">
                <a:latin typeface="Times New Roman" pitchFamily="18" charset="0"/>
                <a:cs typeface="Times New Roman" pitchFamily="18" charset="0"/>
              </a:rPr>
              <a:t>عملية التأكد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58140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cible doit signer un accord de confidentialité mutuel avant d'échanger l'information avec tous les acquéreurs potentiels. </a:t>
            </a: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3CA-90C9-4072-B511-70D19B43E36E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30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406401"/>
            <a:ext cx="10018713" cy="1447800"/>
          </a:xfrm>
        </p:spPr>
        <p:txBody>
          <a:bodyPr>
            <a:normAutofit/>
          </a:bodyPr>
          <a:lstStyle/>
          <a:p>
            <a:r>
              <a:rPr lang="fr-FR" sz="6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F&amp;A</a:t>
            </a:r>
            <a:endParaRPr lang="fr-FR" sz="5400" dirty="0"/>
          </a:p>
        </p:txBody>
      </p:sp>
      <p:sp>
        <p:nvSpPr>
          <p:cNvPr id="9" name="Ellipse 8"/>
          <p:cNvSpPr/>
          <p:nvPr/>
        </p:nvSpPr>
        <p:spPr>
          <a:xfrm>
            <a:off x="8649192" y="2607230"/>
            <a:ext cx="2617695" cy="252804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8025148" y="3464856"/>
            <a:ext cx="945780" cy="9233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46169" y="5675709"/>
            <a:ext cx="30949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Fusion 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اندماج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212472" y="2662514"/>
            <a:ext cx="2617695" cy="252804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156944" y="3433543"/>
            <a:ext cx="945780" cy="9233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0073" y="3464889"/>
            <a:ext cx="12068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>
                <a:latin typeface="Times New Roman" pitchFamily="18" charset="0"/>
                <a:cs typeface="Times New Roman" pitchFamily="18" charset="0"/>
              </a:rPr>
              <a:t>+</a:t>
            </a:r>
            <a:endParaRPr lang="fr-FR" sz="5400" b="1" dirty="0"/>
          </a:p>
        </p:txBody>
      </p:sp>
      <p:sp>
        <p:nvSpPr>
          <p:cNvPr id="16" name="Rectangle 15"/>
          <p:cNvSpPr/>
          <p:nvPr/>
        </p:nvSpPr>
        <p:spPr>
          <a:xfrm>
            <a:off x="6435530" y="3464889"/>
            <a:ext cx="9323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fr-FR" sz="2800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B4F0-C226-408C-9FA2-E459B4F6951C}" type="datetime7">
              <a:rPr lang="fr-FR" smtClean="0"/>
              <a:t>févr.-19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31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/>
      <p:bldP spid="13" grpId="0" animBg="1"/>
      <p:bldP spid="14" grpId="0" animBg="1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484311" y="406401"/>
            <a:ext cx="10018713" cy="1447800"/>
          </a:xfrm>
        </p:spPr>
        <p:txBody>
          <a:bodyPr>
            <a:normAutofit/>
          </a:bodyPr>
          <a:lstStyle/>
          <a:p>
            <a:r>
              <a:rPr lang="fr-FR" sz="6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F&amp;A</a:t>
            </a:r>
            <a:endParaRPr lang="fr-FR" sz="5400" dirty="0"/>
          </a:p>
        </p:txBody>
      </p:sp>
      <p:sp>
        <p:nvSpPr>
          <p:cNvPr id="5" name="Ellipse 4"/>
          <p:cNvSpPr/>
          <p:nvPr/>
        </p:nvSpPr>
        <p:spPr>
          <a:xfrm>
            <a:off x="1212472" y="2662514"/>
            <a:ext cx="2617695" cy="252804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56944" y="3433543"/>
            <a:ext cx="945780" cy="9233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83969" y="5967595"/>
            <a:ext cx="40375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Acquisition 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D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اقتناء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0073" y="3464889"/>
            <a:ext cx="12068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>
                <a:latin typeface="Times New Roman" pitchFamily="18" charset="0"/>
                <a:cs typeface="Times New Roman" pitchFamily="18" charset="0"/>
              </a:rPr>
              <a:t>+</a:t>
            </a:r>
            <a:endParaRPr lang="fr-FR" sz="5400" b="1" dirty="0"/>
          </a:p>
        </p:txBody>
      </p:sp>
      <p:sp>
        <p:nvSpPr>
          <p:cNvPr id="9" name="Rectangle 8"/>
          <p:cNvSpPr/>
          <p:nvPr/>
        </p:nvSpPr>
        <p:spPr>
          <a:xfrm>
            <a:off x="6435530" y="3464889"/>
            <a:ext cx="9323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fr-FR" sz="2800" b="1" dirty="0"/>
          </a:p>
        </p:txBody>
      </p:sp>
      <p:sp>
        <p:nvSpPr>
          <p:cNvPr id="10" name="Ellipse 9"/>
          <p:cNvSpPr/>
          <p:nvPr/>
        </p:nvSpPr>
        <p:spPr>
          <a:xfrm>
            <a:off x="7980825" y="2226624"/>
            <a:ext cx="3368493" cy="333720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9714128" y="2662514"/>
            <a:ext cx="945780" cy="9233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9663-FFA9-4CB9-8574-D71846219616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2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1895" y="316523"/>
            <a:ext cx="10018713" cy="1752599"/>
          </a:xfrm>
        </p:spPr>
        <p:txBody>
          <a:bodyPr>
            <a:normAutofit/>
          </a:bodyPr>
          <a:lstStyle/>
          <a:p>
            <a:r>
              <a:rPr lang="fr-FR" sz="5400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processus (</a:t>
            </a:r>
            <a:r>
              <a:rPr lang="ar-DZ" sz="5400" dirty="0" smtClean="0">
                <a:latin typeface="Times New Roman" pitchFamily="18" charset="0"/>
                <a:cs typeface="Times New Roman" pitchFamily="18" charset="0"/>
              </a:rPr>
              <a:t>عمليات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5400" dirty="0">
                <a:latin typeface="Times New Roman" pitchFamily="18" charset="0"/>
                <a:cs typeface="Times New Roman" pitchFamily="18" charset="0"/>
              </a:rPr>
              <a:t>de fusion et acquisition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9934" y="2235199"/>
            <a:ext cx="10588624" cy="4622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1) Le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développement de la stratégie de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F&amp;A;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2) L'identification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et le choix des cibles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potentielles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F&amp;A;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3) L'identification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des facteurs clés et l'entré en contact avec les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cibles;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4) La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structuration de la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transaction;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5) Le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processus de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confirmation.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931E-DB30-4C28-983A-A67385866E8C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12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79321" y="2096359"/>
            <a:ext cx="10844612" cy="364761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5400" dirty="0">
                <a:latin typeface="Times New Roman" pitchFamily="18" charset="0"/>
                <a:cs typeface="Times New Roman" pitchFamily="18" charset="0"/>
              </a:rPr>
              <a:t>Le développement de la stratégie de 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F&amp;A</a:t>
            </a:r>
            <a:br>
              <a:rPr lang="fr-FR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DZ" sz="5400" dirty="0" smtClean="0">
                <a:latin typeface="Times New Roman" pitchFamily="18" charset="0"/>
                <a:cs typeface="Times New Roman" pitchFamily="18" charset="0"/>
              </a:rPr>
              <a:t>تطور استراتيجية الاندماج والاقتناء</a:t>
            </a: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5400" dirty="0" smtClean="0">
                <a:latin typeface="Times New Roman" pitchFamily="18" charset="0"/>
                <a:cs typeface="Times New Roman" pitchFamily="18" charset="0"/>
              </a:rPr>
            </a:br>
            <a:endParaRPr lang="fr-FR" sz="5400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BEED-421A-44C6-A986-A12DA73DB686}" type="datetime7">
              <a:rPr lang="fr-FR" smtClean="0"/>
              <a:t>févr.-19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0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5089" y="147918"/>
            <a:ext cx="10018713" cy="1371790"/>
          </a:xfrm>
        </p:spPr>
        <p:txBody>
          <a:bodyPr>
            <a:normAutofit/>
          </a:bodyPr>
          <a:lstStyle/>
          <a:p>
            <a:r>
              <a:rPr lang="ar-DZ" sz="4800" dirty="0">
                <a:latin typeface="Times New Roman" pitchFamily="18" charset="0"/>
                <a:cs typeface="Times New Roman" pitchFamily="18" charset="0"/>
              </a:rPr>
              <a:t>تطور استراتيجية الاندماج والاقتناء</a:t>
            </a:r>
            <a:endParaRPr lang="fr-FR" sz="48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614730" y="2375729"/>
            <a:ext cx="3999433" cy="1119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Une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stratégie appropriée pour la croissance</a:t>
            </a:r>
          </a:p>
        </p:txBody>
      </p:sp>
      <p:cxnSp>
        <p:nvCxnSpPr>
          <p:cNvPr id="6" name="Connecteur droit avec flèche 5"/>
          <p:cNvCxnSpPr>
            <a:stCxn id="4" idx="2"/>
          </p:cNvCxnSpPr>
          <p:nvPr/>
        </p:nvCxnSpPr>
        <p:spPr>
          <a:xfrm flipH="1">
            <a:off x="3922520" y="3495228"/>
            <a:ext cx="2691927" cy="11365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>
            <a:stCxn id="4" idx="2"/>
          </p:cNvCxnSpPr>
          <p:nvPr/>
        </p:nvCxnSpPr>
        <p:spPr>
          <a:xfrm>
            <a:off x="6614447" y="3495228"/>
            <a:ext cx="0" cy="13160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4" idx="2"/>
          </p:cNvCxnSpPr>
          <p:nvPr/>
        </p:nvCxnSpPr>
        <p:spPr>
          <a:xfrm>
            <a:off x="6614447" y="3495228"/>
            <a:ext cx="2726106" cy="11365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2341549" y="4811282"/>
            <a:ext cx="2273181" cy="11878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Times New Roman"/>
                <a:ea typeface="Calibri"/>
              </a:rPr>
              <a:t>La </a:t>
            </a:r>
            <a:r>
              <a:rPr lang="fr-FR" sz="3200" dirty="0">
                <a:latin typeface="Times New Roman"/>
                <a:ea typeface="Calibri"/>
              </a:rPr>
              <a:t>mission</a:t>
            </a:r>
            <a:endParaRPr lang="fr-FR" sz="32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477856" y="4811282"/>
            <a:ext cx="2273181" cy="11878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latin typeface="Times New Roman"/>
                <a:ea typeface="Calibri"/>
              </a:rPr>
              <a:t>Les buts</a:t>
            </a:r>
            <a:endParaRPr lang="fr-FR" sz="36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8614163" y="4811282"/>
            <a:ext cx="2273181" cy="11878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Times New Roman"/>
                <a:ea typeface="Calibri"/>
              </a:rPr>
              <a:t>Les besoins</a:t>
            </a:r>
            <a:endParaRPr lang="fr-FR" sz="32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81B1-520F-43EC-A70C-FACD578FC364}" type="datetime7">
              <a:rPr lang="fr-FR" smtClean="0"/>
              <a:t>févr.-19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A79B-B682-45F6-A3CA-354A61EA738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32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TM03457496[[fn=Parallaxe]]</Template>
  <TotalTime>1209</TotalTime>
  <Words>1023</Words>
  <Application>Microsoft Office PowerPoint</Application>
  <PresentationFormat>Grand écran</PresentationFormat>
  <Paragraphs>252</Paragraphs>
  <Slides>48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54" baseType="lpstr">
      <vt:lpstr>Arial</vt:lpstr>
      <vt:lpstr>Calibri</vt:lpstr>
      <vt:lpstr>Corbel</vt:lpstr>
      <vt:lpstr>Times New Roman</vt:lpstr>
      <vt:lpstr>Traditional Arabic</vt:lpstr>
      <vt:lpstr>Parallaxe</vt:lpstr>
      <vt:lpstr>Ingénierie financière  الهندسة المالية  Dr. BELAID Med</vt:lpstr>
      <vt:lpstr>Ingénieur financier (المهندس المالي) ?</vt:lpstr>
      <vt:lpstr>Présentation PowerPoint</vt:lpstr>
      <vt:lpstr>Présentation PowerPoint</vt:lpstr>
      <vt:lpstr>F&amp;A</vt:lpstr>
      <vt:lpstr>F&amp;A</vt:lpstr>
      <vt:lpstr>Le processus (عمليات) de fusion et acquisition</vt:lpstr>
      <vt:lpstr>Le développement de la stratégie de F&amp;A تطور استراتيجية الاندماج والاقتناء </vt:lpstr>
      <vt:lpstr>تطور استراتيجية الاندماج والاقتناء</vt:lpstr>
      <vt:lpstr>تطور استراتيجية الاندماج والاقتناء</vt:lpstr>
      <vt:lpstr>تطور استراتيجية الاندماج والاقتناء</vt:lpstr>
      <vt:lpstr>Les critères d'acquisitions </vt:lpstr>
      <vt:lpstr>Les critères d'acquisitions </vt:lpstr>
      <vt:lpstr>Les critères d'acquisitions </vt:lpstr>
      <vt:lpstr>تطور استراتيجية الاندماج والاقتناء</vt:lpstr>
      <vt:lpstr>تطور استراتيجية الاندماج والاقتناء</vt:lpstr>
      <vt:lpstr>L'identification (تحديد) et le choix (الاختيار) des cibles potentielles (محتمل) de F&amp;A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L'identification des facteurs clés et l'entrée en contact avec les cibles  تحديد العوامل الرئيسية  واتصال مع المستهدفين</vt:lpstr>
      <vt:lpstr>تحديد العوامل الرئيسية  واتصال مع المستهدفين</vt:lpstr>
      <vt:lpstr>تحديد العوامل الرئيسية  واتصال مع المستهدفين</vt:lpstr>
      <vt:lpstr>تحديد العوامل الرئيسية  واتصال مع المستهدفين</vt:lpstr>
      <vt:lpstr>La structuration de la transaction (هيكلة الصفقة)</vt:lpstr>
      <vt:lpstr>هيكلة الصفقة</vt:lpstr>
      <vt:lpstr>هيكلة الصفقة</vt:lpstr>
      <vt:lpstr>هيكلة الصفقة</vt:lpstr>
      <vt:lpstr>هيكلة الصفقة</vt:lpstr>
      <vt:lpstr>هيكلة الصفقة</vt:lpstr>
      <vt:lpstr>هيكلة الصفقة</vt:lpstr>
      <vt:lpstr>هيكلة الصفقة</vt:lpstr>
      <vt:lpstr>هيكلة الصفقة</vt:lpstr>
      <vt:lpstr>Le processus de confirmation  (عملية التأكد)</vt:lpstr>
      <vt:lpstr>عملية التأكد</vt:lpstr>
      <vt:lpstr>عملية التأكد</vt:lpstr>
      <vt:lpstr>عملية التأكد</vt:lpstr>
      <vt:lpstr>عملية التأكد</vt:lpstr>
      <vt:lpstr>عملية التأكد</vt:lpstr>
      <vt:lpstr>عملية التأكد</vt:lpstr>
      <vt:lpstr>عملية التأكد</vt:lpstr>
      <vt:lpstr>عملية التأكد</vt:lpstr>
      <vt:lpstr>عملية التأكد</vt:lpstr>
      <vt:lpstr>عملية التأكد</vt:lpstr>
      <vt:lpstr>عملية التأكد</vt:lpstr>
      <vt:lpstr>عملية التأكد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الاندماج الاقتناء وهيكلة رأس مال الشركات  د. بت</dc:title>
  <dc:creator>MBM</dc:creator>
  <cp:lastModifiedBy>Mohamed Mouloud BELAID</cp:lastModifiedBy>
  <cp:revision>156</cp:revision>
  <dcterms:created xsi:type="dcterms:W3CDTF">2015-10-10T13:11:31Z</dcterms:created>
  <dcterms:modified xsi:type="dcterms:W3CDTF">2019-02-19T08:37:49Z</dcterms:modified>
</cp:coreProperties>
</file>