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y="6858000" cx="12192000"/>
  <p:notesSz cx="6858000" cy="9144000"/>
  <p:embeddedFontLst>
    <p:embeddedFont>
      <p:font typeface="Corbel"/>
      <p:regular r:id="rId45"/>
      <p:bold r:id="rId46"/>
      <p:italic r:id="rId47"/>
      <p:boldItalic r:id="rId4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49" roundtripDataSignature="AMtx7mhX2GsaefqmWy1emQ41FooCiu8q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font" Target="fonts/Corbel-bold.fntdata"/><Relationship Id="rId45" Type="http://schemas.openxmlformats.org/officeDocument/2006/relationships/font" Target="fonts/Corbel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font" Target="fonts/Corbel-boldItalic.fntdata"/><Relationship Id="rId47" Type="http://schemas.openxmlformats.org/officeDocument/2006/relationships/font" Target="fonts/Corbel-italic.fntdata"/><Relationship Id="rId4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41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0" name="Google Shape;20;p41"/>
            <p:cNvSpPr/>
            <p:nvPr/>
          </p:nvSpPr>
          <p:spPr>
            <a:xfrm>
              <a:off x="3367088" y="-4763"/>
              <a:ext cx="1063625" cy="2782888"/>
            </a:xfrm>
            <a:custGeom>
              <a:rect b="b" l="l" r="r" t="t"/>
              <a:pathLst>
                <a:path extrusionOk="0" h="1753" w="670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1" name="Google Shape;21;p41"/>
            <p:cNvSpPr/>
            <p:nvPr/>
          </p:nvSpPr>
          <p:spPr>
            <a:xfrm>
              <a:off x="2928938" y="-4763"/>
              <a:ext cx="1035050" cy="2673350"/>
            </a:xfrm>
            <a:custGeom>
              <a:rect b="b" l="l" r="r" t="t"/>
              <a:pathLst>
                <a:path extrusionOk="0" h="1684" w="652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2" name="Google Shape;22;p41"/>
            <p:cNvSpPr/>
            <p:nvPr/>
          </p:nvSpPr>
          <p:spPr>
            <a:xfrm>
              <a:off x="2928938" y="2582862"/>
              <a:ext cx="2693987" cy="4275138"/>
            </a:xfrm>
            <a:custGeom>
              <a:rect b="b" l="l" r="r" t="t"/>
              <a:pathLst>
                <a:path extrusionOk="0" h="2693" w="1697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3" name="Google Shape;23;p41"/>
            <p:cNvSpPr/>
            <p:nvPr/>
          </p:nvSpPr>
          <p:spPr>
            <a:xfrm>
              <a:off x="3371850" y="2692400"/>
              <a:ext cx="3332162" cy="4165600"/>
            </a:xfrm>
            <a:custGeom>
              <a:rect b="b" l="l" r="r" t="t"/>
              <a:pathLst>
                <a:path extrusionOk="0" h="2624" w="2099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0B5982"/>
            </a:solidFill>
            <a:ln>
              <a:noFill/>
            </a:ln>
          </p:spPr>
        </p:sp>
        <p:sp>
          <p:nvSpPr>
            <p:cNvPr id="24" name="Google Shape;24;p41"/>
            <p:cNvSpPr/>
            <p:nvPr/>
          </p:nvSpPr>
          <p:spPr>
            <a:xfrm>
              <a:off x="3367088" y="2687637"/>
              <a:ext cx="4576762" cy="4170363"/>
            </a:xfrm>
            <a:custGeom>
              <a:rect b="b" l="l" r="r" t="t"/>
              <a:pathLst>
                <a:path extrusionOk="0" h="2627" w="2883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186C3"/>
            </a:solidFill>
            <a:ln>
              <a:noFill/>
            </a:ln>
          </p:spPr>
        </p:sp>
        <p:sp>
          <p:nvSpPr>
            <p:cNvPr id="25" name="Google Shape;25;p41"/>
            <p:cNvSpPr/>
            <p:nvPr/>
          </p:nvSpPr>
          <p:spPr>
            <a:xfrm>
              <a:off x="2928938" y="2578100"/>
              <a:ext cx="3584575" cy="4279900"/>
            </a:xfrm>
            <a:custGeom>
              <a:rect b="b" l="l" r="r" t="t"/>
              <a:pathLst>
                <a:path extrusionOk="0" h="2696" w="2258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26" name="Google Shape;26;p41"/>
          <p:cNvSpPr txBox="1"/>
          <p:nvPr>
            <p:ph type="ctrTitle"/>
          </p:nvPr>
        </p:nvSpPr>
        <p:spPr>
          <a:xfrm>
            <a:off x="2928401" y="1380068"/>
            <a:ext cx="8574622" cy="2616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rbel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1"/>
          <p:cNvSpPr txBox="1"/>
          <p:nvPr>
            <p:ph idx="1" type="subTitle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420"/>
              </a:spcBef>
              <a:spcAft>
                <a:spcPts val="0"/>
              </a:spcAft>
              <a:buSzPts val="3045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29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261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232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203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41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1"/>
          <p:cNvSpPr txBox="1"/>
          <p:nvPr>
            <p:ph idx="11" type="ftr"/>
          </p:nvPr>
        </p:nvSpPr>
        <p:spPr>
          <a:xfrm>
            <a:off x="5332412" y="5883275"/>
            <a:ext cx="432404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1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panoramique avec légende">
  <p:cSld name="Image panoramique avec légende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0"/>
          <p:cNvSpPr txBox="1"/>
          <p:nvPr>
            <p:ph type="title"/>
          </p:nvPr>
        </p:nvSpPr>
        <p:spPr>
          <a:xfrm>
            <a:off x="1484311" y="4732865"/>
            <a:ext cx="10018711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50"/>
          <p:cNvSpPr/>
          <p:nvPr>
            <p:ph idx="2" type="pic"/>
          </p:nvPr>
        </p:nvSpPr>
        <p:spPr>
          <a:xfrm>
            <a:off x="2386012" y="932112"/>
            <a:ext cx="8225944" cy="3164976"/>
          </a:xfrm>
          <a:prstGeom prst="roundRect">
            <a:avLst>
              <a:gd fmla="val 43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50"/>
          <p:cNvSpPr txBox="1"/>
          <p:nvPr>
            <p:ph idx="1" type="body"/>
          </p:nvPr>
        </p:nvSpPr>
        <p:spPr>
          <a:xfrm>
            <a:off x="1484311" y="5299603"/>
            <a:ext cx="10018711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280"/>
              </a:spcBef>
              <a:spcAft>
                <a:spcPts val="0"/>
              </a:spcAft>
              <a:buSzPts val="203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86" name="Google Shape;86;p50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50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0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légende">
  <p:cSld name="Titre et légende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1"/>
          <p:cNvSpPr txBox="1"/>
          <p:nvPr>
            <p:ph type="title"/>
          </p:nvPr>
        </p:nvSpPr>
        <p:spPr>
          <a:xfrm>
            <a:off x="1484312" y="685800"/>
            <a:ext cx="10018711" cy="30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51"/>
          <p:cNvSpPr txBox="1"/>
          <p:nvPr>
            <p:ph idx="1" type="body"/>
          </p:nvPr>
        </p:nvSpPr>
        <p:spPr>
          <a:xfrm>
            <a:off x="1484312" y="4343400"/>
            <a:ext cx="10018713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2" name="Google Shape;92;p51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51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51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tion avec légende">
  <p:cSld name="Citation avec légende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2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i="0" lang="fr-FR" sz="8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“</a:t>
            </a:r>
            <a:endParaRPr/>
          </a:p>
        </p:txBody>
      </p:sp>
      <p:sp>
        <p:nvSpPr>
          <p:cNvPr id="97" name="Google Shape;97;p52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i="0" lang="fr-FR" sz="8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”</a:t>
            </a:r>
            <a:endParaRPr/>
          </a:p>
        </p:txBody>
      </p:sp>
      <p:sp>
        <p:nvSpPr>
          <p:cNvPr id="98" name="Google Shape;98;p52"/>
          <p:cNvSpPr txBox="1"/>
          <p:nvPr>
            <p:ph type="title"/>
          </p:nvPr>
        </p:nvSpPr>
        <p:spPr>
          <a:xfrm>
            <a:off x="2208212" y="685800"/>
            <a:ext cx="8990012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52"/>
          <p:cNvSpPr txBox="1"/>
          <p:nvPr>
            <p:ph idx="1" type="body"/>
          </p:nvPr>
        </p:nvSpPr>
        <p:spPr>
          <a:xfrm>
            <a:off x="2436811" y="3428999"/>
            <a:ext cx="8532815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Font typeface="Corbel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Font typeface="Corbel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Font typeface="Corbel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Font typeface="Corbel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Font typeface="Corbel"/>
              <a:buNone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00" name="Google Shape;100;p52"/>
          <p:cNvSpPr txBox="1"/>
          <p:nvPr>
            <p:ph idx="2" type="body"/>
          </p:nvPr>
        </p:nvSpPr>
        <p:spPr>
          <a:xfrm>
            <a:off x="1484311" y="4343400"/>
            <a:ext cx="10018711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52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52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52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e nom">
  <p:cSld name="Carte nom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3"/>
          <p:cNvSpPr txBox="1"/>
          <p:nvPr>
            <p:ph type="title"/>
          </p:nvPr>
        </p:nvSpPr>
        <p:spPr>
          <a:xfrm>
            <a:off x="1484313" y="3308581"/>
            <a:ext cx="1001870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53"/>
          <p:cNvSpPr txBox="1"/>
          <p:nvPr>
            <p:ph idx="1" type="body"/>
          </p:nvPr>
        </p:nvSpPr>
        <p:spPr>
          <a:xfrm>
            <a:off x="1484312" y="4777381"/>
            <a:ext cx="1001871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53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53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53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e nom citation">
  <p:cSld name="Carte nom citation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4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i="0" lang="fr-FR" sz="8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“</a:t>
            </a:r>
            <a:endParaRPr/>
          </a:p>
        </p:txBody>
      </p:sp>
      <p:sp>
        <p:nvSpPr>
          <p:cNvPr id="112" name="Google Shape;112;p5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i="0" lang="fr-FR" sz="8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”</a:t>
            </a:r>
            <a:endParaRPr/>
          </a:p>
        </p:txBody>
      </p:sp>
      <p:sp>
        <p:nvSpPr>
          <p:cNvPr id="113" name="Google Shape;113;p54"/>
          <p:cNvSpPr txBox="1"/>
          <p:nvPr>
            <p:ph type="title"/>
          </p:nvPr>
        </p:nvSpPr>
        <p:spPr>
          <a:xfrm>
            <a:off x="2208212" y="685800"/>
            <a:ext cx="8990012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54"/>
          <p:cNvSpPr txBox="1"/>
          <p:nvPr>
            <p:ph idx="1" type="body"/>
          </p:nvPr>
        </p:nvSpPr>
        <p:spPr>
          <a:xfrm>
            <a:off x="1484313" y="3886200"/>
            <a:ext cx="10018710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80"/>
              </a:spcBef>
              <a:spcAft>
                <a:spcPts val="0"/>
              </a:spcAft>
              <a:buSzPts val="3480"/>
              <a:buNone/>
              <a:defRPr b="0" sz="24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15" name="Google Shape;115;p54"/>
          <p:cNvSpPr txBox="1"/>
          <p:nvPr>
            <p:ph idx="2" type="body"/>
          </p:nvPr>
        </p:nvSpPr>
        <p:spPr>
          <a:xfrm>
            <a:off x="1484312" y="4775200"/>
            <a:ext cx="1001871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6" name="Google Shape;116;p54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54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54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rai ou faux">
  <p:cSld name="Vrai ou faux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5"/>
          <p:cNvSpPr txBox="1"/>
          <p:nvPr>
            <p:ph type="title"/>
          </p:nvPr>
        </p:nvSpPr>
        <p:spPr>
          <a:xfrm>
            <a:off x="1484313" y="685800"/>
            <a:ext cx="10018712" cy="2727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55"/>
          <p:cNvSpPr txBox="1"/>
          <p:nvPr>
            <p:ph idx="1" type="body"/>
          </p:nvPr>
        </p:nvSpPr>
        <p:spPr>
          <a:xfrm>
            <a:off x="1484312" y="3505200"/>
            <a:ext cx="10018713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2" name="Google Shape;122;p55"/>
          <p:cNvSpPr txBox="1"/>
          <p:nvPr>
            <p:ph idx="2" type="body"/>
          </p:nvPr>
        </p:nvSpPr>
        <p:spPr>
          <a:xfrm>
            <a:off x="1484311" y="4343400"/>
            <a:ext cx="10018713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3" name="Google Shape;123;p55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55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55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6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56"/>
          <p:cNvSpPr txBox="1"/>
          <p:nvPr>
            <p:ph idx="1" type="body"/>
          </p:nvPr>
        </p:nvSpPr>
        <p:spPr>
          <a:xfrm rot="5400000">
            <a:off x="4931566" y="-780257"/>
            <a:ext cx="3124201" cy="1001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9" name="Google Shape;129;p56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56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56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7"/>
          <p:cNvSpPr txBox="1"/>
          <p:nvPr>
            <p:ph type="title"/>
          </p:nvPr>
        </p:nvSpPr>
        <p:spPr>
          <a:xfrm rot="5400000">
            <a:off x="8065140" y="2353316"/>
            <a:ext cx="5105400" cy="1770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57"/>
          <p:cNvSpPr txBox="1"/>
          <p:nvPr>
            <p:ph idx="1" type="body"/>
          </p:nvPr>
        </p:nvSpPr>
        <p:spPr>
          <a:xfrm rot="5400000">
            <a:off x="2941483" y="-771371"/>
            <a:ext cx="5105400" cy="8019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5" name="Google Shape;135;p57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57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57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2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2"/>
          <p:cNvSpPr txBox="1"/>
          <p:nvPr>
            <p:ph idx="1" type="body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34" name="Google Shape;34;p42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2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2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3"/>
          <p:cNvSpPr txBox="1"/>
          <p:nvPr>
            <p:ph type="title"/>
          </p:nvPr>
        </p:nvSpPr>
        <p:spPr>
          <a:xfrm>
            <a:off x="2572279" y="2666999"/>
            <a:ext cx="8930747" cy="21103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3"/>
          <p:cNvSpPr txBox="1"/>
          <p:nvPr>
            <p:ph idx="1" type="body"/>
          </p:nvPr>
        </p:nvSpPr>
        <p:spPr>
          <a:xfrm>
            <a:off x="2572278" y="4777381"/>
            <a:ext cx="893074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0" name="Google Shape;40;p43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3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3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4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4"/>
          <p:cNvSpPr txBox="1"/>
          <p:nvPr>
            <p:ph idx="1" type="body"/>
          </p:nvPr>
        </p:nvSpPr>
        <p:spPr>
          <a:xfrm>
            <a:off x="1484312" y="2666999"/>
            <a:ext cx="4895055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46" name="Google Shape;46;p44"/>
          <p:cNvSpPr txBox="1"/>
          <p:nvPr>
            <p:ph idx="2" type="body"/>
          </p:nvPr>
        </p:nvSpPr>
        <p:spPr>
          <a:xfrm>
            <a:off x="6607967" y="2667000"/>
            <a:ext cx="4895056" cy="312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47" name="Google Shape;47;p44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4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4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5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5"/>
          <p:cNvSpPr txBox="1"/>
          <p:nvPr>
            <p:ph idx="1" type="body"/>
          </p:nvPr>
        </p:nvSpPr>
        <p:spPr>
          <a:xfrm>
            <a:off x="1772179" y="2658533"/>
            <a:ext cx="460718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1186C3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53" name="Google Shape;53;p45"/>
          <p:cNvSpPr txBox="1"/>
          <p:nvPr>
            <p:ph idx="2" type="body"/>
          </p:nvPr>
        </p:nvSpPr>
        <p:spPr>
          <a:xfrm>
            <a:off x="1484311" y="3335337"/>
            <a:ext cx="4895056" cy="245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4" name="Google Shape;54;p45"/>
          <p:cNvSpPr txBox="1"/>
          <p:nvPr>
            <p:ph idx="3" type="body"/>
          </p:nvPr>
        </p:nvSpPr>
        <p:spPr>
          <a:xfrm>
            <a:off x="6880487" y="2667000"/>
            <a:ext cx="462253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1186C3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55" name="Google Shape;55;p45"/>
          <p:cNvSpPr txBox="1"/>
          <p:nvPr>
            <p:ph idx="4" type="body"/>
          </p:nvPr>
        </p:nvSpPr>
        <p:spPr>
          <a:xfrm>
            <a:off x="6607967" y="3335337"/>
            <a:ext cx="4895056" cy="245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6" name="Google Shape;56;p45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5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45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6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46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6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6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7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7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7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8"/>
          <p:cNvSpPr txBox="1"/>
          <p:nvPr>
            <p:ph type="title"/>
          </p:nvPr>
        </p:nvSpPr>
        <p:spPr>
          <a:xfrm>
            <a:off x="1484312" y="1600200"/>
            <a:ext cx="354912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8"/>
          <p:cNvSpPr txBox="1"/>
          <p:nvPr>
            <p:ph idx="1" type="body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2750" lvl="0" marL="457200" algn="l">
              <a:spcBef>
                <a:spcPts val="400"/>
              </a:spcBef>
              <a:spcAft>
                <a:spcPts val="0"/>
              </a:spcAft>
              <a:buSzPts val="2900"/>
              <a:buChar char="•"/>
              <a:defRPr sz="2000"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 sz="1800"/>
            </a:lvl2pPr>
            <a:lvl3pPr indent="-375919" lvl="2" marL="13716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3pPr>
            <a:lvl4pPr indent="-357505" lvl="3" marL="18288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4pPr>
            <a:lvl5pPr indent="-357504" lvl="4" marL="22860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5pPr>
            <a:lvl6pPr indent="-357504" lvl="5" marL="27432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6pPr>
            <a:lvl7pPr indent="-357504" lvl="6" marL="32004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7pPr>
            <a:lvl8pPr indent="-357504" lvl="7" marL="3657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8pPr>
            <a:lvl9pPr indent="-357504" lvl="8" marL="4114800" algn="l">
              <a:spcBef>
                <a:spcPts val="600"/>
              </a:spcBef>
              <a:spcAft>
                <a:spcPts val="600"/>
              </a:spcAft>
              <a:buSzPts val="2030"/>
              <a:buChar char="•"/>
              <a:defRPr sz="1400"/>
            </a:lvl9pPr>
          </a:lstStyle>
          <a:p/>
        </p:txBody>
      </p:sp>
      <p:sp>
        <p:nvSpPr>
          <p:cNvPr id="71" name="Google Shape;71;p48"/>
          <p:cNvSpPr txBox="1"/>
          <p:nvPr>
            <p:ph idx="2" type="body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2320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72" name="Google Shape;72;p48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8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8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9"/>
          <p:cNvSpPr txBox="1"/>
          <p:nvPr>
            <p:ph type="title"/>
          </p:nvPr>
        </p:nvSpPr>
        <p:spPr>
          <a:xfrm>
            <a:off x="1482724" y="1752599"/>
            <a:ext cx="542615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9"/>
          <p:cNvSpPr/>
          <p:nvPr>
            <p:ph idx="2" type="pic"/>
          </p:nvPr>
        </p:nvSpPr>
        <p:spPr>
          <a:xfrm>
            <a:off x="7594682" y="914400"/>
            <a:ext cx="3280974" cy="4572000"/>
          </a:xfrm>
          <a:prstGeom prst="roundRect">
            <a:avLst>
              <a:gd fmla="val 42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9"/>
          <p:cNvSpPr txBox="1"/>
          <p:nvPr>
            <p:ph idx="1" type="body"/>
          </p:nvPr>
        </p:nvSpPr>
        <p:spPr>
          <a:xfrm>
            <a:off x="1482724" y="3124199"/>
            <a:ext cx="542615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2610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79" name="Google Shape;79;p49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9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9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40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7" name="Google Shape;7;p40"/>
            <p:cNvSpPr/>
            <p:nvPr/>
          </p:nvSpPr>
          <p:spPr>
            <a:xfrm>
              <a:off x="1627188" y="0"/>
              <a:ext cx="1122363" cy="5329238"/>
            </a:xfrm>
            <a:custGeom>
              <a:rect b="b" l="l" r="r" t="t"/>
              <a:pathLst>
                <a:path extrusionOk="0" h="3357" w="70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8" name="Google Shape;8;p40"/>
            <p:cNvSpPr/>
            <p:nvPr/>
          </p:nvSpPr>
          <p:spPr>
            <a:xfrm>
              <a:off x="1320800" y="0"/>
              <a:ext cx="1117600" cy="5276850"/>
            </a:xfrm>
            <a:custGeom>
              <a:rect b="b" l="l" r="r" t="t"/>
              <a:pathLst>
                <a:path extrusionOk="0" h="3324" w="70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9" name="Google Shape;9;p40"/>
            <p:cNvSpPr/>
            <p:nvPr/>
          </p:nvSpPr>
          <p:spPr>
            <a:xfrm>
              <a:off x="1320800" y="5238750"/>
              <a:ext cx="1228725" cy="1619250"/>
            </a:xfrm>
            <a:custGeom>
              <a:rect b="b" l="l" r="r" t="t"/>
              <a:pathLst>
                <a:path extrusionOk="0" h="1020" w="774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0" name="Google Shape;10;p40"/>
            <p:cNvSpPr/>
            <p:nvPr/>
          </p:nvSpPr>
          <p:spPr>
            <a:xfrm>
              <a:off x="1627188" y="5291138"/>
              <a:ext cx="1495425" cy="1566863"/>
            </a:xfrm>
            <a:custGeom>
              <a:rect b="b" l="l" r="r" t="t"/>
              <a:pathLst>
                <a:path extrusionOk="0" h="987" w="942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982"/>
            </a:solidFill>
            <a:ln>
              <a:noFill/>
            </a:ln>
          </p:spPr>
        </p:sp>
        <p:sp>
          <p:nvSpPr>
            <p:cNvPr id="11" name="Google Shape;11;p40"/>
            <p:cNvSpPr/>
            <p:nvPr/>
          </p:nvSpPr>
          <p:spPr>
            <a:xfrm>
              <a:off x="1627188" y="5286375"/>
              <a:ext cx="2130425" cy="1571625"/>
            </a:xfrm>
            <a:custGeom>
              <a:rect b="b" l="l" r="r" t="t"/>
              <a:pathLst>
                <a:path extrusionOk="0" h="990" w="1342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1186C3"/>
            </a:solidFill>
            <a:ln>
              <a:noFill/>
            </a:ln>
          </p:spPr>
        </p:sp>
        <p:sp>
          <p:nvSpPr>
            <p:cNvPr id="12" name="Google Shape;12;p40"/>
            <p:cNvSpPr/>
            <p:nvPr/>
          </p:nvSpPr>
          <p:spPr>
            <a:xfrm>
              <a:off x="1320800" y="5238750"/>
              <a:ext cx="1695450" cy="1619250"/>
            </a:xfrm>
            <a:custGeom>
              <a:rect b="b" l="l" r="r" t="t"/>
              <a:pathLst>
                <a:path extrusionOk="0" h="1020" w="1068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13" name="Google Shape;13;p40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i="0" sz="4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" name="Google Shape;14;p40"/>
          <p:cNvSpPr txBox="1"/>
          <p:nvPr>
            <p:ph idx="1" type="body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4958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1186C3"/>
              </a:buClr>
              <a:buSzPts val="348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41275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9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94335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61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75919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32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7504" lvl="4" marL="22860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57504" lvl="5" marL="27432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57504" lvl="6" marL="32004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57504" lvl="7" marL="36576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57504" lvl="8" marL="4114800" marR="0" rtl="0" algn="l">
              <a:spcBef>
                <a:spcPts val="600"/>
              </a:spcBef>
              <a:spcAft>
                <a:spcPts val="60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5" name="Google Shape;15;p40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6" name="Google Shape;16;p40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7" name="Google Shape;17;p40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"/>
          <p:cNvSpPr txBox="1"/>
          <p:nvPr>
            <p:ph type="ctrTitle"/>
          </p:nvPr>
        </p:nvSpPr>
        <p:spPr>
          <a:xfrm>
            <a:off x="489396" y="1829909"/>
            <a:ext cx="11487955" cy="3703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raditional Arabic"/>
              <a:buNone/>
            </a:pPr>
            <a:r>
              <a:rPr b="1" lang="fr-FR">
                <a:latin typeface="Traditional Arabic"/>
                <a:ea typeface="Traditional Arabic"/>
                <a:cs typeface="Traditional Arabic"/>
                <a:sym typeface="Traditional Arabic"/>
              </a:rPr>
              <a:t>Ingénierie financière 2/2</a:t>
            </a:r>
            <a:br>
              <a:rPr b="1" lang="fr-FR">
                <a:latin typeface="Traditional Arabic"/>
                <a:ea typeface="Traditional Arabic"/>
                <a:cs typeface="Traditional Arabic"/>
                <a:sym typeface="Traditional Arabic"/>
              </a:rPr>
            </a:br>
            <a:br>
              <a:rPr b="1" lang="fr-FR">
                <a:latin typeface="Traditional Arabic"/>
                <a:ea typeface="Traditional Arabic"/>
                <a:cs typeface="Traditional Arabic"/>
                <a:sym typeface="Traditional Arabic"/>
              </a:rPr>
            </a:br>
            <a:br>
              <a:rPr b="1" lang="fr-FR">
                <a:latin typeface="Traditional Arabic"/>
                <a:ea typeface="Traditional Arabic"/>
                <a:cs typeface="Traditional Arabic"/>
                <a:sym typeface="Traditional Arabic"/>
              </a:rPr>
            </a:br>
            <a:r>
              <a:rPr b="1" lang="fr-FR" sz="1800">
                <a:latin typeface="Times New Roman"/>
                <a:ea typeface="Times New Roman"/>
                <a:cs typeface="Times New Roman"/>
                <a:sym typeface="Times New Roman"/>
              </a:rPr>
              <a:t>Dr. BELAID Med</a:t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1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avr.-17</a:t>
            </a:r>
            <a:endParaRPr/>
          </a:p>
        </p:txBody>
      </p:sp>
      <p:sp>
        <p:nvSpPr>
          <p:cNvPr id="144" name="Google Shape;144;p1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"/>
          <p:cNvSpPr txBox="1"/>
          <p:nvPr>
            <p:ph idx="1" type="body"/>
          </p:nvPr>
        </p:nvSpPr>
        <p:spPr>
          <a:xfrm>
            <a:off x="557696" y="1900516"/>
            <a:ext cx="11066106" cy="411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    L'équipe d'acquisition doit identifier, évaluer et réduire au </a:t>
            </a:r>
            <a:r>
              <a:rPr b="1" lang="fr-FR" sz="4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minimum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tous les risques relatifs à la F&amp;A.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10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1"/>
          <p:cNvSpPr txBox="1"/>
          <p:nvPr>
            <p:ph idx="1" type="body"/>
          </p:nvPr>
        </p:nvSpPr>
        <p:spPr>
          <a:xfrm>
            <a:off x="1380931" y="1698173"/>
            <a:ext cx="10140754" cy="4721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- La concurrence ; 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SzPts val="5800"/>
              <a:buNone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- Les changements d'offre et de demande; </a:t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SzPts val="5800"/>
              <a:buNone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- La volatilité des prix;  </a:t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SzPts val="5800"/>
              <a:buNone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- Les évolutions technologiques.</a:t>
            </a:r>
            <a:endParaRPr/>
          </a:p>
        </p:txBody>
      </p:sp>
      <p:sp>
        <p:nvSpPr>
          <p:cNvPr id="205" name="Google Shape;205;p11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2"/>
          <p:cNvSpPr txBox="1"/>
          <p:nvPr>
            <p:ph idx="1" type="body"/>
          </p:nvPr>
        </p:nvSpPr>
        <p:spPr>
          <a:xfrm>
            <a:off x="1484310" y="1922106"/>
            <a:ext cx="10018713" cy="4385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Il y a le risque 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opérationnel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, le risque 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légal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, le risque de 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paiement excessif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et le risques 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financier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211" name="Google Shape;211;p12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"/>
          <p:cNvSpPr txBox="1"/>
          <p:nvPr>
            <p:ph idx="1" type="body"/>
          </p:nvPr>
        </p:nvSpPr>
        <p:spPr>
          <a:xfrm>
            <a:off x="1058780" y="1155032"/>
            <a:ext cx="10959050" cy="5469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6830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La connaissance insuffisante des affaires de la cible et de son industrie ;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285750" rt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le manque d'un plan sain d'intégration après l'acquisition ;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p13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opérationnel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 txBox="1"/>
          <p:nvPr>
            <p:ph idx="1" type="body"/>
          </p:nvPr>
        </p:nvSpPr>
        <p:spPr>
          <a:xfrm>
            <a:off x="1106904" y="1660850"/>
            <a:ext cx="10910925" cy="4963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68300" lvl="0" marL="28575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 Erreurs dans l'exécution </a:t>
            </a:r>
            <a:r>
              <a:rPr lang="fr-FR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(تنفيذ) </a:t>
            </a: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du plan d'intégration ;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285750" rtl="0" algn="just">
              <a:lnSpc>
                <a:spcPct val="200000"/>
              </a:lnSpc>
              <a:spcBef>
                <a:spcPts val="140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 Attentes peu réalistes </a:t>
            </a:r>
            <a:r>
              <a:rPr lang="fr-FR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(غير واقعي) </a:t>
            </a: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des perspectives de la cible.</a:t>
            </a:r>
            <a:endParaRPr/>
          </a:p>
        </p:txBody>
      </p:sp>
      <p:sp>
        <p:nvSpPr>
          <p:cNvPr id="223" name="Google Shape;223;p14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opérationnel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5"/>
          <p:cNvSpPr txBox="1"/>
          <p:nvPr>
            <p:ph idx="1" type="body"/>
          </p:nvPr>
        </p:nvSpPr>
        <p:spPr>
          <a:xfrm>
            <a:off x="1101013" y="2256452"/>
            <a:ext cx="10823509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Le risque légal est la probabilité que la confirmation légale échoue a cause de :</a:t>
            </a:r>
            <a:endParaRPr/>
          </a:p>
        </p:txBody>
      </p:sp>
      <p:sp>
        <p:nvSpPr>
          <p:cNvPr id="229" name="Google Shape;229;p15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légal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"/>
          <p:cNvSpPr txBox="1"/>
          <p:nvPr>
            <p:ph idx="1" type="body"/>
          </p:nvPr>
        </p:nvSpPr>
        <p:spPr>
          <a:xfrm>
            <a:off x="1484310" y="1996751"/>
            <a:ext cx="10018713" cy="47212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conformité aux lois applicables (تتطابق للقوانين) et des règlements 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05130" lvl="0" marL="285750" rtl="0" algn="just">
              <a:lnSpc>
                <a:spcPct val="150000"/>
              </a:lnSpc>
              <a:spcBef>
                <a:spcPts val="148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La légalité de la transaction (مشروعية العمالية).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235" name="Google Shape;235;p16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légal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7"/>
          <p:cNvSpPr txBox="1"/>
          <p:nvPr>
            <p:ph idx="1" type="body"/>
          </p:nvPr>
        </p:nvSpPr>
        <p:spPr>
          <a:xfrm>
            <a:off x="1484310" y="1810140"/>
            <a:ext cx="10018713" cy="43019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None/>
            </a:pPr>
            <a:r>
              <a:rPr b="1" lang="fr-FR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risque de payer une prime (علاوة) trop élevée à la cible !</a:t>
            </a:r>
            <a:endParaRPr b="1" sz="48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1" name="Google Shape;241;p17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de paiement excessif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8"/>
          <p:cNvSpPr txBox="1"/>
          <p:nvPr>
            <p:ph idx="1" type="body"/>
          </p:nvPr>
        </p:nvSpPr>
        <p:spPr>
          <a:xfrm>
            <a:off x="1164853" y="2299750"/>
            <a:ext cx="10290043" cy="37641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Utilisation des méthodes inadéquates (غير ملائمة ) d'évaluation.</a:t>
            </a:r>
            <a:endParaRPr/>
          </a:p>
          <a:p>
            <a:pPr indent="-64770" lvl="0" marL="28575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de paiement excessif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9"/>
          <p:cNvSpPr txBox="1"/>
          <p:nvPr>
            <p:ph idx="1" type="body"/>
          </p:nvPr>
        </p:nvSpPr>
        <p:spPr>
          <a:xfrm>
            <a:off x="1227222" y="1716833"/>
            <a:ext cx="10529350" cy="4739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Surestimation du potentiel du marché 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(المبالغة في تقدير إمكانيات السوق)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des produits de la cible.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19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de paiement excessif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/>
          <p:nvPr>
            <p:ph type="title"/>
          </p:nvPr>
        </p:nvSpPr>
        <p:spPr>
          <a:xfrm>
            <a:off x="1501895" y="316523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lang="fr-FR" sz="5400">
                <a:latin typeface="Times New Roman"/>
                <a:ea typeface="Times New Roman"/>
                <a:cs typeface="Times New Roman"/>
                <a:sym typeface="Times New Roman"/>
              </a:rPr>
              <a:t>Le processus de fusion-acquisition</a:t>
            </a:r>
            <a:endParaRPr sz="5400"/>
          </a:p>
        </p:txBody>
      </p:sp>
      <p:sp>
        <p:nvSpPr>
          <p:cNvPr id="150" name="Google Shape;150;p2"/>
          <p:cNvSpPr txBox="1"/>
          <p:nvPr>
            <p:ph idx="1" type="body"/>
          </p:nvPr>
        </p:nvSpPr>
        <p:spPr>
          <a:xfrm>
            <a:off x="1159934" y="2235199"/>
            <a:ext cx="10588624" cy="4622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94640" lvl="0" marL="285750" rtl="0" algn="l">
              <a:spcBef>
                <a:spcPts val="0"/>
              </a:spcBef>
              <a:spcAft>
                <a:spcPts val="0"/>
              </a:spcAft>
              <a:buSzPts val="4640"/>
              <a:buChar char="•"/>
            </a:pPr>
            <a:r>
              <a:rPr lang="fr-FR" sz="3200">
                <a:latin typeface="Times New Roman"/>
                <a:ea typeface="Times New Roman"/>
                <a:cs typeface="Times New Roman"/>
                <a:sym typeface="Times New Roman"/>
              </a:rPr>
              <a:t>Le développement de la stratégie de F&amp;A;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4640" lvl="0" marL="285750" rtl="0" algn="l">
              <a:spcBef>
                <a:spcPts val="1240"/>
              </a:spcBef>
              <a:spcAft>
                <a:spcPts val="0"/>
              </a:spcAft>
              <a:buSzPts val="4640"/>
              <a:buChar char="•"/>
            </a:pPr>
            <a:r>
              <a:rPr lang="fr-FR" sz="3200">
                <a:latin typeface="Times New Roman"/>
                <a:ea typeface="Times New Roman"/>
                <a:cs typeface="Times New Roman"/>
                <a:sym typeface="Times New Roman"/>
              </a:rPr>
              <a:t>L'identification et le choix des cibles potentielles de F&amp;A;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4640" lvl="0" marL="285750" rtl="0" algn="l">
              <a:spcBef>
                <a:spcPts val="1240"/>
              </a:spcBef>
              <a:spcAft>
                <a:spcPts val="0"/>
              </a:spcAft>
              <a:buSzPts val="4640"/>
              <a:buChar char="•"/>
            </a:pPr>
            <a:r>
              <a:rPr lang="fr-FR" sz="3200">
                <a:latin typeface="Times New Roman"/>
                <a:ea typeface="Times New Roman"/>
                <a:cs typeface="Times New Roman"/>
                <a:sym typeface="Times New Roman"/>
              </a:rPr>
              <a:t>L'identification des facteurs clés et l'entré en contact avec les cibles;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4640" lvl="0" marL="285750" rtl="0" algn="l">
              <a:spcBef>
                <a:spcPts val="1240"/>
              </a:spcBef>
              <a:spcAft>
                <a:spcPts val="0"/>
              </a:spcAft>
              <a:buSzPts val="4640"/>
              <a:buChar char="•"/>
            </a:pPr>
            <a:r>
              <a:rPr lang="fr-FR" sz="3200">
                <a:latin typeface="Times New Roman"/>
                <a:ea typeface="Times New Roman"/>
                <a:cs typeface="Times New Roman"/>
                <a:sym typeface="Times New Roman"/>
              </a:rPr>
              <a:t>La structuration de la transaction;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4640" lvl="0" marL="285750" rtl="0" algn="l">
              <a:spcBef>
                <a:spcPts val="1240"/>
              </a:spcBef>
              <a:spcAft>
                <a:spcPts val="0"/>
              </a:spcAft>
              <a:buSzPts val="4640"/>
              <a:buChar char="•"/>
            </a:pPr>
            <a:r>
              <a:rPr lang="fr-FR" sz="3200">
                <a:latin typeface="Times New Roman"/>
                <a:ea typeface="Times New Roman"/>
                <a:cs typeface="Times New Roman"/>
                <a:sym typeface="Times New Roman"/>
              </a:rPr>
              <a:t>Le processus de confirmation.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151" name="Google Shape;151;p2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avr.-17</a:t>
            </a:r>
            <a:endParaRPr/>
          </a:p>
        </p:txBody>
      </p:sp>
      <p:sp>
        <p:nvSpPr>
          <p:cNvPr id="152" name="Google Shape;152;p2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0"/>
          <p:cNvSpPr txBox="1"/>
          <p:nvPr>
            <p:ph idx="1" type="body"/>
          </p:nvPr>
        </p:nvSpPr>
        <p:spPr>
          <a:xfrm>
            <a:off x="1129004" y="2369977"/>
            <a:ext cx="10720874" cy="41241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68300" lvl="0" marL="28575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Analyse insatisfaisante </a:t>
            </a:r>
            <a:r>
              <a:rPr lang="fr-FR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(غير مرضي) </a:t>
            </a: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et inefficace  </a:t>
            </a:r>
            <a:r>
              <a:rPr lang="fr-FR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(غير فعال)</a:t>
            </a: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 de la position financière et résultats des opérations de la cible…………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259" name="Google Shape;259;p20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de paiement excessif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1"/>
          <p:cNvSpPr txBox="1"/>
          <p:nvPr>
            <p:ph idx="1" type="body"/>
          </p:nvPr>
        </p:nvSpPr>
        <p:spPr>
          <a:xfrm>
            <a:off x="1412120" y="1900516"/>
            <a:ext cx="10018713" cy="42330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     Le risque de ne pas avoir une ressources </a:t>
            </a:r>
            <a:r>
              <a:rPr lang="fr-FR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(موارد) </a:t>
            </a: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financières proportionnées pour l'ensemble des dettes de l'entité combinée.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Google Shape;265;p21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Le risque financier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2"/>
          <p:cNvSpPr txBox="1"/>
          <p:nvPr>
            <p:ph type="title"/>
          </p:nvPr>
        </p:nvSpPr>
        <p:spPr>
          <a:xfrm>
            <a:off x="1644846" y="1928191"/>
            <a:ext cx="10018713" cy="32401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fr-FR" sz="6000">
                <a:latin typeface="Times New Roman"/>
                <a:ea typeface="Times New Roman"/>
                <a:cs typeface="Times New Roman"/>
                <a:sym typeface="Times New Roman"/>
              </a:rPr>
              <a:t>La négociation de la transaction</a:t>
            </a:r>
            <a:br>
              <a:rPr lang="fr-FR" sz="6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fr-FR" sz="6000"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fr-FR" sz="6000">
                <a:solidFill>
                  <a:srgbClr val="FF0000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التفاوض على الصفقة</a:t>
            </a:r>
            <a:r>
              <a:rPr lang="fr-FR" sz="6000"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endParaRPr sz="6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3"/>
          <p:cNvSpPr txBox="1"/>
          <p:nvPr>
            <p:ph idx="1" type="body"/>
          </p:nvPr>
        </p:nvSpPr>
        <p:spPr>
          <a:xfrm>
            <a:off x="1157863" y="1900516"/>
            <a:ext cx="10913164" cy="34157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Les négociations jouent un rôle crucial dans tout le processus de F&amp;A</a:t>
            </a:r>
            <a:endParaRPr/>
          </a:p>
        </p:txBody>
      </p:sp>
      <p:sp>
        <p:nvSpPr>
          <p:cNvPr id="276" name="Google Shape;276;p23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La négociation de la transaction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4"/>
          <p:cNvSpPr txBox="1"/>
          <p:nvPr>
            <p:ph idx="1" type="body"/>
          </p:nvPr>
        </p:nvSpPr>
        <p:spPr>
          <a:xfrm>
            <a:off x="1484310" y="1709530"/>
            <a:ext cx="10442647" cy="49099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L'équipe d'acquisition doit réunir tous le personnel de base et impliqués dans l'organisation de la cible et en développant </a:t>
            </a:r>
            <a:r>
              <a:rPr b="1" lang="fr-FR" sz="4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une stratégie de négociation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282" name="Google Shape;282;p24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La négociation de la transaction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5"/>
          <p:cNvSpPr txBox="1"/>
          <p:nvPr>
            <p:ph idx="1" type="body"/>
          </p:nvPr>
        </p:nvSpPr>
        <p:spPr>
          <a:xfrm>
            <a:off x="1484310" y="1888435"/>
            <a:ext cx="10561916" cy="46912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stratégie de négociation devrait être assez </a:t>
            </a:r>
            <a:r>
              <a:rPr b="1"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flexible 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pour apprécier 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(تقدير) 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les besoins, les objectifs, les forces et les faiblesses de la </a:t>
            </a:r>
            <a:r>
              <a:rPr b="1"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cible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et de </a:t>
            </a:r>
            <a:r>
              <a:rPr b="1"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l'acquéreur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288" name="Google Shape;288;p25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La négociation de la transaction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6"/>
          <p:cNvSpPr txBox="1"/>
          <p:nvPr>
            <p:ph type="title"/>
          </p:nvPr>
        </p:nvSpPr>
        <p:spPr>
          <a:xfrm>
            <a:off x="1013791" y="1928191"/>
            <a:ext cx="10972799" cy="32401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lang="fr-FR" sz="5400">
                <a:latin typeface="Times New Roman"/>
                <a:ea typeface="Times New Roman"/>
                <a:cs typeface="Times New Roman"/>
                <a:sym typeface="Times New Roman"/>
              </a:rPr>
              <a:t>La discussion de la structure financière</a:t>
            </a:r>
            <a:br>
              <a:rPr lang="fr-FR" sz="5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fr-FR" sz="5400">
                <a:solidFill>
                  <a:srgbClr val="FF0000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(مناقشة الهيكل المالي) </a:t>
            </a:r>
            <a:endParaRPr sz="5400">
              <a:solidFill>
                <a:srgbClr val="FF0000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7"/>
          <p:cNvSpPr txBox="1"/>
          <p:nvPr>
            <p:ph idx="1" type="body"/>
          </p:nvPr>
        </p:nvSpPr>
        <p:spPr>
          <a:xfrm>
            <a:off x="1484310" y="2007705"/>
            <a:ext cx="10018713" cy="4850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None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structure financière dépend de la </a:t>
            </a:r>
            <a:r>
              <a:rPr b="1"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taille</a:t>
            </a:r>
            <a:r>
              <a:rPr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de la transaction et de la </a:t>
            </a:r>
            <a:r>
              <a:rPr b="1"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nature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et de la </a:t>
            </a:r>
            <a:r>
              <a:rPr b="1"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qualité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de la cible et de l'</a:t>
            </a:r>
            <a:r>
              <a:rPr b="1" lang="fr-FR" sz="4400" u="sng">
                <a:latin typeface="Times New Roman"/>
                <a:ea typeface="Times New Roman"/>
                <a:cs typeface="Times New Roman"/>
                <a:sym typeface="Times New Roman"/>
              </a:rPr>
              <a:t>organisation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de l'acquéreur.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299" name="Google Shape;299;p27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La discussion de la structure financière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8"/>
          <p:cNvSpPr txBox="1"/>
          <p:nvPr>
            <p:ph idx="1" type="body"/>
          </p:nvPr>
        </p:nvSpPr>
        <p:spPr>
          <a:xfrm>
            <a:off x="1484310" y="2027583"/>
            <a:ext cx="10496196" cy="43533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6830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le prix d'achat prévu, 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285750" rt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la quantité maximum de capitaux propres nécessaire, 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285750" rtl="0" algn="just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SzPts val="5800"/>
              <a:buChar char="•"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la méthode de financement de ces cash-flows (par exemple, dette, capitaux propres).</a:t>
            </a:r>
            <a:endParaRPr/>
          </a:p>
        </p:txBody>
      </p:sp>
      <p:sp>
        <p:nvSpPr>
          <p:cNvPr id="305" name="Google Shape;305;p28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La discussion de la structure financière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9"/>
          <p:cNvSpPr txBox="1"/>
          <p:nvPr>
            <p:ph type="title"/>
          </p:nvPr>
        </p:nvSpPr>
        <p:spPr>
          <a:xfrm>
            <a:off x="1013791" y="1928191"/>
            <a:ext cx="10972799" cy="32401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</a:t>
            </a:r>
            <a:b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fr-FR" sz="6600">
                <a:solidFill>
                  <a:srgbClr val="FF0000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(إغلاق الصفقة) </a:t>
            </a:r>
            <a:endParaRPr sz="6600">
              <a:solidFill>
                <a:srgbClr val="FF0000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"/>
          <p:cNvSpPr txBox="1"/>
          <p:nvPr>
            <p:ph type="title"/>
          </p:nvPr>
        </p:nvSpPr>
        <p:spPr>
          <a:xfrm>
            <a:off x="1501895" y="316523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lang="fr-FR" sz="5400">
                <a:latin typeface="Times New Roman"/>
                <a:ea typeface="Times New Roman"/>
                <a:cs typeface="Times New Roman"/>
                <a:sym typeface="Times New Roman"/>
              </a:rPr>
              <a:t>Le processus de fusion-acquisition</a:t>
            </a:r>
            <a:endParaRPr sz="5400"/>
          </a:p>
        </p:txBody>
      </p:sp>
      <p:sp>
        <p:nvSpPr>
          <p:cNvPr id="158" name="Google Shape;158;p3"/>
          <p:cNvSpPr txBox="1"/>
          <p:nvPr>
            <p:ph idx="1" type="body"/>
          </p:nvPr>
        </p:nvSpPr>
        <p:spPr>
          <a:xfrm>
            <a:off x="1365207" y="2235199"/>
            <a:ext cx="10588624" cy="4622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L'évaluation des risques;</a:t>
            </a:r>
            <a:endParaRPr/>
          </a:p>
          <a:p>
            <a:pPr indent="-405130" lvl="0" marL="285750" rtl="0" algn="just">
              <a:spcBef>
                <a:spcPts val="148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négociation de la transaction;</a:t>
            </a:r>
            <a:endParaRPr/>
          </a:p>
          <a:p>
            <a:pPr indent="-405130" lvl="0" marL="285750" rtl="0" algn="just">
              <a:spcBef>
                <a:spcPts val="148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discussion de la structure financière;</a:t>
            </a:r>
            <a:endParaRPr/>
          </a:p>
          <a:p>
            <a:pPr indent="-405130" lvl="0" marL="285750" rtl="0" algn="just">
              <a:spcBef>
                <a:spcPts val="148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fermeture de la transaction;</a:t>
            </a:r>
            <a:endParaRPr/>
          </a:p>
          <a:p>
            <a:pPr indent="-405130" lvl="0" marL="285750" rtl="0" algn="just">
              <a:spcBef>
                <a:spcPts val="148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La mise en application de l'intégration.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0"/>
          <p:cNvSpPr txBox="1"/>
          <p:nvPr>
            <p:ph idx="1" type="body"/>
          </p:nvPr>
        </p:nvSpPr>
        <p:spPr>
          <a:xfrm>
            <a:off x="1484310" y="2276669"/>
            <a:ext cx="10018713" cy="42632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Plusieurs procédures </a:t>
            </a:r>
            <a:r>
              <a:rPr lang="fr-FR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(إجراءات) </a:t>
            </a:r>
            <a:r>
              <a:rPr lang="fr-FR" sz="4000">
                <a:latin typeface="Times New Roman"/>
                <a:ea typeface="Times New Roman"/>
                <a:cs typeface="Times New Roman"/>
                <a:sym typeface="Times New Roman"/>
              </a:rPr>
              <a:t>doivent être exécutées pour clôturer professionnellement et légalement la transaction. Parmi ces procédures on trouve :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316" name="Google Shape;316;p30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 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1"/>
          <p:cNvSpPr txBox="1"/>
          <p:nvPr>
            <p:ph idx="1" type="body"/>
          </p:nvPr>
        </p:nvSpPr>
        <p:spPr>
          <a:xfrm>
            <a:off x="1484310" y="1709530"/>
            <a:ext cx="10018713" cy="47310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Compléter le processus de confirmation en particulier la confirmation légale.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2" name="Google Shape;322;p31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 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2"/>
          <p:cNvSpPr txBox="1"/>
          <p:nvPr>
            <p:ph idx="1" type="body"/>
          </p:nvPr>
        </p:nvSpPr>
        <p:spPr>
          <a:xfrm>
            <a:off x="1212574" y="2249555"/>
            <a:ext cx="1071438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Se conformer aux lois et aux règlements applicables.</a:t>
            </a:r>
            <a:endParaRPr/>
          </a:p>
        </p:txBody>
      </p:sp>
      <p:sp>
        <p:nvSpPr>
          <p:cNvPr id="328" name="Google Shape;328;p32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 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3"/>
          <p:cNvSpPr txBox="1"/>
          <p:nvPr>
            <p:ph idx="1" type="body"/>
          </p:nvPr>
        </p:nvSpPr>
        <p:spPr>
          <a:xfrm>
            <a:off x="1504189" y="2289312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Fixation des accords d'emploi principaux.</a:t>
            </a:r>
            <a:endParaRPr/>
          </a:p>
        </p:txBody>
      </p:sp>
      <p:sp>
        <p:nvSpPr>
          <p:cNvPr id="334" name="Google Shape;334;p33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 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4"/>
          <p:cNvSpPr txBox="1"/>
          <p:nvPr>
            <p:ph idx="1" type="body"/>
          </p:nvPr>
        </p:nvSpPr>
        <p:spPr>
          <a:xfrm>
            <a:off x="1404797" y="232906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Résolution des problèmes de comptabilité d'impôts de la transaction.</a:t>
            </a:r>
            <a:endParaRPr/>
          </a:p>
        </p:txBody>
      </p:sp>
      <p:sp>
        <p:nvSpPr>
          <p:cNvPr id="340" name="Google Shape;340;p34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 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5"/>
          <p:cNvSpPr txBox="1"/>
          <p:nvPr>
            <p:ph idx="1" type="body"/>
          </p:nvPr>
        </p:nvSpPr>
        <p:spPr>
          <a:xfrm>
            <a:off x="1484310" y="2206487"/>
            <a:ext cx="10018713" cy="4651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41960" lvl="0" marL="3429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Font typeface="Noto Sans Symbols"/>
              <a:buChar char="∙"/>
            </a:pP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le transfert des accords matériels, des autorisations, ou des droits.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4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346" name="Google Shape;346;p35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clôture de la transaction 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6"/>
          <p:cNvSpPr txBox="1"/>
          <p:nvPr>
            <p:ph type="title"/>
          </p:nvPr>
        </p:nvSpPr>
        <p:spPr>
          <a:xfrm>
            <a:off x="1013791" y="1928191"/>
            <a:ext cx="10972799" cy="32401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lang="fr-FR" sz="5400">
                <a:latin typeface="Times New Roman"/>
                <a:ea typeface="Times New Roman"/>
                <a:cs typeface="Times New Roman"/>
                <a:sym typeface="Times New Roman"/>
              </a:rPr>
              <a:t>La mise en application de l'intégration (</a:t>
            </a:r>
            <a:r>
              <a:rPr lang="fr-FR" sz="6600">
                <a:solidFill>
                  <a:srgbClr val="FF0000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التكامل</a:t>
            </a:r>
            <a:r>
              <a:rPr lang="fr-FR" sz="540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5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7"/>
          <p:cNvSpPr txBox="1"/>
          <p:nvPr>
            <p:ph idx="1" type="body"/>
          </p:nvPr>
        </p:nvSpPr>
        <p:spPr>
          <a:xfrm>
            <a:off x="1484310" y="2325757"/>
            <a:ext cx="10018713" cy="43732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41960" lvl="0" marL="3429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Font typeface="Noto Sans Symbols"/>
              <a:buChar char="∙"/>
            </a:pP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Prendre des actions appropriées telles que la réduction de taille, éliminer le dédoublement des frais.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4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357" name="Google Shape;357;p37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mise en application de l'intégration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8"/>
          <p:cNvSpPr txBox="1"/>
          <p:nvPr>
            <p:ph idx="1" type="body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41960" lvl="0" marL="3429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Font typeface="Noto Sans Symbols"/>
              <a:buChar char="∙"/>
            </a:pP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La consolidation des comptes.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38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mise en application de l'intégration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9"/>
          <p:cNvSpPr txBox="1"/>
          <p:nvPr>
            <p:ph idx="1" type="body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41960" lvl="0" marL="3429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Font typeface="Noto Sans Symbols"/>
              <a:buChar char="∙"/>
            </a:pP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La gestion des systèmes d'information…….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64770" lvl="0" marL="285750" rtl="0" algn="l">
              <a:spcBef>
                <a:spcPts val="14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369" name="Google Shape;369;p39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fr-FR" sz="6600">
                <a:latin typeface="Times New Roman"/>
                <a:ea typeface="Times New Roman"/>
                <a:cs typeface="Times New Roman"/>
                <a:sym typeface="Times New Roman"/>
              </a:rPr>
              <a:t>La mise en application de l'intégration 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"/>
          <p:cNvSpPr txBox="1"/>
          <p:nvPr>
            <p:ph type="title"/>
          </p:nvPr>
        </p:nvSpPr>
        <p:spPr>
          <a:xfrm>
            <a:off x="1179321" y="2096359"/>
            <a:ext cx="10844612" cy="29371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r>
              <a:rPr lang="fr-FR" sz="7200">
                <a:latin typeface="Times New Roman"/>
                <a:ea typeface="Times New Roman"/>
                <a:cs typeface="Times New Roman"/>
                <a:sym typeface="Times New Roman"/>
              </a:rPr>
              <a:t>L'évaluation des risques</a:t>
            </a:r>
            <a:br>
              <a:rPr lang="fr-FR" sz="7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fr-FR" sz="7200">
                <a:solidFill>
                  <a:srgbClr val="FF0000"/>
                </a:solidFill>
                <a:latin typeface="Simplified Arabic"/>
                <a:ea typeface="Simplified Arabic"/>
                <a:cs typeface="Simplified Arabic"/>
                <a:sym typeface="Simplified Arabic"/>
              </a:rPr>
              <a:t>(تقييم المخاطر)</a:t>
            </a:r>
            <a:endParaRPr sz="7200">
              <a:solidFill>
                <a:srgbClr val="FF0000"/>
              </a:solidFill>
              <a:latin typeface="Simplified Arabic"/>
              <a:ea typeface="Simplified Arabic"/>
              <a:cs typeface="Simplified Arabic"/>
              <a:sym typeface="Simplified Arab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"/>
          <p:cNvSpPr txBox="1"/>
          <p:nvPr>
            <p:ph idx="1" type="body"/>
          </p:nvPr>
        </p:nvSpPr>
        <p:spPr>
          <a:xfrm>
            <a:off x="1240972" y="1976533"/>
            <a:ext cx="10681929" cy="3509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None/>
            </a:pP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     Un certain nombre d'avantages peuvent être tirés de la F&amp;A et comprennent :</a:t>
            </a:r>
            <a:endParaRPr/>
          </a:p>
        </p:txBody>
      </p:sp>
      <p:sp>
        <p:nvSpPr>
          <p:cNvPr id="169" name="Google Shape;169;p5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 txBox="1"/>
          <p:nvPr>
            <p:ph idx="1" type="body"/>
          </p:nvPr>
        </p:nvSpPr>
        <p:spPr>
          <a:xfrm>
            <a:off x="1484310" y="1884784"/>
            <a:ext cx="10018713" cy="4310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la réduction (انخفاض) potentielle des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fr-FR" sz="4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coûts</a:t>
            </a:r>
            <a:r>
              <a:rPr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résultant de l'adoption (تبني) d'une technologie plus économique et plus efficace (فعالة) </a:t>
            </a:r>
            <a:r>
              <a:rPr b="1" lang="fr-FR" sz="440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(synergie).</a:t>
            </a:r>
            <a:endParaRPr/>
          </a:p>
        </p:txBody>
      </p:sp>
      <p:sp>
        <p:nvSpPr>
          <p:cNvPr id="175" name="Google Shape;175;p6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"/>
          <p:cNvSpPr txBox="1"/>
          <p:nvPr>
            <p:ph idx="1" type="body"/>
          </p:nvPr>
        </p:nvSpPr>
        <p:spPr>
          <a:xfrm>
            <a:off x="1175658" y="1987420"/>
            <a:ext cx="10327366" cy="42267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4196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960"/>
              <a:buChar char="•"/>
            </a:pP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fr-FR" sz="48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l'expansion</a:t>
            </a:r>
            <a:r>
              <a:rPr lang="fr-FR" sz="4800">
                <a:latin typeface="Times New Roman"/>
                <a:ea typeface="Times New Roman"/>
                <a:cs typeface="Times New Roman"/>
                <a:sym typeface="Times New Roman"/>
              </a:rPr>
              <a:t> (توسع) du territoire en créant un meilleur marché pour les produits ou les services.</a:t>
            </a:r>
            <a:endParaRPr/>
          </a:p>
        </p:txBody>
      </p:sp>
      <p:sp>
        <p:nvSpPr>
          <p:cNvPr id="181" name="Google Shape;181;p7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8"/>
          <p:cNvSpPr txBox="1"/>
          <p:nvPr>
            <p:ph idx="1" type="body"/>
          </p:nvPr>
        </p:nvSpPr>
        <p:spPr>
          <a:xfrm>
            <a:off x="1465649" y="2108718"/>
            <a:ext cx="10018713" cy="3844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la </a:t>
            </a:r>
            <a:r>
              <a:rPr b="1" lang="fr-FR" sz="4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combinaison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(جمع) des positions managériales (المناصب الإدارية) et enlever la gestion </a:t>
            </a:r>
            <a:r>
              <a:rPr b="1" lang="fr-FR" sz="4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inefficace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. (غير فعالة)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Google Shape;187;p8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/>
          <p:nvPr>
            <p:ph idx="1" type="body"/>
          </p:nvPr>
        </p:nvSpPr>
        <p:spPr>
          <a:xfrm>
            <a:off x="1082352" y="1866122"/>
            <a:ext cx="11109648" cy="4777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405130" lvl="0" marL="28575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380"/>
              <a:buChar char="•"/>
            </a:pPr>
            <a:r>
              <a:rPr b="1" lang="fr-FR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Renforcement</a:t>
            </a:r>
            <a:r>
              <a:rPr lang="fr-FR" sz="4400">
                <a:latin typeface="Times New Roman"/>
                <a:ea typeface="Times New Roman"/>
                <a:cs typeface="Times New Roman"/>
                <a:sym typeface="Times New Roman"/>
              </a:rPr>
              <a:t> (تدعيم) de la position financière (المركز المالي).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/>
          </a:p>
        </p:txBody>
      </p:sp>
      <p:sp>
        <p:nvSpPr>
          <p:cNvPr id="193" name="Google Shape;193;p9"/>
          <p:cNvSpPr txBox="1"/>
          <p:nvPr>
            <p:ph type="title"/>
          </p:nvPr>
        </p:nvSpPr>
        <p:spPr>
          <a:xfrm>
            <a:off x="1605089" y="147917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lang="fr-FR" sz="6600">
                <a:latin typeface="Times New Roman"/>
                <a:ea typeface="Times New Roman"/>
                <a:cs typeface="Times New Roman"/>
                <a:sym typeface="Times New Roman"/>
              </a:rPr>
              <a:t>تقييم المخاطر</a:t>
            </a:r>
            <a:endParaRPr sz="6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llaxe">
  <a:themeElements>
    <a:clrScheme name="Parallaxe">
      <a:dk1>
        <a:srgbClr val="000000"/>
      </a:dk1>
      <a:lt1>
        <a:srgbClr val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2015-10-10T13:11:31Z</dcterms:created>
  <dc:creator>MBM</dc:creator>
</cp:coreProperties>
</file>