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12192000"/>
  <p:notesSz cx="6858000" cy="9144000"/>
  <p:embeddedFontLst>
    <p:embeddedFont>
      <p:font typeface="Corbel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8" roundtripDataSignature="AMtx7miXACnxZivD0lxJlQ5akn3WQN1b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Corbel-regular.fntdata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orbel-italic.fntdata"/><Relationship Id="rId25" Type="http://schemas.openxmlformats.org/officeDocument/2006/relationships/font" Target="fonts/Corbel-bold.fntdata"/><Relationship Id="rId28" Type="http://customschemas.google.com/relationships/presentationmetadata" Target="metadata"/><Relationship Id="rId27" Type="http://schemas.openxmlformats.org/officeDocument/2006/relationships/font" Target="fonts/Corbel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0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4" name="Google Shape;24;p20"/>
            <p:cNvSpPr/>
            <p:nvPr/>
          </p:nvSpPr>
          <p:spPr>
            <a:xfrm>
              <a:off x="3367088" y="-4763"/>
              <a:ext cx="1063625" cy="2782888"/>
            </a:xfrm>
            <a:custGeom>
              <a:rect b="b" l="l" r="r" t="t"/>
              <a:pathLst>
                <a:path extrusionOk="0" h="1753" w="670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5" name="Google Shape;25;p20"/>
            <p:cNvSpPr/>
            <p:nvPr/>
          </p:nvSpPr>
          <p:spPr>
            <a:xfrm>
              <a:off x="2928938" y="-4763"/>
              <a:ext cx="1035050" cy="2673350"/>
            </a:xfrm>
            <a:custGeom>
              <a:rect b="b" l="l" r="r" t="t"/>
              <a:pathLst>
                <a:path extrusionOk="0" h="1684" w="652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6" name="Google Shape;26;p20"/>
            <p:cNvSpPr/>
            <p:nvPr/>
          </p:nvSpPr>
          <p:spPr>
            <a:xfrm>
              <a:off x="2928938" y="2582862"/>
              <a:ext cx="2693987" cy="4275138"/>
            </a:xfrm>
            <a:custGeom>
              <a:rect b="b" l="l" r="r" t="t"/>
              <a:pathLst>
                <a:path extrusionOk="0" h="2693" w="1697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7" name="Google Shape;27;p20"/>
            <p:cNvSpPr/>
            <p:nvPr/>
          </p:nvSpPr>
          <p:spPr>
            <a:xfrm>
              <a:off x="3371850" y="2692400"/>
              <a:ext cx="3332162" cy="4165600"/>
            </a:xfrm>
            <a:custGeom>
              <a:rect b="b" l="l" r="r" t="t"/>
              <a:pathLst>
                <a:path extrusionOk="0" h="2624" w="2099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28" name="Google Shape;28;p20"/>
            <p:cNvSpPr/>
            <p:nvPr/>
          </p:nvSpPr>
          <p:spPr>
            <a:xfrm>
              <a:off x="3367088" y="2687637"/>
              <a:ext cx="4576762" cy="4170363"/>
            </a:xfrm>
            <a:custGeom>
              <a:rect b="b" l="l" r="r" t="t"/>
              <a:pathLst>
                <a:path extrusionOk="0" h="2627" w="2883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29" name="Google Shape;29;p20"/>
            <p:cNvSpPr/>
            <p:nvPr/>
          </p:nvSpPr>
          <p:spPr>
            <a:xfrm>
              <a:off x="2928938" y="2578100"/>
              <a:ext cx="3584575" cy="4279900"/>
            </a:xfrm>
            <a:custGeom>
              <a:rect b="b" l="l" r="r" t="t"/>
              <a:pathLst>
                <a:path extrusionOk="0" h="2696" w="2258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30" name="Google Shape;30;p20"/>
          <p:cNvSpPr txBox="1"/>
          <p:nvPr>
            <p:ph type="ctrTitle"/>
          </p:nvPr>
        </p:nvSpPr>
        <p:spPr>
          <a:xfrm>
            <a:off x="2928401" y="1380068"/>
            <a:ext cx="8574622" cy="26161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orbel"/>
              <a:buNone/>
              <a:defRPr sz="6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" type="subTitle"/>
          </p:nvPr>
        </p:nvSpPr>
        <p:spPr>
          <a:xfrm>
            <a:off x="4515377" y="3996267"/>
            <a:ext cx="6987645" cy="13885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420"/>
              </a:spcBef>
              <a:spcAft>
                <a:spcPts val="0"/>
              </a:spcAft>
              <a:buSzPts val="3045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9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261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232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203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203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2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0"/>
          <p:cNvSpPr txBox="1"/>
          <p:nvPr>
            <p:ph idx="11" type="ftr"/>
          </p:nvPr>
        </p:nvSpPr>
        <p:spPr>
          <a:xfrm>
            <a:off x="5332412" y="5883275"/>
            <a:ext cx="432404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0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panoramique avec légende">
  <p:cSld name="Image panoramique avec légende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9"/>
          <p:cNvSpPr txBox="1"/>
          <p:nvPr>
            <p:ph type="title"/>
          </p:nvPr>
        </p:nvSpPr>
        <p:spPr>
          <a:xfrm>
            <a:off x="1484311" y="4732865"/>
            <a:ext cx="10018711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9"/>
          <p:cNvSpPr/>
          <p:nvPr>
            <p:ph idx="2" type="pic"/>
          </p:nvPr>
        </p:nvSpPr>
        <p:spPr>
          <a:xfrm>
            <a:off x="2386012" y="932112"/>
            <a:ext cx="8225944" cy="3164976"/>
          </a:xfrm>
          <a:prstGeom prst="roundRect">
            <a:avLst>
              <a:gd fmla="val 43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29"/>
          <p:cNvSpPr txBox="1"/>
          <p:nvPr>
            <p:ph idx="1" type="body"/>
          </p:nvPr>
        </p:nvSpPr>
        <p:spPr>
          <a:xfrm>
            <a:off x="1484311" y="5299603"/>
            <a:ext cx="10018711" cy="493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280"/>
              </a:spcBef>
              <a:spcAft>
                <a:spcPts val="0"/>
              </a:spcAft>
              <a:buSzPts val="2030"/>
              <a:buNone/>
              <a:defRPr sz="14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5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305"/>
              <a:buNone/>
              <a:defRPr sz="900"/>
            </a:lvl9pPr>
          </a:lstStyle>
          <a:p/>
        </p:txBody>
      </p:sp>
      <p:sp>
        <p:nvSpPr>
          <p:cNvPr id="90" name="Google Shape;90;p29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9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9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légende">
  <p:cSld name="Titre et légen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0"/>
          <p:cNvSpPr txBox="1"/>
          <p:nvPr>
            <p:ph type="title"/>
          </p:nvPr>
        </p:nvSpPr>
        <p:spPr>
          <a:xfrm>
            <a:off x="1484312" y="685800"/>
            <a:ext cx="10018711" cy="304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30"/>
          <p:cNvSpPr txBox="1"/>
          <p:nvPr>
            <p:ph idx="1" type="body"/>
          </p:nvPr>
        </p:nvSpPr>
        <p:spPr>
          <a:xfrm>
            <a:off x="1484312" y="4343400"/>
            <a:ext cx="10018713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6" name="Google Shape;96;p3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0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30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tion avec légende">
  <p:cSld name="Citation avec légende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1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fr-FR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/>
          </a:p>
        </p:txBody>
      </p:sp>
      <p:sp>
        <p:nvSpPr>
          <p:cNvPr id="101" name="Google Shape;101;p31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fr-FR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/>
          </a:p>
        </p:txBody>
      </p:sp>
      <p:sp>
        <p:nvSpPr>
          <p:cNvPr id="102" name="Google Shape;102;p31"/>
          <p:cNvSpPr txBox="1"/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1"/>
          <p:cNvSpPr txBox="1"/>
          <p:nvPr>
            <p:ph idx="1" type="body"/>
          </p:nvPr>
        </p:nvSpPr>
        <p:spPr>
          <a:xfrm>
            <a:off x="2436811" y="3428999"/>
            <a:ext cx="8532815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2610"/>
              <a:buFont typeface="Corbel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900"/>
              <a:buFont typeface="Corbel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610"/>
              <a:buFont typeface="Corbel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320"/>
              <a:buFont typeface="Corbel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Font typeface="Corbel"/>
              <a:buNone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04" name="Google Shape;104;p31"/>
          <p:cNvSpPr txBox="1"/>
          <p:nvPr>
            <p:ph idx="2" type="body"/>
          </p:nvPr>
        </p:nvSpPr>
        <p:spPr>
          <a:xfrm>
            <a:off x="1484311" y="4343400"/>
            <a:ext cx="10018711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5" name="Google Shape;105;p3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31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31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rte nom">
  <p:cSld name="Carte nom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2"/>
          <p:cNvSpPr txBox="1"/>
          <p:nvPr>
            <p:ph type="title"/>
          </p:nvPr>
        </p:nvSpPr>
        <p:spPr>
          <a:xfrm>
            <a:off x="1484313" y="3308581"/>
            <a:ext cx="10018709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32"/>
          <p:cNvSpPr txBox="1"/>
          <p:nvPr>
            <p:ph idx="1" type="body"/>
          </p:nvPr>
        </p:nvSpPr>
        <p:spPr>
          <a:xfrm>
            <a:off x="1484312" y="4777381"/>
            <a:ext cx="10018710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p32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32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32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rte nom citation">
  <p:cSld name="Carte nom citation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fr-FR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</a:t>
            </a:r>
            <a:endParaRPr/>
          </a:p>
        </p:txBody>
      </p:sp>
      <p:sp>
        <p:nvSpPr>
          <p:cNvPr id="116" name="Google Shape;116;p33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orbel"/>
              <a:buNone/>
            </a:pPr>
            <a:r>
              <a:rPr b="0" lang="fr-FR" sz="8000" cap="non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”</a:t>
            </a:r>
            <a:endParaRPr/>
          </a:p>
        </p:txBody>
      </p:sp>
      <p:sp>
        <p:nvSpPr>
          <p:cNvPr id="117" name="Google Shape;117;p33"/>
          <p:cNvSpPr txBox="1"/>
          <p:nvPr>
            <p:ph type="title"/>
          </p:nvPr>
        </p:nvSpPr>
        <p:spPr>
          <a:xfrm>
            <a:off x="2208212" y="685800"/>
            <a:ext cx="8990012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orbel"/>
              <a:buNone/>
              <a:defRPr b="0" sz="320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33"/>
          <p:cNvSpPr txBox="1"/>
          <p:nvPr>
            <p:ph idx="1" type="body"/>
          </p:nvPr>
        </p:nvSpPr>
        <p:spPr>
          <a:xfrm>
            <a:off x="1484313" y="3886200"/>
            <a:ext cx="10018710" cy="88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80"/>
              </a:spcBef>
              <a:spcAft>
                <a:spcPts val="0"/>
              </a:spcAft>
              <a:buSzPts val="3480"/>
              <a:buNone/>
              <a:defRPr b="0" sz="2400" cap="none">
                <a:solidFill>
                  <a:schemeClr val="dk1"/>
                </a:solidFill>
              </a:defRPr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19" name="Google Shape;119;p33"/>
          <p:cNvSpPr txBox="1"/>
          <p:nvPr>
            <p:ph idx="2" type="body"/>
          </p:nvPr>
        </p:nvSpPr>
        <p:spPr>
          <a:xfrm>
            <a:off x="1484312" y="4775200"/>
            <a:ext cx="10018710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360"/>
              </a:spcBef>
              <a:spcAft>
                <a:spcPts val="0"/>
              </a:spcAft>
              <a:buSzPts val="261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0" name="Google Shape;120;p3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33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3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rai ou faux">
  <p:cSld name="Vrai ou faux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4"/>
          <p:cNvSpPr txBox="1"/>
          <p:nvPr>
            <p:ph type="title"/>
          </p:nvPr>
        </p:nvSpPr>
        <p:spPr>
          <a:xfrm>
            <a:off x="1484313" y="685800"/>
            <a:ext cx="10018712" cy="2727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34"/>
          <p:cNvSpPr txBox="1"/>
          <p:nvPr>
            <p:ph idx="1" type="body"/>
          </p:nvPr>
        </p:nvSpPr>
        <p:spPr>
          <a:xfrm>
            <a:off x="1484312" y="3505200"/>
            <a:ext cx="10018713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4060"/>
              <a:buNone/>
              <a:defRPr b="0" sz="2800" cap="none">
                <a:solidFill>
                  <a:schemeClr val="dk1"/>
                </a:solidFill>
              </a:defRPr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26" name="Google Shape;126;p34"/>
          <p:cNvSpPr txBox="1"/>
          <p:nvPr>
            <p:ph idx="2" type="body"/>
          </p:nvPr>
        </p:nvSpPr>
        <p:spPr>
          <a:xfrm>
            <a:off x="1484311" y="4343400"/>
            <a:ext cx="10018713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261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7" name="Google Shape;127;p34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34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34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5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35"/>
          <p:cNvSpPr txBox="1"/>
          <p:nvPr>
            <p:ph idx="1" type="body"/>
          </p:nvPr>
        </p:nvSpPr>
        <p:spPr>
          <a:xfrm rot="5400000">
            <a:off x="4931566" y="-780257"/>
            <a:ext cx="3124201" cy="10018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33" name="Google Shape;133;p3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35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35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6"/>
          <p:cNvSpPr txBox="1"/>
          <p:nvPr>
            <p:ph type="title"/>
          </p:nvPr>
        </p:nvSpPr>
        <p:spPr>
          <a:xfrm rot="5400000">
            <a:off x="8065140" y="2353316"/>
            <a:ext cx="5105400" cy="1770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36"/>
          <p:cNvSpPr txBox="1"/>
          <p:nvPr>
            <p:ph idx="1" type="body"/>
          </p:nvPr>
        </p:nvSpPr>
        <p:spPr>
          <a:xfrm rot="5400000">
            <a:off x="2941483" y="-771371"/>
            <a:ext cx="5105400" cy="8019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139" name="Google Shape;139;p3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36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36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1"/>
          <p:cNvSpPr txBox="1"/>
          <p:nvPr>
            <p:ph idx="1" type="body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2pPr>
            <a:lvl3pPr indent="-394335" lvl="2" marL="1371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3pPr>
            <a:lvl4pPr indent="-394335" lvl="3" marL="18288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4pPr>
            <a:lvl5pPr indent="-394335" lvl="4" marL="22860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5pPr>
            <a:lvl6pPr indent="-394335" lvl="5" marL="27432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6pPr>
            <a:lvl7pPr indent="-394335" lvl="6" marL="3200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7pPr>
            <a:lvl8pPr indent="-394334" lvl="7" marL="36576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/>
            </a:lvl8pPr>
            <a:lvl9pPr indent="-394334" lvl="8" marL="4114800" algn="l">
              <a:spcBef>
                <a:spcPts val="600"/>
              </a:spcBef>
              <a:spcAft>
                <a:spcPts val="600"/>
              </a:spcAft>
              <a:buSzPts val="2610"/>
              <a:buChar char="•"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type="title"/>
          </p:nvPr>
        </p:nvSpPr>
        <p:spPr>
          <a:xfrm>
            <a:off x="2572279" y="2666999"/>
            <a:ext cx="8930747" cy="21103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" type="body"/>
          </p:nvPr>
        </p:nvSpPr>
        <p:spPr>
          <a:xfrm>
            <a:off x="2572278" y="4777381"/>
            <a:ext cx="893074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r">
              <a:spcBef>
                <a:spcPts val="400"/>
              </a:spcBef>
              <a:spcAft>
                <a:spcPts val="0"/>
              </a:spcAft>
              <a:buSzPts val="29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61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32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03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4" name="Google Shape;44;p22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2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2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3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1" type="body"/>
          </p:nvPr>
        </p:nvSpPr>
        <p:spPr>
          <a:xfrm>
            <a:off x="1484312" y="2666999"/>
            <a:ext cx="4895055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50" name="Google Shape;50;p23"/>
          <p:cNvSpPr txBox="1"/>
          <p:nvPr>
            <p:ph idx="2" type="body"/>
          </p:nvPr>
        </p:nvSpPr>
        <p:spPr>
          <a:xfrm>
            <a:off x="6607967" y="2667000"/>
            <a:ext cx="4895056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1772179" y="2658533"/>
            <a:ext cx="460718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4060"/>
              <a:buNone/>
              <a:defRPr b="0" sz="2800">
                <a:solidFill>
                  <a:srgbClr val="1186C3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9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61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320"/>
              <a:buNone/>
              <a:defRPr b="1" sz="16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1484311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58" name="Google Shape;58;p24"/>
          <p:cNvSpPr txBox="1"/>
          <p:nvPr>
            <p:ph idx="3" type="body"/>
          </p:nvPr>
        </p:nvSpPr>
        <p:spPr>
          <a:xfrm>
            <a:off x="6880487" y="2667000"/>
            <a:ext cx="4622537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SzPts val="4060"/>
              <a:buNone/>
              <a:defRPr b="0" sz="2800">
                <a:solidFill>
                  <a:srgbClr val="1186C3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9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261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232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2320"/>
              <a:buNone/>
              <a:defRPr b="1" sz="1600"/>
            </a:lvl9pPr>
          </a:lstStyle>
          <a:p/>
        </p:txBody>
      </p:sp>
      <p:sp>
        <p:nvSpPr>
          <p:cNvPr id="59" name="Google Shape;59;p24"/>
          <p:cNvSpPr txBox="1"/>
          <p:nvPr>
            <p:ph idx="4" type="body"/>
          </p:nvPr>
        </p:nvSpPr>
        <p:spPr>
          <a:xfrm>
            <a:off x="6607967" y="3335337"/>
            <a:ext cx="4895056" cy="2455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4335" lvl="0" marL="457200" algn="l">
              <a:spcBef>
                <a:spcPts val="360"/>
              </a:spcBef>
              <a:spcAft>
                <a:spcPts val="0"/>
              </a:spcAft>
              <a:buSzPts val="2610"/>
              <a:buChar char="•"/>
              <a:defRPr sz="1800"/>
            </a:lvl1pPr>
            <a:lvl2pPr indent="-375919" lvl="1" marL="9144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2pPr>
            <a:lvl3pPr indent="-357505" lvl="2" marL="1371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3pPr>
            <a:lvl4pPr indent="-339089" lvl="3" marL="18288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4pPr>
            <a:lvl5pPr indent="-339089" lvl="4" marL="22860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5pPr>
            <a:lvl6pPr indent="-339089" lvl="5" marL="27432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6pPr>
            <a:lvl7pPr indent="-339089" lvl="6" marL="32004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7pPr>
            <a:lvl8pPr indent="-339090" lvl="7" marL="3657600" algn="l">
              <a:spcBef>
                <a:spcPts val="600"/>
              </a:spcBef>
              <a:spcAft>
                <a:spcPts val="0"/>
              </a:spcAft>
              <a:buSzPts val="1740"/>
              <a:buChar char="•"/>
              <a:defRPr sz="1200"/>
            </a:lvl8pPr>
            <a:lvl9pPr indent="-339090" lvl="8" marL="4114800" algn="l">
              <a:spcBef>
                <a:spcPts val="600"/>
              </a:spcBef>
              <a:spcAft>
                <a:spcPts val="600"/>
              </a:spcAft>
              <a:buSzPts val="1740"/>
              <a:buChar char="•"/>
              <a:defRPr sz="1200"/>
            </a:lvl9pPr>
          </a:lstStyle>
          <a:p/>
        </p:txBody>
      </p:sp>
      <p:sp>
        <p:nvSpPr>
          <p:cNvPr id="60" name="Google Shape;60;p24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4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4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5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/>
          <p:nvPr>
            <p:ph type="title"/>
          </p:nvPr>
        </p:nvSpPr>
        <p:spPr>
          <a:xfrm>
            <a:off x="1484312" y="1600200"/>
            <a:ext cx="3549121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7"/>
          <p:cNvSpPr txBox="1"/>
          <p:nvPr>
            <p:ph idx="1" type="body"/>
          </p:nvPr>
        </p:nvSpPr>
        <p:spPr>
          <a:xfrm>
            <a:off x="5262033" y="685799"/>
            <a:ext cx="6240990" cy="51054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12750" lvl="0" marL="457200" algn="l">
              <a:spcBef>
                <a:spcPts val="400"/>
              </a:spcBef>
              <a:spcAft>
                <a:spcPts val="0"/>
              </a:spcAft>
              <a:buSzPts val="2900"/>
              <a:buChar char="•"/>
              <a:defRPr sz="2000"/>
            </a:lvl1pPr>
            <a:lvl2pPr indent="-394335" lvl="1" marL="914400" algn="l">
              <a:spcBef>
                <a:spcPts val="600"/>
              </a:spcBef>
              <a:spcAft>
                <a:spcPts val="0"/>
              </a:spcAft>
              <a:buSzPts val="2610"/>
              <a:buChar char="•"/>
              <a:defRPr sz="1800"/>
            </a:lvl2pPr>
            <a:lvl3pPr indent="-375919" lvl="2" marL="1371600" algn="l">
              <a:spcBef>
                <a:spcPts val="600"/>
              </a:spcBef>
              <a:spcAft>
                <a:spcPts val="0"/>
              </a:spcAft>
              <a:buSzPts val="2320"/>
              <a:buChar char="•"/>
              <a:defRPr sz="1600"/>
            </a:lvl3pPr>
            <a:lvl4pPr indent="-357505" lvl="3" marL="18288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4pPr>
            <a:lvl5pPr indent="-357504" lvl="4" marL="22860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5pPr>
            <a:lvl6pPr indent="-357504" lvl="5" marL="27432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6pPr>
            <a:lvl7pPr indent="-357504" lvl="6" marL="32004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7pPr>
            <a:lvl8pPr indent="-357504" lvl="7" marL="3657600" algn="l">
              <a:spcBef>
                <a:spcPts val="600"/>
              </a:spcBef>
              <a:spcAft>
                <a:spcPts val="0"/>
              </a:spcAft>
              <a:buSzPts val="2030"/>
              <a:buChar char="•"/>
              <a:defRPr sz="1400"/>
            </a:lvl8pPr>
            <a:lvl9pPr indent="-357504" lvl="8" marL="4114800" algn="l">
              <a:spcBef>
                <a:spcPts val="600"/>
              </a:spcBef>
              <a:spcAft>
                <a:spcPts val="600"/>
              </a:spcAft>
              <a:buSzPts val="2030"/>
              <a:buChar char="•"/>
              <a:defRPr sz="1400"/>
            </a:lvl9pPr>
          </a:lstStyle>
          <a:p/>
        </p:txBody>
      </p:sp>
      <p:sp>
        <p:nvSpPr>
          <p:cNvPr id="75" name="Google Shape;75;p27"/>
          <p:cNvSpPr txBox="1"/>
          <p:nvPr>
            <p:ph idx="2" type="body"/>
          </p:nvPr>
        </p:nvSpPr>
        <p:spPr>
          <a:xfrm>
            <a:off x="1484312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232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5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305"/>
              <a:buNone/>
              <a:defRPr sz="900"/>
            </a:lvl9pPr>
          </a:lstStyle>
          <a:p/>
        </p:txBody>
      </p:sp>
      <p:sp>
        <p:nvSpPr>
          <p:cNvPr id="76" name="Google Shape;76;p27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8"/>
          <p:cNvSpPr txBox="1"/>
          <p:nvPr>
            <p:ph type="title"/>
          </p:nvPr>
        </p:nvSpPr>
        <p:spPr>
          <a:xfrm>
            <a:off x="1482724" y="1752599"/>
            <a:ext cx="542615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orbel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8"/>
          <p:cNvSpPr/>
          <p:nvPr>
            <p:ph idx="2" type="pic"/>
          </p:nvPr>
        </p:nvSpPr>
        <p:spPr>
          <a:xfrm>
            <a:off x="7594682" y="914400"/>
            <a:ext cx="3280974" cy="4572000"/>
          </a:xfrm>
          <a:prstGeom prst="roundRect">
            <a:avLst>
              <a:gd fmla="val 4280" name="adj"/>
            </a:avLst>
          </a:prstGeom>
          <a:noFill/>
          <a:ln cap="flat" cmpd="sng" w="381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28"/>
          <p:cNvSpPr txBox="1"/>
          <p:nvPr>
            <p:ph idx="1" type="body"/>
          </p:nvPr>
        </p:nvSpPr>
        <p:spPr>
          <a:xfrm>
            <a:off x="1482724" y="3124199"/>
            <a:ext cx="542615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261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74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5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305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305"/>
              <a:buNone/>
              <a:defRPr sz="900"/>
            </a:lvl9pPr>
          </a:lstStyle>
          <a:p/>
        </p:txBody>
      </p:sp>
      <p:sp>
        <p:nvSpPr>
          <p:cNvPr id="83" name="Google Shape;83;p28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8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8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9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1" name="Google Shape;11;p19"/>
            <p:cNvSpPr/>
            <p:nvPr/>
          </p:nvSpPr>
          <p:spPr>
            <a:xfrm>
              <a:off x="1627188" y="0"/>
              <a:ext cx="1122363" cy="5329238"/>
            </a:xfrm>
            <a:custGeom>
              <a:rect b="b" l="l" r="r" t="t"/>
              <a:pathLst>
                <a:path extrusionOk="0" h="3357" w="70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Google Shape;12;p19"/>
            <p:cNvSpPr/>
            <p:nvPr/>
          </p:nvSpPr>
          <p:spPr>
            <a:xfrm>
              <a:off x="1320800" y="0"/>
              <a:ext cx="1117600" cy="5276850"/>
            </a:xfrm>
            <a:custGeom>
              <a:rect b="b" l="l" r="r" t="t"/>
              <a:pathLst>
                <a:path extrusionOk="0" h="3324" w="70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3" name="Google Shape;13;p19"/>
            <p:cNvSpPr/>
            <p:nvPr/>
          </p:nvSpPr>
          <p:spPr>
            <a:xfrm>
              <a:off x="1320800" y="5238750"/>
              <a:ext cx="1228725" cy="1619250"/>
            </a:xfrm>
            <a:custGeom>
              <a:rect b="b" l="l" r="r" t="t"/>
              <a:pathLst>
                <a:path extrusionOk="0" h="1020" w="774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4" name="Google Shape;14;p19"/>
            <p:cNvSpPr/>
            <p:nvPr/>
          </p:nvSpPr>
          <p:spPr>
            <a:xfrm>
              <a:off x="1627188" y="5291138"/>
              <a:ext cx="1495425" cy="1566863"/>
            </a:xfrm>
            <a:custGeom>
              <a:rect b="b" l="l" r="r" t="t"/>
              <a:pathLst>
                <a:path extrusionOk="0" h="987" w="942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5982"/>
            </a:solidFill>
            <a:ln>
              <a:noFill/>
            </a:ln>
          </p:spPr>
        </p:sp>
        <p:sp>
          <p:nvSpPr>
            <p:cNvPr id="15" name="Google Shape;15;p19"/>
            <p:cNvSpPr/>
            <p:nvPr/>
          </p:nvSpPr>
          <p:spPr>
            <a:xfrm>
              <a:off x="1627188" y="5286375"/>
              <a:ext cx="2130425" cy="1571625"/>
            </a:xfrm>
            <a:custGeom>
              <a:rect b="b" l="l" r="r" t="t"/>
              <a:pathLst>
                <a:path extrusionOk="0" h="990" w="1342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1186C3"/>
            </a:solidFill>
            <a:ln>
              <a:noFill/>
            </a:ln>
          </p:spPr>
        </p:sp>
        <p:sp>
          <p:nvSpPr>
            <p:cNvPr id="16" name="Google Shape;16;p19"/>
            <p:cNvSpPr/>
            <p:nvPr/>
          </p:nvSpPr>
          <p:spPr>
            <a:xfrm>
              <a:off x="1320800" y="5238750"/>
              <a:ext cx="1695450" cy="1619250"/>
            </a:xfrm>
            <a:custGeom>
              <a:rect b="b" l="l" r="r" t="t"/>
              <a:pathLst>
                <a:path extrusionOk="0" h="1020" w="1068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</p:sp>
      </p:grpSp>
      <p:sp>
        <p:nvSpPr>
          <p:cNvPr id="17" name="Google Shape;17;p19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orbel"/>
              <a:buNone/>
              <a:defRPr b="0" i="0" sz="4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9"/>
          <p:cNvSpPr txBox="1"/>
          <p:nvPr>
            <p:ph idx="1" type="body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44958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1186C3"/>
              </a:buClr>
              <a:buSzPts val="348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412750" lvl="1" marL="914400" marR="0" rtl="0" algn="l">
              <a:spcBef>
                <a:spcPts val="600"/>
              </a:spcBef>
              <a:spcAft>
                <a:spcPts val="0"/>
              </a:spcAft>
              <a:buClr>
                <a:srgbClr val="1186C3"/>
              </a:buClr>
              <a:buSzPts val="29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94335" lvl="2" marL="1371600" marR="0" rtl="0" algn="l">
              <a:spcBef>
                <a:spcPts val="600"/>
              </a:spcBef>
              <a:spcAft>
                <a:spcPts val="0"/>
              </a:spcAft>
              <a:buClr>
                <a:srgbClr val="1186C3"/>
              </a:buClr>
              <a:buSzPts val="261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75919" lvl="3" marL="1828800" marR="0" rtl="0" algn="l">
              <a:spcBef>
                <a:spcPts val="600"/>
              </a:spcBef>
              <a:spcAft>
                <a:spcPts val="0"/>
              </a:spcAft>
              <a:buClr>
                <a:srgbClr val="1186C3"/>
              </a:buClr>
              <a:buSzPts val="232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57504" lvl="4" marL="2286000" marR="0" rtl="0" algn="l">
              <a:spcBef>
                <a:spcPts val="600"/>
              </a:spcBef>
              <a:spcAft>
                <a:spcPts val="0"/>
              </a:spcAft>
              <a:buClr>
                <a:srgbClr val="1186C3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57504" lvl="5" marL="2743200" marR="0" rtl="0" algn="l">
              <a:spcBef>
                <a:spcPts val="600"/>
              </a:spcBef>
              <a:spcAft>
                <a:spcPts val="0"/>
              </a:spcAft>
              <a:buClr>
                <a:srgbClr val="1186C3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57504" lvl="6" marL="3200400" marR="0" rtl="0" algn="l">
              <a:spcBef>
                <a:spcPts val="600"/>
              </a:spcBef>
              <a:spcAft>
                <a:spcPts val="0"/>
              </a:spcAft>
              <a:buClr>
                <a:srgbClr val="1186C3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57504" lvl="7" marL="3657600" marR="0" rtl="0" algn="l">
              <a:spcBef>
                <a:spcPts val="600"/>
              </a:spcBef>
              <a:spcAft>
                <a:spcPts val="0"/>
              </a:spcAft>
              <a:buClr>
                <a:srgbClr val="1186C3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57504" lvl="8" marL="4114800" marR="0" rtl="0" algn="l">
              <a:spcBef>
                <a:spcPts val="600"/>
              </a:spcBef>
              <a:spcAft>
                <a:spcPts val="600"/>
              </a:spcAft>
              <a:buClr>
                <a:srgbClr val="1186C3"/>
              </a:buClr>
              <a:buSzPts val="203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9" name="Google Shape;19;p19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20" name="Google Shape;20;p19"/>
          <p:cNvSpPr txBox="1"/>
          <p:nvPr>
            <p:ph idx="11" type="ftr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21" name="Google Shape;21;p19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"/>
          <p:cNvSpPr txBox="1"/>
          <p:nvPr>
            <p:ph type="ctrTitle"/>
          </p:nvPr>
        </p:nvSpPr>
        <p:spPr>
          <a:xfrm>
            <a:off x="489396" y="1829909"/>
            <a:ext cx="11487955" cy="3703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aditional Arabic"/>
              <a:buNone/>
            </a:pPr>
            <a:r>
              <a:rPr b="1" lang="fr-FR">
                <a:latin typeface="Traditional Arabic"/>
                <a:ea typeface="Traditional Arabic"/>
                <a:cs typeface="Traditional Arabic"/>
                <a:sym typeface="Traditional Arabic"/>
              </a:rPr>
              <a:t>Ingénierie financière </a:t>
            </a:r>
            <a:br>
              <a:rPr b="1" lang="fr-FR">
                <a:latin typeface="Traditional Arabic"/>
                <a:ea typeface="Traditional Arabic"/>
                <a:cs typeface="Traditional Arabic"/>
                <a:sym typeface="Traditional Arabic"/>
              </a:rPr>
            </a:br>
            <a:r>
              <a:rPr b="1" lang="fr-FR">
                <a:latin typeface="Traditional Arabic"/>
                <a:ea typeface="Traditional Arabic"/>
                <a:cs typeface="Traditional Arabic"/>
                <a:sym typeface="Traditional Arabic"/>
              </a:rPr>
              <a:t>الهندسة المالية</a:t>
            </a:r>
            <a:br>
              <a:rPr b="1" lang="fr-FR">
                <a:latin typeface="Traditional Arabic"/>
                <a:ea typeface="Traditional Arabic"/>
                <a:cs typeface="Traditional Arabic"/>
                <a:sym typeface="Traditional Arabic"/>
              </a:rPr>
            </a:br>
            <a:br>
              <a:rPr b="1" lang="fr-FR">
                <a:latin typeface="Traditional Arabic"/>
                <a:ea typeface="Traditional Arabic"/>
                <a:cs typeface="Traditional Arabic"/>
                <a:sym typeface="Traditional Arabic"/>
              </a:rPr>
            </a:br>
            <a:r>
              <a:rPr b="1" lang="fr-FR" sz="1800">
                <a:latin typeface="Times New Roman"/>
                <a:ea typeface="Times New Roman"/>
                <a:cs typeface="Times New Roman"/>
                <a:sym typeface="Times New Roman"/>
              </a:rPr>
              <a:t>Dr. BELAID Med</a:t>
            </a:r>
            <a:endParaRPr b="1"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148" name="Google Shape;148;p1"/>
          <p:cNvSpPr txBox="1"/>
          <p:nvPr>
            <p:ph idx="12" type="sldNum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"/>
          <p:cNvSpPr txBox="1"/>
          <p:nvPr>
            <p:ph idx="1" type="body"/>
          </p:nvPr>
        </p:nvSpPr>
        <p:spPr>
          <a:xfrm>
            <a:off x="1484308" y="1970468"/>
            <a:ext cx="10018713" cy="37305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4060"/>
              <a:buNone/>
            </a:pPr>
            <a:r>
              <a:rPr lang="fr-FR" sz="2800">
                <a:latin typeface="Times New Roman"/>
                <a:ea typeface="Times New Roman"/>
                <a:cs typeface="Times New Roman"/>
                <a:sym typeface="Times New Roman"/>
              </a:rPr>
              <a:t>    Le rapprochement se fera alors de manière amicale, c'est‐à‐dire avec accord des parties, sauf cas exceptionnel de rachat de société en liquidation ; l'offre publique est alors impossible ;</a:t>
            </a:r>
            <a:endParaRPr/>
          </a:p>
        </p:txBody>
      </p:sp>
      <p:sp>
        <p:nvSpPr>
          <p:cNvPr id="221" name="Google Shape;221;p10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22" name="Google Shape;222;p10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23" name="Google Shape;223;p10"/>
          <p:cNvSpPr/>
          <p:nvPr/>
        </p:nvSpPr>
        <p:spPr>
          <a:xfrm>
            <a:off x="2421397" y="758712"/>
            <a:ext cx="814453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36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Société </a:t>
            </a:r>
            <a:r>
              <a:rPr b="1" i="0" lang="fr-FR" sz="36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non</a:t>
            </a:r>
            <a:r>
              <a:rPr b="1" i="0" lang="fr-FR" sz="36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cotée sur le marché financier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29" name="Google Shape;229;p11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30" name="Google Shape;230;p11"/>
          <p:cNvSpPr txBox="1"/>
          <p:nvPr>
            <p:ph idx="1" type="body"/>
          </p:nvPr>
        </p:nvSpPr>
        <p:spPr>
          <a:xfrm>
            <a:off x="1484310" y="2086377"/>
            <a:ext cx="10018713" cy="3163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4060"/>
              <a:buNone/>
            </a:pPr>
            <a:r>
              <a:rPr lang="fr-FR" sz="2800"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r>
              <a:rPr lang="fr-FR" sz="3200">
                <a:latin typeface="Times New Roman"/>
                <a:ea typeface="Times New Roman"/>
                <a:cs typeface="Times New Roman"/>
                <a:sym typeface="Times New Roman"/>
              </a:rPr>
              <a:t>Le rapprochement pourra être réalisé soit sous une forme amicale, soit inamicale.</a:t>
            </a:r>
            <a:endParaRPr/>
          </a:p>
        </p:txBody>
      </p:sp>
      <p:sp>
        <p:nvSpPr>
          <p:cNvPr id="231" name="Google Shape;231;p11"/>
          <p:cNvSpPr txBox="1"/>
          <p:nvPr/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-FR" sz="1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mai-20</a:t>
            </a:r>
            <a:endParaRPr b="0" i="0"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2" name="Google Shape;232;p11"/>
          <p:cNvSpPr txBox="1"/>
          <p:nvPr/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‹#›</a:t>
            </a:fld>
            <a:endParaRPr b="0" i="0"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33" name="Google Shape;233;p11"/>
          <p:cNvSpPr/>
          <p:nvPr/>
        </p:nvSpPr>
        <p:spPr>
          <a:xfrm>
            <a:off x="5189461" y="758712"/>
            <a:ext cx="26853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Société cotée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"/>
          <p:cNvSpPr txBox="1"/>
          <p:nvPr>
            <p:ph idx="1" type="body"/>
          </p:nvPr>
        </p:nvSpPr>
        <p:spPr>
          <a:xfrm>
            <a:off x="1484310" y="1623810"/>
            <a:ext cx="10018713" cy="39374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5800"/>
              <a:buNone/>
            </a:pPr>
            <a:r>
              <a:rPr lang="fr-FR" sz="4000">
                <a:latin typeface="Times New Roman"/>
                <a:ea typeface="Times New Roman"/>
                <a:cs typeface="Times New Roman"/>
                <a:sym typeface="Times New Roman"/>
              </a:rPr>
              <a:t>offre publique d'achat </a:t>
            </a:r>
            <a:r>
              <a:rPr b="1" lang="fr-FR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(OPA) </a:t>
            </a:r>
            <a:endParaRPr b="1" sz="4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1400"/>
              </a:spcBef>
              <a:spcAft>
                <a:spcPts val="0"/>
              </a:spcAft>
              <a:buSzPts val="5800"/>
              <a:buNone/>
            </a:pPr>
            <a:r>
              <a:rPr b="1" lang="fr-FR" sz="4000" u="sng">
                <a:latin typeface="Times New Roman"/>
                <a:ea typeface="Times New Roman"/>
                <a:cs typeface="Times New Roman"/>
                <a:sym typeface="Times New Roman"/>
              </a:rPr>
              <a:t>ou</a:t>
            </a:r>
            <a:r>
              <a:rPr lang="fr-FR" sz="40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rtl="0" algn="ctr">
              <a:spcBef>
                <a:spcPts val="1400"/>
              </a:spcBef>
              <a:spcAft>
                <a:spcPts val="0"/>
              </a:spcAft>
              <a:buSzPts val="5800"/>
              <a:buNone/>
            </a:pPr>
            <a:r>
              <a:rPr lang="fr-FR" sz="4000">
                <a:latin typeface="Times New Roman"/>
                <a:ea typeface="Times New Roman"/>
                <a:cs typeface="Times New Roman"/>
                <a:sym typeface="Times New Roman"/>
              </a:rPr>
              <a:t>offre publique d'échange </a:t>
            </a:r>
            <a:r>
              <a:rPr b="1" lang="fr-FR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(OPE)</a:t>
            </a:r>
            <a:endParaRPr b="1" sz="4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12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40" name="Google Shape;240;p12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3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3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b="1" lang="fr-FR" sz="4800">
                <a:latin typeface="Times New Roman"/>
                <a:ea typeface="Times New Roman"/>
                <a:cs typeface="Times New Roman"/>
                <a:sym typeface="Times New Roman"/>
              </a:rPr>
              <a:t>offre publique d'achat</a:t>
            </a:r>
            <a:endParaRPr b="1" sz="4800"/>
          </a:p>
        </p:txBody>
      </p:sp>
      <p:sp>
        <p:nvSpPr>
          <p:cNvPr id="246" name="Google Shape;246;p13"/>
          <p:cNvSpPr txBox="1"/>
          <p:nvPr>
            <p:ph idx="1" type="body"/>
          </p:nvPr>
        </p:nvSpPr>
        <p:spPr>
          <a:xfrm>
            <a:off x="1484310" y="24383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4060"/>
              <a:buNone/>
            </a:pPr>
            <a:r>
              <a:rPr lang="fr-FR" sz="2800"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fr-FR" sz="3200">
                <a:latin typeface="Times New Roman"/>
                <a:ea typeface="Times New Roman"/>
                <a:cs typeface="Times New Roman"/>
                <a:sym typeface="Times New Roman"/>
              </a:rPr>
              <a:t>Si la société acheteuse règle les titres qui lui sont présentés en espèces, il y a offre public d'achat </a:t>
            </a:r>
            <a:r>
              <a:rPr b="1" lang="fr-FR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(O.P.A)</a:t>
            </a:r>
            <a:r>
              <a:rPr lang="fr-FR" sz="32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7" name="Google Shape;247;p1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48" name="Google Shape;248;p13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54" name="Google Shape;254;p14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55" name="Google Shape;255;p14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b="1" lang="fr-FR" sz="4800">
                <a:latin typeface="Times New Roman"/>
                <a:ea typeface="Times New Roman"/>
                <a:cs typeface="Times New Roman"/>
                <a:sym typeface="Times New Roman"/>
              </a:rPr>
              <a:t>offre publique d'échange </a:t>
            </a:r>
            <a:endParaRPr b="1" sz="4800"/>
          </a:p>
        </p:txBody>
      </p:sp>
      <p:sp>
        <p:nvSpPr>
          <p:cNvPr id="256" name="Google Shape;256;p14"/>
          <p:cNvSpPr txBox="1"/>
          <p:nvPr>
            <p:ph idx="1" type="body"/>
          </p:nvPr>
        </p:nvSpPr>
        <p:spPr>
          <a:xfrm>
            <a:off x="1484310" y="2438399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4060"/>
              <a:buNone/>
            </a:pPr>
            <a:r>
              <a:rPr lang="fr-FR" sz="2800"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fr-FR" sz="3200">
                <a:latin typeface="Times New Roman"/>
                <a:ea typeface="Times New Roman"/>
                <a:cs typeface="Times New Roman"/>
                <a:sym typeface="Times New Roman"/>
              </a:rPr>
              <a:t>Si le règlement est effectué par remise de titre on parle d'offre publique d'échange </a:t>
            </a:r>
            <a:r>
              <a:rPr b="1" lang="fr-FR" sz="32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(O.P.E)</a:t>
            </a:r>
            <a:r>
              <a:rPr lang="fr-FR" sz="320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3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62" name="Google Shape;262;p15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63" name="Google Shape;263;p15"/>
          <p:cNvSpPr txBox="1"/>
          <p:nvPr>
            <p:ph type="title"/>
          </p:nvPr>
        </p:nvSpPr>
        <p:spPr>
          <a:xfrm>
            <a:off x="1484310" y="2759927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b="1" lang="fr-FR" sz="4800">
                <a:latin typeface="Times New Roman"/>
                <a:ea typeface="Times New Roman"/>
                <a:cs typeface="Times New Roman"/>
                <a:sym typeface="Times New Roman"/>
              </a:rPr>
              <a:t>L'offre </a:t>
            </a:r>
            <a:r>
              <a:rPr b="1" lang="fr-FR" sz="4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totale</a:t>
            </a:r>
            <a:r>
              <a:rPr b="1" lang="fr-FR" sz="4800">
                <a:latin typeface="Times New Roman"/>
                <a:ea typeface="Times New Roman"/>
                <a:cs typeface="Times New Roman"/>
                <a:sym typeface="Times New Roman"/>
              </a:rPr>
              <a:t> et l'offre </a:t>
            </a:r>
            <a:r>
              <a:rPr b="1" lang="fr-FR" sz="4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partielle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69" name="Google Shape;269;p16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70" name="Google Shape;270;p16"/>
          <p:cNvSpPr txBox="1"/>
          <p:nvPr>
            <p:ph type="title"/>
          </p:nvPr>
        </p:nvSpPr>
        <p:spPr>
          <a:xfrm>
            <a:off x="1484310" y="2759927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b="1" lang="fr-FR" sz="4800">
                <a:latin typeface="Times New Roman"/>
                <a:ea typeface="Times New Roman"/>
                <a:cs typeface="Times New Roman"/>
                <a:sym typeface="Times New Roman"/>
              </a:rPr>
              <a:t>L'offre </a:t>
            </a:r>
            <a:r>
              <a:rPr b="1" lang="fr-FR" sz="4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amicale</a:t>
            </a:r>
            <a:r>
              <a:rPr b="1" lang="fr-FR" sz="4800">
                <a:latin typeface="Times New Roman"/>
                <a:ea typeface="Times New Roman"/>
                <a:cs typeface="Times New Roman"/>
                <a:sym typeface="Times New Roman"/>
              </a:rPr>
              <a:t> et l'offre </a:t>
            </a:r>
            <a:r>
              <a:rPr b="1" lang="fr-FR" sz="4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hostile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7"/>
          <p:cNvSpPr txBox="1"/>
          <p:nvPr>
            <p:ph type="title"/>
          </p:nvPr>
        </p:nvSpPr>
        <p:spPr>
          <a:xfrm>
            <a:off x="1484310" y="2715322"/>
            <a:ext cx="10018713" cy="2127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b="1" lang="fr-FR" sz="4400">
                <a:latin typeface="Times New Roman"/>
                <a:ea typeface="Times New Roman"/>
                <a:cs typeface="Times New Roman"/>
                <a:sym typeface="Times New Roman"/>
              </a:rPr>
              <a:t>LES ACTEURS</a:t>
            </a:r>
            <a:br>
              <a:rPr b="1" lang="fr-FR" sz="4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fr-FR" sz="4400">
                <a:latin typeface="Times New Roman"/>
                <a:ea typeface="Times New Roman"/>
                <a:cs typeface="Times New Roman"/>
                <a:sym typeface="Times New Roman"/>
              </a:rPr>
              <a:t>(الفاعلين)</a:t>
            </a:r>
            <a:endParaRPr b="1" sz="4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6" name="Google Shape;276;p17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77" name="Google Shape;277;p17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8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83" name="Google Shape;283;p18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84" name="Google Shape;284;p18"/>
          <p:cNvSpPr/>
          <p:nvPr/>
        </p:nvSpPr>
        <p:spPr>
          <a:xfrm>
            <a:off x="4816699" y="940157"/>
            <a:ext cx="3721994" cy="148107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ACTEURS</a:t>
            </a:r>
            <a:endParaRPr/>
          </a:p>
        </p:txBody>
      </p:sp>
      <p:sp>
        <p:nvSpPr>
          <p:cNvPr id="285" name="Google Shape;285;p18"/>
          <p:cNvSpPr/>
          <p:nvPr/>
        </p:nvSpPr>
        <p:spPr>
          <a:xfrm>
            <a:off x="8783392" y="3045852"/>
            <a:ext cx="3232596" cy="148107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dirigeants</a:t>
            </a:r>
            <a:endParaRPr/>
          </a:p>
        </p:txBody>
      </p:sp>
      <p:sp>
        <p:nvSpPr>
          <p:cNvPr id="286" name="Google Shape;286;p18"/>
          <p:cNvSpPr/>
          <p:nvPr/>
        </p:nvSpPr>
        <p:spPr>
          <a:xfrm>
            <a:off x="5061398" y="4097627"/>
            <a:ext cx="3232596" cy="148107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actionnaires</a:t>
            </a:r>
            <a:endParaRPr/>
          </a:p>
        </p:txBody>
      </p:sp>
      <p:sp>
        <p:nvSpPr>
          <p:cNvPr id="287" name="Google Shape;287;p18"/>
          <p:cNvSpPr/>
          <p:nvPr/>
        </p:nvSpPr>
        <p:spPr>
          <a:xfrm>
            <a:off x="1339404" y="3045853"/>
            <a:ext cx="3232596" cy="1481071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32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</a:t>
            </a:r>
            <a:r>
              <a:rPr b="1" lang="fr-FR" sz="2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salariés</a:t>
            </a:r>
            <a:endParaRPr b="1" sz="3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88" name="Google Shape;288;p18"/>
          <p:cNvCxnSpPr>
            <a:stCxn id="284" idx="2"/>
            <a:endCxn id="286" idx="0"/>
          </p:cNvCxnSpPr>
          <p:nvPr/>
        </p:nvCxnSpPr>
        <p:spPr>
          <a:xfrm>
            <a:off x="6677696" y="2421228"/>
            <a:ext cx="0" cy="16764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89" name="Google Shape;289;p18"/>
          <p:cNvCxnSpPr>
            <a:stCxn id="284" idx="1"/>
            <a:endCxn id="287" idx="0"/>
          </p:cNvCxnSpPr>
          <p:nvPr/>
        </p:nvCxnSpPr>
        <p:spPr>
          <a:xfrm flipH="1">
            <a:off x="2955799" y="1680693"/>
            <a:ext cx="1860900" cy="1365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290" name="Google Shape;290;p18"/>
          <p:cNvCxnSpPr>
            <a:stCxn id="284" idx="3"/>
            <a:endCxn id="285" idx="0"/>
          </p:cNvCxnSpPr>
          <p:nvPr/>
        </p:nvCxnSpPr>
        <p:spPr>
          <a:xfrm>
            <a:off x="8538693" y="1680693"/>
            <a:ext cx="1860900" cy="13653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/>
          <p:nvPr>
            <p:ph type="title"/>
          </p:nvPr>
        </p:nvSpPr>
        <p:spPr>
          <a:xfrm>
            <a:off x="1484310" y="1947929"/>
            <a:ext cx="10018713" cy="30233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b="1" lang="fr-FR" sz="5400">
                <a:latin typeface="Times New Roman"/>
                <a:ea typeface="Times New Roman"/>
                <a:cs typeface="Times New Roman"/>
                <a:sym typeface="Times New Roman"/>
              </a:rPr>
              <a:t>LES OFFRES PUBLIQUES </a:t>
            </a:r>
            <a:br>
              <a:rPr b="1" lang="fr-FR" sz="54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fr-FR" sz="5400">
                <a:latin typeface="Times New Roman"/>
                <a:ea typeface="Times New Roman"/>
                <a:cs typeface="Times New Roman"/>
                <a:sym typeface="Times New Roman"/>
              </a:rPr>
              <a:t>العروض العمومية </a:t>
            </a:r>
            <a:endParaRPr b="1" sz="5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2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155" name="Google Shape;155;p2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"/>
          <p:cNvSpPr txBox="1"/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0"/>
              <a:buFont typeface="Simplified Arabic"/>
              <a:buNone/>
            </a:pPr>
            <a:r>
              <a:rPr b="1" i="1" lang="fr-FR" sz="8000" u="sng">
                <a:solidFill>
                  <a:srgbClr val="FF0000"/>
                </a:solidFill>
                <a:latin typeface="Simplified Arabic"/>
                <a:ea typeface="Simplified Arabic"/>
                <a:cs typeface="Simplified Arabic"/>
                <a:sym typeface="Simplified Arabic"/>
              </a:rPr>
              <a:t>مفهوم</a:t>
            </a:r>
            <a:endParaRPr b="1" i="1" u="sng">
              <a:solidFill>
                <a:srgbClr val="FF0000"/>
              </a:solidFill>
              <a:latin typeface="Simplified Arabic"/>
              <a:ea typeface="Simplified Arabic"/>
              <a:cs typeface="Simplified Arabic"/>
              <a:sym typeface="Simplified Arabic"/>
            </a:endParaRPr>
          </a:p>
        </p:txBody>
      </p:sp>
      <p:sp>
        <p:nvSpPr>
          <p:cNvPr id="161" name="Google Shape;161;p3"/>
          <p:cNvSpPr txBox="1"/>
          <p:nvPr>
            <p:ph idx="1" type="body"/>
          </p:nvPr>
        </p:nvSpPr>
        <p:spPr>
          <a:xfrm>
            <a:off x="1484310" y="2086377"/>
            <a:ext cx="10018713" cy="41620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4060"/>
              <a:buNone/>
            </a:pPr>
            <a:r>
              <a:rPr b="1" i="1" lang="fr-FR" sz="2800"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b="1" i="1" lang="fr-FR" sz="2800" u="sng">
                <a:latin typeface="Times New Roman"/>
                <a:ea typeface="Times New Roman"/>
                <a:cs typeface="Times New Roman"/>
                <a:sym typeface="Times New Roman"/>
              </a:rPr>
              <a:t>l'OP</a:t>
            </a:r>
            <a:r>
              <a:rPr lang="fr-FR" sz="2800">
                <a:latin typeface="Times New Roman"/>
                <a:ea typeface="Times New Roman"/>
                <a:cs typeface="Times New Roman"/>
                <a:sym typeface="Times New Roman"/>
              </a:rPr>
              <a:t> peut se </a:t>
            </a:r>
            <a:r>
              <a:rPr lang="fr-FR" sz="2800" u="sng">
                <a:latin typeface="Times New Roman"/>
                <a:ea typeface="Times New Roman"/>
                <a:cs typeface="Times New Roman"/>
                <a:sym typeface="Times New Roman"/>
              </a:rPr>
              <a:t>définir</a:t>
            </a:r>
            <a:r>
              <a:rPr lang="fr-FR" sz="2800">
                <a:latin typeface="Times New Roman"/>
                <a:ea typeface="Times New Roman"/>
                <a:cs typeface="Times New Roman"/>
                <a:sym typeface="Times New Roman"/>
              </a:rPr>
              <a:t> comme la démarche par laquelle une personne fait connaître publiquement aux actionnaires d'une société qu'elle est disposée à acquérir leurs titres à un prix déterminé, </a:t>
            </a:r>
            <a:r>
              <a:rPr b="1" lang="fr-FR" sz="28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supérieur</a:t>
            </a:r>
            <a:r>
              <a:rPr lang="fr-FR" sz="2800">
                <a:latin typeface="Times New Roman"/>
                <a:ea typeface="Times New Roman"/>
                <a:cs typeface="Times New Roman"/>
                <a:sym typeface="Times New Roman"/>
              </a:rPr>
              <a:t> au cours boursier.</a:t>
            </a:r>
            <a:endParaRPr/>
          </a:p>
        </p:txBody>
      </p:sp>
      <p:sp>
        <p:nvSpPr>
          <p:cNvPr id="162" name="Google Shape;162;p3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163" name="Google Shape;163;p3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4"/>
          <p:cNvSpPr txBox="1"/>
          <p:nvPr>
            <p:ph idx="1" type="body"/>
          </p:nvPr>
        </p:nvSpPr>
        <p:spPr>
          <a:xfrm>
            <a:off x="1484310" y="2061692"/>
            <a:ext cx="10018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</a:pPr>
            <a:r>
              <a:rPr b="1" lang="fr-FR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 </a:t>
            </a:r>
            <a:r>
              <a:rPr b="1" i="1" lang="fr-FR" sz="40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</a:t>
            </a:r>
            <a:r>
              <a:rPr b="1" lang="fr-FR" sz="40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recherché est généralement la prise de contrôle (سيطرة)</a:t>
            </a:r>
            <a:endParaRPr b="1" sz="40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" name="Google Shape;169;p4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170" name="Google Shape;170;p4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"/>
          <p:cNvSpPr txBox="1"/>
          <p:nvPr>
            <p:ph type="title"/>
          </p:nvPr>
        </p:nvSpPr>
        <p:spPr>
          <a:xfrm>
            <a:off x="1484311" y="369462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1" lang="fr-FR">
                <a:latin typeface="Times New Roman"/>
                <a:ea typeface="Times New Roman"/>
                <a:cs typeface="Times New Roman"/>
                <a:sym typeface="Times New Roman"/>
              </a:rPr>
              <a:t>Les motivations </a:t>
            </a:r>
            <a:r>
              <a:rPr b="1" i="1" lang="fr-FR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(الدوافع)</a:t>
            </a:r>
            <a:r>
              <a:rPr b="1" i="1" lang="fr-FR">
                <a:latin typeface="Times New Roman"/>
                <a:ea typeface="Times New Roman"/>
                <a:cs typeface="Times New Roman"/>
                <a:sym typeface="Times New Roman"/>
              </a:rPr>
              <a:t> du recours à la prise de contrôle</a:t>
            </a:r>
            <a:endParaRPr/>
          </a:p>
        </p:txBody>
      </p:sp>
      <p:sp>
        <p:nvSpPr>
          <p:cNvPr id="176" name="Google Shape;176;p5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177" name="Google Shape;177;p5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78" name="Google Shape;178;p5"/>
          <p:cNvSpPr/>
          <p:nvPr/>
        </p:nvSpPr>
        <p:spPr>
          <a:xfrm>
            <a:off x="4072438" y="2438399"/>
            <a:ext cx="4842457" cy="124495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Financières et économiques</a:t>
            </a:r>
            <a:endParaRPr/>
          </a:p>
        </p:txBody>
      </p:sp>
      <p:sp>
        <p:nvSpPr>
          <p:cNvPr id="179" name="Google Shape;179;p5"/>
          <p:cNvSpPr/>
          <p:nvPr/>
        </p:nvSpPr>
        <p:spPr>
          <a:xfrm>
            <a:off x="1484311" y="4353058"/>
            <a:ext cx="3876541" cy="1197735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synergies économiques</a:t>
            </a:r>
            <a:endParaRPr/>
          </a:p>
        </p:txBody>
      </p:sp>
      <p:sp>
        <p:nvSpPr>
          <p:cNvPr id="180" name="Google Shape;180;p5"/>
          <p:cNvSpPr/>
          <p:nvPr/>
        </p:nvSpPr>
        <p:spPr>
          <a:xfrm>
            <a:off x="7626482" y="4353058"/>
            <a:ext cx="3876541" cy="1197735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synergies financières</a:t>
            </a:r>
            <a:endParaRPr/>
          </a:p>
        </p:txBody>
      </p:sp>
      <p:cxnSp>
        <p:nvCxnSpPr>
          <p:cNvPr id="181" name="Google Shape;181;p5"/>
          <p:cNvCxnSpPr>
            <a:stCxn id="178" idx="2"/>
            <a:endCxn id="179" idx="0"/>
          </p:cNvCxnSpPr>
          <p:nvPr/>
        </p:nvCxnSpPr>
        <p:spPr>
          <a:xfrm flipH="1">
            <a:off x="3422567" y="3683358"/>
            <a:ext cx="3071100" cy="66960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82" name="Google Shape;182;p5"/>
          <p:cNvCxnSpPr>
            <a:stCxn id="178" idx="2"/>
            <a:endCxn id="180" idx="0"/>
          </p:cNvCxnSpPr>
          <p:nvPr/>
        </p:nvCxnSpPr>
        <p:spPr>
          <a:xfrm>
            <a:off x="6493667" y="3683358"/>
            <a:ext cx="3071100" cy="66960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188" name="Google Shape;188;p6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89" name="Google Shape;189;p6"/>
          <p:cNvSpPr txBox="1"/>
          <p:nvPr>
            <p:ph type="title"/>
          </p:nvPr>
        </p:nvSpPr>
        <p:spPr>
          <a:xfrm>
            <a:off x="1484311" y="369462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1" lang="fr-FR">
                <a:latin typeface="Times New Roman"/>
                <a:ea typeface="Times New Roman"/>
                <a:cs typeface="Times New Roman"/>
                <a:sym typeface="Times New Roman"/>
              </a:rPr>
              <a:t>Les motivations </a:t>
            </a:r>
            <a:r>
              <a:rPr b="1" i="1" lang="fr-FR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(الدوافع)</a:t>
            </a:r>
            <a:r>
              <a:rPr b="1" i="1" lang="fr-FR">
                <a:latin typeface="Times New Roman"/>
                <a:ea typeface="Times New Roman"/>
                <a:cs typeface="Times New Roman"/>
                <a:sym typeface="Times New Roman"/>
              </a:rPr>
              <a:t> du recours à la prise de contrôle</a:t>
            </a:r>
            <a:endParaRPr/>
          </a:p>
        </p:txBody>
      </p:sp>
      <p:sp>
        <p:nvSpPr>
          <p:cNvPr id="190" name="Google Shape;190;p6"/>
          <p:cNvSpPr/>
          <p:nvPr/>
        </p:nvSpPr>
        <p:spPr>
          <a:xfrm>
            <a:off x="4072438" y="3372116"/>
            <a:ext cx="4842457" cy="124495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restructuration de la cible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196" name="Google Shape;196;p7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97" name="Google Shape;197;p7"/>
          <p:cNvSpPr/>
          <p:nvPr/>
        </p:nvSpPr>
        <p:spPr>
          <a:xfrm>
            <a:off x="4072438" y="2438399"/>
            <a:ext cx="4842457" cy="1244959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 motivations institutionnelles</a:t>
            </a:r>
            <a:endParaRPr/>
          </a:p>
        </p:txBody>
      </p:sp>
      <p:sp>
        <p:nvSpPr>
          <p:cNvPr id="198" name="Google Shape;198;p7"/>
          <p:cNvSpPr/>
          <p:nvPr/>
        </p:nvSpPr>
        <p:spPr>
          <a:xfrm>
            <a:off x="4552681" y="4597758"/>
            <a:ext cx="3876541" cy="1197735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rnd" cmpd="sng" w="15875">
            <a:solidFill>
              <a:srgbClr val="237D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fr-FR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 concept de barrière</a:t>
            </a:r>
            <a:endParaRPr/>
          </a:p>
        </p:txBody>
      </p:sp>
      <p:cxnSp>
        <p:nvCxnSpPr>
          <p:cNvPr id="199" name="Google Shape;199;p7"/>
          <p:cNvCxnSpPr>
            <a:stCxn id="197" idx="2"/>
          </p:cNvCxnSpPr>
          <p:nvPr/>
        </p:nvCxnSpPr>
        <p:spPr>
          <a:xfrm flipH="1">
            <a:off x="6490967" y="3683358"/>
            <a:ext cx="2700" cy="91440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00" name="Google Shape;200;p7"/>
          <p:cNvSpPr txBox="1"/>
          <p:nvPr>
            <p:ph type="title"/>
          </p:nvPr>
        </p:nvSpPr>
        <p:spPr>
          <a:xfrm>
            <a:off x="1484311" y="369462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b="1" i="1" lang="fr-FR">
                <a:latin typeface="Times New Roman"/>
                <a:ea typeface="Times New Roman"/>
                <a:cs typeface="Times New Roman"/>
                <a:sym typeface="Times New Roman"/>
              </a:rPr>
              <a:t>Les motivations </a:t>
            </a:r>
            <a:r>
              <a:rPr b="1" i="1" lang="fr-FR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(الدوافع)</a:t>
            </a:r>
            <a:r>
              <a:rPr b="1" i="1" lang="fr-FR">
                <a:latin typeface="Times New Roman"/>
                <a:ea typeface="Times New Roman"/>
                <a:cs typeface="Times New Roman"/>
                <a:sym typeface="Times New Roman"/>
              </a:rPr>
              <a:t> du recours à la prise de contrôle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8"/>
          <p:cNvSpPr txBox="1"/>
          <p:nvPr>
            <p:ph type="title"/>
          </p:nvPr>
        </p:nvSpPr>
        <p:spPr>
          <a:xfrm>
            <a:off x="1484310" y="456127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Times New Roman"/>
              <a:buNone/>
            </a:pPr>
            <a:r>
              <a:rPr b="1" i="1" lang="fr-FR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 croissance externe permet d'éviter certaines barrières</a:t>
            </a:r>
            <a:endParaRPr/>
          </a:p>
        </p:txBody>
      </p:sp>
      <p:sp>
        <p:nvSpPr>
          <p:cNvPr id="206" name="Google Shape;206;p8"/>
          <p:cNvSpPr txBox="1"/>
          <p:nvPr>
            <p:ph idx="1" type="body"/>
          </p:nvPr>
        </p:nvSpPr>
        <p:spPr>
          <a:xfrm>
            <a:off x="1484310" y="2438399"/>
            <a:ext cx="10018713" cy="40396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85750" lvl="0" marL="28575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3480"/>
              <a:buChar char="•"/>
            </a:pPr>
            <a:r>
              <a:rPr lang="fr-FR">
                <a:latin typeface="Times New Roman"/>
                <a:ea typeface="Times New Roman"/>
                <a:cs typeface="Times New Roman"/>
                <a:sym typeface="Times New Roman"/>
              </a:rPr>
              <a:t>Le démarrage de sa production sur une grande échelle ;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1080"/>
              </a:spcBef>
              <a:spcAft>
                <a:spcPts val="0"/>
              </a:spcAft>
              <a:buSzPts val="3480"/>
              <a:buChar char="•"/>
            </a:pPr>
            <a:r>
              <a:rPr lang="fr-FR">
                <a:latin typeface="Times New Roman"/>
                <a:ea typeface="Times New Roman"/>
                <a:cs typeface="Times New Roman"/>
                <a:sym typeface="Times New Roman"/>
              </a:rPr>
              <a:t>L'accès aux matières premières ;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1080"/>
              </a:spcBef>
              <a:spcAft>
                <a:spcPts val="0"/>
              </a:spcAft>
              <a:buSzPts val="3480"/>
              <a:buChar char="•"/>
            </a:pPr>
            <a:r>
              <a:rPr lang="fr-FR">
                <a:latin typeface="Times New Roman"/>
                <a:ea typeface="Times New Roman"/>
                <a:cs typeface="Times New Roman"/>
                <a:sym typeface="Times New Roman"/>
              </a:rPr>
              <a:t>La propriété de la technologie de la firme cible ;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1080"/>
              </a:spcBef>
              <a:spcAft>
                <a:spcPts val="0"/>
              </a:spcAft>
              <a:buSzPts val="3480"/>
              <a:buChar char="•"/>
            </a:pPr>
            <a:r>
              <a:rPr lang="fr-FR">
                <a:latin typeface="Times New Roman"/>
                <a:ea typeface="Times New Roman"/>
                <a:cs typeface="Times New Roman"/>
                <a:sym typeface="Times New Roman"/>
              </a:rPr>
              <a:t>La résolution des problèmes liés à la courbe d'expérience ;</a:t>
            </a:r>
            <a:endParaRPr/>
          </a:p>
          <a:p>
            <a:pPr indent="-285750" lvl="0" marL="285750" rtl="0" algn="l">
              <a:lnSpc>
                <a:spcPct val="150000"/>
              </a:lnSpc>
              <a:spcBef>
                <a:spcPts val="1080"/>
              </a:spcBef>
              <a:spcAft>
                <a:spcPts val="0"/>
              </a:spcAft>
              <a:buSzPts val="3480"/>
              <a:buChar char="•"/>
            </a:pPr>
            <a:r>
              <a:rPr lang="fr-FR">
                <a:latin typeface="Times New Roman"/>
                <a:ea typeface="Times New Roman"/>
                <a:cs typeface="Times New Roman"/>
                <a:sym typeface="Times New Roman"/>
              </a:rPr>
              <a:t>L'héritage d'une clientèle fidèle.</a:t>
            </a:r>
            <a:endParaRPr/>
          </a:p>
        </p:txBody>
      </p:sp>
      <p:sp>
        <p:nvSpPr>
          <p:cNvPr id="207" name="Google Shape;207;p8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08" name="Google Shape;208;p8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 txBox="1"/>
          <p:nvPr>
            <p:ph type="title"/>
          </p:nvPr>
        </p:nvSpPr>
        <p:spPr>
          <a:xfrm>
            <a:off x="1484310" y="2630510"/>
            <a:ext cx="10018713" cy="175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b="1" lang="fr-FR" sz="4400">
                <a:latin typeface="Times New Roman"/>
                <a:ea typeface="Times New Roman"/>
                <a:cs typeface="Times New Roman"/>
                <a:sym typeface="Times New Roman"/>
              </a:rPr>
              <a:t>LES MODES </a:t>
            </a:r>
            <a:r>
              <a:rPr b="1" lang="fr-FR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(أساليب) </a:t>
            </a:r>
            <a:r>
              <a:rPr b="1" lang="fr-FR" sz="4400">
                <a:latin typeface="Times New Roman"/>
                <a:ea typeface="Times New Roman"/>
                <a:cs typeface="Times New Roman"/>
                <a:sym typeface="Times New Roman"/>
              </a:rPr>
              <a:t>D'OFFRE PUBLIQUE</a:t>
            </a:r>
            <a:endParaRPr/>
          </a:p>
        </p:txBody>
      </p:sp>
      <p:sp>
        <p:nvSpPr>
          <p:cNvPr id="214" name="Google Shape;214;p9"/>
          <p:cNvSpPr txBox="1"/>
          <p:nvPr>
            <p:ph idx="10" type="dt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mai-20</a:t>
            </a:r>
            <a:endParaRPr/>
          </a:p>
        </p:txBody>
      </p:sp>
      <p:sp>
        <p:nvSpPr>
          <p:cNvPr id="215" name="Google Shape;215;p9"/>
          <p:cNvSpPr txBox="1"/>
          <p:nvPr>
            <p:ph idx="12" type="sldNum"/>
          </p:nvPr>
        </p:nvSpPr>
        <p:spPr>
          <a:xfrm>
            <a:off x="10951856" y="5867131"/>
            <a:ext cx="55116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llaxe">
  <a:themeElements>
    <a:clrScheme name="Parallaxe">
      <a:dk1>
        <a:srgbClr val="000000"/>
      </a:dk1>
      <a:lt1>
        <a:srgbClr val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2015-10-10T13:11:31Z</dcterms:created>
  <dc:creator>MBM</dc:creator>
</cp:coreProperties>
</file>