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7" r:id="rId2"/>
    <p:sldId id="258" r:id="rId3"/>
    <p:sldId id="261" r:id="rId4"/>
    <p:sldId id="259" r:id="rId5"/>
    <p:sldId id="263" r:id="rId6"/>
    <p:sldId id="264" r:id="rId7"/>
    <p:sldId id="265" r:id="rId8"/>
    <p:sldId id="260" r:id="rId9"/>
    <p:sldId id="262" r:id="rId10"/>
    <p:sldId id="267" r:id="rId11"/>
    <p:sldId id="268" r:id="rId12"/>
  </p:sldIdLst>
  <p:sldSz cx="9144000" cy="6858000" type="screen4x3"/>
  <p:notesSz cx="6858000" cy="9144000"/>
  <p:custShowLst>
    <p:custShow name="Diaporama personnalisé 1" id="0">
      <p:sldLst>
        <p:sld r:id="rId2"/>
        <p:sld r:id="rId3"/>
      </p:sldLst>
    </p:custShow>
  </p:custShow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0864B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9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076AC7-EF72-474E-AC31-B15C3C4D03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ECFC167-0296-4376-9793-DE5A9BCAD02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ar-SA" b="1" dirty="0" smtClean="0"/>
            <a:t>تعريف لوحة القيادة </a:t>
          </a:r>
          <a:endParaRPr lang="ar-DZ" b="1" dirty="0" smtClean="0">
            <a:cs typeface="+mj-cs"/>
          </a:endParaRPr>
        </a:p>
      </dgm:t>
    </dgm:pt>
    <dgm:pt modelId="{198B32BB-4C48-42E4-BF0E-855122F91C71}" type="parTrans" cxnId="{7B3C3E65-74D6-4F2C-967B-F8E7F752FC8E}">
      <dgm:prSet/>
      <dgm:spPr/>
      <dgm:t>
        <a:bodyPr/>
        <a:lstStyle/>
        <a:p>
          <a:endParaRPr lang="fr-FR"/>
        </a:p>
      </dgm:t>
    </dgm:pt>
    <dgm:pt modelId="{CE40A4D7-8896-407E-9793-A41B948F2813}" type="sibTrans" cxnId="{7B3C3E65-74D6-4F2C-967B-F8E7F752FC8E}">
      <dgm:prSet/>
      <dgm:spPr/>
      <dgm:t>
        <a:bodyPr/>
        <a:lstStyle/>
        <a:p>
          <a:endParaRPr lang="fr-FR"/>
        </a:p>
      </dgm:t>
    </dgm:pt>
    <dgm:pt modelId="{6AB32C84-F826-43F2-A719-A910CCB5A6DB}" type="pres">
      <dgm:prSet presAssocID="{9C076AC7-EF72-474E-AC31-B15C3C4D03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E0BEB87-A161-4B54-859E-BC721CE94836}" type="pres">
      <dgm:prSet presAssocID="{9ECFC167-0296-4376-9793-DE5A9BCAD028}" presName="parentText" presStyleLbl="node1" presStyleIdx="0" presStyleCnt="1" custLinFactNeighborX="1953" custLinFactNeighborY="-4228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60F3069-558B-4982-9E3E-6BF94B8A60D2}" type="presOf" srcId="{9C076AC7-EF72-474E-AC31-B15C3C4D0374}" destId="{6AB32C84-F826-43F2-A719-A910CCB5A6DB}" srcOrd="0" destOrd="0" presId="urn:microsoft.com/office/officeart/2005/8/layout/vList2"/>
    <dgm:cxn modelId="{7B3C3E65-74D6-4F2C-967B-F8E7F752FC8E}" srcId="{9C076AC7-EF72-474E-AC31-B15C3C4D0374}" destId="{9ECFC167-0296-4376-9793-DE5A9BCAD028}" srcOrd="0" destOrd="0" parTransId="{198B32BB-4C48-42E4-BF0E-855122F91C71}" sibTransId="{CE40A4D7-8896-407E-9793-A41B948F2813}"/>
    <dgm:cxn modelId="{C5054336-666D-4765-B5C0-55796C74E5CF}" type="presOf" srcId="{9ECFC167-0296-4376-9793-DE5A9BCAD028}" destId="{1E0BEB87-A161-4B54-859E-BC721CE94836}" srcOrd="0" destOrd="0" presId="urn:microsoft.com/office/officeart/2005/8/layout/vList2"/>
    <dgm:cxn modelId="{E3F505F3-C8B6-4E2F-A431-9D1A9AF6D52B}" type="presParOf" srcId="{6AB32C84-F826-43F2-A719-A910CCB5A6DB}" destId="{1E0BEB87-A161-4B54-859E-BC721CE94836}" srcOrd="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0F091B-82F0-4491-99F1-024C0F97CC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E6D8EC0-CD29-43C4-B7A1-603AB31CDF1A}">
      <dgm:prSet phldrT="[Texte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ar-DZ" sz="3600" b="1" dirty="0" smtClean="0">
              <a:cs typeface="+mj-cs"/>
            </a:rPr>
            <a:t>تعريف لوحة القيادة</a:t>
          </a:r>
          <a:endParaRPr lang="fr-FR" sz="3600" b="1" dirty="0">
            <a:cs typeface="+mj-cs"/>
          </a:endParaRPr>
        </a:p>
      </dgm:t>
    </dgm:pt>
    <dgm:pt modelId="{BFC58DA0-2F82-4E71-97BF-3C9D98AAC519}" type="parTrans" cxnId="{7A6F218F-88E8-40D8-B650-FBEB77A5A0F6}">
      <dgm:prSet/>
      <dgm:spPr/>
      <dgm:t>
        <a:bodyPr/>
        <a:lstStyle/>
        <a:p>
          <a:endParaRPr lang="fr-FR"/>
        </a:p>
      </dgm:t>
    </dgm:pt>
    <dgm:pt modelId="{4AEE8AB8-40CB-49F7-ABA8-1D80FDD62680}" type="sibTrans" cxnId="{7A6F218F-88E8-40D8-B650-FBEB77A5A0F6}">
      <dgm:prSet/>
      <dgm:spPr/>
      <dgm:t>
        <a:bodyPr/>
        <a:lstStyle/>
        <a:p>
          <a:endParaRPr lang="fr-FR"/>
        </a:p>
      </dgm:t>
    </dgm:pt>
    <dgm:pt modelId="{6EDC5E8B-A1FF-41EC-92C3-FD94C6F19BC8}" type="pres">
      <dgm:prSet presAssocID="{060F091B-82F0-4491-99F1-024C0F97CC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FE99BC5-B007-4DD6-9929-7AE5D68B1CC1}" type="pres">
      <dgm:prSet presAssocID="{6E6D8EC0-CD29-43C4-B7A1-603AB31CDF1A}" presName="parentText" presStyleLbl="node1" presStyleIdx="0" presStyleCnt="1" custLinFactY="-119252" custLinFactNeighborX="-833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5BD2E70-EA65-4C48-972B-B48B11B1FEE2}" type="presOf" srcId="{6E6D8EC0-CD29-43C4-B7A1-603AB31CDF1A}" destId="{3FE99BC5-B007-4DD6-9929-7AE5D68B1CC1}" srcOrd="0" destOrd="0" presId="urn:microsoft.com/office/officeart/2005/8/layout/vList2"/>
    <dgm:cxn modelId="{7A6F218F-88E8-40D8-B650-FBEB77A5A0F6}" srcId="{060F091B-82F0-4491-99F1-024C0F97CC11}" destId="{6E6D8EC0-CD29-43C4-B7A1-603AB31CDF1A}" srcOrd="0" destOrd="0" parTransId="{BFC58DA0-2F82-4E71-97BF-3C9D98AAC519}" sibTransId="{4AEE8AB8-40CB-49F7-ABA8-1D80FDD62680}"/>
    <dgm:cxn modelId="{A1039FD0-6139-44ED-85F1-D2FC56DD089E}" type="presOf" srcId="{060F091B-82F0-4491-99F1-024C0F97CC11}" destId="{6EDC5E8B-A1FF-41EC-92C3-FD94C6F19BC8}" srcOrd="0" destOrd="0" presId="urn:microsoft.com/office/officeart/2005/8/layout/vList2"/>
    <dgm:cxn modelId="{076B9F99-CD20-46D9-A9E3-9F31B50E3121}" type="presParOf" srcId="{6EDC5E8B-A1FF-41EC-92C3-FD94C6F19BC8}" destId="{3FE99BC5-B007-4DD6-9929-7AE5D68B1CC1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6B9ED-7B9E-4F33-905B-4D9EE35DE882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B3EB6-9371-4554-938D-1FB7909EE5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B3EB6-9371-4554-938D-1FB7909EE57F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2C908-322F-4A93-B7ED-591162C2CE34}" type="datetimeFigureOut">
              <a:rPr lang="fr-FR" smtClean="0"/>
              <a:pPr/>
              <a:t>17/12/2018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85AD4-364E-400F-9290-EFC9C7950E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4480" y="3071810"/>
            <a:ext cx="5849679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ar-DZ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بحث حول :  </a:t>
            </a:r>
            <a:r>
              <a:rPr lang="ar-DZ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لوحة القيادة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57356" y="4714884"/>
            <a:ext cx="6000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3200" dirty="0" smtClean="0">
                <a:latin typeface="Andalus" pitchFamily="18" charset="-78"/>
                <a:cs typeface="Andalus" pitchFamily="18" charset="-78"/>
              </a:rPr>
              <a:t>من </a:t>
            </a:r>
            <a:r>
              <a:rPr lang="ar-DZ" sz="3200" smtClean="0">
                <a:latin typeface="Andalus" pitchFamily="18" charset="-78"/>
                <a:cs typeface="Andalus" pitchFamily="18" charset="-78"/>
              </a:rPr>
              <a:t>إعداد </a:t>
            </a:r>
            <a:r>
              <a:rPr lang="ar-DZ" sz="3200" smtClean="0">
                <a:latin typeface="Andalus" pitchFamily="18" charset="-78"/>
                <a:cs typeface="Andalus" pitchFamily="18" charset="-78"/>
              </a:rPr>
              <a:t>: </a:t>
            </a:r>
            <a:endParaRPr lang="ar-DZ" sz="3200" dirty="0" smtClean="0"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ar-DZ" sz="3200" dirty="0" smtClean="0">
                <a:latin typeface="Andalus" pitchFamily="18" charset="-78"/>
                <a:cs typeface="Andalus" pitchFamily="18" charset="-78"/>
              </a:rPr>
              <a:t>رزق الله سمير                 عجابي خالد</a:t>
            </a:r>
            <a:endParaRPr lang="fr-FR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7158" y="285728"/>
            <a:ext cx="79296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3200" b="1" dirty="0" smtClean="0">
                <a:cs typeface="+mj-cs"/>
              </a:rPr>
              <a:t>الجمهورية الجزائرية الديمقراطية الشعبية</a:t>
            </a:r>
          </a:p>
          <a:p>
            <a:pPr algn="ctr" rtl="1"/>
            <a:endParaRPr lang="ar-DZ" sz="2000" b="1" dirty="0" smtClean="0">
              <a:cs typeface="+mj-cs"/>
            </a:endParaRPr>
          </a:p>
          <a:p>
            <a:pPr algn="r" rtl="1"/>
            <a:r>
              <a:rPr lang="ar-DZ" sz="2000" b="1" dirty="0" smtClean="0">
                <a:cs typeface="+mj-cs"/>
              </a:rPr>
              <a:t>جامعة باجي مختار عنابة</a:t>
            </a:r>
          </a:p>
          <a:p>
            <a:pPr algn="r" rtl="1"/>
            <a:r>
              <a:rPr lang="ar-DZ" sz="2000" b="1" dirty="0" smtClean="0">
                <a:cs typeface="+mj-cs"/>
              </a:rPr>
              <a:t>كلية العلوم الاقتصادية وعلوم التسيير </a:t>
            </a:r>
          </a:p>
          <a:p>
            <a:pPr algn="r" rtl="1"/>
            <a:r>
              <a:rPr lang="ar-DZ" sz="2000" b="1" dirty="0" smtClean="0">
                <a:cs typeface="+mj-cs"/>
              </a:rPr>
              <a:t>تخصص إدارة الميزانية</a:t>
            </a:r>
            <a:endParaRPr lang="fr-FR" sz="2000" b="1" dirty="0">
              <a:cs typeface="+mj-cs"/>
            </a:endParaRPr>
          </a:p>
        </p:txBody>
      </p:sp>
      <p:pic>
        <p:nvPicPr>
          <p:cNvPr id="8" name="Image 7" descr="logo-univ.pn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0034" y="1000108"/>
            <a:ext cx="3357586" cy="1714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14282" y="2571744"/>
            <a:ext cx="8572560" cy="1282471"/>
            <a:chOff x="0" y="-142876"/>
            <a:chExt cx="8572560" cy="1282471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0" y="-142876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4" name="Rectangle 3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 smtClean="0"/>
                <a:t>الخـــــاتــــمـــــة</a:t>
              </a:r>
              <a:endParaRPr lang="fr-FR" sz="3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4480" y="3071810"/>
            <a:ext cx="5849679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ar-DZ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بحث حول :  </a:t>
            </a:r>
            <a:r>
              <a:rPr lang="ar-DZ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لوحة القيادة</a:t>
            </a:r>
            <a:endParaRPr lang="fr-FR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857356" y="4714884"/>
            <a:ext cx="6000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3200" dirty="0" smtClean="0">
                <a:latin typeface="Andalus" pitchFamily="18" charset="-78"/>
                <a:cs typeface="Andalus" pitchFamily="18" charset="-78"/>
              </a:rPr>
              <a:t>من إعداد الطلبة : </a:t>
            </a:r>
          </a:p>
          <a:p>
            <a:pPr algn="ctr"/>
            <a:r>
              <a:rPr lang="ar-DZ" sz="3200" dirty="0" smtClean="0">
                <a:latin typeface="Andalus" pitchFamily="18" charset="-78"/>
                <a:cs typeface="Andalus" pitchFamily="18" charset="-78"/>
              </a:rPr>
              <a:t>رزق الله سمير                 عجابي خالد</a:t>
            </a:r>
            <a:endParaRPr lang="fr-FR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7158" y="285728"/>
            <a:ext cx="79296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3200" b="1" dirty="0" smtClean="0">
                <a:cs typeface="+mj-cs"/>
              </a:rPr>
              <a:t>الجمهورية الجزائرية الديمقراطية الشعبية</a:t>
            </a:r>
          </a:p>
          <a:p>
            <a:pPr algn="ctr" rtl="1"/>
            <a:endParaRPr lang="ar-DZ" sz="2000" b="1" dirty="0" smtClean="0">
              <a:cs typeface="+mj-cs"/>
            </a:endParaRPr>
          </a:p>
          <a:p>
            <a:pPr algn="r" rtl="1"/>
            <a:r>
              <a:rPr lang="ar-DZ" sz="2000" b="1" dirty="0" smtClean="0">
                <a:cs typeface="+mj-cs"/>
              </a:rPr>
              <a:t>جامعة باجي مختار عنابة</a:t>
            </a:r>
          </a:p>
          <a:p>
            <a:pPr algn="r" rtl="1"/>
            <a:r>
              <a:rPr lang="ar-DZ" sz="2000" b="1" dirty="0" smtClean="0">
                <a:cs typeface="+mj-cs"/>
              </a:rPr>
              <a:t>كلية العلوم الاقتصادية وعلوم التسيير </a:t>
            </a:r>
          </a:p>
          <a:p>
            <a:pPr algn="r" rtl="1"/>
            <a:r>
              <a:rPr lang="ar-DZ" sz="2000" b="1" dirty="0" smtClean="0">
                <a:cs typeface="+mj-cs"/>
              </a:rPr>
              <a:t>تخصص إدارة الميزانية</a:t>
            </a:r>
            <a:endParaRPr lang="fr-FR" sz="2000" b="1" dirty="0">
              <a:cs typeface="+mj-cs"/>
            </a:endParaRPr>
          </a:p>
        </p:txBody>
      </p:sp>
      <p:pic>
        <p:nvPicPr>
          <p:cNvPr id="8" name="Image 7" descr="logo-univ.pn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0034" y="1000108"/>
            <a:ext cx="3357586" cy="17145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357422" y="214290"/>
            <a:ext cx="5143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3600" b="1" dirty="0" smtClean="0">
                <a:cs typeface="+mj-cs"/>
              </a:rPr>
              <a:t>خطة البحث:</a:t>
            </a:r>
          </a:p>
          <a:p>
            <a:pPr algn="r" rtl="1"/>
            <a:endParaRPr lang="fr-FR" sz="2400" dirty="0"/>
          </a:p>
        </p:txBody>
      </p:sp>
      <p:graphicFrame>
        <p:nvGraphicFramePr>
          <p:cNvPr id="19" name="Diagramme 18"/>
          <p:cNvGraphicFramePr/>
          <p:nvPr/>
        </p:nvGraphicFramePr>
        <p:xfrm>
          <a:off x="1524000" y="1397000"/>
          <a:ext cx="6096000" cy="817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9" name="Groupe 28"/>
          <p:cNvGrpSpPr/>
          <p:nvPr/>
        </p:nvGrpSpPr>
        <p:grpSpPr>
          <a:xfrm>
            <a:off x="1500166" y="2285992"/>
            <a:ext cx="6096000" cy="795600"/>
            <a:chOff x="0" y="21953"/>
            <a:chExt cx="6096000" cy="795600"/>
          </a:xfrm>
        </p:grpSpPr>
        <p:sp>
          <p:nvSpPr>
            <p:cNvPr id="30" name="Rectangle à coins arrondis 29"/>
            <p:cNvSpPr/>
            <p:nvPr/>
          </p:nvSpPr>
          <p:spPr>
            <a:xfrm>
              <a:off x="0" y="21953"/>
              <a:ext cx="6096000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38838" y="60791"/>
              <a:ext cx="6018324" cy="7179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r" defTabSz="1511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3600" b="1" dirty="0"/>
                <a:t>خصائص لوحة القيادة</a:t>
              </a:r>
              <a:endParaRPr lang="ar-DZ" sz="3400" b="1" kern="1200" dirty="0" smtClean="0">
                <a:cs typeface="+mj-cs"/>
              </a:endParaRPr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1500166" y="3143248"/>
            <a:ext cx="6096000" cy="795600"/>
            <a:chOff x="0" y="21953"/>
            <a:chExt cx="6096000" cy="795600"/>
          </a:xfrm>
        </p:grpSpPr>
        <p:sp>
          <p:nvSpPr>
            <p:cNvPr id="36" name="Rectangle à coins arrondis 35"/>
            <p:cNvSpPr/>
            <p:nvPr/>
          </p:nvSpPr>
          <p:spPr>
            <a:xfrm>
              <a:off x="0" y="21953"/>
              <a:ext cx="6096000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37" name="Rectangle 36"/>
            <p:cNvSpPr/>
            <p:nvPr/>
          </p:nvSpPr>
          <p:spPr>
            <a:xfrm>
              <a:off x="38838" y="60791"/>
              <a:ext cx="6018324" cy="7179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r" defTabSz="1511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3600" b="1" dirty="0"/>
                <a:t>وظائف لوحة القيادة</a:t>
              </a:r>
              <a:endParaRPr lang="ar-DZ" sz="3400" b="1" kern="1200" dirty="0" smtClean="0">
                <a:cs typeface="+mj-cs"/>
              </a:endParaRPr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1428728" y="4071942"/>
            <a:ext cx="6096000" cy="795600"/>
            <a:chOff x="0" y="21953"/>
            <a:chExt cx="6096000" cy="795600"/>
          </a:xfrm>
        </p:grpSpPr>
        <p:sp>
          <p:nvSpPr>
            <p:cNvPr id="39" name="Rectangle à coins arrondis 38"/>
            <p:cNvSpPr/>
            <p:nvPr/>
          </p:nvSpPr>
          <p:spPr>
            <a:xfrm>
              <a:off x="0" y="21953"/>
              <a:ext cx="6096000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40" name="Rectangle 39"/>
            <p:cNvSpPr/>
            <p:nvPr/>
          </p:nvSpPr>
          <p:spPr>
            <a:xfrm>
              <a:off x="38838" y="60791"/>
              <a:ext cx="6018324" cy="7179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lvl="0" algn="r" defTabSz="15113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3600" b="1" dirty="0"/>
                <a:t>أنواع لوحة القيادة</a:t>
              </a:r>
              <a:endParaRPr lang="ar-DZ" sz="3400" b="1" kern="1200" dirty="0" smtClean="0">
                <a:cs typeface="+mj-cs"/>
              </a:endParaRPr>
            </a:p>
          </p:txBody>
        </p:sp>
      </p:grpSp>
      <p:grpSp>
        <p:nvGrpSpPr>
          <p:cNvPr id="41" name="Groupe 40"/>
          <p:cNvGrpSpPr/>
          <p:nvPr/>
        </p:nvGrpSpPr>
        <p:grpSpPr>
          <a:xfrm>
            <a:off x="1428728" y="5000636"/>
            <a:ext cx="6096000" cy="795600"/>
            <a:chOff x="0" y="21953"/>
            <a:chExt cx="6096000" cy="795600"/>
          </a:xfrm>
        </p:grpSpPr>
        <p:sp>
          <p:nvSpPr>
            <p:cNvPr id="42" name="Rectangle à coins arrondis 41"/>
            <p:cNvSpPr/>
            <p:nvPr/>
          </p:nvSpPr>
          <p:spPr>
            <a:xfrm>
              <a:off x="0" y="21953"/>
              <a:ext cx="6096000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38838" y="60791"/>
              <a:ext cx="6018324" cy="7179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algn="r" rtl="1" fontAlgn="base"/>
              <a:r>
                <a:rPr lang="ar-SA" sz="3600" b="1" dirty="0"/>
                <a:t>بعض أشكال لوحة القيادة</a:t>
              </a:r>
              <a:endParaRPr lang="fr-FR" sz="3600" dirty="0"/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1428728" y="5857892"/>
            <a:ext cx="6096000" cy="795600"/>
            <a:chOff x="0" y="21953"/>
            <a:chExt cx="6096000" cy="795600"/>
          </a:xfrm>
        </p:grpSpPr>
        <p:sp>
          <p:nvSpPr>
            <p:cNvPr id="45" name="Rectangle à coins arrondis 44"/>
            <p:cNvSpPr/>
            <p:nvPr/>
          </p:nvSpPr>
          <p:spPr>
            <a:xfrm>
              <a:off x="0" y="21953"/>
              <a:ext cx="6096000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46" name="Rectangle 45"/>
            <p:cNvSpPr/>
            <p:nvPr/>
          </p:nvSpPr>
          <p:spPr>
            <a:xfrm>
              <a:off x="38838" y="60791"/>
              <a:ext cx="6018324" cy="7179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29540" tIns="129540" rIns="129540" bIns="129540" numCol="1" spcCol="1270" anchor="ctr" anchorCtr="0">
              <a:noAutofit/>
            </a:bodyPr>
            <a:lstStyle/>
            <a:p>
              <a:pPr algn="r" rtl="1" fontAlgn="base"/>
              <a:r>
                <a:rPr lang="ar-DZ" sz="3600" b="1" dirty="0" smtClean="0">
                  <a:solidFill>
                    <a:schemeClr val="tx1"/>
                  </a:solidFill>
                </a:rPr>
                <a:t>الخاتمة</a:t>
              </a:r>
              <a:endParaRPr lang="fr-FR" sz="360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285720" y="285728"/>
          <a:ext cx="8572560" cy="1214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714348" y="2000240"/>
            <a:ext cx="7500990" cy="421484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4400" b="1" dirty="0">
                <a:solidFill>
                  <a:schemeClr val="tx1"/>
                </a:solidFill>
              </a:rPr>
              <a:t>يمكن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تعريف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لوحة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القيادة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على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أنها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تمثيل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مبسط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وملخص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لأهم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المؤشرات والمعلومات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التي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يحتاجها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المسئول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 smtClean="0">
                <a:solidFill>
                  <a:schemeClr val="tx1"/>
                </a:solidFill>
              </a:rPr>
              <a:t>من</a:t>
            </a:r>
            <a:endParaRPr lang="ar-DZ" sz="4400" b="1" dirty="0" smtClean="0">
              <a:solidFill>
                <a:schemeClr val="tx1"/>
              </a:solidFill>
            </a:endParaRPr>
          </a:p>
          <a:p>
            <a:pPr algn="ctr" rtl="1"/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أجل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التحكم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الجيد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في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سير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r>
              <a:rPr lang="ar-SA" sz="4400" b="1" dirty="0">
                <a:solidFill>
                  <a:schemeClr val="tx1"/>
                </a:solidFill>
              </a:rPr>
              <a:t>العمليات</a:t>
            </a:r>
            <a:r>
              <a:rPr lang="fr-FR" sz="4400" b="1" dirty="0">
                <a:solidFill>
                  <a:schemeClr val="tx1"/>
                </a:solidFill>
              </a:rPr>
              <a:t> </a:t>
            </a:r>
            <a:endParaRPr lang="ar-DZ" sz="4400" b="1" dirty="0" smtClean="0">
              <a:solidFill>
                <a:schemeClr val="tx1"/>
              </a:solidFill>
            </a:endParaRPr>
          </a:p>
          <a:p>
            <a:pPr algn="ctr" rtl="1"/>
            <a:r>
              <a:rPr lang="ar-SA" sz="4400" b="1" dirty="0" smtClean="0">
                <a:solidFill>
                  <a:schemeClr val="tx1"/>
                </a:solidFill>
              </a:rPr>
              <a:t>اليومي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214282" y="142852"/>
            <a:ext cx="8572560" cy="1282471"/>
            <a:chOff x="0" y="-142876"/>
            <a:chExt cx="8572560" cy="1282471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0" y="-142876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5" name="Rectangle 4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SA" sz="3600" b="1" dirty="0"/>
                <a:t>خصائص لوحة القيادة</a:t>
              </a:r>
              <a:endParaRPr lang="fr-FR" sz="3600" dirty="0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6072198" y="1857364"/>
            <a:ext cx="2000264" cy="870209"/>
            <a:chOff x="-204109" y="58485"/>
            <a:chExt cx="8718184" cy="1211033"/>
          </a:xfrm>
        </p:grpSpPr>
        <p:sp>
          <p:nvSpPr>
            <p:cNvPr id="14" name="Rectangle à coins arrondis 13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 smtClean="0"/>
                <a:t>1. الدورية</a:t>
              </a:r>
              <a:endParaRPr lang="fr-FR" sz="3600" dirty="0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6143636" y="3000372"/>
            <a:ext cx="2000264" cy="870209"/>
            <a:chOff x="-204109" y="58485"/>
            <a:chExt cx="8718184" cy="1211033"/>
          </a:xfrm>
        </p:grpSpPr>
        <p:sp>
          <p:nvSpPr>
            <p:cNvPr id="17" name="Rectangle à coins arrondis 16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 smtClean="0"/>
                <a:t>2. السرعة</a:t>
              </a:r>
              <a:endParaRPr lang="fr-FR" sz="3600" dirty="0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6072198" y="4143380"/>
            <a:ext cx="2000264" cy="870209"/>
            <a:chOff x="-204109" y="58485"/>
            <a:chExt cx="8718184" cy="1211033"/>
          </a:xfrm>
        </p:grpSpPr>
        <p:sp>
          <p:nvSpPr>
            <p:cNvPr id="20" name="Rectangle à coins arrondis 19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/>
                <a:t>3</a:t>
              </a:r>
              <a:r>
                <a:rPr lang="ar-DZ" sz="3600" b="1" dirty="0" smtClean="0"/>
                <a:t>. </a:t>
              </a:r>
              <a:r>
                <a:rPr lang="ar-SA" sz="3600" b="1" dirty="0"/>
                <a:t>الانتقاء</a:t>
              </a:r>
              <a:endParaRPr lang="fr-FR" sz="3600" dirty="0"/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5500694" y="5429264"/>
            <a:ext cx="2714644" cy="870209"/>
            <a:chOff x="-204109" y="58485"/>
            <a:chExt cx="8718184" cy="1211033"/>
          </a:xfrm>
        </p:grpSpPr>
        <p:sp>
          <p:nvSpPr>
            <p:cNvPr id="24" name="Rectangle à coins arrondis 23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58483" y="58485"/>
              <a:ext cx="8455592" cy="10811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200" b="1" dirty="0" smtClean="0"/>
                <a:t>4. </a:t>
              </a:r>
              <a:r>
                <a:rPr lang="ar-SA" sz="3200" b="1" dirty="0"/>
                <a:t>موجهة </a:t>
              </a:r>
              <a:r>
                <a:rPr lang="ar-SA" sz="3200" b="1" dirty="0" smtClean="0"/>
                <a:t>للنشاط</a:t>
              </a:r>
              <a:endParaRPr lang="fr-FR" sz="3200" dirty="0"/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1571604" y="2000240"/>
            <a:ext cx="2000264" cy="870209"/>
            <a:chOff x="-204109" y="58485"/>
            <a:chExt cx="8718184" cy="1211033"/>
          </a:xfrm>
        </p:grpSpPr>
        <p:sp>
          <p:nvSpPr>
            <p:cNvPr id="27" name="Rectangle à coins arrondis 26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 smtClean="0"/>
                <a:t>5. </a:t>
              </a:r>
              <a:r>
                <a:rPr lang="ar-SA" sz="3600" dirty="0"/>
                <a:t>ا</a:t>
              </a:r>
              <a:r>
                <a:rPr lang="ar-SA" sz="3600" b="1" dirty="0"/>
                <a:t>لقيادة</a:t>
              </a:r>
              <a:endParaRPr lang="fr-FR" sz="3600" dirty="0"/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714348" y="3214686"/>
            <a:ext cx="2000264" cy="870209"/>
            <a:chOff x="-204109" y="58485"/>
            <a:chExt cx="8718182" cy="1211033"/>
          </a:xfrm>
        </p:grpSpPr>
        <p:sp>
          <p:nvSpPr>
            <p:cNvPr id="30" name="Rectangle à coins arrondis 29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58482" y="58485"/>
              <a:ext cx="8455591" cy="10811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 smtClean="0"/>
                <a:t>6. </a:t>
              </a:r>
              <a:r>
                <a:rPr lang="ar-SA" sz="3600" b="1" dirty="0"/>
                <a:t>التنشيط</a:t>
              </a:r>
              <a:endParaRPr lang="fr-FR" sz="3600" dirty="0"/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857224" y="4572008"/>
            <a:ext cx="3357586" cy="870209"/>
            <a:chOff x="-204109" y="58485"/>
            <a:chExt cx="8718184" cy="1211033"/>
          </a:xfrm>
        </p:grpSpPr>
        <p:sp>
          <p:nvSpPr>
            <p:cNvPr id="33" name="Rectangle à coins arrondis 32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34" name="Rectangle 33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 smtClean="0"/>
                <a:t>7. </a:t>
              </a:r>
              <a:r>
                <a:rPr lang="ar-SA" sz="3600" b="1" dirty="0"/>
                <a:t>أداة تلخيصية</a:t>
              </a:r>
              <a:endParaRPr lang="fr-FR" sz="3600" dirty="0"/>
            </a:p>
          </p:txBody>
        </p:sp>
      </p:grpSp>
      <p:grpSp>
        <p:nvGrpSpPr>
          <p:cNvPr id="35" name="Groupe 34"/>
          <p:cNvGrpSpPr/>
          <p:nvPr/>
        </p:nvGrpSpPr>
        <p:grpSpPr>
          <a:xfrm>
            <a:off x="500034" y="5643578"/>
            <a:ext cx="4357718" cy="870209"/>
            <a:chOff x="-204109" y="58485"/>
            <a:chExt cx="8718184" cy="1211033"/>
          </a:xfrm>
        </p:grpSpPr>
        <p:sp>
          <p:nvSpPr>
            <p:cNvPr id="36" name="Rectangle à coins arrondis 35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37" name="Rectangle 36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 smtClean="0"/>
                <a:t>8. </a:t>
              </a:r>
              <a:r>
                <a:rPr lang="ar-SA" sz="3600" b="1" dirty="0"/>
                <a:t>أداة الاستعمال المتداول</a:t>
              </a:r>
              <a:endParaRPr lang="fr-FR" sz="3600" dirty="0"/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3357554" y="3214686"/>
            <a:ext cx="2428892" cy="870209"/>
            <a:chOff x="-204109" y="58485"/>
            <a:chExt cx="8718184" cy="1211033"/>
          </a:xfrm>
        </p:grpSpPr>
        <p:sp>
          <p:nvSpPr>
            <p:cNvPr id="39" name="Rectangle à coins arrondis 38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40" name="Rectangle 39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fr-FR" sz="2800" b="1" dirty="0" smtClean="0"/>
                <a:t>9</a:t>
              </a:r>
              <a:r>
                <a:rPr lang="ar-DZ" sz="2800" b="1" dirty="0" smtClean="0"/>
                <a:t>. </a:t>
              </a:r>
              <a:r>
                <a:rPr lang="ar-SA" sz="2800" b="1" dirty="0" smtClean="0"/>
                <a:t>التقدير الكمي</a:t>
              </a:r>
              <a:endParaRPr lang="fr-FR" sz="28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/>
          <p:cNvGrpSpPr/>
          <p:nvPr/>
        </p:nvGrpSpPr>
        <p:grpSpPr>
          <a:xfrm>
            <a:off x="214282" y="142852"/>
            <a:ext cx="8572560" cy="1282471"/>
            <a:chOff x="0" y="-142876"/>
            <a:chExt cx="8572560" cy="1282471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0" y="-142876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5" name="Rectangle 4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SA" sz="3600" b="1" dirty="0"/>
                <a:t>وظائف لوحة القيادة</a:t>
              </a:r>
              <a:endParaRPr lang="fr-FR" sz="36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4857752" y="1857364"/>
            <a:ext cx="3929090" cy="870209"/>
            <a:chOff x="-204109" y="58485"/>
            <a:chExt cx="8718184" cy="1211033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 smtClean="0"/>
                <a:t>1. </a:t>
              </a:r>
              <a:r>
                <a:rPr lang="ar-SA" sz="2800" dirty="0"/>
                <a:t>أداة لقياس الأداء والمساعدة في اتخاذ القرارات</a:t>
              </a:r>
              <a:endParaRPr lang="fr-FR" sz="3600" dirty="0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929190" y="3000372"/>
            <a:ext cx="3857652" cy="870209"/>
            <a:chOff x="-204109" y="58485"/>
            <a:chExt cx="8718184" cy="1211033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2800" b="1" dirty="0" smtClean="0"/>
                <a:t>2. </a:t>
              </a:r>
              <a:r>
                <a:rPr lang="ar-SA" sz="2800" dirty="0"/>
                <a:t>أداة حوار </a:t>
              </a:r>
              <a:r>
                <a:rPr lang="ar-SA" sz="2800" dirty="0" smtClean="0"/>
                <a:t>واتصال</a:t>
              </a:r>
              <a:endParaRPr lang="fr-FR" sz="2800" dirty="0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4714876" y="4143380"/>
            <a:ext cx="4000528" cy="870209"/>
            <a:chOff x="-204109" y="58485"/>
            <a:chExt cx="8718184" cy="1211033"/>
          </a:xfrm>
        </p:grpSpPr>
        <p:sp>
          <p:nvSpPr>
            <p:cNvPr id="13" name="Rectangle à coins arrondis 12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4" name="Rectangle 13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2800" b="1" dirty="0"/>
                <a:t>3</a:t>
              </a:r>
              <a:r>
                <a:rPr lang="ar-DZ" sz="2800" b="1" dirty="0" smtClean="0"/>
                <a:t>. </a:t>
              </a:r>
              <a:r>
                <a:rPr lang="ar-SA" sz="2800" dirty="0"/>
                <a:t>أداة للتحفيز ولتنمية مهارات المسؤولين </a:t>
              </a:r>
              <a:endParaRPr lang="fr-FR" sz="2800" dirty="0"/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5500694" y="5429264"/>
            <a:ext cx="2714644" cy="870209"/>
            <a:chOff x="-204109" y="58485"/>
            <a:chExt cx="8718184" cy="1211033"/>
          </a:xfrm>
        </p:grpSpPr>
        <p:sp>
          <p:nvSpPr>
            <p:cNvPr id="16" name="Rectangle à coins arrondis 15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58483" y="58485"/>
              <a:ext cx="8455592" cy="10811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2400" b="1" dirty="0" smtClean="0"/>
                <a:t>4. </a:t>
              </a:r>
              <a:r>
                <a:rPr lang="ar-SA" sz="2400" dirty="0"/>
                <a:t>أداة مراقبة </a:t>
              </a:r>
              <a:r>
                <a:rPr lang="ar-DZ" sz="2400" dirty="0" err="1" smtClean="0"/>
                <a:t>و</a:t>
              </a:r>
              <a:r>
                <a:rPr lang="ar-SA" sz="2400" dirty="0" smtClean="0"/>
                <a:t> مقارنة</a:t>
              </a:r>
              <a:endParaRPr lang="fr-FR" sz="2400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214282" y="2000240"/>
            <a:ext cx="3786214" cy="870209"/>
            <a:chOff x="-204109" y="58485"/>
            <a:chExt cx="8718184" cy="1211033"/>
          </a:xfrm>
        </p:grpSpPr>
        <p:sp>
          <p:nvSpPr>
            <p:cNvPr id="19" name="Rectangle à coins arrondis 18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2800" b="1" dirty="0" smtClean="0"/>
                <a:t>5. </a:t>
              </a:r>
              <a:r>
                <a:rPr lang="ar-SA" sz="2800" dirty="0"/>
                <a:t>لوحة القيادة كوسيلة تنبؤ</a:t>
              </a:r>
              <a:endParaRPr lang="fr-FR" sz="2800" dirty="0"/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214282" y="3286124"/>
            <a:ext cx="3786214" cy="870209"/>
            <a:chOff x="-204109" y="58485"/>
            <a:chExt cx="8718182" cy="1211033"/>
          </a:xfrm>
        </p:grpSpPr>
        <p:sp>
          <p:nvSpPr>
            <p:cNvPr id="22" name="Rectangle à coins arrondis 21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58482" y="58485"/>
              <a:ext cx="8455591" cy="10811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 smtClean="0"/>
                <a:t>6. </a:t>
              </a:r>
              <a:r>
                <a:rPr lang="ar-SA" sz="2800" dirty="0"/>
                <a:t>لوحة القيادة كوسيلة إعلام</a:t>
              </a:r>
              <a:endParaRPr lang="fr-FR" sz="3600" dirty="0"/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285720" y="4572008"/>
            <a:ext cx="4143404" cy="870209"/>
            <a:chOff x="-204109" y="58485"/>
            <a:chExt cx="8718184" cy="1211033"/>
          </a:xfrm>
        </p:grpSpPr>
        <p:sp>
          <p:nvSpPr>
            <p:cNvPr id="25" name="Rectangle à coins arrondis 24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2800" b="1" dirty="0" smtClean="0"/>
                <a:t>7. </a:t>
              </a:r>
              <a:r>
                <a:rPr lang="ar-SA" sz="2800" dirty="0"/>
                <a:t>لوحة القيادة كوسيلة تشخيص</a:t>
              </a:r>
              <a:endParaRPr lang="fr-FR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14282" y="142852"/>
            <a:ext cx="8572560" cy="1282471"/>
            <a:chOff x="0" y="-142876"/>
            <a:chExt cx="8572560" cy="1282471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0" y="-142876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4" name="Rectangle 3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SA" sz="3600" b="1" dirty="0"/>
                <a:t>أنواع لوحة القيادة</a:t>
              </a:r>
              <a:endParaRPr lang="fr-FR" sz="3600" dirty="0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4857752" y="1857364"/>
            <a:ext cx="3929090" cy="870209"/>
            <a:chOff x="-204109" y="58485"/>
            <a:chExt cx="8718184" cy="1211033"/>
          </a:xfrm>
        </p:grpSpPr>
        <p:sp>
          <p:nvSpPr>
            <p:cNvPr id="7" name="Rectangle à coins arrondis 6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 smtClean="0"/>
                <a:t>1. </a:t>
              </a:r>
              <a:r>
                <a:rPr lang="ar-DZ" sz="2800" b="1" dirty="0"/>
                <a:t>لوحة القيادة المالية</a:t>
              </a:r>
              <a:endParaRPr lang="fr-FR" sz="3600" dirty="0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929190" y="3000372"/>
            <a:ext cx="3857652" cy="870209"/>
            <a:chOff x="-204109" y="58485"/>
            <a:chExt cx="8718184" cy="1211033"/>
          </a:xfrm>
        </p:grpSpPr>
        <p:sp>
          <p:nvSpPr>
            <p:cNvPr id="10" name="Rectangle à coins arrondis 9"/>
            <p:cNvSpPr/>
            <p:nvPr/>
          </p:nvSpPr>
          <p:spPr>
            <a:xfrm>
              <a:off x="-204109" y="71438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2800" b="1" dirty="0" smtClean="0"/>
                <a:t>2. </a:t>
              </a:r>
              <a:r>
                <a:rPr lang="ar-DZ" sz="2800" b="1" dirty="0"/>
                <a:t>لوحة القيادة </a:t>
              </a:r>
              <a:r>
                <a:rPr lang="ar-DZ" sz="2800" b="1" dirty="0" smtClean="0"/>
                <a:t>الإستراتيجية</a:t>
              </a:r>
              <a:endParaRPr lang="fr-FR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285720" y="2714620"/>
            <a:ext cx="8572560" cy="1282471"/>
            <a:chOff x="0" y="-142876"/>
            <a:chExt cx="8572560" cy="1282471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0" y="-142876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4" name="Rectangle 3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SA" sz="3600" b="1" dirty="0"/>
                <a:t>بعض أشكال لوحة القيادة</a:t>
              </a:r>
              <a:endParaRPr lang="fr-FR" sz="3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T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642918"/>
            <a:ext cx="7248525" cy="666750"/>
          </a:xfrm>
          <a:prstGeom prst="rect">
            <a:avLst/>
          </a:prstGeom>
        </p:spPr>
      </p:pic>
      <p:pic>
        <p:nvPicPr>
          <p:cNvPr id="5" name="Image 4" descr="T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714488"/>
            <a:ext cx="8643966" cy="45068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T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714488"/>
            <a:ext cx="8715404" cy="4643470"/>
          </a:xfrm>
          <a:prstGeom prst="rect">
            <a:avLst/>
          </a:prstGeom>
        </p:spPr>
      </p:pic>
      <p:grpSp>
        <p:nvGrpSpPr>
          <p:cNvPr id="5" name="Groupe 4"/>
          <p:cNvGrpSpPr/>
          <p:nvPr/>
        </p:nvGrpSpPr>
        <p:grpSpPr>
          <a:xfrm>
            <a:off x="214282" y="214290"/>
            <a:ext cx="8572560" cy="1282471"/>
            <a:chOff x="0" y="-142876"/>
            <a:chExt cx="8572560" cy="1282471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0" y="-142876"/>
              <a:ext cx="8572560" cy="11980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8485" y="58485"/>
              <a:ext cx="8455590" cy="10811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algn="ctr" rtl="1" fontAlgn="base"/>
              <a:r>
                <a:rPr lang="ar-DZ" sz="3600" b="1" dirty="0" smtClean="0"/>
                <a:t>لوحة قيادة لمؤسسة</a:t>
              </a:r>
              <a:endParaRPr lang="fr-FR" sz="3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188</Words>
  <Application>Microsoft Office PowerPoint</Application>
  <PresentationFormat>Affichage à l'écran (4:3)</PresentationFormat>
  <Paragraphs>52</Paragraphs>
  <Slides>11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  <vt:variant>
        <vt:lpstr>Diaporamas personnalisés</vt:lpstr>
      </vt:variant>
      <vt:variant>
        <vt:i4>1</vt:i4>
      </vt:variant>
    </vt:vector>
  </HeadingPairs>
  <TitlesOfParts>
    <vt:vector size="1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Diaporama personnalisé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Sam</dc:creator>
  <cp:lastModifiedBy>Sam</cp:lastModifiedBy>
  <cp:revision>33</cp:revision>
  <dcterms:created xsi:type="dcterms:W3CDTF">2018-12-16T13:01:45Z</dcterms:created>
  <dcterms:modified xsi:type="dcterms:W3CDTF">2018-12-17T16:53:03Z</dcterms:modified>
</cp:coreProperties>
</file>