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4BC76AE7-ABBC-4E22-A879-372CF5D2F920}" type="datetimeFigureOut">
              <a:rPr lang="fr-FR" smtClean="0"/>
              <a:pPr/>
              <a:t>04/12/2017</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3288CA72-8422-4707-994A-93808F4BF885}"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BC76AE7-ABBC-4E22-A879-372CF5D2F920}" type="datetimeFigureOut">
              <a:rPr lang="fr-FR" smtClean="0"/>
              <a:pPr/>
              <a:t>04/12/2017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88CA72-8422-4707-994A-93808F4BF88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BC76AE7-ABBC-4E22-A879-372CF5D2F920}" type="datetimeFigureOut">
              <a:rPr lang="fr-FR" smtClean="0"/>
              <a:pPr/>
              <a:t>04/12/2017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88CA72-8422-4707-994A-93808F4BF88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BC76AE7-ABBC-4E22-A879-372CF5D2F920}" type="datetimeFigureOut">
              <a:rPr lang="fr-FR" smtClean="0"/>
              <a:pPr/>
              <a:t>04/12/2017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88CA72-8422-4707-994A-93808F4BF88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4BC76AE7-ABBC-4E22-A879-372CF5D2F920}" type="datetimeFigureOut">
              <a:rPr lang="fr-FR" smtClean="0"/>
              <a:pPr/>
              <a:t>04/12/2017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88CA72-8422-4707-994A-93808F4BF885}"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BC76AE7-ABBC-4E22-A879-372CF5D2F920}" type="datetimeFigureOut">
              <a:rPr lang="fr-FR" smtClean="0"/>
              <a:pPr/>
              <a:t>04/12/2017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88CA72-8422-4707-994A-93808F4BF88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4BC76AE7-ABBC-4E22-A879-372CF5D2F920}" type="datetimeFigureOut">
              <a:rPr lang="fr-FR" smtClean="0"/>
              <a:pPr/>
              <a:t>04/12/2017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288CA72-8422-4707-994A-93808F4BF88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4BC76AE7-ABBC-4E22-A879-372CF5D2F920}" type="datetimeFigureOut">
              <a:rPr lang="fr-FR" smtClean="0"/>
              <a:pPr/>
              <a:t>04/12/2017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288CA72-8422-4707-994A-93808F4BF88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BC76AE7-ABBC-4E22-A879-372CF5D2F920}" type="datetimeFigureOut">
              <a:rPr lang="fr-FR" smtClean="0"/>
              <a:pPr/>
              <a:t>04/12/2017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288CA72-8422-4707-994A-93808F4BF88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BC76AE7-ABBC-4E22-A879-372CF5D2F920}" type="datetimeFigureOut">
              <a:rPr lang="fr-FR" smtClean="0"/>
              <a:pPr/>
              <a:t>04/12/2017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88CA72-8422-4707-994A-93808F4BF88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4BC76AE7-ABBC-4E22-A879-372CF5D2F920}" type="datetimeFigureOut">
              <a:rPr lang="fr-FR" smtClean="0"/>
              <a:pPr/>
              <a:t>04/12/2017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3288CA72-8422-4707-994A-93808F4BF885}"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BC76AE7-ABBC-4E22-A879-372CF5D2F920}" type="datetimeFigureOut">
              <a:rPr lang="fr-FR" smtClean="0"/>
              <a:pPr/>
              <a:t>04/12/2017</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288CA72-8422-4707-994A-93808F4BF885}"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biLevel thresh="75000"/>
            <a:extLst>
              <a:ext uri="{28A0092B-C50C-407E-A947-70E740481C1C}">
                <a14:useLocalDpi xmlns:a14="http://schemas.microsoft.com/office/drawing/2010/main" xmlns="" val="0"/>
              </a:ext>
            </a:extLst>
          </a:blip>
          <a:srcRect/>
          <a:stretch>
            <a:fillRect/>
          </a:stretch>
        </p:blipFill>
        <p:spPr bwMode="auto">
          <a:xfrm>
            <a:off x="1431401" y="1004607"/>
            <a:ext cx="6318647" cy="5108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prstClr val="black">
                    <a:tint val="75000"/>
                  </a:prstClr>
                </a:solidFill>
              </a:rPr>
              <a:pPr/>
              <a:t>1</a:t>
            </a:fld>
            <a:endParaRPr lang="fr-BE">
              <a:solidFill>
                <a:prstClr val="black">
                  <a:tint val="75000"/>
                </a:prstClr>
              </a:solidFill>
            </a:endParaRPr>
          </a:p>
        </p:txBody>
      </p:sp>
    </p:spTree>
    <p:extLst>
      <p:ext uri="{BB962C8B-B14F-4D97-AF65-F5344CB8AC3E}">
        <p14:creationId xmlns:p14="http://schemas.microsoft.com/office/powerpoint/2010/main" xmlns="" val="1146287871"/>
      </p:ext>
    </p:extLst>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ndir un rectangle avec un coin diagonal 1"/>
          <p:cNvSpPr/>
          <p:nvPr/>
        </p:nvSpPr>
        <p:spPr>
          <a:xfrm>
            <a:off x="642910" y="142852"/>
            <a:ext cx="7286676" cy="1571636"/>
          </a:xfrm>
          <a:prstGeom prst="round2DiagRect">
            <a:avLst/>
          </a:prstGeom>
        </p:spPr>
        <p:style>
          <a:lnRef idx="3">
            <a:schemeClr val="lt1"/>
          </a:lnRef>
          <a:fillRef idx="1">
            <a:schemeClr val="accent3"/>
          </a:fillRef>
          <a:effectRef idx="1">
            <a:schemeClr val="accent3"/>
          </a:effectRef>
          <a:fontRef idx="minor">
            <a:schemeClr val="lt1"/>
          </a:fontRef>
        </p:style>
        <p:txBody>
          <a:bodyPr rtlCol="0" anchor="ctr"/>
          <a:lstStyle/>
          <a:p>
            <a:pPr algn="justLow" rtl="1"/>
            <a:r>
              <a:rPr lang="ar-DZ" sz="2400" b="1" dirty="0">
                <a:solidFill>
                  <a:schemeClr val="tx1"/>
                </a:solidFill>
                <a:latin typeface="Simplified Arabic" pitchFamily="18" charset="-78"/>
                <a:cs typeface="Simplified Arabic" pitchFamily="18" charset="-78"/>
              </a:rPr>
              <a:t>2-التمثيل البياني:</a:t>
            </a:r>
            <a:endParaRPr lang="fr-FR" sz="2400" b="1" dirty="0">
              <a:solidFill>
                <a:schemeClr val="tx1"/>
              </a:solidFill>
              <a:latin typeface="Simplified Arabic" pitchFamily="18" charset="-78"/>
              <a:cs typeface="Simplified Arabic" pitchFamily="18" charset="-78"/>
            </a:endParaRPr>
          </a:p>
          <a:p>
            <a:pPr algn="justLow" rtl="1"/>
            <a:r>
              <a:rPr lang="ar-DZ" sz="2400" dirty="0">
                <a:solidFill>
                  <a:schemeClr val="tx1"/>
                </a:solidFill>
                <a:latin typeface="Simplified Arabic" pitchFamily="18" charset="-78"/>
                <a:cs typeface="Simplified Arabic" pitchFamily="18" charset="-78"/>
              </a:rPr>
              <a:t>هي أداة أكثر سهولة للاستيعاب وأكثر تعبيرا عن حالة تطور المؤسسة.</a:t>
            </a:r>
            <a:endParaRPr lang="fr-FR" sz="2400" dirty="0">
              <a:solidFill>
                <a:schemeClr val="tx1"/>
              </a:solidFill>
              <a:latin typeface="Simplified Arabic" pitchFamily="18" charset="-78"/>
              <a:cs typeface="Simplified Arabic" pitchFamily="18" charset="-78"/>
            </a:endParaRPr>
          </a:p>
          <a:p>
            <a:pPr algn="justLow" rtl="1"/>
            <a:r>
              <a:rPr lang="ar-DZ" sz="2400" dirty="0">
                <a:solidFill>
                  <a:schemeClr val="tx1"/>
                </a:solidFill>
                <a:latin typeface="Simplified Arabic" pitchFamily="18" charset="-78"/>
                <a:cs typeface="Simplified Arabic" pitchFamily="18" charset="-78"/>
              </a:rPr>
              <a:t>فالتمثيل البياني هو عبارة عن أشكال هندسية معبرة لبعض النسب أو الجداول</a:t>
            </a:r>
            <a:r>
              <a:rPr lang="ar-DZ" dirty="0">
                <a:solidFill>
                  <a:schemeClr val="tx1"/>
                </a:solidFill>
                <a:latin typeface="Simplified Arabic" pitchFamily="18" charset="-78"/>
                <a:cs typeface="Simplified Arabic" pitchFamily="18" charset="-78"/>
              </a:rPr>
              <a:t>.</a:t>
            </a:r>
            <a:endParaRPr lang="fr-FR" dirty="0">
              <a:solidFill>
                <a:schemeClr val="tx1"/>
              </a:solidFill>
              <a:latin typeface="Simplified Arabic" pitchFamily="18" charset="-78"/>
              <a:cs typeface="Simplified Arabic" pitchFamily="18" charset="-78"/>
            </a:endParaRPr>
          </a:p>
          <a:p>
            <a:pPr algn="ctr"/>
            <a:endParaRPr lang="fr-FR" dirty="0"/>
          </a:p>
        </p:txBody>
      </p:sp>
      <p:sp>
        <p:nvSpPr>
          <p:cNvPr id="3" name="Arrondir un rectangle avec un coin diagonal 2"/>
          <p:cNvSpPr/>
          <p:nvPr/>
        </p:nvSpPr>
        <p:spPr>
          <a:xfrm>
            <a:off x="857224" y="2500306"/>
            <a:ext cx="7000924" cy="2500330"/>
          </a:xfrm>
          <a:prstGeom prst="round2DiagRect">
            <a:avLst/>
          </a:prstGeom>
        </p:spPr>
        <p:style>
          <a:lnRef idx="3">
            <a:schemeClr val="lt1"/>
          </a:lnRef>
          <a:fillRef idx="1">
            <a:schemeClr val="accent3"/>
          </a:fillRef>
          <a:effectRef idx="1">
            <a:schemeClr val="accent3"/>
          </a:effectRef>
          <a:fontRef idx="minor">
            <a:schemeClr val="lt1"/>
          </a:fontRef>
        </p:style>
        <p:txBody>
          <a:bodyPr rtlCol="0" anchor="ctr"/>
          <a:lstStyle/>
          <a:p>
            <a:pPr algn="justLow" rtl="1"/>
            <a:r>
              <a:rPr lang="ar-DZ" sz="2400" b="1" dirty="0">
                <a:solidFill>
                  <a:schemeClr val="tx1"/>
                </a:solidFill>
                <a:latin typeface="Simplified Arabic" pitchFamily="18" charset="-78"/>
                <a:cs typeface="Simplified Arabic" pitchFamily="18" charset="-78"/>
              </a:rPr>
              <a:t>3-الجداول</a:t>
            </a:r>
            <a:endParaRPr lang="fr-FR" sz="2400" b="1" dirty="0">
              <a:solidFill>
                <a:schemeClr val="tx1"/>
              </a:solidFill>
              <a:latin typeface="Simplified Arabic" pitchFamily="18" charset="-78"/>
              <a:cs typeface="Simplified Arabic" pitchFamily="18" charset="-78"/>
            </a:endParaRPr>
          </a:p>
          <a:p>
            <a:pPr algn="justLow" rtl="1"/>
            <a:r>
              <a:rPr lang="ar-DZ" sz="2400" dirty="0">
                <a:solidFill>
                  <a:schemeClr val="tx1"/>
                </a:solidFill>
                <a:latin typeface="Simplified Arabic" pitchFamily="18" charset="-78"/>
                <a:cs typeface="Simplified Arabic" pitchFamily="18" charset="-78"/>
              </a:rPr>
              <a:t>هذه </a:t>
            </a:r>
            <a:r>
              <a:rPr lang="ar-DZ" sz="2400" dirty="0" smtClean="0">
                <a:solidFill>
                  <a:schemeClr val="tx1"/>
                </a:solidFill>
                <a:latin typeface="Simplified Arabic" pitchFamily="18" charset="-78"/>
                <a:cs typeface="Simplified Arabic" pitchFamily="18" charset="-78"/>
              </a:rPr>
              <a:t>الأداة </a:t>
            </a:r>
            <a:r>
              <a:rPr lang="ar-DZ" sz="2400" dirty="0">
                <a:solidFill>
                  <a:schemeClr val="tx1"/>
                </a:solidFill>
                <a:latin typeface="Simplified Arabic" pitchFamily="18" charset="-78"/>
                <a:cs typeface="Simplified Arabic" pitchFamily="18" charset="-78"/>
              </a:rPr>
              <a:t>هي </a:t>
            </a:r>
            <a:r>
              <a:rPr lang="ar-DZ" sz="2400" dirty="0" smtClean="0">
                <a:solidFill>
                  <a:schemeClr val="tx1"/>
                </a:solidFill>
                <a:latin typeface="Simplified Arabic" pitchFamily="18" charset="-78"/>
                <a:cs typeface="Simplified Arabic" pitchFamily="18" charset="-78"/>
              </a:rPr>
              <a:t>الأكثر </a:t>
            </a:r>
            <a:r>
              <a:rPr lang="ar-DZ" sz="2400" dirty="0">
                <a:solidFill>
                  <a:schemeClr val="tx1"/>
                </a:solidFill>
                <a:latin typeface="Simplified Arabic" pitchFamily="18" charset="-78"/>
                <a:cs typeface="Simplified Arabic" pitchFamily="18" charset="-78"/>
              </a:rPr>
              <a:t>استعمالا في لوحة القيادة </a:t>
            </a:r>
            <a:r>
              <a:rPr lang="ar-DZ" sz="2400" dirty="0" err="1">
                <a:solidFill>
                  <a:schemeClr val="tx1"/>
                </a:solidFill>
                <a:latin typeface="Simplified Arabic" pitchFamily="18" charset="-78"/>
                <a:cs typeface="Simplified Arabic" pitchFamily="18" charset="-78"/>
              </a:rPr>
              <a:t>و</a:t>
            </a:r>
            <a:r>
              <a:rPr lang="ar-DZ" sz="2400" dirty="0">
                <a:solidFill>
                  <a:schemeClr val="tx1"/>
                </a:solidFill>
                <a:latin typeface="Simplified Arabic" pitchFamily="18" charset="-78"/>
                <a:cs typeface="Simplified Arabic" pitchFamily="18" charset="-78"/>
              </a:rPr>
              <a:t> غالبا ما تكون مصدر كل الأدوات الأخرى البيانية </a:t>
            </a:r>
            <a:r>
              <a:rPr lang="ar-DZ" sz="2400" dirty="0" err="1">
                <a:solidFill>
                  <a:schemeClr val="tx1"/>
                </a:solidFill>
                <a:latin typeface="Simplified Arabic" pitchFamily="18" charset="-78"/>
                <a:cs typeface="Simplified Arabic" pitchFamily="18" charset="-78"/>
              </a:rPr>
              <a:t>و</a:t>
            </a:r>
            <a:r>
              <a:rPr lang="ar-DZ" sz="2400" dirty="0">
                <a:solidFill>
                  <a:schemeClr val="tx1"/>
                </a:solidFill>
                <a:latin typeface="Simplified Arabic" pitchFamily="18" charset="-78"/>
                <a:cs typeface="Simplified Arabic" pitchFamily="18" charset="-78"/>
              </a:rPr>
              <a:t> الهندسية،إذن هي عبارة عن ترتيب المعلومات في شكل أعمدة وصفوف تسمح بمقارنة المعلومات </a:t>
            </a:r>
            <a:r>
              <a:rPr lang="ar-DZ" sz="2400" dirty="0" smtClean="0">
                <a:solidFill>
                  <a:schemeClr val="tx1"/>
                </a:solidFill>
                <a:latin typeface="Simplified Arabic" pitchFamily="18" charset="-78"/>
                <a:cs typeface="Simplified Arabic" pitchFamily="18" charset="-78"/>
              </a:rPr>
              <a:t>المختلفة.</a:t>
            </a:r>
          </a:p>
          <a:p>
            <a:pPr algn="justLow" rtl="1"/>
            <a:r>
              <a:rPr lang="ar-DZ" sz="2400" dirty="0">
                <a:solidFill>
                  <a:schemeClr val="tx1"/>
                </a:solidFill>
                <a:latin typeface="Simplified Arabic" pitchFamily="18" charset="-78"/>
                <a:cs typeface="Simplified Arabic" pitchFamily="18" charset="-78"/>
              </a:rPr>
              <a:t>وعليه فإن اختبار أو تفضيل إحدى هذه الأدوات عن الأخرى يختلف </a:t>
            </a:r>
            <a:r>
              <a:rPr lang="ar-DZ" sz="2400" dirty="0" err="1">
                <a:solidFill>
                  <a:schemeClr val="tx1"/>
                </a:solidFill>
                <a:latin typeface="Simplified Arabic" pitchFamily="18" charset="-78"/>
                <a:cs typeface="Simplified Arabic" pitchFamily="18" charset="-78"/>
              </a:rPr>
              <a:t>بإختلاف</a:t>
            </a:r>
            <a:r>
              <a:rPr lang="ar-DZ" sz="2400" dirty="0">
                <a:solidFill>
                  <a:schemeClr val="tx1"/>
                </a:solidFill>
                <a:latin typeface="Simplified Arabic" pitchFamily="18" charset="-78"/>
                <a:cs typeface="Simplified Arabic" pitchFamily="18" charset="-78"/>
              </a:rPr>
              <a:t> طبيعة مستعمليها وقدرة استيعابهم لها</a:t>
            </a:r>
            <a:r>
              <a:rPr lang="ar-DZ" sz="2000" dirty="0">
                <a:solidFill>
                  <a:schemeClr val="tx1"/>
                </a:solidFill>
                <a:latin typeface="Simplified Arabic" pitchFamily="18" charset="-78"/>
                <a:cs typeface="Simplified Arabic" pitchFamily="18" charset="-78"/>
              </a:rPr>
              <a:t>.</a:t>
            </a:r>
            <a:endParaRPr lang="fr-FR" sz="2000" dirty="0">
              <a:solidFill>
                <a:schemeClr val="tx1"/>
              </a:solidFill>
              <a:latin typeface="Simplified Arabic" pitchFamily="18" charset="-78"/>
              <a:cs typeface="Simplified Arabic" pitchFamily="18" charset="-78"/>
            </a:endParaRPr>
          </a:p>
          <a:p>
            <a:pPr algn="justLow" rtl="1"/>
            <a:endParaRPr lang="fr-FR" sz="2400" dirty="0">
              <a:solidFill>
                <a:schemeClr val="tx1"/>
              </a:solidFill>
              <a:latin typeface="Simplified Arabic" pitchFamily="18" charset="-78"/>
              <a:cs typeface="Simplified Arabic" pitchFamily="18" charset="-78"/>
            </a:endParaRPr>
          </a:p>
          <a:p>
            <a:pPr algn="ctr"/>
            <a:endParaRPr lang="fr-FR" dirty="0"/>
          </a:p>
        </p:txBody>
      </p:sp>
      <p:sp>
        <p:nvSpPr>
          <p:cNvPr id="4" name="Flèche vers le bas 3"/>
          <p:cNvSpPr/>
          <p:nvPr/>
        </p:nvSpPr>
        <p:spPr>
          <a:xfrm>
            <a:off x="4000496" y="1714488"/>
            <a:ext cx="857256" cy="785818"/>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pic>
        <p:nvPicPr>
          <p:cNvPr id="9218" name="Picture 2" descr="Image associée"/>
          <p:cNvPicPr>
            <a:picLocks noChangeAspect="1" noChangeArrowheads="1"/>
          </p:cNvPicPr>
          <p:nvPr/>
        </p:nvPicPr>
        <p:blipFill>
          <a:blip r:embed="rId2"/>
          <a:srcRect/>
          <a:stretch>
            <a:fillRect/>
          </a:stretch>
        </p:blipFill>
        <p:spPr bwMode="auto">
          <a:xfrm>
            <a:off x="0" y="5072075"/>
            <a:ext cx="4357686" cy="1785926"/>
          </a:xfrm>
          <a:prstGeom prst="rect">
            <a:avLst/>
          </a:prstGeom>
          <a:noFill/>
        </p:spPr>
      </p:pic>
      <p:pic>
        <p:nvPicPr>
          <p:cNvPr id="9220" name="Picture 4" descr="Résultat de recherche d'images pour &quot;‫الجداول‬‎&quot;"/>
          <p:cNvPicPr>
            <a:picLocks noChangeAspect="1" noChangeArrowheads="1"/>
          </p:cNvPicPr>
          <p:nvPr/>
        </p:nvPicPr>
        <p:blipFill>
          <a:blip r:embed="rId3"/>
          <a:srcRect/>
          <a:stretch>
            <a:fillRect/>
          </a:stretch>
        </p:blipFill>
        <p:spPr bwMode="auto">
          <a:xfrm>
            <a:off x="4357686" y="4929198"/>
            <a:ext cx="4786314" cy="19288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checkerboard(across)">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220"/>
                                        </p:tgtEl>
                                        <p:attrNameLst>
                                          <p:attrName>style.visibility</p:attrName>
                                        </p:attrNameLst>
                                      </p:cBhvr>
                                      <p:to>
                                        <p:strVal val="visible"/>
                                      </p:to>
                                    </p:set>
                                    <p:anim calcmode="lin" valueType="num">
                                      <p:cBhvr additive="base">
                                        <p:cTn id="28" dur="500" fill="hold"/>
                                        <p:tgtEl>
                                          <p:spTgt spid="9220"/>
                                        </p:tgtEl>
                                        <p:attrNameLst>
                                          <p:attrName>ppt_x</p:attrName>
                                        </p:attrNameLst>
                                      </p:cBhvr>
                                      <p:tavLst>
                                        <p:tav tm="0">
                                          <p:val>
                                            <p:strVal val="#ppt_x"/>
                                          </p:val>
                                        </p:tav>
                                        <p:tav tm="100000">
                                          <p:val>
                                            <p:strVal val="#ppt_x"/>
                                          </p:val>
                                        </p:tav>
                                      </p:tavLst>
                                    </p:anim>
                                    <p:anim calcmode="lin" valueType="num">
                                      <p:cBhvr additive="base">
                                        <p:cTn id="29"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3500430" y="357166"/>
            <a:ext cx="262764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مراحل إعداد لوحة القيادة</a:t>
            </a:r>
            <a:endParaRPr kumimoji="0" lang="ar-DZ" sz="2400" b="1" i="0" u="none" strike="noStrike" cap="none" normalizeH="0" baseline="0" dirty="0" smtClean="0">
              <a:ln>
                <a:noFill/>
              </a:ln>
              <a:solidFill>
                <a:srgbClr val="FF0000"/>
              </a:solidFill>
              <a:effectLst/>
              <a:latin typeface="Arial" pitchFamily="34" charset="0"/>
              <a:cs typeface="Arial" pitchFamily="34" charset="0"/>
            </a:endParaRPr>
          </a:p>
        </p:txBody>
      </p:sp>
      <p:pic>
        <p:nvPicPr>
          <p:cNvPr id="22531" name="Picture 3" descr="Résultat de recherche d'images pour &quot;‫مراحل إعداد لوحة القيادة‬‎&quot;"/>
          <p:cNvPicPr>
            <a:picLocks noChangeAspect="1" noChangeArrowheads="1"/>
          </p:cNvPicPr>
          <p:nvPr/>
        </p:nvPicPr>
        <p:blipFill>
          <a:blip r:embed="rId2"/>
          <a:srcRect/>
          <a:stretch>
            <a:fillRect/>
          </a:stretch>
        </p:blipFill>
        <p:spPr bwMode="auto">
          <a:xfrm>
            <a:off x="0" y="0"/>
            <a:ext cx="2285984" cy="6858000"/>
          </a:xfrm>
          <a:prstGeom prst="rect">
            <a:avLst/>
          </a:prstGeom>
          <a:noFill/>
        </p:spPr>
      </p:pic>
      <p:sp>
        <p:nvSpPr>
          <p:cNvPr id="4" name="Rectangle 3"/>
          <p:cNvSpPr/>
          <p:nvPr/>
        </p:nvSpPr>
        <p:spPr>
          <a:xfrm>
            <a:off x="2357422" y="857232"/>
            <a:ext cx="4929222" cy="92869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sz="2800" b="1" dirty="0">
                <a:latin typeface="Simplified Arabic" pitchFamily="18" charset="-78"/>
                <a:cs typeface="Simplified Arabic" pitchFamily="18" charset="-78"/>
              </a:rPr>
              <a:t>تحديد مهام مراكز المسؤوليات</a:t>
            </a:r>
            <a:endParaRPr lang="fr-FR" sz="2800" b="1" dirty="0">
              <a:latin typeface="Simplified Arabic" pitchFamily="18" charset="-78"/>
              <a:cs typeface="Simplified Arabic" pitchFamily="18" charset="-78"/>
            </a:endParaRPr>
          </a:p>
          <a:p>
            <a:pPr algn="ctr"/>
            <a:endParaRPr lang="fr-FR" dirty="0"/>
          </a:p>
        </p:txBody>
      </p:sp>
      <p:sp>
        <p:nvSpPr>
          <p:cNvPr id="5" name="Rectangle 4"/>
          <p:cNvSpPr/>
          <p:nvPr/>
        </p:nvSpPr>
        <p:spPr>
          <a:xfrm>
            <a:off x="2285984" y="2285992"/>
            <a:ext cx="5000660" cy="8572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sz="2800" b="1" dirty="0">
                <a:latin typeface="Simplified Arabic" pitchFamily="18" charset="-78"/>
                <a:cs typeface="Simplified Arabic" pitchFamily="18" charset="-78"/>
              </a:rPr>
              <a:t>تحديد العناصر الأساسية المحددة للمهام</a:t>
            </a:r>
            <a:endParaRPr lang="fr-FR" sz="2800" b="1" dirty="0">
              <a:latin typeface="Simplified Arabic" pitchFamily="18" charset="-78"/>
              <a:cs typeface="Simplified Arabic" pitchFamily="18" charset="-78"/>
            </a:endParaRPr>
          </a:p>
          <a:p>
            <a:pPr algn="ctr"/>
            <a:endParaRPr lang="fr-FR" dirty="0"/>
          </a:p>
        </p:txBody>
      </p:sp>
      <p:sp>
        <p:nvSpPr>
          <p:cNvPr id="6" name="Rectangle 5"/>
          <p:cNvSpPr/>
          <p:nvPr/>
        </p:nvSpPr>
        <p:spPr>
          <a:xfrm>
            <a:off x="2357422" y="3714752"/>
            <a:ext cx="5000660" cy="8572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sz="2800" b="1" dirty="0">
                <a:latin typeface="Simplified Arabic" pitchFamily="18" charset="-78"/>
                <a:cs typeface="Simplified Arabic" pitchFamily="18" charset="-78"/>
              </a:rPr>
              <a:t>تحديد المعايير التي توضح العناصر</a:t>
            </a:r>
            <a:endParaRPr lang="fr-FR" sz="2800" b="1" dirty="0">
              <a:latin typeface="Simplified Arabic" pitchFamily="18" charset="-78"/>
              <a:cs typeface="Simplified Arabic" pitchFamily="18" charset="-78"/>
            </a:endParaRPr>
          </a:p>
          <a:p>
            <a:pPr algn="ctr"/>
            <a:endParaRPr lang="fr-FR" dirty="0"/>
          </a:p>
        </p:txBody>
      </p:sp>
      <p:sp>
        <p:nvSpPr>
          <p:cNvPr id="7" name="Rectangle 6"/>
          <p:cNvSpPr/>
          <p:nvPr/>
        </p:nvSpPr>
        <p:spPr>
          <a:xfrm>
            <a:off x="2428860" y="5000636"/>
            <a:ext cx="4857784" cy="8572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sz="3200" b="1" dirty="0">
                <a:latin typeface="Simplified Arabic" pitchFamily="18" charset="-78"/>
                <a:cs typeface="Simplified Arabic" pitchFamily="18" charset="-78"/>
              </a:rPr>
              <a:t>اختبار المؤشرات</a:t>
            </a:r>
            <a:endParaRPr lang="fr-FR" sz="3200" b="1" dirty="0">
              <a:latin typeface="Simplified Arabic" pitchFamily="18" charset="-78"/>
              <a:cs typeface="Simplified Arabic" pitchFamily="18" charset="-78"/>
            </a:endParaRPr>
          </a:p>
          <a:p>
            <a:pPr algn="ctr"/>
            <a:endParaRPr lang="fr-FR" dirty="0"/>
          </a:p>
        </p:txBody>
      </p:sp>
      <p:sp>
        <p:nvSpPr>
          <p:cNvPr id="8" name="Flèche vers le bas 7"/>
          <p:cNvSpPr/>
          <p:nvPr/>
        </p:nvSpPr>
        <p:spPr>
          <a:xfrm>
            <a:off x="4500562" y="1785926"/>
            <a:ext cx="642942" cy="428628"/>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9" name="Flèche vers le bas 8"/>
          <p:cNvSpPr/>
          <p:nvPr/>
        </p:nvSpPr>
        <p:spPr>
          <a:xfrm>
            <a:off x="4572000" y="3214686"/>
            <a:ext cx="500066" cy="500066"/>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10" name="Flèche vers le bas 9"/>
          <p:cNvSpPr/>
          <p:nvPr/>
        </p:nvSpPr>
        <p:spPr>
          <a:xfrm>
            <a:off x="4643438" y="4572008"/>
            <a:ext cx="428628" cy="428628"/>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pic>
        <p:nvPicPr>
          <p:cNvPr id="8194" name="Picture 2" descr="Résultat de recherche d'images pour &quot;‫اختبار المؤشرات‬‎&quot;"/>
          <p:cNvPicPr>
            <a:picLocks noChangeAspect="1" noChangeArrowheads="1"/>
          </p:cNvPicPr>
          <p:nvPr/>
        </p:nvPicPr>
        <p:blipFill>
          <a:blip r:embed="rId3"/>
          <a:srcRect/>
          <a:stretch>
            <a:fillRect/>
          </a:stretch>
        </p:blipFill>
        <p:spPr bwMode="auto">
          <a:xfrm>
            <a:off x="7286644" y="0"/>
            <a:ext cx="1714512" cy="65960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checkerboard(across)">
                                      <p:cBhvr>
                                        <p:cTn id="7" dur="500"/>
                                        <p:tgtEl>
                                          <p:spTgt spid="2252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checkerboard(across)">
                                      <p:cBhvr>
                                        <p:cTn id="12" dur="500"/>
                                        <p:tgtEl>
                                          <p:spTgt spid="2253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checkerboard(across)">
                                      <p:cBhvr>
                                        <p:cTn id="17" dur="5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ppt_x"/>
                                          </p:val>
                                        </p:tav>
                                        <p:tav tm="100000">
                                          <p:val>
                                            <p:strVal val="#ppt_x"/>
                                          </p:val>
                                        </p:tav>
                                      </p:tavLst>
                                    </p:anim>
                                    <p:anim calcmode="lin" valueType="num">
                                      <p:cBhvr additive="base">
                                        <p:cTn id="5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4" grpId="0" animBg="1"/>
      <p:bldP spid="5" grpId="0" animBg="1"/>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4491769" y="0"/>
            <a:ext cx="465223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من خلال الشكل يمكن تفسير مراحل إعداد لوحة القيادة</a:t>
            </a:r>
            <a:endParaRPr kumimoji="0" lang="ar-DZ" sz="2800" b="1" i="0" u="none" strike="noStrike" cap="none" normalizeH="0" baseline="0" dirty="0" smtClean="0">
              <a:ln>
                <a:noFill/>
              </a:ln>
              <a:solidFill>
                <a:schemeClr val="tx1"/>
              </a:solidFill>
              <a:effectLst/>
              <a:latin typeface="Simplified Arabic" pitchFamily="18" charset="-78"/>
              <a:cs typeface="Simplified Arabic" pitchFamily="18" charset="-78"/>
            </a:endParaRPr>
          </a:p>
        </p:txBody>
      </p:sp>
      <p:sp>
        <p:nvSpPr>
          <p:cNvPr id="3" name="Organigramme : Préparation 2"/>
          <p:cNvSpPr/>
          <p:nvPr/>
        </p:nvSpPr>
        <p:spPr>
          <a:xfrm>
            <a:off x="714348" y="857232"/>
            <a:ext cx="7358114" cy="2286016"/>
          </a:xfrm>
          <a:prstGeom prst="flowChartPreparation">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ar-DZ" sz="2400" b="1" dirty="0"/>
              <a:t>1-تحديد مهام مراكز المسؤوليات </a:t>
            </a:r>
            <a:endParaRPr lang="fr-FR" sz="2400" b="1" dirty="0"/>
          </a:p>
          <a:p>
            <a:pPr algn="justLow" rtl="1"/>
            <a:r>
              <a:rPr lang="ar-DZ" sz="2400" dirty="0"/>
              <a:t>قبل إعداد أي </a:t>
            </a:r>
            <a:r>
              <a:rPr lang="ar-DZ" sz="2400" dirty="0" err="1"/>
              <a:t>مسؤول</a:t>
            </a:r>
            <a:r>
              <a:rPr lang="ar-DZ" sz="2400" dirty="0"/>
              <a:t> للوحة القيادة،لابد أن يكون ذا دراية بمهامه التي تسمح له بتحديد أهدافه فالدور </a:t>
            </a:r>
            <a:r>
              <a:rPr lang="ar-DZ" sz="2400" dirty="0" err="1"/>
              <a:t>التقييمي</a:t>
            </a:r>
            <a:r>
              <a:rPr lang="ar-DZ" sz="2400" dirty="0"/>
              <a:t> للوحة القيادة يستدعي تحديد أدق للمسؤوليات والمهام</a:t>
            </a:r>
            <a:endParaRPr lang="fr-FR" sz="2400" dirty="0"/>
          </a:p>
        </p:txBody>
      </p:sp>
      <p:sp>
        <p:nvSpPr>
          <p:cNvPr id="4" name="Organigramme : Préparation 3"/>
          <p:cNvSpPr/>
          <p:nvPr/>
        </p:nvSpPr>
        <p:spPr>
          <a:xfrm>
            <a:off x="642910" y="3714752"/>
            <a:ext cx="8143900" cy="3143248"/>
          </a:xfrm>
          <a:prstGeom prst="flowChartPreparation">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ar-DZ" sz="2400" b="1" dirty="0">
                <a:latin typeface="Simplified Arabic" pitchFamily="18" charset="-78"/>
                <a:cs typeface="Simplified Arabic" pitchFamily="18" charset="-78"/>
              </a:rPr>
              <a:t>2- تحديد العناصر الأساسية المحددة للمهام</a:t>
            </a:r>
            <a:endParaRPr lang="fr-FR" sz="2400" b="1" dirty="0">
              <a:latin typeface="Simplified Arabic" pitchFamily="18" charset="-78"/>
              <a:cs typeface="Simplified Arabic" pitchFamily="18" charset="-78"/>
            </a:endParaRPr>
          </a:p>
          <a:p>
            <a:pPr algn="justLow" rtl="1"/>
            <a:r>
              <a:rPr lang="ar-DZ" sz="2400" dirty="0">
                <a:latin typeface="Simplified Arabic" pitchFamily="18" charset="-78"/>
                <a:cs typeface="Simplified Arabic" pitchFamily="18" charset="-78"/>
              </a:rPr>
              <a:t>يتم تحديد مسؤولية أي مركز بناءا على تحديد الهدف أو </a:t>
            </a:r>
            <a:r>
              <a:rPr lang="ar-DZ" sz="2400" dirty="0" err="1">
                <a:latin typeface="Simplified Arabic" pitchFamily="18" charset="-78"/>
                <a:cs typeface="Simplified Arabic" pitchFamily="18" charset="-78"/>
              </a:rPr>
              <a:t>الاهداف</a:t>
            </a:r>
            <a:r>
              <a:rPr lang="ar-DZ" sz="2400" dirty="0">
                <a:latin typeface="Simplified Arabic" pitchFamily="18" charset="-78"/>
                <a:cs typeface="Simplified Arabic" pitchFamily="18" charset="-78"/>
              </a:rPr>
              <a:t> الفرعية،لهذا لا بد من اختيار بعض العناصر الأساسية التي تحدد أو تعبر عن هذه </a:t>
            </a:r>
            <a:r>
              <a:rPr lang="ar-DZ" sz="2400" dirty="0" err="1">
                <a:latin typeface="Simplified Arabic" pitchFamily="18" charset="-78"/>
                <a:cs typeface="Simplified Arabic" pitchFamily="18" charset="-78"/>
              </a:rPr>
              <a:t>الاهداف</a:t>
            </a:r>
            <a:r>
              <a:rPr lang="ar-DZ" sz="2400" dirty="0">
                <a:latin typeface="Simplified Arabic" pitchFamily="18" charset="-78"/>
                <a:cs typeface="Simplified Arabic" pitchFamily="18" charset="-78"/>
              </a:rPr>
              <a:t>،إذ أن تحديد هذه العناصر لا بد ـأن يكون بالطريقة التي تسمح </a:t>
            </a:r>
            <a:r>
              <a:rPr lang="ar-DZ" sz="2400" dirty="0" err="1">
                <a:latin typeface="Simplified Arabic" pitchFamily="18" charset="-78"/>
                <a:cs typeface="Simplified Arabic" pitchFamily="18" charset="-78"/>
              </a:rPr>
              <a:t>لمسؤول</a:t>
            </a:r>
            <a:r>
              <a:rPr lang="ar-DZ" sz="2400" dirty="0">
                <a:latin typeface="Simplified Arabic" pitchFamily="18" charset="-78"/>
                <a:cs typeface="Simplified Arabic" pitchFamily="18" charset="-78"/>
              </a:rPr>
              <a:t> هذا المركز من متابعة وتحقيق أهدافه</a:t>
            </a:r>
            <a:r>
              <a:rPr lang="ar-DZ" dirty="0"/>
              <a:t>.</a:t>
            </a:r>
            <a:endParaRPr lang="fr-FR" dirty="0"/>
          </a:p>
          <a:p>
            <a:pPr algn="ctr"/>
            <a:endParaRPr lang="fr-FR"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7"/>
                                        </p:tgtEl>
                                        <p:attrNameLst>
                                          <p:attrName>style.visibility</p:attrName>
                                        </p:attrNameLst>
                                      </p:cBhvr>
                                      <p:to>
                                        <p:strVal val="visible"/>
                                      </p:to>
                                    </p:set>
                                    <p:anim calcmode="lin" valueType="num">
                                      <p:cBhvr additive="base">
                                        <p:cTn id="7" dur="500" fill="hold"/>
                                        <p:tgtEl>
                                          <p:spTgt spid="24577"/>
                                        </p:tgtEl>
                                        <p:attrNameLst>
                                          <p:attrName>ppt_x</p:attrName>
                                        </p:attrNameLst>
                                      </p:cBhvr>
                                      <p:tavLst>
                                        <p:tav tm="0">
                                          <p:val>
                                            <p:strVal val="#ppt_x"/>
                                          </p:val>
                                        </p:tav>
                                        <p:tav tm="100000">
                                          <p:val>
                                            <p:strVal val="#ppt_x"/>
                                          </p:val>
                                        </p:tav>
                                      </p:tavLst>
                                    </p:anim>
                                    <p:anim calcmode="lin" valueType="num">
                                      <p:cBhvr additive="base">
                                        <p:cTn id="8" dur="500" fill="hold"/>
                                        <p:tgtEl>
                                          <p:spTgt spid="245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ndir un rectangle avec un coin diagonal 1"/>
          <p:cNvSpPr/>
          <p:nvPr/>
        </p:nvSpPr>
        <p:spPr>
          <a:xfrm>
            <a:off x="357158" y="214290"/>
            <a:ext cx="8358246" cy="2357454"/>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Low" rtl="1"/>
            <a:r>
              <a:rPr lang="ar-DZ" sz="2400" b="1" dirty="0">
                <a:latin typeface="Simplified Arabic" pitchFamily="18" charset="-78"/>
                <a:cs typeface="Simplified Arabic" pitchFamily="18" charset="-78"/>
              </a:rPr>
              <a:t>3-تحديد المعايير التي توضح العناصر </a:t>
            </a:r>
            <a:endParaRPr lang="fr-FR" sz="2400" b="1" dirty="0">
              <a:latin typeface="Simplified Arabic" pitchFamily="18" charset="-78"/>
              <a:cs typeface="Simplified Arabic" pitchFamily="18" charset="-78"/>
            </a:endParaRPr>
          </a:p>
          <a:p>
            <a:pPr algn="justLow" rtl="1"/>
            <a:r>
              <a:rPr lang="ar-DZ" sz="2400" dirty="0">
                <a:latin typeface="Simplified Arabic" pitchFamily="18" charset="-78"/>
                <a:cs typeface="Simplified Arabic" pitchFamily="18" charset="-78"/>
              </a:rPr>
              <a:t>إن تحديد العناصر الأساسية المعبرة عن </a:t>
            </a:r>
            <a:r>
              <a:rPr lang="ar-DZ" sz="2400" dirty="0" err="1">
                <a:latin typeface="Simplified Arabic" pitchFamily="18" charset="-78"/>
                <a:cs typeface="Simplified Arabic" pitchFamily="18" charset="-78"/>
              </a:rPr>
              <a:t>الاهداف</a:t>
            </a:r>
            <a:r>
              <a:rPr lang="ar-DZ" sz="2400" dirty="0">
                <a:latin typeface="Simplified Arabic" pitchFamily="18" charset="-78"/>
                <a:cs typeface="Simplified Arabic" pitchFamily="18" charset="-78"/>
              </a:rPr>
              <a:t> المحددة غير كاف لمراقبة وقيادة مركز المسؤولية ولهذا لا بد من وضع معايير توضح طرق قياس </a:t>
            </a:r>
            <a:r>
              <a:rPr lang="ar-DZ" sz="2400" dirty="0" err="1">
                <a:latin typeface="Simplified Arabic" pitchFamily="18" charset="-78"/>
                <a:cs typeface="Simplified Arabic" pitchFamily="18" charset="-78"/>
              </a:rPr>
              <a:t>و</a:t>
            </a:r>
            <a:r>
              <a:rPr lang="ar-DZ" sz="2400" dirty="0">
                <a:latin typeface="Simplified Arabic" pitchFamily="18" charset="-78"/>
                <a:cs typeface="Simplified Arabic" pitchFamily="18" charset="-78"/>
              </a:rPr>
              <a:t> تحديد هذه العناصر وهذا ما يستدعي معرفة دقيقة لمراكز المسؤوليات ولكل مراحل عملها</a:t>
            </a:r>
            <a:r>
              <a:rPr lang="ar-DZ" dirty="0"/>
              <a:t>.</a:t>
            </a:r>
            <a:endParaRPr lang="fr-FR" dirty="0"/>
          </a:p>
          <a:p>
            <a:pPr algn="ctr"/>
            <a:endParaRPr lang="fr-FR" dirty="0"/>
          </a:p>
        </p:txBody>
      </p:sp>
      <p:sp>
        <p:nvSpPr>
          <p:cNvPr id="3" name="Arrondir un rectangle avec un coin diagonal 2"/>
          <p:cNvSpPr/>
          <p:nvPr/>
        </p:nvSpPr>
        <p:spPr>
          <a:xfrm>
            <a:off x="428596" y="2786058"/>
            <a:ext cx="8215370" cy="3857652"/>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Low" rtl="1"/>
            <a:r>
              <a:rPr lang="ar-DZ" sz="2400" b="1" dirty="0">
                <a:latin typeface="Simplified Arabic" pitchFamily="18" charset="-78"/>
                <a:cs typeface="Simplified Arabic" pitchFamily="18" charset="-78"/>
              </a:rPr>
              <a:t>4-اختيار المؤشرات :</a:t>
            </a:r>
            <a:r>
              <a:rPr lang="ar-DZ" sz="2400" dirty="0">
                <a:latin typeface="Simplified Arabic" pitchFamily="18" charset="-78"/>
                <a:cs typeface="Simplified Arabic" pitchFamily="18" charset="-78"/>
              </a:rPr>
              <a:t>لقياس تطور المعايير المحددة للعناصر الأساسية لا بد من اختيار مؤشرات تسمح لنا بذلك ويجب أن تخضع هذه المؤشرات لمجموعة من الشروط من بينها:</a:t>
            </a:r>
            <a:endParaRPr lang="fr-FR" sz="2400" dirty="0">
              <a:latin typeface="Simplified Arabic" pitchFamily="18" charset="-78"/>
              <a:cs typeface="Simplified Arabic" pitchFamily="18" charset="-78"/>
            </a:endParaRPr>
          </a:p>
          <a:p>
            <a:pPr algn="justLow" rtl="1"/>
            <a:r>
              <a:rPr lang="ar-DZ" sz="2400" dirty="0">
                <a:latin typeface="Simplified Arabic" pitchFamily="18" charset="-78"/>
                <a:cs typeface="Simplified Arabic" pitchFamily="18" charset="-78"/>
              </a:rPr>
              <a:t>أ-لا بد من أن تكون هذه المؤشرات ثابتة على مدى الزمن يعني استعمال طرق قياس موجودة زمنيا.</a:t>
            </a:r>
            <a:endParaRPr lang="fr-FR" sz="2400" dirty="0">
              <a:latin typeface="Simplified Arabic" pitchFamily="18" charset="-78"/>
              <a:cs typeface="Simplified Arabic" pitchFamily="18" charset="-78"/>
            </a:endParaRPr>
          </a:p>
          <a:p>
            <a:pPr algn="justLow" rtl="1"/>
            <a:r>
              <a:rPr lang="ar-DZ" sz="2400" dirty="0">
                <a:latin typeface="Simplified Arabic" pitchFamily="18" charset="-78"/>
                <a:cs typeface="Simplified Arabic" pitchFamily="18" charset="-78"/>
              </a:rPr>
              <a:t>ب-يجب أن تكون هذه المؤشرات معبرة،إذ أن هذه </a:t>
            </a:r>
            <a:r>
              <a:rPr lang="ar-DZ" sz="2400" dirty="0" err="1">
                <a:latin typeface="Simplified Arabic" pitchFamily="18" charset="-78"/>
                <a:cs typeface="Simplified Arabic" pitchFamily="18" charset="-78"/>
              </a:rPr>
              <a:t>الاخيرة</a:t>
            </a:r>
            <a:r>
              <a:rPr lang="ar-DZ" sz="2400" dirty="0">
                <a:latin typeface="Simplified Arabic" pitchFamily="18" charset="-78"/>
                <a:cs typeface="Simplified Arabic" pitchFamily="18" charset="-78"/>
              </a:rPr>
              <a:t> ليست هدفا في حد ذاتها وأنها هي وسيلة لمراقبة مراكز المسؤوليات ولذلك لا بد أن تكون ذات منفعة وسهلة الاستعمال.</a:t>
            </a:r>
            <a:endParaRPr lang="fr-FR" sz="2400" dirty="0">
              <a:latin typeface="Simplified Arabic" pitchFamily="18" charset="-78"/>
              <a:cs typeface="Simplified Arabic" pitchFamily="18" charset="-78"/>
            </a:endParaRPr>
          </a:p>
          <a:p>
            <a:pPr algn="justLow" rtl="1"/>
            <a:r>
              <a:rPr lang="ar-DZ" sz="2400" dirty="0">
                <a:latin typeface="Simplified Arabic" pitchFamily="18" charset="-78"/>
                <a:cs typeface="Simplified Arabic" pitchFamily="18" charset="-78"/>
              </a:rPr>
              <a:t>ج-لا بد أن تكون هذه المؤشرات مختصرة وغير معقدة لاستعمالها بكل سهولة</a:t>
            </a:r>
            <a:r>
              <a:rPr lang="ar-DZ" dirty="0"/>
              <a:t>.</a:t>
            </a:r>
            <a:endParaRPr lang="fr-FR" dirty="0"/>
          </a:p>
          <a:p>
            <a:pPr algn="ct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357290" y="357166"/>
            <a:ext cx="6423553"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3200" b="0"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مساهمة لوحات القيادة في تحسين مراقبة التسيير </a:t>
            </a:r>
            <a:endParaRPr kumimoji="0" lang="ar-DZ" sz="3200" b="0" i="0" u="none" strike="noStrike" cap="none" normalizeH="0" baseline="0" dirty="0" smtClean="0">
              <a:ln>
                <a:noFill/>
              </a:ln>
              <a:solidFill>
                <a:srgbClr val="FF0000"/>
              </a:solidFill>
              <a:effectLst/>
              <a:latin typeface="Arial" pitchFamily="34" charset="0"/>
              <a:cs typeface="Arial" pitchFamily="34" charset="0"/>
            </a:endParaRPr>
          </a:p>
        </p:txBody>
      </p:sp>
      <p:sp>
        <p:nvSpPr>
          <p:cNvPr id="25602" name="Rectangle 2"/>
          <p:cNvSpPr>
            <a:spLocks noChangeArrowheads="1"/>
          </p:cNvSpPr>
          <p:nvPr/>
        </p:nvSpPr>
        <p:spPr bwMode="auto">
          <a:xfrm>
            <a:off x="571472" y="785794"/>
            <a:ext cx="792955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تساهم لوحة القيادة في مراقبة التسيير من خلال اختيار المناسب للمؤشرات التي تساعدنا في الشرح المفضل لأداء المؤسسة وتقوم أيضا بترجمة الأهداف وذلك لأنها تسمح ب:</a:t>
            </a:r>
            <a:endParaRPr kumimoji="0" lang="fr-FR" sz="2800" b="0" i="0" u="none" strike="noStrike" cap="none" normalizeH="0" baseline="0" dirty="0" smtClean="0">
              <a:ln>
                <a:noFill/>
              </a:ln>
              <a:solidFill>
                <a:schemeClr val="tx1"/>
              </a:solidFill>
              <a:effectLst/>
              <a:latin typeface="Simplified Arabic" pitchFamily="18" charset="-78"/>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q"/>
              <a:tabLst/>
            </a:pPr>
            <a:r>
              <a:rPr kumimoji="0" lang="ar-DZ" sz="28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دراسة الانحرافات </a:t>
            </a:r>
            <a:r>
              <a:rPr kumimoji="0" lang="ar-DZ" sz="2800" b="0"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والاختلالات</a:t>
            </a:r>
            <a:r>
              <a:rPr kumimoji="0" lang="ar-DZ" sz="28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والبحث عن أسبابها </a:t>
            </a:r>
            <a:endParaRPr kumimoji="0" lang="fr-FR" sz="2800" b="0" i="0" u="none" strike="noStrike" cap="none" normalizeH="0" baseline="0" dirty="0" smtClean="0">
              <a:ln>
                <a:noFill/>
              </a:ln>
              <a:solidFill>
                <a:schemeClr val="tx1"/>
              </a:solidFill>
              <a:effectLst/>
              <a:latin typeface="Simplified Arabic" pitchFamily="18" charset="-78"/>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q"/>
              <a:tabLst/>
            </a:pPr>
            <a:r>
              <a:rPr kumimoji="0" lang="ar-DZ" sz="28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تحديد نقاط القوة ونقاط الضعف في المؤسسة</a:t>
            </a:r>
            <a:endParaRPr kumimoji="0" lang="fr-FR" sz="2800" b="0" i="0" u="none" strike="noStrike" cap="none" normalizeH="0" baseline="0" dirty="0" smtClean="0">
              <a:ln>
                <a:noFill/>
              </a:ln>
              <a:solidFill>
                <a:schemeClr val="tx1"/>
              </a:solidFill>
              <a:effectLst/>
              <a:latin typeface="Simplified Arabic" pitchFamily="18" charset="-78"/>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q"/>
              <a:tabLst/>
            </a:pPr>
            <a:r>
              <a:rPr kumimoji="0" lang="ar-DZ" sz="28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اقتراح التعديلات والسياسات المناسبة لتصحيح الانحرافات </a:t>
            </a:r>
            <a:endParaRPr kumimoji="0" lang="fr-FR" sz="2800" b="0" i="0" u="none" strike="noStrike" cap="none" normalizeH="0" baseline="0" dirty="0" smtClean="0">
              <a:ln>
                <a:noFill/>
              </a:ln>
              <a:solidFill>
                <a:schemeClr val="tx1"/>
              </a:solidFill>
              <a:effectLst/>
              <a:latin typeface="Simplified Arabic" pitchFamily="18" charset="-78"/>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q"/>
              <a:tabLst/>
            </a:pPr>
            <a:r>
              <a:rPr kumimoji="0" lang="ar-DZ" sz="2800" b="0"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ارقاق</a:t>
            </a:r>
            <a:r>
              <a:rPr kumimoji="0" lang="ar-DZ" sz="28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كل مركزه </a:t>
            </a:r>
            <a:r>
              <a:rPr kumimoji="0" lang="ar-DZ" sz="2800" b="0"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مسؤول</a:t>
            </a:r>
            <a:r>
              <a:rPr kumimoji="0" lang="ar-DZ" sz="28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بلوحة قيادة خاصة فنجد بالتالي لوحات قيادة خاصة بإدارة المشتريات،إدارة الإنتاج التسويقي،الإدارة المالية والموارد المالية</a:t>
            </a:r>
            <a:endParaRPr kumimoji="0" lang="fr-FR" sz="2800" b="0" i="0" u="none" strike="noStrike" cap="none" normalizeH="0" baseline="0" dirty="0" smtClean="0">
              <a:ln>
                <a:noFill/>
              </a:ln>
              <a:solidFill>
                <a:schemeClr val="tx1"/>
              </a:solidFill>
              <a:effectLst/>
              <a:latin typeface="Simplified Arabic" pitchFamily="18" charset="-78"/>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q"/>
              <a:tabLst/>
            </a:pPr>
            <a:r>
              <a:rPr kumimoji="0" lang="ar-DZ" sz="28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اتخاذ القرارات المناسبة من أجل تحقيق </a:t>
            </a:r>
            <a:r>
              <a:rPr kumimoji="0" lang="ar-DZ" sz="2800" b="0"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الاهداف</a:t>
            </a:r>
            <a:r>
              <a:rPr kumimoji="0" lang="ar-DZ" sz="28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المسطرة مسبقا بفعالية وكفاءة عالية.</a:t>
            </a:r>
            <a:endParaRPr kumimoji="0" lang="fr-FR" sz="2800" b="0" i="0" u="none" strike="noStrike" cap="none" normalizeH="0" baseline="0" dirty="0" smtClean="0">
              <a:ln>
                <a:noFill/>
              </a:ln>
              <a:solidFill>
                <a:schemeClr val="tx1"/>
              </a:solidFill>
              <a:effectLst/>
              <a:latin typeface="Simplified Arabic" pitchFamily="18" charset="-78"/>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q"/>
              <a:tabLst/>
            </a:pPr>
            <a:r>
              <a:rPr kumimoji="0" lang="ar-DZ" sz="28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التركيز على أهم النقاط التي تسمح بتحفيز وتقييم ومتابعة أداء العمال وذلك من خلال اتخاذ القرارات المناسبة</a:t>
            </a:r>
            <a:endParaRPr kumimoji="0" lang="ar-DZ" sz="2800" b="0" i="0" u="none" strike="noStrike" cap="none" normalizeH="0" baseline="0" dirty="0" smtClean="0">
              <a:ln>
                <a:noFill/>
              </a:ln>
              <a:solidFill>
                <a:schemeClr val="tx1"/>
              </a:solidFill>
              <a:effectLst/>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01"/>
                                        </p:tgtEl>
                                        <p:attrNameLst>
                                          <p:attrName>style.visibility</p:attrName>
                                        </p:attrNameLst>
                                      </p:cBhvr>
                                      <p:to>
                                        <p:strVal val="visible"/>
                                      </p:to>
                                    </p:set>
                                    <p:animEffect transition="in" filter="checkerboard(across)">
                                      <p:cBhvr>
                                        <p:cTn id="7" dur="500"/>
                                        <p:tgtEl>
                                          <p:spTgt spid="2560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602">
                                            <p:txEl>
                                              <p:pRg st="0" end="0"/>
                                            </p:txEl>
                                          </p:spTgt>
                                        </p:tgtEl>
                                        <p:attrNameLst>
                                          <p:attrName>style.visibility</p:attrName>
                                        </p:attrNameLst>
                                      </p:cBhvr>
                                      <p:to>
                                        <p:strVal val="visible"/>
                                      </p:to>
                                    </p:set>
                                    <p:animEffect transition="in" filter="box(in)">
                                      <p:cBhvr>
                                        <p:cTn id="12" dur="500"/>
                                        <p:tgtEl>
                                          <p:spTgt spid="25602">
                                            <p:txEl>
                                              <p:pRg st="0" end="0"/>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5602">
                                            <p:txEl>
                                              <p:pRg st="1" end="1"/>
                                            </p:txEl>
                                          </p:spTgt>
                                        </p:tgtEl>
                                        <p:attrNameLst>
                                          <p:attrName>style.visibility</p:attrName>
                                        </p:attrNameLst>
                                      </p:cBhvr>
                                      <p:to>
                                        <p:strVal val="visible"/>
                                      </p:to>
                                    </p:set>
                                    <p:animEffect transition="in" filter="box(in)">
                                      <p:cBhvr>
                                        <p:cTn id="15" dur="500"/>
                                        <p:tgtEl>
                                          <p:spTgt spid="25602">
                                            <p:txEl>
                                              <p:pRg st="1" end="1"/>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5602">
                                            <p:txEl>
                                              <p:pRg st="2" end="2"/>
                                            </p:txEl>
                                          </p:spTgt>
                                        </p:tgtEl>
                                        <p:attrNameLst>
                                          <p:attrName>style.visibility</p:attrName>
                                        </p:attrNameLst>
                                      </p:cBhvr>
                                      <p:to>
                                        <p:strVal val="visible"/>
                                      </p:to>
                                    </p:set>
                                    <p:animEffect transition="in" filter="box(in)">
                                      <p:cBhvr>
                                        <p:cTn id="18" dur="500"/>
                                        <p:tgtEl>
                                          <p:spTgt spid="25602">
                                            <p:txEl>
                                              <p:pRg st="2" end="2"/>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5602">
                                            <p:txEl>
                                              <p:pRg st="3" end="3"/>
                                            </p:txEl>
                                          </p:spTgt>
                                        </p:tgtEl>
                                        <p:attrNameLst>
                                          <p:attrName>style.visibility</p:attrName>
                                        </p:attrNameLst>
                                      </p:cBhvr>
                                      <p:to>
                                        <p:strVal val="visible"/>
                                      </p:to>
                                    </p:set>
                                    <p:animEffect transition="in" filter="box(in)">
                                      <p:cBhvr>
                                        <p:cTn id="21" dur="500"/>
                                        <p:tgtEl>
                                          <p:spTgt spid="25602">
                                            <p:txEl>
                                              <p:pRg st="3" end="3"/>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25602">
                                            <p:txEl>
                                              <p:pRg st="4" end="4"/>
                                            </p:txEl>
                                          </p:spTgt>
                                        </p:tgtEl>
                                        <p:attrNameLst>
                                          <p:attrName>style.visibility</p:attrName>
                                        </p:attrNameLst>
                                      </p:cBhvr>
                                      <p:to>
                                        <p:strVal val="visible"/>
                                      </p:to>
                                    </p:set>
                                    <p:animEffect transition="in" filter="box(in)">
                                      <p:cBhvr>
                                        <p:cTn id="24" dur="500"/>
                                        <p:tgtEl>
                                          <p:spTgt spid="25602">
                                            <p:txEl>
                                              <p:pRg st="4" end="4"/>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5602">
                                            <p:txEl>
                                              <p:pRg st="5" end="5"/>
                                            </p:txEl>
                                          </p:spTgt>
                                        </p:tgtEl>
                                        <p:attrNameLst>
                                          <p:attrName>style.visibility</p:attrName>
                                        </p:attrNameLst>
                                      </p:cBhvr>
                                      <p:to>
                                        <p:strVal val="visible"/>
                                      </p:to>
                                    </p:set>
                                    <p:animEffect transition="in" filter="box(in)">
                                      <p:cBhvr>
                                        <p:cTn id="27" dur="500"/>
                                        <p:tgtEl>
                                          <p:spTgt spid="25602">
                                            <p:txEl>
                                              <p:pRg st="5" end="5"/>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5602">
                                            <p:txEl>
                                              <p:pRg st="6" end="6"/>
                                            </p:txEl>
                                          </p:spTgt>
                                        </p:tgtEl>
                                        <p:attrNameLst>
                                          <p:attrName>style.visibility</p:attrName>
                                        </p:attrNameLst>
                                      </p:cBhvr>
                                      <p:to>
                                        <p:strVal val="visible"/>
                                      </p:to>
                                    </p:set>
                                    <p:animEffect transition="in" filter="box(in)">
                                      <p:cBhvr>
                                        <p:cTn id="30" dur="500"/>
                                        <p:tgtEl>
                                          <p:spTgt spid="2560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5602">
                                            <p:txEl>
                                              <p:pRg st="1" end="1"/>
                                            </p:txEl>
                                          </p:spTgt>
                                        </p:tgtEl>
                                        <p:attrNameLst>
                                          <p:attrName>style.visibility</p:attrName>
                                        </p:attrNameLst>
                                      </p:cBhvr>
                                      <p:to>
                                        <p:strVal val="visible"/>
                                      </p:to>
                                    </p:set>
                                    <p:anim calcmode="lin" valueType="num">
                                      <p:cBhvr additive="base">
                                        <p:cTn id="35" dur="500" fill="hold"/>
                                        <p:tgtEl>
                                          <p:spTgt spid="25602">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5602">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5602">
                                            <p:txEl>
                                              <p:pRg st="2" end="2"/>
                                            </p:txEl>
                                          </p:spTgt>
                                        </p:tgtEl>
                                        <p:attrNameLst>
                                          <p:attrName>style.visibility</p:attrName>
                                        </p:attrNameLst>
                                      </p:cBhvr>
                                      <p:to>
                                        <p:strVal val="visible"/>
                                      </p:to>
                                    </p:set>
                                    <p:anim calcmode="lin" valueType="num">
                                      <p:cBhvr additive="base">
                                        <p:cTn id="39" dur="500" fill="hold"/>
                                        <p:tgtEl>
                                          <p:spTgt spid="25602">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5602">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5602">
                                            <p:txEl>
                                              <p:pRg st="3" end="3"/>
                                            </p:txEl>
                                          </p:spTgt>
                                        </p:tgtEl>
                                        <p:attrNameLst>
                                          <p:attrName>style.visibility</p:attrName>
                                        </p:attrNameLst>
                                      </p:cBhvr>
                                      <p:to>
                                        <p:strVal val="visible"/>
                                      </p:to>
                                    </p:set>
                                    <p:anim calcmode="lin" valueType="num">
                                      <p:cBhvr additive="base">
                                        <p:cTn id="43" dur="500" fill="hold"/>
                                        <p:tgtEl>
                                          <p:spTgt spid="25602">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602">
                                            <p:txEl>
                                              <p:pRg st="3" end="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5602">
                                            <p:txEl>
                                              <p:pRg st="4" end="4"/>
                                            </p:txEl>
                                          </p:spTgt>
                                        </p:tgtEl>
                                        <p:attrNameLst>
                                          <p:attrName>style.visibility</p:attrName>
                                        </p:attrNameLst>
                                      </p:cBhvr>
                                      <p:to>
                                        <p:strVal val="visible"/>
                                      </p:to>
                                    </p:set>
                                    <p:anim calcmode="lin" valueType="num">
                                      <p:cBhvr additive="base">
                                        <p:cTn id="47" dur="500" fill="hold"/>
                                        <p:tgtEl>
                                          <p:spTgt spid="25602">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5602">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5602">
                                            <p:txEl>
                                              <p:pRg st="5" end="5"/>
                                            </p:txEl>
                                          </p:spTgt>
                                        </p:tgtEl>
                                        <p:attrNameLst>
                                          <p:attrName>style.visibility</p:attrName>
                                        </p:attrNameLst>
                                      </p:cBhvr>
                                      <p:to>
                                        <p:strVal val="visible"/>
                                      </p:to>
                                    </p:set>
                                    <p:anim calcmode="lin" valueType="num">
                                      <p:cBhvr additive="base">
                                        <p:cTn id="51" dur="500" fill="hold"/>
                                        <p:tgtEl>
                                          <p:spTgt spid="25602">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5602">
                                            <p:txEl>
                                              <p:pRg st="5" end="5"/>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5602">
                                            <p:txEl>
                                              <p:pRg st="6" end="6"/>
                                            </p:txEl>
                                          </p:spTgt>
                                        </p:tgtEl>
                                        <p:attrNameLst>
                                          <p:attrName>style.visibility</p:attrName>
                                        </p:attrNameLst>
                                      </p:cBhvr>
                                      <p:to>
                                        <p:strVal val="visible"/>
                                      </p:to>
                                    </p:set>
                                    <p:anim calcmode="lin" valueType="num">
                                      <p:cBhvr additive="base">
                                        <p:cTn id="55" dur="500" fill="hold"/>
                                        <p:tgtEl>
                                          <p:spTgt spid="25602">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560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p:bldP spid="25602"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Multidocument 1"/>
          <p:cNvSpPr/>
          <p:nvPr/>
        </p:nvSpPr>
        <p:spPr>
          <a:xfrm>
            <a:off x="857224" y="571480"/>
            <a:ext cx="7643866" cy="5357850"/>
          </a:xfrm>
          <a:prstGeom prst="flowChartMultidocument">
            <a:avLst/>
          </a:prstGeom>
        </p:spPr>
        <p:style>
          <a:lnRef idx="1">
            <a:schemeClr val="accent3"/>
          </a:lnRef>
          <a:fillRef idx="3">
            <a:schemeClr val="accent3"/>
          </a:fillRef>
          <a:effectRef idx="2">
            <a:schemeClr val="accent3"/>
          </a:effectRef>
          <a:fontRef idx="minor">
            <a:schemeClr val="lt1"/>
          </a:fontRef>
        </p:style>
        <p:txBody>
          <a:bodyPr rtlCol="0" anchor="ctr"/>
          <a:lstStyle/>
          <a:p>
            <a:pPr algn="justLow" rtl="1"/>
            <a:r>
              <a:rPr lang="ar-DZ" sz="3200" dirty="0">
                <a:solidFill>
                  <a:schemeClr val="tx1"/>
                </a:solidFill>
              </a:rPr>
              <a:t>نستنتج من خلال ما سبق أن لوحة القيادة تساهم في تفعيل مراقبة التسيير وذلك من خلال تصحيح الانحرافات </a:t>
            </a:r>
            <a:r>
              <a:rPr lang="ar-DZ" sz="3200" dirty="0" err="1">
                <a:solidFill>
                  <a:schemeClr val="tx1"/>
                </a:solidFill>
              </a:rPr>
              <a:t>والاختلالات</a:t>
            </a:r>
            <a:r>
              <a:rPr lang="ar-DZ" sz="3200" dirty="0">
                <a:solidFill>
                  <a:schemeClr val="tx1"/>
                </a:solidFill>
              </a:rPr>
              <a:t> وتحقيق أهدافها بكفاءة وفعالية وضمان مراقبة أداء العاملين في المؤسسة وهذا عن طريق الاتصال والتنسيق فيما بينهم</a:t>
            </a:r>
            <a:r>
              <a:rPr lang="ar-DZ" dirty="0"/>
              <a:t>.</a:t>
            </a:r>
            <a:endParaRPr lang="fr-FR" dirty="0"/>
          </a:p>
          <a:p>
            <a:pPr algn="ctr"/>
            <a:endParaRPr lang="fr-FR" dirty="0"/>
          </a:p>
        </p:txBody>
      </p:sp>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2708921"/>
            <a:ext cx="2376264" cy="39562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659782" y="2420888"/>
            <a:ext cx="184730" cy="1569660"/>
          </a:xfrm>
          <a:prstGeom prst="rect">
            <a:avLst/>
          </a:prstGeom>
          <a:noFill/>
        </p:spPr>
        <p:txBody>
          <a:bodyPr wrap="none" lIns="91440" tIns="45720" rIns="91440" bIns="45720">
            <a:spAutoFit/>
          </a:bodyPr>
          <a:lstStyle/>
          <a:p>
            <a:pPr algn="ctr"/>
            <a:endParaRPr lang="fr-FR"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Pensées 4"/>
          <p:cNvSpPr/>
          <p:nvPr/>
        </p:nvSpPr>
        <p:spPr>
          <a:xfrm>
            <a:off x="3491880" y="1623155"/>
            <a:ext cx="4907429" cy="2666358"/>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الخاتمة</a:t>
            </a:r>
            <a:endParaRPr lang="fr-FR"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fr-FR"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16</a:t>
            </a:fld>
            <a:endParaRPr lang="fr-BE"/>
          </a:p>
        </p:txBody>
      </p:sp>
      <p:pic>
        <p:nvPicPr>
          <p:cNvPr id="8" name="Picture 2" descr="Image associée"/>
          <p:cNvPicPr>
            <a:picLocks noChangeAspect="1" noChangeArrowheads="1"/>
          </p:cNvPicPr>
          <p:nvPr/>
        </p:nvPicPr>
        <p:blipFill>
          <a:blip r:embed="rId3"/>
          <a:srcRect/>
          <a:stretch>
            <a:fillRect/>
          </a:stretch>
        </p:blipFill>
        <p:spPr bwMode="auto">
          <a:xfrm>
            <a:off x="0" y="0"/>
            <a:ext cx="3571900" cy="2071678"/>
          </a:xfrm>
          <a:prstGeom prst="rect">
            <a:avLst/>
          </a:prstGeom>
          <a:noFill/>
        </p:spPr>
      </p:pic>
    </p:spTree>
    <p:extLst>
      <p:ext uri="{BB962C8B-B14F-4D97-AF65-F5344CB8AC3E}">
        <p14:creationId xmlns="" xmlns:p14="http://schemas.microsoft.com/office/powerpoint/2010/main" val="1001623405"/>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sp>
        <p:nvSpPr>
          <p:cNvPr id="4" name="Parchemin horizontal 3"/>
          <p:cNvSpPr/>
          <p:nvPr/>
        </p:nvSpPr>
        <p:spPr>
          <a:xfrm>
            <a:off x="428596" y="1000108"/>
            <a:ext cx="7715304" cy="5500726"/>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justLow" rtl="1"/>
            <a:r>
              <a:rPr lang="ar-DZ" sz="2800" dirty="0"/>
              <a:t>وخلاصة القول فان لوحة القيادة بأدواتها المختلفة يمكن أن تعبر لمختلف </a:t>
            </a:r>
            <a:r>
              <a:rPr lang="ar-DZ" sz="2800" dirty="0" err="1"/>
              <a:t>مسؤولي</a:t>
            </a:r>
            <a:r>
              <a:rPr lang="ar-DZ" sz="2800" dirty="0"/>
              <a:t> المؤسسة أو </a:t>
            </a:r>
            <a:r>
              <a:rPr lang="ar-DZ" sz="2800" dirty="0" err="1"/>
              <a:t>الاقسام</a:t>
            </a:r>
            <a:r>
              <a:rPr lang="ar-DZ" sz="2800" dirty="0"/>
              <a:t> عن حالة وتطور مركز من مراكز المسؤوليات أو المؤسسات وهذا ما يسمح لمستعمليها التحكم في التسيير وقيادة مراكزهم أو مؤسساتهم من جهة وتحديد المسؤوليات من جهة أخرى</a:t>
            </a:r>
            <a:r>
              <a:rPr lang="ar-DZ" dirty="0"/>
              <a:t>.</a:t>
            </a:r>
            <a:endParaRPr lang="fr-FR" dirty="0"/>
          </a:p>
          <a:p>
            <a:pPr algn="ct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2016-11-22-17-27-38--1764795116.jpeg"/>
          <p:cNvPicPr>
            <a:picLocks noChangeAspect="1"/>
          </p:cNvPicPr>
          <p:nvPr/>
        </p:nvPicPr>
        <p:blipFill>
          <a:blip r:embed="rId2"/>
          <a:stretch>
            <a:fillRect/>
          </a:stretch>
        </p:blipFill>
        <p:spPr>
          <a:xfrm>
            <a:off x="0" y="0"/>
            <a:ext cx="9286908" cy="6858000"/>
          </a:xfrm>
          <a:prstGeom prst="rect">
            <a:avLst/>
          </a:prstGeom>
        </p:spPr>
      </p:pic>
    </p:spTree>
    <p:extLst>
      <p:ext uri="{BB962C8B-B14F-4D97-AF65-F5344CB8AC3E}">
        <p14:creationId xmlns="" xmlns:p14="http://schemas.microsoft.com/office/powerpoint/2010/main" val="292890066"/>
      </p:ext>
    </p:extLst>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Grp="1" noChangeArrowheads="1"/>
          </p:cNvSpPr>
          <p:nvPr>
            <p:ph type="ctrTitle"/>
          </p:nvPr>
        </p:nvSpPr>
        <p:spPr bwMode="auto">
          <a:xfrm>
            <a:off x="2268125" y="-52826"/>
            <a:ext cx="4714875" cy="1846659"/>
          </a:xfrm>
          <a:prstGeom prst="rect">
            <a:avLst/>
          </a:prstGeom>
          <a:noFill/>
          <a:ln w="9525">
            <a:noFill/>
            <a:miter lim="800000"/>
            <a:headEnd/>
            <a:tailEnd/>
          </a:ln>
        </p:spPr>
        <p:txBody>
          <a:bodyPr anchor="ctr">
            <a:spAutoFit/>
          </a:bodyPr>
          <a:lstStyle/>
          <a:p>
            <a:pPr algn="ctr"/>
            <a:r>
              <a:rPr kumimoji="1" lang="ar-DZ" sz="2400" b="1" dirty="0">
                <a:solidFill>
                  <a:schemeClr val="tx1"/>
                </a:solidFill>
                <a:latin typeface="Traditional Arabic" panose="02020603050405020304" pitchFamily="18" charset="-78"/>
                <a:cs typeface="Traditional Arabic" panose="02020603050405020304" pitchFamily="18" charset="-78"/>
              </a:rPr>
              <a:t>وزارة التعليــــــــــــــــــــــــــــم العـــــــــــــــــــــــــالي والبحث العلمـــــــــــــــــــــــــي</a:t>
            </a:r>
            <a:endParaRPr kumimoji="1" lang="fr-FR" sz="2400" b="1" dirty="0">
              <a:solidFill>
                <a:schemeClr val="tx1"/>
              </a:solidFill>
              <a:latin typeface="Traditional Arabic" panose="02020603050405020304" pitchFamily="18" charset="-78"/>
              <a:cs typeface="Traditional Arabic" panose="02020603050405020304" pitchFamily="18" charset="-78"/>
            </a:endParaRPr>
          </a:p>
          <a:p>
            <a:pPr algn="ctr"/>
            <a:r>
              <a:rPr kumimoji="1" lang="ar-DZ" sz="2400" b="1" dirty="0">
                <a:solidFill>
                  <a:schemeClr val="tx1"/>
                </a:solidFill>
                <a:latin typeface="Traditional Arabic" panose="02020603050405020304" pitchFamily="18" charset="-78"/>
                <a:cs typeface="Traditional Arabic" panose="02020603050405020304" pitchFamily="18" charset="-78"/>
              </a:rPr>
              <a:t>جامعة بــــــــــاجي مختار عنـــــــــــــــــــــــــابة</a:t>
            </a:r>
            <a:endParaRPr kumimoji="1" lang="fr-FR" sz="2400" b="1" dirty="0">
              <a:solidFill>
                <a:schemeClr val="tx1"/>
              </a:solidFill>
              <a:latin typeface="Traditional Arabic" panose="02020603050405020304" pitchFamily="18" charset="-78"/>
              <a:cs typeface="Traditional Arabic" panose="02020603050405020304" pitchFamily="18" charset="-78"/>
            </a:endParaRPr>
          </a:p>
          <a:p>
            <a:pPr algn="ctr" rtl="1"/>
            <a:r>
              <a:rPr kumimoji="1" lang="ar-DZ" sz="2400" b="1" dirty="0">
                <a:solidFill>
                  <a:schemeClr val="tx1"/>
                </a:solidFill>
                <a:latin typeface="Traditional Arabic" panose="02020603050405020304" pitchFamily="18" charset="-78"/>
                <a:cs typeface="Traditional Arabic" panose="02020603050405020304" pitchFamily="18" charset="-78"/>
              </a:rPr>
              <a:t>كلية العلوم الاقتصادية وعلوم التسيير</a:t>
            </a:r>
          </a:p>
          <a:p>
            <a:pPr algn="ctr" rtl="1"/>
            <a:r>
              <a:rPr kumimoji="1" lang="ar-DZ" sz="2400" b="1" dirty="0" smtClean="0">
                <a:solidFill>
                  <a:schemeClr val="tx1"/>
                </a:solidFill>
                <a:latin typeface="Traditional Arabic" panose="02020603050405020304" pitchFamily="18" charset="-78"/>
                <a:cs typeface="Traditional Arabic" panose="02020603050405020304" pitchFamily="18" charset="-78"/>
              </a:rPr>
              <a:t>ماستر2: </a:t>
            </a:r>
            <a:r>
              <a:rPr kumimoji="1" lang="ar-DZ" sz="2400" b="1" dirty="0" err="1" smtClean="0">
                <a:solidFill>
                  <a:schemeClr val="tx1"/>
                </a:solidFill>
                <a:latin typeface="Traditional Arabic" panose="02020603050405020304" pitchFamily="18" charset="-78"/>
                <a:cs typeface="Traditional Arabic" panose="02020603050405020304" pitchFamily="18" charset="-78"/>
              </a:rPr>
              <a:t>ادارة</a:t>
            </a:r>
            <a:r>
              <a:rPr kumimoji="1" lang="ar-DZ" sz="2400" b="1" dirty="0" smtClean="0">
                <a:solidFill>
                  <a:schemeClr val="tx1"/>
                </a:solidFill>
                <a:latin typeface="Traditional Arabic" panose="02020603050405020304" pitchFamily="18" charset="-78"/>
                <a:cs typeface="Traditional Arabic" panose="02020603050405020304" pitchFamily="18" charset="-78"/>
              </a:rPr>
              <a:t> ميزانية</a:t>
            </a:r>
            <a:br>
              <a:rPr kumimoji="1" lang="ar-DZ" sz="2400" b="1" dirty="0" smtClean="0">
                <a:solidFill>
                  <a:schemeClr val="tx1"/>
                </a:solidFill>
                <a:latin typeface="Traditional Arabic" panose="02020603050405020304" pitchFamily="18" charset="-78"/>
                <a:cs typeface="Traditional Arabic" panose="02020603050405020304" pitchFamily="18" charset="-78"/>
              </a:rPr>
            </a:br>
            <a:r>
              <a:rPr kumimoji="1" lang="ar-DZ" sz="2400" b="1" dirty="0" smtClean="0">
                <a:solidFill>
                  <a:schemeClr val="tx1"/>
                </a:solidFill>
                <a:latin typeface="Traditional Arabic" panose="02020603050405020304" pitchFamily="18" charset="-78"/>
                <a:cs typeface="Traditional Arabic" panose="02020603050405020304" pitchFamily="18" charset="-78"/>
              </a:rPr>
              <a:t>بحث حول</a:t>
            </a:r>
            <a:endParaRPr kumimoji="1" lang="fr-FR" sz="2400" b="1" dirty="0">
              <a:solidFill>
                <a:schemeClr val="tx1"/>
              </a:solidFill>
              <a:latin typeface="Traditional Arabic" panose="02020603050405020304" pitchFamily="18" charset="-78"/>
              <a:cs typeface="Traditional Arabic" panose="02020603050405020304" pitchFamily="18" charset="-78"/>
            </a:endParaRPr>
          </a:p>
        </p:txBody>
      </p:sp>
      <p:sp>
        <p:nvSpPr>
          <p:cNvPr id="3" name="Sous-titre 2"/>
          <p:cNvSpPr>
            <a:spLocks noGrp="1"/>
          </p:cNvSpPr>
          <p:nvPr>
            <p:ph type="subTitle" idx="1"/>
          </p:nvPr>
        </p:nvSpPr>
        <p:spPr>
          <a:xfrm>
            <a:off x="1316212" y="1785902"/>
            <a:ext cx="6190082" cy="5072098"/>
          </a:xfrm>
        </p:spPr>
        <p:txBody>
          <a:bodyPr>
            <a:noAutofit/>
          </a:bodyPr>
          <a:lstStyle/>
          <a:p>
            <a:pPr algn="ctr"/>
            <a:endParaRPr lang="fr-FR" sz="4000" dirty="0">
              <a:latin typeface="Arabic Transparent"/>
            </a:endParaRPr>
          </a:p>
        </p:txBody>
      </p:sp>
      <p:sp>
        <p:nvSpPr>
          <p:cNvPr id="5" name="ZoneTexte 4"/>
          <p:cNvSpPr txBox="1"/>
          <p:nvPr/>
        </p:nvSpPr>
        <p:spPr>
          <a:xfrm>
            <a:off x="5965017" y="4320724"/>
            <a:ext cx="2035983" cy="1384995"/>
          </a:xfrm>
          <a:prstGeom prst="rect">
            <a:avLst/>
          </a:prstGeom>
          <a:noFill/>
        </p:spPr>
        <p:txBody>
          <a:bodyPr wrap="square" rtlCol="0">
            <a:spAutoFit/>
          </a:bodyPr>
          <a:lstStyle/>
          <a:p>
            <a:pPr algn="ctr" rtl="1"/>
            <a:r>
              <a:rPr lang="ar-DZ" sz="2800" b="1" u="sng" dirty="0">
                <a:solidFill>
                  <a:prstClr val="black"/>
                </a:solidFill>
                <a:cs typeface="Arabic Transparent" pitchFamily="2" charset="-78"/>
              </a:rPr>
              <a:t>من إعداد</a:t>
            </a:r>
          </a:p>
          <a:p>
            <a:pPr algn="ctr" rtl="1"/>
            <a:r>
              <a:rPr lang="ar-DZ" sz="2800" b="1" dirty="0" smtClean="0">
                <a:solidFill>
                  <a:prstClr val="black"/>
                </a:solidFill>
                <a:cs typeface="Arabic Transparent" pitchFamily="2" charset="-78"/>
              </a:rPr>
              <a:t>يوسفي نورة</a:t>
            </a:r>
          </a:p>
          <a:p>
            <a:pPr algn="ctr" rtl="1"/>
            <a:r>
              <a:rPr lang="ar-DZ" sz="2800" b="1" dirty="0" smtClean="0">
                <a:solidFill>
                  <a:prstClr val="black"/>
                </a:solidFill>
                <a:cs typeface="Arabic Transparent" pitchFamily="2" charset="-78"/>
              </a:rPr>
              <a:t>شلبي حنان</a:t>
            </a:r>
            <a:endParaRPr lang="ar-DZ" sz="2800" b="1" dirty="0">
              <a:solidFill>
                <a:prstClr val="black"/>
              </a:solidFill>
              <a:cs typeface="Arabic Transparent" pitchFamily="2" charset="-78"/>
            </a:endParaRPr>
          </a:p>
        </p:txBody>
      </p:sp>
      <p:sp>
        <p:nvSpPr>
          <p:cNvPr id="6" name="ZoneTexte 5"/>
          <p:cNvSpPr txBox="1"/>
          <p:nvPr/>
        </p:nvSpPr>
        <p:spPr>
          <a:xfrm>
            <a:off x="428596" y="4500570"/>
            <a:ext cx="2428892" cy="954107"/>
          </a:xfrm>
          <a:prstGeom prst="rect">
            <a:avLst/>
          </a:prstGeom>
          <a:noFill/>
        </p:spPr>
        <p:txBody>
          <a:bodyPr wrap="square" rtlCol="0">
            <a:spAutoFit/>
          </a:bodyPr>
          <a:lstStyle/>
          <a:p>
            <a:pPr algn="ctr" rtl="1"/>
            <a:r>
              <a:rPr lang="ar-DZ" sz="2800" b="1" u="sng" dirty="0" smtClean="0">
                <a:solidFill>
                  <a:prstClr val="black"/>
                </a:solidFill>
                <a:cs typeface="Arabic Transparent" pitchFamily="2" charset="-78"/>
              </a:rPr>
              <a:t>تحت إشراف</a:t>
            </a:r>
          </a:p>
          <a:p>
            <a:pPr algn="ctr" rtl="1"/>
            <a:r>
              <a:rPr lang="ar-DZ" sz="2800" b="1" u="sng" dirty="0" err="1" smtClean="0">
                <a:solidFill>
                  <a:prstClr val="black"/>
                </a:solidFill>
                <a:cs typeface="Arabic Transparent" pitchFamily="2" charset="-78"/>
              </a:rPr>
              <a:t>بلعيد</a:t>
            </a:r>
            <a:endParaRPr lang="ar-DZ" sz="2800" b="1" u="sng" dirty="0">
              <a:solidFill>
                <a:prstClr val="black"/>
              </a:solidFill>
              <a:cs typeface="Arabic Transparent" pitchFamily="2" charset="-78"/>
            </a:endParaRPr>
          </a:p>
        </p:txBody>
      </p:sp>
      <p:sp>
        <p:nvSpPr>
          <p:cNvPr id="9" name="Rectangle à coins arrondis 8"/>
          <p:cNvSpPr/>
          <p:nvPr/>
        </p:nvSpPr>
        <p:spPr>
          <a:xfrm>
            <a:off x="1071538" y="2357430"/>
            <a:ext cx="6493566" cy="18573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lnSpc>
                <a:spcPct val="115000"/>
              </a:lnSpc>
              <a:spcAft>
                <a:spcPts val="1000"/>
              </a:spcAft>
            </a:pPr>
            <a:r>
              <a:rPr lang="ar-DZ" sz="6600"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ea typeface="Calibri"/>
                <a:cs typeface="Arial"/>
              </a:rPr>
              <a:t>لوحة القيادة</a:t>
            </a:r>
            <a:endParaRPr lang="fr-FR" sz="6600"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ea typeface="Calibri"/>
              <a:cs typeface="Arial"/>
            </a:endParaRPr>
          </a:p>
        </p:txBody>
      </p:sp>
      <p:pic>
        <p:nvPicPr>
          <p:cNvPr id="10" name="Picture 2" descr="image_select_01"/>
          <p:cNvPicPr>
            <a:picLocks noChangeAspect="1" noChangeArrowheads="1"/>
          </p:cNvPicPr>
          <p:nvPr/>
        </p:nvPicPr>
        <p:blipFill>
          <a:blip r:embed="rId2">
            <a:lum bright="-10000" contrast="40000"/>
          </a:blip>
          <a:srcRect/>
          <a:stretch>
            <a:fillRect/>
          </a:stretch>
        </p:blipFill>
        <p:spPr bwMode="auto">
          <a:xfrm>
            <a:off x="7143768" y="357166"/>
            <a:ext cx="642918" cy="857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2" descr="image_select_01"/>
          <p:cNvPicPr>
            <a:picLocks noChangeAspect="1" noChangeArrowheads="1"/>
          </p:cNvPicPr>
          <p:nvPr/>
        </p:nvPicPr>
        <p:blipFill>
          <a:blip r:embed="rId2">
            <a:lum bright="-10000" contrast="40000"/>
          </a:blip>
          <a:srcRect/>
          <a:stretch>
            <a:fillRect/>
          </a:stretch>
        </p:blipFill>
        <p:spPr bwMode="auto">
          <a:xfrm>
            <a:off x="1464447" y="428604"/>
            <a:ext cx="642918" cy="857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pPr/>
              <a:t>2</a:t>
            </a:fld>
            <a:endParaRPr lang="fr-BE"/>
          </a:p>
        </p:txBody>
      </p:sp>
      <p:pic>
        <p:nvPicPr>
          <p:cNvPr id="17410" name="Picture 2" descr="Image associée"/>
          <p:cNvPicPr>
            <a:picLocks noChangeAspect="1" noChangeArrowheads="1"/>
          </p:cNvPicPr>
          <p:nvPr/>
        </p:nvPicPr>
        <p:blipFill>
          <a:blip r:embed="rId3"/>
          <a:srcRect/>
          <a:stretch>
            <a:fillRect/>
          </a:stretch>
        </p:blipFill>
        <p:spPr bwMode="auto">
          <a:xfrm>
            <a:off x="2500298" y="4786322"/>
            <a:ext cx="3571900" cy="2071678"/>
          </a:xfrm>
          <a:prstGeom prst="rect">
            <a:avLst/>
          </a:prstGeom>
          <a:noFill/>
        </p:spPr>
      </p:pic>
    </p:spTree>
    <p:extLst>
      <p:ext uri="{BB962C8B-B14F-4D97-AF65-F5344CB8AC3E}">
        <p14:creationId xmlns:p14="http://schemas.microsoft.com/office/powerpoint/2010/main" xmlns="" val="2666366069"/>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iterate type="lt">
                                    <p:tmPct val="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nodePh="1">
                                  <p:stCondLst>
                                    <p:cond delay="0"/>
                                  </p:stCondLst>
                                  <p:endCondLst>
                                    <p:cond evt="begin" delay="0">
                                      <p:tn val="15"/>
                                    </p:cond>
                                  </p:end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anim calcmode="lin" valueType="num">
                                      <p:cBhvr>
                                        <p:cTn id="23" dur="2000" fill="hold"/>
                                        <p:tgtEl>
                                          <p:spTgt spid="9"/>
                                        </p:tgtEl>
                                        <p:attrNameLst>
                                          <p:attrName>ppt_w</p:attrName>
                                        </p:attrNameLst>
                                      </p:cBhvr>
                                      <p:tavLst>
                                        <p:tav tm="0" fmla="#ppt_w*sin(2.5*pi*$)">
                                          <p:val>
                                            <p:fltVal val="0"/>
                                          </p:val>
                                        </p:tav>
                                        <p:tav tm="100000">
                                          <p:val>
                                            <p:fltVal val="1"/>
                                          </p:val>
                                        </p:tav>
                                      </p:tavLst>
                                    </p:anim>
                                    <p:anim calcmode="lin" valueType="num">
                                      <p:cBhvr>
                                        <p:cTn id="24"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build="p"/>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obiBenz\Pictures\المقدمه.png"/>
          <p:cNvPicPr>
            <a:picLocks noGrp="1" noChangeAspect="1" noChangeArrowheads="1"/>
          </p:cNvPicPr>
          <p:nvPr/>
        </p:nvPicPr>
        <p:blipFill>
          <a:blip r:embed="rId2"/>
          <a:stretch>
            <a:fillRect/>
          </a:stretch>
        </p:blipFill>
        <p:spPr bwMode="auto">
          <a:xfrm>
            <a:off x="1925706" y="1412776"/>
            <a:ext cx="4968552" cy="3204846"/>
          </a:xfrm>
          <a:prstGeom prst="rect">
            <a:avLst/>
          </a:prstGeom>
          <a:noFill/>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prstClr val="black">
                    <a:tint val="75000"/>
                  </a:prstClr>
                </a:solidFill>
              </a:rPr>
              <a:pPr/>
              <a:t>3</a:t>
            </a:fld>
            <a:endParaRPr lang="fr-BE">
              <a:solidFill>
                <a:prstClr val="black">
                  <a:tint val="75000"/>
                </a:prstClr>
              </a:solidFill>
            </a:endParaRPr>
          </a:p>
        </p:txBody>
      </p:sp>
    </p:spTree>
    <p:extLst>
      <p:ext uri="{BB962C8B-B14F-4D97-AF65-F5344CB8AC3E}">
        <p14:creationId xmlns:p14="http://schemas.microsoft.com/office/powerpoint/2010/main" xmlns="" val="19431232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chemin vertical 2"/>
          <p:cNvSpPr/>
          <p:nvPr/>
        </p:nvSpPr>
        <p:spPr>
          <a:xfrm>
            <a:off x="285720" y="0"/>
            <a:ext cx="8858280" cy="6858000"/>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justLow" rtl="1"/>
            <a:r>
              <a:rPr lang="ar-SA" sz="3200" dirty="0"/>
              <a:t>لقد ظهرت عبارة لوحة القيادة عام 1930 على شكل متابعة النسب والبيانات الضرورية التي تسمح للمسير أو القائد بمتابعة تسيير المؤسسة نحو الأهداف المسطرة، وذلك عن طريق المقارنة بين النسب المحصل عليها والنسب المعيارية. ليتطور هدا المصطلح بالولايات المتحدة الأمريكية عام 1948 وكان معمول </a:t>
            </a:r>
            <a:r>
              <a:rPr lang="ar-SA" sz="3200" dirty="0" err="1"/>
              <a:t>به</a:t>
            </a:r>
            <a:r>
              <a:rPr lang="ar-SA" sz="3200" dirty="0"/>
              <a:t> من طرف المؤسسات التي تقوم على نظام التسيير التقديري وقد اختلفت تسمية هده الأداة من  " جدول التسيير " ، "جدول المراقبة " ، " لوحة القيادة " ، إلا أن جل التعريفات المقدمة لهذه الأداة لها معنى واحد</a:t>
            </a:r>
            <a:r>
              <a:rPr lang="fr-FR" sz="3200" dirty="0"/>
              <a:t>.</a:t>
            </a:r>
          </a:p>
          <a:p>
            <a:pPr algn="justLow" rtl="1"/>
            <a:endParaRPr lang="fr-FR" sz="36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prstClr val="black">
                    <a:tint val="75000"/>
                  </a:prstClr>
                </a:solidFill>
              </a:rPr>
              <a:pPr/>
              <a:t>4</a:t>
            </a:fld>
            <a:endParaRPr lang="fr-BE">
              <a:solidFill>
                <a:prstClr val="black">
                  <a:tint val="75000"/>
                </a:prstClr>
              </a:solidFill>
            </a:endParaRPr>
          </a:p>
        </p:txBody>
      </p:sp>
    </p:spTree>
    <p:extLst>
      <p:ext uri="{BB962C8B-B14F-4D97-AF65-F5344CB8AC3E}">
        <p14:creationId xmlns:p14="http://schemas.microsoft.com/office/powerpoint/2010/main" xmlns="" val="398454150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solidFill>
                  <a:prstClr val="black">
                    <a:tint val="75000"/>
                  </a:prstClr>
                </a:solidFill>
              </a:rPr>
              <a:pPr/>
              <a:t>5</a:t>
            </a:fld>
            <a:endParaRPr lang="fr-BE">
              <a:solidFill>
                <a:prstClr val="black">
                  <a:tint val="75000"/>
                </a:prstClr>
              </a:solidFill>
            </a:endParaRPr>
          </a:p>
        </p:txBody>
      </p:sp>
      <p:sp>
        <p:nvSpPr>
          <p:cNvPr id="5" name="Vague 4"/>
          <p:cNvSpPr/>
          <p:nvPr/>
        </p:nvSpPr>
        <p:spPr>
          <a:xfrm>
            <a:off x="6143636" y="0"/>
            <a:ext cx="3294366" cy="1728192"/>
          </a:xfrm>
          <a:prstGeom prst="wave">
            <a:avLst/>
          </a:prstGeom>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Arial" pitchFamily="34" charset="0"/>
              <a:buChar char="•"/>
            </a:pPr>
            <a:r>
              <a:rPr lang="ar-DZ" sz="4400" b="1" dirty="0" smtClean="0"/>
              <a:t>تعريف لوحة القيادة</a:t>
            </a:r>
            <a:endParaRPr lang="fr-FR" sz="4400" b="1" dirty="0"/>
          </a:p>
        </p:txBody>
      </p:sp>
      <p:sp>
        <p:nvSpPr>
          <p:cNvPr id="6" name="Rectangle à coins arrondis 5"/>
          <p:cNvSpPr/>
          <p:nvPr/>
        </p:nvSpPr>
        <p:spPr>
          <a:xfrm>
            <a:off x="555009" y="3480034"/>
            <a:ext cx="7239001" cy="17605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Low" rtl="1">
              <a:lnSpc>
                <a:spcPct val="115000"/>
              </a:lnSpc>
              <a:spcAft>
                <a:spcPts val="1000"/>
              </a:spcAft>
            </a:pPr>
            <a:r>
              <a:rPr lang="ar-DZ" sz="3200" b="1" dirty="0" smtClean="0">
                <a:latin typeface="Calibri" panose="020F0502020204030204" pitchFamily="34" charset="0"/>
                <a:ea typeface="Calibri" panose="020F0502020204030204" pitchFamily="34" charset="0"/>
                <a:cs typeface="Simplified Arabic"/>
              </a:rPr>
              <a:t>التعريف الثاني:</a:t>
            </a:r>
            <a:r>
              <a:rPr lang="ar-SA" sz="2400" dirty="0"/>
              <a:t> لوحة القيادة تطابق نظام معلومات يسمح في أقرب وقت ممكن بمعرفة المعلومات الضرورية لمراقبة مسيرة المؤسسة في مدة قصيرة وتسهل لهده الأخيرة ممارسة المسؤوليات ".</a:t>
            </a:r>
            <a:endParaRPr lang="fr-FR" sz="2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555009" y="5604872"/>
            <a:ext cx="7154839" cy="104400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Low" rtl="1"/>
            <a:r>
              <a:rPr lang="ar-DZ" sz="2400" b="1" dirty="0" smtClean="0"/>
              <a:t>التعريف الثالث:</a:t>
            </a:r>
            <a:r>
              <a:rPr lang="ar-SA" sz="2400" dirty="0" smtClean="0"/>
              <a:t>تعتبر </a:t>
            </a:r>
            <a:r>
              <a:rPr lang="ar-SA" sz="2400" dirty="0"/>
              <a:t>لوحة القيادة على أنها تركيب مرقم للمعلومات الأساسية والضرورية للمسيرين لتوجيه نشاط التجمع البشري المتواجد تحت السلطة نحو الاستعمال الحسن لوسائل الاستغلال المتاحة لهم " </a:t>
            </a:r>
            <a:endParaRPr lang="fr-FR" sz="2400" dirty="0"/>
          </a:p>
        </p:txBody>
      </p:sp>
      <p:sp>
        <p:nvSpPr>
          <p:cNvPr id="8" name="Flèche courbée vers la droite 7"/>
          <p:cNvSpPr/>
          <p:nvPr/>
        </p:nvSpPr>
        <p:spPr>
          <a:xfrm>
            <a:off x="6368" y="4582322"/>
            <a:ext cx="548640" cy="1216152"/>
          </a:xfrm>
          <a:prstGeom prst="curv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solidFill>
                <a:schemeClr val="tx1"/>
              </a:solidFill>
            </a:endParaRPr>
          </a:p>
        </p:txBody>
      </p:sp>
      <p:sp>
        <p:nvSpPr>
          <p:cNvPr id="10" name="Rectangle à coins arrondis 9"/>
          <p:cNvSpPr/>
          <p:nvPr/>
        </p:nvSpPr>
        <p:spPr>
          <a:xfrm>
            <a:off x="571472" y="1571612"/>
            <a:ext cx="7143800" cy="17145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Low" rtl="1"/>
            <a:r>
              <a:rPr lang="ar-DZ" sz="2400" b="1" dirty="0" smtClean="0"/>
              <a:t>التعريف الأول:</a:t>
            </a:r>
            <a:r>
              <a:rPr lang="ar-SA" sz="2400" dirty="0"/>
              <a:t>لوحة القيادة هي مجموعة مهمة من المؤشرات الإعلامية التي تسمح بالحصول على نظرة شاملة للمجموعة كلها، والتي تكشف الاختلافات الحاصلة، والتي تسمح كذلك باتخاذ القرارات التوجيهية في التسيير، وهذا لبلوغ الأهداف المسطرة ضمن إستراتيجية المؤسسة</a:t>
            </a:r>
            <a:r>
              <a:rPr lang="ar-SA" dirty="0"/>
              <a:t>".</a:t>
            </a:r>
            <a:endParaRPr lang="fr-FR" dirty="0"/>
          </a:p>
        </p:txBody>
      </p:sp>
      <p:sp>
        <p:nvSpPr>
          <p:cNvPr id="11" name="Flèche courbée vers la droite 10"/>
          <p:cNvSpPr/>
          <p:nvPr/>
        </p:nvSpPr>
        <p:spPr>
          <a:xfrm>
            <a:off x="0" y="2214554"/>
            <a:ext cx="571472" cy="1714512"/>
          </a:xfrm>
          <a:prstGeom prst="curv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solidFill>
                <a:schemeClr val="tx1"/>
              </a:solidFill>
            </a:endParaRPr>
          </a:p>
        </p:txBody>
      </p:sp>
      <p:pic>
        <p:nvPicPr>
          <p:cNvPr id="14338" name="Picture 2" descr="Résultat de recherche d'images pour &quot;‫لوحة القيادة في مراقبة التسيير‬‎&quot;"/>
          <p:cNvPicPr>
            <a:picLocks noChangeAspect="1" noChangeArrowheads="1"/>
          </p:cNvPicPr>
          <p:nvPr/>
        </p:nvPicPr>
        <p:blipFill>
          <a:blip r:embed="rId2"/>
          <a:srcRect/>
          <a:stretch>
            <a:fillRect/>
          </a:stretch>
        </p:blipFill>
        <p:spPr bwMode="auto">
          <a:xfrm>
            <a:off x="0" y="0"/>
            <a:ext cx="2457480" cy="1571612"/>
          </a:xfrm>
          <a:prstGeom prst="rect">
            <a:avLst/>
          </a:prstGeom>
          <a:noFill/>
        </p:spPr>
      </p:pic>
    </p:spTree>
    <p:extLst>
      <p:ext uri="{BB962C8B-B14F-4D97-AF65-F5344CB8AC3E}">
        <p14:creationId xmlns:p14="http://schemas.microsoft.com/office/powerpoint/2010/main" xmlns="" val="398198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338"/>
                                        </p:tgtEl>
                                        <p:attrNameLst>
                                          <p:attrName>style.visibility</p:attrName>
                                        </p:attrNameLst>
                                      </p:cBhvr>
                                      <p:to>
                                        <p:strVal val="visible"/>
                                      </p:to>
                                    </p:set>
                                    <p:anim calcmode="lin" valueType="num">
                                      <p:cBhvr additive="base">
                                        <p:cTn id="42" dur="500" fill="hold"/>
                                        <p:tgtEl>
                                          <p:spTgt spid="14338"/>
                                        </p:tgtEl>
                                        <p:attrNameLst>
                                          <p:attrName>ppt_x</p:attrName>
                                        </p:attrNameLst>
                                      </p:cBhvr>
                                      <p:tavLst>
                                        <p:tav tm="0">
                                          <p:val>
                                            <p:strVal val="#ppt_x"/>
                                          </p:val>
                                        </p:tav>
                                        <p:tav tm="100000">
                                          <p:val>
                                            <p:strVal val="#ppt_x"/>
                                          </p:val>
                                        </p:tav>
                                      </p:tavLst>
                                    </p:anim>
                                    <p:anim calcmode="lin" valueType="num">
                                      <p:cBhvr additive="base">
                                        <p:cTn id="43"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16866" y="0"/>
            <a:ext cx="6627135"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وتتميز لوحة القيادة بمجموعة من الخصائص منها </a:t>
            </a:r>
            <a:endParaRPr kumimoji="0" lang="ar-DZ" sz="3200" b="0" i="0" u="none" strike="noStrike" cap="none" normalizeH="0" baseline="0" dirty="0" smtClean="0">
              <a:ln>
                <a:noFill/>
              </a:ln>
              <a:solidFill>
                <a:schemeClr val="tx1"/>
              </a:solidFill>
              <a:effectLst/>
              <a:latin typeface="Simplified Arabic" pitchFamily="18" charset="-78"/>
              <a:cs typeface="Simplified Arabic" pitchFamily="18" charset="-78"/>
            </a:endParaRPr>
          </a:p>
        </p:txBody>
      </p:sp>
      <p:sp>
        <p:nvSpPr>
          <p:cNvPr id="4" name="Arrondir un rectangle avec un coin diagonal 3"/>
          <p:cNvSpPr/>
          <p:nvPr/>
        </p:nvSpPr>
        <p:spPr>
          <a:xfrm>
            <a:off x="1142976" y="500042"/>
            <a:ext cx="7286676" cy="1714512"/>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Low" rtl="1"/>
            <a:r>
              <a:rPr lang="ar-DZ" b="1" dirty="0"/>
              <a:t>1</a:t>
            </a:r>
            <a:r>
              <a:rPr lang="ar-DZ" sz="2400" b="1" dirty="0"/>
              <a:t>-الخاصية الأولى: </a:t>
            </a:r>
            <a:r>
              <a:rPr lang="ar-DZ" sz="2400" dirty="0"/>
              <a:t>تعتبر الخاصية الآنية أهم ما يميز لوحة القيادة عن الأدوات الأخرى للمراقبة وتتمثل في الفترة القصيرة التي تعد فيها لوحة القيادة حيث تسمح باتخاذ القرارات الضرورية في أقرب وقت من أجل تحقيق الأهداف المسطرة</a:t>
            </a:r>
            <a:r>
              <a:rPr lang="ar-DZ" dirty="0"/>
              <a:t>.</a:t>
            </a:r>
            <a:endParaRPr lang="fr-FR" dirty="0"/>
          </a:p>
          <a:p>
            <a:pPr algn="ctr"/>
            <a:endParaRPr lang="fr-FR" dirty="0"/>
          </a:p>
        </p:txBody>
      </p:sp>
      <p:sp>
        <p:nvSpPr>
          <p:cNvPr id="5" name="Arrondir un rectangle avec un coin diagonal 4"/>
          <p:cNvSpPr/>
          <p:nvPr/>
        </p:nvSpPr>
        <p:spPr>
          <a:xfrm>
            <a:off x="1071538" y="2571744"/>
            <a:ext cx="7358114" cy="1714512"/>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Low" rtl="1"/>
            <a:r>
              <a:rPr lang="ar-DZ" sz="2400" b="1" dirty="0">
                <a:latin typeface="Simplified Arabic" pitchFamily="18" charset="-78"/>
                <a:cs typeface="Simplified Arabic" pitchFamily="18" charset="-78"/>
              </a:rPr>
              <a:t>2-الخاصية الثانية :</a:t>
            </a:r>
            <a:r>
              <a:rPr lang="ar-DZ" sz="2400" dirty="0">
                <a:latin typeface="Simplified Arabic" pitchFamily="18" charset="-78"/>
                <a:cs typeface="Simplified Arabic" pitchFamily="18" charset="-78"/>
              </a:rPr>
              <a:t>تعتبر لوحة القيادة أداة للوصول </a:t>
            </a:r>
            <a:r>
              <a:rPr lang="ar-DZ" sz="2400" dirty="0" smtClean="0">
                <a:latin typeface="Simplified Arabic" pitchFamily="18" charset="-78"/>
                <a:cs typeface="Simplified Arabic" pitchFamily="18" charset="-78"/>
              </a:rPr>
              <a:t>للأهداف </a:t>
            </a:r>
            <a:r>
              <a:rPr lang="ar-DZ" sz="2400" dirty="0">
                <a:latin typeface="Simplified Arabic" pitchFamily="18" charset="-78"/>
                <a:cs typeface="Simplified Arabic" pitchFamily="18" charset="-78"/>
              </a:rPr>
              <a:t>المسطرة فهي ليست هدفا في حد ذاتها،فهي تعتمد على المؤشرات الأساسية لقياس </a:t>
            </a:r>
            <a:r>
              <a:rPr lang="ar-DZ" sz="2400" dirty="0" err="1" smtClean="0">
                <a:latin typeface="Simplified Arabic" pitchFamily="18" charset="-78"/>
                <a:cs typeface="Simplified Arabic" pitchFamily="18" charset="-78"/>
              </a:rPr>
              <a:t>الاداءات</a:t>
            </a:r>
            <a:r>
              <a:rPr lang="ar-DZ" sz="2400" dirty="0" smtClean="0">
                <a:latin typeface="Simplified Arabic" pitchFamily="18" charset="-78"/>
                <a:cs typeface="Simplified Arabic" pitchFamily="18" charset="-78"/>
              </a:rPr>
              <a:t> </a:t>
            </a:r>
            <a:r>
              <a:rPr lang="ar-DZ" sz="2400" dirty="0">
                <a:latin typeface="Simplified Arabic" pitchFamily="18" charset="-78"/>
                <a:cs typeface="Simplified Arabic" pitchFamily="18" charset="-78"/>
              </a:rPr>
              <a:t>حيث لا بد من اختيار المؤشرات الضرورية والمعبرة فقط</a:t>
            </a:r>
            <a:endParaRPr lang="fr-FR" sz="2400" dirty="0">
              <a:latin typeface="Simplified Arabic" pitchFamily="18" charset="-78"/>
              <a:cs typeface="Simplified Arabic" pitchFamily="18" charset="-78"/>
            </a:endParaRPr>
          </a:p>
          <a:p>
            <a:pPr algn="ctr"/>
            <a:endParaRPr lang="fr-FR" dirty="0"/>
          </a:p>
        </p:txBody>
      </p:sp>
      <p:sp>
        <p:nvSpPr>
          <p:cNvPr id="6" name="Arrondir un rectangle avec un coin diagonal 5"/>
          <p:cNvSpPr/>
          <p:nvPr/>
        </p:nvSpPr>
        <p:spPr>
          <a:xfrm>
            <a:off x="1142976" y="4572008"/>
            <a:ext cx="7286676" cy="2071702"/>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Low" rtl="1"/>
            <a:r>
              <a:rPr lang="ar-DZ" sz="2400" b="1" dirty="0">
                <a:latin typeface="Simplified Arabic" pitchFamily="18" charset="-78"/>
                <a:cs typeface="Simplified Arabic" pitchFamily="18" charset="-78"/>
              </a:rPr>
              <a:t>3-الخاصية الثالثة: </a:t>
            </a:r>
            <a:r>
              <a:rPr lang="ar-DZ" sz="2400" dirty="0">
                <a:latin typeface="Simplified Arabic" pitchFamily="18" charset="-78"/>
                <a:cs typeface="Simplified Arabic" pitchFamily="18" charset="-78"/>
              </a:rPr>
              <a:t>يجب أن </a:t>
            </a:r>
            <a:r>
              <a:rPr lang="ar-DZ" sz="2400" dirty="0" smtClean="0">
                <a:latin typeface="Simplified Arabic" pitchFamily="18" charset="-78"/>
                <a:cs typeface="Simplified Arabic" pitchFamily="18" charset="-78"/>
              </a:rPr>
              <a:t>تتلاءم </a:t>
            </a:r>
            <a:r>
              <a:rPr lang="ar-DZ" sz="2400" dirty="0">
                <a:latin typeface="Simplified Arabic" pitchFamily="18" charset="-78"/>
                <a:cs typeface="Simplified Arabic" pitchFamily="18" charset="-78"/>
              </a:rPr>
              <a:t>لوحة القيادة مع تنظيم المؤسسة خاصة تقسيم المسؤوليات،إذ لا بد أن يكون لكل </a:t>
            </a:r>
            <a:r>
              <a:rPr lang="ar-DZ" sz="2400" dirty="0" err="1">
                <a:latin typeface="Simplified Arabic" pitchFamily="18" charset="-78"/>
                <a:cs typeface="Simplified Arabic" pitchFamily="18" charset="-78"/>
              </a:rPr>
              <a:t>مسؤول</a:t>
            </a:r>
            <a:r>
              <a:rPr lang="ar-DZ" sz="2400" dirty="0">
                <a:latin typeface="Simplified Arabic" pitchFamily="18" charset="-78"/>
                <a:cs typeface="Simplified Arabic" pitchFamily="18" charset="-78"/>
              </a:rPr>
              <a:t> لوحة قيادة واحدة.</a:t>
            </a:r>
            <a:endParaRPr lang="fr-FR" sz="2400" dirty="0">
              <a:latin typeface="Simplified Arabic" pitchFamily="18" charset="-78"/>
              <a:cs typeface="Simplified Arabic" pitchFamily="18" charset="-78"/>
            </a:endParaRPr>
          </a:p>
          <a:p>
            <a:pPr algn="ct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checkerboard(across)">
                                      <p:cBhvr>
                                        <p:cTn id="7" dur="5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6116" y="0"/>
            <a:ext cx="2683748" cy="584775"/>
          </a:xfrm>
          <a:prstGeom prst="rect">
            <a:avLst/>
          </a:prstGeom>
        </p:spPr>
        <p:txBody>
          <a:bodyPr wrap="none">
            <a:spAutoFit/>
          </a:bodyPr>
          <a:lstStyle/>
          <a:p>
            <a:r>
              <a:rPr lang="ar-SA" sz="3200" dirty="0">
                <a:solidFill>
                  <a:srgbClr val="FF0000"/>
                </a:solidFill>
              </a:rPr>
              <a:t>أ</a:t>
            </a:r>
            <a:r>
              <a:rPr lang="ar-SA" sz="3200" dirty="0">
                <a:solidFill>
                  <a:srgbClr val="FF0000"/>
                </a:solidFill>
                <a:latin typeface="Simplified Arabic" pitchFamily="18" charset="-78"/>
                <a:cs typeface="Simplified Arabic" pitchFamily="18" charset="-78"/>
              </a:rPr>
              <a:t>هداف لوحة </a:t>
            </a:r>
            <a:r>
              <a:rPr lang="ar-SA" sz="3200" dirty="0" err="1">
                <a:solidFill>
                  <a:srgbClr val="FF0000"/>
                </a:solidFill>
                <a:latin typeface="Simplified Arabic" pitchFamily="18" charset="-78"/>
                <a:cs typeface="Simplified Arabic" pitchFamily="18" charset="-78"/>
              </a:rPr>
              <a:t>ال</a:t>
            </a:r>
            <a:r>
              <a:rPr lang="ar-DZ" sz="3200" dirty="0" smtClean="0">
                <a:solidFill>
                  <a:srgbClr val="FF0000"/>
                </a:solidFill>
                <a:latin typeface="Simplified Arabic" pitchFamily="18" charset="-78"/>
                <a:cs typeface="Simplified Arabic" pitchFamily="18" charset="-78"/>
              </a:rPr>
              <a:t>قي</a:t>
            </a:r>
            <a:r>
              <a:rPr lang="ar-SA" sz="3200" dirty="0" err="1" smtClean="0">
                <a:solidFill>
                  <a:srgbClr val="FF0000"/>
                </a:solidFill>
                <a:latin typeface="Simplified Arabic" pitchFamily="18" charset="-78"/>
                <a:cs typeface="Simplified Arabic" pitchFamily="18" charset="-78"/>
              </a:rPr>
              <a:t>ادة</a:t>
            </a:r>
            <a:r>
              <a:rPr lang="ar-SA" sz="3200" dirty="0"/>
              <a:t> </a:t>
            </a:r>
            <a:endParaRPr lang="fr-FR" sz="3200" dirty="0"/>
          </a:p>
        </p:txBody>
      </p:sp>
      <p:sp>
        <p:nvSpPr>
          <p:cNvPr id="3" name="Pensées 2"/>
          <p:cNvSpPr/>
          <p:nvPr/>
        </p:nvSpPr>
        <p:spPr>
          <a:xfrm>
            <a:off x="4286216" y="500042"/>
            <a:ext cx="4857784" cy="2571768"/>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algn="justLow" rtl="1"/>
            <a:r>
              <a:rPr lang="ar-SA" sz="2400" b="1" dirty="0"/>
              <a:t>أولا- لوحة القيادة أداة رقابة ومقارنة :</a:t>
            </a:r>
            <a:r>
              <a:rPr lang="ar-SA" sz="2400" dirty="0"/>
              <a:t> وذلك لأنها تقوم بمقارنة الأهداف المعيارية المسطرة سابقا مع النتائج المحصل عليها</a:t>
            </a:r>
            <a:endParaRPr lang="fr-FR" sz="2400" dirty="0"/>
          </a:p>
        </p:txBody>
      </p:sp>
      <p:sp>
        <p:nvSpPr>
          <p:cNvPr id="4" name="Pensées 3"/>
          <p:cNvSpPr/>
          <p:nvPr/>
        </p:nvSpPr>
        <p:spPr>
          <a:xfrm>
            <a:off x="-214346" y="428604"/>
            <a:ext cx="4286248" cy="2714644"/>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ar-SA" sz="2400" b="1" dirty="0"/>
              <a:t>ثانيا- لوحة القيادة أداة حوار وتشاور :</a:t>
            </a:r>
            <a:r>
              <a:rPr lang="ar-SA" sz="2400" dirty="0"/>
              <a:t>   إن الهدف الرئيسي للوحة القيادة هو تسيير عملية الحوار عبر كافة مراكز المسؤولية</a:t>
            </a:r>
            <a:endParaRPr lang="fr-FR" sz="2400" dirty="0"/>
          </a:p>
        </p:txBody>
      </p:sp>
      <p:sp>
        <p:nvSpPr>
          <p:cNvPr id="5" name="Pensées 4"/>
          <p:cNvSpPr/>
          <p:nvPr/>
        </p:nvSpPr>
        <p:spPr>
          <a:xfrm>
            <a:off x="4214810" y="3357562"/>
            <a:ext cx="4929190" cy="2928958"/>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justLow" rtl="1"/>
            <a:r>
              <a:rPr lang="ar-SA" sz="2800" b="1" dirty="0"/>
              <a:t>ثالثا - لوحة القيادة تسهل عملية الاتصال والتحفيز </a:t>
            </a:r>
            <a:r>
              <a:rPr lang="ar-SA" sz="2800" dirty="0"/>
              <a:t>: </a:t>
            </a:r>
            <a:r>
              <a:rPr lang="ar-SA" sz="2400" dirty="0"/>
              <a:t>  تهدف لوحة القيادة إلى إعلام </a:t>
            </a:r>
            <a:r>
              <a:rPr lang="ar-SA" sz="2400" dirty="0" err="1"/>
              <a:t>المسؤولين</a:t>
            </a:r>
            <a:r>
              <a:rPr lang="ar-SA" sz="2400" dirty="0"/>
              <a:t> بالنتائج المحصلة على مستوى كافة مراكز المسؤوليات</a:t>
            </a:r>
            <a:endParaRPr lang="fr-FR" sz="2400" dirty="0"/>
          </a:p>
        </p:txBody>
      </p:sp>
      <p:sp>
        <p:nvSpPr>
          <p:cNvPr id="6" name="Pensées 5"/>
          <p:cNvSpPr/>
          <p:nvPr/>
        </p:nvSpPr>
        <p:spPr>
          <a:xfrm>
            <a:off x="0" y="3500438"/>
            <a:ext cx="4143372" cy="2857520"/>
          </a:xfrm>
          <a:prstGeom prst="cloudCallout">
            <a:avLst/>
          </a:prstGeom>
        </p:spPr>
        <p:style>
          <a:lnRef idx="3">
            <a:schemeClr val="lt1"/>
          </a:lnRef>
          <a:fillRef idx="1">
            <a:schemeClr val="accent3"/>
          </a:fillRef>
          <a:effectRef idx="1">
            <a:schemeClr val="accent3"/>
          </a:effectRef>
          <a:fontRef idx="minor">
            <a:schemeClr val="lt1"/>
          </a:fontRef>
        </p:style>
        <p:txBody>
          <a:bodyPr rtlCol="0" anchor="ctr"/>
          <a:lstStyle/>
          <a:p>
            <a:pPr algn="justLow" rtl="1"/>
            <a:r>
              <a:rPr lang="ar-SA" sz="2400" b="1" dirty="0" smtClean="0">
                <a:solidFill>
                  <a:schemeClr val="tx1"/>
                </a:solidFill>
                <a:latin typeface="Simplified Arabic" pitchFamily="18" charset="-78"/>
                <a:cs typeface="Simplified Arabic" pitchFamily="18" charset="-78"/>
              </a:rPr>
              <a:t>رابعا </a:t>
            </a:r>
            <a:r>
              <a:rPr lang="ar-SA" sz="2400" b="1" dirty="0">
                <a:solidFill>
                  <a:schemeClr val="tx1"/>
                </a:solidFill>
                <a:latin typeface="Simplified Arabic" pitchFamily="18" charset="-78"/>
                <a:cs typeface="Simplified Arabic" pitchFamily="18" charset="-78"/>
              </a:rPr>
              <a:t>لوحة القيادة أداة لاتخاذ القرار</a:t>
            </a:r>
            <a:r>
              <a:rPr lang="fr-FR" sz="2400" b="1" dirty="0">
                <a:solidFill>
                  <a:schemeClr val="tx1"/>
                </a:solidFill>
                <a:latin typeface="Simplified Arabic" pitchFamily="18" charset="-78"/>
                <a:cs typeface="Simplified Arabic" pitchFamily="18" charset="-78"/>
              </a:rPr>
              <a:t> </a:t>
            </a:r>
            <a:r>
              <a:rPr lang="fr-FR" sz="2400" dirty="0" smtClean="0">
                <a:solidFill>
                  <a:schemeClr val="tx1"/>
                </a:solidFill>
                <a:latin typeface="Simplified Arabic" pitchFamily="18" charset="-78"/>
                <a:cs typeface="Simplified Arabic" pitchFamily="18" charset="-78"/>
              </a:rPr>
              <a:t>:</a:t>
            </a:r>
            <a:r>
              <a:rPr lang="ar-SA" sz="2400" dirty="0" smtClean="0">
                <a:solidFill>
                  <a:schemeClr val="tx1"/>
                </a:solidFill>
                <a:latin typeface="Simplified Arabic" pitchFamily="18" charset="-78"/>
                <a:cs typeface="Simplified Arabic" pitchFamily="18" charset="-78"/>
              </a:rPr>
              <a:t>تقدم </a:t>
            </a:r>
            <a:r>
              <a:rPr lang="ar-SA" sz="2400" dirty="0">
                <a:solidFill>
                  <a:schemeClr val="tx1"/>
                </a:solidFill>
                <a:latin typeface="Simplified Arabic" pitchFamily="18" charset="-78"/>
                <a:cs typeface="Simplified Arabic" pitchFamily="18" charset="-78"/>
              </a:rPr>
              <a:t>لوحة القيادة المعلومات الكافية عن النقاط الأساسية التي يجب الاهتمام </a:t>
            </a:r>
            <a:r>
              <a:rPr lang="ar-SA" sz="2400" dirty="0" err="1">
                <a:solidFill>
                  <a:schemeClr val="tx1"/>
                </a:solidFill>
                <a:latin typeface="Simplified Arabic" pitchFamily="18" charset="-78"/>
                <a:cs typeface="Simplified Arabic" pitchFamily="18" charset="-78"/>
              </a:rPr>
              <a:t>بها</a:t>
            </a:r>
            <a:r>
              <a:rPr lang="ar-SA" sz="2400" dirty="0">
                <a:solidFill>
                  <a:schemeClr val="tx1"/>
                </a:solidFill>
                <a:latin typeface="Simplified Arabic" pitchFamily="18" charset="-78"/>
                <a:cs typeface="Simplified Arabic" pitchFamily="18" charset="-78"/>
              </a:rPr>
              <a:t> في المؤسسة </a:t>
            </a:r>
            <a:endParaRPr lang="fr-FR" sz="2400" dirty="0">
              <a:solidFill>
                <a:schemeClr val="tx1"/>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heckerboard(across)">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14346" y="0"/>
            <a:ext cx="935834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0"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أدوار أو مهام لوحة القيادة </a:t>
            </a:r>
            <a:endParaRPr kumimoji="0" lang="fr-FR" sz="2800" b="0" i="0" u="none" strike="noStrike" cap="none" normalizeH="0" baseline="0" dirty="0" smtClean="0">
              <a:ln>
                <a:noFill/>
              </a:ln>
              <a:solidFill>
                <a:srgbClr val="FF0000"/>
              </a:solidFill>
              <a:effectLst/>
              <a:latin typeface="Simplified Arabic" pitchFamily="18" charset="-78"/>
              <a:cs typeface="Simplified Arabic"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من خلال التعريف السابق يمكن استخلاص المهام الأساسية للوحة القيادة والمتمثلة في</a:t>
            </a:r>
            <a:endParaRPr kumimoji="0" lang="ar-DZ" sz="2800" b="0" i="0" u="none" strike="noStrike" cap="none" normalizeH="0" baseline="0" dirty="0" smtClean="0">
              <a:ln>
                <a:noFill/>
              </a:ln>
              <a:solidFill>
                <a:schemeClr val="tx1"/>
              </a:solidFill>
              <a:effectLst/>
              <a:latin typeface="Simplified Arabic" pitchFamily="18" charset="-78"/>
              <a:cs typeface="Simplified Arabic" pitchFamily="18" charset="-78"/>
            </a:endParaRPr>
          </a:p>
        </p:txBody>
      </p:sp>
      <p:sp>
        <p:nvSpPr>
          <p:cNvPr id="3" name="Arrondir un rectangle avec un coin diagonal 2"/>
          <p:cNvSpPr/>
          <p:nvPr/>
        </p:nvSpPr>
        <p:spPr>
          <a:xfrm>
            <a:off x="5143504" y="1785926"/>
            <a:ext cx="3786214" cy="3857652"/>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Low" rtl="1"/>
            <a:r>
              <a:rPr lang="ar-DZ" sz="2800" b="1" dirty="0"/>
              <a:t>1-الدور </a:t>
            </a:r>
            <a:r>
              <a:rPr lang="ar-DZ" sz="2800" b="1" dirty="0" err="1"/>
              <a:t>التقييمي</a:t>
            </a:r>
            <a:r>
              <a:rPr lang="ar-DZ" sz="2800" b="1" dirty="0"/>
              <a:t> (المهنة </a:t>
            </a:r>
            <a:r>
              <a:rPr lang="ar-DZ" sz="2800" b="1" dirty="0" err="1"/>
              <a:t>التقييمية</a:t>
            </a:r>
            <a:r>
              <a:rPr lang="ar-DZ" sz="2800" b="1" dirty="0"/>
              <a:t>)</a:t>
            </a:r>
            <a:endParaRPr lang="fr-FR" sz="2800" b="1" dirty="0"/>
          </a:p>
          <a:p>
            <a:pPr algn="justLow" rtl="1">
              <a:buFont typeface="Wingdings" pitchFamily="2" charset="2"/>
              <a:buChar char="v"/>
            </a:pPr>
            <a:r>
              <a:rPr lang="ar-DZ" sz="2800" dirty="0"/>
              <a:t>تعتبر لوحة القيادة إحدى الأدوات التي تحقق تقييم </a:t>
            </a:r>
            <a:r>
              <a:rPr lang="ar-DZ" sz="2800" dirty="0" err="1"/>
              <a:t>الاداءات</a:t>
            </a:r>
            <a:endParaRPr lang="fr-FR" sz="2800" dirty="0"/>
          </a:p>
          <a:p>
            <a:pPr algn="justLow" rtl="1">
              <a:buFont typeface="Wingdings" pitchFamily="2" charset="2"/>
              <a:buChar char="v"/>
            </a:pPr>
            <a:r>
              <a:rPr lang="ar-DZ" sz="2800" dirty="0"/>
              <a:t>تعتبر لوحة القيادة أداة لتحديد المسؤوليات للاتخاذ </a:t>
            </a:r>
            <a:endParaRPr lang="fr-FR" sz="2800" dirty="0"/>
          </a:p>
          <a:p>
            <a:pPr algn="ctr"/>
            <a:endParaRPr lang="fr-FR" dirty="0"/>
          </a:p>
        </p:txBody>
      </p:sp>
      <p:sp>
        <p:nvSpPr>
          <p:cNvPr id="4" name="Arrondir un rectangle avec un coin diagonal 3"/>
          <p:cNvSpPr/>
          <p:nvPr/>
        </p:nvSpPr>
        <p:spPr>
          <a:xfrm>
            <a:off x="285720" y="1714488"/>
            <a:ext cx="3643338" cy="392909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Low" rtl="1"/>
            <a:r>
              <a:rPr lang="ar-DZ" sz="2400" dirty="0">
                <a:latin typeface="Simplified Arabic" pitchFamily="18" charset="-78"/>
                <a:cs typeface="Simplified Arabic" pitchFamily="18" charset="-78"/>
              </a:rPr>
              <a:t>2</a:t>
            </a:r>
            <a:r>
              <a:rPr lang="ar-DZ" sz="2400" b="1" dirty="0">
                <a:latin typeface="Simplified Arabic" pitchFamily="18" charset="-78"/>
                <a:cs typeface="Simplified Arabic" pitchFamily="18" charset="-78"/>
              </a:rPr>
              <a:t>-الدور القيادي(المهنة القيادية)</a:t>
            </a:r>
            <a:endParaRPr lang="fr-FR" sz="2400" b="1" dirty="0">
              <a:latin typeface="Simplified Arabic" pitchFamily="18" charset="-78"/>
              <a:cs typeface="Simplified Arabic" pitchFamily="18" charset="-78"/>
            </a:endParaRPr>
          </a:p>
          <a:p>
            <a:pPr algn="justLow" rtl="1">
              <a:buFont typeface="Wingdings" pitchFamily="2" charset="2"/>
              <a:buChar char="v"/>
            </a:pPr>
            <a:r>
              <a:rPr lang="ar-DZ" sz="2400" dirty="0" err="1">
                <a:latin typeface="Simplified Arabic" pitchFamily="18" charset="-78"/>
                <a:cs typeface="Simplified Arabic" pitchFamily="18" charset="-78"/>
              </a:rPr>
              <a:t>يتثمل</a:t>
            </a:r>
            <a:r>
              <a:rPr lang="ar-DZ" sz="2400" dirty="0">
                <a:latin typeface="Simplified Arabic" pitchFamily="18" charset="-78"/>
                <a:cs typeface="Simplified Arabic" pitchFamily="18" charset="-78"/>
              </a:rPr>
              <a:t> الدور القيادي للوحة في كونها أداة إخبارية </a:t>
            </a:r>
            <a:r>
              <a:rPr lang="ar-DZ" sz="2400" dirty="0" err="1">
                <a:latin typeface="Simplified Arabic" pitchFamily="18" charset="-78"/>
                <a:cs typeface="Simplified Arabic" pitchFamily="18" charset="-78"/>
              </a:rPr>
              <a:t>للاقسام</a:t>
            </a:r>
            <a:r>
              <a:rPr lang="ar-DZ" sz="2400" dirty="0">
                <a:latin typeface="Simplified Arabic" pitchFamily="18" charset="-78"/>
                <a:cs typeface="Simplified Arabic" pitchFamily="18" charset="-78"/>
              </a:rPr>
              <a:t> الخاصة </a:t>
            </a:r>
            <a:r>
              <a:rPr lang="ar-DZ" sz="2400" dirty="0" err="1">
                <a:latin typeface="Simplified Arabic" pitchFamily="18" charset="-78"/>
                <a:cs typeface="Simplified Arabic" pitchFamily="18" charset="-78"/>
              </a:rPr>
              <a:t>بها</a:t>
            </a:r>
            <a:r>
              <a:rPr lang="ar-DZ" sz="2400" dirty="0">
                <a:latin typeface="Simplified Arabic" pitchFamily="18" charset="-78"/>
                <a:cs typeface="Simplified Arabic" pitchFamily="18" charset="-78"/>
              </a:rPr>
              <a:t>.</a:t>
            </a:r>
            <a:endParaRPr lang="fr-FR" sz="2400" dirty="0">
              <a:latin typeface="Simplified Arabic" pitchFamily="18" charset="-78"/>
              <a:cs typeface="Simplified Arabic" pitchFamily="18" charset="-78"/>
            </a:endParaRPr>
          </a:p>
          <a:p>
            <a:pPr algn="justLow" rtl="1">
              <a:buFont typeface="Wingdings" pitchFamily="2" charset="2"/>
              <a:buChar char="v"/>
            </a:pPr>
            <a:r>
              <a:rPr lang="ar-DZ" sz="2400" dirty="0">
                <a:latin typeface="Simplified Arabic" pitchFamily="18" charset="-78"/>
                <a:cs typeface="Simplified Arabic" pitchFamily="18" charset="-78"/>
              </a:rPr>
              <a:t>تسمح لمعرفة مسار المؤسسة أو قسم منها،وبالتالي قيادة المؤسسة من خلال المؤشرات التي توضح هذا المسار</a:t>
            </a:r>
            <a:r>
              <a:rPr lang="ar-DZ" dirty="0"/>
              <a:t>.</a:t>
            </a:r>
            <a:endParaRPr lang="fr-FR" dirty="0"/>
          </a:p>
          <a:p>
            <a:pPr algn="ct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7">
                                            <p:txEl>
                                              <p:pRg st="0" end="0"/>
                                            </p:txEl>
                                          </p:spTgt>
                                        </p:tgtEl>
                                        <p:attrNameLst>
                                          <p:attrName>style.visibility</p:attrName>
                                        </p:attrNameLst>
                                      </p:cBhvr>
                                      <p:to>
                                        <p:strVal val="visible"/>
                                      </p:to>
                                    </p:set>
                                    <p:anim calcmode="lin" valueType="num">
                                      <p:cBhvr additive="base">
                                        <p:cTn id="7" dur="500" fill="hold"/>
                                        <p:tgtEl>
                                          <p:spTgt spid="1945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457">
                                            <p:txEl>
                                              <p:pRg st="1" end="1"/>
                                            </p:txEl>
                                          </p:spTgt>
                                        </p:tgtEl>
                                        <p:attrNameLst>
                                          <p:attrName>style.visibility</p:attrName>
                                        </p:attrNameLst>
                                      </p:cBhvr>
                                      <p:to>
                                        <p:strVal val="visible"/>
                                      </p:to>
                                    </p:set>
                                    <p:anim calcmode="lin" valueType="num">
                                      <p:cBhvr additive="base">
                                        <p:cTn id="11" dur="500" fill="hold"/>
                                        <p:tgtEl>
                                          <p:spTgt spid="1945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4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357158" y="0"/>
            <a:ext cx="878684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0"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أدوات لوحة القيادة:</a:t>
            </a:r>
            <a:endParaRPr kumimoji="0" lang="fr-FR" sz="2800" b="0" i="0" u="none" strike="noStrike" cap="none" normalizeH="0" baseline="0" dirty="0" smtClean="0">
              <a:ln>
                <a:noFill/>
              </a:ln>
              <a:solidFill>
                <a:srgbClr val="FF0000"/>
              </a:solidFill>
              <a:effectLst/>
              <a:latin typeface="Simplified Arabic" pitchFamily="18" charset="-78"/>
              <a:cs typeface="Simplified Arabic"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باعتبار لوحة القيادة مجموعة من المؤشرات،لابد من معرفة الأدوات التي تبني هذه المؤشرات،ويمكن تلخيصها في النقاط التالية</a:t>
            </a:r>
            <a:r>
              <a:rPr kumimoji="0" lang="ar-DZ"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endParaRPr kumimoji="0" lang="ar-DZ"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Arrondir un rectangle avec un coin diagonal 2"/>
          <p:cNvSpPr/>
          <p:nvPr/>
        </p:nvSpPr>
        <p:spPr>
          <a:xfrm>
            <a:off x="1071538" y="2143116"/>
            <a:ext cx="7072362" cy="2000264"/>
          </a:xfrm>
          <a:prstGeom prst="round2DiagRect">
            <a:avLst/>
          </a:prstGeom>
        </p:spPr>
        <p:style>
          <a:lnRef idx="3">
            <a:schemeClr val="lt1"/>
          </a:lnRef>
          <a:fillRef idx="1">
            <a:schemeClr val="accent3"/>
          </a:fillRef>
          <a:effectRef idx="1">
            <a:schemeClr val="accent3"/>
          </a:effectRef>
          <a:fontRef idx="minor">
            <a:schemeClr val="lt1"/>
          </a:fontRef>
        </p:style>
        <p:txBody>
          <a:bodyPr rtlCol="0" anchor="ctr"/>
          <a:lstStyle/>
          <a:p>
            <a:pPr algn="justLow" rtl="1"/>
            <a:r>
              <a:rPr lang="ar-DZ" sz="2800" dirty="0">
                <a:solidFill>
                  <a:schemeClr val="tx1"/>
                </a:solidFill>
                <a:latin typeface="Simplified Arabic" pitchFamily="18" charset="-78"/>
                <a:cs typeface="Simplified Arabic" pitchFamily="18" charset="-78"/>
              </a:rPr>
              <a:t>1-النسب:</a:t>
            </a:r>
            <a:endParaRPr lang="fr-FR" sz="2800" dirty="0">
              <a:solidFill>
                <a:schemeClr val="tx1"/>
              </a:solidFill>
              <a:latin typeface="Simplified Arabic" pitchFamily="18" charset="-78"/>
              <a:cs typeface="Simplified Arabic" pitchFamily="18" charset="-78"/>
            </a:endParaRPr>
          </a:p>
          <a:p>
            <a:pPr algn="justLow" rtl="1"/>
            <a:r>
              <a:rPr lang="ar-DZ" sz="2800" dirty="0">
                <a:solidFill>
                  <a:schemeClr val="tx1"/>
                </a:solidFill>
                <a:latin typeface="Simplified Arabic" pitchFamily="18" charset="-78"/>
                <a:cs typeface="Simplified Arabic" pitchFamily="18" charset="-78"/>
              </a:rPr>
              <a:t>هي عبارة عن علاقة بين مجموعتين أو عنصرين ماليين أو كميين،وحتى تؤدي هذه النسب دورها </a:t>
            </a:r>
            <a:r>
              <a:rPr lang="ar-DZ" sz="2800" dirty="0" err="1">
                <a:solidFill>
                  <a:schemeClr val="tx1"/>
                </a:solidFill>
                <a:latin typeface="Simplified Arabic" pitchFamily="18" charset="-78"/>
                <a:cs typeface="Simplified Arabic" pitchFamily="18" charset="-78"/>
              </a:rPr>
              <a:t>التقييمي</a:t>
            </a:r>
            <a:r>
              <a:rPr lang="ar-DZ" sz="2800" dirty="0">
                <a:solidFill>
                  <a:schemeClr val="tx1"/>
                </a:solidFill>
                <a:latin typeface="Simplified Arabic" pitchFamily="18" charset="-78"/>
                <a:cs typeface="Simplified Arabic" pitchFamily="18" charset="-78"/>
              </a:rPr>
              <a:t> والقيادي لا بد أن تعبر عن حقيقة وتكون بسيطة وسهلة الاستعمال</a:t>
            </a:r>
            <a:endParaRPr lang="fr-FR" sz="2800" dirty="0">
              <a:solidFill>
                <a:schemeClr val="tx1"/>
              </a:solidFill>
              <a:latin typeface="Simplified Arabic" pitchFamily="18" charset="-78"/>
              <a:cs typeface="Simplified Arabic" pitchFamily="18" charset="-78"/>
            </a:endParaRPr>
          </a:p>
          <a:p>
            <a:pPr algn="ctr"/>
            <a:endParaRPr lang="fr-FR" dirty="0"/>
          </a:p>
        </p:txBody>
      </p:sp>
      <p:pic>
        <p:nvPicPr>
          <p:cNvPr id="10244" name="Picture 4" descr="Résultat de recherche d'images pour &quot;‫النسب المالية‬‎&quot;"/>
          <p:cNvPicPr>
            <a:picLocks noChangeAspect="1" noChangeArrowheads="1"/>
          </p:cNvPicPr>
          <p:nvPr/>
        </p:nvPicPr>
        <p:blipFill>
          <a:blip r:embed="rId2"/>
          <a:srcRect/>
          <a:stretch>
            <a:fillRect/>
          </a:stretch>
        </p:blipFill>
        <p:spPr bwMode="auto">
          <a:xfrm>
            <a:off x="0" y="4214818"/>
            <a:ext cx="9144000" cy="26431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box(in)">
                                      <p:cBhvr>
                                        <p:cTn id="7" dur="500"/>
                                        <p:tgtEl>
                                          <p:spTgt spid="2150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checkerboard(across)">
                                      <p:cBhvr>
                                        <p:cTn id="1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77</TotalTime>
  <Words>912</Words>
  <Application>Microsoft Office PowerPoint</Application>
  <PresentationFormat>Affichage à l'écran (4:3)</PresentationFormat>
  <Paragraphs>75</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Débit</vt:lpstr>
      <vt:lpstr>Diapositive 1</vt:lpstr>
      <vt:lpstr>وزارة التعليــــــــــــــــــــــــــــم العـــــــــــــــــــــــــالي والبحث العلمـــــــــــــــــــــــــي جامعة بــــــــــاجي مختار عنـــــــــــــــــــــــــابة كلية العلوم الاقتصادية وعلوم التسيير ماستر2: ادارة ميزانية بحث حول</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Hiba</dc:creator>
  <cp:lastModifiedBy>Hiba</cp:lastModifiedBy>
  <cp:revision>9</cp:revision>
  <dcterms:created xsi:type="dcterms:W3CDTF">2017-12-04T18:05:08Z</dcterms:created>
  <dcterms:modified xsi:type="dcterms:W3CDTF">2017-12-04T21:29:49Z</dcterms:modified>
</cp:coreProperties>
</file>