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1" r:id="rId2"/>
    <p:sldId id="256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6" r:id="rId16"/>
    <p:sldId id="272" r:id="rId17"/>
    <p:sldId id="27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28623-6EB4-4807-807E-12983CF2AE1B}" type="datetimeFigureOut">
              <a:rPr lang="fr-FR" smtClean="0"/>
              <a:t>05/12/2017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4CA05-FF13-4DE2-AEFF-F2977931B6D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3462-2733-4293-B7E2-3FB61FF90134}" type="datetime1">
              <a:rPr lang="fr-FR" smtClean="0"/>
              <a:t>05/12/2017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F666-F332-4A4A-8C15-36835E9A9E06}" type="datetime1">
              <a:rPr lang="fr-FR" smtClean="0"/>
              <a:t>05/12/2017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0CAE-8388-4727-984B-421F97CC5D6C}" type="datetime1">
              <a:rPr lang="fr-FR" smtClean="0"/>
              <a:t>05/12/2017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B26-A2FA-4667-A455-D02F3DA2A71E}" type="datetime1">
              <a:rPr lang="fr-FR" smtClean="0"/>
              <a:t>05/12/2017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B854-EAD5-402D-818A-89A60BDDB0FD}" type="datetime1">
              <a:rPr lang="fr-FR" smtClean="0"/>
              <a:t>05/12/2017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FD2D-601D-4C0D-A93E-D6CBBFF4623D}" type="datetime1">
              <a:rPr lang="fr-FR" smtClean="0"/>
              <a:t>05/12/2017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124E-66EB-496C-8051-74DDF0B7FE4F}" type="datetime1">
              <a:rPr lang="fr-FR" smtClean="0"/>
              <a:t>05/12/2017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F1C0-BE32-44E1-83B8-E9FFA6C90F77}" type="datetime1">
              <a:rPr lang="fr-FR" smtClean="0"/>
              <a:t>05/12/2017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53B8-11DB-43B6-B0A1-32E745369C09}" type="datetime1">
              <a:rPr lang="fr-FR" smtClean="0"/>
              <a:t>05/12/2017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0042-0C96-403B-8441-E4667BB8183F}" type="datetime1">
              <a:rPr lang="fr-FR" smtClean="0"/>
              <a:t>05/12/2017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E73-702E-430D-A05F-54552497F048}" type="datetime1">
              <a:rPr lang="fr-FR" smtClean="0"/>
              <a:t>05/12/2017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D1285-7380-4890-81DC-87A73999B047}" type="datetime1">
              <a:rPr lang="fr-FR" smtClean="0"/>
              <a:t>05/12/2017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CD9EC-3F65-4832-95A0-11E52227A8B7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Raouf%20PC\Downloads\Quest-ce%20quun%20indicateur%20de%20performance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1</a:t>
            </a:fld>
            <a:endParaRPr lang="fr-FR"/>
          </a:p>
        </p:txBody>
      </p:sp>
      <p:pic>
        <p:nvPicPr>
          <p:cNvPr id="1026" name="Picture 2" descr="C:\Users\Raouf PC\Music\صفاء\saf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4298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8101042" cy="714379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86808" cy="4714908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تصنيف مؤشرات الأداء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3071802" y="2071678"/>
            <a:ext cx="3429024" cy="3500462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u="sng" dirty="0" smtClean="0"/>
              <a:t>1- مؤشرات الأداء المالية</a:t>
            </a:r>
            <a:r>
              <a:rPr lang="ar-DZ" b="1" dirty="0" smtClean="0"/>
              <a:t>:</a:t>
            </a:r>
          </a:p>
          <a:p>
            <a:pPr algn="r" rtl="1"/>
            <a:r>
              <a:rPr lang="ar-DZ" b="1" dirty="0" smtClean="0"/>
              <a:t>يعتبر هدا الأسلوب التقليدي الأكثر استحداما ، حيث أنه لا يمكن أن يتم تحليل أي بيان عن أداء المؤسسة و مركزها المالي دون استخدام المؤشرات المالية، ذلك من خلال مقارنة أداء المؤسسة ووضعها المالي في فترات زمنية متعاقبة بهدف تقييم اتجاهات اللأداء أو مقارنة المؤشرات المالية للمؤسسة و مؤسسة منافسة ضمن إطار البيئة التي تنشط فيها.</a:t>
            </a:r>
            <a:endParaRPr lang="fr-FR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43702" y="6286520"/>
            <a:ext cx="2133600" cy="365125"/>
          </a:xfrm>
        </p:spPr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10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958166" cy="714379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7858180" cy="4352940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تصنيف مؤشرات الأداء</a:t>
            </a:r>
            <a:endParaRPr lang="fr-FR" b="1" u="sng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00298" y="1857364"/>
            <a:ext cx="3929090" cy="157163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u="sng" dirty="0" smtClean="0"/>
              <a:t>2-مؤشرات الأداء الغير مالية </a:t>
            </a:r>
            <a:r>
              <a:rPr lang="ar-DZ" b="1" dirty="0" smtClean="0"/>
              <a:t>:</a:t>
            </a:r>
          </a:p>
          <a:p>
            <a:pPr algn="ctr"/>
            <a:r>
              <a:rPr lang="ar-DZ" b="1" dirty="0" smtClean="0"/>
              <a:t>ان التغيرات في بيئة المؤسسة و ما صاحبها من زيادة احتياجات العملاء و شدة المنافسة أدى إلى ضرورة ايجاد مؤشرات جديدة :</a:t>
            </a:r>
            <a:endParaRPr lang="fr-FR" b="1" dirty="0"/>
          </a:p>
        </p:txBody>
      </p:sp>
      <p:sp>
        <p:nvSpPr>
          <p:cNvPr id="5" name="Oval 4"/>
          <p:cNvSpPr/>
          <p:nvPr/>
        </p:nvSpPr>
        <p:spPr>
          <a:xfrm>
            <a:off x="357158" y="3571876"/>
            <a:ext cx="2500330" cy="2286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مؤشرات المدخلات</a:t>
            </a:r>
          </a:p>
          <a:p>
            <a:pPr algn="ctr"/>
            <a:r>
              <a:rPr lang="ar-DZ" dirty="0" smtClean="0"/>
              <a:t>تستخدم لفهم الموارد البشرية و المالية و التي تستخدم للوصول الى المخرجات و النتائج المطلوبة</a:t>
            </a:r>
          </a:p>
        </p:txBody>
      </p:sp>
      <p:sp>
        <p:nvSpPr>
          <p:cNvPr id="8" name="Oval 7"/>
          <p:cNvSpPr/>
          <p:nvPr/>
        </p:nvSpPr>
        <p:spPr>
          <a:xfrm>
            <a:off x="6215074" y="3571876"/>
            <a:ext cx="2500330" cy="221457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مؤشرات المخرجات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تستخدم لتقويم المنتج أو الخدمة التي يوفرها النظام أو  المؤسسة و يتم إيصالها الى العملاء</a:t>
            </a:r>
            <a:endParaRPr lang="fr-FR" dirty="0"/>
          </a:p>
        </p:txBody>
      </p:sp>
      <p:sp>
        <p:nvSpPr>
          <p:cNvPr id="9" name="Oval 8"/>
          <p:cNvSpPr/>
          <p:nvPr/>
        </p:nvSpPr>
        <p:spPr>
          <a:xfrm>
            <a:off x="3286116" y="3643314"/>
            <a:ext cx="2500330" cy="221457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مؤشرات العمليات: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تستخدم لفهم الخطوات المباشرة لعمليات انتاج المنتج أو الخدمة </a:t>
            </a:r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00826" y="6286520"/>
            <a:ext cx="2133600" cy="365125"/>
          </a:xfrm>
        </p:spPr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11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43852" cy="785817"/>
          </a:xfrm>
        </p:spPr>
        <p:txBody>
          <a:bodyPr/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001056" cy="4286280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تصنيف مؤشرات الأداء</a:t>
            </a:r>
            <a:endParaRPr lang="fr-FR" b="1" u="sng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28596" y="3929066"/>
            <a:ext cx="2214578" cy="17145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مؤشرات التأثير</a:t>
            </a:r>
          </a:p>
          <a:p>
            <a:pPr algn="ctr"/>
            <a:r>
              <a:rPr lang="ar-DZ" dirty="0" smtClean="0"/>
              <a:t>تستخدم لتقويم الأثار المباشرة أو الغير مباشرة لتحقيق غايات المؤسسة.</a:t>
            </a:r>
            <a:endParaRPr lang="fr-FR" dirty="0"/>
          </a:p>
        </p:txBody>
      </p:sp>
      <p:sp>
        <p:nvSpPr>
          <p:cNvPr id="5" name="Oval 4"/>
          <p:cNvSpPr/>
          <p:nvPr/>
        </p:nvSpPr>
        <p:spPr>
          <a:xfrm>
            <a:off x="3071802" y="3929066"/>
            <a:ext cx="2214578" cy="17145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مؤشرات النتائج</a:t>
            </a:r>
          </a:p>
          <a:p>
            <a:pPr algn="ctr"/>
            <a:r>
              <a:rPr lang="ar-DZ" dirty="0" smtClean="0"/>
              <a:t>تتنبأ بالأداء الستقبلي </a:t>
            </a:r>
            <a:endParaRPr lang="fr-FR" dirty="0"/>
          </a:p>
        </p:txBody>
      </p:sp>
      <p:sp>
        <p:nvSpPr>
          <p:cNvPr id="6" name="Oval 5"/>
          <p:cNvSpPr/>
          <p:nvPr/>
        </p:nvSpPr>
        <p:spPr>
          <a:xfrm>
            <a:off x="5715008" y="3929066"/>
            <a:ext cx="2357454" cy="164307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</a:t>
            </a:r>
            <a:r>
              <a:rPr lang="ar-DZ" b="1" dirty="0" smtClean="0"/>
              <a:t>لمؤشرات السلوكية</a:t>
            </a:r>
          </a:p>
          <a:p>
            <a:pPr algn="ctr"/>
            <a:r>
              <a:rPr lang="ar-DZ" dirty="0" smtClean="0"/>
              <a:t>وتخص الافراد و المؤسسة مثل قياس رضا العاملين.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12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13</a:t>
            </a:fld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3" y="470300"/>
            <a:ext cx="7429552" cy="560190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14</a:t>
            </a:fld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500042"/>
            <a:ext cx="7485343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15</a:t>
            </a:fld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5" name="Quest-ce quun indicateur de performanc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7224" y="1714488"/>
            <a:ext cx="7358114" cy="4518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mtClean="0"/>
              <a:t>16</a:t>
            </a:fld>
            <a:endParaRPr lang="fr-FR"/>
          </a:p>
        </p:txBody>
      </p:sp>
      <p:pic>
        <p:nvPicPr>
          <p:cNvPr id="3" name="Picture 2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72264" y="6286520"/>
            <a:ext cx="2133600" cy="365125"/>
          </a:xfrm>
        </p:spPr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17</a:t>
            </a:fld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StudyQues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7715304" cy="60247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958166" cy="571503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7858180" cy="4857784"/>
          </a:xfrm>
        </p:spPr>
        <p:txBody>
          <a:bodyPr/>
          <a:lstStyle/>
          <a:p>
            <a:pPr algn="r" rtl="1"/>
            <a:r>
              <a:rPr lang="ar-DZ" dirty="0" smtClean="0">
                <a:solidFill>
                  <a:schemeClr val="tx1"/>
                </a:solidFill>
              </a:rPr>
              <a:t>تعتبر المعايير و المؤشرات أداة ضرورية لقياس نتائج التنفيذ الفعلي ومقارنتها وتحديد الانحرافات و أسبابها و البحث عن علاجها، كما أنها من أهم المقومات التي تتطلبها عملية الرقابة و تقييم الأداء و تساعد هده المؤشرات على الاجابة على الأسئلة التالية :</a:t>
            </a:r>
          </a:p>
          <a:p>
            <a:pPr algn="r" rtl="1">
              <a:buFontTx/>
              <a:buChar char="-"/>
            </a:pPr>
            <a:r>
              <a:rPr lang="ar-DZ" dirty="0" smtClean="0">
                <a:solidFill>
                  <a:schemeClr val="tx1"/>
                </a:solidFill>
              </a:rPr>
              <a:t>هل أنا أقوم بأداء المهمة بالشكل المطلوب ؟</a:t>
            </a:r>
            <a:endParaRPr lang="ar-DZ" dirty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DZ" dirty="0" smtClean="0">
                <a:solidFill>
                  <a:schemeClr val="tx1"/>
                </a:solidFill>
              </a:rPr>
              <a:t>ما مدى تقدمي نحو أداء المهمة و تخلفي عنها ؟</a:t>
            </a:r>
          </a:p>
          <a:p>
            <a:pPr algn="r" rtl="1">
              <a:buFontTx/>
              <a:buChar char="-"/>
            </a:pPr>
            <a:r>
              <a:rPr lang="ar-DZ" dirty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ما هو الحد الأدنى الذي قمت بالانتهاء منه 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2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958166" cy="642941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7786742" cy="4714908"/>
          </a:xfrm>
        </p:spPr>
        <p:txBody>
          <a:bodyPr/>
          <a:lstStyle/>
          <a:p>
            <a:pPr algn="r" rtl="1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357554" y="1714488"/>
            <a:ext cx="2428892" cy="11430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u="sng" dirty="0" smtClean="0"/>
              <a:t>مفهوم الأداء</a:t>
            </a:r>
          </a:p>
          <a:p>
            <a:pPr algn="ctr"/>
            <a:r>
              <a:rPr lang="ar-DZ" dirty="0" smtClean="0"/>
              <a:t>هو مدى بلوغ الأهداف المرجوة بالاستخدام الأمثل للموارد</a:t>
            </a:r>
            <a:endParaRPr lang="fr-FR" dirty="0"/>
          </a:p>
        </p:txBody>
      </p:sp>
      <p:sp>
        <p:nvSpPr>
          <p:cNvPr id="5" name="Oval 4"/>
          <p:cNvSpPr/>
          <p:nvPr/>
        </p:nvSpPr>
        <p:spPr>
          <a:xfrm>
            <a:off x="1000100" y="3571876"/>
            <a:ext cx="2071702" cy="17859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u="sng" dirty="0" smtClean="0"/>
              <a:t>الفعالية</a:t>
            </a:r>
          </a:p>
          <a:p>
            <a:pPr algn="ctr"/>
            <a:r>
              <a:rPr lang="ar-DZ" dirty="0" smtClean="0"/>
              <a:t>مدى قدرة المؤسسة على تحقيق أهدافها</a:t>
            </a:r>
            <a:endParaRPr lang="fr-FR" dirty="0"/>
          </a:p>
        </p:txBody>
      </p:sp>
      <p:sp>
        <p:nvSpPr>
          <p:cNvPr id="6" name="Oval 5"/>
          <p:cNvSpPr/>
          <p:nvPr/>
        </p:nvSpPr>
        <p:spPr>
          <a:xfrm>
            <a:off x="3571868" y="3571876"/>
            <a:ext cx="2000264" cy="18573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u="sng" dirty="0" smtClean="0"/>
              <a:t>الكفاءة</a:t>
            </a:r>
          </a:p>
          <a:p>
            <a:pPr algn="ctr"/>
            <a:r>
              <a:rPr lang="ar-DZ" dirty="0" smtClean="0"/>
              <a:t>الاستخدام الأمثل للموارد بأقل تكلفة ممكنة</a:t>
            </a:r>
            <a:endParaRPr lang="fr-FR" dirty="0"/>
          </a:p>
        </p:txBody>
      </p:sp>
      <p:sp>
        <p:nvSpPr>
          <p:cNvPr id="7" name="Oval 6"/>
          <p:cNvSpPr/>
          <p:nvPr/>
        </p:nvSpPr>
        <p:spPr>
          <a:xfrm>
            <a:off x="6143636" y="3643314"/>
            <a:ext cx="2143140" cy="18573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u="sng" dirty="0" smtClean="0"/>
              <a:t>الانتاجية</a:t>
            </a:r>
          </a:p>
          <a:p>
            <a:pPr algn="ctr"/>
            <a:r>
              <a:rPr lang="ar-DZ" dirty="0" smtClean="0"/>
              <a:t>كفاءة استخدام الموارد التي تسمح للمؤسسة بتحويل المدخلات إلى مخرجات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3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4</a:t>
            </a:fld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téléchargemen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857232"/>
            <a:ext cx="6848210" cy="514730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500043"/>
            <a:ext cx="7572428" cy="571503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786742" cy="4714908"/>
          </a:xfrm>
        </p:spPr>
        <p:txBody>
          <a:bodyPr/>
          <a:lstStyle/>
          <a:p>
            <a:pPr algn="r" rtl="1"/>
            <a:endParaRPr lang="fr-FR" dirty="0"/>
          </a:p>
        </p:txBody>
      </p:sp>
      <p:sp>
        <p:nvSpPr>
          <p:cNvPr id="4" name="Parallelogram 3"/>
          <p:cNvSpPr/>
          <p:nvPr/>
        </p:nvSpPr>
        <p:spPr>
          <a:xfrm>
            <a:off x="2214546" y="2428868"/>
            <a:ext cx="3714776" cy="3643338"/>
          </a:xfrm>
          <a:prstGeom prst="parallelogram">
            <a:avLst>
              <a:gd name="adj" fmla="val 2589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u="sng" dirty="0" smtClean="0">
                <a:solidFill>
                  <a:schemeClr val="accent2">
                    <a:lumMod val="50000"/>
                  </a:schemeClr>
                </a:solidFill>
              </a:rPr>
              <a:t>مفهوم تقييم الأداء</a:t>
            </a:r>
          </a:p>
          <a:p>
            <a:pPr algn="ctr"/>
            <a:r>
              <a:rPr lang="ar-DZ" dirty="0" smtClean="0"/>
              <a:t>هو قياس الأداء الفعلي و مقارنة النتائج المطلوب الوصول إليها، و مدى النجاح في تحقيق الأهداف و تنفيذ الخطط.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5</a:t>
            </a:fld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téléchar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500174"/>
            <a:ext cx="7858180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214422"/>
            <a:ext cx="7686684" cy="4714908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فوائد تقييم الأداء</a:t>
            </a:r>
            <a:endParaRPr lang="fr-FR" b="1" u="sng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1214414" y="2357430"/>
            <a:ext cx="6000792" cy="3643338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buFontTx/>
              <a:buChar char="-"/>
            </a:pPr>
            <a:r>
              <a:rPr lang="ar-DZ" b="1" dirty="0" smtClean="0"/>
              <a:t>يعتبر من أهم الركائز التي تبنى عليها عملية الرقابة و الضبط</a:t>
            </a:r>
          </a:p>
          <a:p>
            <a:pPr algn="r" rtl="1">
              <a:buFontTx/>
              <a:buChar char="-"/>
            </a:pPr>
            <a:r>
              <a:rPr lang="ar-DZ" b="1" dirty="0" smtClean="0"/>
              <a:t> يفيد في تشخيص المشكلات و معرفة موطن القوة و الضعف</a:t>
            </a:r>
          </a:p>
          <a:p>
            <a:pPr algn="r" rtl="1">
              <a:buFontTx/>
              <a:buChar char="-"/>
            </a:pPr>
            <a:r>
              <a:rPr lang="ar-DZ" b="1" dirty="0"/>
              <a:t> </a:t>
            </a:r>
            <a:r>
              <a:rPr lang="ar-DZ" b="1" dirty="0" smtClean="0"/>
              <a:t>يفيد في تزويد الادارة بالمعلومات اللازمة لاتخاد القرارات</a:t>
            </a:r>
          </a:p>
          <a:p>
            <a:pPr algn="r" rtl="1">
              <a:buFontTx/>
              <a:buChar char="-"/>
            </a:pPr>
            <a:r>
              <a:rPr lang="ar-DZ" b="1" dirty="0"/>
              <a:t> </a:t>
            </a:r>
            <a:r>
              <a:rPr lang="ar-DZ" b="1" dirty="0" smtClean="0"/>
              <a:t>يعتبر من أهم مصادر البيانات الازمة للتخطيط</a:t>
            </a:r>
          </a:p>
          <a:p>
            <a:pPr algn="r" rtl="1">
              <a:buFontTx/>
              <a:buChar char="-"/>
            </a:pPr>
            <a:r>
              <a:rPr lang="ar-DZ" b="1" dirty="0"/>
              <a:t> </a:t>
            </a:r>
            <a:r>
              <a:rPr lang="ar-DZ" b="1" dirty="0" smtClean="0"/>
              <a:t>الوقوف على مستوى انجازات المؤسسة و مقارنتها بالأهداف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6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958166" cy="571503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214422"/>
            <a:ext cx="7715304" cy="4857784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أهداف تقييم الأداء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000232" y="2285992"/>
            <a:ext cx="5000660" cy="2857520"/>
          </a:xfrm>
          <a:prstGeom prst="wedgeRectCallout">
            <a:avLst>
              <a:gd name="adj1" fmla="val -32648"/>
              <a:gd name="adj2" fmla="val 7771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buFontTx/>
              <a:buChar char="-"/>
            </a:pPr>
            <a:r>
              <a:rPr lang="ar-DZ" b="1" dirty="0" smtClean="0"/>
              <a:t> تحديد مراحل التنفيذ و متابعة التقدم في الخطط .</a:t>
            </a:r>
          </a:p>
          <a:p>
            <a:pPr algn="r" rtl="1">
              <a:buFontTx/>
              <a:buChar char="-"/>
            </a:pPr>
            <a:r>
              <a:rPr lang="ar-DZ" b="1" dirty="0" smtClean="0"/>
              <a:t> تخفيض معدل مخاطر الأخطاء عند وضع الخطط .</a:t>
            </a:r>
          </a:p>
          <a:p>
            <a:pPr algn="r" rtl="1">
              <a:buFontTx/>
              <a:buChar char="-"/>
            </a:pPr>
            <a:r>
              <a:rPr lang="ar-DZ" b="1" dirty="0" smtClean="0"/>
              <a:t> توجيه الجهود الازمة لتنفيذ الخطط .</a:t>
            </a:r>
          </a:p>
          <a:p>
            <a:pPr algn="r" rtl="1">
              <a:buFontTx/>
              <a:buChar char="-"/>
            </a:pPr>
            <a:r>
              <a:rPr lang="ar-DZ" b="1" dirty="0"/>
              <a:t> </a:t>
            </a:r>
            <a:r>
              <a:rPr lang="ar-DZ" b="1" dirty="0" smtClean="0"/>
              <a:t>الوقوف على مستوى انجازات المؤسسة و مقارنتها بالأهداف .</a:t>
            </a:r>
            <a:endParaRPr lang="fr-FR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7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815290" cy="642941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7858180" cy="4572032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العوامل المؤثرة في الأداء</a:t>
            </a:r>
            <a:endParaRPr lang="fr-FR" b="1" u="sng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71868" y="2643182"/>
            <a:ext cx="1500198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العوامل المؤثرة في الأداء</a:t>
            </a:r>
            <a:endParaRPr lang="fr-FR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071670" y="3643314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عوامل خارجية</a:t>
            </a:r>
            <a:endParaRPr lang="fr-FR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143636" y="3643314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عوامل داخلية</a:t>
            </a:r>
            <a:endParaRPr lang="fr-FR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000100" y="4643446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عوامل</a:t>
            </a:r>
            <a:r>
              <a:rPr lang="ar-DZ" dirty="0" smtClean="0"/>
              <a:t> </a:t>
            </a:r>
            <a:r>
              <a:rPr lang="ar-DZ" b="1" dirty="0" smtClean="0"/>
              <a:t>اقتصادية</a:t>
            </a:r>
            <a:endParaRPr lang="fr-FR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143108" y="4643446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عوامل اجتماعية</a:t>
            </a:r>
            <a:endParaRPr lang="fr-FR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286116" y="4643446"/>
            <a:ext cx="100013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عوامل تكنولوجية</a:t>
            </a:r>
            <a:endParaRPr lang="fr-FR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072066" y="4572008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العنصر البشري</a:t>
            </a:r>
            <a:endParaRPr lang="fr-FR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215074" y="4572008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</a:t>
            </a:r>
            <a:r>
              <a:rPr lang="ar-DZ" b="1" dirty="0" smtClean="0"/>
              <a:t>لادارة</a:t>
            </a:r>
            <a:endParaRPr lang="fr-FR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7358082" y="4572008"/>
            <a:ext cx="928694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بيئة العمل</a:t>
            </a:r>
            <a:endParaRPr lang="fr-FR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8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357167"/>
            <a:ext cx="7643866" cy="642941"/>
          </a:xfrm>
        </p:spPr>
        <p:txBody>
          <a:bodyPr>
            <a:normAutofit fontScale="90000"/>
          </a:bodyPr>
          <a:lstStyle/>
          <a:p>
            <a:r>
              <a:rPr lang="ar-DZ" dirty="0" smtClean="0"/>
              <a:t>مؤشرات تقييم الأداء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7786742" cy="4857784"/>
          </a:xfrm>
        </p:spPr>
        <p:txBody>
          <a:bodyPr/>
          <a:lstStyle/>
          <a:p>
            <a:r>
              <a:rPr lang="ar-DZ" b="1" u="sng" dirty="0" smtClean="0">
                <a:solidFill>
                  <a:schemeClr val="tx1"/>
                </a:solidFill>
              </a:rPr>
              <a:t>مفهوم مؤشر الأداء</a:t>
            </a:r>
            <a:endParaRPr lang="fr-FR" b="1" u="sng" dirty="0">
              <a:solidFill>
                <a:schemeClr val="tx1"/>
              </a:solidFill>
            </a:endParaRPr>
          </a:p>
        </p:txBody>
      </p:sp>
      <p:sp>
        <p:nvSpPr>
          <p:cNvPr id="4" name="Left Arrow Callout 3"/>
          <p:cNvSpPr/>
          <p:nvPr/>
        </p:nvSpPr>
        <p:spPr>
          <a:xfrm>
            <a:off x="2357422" y="2428868"/>
            <a:ext cx="4071966" cy="3214710"/>
          </a:xfrm>
          <a:prstGeom prst="lef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هو عبارة عن معلومات تساعد الفرد أو المجموعة على توجيه مسار نشاطهم بغرض تحقيق هدف معين أو تساعدهم في تقييم نتائج النشاط، و يمكن للمؤشرات أن تكون عبارة عن أرقام لأو دلالات نوعية و ذلك حسب النشاط الذي تقوم به المؤسسة و الأهداف التي تسعى لتحقيقها.</a:t>
            </a:r>
            <a:endParaRPr lang="fr-FR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D9EC-3F65-4832-95A0-11E52227A8B7}" type="slidenum">
              <a:rPr lang="fr-FR" sz="2000" b="1" smtClean="0">
                <a:solidFill>
                  <a:schemeClr val="tx1"/>
                </a:solidFill>
              </a:rPr>
              <a:t>9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493</Words>
  <Application>Microsoft Office PowerPoint</Application>
  <PresentationFormat>On-screen Show (4:3)</PresentationFormat>
  <Paragraphs>82</Paragraphs>
  <Slides>17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مؤشرات تقييم الأداء</vt:lpstr>
      <vt:lpstr>مؤشرات تقييم الأداء</vt:lpstr>
      <vt:lpstr>Slide 4</vt:lpstr>
      <vt:lpstr>مؤشرات تقييم الأداء</vt:lpstr>
      <vt:lpstr>مؤشرات تقييم الأداء</vt:lpstr>
      <vt:lpstr>مؤشرات تقييم الأداء</vt:lpstr>
      <vt:lpstr>مؤشرات تقييم الأداء</vt:lpstr>
      <vt:lpstr>مؤشرات تقييم الأداء</vt:lpstr>
      <vt:lpstr>مؤشرات تقييم الأداء</vt:lpstr>
      <vt:lpstr>مؤشرات تقييم الأداء</vt:lpstr>
      <vt:lpstr>مؤشرات تقييم الأداء</vt:lpstr>
      <vt:lpstr>Slide 13</vt:lpstr>
      <vt:lpstr>Slide 14</vt:lpstr>
      <vt:lpstr>مؤشرات تقييم الأداء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مؤشرات تقييم الأداء</dc:title>
  <dc:creator>Raouf PC</dc:creator>
  <cp:lastModifiedBy>Raouf PC</cp:lastModifiedBy>
  <cp:revision>26</cp:revision>
  <dcterms:created xsi:type="dcterms:W3CDTF">2017-12-04T21:03:29Z</dcterms:created>
  <dcterms:modified xsi:type="dcterms:W3CDTF">2017-12-05T00:52:17Z</dcterms:modified>
</cp:coreProperties>
</file>