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0" r:id="rId3"/>
    <p:sldId id="271" r:id="rId4"/>
    <p:sldId id="267" r:id="rId5"/>
    <p:sldId id="268" r:id="rId6"/>
    <p:sldId id="257" r:id="rId7"/>
    <p:sldId id="258" r:id="rId8"/>
    <p:sldId id="262" r:id="rId9"/>
    <p:sldId id="263" r:id="rId10"/>
    <p:sldId id="264" r:id="rId11"/>
    <p:sldId id="265" r:id="rId12"/>
    <p:sldId id="266" r:id="rId13"/>
    <p:sldId id="269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32E388-44BC-470A-90F3-3F8017F95060}" type="datetimeFigureOut">
              <a:rPr lang="fr-FR" smtClean="0"/>
              <a:t>13/11/2017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954612-D908-4F60-93F3-7DF2BBBE1F29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54612-D908-4F60-93F3-7DF2BBBE1F29}" type="slidenum">
              <a:rPr lang="fr-FR" smtClean="0"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9DF4D-DB44-402E-AD87-CAB792FB582A}" type="datetimeFigureOut">
              <a:rPr lang="fr-FR" smtClean="0"/>
              <a:pPr/>
              <a:t>13/11/2017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C701C-1CB2-41BD-A790-EBCECA046B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9DF4D-DB44-402E-AD87-CAB792FB582A}" type="datetimeFigureOut">
              <a:rPr lang="fr-FR" smtClean="0"/>
              <a:pPr/>
              <a:t>13/11/2017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C701C-1CB2-41BD-A790-EBCECA046B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9DF4D-DB44-402E-AD87-CAB792FB582A}" type="datetimeFigureOut">
              <a:rPr lang="fr-FR" smtClean="0"/>
              <a:pPr/>
              <a:t>13/11/2017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C701C-1CB2-41BD-A790-EBCECA046B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9DF4D-DB44-402E-AD87-CAB792FB582A}" type="datetimeFigureOut">
              <a:rPr lang="fr-FR" smtClean="0"/>
              <a:pPr/>
              <a:t>13/11/2017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C701C-1CB2-41BD-A790-EBCECA046B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9DF4D-DB44-402E-AD87-CAB792FB582A}" type="datetimeFigureOut">
              <a:rPr lang="fr-FR" smtClean="0"/>
              <a:pPr/>
              <a:t>13/11/2017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C701C-1CB2-41BD-A790-EBCECA046B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9DF4D-DB44-402E-AD87-CAB792FB582A}" type="datetimeFigureOut">
              <a:rPr lang="fr-FR" smtClean="0"/>
              <a:pPr/>
              <a:t>13/11/2017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C701C-1CB2-41BD-A790-EBCECA046B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9DF4D-DB44-402E-AD87-CAB792FB582A}" type="datetimeFigureOut">
              <a:rPr lang="fr-FR" smtClean="0"/>
              <a:pPr/>
              <a:t>13/11/2017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C701C-1CB2-41BD-A790-EBCECA046B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9DF4D-DB44-402E-AD87-CAB792FB582A}" type="datetimeFigureOut">
              <a:rPr lang="fr-FR" smtClean="0"/>
              <a:pPr/>
              <a:t>13/11/2017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C701C-1CB2-41BD-A790-EBCECA046B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9DF4D-DB44-402E-AD87-CAB792FB582A}" type="datetimeFigureOut">
              <a:rPr lang="fr-FR" smtClean="0"/>
              <a:pPr/>
              <a:t>13/11/2017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C701C-1CB2-41BD-A790-EBCECA046B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9DF4D-DB44-402E-AD87-CAB792FB582A}" type="datetimeFigureOut">
              <a:rPr lang="fr-FR" smtClean="0"/>
              <a:pPr/>
              <a:t>13/11/2017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C701C-1CB2-41BD-A790-EBCECA046B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9DF4D-DB44-402E-AD87-CAB792FB582A}" type="datetimeFigureOut">
              <a:rPr lang="fr-FR" smtClean="0"/>
              <a:pPr/>
              <a:t>13/11/2017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C701C-1CB2-41BD-A790-EBCECA046B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9DF4D-DB44-402E-AD87-CAB792FB582A}" type="datetimeFigureOut">
              <a:rPr lang="fr-FR" smtClean="0"/>
              <a:pPr/>
              <a:t>13/11/2017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C701C-1CB2-41BD-A790-EBCECA046B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2232247"/>
          </a:xfrm>
        </p:spPr>
        <p:txBody>
          <a:bodyPr/>
          <a:lstStyle/>
          <a:p>
            <a:r>
              <a:rPr lang="ar-DZ" b="1" dirty="0" smtClean="0"/>
              <a:t>الجمهورية الجزائرية الديمقراطية الشعبية </a:t>
            </a:r>
            <a:br>
              <a:rPr lang="ar-DZ" b="1" dirty="0" smtClean="0"/>
            </a:br>
            <a:r>
              <a:rPr lang="ar-DZ" b="1" dirty="0" smtClean="0"/>
              <a:t>وزارة التعليم العالي و البحث العلمي</a:t>
            </a:r>
            <a:br>
              <a:rPr lang="ar-DZ" b="1" dirty="0" smtClean="0"/>
            </a:br>
            <a:r>
              <a:rPr lang="ar-DZ" b="1" dirty="0" smtClean="0"/>
              <a:t> جامعة </a:t>
            </a:r>
            <a:r>
              <a:rPr lang="ar-DZ" b="1" dirty="0" err="1" smtClean="0"/>
              <a:t>باجي</a:t>
            </a:r>
            <a:r>
              <a:rPr lang="ar-DZ" b="1" dirty="0" smtClean="0"/>
              <a:t> مختار-عنابة</a:t>
            </a:r>
            <a:r>
              <a:rPr lang="ar-DZ" dirty="0" smtClean="0"/>
              <a:t>-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23528" y="2348880"/>
            <a:ext cx="8352928" cy="4032448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ar-DZ" sz="2400" b="1" dirty="0" err="1" smtClean="0">
                <a:solidFill>
                  <a:schemeClr val="tx1"/>
                </a:solidFill>
              </a:rPr>
              <a:t>ماستر</a:t>
            </a:r>
            <a:r>
              <a:rPr lang="ar-DZ" sz="2400" b="1" dirty="0" smtClean="0">
                <a:solidFill>
                  <a:schemeClr val="tx1"/>
                </a:solidFill>
              </a:rPr>
              <a:t> 02: تخصص ادارة الميزانية</a:t>
            </a:r>
          </a:p>
          <a:p>
            <a:pPr algn="r" rtl="1"/>
            <a:r>
              <a:rPr lang="ar-DZ" sz="2400" b="1" dirty="0" smtClean="0">
                <a:solidFill>
                  <a:schemeClr val="tx1"/>
                </a:solidFill>
              </a:rPr>
              <a:t> </a:t>
            </a:r>
            <a:r>
              <a:rPr lang="ar-DZ" sz="2400" b="1" dirty="0" smtClean="0">
                <a:solidFill>
                  <a:schemeClr val="tx1"/>
                </a:solidFill>
              </a:rPr>
              <a:t>                          بحث </a:t>
            </a:r>
            <a:r>
              <a:rPr lang="ar-DZ" sz="2400" b="1" dirty="0" err="1" smtClean="0">
                <a:solidFill>
                  <a:schemeClr val="tx1"/>
                </a:solidFill>
              </a:rPr>
              <a:t>حول:</a:t>
            </a:r>
            <a:endParaRPr lang="ar-DZ" sz="2400" b="1" dirty="0" smtClean="0">
              <a:solidFill>
                <a:schemeClr val="tx1"/>
              </a:solidFill>
            </a:endParaRPr>
          </a:p>
          <a:p>
            <a:pPr algn="r" rtl="1"/>
            <a:endParaRPr lang="ar-DZ" sz="2400" b="1" dirty="0" smtClean="0">
              <a:solidFill>
                <a:schemeClr val="tx1"/>
              </a:solidFill>
            </a:endParaRPr>
          </a:p>
          <a:p>
            <a:pPr algn="r" rtl="1"/>
            <a:endParaRPr lang="ar-DZ" sz="2400" b="1" dirty="0" smtClean="0">
              <a:solidFill>
                <a:schemeClr val="tx1"/>
              </a:solidFill>
            </a:endParaRPr>
          </a:p>
          <a:p>
            <a:pPr algn="r" rtl="1"/>
            <a:endParaRPr lang="ar-DZ" sz="2400" b="1" dirty="0" smtClean="0">
              <a:solidFill>
                <a:schemeClr val="tx1"/>
              </a:solidFill>
            </a:endParaRPr>
          </a:p>
          <a:p>
            <a:pPr algn="r" rtl="1"/>
            <a:r>
              <a:rPr lang="ar-DZ" sz="2400" b="1" dirty="0" smtClean="0">
                <a:solidFill>
                  <a:schemeClr val="tx1"/>
                </a:solidFill>
              </a:rPr>
              <a:t>اعداد الطلبة:                                                          تحت </a:t>
            </a:r>
            <a:r>
              <a:rPr lang="ar-DZ" sz="2400" b="1" dirty="0" err="1" smtClean="0">
                <a:solidFill>
                  <a:schemeClr val="tx1"/>
                </a:solidFill>
              </a:rPr>
              <a:t>اشراف:</a:t>
            </a:r>
            <a:endParaRPr lang="ar-DZ" sz="2400" b="1" dirty="0" smtClean="0">
              <a:solidFill>
                <a:schemeClr val="tx1"/>
              </a:solidFill>
            </a:endParaRPr>
          </a:p>
          <a:p>
            <a:pPr algn="r" rtl="1"/>
            <a:r>
              <a:rPr lang="ar-DZ" sz="2400" b="1" dirty="0" smtClean="0">
                <a:solidFill>
                  <a:schemeClr val="tx1"/>
                </a:solidFill>
              </a:rPr>
              <a:t> </a:t>
            </a:r>
            <a:r>
              <a:rPr lang="ar-DZ" sz="2400" b="1" dirty="0" smtClean="0">
                <a:solidFill>
                  <a:schemeClr val="tx1"/>
                </a:solidFill>
              </a:rPr>
              <a:t>   * </a:t>
            </a:r>
            <a:r>
              <a:rPr lang="ar-DZ" sz="2400" b="1" dirty="0" err="1" smtClean="0">
                <a:solidFill>
                  <a:schemeClr val="tx1"/>
                </a:solidFill>
              </a:rPr>
              <a:t>شلابي</a:t>
            </a:r>
            <a:r>
              <a:rPr lang="ar-DZ" sz="2400" b="1" dirty="0" smtClean="0">
                <a:solidFill>
                  <a:schemeClr val="tx1"/>
                </a:solidFill>
              </a:rPr>
              <a:t> محي </a:t>
            </a:r>
            <a:r>
              <a:rPr lang="ar-DZ" sz="2400" b="1" dirty="0" err="1" smtClean="0">
                <a:solidFill>
                  <a:schemeClr val="tx1"/>
                </a:solidFill>
              </a:rPr>
              <a:t>الدين                                                  </a:t>
            </a:r>
            <a:r>
              <a:rPr lang="ar-DZ" sz="2400" b="1" dirty="0" smtClean="0">
                <a:solidFill>
                  <a:schemeClr val="tx1"/>
                </a:solidFill>
              </a:rPr>
              <a:t>*  </a:t>
            </a:r>
            <a:r>
              <a:rPr lang="ar-DZ" sz="2400" b="1" dirty="0" err="1" smtClean="0">
                <a:solidFill>
                  <a:schemeClr val="tx1"/>
                </a:solidFill>
              </a:rPr>
              <a:t>بلعيد</a:t>
            </a:r>
            <a:endParaRPr lang="ar-DZ" sz="2400" b="1" dirty="0" smtClean="0">
              <a:solidFill>
                <a:schemeClr val="tx1"/>
              </a:solidFill>
            </a:endParaRPr>
          </a:p>
          <a:p>
            <a:pPr algn="r" rtl="1"/>
            <a:r>
              <a:rPr lang="ar-DZ" sz="2400" b="1" dirty="0" smtClean="0">
                <a:solidFill>
                  <a:schemeClr val="tx1"/>
                </a:solidFill>
              </a:rPr>
              <a:t> </a:t>
            </a:r>
            <a:r>
              <a:rPr lang="ar-DZ" sz="2400" b="1" dirty="0" smtClean="0">
                <a:solidFill>
                  <a:schemeClr val="tx1"/>
                </a:solidFill>
              </a:rPr>
              <a:t>   * داود زكريا</a:t>
            </a:r>
          </a:p>
          <a:p>
            <a:pPr algn="r" rtl="1"/>
            <a:r>
              <a:rPr lang="ar-DZ" sz="2400" b="1" dirty="0" smtClean="0">
                <a:solidFill>
                  <a:schemeClr val="tx1"/>
                </a:solidFill>
              </a:rPr>
              <a:t> </a:t>
            </a:r>
            <a:r>
              <a:rPr lang="ar-DZ" sz="2400" b="1" dirty="0" smtClean="0">
                <a:solidFill>
                  <a:schemeClr val="tx1"/>
                </a:solidFill>
              </a:rPr>
              <a:t>   * </a:t>
            </a:r>
            <a:r>
              <a:rPr lang="ar-DZ" sz="2400" b="1" dirty="0" err="1" smtClean="0">
                <a:solidFill>
                  <a:schemeClr val="tx1"/>
                </a:solidFill>
              </a:rPr>
              <a:t>عسكرمحمد</a:t>
            </a:r>
            <a:r>
              <a:rPr lang="ar-DZ" sz="2400" b="1" dirty="0" smtClean="0">
                <a:solidFill>
                  <a:schemeClr val="tx1"/>
                </a:solidFill>
              </a:rPr>
              <a:t> خالد</a:t>
            </a:r>
            <a:r>
              <a:rPr lang="ar-DZ" sz="2400" b="1" dirty="0" smtClean="0">
                <a:solidFill>
                  <a:schemeClr val="tx1"/>
                </a:solidFill>
              </a:rPr>
              <a:t> </a:t>
            </a:r>
          </a:p>
          <a:p>
            <a:pPr algn="r" rtl="1"/>
            <a:r>
              <a:rPr lang="ar-DZ" sz="2400" b="1" smtClean="0">
                <a:solidFill>
                  <a:schemeClr val="tx1"/>
                </a:solidFill>
              </a:rPr>
              <a:t> </a:t>
            </a:r>
            <a:r>
              <a:rPr lang="ar-DZ" sz="2400" b="1" smtClean="0">
                <a:solidFill>
                  <a:schemeClr val="tx1"/>
                </a:solidFill>
              </a:rPr>
              <a:t>                                             2017/2018</a:t>
            </a:r>
            <a:r>
              <a:rPr lang="ar-DZ" sz="2400" b="1" smtClean="0">
                <a:solidFill>
                  <a:schemeClr val="tx1"/>
                </a:solidFill>
              </a:rPr>
              <a:t>       </a:t>
            </a: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2411760" y="3284984"/>
            <a:ext cx="4320480" cy="11521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3600" b="1" i="1" dirty="0" smtClean="0">
                <a:solidFill>
                  <a:srgbClr val="00B050"/>
                </a:solidFill>
              </a:rPr>
              <a:t>مفاهيم و اساسيات المحاسبة التحليلية</a:t>
            </a:r>
            <a:endParaRPr lang="fr-FR" sz="3600" b="1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5976664" cy="114300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ar-DZ" dirty="0" smtClean="0"/>
              <a:t>التكاليف و سعر التكلفة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3419872" y="3284984"/>
            <a:ext cx="1850504" cy="108012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تصنيف التكاليف</a:t>
            </a:r>
            <a:endParaRPr lang="fr-FR" dirty="0"/>
          </a:p>
        </p:txBody>
      </p:sp>
      <p:sp>
        <p:nvSpPr>
          <p:cNvPr id="5" name="Ellipse 4"/>
          <p:cNvSpPr/>
          <p:nvPr/>
        </p:nvSpPr>
        <p:spPr>
          <a:xfrm>
            <a:off x="3419872" y="1628800"/>
            <a:ext cx="1944216" cy="120243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حسب الأقسام</a:t>
            </a:r>
            <a:endParaRPr lang="fr-FR" dirty="0"/>
          </a:p>
        </p:txBody>
      </p:sp>
      <p:sp>
        <p:nvSpPr>
          <p:cNvPr id="6" name="Ellipse 5"/>
          <p:cNvSpPr/>
          <p:nvPr/>
        </p:nvSpPr>
        <p:spPr>
          <a:xfrm>
            <a:off x="827584" y="3212976"/>
            <a:ext cx="1944216" cy="113042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حسب حجم النشاط</a:t>
            </a:r>
            <a:endParaRPr lang="fr-FR" dirty="0"/>
          </a:p>
        </p:txBody>
      </p:sp>
      <p:sp>
        <p:nvSpPr>
          <p:cNvPr id="7" name="Ellipse 6"/>
          <p:cNvSpPr/>
          <p:nvPr/>
        </p:nvSpPr>
        <p:spPr>
          <a:xfrm>
            <a:off x="3419872" y="5013176"/>
            <a:ext cx="2304256" cy="10584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حسب وظيفتها في المؤسسة</a:t>
            </a:r>
            <a:endParaRPr lang="fr-FR" dirty="0"/>
          </a:p>
        </p:txBody>
      </p:sp>
      <p:sp>
        <p:nvSpPr>
          <p:cNvPr id="8" name="Ellipse 7"/>
          <p:cNvSpPr/>
          <p:nvPr/>
        </p:nvSpPr>
        <p:spPr>
          <a:xfrm>
            <a:off x="6372200" y="3212976"/>
            <a:ext cx="2232248" cy="10584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حسب السلعة</a:t>
            </a:r>
            <a:endParaRPr lang="fr-FR" dirty="0"/>
          </a:p>
        </p:txBody>
      </p:sp>
      <p:sp>
        <p:nvSpPr>
          <p:cNvPr id="9" name="Flèche vers le bas 8"/>
          <p:cNvSpPr/>
          <p:nvPr/>
        </p:nvSpPr>
        <p:spPr>
          <a:xfrm>
            <a:off x="3923928" y="4509120"/>
            <a:ext cx="1008112" cy="432048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3</a:t>
            </a:r>
            <a:endParaRPr lang="fr-FR" dirty="0"/>
          </a:p>
        </p:txBody>
      </p:sp>
      <p:sp>
        <p:nvSpPr>
          <p:cNvPr id="10" name="Flèche droite 9"/>
          <p:cNvSpPr/>
          <p:nvPr/>
        </p:nvSpPr>
        <p:spPr>
          <a:xfrm>
            <a:off x="5436096" y="3501008"/>
            <a:ext cx="720080" cy="700656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4</a:t>
            </a:r>
            <a:endParaRPr lang="fr-FR" dirty="0"/>
          </a:p>
        </p:txBody>
      </p:sp>
      <p:sp>
        <p:nvSpPr>
          <p:cNvPr id="11" name="Flèche vers le haut 10"/>
          <p:cNvSpPr/>
          <p:nvPr/>
        </p:nvSpPr>
        <p:spPr>
          <a:xfrm>
            <a:off x="3851920" y="2852936"/>
            <a:ext cx="1152128" cy="360040"/>
          </a:xfrm>
          <a:prstGeom prst="up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1</a:t>
            </a:r>
            <a:endParaRPr lang="fr-FR" dirty="0"/>
          </a:p>
        </p:txBody>
      </p:sp>
      <p:sp>
        <p:nvSpPr>
          <p:cNvPr id="12" name="Flèche gauche 11"/>
          <p:cNvSpPr/>
          <p:nvPr/>
        </p:nvSpPr>
        <p:spPr>
          <a:xfrm>
            <a:off x="2771800" y="3429000"/>
            <a:ext cx="576064" cy="1152128"/>
          </a:xfrm>
          <a:prstGeom prst="lef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2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build="p" animBg="1"/>
      <p:bldP spid="5" grpId="0" build="p" animBg="1"/>
      <p:bldP spid="6" grpId="0" build="p" animBg="1"/>
      <p:bldP spid="7" grpId="0" build="p" animBg="1"/>
      <p:bldP spid="8" grpId="0" build="p" animBg="1"/>
      <p:bldP spid="9" grpId="0" build="p" animBg="1"/>
      <p:bldP spid="10" grpId="0" build="p" animBg="1"/>
      <p:bldP spid="11" grpId="0" build="p" animBg="1"/>
      <p:bldP spid="12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6120680" cy="114300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ar-DZ" dirty="0" smtClean="0"/>
              <a:t>التكاليف و سعر التكلفة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3923928" y="3284984"/>
            <a:ext cx="1634480" cy="914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تصنيف الأعباء</a:t>
            </a:r>
            <a:endParaRPr lang="fr-FR" dirty="0"/>
          </a:p>
        </p:txBody>
      </p:sp>
      <p:sp>
        <p:nvSpPr>
          <p:cNvPr id="5" name="Ellipse 4"/>
          <p:cNvSpPr/>
          <p:nvPr/>
        </p:nvSpPr>
        <p:spPr>
          <a:xfrm>
            <a:off x="6444208" y="3356992"/>
            <a:ext cx="2016224" cy="9144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الأعباء المتغير</a:t>
            </a:r>
            <a:endParaRPr lang="fr-FR" dirty="0"/>
          </a:p>
        </p:txBody>
      </p:sp>
      <p:sp>
        <p:nvSpPr>
          <p:cNvPr id="6" name="Ellipse 5"/>
          <p:cNvSpPr/>
          <p:nvPr/>
        </p:nvSpPr>
        <p:spPr>
          <a:xfrm>
            <a:off x="3635896" y="1988840"/>
            <a:ext cx="2016224" cy="9144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الاعباء المباشرة</a:t>
            </a:r>
            <a:endParaRPr lang="fr-FR" dirty="0"/>
          </a:p>
        </p:txBody>
      </p:sp>
      <p:sp>
        <p:nvSpPr>
          <p:cNvPr id="7" name="Ellipse 6"/>
          <p:cNvSpPr/>
          <p:nvPr/>
        </p:nvSpPr>
        <p:spPr>
          <a:xfrm>
            <a:off x="899592" y="3284984"/>
            <a:ext cx="2016224" cy="9144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الأعباء الغير مباشرة</a:t>
            </a:r>
            <a:endParaRPr lang="fr-FR" dirty="0"/>
          </a:p>
        </p:txBody>
      </p:sp>
      <p:sp>
        <p:nvSpPr>
          <p:cNvPr id="8" name="Ellipse 7"/>
          <p:cNvSpPr/>
          <p:nvPr/>
        </p:nvSpPr>
        <p:spPr>
          <a:xfrm>
            <a:off x="3779912" y="4941168"/>
            <a:ext cx="2016224" cy="9144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الأعباء </a:t>
            </a:r>
            <a:r>
              <a:rPr lang="ar-DZ" dirty="0" err="1" smtClean="0"/>
              <a:t>الثابثة</a:t>
            </a:r>
            <a:endParaRPr lang="fr-FR" dirty="0"/>
          </a:p>
        </p:txBody>
      </p:sp>
      <p:sp>
        <p:nvSpPr>
          <p:cNvPr id="9" name="Flèche gauche 8"/>
          <p:cNvSpPr/>
          <p:nvPr/>
        </p:nvSpPr>
        <p:spPr>
          <a:xfrm>
            <a:off x="2987824" y="3501008"/>
            <a:ext cx="792088" cy="792088"/>
          </a:xfrm>
          <a:prstGeom prst="lef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02</a:t>
            </a:r>
            <a:endParaRPr lang="fr-FR" dirty="0"/>
          </a:p>
        </p:txBody>
      </p:sp>
      <p:sp>
        <p:nvSpPr>
          <p:cNvPr id="10" name="Flèche droite 9"/>
          <p:cNvSpPr/>
          <p:nvPr/>
        </p:nvSpPr>
        <p:spPr>
          <a:xfrm>
            <a:off x="5652120" y="3573016"/>
            <a:ext cx="720080" cy="72008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04</a:t>
            </a:r>
            <a:endParaRPr lang="fr-FR" dirty="0"/>
          </a:p>
        </p:txBody>
      </p:sp>
      <p:sp>
        <p:nvSpPr>
          <p:cNvPr id="11" name="Flèche vers le haut 10"/>
          <p:cNvSpPr/>
          <p:nvPr/>
        </p:nvSpPr>
        <p:spPr>
          <a:xfrm>
            <a:off x="4211960" y="2852936"/>
            <a:ext cx="1080120" cy="432048"/>
          </a:xfrm>
          <a:prstGeom prst="up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01</a:t>
            </a:r>
            <a:endParaRPr lang="fr-FR" dirty="0"/>
          </a:p>
        </p:txBody>
      </p:sp>
      <p:sp>
        <p:nvSpPr>
          <p:cNvPr id="12" name="Flèche vers le bas 11"/>
          <p:cNvSpPr/>
          <p:nvPr/>
        </p:nvSpPr>
        <p:spPr>
          <a:xfrm>
            <a:off x="4211960" y="4293096"/>
            <a:ext cx="1008112" cy="576064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03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build="p" animBg="1"/>
      <p:bldP spid="6" grpId="0" build="p" animBg="1"/>
      <p:bldP spid="7" grpId="0" build="p" animBg="1"/>
      <p:bldP spid="8" grpId="0" build="p" animBg="1"/>
      <p:bldP spid="9" grpId="0" build="p" animBg="1"/>
      <p:bldP spid="10" grpId="0" build="p" animBg="1"/>
      <p:bldP spid="11" grpId="0" build="p" animBg="1"/>
      <p:bldP spid="12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dirty="0"/>
          </a:p>
        </p:txBody>
      </p:sp>
      <p:sp>
        <p:nvSpPr>
          <p:cNvPr id="4" name="Ellipse 3"/>
          <p:cNvSpPr/>
          <p:nvPr/>
        </p:nvSpPr>
        <p:spPr>
          <a:xfrm>
            <a:off x="4788024" y="2204864"/>
            <a:ext cx="3146648" cy="914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الأقسام المتجانسة </a:t>
            </a:r>
            <a:endParaRPr lang="fr-FR" dirty="0"/>
          </a:p>
        </p:txBody>
      </p:sp>
      <p:sp>
        <p:nvSpPr>
          <p:cNvPr id="5" name="Ellipse 4"/>
          <p:cNvSpPr/>
          <p:nvPr/>
        </p:nvSpPr>
        <p:spPr>
          <a:xfrm>
            <a:off x="1403648" y="2924944"/>
            <a:ext cx="3146648" cy="914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التحميل العقلاني</a:t>
            </a:r>
            <a:endParaRPr lang="fr-FR" dirty="0"/>
          </a:p>
        </p:txBody>
      </p:sp>
      <p:sp>
        <p:nvSpPr>
          <p:cNvPr id="6" name="Ellipse 5"/>
          <p:cNvSpPr/>
          <p:nvPr/>
        </p:nvSpPr>
        <p:spPr>
          <a:xfrm>
            <a:off x="5292080" y="4221088"/>
            <a:ext cx="3146648" cy="914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التكلفة المتغيرة</a:t>
            </a:r>
            <a:endParaRPr lang="fr-FR" dirty="0"/>
          </a:p>
        </p:txBody>
      </p:sp>
      <p:sp>
        <p:nvSpPr>
          <p:cNvPr id="7" name="Ellipse 6"/>
          <p:cNvSpPr/>
          <p:nvPr/>
        </p:nvSpPr>
        <p:spPr>
          <a:xfrm>
            <a:off x="755576" y="5085184"/>
            <a:ext cx="3146648" cy="914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التكاليف المستندة للنشاط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6552728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ar-DZ" dirty="0" smtClean="0"/>
              <a:t>أهم الطرق المحاسبة التحليلية</a:t>
            </a:r>
            <a:endParaRPr lang="fr-FR" dirty="0"/>
          </a:p>
        </p:txBody>
      </p:sp>
      <p:sp>
        <p:nvSpPr>
          <p:cNvPr id="8" name="Ellipse 7"/>
          <p:cNvSpPr/>
          <p:nvPr/>
        </p:nvSpPr>
        <p:spPr>
          <a:xfrm>
            <a:off x="7092280" y="1988840"/>
            <a:ext cx="914400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/>
              <a:t>01</a:t>
            </a:r>
            <a:endParaRPr lang="fr-FR" sz="2400" b="1" dirty="0"/>
          </a:p>
        </p:txBody>
      </p:sp>
      <p:sp>
        <p:nvSpPr>
          <p:cNvPr id="9" name="Ellipse 8"/>
          <p:cNvSpPr/>
          <p:nvPr/>
        </p:nvSpPr>
        <p:spPr>
          <a:xfrm>
            <a:off x="3779912" y="2708920"/>
            <a:ext cx="914400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/>
              <a:t>02</a:t>
            </a:r>
            <a:endParaRPr lang="fr-FR" sz="2400" b="1" dirty="0"/>
          </a:p>
        </p:txBody>
      </p:sp>
      <p:sp>
        <p:nvSpPr>
          <p:cNvPr id="10" name="Ellipse 9"/>
          <p:cNvSpPr/>
          <p:nvPr/>
        </p:nvSpPr>
        <p:spPr>
          <a:xfrm>
            <a:off x="2555776" y="4797152"/>
            <a:ext cx="914400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/>
              <a:t>04</a:t>
            </a:r>
            <a:endParaRPr lang="fr-FR" sz="2400" b="1" dirty="0"/>
          </a:p>
        </p:txBody>
      </p:sp>
      <p:sp>
        <p:nvSpPr>
          <p:cNvPr id="11" name="Ellipse 10"/>
          <p:cNvSpPr/>
          <p:nvPr/>
        </p:nvSpPr>
        <p:spPr>
          <a:xfrm>
            <a:off x="7164288" y="4005064"/>
            <a:ext cx="914400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/>
              <a:t>03</a:t>
            </a:r>
            <a:endParaRPr lang="fr-F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build="p" animBg="1"/>
      <p:bldP spid="6" grpId="0" build="p" animBg="1"/>
      <p:bldP spid="7" grpId="0" build="p" animBg="1"/>
      <p:bldP spid="8" grpId="0" build="p" animBg="1"/>
      <p:bldP spid="9" grpId="0" build="p" animBg="1"/>
      <p:bldP spid="10" grpId="0" build="p" animBg="1"/>
      <p:bldP spid="11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الخاتمة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1">
              <a:buNone/>
            </a:pPr>
            <a:endParaRPr lang="ar-DZ" dirty="0" smtClean="0"/>
          </a:p>
          <a:p>
            <a:pPr algn="ctr" rtl="1">
              <a:buNone/>
            </a:pPr>
            <a:r>
              <a:rPr lang="ar-DZ" dirty="0" smtClean="0"/>
              <a:t>من هنا يتبين بان المحاسبة التحليلية ومن خلال ما تصبو الى بلوغه من اهداف تمثل اداة اساسية و مهمة جدا للتسيير العقلاني للنشاط الاستغلالي و الاستثماري للمؤسسة و لمختلف </a:t>
            </a:r>
            <a:r>
              <a:rPr lang="ar-DZ" dirty="0" err="1" smtClean="0"/>
              <a:t>مواردها .</a:t>
            </a:r>
            <a:r>
              <a:rPr lang="ar-DZ" dirty="0" smtClean="0"/>
              <a:t> لهذا فهي تعتبر اداة من ادوات مراقبة التسيير الداخلي للمؤسسة.</a:t>
            </a:r>
            <a:endParaRPr lang="fr-FR" dirty="0" smtClean="0"/>
          </a:p>
          <a:p>
            <a:pPr algn="just"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>
              <a:buNone/>
            </a:pPr>
            <a:r>
              <a:rPr lang="ar-DZ" sz="2800" dirty="0" smtClean="0"/>
              <a:t>   يحتاج مسير المؤسسات دائما إلى أدوات كمية تمكنه من دراسة و تحليل ظروف الاستغلال على المستويين الخارجي و الداخلي فعلى المستوى الداخلي يتطلب الأمر دراسة و تحليل النشاط قصد التعرف على مستوى الأداء خاصة من ناحية مستوى الانفاق و المعبر عنها بالتكاليف الناتجة عن مختلف الأنشطة و كذا </a:t>
            </a:r>
            <a:r>
              <a:rPr lang="ar-DZ" sz="2800" dirty="0" err="1" smtClean="0"/>
              <a:t>المردودية</a:t>
            </a:r>
            <a:r>
              <a:rPr lang="ar-DZ" sz="2800" dirty="0" smtClean="0"/>
              <a:t> المحققة و اعتماد مثل هذه المقاييس في تصميم </a:t>
            </a:r>
            <a:r>
              <a:rPr lang="ar-DZ" sz="2800" dirty="0" err="1" smtClean="0"/>
              <a:t>الايتراتيجيات</a:t>
            </a:r>
            <a:r>
              <a:rPr lang="ar-DZ" sz="2800" dirty="0" smtClean="0"/>
              <a:t> و وضع السياسات المناسبة و تعتبر المحاسبة التحليلية واحدة من الأدوات التقنية التي تعتمد لهذا </a:t>
            </a:r>
            <a:r>
              <a:rPr lang="ar-DZ" sz="2800" dirty="0" err="1" smtClean="0"/>
              <a:t>الغرض .</a:t>
            </a:r>
            <a:endParaRPr lang="fr-FR" sz="2800" dirty="0"/>
          </a:p>
        </p:txBody>
      </p:sp>
      <p:sp>
        <p:nvSpPr>
          <p:cNvPr id="4" name="Ellipse 3"/>
          <p:cNvSpPr/>
          <p:nvPr/>
        </p:nvSpPr>
        <p:spPr>
          <a:xfrm>
            <a:off x="1979712" y="188640"/>
            <a:ext cx="4730824" cy="136815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4200" b="1" dirty="0" smtClean="0"/>
              <a:t>المقدمة </a:t>
            </a:r>
            <a:endParaRPr lang="fr-FR" sz="4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None/>
            </a:pPr>
            <a:endParaRPr lang="ar-DZ" sz="2800" dirty="0" smtClean="0"/>
          </a:p>
          <a:p>
            <a:pPr algn="r" rtl="1">
              <a:buNone/>
            </a:pPr>
            <a:endParaRPr lang="ar-DZ" sz="2800" dirty="0" smtClean="0"/>
          </a:p>
          <a:p>
            <a:pPr algn="r" rtl="1">
              <a:buNone/>
            </a:pPr>
            <a:r>
              <a:rPr lang="ar-DZ" sz="6000" b="1" dirty="0" smtClean="0"/>
              <a:t>       </a:t>
            </a:r>
            <a:r>
              <a:rPr lang="ar-DZ" sz="6000" b="1" dirty="0" err="1" smtClean="0"/>
              <a:t>ماهي</a:t>
            </a:r>
            <a:r>
              <a:rPr lang="ar-DZ" sz="6000" b="1" dirty="0" smtClean="0"/>
              <a:t> المحاسبة </a:t>
            </a:r>
            <a:r>
              <a:rPr lang="ar-DZ" sz="6000" b="1" dirty="0" err="1" smtClean="0"/>
              <a:t>التحليلية ؟</a:t>
            </a:r>
            <a:r>
              <a:rPr lang="ar-DZ" sz="6000" b="1" dirty="0" smtClean="0"/>
              <a:t> وفيما تتمثل اهميتها؟</a:t>
            </a:r>
            <a:endParaRPr lang="fr-FR" sz="6000" b="1" dirty="0"/>
          </a:p>
        </p:txBody>
      </p:sp>
      <p:sp>
        <p:nvSpPr>
          <p:cNvPr id="4" name="Ellipse 3"/>
          <p:cNvSpPr/>
          <p:nvPr/>
        </p:nvSpPr>
        <p:spPr>
          <a:xfrm>
            <a:off x="2339752" y="332656"/>
            <a:ext cx="4248472" cy="1152128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600" b="1" dirty="0" smtClean="0"/>
              <a:t>الاشكالية</a:t>
            </a:r>
            <a:endParaRPr lang="fr-FR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35696" y="274638"/>
            <a:ext cx="5040560" cy="11430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ar-DZ" dirty="0" smtClean="0"/>
              <a:t>النشأة و التطور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 rtl="1"/>
            <a:r>
              <a:rPr lang="ar-DZ" dirty="0" smtClean="0"/>
              <a:t> </a:t>
            </a:r>
            <a:r>
              <a:rPr lang="ar-DZ" b="1" u="sng" dirty="0" smtClean="0">
                <a:solidFill>
                  <a:srgbClr val="FF0000"/>
                </a:solidFill>
              </a:rPr>
              <a:t>المحاسبة التحليلية التقليدية: </a:t>
            </a:r>
            <a:r>
              <a:rPr lang="ar-DZ" dirty="0" smtClean="0"/>
              <a:t>في منتصف القرن الثامن عشر و حتى اواخر القرن التاسع عشر كانت الغالبية العظمى من المؤسسات ذات الحجم الصغير و السوق هو المرشد للقرارات الاقتصادية و نظام المحاسبة العامة هو المتبع الذي يتمثل في تسجيل كافة العمليات التي تقوم بها المؤسسة في السجلات </a:t>
            </a:r>
            <a:r>
              <a:rPr lang="ar-DZ" dirty="0" err="1" smtClean="0"/>
              <a:t>المحاسبية .</a:t>
            </a:r>
            <a:r>
              <a:rPr lang="ar-DZ" dirty="0" smtClean="0"/>
              <a:t> اصبحت المحاسبة العامة قاصرة و عاجزة عن تلبية احتياجات و متطلبات المؤسسة وخاصة بعد الضائقة المالية الكبرى لسنة 1929 وقد ترتب على حدوث هذا التطور عدم معرفة المؤسسة لتكاليفها و نواتجها الخاصة لكل منتج.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35696" y="274638"/>
            <a:ext cx="5112568" cy="11430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ar-DZ" dirty="0" smtClean="0"/>
              <a:t>النشأة و التطور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ar-DZ" dirty="0" smtClean="0"/>
          </a:p>
          <a:p>
            <a:pPr algn="just" rtl="1"/>
            <a:r>
              <a:rPr lang="ar-DZ" dirty="0" smtClean="0"/>
              <a:t> </a:t>
            </a:r>
            <a:r>
              <a:rPr lang="ar-DZ" b="1" u="sng" dirty="0" smtClean="0">
                <a:solidFill>
                  <a:srgbClr val="FF0000"/>
                </a:solidFill>
              </a:rPr>
              <a:t>المحاسبة التحليلية المعاصرة: </a:t>
            </a:r>
            <a:r>
              <a:rPr lang="ar-DZ" dirty="0" smtClean="0"/>
              <a:t>المرحلة الثانية للمحاسبة التحليلية بدأت بعد 1945 تقدم الصناعة في السنوات الاخيرة أدى إلى ظهور </a:t>
            </a:r>
            <a:r>
              <a:rPr lang="ar-DZ" dirty="0" err="1" smtClean="0"/>
              <a:t>وإشتداد</a:t>
            </a:r>
            <a:r>
              <a:rPr lang="ar-DZ" dirty="0" smtClean="0"/>
              <a:t> المنافسة بين المنتجين ولكي تتمكن المؤسسة من </a:t>
            </a:r>
            <a:r>
              <a:rPr lang="ar-DZ" dirty="0" err="1" smtClean="0"/>
              <a:t>الإستثمار</a:t>
            </a:r>
            <a:r>
              <a:rPr lang="ar-DZ" dirty="0" smtClean="0"/>
              <a:t> في حياتها وجب عليها ان تخفض تكاليفها الى الحد الادنى والحصول على اكبر فائدة ممكنة مع دراسة التكاليف بشتى </a:t>
            </a:r>
            <a:r>
              <a:rPr lang="ar-DZ" dirty="0" err="1" smtClean="0"/>
              <a:t>انواعها.</a:t>
            </a:r>
            <a:r>
              <a:rPr lang="ar-DZ" dirty="0" smtClean="0"/>
              <a:t> تعتبر ولادة المحاسبة التحليلية تطورا طبيعيا للمحاسبة العامة ومرحلة متقدمة من في تطور الفكر المحاسبي.</a:t>
            </a:r>
            <a:endParaRPr lang="fr-FR" dirty="0" smtClean="0"/>
          </a:p>
          <a:p>
            <a:pPr algn="r" rtl="1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5904656" cy="114300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ar-DZ" dirty="0" smtClean="0"/>
              <a:t>مفهوم المحاسبة التحليلية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1547664" y="1772816"/>
            <a:ext cx="5400600" cy="42484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400" dirty="0" smtClean="0"/>
              <a:t>المحاسبة التحليلية اداة معالجة المعلومات المتحصل عليها من المحاسبة العامة </a:t>
            </a:r>
            <a:r>
              <a:rPr lang="ar-DZ" sz="2400" dirty="0" err="1" smtClean="0"/>
              <a:t>بالاضافة</a:t>
            </a:r>
            <a:r>
              <a:rPr lang="ar-DZ" sz="2400" dirty="0" smtClean="0"/>
              <a:t> الى مصادر اخرى و تحليلها قصد الوصول الى نتائج </a:t>
            </a:r>
            <a:r>
              <a:rPr lang="ar-DZ" sz="2400" dirty="0" err="1" smtClean="0"/>
              <a:t>يتخد</a:t>
            </a:r>
            <a:r>
              <a:rPr lang="ar-DZ" sz="2400" dirty="0" smtClean="0"/>
              <a:t> على ضوئها المسير القرارات المتعلقة بالنشاط الاستغلالي او الاستثماري كما تمكن من </a:t>
            </a:r>
            <a:r>
              <a:rPr lang="ar-DZ" sz="2400" dirty="0" err="1" smtClean="0"/>
              <a:t>درتسة</a:t>
            </a:r>
            <a:r>
              <a:rPr lang="ar-DZ" sz="2400" dirty="0" smtClean="0"/>
              <a:t> </a:t>
            </a:r>
            <a:r>
              <a:rPr lang="ar-DZ" sz="2400" dirty="0" err="1" smtClean="0"/>
              <a:t>المردودية</a:t>
            </a:r>
            <a:r>
              <a:rPr lang="ar-DZ" sz="2400" dirty="0" smtClean="0"/>
              <a:t> و مراقبة المسؤوليات و تحديدها سواء على </a:t>
            </a:r>
            <a:r>
              <a:rPr lang="ar-DZ" sz="2800" dirty="0" err="1" smtClean="0"/>
              <a:t>المستوىالتنفيدي</a:t>
            </a:r>
            <a:r>
              <a:rPr lang="ar-DZ" sz="2800" dirty="0" smtClean="0"/>
              <a:t> او مستوى </a:t>
            </a:r>
            <a:r>
              <a:rPr lang="ar-DZ" sz="2000" dirty="0" smtClean="0"/>
              <a:t>القرار.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6192688" cy="11430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ar-DZ" dirty="0" smtClean="0"/>
              <a:t>أهداف المحاسبة التحليلية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r" rtl="1">
              <a:buFont typeface="+mj-lt"/>
              <a:buAutoNum type="arabicPeriod"/>
            </a:pPr>
            <a:r>
              <a:rPr lang="ar-DZ" dirty="0" smtClean="0"/>
              <a:t> تقييم السلع و </a:t>
            </a:r>
            <a:r>
              <a:rPr lang="ar-DZ" dirty="0" err="1" smtClean="0"/>
              <a:t>الخدمات؛</a:t>
            </a:r>
            <a:endParaRPr lang="ar-DZ" dirty="0" smtClean="0"/>
          </a:p>
          <a:p>
            <a:pPr marL="514350" indent="-514350" algn="r" rtl="1">
              <a:buFont typeface="+mj-lt"/>
              <a:buAutoNum type="arabicPeriod"/>
            </a:pPr>
            <a:endParaRPr lang="ar-DZ" dirty="0" smtClean="0"/>
          </a:p>
          <a:p>
            <a:pPr marL="514350" indent="-514350" algn="r" rtl="1">
              <a:buFont typeface="+mj-lt"/>
              <a:buAutoNum type="arabicPeriod"/>
            </a:pPr>
            <a:r>
              <a:rPr lang="ar-DZ" dirty="0" smtClean="0"/>
              <a:t>مراقبة ظروف الاستغلال </a:t>
            </a:r>
            <a:r>
              <a:rPr lang="ar-DZ" dirty="0" err="1" smtClean="0"/>
              <a:t>الداخلية؛</a:t>
            </a:r>
            <a:endParaRPr lang="ar-DZ" dirty="0" smtClean="0"/>
          </a:p>
          <a:p>
            <a:pPr marL="514350" indent="-514350" algn="r" rtl="1">
              <a:buFont typeface="+mj-lt"/>
              <a:buAutoNum type="arabicPeriod"/>
            </a:pPr>
            <a:endParaRPr lang="ar-DZ" dirty="0" smtClean="0"/>
          </a:p>
          <a:p>
            <a:pPr marL="514350" indent="-514350" algn="r" rtl="1">
              <a:buFont typeface="+mj-lt"/>
              <a:buAutoNum type="arabicPeriod"/>
            </a:pPr>
            <a:r>
              <a:rPr lang="ar-DZ" dirty="0" smtClean="0"/>
              <a:t>تحديد درجة </a:t>
            </a:r>
            <a:r>
              <a:rPr lang="ar-DZ" dirty="0" err="1" smtClean="0"/>
              <a:t>المردودية</a:t>
            </a:r>
            <a:r>
              <a:rPr lang="ar-DZ" dirty="0" smtClean="0"/>
              <a:t> وتسهيل </a:t>
            </a:r>
            <a:r>
              <a:rPr lang="ar-DZ" dirty="0" err="1" smtClean="0"/>
              <a:t>اتخاد</a:t>
            </a:r>
            <a:r>
              <a:rPr lang="ar-DZ" dirty="0" smtClean="0"/>
              <a:t> القرارات الموضوعية.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llipse 3"/>
          <p:cNvSpPr/>
          <p:nvPr/>
        </p:nvSpPr>
        <p:spPr>
          <a:xfrm>
            <a:off x="1259632" y="332656"/>
            <a:ext cx="6768752" cy="1130424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200" b="1" dirty="0" smtClean="0"/>
              <a:t>أوجه </a:t>
            </a:r>
            <a:r>
              <a:rPr lang="ar-DZ" sz="3200" b="1" dirty="0" err="1" smtClean="0"/>
              <a:t>الإختلاف</a:t>
            </a:r>
            <a:r>
              <a:rPr lang="ar-DZ" sz="3200" b="1" dirty="0" smtClean="0"/>
              <a:t> بين المحاسبة العامة و المحاسبة التحليلية</a:t>
            </a:r>
            <a:endParaRPr lang="fr-FR" sz="3200" b="1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</p:nvPr>
        </p:nvGraphicFramePr>
        <p:xfrm>
          <a:off x="467544" y="2780928"/>
          <a:ext cx="822960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DZ" sz="2000" dirty="0" smtClean="0"/>
                        <a:t>المحاسبة التحليلية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000" dirty="0" smtClean="0"/>
                        <a:t>المحاسبة العامة 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000" dirty="0" smtClean="0"/>
                        <a:t>العناصر</a:t>
                      </a:r>
                      <a:endParaRPr lang="fr-F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DZ" sz="2000" dirty="0" err="1" smtClean="0"/>
                        <a:t>إختيارية</a:t>
                      </a:r>
                      <a:r>
                        <a:rPr lang="ar-DZ" sz="2000" dirty="0" smtClean="0"/>
                        <a:t> 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000" dirty="0" smtClean="0"/>
                        <a:t>إجبارية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000" dirty="0" smtClean="0"/>
                        <a:t>من ناحية القانون</a:t>
                      </a:r>
                      <a:endParaRPr lang="fr-F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DZ" sz="2000" dirty="0" smtClean="0"/>
                        <a:t>أهداف </a:t>
                      </a:r>
                      <a:r>
                        <a:rPr lang="ar-DZ" sz="2000" dirty="0" err="1" smtClean="0"/>
                        <a:t>إقتصادية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000" dirty="0" smtClean="0"/>
                        <a:t>أهداف مالية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000" dirty="0" smtClean="0"/>
                        <a:t>الأهداف</a:t>
                      </a:r>
                      <a:endParaRPr lang="fr-F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DZ" sz="2000" dirty="0" smtClean="0"/>
                        <a:t>متوجهة</a:t>
                      </a:r>
                      <a:r>
                        <a:rPr lang="ar-DZ" sz="2000" baseline="0" dirty="0" smtClean="0"/>
                        <a:t> نحو الداخل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000" dirty="0" smtClean="0"/>
                        <a:t>متوجهة نحو الخارج</a:t>
                      </a:r>
                      <a:r>
                        <a:rPr lang="ar-DZ" sz="2000" baseline="0" dirty="0" smtClean="0"/>
                        <a:t> 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000" dirty="0" smtClean="0"/>
                        <a:t>التوجه</a:t>
                      </a:r>
                      <a:endParaRPr lang="fr-F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DZ" sz="2000" dirty="0" smtClean="0"/>
                        <a:t>تحليلية مفصلة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000" dirty="0" smtClean="0"/>
                        <a:t>الشمولية و</a:t>
                      </a:r>
                      <a:r>
                        <a:rPr lang="ar-DZ" sz="2000" baseline="0" dirty="0" smtClean="0"/>
                        <a:t> الاجمالية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000" dirty="0" smtClean="0"/>
                        <a:t>المعالجة</a:t>
                      </a:r>
                      <a:endParaRPr lang="fr-F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DZ" sz="2000" dirty="0" smtClean="0"/>
                        <a:t>المسيرون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000" dirty="0" smtClean="0"/>
                        <a:t>المديرية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000" dirty="0" err="1" smtClean="0"/>
                        <a:t>المستفيذون</a:t>
                      </a:r>
                      <a:endParaRPr lang="fr-F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DZ" sz="2000" dirty="0" smtClean="0"/>
                        <a:t>حسب الغاية 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000" dirty="0" smtClean="0"/>
                        <a:t>حسب الطبيعة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000" dirty="0" smtClean="0"/>
                        <a:t>التصنيف</a:t>
                      </a:r>
                      <a:endParaRPr lang="fr-F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DZ" sz="2000" dirty="0" err="1" smtClean="0"/>
                        <a:t>سريعة </a:t>
                      </a:r>
                      <a:r>
                        <a:rPr lang="ar-DZ" sz="2000" dirty="0" smtClean="0"/>
                        <a:t>، مقربة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000" dirty="0" err="1" smtClean="0"/>
                        <a:t>دقيقة </a:t>
                      </a:r>
                      <a:r>
                        <a:rPr lang="ar-DZ" sz="2000" dirty="0" smtClean="0"/>
                        <a:t>، </a:t>
                      </a:r>
                      <a:r>
                        <a:rPr lang="ar-DZ" sz="2000" dirty="0" err="1" smtClean="0"/>
                        <a:t>رسمية </a:t>
                      </a:r>
                      <a:r>
                        <a:rPr lang="ar-DZ" sz="2000" dirty="0" smtClean="0"/>
                        <a:t>، قاطعة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000" dirty="0" smtClean="0"/>
                        <a:t>المعلومات</a:t>
                      </a:r>
                      <a:endParaRPr lang="fr-F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DZ" sz="2000" dirty="0" smtClean="0"/>
                        <a:t>الماضي، </a:t>
                      </a:r>
                      <a:r>
                        <a:rPr lang="ar-DZ" sz="2000" dirty="0" err="1" smtClean="0"/>
                        <a:t>الحاضر </a:t>
                      </a:r>
                      <a:r>
                        <a:rPr lang="ar-DZ" sz="2000" dirty="0" smtClean="0"/>
                        <a:t>، المستقبل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000" dirty="0" smtClean="0"/>
                        <a:t>الماضي و الحاضر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000" dirty="0" smtClean="0"/>
                        <a:t>الزمن</a:t>
                      </a:r>
                      <a:endParaRPr lang="fr-FR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Flèche vers le bas 7"/>
          <p:cNvSpPr/>
          <p:nvPr/>
        </p:nvSpPr>
        <p:spPr>
          <a:xfrm>
            <a:off x="3779912" y="1628800"/>
            <a:ext cx="1224136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6264696" cy="114300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ar-DZ" dirty="0" smtClean="0"/>
              <a:t>مدخل للتكاليف وسعر التكلفة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ar-DZ" b="1" u="sng" dirty="0" smtClean="0"/>
              <a:t>مفاهيم </a:t>
            </a:r>
            <a:r>
              <a:rPr lang="ar-DZ" b="1" u="sng" dirty="0" err="1" smtClean="0"/>
              <a:t>حول :</a:t>
            </a:r>
            <a:endParaRPr lang="fr-FR" b="1" u="sng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6084168" y="3717032"/>
            <a:ext cx="2520280" cy="201622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3200" dirty="0" smtClean="0"/>
              <a:t>خروج حقيقي لقيم جاهزة مباشرة </a:t>
            </a:r>
            <a:endParaRPr lang="fr-FR" sz="3200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3275856" y="3573016"/>
            <a:ext cx="2664296" cy="216024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3200" dirty="0" smtClean="0"/>
              <a:t>هي كل </a:t>
            </a:r>
            <a:r>
              <a:rPr lang="ar-DZ" sz="3200" dirty="0" err="1" smtClean="0"/>
              <a:t>إستهلاك</a:t>
            </a:r>
            <a:r>
              <a:rPr lang="ar-DZ" sz="3200" dirty="0" smtClean="0"/>
              <a:t> تقوم به المؤسسة لهدف الإنتاج و البيع</a:t>
            </a:r>
            <a:endParaRPr lang="fr-FR" sz="3200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611560" y="3645024"/>
            <a:ext cx="2520280" cy="208823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3600" dirty="0" smtClean="0"/>
              <a:t>هو مورد مضحى به لتحقيق هدف </a:t>
            </a:r>
            <a:r>
              <a:rPr lang="ar-DZ" sz="3600" dirty="0" err="1" smtClean="0"/>
              <a:t>محدد </a:t>
            </a:r>
            <a:r>
              <a:rPr lang="ar-DZ" dirty="0" err="1" smtClean="0"/>
              <a:t>.</a:t>
            </a:r>
            <a:r>
              <a:rPr lang="ar-DZ" dirty="0" smtClean="0"/>
              <a:t> </a:t>
            </a:r>
            <a:endParaRPr lang="fr-FR" dirty="0"/>
          </a:p>
        </p:txBody>
      </p:sp>
      <p:sp>
        <p:nvSpPr>
          <p:cNvPr id="7" name="Ellipse 6"/>
          <p:cNvSpPr/>
          <p:nvPr/>
        </p:nvSpPr>
        <p:spPr>
          <a:xfrm>
            <a:off x="6372200" y="2420888"/>
            <a:ext cx="2016224" cy="9144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800" b="1" dirty="0" smtClean="0"/>
              <a:t>المصاريف</a:t>
            </a:r>
            <a:endParaRPr lang="fr-FR" sz="2800" b="1" dirty="0"/>
          </a:p>
        </p:txBody>
      </p:sp>
      <p:sp>
        <p:nvSpPr>
          <p:cNvPr id="8" name="Ellipse 7"/>
          <p:cNvSpPr/>
          <p:nvPr/>
        </p:nvSpPr>
        <p:spPr>
          <a:xfrm>
            <a:off x="3635896" y="2492896"/>
            <a:ext cx="1944216" cy="9144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800" b="1" dirty="0" smtClean="0"/>
              <a:t>الأعباء</a:t>
            </a:r>
            <a:endParaRPr lang="fr-FR" sz="2800" b="1" dirty="0"/>
          </a:p>
        </p:txBody>
      </p:sp>
      <p:sp>
        <p:nvSpPr>
          <p:cNvPr id="9" name="Ellipse 8"/>
          <p:cNvSpPr/>
          <p:nvPr/>
        </p:nvSpPr>
        <p:spPr>
          <a:xfrm>
            <a:off x="683568" y="2348880"/>
            <a:ext cx="1944216" cy="986408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800" b="1" dirty="0" smtClean="0"/>
              <a:t>التكاليف</a:t>
            </a:r>
            <a:r>
              <a:rPr lang="ar-DZ" dirty="0" smtClean="0"/>
              <a:t>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animBg="1"/>
      <p:bldP spid="5" grpId="0" build="p" animBg="1"/>
      <p:bldP spid="6" grpId="0" build="p" animBg="1"/>
      <p:bldP spid="7" grpId="0" build="p" animBg="1"/>
      <p:bldP spid="8" grpId="0" build="p" animBg="1"/>
      <p:bldP spid="9" grpId="0" build="p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554</Words>
  <Application>Microsoft Office PowerPoint</Application>
  <PresentationFormat>Affichage à l'écran (4:3)</PresentationFormat>
  <Paragraphs>100</Paragraphs>
  <Slides>13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الجمهورية الجزائرية الديمقراطية الشعبية  وزارة التعليم العالي و البحث العلمي  جامعة باجي مختار-عنابة-</vt:lpstr>
      <vt:lpstr>Diapositive 2</vt:lpstr>
      <vt:lpstr>Diapositive 3</vt:lpstr>
      <vt:lpstr>النشأة و التطور</vt:lpstr>
      <vt:lpstr>النشأة و التطور</vt:lpstr>
      <vt:lpstr>مفهوم المحاسبة التحليلية</vt:lpstr>
      <vt:lpstr>أهداف المحاسبة التحليلية</vt:lpstr>
      <vt:lpstr>Diapositive 8</vt:lpstr>
      <vt:lpstr>مدخل للتكاليف وسعر التكلفة</vt:lpstr>
      <vt:lpstr>التكاليف و سعر التكلفة</vt:lpstr>
      <vt:lpstr>التكاليف و سعر التكلفة</vt:lpstr>
      <vt:lpstr>أهم الطرق المحاسبة التحليلية</vt:lpstr>
      <vt:lpstr>الخاتمة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Dell-Inspiron15-PC</dc:creator>
  <cp:lastModifiedBy>Dell-Inspiron15-PC</cp:lastModifiedBy>
  <cp:revision>12</cp:revision>
  <dcterms:created xsi:type="dcterms:W3CDTF">2017-11-12T19:22:44Z</dcterms:created>
  <dcterms:modified xsi:type="dcterms:W3CDTF">2017-11-13T20:05:37Z</dcterms:modified>
</cp:coreProperties>
</file>