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2" r:id="rId4"/>
    <p:sldId id="276"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D85509E0-2A0A-4639-88D1-D1E47B745DA6}" type="datetimeFigureOut">
              <a:rPr lang="fr-FR" smtClean="0"/>
              <a:pPr/>
              <a:t>29/10/2017</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2405F370-D66A-449E-82EF-AE493189FB66}"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85509E0-2A0A-4639-88D1-D1E47B745DA6}"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405F370-D66A-449E-82EF-AE493189FB6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85509E0-2A0A-4639-88D1-D1E47B745DA6}"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405F370-D66A-449E-82EF-AE493189FB6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85509E0-2A0A-4639-88D1-D1E47B745DA6}"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405F370-D66A-449E-82EF-AE493189FB6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D85509E0-2A0A-4639-88D1-D1E47B745DA6}"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405F370-D66A-449E-82EF-AE493189FB66}"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85509E0-2A0A-4639-88D1-D1E47B745DA6}" type="datetimeFigureOut">
              <a:rPr lang="fr-FR" smtClean="0"/>
              <a:pPr/>
              <a:t>29/10/2017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2405F370-D66A-449E-82EF-AE493189FB6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85509E0-2A0A-4639-88D1-D1E47B745DA6}" type="datetimeFigureOut">
              <a:rPr lang="fr-FR" smtClean="0"/>
              <a:pPr/>
              <a:t>29/10/2017</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2405F370-D66A-449E-82EF-AE493189FB6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D85509E0-2A0A-4639-88D1-D1E47B745DA6}" type="datetimeFigureOut">
              <a:rPr lang="fr-FR" smtClean="0"/>
              <a:pPr/>
              <a:t>29/10/2017</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2405F370-D66A-449E-82EF-AE493189FB6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D85509E0-2A0A-4639-88D1-D1E47B745DA6}" type="datetimeFigureOut">
              <a:rPr lang="fr-FR" smtClean="0"/>
              <a:pPr/>
              <a:t>29/10/2017</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2405F370-D66A-449E-82EF-AE493189FB66}"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85509E0-2A0A-4639-88D1-D1E47B745DA6}" type="datetimeFigureOut">
              <a:rPr lang="fr-FR" smtClean="0"/>
              <a:pPr/>
              <a:t>29/10/2017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2405F370-D66A-449E-82EF-AE493189FB6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D85509E0-2A0A-4639-88D1-D1E47B745DA6}" type="datetimeFigureOut">
              <a:rPr lang="fr-FR" smtClean="0"/>
              <a:pPr/>
              <a:t>29/10/2017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2405F370-D66A-449E-82EF-AE493189FB66}"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85509E0-2A0A-4639-88D1-D1E47B745DA6}" type="datetimeFigureOut">
              <a:rPr lang="fr-FR" smtClean="0"/>
              <a:pPr/>
              <a:t>29/10/2017</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405F370-D66A-449E-82EF-AE493189FB66}"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biLevel thresh="75000"/>
            <a:extLst>
              <a:ext uri="{28A0092B-C50C-407E-A947-70E740481C1C}">
                <a14:useLocalDpi xmlns="" xmlns:a14="http://schemas.microsoft.com/office/drawing/2010/main" val="0"/>
              </a:ext>
            </a:extLst>
          </a:blip>
          <a:srcRect/>
          <a:stretch>
            <a:fillRect/>
          </a:stretch>
        </p:blipFill>
        <p:spPr bwMode="auto">
          <a:xfrm>
            <a:off x="358775" y="874713"/>
            <a:ext cx="8424863" cy="5108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75869996"/>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ar-DZ" dirty="0" smtClean="0">
                <a:solidFill>
                  <a:srgbClr val="FF0000"/>
                </a:solidFill>
              </a:rPr>
              <a:t>المفاهيم المشتركة مع مراقبة التسيير</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a:p>
        </p:txBody>
      </p:sp>
      <p:sp>
        <p:nvSpPr>
          <p:cNvPr id="4" name="Rectangle 3"/>
          <p:cNvSpPr/>
          <p:nvPr/>
        </p:nvSpPr>
        <p:spPr>
          <a:xfrm>
            <a:off x="6429388" y="1071546"/>
            <a:ext cx="2428892" cy="507209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sz="2400" dirty="0"/>
          </a:p>
          <a:p>
            <a:pPr algn="ctr"/>
            <a:endParaRPr lang="ar-DZ" sz="2400" dirty="0" smtClean="0"/>
          </a:p>
          <a:p>
            <a:pPr algn="justLow" rtl="1"/>
            <a:endParaRPr lang="ar-DZ" sz="2400" dirty="0"/>
          </a:p>
          <a:p>
            <a:pPr algn="justLow" rtl="1"/>
            <a:r>
              <a:rPr lang="ar-DZ" sz="2400" dirty="0" smtClean="0">
                <a:solidFill>
                  <a:srgbClr val="FF0000"/>
                </a:solidFill>
              </a:rPr>
              <a:t>*</a:t>
            </a:r>
            <a:r>
              <a:rPr lang="ar-DZ" sz="2400" b="1" dirty="0">
                <a:solidFill>
                  <a:srgbClr val="FF0000"/>
                </a:solidFill>
              </a:rPr>
              <a:t>الرقابة </a:t>
            </a:r>
            <a:r>
              <a:rPr lang="ar-DZ" sz="2400" b="1" dirty="0" smtClean="0">
                <a:solidFill>
                  <a:srgbClr val="FF0000"/>
                </a:solidFill>
              </a:rPr>
              <a:t>التنظيمية:</a:t>
            </a:r>
          </a:p>
          <a:p>
            <a:pPr algn="justLow" rtl="1">
              <a:buFont typeface="Wingdings" pitchFamily="2" charset="2"/>
              <a:buChar char="q"/>
            </a:pPr>
            <a:r>
              <a:rPr lang="ar-DZ" sz="2400" dirty="0"/>
              <a:t>تحسين القواعد والعمليات المشكلة للقرارات</a:t>
            </a:r>
            <a:endParaRPr lang="fr-FR" sz="2400" dirty="0"/>
          </a:p>
          <a:p>
            <a:pPr algn="justLow" rtl="1">
              <a:buFont typeface="Wingdings" pitchFamily="2" charset="2"/>
              <a:buChar char="q"/>
            </a:pPr>
            <a:r>
              <a:rPr lang="ar-DZ" sz="2400" dirty="0" smtClean="0"/>
              <a:t>-</a:t>
            </a:r>
            <a:r>
              <a:rPr lang="ar-DZ" sz="2400" dirty="0" err="1" smtClean="0"/>
              <a:t>إتساع</a:t>
            </a:r>
            <a:r>
              <a:rPr lang="ar-DZ" sz="2400" dirty="0" smtClean="0"/>
              <a:t> </a:t>
            </a:r>
            <a:r>
              <a:rPr lang="ar-DZ" sz="2400" dirty="0"/>
              <a:t>مجالها"نظم تنظيمية نظم معلوماتية"</a:t>
            </a:r>
            <a:endParaRPr lang="fr-FR" sz="2400" dirty="0"/>
          </a:p>
          <a:p>
            <a:pPr algn="justLow" rtl="1">
              <a:buFont typeface="Wingdings" pitchFamily="2" charset="2"/>
              <a:buChar char="q"/>
            </a:pPr>
            <a:r>
              <a:rPr lang="ar-DZ" sz="2400" dirty="0"/>
              <a:t>-تتعلق </a:t>
            </a:r>
            <a:r>
              <a:rPr lang="ar-DZ" sz="2400" dirty="0" smtClean="0"/>
              <a:t>بجميع </a:t>
            </a:r>
            <a:r>
              <a:rPr lang="ar-DZ" sz="2400" dirty="0"/>
              <a:t>المستويات الإدارية بالمؤسسة </a:t>
            </a:r>
            <a:endParaRPr lang="fr-FR" sz="2400" dirty="0"/>
          </a:p>
          <a:p>
            <a:pPr algn="justLow" rtl="1">
              <a:buFont typeface="Wingdings" pitchFamily="2" charset="2"/>
              <a:buChar char="q"/>
            </a:pPr>
            <a:r>
              <a:rPr lang="ar-DZ" sz="2400" dirty="0"/>
              <a:t>-تقريب عمليات </a:t>
            </a:r>
            <a:r>
              <a:rPr lang="ar-DZ" sz="2400" dirty="0" smtClean="0"/>
              <a:t>الأفراد </a:t>
            </a:r>
            <a:r>
              <a:rPr lang="ar-DZ" sz="2400" dirty="0"/>
              <a:t>وفق العمل إلى </a:t>
            </a:r>
            <a:r>
              <a:rPr lang="ar-DZ" sz="2400" dirty="0" smtClean="0"/>
              <a:t>الأهداف </a:t>
            </a:r>
            <a:r>
              <a:rPr lang="ar-DZ" sz="2400" dirty="0"/>
              <a:t>المسطرة</a:t>
            </a:r>
            <a:endParaRPr lang="fr-FR" sz="2400" dirty="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fr-FR" dirty="0"/>
          </a:p>
        </p:txBody>
      </p:sp>
      <p:sp>
        <p:nvSpPr>
          <p:cNvPr id="5" name="Rectangle 4"/>
          <p:cNvSpPr/>
          <p:nvPr/>
        </p:nvSpPr>
        <p:spPr>
          <a:xfrm>
            <a:off x="3571868" y="1071546"/>
            <a:ext cx="2500330" cy="51435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Low" rtl="1"/>
            <a:r>
              <a:rPr lang="ar-DZ" sz="2400" b="1" dirty="0" smtClean="0">
                <a:solidFill>
                  <a:srgbClr val="FF0000"/>
                </a:solidFill>
              </a:rPr>
              <a:t>*الرقابة الداخلية:</a:t>
            </a:r>
          </a:p>
          <a:p>
            <a:pPr algn="justLow" rtl="1">
              <a:buFont typeface="Wingdings" pitchFamily="2" charset="2"/>
              <a:buChar char="q"/>
            </a:pPr>
            <a:r>
              <a:rPr lang="ar-DZ" sz="2400" dirty="0" smtClean="0"/>
              <a:t>مجموع العمليات المساهمة في التحكم في الأداء.</a:t>
            </a:r>
            <a:endParaRPr lang="fr-FR" sz="2400" dirty="0" smtClean="0"/>
          </a:p>
          <a:p>
            <a:pPr algn="justLow" rtl="1">
              <a:buFont typeface="Wingdings" pitchFamily="2" charset="2"/>
              <a:buChar char="q"/>
            </a:pPr>
            <a:r>
              <a:rPr lang="ar-DZ" sz="2400" dirty="0" smtClean="0"/>
              <a:t>ضمان الحماية والحفاظ على الذمة المالية ونوعية المعلومات</a:t>
            </a:r>
            <a:endParaRPr lang="fr-FR" sz="2400" dirty="0" smtClean="0"/>
          </a:p>
          <a:p>
            <a:pPr algn="justLow" rtl="1">
              <a:buFont typeface="Wingdings" pitchFamily="2" charset="2"/>
              <a:buChar char="q"/>
            </a:pPr>
            <a:r>
              <a:rPr lang="ar-DZ" sz="2400" dirty="0" smtClean="0"/>
              <a:t>ضمان تطبيق جميع التعليمات لتحسين الأداء</a:t>
            </a:r>
            <a:endParaRPr lang="fr-FR" sz="2400" dirty="0" smtClean="0"/>
          </a:p>
          <a:p>
            <a:pPr algn="justLow" rtl="1">
              <a:buFont typeface="Wingdings" pitchFamily="2" charset="2"/>
              <a:buChar char="q"/>
            </a:pPr>
            <a:r>
              <a:rPr lang="ar-DZ" sz="2400" dirty="0" smtClean="0"/>
              <a:t>متابعة وتحليل وتصحيح عملية التسيير داخل المؤسسة</a:t>
            </a:r>
            <a:endParaRPr lang="fr-FR" sz="2400" dirty="0" smtClean="0"/>
          </a:p>
          <a:p>
            <a:pPr algn="ctr"/>
            <a:endParaRPr lang="fr-FR" dirty="0"/>
          </a:p>
        </p:txBody>
      </p:sp>
      <p:sp>
        <p:nvSpPr>
          <p:cNvPr id="6" name="Rectangle 5"/>
          <p:cNvSpPr/>
          <p:nvPr/>
        </p:nvSpPr>
        <p:spPr>
          <a:xfrm>
            <a:off x="642910" y="1071546"/>
            <a:ext cx="2428892" cy="52149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Low" rtl="1"/>
            <a:r>
              <a:rPr lang="ar-DZ" sz="2400" b="1" dirty="0">
                <a:solidFill>
                  <a:srgbClr val="FF0000"/>
                </a:solidFill>
              </a:rPr>
              <a:t>*التدقيق الداخلي</a:t>
            </a:r>
            <a:r>
              <a:rPr lang="ar-DZ" sz="2400" b="1" dirty="0" smtClean="0">
                <a:solidFill>
                  <a:srgbClr val="FF0000"/>
                </a:solidFill>
              </a:rPr>
              <a:t>:</a:t>
            </a:r>
          </a:p>
          <a:p>
            <a:pPr algn="justLow" rtl="1">
              <a:buFont typeface="Wingdings" pitchFamily="2" charset="2"/>
              <a:buChar char="q"/>
            </a:pPr>
            <a:r>
              <a:rPr lang="ar-DZ" sz="2400" dirty="0"/>
              <a:t>نشاط ذاتي لممارسة الخبرة</a:t>
            </a:r>
            <a:endParaRPr lang="fr-FR" sz="2400" dirty="0"/>
          </a:p>
          <a:p>
            <a:pPr algn="justLow" rtl="1">
              <a:buFont typeface="Wingdings" pitchFamily="2" charset="2"/>
              <a:buChar char="q"/>
            </a:pPr>
            <a:r>
              <a:rPr lang="ar-DZ" sz="2400" dirty="0"/>
              <a:t>يساعد </a:t>
            </a:r>
            <a:r>
              <a:rPr lang="ar-DZ" sz="2400" dirty="0" err="1"/>
              <a:t>المسيريين</a:t>
            </a:r>
            <a:r>
              <a:rPr lang="ar-DZ" sz="2400" dirty="0"/>
              <a:t> على مراقبة مجموع الأنشطة</a:t>
            </a:r>
            <a:endParaRPr lang="fr-FR" sz="2400" dirty="0"/>
          </a:p>
          <a:p>
            <a:pPr algn="justLow" rtl="1">
              <a:buFont typeface="Wingdings" pitchFamily="2" charset="2"/>
              <a:buChar char="q"/>
            </a:pPr>
            <a:r>
              <a:rPr lang="ar-DZ" sz="2400" dirty="0" smtClean="0"/>
              <a:t>إعطاء </a:t>
            </a:r>
            <a:r>
              <a:rPr lang="ar-DZ" sz="2400" dirty="0"/>
              <a:t>الرأي"فعالية وسائل الرقابة"</a:t>
            </a:r>
            <a:endParaRPr lang="fr-FR" sz="2400" dirty="0"/>
          </a:p>
          <a:p>
            <a:pPr algn="justLow" rtl="1">
              <a:buFont typeface="Wingdings" pitchFamily="2" charset="2"/>
              <a:buChar char="q"/>
            </a:pPr>
            <a:r>
              <a:rPr lang="ar-DZ" sz="2400" dirty="0"/>
              <a:t>قياس وتحسين درجة الثقة في نظم المعلومات المحاسبية والمالية</a:t>
            </a:r>
            <a:endParaRPr lang="fr-FR" sz="2400" dirty="0"/>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Rectangle à coins arrondis 3"/>
          <p:cNvSpPr/>
          <p:nvPr/>
        </p:nvSpPr>
        <p:spPr>
          <a:xfrm>
            <a:off x="1500166" y="500042"/>
            <a:ext cx="7000924" cy="19288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ar-DZ" sz="2400" dirty="0">
                <a:solidFill>
                  <a:srgbClr val="FF0000"/>
                </a:solidFill>
              </a:rPr>
              <a:t>*الرقابة الداخلية </a:t>
            </a:r>
            <a:r>
              <a:rPr lang="ar-DZ" sz="2400" dirty="0"/>
              <a:t>هي جميع الإجراءات واللوائح والقوانين التي تضعها المؤسسة والتي تهدف إلى التطبيق الصحيح لنظام الرقابة الداخلية للمنشأة ومراجعة اللوائح والقوانين المنفذة لذلك وبالتالي </a:t>
            </a:r>
            <a:r>
              <a:rPr lang="ar-DZ" sz="2400" dirty="0" err="1"/>
              <a:t>فاءن</a:t>
            </a:r>
            <a:r>
              <a:rPr lang="ar-DZ" sz="2400" dirty="0"/>
              <a:t> نظام الرقابة الداخلية أعم وأشمل ويحتوي على إدارة التدقيق الداخلي</a:t>
            </a:r>
            <a:r>
              <a:rPr lang="ar-DZ" dirty="0"/>
              <a:t>.</a:t>
            </a:r>
            <a:endParaRPr lang="fr-FR" dirty="0"/>
          </a:p>
          <a:p>
            <a:pPr algn="ctr"/>
            <a:endParaRPr lang="fr-FR" dirty="0"/>
          </a:p>
        </p:txBody>
      </p:sp>
      <p:sp>
        <p:nvSpPr>
          <p:cNvPr id="5" name="Rectangle à coins arrondis 4"/>
          <p:cNvSpPr/>
          <p:nvPr/>
        </p:nvSpPr>
        <p:spPr>
          <a:xfrm>
            <a:off x="1571604" y="3286124"/>
            <a:ext cx="6858048" cy="17145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400" dirty="0">
                <a:solidFill>
                  <a:srgbClr val="FF0000"/>
                </a:solidFill>
              </a:rPr>
              <a:t>*</a:t>
            </a:r>
            <a:r>
              <a:rPr lang="ar-DZ" sz="3200" dirty="0">
                <a:solidFill>
                  <a:srgbClr val="FF0000"/>
                </a:solidFill>
              </a:rPr>
              <a:t>التدقيق الداخلي</a:t>
            </a:r>
            <a:r>
              <a:rPr lang="ar-DZ" sz="2400" dirty="0">
                <a:solidFill>
                  <a:srgbClr val="FF0000"/>
                </a:solidFill>
              </a:rPr>
              <a:t> </a:t>
            </a:r>
            <a:r>
              <a:rPr lang="ar-DZ" sz="3200" dirty="0"/>
              <a:t>هو جزء من الرقابة الداخلية والرقابة الداخلية أشمل وأعم على المؤسسة</a:t>
            </a:r>
            <a:r>
              <a:rPr lang="ar-DZ" sz="2400" dirty="0"/>
              <a:t>.</a:t>
            </a:r>
            <a:endParaRPr lang="fr-FR" sz="2400" dirty="0"/>
          </a:p>
          <a:p>
            <a:pPr algn="ctr"/>
            <a:endParaRPr lang="fr-FR" dirty="0"/>
          </a:p>
        </p:txBody>
      </p:sp>
      <p:sp>
        <p:nvSpPr>
          <p:cNvPr id="6" name="Flèche courbée vers la droite 5"/>
          <p:cNvSpPr/>
          <p:nvPr/>
        </p:nvSpPr>
        <p:spPr>
          <a:xfrm>
            <a:off x="142844" y="1285860"/>
            <a:ext cx="1357322" cy="3071834"/>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justLow" rtl="1"/>
            <a:r>
              <a:rPr lang="ar-SA" dirty="0" smtClean="0"/>
              <a:t>تعتبر الرقابة من الوظائف الرئيسية لعملية التسيير، وينبغي على </a:t>
            </a:r>
            <a:r>
              <a:rPr lang="ar-SA" dirty="0" err="1" smtClean="0"/>
              <a:t>المسؤول</a:t>
            </a:r>
            <a:r>
              <a:rPr lang="ar-SA" dirty="0" smtClean="0"/>
              <a:t> في أي مستوى إداري أن</a:t>
            </a:r>
            <a:r>
              <a:rPr lang="ar-DZ" dirty="0" smtClean="0"/>
              <a:t> </a:t>
            </a:r>
            <a:r>
              <a:rPr lang="ar-SA" dirty="0" smtClean="0"/>
              <a:t>يؤديها حتى يمكن تحقيق أهداف المؤسسة التي أُنشئت من أجلها</a:t>
            </a:r>
            <a:r>
              <a:rPr lang="fr-FR" dirty="0" smtClean="0"/>
              <a:t>. </a:t>
            </a:r>
            <a:r>
              <a:rPr lang="ar-SA" dirty="0" smtClean="0"/>
              <a:t>فالعملية الإدارية عادة ما تبدأ بتحديد الأهداف</a:t>
            </a:r>
            <a:r>
              <a:rPr lang="ar-DZ" dirty="0" smtClean="0"/>
              <a:t> </a:t>
            </a:r>
            <a:r>
              <a:rPr lang="ar-SA" dirty="0" smtClean="0"/>
              <a:t>في ضوء الوسائل المادية والبشرية المتاحة، وضع برنامج زمني محدد المعالم وواضح لتحقيق الأهداف المرجوة ووضع تنظيم للمؤسسة ومواردها لتنفيذ الخطة الموضوعة ثم متابعة التنفيذ الفعلي للخطة لتحديد انحرافات التنفيذ الفعلي</a:t>
            </a:r>
            <a:r>
              <a:rPr lang="ar-DZ" dirty="0" smtClean="0"/>
              <a:t> </a:t>
            </a:r>
            <a:r>
              <a:rPr lang="ar-SA" dirty="0" smtClean="0"/>
              <a:t>عما رسمته الخطة</a:t>
            </a:r>
            <a:r>
              <a:rPr lang="fr-FR" dirty="0" smtClean="0"/>
              <a:t>.</a:t>
            </a:r>
          </a:p>
          <a:p>
            <a:endParaRPr lang="fr-FR"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pPr algn="justLow" rtl="1"/>
            <a:r>
              <a:rPr lang="ar-SA" dirty="0" smtClean="0"/>
              <a:t>فالهدف الذي تسعى إليه مراقبة التسيير هو التأكد من أنه قد تم تنفيذ الأعمال بالطريقة التي سبق تحديدها أو بالطريقة الكفيلة بتوصيل المؤسسة إلى أهدافها</a:t>
            </a:r>
            <a:r>
              <a:rPr lang="fr-FR" dirty="0" smtClean="0"/>
              <a:t>. </a:t>
            </a:r>
            <a:r>
              <a:rPr lang="ar-SA" dirty="0" err="1" smtClean="0"/>
              <a:t>فالمسؤول</a:t>
            </a:r>
            <a:r>
              <a:rPr lang="ar-SA" dirty="0" smtClean="0"/>
              <a:t> الذي يراقب يكون إذ </a:t>
            </a:r>
            <a:r>
              <a:rPr lang="ar-SA" dirty="0" err="1" smtClean="0"/>
              <a:t>ا</a:t>
            </a:r>
            <a:r>
              <a:rPr lang="ar-SA" dirty="0" smtClean="0"/>
              <a:t> بحاجة إلى وسيلة تمكنه من التفرقة بين الأداء المقبول والأداء غير المقبول، تلك الوسيلة هي معايير الأداء لإتمام وظيفة مراقبة التسيير للتأكد من أن ما تم تحقيقه أو ما يتحقق مطابق للأهداف المرسومة لأي نشاط، لذلك لابد من إتباع خطوات معينة</a:t>
            </a:r>
            <a:r>
              <a:rPr lang="fr-FR" dirty="0" smtClean="0"/>
              <a:t>  </a:t>
            </a:r>
            <a:r>
              <a:rPr lang="ar-SA" dirty="0" smtClean="0"/>
              <a:t>اتفق حولها الكثير من رواد الإدارة والتسيير باختلاف مدارسهم الفكرية</a:t>
            </a:r>
            <a:r>
              <a:rPr lang="fr-FR" dirty="0" smtClean="0"/>
              <a:t>  </a:t>
            </a:r>
            <a:r>
              <a:rPr lang="ar-SA" dirty="0" smtClean="0"/>
              <a:t>والتي نوجزها فيما يلي</a:t>
            </a:r>
            <a:r>
              <a:rPr lang="fr-FR" dirty="0" smtClean="0"/>
              <a:t>:</a:t>
            </a:r>
          </a:p>
          <a:p>
            <a:endParaRPr lang="fr-FR" dirty="0"/>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Rectangle 3"/>
          <p:cNvSpPr/>
          <p:nvPr/>
        </p:nvSpPr>
        <p:spPr>
          <a:xfrm>
            <a:off x="7429488" y="3071810"/>
            <a:ext cx="1714512" cy="10715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a:t>تحديد معايير الأداء</a:t>
            </a:r>
            <a:r>
              <a:rPr lang="ar-SA" sz="2400" dirty="0"/>
              <a:t> </a:t>
            </a:r>
            <a:endParaRPr lang="fr-FR" sz="2400" dirty="0"/>
          </a:p>
        </p:txBody>
      </p:sp>
      <p:sp>
        <p:nvSpPr>
          <p:cNvPr id="5" name="Rectangle 4"/>
          <p:cNvSpPr/>
          <p:nvPr/>
        </p:nvSpPr>
        <p:spPr>
          <a:xfrm>
            <a:off x="5072066" y="3071810"/>
            <a:ext cx="1643074" cy="10715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a:t>قياس الأداء</a:t>
            </a:r>
            <a:r>
              <a:rPr lang="ar-SA" b="1" dirty="0"/>
              <a:t> </a:t>
            </a:r>
            <a:endParaRPr lang="fr-FR" b="1" dirty="0"/>
          </a:p>
        </p:txBody>
      </p:sp>
      <p:sp>
        <p:nvSpPr>
          <p:cNvPr id="6" name="Rectangle 5"/>
          <p:cNvSpPr/>
          <p:nvPr/>
        </p:nvSpPr>
        <p:spPr>
          <a:xfrm>
            <a:off x="2500298" y="3071810"/>
            <a:ext cx="1785950"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a:t>تقييم الأداء </a:t>
            </a:r>
            <a:endParaRPr lang="fr-FR" sz="2400" b="1" dirty="0"/>
          </a:p>
        </p:txBody>
      </p:sp>
      <p:sp>
        <p:nvSpPr>
          <p:cNvPr id="7" name="Rectangle 6"/>
          <p:cNvSpPr/>
          <p:nvPr/>
        </p:nvSpPr>
        <p:spPr>
          <a:xfrm>
            <a:off x="142844" y="3143248"/>
            <a:ext cx="1714480" cy="10715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a:t>تصحيح الانحرافات</a:t>
            </a:r>
            <a:endParaRPr lang="fr-FR" sz="2400" b="1" dirty="0"/>
          </a:p>
        </p:txBody>
      </p:sp>
      <p:sp>
        <p:nvSpPr>
          <p:cNvPr id="8" name="Flèche gauche 7"/>
          <p:cNvSpPr/>
          <p:nvPr/>
        </p:nvSpPr>
        <p:spPr>
          <a:xfrm>
            <a:off x="6715140" y="3429000"/>
            <a:ext cx="714380" cy="428628"/>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9" name="Flèche gauche 8"/>
          <p:cNvSpPr/>
          <p:nvPr/>
        </p:nvSpPr>
        <p:spPr>
          <a:xfrm>
            <a:off x="4286248" y="3429000"/>
            <a:ext cx="785818" cy="428628"/>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0" name="Flèche gauche 9"/>
          <p:cNvSpPr/>
          <p:nvPr/>
        </p:nvSpPr>
        <p:spPr>
          <a:xfrm>
            <a:off x="1785918" y="3429000"/>
            <a:ext cx="714380" cy="428628"/>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heckerboard(across)">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Rectangle à coins arrondis 3"/>
          <p:cNvSpPr/>
          <p:nvPr/>
        </p:nvSpPr>
        <p:spPr>
          <a:xfrm>
            <a:off x="1714480" y="785794"/>
            <a:ext cx="6643734" cy="15001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ar-SA" sz="2400" b="1" dirty="0">
                <a:solidFill>
                  <a:srgbClr val="FF0000"/>
                </a:solidFill>
              </a:rPr>
              <a:t>1-تحديد معايير الأداء</a:t>
            </a:r>
            <a:r>
              <a:rPr lang="fr-FR" sz="2400" b="1" dirty="0">
                <a:solidFill>
                  <a:srgbClr val="FF0000"/>
                </a:solidFill>
              </a:rPr>
              <a:t> : </a:t>
            </a:r>
            <a:r>
              <a:rPr lang="ar-SA" sz="2400" dirty="0"/>
              <a:t>وتعتبر المعايير مقاييس يمكن بواسطتها قياس النتائج ( أو الأداء ) الفعلية لما هو مطلوب تحقيقه من عمل ما، أي الأهداف الحقيقية التي ينبغي الوصول إليها</a:t>
            </a:r>
            <a:endParaRPr lang="fr-FR" sz="2400" dirty="0"/>
          </a:p>
        </p:txBody>
      </p:sp>
      <p:sp>
        <p:nvSpPr>
          <p:cNvPr id="5" name="Rectangle à coins arrondis 4"/>
          <p:cNvSpPr/>
          <p:nvPr/>
        </p:nvSpPr>
        <p:spPr>
          <a:xfrm>
            <a:off x="1643042" y="3357562"/>
            <a:ext cx="6786610" cy="17145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ar-SA" sz="2400" b="1" dirty="0">
                <a:solidFill>
                  <a:srgbClr val="FF0000"/>
                </a:solidFill>
              </a:rPr>
              <a:t>2-قياس الأداء الفعلي وتحديد الانحرافات</a:t>
            </a:r>
            <a:r>
              <a:rPr lang="fr-FR" sz="2400" b="1" dirty="0">
                <a:solidFill>
                  <a:srgbClr val="FF0000"/>
                </a:solidFill>
              </a:rPr>
              <a:t> </a:t>
            </a:r>
            <a:r>
              <a:rPr lang="fr-FR" sz="2400" dirty="0">
                <a:solidFill>
                  <a:srgbClr val="FF0000"/>
                </a:solidFill>
              </a:rPr>
              <a:t>: </a:t>
            </a:r>
            <a:r>
              <a:rPr lang="ar-SA" sz="2400" dirty="0"/>
              <a:t>بواسطة أدوات قياس مناسبة ومقارنته بالمقاييس الموضوعة سلفا بعد تجميع المعلومات، تحديد الانحرافات بجانبيها السلبي والإيجابي إن وجدت، </a:t>
            </a:r>
            <a:r>
              <a:rPr lang="ar-SA" sz="2400" dirty="0" smtClean="0"/>
              <a:t>من</a:t>
            </a:r>
            <a:r>
              <a:rPr lang="ar-DZ" sz="2400" dirty="0" smtClean="0"/>
              <a:t> </a:t>
            </a:r>
            <a:r>
              <a:rPr lang="ar-SA" sz="2400" dirty="0" smtClean="0"/>
              <a:t>أجل </a:t>
            </a:r>
            <a:r>
              <a:rPr lang="ar-SA" sz="2400" dirty="0"/>
              <a:t>تحري أسبابها ومحاولة علاجها كخطوة ثالثة</a:t>
            </a:r>
            <a:r>
              <a:rPr lang="fr-FR" sz="2400" dirty="0"/>
              <a:t>. </a:t>
            </a:r>
          </a:p>
          <a:p>
            <a:pPr algn="ctr"/>
            <a:endParaRPr lang="fr-FR" dirty="0"/>
          </a:p>
        </p:txBody>
      </p:sp>
      <p:sp>
        <p:nvSpPr>
          <p:cNvPr id="6" name="Flèche vers le bas 5"/>
          <p:cNvSpPr/>
          <p:nvPr/>
        </p:nvSpPr>
        <p:spPr>
          <a:xfrm>
            <a:off x="4714876" y="2285992"/>
            <a:ext cx="928694" cy="107157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Rectangle à coins arrondis 3"/>
          <p:cNvSpPr/>
          <p:nvPr/>
        </p:nvSpPr>
        <p:spPr>
          <a:xfrm>
            <a:off x="1785918" y="857232"/>
            <a:ext cx="7072362" cy="23574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ar-SA" sz="2400" b="1" dirty="0">
                <a:solidFill>
                  <a:srgbClr val="FF0000"/>
                </a:solidFill>
              </a:rPr>
              <a:t>3-تقييم الأداء</a:t>
            </a:r>
            <a:r>
              <a:rPr lang="fr-FR" sz="2400" b="1" dirty="0">
                <a:solidFill>
                  <a:srgbClr val="FF0000"/>
                </a:solidFill>
              </a:rPr>
              <a:t> </a:t>
            </a:r>
            <a:r>
              <a:rPr lang="fr-FR" sz="2400" dirty="0">
                <a:solidFill>
                  <a:srgbClr val="FF0000"/>
                </a:solidFill>
              </a:rPr>
              <a:t>: </a:t>
            </a:r>
            <a:r>
              <a:rPr lang="ar-SA" sz="2400" dirty="0"/>
              <a:t>إن وظيفة معايير الأداء هي تعريف المسير بما يجب أن يكون، بينما قياس الأداء يعرفه بما هو كائن، وعليه أن يتساءل في هذه الحالة عن مدى قبوله لهذا المستوى، فإذا كان الجواب بالنفي، فهل هناك أسباب مقبولة تبرر انخفاض مستوى الأداء ؟ تلك هي عملية تقييم الأداء التي يُبنى عليها اتخاذ إجراءات وقرارات معينة</a:t>
            </a:r>
            <a:r>
              <a:rPr lang="fr-FR" dirty="0"/>
              <a:t>.</a:t>
            </a:r>
          </a:p>
          <a:p>
            <a:pPr algn="ctr"/>
            <a:endParaRPr lang="fr-FR" dirty="0"/>
          </a:p>
        </p:txBody>
      </p:sp>
      <p:sp>
        <p:nvSpPr>
          <p:cNvPr id="5" name="Arrondir un rectangle avec un coin du même côté 4"/>
          <p:cNvSpPr/>
          <p:nvPr/>
        </p:nvSpPr>
        <p:spPr>
          <a:xfrm>
            <a:off x="1857356" y="4071942"/>
            <a:ext cx="7000924" cy="2286016"/>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ar-SA" sz="2400" b="1" dirty="0">
                <a:solidFill>
                  <a:srgbClr val="FF0000"/>
                </a:solidFill>
              </a:rPr>
              <a:t>4-تصحيح الانحرافات</a:t>
            </a:r>
            <a:r>
              <a:rPr lang="fr-FR" sz="2400" b="1" dirty="0">
                <a:solidFill>
                  <a:srgbClr val="FF0000"/>
                </a:solidFill>
              </a:rPr>
              <a:t> : </a:t>
            </a:r>
            <a:r>
              <a:rPr lang="ar-SA" sz="2400" dirty="0"/>
              <a:t>وفيها يقوم المختصون باتخاذ القرارات الملائمة لتصحيح الاختلافات الناتجة عن الأداء الفعلي قياسا بالأداء المتوقع وإعادة تنظيم الأساليب والإجراءات وطبيعة العمل أو تعديل الخطط والأهداف إذا تطلب الأمر ذلك</a:t>
            </a:r>
            <a:r>
              <a:rPr lang="fr-FR" dirty="0"/>
              <a:t>.</a:t>
            </a:r>
          </a:p>
          <a:p>
            <a:pPr algn="ctr"/>
            <a:endParaRPr lang="fr-FR" dirty="0"/>
          </a:p>
        </p:txBody>
      </p:sp>
      <p:sp>
        <p:nvSpPr>
          <p:cNvPr id="6" name="Flèche vers le bas 5"/>
          <p:cNvSpPr/>
          <p:nvPr/>
        </p:nvSpPr>
        <p:spPr>
          <a:xfrm>
            <a:off x="5143504" y="3214686"/>
            <a:ext cx="714380" cy="85725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Pensées 3"/>
          <p:cNvSpPr/>
          <p:nvPr/>
        </p:nvSpPr>
        <p:spPr>
          <a:xfrm>
            <a:off x="1071538" y="1785926"/>
            <a:ext cx="7786742" cy="3786214"/>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justLow" rtl="1"/>
            <a:r>
              <a:rPr lang="ar-SA" sz="2400" dirty="0"/>
              <a:t>هذا التصور لمراحل مراقبة التسيير يؤكد ضمنا على العلاقة الوثيقة بين عمليتي وضع المقاييس وتحديد الأهداف التي ينتج عن غيابها أو غموضها أو قصورها عدم قدرة الأجهزة الرقابية المختصة على تحديد المعايير الرقابية التي يتم بموجبها قياس الأداء المحقق</a:t>
            </a:r>
            <a:r>
              <a:rPr lang="fr-FR" sz="2400" dirty="0"/>
              <a:t>.</a:t>
            </a:r>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ctrTitle"/>
          </p:nvPr>
        </p:nvSpPr>
        <p:spPr bwMode="auto">
          <a:xfrm>
            <a:off x="1500166" y="285728"/>
            <a:ext cx="6286500" cy="1938992"/>
          </a:xfrm>
          <a:prstGeom prst="rect">
            <a:avLst/>
          </a:prstGeom>
          <a:noFill/>
          <a:ln w="9525">
            <a:noFill/>
            <a:miter lim="800000"/>
            <a:headEnd/>
            <a:tailEnd/>
          </a:ln>
        </p:spPr>
        <p:txBody>
          <a:bodyPr anchor="ctr">
            <a:spAutoFit/>
          </a:bodyPr>
          <a:lstStyle/>
          <a:p>
            <a:pPr algn="ctr"/>
            <a:r>
              <a:rPr kumimoji="1" lang="ar-DZ" sz="2000" b="1" dirty="0">
                <a:solidFill>
                  <a:schemeClr val="tx1"/>
                </a:solidFill>
                <a:latin typeface="Traditional Arabic" panose="02020603050405020304" pitchFamily="18" charset="-78"/>
                <a:cs typeface="Traditional Arabic" panose="02020603050405020304" pitchFamily="18" charset="-78"/>
              </a:rPr>
              <a:t>وزارة التعليــــــــــــــــــــــــــــم العـــــــــــــــــــــــــالي والبحث </a:t>
            </a:r>
            <a:r>
              <a:rPr kumimoji="1" lang="ar-DZ" sz="2000" b="1" dirty="0" smtClean="0">
                <a:solidFill>
                  <a:schemeClr val="tx1"/>
                </a:solidFill>
                <a:latin typeface="Traditional Arabic" panose="02020603050405020304" pitchFamily="18" charset="-78"/>
                <a:cs typeface="Traditional Arabic" panose="02020603050405020304" pitchFamily="18" charset="-78"/>
              </a:rPr>
              <a:t>العلمـــــــــــــــــــــــــي</a:t>
            </a:r>
            <a:endParaRPr kumimoji="1" lang="fr-FR" sz="2000" b="1" dirty="0" smtClean="0">
              <a:solidFill>
                <a:schemeClr val="tx1"/>
              </a:solidFill>
              <a:latin typeface="Traditional Arabic" panose="02020603050405020304" pitchFamily="18" charset="-78"/>
              <a:cs typeface="Traditional Arabic" panose="02020603050405020304" pitchFamily="18" charset="-78"/>
            </a:endParaRPr>
          </a:p>
          <a:p>
            <a:pPr algn="ctr"/>
            <a:r>
              <a:rPr kumimoji="1" lang="ar-DZ" sz="2000" b="1" dirty="0" smtClean="0">
                <a:solidFill>
                  <a:schemeClr val="tx1"/>
                </a:solidFill>
                <a:latin typeface="Traditional Arabic" panose="02020603050405020304" pitchFamily="18" charset="-78"/>
                <a:cs typeface="Traditional Arabic" panose="02020603050405020304" pitchFamily="18" charset="-78"/>
              </a:rPr>
              <a:t>جامعة </a:t>
            </a:r>
            <a:r>
              <a:rPr kumimoji="1" lang="ar-DZ" sz="2000" b="1" dirty="0">
                <a:solidFill>
                  <a:schemeClr val="tx1"/>
                </a:solidFill>
                <a:latin typeface="Traditional Arabic" panose="02020603050405020304" pitchFamily="18" charset="-78"/>
                <a:cs typeface="Traditional Arabic" panose="02020603050405020304" pitchFamily="18" charset="-78"/>
              </a:rPr>
              <a:t>بــــــــــاجي مختار </a:t>
            </a:r>
            <a:r>
              <a:rPr kumimoji="1" lang="ar-DZ" sz="2000" b="1" dirty="0" smtClean="0">
                <a:solidFill>
                  <a:schemeClr val="tx1"/>
                </a:solidFill>
                <a:latin typeface="Traditional Arabic" panose="02020603050405020304" pitchFamily="18" charset="-78"/>
                <a:cs typeface="Traditional Arabic" panose="02020603050405020304" pitchFamily="18" charset="-78"/>
              </a:rPr>
              <a:t>عنـــــــــــــــــــــــــابة</a:t>
            </a:r>
            <a:endParaRPr kumimoji="1" lang="fr-FR" sz="2000" b="1" dirty="0" smtClean="0">
              <a:solidFill>
                <a:schemeClr val="tx1"/>
              </a:solidFill>
              <a:latin typeface="Traditional Arabic" panose="02020603050405020304" pitchFamily="18" charset="-78"/>
              <a:cs typeface="Traditional Arabic" panose="02020603050405020304" pitchFamily="18" charset="-78"/>
            </a:endParaRPr>
          </a:p>
          <a:p>
            <a:pPr algn="ctr" rtl="1"/>
            <a:r>
              <a:rPr kumimoji="1" lang="ar-DZ" sz="2000" b="1" dirty="0">
                <a:solidFill>
                  <a:schemeClr val="tx1"/>
                </a:solidFill>
                <a:latin typeface="Traditional Arabic" panose="02020603050405020304" pitchFamily="18" charset="-78"/>
                <a:cs typeface="Traditional Arabic" panose="02020603050405020304" pitchFamily="18" charset="-78"/>
              </a:rPr>
              <a:t>كلية العلوم الاقتصادية </a:t>
            </a:r>
            <a:r>
              <a:rPr kumimoji="1" lang="ar-DZ" sz="2000" b="1" dirty="0" smtClean="0">
                <a:solidFill>
                  <a:schemeClr val="tx1"/>
                </a:solidFill>
                <a:latin typeface="Traditional Arabic" panose="02020603050405020304" pitchFamily="18" charset="-78"/>
                <a:cs typeface="Traditional Arabic" panose="02020603050405020304" pitchFamily="18" charset="-78"/>
              </a:rPr>
              <a:t>وعلوم </a:t>
            </a:r>
            <a:r>
              <a:rPr kumimoji="1" lang="ar-DZ" sz="2000" b="1" dirty="0">
                <a:solidFill>
                  <a:schemeClr val="tx1"/>
                </a:solidFill>
                <a:latin typeface="Traditional Arabic" panose="02020603050405020304" pitchFamily="18" charset="-78"/>
                <a:cs typeface="Traditional Arabic" panose="02020603050405020304" pitchFamily="18" charset="-78"/>
              </a:rPr>
              <a:t>التسيير</a:t>
            </a:r>
          </a:p>
          <a:p>
            <a:pPr algn="ctr" rtl="1"/>
            <a:r>
              <a:rPr kumimoji="1" lang="ar-SA" sz="2000" b="1" dirty="0" smtClean="0">
                <a:solidFill>
                  <a:schemeClr val="tx1"/>
                </a:solidFill>
                <a:latin typeface="Traditional Arabic" panose="02020603050405020304" pitchFamily="18" charset="-78"/>
                <a:cs typeface="Traditional Arabic" panose="02020603050405020304" pitchFamily="18" charset="-78"/>
              </a:rPr>
              <a:t>فرع علوم التسيير </a:t>
            </a:r>
            <a:r>
              <a:rPr kumimoji="1" lang="ar-DZ" sz="2000" b="1" dirty="0" smtClean="0">
                <a:solidFill>
                  <a:schemeClr val="tx1"/>
                </a:solidFill>
                <a:latin typeface="Traditional Arabic" panose="02020603050405020304" pitchFamily="18" charset="-78"/>
                <a:cs typeface="Traditional Arabic" panose="02020603050405020304" pitchFamily="18" charset="-78"/>
              </a:rPr>
              <a:t/>
            </a:r>
            <a:br>
              <a:rPr kumimoji="1" lang="ar-DZ" sz="2000" b="1" dirty="0" smtClean="0">
                <a:solidFill>
                  <a:schemeClr val="tx1"/>
                </a:solidFill>
                <a:latin typeface="Traditional Arabic" panose="02020603050405020304" pitchFamily="18" charset="-78"/>
                <a:cs typeface="Traditional Arabic" panose="02020603050405020304" pitchFamily="18" charset="-78"/>
              </a:rPr>
            </a:br>
            <a:r>
              <a:rPr kumimoji="1" lang="ar-DZ" sz="2000" b="1" dirty="0" smtClean="0">
                <a:solidFill>
                  <a:schemeClr val="tx1"/>
                </a:solidFill>
                <a:latin typeface="Traditional Arabic" panose="02020603050405020304" pitchFamily="18" charset="-78"/>
                <a:cs typeface="Traditional Arabic" panose="02020603050405020304" pitchFamily="18" charset="-78"/>
              </a:rPr>
              <a:t>ماستر2:</a:t>
            </a:r>
            <a:endParaRPr kumimoji="1" lang="ar-SA" sz="2000" b="1" dirty="0" smtClean="0">
              <a:solidFill>
                <a:schemeClr val="tx1"/>
              </a:solidFill>
              <a:latin typeface="Traditional Arabic" panose="02020603050405020304" pitchFamily="18" charset="-78"/>
              <a:cs typeface="Traditional Arabic" panose="02020603050405020304" pitchFamily="18" charset="-78"/>
            </a:endParaRPr>
          </a:p>
          <a:p>
            <a:pPr algn="ctr" rtl="1"/>
            <a:r>
              <a:rPr kumimoji="1" lang="ar-SA" sz="2000" b="1" dirty="0" smtClean="0">
                <a:solidFill>
                  <a:schemeClr val="tx1"/>
                </a:solidFill>
                <a:latin typeface="Traditional Arabic" panose="02020603050405020304" pitchFamily="18" charset="-78"/>
                <a:cs typeface="Traditional Arabic" panose="02020603050405020304" pitchFamily="18" charset="-78"/>
              </a:rPr>
              <a:t>إدارة </a:t>
            </a:r>
            <a:r>
              <a:rPr kumimoji="1" lang="ar-SA" sz="2000" b="1" dirty="0" err="1" smtClean="0">
                <a:solidFill>
                  <a:schemeClr val="tx1"/>
                </a:solidFill>
                <a:latin typeface="Traditional Arabic" panose="02020603050405020304" pitchFamily="18" charset="-78"/>
                <a:cs typeface="Traditional Arabic" panose="02020603050405020304" pitchFamily="18" charset="-78"/>
              </a:rPr>
              <a:t>م</a:t>
            </a:r>
            <a:r>
              <a:rPr kumimoji="1" lang="ar-DZ" sz="2000" b="1" dirty="0" err="1" smtClean="0">
                <a:solidFill>
                  <a:schemeClr val="tx1"/>
                </a:solidFill>
                <a:latin typeface="Traditional Arabic" panose="02020603050405020304" pitchFamily="18" charset="-78"/>
                <a:cs typeface="Traditional Arabic" panose="02020603050405020304" pitchFamily="18" charset="-78"/>
              </a:rPr>
              <a:t>يزانية</a:t>
            </a:r>
            <a:endParaRPr kumimoji="1" lang="fr-FR" sz="2000" b="1" dirty="0" smtClean="0">
              <a:solidFill>
                <a:schemeClr val="tx1"/>
              </a:solidFill>
              <a:latin typeface="Traditional Arabic" panose="02020603050405020304" pitchFamily="18" charset="-78"/>
              <a:cs typeface="Traditional Arabic" panose="02020603050405020304" pitchFamily="18" charset="-78"/>
            </a:endParaRPr>
          </a:p>
        </p:txBody>
      </p:sp>
      <p:sp>
        <p:nvSpPr>
          <p:cNvPr id="3" name="Sous-titre 2"/>
          <p:cNvSpPr>
            <a:spLocks noGrp="1"/>
          </p:cNvSpPr>
          <p:nvPr>
            <p:ph type="subTitle" idx="1"/>
          </p:nvPr>
        </p:nvSpPr>
        <p:spPr>
          <a:xfrm>
            <a:off x="571472" y="2214554"/>
            <a:ext cx="8253443" cy="5072098"/>
          </a:xfrm>
        </p:spPr>
        <p:txBody>
          <a:bodyPr>
            <a:noAutofit/>
          </a:bodyPr>
          <a:lstStyle/>
          <a:p>
            <a:pPr algn="ctr"/>
            <a:endParaRPr lang="fr-FR" sz="4000" dirty="0">
              <a:latin typeface="Arabic Transparent"/>
            </a:endParaRPr>
          </a:p>
        </p:txBody>
      </p:sp>
      <p:sp>
        <p:nvSpPr>
          <p:cNvPr id="16" name="Espace réservé du numéro de diapositive 15"/>
          <p:cNvSpPr>
            <a:spLocks noGrp="1"/>
          </p:cNvSpPr>
          <p:nvPr>
            <p:ph type="sldNum" sz="quarter" idx="11"/>
          </p:nvPr>
        </p:nvSpPr>
        <p:spPr>
          <a:xfrm>
            <a:off x="4429124" y="6072206"/>
            <a:ext cx="2895600" cy="476250"/>
          </a:xfrm>
        </p:spPr>
        <p:txBody>
          <a:bodyPr/>
          <a:lstStyle/>
          <a:p>
            <a:fld id="{A82BCFA6-48C0-40CD-8A6E-0D0CA67EBB44}" type="slidenum">
              <a:rPr lang="fr-FR">
                <a:solidFill>
                  <a:prstClr val="black">
                    <a:tint val="75000"/>
                  </a:prstClr>
                </a:solidFill>
              </a:rPr>
              <a:pPr/>
              <a:t>2</a:t>
            </a:fld>
            <a:endParaRPr lang="fr-FR" dirty="0">
              <a:solidFill>
                <a:prstClr val="black">
                  <a:tint val="75000"/>
                </a:prstClr>
              </a:solidFill>
            </a:endParaRPr>
          </a:p>
        </p:txBody>
      </p:sp>
      <p:sp>
        <p:nvSpPr>
          <p:cNvPr id="14" name="Espace réservé du pied de page 13"/>
          <p:cNvSpPr>
            <a:spLocks noGrp="1"/>
          </p:cNvSpPr>
          <p:nvPr>
            <p:ph type="ftr" sz="quarter" idx="12"/>
          </p:nvPr>
        </p:nvSpPr>
        <p:spPr/>
        <p:txBody>
          <a:bodyPr/>
          <a:lstStyle/>
          <a:p>
            <a:endParaRPr lang="fr-FR" dirty="0">
              <a:solidFill>
                <a:prstClr val="black">
                  <a:tint val="75000"/>
                </a:prstClr>
              </a:solidFill>
            </a:endParaRPr>
          </a:p>
        </p:txBody>
      </p:sp>
      <p:sp>
        <p:nvSpPr>
          <p:cNvPr id="5" name="ZoneTexte 4"/>
          <p:cNvSpPr txBox="1"/>
          <p:nvPr/>
        </p:nvSpPr>
        <p:spPr>
          <a:xfrm>
            <a:off x="6429356" y="4320723"/>
            <a:ext cx="2714644" cy="1384995"/>
          </a:xfrm>
          <a:prstGeom prst="rect">
            <a:avLst/>
          </a:prstGeom>
          <a:noFill/>
        </p:spPr>
        <p:txBody>
          <a:bodyPr wrap="square" rtlCol="0">
            <a:spAutoFit/>
          </a:bodyPr>
          <a:lstStyle/>
          <a:p>
            <a:pPr algn="ctr" rtl="1"/>
            <a:r>
              <a:rPr lang="ar-DZ" sz="2800" b="1" u="sng" dirty="0">
                <a:solidFill>
                  <a:prstClr val="black"/>
                </a:solidFill>
                <a:cs typeface="Arabic Transparent" pitchFamily="2" charset="-78"/>
              </a:rPr>
              <a:t>من </a:t>
            </a:r>
            <a:r>
              <a:rPr lang="ar-DZ" sz="2800" b="1" u="sng" dirty="0" smtClean="0">
                <a:solidFill>
                  <a:prstClr val="black"/>
                </a:solidFill>
                <a:cs typeface="Arabic Transparent" pitchFamily="2" charset="-78"/>
              </a:rPr>
              <a:t>إعداد</a:t>
            </a:r>
          </a:p>
          <a:p>
            <a:pPr algn="ctr" rtl="1"/>
            <a:r>
              <a:rPr lang="ar-DZ" sz="2800" b="1" u="sng" dirty="0" smtClean="0">
                <a:solidFill>
                  <a:prstClr val="black"/>
                </a:solidFill>
                <a:cs typeface="Arabic Transparent" pitchFamily="2" charset="-78"/>
              </a:rPr>
              <a:t>يوسفي نورة</a:t>
            </a:r>
          </a:p>
          <a:p>
            <a:pPr algn="ctr" rtl="1"/>
            <a:r>
              <a:rPr lang="ar-DZ" sz="2800" b="1" u="sng" dirty="0" smtClean="0">
                <a:solidFill>
                  <a:prstClr val="black"/>
                </a:solidFill>
                <a:cs typeface="Arabic Transparent" pitchFamily="2" charset="-78"/>
              </a:rPr>
              <a:t>شلبي حنان</a:t>
            </a:r>
            <a:endParaRPr lang="ar-DZ" sz="2800" b="1" u="sng" dirty="0">
              <a:solidFill>
                <a:prstClr val="black"/>
              </a:solidFill>
              <a:cs typeface="Arabic Transparent" pitchFamily="2" charset="-78"/>
            </a:endParaRPr>
          </a:p>
        </p:txBody>
      </p:sp>
      <p:sp>
        <p:nvSpPr>
          <p:cNvPr id="6" name="ZoneTexte 5"/>
          <p:cNvSpPr txBox="1"/>
          <p:nvPr/>
        </p:nvSpPr>
        <p:spPr>
          <a:xfrm>
            <a:off x="285720" y="4500570"/>
            <a:ext cx="2000264" cy="954107"/>
          </a:xfrm>
          <a:prstGeom prst="rect">
            <a:avLst/>
          </a:prstGeom>
          <a:noFill/>
        </p:spPr>
        <p:txBody>
          <a:bodyPr wrap="square" rtlCol="0">
            <a:spAutoFit/>
          </a:bodyPr>
          <a:lstStyle/>
          <a:p>
            <a:pPr algn="ctr" rtl="1"/>
            <a:r>
              <a:rPr lang="ar-DZ" sz="2800" b="1" u="sng" dirty="0" smtClean="0">
                <a:solidFill>
                  <a:prstClr val="black"/>
                </a:solidFill>
                <a:cs typeface="Arabic Transparent" pitchFamily="2" charset="-78"/>
              </a:rPr>
              <a:t>إشراف</a:t>
            </a:r>
          </a:p>
          <a:p>
            <a:pPr algn="ctr" rtl="1"/>
            <a:r>
              <a:rPr lang="ar-DZ" sz="2800" b="1" u="sng" dirty="0" err="1" smtClean="0">
                <a:solidFill>
                  <a:prstClr val="black"/>
                </a:solidFill>
                <a:cs typeface="Arabic Transparent" pitchFamily="2" charset="-78"/>
              </a:rPr>
              <a:t>بلعيد</a:t>
            </a:r>
            <a:r>
              <a:rPr lang="ar-DZ" sz="2800" b="1" u="sng" dirty="0" smtClean="0">
                <a:solidFill>
                  <a:prstClr val="black"/>
                </a:solidFill>
                <a:cs typeface="Arabic Transparent" pitchFamily="2" charset="-78"/>
              </a:rPr>
              <a:t> محمد</a:t>
            </a:r>
            <a:endParaRPr lang="ar-DZ" sz="2800" b="1" u="sng" dirty="0">
              <a:solidFill>
                <a:prstClr val="black"/>
              </a:solidFill>
              <a:cs typeface="Arabic Transparent" pitchFamily="2" charset="-78"/>
            </a:endParaRPr>
          </a:p>
        </p:txBody>
      </p:sp>
      <p:sp>
        <p:nvSpPr>
          <p:cNvPr id="9" name="Rectangle à coins arrondis 8"/>
          <p:cNvSpPr/>
          <p:nvPr/>
        </p:nvSpPr>
        <p:spPr>
          <a:xfrm>
            <a:off x="571472" y="2214554"/>
            <a:ext cx="8001056" cy="1857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rtl="1">
              <a:lnSpc>
                <a:spcPct val="115000"/>
              </a:lnSpc>
              <a:spcAft>
                <a:spcPts val="1000"/>
              </a:spcAft>
            </a:pPr>
            <a:r>
              <a:rPr lang="ar-DZ"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a typeface="Calibri"/>
                <a:cs typeface="Arial"/>
              </a:rPr>
              <a:t>مفهوم وخطوات مراقبة التسيير </a:t>
            </a:r>
            <a:endParaRPr lang="fr-FR"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a typeface="Calibri"/>
              <a:cs typeface="Arial"/>
            </a:endParaRPr>
          </a:p>
        </p:txBody>
      </p:sp>
      <p:pic>
        <p:nvPicPr>
          <p:cNvPr id="10" name="Picture 2" descr="image_select_01"/>
          <p:cNvPicPr>
            <a:picLocks noChangeAspect="1" noChangeArrowheads="1"/>
          </p:cNvPicPr>
          <p:nvPr/>
        </p:nvPicPr>
        <p:blipFill>
          <a:blip r:embed="rId2">
            <a:lum bright="-10000" contrast="40000"/>
          </a:blip>
          <a:srcRect/>
          <a:stretch>
            <a:fillRect/>
          </a:stretch>
        </p:blipFill>
        <p:spPr bwMode="auto">
          <a:xfrm>
            <a:off x="8001024" y="357166"/>
            <a:ext cx="857224"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image_select_01"/>
          <p:cNvPicPr>
            <a:picLocks noChangeAspect="1" noChangeArrowheads="1"/>
          </p:cNvPicPr>
          <p:nvPr/>
        </p:nvPicPr>
        <p:blipFill>
          <a:blip r:embed="rId2">
            <a:lum bright="-10000" contrast="40000"/>
          </a:blip>
          <a:srcRect/>
          <a:stretch>
            <a:fillRect/>
          </a:stretch>
        </p:blipFill>
        <p:spPr bwMode="auto">
          <a:xfrm>
            <a:off x="428596" y="428604"/>
            <a:ext cx="857224"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285925677"/>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ar-DZ"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DZ"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fr-FR" dirty="0"/>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596" y="3357562"/>
            <a:ext cx="1786283" cy="3267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Pensées 4"/>
          <p:cNvSpPr/>
          <p:nvPr/>
        </p:nvSpPr>
        <p:spPr>
          <a:xfrm>
            <a:off x="2000232" y="785794"/>
            <a:ext cx="5572164" cy="3143272"/>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7200" dirty="0" smtClean="0">
                <a:solidFill>
                  <a:srgbClr val="FF0000"/>
                </a:solidFill>
              </a:rPr>
              <a:t>المقدمة</a:t>
            </a:r>
            <a:endParaRPr lang="fr-FR" sz="7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algn="justLow" rtl="1"/>
            <a:r>
              <a:rPr lang="ar-SA" dirty="0" smtClean="0"/>
              <a:t>تنشأ المؤسسات الاقتصادية لتحقيق أهداف معينة إستراتيجية، تكتيكية وتشغيلية تعود نتائجها على أصحابها والعاملين فيها </a:t>
            </a:r>
            <a:r>
              <a:rPr lang="ar-SA" dirty="0" err="1" smtClean="0"/>
              <a:t>و</a:t>
            </a:r>
            <a:r>
              <a:rPr lang="ar-SA" dirty="0" smtClean="0"/>
              <a:t> المجتمع المرتبطة </a:t>
            </a:r>
            <a:r>
              <a:rPr lang="ar-SA" dirty="0" err="1" smtClean="0"/>
              <a:t>به</a:t>
            </a:r>
            <a:r>
              <a:rPr lang="ar-SA" dirty="0" smtClean="0"/>
              <a:t>، وهذا يتطلب منها توفير الوسائل المادية والبشرية والتقنية اللازمة، وأن تقوم بجملة من العمليات المناسبة لنشاطها، وكل هذا يستلزم وجود قيادة تُدير مختلف الوسائل والعمليات، ونجاح ذلك يتوقف على حسن الإدارة والتسيير واستخدام التقنيات ذات الصلة بعملية التسيير بكل خطوا المتمثلة في التخطيط، التوجيه، التحفيز، الرقابة والمتابعة</a:t>
            </a:r>
            <a:endParaRPr lang="fr-FR" dirty="0" smtClean="0"/>
          </a:p>
          <a:p>
            <a:pPr algn="justLow" rtl="1"/>
            <a:r>
              <a:rPr lang="ar-SA" dirty="0" smtClean="0"/>
              <a:t>فمراقبة التسيير هي إذا حلقة رئيسية من حلقات علمية الإدارة والتسيير،تهتم بتوفير المعلومات المتعلقة بمختلف العمليات والأنشطة التي تقوم </a:t>
            </a:r>
            <a:r>
              <a:rPr lang="ar-SA" dirty="0" err="1" smtClean="0"/>
              <a:t>بها</a:t>
            </a:r>
            <a:r>
              <a:rPr lang="ar-SA" dirty="0" smtClean="0"/>
              <a:t> المؤسسة الاقتصادية، لمساعدة المسيرين </a:t>
            </a:r>
            <a:r>
              <a:rPr lang="ar-SA" dirty="0" err="1" smtClean="0"/>
              <a:t>والمسؤولين</a:t>
            </a:r>
            <a:r>
              <a:rPr lang="ar-SA" dirty="0" smtClean="0"/>
              <a:t> في تقييم الأداء ومعرفة مدى تحقيق الأهداف المرسومة ومن ثم اتخاذ القرارات المناسبة والقيام بالمهام </a:t>
            </a:r>
            <a:r>
              <a:rPr lang="ar-SA" dirty="0" err="1" smtClean="0"/>
              <a:t>المنوطة</a:t>
            </a:r>
            <a:r>
              <a:rPr lang="ar-SA" dirty="0" smtClean="0"/>
              <a:t> بهم</a:t>
            </a:r>
            <a:endParaRPr lang="fr-FR" dirty="0" smtClean="0"/>
          </a:p>
          <a:p>
            <a:endParaRPr lang="fr-FR"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ar-DZ" sz="4900" dirty="0" smtClean="0">
                <a:solidFill>
                  <a:srgbClr val="FF0000"/>
                </a:solidFill>
              </a:rPr>
              <a:t>مفهوم مراقبة التسيير</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a:p>
        </p:txBody>
      </p:sp>
      <p:sp>
        <p:nvSpPr>
          <p:cNvPr id="4" name="Rectangle 3"/>
          <p:cNvSpPr/>
          <p:nvPr/>
        </p:nvSpPr>
        <p:spPr>
          <a:xfrm>
            <a:off x="1714480" y="1285860"/>
            <a:ext cx="6715172" cy="121444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3200" b="1" dirty="0"/>
              <a:t>الرقابة=المراقبة المتابعة والتحقق والتحكم </a:t>
            </a:r>
            <a:endParaRPr lang="fr-FR" sz="3200" b="1" dirty="0"/>
          </a:p>
          <a:p>
            <a:pPr algn="ctr"/>
            <a:endParaRPr lang="fr-FR" dirty="0"/>
          </a:p>
        </p:txBody>
      </p:sp>
      <p:sp>
        <p:nvSpPr>
          <p:cNvPr id="5" name="Rectangle 4"/>
          <p:cNvSpPr/>
          <p:nvPr/>
        </p:nvSpPr>
        <p:spPr>
          <a:xfrm>
            <a:off x="1785918" y="3071810"/>
            <a:ext cx="6643734" cy="11430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800" b="1" dirty="0"/>
              <a:t>المراقبة+التحكم والسيطرة في الأداء من أجل تحقيق </a:t>
            </a:r>
            <a:r>
              <a:rPr lang="ar-DZ" sz="2800" b="1" dirty="0" smtClean="0"/>
              <a:t>الأهداف</a:t>
            </a:r>
            <a:endParaRPr lang="fr-FR" sz="2800" b="1" dirty="0"/>
          </a:p>
          <a:p>
            <a:pPr algn="ctr"/>
            <a:endParaRPr lang="fr-FR" dirty="0"/>
          </a:p>
        </p:txBody>
      </p:sp>
      <p:sp>
        <p:nvSpPr>
          <p:cNvPr id="6" name="Rectangle 5"/>
          <p:cNvSpPr/>
          <p:nvPr/>
        </p:nvSpPr>
        <p:spPr>
          <a:xfrm>
            <a:off x="1785918" y="4786322"/>
            <a:ext cx="6500858" cy="14287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ar-DZ" sz="2400" b="1" dirty="0" smtClean="0"/>
              <a:t>التسيير </a:t>
            </a:r>
            <a:r>
              <a:rPr lang="ar-DZ" sz="2400" b="1" dirty="0"/>
              <a:t>يعني الاستخدام الأمثل للموارد القادرة المتاحة للمؤسسة وهو العملية التي يتم من خلالها تخطيط وتدبير ومراقبة موارد المؤسسة من أجل تحقيق </a:t>
            </a:r>
            <a:r>
              <a:rPr lang="ar-DZ" sz="2400" b="1" dirty="0" smtClean="0"/>
              <a:t>الأهداف </a:t>
            </a:r>
            <a:r>
              <a:rPr lang="ar-DZ" sz="2400" b="1" dirty="0"/>
              <a:t>المسطرة</a:t>
            </a:r>
            <a:endParaRPr lang="fr-FR" sz="2400" b="1" dirty="0"/>
          </a:p>
          <a:p>
            <a:pPr algn="ctr"/>
            <a:endParaRPr lang="fr-FR" dirty="0"/>
          </a:p>
        </p:txBody>
      </p:sp>
      <p:sp>
        <p:nvSpPr>
          <p:cNvPr id="7" name="Flèche vers le bas 6"/>
          <p:cNvSpPr/>
          <p:nvPr/>
        </p:nvSpPr>
        <p:spPr>
          <a:xfrm>
            <a:off x="4714876" y="2500306"/>
            <a:ext cx="500066" cy="5715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8" name="Flèche vers le bas 7"/>
          <p:cNvSpPr/>
          <p:nvPr/>
        </p:nvSpPr>
        <p:spPr>
          <a:xfrm>
            <a:off x="4714876" y="4214818"/>
            <a:ext cx="500066" cy="5715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Arrondir un rectangle avec un coin diagonal 3"/>
          <p:cNvSpPr/>
          <p:nvPr/>
        </p:nvSpPr>
        <p:spPr>
          <a:xfrm>
            <a:off x="500034" y="357166"/>
            <a:ext cx="8429684" cy="5072098"/>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ar-DZ" sz="2800" dirty="0">
                <a:solidFill>
                  <a:srgbClr val="FF0000"/>
                </a:solidFill>
              </a:rPr>
              <a:t>تعريف</a:t>
            </a:r>
            <a:r>
              <a:rPr lang="fr-FR" sz="2800" dirty="0" err="1">
                <a:solidFill>
                  <a:srgbClr val="FF0000"/>
                </a:solidFill>
              </a:rPr>
              <a:t>Robert.Anthony</a:t>
            </a:r>
            <a:endParaRPr lang="fr-FR" sz="2800" dirty="0">
              <a:solidFill>
                <a:srgbClr val="FF0000"/>
              </a:solidFill>
            </a:endParaRPr>
          </a:p>
          <a:p>
            <a:pPr marL="514350" indent="-514350" algn="justLow" rtl="1">
              <a:buFont typeface="Wingdings" pitchFamily="2" charset="2"/>
              <a:buChar char="v"/>
            </a:pPr>
            <a:r>
              <a:rPr lang="fr-FR" sz="2800" dirty="0"/>
              <a:t>1965</a:t>
            </a:r>
            <a:r>
              <a:rPr lang="ar-DZ" sz="2800" dirty="0"/>
              <a:t>م"هي العملية التي تسمح للمدراء بالتأكيد من أن الموارد المتاحة تستخدم بكفاءة وفعالية من أجل تحقيق </a:t>
            </a:r>
            <a:r>
              <a:rPr lang="ar-DZ" sz="2800" dirty="0" smtClean="0"/>
              <a:t>الأهداف </a:t>
            </a:r>
            <a:r>
              <a:rPr lang="ar-DZ" sz="2800" dirty="0"/>
              <a:t>المسطرة".</a:t>
            </a:r>
            <a:endParaRPr lang="fr-FR" sz="2800" dirty="0"/>
          </a:p>
          <a:p>
            <a:pPr marL="514350" indent="-514350" algn="justLow" rtl="1">
              <a:buFont typeface="Wingdings" pitchFamily="2" charset="2"/>
              <a:buChar char="v"/>
            </a:pPr>
            <a:r>
              <a:rPr lang="ar-DZ" sz="2800" dirty="0" smtClean="0"/>
              <a:t>1988"هي </a:t>
            </a:r>
            <a:r>
              <a:rPr lang="ar-DZ" sz="2800" dirty="0"/>
              <a:t>العملية التي تجعل المدراء يؤثرون في العمال بهدف تنفيذ إستراتيجية المؤسسة"</a:t>
            </a:r>
            <a:endParaRPr lang="fr-FR" sz="2800" dirty="0"/>
          </a:p>
          <a:p>
            <a:pPr algn="justLow" rtl="1"/>
            <a:r>
              <a:rPr lang="ar-DZ" sz="2800" dirty="0">
                <a:solidFill>
                  <a:srgbClr val="FF0000"/>
                </a:solidFill>
              </a:rPr>
              <a:t>تعريف</a:t>
            </a:r>
            <a:r>
              <a:rPr lang="fr-FR" sz="2800" dirty="0" err="1">
                <a:solidFill>
                  <a:srgbClr val="FF0000"/>
                </a:solidFill>
              </a:rPr>
              <a:t>Henri.Bouquin</a:t>
            </a:r>
            <a:endParaRPr lang="fr-FR" sz="2800" dirty="0">
              <a:solidFill>
                <a:srgbClr val="FF0000"/>
              </a:solidFill>
            </a:endParaRPr>
          </a:p>
          <a:p>
            <a:pPr algn="justLow" rtl="1">
              <a:buFont typeface="Wingdings" pitchFamily="2" charset="2"/>
              <a:buChar char="v"/>
            </a:pPr>
            <a:r>
              <a:rPr lang="ar-DZ" sz="2800" dirty="0"/>
              <a:t>"مجموعة من الإجراءات والعمليات المطبقة في المؤسسة والتي تضمن التوافق بين الإستراتيجية والعمليات اليومية"</a:t>
            </a:r>
            <a:endParaRPr lang="fr-FR" sz="2800" dirty="0"/>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ar-DZ" dirty="0" smtClean="0">
                <a:solidFill>
                  <a:srgbClr val="FF0000"/>
                </a:solidFill>
              </a:rPr>
              <a:t>تعريف مراقبة التسيير</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lgn="justLow" rtl="1"/>
            <a:endParaRPr lang="fr-FR" dirty="0"/>
          </a:p>
        </p:txBody>
      </p:sp>
      <p:sp>
        <p:nvSpPr>
          <p:cNvPr id="5" name="Ellipse 4"/>
          <p:cNvSpPr/>
          <p:nvPr/>
        </p:nvSpPr>
        <p:spPr>
          <a:xfrm>
            <a:off x="1643042" y="1071546"/>
            <a:ext cx="6143668" cy="157163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400" dirty="0" smtClean="0"/>
              <a:t>نستنتج أن مراقبة التسيير ترتكز على ثلاث مفاهيم أساسية وهي</a:t>
            </a:r>
            <a:endParaRPr lang="fr-FR" sz="2400" dirty="0" smtClean="0"/>
          </a:p>
          <a:p>
            <a:pPr algn="ctr"/>
            <a:endParaRPr lang="fr-FR" dirty="0"/>
          </a:p>
        </p:txBody>
      </p:sp>
      <p:sp>
        <p:nvSpPr>
          <p:cNvPr id="6" name="Ellipse 5"/>
          <p:cNvSpPr/>
          <p:nvPr/>
        </p:nvSpPr>
        <p:spPr>
          <a:xfrm>
            <a:off x="6286480" y="3357562"/>
            <a:ext cx="2857520" cy="185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400" b="1" dirty="0">
                <a:solidFill>
                  <a:srgbClr val="FF0000"/>
                </a:solidFill>
              </a:rPr>
              <a:t>الفعالية:</a:t>
            </a:r>
            <a:r>
              <a:rPr lang="ar-DZ" sz="2400" dirty="0">
                <a:solidFill>
                  <a:srgbClr val="FF0000"/>
                </a:solidFill>
              </a:rPr>
              <a:t> </a:t>
            </a:r>
            <a:r>
              <a:rPr lang="ar-DZ" sz="2400" dirty="0"/>
              <a:t>وتعني مقارنة النتائج </a:t>
            </a:r>
            <a:r>
              <a:rPr lang="ar-DZ" sz="2400" dirty="0" smtClean="0"/>
              <a:t>بالأهداف </a:t>
            </a:r>
            <a:r>
              <a:rPr lang="ar-DZ" sz="2400" dirty="0"/>
              <a:t>المحددة</a:t>
            </a:r>
            <a:endParaRPr lang="fr-FR" sz="2400" dirty="0"/>
          </a:p>
          <a:p>
            <a:pPr algn="ctr"/>
            <a:endParaRPr lang="fr-FR" dirty="0"/>
          </a:p>
        </p:txBody>
      </p:sp>
      <p:sp>
        <p:nvSpPr>
          <p:cNvPr id="7" name="Ellipse 6"/>
          <p:cNvSpPr/>
          <p:nvPr/>
        </p:nvSpPr>
        <p:spPr>
          <a:xfrm>
            <a:off x="3214678" y="3357562"/>
            <a:ext cx="2928958" cy="185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ar-DZ" sz="2400" b="1" dirty="0" smtClean="0">
                <a:solidFill>
                  <a:srgbClr val="FF0000"/>
                </a:solidFill>
              </a:rPr>
              <a:t>الكفاءة:</a:t>
            </a:r>
            <a:r>
              <a:rPr lang="ar-DZ" sz="2400" dirty="0" smtClean="0"/>
              <a:t>وتعني </a:t>
            </a:r>
            <a:r>
              <a:rPr lang="ar-DZ" sz="2400" dirty="0"/>
              <a:t>مقارنة النتائج بالوسائل المستعملة </a:t>
            </a:r>
            <a:endParaRPr lang="fr-FR" sz="2400" dirty="0"/>
          </a:p>
          <a:p>
            <a:pPr algn="ctr"/>
            <a:endParaRPr lang="fr-FR" dirty="0"/>
          </a:p>
        </p:txBody>
      </p:sp>
      <p:sp>
        <p:nvSpPr>
          <p:cNvPr id="8" name="Ellipse 7"/>
          <p:cNvSpPr/>
          <p:nvPr/>
        </p:nvSpPr>
        <p:spPr>
          <a:xfrm>
            <a:off x="214282" y="3429000"/>
            <a:ext cx="2786082" cy="185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ar-DZ" sz="2000" b="1" dirty="0">
                <a:solidFill>
                  <a:srgbClr val="FF0000"/>
                </a:solidFill>
              </a:rPr>
              <a:t>الملائمة:</a:t>
            </a:r>
            <a:r>
              <a:rPr lang="ar-DZ" sz="2000" dirty="0"/>
              <a:t>وتعني مقارنة الوسائل المتاحة بالأهداف المحددة</a:t>
            </a:r>
            <a:endParaRPr lang="fr-FR" sz="2000" dirty="0"/>
          </a:p>
          <a:p>
            <a:pPr algn="ctr"/>
            <a:endParaRPr lang="fr-FR" dirty="0"/>
          </a:p>
        </p:txBody>
      </p:sp>
      <p:cxnSp>
        <p:nvCxnSpPr>
          <p:cNvPr id="10" name="Connecteur droit avec flèche 9"/>
          <p:cNvCxnSpPr>
            <a:stCxn id="5" idx="4"/>
            <a:endCxn id="6" idx="0"/>
          </p:cNvCxnSpPr>
          <p:nvPr/>
        </p:nvCxnSpPr>
        <p:spPr>
          <a:xfrm rot="16200000" flipH="1">
            <a:off x="5857868" y="1500190"/>
            <a:ext cx="714380" cy="30003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Connecteur droit avec flèche 11"/>
          <p:cNvCxnSpPr>
            <a:stCxn id="5" idx="4"/>
          </p:cNvCxnSpPr>
          <p:nvPr/>
        </p:nvCxnSpPr>
        <p:spPr>
          <a:xfrm rot="16200000" flipH="1">
            <a:off x="4357686" y="3000372"/>
            <a:ext cx="785818" cy="714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Connecteur droit avec flèche 13"/>
          <p:cNvCxnSpPr>
            <a:stCxn id="5" idx="4"/>
            <a:endCxn id="8" idx="0"/>
          </p:cNvCxnSpPr>
          <p:nvPr/>
        </p:nvCxnSpPr>
        <p:spPr>
          <a:xfrm rot="5400000">
            <a:off x="2768191" y="1482315"/>
            <a:ext cx="785818" cy="310755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Pensées 3"/>
          <p:cNvSpPr/>
          <p:nvPr/>
        </p:nvSpPr>
        <p:spPr>
          <a:xfrm>
            <a:off x="2000232" y="1571612"/>
            <a:ext cx="5786478" cy="364333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3200" dirty="0" smtClean="0"/>
              <a:t>وعليه </a:t>
            </a:r>
            <a:r>
              <a:rPr lang="ar-DZ" sz="3200" dirty="0" err="1" smtClean="0"/>
              <a:t>فاءن</a:t>
            </a:r>
            <a:r>
              <a:rPr lang="ar-DZ" sz="3200" dirty="0" smtClean="0"/>
              <a:t> مراقبة التسيير هي وظيفة من وظائف التسيير</a:t>
            </a:r>
            <a:endParaRPr lang="fr-FR" sz="3200" dirty="0" smtClean="0"/>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ar-DZ" dirty="0" smtClean="0">
                <a:solidFill>
                  <a:srgbClr val="FF0000"/>
                </a:solidFill>
              </a:rPr>
              <a:t>مراقبة التسيير</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a:p>
        </p:txBody>
      </p:sp>
      <p:sp>
        <p:nvSpPr>
          <p:cNvPr id="4" name="Pensées 3"/>
          <p:cNvSpPr/>
          <p:nvPr/>
        </p:nvSpPr>
        <p:spPr>
          <a:xfrm>
            <a:off x="1285852" y="2071678"/>
            <a:ext cx="7072362" cy="3000396"/>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justLow" rtl="1"/>
            <a:r>
              <a:rPr lang="ar-DZ" sz="2800" dirty="0"/>
              <a:t>مجموعة من الإجراءات والعمليات المطبقة في المؤسسة فهي تسمح بالتأكد من الاستعمال العقلاني للموارد وتحديد </a:t>
            </a:r>
            <a:r>
              <a:rPr lang="ar-DZ" sz="2800" dirty="0" smtClean="0"/>
              <a:t>الأهداف </a:t>
            </a:r>
            <a:r>
              <a:rPr lang="ar-DZ" sz="2800" dirty="0"/>
              <a:t>والتأكد من تحققها</a:t>
            </a:r>
            <a:r>
              <a:rPr lang="ar-DZ" dirty="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65</TotalTime>
  <Words>823</Words>
  <Application>Microsoft Office PowerPoint</Application>
  <PresentationFormat>Affichage à l'écran (4:3)</PresentationFormat>
  <Paragraphs>87</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Solstice</vt:lpstr>
      <vt:lpstr>Diapositive 1</vt:lpstr>
      <vt:lpstr>وزارة التعليــــــــــــــــــــــــــــم العـــــــــــــــــــــــــالي والبحث العلمـــــــــــــــــــــــــي جامعة بــــــــــاجي مختار عنـــــــــــــــــــــــــابة كلية العلوم الاقتصادية وعلوم التسيير فرع علوم التسيير  ماستر2: إدارة ميزانية</vt:lpstr>
      <vt:lpstr> </vt:lpstr>
      <vt:lpstr>Diapositive 4</vt:lpstr>
      <vt:lpstr>مفهوم مراقبة التسيير </vt:lpstr>
      <vt:lpstr>Diapositive 6</vt:lpstr>
      <vt:lpstr>تعريف مراقبة التسيير </vt:lpstr>
      <vt:lpstr>Diapositive 8</vt:lpstr>
      <vt:lpstr>مراقبة التسيير </vt:lpstr>
      <vt:lpstr>المفاهيم المشتركة مع مراقبة التسيير </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Ali</dc:creator>
  <cp:lastModifiedBy>Ali</cp:lastModifiedBy>
  <cp:revision>8</cp:revision>
  <dcterms:created xsi:type="dcterms:W3CDTF">2017-10-29T18:04:14Z</dcterms:created>
  <dcterms:modified xsi:type="dcterms:W3CDTF">2017-10-29T20:44:33Z</dcterms:modified>
</cp:coreProperties>
</file>