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24" r:id="rId1"/>
  </p:sldMasterIdLst>
  <p:notesMasterIdLst>
    <p:notesMasterId r:id="rId15"/>
  </p:notesMasterIdLst>
  <p:sldIdLst>
    <p:sldId id="256" r:id="rId2"/>
    <p:sldId id="257" r:id="rId3"/>
    <p:sldId id="281" r:id="rId4"/>
    <p:sldId id="258" r:id="rId5"/>
    <p:sldId id="259" r:id="rId6"/>
    <p:sldId id="280" r:id="rId7"/>
    <p:sldId id="260" r:id="rId8"/>
    <p:sldId id="263" r:id="rId9"/>
    <p:sldId id="261" r:id="rId10"/>
    <p:sldId id="262" r:id="rId11"/>
    <p:sldId id="282" r:id="rId12"/>
    <p:sldId id="284" r:id="rId13"/>
    <p:sldId id="285" r:id="rId14"/>
  </p:sldIdLst>
  <p:sldSz cx="9144000" cy="6858000" type="screen4x3"/>
  <p:notesSz cx="6858000" cy="9144000"/>
  <p:custShowLst>
    <p:custShow name="Diaporama personnalisé 1" id="0">
      <p:sldLst>
        <p:sld r:id="rId2"/>
        <p:sld r:id="rId5"/>
        <p:sld r:id="rId6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5986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40FCA-226E-443C-AE75-41DF8D77E39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621C6E-CB75-4178-B787-570BABCF69A7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r" rtl="1"/>
          <a:r>
            <a:rPr lang="ar-SA" sz="2000" b="1" dirty="0" smtClean="0">
              <a:solidFill>
                <a:schemeClr val="bg1"/>
              </a:solidFill>
            </a:rPr>
            <a:t>المشاركة في تحديد الأهداف</a:t>
          </a:r>
          <a:r>
            <a:rPr lang="fr-FR" sz="2000" b="1" dirty="0" smtClean="0">
              <a:solidFill>
                <a:schemeClr val="bg1"/>
              </a:solidFill>
            </a:rPr>
            <a:t>: </a:t>
          </a:r>
          <a:endParaRPr lang="fr-FR" sz="2000" b="1" dirty="0">
            <a:solidFill>
              <a:schemeClr val="bg1"/>
            </a:solidFill>
          </a:endParaRPr>
        </a:p>
      </dgm:t>
    </dgm:pt>
    <dgm:pt modelId="{6AFA2AC2-6A00-4B52-BFAA-AE613BA52940}" type="parTrans" cxnId="{B6446669-4447-4847-A2CF-C9EB60DECA42}">
      <dgm:prSet/>
      <dgm:spPr/>
      <dgm:t>
        <a:bodyPr/>
        <a:lstStyle/>
        <a:p>
          <a:endParaRPr lang="fr-FR"/>
        </a:p>
      </dgm:t>
    </dgm:pt>
    <dgm:pt modelId="{D84DCBE5-9B63-4D9C-AD45-0A327117544B}" type="sibTrans" cxnId="{B6446669-4447-4847-A2CF-C9EB60DECA42}">
      <dgm:prSet/>
      <dgm:spPr/>
      <dgm:t>
        <a:bodyPr/>
        <a:lstStyle/>
        <a:p>
          <a:endParaRPr lang="fr-FR"/>
        </a:p>
      </dgm:t>
    </dgm:pt>
    <dgm:pt modelId="{7CDD53EC-2243-4756-A936-3993A8ED81D4}">
      <dgm:prSet custT="1"/>
      <dgm:spPr/>
      <dgm:t>
        <a:bodyPr/>
        <a:lstStyle/>
        <a:p>
          <a:pPr algn="r" rtl="1"/>
          <a:r>
            <a:rPr lang="ar-SA" sz="2000" b="1" dirty="0" smtClean="0"/>
            <a:t>تعتبر مشاركة العمال في تحديد </a:t>
          </a:r>
          <a:r>
            <a:rPr lang="ar-SA" sz="2000" b="1" dirty="0" smtClean="0">
              <a:solidFill>
                <a:srgbClr val="C00000"/>
              </a:solidFill>
            </a:rPr>
            <a:t>الأهداف</a:t>
          </a:r>
          <a:r>
            <a:rPr lang="ar-SA" sz="2000" b="1" dirty="0" smtClean="0"/>
            <a:t> التي تسعى إليها المؤسسة دافعا معنويا من أجل تحقيقها</a:t>
          </a:r>
          <a:r>
            <a:rPr lang="fr-FR" sz="2000" b="1" dirty="0" smtClean="0"/>
            <a:t> </a:t>
          </a:r>
          <a:r>
            <a:rPr lang="ar-SA" sz="2000" b="1" dirty="0" smtClean="0"/>
            <a:t>، مع ضرورة إحداث نوع من التوازن بين </a:t>
          </a:r>
          <a:r>
            <a:rPr lang="ar-SA" sz="2000" b="1" dirty="0" smtClean="0">
              <a:solidFill>
                <a:schemeClr val="tx1"/>
              </a:solidFill>
            </a:rPr>
            <a:t>أهداف</a:t>
          </a:r>
          <a:r>
            <a:rPr lang="ar-SA" sz="2000" b="1" dirty="0" smtClean="0"/>
            <a:t> الفرد وأهداف المؤسسة</a:t>
          </a:r>
          <a:r>
            <a:rPr lang="fr-FR" sz="2000" b="1" dirty="0" smtClean="0"/>
            <a:t>.</a:t>
          </a:r>
          <a:endParaRPr lang="fr-FR" sz="2000" b="1" dirty="0"/>
        </a:p>
      </dgm:t>
    </dgm:pt>
    <dgm:pt modelId="{77989120-6300-4C5C-8F4B-B4AD606786B0}" type="parTrans" cxnId="{F2FD5990-1BC2-4B8C-A761-10AD92609621}">
      <dgm:prSet/>
      <dgm:spPr/>
      <dgm:t>
        <a:bodyPr/>
        <a:lstStyle/>
        <a:p>
          <a:endParaRPr lang="fr-FR"/>
        </a:p>
      </dgm:t>
    </dgm:pt>
    <dgm:pt modelId="{51EDA279-DB89-453D-86EB-F57687B412A0}" type="sibTrans" cxnId="{F2FD5990-1BC2-4B8C-A761-10AD92609621}">
      <dgm:prSet/>
      <dgm:spPr/>
      <dgm:t>
        <a:bodyPr/>
        <a:lstStyle/>
        <a:p>
          <a:endParaRPr lang="fr-FR"/>
        </a:p>
      </dgm:t>
    </dgm:pt>
    <dgm:pt modelId="{54C6F3DE-2A1D-43D2-838B-29021DBC5119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r" rtl="1"/>
          <a:r>
            <a:rPr lang="ar-SA" sz="2000" b="1" dirty="0" smtClean="0"/>
            <a:t>عدالة التوزيع</a:t>
          </a:r>
          <a:r>
            <a:rPr lang="fr-FR" sz="2000" b="1" dirty="0" smtClean="0"/>
            <a:t> </a:t>
          </a:r>
          <a:r>
            <a:rPr lang="ar-SA" sz="2000" b="1" dirty="0" smtClean="0"/>
            <a:t>:</a:t>
          </a:r>
          <a:r>
            <a:rPr lang="fr-FR" sz="2000" b="1" dirty="0" smtClean="0"/>
            <a:t> </a:t>
          </a:r>
          <a:endParaRPr lang="fr-FR" sz="2000" b="1" dirty="0"/>
        </a:p>
      </dgm:t>
    </dgm:pt>
    <dgm:pt modelId="{A87FFA44-34CE-4E5C-81DF-2616B8637634}" type="parTrans" cxnId="{779E5372-59CC-4ABE-9BD5-0A47CC1BAA5B}">
      <dgm:prSet/>
      <dgm:spPr/>
      <dgm:t>
        <a:bodyPr/>
        <a:lstStyle/>
        <a:p>
          <a:endParaRPr lang="fr-FR"/>
        </a:p>
      </dgm:t>
    </dgm:pt>
    <dgm:pt modelId="{75BAC5AB-1D66-4E0D-BC10-73A12F3A16A6}" type="sibTrans" cxnId="{779E5372-59CC-4ABE-9BD5-0A47CC1BAA5B}">
      <dgm:prSet/>
      <dgm:spPr/>
      <dgm:t>
        <a:bodyPr/>
        <a:lstStyle/>
        <a:p>
          <a:endParaRPr lang="fr-FR"/>
        </a:p>
      </dgm:t>
    </dgm:pt>
    <dgm:pt modelId="{53D310DE-7F1C-4551-9902-1D294FBBA9D7}">
      <dgm:prSet custT="1"/>
      <dgm:spPr/>
      <dgm:t>
        <a:bodyPr/>
        <a:lstStyle/>
        <a:p>
          <a:pPr algn="r" rtl="1"/>
          <a:r>
            <a:rPr lang="ar-SA" sz="2000" b="1" dirty="0" smtClean="0"/>
            <a:t> وتعتبر من أهم العوامل التي تؤدي الى تقوية الثقة بين الإدارة و العمال ، و ذلك من خلال توزيع  كل الأجور حسب طبيعة عمله ، إضافة إلى التوزيع العادل للأرباح حسب </a:t>
          </a:r>
          <a:r>
            <a:rPr lang="ar-SA" sz="2000" b="1" dirty="0" smtClean="0">
              <a:solidFill>
                <a:schemeClr val="tx1"/>
              </a:solidFill>
            </a:rPr>
            <a:t>الهيكل الهرمي </a:t>
          </a:r>
          <a:r>
            <a:rPr lang="ar-SA" sz="2000" b="1" dirty="0" smtClean="0"/>
            <a:t>للمؤسسة .</a:t>
          </a:r>
          <a:endParaRPr lang="fr-FR" sz="2000" b="1" dirty="0"/>
        </a:p>
      </dgm:t>
    </dgm:pt>
    <dgm:pt modelId="{17ED8039-4F76-4CE8-9189-7C6E4AAA50DB}" type="parTrans" cxnId="{6F65DA2C-8C8C-472D-BE28-77A9BEE3C612}">
      <dgm:prSet/>
      <dgm:spPr/>
      <dgm:t>
        <a:bodyPr/>
        <a:lstStyle/>
        <a:p>
          <a:endParaRPr lang="fr-FR"/>
        </a:p>
      </dgm:t>
    </dgm:pt>
    <dgm:pt modelId="{1EF66F1B-FC02-43A6-837F-3F2E9438DD8B}" type="sibTrans" cxnId="{6F65DA2C-8C8C-472D-BE28-77A9BEE3C612}">
      <dgm:prSet/>
      <dgm:spPr/>
      <dgm:t>
        <a:bodyPr/>
        <a:lstStyle/>
        <a:p>
          <a:endParaRPr lang="fr-FR"/>
        </a:p>
      </dgm:t>
    </dgm:pt>
    <dgm:pt modelId="{40BD0714-0283-4825-BAAD-64FC2AD7C6C5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r" rtl="1"/>
          <a:r>
            <a:rPr lang="ar-SA" sz="2000" b="1" dirty="0" smtClean="0"/>
            <a:t>عدالة التعاملات :</a:t>
          </a:r>
          <a:endParaRPr lang="fr-FR" sz="2000" b="1" dirty="0"/>
        </a:p>
      </dgm:t>
    </dgm:pt>
    <dgm:pt modelId="{245F6D9F-BEBB-4435-A7D1-4C3ADB513538}" type="parTrans" cxnId="{4C906661-2A2A-45D4-B0E0-32E2C5D5A6D1}">
      <dgm:prSet/>
      <dgm:spPr/>
      <dgm:t>
        <a:bodyPr/>
        <a:lstStyle/>
        <a:p>
          <a:endParaRPr lang="fr-FR"/>
        </a:p>
      </dgm:t>
    </dgm:pt>
    <dgm:pt modelId="{3B0287D8-092F-4E58-82C0-60250A6DF8F4}" type="sibTrans" cxnId="{4C906661-2A2A-45D4-B0E0-32E2C5D5A6D1}">
      <dgm:prSet/>
      <dgm:spPr/>
      <dgm:t>
        <a:bodyPr/>
        <a:lstStyle/>
        <a:p>
          <a:endParaRPr lang="fr-FR"/>
        </a:p>
      </dgm:t>
    </dgm:pt>
    <dgm:pt modelId="{D4933481-84D6-4FB0-A3E0-C957CF3218AA}">
      <dgm:prSet custT="1"/>
      <dgm:spPr/>
      <dgm:t>
        <a:bodyPr/>
        <a:lstStyle/>
        <a:p>
          <a:pPr algn="r" rtl="1"/>
          <a:r>
            <a:rPr lang="ar-SA" sz="2000" b="1" dirty="0" smtClean="0"/>
            <a:t> إن عدالة التعاملات تكون بالاتصال الدائم لممثلي العمال بمختلف المسؤولين، من أجل طرح مشاكلهم على الإدارة لاتخاذ القرارات العادلة المتعلقة بالعمل و مستقبل العمال المهني .</a:t>
          </a:r>
          <a:endParaRPr lang="fr-FR" sz="2000" b="1" dirty="0"/>
        </a:p>
      </dgm:t>
    </dgm:pt>
    <dgm:pt modelId="{2B63838E-C2A6-49B0-B39F-5D69045EBC5E}" type="parTrans" cxnId="{9A743E6D-E5DF-465C-8D7E-FD98078D3ED9}">
      <dgm:prSet/>
      <dgm:spPr/>
      <dgm:t>
        <a:bodyPr/>
        <a:lstStyle/>
        <a:p>
          <a:endParaRPr lang="fr-FR"/>
        </a:p>
      </dgm:t>
    </dgm:pt>
    <dgm:pt modelId="{BC4A7E0C-C911-4699-A02D-72083AF86E21}" type="sibTrans" cxnId="{9A743E6D-E5DF-465C-8D7E-FD98078D3ED9}">
      <dgm:prSet/>
      <dgm:spPr/>
      <dgm:t>
        <a:bodyPr/>
        <a:lstStyle/>
        <a:p>
          <a:endParaRPr lang="fr-FR"/>
        </a:p>
      </dgm:t>
    </dgm:pt>
    <dgm:pt modelId="{C30C422E-294B-481A-AD7E-1DF66EF99CDC}" type="pres">
      <dgm:prSet presAssocID="{9B440FCA-226E-443C-AE75-41DF8D77E39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52A27D-8280-4E31-8DA7-0A431341C649}" type="pres">
      <dgm:prSet presAssocID="{AC621C6E-CB75-4178-B787-570BABCF69A7}" presName="parentLin" presStyleCnt="0"/>
      <dgm:spPr/>
    </dgm:pt>
    <dgm:pt modelId="{72F1B6F3-D740-4A1E-B78C-EAF4F6E0CD63}" type="pres">
      <dgm:prSet presAssocID="{AC621C6E-CB75-4178-B787-570BABCF69A7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0F8F4DFD-70FD-4954-8E1A-42A624C4B21B}" type="pres">
      <dgm:prSet presAssocID="{AC621C6E-CB75-4178-B787-570BABCF69A7}" presName="parentText" presStyleLbl="node1" presStyleIdx="0" presStyleCnt="3" custScaleX="97472" custLinFactNeighborX="23894" custLinFactNeighborY="-292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F9B67D-0896-4558-ACF8-8C630D1741D7}" type="pres">
      <dgm:prSet presAssocID="{AC621C6E-CB75-4178-B787-570BABCF69A7}" presName="negativeSpace" presStyleCnt="0"/>
      <dgm:spPr/>
    </dgm:pt>
    <dgm:pt modelId="{19AA46B6-CABF-4B7F-A04D-E2C6640B2A33}" type="pres">
      <dgm:prSet presAssocID="{AC621C6E-CB75-4178-B787-570BABCF69A7}" presName="childText" presStyleLbl="conFgAcc1" presStyleIdx="0" presStyleCnt="3" custScaleY="119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5F2579-9E19-42BF-87D8-92074B0E9743}" type="pres">
      <dgm:prSet presAssocID="{D84DCBE5-9B63-4D9C-AD45-0A327117544B}" presName="spaceBetweenRectangles" presStyleCnt="0"/>
      <dgm:spPr/>
    </dgm:pt>
    <dgm:pt modelId="{49D9D72C-C0FF-4694-9788-B0A1A7F0BC92}" type="pres">
      <dgm:prSet presAssocID="{54C6F3DE-2A1D-43D2-838B-29021DBC5119}" presName="parentLin" presStyleCnt="0"/>
      <dgm:spPr/>
    </dgm:pt>
    <dgm:pt modelId="{8A9CA45D-E4F3-4749-A29A-C93D1F363857}" type="pres">
      <dgm:prSet presAssocID="{54C6F3DE-2A1D-43D2-838B-29021DBC5119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9AB29CC9-96AD-4803-864E-32DA2D5F74C5}" type="pres">
      <dgm:prSet presAssocID="{54C6F3DE-2A1D-43D2-838B-29021DBC511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C5ED27-B1BE-439A-BB2D-28C92E3769DA}" type="pres">
      <dgm:prSet presAssocID="{54C6F3DE-2A1D-43D2-838B-29021DBC5119}" presName="negativeSpace" presStyleCnt="0"/>
      <dgm:spPr/>
    </dgm:pt>
    <dgm:pt modelId="{C20B6FE0-1D72-40CD-A4FB-EBC12A6D7B78}" type="pres">
      <dgm:prSet presAssocID="{54C6F3DE-2A1D-43D2-838B-29021DBC511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793C47-224A-40F4-BD36-9470C9E7D6CA}" type="pres">
      <dgm:prSet presAssocID="{75BAC5AB-1D66-4E0D-BC10-73A12F3A16A6}" presName="spaceBetweenRectangles" presStyleCnt="0"/>
      <dgm:spPr/>
    </dgm:pt>
    <dgm:pt modelId="{059D5D01-BA76-4F84-9C1B-2DB5D3A3F081}" type="pres">
      <dgm:prSet presAssocID="{40BD0714-0283-4825-BAAD-64FC2AD7C6C5}" presName="parentLin" presStyleCnt="0"/>
      <dgm:spPr/>
    </dgm:pt>
    <dgm:pt modelId="{78BB0F93-EF29-4C8F-B234-F0D22B4DFA70}" type="pres">
      <dgm:prSet presAssocID="{40BD0714-0283-4825-BAAD-64FC2AD7C6C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58DD20A-A034-485F-B21B-88E74F89307D}" type="pres">
      <dgm:prSet presAssocID="{40BD0714-0283-4825-BAAD-64FC2AD7C6C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ADB660-AD0E-40B6-BBBA-D8A103AA5D99}" type="pres">
      <dgm:prSet presAssocID="{40BD0714-0283-4825-BAAD-64FC2AD7C6C5}" presName="negativeSpace" presStyleCnt="0"/>
      <dgm:spPr/>
    </dgm:pt>
    <dgm:pt modelId="{BF7D2C9B-E429-49E0-ADE2-3E058B5654D5}" type="pres">
      <dgm:prSet presAssocID="{40BD0714-0283-4825-BAAD-64FC2AD7C6C5}" presName="childText" presStyleLbl="conFgAcc1" presStyleIdx="2" presStyleCnt="3" custScaleY="1136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F5FB601-E1C7-400D-9DC7-6F6E84501A11}" type="presOf" srcId="{54C6F3DE-2A1D-43D2-838B-29021DBC5119}" destId="{9AB29CC9-96AD-4803-864E-32DA2D5F74C5}" srcOrd="1" destOrd="0" presId="urn:microsoft.com/office/officeart/2005/8/layout/list1"/>
    <dgm:cxn modelId="{549A52A6-7E70-42E1-A333-272E972B240F}" type="presOf" srcId="{53D310DE-7F1C-4551-9902-1D294FBBA9D7}" destId="{C20B6FE0-1D72-40CD-A4FB-EBC12A6D7B78}" srcOrd="0" destOrd="0" presId="urn:microsoft.com/office/officeart/2005/8/layout/list1"/>
    <dgm:cxn modelId="{77961F37-784B-4074-B5A8-CDC002CE29AC}" type="presOf" srcId="{40BD0714-0283-4825-BAAD-64FC2AD7C6C5}" destId="{78BB0F93-EF29-4C8F-B234-F0D22B4DFA70}" srcOrd="0" destOrd="0" presId="urn:microsoft.com/office/officeart/2005/8/layout/list1"/>
    <dgm:cxn modelId="{B6446669-4447-4847-A2CF-C9EB60DECA42}" srcId="{9B440FCA-226E-443C-AE75-41DF8D77E39B}" destId="{AC621C6E-CB75-4178-B787-570BABCF69A7}" srcOrd="0" destOrd="0" parTransId="{6AFA2AC2-6A00-4B52-BFAA-AE613BA52940}" sibTransId="{D84DCBE5-9B63-4D9C-AD45-0A327117544B}"/>
    <dgm:cxn modelId="{4C906661-2A2A-45D4-B0E0-32E2C5D5A6D1}" srcId="{9B440FCA-226E-443C-AE75-41DF8D77E39B}" destId="{40BD0714-0283-4825-BAAD-64FC2AD7C6C5}" srcOrd="2" destOrd="0" parTransId="{245F6D9F-BEBB-4435-A7D1-4C3ADB513538}" sibTransId="{3B0287D8-092F-4E58-82C0-60250A6DF8F4}"/>
    <dgm:cxn modelId="{862742A4-7C70-4610-B7AE-4FAEE2166B5B}" type="presOf" srcId="{9B440FCA-226E-443C-AE75-41DF8D77E39B}" destId="{C30C422E-294B-481A-AD7E-1DF66EF99CDC}" srcOrd="0" destOrd="0" presId="urn:microsoft.com/office/officeart/2005/8/layout/list1"/>
    <dgm:cxn modelId="{6F65DA2C-8C8C-472D-BE28-77A9BEE3C612}" srcId="{54C6F3DE-2A1D-43D2-838B-29021DBC5119}" destId="{53D310DE-7F1C-4551-9902-1D294FBBA9D7}" srcOrd="0" destOrd="0" parTransId="{17ED8039-4F76-4CE8-9189-7C6E4AAA50DB}" sibTransId="{1EF66F1B-FC02-43A6-837F-3F2E9438DD8B}"/>
    <dgm:cxn modelId="{807F3A29-5423-4D63-AF32-8FC68D340D95}" type="presOf" srcId="{7CDD53EC-2243-4756-A936-3993A8ED81D4}" destId="{19AA46B6-CABF-4B7F-A04D-E2C6640B2A33}" srcOrd="0" destOrd="0" presId="urn:microsoft.com/office/officeart/2005/8/layout/list1"/>
    <dgm:cxn modelId="{9A743E6D-E5DF-465C-8D7E-FD98078D3ED9}" srcId="{40BD0714-0283-4825-BAAD-64FC2AD7C6C5}" destId="{D4933481-84D6-4FB0-A3E0-C957CF3218AA}" srcOrd="0" destOrd="0" parTransId="{2B63838E-C2A6-49B0-B39F-5D69045EBC5E}" sibTransId="{BC4A7E0C-C911-4699-A02D-72083AF86E21}"/>
    <dgm:cxn modelId="{F2FD5990-1BC2-4B8C-A761-10AD92609621}" srcId="{AC621C6E-CB75-4178-B787-570BABCF69A7}" destId="{7CDD53EC-2243-4756-A936-3993A8ED81D4}" srcOrd="0" destOrd="0" parTransId="{77989120-6300-4C5C-8F4B-B4AD606786B0}" sibTransId="{51EDA279-DB89-453D-86EB-F57687B412A0}"/>
    <dgm:cxn modelId="{E89005EF-4E85-443E-9B7D-E6A634A8B247}" type="presOf" srcId="{AC621C6E-CB75-4178-B787-570BABCF69A7}" destId="{72F1B6F3-D740-4A1E-B78C-EAF4F6E0CD63}" srcOrd="0" destOrd="0" presId="urn:microsoft.com/office/officeart/2005/8/layout/list1"/>
    <dgm:cxn modelId="{A3DB8E06-A616-4493-8324-634994F4A3F8}" type="presOf" srcId="{D4933481-84D6-4FB0-A3E0-C957CF3218AA}" destId="{BF7D2C9B-E429-49E0-ADE2-3E058B5654D5}" srcOrd="0" destOrd="0" presId="urn:microsoft.com/office/officeart/2005/8/layout/list1"/>
    <dgm:cxn modelId="{779E5372-59CC-4ABE-9BD5-0A47CC1BAA5B}" srcId="{9B440FCA-226E-443C-AE75-41DF8D77E39B}" destId="{54C6F3DE-2A1D-43D2-838B-29021DBC5119}" srcOrd="1" destOrd="0" parTransId="{A87FFA44-34CE-4E5C-81DF-2616B8637634}" sibTransId="{75BAC5AB-1D66-4E0D-BC10-73A12F3A16A6}"/>
    <dgm:cxn modelId="{7E3BD7E0-DFE1-4B67-A0A5-A9BB148F75D6}" type="presOf" srcId="{54C6F3DE-2A1D-43D2-838B-29021DBC5119}" destId="{8A9CA45D-E4F3-4749-A29A-C93D1F363857}" srcOrd="0" destOrd="0" presId="urn:microsoft.com/office/officeart/2005/8/layout/list1"/>
    <dgm:cxn modelId="{1D9CECEB-8CC5-4EBE-B5C3-DB0AA072ED4E}" type="presOf" srcId="{AC621C6E-CB75-4178-B787-570BABCF69A7}" destId="{0F8F4DFD-70FD-4954-8E1A-42A624C4B21B}" srcOrd="1" destOrd="0" presId="urn:microsoft.com/office/officeart/2005/8/layout/list1"/>
    <dgm:cxn modelId="{CDAF0E55-5923-4DD7-B8A0-AC465DF7414F}" type="presOf" srcId="{40BD0714-0283-4825-BAAD-64FC2AD7C6C5}" destId="{258DD20A-A034-485F-B21B-88E74F89307D}" srcOrd="1" destOrd="0" presId="urn:microsoft.com/office/officeart/2005/8/layout/list1"/>
    <dgm:cxn modelId="{2E595C7E-6C9F-4647-A23A-C8237FC184A0}" type="presParOf" srcId="{C30C422E-294B-481A-AD7E-1DF66EF99CDC}" destId="{DA52A27D-8280-4E31-8DA7-0A431341C649}" srcOrd="0" destOrd="0" presId="urn:microsoft.com/office/officeart/2005/8/layout/list1"/>
    <dgm:cxn modelId="{AE4C967D-326C-49C7-8417-B12B86AA39FF}" type="presParOf" srcId="{DA52A27D-8280-4E31-8DA7-0A431341C649}" destId="{72F1B6F3-D740-4A1E-B78C-EAF4F6E0CD63}" srcOrd="0" destOrd="0" presId="urn:microsoft.com/office/officeart/2005/8/layout/list1"/>
    <dgm:cxn modelId="{60CDE48C-2B71-4A31-8DE0-89C35B85F0D0}" type="presParOf" srcId="{DA52A27D-8280-4E31-8DA7-0A431341C649}" destId="{0F8F4DFD-70FD-4954-8E1A-42A624C4B21B}" srcOrd="1" destOrd="0" presId="urn:microsoft.com/office/officeart/2005/8/layout/list1"/>
    <dgm:cxn modelId="{4B2FBF6A-0402-4F55-B06E-590C54254E73}" type="presParOf" srcId="{C30C422E-294B-481A-AD7E-1DF66EF99CDC}" destId="{DFF9B67D-0896-4558-ACF8-8C630D1741D7}" srcOrd="1" destOrd="0" presId="urn:microsoft.com/office/officeart/2005/8/layout/list1"/>
    <dgm:cxn modelId="{106C3682-28F8-4FF7-AC87-3C89D1F622C2}" type="presParOf" srcId="{C30C422E-294B-481A-AD7E-1DF66EF99CDC}" destId="{19AA46B6-CABF-4B7F-A04D-E2C6640B2A33}" srcOrd="2" destOrd="0" presId="urn:microsoft.com/office/officeart/2005/8/layout/list1"/>
    <dgm:cxn modelId="{853B5C3D-5091-4309-82F4-E1161220C91F}" type="presParOf" srcId="{C30C422E-294B-481A-AD7E-1DF66EF99CDC}" destId="{185F2579-9E19-42BF-87D8-92074B0E9743}" srcOrd="3" destOrd="0" presId="urn:microsoft.com/office/officeart/2005/8/layout/list1"/>
    <dgm:cxn modelId="{0CDA704C-C058-43FE-8804-B2753B4AE214}" type="presParOf" srcId="{C30C422E-294B-481A-AD7E-1DF66EF99CDC}" destId="{49D9D72C-C0FF-4694-9788-B0A1A7F0BC92}" srcOrd="4" destOrd="0" presId="urn:microsoft.com/office/officeart/2005/8/layout/list1"/>
    <dgm:cxn modelId="{4E720B66-F8CF-4763-B824-8FB2877E3074}" type="presParOf" srcId="{49D9D72C-C0FF-4694-9788-B0A1A7F0BC92}" destId="{8A9CA45D-E4F3-4749-A29A-C93D1F363857}" srcOrd="0" destOrd="0" presId="urn:microsoft.com/office/officeart/2005/8/layout/list1"/>
    <dgm:cxn modelId="{6C73B9B5-6E66-4124-BC22-4117A01DD802}" type="presParOf" srcId="{49D9D72C-C0FF-4694-9788-B0A1A7F0BC92}" destId="{9AB29CC9-96AD-4803-864E-32DA2D5F74C5}" srcOrd="1" destOrd="0" presId="urn:microsoft.com/office/officeart/2005/8/layout/list1"/>
    <dgm:cxn modelId="{174FA921-2CA0-44B1-9FE3-B6FC0F84EBD1}" type="presParOf" srcId="{C30C422E-294B-481A-AD7E-1DF66EF99CDC}" destId="{F5C5ED27-B1BE-439A-BB2D-28C92E3769DA}" srcOrd="5" destOrd="0" presId="urn:microsoft.com/office/officeart/2005/8/layout/list1"/>
    <dgm:cxn modelId="{D2A00D7F-11FD-4553-8E1B-9A79B4EF83BE}" type="presParOf" srcId="{C30C422E-294B-481A-AD7E-1DF66EF99CDC}" destId="{C20B6FE0-1D72-40CD-A4FB-EBC12A6D7B78}" srcOrd="6" destOrd="0" presId="urn:microsoft.com/office/officeart/2005/8/layout/list1"/>
    <dgm:cxn modelId="{9606E689-1C49-4B7D-A877-53A43781F9F3}" type="presParOf" srcId="{C30C422E-294B-481A-AD7E-1DF66EF99CDC}" destId="{AD793C47-224A-40F4-BD36-9470C9E7D6CA}" srcOrd="7" destOrd="0" presId="urn:microsoft.com/office/officeart/2005/8/layout/list1"/>
    <dgm:cxn modelId="{EA7B8189-61CC-46EE-86B0-ACC1A33F550B}" type="presParOf" srcId="{C30C422E-294B-481A-AD7E-1DF66EF99CDC}" destId="{059D5D01-BA76-4F84-9C1B-2DB5D3A3F081}" srcOrd="8" destOrd="0" presId="urn:microsoft.com/office/officeart/2005/8/layout/list1"/>
    <dgm:cxn modelId="{B9DB667C-3826-431D-96EB-93492F7841F4}" type="presParOf" srcId="{059D5D01-BA76-4F84-9C1B-2DB5D3A3F081}" destId="{78BB0F93-EF29-4C8F-B234-F0D22B4DFA70}" srcOrd="0" destOrd="0" presId="urn:microsoft.com/office/officeart/2005/8/layout/list1"/>
    <dgm:cxn modelId="{624FD8CD-6513-49AA-93A8-F57F13DEBCBA}" type="presParOf" srcId="{059D5D01-BA76-4F84-9C1B-2DB5D3A3F081}" destId="{258DD20A-A034-485F-B21B-88E74F89307D}" srcOrd="1" destOrd="0" presId="urn:microsoft.com/office/officeart/2005/8/layout/list1"/>
    <dgm:cxn modelId="{0A9FDA72-1B81-4F82-8F5C-4FFB4371AC63}" type="presParOf" srcId="{C30C422E-294B-481A-AD7E-1DF66EF99CDC}" destId="{95ADB660-AD0E-40B6-BBBA-D8A103AA5D99}" srcOrd="9" destOrd="0" presId="urn:microsoft.com/office/officeart/2005/8/layout/list1"/>
    <dgm:cxn modelId="{433DD1C5-CACB-4BEC-956F-5584400BD687}" type="presParOf" srcId="{C30C422E-294B-481A-AD7E-1DF66EF99CDC}" destId="{BF7D2C9B-E429-49E0-ADE2-3E058B5654D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A46B6-CABF-4B7F-A04D-E2C6640B2A33}">
      <dsp:nvSpPr>
        <dsp:cNvPr id="0" name=""/>
        <dsp:cNvSpPr/>
      </dsp:nvSpPr>
      <dsp:spPr>
        <a:xfrm>
          <a:off x="0" y="275021"/>
          <a:ext cx="8606760" cy="12530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980" tIns="354076" rIns="667980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تعتبر مشاركة العمال في تحديد </a:t>
          </a:r>
          <a:r>
            <a:rPr lang="ar-SA" sz="2000" b="1" kern="1200" dirty="0" smtClean="0">
              <a:solidFill>
                <a:srgbClr val="C00000"/>
              </a:solidFill>
            </a:rPr>
            <a:t>الأهداف</a:t>
          </a:r>
          <a:r>
            <a:rPr lang="ar-SA" sz="2000" b="1" kern="1200" dirty="0" smtClean="0"/>
            <a:t> التي تسعى إليها المؤسسة دافعا معنويا من أجل تحقيقها</a:t>
          </a:r>
          <a:r>
            <a:rPr lang="fr-FR" sz="2000" b="1" kern="1200" dirty="0" smtClean="0"/>
            <a:t> </a:t>
          </a:r>
          <a:r>
            <a:rPr lang="ar-SA" sz="2000" b="1" kern="1200" dirty="0" smtClean="0"/>
            <a:t>، مع ضرورة إحداث نوع من التوازن بين </a:t>
          </a:r>
          <a:r>
            <a:rPr lang="ar-SA" sz="2000" b="1" kern="1200" dirty="0" smtClean="0">
              <a:solidFill>
                <a:schemeClr val="tx1"/>
              </a:solidFill>
            </a:rPr>
            <a:t>أهداف</a:t>
          </a:r>
          <a:r>
            <a:rPr lang="ar-SA" sz="2000" b="1" kern="1200" dirty="0" smtClean="0"/>
            <a:t> الفرد وأهداف المؤسسة</a:t>
          </a:r>
          <a:r>
            <a:rPr lang="fr-FR" sz="2000" b="1" kern="1200" dirty="0" smtClean="0"/>
            <a:t>.</a:t>
          </a:r>
          <a:endParaRPr lang="fr-FR" sz="2000" b="1" kern="1200" dirty="0"/>
        </a:p>
      </dsp:txBody>
      <dsp:txXfrm>
        <a:off x="0" y="275021"/>
        <a:ext cx="8606760" cy="1253028"/>
      </dsp:txXfrm>
    </dsp:sp>
    <dsp:sp modelId="{0F8F4DFD-70FD-4954-8E1A-42A624C4B21B}">
      <dsp:nvSpPr>
        <dsp:cNvPr id="0" name=""/>
        <dsp:cNvSpPr/>
      </dsp:nvSpPr>
      <dsp:spPr>
        <a:xfrm>
          <a:off x="533162" y="9402"/>
          <a:ext cx="5872426" cy="501840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27721" tIns="0" rIns="227721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1"/>
              </a:solidFill>
            </a:rPr>
            <a:t>المشاركة في تحديد الأهداف</a:t>
          </a:r>
          <a:r>
            <a:rPr lang="fr-FR" sz="2000" b="1" kern="1200" dirty="0" smtClean="0">
              <a:solidFill>
                <a:schemeClr val="bg1"/>
              </a:solidFill>
            </a:rPr>
            <a:t>: </a:t>
          </a:r>
          <a:endParaRPr lang="fr-FR" sz="2000" b="1" kern="1200" dirty="0">
            <a:solidFill>
              <a:schemeClr val="bg1"/>
            </a:solidFill>
          </a:endParaRPr>
        </a:p>
      </dsp:txBody>
      <dsp:txXfrm>
        <a:off x="557660" y="33900"/>
        <a:ext cx="5823430" cy="452844"/>
      </dsp:txXfrm>
    </dsp:sp>
    <dsp:sp modelId="{C20B6FE0-1D72-40CD-A4FB-EBC12A6D7B78}">
      <dsp:nvSpPr>
        <dsp:cNvPr id="0" name=""/>
        <dsp:cNvSpPr/>
      </dsp:nvSpPr>
      <dsp:spPr>
        <a:xfrm>
          <a:off x="0" y="1870769"/>
          <a:ext cx="8606760" cy="1311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980" tIns="354076" rIns="667980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 وتعتبر من أهم العوامل التي تؤدي الى تقوية الثقة بين الإدارة و العمال ، و ذلك من خلال توزيع  كل الأجور حسب طبيعة عمله ، إضافة إلى التوزيع العادل للأرباح حسب </a:t>
          </a:r>
          <a:r>
            <a:rPr lang="ar-SA" sz="2000" b="1" kern="1200" dirty="0" smtClean="0">
              <a:solidFill>
                <a:schemeClr val="tx1"/>
              </a:solidFill>
            </a:rPr>
            <a:t>الهيكل الهرمي </a:t>
          </a:r>
          <a:r>
            <a:rPr lang="ar-SA" sz="2000" b="1" kern="1200" dirty="0" smtClean="0"/>
            <a:t>للمؤسسة .</a:t>
          </a:r>
          <a:endParaRPr lang="fr-FR" sz="2000" b="1" kern="1200" dirty="0"/>
        </a:p>
      </dsp:txBody>
      <dsp:txXfrm>
        <a:off x="0" y="1870769"/>
        <a:ext cx="8606760" cy="1311975"/>
      </dsp:txXfrm>
    </dsp:sp>
    <dsp:sp modelId="{9AB29CC9-96AD-4803-864E-32DA2D5F74C5}">
      <dsp:nvSpPr>
        <dsp:cNvPr id="0" name=""/>
        <dsp:cNvSpPr/>
      </dsp:nvSpPr>
      <dsp:spPr>
        <a:xfrm>
          <a:off x="430338" y="1619849"/>
          <a:ext cx="6024732" cy="501840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27721" tIns="0" rIns="227721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عدالة التوزيع</a:t>
          </a:r>
          <a:r>
            <a:rPr lang="fr-FR" sz="2000" b="1" kern="1200" dirty="0" smtClean="0"/>
            <a:t> </a:t>
          </a:r>
          <a:r>
            <a:rPr lang="ar-SA" sz="2000" b="1" kern="1200" dirty="0" smtClean="0"/>
            <a:t>:</a:t>
          </a:r>
          <a:r>
            <a:rPr lang="fr-FR" sz="2000" b="1" kern="1200" dirty="0" smtClean="0"/>
            <a:t> </a:t>
          </a:r>
          <a:endParaRPr lang="fr-FR" sz="2000" b="1" kern="1200" dirty="0"/>
        </a:p>
      </dsp:txBody>
      <dsp:txXfrm>
        <a:off x="454836" y="1644347"/>
        <a:ext cx="5975736" cy="452844"/>
      </dsp:txXfrm>
    </dsp:sp>
    <dsp:sp modelId="{BF7D2C9B-E429-49E0-ADE2-3E058B5654D5}">
      <dsp:nvSpPr>
        <dsp:cNvPr id="0" name=""/>
        <dsp:cNvSpPr/>
      </dsp:nvSpPr>
      <dsp:spPr>
        <a:xfrm>
          <a:off x="0" y="3525464"/>
          <a:ext cx="8606760" cy="14909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980" tIns="354076" rIns="667980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 إن عدالة التعاملات تكون بالاتصال الدائم لممثلي العمال بمختلف المسؤولين، من أجل طرح مشاكلهم على الإدارة لاتخاذ القرارات العادلة المتعلقة بالعمل و مستقبل العمال المهني .</a:t>
          </a:r>
          <a:endParaRPr lang="fr-FR" sz="2000" b="1" kern="1200" dirty="0"/>
        </a:p>
      </dsp:txBody>
      <dsp:txXfrm>
        <a:off x="0" y="3525464"/>
        <a:ext cx="8606760" cy="1490993"/>
      </dsp:txXfrm>
    </dsp:sp>
    <dsp:sp modelId="{258DD20A-A034-485F-B21B-88E74F89307D}">
      <dsp:nvSpPr>
        <dsp:cNvPr id="0" name=""/>
        <dsp:cNvSpPr/>
      </dsp:nvSpPr>
      <dsp:spPr>
        <a:xfrm>
          <a:off x="430338" y="3274544"/>
          <a:ext cx="6024732" cy="501840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27721" tIns="0" rIns="227721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عدالة التعاملات :</a:t>
          </a:r>
          <a:endParaRPr lang="fr-FR" sz="2000" b="1" kern="1200" dirty="0"/>
        </a:p>
      </dsp:txBody>
      <dsp:txXfrm>
        <a:off x="454836" y="3299042"/>
        <a:ext cx="5975736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496AA-0F9D-4B03-9B27-C4FE52C2679B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DB287-F29D-499E-A7BE-A8C515B16A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38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615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2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712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079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484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273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619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41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151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473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188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B287-F29D-499E-A7BE-A8C515B16A2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73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6F9309-8F26-4795-90A2-28E3137B4CB3}" type="datetimeFigureOut">
              <a:rPr lang="fr-FR" smtClean="0"/>
              <a:pPr/>
              <a:t>06/11/2017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C325C8-D5FC-4434-8B77-71F029CAF6C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H="1">
            <a:off x="12715932" y="8215346"/>
            <a:ext cx="428628" cy="2000264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7" name="Picture 2" descr="C:\Users\loulo_000\Desktop\e87cbad0aa1ce4b2468954c8aa11a6b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40871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275856" y="1060959"/>
            <a:ext cx="5400845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/>
              <a:t> مهام مراقبة </a:t>
            </a:r>
            <a:r>
              <a:rPr lang="ar-SA" sz="4800" b="1" dirty="0" smtClean="0"/>
              <a:t>التسيير:</a:t>
            </a:r>
            <a:endParaRPr lang="ar-SA" sz="4800" b="1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899592" y="2276872"/>
            <a:ext cx="7632848" cy="324036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000" b="1" dirty="0" smtClean="0">
                <a:solidFill>
                  <a:schemeClr val="tx1"/>
                </a:solidFill>
              </a:rPr>
              <a:t>4/ التنسيق </a:t>
            </a:r>
            <a:r>
              <a:rPr lang="ar-SA" sz="4000" b="1" dirty="0">
                <a:solidFill>
                  <a:schemeClr val="tx1"/>
                </a:solidFill>
              </a:rPr>
              <a:t>الهيكلي </a:t>
            </a:r>
            <a:r>
              <a:rPr lang="ar-SA" sz="4000" b="1" dirty="0" smtClean="0">
                <a:solidFill>
                  <a:schemeClr val="tx1"/>
                </a:solidFill>
              </a:rPr>
              <a:t>:</a:t>
            </a:r>
            <a:endParaRPr lang="fr-FR" sz="4000" b="1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tx1"/>
                </a:solidFill>
              </a:rPr>
              <a:t>يعتبر </a:t>
            </a:r>
            <a:r>
              <a:rPr lang="ar-SA" sz="2400" b="1" dirty="0">
                <a:solidFill>
                  <a:schemeClr val="tx1"/>
                </a:solidFill>
              </a:rPr>
              <a:t>التنسيق بين مستويات المؤسسة ضروري باعتبارها كل متماسكة </a:t>
            </a:r>
            <a:r>
              <a:rPr lang="ar-SA" sz="2400" b="1" dirty="0" smtClean="0">
                <a:solidFill>
                  <a:schemeClr val="tx1"/>
                </a:solidFill>
              </a:rPr>
              <a:t>ولذلك </a:t>
            </a:r>
            <a:r>
              <a:rPr lang="ar-SA" sz="2400" b="1" dirty="0">
                <a:solidFill>
                  <a:schemeClr val="tx1"/>
                </a:solidFill>
              </a:rPr>
              <a:t>لابد على مراقب التسيير التنسيق بين جميع مراكز المسؤولية فيما يخص :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57224" y="188640"/>
            <a:ext cx="8072494" cy="785794"/>
          </a:xfrm>
          <a:prstGeom prst="rect">
            <a:avLst/>
          </a:prstGeom>
          <a:ln w="9525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>
              <a:spcBef>
                <a:spcPct val="0"/>
              </a:spcBef>
              <a:defRPr/>
            </a:pPr>
            <a:r>
              <a:rPr lang="ar-SA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التنسيق الهيكلي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10755" y="1278961"/>
            <a:ext cx="5400845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/>
              <a:t> </a:t>
            </a:r>
            <a:r>
              <a:rPr lang="ar-SA" sz="4800" b="1" dirty="0" smtClean="0"/>
              <a:t>تتمثل المسؤوليات في:</a:t>
            </a:r>
            <a:endParaRPr lang="ar-SA" sz="4800" b="1" dirty="0"/>
          </a:p>
        </p:txBody>
      </p:sp>
      <p:sp>
        <p:nvSpPr>
          <p:cNvPr id="4" name="Organigramme : Bande perforée 3"/>
          <p:cNvSpPr/>
          <p:nvPr/>
        </p:nvSpPr>
        <p:spPr>
          <a:xfrm>
            <a:off x="2327600" y="2348880"/>
            <a:ext cx="4260624" cy="1152128"/>
          </a:xfrm>
          <a:prstGeom prst="flowChartPunchedTap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/>
              <a:t>وضع الأهداف .</a:t>
            </a:r>
            <a:endParaRPr lang="fr-FR" sz="3200" b="1" dirty="0"/>
          </a:p>
        </p:txBody>
      </p:sp>
      <p:sp>
        <p:nvSpPr>
          <p:cNvPr id="5" name="Organigramme : Bande perforée 4"/>
          <p:cNvSpPr/>
          <p:nvPr/>
        </p:nvSpPr>
        <p:spPr>
          <a:xfrm>
            <a:off x="2327601" y="3717032"/>
            <a:ext cx="4260624" cy="1296144"/>
          </a:xfrm>
          <a:prstGeom prst="flowChartPunchedTap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/>
              <a:t>وضع </a:t>
            </a:r>
            <a:r>
              <a:rPr lang="ar-SA" sz="3200" b="1" dirty="0" smtClean="0"/>
              <a:t>الميزانيات</a:t>
            </a:r>
            <a:r>
              <a:rPr lang="fr-FR" sz="3200" b="1" dirty="0" smtClean="0"/>
              <a:t> </a:t>
            </a:r>
            <a:r>
              <a:rPr lang="ar-SA" sz="3200" b="1" dirty="0" smtClean="0"/>
              <a:t>. </a:t>
            </a:r>
            <a:endParaRPr lang="fr-FR" sz="3200" b="1" dirty="0"/>
          </a:p>
        </p:txBody>
      </p:sp>
      <p:sp>
        <p:nvSpPr>
          <p:cNvPr id="6" name="Organigramme : Bande perforée 5"/>
          <p:cNvSpPr/>
          <p:nvPr/>
        </p:nvSpPr>
        <p:spPr>
          <a:xfrm>
            <a:off x="2327601" y="5229200"/>
            <a:ext cx="4260624" cy="1152128"/>
          </a:xfrm>
          <a:prstGeom prst="flowChartPunchedTap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 smtClean="0"/>
              <a:t>وضع </a:t>
            </a:r>
            <a:r>
              <a:rPr lang="ar-SA" sz="3200" b="1" dirty="0"/>
              <a:t>مؤشرات </a:t>
            </a:r>
            <a:r>
              <a:rPr lang="ar-SA" sz="3200" b="1" dirty="0" smtClean="0"/>
              <a:t>للتقييم </a:t>
            </a:r>
            <a:r>
              <a:rPr lang="ar-SA" sz="3200" b="1" dirty="0"/>
              <a:t>.</a:t>
            </a:r>
            <a:endParaRPr lang="fr-FR" sz="3200" b="1" dirty="0"/>
          </a:p>
        </p:txBody>
      </p:sp>
      <p:sp>
        <p:nvSpPr>
          <p:cNvPr id="7" name="Flèche gauche 6"/>
          <p:cNvSpPr/>
          <p:nvPr/>
        </p:nvSpPr>
        <p:spPr>
          <a:xfrm>
            <a:off x="7424446" y="2610713"/>
            <a:ext cx="936104" cy="628462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gauche 7"/>
          <p:cNvSpPr/>
          <p:nvPr/>
        </p:nvSpPr>
        <p:spPr>
          <a:xfrm>
            <a:off x="7424446" y="4005064"/>
            <a:ext cx="936104" cy="576064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7424446" y="5373216"/>
            <a:ext cx="936104" cy="558062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82518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71296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46445" y="3244334"/>
            <a:ext cx="4051110" cy="1723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4400" b="1" dirty="0" smtClean="0">
                <a:solidFill>
                  <a:srgbClr val="FF010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شكرا </a:t>
            </a:r>
            <a:r>
              <a:rPr lang="ar-SA" sz="4400" b="1" dirty="0">
                <a:solidFill>
                  <a:srgbClr val="FF010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على حسن </a:t>
            </a:r>
            <a:r>
              <a:rPr lang="ar-SA" sz="4400" b="1" dirty="0" smtClean="0">
                <a:solidFill>
                  <a:srgbClr val="FF010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الإصغاء</a:t>
            </a:r>
          </a:p>
          <a:p>
            <a:pPr algn="ctr" rtl="1"/>
            <a:r>
              <a:rPr lang="ar-SA" sz="4400" b="1" dirty="0">
                <a:solidFill>
                  <a:srgbClr val="FF010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و المتابعة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7248584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qaqa123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51520" y="965974"/>
            <a:ext cx="8735288" cy="5631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69883891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logo600dpi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57166"/>
            <a:ext cx="1643074" cy="71438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09262"/>
              </p:ext>
            </p:extLst>
          </p:nvPr>
        </p:nvGraphicFramePr>
        <p:xfrm>
          <a:off x="1907704" y="390775"/>
          <a:ext cx="4500594" cy="11287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500594"/>
              </a:tblGrid>
              <a:tr h="21431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ar-SA" sz="1400" dirty="0"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63876" marR="63876" marT="0" marB="0"/>
                </a:tc>
              </a:tr>
              <a:tr h="80369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fr-FR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ar-SA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الجمهورية الجزائرية الديمقراطية الشعبية </a:t>
                      </a:r>
                      <a:endParaRPr lang="fr-FR" sz="20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fr-FR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ar-SA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وزارة </a:t>
                      </a:r>
                      <a:r>
                        <a:rPr lang="ar-SA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التعليم العالي و البحث </a:t>
                      </a:r>
                      <a:r>
                        <a:rPr lang="ar-SA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العلمي</a:t>
                      </a:r>
                      <a:endParaRPr lang="ar-DZ" sz="20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fr-FR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   </a:t>
                      </a:r>
                      <a:r>
                        <a:rPr lang="ar-DZ" sz="2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جامعة باجي مختار – عنابة</a:t>
                      </a:r>
                      <a:endParaRPr lang="fr-FR" sz="2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876" marR="63876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979712" y="1783056"/>
            <a:ext cx="4949741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2000" b="1" i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كلية العلوم الاقتصادية و علوم التسيير </a:t>
            </a:r>
            <a:endParaRPr lang="fr-FR" sz="2000" b="1" i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00298" y="2214555"/>
            <a:ext cx="4429156" cy="18774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قسم علوم التسيير</a:t>
            </a:r>
          </a:p>
          <a:p>
            <a:pPr algn="ctr"/>
            <a:r>
              <a:rPr lang="ar-DZ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شعبة علوم التسيير </a:t>
            </a:r>
          </a:p>
          <a:p>
            <a:pPr algn="ctr" rtl="1"/>
            <a:r>
              <a:rPr lang="ar-DZ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تخصص :إدارة الميزانية العمومية </a:t>
            </a:r>
            <a:endParaRPr lang="ar-DZ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الموضوع </a:t>
            </a:r>
          </a:p>
          <a:p>
            <a:pPr algn="ctr" rtl="1"/>
            <a:endParaRPr lang="fr-FR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Organigramme : Alternative 13"/>
          <p:cNvSpPr/>
          <p:nvPr/>
        </p:nvSpPr>
        <p:spPr>
          <a:xfrm>
            <a:off x="1714480" y="4149080"/>
            <a:ext cx="6072230" cy="922993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3600" b="1" i="1" dirty="0">
                <a:solidFill>
                  <a:schemeClr val="tx1"/>
                </a:solidFill>
              </a:rPr>
              <a:t>مهام مراقبة التسيير</a:t>
            </a:r>
            <a:endParaRPr lang="fr-FR" sz="3600" b="1" i="1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 flipH="1">
            <a:off x="1107257" y="5321832"/>
            <a:ext cx="7286676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r"/>
            <a:r>
              <a:rPr lang="ar-DZ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من اعداد الطالبة</a:t>
            </a:r>
            <a:r>
              <a:rPr lang="ar-DZ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  <a:r>
              <a:rPr lang="ar-SA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ar-S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                                  </a:t>
            </a:r>
            <a:r>
              <a:rPr lang="ar-DZ" sz="20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تحت إشراف :</a:t>
            </a:r>
            <a:r>
              <a:rPr lang="ar-DZ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</a:t>
            </a:r>
            <a:endParaRPr lang="ar-S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r" rtl="1"/>
            <a:r>
              <a:rPr lang="ar-S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-تونسي </a:t>
            </a:r>
            <a:r>
              <a:rPr lang="ar-S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نهلة</a:t>
            </a:r>
            <a:r>
              <a:rPr lang="fr-F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</a:t>
            </a:r>
            <a:r>
              <a:rPr lang="ar-SA" b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                                            - بلعيد</a:t>
            </a:r>
            <a:endParaRPr lang="ar-S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r"/>
            <a:r>
              <a:rPr lang="ar-S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-عليلي غنية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49976" y="6256872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 </a:t>
            </a:r>
            <a:endParaRPr lang="fr-FR" dirty="0"/>
          </a:p>
        </p:txBody>
      </p:sp>
      <p:pic>
        <p:nvPicPr>
          <p:cNvPr id="11" name="Espace réservé du contenu 3" descr="logo600dpi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57166"/>
            <a:ext cx="1643074" cy="71438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357158" y="1357298"/>
            <a:ext cx="6072230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929322" y="1357298"/>
            <a:ext cx="928694" cy="928694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14282" y="4572008"/>
            <a:ext cx="5715040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r-FR" sz="4800" b="1" dirty="0" smtClean="0"/>
              <a:t>   </a:t>
            </a:r>
            <a:r>
              <a:rPr lang="ar-SA" sz="4800" b="1" dirty="0" smtClean="0"/>
              <a:t>إدارة </a:t>
            </a:r>
            <a:r>
              <a:rPr lang="ar-SA" sz="4800" b="1" dirty="0"/>
              <a:t>الوقت</a:t>
            </a:r>
            <a:endParaRPr lang="fr-FR" sz="4800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71471" y="2428868"/>
            <a:ext cx="5465008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r-FR" sz="4800" b="1" dirty="0" smtClean="0"/>
              <a:t>   </a:t>
            </a:r>
            <a:r>
              <a:rPr lang="ar-SA" sz="4800" b="1" dirty="0" smtClean="0"/>
              <a:t>مراقبة </a:t>
            </a:r>
            <a:r>
              <a:rPr lang="ar-SA" sz="4800" b="1" dirty="0"/>
              <a:t>الأداء الوظيفي </a:t>
            </a:r>
            <a:endParaRPr lang="fr-FR" sz="4800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214282" y="3429000"/>
            <a:ext cx="5572196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r-FR" sz="4800" b="1" dirty="0" smtClean="0"/>
              <a:t>   </a:t>
            </a:r>
            <a:r>
              <a:rPr lang="ar-SA" sz="4800" b="1" dirty="0" smtClean="0"/>
              <a:t>مراقبة </a:t>
            </a:r>
            <a:r>
              <a:rPr lang="ar-SA" sz="4800" b="1" dirty="0"/>
              <a:t>الجودة </a:t>
            </a:r>
            <a:endParaRPr lang="fr-FR" sz="4800" b="1" dirty="0"/>
          </a:p>
        </p:txBody>
      </p:sp>
      <p:sp>
        <p:nvSpPr>
          <p:cNvPr id="15" name="Ellipse 14"/>
          <p:cNvSpPr/>
          <p:nvPr/>
        </p:nvSpPr>
        <p:spPr>
          <a:xfrm>
            <a:off x="5429256" y="4500570"/>
            <a:ext cx="928694" cy="1000132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357818" y="3429000"/>
            <a:ext cx="928694" cy="928694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572132" y="2357430"/>
            <a:ext cx="928694" cy="928694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285852" y="214290"/>
            <a:ext cx="6357982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مهام مراقبة </a:t>
            </a:r>
            <a:r>
              <a:rPr lang="ar-S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التسيير</a:t>
            </a:r>
            <a:r>
              <a:rPr lang="fr-FR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     :</a:t>
            </a:r>
            <a:endParaRPr lang="fr-F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00034" y="1428736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4800" b="1" dirty="0" smtClean="0"/>
              <a:t>المقدمة </a:t>
            </a:r>
            <a:endParaRPr lang="fr-FR" sz="4800" b="1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571472" y="5715016"/>
            <a:ext cx="5715040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r-FR" sz="4800" b="1" dirty="0" smtClean="0"/>
              <a:t>   </a:t>
            </a:r>
            <a:r>
              <a:rPr lang="ar-SA" sz="4800" b="1" dirty="0" smtClean="0"/>
              <a:t>التنسيق </a:t>
            </a:r>
            <a:r>
              <a:rPr lang="ar-SA" sz="4800" b="1" dirty="0"/>
              <a:t>الهيكلي </a:t>
            </a:r>
            <a:endParaRPr lang="fr-FR" sz="4800" b="1" dirty="0"/>
          </a:p>
        </p:txBody>
      </p:sp>
      <p:sp>
        <p:nvSpPr>
          <p:cNvPr id="26" name="Ellipse 25"/>
          <p:cNvSpPr/>
          <p:nvPr/>
        </p:nvSpPr>
        <p:spPr>
          <a:xfrm>
            <a:off x="5857884" y="5715016"/>
            <a:ext cx="928694" cy="928694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896544"/>
          </a:xfrm>
        </p:spPr>
        <p:txBody>
          <a:bodyPr>
            <a:normAutofit/>
          </a:bodyPr>
          <a:lstStyle/>
          <a:p>
            <a:pPr algn="just" rt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ar-SA" b="1" dirty="0"/>
              <a:t>ان الأهمية البالغة التي تكتسبها مراقبة التسيير داخل المؤسسة تكمن في تحقيق الأهداف </a:t>
            </a:r>
            <a:r>
              <a:rPr lang="ar-SA" b="1" dirty="0" smtClean="0"/>
              <a:t>المرجوة</a:t>
            </a:r>
            <a:r>
              <a:rPr lang="fr-FR" b="1" dirty="0" smtClean="0"/>
              <a:t> </a:t>
            </a:r>
            <a:r>
              <a:rPr lang="ar-SA" b="1" dirty="0" smtClean="0"/>
              <a:t>،و ذلك </a:t>
            </a:r>
            <a:r>
              <a:rPr lang="ar-SA" b="1" dirty="0"/>
              <a:t>عن طريق ضمان قدرة التحكم و التسيير في </a:t>
            </a:r>
            <a:r>
              <a:rPr lang="ar-SA" b="1" dirty="0" smtClean="0"/>
              <a:t>المسار الصحيح</a:t>
            </a:r>
            <a:r>
              <a:rPr lang="fr-FR" b="1" dirty="0" smtClean="0"/>
              <a:t> </a:t>
            </a:r>
            <a:r>
              <a:rPr lang="ar-SA" b="1" dirty="0" smtClean="0"/>
              <a:t>مع</a:t>
            </a:r>
            <a:r>
              <a:rPr lang="fr-FR" b="1" dirty="0" smtClean="0"/>
              <a:t> </a:t>
            </a:r>
            <a:r>
              <a:rPr lang="ar-SA" b="1" dirty="0" smtClean="0"/>
              <a:t>تقديم</a:t>
            </a:r>
            <a:r>
              <a:rPr lang="fr-FR" b="1" dirty="0" smtClean="0"/>
              <a:t> </a:t>
            </a:r>
            <a:r>
              <a:rPr lang="ar-SA" b="1" dirty="0" smtClean="0"/>
              <a:t>النصائح</a:t>
            </a:r>
            <a:r>
              <a:rPr lang="fr-FR" b="1" dirty="0" smtClean="0"/>
              <a:t> </a:t>
            </a:r>
            <a:r>
              <a:rPr lang="ar-SA" b="1" dirty="0" smtClean="0"/>
              <a:t>والارشادات اللازمة </a:t>
            </a:r>
            <a:r>
              <a:rPr lang="ar-SA" b="1" dirty="0"/>
              <a:t>و الكافية لتجنب الانحرافات </a:t>
            </a:r>
            <a:r>
              <a:rPr lang="ar-SA" b="1" dirty="0" smtClean="0"/>
              <a:t>السلبية،</a:t>
            </a:r>
            <a:r>
              <a:rPr lang="fr-FR" b="1" dirty="0"/>
              <a:t> </a:t>
            </a:r>
            <a:r>
              <a:rPr lang="ar-SA" b="1" dirty="0" smtClean="0"/>
              <a:t>التي </a:t>
            </a:r>
            <a:r>
              <a:rPr lang="ar-SA" b="1" dirty="0"/>
              <a:t>تعيق تحقيق تلك </a:t>
            </a:r>
            <a:r>
              <a:rPr lang="ar-SA" b="1" dirty="0" smtClean="0"/>
              <a:t>الأهداف</a:t>
            </a:r>
            <a:r>
              <a:rPr lang="fr-FR" b="1" dirty="0"/>
              <a:t> </a:t>
            </a:r>
            <a:r>
              <a:rPr lang="fr-FR" b="1" dirty="0" smtClean="0"/>
              <a:t>. </a:t>
            </a:r>
            <a:r>
              <a:rPr lang="ar-SA" b="1" dirty="0" smtClean="0"/>
              <a:t> </a:t>
            </a:r>
            <a:endParaRPr lang="fr-FR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2411760" y="990785"/>
            <a:ext cx="6448350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 smtClean="0"/>
              <a:t> مهام مراقبة التسيير :</a:t>
            </a:r>
            <a:endParaRPr lang="fr-FR" sz="48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23528" y="2276872"/>
            <a:ext cx="8536582" cy="38884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3600" b="1" dirty="0" smtClean="0">
                <a:solidFill>
                  <a:schemeClr val="tx1"/>
                </a:solidFill>
              </a:rPr>
              <a:t>1/ مراقبة </a:t>
            </a:r>
            <a:r>
              <a:rPr lang="ar-SA" sz="3600" b="1" dirty="0">
                <a:solidFill>
                  <a:schemeClr val="tx1"/>
                </a:solidFill>
              </a:rPr>
              <a:t>الأداء </a:t>
            </a:r>
            <a:r>
              <a:rPr lang="ar-SA" sz="3600" b="1" dirty="0" smtClean="0">
                <a:solidFill>
                  <a:schemeClr val="tx1"/>
                </a:solidFill>
              </a:rPr>
              <a:t>الوظيفي</a:t>
            </a:r>
            <a:r>
              <a:rPr lang="fr-FR" sz="3600" b="1" dirty="0" smtClean="0">
                <a:solidFill>
                  <a:schemeClr val="tx1"/>
                </a:solidFill>
              </a:rPr>
              <a:t>: 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tx1"/>
                </a:solidFill>
              </a:rPr>
              <a:t>إن </a:t>
            </a:r>
            <a:r>
              <a:rPr lang="ar-SA" sz="2400" b="1" dirty="0">
                <a:solidFill>
                  <a:schemeClr val="tx1"/>
                </a:solidFill>
              </a:rPr>
              <a:t>مراقبة الأداء الوظيفي في المنظمات تعتبر من أهم </a:t>
            </a:r>
            <a:r>
              <a:rPr lang="ar-SA" sz="2400" b="1" dirty="0">
                <a:solidFill>
                  <a:srgbClr val="C00000"/>
                </a:solidFill>
              </a:rPr>
              <a:t>الوظائف الإدارية </a:t>
            </a:r>
            <a:r>
              <a:rPr lang="ar-SA" sz="2400" b="1" dirty="0">
                <a:solidFill>
                  <a:schemeClr val="tx1"/>
                </a:solidFill>
              </a:rPr>
              <a:t>التي لا يمكن التخلي </a:t>
            </a:r>
            <a:r>
              <a:rPr lang="ar-SA" sz="2400" b="1" dirty="0" smtClean="0">
                <a:solidFill>
                  <a:schemeClr val="tx1"/>
                </a:solidFill>
              </a:rPr>
              <a:t>عنها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</a:rPr>
              <a:t>، </a:t>
            </a:r>
            <a:r>
              <a:rPr lang="ar-SA" sz="2400" b="1" dirty="0">
                <a:solidFill>
                  <a:schemeClr val="tx1"/>
                </a:solidFill>
              </a:rPr>
              <a:t>باعتبارها </a:t>
            </a:r>
            <a:r>
              <a:rPr lang="ar-SA" sz="2400" b="1" dirty="0" smtClean="0">
                <a:solidFill>
                  <a:schemeClr val="tx1"/>
                </a:solidFill>
              </a:rPr>
              <a:t>الوسيلة </a:t>
            </a:r>
            <a:r>
              <a:rPr lang="ar-SA" sz="2400" b="1" dirty="0">
                <a:solidFill>
                  <a:schemeClr val="tx1"/>
                </a:solidFill>
              </a:rPr>
              <a:t>الرئيسية لجمع المعلومات لتقديم الأداء بموضوعية </a:t>
            </a:r>
            <a:r>
              <a:rPr lang="ar-SA" sz="2400" b="1" dirty="0" smtClean="0">
                <a:solidFill>
                  <a:schemeClr val="tx1"/>
                </a:solidFill>
              </a:rPr>
              <a:t>، حيث </a:t>
            </a:r>
            <a:r>
              <a:rPr lang="ar-SA" sz="2400" b="1" dirty="0">
                <a:solidFill>
                  <a:schemeClr val="tx1"/>
                </a:solidFill>
              </a:rPr>
              <a:t>يعمل القائم </a:t>
            </a:r>
            <a:r>
              <a:rPr lang="ar-SA" sz="2400" b="1" dirty="0" smtClean="0">
                <a:solidFill>
                  <a:schemeClr val="tx1"/>
                </a:solidFill>
              </a:rPr>
              <a:t>به</a:t>
            </a:r>
            <a:r>
              <a:rPr lang="ar-SA" sz="2400" b="1" dirty="0">
                <a:solidFill>
                  <a:schemeClr val="tx1"/>
                </a:solidFill>
              </a:rPr>
              <a:t>ذ</a:t>
            </a:r>
            <a:r>
              <a:rPr lang="ar-SA" sz="2400" b="1" dirty="0" smtClean="0">
                <a:solidFill>
                  <a:schemeClr val="tx1"/>
                </a:solidFill>
              </a:rPr>
              <a:t>ه </a:t>
            </a:r>
            <a:r>
              <a:rPr lang="ar-SA" sz="2400" b="1" dirty="0">
                <a:solidFill>
                  <a:schemeClr val="tx1"/>
                </a:solidFill>
              </a:rPr>
              <a:t>المهمة على الإصغاء </a:t>
            </a:r>
            <a:r>
              <a:rPr lang="ar-SA" sz="2400" b="1" dirty="0" smtClean="0">
                <a:solidFill>
                  <a:schemeClr val="tx1"/>
                </a:solidFill>
              </a:rPr>
              <a:t>للمشاكل </a:t>
            </a:r>
            <a:r>
              <a:rPr lang="ar-SA" sz="2400" b="1" dirty="0">
                <a:solidFill>
                  <a:schemeClr val="tx1"/>
                </a:solidFill>
              </a:rPr>
              <a:t>و العراقيل التي يعاني منها الأفراد </a:t>
            </a:r>
            <a:r>
              <a:rPr lang="ar-SA" sz="2400" b="1" dirty="0" smtClean="0">
                <a:solidFill>
                  <a:schemeClr val="tx1"/>
                </a:solidFill>
              </a:rPr>
              <a:t>، و يسعى </a:t>
            </a:r>
            <a:r>
              <a:rPr lang="ar-SA" sz="2400" b="1" dirty="0">
                <a:solidFill>
                  <a:schemeClr val="tx1"/>
                </a:solidFill>
              </a:rPr>
              <a:t>الى جمع المعلومات ذات صيغة موضوعية تساعد المسؤولين على </a:t>
            </a:r>
            <a:r>
              <a:rPr lang="ar-SA" sz="2400" b="1" dirty="0">
                <a:solidFill>
                  <a:srgbClr val="C00000"/>
                </a:solidFill>
              </a:rPr>
              <a:t>اتخاذ </a:t>
            </a:r>
            <a:r>
              <a:rPr lang="ar-SA" sz="2400" b="1" dirty="0" smtClean="0">
                <a:solidFill>
                  <a:srgbClr val="C00000"/>
                </a:solidFill>
              </a:rPr>
              <a:t>القرارات </a:t>
            </a:r>
            <a:r>
              <a:rPr lang="ar-SA" sz="2400" b="1" dirty="0">
                <a:solidFill>
                  <a:srgbClr val="C00000"/>
                </a:solidFill>
              </a:rPr>
              <a:t>، </a:t>
            </a:r>
            <a:r>
              <a:rPr lang="ar-SA" sz="2400" b="1" dirty="0" smtClean="0">
                <a:solidFill>
                  <a:schemeClr val="tx1"/>
                </a:solidFill>
              </a:rPr>
              <a:t>التي </a:t>
            </a:r>
            <a:r>
              <a:rPr lang="ar-SA" sz="2400" b="1" dirty="0">
                <a:solidFill>
                  <a:schemeClr val="tx1"/>
                </a:solidFill>
              </a:rPr>
              <a:t>تتعلق بمستقبلهم الوظيفي من حيث </a:t>
            </a:r>
            <a:r>
              <a:rPr lang="fr-FR" sz="2400" b="1" dirty="0" smtClean="0">
                <a:solidFill>
                  <a:schemeClr val="tx1"/>
                </a:solidFill>
              </a:rPr>
              <a:t>)</a:t>
            </a:r>
            <a:r>
              <a:rPr lang="ar-SA" sz="2400" b="1" dirty="0" smtClean="0">
                <a:solidFill>
                  <a:schemeClr val="tx1"/>
                </a:solidFill>
              </a:rPr>
              <a:t>الترقية </a:t>
            </a:r>
            <a:r>
              <a:rPr lang="ar-SA" sz="2400" b="1" dirty="0">
                <a:solidFill>
                  <a:schemeClr val="tx1"/>
                </a:solidFill>
              </a:rPr>
              <a:t>زيادة الأجر، مكافآت ،عقوبات ....</a:t>
            </a:r>
            <a:r>
              <a:rPr lang="ar-SA" sz="2400" b="1" dirty="0" smtClean="0">
                <a:solidFill>
                  <a:schemeClr val="tx1"/>
                </a:solidFill>
              </a:rPr>
              <a:t>الخ</a:t>
            </a:r>
            <a:r>
              <a:rPr lang="fr-FR" sz="2400" b="1" dirty="0" smtClean="0">
                <a:solidFill>
                  <a:schemeClr val="tx1"/>
                </a:solidFill>
              </a:rPr>
              <a:t>(</a:t>
            </a:r>
            <a:r>
              <a:rPr lang="ar-SA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>
                <a:solidFill>
                  <a:schemeClr val="tx1"/>
                </a:solidFill>
              </a:rPr>
              <a:t>مما يؤدي إلى زيادة الثقة في المؤسسة و التي </a:t>
            </a:r>
            <a:r>
              <a:rPr lang="ar-SA" sz="2400" b="1" dirty="0" smtClean="0">
                <a:solidFill>
                  <a:schemeClr val="tx1"/>
                </a:solidFill>
              </a:rPr>
              <a:t>تتحقق </a:t>
            </a:r>
            <a:r>
              <a:rPr lang="ar-SA" sz="2400" b="1" dirty="0">
                <a:solidFill>
                  <a:schemeClr val="tx1"/>
                </a:solidFill>
              </a:rPr>
              <a:t>عن طريق جملة من </a:t>
            </a:r>
            <a:r>
              <a:rPr lang="ar-SA" sz="2400" b="1" dirty="0" smtClean="0">
                <a:solidFill>
                  <a:schemeClr val="tx1"/>
                </a:solidFill>
              </a:rPr>
              <a:t>الخصائص</a:t>
            </a:r>
            <a:r>
              <a:rPr lang="fr-FR" sz="2400" b="1" dirty="0" smtClean="0">
                <a:solidFill>
                  <a:schemeClr val="tx1"/>
                </a:solidFill>
              </a:rPr>
              <a:t>: 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72494" cy="78579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SA" b="1" dirty="0" smtClean="0">
                <a:solidFill>
                  <a:schemeClr val="tx1"/>
                </a:solidFill>
              </a:rPr>
              <a:t> مراقبة </a:t>
            </a:r>
            <a:r>
              <a:rPr lang="ar-SA" b="1" dirty="0">
                <a:solidFill>
                  <a:schemeClr val="tx1"/>
                </a:solidFill>
              </a:rPr>
              <a:t>الأداء الوظيفي: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027788" y="1124744"/>
            <a:ext cx="5857916" cy="52322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SA" sz="2800" b="1" dirty="0" smtClean="0"/>
              <a:t> تتمثل الخصائص في </a:t>
            </a:r>
            <a:r>
              <a:rPr lang="fr-FR" sz="2800" b="1" dirty="0"/>
              <a:t>: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4008389356"/>
              </p:ext>
            </p:extLst>
          </p:nvPr>
        </p:nvGraphicFramePr>
        <p:xfrm>
          <a:off x="251520" y="1700808"/>
          <a:ext cx="86067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7643866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864000" lvl="2" algn="r" rtl="1">
              <a:lnSpc>
                <a:spcPct val="200000"/>
              </a:lnSpc>
            </a:pPr>
            <a:endParaRPr lang="ar-DZ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864000" lvl="2" algn="r" rtl="1">
              <a:lnSpc>
                <a:spcPct val="200000"/>
              </a:lnSpc>
              <a:buFont typeface="Arial" pitchFamily="34" charset="0"/>
              <a:buChar char="•"/>
            </a:pPr>
            <a:endParaRPr lang="ar-DZ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864000" lvl="2" algn="r" rtl="1">
              <a:lnSpc>
                <a:spcPct val="200000"/>
              </a:lnSpc>
              <a:buFont typeface="Arial" pitchFamily="34" charset="0"/>
              <a:buChar char="•"/>
            </a:pPr>
            <a:endParaRPr lang="ar-DZ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864000" lvl="2" algn="r" rtl="1">
              <a:lnSpc>
                <a:spcPct val="200000"/>
              </a:lnSpc>
              <a:buFont typeface="Arial" pitchFamily="34" charset="0"/>
              <a:buChar char="•"/>
            </a:pPr>
            <a:endParaRPr lang="ar-DZ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864000" lvl="2" algn="r" rtl="1">
              <a:lnSpc>
                <a:spcPct val="200000"/>
              </a:lnSpc>
              <a:buFont typeface="Arial" pitchFamily="34" charset="0"/>
              <a:buChar char="•"/>
            </a:pPr>
            <a:endParaRPr lang="ar-DZ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864000" lvl="2" algn="r" rtl="1">
              <a:lnSpc>
                <a:spcPct val="200000"/>
              </a:lnSpc>
              <a:buFont typeface="Arial" pitchFamily="34" charset="0"/>
              <a:buChar char="•"/>
            </a:pPr>
            <a:endParaRPr lang="ar-DZ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864000" lvl="2" algn="r" rtl="1">
              <a:lnSpc>
                <a:spcPct val="200000"/>
              </a:lnSpc>
            </a:pPr>
            <a:endParaRPr lang="ar-DZ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0"/>
            <a:ext cx="7829544" cy="85725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6116" y="1142984"/>
            <a:ext cx="5256829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/>
              <a:t> مهام مراقبة </a:t>
            </a:r>
            <a:r>
              <a:rPr lang="ar-SA" sz="4800" b="1" dirty="0" smtClean="0"/>
              <a:t>التسيير:</a:t>
            </a:r>
            <a:endParaRPr lang="ar-SA" sz="4800" b="1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85720" y="2204864"/>
            <a:ext cx="8606760" cy="41764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000" b="1" dirty="0" smtClean="0">
                <a:solidFill>
                  <a:schemeClr val="tx1"/>
                </a:solidFill>
              </a:rPr>
              <a:t>2/ مراقبة الجودة :</a:t>
            </a:r>
          </a:p>
          <a:p>
            <a:pPr algn="r" rtl="1"/>
            <a:r>
              <a:rPr lang="ar-SA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>
                <a:solidFill>
                  <a:schemeClr val="tx1"/>
                </a:solidFill>
              </a:rPr>
              <a:t>إن </a:t>
            </a:r>
            <a:r>
              <a:rPr lang="ar-SA" sz="2400" b="1" dirty="0" smtClean="0">
                <a:solidFill>
                  <a:srgbClr val="C00000"/>
                </a:solidFill>
              </a:rPr>
              <a:t>إدارة الجودة </a:t>
            </a:r>
            <a:r>
              <a:rPr lang="ar-SA" sz="2400" b="1" dirty="0" smtClean="0">
                <a:solidFill>
                  <a:schemeClr val="tx1"/>
                </a:solidFill>
              </a:rPr>
              <a:t>لها </a:t>
            </a:r>
            <a:r>
              <a:rPr lang="ar-SA" sz="2400" b="1" dirty="0">
                <a:solidFill>
                  <a:schemeClr val="tx1"/>
                </a:solidFill>
              </a:rPr>
              <a:t>أهمية كبيرة على مستوى المؤسسات التي تسعى إلى التقدم و التوسع في </a:t>
            </a:r>
            <a:r>
              <a:rPr lang="ar-SA" sz="2400" b="1" dirty="0" smtClean="0">
                <a:solidFill>
                  <a:schemeClr val="tx1"/>
                </a:solidFill>
              </a:rPr>
              <a:t>نشاطها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</a:rPr>
              <a:t>، و يتطلب </a:t>
            </a:r>
            <a:r>
              <a:rPr lang="ar-SA" sz="2400" b="1" dirty="0">
                <a:solidFill>
                  <a:schemeClr val="tx1"/>
                </a:solidFill>
              </a:rPr>
              <a:t>منها إنتاج سلع ذات جودة </a:t>
            </a:r>
            <a:r>
              <a:rPr lang="ar-SA" sz="2400" b="1" dirty="0" smtClean="0">
                <a:solidFill>
                  <a:schemeClr val="tx1"/>
                </a:solidFill>
              </a:rPr>
              <a:t>تتلاءم مع رغبات المستهلكين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، </a:t>
            </a:r>
            <a:r>
              <a:rPr lang="ar-SA" sz="2400" b="1" dirty="0" smtClean="0">
                <a:solidFill>
                  <a:schemeClr val="tx1"/>
                </a:solidFill>
              </a:rPr>
              <a:t>من </a:t>
            </a:r>
            <a:r>
              <a:rPr lang="ar-SA" sz="2400" b="1" dirty="0">
                <a:solidFill>
                  <a:schemeClr val="tx1"/>
                </a:solidFill>
              </a:rPr>
              <a:t>حيث المظهر الخارجي للسلع و المواد المستعملة لإنتاجها ، </a:t>
            </a:r>
          </a:p>
          <a:p>
            <a:pPr algn="r" rtl="1"/>
            <a:r>
              <a:rPr lang="ar-SA" sz="2400" b="1" dirty="0" smtClean="0">
                <a:solidFill>
                  <a:schemeClr val="tx1"/>
                </a:solidFill>
              </a:rPr>
              <a:t>وحققت إدارة الجودة اهتمام </a:t>
            </a:r>
            <a:r>
              <a:rPr lang="ar-SA" sz="2400" b="1" dirty="0">
                <a:solidFill>
                  <a:schemeClr val="tx1"/>
                </a:solidFill>
              </a:rPr>
              <a:t>كبير من طرف </a:t>
            </a:r>
            <a:r>
              <a:rPr lang="ar-SA" sz="2400" b="1" dirty="0" smtClean="0">
                <a:solidFill>
                  <a:schemeClr val="tx1"/>
                </a:solidFill>
              </a:rPr>
              <a:t>الباحثين و حاولوا </a:t>
            </a:r>
            <a:r>
              <a:rPr lang="ar-SA" sz="2400" b="1" dirty="0">
                <a:solidFill>
                  <a:schemeClr val="tx1"/>
                </a:solidFill>
              </a:rPr>
              <a:t>تقديم شروط وعوامل تحسين الجودة مرجعية التنظيم الدولي </a:t>
            </a:r>
            <a:r>
              <a:rPr lang="fr-FR" sz="2400" b="1" dirty="0">
                <a:solidFill>
                  <a:schemeClr val="tx1"/>
                </a:solidFill>
              </a:rPr>
              <a:t>ISO </a:t>
            </a:r>
            <a:r>
              <a:rPr lang="ar-SA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>
                <a:solidFill>
                  <a:schemeClr val="tx1"/>
                </a:solidFill>
              </a:rPr>
              <a:t>،</a:t>
            </a:r>
            <a:r>
              <a:rPr lang="ar-SA" sz="2400" b="1" dirty="0">
                <a:solidFill>
                  <a:srgbClr val="C00000"/>
                </a:solidFill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</a:rPr>
              <a:t>و </a:t>
            </a:r>
            <a:r>
              <a:rPr lang="ar-SA" sz="2400" b="1" dirty="0">
                <a:solidFill>
                  <a:schemeClr val="tx1"/>
                </a:solidFill>
              </a:rPr>
              <a:t>بالتالي فعلى مراقب التسيير أن يتابع باستمرار </a:t>
            </a:r>
            <a:r>
              <a:rPr lang="ar-SA" sz="2400" b="1" dirty="0" smtClean="0">
                <a:solidFill>
                  <a:schemeClr val="tx1"/>
                </a:solidFill>
              </a:rPr>
              <a:t>هذه </a:t>
            </a:r>
            <a:r>
              <a:rPr lang="ar-SA" sz="2400" b="1" dirty="0">
                <a:solidFill>
                  <a:schemeClr val="tx1"/>
                </a:solidFill>
              </a:rPr>
              <a:t>العملية للمحافظة على الجودة العالية </a:t>
            </a:r>
            <a:r>
              <a:rPr lang="ar-SA" sz="2400" b="1" dirty="0" smtClean="0">
                <a:solidFill>
                  <a:schemeClr val="tx1"/>
                </a:solidFill>
              </a:rPr>
              <a:t>لتلبية </a:t>
            </a:r>
            <a:r>
              <a:rPr lang="ar-SA" sz="2400" b="1" dirty="0">
                <a:solidFill>
                  <a:schemeClr val="tx1"/>
                </a:solidFill>
              </a:rPr>
              <a:t>رغبات ومتطلبات المستهلكين </a:t>
            </a:r>
            <a:r>
              <a:rPr lang="ar-SA" sz="2400" b="1" dirty="0" smtClean="0">
                <a:solidFill>
                  <a:schemeClr val="tx1"/>
                </a:solidFill>
              </a:rPr>
              <a:t>وضمان </a:t>
            </a:r>
            <a:r>
              <a:rPr lang="ar-SA" sz="2400" b="1" dirty="0">
                <a:solidFill>
                  <a:schemeClr val="tx1"/>
                </a:solidFill>
              </a:rPr>
              <a:t>استمرارية المؤسسة. 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75856" y="1060959"/>
            <a:ext cx="5400845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/>
              <a:t> مهام مراقبة </a:t>
            </a:r>
            <a:r>
              <a:rPr lang="ar-SA" sz="4800" b="1" dirty="0" smtClean="0"/>
              <a:t>التسيير:</a:t>
            </a:r>
            <a:endParaRPr lang="ar-SA" sz="4800" b="1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79511" y="2204864"/>
            <a:ext cx="8713213" cy="352839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000" b="1" dirty="0" smtClean="0">
                <a:solidFill>
                  <a:schemeClr val="tx1"/>
                </a:solidFill>
              </a:rPr>
              <a:t>3/ إدارة الوقت :</a:t>
            </a:r>
            <a:endParaRPr lang="fr-FR" sz="4000" b="1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>
                <a:solidFill>
                  <a:schemeClr val="tx1"/>
                </a:solidFill>
              </a:rPr>
              <a:t>إن للوقت أهمية كبيرة في </a:t>
            </a:r>
            <a:r>
              <a:rPr lang="ar-SA" sz="2400" b="1" dirty="0" smtClean="0">
                <a:solidFill>
                  <a:schemeClr val="tx1"/>
                </a:solidFill>
              </a:rPr>
              <a:t>المنظمة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</a:rPr>
              <a:t>، </a:t>
            </a:r>
            <a:r>
              <a:rPr lang="ar-SA" sz="2400" b="1" dirty="0">
                <a:solidFill>
                  <a:schemeClr val="tx1"/>
                </a:solidFill>
              </a:rPr>
              <a:t>وكلما استطاعت المنظمة استغلاله بالشكل الحسن كلما كانت لها القدرة على التنافس </a:t>
            </a:r>
            <a:r>
              <a:rPr lang="ar-SA" sz="2400" b="1" dirty="0" smtClean="0">
                <a:solidFill>
                  <a:schemeClr val="tx1"/>
                </a:solidFill>
              </a:rPr>
              <a:t>كبيرة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</a:rPr>
              <a:t>، وذلك </a:t>
            </a:r>
            <a:r>
              <a:rPr lang="ar-SA" sz="2400" b="1" dirty="0">
                <a:solidFill>
                  <a:schemeClr val="tx1"/>
                </a:solidFill>
              </a:rPr>
              <a:t>من خلال تخفيض تكلفة الوحدة الواحدة، و العكس </a:t>
            </a:r>
            <a:r>
              <a:rPr lang="ar-SA" sz="2400" b="1" dirty="0" smtClean="0">
                <a:solidFill>
                  <a:schemeClr val="tx1"/>
                </a:solidFill>
              </a:rPr>
              <a:t>صحيح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</a:rPr>
              <a:t>، </a:t>
            </a:r>
            <a:r>
              <a:rPr lang="ar-SA" sz="2400" b="1" dirty="0">
                <a:solidFill>
                  <a:schemeClr val="tx1"/>
                </a:solidFill>
              </a:rPr>
              <a:t>وعليه فمن الواجب استغلاله و مراقبته بالوسائل التالية </a:t>
            </a:r>
            <a:r>
              <a:rPr lang="fr-FR" sz="2400" b="1" dirty="0" smtClean="0">
                <a:solidFill>
                  <a:schemeClr val="tx1"/>
                </a:solidFill>
              </a:rPr>
              <a:t>: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 txBox="1">
            <a:spLocks/>
          </p:cNvSpPr>
          <p:nvPr/>
        </p:nvSpPr>
        <p:spPr>
          <a:xfrm>
            <a:off x="857224" y="188640"/>
            <a:ext cx="8072494" cy="785794"/>
          </a:xfrm>
          <a:prstGeom prst="rect">
            <a:avLst/>
          </a:prstGeom>
          <a:ln w="9525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>
              <a:spcBef>
                <a:spcPct val="0"/>
              </a:spcBef>
              <a:defRPr/>
            </a:pPr>
            <a:r>
              <a:rPr lang="ar-SA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إدارة الوقت :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23928" y="1124744"/>
            <a:ext cx="5005790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r" rtl="1"/>
            <a:r>
              <a:rPr lang="ar-SA" sz="4800" b="1" dirty="0" smtClean="0"/>
              <a:t>تتمثل الوسائل في </a:t>
            </a:r>
            <a:r>
              <a:rPr lang="fr-FR" sz="4800" b="1" dirty="0" smtClean="0"/>
              <a:t>:</a:t>
            </a:r>
            <a:endParaRPr lang="ar-SA" sz="4800" b="1" dirty="0"/>
          </a:p>
        </p:txBody>
      </p:sp>
      <p:sp>
        <p:nvSpPr>
          <p:cNvPr id="12" name="Flèche courbée vers la gauche 11"/>
          <p:cNvSpPr/>
          <p:nvPr/>
        </p:nvSpPr>
        <p:spPr>
          <a:xfrm>
            <a:off x="7812360" y="2132856"/>
            <a:ext cx="864096" cy="1008112"/>
          </a:xfrm>
          <a:prstGeom prst="curvedLef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 courbée vers la gauche 12"/>
          <p:cNvSpPr/>
          <p:nvPr/>
        </p:nvSpPr>
        <p:spPr>
          <a:xfrm>
            <a:off x="7812360" y="3284984"/>
            <a:ext cx="864096" cy="1008112"/>
          </a:xfrm>
          <a:prstGeom prst="curvedLef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>
            <a:off x="7812359" y="4437112"/>
            <a:ext cx="864097" cy="962639"/>
          </a:xfrm>
          <a:prstGeom prst="curvedLeftArrow">
            <a:avLst>
              <a:gd name="adj1" fmla="val 25000"/>
              <a:gd name="adj2" fmla="val 45089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Flèche courbée vers la gauche 14"/>
          <p:cNvSpPr/>
          <p:nvPr/>
        </p:nvSpPr>
        <p:spPr>
          <a:xfrm>
            <a:off x="7812360" y="5589240"/>
            <a:ext cx="936074" cy="1036563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Organigramme : Terminateur 16"/>
          <p:cNvSpPr/>
          <p:nvPr/>
        </p:nvSpPr>
        <p:spPr>
          <a:xfrm>
            <a:off x="491382" y="2348880"/>
            <a:ext cx="7176962" cy="805020"/>
          </a:xfrm>
          <a:prstGeom prst="flowChartTerminator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/>
              <a:t>العمل </a:t>
            </a:r>
            <a:r>
              <a:rPr lang="ar-SA" sz="2400" b="1" dirty="0"/>
              <a:t>على تطوير الكفاءة عن طريق التكوين المستمر للتغلب على المشكلات الطارئة. </a:t>
            </a:r>
            <a:endParaRPr lang="fr-FR" sz="2400" b="1" dirty="0"/>
          </a:p>
        </p:txBody>
      </p:sp>
      <p:sp>
        <p:nvSpPr>
          <p:cNvPr id="18" name="Organigramme : Terminateur 17"/>
          <p:cNvSpPr/>
          <p:nvPr/>
        </p:nvSpPr>
        <p:spPr>
          <a:xfrm>
            <a:off x="491382" y="3520386"/>
            <a:ext cx="7200800" cy="756084"/>
          </a:xfrm>
          <a:prstGeom prst="flowChartTermina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000" b="1" dirty="0" smtClean="0"/>
              <a:t> </a:t>
            </a:r>
            <a:r>
              <a:rPr lang="ar-SA" sz="2400" b="1" dirty="0" smtClean="0"/>
              <a:t>تلية </a:t>
            </a:r>
            <a:r>
              <a:rPr lang="ar-SA" sz="2400" b="1" dirty="0"/>
              <a:t>العمليات على المستويات الحسابية </a:t>
            </a:r>
            <a:r>
              <a:rPr lang="ar-SA" sz="2400" b="1" dirty="0" smtClean="0">
                <a:solidFill>
                  <a:srgbClr val="C00000"/>
                </a:solidFill>
              </a:rPr>
              <a:t>كالإنتاج</a:t>
            </a:r>
            <a:r>
              <a:rPr lang="fr-FR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 smtClean="0"/>
              <a:t>، </a:t>
            </a:r>
            <a:r>
              <a:rPr lang="ar-SA" sz="2400" b="1" dirty="0">
                <a:solidFill>
                  <a:srgbClr val="C00000"/>
                </a:solidFill>
              </a:rPr>
              <a:t>التمويل</a:t>
            </a:r>
            <a:r>
              <a:rPr lang="ar-SA" sz="2400" b="1" dirty="0"/>
              <a:t> ...الخ، مثل استعمال الحاسب الآلي لربح الوقت.</a:t>
            </a:r>
            <a:endParaRPr lang="fr-FR" sz="2400" b="1" dirty="0"/>
          </a:p>
        </p:txBody>
      </p:sp>
      <p:sp>
        <p:nvSpPr>
          <p:cNvPr id="19" name="Organigramme : Terminateur 18"/>
          <p:cNvSpPr/>
          <p:nvPr/>
        </p:nvSpPr>
        <p:spPr>
          <a:xfrm>
            <a:off x="491382" y="4603679"/>
            <a:ext cx="7176962" cy="796072"/>
          </a:xfrm>
          <a:prstGeom prst="flowChartTermina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/>
              <a:t>تنفيذ </a:t>
            </a:r>
            <a:r>
              <a:rPr lang="ar-SA" sz="2400" b="1" dirty="0"/>
              <a:t>الأهداف عن طريق جدول زمني باستخدام </a:t>
            </a:r>
            <a:r>
              <a:rPr lang="ar-SA" sz="2400" b="1" dirty="0">
                <a:solidFill>
                  <a:srgbClr val="C00000"/>
                </a:solidFill>
              </a:rPr>
              <a:t>بحوث العمليات </a:t>
            </a:r>
            <a:r>
              <a:rPr lang="ar-SA" sz="2400" b="1" dirty="0"/>
              <a:t>.</a:t>
            </a:r>
            <a:endParaRPr lang="fr-FR" sz="2400" b="1" dirty="0"/>
          </a:p>
        </p:txBody>
      </p:sp>
      <p:sp>
        <p:nvSpPr>
          <p:cNvPr id="20" name="Organigramme : Terminateur 19"/>
          <p:cNvSpPr/>
          <p:nvPr/>
        </p:nvSpPr>
        <p:spPr>
          <a:xfrm>
            <a:off x="491382" y="5689919"/>
            <a:ext cx="7176962" cy="835204"/>
          </a:xfrm>
          <a:prstGeom prst="flowChartTermina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/>
              <a:t>تحديد </a:t>
            </a:r>
            <a:r>
              <a:rPr lang="ar-SA" sz="2400" b="1" dirty="0"/>
              <a:t>كيفية استخدام الوقت. </a:t>
            </a:r>
            <a:endParaRPr lang="fr-FR" sz="2400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2944</TotalTime>
  <Words>601</Words>
  <Application>Microsoft Office PowerPoint</Application>
  <PresentationFormat>Affichage à l'écran (4:3)</PresentationFormat>
  <Paragraphs>72</Paragraphs>
  <Slides>13</Slides>
  <Notes>13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  <vt:variant>
        <vt:lpstr>Diaporamas personnalisés</vt:lpstr>
      </vt:variant>
      <vt:variant>
        <vt:i4>1</vt:i4>
      </vt:variant>
    </vt:vector>
  </HeadingPairs>
  <TitlesOfParts>
    <vt:vector size="15" baseType="lpstr"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مراقبة الأداء الوظيفي: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Diaporama personnalisé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وقل إعملوا فيسرى الله عملكم و المؤمنون</dc:title>
  <dc:creator>SBI</dc:creator>
  <cp:lastModifiedBy>POSTE ADMIN</cp:lastModifiedBy>
  <cp:revision>185</cp:revision>
  <dcterms:created xsi:type="dcterms:W3CDTF">2017-05-25T14:43:01Z</dcterms:created>
  <dcterms:modified xsi:type="dcterms:W3CDTF">2017-11-06T13:37:36Z</dcterms:modified>
</cp:coreProperties>
</file>