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1"/>
  </p:notesMasterIdLst>
  <p:sldIdLst>
    <p:sldId id="263" r:id="rId2"/>
    <p:sldId id="258" r:id="rId3"/>
    <p:sldId id="256" r:id="rId4"/>
    <p:sldId id="257" r:id="rId5"/>
    <p:sldId id="259" r:id="rId6"/>
    <p:sldId id="260" r:id="rId7"/>
    <p:sldId id="261" r:id="rId8"/>
    <p:sldId id="262"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EA5ED0-6ECC-425C-AB24-0384E9808B2B}" type="datetimeFigureOut">
              <a:rPr lang="fr-FR" smtClean="0"/>
              <a:pPr/>
              <a:t>30/10/2017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EC13B-29DD-44AC-9A9C-EBB26146A345}" type="slidenum">
              <a:rPr lang="fr-FR" smtClean="0"/>
              <a:pPr/>
              <a:t>‹N°›</a:t>
            </a:fld>
            <a:endParaRPr lang="fr-FR"/>
          </a:p>
        </p:txBody>
      </p:sp>
    </p:spTree>
    <p:extLst>
      <p:ext uri="{BB962C8B-B14F-4D97-AF65-F5344CB8AC3E}">
        <p14:creationId xmlns:p14="http://schemas.microsoft.com/office/powerpoint/2010/main" val="3544839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9512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15463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61076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1851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61012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81036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113370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61974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33816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6317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30/10/2017</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05993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30/10/2017</a:t>
            </a:fld>
            <a:endParaRPr lang="fr-BE"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288553236"/>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1500167" y="214291"/>
          <a:ext cx="5572164" cy="1234440"/>
        </p:xfrm>
        <a:graphic>
          <a:graphicData uri="http://schemas.openxmlformats.org/drawingml/2006/table">
            <a:tbl>
              <a:tblPr rtl="1"/>
              <a:tblGrid>
                <a:gridCol w="5572164"/>
              </a:tblGrid>
              <a:tr h="617220">
                <a:tc>
                  <a:txBody>
                    <a:bodyPr/>
                    <a:lstStyle/>
                    <a:p>
                      <a:pPr algn="ctr" rtl="1">
                        <a:spcAft>
                          <a:spcPts val="0"/>
                        </a:spcAft>
                        <a:tabLst>
                          <a:tab pos="2637155" algn="ctr"/>
                          <a:tab pos="5274310" algn="r"/>
                        </a:tabLst>
                      </a:pPr>
                      <a:r>
                        <a:rPr lang="ar-SA" sz="2000" b="1" dirty="0">
                          <a:latin typeface="Calibri"/>
                          <a:ea typeface="Calibri"/>
                          <a:cs typeface="ae_AlMohanad"/>
                        </a:rPr>
                        <a:t>الجمهورية الجزائرية الديمقراطية الشعبية</a:t>
                      </a:r>
                      <a:endParaRPr lang="fr-FR" sz="2000" b="1" dirty="0">
                        <a:latin typeface="Calibri"/>
                        <a:ea typeface="Calibri"/>
                        <a:cs typeface="Arial"/>
                      </a:endParaRPr>
                    </a:p>
                  </a:txBody>
                  <a:tcPr marL="63876" marR="63876" marT="0" marB="0">
                    <a:lnL>
                      <a:noFill/>
                    </a:lnL>
                    <a:lnR>
                      <a:noFill/>
                    </a:lnR>
                    <a:lnT>
                      <a:noFill/>
                    </a:lnT>
                    <a:lnB>
                      <a:noFill/>
                    </a:lnB>
                  </a:tcPr>
                </a:tc>
              </a:tr>
              <a:tr h="617220">
                <a:tc>
                  <a:txBody>
                    <a:bodyPr/>
                    <a:lstStyle/>
                    <a:p>
                      <a:pPr algn="ctr" rtl="1">
                        <a:spcAft>
                          <a:spcPts val="0"/>
                        </a:spcAft>
                        <a:tabLst>
                          <a:tab pos="2637155" algn="ctr"/>
                          <a:tab pos="5274310" algn="r"/>
                        </a:tabLst>
                      </a:pPr>
                      <a:r>
                        <a:rPr lang="ar-SA" sz="2000" b="1" dirty="0">
                          <a:latin typeface="Calibri"/>
                          <a:ea typeface="Calibri"/>
                          <a:cs typeface="ae_AlMohanad"/>
                        </a:rPr>
                        <a:t>وزارة التعليم </a:t>
                      </a:r>
                      <a:r>
                        <a:rPr lang="ar-SA" sz="2000" b="1" dirty="0" smtClean="0">
                          <a:latin typeface="Calibri"/>
                          <a:ea typeface="Calibri"/>
                          <a:cs typeface="ae_AlMohanad"/>
                        </a:rPr>
                        <a:t>العالي</a:t>
                      </a:r>
                      <a:r>
                        <a:rPr lang="fr-FR" sz="2000" b="1" baseline="0" dirty="0" smtClean="0">
                          <a:latin typeface="Calibri"/>
                          <a:ea typeface="Calibri"/>
                          <a:cs typeface="ae_AlMohanad"/>
                        </a:rPr>
                        <a:t> </a:t>
                      </a:r>
                      <a:r>
                        <a:rPr lang="ar-SA" sz="2000" b="1" dirty="0" smtClean="0">
                          <a:latin typeface="Calibri"/>
                          <a:ea typeface="Calibri"/>
                          <a:cs typeface="ae_AlMohanad"/>
                        </a:rPr>
                        <a:t>والبحث </a:t>
                      </a:r>
                      <a:r>
                        <a:rPr lang="ar-SA" sz="2000" b="1" dirty="0">
                          <a:latin typeface="Calibri"/>
                          <a:ea typeface="Calibri"/>
                          <a:cs typeface="ae_AlMohanad"/>
                        </a:rPr>
                        <a:t>العلمي</a:t>
                      </a:r>
                      <a:endParaRPr lang="fr-FR" sz="2000" b="1" dirty="0">
                        <a:latin typeface="Calibri"/>
                        <a:ea typeface="Calibri"/>
                        <a:cs typeface="Arial"/>
                      </a:endParaRPr>
                    </a:p>
                  </a:txBody>
                  <a:tcPr marL="63876" marR="63876" marT="0" marB="0">
                    <a:lnL>
                      <a:noFill/>
                    </a:lnL>
                    <a:lnR>
                      <a:noFill/>
                    </a:lnR>
                    <a:lnT>
                      <a:noFill/>
                    </a:lnT>
                    <a:lnB>
                      <a:noFill/>
                    </a:lnB>
                  </a:tcPr>
                </a:tc>
              </a:tr>
            </a:tbl>
          </a:graphicData>
        </a:graphic>
      </p:graphicFrame>
      <p:graphicFrame>
        <p:nvGraphicFramePr>
          <p:cNvPr id="6" name="Tableau 5"/>
          <p:cNvGraphicFramePr>
            <a:graphicFrameLocks noGrp="1"/>
          </p:cNvGraphicFramePr>
          <p:nvPr/>
        </p:nvGraphicFramePr>
        <p:xfrm>
          <a:off x="1071538" y="1285860"/>
          <a:ext cx="6500859" cy="928694"/>
        </p:xfrm>
        <a:graphic>
          <a:graphicData uri="http://schemas.openxmlformats.org/drawingml/2006/table">
            <a:tbl>
              <a:tblPr rtl="1"/>
              <a:tblGrid>
                <a:gridCol w="2854882"/>
                <a:gridCol w="718605"/>
                <a:gridCol w="2927372"/>
              </a:tblGrid>
              <a:tr h="928694">
                <a:tc>
                  <a:txBody>
                    <a:bodyPr/>
                    <a:lstStyle/>
                    <a:p>
                      <a:pPr algn="ctr" rtl="1">
                        <a:spcAft>
                          <a:spcPts val="0"/>
                        </a:spcAft>
                        <a:tabLst>
                          <a:tab pos="2637155" algn="ctr"/>
                          <a:tab pos="5274310" algn="r"/>
                        </a:tabLst>
                      </a:pPr>
                      <a:r>
                        <a:rPr lang="ar-SA" sz="2000" b="1" dirty="0">
                          <a:latin typeface="Calibri"/>
                          <a:ea typeface="Calibri"/>
                          <a:cs typeface="ae_AlMohanad"/>
                        </a:rPr>
                        <a:t>جامعة باجي مختار</a:t>
                      </a:r>
                      <a:r>
                        <a:rPr lang="ar-DZ" sz="2000" b="1" dirty="0">
                          <a:latin typeface="Calibri"/>
                          <a:ea typeface="Calibri"/>
                          <a:cs typeface="ae_AlMohanad"/>
                        </a:rPr>
                        <a:t>-</a:t>
                      </a:r>
                      <a:r>
                        <a:rPr lang="ar-SA" sz="2000" b="1" dirty="0">
                          <a:latin typeface="Calibri"/>
                          <a:ea typeface="Calibri"/>
                          <a:cs typeface="ae_AlMohanad"/>
                        </a:rPr>
                        <a:t>عنابة</a:t>
                      </a:r>
                      <a:endParaRPr lang="fr-FR" sz="1000" b="1" dirty="0">
                        <a:latin typeface="Calibri"/>
                        <a:ea typeface="Calibri"/>
                        <a:cs typeface="Arial"/>
                      </a:endParaRPr>
                    </a:p>
                  </a:txBody>
                  <a:tcPr marL="63839" marR="63839" marT="0" marB="0" anchor="ctr">
                    <a:lnL>
                      <a:noFill/>
                    </a:lnL>
                    <a:lnR>
                      <a:noFill/>
                    </a:lnR>
                    <a:lnT>
                      <a:noFill/>
                    </a:lnT>
                    <a:lnB>
                      <a:noFill/>
                    </a:lnB>
                  </a:tcPr>
                </a:tc>
                <a:tc>
                  <a:txBody>
                    <a:bodyPr/>
                    <a:lstStyle/>
                    <a:p>
                      <a:pPr algn="ctr" rtl="0">
                        <a:spcAft>
                          <a:spcPts val="0"/>
                        </a:spcAft>
                        <a:tabLst>
                          <a:tab pos="2637155" algn="ctr"/>
                          <a:tab pos="5274310" algn="r"/>
                        </a:tabLst>
                      </a:pPr>
                      <a:endParaRPr lang="ar-SA" sz="1000" dirty="0">
                        <a:latin typeface="Calibri"/>
                        <a:ea typeface="Calibri"/>
                        <a:cs typeface="Arial"/>
                      </a:endParaRPr>
                    </a:p>
                  </a:txBody>
                  <a:tcPr marL="63839" marR="63839" marT="0" marB="0" anchor="ctr">
                    <a:lnL>
                      <a:noFill/>
                    </a:lnL>
                    <a:lnR>
                      <a:noFill/>
                    </a:lnR>
                    <a:lnT>
                      <a:noFill/>
                    </a:lnT>
                    <a:lnB>
                      <a:noFill/>
                    </a:lnB>
                  </a:tcPr>
                </a:tc>
                <a:tc>
                  <a:txBody>
                    <a:bodyPr/>
                    <a:lstStyle/>
                    <a:p>
                      <a:pPr algn="ctr" rtl="1">
                        <a:spcAft>
                          <a:spcPts val="0"/>
                        </a:spcAft>
                        <a:tabLst>
                          <a:tab pos="2637155" algn="ctr"/>
                          <a:tab pos="5274310" algn="r"/>
                        </a:tabLst>
                      </a:pPr>
                      <a:r>
                        <a:rPr lang="fr-FR" sz="1300" b="1" dirty="0">
                          <a:latin typeface="Calibri"/>
                          <a:ea typeface="Calibri"/>
                          <a:cs typeface="Arial"/>
                        </a:rPr>
                        <a:t>UNIVERSITE BADJI MOKHTAR- ANNABA</a:t>
                      </a:r>
                      <a:endParaRPr lang="fr-FR" sz="1000" b="1" dirty="0">
                        <a:latin typeface="Calibri"/>
                        <a:ea typeface="Calibri"/>
                        <a:cs typeface="Arial"/>
                      </a:endParaRPr>
                    </a:p>
                  </a:txBody>
                  <a:tcPr marL="63839" marR="63839" marT="0" marB="0" anchor="ctr">
                    <a:lnL>
                      <a:noFill/>
                    </a:lnL>
                    <a:lnR>
                      <a:noFill/>
                    </a:lnR>
                    <a:lnT>
                      <a:noFill/>
                    </a:lnT>
                    <a:lnB>
                      <a:noFill/>
                    </a:lnB>
                  </a:tcPr>
                </a:tc>
              </a:tr>
            </a:tbl>
          </a:graphicData>
        </a:graphic>
      </p:graphicFrame>
      <p:pic>
        <p:nvPicPr>
          <p:cNvPr id="46081" name="Image 1" descr="logo600dpi"/>
          <p:cNvPicPr>
            <a:picLocks noChangeAspect="1" noChangeArrowheads="1"/>
          </p:cNvPicPr>
          <p:nvPr/>
        </p:nvPicPr>
        <p:blipFill>
          <a:blip r:embed="rId2" cstate="print"/>
          <a:srcRect/>
          <a:stretch>
            <a:fillRect/>
          </a:stretch>
        </p:blipFill>
        <p:spPr bwMode="auto">
          <a:xfrm>
            <a:off x="4071935" y="1357298"/>
            <a:ext cx="619125" cy="590550"/>
          </a:xfrm>
          <a:prstGeom prst="rect">
            <a:avLst/>
          </a:prstGeom>
          <a:blipFill dpi="0" rotWithShape="1">
            <a:blip r:embed="rId3"/>
            <a:srcRect/>
            <a:tile tx="0" ty="0" sx="100000" sy="100000" flip="none" algn="tl"/>
          </a:blipFill>
        </p:spPr>
      </p:pic>
      <p:sp>
        <p:nvSpPr>
          <p:cNvPr id="8" name="Rectangle 7"/>
          <p:cNvSpPr/>
          <p:nvPr/>
        </p:nvSpPr>
        <p:spPr>
          <a:xfrm>
            <a:off x="3071804" y="2000240"/>
            <a:ext cx="2999539" cy="369332"/>
          </a:xfrm>
          <a:prstGeom prst="rect">
            <a:avLst/>
          </a:prstGeom>
        </p:spPr>
        <p:txBody>
          <a:bodyPr wrap="none">
            <a:spAutoFit/>
          </a:bodyPr>
          <a:lstStyle/>
          <a:p>
            <a:r>
              <a:rPr lang="ar-DZ" b="1" dirty="0" smtClean="0"/>
              <a:t>كلية العلوم الاقتصادية و علوم التسيير</a:t>
            </a:r>
            <a:endParaRPr lang="fr-FR" b="1" dirty="0"/>
          </a:p>
        </p:txBody>
      </p:sp>
      <p:sp>
        <p:nvSpPr>
          <p:cNvPr id="9" name="Rectangle 8"/>
          <p:cNvSpPr/>
          <p:nvPr/>
        </p:nvSpPr>
        <p:spPr>
          <a:xfrm>
            <a:off x="3857620" y="2357430"/>
            <a:ext cx="1507144" cy="369332"/>
          </a:xfrm>
          <a:prstGeom prst="rect">
            <a:avLst/>
          </a:prstGeom>
        </p:spPr>
        <p:txBody>
          <a:bodyPr wrap="none">
            <a:spAutoFit/>
          </a:bodyPr>
          <a:lstStyle/>
          <a:p>
            <a:r>
              <a:rPr lang="ar-DZ" b="1" dirty="0" smtClean="0"/>
              <a:t>قسم علوم التسيير</a:t>
            </a:r>
            <a:endParaRPr lang="fr-FR" b="1" dirty="0"/>
          </a:p>
        </p:txBody>
      </p:sp>
      <p:sp>
        <p:nvSpPr>
          <p:cNvPr id="46082" name="Rectangle 2"/>
          <p:cNvSpPr>
            <a:spLocks noChangeArrowheads="1"/>
          </p:cNvSpPr>
          <p:nvPr/>
        </p:nvSpPr>
        <p:spPr bwMode="auto">
          <a:xfrm>
            <a:off x="4071934" y="2714620"/>
            <a:ext cx="1093568"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600" b="0" i="0" u="none" strike="noStrike" cap="none" normalizeH="0" baseline="0" dirty="0" smtClean="0">
                <a:ln>
                  <a:noFill/>
                </a:ln>
                <a:solidFill>
                  <a:schemeClr val="tx1"/>
                </a:solidFill>
                <a:effectLst/>
                <a:latin typeface="ae_AlMohanad"/>
                <a:ea typeface="Calibri" pitchFamily="34" charset="0"/>
                <a:cs typeface="Arial" pitchFamily="34" charset="0"/>
              </a:rPr>
              <a:t>ماستر 2</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p:nvPr/>
        </p:nvSpPr>
        <p:spPr>
          <a:xfrm>
            <a:off x="3786182" y="3143248"/>
            <a:ext cx="1803699" cy="369332"/>
          </a:xfrm>
          <a:prstGeom prst="rect">
            <a:avLst/>
          </a:prstGeom>
        </p:spPr>
        <p:txBody>
          <a:bodyPr wrap="none">
            <a:spAutoFit/>
          </a:bodyPr>
          <a:lstStyle/>
          <a:p>
            <a:pPr algn="ctr"/>
            <a:r>
              <a:rPr lang="ar-DZ" b="1" dirty="0" smtClean="0"/>
              <a:t>تخصص إدارة ميزانية</a:t>
            </a:r>
            <a:endParaRPr lang="fr-FR" b="1" dirty="0"/>
          </a:p>
        </p:txBody>
      </p:sp>
      <p:sp>
        <p:nvSpPr>
          <p:cNvPr id="13" name="Rectangle 12"/>
          <p:cNvSpPr/>
          <p:nvPr/>
        </p:nvSpPr>
        <p:spPr>
          <a:xfrm>
            <a:off x="0" y="3286124"/>
            <a:ext cx="8848520" cy="107721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200" b="1" cap="none" spc="50" dirty="0" smtClean="0">
                <a:ln w="11430"/>
                <a:effectLst>
                  <a:outerShdw blurRad="76200" dist="50800" dir="5400000" algn="tl" rotWithShape="0">
                    <a:srgbClr val="000000">
                      <a:alpha val="65000"/>
                    </a:srgbClr>
                  </a:outerShdw>
                </a:effectLst>
              </a:rPr>
              <a:t> </a:t>
            </a:r>
          </a:p>
          <a:p>
            <a:pPr algn="ctr"/>
            <a:r>
              <a:rPr lang="ar-DZ" sz="3200" b="1" cap="none" spc="50" dirty="0" smtClean="0">
                <a:ln w="11430"/>
                <a:effectLst>
                  <a:outerShdw blurRad="76200" dist="50800" dir="5400000" algn="tl" rotWithShape="0">
                    <a:srgbClr val="000000">
                      <a:alpha val="65000"/>
                    </a:srgbClr>
                  </a:outerShdw>
                </a:effectLst>
              </a:rPr>
              <a:t>نشأة و تطور مراقبة التسيير في القطاع العمومي</a:t>
            </a:r>
            <a:endParaRPr lang="fr-FR" sz="3200" b="1" cap="none" spc="50" dirty="0">
              <a:ln w="11430"/>
              <a:effectLst>
                <a:outerShdw blurRad="76200" dist="50800" dir="5400000" algn="tl" rotWithShape="0">
                  <a:srgbClr val="000000">
                    <a:alpha val="65000"/>
                  </a:srgbClr>
                </a:outerShdw>
              </a:effectLst>
            </a:endParaRPr>
          </a:p>
        </p:txBody>
      </p:sp>
      <p:sp>
        <p:nvSpPr>
          <p:cNvPr id="14" name="Rectangle 13"/>
          <p:cNvSpPr/>
          <p:nvPr/>
        </p:nvSpPr>
        <p:spPr>
          <a:xfrm>
            <a:off x="7143769" y="4500571"/>
            <a:ext cx="1749197" cy="1384995"/>
          </a:xfrm>
          <a:prstGeom prst="rect">
            <a:avLst/>
          </a:prstGeom>
        </p:spPr>
        <p:txBody>
          <a:bodyPr wrap="none">
            <a:spAutoFit/>
          </a:bodyPr>
          <a:lstStyle/>
          <a:p>
            <a:r>
              <a:rPr lang="ar-DZ" sz="2800" b="1" dirty="0" smtClean="0"/>
              <a:t>الطالبة:      </a:t>
            </a:r>
          </a:p>
          <a:p>
            <a:r>
              <a:rPr lang="ar-DZ" sz="2800" b="1" dirty="0" smtClean="0"/>
              <a:t>لمفيرة أميرة</a:t>
            </a:r>
          </a:p>
          <a:p>
            <a:r>
              <a:rPr lang="ar-DZ" sz="2800" b="1" dirty="0" smtClean="0"/>
              <a:t>بوهروم أحلام</a:t>
            </a:r>
            <a:endParaRPr lang="fr-FR" sz="2800" dirty="0"/>
          </a:p>
        </p:txBody>
      </p:sp>
      <p:sp>
        <p:nvSpPr>
          <p:cNvPr id="15" name="Rectangle 14"/>
          <p:cNvSpPr/>
          <p:nvPr/>
        </p:nvSpPr>
        <p:spPr>
          <a:xfrm>
            <a:off x="928663" y="4500570"/>
            <a:ext cx="1857387" cy="1569660"/>
          </a:xfrm>
          <a:prstGeom prst="rect">
            <a:avLst/>
          </a:prstGeom>
        </p:spPr>
        <p:txBody>
          <a:bodyPr wrap="square">
            <a:spAutoFit/>
          </a:bodyPr>
          <a:lstStyle/>
          <a:p>
            <a:pPr algn="ctr"/>
            <a:r>
              <a:rPr lang="ar-DZ" sz="3200" b="1" dirty="0" smtClean="0"/>
              <a:t>الأستاذ: </a:t>
            </a:r>
            <a:r>
              <a:rPr lang="ar-DZ" sz="3200" b="1" dirty="0" err="1" smtClean="0"/>
              <a:t>بلعيد</a:t>
            </a:r>
            <a:endParaRPr lang="ar-DZ" sz="3200" b="1" dirty="0" smtClean="0"/>
          </a:p>
          <a:p>
            <a:endParaRPr lang="fr-FR" sz="3200" b="1" dirty="0"/>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1" y="214290"/>
            <a:ext cx="7329511" cy="796908"/>
          </a:xfrm>
        </p:spPr>
        <p:txBody>
          <a:bodyPr>
            <a:normAutofit/>
          </a:bodyPr>
          <a:lstStyle/>
          <a:p>
            <a:r>
              <a:rPr lang="ar-DZ" b="1" u="sng" dirty="0" smtClean="0"/>
              <a:t>مقدمة</a:t>
            </a:r>
            <a:endParaRPr lang="fr-FR" b="1" u="sng" dirty="0"/>
          </a:p>
        </p:txBody>
      </p:sp>
      <p:sp>
        <p:nvSpPr>
          <p:cNvPr id="5" name="Rectangle 4"/>
          <p:cNvSpPr/>
          <p:nvPr/>
        </p:nvSpPr>
        <p:spPr>
          <a:xfrm>
            <a:off x="1571605" y="1643051"/>
            <a:ext cx="6143652" cy="3049874"/>
          </a:xfrm>
          <a:prstGeom prst="rect">
            <a:avLst/>
          </a:prstGeom>
        </p:spPr>
        <p:txBody>
          <a:bodyPr wrap="square">
            <a:spAutoFit/>
          </a:bodyPr>
          <a:lstStyle/>
          <a:p>
            <a:pPr algn="ctr">
              <a:lnSpc>
                <a:spcPct val="150000"/>
              </a:lnSpc>
            </a:pPr>
            <a:r>
              <a:rPr lang="ar-SA" sz="2400" dirty="0" smtClean="0"/>
              <a:t>إن الأهمية البالغة التي تكتسبها مراقبة التسيير داخل المؤسسة تكمن في تحقيق الأهداف المرجوة </a:t>
            </a:r>
            <a:r>
              <a:rPr lang="ar-DZ" sz="2400" dirty="0" smtClean="0"/>
              <a:t>و ذلك</a:t>
            </a:r>
            <a:r>
              <a:rPr lang="ar-SA" sz="2400" dirty="0" smtClean="0"/>
              <a:t> عن طريق ضمان قدرة التحكم و التسيير في المسار الصحيح مع تقديم النصائح </a:t>
            </a:r>
            <a:r>
              <a:rPr lang="ar-DZ" sz="2400" dirty="0" smtClean="0"/>
              <a:t> </a:t>
            </a:r>
            <a:r>
              <a:rPr lang="ar-SA" sz="2400" dirty="0" smtClean="0"/>
              <a:t>و الإرشادات اللازمة و الكافية لتجنب الانحرافات السلبية التي</a:t>
            </a:r>
            <a:r>
              <a:rPr lang="ar-DZ" sz="2400" dirty="0" smtClean="0"/>
              <a:t> </a:t>
            </a:r>
            <a:r>
              <a:rPr lang="ar-SA" sz="2400" dirty="0" smtClean="0"/>
              <a:t>تعيق تحقيق تلك الأهداف</a:t>
            </a:r>
            <a:r>
              <a:rPr lang="ar-DZ" sz="3600" dirty="0" smtClean="0"/>
              <a:t>.</a:t>
            </a:r>
            <a:endParaRPr lang="fr-FR" sz="24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5" y="1"/>
            <a:ext cx="7772400" cy="1470025"/>
          </a:xfrm>
        </p:spPr>
        <p:txBody>
          <a:bodyPr>
            <a:normAutofit/>
          </a:bodyPr>
          <a:lstStyle/>
          <a:p>
            <a:r>
              <a:rPr lang="ar-DZ" sz="4000" b="1" i="1" u="sng" dirty="0" smtClean="0"/>
              <a:t>نشأة مراقبة التسيير</a:t>
            </a:r>
            <a:endParaRPr lang="fr-FR" sz="4000" b="1" i="1" u="sng" dirty="0"/>
          </a:p>
        </p:txBody>
      </p:sp>
      <p:sp>
        <p:nvSpPr>
          <p:cNvPr id="1026" name="Rectangle 2"/>
          <p:cNvSpPr>
            <a:spLocks noChangeArrowheads="1"/>
          </p:cNvSpPr>
          <p:nvPr/>
        </p:nvSpPr>
        <p:spPr bwMode="auto">
          <a:xfrm>
            <a:off x="357158" y="1274849"/>
            <a:ext cx="8358247"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DZ" sz="20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عند </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ظهور المؤسسات الاقتصادية في القرن السابع عشر كانت عملية التسيير بسيطة، حيث كانت تقتصر على صاحب  المؤسسة نظراً لبساطتها وعدم تعقدها و لكن مع التطورات التي شهدتها المؤسسات خاصة في أوربا و أمريكا بعد الثورة الصناعية ، كثرت نشاطات المؤسسات وعملياتها  وبالتالي تعقد</a:t>
            </a:r>
            <a:r>
              <a:rPr kumimoji="0" lang="ar-DZ" sz="2000" b="0" i="0" u="none" strike="noStrike" cap="none" normalizeH="0" baseline="0" dirty="0" smtClean="0">
                <a:ln>
                  <a:noFill/>
                </a:ln>
                <a:effectLst/>
                <a:latin typeface="Verdana" pitchFamily="34" charset="0"/>
                <a:ea typeface="Times New Roman" pitchFamily="18" charset="0"/>
                <a:cs typeface="Arial" pitchFamily="34" charset="0"/>
              </a:rPr>
              <a:t>ت</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 عمليات التسيير  مما عقد عملية الرقابة، ومع  عقم الأدوات العامة المستعملة في عمليات الرقابة </a:t>
            </a:r>
            <a:r>
              <a:rPr lang="ar-DZ" sz="2000" dirty="0" smtClean="0">
                <a:latin typeface="Verdana" pitchFamily="34" charset="0"/>
                <a:ea typeface="Times New Roman" pitchFamily="18" charset="0"/>
                <a:cs typeface="Arial" pitchFamily="34" charset="0"/>
              </a:rPr>
              <a:t>أ</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نذاك جعل المؤسسة تحاول البحث عن طرق و أساليب جديدة تضمن لها السير الحسن لعملياتها  وتمكنها من تقييم نشاطها و الكشف عن مدى كفاءة عملياتها و نجاعة عملية التسيير. </a:t>
            </a:r>
            <a:endParaRPr kumimoji="0" lang="ar-DZ" sz="2000" b="0" i="0" u="none" strike="noStrike" cap="none" normalizeH="0" baseline="0" dirty="0" smtClean="0">
              <a:ln>
                <a:noFill/>
              </a:ln>
              <a:effectLst/>
              <a:latin typeface="Verdana"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DZ" sz="20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فلو </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عدنا إلى مرحلة ما قبل العشرينيات من القرن العشرين لوجدنا أن مراقبة التسيير كانت تقتصر على الجانب المحاسبي فقط و لكن بعد هذه المرحلة و خاصة بعد أزمة 1929 و بداية نمو المؤسسات وتطورها تغير مفهوم مراقبة التسيير من مجرد مفهوم محاسبي إلى مفهوم أشمل آلا و هو كل المعايير والمقاييس والأدوات المحاسبية و غير المحاسبية التي من شأنها تدعيم عملية التسيير داخل المؤسسة والتي لها قدرة على تقييم الأداء ليس المالي فقط وإنما كل أنواع الأداء داخل المؤسسة فنجد أنه تم  إدخال لوحة القيادة و كل ألأدوات المحاسبية مثل المحاسبة التحليلية و كل المؤشرات التي لها دلالة، أيضا نجد الميزانية الاجتماعية التي تهتم بمراقبة التسيير البشري ، بحوث العمليات ...الخ و التي لم تكن موجودة من قبل، وهذا</a:t>
            </a:r>
            <a:r>
              <a:rPr kumimoji="0" lang="ar-DZ" sz="2000" b="0" i="0" u="none" strike="noStrike" cap="none" normalizeH="0" dirty="0" smtClean="0">
                <a:ln>
                  <a:noFill/>
                </a:ln>
                <a:effectLst/>
                <a:latin typeface="Verdana" pitchFamily="34" charset="0"/>
                <a:ea typeface="Times New Roman" pitchFamily="18" charset="0"/>
                <a:cs typeface="Arial" pitchFamily="34" charset="0"/>
              </a:rPr>
              <a:t> </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يدل على </a:t>
            </a:r>
            <a:r>
              <a:rPr kumimoji="0" lang="ar-SA" sz="2000" b="0" i="0" u="none" strike="noStrike" cap="none" normalizeH="0" baseline="0" dirty="0" err="1" smtClean="0">
                <a:ln>
                  <a:noFill/>
                </a:ln>
                <a:effectLst/>
                <a:latin typeface="Verdana" pitchFamily="34" charset="0"/>
                <a:ea typeface="Times New Roman" pitchFamily="18" charset="0"/>
                <a:cs typeface="Arial" pitchFamily="34" charset="0"/>
              </a:rPr>
              <a:t>المكا</a:t>
            </a:r>
            <a:r>
              <a:rPr kumimoji="0" lang="ar-DZ" sz="2000" b="0" i="0" u="none" strike="noStrike" cap="none" normalizeH="0" baseline="0" dirty="0" smtClean="0">
                <a:ln>
                  <a:noFill/>
                </a:ln>
                <a:effectLst/>
                <a:latin typeface="Verdana" pitchFamily="34" charset="0"/>
                <a:ea typeface="Times New Roman" pitchFamily="18" charset="0"/>
                <a:cs typeface="Arial" pitchFamily="34" charset="0"/>
              </a:rPr>
              <a:t>ن</a:t>
            </a:r>
            <a:r>
              <a:rPr kumimoji="0" lang="ar-SA" sz="2000" b="0" i="0" u="none" strike="noStrike" cap="none" normalizeH="0" baseline="0" dirty="0" smtClean="0">
                <a:ln>
                  <a:noFill/>
                </a:ln>
                <a:effectLst/>
                <a:latin typeface="Verdana" pitchFamily="34" charset="0"/>
                <a:ea typeface="Times New Roman" pitchFamily="18" charset="0"/>
                <a:cs typeface="Arial" pitchFamily="34" charset="0"/>
              </a:rPr>
              <a:t>ة التي تحتلها مراقبة التسيير وما لها من أثار إيجابية على المؤسسة .  </a:t>
            </a:r>
            <a:endParaRPr kumimoji="0" lang="ar-SA" sz="2000" b="0" i="0" u="none" strike="noStrike" cap="none" normalizeH="0" baseline="0" dirty="0" smtClean="0">
              <a:ln>
                <a:noFill/>
              </a:ln>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548680"/>
            <a:ext cx="7400948" cy="5929354"/>
          </a:xfrm>
        </p:spPr>
        <p:txBody>
          <a:bodyPr>
            <a:noAutofit/>
          </a:bodyPr>
          <a:lstStyle/>
          <a:p>
            <a:pPr algn="r" rtl="1"/>
            <a:r>
              <a:rPr lang="ar-DZ" sz="3600" b="1" i="1" dirty="0" smtClean="0"/>
              <a:t>        </a:t>
            </a:r>
            <a:r>
              <a:rPr lang="ar-DZ" sz="3600" b="1" i="1" u="sng" dirty="0" smtClean="0"/>
              <a:t>مراحل </a:t>
            </a:r>
            <a:r>
              <a:rPr lang="ar-DZ" sz="3600" b="1" i="1" u="sng" dirty="0" smtClean="0"/>
              <a:t>التطور التاريخي لمراقبة التسيير.</a:t>
            </a:r>
            <a:r>
              <a:rPr lang="fr-FR" sz="3600" b="1" i="1" dirty="0" smtClean="0"/>
              <a:t/>
            </a:r>
            <a:br>
              <a:rPr lang="fr-FR" sz="3600" b="1" i="1" dirty="0" smtClean="0"/>
            </a:br>
            <a:r>
              <a:rPr lang="ar-SA" sz="2000" dirty="0" smtClean="0"/>
              <a:t>        </a:t>
            </a:r>
            <a:r>
              <a:rPr lang="ar-DZ" sz="2000" dirty="0" smtClean="0"/>
              <a:t/>
            </a:r>
            <a:br>
              <a:rPr lang="ar-DZ" sz="2000" dirty="0" smtClean="0"/>
            </a:br>
            <a:r>
              <a:rPr lang="ar-DZ" sz="2000" dirty="0"/>
              <a:t> </a:t>
            </a:r>
            <a:r>
              <a:rPr lang="ar-DZ" sz="2000" dirty="0" smtClean="0"/>
              <a:t>      </a:t>
            </a:r>
            <a:r>
              <a:rPr lang="ar-SA" sz="2000" dirty="0" smtClean="0"/>
              <a:t>تحتل </a:t>
            </a:r>
            <a:r>
              <a:rPr lang="ar-SA" sz="2000" dirty="0" smtClean="0"/>
              <a:t>مراقبة التسيير في الوقت الراهن مكانة هامة داخل المؤسسات الاقتصادي</a:t>
            </a:r>
            <a:r>
              <a:rPr lang="ar-DZ" sz="2000" dirty="0" smtClean="0"/>
              <a:t>ة</a:t>
            </a:r>
            <a:r>
              <a:rPr lang="ar-SA" sz="2000" dirty="0" smtClean="0"/>
              <a:t>، نظراً لما تضفيه المراقبة على المؤسسات من خصائص و مميزات خاصة في ظل الظروف الدولية التي أصبحت تعيشها، وذلك من خلال قدرة هذا النظام (مراقبة التسيير) على ترشيد و توجيه المؤسسة من خلال كشف الانحرافات ومعرفة أسبابها واقتراح الحلول الممكنة لذلك، وهذا من خلال عدة أدوات وتقنيات رياضية وإحصائية ومحاسبية </a:t>
            </a:r>
            <a:r>
              <a:rPr lang="ar-SA" sz="2000" dirty="0" smtClean="0"/>
              <a:t>وتكنولوجية…الخ. </a:t>
            </a:r>
            <a:r>
              <a:rPr lang="ar-DZ" sz="2000" dirty="0" smtClean="0"/>
              <a:t/>
            </a:r>
            <a:br>
              <a:rPr lang="ar-DZ" sz="2000" dirty="0" smtClean="0"/>
            </a:br>
            <a:r>
              <a:rPr lang="ar-SA" sz="2000" dirty="0" smtClean="0"/>
              <a:t> </a:t>
            </a:r>
            <a:r>
              <a:rPr lang="fr-FR" sz="2000" dirty="0" smtClean="0"/>
              <a:t/>
            </a:r>
            <a:br>
              <a:rPr lang="fr-FR" sz="2000" dirty="0" smtClean="0"/>
            </a:br>
            <a:r>
              <a:rPr lang="ar-DZ" sz="2000" dirty="0" smtClean="0"/>
              <a:t>       من ابرز المؤسسات التي ساهمت في ميلاد مراقبة التسيير نجد شركة </a:t>
            </a:r>
            <a:r>
              <a:rPr lang="ar-SA" sz="2000" dirty="0" smtClean="0"/>
              <a:t>" </a:t>
            </a:r>
            <a:r>
              <a:rPr lang="ar-SA" sz="2000" b="1" dirty="0" smtClean="0"/>
              <a:t>فورد</a:t>
            </a:r>
            <a:r>
              <a:rPr lang="ar-SA" sz="2000" dirty="0" smtClean="0"/>
              <a:t>"</a:t>
            </a:r>
            <a:r>
              <a:rPr lang="ar-SA" sz="2000" b="1" dirty="0" smtClean="0"/>
              <a:t> و </a:t>
            </a:r>
            <a:r>
              <a:rPr lang="ar-SA" sz="2000" dirty="0" smtClean="0"/>
              <a:t>"</a:t>
            </a:r>
            <a:r>
              <a:rPr lang="ar-SA" sz="2000" b="1" dirty="0" smtClean="0"/>
              <a:t>جينيرال موتورز</a:t>
            </a:r>
            <a:r>
              <a:rPr lang="ar-SA" sz="2000" dirty="0" smtClean="0"/>
              <a:t>" و شركة " </a:t>
            </a:r>
            <a:r>
              <a:rPr lang="fr-FR" sz="2000" b="1" dirty="0" smtClean="0"/>
              <a:t>DU PONT</a:t>
            </a:r>
            <a:r>
              <a:rPr lang="ar-SA" sz="2000" b="1" dirty="0" smtClean="0"/>
              <a:t> </a:t>
            </a:r>
            <a:r>
              <a:rPr lang="ar-SA" sz="2000" dirty="0" smtClean="0"/>
              <a:t>" "هذه الشركات التي أدخلت طرق و أساليب جديدة على نظام مراقبة التسيير من أجل تدعيم وتنمية الفعالية الاقتصادية وذلك للتحكم في إدارة المؤسسة مهما كبر حجمها وتعددت وظائفها. </a:t>
            </a:r>
            <a:r>
              <a:rPr lang="ar-DZ" sz="2000" dirty="0" smtClean="0"/>
              <a:t/>
            </a:r>
            <a:br>
              <a:rPr lang="ar-DZ" sz="2000" dirty="0" smtClean="0"/>
            </a:br>
            <a:r>
              <a:rPr lang="ar-DZ" sz="2000" dirty="0"/>
              <a:t/>
            </a:r>
            <a:br>
              <a:rPr lang="ar-DZ" sz="2000" dirty="0"/>
            </a:br>
            <a:r>
              <a:rPr lang="ar-DZ" sz="2000" dirty="0" smtClean="0"/>
              <a:t>       </a:t>
            </a:r>
            <a:r>
              <a:rPr lang="ar-SA" sz="2000" dirty="0" smtClean="0"/>
              <a:t>ولقد </a:t>
            </a:r>
            <a:r>
              <a:rPr lang="ar-SA" sz="2000" dirty="0" smtClean="0"/>
              <a:t>شهدت مسيرة مراقبة التسيير </a:t>
            </a:r>
            <a:r>
              <a:rPr lang="ar-SA" sz="2000" b="1" dirty="0" smtClean="0"/>
              <a:t>أربعة </a:t>
            </a:r>
            <a:r>
              <a:rPr lang="ar-SA" sz="2000" dirty="0" smtClean="0"/>
              <a:t>مراحل: </a:t>
            </a:r>
            <a:r>
              <a:rPr lang="fr-FR" sz="2000" dirty="0" smtClean="0"/>
              <a:t/>
            </a:r>
            <a:br>
              <a:rPr lang="fr-FR" sz="2000" dirty="0" smtClean="0"/>
            </a:br>
            <a:endParaRPr lang="fr-FR" sz="2000" dirty="0"/>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000100" y="1285861"/>
            <a:ext cx="74295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rgbClr val="000066"/>
                </a:solidFill>
                <a:effectLst/>
                <a:latin typeface="Verdana" pitchFamily="34" charset="0"/>
                <a:ea typeface="Times New Roman" pitchFamily="18" charset="0"/>
                <a:cs typeface="Arial" pitchFamily="34" charset="0"/>
              </a:rPr>
              <a:t> </a:t>
            </a:r>
            <a:r>
              <a:rPr kumimoji="0" lang="ar-SA" sz="2800" b="1" i="0" u="none" strike="noStrike" cap="none" normalizeH="0" baseline="0" dirty="0" smtClean="0">
                <a:ln>
                  <a:noFill/>
                </a:ln>
                <a:solidFill>
                  <a:srgbClr val="000066"/>
                </a:solidFill>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solidFill>
                  <a:srgbClr val="000066"/>
                </a:solidFill>
                <a:effectLst/>
                <a:latin typeface="Verdana" pitchFamily="34" charset="0"/>
                <a:ea typeface="Times New Roman" pitchFamily="18" charset="0"/>
                <a:cs typeface="Arial" pitchFamily="34" charset="0"/>
              </a:rPr>
              <a:t> </a:t>
            </a:r>
            <a:r>
              <a:rPr kumimoji="0" lang="ar-DZ" sz="2800" b="0" i="0" u="none" strike="noStrike" cap="none" normalizeH="0" baseline="0" dirty="0" smtClean="0">
                <a:ln>
                  <a:noFill/>
                </a:ln>
                <a:solidFill>
                  <a:srgbClr val="000066"/>
                </a:solidFill>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في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البداية و كمرحلة أولى استعملت مراقبة التسيير المحاسبة العامة ، وإعلام المسيرين بالمعلومات اللازمة المتنوعة المتعلقة بعلاقة المردودية بالنشاط، و المنتجات المحققة و المباعة من طرف المؤسسة.  و هكذا وضعت النقاط الأولى لاستعمال أنظمة النسب ومؤشرات قياس الأداء الاقتصادي منذ بداية القرن الماضي</a:t>
            </a:r>
            <a:r>
              <a:rPr kumimoji="0" lang="ar-DZ" sz="2800" b="0" i="0" u="none" strike="noStrike" cap="none" normalizeH="0" baseline="0" dirty="0" smtClean="0">
                <a:ln>
                  <a:noFill/>
                </a:ln>
                <a:effectLst/>
                <a:latin typeface="Verdana" pitchFamily="34" charset="0"/>
                <a:ea typeface="Times New Roman" pitchFamily="18" charset="0"/>
                <a:cs typeface="Arial" pitchFamily="34" charset="0"/>
              </a:rPr>
              <a:t>.</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و شاع نظام النسب و تطور داخل المؤسسات الكيميائية الأمريكية خاصة مثل مؤسسة " </a:t>
            </a:r>
            <a:r>
              <a:rPr kumimoji="0" lang="fr-FR" sz="2800" b="0" i="0" u="none" strike="noStrike" cap="none" normalizeH="0" baseline="0" dirty="0" smtClean="0">
                <a:ln>
                  <a:noFill/>
                </a:ln>
                <a:effectLst/>
                <a:latin typeface="Verdana" pitchFamily="34" charset="0"/>
                <a:ea typeface="Times New Roman" pitchFamily="18" charset="0"/>
                <a:cs typeface="Arial" pitchFamily="34" charset="0"/>
              </a:rPr>
              <a:t>DUPONT</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 " سنة 1907 </a:t>
            </a:r>
            <a:r>
              <a:rPr kumimoji="0" lang="ar-DZ" sz="28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و هذا النظام و ضع لأول مرة في علاقة مع حسابات الميزانية وحسابات النتائج من أجل إبراز مختلف خطوات تكوين المردودية في كل الهوامش التجارية. </a:t>
            </a:r>
            <a:endParaRPr kumimoji="0" lang="ar-SA" sz="2800" b="0" i="0" u="none" strike="noStrike" cap="none" normalizeH="0" baseline="0" dirty="0" smtClean="0">
              <a:ln>
                <a:noFill/>
              </a:ln>
              <a:effectLst/>
              <a:latin typeface="Arial" pitchFamily="34" charset="0"/>
              <a:cs typeface="Arial" pitchFamily="34" charset="0"/>
            </a:endParaRPr>
          </a:p>
        </p:txBody>
      </p:sp>
      <p:sp>
        <p:nvSpPr>
          <p:cNvPr id="5" name="Rectangle 4"/>
          <p:cNvSpPr/>
          <p:nvPr/>
        </p:nvSpPr>
        <p:spPr>
          <a:xfrm>
            <a:off x="3357555" y="500042"/>
            <a:ext cx="2092239" cy="523220"/>
          </a:xfrm>
          <a:prstGeom prst="rect">
            <a:avLst/>
          </a:prstGeom>
        </p:spPr>
        <p:txBody>
          <a:bodyPr wrap="none">
            <a:spAutoFit/>
          </a:bodyPr>
          <a:lstStyle/>
          <a:p>
            <a:r>
              <a:rPr lang="ar-SA" sz="2800" b="1" dirty="0" smtClean="0">
                <a:solidFill>
                  <a:srgbClr val="FF0000"/>
                </a:solidFill>
                <a:latin typeface="Verdana" pitchFamily="34" charset="0"/>
                <a:ea typeface="Times New Roman" pitchFamily="18" charset="0"/>
                <a:cs typeface="Arial" pitchFamily="34" charset="0"/>
              </a:rPr>
              <a:t>المرحلة الأولى: </a:t>
            </a:r>
            <a:endParaRPr lang="fr-FR" dirty="0">
              <a:solidFill>
                <a:srgbClr val="FF0000"/>
              </a:solidFill>
            </a:endParaRP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1537" y="1357298"/>
            <a:ext cx="7072363" cy="3970318"/>
          </a:xfrm>
          <a:prstGeom prst="rect">
            <a:avLst/>
          </a:prstGeom>
        </p:spPr>
        <p:txBody>
          <a:bodyPr wrap="square">
            <a:spAutoFit/>
          </a:bodyPr>
          <a:lstStyle/>
          <a:p>
            <a:pPr algn="r">
              <a:lnSpc>
                <a:spcPct val="150000"/>
              </a:lnSpc>
            </a:pPr>
            <a:r>
              <a:rPr lang="ar-DZ" sz="2400" b="1" dirty="0" smtClean="0"/>
              <a:t> </a:t>
            </a:r>
            <a:r>
              <a:rPr lang="ar-SA" sz="2800" dirty="0" smtClean="0"/>
              <a:t> </a:t>
            </a:r>
            <a:r>
              <a:rPr lang="ar-DZ" sz="2800" dirty="0" smtClean="0"/>
              <a:t>    </a:t>
            </a:r>
            <a:r>
              <a:rPr lang="ar-SA" sz="2800" dirty="0" smtClean="0"/>
              <a:t>تعتبر </a:t>
            </a:r>
            <a:r>
              <a:rPr lang="ar-SA" sz="2800" dirty="0" smtClean="0"/>
              <a:t>هذه المرحلة مرحلة بداية اللامركزية في المؤسسة حيث تم وضع ميكانيزمات التنظيم وتقسيم هيكل المؤسسة إلى عدة وظائف داخل المقر المركزي مثل الخزينة المالية، البحث و التطوير، بالإضافة إلى فرض نظام استقلالية  الأقسام في التسيير و إجراء مقارنة داخلية مع الأقسام الأخرى من أجل تحديد الموارد الضرورية للاستثمارات الجديدة وتطويرها . </a:t>
            </a:r>
            <a:r>
              <a:rPr lang="ar-SA" sz="2400" dirty="0" smtClean="0"/>
              <a:t>  </a:t>
            </a:r>
            <a:endParaRPr lang="fr-FR" sz="2400" dirty="0"/>
          </a:p>
        </p:txBody>
      </p:sp>
      <p:sp>
        <p:nvSpPr>
          <p:cNvPr id="5" name="Rectangle 4"/>
          <p:cNvSpPr/>
          <p:nvPr/>
        </p:nvSpPr>
        <p:spPr>
          <a:xfrm>
            <a:off x="3857621" y="642918"/>
            <a:ext cx="2084224" cy="523220"/>
          </a:xfrm>
          <a:prstGeom prst="rect">
            <a:avLst/>
          </a:prstGeom>
        </p:spPr>
        <p:txBody>
          <a:bodyPr wrap="none">
            <a:spAutoFit/>
          </a:bodyPr>
          <a:lstStyle/>
          <a:p>
            <a:pPr algn="ctr"/>
            <a:r>
              <a:rPr lang="ar-SA" sz="2800" b="1" dirty="0" smtClean="0">
                <a:solidFill>
                  <a:srgbClr val="FF0000"/>
                </a:solidFill>
              </a:rPr>
              <a:t>المرحلة الثانية: </a:t>
            </a:r>
            <a:endParaRPr lang="fr-FR" sz="2800"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857225" y="1285861"/>
            <a:ext cx="7215207"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effectLst/>
                <a:latin typeface="Verdana" pitchFamily="34" charset="0"/>
                <a:ea typeface="Times New Roman" pitchFamily="18" charset="0"/>
                <a:cs typeface="Arial" pitchFamily="34" charset="0"/>
              </a:rPr>
              <a:t> </a:t>
            </a:r>
            <a:r>
              <a:rPr kumimoji="0" lang="ar-DZ" sz="2800" b="1" i="0" u="none" strike="noStrike" cap="none" normalizeH="0" baseline="0" dirty="0" smtClean="0">
                <a:ln>
                  <a:noFill/>
                </a:ln>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المرحلة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التي تأسس فيها نظام مراقبة التسيير والتي جاءت بعد الحرب العالمية الثانية في عصر الطرق التقنية للتسيير والتنبؤ التقديري والتي طبقت في المؤسسات الخاصة، هذه الأخيرة خص</a:t>
            </a:r>
            <a:r>
              <a:rPr kumimoji="0" lang="ar-DZ" sz="2800" b="0" i="0" u="none" strike="noStrike" cap="none" normalizeH="0" baseline="0" dirty="0" smtClean="0">
                <a:ln>
                  <a:noFill/>
                </a:ln>
                <a:effectLst/>
                <a:latin typeface="Verdana" pitchFamily="34" charset="0"/>
                <a:ea typeface="Times New Roman" pitchFamily="18" charset="0"/>
                <a:cs typeface="Arial" pitchFamily="34" charset="0"/>
              </a:rPr>
              <a:t>ص</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ت إستراتيجية تخطيط العمليات والموازنة عن طريق الأقسام التي تعتبر ذات أهمية في المستقبل بالنسبة للمسيرين، ولكن ذلك في تخطيط عملياتهم وتسيير الميزانية الداخلية من أجل مطابقة الموارد مع الاهتمامات الخاصة. </a:t>
            </a:r>
            <a:endParaRPr kumimoji="0" lang="ar-SA" sz="2800" b="0" i="0" u="none" strike="noStrike" cap="none" normalizeH="0" baseline="0" dirty="0" smtClean="0">
              <a:ln>
                <a:noFill/>
              </a:ln>
              <a:effectLst/>
              <a:latin typeface="Arial" pitchFamily="34" charset="0"/>
              <a:cs typeface="Arial" pitchFamily="34" charset="0"/>
            </a:endParaRPr>
          </a:p>
        </p:txBody>
      </p:sp>
      <p:sp>
        <p:nvSpPr>
          <p:cNvPr id="5" name="Rectangle 4"/>
          <p:cNvSpPr/>
          <p:nvPr/>
        </p:nvSpPr>
        <p:spPr>
          <a:xfrm>
            <a:off x="3357556" y="500043"/>
            <a:ext cx="2584657" cy="523220"/>
          </a:xfrm>
          <a:prstGeom prst="rect">
            <a:avLst/>
          </a:prstGeom>
        </p:spPr>
        <p:txBody>
          <a:bodyPr wrap="square">
            <a:spAutoFit/>
          </a:bodyPr>
          <a:lstStyle/>
          <a:p>
            <a:pPr algn="r"/>
            <a:r>
              <a:rPr lang="ar-SA" sz="2800" b="1" dirty="0" smtClean="0">
                <a:solidFill>
                  <a:srgbClr val="FF0000"/>
                </a:solidFill>
                <a:latin typeface="Verdana" pitchFamily="34" charset="0"/>
                <a:ea typeface="Times New Roman" pitchFamily="18" charset="0"/>
                <a:cs typeface="Arial" pitchFamily="34" charset="0"/>
              </a:rPr>
              <a:t>المرحلة الثالثة: </a:t>
            </a:r>
            <a:endParaRPr lang="fr-FR" sz="2800" dirty="0">
              <a:solidFill>
                <a:srgbClr val="FF0000"/>
              </a:solidFill>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00035" y="1428737"/>
            <a:ext cx="785814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DZ" sz="2800" b="0" i="0" u="none" strike="noStrike" cap="none" normalizeH="0" baseline="0" dirty="0" smtClean="0">
                <a:ln>
                  <a:noFill/>
                </a:ln>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هذه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المرحلة التي تعتبر من أهم المراحل</a:t>
            </a:r>
            <a:r>
              <a:rPr kumimoji="0" lang="ar-DZ" sz="2800" b="0" i="0" u="none" strike="noStrike" cap="none" normalizeH="0" dirty="0" smtClean="0">
                <a:ln>
                  <a:noFill/>
                </a:ln>
                <a:effectLst/>
                <a:latin typeface="Verdana"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Verdana" pitchFamily="34" charset="0"/>
                <a:ea typeface="Times New Roman" pitchFamily="18" charset="0"/>
                <a:cs typeface="Arial" pitchFamily="34" charset="0"/>
              </a:rPr>
              <a:t>لتطور مراقبة التسيير ظهرت في الستينات مع انتشار أسس الإدارة بالأهداف التي أنشأت نمط التنظيم التسلسلي الذي يعتمد على معالجة الأهداف ومقارنتها بالنتائج الموازية، و الذي استدعى عن طريق مراقبة التسيير  تصميم مراكز المسؤولية وبذلك رسمت مراقبة التسيير أولى مستويات المسؤوليات التسلسلية. </a:t>
            </a:r>
            <a:endParaRPr kumimoji="0" lang="ar-SA" sz="2800" b="0" i="0" u="none" strike="noStrike" cap="none" normalizeH="0" baseline="0" dirty="0" smtClean="0">
              <a:ln>
                <a:noFill/>
              </a:ln>
              <a:effectLst/>
              <a:latin typeface="Arial" pitchFamily="34" charset="0"/>
              <a:cs typeface="Arial" pitchFamily="34" charset="0"/>
            </a:endParaRPr>
          </a:p>
        </p:txBody>
      </p:sp>
      <p:sp>
        <p:nvSpPr>
          <p:cNvPr id="5" name="Rectangle 4"/>
          <p:cNvSpPr/>
          <p:nvPr/>
        </p:nvSpPr>
        <p:spPr>
          <a:xfrm>
            <a:off x="3571869" y="571480"/>
            <a:ext cx="2167581" cy="523220"/>
          </a:xfrm>
          <a:prstGeom prst="rect">
            <a:avLst/>
          </a:prstGeom>
        </p:spPr>
        <p:txBody>
          <a:bodyPr wrap="none">
            <a:spAutoFit/>
          </a:bodyPr>
          <a:lstStyle/>
          <a:p>
            <a:pPr algn="ctr"/>
            <a:r>
              <a:rPr lang="ar-SA" sz="2800" b="1" dirty="0" smtClean="0">
                <a:solidFill>
                  <a:srgbClr val="FF0000"/>
                </a:solidFill>
                <a:latin typeface="Verdana" pitchFamily="34" charset="0"/>
                <a:ea typeface="Times New Roman" pitchFamily="18" charset="0"/>
                <a:cs typeface="Arial" pitchFamily="34" charset="0"/>
              </a:rPr>
              <a:t>المرحلة الرابعة: </a:t>
            </a:r>
            <a:endParaRPr lang="fr-FR" sz="2800" dirty="0">
              <a:solidFill>
                <a:srgbClr val="FF0000"/>
              </a:solidFill>
            </a:endParaRPr>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071802" y="3071810"/>
            <a:ext cx="2948878" cy="923330"/>
          </a:xfrm>
          <a:prstGeom prst="rect">
            <a:avLst/>
          </a:prstGeom>
          <a:noFill/>
        </p:spPr>
        <p:txBody>
          <a:bodyPr wrap="square" lIns="91440" tIns="45720" rIns="91440" bIns="45720">
            <a:spAutoFit/>
          </a:bodyPr>
          <a:lstStyle/>
          <a:p>
            <a:pPr algn="ctr"/>
            <a:r>
              <a:rPr lang="fr-F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MERCI…</a:t>
            </a:r>
            <a:endParaRPr lang="fr-FR"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spd="med">
    <p:zoom/>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TotalTime>
  <Words>243</Words>
  <Application>Microsoft Office PowerPoint</Application>
  <PresentationFormat>Affichage à l'écran (4:3)</PresentationFormat>
  <Paragraphs>30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Présentation PowerPoint</vt:lpstr>
      <vt:lpstr>مقدمة</vt:lpstr>
      <vt:lpstr>نشأة مراقبة التسيير</vt:lpstr>
      <vt:lpstr>        مراحل التطور التاريخي لمراقبة التسيير.                 تحتل مراقبة التسيير في الوقت الراهن مكانة هامة داخل المؤسسات الاقتصادية، نظراً لما تضفيه المراقبة على المؤسسات من خصائص و مميزات خاصة في ظل الظروف الدولية التي أصبحت تعيشها، وذلك من خلال قدرة هذا النظام (مراقبة التسيير) على ترشيد و توجيه المؤسسة من خلال كشف الانحرافات ومعرفة أسبابها واقتراح الحلول الممكنة لذلك، وهذا من خلال عدة أدوات وتقنيات رياضية وإحصائية ومحاسبية وتكنولوجية…الخ.           من ابرز المؤسسات التي ساهمت في ميلاد مراقبة التسيير نجد شركة " فورد" و "جينيرال موتورز" و شركة " DU PONT " "هذه الشركات التي أدخلت طرق و أساليب جديدة على نظام مراقبة التسيير من أجل تدعيم وتنمية الفعالية الاقتصادية وذلك للتحكم في إدارة المؤسسة مهما كبر حجمها وتعددت وظائفها.          ولقد شهدت مسيرة مراقبة التسيير أربعة مراحل: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dc:title>
  <dc:creator>PC</dc:creator>
  <cp:lastModifiedBy>POSTE</cp:lastModifiedBy>
  <cp:revision>18</cp:revision>
  <dcterms:created xsi:type="dcterms:W3CDTF">2017-10-26T19:53:07Z</dcterms:created>
  <dcterms:modified xsi:type="dcterms:W3CDTF">2017-10-30T15:17:34Z</dcterms:modified>
</cp:coreProperties>
</file>