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8"/>
  </p:notesMasterIdLst>
  <p:sldIdLst>
    <p:sldId id="269" r:id="rId2"/>
    <p:sldId id="263" r:id="rId3"/>
    <p:sldId id="261" r:id="rId4"/>
    <p:sldId id="268" r:id="rId5"/>
    <p:sldId id="260" r:id="rId6"/>
    <p:sldId id="262" r:id="rId7"/>
    <p:sldId id="264" r:id="rId8"/>
    <p:sldId id="265" r:id="rId9"/>
    <p:sldId id="270" r:id="rId10"/>
    <p:sldId id="266" r:id="rId11"/>
    <p:sldId id="267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4D696F-9430-4388-BD91-D5D690DF5754}" type="datetimeFigureOut">
              <a:rPr lang="fr-FR" smtClean="0"/>
              <a:t>11/12/2017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BF1E2C-1989-4887-B67A-3114466706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71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625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8484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974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00509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773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615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680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908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3610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94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351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94773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094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70862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991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BF1E2C-1989-4887-B67A-3114466706F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83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CC13D-40E0-4F74-B4B3-FCF741FCBA2E}" type="datetime1">
              <a:rPr lang="fr-FR" smtClean="0"/>
              <a:t>11/12/2017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B677D-8F77-409E-B5B4-E831BDB83935}" type="datetime1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B92FB-9151-4E9E-8C21-86F6651FDA7B}" type="datetime1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0932-F649-464F-9733-5C23F620E127}" type="datetime1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3AF2-97F1-45B3-A8CA-C67C720411C2}" type="datetime1">
              <a:rPr lang="fr-FR" smtClean="0"/>
              <a:t>11/12/2017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63947-12D1-4E64-9709-B6194F24616B}" type="datetime1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1DFCD-8E36-4C2D-92A7-7D00B43A0BBC}" type="datetime1">
              <a:rPr lang="fr-FR" smtClean="0"/>
              <a:t>11/12/2017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EA9C2-26D6-43DD-8111-636B09EAB585}" type="datetime1">
              <a:rPr lang="fr-FR" smtClean="0"/>
              <a:t>11/12/2017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41712-BA60-4CB4-A8F5-740D4DF80470}" type="datetime1">
              <a:rPr lang="fr-FR" smtClean="0"/>
              <a:t>11/12/2017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8A94A-3258-49B4-8619-7197822E529A}" type="datetime1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8891E-8EF2-4810-BCD9-753DED7044F0}" type="datetime1">
              <a:rPr lang="fr-FR" smtClean="0"/>
              <a:t>11/12/2017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FF595E-01A0-46B0-ABC7-498C84B0BA00}" type="datetime1">
              <a:rPr lang="fr-FR" smtClean="0"/>
              <a:t>11/12/2017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3414771-7CFC-41B3-96C4-E2559111F7D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32656"/>
            <a:ext cx="1296144" cy="1119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295201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619672" y="497841"/>
            <a:ext cx="6120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dirty="0"/>
              <a:t>الجمـــهورية الجزائــرية الديمقـــراطية الشعبيـــة</a:t>
            </a:r>
          </a:p>
          <a:p>
            <a:pPr algn="ctr"/>
            <a:r>
              <a:rPr lang="ar-SA" sz="2800" dirty="0"/>
              <a:t>          </a:t>
            </a:r>
            <a:r>
              <a:rPr lang="ar-SA" sz="2800" dirty="0" smtClean="0"/>
              <a:t>وزارة </a:t>
            </a:r>
            <a:r>
              <a:rPr lang="ar-SA" sz="2800" dirty="0"/>
              <a:t>التعليم </a:t>
            </a:r>
            <a:r>
              <a:rPr lang="ar-SA" sz="2800" dirty="0" smtClean="0"/>
              <a:t>العالي </a:t>
            </a:r>
            <a:r>
              <a:rPr lang="ar-SA" sz="2800" dirty="0"/>
              <a:t>و البحث العلمي 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2286000" y="155679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ar-SA" sz="2400" dirty="0"/>
              <a:t>جامعة باجي مختار-عنابة-</a:t>
            </a:r>
          </a:p>
          <a:p>
            <a:pPr algn="ctr"/>
            <a:r>
              <a:rPr lang="ar-SA" sz="2400" dirty="0"/>
              <a:t>كلية العلوم الاقتصادية والتجارية وعلوم التسيير</a:t>
            </a:r>
          </a:p>
          <a:p>
            <a:pPr algn="ctr" rtl="1"/>
            <a:r>
              <a:rPr lang="ar-SA" sz="2400" dirty="0" smtClean="0"/>
              <a:t>ــ  قسم </a:t>
            </a:r>
            <a:r>
              <a:rPr lang="ar-SA" sz="2400" dirty="0"/>
              <a:t>علوم </a:t>
            </a:r>
            <a:r>
              <a:rPr lang="ar-SA" sz="2400" dirty="0" smtClean="0"/>
              <a:t>التسيير ــ</a:t>
            </a:r>
          </a:p>
          <a:p>
            <a:pPr algn="ctr" rtl="1"/>
            <a:r>
              <a:rPr lang="ar-SA" sz="2400" b="1" dirty="0"/>
              <a:t>التخصص :  ادارة الميزانية العمومية </a:t>
            </a:r>
            <a:endParaRPr lang="ar-SA" sz="2400" b="1" dirty="0" smtClean="0"/>
          </a:p>
          <a:p>
            <a:pPr algn="r" rtl="1"/>
            <a:endParaRPr lang="ar-SA" sz="2400" b="1" dirty="0" smtClean="0"/>
          </a:p>
          <a:p>
            <a:pPr algn="r" rtl="1"/>
            <a:r>
              <a:rPr lang="ar-SA" sz="2400" b="1" dirty="0" smtClean="0"/>
              <a:t>الموضوع</a:t>
            </a:r>
            <a:r>
              <a:rPr lang="fr-FR" sz="2400" b="1" dirty="0" smtClean="0"/>
              <a:t>:</a:t>
            </a:r>
            <a:endParaRPr lang="ar-SA" sz="2400" b="1" dirty="0"/>
          </a:p>
          <a:p>
            <a:pPr algn="ctr" rtl="1"/>
            <a:endParaRPr lang="ar-SA" sz="2400" dirty="0"/>
          </a:p>
        </p:txBody>
      </p:sp>
      <p:sp>
        <p:nvSpPr>
          <p:cNvPr id="6" name="Ellipse 5"/>
          <p:cNvSpPr/>
          <p:nvPr/>
        </p:nvSpPr>
        <p:spPr>
          <a:xfrm>
            <a:off x="477808" y="4293096"/>
            <a:ext cx="7992888" cy="108012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 smtClean="0">
                <a:solidFill>
                  <a:schemeClr val="tx1"/>
                </a:solidFill>
              </a:rPr>
              <a:t>نظم المعلومات في لوحة القيادة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60232" y="5445224"/>
            <a:ext cx="1944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 smtClean="0"/>
              <a:t>من إعداد :</a:t>
            </a:r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sz="2400" dirty="0" smtClean="0"/>
              <a:t>تونسي نهلة,</a:t>
            </a:r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sz="2400" dirty="0" smtClean="0"/>
              <a:t>عليلي غنية,</a:t>
            </a:r>
            <a:endParaRPr lang="fr-FR" sz="2400" dirty="0"/>
          </a:p>
        </p:txBody>
      </p:sp>
      <p:sp>
        <p:nvSpPr>
          <p:cNvPr id="8" name="Rectangle 7"/>
          <p:cNvSpPr/>
          <p:nvPr/>
        </p:nvSpPr>
        <p:spPr>
          <a:xfrm>
            <a:off x="1115616" y="5629889"/>
            <a:ext cx="19442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400" b="1" dirty="0" smtClean="0"/>
              <a:t>تحت إشراف:</a:t>
            </a:r>
          </a:p>
          <a:p>
            <a:pPr marL="457200" indent="-457200" algn="r" rtl="1">
              <a:buFont typeface="Arial" pitchFamily="34" charset="0"/>
              <a:buChar char="•"/>
            </a:pPr>
            <a:r>
              <a:rPr lang="ar-SA" sz="2400" dirty="0" smtClean="0"/>
              <a:t>أ, بلعيد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90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ctr" rtl="1">
              <a:buNone/>
            </a:pPr>
            <a:r>
              <a:rPr lang="ar-SA" sz="3200" b="1" dirty="0" smtClean="0"/>
              <a:t>ممكن </a:t>
            </a:r>
            <a:r>
              <a:rPr lang="ar-SA" sz="3200" b="1" dirty="0"/>
              <a:t>تلخيص أهميّة نظم المعلومات بما يلي </a:t>
            </a:r>
            <a:r>
              <a:rPr lang="ar-SA" sz="3200" b="1" dirty="0" smtClean="0"/>
              <a:t>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/>
              <a:t> </a:t>
            </a:r>
            <a:r>
              <a:rPr lang="ar-SA" sz="3200" dirty="0"/>
              <a:t>التميّز </a:t>
            </a:r>
            <a:r>
              <a:rPr lang="fr-FR" sz="3200" dirty="0" smtClean="0"/>
              <a:t> </a:t>
            </a:r>
            <a:r>
              <a:rPr lang="ar-SA" sz="3200" dirty="0" smtClean="0"/>
              <a:t>التشغيلي </a:t>
            </a:r>
            <a:r>
              <a:rPr lang="fr-FR" sz="3200" dirty="0" smtClean="0"/>
              <a:t> </a:t>
            </a:r>
            <a:r>
              <a:rPr lang="ar-SA" sz="3200" dirty="0" smtClean="0"/>
              <a:t>لرفع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كفاءة </a:t>
            </a:r>
            <a:r>
              <a:rPr lang="fr-FR" sz="3200" dirty="0" smtClean="0"/>
              <a:t> </a:t>
            </a:r>
            <a:r>
              <a:rPr lang="ar-SA" sz="3200" dirty="0" smtClean="0"/>
              <a:t>عملياتها </a:t>
            </a:r>
            <a:r>
              <a:rPr lang="fr-FR" sz="3200" dirty="0" smtClean="0"/>
              <a:t> </a:t>
            </a:r>
            <a:r>
              <a:rPr lang="ar-SA" sz="3200" dirty="0" smtClean="0"/>
              <a:t>لتحصيل</a:t>
            </a:r>
            <a:r>
              <a:rPr lang="fr-FR" sz="3200" dirty="0" smtClean="0"/>
              <a:t> </a:t>
            </a:r>
            <a:r>
              <a:rPr lang="ar-SA" sz="3200" dirty="0" smtClean="0"/>
              <a:t> ربح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أكبر، عن طريق </a:t>
            </a:r>
            <a:r>
              <a:rPr lang="fr-FR" sz="3200" dirty="0" smtClean="0"/>
              <a:t> </a:t>
            </a:r>
            <a:r>
              <a:rPr lang="ar-SA" sz="3200" dirty="0" smtClean="0"/>
              <a:t>توفير </a:t>
            </a:r>
            <a:r>
              <a:rPr lang="ar-SA" sz="3200" dirty="0"/>
              <a:t>احتياجات </a:t>
            </a:r>
            <a:r>
              <a:rPr lang="fr-FR" sz="3200" dirty="0" smtClean="0"/>
              <a:t> </a:t>
            </a:r>
            <a:r>
              <a:rPr lang="ar-SA" sz="3200" dirty="0" smtClean="0"/>
              <a:t>العملاء </a:t>
            </a:r>
            <a:r>
              <a:rPr lang="fr-FR" sz="3200" dirty="0" smtClean="0"/>
              <a:t> </a:t>
            </a:r>
            <a:r>
              <a:rPr lang="ar-SA" sz="3200" dirty="0" smtClean="0"/>
              <a:t>بشكل </a:t>
            </a:r>
            <a:r>
              <a:rPr lang="fr-FR" sz="3200" dirty="0" smtClean="0"/>
              <a:t> </a:t>
            </a:r>
            <a:r>
              <a:rPr lang="ar-SA" sz="3200" dirty="0" smtClean="0"/>
              <a:t>مستمر</a:t>
            </a:r>
            <a:r>
              <a:rPr lang="fr-FR" sz="3200" dirty="0" smtClean="0"/>
              <a:t> </a:t>
            </a:r>
            <a:r>
              <a:rPr lang="ar-SA" sz="3200" dirty="0" smtClean="0"/>
              <a:t>.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رفع الإنتاجية </a:t>
            </a:r>
            <a:r>
              <a:rPr lang="fr-FR" sz="3200" dirty="0" smtClean="0"/>
              <a:t>  </a:t>
            </a:r>
            <a:r>
              <a:rPr lang="ar-SA" sz="3200" dirty="0" smtClean="0"/>
              <a:t>وتحسين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مستوى </a:t>
            </a:r>
            <a:r>
              <a:rPr lang="fr-FR" sz="3200" dirty="0" smtClean="0"/>
              <a:t> </a:t>
            </a:r>
            <a:r>
              <a:rPr lang="ar-SA" sz="3200" dirty="0" smtClean="0"/>
              <a:t>الكفاءة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في </a:t>
            </a:r>
            <a:r>
              <a:rPr lang="ar-SA" sz="3200" dirty="0" smtClean="0"/>
              <a:t>الشركة</a:t>
            </a:r>
            <a:r>
              <a:rPr lang="fr-FR" sz="3200" dirty="0" smtClean="0"/>
              <a:t> </a:t>
            </a:r>
            <a:r>
              <a:rPr lang="ar-SA" sz="3200" dirty="0" smtClean="0"/>
              <a:t>.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ابتكار خدمات </a:t>
            </a:r>
            <a:r>
              <a:rPr lang="fr-FR" sz="3200" dirty="0" smtClean="0"/>
              <a:t> </a:t>
            </a:r>
            <a:r>
              <a:rPr lang="ar-SA" sz="3200" dirty="0" smtClean="0"/>
              <a:t>و</a:t>
            </a:r>
            <a:r>
              <a:rPr lang="fr-FR" sz="3200" dirty="0" smtClean="0"/>
              <a:t> </a:t>
            </a:r>
            <a:r>
              <a:rPr lang="ar-SA" sz="3200" dirty="0" smtClean="0"/>
              <a:t>منتجات</a:t>
            </a:r>
            <a:r>
              <a:rPr lang="fr-FR" sz="3200" dirty="0" smtClean="0"/>
              <a:t> </a:t>
            </a:r>
            <a:r>
              <a:rPr lang="ar-SA" sz="3200" dirty="0" smtClean="0"/>
              <a:t> و</a:t>
            </a:r>
            <a:r>
              <a:rPr lang="fr-FR" sz="3200" dirty="0" smtClean="0"/>
              <a:t> </a:t>
            </a:r>
            <a:r>
              <a:rPr lang="ar-SA" sz="3200" dirty="0" smtClean="0"/>
              <a:t>نماذج </a:t>
            </a:r>
            <a:r>
              <a:rPr lang="fr-FR" sz="3200" dirty="0" smtClean="0"/>
              <a:t> </a:t>
            </a:r>
            <a:r>
              <a:rPr lang="ar-SA" sz="3200" dirty="0" smtClean="0"/>
              <a:t>للعمل</a:t>
            </a:r>
            <a:r>
              <a:rPr lang="fr-FR" sz="3200" dirty="0" smtClean="0"/>
              <a:t> </a:t>
            </a:r>
            <a:r>
              <a:rPr lang="ar-SA" sz="3200" dirty="0" smtClean="0"/>
              <a:t> بشكل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مستمر </a:t>
            </a:r>
            <a:r>
              <a:rPr lang="ar-SA" sz="3200" dirty="0" smtClean="0"/>
              <a:t>و</a:t>
            </a:r>
            <a:r>
              <a:rPr lang="fr-FR" sz="3200" dirty="0" smtClean="0"/>
              <a:t> </a:t>
            </a:r>
            <a:r>
              <a:rPr lang="ar-SA" sz="3200" dirty="0" smtClean="0"/>
              <a:t>متجدد</a:t>
            </a:r>
            <a:r>
              <a:rPr lang="fr-FR" sz="3200" dirty="0" smtClean="0"/>
              <a:t> </a:t>
            </a:r>
            <a:r>
              <a:rPr lang="ar-SA" sz="3200" dirty="0" smtClean="0"/>
              <a:t>.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تساعد </a:t>
            </a:r>
            <a:r>
              <a:rPr lang="fr-FR" sz="3200" dirty="0" smtClean="0"/>
              <a:t> </a:t>
            </a:r>
            <a:r>
              <a:rPr lang="ar-SA" sz="3200" dirty="0" smtClean="0"/>
              <a:t>نظم </a:t>
            </a:r>
            <a:r>
              <a:rPr lang="ar-SA" sz="3200" dirty="0"/>
              <a:t>المعلومات على </a:t>
            </a:r>
            <a:r>
              <a:rPr lang="ar-SA" sz="3200" dirty="0" smtClean="0"/>
              <a:t>عمليّة</a:t>
            </a:r>
            <a:r>
              <a:rPr lang="fr-FR" sz="3200" dirty="0" smtClean="0"/>
              <a:t> </a:t>
            </a:r>
            <a:r>
              <a:rPr lang="ar-SA" sz="3200" dirty="0" smtClean="0"/>
              <a:t> اتخاذ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القرار</a:t>
            </a:r>
            <a:r>
              <a:rPr lang="ar-SA" sz="32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اكتساب </a:t>
            </a:r>
            <a:r>
              <a:rPr lang="fr-FR" sz="3200" dirty="0" smtClean="0"/>
              <a:t> </a:t>
            </a:r>
            <a:r>
              <a:rPr lang="ar-SA" sz="3200" dirty="0" smtClean="0"/>
              <a:t>ميزة</a:t>
            </a:r>
            <a:r>
              <a:rPr lang="fr-FR" sz="3200" dirty="0" smtClean="0"/>
              <a:t> </a:t>
            </a:r>
            <a:r>
              <a:rPr lang="ar-SA" sz="3200" dirty="0" smtClean="0"/>
              <a:t> تنافسية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تحقيق </a:t>
            </a:r>
            <a:r>
              <a:rPr lang="fr-FR" sz="3200" dirty="0" smtClean="0"/>
              <a:t> </a:t>
            </a:r>
            <a:r>
              <a:rPr lang="ar-SA" sz="3200" dirty="0" smtClean="0"/>
              <a:t>النتائج</a:t>
            </a:r>
            <a:r>
              <a:rPr lang="fr-FR" sz="3200" dirty="0" smtClean="0"/>
              <a:t> </a:t>
            </a:r>
            <a:r>
              <a:rPr lang="ar-SA" sz="3200" dirty="0" smtClean="0"/>
              <a:t> بأقل</a:t>
            </a:r>
            <a:r>
              <a:rPr lang="fr-FR" sz="3200" dirty="0" smtClean="0"/>
              <a:t> </a:t>
            </a:r>
            <a:r>
              <a:rPr lang="ar-SA" sz="3200" dirty="0" smtClean="0"/>
              <a:t> وقت</a:t>
            </a:r>
            <a:r>
              <a:rPr lang="fr-FR" sz="3200" dirty="0" smtClean="0"/>
              <a:t> </a:t>
            </a:r>
            <a:r>
              <a:rPr lang="ar-SA" sz="3200" dirty="0" smtClean="0"/>
              <a:t>و</a:t>
            </a:r>
            <a:r>
              <a:rPr lang="fr-FR" sz="3200" dirty="0" smtClean="0"/>
              <a:t> </a:t>
            </a:r>
            <a:r>
              <a:rPr lang="ar-SA" sz="3200" dirty="0" smtClean="0"/>
              <a:t>جهد </a:t>
            </a:r>
            <a:r>
              <a:rPr lang="fr-FR" sz="3200" dirty="0" smtClean="0"/>
              <a:t> </a:t>
            </a:r>
            <a:r>
              <a:rPr lang="ar-SA" sz="3200" dirty="0" smtClean="0"/>
              <a:t>وتكلفة</a:t>
            </a:r>
            <a:r>
              <a:rPr lang="fr-FR" sz="3200" dirty="0" smtClean="0"/>
              <a:t> </a:t>
            </a:r>
            <a:r>
              <a:rPr lang="ar-SA" sz="3200" dirty="0" smtClean="0"/>
              <a:t> ممكنة</a:t>
            </a:r>
            <a:r>
              <a:rPr lang="fr-FR" sz="3200" dirty="0" smtClean="0"/>
              <a:t> </a:t>
            </a:r>
            <a:r>
              <a:rPr lang="ar-SA" sz="3200" dirty="0" smtClean="0"/>
              <a:t>.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</a:t>
            </a:r>
            <a:r>
              <a:rPr lang="ar-SA" sz="3200" dirty="0" smtClean="0"/>
              <a:t>تخفيض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نسبة </a:t>
            </a:r>
            <a:r>
              <a:rPr lang="fr-FR" sz="3200" dirty="0" smtClean="0"/>
              <a:t> </a:t>
            </a:r>
            <a:r>
              <a:rPr lang="ar-SA" sz="3200" dirty="0" smtClean="0"/>
              <a:t>التكاليف .</a:t>
            </a:r>
          </a:p>
        </p:txBody>
      </p:sp>
      <p:sp>
        <p:nvSpPr>
          <p:cNvPr id="4" name="Organigramme : Processus 3"/>
          <p:cNvSpPr/>
          <p:nvPr/>
        </p:nvSpPr>
        <p:spPr>
          <a:xfrm>
            <a:off x="0" y="260648"/>
            <a:ext cx="9144000" cy="1368152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/>
              <a:t>أهميّة  نظم  المعلومات </a:t>
            </a:r>
            <a:r>
              <a:rPr lang="fr-FR" sz="3600" b="1" dirty="0" smtClean="0"/>
              <a:t>:</a:t>
            </a:r>
            <a:endParaRPr lang="fr-FR" sz="36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6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 smtClean="0"/>
              <a:t>خلق</a:t>
            </a:r>
            <a:r>
              <a:rPr lang="fr-FR" sz="3200" dirty="0" smtClean="0"/>
              <a:t> </a:t>
            </a:r>
            <a:r>
              <a:rPr lang="ar-SA" sz="3200" dirty="0" smtClean="0"/>
              <a:t> فرص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جديدة </a:t>
            </a:r>
            <a:r>
              <a:rPr lang="fr-FR" sz="3200" dirty="0" smtClean="0"/>
              <a:t> </a:t>
            </a:r>
            <a:r>
              <a:rPr lang="ar-SA" sz="3200" dirty="0" smtClean="0"/>
              <a:t>في</a:t>
            </a:r>
            <a:r>
              <a:rPr lang="fr-FR" sz="3200" dirty="0" smtClean="0"/>
              <a:t> </a:t>
            </a:r>
            <a:r>
              <a:rPr lang="ar-SA" sz="3200" dirty="0" smtClean="0"/>
              <a:t> سوق</a:t>
            </a:r>
            <a:r>
              <a:rPr lang="fr-FR" sz="3200" dirty="0" smtClean="0"/>
              <a:t> </a:t>
            </a:r>
            <a:r>
              <a:rPr lang="ar-SA" sz="3200" dirty="0" smtClean="0"/>
              <a:t> العمل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  <a:endParaRPr lang="fr-FR" sz="3200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 smtClean="0"/>
              <a:t>سهولة</a:t>
            </a:r>
            <a:r>
              <a:rPr lang="fr-FR" sz="3200" dirty="0" smtClean="0"/>
              <a:t> </a:t>
            </a:r>
            <a:r>
              <a:rPr lang="ar-SA" sz="3200" dirty="0" smtClean="0"/>
              <a:t> التخطيط</a:t>
            </a:r>
            <a:r>
              <a:rPr lang="fr-FR" sz="3200" dirty="0" smtClean="0"/>
              <a:t> </a:t>
            </a:r>
            <a:r>
              <a:rPr lang="ar-SA" sz="3200" dirty="0" smtClean="0"/>
              <a:t> و</a:t>
            </a:r>
            <a:r>
              <a:rPr lang="fr-FR" sz="3200" dirty="0" smtClean="0"/>
              <a:t> </a:t>
            </a:r>
            <a:r>
              <a:rPr lang="ar-SA" sz="3200" dirty="0" smtClean="0"/>
              <a:t>تحليل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مختلف </a:t>
            </a:r>
            <a:r>
              <a:rPr lang="fr-FR" sz="3200" dirty="0" smtClean="0"/>
              <a:t> </a:t>
            </a:r>
            <a:r>
              <a:rPr lang="ar-SA" sz="3200" dirty="0" smtClean="0"/>
              <a:t>البيانات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  <a:endParaRPr lang="fr-FR" sz="3200" dirty="0" smtClean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تقليص </a:t>
            </a:r>
            <a:r>
              <a:rPr lang="fr-FR" sz="3200" dirty="0" smtClean="0"/>
              <a:t> </a:t>
            </a:r>
            <a:r>
              <a:rPr lang="ar-SA" sz="3200" dirty="0" smtClean="0"/>
              <a:t>الوقت </a:t>
            </a:r>
            <a:r>
              <a:rPr lang="fr-FR" sz="3200" dirty="0" smtClean="0"/>
              <a:t> </a:t>
            </a:r>
            <a:r>
              <a:rPr lang="ar-SA" sz="3200" dirty="0" smtClean="0"/>
              <a:t>الذي</a:t>
            </a:r>
            <a:r>
              <a:rPr lang="fr-FR" sz="3200" dirty="0" smtClean="0"/>
              <a:t> </a:t>
            </a:r>
            <a:r>
              <a:rPr lang="ar-SA" sz="3200" dirty="0" smtClean="0"/>
              <a:t> يضيع</a:t>
            </a:r>
            <a:r>
              <a:rPr lang="fr-FR" sz="3200" dirty="0" smtClean="0"/>
              <a:t> </a:t>
            </a:r>
            <a:r>
              <a:rPr lang="ar-SA" sz="3200" dirty="0" smtClean="0"/>
              <a:t> على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الأعمال </a:t>
            </a:r>
            <a:r>
              <a:rPr lang="fr-FR" sz="3200" dirty="0" smtClean="0"/>
              <a:t> </a:t>
            </a:r>
            <a:r>
              <a:rPr lang="ar-SA" sz="3200" dirty="0" smtClean="0"/>
              <a:t>الروتينيّة</a:t>
            </a:r>
            <a:r>
              <a:rPr lang="fr-FR" sz="3200" dirty="0" smtClean="0"/>
              <a:t> </a:t>
            </a:r>
            <a:r>
              <a:rPr lang="ar-SA" sz="3200" dirty="0" smtClean="0"/>
              <a:t>؛ </a:t>
            </a:r>
            <a:r>
              <a:rPr lang="ar-SA" sz="3200" dirty="0"/>
              <a:t>كإدخال </a:t>
            </a:r>
            <a:r>
              <a:rPr lang="ar-SA" sz="3200" dirty="0" smtClean="0"/>
              <a:t>البيانات</a:t>
            </a:r>
            <a:r>
              <a:rPr lang="fr-FR" sz="3200" dirty="0" smtClean="0"/>
              <a:t> </a:t>
            </a:r>
            <a:r>
              <a:rPr lang="ar-SA" sz="3200" dirty="0" smtClean="0"/>
              <a:t>، و</a:t>
            </a:r>
            <a:r>
              <a:rPr lang="fr-FR" sz="3200" dirty="0" smtClean="0"/>
              <a:t> </a:t>
            </a:r>
            <a:r>
              <a:rPr lang="ar-SA" sz="3200" dirty="0" smtClean="0"/>
              <a:t>الإجراءات </a:t>
            </a:r>
            <a:r>
              <a:rPr lang="fr-FR" sz="3200" dirty="0" smtClean="0"/>
              <a:t> </a:t>
            </a:r>
            <a:r>
              <a:rPr lang="ar-SA" sz="3200" dirty="0" smtClean="0"/>
              <a:t>البسيطة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  <a:endParaRPr lang="fr-FR" sz="3200" dirty="0" smtClean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</a:t>
            </a:r>
            <a:r>
              <a:rPr lang="ar-SA" sz="3200" dirty="0" smtClean="0"/>
              <a:t>تنفيذ</a:t>
            </a:r>
            <a:r>
              <a:rPr lang="fr-FR" sz="3200" dirty="0" smtClean="0"/>
              <a:t> </a:t>
            </a:r>
            <a:r>
              <a:rPr lang="ar-SA" sz="3200" dirty="0" smtClean="0"/>
              <a:t> مختلف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المهام </a:t>
            </a:r>
            <a:r>
              <a:rPr lang="fr-FR" sz="3200" dirty="0" smtClean="0"/>
              <a:t> </a:t>
            </a:r>
            <a:r>
              <a:rPr lang="ar-SA" sz="3200" dirty="0" smtClean="0"/>
              <a:t>الإدارية</a:t>
            </a:r>
            <a:r>
              <a:rPr lang="fr-FR" sz="3200" dirty="0" smtClean="0"/>
              <a:t> </a:t>
            </a:r>
            <a:r>
              <a:rPr lang="ar-SA" sz="3200" dirty="0" smtClean="0"/>
              <a:t> بشكل</a:t>
            </a:r>
            <a:r>
              <a:rPr lang="fr-FR" sz="3200" dirty="0" smtClean="0"/>
              <a:t> </a:t>
            </a:r>
            <a:r>
              <a:rPr lang="ar-SA" sz="3200" dirty="0" smtClean="0"/>
              <a:t> سهل</a:t>
            </a:r>
            <a:r>
              <a:rPr lang="fr-FR" sz="3200" dirty="0" smtClean="0"/>
              <a:t> </a:t>
            </a:r>
            <a:r>
              <a:rPr lang="ar-SA" sz="3200" dirty="0" smtClean="0"/>
              <a:t> و</a:t>
            </a:r>
            <a:r>
              <a:rPr lang="fr-FR" sz="3200" dirty="0" smtClean="0"/>
              <a:t> </a:t>
            </a:r>
            <a:r>
              <a:rPr lang="ar-SA" sz="3200" dirty="0" smtClean="0"/>
              <a:t>صحيح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  <a:r>
              <a:rPr lang="fr-FR" sz="3200" dirty="0" smtClean="0"/>
              <a:t>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sz="3200" dirty="0"/>
              <a:t> </a:t>
            </a:r>
            <a:r>
              <a:rPr lang="ar-SA" sz="3200" dirty="0" smtClean="0"/>
              <a:t>دراسة</a:t>
            </a:r>
            <a:r>
              <a:rPr lang="fr-FR" sz="3200" dirty="0" smtClean="0"/>
              <a:t> </a:t>
            </a:r>
            <a:r>
              <a:rPr lang="ar-SA" sz="3200" dirty="0" smtClean="0"/>
              <a:t> </a:t>
            </a:r>
            <a:r>
              <a:rPr lang="ar-SA" sz="3200" dirty="0"/>
              <a:t>المشاكل </a:t>
            </a:r>
            <a:r>
              <a:rPr lang="ar-SA" sz="3200" dirty="0" smtClean="0"/>
              <a:t>بمختلف</a:t>
            </a:r>
            <a:r>
              <a:rPr lang="fr-FR" sz="3200" dirty="0" smtClean="0"/>
              <a:t> </a:t>
            </a:r>
            <a:r>
              <a:rPr lang="ar-SA" sz="3200" dirty="0" smtClean="0"/>
              <a:t> أنواعها</a:t>
            </a:r>
            <a:r>
              <a:rPr lang="fr-FR" sz="3200" dirty="0" smtClean="0"/>
              <a:t> </a:t>
            </a:r>
            <a:r>
              <a:rPr lang="ar-SA" sz="3200" dirty="0" smtClean="0"/>
              <a:t> و</a:t>
            </a:r>
            <a:r>
              <a:rPr lang="fr-FR" sz="3200" dirty="0" smtClean="0"/>
              <a:t> </a:t>
            </a:r>
            <a:r>
              <a:rPr lang="ar-SA" sz="3200" dirty="0" smtClean="0"/>
              <a:t>القدرة</a:t>
            </a:r>
            <a:r>
              <a:rPr lang="fr-FR" sz="3200" dirty="0" smtClean="0"/>
              <a:t> </a:t>
            </a:r>
            <a:r>
              <a:rPr lang="ar-SA" sz="3200" dirty="0" smtClean="0"/>
              <a:t> على</a:t>
            </a:r>
            <a:r>
              <a:rPr lang="fr-FR" sz="3200" dirty="0" smtClean="0"/>
              <a:t> </a:t>
            </a:r>
            <a:r>
              <a:rPr lang="ar-SA" sz="3200" dirty="0" smtClean="0"/>
              <a:t> حلها</a:t>
            </a:r>
            <a:r>
              <a:rPr lang="fr-FR" sz="3200" dirty="0" smtClean="0"/>
              <a:t> </a:t>
            </a:r>
            <a:r>
              <a:rPr lang="ar-SA" sz="3200" dirty="0" smtClean="0"/>
              <a:t>.</a:t>
            </a:r>
            <a:r>
              <a:rPr lang="fr-FR" sz="3200" dirty="0" smtClean="0"/>
              <a:t> </a:t>
            </a:r>
          </a:p>
        </p:txBody>
      </p:sp>
      <p:sp>
        <p:nvSpPr>
          <p:cNvPr id="4" name="Organigramme : Processus 3"/>
          <p:cNvSpPr/>
          <p:nvPr/>
        </p:nvSpPr>
        <p:spPr>
          <a:xfrm>
            <a:off x="0" y="227152"/>
            <a:ext cx="9144000" cy="144016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/>
              <a:t>أهمية </a:t>
            </a:r>
            <a:r>
              <a:rPr lang="fr-FR" sz="3600" b="1" dirty="0" smtClean="0"/>
              <a:t> </a:t>
            </a:r>
            <a:r>
              <a:rPr lang="ar-SA" sz="3600" b="1" dirty="0" smtClean="0"/>
              <a:t>نظم</a:t>
            </a:r>
            <a:r>
              <a:rPr lang="fr-FR" sz="3600" b="1" dirty="0" smtClean="0"/>
              <a:t> </a:t>
            </a:r>
            <a:r>
              <a:rPr lang="ar-SA" sz="3600" b="1" dirty="0" smtClean="0"/>
              <a:t> المعلومات </a:t>
            </a:r>
            <a:r>
              <a:rPr lang="fr-FR" sz="3600" b="1" dirty="0" smtClean="0"/>
              <a:t>:</a:t>
            </a:r>
            <a:endParaRPr lang="fr-FR" sz="36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5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r>
              <a:rPr lang="ar-SA" dirty="0" smtClean="0"/>
              <a:t>و </a:t>
            </a:r>
            <a:r>
              <a:rPr lang="ar-SA" smtClean="0"/>
              <a:t>هي خمسة </a:t>
            </a:r>
            <a:r>
              <a:rPr lang="ar-SA" dirty="0" smtClean="0"/>
              <a:t>أنواع </a:t>
            </a:r>
            <a:r>
              <a:rPr lang="fr-FR" dirty="0" smtClean="0"/>
              <a:t>:</a:t>
            </a:r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04664"/>
            <a:ext cx="9144000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/>
              <a:t>أنواع نظم المعلومات </a:t>
            </a:r>
            <a:r>
              <a:rPr lang="fr-FR" sz="3600" b="1" dirty="0" smtClean="0"/>
              <a:t>:</a:t>
            </a:r>
            <a:endParaRPr lang="fr-FR" sz="3600" b="1" dirty="0"/>
          </a:p>
        </p:txBody>
      </p:sp>
      <p:sp>
        <p:nvSpPr>
          <p:cNvPr id="5" name="Parchemin vertical 4"/>
          <p:cNvSpPr/>
          <p:nvPr/>
        </p:nvSpPr>
        <p:spPr>
          <a:xfrm>
            <a:off x="4716016" y="2543552"/>
            <a:ext cx="4248472" cy="4053800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/>
              <a:t>/1</a:t>
            </a:r>
            <a:r>
              <a:rPr lang="ar-SA" sz="2800" b="1" dirty="0" smtClean="0"/>
              <a:t>نظم </a:t>
            </a:r>
            <a:r>
              <a:rPr lang="ar-SA" sz="2800" b="1" dirty="0"/>
              <a:t>ادارة قواعد البيانات </a:t>
            </a:r>
            <a:r>
              <a:rPr lang="ar-SA" sz="2800" b="1" dirty="0" smtClean="0"/>
              <a:t>:</a:t>
            </a:r>
            <a:endParaRPr lang="fr-FR" sz="2800" b="1" dirty="0" smtClean="0"/>
          </a:p>
          <a:p>
            <a:pPr algn="ctr" rtl="1"/>
            <a:r>
              <a:rPr lang="ar-SA" sz="2800" dirty="0" smtClean="0"/>
              <a:t> </a:t>
            </a:r>
            <a:r>
              <a:rPr lang="ar-SA" sz="2800" dirty="0"/>
              <a:t>هي عملية </a:t>
            </a:r>
            <a:r>
              <a:rPr lang="fr-FR" sz="2800" dirty="0" smtClean="0"/>
              <a:t> </a:t>
            </a:r>
            <a:r>
              <a:rPr lang="ar-SA" sz="2800" dirty="0" smtClean="0"/>
              <a:t>استقطاب </a:t>
            </a:r>
            <a:r>
              <a:rPr lang="ar-SA" sz="2800" dirty="0"/>
              <a:t>البيانات وادارتها </a:t>
            </a:r>
            <a:r>
              <a:rPr lang="ar-SA" sz="2800" dirty="0" smtClean="0"/>
              <a:t>و</a:t>
            </a:r>
            <a:r>
              <a:rPr lang="fr-FR" sz="2800" dirty="0" smtClean="0"/>
              <a:t> </a:t>
            </a:r>
            <a:r>
              <a:rPr lang="ar-SA" sz="2800" dirty="0" smtClean="0"/>
              <a:t>تخزينها والتحكم</a:t>
            </a:r>
            <a:r>
              <a:rPr lang="fr-FR" sz="2800" dirty="0" smtClean="0"/>
              <a:t> </a:t>
            </a:r>
            <a:r>
              <a:rPr lang="ar-SA" sz="2800" dirty="0" smtClean="0"/>
              <a:t> </a:t>
            </a:r>
            <a:r>
              <a:rPr lang="ar-SA" sz="2800" dirty="0"/>
              <a:t>فيها عن طريق حزمة من البرامج الحاسوبية . </a:t>
            </a:r>
            <a:endParaRPr lang="fr-FR" sz="2800" dirty="0"/>
          </a:p>
        </p:txBody>
      </p:sp>
      <p:sp>
        <p:nvSpPr>
          <p:cNvPr id="6" name="Parchemin vertical 5"/>
          <p:cNvSpPr/>
          <p:nvPr/>
        </p:nvSpPr>
        <p:spPr>
          <a:xfrm>
            <a:off x="0" y="2543552"/>
            <a:ext cx="4355976" cy="4032448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 smtClean="0"/>
              <a:t>/2</a:t>
            </a:r>
            <a:r>
              <a:rPr lang="ar-SA" sz="2800" b="1" dirty="0" smtClean="0"/>
              <a:t>نظم </a:t>
            </a:r>
            <a:r>
              <a:rPr lang="ar-SA" sz="2800" b="1" dirty="0"/>
              <a:t>المعلومات </a:t>
            </a:r>
            <a:r>
              <a:rPr lang="fr-FR" sz="2800" b="1" dirty="0" smtClean="0"/>
              <a:t>   </a:t>
            </a:r>
            <a:r>
              <a:rPr lang="ar-SA" sz="2800" b="1" dirty="0" smtClean="0"/>
              <a:t>الادارية </a:t>
            </a:r>
            <a:r>
              <a:rPr lang="ar-SA" sz="2800" b="1" dirty="0"/>
              <a:t>: </a:t>
            </a:r>
            <a:endParaRPr lang="fr-FR" sz="2800" b="1" dirty="0" smtClean="0"/>
          </a:p>
          <a:p>
            <a:pPr algn="ctr" rtl="1"/>
            <a:r>
              <a:rPr lang="ar-SA" sz="2800" dirty="0" smtClean="0"/>
              <a:t>وهو </a:t>
            </a:r>
            <a:r>
              <a:rPr lang="ar-SA" sz="2800" dirty="0"/>
              <a:t>العلم </a:t>
            </a:r>
            <a:r>
              <a:rPr lang="ar-SA" sz="2800" dirty="0" smtClean="0"/>
              <a:t>الذي</a:t>
            </a:r>
            <a:r>
              <a:rPr lang="fr-FR" sz="2800" dirty="0" smtClean="0"/>
              <a:t> </a:t>
            </a:r>
            <a:r>
              <a:rPr lang="ar-SA" sz="2800" dirty="0" smtClean="0"/>
              <a:t> يجمع </a:t>
            </a:r>
            <a:r>
              <a:rPr lang="ar-SA" sz="2800" dirty="0"/>
              <a:t>ما بين تقنية المعلومات والإدارة وعلم الحاسوب . </a:t>
            </a:r>
            <a:endParaRPr 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68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144000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/>
              <a:t>أنواع نظم المعلومات :</a:t>
            </a:r>
          </a:p>
        </p:txBody>
      </p:sp>
      <p:sp>
        <p:nvSpPr>
          <p:cNvPr id="5" name="Parchemin vertical 4"/>
          <p:cNvSpPr/>
          <p:nvPr/>
        </p:nvSpPr>
        <p:spPr>
          <a:xfrm>
            <a:off x="125760" y="2420888"/>
            <a:ext cx="4104456" cy="4104456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4/ نظم المعلومات</a:t>
            </a:r>
            <a:r>
              <a:rPr lang="fr-FR" sz="2800" b="1" dirty="0" smtClean="0"/>
              <a:t>  </a:t>
            </a:r>
            <a:r>
              <a:rPr lang="ar-SA" sz="2800" b="1" dirty="0" smtClean="0"/>
              <a:t> </a:t>
            </a:r>
            <a:r>
              <a:rPr lang="ar-SA" sz="2800" b="1" dirty="0"/>
              <a:t>الجغرافية </a:t>
            </a:r>
            <a:r>
              <a:rPr lang="ar-SA" sz="2800" b="1" dirty="0" smtClean="0"/>
              <a:t>:</a:t>
            </a:r>
            <a:endParaRPr lang="fr-FR" sz="2800" b="1" dirty="0" smtClean="0"/>
          </a:p>
          <a:p>
            <a:pPr algn="ctr" rtl="1"/>
            <a:r>
              <a:rPr lang="ar-SA" sz="2800" dirty="0" smtClean="0"/>
              <a:t> </a:t>
            </a:r>
            <a:r>
              <a:rPr lang="ar-SA" sz="2400" dirty="0"/>
              <a:t>هو مجموعة من النظم التي تدعم عملية </a:t>
            </a:r>
            <a:r>
              <a:rPr lang="fr-FR" sz="2400" dirty="0" smtClean="0"/>
              <a:t> </a:t>
            </a:r>
            <a:r>
              <a:rPr lang="ar-SA" sz="2400" dirty="0" smtClean="0"/>
              <a:t>اتخاذ </a:t>
            </a:r>
            <a:r>
              <a:rPr lang="ar-SA" sz="2400" dirty="0"/>
              <a:t>القرار ضمن </a:t>
            </a:r>
            <a:r>
              <a:rPr lang="fr-FR" sz="2400" dirty="0" smtClean="0"/>
              <a:t> </a:t>
            </a:r>
            <a:r>
              <a:rPr lang="ar-SA" sz="2400" dirty="0" smtClean="0"/>
              <a:t>مجموعة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من الانشطة </a:t>
            </a:r>
            <a:r>
              <a:rPr lang="ar-SA" sz="2400" dirty="0" smtClean="0"/>
              <a:t>والعمليات</a:t>
            </a:r>
            <a:r>
              <a:rPr lang="fr-FR" sz="2400" dirty="0" smtClean="0"/>
              <a:t> </a:t>
            </a:r>
            <a:r>
              <a:rPr lang="ar-SA" sz="2400" dirty="0" smtClean="0"/>
              <a:t> و</a:t>
            </a:r>
            <a:r>
              <a:rPr lang="fr-FR" sz="2400" dirty="0" smtClean="0"/>
              <a:t> </a:t>
            </a:r>
            <a:r>
              <a:rPr lang="ar-SA" sz="2400" dirty="0" smtClean="0"/>
              <a:t>تهتم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بدراسة </a:t>
            </a:r>
            <a:r>
              <a:rPr lang="ar-SA" sz="2400" dirty="0" smtClean="0"/>
              <a:t>البيانات</a:t>
            </a:r>
            <a:r>
              <a:rPr lang="fr-FR" sz="2400" dirty="0" smtClean="0"/>
              <a:t> </a:t>
            </a:r>
            <a:r>
              <a:rPr lang="ar-SA" sz="2400" dirty="0" smtClean="0"/>
              <a:t> المرجعية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الخاصة بالأرض </a:t>
            </a:r>
            <a:r>
              <a:rPr lang="fr-FR" sz="2400" dirty="0" smtClean="0"/>
              <a:t> </a:t>
            </a:r>
            <a:r>
              <a:rPr lang="ar-SA" sz="2400" dirty="0" smtClean="0"/>
              <a:t>والفضاء </a:t>
            </a:r>
            <a:r>
              <a:rPr lang="ar-SA" sz="2800" dirty="0"/>
              <a:t>.</a:t>
            </a:r>
            <a:endParaRPr lang="fr-FR" sz="2800" dirty="0"/>
          </a:p>
        </p:txBody>
      </p:sp>
      <p:sp>
        <p:nvSpPr>
          <p:cNvPr id="6" name="Parchemin vertical 5"/>
          <p:cNvSpPr/>
          <p:nvPr/>
        </p:nvSpPr>
        <p:spPr>
          <a:xfrm>
            <a:off x="4750492" y="2420888"/>
            <a:ext cx="4355976" cy="4104456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sz="2800" b="1" dirty="0"/>
              <a:t> </a:t>
            </a:r>
            <a:r>
              <a:rPr lang="fr-FR" sz="2800" b="1" dirty="0" smtClean="0"/>
              <a:t>/3</a:t>
            </a:r>
            <a:r>
              <a:rPr lang="ar-SA" sz="2800" b="1" dirty="0" smtClean="0"/>
              <a:t>نظم </a:t>
            </a:r>
            <a:r>
              <a:rPr lang="ar-SA" sz="2800" b="1" dirty="0"/>
              <a:t>دعم اتخاذ القرار : </a:t>
            </a:r>
            <a:endParaRPr lang="fr-FR" sz="2800" b="1" dirty="0" smtClean="0"/>
          </a:p>
          <a:p>
            <a:pPr algn="ctr" rtl="1"/>
            <a:r>
              <a:rPr lang="ar-SA" sz="2800" dirty="0" smtClean="0"/>
              <a:t>هي </a:t>
            </a:r>
            <a:r>
              <a:rPr lang="ar-SA" sz="2800" dirty="0"/>
              <a:t>عبارة عن مجموعة من انظمة المعلومات وظيفتها دمج البيانات وربطها مع بعضها البعض . </a:t>
            </a:r>
            <a:endParaRPr 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18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144000" cy="11521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/>
              <a:t>أنواع نظم المعلومات :</a:t>
            </a:r>
          </a:p>
        </p:txBody>
      </p:sp>
      <p:sp>
        <p:nvSpPr>
          <p:cNvPr id="5" name="Parchemin vertical 4"/>
          <p:cNvSpPr/>
          <p:nvPr/>
        </p:nvSpPr>
        <p:spPr>
          <a:xfrm>
            <a:off x="1403648" y="2348880"/>
            <a:ext cx="5904656" cy="4176464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5/ نظم </a:t>
            </a:r>
            <a:r>
              <a:rPr lang="ar-SA" sz="2800" b="1" dirty="0"/>
              <a:t>استرجاع المعلومات </a:t>
            </a:r>
            <a:r>
              <a:rPr lang="ar-SA" sz="2800" b="1" dirty="0" smtClean="0"/>
              <a:t>:</a:t>
            </a:r>
            <a:endParaRPr lang="fr-FR" sz="2800" b="1" dirty="0" smtClean="0"/>
          </a:p>
          <a:p>
            <a:pPr algn="ctr" rtl="1"/>
            <a:r>
              <a:rPr lang="ar-SA" sz="2800" dirty="0" smtClean="0"/>
              <a:t> يهتم</a:t>
            </a:r>
            <a:r>
              <a:rPr lang="fr-FR" sz="2800" dirty="0" smtClean="0"/>
              <a:t> </a:t>
            </a:r>
            <a:r>
              <a:rPr lang="ar-SA" sz="2800" dirty="0" smtClean="0"/>
              <a:t> </a:t>
            </a:r>
            <a:r>
              <a:rPr lang="ar-SA" sz="2800" dirty="0"/>
              <a:t>هذا النوع </a:t>
            </a:r>
            <a:r>
              <a:rPr lang="fr-FR" sz="2800" dirty="0" smtClean="0"/>
              <a:t> </a:t>
            </a:r>
            <a:r>
              <a:rPr lang="ar-SA" sz="2800" dirty="0" smtClean="0"/>
              <a:t>من </a:t>
            </a:r>
            <a:r>
              <a:rPr lang="ar-SA" sz="2800" dirty="0"/>
              <a:t>نظم </a:t>
            </a:r>
            <a:r>
              <a:rPr lang="ar-SA" sz="2800" dirty="0" smtClean="0"/>
              <a:t>المعلومات</a:t>
            </a:r>
            <a:r>
              <a:rPr lang="fr-FR" sz="2800" dirty="0" smtClean="0"/>
              <a:t> </a:t>
            </a:r>
            <a:r>
              <a:rPr lang="ar-SA" sz="2800" dirty="0" smtClean="0"/>
              <a:t> </a:t>
            </a:r>
            <a:r>
              <a:rPr lang="ar-SA" sz="2800" dirty="0"/>
              <a:t>في البحت والتحري عن مجموعة من البيانات والمعلومات ضمن وثائق مخزنة . </a:t>
            </a:r>
            <a:endParaRPr lang="fr-FR" sz="28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04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endParaRPr lang="fr-FR" dirty="0" smtClean="0"/>
          </a:p>
          <a:p>
            <a:pPr marL="0" indent="0" algn="r" rtl="1">
              <a:buNone/>
            </a:pPr>
            <a:endParaRPr lang="fr-FR" dirty="0"/>
          </a:p>
          <a:p>
            <a:pPr marL="0" indent="0" algn="r" rtl="1">
              <a:buNone/>
            </a:pPr>
            <a:r>
              <a:rPr lang="ar-SA"/>
              <a:t>تعتبر لوحة القيادة من الوظائف الثلاثة لمراقبة التسيير الحديثة حتى تكون هذه الاخيرة أداة فعالة في مراقبة التسيير و اتخاذ القرار يجب مراقبة و متابعة عناصرها و من بين عناصرها نظم المعلومات التي توفر المعلومات لدعم عمليات اتخاذ القرار و مراقبة المنظمة و هنا تكمن العلاقة  بين نظم المعلومات و لوحة القيادة : </a:t>
            </a:r>
            <a:endParaRPr lang="fr-FR" dirty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 smtClean="0"/>
              <a:t>أداة  رقابة  </a:t>
            </a:r>
            <a:r>
              <a:rPr lang="ar-SA" dirty="0"/>
              <a:t>و مقارنة. </a:t>
            </a:r>
            <a:endParaRPr lang="ar-SA" dirty="0" smtClean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 smtClean="0"/>
              <a:t> </a:t>
            </a:r>
            <a:r>
              <a:rPr lang="ar-SA" dirty="0"/>
              <a:t>تساعد </a:t>
            </a:r>
            <a:r>
              <a:rPr lang="ar-SA" dirty="0" smtClean="0"/>
              <a:t> في </a:t>
            </a:r>
            <a:r>
              <a:rPr lang="ar-SA" dirty="0"/>
              <a:t>التخطيط </a:t>
            </a:r>
            <a:r>
              <a:rPr lang="ar-SA" dirty="0" smtClean="0"/>
              <a:t> و </a:t>
            </a:r>
            <a:r>
              <a:rPr lang="ar-SA" dirty="0"/>
              <a:t>التحليل . </a:t>
            </a:r>
            <a:endParaRPr lang="ar-SA" dirty="0" smtClean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/>
              <a:t>أ</a:t>
            </a:r>
            <a:r>
              <a:rPr lang="ar-SA" dirty="0" smtClean="0"/>
              <a:t>داة </a:t>
            </a:r>
            <a:r>
              <a:rPr lang="ar-SA" dirty="0"/>
              <a:t>للتحاور واتخاذ القرارات الرشيدة </a:t>
            </a:r>
            <a:r>
              <a:rPr lang="ar-SA" dirty="0" smtClean="0"/>
              <a:t> مع  تحليل  </a:t>
            </a:r>
            <a:r>
              <a:rPr lang="ar-SA" dirty="0"/>
              <a:t>الانحرافات . </a:t>
            </a:r>
            <a:endParaRPr lang="ar-SA" dirty="0" smtClean="0"/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 smtClean="0"/>
              <a:t>تساعد  في </a:t>
            </a:r>
            <a:r>
              <a:rPr lang="ar-SA" dirty="0"/>
              <a:t>رفع </a:t>
            </a:r>
            <a:r>
              <a:rPr lang="ar-SA" dirty="0" smtClean="0"/>
              <a:t>الكفاءة  </a:t>
            </a:r>
            <a:r>
              <a:rPr lang="ar-SA" dirty="0"/>
              <a:t>و الابتكار. </a:t>
            </a:r>
            <a:r>
              <a:rPr lang="ar-SA" dirty="0" smtClean="0"/>
              <a:t>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ar-SA" dirty="0" smtClean="0"/>
              <a:t> </a:t>
            </a:r>
            <a:r>
              <a:rPr lang="ar-SA" dirty="0"/>
              <a:t>تحقيق النتائج </a:t>
            </a:r>
            <a:r>
              <a:rPr lang="ar-SA" dirty="0" smtClean="0"/>
              <a:t> المخطط  </a:t>
            </a:r>
            <a:r>
              <a:rPr lang="ar-SA" dirty="0"/>
              <a:t>لها . </a:t>
            </a:r>
            <a:r>
              <a:rPr lang="ar-SA" dirty="0" smtClean="0"/>
              <a:t>  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14400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/>
              <a:t>العلاقة نظم المعلومات </a:t>
            </a:r>
            <a:r>
              <a:rPr lang="ar-SA" sz="3600" b="1" dirty="0"/>
              <a:t>ب</a:t>
            </a:r>
            <a:r>
              <a:rPr lang="ar-SA" sz="3600" b="1" dirty="0" smtClean="0"/>
              <a:t>لوحة القيادة</a:t>
            </a:r>
            <a:r>
              <a:rPr lang="fr-FR" sz="3600" b="1" dirty="0" smtClean="0"/>
              <a:t>: </a:t>
            </a:r>
            <a:r>
              <a:rPr lang="ar-SA" sz="3600" b="1" dirty="0" smtClean="0"/>
              <a:t> </a:t>
            </a:r>
            <a:endParaRPr lang="fr-FR" sz="3600" b="1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43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Étoile à 5 branches 3"/>
          <p:cNvSpPr/>
          <p:nvPr/>
        </p:nvSpPr>
        <p:spPr>
          <a:xfrm>
            <a:off x="30480" y="332656"/>
            <a:ext cx="8892480" cy="6218780"/>
          </a:xfrm>
          <a:prstGeom prst="star5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400" b="1" dirty="0" smtClean="0">
                <a:solidFill>
                  <a:srgbClr val="C00000"/>
                </a:solidFill>
              </a:rPr>
              <a:t>شكرا  على  حسن الاصغاء</a:t>
            </a:r>
            <a:endParaRPr lang="fr-FR" sz="4400" b="1" dirty="0">
              <a:solidFill>
                <a:srgbClr val="C00000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30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مقدمة .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تعريف </a:t>
            </a:r>
            <a:r>
              <a:rPr lang="ar-SA" dirty="0"/>
              <a:t>نظم المعلومات.</a:t>
            </a:r>
            <a:endParaRPr lang="ar-SA" dirty="0" smtClean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مكونات نظم </a:t>
            </a:r>
            <a:r>
              <a:rPr lang="ar-SA" dirty="0"/>
              <a:t>المعلومات .</a:t>
            </a:r>
            <a:endParaRPr lang="ar-SA" dirty="0" smtClean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أهمية </a:t>
            </a:r>
            <a:r>
              <a:rPr lang="ar-SA" dirty="0"/>
              <a:t>نظم المعلومات</a:t>
            </a:r>
            <a:r>
              <a:rPr lang="ar-SA" dirty="0" smtClean="0"/>
              <a:t>.</a:t>
            </a:r>
            <a:endParaRPr lang="fr-FR" dirty="0" smtClean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أنواع نظم </a:t>
            </a:r>
            <a:r>
              <a:rPr lang="ar-SA" dirty="0"/>
              <a:t>المعلومات </a:t>
            </a:r>
            <a:r>
              <a:rPr lang="ar-SA" dirty="0" smtClean="0"/>
              <a:t>.</a:t>
            </a:r>
            <a:endParaRPr lang="fr-FR" dirty="0" smtClean="0"/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SA" dirty="0" smtClean="0"/>
              <a:t>علاقة نظم المعلومات بلوحة </a:t>
            </a:r>
            <a:r>
              <a:rPr lang="ar-SA" dirty="0"/>
              <a:t>القيادة .</a:t>
            </a:r>
          </a:p>
          <a:p>
            <a:pPr algn="r" rtl="1">
              <a:buFont typeface="Wingdings" panose="05000000000000000000" pitchFamily="2" charset="2"/>
              <a:buChar char="q"/>
            </a:pPr>
            <a:endParaRPr lang="ar-SA" dirty="0" smtClean="0"/>
          </a:p>
          <a:p>
            <a:pPr algn="r" rtl="1">
              <a:buFont typeface="Wingdings" panose="05000000000000000000" pitchFamily="2" charset="2"/>
              <a:buChar char="q"/>
            </a:pPr>
            <a:endParaRPr lang="fr-FR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0" y="260648"/>
            <a:ext cx="9144000" cy="1368152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 smtClean="0"/>
              <a:t>خطة البحث </a:t>
            </a:r>
            <a:r>
              <a:rPr lang="fr-FR" sz="3200" b="1" dirty="0" smtClean="0"/>
              <a:t>:</a:t>
            </a:r>
            <a:r>
              <a:rPr lang="ar-SA" sz="3200" b="1" dirty="0" smtClean="0"/>
              <a:t>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26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80120" y="764704"/>
            <a:ext cx="8956376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5400" b="1" dirty="0" smtClean="0"/>
              <a:t>مقدمة</a:t>
            </a:r>
            <a:r>
              <a:rPr lang="fr-FR" sz="5400" b="1" dirty="0" smtClean="0"/>
              <a:t> : </a:t>
            </a:r>
            <a:r>
              <a:rPr lang="ar-SA" sz="5400" b="1" dirty="0" smtClean="0"/>
              <a:t> </a:t>
            </a:r>
            <a:endParaRPr lang="fr-FR" sz="5400" b="1" dirty="0"/>
          </a:p>
        </p:txBody>
      </p:sp>
      <p:sp>
        <p:nvSpPr>
          <p:cNvPr id="5" name="Nuage 4"/>
          <p:cNvSpPr/>
          <p:nvPr/>
        </p:nvSpPr>
        <p:spPr>
          <a:xfrm>
            <a:off x="179512" y="2492896"/>
            <a:ext cx="8856984" cy="3672408"/>
          </a:xfrm>
          <a:prstGeom prst="clou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dirty="0" smtClean="0"/>
              <a:t>ان </a:t>
            </a:r>
            <a:r>
              <a:rPr lang="fr-FR" sz="2400" dirty="0" smtClean="0"/>
              <a:t> </a:t>
            </a:r>
            <a:r>
              <a:rPr lang="ar-SA" sz="2400" dirty="0" smtClean="0"/>
              <a:t>نظم</a:t>
            </a:r>
            <a:r>
              <a:rPr lang="fr-FR" sz="2400" dirty="0" smtClean="0"/>
              <a:t> </a:t>
            </a:r>
            <a:r>
              <a:rPr lang="ar-SA" sz="2400" dirty="0" smtClean="0"/>
              <a:t> المعلومات</a:t>
            </a:r>
            <a:r>
              <a:rPr lang="fr-FR" sz="2400" dirty="0" smtClean="0"/>
              <a:t> </a:t>
            </a:r>
            <a:r>
              <a:rPr lang="ar-SA" sz="2400" dirty="0" smtClean="0"/>
              <a:t> تلعب</a:t>
            </a:r>
            <a:r>
              <a:rPr lang="fr-FR" sz="2400" dirty="0" smtClean="0"/>
              <a:t> </a:t>
            </a:r>
            <a:r>
              <a:rPr lang="ar-SA" sz="2400" dirty="0" smtClean="0"/>
              <a:t> دورا </a:t>
            </a:r>
            <a:r>
              <a:rPr lang="fr-FR" sz="2400" dirty="0" smtClean="0"/>
              <a:t> </a:t>
            </a:r>
            <a:r>
              <a:rPr lang="ar-SA" sz="2400" dirty="0" smtClean="0"/>
              <a:t>هاما</a:t>
            </a:r>
            <a:r>
              <a:rPr lang="fr-FR" sz="2400" dirty="0" smtClean="0"/>
              <a:t> </a:t>
            </a:r>
            <a:r>
              <a:rPr lang="ar-SA" sz="2400" dirty="0" smtClean="0"/>
              <a:t> و </a:t>
            </a:r>
            <a:r>
              <a:rPr lang="fr-FR" sz="2400" dirty="0" smtClean="0"/>
              <a:t> </a:t>
            </a:r>
            <a:r>
              <a:rPr lang="ar-SA" sz="2400" dirty="0" smtClean="0"/>
              <a:t>حساسا</a:t>
            </a:r>
            <a:r>
              <a:rPr lang="fr-FR" sz="2400" dirty="0" smtClean="0"/>
              <a:t> </a:t>
            </a:r>
            <a:r>
              <a:rPr lang="ar-SA" sz="2400" dirty="0" smtClean="0"/>
              <a:t> داخل المؤسسة </a:t>
            </a:r>
            <a:r>
              <a:rPr lang="fr-FR" sz="2400" dirty="0" smtClean="0"/>
              <a:t> </a:t>
            </a:r>
            <a:r>
              <a:rPr lang="ar-SA" sz="2400" dirty="0" smtClean="0"/>
              <a:t>بصفته</a:t>
            </a:r>
            <a:r>
              <a:rPr lang="fr-FR" sz="2400" dirty="0" smtClean="0"/>
              <a:t> </a:t>
            </a:r>
            <a:r>
              <a:rPr lang="ar-SA" sz="2400" dirty="0" smtClean="0"/>
              <a:t> منتجا</a:t>
            </a:r>
            <a:r>
              <a:rPr lang="fr-FR" sz="2400" dirty="0" smtClean="0"/>
              <a:t> </a:t>
            </a:r>
            <a:r>
              <a:rPr lang="ar-SA" sz="2400" dirty="0" smtClean="0"/>
              <a:t> للمعلومات</a:t>
            </a:r>
            <a:r>
              <a:rPr lang="fr-FR" sz="2400" dirty="0" smtClean="0"/>
              <a:t> </a:t>
            </a:r>
            <a:r>
              <a:rPr lang="ar-SA" sz="2400" dirty="0" smtClean="0"/>
              <a:t> فهو</a:t>
            </a:r>
            <a:r>
              <a:rPr lang="fr-FR" sz="2400" dirty="0" smtClean="0"/>
              <a:t> </a:t>
            </a:r>
            <a:r>
              <a:rPr lang="ar-SA" sz="2400" dirty="0" smtClean="0"/>
              <a:t> يعتبر عنصرا حيوي</a:t>
            </a:r>
            <a:r>
              <a:rPr lang="fr-FR" sz="2400" dirty="0"/>
              <a:t> </a:t>
            </a:r>
            <a:r>
              <a:rPr lang="fr-FR" sz="2400" dirty="0" smtClean="0"/>
              <a:t>, </a:t>
            </a:r>
            <a:r>
              <a:rPr lang="ar-SA" sz="2400" dirty="0" smtClean="0"/>
              <a:t>اذا على</a:t>
            </a:r>
            <a:r>
              <a:rPr lang="fr-FR" sz="2400" dirty="0" smtClean="0"/>
              <a:t> </a:t>
            </a:r>
            <a:r>
              <a:rPr lang="ar-SA" sz="2400" dirty="0" smtClean="0"/>
              <a:t> أساس</a:t>
            </a:r>
            <a:r>
              <a:rPr lang="fr-FR" sz="2400" dirty="0" smtClean="0"/>
              <a:t> </a:t>
            </a:r>
            <a:r>
              <a:rPr lang="ar-SA" sz="2400" dirty="0" smtClean="0"/>
              <a:t> المعلومات </a:t>
            </a:r>
            <a:r>
              <a:rPr lang="fr-FR" sz="2400" dirty="0" smtClean="0"/>
              <a:t> </a:t>
            </a:r>
            <a:r>
              <a:rPr lang="ar-SA" sz="2400" dirty="0" smtClean="0"/>
              <a:t>التي</a:t>
            </a:r>
            <a:r>
              <a:rPr lang="fr-FR" sz="2400" dirty="0" smtClean="0"/>
              <a:t> </a:t>
            </a:r>
            <a:r>
              <a:rPr lang="ar-SA" sz="2400" dirty="0" smtClean="0"/>
              <a:t> ينتجها</a:t>
            </a:r>
            <a:r>
              <a:rPr lang="fr-FR" sz="2400" dirty="0" smtClean="0"/>
              <a:t> </a:t>
            </a:r>
            <a:r>
              <a:rPr lang="ar-SA" sz="2400" dirty="0" smtClean="0"/>
              <a:t> يتم اتخاذ</a:t>
            </a:r>
            <a:r>
              <a:rPr lang="fr-FR" sz="2400" dirty="0" smtClean="0"/>
              <a:t> </a:t>
            </a:r>
            <a:r>
              <a:rPr lang="ar-SA" sz="2400" dirty="0" smtClean="0"/>
              <a:t> القرارات</a:t>
            </a:r>
            <a:r>
              <a:rPr lang="fr-FR" sz="2400" dirty="0" smtClean="0"/>
              <a:t> </a:t>
            </a:r>
            <a:r>
              <a:rPr lang="ar-SA" sz="2400" dirty="0" smtClean="0"/>
              <a:t> الفورية</a:t>
            </a:r>
            <a:r>
              <a:rPr lang="fr-FR" sz="2400" dirty="0" smtClean="0"/>
              <a:t> </a:t>
            </a:r>
            <a:r>
              <a:rPr lang="ar-SA" sz="2400" dirty="0" smtClean="0"/>
              <a:t> و</a:t>
            </a:r>
            <a:r>
              <a:rPr lang="fr-FR" sz="2400" dirty="0" smtClean="0"/>
              <a:t> </a:t>
            </a:r>
            <a:r>
              <a:rPr lang="ar-SA" sz="2400" dirty="0" smtClean="0"/>
              <a:t>الاستراتيجية</a:t>
            </a:r>
            <a:r>
              <a:rPr lang="fr-FR" sz="2400" dirty="0" smtClean="0"/>
              <a:t> </a:t>
            </a:r>
            <a:r>
              <a:rPr lang="ar-SA" sz="2400" dirty="0" smtClean="0"/>
              <a:t> للمؤسسة</a:t>
            </a:r>
            <a:r>
              <a:rPr lang="fr-FR" sz="2400" dirty="0" smtClean="0"/>
              <a:t> </a:t>
            </a:r>
            <a:r>
              <a:rPr lang="ar-SA" sz="2400" dirty="0" smtClean="0"/>
              <a:t>.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1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 smtClean="0"/>
          </a:p>
          <a:p>
            <a:pPr marL="0" indent="0" algn="r" rtl="1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0" y="332656"/>
            <a:ext cx="9144000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800" b="1" dirty="0" smtClean="0"/>
              <a:t>الاشكالية</a:t>
            </a:r>
            <a:r>
              <a:rPr lang="fr-FR" sz="4800" b="1" dirty="0" smtClean="0"/>
              <a:t> </a:t>
            </a:r>
            <a:r>
              <a:rPr lang="fr-FR" sz="5400" b="1" dirty="0" smtClean="0"/>
              <a:t>:</a:t>
            </a:r>
            <a:r>
              <a:rPr lang="fr-FR" sz="4800" b="1" dirty="0" smtClean="0"/>
              <a:t> </a:t>
            </a:r>
            <a:r>
              <a:rPr lang="ar-SA" sz="4800" b="1" dirty="0" smtClean="0"/>
              <a:t> </a:t>
            </a:r>
          </a:p>
        </p:txBody>
      </p:sp>
      <p:sp>
        <p:nvSpPr>
          <p:cNvPr id="2" name="Flèche gauche 1"/>
          <p:cNvSpPr/>
          <p:nvPr/>
        </p:nvSpPr>
        <p:spPr>
          <a:xfrm>
            <a:off x="7884368" y="2492896"/>
            <a:ext cx="1152128" cy="864096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Vague 3"/>
          <p:cNvSpPr/>
          <p:nvPr/>
        </p:nvSpPr>
        <p:spPr>
          <a:xfrm>
            <a:off x="683568" y="2636912"/>
            <a:ext cx="7056784" cy="3096344"/>
          </a:xfrm>
          <a:prstGeom prst="wav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dirty="0" smtClean="0"/>
              <a:t>فيما يتمثل نظم المعلومات</a:t>
            </a:r>
            <a:r>
              <a:rPr lang="fr-FR" sz="3600" dirty="0"/>
              <a:t> ؟</a:t>
            </a:r>
            <a:r>
              <a:rPr lang="ar-SA" sz="3600" dirty="0" smtClean="0"/>
              <a:t> وما علاقتها بلوحة القيادة ؟</a:t>
            </a:r>
            <a:r>
              <a:rPr lang="fr-FR" sz="3600" dirty="0" smtClean="0"/>
              <a:t> </a:t>
            </a:r>
            <a:endParaRPr lang="fr-FR" sz="36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05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900180" y="1268760"/>
            <a:ext cx="7488440" cy="194421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التعريف 1</a:t>
            </a:r>
            <a:r>
              <a:rPr lang="fr-FR" sz="2800" b="1" dirty="0" smtClean="0"/>
              <a:t>: </a:t>
            </a:r>
            <a:r>
              <a:rPr lang="ar-SA" sz="2800" dirty="0" smtClean="0"/>
              <a:t> </a:t>
            </a:r>
            <a:r>
              <a:rPr lang="ar-SA" sz="2400" dirty="0" smtClean="0"/>
              <a:t>هو مجموعة الأشخاص  و الأجهزة  و البيانات للقيام  بمجموعة  من الخطوات أو الاجراءات المتتالية  كان  يتم اجراءه  يدويا  في السابق  و اصبح  الأن  الكترونيا .</a:t>
            </a:r>
            <a:endParaRPr lang="fr-FR" sz="2400" dirty="0"/>
          </a:p>
        </p:txBody>
      </p:sp>
      <p:sp>
        <p:nvSpPr>
          <p:cNvPr id="5" name="Parchemin horizontal 4"/>
          <p:cNvSpPr/>
          <p:nvPr/>
        </p:nvSpPr>
        <p:spPr>
          <a:xfrm>
            <a:off x="900180" y="3068960"/>
            <a:ext cx="7488440" cy="1944216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التعريف 2 </a:t>
            </a:r>
            <a:r>
              <a:rPr lang="fr-FR" sz="2800" b="1" dirty="0" smtClean="0"/>
              <a:t> :</a:t>
            </a:r>
            <a:r>
              <a:rPr lang="ar-SA" sz="2800" dirty="0" smtClean="0"/>
              <a:t>هو مجموعة من العناصر التي تتداخل فيما بينها لجمع أو معالجة و تخزين و توزيع المعلومات .</a:t>
            </a:r>
            <a:endParaRPr lang="fr-FR" sz="2800" dirty="0"/>
          </a:p>
        </p:txBody>
      </p:sp>
      <p:sp>
        <p:nvSpPr>
          <p:cNvPr id="6" name="Parchemin horizontal 5"/>
          <p:cNvSpPr/>
          <p:nvPr/>
        </p:nvSpPr>
        <p:spPr>
          <a:xfrm>
            <a:off x="900180" y="4877896"/>
            <a:ext cx="7488440" cy="1988840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التعريف 3 </a:t>
            </a:r>
            <a:r>
              <a:rPr lang="fr-FR" sz="2800" b="1" dirty="0" smtClean="0"/>
              <a:t>:</a:t>
            </a:r>
            <a:r>
              <a:rPr lang="ar-SA" sz="2800" b="1" dirty="0" smtClean="0"/>
              <a:t> </a:t>
            </a:r>
            <a:r>
              <a:rPr lang="ar-SA" sz="2800" dirty="0" smtClean="0"/>
              <a:t>هو مجموعة من البرامج التي تستخدم لأرشفة و ادارة و تنظيم البيانات و معالجتها بإجراءات معينة .</a:t>
            </a:r>
            <a:endParaRPr lang="fr-FR" sz="2800" dirty="0"/>
          </a:p>
        </p:txBody>
      </p:sp>
      <p:sp>
        <p:nvSpPr>
          <p:cNvPr id="8" name="Organigramme : Processus 7"/>
          <p:cNvSpPr/>
          <p:nvPr/>
        </p:nvSpPr>
        <p:spPr>
          <a:xfrm>
            <a:off x="0" y="116632"/>
            <a:ext cx="9144000" cy="1028916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>
                <a:solidFill>
                  <a:schemeClr val="tx1"/>
                </a:solidFill>
              </a:rPr>
              <a:t>تعريف نظم المعلومات</a:t>
            </a:r>
            <a:r>
              <a:rPr lang="fr-FR" sz="3600" b="1" dirty="0" smtClean="0">
                <a:solidFill>
                  <a:schemeClr val="tx1"/>
                </a:solidFill>
              </a:rPr>
              <a:t>  : </a:t>
            </a:r>
            <a:endParaRPr lang="ar-SA" sz="3600" b="1" dirty="0">
              <a:solidFill>
                <a:schemeClr val="tx1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5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119256" y="692696"/>
            <a:ext cx="8928992" cy="144016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000" b="1" dirty="0" smtClean="0"/>
              <a:t>مكونات نظم المعلومات</a:t>
            </a:r>
            <a:r>
              <a:rPr lang="fr-FR" sz="4000" b="1" dirty="0" smtClean="0"/>
              <a:t> : </a:t>
            </a:r>
            <a:r>
              <a:rPr lang="ar-SA" sz="4000" b="1" dirty="0" smtClean="0"/>
              <a:t> </a:t>
            </a:r>
            <a:endParaRPr lang="fr-FR" sz="4000" b="1" dirty="0"/>
          </a:p>
        </p:txBody>
      </p:sp>
      <p:sp>
        <p:nvSpPr>
          <p:cNvPr id="5" name="Heptagone 4"/>
          <p:cNvSpPr/>
          <p:nvPr/>
        </p:nvSpPr>
        <p:spPr>
          <a:xfrm>
            <a:off x="6383208" y="3856856"/>
            <a:ext cx="2592288" cy="1440160"/>
          </a:xfrm>
          <a:prstGeom prst="hep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>
                <a:ln>
                  <a:solidFill>
                    <a:schemeClr val="tx1"/>
                  </a:solidFill>
                </a:ln>
              </a:rPr>
              <a:t>القوى البشرية</a:t>
            </a:r>
            <a:endParaRPr lang="fr-FR" sz="2400" b="1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Heptagone 5"/>
          <p:cNvSpPr/>
          <p:nvPr/>
        </p:nvSpPr>
        <p:spPr>
          <a:xfrm>
            <a:off x="3419872" y="2344688"/>
            <a:ext cx="2448272" cy="1512168"/>
          </a:xfrm>
          <a:prstGeom prst="hep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>
                <a:solidFill>
                  <a:sysClr val="windowText" lastClr="000000"/>
                </a:solidFill>
              </a:rPr>
              <a:t>المنظمة</a:t>
            </a:r>
            <a:endParaRPr lang="fr-FR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Heptagone 6"/>
          <p:cNvSpPr/>
          <p:nvPr/>
        </p:nvSpPr>
        <p:spPr>
          <a:xfrm>
            <a:off x="3419872" y="5203068"/>
            <a:ext cx="2448272" cy="1512168"/>
          </a:xfrm>
          <a:prstGeom prst="hept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>
                <a:ln>
                  <a:solidFill>
                    <a:schemeClr val="tx1"/>
                  </a:solidFill>
                </a:ln>
                <a:solidFill>
                  <a:sysClr val="windowText" lastClr="000000"/>
                </a:solidFill>
              </a:rPr>
              <a:t>التكنولوجيا</a:t>
            </a:r>
            <a:endParaRPr lang="fr-FR" sz="2400" b="1" dirty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Heptagone 7"/>
          <p:cNvSpPr/>
          <p:nvPr/>
        </p:nvSpPr>
        <p:spPr>
          <a:xfrm>
            <a:off x="119256" y="3861048"/>
            <a:ext cx="2580536" cy="1584176"/>
          </a:xfrm>
          <a:prstGeom prst="heptagon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400" b="1" dirty="0" smtClean="0">
                <a:solidFill>
                  <a:sysClr val="windowText" lastClr="000000"/>
                </a:solidFill>
              </a:rPr>
              <a:t>البيانات و المعلومات</a:t>
            </a:r>
            <a:endParaRPr lang="fr-FR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9" name="Flèche à quatre pointes 8"/>
          <p:cNvSpPr/>
          <p:nvPr/>
        </p:nvSpPr>
        <p:spPr>
          <a:xfrm>
            <a:off x="2915816" y="4005064"/>
            <a:ext cx="3312368" cy="1090580"/>
          </a:xfrm>
          <a:prstGeom prst="quadArrow">
            <a:avLst>
              <a:gd name="adj1" fmla="val 6220"/>
              <a:gd name="adj2" fmla="val 22500"/>
              <a:gd name="adj3" fmla="val 2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90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0" y="260648"/>
            <a:ext cx="9144000" cy="1296144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 smtClean="0"/>
              <a:t>مكونات نظم المعلومات </a:t>
            </a:r>
            <a:r>
              <a:rPr lang="fr-FR" sz="3600" b="1" dirty="0" smtClean="0"/>
              <a:t>:</a:t>
            </a:r>
            <a:endParaRPr lang="fr-FR" sz="3600" b="1" dirty="0"/>
          </a:p>
        </p:txBody>
      </p:sp>
      <p:sp>
        <p:nvSpPr>
          <p:cNvPr id="5" name="Cylindre 4"/>
          <p:cNvSpPr/>
          <p:nvPr/>
        </p:nvSpPr>
        <p:spPr>
          <a:xfrm>
            <a:off x="971600" y="1844824"/>
            <a:ext cx="2808312" cy="4897288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2800" b="1" dirty="0" smtClean="0"/>
              <a:t>2/ القوى البشريّة:</a:t>
            </a:r>
            <a:endParaRPr lang="fr-FR" sz="2800" b="1" dirty="0" smtClean="0"/>
          </a:p>
          <a:p>
            <a:pPr algn="ctr"/>
            <a:r>
              <a:rPr lang="ar-SA" sz="2400" dirty="0" smtClean="0"/>
              <a:t>وهي عبارة عن عناصر بشريّة يتم تدريبها وتأهيلها لتنفيذ مختلف النشاطات .</a:t>
            </a:r>
            <a:endParaRPr lang="fr-FR" sz="2400" dirty="0"/>
          </a:p>
        </p:txBody>
      </p:sp>
      <p:sp>
        <p:nvSpPr>
          <p:cNvPr id="7" name="Cylindre 6"/>
          <p:cNvSpPr/>
          <p:nvPr/>
        </p:nvSpPr>
        <p:spPr>
          <a:xfrm>
            <a:off x="5796136" y="1844824"/>
            <a:ext cx="2808312" cy="4897288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1/ المنظمة :</a:t>
            </a:r>
            <a:endParaRPr lang="fr-FR" sz="2800" b="1" dirty="0" smtClean="0"/>
          </a:p>
          <a:p>
            <a:pPr algn="ctr" rtl="1"/>
            <a:r>
              <a:rPr lang="ar-SA" sz="2400" dirty="0" smtClean="0"/>
              <a:t>وهو التنظيم الذي من خلاله يتم بناء نظام المعلومات .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8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Organigramme : Processus 3"/>
          <p:cNvSpPr/>
          <p:nvPr/>
        </p:nvSpPr>
        <p:spPr>
          <a:xfrm>
            <a:off x="0" y="476672"/>
            <a:ext cx="9144000" cy="108012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200" b="1" dirty="0" smtClean="0"/>
              <a:t>مكونات </a:t>
            </a:r>
            <a:r>
              <a:rPr lang="fr-FR" sz="3200" b="1" dirty="0" smtClean="0"/>
              <a:t> </a:t>
            </a:r>
            <a:r>
              <a:rPr lang="ar-SA" sz="3600" b="1" dirty="0" smtClean="0"/>
              <a:t>نظم</a:t>
            </a:r>
            <a:r>
              <a:rPr lang="fr-FR" sz="3600" b="1" dirty="0" smtClean="0"/>
              <a:t> </a:t>
            </a:r>
            <a:r>
              <a:rPr lang="ar-SA" sz="3200" b="1" dirty="0" smtClean="0"/>
              <a:t> المعلومات </a:t>
            </a:r>
            <a:r>
              <a:rPr lang="fr-FR" sz="3200" b="1" dirty="0" smtClean="0"/>
              <a:t>: </a:t>
            </a:r>
            <a:endParaRPr lang="fr-FR" sz="3200" b="1" dirty="0"/>
          </a:p>
        </p:txBody>
      </p:sp>
      <p:sp>
        <p:nvSpPr>
          <p:cNvPr id="5" name="Cylindre 4"/>
          <p:cNvSpPr/>
          <p:nvPr/>
        </p:nvSpPr>
        <p:spPr>
          <a:xfrm>
            <a:off x="971600" y="1844824"/>
            <a:ext cx="3240360" cy="4896544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SA" sz="2800" b="1" dirty="0" smtClean="0"/>
          </a:p>
          <a:p>
            <a:pPr algn="ctr"/>
            <a:r>
              <a:rPr lang="ar-SA" sz="2800" b="1" dirty="0" smtClean="0"/>
              <a:t>4/ البيانات والمعلومات :</a:t>
            </a:r>
            <a:endParaRPr lang="ar-SA" sz="2800" dirty="0"/>
          </a:p>
          <a:p>
            <a:pPr algn="ctr"/>
            <a:r>
              <a:rPr lang="ar-SA" sz="2800" dirty="0"/>
              <a:t> </a:t>
            </a:r>
            <a:r>
              <a:rPr lang="ar-SA" sz="2800" dirty="0" smtClean="0"/>
              <a:t>- المدخلات</a:t>
            </a:r>
          </a:p>
          <a:p>
            <a:pPr algn="ctr" rtl="1"/>
            <a:r>
              <a:rPr lang="ar-SA" sz="2800" dirty="0" smtClean="0"/>
              <a:t>- العمليّات </a:t>
            </a:r>
          </a:p>
          <a:p>
            <a:pPr algn="ctr" rtl="1"/>
            <a:r>
              <a:rPr lang="ar-SA" sz="2800" dirty="0" smtClean="0"/>
              <a:t>- المخرجات</a:t>
            </a:r>
          </a:p>
          <a:p>
            <a:pPr algn="ctr" rtl="1"/>
            <a:r>
              <a:rPr lang="ar-SA" sz="2800" dirty="0" smtClean="0"/>
              <a:t>- التغذية الراجعة</a:t>
            </a:r>
            <a:endParaRPr lang="fr-FR" sz="2800" dirty="0"/>
          </a:p>
        </p:txBody>
      </p:sp>
      <p:sp>
        <p:nvSpPr>
          <p:cNvPr id="6" name="Cylindre 5"/>
          <p:cNvSpPr/>
          <p:nvPr/>
        </p:nvSpPr>
        <p:spPr>
          <a:xfrm>
            <a:off x="5580112" y="1844824"/>
            <a:ext cx="3240360" cy="4896544"/>
          </a:xfrm>
          <a:prstGeom prst="ca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2800" b="1" dirty="0" smtClean="0"/>
              <a:t> 3/ التكنولوجيا : </a:t>
            </a:r>
            <a:endParaRPr lang="fr-FR" sz="2800" b="1" dirty="0" smtClean="0"/>
          </a:p>
          <a:p>
            <a:pPr algn="ctr"/>
            <a:r>
              <a:rPr lang="ar-SA" sz="2400" dirty="0" smtClean="0"/>
              <a:t>هي أجهزة  الحاسوب ، ومدخلات  إلكترونيّة ، ومعدّات اتصال  و مختلفة  أنواع البرمجيات ، أبرزها  البرامج التطبيقية ، المستخدمة  في معالجة البيانات ، وتخزين واسترجاع  المعلومات .</a:t>
            </a:r>
            <a:endParaRPr lang="fr-FR" sz="24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77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r" rtl="1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476672"/>
            <a:ext cx="9144000" cy="12241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3600" b="1" dirty="0"/>
              <a:t>مكونات  نظم  المعلومات : 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79512" y="2132464"/>
            <a:ext cx="8784976" cy="417646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sz="2800" b="1" dirty="0"/>
              <a:t>4/ البيانات والمعلومات </a:t>
            </a:r>
            <a:r>
              <a:rPr lang="ar-SA" sz="2800" b="1" dirty="0" smtClean="0"/>
              <a:t>: تتمثل في </a:t>
            </a:r>
            <a:r>
              <a:rPr lang="fr-FR" sz="2800" b="1" dirty="0" smtClean="0"/>
              <a:t>:</a:t>
            </a:r>
            <a:r>
              <a:rPr lang="ar-SA" sz="2800" b="1" dirty="0" smtClean="0"/>
              <a:t> </a:t>
            </a:r>
          </a:p>
          <a:p>
            <a:pPr algn="r" rtl="1"/>
            <a:r>
              <a:rPr lang="ar-SA" sz="2800" b="1" dirty="0" smtClean="0"/>
              <a:t>المدخلات </a:t>
            </a:r>
            <a:r>
              <a:rPr lang="fr-FR" sz="2800" b="1" dirty="0" smtClean="0"/>
              <a:t>:</a:t>
            </a:r>
            <a:r>
              <a:rPr lang="ar-SA" sz="2800" b="1" dirty="0" smtClean="0"/>
              <a:t> </a:t>
            </a:r>
            <a:r>
              <a:rPr lang="ar-SA" sz="2400" dirty="0" smtClean="0"/>
              <a:t>و</a:t>
            </a:r>
            <a:r>
              <a:rPr lang="fr-FR" sz="2400" dirty="0" smtClean="0"/>
              <a:t> </a:t>
            </a:r>
            <a:r>
              <a:rPr lang="ar-SA" sz="2400" dirty="0" smtClean="0"/>
              <a:t>تنقسم</a:t>
            </a:r>
            <a:r>
              <a:rPr lang="fr-FR" sz="2400" dirty="0" smtClean="0"/>
              <a:t> </a:t>
            </a:r>
            <a:r>
              <a:rPr lang="ar-SA" sz="2400" dirty="0" smtClean="0"/>
              <a:t> إلى</a:t>
            </a:r>
            <a:r>
              <a:rPr lang="fr-FR" sz="2400" dirty="0" smtClean="0"/>
              <a:t> </a:t>
            </a:r>
            <a:r>
              <a:rPr lang="ar-SA" sz="2400" dirty="0" smtClean="0"/>
              <a:t> المدخلات الرئيسة  و المدخلات </a:t>
            </a:r>
            <a:r>
              <a:rPr lang="fr-FR" sz="2400" dirty="0" smtClean="0"/>
              <a:t> </a:t>
            </a:r>
            <a:r>
              <a:rPr lang="ar-SA" sz="2400" dirty="0" smtClean="0"/>
              <a:t>المحيطة </a:t>
            </a:r>
            <a:r>
              <a:rPr lang="fr-FR" sz="2400" dirty="0" smtClean="0"/>
              <a:t> </a:t>
            </a:r>
            <a:r>
              <a:rPr lang="ar-SA" sz="2400" dirty="0" smtClean="0"/>
              <a:t>بالنظام .</a:t>
            </a:r>
            <a:r>
              <a:rPr lang="fr-FR" sz="2400" dirty="0" smtClean="0"/>
              <a:t> </a:t>
            </a:r>
            <a:r>
              <a:rPr lang="ar-SA" sz="2000" dirty="0" smtClean="0"/>
              <a:t> </a:t>
            </a:r>
          </a:p>
          <a:p>
            <a:pPr algn="r" rtl="1"/>
            <a:r>
              <a:rPr lang="ar-SA" sz="2000" dirty="0"/>
              <a:t> </a:t>
            </a:r>
            <a:r>
              <a:rPr lang="ar-SA" sz="2800" b="1" dirty="0" smtClean="0"/>
              <a:t>العمليّات</a:t>
            </a:r>
            <a:r>
              <a:rPr lang="fr-FR" sz="2800" b="1" dirty="0"/>
              <a:t>:</a:t>
            </a:r>
            <a:r>
              <a:rPr lang="fr-FR" sz="2800" b="1" dirty="0" smtClean="0"/>
              <a:t> </a:t>
            </a:r>
            <a:r>
              <a:rPr lang="ar-SA" sz="2800" b="1" dirty="0" smtClean="0"/>
              <a:t> </a:t>
            </a:r>
            <a:r>
              <a:rPr lang="ar-SA" sz="2400" dirty="0" smtClean="0"/>
              <a:t>وتتكوّن</a:t>
            </a:r>
            <a:r>
              <a:rPr lang="fr-FR" sz="2400" dirty="0" smtClean="0"/>
              <a:t> </a:t>
            </a:r>
            <a:r>
              <a:rPr lang="ar-SA" sz="2400" dirty="0" smtClean="0"/>
              <a:t> من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الاستراتيجيّات </a:t>
            </a:r>
            <a:r>
              <a:rPr lang="fr-FR" sz="2400" dirty="0" smtClean="0"/>
              <a:t> </a:t>
            </a:r>
            <a:r>
              <a:rPr lang="ar-SA" sz="2400" dirty="0" smtClean="0"/>
              <a:t>المستخدمة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من </a:t>
            </a:r>
            <a:r>
              <a:rPr lang="fr-FR" sz="2400" dirty="0" smtClean="0"/>
              <a:t> </a:t>
            </a:r>
            <a:r>
              <a:rPr lang="ar-SA" sz="2400" dirty="0" smtClean="0"/>
              <a:t>طرق</a:t>
            </a:r>
            <a:r>
              <a:rPr lang="fr-FR" sz="2400" dirty="0" smtClean="0"/>
              <a:t> </a:t>
            </a:r>
            <a:r>
              <a:rPr lang="ar-SA" sz="2400" dirty="0" smtClean="0"/>
              <a:t> و</a:t>
            </a:r>
            <a:r>
              <a:rPr lang="fr-FR" sz="2400" dirty="0" smtClean="0"/>
              <a:t> </a:t>
            </a:r>
            <a:r>
              <a:rPr lang="ar-SA" sz="2400" dirty="0" smtClean="0"/>
              <a:t>أساليب</a:t>
            </a:r>
            <a:r>
              <a:rPr lang="fr-FR" sz="2400" dirty="0" smtClean="0"/>
              <a:t> </a:t>
            </a:r>
            <a:r>
              <a:rPr lang="ar-SA" sz="2400" dirty="0" smtClean="0"/>
              <a:t>، </a:t>
            </a:r>
            <a:r>
              <a:rPr lang="ar-SA" sz="2400" dirty="0"/>
              <a:t>وعمليّة التحويل من </a:t>
            </a:r>
            <a:r>
              <a:rPr lang="ar-SA" sz="2400" dirty="0" smtClean="0"/>
              <a:t>أهم</a:t>
            </a:r>
            <a:r>
              <a:rPr lang="fr-FR" sz="2400" dirty="0" smtClean="0"/>
              <a:t>  </a:t>
            </a:r>
            <a:r>
              <a:rPr lang="ar-SA" sz="2400" dirty="0" smtClean="0"/>
              <a:t>وظائف النظام</a:t>
            </a:r>
            <a:r>
              <a:rPr lang="fr-FR" sz="2400" dirty="0" smtClean="0"/>
              <a:t> </a:t>
            </a:r>
            <a:r>
              <a:rPr lang="ar-SA" sz="2400" dirty="0" smtClean="0"/>
              <a:t>، حيث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يتم </a:t>
            </a:r>
            <a:r>
              <a:rPr lang="fr-FR" sz="2400" dirty="0" smtClean="0"/>
              <a:t> </a:t>
            </a:r>
            <a:r>
              <a:rPr lang="ar-SA" sz="2400" dirty="0" smtClean="0"/>
              <a:t>تحويل </a:t>
            </a:r>
            <a:r>
              <a:rPr lang="fr-FR" sz="2400" dirty="0" smtClean="0"/>
              <a:t> </a:t>
            </a:r>
            <a:r>
              <a:rPr lang="ar-SA" sz="2400" dirty="0" smtClean="0"/>
              <a:t>المدخلات</a:t>
            </a:r>
            <a:r>
              <a:rPr lang="fr-FR" sz="2400" dirty="0" smtClean="0"/>
              <a:t> </a:t>
            </a:r>
            <a:r>
              <a:rPr lang="ar-SA" sz="2400" dirty="0" smtClean="0"/>
              <a:t> إلى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مخرجات </a:t>
            </a:r>
            <a:r>
              <a:rPr lang="ar-SA" sz="2400" dirty="0" smtClean="0"/>
              <a:t>.</a:t>
            </a:r>
          </a:p>
          <a:p>
            <a:pPr algn="r" rtl="1"/>
            <a:r>
              <a:rPr lang="ar-SA" sz="2400" b="1" dirty="0" smtClean="0"/>
              <a:t>المخرجات </a:t>
            </a:r>
            <a:r>
              <a:rPr lang="fr-FR" sz="2400" b="1" dirty="0" smtClean="0"/>
              <a:t>:</a:t>
            </a:r>
            <a:r>
              <a:rPr lang="ar-SA" sz="2400" b="1" dirty="0"/>
              <a:t> </a:t>
            </a:r>
            <a:r>
              <a:rPr lang="ar-SA" sz="2400" dirty="0"/>
              <a:t>وتتكوّن </a:t>
            </a:r>
            <a:r>
              <a:rPr lang="fr-FR" sz="2400" dirty="0" smtClean="0"/>
              <a:t> </a:t>
            </a:r>
            <a:r>
              <a:rPr lang="ar-SA" sz="2400" dirty="0" smtClean="0"/>
              <a:t>المخرجات</a:t>
            </a:r>
            <a:r>
              <a:rPr lang="fr-FR" sz="2400" dirty="0" smtClean="0"/>
              <a:t> </a:t>
            </a:r>
            <a:r>
              <a:rPr lang="ar-SA" sz="2400" dirty="0" smtClean="0"/>
              <a:t> من</a:t>
            </a:r>
            <a:r>
              <a:rPr lang="fr-FR" sz="2400" dirty="0" smtClean="0"/>
              <a:t> </a:t>
            </a:r>
            <a:r>
              <a:rPr lang="ar-SA" sz="2400" dirty="0" smtClean="0"/>
              <a:t> ثلاثة</a:t>
            </a:r>
            <a:r>
              <a:rPr lang="fr-FR" sz="2400" dirty="0" smtClean="0"/>
              <a:t> </a:t>
            </a:r>
            <a:r>
              <a:rPr lang="ar-SA" sz="2400" dirty="0" smtClean="0"/>
              <a:t> أنواع</a:t>
            </a:r>
            <a:r>
              <a:rPr lang="fr-FR" sz="2400" dirty="0" smtClean="0"/>
              <a:t> </a:t>
            </a:r>
            <a:r>
              <a:rPr lang="ar-SA" sz="2400" dirty="0" smtClean="0"/>
              <a:t> و</a:t>
            </a:r>
            <a:r>
              <a:rPr lang="fr-FR" sz="2400" dirty="0" smtClean="0"/>
              <a:t> </a:t>
            </a:r>
            <a:r>
              <a:rPr lang="ar-SA" sz="2400" dirty="0" smtClean="0"/>
              <a:t>هي </a:t>
            </a:r>
            <a:r>
              <a:rPr lang="ar-SA" sz="2400" dirty="0"/>
              <a:t>: مخرجات </a:t>
            </a:r>
            <a:r>
              <a:rPr lang="ar-SA" sz="2400" dirty="0" smtClean="0"/>
              <a:t>مادية  و مخرجات</a:t>
            </a:r>
            <a:r>
              <a:rPr lang="fr-FR" sz="2400" dirty="0" smtClean="0"/>
              <a:t> </a:t>
            </a:r>
            <a:r>
              <a:rPr lang="ar-SA" sz="2400" dirty="0" smtClean="0"/>
              <a:t> بشرية  و مخرجات</a:t>
            </a:r>
            <a:r>
              <a:rPr lang="fr-FR" sz="2400" dirty="0" smtClean="0"/>
              <a:t> </a:t>
            </a:r>
            <a:r>
              <a:rPr lang="ar-SA" sz="2400" dirty="0" smtClean="0"/>
              <a:t> معنوية .</a:t>
            </a:r>
          </a:p>
          <a:p>
            <a:pPr algn="r" rtl="1"/>
            <a:r>
              <a:rPr lang="ar-SA" sz="2400" b="1" dirty="0"/>
              <a:t>التغذية الراجعة : </a:t>
            </a:r>
            <a:r>
              <a:rPr lang="ar-SA" sz="2400" dirty="0"/>
              <a:t>تقدم </a:t>
            </a:r>
            <a:r>
              <a:rPr lang="fr-FR" sz="2400" dirty="0" smtClean="0"/>
              <a:t> </a:t>
            </a:r>
            <a:r>
              <a:rPr lang="ar-SA" sz="2400" dirty="0" smtClean="0"/>
              <a:t>التغذية </a:t>
            </a:r>
            <a:r>
              <a:rPr lang="fr-FR" sz="2400" dirty="0" smtClean="0"/>
              <a:t> </a:t>
            </a:r>
            <a:r>
              <a:rPr lang="ar-SA" sz="2400" dirty="0" smtClean="0"/>
              <a:t>الراجعة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المؤشرات </a:t>
            </a:r>
            <a:r>
              <a:rPr lang="fr-FR" sz="2400" dirty="0" smtClean="0"/>
              <a:t> </a:t>
            </a:r>
            <a:r>
              <a:rPr lang="ar-SA" sz="2400" dirty="0" smtClean="0"/>
              <a:t>عن </a:t>
            </a:r>
            <a:r>
              <a:rPr lang="fr-FR" sz="2400" dirty="0" smtClean="0"/>
              <a:t> </a:t>
            </a:r>
            <a:r>
              <a:rPr lang="ar-SA" sz="2400" dirty="0" smtClean="0"/>
              <a:t>مدى</a:t>
            </a:r>
            <a:r>
              <a:rPr lang="fr-FR" sz="2400" dirty="0" smtClean="0"/>
              <a:t> </a:t>
            </a:r>
            <a:r>
              <a:rPr lang="ar-SA" sz="2400" dirty="0" smtClean="0"/>
              <a:t> تحقيق</a:t>
            </a:r>
            <a:r>
              <a:rPr lang="fr-FR" sz="2400" dirty="0" smtClean="0"/>
              <a:t> </a:t>
            </a:r>
            <a:r>
              <a:rPr lang="ar-SA" sz="2400" dirty="0" smtClean="0"/>
              <a:t> </a:t>
            </a:r>
            <a:r>
              <a:rPr lang="ar-SA" sz="2400" dirty="0"/>
              <a:t>الأهداف 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14771-7CFC-41B3-96C4-E2559111F7D0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3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922</TotalTime>
  <Words>774</Words>
  <Application>Microsoft Office PowerPoint</Application>
  <PresentationFormat>Affichage à l'écran (4:3)</PresentationFormat>
  <Paragraphs>152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Capitaux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POSTE ADMIN</cp:lastModifiedBy>
  <cp:revision>61</cp:revision>
  <dcterms:created xsi:type="dcterms:W3CDTF">2017-12-09T10:59:19Z</dcterms:created>
  <dcterms:modified xsi:type="dcterms:W3CDTF">2017-12-11T14:29:07Z</dcterms:modified>
</cp:coreProperties>
</file>