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78" r:id="rId3"/>
    <p:sldId id="279" r:id="rId4"/>
    <p:sldId id="257" r:id="rId5"/>
    <p:sldId id="281" r:id="rId6"/>
    <p:sldId id="282" r:id="rId7"/>
    <p:sldId id="263" r:id="rId8"/>
    <p:sldId id="277" r:id="rId9"/>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76" d="100"/>
          <a:sy n="76"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8D423-65F2-4175-827F-57F8B0B6689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fr-DZ"/>
        </a:p>
      </dgm:t>
    </dgm:pt>
    <dgm:pt modelId="{0D1A311C-3D56-41FE-B956-BA8802343FD8}">
      <dgm:prSet phldrT="[Texte]" custT="1"/>
      <dgm:spPr/>
      <dgm:t>
        <a:bodyPr/>
        <a:lstStyle/>
        <a:p>
          <a:pPr algn="just" rtl="1"/>
          <a:r>
            <a:rPr lang="ar-SA" sz="1400" b="1" dirty="0">
              <a:solidFill>
                <a:srgbClr val="C00000"/>
              </a:solidFill>
              <a:cs typeface="+mj-cs"/>
            </a:rPr>
            <a:t>الرؤية والرسالة: </a:t>
          </a:r>
          <a:r>
            <a:rPr lang="ar-SA" sz="1400" b="1" dirty="0">
              <a:cs typeface="+mj-cs"/>
            </a:rPr>
            <a:t>- توجد المؤسسات غير الربحية لتنفيذ رؤية ورسالة لإحداث تأثير في المجتمع. بينما تركز المؤسسات الربحية على مدى قدرتها على تحمل التكاليف</a:t>
          </a:r>
          <a:endParaRPr lang="fr-DZ" sz="1400" b="1" dirty="0">
            <a:cs typeface="+mj-cs"/>
          </a:endParaRPr>
        </a:p>
        <a:p>
          <a:pPr algn="just" rtl="1"/>
          <a:r>
            <a:rPr lang="ar-SA" sz="1400" b="1" dirty="0">
              <a:cs typeface="+mj-cs"/>
            </a:rPr>
            <a:t>- لا يوجد دافع للربح</a:t>
          </a:r>
          <a:endParaRPr lang="fr-DZ" sz="1400" b="1" dirty="0">
            <a:cs typeface="+mj-cs"/>
          </a:endParaRPr>
        </a:p>
        <a:p>
          <a:pPr algn="just" rtl="1"/>
          <a:r>
            <a:rPr lang="ar-SA" sz="1400" b="1" dirty="0">
              <a:cs typeface="+mj-cs"/>
            </a:rPr>
            <a:t>- لا يوجد مساهمون يرضونهم، وهذا هو السبب في أن الرؤية والرسالة يجب أن إنسانية غير ربحية. </a:t>
          </a:r>
          <a:endParaRPr lang="fr-DZ" sz="1400" b="1" dirty="0">
            <a:cs typeface="+mj-cs"/>
          </a:endParaRPr>
        </a:p>
      </dgm:t>
    </dgm:pt>
    <dgm:pt modelId="{00A8EC3A-3401-452E-8351-2FCCB5BCF0A7}" type="parTrans" cxnId="{5D10989C-1EDC-422A-A6DE-E3E6281FA4BF}">
      <dgm:prSet/>
      <dgm:spPr/>
      <dgm:t>
        <a:bodyPr/>
        <a:lstStyle/>
        <a:p>
          <a:pPr algn="just" rtl="1"/>
          <a:endParaRPr lang="fr-DZ" sz="1400" b="1">
            <a:solidFill>
              <a:schemeClr val="tx1"/>
            </a:solidFill>
            <a:cs typeface="+mj-cs"/>
          </a:endParaRPr>
        </a:p>
      </dgm:t>
    </dgm:pt>
    <dgm:pt modelId="{8071D925-72FE-48B1-8A07-9770785B53D3}" type="sibTrans" cxnId="{5D10989C-1EDC-422A-A6DE-E3E6281FA4BF}">
      <dgm:prSet/>
      <dgm:spPr/>
      <dgm:t>
        <a:bodyPr/>
        <a:lstStyle/>
        <a:p>
          <a:pPr algn="just" rtl="1"/>
          <a:endParaRPr lang="fr-DZ" sz="1400" b="1">
            <a:solidFill>
              <a:schemeClr val="tx1"/>
            </a:solidFill>
            <a:cs typeface="+mj-cs"/>
          </a:endParaRPr>
        </a:p>
      </dgm:t>
    </dgm:pt>
    <dgm:pt modelId="{F5994E5A-ECF6-427C-BE17-2D7A6C6237AA}">
      <dgm:prSet phldrT="[Texte]" custT="1"/>
      <dgm:spPr/>
      <dgm:t>
        <a:bodyPr/>
        <a:lstStyle/>
        <a:p>
          <a:pPr algn="just"/>
          <a:r>
            <a:rPr lang="ar-SA" sz="1400" b="1" dirty="0">
              <a:solidFill>
                <a:srgbClr val="C00000"/>
              </a:solidFill>
              <a:cs typeface="+mj-cs"/>
            </a:rPr>
            <a:t>تحفيز الموظفين وتوقعاتهم: </a:t>
          </a:r>
          <a:r>
            <a:rPr lang="ar-SA" sz="1400" b="1" dirty="0">
              <a:cs typeface="+mj-cs"/>
            </a:rPr>
            <a:t>يعمل الناس بشكل عام في المؤسسات غير الربحية لأنهم يريدون المساهمة في التغيير. قد يكون أجر الموظفون غير الربحين أعلى في القطاع الخاص، وهذا دليل أن الموظفين يجلبون أحلامهم وتوقعات الإيجابية التي تسعى على جعل المجتمع أفضل، وهذا يختلف عن العمل في مؤسسة ربحية، لذلك يريد الموظفون المشاركة في صنع القرار، فيجب أن يشعروا باستمرار أن عملهم يساهم في تحقيق مصلحة أكبر. فهم يريدون أن يشعروا بالدعم في نموهم الوظيفي. كل هذا يعني أن القادة غير الربحين سيحتاجون إلى التفكير بشكل متعمد للغاية حول كيفية مشاركة الموظفين في عملية التخطيط الاستراتيجي وارتباطهم بها.</a:t>
          </a:r>
          <a:endParaRPr lang="fr-DZ" sz="1400" b="1" dirty="0">
            <a:cs typeface="+mj-cs"/>
          </a:endParaRPr>
        </a:p>
      </dgm:t>
    </dgm:pt>
    <dgm:pt modelId="{1153D0CE-B3B6-4173-AEB2-F90BF4BC6C39}" type="parTrans" cxnId="{6920E41F-FBBC-43AF-9C88-C487F0B8B313}">
      <dgm:prSet/>
      <dgm:spPr/>
      <dgm:t>
        <a:bodyPr/>
        <a:lstStyle/>
        <a:p>
          <a:pPr algn="just" rtl="1"/>
          <a:endParaRPr lang="fr-DZ" sz="1400" b="1">
            <a:solidFill>
              <a:schemeClr val="tx1"/>
            </a:solidFill>
            <a:cs typeface="+mj-cs"/>
          </a:endParaRPr>
        </a:p>
      </dgm:t>
    </dgm:pt>
    <dgm:pt modelId="{0B3642C8-5A18-43F3-9815-4134397D10A2}" type="sibTrans" cxnId="{6920E41F-FBBC-43AF-9C88-C487F0B8B313}">
      <dgm:prSet/>
      <dgm:spPr/>
      <dgm:t>
        <a:bodyPr/>
        <a:lstStyle/>
        <a:p>
          <a:pPr algn="just" rtl="1"/>
          <a:endParaRPr lang="fr-DZ" sz="1400" b="1">
            <a:solidFill>
              <a:schemeClr val="tx1"/>
            </a:solidFill>
            <a:cs typeface="+mj-cs"/>
          </a:endParaRPr>
        </a:p>
      </dgm:t>
    </dgm:pt>
    <dgm:pt modelId="{D0F04C3F-442F-4ECE-935F-CB940517C956}">
      <dgm:prSet phldrT="[Texte]" custT="1"/>
      <dgm:spPr/>
      <dgm:t>
        <a:bodyPr/>
        <a:lstStyle/>
        <a:p>
          <a:pPr algn="just"/>
          <a:r>
            <a:rPr lang="ar-SA" sz="1400" b="1" dirty="0">
              <a:solidFill>
                <a:srgbClr val="C00000"/>
              </a:solidFill>
              <a:latin typeface="Times New Roman" panose="02020603050405020304" pitchFamily="18" charset="0"/>
              <a:cs typeface="+mj-cs"/>
            </a:rPr>
            <a:t>جمع التبرعات: </a:t>
          </a:r>
          <a:r>
            <a:rPr lang="ar-SA" sz="1400" b="1" dirty="0">
              <a:latin typeface="Times New Roman" panose="02020603050405020304" pitchFamily="18" charset="0"/>
              <a:cs typeface="+mj-cs"/>
            </a:rPr>
            <a:t>جمع التبرعات هو واحد من أهم الوظائف في أي مؤسسة غير ربحية على عكس المؤسسات الربحية، إذ  تجمع المؤسسات غير الربحية عموما الجزء الأكبر من دخلها ليس من بيع المنتجات أو الخدمات، ولكن من الجهات المانحة الفردية والمؤسسية. يمكن أن يشمل ذلك المنح والهدايا الكبرى والتبرعات الصغيرة... في مقابل مساهمتهم، يتوقع المانحون أن يروا المؤسسة غير الربحية لها تأثير إيجابي في العالم. وهذا هو السبب في أن التخطيط الاستراتيجي يمكن أن يكون مفيدا بشكل خاص للمؤسسات غير الربحية، لأنه يوضح رؤية ملهمة ومدفوعة بالتأثير وطويلة الأجل.</a:t>
          </a:r>
          <a:endParaRPr lang="fr-DZ" sz="1400" b="1" dirty="0">
            <a:cs typeface="+mj-cs"/>
          </a:endParaRPr>
        </a:p>
      </dgm:t>
    </dgm:pt>
    <dgm:pt modelId="{3199E423-29F8-4CC9-87A5-AE41C6C63100}" type="parTrans" cxnId="{47F17A35-5935-4D6B-9132-739F86B19C67}">
      <dgm:prSet/>
      <dgm:spPr/>
      <dgm:t>
        <a:bodyPr/>
        <a:lstStyle/>
        <a:p>
          <a:pPr algn="just" rtl="1"/>
          <a:endParaRPr lang="fr-DZ" sz="1400" b="1">
            <a:solidFill>
              <a:schemeClr val="tx1"/>
            </a:solidFill>
            <a:cs typeface="+mj-cs"/>
          </a:endParaRPr>
        </a:p>
      </dgm:t>
    </dgm:pt>
    <dgm:pt modelId="{565A0DBF-10EF-462B-BF75-DFD02A7E7158}" type="sibTrans" cxnId="{47F17A35-5935-4D6B-9132-739F86B19C67}">
      <dgm:prSet/>
      <dgm:spPr/>
      <dgm:t>
        <a:bodyPr/>
        <a:lstStyle/>
        <a:p>
          <a:pPr algn="just" rtl="1"/>
          <a:endParaRPr lang="fr-DZ" sz="1400" b="1">
            <a:solidFill>
              <a:schemeClr val="tx1"/>
            </a:solidFill>
            <a:cs typeface="+mj-cs"/>
          </a:endParaRPr>
        </a:p>
      </dgm:t>
    </dgm:pt>
    <dgm:pt modelId="{64118479-4EA7-480F-A5C9-64FE97DB48DE}">
      <dgm:prSet phldrT="[Texte]" custT="1"/>
      <dgm:spPr/>
      <dgm:t>
        <a:bodyPr/>
        <a:lstStyle/>
        <a:p>
          <a:pPr algn="just" rtl="1"/>
          <a:r>
            <a:rPr lang="ar-SA" sz="1400" b="1" dirty="0">
              <a:solidFill>
                <a:srgbClr val="C00000"/>
              </a:solidFill>
              <a:cs typeface="+mj-cs"/>
            </a:rPr>
            <a:t>دور مجلس الإدارة: </a:t>
          </a:r>
          <a:r>
            <a:rPr lang="ar-SA" sz="1400" b="1" dirty="0">
              <a:cs typeface="+mj-cs"/>
            </a:rPr>
            <a:t>غالبية المجالس غير الربحية هي وظائف غير مدفوعة الأجر. ومع ذلك ، فإن المجالس غير الربحية مسؤولة عن قدر لا يصدق من الرقابة. وهذا يعني أنه ، مثل الموظفين ، سيتم جذب أعضاء مجلس الإدارة من خلال الرؤية والرسالة. على عكس مجالس الإدارة الهادفة للربح ، التي تفكر في المساهمين ، يركز مجلس الإدارة غير الربحي بشكل أساسي على ضمان قدرة المؤسسة على تحقيق رؤيتها ورسالتها. وبالتالي يجب أن يشارك أعضاء مجلس الإدارة غير الربحين بعمق في التخطيط الاستراتيجي. </a:t>
          </a:r>
          <a:endParaRPr lang="fr-DZ" sz="1400" b="1" dirty="0">
            <a:cs typeface="+mj-cs"/>
          </a:endParaRPr>
        </a:p>
      </dgm:t>
    </dgm:pt>
    <dgm:pt modelId="{CFB8C095-BE83-4DF1-BDBC-BFAF5CF1336E}" type="parTrans" cxnId="{A8A9029C-6CBD-4813-9DCC-F378AD731F55}">
      <dgm:prSet/>
      <dgm:spPr/>
      <dgm:t>
        <a:bodyPr/>
        <a:lstStyle/>
        <a:p>
          <a:pPr algn="just" rtl="1"/>
          <a:endParaRPr lang="fr-DZ" sz="1400" b="1">
            <a:solidFill>
              <a:schemeClr val="tx1"/>
            </a:solidFill>
            <a:cs typeface="+mj-cs"/>
          </a:endParaRPr>
        </a:p>
      </dgm:t>
    </dgm:pt>
    <dgm:pt modelId="{10C184AA-0CF1-4BCB-9235-5F034D227F07}" type="sibTrans" cxnId="{A8A9029C-6CBD-4813-9DCC-F378AD731F55}">
      <dgm:prSet/>
      <dgm:spPr/>
      <dgm:t>
        <a:bodyPr/>
        <a:lstStyle/>
        <a:p>
          <a:pPr algn="just" rtl="1"/>
          <a:endParaRPr lang="fr-DZ" sz="1400" b="1">
            <a:solidFill>
              <a:schemeClr val="tx1"/>
            </a:solidFill>
            <a:cs typeface="+mj-cs"/>
          </a:endParaRPr>
        </a:p>
      </dgm:t>
    </dgm:pt>
    <dgm:pt modelId="{4F5395A3-8491-4E68-8B26-340AC10B96C7}" type="pres">
      <dgm:prSet presAssocID="{F9B8D423-65F2-4175-827F-57F8B0B66893}" presName="Name0" presStyleCnt="0">
        <dgm:presLayoutVars>
          <dgm:chMax val="7"/>
          <dgm:chPref val="7"/>
          <dgm:dir/>
        </dgm:presLayoutVars>
      </dgm:prSet>
      <dgm:spPr/>
    </dgm:pt>
    <dgm:pt modelId="{5F91E6BD-E497-47A7-B04C-C6BFA9FC97E0}" type="pres">
      <dgm:prSet presAssocID="{F9B8D423-65F2-4175-827F-57F8B0B66893}" presName="Name1" presStyleCnt="0"/>
      <dgm:spPr/>
    </dgm:pt>
    <dgm:pt modelId="{CFD67350-89C4-43AF-BFBD-228B50B20052}" type="pres">
      <dgm:prSet presAssocID="{F9B8D423-65F2-4175-827F-57F8B0B66893}" presName="cycle" presStyleCnt="0"/>
      <dgm:spPr/>
    </dgm:pt>
    <dgm:pt modelId="{4410077B-6771-4708-8CA7-8D1597B158EE}" type="pres">
      <dgm:prSet presAssocID="{F9B8D423-65F2-4175-827F-57F8B0B66893}" presName="srcNode" presStyleLbl="node1" presStyleIdx="0" presStyleCnt="4"/>
      <dgm:spPr/>
    </dgm:pt>
    <dgm:pt modelId="{EAEBB2CC-09BE-41ED-9B8C-E1E88F62A946}" type="pres">
      <dgm:prSet presAssocID="{F9B8D423-65F2-4175-827F-57F8B0B66893}" presName="conn" presStyleLbl="parChTrans1D2" presStyleIdx="0" presStyleCnt="1"/>
      <dgm:spPr/>
    </dgm:pt>
    <dgm:pt modelId="{AC8053D4-A8FF-4C84-B5A2-C9F779486DC2}" type="pres">
      <dgm:prSet presAssocID="{F9B8D423-65F2-4175-827F-57F8B0B66893}" presName="extraNode" presStyleLbl="node1" presStyleIdx="0" presStyleCnt="4"/>
      <dgm:spPr/>
    </dgm:pt>
    <dgm:pt modelId="{11C65E4D-F244-4070-A403-DA7C4AC1454C}" type="pres">
      <dgm:prSet presAssocID="{F9B8D423-65F2-4175-827F-57F8B0B66893}" presName="dstNode" presStyleLbl="node1" presStyleIdx="0" presStyleCnt="4"/>
      <dgm:spPr/>
    </dgm:pt>
    <dgm:pt modelId="{94FBDED5-74C3-4B20-AC4E-774E19F7BB72}" type="pres">
      <dgm:prSet presAssocID="{0D1A311C-3D56-41FE-B956-BA8802343FD8}" presName="text_1" presStyleLbl="node1" presStyleIdx="0" presStyleCnt="4">
        <dgm:presLayoutVars>
          <dgm:bulletEnabled val="1"/>
        </dgm:presLayoutVars>
      </dgm:prSet>
      <dgm:spPr/>
    </dgm:pt>
    <dgm:pt modelId="{F644E459-C300-4FE6-86FB-C144E19FE29B}" type="pres">
      <dgm:prSet presAssocID="{0D1A311C-3D56-41FE-B956-BA8802343FD8}" presName="accent_1" presStyleCnt="0"/>
      <dgm:spPr/>
    </dgm:pt>
    <dgm:pt modelId="{FFCF3DD1-6406-460F-84FC-F5E95E380B94}" type="pres">
      <dgm:prSet presAssocID="{0D1A311C-3D56-41FE-B956-BA8802343FD8}" presName="accentRepeatNode" presStyleLbl="solidFgAcc1" presStyleIdx="0" presStyleCnt="4"/>
      <dgm:spPr/>
    </dgm:pt>
    <dgm:pt modelId="{3333C4E9-7B1A-465C-8F6E-59C1F93B298F}" type="pres">
      <dgm:prSet presAssocID="{F5994E5A-ECF6-427C-BE17-2D7A6C6237AA}" presName="text_2" presStyleLbl="node1" presStyleIdx="1" presStyleCnt="4">
        <dgm:presLayoutVars>
          <dgm:bulletEnabled val="1"/>
        </dgm:presLayoutVars>
      </dgm:prSet>
      <dgm:spPr/>
    </dgm:pt>
    <dgm:pt modelId="{CDE25BEF-CCB7-41A0-BEAB-53B6FBD66FF6}" type="pres">
      <dgm:prSet presAssocID="{F5994E5A-ECF6-427C-BE17-2D7A6C6237AA}" presName="accent_2" presStyleCnt="0"/>
      <dgm:spPr/>
    </dgm:pt>
    <dgm:pt modelId="{B82272EB-A9BD-4761-8BA0-119C2FB57D3C}" type="pres">
      <dgm:prSet presAssocID="{F5994E5A-ECF6-427C-BE17-2D7A6C6237AA}" presName="accentRepeatNode" presStyleLbl="solidFgAcc1" presStyleIdx="1" presStyleCnt="4"/>
      <dgm:spPr/>
    </dgm:pt>
    <dgm:pt modelId="{DCD2D8D0-5168-46F6-95E2-C67AA379F2E7}" type="pres">
      <dgm:prSet presAssocID="{D0F04C3F-442F-4ECE-935F-CB940517C956}" presName="text_3" presStyleLbl="node1" presStyleIdx="2" presStyleCnt="4">
        <dgm:presLayoutVars>
          <dgm:bulletEnabled val="1"/>
        </dgm:presLayoutVars>
      </dgm:prSet>
      <dgm:spPr/>
    </dgm:pt>
    <dgm:pt modelId="{43D5FDB9-DE0D-4A77-93BC-08FD3816102D}" type="pres">
      <dgm:prSet presAssocID="{D0F04C3F-442F-4ECE-935F-CB940517C956}" presName="accent_3" presStyleCnt="0"/>
      <dgm:spPr/>
    </dgm:pt>
    <dgm:pt modelId="{43523BD3-5914-4DB7-9520-F6B1F1F5B3D5}" type="pres">
      <dgm:prSet presAssocID="{D0F04C3F-442F-4ECE-935F-CB940517C956}" presName="accentRepeatNode" presStyleLbl="solidFgAcc1" presStyleIdx="2" presStyleCnt="4"/>
      <dgm:spPr/>
    </dgm:pt>
    <dgm:pt modelId="{95B64434-632A-4E8B-975A-EDA5788AE97A}" type="pres">
      <dgm:prSet presAssocID="{64118479-4EA7-480F-A5C9-64FE97DB48DE}" presName="text_4" presStyleLbl="node1" presStyleIdx="3" presStyleCnt="4">
        <dgm:presLayoutVars>
          <dgm:bulletEnabled val="1"/>
        </dgm:presLayoutVars>
      </dgm:prSet>
      <dgm:spPr/>
    </dgm:pt>
    <dgm:pt modelId="{4A3EA2C4-86A8-4366-9BB0-7C3D2446E5A8}" type="pres">
      <dgm:prSet presAssocID="{64118479-4EA7-480F-A5C9-64FE97DB48DE}" presName="accent_4" presStyleCnt="0"/>
      <dgm:spPr/>
    </dgm:pt>
    <dgm:pt modelId="{CE47CAD0-5EF8-4A50-BF38-5F82D4F96DFA}" type="pres">
      <dgm:prSet presAssocID="{64118479-4EA7-480F-A5C9-64FE97DB48DE}" presName="accentRepeatNode" presStyleLbl="solidFgAcc1" presStyleIdx="3" presStyleCnt="4"/>
      <dgm:spPr/>
    </dgm:pt>
  </dgm:ptLst>
  <dgm:cxnLst>
    <dgm:cxn modelId="{6920E41F-FBBC-43AF-9C88-C487F0B8B313}" srcId="{F9B8D423-65F2-4175-827F-57F8B0B66893}" destId="{F5994E5A-ECF6-427C-BE17-2D7A6C6237AA}" srcOrd="1" destOrd="0" parTransId="{1153D0CE-B3B6-4173-AEB2-F90BF4BC6C39}" sibTransId="{0B3642C8-5A18-43F3-9815-4134397D10A2}"/>
    <dgm:cxn modelId="{47F17A35-5935-4D6B-9132-739F86B19C67}" srcId="{F9B8D423-65F2-4175-827F-57F8B0B66893}" destId="{D0F04C3F-442F-4ECE-935F-CB940517C956}" srcOrd="2" destOrd="0" parTransId="{3199E423-29F8-4CC9-87A5-AE41C6C63100}" sibTransId="{565A0DBF-10EF-462B-BF75-DFD02A7E7158}"/>
    <dgm:cxn modelId="{07465239-886C-4AA1-99AD-EAABC778DD75}" type="presOf" srcId="{8071D925-72FE-48B1-8A07-9770785B53D3}" destId="{EAEBB2CC-09BE-41ED-9B8C-E1E88F62A946}" srcOrd="0" destOrd="0" presId="urn:microsoft.com/office/officeart/2008/layout/VerticalCurvedList"/>
    <dgm:cxn modelId="{D500E639-6321-4A21-A1F4-71FFA2D7CA22}" type="presOf" srcId="{D0F04C3F-442F-4ECE-935F-CB940517C956}" destId="{DCD2D8D0-5168-46F6-95E2-C67AA379F2E7}" srcOrd="0" destOrd="0" presId="urn:microsoft.com/office/officeart/2008/layout/VerticalCurvedList"/>
    <dgm:cxn modelId="{102CE25E-F56F-4634-9FF8-B5ED6807A21C}" type="presOf" srcId="{F9B8D423-65F2-4175-827F-57F8B0B66893}" destId="{4F5395A3-8491-4E68-8B26-340AC10B96C7}" srcOrd="0" destOrd="0" presId="urn:microsoft.com/office/officeart/2008/layout/VerticalCurvedList"/>
    <dgm:cxn modelId="{A8A9029C-6CBD-4813-9DCC-F378AD731F55}" srcId="{F9B8D423-65F2-4175-827F-57F8B0B66893}" destId="{64118479-4EA7-480F-A5C9-64FE97DB48DE}" srcOrd="3" destOrd="0" parTransId="{CFB8C095-BE83-4DF1-BDBC-BFAF5CF1336E}" sibTransId="{10C184AA-0CF1-4BCB-9235-5F034D227F07}"/>
    <dgm:cxn modelId="{5D10989C-1EDC-422A-A6DE-E3E6281FA4BF}" srcId="{F9B8D423-65F2-4175-827F-57F8B0B66893}" destId="{0D1A311C-3D56-41FE-B956-BA8802343FD8}" srcOrd="0" destOrd="0" parTransId="{00A8EC3A-3401-452E-8351-2FCCB5BCF0A7}" sibTransId="{8071D925-72FE-48B1-8A07-9770785B53D3}"/>
    <dgm:cxn modelId="{FFF11DD5-E0B2-4E77-847A-3BC5C7516545}" type="presOf" srcId="{F5994E5A-ECF6-427C-BE17-2D7A6C6237AA}" destId="{3333C4E9-7B1A-465C-8F6E-59C1F93B298F}" srcOrd="0" destOrd="0" presId="urn:microsoft.com/office/officeart/2008/layout/VerticalCurvedList"/>
    <dgm:cxn modelId="{144A1FD8-5ECA-46BC-B9C8-7A99A5FDCF16}" type="presOf" srcId="{64118479-4EA7-480F-A5C9-64FE97DB48DE}" destId="{95B64434-632A-4E8B-975A-EDA5788AE97A}" srcOrd="0" destOrd="0" presId="urn:microsoft.com/office/officeart/2008/layout/VerticalCurvedList"/>
    <dgm:cxn modelId="{807B75DB-3563-481C-B677-EE94417B8F04}" type="presOf" srcId="{0D1A311C-3D56-41FE-B956-BA8802343FD8}" destId="{94FBDED5-74C3-4B20-AC4E-774E19F7BB72}" srcOrd="0" destOrd="0" presId="urn:microsoft.com/office/officeart/2008/layout/VerticalCurvedList"/>
    <dgm:cxn modelId="{994EEA7B-F86E-4C95-B332-A42B8365AEAF}" type="presParOf" srcId="{4F5395A3-8491-4E68-8B26-340AC10B96C7}" destId="{5F91E6BD-E497-47A7-B04C-C6BFA9FC97E0}" srcOrd="0" destOrd="0" presId="urn:microsoft.com/office/officeart/2008/layout/VerticalCurvedList"/>
    <dgm:cxn modelId="{717777D5-A574-42E7-BBDF-BCC61C6B0F11}" type="presParOf" srcId="{5F91E6BD-E497-47A7-B04C-C6BFA9FC97E0}" destId="{CFD67350-89C4-43AF-BFBD-228B50B20052}" srcOrd="0" destOrd="0" presId="urn:microsoft.com/office/officeart/2008/layout/VerticalCurvedList"/>
    <dgm:cxn modelId="{BB7B2412-DDB6-41AB-9EDD-CFE347D8342C}" type="presParOf" srcId="{CFD67350-89C4-43AF-BFBD-228B50B20052}" destId="{4410077B-6771-4708-8CA7-8D1597B158EE}" srcOrd="0" destOrd="0" presId="urn:microsoft.com/office/officeart/2008/layout/VerticalCurvedList"/>
    <dgm:cxn modelId="{B1F84652-B0CF-486F-9A26-D16DE7D3DE60}" type="presParOf" srcId="{CFD67350-89C4-43AF-BFBD-228B50B20052}" destId="{EAEBB2CC-09BE-41ED-9B8C-E1E88F62A946}" srcOrd="1" destOrd="0" presId="urn:microsoft.com/office/officeart/2008/layout/VerticalCurvedList"/>
    <dgm:cxn modelId="{06D33885-E643-44A2-828F-5C756ACF697D}" type="presParOf" srcId="{CFD67350-89C4-43AF-BFBD-228B50B20052}" destId="{AC8053D4-A8FF-4C84-B5A2-C9F779486DC2}" srcOrd="2" destOrd="0" presId="urn:microsoft.com/office/officeart/2008/layout/VerticalCurvedList"/>
    <dgm:cxn modelId="{4863A571-C34D-4F60-8704-21CB2203DB31}" type="presParOf" srcId="{CFD67350-89C4-43AF-BFBD-228B50B20052}" destId="{11C65E4D-F244-4070-A403-DA7C4AC1454C}" srcOrd="3" destOrd="0" presId="urn:microsoft.com/office/officeart/2008/layout/VerticalCurvedList"/>
    <dgm:cxn modelId="{D1C3F908-CA7A-43B0-B8F8-46185556D040}" type="presParOf" srcId="{5F91E6BD-E497-47A7-B04C-C6BFA9FC97E0}" destId="{94FBDED5-74C3-4B20-AC4E-774E19F7BB72}" srcOrd="1" destOrd="0" presId="urn:microsoft.com/office/officeart/2008/layout/VerticalCurvedList"/>
    <dgm:cxn modelId="{CC7375D3-E009-4C83-881A-0686805FD76D}" type="presParOf" srcId="{5F91E6BD-E497-47A7-B04C-C6BFA9FC97E0}" destId="{F644E459-C300-4FE6-86FB-C144E19FE29B}" srcOrd="2" destOrd="0" presId="urn:microsoft.com/office/officeart/2008/layout/VerticalCurvedList"/>
    <dgm:cxn modelId="{BC6AF60C-1C06-410F-BFCF-99EC07FA89B0}" type="presParOf" srcId="{F644E459-C300-4FE6-86FB-C144E19FE29B}" destId="{FFCF3DD1-6406-460F-84FC-F5E95E380B94}" srcOrd="0" destOrd="0" presId="urn:microsoft.com/office/officeart/2008/layout/VerticalCurvedList"/>
    <dgm:cxn modelId="{84020D0B-B688-4DA4-BF59-3F064C6ACD00}" type="presParOf" srcId="{5F91E6BD-E497-47A7-B04C-C6BFA9FC97E0}" destId="{3333C4E9-7B1A-465C-8F6E-59C1F93B298F}" srcOrd="3" destOrd="0" presId="urn:microsoft.com/office/officeart/2008/layout/VerticalCurvedList"/>
    <dgm:cxn modelId="{547DB255-2C0F-4CDB-BF78-C54EBF591975}" type="presParOf" srcId="{5F91E6BD-E497-47A7-B04C-C6BFA9FC97E0}" destId="{CDE25BEF-CCB7-41A0-BEAB-53B6FBD66FF6}" srcOrd="4" destOrd="0" presId="urn:microsoft.com/office/officeart/2008/layout/VerticalCurvedList"/>
    <dgm:cxn modelId="{25AE690E-5DD3-4BE3-99F5-A2BF903D477C}" type="presParOf" srcId="{CDE25BEF-CCB7-41A0-BEAB-53B6FBD66FF6}" destId="{B82272EB-A9BD-4761-8BA0-119C2FB57D3C}" srcOrd="0" destOrd="0" presId="urn:microsoft.com/office/officeart/2008/layout/VerticalCurvedList"/>
    <dgm:cxn modelId="{3EEEE965-E4A4-4A89-92D8-5AEAB1A8ACE2}" type="presParOf" srcId="{5F91E6BD-E497-47A7-B04C-C6BFA9FC97E0}" destId="{DCD2D8D0-5168-46F6-95E2-C67AA379F2E7}" srcOrd="5" destOrd="0" presId="urn:microsoft.com/office/officeart/2008/layout/VerticalCurvedList"/>
    <dgm:cxn modelId="{8C305559-79ED-4E95-B18A-607B2C615DCC}" type="presParOf" srcId="{5F91E6BD-E497-47A7-B04C-C6BFA9FC97E0}" destId="{43D5FDB9-DE0D-4A77-93BC-08FD3816102D}" srcOrd="6" destOrd="0" presId="urn:microsoft.com/office/officeart/2008/layout/VerticalCurvedList"/>
    <dgm:cxn modelId="{C13B9A65-8A2F-4149-BBA8-C8CA8B9A310A}" type="presParOf" srcId="{43D5FDB9-DE0D-4A77-93BC-08FD3816102D}" destId="{43523BD3-5914-4DB7-9520-F6B1F1F5B3D5}" srcOrd="0" destOrd="0" presId="urn:microsoft.com/office/officeart/2008/layout/VerticalCurvedList"/>
    <dgm:cxn modelId="{3A5629B5-AEE4-4EB7-A532-EDF7E6B80279}" type="presParOf" srcId="{5F91E6BD-E497-47A7-B04C-C6BFA9FC97E0}" destId="{95B64434-632A-4E8B-975A-EDA5788AE97A}" srcOrd="7" destOrd="0" presId="urn:microsoft.com/office/officeart/2008/layout/VerticalCurvedList"/>
    <dgm:cxn modelId="{C9F91436-4C9F-4770-9457-6BD465C3857F}" type="presParOf" srcId="{5F91E6BD-E497-47A7-B04C-C6BFA9FC97E0}" destId="{4A3EA2C4-86A8-4366-9BB0-7C3D2446E5A8}" srcOrd="8" destOrd="0" presId="urn:microsoft.com/office/officeart/2008/layout/VerticalCurvedList"/>
    <dgm:cxn modelId="{B7280C16-E327-49B8-B637-061D2ECA42B1}" type="presParOf" srcId="{4A3EA2C4-86A8-4366-9BB0-7C3D2446E5A8}" destId="{CE47CAD0-5EF8-4A50-BF38-5F82D4F96DF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8D423-65F2-4175-827F-57F8B0B6689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fr-DZ"/>
        </a:p>
      </dgm:t>
    </dgm:pt>
    <dgm:pt modelId="{0D1A311C-3D56-41FE-B956-BA8802343FD8}">
      <dgm:prSet phldrT="[Texte]" custT="1"/>
      <dgm:spPr/>
      <dgm:t>
        <a:bodyPr/>
        <a:lstStyle/>
        <a:p>
          <a:pPr algn="just" rtl="1"/>
          <a:r>
            <a:rPr lang="ar-SA" sz="1400" b="1" dirty="0">
              <a:solidFill>
                <a:srgbClr val="C00000"/>
              </a:solidFill>
              <a:cs typeface="+mj-cs"/>
            </a:rPr>
            <a:t>توفير الوقت من خلال التوافق: </a:t>
          </a:r>
          <a:r>
            <a:rPr lang="ar-SA" sz="1400" b="1" dirty="0">
              <a:cs typeface="+mj-cs"/>
            </a:rPr>
            <a:t>تجمع عملية التخطيط الاستراتيجي بين قيادة مجلس الإدارة والموظفين للمشاركة في إنشاء رؤية لمستقبل المؤسسة، ويشمل ذلك التوجه الاستراتيجي والأولويات </a:t>
          </a:r>
          <a:r>
            <a:rPr lang="ar-SA" sz="1400" b="1" dirty="0" err="1">
              <a:cs typeface="+mj-cs"/>
            </a:rPr>
            <a:t>البرنامجية</a:t>
          </a:r>
          <a:r>
            <a:rPr lang="ar-SA" sz="1400" b="1" dirty="0">
              <a:cs typeface="+mj-cs"/>
            </a:rPr>
            <a:t> والمالية، وتدابير النجاح. ولأن العملية نفسها تقوم على بناء توافق في الآراء، فإنها تخلق قبولا قيما مما سيوفر الوقت في نهاية المطاف ويقلل من الاحتكاك.</a:t>
          </a:r>
          <a:endParaRPr lang="fr-DZ" sz="1400" b="1" dirty="0">
            <a:cs typeface="+mj-cs"/>
          </a:endParaRPr>
        </a:p>
      </dgm:t>
    </dgm:pt>
    <dgm:pt modelId="{00A8EC3A-3401-452E-8351-2FCCB5BCF0A7}" type="parTrans" cxnId="{5D10989C-1EDC-422A-A6DE-E3E6281FA4BF}">
      <dgm:prSet/>
      <dgm:spPr/>
      <dgm:t>
        <a:bodyPr/>
        <a:lstStyle/>
        <a:p>
          <a:pPr algn="just" rtl="1"/>
          <a:endParaRPr lang="fr-DZ" sz="1400" b="1">
            <a:solidFill>
              <a:schemeClr val="tx1"/>
            </a:solidFill>
            <a:cs typeface="+mj-cs"/>
          </a:endParaRPr>
        </a:p>
      </dgm:t>
    </dgm:pt>
    <dgm:pt modelId="{8071D925-72FE-48B1-8A07-9770785B53D3}" type="sibTrans" cxnId="{5D10989C-1EDC-422A-A6DE-E3E6281FA4BF}">
      <dgm:prSet/>
      <dgm:spPr/>
      <dgm:t>
        <a:bodyPr/>
        <a:lstStyle/>
        <a:p>
          <a:pPr algn="just" rtl="1"/>
          <a:endParaRPr lang="fr-DZ" sz="1400" b="1">
            <a:solidFill>
              <a:schemeClr val="tx1"/>
            </a:solidFill>
            <a:cs typeface="+mj-cs"/>
          </a:endParaRPr>
        </a:p>
      </dgm:t>
    </dgm:pt>
    <dgm:pt modelId="{D0F04C3F-442F-4ECE-935F-CB940517C956}">
      <dgm:prSet phldrT="[Texte]" custT="1"/>
      <dgm:spPr/>
      <dgm:t>
        <a:bodyPr/>
        <a:lstStyle/>
        <a:p>
          <a:pPr algn="just" rtl="1"/>
          <a:r>
            <a:rPr lang="ar-SA" sz="1400" b="1" dirty="0">
              <a:solidFill>
                <a:srgbClr val="C00000"/>
              </a:solidFill>
              <a:cs typeface="+mj-cs"/>
            </a:rPr>
            <a:t>استثمار فريق العمل: </a:t>
          </a:r>
          <a:r>
            <a:rPr lang="ar-SA" sz="1400" b="1" dirty="0">
              <a:cs typeface="+mj-cs"/>
            </a:rPr>
            <a:t>أن 95٪ من الموظفين لا يفهمون استراتيجية مؤسساتهم؟ في الوقت نفسه، فإن أحد أهم الأشياء التي يجدها العمال محبطة هو "الافتقار إلى المعنى في عملهم". يمكن لعملية التخطيط الاستراتيجي التي تشرك الموظفين وتخلق المشاركة أن تغير شعور الموظفين تجاه عملهم اليومي. يمكن للخطة الإستراتيجية التي يشعر الموظفون بالاستثمار فيها أن تعيد تنشيط فريق العمل وتكسر الحواجز وتزيد الإنتاجية.</a:t>
          </a:r>
          <a:endParaRPr lang="fr-DZ" sz="1400" b="1" dirty="0">
            <a:cs typeface="+mj-cs"/>
          </a:endParaRPr>
        </a:p>
      </dgm:t>
    </dgm:pt>
    <dgm:pt modelId="{3199E423-29F8-4CC9-87A5-AE41C6C63100}" type="parTrans" cxnId="{47F17A35-5935-4D6B-9132-739F86B19C67}">
      <dgm:prSet/>
      <dgm:spPr/>
      <dgm:t>
        <a:bodyPr/>
        <a:lstStyle/>
        <a:p>
          <a:pPr algn="just" rtl="1"/>
          <a:endParaRPr lang="fr-DZ" sz="1400" b="1">
            <a:solidFill>
              <a:schemeClr val="tx1"/>
            </a:solidFill>
            <a:cs typeface="+mj-cs"/>
          </a:endParaRPr>
        </a:p>
      </dgm:t>
    </dgm:pt>
    <dgm:pt modelId="{565A0DBF-10EF-462B-BF75-DFD02A7E7158}" type="sibTrans" cxnId="{47F17A35-5935-4D6B-9132-739F86B19C67}">
      <dgm:prSet/>
      <dgm:spPr/>
      <dgm:t>
        <a:bodyPr/>
        <a:lstStyle/>
        <a:p>
          <a:pPr algn="just" rtl="1"/>
          <a:endParaRPr lang="fr-DZ" sz="1400" b="1">
            <a:solidFill>
              <a:schemeClr val="tx1"/>
            </a:solidFill>
            <a:cs typeface="+mj-cs"/>
          </a:endParaRPr>
        </a:p>
      </dgm:t>
    </dgm:pt>
    <dgm:pt modelId="{64118479-4EA7-480F-A5C9-64FE97DB48DE}">
      <dgm:prSet phldrT="[Texte]" custT="1"/>
      <dgm:spPr/>
      <dgm:t>
        <a:bodyPr/>
        <a:lstStyle/>
        <a:p>
          <a:pPr algn="just" rtl="1"/>
          <a:r>
            <a:rPr lang="ar-SA" sz="1400" b="1" dirty="0">
              <a:solidFill>
                <a:srgbClr val="C00000"/>
              </a:solidFill>
              <a:cs typeface="+mj-cs"/>
            </a:rPr>
            <a:t>تعزيز التأثير: </a:t>
          </a:r>
          <a:r>
            <a:rPr lang="ar-SA" sz="1400" b="1" dirty="0">
              <a:cs typeface="+mj-cs"/>
            </a:rPr>
            <a:t>لا تترك الخطة الاستراتيجية القوية أي شك حول ما تحاول المؤسسة تحقيقه، من خلال الجمع بين الأهداف الطموحة والاستراتيجيات القابلة للتنفيذ  سيتم تصميم خطة لزيادة نجاح المؤسسة. ولتحقيق ذلك يجب زيادة التأثير والاستدامة من خلال توفير معايير واضحة، ستساعد الخطة الاستراتيجية على تقييم التقدم نحو الأهداف بشكل أفضل والتقاط التحديات قبل أن تصبح أخطاء مكلفة.</a:t>
          </a:r>
          <a:endParaRPr lang="fr-DZ" sz="1400" b="1" dirty="0">
            <a:cs typeface="+mj-cs"/>
          </a:endParaRPr>
        </a:p>
      </dgm:t>
    </dgm:pt>
    <dgm:pt modelId="{CFB8C095-BE83-4DF1-BDBC-BFAF5CF1336E}" type="parTrans" cxnId="{A8A9029C-6CBD-4813-9DCC-F378AD731F55}">
      <dgm:prSet/>
      <dgm:spPr/>
      <dgm:t>
        <a:bodyPr/>
        <a:lstStyle/>
        <a:p>
          <a:pPr algn="just" rtl="1"/>
          <a:endParaRPr lang="fr-DZ" sz="1400" b="1">
            <a:solidFill>
              <a:schemeClr val="tx1"/>
            </a:solidFill>
            <a:cs typeface="+mj-cs"/>
          </a:endParaRPr>
        </a:p>
      </dgm:t>
    </dgm:pt>
    <dgm:pt modelId="{10C184AA-0CF1-4BCB-9235-5F034D227F07}" type="sibTrans" cxnId="{A8A9029C-6CBD-4813-9DCC-F378AD731F55}">
      <dgm:prSet/>
      <dgm:spPr/>
      <dgm:t>
        <a:bodyPr/>
        <a:lstStyle/>
        <a:p>
          <a:pPr algn="just" rtl="1"/>
          <a:endParaRPr lang="fr-DZ" sz="1400" b="1">
            <a:solidFill>
              <a:schemeClr val="tx1"/>
            </a:solidFill>
            <a:cs typeface="+mj-cs"/>
          </a:endParaRPr>
        </a:p>
      </dgm:t>
    </dgm:pt>
    <dgm:pt modelId="{428A7CC4-00CA-4F55-8964-34818A6E8484}">
      <dgm:prSet custT="1"/>
      <dgm:spPr/>
      <dgm:t>
        <a:bodyPr/>
        <a:lstStyle/>
        <a:p>
          <a:pPr algn="just" rtl="1"/>
          <a:r>
            <a:rPr lang="ar-SA" sz="1400" b="1" dirty="0">
              <a:solidFill>
                <a:srgbClr val="C00000"/>
              </a:solidFill>
              <a:cs typeface="+mj-cs"/>
            </a:rPr>
            <a:t>توفير المال من خلال إنفاق أكثر ذكاء: </a:t>
          </a:r>
          <a:r>
            <a:rPr lang="ar-SA" sz="1400" b="1" dirty="0">
              <a:cs typeface="+mj-cs"/>
            </a:rPr>
            <a:t>ستوضح الخطة الإستراتيجية المكان الذي تحتاجه المؤسسة إلى الاستثمار فيه لتحقيق أهدافها لمدة 3-5 سنوات. هذا يوفر عليها إنفاق موارد ثمينة في المجالات غير الأساسية، ولأن الخطة تتضمن مقاييس للنجاح، فستكون المؤسسة قادرة بشكل أفضل على تقييم متى يؤتي الإنفاق ثماره، وعندما لا يكون كذلك، مما يتيح لها تصحيح المسار بسرعة.</a:t>
          </a:r>
          <a:endParaRPr lang="fr-DZ" sz="1400" b="1" dirty="0">
            <a:cs typeface="+mj-cs"/>
          </a:endParaRPr>
        </a:p>
      </dgm:t>
    </dgm:pt>
    <dgm:pt modelId="{5B5B5032-5E60-4CCE-B3D1-0A1A3DDD8326}" type="parTrans" cxnId="{D169FD1C-9BE5-4F08-9781-EB1789DFF978}">
      <dgm:prSet/>
      <dgm:spPr/>
      <dgm:t>
        <a:bodyPr/>
        <a:lstStyle/>
        <a:p>
          <a:pPr algn="just" rtl="1"/>
          <a:endParaRPr lang="fr-DZ"/>
        </a:p>
      </dgm:t>
    </dgm:pt>
    <dgm:pt modelId="{5E770510-8DDA-4846-8B44-CDA4CD679B1F}" type="sibTrans" cxnId="{D169FD1C-9BE5-4F08-9781-EB1789DFF978}">
      <dgm:prSet/>
      <dgm:spPr/>
      <dgm:t>
        <a:bodyPr/>
        <a:lstStyle/>
        <a:p>
          <a:pPr algn="just" rtl="1"/>
          <a:endParaRPr lang="fr-DZ"/>
        </a:p>
      </dgm:t>
    </dgm:pt>
    <dgm:pt modelId="{47C1FAF5-8165-420C-A07C-16EF9B8C4BFB}">
      <dgm:prSet phldrT="[Texte]" custT="1"/>
      <dgm:spPr/>
      <dgm:t>
        <a:bodyPr/>
        <a:lstStyle/>
        <a:p>
          <a:pPr algn="just" rtl="1"/>
          <a:r>
            <a:rPr lang="ar-SA" sz="1400" b="1" dirty="0">
              <a:solidFill>
                <a:srgbClr val="C00000"/>
              </a:solidFill>
              <a:cs typeface="+mj-cs"/>
            </a:rPr>
            <a:t>جمع المزيد من الأموال: </a:t>
          </a:r>
          <a:r>
            <a:rPr lang="ar-SA" sz="1400" b="1" dirty="0">
              <a:cs typeface="+mj-cs"/>
            </a:rPr>
            <a:t>يرغب المانحون في الاستثمار في المؤسسات ذات الرؤية القوية والالتزام بالاستدامة والتركيز على خلق وقياس التأثير. وهو بالضبط ما توفره الخطة الاستراتيجية. بالإضافة إلى مشاركة خطة المؤسسة الإستراتيجية مباشرة مع المساهمين الرئيسيين، يمكن لموظفي جمع التبرعات إعادة توظيفها في لغة مقترحات المنح ورسائل البريد الإلكتروني للداعمين. يمكن تحويل التقارير المرحلية للخطة الاستراتيجية الفصلية لمجلس الإدارة بسرعة إلى تقارير تأثير مقنعة للمانحين. </a:t>
          </a:r>
          <a:endParaRPr lang="fr-DZ" sz="1400" b="1" dirty="0">
            <a:cs typeface="+mj-cs"/>
          </a:endParaRPr>
        </a:p>
      </dgm:t>
    </dgm:pt>
    <dgm:pt modelId="{6D822087-00DF-4E1A-B445-0F64CC6FE4EE}" type="parTrans" cxnId="{00786AB2-39F1-4900-B829-89B5952BB14A}">
      <dgm:prSet/>
      <dgm:spPr/>
      <dgm:t>
        <a:bodyPr/>
        <a:lstStyle/>
        <a:p>
          <a:pPr algn="just" rtl="1"/>
          <a:endParaRPr lang="fr-DZ"/>
        </a:p>
      </dgm:t>
    </dgm:pt>
    <dgm:pt modelId="{12C009C3-76BE-42A8-B934-C31A74EF97E6}" type="sibTrans" cxnId="{00786AB2-39F1-4900-B829-89B5952BB14A}">
      <dgm:prSet/>
      <dgm:spPr/>
      <dgm:t>
        <a:bodyPr/>
        <a:lstStyle/>
        <a:p>
          <a:pPr algn="just" rtl="1"/>
          <a:endParaRPr lang="fr-DZ"/>
        </a:p>
      </dgm:t>
    </dgm:pt>
    <dgm:pt modelId="{856C9A78-B76C-4D4B-8C1C-16B0782C8122}">
      <dgm:prSet phldrT="[Texte]" custT="1"/>
      <dgm:spPr/>
      <dgm:t>
        <a:bodyPr/>
        <a:lstStyle/>
        <a:p>
          <a:pPr algn="just" rtl="1"/>
          <a:r>
            <a:rPr lang="ar-SA" sz="1400" b="1" dirty="0">
              <a:solidFill>
                <a:srgbClr val="C00000"/>
              </a:solidFill>
              <a:cs typeface="+mj-cs"/>
            </a:rPr>
            <a:t>بدء عملية صنع القرار الاستراتيجي: </a:t>
          </a:r>
          <a:r>
            <a:rPr lang="ar-SA" sz="1400" b="1" dirty="0">
              <a:cs typeface="+mj-cs"/>
            </a:rPr>
            <a:t>الخطة الاستراتيجية هي أكثر من مجرد وثيقة. إنها أداة يجب أن توجه قادة مجلس الإدارة والموظفين غير الربحين في اتخاذ القرارات الاستراتيجية. سواء كان الأمر يتعلق بالبرامج التي يجب توسيعها أو التي يجب قطعها ، فإن الخطة الاستراتيجية توضح مجموعة من القيم والأولويات المشتركة. لذا بدلا من مناقشة القرارات الرئيسية من الصفر في كل مرة ، يمكن لفريق العمل التوافق بسرعة أكبر من خلال طرح السؤال: ما هو الخيار الأفضل لتعزيز الأهداف والقيم المعلنة للمؤسسة؟</a:t>
          </a:r>
          <a:endParaRPr lang="fr-DZ" sz="1400" b="1" dirty="0">
            <a:cs typeface="+mj-cs"/>
          </a:endParaRPr>
        </a:p>
      </dgm:t>
    </dgm:pt>
    <dgm:pt modelId="{69EA43C4-AE38-4824-93DB-90CFE7B5A7B3}" type="parTrans" cxnId="{2BD81A90-9D39-4D49-837E-4DDCC4EF10FC}">
      <dgm:prSet/>
      <dgm:spPr/>
      <dgm:t>
        <a:bodyPr/>
        <a:lstStyle/>
        <a:p>
          <a:pPr algn="just" rtl="1"/>
          <a:endParaRPr lang="fr-DZ"/>
        </a:p>
      </dgm:t>
    </dgm:pt>
    <dgm:pt modelId="{352C10B6-3271-4410-9E67-BEE5BE3861A1}" type="sibTrans" cxnId="{2BD81A90-9D39-4D49-837E-4DDCC4EF10FC}">
      <dgm:prSet/>
      <dgm:spPr/>
      <dgm:t>
        <a:bodyPr/>
        <a:lstStyle/>
        <a:p>
          <a:pPr algn="just" rtl="1"/>
          <a:endParaRPr lang="fr-DZ"/>
        </a:p>
      </dgm:t>
    </dgm:pt>
    <dgm:pt modelId="{4F5395A3-8491-4E68-8B26-340AC10B96C7}" type="pres">
      <dgm:prSet presAssocID="{F9B8D423-65F2-4175-827F-57F8B0B66893}" presName="Name0" presStyleCnt="0">
        <dgm:presLayoutVars>
          <dgm:chMax val="7"/>
          <dgm:chPref val="7"/>
          <dgm:dir/>
        </dgm:presLayoutVars>
      </dgm:prSet>
      <dgm:spPr/>
    </dgm:pt>
    <dgm:pt modelId="{5F91E6BD-E497-47A7-B04C-C6BFA9FC97E0}" type="pres">
      <dgm:prSet presAssocID="{F9B8D423-65F2-4175-827F-57F8B0B66893}" presName="Name1" presStyleCnt="0"/>
      <dgm:spPr/>
    </dgm:pt>
    <dgm:pt modelId="{CFD67350-89C4-43AF-BFBD-228B50B20052}" type="pres">
      <dgm:prSet presAssocID="{F9B8D423-65F2-4175-827F-57F8B0B66893}" presName="cycle" presStyleCnt="0"/>
      <dgm:spPr/>
    </dgm:pt>
    <dgm:pt modelId="{4410077B-6771-4708-8CA7-8D1597B158EE}" type="pres">
      <dgm:prSet presAssocID="{F9B8D423-65F2-4175-827F-57F8B0B66893}" presName="srcNode" presStyleLbl="node1" presStyleIdx="0" presStyleCnt="6"/>
      <dgm:spPr/>
    </dgm:pt>
    <dgm:pt modelId="{EAEBB2CC-09BE-41ED-9B8C-E1E88F62A946}" type="pres">
      <dgm:prSet presAssocID="{F9B8D423-65F2-4175-827F-57F8B0B66893}" presName="conn" presStyleLbl="parChTrans1D2" presStyleIdx="0" presStyleCnt="1"/>
      <dgm:spPr/>
    </dgm:pt>
    <dgm:pt modelId="{AC8053D4-A8FF-4C84-B5A2-C9F779486DC2}" type="pres">
      <dgm:prSet presAssocID="{F9B8D423-65F2-4175-827F-57F8B0B66893}" presName="extraNode" presStyleLbl="node1" presStyleIdx="0" presStyleCnt="6"/>
      <dgm:spPr/>
    </dgm:pt>
    <dgm:pt modelId="{11C65E4D-F244-4070-A403-DA7C4AC1454C}" type="pres">
      <dgm:prSet presAssocID="{F9B8D423-65F2-4175-827F-57F8B0B66893}" presName="dstNode" presStyleLbl="node1" presStyleIdx="0" presStyleCnt="6"/>
      <dgm:spPr/>
    </dgm:pt>
    <dgm:pt modelId="{94FBDED5-74C3-4B20-AC4E-774E19F7BB72}" type="pres">
      <dgm:prSet presAssocID="{0D1A311C-3D56-41FE-B956-BA8802343FD8}" presName="text_1" presStyleLbl="node1" presStyleIdx="0" presStyleCnt="6">
        <dgm:presLayoutVars>
          <dgm:bulletEnabled val="1"/>
        </dgm:presLayoutVars>
      </dgm:prSet>
      <dgm:spPr/>
    </dgm:pt>
    <dgm:pt modelId="{F644E459-C300-4FE6-86FB-C144E19FE29B}" type="pres">
      <dgm:prSet presAssocID="{0D1A311C-3D56-41FE-B956-BA8802343FD8}" presName="accent_1" presStyleCnt="0"/>
      <dgm:spPr/>
    </dgm:pt>
    <dgm:pt modelId="{FFCF3DD1-6406-460F-84FC-F5E95E380B94}" type="pres">
      <dgm:prSet presAssocID="{0D1A311C-3D56-41FE-B956-BA8802343FD8}" presName="accentRepeatNode" presStyleLbl="solidFgAcc1" presStyleIdx="0" presStyleCnt="6"/>
      <dgm:spPr/>
    </dgm:pt>
    <dgm:pt modelId="{041AED1F-51A2-4F98-A7A7-8D77F2B967A3}" type="pres">
      <dgm:prSet presAssocID="{428A7CC4-00CA-4F55-8964-34818A6E8484}" presName="text_2" presStyleLbl="node1" presStyleIdx="1" presStyleCnt="6">
        <dgm:presLayoutVars>
          <dgm:bulletEnabled val="1"/>
        </dgm:presLayoutVars>
      </dgm:prSet>
      <dgm:spPr/>
    </dgm:pt>
    <dgm:pt modelId="{FBAA2C5E-8E49-4BA2-B441-BF91A5BA3B54}" type="pres">
      <dgm:prSet presAssocID="{428A7CC4-00CA-4F55-8964-34818A6E8484}" presName="accent_2" presStyleCnt="0"/>
      <dgm:spPr/>
    </dgm:pt>
    <dgm:pt modelId="{DC868C95-4D1D-40C9-9C23-859A46E9D50A}" type="pres">
      <dgm:prSet presAssocID="{428A7CC4-00CA-4F55-8964-34818A6E8484}" presName="accentRepeatNode" presStyleLbl="solidFgAcc1" presStyleIdx="1" presStyleCnt="6"/>
      <dgm:spPr/>
    </dgm:pt>
    <dgm:pt modelId="{1B4B9B75-BEA4-4A99-AA19-71AC62A1D64F}" type="pres">
      <dgm:prSet presAssocID="{D0F04C3F-442F-4ECE-935F-CB940517C956}" presName="text_3" presStyleLbl="node1" presStyleIdx="2" presStyleCnt="6">
        <dgm:presLayoutVars>
          <dgm:bulletEnabled val="1"/>
        </dgm:presLayoutVars>
      </dgm:prSet>
      <dgm:spPr/>
    </dgm:pt>
    <dgm:pt modelId="{74A64A44-C66F-4464-AAC2-9C988F31E46E}" type="pres">
      <dgm:prSet presAssocID="{D0F04C3F-442F-4ECE-935F-CB940517C956}" presName="accent_3" presStyleCnt="0"/>
      <dgm:spPr/>
    </dgm:pt>
    <dgm:pt modelId="{43523BD3-5914-4DB7-9520-F6B1F1F5B3D5}" type="pres">
      <dgm:prSet presAssocID="{D0F04C3F-442F-4ECE-935F-CB940517C956}" presName="accentRepeatNode" presStyleLbl="solidFgAcc1" presStyleIdx="2" presStyleCnt="6"/>
      <dgm:spPr/>
    </dgm:pt>
    <dgm:pt modelId="{448A7F50-3AAE-41C6-B003-EEC19AB82E5B}" type="pres">
      <dgm:prSet presAssocID="{64118479-4EA7-480F-A5C9-64FE97DB48DE}" presName="text_4" presStyleLbl="node1" presStyleIdx="3" presStyleCnt="6">
        <dgm:presLayoutVars>
          <dgm:bulletEnabled val="1"/>
        </dgm:presLayoutVars>
      </dgm:prSet>
      <dgm:spPr/>
    </dgm:pt>
    <dgm:pt modelId="{A79FF2CE-972A-4918-870A-5B9C3B6F2624}" type="pres">
      <dgm:prSet presAssocID="{64118479-4EA7-480F-A5C9-64FE97DB48DE}" presName="accent_4" presStyleCnt="0"/>
      <dgm:spPr/>
    </dgm:pt>
    <dgm:pt modelId="{CE47CAD0-5EF8-4A50-BF38-5F82D4F96DFA}" type="pres">
      <dgm:prSet presAssocID="{64118479-4EA7-480F-A5C9-64FE97DB48DE}" presName="accentRepeatNode" presStyleLbl="solidFgAcc1" presStyleIdx="3" presStyleCnt="6"/>
      <dgm:spPr/>
    </dgm:pt>
    <dgm:pt modelId="{EFFC3695-B5E5-45B2-8DD0-22444D91E4E1}" type="pres">
      <dgm:prSet presAssocID="{47C1FAF5-8165-420C-A07C-16EF9B8C4BFB}" presName="text_5" presStyleLbl="node1" presStyleIdx="4" presStyleCnt="6">
        <dgm:presLayoutVars>
          <dgm:bulletEnabled val="1"/>
        </dgm:presLayoutVars>
      </dgm:prSet>
      <dgm:spPr/>
    </dgm:pt>
    <dgm:pt modelId="{B7874FE3-871E-4D16-8390-13CF861CB740}" type="pres">
      <dgm:prSet presAssocID="{47C1FAF5-8165-420C-A07C-16EF9B8C4BFB}" presName="accent_5" presStyleCnt="0"/>
      <dgm:spPr/>
    </dgm:pt>
    <dgm:pt modelId="{E08BF668-C37E-4A58-9BC2-36F7410B6A83}" type="pres">
      <dgm:prSet presAssocID="{47C1FAF5-8165-420C-A07C-16EF9B8C4BFB}" presName="accentRepeatNode" presStyleLbl="solidFgAcc1" presStyleIdx="4" presStyleCnt="6"/>
      <dgm:spPr/>
    </dgm:pt>
    <dgm:pt modelId="{861FF273-D3CF-4033-BF79-BB0EFE5730CD}" type="pres">
      <dgm:prSet presAssocID="{856C9A78-B76C-4D4B-8C1C-16B0782C8122}" presName="text_6" presStyleLbl="node1" presStyleIdx="5" presStyleCnt="6">
        <dgm:presLayoutVars>
          <dgm:bulletEnabled val="1"/>
        </dgm:presLayoutVars>
      </dgm:prSet>
      <dgm:spPr/>
    </dgm:pt>
    <dgm:pt modelId="{EDCBB999-154D-442D-A213-50CEDE20D0D1}" type="pres">
      <dgm:prSet presAssocID="{856C9A78-B76C-4D4B-8C1C-16B0782C8122}" presName="accent_6" presStyleCnt="0"/>
      <dgm:spPr/>
    </dgm:pt>
    <dgm:pt modelId="{82405994-877E-4D1F-861A-C90E61C10CD6}" type="pres">
      <dgm:prSet presAssocID="{856C9A78-B76C-4D4B-8C1C-16B0782C8122}" presName="accentRepeatNode" presStyleLbl="solidFgAcc1" presStyleIdx="5" presStyleCnt="6"/>
      <dgm:spPr/>
    </dgm:pt>
  </dgm:ptLst>
  <dgm:cxnLst>
    <dgm:cxn modelId="{6AA40E1C-F9A0-4969-8B2C-13DB48348611}" type="presOf" srcId="{64118479-4EA7-480F-A5C9-64FE97DB48DE}" destId="{448A7F50-3AAE-41C6-B003-EEC19AB82E5B}" srcOrd="0" destOrd="0" presId="urn:microsoft.com/office/officeart/2008/layout/VerticalCurvedList"/>
    <dgm:cxn modelId="{D169FD1C-9BE5-4F08-9781-EB1789DFF978}" srcId="{F9B8D423-65F2-4175-827F-57F8B0B66893}" destId="{428A7CC4-00CA-4F55-8964-34818A6E8484}" srcOrd="1" destOrd="0" parTransId="{5B5B5032-5E60-4CCE-B3D1-0A1A3DDD8326}" sibTransId="{5E770510-8DDA-4846-8B44-CDA4CD679B1F}"/>
    <dgm:cxn modelId="{3BCF522B-C4D5-44EE-A5E3-2BD097B56199}" type="presOf" srcId="{D0F04C3F-442F-4ECE-935F-CB940517C956}" destId="{1B4B9B75-BEA4-4A99-AA19-71AC62A1D64F}" srcOrd="0" destOrd="0" presId="urn:microsoft.com/office/officeart/2008/layout/VerticalCurvedList"/>
    <dgm:cxn modelId="{47F17A35-5935-4D6B-9132-739F86B19C67}" srcId="{F9B8D423-65F2-4175-827F-57F8B0B66893}" destId="{D0F04C3F-442F-4ECE-935F-CB940517C956}" srcOrd="2" destOrd="0" parTransId="{3199E423-29F8-4CC9-87A5-AE41C6C63100}" sibTransId="{565A0DBF-10EF-462B-BF75-DFD02A7E7158}"/>
    <dgm:cxn modelId="{07465239-886C-4AA1-99AD-EAABC778DD75}" type="presOf" srcId="{8071D925-72FE-48B1-8A07-9770785B53D3}" destId="{EAEBB2CC-09BE-41ED-9B8C-E1E88F62A946}" srcOrd="0" destOrd="0" presId="urn:microsoft.com/office/officeart/2008/layout/VerticalCurvedList"/>
    <dgm:cxn modelId="{102CE25E-F56F-4634-9FF8-B5ED6807A21C}" type="presOf" srcId="{F9B8D423-65F2-4175-827F-57F8B0B66893}" destId="{4F5395A3-8491-4E68-8B26-340AC10B96C7}" srcOrd="0" destOrd="0" presId="urn:microsoft.com/office/officeart/2008/layout/VerticalCurvedList"/>
    <dgm:cxn modelId="{95372E48-E5C8-4536-AD9F-B0316485EBCA}" type="presOf" srcId="{856C9A78-B76C-4D4B-8C1C-16B0782C8122}" destId="{861FF273-D3CF-4033-BF79-BB0EFE5730CD}" srcOrd="0" destOrd="0" presId="urn:microsoft.com/office/officeart/2008/layout/VerticalCurvedList"/>
    <dgm:cxn modelId="{2BD81A90-9D39-4D49-837E-4DDCC4EF10FC}" srcId="{F9B8D423-65F2-4175-827F-57F8B0B66893}" destId="{856C9A78-B76C-4D4B-8C1C-16B0782C8122}" srcOrd="5" destOrd="0" parTransId="{69EA43C4-AE38-4824-93DB-90CFE7B5A7B3}" sibTransId="{352C10B6-3271-4410-9E67-BEE5BE3861A1}"/>
    <dgm:cxn modelId="{A8A9029C-6CBD-4813-9DCC-F378AD731F55}" srcId="{F9B8D423-65F2-4175-827F-57F8B0B66893}" destId="{64118479-4EA7-480F-A5C9-64FE97DB48DE}" srcOrd="3" destOrd="0" parTransId="{CFB8C095-BE83-4DF1-BDBC-BFAF5CF1336E}" sibTransId="{10C184AA-0CF1-4BCB-9235-5F034D227F07}"/>
    <dgm:cxn modelId="{5D10989C-1EDC-422A-A6DE-E3E6281FA4BF}" srcId="{F9B8D423-65F2-4175-827F-57F8B0B66893}" destId="{0D1A311C-3D56-41FE-B956-BA8802343FD8}" srcOrd="0" destOrd="0" parTransId="{00A8EC3A-3401-452E-8351-2FCCB5BCF0A7}" sibTransId="{8071D925-72FE-48B1-8A07-9770785B53D3}"/>
    <dgm:cxn modelId="{00786AB2-39F1-4900-B829-89B5952BB14A}" srcId="{F9B8D423-65F2-4175-827F-57F8B0B66893}" destId="{47C1FAF5-8165-420C-A07C-16EF9B8C4BFB}" srcOrd="4" destOrd="0" parTransId="{6D822087-00DF-4E1A-B445-0F64CC6FE4EE}" sibTransId="{12C009C3-76BE-42A8-B934-C31A74EF97E6}"/>
    <dgm:cxn modelId="{4EB81ED7-C0D8-4269-B16B-A3854E3B43A6}" type="presOf" srcId="{47C1FAF5-8165-420C-A07C-16EF9B8C4BFB}" destId="{EFFC3695-B5E5-45B2-8DD0-22444D91E4E1}" srcOrd="0" destOrd="0" presId="urn:microsoft.com/office/officeart/2008/layout/VerticalCurvedList"/>
    <dgm:cxn modelId="{807B75DB-3563-481C-B677-EE94417B8F04}" type="presOf" srcId="{0D1A311C-3D56-41FE-B956-BA8802343FD8}" destId="{94FBDED5-74C3-4B20-AC4E-774E19F7BB72}" srcOrd="0" destOrd="0" presId="urn:microsoft.com/office/officeart/2008/layout/VerticalCurvedList"/>
    <dgm:cxn modelId="{3D281EF5-98CE-49D4-83F6-526F679B4D30}" type="presOf" srcId="{428A7CC4-00CA-4F55-8964-34818A6E8484}" destId="{041AED1F-51A2-4F98-A7A7-8D77F2B967A3}" srcOrd="0" destOrd="0" presId="urn:microsoft.com/office/officeart/2008/layout/VerticalCurvedList"/>
    <dgm:cxn modelId="{994EEA7B-F86E-4C95-B332-A42B8365AEAF}" type="presParOf" srcId="{4F5395A3-8491-4E68-8B26-340AC10B96C7}" destId="{5F91E6BD-E497-47A7-B04C-C6BFA9FC97E0}" srcOrd="0" destOrd="0" presId="urn:microsoft.com/office/officeart/2008/layout/VerticalCurvedList"/>
    <dgm:cxn modelId="{717777D5-A574-42E7-BBDF-BCC61C6B0F11}" type="presParOf" srcId="{5F91E6BD-E497-47A7-B04C-C6BFA9FC97E0}" destId="{CFD67350-89C4-43AF-BFBD-228B50B20052}" srcOrd="0" destOrd="0" presId="urn:microsoft.com/office/officeart/2008/layout/VerticalCurvedList"/>
    <dgm:cxn modelId="{BB7B2412-DDB6-41AB-9EDD-CFE347D8342C}" type="presParOf" srcId="{CFD67350-89C4-43AF-BFBD-228B50B20052}" destId="{4410077B-6771-4708-8CA7-8D1597B158EE}" srcOrd="0" destOrd="0" presId="urn:microsoft.com/office/officeart/2008/layout/VerticalCurvedList"/>
    <dgm:cxn modelId="{B1F84652-B0CF-486F-9A26-D16DE7D3DE60}" type="presParOf" srcId="{CFD67350-89C4-43AF-BFBD-228B50B20052}" destId="{EAEBB2CC-09BE-41ED-9B8C-E1E88F62A946}" srcOrd="1" destOrd="0" presId="urn:microsoft.com/office/officeart/2008/layout/VerticalCurvedList"/>
    <dgm:cxn modelId="{06D33885-E643-44A2-828F-5C756ACF697D}" type="presParOf" srcId="{CFD67350-89C4-43AF-BFBD-228B50B20052}" destId="{AC8053D4-A8FF-4C84-B5A2-C9F779486DC2}" srcOrd="2" destOrd="0" presId="urn:microsoft.com/office/officeart/2008/layout/VerticalCurvedList"/>
    <dgm:cxn modelId="{4863A571-C34D-4F60-8704-21CB2203DB31}" type="presParOf" srcId="{CFD67350-89C4-43AF-BFBD-228B50B20052}" destId="{11C65E4D-F244-4070-A403-DA7C4AC1454C}" srcOrd="3" destOrd="0" presId="urn:microsoft.com/office/officeart/2008/layout/VerticalCurvedList"/>
    <dgm:cxn modelId="{D1C3F908-CA7A-43B0-B8F8-46185556D040}" type="presParOf" srcId="{5F91E6BD-E497-47A7-B04C-C6BFA9FC97E0}" destId="{94FBDED5-74C3-4B20-AC4E-774E19F7BB72}" srcOrd="1" destOrd="0" presId="urn:microsoft.com/office/officeart/2008/layout/VerticalCurvedList"/>
    <dgm:cxn modelId="{CC7375D3-E009-4C83-881A-0686805FD76D}" type="presParOf" srcId="{5F91E6BD-E497-47A7-B04C-C6BFA9FC97E0}" destId="{F644E459-C300-4FE6-86FB-C144E19FE29B}" srcOrd="2" destOrd="0" presId="urn:microsoft.com/office/officeart/2008/layout/VerticalCurvedList"/>
    <dgm:cxn modelId="{BC6AF60C-1C06-410F-BFCF-99EC07FA89B0}" type="presParOf" srcId="{F644E459-C300-4FE6-86FB-C144E19FE29B}" destId="{FFCF3DD1-6406-460F-84FC-F5E95E380B94}" srcOrd="0" destOrd="0" presId="urn:microsoft.com/office/officeart/2008/layout/VerticalCurvedList"/>
    <dgm:cxn modelId="{3032EF0D-9CAE-47AB-8F2D-85B6A16E2F2B}" type="presParOf" srcId="{5F91E6BD-E497-47A7-B04C-C6BFA9FC97E0}" destId="{041AED1F-51A2-4F98-A7A7-8D77F2B967A3}" srcOrd="3" destOrd="0" presId="urn:microsoft.com/office/officeart/2008/layout/VerticalCurvedList"/>
    <dgm:cxn modelId="{291FB1C8-284F-46D5-85F3-77EA11118ABC}" type="presParOf" srcId="{5F91E6BD-E497-47A7-B04C-C6BFA9FC97E0}" destId="{FBAA2C5E-8E49-4BA2-B441-BF91A5BA3B54}" srcOrd="4" destOrd="0" presId="urn:microsoft.com/office/officeart/2008/layout/VerticalCurvedList"/>
    <dgm:cxn modelId="{5A296AB2-43BD-4442-B47D-3818575D7C70}" type="presParOf" srcId="{FBAA2C5E-8E49-4BA2-B441-BF91A5BA3B54}" destId="{DC868C95-4D1D-40C9-9C23-859A46E9D50A}" srcOrd="0" destOrd="0" presId="urn:microsoft.com/office/officeart/2008/layout/VerticalCurvedList"/>
    <dgm:cxn modelId="{EB11357E-DA7B-48FB-AFAB-5DC962F9088B}" type="presParOf" srcId="{5F91E6BD-E497-47A7-B04C-C6BFA9FC97E0}" destId="{1B4B9B75-BEA4-4A99-AA19-71AC62A1D64F}" srcOrd="5" destOrd="0" presId="urn:microsoft.com/office/officeart/2008/layout/VerticalCurvedList"/>
    <dgm:cxn modelId="{07C6C6D6-62F7-4449-B8B6-DB43D92FFD27}" type="presParOf" srcId="{5F91E6BD-E497-47A7-B04C-C6BFA9FC97E0}" destId="{74A64A44-C66F-4464-AAC2-9C988F31E46E}" srcOrd="6" destOrd="0" presId="urn:microsoft.com/office/officeart/2008/layout/VerticalCurvedList"/>
    <dgm:cxn modelId="{53312D41-A7B7-4395-9C6E-5CCDF0DA23B4}" type="presParOf" srcId="{74A64A44-C66F-4464-AAC2-9C988F31E46E}" destId="{43523BD3-5914-4DB7-9520-F6B1F1F5B3D5}" srcOrd="0" destOrd="0" presId="urn:microsoft.com/office/officeart/2008/layout/VerticalCurvedList"/>
    <dgm:cxn modelId="{BEE9BEE9-79CD-4D88-976F-D9DCF98AD9EB}" type="presParOf" srcId="{5F91E6BD-E497-47A7-B04C-C6BFA9FC97E0}" destId="{448A7F50-3AAE-41C6-B003-EEC19AB82E5B}" srcOrd="7" destOrd="0" presId="urn:microsoft.com/office/officeart/2008/layout/VerticalCurvedList"/>
    <dgm:cxn modelId="{64F3D181-3E0D-4C3C-8169-D12EE16CE2D2}" type="presParOf" srcId="{5F91E6BD-E497-47A7-B04C-C6BFA9FC97E0}" destId="{A79FF2CE-972A-4918-870A-5B9C3B6F2624}" srcOrd="8" destOrd="0" presId="urn:microsoft.com/office/officeart/2008/layout/VerticalCurvedList"/>
    <dgm:cxn modelId="{C1724158-07AC-4EE3-92B7-74483ECA1B12}" type="presParOf" srcId="{A79FF2CE-972A-4918-870A-5B9C3B6F2624}" destId="{CE47CAD0-5EF8-4A50-BF38-5F82D4F96DFA}" srcOrd="0" destOrd="0" presId="urn:microsoft.com/office/officeart/2008/layout/VerticalCurvedList"/>
    <dgm:cxn modelId="{065197DD-13C8-488C-881F-E7911FD88522}" type="presParOf" srcId="{5F91E6BD-E497-47A7-B04C-C6BFA9FC97E0}" destId="{EFFC3695-B5E5-45B2-8DD0-22444D91E4E1}" srcOrd="9" destOrd="0" presId="urn:microsoft.com/office/officeart/2008/layout/VerticalCurvedList"/>
    <dgm:cxn modelId="{C62B0438-F63D-4705-82A0-2D8912AF650A}" type="presParOf" srcId="{5F91E6BD-E497-47A7-B04C-C6BFA9FC97E0}" destId="{B7874FE3-871E-4D16-8390-13CF861CB740}" srcOrd="10" destOrd="0" presId="urn:microsoft.com/office/officeart/2008/layout/VerticalCurvedList"/>
    <dgm:cxn modelId="{3055CA71-FF38-4FCC-ADF1-801D95D16531}" type="presParOf" srcId="{B7874FE3-871E-4D16-8390-13CF861CB740}" destId="{E08BF668-C37E-4A58-9BC2-36F7410B6A83}" srcOrd="0" destOrd="0" presId="urn:microsoft.com/office/officeart/2008/layout/VerticalCurvedList"/>
    <dgm:cxn modelId="{C10F889F-7BEB-4183-A4D1-1A7CBB3A833D}" type="presParOf" srcId="{5F91E6BD-E497-47A7-B04C-C6BFA9FC97E0}" destId="{861FF273-D3CF-4033-BF79-BB0EFE5730CD}" srcOrd="11" destOrd="0" presId="urn:microsoft.com/office/officeart/2008/layout/VerticalCurvedList"/>
    <dgm:cxn modelId="{438203EF-FD91-4494-AF62-71E268B3701C}" type="presParOf" srcId="{5F91E6BD-E497-47A7-B04C-C6BFA9FC97E0}" destId="{EDCBB999-154D-442D-A213-50CEDE20D0D1}" srcOrd="12" destOrd="0" presId="urn:microsoft.com/office/officeart/2008/layout/VerticalCurvedList"/>
    <dgm:cxn modelId="{5CACD8CE-71D0-4F35-8EB7-77B7EBA449A2}" type="presParOf" srcId="{EDCBB999-154D-442D-A213-50CEDE20D0D1}" destId="{82405994-877E-4D1F-861A-C90E61C10CD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34A8A-1B19-4BC3-A66A-AC8289C24C21}" type="doc">
      <dgm:prSet loTypeId="urn:microsoft.com/office/officeart/2008/layout/NameandTitleOrganizationalChart" loCatId="hierarchy" qsTypeId="urn:microsoft.com/office/officeart/2005/8/quickstyle/simple1" qsCatId="simple" csTypeId="urn:microsoft.com/office/officeart/2005/8/colors/accent0_1" csCatId="mainScheme" phldr="1"/>
      <dgm:spPr/>
      <dgm:t>
        <a:bodyPr/>
        <a:lstStyle/>
        <a:p>
          <a:endParaRPr lang="fr-DZ"/>
        </a:p>
      </dgm:t>
    </dgm:pt>
    <dgm:pt modelId="{DAC86B54-78C7-4367-95F5-DC9302585F3B}">
      <dgm:prSet phldrT="[Texte]" custT="1"/>
      <dgm:spPr/>
      <dgm:t>
        <a:bodyPr/>
        <a:lstStyle/>
        <a:p>
          <a:pPr algn="just" rtl="1">
            <a:lnSpc>
              <a:spcPct val="100000"/>
            </a:lnSpc>
          </a:pPr>
          <a:r>
            <a:rPr lang="ar-SA" sz="1800" b="0" dirty="0">
              <a:latin typeface="Times New Roman" panose="02020603050405020304" pitchFamily="18" charset="0"/>
              <a:cs typeface="+mj-cs"/>
            </a:rPr>
            <a:t> </a:t>
          </a:r>
          <a:r>
            <a:rPr lang="ar-SA" sz="1600" b="0" dirty="0">
              <a:latin typeface="Times New Roman" panose="02020603050405020304" pitchFamily="18" charset="0"/>
              <a:cs typeface="+mj-cs"/>
            </a:rPr>
            <a:t>المرحلة الأخيرة هي المكان الذي تجتمع فيه رؤيتك على الصفحة. ستعمل عن كثب مع مستشارك أثناء إعداده ووضع اللمسات الأخيرة على خطتك الإستراتيجية المكتوبة. ستحتاج أيضا إلى أن تكون استباقيا بشأن بناء الوعي الداخلي والمواءمة والاشتراك عبر مؤسستك. يمكن أن يساعدك مستشارك في تطوير وتنفيذ استراتيجية طرح مدروسة.</a:t>
          </a:r>
          <a:endParaRPr lang="fr-DZ" sz="1600" b="0" dirty="0">
            <a:latin typeface="Times New Roman" panose="02020603050405020304" pitchFamily="18" charset="0"/>
            <a:cs typeface="+mj-cs"/>
          </a:endParaRPr>
        </a:p>
      </dgm:t>
    </dgm:pt>
    <dgm:pt modelId="{64ECEE6D-6774-48C3-9F39-0D8010E66B0D}" type="parTrans" cxnId="{830A7D5A-8C5F-46F2-8D1B-91922EC27562}">
      <dgm:prSet/>
      <dgm:spPr/>
      <dgm:t>
        <a:bodyPr/>
        <a:lstStyle/>
        <a:p>
          <a:endParaRPr lang="fr-DZ" sz="2800" b="1">
            <a:cs typeface="+mj-cs"/>
          </a:endParaRPr>
        </a:p>
      </dgm:t>
    </dgm:pt>
    <dgm:pt modelId="{1F34C7CF-DDC9-4132-9EDF-1C9C77D57BFC}" type="sibTrans" cxnId="{830A7D5A-8C5F-46F2-8D1B-91922EC27562}">
      <dgm:prSet custT="1"/>
      <dgm:spPr/>
      <dgm:t>
        <a:bodyPr/>
        <a:lstStyle/>
        <a:p>
          <a:pPr algn="ctr" rtl="1"/>
          <a:r>
            <a:rPr lang="ar-SA" sz="1800" b="1" dirty="0">
              <a:cs typeface="+mj-cs"/>
            </a:rPr>
            <a:t>الخطوة الثالثة: إنشاء خطة إستراتيجية</a:t>
          </a:r>
          <a:endParaRPr lang="fr-DZ" sz="1800" b="1" dirty="0">
            <a:cs typeface="+mj-cs"/>
          </a:endParaRPr>
        </a:p>
      </dgm:t>
    </dgm:pt>
    <dgm:pt modelId="{D1C596A0-7182-4CDF-90FF-BD91DE7C973F}">
      <dgm:prSet phldrT="[Texte]" custT="1"/>
      <dgm:spPr/>
      <dgm:t>
        <a:bodyPr/>
        <a:lstStyle/>
        <a:p>
          <a:r>
            <a:rPr lang="ar-SA" sz="2400" b="1" dirty="0">
              <a:cs typeface="+mj-cs"/>
            </a:rPr>
            <a:t>التخطيط الاستراتيجي</a:t>
          </a:r>
          <a:endParaRPr lang="fr-DZ" sz="2400" b="1" dirty="0">
            <a:latin typeface="Times New Roman" panose="02020603050405020304" pitchFamily="18" charset="0"/>
            <a:cs typeface="+mj-cs"/>
          </a:endParaRPr>
        </a:p>
      </dgm:t>
    </dgm:pt>
    <dgm:pt modelId="{42485ADF-B907-404D-986C-13EB139956A7}" type="sibTrans" cxnId="{DFA9DB28-1F23-4402-BF41-948A1B3CE257}">
      <dgm:prSet custT="1"/>
      <dgm:spPr/>
      <dgm:t>
        <a:bodyPr/>
        <a:lstStyle/>
        <a:p>
          <a:pPr algn="ctr"/>
          <a:r>
            <a:rPr lang="ar-SA" sz="2800" b="1" dirty="0">
              <a:cs typeface="+mj-cs"/>
            </a:rPr>
            <a:t>الخطوات</a:t>
          </a:r>
          <a:endParaRPr lang="fr-DZ" sz="2800" b="1" dirty="0">
            <a:cs typeface="+mj-cs"/>
          </a:endParaRPr>
        </a:p>
      </dgm:t>
    </dgm:pt>
    <dgm:pt modelId="{DDCBDF2A-86F3-4503-83F4-43F1F9B4D3F6}" type="parTrans" cxnId="{DFA9DB28-1F23-4402-BF41-948A1B3CE257}">
      <dgm:prSet/>
      <dgm:spPr/>
      <dgm:t>
        <a:bodyPr/>
        <a:lstStyle/>
        <a:p>
          <a:endParaRPr lang="fr-DZ" sz="2800" b="1">
            <a:cs typeface="+mj-cs"/>
          </a:endParaRPr>
        </a:p>
      </dgm:t>
    </dgm:pt>
    <dgm:pt modelId="{CA40EDB9-BB5A-453A-B0D3-4C7AD045D66C}">
      <dgm:prSet custT="1"/>
      <dgm:spPr/>
      <dgm:t>
        <a:bodyPr/>
        <a:lstStyle/>
        <a:p>
          <a:pPr algn="just" rtl="1"/>
          <a:r>
            <a:rPr lang="ar-SA" sz="1800" b="0" dirty="0">
              <a:latin typeface="Times New Roman" panose="02020603050405020304" pitchFamily="18" charset="0"/>
              <a:cs typeface="+mj-cs"/>
            </a:rPr>
            <a:t>هذه هي مرحلة البدء. سيقوم مستشارك بإنشاء خطة عمل وجدول زمني ، وتحديد الأدوار والتوقعات ، وجمع وتحليل مدخلات أصحاب المصلحة ، وإجراء تقييم تنظيمي لتحديد التحديات والفرص الداخلية والخارجية ، والتأكد من أن رؤية المنظمة ورسالتها واضحة.</a:t>
          </a:r>
          <a:endParaRPr lang="fr-DZ" sz="1800" dirty="0">
            <a:cs typeface="+mj-cs"/>
          </a:endParaRPr>
        </a:p>
      </dgm:t>
    </dgm:pt>
    <dgm:pt modelId="{1D7934E2-B0EB-46E0-9B6F-1AB68B9D4320}" type="parTrans" cxnId="{9566752B-EC12-40BE-9734-186698F00527}">
      <dgm:prSet/>
      <dgm:spPr/>
      <dgm:t>
        <a:bodyPr/>
        <a:lstStyle/>
        <a:p>
          <a:endParaRPr lang="fr-DZ">
            <a:cs typeface="+mj-cs"/>
          </a:endParaRPr>
        </a:p>
      </dgm:t>
    </dgm:pt>
    <dgm:pt modelId="{FCA263F5-58F2-464F-B384-A0213111D68C}" type="sibTrans" cxnId="{9566752B-EC12-40BE-9734-186698F00527}">
      <dgm:prSet custT="1"/>
      <dgm:spPr/>
      <dgm:t>
        <a:bodyPr/>
        <a:lstStyle/>
        <a:p>
          <a:pPr algn="ctr"/>
          <a:r>
            <a:rPr lang="ar-SA" sz="2000" b="1" dirty="0">
              <a:cs typeface="+mj-cs"/>
            </a:rPr>
            <a:t>الخطوة الأولى: التحضير</a:t>
          </a:r>
          <a:endParaRPr lang="fr-DZ" sz="2000" b="1" dirty="0">
            <a:cs typeface="+mj-cs"/>
          </a:endParaRPr>
        </a:p>
      </dgm:t>
    </dgm:pt>
    <dgm:pt modelId="{23E66AD6-41EB-4640-AD4D-ED7E86BE17F2}">
      <dgm:prSet/>
      <dgm:spPr/>
      <dgm:t>
        <a:bodyPr/>
        <a:lstStyle/>
        <a:p>
          <a:pPr algn="just" rtl="1"/>
          <a:r>
            <a:rPr lang="ar-SA" dirty="0">
              <a:cs typeface="+mj-cs"/>
            </a:rPr>
            <a:t>هذا هو المكان الذي يحدث فيه العمل الحقيقي لبناء توافق الآراء. سيقوم مستشار التخطيط الاستراتيجي الخاص بك بتسهيل جلسة استراتيجية مكثفة واحدة أو أكثر مع قيادة مجلس الإدارة والموظفين ، وأي أصحاب مصلحة آخرين وافقت على تضمينهم. تأكد من أن فريقك مركز وجاهز للمشاركة بنشاط.</a:t>
          </a:r>
          <a:endParaRPr lang="fr-DZ" dirty="0">
            <a:cs typeface="+mj-cs"/>
          </a:endParaRPr>
        </a:p>
      </dgm:t>
    </dgm:pt>
    <dgm:pt modelId="{EAE9F73A-4273-4428-A1E3-2F819E8D2235}" type="parTrans" cxnId="{8A6CE475-9B11-4EC6-B479-06AB8ADB5758}">
      <dgm:prSet/>
      <dgm:spPr/>
      <dgm:t>
        <a:bodyPr/>
        <a:lstStyle/>
        <a:p>
          <a:endParaRPr lang="fr-DZ">
            <a:cs typeface="+mj-cs"/>
          </a:endParaRPr>
        </a:p>
      </dgm:t>
    </dgm:pt>
    <dgm:pt modelId="{E867B2E8-8BC6-4928-92F7-AA4E0C4E315D}" type="sibTrans" cxnId="{8A6CE475-9B11-4EC6-B479-06AB8ADB5758}">
      <dgm:prSet/>
      <dgm:spPr/>
      <dgm:t>
        <a:bodyPr/>
        <a:lstStyle/>
        <a:p>
          <a:pPr algn="ctr"/>
          <a:r>
            <a:rPr lang="ar-SA" b="1" dirty="0">
              <a:cs typeface="+mj-cs"/>
            </a:rPr>
            <a:t>الخطوة الثانية: جلسات التخطيط الاستراتيجي (الخلوة)</a:t>
          </a:r>
          <a:endParaRPr lang="fr-DZ" b="1" dirty="0">
            <a:cs typeface="+mj-cs"/>
          </a:endParaRPr>
        </a:p>
      </dgm:t>
    </dgm:pt>
    <dgm:pt modelId="{A4C7612B-93BB-4C85-9303-A42963016D78}" type="pres">
      <dgm:prSet presAssocID="{72934A8A-1B19-4BC3-A66A-AC8289C24C21}" presName="hierChild1" presStyleCnt="0">
        <dgm:presLayoutVars>
          <dgm:orgChart val="1"/>
          <dgm:chPref val="1"/>
          <dgm:dir/>
          <dgm:animOne val="branch"/>
          <dgm:animLvl val="lvl"/>
          <dgm:resizeHandles/>
        </dgm:presLayoutVars>
      </dgm:prSet>
      <dgm:spPr/>
    </dgm:pt>
    <dgm:pt modelId="{6B96F654-BF92-4D86-9A93-5F34B2E47988}" type="pres">
      <dgm:prSet presAssocID="{D1C596A0-7182-4CDF-90FF-BD91DE7C973F}" presName="hierRoot1" presStyleCnt="0">
        <dgm:presLayoutVars>
          <dgm:hierBranch val="init"/>
        </dgm:presLayoutVars>
      </dgm:prSet>
      <dgm:spPr/>
    </dgm:pt>
    <dgm:pt modelId="{E10A1548-1D4C-44FB-B3CE-E1D8184F8DC5}" type="pres">
      <dgm:prSet presAssocID="{D1C596A0-7182-4CDF-90FF-BD91DE7C973F}" presName="rootComposite1" presStyleCnt="0"/>
      <dgm:spPr/>
    </dgm:pt>
    <dgm:pt modelId="{9430DDF6-F301-4933-9F7D-B743A8600F8C}" type="pres">
      <dgm:prSet presAssocID="{D1C596A0-7182-4CDF-90FF-BD91DE7C973F}" presName="rootText1" presStyleLbl="node0" presStyleIdx="0" presStyleCnt="1" custScaleX="96146" custScaleY="93271">
        <dgm:presLayoutVars>
          <dgm:chMax/>
          <dgm:chPref val="3"/>
        </dgm:presLayoutVars>
      </dgm:prSet>
      <dgm:spPr/>
    </dgm:pt>
    <dgm:pt modelId="{7FF101F6-C5BF-4E04-9A4D-FC8C0697B736}" type="pres">
      <dgm:prSet presAssocID="{D1C596A0-7182-4CDF-90FF-BD91DE7C973F}" presName="titleText1" presStyleLbl="fgAcc0" presStyleIdx="0" presStyleCnt="1">
        <dgm:presLayoutVars>
          <dgm:chMax val="0"/>
          <dgm:chPref val="0"/>
        </dgm:presLayoutVars>
      </dgm:prSet>
      <dgm:spPr/>
    </dgm:pt>
    <dgm:pt modelId="{DBFED7A3-5824-4AE3-AB4B-E6C39AF0ABE2}" type="pres">
      <dgm:prSet presAssocID="{D1C596A0-7182-4CDF-90FF-BD91DE7C973F}" presName="rootConnector1" presStyleLbl="node1" presStyleIdx="0" presStyleCnt="3"/>
      <dgm:spPr/>
    </dgm:pt>
    <dgm:pt modelId="{9C7AA901-C887-4D4F-BE61-6A075C3E6EE5}" type="pres">
      <dgm:prSet presAssocID="{D1C596A0-7182-4CDF-90FF-BD91DE7C973F}" presName="hierChild2" presStyleCnt="0"/>
      <dgm:spPr/>
    </dgm:pt>
    <dgm:pt modelId="{00D775F5-56E9-477C-81BC-607778106564}" type="pres">
      <dgm:prSet presAssocID="{64ECEE6D-6774-48C3-9F39-0D8010E66B0D}" presName="Name37" presStyleLbl="parChTrans1D2" presStyleIdx="0" presStyleCnt="3"/>
      <dgm:spPr/>
    </dgm:pt>
    <dgm:pt modelId="{BE0890C5-4134-47C2-8094-C5336C61A55E}" type="pres">
      <dgm:prSet presAssocID="{DAC86B54-78C7-4367-95F5-DC9302585F3B}" presName="hierRoot2" presStyleCnt="0">
        <dgm:presLayoutVars>
          <dgm:hierBranch val="init"/>
        </dgm:presLayoutVars>
      </dgm:prSet>
      <dgm:spPr/>
    </dgm:pt>
    <dgm:pt modelId="{5BA6E187-9208-43A4-8C92-118018C53E73}" type="pres">
      <dgm:prSet presAssocID="{DAC86B54-78C7-4367-95F5-DC9302585F3B}" presName="rootComposite" presStyleCnt="0"/>
      <dgm:spPr/>
    </dgm:pt>
    <dgm:pt modelId="{3C2F7B39-7147-453C-AD11-D825EEF5C3A6}" type="pres">
      <dgm:prSet presAssocID="{DAC86B54-78C7-4367-95F5-DC9302585F3B}" presName="rootText" presStyleLbl="node1" presStyleIdx="0" presStyleCnt="3" custScaleY="134801" custLinFactNeighborX="-11529" custLinFactNeighborY="-11752">
        <dgm:presLayoutVars>
          <dgm:chMax/>
          <dgm:chPref val="3"/>
        </dgm:presLayoutVars>
      </dgm:prSet>
      <dgm:spPr/>
    </dgm:pt>
    <dgm:pt modelId="{47A13D11-06FA-442A-AE56-13F147B78ABF}" type="pres">
      <dgm:prSet presAssocID="{DAC86B54-78C7-4367-95F5-DC9302585F3B}" presName="titleText2" presStyleLbl="fgAcc1" presStyleIdx="0" presStyleCnt="3" custLinFactNeighborX="-7537" custLinFactNeighborY="43135">
        <dgm:presLayoutVars>
          <dgm:chMax val="0"/>
          <dgm:chPref val="0"/>
        </dgm:presLayoutVars>
      </dgm:prSet>
      <dgm:spPr/>
    </dgm:pt>
    <dgm:pt modelId="{28E127E2-1F92-419C-BDC9-B816C69229DD}" type="pres">
      <dgm:prSet presAssocID="{DAC86B54-78C7-4367-95F5-DC9302585F3B}" presName="rootConnector" presStyleLbl="node2" presStyleIdx="0" presStyleCnt="0"/>
      <dgm:spPr/>
    </dgm:pt>
    <dgm:pt modelId="{7B872E35-9116-4595-BE73-24F452DD326F}" type="pres">
      <dgm:prSet presAssocID="{DAC86B54-78C7-4367-95F5-DC9302585F3B}" presName="hierChild4" presStyleCnt="0"/>
      <dgm:spPr/>
    </dgm:pt>
    <dgm:pt modelId="{768AE7AF-4D73-47C4-8174-3ED30F3DCCB8}" type="pres">
      <dgm:prSet presAssocID="{DAC86B54-78C7-4367-95F5-DC9302585F3B}" presName="hierChild5" presStyleCnt="0"/>
      <dgm:spPr/>
    </dgm:pt>
    <dgm:pt modelId="{66134CEC-B7A1-47AB-AA73-9D8E57533D8D}" type="pres">
      <dgm:prSet presAssocID="{EAE9F73A-4273-4428-A1E3-2F819E8D2235}" presName="Name37" presStyleLbl="parChTrans1D2" presStyleIdx="1" presStyleCnt="3"/>
      <dgm:spPr/>
    </dgm:pt>
    <dgm:pt modelId="{902BE9A7-6D29-4CA9-B084-5F75B8774AD9}" type="pres">
      <dgm:prSet presAssocID="{23E66AD6-41EB-4640-AD4D-ED7E86BE17F2}" presName="hierRoot2" presStyleCnt="0">
        <dgm:presLayoutVars>
          <dgm:hierBranch val="init"/>
        </dgm:presLayoutVars>
      </dgm:prSet>
      <dgm:spPr/>
    </dgm:pt>
    <dgm:pt modelId="{9EF04494-6B1E-4199-96E1-52897C6FEC5F}" type="pres">
      <dgm:prSet presAssocID="{23E66AD6-41EB-4640-AD4D-ED7E86BE17F2}" presName="rootComposite" presStyleCnt="0"/>
      <dgm:spPr/>
    </dgm:pt>
    <dgm:pt modelId="{E538774F-D70B-47BD-8986-F2BAB2747F6A}" type="pres">
      <dgm:prSet presAssocID="{23E66AD6-41EB-4640-AD4D-ED7E86BE17F2}" presName="rootText" presStyleLbl="node1" presStyleIdx="1" presStyleCnt="3" custScaleY="134801" custLinFactNeighborX="-11529" custLinFactNeighborY="-11752">
        <dgm:presLayoutVars>
          <dgm:chMax/>
          <dgm:chPref val="3"/>
        </dgm:presLayoutVars>
      </dgm:prSet>
      <dgm:spPr/>
    </dgm:pt>
    <dgm:pt modelId="{BE3FCC08-5E05-4233-B27C-FF3A74A6D834}" type="pres">
      <dgm:prSet presAssocID="{23E66AD6-41EB-4640-AD4D-ED7E86BE17F2}" presName="titleText2" presStyleLbl="fgAcc1" presStyleIdx="1" presStyleCnt="3" custScaleX="99041" custScaleY="106377" custLinFactNeighborX="-7537" custLinFactNeighborY="43135">
        <dgm:presLayoutVars>
          <dgm:chMax val="0"/>
          <dgm:chPref val="0"/>
        </dgm:presLayoutVars>
      </dgm:prSet>
      <dgm:spPr/>
    </dgm:pt>
    <dgm:pt modelId="{8C0E43C9-8AE5-443B-9149-445F2AC75252}" type="pres">
      <dgm:prSet presAssocID="{23E66AD6-41EB-4640-AD4D-ED7E86BE17F2}" presName="rootConnector" presStyleLbl="node2" presStyleIdx="0" presStyleCnt="0"/>
      <dgm:spPr/>
    </dgm:pt>
    <dgm:pt modelId="{CA19D804-BA99-447F-AEBF-BBCA8D68BB54}" type="pres">
      <dgm:prSet presAssocID="{23E66AD6-41EB-4640-AD4D-ED7E86BE17F2}" presName="hierChild4" presStyleCnt="0"/>
      <dgm:spPr/>
    </dgm:pt>
    <dgm:pt modelId="{DAE50B92-FF03-4332-BFB7-85E4D6245B9C}" type="pres">
      <dgm:prSet presAssocID="{23E66AD6-41EB-4640-AD4D-ED7E86BE17F2}" presName="hierChild5" presStyleCnt="0"/>
      <dgm:spPr/>
    </dgm:pt>
    <dgm:pt modelId="{B302050B-697F-4E13-AEC8-33D3DC689968}" type="pres">
      <dgm:prSet presAssocID="{1D7934E2-B0EB-46E0-9B6F-1AB68B9D4320}" presName="Name37" presStyleLbl="parChTrans1D2" presStyleIdx="2" presStyleCnt="3"/>
      <dgm:spPr/>
    </dgm:pt>
    <dgm:pt modelId="{E814F113-43C1-4005-B8E2-5C413300899B}" type="pres">
      <dgm:prSet presAssocID="{CA40EDB9-BB5A-453A-B0D3-4C7AD045D66C}" presName="hierRoot2" presStyleCnt="0">
        <dgm:presLayoutVars>
          <dgm:hierBranch val="init"/>
        </dgm:presLayoutVars>
      </dgm:prSet>
      <dgm:spPr/>
    </dgm:pt>
    <dgm:pt modelId="{5B923436-24EC-42A0-876F-8F27248C924D}" type="pres">
      <dgm:prSet presAssocID="{CA40EDB9-BB5A-453A-B0D3-4C7AD045D66C}" presName="rootComposite" presStyleCnt="0"/>
      <dgm:spPr/>
    </dgm:pt>
    <dgm:pt modelId="{44687B8D-50EF-4DA5-B1F6-67F52B74691C}" type="pres">
      <dgm:prSet presAssocID="{CA40EDB9-BB5A-453A-B0D3-4C7AD045D66C}" presName="rootText" presStyleLbl="node1" presStyleIdx="2" presStyleCnt="3" custScaleY="134801" custLinFactNeighborX="-11529" custLinFactNeighborY="-11752">
        <dgm:presLayoutVars>
          <dgm:chMax/>
          <dgm:chPref val="3"/>
        </dgm:presLayoutVars>
      </dgm:prSet>
      <dgm:spPr/>
    </dgm:pt>
    <dgm:pt modelId="{CE51B60D-C4D7-4038-996E-36A81654D4C2}" type="pres">
      <dgm:prSet presAssocID="{CA40EDB9-BB5A-453A-B0D3-4C7AD045D66C}" presName="titleText2" presStyleLbl="fgAcc1" presStyleIdx="2" presStyleCnt="3" custScaleX="103946" custScaleY="95697" custLinFactNeighborX="-7537" custLinFactNeighborY="43135">
        <dgm:presLayoutVars>
          <dgm:chMax val="0"/>
          <dgm:chPref val="0"/>
        </dgm:presLayoutVars>
      </dgm:prSet>
      <dgm:spPr/>
    </dgm:pt>
    <dgm:pt modelId="{2208B64C-5640-4E80-BD9E-7ADD97AF0D2D}" type="pres">
      <dgm:prSet presAssocID="{CA40EDB9-BB5A-453A-B0D3-4C7AD045D66C}" presName="rootConnector" presStyleLbl="node2" presStyleIdx="0" presStyleCnt="0"/>
      <dgm:spPr/>
    </dgm:pt>
    <dgm:pt modelId="{CC410697-1DA5-43FE-809D-EFD1B3E14C91}" type="pres">
      <dgm:prSet presAssocID="{CA40EDB9-BB5A-453A-B0D3-4C7AD045D66C}" presName="hierChild4" presStyleCnt="0"/>
      <dgm:spPr/>
    </dgm:pt>
    <dgm:pt modelId="{A91D1BA2-774E-49A6-A81F-A665E149C8CD}" type="pres">
      <dgm:prSet presAssocID="{CA40EDB9-BB5A-453A-B0D3-4C7AD045D66C}" presName="hierChild5" presStyleCnt="0"/>
      <dgm:spPr/>
    </dgm:pt>
    <dgm:pt modelId="{3C4EEB82-787A-4597-AB45-66976D9F7114}" type="pres">
      <dgm:prSet presAssocID="{D1C596A0-7182-4CDF-90FF-BD91DE7C973F}" presName="hierChild3" presStyleCnt="0"/>
      <dgm:spPr/>
    </dgm:pt>
  </dgm:ptLst>
  <dgm:cxnLst>
    <dgm:cxn modelId="{3062A80B-9279-4F79-9A73-1C1B01CD5300}" type="presOf" srcId="{42485ADF-B907-404D-986C-13EB139956A7}" destId="{7FF101F6-C5BF-4E04-9A4D-FC8C0697B736}" srcOrd="0" destOrd="0" presId="urn:microsoft.com/office/officeart/2008/layout/NameandTitleOrganizationalChart"/>
    <dgm:cxn modelId="{67B7B31F-B0A4-4022-98EB-2914CC4F9BEA}" type="presOf" srcId="{72934A8A-1B19-4BC3-A66A-AC8289C24C21}" destId="{A4C7612B-93BB-4C85-9303-A42963016D78}" srcOrd="0" destOrd="0" presId="urn:microsoft.com/office/officeart/2008/layout/NameandTitleOrganizationalChart"/>
    <dgm:cxn modelId="{F4955122-C5B7-4850-A6E9-664C8E6A84EA}" type="presOf" srcId="{1F34C7CF-DDC9-4132-9EDF-1C9C77D57BFC}" destId="{47A13D11-06FA-442A-AE56-13F147B78ABF}" srcOrd="0" destOrd="0" presId="urn:microsoft.com/office/officeart/2008/layout/NameandTitleOrganizationalChart"/>
    <dgm:cxn modelId="{DFA9DB28-1F23-4402-BF41-948A1B3CE257}" srcId="{72934A8A-1B19-4BC3-A66A-AC8289C24C21}" destId="{D1C596A0-7182-4CDF-90FF-BD91DE7C973F}" srcOrd="0" destOrd="0" parTransId="{DDCBDF2A-86F3-4503-83F4-43F1F9B4D3F6}" sibTransId="{42485ADF-B907-404D-986C-13EB139956A7}"/>
    <dgm:cxn modelId="{9566752B-EC12-40BE-9734-186698F00527}" srcId="{D1C596A0-7182-4CDF-90FF-BD91DE7C973F}" destId="{CA40EDB9-BB5A-453A-B0D3-4C7AD045D66C}" srcOrd="2" destOrd="0" parTransId="{1D7934E2-B0EB-46E0-9B6F-1AB68B9D4320}" sibTransId="{FCA263F5-58F2-464F-B384-A0213111D68C}"/>
    <dgm:cxn modelId="{FBD21232-7356-458A-8062-8326508F590B}" type="presOf" srcId="{D1C596A0-7182-4CDF-90FF-BD91DE7C973F}" destId="{DBFED7A3-5824-4AE3-AB4B-E6C39AF0ABE2}" srcOrd="1" destOrd="0" presId="urn:microsoft.com/office/officeart/2008/layout/NameandTitleOrganizationalChart"/>
    <dgm:cxn modelId="{53E53C3A-4902-42F5-968C-8B29B87F6BFF}" type="presOf" srcId="{1D7934E2-B0EB-46E0-9B6F-1AB68B9D4320}" destId="{B302050B-697F-4E13-AEC8-33D3DC689968}" srcOrd="0" destOrd="0" presId="urn:microsoft.com/office/officeart/2008/layout/NameandTitleOrganizationalChart"/>
    <dgm:cxn modelId="{338F9149-FD82-44E3-B68F-E81DDFE74EAF}" type="presOf" srcId="{E867B2E8-8BC6-4928-92F7-AA4E0C4E315D}" destId="{BE3FCC08-5E05-4233-B27C-FF3A74A6D834}" srcOrd="0" destOrd="0" presId="urn:microsoft.com/office/officeart/2008/layout/NameandTitleOrganizationalChart"/>
    <dgm:cxn modelId="{8A6CE475-9B11-4EC6-B479-06AB8ADB5758}" srcId="{D1C596A0-7182-4CDF-90FF-BD91DE7C973F}" destId="{23E66AD6-41EB-4640-AD4D-ED7E86BE17F2}" srcOrd="1" destOrd="0" parTransId="{EAE9F73A-4273-4428-A1E3-2F819E8D2235}" sibTransId="{E867B2E8-8BC6-4928-92F7-AA4E0C4E315D}"/>
    <dgm:cxn modelId="{44714F59-5285-4715-890D-3C752DEFB6CF}" type="presOf" srcId="{CA40EDB9-BB5A-453A-B0D3-4C7AD045D66C}" destId="{44687B8D-50EF-4DA5-B1F6-67F52B74691C}" srcOrd="0" destOrd="0" presId="urn:microsoft.com/office/officeart/2008/layout/NameandTitleOrganizationalChart"/>
    <dgm:cxn modelId="{830A7D5A-8C5F-46F2-8D1B-91922EC27562}" srcId="{D1C596A0-7182-4CDF-90FF-BD91DE7C973F}" destId="{DAC86B54-78C7-4367-95F5-DC9302585F3B}" srcOrd="0" destOrd="0" parTransId="{64ECEE6D-6774-48C3-9F39-0D8010E66B0D}" sibTransId="{1F34C7CF-DDC9-4132-9EDF-1C9C77D57BFC}"/>
    <dgm:cxn modelId="{E899887B-C658-4878-87F3-2D331F345D69}" type="presOf" srcId="{23E66AD6-41EB-4640-AD4D-ED7E86BE17F2}" destId="{E538774F-D70B-47BD-8986-F2BAB2747F6A}" srcOrd="0" destOrd="0" presId="urn:microsoft.com/office/officeart/2008/layout/NameandTitleOrganizationalChart"/>
    <dgm:cxn modelId="{FEF6C393-69B7-4107-BA23-E82A0E44ECF1}" type="presOf" srcId="{D1C596A0-7182-4CDF-90FF-BD91DE7C973F}" destId="{9430DDF6-F301-4933-9F7D-B743A8600F8C}" srcOrd="0" destOrd="0" presId="urn:microsoft.com/office/officeart/2008/layout/NameandTitleOrganizationalChart"/>
    <dgm:cxn modelId="{15438999-CC5D-49E5-990B-59F7A1E71680}" type="presOf" srcId="{EAE9F73A-4273-4428-A1E3-2F819E8D2235}" destId="{66134CEC-B7A1-47AB-AA73-9D8E57533D8D}" srcOrd="0" destOrd="0" presId="urn:microsoft.com/office/officeart/2008/layout/NameandTitleOrganizationalChart"/>
    <dgm:cxn modelId="{D5E12BA0-255D-4C61-B828-12BC2E001EA1}" type="presOf" srcId="{64ECEE6D-6774-48C3-9F39-0D8010E66B0D}" destId="{00D775F5-56E9-477C-81BC-607778106564}" srcOrd="0" destOrd="0" presId="urn:microsoft.com/office/officeart/2008/layout/NameandTitleOrganizationalChart"/>
    <dgm:cxn modelId="{49AD04B2-C9F2-4E54-B803-D5C32D65CDD7}" type="presOf" srcId="{DAC86B54-78C7-4367-95F5-DC9302585F3B}" destId="{28E127E2-1F92-419C-BDC9-B816C69229DD}" srcOrd="1" destOrd="0" presId="urn:microsoft.com/office/officeart/2008/layout/NameandTitleOrganizationalChart"/>
    <dgm:cxn modelId="{6F40A4B9-8D4A-4F59-987A-6C47122543D6}" type="presOf" srcId="{FCA263F5-58F2-464F-B384-A0213111D68C}" destId="{CE51B60D-C4D7-4038-996E-36A81654D4C2}" srcOrd="0" destOrd="0" presId="urn:microsoft.com/office/officeart/2008/layout/NameandTitleOrganizationalChart"/>
    <dgm:cxn modelId="{90D037DB-2DFE-4E15-A71E-348FB43EEEA3}" type="presOf" srcId="{CA40EDB9-BB5A-453A-B0D3-4C7AD045D66C}" destId="{2208B64C-5640-4E80-BD9E-7ADD97AF0D2D}" srcOrd="1" destOrd="0" presId="urn:microsoft.com/office/officeart/2008/layout/NameandTitleOrganizationalChart"/>
    <dgm:cxn modelId="{5425ABDC-28DC-4087-8412-4960B9EFD9CE}" type="presOf" srcId="{DAC86B54-78C7-4367-95F5-DC9302585F3B}" destId="{3C2F7B39-7147-453C-AD11-D825EEF5C3A6}" srcOrd="0" destOrd="0" presId="urn:microsoft.com/office/officeart/2008/layout/NameandTitleOrganizationalChart"/>
    <dgm:cxn modelId="{BFF865FD-27E5-4750-8C87-5EA4E88C444A}" type="presOf" srcId="{23E66AD6-41EB-4640-AD4D-ED7E86BE17F2}" destId="{8C0E43C9-8AE5-443B-9149-445F2AC75252}" srcOrd="1" destOrd="0" presId="urn:microsoft.com/office/officeart/2008/layout/NameandTitleOrganizationalChart"/>
    <dgm:cxn modelId="{E727719C-50BB-43A2-A4FF-C9AFDBED9953}" type="presParOf" srcId="{A4C7612B-93BB-4C85-9303-A42963016D78}" destId="{6B96F654-BF92-4D86-9A93-5F34B2E47988}" srcOrd="0" destOrd="0" presId="urn:microsoft.com/office/officeart/2008/layout/NameandTitleOrganizationalChart"/>
    <dgm:cxn modelId="{81804A1D-C80A-4B5E-94F4-7DFD5461E38F}" type="presParOf" srcId="{6B96F654-BF92-4D86-9A93-5F34B2E47988}" destId="{E10A1548-1D4C-44FB-B3CE-E1D8184F8DC5}" srcOrd="0" destOrd="0" presId="urn:microsoft.com/office/officeart/2008/layout/NameandTitleOrganizationalChart"/>
    <dgm:cxn modelId="{D88AB8B6-0A15-44D9-A26D-A2BE06884F0B}" type="presParOf" srcId="{E10A1548-1D4C-44FB-B3CE-E1D8184F8DC5}" destId="{9430DDF6-F301-4933-9F7D-B743A8600F8C}" srcOrd="0" destOrd="0" presId="urn:microsoft.com/office/officeart/2008/layout/NameandTitleOrganizationalChart"/>
    <dgm:cxn modelId="{88A3C822-D6B1-4683-BFB6-6D38AF4731CA}" type="presParOf" srcId="{E10A1548-1D4C-44FB-B3CE-E1D8184F8DC5}" destId="{7FF101F6-C5BF-4E04-9A4D-FC8C0697B736}" srcOrd="1" destOrd="0" presId="urn:microsoft.com/office/officeart/2008/layout/NameandTitleOrganizationalChart"/>
    <dgm:cxn modelId="{017B8E93-8C2D-4B28-A87C-FA364DA5FA58}" type="presParOf" srcId="{E10A1548-1D4C-44FB-B3CE-E1D8184F8DC5}" destId="{DBFED7A3-5824-4AE3-AB4B-E6C39AF0ABE2}" srcOrd="2" destOrd="0" presId="urn:microsoft.com/office/officeart/2008/layout/NameandTitleOrganizationalChart"/>
    <dgm:cxn modelId="{A28C5FFA-4B6C-4345-A47B-423D135D8814}" type="presParOf" srcId="{6B96F654-BF92-4D86-9A93-5F34B2E47988}" destId="{9C7AA901-C887-4D4F-BE61-6A075C3E6EE5}" srcOrd="1" destOrd="0" presId="urn:microsoft.com/office/officeart/2008/layout/NameandTitleOrganizationalChart"/>
    <dgm:cxn modelId="{5D892512-4DCA-4B45-A183-3ADA0B13648C}" type="presParOf" srcId="{9C7AA901-C887-4D4F-BE61-6A075C3E6EE5}" destId="{00D775F5-56E9-477C-81BC-607778106564}" srcOrd="0" destOrd="0" presId="urn:microsoft.com/office/officeart/2008/layout/NameandTitleOrganizationalChart"/>
    <dgm:cxn modelId="{19E76633-0A01-49F6-BF56-26E786EDA94A}" type="presParOf" srcId="{9C7AA901-C887-4D4F-BE61-6A075C3E6EE5}" destId="{BE0890C5-4134-47C2-8094-C5336C61A55E}" srcOrd="1" destOrd="0" presId="urn:microsoft.com/office/officeart/2008/layout/NameandTitleOrganizationalChart"/>
    <dgm:cxn modelId="{353AD317-CA7F-4150-BCAF-7E37C4AAEC16}" type="presParOf" srcId="{BE0890C5-4134-47C2-8094-C5336C61A55E}" destId="{5BA6E187-9208-43A4-8C92-118018C53E73}" srcOrd="0" destOrd="0" presId="urn:microsoft.com/office/officeart/2008/layout/NameandTitleOrganizationalChart"/>
    <dgm:cxn modelId="{9FDBFA18-AB10-4663-B23A-EB7F09B705CB}" type="presParOf" srcId="{5BA6E187-9208-43A4-8C92-118018C53E73}" destId="{3C2F7B39-7147-453C-AD11-D825EEF5C3A6}" srcOrd="0" destOrd="0" presId="urn:microsoft.com/office/officeart/2008/layout/NameandTitleOrganizationalChart"/>
    <dgm:cxn modelId="{A6A52C66-ADD0-4C00-80C9-F50299638FD2}" type="presParOf" srcId="{5BA6E187-9208-43A4-8C92-118018C53E73}" destId="{47A13D11-06FA-442A-AE56-13F147B78ABF}" srcOrd="1" destOrd="0" presId="urn:microsoft.com/office/officeart/2008/layout/NameandTitleOrganizationalChart"/>
    <dgm:cxn modelId="{A83538FD-28C7-46C8-8999-9FA5832C6D86}" type="presParOf" srcId="{5BA6E187-9208-43A4-8C92-118018C53E73}" destId="{28E127E2-1F92-419C-BDC9-B816C69229DD}" srcOrd="2" destOrd="0" presId="urn:microsoft.com/office/officeart/2008/layout/NameandTitleOrganizationalChart"/>
    <dgm:cxn modelId="{00B3B33D-E582-434D-892A-0A75020F229D}" type="presParOf" srcId="{BE0890C5-4134-47C2-8094-C5336C61A55E}" destId="{7B872E35-9116-4595-BE73-24F452DD326F}" srcOrd="1" destOrd="0" presId="urn:microsoft.com/office/officeart/2008/layout/NameandTitleOrganizationalChart"/>
    <dgm:cxn modelId="{4585ADCE-874A-4070-9462-E77D9B347704}" type="presParOf" srcId="{BE0890C5-4134-47C2-8094-C5336C61A55E}" destId="{768AE7AF-4D73-47C4-8174-3ED30F3DCCB8}" srcOrd="2" destOrd="0" presId="urn:microsoft.com/office/officeart/2008/layout/NameandTitleOrganizationalChart"/>
    <dgm:cxn modelId="{A5BA947C-068D-4A78-AC24-91DA5F6387E1}" type="presParOf" srcId="{9C7AA901-C887-4D4F-BE61-6A075C3E6EE5}" destId="{66134CEC-B7A1-47AB-AA73-9D8E57533D8D}" srcOrd="2" destOrd="0" presId="urn:microsoft.com/office/officeart/2008/layout/NameandTitleOrganizationalChart"/>
    <dgm:cxn modelId="{FB9B9728-E357-470F-9F8F-02BD006D4F80}" type="presParOf" srcId="{9C7AA901-C887-4D4F-BE61-6A075C3E6EE5}" destId="{902BE9A7-6D29-4CA9-B084-5F75B8774AD9}" srcOrd="3" destOrd="0" presId="urn:microsoft.com/office/officeart/2008/layout/NameandTitleOrganizationalChart"/>
    <dgm:cxn modelId="{7E91F152-7078-4663-8C86-327A049E91E8}" type="presParOf" srcId="{902BE9A7-6D29-4CA9-B084-5F75B8774AD9}" destId="{9EF04494-6B1E-4199-96E1-52897C6FEC5F}" srcOrd="0" destOrd="0" presId="urn:microsoft.com/office/officeart/2008/layout/NameandTitleOrganizationalChart"/>
    <dgm:cxn modelId="{B4B1BB2A-C923-4B8C-8040-B95B05F92E82}" type="presParOf" srcId="{9EF04494-6B1E-4199-96E1-52897C6FEC5F}" destId="{E538774F-D70B-47BD-8986-F2BAB2747F6A}" srcOrd="0" destOrd="0" presId="urn:microsoft.com/office/officeart/2008/layout/NameandTitleOrganizationalChart"/>
    <dgm:cxn modelId="{896D5A32-D7DF-4F71-A572-BD936745CA6B}" type="presParOf" srcId="{9EF04494-6B1E-4199-96E1-52897C6FEC5F}" destId="{BE3FCC08-5E05-4233-B27C-FF3A74A6D834}" srcOrd="1" destOrd="0" presId="urn:microsoft.com/office/officeart/2008/layout/NameandTitleOrganizationalChart"/>
    <dgm:cxn modelId="{36553DCC-9A71-47C7-B961-10160D68D172}" type="presParOf" srcId="{9EF04494-6B1E-4199-96E1-52897C6FEC5F}" destId="{8C0E43C9-8AE5-443B-9149-445F2AC75252}" srcOrd="2" destOrd="0" presId="urn:microsoft.com/office/officeart/2008/layout/NameandTitleOrganizationalChart"/>
    <dgm:cxn modelId="{9C7FCA5E-5E9F-4F1F-BA2A-F383B4DFF405}" type="presParOf" srcId="{902BE9A7-6D29-4CA9-B084-5F75B8774AD9}" destId="{CA19D804-BA99-447F-AEBF-BBCA8D68BB54}" srcOrd="1" destOrd="0" presId="urn:microsoft.com/office/officeart/2008/layout/NameandTitleOrganizationalChart"/>
    <dgm:cxn modelId="{823F6AF9-306D-4321-90C7-704E9756E7F4}" type="presParOf" srcId="{902BE9A7-6D29-4CA9-B084-5F75B8774AD9}" destId="{DAE50B92-FF03-4332-BFB7-85E4D6245B9C}" srcOrd="2" destOrd="0" presId="urn:microsoft.com/office/officeart/2008/layout/NameandTitleOrganizationalChart"/>
    <dgm:cxn modelId="{80E94441-6E83-4B78-9563-6DF2DAD44CC8}" type="presParOf" srcId="{9C7AA901-C887-4D4F-BE61-6A075C3E6EE5}" destId="{B302050B-697F-4E13-AEC8-33D3DC689968}" srcOrd="4" destOrd="0" presId="urn:microsoft.com/office/officeart/2008/layout/NameandTitleOrganizationalChart"/>
    <dgm:cxn modelId="{1CCBFC19-4CDF-4E4E-B6F5-8CCD48C58416}" type="presParOf" srcId="{9C7AA901-C887-4D4F-BE61-6A075C3E6EE5}" destId="{E814F113-43C1-4005-B8E2-5C413300899B}" srcOrd="5" destOrd="0" presId="urn:microsoft.com/office/officeart/2008/layout/NameandTitleOrganizationalChart"/>
    <dgm:cxn modelId="{8738A756-3D0E-45DB-A56C-D785FC006610}" type="presParOf" srcId="{E814F113-43C1-4005-B8E2-5C413300899B}" destId="{5B923436-24EC-42A0-876F-8F27248C924D}" srcOrd="0" destOrd="0" presId="urn:microsoft.com/office/officeart/2008/layout/NameandTitleOrganizationalChart"/>
    <dgm:cxn modelId="{5A39CBB6-BC70-4FAE-8D90-DC7FC489ACD6}" type="presParOf" srcId="{5B923436-24EC-42A0-876F-8F27248C924D}" destId="{44687B8D-50EF-4DA5-B1F6-67F52B74691C}" srcOrd="0" destOrd="0" presId="urn:microsoft.com/office/officeart/2008/layout/NameandTitleOrganizationalChart"/>
    <dgm:cxn modelId="{DB66339C-6D59-4A7C-851C-55413986C548}" type="presParOf" srcId="{5B923436-24EC-42A0-876F-8F27248C924D}" destId="{CE51B60D-C4D7-4038-996E-36A81654D4C2}" srcOrd="1" destOrd="0" presId="urn:microsoft.com/office/officeart/2008/layout/NameandTitleOrganizationalChart"/>
    <dgm:cxn modelId="{7AF9CBFC-DBD8-4A33-BC2C-4C39CBC338A9}" type="presParOf" srcId="{5B923436-24EC-42A0-876F-8F27248C924D}" destId="{2208B64C-5640-4E80-BD9E-7ADD97AF0D2D}" srcOrd="2" destOrd="0" presId="urn:microsoft.com/office/officeart/2008/layout/NameandTitleOrganizationalChart"/>
    <dgm:cxn modelId="{2C2F3C97-9112-4550-8BE3-5D3B80D96E25}" type="presParOf" srcId="{E814F113-43C1-4005-B8E2-5C413300899B}" destId="{CC410697-1DA5-43FE-809D-EFD1B3E14C91}" srcOrd="1" destOrd="0" presId="urn:microsoft.com/office/officeart/2008/layout/NameandTitleOrganizationalChart"/>
    <dgm:cxn modelId="{A9E41281-B429-4BD7-A3A2-A1EFF0420AA1}" type="presParOf" srcId="{E814F113-43C1-4005-B8E2-5C413300899B}" destId="{A91D1BA2-774E-49A6-A81F-A665E149C8CD}" srcOrd="2" destOrd="0" presId="urn:microsoft.com/office/officeart/2008/layout/NameandTitleOrganizationalChart"/>
    <dgm:cxn modelId="{8FAD783C-2BCB-4623-BE1F-4FFDEF7E7182}" type="presParOf" srcId="{6B96F654-BF92-4D86-9A93-5F34B2E47988}" destId="{3C4EEB82-787A-4597-AB45-66976D9F7114}"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BB2CC-09BE-41ED-9B8C-E1E88F62A946}">
      <dsp:nvSpPr>
        <dsp:cNvPr id="0" name=""/>
        <dsp:cNvSpPr/>
      </dsp:nvSpPr>
      <dsp:spPr>
        <a:xfrm>
          <a:off x="-6712058" y="-1026357"/>
          <a:ext cx="7988517" cy="7988517"/>
        </a:xfrm>
        <a:prstGeom prst="blockArc">
          <a:avLst>
            <a:gd name="adj1" fmla="val 18900000"/>
            <a:gd name="adj2" fmla="val 2700000"/>
            <a:gd name="adj3" fmla="val 27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FBDED5-74C3-4B20-AC4E-774E19F7BB72}">
      <dsp:nvSpPr>
        <dsp:cNvPr id="0" name=""/>
        <dsp:cNvSpPr/>
      </dsp:nvSpPr>
      <dsp:spPr>
        <a:xfrm>
          <a:off x="667909" y="456344"/>
          <a:ext cx="11357280" cy="91316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824"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الرؤية والرسالة: </a:t>
          </a:r>
          <a:r>
            <a:rPr lang="ar-SA" sz="1400" b="1" kern="1200" dirty="0">
              <a:cs typeface="+mj-cs"/>
            </a:rPr>
            <a:t>- توجد المؤسسات غير الربحية لتنفيذ رؤية ورسالة لإحداث تأثير في المجتمع. بينما تركز المؤسسات الربحية على مدى قدرتها على تحمل التكاليف</a:t>
          </a:r>
          <a:endParaRPr lang="fr-DZ" sz="1400" b="1" kern="1200" dirty="0">
            <a:cs typeface="+mj-cs"/>
          </a:endParaRPr>
        </a:p>
        <a:p>
          <a:pPr marL="0" lvl="0" indent="0" algn="just" defTabSz="622300" rtl="1">
            <a:lnSpc>
              <a:spcPct val="90000"/>
            </a:lnSpc>
            <a:spcBef>
              <a:spcPct val="0"/>
            </a:spcBef>
            <a:spcAft>
              <a:spcPct val="35000"/>
            </a:spcAft>
            <a:buNone/>
          </a:pPr>
          <a:r>
            <a:rPr lang="ar-SA" sz="1400" b="1" kern="1200" dirty="0">
              <a:cs typeface="+mj-cs"/>
            </a:rPr>
            <a:t>- لا يوجد دافع للربح</a:t>
          </a:r>
          <a:endParaRPr lang="fr-DZ" sz="1400" b="1" kern="1200" dirty="0">
            <a:cs typeface="+mj-cs"/>
          </a:endParaRPr>
        </a:p>
        <a:p>
          <a:pPr marL="0" lvl="0" indent="0" algn="just" defTabSz="622300" rtl="1">
            <a:lnSpc>
              <a:spcPct val="90000"/>
            </a:lnSpc>
            <a:spcBef>
              <a:spcPct val="0"/>
            </a:spcBef>
            <a:spcAft>
              <a:spcPct val="35000"/>
            </a:spcAft>
            <a:buNone/>
          </a:pPr>
          <a:r>
            <a:rPr lang="ar-SA" sz="1400" b="1" kern="1200" dirty="0">
              <a:cs typeface="+mj-cs"/>
            </a:rPr>
            <a:t>- لا يوجد مساهمون يرضونهم، وهذا هو السبب في أن الرؤية والرسالة يجب أن إنسانية غير ربحية. </a:t>
          </a:r>
          <a:endParaRPr lang="fr-DZ" sz="1400" b="1" kern="1200" dirty="0">
            <a:cs typeface="+mj-cs"/>
          </a:endParaRPr>
        </a:p>
      </dsp:txBody>
      <dsp:txXfrm>
        <a:off x="667909" y="456344"/>
        <a:ext cx="11357280" cy="913163"/>
      </dsp:txXfrm>
    </dsp:sp>
    <dsp:sp modelId="{FFCF3DD1-6406-460F-84FC-F5E95E380B94}">
      <dsp:nvSpPr>
        <dsp:cNvPr id="0" name=""/>
        <dsp:cNvSpPr/>
      </dsp:nvSpPr>
      <dsp:spPr>
        <a:xfrm>
          <a:off x="97182" y="342198"/>
          <a:ext cx="1141454" cy="114145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33C4E9-7B1A-465C-8F6E-59C1F93B298F}">
      <dsp:nvSpPr>
        <dsp:cNvPr id="0" name=""/>
        <dsp:cNvSpPr/>
      </dsp:nvSpPr>
      <dsp:spPr>
        <a:xfrm>
          <a:off x="1191447" y="1826327"/>
          <a:ext cx="10833742" cy="91316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824" tIns="35560" rIns="35560" bIns="35560" numCol="1" spcCol="1270" anchor="ctr" anchorCtr="0">
          <a:noAutofit/>
        </a:bodyPr>
        <a:lstStyle/>
        <a:p>
          <a:pPr marL="0" lvl="0" indent="0" algn="just" defTabSz="622300">
            <a:lnSpc>
              <a:spcPct val="90000"/>
            </a:lnSpc>
            <a:spcBef>
              <a:spcPct val="0"/>
            </a:spcBef>
            <a:spcAft>
              <a:spcPct val="35000"/>
            </a:spcAft>
            <a:buNone/>
          </a:pPr>
          <a:r>
            <a:rPr lang="ar-SA" sz="1400" b="1" kern="1200" dirty="0">
              <a:solidFill>
                <a:srgbClr val="C00000"/>
              </a:solidFill>
              <a:cs typeface="+mj-cs"/>
            </a:rPr>
            <a:t>تحفيز الموظفين وتوقعاتهم: </a:t>
          </a:r>
          <a:r>
            <a:rPr lang="ar-SA" sz="1400" b="1" kern="1200" dirty="0">
              <a:cs typeface="+mj-cs"/>
            </a:rPr>
            <a:t>يعمل الناس بشكل عام في المؤسسات غير الربحية لأنهم يريدون المساهمة في التغيير. قد يكون أجر الموظفون غير الربحين أعلى في القطاع الخاص، وهذا دليل أن الموظفين يجلبون أحلامهم وتوقعات الإيجابية التي تسعى على جعل المجتمع أفضل، وهذا يختلف عن العمل في مؤسسة ربحية، لذلك يريد الموظفون المشاركة في صنع القرار، فيجب أن يشعروا باستمرار أن عملهم يساهم في تحقيق مصلحة أكبر. فهم يريدون أن يشعروا بالدعم في نموهم الوظيفي. كل هذا يعني أن القادة غير الربحين سيحتاجون إلى التفكير بشكل متعمد للغاية حول كيفية مشاركة الموظفين في عملية التخطيط الاستراتيجي وارتباطهم بها.</a:t>
          </a:r>
          <a:endParaRPr lang="fr-DZ" sz="1400" b="1" kern="1200" dirty="0">
            <a:cs typeface="+mj-cs"/>
          </a:endParaRPr>
        </a:p>
      </dsp:txBody>
      <dsp:txXfrm>
        <a:off x="1191447" y="1826327"/>
        <a:ext cx="10833742" cy="913163"/>
      </dsp:txXfrm>
    </dsp:sp>
    <dsp:sp modelId="{B82272EB-A9BD-4761-8BA0-119C2FB57D3C}">
      <dsp:nvSpPr>
        <dsp:cNvPr id="0" name=""/>
        <dsp:cNvSpPr/>
      </dsp:nvSpPr>
      <dsp:spPr>
        <a:xfrm>
          <a:off x="620720" y="1712182"/>
          <a:ext cx="1141454" cy="114145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D2D8D0-5168-46F6-95E2-C67AA379F2E7}">
      <dsp:nvSpPr>
        <dsp:cNvPr id="0" name=""/>
        <dsp:cNvSpPr/>
      </dsp:nvSpPr>
      <dsp:spPr>
        <a:xfrm>
          <a:off x="1191447" y="3196310"/>
          <a:ext cx="10833742" cy="91316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824" tIns="35560" rIns="35560" bIns="35560" numCol="1" spcCol="1270" anchor="ctr" anchorCtr="0">
          <a:noAutofit/>
        </a:bodyPr>
        <a:lstStyle/>
        <a:p>
          <a:pPr marL="0" lvl="0" indent="0" algn="just" defTabSz="622300">
            <a:lnSpc>
              <a:spcPct val="90000"/>
            </a:lnSpc>
            <a:spcBef>
              <a:spcPct val="0"/>
            </a:spcBef>
            <a:spcAft>
              <a:spcPct val="35000"/>
            </a:spcAft>
            <a:buNone/>
          </a:pPr>
          <a:r>
            <a:rPr lang="ar-SA" sz="1400" b="1" kern="1200" dirty="0">
              <a:solidFill>
                <a:srgbClr val="C00000"/>
              </a:solidFill>
              <a:latin typeface="Times New Roman" panose="02020603050405020304" pitchFamily="18" charset="0"/>
              <a:cs typeface="+mj-cs"/>
            </a:rPr>
            <a:t>جمع التبرعات: </a:t>
          </a:r>
          <a:r>
            <a:rPr lang="ar-SA" sz="1400" b="1" kern="1200" dirty="0">
              <a:latin typeface="Times New Roman" panose="02020603050405020304" pitchFamily="18" charset="0"/>
              <a:cs typeface="+mj-cs"/>
            </a:rPr>
            <a:t>جمع التبرعات هو واحد من أهم الوظائف في أي مؤسسة غير ربحية على عكس المؤسسات الربحية، إذ  تجمع المؤسسات غير الربحية عموما الجزء الأكبر من دخلها ليس من بيع المنتجات أو الخدمات، ولكن من الجهات المانحة الفردية والمؤسسية. يمكن أن يشمل ذلك المنح والهدايا الكبرى والتبرعات الصغيرة... في مقابل مساهمتهم، يتوقع المانحون أن يروا المؤسسة غير الربحية لها تأثير إيجابي في العالم. وهذا هو السبب في أن التخطيط الاستراتيجي يمكن أن يكون مفيدا بشكل خاص للمؤسسات غير الربحية، لأنه يوضح رؤية ملهمة ومدفوعة بالتأثير وطويلة الأجل.</a:t>
          </a:r>
          <a:endParaRPr lang="fr-DZ" sz="1400" b="1" kern="1200" dirty="0">
            <a:cs typeface="+mj-cs"/>
          </a:endParaRPr>
        </a:p>
      </dsp:txBody>
      <dsp:txXfrm>
        <a:off x="1191447" y="3196310"/>
        <a:ext cx="10833742" cy="913163"/>
      </dsp:txXfrm>
    </dsp:sp>
    <dsp:sp modelId="{43523BD3-5914-4DB7-9520-F6B1F1F5B3D5}">
      <dsp:nvSpPr>
        <dsp:cNvPr id="0" name=""/>
        <dsp:cNvSpPr/>
      </dsp:nvSpPr>
      <dsp:spPr>
        <a:xfrm>
          <a:off x="620720" y="3082165"/>
          <a:ext cx="1141454" cy="114145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B64434-632A-4E8B-975A-EDA5788AE97A}">
      <dsp:nvSpPr>
        <dsp:cNvPr id="0" name=""/>
        <dsp:cNvSpPr/>
      </dsp:nvSpPr>
      <dsp:spPr>
        <a:xfrm>
          <a:off x="667909" y="4566293"/>
          <a:ext cx="11357280" cy="91316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824"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دور مجلس الإدارة: </a:t>
          </a:r>
          <a:r>
            <a:rPr lang="ar-SA" sz="1400" b="1" kern="1200" dirty="0">
              <a:cs typeface="+mj-cs"/>
            </a:rPr>
            <a:t>غالبية المجالس غير الربحية هي وظائف غير مدفوعة الأجر. ومع ذلك ، فإن المجالس غير الربحية مسؤولة عن قدر لا يصدق من الرقابة. وهذا يعني أنه ، مثل الموظفين ، سيتم جذب أعضاء مجلس الإدارة من خلال الرؤية والرسالة. على عكس مجالس الإدارة الهادفة للربح ، التي تفكر في المساهمين ، يركز مجلس الإدارة غير الربحي بشكل أساسي على ضمان قدرة المؤسسة على تحقيق رؤيتها ورسالتها. وبالتالي يجب أن يشارك أعضاء مجلس الإدارة غير الربحين بعمق في التخطيط الاستراتيجي. </a:t>
          </a:r>
          <a:endParaRPr lang="fr-DZ" sz="1400" b="1" kern="1200" dirty="0">
            <a:cs typeface="+mj-cs"/>
          </a:endParaRPr>
        </a:p>
      </dsp:txBody>
      <dsp:txXfrm>
        <a:off x="667909" y="4566293"/>
        <a:ext cx="11357280" cy="913163"/>
      </dsp:txXfrm>
    </dsp:sp>
    <dsp:sp modelId="{CE47CAD0-5EF8-4A50-BF38-5F82D4F96DFA}">
      <dsp:nvSpPr>
        <dsp:cNvPr id="0" name=""/>
        <dsp:cNvSpPr/>
      </dsp:nvSpPr>
      <dsp:spPr>
        <a:xfrm>
          <a:off x="97182" y="4452148"/>
          <a:ext cx="1141454" cy="114145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BB2CC-09BE-41ED-9B8C-E1E88F62A946}">
      <dsp:nvSpPr>
        <dsp:cNvPr id="0" name=""/>
        <dsp:cNvSpPr/>
      </dsp:nvSpPr>
      <dsp:spPr>
        <a:xfrm>
          <a:off x="-6723248" y="-1028086"/>
          <a:ext cx="8002025" cy="8002025"/>
        </a:xfrm>
        <a:prstGeom prst="blockArc">
          <a:avLst>
            <a:gd name="adj1" fmla="val 18900000"/>
            <a:gd name="adj2" fmla="val 2700000"/>
            <a:gd name="adj3" fmla="val 27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FBDED5-74C3-4B20-AC4E-774E19F7BB72}">
      <dsp:nvSpPr>
        <dsp:cNvPr id="0" name=""/>
        <dsp:cNvSpPr/>
      </dsp:nvSpPr>
      <dsp:spPr>
        <a:xfrm>
          <a:off x="475965" y="313108"/>
          <a:ext cx="11509051"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توفير الوقت من خلال التوافق: </a:t>
          </a:r>
          <a:r>
            <a:rPr lang="ar-SA" sz="1400" b="1" kern="1200" dirty="0">
              <a:cs typeface="+mj-cs"/>
            </a:rPr>
            <a:t>تجمع عملية التخطيط الاستراتيجي بين قيادة مجلس الإدارة والموظفين للمشاركة في إنشاء رؤية لمستقبل المؤسسة، ويشمل ذلك التوجه الاستراتيجي والأولويات </a:t>
          </a:r>
          <a:r>
            <a:rPr lang="ar-SA" sz="1400" b="1" kern="1200" dirty="0" err="1">
              <a:cs typeface="+mj-cs"/>
            </a:rPr>
            <a:t>البرنامجية</a:t>
          </a:r>
          <a:r>
            <a:rPr lang="ar-SA" sz="1400" b="1" kern="1200" dirty="0">
              <a:cs typeface="+mj-cs"/>
            </a:rPr>
            <a:t> والمالية، وتدابير النجاح. ولأن العملية نفسها تقوم على بناء توافق في الآراء، فإنها تخلق قبولا قيما مما سيوفر الوقت في نهاية المطاف ويقلل من الاحتكاك.</a:t>
          </a:r>
          <a:endParaRPr lang="fr-DZ" sz="1400" b="1" kern="1200" dirty="0">
            <a:cs typeface="+mj-cs"/>
          </a:endParaRPr>
        </a:p>
      </dsp:txBody>
      <dsp:txXfrm>
        <a:off x="475965" y="313108"/>
        <a:ext cx="11509051" cy="625979"/>
      </dsp:txXfrm>
    </dsp:sp>
    <dsp:sp modelId="{FFCF3DD1-6406-460F-84FC-F5E95E380B94}">
      <dsp:nvSpPr>
        <dsp:cNvPr id="0" name=""/>
        <dsp:cNvSpPr/>
      </dsp:nvSpPr>
      <dsp:spPr>
        <a:xfrm>
          <a:off x="84728" y="234861"/>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1AED1F-51A2-4F98-A7A7-8D77F2B967A3}">
      <dsp:nvSpPr>
        <dsp:cNvPr id="0" name=""/>
        <dsp:cNvSpPr/>
      </dsp:nvSpPr>
      <dsp:spPr>
        <a:xfrm>
          <a:off x="990876" y="1251958"/>
          <a:ext cx="10994140"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توفير المال من خلال إنفاق أكثر ذكاء: </a:t>
          </a:r>
          <a:r>
            <a:rPr lang="ar-SA" sz="1400" b="1" kern="1200" dirty="0">
              <a:cs typeface="+mj-cs"/>
            </a:rPr>
            <a:t>ستوضح الخطة الإستراتيجية المكان الذي تحتاجه المؤسسة إلى الاستثمار فيه لتحقيق أهدافها لمدة 3-5 سنوات. هذا يوفر عليها إنفاق موارد ثمينة في المجالات غير الأساسية، ولأن الخطة تتضمن مقاييس للنجاح، فستكون المؤسسة قادرة بشكل أفضل على تقييم متى يؤتي الإنفاق ثماره، وعندما لا يكون كذلك، مما يتيح لها تصحيح المسار بسرعة.</a:t>
          </a:r>
          <a:endParaRPr lang="fr-DZ" sz="1400" b="1" kern="1200" dirty="0">
            <a:cs typeface="+mj-cs"/>
          </a:endParaRPr>
        </a:p>
      </dsp:txBody>
      <dsp:txXfrm>
        <a:off x="990876" y="1251958"/>
        <a:ext cx="10994140" cy="625979"/>
      </dsp:txXfrm>
    </dsp:sp>
    <dsp:sp modelId="{DC868C95-4D1D-40C9-9C23-859A46E9D50A}">
      <dsp:nvSpPr>
        <dsp:cNvPr id="0" name=""/>
        <dsp:cNvSpPr/>
      </dsp:nvSpPr>
      <dsp:spPr>
        <a:xfrm>
          <a:off x="599639" y="1173711"/>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4B9B75-BEA4-4A99-AA19-71AC62A1D64F}">
      <dsp:nvSpPr>
        <dsp:cNvPr id="0" name=""/>
        <dsp:cNvSpPr/>
      </dsp:nvSpPr>
      <dsp:spPr>
        <a:xfrm>
          <a:off x="1226331" y="2190808"/>
          <a:ext cx="10758684"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استثمار فريق العمل: </a:t>
          </a:r>
          <a:r>
            <a:rPr lang="ar-SA" sz="1400" b="1" kern="1200" dirty="0">
              <a:cs typeface="+mj-cs"/>
            </a:rPr>
            <a:t>أن 95٪ من الموظفين لا يفهمون استراتيجية مؤسساتهم؟ في الوقت نفسه، فإن أحد أهم الأشياء التي يجدها العمال محبطة هو "الافتقار إلى المعنى في عملهم". يمكن لعملية التخطيط الاستراتيجي التي تشرك الموظفين وتخلق المشاركة أن تغير شعور الموظفين تجاه عملهم اليومي. يمكن للخطة الإستراتيجية التي يشعر الموظفون بالاستثمار فيها أن تعيد تنشيط فريق العمل وتكسر الحواجز وتزيد الإنتاجية.</a:t>
          </a:r>
          <a:endParaRPr lang="fr-DZ" sz="1400" b="1" kern="1200" dirty="0">
            <a:cs typeface="+mj-cs"/>
          </a:endParaRPr>
        </a:p>
      </dsp:txBody>
      <dsp:txXfrm>
        <a:off x="1226331" y="2190808"/>
        <a:ext cx="10758684" cy="625979"/>
      </dsp:txXfrm>
    </dsp:sp>
    <dsp:sp modelId="{43523BD3-5914-4DB7-9520-F6B1F1F5B3D5}">
      <dsp:nvSpPr>
        <dsp:cNvPr id="0" name=""/>
        <dsp:cNvSpPr/>
      </dsp:nvSpPr>
      <dsp:spPr>
        <a:xfrm>
          <a:off x="835094" y="2112561"/>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8A7F50-3AAE-41C6-B003-EEC19AB82E5B}">
      <dsp:nvSpPr>
        <dsp:cNvPr id="0" name=""/>
        <dsp:cNvSpPr/>
      </dsp:nvSpPr>
      <dsp:spPr>
        <a:xfrm>
          <a:off x="1226331" y="3129064"/>
          <a:ext cx="10758684"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تعزيز التأثير: </a:t>
          </a:r>
          <a:r>
            <a:rPr lang="ar-SA" sz="1400" b="1" kern="1200" dirty="0">
              <a:cs typeface="+mj-cs"/>
            </a:rPr>
            <a:t>لا تترك الخطة الاستراتيجية القوية أي شك حول ما تحاول المؤسسة تحقيقه، من خلال الجمع بين الأهداف الطموحة والاستراتيجيات القابلة للتنفيذ  سيتم تصميم خطة لزيادة نجاح المؤسسة. ولتحقيق ذلك يجب زيادة التأثير والاستدامة من خلال توفير معايير واضحة، ستساعد الخطة الاستراتيجية على تقييم التقدم نحو الأهداف بشكل أفضل والتقاط التحديات قبل أن تصبح أخطاء مكلفة.</a:t>
          </a:r>
          <a:endParaRPr lang="fr-DZ" sz="1400" b="1" kern="1200" dirty="0">
            <a:cs typeface="+mj-cs"/>
          </a:endParaRPr>
        </a:p>
      </dsp:txBody>
      <dsp:txXfrm>
        <a:off x="1226331" y="3129064"/>
        <a:ext cx="10758684" cy="625979"/>
      </dsp:txXfrm>
    </dsp:sp>
    <dsp:sp modelId="{CE47CAD0-5EF8-4A50-BF38-5F82D4F96DFA}">
      <dsp:nvSpPr>
        <dsp:cNvPr id="0" name=""/>
        <dsp:cNvSpPr/>
      </dsp:nvSpPr>
      <dsp:spPr>
        <a:xfrm>
          <a:off x="835094" y="3050816"/>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FC3695-B5E5-45B2-8DD0-22444D91E4E1}">
      <dsp:nvSpPr>
        <dsp:cNvPr id="0" name=""/>
        <dsp:cNvSpPr/>
      </dsp:nvSpPr>
      <dsp:spPr>
        <a:xfrm>
          <a:off x="990876" y="4067914"/>
          <a:ext cx="10994140"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جمع المزيد من الأموال: </a:t>
          </a:r>
          <a:r>
            <a:rPr lang="ar-SA" sz="1400" b="1" kern="1200" dirty="0">
              <a:cs typeface="+mj-cs"/>
            </a:rPr>
            <a:t>يرغب المانحون في الاستثمار في المؤسسات ذات الرؤية القوية والالتزام بالاستدامة والتركيز على خلق وقياس التأثير. وهو بالضبط ما توفره الخطة الاستراتيجية. بالإضافة إلى مشاركة خطة المؤسسة الإستراتيجية مباشرة مع المساهمين الرئيسيين، يمكن لموظفي جمع التبرعات إعادة توظيفها في لغة مقترحات المنح ورسائل البريد الإلكتروني للداعمين. يمكن تحويل التقارير المرحلية للخطة الاستراتيجية الفصلية لمجلس الإدارة بسرعة إلى تقارير تأثير مقنعة للمانحين. </a:t>
          </a:r>
          <a:endParaRPr lang="fr-DZ" sz="1400" b="1" kern="1200" dirty="0">
            <a:cs typeface="+mj-cs"/>
          </a:endParaRPr>
        </a:p>
      </dsp:txBody>
      <dsp:txXfrm>
        <a:off x="990876" y="4067914"/>
        <a:ext cx="10994140" cy="625979"/>
      </dsp:txXfrm>
    </dsp:sp>
    <dsp:sp modelId="{E08BF668-C37E-4A58-9BC2-36F7410B6A83}">
      <dsp:nvSpPr>
        <dsp:cNvPr id="0" name=""/>
        <dsp:cNvSpPr/>
      </dsp:nvSpPr>
      <dsp:spPr>
        <a:xfrm>
          <a:off x="599639" y="3989666"/>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1FF273-D3CF-4033-BF79-BB0EFE5730CD}">
      <dsp:nvSpPr>
        <dsp:cNvPr id="0" name=""/>
        <dsp:cNvSpPr/>
      </dsp:nvSpPr>
      <dsp:spPr>
        <a:xfrm>
          <a:off x="475965" y="5006764"/>
          <a:ext cx="11509051" cy="6259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871"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solidFill>
                <a:srgbClr val="C00000"/>
              </a:solidFill>
              <a:cs typeface="+mj-cs"/>
            </a:rPr>
            <a:t>بدء عملية صنع القرار الاستراتيجي: </a:t>
          </a:r>
          <a:r>
            <a:rPr lang="ar-SA" sz="1400" b="1" kern="1200" dirty="0">
              <a:cs typeface="+mj-cs"/>
            </a:rPr>
            <a:t>الخطة الاستراتيجية هي أكثر من مجرد وثيقة. إنها أداة يجب أن توجه قادة مجلس الإدارة والموظفين غير الربحين في اتخاذ القرارات الاستراتيجية. سواء كان الأمر يتعلق بالبرامج التي يجب توسيعها أو التي يجب قطعها ، فإن الخطة الاستراتيجية توضح مجموعة من القيم والأولويات المشتركة. لذا بدلا من مناقشة القرارات الرئيسية من الصفر في كل مرة ، يمكن لفريق العمل التوافق بسرعة أكبر من خلال طرح السؤال: ما هو الخيار الأفضل لتعزيز الأهداف والقيم المعلنة للمؤسسة؟</a:t>
          </a:r>
          <a:endParaRPr lang="fr-DZ" sz="1400" b="1" kern="1200" dirty="0">
            <a:cs typeface="+mj-cs"/>
          </a:endParaRPr>
        </a:p>
      </dsp:txBody>
      <dsp:txXfrm>
        <a:off x="475965" y="5006764"/>
        <a:ext cx="11509051" cy="625979"/>
      </dsp:txXfrm>
    </dsp:sp>
    <dsp:sp modelId="{82405994-877E-4D1F-861A-C90E61C10CD6}">
      <dsp:nvSpPr>
        <dsp:cNvPr id="0" name=""/>
        <dsp:cNvSpPr/>
      </dsp:nvSpPr>
      <dsp:spPr>
        <a:xfrm>
          <a:off x="84728" y="4928516"/>
          <a:ext cx="782474" cy="78247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2050B-697F-4E13-AEC8-33D3DC689968}">
      <dsp:nvSpPr>
        <dsp:cNvPr id="0" name=""/>
        <dsp:cNvSpPr/>
      </dsp:nvSpPr>
      <dsp:spPr>
        <a:xfrm>
          <a:off x="5721694" y="1707211"/>
          <a:ext cx="3732448" cy="779201"/>
        </a:xfrm>
        <a:custGeom>
          <a:avLst/>
          <a:gdLst/>
          <a:ahLst/>
          <a:cxnLst/>
          <a:rect l="0" t="0" r="0" b="0"/>
          <a:pathLst>
            <a:path>
              <a:moveTo>
                <a:pt x="0" y="0"/>
              </a:moveTo>
              <a:lnTo>
                <a:pt x="0" y="411084"/>
              </a:lnTo>
              <a:lnTo>
                <a:pt x="3732448" y="411084"/>
              </a:lnTo>
              <a:lnTo>
                <a:pt x="3732448" y="77920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134CEC-B7A1-47AB-AA73-9D8E57533D8D}">
      <dsp:nvSpPr>
        <dsp:cNvPr id="0" name=""/>
        <dsp:cNvSpPr/>
      </dsp:nvSpPr>
      <dsp:spPr>
        <a:xfrm>
          <a:off x="5379276" y="1707211"/>
          <a:ext cx="342417" cy="779201"/>
        </a:xfrm>
        <a:custGeom>
          <a:avLst/>
          <a:gdLst/>
          <a:ahLst/>
          <a:cxnLst/>
          <a:rect l="0" t="0" r="0" b="0"/>
          <a:pathLst>
            <a:path>
              <a:moveTo>
                <a:pt x="342417" y="0"/>
              </a:moveTo>
              <a:lnTo>
                <a:pt x="342417" y="411084"/>
              </a:lnTo>
              <a:lnTo>
                <a:pt x="0" y="411084"/>
              </a:lnTo>
              <a:lnTo>
                <a:pt x="0" y="77920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D775F5-56E9-477C-81BC-607778106564}">
      <dsp:nvSpPr>
        <dsp:cNvPr id="0" name=""/>
        <dsp:cNvSpPr/>
      </dsp:nvSpPr>
      <dsp:spPr>
        <a:xfrm>
          <a:off x="1523537" y="1707211"/>
          <a:ext cx="4198156" cy="779201"/>
        </a:xfrm>
        <a:custGeom>
          <a:avLst/>
          <a:gdLst/>
          <a:ahLst/>
          <a:cxnLst/>
          <a:rect l="0" t="0" r="0" b="0"/>
          <a:pathLst>
            <a:path>
              <a:moveTo>
                <a:pt x="4198156" y="0"/>
              </a:moveTo>
              <a:lnTo>
                <a:pt x="4198156" y="411084"/>
              </a:lnTo>
              <a:lnTo>
                <a:pt x="0" y="411084"/>
              </a:lnTo>
              <a:lnTo>
                <a:pt x="0" y="77920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30DDF6-F301-4933-9F7D-B743A8600F8C}">
      <dsp:nvSpPr>
        <dsp:cNvPr id="0" name=""/>
        <dsp:cNvSpPr/>
      </dsp:nvSpPr>
      <dsp:spPr>
        <a:xfrm>
          <a:off x="4256873" y="235729"/>
          <a:ext cx="2929641" cy="14714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222623" numCol="1" spcCol="1270" anchor="ctr" anchorCtr="0">
          <a:noAutofit/>
        </a:bodyPr>
        <a:lstStyle/>
        <a:p>
          <a:pPr marL="0" lvl="0" indent="0" algn="ctr" defTabSz="1066800">
            <a:lnSpc>
              <a:spcPct val="90000"/>
            </a:lnSpc>
            <a:spcBef>
              <a:spcPct val="0"/>
            </a:spcBef>
            <a:spcAft>
              <a:spcPct val="35000"/>
            </a:spcAft>
            <a:buNone/>
          </a:pPr>
          <a:r>
            <a:rPr lang="ar-SA" sz="2400" b="1" kern="1200" dirty="0">
              <a:cs typeface="+mj-cs"/>
            </a:rPr>
            <a:t>التخطيط الاستراتيجي</a:t>
          </a:r>
          <a:endParaRPr lang="fr-DZ" sz="2400" b="1" kern="1200" dirty="0">
            <a:latin typeface="Times New Roman" panose="02020603050405020304" pitchFamily="18" charset="0"/>
            <a:cs typeface="+mj-cs"/>
          </a:endParaRPr>
        </a:p>
      </dsp:txBody>
      <dsp:txXfrm>
        <a:off x="4256873" y="235729"/>
        <a:ext cx="2929641" cy="1471481"/>
      </dsp:txXfrm>
    </dsp:sp>
    <dsp:sp modelId="{7FF101F6-C5BF-4E04-9A4D-FC8C0697B736}">
      <dsp:nvSpPr>
        <dsp:cNvPr id="0" name=""/>
        <dsp:cNvSpPr/>
      </dsp:nvSpPr>
      <dsp:spPr>
        <a:xfrm>
          <a:off x="4807571" y="1409704"/>
          <a:ext cx="2742368" cy="52588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cs typeface="+mj-cs"/>
            </a:rPr>
            <a:t>الخطوات</a:t>
          </a:r>
          <a:endParaRPr lang="fr-DZ" sz="2800" b="1" kern="1200" dirty="0">
            <a:cs typeface="+mj-cs"/>
          </a:endParaRPr>
        </a:p>
      </dsp:txBody>
      <dsp:txXfrm>
        <a:off x="4807571" y="1409704"/>
        <a:ext cx="2742368" cy="525880"/>
      </dsp:txXfrm>
    </dsp:sp>
    <dsp:sp modelId="{3C2F7B39-7147-453C-AD11-D825EEF5C3A6}">
      <dsp:nvSpPr>
        <dsp:cNvPr id="0" name=""/>
        <dsp:cNvSpPr/>
      </dsp:nvSpPr>
      <dsp:spPr>
        <a:xfrm>
          <a:off x="0" y="2486412"/>
          <a:ext cx="3047075" cy="21266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222623" numCol="1" spcCol="1270" anchor="ctr" anchorCtr="0">
          <a:noAutofit/>
        </a:bodyPr>
        <a:lstStyle/>
        <a:p>
          <a:pPr marL="0" lvl="0" indent="0" algn="just" defTabSz="800100" rtl="1">
            <a:lnSpc>
              <a:spcPct val="100000"/>
            </a:lnSpc>
            <a:spcBef>
              <a:spcPct val="0"/>
            </a:spcBef>
            <a:spcAft>
              <a:spcPct val="35000"/>
            </a:spcAft>
            <a:buNone/>
          </a:pPr>
          <a:r>
            <a:rPr lang="ar-SA" sz="1800" b="0" kern="1200" dirty="0">
              <a:latin typeface="Times New Roman" panose="02020603050405020304" pitchFamily="18" charset="0"/>
              <a:cs typeface="+mj-cs"/>
            </a:rPr>
            <a:t> </a:t>
          </a:r>
          <a:r>
            <a:rPr lang="ar-SA" sz="1600" b="0" kern="1200" dirty="0">
              <a:latin typeface="Times New Roman" panose="02020603050405020304" pitchFamily="18" charset="0"/>
              <a:cs typeface="+mj-cs"/>
            </a:rPr>
            <a:t>المرحلة الأخيرة هي المكان الذي تجتمع فيه رؤيتك على الصفحة. ستعمل عن كثب مع مستشارك أثناء إعداده ووضع اللمسات الأخيرة على خطتك الإستراتيجية المكتوبة. ستحتاج أيضا إلى أن تكون استباقيا بشأن بناء الوعي الداخلي والمواءمة والاشتراك عبر مؤسستك. يمكن أن يساعدك مستشارك في تطوير وتنفيذ استراتيجية طرح مدروسة.</a:t>
          </a:r>
          <a:endParaRPr lang="fr-DZ" sz="1600" b="0" kern="1200" dirty="0">
            <a:latin typeface="Times New Roman" panose="02020603050405020304" pitchFamily="18" charset="0"/>
            <a:cs typeface="+mj-cs"/>
          </a:endParaRPr>
        </a:p>
      </dsp:txBody>
      <dsp:txXfrm>
        <a:off x="0" y="2486412"/>
        <a:ext cx="3047075" cy="2126675"/>
      </dsp:txXfrm>
    </dsp:sp>
    <dsp:sp modelId="{47A13D11-06FA-442A-AE56-13F147B78ABF}">
      <dsp:nvSpPr>
        <dsp:cNvPr id="0" name=""/>
        <dsp:cNvSpPr/>
      </dsp:nvSpPr>
      <dsp:spPr>
        <a:xfrm>
          <a:off x="521743" y="4400226"/>
          <a:ext cx="2742368" cy="52588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mj-cs"/>
            </a:rPr>
            <a:t>الخطوة الثالثة: إنشاء خطة إستراتيجية</a:t>
          </a:r>
          <a:endParaRPr lang="fr-DZ" sz="1800" b="1" kern="1200" dirty="0">
            <a:cs typeface="+mj-cs"/>
          </a:endParaRPr>
        </a:p>
      </dsp:txBody>
      <dsp:txXfrm>
        <a:off x="521743" y="4400226"/>
        <a:ext cx="2742368" cy="525880"/>
      </dsp:txXfrm>
    </dsp:sp>
    <dsp:sp modelId="{E538774F-D70B-47BD-8986-F2BAB2747F6A}">
      <dsp:nvSpPr>
        <dsp:cNvPr id="0" name=""/>
        <dsp:cNvSpPr/>
      </dsp:nvSpPr>
      <dsp:spPr>
        <a:xfrm>
          <a:off x="3855738" y="2486412"/>
          <a:ext cx="3047075" cy="21266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222623" numCol="1" spcCol="1270" anchor="ctr" anchorCtr="0">
          <a:noAutofit/>
        </a:bodyPr>
        <a:lstStyle/>
        <a:p>
          <a:pPr marL="0" lvl="0" indent="0" algn="just" defTabSz="755650" rtl="1">
            <a:lnSpc>
              <a:spcPct val="90000"/>
            </a:lnSpc>
            <a:spcBef>
              <a:spcPct val="0"/>
            </a:spcBef>
            <a:spcAft>
              <a:spcPct val="35000"/>
            </a:spcAft>
            <a:buNone/>
          </a:pPr>
          <a:r>
            <a:rPr lang="ar-SA" sz="1700" kern="1200" dirty="0">
              <a:cs typeface="+mj-cs"/>
            </a:rPr>
            <a:t>هذا هو المكان الذي يحدث فيه العمل الحقيقي لبناء توافق الآراء. سيقوم مستشار التخطيط الاستراتيجي الخاص بك بتسهيل جلسة استراتيجية مكثفة واحدة أو أكثر مع قيادة مجلس الإدارة والموظفين ، وأي أصحاب مصلحة آخرين وافقت على تضمينهم. تأكد من أن فريقك مركز وجاهز للمشاركة بنشاط.</a:t>
          </a:r>
          <a:endParaRPr lang="fr-DZ" sz="1700" kern="1200" dirty="0">
            <a:cs typeface="+mj-cs"/>
          </a:endParaRPr>
        </a:p>
      </dsp:txBody>
      <dsp:txXfrm>
        <a:off x="3855738" y="2486412"/>
        <a:ext cx="3047075" cy="2126675"/>
      </dsp:txXfrm>
    </dsp:sp>
    <dsp:sp modelId="{BE3FCC08-5E05-4233-B27C-FF3A74A6D834}">
      <dsp:nvSpPr>
        <dsp:cNvPr id="0" name=""/>
        <dsp:cNvSpPr/>
      </dsp:nvSpPr>
      <dsp:spPr>
        <a:xfrm>
          <a:off x="4622908" y="4383458"/>
          <a:ext cx="2716068" cy="559415"/>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ctr" defTabSz="800100">
            <a:lnSpc>
              <a:spcPct val="90000"/>
            </a:lnSpc>
            <a:spcBef>
              <a:spcPct val="0"/>
            </a:spcBef>
            <a:spcAft>
              <a:spcPct val="35000"/>
            </a:spcAft>
            <a:buNone/>
          </a:pPr>
          <a:r>
            <a:rPr lang="ar-SA" sz="1800" b="1" kern="1200" dirty="0">
              <a:cs typeface="+mj-cs"/>
            </a:rPr>
            <a:t>الخطوة الثانية: جلسات التخطيط الاستراتيجي (الخلوة)</a:t>
          </a:r>
          <a:endParaRPr lang="fr-DZ" sz="1800" b="1" kern="1200" dirty="0">
            <a:cs typeface="+mj-cs"/>
          </a:endParaRPr>
        </a:p>
      </dsp:txBody>
      <dsp:txXfrm>
        <a:off x="4622908" y="4383458"/>
        <a:ext cx="2716068" cy="559415"/>
      </dsp:txXfrm>
    </dsp:sp>
    <dsp:sp modelId="{44687B8D-50EF-4DA5-B1F6-67F52B74691C}">
      <dsp:nvSpPr>
        <dsp:cNvPr id="0" name=""/>
        <dsp:cNvSpPr/>
      </dsp:nvSpPr>
      <dsp:spPr>
        <a:xfrm>
          <a:off x="7930604" y="2486412"/>
          <a:ext cx="3047075" cy="21266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222623" numCol="1" spcCol="1270" anchor="ctr" anchorCtr="0">
          <a:noAutofit/>
        </a:bodyPr>
        <a:lstStyle/>
        <a:p>
          <a:pPr marL="0" lvl="0" indent="0" algn="just" defTabSz="800100" rtl="1">
            <a:lnSpc>
              <a:spcPct val="90000"/>
            </a:lnSpc>
            <a:spcBef>
              <a:spcPct val="0"/>
            </a:spcBef>
            <a:spcAft>
              <a:spcPct val="35000"/>
            </a:spcAft>
            <a:buNone/>
          </a:pPr>
          <a:r>
            <a:rPr lang="ar-SA" sz="1800" b="0" kern="1200" dirty="0">
              <a:latin typeface="Times New Roman" panose="02020603050405020304" pitchFamily="18" charset="0"/>
              <a:cs typeface="+mj-cs"/>
            </a:rPr>
            <a:t>هذه هي مرحلة البدء. سيقوم مستشارك بإنشاء خطة عمل وجدول زمني ، وتحديد الأدوار والتوقعات ، وجمع وتحليل مدخلات أصحاب المصلحة ، وإجراء تقييم تنظيمي لتحديد التحديات والفرص الداخلية والخارجية ، والتأكد من أن رؤية المنظمة ورسالتها واضحة.</a:t>
          </a:r>
          <a:endParaRPr lang="fr-DZ" sz="1800" kern="1200" dirty="0">
            <a:cs typeface="+mj-cs"/>
          </a:endParaRPr>
        </a:p>
      </dsp:txBody>
      <dsp:txXfrm>
        <a:off x="7930604" y="2486412"/>
        <a:ext cx="3047075" cy="2126675"/>
      </dsp:txXfrm>
    </dsp:sp>
    <dsp:sp modelId="{CE51B60D-C4D7-4038-996E-36A81654D4C2}">
      <dsp:nvSpPr>
        <dsp:cNvPr id="0" name=""/>
        <dsp:cNvSpPr/>
      </dsp:nvSpPr>
      <dsp:spPr>
        <a:xfrm>
          <a:off x="8630518" y="4411540"/>
          <a:ext cx="2850581" cy="503251"/>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cs typeface="+mj-cs"/>
            </a:rPr>
            <a:t>الخطوة الأولى: التحضير</a:t>
          </a:r>
          <a:endParaRPr lang="fr-DZ" sz="2000" b="1" kern="1200" dirty="0">
            <a:cs typeface="+mj-cs"/>
          </a:endParaRPr>
        </a:p>
      </dsp:txBody>
      <dsp:txXfrm>
        <a:off x="8630518" y="4411540"/>
        <a:ext cx="2850581" cy="5032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05/10/2024</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7</a:t>
            </a:fld>
            <a:endParaRPr lang="fr-DZ"/>
          </a:p>
        </p:txBody>
      </p:sp>
    </p:spTree>
    <p:extLst>
      <p:ext uri="{BB962C8B-B14F-4D97-AF65-F5344CB8AC3E}">
        <p14:creationId xmlns:p14="http://schemas.microsoft.com/office/powerpoint/2010/main" val="234496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05/10/2024</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05/10/2024</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05/10/2024</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05/10/2024</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05/10/2024</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05/10/2024</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05/10/2024</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05/10/2024</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05/10/2024</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05/10/2024</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05/10/2024</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05/10/2024</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4DEC6889-22A4-46CC-B8CD-561F93B43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347" y="3664117"/>
            <a:ext cx="1631943" cy="1380156"/>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2682910"/>
          </a:xfrm>
        </p:spPr>
        <p:txBody>
          <a:bodyPr>
            <a:normAutofit/>
          </a:bodyPr>
          <a:lstStyle/>
          <a:p>
            <a:r>
              <a:rPr lang="ar-SA" b="1" dirty="0"/>
              <a:t>المحاضرة الثانية:</a:t>
            </a:r>
            <a:br>
              <a:rPr lang="ar-SA" b="1" dirty="0"/>
            </a:br>
            <a:r>
              <a:rPr lang="ar-SA" b="1" dirty="0"/>
              <a:t> التخطيط التسويقي الاستراتيجي للمؤسسات غير الربحية</a:t>
            </a:r>
            <a:r>
              <a:rPr lang="ar-SA" dirty="0"/>
              <a:t>:</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11" name="Rectangle 10">
            <a:extLst>
              <a:ext uri="{FF2B5EF4-FFF2-40B4-BE49-F238E27FC236}">
                <a16:creationId xmlns:a16="http://schemas.microsoft.com/office/drawing/2014/main" id="{14AD4365-5C68-48EB-8B84-60B682057C8C}"/>
              </a:ext>
            </a:extLst>
          </p:cNvPr>
          <p:cNvSpPr/>
          <p:nvPr/>
        </p:nvSpPr>
        <p:spPr>
          <a:xfrm>
            <a:off x="-100484" y="6270171"/>
            <a:ext cx="12292484" cy="587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pic>
        <p:nvPicPr>
          <p:cNvPr id="12" name="Picture 2" descr="Guide to nonprofit strategic planning">
            <a:extLst>
              <a:ext uri="{FF2B5EF4-FFF2-40B4-BE49-F238E27FC236}">
                <a16:creationId xmlns:a16="http://schemas.microsoft.com/office/drawing/2014/main" id="{F8059585-FB65-42E5-9757-A2D741B3F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1896"/>
            <a:ext cx="12192000" cy="427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p:txBody>
          <a:bodyPr/>
          <a:lstStyle/>
          <a:p>
            <a:pPr algn="r"/>
            <a:r>
              <a:rPr lang="ar-SA" b="1" dirty="0"/>
              <a:t>مقدمة</a:t>
            </a:r>
            <a:endParaRPr lang="fr-DZ" b="1" dirty="0"/>
          </a:p>
        </p:txBody>
      </p:sp>
      <p:sp>
        <p:nvSpPr>
          <p:cNvPr id="3" name="Espace réservé du contenu 2">
            <a:extLst>
              <a:ext uri="{FF2B5EF4-FFF2-40B4-BE49-F238E27FC236}">
                <a16:creationId xmlns:a16="http://schemas.microsoft.com/office/drawing/2014/main" id="{B0461AE4-04EF-4540-9C0C-3AE09A72FBEB}"/>
              </a:ext>
            </a:extLst>
          </p:cNvPr>
          <p:cNvSpPr>
            <a:spLocks noGrp="1"/>
          </p:cNvSpPr>
          <p:nvPr>
            <p:ph idx="1"/>
          </p:nvPr>
        </p:nvSpPr>
        <p:spPr>
          <a:xfrm>
            <a:off x="838200" y="1517301"/>
            <a:ext cx="11249967" cy="4659662"/>
          </a:xfrm>
        </p:spPr>
        <p:txBody>
          <a:bodyPr/>
          <a:lstStyle/>
          <a:p>
            <a:pPr marL="0" indent="0" algn="just" rtl="1">
              <a:buNone/>
            </a:pPr>
            <a:r>
              <a:rPr lang="ar-SA" dirty="0">
                <a:latin typeface="Times New Roman" panose="02020603050405020304" pitchFamily="18" charset="0"/>
                <a:cs typeface="Times New Roman" panose="02020603050405020304" pitchFamily="18" charset="0"/>
              </a:rPr>
              <a:t>      تعرف الاستراتيجية على أنها خطة طويلة المدى من 1 إلى خمس سنوات، هذه الخطة الاستراتيجية تحتاجها جميع المؤسسات للتطور، والمؤسسات غير الربحية ليست استثناء، تساعدك هذه الخطة الأساسية على تحديد من هي مؤسستك، وما تريد تحقيقه، وكيف تريد الوصول إلى هناك.</a:t>
            </a:r>
            <a:endParaRPr lang="fr-DZ"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1C5ADE59-3380-4E0D-B710-E3981CCA1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7" y="2682910"/>
            <a:ext cx="12272388" cy="4853354"/>
          </a:xfrm>
          <a:prstGeom prst="rect">
            <a:avLst/>
          </a:prstGeom>
        </p:spPr>
      </p:pic>
    </p:spTree>
    <p:extLst>
      <p:ext uri="{BB962C8B-B14F-4D97-AF65-F5344CB8AC3E}">
        <p14:creationId xmlns:p14="http://schemas.microsoft.com/office/powerpoint/2010/main" val="260386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p:txBody>
          <a:bodyPr/>
          <a:lstStyle/>
          <a:p>
            <a:pPr algn="ctr"/>
            <a:r>
              <a:rPr lang="ar-SA" b="1" dirty="0"/>
              <a:t>ما هو التخطيط التسويقي الاستراتيجي لمؤسسة غير ربحية؟</a:t>
            </a:r>
            <a:endParaRPr lang="fr-DZ" b="1" dirty="0"/>
          </a:p>
        </p:txBody>
      </p:sp>
      <p:sp>
        <p:nvSpPr>
          <p:cNvPr id="5" name="Bulle narrative : rectangle à coins arrondis 4">
            <a:extLst>
              <a:ext uri="{FF2B5EF4-FFF2-40B4-BE49-F238E27FC236}">
                <a16:creationId xmlns:a16="http://schemas.microsoft.com/office/drawing/2014/main" id="{B374C229-1E21-406A-A47C-7F9B717EB803}"/>
              </a:ext>
            </a:extLst>
          </p:cNvPr>
          <p:cNvSpPr/>
          <p:nvPr/>
        </p:nvSpPr>
        <p:spPr>
          <a:xfrm>
            <a:off x="430404" y="1838849"/>
            <a:ext cx="11331192" cy="2009669"/>
          </a:xfrm>
          <a:prstGeom prst="wedgeRoundRectCallout">
            <a:avLst>
              <a:gd name="adj1" fmla="val -53466"/>
              <a:gd name="adj2" fmla="val 5149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SA" sz="2000" b="1" dirty="0">
                <a:cs typeface="+mj-cs"/>
              </a:rPr>
              <a:t>هي أداة تتيح للمؤسسة غير الربحية تحديد الدورة التي يجب أن تتبعها والإجراءات التي يجب اتخاذها لتحقيق أهدافها، وبشكل عام، فإن عملية التخطيط الاستراتيجي للمؤسسة غير الربحية مماثلة لعملية الهياكل والقطاعات الأخرى، فالخطة الاستراتيجية ضرورية لتحديد المسار الذي يجب اتباعه والإجراءات التي يتعين اتخاذها لتحقيقها، بغض النظر عن طبيعة العمل ربحي أو غير ربحي.</a:t>
            </a:r>
          </a:p>
          <a:p>
            <a:pPr algn="just" rtl="1"/>
            <a:r>
              <a:rPr lang="ar-SA" sz="2000" b="1" dirty="0">
                <a:cs typeface="+mj-cs"/>
              </a:rPr>
              <a:t>كذلك الخطة الاستراتيجية تحتاج إلى تحديث منتظم، كل ثلاث إلى خمس سنوات أو نحو ذلك، فهذا سيمنح هذا المؤسسة أفضل فرصة ممكنة للتطور والنمو بفعالية بمرور الوقت.</a:t>
            </a:r>
          </a:p>
        </p:txBody>
      </p:sp>
      <p:sp>
        <p:nvSpPr>
          <p:cNvPr id="6" name="Bulle narrative : rectangle à coins arrondis 5">
            <a:extLst>
              <a:ext uri="{FF2B5EF4-FFF2-40B4-BE49-F238E27FC236}">
                <a16:creationId xmlns:a16="http://schemas.microsoft.com/office/drawing/2014/main" id="{EBA53B00-94D5-4AEE-BF8A-E2EE6CA73630}"/>
              </a:ext>
            </a:extLst>
          </p:cNvPr>
          <p:cNvSpPr/>
          <p:nvPr/>
        </p:nvSpPr>
        <p:spPr>
          <a:xfrm>
            <a:off x="430403" y="3979147"/>
            <a:ext cx="11376409" cy="2009669"/>
          </a:xfrm>
          <a:prstGeom prst="wedgeRoundRectCallout">
            <a:avLst>
              <a:gd name="adj1" fmla="val -53909"/>
              <a:gd name="adj2" fmla="val 4849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SA" sz="2000" b="1" dirty="0">
                <a:cs typeface="+mj-cs"/>
              </a:rPr>
              <a:t>الخطة الاستراتيجية غير الربحية هي خارطة طريق مكتوبة للمكان الذي تتجه إليه المؤسسة، وكيف ستصل إلى هناك، وطرق محددة لتحديد ما إذا كانت المؤسسة قد "وصلت" إلى الوجهة. </a:t>
            </a:r>
          </a:p>
          <a:p>
            <a:pPr algn="just" rtl="1"/>
            <a:r>
              <a:rPr lang="ar-SA" sz="2000" b="1" dirty="0">
                <a:cs typeface="+mj-cs"/>
              </a:rPr>
              <a:t>الخطة الاستراتيجية هي نتيجة لعملية مصممة لإنشاء رؤية مشتركة ومواءمة استراتيجية عبر أصحاب المصلحة التنظيميين، فالتخطيط الاستراتيجي لا يتعلق فقط بالخطة المكتوبة بل يتعلق الأمر ببناء توافق في الآراء عبر مجلس الإدارة والموظفين وأصحاب المصلحة الآخرين، بحيث يكون فريق العمل مركزا ومدفوعا ومستعدا لزيادة التأثير. فتصميم عملية التخطيط الاستراتيجي بهدف خلق رؤية مشتركة ومواءمة استراتيجية بين أصحاب المصلحة التنظيميين.</a:t>
            </a:r>
          </a:p>
        </p:txBody>
      </p:sp>
    </p:spTree>
    <p:extLst>
      <p:ext uri="{BB962C8B-B14F-4D97-AF65-F5344CB8AC3E}">
        <p14:creationId xmlns:p14="http://schemas.microsoft.com/office/powerpoint/2010/main" val="18280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241F-5C4F-4344-B6D3-B5518067DA31}"/>
              </a:ext>
            </a:extLst>
          </p:cNvPr>
          <p:cNvSpPr>
            <a:spLocks noGrp="1"/>
          </p:cNvSpPr>
          <p:nvPr>
            <p:ph type="title"/>
          </p:nvPr>
        </p:nvSpPr>
        <p:spPr>
          <a:xfrm>
            <a:off x="-100483" y="-80387"/>
            <a:ext cx="12292484" cy="1771075"/>
          </a:xfrm>
        </p:spPr>
        <p:txBody>
          <a:bodyPr/>
          <a:lstStyle/>
          <a:p>
            <a:pPr algn="ctr" rtl="1"/>
            <a:r>
              <a:rPr lang="ar-SA" b="1" dirty="0"/>
              <a:t>الفرق بين التخطيط الاستراتيجي لمؤسسة خاصة والمؤسسة غير الربحية</a:t>
            </a:r>
            <a:endParaRPr lang="fr-DZ" b="1" dirty="0"/>
          </a:p>
        </p:txBody>
      </p:sp>
      <p:graphicFrame>
        <p:nvGraphicFramePr>
          <p:cNvPr id="6" name="Espace réservé du contenu 5">
            <a:extLst>
              <a:ext uri="{FF2B5EF4-FFF2-40B4-BE49-F238E27FC236}">
                <a16:creationId xmlns:a16="http://schemas.microsoft.com/office/drawing/2014/main" id="{A4F219EE-AC31-4590-9AEB-40B3ED61EAB4}"/>
              </a:ext>
            </a:extLst>
          </p:cNvPr>
          <p:cNvGraphicFramePr>
            <a:graphicFrameLocks noGrp="1"/>
          </p:cNvGraphicFramePr>
          <p:nvPr>
            <p:ph idx="1"/>
            <p:extLst>
              <p:ext uri="{D42A27DB-BD31-4B8C-83A1-F6EECF244321}">
                <p14:modId xmlns:p14="http://schemas.microsoft.com/office/powerpoint/2010/main" val="3286711265"/>
              </p:ext>
            </p:extLst>
          </p:nvPr>
        </p:nvGraphicFramePr>
        <p:xfrm>
          <a:off x="10048" y="1045030"/>
          <a:ext cx="12109940" cy="5935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506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241F-5C4F-4344-B6D3-B5518067DA31}"/>
              </a:ext>
            </a:extLst>
          </p:cNvPr>
          <p:cNvSpPr>
            <a:spLocks noGrp="1"/>
          </p:cNvSpPr>
          <p:nvPr>
            <p:ph type="title"/>
          </p:nvPr>
        </p:nvSpPr>
        <p:spPr>
          <a:xfrm>
            <a:off x="-100483" y="-80387"/>
            <a:ext cx="12292484" cy="1771075"/>
          </a:xfrm>
        </p:spPr>
        <p:txBody>
          <a:bodyPr/>
          <a:lstStyle/>
          <a:p>
            <a:pPr algn="ctr" rtl="1"/>
            <a:r>
              <a:rPr lang="ar-SA" b="1" dirty="0"/>
              <a:t>أهمية التخطيط الاستراتيجي للمؤسسة غير الربحية</a:t>
            </a:r>
            <a:endParaRPr lang="fr-DZ" b="1" dirty="0"/>
          </a:p>
        </p:txBody>
      </p:sp>
      <p:graphicFrame>
        <p:nvGraphicFramePr>
          <p:cNvPr id="6" name="Espace réservé du contenu 5">
            <a:extLst>
              <a:ext uri="{FF2B5EF4-FFF2-40B4-BE49-F238E27FC236}">
                <a16:creationId xmlns:a16="http://schemas.microsoft.com/office/drawing/2014/main" id="{A4F219EE-AC31-4590-9AEB-40B3ED61EAB4}"/>
              </a:ext>
            </a:extLst>
          </p:cNvPr>
          <p:cNvGraphicFramePr>
            <a:graphicFrameLocks noGrp="1"/>
          </p:cNvGraphicFramePr>
          <p:nvPr>
            <p:ph idx="1"/>
            <p:extLst>
              <p:ext uri="{D42A27DB-BD31-4B8C-83A1-F6EECF244321}">
                <p14:modId xmlns:p14="http://schemas.microsoft.com/office/powerpoint/2010/main" val="2465604418"/>
              </p:ext>
            </p:extLst>
          </p:nvPr>
        </p:nvGraphicFramePr>
        <p:xfrm>
          <a:off x="50242" y="1034980"/>
          <a:ext cx="12069745" cy="5945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4208A-770D-4041-83CF-FFEC17C3BD94}"/>
              </a:ext>
            </a:extLst>
          </p:cNvPr>
          <p:cNvSpPr>
            <a:spLocks noGrp="1"/>
          </p:cNvSpPr>
          <p:nvPr>
            <p:ph type="title"/>
          </p:nvPr>
        </p:nvSpPr>
        <p:spPr>
          <a:xfrm>
            <a:off x="823965" y="341645"/>
            <a:ext cx="10529835" cy="1349044"/>
          </a:xfrm>
        </p:spPr>
        <p:txBody>
          <a:bodyPr/>
          <a:lstStyle/>
          <a:p>
            <a:pPr algn="ctr"/>
            <a:r>
              <a:rPr lang="ar-SA" b="1" dirty="0"/>
              <a:t>خطوات التخطيط التسويقي الاستراتيجي لمؤسسة غير الربحية</a:t>
            </a:r>
            <a:endParaRPr lang="fr-DZ" b="1" dirty="0">
              <a:latin typeface="Times New Roman" panose="02020603050405020304" pitchFamily="18" charset="0"/>
              <a:cs typeface="Times New Roman" panose="02020603050405020304" pitchFamily="18" charset="0"/>
            </a:endParaRPr>
          </a:p>
        </p:txBody>
      </p:sp>
      <p:graphicFrame>
        <p:nvGraphicFramePr>
          <p:cNvPr id="5" name="Espace réservé du contenu 4">
            <a:extLst>
              <a:ext uri="{FF2B5EF4-FFF2-40B4-BE49-F238E27FC236}">
                <a16:creationId xmlns:a16="http://schemas.microsoft.com/office/drawing/2014/main" id="{CEFA80A3-D7C3-4007-81DE-1A90A0076B79}"/>
              </a:ext>
            </a:extLst>
          </p:cNvPr>
          <p:cNvGraphicFramePr>
            <a:graphicFrameLocks noGrp="1"/>
          </p:cNvGraphicFramePr>
          <p:nvPr>
            <p:ph idx="1"/>
            <p:extLst>
              <p:ext uri="{D42A27DB-BD31-4B8C-83A1-F6EECF244321}">
                <p14:modId xmlns:p14="http://schemas.microsoft.com/office/powerpoint/2010/main" val="1013061551"/>
              </p:ext>
            </p:extLst>
          </p:nvPr>
        </p:nvGraphicFramePr>
        <p:xfrm>
          <a:off x="291401" y="1457011"/>
          <a:ext cx="11806813" cy="5034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90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a:xfrm>
            <a:off x="0" y="271305"/>
            <a:ext cx="12192000" cy="1419383"/>
          </a:xfrm>
        </p:spPr>
        <p:txBody>
          <a:bodyPr>
            <a:normAutofit/>
          </a:bodyPr>
          <a:lstStyle/>
          <a:p>
            <a:pPr algn="ctr"/>
            <a:r>
              <a:rPr lang="ar-SA" sz="4000" b="1" dirty="0"/>
              <a:t>وأنت ما هي الاستراتيجية الناجحة للمؤسسات غير الربحية التي تعرفها؟</a:t>
            </a:r>
            <a:endParaRPr lang="fr-DZ" sz="4000"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4586</TotalTime>
  <Words>1217</Words>
  <Application>Microsoft Office PowerPoint</Application>
  <PresentationFormat>Grand écran</PresentationFormat>
  <Paragraphs>38</Paragraphs>
  <Slides>8</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Times New Roman</vt:lpstr>
      <vt:lpstr>Thème Office</vt:lpstr>
      <vt:lpstr>Présentation PowerPoint</vt:lpstr>
      <vt:lpstr>المحاضرة الثانية:  التخطيط التسويقي الاستراتيجي للمؤسسات غير الربحية:</vt:lpstr>
      <vt:lpstr>مقدمة</vt:lpstr>
      <vt:lpstr>ما هو التخطيط التسويقي الاستراتيجي لمؤسسة غير ربحية؟</vt:lpstr>
      <vt:lpstr>الفرق بين التخطيط الاستراتيجي لمؤسسة خاصة والمؤسسة غير الربحية</vt:lpstr>
      <vt:lpstr>أهمية التخطيط الاستراتيجي للمؤسسة غير الربحية</vt:lpstr>
      <vt:lpstr>خطوات التخطيط التسويقي الاستراتيجي لمؤسسة غير الربحية</vt:lpstr>
      <vt:lpstr>وأنت ما هي الاستراتيجية الناجحة للمؤسسات غير الربحية التي تعرفها؟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117</cp:revision>
  <dcterms:created xsi:type="dcterms:W3CDTF">2024-09-27T14:01:48Z</dcterms:created>
  <dcterms:modified xsi:type="dcterms:W3CDTF">2024-10-06T21:15:59Z</dcterms:modified>
</cp:coreProperties>
</file>