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691" r:id="rId4"/>
    <p:sldMasterId id="2147483704" r:id="rId5"/>
  </p:sldMasterIdLst>
  <p:notesMasterIdLst>
    <p:notesMasterId r:id="rId28"/>
  </p:notesMasterIdLst>
  <p:sldIdLst>
    <p:sldId id="375" r:id="rId6"/>
    <p:sldId id="355" r:id="rId7"/>
    <p:sldId id="347" r:id="rId8"/>
    <p:sldId id="359" r:id="rId9"/>
    <p:sldId id="358" r:id="rId10"/>
    <p:sldId id="376" r:id="rId11"/>
    <p:sldId id="314" r:id="rId12"/>
    <p:sldId id="360" r:id="rId13"/>
    <p:sldId id="361" r:id="rId14"/>
    <p:sldId id="362" r:id="rId15"/>
    <p:sldId id="373" r:id="rId16"/>
    <p:sldId id="364" r:id="rId17"/>
    <p:sldId id="366" r:id="rId18"/>
    <p:sldId id="374" r:id="rId19"/>
    <p:sldId id="367" r:id="rId20"/>
    <p:sldId id="368" r:id="rId21"/>
    <p:sldId id="369" r:id="rId22"/>
    <p:sldId id="370" r:id="rId23"/>
    <p:sldId id="371" r:id="rId24"/>
    <p:sldId id="317" r:id="rId25"/>
    <p:sldId id="372"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showGuides="1">
      <p:cViewPr varScale="1">
        <p:scale>
          <a:sx n="74" d="100"/>
          <a:sy n="74" d="100"/>
        </p:scale>
        <p:origin x="60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1052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13</a:t>
            </a:fld>
            <a:endParaRPr lang="en-US"/>
          </a:p>
        </p:txBody>
      </p:sp>
    </p:spTree>
    <p:extLst>
      <p:ext uri="{BB962C8B-B14F-4D97-AF65-F5344CB8AC3E}">
        <p14:creationId xmlns:p14="http://schemas.microsoft.com/office/powerpoint/2010/main" val="3499063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xmlns=""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xmlns=""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xmlns=""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xmlns=""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xmlns=""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xmlns=""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xmlns=""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xmlns=""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xmlns=""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xmlns=""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xmlns=""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xmlns=""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xmlns=""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xmlns=""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xmlns=""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xmlns=""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xmlns=""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xmlns=""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xmlns=""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xmlns=""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xmlns=""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Freeform: Shape 66">
            <a:extLst>
              <a:ext uri="{FF2B5EF4-FFF2-40B4-BE49-F238E27FC236}">
                <a16:creationId xmlns:a16="http://schemas.microsoft.com/office/drawing/2014/main" xmlns=""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Freeform: Shape 67">
            <a:extLst>
              <a:ext uri="{FF2B5EF4-FFF2-40B4-BE49-F238E27FC236}">
                <a16:creationId xmlns:a16="http://schemas.microsoft.com/office/drawing/2014/main" xmlns=""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xmlns=""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3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7752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27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46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 name="Group 16">
            <a:extLst>
              <a:ext uri="{FF2B5EF4-FFF2-40B4-BE49-F238E27FC236}">
                <a16:creationId xmlns=""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rapezoid 18">
              <a:extLst>
                <a:ext uri="{FF2B5EF4-FFF2-40B4-BE49-F238E27FC236}">
                  <a16:creationId xmlns=""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rapezoid 19">
              <a:extLst>
                <a:ext uri="{FF2B5EF4-FFF2-40B4-BE49-F238E27FC236}">
                  <a16:creationId xmlns=""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rapezoid 20">
              <a:extLst>
                <a:ext uri="{FF2B5EF4-FFF2-40B4-BE49-F238E27FC236}">
                  <a16:creationId xmlns=""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rapezoid 21">
              <a:extLst>
                <a:ext uri="{FF2B5EF4-FFF2-40B4-BE49-F238E27FC236}">
                  <a16:creationId xmlns=""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2">
            <a:extLst>
              <a:ext uri="{FF2B5EF4-FFF2-40B4-BE49-F238E27FC236}">
                <a16:creationId xmlns=""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solidFill>
                  <a:srgbClr val="000000"/>
                </a:solidFill>
              </a:endParaRPr>
            </a:p>
          </p:txBody>
        </p:sp>
        <p:sp>
          <p:nvSpPr>
            <p:cNvPr id="25" name="Freeform: Shape 24">
              <a:extLst>
                <a:ext uri="{FF2B5EF4-FFF2-40B4-BE49-F238E27FC236}">
                  <a16:creationId xmlns=""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solidFill>
                  <a:srgbClr val="000000"/>
                </a:solidFill>
              </a:endParaRPr>
            </a:p>
          </p:txBody>
        </p:sp>
      </p:grpSp>
      <p:grpSp>
        <p:nvGrpSpPr>
          <p:cNvPr id="26" name="Group 25">
            <a:extLst>
              <a:ext uri="{FF2B5EF4-FFF2-40B4-BE49-F238E27FC236}">
                <a16:creationId xmlns=""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rapezoid 27">
              <a:extLst>
                <a:ext uri="{FF2B5EF4-FFF2-40B4-BE49-F238E27FC236}">
                  <a16:creationId xmlns=""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rapezoid 28">
              <a:extLst>
                <a:ext uri="{FF2B5EF4-FFF2-40B4-BE49-F238E27FC236}">
                  <a16:creationId xmlns=""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rapezoid 29">
              <a:extLst>
                <a:ext uri="{FF2B5EF4-FFF2-40B4-BE49-F238E27FC236}">
                  <a16:creationId xmlns=""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rapezoid 30">
              <a:extLst>
                <a:ext uri="{FF2B5EF4-FFF2-40B4-BE49-F238E27FC236}">
                  <a16:creationId xmlns=""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 name="Group 3">
            <a:extLst>
              <a:ext uri="{FF2B5EF4-FFF2-40B4-BE49-F238E27FC236}">
                <a16:creationId xmlns=""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srgbClr val="000000"/>
                </a:solidFill>
              </a:endParaRPr>
            </a:p>
          </p:txBody>
        </p:sp>
        <p:grpSp>
          <p:nvGrpSpPr>
            <p:cNvPr id="6" name="Group 5">
              <a:extLst>
                <a:ext uri="{FF2B5EF4-FFF2-40B4-BE49-F238E27FC236}">
                  <a16:creationId xmlns=""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srgbClr val="000000"/>
                  </a:solidFill>
                </a:endParaRPr>
              </a:p>
            </p:txBody>
          </p:sp>
          <p:sp>
            <p:nvSpPr>
              <p:cNvPr id="9" name="Freeform: Shape 8">
                <a:extLst>
                  <a:ext uri="{FF2B5EF4-FFF2-40B4-BE49-F238E27FC236}">
                    <a16:creationId xmlns=""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srgbClr val="000000"/>
                  </a:solidFill>
                </a:endParaRPr>
              </a:p>
            </p:txBody>
          </p:sp>
        </p:grpSp>
        <p:sp>
          <p:nvSpPr>
            <p:cNvPr id="7" name="Freeform: Shape 6">
              <a:extLst>
                <a:ext uri="{FF2B5EF4-FFF2-40B4-BE49-F238E27FC236}">
                  <a16:creationId xmlns=""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srgbClr val="000000"/>
                </a:solidFill>
              </a:endParaRPr>
            </a:p>
          </p:txBody>
        </p:sp>
      </p:grpSp>
      <p:grpSp>
        <p:nvGrpSpPr>
          <p:cNvPr id="10" name="Group 9">
            <a:extLst>
              <a:ext uri="{FF2B5EF4-FFF2-40B4-BE49-F238E27FC236}">
                <a16:creationId xmlns=""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srgbClr val="000000"/>
                </a:solidFill>
              </a:endParaRPr>
            </a:p>
          </p:txBody>
        </p:sp>
        <p:grpSp>
          <p:nvGrpSpPr>
            <p:cNvPr id="12" name="Group 11">
              <a:extLst>
                <a:ext uri="{FF2B5EF4-FFF2-40B4-BE49-F238E27FC236}">
                  <a16:creationId xmlns=""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srgbClr val="000000"/>
                  </a:solidFill>
                </a:endParaRPr>
              </a:p>
            </p:txBody>
          </p:sp>
          <p:sp>
            <p:nvSpPr>
              <p:cNvPr id="14" name="Freeform: Shape 13">
                <a:extLst>
                  <a:ext uri="{FF2B5EF4-FFF2-40B4-BE49-F238E27FC236}">
                    <a16:creationId xmlns=""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srgbClr val="000000"/>
                  </a:solidFill>
                </a:endParaRPr>
              </a:p>
            </p:txBody>
          </p:sp>
        </p:grpSp>
      </p:grpSp>
      <p:sp>
        <p:nvSpPr>
          <p:cNvPr id="15" name="Freeform: Shape 14">
            <a:extLst>
              <a:ext uri="{FF2B5EF4-FFF2-40B4-BE49-F238E27FC236}">
                <a16:creationId xmlns=""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solidFill>
                <a:srgbClr val="000000"/>
              </a:solidFill>
            </a:endParaRPr>
          </a:p>
        </p:txBody>
      </p:sp>
      <p:sp>
        <p:nvSpPr>
          <p:cNvPr id="16" name="Freeform: Shape 15">
            <a:extLst>
              <a:ext uri="{FF2B5EF4-FFF2-40B4-BE49-F238E27FC236}">
                <a16:creationId xmlns=""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solidFill>
                <a:srgbClr val="000000"/>
              </a:solidFill>
            </a:endParaRPr>
          </a:p>
        </p:txBody>
      </p:sp>
      <p:sp>
        <p:nvSpPr>
          <p:cNvPr id="32" name="Rectangle: Top Corners Rounded 31">
            <a:extLst>
              <a:ext uri="{FF2B5EF4-FFF2-40B4-BE49-F238E27FC236}">
                <a16:creationId xmlns=""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3" name="Group 32">
            <a:extLst>
              <a:ext uri="{FF2B5EF4-FFF2-40B4-BE49-F238E27FC236}">
                <a16:creationId xmlns=""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rapezoid 94">
              <a:extLst>
                <a:ext uri="{FF2B5EF4-FFF2-40B4-BE49-F238E27FC236}">
                  <a16:creationId xmlns=""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6" name="Group 35">
            <a:extLst>
              <a:ext uri="{FF2B5EF4-FFF2-40B4-BE49-F238E27FC236}">
                <a16:creationId xmlns=""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Freeform: Shape 37">
              <a:extLst>
                <a:ext uri="{FF2B5EF4-FFF2-40B4-BE49-F238E27FC236}">
                  <a16:creationId xmlns=""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solidFill>
                  <a:srgbClr val="000000"/>
                </a:solidFill>
              </a:endParaRPr>
            </a:p>
          </p:txBody>
        </p:sp>
      </p:grpSp>
      <p:grpSp>
        <p:nvGrpSpPr>
          <p:cNvPr id="39" name="Group 38">
            <a:extLst>
              <a:ext uri="{FF2B5EF4-FFF2-40B4-BE49-F238E27FC236}">
                <a16:creationId xmlns=""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Rounded Corners 40">
              <a:extLst>
                <a:ext uri="{FF2B5EF4-FFF2-40B4-BE49-F238E27FC236}">
                  <a16:creationId xmlns=""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2" name="Group 41">
            <a:extLst>
              <a:ext uri="{FF2B5EF4-FFF2-40B4-BE49-F238E27FC236}">
                <a16:creationId xmlns=""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Freeform: Shape 43">
              <a:extLst>
                <a:ext uri="{FF2B5EF4-FFF2-40B4-BE49-F238E27FC236}">
                  <a16:creationId xmlns=""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solidFill>
                  <a:srgbClr val="000000"/>
                </a:solidFill>
              </a:endParaRPr>
            </a:p>
          </p:txBody>
        </p:sp>
        <p:sp>
          <p:nvSpPr>
            <p:cNvPr id="45" name="Freeform: Shape 44">
              <a:extLst>
                <a:ext uri="{FF2B5EF4-FFF2-40B4-BE49-F238E27FC236}">
                  <a16:creationId xmlns=""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6" name="Oval 45">
              <a:extLst>
                <a:ext uri="{FF2B5EF4-FFF2-40B4-BE49-F238E27FC236}">
                  <a16:creationId xmlns=""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7" name="Group 46">
            <a:extLst>
              <a:ext uri="{FF2B5EF4-FFF2-40B4-BE49-F238E27FC236}">
                <a16:creationId xmlns=""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Rounded Corners 48">
              <a:extLst>
                <a:ext uri="{FF2B5EF4-FFF2-40B4-BE49-F238E27FC236}">
                  <a16:creationId xmlns=""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Oval 49">
            <a:extLst>
              <a:ext uri="{FF2B5EF4-FFF2-40B4-BE49-F238E27FC236}">
                <a16:creationId xmlns=""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Freeform: Shape 50">
            <a:extLst>
              <a:ext uri="{FF2B5EF4-FFF2-40B4-BE49-F238E27FC236}">
                <a16:creationId xmlns=""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solidFill>
                <a:srgbClr val="000000"/>
              </a:solidFill>
            </a:endParaRPr>
          </a:p>
        </p:txBody>
      </p:sp>
      <p:sp>
        <p:nvSpPr>
          <p:cNvPr id="52" name="Freeform: Shape 51">
            <a:extLst>
              <a:ext uri="{FF2B5EF4-FFF2-40B4-BE49-F238E27FC236}">
                <a16:creationId xmlns=""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3" name="Oval 52">
            <a:extLst>
              <a:ext uri="{FF2B5EF4-FFF2-40B4-BE49-F238E27FC236}">
                <a16:creationId xmlns=""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Top Corners Rounded 53">
            <a:extLst>
              <a:ext uri="{FF2B5EF4-FFF2-40B4-BE49-F238E27FC236}">
                <a16:creationId xmlns=""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Top Corners Rounded 54">
            <a:extLst>
              <a:ext uri="{FF2B5EF4-FFF2-40B4-BE49-F238E27FC236}">
                <a16:creationId xmlns=""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a:extLst>
              <a:ext uri="{FF2B5EF4-FFF2-40B4-BE49-F238E27FC236}">
                <a16:creationId xmlns=""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rgbClr val="000000"/>
              </a:solidFill>
              <a:latin typeface="Aharoni" panose="02010803020104030203" pitchFamily="2" charset="-79"/>
              <a:cs typeface="Aharoni" panose="02010803020104030203" pitchFamily="2" charset="-79"/>
            </a:endParaRPr>
          </a:p>
        </p:txBody>
      </p:sp>
      <p:sp>
        <p:nvSpPr>
          <p:cNvPr id="57" name="TextBox 56">
            <a:extLst>
              <a:ext uri="{FF2B5EF4-FFF2-40B4-BE49-F238E27FC236}">
                <a16:creationId xmlns=""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rgbClr val="000000"/>
              </a:solidFill>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srgbClr val="000000"/>
                </a:solidFill>
              </a:endParaRPr>
            </a:p>
          </p:txBody>
        </p:sp>
        <p:grpSp>
          <p:nvGrpSpPr>
            <p:cNvPr id="60" name="Group 59">
              <a:extLst>
                <a:ext uri="{FF2B5EF4-FFF2-40B4-BE49-F238E27FC236}">
                  <a16:creationId xmlns=""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srgbClr val="000000"/>
                  </a:solidFill>
                </a:endParaRPr>
              </a:p>
            </p:txBody>
          </p:sp>
          <p:sp>
            <p:nvSpPr>
              <p:cNvPr id="62" name="Freeform: Shape 61">
                <a:extLst>
                  <a:ext uri="{FF2B5EF4-FFF2-40B4-BE49-F238E27FC236}">
                    <a16:creationId xmlns=""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srgbClr val="000000"/>
                  </a:solidFill>
                </a:endParaRPr>
              </a:p>
            </p:txBody>
          </p:sp>
        </p:grpSp>
      </p:grpSp>
      <p:grpSp>
        <p:nvGrpSpPr>
          <p:cNvPr id="64" name="Group 63">
            <a:extLst>
              <a:ext uri="{FF2B5EF4-FFF2-40B4-BE49-F238E27FC236}">
                <a16:creationId xmlns=""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srgbClr val="000000"/>
                </a:solidFill>
              </a:endParaRPr>
            </a:p>
          </p:txBody>
        </p:sp>
        <p:grpSp>
          <p:nvGrpSpPr>
            <p:cNvPr id="66" name="Group 65">
              <a:extLst>
                <a:ext uri="{FF2B5EF4-FFF2-40B4-BE49-F238E27FC236}">
                  <a16:creationId xmlns=""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srgbClr val="000000"/>
                  </a:solidFill>
                </a:endParaRPr>
              </a:p>
            </p:txBody>
          </p:sp>
          <p:sp>
            <p:nvSpPr>
              <p:cNvPr id="68" name="Freeform: Shape 67">
                <a:extLst>
                  <a:ext uri="{FF2B5EF4-FFF2-40B4-BE49-F238E27FC236}">
                    <a16:creationId xmlns=""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srgbClr val="000000"/>
                  </a:solidFill>
                </a:endParaRPr>
              </a:p>
            </p:txBody>
          </p:sp>
        </p:grpSp>
      </p:grpSp>
      <p:sp>
        <p:nvSpPr>
          <p:cNvPr id="69" name="Freeform: Shape 68">
            <a:extLst>
              <a:ext uri="{FF2B5EF4-FFF2-40B4-BE49-F238E27FC236}">
                <a16:creationId xmlns=""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solidFill>
                <a:srgbClr val="000000"/>
              </a:solidFill>
            </a:endParaRPr>
          </a:p>
        </p:txBody>
      </p:sp>
    </p:spTree>
    <p:extLst>
      <p:ext uri="{BB962C8B-B14F-4D97-AF65-F5344CB8AC3E}">
        <p14:creationId xmlns:p14="http://schemas.microsoft.com/office/powerpoint/2010/main" val="33386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17696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3673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a:extLst>
              <a:ext uri="{FF2B5EF4-FFF2-40B4-BE49-F238E27FC236}">
                <a16:creationId xmlns=""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6021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696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 xmlns:a16="http://schemas.microsoft.com/office/drawing/2014/main"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8036673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2136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 name="Rectangle 2">
            <a:extLst>
              <a:ext uri="{FF2B5EF4-FFF2-40B4-BE49-F238E27FC236}">
                <a16:creationId xmlns=""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aphic 14">
            <a:extLst>
              <a:ext uri="{FF2B5EF4-FFF2-40B4-BE49-F238E27FC236}">
                <a16:creationId xmlns=""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solidFill>
                  <a:srgbClr val="000000"/>
                </a:solidFill>
              </a:endParaRPr>
            </a:p>
          </p:txBody>
        </p:sp>
        <p:sp>
          <p:nvSpPr>
            <p:cNvPr id="7" name="Freeform: Shape 6">
              <a:extLst>
                <a:ext uri="{FF2B5EF4-FFF2-40B4-BE49-F238E27FC236}">
                  <a16:creationId xmlns=""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solidFill>
                  <a:srgbClr val="000000"/>
                </a:solidFill>
              </a:endParaRPr>
            </a:p>
          </p:txBody>
        </p:sp>
        <p:sp>
          <p:nvSpPr>
            <p:cNvPr id="8" name="Freeform: Shape 7">
              <a:extLst>
                <a:ext uri="{FF2B5EF4-FFF2-40B4-BE49-F238E27FC236}">
                  <a16:creationId xmlns=""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solidFill>
                  <a:srgbClr val="000000"/>
                </a:solidFill>
              </a:endParaRPr>
            </a:p>
          </p:txBody>
        </p:sp>
        <p:sp>
          <p:nvSpPr>
            <p:cNvPr id="9" name="Freeform: Shape 8">
              <a:extLst>
                <a:ext uri="{FF2B5EF4-FFF2-40B4-BE49-F238E27FC236}">
                  <a16:creationId xmlns=""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solidFill>
                  <a:srgbClr val="000000"/>
                </a:solidFill>
              </a:endParaRPr>
            </a:p>
          </p:txBody>
        </p:sp>
        <p:sp>
          <p:nvSpPr>
            <p:cNvPr id="10" name="Freeform: Shape 9">
              <a:extLst>
                <a:ext uri="{FF2B5EF4-FFF2-40B4-BE49-F238E27FC236}">
                  <a16:creationId xmlns=""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solidFill>
                  <a:srgbClr val="000000"/>
                </a:solidFill>
              </a:endParaRPr>
            </a:p>
          </p:txBody>
        </p:sp>
        <p:sp>
          <p:nvSpPr>
            <p:cNvPr id="11" name="Freeform: Shape 10">
              <a:extLst>
                <a:ext uri="{FF2B5EF4-FFF2-40B4-BE49-F238E27FC236}">
                  <a16:creationId xmlns=""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solidFill>
                  <a:srgbClr val="000000"/>
                </a:solidFill>
              </a:endParaRPr>
            </a:p>
          </p:txBody>
        </p:sp>
        <p:sp>
          <p:nvSpPr>
            <p:cNvPr id="12" name="Freeform: Shape 11">
              <a:extLst>
                <a:ext uri="{FF2B5EF4-FFF2-40B4-BE49-F238E27FC236}">
                  <a16:creationId xmlns=""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solidFill>
                  <a:srgbClr val="000000"/>
                </a:solidFill>
              </a:endParaRPr>
            </a:p>
          </p:txBody>
        </p:sp>
        <p:sp>
          <p:nvSpPr>
            <p:cNvPr id="13" name="Freeform: Shape 12">
              <a:extLst>
                <a:ext uri="{FF2B5EF4-FFF2-40B4-BE49-F238E27FC236}">
                  <a16:creationId xmlns=""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srgbClr val="000000"/>
                </a:solidFill>
              </a:endParaRPr>
            </a:p>
          </p:txBody>
        </p:sp>
      </p:grpSp>
      <p:sp>
        <p:nvSpPr>
          <p:cNvPr id="4" name="Picture Placeholder 2">
            <a:extLst>
              <a:ext uri="{FF2B5EF4-FFF2-40B4-BE49-F238E27FC236}">
                <a16:creationId xmlns=""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62873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13" name="그림 개체 틀 12">
            <a:extLst>
              <a:ext uri="{FF2B5EF4-FFF2-40B4-BE49-F238E27FC236}">
                <a16:creationId xmlns="" xmlns:a16="http://schemas.microsoft.com/office/drawing/2014/main" id="{DCA9BD29-3335-49FC-8BD0-26E45751AC99}"/>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send to back</a:t>
            </a:r>
            <a:endParaRPr lang="ko-KR" altLang="en-US" dirty="0"/>
          </a:p>
        </p:txBody>
      </p:sp>
    </p:spTree>
    <p:extLst>
      <p:ext uri="{BB962C8B-B14F-4D97-AF65-F5344CB8AC3E}">
        <p14:creationId xmlns:p14="http://schemas.microsoft.com/office/powerpoint/2010/main" val="2946938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grpSp>
        <p:nvGrpSpPr>
          <p:cNvPr id="3" name="Group 2">
            <a:extLst>
              <a:ext uri="{FF2B5EF4-FFF2-40B4-BE49-F238E27FC236}">
                <a16:creationId xmlns="" xmlns:a16="http://schemas.microsoft.com/office/drawing/2014/main"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 xmlns:a16="http://schemas.microsoft.com/office/drawing/2014/main"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 xmlns:a16="http://schemas.microsoft.com/office/drawing/2014/main"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40" name="Group 39">
                <a:extLst>
                  <a:ext uri="{FF2B5EF4-FFF2-40B4-BE49-F238E27FC236}">
                    <a16:creationId xmlns="" xmlns:a16="http://schemas.microsoft.com/office/drawing/2014/main"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 xmlns:a16="http://schemas.microsoft.com/office/drawing/2014/main"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42" name="Freeform: Shape 41">
                  <a:extLst>
                    <a:ext uri="{FF2B5EF4-FFF2-40B4-BE49-F238E27FC236}">
                      <a16:creationId xmlns="" xmlns:a16="http://schemas.microsoft.com/office/drawing/2014/main"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5" name="Freeform: Shape 4">
              <a:extLst>
                <a:ext uri="{FF2B5EF4-FFF2-40B4-BE49-F238E27FC236}">
                  <a16:creationId xmlns="" xmlns:a16="http://schemas.microsoft.com/office/drawing/2014/main"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solidFill>
                  <a:prstClr val="black"/>
                </a:solidFill>
              </a:endParaRPr>
            </a:p>
          </p:txBody>
        </p:sp>
        <p:grpSp>
          <p:nvGrpSpPr>
            <p:cNvPr id="6" name="Group 5">
              <a:extLst>
                <a:ext uri="{FF2B5EF4-FFF2-40B4-BE49-F238E27FC236}">
                  <a16:creationId xmlns="" xmlns:a16="http://schemas.microsoft.com/office/drawing/2014/main"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 xmlns:a16="http://schemas.microsoft.com/office/drawing/2014/main"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36" name="Group 35">
                <a:extLst>
                  <a:ext uri="{FF2B5EF4-FFF2-40B4-BE49-F238E27FC236}">
                    <a16:creationId xmlns="" xmlns:a16="http://schemas.microsoft.com/office/drawing/2014/main"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 xmlns:a16="http://schemas.microsoft.com/office/drawing/2014/main"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38" name="Freeform: Shape 37">
                  <a:extLst>
                    <a:ext uri="{FF2B5EF4-FFF2-40B4-BE49-F238E27FC236}">
                      <a16:creationId xmlns="" xmlns:a16="http://schemas.microsoft.com/office/drawing/2014/main"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7" name="Freeform: Shape 6">
              <a:extLst>
                <a:ext uri="{FF2B5EF4-FFF2-40B4-BE49-F238E27FC236}">
                  <a16:creationId xmlns="" xmlns:a16="http://schemas.microsoft.com/office/drawing/2014/main"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 xmlns:a16="http://schemas.microsoft.com/office/drawing/2014/main"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solidFill>
                  <a:prstClr val="black"/>
                </a:solidFill>
              </a:endParaRPr>
            </a:p>
          </p:txBody>
        </p:sp>
        <p:grpSp>
          <p:nvGrpSpPr>
            <p:cNvPr id="10" name="Group 9">
              <a:extLst>
                <a:ext uri="{FF2B5EF4-FFF2-40B4-BE49-F238E27FC236}">
                  <a16:creationId xmlns="" xmlns:a16="http://schemas.microsoft.com/office/drawing/2014/main"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 xmlns:a16="http://schemas.microsoft.com/office/drawing/2014/main"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31" name="Group 30">
                <a:extLst>
                  <a:ext uri="{FF2B5EF4-FFF2-40B4-BE49-F238E27FC236}">
                    <a16:creationId xmlns="" xmlns:a16="http://schemas.microsoft.com/office/drawing/2014/main"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 xmlns:a16="http://schemas.microsoft.com/office/drawing/2014/main"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 xmlns:a16="http://schemas.microsoft.com/office/drawing/2014/main"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sp>
            <p:nvSpPr>
              <p:cNvPr id="32" name="Freeform: Shape 31">
                <a:extLst>
                  <a:ext uri="{FF2B5EF4-FFF2-40B4-BE49-F238E27FC236}">
                    <a16:creationId xmlns="" xmlns:a16="http://schemas.microsoft.com/office/drawing/2014/main"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grpSp>
          <p:nvGrpSpPr>
            <p:cNvPr id="11" name="Group 10">
              <a:extLst>
                <a:ext uri="{FF2B5EF4-FFF2-40B4-BE49-F238E27FC236}">
                  <a16:creationId xmlns="" xmlns:a16="http://schemas.microsoft.com/office/drawing/2014/main"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 xmlns:a16="http://schemas.microsoft.com/office/drawing/2014/main"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27" name="Group 26">
                <a:extLst>
                  <a:ext uri="{FF2B5EF4-FFF2-40B4-BE49-F238E27FC236}">
                    <a16:creationId xmlns="" xmlns:a16="http://schemas.microsoft.com/office/drawing/2014/main"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 xmlns:a16="http://schemas.microsoft.com/office/drawing/2014/main"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 xmlns:a16="http://schemas.microsoft.com/office/drawing/2014/main"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grpSp>
          <p:nvGrpSpPr>
            <p:cNvPr id="12" name="Group 11">
              <a:extLst>
                <a:ext uri="{FF2B5EF4-FFF2-40B4-BE49-F238E27FC236}">
                  <a16:creationId xmlns="" xmlns:a16="http://schemas.microsoft.com/office/drawing/2014/main"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 xmlns:a16="http://schemas.microsoft.com/office/drawing/2014/main"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23" name="Group 22">
                <a:extLst>
                  <a:ext uri="{FF2B5EF4-FFF2-40B4-BE49-F238E27FC236}">
                    <a16:creationId xmlns="" xmlns:a16="http://schemas.microsoft.com/office/drawing/2014/main"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 xmlns:a16="http://schemas.microsoft.com/office/drawing/2014/main"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 xmlns:a16="http://schemas.microsoft.com/office/drawing/2014/main"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grpSp>
        <p:grpSp>
          <p:nvGrpSpPr>
            <p:cNvPr id="13" name="Group 12">
              <a:extLst>
                <a:ext uri="{FF2B5EF4-FFF2-40B4-BE49-F238E27FC236}">
                  <a16:creationId xmlns="" xmlns:a16="http://schemas.microsoft.com/office/drawing/2014/main"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 xmlns:a16="http://schemas.microsoft.com/office/drawing/2014/main"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19" name="Group 18">
                <a:extLst>
                  <a:ext uri="{FF2B5EF4-FFF2-40B4-BE49-F238E27FC236}">
                    <a16:creationId xmlns="" xmlns:a16="http://schemas.microsoft.com/office/drawing/2014/main"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 xmlns:a16="http://schemas.microsoft.com/office/drawing/2014/main"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21" name="Freeform: Shape 20">
                  <a:extLst>
                    <a:ext uri="{FF2B5EF4-FFF2-40B4-BE49-F238E27FC236}">
                      <a16:creationId xmlns="" xmlns:a16="http://schemas.microsoft.com/office/drawing/2014/main"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14" name="Freeform: Shape 13">
              <a:extLst>
                <a:ext uri="{FF2B5EF4-FFF2-40B4-BE49-F238E27FC236}">
                  <a16:creationId xmlns="" xmlns:a16="http://schemas.microsoft.com/office/drawing/2014/main"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 xmlns:a16="http://schemas.microsoft.com/office/drawing/2014/main"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 xmlns:a16="http://schemas.microsoft.com/office/drawing/2014/main"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 xmlns:a16="http://schemas.microsoft.com/office/drawing/2014/main"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solidFill>
                  <a:prstClr val="black"/>
                </a:solidFill>
              </a:endParaRPr>
            </a:p>
          </p:txBody>
        </p:sp>
      </p:grpSp>
    </p:spTree>
    <p:extLst>
      <p:ext uri="{BB962C8B-B14F-4D97-AF65-F5344CB8AC3E}">
        <p14:creationId xmlns:p14="http://schemas.microsoft.com/office/powerpoint/2010/main" val="1941105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39" name="Group 38">
              <a:extLst>
                <a:ext uri="{FF2B5EF4-FFF2-40B4-BE49-F238E27FC236}">
                  <a16:creationId xmlns=""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41" name="Freeform: Shape 40">
                <a:extLst>
                  <a:ext uri="{FF2B5EF4-FFF2-40B4-BE49-F238E27FC236}">
                    <a16:creationId xmlns=""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4" name="Freeform: Shape 3">
            <a:extLst>
              <a:ext uri="{FF2B5EF4-FFF2-40B4-BE49-F238E27FC236}">
                <a16:creationId xmlns=""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grpSp>
        <p:nvGrpSpPr>
          <p:cNvPr id="5" name="Group 4">
            <a:extLst>
              <a:ext uri="{FF2B5EF4-FFF2-40B4-BE49-F238E27FC236}">
                <a16:creationId xmlns=""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35" name="Group 34">
              <a:extLst>
                <a:ext uri="{FF2B5EF4-FFF2-40B4-BE49-F238E27FC236}">
                  <a16:creationId xmlns=""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37" name="Freeform: Shape 36">
                <a:extLst>
                  <a:ext uri="{FF2B5EF4-FFF2-40B4-BE49-F238E27FC236}">
                    <a16:creationId xmlns=""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6" name="Freeform: Shape 5">
            <a:extLst>
              <a:ext uri="{FF2B5EF4-FFF2-40B4-BE49-F238E27FC236}">
                <a16:creationId xmlns=""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grpSp>
        <p:nvGrpSpPr>
          <p:cNvPr id="9" name="Group 8">
            <a:extLst>
              <a:ext uri="{FF2B5EF4-FFF2-40B4-BE49-F238E27FC236}">
                <a16:creationId xmlns=""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30" name="Group 29">
              <a:extLst>
                <a:ext uri="{FF2B5EF4-FFF2-40B4-BE49-F238E27FC236}">
                  <a16:creationId xmlns=""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sp>
          <p:nvSpPr>
            <p:cNvPr id="31" name="Freeform: Shape 30">
              <a:extLst>
                <a:ext uri="{FF2B5EF4-FFF2-40B4-BE49-F238E27FC236}">
                  <a16:creationId xmlns=""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grpSp>
        <p:nvGrpSpPr>
          <p:cNvPr id="10" name="Group 9">
            <a:extLst>
              <a:ext uri="{FF2B5EF4-FFF2-40B4-BE49-F238E27FC236}">
                <a16:creationId xmlns=""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26" name="Group 25">
              <a:extLst>
                <a:ext uri="{FF2B5EF4-FFF2-40B4-BE49-F238E27FC236}">
                  <a16:creationId xmlns=""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grpSp>
        <p:nvGrpSpPr>
          <p:cNvPr id="11" name="Group 10">
            <a:extLst>
              <a:ext uri="{FF2B5EF4-FFF2-40B4-BE49-F238E27FC236}">
                <a16:creationId xmlns=""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22" name="Group 21">
              <a:extLst>
                <a:ext uri="{FF2B5EF4-FFF2-40B4-BE49-F238E27FC236}">
                  <a16:creationId xmlns=""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grpSp>
      <p:grpSp>
        <p:nvGrpSpPr>
          <p:cNvPr id="12" name="Group 11">
            <a:extLst>
              <a:ext uri="{FF2B5EF4-FFF2-40B4-BE49-F238E27FC236}">
                <a16:creationId xmlns=""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18" name="Group 17">
              <a:extLst>
                <a:ext uri="{FF2B5EF4-FFF2-40B4-BE49-F238E27FC236}">
                  <a16:creationId xmlns=""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20" name="Freeform: Shape 19">
                <a:extLst>
                  <a:ext uri="{FF2B5EF4-FFF2-40B4-BE49-F238E27FC236}">
                    <a16:creationId xmlns=""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13" name="Freeform: Shape 12">
            <a:extLst>
              <a:ext uri="{FF2B5EF4-FFF2-40B4-BE49-F238E27FC236}">
                <a16:creationId xmlns=""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solidFill>
                <a:prstClr val="black"/>
              </a:solidFill>
            </a:endParaRPr>
          </a:p>
        </p:txBody>
      </p:sp>
      <p:sp>
        <p:nvSpPr>
          <p:cNvPr id="15" name="Freeform: Shape 14">
            <a:extLst>
              <a:ext uri="{FF2B5EF4-FFF2-40B4-BE49-F238E27FC236}">
                <a16:creationId xmlns=""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grpSp>
        <p:nvGrpSpPr>
          <p:cNvPr id="42" name="Group 41">
            <a:extLst>
              <a:ext uri="{FF2B5EF4-FFF2-40B4-BE49-F238E27FC236}">
                <a16:creationId xmlns=""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solidFill>
                  <a:prstClr val="black"/>
                </a:solidFill>
              </a:endParaRPr>
            </a:p>
          </p:txBody>
        </p:sp>
        <p:grpSp>
          <p:nvGrpSpPr>
            <p:cNvPr id="44" name="Group 43">
              <a:extLst>
                <a:ext uri="{FF2B5EF4-FFF2-40B4-BE49-F238E27FC236}">
                  <a16:creationId xmlns=""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solidFill>
                    <a:prstClr val="black"/>
                  </a:solidFill>
                </a:endParaRPr>
              </a:p>
            </p:txBody>
          </p:sp>
          <p:sp>
            <p:nvSpPr>
              <p:cNvPr id="46" name="Freeform: Shape 45">
                <a:extLst>
                  <a:ext uri="{FF2B5EF4-FFF2-40B4-BE49-F238E27FC236}">
                    <a16:creationId xmlns=""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47" name="Freeform: Shape 46">
            <a:extLst>
              <a:ext uri="{FF2B5EF4-FFF2-40B4-BE49-F238E27FC236}">
                <a16:creationId xmlns=""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
        <p:nvSpPr>
          <p:cNvPr id="48" name="Freeform: Shape 47">
            <a:extLst>
              <a:ext uri="{FF2B5EF4-FFF2-40B4-BE49-F238E27FC236}">
                <a16:creationId xmlns=""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grpSp>
        <p:nvGrpSpPr>
          <p:cNvPr id="61" name="Group 60">
            <a:extLst>
              <a:ext uri="{FF2B5EF4-FFF2-40B4-BE49-F238E27FC236}">
                <a16:creationId xmlns=""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63" name="Group 62">
              <a:extLst>
                <a:ext uri="{FF2B5EF4-FFF2-40B4-BE49-F238E27FC236}">
                  <a16:creationId xmlns=""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66" name="Freeform: Shape 65">
                <a:extLst>
                  <a:ext uri="{FF2B5EF4-FFF2-40B4-BE49-F238E27FC236}">
                    <a16:creationId xmlns=""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sp>
          <p:nvSpPr>
            <p:cNvPr id="64" name="Freeform: Shape 63">
              <a:extLst>
                <a:ext uri="{FF2B5EF4-FFF2-40B4-BE49-F238E27FC236}">
                  <a16:creationId xmlns=""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grpSp>
        <p:nvGrpSpPr>
          <p:cNvPr id="67" name="Group 66">
            <a:extLst>
              <a:ext uri="{FF2B5EF4-FFF2-40B4-BE49-F238E27FC236}">
                <a16:creationId xmlns=""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solidFill>
                  <a:prstClr val="black"/>
                </a:solidFill>
              </a:endParaRPr>
            </a:p>
          </p:txBody>
        </p:sp>
        <p:grpSp>
          <p:nvGrpSpPr>
            <p:cNvPr id="69" name="Group 68">
              <a:extLst>
                <a:ext uri="{FF2B5EF4-FFF2-40B4-BE49-F238E27FC236}">
                  <a16:creationId xmlns=""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solidFill>
                    <a:prstClr val="black"/>
                  </a:solidFill>
                </a:endParaRPr>
              </a:p>
            </p:txBody>
          </p:sp>
          <p:sp>
            <p:nvSpPr>
              <p:cNvPr id="71" name="Freeform: Shape 70">
                <a:extLst>
                  <a:ext uri="{FF2B5EF4-FFF2-40B4-BE49-F238E27FC236}">
                    <a16:creationId xmlns=""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solidFill>
                    <a:prstClr val="black"/>
                  </a:solidFill>
                </a:endParaRPr>
              </a:p>
            </p:txBody>
          </p:sp>
        </p:grpSp>
      </p:grpSp>
      <p:sp>
        <p:nvSpPr>
          <p:cNvPr id="72" name="Freeform: Shape 71">
            <a:extLst>
              <a:ext uri="{FF2B5EF4-FFF2-40B4-BE49-F238E27FC236}">
                <a16:creationId xmlns=""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3554564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solidFill>
                <a:prstClr val="white"/>
              </a:solidFill>
            </a:endParaRPr>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solidFill>
                <a:prstClr val="white"/>
              </a:solidFill>
            </a:endParaRPr>
          </a:p>
        </p:txBody>
      </p:sp>
    </p:spTree>
    <p:extLst>
      <p:ext uri="{BB962C8B-B14F-4D97-AF65-F5344CB8AC3E}">
        <p14:creationId xmlns:p14="http://schemas.microsoft.com/office/powerpoint/2010/main" val="723529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FF995FB0-83C5-410A-989E-0046E75FD65C}" type="datetimeFigureOut">
              <a:rPr lang="fr-LU" smtClean="0">
                <a:solidFill>
                  <a:prstClr val="black">
                    <a:tint val="75000"/>
                  </a:prstClr>
                </a:solidFill>
              </a:rPr>
              <a:pPr/>
              <a:t>30/11/2024</a:t>
            </a:fld>
            <a:endParaRPr lang="fr-LU">
              <a:solidFill>
                <a:prstClr val="black">
                  <a:tint val="75000"/>
                </a:prstClr>
              </a:solidFill>
            </a:endParaRP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LU">
              <a:solidFill>
                <a:prstClr val="black">
                  <a:tint val="75000"/>
                </a:prstClr>
              </a:solidFill>
            </a:endParaRP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D46B2018-C456-4B8A-98C8-76AF4D3C3D74}" type="slidenum">
              <a:rPr lang="fr-LU" smtClean="0">
                <a:solidFill>
                  <a:prstClr val="black">
                    <a:tint val="75000"/>
                  </a:prstClr>
                </a:solidFill>
              </a:rPr>
              <a:pPr/>
              <a:t>‹N°›</a:t>
            </a:fld>
            <a:endParaRPr lang="fr-LU">
              <a:solidFill>
                <a:prstClr val="black">
                  <a:tint val="75000"/>
                </a:prstClr>
              </a:solidFill>
            </a:endParaRPr>
          </a:p>
        </p:txBody>
      </p:sp>
    </p:spTree>
    <p:extLst>
      <p:ext uri="{BB962C8B-B14F-4D97-AF65-F5344CB8AC3E}">
        <p14:creationId xmlns:p14="http://schemas.microsoft.com/office/powerpoint/2010/main" val="85253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xmlns=""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xmlns=""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xmlns=""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xmlns=""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xmlns=""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Freeform: Shape 162">
            <a:extLst>
              <a:ext uri="{FF2B5EF4-FFF2-40B4-BE49-F238E27FC236}">
                <a16:creationId xmlns:a16="http://schemas.microsoft.com/office/drawing/2014/main" xmlns=""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 id="214748369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6201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1474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19088" y="2468893"/>
            <a:ext cx="8838317" cy="1477328"/>
          </a:xfrm>
          <a:prstGeom prst="rect">
            <a:avLst/>
          </a:prstGeom>
          <a:noFill/>
          <a:ln>
            <a:solidFill>
              <a:schemeClr val="bg1"/>
            </a:solidFill>
          </a:ln>
        </p:spPr>
        <p:txBody>
          <a:bodyPr wrap="none" lIns="121917" tIns="60958" rIns="121917" bIns="60958" rtlCol="0">
            <a:spAutoFit/>
          </a:bodyPr>
          <a:lstStyle/>
          <a:p>
            <a:pPr algn="ctr"/>
            <a:r>
              <a:rPr lang="ar-SA" sz="8800" dirty="0" smtClean="0">
                <a:solidFill>
                  <a:srgbClr val="277DBA">
                    <a:lumMod val="75000"/>
                  </a:srgbClr>
                </a:solidFill>
                <a:latin typeface="Corbel Light" pitchFamily="34" charset="0"/>
              </a:rPr>
              <a:t>بسم الله الرحمان الرحيم </a:t>
            </a:r>
            <a:endParaRPr lang="fr-FR" sz="8800" dirty="0">
              <a:solidFill>
                <a:srgbClr val="277DBA">
                  <a:lumMod val="75000"/>
                </a:srgbClr>
              </a:solidFill>
              <a:latin typeface="Corbel Light" pitchFamily="34" charset="0"/>
            </a:endParaRPr>
          </a:p>
        </p:txBody>
      </p:sp>
    </p:spTree>
    <p:extLst>
      <p:ext uri="{BB962C8B-B14F-4D97-AF65-F5344CB8AC3E}">
        <p14:creationId xmlns:p14="http://schemas.microsoft.com/office/powerpoint/2010/main" val="4115749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4811177-DB80-4344-94A8-D1A39966839D}"/>
              </a:ext>
            </a:extLst>
          </p:cNvPr>
          <p:cNvGrpSpPr/>
          <p:nvPr/>
        </p:nvGrpSpPr>
        <p:grpSpPr>
          <a:xfrm>
            <a:off x="4022289" y="1370462"/>
            <a:ext cx="4162808" cy="4116050"/>
            <a:chOff x="2829719" y="1994076"/>
            <a:chExt cx="3701454" cy="3659879"/>
          </a:xfrm>
        </p:grpSpPr>
        <p:sp>
          <p:nvSpPr>
            <p:cNvPr id="4" name="Donut 17">
              <a:extLst>
                <a:ext uri="{FF2B5EF4-FFF2-40B4-BE49-F238E27FC236}">
                  <a16:creationId xmlns:a16="http://schemas.microsoft.com/office/drawing/2014/main" xmlns="" id="{17A101AC-5D1F-4256-981A-835CCD4A46BD}"/>
                </a:ext>
              </a:extLst>
            </p:cNvPr>
            <p:cNvSpPr/>
            <p:nvPr/>
          </p:nvSpPr>
          <p:spPr>
            <a:xfrm>
              <a:off x="3039183" y="2343701"/>
              <a:ext cx="3310254" cy="3310254"/>
            </a:xfrm>
            <a:prstGeom prst="donut">
              <a:avLst>
                <a:gd name="adj" fmla="val 106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5" name="Group 4">
              <a:extLst>
                <a:ext uri="{FF2B5EF4-FFF2-40B4-BE49-F238E27FC236}">
                  <a16:creationId xmlns:a16="http://schemas.microsoft.com/office/drawing/2014/main" xmlns="" id="{C3F93A0F-AA5B-4E6E-92D6-AD67F9B73C11}"/>
                </a:ext>
              </a:extLst>
            </p:cNvPr>
            <p:cNvGrpSpPr/>
            <p:nvPr/>
          </p:nvGrpSpPr>
          <p:grpSpPr>
            <a:xfrm>
              <a:off x="2829719" y="1994076"/>
              <a:ext cx="3701454" cy="3402026"/>
              <a:chOff x="2829719" y="1899183"/>
              <a:chExt cx="3701454" cy="3402026"/>
            </a:xfrm>
          </p:grpSpPr>
          <p:sp>
            <p:nvSpPr>
              <p:cNvPr id="9" name="Freeform 6">
                <a:extLst>
                  <a:ext uri="{FF2B5EF4-FFF2-40B4-BE49-F238E27FC236}">
                    <a16:creationId xmlns:a16="http://schemas.microsoft.com/office/drawing/2014/main" xmlns="" id="{6CFA3F67-7C9D-4591-A57E-A445995938CC}"/>
                  </a:ext>
                </a:extLst>
              </p:cNvPr>
              <p:cNvSpPr>
                <a:spLocks/>
              </p:cNvSpPr>
              <p:nvPr/>
            </p:nvSpPr>
            <p:spPr bwMode="auto">
              <a:xfrm>
                <a:off x="4696967" y="3728201"/>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0" name="Freeform 6">
                <a:extLst>
                  <a:ext uri="{FF2B5EF4-FFF2-40B4-BE49-F238E27FC236}">
                    <a16:creationId xmlns:a16="http://schemas.microsoft.com/office/drawing/2014/main" xmlns="" id="{51BDCFED-EBCD-4F05-92B3-CEF7761D92EF}"/>
                  </a:ext>
                </a:extLst>
              </p:cNvPr>
              <p:cNvSpPr>
                <a:spLocks/>
              </p:cNvSpPr>
              <p:nvPr/>
            </p:nvSpPr>
            <p:spPr bwMode="auto">
              <a:xfrm rot="14400000">
                <a:off x="3858478" y="2029782"/>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1" name="Freeform 6">
                <a:extLst>
                  <a:ext uri="{FF2B5EF4-FFF2-40B4-BE49-F238E27FC236}">
                    <a16:creationId xmlns:a16="http://schemas.microsoft.com/office/drawing/2014/main" xmlns="" id="{F32DE64C-B3E4-4A66-A0D5-B421AA216ACD}"/>
                  </a:ext>
                </a:extLst>
              </p:cNvPr>
              <p:cNvSpPr>
                <a:spLocks/>
              </p:cNvSpPr>
              <p:nvPr/>
            </p:nvSpPr>
            <p:spPr bwMode="auto">
              <a:xfrm flipH="1">
                <a:off x="2829719" y="3728201"/>
                <a:ext cx="1880593"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2" name="Oval 11">
                <a:extLst>
                  <a:ext uri="{FF2B5EF4-FFF2-40B4-BE49-F238E27FC236}">
                    <a16:creationId xmlns:a16="http://schemas.microsoft.com/office/drawing/2014/main" xmlns="" id="{945D1617-E7F5-469F-BCEA-4777ABA113B5}"/>
                  </a:ext>
                </a:extLst>
              </p:cNvPr>
              <p:cNvSpPr/>
              <p:nvPr/>
            </p:nvSpPr>
            <p:spPr>
              <a:xfrm>
                <a:off x="4169785" y="2093822"/>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3" name="Oval 12">
                <a:extLst>
                  <a:ext uri="{FF2B5EF4-FFF2-40B4-BE49-F238E27FC236}">
                    <a16:creationId xmlns:a16="http://schemas.microsoft.com/office/drawing/2014/main" xmlns="" id="{3FDDB830-F8CB-46F0-824B-1487F1F5A2C3}"/>
                  </a:ext>
                </a:extLst>
              </p:cNvPr>
              <p:cNvSpPr/>
              <p:nvPr/>
            </p:nvSpPr>
            <p:spPr>
              <a:xfrm>
                <a:off x="5231789" y="4003773"/>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4" name="Oval 13">
                <a:extLst>
                  <a:ext uri="{FF2B5EF4-FFF2-40B4-BE49-F238E27FC236}">
                    <a16:creationId xmlns:a16="http://schemas.microsoft.com/office/drawing/2014/main" xmlns="" id="{02A1BE8C-5882-4095-B7A4-B5CA4175DC63}"/>
                  </a:ext>
                </a:extLst>
              </p:cNvPr>
              <p:cNvSpPr/>
              <p:nvPr/>
            </p:nvSpPr>
            <p:spPr>
              <a:xfrm>
                <a:off x="3030323" y="4013298"/>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5" name="Oval 14">
                <a:extLst>
                  <a:ext uri="{FF2B5EF4-FFF2-40B4-BE49-F238E27FC236}">
                    <a16:creationId xmlns:a16="http://schemas.microsoft.com/office/drawing/2014/main" xmlns="" id="{4D254FAA-18D2-48D8-8E6A-2F6BC53FC79C}"/>
                  </a:ext>
                </a:extLst>
              </p:cNvPr>
              <p:cNvSpPr/>
              <p:nvPr/>
            </p:nvSpPr>
            <p:spPr>
              <a:xfrm>
                <a:off x="4379537" y="3558158"/>
                <a:ext cx="649663" cy="6496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xmlns="" id="{C311ACA8-C198-4695-81B3-D9556DBAFFCF}"/>
                  </a:ext>
                </a:extLst>
              </p:cNvPr>
              <p:cNvSpPr/>
              <p:nvPr/>
            </p:nvSpPr>
            <p:spPr>
              <a:xfrm>
                <a:off x="4425717" y="3609056"/>
                <a:ext cx="548372" cy="548372"/>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6" name="Arc 5">
              <a:extLst>
                <a:ext uri="{FF2B5EF4-FFF2-40B4-BE49-F238E27FC236}">
                  <a16:creationId xmlns:a16="http://schemas.microsoft.com/office/drawing/2014/main" xmlns="" id="{2FB10BC8-3C67-4F5C-A5CC-D472298BFC09}"/>
                </a:ext>
              </a:extLst>
            </p:cNvPr>
            <p:cNvSpPr/>
            <p:nvPr/>
          </p:nvSpPr>
          <p:spPr>
            <a:xfrm>
              <a:off x="3273733" y="2536329"/>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7" name="Arc 6">
              <a:extLst>
                <a:ext uri="{FF2B5EF4-FFF2-40B4-BE49-F238E27FC236}">
                  <a16:creationId xmlns:a16="http://schemas.microsoft.com/office/drawing/2014/main" xmlns="" id="{F22DBB4F-84B2-471E-AE19-A14B95D62AB0}"/>
                </a:ext>
              </a:extLst>
            </p:cNvPr>
            <p:cNvSpPr/>
            <p:nvPr/>
          </p:nvSpPr>
          <p:spPr>
            <a:xfrm rot="14360900">
              <a:off x="320593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8" name="Arc 7">
              <a:extLst>
                <a:ext uri="{FF2B5EF4-FFF2-40B4-BE49-F238E27FC236}">
                  <a16:creationId xmlns:a16="http://schemas.microsoft.com/office/drawing/2014/main" xmlns="" id="{808B645F-34EE-4ED4-A0A4-53E4396D6F6E}"/>
                </a:ext>
              </a:extLst>
            </p:cNvPr>
            <p:cNvSpPr/>
            <p:nvPr/>
          </p:nvSpPr>
          <p:spPr>
            <a:xfrm rot="7097419">
              <a:off x="326308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17" name="TextBox 16">
            <a:extLst>
              <a:ext uri="{FF2B5EF4-FFF2-40B4-BE49-F238E27FC236}">
                <a16:creationId xmlns:a16="http://schemas.microsoft.com/office/drawing/2014/main" xmlns="" id="{2ACAFC7C-A66B-4A83-805D-F6DB1D0269BB}"/>
              </a:ext>
            </a:extLst>
          </p:cNvPr>
          <p:cNvSpPr txBox="1"/>
          <p:nvPr/>
        </p:nvSpPr>
        <p:spPr>
          <a:xfrm>
            <a:off x="5613504" y="2290419"/>
            <a:ext cx="1077118" cy="284178"/>
          </a:xfrm>
          <a:prstGeom prst="rect">
            <a:avLst/>
          </a:prstGeom>
          <a:noFill/>
        </p:spPr>
        <p:txBody>
          <a:bodyPr wrap="square" rtlCol="0">
            <a:spAutoFit/>
          </a:bodyPr>
          <a:lstStyle/>
          <a:p>
            <a:pPr algn="ctr"/>
            <a:r>
              <a:rPr lang="ar-SA" altLang="ko-KR" sz="1200" b="1" dirty="0" smtClean="0">
                <a:solidFill>
                  <a:schemeClr val="accent1"/>
                </a:solidFill>
                <a:cs typeface="Calibri" pitchFamily="34" charset="0"/>
              </a:rPr>
              <a:t>01</a:t>
            </a:r>
            <a:endParaRPr lang="ko-KR" altLang="en-US" sz="1200" b="1" dirty="0">
              <a:solidFill>
                <a:schemeClr val="accent1"/>
              </a:solidFill>
              <a:cs typeface="Calibri" pitchFamily="34" charset="0"/>
            </a:endParaRPr>
          </a:p>
        </p:txBody>
      </p:sp>
      <p:sp>
        <p:nvSpPr>
          <p:cNvPr id="18" name="TextBox 17">
            <a:extLst>
              <a:ext uri="{FF2B5EF4-FFF2-40B4-BE49-F238E27FC236}">
                <a16:creationId xmlns:a16="http://schemas.microsoft.com/office/drawing/2014/main" xmlns="" id="{35E0DBE3-8364-4988-BF02-02333BB6322C}"/>
              </a:ext>
            </a:extLst>
          </p:cNvPr>
          <p:cNvSpPr txBox="1"/>
          <p:nvPr/>
        </p:nvSpPr>
        <p:spPr>
          <a:xfrm>
            <a:off x="4303582" y="4528812"/>
            <a:ext cx="1077118" cy="284178"/>
          </a:xfrm>
          <a:prstGeom prst="rect">
            <a:avLst/>
          </a:prstGeom>
          <a:noFill/>
        </p:spPr>
        <p:txBody>
          <a:bodyPr wrap="square" rtlCol="0">
            <a:spAutoFit/>
          </a:bodyPr>
          <a:lstStyle/>
          <a:p>
            <a:pPr algn="ctr"/>
            <a:r>
              <a:rPr lang="ar-SA" altLang="ko-KR" sz="1200" b="1" dirty="0" smtClean="0">
                <a:solidFill>
                  <a:schemeClr val="accent2"/>
                </a:solidFill>
                <a:cs typeface="Calibri" pitchFamily="34" charset="0"/>
              </a:rPr>
              <a:t>02</a:t>
            </a:r>
            <a:endParaRPr lang="ko-KR" altLang="en-US" sz="1200" b="1" dirty="0">
              <a:solidFill>
                <a:schemeClr val="accent2"/>
              </a:solidFill>
              <a:cs typeface="Calibri" pitchFamily="34" charset="0"/>
            </a:endParaRPr>
          </a:p>
        </p:txBody>
      </p:sp>
      <p:sp>
        <p:nvSpPr>
          <p:cNvPr id="19" name="TextBox 18">
            <a:extLst>
              <a:ext uri="{FF2B5EF4-FFF2-40B4-BE49-F238E27FC236}">
                <a16:creationId xmlns:a16="http://schemas.microsoft.com/office/drawing/2014/main" xmlns="" id="{C8D552EA-0B82-4E99-8C8B-1685A6DAE315}"/>
              </a:ext>
            </a:extLst>
          </p:cNvPr>
          <p:cNvSpPr txBox="1"/>
          <p:nvPr/>
        </p:nvSpPr>
        <p:spPr>
          <a:xfrm>
            <a:off x="6853169" y="4528812"/>
            <a:ext cx="1077118" cy="284178"/>
          </a:xfrm>
          <a:prstGeom prst="rect">
            <a:avLst/>
          </a:prstGeom>
          <a:noFill/>
        </p:spPr>
        <p:txBody>
          <a:bodyPr wrap="square" rtlCol="0">
            <a:spAutoFit/>
          </a:bodyPr>
          <a:lstStyle/>
          <a:p>
            <a:pPr algn="ctr"/>
            <a:r>
              <a:rPr lang="ar-SA" altLang="ko-KR" sz="1200" b="1" dirty="0" smtClean="0">
                <a:solidFill>
                  <a:schemeClr val="accent4"/>
                </a:solidFill>
                <a:cs typeface="Calibri" pitchFamily="34" charset="0"/>
              </a:rPr>
              <a:t>03</a:t>
            </a:r>
            <a:endParaRPr lang="ko-KR" altLang="en-US" sz="1200" b="1" dirty="0">
              <a:solidFill>
                <a:schemeClr val="accent4"/>
              </a:solidFill>
              <a:cs typeface="Calibri" pitchFamily="34" charset="0"/>
            </a:endParaRPr>
          </a:p>
        </p:txBody>
      </p:sp>
      <p:sp>
        <p:nvSpPr>
          <p:cNvPr id="20" name="Rectangle 16">
            <a:extLst>
              <a:ext uri="{FF2B5EF4-FFF2-40B4-BE49-F238E27FC236}">
                <a16:creationId xmlns:a16="http://schemas.microsoft.com/office/drawing/2014/main" xmlns="" id="{01AD96BC-5EDE-42A6-9AA1-396E58A1FC9F}"/>
              </a:ext>
            </a:extLst>
          </p:cNvPr>
          <p:cNvSpPr/>
          <p:nvPr/>
        </p:nvSpPr>
        <p:spPr>
          <a:xfrm rot="2700000">
            <a:off x="4725198" y="3914693"/>
            <a:ext cx="335042" cy="60066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Oval 21">
            <a:extLst>
              <a:ext uri="{FF2B5EF4-FFF2-40B4-BE49-F238E27FC236}">
                <a16:creationId xmlns:a16="http://schemas.microsoft.com/office/drawing/2014/main" xmlns="" id="{39EC2D9A-DCBB-47AC-9CD3-50AD0711B9C1}"/>
              </a:ext>
            </a:extLst>
          </p:cNvPr>
          <p:cNvSpPr>
            <a:spLocks noChangeAspect="1"/>
          </p:cNvSpPr>
          <p:nvPr/>
        </p:nvSpPr>
        <p:spPr>
          <a:xfrm>
            <a:off x="7168295" y="3982595"/>
            <a:ext cx="446866" cy="4505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ounded Rectangle 25">
            <a:extLst>
              <a:ext uri="{FF2B5EF4-FFF2-40B4-BE49-F238E27FC236}">
                <a16:creationId xmlns:a16="http://schemas.microsoft.com/office/drawing/2014/main" xmlns="" id="{33DB65C0-41C9-4B3B-AF96-FCF0B073BE71}"/>
              </a:ext>
            </a:extLst>
          </p:cNvPr>
          <p:cNvSpPr/>
          <p:nvPr/>
        </p:nvSpPr>
        <p:spPr>
          <a:xfrm>
            <a:off x="5917986" y="1851721"/>
            <a:ext cx="479702" cy="351546"/>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4" name="그룹 6">
            <a:extLst>
              <a:ext uri="{FF2B5EF4-FFF2-40B4-BE49-F238E27FC236}">
                <a16:creationId xmlns:a16="http://schemas.microsoft.com/office/drawing/2014/main" xmlns="" id="{CA8B4A9B-7A59-4A75-B7A5-3A068E650F27}"/>
              </a:ext>
            </a:extLst>
          </p:cNvPr>
          <p:cNvGrpSpPr/>
          <p:nvPr/>
        </p:nvGrpSpPr>
        <p:grpSpPr>
          <a:xfrm>
            <a:off x="6558890" y="4815135"/>
            <a:ext cx="5653043" cy="2054603"/>
            <a:chOff x="7637355" y="1858897"/>
            <a:chExt cx="3744000" cy="2054603"/>
          </a:xfrm>
        </p:grpSpPr>
        <p:sp>
          <p:nvSpPr>
            <p:cNvPr id="25" name="TextBox 24">
              <a:extLst>
                <a:ext uri="{FF2B5EF4-FFF2-40B4-BE49-F238E27FC236}">
                  <a16:creationId xmlns:a16="http://schemas.microsoft.com/office/drawing/2014/main" xmlns="" id="{DB91767F-183E-42EC-981F-D786131DD9B2}"/>
                </a:ext>
              </a:extLst>
            </p:cNvPr>
            <p:cNvSpPr txBox="1"/>
            <p:nvPr/>
          </p:nvSpPr>
          <p:spPr>
            <a:xfrm>
              <a:off x="7658850" y="2436172"/>
              <a:ext cx="3701011" cy="1477328"/>
            </a:xfrm>
            <a:prstGeom prst="rect">
              <a:avLst/>
            </a:prstGeom>
            <a:noFill/>
          </p:spPr>
          <p:txBody>
            <a:bodyPr wrap="square" rtlCol="0">
              <a:spAutoFit/>
            </a:bodyPr>
            <a:lstStyle/>
            <a:p>
              <a:pPr algn="ctr" rtl="1"/>
              <a:r>
                <a:rPr lang="ar-SA" altLang="ko-KR" b="1" dirty="0">
                  <a:solidFill>
                    <a:schemeClr val="tx1">
                      <a:lumMod val="75000"/>
                      <a:lumOff val="25000"/>
                    </a:schemeClr>
                  </a:solidFill>
                </a:rPr>
                <a:t>يتم تمويل أو دعم برامج الأحزاب السياسية من خلال الموازنة المخصصة من قبل الدولة لهذه الأحزاب ، وأيضاً من خلال الاشتراكات التي يدفعها أعضاء الحزب، إضافة إلى الهيات والمساعدات المالية التي تحصل عليها هذه الأحزاب السياسية من المؤيدين لها كرجال الأعمال والاقتصاد والاستثمارات المالية للحزب في المجالات المختلفة </a:t>
              </a:r>
              <a:endParaRPr lang="ko-KR" altLang="en-US" sz="2000" b="1" dirty="0">
                <a:solidFill>
                  <a:schemeClr val="tx1">
                    <a:lumMod val="75000"/>
                    <a:lumOff val="25000"/>
                  </a:schemeClr>
                </a:solidFill>
              </a:endParaRPr>
            </a:p>
          </p:txBody>
        </p:sp>
        <p:sp>
          <p:nvSpPr>
            <p:cNvPr id="26" name="TextBox 25">
              <a:extLst>
                <a:ext uri="{FF2B5EF4-FFF2-40B4-BE49-F238E27FC236}">
                  <a16:creationId xmlns:a16="http://schemas.microsoft.com/office/drawing/2014/main" xmlns="" id="{0DAD0DA0-65D8-4200-BD03-9C0F86B7651A}"/>
                </a:ext>
              </a:extLst>
            </p:cNvPr>
            <p:cNvSpPr txBox="1"/>
            <p:nvPr/>
          </p:nvSpPr>
          <p:spPr>
            <a:xfrm>
              <a:off x="7637355" y="1858897"/>
              <a:ext cx="3712015" cy="400110"/>
            </a:xfrm>
            <a:prstGeom prst="rect">
              <a:avLst/>
            </a:prstGeom>
            <a:noFill/>
          </p:spPr>
          <p:txBody>
            <a:bodyPr wrap="square" rtlCol="0">
              <a:spAutoFit/>
            </a:bodyPr>
            <a:lstStyle/>
            <a:p>
              <a:pPr algn="ctr" rtl="1"/>
              <a:r>
                <a:rPr lang="ar-SA" altLang="ko-KR" sz="2000" b="1" dirty="0" smtClean="0">
                  <a:solidFill>
                    <a:schemeClr val="accent4"/>
                  </a:solidFill>
                </a:rPr>
                <a:t>3.تمويل </a:t>
              </a:r>
              <a:r>
                <a:rPr lang="ar-SA" altLang="ko-KR" sz="2000" b="1" dirty="0">
                  <a:solidFill>
                    <a:schemeClr val="accent4"/>
                  </a:solidFill>
                </a:rPr>
                <a:t>الحملة الانتخابية </a:t>
              </a:r>
              <a:endParaRPr lang="ko-KR" altLang="en-US" sz="2000" b="1" dirty="0">
                <a:solidFill>
                  <a:schemeClr val="accent4"/>
                </a:solidFill>
              </a:endParaRPr>
            </a:p>
          </p:txBody>
        </p:sp>
        <p:cxnSp>
          <p:nvCxnSpPr>
            <p:cNvPr id="27" name="Straight Connector 26">
              <a:extLst>
                <a:ext uri="{FF2B5EF4-FFF2-40B4-BE49-F238E27FC236}">
                  <a16:creationId xmlns:a16="http://schemas.microsoft.com/office/drawing/2014/main" xmlns="" id="{744C54CC-CBFC-482A-9BA7-77A22719AA4D}"/>
                </a:ext>
              </a:extLst>
            </p:cNvPr>
            <p:cNvCxnSpPr/>
            <p:nvPr/>
          </p:nvCxnSpPr>
          <p:spPr>
            <a:xfrm>
              <a:off x="7637355" y="2436172"/>
              <a:ext cx="3744000"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8" name="그룹 7">
            <a:extLst>
              <a:ext uri="{FF2B5EF4-FFF2-40B4-BE49-F238E27FC236}">
                <a16:creationId xmlns:a16="http://schemas.microsoft.com/office/drawing/2014/main" xmlns="" id="{3FEECF8B-C94A-4409-A964-C899698A0D95}"/>
              </a:ext>
            </a:extLst>
          </p:cNvPr>
          <p:cNvGrpSpPr/>
          <p:nvPr/>
        </p:nvGrpSpPr>
        <p:grpSpPr>
          <a:xfrm>
            <a:off x="226219" y="2739457"/>
            <a:ext cx="3845484" cy="2749910"/>
            <a:chOff x="890962" y="1590780"/>
            <a:chExt cx="3757011" cy="2749910"/>
          </a:xfrm>
        </p:grpSpPr>
        <p:sp>
          <p:nvSpPr>
            <p:cNvPr id="29" name="TextBox 28">
              <a:extLst>
                <a:ext uri="{FF2B5EF4-FFF2-40B4-BE49-F238E27FC236}">
                  <a16:creationId xmlns:a16="http://schemas.microsoft.com/office/drawing/2014/main" xmlns="" id="{053C2B99-CDBD-4807-AAE6-1C7E0F270436}"/>
                </a:ext>
              </a:extLst>
            </p:cNvPr>
            <p:cNvSpPr txBox="1"/>
            <p:nvPr/>
          </p:nvSpPr>
          <p:spPr>
            <a:xfrm>
              <a:off x="925458" y="2586364"/>
              <a:ext cx="3701012" cy="1754326"/>
            </a:xfrm>
            <a:prstGeom prst="rect">
              <a:avLst/>
            </a:prstGeom>
            <a:noFill/>
          </p:spPr>
          <p:txBody>
            <a:bodyPr wrap="square" rtlCol="0">
              <a:spAutoFit/>
            </a:bodyPr>
            <a:lstStyle/>
            <a:p>
              <a:pPr algn="ctr" rtl="1"/>
              <a:r>
                <a:rPr lang="ar-SA" altLang="ko-KR" b="1" dirty="0">
                  <a:solidFill>
                    <a:schemeClr val="tx1">
                      <a:lumMod val="75000"/>
                      <a:lumOff val="25000"/>
                    </a:schemeClr>
                  </a:solidFill>
                </a:rPr>
                <a:t>يقوم مفهوم عملية الاتصال الترويجي للأحزاب السياسية على فكرة إيصال الرسالة الترويجية إلى الطرف الآخر (الرأي العام) لجلب انتباههم وتحريك الفضول لديهم ومن ثم كسب رضاهم وتعاطفهم، وتأييدهم ومشاركتهم في برنامج الحزب وفي دعم مرشحيه</a:t>
              </a:r>
              <a:endParaRPr lang="ko-KR" altLang="en-US" sz="1400" dirty="0">
                <a:solidFill>
                  <a:schemeClr val="tx1">
                    <a:lumMod val="75000"/>
                    <a:lumOff val="25000"/>
                  </a:schemeClr>
                </a:solidFill>
              </a:endParaRPr>
            </a:p>
          </p:txBody>
        </p:sp>
        <p:sp>
          <p:nvSpPr>
            <p:cNvPr id="30" name="TextBox 29">
              <a:extLst>
                <a:ext uri="{FF2B5EF4-FFF2-40B4-BE49-F238E27FC236}">
                  <a16:creationId xmlns:a16="http://schemas.microsoft.com/office/drawing/2014/main" xmlns="" id="{A9D87ECD-70AC-4992-A018-B6B84E36D405}"/>
                </a:ext>
              </a:extLst>
            </p:cNvPr>
            <p:cNvSpPr txBox="1"/>
            <p:nvPr/>
          </p:nvSpPr>
          <p:spPr>
            <a:xfrm>
              <a:off x="935957" y="1590780"/>
              <a:ext cx="3712016" cy="523220"/>
            </a:xfrm>
            <a:prstGeom prst="rect">
              <a:avLst/>
            </a:prstGeom>
            <a:noFill/>
          </p:spPr>
          <p:txBody>
            <a:bodyPr wrap="square" rtlCol="0">
              <a:spAutoFit/>
            </a:bodyPr>
            <a:lstStyle/>
            <a:p>
              <a:pPr algn="ctr" rtl="1"/>
              <a:r>
                <a:rPr lang="ar-SA" altLang="ko-KR" sz="2800" b="1" dirty="0" smtClean="0">
                  <a:solidFill>
                    <a:schemeClr val="accent1"/>
                  </a:solidFill>
                </a:rPr>
                <a:t>2.أساليب </a:t>
              </a:r>
              <a:r>
                <a:rPr lang="ar-SA" altLang="ko-KR" sz="2800" b="1" dirty="0">
                  <a:solidFill>
                    <a:schemeClr val="accent1"/>
                  </a:solidFill>
                </a:rPr>
                <a:t>الإعلام </a:t>
              </a:r>
              <a:endParaRPr lang="ko-KR" altLang="en-US" sz="2800" b="1" dirty="0">
                <a:solidFill>
                  <a:schemeClr val="accent1"/>
                </a:solidFill>
              </a:endParaRPr>
            </a:p>
          </p:txBody>
        </p:sp>
        <p:cxnSp>
          <p:nvCxnSpPr>
            <p:cNvPr id="31" name="Straight Connector 30">
              <a:extLst>
                <a:ext uri="{FF2B5EF4-FFF2-40B4-BE49-F238E27FC236}">
                  <a16:creationId xmlns:a16="http://schemas.microsoft.com/office/drawing/2014/main" xmlns="" id="{F39EB35C-8C0B-42AF-A1A6-C09B07C82A81}"/>
                </a:ext>
              </a:extLst>
            </p:cNvPr>
            <p:cNvCxnSpPr/>
            <p:nvPr/>
          </p:nvCxnSpPr>
          <p:spPr>
            <a:xfrm>
              <a:off x="890962" y="2421776"/>
              <a:ext cx="3744000"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2" name="그룹 3">
            <a:extLst>
              <a:ext uri="{FF2B5EF4-FFF2-40B4-BE49-F238E27FC236}">
                <a16:creationId xmlns:a16="http://schemas.microsoft.com/office/drawing/2014/main" xmlns="" id="{6EED8D94-0D6F-4194-96DE-B6037EF08534}"/>
              </a:ext>
            </a:extLst>
          </p:cNvPr>
          <p:cNvGrpSpPr/>
          <p:nvPr/>
        </p:nvGrpSpPr>
        <p:grpSpPr>
          <a:xfrm>
            <a:off x="7899727" y="1160135"/>
            <a:ext cx="4066153" cy="2775407"/>
            <a:chOff x="4635407" y="4841854"/>
            <a:chExt cx="2926953" cy="2775407"/>
          </a:xfrm>
        </p:grpSpPr>
        <p:sp>
          <p:nvSpPr>
            <p:cNvPr id="33" name="TextBox 32">
              <a:extLst>
                <a:ext uri="{FF2B5EF4-FFF2-40B4-BE49-F238E27FC236}">
                  <a16:creationId xmlns:a16="http://schemas.microsoft.com/office/drawing/2014/main" xmlns="" id="{E4B03B0F-99D3-4DB4-AD12-9DB3BC138303}"/>
                </a:ext>
              </a:extLst>
            </p:cNvPr>
            <p:cNvSpPr txBox="1"/>
            <p:nvPr/>
          </p:nvSpPr>
          <p:spPr>
            <a:xfrm>
              <a:off x="4662783" y="5585936"/>
              <a:ext cx="2899577" cy="2031325"/>
            </a:xfrm>
            <a:prstGeom prst="rect">
              <a:avLst/>
            </a:prstGeom>
            <a:noFill/>
          </p:spPr>
          <p:txBody>
            <a:bodyPr wrap="square" rtlCol="0">
              <a:spAutoFit/>
            </a:bodyPr>
            <a:lstStyle/>
            <a:p>
              <a:pPr algn="ctr" rtl="1"/>
              <a:r>
                <a:rPr lang="ar-SA" altLang="ko-KR" b="1" dirty="0">
                  <a:solidFill>
                    <a:schemeClr val="tx1">
                      <a:lumMod val="75000"/>
                      <a:lumOff val="25000"/>
                    </a:schemeClr>
                  </a:solidFill>
                </a:rPr>
                <a:t> يعتبر المنتج من أبرز عناصر المزيج التسويقي في مؤسسات الأعمال، خاصة إذ علمنا أنه الأساس الذي تقوم عليه العناصر الأخرى ويقوم هذا المفهوم على أي شيء يحمل خصائص وصفات ملموسة أو غير ملموسة يمكن عرضها في السوق لجذب الانتباه إليها، وبه يمكن تلبية الاحتياجات والرغبات الإنسانية المادية أو الخدمية</a:t>
              </a:r>
              <a:endParaRPr lang="ko-KR" altLang="en-US" b="1" dirty="0">
                <a:solidFill>
                  <a:schemeClr val="tx1">
                    <a:lumMod val="75000"/>
                    <a:lumOff val="25000"/>
                  </a:schemeClr>
                </a:solidFill>
              </a:endParaRPr>
            </a:p>
          </p:txBody>
        </p:sp>
        <p:sp>
          <p:nvSpPr>
            <p:cNvPr id="34" name="TextBox 33">
              <a:extLst>
                <a:ext uri="{FF2B5EF4-FFF2-40B4-BE49-F238E27FC236}">
                  <a16:creationId xmlns:a16="http://schemas.microsoft.com/office/drawing/2014/main" xmlns="" id="{76C55629-C2F6-45B8-AE31-2E0DFEC88600}"/>
                </a:ext>
              </a:extLst>
            </p:cNvPr>
            <p:cNvSpPr txBox="1"/>
            <p:nvPr/>
          </p:nvSpPr>
          <p:spPr>
            <a:xfrm>
              <a:off x="4635407" y="4841854"/>
              <a:ext cx="2908198" cy="461665"/>
            </a:xfrm>
            <a:prstGeom prst="rect">
              <a:avLst/>
            </a:prstGeom>
            <a:noFill/>
          </p:spPr>
          <p:txBody>
            <a:bodyPr wrap="square" rtlCol="0">
              <a:spAutoFit/>
            </a:bodyPr>
            <a:lstStyle/>
            <a:p>
              <a:pPr algn="ctr" rtl="1"/>
              <a:r>
                <a:rPr lang="ar-SA" altLang="ko-KR" sz="2400" b="1" dirty="0" smtClean="0">
                  <a:solidFill>
                    <a:schemeClr val="accent3"/>
                  </a:solidFill>
                </a:rPr>
                <a:t>01.المنتج </a:t>
              </a:r>
              <a:r>
                <a:rPr lang="ar-SA" altLang="ko-KR" sz="2400" b="1" dirty="0">
                  <a:solidFill>
                    <a:schemeClr val="accent3"/>
                  </a:solidFill>
                </a:rPr>
                <a:t>السياسي</a:t>
              </a:r>
              <a:endParaRPr lang="ko-KR" altLang="en-US" sz="2400" b="1" dirty="0">
                <a:solidFill>
                  <a:schemeClr val="accent3"/>
                </a:solidFill>
              </a:endParaRPr>
            </a:p>
          </p:txBody>
        </p:sp>
        <p:cxnSp>
          <p:nvCxnSpPr>
            <p:cNvPr id="35" name="Straight Connector 34">
              <a:extLst>
                <a:ext uri="{FF2B5EF4-FFF2-40B4-BE49-F238E27FC236}">
                  <a16:creationId xmlns:a16="http://schemas.microsoft.com/office/drawing/2014/main" xmlns="" id="{8ABE571B-339A-44EB-8AA5-3B111379D8B3}"/>
                </a:ext>
              </a:extLst>
            </p:cNvPr>
            <p:cNvCxnSpPr/>
            <p:nvPr/>
          </p:nvCxnSpPr>
          <p:spPr>
            <a:xfrm>
              <a:off x="4636424" y="5421265"/>
              <a:ext cx="2918420" cy="0"/>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xmlns="" id="{6D6FEF3C-F92A-42A5-B682-9AF06316D798}"/>
              </a:ext>
            </a:extLst>
          </p:cNvPr>
          <p:cNvSpPr txBox="1"/>
          <p:nvPr/>
        </p:nvSpPr>
        <p:spPr>
          <a:xfrm>
            <a:off x="298388" y="359692"/>
            <a:ext cx="5912297" cy="646331"/>
          </a:xfrm>
          <a:prstGeom prst="rect">
            <a:avLst/>
          </a:prstGeom>
          <a:noFill/>
        </p:spPr>
        <p:txBody>
          <a:bodyPr wrap="square" rtlCol="0">
            <a:spAutoFit/>
          </a:bodyPr>
          <a:lstStyle/>
          <a:p>
            <a:pPr algn="ctr" rtl="1"/>
            <a:r>
              <a:rPr lang="ar-SA" sz="3600" b="1" dirty="0">
                <a:solidFill>
                  <a:schemeClr val="accent6">
                    <a:lumMod val="50000"/>
                  </a:schemeClr>
                </a:solidFill>
                <a:ea typeface="Times New Roman" panose="02020603050405020304" pitchFamily="18" charset="0"/>
                <a:cs typeface="Arial" panose="020B0604020202020204" pitchFamily="34" charset="0"/>
              </a:rPr>
              <a:t>المزيج</a:t>
            </a:r>
            <a:r>
              <a:rPr lang="ar-SA" sz="3600" b="1" dirty="0">
                <a:ea typeface="Times New Roman" panose="02020603050405020304" pitchFamily="18" charset="0"/>
                <a:cs typeface="Arial" panose="020B0604020202020204" pitchFamily="34" charset="0"/>
              </a:rPr>
              <a:t> التسويقي </a:t>
            </a:r>
            <a:r>
              <a:rPr lang="ar-SA" sz="3600" b="1" dirty="0">
                <a:solidFill>
                  <a:srgbClr val="7030A0"/>
                </a:solidFill>
                <a:ea typeface="Times New Roman" panose="02020603050405020304" pitchFamily="18" charset="0"/>
                <a:cs typeface="Arial" panose="020B0604020202020204" pitchFamily="34" charset="0"/>
              </a:rPr>
              <a:t>السياسي</a:t>
            </a:r>
            <a:endParaRPr lang="ko-KR" altLang="en-US" sz="3600" b="1" dirty="0">
              <a:solidFill>
                <a:srgbClr val="7030A0"/>
              </a:solidFill>
              <a:latin typeface="+mj-lt"/>
              <a:cs typeface="Arial" pitchFamily="34" charset="0"/>
            </a:endParaRPr>
          </a:p>
        </p:txBody>
      </p:sp>
    </p:spTree>
    <p:extLst>
      <p:ext uri="{BB962C8B-B14F-4D97-AF65-F5344CB8AC3E}">
        <p14:creationId xmlns:p14="http://schemas.microsoft.com/office/powerpoint/2010/main" val="7968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2229281B-19A9-4B8B-B0D8-8EF447EBB736}"/>
              </a:ext>
            </a:extLst>
          </p:cNvPr>
          <p:cNvGrpSpPr/>
          <p:nvPr/>
        </p:nvGrpSpPr>
        <p:grpSpPr>
          <a:xfrm>
            <a:off x="3734633" y="1965484"/>
            <a:ext cx="5067597" cy="4615133"/>
            <a:chOff x="580727" y="-1101880"/>
            <a:chExt cx="5067597" cy="4615133"/>
          </a:xfrm>
        </p:grpSpPr>
        <p:sp>
          <p:nvSpPr>
            <p:cNvPr id="29" name="Graphic 27">
              <a:extLst>
                <a:ext uri="{FF2B5EF4-FFF2-40B4-BE49-F238E27FC236}">
                  <a16:creationId xmlns="" xmlns:a16="http://schemas.microsoft.com/office/drawing/2014/main" id="{FA295B3A-2469-4321-9012-2584D11573B2}"/>
                </a:ext>
              </a:extLst>
            </p:cNvPr>
            <p:cNvSpPr/>
            <p:nvPr/>
          </p:nvSpPr>
          <p:spPr>
            <a:xfrm rot="60000">
              <a:off x="580727" y="-1101880"/>
              <a:ext cx="5067597" cy="4615133"/>
            </a:xfrm>
            <a:custGeom>
              <a:avLst/>
              <a:gdLst>
                <a:gd name="connsiteX0" fmla="*/ 2941389 w 4800600"/>
                <a:gd name="connsiteY0" fmla="*/ 337317 h 4371975"/>
                <a:gd name="connsiteX1" fmla="*/ 4699705 w 4800600"/>
                <a:gd name="connsiteY1" fmla="*/ 3252920 h 4371975"/>
                <a:gd name="connsiteX2" fmla="*/ 4115822 w 4800600"/>
                <a:gd name="connsiteY2" fmla="*/ 4310195 h 4371975"/>
                <a:gd name="connsiteX3" fmla="*/ 711587 w 4800600"/>
                <a:gd name="connsiteY3" fmla="*/ 4374965 h 4371975"/>
                <a:gd name="connsiteX4" fmla="*/ 87699 w 4800600"/>
                <a:gd name="connsiteY4" fmla="*/ 3340550 h 4371975"/>
                <a:gd name="connsiteX5" fmla="*/ 1733620 w 4800600"/>
                <a:gd name="connsiteY5" fmla="*/ 360177 h 4371975"/>
                <a:gd name="connsiteX6" fmla="*/ 2941389 w 4800600"/>
                <a:gd name="connsiteY6" fmla="*/ 337317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00" h="4371975">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chemeClr val="bg1">
                <a:lumMod val="85000"/>
              </a:schemeClr>
            </a:solidFill>
            <a:ln w="9525" cap="flat">
              <a:noFill/>
              <a:prstDash val="solid"/>
              <a:miter/>
            </a:ln>
          </p:spPr>
          <p:txBody>
            <a:bodyPr rtlCol="0" anchor="ctr"/>
            <a:lstStyle/>
            <a:p>
              <a:endParaRPr lang="en-US">
                <a:solidFill>
                  <a:srgbClr val="000000"/>
                </a:solidFill>
              </a:endParaRPr>
            </a:p>
          </p:txBody>
        </p:sp>
        <p:sp>
          <p:nvSpPr>
            <p:cNvPr id="30" name="Graphic 27">
              <a:extLst>
                <a:ext uri="{FF2B5EF4-FFF2-40B4-BE49-F238E27FC236}">
                  <a16:creationId xmlns="" xmlns:a16="http://schemas.microsoft.com/office/drawing/2014/main" id="{A6A8181F-CC04-40BF-AE79-DEC0A6ED09A9}"/>
                </a:ext>
              </a:extLst>
            </p:cNvPr>
            <p:cNvSpPr/>
            <p:nvPr/>
          </p:nvSpPr>
          <p:spPr>
            <a:xfrm rot="60000">
              <a:off x="867482" y="-793954"/>
              <a:ext cx="4475037" cy="4075480"/>
            </a:xfrm>
            <a:custGeom>
              <a:avLst/>
              <a:gdLst>
                <a:gd name="connsiteX0" fmla="*/ 2941389 w 4800600"/>
                <a:gd name="connsiteY0" fmla="*/ 337317 h 4371975"/>
                <a:gd name="connsiteX1" fmla="*/ 4699705 w 4800600"/>
                <a:gd name="connsiteY1" fmla="*/ 3252920 h 4371975"/>
                <a:gd name="connsiteX2" fmla="*/ 4115822 w 4800600"/>
                <a:gd name="connsiteY2" fmla="*/ 4310195 h 4371975"/>
                <a:gd name="connsiteX3" fmla="*/ 711587 w 4800600"/>
                <a:gd name="connsiteY3" fmla="*/ 4374965 h 4371975"/>
                <a:gd name="connsiteX4" fmla="*/ 87699 w 4800600"/>
                <a:gd name="connsiteY4" fmla="*/ 3340550 h 4371975"/>
                <a:gd name="connsiteX5" fmla="*/ 1733620 w 4800600"/>
                <a:gd name="connsiteY5" fmla="*/ 360177 h 4371975"/>
                <a:gd name="connsiteX6" fmla="*/ 2941389 w 4800600"/>
                <a:gd name="connsiteY6" fmla="*/ 337317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00" h="4371975">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chemeClr val="bg1"/>
            </a:solidFill>
            <a:ln w="9525" cap="flat">
              <a:noFill/>
              <a:prstDash val="solid"/>
              <a:miter/>
            </a:ln>
          </p:spPr>
          <p:txBody>
            <a:bodyPr rtlCol="0" anchor="ctr"/>
            <a:lstStyle/>
            <a:p>
              <a:endParaRPr lang="en-US">
                <a:solidFill>
                  <a:srgbClr val="000000"/>
                </a:solidFill>
              </a:endParaRPr>
            </a:p>
          </p:txBody>
        </p:sp>
      </p:grpSp>
      <p:sp>
        <p:nvSpPr>
          <p:cNvPr id="35" name="Rectangle: Rounded Corners 34">
            <a:extLst>
              <a:ext uri="{FF2B5EF4-FFF2-40B4-BE49-F238E27FC236}">
                <a16:creationId xmlns="" xmlns:a16="http://schemas.microsoft.com/office/drawing/2014/main" id="{D917F4B5-22AF-4C44-BD0B-54356F64B742}"/>
              </a:ext>
            </a:extLst>
          </p:cNvPr>
          <p:cNvSpPr/>
          <p:nvPr/>
        </p:nvSpPr>
        <p:spPr>
          <a:xfrm rot="14190664">
            <a:off x="4970427" y="3772083"/>
            <a:ext cx="405294" cy="2072240"/>
          </a:xfrm>
          <a:prstGeom prst="roundRect">
            <a:avLst>
              <a:gd name="adj" fmla="val 50000"/>
            </a:avLst>
          </a:prstGeom>
          <a:gradFill>
            <a:gsLst>
              <a:gs pos="0">
                <a:schemeClr val="accent3"/>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Rounded Corners 33">
            <a:extLst>
              <a:ext uri="{FF2B5EF4-FFF2-40B4-BE49-F238E27FC236}">
                <a16:creationId xmlns="" xmlns:a16="http://schemas.microsoft.com/office/drawing/2014/main" id="{F5CB2717-6ED5-45FB-9317-20878003F687}"/>
              </a:ext>
            </a:extLst>
          </p:cNvPr>
          <p:cNvSpPr/>
          <p:nvPr/>
        </p:nvSpPr>
        <p:spPr>
          <a:xfrm rot="18091456">
            <a:off x="6542615" y="4495981"/>
            <a:ext cx="405294" cy="2072240"/>
          </a:xfrm>
          <a:prstGeom prst="roundRect">
            <a:avLst>
              <a:gd name="adj" fmla="val 50000"/>
            </a:avLst>
          </a:prstGeom>
          <a:gradFill>
            <a:gsLst>
              <a:gs pos="0">
                <a:schemeClr val="accent6"/>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Rounded Corners 32">
            <a:extLst>
              <a:ext uri="{FF2B5EF4-FFF2-40B4-BE49-F238E27FC236}">
                <a16:creationId xmlns="" xmlns:a16="http://schemas.microsoft.com/office/drawing/2014/main" id="{96DB0671-E809-4F41-8814-C46ADFDA5A13}"/>
              </a:ext>
            </a:extLst>
          </p:cNvPr>
          <p:cNvSpPr/>
          <p:nvPr/>
        </p:nvSpPr>
        <p:spPr>
          <a:xfrm rot="19725368">
            <a:off x="6065785" y="2778116"/>
            <a:ext cx="405294" cy="2072240"/>
          </a:xfrm>
          <a:prstGeom prst="roundRect">
            <a:avLst>
              <a:gd name="adj" fmla="val 50000"/>
            </a:avLst>
          </a:prstGeom>
          <a:gradFill>
            <a:gsLst>
              <a:gs pos="0">
                <a:schemeClr val="accent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ar-SA" b="1" dirty="0" err="1">
                <a:solidFill>
                  <a:schemeClr val="tx2">
                    <a:lumMod val="60000"/>
                    <a:lumOff val="40000"/>
                  </a:schemeClr>
                </a:solidFill>
                <a:ea typeface="Times New Roman" panose="02020603050405020304" pitchFamily="18" charset="0"/>
              </a:rPr>
              <a:t>استراتجيات</a:t>
            </a:r>
            <a:r>
              <a:rPr lang="ar-SA" b="1" dirty="0">
                <a:solidFill>
                  <a:schemeClr val="tx2">
                    <a:lumMod val="60000"/>
                    <a:lumOff val="40000"/>
                  </a:schemeClr>
                </a:solidFill>
                <a:ea typeface="Times New Roman" panose="02020603050405020304" pitchFamily="18" charset="0"/>
              </a:rPr>
              <a:t> </a:t>
            </a:r>
            <a:r>
              <a:rPr lang="ar-SA" b="1" dirty="0">
                <a:solidFill>
                  <a:schemeClr val="tx1"/>
                </a:solidFill>
                <a:ea typeface="Times New Roman" panose="02020603050405020304" pitchFamily="18" charset="0"/>
              </a:rPr>
              <a:t>التسويق</a:t>
            </a:r>
            <a:r>
              <a:rPr lang="ar-SA" b="1" dirty="0">
                <a:solidFill>
                  <a:schemeClr val="accent3">
                    <a:lumMod val="75000"/>
                  </a:schemeClr>
                </a:solidFill>
                <a:ea typeface="Times New Roman" panose="02020603050405020304" pitchFamily="18" charset="0"/>
              </a:rPr>
              <a:t> السياس</a:t>
            </a:r>
            <a:r>
              <a:rPr lang="ar-DZ" b="1" dirty="0">
                <a:solidFill>
                  <a:schemeClr val="accent3">
                    <a:lumMod val="75000"/>
                  </a:schemeClr>
                </a:solidFill>
                <a:ea typeface="Times New Roman" panose="02020603050405020304" pitchFamily="18" charset="0"/>
              </a:rPr>
              <a:t>ي </a:t>
            </a:r>
            <a:endParaRPr lang="en-US" dirty="0">
              <a:solidFill>
                <a:schemeClr val="accent3">
                  <a:lumMod val="75000"/>
                </a:schemeClr>
              </a:solidFill>
            </a:endParaRPr>
          </a:p>
        </p:txBody>
      </p:sp>
      <p:grpSp>
        <p:nvGrpSpPr>
          <p:cNvPr id="17" name="Group 16">
            <a:extLst>
              <a:ext uri="{FF2B5EF4-FFF2-40B4-BE49-F238E27FC236}">
                <a16:creationId xmlns="" xmlns:a16="http://schemas.microsoft.com/office/drawing/2014/main" id="{3B8A24D0-1CAB-4E06-AC58-D5EB3250D662}"/>
              </a:ext>
            </a:extLst>
          </p:cNvPr>
          <p:cNvGrpSpPr/>
          <p:nvPr/>
        </p:nvGrpSpPr>
        <p:grpSpPr>
          <a:xfrm>
            <a:off x="5586493" y="3993080"/>
            <a:ext cx="1344828" cy="1344828"/>
            <a:chOff x="1089413" y="2131797"/>
            <a:chExt cx="2968238" cy="2968238"/>
          </a:xfrm>
        </p:grpSpPr>
        <p:sp>
          <p:nvSpPr>
            <p:cNvPr id="16" name="Freeform: Shape 15">
              <a:extLst>
                <a:ext uri="{FF2B5EF4-FFF2-40B4-BE49-F238E27FC236}">
                  <a16:creationId xmlns="" xmlns:a16="http://schemas.microsoft.com/office/drawing/2014/main" id="{02CDC10F-CBC6-43C7-AFD5-1C0B1A578724}"/>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reeform: Shape 13">
              <a:extLst>
                <a:ext uri="{FF2B5EF4-FFF2-40B4-BE49-F238E27FC236}">
                  <a16:creationId xmlns="" xmlns:a16="http://schemas.microsoft.com/office/drawing/2014/main" id="{4646DB8B-DCF6-4FBC-A6DF-36A7A5069314}"/>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a:solidFill>
                  <a:srgbClr val="000000"/>
                </a:solidFill>
              </a:endParaRPr>
            </a:p>
          </p:txBody>
        </p:sp>
      </p:grpSp>
      <p:grpSp>
        <p:nvGrpSpPr>
          <p:cNvPr id="18" name="Group 17">
            <a:extLst>
              <a:ext uri="{FF2B5EF4-FFF2-40B4-BE49-F238E27FC236}">
                <a16:creationId xmlns="" xmlns:a16="http://schemas.microsoft.com/office/drawing/2014/main" id="{DE2D978E-AA94-4CB9-82FF-B9B37356B8B2}"/>
              </a:ext>
            </a:extLst>
          </p:cNvPr>
          <p:cNvGrpSpPr/>
          <p:nvPr/>
        </p:nvGrpSpPr>
        <p:grpSpPr>
          <a:xfrm>
            <a:off x="5586493" y="2248117"/>
            <a:ext cx="1298170" cy="1298170"/>
            <a:chOff x="1089413" y="2131797"/>
            <a:chExt cx="2968238" cy="2968238"/>
          </a:xfrm>
        </p:grpSpPr>
        <p:sp>
          <p:nvSpPr>
            <p:cNvPr id="19" name="Freeform: Shape 18">
              <a:extLst>
                <a:ext uri="{FF2B5EF4-FFF2-40B4-BE49-F238E27FC236}">
                  <a16:creationId xmlns="" xmlns:a16="http://schemas.microsoft.com/office/drawing/2014/main" id="{D5D68A41-6763-4A09-854A-1CA93F03BB70}"/>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 xmlns:a16="http://schemas.microsoft.com/office/drawing/2014/main" id="{797577DB-E822-4A1F-BFFC-A4EFC505439D}"/>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a:solidFill>
                  <a:srgbClr val="000000"/>
                </a:solidFill>
              </a:endParaRPr>
            </a:p>
          </p:txBody>
        </p:sp>
      </p:grpSp>
      <p:grpSp>
        <p:nvGrpSpPr>
          <p:cNvPr id="21" name="Group 20">
            <a:extLst>
              <a:ext uri="{FF2B5EF4-FFF2-40B4-BE49-F238E27FC236}">
                <a16:creationId xmlns="" xmlns:a16="http://schemas.microsoft.com/office/drawing/2014/main" id="{5AE8B2EC-ABB6-4E39-A97A-DB1C9BE18B3C}"/>
              </a:ext>
            </a:extLst>
          </p:cNvPr>
          <p:cNvGrpSpPr/>
          <p:nvPr/>
        </p:nvGrpSpPr>
        <p:grpSpPr>
          <a:xfrm>
            <a:off x="3989385" y="5038823"/>
            <a:ext cx="1298170" cy="1298170"/>
            <a:chOff x="1089413" y="2131797"/>
            <a:chExt cx="2968238" cy="2968238"/>
          </a:xfrm>
        </p:grpSpPr>
        <p:sp>
          <p:nvSpPr>
            <p:cNvPr id="22" name="Freeform: Shape 21">
              <a:extLst>
                <a:ext uri="{FF2B5EF4-FFF2-40B4-BE49-F238E27FC236}">
                  <a16:creationId xmlns="" xmlns:a16="http://schemas.microsoft.com/office/drawing/2014/main" id="{14D426F1-D942-42C7-A1F1-A731EEEC0994}"/>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 xmlns:a16="http://schemas.microsoft.com/office/drawing/2014/main" id="{B0F6E5CC-A1DC-46A1-BEC9-DA240DCBE84D}"/>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a:solidFill>
                  <a:srgbClr val="000000"/>
                </a:solidFill>
              </a:endParaRPr>
            </a:p>
          </p:txBody>
        </p:sp>
      </p:grpSp>
      <p:grpSp>
        <p:nvGrpSpPr>
          <p:cNvPr id="24" name="Group 23">
            <a:extLst>
              <a:ext uri="{FF2B5EF4-FFF2-40B4-BE49-F238E27FC236}">
                <a16:creationId xmlns="" xmlns:a16="http://schemas.microsoft.com/office/drawing/2014/main" id="{0C9D69F0-C990-4D1C-BCCE-71F3A0BA7632}"/>
              </a:ext>
            </a:extLst>
          </p:cNvPr>
          <p:cNvGrpSpPr/>
          <p:nvPr/>
        </p:nvGrpSpPr>
        <p:grpSpPr>
          <a:xfrm>
            <a:off x="7174076" y="5038823"/>
            <a:ext cx="1298170" cy="1298170"/>
            <a:chOff x="1089413" y="2131797"/>
            <a:chExt cx="2968238" cy="2968238"/>
          </a:xfrm>
        </p:grpSpPr>
        <p:sp>
          <p:nvSpPr>
            <p:cNvPr id="25" name="Freeform: Shape 24">
              <a:extLst>
                <a:ext uri="{FF2B5EF4-FFF2-40B4-BE49-F238E27FC236}">
                  <a16:creationId xmlns="" xmlns:a16="http://schemas.microsoft.com/office/drawing/2014/main" id="{765EA648-AA2A-4EAF-B24D-111A1DA94E89}"/>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Freeform: Shape 25">
              <a:extLst>
                <a:ext uri="{FF2B5EF4-FFF2-40B4-BE49-F238E27FC236}">
                  <a16:creationId xmlns="" xmlns:a16="http://schemas.microsoft.com/office/drawing/2014/main" id="{EAC85BAB-4687-423F-8677-EBED505BF997}"/>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a:solidFill>
                  <a:srgbClr val="000000"/>
                </a:solidFill>
              </a:endParaRPr>
            </a:p>
          </p:txBody>
        </p:sp>
      </p:grpSp>
      <p:sp>
        <p:nvSpPr>
          <p:cNvPr id="6" name="Rectangle 5"/>
          <p:cNvSpPr/>
          <p:nvPr/>
        </p:nvSpPr>
        <p:spPr>
          <a:xfrm>
            <a:off x="1515886" y="1578264"/>
            <a:ext cx="5368777" cy="688458"/>
          </a:xfrm>
          <a:prstGeom prst="rect">
            <a:avLst/>
          </a:prstGeom>
        </p:spPr>
        <p:txBody>
          <a:bodyPr wrap="none">
            <a:spAutoFit/>
          </a:bodyPr>
          <a:lstStyle/>
          <a:p>
            <a:pPr marL="1600200" lvl="3" indent="-228600" algn="just" rtl="1">
              <a:lnSpc>
                <a:spcPct val="115000"/>
              </a:lnSpc>
              <a:spcAft>
                <a:spcPts val="300"/>
              </a:spcAft>
              <a:buFont typeface="+mj-lt"/>
              <a:buAutoNum type="arabicPeriod"/>
            </a:pPr>
            <a:r>
              <a:rPr lang="ar-SA" sz="3600" b="1" dirty="0">
                <a:latin typeface="Calibri" panose="020F0502020204030204" pitchFamily="34" charset="0"/>
                <a:ea typeface="Times New Roman" panose="02020603050405020304" pitchFamily="18" charset="0"/>
                <a:cs typeface="Arial" panose="020B0604020202020204" pitchFamily="34" charset="0"/>
              </a:rPr>
              <a:t>تجزئة السوق السياسية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580" y="4174900"/>
            <a:ext cx="5416869" cy="622222"/>
          </a:xfrm>
          <a:prstGeom prst="rect">
            <a:avLst/>
          </a:prstGeom>
        </p:spPr>
        <p:txBody>
          <a:bodyPr wrap="none">
            <a:spAutoFit/>
          </a:bodyPr>
          <a:lstStyle/>
          <a:p>
            <a:pPr lvl="3" algn="just" rtl="1">
              <a:lnSpc>
                <a:spcPct val="115000"/>
              </a:lnSpc>
              <a:spcAft>
                <a:spcPts val="300"/>
              </a:spcAft>
            </a:pPr>
            <a:r>
              <a:rPr lang="ar-SA" sz="3200" b="1" dirty="0" smtClean="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2-العلامة </a:t>
            </a:r>
            <a:r>
              <a:rPr lang="ar-SA" sz="3200" b="1"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التجارية السياسية</a:t>
            </a:r>
            <a:endParaRPr lang="fr-FR" sz="2400" dirty="0">
              <a:solidFill>
                <a:schemeClr val="tx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7823161" y="3467363"/>
            <a:ext cx="3978973" cy="1364028"/>
          </a:xfrm>
          <a:prstGeom prst="rect">
            <a:avLst/>
          </a:prstGeom>
        </p:spPr>
        <p:txBody>
          <a:bodyPr wrap="none">
            <a:spAutoFit/>
          </a:bodyPr>
          <a:lstStyle/>
          <a:p>
            <a:pPr lvl="0" algn="just" rtl="1">
              <a:lnSpc>
                <a:spcPct val="115000"/>
              </a:lnSpc>
              <a:spcAft>
                <a:spcPts val="300"/>
              </a:spcAft>
            </a:pPr>
            <a:r>
              <a:rPr lang="ar-SA" sz="3600" b="1" dirty="0" smtClean="0">
                <a:solidFill>
                  <a:schemeClr val="accent3"/>
                </a:solidFill>
                <a:latin typeface="Calibri" panose="020F0502020204030204" pitchFamily="34" charset="0"/>
                <a:ea typeface="Times New Roman" panose="02020603050405020304" pitchFamily="18" charset="0"/>
                <a:cs typeface="Arial" panose="020B0604020202020204" pitchFamily="34" charset="0"/>
              </a:rPr>
              <a:t>3- الفاعلية </a:t>
            </a:r>
            <a:r>
              <a:rPr lang="ar-SA" sz="3600" b="1" dirty="0">
                <a:solidFill>
                  <a:schemeClr val="accent3"/>
                </a:solidFill>
                <a:latin typeface="Calibri" panose="020F0502020204030204" pitchFamily="34" charset="0"/>
                <a:ea typeface="Times New Roman" panose="02020603050405020304" pitchFamily="18" charset="0"/>
                <a:cs typeface="Arial" panose="020B0604020202020204" pitchFamily="34" charset="0"/>
              </a:rPr>
              <a:t>السياسية في </a:t>
            </a:r>
            <a:endParaRPr lang="ar-SA" sz="3600" b="1" dirty="0" smtClean="0">
              <a:solidFill>
                <a:schemeClr val="accent3"/>
              </a:solidFill>
              <a:latin typeface="Calibri" panose="020F0502020204030204" pitchFamily="34" charset="0"/>
              <a:ea typeface="Times New Roman" panose="02020603050405020304" pitchFamily="18" charset="0"/>
              <a:cs typeface="Arial" panose="020B0604020202020204" pitchFamily="34" charset="0"/>
            </a:endParaRPr>
          </a:p>
          <a:p>
            <a:pPr lvl="0" algn="just" rtl="1">
              <a:lnSpc>
                <a:spcPct val="115000"/>
              </a:lnSpc>
              <a:spcAft>
                <a:spcPts val="300"/>
              </a:spcAft>
            </a:pPr>
            <a:r>
              <a:rPr lang="ar-SA" sz="3600" b="1" dirty="0" smtClean="0">
                <a:solidFill>
                  <a:schemeClr val="accent3"/>
                </a:solidFill>
                <a:latin typeface="Calibri" panose="020F0502020204030204" pitchFamily="34" charset="0"/>
                <a:ea typeface="Times New Roman" panose="02020603050405020304" pitchFamily="18" charset="0"/>
                <a:cs typeface="Arial" panose="020B0604020202020204" pitchFamily="34" charset="0"/>
              </a:rPr>
              <a:t>التسويق </a:t>
            </a:r>
            <a:r>
              <a:rPr lang="ar-SA" sz="3600" b="1" dirty="0">
                <a:solidFill>
                  <a:schemeClr val="accent3"/>
                </a:solidFill>
                <a:latin typeface="Calibri" panose="020F0502020204030204" pitchFamily="34" charset="0"/>
                <a:ea typeface="Times New Roman" panose="02020603050405020304" pitchFamily="18" charset="0"/>
                <a:cs typeface="Arial" panose="020B0604020202020204" pitchFamily="34" charset="0"/>
              </a:rPr>
              <a:t>السياسي</a:t>
            </a:r>
            <a:endParaRPr lang="fr-FR" sz="2800" dirty="0">
              <a:solidFill>
                <a:schemeClr val="accent3"/>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20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r-SA" dirty="0"/>
              <a:t>تعريف الحملة الانتخابية</a:t>
            </a:r>
            <a:endParaRPr lang="en-US" dirty="0"/>
          </a:p>
        </p:txBody>
      </p:sp>
      <p:grpSp>
        <p:nvGrpSpPr>
          <p:cNvPr id="3" name="Group 2">
            <a:extLst>
              <a:ext uri="{FF2B5EF4-FFF2-40B4-BE49-F238E27FC236}">
                <a16:creationId xmlns:a16="http://schemas.microsoft.com/office/drawing/2014/main" xmlns="" id="{BF3FF302-89D8-41D2-9E5F-C2B546485789}"/>
              </a:ext>
            </a:extLst>
          </p:cNvPr>
          <p:cNvGrpSpPr/>
          <p:nvPr/>
        </p:nvGrpSpPr>
        <p:grpSpPr>
          <a:xfrm>
            <a:off x="4356672" y="1037241"/>
            <a:ext cx="3486149" cy="2833560"/>
            <a:chOff x="2676526" y="2041913"/>
            <a:chExt cx="3486148" cy="2833560"/>
          </a:xfrm>
        </p:grpSpPr>
        <p:grpSp>
          <p:nvGrpSpPr>
            <p:cNvPr id="4" name="Group 3">
              <a:extLst>
                <a:ext uri="{FF2B5EF4-FFF2-40B4-BE49-F238E27FC236}">
                  <a16:creationId xmlns:a16="http://schemas.microsoft.com/office/drawing/2014/main" xmlns="" id="{4F72ECBA-4BCD-4D2F-ACEC-AA624F54B3EC}"/>
                </a:ext>
              </a:extLst>
            </p:cNvPr>
            <p:cNvGrpSpPr/>
            <p:nvPr/>
          </p:nvGrpSpPr>
          <p:grpSpPr>
            <a:xfrm>
              <a:off x="2745022" y="2041913"/>
              <a:ext cx="3417652" cy="2755290"/>
              <a:chOff x="2745022" y="2041913"/>
              <a:chExt cx="3417652" cy="2755290"/>
            </a:xfrm>
            <a:solidFill>
              <a:srgbClr val="FAB117"/>
            </a:solidFill>
          </p:grpSpPr>
          <p:sp>
            <p:nvSpPr>
              <p:cNvPr id="6" name="Freeform 3">
                <a:extLst>
                  <a:ext uri="{FF2B5EF4-FFF2-40B4-BE49-F238E27FC236}">
                    <a16:creationId xmlns:a16="http://schemas.microsoft.com/office/drawing/2014/main" xmlns="" id="{8FEC67EF-D015-4232-980E-54E1C2B8567A}"/>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white"/>
                  </a:solidFill>
                </a:endParaRPr>
              </a:p>
            </p:txBody>
          </p:sp>
          <p:sp>
            <p:nvSpPr>
              <p:cNvPr id="7" name="Rounded Rectangle 4">
                <a:extLst>
                  <a:ext uri="{FF2B5EF4-FFF2-40B4-BE49-F238E27FC236}">
                    <a16:creationId xmlns:a16="http://schemas.microsoft.com/office/drawing/2014/main" xmlns="" id="{EDA3C4BB-B683-413D-9323-9DF4F98B3510}"/>
                  </a:ext>
                </a:extLst>
              </p:cNvPr>
              <p:cNvSpPr/>
              <p:nvPr/>
            </p:nvSpPr>
            <p:spPr>
              <a:xfrm rot="2002203">
                <a:off x="2745022" y="3807001"/>
                <a:ext cx="339508" cy="612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 name="Rounded Rectangle 11">
                <a:extLst>
                  <a:ext uri="{FF2B5EF4-FFF2-40B4-BE49-F238E27FC236}">
                    <a16:creationId xmlns:a16="http://schemas.microsoft.com/office/drawing/2014/main" xmlns="" id="{2E77B9DC-491C-44D2-9ED8-82344ADF457A}"/>
                  </a:ext>
                </a:extLst>
              </p:cNvPr>
              <p:cNvSpPr/>
              <p:nvPr/>
            </p:nvSpPr>
            <p:spPr>
              <a:xfrm rot="2002203">
                <a:off x="3276558" y="3627997"/>
                <a:ext cx="339508" cy="9346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 name="Rounded Rectangle 12">
                <a:extLst>
                  <a:ext uri="{FF2B5EF4-FFF2-40B4-BE49-F238E27FC236}">
                    <a16:creationId xmlns:a16="http://schemas.microsoft.com/office/drawing/2014/main" xmlns="" id="{5ABF13FF-1CF7-4947-A9D2-5729DE5DFACA}"/>
                  </a:ext>
                </a:extLst>
              </p:cNvPr>
              <p:cNvSpPr/>
              <p:nvPr/>
            </p:nvSpPr>
            <p:spPr>
              <a:xfrm rot="2002203">
                <a:off x="3656813" y="3935485"/>
                <a:ext cx="339508" cy="724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 name="Rounded Rectangle 13">
                <a:extLst>
                  <a:ext uri="{FF2B5EF4-FFF2-40B4-BE49-F238E27FC236}">
                    <a16:creationId xmlns:a16="http://schemas.microsoft.com/office/drawing/2014/main" xmlns="" id="{9FBA9DC7-4DAC-4D74-8A55-D60B7CAD20CB}"/>
                  </a:ext>
                </a:extLst>
              </p:cNvPr>
              <p:cNvSpPr/>
              <p:nvPr/>
            </p:nvSpPr>
            <p:spPr>
              <a:xfrm rot="2002203">
                <a:off x="4082895" y="4229792"/>
                <a:ext cx="339508" cy="5674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5" name="Freeform 14">
              <a:extLst>
                <a:ext uri="{FF2B5EF4-FFF2-40B4-BE49-F238E27FC236}">
                  <a16:creationId xmlns:a16="http://schemas.microsoft.com/office/drawing/2014/main" xmlns="" id="{9FBDBD02-BC5C-4B69-846D-EFD2D7C50125}"/>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white"/>
                </a:solidFill>
              </a:endParaRPr>
            </a:p>
          </p:txBody>
        </p:sp>
      </p:grpSp>
      <p:sp>
        <p:nvSpPr>
          <p:cNvPr id="11" name="Rectangle 10">
            <a:extLst>
              <a:ext uri="{FF2B5EF4-FFF2-40B4-BE49-F238E27FC236}">
                <a16:creationId xmlns:a16="http://schemas.microsoft.com/office/drawing/2014/main" xmlns="" id="{4220A4A9-B6B2-40C6-86FB-5EF7FF666916}"/>
              </a:ext>
            </a:extLst>
          </p:cNvPr>
          <p:cNvSpPr/>
          <p:nvPr/>
        </p:nvSpPr>
        <p:spPr>
          <a:xfrm>
            <a:off x="-2" y="1560231"/>
            <a:ext cx="422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2" name="Rectangle 11">
            <a:extLst>
              <a:ext uri="{FF2B5EF4-FFF2-40B4-BE49-F238E27FC236}">
                <a16:creationId xmlns:a16="http://schemas.microsoft.com/office/drawing/2014/main" xmlns="" id="{2D105450-EA47-47B3-8181-71B7232429D2}"/>
              </a:ext>
            </a:extLst>
          </p:cNvPr>
          <p:cNvSpPr/>
          <p:nvPr/>
        </p:nvSpPr>
        <p:spPr>
          <a:xfrm>
            <a:off x="7968001" y="1560231"/>
            <a:ext cx="4223999"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 name="Rectangle 12">
            <a:extLst>
              <a:ext uri="{FF2B5EF4-FFF2-40B4-BE49-F238E27FC236}">
                <a16:creationId xmlns:a16="http://schemas.microsoft.com/office/drawing/2014/main" xmlns="" id="{E407907D-E596-4E8F-94B8-F9CD580155E2}"/>
              </a:ext>
            </a:extLst>
          </p:cNvPr>
          <p:cNvSpPr/>
          <p:nvPr/>
        </p:nvSpPr>
        <p:spPr>
          <a:xfrm>
            <a:off x="3341103" y="2160400"/>
            <a:ext cx="504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dirty="0">
              <a:solidFill>
                <a:prstClr val="white"/>
              </a:solidFill>
            </a:endParaRPr>
          </a:p>
        </p:txBody>
      </p:sp>
      <p:sp>
        <p:nvSpPr>
          <p:cNvPr id="14" name="TextBox 13">
            <a:extLst>
              <a:ext uri="{FF2B5EF4-FFF2-40B4-BE49-F238E27FC236}">
                <a16:creationId xmlns:a16="http://schemas.microsoft.com/office/drawing/2014/main" xmlns="" id="{4A6FB69C-2B69-41F7-B771-DCA9EE84E053}"/>
              </a:ext>
            </a:extLst>
          </p:cNvPr>
          <p:cNvSpPr txBox="1"/>
          <p:nvPr/>
        </p:nvSpPr>
        <p:spPr>
          <a:xfrm>
            <a:off x="456377" y="1994251"/>
            <a:ext cx="2772288" cy="830997"/>
          </a:xfrm>
          <a:prstGeom prst="rect">
            <a:avLst/>
          </a:prstGeom>
          <a:noFill/>
        </p:spPr>
        <p:txBody>
          <a:bodyPr wrap="square" rtlCol="0">
            <a:spAutoFit/>
          </a:bodyPr>
          <a:lstStyle/>
          <a:p>
            <a:pPr algn="r"/>
            <a:r>
              <a:rPr lang="ar-SA" altLang="ko-KR" sz="4800" b="1" dirty="0" smtClean="0">
                <a:solidFill>
                  <a:prstClr val="white"/>
                </a:solidFill>
                <a:cs typeface="Arial" pitchFamily="34" charset="0"/>
              </a:rPr>
              <a:t>الانتخابية</a:t>
            </a:r>
            <a:endParaRPr lang="ko-KR" altLang="en-US" sz="4800" b="1" dirty="0">
              <a:solidFill>
                <a:prstClr val="white"/>
              </a:solidFill>
            </a:endParaRPr>
          </a:p>
        </p:txBody>
      </p:sp>
      <p:sp>
        <p:nvSpPr>
          <p:cNvPr id="15" name="Rectangle 14">
            <a:extLst>
              <a:ext uri="{FF2B5EF4-FFF2-40B4-BE49-F238E27FC236}">
                <a16:creationId xmlns:a16="http://schemas.microsoft.com/office/drawing/2014/main" xmlns="" id="{4466D0E2-B2FC-43DC-A38E-AA8AC028C92C}"/>
              </a:ext>
            </a:extLst>
          </p:cNvPr>
          <p:cNvSpPr/>
          <p:nvPr/>
        </p:nvSpPr>
        <p:spPr>
          <a:xfrm>
            <a:off x="8326611" y="2160400"/>
            <a:ext cx="504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dirty="0">
              <a:solidFill>
                <a:prstClr val="white"/>
              </a:solidFill>
            </a:endParaRPr>
          </a:p>
        </p:txBody>
      </p:sp>
      <p:sp>
        <p:nvSpPr>
          <p:cNvPr id="16" name="TextBox 15">
            <a:extLst>
              <a:ext uri="{FF2B5EF4-FFF2-40B4-BE49-F238E27FC236}">
                <a16:creationId xmlns:a16="http://schemas.microsoft.com/office/drawing/2014/main" xmlns="" id="{22566DE5-1BE3-498A-8E05-425D90A05C28}"/>
              </a:ext>
            </a:extLst>
          </p:cNvPr>
          <p:cNvSpPr txBox="1"/>
          <p:nvPr/>
        </p:nvSpPr>
        <p:spPr>
          <a:xfrm>
            <a:off x="9078817" y="1928420"/>
            <a:ext cx="2772286" cy="830997"/>
          </a:xfrm>
          <a:prstGeom prst="rect">
            <a:avLst/>
          </a:prstGeom>
          <a:noFill/>
        </p:spPr>
        <p:txBody>
          <a:bodyPr wrap="square" rtlCol="0">
            <a:spAutoFit/>
          </a:bodyPr>
          <a:lstStyle/>
          <a:p>
            <a:r>
              <a:rPr lang="ar-SA" altLang="ko-KR" sz="4800" b="1" dirty="0" smtClean="0">
                <a:solidFill>
                  <a:prstClr val="white"/>
                </a:solidFill>
                <a:cs typeface="Arial" pitchFamily="34" charset="0"/>
              </a:rPr>
              <a:t>الحملة</a:t>
            </a:r>
            <a:endParaRPr lang="ko-KR" altLang="en-US" sz="4800" b="1" dirty="0">
              <a:solidFill>
                <a:prstClr val="white"/>
              </a:solidFill>
            </a:endParaRPr>
          </a:p>
        </p:txBody>
      </p:sp>
      <p:sp>
        <p:nvSpPr>
          <p:cNvPr id="17" name="Oval 1">
            <a:extLst>
              <a:ext uri="{FF2B5EF4-FFF2-40B4-BE49-F238E27FC236}">
                <a16:creationId xmlns:a16="http://schemas.microsoft.com/office/drawing/2014/main" xmlns="" id="{E2D4CEC0-02AA-471D-A6C2-E6F8EA7907AB}"/>
              </a:ext>
            </a:extLst>
          </p:cNvPr>
          <p:cNvSpPr>
            <a:spLocks noChangeAspect="1"/>
          </p:cNvSpPr>
          <p:nvPr/>
        </p:nvSpPr>
        <p:spPr>
          <a:xfrm>
            <a:off x="3431104" y="2250400"/>
            <a:ext cx="324002" cy="324000"/>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 name="Rectangle 6">
            <a:extLst>
              <a:ext uri="{FF2B5EF4-FFF2-40B4-BE49-F238E27FC236}">
                <a16:creationId xmlns:a16="http://schemas.microsoft.com/office/drawing/2014/main" xmlns="" id="{254BA4F2-E187-4F73-A753-F88726D57C74}"/>
              </a:ext>
            </a:extLst>
          </p:cNvPr>
          <p:cNvSpPr>
            <a:spLocks noChangeAspect="1"/>
          </p:cNvSpPr>
          <p:nvPr/>
        </p:nvSpPr>
        <p:spPr>
          <a:xfrm>
            <a:off x="8429563" y="2250400"/>
            <a:ext cx="298096" cy="324000"/>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5" name="Rectangle 44"/>
          <p:cNvSpPr/>
          <p:nvPr/>
        </p:nvSpPr>
        <p:spPr>
          <a:xfrm>
            <a:off x="2151309" y="4073824"/>
            <a:ext cx="8293994" cy="2215991"/>
          </a:xfrm>
          <a:prstGeom prst="rect">
            <a:avLst/>
          </a:prstGeom>
        </p:spPr>
        <p:txBody>
          <a:bodyPr wrap="square">
            <a:spAutoFit/>
          </a:bodyPr>
          <a:lstStyle/>
          <a:p>
            <a:pPr algn="ctr" rtl="1">
              <a:lnSpc>
                <a:spcPct val="115000"/>
              </a:lnSpc>
              <a:spcAft>
                <a:spcPts val="0"/>
              </a:spcAft>
            </a:pPr>
            <a:r>
              <a:rPr lang="ar-SA" sz="2400" b="1" dirty="0">
                <a:latin typeface="Calibri" panose="020F0502020204030204" pitchFamily="34" charset="0"/>
                <a:ea typeface="Times New Roman" panose="02020603050405020304" pitchFamily="18" charset="0"/>
                <a:cs typeface="Arial" panose="020B0604020202020204" pitchFamily="34" charset="0"/>
              </a:rPr>
              <a:t>الحملة الانتخابية هي سلسلة من الأنشطة والفعاليات التي تنظمها الأحزاب السياسية أو المرشحون بهدف التأثير على الناخبين وكسب تأييدهم في </a:t>
            </a:r>
            <a:r>
              <a:rPr lang="ar-SA" sz="2400" b="1" dirty="0" smtClean="0">
                <a:latin typeface="Calibri" panose="020F0502020204030204" pitchFamily="34" charset="0"/>
                <a:ea typeface="Times New Roman" panose="02020603050405020304" pitchFamily="18" charset="0"/>
                <a:cs typeface="Arial" panose="020B0604020202020204" pitchFamily="34" charset="0"/>
              </a:rPr>
              <a:t>الانتخابات وتتضمن </a:t>
            </a:r>
            <a:r>
              <a:rPr lang="ar-SA" sz="2400" b="1" dirty="0">
                <a:latin typeface="Calibri" panose="020F0502020204030204" pitchFamily="34" charset="0"/>
                <a:ea typeface="Times New Roman" panose="02020603050405020304" pitchFamily="18" charset="0"/>
                <a:cs typeface="Arial" panose="020B0604020202020204" pitchFamily="34" charset="0"/>
              </a:rPr>
              <a:t>الحملة الانتخابية مجموعة من الاستراتيجيات والأدوات التي تهدف إلى توصيل رسائل سياسية للناخبين، وتوضيح رؤية المرشح أو الحزب، وتعزيز صورته في المجتمع، مع التركيز على إقناع المواطنين بانتخابه.</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76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ar-SA" b="1" dirty="0">
                <a:ea typeface="Times New Roman" panose="02020603050405020304" pitchFamily="18" charset="0"/>
              </a:rPr>
              <a:t>إدارة الحملات الانتخابية</a:t>
            </a:r>
            <a:endParaRPr lang="en-US" dirty="0"/>
          </a:p>
        </p:txBody>
      </p:sp>
      <p:grpSp>
        <p:nvGrpSpPr>
          <p:cNvPr id="5" name="Group 4">
            <a:extLst>
              <a:ext uri="{FF2B5EF4-FFF2-40B4-BE49-F238E27FC236}">
                <a16:creationId xmlns:a16="http://schemas.microsoft.com/office/drawing/2014/main" xmlns="" id="{2F13A143-FABB-4419-8242-942D0B28963F}"/>
              </a:ext>
            </a:extLst>
          </p:cNvPr>
          <p:cNvGrpSpPr/>
          <p:nvPr/>
        </p:nvGrpSpPr>
        <p:grpSpPr>
          <a:xfrm>
            <a:off x="1297545" y="2488476"/>
            <a:ext cx="419949" cy="419949"/>
            <a:chOff x="2037500" y="3040187"/>
            <a:chExt cx="419949" cy="419949"/>
          </a:xfrm>
          <a:solidFill>
            <a:schemeClr val="accent5"/>
          </a:solidFill>
        </p:grpSpPr>
        <p:sp>
          <p:nvSpPr>
            <p:cNvPr id="3" name="Circle: Hollow 2">
              <a:extLst>
                <a:ext uri="{FF2B5EF4-FFF2-40B4-BE49-F238E27FC236}">
                  <a16:creationId xmlns:a16="http://schemas.microsoft.com/office/drawing/2014/main" xmlns="" id="{EEB31F12-24DE-47BD-96A4-4772956DE499}"/>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xmlns="" id="{68E69175-0207-4400-9307-16A395CEF473}"/>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xmlns="" id="{F75BF166-7072-4AA4-8069-95FD145B99C4}"/>
              </a:ext>
            </a:extLst>
          </p:cNvPr>
          <p:cNvSpPr/>
          <p:nvPr/>
        </p:nvSpPr>
        <p:spPr>
          <a:xfrm>
            <a:off x="1518285" y="2488476"/>
            <a:ext cx="9189720" cy="47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C6FBDA3-ED66-49D2-BEF6-9F5587F30E48}"/>
              </a:ext>
            </a:extLst>
          </p:cNvPr>
          <p:cNvSpPr/>
          <p:nvPr/>
        </p:nvSpPr>
        <p:spPr>
          <a:xfrm>
            <a:off x="1518285" y="2860800"/>
            <a:ext cx="9189720" cy="47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EB5B7656-A25F-4708-B7CC-F3B88884B984}"/>
              </a:ext>
            </a:extLst>
          </p:cNvPr>
          <p:cNvGrpSpPr/>
          <p:nvPr/>
        </p:nvGrpSpPr>
        <p:grpSpPr>
          <a:xfrm>
            <a:off x="10474506" y="2497225"/>
            <a:ext cx="419949" cy="419949"/>
            <a:chOff x="2037500" y="3040187"/>
            <a:chExt cx="419949" cy="419949"/>
          </a:xfrm>
          <a:solidFill>
            <a:schemeClr val="accent5"/>
          </a:solidFill>
        </p:grpSpPr>
        <p:sp>
          <p:nvSpPr>
            <p:cNvPr id="10" name="Circle: Hollow 9">
              <a:extLst>
                <a:ext uri="{FF2B5EF4-FFF2-40B4-BE49-F238E27FC236}">
                  <a16:creationId xmlns:a16="http://schemas.microsoft.com/office/drawing/2014/main" xmlns="" id="{6F3EA9AC-33DD-4240-9690-1E53E7BBA878}"/>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xmlns="" id="{DA451C7B-2039-4F27-B6CE-30082BCC35D5}"/>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7">
            <a:extLst>
              <a:ext uri="{FF2B5EF4-FFF2-40B4-BE49-F238E27FC236}">
                <a16:creationId xmlns:a16="http://schemas.microsoft.com/office/drawing/2014/main" xmlns="" id="{12070E40-9F06-44F8-A2E8-ACA21E52F4E7}"/>
              </a:ext>
            </a:extLst>
          </p:cNvPr>
          <p:cNvSpPr/>
          <p:nvPr/>
        </p:nvSpPr>
        <p:spPr>
          <a:xfrm>
            <a:off x="5946532" y="2539078"/>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8">
            <a:extLst>
              <a:ext uri="{FF2B5EF4-FFF2-40B4-BE49-F238E27FC236}">
                <a16:creationId xmlns:a16="http://schemas.microsoft.com/office/drawing/2014/main" xmlns="" id="{0369B48D-185D-43CE-A13D-9909D1C397DF}"/>
              </a:ext>
            </a:extLst>
          </p:cNvPr>
          <p:cNvSpPr/>
          <p:nvPr/>
        </p:nvSpPr>
        <p:spPr>
          <a:xfrm>
            <a:off x="7480851" y="2539078"/>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Oval 9">
            <a:extLst>
              <a:ext uri="{FF2B5EF4-FFF2-40B4-BE49-F238E27FC236}">
                <a16:creationId xmlns:a16="http://schemas.microsoft.com/office/drawing/2014/main" xmlns="" id="{C6436BBC-A00D-493C-B710-ADA6F3F520F5}"/>
              </a:ext>
            </a:extLst>
          </p:cNvPr>
          <p:cNvSpPr/>
          <p:nvPr/>
        </p:nvSpPr>
        <p:spPr>
          <a:xfrm>
            <a:off x="9015170" y="253907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2">
            <a:extLst>
              <a:ext uri="{FF2B5EF4-FFF2-40B4-BE49-F238E27FC236}">
                <a16:creationId xmlns:a16="http://schemas.microsoft.com/office/drawing/2014/main" xmlns="" id="{97084A4E-2D1B-4271-8572-653178BF0EF3}"/>
              </a:ext>
            </a:extLst>
          </p:cNvPr>
          <p:cNvSpPr/>
          <p:nvPr/>
        </p:nvSpPr>
        <p:spPr>
          <a:xfrm>
            <a:off x="2877894" y="253907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Oval 13">
            <a:extLst>
              <a:ext uri="{FF2B5EF4-FFF2-40B4-BE49-F238E27FC236}">
                <a16:creationId xmlns:a16="http://schemas.microsoft.com/office/drawing/2014/main" xmlns="" id="{A0240128-0CEF-4E48-A50F-6587512F0713}"/>
              </a:ext>
            </a:extLst>
          </p:cNvPr>
          <p:cNvSpPr/>
          <p:nvPr/>
        </p:nvSpPr>
        <p:spPr>
          <a:xfrm>
            <a:off x="4412213" y="2539078"/>
            <a:ext cx="288000"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Oval 113">
            <a:extLst>
              <a:ext uri="{FF2B5EF4-FFF2-40B4-BE49-F238E27FC236}">
                <a16:creationId xmlns:a16="http://schemas.microsoft.com/office/drawing/2014/main" xmlns="" id="{3E890389-F6B7-4E7F-873B-DC5920EE3ACF}"/>
              </a:ext>
            </a:extLst>
          </p:cNvPr>
          <p:cNvSpPr/>
          <p:nvPr/>
        </p:nvSpPr>
        <p:spPr>
          <a:xfrm>
            <a:off x="4214213" y="3235606"/>
            <a:ext cx="684000" cy="68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19">
            <a:extLst>
              <a:ext uri="{FF2B5EF4-FFF2-40B4-BE49-F238E27FC236}">
                <a16:creationId xmlns:a16="http://schemas.microsoft.com/office/drawing/2014/main" xmlns="" id="{977C9AC5-BDD4-4F68-B24D-5489F038CA81}"/>
              </a:ext>
            </a:extLst>
          </p:cNvPr>
          <p:cNvSpPr txBox="1"/>
          <p:nvPr/>
        </p:nvSpPr>
        <p:spPr>
          <a:xfrm>
            <a:off x="3782226" y="3834106"/>
            <a:ext cx="1550267" cy="1674305"/>
          </a:xfrm>
          <a:prstGeom prst="rect">
            <a:avLst/>
          </a:prstGeom>
          <a:noFill/>
        </p:spPr>
        <p:txBody>
          <a:bodyPr wrap="square" rtlCol="0" anchor="ctr">
            <a:spAutoFit/>
          </a:bodyPr>
          <a:lstStyle/>
          <a:p>
            <a:pPr lvl="1" algn="just" rtl="1">
              <a:lnSpc>
                <a:spcPct val="115000"/>
              </a:lnSpc>
              <a:spcAft>
                <a:spcPts val="0"/>
              </a:spcAft>
            </a:pPr>
            <a:r>
              <a:rPr lang="ar-SA" sz="2400" b="1" dirty="0" smtClean="0">
                <a:latin typeface="Calibri" panose="020F0502020204030204" pitchFamily="34" charset="0"/>
                <a:ea typeface="Times New Roman" panose="02020603050405020304" pitchFamily="18" charset="0"/>
                <a:cs typeface="Arial" panose="020B0604020202020204" pitchFamily="34" charset="0"/>
              </a:rPr>
              <a:t>استخدام </a:t>
            </a:r>
            <a:r>
              <a:rPr lang="ar-SA" sz="2400" b="1" dirty="0">
                <a:latin typeface="Calibri" panose="020F0502020204030204" pitchFamily="34" charset="0"/>
                <a:ea typeface="Times New Roman" panose="02020603050405020304" pitchFamily="18" charset="0"/>
                <a:cs typeface="Arial" panose="020B0604020202020204" pitchFamily="34" charset="0"/>
              </a:rPr>
              <a:t>وسائل الإعلام</a:t>
            </a:r>
            <a:endParaRPr lang="fr-FR" b="1" dirty="0">
              <a:latin typeface="Calibri" panose="020F0502020204030204" pitchFamily="34" charset="0"/>
              <a:ea typeface="Calibri" panose="020F0502020204030204" pitchFamily="34" charset="0"/>
              <a:cs typeface="Arial" panose="020B0604020202020204" pitchFamily="34" charset="0"/>
            </a:endParaRPr>
          </a:p>
          <a:p>
            <a:pPr algn="ctr" rtl="1"/>
            <a:endParaRPr lang="ko-KR" altLang="en-US" sz="2000" b="1" dirty="0">
              <a:solidFill>
                <a:srgbClr val="0070C0"/>
              </a:solidFill>
              <a:cs typeface="Arial" pitchFamily="34" charset="0"/>
            </a:endParaRPr>
          </a:p>
        </p:txBody>
      </p:sp>
      <p:cxnSp>
        <p:nvCxnSpPr>
          <p:cNvPr id="22" name="Straight Arrow Connector 115">
            <a:extLst>
              <a:ext uri="{FF2B5EF4-FFF2-40B4-BE49-F238E27FC236}">
                <a16:creationId xmlns:a16="http://schemas.microsoft.com/office/drawing/2014/main" xmlns="" id="{952D92D8-6A16-489C-81DB-48A1BD9AD74A}"/>
              </a:ext>
            </a:extLst>
          </p:cNvPr>
          <p:cNvCxnSpPr>
            <a:cxnSpLocks/>
          </p:cNvCxnSpPr>
          <p:nvPr/>
        </p:nvCxnSpPr>
        <p:spPr>
          <a:xfrm flipV="1">
            <a:off x="4556213" y="2941709"/>
            <a:ext cx="0" cy="29389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3" name="Oval 119">
            <a:extLst>
              <a:ext uri="{FF2B5EF4-FFF2-40B4-BE49-F238E27FC236}">
                <a16:creationId xmlns:a16="http://schemas.microsoft.com/office/drawing/2014/main" xmlns="" id="{EC428F3E-86E5-4C7E-8BB6-C19481FC476A}"/>
              </a:ext>
            </a:extLst>
          </p:cNvPr>
          <p:cNvSpPr/>
          <p:nvPr/>
        </p:nvSpPr>
        <p:spPr>
          <a:xfrm>
            <a:off x="7282851" y="3236765"/>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TextBox 24">
            <a:extLst>
              <a:ext uri="{FF2B5EF4-FFF2-40B4-BE49-F238E27FC236}">
                <a16:creationId xmlns:a16="http://schemas.microsoft.com/office/drawing/2014/main" xmlns="" id="{078EF781-76A1-4B0F-A911-4E1AEBF5122C}"/>
              </a:ext>
            </a:extLst>
          </p:cNvPr>
          <p:cNvSpPr txBox="1"/>
          <p:nvPr/>
        </p:nvSpPr>
        <p:spPr>
          <a:xfrm>
            <a:off x="6974268" y="4026338"/>
            <a:ext cx="1838701" cy="1339213"/>
          </a:xfrm>
          <a:prstGeom prst="rect">
            <a:avLst/>
          </a:prstGeom>
          <a:noFill/>
        </p:spPr>
        <p:txBody>
          <a:bodyPr wrap="square" rtlCol="0" anchor="ctr">
            <a:spAutoFit/>
          </a:bodyPr>
          <a:lstStyle/>
          <a:p>
            <a:pPr lvl="1" algn="ctr" rtl="1">
              <a:lnSpc>
                <a:spcPct val="115000"/>
              </a:lnSpc>
              <a:spcAft>
                <a:spcPts val="0"/>
              </a:spcAft>
            </a:pPr>
            <a:r>
              <a:rPr lang="ar-SA" sz="2400" b="1" dirty="0">
                <a:latin typeface="Calibri" panose="020F0502020204030204" pitchFamily="34" charset="0"/>
                <a:ea typeface="Times New Roman" panose="02020603050405020304" pitchFamily="18" charset="0"/>
                <a:cs typeface="Arial" panose="020B0604020202020204" pitchFamily="34" charset="0"/>
              </a:rPr>
              <a:t>إدارة العلاقات العامة</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7" name="Straight Arrow Connector 121">
            <a:extLst>
              <a:ext uri="{FF2B5EF4-FFF2-40B4-BE49-F238E27FC236}">
                <a16:creationId xmlns:a16="http://schemas.microsoft.com/office/drawing/2014/main" xmlns="" id="{B524CF61-D42C-433C-89AF-6FBD0B552EAF}"/>
              </a:ext>
            </a:extLst>
          </p:cNvPr>
          <p:cNvCxnSpPr>
            <a:cxnSpLocks/>
          </p:cNvCxnSpPr>
          <p:nvPr/>
        </p:nvCxnSpPr>
        <p:spPr>
          <a:xfrm flipV="1">
            <a:off x="7624851" y="2884260"/>
            <a:ext cx="0" cy="35250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8" name="Oval 125">
            <a:extLst>
              <a:ext uri="{FF2B5EF4-FFF2-40B4-BE49-F238E27FC236}">
                <a16:creationId xmlns:a16="http://schemas.microsoft.com/office/drawing/2014/main" xmlns="" id="{7585456F-2EE4-427D-A3D5-E7B386C6EB30}"/>
              </a:ext>
            </a:extLst>
          </p:cNvPr>
          <p:cNvSpPr/>
          <p:nvPr/>
        </p:nvSpPr>
        <p:spPr>
          <a:xfrm>
            <a:off x="10351486" y="3237923"/>
            <a:ext cx="684000" cy="68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TextBox 29">
            <a:extLst>
              <a:ext uri="{FF2B5EF4-FFF2-40B4-BE49-F238E27FC236}">
                <a16:creationId xmlns:a16="http://schemas.microsoft.com/office/drawing/2014/main" xmlns="" id="{A27560A5-EAB1-46B5-B774-8809BFA4015B}"/>
              </a:ext>
            </a:extLst>
          </p:cNvPr>
          <p:cNvSpPr txBox="1"/>
          <p:nvPr/>
        </p:nvSpPr>
        <p:spPr>
          <a:xfrm>
            <a:off x="10244803" y="4083259"/>
            <a:ext cx="1550267" cy="1200329"/>
          </a:xfrm>
          <a:prstGeom prst="rect">
            <a:avLst/>
          </a:prstGeom>
          <a:noFill/>
        </p:spPr>
        <p:txBody>
          <a:bodyPr wrap="square" rtlCol="0" anchor="ctr">
            <a:spAutoFit/>
          </a:bodyPr>
          <a:lstStyle/>
          <a:p>
            <a:pPr lvl="1" algn="ctr" rtl="1"/>
            <a:r>
              <a:rPr lang="ar-SA" b="1" dirty="0"/>
              <a:t>استراتيجيات </a:t>
            </a:r>
            <a:r>
              <a:rPr lang="ar-SA" b="1" dirty="0" smtClean="0"/>
              <a:t>التمويل و التحفيز و التعبئة</a:t>
            </a:r>
            <a:endParaRPr lang="fr-FR" sz="1400" dirty="0"/>
          </a:p>
        </p:txBody>
      </p:sp>
      <p:cxnSp>
        <p:nvCxnSpPr>
          <p:cNvPr id="32" name="Straight Arrow Connector 127">
            <a:extLst>
              <a:ext uri="{FF2B5EF4-FFF2-40B4-BE49-F238E27FC236}">
                <a16:creationId xmlns:a16="http://schemas.microsoft.com/office/drawing/2014/main" xmlns="" id="{869B45C0-81CA-4CEB-9E38-633FCC891DE2}"/>
              </a:ext>
            </a:extLst>
          </p:cNvPr>
          <p:cNvCxnSpPr/>
          <p:nvPr/>
        </p:nvCxnSpPr>
        <p:spPr>
          <a:xfrm flipH="1" flipV="1">
            <a:off x="10691196" y="2956813"/>
            <a:ext cx="4580" cy="281110"/>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3" name="Oval 131">
            <a:extLst>
              <a:ext uri="{FF2B5EF4-FFF2-40B4-BE49-F238E27FC236}">
                <a16:creationId xmlns:a16="http://schemas.microsoft.com/office/drawing/2014/main" xmlns="" id="{B5ED1EAB-01FD-47C7-AA3B-BC5755E35DC6}"/>
              </a:ext>
            </a:extLst>
          </p:cNvPr>
          <p:cNvSpPr/>
          <p:nvPr/>
        </p:nvSpPr>
        <p:spPr>
          <a:xfrm>
            <a:off x="2679894" y="4245472"/>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xmlns="" id="{444999C8-0638-49CF-B338-BEB18702EE2E}"/>
              </a:ext>
            </a:extLst>
          </p:cNvPr>
          <p:cNvSpPr txBox="1"/>
          <p:nvPr/>
        </p:nvSpPr>
        <p:spPr>
          <a:xfrm>
            <a:off x="5323477" y="5119993"/>
            <a:ext cx="2043499" cy="1131400"/>
          </a:xfrm>
          <a:prstGeom prst="rect">
            <a:avLst/>
          </a:prstGeom>
          <a:noFill/>
        </p:spPr>
        <p:txBody>
          <a:bodyPr wrap="square" rtlCol="0" anchor="ctr">
            <a:spAutoFit/>
          </a:bodyPr>
          <a:lstStyle/>
          <a:p>
            <a:pPr lvl="1" algn="ctr" rtl="1">
              <a:lnSpc>
                <a:spcPct val="115000"/>
              </a:lnSpc>
              <a:spcAft>
                <a:spcPts val="0"/>
              </a:spcAft>
            </a:pPr>
            <a:r>
              <a:rPr lang="ar-SA" sz="2000" b="1" dirty="0">
                <a:solidFill>
                  <a:srgbClr val="7030A0"/>
                </a:solidFill>
                <a:latin typeface="Calibri" panose="020F0502020204030204" pitchFamily="34" charset="0"/>
                <a:ea typeface="Times New Roman" panose="02020603050405020304" pitchFamily="18" charset="0"/>
                <a:cs typeface="Arial" panose="020B0604020202020204" pitchFamily="34" charset="0"/>
              </a:rPr>
              <a:t>التخطيط للفعاليات والمناسبات</a:t>
            </a:r>
            <a:endParaRPr lang="fr-FR"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7" name="Straight Arrow Connector 133">
            <a:extLst>
              <a:ext uri="{FF2B5EF4-FFF2-40B4-BE49-F238E27FC236}">
                <a16:creationId xmlns:a16="http://schemas.microsoft.com/office/drawing/2014/main" xmlns="" id="{1F3FFDDA-56D9-4F78-996E-F8EB56AD64D9}"/>
              </a:ext>
            </a:extLst>
          </p:cNvPr>
          <p:cNvCxnSpPr>
            <a:cxnSpLocks/>
          </p:cNvCxnSpPr>
          <p:nvPr/>
        </p:nvCxnSpPr>
        <p:spPr>
          <a:xfrm flipV="1">
            <a:off x="3021894" y="2941709"/>
            <a:ext cx="0" cy="13716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8" name="Oval 150">
            <a:extLst>
              <a:ext uri="{FF2B5EF4-FFF2-40B4-BE49-F238E27FC236}">
                <a16:creationId xmlns:a16="http://schemas.microsoft.com/office/drawing/2014/main" xmlns="" id="{0124CCED-A3FA-4017-835F-69C76A39EF4E}"/>
              </a:ext>
            </a:extLst>
          </p:cNvPr>
          <p:cNvSpPr/>
          <p:nvPr/>
        </p:nvSpPr>
        <p:spPr>
          <a:xfrm>
            <a:off x="5748532" y="4241996"/>
            <a:ext cx="684000" cy="6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TextBox 39">
            <a:extLst>
              <a:ext uri="{FF2B5EF4-FFF2-40B4-BE49-F238E27FC236}">
                <a16:creationId xmlns:a16="http://schemas.microsoft.com/office/drawing/2014/main" xmlns="" id="{36FFF08B-405C-4CBB-8233-B43406C1174D}"/>
              </a:ext>
            </a:extLst>
          </p:cNvPr>
          <p:cNvSpPr txBox="1"/>
          <p:nvPr/>
        </p:nvSpPr>
        <p:spPr>
          <a:xfrm>
            <a:off x="1747743" y="5338748"/>
            <a:ext cx="2260302" cy="400110"/>
          </a:xfrm>
          <a:prstGeom prst="rect">
            <a:avLst/>
          </a:prstGeom>
          <a:noFill/>
        </p:spPr>
        <p:txBody>
          <a:bodyPr wrap="square" rtlCol="0" anchor="ctr">
            <a:spAutoFit/>
          </a:bodyPr>
          <a:lstStyle/>
          <a:p>
            <a:pPr algn="ctr" rtl="1"/>
            <a:r>
              <a:rPr lang="ar-SA" altLang="ko-KR" sz="2000" b="1" dirty="0" smtClean="0">
                <a:solidFill>
                  <a:srgbClr val="7030A0"/>
                </a:solidFill>
                <a:cs typeface="Arial" pitchFamily="34" charset="0"/>
              </a:rPr>
              <a:t>إعداد </a:t>
            </a:r>
            <a:r>
              <a:rPr lang="ar-SA" altLang="ko-KR" sz="2000" b="1" dirty="0">
                <a:solidFill>
                  <a:srgbClr val="7030A0"/>
                </a:solidFill>
                <a:cs typeface="Arial" pitchFamily="34" charset="0"/>
              </a:rPr>
              <a:t>الرسائل السياسية</a:t>
            </a:r>
            <a:endParaRPr lang="ko-KR" altLang="en-US" sz="2000" b="1" dirty="0">
              <a:solidFill>
                <a:srgbClr val="7030A0"/>
              </a:solidFill>
              <a:cs typeface="Arial" pitchFamily="34" charset="0"/>
            </a:endParaRPr>
          </a:p>
        </p:txBody>
      </p:sp>
      <p:cxnSp>
        <p:nvCxnSpPr>
          <p:cNvPr id="42" name="Straight Arrow Connector 152">
            <a:extLst>
              <a:ext uri="{FF2B5EF4-FFF2-40B4-BE49-F238E27FC236}">
                <a16:creationId xmlns:a16="http://schemas.microsoft.com/office/drawing/2014/main" xmlns="" id="{3BD7EB61-FC9A-46D2-91EA-CF68F7E5CB48}"/>
              </a:ext>
            </a:extLst>
          </p:cNvPr>
          <p:cNvCxnSpPr/>
          <p:nvPr/>
        </p:nvCxnSpPr>
        <p:spPr>
          <a:xfrm flipV="1">
            <a:off x="6085281" y="2916599"/>
            <a:ext cx="10503" cy="13716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3" name="Oval 156">
            <a:extLst>
              <a:ext uri="{FF2B5EF4-FFF2-40B4-BE49-F238E27FC236}">
                <a16:creationId xmlns:a16="http://schemas.microsoft.com/office/drawing/2014/main" xmlns="" id="{21B204EF-0F31-4D48-A1CB-38E1DC38A240}"/>
              </a:ext>
            </a:extLst>
          </p:cNvPr>
          <p:cNvSpPr/>
          <p:nvPr/>
        </p:nvSpPr>
        <p:spPr>
          <a:xfrm>
            <a:off x="8817170" y="4238520"/>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5" name="TextBox 44">
            <a:extLst>
              <a:ext uri="{FF2B5EF4-FFF2-40B4-BE49-F238E27FC236}">
                <a16:creationId xmlns:a16="http://schemas.microsoft.com/office/drawing/2014/main" xmlns="" id="{8CA9AF05-6744-4C4B-8B06-87B3EBDE4839}"/>
              </a:ext>
            </a:extLst>
          </p:cNvPr>
          <p:cNvSpPr txBox="1"/>
          <p:nvPr/>
        </p:nvSpPr>
        <p:spPr>
          <a:xfrm>
            <a:off x="8369799" y="4922520"/>
            <a:ext cx="1981687" cy="1366528"/>
          </a:xfrm>
          <a:prstGeom prst="rect">
            <a:avLst/>
          </a:prstGeom>
          <a:noFill/>
        </p:spPr>
        <p:txBody>
          <a:bodyPr wrap="square" rtlCol="0" anchor="ctr">
            <a:spAutoFit/>
          </a:bodyPr>
          <a:lstStyle/>
          <a:p>
            <a:pPr lvl="1" algn="ctr" rtl="1">
              <a:lnSpc>
                <a:spcPct val="115000"/>
              </a:lnSpc>
              <a:spcAft>
                <a:spcPts val="0"/>
              </a:spcAft>
            </a:pPr>
            <a:r>
              <a:rPr lang="ar-SA" sz="2400" b="1" dirty="0">
                <a:solidFill>
                  <a:srgbClr val="7030A0"/>
                </a:solidFill>
                <a:latin typeface="Calibri" panose="020F0502020204030204" pitchFamily="34" charset="0"/>
                <a:ea typeface="Times New Roman" panose="02020603050405020304" pitchFamily="18" charset="0"/>
                <a:cs typeface="Arial" panose="020B0604020202020204" pitchFamily="34" charset="0"/>
              </a:rPr>
              <a:t>التسويق عبر البيانات وتحليلها</a:t>
            </a:r>
            <a:endParaRPr lang="fr-FR"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Straight Arrow Connector 158">
            <a:extLst>
              <a:ext uri="{FF2B5EF4-FFF2-40B4-BE49-F238E27FC236}">
                <a16:creationId xmlns:a16="http://schemas.microsoft.com/office/drawing/2014/main" xmlns="" id="{3013CF37-13D8-4226-AC88-43D47A4D108D}"/>
              </a:ext>
            </a:extLst>
          </p:cNvPr>
          <p:cNvCxnSpPr>
            <a:cxnSpLocks/>
          </p:cNvCxnSpPr>
          <p:nvPr/>
        </p:nvCxnSpPr>
        <p:spPr>
          <a:xfrm flipH="1" flipV="1">
            <a:off x="9158026" y="2941709"/>
            <a:ext cx="2288" cy="13716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E5020811-3675-4699-9BEC-BF3FF46B4D6E}"/>
              </a:ext>
            </a:extLst>
          </p:cNvPr>
          <p:cNvSpPr txBox="1"/>
          <p:nvPr/>
        </p:nvSpPr>
        <p:spPr>
          <a:xfrm>
            <a:off x="10227147" y="1987233"/>
            <a:ext cx="932678" cy="400110"/>
          </a:xfrm>
          <a:prstGeom prst="rect">
            <a:avLst/>
          </a:prstGeom>
          <a:noFill/>
        </p:spPr>
        <p:txBody>
          <a:bodyPr wrap="square" rtlCol="0" anchor="ctr">
            <a:spAutoFit/>
          </a:bodyPr>
          <a:lstStyle/>
          <a:p>
            <a:pPr algn="ctr"/>
            <a:r>
              <a:rPr lang="ar-SA" altLang="ko-KR" sz="2000" b="1" dirty="0" smtClean="0">
                <a:solidFill>
                  <a:schemeClr val="tx1">
                    <a:lumMod val="75000"/>
                    <a:lumOff val="25000"/>
                  </a:schemeClr>
                </a:solidFill>
                <a:cs typeface="Arial" pitchFamily="34" charset="0"/>
              </a:rPr>
              <a:t>07</a:t>
            </a:r>
            <a:endParaRPr lang="ko-KR" altLang="en-US" sz="20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xmlns="" id="{2C63DBE5-49DB-4424-B2AE-F0EB5268B9D9}"/>
              </a:ext>
            </a:extLst>
          </p:cNvPr>
          <p:cNvSpPr txBox="1"/>
          <p:nvPr/>
        </p:nvSpPr>
        <p:spPr>
          <a:xfrm>
            <a:off x="8692831"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06</a:t>
            </a:r>
            <a:endParaRPr lang="ko-KR" altLang="en-US" sz="2000" b="1" dirty="0">
              <a:solidFill>
                <a:schemeClr val="tx1">
                  <a:lumMod val="65000"/>
                  <a:lumOff val="35000"/>
                </a:schemeClr>
              </a:solidFill>
              <a:cs typeface="Arial" pitchFamily="34" charset="0"/>
            </a:endParaRPr>
          </a:p>
        </p:txBody>
      </p:sp>
      <p:sp>
        <p:nvSpPr>
          <p:cNvPr id="50" name="TextBox 49">
            <a:extLst>
              <a:ext uri="{FF2B5EF4-FFF2-40B4-BE49-F238E27FC236}">
                <a16:creationId xmlns:a16="http://schemas.microsoft.com/office/drawing/2014/main" xmlns="" id="{EFF35ACB-0426-4778-AE2E-D206CDC17397}"/>
              </a:ext>
            </a:extLst>
          </p:cNvPr>
          <p:cNvSpPr txBox="1"/>
          <p:nvPr/>
        </p:nvSpPr>
        <p:spPr>
          <a:xfrm>
            <a:off x="7158512"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05</a:t>
            </a:r>
            <a:endParaRPr lang="ko-KR" altLang="en-US" sz="2000" b="1" dirty="0">
              <a:solidFill>
                <a:schemeClr val="tx1">
                  <a:lumMod val="65000"/>
                  <a:lumOff val="35000"/>
                </a:schemeClr>
              </a:solidFill>
              <a:cs typeface="Arial" pitchFamily="34" charset="0"/>
            </a:endParaRPr>
          </a:p>
        </p:txBody>
      </p:sp>
      <p:sp>
        <p:nvSpPr>
          <p:cNvPr id="51" name="TextBox 50">
            <a:extLst>
              <a:ext uri="{FF2B5EF4-FFF2-40B4-BE49-F238E27FC236}">
                <a16:creationId xmlns:a16="http://schemas.microsoft.com/office/drawing/2014/main" xmlns="" id="{A37C30B9-71E7-429C-87DB-DCB17808D950}"/>
              </a:ext>
            </a:extLst>
          </p:cNvPr>
          <p:cNvSpPr txBox="1"/>
          <p:nvPr/>
        </p:nvSpPr>
        <p:spPr>
          <a:xfrm>
            <a:off x="5624193"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04</a:t>
            </a:r>
            <a:endParaRPr lang="ko-KR" altLang="en-US" sz="2000" b="1" dirty="0">
              <a:solidFill>
                <a:schemeClr val="tx1">
                  <a:lumMod val="65000"/>
                  <a:lumOff val="35000"/>
                </a:schemeClr>
              </a:solidFill>
              <a:cs typeface="Arial" pitchFamily="34" charset="0"/>
            </a:endParaRPr>
          </a:p>
        </p:txBody>
      </p:sp>
      <p:sp>
        <p:nvSpPr>
          <p:cNvPr id="52" name="TextBox 51">
            <a:extLst>
              <a:ext uri="{FF2B5EF4-FFF2-40B4-BE49-F238E27FC236}">
                <a16:creationId xmlns:a16="http://schemas.microsoft.com/office/drawing/2014/main" xmlns="" id="{2C44BB62-FCF4-42C9-AB39-6764E5A9A687}"/>
              </a:ext>
            </a:extLst>
          </p:cNvPr>
          <p:cNvSpPr txBox="1"/>
          <p:nvPr/>
        </p:nvSpPr>
        <p:spPr>
          <a:xfrm>
            <a:off x="4089874"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03</a:t>
            </a:r>
            <a:endParaRPr lang="ko-KR" altLang="en-US" sz="2000" b="1" dirty="0">
              <a:solidFill>
                <a:schemeClr val="tx1">
                  <a:lumMod val="65000"/>
                  <a:lumOff val="35000"/>
                </a:schemeClr>
              </a:solidFill>
              <a:cs typeface="Arial" pitchFamily="34" charset="0"/>
            </a:endParaRPr>
          </a:p>
        </p:txBody>
      </p:sp>
      <p:sp>
        <p:nvSpPr>
          <p:cNvPr id="53" name="TextBox 52">
            <a:extLst>
              <a:ext uri="{FF2B5EF4-FFF2-40B4-BE49-F238E27FC236}">
                <a16:creationId xmlns:a16="http://schemas.microsoft.com/office/drawing/2014/main" xmlns="" id="{86928A80-3668-45FE-879A-7F828F293C9F}"/>
              </a:ext>
            </a:extLst>
          </p:cNvPr>
          <p:cNvSpPr txBox="1"/>
          <p:nvPr/>
        </p:nvSpPr>
        <p:spPr>
          <a:xfrm>
            <a:off x="2555555"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02</a:t>
            </a:r>
            <a:endParaRPr lang="ko-KR" altLang="en-US" sz="2000" b="1" dirty="0">
              <a:solidFill>
                <a:schemeClr val="tx1">
                  <a:lumMod val="65000"/>
                  <a:lumOff val="35000"/>
                </a:schemeClr>
              </a:solidFill>
              <a:cs typeface="Arial" pitchFamily="34" charset="0"/>
            </a:endParaRPr>
          </a:p>
        </p:txBody>
      </p:sp>
      <p:sp>
        <p:nvSpPr>
          <p:cNvPr id="54" name="Rectangle 7">
            <a:extLst>
              <a:ext uri="{FF2B5EF4-FFF2-40B4-BE49-F238E27FC236}">
                <a16:creationId xmlns:a16="http://schemas.microsoft.com/office/drawing/2014/main" xmlns="" id="{C9E00C0B-1AD0-4DEC-8569-C1B4C4906912}"/>
              </a:ext>
            </a:extLst>
          </p:cNvPr>
          <p:cNvSpPr/>
          <p:nvPr/>
        </p:nvSpPr>
        <p:spPr>
          <a:xfrm>
            <a:off x="2860874" y="4419498"/>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Oval 7">
            <a:extLst>
              <a:ext uri="{FF2B5EF4-FFF2-40B4-BE49-F238E27FC236}">
                <a16:creationId xmlns:a16="http://schemas.microsoft.com/office/drawing/2014/main" xmlns="" id="{2F829467-DEB6-4AC9-B56D-F92A4B040F58}"/>
              </a:ext>
            </a:extLst>
          </p:cNvPr>
          <p:cNvSpPr/>
          <p:nvPr/>
        </p:nvSpPr>
        <p:spPr>
          <a:xfrm>
            <a:off x="10520926" y="3399259"/>
            <a:ext cx="345121" cy="34512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27">
            <a:extLst>
              <a:ext uri="{FF2B5EF4-FFF2-40B4-BE49-F238E27FC236}">
                <a16:creationId xmlns:a16="http://schemas.microsoft.com/office/drawing/2014/main" xmlns="" id="{70F4ED28-041B-4162-8304-24DC4110682B}"/>
              </a:ext>
            </a:extLst>
          </p:cNvPr>
          <p:cNvSpPr/>
          <p:nvPr/>
        </p:nvSpPr>
        <p:spPr>
          <a:xfrm>
            <a:off x="5906868" y="4441822"/>
            <a:ext cx="367329" cy="2821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ounded Rectangle 7">
            <a:extLst>
              <a:ext uri="{FF2B5EF4-FFF2-40B4-BE49-F238E27FC236}">
                <a16:creationId xmlns:a16="http://schemas.microsoft.com/office/drawing/2014/main" xmlns="" id="{D66415AA-C1E4-4C40-A935-D9B09B6255FD}"/>
              </a:ext>
            </a:extLst>
          </p:cNvPr>
          <p:cNvSpPr/>
          <p:nvPr/>
        </p:nvSpPr>
        <p:spPr>
          <a:xfrm>
            <a:off x="7438122" y="3405095"/>
            <a:ext cx="373459" cy="32229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Block Arc 25">
            <a:extLst>
              <a:ext uri="{FF2B5EF4-FFF2-40B4-BE49-F238E27FC236}">
                <a16:creationId xmlns:a16="http://schemas.microsoft.com/office/drawing/2014/main" xmlns="" id="{20E0B708-6837-4DD8-A292-CD1B202226C0}"/>
              </a:ext>
            </a:extLst>
          </p:cNvPr>
          <p:cNvSpPr/>
          <p:nvPr/>
        </p:nvSpPr>
        <p:spPr>
          <a:xfrm>
            <a:off x="4433516" y="3389859"/>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9" name="Round Same Side Corner Rectangle 36">
            <a:extLst>
              <a:ext uri="{FF2B5EF4-FFF2-40B4-BE49-F238E27FC236}">
                <a16:creationId xmlns:a16="http://schemas.microsoft.com/office/drawing/2014/main" xmlns="" id="{E760882E-6FCD-4508-8880-6A2ABF02867B}"/>
              </a:ext>
            </a:extLst>
          </p:cNvPr>
          <p:cNvSpPr/>
          <p:nvPr/>
        </p:nvSpPr>
        <p:spPr>
          <a:xfrm>
            <a:off x="8983397" y="4446042"/>
            <a:ext cx="351546" cy="27793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2" name="Oval 113">
            <a:extLst>
              <a:ext uri="{FF2B5EF4-FFF2-40B4-BE49-F238E27FC236}">
                <a16:creationId xmlns:a16="http://schemas.microsoft.com/office/drawing/2014/main" xmlns="" id="{69C733C2-2FA8-4516-A1B5-C4E1702701EE}"/>
              </a:ext>
            </a:extLst>
          </p:cNvPr>
          <p:cNvSpPr/>
          <p:nvPr/>
        </p:nvSpPr>
        <p:spPr>
          <a:xfrm>
            <a:off x="1145574" y="3235606"/>
            <a:ext cx="684000" cy="68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4" name="TextBox 63">
            <a:extLst>
              <a:ext uri="{FF2B5EF4-FFF2-40B4-BE49-F238E27FC236}">
                <a16:creationId xmlns:a16="http://schemas.microsoft.com/office/drawing/2014/main" xmlns="" id="{D6358BDD-DD7B-40E5-A7E6-B120D037861D}"/>
              </a:ext>
            </a:extLst>
          </p:cNvPr>
          <p:cNvSpPr txBox="1"/>
          <p:nvPr/>
        </p:nvSpPr>
        <p:spPr>
          <a:xfrm>
            <a:off x="636658" y="4058194"/>
            <a:ext cx="1550267" cy="707886"/>
          </a:xfrm>
          <a:prstGeom prst="rect">
            <a:avLst/>
          </a:prstGeom>
          <a:noFill/>
        </p:spPr>
        <p:txBody>
          <a:bodyPr wrap="square" rtlCol="0" anchor="ctr">
            <a:spAutoFit/>
          </a:bodyPr>
          <a:lstStyle/>
          <a:p>
            <a:pPr algn="ctr" rtl="1"/>
            <a:r>
              <a:rPr lang="ar-SA" altLang="ko-KR" sz="2000" b="1" dirty="0" smtClean="0">
                <a:cs typeface="Arial" pitchFamily="34" charset="0"/>
              </a:rPr>
              <a:t>تحليل </a:t>
            </a:r>
            <a:r>
              <a:rPr lang="ar-SA" altLang="ko-KR" sz="2000" b="1" dirty="0">
                <a:cs typeface="Arial" pitchFamily="34" charset="0"/>
              </a:rPr>
              <a:t>الجمهور المستهدف</a:t>
            </a:r>
            <a:endParaRPr lang="ko-KR" altLang="en-US" sz="1400" b="1" dirty="0">
              <a:cs typeface="Arial" pitchFamily="34" charset="0"/>
            </a:endParaRPr>
          </a:p>
        </p:txBody>
      </p:sp>
      <p:cxnSp>
        <p:nvCxnSpPr>
          <p:cNvPr id="66" name="Straight Arrow Connector 115">
            <a:extLst>
              <a:ext uri="{FF2B5EF4-FFF2-40B4-BE49-F238E27FC236}">
                <a16:creationId xmlns:a16="http://schemas.microsoft.com/office/drawing/2014/main" xmlns="" id="{81CFEAB3-B3DC-4E5B-8FB1-E08A7E453F47}"/>
              </a:ext>
            </a:extLst>
          </p:cNvPr>
          <p:cNvCxnSpPr>
            <a:cxnSpLocks/>
          </p:cNvCxnSpPr>
          <p:nvPr/>
        </p:nvCxnSpPr>
        <p:spPr>
          <a:xfrm flipV="1">
            <a:off x="1487574" y="2941709"/>
            <a:ext cx="0" cy="293898"/>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5423D9B-8F85-492A-B36F-7886CAF47ECF}"/>
              </a:ext>
            </a:extLst>
          </p:cNvPr>
          <p:cNvSpPr txBox="1"/>
          <p:nvPr/>
        </p:nvSpPr>
        <p:spPr>
          <a:xfrm>
            <a:off x="1041180" y="1987233"/>
            <a:ext cx="932678" cy="400110"/>
          </a:xfrm>
          <a:prstGeom prst="rect">
            <a:avLst/>
          </a:prstGeom>
          <a:noFill/>
        </p:spPr>
        <p:txBody>
          <a:bodyPr wrap="square" rtlCol="0" anchor="ctr">
            <a:spAutoFit/>
          </a:bodyPr>
          <a:lstStyle/>
          <a:p>
            <a:pPr algn="ctr"/>
            <a:r>
              <a:rPr lang="ar-SA" altLang="ko-KR" sz="2000" b="1" dirty="0" smtClean="0">
                <a:solidFill>
                  <a:schemeClr val="tx1">
                    <a:lumMod val="65000"/>
                    <a:lumOff val="35000"/>
                  </a:schemeClr>
                </a:solidFill>
                <a:cs typeface="Arial" pitchFamily="34" charset="0"/>
              </a:rPr>
              <a:t>01</a:t>
            </a:r>
            <a:endParaRPr lang="ko-KR" altLang="en-US" sz="2000" b="1" dirty="0">
              <a:solidFill>
                <a:schemeClr val="tx1">
                  <a:lumMod val="65000"/>
                  <a:lumOff val="35000"/>
                </a:schemeClr>
              </a:solidFill>
              <a:cs typeface="Arial" pitchFamily="34" charset="0"/>
            </a:endParaRPr>
          </a:p>
        </p:txBody>
      </p:sp>
      <p:sp>
        <p:nvSpPr>
          <p:cNvPr id="69" name="Rectangle 9">
            <a:extLst>
              <a:ext uri="{FF2B5EF4-FFF2-40B4-BE49-F238E27FC236}">
                <a16:creationId xmlns:a16="http://schemas.microsoft.com/office/drawing/2014/main" xmlns="" id="{438AFCCA-4CBE-468E-B03A-38DC9C25DF0B}"/>
              </a:ext>
            </a:extLst>
          </p:cNvPr>
          <p:cNvSpPr/>
          <p:nvPr/>
        </p:nvSpPr>
        <p:spPr>
          <a:xfrm>
            <a:off x="1297545" y="3398104"/>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41301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ar-SA" b="1" dirty="0">
                <a:ea typeface="Calibri" panose="020F0502020204030204" pitchFamily="34" charset="0"/>
              </a:rPr>
              <a:t>أدوات التسويق السياسي</a:t>
            </a:r>
            <a:endParaRPr lang="en-US" dirty="0"/>
          </a:p>
        </p:txBody>
      </p:sp>
      <p:sp>
        <p:nvSpPr>
          <p:cNvPr id="39" name="Arc 38">
            <a:extLst>
              <a:ext uri="{FF2B5EF4-FFF2-40B4-BE49-F238E27FC236}">
                <a16:creationId xmlns="" xmlns:a16="http://schemas.microsoft.com/office/drawing/2014/main" id="{7E0A2826-8662-4C5F-8ECD-9228A0FA4B39}"/>
              </a:ext>
            </a:extLst>
          </p:cNvPr>
          <p:cNvSpPr/>
          <p:nvPr/>
        </p:nvSpPr>
        <p:spPr>
          <a:xfrm flipH="1">
            <a:off x="7470647"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solidFill>
                <a:srgbClr val="000000"/>
              </a:solidFill>
            </a:endParaRPr>
          </a:p>
        </p:txBody>
      </p:sp>
      <p:sp>
        <p:nvSpPr>
          <p:cNvPr id="3" name="Graphic 4">
            <a:extLst>
              <a:ext uri="{FF2B5EF4-FFF2-40B4-BE49-F238E27FC236}">
                <a16:creationId xmlns="" xmlns:a16="http://schemas.microsoft.com/office/drawing/2014/main" id="{4C4E4351-3005-4AD4-AE0F-779F2DFF1E47}"/>
              </a:ext>
            </a:extLst>
          </p:cNvPr>
          <p:cNvSpPr/>
          <p:nvPr/>
        </p:nvSpPr>
        <p:spPr>
          <a:xfrm flipH="1">
            <a:off x="8506407" y="2491410"/>
            <a:ext cx="2680192" cy="262658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accent1"/>
          </a:solidFill>
          <a:ln w="9525" cap="flat">
            <a:noFill/>
            <a:prstDash val="solid"/>
            <a:miter/>
          </a:ln>
        </p:spPr>
        <p:txBody>
          <a:bodyPr rtlCol="0" anchor="ctr"/>
          <a:lstStyle/>
          <a:p>
            <a:endParaRPr lang="en-US">
              <a:solidFill>
                <a:srgbClr val="000000"/>
              </a:solidFill>
            </a:endParaRPr>
          </a:p>
        </p:txBody>
      </p:sp>
      <p:sp>
        <p:nvSpPr>
          <p:cNvPr id="4" name="Oval 3">
            <a:extLst>
              <a:ext uri="{FF2B5EF4-FFF2-40B4-BE49-F238E27FC236}">
                <a16:creationId xmlns="" xmlns:a16="http://schemas.microsoft.com/office/drawing/2014/main" id="{C6150010-A241-40AE-B693-6CCF2FC60A07}"/>
              </a:ext>
            </a:extLst>
          </p:cNvPr>
          <p:cNvSpPr/>
          <p:nvPr/>
        </p:nvSpPr>
        <p:spPr>
          <a:xfrm flipH="1">
            <a:off x="861031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5" name="Oval 4">
            <a:extLst>
              <a:ext uri="{FF2B5EF4-FFF2-40B4-BE49-F238E27FC236}">
                <a16:creationId xmlns="" xmlns:a16="http://schemas.microsoft.com/office/drawing/2014/main" id="{297161C5-F4E8-4DC9-8CE1-BC5029AB46B7}"/>
              </a:ext>
            </a:extLst>
          </p:cNvPr>
          <p:cNvSpPr/>
          <p:nvPr/>
        </p:nvSpPr>
        <p:spPr>
          <a:xfrm flipH="1">
            <a:off x="6349815" y="1825365"/>
            <a:ext cx="549613" cy="5496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000000">
                  <a:lumMod val="75000"/>
                  <a:lumOff val="25000"/>
                </a:srgbClr>
              </a:solidFill>
            </a:endParaRPr>
          </a:p>
        </p:txBody>
      </p:sp>
      <p:sp>
        <p:nvSpPr>
          <p:cNvPr id="8" name="TextBox 7">
            <a:extLst>
              <a:ext uri="{FF2B5EF4-FFF2-40B4-BE49-F238E27FC236}">
                <a16:creationId xmlns="" xmlns:a16="http://schemas.microsoft.com/office/drawing/2014/main" id="{D05B7BB3-476B-4EFA-8B0B-AB3B5B24BC30}"/>
              </a:ext>
            </a:extLst>
          </p:cNvPr>
          <p:cNvSpPr txBox="1"/>
          <p:nvPr/>
        </p:nvSpPr>
        <p:spPr>
          <a:xfrm flipH="1">
            <a:off x="2247479" y="1493552"/>
            <a:ext cx="5866596" cy="523220"/>
          </a:xfrm>
          <a:prstGeom prst="rect">
            <a:avLst/>
          </a:prstGeom>
          <a:noFill/>
        </p:spPr>
        <p:txBody>
          <a:bodyPr wrap="square" rtlCol="0">
            <a:spAutoFit/>
          </a:bodyPr>
          <a:lstStyle/>
          <a:p>
            <a:pPr algn="ctr" rtl="1"/>
            <a:r>
              <a:rPr lang="ar-SA" altLang="ko-KR" sz="2800" b="1" dirty="0" smtClean="0">
                <a:solidFill>
                  <a:srgbClr val="1F497D">
                    <a:lumMod val="40000"/>
                    <a:lumOff val="60000"/>
                  </a:srgbClr>
                </a:solidFill>
              </a:rPr>
              <a:t>استبيانات </a:t>
            </a:r>
            <a:r>
              <a:rPr lang="ar-SA" altLang="ko-KR" sz="2800" b="1" dirty="0">
                <a:solidFill>
                  <a:srgbClr val="1F497D">
                    <a:lumMod val="40000"/>
                    <a:lumOff val="60000"/>
                  </a:srgbClr>
                </a:solidFill>
              </a:rPr>
              <a:t>الرأي العام</a:t>
            </a:r>
            <a:endParaRPr lang="ko-KR" altLang="en-US" sz="2800" b="1" dirty="0">
              <a:solidFill>
                <a:srgbClr val="1F497D">
                  <a:lumMod val="40000"/>
                  <a:lumOff val="60000"/>
                </a:srgbClr>
              </a:solidFill>
            </a:endParaRPr>
          </a:p>
        </p:txBody>
      </p:sp>
      <p:sp>
        <p:nvSpPr>
          <p:cNvPr id="9" name="Oval 8">
            <a:extLst>
              <a:ext uri="{FF2B5EF4-FFF2-40B4-BE49-F238E27FC236}">
                <a16:creationId xmlns="" xmlns:a16="http://schemas.microsoft.com/office/drawing/2014/main" id="{10779195-C1F9-46F6-BBB0-AC6619C7A224}"/>
              </a:ext>
            </a:extLst>
          </p:cNvPr>
          <p:cNvSpPr/>
          <p:nvPr/>
        </p:nvSpPr>
        <p:spPr>
          <a:xfrm flipH="1">
            <a:off x="5404188" y="3661611"/>
            <a:ext cx="549613" cy="54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000000">
                  <a:lumMod val="75000"/>
                  <a:lumOff val="25000"/>
                </a:srgbClr>
              </a:solidFill>
            </a:endParaRPr>
          </a:p>
        </p:txBody>
      </p:sp>
      <p:sp>
        <p:nvSpPr>
          <p:cNvPr id="12" name="TextBox 11">
            <a:extLst>
              <a:ext uri="{FF2B5EF4-FFF2-40B4-BE49-F238E27FC236}">
                <a16:creationId xmlns="" xmlns:a16="http://schemas.microsoft.com/office/drawing/2014/main" id="{ABF536FA-07F3-43D4-8A4B-02E511A7BDE5}"/>
              </a:ext>
            </a:extLst>
          </p:cNvPr>
          <p:cNvSpPr txBox="1"/>
          <p:nvPr/>
        </p:nvSpPr>
        <p:spPr>
          <a:xfrm flipH="1">
            <a:off x="555600" y="3064488"/>
            <a:ext cx="5042133" cy="523220"/>
          </a:xfrm>
          <a:prstGeom prst="rect">
            <a:avLst/>
          </a:prstGeom>
          <a:noFill/>
        </p:spPr>
        <p:txBody>
          <a:bodyPr wrap="square" rtlCol="0">
            <a:spAutoFit/>
          </a:bodyPr>
          <a:lstStyle/>
          <a:p>
            <a:pPr algn="ctr" rtl="1"/>
            <a:r>
              <a:rPr lang="ar-SA" altLang="ko-KR" sz="2800" b="1" dirty="0" smtClean="0">
                <a:solidFill>
                  <a:srgbClr val="FBA200">
                    <a:lumMod val="60000"/>
                    <a:lumOff val="40000"/>
                  </a:srgbClr>
                </a:solidFill>
              </a:rPr>
              <a:t>استبيانات </a:t>
            </a:r>
            <a:r>
              <a:rPr lang="ar-SA" altLang="ko-KR" sz="2800" b="1" dirty="0">
                <a:solidFill>
                  <a:srgbClr val="FBA200">
                    <a:lumMod val="60000"/>
                    <a:lumOff val="40000"/>
                  </a:srgbClr>
                </a:solidFill>
              </a:rPr>
              <a:t>أثناء الانتخابات</a:t>
            </a:r>
            <a:endParaRPr lang="ko-KR" altLang="en-US" sz="2800" b="1" dirty="0">
              <a:solidFill>
                <a:srgbClr val="FBA200">
                  <a:lumMod val="60000"/>
                  <a:lumOff val="40000"/>
                </a:srgbClr>
              </a:solidFill>
            </a:endParaRPr>
          </a:p>
        </p:txBody>
      </p:sp>
      <p:sp>
        <p:nvSpPr>
          <p:cNvPr id="13" name="Oval 12">
            <a:extLst>
              <a:ext uri="{FF2B5EF4-FFF2-40B4-BE49-F238E27FC236}">
                <a16:creationId xmlns="" xmlns:a16="http://schemas.microsoft.com/office/drawing/2014/main" id="{476F4CD0-08EC-4375-826C-A9E7EA1B4C50}"/>
              </a:ext>
            </a:extLst>
          </p:cNvPr>
          <p:cNvSpPr/>
          <p:nvPr/>
        </p:nvSpPr>
        <p:spPr>
          <a:xfrm flipH="1">
            <a:off x="6473642" y="5497857"/>
            <a:ext cx="549613" cy="549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000000">
                  <a:lumMod val="75000"/>
                  <a:lumOff val="25000"/>
                </a:srgbClr>
              </a:solidFill>
            </a:endParaRPr>
          </a:p>
        </p:txBody>
      </p:sp>
      <p:sp>
        <p:nvSpPr>
          <p:cNvPr id="16" name="TextBox 15">
            <a:extLst>
              <a:ext uri="{FF2B5EF4-FFF2-40B4-BE49-F238E27FC236}">
                <a16:creationId xmlns="" xmlns:a16="http://schemas.microsoft.com/office/drawing/2014/main" id="{FF5DE792-2DAC-4024-9B67-8954E60A0994}"/>
              </a:ext>
            </a:extLst>
          </p:cNvPr>
          <p:cNvSpPr txBox="1"/>
          <p:nvPr/>
        </p:nvSpPr>
        <p:spPr>
          <a:xfrm flipH="1">
            <a:off x="1215685" y="4669998"/>
            <a:ext cx="4616539" cy="523220"/>
          </a:xfrm>
          <a:prstGeom prst="rect">
            <a:avLst/>
          </a:prstGeom>
          <a:noFill/>
        </p:spPr>
        <p:txBody>
          <a:bodyPr wrap="square" rtlCol="0">
            <a:spAutoFit/>
          </a:bodyPr>
          <a:lstStyle/>
          <a:p>
            <a:pPr algn="ctr" rtl="1"/>
            <a:r>
              <a:rPr lang="ar-SA" altLang="ko-KR" sz="2800" b="1" dirty="0" smtClean="0">
                <a:solidFill>
                  <a:srgbClr val="E62601">
                    <a:lumMod val="60000"/>
                    <a:lumOff val="40000"/>
                  </a:srgbClr>
                </a:solidFill>
              </a:rPr>
              <a:t>دراسات </a:t>
            </a:r>
            <a:r>
              <a:rPr lang="ar-SA" altLang="ko-KR" sz="2800" b="1" dirty="0">
                <a:solidFill>
                  <a:srgbClr val="E62601">
                    <a:lumMod val="60000"/>
                    <a:lumOff val="40000"/>
                  </a:srgbClr>
                </a:solidFill>
              </a:rPr>
              <a:t>الحالة</a:t>
            </a:r>
            <a:endParaRPr lang="ko-KR" altLang="en-US" sz="2800" b="1" dirty="0">
              <a:solidFill>
                <a:srgbClr val="E62601">
                  <a:lumMod val="60000"/>
                  <a:lumOff val="40000"/>
                </a:srgbClr>
              </a:solidFill>
            </a:endParaRPr>
          </a:p>
        </p:txBody>
      </p:sp>
      <p:sp>
        <p:nvSpPr>
          <p:cNvPr id="17" name="Oval 16">
            <a:extLst>
              <a:ext uri="{FF2B5EF4-FFF2-40B4-BE49-F238E27FC236}">
                <a16:creationId xmlns="" xmlns:a16="http://schemas.microsoft.com/office/drawing/2014/main" id="{8D80F9A0-6C85-4B37-922B-5F9E59754C20}"/>
              </a:ext>
            </a:extLst>
          </p:cNvPr>
          <p:cNvSpPr/>
          <p:nvPr/>
        </p:nvSpPr>
        <p:spPr>
          <a:xfrm flipH="1">
            <a:off x="5654120" y="2743488"/>
            <a:ext cx="549613" cy="549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000000">
                  <a:lumMod val="75000"/>
                  <a:lumOff val="25000"/>
                </a:srgbClr>
              </a:solidFill>
            </a:endParaRPr>
          </a:p>
        </p:txBody>
      </p:sp>
      <p:sp>
        <p:nvSpPr>
          <p:cNvPr id="20" name="TextBox 19">
            <a:extLst>
              <a:ext uri="{FF2B5EF4-FFF2-40B4-BE49-F238E27FC236}">
                <a16:creationId xmlns="" xmlns:a16="http://schemas.microsoft.com/office/drawing/2014/main" id="{7207761B-348A-4E99-AD22-F60950E443B8}"/>
              </a:ext>
            </a:extLst>
          </p:cNvPr>
          <p:cNvSpPr txBox="1"/>
          <p:nvPr/>
        </p:nvSpPr>
        <p:spPr>
          <a:xfrm flipH="1">
            <a:off x="1509580" y="2284889"/>
            <a:ext cx="4616539" cy="523220"/>
          </a:xfrm>
          <a:prstGeom prst="rect">
            <a:avLst/>
          </a:prstGeom>
          <a:noFill/>
        </p:spPr>
        <p:txBody>
          <a:bodyPr wrap="square" rtlCol="0">
            <a:spAutoFit/>
          </a:bodyPr>
          <a:lstStyle/>
          <a:p>
            <a:pPr algn="ctr" rtl="1"/>
            <a:r>
              <a:rPr lang="ar-SA" sz="2800" b="1" dirty="0">
                <a:ea typeface="Calibri" panose="020F0502020204030204" pitchFamily="34" charset="0"/>
                <a:cs typeface="Arial" panose="020B0604020202020204" pitchFamily="34" charset="0"/>
              </a:rPr>
              <a:t>استبيانات ما قبل الانتخابات</a:t>
            </a:r>
            <a:endParaRPr lang="ko-KR" altLang="en-US" sz="2800" b="1" dirty="0">
              <a:solidFill>
                <a:srgbClr val="000000">
                  <a:lumMod val="75000"/>
                  <a:lumOff val="25000"/>
                </a:srgbClr>
              </a:solidFill>
            </a:endParaRPr>
          </a:p>
        </p:txBody>
      </p:sp>
      <p:sp>
        <p:nvSpPr>
          <p:cNvPr id="21" name="Oval 20">
            <a:extLst>
              <a:ext uri="{FF2B5EF4-FFF2-40B4-BE49-F238E27FC236}">
                <a16:creationId xmlns="" xmlns:a16="http://schemas.microsoft.com/office/drawing/2014/main" id="{96C9C49C-244A-4B48-BB07-7FB35C787A7B}"/>
              </a:ext>
            </a:extLst>
          </p:cNvPr>
          <p:cNvSpPr/>
          <p:nvPr/>
        </p:nvSpPr>
        <p:spPr>
          <a:xfrm flipH="1">
            <a:off x="5629737" y="4579734"/>
            <a:ext cx="549613" cy="549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000000">
                  <a:lumMod val="75000"/>
                  <a:lumOff val="25000"/>
                </a:srgbClr>
              </a:solidFill>
            </a:endParaRPr>
          </a:p>
        </p:txBody>
      </p:sp>
      <p:sp>
        <p:nvSpPr>
          <p:cNvPr id="24" name="TextBox 23">
            <a:extLst>
              <a:ext uri="{FF2B5EF4-FFF2-40B4-BE49-F238E27FC236}">
                <a16:creationId xmlns="" xmlns:a16="http://schemas.microsoft.com/office/drawing/2014/main" id="{F2367A6D-04E0-4AA2-A36A-2E7DEDD21AA0}"/>
              </a:ext>
            </a:extLst>
          </p:cNvPr>
          <p:cNvSpPr txBox="1"/>
          <p:nvPr/>
        </p:nvSpPr>
        <p:spPr>
          <a:xfrm flipH="1">
            <a:off x="916015" y="3950616"/>
            <a:ext cx="4616539" cy="523220"/>
          </a:xfrm>
          <a:prstGeom prst="rect">
            <a:avLst/>
          </a:prstGeom>
          <a:noFill/>
        </p:spPr>
        <p:txBody>
          <a:bodyPr wrap="square" rtlCol="0">
            <a:spAutoFit/>
          </a:bodyPr>
          <a:lstStyle/>
          <a:p>
            <a:pPr algn="ctr" rtl="1"/>
            <a:r>
              <a:rPr lang="ar-SA" sz="2800" b="1" dirty="0">
                <a:ea typeface="Calibri" panose="020F0502020204030204" pitchFamily="34" charset="0"/>
                <a:cs typeface="Arial" panose="020B0604020202020204" pitchFamily="34" charset="0"/>
              </a:rPr>
              <a:t>استبيانات ما بعد الانتخابات</a:t>
            </a:r>
            <a:endParaRPr lang="ko-KR" altLang="en-US" sz="2800" b="1" dirty="0">
              <a:solidFill>
                <a:srgbClr val="000000">
                  <a:lumMod val="75000"/>
                  <a:lumOff val="25000"/>
                </a:srgbClr>
              </a:solidFill>
            </a:endParaRPr>
          </a:p>
        </p:txBody>
      </p:sp>
      <p:sp>
        <p:nvSpPr>
          <p:cNvPr id="25" name="Oval 24">
            <a:extLst>
              <a:ext uri="{FF2B5EF4-FFF2-40B4-BE49-F238E27FC236}">
                <a16:creationId xmlns="" xmlns:a16="http://schemas.microsoft.com/office/drawing/2014/main" id="{C08EB5F7-2BF1-425F-9FE0-4DB072808ACC}"/>
              </a:ext>
            </a:extLst>
          </p:cNvPr>
          <p:cNvSpPr/>
          <p:nvPr/>
        </p:nvSpPr>
        <p:spPr>
          <a:xfrm flipH="1">
            <a:off x="7581254"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26" name="Oval 25">
            <a:extLst>
              <a:ext uri="{FF2B5EF4-FFF2-40B4-BE49-F238E27FC236}">
                <a16:creationId xmlns="" xmlns:a16="http://schemas.microsoft.com/office/drawing/2014/main" id="{BE3A8781-0799-4F9D-B3FB-EF3D78C56C97}"/>
              </a:ext>
            </a:extLst>
          </p:cNvPr>
          <p:cNvSpPr/>
          <p:nvPr/>
        </p:nvSpPr>
        <p:spPr>
          <a:xfrm flipH="1">
            <a:off x="7348378"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27" name="Oval 26">
            <a:extLst>
              <a:ext uri="{FF2B5EF4-FFF2-40B4-BE49-F238E27FC236}">
                <a16:creationId xmlns="" xmlns:a16="http://schemas.microsoft.com/office/drawing/2014/main" id="{367BBC88-3979-4C87-AD97-EFBA350194D3}"/>
              </a:ext>
            </a:extLst>
          </p:cNvPr>
          <p:cNvSpPr/>
          <p:nvPr/>
        </p:nvSpPr>
        <p:spPr>
          <a:xfrm flipH="1">
            <a:off x="7601706"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28" name="Oval 27">
            <a:extLst>
              <a:ext uri="{FF2B5EF4-FFF2-40B4-BE49-F238E27FC236}">
                <a16:creationId xmlns="" xmlns:a16="http://schemas.microsoft.com/office/drawing/2014/main" id="{4331C00F-62C0-4B7A-B4A2-51E59FC7DBFF}"/>
              </a:ext>
            </a:extLst>
          </p:cNvPr>
          <p:cNvSpPr/>
          <p:nvPr/>
        </p:nvSpPr>
        <p:spPr>
          <a:xfrm flipH="1">
            <a:off x="861031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cxnSp>
        <p:nvCxnSpPr>
          <p:cNvPr id="29" name="Straight Connector 28">
            <a:extLst>
              <a:ext uri="{FF2B5EF4-FFF2-40B4-BE49-F238E27FC236}">
                <a16:creationId xmlns="" xmlns:a16="http://schemas.microsoft.com/office/drawing/2014/main" id="{C1074C65-F3DF-4063-B704-263954B9D92F}"/>
              </a:ext>
            </a:extLst>
          </p:cNvPr>
          <p:cNvCxnSpPr>
            <a:cxnSpLocks/>
          </p:cNvCxnSpPr>
          <p:nvPr/>
        </p:nvCxnSpPr>
        <p:spPr>
          <a:xfrm flipH="1">
            <a:off x="7214446"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33120593-EBA9-4085-A4BE-56CE63874ED2}"/>
              </a:ext>
            </a:extLst>
          </p:cNvPr>
          <p:cNvCxnSpPr>
            <a:cxnSpLocks/>
          </p:cNvCxnSpPr>
          <p:nvPr/>
        </p:nvCxnSpPr>
        <p:spPr>
          <a:xfrm flipH="1">
            <a:off x="6352070"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AB14C15C-FE65-4F93-B089-3D1FAD5374D8}"/>
              </a:ext>
            </a:extLst>
          </p:cNvPr>
          <p:cNvCxnSpPr>
            <a:cxnSpLocks/>
          </p:cNvCxnSpPr>
          <p:nvPr/>
        </p:nvCxnSpPr>
        <p:spPr>
          <a:xfrm flipH="1">
            <a:off x="6110666"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D71F5839-AE34-4983-95D5-6D9987EDC886}"/>
              </a:ext>
            </a:extLst>
          </p:cNvPr>
          <p:cNvCxnSpPr>
            <a:cxnSpLocks/>
          </p:cNvCxnSpPr>
          <p:nvPr/>
        </p:nvCxnSpPr>
        <p:spPr>
          <a:xfrm flipH="1">
            <a:off x="635010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9D0D08D4-C9F6-43C9-A062-3C4424A925CA}"/>
              </a:ext>
            </a:extLst>
          </p:cNvPr>
          <p:cNvCxnSpPr>
            <a:cxnSpLocks/>
          </p:cNvCxnSpPr>
          <p:nvPr/>
        </p:nvCxnSpPr>
        <p:spPr>
          <a:xfrm flipH="1">
            <a:off x="7276360"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Parallelogram 30">
            <a:extLst>
              <a:ext uri="{FF2B5EF4-FFF2-40B4-BE49-F238E27FC236}">
                <a16:creationId xmlns="" xmlns:a16="http://schemas.microsoft.com/office/drawing/2014/main" id="{CD034086-CB97-4A4D-919F-480F7EB8564D}"/>
              </a:ext>
            </a:extLst>
          </p:cNvPr>
          <p:cNvSpPr/>
          <p:nvPr/>
        </p:nvSpPr>
        <p:spPr>
          <a:xfrm>
            <a:off x="6589058" y="5628122"/>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5" name="Freeform 18">
            <a:extLst>
              <a:ext uri="{FF2B5EF4-FFF2-40B4-BE49-F238E27FC236}">
                <a16:creationId xmlns="" xmlns:a16="http://schemas.microsoft.com/office/drawing/2014/main" id="{6616C10E-D7D3-43EE-8D66-C0012CB4F4DE}"/>
              </a:ext>
            </a:extLst>
          </p:cNvPr>
          <p:cNvSpPr/>
          <p:nvPr/>
        </p:nvSpPr>
        <p:spPr>
          <a:xfrm flipH="1">
            <a:off x="6450004" y="1948963"/>
            <a:ext cx="355852"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6" name="Oval 7">
            <a:extLst>
              <a:ext uri="{FF2B5EF4-FFF2-40B4-BE49-F238E27FC236}">
                <a16:creationId xmlns="" xmlns:a16="http://schemas.microsoft.com/office/drawing/2014/main" id="{6BC3204C-05F3-48B3-A693-02079ED89583}"/>
              </a:ext>
            </a:extLst>
          </p:cNvPr>
          <p:cNvSpPr/>
          <p:nvPr/>
        </p:nvSpPr>
        <p:spPr>
          <a:xfrm flipH="1">
            <a:off x="5768191" y="2864586"/>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7" name="Rounded Rectangle 25">
            <a:extLst>
              <a:ext uri="{FF2B5EF4-FFF2-40B4-BE49-F238E27FC236}">
                <a16:creationId xmlns="" xmlns:a16="http://schemas.microsoft.com/office/drawing/2014/main" id="{D3C53ADE-C1D2-4D23-B4D1-2347C61E8EE8}"/>
              </a:ext>
            </a:extLst>
          </p:cNvPr>
          <p:cNvSpPr/>
          <p:nvPr/>
        </p:nvSpPr>
        <p:spPr>
          <a:xfrm flipH="1">
            <a:off x="5740594" y="4719675"/>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8" name="Block Arc 25">
            <a:extLst>
              <a:ext uri="{FF2B5EF4-FFF2-40B4-BE49-F238E27FC236}">
                <a16:creationId xmlns="" xmlns:a16="http://schemas.microsoft.com/office/drawing/2014/main" id="{E6F50AF1-DAB1-4DF1-859C-EE3DE78CDEE2}"/>
              </a:ext>
            </a:extLst>
          </p:cNvPr>
          <p:cNvSpPr>
            <a:spLocks noChangeAspect="1"/>
          </p:cNvSpPr>
          <p:nvPr/>
        </p:nvSpPr>
        <p:spPr>
          <a:xfrm flipH="1">
            <a:off x="5553765" y="3756344"/>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000000"/>
              </a:solidFill>
            </a:endParaRPr>
          </a:p>
        </p:txBody>
      </p:sp>
      <p:sp>
        <p:nvSpPr>
          <p:cNvPr id="46" name="Rectangle 45"/>
          <p:cNvSpPr/>
          <p:nvPr/>
        </p:nvSpPr>
        <p:spPr>
          <a:xfrm>
            <a:off x="1089038" y="5313869"/>
            <a:ext cx="6096000" cy="523220"/>
          </a:xfrm>
          <a:prstGeom prst="rect">
            <a:avLst/>
          </a:prstGeom>
        </p:spPr>
        <p:txBody>
          <a:bodyPr>
            <a:spAutoFit/>
          </a:bodyPr>
          <a:lstStyle/>
          <a:p>
            <a:pPr algn="ctr" rtl="1"/>
            <a:r>
              <a:rPr lang="ar-SA" sz="2800" b="1" dirty="0">
                <a:ea typeface="Calibri" panose="020F0502020204030204" pitchFamily="34" charset="0"/>
                <a:cs typeface="Arial" panose="020B0604020202020204" pitchFamily="34" charset="0"/>
              </a:rPr>
              <a:t>المقابلات الشخصية</a:t>
            </a:r>
            <a:endParaRPr lang="fr-FR" sz="2800" b="1" dirty="0">
              <a:solidFill>
                <a:srgbClr val="000000">
                  <a:lumMod val="75000"/>
                  <a:lumOff val="25000"/>
                </a:srgbClr>
              </a:solidFill>
            </a:endParaRPr>
          </a:p>
        </p:txBody>
      </p:sp>
      <p:sp>
        <p:nvSpPr>
          <p:cNvPr id="48" name="Rectangle 47"/>
          <p:cNvSpPr/>
          <p:nvPr/>
        </p:nvSpPr>
        <p:spPr>
          <a:xfrm>
            <a:off x="2181773" y="6101240"/>
            <a:ext cx="6096000" cy="523220"/>
          </a:xfrm>
          <a:prstGeom prst="rect">
            <a:avLst/>
          </a:prstGeom>
        </p:spPr>
        <p:txBody>
          <a:bodyPr>
            <a:spAutoFit/>
          </a:bodyPr>
          <a:lstStyle/>
          <a:p>
            <a:pPr algn="ctr" rtl="1"/>
            <a:r>
              <a:rPr lang="ar-SA" sz="2800" b="1" dirty="0" smtClean="0">
                <a:solidFill>
                  <a:srgbClr val="2C2F45">
                    <a:lumMod val="60000"/>
                    <a:lumOff val="40000"/>
                  </a:srgbClr>
                </a:solidFill>
              </a:rPr>
              <a:t>الخطابات </a:t>
            </a:r>
            <a:r>
              <a:rPr lang="ar-SA" sz="2800" b="1" dirty="0">
                <a:solidFill>
                  <a:srgbClr val="2C2F45">
                    <a:lumMod val="60000"/>
                    <a:lumOff val="40000"/>
                  </a:srgbClr>
                </a:solidFill>
              </a:rPr>
              <a:t>المحلية</a:t>
            </a:r>
            <a:endParaRPr lang="fr-FR" sz="2800" b="1" dirty="0">
              <a:solidFill>
                <a:srgbClr val="2C2F45">
                  <a:lumMod val="60000"/>
                  <a:lumOff val="40000"/>
                </a:srgbClr>
              </a:solidFill>
            </a:endParaRPr>
          </a:p>
        </p:txBody>
      </p:sp>
    </p:spTree>
    <p:extLst>
      <p:ext uri="{BB962C8B-B14F-4D97-AF65-F5344CB8AC3E}">
        <p14:creationId xmlns:p14="http://schemas.microsoft.com/office/powerpoint/2010/main" val="352184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5429EE4-DFE1-4ADF-AF75-8631C9AEDFD6}"/>
              </a:ext>
            </a:extLst>
          </p:cNvPr>
          <p:cNvSpPr txBox="1"/>
          <p:nvPr/>
        </p:nvSpPr>
        <p:spPr>
          <a:xfrm>
            <a:off x="5924282" y="537228"/>
            <a:ext cx="5458035" cy="1188530"/>
          </a:xfrm>
          <a:prstGeom prst="rect">
            <a:avLst/>
          </a:prstGeom>
          <a:noFill/>
        </p:spPr>
        <p:txBody>
          <a:bodyPr wrap="square" rtlCol="0" anchor="ctr">
            <a:spAutoFit/>
          </a:bodyPr>
          <a:lstStyle/>
          <a:p>
            <a:pPr marL="228600" algn="ctr" rtl="1">
              <a:lnSpc>
                <a:spcPct val="115000"/>
              </a:lnSpc>
              <a:spcAft>
                <a:spcPts val="0"/>
              </a:spcAft>
            </a:pPr>
            <a:r>
              <a:rPr lang="ar-SA" sz="3200" b="1" dirty="0" smtClean="0">
                <a:latin typeface="Calibri" panose="020F0502020204030204" pitchFamily="34" charset="0"/>
                <a:ea typeface="Times New Roman" panose="02020603050405020304" pitchFamily="18" charset="0"/>
                <a:cs typeface="Arial" panose="020B0604020202020204" pitchFamily="34" charset="0"/>
              </a:rPr>
              <a:t>دراسة </a:t>
            </a:r>
            <a:r>
              <a:rPr lang="ar-SA" sz="3200" b="1" dirty="0">
                <a:latin typeface="Calibri" panose="020F0502020204030204" pitchFamily="34" charset="0"/>
                <a:ea typeface="Times New Roman" panose="02020603050405020304" pitchFamily="18" charset="0"/>
                <a:cs typeface="Arial" panose="020B0604020202020204" pitchFamily="34" charset="0"/>
              </a:rPr>
              <a:t>حالة عن التسويق الاستراتيجي (حملة </a:t>
            </a:r>
            <a:r>
              <a:rPr lang="ar-SA" sz="3200" b="1" dirty="0" err="1">
                <a:latin typeface="Calibri" panose="020F0502020204030204" pitchFamily="34" charset="0"/>
                <a:ea typeface="Times New Roman" panose="02020603050405020304" pitchFamily="18" charset="0"/>
                <a:cs typeface="Arial" panose="020B0604020202020204" pitchFamily="34" charset="0"/>
              </a:rPr>
              <a:t>ترامب</a:t>
            </a:r>
            <a:r>
              <a:rPr lang="ar-SA" sz="3200" b="1" dirty="0">
                <a:latin typeface="Calibri" panose="020F0502020204030204" pitchFamily="34" charset="0"/>
                <a:ea typeface="Times New Roman" panose="02020603050405020304" pitchFamily="18" charset="0"/>
                <a:cs typeface="Arial" panose="020B0604020202020204" pitchFamily="34" charset="0"/>
              </a:rPr>
              <a:t> الانتخابية لسنة 2024)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99E58A8-1EBE-4FD0-97F3-C5072791CE08}"/>
              </a:ext>
            </a:extLst>
          </p:cNvPr>
          <p:cNvSpPr txBox="1"/>
          <p:nvPr/>
        </p:nvSpPr>
        <p:spPr>
          <a:xfrm>
            <a:off x="6551130" y="2069802"/>
            <a:ext cx="5203371" cy="3785652"/>
          </a:xfrm>
          <a:prstGeom prst="rect">
            <a:avLst/>
          </a:prstGeom>
          <a:noFill/>
        </p:spPr>
        <p:txBody>
          <a:bodyPr wrap="square" rtlCol="0">
            <a:spAutoFit/>
          </a:bodyPr>
          <a:lstStyle/>
          <a:p>
            <a:pPr algn="ctr" rtl="1"/>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في هذه الانتخابات، شهدنا استراتيجيات حملة فريدة من نوعها من قبل المرشحين الرئاسيين وما أذهلنا أكثر هو قدرة الرئيس السابق دونالد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ترامب</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على نشر التسويق بطريقة قوية ومثيرة للجدال، وهو انعكاس حقيقي لنهجه في كل شيء( كل شيء داخل، كل شيء خارج) بلا قيود إنه يرمز إلى كيفية تشكيل التسويق لتصوراتنا للمرشحين وحتى يذهب خطوة أبعد في إعادة تصور الديمقراطية في النفسية الأمريكية الأوسع و من الاساليب الدي استعملها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ترامب</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ar-SA" sz="2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هي </a:t>
            </a:r>
            <a:endParaRPr lang="en-US" altLang="ko-KR" sz="2400" b="1" dirty="0">
              <a:solidFill>
                <a:schemeClr val="bg1"/>
              </a:solidFill>
              <a:cs typeface="Arial" pitchFamily="34" charset="0"/>
            </a:endParaRPr>
          </a:p>
        </p:txBody>
      </p:sp>
      <p:pic>
        <p:nvPicPr>
          <p:cNvPr id="6" name="Espace réservé pour une image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1042" b="11042"/>
          <a:stretch>
            <a:fillRect/>
          </a:stretch>
        </p:blipFill>
        <p:spPr/>
      </p:pic>
    </p:spTree>
    <p:extLst>
      <p:ext uri="{BB962C8B-B14F-4D97-AF65-F5344CB8AC3E}">
        <p14:creationId xmlns:p14="http://schemas.microsoft.com/office/powerpoint/2010/main" val="260892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8A4904C-CB76-4BDA-BDCF-76F1EAD28E7C}"/>
              </a:ext>
            </a:extLst>
          </p:cNvPr>
          <p:cNvSpPr>
            <a:spLocks noGrp="1"/>
          </p:cNvSpPr>
          <p:nvPr>
            <p:ph type="body" sz="quarter" idx="10"/>
          </p:nvPr>
        </p:nvSpPr>
        <p:spPr/>
        <p:txBody>
          <a:bodyPr/>
          <a:lstStyle/>
          <a:p>
            <a:r>
              <a:rPr lang="ar-SA" dirty="0">
                <a:solidFill>
                  <a:srgbClr val="000000"/>
                </a:solidFill>
                <a:latin typeface="Calibri" panose="020F0502020204030204" pitchFamily="34" charset="0"/>
                <a:ea typeface="Calibri" panose="020F0502020204030204" pitchFamily="34" charset="0"/>
              </a:rPr>
              <a:t>إكس </a:t>
            </a:r>
            <a:r>
              <a:rPr lang="ar-SA" dirty="0" err="1" smtClean="0">
                <a:solidFill>
                  <a:srgbClr val="000000"/>
                </a:solidFill>
                <a:latin typeface="Calibri" panose="020F0502020204030204" pitchFamily="34" charset="0"/>
                <a:ea typeface="Calibri" panose="020F0502020204030204" pitchFamily="34" charset="0"/>
              </a:rPr>
              <a:t>وتويتشعصر</a:t>
            </a:r>
            <a:r>
              <a:rPr lang="ar-SA" dirty="0" smtClean="0">
                <a:solidFill>
                  <a:srgbClr val="000000"/>
                </a:solidFill>
                <a:latin typeface="Calibri" panose="020F0502020204030204" pitchFamily="34" charset="0"/>
                <a:ea typeface="Calibri" panose="020F0502020204030204" pitchFamily="34" charset="0"/>
              </a:rPr>
              <a:t> </a:t>
            </a:r>
            <a:r>
              <a:rPr lang="ar-SA" dirty="0">
                <a:solidFill>
                  <a:srgbClr val="000000"/>
                </a:solidFill>
                <a:latin typeface="Calibri" panose="020F0502020204030204" pitchFamily="34" charset="0"/>
                <a:ea typeface="Calibri" panose="020F0502020204030204" pitchFamily="34" charset="0"/>
              </a:rPr>
              <a:t>الحملات غير المفلترة</a:t>
            </a:r>
            <a:endParaRPr lang="en-US" dirty="0"/>
          </a:p>
        </p:txBody>
      </p:sp>
      <p:sp>
        <p:nvSpPr>
          <p:cNvPr id="25" name="TextBox 24">
            <a:extLst>
              <a:ext uri="{FF2B5EF4-FFF2-40B4-BE49-F238E27FC236}">
                <a16:creationId xmlns:a16="http://schemas.microsoft.com/office/drawing/2014/main" xmlns="" id="{BE30EEF8-8DFB-4219-ADD1-C814E6FC9269}"/>
              </a:ext>
            </a:extLst>
          </p:cNvPr>
          <p:cNvSpPr txBox="1"/>
          <p:nvPr/>
        </p:nvSpPr>
        <p:spPr>
          <a:xfrm>
            <a:off x="995958" y="5308376"/>
            <a:ext cx="9757354" cy="1200329"/>
          </a:xfrm>
          <a:prstGeom prst="rect">
            <a:avLst/>
          </a:prstGeom>
          <a:noFill/>
        </p:spPr>
        <p:txBody>
          <a:bodyPr wrap="square" rtlCol="0">
            <a:spAutoFit/>
          </a:bodyPr>
          <a:lstStyle/>
          <a:p>
            <a:pPr algn="ctr"/>
            <a:r>
              <a:rPr lang="ar-SA" altLang="ko-KR" sz="2400" b="1" dirty="0">
                <a:solidFill>
                  <a:schemeClr val="tx1">
                    <a:lumMod val="85000"/>
                    <a:lumOff val="15000"/>
                  </a:schemeClr>
                </a:solidFill>
                <a:cs typeface="Arial" pitchFamily="34" charset="0"/>
              </a:rPr>
              <a:t>كان أحد العناصر البارزة في استراتيجية حملة </a:t>
            </a:r>
            <a:r>
              <a:rPr lang="ar-SA" altLang="ko-KR" sz="2400" b="1" dirty="0" err="1">
                <a:solidFill>
                  <a:schemeClr val="tx1">
                    <a:lumMod val="85000"/>
                    <a:lumOff val="15000"/>
                  </a:schemeClr>
                </a:solidFill>
                <a:cs typeface="Arial" pitchFamily="34" charset="0"/>
              </a:rPr>
              <a:t>ترامب</a:t>
            </a:r>
            <a:r>
              <a:rPr lang="ar-SA" altLang="ko-KR" sz="2400" b="1" dirty="0">
                <a:solidFill>
                  <a:schemeClr val="tx1">
                    <a:lumMod val="85000"/>
                    <a:lumOff val="15000"/>
                  </a:schemeClr>
                </a:solidFill>
                <a:cs typeface="Arial" pitchFamily="34" charset="0"/>
              </a:rPr>
              <a:t> في هذه الدورة هو استخدامه المكثف لـ إكس (</a:t>
            </a:r>
            <a:r>
              <a:rPr lang="ar-SA" altLang="ko-KR" sz="2400" b="1" dirty="0" err="1">
                <a:solidFill>
                  <a:schemeClr val="tx1">
                    <a:lumMod val="85000"/>
                    <a:lumOff val="15000"/>
                  </a:schemeClr>
                </a:solidFill>
                <a:cs typeface="Arial" pitchFamily="34" charset="0"/>
              </a:rPr>
              <a:t>تويتر</a:t>
            </a:r>
            <a:r>
              <a:rPr lang="ar-SA" altLang="ko-KR" sz="2400" b="1" dirty="0">
                <a:solidFill>
                  <a:schemeClr val="tx1">
                    <a:lumMod val="85000"/>
                    <a:lumOff val="15000"/>
                  </a:schemeClr>
                </a:solidFill>
                <a:cs typeface="Arial" pitchFamily="34" charset="0"/>
              </a:rPr>
              <a:t> سابقًا) كما استفاد </a:t>
            </a:r>
            <a:r>
              <a:rPr lang="ar-SA" altLang="ko-KR" sz="2400" b="1" dirty="0" err="1">
                <a:solidFill>
                  <a:schemeClr val="tx1">
                    <a:lumMod val="85000"/>
                    <a:lumOff val="15000"/>
                  </a:schemeClr>
                </a:solidFill>
                <a:cs typeface="Arial" pitchFamily="34" charset="0"/>
              </a:rPr>
              <a:t>ترامب</a:t>
            </a:r>
            <a:r>
              <a:rPr lang="ar-SA" altLang="ko-KR" sz="2400" b="1" dirty="0">
                <a:solidFill>
                  <a:schemeClr val="tx1">
                    <a:lumMod val="85000"/>
                    <a:lumOff val="15000"/>
                  </a:schemeClr>
                </a:solidFill>
                <a:cs typeface="Arial" pitchFamily="34" charset="0"/>
              </a:rPr>
              <a:t> من </a:t>
            </a:r>
            <a:r>
              <a:rPr lang="ar-SA" altLang="ko-KR" sz="2400" b="1" dirty="0" err="1">
                <a:solidFill>
                  <a:schemeClr val="tx1">
                    <a:lumMod val="85000"/>
                    <a:lumOff val="15000"/>
                  </a:schemeClr>
                </a:solidFill>
                <a:cs typeface="Arial" pitchFamily="34" charset="0"/>
              </a:rPr>
              <a:t>تويتش</a:t>
            </a:r>
            <a:r>
              <a:rPr lang="ar-SA" altLang="ko-KR" sz="2400" b="1" dirty="0">
                <a:solidFill>
                  <a:schemeClr val="tx1">
                    <a:lumMod val="85000"/>
                    <a:lumOff val="15000"/>
                  </a:schemeClr>
                </a:solidFill>
                <a:cs typeface="Arial" pitchFamily="34" charset="0"/>
              </a:rPr>
              <a:t>، وهي منصة مرتبطة عادةً بالألعاب، للوصول إلى جمهور أصغر سنًا وأكثر دراية بالتكنولوجيا من خلال بث التجمعات والخطابات</a:t>
            </a:r>
            <a:endParaRPr lang="ko-KR" altLang="en-US" sz="2400" b="1" dirty="0">
              <a:solidFill>
                <a:schemeClr val="tx1">
                  <a:lumMod val="85000"/>
                  <a:lumOff val="15000"/>
                </a:schemeClr>
              </a:solidFill>
              <a:cs typeface="Arial" pitchFamily="34" charset="0"/>
            </a:endParaRPr>
          </a:p>
        </p:txBody>
      </p:sp>
      <p:pic>
        <p:nvPicPr>
          <p:cNvPr id="3" name="Espace réservé pour une image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000" r="10000"/>
          <a:stretch>
            <a:fillRect/>
          </a:stretch>
        </p:blipFill>
        <p:spPr/>
      </p:pic>
      <p:pic>
        <p:nvPicPr>
          <p:cNvPr id="7" name="Espace réservé pour une image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483" r="5483"/>
          <a:stretch>
            <a:fillRect/>
          </a:stretch>
        </p:blipFill>
        <p:spPr/>
      </p:pic>
    </p:spTree>
    <p:extLst>
      <p:ext uri="{BB962C8B-B14F-4D97-AF65-F5344CB8AC3E}">
        <p14:creationId xmlns:p14="http://schemas.microsoft.com/office/powerpoint/2010/main" val="156705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3FB6B02-8377-4B53-B603-AC346D99D365}"/>
              </a:ext>
            </a:extLst>
          </p:cNvPr>
          <p:cNvSpPr txBox="1"/>
          <p:nvPr/>
        </p:nvSpPr>
        <p:spPr>
          <a:xfrm>
            <a:off x="4623517" y="3674970"/>
            <a:ext cx="6989094" cy="2895152"/>
          </a:xfrm>
          <a:prstGeom prst="rect">
            <a:avLst/>
          </a:prstGeom>
          <a:noFill/>
        </p:spPr>
        <p:txBody>
          <a:bodyPr wrap="square" rtlCol="0">
            <a:spAutoFit/>
          </a:bodyPr>
          <a:lstStyle/>
          <a:p>
            <a:pPr marL="228600" algn="ctr" rtl="1">
              <a:lnSpc>
                <a:spcPct val="115000"/>
              </a:lnSpc>
              <a:spcAft>
                <a:spcPts val="0"/>
              </a:spcAft>
            </a:pPr>
            <a:r>
              <a:rPr lang="ar-SA" sz="2000" b="1" dirty="0">
                <a:latin typeface="Times New Roman" panose="02020603050405020304" pitchFamily="18" charset="0"/>
                <a:ea typeface="Times New Roman" panose="02020603050405020304" pitchFamily="18" charset="0"/>
                <a:cs typeface="Arial" panose="020B0604020202020204" pitchFamily="34" charset="0"/>
              </a:rPr>
              <a:t>اتخذ دونالد </a:t>
            </a:r>
            <a:r>
              <a:rPr lang="ar-SA" sz="2000" b="1" dirty="0" err="1">
                <a:latin typeface="Times New Roman" panose="02020603050405020304" pitchFamily="18" charset="0"/>
                <a:ea typeface="Times New Roman" panose="02020603050405020304" pitchFamily="18" charset="0"/>
                <a:cs typeface="Arial" panose="020B0604020202020204" pitchFamily="34" charset="0"/>
              </a:rPr>
              <a:t>ترامب</a:t>
            </a:r>
            <a:r>
              <a:rPr lang="ar-SA" sz="2000" b="1" dirty="0">
                <a:latin typeface="Times New Roman" panose="02020603050405020304" pitchFamily="18" charset="0"/>
                <a:ea typeface="Times New Roman" panose="02020603050405020304" pitchFamily="18" charset="0"/>
                <a:cs typeface="Arial" panose="020B0604020202020204" pitchFamily="34" charset="0"/>
              </a:rPr>
              <a:t> نهجًا غير تقليدي ولكنه فعال للغاية من خلال القيام بجولات على بعض أكثر البرامج الصوتية شعبية في الفضاء الرقمي. ظهوره في برامج مثل</a:t>
            </a:r>
            <a:r>
              <a:rPr lang="fr-FR" sz="2000" b="1" dirty="0">
                <a:latin typeface="Arial" panose="020B0604020202020204" pitchFamily="34" charset="0"/>
                <a:ea typeface="Times New Roman" panose="02020603050405020304" pitchFamily="18" charset="0"/>
              </a:rPr>
              <a:t> </a:t>
            </a:r>
            <a:r>
              <a:rPr lang="fr-FR" sz="2000" b="1" i="1" dirty="0" err="1">
                <a:latin typeface="Arial" panose="020B0604020202020204" pitchFamily="34" charset="0"/>
                <a:ea typeface="Times New Roman" panose="02020603050405020304" pitchFamily="18" charset="0"/>
              </a:rPr>
              <a:t>Nelk</a:t>
            </a:r>
            <a:r>
              <a:rPr lang="fr-FR" sz="2000" b="1" i="1" dirty="0">
                <a:latin typeface="Arial" panose="020B0604020202020204" pitchFamily="34" charset="0"/>
                <a:ea typeface="Times New Roman" panose="02020603050405020304" pitchFamily="18" charset="0"/>
              </a:rPr>
              <a:t> Boys Podcast</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a:t>
            </a:r>
            <a:r>
              <a:rPr lang="fr-FR" sz="2000" b="1" dirty="0">
                <a:latin typeface="Arial" panose="020B0604020202020204" pitchFamily="34" charset="0"/>
                <a:ea typeface="Times New Roman" panose="02020603050405020304" pitchFamily="18" charset="0"/>
              </a:rPr>
              <a:t> </a:t>
            </a:r>
            <a:r>
              <a:rPr lang="fr-FR" sz="2000" b="1" i="1" dirty="0">
                <a:latin typeface="Arial" panose="020B0604020202020204" pitchFamily="34" charset="0"/>
                <a:ea typeface="Times New Roman" panose="02020603050405020304" pitchFamily="18" charset="0"/>
              </a:rPr>
              <a:t>Theo</a:t>
            </a:r>
            <a:r>
              <a:rPr lang="ar-SA" sz="2000" b="1" i="1" dirty="0">
                <a:latin typeface="Times New Roman" panose="02020603050405020304" pitchFamily="18" charset="0"/>
                <a:ea typeface="Times New Roman" panose="02020603050405020304" pitchFamily="18" charset="0"/>
                <a:cs typeface="Arial" panose="020B0604020202020204" pitchFamily="34" charset="0"/>
              </a:rPr>
              <a:t>،</a:t>
            </a:r>
            <a:r>
              <a:rPr lang="fr-FR" sz="2000" b="1" i="1" dirty="0">
                <a:latin typeface="Arial" panose="020B0604020202020204" pitchFamily="34" charset="0"/>
                <a:ea typeface="Times New Roman" panose="02020603050405020304" pitchFamily="18" charset="0"/>
              </a:rPr>
              <a:t>Von</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a:t>
            </a:r>
            <a:r>
              <a:rPr lang="fr-FR" sz="2000" b="1" dirty="0">
                <a:latin typeface="Arial" panose="020B0604020202020204" pitchFamily="34" charset="0"/>
                <a:ea typeface="Times New Roman" panose="02020603050405020304" pitchFamily="18" charset="0"/>
              </a:rPr>
              <a:t> </a:t>
            </a:r>
            <a:r>
              <a:rPr lang="fr-FR" sz="2000" b="1" i="1" dirty="0">
                <a:latin typeface="Arial" panose="020B0604020202020204" pitchFamily="34" charset="0"/>
                <a:ea typeface="Times New Roman" panose="02020603050405020304" pitchFamily="18" charset="0"/>
              </a:rPr>
              <a:t>Andrew</a:t>
            </a:r>
            <a:r>
              <a:rPr lang="ar-SA" sz="2000" b="1" i="1" dirty="0">
                <a:latin typeface="Times New Roman" panose="02020603050405020304" pitchFamily="18" charset="0"/>
                <a:ea typeface="Times New Roman" panose="02020603050405020304" pitchFamily="18" charset="0"/>
                <a:cs typeface="Arial" panose="020B0604020202020204" pitchFamily="34" charset="0"/>
              </a:rPr>
              <a:t>،</a:t>
            </a:r>
            <a:r>
              <a:rPr lang="fr-FR" sz="2000" b="1" i="1" dirty="0" err="1">
                <a:latin typeface="Arial" panose="020B0604020202020204" pitchFamily="34" charset="0"/>
                <a:ea typeface="Times New Roman" panose="02020603050405020304" pitchFamily="18" charset="0"/>
              </a:rPr>
              <a:t>Shultz</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a:t>
            </a:r>
            <a:r>
              <a:rPr lang="fr-FR" sz="2000" b="1" dirty="0">
                <a:latin typeface="Arial" panose="020B0604020202020204" pitchFamily="34" charset="0"/>
                <a:ea typeface="Times New Roman" panose="02020603050405020304" pitchFamily="18" charset="0"/>
              </a:rPr>
              <a:t> </a:t>
            </a:r>
            <a:r>
              <a:rPr lang="fr-FR" sz="2000" b="1" i="1" dirty="0" err="1">
                <a:latin typeface="Arial" panose="020B0604020202020204" pitchFamily="34" charset="0"/>
                <a:ea typeface="Times New Roman" panose="02020603050405020304" pitchFamily="18" charset="0"/>
              </a:rPr>
              <a:t>Adin</a:t>
            </a:r>
            <a:r>
              <a:rPr lang="ar-SA" sz="2000" b="1" i="1" dirty="0">
                <a:latin typeface="Times New Roman" panose="02020603050405020304" pitchFamily="18" charset="0"/>
                <a:ea typeface="Times New Roman" panose="02020603050405020304" pitchFamily="18" charset="0"/>
                <a:cs typeface="Arial" panose="020B0604020202020204" pitchFamily="34" charset="0"/>
              </a:rPr>
              <a:t>،</a:t>
            </a:r>
            <a:r>
              <a:rPr lang="fr-FR" sz="2000" b="1" i="1" dirty="0">
                <a:latin typeface="Arial" panose="020B0604020202020204" pitchFamily="34" charset="0"/>
                <a:ea typeface="Times New Roman" panose="02020603050405020304" pitchFamily="18" charset="0"/>
              </a:rPr>
              <a:t>Ross</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a:t>
            </a:r>
            <a:r>
              <a:rPr lang="fr-FR" sz="2000" b="1" dirty="0">
                <a:latin typeface="Arial" panose="020B0604020202020204" pitchFamily="34" charset="0"/>
                <a:ea typeface="Times New Roman" panose="02020603050405020304" pitchFamily="18" charset="0"/>
              </a:rPr>
              <a:t> </a:t>
            </a:r>
            <a:r>
              <a:rPr lang="fr-FR" sz="2000" b="1" i="1" dirty="0" err="1">
                <a:latin typeface="Arial" panose="020B0604020202020204" pitchFamily="34" charset="0"/>
                <a:ea typeface="Times New Roman" panose="02020603050405020304" pitchFamily="18" charset="0"/>
              </a:rPr>
              <a:t>Lex</a:t>
            </a:r>
            <a:r>
              <a:rPr lang="ar-SA" sz="2000" b="1" i="1" dirty="0">
                <a:latin typeface="Times New Roman" panose="02020603050405020304" pitchFamily="18" charset="0"/>
                <a:ea typeface="Times New Roman" panose="02020603050405020304" pitchFamily="18" charset="0"/>
                <a:cs typeface="Arial" panose="020B0604020202020204" pitchFamily="34" charset="0"/>
              </a:rPr>
              <a:t>،</a:t>
            </a:r>
            <a:r>
              <a:rPr lang="fr-FR" sz="2000" b="1" i="1" dirty="0" err="1">
                <a:latin typeface="Arial" panose="020B0604020202020204" pitchFamily="34" charset="0"/>
                <a:ea typeface="Times New Roman" panose="02020603050405020304" pitchFamily="18" charset="0"/>
              </a:rPr>
              <a:t>Fridman</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a:t>
            </a:r>
            <a:r>
              <a:rPr lang="fr-FR" sz="2000" b="1" dirty="0">
                <a:latin typeface="Arial" panose="020B0604020202020204" pitchFamily="34" charset="0"/>
                <a:ea typeface="Times New Roman" panose="02020603050405020304" pitchFamily="18" charset="0"/>
              </a:rPr>
              <a:t> </a:t>
            </a:r>
            <a:r>
              <a:rPr lang="fr-FR" sz="2000" b="1" i="1" dirty="0">
                <a:latin typeface="Arial" panose="020B0604020202020204" pitchFamily="34" charset="0"/>
                <a:ea typeface="Times New Roman" panose="02020603050405020304" pitchFamily="18" charset="0"/>
              </a:rPr>
              <a:t>Patrick </a:t>
            </a:r>
            <a:r>
              <a:rPr lang="fr-FR" sz="2000" b="1" i="1" dirty="0" err="1">
                <a:latin typeface="Arial" panose="020B0604020202020204" pitchFamily="34" charset="0"/>
                <a:ea typeface="Times New Roman" panose="02020603050405020304" pitchFamily="18" charset="0"/>
              </a:rPr>
              <a:t>Bet</a:t>
            </a:r>
            <a:r>
              <a:rPr lang="fr-FR" sz="2000" b="1" i="1" dirty="0">
                <a:latin typeface="Arial" panose="020B0604020202020204" pitchFamily="34" charset="0"/>
                <a:ea typeface="Times New Roman" panose="02020603050405020304" pitchFamily="18" charset="0"/>
              </a:rPr>
              <a:t>-David</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والأهم من ذلك</a:t>
            </a:r>
            <a:r>
              <a:rPr lang="fr-FR" sz="2000" b="1" dirty="0">
                <a:latin typeface="Arial" panose="020B0604020202020204" pitchFamily="34" charset="0"/>
                <a:ea typeface="Times New Roman" panose="02020603050405020304" pitchFamily="18" charset="0"/>
              </a:rPr>
              <a:t> </a:t>
            </a:r>
            <a:r>
              <a:rPr lang="ar-SA" sz="2000" b="1" i="1" dirty="0">
                <a:latin typeface="Times New Roman" panose="02020603050405020304" pitchFamily="18" charset="0"/>
                <a:ea typeface="Times New Roman" panose="02020603050405020304" pitchFamily="18" charset="0"/>
                <a:cs typeface="Arial" panose="020B0604020202020204" pitchFamily="34" charset="0"/>
              </a:rPr>
              <a:t>جو روجان</a:t>
            </a:r>
            <a:r>
              <a:rPr lang="fr-FR" sz="2000" b="1" dirty="0">
                <a:latin typeface="Arial" panose="020B0604020202020204" pitchFamily="34"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cs typeface="Arial" panose="020B0604020202020204" pitchFamily="34" charset="0"/>
              </a:rPr>
              <a:t>وضعه مباشرة أمام جمهور لم يكن لديه الكثير من التواصل معه من قبل الفئة العمرية الأصغر سنًا والأصلية رقميًا كانت هذه خطوة، على الرغم من بساطتها في الظاهر، كان لها تأثير كبير على علامة </a:t>
            </a:r>
            <a:r>
              <a:rPr lang="ar-SA" sz="2000" b="1" dirty="0" err="1">
                <a:latin typeface="Times New Roman" panose="02020603050405020304" pitchFamily="18" charset="0"/>
                <a:ea typeface="Times New Roman" panose="02020603050405020304" pitchFamily="18" charset="0"/>
                <a:cs typeface="Arial" panose="020B0604020202020204" pitchFamily="34" charset="0"/>
              </a:rPr>
              <a:t>ترامب</a:t>
            </a:r>
            <a:r>
              <a:rPr lang="ar-SA" sz="2000" b="1" dirty="0">
                <a:latin typeface="Times New Roman" panose="02020603050405020304" pitchFamily="18" charset="0"/>
                <a:ea typeface="Times New Roman" panose="02020603050405020304" pitchFamily="18" charset="0"/>
                <a:cs typeface="Arial" panose="020B0604020202020204" pitchFamily="34" charset="0"/>
              </a:rPr>
              <a:t> التجارية وجهوده التوعوية</a:t>
            </a:r>
            <a:r>
              <a:rPr lang="fr-FR" sz="2000" b="1" dirty="0">
                <a:latin typeface="Arial" panose="020B0604020202020204" pitchFamily="34" charset="0"/>
                <a:ea typeface="Times New Roman" panose="02020603050405020304" pitchFamily="18" charset="0"/>
              </a:rPr>
              <a:t>.</a:t>
            </a:r>
            <a:endParaRPr lang="fr-FR" b="1" dirty="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xmlns="" id="{324D9505-962A-494C-AD09-3FB2B8D8BAD4}"/>
              </a:ext>
            </a:extLst>
          </p:cNvPr>
          <p:cNvSpPr txBox="1"/>
          <p:nvPr/>
        </p:nvSpPr>
        <p:spPr>
          <a:xfrm>
            <a:off x="284213" y="959600"/>
            <a:ext cx="5412371" cy="1233223"/>
          </a:xfrm>
          <a:prstGeom prst="rect">
            <a:avLst/>
          </a:prstGeom>
          <a:noFill/>
        </p:spPr>
        <p:txBody>
          <a:bodyPr wrap="square" lIns="36000" tIns="0" rIns="36000" bIns="0" rtlCol="0" anchor="ctr">
            <a:spAutoFit/>
          </a:bodyPr>
          <a:lstStyle/>
          <a:p>
            <a:pPr lvl="0" algn="just" rtl="1">
              <a:lnSpc>
                <a:spcPct val="115000"/>
              </a:lnSpc>
              <a:spcAft>
                <a:spcPts val="0"/>
              </a:spcAft>
            </a:pPr>
            <a:r>
              <a:rPr lang="ar-SA" sz="3600" b="1" dirty="0">
                <a:latin typeface="Calibri" panose="020F0502020204030204" pitchFamily="34" charset="0"/>
                <a:ea typeface="Times New Roman" panose="02020603050405020304" pitchFamily="18" charset="0"/>
                <a:cs typeface="Arial" panose="020B0604020202020204" pitchFamily="34" charset="0"/>
              </a:rPr>
              <a:t>البث الصوتي: لاعب رئيسي في الاستراتيجية السياسية الحديثة</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Espace réservé pour une image  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616" r="16616"/>
          <a:stretch>
            <a:fillRect/>
          </a:stretch>
        </p:blipFill>
        <p:spPr/>
      </p:pic>
      <p:pic>
        <p:nvPicPr>
          <p:cNvPr id="4" name="Espace réservé pour une image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597" r="22597"/>
          <a:stretch>
            <a:fillRect/>
          </a:stretch>
        </p:blipFill>
        <p:spPr/>
      </p:pic>
    </p:spTree>
    <p:extLst>
      <p:ext uri="{BB962C8B-B14F-4D97-AF65-F5344CB8AC3E}">
        <p14:creationId xmlns:p14="http://schemas.microsoft.com/office/powerpoint/2010/main" val="313862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359" r="30359"/>
          <a:stretch>
            <a:fillRect/>
          </a:stretch>
        </p:blipFill>
        <p:spPr>
          <a:xfrm>
            <a:off x="1791108" y="1155269"/>
            <a:ext cx="3424836" cy="4547463"/>
          </a:xfrm>
        </p:spPr>
      </p:pic>
      <p:sp>
        <p:nvSpPr>
          <p:cNvPr id="4" name="Rectangle 3"/>
          <p:cNvSpPr/>
          <p:nvPr/>
        </p:nvSpPr>
        <p:spPr>
          <a:xfrm>
            <a:off x="5215944" y="167426"/>
            <a:ext cx="5822428" cy="555986"/>
          </a:xfrm>
          <a:prstGeom prst="rect">
            <a:avLst/>
          </a:prstGeom>
        </p:spPr>
        <p:txBody>
          <a:bodyPr wrap="none">
            <a:spAutoFit/>
          </a:bodyPr>
          <a:lstStyle/>
          <a:p>
            <a:pPr lvl="0" algn="just" rtl="1">
              <a:lnSpc>
                <a:spcPct val="115000"/>
              </a:lnSpc>
              <a:spcAft>
                <a:spcPts val="0"/>
              </a:spcAft>
            </a:pPr>
            <a:r>
              <a:rPr lang="ar-SA" sz="2800" b="1" dirty="0" err="1">
                <a:latin typeface="Calibri" panose="020F0502020204030204" pitchFamily="34" charset="0"/>
                <a:ea typeface="Times New Roman" panose="02020603050405020304" pitchFamily="18" charset="0"/>
                <a:cs typeface="Arial" panose="020B0604020202020204" pitchFamily="34" charset="0"/>
              </a:rPr>
              <a:t>التأييدات</a:t>
            </a:r>
            <a:r>
              <a:rPr lang="ar-SA" sz="2800" b="1" dirty="0">
                <a:latin typeface="Calibri" panose="020F0502020204030204" pitchFamily="34" charset="0"/>
                <a:ea typeface="Times New Roman" panose="02020603050405020304" pitchFamily="18" charset="0"/>
                <a:cs typeface="Arial" panose="020B0604020202020204" pitchFamily="34" charset="0"/>
              </a:rPr>
              <a:t> المفاجئة: مجتمع المسلمين في ميشيغان</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434885" y="2155414"/>
            <a:ext cx="6096000" cy="2547172"/>
          </a:xfrm>
          <a:prstGeom prst="rect">
            <a:avLst/>
          </a:prstGeom>
        </p:spPr>
        <p:txBody>
          <a:bodyPr>
            <a:spAutoFit/>
          </a:bodyPr>
          <a:lstStyle/>
          <a:p>
            <a:pPr algn="ctr" rtl="1">
              <a:lnSpc>
                <a:spcPct val="115000"/>
              </a:lnSpc>
              <a:spcAft>
                <a:spcPts val="0"/>
              </a:spcAft>
            </a:pPr>
            <a:r>
              <a:rPr lang="ar-SA" sz="2000" b="1" dirty="0">
                <a:latin typeface="Calibri" panose="020F0502020204030204" pitchFamily="34" charset="0"/>
                <a:ea typeface="Times New Roman" panose="02020603050405020304" pitchFamily="18" charset="0"/>
                <a:cs typeface="Arial" panose="020B0604020202020204" pitchFamily="34" charset="0"/>
              </a:rPr>
              <a:t>كان أحد أكثر التطورات الغير المتوقعة لحملة </a:t>
            </a:r>
            <a:r>
              <a:rPr lang="ar-SA" sz="2000" b="1" dirty="0" err="1">
                <a:latin typeface="Calibri" panose="020F0502020204030204" pitchFamily="34" charset="0"/>
                <a:ea typeface="Times New Roman" panose="02020603050405020304" pitchFamily="18" charset="0"/>
                <a:cs typeface="Arial" panose="020B0604020202020204" pitchFamily="34" charset="0"/>
              </a:rPr>
              <a:t>ترامب</a:t>
            </a:r>
            <a:r>
              <a:rPr lang="ar-SA" sz="2000" b="1" dirty="0">
                <a:latin typeface="Calibri" panose="020F0502020204030204" pitchFamily="34" charset="0"/>
                <a:ea typeface="Times New Roman" panose="02020603050405020304" pitchFamily="18" charset="0"/>
                <a:cs typeface="Arial" panose="020B0604020202020204" pitchFamily="34" charset="0"/>
              </a:rPr>
              <a:t> وهو التأييد من بعض المنظمات الإسلامية في ميشيغان، وهي ولاية ساحة معركة </a:t>
            </a:r>
            <a:r>
              <a:rPr lang="ar-SA" sz="2000" b="1" dirty="0" smtClean="0">
                <a:latin typeface="Calibri" panose="020F0502020204030204" pitchFamily="34" charset="0"/>
                <a:ea typeface="Times New Roman" panose="02020603050405020304" pitchFamily="18" charset="0"/>
                <a:cs typeface="Arial" panose="020B0604020202020204" pitchFamily="34" charset="0"/>
              </a:rPr>
              <a:t>حاسمة</a:t>
            </a:r>
            <a:r>
              <a:rPr lang="fr-FR" sz="2000" b="1" dirty="0" smtClean="0">
                <a:latin typeface="Calibri" panose="020F0502020204030204" pitchFamily="34" charset="0"/>
                <a:ea typeface="Times New Roman" panose="02020603050405020304" pitchFamily="18" charset="0"/>
                <a:cs typeface="Arial" panose="020B0604020202020204" pitchFamily="34" charset="0"/>
              </a:rPr>
              <a:t> </a:t>
            </a:r>
            <a:r>
              <a:rPr lang="ar-SA" sz="2000" b="1" dirty="0" smtClean="0">
                <a:latin typeface="Calibri" panose="020F0502020204030204" pitchFamily="34" charset="0"/>
                <a:ea typeface="Times New Roman" panose="02020603050405020304" pitchFamily="18" charset="0"/>
                <a:cs typeface="Arial" panose="020B0604020202020204" pitchFamily="34" charset="0"/>
              </a:rPr>
              <a:t>وعلى </a:t>
            </a:r>
            <a:r>
              <a:rPr lang="ar-SA" sz="2000" b="1" dirty="0">
                <a:latin typeface="Calibri" panose="020F0502020204030204" pitchFamily="34" charset="0"/>
                <a:ea typeface="Times New Roman" panose="02020603050405020304" pitchFamily="18" charset="0"/>
                <a:cs typeface="Arial" panose="020B0604020202020204" pitchFamily="34" charset="0"/>
              </a:rPr>
              <a:t>الرغم من تاريخ </a:t>
            </a:r>
            <a:r>
              <a:rPr lang="ar-SA" sz="2000" b="1" dirty="0" err="1">
                <a:latin typeface="Calibri" panose="020F0502020204030204" pitchFamily="34" charset="0"/>
                <a:ea typeface="Times New Roman" panose="02020603050405020304" pitchFamily="18" charset="0"/>
                <a:cs typeface="Arial" panose="020B0604020202020204" pitchFamily="34" charset="0"/>
              </a:rPr>
              <a:t>ترامب</a:t>
            </a:r>
            <a:r>
              <a:rPr lang="ar-SA" sz="2000" b="1" dirty="0">
                <a:latin typeface="Calibri" panose="020F0502020204030204" pitchFamily="34" charset="0"/>
                <a:ea typeface="Times New Roman" panose="02020603050405020304" pitchFamily="18" charset="0"/>
                <a:cs typeface="Arial" panose="020B0604020202020204" pitchFamily="34" charset="0"/>
              </a:rPr>
              <a:t> مع السياسات المثيرة </a:t>
            </a:r>
            <a:r>
              <a:rPr lang="ar-SA" sz="2000" b="1" dirty="0" smtClean="0">
                <a:latin typeface="Calibri" panose="020F0502020204030204" pitchFamily="34" charset="0"/>
                <a:ea typeface="Times New Roman" panose="02020603050405020304" pitchFamily="18" charset="0"/>
                <a:cs typeface="Arial" panose="020B0604020202020204" pitchFamily="34" charset="0"/>
              </a:rPr>
              <a:t>للجدل</a:t>
            </a:r>
            <a:endParaRPr lang="fr-FR" sz="2000" b="1" dirty="0" smtClean="0">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pPr>
            <a:r>
              <a:rPr lang="ar-SA" sz="2000" b="1" dirty="0" smtClean="0">
                <a:latin typeface="Calibri" panose="020F0502020204030204" pitchFamily="34" charset="0"/>
                <a:ea typeface="Times New Roman" panose="02020603050405020304" pitchFamily="18" charset="0"/>
                <a:cs typeface="Arial" panose="020B0604020202020204" pitchFamily="34" charset="0"/>
              </a:rPr>
              <a:t> </a:t>
            </a:r>
            <a:r>
              <a:rPr lang="ar-SA" sz="2000" b="1" dirty="0">
                <a:latin typeface="Calibri" panose="020F0502020204030204" pitchFamily="34" charset="0"/>
                <a:ea typeface="Times New Roman" panose="02020603050405020304" pitchFamily="18" charset="0"/>
                <a:cs typeface="Arial" panose="020B0604020202020204" pitchFamily="34" charset="0"/>
              </a:rPr>
              <a:t>(مثل حظر المسلمين، الأمر التنفيذي الذي حظر الرعايا الأجانب من </a:t>
            </a:r>
            <a:r>
              <a:rPr lang="ar-SA" sz="2000" b="1" dirty="0" smtClean="0">
                <a:latin typeface="Calibri" panose="020F0502020204030204" pitchFamily="34" charset="0"/>
                <a:ea typeface="Times New Roman" panose="02020603050405020304" pitchFamily="18" charset="0"/>
                <a:cs typeface="Arial" panose="020B0604020202020204" pitchFamily="34" charset="0"/>
              </a:rPr>
              <a:t>سبع </a:t>
            </a:r>
            <a:r>
              <a:rPr lang="ar-SA" sz="2000" b="1" dirty="0">
                <a:latin typeface="Calibri" panose="020F0502020204030204" pitchFamily="34" charset="0"/>
                <a:ea typeface="Times New Roman" panose="02020603050405020304" pitchFamily="18" charset="0"/>
                <a:cs typeface="Arial" panose="020B0604020202020204" pitchFamily="34" charset="0"/>
              </a:rPr>
              <a:t>دول شوهت المسلمين)، إلا أن رسالته المحلية وتركيزه على قضايا مثل السلام في الشرق الأوسط بدا وكأنه يتردد صداه لدى قطاعات معينة من المجتمع.</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33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68" r="2468"/>
          <a:stretch>
            <a:fillRect/>
          </a:stretch>
        </p:blipFill>
        <p:spPr/>
      </p:pic>
      <p:pic>
        <p:nvPicPr>
          <p:cNvPr id="6" name="Espace réservé pour une image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834" r="13834"/>
          <a:stretch>
            <a:fillRect/>
          </a:stretch>
        </p:blipFill>
        <p:spPr/>
      </p:pic>
      <p:sp>
        <p:nvSpPr>
          <p:cNvPr id="4" name="Espace réservé du texte 3"/>
          <p:cNvSpPr>
            <a:spLocks noGrp="1"/>
          </p:cNvSpPr>
          <p:nvPr>
            <p:ph type="body" sz="quarter" idx="10"/>
          </p:nvPr>
        </p:nvSpPr>
        <p:spPr/>
        <p:txBody>
          <a:bodyPr/>
          <a:lstStyle/>
          <a:p>
            <a:pPr lvl="0" rtl="1">
              <a:lnSpc>
                <a:spcPct val="115000"/>
              </a:lnSpc>
              <a:spcAft>
                <a:spcPts val="0"/>
              </a:spcAft>
            </a:pPr>
            <a:r>
              <a:rPr lang="ar-SA" sz="4800" b="1" dirty="0">
                <a:latin typeface="Calibri" panose="020F0502020204030204" pitchFamily="34" charset="0"/>
                <a:ea typeface="Times New Roman" panose="02020603050405020304" pitchFamily="18" charset="0"/>
              </a:rPr>
              <a:t>المؤثرون ومنشئو المحتوى: إشراك الجماهير الشابة</a:t>
            </a:r>
            <a:endParaRPr lang="fr-FR"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342793" y="5172923"/>
            <a:ext cx="9534668" cy="1685077"/>
          </a:xfrm>
          <a:prstGeom prst="rect">
            <a:avLst/>
          </a:prstGeom>
        </p:spPr>
        <p:txBody>
          <a:bodyPr wrap="square">
            <a:spAutoFit/>
          </a:bodyPr>
          <a:lstStyle/>
          <a:p>
            <a:pPr algn="ctr" rtl="1">
              <a:lnSpc>
                <a:spcPct val="115000"/>
              </a:lnSpc>
              <a:spcAft>
                <a:spcPts val="0"/>
              </a:spcAft>
            </a:pPr>
            <a:r>
              <a:rPr lang="ar-SA" b="1" dirty="0">
                <a:latin typeface="Calibri" panose="020F0502020204030204" pitchFamily="34" charset="0"/>
                <a:ea typeface="Times New Roman" panose="02020603050405020304" pitchFamily="18" charset="0"/>
                <a:cs typeface="Arial" panose="020B0604020202020204" pitchFamily="34" charset="0"/>
              </a:rPr>
              <a:t>كانت إحدى الاستراتيجيات الأكثر إثارة للدهشة التي استخدمتها حملة </a:t>
            </a:r>
            <a:r>
              <a:rPr lang="ar-SA" b="1" dirty="0" err="1">
                <a:latin typeface="Calibri" panose="020F0502020204030204" pitchFamily="34" charset="0"/>
                <a:ea typeface="Times New Roman" panose="02020603050405020304" pitchFamily="18" charset="0"/>
                <a:cs typeface="Arial" panose="020B0604020202020204" pitchFamily="34" charset="0"/>
              </a:rPr>
              <a:t>ترامب</a:t>
            </a:r>
            <a:r>
              <a:rPr lang="ar-SA" b="1" dirty="0">
                <a:latin typeface="Calibri" panose="020F0502020204030204" pitchFamily="34" charset="0"/>
                <a:ea typeface="Times New Roman" panose="02020603050405020304" pitchFamily="18" charset="0"/>
                <a:cs typeface="Arial" panose="020B0604020202020204" pitchFamily="34" charset="0"/>
              </a:rPr>
              <a:t> هي تعاونها مع المؤثرين ومنشئي المحتوى على وسائل التواصل الاجتماعي، مثل لوغان، بول ،وأدين </a:t>
            </a:r>
            <a:r>
              <a:rPr lang="ar-SA" b="1" dirty="0" smtClean="0">
                <a:latin typeface="Calibri" panose="020F0502020204030204" pitchFamily="34" charset="0"/>
                <a:ea typeface="Times New Roman" panose="02020603050405020304" pitchFamily="18" charset="0"/>
                <a:cs typeface="Arial" panose="020B0604020202020204" pitchFamily="34" charset="0"/>
              </a:rPr>
              <a:t>روس</a:t>
            </a:r>
            <a:r>
              <a:rPr lang="fr-FR" b="1" dirty="0">
                <a:latin typeface="Calibri" panose="020F0502020204030204" pitchFamily="34" charset="0"/>
                <a:ea typeface="Times New Roman" panose="02020603050405020304" pitchFamily="18" charset="0"/>
                <a:cs typeface="Arial" panose="020B0604020202020204" pitchFamily="34" charset="0"/>
              </a:rPr>
              <a:t> </a:t>
            </a:r>
            <a:r>
              <a:rPr lang="ar-SA" b="1" dirty="0">
                <a:latin typeface="Calibri" panose="020F0502020204030204" pitchFamily="34" charset="0"/>
                <a:ea typeface="Times New Roman" panose="02020603050405020304" pitchFamily="18" charset="0"/>
                <a:cs typeface="Arial" panose="020B0604020202020204" pitchFamily="34" charset="0"/>
              </a:rPr>
              <a:t>وقد أشركت هذه الشراكات الناخبين الأصغر سنا، وغير المبالين سياسيا في كثير من الأحيان، من خلال المنصات التي يكونون فيها أكثر نشاطا ومن خلال الظهور على تيارات شعبية أو التعاون مع شخصيات رقمية معروفة، سعى فريق </a:t>
            </a:r>
            <a:r>
              <a:rPr lang="ar-SA" b="1" dirty="0" err="1">
                <a:latin typeface="Calibri" panose="020F0502020204030204" pitchFamily="34" charset="0"/>
                <a:ea typeface="Times New Roman" panose="02020603050405020304" pitchFamily="18" charset="0"/>
                <a:cs typeface="Arial" panose="020B0604020202020204" pitchFamily="34" charset="0"/>
              </a:rPr>
              <a:t>ترامب</a:t>
            </a:r>
            <a:r>
              <a:rPr lang="ar-SA" b="1" dirty="0">
                <a:latin typeface="Calibri" panose="020F0502020204030204" pitchFamily="34" charset="0"/>
                <a:ea typeface="Times New Roman" panose="02020603050405020304" pitchFamily="18" charset="0"/>
                <a:cs typeface="Arial" panose="020B0604020202020204" pitchFamily="34" charset="0"/>
              </a:rPr>
              <a:t> إلى توليد الإثارة والتأثير المحتمل على الناخبين الشباب الذين قد يتجاهلون الرسائل السياسية التقليدية.</a:t>
            </a:r>
            <a:r>
              <a:rPr lang="fr-FR" b="1" dirty="0" smtClean="0">
                <a:latin typeface="Calibri" panose="020F0502020204030204" pitchFamily="34" charset="0"/>
                <a:ea typeface="Times New Roman" panose="02020603050405020304" pitchFamily="18" charset="0"/>
                <a:cs typeface="Arial" panose="020B0604020202020204" pitchFamily="34" charset="0"/>
              </a:rPr>
              <a:t>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297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02894AB-D42D-4C72-AF38-625276C2FFA8}"/>
              </a:ext>
            </a:extLst>
          </p:cNvPr>
          <p:cNvSpPr/>
          <p:nvPr/>
        </p:nvSpPr>
        <p:spPr>
          <a:xfrm>
            <a:off x="-1" y="4525818"/>
            <a:ext cx="12192001" cy="2332182"/>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93694D8-8CF5-4FE1-B692-77DAC5112306}"/>
              </a:ext>
            </a:extLst>
          </p:cNvPr>
          <p:cNvSpPr txBox="1"/>
          <p:nvPr/>
        </p:nvSpPr>
        <p:spPr>
          <a:xfrm>
            <a:off x="-1" y="4968636"/>
            <a:ext cx="12191999" cy="1446550"/>
          </a:xfrm>
          <a:prstGeom prst="rect">
            <a:avLst/>
          </a:prstGeom>
          <a:noFill/>
        </p:spPr>
        <p:txBody>
          <a:bodyPr wrap="square" rtlCol="0" anchor="ctr">
            <a:spAutoFit/>
          </a:bodyPr>
          <a:lstStyle/>
          <a:p>
            <a:pPr algn="ctr"/>
            <a:r>
              <a:rPr lang="ar-SA" sz="8800" b="1" dirty="0">
                <a:solidFill>
                  <a:schemeClr val="bg1"/>
                </a:solidFill>
                <a:ea typeface="Calibri" panose="020F0502020204030204" pitchFamily="34" charset="0"/>
                <a:cs typeface="Arial" panose="020B0604020202020204" pitchFamily="34" charset="0"/>
              </a:rPr>
              <a:t>التسويق السياسي</a:t>
            </a:r>
            <a:endParaRPr lang="ko-KR" altLang="en-US" sz="8800" dirty="0">
              <a:solidFill>
                <a:schemeClr val="bg1"/>
              </a:solidFill>
              <a:latin typeface="+mj-lt"/>
              <a:cs typeface="Arial" pitchFamily="34" charset="0"/>
            </a:endParaRPr>
          </a:p>
        </p:txBody>
      </p:sp>
    </p:spTree>
    <p:extLst>
      <p:ext uri="{BB962C8B-B14F-4D97-AF65-F5344CB8AC3E}">
        <p14:creationId xmlns:p14="http://schemas.microsoft.com/office/powerpoint/2010/main" val="198105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738" y="0"/>
            <a:ext cx="10569262" cy="6329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3">
            <a:extLst>
              <a:ext uri="{FF2B5EF4-FFF2-40B4-BE49-F238E27FC236}">
                <a16:creationId xmlns:a16="http://schemas.microsoft.com/office/drawing/2014/main" xmlns="" id="{101A0F69-8782-405E-8F00-5A11AE966F89}"/>
              </a:ext>
            </a:extLst>
          </p:cNvPr>
          <p:cNvGrpSpPr/>
          <p:nvPr/>
        </p:nvGrpSpPr>
        <p:grpSpPr>
          <a:xfrm>
            <a:off x="1677955" y="646945"/>
            <a:ext cx="10514045" cy="5677513"/>
            <a:chOff x="518044" y="1142975"/>
            <a:chExt cx="4397236" cy="5024616"/>
          </a:xfrm>
        </p:grpSpPr>
        <p:sp>
          <p:nvSpPr>
            <p:cNvPr id="5" name="Freeform: Shape 4">
              <a:extLst>
                <a:ext uri="{FF2B5EF4-FFF2-40B4-BE49-F238E27FC236}">
                  <a16:creationId xmlns:a16="http://schemas.microsoft.com/office/drawing/2014/main" xmlns="" id="{5C4CE927-8E0B-484B-92D7-EFD2DC9BD6AB}"/>
                </a:ext>
              </a:extLst>
            </p:cNvPr>
            <p:cNvSpPr/>
            <p:nvPr/>
          </p:nvSpPr>
          <p:spPr>
            <a:xfrm>
              <a:off x="518044" y="1142975"/>
              <a:ext cx="639896" cy="503307"/>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Freeform: Shape 5">
              <a:extLst>
                <a:ext uri="{FF2B5EF4-FFF2-40B4-BE49-F238E27FC236}">
                  <a16:creationId xmlns:a16="http://schemas.microsoft.com/office/drawing/2014/main" xmlns="" id="{6B9D8BC3-BD43-4E1A-9D82-206058701AAA}"/>
                </a:ext>
              </a:extLst>
            </p:cNvPr>
            <p:cNvSpPr/>
            <p:nvPr/>
          </p:nvSpPr>
          <p:spPr>
            <a:xfrm rot="10800000">
              <a:off x="4275384" y="5664284"/>
              <a:ext cx="639896" cy="503307"/>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xmlns="" id="{4FBB61F9-1767-4A2A-AAF3-0AABE45C59D4}"/>
                </a:ext>
              </a:extLst>
            </p:cNvPr>
            <p:cNvSpPr txBox="1"/>
            <p:nvPr/>
          </p:nvSpPr>
          <p:spPr>
            <a:xfrm>
              <a:off x="1201030" y="1911643"/>
              <a:ext cx="3190054" cy="3193977"/>
            </a:xfrm>
            <a:prstGeom prst="rect">
              <a:avLst/>
            </a:prstGeom>
            <a:noFill/>
          </p:spPr>
          <p:txBody>
            <a:bodyPr wrap="square" rtlCol="0">
              <a:spAutoFit/>
            </a:bodyPr>
            <a:lstStyle/>
            <a:p>
              <a:pPr algn="just" rtl="1">
                <a:lnSpc>
                  <a:spcPct val="115000"/>
                </a:lnSpc>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 </a:t>
              </a:r>
              <a:r>
                <a:rPr lang="ar-DZ" sz="2000" dirty="0">
                  <a:latin typeface="Calibri" panose="020F0502020204030204" pitchFamily="34" charset="0"/>
                  <a:ea typeface="Times New Roman" panose="02020603050405020304" pitchFamily="18" charset="0"/>
                  <a:cs typeface="Arial" panose="020B0604020202020204" pitchFamily="34" charset="0"/>
                </a:rPr>
                <a:t>بناء على ما تقدم عرضه في بحثنا نجد ان التسويق السياسي مفهوم جد متشعب إضافة الى كونه عملية اتصالية بين المرشح او الحزب السياسي و بين الجمهور او الجهة المستهدفة معتمد على استراتيجيات و تقنيات تدرس سلوكهم الانتخابي و حاجاتهم بهدف استثمارهم لصالح مرشح او مشروع سياسي كما انه يزيد من الثقافة السياسية لدى جمهور الناخبين و  يعمل على تقديم توضيح المعلومات عن المرشح  و </a:t>
              </a:r>
              <a:r>
                <a:rPr lang="ar-DZ" sz="2000" dirty="0" err="1">
                  <a:latin typeface="Calibri" panose="020F0502020204030204" pitchFamily="34" charset="0"/>
                  <a:ea typeface="Times New Roman" panose="02020603050405020304" pitchFamily="18" charset="0"/>
                  <a:cs typeface="Arial" panose="020B0604020202020204" pitchFamily="34" charset="0"/>
                </a:rPr>
                <a:t>التى</a:t>
              </a:r>
              <a:r>
                <a:rPr lang="ar-DZ" sz="2000" dirty="0">
                  <a:latin typeface="Calibri" panose="020F0502020204030204" pitchFamily="34" charset="0"/>
                  <a:ea typeface="Times New Roman" panose="02020603050405020304" pitchFamily="18" charset="0"/>
                  <a:cs typeface="Arial" panose="020B0604020202020204" pitchFamily="34" charset="0"/>
                </a:rPr>
                <a:t> يركز عليها </a:t>
              </a:r>
              <a:r>
                <a:rPr lang="ar-DZ" sz="2000" dirty="0" err="1">
                  <a:latin typeface="Calibri" panose="020F0502020204030204" pitchFamily="34" charset="0"/>
                  <a:ea typeface="Times New Roman" panose="02020603050405020304" pitchFamily="18" charset="0"/>
                  <a:cs typeface="Arial" panose="020B0604020202020204" pitchFamily="34" charset="0"/>
                </a:rPr>
                <a:t>الناخبفي</a:t>
              </a:r>
              <a:r>
                <a:rPr lang="ar-DZ" sz="2000" dirty="0">
                  <a:latin typeface="Calibri" panose="020F0502020204030204" pitchFamily="34" charset="0"/>
                  <a:ea typeface="Times New Roman" panose="02020603050405020304" pitchFamily="18" charset="0"/>
                  <a:cs typeface="Arial" panose="020B0604020202020204" pitchFamily="34" charset="0"/>
                </a:rPr>
                <a:t> اختيارها ما يبعده عن الاستخدام </a:t>
              </a:r>
              <a:r>
                <a:rPr lang="ar-DZ" sz="2000" dirty="0" err="1">
                  <a:latin typeface="Calibri" panose="020F0502020204030204" pitchFamily="34" charset="0"/>
                  <a:ea typeface="Times New Roman" panose="02020603050405020304" pitchFamily="18" charset="0"/>
                  <a:cs typeface="Arial" panose="020B0604020202020204" pitchFamily="34" charset="0"/>
                </a:rPr>
                <a:t>العشوائى</a:t>
              </a:r>
              <a:r>
                <a:rPr lang="ar-DZ" sz="2000" dirty="0">
                  <a:latin typeface="Calibri" panose="020F0502020204030204" pitchFamily="34" charset="0"/>
                  <a:ea typeface="Times New Roman" panose="02020603050405020304" pitchFamily="18" charset="0"/>
                  <a:cs typeface="Arial" panose="020B0604020202020204" pitchFamily="34" charset="0"/>
                </a:rPr>
                <a:t> و التخبط في العمل السياسي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ar-DZ" sz="2000" dirty="0">
                  <a:latin typeface="Calibri" panose="020F0502020204030204" pitchFamily="34" charset="0"/>
                  <a:ea typeface="Times New Roman" panose="02020603050405020304" pitchFamily="18" charset="0"/>
                  <a:cs typeface="Arial" panose="020B0604020202020204" pitchFamily="34" charset="0"/>
                </a:rPr>
                <a:t>  و لقد تطور مفهومه في الولايات </a:t>
              </a:r>
              <a:r>
                <a:rPr lang="ar-DZ" sz="2000" dirty="0" err="1">
                  <a:latin typeface="Calibri" panose="020F0502020204030204" pitchFamily="34" charset="0"/>
                  <a:ea typeface="Times New Roman" panose="02020603050405020304" pitchFamily="18" charset="0"/>
                  <a:cs typeface="Arial" panose="020B0604020202020204" pitchFamily="34" charset="0"/>
                </a:rPr>
                <a:t>المتحدةالامريكية</a:t>
              </a:r>
              <a:r>
                <a:rPr lang="ar-DZ" sz="2000" dirty="0">
                  <a:latin typeface="Calibri" panose="020F0502020204030204" pitchFamily="34" charset="0"/>
                  <a:ea typeface="Times New Roman" panose="02020603050405020304" pitchFamily="18" charset="0"/>
                  <a:cs typeface="Arial" panose="020B0604020202020204" pitchFamily="34" charset="0"/>
                </a:rPr>
                <a:t> وعرف انتشارا كبيرا في الدول </a:t>
              </a:r>
              <a:r>
                <a:rPr lang="ar-DZ" sz="2000" dirty="0" err="1">
                  <a:latin typeface="Calibri" panose="020F0502020204030204" pitchFamily="34" charset="0"/>
                  <a:ea typeface="Times New Roman" panose="02020603050405020304" pitchFamily="18" charset="0"/>
                  <a:cs typeface="Arial" panose="020B0604020202020204" pitchFamily="34" charset="0"/>
                </a:rPr>
                <a:t>التى</a:t>
              </a:r>
              <a:r>
                <a:rPr lang="ar-DZ" sz="2000" dirty="0">
                  <a:latin typeface="Calibri" panose="020F0502020204030204" pitchFamily="34" charset="0"/>
                  <a:ea typeface="Times New Roman" panose="02020603050405020304" pitchFamily="18" charset="0"/>
                  <a:cs typeface="Arial" panose="020B0604020202020204" pitchFamily="34" charset="0"/>
                </a:rPr>
                <a:t> تتبنى النظام الديمقراطي ،و اصبح حتمية في المؤسسات و الاحزاب السياسية التي توظفه في تسيير حملاتها الانتخابية من أجل الوصول الى قلوب الجماهير و استمالة قراراتهم السياسية لضمان بقائها في ظل المعارك السياسية و التعددية </a:t>
              </a:r>
              <a:r>
                <a:rPr lang="ar-DZ" sz="2000" dirty="0" smtClean="0">
                  <a:latin typeface="Calibri" panose="020F0502020204030204" pitchFamily="34" charset="0"/>
                  <a:ea typeface="Times New Roman" panose="02020603050405020304" pitchFamily="18" charset="0"/>
                  <a:cs typeface="Arial" panose="020B0604020202020204" pitchFamily="34" charset="0"/>
                </a:rPr>
                <a:t>الحزبية</a:t>
              </a:r>
              <a:r>
                <a:rPr lang="ar-SA" sz="2000" dirty="0" smtClean="0">
                  <a:latin typeface="Calibri" panose="020F0502020204030204" pitchFamily="34" charset="0"/>
                  <a:ea typeface="Times New Roman" panose="02020603050405020304" pitchFamily="18" charset="0"/>
                  <a:cs typeface="Arial" panose="020B0604020202020204" pitchFamily="34" charset="0"/>
                </a:rPr>
                <a:t> </a:t>
              </a:r>
              <a:r>
                <a:rPr lang="ar-DZ" sz="2000" dirty="0" smtClean="0">
                  <a:latin typeface="Calibri" panose="020F0502020204030204" pitchFamily="34" charset="0"/>
                  <a:ea typeface="Times New Roman" panose="02020603050405020304" pitchFamily="18" charset="0"/>
                  <a:cs typeface="Arial" panose="020B0604020202020204" pitchFamily="34" charset="0"/>
                </a:rPr>
                <a:t>و </a:t>
              </a:r>
              <a:r>
                <a:rPr lang="ar-DZ" sz="2000" dirty="0">
                  <a:latin typeface="Calibri" panose="020F0502020204030204" pitchFamily="34" charset="0"/>
                  <a:ea typeface="Times New Roman" panose="02020603050405020304" pitchFamily="18" charset="0"/>
                  <a:cs typeface="Arial" panose="020B0604020202020204" pitchFamily="34" charset="0"/>
                </a:rPr>
                <a:t>تطور الفكر الديمقراطي.</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xmlns="" id="{EA7CC311-1AFC-4D39-A1F7-582BB258229B}"/>
              </a:ext>
            </a:extLst>
          </p:cNvPr>
          <p:cNvSpPr txBox="1"/>
          <p:nvPr/>
        </p:nvSpPr>
        <p:spPr>
          <a:xfrm>
            <a:off x="8854023" y="-176697"/>
            <a:ext cx="3566808" cy="1107996"/>
          </a:xfrm>
          <a:prstGeom prst="rect">
            <a:avLst/>
          </a:prstGeom>
          <a:noFill/>
        </p:spPr>
        <p:txBody>
          <a:bodyPr wrap="square" rtlCol="0" anchor="ctr">
            <a:spAutoFit/>
          </a:bodyPr>
          <a:lstStyle/>
          <a:p>
            <a:pPr algn="dist"/>
            <a:r>
              <a:rPr lang="ar-SA" altLang="ko-KR" sz="6600" b="1" i="1" dirty="0" smtClean="0">
                <a:solidFill>
                  <a:schemeClr val="accent2"/>
                </a:solidFill>
                <a:cs typeface="Arial" pitchFamily="34" charset="0"/>
              </a:rPr>
              <a:t>الخاتمة</a:t>
            </a:r>
            <a:endParaRPr lang="en-US" altLang="ko-KR" sz="6600" b="1" i="1" dirty="0">
              <a:solidFill>
                <a:schemeClr val="accent2"/>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4" y="0"/>
            <a:ext cx="7018987" cy="6858000"/>
          </a:xfrm>
          <a:prstGeom prst="rect">
            <a:avLst/>
          </a:prstGeom>
        </p:spPr>
      </p:pic>
    </p:spTree>
    <p:extLst>
      <p:ext uri="{BB962C8B-B14F-4D97-AF65-F5344CB8AC3E}">
        <p14:creationId xmlns:p14="http://schemas.microsoft.com/office/powerpoint/2010/main" val="411131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11209D1-D6D2-4A73-B72D-BA783EBA6C35}"/>
              </a:ext>
            </a:extLst>
          </p:cNvPr>
          <p:cNvSpPr txBox="1"/>
          <p:nvPr/>
        </p:nvSpPr>
        <p:spPr>
          <a:xfrm>
            <a:off x="7246710" y="4093801"/>
            <a:ext cx="4519617" cy="923330"/>
          </a:xfrm>
          <a:prstGeom prst="rect">
            <a:avLst/>
          </a:prstGeom>
          <a:noFill/>
        </p:spPr>
        <p:txBody>
          <a:bodyPr wrap="square" rtlCol="0" anchor="ctr">
            <a:spAutoFit/>
          </a:bodyPr>
          <a:lstStyle/>
          <a:p>
            <a:r>
              <a:rPr lang="en-US" altLang="ko-KR" sz="5400" dirty="0">
                <a:solidFill>
                  <a:schemeClr val="bg1"/>
                </a:solidFill>
                <a:cs typeface="Arial" pitchFamily="34" charset="0"/>
              </a:rPr>
              <a:t>THANK YOU</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DC460A-1302-48A5-8229-DBB2E1EBFCDC}"/>
              </a:ext>
            </a:extLst>
          </p:cNvPr>
          <p:cNvSpPr/>
          <p:nvPr/>
        </p:nvSpPr>
        <p:spPr>
          <a:xfrm>
            <a:off x="2730321" y="1339"/>
            <a:ext cx="9312253"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1000"/>
              </a:spcAft>
            </a:pPr>
            <a:r>
              <a:rPr lang="ar-SA" sz="2000" b="1" dirty="0">
                <a:latin typeface="Calibri" panose="020F0502020204030204" pitchFamily="34" charset="0"/>
                <a:ea typeface="Calibri" panose="020F0502020204030204" pitchFamily="34" charset="0"/>
                <a:cs typeface="Arial" panose="020B0604020202020204" pitchFamily="34" charset="0"/>
              </a:rPr>
              <a:t>مقدمة</a:t>
            </a:r>
            <a:endParaRPr lang="fr-FR" sz="12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المبحث الاول : ماهية التسويق السياسي</a:t>
            </a:r>
            <a:endParaRPr lang="fr-FR" sz="12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b="1" dirty="0">
                <a:latin typeface="Calibri" panose="020F0502020204030204" pitchFamily="34" charset="0"/>
                <a:ea typeface="Calibri" panose="020F0502020204030204" pitchFamily="34" charset="0"/>
                <a:cs typeface="Arial" panose="020B0604020202020204" pitchFamily="34" charset="0"/>
              </a:rPr>
              <a:t>المطلب الاول : نشأة و تعريف التسويق السياسي</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000" b="1"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المطلب الثاني:</a:t>
            </a: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خصائص ووظائف التسويق السياسي</a:t>
            </a:r>
            <a:endParaRPr lang="fr-FR" sz="12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latin typeface="Calibri" panose="020F0502020204030204" pitchFamily="34" charset="0"/>
                <a:ea typeface="Times New Roman" panose="02020603050405020304" pitchFamily="18" charset="0"/>
                <a:cs typeface="Arial" panose="020B0604020202020204" pitchFamily="34" charset="0"/>
              </a:rPr>
              <a:t>المطلب الثالث : المزيج التسويقي السياسي</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المطلب الرابع:</a:t>
            </a:r>
            <a:r>
              <a:rPr lang="ar-SA" sz="20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rPr>
              <a:t> </a:t>
            </a:r>
            <a:r>
              <a:rPr lang="ar-SA" sz="2000" b="1" dirty="0" err="1">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استراتجيات</a:t>
            </a: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التسويق السياسي</a:t>
            </a:r>
            <a:endParaRPr lang="fr-FR" sz="12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latin typeface="Calibri" panose="020F0502020204030204" pitchFamily="34" charset="0"/>
                <a:ea typeface="Times New Roman" panose="02020603050405020304" pitchFamily="18" charset="0"/>
                <a:cs typeface="Arial" panose="020B0604020202020204" pitchFamily="34" charset="0"/>
              </a:rPr>
              <a:t>المبحث الثاني : التسويق السياسي كألية لإدارة الحملات الانتخابية</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المطلب الاول : تعريف الحملة الانتخابية</a:t>
            </a:r>
            <a:endParaRPr lang="fr-FR" sz="12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latin typeface="Calibri" panose="020F0502020204030204" pitchFamily="34" charset="0"/>
                <a:ea typeface="Times New Roman" panose="02020603050405020304" pitchFamily="18" charset="0"/>
                <a:cs typeface="Arial" panose="020B0604020202020204" pitchFamily="34" charset="0"/>
              </a:rPr>
              <a:t>المطلب الثاني: إدارة الحملات الانتخابية</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المطلب الثالث: </a:t>
            </a:r>
            <a:r>
              <a:rPr lang="ar-SA" sz="2000" b="1" dirty="0" smtClean="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أدوات التسويق </a:t>
            </a: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السياسي </a:t>
            </a:r>
            <a:r>
              <a:rPr lang="ar-SA" sz="2000" b="1" dirty="0" smtClean="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في الحملات </a:t>
            </a: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الانتخابية</a:t>
            </a:r>
            <a:endParaRPr lang="fr-FR" sz="12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latin typeface="Calibri" panose="020F0502020204030204" pitchFamily="34" charset="0"/>
                <a:ea typeface="Times New Roman" panose="02020603050405020304" pitchFamily="18" charset="0"/>
                <a:cs typeface="Arial" panose="020B0604020202020204" pitchFamily="34" charset="0"/>
              </a:rPr>
              <a:t>المطلب الرابع : دراسة حالة عن التسويق الاستراتيجي (حملة </a:t>
            </a:r>
            <a:r>
              <a:rPr lang="ar-SA" sz="2000" b="1" dirty="0" err="1">
                <a:latin typeface="Calibri" panose="020F0502020204030204" pitchFamily="34" charset="0"/>
                <a:ea typeface="Times New Roman" panose="02020603050405020304" pitchFamily="18" charset="0"/>
                <a:cs typeface="Arial" panose="020B0604020202020204" pitchFamily="34" charset="0"/>
              </a:rPr>
              <a:t>ترامب</a:t>
            </a:r>
            <a:r>
              <a:rPr lang="ar-SA" sz="2000" b="1" dirty="0">
                <a:latin typeface="Calibri" panose="020F0502020204030204" pitchFamily="34" charset="0"/>
                <a:ea typeface="Times New Roman" panose="02020603050405020304" pitchFamily="18" charset="0"/>
                <a:cs typeface="Arial" panose="020B0604020202020204" pitchFamily="34" charset="0"/>
              </a:rPr>
              <a:t> </a:t>
            </a:r>
            <a:endParaRPr lang="fr-FR" sz="2000" b="1" dirty="0" smtClean="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spcAft>
                <a:spcPts val="0"/>
              </a:spcAft>
            </a:pPr>
            <a:r>
              <a:rPr lang="ar-SA" sz="2000" b="1" dirty="0" smtClean="0">
                <a:latin typeface="Calibri" panose="020F0502020204030204" pitchFamily="34" charset="0"/>
                <a:ea typeface="Times New Roman" panose="02020603050405020304" pitchFamily="18" charset="0"/>
                <a:cs typeface="Arial" panose="020B0604020202020204" pitchFamily="34" charset="0"/>
              </a:rPr>
              <a:t>الانتخابية </a:t>
            </a:r>
            <a:r>
              <a:rPr lang="ar-SA" sz="2000" b="1" dirty="0">
                <a:latin typeface="Calibri" panose="020F0502020204030204" pitchFamily="34" charset="0"/>
                <a:ea typeface="Times New Roman" panose="02020603050405020304" pitchFamily="18" charset="0"/>
                <a:cs typeface="Arial" panose="020B0604020202020204" pitchFamily="34" charset="0"/>
              </a:rPr>
              <a:t>لسنة 2024)</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خاتمة </a:t>
            </a:r>
            <a:endParaRPr lang="fr-FR" sz="12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15A4BDA0-C270-4764-9C18-A593BCE2C965}"/>
              </a:ext>
            </a:extLst>
          </p:cNvPr>
          <p:cNvSpPr txBox="1"/>
          <p:nvPr/>
        </p:nvSpPr>
        <p:spPr>
          <a:xfrm>
            <a:off x="43047" y="2017957"/>
            <a:ext cx="2873680" cy="923330"/>
          </a:xfrm>
          <a:prstGeom prst="rect">
            <a:avLst/>
          </a:prstGeom>
          <a:noFill/>
        </p:spPr>
        <p:txBody>
          <a:bodyPr wrap="square" rtlCol="0" anchor="ctr">
            <a:spAutoFit/>
          </a:bodyPr>
          <a:lstStyle/>
          <a:p>
            <a:pPr rtl="1"/>
            <a:r>
              <a:rPr lang="ar-SA" altLang="ko-KR" sz="5400" dirty="0">
                <a:solidFill>
                  <a:schemeClr val="bg1"/>
                </a:solidFill>
                <a:cs typeface="Arial" pitchFamily="34" charset="0"/>
              </a:rPr>
              <a:t>خطة البحث</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9FBC63B-01DD-4D9B-B971-C35188FC9789}"/>
              </a:ext>
            </a:extLst>
          </p:cNvPr>
          <p:cNvGrpSpPr/>
          <p:nvPr/>
        </p:nvGrpSpPr>
        <p:grpSpPr>
          <a:xfrm rot="21411753">
            <a:off x="4032111" y="977145"/>
            <a:ext cx="4087102" cy="5066047"/>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xmlns=""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 name="Oval 4">
              <a:extLst>
                <a:ext uri="{FF2B5EF4-FFF2-40B4-BE49-F238E27FC236}">
                  <a16:creationId xmlns:a16="http://schemas.microsoft.com/office/drawing/2014/main" xmlns=""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6" name="Group 5">
            <a:extLst>
              <a:ext uri="{FF2B5EF4-FFF2-40B4-BE49-F238E27FC236}">
                <a16:creationId xmlns:a16="http://schemas.microsoft.com/office/drawing/2014/main" xmlns="" id="{DB84B2CE-3084-41DB-B36D-D08271CA9322}"/>
              </a:ext>
            </a:extLst>
          </p:cNvPr>
          <p:cNvGrpSpPr/>
          <p:nvPr/>
        </p:nvGrpSpPr>
        <p:grpSpPr>
          <a:xfrm rot="21411753">
            <a:off x="6906396" y="587532"/>
            <a:ext cx="4446424" cy="5511434"/>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xmlns=""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 name="Oval 7">
              <a:extLst>
                <a:ext uri="{FF2B5EF4-FFF2-40B4-BE49-F238E27FC236}">
                  <a16:creationId xmlns:a16="http://schemas.microsoft.com/office/drawing/2014/main" xmlns=""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9" name="TextBox 8">
            <a:extLst>
              <a:ext uri="{FF2B5EF4-FFF2-40B4-BE49-F238E27FC236}">
                <a16:creationId xmlns:a16="http://schemas.microsoft.com/office/drawing/2014/main" xmlns="" id="{793E0A01-E148-4A48-AD07-47F9AB0D2B73}"/>
              </a:ext>
            </a:extLst>
          </p:cNvPr>
          <p:cNvSpPr txBox="1"/>
          <p:nvPr/>
        </p:nvSpPr>
        <p:spPr>
          <a:xfrm>
            <a:off x="3116688" y="161209"/>
            <a:ext cx="8572275" cy="707886"/>
          </a:xfrm>
          <a:prstGeom prst="rect">
            <a:avLst/>
          </a:prstGeom>
          <a:noFill/>
        </p:spPr>
        <p:txBody>
          <a:bodyPr wrap="square" rtlCol="0">
            <a:spAutoFit/>
          </a:bodyPr>
          <a:lstStyle/>
          <a:p>
            <a:pPr algn="r" rtl="1"/>
            <a:r>
              <a:rPr lang="ar-SA" altLang="ko-KR" sz="4000" b="1" dirty="0" smtClean="0">
                <a:solidFill>
                  <a:prstClr val="black">
                    <a:lumMod val="65000"/>
                    <a:lumOff val="35000"/>
                  </a:prstClr>
                </a:solidFill>
                <a:cs typeface="Arial" pitchFamily="34" charset="0"/>
              </a:rPr>
              <a:t>مقدمة</a:t>
            </a:r>
            <a:endParaRPr lang="ko-KR" altLang="en-US" sz="4000" b="1" dirty="0">
              <a:solidFill>
                <a:prstClr val="black">
                  <a:lumMod val="65000"/>
                  <a:lumOff val="35000"/>
                </a:prstClr>
              </a:solidFill>
              <a:cs typeface="Arial" pitchFamily="34" charset="0"/>
            </a:endParaRPr>
          </a:p>
        </p:txBody>
      </p:sp>
      <p:grpSp>
        <p:nvGrpSpPr>
          <p:cNvPr id="26" name="Group 25">
            <a:extLst>
              <a:ext uri="{FF2B5EF4-FFF2-40B4-BE49-F238E27FC236}">
                <a16:creationId xmlns:a16="http://schemas.microsoft.com/office/drawing/2014/main" xmlns="" id="{F92604C4-E8D4-4428-A1A0-612A2BD37715}"/>
              </a:ext>
            </a:extLst>
          </p:cNvPr>
          <p:cNvGrpSpPr/>
          <p:nvPr/>
        </p:nvGrpSpPr>
        <p:grpSpPr>
          <a:xfrm rot="21411753">
            <a:off x="817019" y="1082521"/>
            <a:ext cx="3824191" cy="4740163"/>
            <a:chOff x="395536" y="1793041"/>
            <a:chExt cx="3170093" cy="3929395"/>
          </a:xfrm>
          <a:solidFill>
            <a:schemeClr val="accent1"/>
          </a:solidFill>
        </p:grpSpPr>
        <p:sp>
          <p:nvSpPr>
            <p:cNvPr id="27" name="Freeform 20">
              <a:extLst>
                <a:ext uri="{FF2B5EF4-FFF2-40B4-BE49-F238E27FC236}">
                  <a16:creationId xmlns:a16="http://schemas.microsoft.com/office/drawing/2014/main" xmlns=""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28" name="Oval 27">
              <a:extLst>
                <a:ext uri="{FF2B5EF4-FFF2-40B4-BE49-F238E27FC236}">
                  <a16:creationId xmlns:a16="http://schemas.microsoft.com/office/drawing/2014/main" xmlns=""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2" name="Rectangle 1"/>
          <p:cNvSpPr/>
          <p:nvPr/>
        </p:nvSpPr>
        <p:spPr>
          <a:xfrm>
            <a:off x="4648177" y="1789318"/>
            <a:ext cx="7114041" cy="3108543"/>
          </a:xfrm>
          <a:prstGeom prst="rect">
            <a:avLst/>
          </a:prstGeom>
        </p:spPr>
        <p:txBody>
          <a:bodyPr wrap="square">
            <a:spAutoFit/>
          </a:bodyPr>
          <a:lstStyle/>
          <a:p>
            <a:pPr algn="ctr" rtl="1"/>
            <a:r>
              <a:rPr lang="ar-SA" sz="2800" b="1" dirty="0">
                <a:solidFill>
                  <a:schemeClr val="accent6">
                    <a:lumMod val="75000"/>
                  </a:schemeClr>
                </a:solidFill>
              </a:rPr>
              <a:t>التسويق السياسي </a:t>
            </a:r>
            <a:r>
              <a:rPr lang="ar-SA" sz="2800" dirty="0"/>
              <a:t>هو مجال متنامٍ ومتعدد الأبعاد يشمل تطبيق مبادئ وتقنيات التسويق التقليدية على </a:t>
            </a:r>
            <a:r>
              <a:rPr lang="ar-SA" sz="2800" b="1" dirty="0">
                <a:solidFill>
                  <a:schemeClr val="accent6">
                    <a:lumMod val="75000"/>
                  </a:schemeClr>
                </a:solidFill>
              </a:rPr>
              <a:t>الحقول السياسية </a:t>
            </a:r>
            <a:r>
              <a:rPr lang="ar-SA" sz="2800" dirty="0"/>
              <a:t>بهدف التأثير في الرأي العام، التأثير على اختيارات الناخبين، وبناء صورة إيجابية للمرشحين أو </a:t>
            </a:r>
            <a:r>
              <a:rPr lang="ar-SA" sz="2800" b="1" dirty="0">
                <a:solidFill>
                  <a:schemeClr val="accent6">
                    <a:lumMod val="75000"/>
                  </a:schemeClr>
                </a:solidFill>
              </a:rPr>
              <a:t>الأحزاب السياسية </a:t>
            </a:r>
            <a:r>
              <a:rPr lang="ar-SA" sz="2800" dirty="0"/>
              <a:t>و في عصر المعلومات والتكنولوجيا المتطورة، أصبح </a:t>
            </a:r>
            <a:r>
              <a:rPr lang="ar-SA" sz="2800" b="1" dirty="0">
                <a:solidFill>
                  <a:schemeClr val="accent6">
                    <a:lumMod val="75000"/>
                  </a:schemeClr>
                </a:solidFill>
              </a:rPr>
              <a:t>التسويق السياسي </a:t>
            </a:r>
            <a:r>
              <a:rPr lang="ar-SA" sz="2800" dirty="0"/>
              <a:t>أحد العناصر الأساسية التي يعتمد عليها السياسيون لتحقيق </a:t>
            </a:r>
            <a:r>
              <a:rPr lang="ar-SA" sz="2800" b="1" dirty="0">
                <a:solidFill>
                  <a:schemeClr val="accent6">
                    <a:lumMod val="75000"/>
                  </a:schemeClr>
                </a:solidFill>
              </a:rPr>
              <a:t>النجاح في الانتخابات</a:t>
            </a:r>
            <a:r>
              <a:rPr lang="ar-SA" sz="2800" dirty="0"/>
              <a:t>، سواء على المستوى المحلي أو الدولي</a:t>
            </a:r>
            <a:endParaRPr lang="fr-FR" sz="2800" dirty="0"/>
          </a:p>
        </p:txBody>
      </p:sp>
    </p:spTree>
    <p:extLst>
      <p:ext uri="{BB962C8B-B14F-4D97-AF65-F5344CB8AC3E}">
        <p14:creationId xmlns:p14="http://schemas.microsoft.com/office/powerpoint/2010/main" val="307509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086F4C07-E00D-48E6-B67E-3E0D413CD695}"/>
              </a:ext>
            </a:extLst>
          </p:cNvPr>
          <p:cNvSpPr txBox="1"/>
          <p:nvPr/>
        </p:nvSpPr>
        <p:spPr>
          <a:xfrm>
            <a:off x="6349285" y="3753758"/>
            <a:ext cx="5966664" cy="1719445"/>
          </a:xfrm>
          <a:prstGeom prst="rect">
            <a:avLst/>
          </a:prstGeom>
          <a:noFill/>
        </p:spPr>
        <p:txBody>
          <a:bodyPr wrap="square" rtlCol="0" anchor="ctr">
            <a:spAutoFit/>
          </a:bodyPr>
          <a:lstStyle/>
          <a:p>
            <a:pPr algn="r" rtl="1">
              <a:lnSpc>
                <a:spcPct val="115000"/>
              </a:lnSpc>
              <a:spcAft>
                <a:spcPts val="1000"/>
              </a:spcAft>
            </a:pPr>
            <a:r>
              <a:rPr lang="ar-SA" sz="3600" b="1" dirty="0">
                <a:latin typeface="Calibri" panose="020F0502020204030204" pitchFamily="34" charset="0"/>
                <a:ea typeface="Calibri" panose="020F0502020204030204" pitchFamily="34" charset="0"/>
                <a:cs typeface="Arial" panose="020B0604020202020204" pitchFamily="34" charset="0"/>
              </a:rPr>
              <a:t> الاشكالية :</a:t>
            </a:r>
            <a:endParaRPr lang="fr-FR" sz="2800" dirty="0">
              <a:latin typeface="Calibri" panose="020F0502020204030204" pitchFamily="34" charset="0"/>
              <a:ea typeface="Calibri" panose="020F0502020204030204" pitchFamily="34" charset="0"/>
              <a:cs typeface="Arial" panose="020B0604020202020204" pitchFamily="34" charset="0"/>
            </a:endParaRPr>
          </a:p>
          <a:p>
            <a:pPr algn="r" rtl="1"/>
            <a:r>
              <a:rPr lang="ar-SA" sz="2800" b="1" dirty="0">
                <a:ea typeface="Calibri" panose="020F0502020204030204" pitchFamily="34" charset="0"/>
                <a:cs typeface="Arial" panose="020B0604020202020204" pitchFamily="34" charset="0"/>
              </a:rPr>
              <a:t>الى أي مدى يأثر التسويق السياسي على الاختيارات السياسية للفرد و صناعة الراي العام ؟</a:t>
            </a:r>
            <a:endParaRPr lang="ko-KR" altLang="en-US" sz="2800" b="1" dirty="0">
              <a:solidFill>
                <a:schemeClr val="bg1"/>
              </a:solidFill>
              <a:latin typeface="+mj-lt"/>
              <a:cs typeface="Arial" pitchFamily="34" charset="0"/>
            </a:endParaRPr>
          </a:p>
        </p:txBody>
      </p:sp>
    </p:spTree>
    <p:extLst>
      <p:ext uri="{BB962C8B-B14F-4D97-AF65-F5344CB8AC3E}">
        <p14:creationId xmlns:p14="http://schemas.microsoft.com/office/powerpoint/2010/main" val="314532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480" b="30480"/>
          <a:stretch>
            <a:fillRect/>
          </a:stretch>
        </p:blipFill>
        <p:spPr>
          <a:xfrm>
            <a:off x="0" y="1596805"/>
            <a:ext cx="5441094" cy="4721980"/>
          </a:xfrm>
        </p:spPr>
      </p:pic>
      <p:sp>
        <p:nvSpPr>
          <p:cNvPr id="43" name="Text Placeholder 13">
            <a:extLst>
              <a:ext uri="{FF2B5EF4-FFF2-40B4-BE49-F238E27FC236}">
                <a16:creationId xmlns="" xmlns:a16="http://schemas.microsoft.com/office/drawing/2014/main" id="{7D8770ED-6125-4D63-9001-66A2FFE091A4}"/>
              </a:ext>
            </a:extLst>
          </p:cNvPr>
          <p:cNvSpPr txBox="1">
            <a:spLocks/>
          </p:cNvSpPr>
          <p:nvPr/>
        </p:nvSpPr>
        <p:spPr>
          <a:xfrm>
            <a:off x="-436728" y="-438863"/>
            <a:ext cx="12269337"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lnSpc>
                <a:spcPct val="90000"/>
              </a:lnSpc>
              <a:spcBef>
                <a:spcPts val="1000"/>
              </a:spcBef>
              <a:buNone/>
            </a:pPr>
            <a:r>
              <a:rPr lang="ar-SA" sz="5400" b="1" dirty="0">
                <a:solidFill>
                  <a:prstClr val="black">
                    <a:lumMod val="85000"/>
                    <a:lumOff val="15000"/>
                  </a:prstClr>
                </a:solidFill>
                <a:ea typeface="Calibri" panose="020F0502020204030204" pitchFamily="34" charset="0"/>
                <a:cs typeface="Arial" pitchFamily="34" charset="0"/>
              </a:rPr>
              <a:t>نشأة التسويق السياسي </a:t>
            </a:r>
            <a:endParaRPr lang="en-US" sz="5400" dirty="0">
              <a:solidFill>
                <a:prstClr val="black">
                  <a:lumMod val="85000"/>
                  <a:lumOff val="15000"/>
                </a:prstClr>
              </a:solidFill>
              <a:cs typeface="Arial" pitchFamily="34" charset="0"/>
            </a:endParaRPr>
          </a:p>
        </p:txBody>
      </p:sp>
      <p:sp>
        <p:nvSpPr>
          <p:cNvPr id="4" name="Rectangle 3"/>
          <p:cNvSpPr/>
          <p:nvPr/>
        </p:nvSpPr>
        <p:spPr>
          <a:xfrm>
            <a:off x="5550794" y="1936820"/>
            <a:ext cx="6426558" cy="4401205"/>
          </a:xfrm>
          <a:prstGeom prst="rect">
            <a:avLst/>
          </a:prstGeom>
        </p:spPr>
        <p:txBody>
          <a:bodyPr wrap="square">
            <a:spAutoFit/>
          </a:bodyPr>
          <a:lstStyle/>
          <a:p>
            <a:pPr algn="ctr" rtl="1"/>
            <a:r>
              <a:rPr lang="ar-SA" sz="2800" dirty="0"/>
              <a:t>نشأ التسويق السياسي كفن للإقناع منذ العصور القديمة حيث ارتبط بفلاسفة مثل أرسطو تطور بشكل ملحوظ خلال عصر النهضة، خاصة مع أفكار نيكولا </a:t>
            </a:r>
            <a:r>
              <a:rPr lang="ar-SA" sz="2800" dirty="0" err="1"/>
              <a:t>ميكافيلي</a:t>
            </a:r>
            <a:r>
              <a:rPr lang="ar-SA" sz="2800" dirty="0"/>
              <a:t>. في القرن العشرين، بدأ استخدام أدوات التسويق في السياسة خصوصاً في الولايات المتحدة، حيث كانت الانتخابات الرئاسية عام 1960 علامة فارقة في تأثير وسائل الإعلام على الحملات الانتخابية منذ الثمانينيات، أصبح التسويق السياسي مجالاً معرفياً مستقلاً، مع التركيز على استراتيجيات جديدة تتماشى مع التكنولوجيا </a:t>
            </a:r>
            <a:r>
              <a:rPr lang="ar-SA" sz="2800" dirty="0" smtClean="0"/>
              <a:t>الحديثة واحتياجات </a:t>
            </a:r>
            <a:r>
              <a:rPr lang="ar-SA" sz="2800" dirty="0"/>
              <a:t>الديمقراطية الجماهيرية</a:t>
            </a:r>
            <a:endParaRPr lang="fr-FR" sz="2800" dirty="0"/>
          </a:p>
        </p:txBody>
      </p:sp>
    </p:spTree>
    <p:extLst>
      <p:ext uri="{BB962C8B-B14F-4D97-AF65-F5344CB8AC3E}">
        <p14:creationId xmlns:p14="http://schemas.microsoft.com/office/powerpoint/2010/main" val="362677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04392F8-819C-4F18-801F-35395910E9F7}"/>
              </a:ext>
            </a:extLst>
          </p:cNvPr>
          <p:cNvSpPr txBox="1"/>
          <p:nvPr/>
        </p:nvSpPr>
        <p:spPr>
          <a:xfrm>
            <a:off x="5125791" y="1659284"/>
            <a:ext cx="6374057" cy="3539430"/>
          </a:xfrm>
          <a:prstGeom prst="rect">
            <a:avLst/>
          </a:prstGeom>
          <a:noFill/>
        </p:spPr>
        <p:txBody>
          <a:bodyPr wrap="square" rtlCol="0">
            <a:spAutoFit/>
          </a:bodyPr>
          <a:lstStyle/>
          <a:p>
            <a:pPr algn="ctr" rtl="1"/>
            <a:r>
              <a:rPr lang="ar-SA" sz="2800" b="1" dirty="0">
                <a:solidFill>
                  <a:schemeClr val="bg1"/>
                </a:solidFill>
                <a:ea typeface="Calibri" panose="020F0502020204030204" pitchFamily="34" charset="0"/>
                <a:cs typeface="Arial" panose="020B0604020202020204" pitchFamily="34" charset="0"/>
              </a:rPr>
              <a:t>يستخدم مصطلح التسويق في العلوم الاقتصادية، وقد نقل إلى العلوم السياسية للدلالة على التلاعب بأفكار </a:t>
            </a:r>
            <a:r>
              <a:rPr lang="ar-SA" sz="2800" b="1" dirty="0" err="1">
                <a:solidFill>
                  <a:schemeClr val="bg1"/>
                </a:solidFill>
                <a:ea typeface="Calibri" panose="020F0502020204030204" pitchFamily="34" charset="0"/>
                <a:cs typeface="Arial" panose="020B0604020202020204" pitchFamily="34" charset="0"/>
              </a:rPr>
              <a:t>وسلوكات</a:t>
            </a:r>
            <a:r>
              <a:rPr lang="ar-SA" sz="2800" b="1" dirty="0">
                <a:solidFill>
                  <a:schemeClr val="bg1"/>
                </a:solidFill>
                <a:ea typeface="Calibri" panose="020F0502020204030204" pitchFamily="34" charset="0"/>
                <a:cs typeface="Arial" panose="020B0604020202020204" pitchFamily="34" charset="0"/>
              </a:rPr>
              <a:t> الأفراد </a:t>
            </a:r>
            <a:r>
              <a:rPr lang="ar-SA" sz="2800" b="1" dirty="0" smtClean="0">
                <a:solidFill>
                  <a:schemeClr val="bg1"/>
                </a:solidFill>
                <a:ea typeface="Calibri" panose="020F0502020204030204" pitchFamily="34" charset="0"/>
                <a:cs typeface="Arial" panose="020B0604020202020204" pitchFamily="34" charset="0"/>
              </a:rPr>
              <a:t>السياسية </a:t>
            </a:r>
            <a:r>
              <a:rPr lang="ar-SA" altLang="ko-KR" sz="2800" b="1" dirty="0" smtClean="0">
                <a:solidFill>
                  <a:schemeClr val="bg1"/>
                </a:solidFill>
                <a:cs typeface="Arial" pitchFamily="34" charset="0"/>
              </a:rPr>
              <a:t>و </a:t>
            </a:r>
            <a:r>
              <a:rPr lang="ar-SA" altLang="ko-KR" sz="2800" b="1" dirty="0">
                <a:solidFill>
                  <a:schemeClr val="bg1"/>
                </a:solidFill>
                <a:cs typeface="Arial" pitchFamily="34" charset="0"/>
              </a:rPr>
              <a:t>يعرف التسويق </a:t>
            </a:r>
            <a:r>
              <a:rPr lang="ar-SA" altLang="ko-KR" sz="2800" b="1" dirty="0" smtClean="0">
                <a:solidFill>
                  <a:schemeClr val="bg1"/>
                </a:solidFill>
                <a:cs typeface="Arial" pitchFamily="34" charset="0"/>
              </a:rPr>
              <a:t>السياسي على </a:t>
            </a:r>
            <a:r>
              <a:rPr lang="ar-SA" altLang="ko-KR" sz="2800" b="1" dirty="0">
                <a:solidFill>
                  <a:schemeClr val="bg1"/>
                </a:solidFill>
                <a:cs typeface="Arial" pitchFamily="34" charset="0"/>
              </a:rPr>
              <a:t>أنه مجموعة من الأنشطة التي تستهدف تعظيم وتنظيم عدد المؤيدين المرشح سياسي، أو لحزب معين أو برنامج، أو فكرة معينة بما في ذلك الدعم المادي الجماهيري باستخدام كافة وسائل الاتصال الجماهيري، أو أي وسائل أخرى ضرورية</a:t>
            </a:r>
            <a:endParaRPr lang="ko-KR" altLang="en-US" sz="28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9ED8815F-6184-4F0C-8211-501B60087686}"/>
              </a:ext>
            </a:extLst>
          </p:cNvPr>
          <p:cNvSpPr txBox="1"/>
          <p:nvPr/>
        </p:nvSpPr>
        <p:spPr>
          <a:xfrm rot="16200000" flipH="1">
            <a:off x="-1451886" y="3013501"/>
            <a:ext cx="5067300" cy="830997"/>
          </a:xfrm>
          <a:prstGeom prst="rect">
            <a:avLst/>
          </a:prstGeom>
          <a:noFill/>
        </p:spPr>
        <p:txBody>
          <a:bodyPr wrap="square" rtlCol="0">
            <a:spAutoFit/>
          </a:bodyPr>
          <a:lstStyle/>
          <a:p>
            <a:pPr algn="ctr"/>
            <a:r>
              <a:rPr lang="ar-SA" sz="4800" b="1" dirty="0">
                <a:solidFill>
                  <a:schemeClr val="bg1"/>
                </a:solidFill>
                <a:latin typeface="Calibri" panose="020F0502020204030204" pitchFamily="34" charset="0"/>
                <a:ea typeface="Calibri" panose="020F0502020204030204" pitchFamily="34" charset="0"/>
                <a:cs typeface="Arial" panose="020B0604020202020204" pitchFamily="34" charset="0"/>
              </a:rPr>
              <a:t>التسويق السياسي</a:t>
            </a:r>
            <a:endParaRPr lang="en-US" altLang="ko-KR" sz="4400" dirty="0">
              <a:solidFill>
                <a:schemeClr val="bg1"/>
              </a:solidFill>
              <a:latin typeface="+mj-lt"/>
              <a:cs typeface="Arial" pitchFamily="34" charset="0"/>
            </a:endParaRPr>
          </a:p>
        </p:txBody>
      </p:sp>
      <p:sp>
        <p:nvSpPr>
          <p:cNvPr id="2" name="Rectangle 1"/>
          <p:cNvSpPr/>
          <p:nvPr/>
        </p:nvSpPr>
        <p:spPr>
          <a:xfrm>
            <a:off x="6679036" y="-46854"/>
            <a:ext cx="5093061" cy="887102"/>
          </a:xfrm>
          <a:prstGeom prst="rect">
            <a:avLst/>
          </a:prstGeom>
        </p:spPr>
        <p:txBody>
          <a:bodyPr wrap="none">
            <a:spAutoFit/>
          </a:bodyPr>
          <a:lstStyle/>
          <a:p>
            <a:pPr lvl="0" algn="just" rtl="1">
              <a:lnSpc>
                <a:spcPct val="115000"/>
              </a:lnSpc>
              <a:spcAft>
                <a:spcPts val="1000"/>
              </a:spcAft>
            </a:pPr>
            <a:r>
              <a:rPr lang="ar-SA" sz="4800" b="1" dirty="0">
                <a:latin typeface="Calibri" panose="020F0502020204030204" pitchFamily="34" charset="0"/>
                <a:ea typeface="Calibri" panose="020F0502020204030204" pitchFamily="34" charset="0"/>
                <a:cs typeface="Arial" panose="020B0604020202020204" pitchFamily="34" charset="0"/>
              </a:rPr>
              <a:t>مفهوم التسويق السياسي</a:t>
            </a:r>
            <a:endParaRPr lang="fr-FR"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1815922" y="-46854"/>
            <a:ext cx="2923504" cy="69048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867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45538"/>
            <a:ext cx="11573197" cy="724247"/>
          </a:xfrm>
        </p:spPr>
        <p:txBody>
          <a:bodyPr/>
          <a:lstStyle/>
          <a:p>
            <a:pPr lvl="0" rtl="1">
              <a:lnSpc>
                <a:spcPct val="115000"/>
              </a:lnSpc>
              <a:spcAft>
                <a:spcPts val="300"/>
              </a:spcAft>
            </a:pPr>
            <a:r>
              <a:rPr lang="ar-SA" sz="4800" b="1" dirty="0">
                <a:latin typeface="Calibri" panose="020F0502020204030204" pitchFamily="34" charset="0"/>
                <a:ea typeface="Times New Roman" panose="02020603050405020304" pitchFamily="18" charset="0"/>
              </a:rPr>
              <a:t>خصائص التسويق </a:t>
            </a:r>
            <a:r>
              <a:rPr lang="ar-SA" sz="4800" b="1" dirty="0">
                <a:solidFill>
                  <a:schemeClr val="accent2">
                    <a:lumMod val="60000"/>
                    <a:lumOff val="40000"/>
                  </a:schemeClr>
                </a:solidFill>
                <a:latin typeface="Calibri" panose="020F0502020204030204" pitchFamily="34" charset="0"/>
                <a:ea typeface="Times New Roman" panose="02020603050405020304" pitchFamily="18" charset="0"/>
              </a:rPr>
              <a:t>السياسي</a:t>
            </a:r>
            <a:r>
              <a:rPr lang="ar-SA" sz="4800" b="1" dirty="0">
                <a:latin typeface="Calibri" panose="020F0502020204030204" pitchFamily="34" charset="0"/>
                <a:ea typeface="Times New Roman" panose="02020603050405020304" pitchFamily="18" charset="0"/>
              </a:rPr>
              <a:t> في اطار </a:t>
            </a:r>
            <a:r>
              <a:rPr lang="ar-SA" sz="4800" b="1" dirty="0">
                <a:solidFill>
                  <a:schemeClr val="accent2">
                    <a:lumMod val="60000"/>
                    <a:lumOff val="40000"/>
                  </a:schemeClr>
                </a:solidFill>
                <a:latin typeface="Calibri" panose="020F0502020204030204" pitchFamily="34" charset="0"/>
                <a:ea typeface="Times New Roman" panose="02020603050405020304" pitchFamily="18" charset="0"/>
              </a:rPr>
              <a:t>السوق</a:t>
            </a:r>
            <a:r>
              <a:rPr lang="ar-SA" sz="4800" b="1" dirty="0">
                <a:latin typeface="Calibri" panose="020F0502020204030204" pitchFamily="34" charset="0"/>
                <a:ea typeface="Times New Roman" panose="02020603050405020304" pitchFamily="18" charset="0"/>
              </a:rPr>
              <a:t> </a:t>
            </a:r>
            <a:r>
              <a:rPr lang="ar-SA" sz="4800" b="1" dirty="0" smtClean="0">
                <a:latin typeface="Calibri" panose="020F0502020204030204" pitchFamily="34" charset="0"/>
                <a:ea typeface="Times New Roman" panose="02020603050405020304" pitchFamily="18" charset="0"/>
              </a:rPr>
              <a:t>السياسي</a:t>
            </a:r>
            <a:endParaRPr lang="fr-FR" sz="4000" dirty="0">
              <a:latin typeface="Calibri" panose="020F0502020204030204" pitchFamily="34" charset="0"/>
              <a:ea typeface="Calibri" panose="020F0502020204030204" pitchFamily="34" charset="0"/>
            </a:endParaRPr>
          </a:p>
        </p:txBody>
      </p:sp>
      <p:grpSp>
        <p:nvGrpSpPr>
          <p:cNvPr id="5" name="Group 18">
            <a:extLst>
              <a:ext uri="{FF2B5EF4-FFF2-40B4-BE49-F238E27FC236}">
                <a16:creationId xmlns="" xmlns:a16="http://schemas.microsoft.com/office/drawing/2014/main" id="{96449065-9CAA-49C2-90BE-4A834583E48F}"/>
              </a:ext>
            </a:extLst>
          </p:cNvPr>
          <p:cNvGrpSpPr/>
          <p:nvPr/>
        </p:nvGrpSpPr>
        <p:grpSpPr>
          <a:xfrm>
            <a:off x="4173925" y="1826572"/>
            <a:ext cx="3844150" cy="3933111"/>
            <a:chOff x="2805800" y="1639598"/>
            <a:chExt cx="3844150" cy="3933111"/>
          </a:xfrm>
        </p:grpSpPr>
        <p:sp>
          <p:nvSpPr>
            <p:cNvPr id="8" name="Block Arc 14">
              <a:extLst>
                <a:ext uri="{FF2B5EF4-FFF2-40B4-BE49-F238E27FC236}">
                  <a16:creationId xmlns="" xmlns:a16="http://schemas.microsoft.com/office/drawing/2014/main" id="{CB13A220-5697-4F5A-821F-708B8CA882F0}"/>
                </a:ext>
              </a:extLst>
            </p:cNvPr>
            <p:cNvSpPr/>
            <p:nvPr/>
          </p:nvSpPr>
          <p:spPr>
            <a:xfrm>
              <a:off x="2891333" y="1904854"/>
              <a:ext cx="3667855" cy="3667855"/>
            </a:xfrm>
            <a:prstGeom prst="blockArc">
              <a:avLst>
                <a:gd name="adj1" fmla="val 5393158"/>
                <a:gd name="adj2" fmla="val 1720847"/>
                <a:gd name="adj3" fmla="val 21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Rectangle 15">
              <a:extLst>
                <a:ext uri="{FF2B5EF4-FFF2-40B4-BE49-F238E27FC236}">
                  <a16:creationId xmlns="" xmlns:a16="http://schemas.microsoft.com/office/drawing/2014/main" id="{761A2927-E799-4264-93C9-3BAB452E5129}"/>
                </a:ext>
              </a:extLst>
            </p:cNvPr>
            <p:cNvSpPr/>
            <p:nvPr/>
          </p:nvSpPr>
          <p:spPr>
            <a:xfrm>
              <a:off x="4677191" y="4890845"/>
              <a:ext cx="88927" cy="6818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16">
              <a:extLst>
                <a:ext uri="{FF2B5EF4-FFF2-40B4-BE49-F238E27FC236}">
                  <a16:creationId xmlns="" xmlns:a16="http://schemas.microsoft.com/office/drawing/2014/main" id="{B423B2AE-1540-4B68-935C-BC29F288B2C9}"/>
                </a:ext>
              </a:extLst>
            </p:cNvPr>
            <p:cNvSpPr/>
            <p:nvPr/>
          </p:nvSpPr>
          <p:spPr>
            <a:xfrm>
              <a:off x="5950434" y="4366394"/>
              <a:ext cx="699516" cy="699516"/>
            </a:xfrm>
            <a:prstGeom prst="ellipse">
              <a:avLst/>
            </a:prstGeom>
            <a:solidFill>
              <a:schemeClr val="accent5"/>
            </a:solidFill>
            <a:ln w="539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50">
              <a:extLst>
                <a:ext uri="{FF2B5EF4-FFF2-40B4-BE49-F238E27FC236}">
                  <a16:creationId xmlns="" xmlns:a16="http://schemas.microsoft.com/office/drawing/2014/main" id="{B69BE9BE-2175-4ECC-8491-87C33AB9EE72}"/>
                </a:ext>
              </a:extLst>
            </p:cNvPr>
            <p:cNvSpPr/>
            <p:nvPr/>
          </p:nvSpPr>
          <p:spPr>
            <a:xfrm>
              <a:off x="4412588" y="1639598"/>
              <a:ext cx="699516" cy="699516"/>
            </a:xfrm>
            <a:prstGeom prst="ellipse">
              <a:avLst/>
            </a:prstGeom>
            <a:solidFill>
              <a:schemeClr val="accent3"/>
            </a:solidFill>
            <a:ln w="539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51">
              <a:extLst>
                <a:ext uri="{FF2B5EF4-FFF2-40B4-BE49-F238E27FC236}">
                  <a16:creationId xmlns="" xmlns:a16="http://schemas.microsoft.com/office/drawing/2014/main" id="{B36F2384-A383-40C6-BE9A-76F2F563A9B1}"/>
                </a:ext>
              </a:extLst>
            </p:cNvPr>
            <p:cNvSpPr/>
            <p:nvPr/>
          </p:nvSpPr>
          <p:spPr>
            <a:xfrm>
              <a:off x="2805800" y="2610376"/>
              <a:ext cx="699516" cy="699516"/>
            </a:xfrm>
            <a:prstGeom prst="ellipse">
              <a:avLst/>
            </a:prstGeom>
            <a:solidFill>
              <a:schemeClr val="accent2"/>
            </a:solidFill>
            <a:ln w="539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52">
              <a:extLst>
                <a:ext uri="{FF2B5EF4-FFF2-40B4-BE49-F238E27FC236}">
                  <a16:creationId xmlns="" xmlns:a16="http://schemas.microsoft.com/office/drawing/2014/main" id="{6E1C257C-2A6B-4FE3-B2A3-7DE47F11B71B}"/>
                </a:ext>
              </a:extLst>
            </p:cNvPr>
            <p:cNvSpPr/>
            <p:nvPr/>
          </p:nvSpPr>
          <p:spPr>
            <a:xfrm>
              <a:off x="2895523" y="4366394"/>
              <a:ext cx="699516" cy="699516"/>
            </a:xfrm>
            <a:prstGeom prst="ellipse">
              <a:avLst/>
            </a:prstGeom>
            <a:solidFill>
              <a:schemeClr val="accent1"/>
            </a:solidFill>
            <a:ln w="539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53">
              <a:extLst>
                <a:ext uri="{FF2B5EF4-FFF2-40B4-BE49-F238E27FC236}">
                  <a16:creationId xmlns="" xmlns:a16="http://schemas.microsoft.com/office/drawing/2014/main" id="{897270A4-CBB7-44FA-A53C-D76810DA4304}"/>
                </a:ext>
              </a:extLst>
            </p:cNvPr>
            <p:cNvSpPr/>
            <p:nvPr/>
          </p:nvSpPr>
          <p:spPr>
            <a:xfrm>
              <a:off x="5936696" y="2510253"/>
              <a:ext cx="699516" cy="699516"/>
            </a:xfrm>
            <a:prstGeom prst="ellipse">
              <a:avLst/>
            </a:prstGeom>
            <a:solidFill>
              <a:schemeClr val="accent4"/>
            </a:solidFill>
            <a:ln w="539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TextBox 24">
            <a:extLst>
              <a:ext uri="{FF2B5EF4-FFF2-40B4-BE49-F238E27FC236}">
                <a16:creationId xmlns="" xmlns:a16="http://schemas.microsoft.com/office/drawing/2014/main" id="{6AFA97EB-624E-4FCD-8C55-9317C71C77F4}"/>
              </a:ext>
            </a:extLst>
          </p:cNvPr>
          <p:cNvSpPr txBox="1"/>
          <p:nvPr/>
        </p:nvSpPr>
        <p:spPr>
          <a:xfrm>
            <a:off x="7219419" y="1626076"/>
            <a:ext cx="4048151" cy="954107"/>
          </a:xfrm>
          <a:prstGeom prst="rect">
            <a:avLst/>
          </a:prstGeom>
          <a:noFill/>
        </p:spPr>
        <p:txBody>
          <a:bodyPr wrap="square" rtlCol="0">
            <a:spAutoFit/>
          </a:bodyPr>
          <a:lstStyle/>
          <a:p>
            <a:pPr algn="ctr"/>
            <a:r>
              <a:rPr lang="ar-SA" sz="2800" b="1" dirty="0">
                <a:solidFill>
                  <a:schemeClr val="accent2">
                    <a:lumMod val="60000"/>
                    <a:lumOff val="40000"/>
                  </a:schemeClr>
                </a:solidFill>
                <a:ea typeface="Times New Roman" panose="02020603050405020304" pitchFamily="18" charset="0"/>
                <a:cs typeface="Arial" panose="020B0604020202020204" pitchFamily="34" charset="0"/>
              </a:rPr>
              <a:t>التركيز على الشكل في مقابل المضمون</a:t>
            </a:r>
            <a:endParaRPr lang="ko-KR" altLang="en-US" sz="2800" b="1" dirty="0">
              <a:solidFill>
                <a:schemeClr val="accent2">
                  <a:lumMod val="60000"/>
                  <a:lumOff val="40000"/>
                </a:schemeClr>
              </a:solidFill>
              <a:cs typeface="Arial" pitchFamily="34" charset="0"/>
            </a:endParaRPr>
          </a:p>
        </p:txBody>
      </p:sp>
      <p:sp>
        <p:nvSpPr>
          <p:cNvPr id="28" name="TextBox 27">
            <a:extLst>
              <a:ext uri="{FF2B5EF4-FFF2-40B4-BE49-F238E27FC236}">
                <a16:creationId xmlns="" xmlns:a16="http://schemas.microsoft.com/office/drawing/2014/main" id="{76F8DD51-60D0-4AE2-8CAB-C236F5F3DCCD}"/>
              </a:ext>
            </a:extLst>
          </p:cNvPr>
          <p:cNvSpPr txBox="1"/>
          <p:nvPr/>
        </p:nvSpPr>
        <p:spPr>
          <a:xfrm>
            <a:off x="8149917" y="3019812"/>
            <a:ext cx="3746808" cy="954107"/>
          </a:xfrm>
          <a:prstGeom prst="rect">
            <a:avLst/>
          </a:prstGeom>
          <a:noFill/>
        </p:spPr>
        <p:txBody>
          <a:bodyPr wrap="square" rtlCol="0">
            <a:spAutoFit/>
          </a:bodyPr>
          <a:lstStyle/>
          <a:p>
            <a:pPr algn="ctr"/>
            <a:r>
              <a:rPr lang="ar-SA" sz="2800" b="1" dirty="0">
                <a:ea typeface="Times New Roman" panose="02020603050405020304" pitchFamily="18" charset="0"/>
                <a:cs typeface="Arial" panose="020B0604020202020204" pitchFamily="34" charset="0"/>
              </a:rPr>
              <a:t>التركيز على البحوث واستطلاعات الرأي</a:t>
            </a:r>
            <a:endParaRPr lang="ko-KR" altLang="en-US" sz="2800" b="1" dirty="0">
              <a:solidFill>
                <a:schemeClr val="accent4"/>
              </a:solidFill>
              <a:cs typeface="Arial" pitchFamily="34" charset="0"/>
            </a:endParaRPr>
          </a:p>
        </p:txBody>
      </p:sp>
      <p:sp>
        <p:nvSpPr>
          <p:cNvPr id="31" name="TextBox 30">
            <a:extLst>
              <a:ext uri="{FF2B5EF4-FFF2-40B4-BE49-F238E27FC236}">
                <a16:creationId xmlns="" xmlns:a16="http://schemas.microsoft.com/office/drawing/2014/main" id="{17A016FF-5D3E-41A2-8011-CB54F848A908}"/>
              </a:ext>
            </a:extLst>
          </p:cNvPr>
          <p:cNvSpPr txBox="1"/>
          <p:nvPr/>
        </p:nvSpPr>
        <p:spPr>
          <a:xfrm>
            <a:off x="7900683" y="5333482"/>
            <a:ext cx="3925009" cy="954107"/>
          </a:xfrm>
          <a:prstGeom prst="rect">
            <a:avLst/>
          </a:prstGeom>
          <a:noFill/>
        </p:spPr>
        <p:txBody>
          <a:bodyPr wrap="square" rtlCol="0">
            <a:spAutoFit/>
          </a:bodyPr>
          <a:lstStyle/>
          <a:p>
            <a:pPr algn="ctr"/>
            <a:r>
              <a:rPr lang="ar-SA" sz="2800" b="1" dirty="0">
                <a:solidFill>
                  <a:schemeClr val="accent1">
                    <a:lumMod val="75000"/>
                  </a:schemeClr>
                </a:solidFill>
                <a:ea typeface="Times New Roman" panose="02020603050405020304" pitchFamily="18" charset="0"/>
                <a:cs typeface="Arial" panose="020B0604020202020204" pitchFamily="34" charset="0"/>
              </a:rPr>
              <a:t>التركيز على دور وسائل الاتصال في بناء الصورة ذهنية</a:t>
            </a:r>
            <a:endParaRPr lang="ko-KR" altLang="en-US" sz="2800" b="1" dirty="0">
              <a:solidFill>
                <a:schemeClr val="accent1">
                  <a:lumMod val="75000"/>
                </a:schemeClr>
              </a:solidFill>
              <a:cs typeface="Arial" pitchFamily="34" charset="0"/>
            </a:endParaRPr>
          </a:p>
        </p:txBody>
      </p:sp>
      <p:sp>
        <p:nvSpPr>
          <p:cNvPr id="34" name="TextBox 33">
            <a:extLst>
              <a:ext uri="{FF2B5EF4-FFF2-40B4-BE49-F238E27FC236}">
                <a16:creationId xmlns="" xmlns:a16="http://schemas.microsoft.com/office/drawing/2014/main" id="{7B3B8363-425C-4019-8F84-8F507AFA062C}"/>
              </a:ext>
            </a:extLst>
          </p:cNvPr>
          <p:cNvSpPr txBox="1"/>
          <p:nvPr/>
        </p:nvSpPr>
        <p:spPr>
          <a:xfrm>
            <a:off x="193183" y="3403433"/>
            <a:ext cx="3937976" cy="954107"/>
          </a:xfrm>
          <a:prstGeom prst="rect">
            <a:avLst/>
          </a:prstGeom>
          <a:noFill/>
        </p:spPr>
        <p:txBody>
          <a:bodyPr wrap="square" rtlCol="0">
            <a:spAutoFit/>
          </a:bodyPr>
          <a:lstStyle/>
          <a:p>
            <a:pPr algn="ctr"/>
            <a:r>
              <a:rPr lang="fr-FR" sz="2800" b="1" dirty="0">
                <a:solidFill>
                  <a:srgbClr val="7030A0"/>
                </a:solidFill>
                <a:latin typeface="Arial" panose="020B0604020202020204" pitchFamily="34" charset="0"/>
                <a:ea typeface="Times New Roman" panose="02020603050405020304" pitchFamily="18" charset="0"/>
              </a:rPr>
              <a:t> </a:t>
            </a:r>
            <a:r>
              <a:rPr lang="ar-SA" sz="2800" b="1" dirty="0">
                <a:solidFill>
                  <a:srgbClr val="7030A0"/>
                </a:solidFill>
                <a:latin typeface="Arial" panose="020B0604020202020204" pitchFamily="34" charset="0"/>
                <a:ea typeface="Times New Roman" panose="02020603050405020304" pitchFamily="18" charset="0"/>
              </a:rPr>
              <a:t>التركيز على البعد الاجتماعي والثقافي</a:t>
            </a:r>
            <a:endParaRPr lang="ko-KR" altLang="en-US" sz="2800" b="1" dirty="0">
              <a:solidFill>
                <a:srgbClr val="7030A0"/>
              </a:solidFill>
              <a:cs typeface="Arial" pitchFamily="34" charset="0"/>
            </a:endParaRPr>
          </a:p>
        </p:txBody>
      </p:sp>
      <p:sp>
        <p:nvSpPr>
          <p:cNvPr id="37" name="TextBox 36">
            <a:extLst>
              <a:ext uri="{FF2B5EF4-FFF2-40B4-BE49-F238E27FC236}">
                <a16:creationId xmlns="" xmlns:a16="http://schemas.microsoft.com/office/drawing/2014/main" id="{28651958-83B3-4C81-AB7B-86380203234A}"/>
              </a:ext>
            </a:extLst>
          </p:cNvPr>
          <p:cNvSpPr txBox="1"/>
          <p:nvPr/>
        </p:nvSpPr>
        <p:spPr>
          <a:xfrm>
            <a:off x="875763" y="5338167"/>
            <a:ext cx="3815147" cy="523220"/>
          </a:xfrm>
          <a:prstGeom prst="rect">
            <a:avLst/>
          </a:prstGeom>
          <a:noFill/>
        </p:spPr>
        <p:txBody>
          <a:bodyPr wrap="square" rtlCol="0">
            <a:spAutoFit/>
          </a:bodyPr>
          <a:lstStyle/>
          <a:p>
            <a:pPr algn="ctr"/>
            <a:r>
              <a:rPr lang="ar-SA" sz="2800" b="1" dirty="0">
                <a:solidFill>
                  <a:schemeClr val="tx2">
                    <a:lumMod val="75000"/>
                  </a:schemeClr>
                </a:solidFill>
                <a:ea typeface="Times New Roman" panose="02020603050405020304" pitchFamily="18" charset="0"/>
                <a:cs typeface="Arial" panose="020B0604020202020204" pitchFamily="34" charset="0"/>
              </a:rPr>
              <a:t>التركيز على البعد الأيديولوجي</a:t>
            </a:r>
            <a:endParaRPr lang="ko-KR" altLang="en-US" sz="2800" b="1" dirty="0">
              <a:solidFill>
                <a:schemeClr val="tx2">
                  <a:lumMod val="75000"/>
                </a:schemeClr>
              </a:solidFill>
              <a:cs typeface="Arial" pitchFamily="34" charset="0"/>
            </a:endParaRPr>
          </a:p>
        </p:txBody>
      </p:sp>
      <p:sp>
        <p:nvSpPr>
          <p:cNvPr id="39" name="Parallelogram 15">
            <a:extLst>
              <a:ext uri="{FF2B5EF4-FFF2-40B4-BE49-F238E27FC236}">
                <a16:creationId xmlns="" xmlns:a16="http://schemas.microsoft.com/office/drawing/2014/main" id="{5293BB06-14EF-447A-B176-774129652C7E}"/>
              </a:ext>
            </a:extLst>
          </p:cNvPr>
          <p:cNvSpPr/>
          <p:nvPr/>
        </p:nvSpPr>
        <p:spPr>
          <a:xfrm flipH="1">
            <a:off x="4433070" y="4729230"/>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32">
            <a:extLst>
              <a:ext uri="{FF2B5EF4-FFF2-40B4-BE49-F238E27FC236}">
                <a16:creationId xmlns="" xmlns:a16="http://schemas.microsoft.com/office/drawing/2014/main" id="{5ECD5929-5B33-4366-B655-D12A5DC70963}"/>
              </a:ext>
            </a:extLst>
          </p:cNvPr>
          <p:cNvSpPr/>
          <p:nvPr/>
        </p:nvSpPr>
        <p:spPr>
          <a:xfrm>
            <a:off x="4358727" y="2997320"/>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9">
            <a:extLst>
              <a:ext uri="{FF2B5EF4-FFF2-40B4-BE49-F238E27FC236}">
                <a16:creationId xmlns="" xmlns:a16="http://schemas.microsoft.com/office/drawing/2014/main" id="{0E8A851B-E83B-4002-9CB7-6C12E206134A}"/>
              </a:ext>
            </a:extLst>
          </p:cNvPr>
          <p:cNvSpPr/>
          <p:nvPr/>
        </p:nvSpPr>
        <p:spPr>
          <a:xfrm>
            <a:off x="7500683" y="470500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Chord 15">
            <a:extLst>
              <a:ext uri="{FF2B5EF4-FFF2-40B4-BE49-F238E27FC236}">
                <a16:creationId xmlns="" xmlns:a16="http://schemas.microsoft.com/office/drawing/2014/main" id="{8C5CB576-192C-407E-B6B2-903880C23932}"/>
              </a:ext>
            </a:extLst>
          </p:cNvPr>
          <p:cNvSpPr/>
          <p:nvPr/>
        </p:nvSpPr>
        <p:spPr>
          <a:xfrm>
            <a:off x="6031618" y="1954330"/>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ectangle 16">
            <a:extLst>
              <a:ext uri="{FF2B5EF4-FFF2-40B4-BE49-F238E27FC236}">
                <a16:creationId xmlns="" xmlns:a16="http://schemas.microsoft.com/office/drawing/2014/main" id="{0DE3CA26-F311-46D4-B598-663BB561D141}"/>
              </a:ext>
            </a:extLst>
          </p:cNvPr>
          <p:cNvSpPr/>
          <p:nvPr/>
        </p:nvSpPr>
        <p:spPr>
          <a:xfrm>
            <a:off x="7450401" y="2920958"/>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6" name="Picture 21">
            <a:extLst>
              <a:ext uri="{FF2B5EF4-FFF2-40B4-BE49-F238E27FC236}">
                <a16:creationId xmlns="" xmlns:a16="http://schemas.microsoft.com/office/drawing/2014/main" id="{47076F65-0974-4E6D-BE2D-D50559A5F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419" y="3129690"/>
            <a:ext cx="1656103" cy="1656103"/>
          </a:xfrm>
          <a:prstGeom prst="rect">
            <a:avLst/>
          </a:prstGeom>
        </p:spPr>
      </p:pic>
      <p:sp>
        <p:nvSpPr>
          <p:cNvPr id="22" name="TextBox 24">
            <a:extLst>
              <a:ext uri="{FF2B5EF4-FFF2-40B4-BE49-F238E27FC236}">
                <a16:creationId xmlns="" xmlns:a16="http://schemas.microsoft.com/office/drawing/2014/main" id="{6AFA97EB-624E-4FCD-8C55-9317C71C77F4}"/>
              </a:ext>
            </a:extLst>
          </p:cNvPr>
          <p:cNvSpPr txBox="1"/>
          <p:nvPr/>
        </p:nvSpPr>
        <p:spPr>
          <a:xfrm>
            <a:off x="1362967" y="1626075"/>
            <a:ext cx="4048151" cy="954107"/>
          </a:xfrm>
          <a:prstGeom prst="rect">
            <a:avLst/>
          </a:prstGeom>
          <a:noFill/>
        </p:spPr>
        <p:txBody>
          <a:bodyPr wrap="square" rtlCol="0">
            <a:spAutoFit/>
          </a:bodyPr>
          <a:lstStyle/>
          <a:p>
            <a:pPr algn="ctr"/>
            <a:r>
              <a:rPr lang="ar-SA" sz="2800" b="1" dirty="0">
                <a:solidFill>
                  <a:schemeClr val="accent6">
                    <a:lumMod val="50000"/>
                  </a:schemeClr>
                </a:solidFill>
                <a:ea typeface="Times New Roman" panose="02020603050405020304" pitchFamily="18" charset="0"/>
                <a:cs typeface="Arial" panose="020B0604020202020204" pitchFamily="34" charset="0"/>
              </a:rPr>
              <a:t>التركيز على المستهلك السياسي المضاد</a:t>
            </a:r>
            <a:endParaRPr lang="ko-KR" altLang="en-US" sz="2800" b="1" dirty="0">
              <a:solidFill>
                <a:schemeClr val="accent6">
                  <a:lumMod val="50000"/>
                </a:schemeClr>
              </a:solidFill>
              <a:cs typeface="Arial" pitchFamily="34" charset="0"/>
            </a:endParaRPr>
          </a:p>
        </p:txBody>
      </p:sp>
    </p:spTree>
    <p:extLst>
      <p:ext uri="{BB962C8B-B14F-4D97-AF65-F5344CB8AC3E}">
        <p14:creationId xmlns:p14="http://schemas.microsoft.com/office/powerpoint/2010/main" val="149551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r-SA" b="1" dirty="0">
                <a:ea typeface="Times New Roman" panose="02020603050405020304" pitchFamily="18" charset="0"/>
              </a:rPr>
              <a:t>وظائف التسويق السياسي </a:t>
            </a:r>
            <a:endParaRPr lang="en-US" dirty="0"/>
          </a:p>
        </p:txBody>
      </p:sp>
      <p:grpSp>
        <p:nvGrpSpPr>
          <p:cNvPr id="3" name="Group 2">
            <a:extLst>
              <a:ext uri="{FF2B5EF4-FFF2-40B4-BE49-F238E27FC236}">
                <a16:creationId xmlns:a16="http://schemas.microsoft.com/office/drawing/2014/main" xmlns="" id="{6D7455C3-D6AB-4A2A-B078-5C883E6258FD}"/>
              </a:ext>
            </a:extLst>
          </p:cNvPr>
          <p:cNvGrpSpPr/>
          <p:nvPr/>
        </p:nvGrpSpPr>
        <p:grpSpPr>
          <a:xfrm>
            <a:off x="1464414" y="3380850"/>
            <a:ext cx="1512168" cy="1512169"/>
            <a:chOff x="1109790" y="3082676"/>
            <a:chExt cx="1512168" cy="1512169"/>
          </a:xfrm>
        </p:grpSpPr>
        <p:sp>
          <p:nvSpPr>
            <p:cNvPr id="4" name="Diamond 3">
              <a:extLst>
                <a:ext uri="{FF2B5EF4-FFF2-40B4-BE49-F238E27FC236}">
                  <a16:creationId xmlns:a16="http://schemas.microsoft.com/office/drawing/2014/main" xmlns="" id="{A3D48D2C-B3D8-44F4-9D88-1587197950E5}"/>
                </a:ext>
              </a:extLst>
            </p:cNvPr>
            <p:cNvSpPr/>
            <p:nvPr/>
          </p:nvSpPr>
          <p:spPr>
            <a:xfrm>
              <a:off x="1217874" y="3190760"/>
              <a:ext cx="1296000" cy="1296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Diamond 4">
              <a:extLst>
                <a:ext uri="{FF2B5EF4-FFF2-40B4-BE49-F238E27FC236}">
                  <a16:creationId xmlns:a16="http://schemas.microsoft.com/office/drawing/2014/main" xmlns="" id="{7A8801B0-0737-42D9-8AA7-1B7154FCF5EF}"/>
                </a:ext>
              </a:extLst>
            </p:cNvPr>
            <p:cNvSpPr/>
            <p:nvPr/>
          </p:nvSpPr>
          <p:spPr>
            <a:xfrm>
              <a:off x="1109790" y="3082676"/>
              <a:ext cx="1512168" cy="1512169"/>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5">
            <a:extLst>
              <a:ext uri="{FF2B5EF4-FFF2-40B4-BE49-F238E27FC236}">
                <a16:creationId xmlns:a16="http://schemas.microsoft.com/office/drawing/2014/main" xmlns="" id="{C5956FCA-4568-4CA8-A4E9-620942D121F3}"/>
              </a:ext>
            </a:extLst>
          </p:cNvPr>
          <p:cNvGrpSpPr/>
          <p:nvPr/>
        </p:nvGrpSpPr>
        <p:grpSpPr>
          <a:xfrm>
            <a:off x="5345428" y="3380850"/>
            <a:ext cx="1512168" cy="1512169"/>
            <a:chOff x="3808240" y="3082676"/>
            <a:chExt cx="1512168" cy="1512169"/>
          </a:xfrm>
        </p:grpSpPr>
        <p:sp>
          <p:nvSpPr>
            <p:cNvPr id="7" name="Diamond 6">
              <a:extLst>
                <a:ext uri="{FF2B5EF4-FFF2-40B4-BE49-F238E27FC236}">
                  <a16:creationId xmlns:a16="http://schemas.microsoft.com/office/drawing/2014/main" xmlns="" id="{C4A8DAB8-2162-4D11-8A9B-2E59E22DD22D}"/>
                </a:ext>
              </a:extLst>
            </p:cNvPr>
            <p:cNvSpPr/>
            <p:nvPr/>
          </p:nvSpPr>
          <p:spPr>
            <a:xfrm>
              <a:off x="3916324" y="3190760"/>
              <a:ext cx="1296000" cy="1296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Diamond 7">
              <a:extLst>
                <a:ext uri="{FF2B5EF4-FFF2-40B4-BE49-F238E27FC236}">
                  <a16:creationId xmlns:a16="http://schemas.microsoft.com/office/drawing/2014/main" xmlns="" id="{9A86BC4A-D51B-4E87-885D-478F1FE79F1C}"/>
                </a:ext>
              </a:extLst>
            </p:cNvPr>
            <p:cNvSpPr/>
            <p:nvPr/>
          </p:nvSpPr>
          <p:spPr>
            <a:xfrm>
              <a:off x="3808240" y="3082676"/>
              <a:ext cx="1512168" cy="1512169"/>
            </a:xfrm>
            <a:prstGeom prst="diamond">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9" name="Group 8">
            <a:extLst>
              <a:ext uri="{FF2B5EF4-FFF2-40B4-BE49-F238E27FC236}">
                <a16:creationId xmlns:a16="http://schemas.microsoft.com/office/drawing/2014/main" xmlns="" id="{05DC24E9-2D08-4A6E-A1F6-B59512ECB592}"/>
              </a:ext>
            </a:extLst>
          </p:cNvPr>
          <p:cNvGrpSpPr/>
          <p:nvPr/>
        </p:nvGrpSpPr>
        <p:grpSpPr>
          <a:xfrm>
            <a:off x="9226441" y="3380850"/>
            <a:ext cx="1512168" cy="1512169"/>
            <a:chOff x="6506690" y="3082676"/>
            <a:chExt cx="1512168" cy="1512169"/>
          </a:xfrm>
        </p:grpSpPr>
        <p:sp>
          <p:nvSpPr>
            <p:cNvPr id="10" name="Diamond 9">
              <a:extLst>
                <a:ext uri="{FF2B5EF4-FFF2-40B4-BE49-F238E27FC236}">
                  <a16:creationId xmlns:a16="http://schemas.microsoft.com/office/drawing/2014/main" xmlns="" id="{224D73BC-0F73-41C7-9557-7B2A376A176C}"/>
                </a:ext>
              </a:extLst>
            </p:cNvPr>
            <p:cNvSpPr/>
            <p:nvPr/>
          </p:nvSpPr>
          <p:spPr>
            <a:xfrm>
              <a:off x="6614774" y="3190760"/>
              <a:ext cx="1296000" cy="129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Diamond 10">
              <a:extLst>
                <a:ext uri="{FF2B5EF4-FFF2-40B4-BE49-F238E27FC236}">
                  <a16:creationId xmlns:a16="http://schemas.microsoft.com/office/drawing/2014/main" xmlns="" id="{511495A6-0F50-4B99-A678-5C91C244AAD7}"/>
                </a:ext>
              </a:extLst>
            </p:cNvPr>
            <p:cNvSpPr/>
            <p:nvPr/>
          </p:nvSpPr>
          <p:spPr>
            <a:xfrm>
              <a:off x="6506690" y="3082676"/>
              <a:ext cx="1512168" cy="1512169"/>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2" name="Group 11">
            <a:extLst>
              <a:ext uri="{FF2B5EF4-FFF2-40B4-BE49-F238E27FC236}">
                <a16:creationId xmlns:a16="http://schemas.microsoft.com/office/drawing/2014/main" xmlns="" id="{2DFC7341-86F1-49A8-A947-891132CF8B44}"/>
              </a:ext>
            </a:extLst>
          </p:cNvPr>
          <p:cNvGrpSpPr/>
          <p:nvPr/>
        </p:nvGrpSpPr>
        <p:grpSpPr>
          <a:xfrm>
            <a:off x="7285935" y="2961426"/>
            <a:ext cx="1512168" cy="1512169"/>
            <a:chOff x="5157465" y="2663252"/>
            <a:chExt cx="1512168" cy="1512169"/>
          </a:xfrm>
        </p:grpSpPr>
        <p:sp>
          <p:nvSpPr>
            <p:cNvPr id="13" name="Diamond 12">
              <a:extLst>
                <a:ext uri="{FF2B5EF4-FFF2-40B4-BE49-F238E27FC236}">
                  <a16:creationId xmlns:a16="http://schemas.microsoft.com/office/drawing/2014/main" xmlns="" id="{C76A7F75-6490-4292-8878-CEC07085D659}"/>
                </a:ext>
              </a:extLst>
            </p:cNvPr>
            <p:cNvSpPr/>
            <p:nvPr/>
          </p:nvSpPr>
          <p:spPr>
            <a:xfrm>
              <a:off x="5265549" y="2771336"/>
              <a:ext cx="1296000" cy="1296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Diamond 13">
              <a:extLst>
                <a:ext uri="{FF2B5EF4-FFF2-40B4-BE49-F238E27FC236}">
                  <a16:creationId xmlns:a16="http://schemas.microsoft.com/office/drawing/2014/main" xmlns="" id="{234DAA98-8ECF-4E38-82BD-21B2EC30B02C}"/>
                </a:ext>
              </a:extLst>
            </p:cNvPr>
            <p:cNvSpPr/>
            <p:nvPr/>
          </p:nvSpPr>
          <p:spPr>
            <a:xfrm>
              <a:off x="5157465" y="2663252"/>
              <a:ext cx="1512168" cy="1512169"/>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5" name="Group 14">
            <a:extLst>
              <a:ext uri="{FF2B5EF4-FFF2-40B4-BE49-F238E27FC236}">
                <a16:creationId xmlns:a16="http://schemas.microsoft.com/office/drawing/2014/main" xmlns="" id="{3A423C9D-FE73-4076-8158-8D04CF02F9B9}"/>
              </a:ext>
            </a:extLst>
          </p:cNvPr>
          <p:cNvGrpSpPr/>
          <p:nvPr/>
        </p:nvGrpSpPr>
        <p:grpSpPr>
          <a:xfrm>
            <a:off x="3404921" y="2961426"/>
            <a:ext cx="1512168" cy="1512169"/>
            <a:chOff x="2459015" y="2663252"/>
            <a:chExt cx="1512168" cy="1512169"/>
          </a:xfrm>
        </p:grpSpPr>
        <p:sp>
          <p:nvSpPr>
            <p:cNvPr id="16" name="Diamond 15">
              <a:extLst>
                <a:ext uri="{FF2B5EF4-FFF2-40B4-BE49-F238E27FC236}">
                  <a16:creationId xmlns:a16="http://schemas.microsoft.com/office/drawing/2014/main" xmlns="" id="{C4209EEA-1B57-4F5B-9497-B930564D201C}"/>
                </a:ext>
              </a:extLst>
            </p:cNvPr>
            <p:cNvSpPr/>
            <p:nvPr/>
          </p:nvSpPr>
          <p:spPr>
            <a:xfrm>
              <a:off x="2567099" y="2771336"/>
              <a:ext cx="1296000" cy="1296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Diamond 16">
              <a:extLst>
                <a:ext uri="{FF2B5EF4-FFF2-40B4-BE49-F238E27FC236}">
                  <a16:creationId xmlns:a16="http://schemas.microsoft.com/office/drawing/2014/main" xmlns="" id="{5EBF7FDA-F040-40B6-891E-5B53C14B286D}"/>
                </a:ext>
              </a:extLst>
            </p:cNvPr>
            <p:cNvSpPr/>
            <p:nvPr/>
          </p:nvSpPr>
          <p:spPr>
            <a:xfrm>
              <a:off x="2459015" y="2663252"/>
              <a:ext cx="1512168" cy="1512169"/>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6" name="TextBox 25">
            <a:extLst>
              <a:ext uri="{FF2B5EF4-FFF2-40B4-BE49-F238E27FC236}">
                <a16:creationId xmlns:a16="http://schemas.microsoft.com/office/drawing/2014/main" xmlns="" id="{79979FFD-C737-4477-ADEF-0B577DBFB8E4}"/>
              </a:ext>
            </a:extLst>
          </p:cNvPr>
          <p:cNvSpPr txBox="1"/>
          <p:nvPr/>
        </p:nvSpPr>
        <p:spPr>
          <a:xfrm>
            <a:off x="0" y="2297944"/>
            <a:ext cx="2762596" cy="584775"/>
          </a:xfrm>
          <a:prstGeom prst="rect">
            <a:avLst/>
          </a:prstGeom>
          <a:noFill/>
        </p:spPr>
        <p:txBody>
          <a:bodyPr wrap="square" rtlCol="0">
            <a:spAutoFit/>
          </a:bodyPr>
          <a:lstStyle/>
          <a:p>
            <a:pPr algn="ctr"/>
            <a:r>
              <a:rPr lang="ar-SA" sz="3200" b="1" dirty="0">
                <a:ea typeface="Times New Roman" panose="02020603050405020304" pitchFamily="18" charset="0"/>
                <a:cs typeface="Arial" panose="020B0604020202020204" pitchFamily="34" charset="0"/>
              </a:rPr>
              <a:t>وظيفة الانتاج</a:t>
            </a:r>
            <a:endParaRPr lang="ko-KR" altLang="en-US" sz="3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E6752E1F-A47D-4E4C-BACA-4ADCFB917039}"/>
              </a:ext>
            </a:extLst>
          </p:cNvPr>
          <p:cNvSpPr txBox="1"/>
          <p:nvPr/>
        </p:nvSpPr>
        <p:spPr>
          <a:xfrm>
            <a:off x="2852979" y="2227780"/>
            <a:ext cx="2762596" cy="584775"/>
          </a:xfrm>
          <a:prstGeom prst="rect">
            <a:avLst/>
          </a:prstGeom>
          <a:noFill/>
        </p:spPr>
        <p:txBody>
          <a:bodyPr wrap="square" rtlCol="0">
            <a:spAutoFit/>
          </a:bodyPr>
          <a:lstStyle/>
          <a:p>
            <a:pPr algn="ctr"/>
            <a:r>
              <a:rPr lang="ar-SA" sz="3200" b="1" dirty="0">
                <a:solidFill>
                  <a:schemeClr val="accent1">
                    <a:lumMod val="50000"/>
                  </a:schemeClr>
                </a:solidFill>
                <a:ea typeface="Times New Roman" panose="02020603050405020304" pitchFamily="18" charset="0"/>
                <a:cs typeface="Arial" panose="020B0604020202020204" pitchFamily="34" charset="0"/>
              </a:rPr>
              <a:t>وظيفة التوزيع</a:t>
            </a:r>
            <a:endParaRPr lang="ko-KR" altLang="en-US" sz="3200" b="1" dirty="0">
              <a:solidFill>
                <a:schemeClr val="accent1">
                  <a:lumMod val="50000"/>
                </a:schemeClr>
              </a:solidFill>
              <a:cs typeface="Arial" pitchFamily="34" charset="0"/>
            </a:endParaRPr>
          </a:p>
        </p:txBody>
      </p:sp>
      <p:sp>
        <p:nvSpPr>
          <p:cNvPr id="32" name="TextBox 31">
            <a:extLst>
              <a:ext uri="{FF2B5EF4-FFF2-40B4-BE49-F238E27FC236}">
                <a16:creationId xmlns:a16="http://schemas.microsoft.com/office/drawing/2014/main" xmlns="" id="{F3D10FD0-611F-45C6-B627-B697FF97AA8F}"/>
              </a:ext>
            </a:extLst>
          </p:cNvPr>
          <p:cNvSpPr txBox="1"/>
          <p:nvPr/>
        </p:nvSpPr>
        <p:spPr>
          <a:xfrm>
            <a:off x="5705958" y="2236611"/>
            <a:ext cx="2762596" cy="584775"/>
          </a:xfrm>
          <a:prstGeom prst="rect">
            <a:avLst/>
          </a:prstGeom>
          <a:noFill/>
        </p:spPr>
        <p:txBody>
          <a:bodyPr wrap="square" rtlCol="0">
            <a:spAutoFit/>
          </a:bodyPr>
          <a:lstStyle/>
          <a:p>
            <a:pPr algn="ctr"/>
            <a:r>
              <a:rPr lang="ar-SA" sz="3200" b="1" dirty="0">
                <a:ea typeface="Times New Roman" panose="02020603050405020304" pitchFamily="18" charset="0"/>
                <a:cs typeface="Arial" panose="020B0604020202020204" pitchFamily="34" charset="0"/>
              </a:rPr>
              <a:t>وظيفة التكلفة</a:t>
            </a:r>
            <a:endParaRPr lang="ko-KR" altLang="en-US" sz="3200" b="1" dirty="0">
              <a:solidFill>
                <a:schemeClr val="tx1">
                  <a:lumMod val="75000"/>
                  <a:lumOff val="25000"/>
                </a:schemeClr>
              </a:solidFill>
              <a:cs typeface="Arial" pitchFamily="34" charset="0"/>
            </a:endParaRPr>
          </a:p>
        </p:txBody>
      </p:sp>
      <p:sp>
        <p:nvSpPr>
          <p:cNvPr id="33" name="Rounded Rectangle 6">
            <a:extLst>
              <a:ext uri="{FF2B5EF4-FFF2-40B4-BE49-F238E27FC236}">
                <a16:creationId xmlns:a16="http://schemas.microsoft.com/office/drawing/2014/main" xmlns="" id="{09984B1C-67D3-45AF-9878-2CE5197AE51A}"/>
              </a:ext>
            </a:extLst>
          </p:cNvPr>
          <p:cNvSpPr/>
          <p:nvPr/>
        </p:nvSpPr>
        <p:spPr>
          <a:xfrm>
            <a:off x="2048590" y="3984058"/>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5">
            <a:extLst>
              <a:ext uri="{FF2B5EF4-FFF2-40B4-BE49-F238E27FC236}">
                <a16:creationId xmlns:a16="http://schemas.microsoft.com/office/drawing/2014/main" xmlns="" id="{28A9E7CF-5F11-4DE4-B4DB-ED07731DC3CE}"/>
              </a:ext>
            </a:extLst>
          </p:cNvPr>
          <p:cNvSpPr/>
          <p:nvPr/>
        </p:nvSpPr>
        <p:spPr>
          <a:xfrm flipH="1">
            <a:off x="9751728" y="398490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11">
            <a:extLst>
              <a:ext uri="{FF2B5EF4-FFF2-40B4-BE49-F238E27FC236}">
                <a16:creationId xmlns:a16="http://schemas.microsoft.com/office/drawing/2014/main" xmlns="" id="{C6C9973E-AF93-44EC-AB16-D43E6368B795}"/>
              </a:ext>
            </a:extLst>
          </p:cNvPr>
          <p:cNvSpPr>
            <a:spLocks noChangeAspect="1"/>
          </p:cNvSpPr>
          <p:nvPr/>
        </p:nvSpPr>
        <p:spPr>
          <a:xfrm rot="9900000">
            <a:off x="7837967" y="3570440"/>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ed Rectangle 27">
            <a:extLst>
              <a:ext uri="{FF2B5EF4-FFF2-40B4-BE49-F238E27FC236}">
                <a16:creationId xmlns:a16="http://schemas.microsoft.com/office/drawing/2014/main" xmlns="" id="{ECAEEAFF-2E3C-4898-A89A-131D51ACB390}"/>
              </a:ext>
            </a:extLst>
          </p:cNvPr>
          <p:cNvSpPr/>
          <p:nvPr/>
        </p:nvSpPr>
        <p:spPr>
          <a:xfrm>
            <a:off x="3983240" y="3629027"/>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Block Arc 10">
            <a:extLst>
              <a:ext uri="{FF2B5EF4-FFF2-40B4-BE49-F238E27FC236}">
                <a16:creationId xmlns:a16="http://schemas.microsoft.com/office/drawing/2014/main" xmlns="" id="{DB744108-C712-45C6-B872-4227EEE82BBD}"/>
              </a:ext>
            </a:extLst>
          </p:cNvPr>
          <p:cNvSpPr/>
          <p:nvPr/>
        </p:nvSpPr>
        <p:spPr>
          <a:xfrm>
            <a:off x="5853931" y="399041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TextBox 31">
            <a:extLst>
              <a:ext uri="{FF2B5EF4-FFF2-40B4-BE49-F238E27FC236}">
                <a16:creationId xmlns:a16="http://schemas.microsoft.com/office/drawing/2014/main" xmlns="" id="{F3D10FD0-611F-45C6-B627-B697FF97AA8F}"/>
              </a:ext>
            </a:extLst>
          </p:cNvPr>
          <p:cNvSpPr txBox="1"/>
          <p:nvPr/>
        </p:nvSpPr>
        <p:spPr>
          <a:xfrm>
            <a:off x="8690019" y="2232680"/>
            <a:ext cx="2762596" cy="584775"/>
          </a:xfrm>
          <a:prstGeom prst="rect">
            <a:avLst/>
          </a:prstGeom>
          <a:noFill/>
        </p:spPr>
        <p:txBody>
          <a:bodyPr wrap="square" rtlCol="0">
            <a:spAutoFit/>
          </a:bodyPr>
          <a:lstStyle/>
          <a:p>
            <a:pPr algn="ctr"/>
            <a:r>
              <a:rPr lang="fr-FR" sz="3200" b="1" dirty="0">
                <a:solidFill>
                  <a:schemeClr val="accent6">
                    <a:lumMod val="50000"/>
                  </a:schemeClr>
                </a:solidFill>
                <a:latin typeface="Arial" panose="020B0604020202020204" pitchFamily="34" charset="0"/>
                <a:ea typeface="Times New Roman" panose="02020603050405020304" pitchFamily="18" charset="0"/>
              </a:rPr>
              <a:t> </a:t>
            </a:r>
            <a:r>
              <a:rPr lang="ar-SA" sz="3200" b="1" dirty="0">
                <a:solidFill>
                  <a:schemeClr val="accent6">
                    <a:lumMod val="50000"/>
                  </a:schemeClr>
                </a:solidFill>
                <a:latin typeface="Arial" panose="020B0604020202020204" pitchFamily="34" charset="0"/>
                <a:ea typeface="Times New Roman" panose="02020603050405020304" pitchFamily="18" charset="0"/>
              </a:rPr>
              <a:t>وظيفة الاتصال</a:t>
            </a:r>
            <a:endParaRPr lang="ko-KR" altLang="en-US" sz="3200" b="1" dirty="0">
              <a:solidFill>
                <a:schemeClr val="accent6">
                  <a:lumMod val="50000"/>
                </a:schemeClr>
              </a:solidFill>
              <a:cs typeface="Arial" pitchFamily="34" charset="0"/>
            </a:endParaRPr>
          </a:p>
        </p:txBody>
      </p:sp>
      <p:sp>
        <p:nvSpPr>
          <p:cNvPr id="39" name="TextBox 25">
            <a:extLst>
              <a:ext uri="{FF2B5EF4-FFF2-40B4-BE49-F238E27FC236}">
                <a16:creationId xmlns:a16="http://schemas.microsoft.com/office/drawing/2014/main" xmlns="" id="{79979FFD-C737-4477-ADEF-0B577DBFB8E4}"/>
              </a:ext>
            </a:extLst>
          </p:cNvPr>
          <p:cNvSpPr txBox="1"/>
          <p:nvPr/>
        </p:nvSpPr>
        <p:spPr>
          <a:xfrm>
            <a:off x="839200" y="5245868"/>
            <a:ext cx="2762596" cy="1077218"/>
          </a:xfrm>
          <a:prstGeom prst="rect">
            <a:avLst/>
          </a:prstGeom>
          <a:noFill/>
        </p:spPr>
        <p:txBody>
          <a:bodyPr wrap="square" rtlCol="0">
            <a:spAutoFit/>
          </a:bodyPr>
          <a:lstStyle/>
          <a:p>
            <a:pPr algn="ctr"/>
            <a:r>
              <a:rPr lang="ar-SA" sz="3200" b="1" dirty="0">
                <a:solidFill>
                  <a:schemeClr val="accent1">
                    <a:lumMod val="75000"/>
                  </a:schemeClr>
                </a:solidFill>
                <a:ea typeface="Times New Roman" panose="02020603050405020304" pitchFamily="18" charset="0"/>
                <a:cs typeface="Arial" panose="020B0604020202020204" pitchFamily="34" charset="0"/>
              </a:rPr>
              <a:t>وظيفة أدارة الاخبار </a:t>
            </a:r>
            <a:endParaRPr lang="ko-KR" altLang="en-US" sz="3200" b="1" dirty="0">
              <a:solidFill>
                <a:schemeClr val="accent1">
                  <a:lumMod val="75000"/>
                </a:schemeClr>
              </a:solidFill>
              <a:cs typeface="Arial" pitchFamily="34" charset="0"/>
            </a:endParaRPr>
          </a:p>
        </p:txBody>
      </p:sp>
      <p:sp>
        <p:nvSpPr>
          <p:cNvPr id="40" name="TextBox 28">
            <a:extLst>
              <a:ext uri="{FF2B5EF4-FFF2-40B4-BE49-F238E27FC236}">
                <a16:creationId xmlns:a16="http://schemas.microsoft.com/office/drawing/2014/main" xmlns="" id="{E6752E1F-A47D-4E4C-BACA-4ADCFB917039}"/>
              </a:ext>
            </a:extLst>
          </p:cNvPr>
          <p:cNvSpPr txBox="1"/>
          <p:nvPr/>
        </p:nvSpPr>
        <p:spPr>
          <a:xfrm>
            <a:off x="3768631" y="5274208"/>
            <a:ext cx="2762596" cy="1077218"/>
          </a:xfrm>
          <a:prstGeom prst="rect">
            <a:avLst/>
          </a:prstGeom>
          <a:noFill/>
        </p:spPr>
        <p:txBody>
          <a:bodyPr wrap="square" rtlCol="0">
            <a:spAutoFit/>
          </a:bodyPr>
          <a:lstStyle/>
          <a:p>
            <a:pPr algn="ctr"/>
            <a:r>
              <a:rPr lang="ar-SA" sz="3200" b="1" dirty="0">
                <a:ea typeface="Times New Roman" panose="02020603050405020304" pitchFamily="18" charset="0"/>
                <a:cs typeface="Arial" panose="020B0604020202020204" pitchFamily="34" charset="0"/>
              </a:rPr>
              <a:t>وظيفة زيادة التمويل </a:t>
            </a:r>
            <a:endParaRPr lang="ko-KR" altLang="en-US" sz="3200" b="1" dirty="0">
              <a:solidFill>
                <a:schemeClr val="tx1">
                  <a:lumMod val="75000"/>
                  <a:lumOff val="25000"/>
                </a:schemeClr>
              </a:solidFill>
              <a:cs typeface="Arial" pitchFamily="34" charset="0"/>
            </a:endParaRPr>
          </a:p>
        </p:txBody>
      </p:sp>
      <p:sp>
        <p:nvSpPr>
          <p:cNvPr id="41" name="TextBox 31">
            <a:extLst>
              <a:ext uri="{FF2B5EF4-FFF2-40B4-BE49-F238E27FC236}">
                <a16:creationId xmlns:a16="http://schemas.microsoft.com/office/drawing/2014/main" xmlns="" id="{F3D10FD0-611F-45C6-B627-B697FF97AA8F}"/>
              </a:ext>
            </a:extLst>
          </p:cNvPr>
          <p:cNvSpPr txBox="1"/>
          <p:nvPr/>
        </p:nvSpPr>
        <p:spPr>
          <a:xfrm>
            <a:off x="6698062" y="5348432"/>
            <a:ext cx="2762596" cy="1077218"/>
          </a:xfrm>
          <a:prstGeom prst="rect">
            <a:avLst/>
          </a:prstGeom>
          <a:noFill/>
        </p:spPr>
        <p:txBody>
          <a:bodyPr wrap="square" rtlCol="0">
            <a:spAutoFit/>
          </a:bodyPr>
          <a:lstStyle/>
          <a:p>
            <a:pPr algn="ctr"/>
            <a:r>
              <a:rPr lang="ar-SA" sz="3200" b="1" dirty="0">
                <a:solidFill>
                  <a:srgbClr val="7030A0"/>
                </a:solidFill>
                <a:ea typeface="Times New Roman" panose="02020603050405020304" pitchFamily="18" charset="0"/>
                <a:cs typeface="Arial" panose="020B0604020202020204" pitchFamily="34" charset="0"/>
              </a:rPr>
              <a:t>وظيفة أدارة الترابط الداخلي</a:t>
            </a:r>
            <a:endParaRPr lang="ko-KR" altLang="en-US" sz="3200" b="1" dirty="0">
              <a:solidFill>
                <a:srgbClr val="7030A0"/>
              </a:solidFill>
              <a:cs typeface="Arial" pitchFamily="34" charset="0"/>
            </a:endParaRPr>
          </a:p>
        </p:txBody>
      </p:sp>
      <p:sp>
        <p:nvSpPr>
          <p:cNvPr id="42" name="TextBox 31">
            <a:extLst>
              <a:ext uri="{FF2B5EF4-FFF2-40B4-BE49-F238E27FC236}">
                <a16:creationId xmlns:a16="http://schemas.microsoft.com/office/drawing/2014/main" xmlns="" id="{F3D10FD0-611F-45C6-B627-B697FF97AA8F}"/>
              </a:ext>
            </a:extLst>
          </p:cNvPr>
          <p:cNvSpPr txBox="1"/>
          <p:nvPr/>
        </p:nvSpPr>
        <p:spPr>
          <a:xfrm>
            <a:off x="9627493" y="5492089"/>
            <a:ext cx="2762596" cy="584775"/>
          </a:xfrm>
          <a:prstGeom prst="rect">
            <a:avLst/>
          </a:prstGeom>
          <a:noFill/>
        </p:spPr>
        <p:txBody>
          <a:bodyPr wrap="square" rtlCol="0">
            <a:spAutoFit/>
          </a:bodyPr>
          <a:lstStyle/>
          <a:p>
            <a:pPr algn="ctr"/>
            <a:r>
              <a:rPr lang="ar-SA" sz="3200" b="1" dirty="0">
                <a:ea typeface="Times New Roman" panose="02020603050405020304" pitchFamily="18" charset="0"/>
                <a:cs typeface="Arial" panose="020B0604020202020204" pitchFamily="34" charset="0"/>
              </a:rPr>
              <a:t>وظيفة توجيهية</a:t>
            </a:r>
            <a:endParaRPr lang="ko-KR" altLang="en-US" sz="3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211463395"/>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1154</Words>
  <Application>Microsoft Office PowerPoint</Application>
  <PresentationFormat>Grand écran</PresentationFormat>
  <Paragraphs>100</Paragraphs>
  <Slides>22</Slides>
  <Notes>2</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22</vt:i4>
      </vt:variant>
    </vt:vector>
  </HeadingPairs>
  <TitlesOfParts>
    <vt:vector size="34" baseType="lpstr">
      <vt:lpstr>Arial Unicode MS</vt:lpstr>
      <vt:lpstr>맑은 고딕</vt:lpstr>
      <vt:lpstr>Aharoni</vt:lpstr>
      <vt:lpstr>Arial</vt:lpstr>
      <vt:lpstr>Calibri</vt:lpstr>
      <vt:lpstr>Corbel Light</vt:lpstr>
      <vt:lpstr>Times New Roman</vt:lpstr>
      <vt:lpstr>Cover and End Slide Master</vt:lpstr>
      <vt:lpstr>Contents Slide Master</vt:lpstr>
      <vt:lpstr>Section Break Slide Master</vt:lpstr>
      <vt:lpstr>1_Contents Slide Master</vt:lpstr>
      <vt:lpstr>1_Cover and End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abir chiboub</cp:lastModifiedBy>
  <cp:revision>81</cp:revision>
  <dcterms:created xsi:type="dcterms:W3CDTF">2020-01-20T05:08:25Z</dcterms:created>
  <dcterms:modified xsi:type="dcterms:W3CDTF">2024-11-30T14:41:05Z</dcterms:modified>
</cp:coreProperties>
</file>