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56" r:id="rId2"/>
    <p:sldId id="262" r:id="rId3"/>
    <p:sldId id="264" r:id="rId4"/>
    <p:sldId id="263" r:id="rId5"/>
    <p:sldId id="260" r:id="rId6"/>
    <p:sldId id="259" r:id="rId7"/>
    <p:sldId id="266" r:id="rId8"/>
    <p:sldId id="277" r:id="rId9"/>
    <p:sldId id="268" r:id="rId10"/>
    <p:sldId id="285" r:id="rId11"/>
    <p:sldId id="287" r:id="rId12"/>
    <p:sldId id="286" r:id="rId13"/>
    <p:sldId id="284" r:id="rId14"/>
    <p:sldId id="261" r:id="rId15"/>
    <p:sldId id="271" r:id="rId16"/>
    <p:sldId id="282" r:id="rId17"/>
    <p:sldId id="283" r:id="rId18"/>
    <p:sldId id="278" r:id="rId19"/>
    <p:sldId id="281" r:id="rId20"/>
    <p:sldId id="273" r:id="rId21"/>
    <p:sldId id="280" r:id="rId22"/>
    <p:sldId id="279" r:id="rId23"/>
    <p:sldId id="257" r:id="rId24"/>
  </p:sldIdLst>
  <p:sldSz cx="12192000" cy="6858000"/>
  <p:notesSz cx="6858000" cy="9144000"/>
  <p:defaultText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6E3E"/>
    <a:srgbClr val="9BBF84"/>
    <a:srgbClr val="F3A875"/>
    <a:srgbClr val="AFF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fr-FR"/>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031EAD3A-5359-4AAF-82DD-18D982642006}" type="datetimeFigureOut">
              <a:rPr lang="fr-FR" smtClean="0"/>
              <a:t>26/11/2024</a:t>
            </a:fld>
            <a:endParaRPr lang="fr-FR"/>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r-FR"/>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fr-FR"/>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1E201C3E-61B6-4623-9A25-D819C58ABF47}" type="slidenum">
              <a:rPr lang="fr-FR" smtClean="0"/>
              <a:t>‹#›</a:t>
            </a:fld>
            <a:endParaRPr lang="fr-FR"/>
          </a:p>
        </p:txBody>
      </p:sp>
    </p:spTree>
    <p:extLst>
      <p:ext uri="{BB962C8B-B14F-4D97-AF65-F5344CB8AC3E}">
        <p14:creationId xmlns:p14="http://schemas.microsoft.com/office/powerpoint/2010/main" val="31774516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fr-FR" dirty="0"/>
          </a:p>
        </p:txBody>
      </p:sp>
      <p:sp>
        <p:nvSpPr>
          <p:cNvPr id="4" name="عنصر نائب لرقم الشريحة 3"/>
          <p:cNvSpPr>
            <a:spLocks noGrp="1"/>
          </p:cNvSpPr>
          <p:nvPr>
            <p:ph type="sldNum" sz="quarter" idx="5"/>
          </p:nvPr>
        </p:nvSpPr>
        <p:spPr/>
        <p:txBody>
          <a:bodyPr/>
          <a:lstStyle/>
          <a:p>
            <a:fld id="{1E201C3E-61B6-4623-9A25-D819C58ABF47}" type="slidenum">
              <a:rPr lang="fr-FR" smtClean="0"/>
              <a:t>6</a:t>
            </a:fld>
            <a:endParaRPr lang="fr-FR"/>
          </a:p>
        </p:txBody>
      </p:sp>
    </p:spTree>
    <p:extLst>
      <p:ext uri="{BB962C8B-B14F-4D97-AF65-F5344CB8AC3E}">
        <p14:creationId xmlns:p14="http://schemas.microsoft.com/office/powerpoint/2010/main" val="280216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93378F7-8ADF-46BC-48E1-05674B3308F6}"/>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fr-FR"/>
          </a:p>
        </p:txBody>
      </p:sp>
      <p:sp>
        <p:nvSpPr>
          <p:cNvPr id="3" name="عنوان فرعي 2">
            <a:extLst>
              <a:ext uri="{FF2B5EF4-FFF2-40B4-BE49-F238E27FC236}">
                <a16:creationId xmlns:a16="http://schemas.microsoft.com/office/drawing/2014/main" id="{B917D811-92E6-674F-4F70-F190D7567B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fr-FR"/>
          </a:p>
        </p:txBody>
      </p:sp>
      <p:sp>
        <p:nvSpPr>
          <p:cNvPr id="4" name="عنصر نائب للتاريخ 3">
            <a:extLst>
              <a:ext uri="{FF2B5EF4-FFF2-40B4-BE49-F238E27FC236}">
                <a16:creationId xmlns:a16="http://schemas.microsoft.com/office/drawing/2014/main" id="{7C0CA926-C999-C6F2-F10A-7F6336717CB9}"/>
              </a:ext>
            </a:extLst>
          </p:cNvPr>
          <p:cNvSpPr>
            <a:spLocks noGrp="1"/>
          </p:cNvSpPr>
          <p:nvPr>
            <p:ph type="dt" sz="half" idx="10"/>
          </p:nvPr>
        </p:nvSpPr>
        <p:spPr/>
        <p:txBody>
          <a:bodyPr/>
          <a:lstStyle/>
          <a:p>
            <a:fld id="{229D0A1C-E81A-463A-BA88-9DA2D7350136}" type="datetimeFigureOut">
              <a:rPr lang="fr-FR" smtClean="0"/>
              <a:t>26/11/2024</a:t>
            </a:fld>
            <a:endParaRPr lang="fr-FR"/>
          </a:p>
        </p:txBody>
      </p:sp>
      <p:sp>
        <p:nvSpPr>
          <p:cNvPr id="5" name="عنصر نائب للتذييل 4">
            <a:extLst>
              <a:ext uri="{FF2B5EF4-FFF2-40B4-BE49-F238E27FC236}">
                <a16:creationId xmlns:a16="http://schemas.microsoft.com/office/drawing/2014/main" id="{EBFE1236-3735-C102-5DD8-9A0D43167E37}"/>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CA64E2A4-836F-4843-9736-8674ED40088D}"/>
              </a:ext>
            </a:extLst>
          </p:cNvPr>
          <p:cNvSpPr>
            <a:spLocks noGrp="1"/>
          </p:cNvSpPr>
          <p:nvPr>
            <p:ph type="sldNum" sz="quarter" idx="12"/>
          </p:nvPr>
        </p:nvSpPr>
        <p:spPr/>
        <p:txBody>
          <a:bodyPr/>
          <a:lstStyle/>
          <a:p>
            <a:fld id="{48329280-F221-4D9B-89C5-BFD715518126}" type="slidenum">
              <a:rPr lang="fr-FR" smtClean="0"/>
              <a:t>‹#›</a:t>
            </a:fld>
            <a:endParaRPr lang="fr-FR"/>
          </a:p>
        </p:txBody>
      </p:sp>
    </p:spTree>
    <p:extLst>
      <p:ext uri="{BB962C8B-B14F-4D97-AF65-F5344CB8AC3E}">
        <p14:creationId xmlns:p14="http://schemas.microsoft.com/office/powerpoint/2010/main" val="34755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981ED6-7D59-08B9-EB70-61CAA0161148}"/>
              </a:ext>
            </a:extLst>
          </p:cNvPr>
          <p:cNvSpPr>
            <a:spLocks noGrp="1"/>
          </p:cNvSpPr>
          <p:nvPr>
            <p:ph type="title"/>
          </p:nvPr>
        </p:nvSpPr>
        <p:spPr/>
        <p:txBody>
          <a:bodyPr/>
          <a:lstStyle/>
          <a:p>
            <a:r>
              <a:rPr lang="ar-SA"/>
              <a:t>انقر لتحرير نمط عنوان الشكل الرئيسي</a:t>
            </a:r>
            <a:endParaRPr lang="fr-FR"/>
          </a:p>
        </p:txBody>
      </p:sp>
      <p:sp>
        <p:nvSpPr>
          <p:cNvPr id="3" name="عنصر نائب للعنوان العمودي 2">
            <a:extLst>
              <a:ext uri="{FF2B5EF4-FFF2-40B4-BE49-F238E27FC236}">
                <a16:creationId xmlns:a16="http://schemas.microsoft.com/office/drawing/2014/main" id="{B0E68021-62B8-2864-A905-95BA04A918C1}"/>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تاريخ 3">
            <a:extLst>
              <a:ext uri="{FF2B5EF4-FFF2-40B4-BE49-F238E27FC236}">
                <a16:creationId xmlns:a16="http://schemas.microsoft.com/office/drawing/2014/main" id="{507E4F1D-8AEE-0339-B195-44CDAB42890E}"/>
              </a:ext>
            </a:extLst>
          </p:cNvPr>
          <p:cNvSpPr>
            <a:spLocks noGrp="1"/>
          </p:cNvSpPr>
          <p:nvPr>
            <p:ph type="dt" sz="half" idx="10"/>
          </p:nvPr>
        </p:nvSpPr>
        <p:spPr/>
        <p:txBody>
          <a:bodyPr/>
          <a:lstStyle/>
          <a:p>
            <a:fld id="{229D0A1C-E81A-463A-BA88-9DA2D7350136}" type="datetimeFigureOut">
              <a:rPr lang="fr-FR" smtClean="0"/>
              <a:t>26/11/2024</a:t>
            </a:fld>
            <a:endParaRPr lang="fr-FR"/>
          </a:p>
        </p:txBody>
      </p:sp>
      <p:sp>
        <p:nvSpPr>
          <p:cNvPr id="5" name="عنصر نائب للتذييل 4">
            <a:extLst>
              <a:ext uri="{FF2B5EF4-FFF2-40B4-BE49-F238E27FC236}">
                <a16:creationId xmlns:a16="http://schemas.microsoft.com/office/drawing/2014/main" id="{8AC1958F-1C98-F608-3681-7D84C5669BAB}"/>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A97C0F88-2DAA-3323-F7DA-726D41F1BDA5}"/>
              </a:ext>
            </a:extLst>
          </p:cNvPr>
          <p:cNvSpPr>
            <a:spLocks noGrp="1"/>
          </p:cNvSpPr>
          <p:nvPr>
            <p:ph type="sldNum" sz="quarter" idx="12"/>
          </p:nvPr>
        </p:nvSpPr>
        <p:spPr/>
        <p:txBody>
          <a:bodyPr/>
          <a:lstStyle/>
          <a:p>
            <a:fld id="{48329280-F221-4D9B-89C5-BFD715518126}" type="slidenum">
              <a:rPr lang="fr-FR" smtClean="0"/>
              <a:t>‹#›</a:t>
            </a:fld>
            <a:endParaRPr lang="fr-FR"/>
          </a:p>
        </p:txBody>
      </p:sp>
    </p:spTree>
    <p:extLst>
      <p:ext uri="{BB962C8B-B14F-4D97-AF65-F5344CB8AC3E}">
        <p14:creationId xmlns:p14="http://schemas.microsoft.com/office/powerpoint/2010/main" val="2868857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2F736F8-7FDE-A024-C6B8-661CEE2B718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fr-FR"/>
          </a:p>
        </p:txBody>
      </p:sp>
      <p:sp>
        <p:nvSpPr>
          <p:cNvPr id="3" name="عنصر نائب للعنوان العمودي 2">
            <a:extLst>
              <a:ext uri="{FF2B5EF4-FFF2-40B4-BE49-F238E27FC236}">
                <a16:creationId xmlns:a16="http://schemas.microsoft.com/office/drawing/2014/main" id="{98023B7B-3165-F2F4-B8FB-B8922B738AA2}"/>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تاريخ 3">
            <a:extLst>
              <a:ext uri="{FF2B5EF4-FFF2-40B4-BE49-F238E27FC236}">
                <a16:creationId xmlns:a16="http://schemas.microsoft.com/office/drawing/2014/main" id="{9C6192A8-BACA-6447-C5B8-B65E29A3AB8B}"/>
              </a:ext>
            </a:extLst>
          </p:cNvPr>
          <p:cNvSpPr>
            <a:spLocks noGrp="1"/>
          </p:cNvSpPr>
          <p:nvPr>
            <p:ph type="dt" sz="half" idx="10"/>
          </p:nvPr>
        </p:nvSpPr>
        <p:spPr/>
        <p:txBody>
          <a:bodyPr/>
          <a:lstStyle/>
          <a:p>
            <a:fld id="{229D0A1C-E81A-463A-BA88-9DA2D7350136}" type="datetimeFigureOut">
              <a:rPr lang="fr-FR" smtClean="0"/>
              <a:t>26/11/2024</a:t>
            </a:fld>
            <a:endParaRPr lang="fr-FR"/>
          </a:p>
        </p:txBody>
      </p:sp>
      <p:sp>
        <p:nvSpPr>
          <p:cNvPr id="5" name="عنصر نائب للتذييل 4">
            <a:extLst>
              <a:ext uri="{FF2B5EF4-FFF2-40B4-BE49-F238E27FC236}">
                <a16:creationId xmlns:a16="http://schemas.microsoft.com/office/drawing/2014/main" id="{B98ABE59-1628-80EE-BC07-89881804EF82}"/>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523781C3-C4C0-2222-A306-FACE5F2E2572}"/>
              </a:ext>
            </a:extLst>
          </p:cNvPr>
          <p:cNvSpPr>
            <a:spLocks noGrp="1"/>
          </p:cNvSpPr>
          <p:nvPr>
            <p:ph type="sldNum" sz="quarter" idx="12"/>
          </p:nvPr>
        </p:nvSpPr>
        <p:spPr/>
        <p:txBody>
          <a:bodyPr/>
          <a:lstStyle/>
          <a:p>
            <a:fld id="{48329280-F221-4D9B-89C5-BFD715518126}" type="slidenum">
              <a:rPr lang="fr-FR" smtClean="0"/>
              <a:t>‹#›</a:t>
            </a:fld>
            <a:endParaRPr lang="fr-FR"/>
          </a:p>
        </p:txBody>
      </p:sp>
    </p:spTree>
    <p:extLst>
      <p:ext uri="{BB962C8B-B14F-4D97-AF65-F5344CB8AC3E}">
        <p14:creationId xmlns:p14="http://schemas.microsoft.com/office/powerpoint/2010/main" val="136492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150D51D-87FD-2966-45FC-D97713B229B8}"/>
              </a:ext>
            </a:extLst>
          </p:cNvPr>
          <p:cNvSpPr>
            <a:spLocks noGrp="1"/>
          </p:cNvSpPr>
          <p:nvPr>
            <p:ph type="title"/>
          </p:nvPr>
        </p:nvSpPr>
        <p:spPr/>
        <p:txBody>
          <a:bodyPr/>
          <a:lstStyle/>
          <a:p>
            <a:r>
              <a:rPr lang="ar-SA"/>
              <a:t>انقر لتحرير نمط عنوان الشكل الرئيسي</a:t>
            </a:r>
            <a:endParaRPr lang="fr-FR"/>
          </a:p>
        </p:txBody>
      </p:sp>
      <p:sp>
        <p:nvSpPr>
          <p:cNvPr id="3" name="عنصر نائب للمحتوى 2">
            <a:extLst>
              <a:ext uri="{FF2B5EF4-FFF2-40B4-BE49-F238E27FC236}">
                <a16:creationId xmlns:a16="http://schemas.microsoft.com/office/drawing/2014/main" id="{43710699-C1AC-04FA-009B-CF6AF78E77B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تاريخ 3">
            <a:extLst>
              <a:ext uri="{FF2B5EF4-FFF2-40B4-BE49-F238E27FC236}">
                <a16:creationId xmlns:a16="http://schemas.microsoft.com/office/drawing/2014/main" id="{CD299676-CD3B-5FE4-69AF-1C2342EF30DF}"/>
              </a:ext>
            </a:extLst>
          </p:cNvPr>
          <p:cNvSpPr>
            <a:spLocks noGrp="1"/>
          </p:cNvSpPr>
          <p:nvPr>
            <p:ph type="dt" sz="half" idx="10"/>
          </p:nvPr>
        </p:nvSpPr>
        <p:spPr/>
        <p:txBody>
          <a:bodyPr/>
          <a:lstStyle/>
          <a:p>
            <a:fld id="{229D0A1C-E81A-463A-BA88-9DA2D7350136}" type="datetimeFigureOut">
              <a:rPr lang="fr-FR" smtClean="0"/>
              <a:t>26/11/2024</a:t>
            </a:fld>
            <a:endParaRPr lang="fr-FR"/>
          </a:p>
        </p:txBody>
      </p:sp>
      <p:sp>
        <p:nvSpPr>
          <p:cNvPr id="5" name="عنصر نائب للتذييل 4">
            <a:extLst>
              <a:ext uri="{FF2B5EF4-FFF2-40B4-BE49-F238E27FC236}">
                <a16:creationId xmlns:a16="http://schemas.microsoft.com/office/drawing/2014/main" id="{1651ACCC-FB0D-0B58-17A1-12382ADE2F3A}"/>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559053AF-4AA0-7E4F-41EE-188BD3A469EC}"/>
              </a:ext>
            </a:extLst>
          </p:cNvPr>
          <p:cNvSpPr>
            <a:spLocks noGrp="1"/>
          </p:cNvSpPr>
          <p:nvPr>
            <p:ph type="sldNum" sz="quarter" idx="12"/>
          </p:nvPr>
        </p:nvSpPr>
        <p:spPr/>
        <p:txBody>
          <a:bodyPr/>
          <a:lstStyle/>
          <a:p>
            <a:fld id="{48329280-F221-4D9B-89C5-BFD715518126}" type="slidenum">
              <a:rPr lang="fr-FR" smtClean="0"/>
              <a:t>‹#›</a:t>
            </a:fld>
            <a:endParaRPr lang="fr-FR"/>
          </a:p>
        </p:txBody>
      </p:sp>
    </p:spTree>
    <p:extLst>
      <p:ext uri="{BB962C8B-B14F-4D97-AF65-F5344CB8AC3E}">
        <p14:creationId xmlns:p14="http://schemas.microsoft.com/office/powerpoint/2010/main" val="386188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FD02C5-99BF-DC01-DBE9-A9ED4203FFF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fr-FR"/>
          </a:p>
        </p:txBody>
      </p:sp>
      <p:sp>
        <p:nvSpPr>
          <p:cNvPr id="3" name="عنصر نائب للنص 2">
            <a:extLst>
              <a:ext uri="{FF2B5EF4-FFF2-40B4-BE49-F238E27FC236}">
                <a16:creationId xmlns:a16="http://schemas.microsoft.com/office/drawing/2014/main" id="{A2192DB7-0499-3713-2F43-69A9C721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10FBED0-9F8F-765B-5A9D-56256D1E19FB}"/>
              </a:ext>
            </a:extLst>
          </p:cNvPr>
          <p:cNvSpPr>
            <a:spLocks noGrp="1"/>
          </p:cNvSpPr>
          <p:nvPr>
            <p:ph type="dt" sz="half" idx="10"/>
          </p:nvPr>
        </p:nvSpPr>
        <p:spPr/>
        <p:txBody>
          <a:bodyPr/>
          <a:lstStyle/>
          <a:p>
            <a:fld id="{229D0A1C-E81A-463A-BA88-9DA2D7350136}" type="datetimeFigureOut">
              <a:rPr lang="fr-FR" smtClean="0"/>
              <a:t>26/11/2024</a:t>
            </a:fld>
            <a:endParaRPr lang="fr-FR"/>
          </a:p>
        </p:txBody>
      </p:sp>
      <p:sp>
        <p:nvSpPr>
          <p:cNvPr id="5" name="عنصر نائب للتذييل 4">
            <a:extLst>
              <a:ext uri="{FF2B5EF4-FFF2-40B4-BE49-F238E27FC236}">
                <a16:creationId xmlns:a16="http://schemas.microsoft.com/office/drawing/2014/main" id="{5CDB550F-6E8E-97FB-C882-ED79665BFBC5}"/>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D83B0A78-6BAD-8288-2035-3CE8E3B26739}"/>
              </a:ext>
            </a:extLst>
          </p:cNvPr>
          <p:cNvSpPr>
            <a:spLocks noGrp="1"/>
          </p:cNvSpPr>
          <p:nvPr>
            <p:ph type="sldNum" sz="quarter" idx="12"/>
          </p:nvPr>
        </p:nvSpPr>
        <p:spPr/>
        <p:txBody>
          <a:bodyPr/>
          <a:lstStyle/>
          <a:p>
            <a:fld id="{48329280-F221-4D9B-89C5-BFD715518126}" type="slidenum">
              <a:rPr lang="fr-FR" smtClean="0"/>
              <a:t>‹#›</a:t>
            </a:fld>
            <a:endParaRPr lang="fr-FR"/>
          </a:p>
        </p:txBody>
      </p:sp>
    </p:spTree>
    <p:extLst>
      <p:ext uri="{BB962C8B-B14F-4D97-AF65-F5344CB8AC3E}">
        <p14:creationId xmlns:p14="http://schemas.microsoft.com/office/powerpoint/2010/main" val="115894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1F182F-AF7D-8705-73BA-E6D03D7268F0}"/>
              </a:ext>
            </a:extLst>
          </p:cNvPr>
          <p:cNvSpPr>
            <a:spLocks noGrp="1"/>
          </p:cNvSpPr>
          <p:nvPr>
            <p:ph type="title"/>
          </p:nvPr>
        </p:nvSpPr>
        <p:spPr/>
        <p:txBody>
          <a:bodyPr/>
          <a:lstStyle/>
          <a:p>
            <a:r>
              <a:rPr lang="ar-SA"/>
              <a:t>انقر لتحرير نمط عنوان الشكل الرئيسي</a:t>
            </a:r>
            <a:endParaRPr lang="fr-FR"/>
          </a:p>
        </p:txBody>
      </p:sp>
      <p:sp>
        <p:nvSpPr>
          <p:cNvPr id="3" name="عنصر نائب للمحتوى 2">
            <a:extLst>
              <a:ext uri="{FF2B5EF4-FFF2-40B4-BE49-F238E27FC236}">
                <a16:creationId xmlns:a16="http://schemas.microsoft.com/office/drawing/2014/main" id="{6B09D7F3-C388-07B9-A5F3-AFE22CCCBDE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محتوى 3">
            <a:extLst>
              <a:ext uri="{FF2B5EF4-FFF2-40B4-BE49-F238E27FC236}">
                <a16:creationId xmlns:a16="http://schemas.microsoft.com/office/drawing/2014/main" id="{E03CAEF3-3D91-14F7-6934-BB43ABBF4B3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5" name="عنصر نائب للتاريخ 4">
            <a:extLst>
              <a:ext uri="{FF2B5EF4-FFF2-40B4-BE49-F238E27FC236}">
                <a16:creationId xmlns:a16="http://schemas.microsoft.com/office/drawing/2014/main" id="{0F72D91B-8E3A-223D-18BD-AA7A2C12D523}"/>
              </a:ext>
            </a:extLst>
          </p:cNvPr>
          <p:cNvSpPr>
            <a:spLocks noGrp="1"/>
          </p:cNvSpPr>
          <p:nvPr>
            <p:ph type="dt" sz="half" idx="10"/>
          </p:nvPr>
        </p:nvSpPr>
        <p:spPr/>
        <p:txBody>
          <a:bodyPr/>
          <a:lstStyle/>
          <a:p>
            <a:fld id="{229D0A1C-E81A-463A-BA88-9DA2D7350136}" type="datetimeFigureOut">
              <a:rPr lang="fr-FR" smtClean="0"/>
              <a:t>26/11/2024</a:t>
            </a:fld>
            <a:endParaRPr lang="fr-FR"/>
          </a:p>
        </p:txBody>
      </p:sp>
      <p:sp>
        <p:nvSpPr>
          <p:cNvPr id="6" name="عنصر نائب للتذييل 5">
            <a:extLst>
              <a:ext uri="{FF2B5EF4-FFF2-40B4-BE49-F238E27FC236}">
                <a16:creationId xmlns:a16="http://schemas.microsoft.com/office/drawing/2014/main" id="{7420A110-A7BA-114D-608E-A4AD28274702}"/>
              </a:ext>
            </a:extLst>
          </p:cNvPr>
          <p:cNvSpPr>
            <a:spLocks noGrp="1"/>
          </p:cNvSpPr>
          <p:nvPr>
            <p:ph type="ftr" sz="quarter" idx="11"/>
          </p:nvPr>
        </p:nvSpPr>
        <p:spPr/>
        <p:txBody>
          <a:bodyPr/>
          <a:lstStyle/>
          <a:p>
            <a:endParaRPr lang="fr-FR"/>
          </a:p>
        </p:txBody>
      </p:sp>
      <p:sp>
        <p:nvSpPr>
          <p:cNvPr id="7" name="عنصر نائب لرقم الشريحة 6">
            <a:extLst>
              <a:ext uri="{FF2B5EF4-FFF2-40B4-BE49-F238E27FC236}">
                <a16:creationId xmlns:a16="http://schemas.microsoft.com/office/drawing/2014/main" id="{353EB181-1FC6-4143-69DC-F21DBE984C75}"/>
              </a:ext>
            </a:extLst>
          </p:cNvPr>
          <p:cNvSpPr>
            <a:spLocks noGrp="1"/>
          </p:cNvSpPr>
          <p:nvPr>
            <p:ph type="sldNum" sz="quarter" idx="12"/>
          </p:nvPr>
        </p:nvSpPr>
        <p:spPr/>
        <p:txBody>
          <a:bodyPr/>
          <a:lstStyle/>
          <a:p>
            <a:fld id="{48329280-F221-4D9B-89C5-BFD715518126}" type="slidenum">
              <a:rPr lang="fr-FR" smtClean="0"/>
              <a:t>‹#›</a:t>
            </a:fld>
            <a:endParaRPr lang="fr-FR"/>
          </a:p>
        </p:txBody>
      </p:sp>
    </p:spTree>
    <p:extLst>
      <p:ext uri="{BB962C8B-B14F-4D97-AF65-F5344CB8AC3E}">
        <p14:creationId xmlns:p14="http://schemas.microsoft.com/office/powerpoint/2010/main" val="54599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98E8A44-04EF-ABB8-96E2-968F66D4816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fr-FR"/>
          </a:p>
        </p:txBody>
      </p:sp>
      <p:sp>
        <p:nvSpPr>
          <p:cNvPr id="3" name="عنصر نائب للنص 2">
            <a:extLst>
              <a:ext uri="{FF2B5EF4-FFF2-40B4-BE49-F238E27FC236}">
                <a16:creationId xmlns:a16="http://schemas.microsoft.com/office/drawing/2014/main" id="{86C0CCA4-538C-24B5-2397-84F4583A7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0C42D75B-76D4-E310-AC8E-1DA83A2C5F1C}"/>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5" name="عنصر نائب للنص 4">
            <a:extLst>
              <a:ext uri="{FF2B5EF4-FFF2-40B4-BE49-F238E27FC236}">
                <a16:creationId xmlns:a16="http://schemas.microsoft.com/office/drawing/2014/main" id="{5DD8A3CB-EB15-FEA3-4AC2-774CA68E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3B6D9F44-E37B-BB1A-547F-938D78C8BD52}"/>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7" name="عنصر نائب للتاريخ 6">
            <a:extLst>
              <a:ext uri="{FF2B5EF4-FFF2-40B4-BE49-F238E27FC236}">
                <a16:creationId xmlns:a16="http://schemas.microsoft.com/office/drawing/2014/main" id="{5331E8D0-03C0-40BF-2E2F-5DCBFDDBC283}"/>
              </a:ext>
            </a:extLst>
          </p:cNvPr>
          <p:cNvSpPr>
            <a:spLocks noGrp="1"/>
          </p:cNvSpPr>
          <p:nvPr>
            <p:ph type="dt" sz="half" idx="10"/>
          </p:nvPr>
        </p:nvSpPr>
        <p:spPr/>
        <p:txBody>
          <a:bodyPr/>
          <a:lstStyle/>
          <a:p>
            <a:fld id="{229D0A1C-E81A-463A-BA88-9DA2D7350136}" type="datetimeFigureOut">
              <a:rPr lang="fr-FR" smtClean="0"/>
              <a:t>26/11/2024</a:t>
            </a:fld>
            <a:endParaRPr lang="fr-FR"/>
          </a:p>
        </p:txBody>
      </p:sp>
      <p:sp>
        <p:nvSpPr>
          <p:cNvPr id="8" name="عنصر نائب للتذييل 7">
            <a:extLst>
              <a:ext uri="{FF2B5EF4-FFF2-40B4-BE49-F238E27FC236}">
                <a16:creationId xmlns:a16="http://schemas.microsoft.com/office/drawing/2014/main" id="{D55509FD-D5B1-1BF6-69D8-455D779E9151}"/>
              </a:ext>
            </a:extLst>
          </p:cNvPr>
          <p:cNvSpPr>
            <a:spLocks noGrp="1"/>
          </p:cNvSpPr>
          <p:nvPr>
            <p:ph type="ftr" sz="quarter" idx="11"/>
          </p:nvPr>
        </p:nvSpPr>
        <p:spPr/>
        <p:txBody>
          <a:bodyPr/>
          <a:lstStyle/>
          <a:p>
            <a:endParaRPr lang="fr-FR"/>
          </a:p>
        </p:txBody>
      </p:sp>
      <p:sp>
        <p:nvSpPr>
          <p:cNvPr id="9" name="عنصر نائب لرقم الشريحة 8">
            <a:extLst>
              <a:ext uri="{FF2B5EF4-FFF2-40B4-BE49-F238E27FC236}">
                <a16:creationId xmlns:a16="http://schemas.microsoft.com/office/drawing/2014/main" id="{16EB91BC-57C3-AE80-53E2-8FD3E30F12EE}"/>
              </a:ext>
            </a:extLst>
          </p:cNvPr>
          <p:cNvSpPr>
            <a:spLocks noGrp="1"/>
          </p:cNvSpPr>
          <p:nvPr>
            <p:ph type="sldNum" sz="quarter" idx="12"/>
          </p:nvPr>
        </p:nvSpPr>
        <p:spPr/>
        <p:txBody>
          <a:bodyPr/>
          <a:lstStyle/>
          <a:p>
            <a:fld id="{48329280-F221-4D9B-89C5-BFD715518126}" type="slidenum">
              <a:rPr lang="fr-FR" smtClean="0"/>
              <a:t>‹#›</a:t>
            </a:fld>
            <a:endParaRPr lang="fr-FR"/>
          </a:p>
        </p:txBody>
      </p:sp>
    </p:spTree>
    <p:extLst>
      <p:ext uri="{BB962C8B-B14F-4D97-AF65-F5344CB8AC3E}">
        <p14:creationId xmlns:p14="http://schemas.microsoft.com/office/powerpoint/2010/main" val="266065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009269-FA9D-9A4D-0B2D-8821FE3F92E0}"/>
              </a:ext>
            </a:extLst>
          </p:cNvPr>
          <p:cNvSpPr>
            <a:spLocks noGrp="1"/>
          </p:cNvSpPr>
          <p:nvPr>
            <p:ph type="title"/>
          </p:nvPr>
        </p:nvSpPr>
        <p:spPr/>
        <p:txBody>
          <a:bodyPr/>
          <a:lstStyle/>
          <a:p>
            <a:r>
              <a:rPr lang="ar-SA"/>
              <a:t>انقر لتحرير نمط عنوان الشكل الرئيسي</a:t>
            </a:r>
            <a:endParaRPr lang="fr-FR"/>
          </a:p>
        </p:txBody>
      </p:sp>
      <p:sp>
        <p:nvSpPr>
          <p:cNvPr id="3" name="عنصر نائب للتاريخ 2">
            <a:extLst>
              <a:ext uri="{FF2B5EF4-FFF2-40B4-BE49-F238E27FC236}">
                <a16:creationId xmlns:a16="http://schemas.microsoft.com/office/drawing/2014/main" id="{A1368CC4-BEE7-82C2-4E9A-B9F0206A56B2}"/>
              </a:ext>
            </a:extLst>
          </p:cNvPr>
          <p:cNvSpPr>
            <a:spLocks noGrp="1"/>
          </p:cNvSpPr>
          <p:nvPr>
            <p:ph type="dt" sz="half" idx="10"/>
          </p:nvPr>
        </p:nvSpPr>
        <p:spPr/>
        <p:txBody>
          <a:bodyPr/>
          <a:lstStyle/>
          <a:p>
            <a:fld id="{229D0A1C-E81A-463A-BA88-9DA2D7350136}" type="datetimeFigureOut">
              <a:rPr lang="fr-FR" smtClean="0"/>
              <a:t>26/11/2024</a:t>
            </a:fld>
            <a:endParaRPr lang="fr-FR"/>
          </a:p>
        </p:txBody>
      </p:sp>
      <p:sp>
        <p:nvSpPr>
          <p:cNvPr id="4" name="عنصر نائب للتذييل 3">
            <a:extLst>
              <a:ext uri="{FF2B5EF4-FFF2-40B4-BE49-F238E27FC236}">
                <a16:creationId xmlns:a16="http://schemas.microsoft.com/office/drawing/2014/main" id="{639ED7A9-5F36-DF4C-3BF9-46B64EA8CCC2}"/>
              </a:ext>
            </a:extLst>
          </p:cNvPr>
          <p:cNvSpPr>
            <a:spLocks noGrp="1"/>
          </p:cNvSpPr>
          <p:nvPr>
            <p:ph type="ftr" sz="quarter" idx="11"/>
          </p:nvPr>
        </p:nvSpPr>
        <p:spPr/>
        <p:txBody>
          <a:bodyPr/>
          <a:lstStyle/>
          <a:p>
            <a:endParaRPr lang="fr-FR"/>
          </a:p>
        </p:txBody>
      </p:sp>
      <p:sp>
        <p:nvSpPr>
          <p:cNvPr id="5" name="عنصر نائب لرقم الشريحة 4">
            <a:extLst>
              <a:ext uri="{FF2B5EF4-FFF2-40B4-BE49-F238E27FC236}">
                <a16:creationId xmlns:a16="http://schemas.microsoft.com/office/drawing/2014/main" id="{2C093A5E-C5B3-2191-666D-70FFCF4AEAEA}"/>
              </a:ext>
            </a:extLst>
          </p:cNvPr>
          <p:cNvSpPr>
            <a:spLocks noGrp="1"/>
          </p:cNvSpPr>
          <p:nvPr>
            <p:ph type="sldNum" sz="quarter" idx="12"/>
          </p:nvPr>
        </p:nvSpPr>
        <p:spPr/>
        <p:txBody>
          <a:bodyPr/>
          <a:lstStyle/>
          <a:p>
            <a:fld id="{48329280-F221-4D9B-89C5-BFD715518126}" type="slidenum">
              <a:rPr lang="fr-FR" smtClean="0"/>
              <a:t>‹#›</a:t>
            </a:fld>
            <a:endParaRPr lang="fr-FR"/>
          </a:p>
        </p:txBody>
      </p:sp>
    </p:spTree>
    <p:extLst>
      <p:ext uri="{BB962C8B-B14F-4D97-AF65-F5344CB8AC3E}">
        <p14:creationId xmlns:p14="http://schemas.microsoft.com/office/powerpoint/2010/main" val="21042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C0C261E-642A-B211-F73F-B0859CB020B9}"/>
              </a:ext>
            </a:extLst>
          </p:cNvPr>
          <p:cNvSpPr>
            <a:spLocks noGrp="1"/>
          </p:cNvSpPr>
          <p:nvPr>
            <p:ph type="dt" sz="half" idx="10"/>
          </p:nvPr>
        </p:nvSpPr>
        <p:spPr/>
        <p:txBody>
          <a:bodyPr/>
          <a:lstStyle/>
          <a:p>
            <a:fld id="{229D0A1C-E81A-463A-BA88-9DA2D7350136}" type="datetimeFigureOut">
              <a:rPr lang="fr-FR" smtClean="0"/>
              <a:t>26/11/2024</a:t>
            </a:fld>
            <a:endParaRPr lang="fr-FR"/>
          </a:p>
        </p:txBody>
      </p:sp>
      <p:sp>
        <p:nvSpPr>
          <p:cNvPr id="3" name="عنصر نائب للتذييل 2">
            <a:extLst>
              <a:ext uri="{FF2B5EF4-FFF2-40B4-BE49-F238E27FC236}">
                <a16:creationId xmlns:a16="http://schemas.microsoft.com/office/drawing/2014/main" id="{FA64BB51-4D46-0DF8-E4A5-4E5F98CFF1F2}"/>
              </a:ext>
            </a:extLst>
          </p:cNvPr>
          <p:cNvSpPr>
            <a:spLocks noGrp="1"/>
          </p:cNvSpPr>
          <p:nvPr>
            <p:ph type="ftr" sz="quarter" idx="11"/>
          </p:nvPr>
        </p:nvSpPr>
        <p:spPr/>
        <p:txBody>
          <a:bodyPr/>
          <a:lstStyle/>
          <a:p>
            <a:endParaRPr lang="fr-FR"/>
          </a:p>
        </p:txBody>
      </p:sp>
      <p:sp>
        <p:nvSpPr>
          <p:cNvPr id="4" name="عنصر نائب لرقم الشريحة 3">
            <a:extLst>
              <a:ext uri="{FF2B5EF4-FFF2-40B4-BE49-F238E27FC236}">
                <a16:creationId xmlns:a16="http://schemas.microsoft.com/office/drawing/2014/main" id="{A2745771-E15A-A25D-FB2B-98E7EA3549BE}"/>
              </a:ext>
            </a:extLst>
          </p:cNvPr>
          <p:cNvSpPr>
            <a:spLocks noGrp="1"/>
          </p:cNvSpPr>
          <p:nvPr>
            <p:ph type="sldNum" sz="quarter" idx="12"/>
          </p:nvPr>
        </p:nvSpPr>
        <p:spPr/>
        <p:txBody>
          <a:bodyPr/>
          <a:lstStyle/>
          <a:p>
            <a:fld id="{48329280-F221-4D9B-89C5-BFD715518126}" type="slidenum">
              <a:rPr lang="fr-FR" smtClean="0"/>
              <a:t>‹#›</a:t>
            </a:fld>
            <a:endParaRPr lang="fr-FR"/>
          </a:p>
        </p:txBody>
      </p:sp>
    </p:spTree>
    <p:extLst>
      <p:ext uri="{BB962C8B-B14F-4D97-AF65-F5344CB8AC3E}">
        <p14:creationId xmlns:p14="http://schemas.microsoft.com/office/powerpoint/2010/main" val="33051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7E0C77-AC2D-0D8E-11A9-1BFF73A553A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fr-FR"/>
          </a:p>
        </p:txBody>
      </p:sp>
      <p:sp>
        <p:nvSpPr>
          <p:cNvPr id="3" name="عنصر نائب للمحتوى 2">
            <a:extLst>
              <a:ext uri="{FF2B5EF4-FFF2-40B4-BE49-F238E27FC236}">
                <a16:creationId xmlns:a16="http://schemas.microsoft.com/office/drawing/2014/main" id="{828FC88D-6D4B-FF95-B105-A8A6E2A610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نص 3">
            <a:extLst>
              <a:ext uri="{FF2B5EF4-FFF2-40B4-BE49-F238E27FC236}">
                <a16:creationId xmlns:a16="http://schemas.microsoft.com/office/drawing/2014/main" id="{4A3D336F-BA38-62B2-1E32-C6050493F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9E85C7F-9166-2A04-4713-DE8BD5382FB0}"/>
              </a:ext>
            </a:extLst>
          </p:cNvPr>
          <p:cNvSpPr>
            <a:spLocks noGrp="1"/>
          </p:cNvSpPr>
          <p:nvPr>
            <p:ph type="dt" sz="half" idx="10"/>
          </p:nvPr>
        </p:nvSpPr>
        <p:spPr/>
        <p:txBody>
          <a:bodyPr/>
          <a:lstStyle/>
          <a:p>
            <a:fld id="{229D0A1C-E81A-463A-BA88-9DA2D7350136}" type="datetimeFigureOut">
              <a:rPr lang="fr-FR" smtClean="0"/>
              <a:t>26/11/2024</a:t>
            </a:fld>
            <a:endParaRPr lang="fr-FR"/>
          </a:p>
        </p:txBody>
      </p:sp>
      <p:sp>
        <p:nvSpPr>
          <p:cNvPr id="6" name="عنصر نائب للتذييل 5">
            <a:extLst>
              <a:ext uri="{FF2B5EF4-FFF2-40B4-BE49-F238E27FC236}">
                <a16:creationId xmlns:a16="http://schemas.microsoft.com/office/drawing/2014/main" id="{8312781F-7B90-C5AC-C3F6-3300DB327A29}"/>
              </a:ext>
            </a:extLst>
          </p:cNvPr>
          <p:cNvSpPr>
            <a:spLocks noGrp="1"/>
          </p:cNvSpPr>
          <p:nvPr>
            <p:ph type="ftr" sz="quarter" idx="11"/>
          </p:nvPr>
        </p:nvSpPr>
        <p:spPr/>
        <p:txBody>
          <a:bodyPr/>
          <a:lstStyle/>
          <a:p>
            <a:endParaRPr lang="fr-FR"/>
          </a:p>
        </p:txBody>
      </p:sp>
      <p:sp>
        <p:nvSpPr>
          <p:cNvPr id="7" name="عنصر نائب لرقم الشريحة 6">
            <a:extLst>
              <a:ext uri="{FF2B5EF4-FFF2-40B4-BE49-F238E27FC236}">
                <a16:creationId xmlns:a16="http://schemas.microsoft.com/office/drawing/2014/main" id="{ADC6DF95-5AD7-D53B-F4AD-9375F4B420AC}"/>
              </a:ext>
            </a:extLst>
          </p:cNvPr>
          <p:cNvSpPr>
            <a:spLocks noGrp="1"/>
          </p:cNvSpPr>
          <p:nvPr>
            <p:ph type="sldNum" sz="quarter" idx="12"/>
          </p:nvPr>
        </p:nvSpPr>
        <p:spPr/>
        <p:txBody>
          <a:bodyPr/>
          <a:lstStyle/>
          <a:p>
            <a:fld id="{48329280-F221-4D9B-89C5-BFD715518126}" type="slidenum">
              <a:rPr lang="fr-FR" smtClean="0"/>
              <a:t>‹#›</a:t>
            </a:fld>
            <a:endParaRPr lang="fr-FR"/>
          </a:p>
        </p:txBody>
      </p:sp>
    </p:spTree>
    <p:extLst>
      <p:ext uri="{BB962C8B-B14F-4D97-AF65-F5344CB8AC3E}">
        <p14:creationId xmlns:p14="http://schemas.microsoft.com/office/powerpoint/2010/main" val="209280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59F969-7304-E6F5-04E3-23138FEA366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fr-FR"/>
          </a:p>
        </p:txBody>
      </p:sp>
      <p:sp>
        <p:nvSpPr>
          <p:cNvPr id="3" name="عنصر نائب للصورة 2">
            <a:extLst>
              <a:ext uri="{FF2B5EF4-FFF2-40B4-BE49-F238E27FC236}">
                <a16:creationId xmlns:a16="http://schemas.microsoft.com/office/drawing/2014/main" id="{C422AF2E-CBF7-246E-DD06-0D7DFA9013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عنصر نائب للنص 3">
            <a:extLst>
              <a:ext uri="{FF2B5EF4-FFF2-40B4-BE49-F238E27FC236}">
                <a16:creationId xmlns:a16="http://schemas.microsoft.com/office/drawing/2014/main" id="{AFD2F55F-1ED4-FE93-4210-7E9369C957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A760A85-69F8-20A6-99E7-A26EFD28935E}"/>
              </a:ext>
            </a:extLst>
          </p:cNvPr>
          <p:cNvSpPr>
            <a:spLocks noGrp="1"/>
          </p:cNvSpPr>
          <p:nvPr>
            <p:ph type="dt" sz="half" idx="10"/>
          </p:nvPr>
        </p:nvSpPr>
        <p:spPr/>
        <p:txBody>
          <a:bodyPr/>
          <a:lstStyle/>
          <a:p>
            <a:fld id="{229D0A1C-E81A-463A-BA88-9DA2D7350136}" type="datetimeFigureOut">
              <a:rPr lang="fr-FR" smtClean="0"/>
              <a:t>26/11/2024</a:t>
            </a:fld>
            <a:endParaRPr lang="fr-FR"/>
          </a:p>
        </p:txBody>
      </p:sp>
      <p:sp>
        <p:nvSpPr>
          <p:cNvPr id="6" name="عنصر نائب للتذييل 5">
            <a:extLst>
              <a:ext uri="{FF2B5EF4-FFF2-40B4-BE49-F238E27FC236}">
                <a16:creationId xmlns:a16="http://schemas.microsoft.com/office/drawing/2014/main" id="{702EBBEF-1749-DF19-0191-03F8F5F34CA1}"/>
              </a:ext>
            </a:extLst>
          </p:cNvPr>
          <p:cNvSpPr>
            <a:spLocks noGrp="1"/>
          </p:cNvSpPr>
          <p:nvPr>
            <p:ph type="ftr" sz="quarter" idx="11"/>
          </p:nvPr>
        </p:nvSpPr>
        <p:spPr/>
        <p:txBody>
          <a:bodyPr/>
          <a:lstStyle/>
          <a:p>
            <a:endParaRPr lang="fr-FR"/>
          </a:p>
        </p:txBody>
      </p:sp>
      <p:sp>
        <p:nvSpPr>
          <p:cNvPr id="7" name="عنصر نائب لرقم الشريحة 6">
            <a:extLst>
              <a:ext uri="{FF2B5EF4-FFF2-40B4-BE49-F238E27FC236}">
                <a16:creationId xmlns:a16="http://schemas.microsoft.com/office/drawing/2014/main" id="{95CCBFFA-FBF4-6A5B-34D7-C84811307CBD}"/>
              </a:ext>
            </a:extLst>
          </p:cNvPr>
          <p:cNvSpPr>
            <a:spLocks noGrp="1"/>
          </p:cNvSpPr>
          <p:nvPr>
            <p:ph type="sldNum" sz="quarter" idx="12"/>
          </p:nvPr>
        </p:nvSpPr>
        <p:spPr/>
        <p:txBody>
          <a:bodyPr/>
          <a:lstStyle/>
          <a:p>
            <a:fld id="{48329280-F221-4D9B-89C5-BFD715518126}" type="slidenum">
              <a:rPr lang="fr-FR" smtClean="0"/>
              <a:t>‹#›</a:t>
            </a:fld>
            <a:endParaRPr lang="fr-FR"/>
          </a:p>
        </p:txBody>
      </p:sp>
    </p:spTree>
    <p:extLst>
      <p:ext uri="{BB962C8B-B14F-4D97-AF65-F5344CB8AC3E}">
        <p14:creationId xmlns:p14="http://schemas.microsoft.com/office/powerpoint/2010/main" val="178904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AF9F3D17-0907-5AEE-30A3-132041939AC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fr-FR"/>
          </a:p>
        </p:txBody>
      </p:sp>
      <p:sp>
        <p:nvSpPr>
          <p:cNvPr id="3" name="عنصر نائب للنص 2">
            <a:extLst>
              <a:ext uri="{FF2B5EF4-FFF2-40B4-BE49-F238E27FC236}">
                <a16:creationId xmlns:a16="http://schemas.microsoft.com/office/drawing/2014/main" id="{84BF2707-3A91-0EEA-1A32-B2F68FFA4B6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تاريخ 3">
            <a:extLst>
              <a:ext uri="{FF2B5EF4-FFF2-40B4-BE49-F238E27FC236}">
                <a16:creationId xmlns:a16="http://schemas.microsoft.com/office/drawing/2014/main" id="{0BFE8F28-C499-912E-8793-E07A3F57379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29D0A1C-E81A-463A-BA88-9DA2D7350136}" type="datetimeFigureOut">
              <a:rPr lang="fr-FR" smtClean="0"/>
              <a:t>26/11/2024</a:t>
            </a:fld>
            <a:endParaRPr lang="fr-FR"/>
          </a:p>
        </p:txBody>
      </p:sp>
      <p:sp>
        <p:nvSpPr>
          <p:cNvPr id="5" name="عنصر نائب للتذييل 4">
            <a:extLst>
              <a:ext uri="{FF2B5EF4-FFF2-40B4-BE49-F238E27FC236}">
                <a16:creationId xmlns:a16="http://schemas.microsoft.com/office/drawing/2014/main" id="{CCA2BBAE-3040-CB03-82C6-5902B7629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r-FR"/>
          </a:p>
        </p:txBody>
      </p:sp>
      <p:sp>
        <p:nvSpPr>
          <p:cNvPr id="6" name="عنصر نائب لرقم الشريحة 5">
            <a:extLst>
              <a:ext uri="{FF2B5EF4-FFF2-40B4-BE49-F238E27FC236}">
                <a16:creationId xmlns:a16="http://schemas.microsoft.com/office/drawing/2014/main" id="{538A0CDF-C368-2621-8969-28AAB0CC6BE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8329280-F221-4D9B-89C5-BFD715518126}" type="slidenum">
              <a:rPr lang="fr-FR" smtClean="0"/>
              <a:t>‹#›</a:t>
            </a:fld>
            <a:endParaRPr lang="fr-FR"/>
          </a:p>
        </p:txBody>
      </p:sp>
    </p:spTree>
    <p:extLst>
      <p:ext uri="{BB962C8B-B14F-4D97-AF65-F5344CB8AC3E}">
        <p14:creationId xmlns:p14="http://schemas.microsoft.com/office/powerpoint/2010/main" val="4200307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5C274CB0-C4D9-0F39-7B8D-DC07311B9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مستطيل: زوايا قطرية مقصوصة 9">
            <a:extLst>
              <a:ext uri="{FF2B5EF4-FFF2-40B4-BE49-F238E27FC236}">
                <a16:creationId xmlns:a16="http://schemas.microsoft.com/office/drawing/2014/main" id="{919B4200-2E06-5DA6-2224-A2CDA9A96BA1}"/>
              </a:ext>
            </a:extLst>
          </p:cNvPr>
          <p:cNvSpPr/>
          <p:nvPr/>
        </p:nvSpPr>
        <p:spPr>
          <a:xfrm>
            <a:off x="2178148" y="2075532"/>
            <a:ext cx="7835704" cy="2050365"/>
          </a:xfrm>
          <a:prstGeom prst="snip2DiagRect">
            <a:avLst>
              <a:gd name="adj1" fmla="val 23787"/>
              <a:gd name="adj2" fmla="val 27309"/>
            </a:avLst>
          </a:prstGeom>
          <a:solidFill>
            <a:schemeClr val="dk1">
              <a:alpha val="50000"/>
            </a:schemeClr>
          </a:solidFill>
          <a:ln w="1905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1" name="مربع نص 10">
            <a:extLst>
              <a:ext uri="{FF2B5EF4-FFF2-40B4-BE49-F238E27FC236}">
                <a16:creationId xmlns:a16="http://schemas.microsoft.com/office/drawing/2014/main" id="{A7A3C608-12B4-3371-8DBF-197EC1A06BD6}"/>
              </a:ext>
            </a:extLst>
          </p:cNvPr>
          <p:cNvSpPr txBox="1"/>
          <p:nvPr/>
        </p:nvSpPr>
        <p:spPr>
          <a:xfrm>
            <a:off x="2485293" y="2538269"/>
            <a:ext cx="7176867" cy="923330"/>
          </a:xfrm>
          <a:prstGeom prst="rect">
            <a:avLst/>
          </a:prstGeom>
          <a:noFill/>
        </p:spPr>
        <p:txBody>
          <a:bodyPr wrap="square" rtlCol="0">
            <a:spAutoFit/>
          </a:bodyPr>
          <a:lstStyle/>
          <a:p>
            <a:pPr algn="ctr"/>
            <a:r>
              <a:rPr lang="ar-DZ" sz="5400" b="1" dirty="0">
                <a:solidFill>
                  <a:schemeClr val="bg1"/>
                </a:solidFill>
              </a:rPr>
              <a:t>الجريمة البيئية و سبل مكافحتها </a:t>
            </a:r>
            <a:endParaRPr lang="fr-FR" sz="5400" b="1" dirty="0">
              <a:solidFill>
                <a:schemeClr val="bg1"/>
              </a:solidFill>
            </a:endParaRPr>
          </a:p>
        </p:txBody>
      </p:sp>
      <p:sp>
        <p:nvSpPr>
          <p:cNvPr id="12" name="مربع نص 11">
            <a:extLst>
              <a:ext uri="{FF2B5EF4-FFF2-40B4-BE49-F238E27FC236}">
                <a16:creationId xmlns:a16="http://schemas.microsoft.com/office/drawing/2014/main" id="{020D89EA-4DB4-EC22-FE4F-328F2C03BE5B}"/>
              </a:ext>
            </a:extLst>
          </p:cNvPr>
          <p:cNvSpPr txBox="1"/>
          <p:nvPr/>
        </p:nvSpPr>
        <p:spPr>
          <a:xfrm>
            <a:off x="3641187" y="257556"/>
            <a:ext cx="4909625" cy="1323439"/>
          </a:xfrm>
          <a:prstGeom prst="rect">
            <a:avLst/>
          </a:prstGeom>
          <a:noFill/>
        </p:spPr>
        <p:txBody>
          <a:bodyPr wrap="square" rtlCol="0">
            <a:spAutoFit/>
          </a:bodyPr>
          <a:lstStyle/>
          <a:p>
            <a:pPr algn="ctr"/>
            <a:r>
              <a:rPr lang="ar-DZ" sz="2000" b="1" dirty="0"/>
              <a:t>الجمهورية الجزائرية الشعبية الديمقراطية</a:t>
            </a:r>
          </a:p>
          <a:p>
            <a:pPr algn="ctr"/>
            <a:r>
              <a:rPr lang="ar-DZ" sz="2000" b="1" dirty="0"/>
              <a:t>جامعة باجي </a:t>
            </a:r>
            <a:r>
              <a:rPr lang="ar-DZ" sz="2000" b="1" dirty="0" err="1"/>
              <a:t>مختار_عنابة</a:t>
            </a:r>
            <a:r>
              <a:rPr lang="ar-DZ" sz="2000" b="1" dirty="0"/>
              <a:t>_</a:t>
            </a:r>
          </a:p>
          <a:p>
            <a:pPr algn="ctr"/>
            <a:r>
              <a:rPr lang="ar-DZ" sz="2000" b="1" dirty="0"/>
              <a:t>كلية العلوم الاقتصادية و التجارية و علوم التسيير </a:t>
            </a:r>
          </a:p>
          <a:p>
            <a:pPr algn="ctr"/>
            <a:r>
              <a:rPr lang="ar-DZ" sz="2000" b="1" dirty="0"/>
              <a:t>قسم العلوم الاقتصادية  </a:t>
            </a:r>
            <a:endParaRPr lang="fr-FR" sz="2000" b="1" dirty="0"/>
          </a:p>
        </p:txBody>
      </p:sp>
      <p:sp>
        <p:nvSpPr>
          <p:cNvPr id="13" name="مخطط انسيابي: محطة طرفية 12">
            <a:extLst>
              <a:ext uri="{FF2B5EF4-FFF2-40B4-BE49-F238E27FC236}">
                <a16:creationId xmlns:a16="http://schemas.microsoft.com/office/drawing/2014/main" id="{CDA341DB-46DE-07EB-BADF-75BED655EA68}"/>
              </a:ext>
            </a:extLst>
          </p:cNvPr>
          <p:cNvSpPr/>
          <p:nvPr/>
        </p:nvSpPr>
        <p:spPr>
          <a:xfrm>
            <a:off x="9662160" y="4244925"/>
            <a:ext cx="2222696" cy="375509"/>
          </a:xfrm>
          <a:prstGeom prst="flowChartTerminator">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000" b="1" dirty="0"/>
              <a:t>من اعداد الطالبتين</a:t>
            </a:r>
            <a:r>
              <a:rPr lang="ar-DZ" dirty="0"/>
              <a:t>:</a:t>
            </a:r>
            <a:endParaRPr lang="fr-FR" dirty="0"/>
          </a:p>
        </p:txBody>
      </p:sp>
      <p:sp>
        <p:nvSpPr>
          <p:cNvPr id="14" name="مستطيل: زوايا مستديرة 13">
            <a:extLst>
              <a:ext uri="{FF2B5EF4-FFF2-40B4-BE49-F238E27FC236}">
                <a16:creationId xmlns:a16="http://schemas.microsoft.com/office/drawing/2014/main" id="{F83DDEFF-8BA4-4A68-BA7B-12468A905E0C}"/>
              </a:ext>
            </a:extLst>
          </p:cNvPr>
          <p:cNvSpPr/>
          <p:nvPr/>
        </p:nvSpPr>
        <p:spPr>
          <a:xfrm>
            <a:off x="9752428" y="4706736"/>
            <a:ext cx="2042160" cy="111728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ar-DZ" sz="2000" b="1" dirty="0">
                <a:solidFill>
                  <a:schemeClr val="tx1"/>
                </a:solidFill>
              </a:rPr>
              <a:t>_ </a:t>
            </a:r>
            <a:r>
              <a:rPr lang="ar-DZ" sz="2000" b="1" dirty="0" err="1">
                <a:solidFill>
                  <a:schemeClr val="tx1"/>
                </a:solidFill>
              </a:rPr>
              <a:t>بوديسة</a:t>
            </a:r>
            <a:r>
              <a:rPr lang="ar-DZ" sz="2000" b="1" dirty="0">
                <a:solidFill>
                  <a:schemeClr val="tx1"/>
                </a:solidFill>
              </a:rPr>
              <a:t> اشراق </a:t>
            </a:r>
          </a:p>
          <a:p>
            <a:r>
              <a:rPr lang="ar-DZ" sz="2000" b="1" dirty="0">
                <a:solidFill>
                  <a:schemeClr val="tx1"/>
                </a:solidFill>
              </a:rPr>
              <a:t>_ </a:t>
            </a:r>
            <a:r>
              <a:rPr lang="ar-DZ" sz="2000" b="1" dirty="0" err="1">
                <a:solidFill>
                  <a:schemeClr val="tx1"/>
                </a:solidFill>
              </a:rPr>
              <a:t>سويب</a:t>
            </a:r>
            <a:r>
              <a:rPr lang="ar-DZ" sz="2000" b="1" dirty="0">
                <a:solidFill>
                  <a:schemeClr val="tx1"/>
                </a:solidFill>
              </a:rPr>
              <a:t> ريان أحلام </a:t>
            </a:r>
            <a:endParaRPr lang="fr-FR" sz="2000" b="1" dirty="0">
              <a:solidFill>
                <a:schemeClr val="tx1"/>
              </a:solidFill>
            </a:endParaRPr>
          </a:p>
        </p:txBody>
      </p:sp>
      <p:sp>
        <p:nvSpPr>
          <p:cNvPr id="15" name="مخطط انسيابي: محطة طرفية 14">
            <a:extLst>
              <a:ext uri="{FF2B5EF4-FFF2-40B4-BE49-F238E27FC236}">
                <a16:creationId xmlns:a16="http://schemas.microsoft.com/office/drawing/2014/main" id="{0A0F79C3-128E-DDA0-05F2-546A276B5E73}"/>
              </a:ext>
            </a:extLst>
          </p:cNvPr>
          <p:cNvSpPr/>
          <p:nvPr/>
        </p:nvSpPr>
        <p:spPr>
          <a:xfrm>
            <a:off x="668215" y="4244925"/>
            <a:ext cx="2222696" cy="375509"/>
          </a:xfrm>
          <a:prstGeom prst="flowChartTerminator">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000" b="1" dirty="0"/>
              <a:t>تحت اشراف الأستاذة:</a:t>
            </a:r>
            <a:endParaRPr lang="fr-FR" dirty="0"/>
          </a:p>
        </p:txBody>
      </p:sp>
      <p:sp>
        <p:nvSpPr>
          <p:cNvPr id="16" name="مستطيل: زوايا مستديرة 15">
            <a:extLst>
              <a:ext uri="{FF2B5EF4-FFF2-40B4-BE49-F238E27FC236}">
                <a16:creationId xmlns:a16="http://schemas.microsoft.com/office/drawing/2014/main" id="{F22CDC2E-6992-B622-F128-98567F6F7C9E}"/>
              </a:ext>
            </a:extLst>
          </p:cNvPr>
          <p:cNvSpPr/>
          <p:nvPr/>
        </p:nvSpPr>
        <p:spPr>
          <a:xfrm>
            <a:off x="758483" y="4785326"/>
            <a:ext cx="2042160" cy="827683"/>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50000"/>
              </a:lnSpc>
            </a:pPr>
            <a:r>
              <a:rPr lang="ar-DZ" sz="2400" b="1" dirty="0">
                <a:solidFill>
                  <a:schemeClr val="tx1"/>
                </a:solidFill>
              </a:rPr>
              <a:t>_د/بدير</a:t>
            </a:r>
            <a:endParaRPr lang="fr-FR" sz="2400" b="1" dirty="0">
              <a:solidFill>
                <a:schemeClr val="tx1"/>
              </a:solidFill>
            </a:endParaRPr>
          </a:p>
        </p:txBody>
      </p:sp>
      <p:sp>
        <p:nvSpPr>
          <p:cNvPr id="17" name="مربع نص 16">
            <a:extLst>
              <a:ext uri="{FF2B5EF4-FFF2-40B4-BE49-F238E27FC236}">
                <a16:creationId xmlns:a16="http://schemas.microsoft.com/office/drawing/2014/main" id="{31BFECEC-295D-43F4-7E73-8BAF49C34C6E}"/>
              </a:ext>
            </a:extLst>
          </p:cNvPr>
          <p:cNvSpPr txBox="1"/>
          <p:nvPr/>
        </p:nvSpPr>
        <p:spPr>
          <a:xfrm>
            <a:off x="4923692" y="6091311"/>
            <a:ext cx="2743200" cy="523220"/>
          </a:xfrm>
          <a:prstGeom prst="rect">
            <a:avLst/>
          </a:prstGeom>
          <a:noFill/>
        </p:spPr>
        <p:txBody>
          <a:bodyPr wrap="square" rtlCol="0">
            <a:spAutoFit/>
          </a:bodyPr>
          <a:lstStyle/>
          <a:p>
            <a:pPr algn="ctr"/>
            <a:r>
              <a:rPr lang="ar-DZ" sz="2800" b="1" dirty="0">
                <a:solidFill>
                  <a:schemeClr val="bg1"/>
                </a:solidFill>
              </a:rPr>
              <a:t>2024/2025</a:t>
            </a:r>
            <a:endParaRPr lang="fr-FR" sz="2800" b="1" dirty="0">
              <a:solidFill>
                <a:schemeClr val="bg1"/>
              </a:solidFill>
            </a:endParaRPr>
          </a:p>
        </p:txBody>
      </p:sp>
    </p:spTree>
    <p:extLst>
      <p:ext uri="{BB962C8B-B14F-4D97-AF65-F5344CB8AC3E}">
        <p14:creationId xmlns:p14="http://schemas.microsoft.com/office/powerpoint/2010/main" val="41040727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DC28128B-70D7-DEB2-FD1F-7D31F1ED4D19}"/>
            </a:ext>
          </a:extLst>
        </p:cNvPr>
        <p:cNvGrpSpPr/>
        <p:nvPr/>
      </p:nvGrpSpPr>
      <p:grpSpPr>
        <a:xfrm>
          <a:off x="0" y="0"/>
          <a:ext cx="0" cy="0"/>
          <a:chOff x="0" y="0"/>
          <a:chExt cx="0" cy="0"/>
        </a:xfrm>
      </p:grpSpPr>
      <p:sp>
        <p:nvSpPr>
          <p:cNvPr id="2" name="سداسي 1">
            <a:extLst>
              <a:ext uri="{FF2B5EF4-FFF2-40B4-BE49-F238E27FC236}">
                <a16:creationId xmlns:a16="http://schemas.microsoft.com/office/drawing/2014/main" id="{C26C90BA-7457-FEBE-2188-5357E44817E3}"/>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F40EA9FB-13B3-1BDF-9C10-CF11078E69B2}"/>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AA7EB403-6D8D-95AE-BCFA-94C751D38875}"/>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0CE339E7-5427-77C2-A0CB-2D73C826F235}"/>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مربع نص 5">
            <a:extLst>
              <a:ext uri="{FF2B5EF4-FFF2-40B4-BE49-F238E27FC236}">
                <a16:creationId xmlns:a16="http://schemas.microsoft.com/office/drawing/2014/main" id="{8E88FD49-9424-F645-F04F-F080C817CF20}"/>
              </a:ext>
            </a:extLst>
          </p:cNvPr>
          <p:cNvSpPr txBox="1"/>
          <p:nvPr/>
        </p:nvSpPr>
        <p:spPr>
          <a:xfrm>
            <a:off x="6428935" y="478302"/>
            <a:ext cx="3866271" cy="461665"/>
          </a:xfrm>
          <a:prstGeom prst="rect">
            <a:avLst/>
          </a:prstGeom>
          <a:noFill/>
        </p:spPr>
        <p:txBody>
          <a:bodyPr wrap="square" rtlCol="0">
            <a:spAutoFit/>
          </a:bodyPr>
          <a:lstStyle/>
          <a:p>
            <a:pPr algn="ctr"/>
            <a:r>
              <a:rPr lang="ar-DZ" sz="2400" b="1" u="sng" dirty="0">
                <a:solidFill>
                  <a:srgbClr val="C00000"/>
                </a:solidFill>
              </a:rPr>
              <a:t>ثانيا : الركن المادي :</a:t>
            </a:r>
            <a:endParaRPr lang="fr-FR" sz="2400" b="1" u="sng" dirty="0">
              <a:solidFill>
                <a:srgbClr val="C00000"/>
              </a:solidFill>
            </a:endParaRPr>
          </a:p>
        </p:txBody>
      </p:sp>
      <p:sp>
        <p:nvSpPr>
          <p:cNvPr id="7" name="مربع نص 6">
            <a:extLst>
              <a:ext uri="{FF2B5EF4-FFF2-40B4-BE49-F238E27FC236}">
                <a16:creationId xmlns:a16="http://schemas.microsoft.com/office/drawing/2014/main" id="{9152BA66-EBE9-64D6-45F8-FF0B66E06BF9}"/>
              </a:ext>
            </a:extLst>
          </p:cNvPr>
          <p:cNvSpPr txBox="1"/>
          <p:nvPr/>
        </p:nvSpPr>
        <p:spPr>
          <a:xfrm>
            <a:off x="1903827" y="1094711"/>
            <a:ext cx="9580099" cy="461665"/>
          </a:xfrm>
          <a:prstGeom prst="rect">
            <a:avLst/>
          </a:prstGeom>
          <a:noFill/>
        </p:spPr>
        <p:txBody>
          <a:bodyPr wrap="square" rtlCol="0">
            <a:spAutoFit/>
          </a:bodyPr>
          <a:lstStyle/>
          <a:p>
            <a:r>
              <a:rPr lang="ar-DZ" sz="2400" dirty="0"/>
              <a:t>يقوم الركن المادي على ثالثة عناصر وهي السلوك الاجرامي والنتيجة الاجرامي والعالقة السببية :</a:t>
            </a:r>
            <a:endParaRPr lang="fr-FR" sz="2400" dirty="0"/>
          </a:p>
        </p:txBody>
      </p:sp>
      <p:sp>
        <p:nvSpPr>
          <p:cNvPr id="8" name="مربع نص 7">
            <a:extLst>
              <a:ext uri="{FF2B5EF4-FFF2-40B4-BE49-F238E27FC236}">
                <a16:creationId xmlns:a16="http://schemas.microsoft.com/office/drawing/2014/main" id="{5DAB048A-A5A5-E265-AB98-49D1186AED10}"/>
              </a:ext>
            </a:extLst>
          </p:cNvPr>
          <p:cNvSpPr txBox="1"/>
          <p:nvPr/>
        </p:nvSpPr>
        <p:spPr>
          <a:xfrm>
            <a:off x="4348674" y="1683466"/>
            <a:ext cx="3207434" cy="584775"/>
          </a:xfrm>
          <a:prstGeom prst="rect">
            <a:avLst/>
          </a:prstGeom>
          <a:noFill/>
        </p:spPr>
        <p:txBody>
          <a:bodyPr wrap="square" rtlCol="0">
            <a:spAutoFit/>
          </a:bodyPr>
          <a:lstStyle/>
          <a:p>
            <a:r>
              <a:rPr lang="ar-DZ" sz="3200" b="1" u="sng" dirty="0">
                <a:solidFill>
                  <a:schemeClr val="accent6">
                    <a:lumMod val="50000"/>
                  </a:schemeClr>
                </a:solidFill>
              </a:rPr>
              <a:t>1/ السلوك الاجرامي </a:t>
            </a:r>
            <a:r>
              <a:rPr lang="ar-DZ" sz="2800" b="1" dirty="0">
                <a:solidFill>
                  <a:schemeClr val="accent6">
                    <a:lumMod val="50000"/>
                  </a:schemeClr>
                </a:solidFill>
              </a:rPr>
              <a:t>:</a:t>
            </a:r>
            <a:endParaRPr lang="fr-FR" sz="2800" b="1" dirty="0">
              <a:solidFill>
                <a:schemeClr val="accent6">
                  <a:lumMod val="50000"/>
                </a:schemeClr>
              </a:solidFill>
            </a:endParaRPr>
          </a:p>
        </p:txBody>
      </p:sp>
      <p:sp>
        <p:nvSpPr>
          <p:cNvPr id="9" name="مخطط انسيابي: محطة طرفية 8">
            <a:extLst>
              <a:ext uri="{FF2B5EF4-FFF2-40B4-BE49-F238E27FC236}">
                <a16:creationId xmlns:a16="http://schemas.microsoft.com/office/drawing/2014/main" id="{67DE1474-CD3A-5DE9-D037-51C61D433AD8}"/>
              </a:ext>
            </a:extLst>
          </p:cNvPr>
          <p:cNvSpPr/>
          <p:nvPr/>
        </p:nvSpPr>
        <p:spPr>
          <a:xfrm>
            <a:off x="7624689" y="2215660"/>
            <a:ext cx="2771335" cy="766689"/>
          </a:xfrm>
          <a:prstGeom prst="flowChartTerminator">
            <a:avLst/>
          </a:prstGeom>
          <a:solidFill>
            <a:schemeClr val="accent6">
              <a:alpha val="5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ar-DZ" sz="2800" b="1" dirty="0">
                <a:solidFill>
                  <a:schemeClr val="tx1"/>
                </a:solidFill>
              </a:rPr>
              <a:t>السلوك الايجابي</a:t>
            </a:r>
            <a:endParaRPr lang="fr-FR" sz="2800" b="1" dirty="0">
              <a:solidFill>
                <a:schemeClr val="tx1"/>
              </a:solidFill>
            </a:endParaRPr>
          </a:p>
        </p:txBody>
      </p:sp>
      <p:sp>
        <p:nvSpPr>
          <p:cNvPr id="10" name="مخطط انسيابي: محطة طرفية 9">
            <a:extLst>
              <a:ext uri="{FF2B5EF4-FFF2-40B4-BE49-F238E27FC236}">
                <a16:creationId xmlns:a16="http://schemas.microsoft.com/office/drawing/2014/main" id="{CE8CBC3B-DE03-E030-1A23-9209B917022F}"/>
              </a:ext>
            </a:extLst>
          </p:cNvPr>
          <p:cNvSpPr/>
          <p:nvPr/>
        </p:nvSpPr>
        <p:spPr>
          <a:xfrm>
            <a:off x="1536895" y="2215660"/>
            <a:ext cx="2771335" cy="766689"/>
          </a:xfrm>
          <a:prstGeom prst="flowChartTerminator">
            <a:avLst/>
          </a:prstGeom>
          <a:solidFill>
            <a:schemeClr val="accent6">
              <a:alpha val="5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ar-DZ" sz="2800" b="1" dirty="0">
                <a:solidFill>
                  <a:schemeClr val="tx1"/>
                </a:solidFill>
              </a:rPr>
              <a:t>السلوك السلبي</a:t>
            </a:r>
            <a:endParaRPr lang="fr-FR" sz="2800" b="1" dirty="0">
              <a:solidFill>
                <a:schemeClr val="tx1"/>
              </a:solidFill>
            </a:endParaRPr>
          </a:p>
        </p:txBody>
      </p:sp>
      <p:sp>
        <p:nvSpPr>
          <p:cNvPr id="13" name="مستطيل: زوايا مستديرة 12">
            <a:extLst>
              <a:ext uri="{FF2B5EF4-FFF2-40B4-BE49-F238E27FC236}">
                <a16:creationId xmlns:a16="http://schemas.microsoft.com/office/drawing/2014/main" id="{E3F85CB2-392B-CC65-A321-84E832CB2FDC}"/>
              </a:ext>
            </a:extLst>
          </p:cNvPr>
          <p:cNvSpPr/>
          <p:nvPr/>
        </p:nvSpPr>
        <p:spPr>
          <a:xfrm>
            <a:off x="7090117" y="3193366"/>
            <a:ext cx="4114799" cy="3186332"/>
          </a:xfrm>
          <a:prstGeom prst="round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4" name="مستطيل: زوايا مستديرة 13">
            <a:extLst>
              <a:ext uri="{FF2B5EF4-FFF2-40B4-BE49-F238E27FC236}">
                <a16:creationId xmlns:a16="http://schemas.microsoft.com/office/drawing/2014/main" id="{3B882B9D-3056-3673-CCE6-DACA6D6805BB}"/>
              </a:ext>
            </a:extLst>
          </p:cNvPr>
          <p:cNvSpPr/>
          <p:nvPr/>
        </p:nvSpPr>
        <p:spPr>
          <a:xfrm>
            <a:off x="865164" y="3193366"/>
            <a:ext cx="4114799" cy="3186332"/>
          </a:xfrm>
          <a:prstGeom prst="round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1" name="مربع نص 10">
            <a:extLst>
              <a:ext uri="{FF2B5EF4-FFF2-40B4-BE49-F238E27FC236}">
                <a16:creationId xmlns:a16="http://schemas.microsoft.com/office/drawing/2014/main" id="{825427B3-CA6F-AC4A-680F-DBDC52E6FB3F}"/>
              </a:ext>
            </a:extLst>
          </p:cNvPr>
          <p:cNvSpPr txBox="1"/>
          <p:nvPr/>
        </p:nvSpPr>
        <p:spPr>
          <a:xfrm>
            <a:off x="7455877" y="3429000"/>
            <a:ext cx="3235569" cy="2246769"/>
          </a:xfrm>
          <a:prstGeom prst="rect">
            <a:avLst/>
          </a:prstGeom>
          <a:noFill/>
        </p:spPr>
        <p:txBody>
          <a:bodyPr wrap="square" rtlCol="0">
            <a:spAutoFit/>
          </a:bodyPr>
          <a:lstStyle/>
          <a:p>
            <a:r>
              <a:rPr lang="ar-DZ" sz="2800" dirty="0"/>
              <a:t>يتحقق السلوك الايجابي في جرائم تلوث البيئة، بفعل إيجابي أي نشاط مادي خارجي يصدر عن الجاني بخرقه للقانون .</a:t>
            </a:r>
            <a:endParaRPr lang="fr-FR" sz="2800" dirty="0"/>
          </a:p>
        </p:txBody>
      </p:sp>
      <p:sp>
        <p:nvSpPr>
          <p:cNvPr id="12" name="مربع نص 11">
            <a:extLst>
              <a:ext uri="{FF2B5EF4-FFF2-40B4-BE49-F238E27FC236}">
                <a16:creationId xmlns:a16="http://schemas.microsoft.com/office/drawing/2014/main" id="{F9CE4BD9-9A3E-EAC6-2F12-8905D2D85D4D}"/>
              </a:ext>
            </a:extLst>
          </p:cNvPr>
          <p:cNvSpPr txBox="1"/>
          <p:nvPr/>
        </p:nvSpPr>
        <p:spPr>
          <a:xfrm>
            <a:off x="865164" y="3232260"/>
            <a:ext cx="3953021" cy="3108543"/>
          </a:xfrm>
          <a:prstGeom prst="rect">
            <a:avLst/>
          </a:prstGeom>
          <a:noFill/>
        </p:spPr>
        <p:txBody>
          <a:bodyPr wrap="square" rtlCol="0">
            <a:spAutoFit/>
          </a:bodyPr>
          <a:lstStyle/>
          <a:p>
            <a:r>
              <a:rPr lang="ar-DZ" sz="2800" dirty="0"/>
              <a:t>يمكن تعريف السلوك الاجرامي السلبي بأنه إحجام أو امتناع شخص عن الاتيان بفعل أو عمل، أوجب القانون عليه القيام به. يتحقق السلوك السلبي في جريمة تلويث البيئة، بالامتناع عن القيام بعمل يفرضه القانون.</a:t>
            </a:r>
            <a:endParaRPr lang="fr-FR" sz="2800" dirty="0"/>
          </a:p>
        </p:txBody>
      </p:sp>
    </p:spTree>
    <p:extLst>
      <p:ext uri="{BB962C8B-B14F-4D97-AF65-F5344CB8AC3E}">
        <p14:creationId xmlns:p14="http://schemas.microsoft.com/office/powerpoint/2010/main" val="211608160"/>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D39F7E18-E946-0ED1-9289-C41F6026C498}"/>
            </a:ext>
          </a:extLst>
        </p:cNvPr>
        <p:cNvGrpSpPr/>
        <p:nvPr/>
      </p:nvGrpSpPr>
      <p:grpSpPr>
        <a:xfrm>
          <a:off x="0" y="0"/>
          <a:ext cx="0" cy="0"/>
          <a:chOff x="0" y="0"/>
          <a:chExt cx="0" cy="0"/>
        </a:xfrm>
      </p:grpSpPr>
      <p:pic>
        <p:nvPicPr>
          <p:cNvPr id="11" name="صورة 10">
            <a:extLst>
              <a:ext uri="{FF2B5EF4-FFF2-40B4-BE49-F238E27FC236}">
                <a16:creationId xmlns:a16="http://schemas.microsoft.com/office/drawing/2014/main" id="{13EC146D-FD0E-B192-3988-83271CBB7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44693">
            <a:off x="8918213" y="1364"/>
            <a:ext cx="2849586" cy="32484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مستطيل: زوايا مستديرة 7">
            <a:extLst>
              <a:ext uri="{FF2B5EF4-FFF2-40B4-BE49-F238E27FC236}">
                <a16:creationId xmlns:a16="http://schemas.microsoft.com/office/drawing/2014/main" id="{07786E94-778B-7CA1-9FE1-FEF3FC2E610D}"/>
              </a:ext>
            </a:extLst>
          </p:cNvPr>
          <p:cNvSpPr/>
          <p:nvPr/>
        </p:nvSpPr>
        <p:spPr>
          <a:xfrm>
            <a:off x="339969" y="2331211"/>
            <a:ext cx="8792308" cy="4141531"/>
          </a:xfrm>
          <a:prstGeom prst="roundRect">
            <a:avLst/>
          </a:prstGeom>
          <a:solidFill>
            <a:schemeClr val="accent6">
              <a:alpha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2" name="سداسي 1">
            <a:extLst>
              <a:ext uri="{FF2B5EF4-FFF2-40B4-BE49-F238E27FC236}">
                <a16:creationId xmlns:a16="http://schemas.microsoft.com/office/drawing/2014/main" id="{686F9003-92CE-57BF-D1E8-4F5365205BE4}"/>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13999E46-91FF-EDA3-7AE7-C5ADC293F028}"/>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CF32ECBC-8E3F-F64C-CA13-76F0AA73ABE7}"/>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457CCBB6-EA1A-6D33-34DB-561F3D8B9792}"/>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مربع نص 5">
            <a:extLst>
              <a:ext uri="{FF2B5EF4-FFF2-40B4-BE49-F238E27FC236}">
                <a16:creationId xmlns:a16="http://schemas.microsoft.com/office/drawing/2014/main" id="{65EAB7AA-598C-DD80-9718-627AD0BF0940}"/>
              </a:ext>
            </a:extLst>
          </p:cNvPr>
          <p:cNvSpPr txBox="1"/>
          <p:nvPr/>
        </p:nvSpPr>
        <p:spPr>
          <a:xfrm>
            <a:off x="4693920" y="519147"/>
            <a:ext cx="3057378" cy="584775"/>
          </a:xfrm>
          <a:prstGeom prst="rect">
            <a:avLst/>
          </a:prstGeom>
          <a:noFill/>
        </p:spPr>
        <p:txBody>
          <a:bodyPr wrap="square" rtlCol="0">
            <a:spAutoFit/>
          </a:bodyPr>
          <a:lstStyle/>
          <a:p>
            <a:r>
              <a:rPr lang="ar-DZ" sz="3200" b="1" u="sng" dirty="0">
                <a:solidFill>
                  <a:schemeClr val="accent6">
                    <a:lumMod val="50000"/>
                  </a:schemeClr>
                </a:solidFill>
              </a:rPr>
              <a:t>2/ النتيجة الاجرامية: </a:t>
            </a:r>
            <a:endParaRPr lang="fr-FR" sz="3200" b="1" u="sng" dirty="0">
              <a:solidFill>
                <a:schemeClr val="accent6">
                  <a:lumMod val="50000"/>
                </a:schemeClr>
              </a:solidFill>
            </a:endParaRPr>
          </a:p>
        </p:txBody>
      </p:sp>
      <p:sp>
        <p:nvSpPr>
          <p:cNvPr id="7" name="مربع نص 6">
            <a:extLst>
              <a:ext uri="{FF2B5EF4-FFF2-40B4-BE49-F238E27FC236}">
                <a16:creationId xmlns:a16="http://schemas.microsoft.com/office/drawing/2014/main" id="{DECF9F6F-35B2-8A06-B306-516C7F678E80}"/>
              </a:ext>
            </a:extLst>
          </p:cNvPr>
          <p:cNvSpPr txBox="1"/>
          <p:nvPr/>
        </p:nvSpPr>
        <p:spPr>
          <a:xfrm>
            <a:off x="519670" y="2507449"/>
            <a:ext cx="8004517" cy="3539430"/>
          </a:xfrm>
          <a:prstGeom prst="rect">
            <a:avLst/>
          </a:prstGeom>
          <a:noFill/>
        </p:spPr>
        <p:txBody>
          <a:bodyPr wrap="square" rtlCol="0">
            <a:spAutoFit/>
          </a:bodyPr>
          <a:lstStyle/>
          <a:p>
            <a:r>
              <a:rPr lang="ar-DZ" sz="2800" dirty="0"/>
              <a:t>النتيجة هو عنصر يمكن أن تتحقق من جراء ارتكاب فعل من الافعال المعتدة بالبيئة ،ويرجع ذلك إلى طبيعة هذه الجرائم وما يترتب عليها من نتائج، فهي عكس الجرائم التقليدية التي يترتب عنها نتائج مادية ملموسة مباشرة مثل إزهاق روح إنسان، فإن الامر يختلف في جرائم البيئة </a:t>
            </a:r>
            <a:r>
              <a:rPr lang="ar-DZ" sz="2800" dirty="0" err="1"/>
              <a:t>لانها</a:t>
            </a:r>
            <a:r>
              <a:rPr lang="ar-DZ" sz="2800" dirty="0"/>
              <a:t> تتحقق بعد فترة من الزمن قد تطول أو تقصر وهذه النتيجة قد تتحقق في مكان حدوث الفعل وقد تتحقق في مكان أخر داخل نفس الدولة أو قد تتعداها إلى حدود دولة أخرى، كما هو الحال في جرائم تلوث البيئة سواء تلوث الأنهار أو البحار أو الفضاء.</a:t>
            </a:r>
            <a:endParaRPr lang="fr-FR" sz="2800" dirty="0"/>
          </a:p>
        </p:txBody>
      </p:sp>
    </p:spTree>
    <p:extLst>
      <p:ext uri="{BB962C8B-B14F-4D97-AF65-F5344CB8AC3E}">
        <p14:creationId xmlns:p14="http://schemas.microsoft.com/office/powerpoint/2010/main" val="2779302444"/>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6E1F1354-3E73-91FF-AF1D-8C9EE506E5A0}"/>
            </a:ext>
          </a:extLst>
        </p:cNvPr>
        <p:cNvGrpSpPr/>
        <p:nvPr/>
      </p:nvGrpSpPr>
      <p:grpSpPr>
        <a:xfrm>
          <a:off x="0" y="0"/>
          <a:ext cx="0" cy="0"/>
          <a:chOff x="0" y="0"/>
          <a:chExt cx="0" cy="0"/>
        </a:xfrm>
      </p:grpSpPr>
      <p:sp>
        <p:nvSpPr>
          <p:cNvPr id="8" name="مستطيل: زوايا مستديرة 7">
            <a:extLst>
              <a:ext uri="{FF2B5EF4-FFF2-40B4-BE49-F238E27FC236}">
                <a16:creationId xmlns:a16="http://schemas.microsoft.com/office/drawing/2014/main" id="{94614BEC-3736-CA56-372E-E82DCD844447}"/>
              </a:ext>
            </a:extLst>
          </p:cNvPr>
          <p:cNvSpPr/>
          <p:nvPr/>
        </p:nvSpPr>
        <p:spPr>
          <a:xfrm>
            <a:off x="1505243" y="1674056"/>
            <a:ext cx="9045526" cy="4009293"/>
          </a:xfrm>
          <a:prstGeom prst="roundRect">
            <a:avLst/>
          </a:prstGeom>
          <a:solidFill>
            <a:schemeClr val="accent6">
              <a:alpha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2" name="سداسي 1">
            <a:extLst>
              <a:ext uri="{FF2B5EF4-FFF2-40B4-BE49-F238E27FC236}">
                <a16:creationId xmlns:a16="http://schemas.microsoft.com/office/drawing/2014/main" id="{D251ED61-A6F7-B028-BDB8-8F718927EEAB}"/>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1374D335-7023-B1BF-DAFB-87E063767C52}"/>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D6DF75B8-5789-61B6-28DB-409358A5DB4C}"/>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7EE5AC5C-A147-31EE-4AED-55C72EABA36C}"/>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مربع نص 5">
            <a:extLst>
              <a:ext uri="{FF2B5EF4-FFF2-40B4-BE49-F238E27FC236}">
                <a16:creationId xmlns:a16="http://schemas.microsoft.com/office/drawing/2014/main" id="{806E9E11-9B9A-7D52-29E2-1191D7307A11}"/>
              </a:ext>
            </a:extLst>
          </p:cNvPr>
          <p:cNvSpPr txBox="1"/>
          <p:nvPr/>
        </p:nvSpPr>
        <p:spPr>
          <a:xfrm>
            <a:off x="4693920" y="519147"/>
            <a:ext cx="3057378" cy="584775"/>
          </a:xfrm>
          <a:prstGeom prst="rect">
            <a:avLst/>
          </a:prstGeom>
          <a:noFill/>
        </p:spPr>
        <p:txBody>
          <a:bodyPr wrap="square" rtlCol="0">
            <a:spAutoFit/>
          </a:bodyPr>
          <a:lstStyle/>
          <a:p>
            <a:pPr algn="ctr"/>
            <a:r>
              <a:rPr lang="ar-DZ" sz="3200" b="1" u="sng" dirty="0">
                <a:solidFill>
                  <a:schemeClr val="accent6">
                    <a:lumMod val="50000"/>
                  </a:schemeClr>
                </a:solidFill>
              </a:rPr>
              <a:t>3/ العلاقة السببية : </a:t>
            </a:r>
            <a:endParaRPr lang="fr-FR" sz="3200" b="1" u="sng" dirty="0">
              <a:solidFill>
                <a:schemeClr val="accent6">
                  <a:lumMod val="50000"/>
                </a:schemeClr>
              </a:solidFill>
            </a:endParaRPr>
          </a:p>
        </p:txBody>
      </p:sp>
      <p:sp>
        <p:nvSpPr>
          <p:cNvPr id="7" name="مربع نص 6">
            <a:extLst>
              <a:ext uri="{FF2B5EF4-FFF2-40B4-BE49-F238E27FC236}">
                <a16:creationId xmlns:a16="http://schemas.microsoft.com/office/drawing/2014/main" id="{F4117A03-502C-D700-B63A-C7662521304D}"/>
              </a:ext>
            </a:extLst>
          </p:cNvPr>
          <p:cNvSpPr txBox="1"/>
          <p:nvPr/>
        </p:nvSpPr>
        <p:spPr>
          <a:xfrm>
            <a:off x="2110154" y="2124430"/>
            <a:ext cx="7537937" cy="3108543"/>
          </a:xfrm>
          <a:prstGeom prst="rect">
            <a:avLst/>
          </a:prstGeom>
          <a:noFill/>
        </p:spPr>
        <p:txBody>
          <a:bodyPr wrap="square" rtlCol="0">
            <a:spAutoFit/>
          </a:bodyPr>
          <a:lstStyle/>
          <a:p>
            <a:r>
              <a:rPr lang="ar-DZ" sz="2800" dirty="0"/>
              <a:t>القول بشأن دراسة العالقة السببية بين السلوك والنتيجة الاجرامية في الجريمة البيئية، أنه لا شك أن الاسناد الموضوعي لجرائم تلويث البيئة </a:t>
            </a:r>
            <a:r>
              <a:rPr lang="ar-DZ" sz="2800" dirty="0" err="1"/>
              <a:t>يتلائم</a:t>
            </a:r>
            <a:r>
              <a:rPr lang="ar-DZ" sz="2800" dirty="0"/>
              <a:t> مع نظرية السبب الملائم ، سواء تعلق </a:t>
            </a:r>
            <a:r>
              <a:rPr lang="ar-DZ" sz="2800" dirty="0" err="1"/>
              <a:t>لامر</a:t>
            </a:r>
            <a:r>
              <a:rPr lang="ar-DZ" sz="2800" dirty="0"/>
              <a:t> بجرائم الضرر، جرائم السلوك والنتيجة، أو تلك التي تندرج ضمن طائفة جرائم التعريض للخطر، التي يكفي فيها </a:t>
            </a:r>
            <a:r>
              <a:rPr lang="ar-DZ" sz="2800" dirty="0" err="1"/>
              <a:t>إرتكاب</a:t>
            </a:r>
            <a:r>
              <a:rPr lang="ar-DZ" sz="2800" dirty="0"/>
              <a:t> السلوك الاجرامي لقيام الجريمة ومساءلة الجاني دون أن يتوقف ذلك على تحقيق النتيجة بالفعل </a:t>
            </a:r>
            <a:r>
              <a:rPr lang="ar-DZ" sz="2400" dirty="0"/>
              <a:t>.</a:t>
            </a:r>
            <a:endParaRPr lang="fr-FR" sz="2400" dirty="0"/>
          </a:p>
        </p:txBody>
      </p:sp>
    </p:spTree>
    <p:extLst>
      <p:ext uri="{BB962C8B-B14F-4D97-AF65-F5344CB8AC3E}">
        <p14:creationId xmlns:p14="http://schemas.microsoft.com/office/powerpoint/2010/main" val="7207573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E642B30-74C4-53FD-8A0B-3273F821BD09}"/>
            </a:ext>
          </a:extLst>
        </p:cNvPr>
        <p:cNvGrpSpPr/>
        <p:nvPr/>
      </p:nvGrpSpPr>
      <p:grpSpPr>
        <a:xfrm>
          <a:off x="0" y="0"/>
          <a:ext cx="0" cy="0"/>
          <a:chOff x="0" y="0"/>
          <a:chExt cx="0" cy="0"/>
        </a:xfrm>
      </p:grpSpPr>
      <p:sp>
        <p:nvSpPr>
          <p:cNvPr id="8" name="مستطيل: زوايا مستديرة 7">
            <a:extLst>
              <a:ext uri="{FF2B5EF4-FFF2-40B4-BE49-F238E27FC236}">
                <a16:creationId xmlns:a16="http://schemas.microsoft.com/office/drawing/2014/main" id="{B7466D60-C6CB-197F-62CA-5DDE7A6F109E}"/>
              </a:ext>
            </a:extLst>
          </p:cNvPr>
          <p:cNvSpPr/>
          <p:nvPr/>
        </p:nvSpPr>
        <p:spPr>
          <a:xfrm>
            <a:off x="1505243" y="1207106"/>
            <a:ext cx="9439423" cy="4487594"/>
          </a:xfrm>
          <a:prstGeom prst="roundRect">
            <a:avLst/>
          </a:prstGeom>
          <a:solidFill>
            <a:schemeClr val="accent6">
              <a:alpha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2" name="سداسي 1">
            <a:extLst>
              <a:ext uri="{FF2B5EF4-FFF2-40B4-BE49-F238E27FC236}">
                <a16:creationId xmlns:a16="http://schemas.microsoft.com/office/drawing/2014/main" id="{B9DFE7D3-8CF2-B086-2949-6CA5F9199940}"/>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88612927-B52D-2E50-FC1E-C373752376F6}"/>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D870A32D-ABCE-43CE-F6BB-9BF2E7B2D27E}"/>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D2970A65-E382-DF03-28B9-AA618D2FD113}"/>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مربع نص 5">
            <a:extLst>
              <a:ext uri="{FF2B5EF4-FFF2-40B4-BE49-F238E27FC236}">
                <a16:creationId xmlns:a16="http://schemas.microsoft.com/office/drawing/2014/main" id="{ACFD768A-D824-76D8-D9E8-2E96553F0181}"/>
              </a:ext>
            </a:extLst>
          </p:cNvPr>
          <p:cNvSpPr txBox="1"/>
          <p:nvPr/>
        </p:nvSpPr>
        <p:spPr>
          <a:xfrm>
            <a:off x="6096000" y="478302"/>
            <a:ext cx="3610708" cy="523220"/>
          </a:xfrm>
          <a:prstGeom prst="rect">
            <a:avLst/>
          </a:prstGeom>
          <a:noFill/>
        </p:spPr>
        <p:txBody>
          <a:bodyPr wrap="square" rtlCol="0">
            <a:spAutoFit/>
          </a:bodyPr>
          <a:lstStyle/>
          <a:p>
            <a:r>
              <a:rPr lang="ar-DZ" sz="2800" b="1" u="sng" dirty="0">
                <a:solidFill>
                  <a:srgbClr val="C00000"/>
                </a:solidFill>
              </a:rPr>
              <a:t>ثالثا: الركن المعنوي :</a:t>
            </a:r>
            <a:endParaRPr lang="fr-FR" sz="2800" b="1" u="sng" dirty="0">
              <a:solidFill>
                <a:srgbClr val="C00000"/>
              </a:solidFill>
            </a:endParaRPr>
          </a:p>
        </p:txBody>
      </p:sp>
      <p:sp>
        <p:nvSpPr>
          <p:cNvPr id="7" name="مربع نص 6">
            <a:extLst>
              <a:ext uri="{FF2B5EF4-FFF2-40B4-BE49-F238E27FC236}">
                <a16:creationId xmlns:a16="http://schemas.microsoft.com/office/drawing/2014/main" id="{7BF5652B-9EEC-107B-F18B-9CB3CB8D1AD7}"/>
              </a:ext>
            </a:extLst>
          </p:cNvPr>
          <p:cNvSpPr txBox="1"/>
          <p:nvPr/>
        </p:nvSpPr>
        <p:spPr>
          <a:xfrm>
            <a:off x="2164080" y="1659285"/>
            <a:ext cx="7863840" cy="3539430"/>
          </a:xfrm>
          <a:prstGeom prst="rect">
            <a:avLst/>
          </a:prstGeom>
          <a:noFill/>
        </p:spPr>
        <p:txBody>
          <a:bodyPr wrap="square" rtlCol="0">
            <a:spAutoFit/>
          </a:bodyPr>
          <a:lstStyle/>
          <a:p>
            <a:r>
              <a:rPr lang="ar-DZ" sz="2800" dirty="0"/>
              <a:t>لا يكفي لقيام الجريمة ارتكاب عمل مادي، يعاقب عليه القانون بل لابد  أن يصدر عن ارادة الجاني وهي العلاقة التي تربط بين العمل المادي والفاعل ، وهو ما يعرف بالركن المعنوي . </a:t>
            </a:r>
          </a:p>
          <a:p>
            <a:r>
              <a:rPr lang="ar-DZ" sz="2800" dirty="0"/>
              <a:t>يتصرف مدلول الركن المعنوي إلى الجانب النفسي لمرتكب الجريمة البيئية، أي الإرادة التي يقترن بها السلوك فهو الاربطة المعنوية بين السلوك والإرادة التي صدر منها، وينطوي جوهر الركن المعنوي في الجريمة على </a:t>
            </a:r>
            <a:r>
              <a:rPr lang="ar-DZ" sz="2800" dirty="0" err="1"/>
              <a:t>إتجاه</a:t>
            </a:r>
            <a:r>
              <a:rPr lang="ar-DZ" sz="2800" dirty="0"/>
              <a:t> نية الفاعل إلى إحداث النتيجة الاجرامية  التي يريد تحقيقها عن طريق ارتكابه الافعال المؤدية إليها .</a:t>
            </a:r>
            <a:endParaRPr lang="fr-FR" sz="2800" dirty="0"/>
          </a:p>
        </p:txBody>
      </p:sp>
    </p:spTree>
    <p:extLst>
      <p:ext uri="{BB962C8B-B14F-4D97-AF65-F5344CB8AC3E}">
        <p14:creationId xmlns:p14="http://schemas.microsoft.com/office/powerpoint/2010/main" val="523682877"/>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514C54F2-423F-88F3-5282-C327C11B2E6C}"/>
            </a:ext>
          </a:extLst>
        </p:cNvPr>
        <p:cNvGrpSpPr/>
        <p:nvPr/>
      </p:nvGrpSpPr>
      <p:grpSpPr>
        <a:xfrm>
          <a:off x="0" y="0"/>
          <a:ext cx="0" cy="0"/>
          <a:chOff x="0" y="0"/>
          <a:chExt cx="0" cy="0"/>
        </a:xfrm>
      </p:grpSpPr>
      <p:pic>
        <p:nvPicPr>
          <p:cNvPr id="3" name="صورة 2">
            <a:extLst>
              <a:ext uri="{FF2B5EF4-FFF2-40B4-BE49-F238E27FC236}">
                <a16:creationId xmlns:a16="http://schemas.microsoft.com/office/drawing/2014/main" id="{8C624E1A-A7AD-F2C8-4C8A-137F69C5E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مستطيل: زوايا قطرية مقصوصة 3">
            <a:extLst>
              <a:ext uri="{FF2B5EF4-FFF2-40B4-BE49-F238E27FC236}">
                <a16:creationId xmlns:a16="http://schemas.microsoft.com/office/drawing/2014/main" id="{EFA7DB10-422F-55CD-749D-B3C1AF334A83}"/>
              </a:ext>
            </a:extLst>
          </p:cNvPr>
          <p:cNvSpPr/>
          <p:nvPr/>
        </p:nvSpPr>
        <p:spPr>
          <a:xfrm>
            <a:off x="2719753" y="2162907"/>
            <a:ext cx="6752493" cy="1969477"/>
          </a:xfrm>
          <a:prstGeom prst="snip2DiagRect">
            <a:avLst>
              <a:gd name="adj1" fmla="val 26429"/>
              <a:gd name="adj2" fmla="val 28096"/>
            </a:avLst>
          </a:prstGeom>
          <a:solidFill>
            <a:schemeClr val="dk1">
              <a:alpha val="50000"/>
            </a:schemeClr>
          </a:solidFill>
          <a:ln w="381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5" name="مربع نص 4">
            <a:extLst>
              <a:ext uri="{FF2B5EF4-FFF2-40B4-BE49-F238E27FC236}">
                <a16:creationId xmlns:a16="http://schemas.microsoft.com/office/drawing/2014/main" id="{952F93B1-0122-B0D6-4A74-CFA028E6E326}"/>
              </a:ext>
            </a:extLst>
          </p:cNvPr>
          <p:cNvSpPr txBox="1"/>
          <p:nvPr/>
        </p:nvSpPr>
        <p:spPr>
          <a:xfrm>
            <a:off x="2832294" y="2353421"/>
            <a:ext cx="6325773" cy="1323439"/>
          </a:xfrm>
          <a:prstGeom prst="rect">
            <a:avLst/>
          </a:prstGeom>
          <a:noFill/>
        </p:spPr>
        <p:txBody>
          <a:bodyPr wrap="square" rtlCol="0">
            <a:spAutoFit/>
          </a:bodyPr>
          <a:lstStyle/>
          <a:p>
            <a:r>
              <a:rPr lang="ar-DZ" sz="4400" b="1" dirty="0">
                <a:solidFill>
                  <a:schemeClr val="bg1"/>
                </a:solidFill>
              </a:rPr>
              <a:t>المبحث الثاني </a:t>
            </a:r>
            <a:r>
              <a:rPr lang="ar-DZ" sz="3600" b="1" dirty="0">
                <a:solidFill>
                  <a:schemeClr val="bg1"/>
                </a:solidFill>
              </a:rPr>
              <a:t>:</a:t>
            </a:r>
            <a:r>
              <a:rPr lang="ar-DZ" sz="3600" b="1" dirty="0" err="1">
                <a:solidFill>
                  <a:schemeClr val="bg1"/>
                </a:solidFill>
              </a:rPr>
              <a:t>الايطار</a:t>
            </a:r>
            <a:r>
              <a:rPr lang="ar-DZ" sz="3600" b="1" dirty="0">
                <a:solidFill>
                  <a:schemeClr val="bg1"/>
                </a:solidFill>
              </a:rPr>
              <a:t> القانوني لجريمة التلوث البيئي و كيفية التصدي لها  </a:t>
            </a:r>
            <a:endParaRPr lang="fr-FR" sz="3600" b="1" dirty="0">
              <a:solidFill>
                <a:schemeClr val="bg1"/>
              </a:solidFill>
            </a:endParaRPr>
          </a:p>
        </p:txBody>
      </p:sp>
    </p:spTree>
    <p:extLst>
      <p:ext uri="{BB962C8B-B14F-4D97-AF65-F5344CB8AC3E}">
        <p14:creationId xmlns:p14="http://schemas.microsoft.com/office/powerpoint/2010/main" val="25628305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A119C708-1B3E-BF5D-7992-666064E0059C}"/>
            </a:ext>
          </a:extLst>
        </p:cNvPr>
        <p:cNvGrpSpPr/>
        <p:nvPr/>
      </p:nvGrpSpPr>
      <p:grpSpPr>
        <a:xfrm>
          <a:off x="0" y="0"/>
          <a:ext cx="0" cy="0"/>
          <a:chOff x="0" y="0"/>
          <a:chExt cx="0" cy="0"/>
        </a:xfrm>
      </p:grpSpPr>
      <p:sp>
        <p:nvSpPr>
          <p:cNvPr id="2" name="سداسي 1">
            <a:extLst>
              <a:ext uri="{FF2B5EF4-FFF2-40B4-BE49-F238E27FC236}">
                <a16:creationId xmlns:a16="http://schemas.microsoft.com/office/drawing/2014/main" id="{E8AE4BCE-0A3E-0D38-7687-4362060F2A6C}"/>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10D31FD2-6630-28F8-3999-21CB82313C79}"/>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F399FB0C-4621-8525-73E6-753BC8A77460}"/>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FB844F71-0D93-B6D6-9AF9-39A811087871}"/>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مربع نص 5">
            <a:extLst>
              <a:ext uri="{FF2B5EF4-FFF2-40B4-BE49-F238E27FC236}">
                <a16:creationId xmlns:a16="http://schemas.microsoft.com/office/drawing/2014/main" id="{96F52063-385E-26B4-7A0D-DA5162CF085D}"/>
              </a:ext>
            </a:extLst>
          </p:cNvPr>
          <p:cNvSpPr txBox="1"/>
          <p:nvPr/>
        </p:nvSpPr>
        <p:spPr>
          <a:xfrm>
            <a:off x="2433710" y="281354"/>
            <a:ext cx="8004517" cy="584775"/>
          </a:xfrm>
          <a:prstGeom prst="rect">
            <a:avLst/>
          </a:prstGeom>
          <a:noFill/>
        </p:spPr>
        <p:txBody>
          <a:bodyPr wrap="square" rtlCol="0">
            <a:spAutoFit/>
          </a:bodyPr>
          <a:lstStyle/>
          <a:p>
            <a:r>
              <a:rPr lang="ar-DZ" sz="3200" b="1" u="sng" dirty="0">
                <a:solidFill>
                  <a:srgbClr val="C00000"/>
                </a:solidFill>
              </a:rPr>
              <a:t>المطلب الأول : الأشخاص المؤهلين لمعاينة جرائم البيئة . </a:t>
            </a:r>
            <a:endParaRPr lang="fr-FR" sz="3200" b="1" u="sng" dirty="0">
              <a:solidFill>
                <a:srgbClr val="C00000"/>
              </a:solidFill>
            </a:endParaRPr>
          </a:p>
        </p:txBody>
      </p:sp>
      <p:sp>
        <p:nvSpPr>
          <p:cNvPr id="7" name="مربع نص 6">
            <a:extLst>
              <a:ext uri="{FF2B5EF4-FFF2-40B4-BE49-F238E27FC236}">
                <a16:creationId xmlns:a16="http://schemas.microsoft.com/office/drawing/2014/main" id="{4DC301E0-F0D7-E091-9439-8A735F115DC9}"/>
              </a:ext>
            </a:extLst>
          </p:cNvPr>
          <p:cNvSpPr txBox="1"/>
          <p:nvPr/>
        </p:nvSpPr>
        <p:spPr>
          <a:xfrm>
            <a:off x="2968283" y="1139483"/>
            <a:ext cx="7624689" cy="461665"/>
          </a:xfrm>
          <a:prstGeom prst="rect">
            <a:avLst/>
          </a:prstGeom>
          <a:noFill/>
        </p:spPr>
        <p:txBody>
          <a:bodyPr wrap="square" rtlCol="0">
            <a:spAutoFit/>
          </a:bodyPr>
          <a:lstStyle/>
          <a:p>
            <a:r>
              <a:rPr lang="ar-DZ" sz="2400" b="1" u="sng" dirty="0">
                <a:solidFill>
                  <a:schemeClr val="accent6">
                    <a:lumMod val="50000"/>
                  </a:schemeClr>
                </a:solidFill>
                <a:effectLst>
                  <a:outerShdw blurRad="38100" dist="38100" dir="2700000" algn="tl">
                    <a:srgbClr val="000000">
                      <a:alpha val="43137"/>
                    </a:srgbClr>
                  </a:outerShdw>
                </a:effectLst>
              </a:rPr>
              <a:t>اولا: </a:t>
            </a:r>
            <a:r>
              <a:rPr lang="ar-DZ" sz="2400" b="1" dirty="0"/>
              <a:t>الاشخاص المؤهلين لمعاينة جرائم البيئة ذوي لاختصاص العام</a:t>
            </a:r>
            <a:r>
              <a:rPr lang="ar-DZ" dirty="0"/>
              <a:t>:</a:t>
            </a:r>
            <a:endParaRPr lang="fr-FR" dirty="0"/>
          </a:p>
        </p:txBody>
      </p:sp>
      <p:sp>
        <p:nvSpPr>
          <p:cNvPr id="8" name="شكل بيضاوي 7">
            <a:extLst>
              <a:ext uri="{FF2B5EF4-FFF2-40B4-BE49-F238E27FC236}">
                <a16:creationId xmlns:a16="http://schemas.microsoft.com/office/drawing/2014/main" id="{4E8AEC01-2F1C-8E51-EFB0-217982F3D9EB}"/>
              </a:ext>
            </a:extLst>
          </p:cNvPr>
          <p:cNvSpPr/>
          <p:nvPr/>
        </p:nvSpPr>
        <p:spPr>
          <a:xfrm>
            <a:off x="7645791" y="1604151"/>
            <a:ext cx="3291840" cy="1184254"/>
          </a:xfrm>
          <a:prstGeom prst="ellipse">
            <a:avLst/>
          </a:prstGeom>
          <a:solidFill>
            <a:schemeClr val="accent6">
              <a:alpha val="5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ar-DZ" sz="2800" dirty="0">
                <a:solidFill>
                  <a:schemeClr val="tx1"/>
                </a:solidFill>
              </a:rPr>
              <a:t>ضباط الشرطة القضائية</a:t>
            </a:r>
            <a:endParaRPr lang="fr-FR" sz="2800" dirty="0">
              <a:solidFill>
                <a:schemeClr val="tx1"/>
              </a:solidFill>
            </a:endParaRPr>
          </a:p>
        </p:txBody>
      </p:sp>
      <p:sp>
        <p:nvSpPr>
          <p:cNvPr id="9" name="شكل بيضاوي 8">
            <a:extLst>
              <a:ext uri="{FF2B5EF4-FFF2-40B4-BE49-F238E27FC236}">
                <a16:creationId xmlns:a16="http://schemas.microsoft.com/office/drawing/2014/main" id="{244C3FC8-7AF2-6BA0-6B2D-8F06369D49A6}"/>
              </a:ext>
            </a:extLst>
          </p:cNvPr>
          <p:cNvSpPr/>
          <p:nvPr/>
        </p:nvSpPr>
        <p:spPr>
          <a:xfrm>
            <a:off x="1652953" y="1664452"/>
            <a:ext cx="3291840" cy="1184255"/>
          </a:xfrm>
          <a:prstGeom prst="ellipse">
            <a:avLst/>
          </a:prstGeom>
          <a:solidFill>
            <a:schemeClr val="accent6">
              <a:alpha val="5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ar-DZ" sz="2400" dirty="0">
                <a:solidFill>
                  <a:schemeClr val="tx1"/>
                </a:solidFill>
              </a:rPr>
              <a:t>الاعوان والموظفين المكلفين بالضبط القضائي:</a:t>
            </a:r>
            <a:endParaRPr lang="fr-FR" sz="2400" dirty="0">
              <a:solidFill>
                <a:schemeClr val="tx1"/>
              </a:solidFill>
            </a:endParaRPr>
          </a:p>
        </p:txBody>
      </p:sp>
      <p:sp>
        <p:nvSpPr>
          <p:cNvPr id="11" name="مستطيل: زوايا مستديرة 10">
            <a:extLst>
              <a:ext uri="{FF2B5EF4-FFF2-40B4-BE49-F238E27FC236}">
                <a16:creationId xmlns:a16="http://schemas.microsoft.com/office/drawing/2014/main" id="{6BFA1650-3BE4-5824-BDEB-4E2539245FEC}"/>
              </a:ext>
            </a:extLst>
          </p:cNvPr>
          <p:cNvSpPr/>
          <p:nvPr/>
        </p:nvSpPr>
        <p:spPr>
          <a:xfrm>
            <a:off x="7188591" y="2912013"/>
            <a:ext cx="4445390" cy="3488788"/>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2" name="مستطيل: زوايا مستديرة 11">
            <a:extLst>
              <a:ext uri="{FF2B5EF4-FFF2-40B4-BE49-F238E27FC236}">
                <a16:creationId xmlns:a16="http://schemas.microsoft.com/office/drawing/2014/main" id="{6C52968B-5E84-6E87-80C4-42B09F62AE6A}"/>
              </a:ext>
            </a:extLst>
          </p:cNvPr>
          <p:cNvSpPr/>
          <p:nvPr/>
        </p:nvSpPr>
        <p:spPr>
          <a:xfrm>
            <a:off x="1181684" y="3013053"/>
            <a:ext cx="4445391" cy="3366646"/>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4" name="مربع نص 13">
            <a:extLst>
              <a:ext uri="{FF2B5EF4-FFF2-40B4-BE49-F238E27FC236}">
                <a16:creationId xmlns:a16="http://schemas.microsoft.com/office/drawing/2014/main" id="{3C7C4308-3D48-F6B2-A16F-F8544C5BBCA2}"/>
              </a:ext>
            </a:extLst>
          </p:cNvPr>
          <p:cNvSpPr txBox="1"/>
          <p:nvPr/>
        </p:nvSpPr>
        <p:spPr>
          <a:xfrm>
            <a:off x="7336301" y="3237808"/>
            <a:ext cx="4079631" cy="2677656"/>
          </a:xfrm>
          <a:prstGeom prst="rect">
            <a:avLst/>
          </a:prstGeom>
          <a:noFill/>
        </p:spPr>
        <p:txBody>
          <a:bodyPr wrap="square" rtlCol="0">
            <a:spAutoFit/>
          </a:bodyPr>
          <a:lstStyle/>
          <a:p>
            <a:r>
              <a:rPr lang="ar-DZ" sz="2800" dirty="0"/>
              <a:t>1/ رؤساء المجالس الشعبية البلدية. </a:t>
            </a:r>
          </a:p>
          <a:p>
            <a:r>
              <a:rPr lang="ar-DZ" sz="2800" dirty="0"/>
              <a:t>2/ ضباط الدرك الوطني. </a:t>
            </a:r>
          </a:p>
          <a:p>
            <a:r>
              <a:rPr lang="ar-DZ" sz="2800" dirty="0"/>
              <a:t>3/ محافظو الشرطة. </a:t>
            </a:r>
          </a:p>
          <a:p>
            <a:r>
              <a:rPr lang="ar-DZ" sz="2800" dirty="0"/>
              <a:t>4/ ضباط الشرطة. </a:t>
            </a:r>
          </a:p>
          <a:p>
            <a:r>
              <a:rPr lang="ar-DZ" sz="2800" dirty="0"/>
              <a:t>5/ ذوو الرتب في الدرك</a:t>
            </a:r>
          </a:p>
          <a:p>
            <a:r>
              <a:rPr lang="ar-DZ" sz="2800" dirty="0"/>
              <a:t>6/ مفتشو الامن الوطني</a:t>
            </a:r>
            <a:endParaRPr lang="fr-FR" sz="2800" dirty="0"/>
          </a:p>
        </p:txBody>
      </p:sp>
      <p:sp>
        <p:nvSpPr>
          <p:cNvPr id="15" name="مربع نص 14">
            <a:extLst>
              <a:ext uri="{FF2B5EF4-FFF2-40B4-BE49-F238E27FC236}">
                <a16:creationId xmlns:a16="http://schemas.microsoft.com/office/drawing/2014/main" id="{B7E9126C-9A96-3EF0-3EFC-A521F132F74D}"/>
              </a:ext>
            </a:extLst>
          </p:cNvPr>
          <p:cNvSpPr txBox="1"/>
          <p:nvPr/>
        </p:nvSpPr>
        <p:spPr>
          <a:xfrm>
            <a:off x="935498" y="3243986"/>
            <a:ext cx="4586068" cy="2523768"/>
          </a:xfrm>
          <a:prstGeom prst="rect">
            <a:avLst/>
          </a:prstGeom>
          <a:noFill/>
        </p:spPr>
        <p:txBody>
          <a:bodyPr wrap="square" rtlCol="0">
            <a:spAutoFit/>
          </a:bodyPr>
          <a:lstStyle/>
          <a:p>
            <a:r>
              <a:rPr lang="ar-DZ" sz="2800" dirty="0"/>
              <a:t>1/ ذوو الرتب في الدرك الوطني. </a:t>
            </a:r>
          </a:p>
          <a:p>
            <a:r>
              <a:rPr lang="ar-DZ" sz="2800" dirty="0"/>
              <a:t>2/ مستخدمو مصالح الامن العسكري الذين ليس لهم صفة ضباط الشرطة القضائية </a:t>
            </a:r>
          </a:p>
          <a:p>
            <a:r>
              <a:rPr lang="ar-DZ" sz="2800" dirty="0"/>
              <a:t>3/ رجال الدرك.</a:t>
            </a:r>
          </a:p>
          <a:p>
            <a:r>
              <a:rPr lang="ar-DZ" dirty="0"/>
              <a:t> </a:t>
            </a:r>
            <a:endParaRPr lang="fr-FR" dirty="0"/>
          </a:p>
        </p:txBody>
      </p:sp>
    </p:spTree>
    <p:extLst>
      <p:ext uri="{BB962C8B-B14F-4D97-AF65-F5344CB8AC3E}">
        <p14:creationId xmlns:p14="http://schemas.microsoft.com/office/powerpoint/2010/main" val="344594418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C09AA663-5793-60D1-42CE-35407445947E}"/>
            </a:ext>
          </a:extLst>
        </p:cNvPr>
        <p:cNvGrpSpPr/>
        <p:nvPr/>
      </p:nvGrpSpPr>
      <p:grpSpPr>
        <a:xfrm>
          <a:off x="0" y="0"/>
          <a:ext cx="0" cy="0"/>
          <a:chOff x="0" y="0"/>
          <a:chExt cx="0" cy="0"/>
        </a:xfrm>
      </p:grpSpPr>
      <p:sp>
        <p:nvSpPr>
          <p:cNvPr id="2" name="سداسي 1">
            <a:extLst>
              <a:ext uri="{FF2B5EF4-FFF2-40B4-BE49-F238E27FC236}">
                <a16:creationId xmlns:a16="http://schemas.microsoft.com/office/drawing/2014/main" id="{189680CB-C23D-C0A0-DF2D-EE89E1C636F6}"/>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186B806F-89D5-591F-0CBC-1844BE1FC98F}"/>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CA092B60-357B-79DC-B99D-8156609CB28D}"/>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4934E0F6-4907-7D58-21F3-788B0BC27058}"/>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مربع نص 5">
            <a:extLst>
              <a:ext uri="{FF2B5EF4-FFF2-40B4-BE49-F238E27FC236}">
                <a16:creationId xmlns:a16="http://schemas.microsoft.com/office/drawing/2014/main" id="{561A0CAD-9E7C-A8DB-E830-8E46FCE17C71}"/>
              </a:ext>
            </a:extLst>
          </p:cNvPr>
          <p:cNvSpPr txBox="1"/>
          <p:nvPr/>
        </p:nvSpPr>
        <p:spPr>
          <a:xfrm>
            <a:off x="2461846" y="478302"/>
            <a:ext cx="7399606" cy="461665"/>
          </a:xfrm>
          <a:prstGeom prst="rect">
            <a:avLst/>
          </a:prstGeom>
          <a:noFill/>
        </p:spPr>
        <p:txBody>
          <a:bodyPr wrap="square" rtlCol="0">
            <a:spAutoFit/>
          </a:bodyPr>
          <a:lstStyle/>
          <a:p>
            <a:r>
              <a:rPr lang="ar-DZ" sz="2400" b="1" u="sng" dirty="0">
                <a:solidFill>
                  <a:schemeClr val="accent6">
                    <a:lumMod val="50000"/>
                  </a:schemeClr>
                </a:solidFill>
              </a:rPr>
              <a:t>ثانيا</a:t>
            </a:r>
            <a:r>
              <a:rPr lang="ar-DZ" sz="2400" b="1" dirty="0"/>
              <a:t>- الاشخاص المؤهلين لمعاينة جرائم البيئة ذوي الاختصاص الخاص:</a:t>
            </a:r>
            <a:endParaRPr lang="fr-FR" sz="2400" b="1" dirty="0"/>
          </a:p>
        </p:txBody>
      </p:sp>
      <p:sp>
        <p:nvSpPr>
          <p:cNvPr id="7" name="مستطيل: زوايا مستديرة 6">
            <a:extLst>
              <a:ext uri="{FF2B5EF4-FFF2-40B4-BE49-F238E27FC236}">
                <a16:creationId xmlns:a16="http://schemas.microsoft.com/office/drawing/2014/main" id="{509851A8-1BB3-F2E4-E5E1-51A31AC1160E}"/>
              </a:ext>
            </a:extLst>
          </p:cNvPr>
          <p:cNvSpPr/>
          <p:nvPr/>
        </p:nvSpPr>
        <p:spPr>
          <a:xfrm>
            <a:off x="9418319" y="3874474"/>
            <a:ext cx="2532185" cy="914399"/>
          </a:xfrm>
          <a:prstGeom prst="roundRect">
            <a:avLst/>
          </a:prstGeom>
          <a:solidFill>
            <a:schemeClr val="accent6">
              <a:alpha val="5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ar-DZ" sz="2800" b="1" dirty="0">
                <a:solidFill>
                  <a:schemeClr val="tx1"/>
                </a:solidFill>
              </a:rPr>
              <a:t>مفتشي الصيد البحري</a:t>
            </a:r>
            <a:endParaRPr lang="fr-FR" sz="2800" b="1" dirty="0">
              <a:solidFill>
                <a:schemeClr val="tx1"/>
              </a:solidFill>
            </a:endParaRPr>
          </a:p>
        </p:txBody>
      </p:sp>
      <p:sp>
        <p:nvSpPr>
          <p:cNvPr id="8" name="مستطيل: زوايا مستديرة 7">
            <a:extLst>
              <a:ext uri="{FF2B5EF4-FFF2-40B4-BE49-F238E27FC236}">
                <a16:creationId xmlns:a16="http://schemas.microsoft.com/office/drawing/2014/main" id="{A9AA1B9F-1BE3-65D2-ACB2-11DB8F536A83}"/>
              </a:ext>
            </a:extLst>
          </p:cNvPr>
          <p:cNvSpPr/>
          <p:nvPr/>
        </p:nvSpPr>
        <p:spPr>
          <a:xfrm>
            <a:off x="7197969" y="2378388"/>
            <a:ext cx="2532185" cy="914399"/>
          </a:xfrm>
          <a:prstGeom prst="roundRect">
            <a:avLst/>
          </a:prstGeom>
          <a:solidFill>
            <a:schemeClr val="accent6">
              <a:alpha val="5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ar-DZ" sz="2800" b="1" dirty="0">
                <a:solidFill>
                  <a:schemeClr val="tx1"/>
                </a:solidFill>
              </a:rPr>
              <a:t>مفتشو البيئة </a:t>
            </a:r>
            <a:endParaRPr lang="fr-FR" sz="2800" b="1" dirty="0">
              <a:solidFill>
                <a:schemeClr val="tx1"/>
              </a:solidFill>
            </a:endParaRPr>
          </a:p>
        </p:txBody>
      </p:sp>
      <p:sp>
        <p:nvSpPr>
          <p:cNvPr id="9" name="مستطيل: زوايا مستديرة 8">
            <a:extLst>
              <a:ext uri="{FF2B5EF4-FFF2-40B4-BE49-F238E27FC236}">
                <a16:creationId xmlns:a16="http://schemas.microsoft.com/office/drawing/2014/main" id="{ABBCC5A7-4146-A3FF-94B8-8E80CEDE976C}"/>
              </a:ext>
            </a:extLst>
          </p:cNvPr>
          <p:cNvSpPr/>
          <p:nvPr/>
        </p:nvSpPr>
        <p:spPr>
          <a:xfrm>
            <a:off x="4665784" y="3874475"/>
            <a:ext cx="2532185" cy="914399"/>
          </a:xfrm>
          <a:prstGeom prst="roundRect">
            <a:avLst/>
          </a:prstGeom>
          <a:solidFill>
            <a:schemeClr val="accent6">
              <a:alpha val="5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ar-DZ" sz="2800" b="1" dirty="0">
                <a:solidFill>
                  <a:schemeClr val="tx1"/>
                </a:solidFill>
              </a:rPr>
              <a:t>شرطة المناجم </a:t>
            </a:r>
            <a:endParaRPr lang="fr-FR" sz="2800" b="1" dirty="0">
              <a:solidFill>
                <a:schemeClr val="tx1"/>
              </a:solidFill>
            </a:endParaRPr>
          </a:p>
        </p:txBody>
      </p:sp>
      <p:sp>
        <p:nvSpPr>
          <p:cNvPr id="10" name="مستطيل: زوايا مستديرة 9">
            <a:extLst>
              <a:ext uri="{FF2B5EF4-FFF2-40B4-BE49-F238E27FC236}">
                <a16:creationId xmlns:a16="http://schemas.microsoft.com/office/drawing/2014/main" id="{900D1202-E919-12F0-3152-6EAA249E0B04}"/>
              </a:ext>
            </a:extLst>
          </p:cNvPr>
          <p:cNvSpPr/>
          <p:nvPr/>
        </p:nvSpPr>
        <p:spPr>
          <a:xfrm>
            <a:off x="2623624" y="2378388"/>
            <a:ext cx="2532185" cy="914399"/>
          </a:xfrm>
          <a:prstGeom prst="roundRect">
            <a:avLst/>
          </a:prstGeom>
          <a:solidFill>
            <a:schemeClr val="accent6">
              <a:alpha val="5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ar-DZ" sz="2800" b="1" dirty="0">
                <a:solidFill>
                  <a:schemeClr val="tx1"/>
                </a:solidFill>
              </a:rPr>
              <a:t>رجال لضبط الغابي</a:t>
            </a:r>
            <a:endParaRPr lang="fr-FR" sz="2800" b="1" dirty="0">
              <a:solidFill>
                <a:schemeClr val="tx1"/>
              </a:solidFill>
            </a:endParaRPr>
          </a:p>
        </p:txBody>
      </p:sp>
      <p:sp>
        <p:nvSpPr>
          <p:cNvPr id="11" name="مستطيل: زوايا مستديرة 10">
            <a:extLst>
              <a:ext uri="{FF2B5EF4-FFF2-40B4-BE49-F238E27FC236}">
                <a16:creationId xmlns:a16="http://schemas.microsoft.com/office/drawing/2014/main" id="{348B6233-4EBA-8732-0E7C-30160F2D6E3E}"/>
              </a:ext>
            </a:extLst>
          </p:cNvPr>
          <p:cNvSpPr/>
          <p:nvPr/>
        </p:nvSpPr>
        <p:spPr>
          <a:xfrm>
            <a:off x="239150" y="3843997"/>
            <a:ext cx="2532185" cy="914399"/>
          </a:xfrm>
          <a:prstGeom prst="roundRect">
            <a:avLst/>
          </a:prstGeom>
          <a:solidFill>
            <a:schemeClr val="accent6">
              <a:alpha val="5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ar-DZ" sz="2800" b="1" dirty="0">
                <a:solidFill>
                  <a:schemeClr val="tx1"/>
                </a:solidFill>
              </a:rPr>
              <a:t>سلك شرطة البلدية </a:t>
            </a:r>
            <a:endParaRPr lang="fr-FR" sz="2800" b="1" dirty="0">
              <a:solidFill>
                <a:schemeClr val="tx1"/>
              </a:solidFill>
            </a:endParaRPr>
          </a:p>
        </p:txBody>
      </p:sp>
      <p:sp>
        <p:nvSpPr>
          <p:cNvPr id="12" name="شكل بيضاوي 11">
            <a:extLst>
              <a:ext uri="{FF2B5EF4-FFF2-40B4-BE49-F238E27FC236}">
                <a16:creationId xmlns:a16="http://schemas.microsoft.com/office/drawing/2014/main" id="{C6C38F0F-9AE2-7248-B583-57CFD28AAACE}"/>
              </a:ext>
            </a:extLst>
          </p:cNvPr>
          <p:cNvSpPr/>
          <p:nvPr/>
        </p:nvSpPr>
        <p:spPr>
          <a:xfrm>
            <a:off x="4445391" y="977705"/>
            <a:ext cx="3125372" cy="849473"/>
          </a:xfrm>
          <a:prstGeom prst="ellipse">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3" name="مربع نص 12">
            <a:extLst>
              <a:ext uri="{FF2B5EF4-FFF2-40B4-BE49-F238E27FC236}">
                <a16:creationId xmlns:a16="http://schemas.microsoft.com/office/drawing/2014/main" id="{90A13C60-E83C-78B2-E786-6C3BF1AD0279}"/>
              </a:ext>
            </a:extLst>
          </p:cNvPr>
          <p:cNvSpPr txBox="1"/>
          <p:nvPr/>
        </p:nvSpPr>
        <p:spPr>
          <a:xfrm>
            <a:off x="4555587" y="1171608"/>
            <a:ext cx="2752578" cy="461665"/>
          </a:xfrm>
          <a:prstGeom prst="rect">
            <a:avLst/>
          </a:prstGeom>
          <a:noFill/>
        </p:spPr>
        <p:txBody>
          <a:bodyPr wrap="square" rtlCol="0">
            <a:spAutoFit/>
          </a:bodyPr>
          <a:lstStyle/>
          <a:p>
            <a:r>
              <a:rPr lang="ar-DZ" sz="2400" dirty="0"/>
              <a:t>ذوي الاختصاص الخاص</a:t>
            </a:r>
            <a:endParaRPr lang="fr-FR" sz="2400" dirty="0"/>
          </a:p>
        </p:txBody>
      </p:sp>
    </p:spTree>
    <p:extLst>
      <p:ext uri="{BB962C8B-B14F-4D97-AF65-F5344CB8AC3E}">
        <p14:creationId xmlns:p14="http://schemas.microsoft.com/office/powerpoint/2010/main" val="1245473813"/>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6BCDCA77-DE9E-B7F4-9D95-BA678CFC3CCF}"/>
            </a:ext>
          </a:extLst>
        </p:cNvPr>
        <p:cNvGrpSpPr/>
        <p:nvPr/>
      </p:nvGrpSpPr>
      <p:grpSpPr>
        <a:xfrm>
          <a:off x="0" y="0"/>
          <a:ext cx="0" cy="0"/>
          <a:chOff x="0" y="0"/>
          <a:chExt cx="0" cy="0"/>
        </a:xfrm>
      </p:grpSpPr>
      <p:sp>
        <p:nvSpPr>
          <p:cNvPr id="8" name="مستطيل: زوايا مستديرة 7">
            <a:extLst>
              <a:ext uri="{FF2B5EF4-FFF2-40B4-BE49-F238E27FC236}">
                <a16:creationId xmlns:a16="http://schemas.microsoft.com/office/drawing/2014/main" id="{72635855-FF2D-0928-C92A-CA8D6B579619}"/>
              </a:ext>
            </a:extLst>
          </p:cNvPr>
          <p:cNvSpPr/>
          <p:nvPr/>
        </p:nvSpPr>
        <p:spPr>
          <a:xfrm>
            <a:off x="6780628" y="2486411"/>
            <a:ext cx="4635304" cy="2278966"/>
          </a:xfrm>
          <a:prstGeom prst="roundRect">
            <a:avLst/>
          </a:prstGeom>
          <a:solidFill>
            <a:schemeClr val="accent6">
              <a:alpha val="5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2" name="انفجار: 8 نقاط 11">
            <a:extLst>
              <a:ext uri="{FF2B5EF4-FFF2-40B4-BE49-F238E27FC236}">
                <a16:creationId xmlns:a16="http://schemas.microsoft.com/office/drawing/2014/main" id="{B439648C-0A6A-D5E7-4E9F-517EE5527477}"/>
              </a:ext>
            </a:extLst>
          </p:cNvPr>
          <p:cNvSpPr/>
          <p:nvPr/>
        </p:nvSpPr>
        <p:spPr>
          <a:xfrm>
            <a:off x="1965962" y="2395078"/>
            <a:ext cx="3137095" cy="2278966"/>
          </a:xfrm>
          <a:prstGeom prst="irregularSeal1">
            <a:avLst/>
          </a:prstGeom>
          <a:solidFill>
            <a:schemeClr val="accent6">
              <a:alpha val="50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2" name="سداسي 1">
            <a:extLst>
              <a:ext uri="{FF2B5EF4-FFF2-40B4-BE49-F238E27FC236}">
                <a16:creationId xmlns:a16="http://schemas.microsoft.com/office/drawing/2014/main" id="{78F19140-D512-4156-3CF7-F1E34CF455A1}"/>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91C614C7-4E79-A602-2AE3-7298F1E9204B}"/>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54A9DF7A-4CEA-25C1-4A03-3927CCD1092F}"/>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F5CBDF8D-9BB8-8A99-A2AA-F73327EBF856}"/>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مربع نص 5">
            <a:extLst>
              <a:ext uri="{FF2B5EF4-FFF2-40B4-BE49-F238E27FC236}">
                <a16:creationId xmlns:a16="http://schemas.microsoft.com/office/drawing/2014/main" id="{2C82EFB1-B2F2-424E-362C-42A36C8CF2D8}"/>
              </a:ext>
            </a:extLst>
          </p:cNvPr>
          <p:cNvSpPr txBox="1"/>
          <p:nvPr/>
        </p:nvSpPr>
        <p:spPr>
          <a:xfrm>
            <a:off x="3319975" y="281354"/>
            <a:ext cx="6358597" cy="584775"/>
          </a:xfrm>
          <a:prstGeom prst="rect">
            <a:avLst/>
          </a:prstGeom>
          <a:noFill/>
        </p:spPr>
        <p:txBody>
          <a:bodyPr wrap="square" rtlCol="0">
            <a:spAutoFit/>
          </a:bodyPr>
          <a:lstStyle/>
          <a:p>
            <a:r>
              <a:rPr lang="ar-DZ" sz="3200" b="1" u="sng" dirty="0">
                <a:solidFill>
                  <a:srgbClr val="C00000"/>
                </a:solidFill>
              </a:rPr>
              <a:t>المطلب الثاني : العقوبات المقررة لجرائم البيئة </a:t>
            </a:r>
            <a:endParaRPr lang="fr-FR" sz="3200" b="1" u="sng" dirty="0">
              <a:solidFill>
                <a:srgbClr val="C00000"/>
              </a:solidFill>
            </a:endParaRPr>
          </a:p>
        </p:txBody>
      </p:sp>
      <p:sp>
        <p:nvSpPr>
          <p:cNvPr id="7" name="مربع نص 6">
            <a:extLst>
              <a:ext uri="{FF2B5EF4-FFF2-40B4-BE49-F238E27FC236}">
                <a16:creationId xmlns:a16="http://schemas.microsoft.com/office/drawing/2014/main" id="{3DC771CD-9B92-6004-25AF-B26BABEBDEC5}"/>
              </a:ext>
            </a:extLst>
          </p:cNvPr>
          <p:cNvSpPr txBox="1"/>
          <p:nvPr/>
        </p:nvSpPr>
        <p:spPr>
          <a:xfrm>
            <a:off x="1758462" y="1153550"/>
            <a:ext cx="9875520" cy="954107"/>
          </a:xfrm>
          <a:prstGeom prst="rect">
            <a:avLst/>
          </a:prstGeom>
          <a:noFill/>
        </p:spPr>
        <p:txBody>
          <a:bodyPr wrap="square" rtlCol="0">
            <a:spAutoFit/>
          </a:bodyPr>
          <a:lstStyle/>
          <a:p>
            <a:r>
              <a:rPr lang="ar-DZ" sz="2800" dirty="0"/>
              <a:t>نص القانون 10/03 المتعلق بحماية البيئة في المادة 04 على ان " التلوث هو كل تغير مباشر او غير مباشر فيه كل فعل يحدث او قد يحدث وضعية مضرة  بالصحة "</a:t>
            </a:r>
          </a:p>
        </p:txBody>
      </p:sp>
      <p:sp>
        <p:nvSpPr>
          <p:cNvPr id="9" name="مربع نص 8">
            <a:extLst>
              <a:ext uri="{FF2B5EF4-FFF2-40B4-BE49-F238E27FC236}">
                <a16:creationId xmlns:a16="http://schemas.microsoft.com/office/drawing/2014/main" id="{F180E59F-115C-B12F-C793-9BC1F3827F2C}"/>
              </a:ext>
            </a:extLst>
          </p:cNvPr>
          <p:cNvSpPr txBox="1"/>
          <p:nvPr/>
        </p:nvSpPr>
        <p:spPr>
          <a:xfrm>
            <a:off x="6914270" y="2656398"/>
            <a:ext cx="4178105" cy="1938992"/>
          </a:xfrm>
          <a:prstGeom prst="rect">
            <a:avLst/>
          </a:prstGeom>
          <a:noFill/>
        </p:spPr>
        <p:txBody>
          <a:bodyPr wrap="square" rtlCol="0">
            <a:spAutoFit/>
          </a:bodyPr>
          <a:lstStyle/>
          <a:p>
            <a:r>
              <a:rPr lang="ar-DZ" sz="2400" dirty="0"/>
              <a:t>نصت المادة 100 " يعاقب بالحبس لمدة سنتين و بغرامة قدرها خمسمائة الف دينار جزائري كل من رمى او افرغ او سرب المياه السطحية او الجوفية او في مياه البحر الخاضعة للقضاء الجزائري "</a:t>
            </a:r>
            <a:endParaRPr lang="fr-FR" sz="2400" dirty="0"/>
          </a:p>
        </p:txBody>
      </p:sp>
      <p:sp>
        <p:nvSpPr>
          <p:cNvPr id="10" name="سهم: لليسار 9">
            <a:extLst>
              <a:ext uri="{FF2B5EF4-FFF2-40B4-BE49-F238E27FC236}">
                <a16:creationId xmlns:a16="http://schemas.microsoft.com/office/drawing/2014/main" id="{E4664815-1FFD-5FAC-6723-F54FE234EDB2}"/>
              </a:ext>
            </a:extLst>
          </p:cNvPr>
          <p:cNvSpPr/>
          <p:nvPr/>
        </p:nvSpPr>
        <p:spPr>
          <a:xfrm>
            <a:off x="5103057" y="3139271"/>
            <a:ext cx="1519310" cy="918009"/>
          </a:xfrm>
          <a:prstGeom prst="leftArrow">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dirty="0"/>
          </a:p>
        </p:txBody>
      </p:sp>
      <p:sp>
        <p:nvSpPr>
          <p:cNvPr id="11" name="مربع نص 10">
            <a:extLst>
              <a:ext uri="{FF2B5EF4-FFF2-40B4-BE49-F238E27FC236}">
                <a16:creationId xmlns:a16="http://schemas.microsoft.com/office/drawing/2014/main" id="{6A04AA82-6703-CADF-B6D8-B4C4FF3D76D4}"/>
              </a:ext>
            </a:extLst>
          </p:cNvPr>
          <p:cNvSpPr txBox="1"/>
          <p:nvPr/>
        </p:nvSpPr>
        <p:spPr>
          <a:xfrm>
            <a:off x="2250830" y="3105834"/>
            <a:ext cx="2138289" cy="646331"/>
          </a:xfrm>
          <a:prstGeom prst="rect">
            <a:avLst/>
          </a:prstGeom>
          <a:noFill/>
        </p:spPr>
        <p:txBody>
          <a:bodyPr wrap="square" rtlCol="0">
            <a:spAutoFit/>
          </a:bodyPr>
          <a:lstStyle/>
          <a:p>
            <a:r>
              <a:rPr lang="ar-DZ" sz="3600" b="1" dirty="0"/>
              <a:t>حالة ضرر</a:t>
            </a:r>
            <a:endParaRPr lang="fr-FR" sz="3600" b="1" dirty="0"/>
          </a:p>
        </p:txBody>
      </p:sp>
      <p:sp>
        <p:nvSpPr>
          <p:cNvPr id="13" name="على شكل حرف L 12">
            <a:extLst>
              <a:ext uri="{FF2B5EF4-FFF2-40B4-BE49-F238E27FC236}">
                <a16:creationId xmlns:a16="http://schemas.microsoft.com/office/drawing/2014/main" id="{7BF23EF1-7E44-8995-AF45-565FA4D12AF9}"/>
              </a:ext>
            </a:extLst>
          </p:cNvPr>
          <p:cNvSpPr/>
          <p:nvPr/>
        </p:nvSpPr>
        <p:spPr>
          <a:xfrm>
            <a:off x="339969" y="4195815"/>
            <a:ext cx="2248486" cy="2458203"/>
          </a:xfrm>
          <a:prstGeom prst="corner">
            <a:avLst>
              <a:gd name="adj1" fmla="val 65932"/>
              <a:gd name="adj2" fmla="val 124736"/>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49455216"/>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CFD87CE4-B2BB-41AF-A778-1117CE8EB6E6}"/>
            </a:ext>
          </a:extLst>
        </p:cNvPr>
        <p:cNvGrpSpPr/>
        <p:nvPr/>
      </p:nvGrpSpPr>
      <p:grpSpPr>
        <a:xfrm>
          <a:off x="0" y="0"/>
          <a:ext cx="0" cy="0"/>
          <a:chOff x="0" y="0"/>
          <a:chExt cx="0" cy="0"/>
        </a:xfrm>
      </p:grpSpPr>
      <p:pic>
        <p:nvPicPr>
          <p:cNvPr id="13" name="صورة 12">
            <a:extLst>
              <a:ext uri="{FF2B5EF4-FFF2-40B4-BE49-F238E27FC236}">
                <a16:creationId xmlns:a16="http://schemas.microsoft.com/office/drawing/2014/main" id="{7B1C92C1-AEA3-4A70-DF29-4BE4D8EBE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4288"/>
            <a:ext cx="3876821" cy="285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سداسي 1">
            <a:extLst>
              <a:ext uri="{FF2B5EF4-FFF2-40B4-BE49-F238E27FC236}">
                <a16:creationId xmlns:a16="http://schemas.microsoft.com/office/drawing/2014/main" id="{4B64F924-68F9-F890-215C-1A5164C423F1}"/>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45569CB7-5B42-32CA-028D-E82833A2D275}"/>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E542E012-9587-0AED-4B2A-C504E18DEC55}"/>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C1DBC627-886C-A79E-1FE3-1942EF65ED76}"/>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مستطيل: زوايا مستديرة 5">
            <a:extLst>
              <a:ext uri="{FF2B5EF4-FFF2-40B4-BE49-F238E27FC236}">
                <a16:creationId xmlns:a16="http://schemas.microsoft.com/office/drawing/2014/main" id="{328AECFF-5460-BB3B-39F9-287B20388F3C}"/>
              </a:ext>
            </a:extLst>
          </p:cNvPr>
          <p:cNvSpPr/>
          <p:nvPr/>
        </p:nvSpPr>
        <p:spPr>
          <a:xfrm>
            <a:off x="6096001" y="1280159"/>
            <a:ext cx="5319932" cy="2869809"/>
          </a:xfrm>
          <a:prstGeom prst="roundRect">
            <a:avLst/>
          </a:prstGeom>
          <a:solidFill>
            <a:schemeClr val="accent6">
              <a:alpha val="5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مربع نص 6">
            <a:extLst>
              <a:ext uri="{FF2B5EF4-FFF2-40B4-BE49-F238E27FC236}">
                <a16:creationId xmlns:a16="http://schemas.microsoft.com/office/drawing/2014/main" id="{085260BF-566D-A674-3AED-B49020B74FE6}"/>
              </a:ext>
            </a:extLst>
          </p:cNvPr>
          <p:cNvSpPr txBox="1"/>
          <p:nvPr/>
        </p:nvSpPr>
        <p:spPr>
          <a:xfrm>
            <a:off x="6207369" y="1463040"/>
            <a:ext cx="5057335" cy="2677656"/>
          </a:xfrm>
          <a:prstGeom prst="rect">
            <a:avLst/>
          </a:prstGeom>
          <a:noFill/>
        </p:spPr>
        <p:txBody>
          <a:bodyPr wrap="square" rtlCol="0">
            <a:spAutoFit/>
          </a:bodyPr>
          <a:lstStyle/>
          <a:p>
            <a:r>
              <a:rPr lang="ar-DZ" sz="2800" dirty="0"/>
              <a:t>نصت  المادة 66 من قانون 09_01 المتعلق بتسيير النفايات و مراقبتها و ازالتها على معاقبة كل من يستورد النفايات الخاصة الخطرة او تصديرها او عمل على عبورها مخالفا احكام هذا القانون بعقوبة السجن و غرامة مالية </a:t>
            </a:r>
            <a:endParaRPr lang="fr-FR" sz="2800" dirty="0"/>
          </a:p>
        </p:txBody>
      </p:sp>
      <p:sp>
        <p:nvSpPr>
          <p:cNvPr id="8" name="سهم: لليسار 7">
            <a:extLst>
              <a:ext uri="{FF2B5EF4-FFF2-40B4-BE49-F238E27FC236}">
                <a16:creationId xmlns:a16="http://schemas.microsoft.com/office/drawing/2014/main" id="{39F93D3B-E3E9-F890-3AA0-D626AE6A0014}"/>
              </a:ext>
            </a:extLst>
          </p:cNvPr>
          <p:cNvSpPr/>
          <p:nvPr/>
        </p:nvSpPr>
        <p:spPr>
          <a:xfrm>
            <a:off x="4686886" y="2224698"/>
            <a:ext cx="1153551" cy="759656"/>
          </a:xfrm>
          <a:prstGeom prst="leftArrow">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dirty="0"/>
          </a:p>
        </p:txBody>
      </p:sp>
      <p:sp>
        <p:nvSpPr>
          <p:cNvPr id="9" name="انفجار: 8 نقاط 8">
            <a:extLst>
              <a:ext uri="{FF2B5EF4-FFF2-40B4-BE49-F238E27FC236}">
                <a16:creationId xmlns:a16="http://schemas.microsoft.com/office/drawing/2014/main" id="{9BFB1F39-91D8-BB86-C8EF-A9E7C5A5AE58}"/>
              </a:ext>
            </a:extLst>
          </p:cNvPr>
          <p:cNvSpPr/>
          <p:nvPr/>
        </p:nvSpPr>
        <p:spPr>
          <a:xfrm>
            <a:off x="1505243" y="1880434"/>
            <a:ext cx="2926080" cy="1842868"/>
          </a:xfrm>
          <a:prstGeom prst="irregularSeal1">
            <a:avLst/>
          </a:prstGeom>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1" name="مربع نص 10">
            <a:extLst>
              <a:ext uri="{FF2B5EF4-FFF2-40B4-BE49-F238E27FC236}">
                <a16:creationId xmlns:a16="http://schemas.microsoft.com/office/drawing/2014/main" id="{33C68A5E-1568-60A1-90DE-931942140E76}"/>
              </a:ext>
            </a:extLst>
          </p:cNvPr>
          <p:cNvSpPr txBox="1"/>
          <p:nvPr/>
        </p:nvSpPr>
        <p:spPr>
          <a:xfrm>
            <a:off x="1845799" y="2391897"/>
            <a:ext cx="2011680" cy="646331"/>
          </a:xfrm>
          <a:prstGeom prst="rect">
            <a:avLst/>
          </a:prstGeom>
          <a:noFill/>
        </p:spPr>
        <p:txBody>
          <a:bodyPr wrap="square" rtlCol="0">
            <a:spAutoFit/>
          </a:bodyPr>
          <a:lstStyle/>
          <a:p>
            <a:pPr algn="ctr"/>
            <a:r>
              <a:rPr lang="ar-DZ" sz="3600" b="1" dirty="0"/>
              <a:t>حالة خطر </a:t>
            </a:r>
            <a:endParaRPr lang="fr-FR" sz="3600" b="1" dirty="0"/>
          </a:p>
        </p:txBody>
      </p:sp>
    </p:spTree>
    <p:extLst>
      <p:ext uri="{BB962C8B-B14F-4D97-AF65-F5344CB8AC3E}">
        <p14:creationId xmlns:p14="http://schemas.microsoft.com/office/powerpoint/2010/main" val="1364822552"/>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8712409C-72A0-7D37-5D7A-004EE66159E5}"/>
            </a:ext>
          </a:extLst>
        </p:cNvPr>
        <p:cNvGrpSpPr/>
        <p:nvPr/>
      </p:nvGrpSpPr>
      <p:grpSpPr>
        <a:xfrm>
          <a:off x="0" y="0"/>
          <a:ext cx="0" cy="0"/>
          <a:chOff x="0" y="0"/>
          <a:chExt cx="0" cy="0"/>
        </a:xfrm>
      </p:grpSpPr>
      <p:sp>
        <p:nvSpPr>
          <p:cNvPr id="2" name="سداسي 1">
            <a:extLst>
              <a:ext uri="{FF2B5EF4-FFF2-40B4-BE49-F238E27FC236}">
                <a16:creationId xmlns:a16="http://schemas.microsoft.com/office/drawing/2014/main" id="{0B5AC1CF-B750-3C7C-B1F6-9E2BDD7020B6}"/>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7EC9B537-EE6B-E1F1-9219-38EEA4823A91}"/>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5B09A0C2-25FA-4B31-BD89-379CA6CEE770}"/>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28BA7EC1-B5B2-C9C7-5A73-32BDEB4B3328}"/>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مربع نص 5">
            <a:extLst>
              <a:ext uri="{FF2B5EF4-FFF2-40B4-BE49-F238E27FC236}">
                <a16:creationId xmlns:a16="http://schemas.microsoft.com/office/drawing/2014/main" id="{A496DAC0-95AE-81A9-3149-BADAB061AC5E}"/>
              </a:ext>
            </a:extLst>
          </p:cNvPr>
          <p:cNvSpPr txBox="1"/>
          <p:nvPr/>
        </p:nvSpPr>
        <p:spPr>
          <a:xfrm>
            <a:off x="2574388" y="185914"/>
            <a:ext cx="7498080" cy="584775"/>
          </a:xfrm>
          <a:prstGeom prst="rect">
            <a:avLst/>
          </a:prstGeom>
          <a:noFill/>
        </p:spPr>
        <p:txBody>
          <a:bodyPr wrap="square" rtlCol="0">
            <a:spAutoFit/>
          </a:bodyPr>
          <a:lstStyle/>
          <a:p>
            <a:r>
              <a:rPr lang="ar-DZ" sz="3200" b="1" u="sng" dirty="0">
                <a:solidFill>
                  <a:srgbClr val="C00000"/>
                </a:solidFill>
              </a:rPr>
              <a:t>المطلب الثالث: وسائل حماية البيئة من التلوث البيئي .</a:t>
            </a:r>
            <a:endParaRPr lang="fr-FR" sz="3200" b="1" u="sng" dirty="0">
              <a:solidFill>
                <a:srgbClr val="C00000"/>
              </a:solidFill>
            </a:endParaRPr>
          </a:p>
        </p:txBody>
      </p:sp>
      <p:sp>
        <p:nvSpPr>
          <p:cNvPr id="7" name="مستطيل: زوايا مستديرة 6">
            <a:extLst>
              <a:ext uri="{FF2B5EF4-FFF2-40B4-BE49-F238E27FC236}">
                <a16:creationId xmlns:a16="http://schemas.microsoft.com/office/drawing/2014/main" id="{A52D713E-9B57-892C-FA85-A1E389CA32C7}"/>
              </a:ext>
            </a:extLst>
          </p:cNvPr>
          <p:cNvSpPr/>
          <p:nvPr/>
        </p:nvSpPr>
        <p:spPr>
          <a:xfrm>
            <a:off x="1716259" y="2254828"/>
            <a:ext cx="9805181" cy="787791"/>
          </a:xfrm>
          <a:prstGeom prst="roundRect">
            <a:avLst/>
          </a:prstGeom>
          <a:noFill/>
          <a:ln w="38100"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8" name="مستطيل: زوايا مستديرة 7">
            <a:extLst>
              <a:ext uri="{FF2B5EF4-FFF2-40B4-BE49-F238E27FC236}">
                <a16:creationId xmlns:a16="http://schemas.microsoft.com/office/drawing/2014/main" id="{A2FC9966-B551-9F5B-CDB3-87F8B5379006}"/>
              </a:ext>
            </a:extLst>
          </p:cNvPr>
          <p:cNvSpPr/>
          <p:nvPr/>
        </p:nvSpPr>
        <p:spPr>
          <a:xfrm>
            <a:off x="1252025" y="3436516"/>
            <a:ext cx="9805181" cy="787791"/>
          </a:xfrm>
          <a:prstGeom prst="roundRect">
            <a:avLst/>
          </a:prstGeom>
          <a:noFill/>
          <a:ln w="38100"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9" name="مستطيل: زوايا مستديرة 8">
            <a:extLst>
              <a:ext uri="{FF2B5EF4-FFF2-40B4-BE49-F238E27FC236}">
                <a16:creationId xmlns:a16="http://schemas.microsoft.com/office/drawing/2014/main" id="{F53169CD-1677-2664-5384-7597C4AEDF66}"/>
              </a:ext>
            </a:extLst>
          </p:cNvPr>
          <p:cNvSpPr/>
          <p:nvPr/>
        </p:nvSpPr>
        <p:spPr>
          <a:xfrm>
            <a:off x="717452" y="4522762"/>
            <a:ext cx="9805181" cy="787791"/>
          </a:xfrm>
          <a:prstGeom prst="roundRect">
            <a:avLst/>
          </a:prstGeom>
          <a:noFill/>
          <a:ln w="38100"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0" name="مستطيل: زوايا مستديرة 9">
            <a:extLst>
              <a:ext uri="{FF2B5EF4-FFF2-40B4-BE49-F238E27FC236}">
                <a16:creationId xmlns:a16="http://schemas.microsoft.com/office/drawing/2014/main" id="{23CBC6DE-E253-4DBF-4C2A-C06982AED6C9}"/>
              </a:ext>
            </a:extLst>
          </p:cNvPr>
          <p:cNvSpPr/>
          <p:nvPr/>
        </p:nvSpPr>
        <p:spPr>
          <a:xfrm>
            <a:off x="339969" y="5732104"/>
            <a:ext cx="9805181" cy="787791"/>
          </a:xfrm>
          <a:prstGeom prst="roundRect">
            <a:avLst/>
          </a:prstGeom>
          <a:noFill/>
          <a:ln w="38100"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1" name="مستطيل: زوايا مستديرة 10">
            <a:extLst>
              <a:ext uri="{FF2B5EF4-FFF2-40B4-BE49-F238E27FC236}">
                <a16:creationId xmlns:a16="http://schemas.microsoft.com/office/drawing/2014/main" id="{419DE0A3-48C6-E01D-FF2E-FB1714FDA499}"/>
              </a:ext>
            </a:extLst>
          </p:cNvPr>
          <p:cNvSpPr/>
          <p:nvPr/>
        </p:nvSpPr>
        <p:spPr>
          <a:xfrm>
            <a:off x="2046850" y="1118863"/>
            <a:ext cx="9805181" cy="787791"/>
          </a:xfrm>
          <a:prstGeom prst="roundRect">
            <a:avLst/>
          </a:prstGeom>
          <a:noFill/>
          <a:ln w="38100"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2" name="مربع نص 11">
            <a:extLst>
              <a:ext uri="{FF2B5EF4-FFF2-40B4-BE49-F238E27FC236}">
                <a16:creationId xmlns:a16="http://schemas.microsoft.com/office/drawing/2014/main" id="{FF1F3C44-E7F5-977A-A47E-02FD131128E0}"/>
              </a:ext>
            </a:extLst>
          </p:cNvPr>
          <p:cNvSpPr txBox="1"/>
          <p:nvPr/>
        </p:nvSpPr>
        <p:spPr>
          <a:xfrm>
            <a:off x="1601372" y="1138962"/>
            <a:ext cx="10250659" cy="830997"/>
          </a:xfrm>
          <a:prstGeom prst="rect">
            <a:avLst/>
          </a:prstGeom>
          <a:noFill/>
        </p:spPr>
        <p:txBody>
          <a:bodyPr wrap="square" rtlCol="0">
            <a:spAutoFit/>
          </a:bodyPr>
          <a:lstStyle/>
          <a:p>
            <a:r>
              <a:rPr lang="ar-DZ" sz="2400" dirty="0"/>
              <a:t>لاهتمــام بـــالوعي البيئـــي ضــمن بـــرامج التعلـــيم في المـــدارس والجامعــات واســتخدام أجهــزة الإعــلام العــصرية الواســعة الانتـــشار، وتعميـــق ثقافـــة المحافظـــة علـــى البيئـــة الطبيعيـــة</a:t>
            </a:r>
            <a:endParaRPr lang="fr-FR" sz="2400" dirty="0"/>
          </a:p>
        </p:txBody>
      </p:sp>
      <p:sp>
        <p:nvSpPr>
          <p:cNvPr id="14" name="مربع نص 13">
            <a:extLst>
              <a:ext uri="{FF2B5EF4-FFF2-40B4-BE49-F238E27FC236}">
                <a16:creationId xmlns:a16="http://schemas.microsoft.com/office/drawing/2014/main" id="{6C48A643-4732-FF3A-99EA-A39B6079A5DC}"/>
              </a:ext>
            </a:extLst>
          </p:cNvPr>
          <p:cNvSpPr txBox="1"/>
          <p:nvPr/>
        </p:nvSpPr>
        <p:spPr>
          <a:xfrm>
            <a:off x="1744687" y="2378322"/>
            <a:ext cx="9157481" cy="523220"/>
          </a:xfrm>
          <a:prstGeom prst="rect">
            <a:avLst/>
          </a:prstGeom>
          <a:noFill/>
        </p:spPr>
        <p:txBody>
          <a:bodyPr wrap="square">
            <a:spAutoFit/>
          </a:bodyPr>
          <a:lstStyle/>
          <a:p>
            <a:r>
              <a:rPr lang="ar-DZ" sz="2800" dirty="0"/>
              <a:t>تــوفير أجهــزة متخصــصة لقيــاس حجــم التلــوث ووضع الحلـول المناسـبة</a:t>
            </a:r>
            <a:endParaRPr lang="fr-FR" sz="2800" dirty="0"/>
          </a:p>
        </p:txBody>
      </p:sp>
      <p:sp>
        <p:nvSpPr>
          <p:cNvPr id="16" name="مربع نص 15">
            <a:extLst>
              <a:ext uri="{FF2B5EF4-FFF2-40B4-BE49-F238E27FC236}">
                <a16:creationId xmlns:a16="http://schemas.microsoft.com/office/drawing/2014/main" id="{2B375C55-1E9D-F297-C17E-EA676D352398}"/>
              </a:ext>
            </a:extLst>
          </p:cNvPr>
          <p:cNvSpPr txBox="1"/>
          <p:nvPr/>
        </p:nvSpPr>
        <p:spPr>
          <a:xfrm>
            <a:off x="956603" y="3436516"/>
            <a:ext cx="9915378" cy="830997"/>
          </a:xfrm>
          <a:prstGeom prst="rect">
            <a:avLst/>
          </a:prstGeom>
          <a:noFill/>
        </p:spPr>
        <p:txBody>
          <a:bodyPr wrap="square">
            <a:spAutoFit/>
          </a:bodyPr>
          <a:lstStyle/>
          <a:p>
            <a:r>
              <a:rPr lang="ar-DZ" sz="2400" dirty="0"/>
              <a:t>سـن القــوانين والتــشريعات الخاصــة بحمايــة البيئــة مــن التلــوث وتأسيس إدارات خاصة للتفتيش البيئي بهدف دعم وتعزيز ً كـلا مـن البيئـة والـصحة العامـة</a:t>
            </a:r>
            <a:endParaRPr lang="fr-FR" sz="2400" dirty="0"/>
          </a:p>
        </p:txBody>
      </p:sp>
      <p:sp>
        <p:nvSpPr>
          <p:cNvPr id="18" name="مربع نص 17">
            <a:extLst>
              <a:ext uri="{FF2B5EF4-FFF2-40B4-BE49-F238E27FC236}">
                <a16:creationId xmlns:a16="http://schemas.microsoft.com/office/drawing/2014/main" id="{AB4E0A1E-CC32-EBF6-F215-C4892BC3AD51}"/>
              </a:ext>
            </a:extLst>
          </p:cNvPr>
          <p:cNvSpPr txBox="1"/>
          <p:nvPr/>
        </p:nvSpPr>
        <p:spPr>
          <a:xfrm>
            <a:off x="576775" y="4501158"/>
            <a:ext cx="9692640" cy="830997"/>
          </a:xfrm>
          <a:prstGeom prst="rect">
            <a:avLst/>
          </a:prstGeom>
          <a:noFill/>
        </p:spPr>
        <p:txBody>
          <a:bodyPr wrap="square">
            <a:spAutoFit/>
          </a:bodyPr>
          <a:lstStyle/>
          <a:p>
            <a:r>
              <a:rPr lang="ar-DZ" sz="2400" dirty="0"/>
              <a:t>معالجــة النفايــات الــصناعية المختلفــة (الــصلبة والــسائلة والغازية) قبل انطلاقها إلى البيئة الأرضية أو الهوائية.</a:t>
            </a:r>
            <a:endParaRPr lang="fr-FR" sz="2400" dirty="0"/>
          </a:p>
        </p:txBody>
      </p:sp>
      <p:sp>
        <p:nvSpPr>
          <p:cNvPr id="20" name="مربع نص 19">
            <a:extLst>
              <a:ext uri="{FF2B5EF4-FFF2-40B4-BE49-F238E27FC236}">
                <a16:creationId xmlns:a16="http://schemas.microsoft.com/office/drawing/2014/main" id="{D7661326-EA5B-B74C-20A9-8630F38EE424}"/>
              </a:ext>
            </a:extLst>
          </p:cNvPr>
          <p:cNvSpPr txBox="1"/>
          <p:nvPr/>
        </p:nvSpPr>
        <p:spPr>
          <a:xfrm>
            <a:off x="339969" y="5732104"/>
            <a:ext cx="9805181" cy="830997"/>
          </a:xfrm>
          <a:prstGeom prst="rect">
            <a:avLst/>
          </a:prstGeom>
          <a:noFill/>
        </p:spPr>
        <p:txBody>
          <a:bodyPr wrap="square">
            <a:spAutoFit/>
          </a:bodyPr>
          <a:lstStyle/>
          <a:p>
            <a:r>
              <a:rPr lang="ar-DZ" sz="2400" dirty="0"/>
              <a:t>الإدارة الــسليمة والملائمــة للنفايــات بكافــة أنواعهــا: الــصلبة والمنزليـة والـصناعية والزراعيـة سواء كان عن طريق حرقها أو تحللها الحراري أو إعادة الاستفادة منه</a:t>
            </a:r>
            <a:endParaRPr lang="fr-FR" sz="2400" dirty="0"/>
          </a:p>
        </p:txBody>
      </p:sp>
    </p:spTree>
    <p:extLst>
      <p:ext uri="{BB962C8B-B14F-4D97-AF65-F5344CB8AC3E}">
        <p14:creationId xmlns:p14="http://schemas.microsoft.com/office/powerpoint/2010/main" val="3281277370"/>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256EAE34-E676-369E-0348-A310D446063A}"/>
            </a:ext>
          </a:extLst>
        </p:cNvPr>
        <p:cNvGrpSpPr/>
        <p:nvPr/>
      </p:nvGrpSpPr>
      <p:grpSpPr>
        <a:xfrm>
          <a:off x="0" y="0"/>
          <a:ext cx="0" cy="0"/>
          <a:chOff x="0" y="0"/>
          <a:chExt cx="0" cy="0"/>
        </a:xfrm>
      </p:grpSpPr>
      <p:sp>
        <p:nvSpPr>
          <p:cNvPr id="2" name="سداسي 1">
            <a:extLst>
              <a:ext uri="{FF2B5EF4-FFF2-40B4-BE49-F238E27FC236}">
                <a16:creationId xmlns:a16="http://schemas.microsoft.com/office/drawing/2014/main" id="{75371588-0A10-2E4D-73A9-578E9CA6F317}"/>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سداسي 2">
            <a:extLst>
              <a:ext uri="{FF2B5EF4-FFF2-40B4-BE49-F238E27FC236}">
                <a16:creationId xmlns:a16="http://schemas.microsoft.com/office/drawing/2014/main" id="{0C247FC2-FD16-3DB1-D0C8-8B9AAD54F365}"/>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سداسي 3">
            <a:extLst>
              <a:ext uri="{FF2B5EF4-FFF2-40B4-BE49-F238E27FC236}">
                <a16:creationId xmlns:a16="http://schemas.microsoft.com/office/drawing/2014/main" id="{D6A395D5-F360-7215-DCA2-58F2BB7B90E9}"/>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5" name="سداسي 4">
            <a:extLst>
              <a:ext uri="{FF2B5EF4-FFF2-40B4-BE49-F238E27FC236}">
                <a16:creationId xmlns:a16="http://schemas.microsoft.com/office/drawing/2014/main" id="{07596252-8606-FEB4-6E09-1B29E3A4A2DB}"/>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شريط: مائل لأسفل 5">
            <a:extLst>
              <a:ext uri="{FF2B5EF4-FFF2-40B4-BE49-F238E27FC236}">
                <a16:creationId xmlns:a16="http://schemas.microsoft.com/office/drawing/2014/main" id="{2DB3A1A8-386C-EF74-33C4-9DC90C9D5F2C}"/>
              </a:ext>
            </a:extLst>
          </p:cNvPr>
          <p:cNvSpPr/>
          <p:nvPr/>
        </p:nvSpPr>
        <p:spPr>
          <a:xfrm>
            <a:off x="4161692" y="77373"/>
            <a:ext cx="3868615" cy="801858"/>
          </a:xfrm>
          <a:prstGeom prst="ribbon">
            <a:avLst/>
          </a:prstGeom>
          <a:ln w="28575">
            <a:solidFill>
              <a:schemeClr val="bg1"/>
            </a:solidFill>
          </a:ln>
          <a:effectLst>
            <a:glow rad="63500">
              <a:schemeClr val="accent1">
                <a:satMod val="175000"/>
                <a:alpha val="40000"/>
              </a:schemeClr>
            </a:glow>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7" name="مربع نص 6">
            <a:extLst>
              <a:ext uri="{FF2B5EF4-FFF2-40B4-BE49-F238E27FC236}">
                <a16:creationId xmlns:a16="http://schemas.microsoft.com/office/drawing/2014/main" id="{03E0B771-1C6B-9A4A-0947-268326054D32}"/>
              </a:ext>
            </a:extLst>
          </p:cNvPr>
          <p:cNvSpPr txBox="1"/>
          <p:nvPr/>
        </p:nvSpPr>
        <p:spPr>
          <a:xfrm>
            <a:off x="5280073" y="330591"/>
            <a:ext cx="1631852" cy="461665"/>
          </a:xfrm>
          <a:prstGeom prst="rect">
            <a:avLst/>
          </a:prstGeom>
          <a:noFill/>
        </p:spPr>
        <p:txBody>
          <a:bodyPr wrap="square" rtlCol="0">
            <a:spAutoFit/>
          </a:bodyPr>
          <a:lstStyle/>
          <a:p>
            <a:pPr algn="ctr"/>
            <a:r>
              <a:rPr lang="ar-DZ" sz="2400" b="1" u="sng" dirty="0"/>
              <a:t>قائمة المراجع </a:t>
            </a:r>
            <a:endParaRPr lang="fr-FR" sz="2400" b="1" u="sng" dirty="0"/>
          </a:p>
        </p:txBody>
      </p:sp>
      <p:sp>
        <p:nvSpPr>
          <p:cNvPr id="8" name="مخطط انسيابي: محطة طرفية 7">
            <a:extLst>
              <a:ext uri="{FF2B5EF4-FFF2-40B4-BE49-F238E27FC236}">
                <a16:creationId xmlns:a16="http://schemas.microsoft.com/office/drawing/2014/main" id="{897D26DF-4CA1-49ED-F323-422CA0832D57}"/>
              </a:ext>
            </a:extLst>
          </p:cNvPr>
          <p:cNvSpPr/>
          <p:nvPr/>
        </p:nvSpPr>
        <p:spPr>
          <a:xfrm>
            <a:off x="8370275" y="935501"/>
            <a:ext cx="1603717" cy="407963"/>
          </a:xfrm>
          <a:prstGeom prst="flowChartTermina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3200" b="1" dirty="0">
                <a:solidFill>
                  <a:schemeClr val="tx1"/>
                </a:solidFill>
              </a:rPr>
              <a:t>مقدمة</a:t>
            </a:r>
            <a:r>
              <a:rPr lang="ar-DZ" dirty="0"/>
              <a:t> </a:t>
            </a:r>
            <a:endParaRPr lang="fr-FR" dirty="0"/>
          </a:p>
        </p:txBody>
      </p:sp>
      <p:sp>
        <p:nvSpPr>
          <p:cNvPr id="10" name="فقاعة الكلام: مستطيلة مستديرة الزوايا 9">
            <a:extLst>
              <a:ext uri="{FF2B5EF4-FFF2-40B4-BE49-F238E27FC236}">
                <a16:creationId xmlns:a16="http://schemas.microsoft.com/office/drawing/2014/main" id="{0225D004-A6AE-A6C7-2A18-4C5A2E4F8410}"/>
              </a:ext>
            </a:extLst>
          </p:cNvPr>
          <p:cNvSpPr/>
          <p:nvPr/>
        </p:nvSpPr>
        <p:spPr>
          <a:xfrm>
            <a:off x="8370275" y="1512277"/>
            <a:ext cx="2555630" cy="1111347"/>
          </a:xfrm>
          <a:prstGeom prst="wedgeRoundRectCallo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1" name="فقاعة الكلام: مستطيلة مستديرة الزوايا 10">
            <a:extLst>
              <a:ext uri="{FF2B5EF4-FFF2-40B4-BE49-F238E27FC236}">
                <a16:creationId xmlns:a16="http://schemas.microsoft.com/office/drawing/2014/main" id="{E3211248-5962-67D6-2D93-A36BD6EDBD9C}"/>
              </a:ext>
            </a:extLst>
          </p:cNvPr>
          <p:cNvSpPr/>
          <p:nvPr/>
        </p:nvSpPr>
        <p:spPr>
          <a:xfrm>
            <a:off x="2142980" y="1477108"/>
            <a:ext cx="2555630" cy="1111347"/>
          </a:xfrm>
          <a:prstGeom prst="wedgeRoundRectCallo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4" name="مستطيل: زوايا قطرية مقصوصة 13">
            <a:extLst>
              <a:ext uri="{FF2B5EF4-FFF2-40B4-BE49-F238E27FC236}">
                <a16:creationId xmlns:a16="http://schemas.microsoft.com/office/drawing/2014/main" id="{1261600D-54F3-4630-0A6B-DC07DDAE5126}"/>
              </a:ext>
            </a:extLst>
          </p:cNvPr>
          <p:cNvSpPr/>
          <p:nvPr/>
        </p:nvSpPr>
        <p:spPr>
          <a:xfrm>
            <a:off x="7554350" y="2943664"/>
            <a:ext cx="4149969" cy="2753750"/>
          </a:xfrm>
          <a:prstGeom prst="snip2DiagRect">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6" name="مستطيل: زوايا قطرية مقصوصة 15">
            <a:extLst>
              <a:ext uri="{FF2B5EF4-FFF2-40B4-BE49-F238E27FC236}">
                <a16:creationId xmlns:a16="http://schemas.microsoft.com/office/drawing/2014/main" id="{CF513799-0245-9448-5A34-41F05CBA1A27}"/>
              </a:ext>
            </a:extLst>
          </p:cNvPr>
          <p:cNvSpPr/>
          <p:nvPr/>
        </p:nvSpPr>
        <p:spPr>
          <a:xfrm>
            <a:off x="1364566" y="2897943"/>
            <a:ext cx="4149969" cy="2799471"/>
          </a:xfrm>
          <a:prstGeom prst="snip2DiagRect">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7" name="مربع نص 16">
            <a:extLst>
              <a:ext uri="{FF2B5EF4-FFF2-40B4-BE49-F238E27FC236}">
                <a16:creationId xmlns:a16="http://schemas.microsoft.com/office/drawing/2014/main" id="{1231C66D-B404-8145-DC46-F98321858C95}"/>
              </a:ext>
            </a:extLst>
          </p:cNvPr>
          <p:cNvSpPr txBox="1"/>
          <p:nvPr/>
        </p:nvSpPr>
        <p:spPr>
          <a:xfrm>
            <a:off x="8342725" y="1617282"/>
            <a:ext cx="2527495" cy="830997"/>
          </a:xfrm>
          <a:prstGeom prst="rect">
            <a:avLst/>
          </a:prstGeom>
          <a:noFill/>
        </p:spPr>
        <p:txBody>
          <a:bodyPr wrap="square" rtlCol="0">
            <a:spAutoFit/>
          </a:bodyPr>
          <a:lstStyle/>
          <a:p>
            <a:r>
              <a:rPr lang="ar-DZ" sz="2400" b="1" u="sng" dirty="0"/>
              <a:t>المبحث الأول </a:t>
            </a:r>
            <a:r>
              <a:rPr lang="ar-DZ" sz="2400" b="1" dirty="0"/>
              <a:t>: ماهية جريمة التلوث البيئي</a:t>
            </a:r>
            <a:endParaRPr lang="fr-FR" sz="2400" b="1" dirty="0"/>
          </a:p>
        </p:txBody>
      </p:sp>
      <p:sp>
        <p:nvSpPr>
          <p:cNvPr id="18" name="مربع نص 17">
            <a:extLst>
              <a:ext uri="{FF2B5EF4-FFF2-40B4-BE49-F238E27FC236}">
                <a16:creationId xmlns:a16="http://schemas.microsoft.com/office/drawing/2014/main" id="{962797A7-7F7B-5ED7-EE79-117238E62AAD}"/>
              </a:ext>
            </a:extLst>
          </p:cNvPr>
          <p:cNvSpPr txBox="1"/>
          <p:nvPr/>
        </p:nvSpPr>
        <p:spPr>
          <a:xfrm>
            <a:off x="2142981" y="1477107"/>
            <a:ext cx="2528080" cy="1200329"/>
          </a:xfrm>
          <a:prstGeom prst="rect">
            <a:avLst/>
          </a:prstGeom>
          <a:noFill/>
        </p:spPr>
        <p:txBody>
          <a:bodyPr wrap="square" rtlCol="0">
            <a:spAutoFit/>
          </a:bodyPr>
          <a:lstStyle/>
          <a:p>
            <a:r>
              <a:rPr lang="ar-DZ" sz="2400" b="1" u="sng" dirty="0"/>
              <a:t>المبحث الثاني :</a:t>
            </a:r>
            <a:r>
              <a:rPr lang="ar-DZ" sz="2400" b="1" dirty="0"/>
              <a:t> </a:t>
            </a:r>
            <a:r>
              <a:rPr lang="ar-DZ" sz="2400" b="1" dirty="0" err="1"/>
              <a:t>الايطار</a:t>
            </a:r>
            <a:r>
              <a:rPr lang="ar-DZ" sz="2400" b="1" dirty="0"/>
              <a:t> القانوني لجريمة التلوث و كيفية التصدي لها </a:t>
            </a:r>
            <a:endParaRPr lang="fr-FR" sz="2400" b="1" dirty="0"/>
          </a:p>
        </p:txBody>
      </p:sp>
      <p:sp>
        <p:nvSpPr>
          <p:cNvPr id="20" name="مخطط انسيابي: محطة طرفية 19">
            <a:extLst>
              <a:ext uri="{FF2B5EF4-FFF2-40B4-BE49-F238E27FC236}">
                <a16:creationId xmlns:a16="http://schemas.microsoft.com/office/drawing/2014/main" id="{31BE7CB6-6EDE-1CF9-E275-2F81D7B0E552}"/>
              </a:ext>
            </a:extLst>
          </p:cNvPr>
          <p:cNvSpPr/>
          <p:nvPr/>
        </p:nvSpPr>
        <p:spPr>
          <a:xfrm>
            <a:off x="8370275" y="5922498"/>
            <a:ext cx="1603717" cy="407963"/>
          </a:xfrm>
          <a:prstGeom prst="flowChartTermina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3200" b="1" dirty="0">
                <a:solidFill>
                  <a:schemeClr val="tx1"/>
                </a:solidFill>
              </a:rPr>
              <a:t>الخاتمة </a:t>
            </a:r>
            <a:endParaRPr lang="fr-FR" dirty="0"/>
          </a:p>
        </p:txBody>
      </p:sp>
      <p:sp>
        <p:nvSpPr>
          <p:cNvPr id="13" name="مربع نص 12">
            <a:extLst>
              <a:ext uri="{FF2B5EF4-FFF2-40B4-BE49-F238E27FC236}">
                <a16:creationId xmlns:a16="http://schemas.microsoft.com/office/drawing/2014/main" id="{91E5067B-D1AF-8F00-452C-D7A8434B4CC3}"/>
              </a:ext>
            </a:extLst>
          </p:cNvPr>
          <p:cNvSpPr txBox="1"/>
          <p:nvPr/>
        </p:nvSpPr>
        <p:spPr>
          <a:xfrm>
            <a:off x="7554350" y="3193364"/>
            <a:ext cx="3945107" cy="2308324"/>
          </a:xfrm>
          <a:prstGeom prst="rect">
            <a:avLst/>
          </a:prstGeom>
          <a:noFill/>
        </p:spPr>
        <p:txBody>
          <a:bodyPr wrap="square" rtlCol="0">
            <a:spAutoFit/>
          </a:bodyPr>
          <a:lstStyle/>
          <a:p>
            <a:r>
              <a:rPr lang="ar-DZ" sz="2400" b="1" u="sng" dirty="0">
                <a:effectLst>
                  <a:outerShdw blurRad="38100" dist="38100" dir="2700000" algn="tl">
                    <a:srgbClr val="000000">
                      <a:alpha val="43137"/>
                    </a:srgbClr>
                  </a:outerShdw>
                </a:effectLst>
              </a:rPr>
              <a:t>المطلب الأول : </a:t>
            </a:r>
            <a:r>
              <a:rPr lang="ar-DZ" sz="2400" dirty="0"/>
              <a:t>مفهوم التلوث البيئي </a:t>
            </a:r>
          </a:p>
          <a:p>
            <a:r>
              <a:rPr lang="ar-DZ" sz="2400" b="1" u="sng" dirty="0">
                <a:effectLst>
                  <a:outerShdw blurRad="38100" dist="38100" dir="2700000" algn="tl">
                    <a:srgbClr val="000000">
                      <a:alpha val="43137"/>
                    </a:srgbClr>
                  </a:outerShdw>
                </a:effectLst>
              </a:rPr>
              <a:t>المطلب الثاني : </a:t>
            </a:r>
            <a:r>
              <a:rPr lang="ar-DZ" sz="2400" dirty="0"/>
              <a:t>عناصر التلوث البيئي </a:t>
            </a:r>
          </a:p>
          <a:p>
            <a:r>
              <a:rPr lang="ar-DZ" sz="2400" b="1" u="sng" dirty="0">
                <a:effectLst>
                  <a:outerShdw blurRad="38100" dist="38100" dir="2700000" algn="tl">
                    <a:srgbClr val="000000">
                      <a:alpha val="43137"/>
                    </a:srgbClr>
                  </a:outerShdw>
                </a:effectLst>
              </a:rPr>
              <a:t>المطلب الثالث : </a:t>
            </a:r>
            <a:r>
              <a:rPr lang="ar-DZ" sz="2400" dirty="0"/>
              <a:t>صور تجريم التلوث البيئي </a:t>
            </a:r>
          </a:p>
          <a:p>
            <a:r>
              <a:rPr lang="ar-DZ" sz="2400" b="1" u="sng" dirty="0">
                <a:effectLst>
                  <a:outerShdw blurRad="38100" dist="38100" dir="2700000" algn="tl">
                    <a:srgbClr val="000000">
                      <a:alpha val="43137"/>
                    </a:srgbClr>
                  </a:outerShdw>
                </a:effectLst>
              </a:rPr>
              <a:t>المطلب الرابع : </a:t>
            </a:r>
            <a:r>
              <a:rPr lang="ar-DZ" sz="2400" dirty="0"/>
              <a:t>اركان جريمة التلوث البيئي </a:t>
            </a:r>
            <a:endParaRPr lang="fr-FR" sz="2400" dirty="0"/>
          </a:p>
        </p:txBody>
      </p:sp>
      <p:sp>
        <p:nvSpPr>
          <p:cNvPr id="21" name="مربع نص 20">
            <a:extLst>
              <a:ext uri="{FF2B5EF4-FFF2-40B4-BE49-F238E27FC236}">
                <a16:creationId xmlns:a16="http://schemas.microsoft.com/office/drawing/2014/main" id="{345BA88A-1CC6-FAF8-2782-2605AEBAEB48}"/>
              </a:ext>
            </a:extLst>
          </p:cNvPr>
          <p:cNvSpPr txBox="1"/>
          <p:nvPr/>
        </p:nvSpPr>
        <p:spPr>
          <a:xfrm>
            <a:off x="1334966" y="3072568"/>
            <a:ext cx="3945107" cy="2677656"/>
          </a:xfrm>
          <a:prstGeom prst="rect">
            <a:avLst/>
          </a:prstGeom>
          <a:noFill/>
        </p:spPr>
        <p:txBody>
          <a:bodyPr wrap="square" rtlCol="0">
            <a:spAutoFit/>
          </a:bodyPr>
          <a:lstStyle/>
          <a:p>
            <a:r>
              <a:rPr lang="ar-DZ" sz="2400" b="1" u="sng" dirty="0">
                <a:effectLst>
                  <a:outerShdw blurRad="38100" dist="38100" dir="2700000" algn="tl">
                    <a:srgbClr val="000000">
                      <a:alpha val="43137"/>
                    </a:srgbClr>
                  </a:outerShdw>
                </a:effectLst>
              </a:rPr>
              <a:t>المطلب الأول : </a:t>
            </a:r>
            <a:r>
              <a:rPr lang="ar-DZ" sz="2400" dirty="0"/>
              <a:t>معاينة جرائم التلوث </a:t>
            </a:r>
          </a:p>
          <a:p>
            <a:r>
              <a:rPr lang="ar-DZ" sz="2400" b="1" u="sng" dirty="0">
                <a:effectLst>
                  <a:outerShdw blurRad="38100" dist="38100" dir="2700000" algn="tl">
                    <a:srgbClr val="000000">
                      <a:alpha val="43137"/>
                    </a:srgbClr>
                  </a:outerShdw>
                </a:effectLst>
              </a:rPr>
              <a:t>المطلب الثاني : </a:t>
            </a:r>
            <a:r>
              <a:rPr lang="ar-DZ" sz="2400" dirty="0"/>
              <a:t>العقوبات المقررة لجرائم البيئة </a:t>
            </a:r>
          </a:p>
          <a:p>
            <a:r>
              <a:rPr lang="ar-DZ" sz="2400" b="1" u="sng" dirty="0">
                <a:effectLst>
                  <a:outerShdw blurRad="38100" dist="38100" dir="2700000" algn="tl">
                    <a:srgbClr val="000000">
                      <a:alpha val="43137"/>
                    </a:srgbClr>
                  </a:outerShdw>
                </a:effectLst>
              </a:rPr>
              <a:t>المطلب الثالث : </a:t>
            </a:r>
            <a:r>
              <a:rPr lang="ar-DZ" sz="2400" dirty="0"/>
              <a:t>وسائل حماية البيئة من التلوث البيئي  </a:t>
            </a:r>
          </a:p>
          <a:p>
            <a:r>
              <a:rPr lang="ar-DZ" sz="2400" b="1" u="sng" dirty="0">
                <a:effectLst>
                  <a:outerShdw blurRad="38100" dist="38100" dir="2700000" algn="tl">
                    <a:srgbClr val="000000">
                      <a:alpha val="43137"/>
                    </a:srgbClr>
                  </a:outerShdw>
                </a:effectLst>
              </a:rPr>
              <a:t>المطلب الرابع : </a:t>
            </a:r>
            <a:r>
              <a:rPr lang="ar-DZ" sz="2400" dirty="0"/>
              <a:t>الإجراءات الوقائية المقترحة لمعالجة التلوث البيئي </a:t>
            </a:r>
            <a:endParaRPr lang="fr-FR" sz="2400" dirty="0"/>
          </a:p>
        </p:txBody>
      </p:sp>
    </p:spTree>
    <p:extLst>
      <p:ext uri="{BB962C8B-B14F-4D97-AF65-F5344CB8AC3E}">
        <p14:creationId xmlns:p14="http://schemas.microsoft.com/office/powerpoint/2010/main" val="2932886779"/>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5607FCC6-3A49-D65D-09A6-4ADE6DEF92D5}"/>
            </a:ext>
          </a:extLst>
        </p:cNvPr>
        <p:cNvGrpSpPr/>
        <p:nvPr/>
      </p:nvGrpSpPr>
      <p:grpSpPr>
        <a:xfrm>
          <a:off x="0" y="0"/>
          <a:ext cx="0" cy="0"/>
          <a:chOff x="0" y="0"/>
          <a:chExt cx="0" cy="0"/>
        </a:xfrm>
      </p:grpSpPr>
      <p:sp>
        <p:nvSpPr>
          <p:cNvPr id="2" name="سداسي 1">
            <a:extLst>
              <a:ext uri="{FF2B5EF4-FFF2-40B4-BE49-F238E27FC236}">
                <a16:creationId xmlns:a16="http://schemas.microsoft.com/office/drawing/2014/main" id="{950B99F9-3AB5-7128-836F-01B79935DD0D}"/>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787DA0A9-2E79-063D-BB0F-08C219B51FC1}"/>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F2FEF093-BAE8-86A6-499C-9DDC7C22555A}"/>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F9FAB2AB-4987-5688-76F5-594949632874}"/>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مربع نص 5">
            <a:extLst>
              <a:ext uri="{FF2B5EF4-FFF2-40B4-BE49-F238E27FC236}">
                <a16:creationId xmlns:a16="http://schemas.microsoft.com/office/drawing/2014/main" id="{8E9BF103-4B47-A806-F860-6F3CDE61743B}"/>
              </a:ext>
            </a:extLst>
          </p:cNvPr>
          <p:cNvSpPr txBox="1"/>
          <p:nvPr/>
        </p:nvSpPr>
        <p:spPr>
          <a:xfrm>
            <a:off x="1505243" y="195982"/>
            <a:ext cx="9580098" cy="584775"/>
          </a:xfrm>
          <a:prstGeom prst="rect">
            <a:avLst/>
          </a:prstGeom>
          <a:noFill/>
        </p:spPr>
        <p:txBody>
          <a:bodyPr wrap="square" rtlCol="0">
            <a:spAutoFit/>
          </a:bodyPr>
          <a:lstStyle/>
          <a:p>
            <a:r>
              <a:rPr lang="ar-DZ" sz="3200" b="1" u="sng" dirty="0">
                <a:solidFill>
                  <a:srgbClr val="C00000"/>
                </a:solidFill>
              </a:rPr>
              <a:t>المطلب الرابع: الإجراءات الوقائية المقترحة لمعالجة التلوث البيئي .</a:t>
            </a:r>
            <a:endParaRPr lang="fr-FR" sz="3200" b="1" u="sng" dirty="0">
              <a:solidFill>
                <a:srgbClr val="C00000"/>
              </a:solidFill>
            </a:endParaRPr>
          </a:p>
        </p:txBody>
      </p:sp>
      <p:sp>
        <p:nvSpPr>
          <p:cNvPr id="9" name="مخطط انسيابي: محطة طرفية 8">
            <a:extLst>
              <a:ext uri="{FF2B5EF4-FFF2-40B4-BE49-F238E27FC236}">
                <a16:creationId xmlns:a16="http://schemas.microsoft.com/office/drawing/2014/main" id="{A710FA1B-2B68-95F2-4192-4D996F540349}"/>
              </a:ext>
            </a:extLst>
          </p:cNvPr>
          <p:cNvSpPr/>
          <p:nvPr/>
        </p:nvSpPr>
        <p:spPr>
          <a:xfrm>
            <a:off x="4135902" y="977705"/>
            <a:ext cx="6949440" cy="597877"/>
          </a:xfrm>
          <a:prstGeom prst="flowChartTerminator">
            <a:avLst/>
          </a:prstGeom>
          <a:noFill/>
          <a:ln w="28575" cap="flat" cmpd="sng" algn="ctr">
            <a:solidFill>
              <a:srgbClr val="526E3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0" name="مخطط انسيابي: محطة طرفية 9">
            <a:extLst>
              <a:ext uri="{FF2B5EF4-FFF2-40B4-BE49-F238E27FC236}">
                <a16:creationId xmlns:a16="http://schemas.microsoft.com/office/drawing/2014/main" id="{C5937C54-25EB-8AE5-082D-232615DC8DED}"/>
              </a:ext>
            </a:extLst>
          </p:cNvPr>
          <p:cNvSpPr/>
          <p:nvPr/>
        </p:nvSpPr>
        <p:spPr>
          <a:xfrm>
            <a:off x="2827606" y="3685512"/>
            <a:ext cx="6935372" cy="597877"/>
          </a:xfrm>
          <a:prstGeom prst="flowChartTerminator">
            <a:avLst/>
          </a:prstGeom>
          <a:noFill/>
          <a:ln w="28575" cap="flat" cmpd="sng" algn="ctr">
            <a:solidFill>
              <a:srgbClr val="526E3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1" name="مربع نص 10">
            <a:extLst>
              <a:ext uri="{FF2B5EF4-FFF2-40B4-BE49-F238E27FC236}">
                <a16:creationId xmlns:a16="http://schemas.microsoft.com/office/drawing/2014/main" id="{1F6A5732-F25D-D51A-F083-0C0E46822878}"/>
              </a:ext>
            </a:extLst>
          </p:cNvPr>
          <p:cNvSpPr txBox="1"/>
          <p:nvPr/>
        </p:nvSpPr>
        <p:spPr>
          <a:xfrm>
            <a:off x="4037428" y="1045810"/>
            <a:ext cx="6696222" cy="461665"/>
          </a:xfrm>
          <a:prstGeom prst="rect">
            <a:avLst/>
          </a:prstGeom>
          <a:noFill/>
        </p:spPr>
        <p:txBody>
          <a:bodyPr wrap="square" rtlCol="0">
            <a:spAutoFit/>
          </a:bodyPr>
          <a:lstStyle/>
          <a:p>
            <a:r>
              <a:rPr lang="ar-DZ" sz="2400" u="sng" dirty="0">
                <a:solidFill>
                  <a:srgbClr val="C00000"/>
                </a:solidFill>
              </a:rPr>
              <a:t>أولا</a:t>
            </a:r>
            <a:r>
              <a:rPr lang="ar-DZ" sz="2400" dirty="0">
                <a:solidFill>
                  <a:srgbClr val="C00000"/>
                </a:solidFill>
              </a:rPr>
              <a:t> </a:t>
            </a:r>
            <a:r>
              <a:rPr lang="ar-DZ" sz="2400" dirty="0"/>
              <a:t>: الإجراءات الوقائية للمحافظة على سلامة الهواء من خلال :</a:t>
            </a:r>
            <a:endParaRPr lang="fr-FR" sz="2400" dirty="0"/>
          </a:p>
        </p:txBody>
      </p:sp>
      <p:sp>
        <p:nvSpPr>
          <p:cNvPr id="12" name="مربع نص 11">
            <a:extLst>
              <a:ext uri="{FF2B5EF4-FFF2-40B4-BE49-F238E27FC236}">
                <a16:creationId xmlns:a16="http://schemas.microsoft.com/office/drawing/2014/main" id="{20791F5C-D8A7-9830-3887-9222C54565B7}"/>
              </a:ext>
            </a:extLst>
          </p:cNvPr>
          <p:cNvSpPr txBox="1"/>
          <p:nvPr/>
        </p:nvSpPr>
        <p:spPr>
          <a:xfrm>
            <a:off x="2628314" y="3753617"/>
            <a:ext cx="6935372" cy="461665"/>
          </a:xfrm>
          <a:prstGeom prst="rect">
            <a:avLst/>
          </a:prstGeom>
          <a:noFill/>
        </p:spPr>
        <p:txBody>
          <a:bodyPr wrap="square" rtlCol="0">
            <a:spAutoFit/>
          </a:bodyPr>
          <a:lstStyle/>
          <a:p>
            <a:r>
              <a:rPr lang="ar-DZ" sz="2400" u="sng" dirty="0">
                <a:solidFill>
                  <a:srgbClr val="C00000"/>
                </a:solidFill>
              </a:rPr>
              <a:t>ثانيا ً </a:t>
            </a:r>
            <a:r>
              <a:rPr lang="ar-DZ" sz="2400" dirty="0"/>
              <a:t>: الإجراءات الوقائية للمحافظة على سلامة الماء من خلال:</a:t>
            </a:r>
            <a:endParaRPr lang="fr-FR" sz="2400" dirty="0"/>
          </a:p>
        </p:txBody>
      </p:sp>
      <p:sp>
        <p:nvSpPr>
          <p:cNvPr id="13" name="مربع نص 12">
            <a:extLst>
              <a:ext uri="{FF2B5EF4-FFF2-40B4-BE49-F238E27FC236}">
                <a16:creationId xmlns:a16="http://schemas.microsoft.com/office/drawing/2014/main" id="{409566EA-9DDF-93DF-1E47-E5A58C914D83}"/>
              </a:ext>
            </a:extLst>
          </p:cNvPr>
          <p:cNvSpPr txBox="1"/>
          <p:nvPr/>
        </p:nvSpPr>
        <p:spPr>
          <a:xfrm>
            <a:off x="1758462" y="1828800"/>
            <a:ext cx="8975188" cy="1280160"/>
          </a:xfrm>
          <a:prstGeom prst="rect">
            <a:avLst/>
          </a:prstGeom>
          <a:noFill/>
        </p:spPr>
        <p:txBody>
          <a:bodyPr wrap="square" rtlCol="0">
            <a:spAutoFit/>
          </a:bodyPr>
          <a:lstStyle/>
          <a:p>
            <a:endParaRPr lang="fr-FR" dirty="0"/>
          </a:p>
        </p:txBody>
      </p:sp>
      <p:sp>
        <p:nvSpPr>
          <p:cNvPr id="14" name="مربع نص 13">
            <a:extLst>
              <a:ext uri="{FF2B5EF4-FFF2-40B4-BE49-F238E27FC236}">
                <a16:creationId xmlns:a16="http://schemas.microsoft.com/office/drawing/2014/main" id="{5609ECA1-653A-824D-28DF-171C6BC80047}"/>
              </a:ext>
            </a:extLst>
          </p:cNvPr>
          <p:cNvSpPr txBox="1"/>
          <p:nvPr/>
        </p:nvSpPr>
        <p:spPr>
          <a:xfrm>
            <a:off x="970670" y="1796480"/>
            <a:ext cx="9734844" cy="1569660"/>
          </a:xfrm>
          <a:prstGeom prst="rect">
            <a:avLst/>
          </a:prstGeom>
          <a:noFill/>
        </p:spPr>
        <p:txBody>
          <a:bodyPr wrap="square" rtlCol="0">
            <a:spAutoFit/>
          </a:bodyPr>
          <a:lstStyle/>
          <a:p>
            <a:r>
              <a:rPr lang="ar-DZ" sz="2400" dirty="0">
                <a:solidFill>
                  <a:srgbClr val="C00000"/>
                </a:solidFill>
              </a:rPr>
              <a:t>1/</a:t>
            </a:r>
            <a:r>
              <a:rPr lang="ar-DZ" sz="2400" dirty="0"/>
              <a:t> التخطيط العلمي السليم عند إنشاء أية صناعة . </a:t>
            </a:r>
          </a:p>
          <a:p>
            <a:r>
              <a:rPr lang="ar-DZ" sz="2400" dirty="0">
                <a:solidFill>
                  <a:srgbClr val="C00000"/>
                </a:solidFill>
              </a:rPr>
              <a:t>2/ </a:t>
            </a:r>
            <a:r>
              <a:rPr lang="ar-DZ" sz="2400" dirty="0"/>
              <a:t>اختيار أنواع من الوقود خالية هي و مخلفات من المواد الملوثة. </a:t>
            </a:r>
          </a:p>
          <a:p>
            <a:r>
              <a:rPr lang="ar-DZ" sz="2400" dirty="0">
                <a:solidFill>
                  <a:srgbClr val="C00000"/>
                </a:solidFill>
              </a:rPr>
              <a:t>3/ </a:t>
            </a:r>
            <a:r>
              <a:rPr lang="ar-DZ" sz="2400" dirty="0"/>
              <a:t>إيقاف أية وسيلة مواصلات تنبعث منها نسبة غازات عالية </a:t>
            </a:r>
          </a:p>
          <a:p>
            <a:r>
              <a:rPr lang="ar-DZ" sz="2400" dirty="0">
                <a:solidFill>
                  <a:srgbClr val="C00000"/>
                </a:solidFill>
              </a:rPr>
              <a:t>4/ </a:t>
            </a:r>
            <a:r>
              <a:rPr lang="ar-DZ" sz="2400" dirty="0"/>
              <a:t>مراقبة مصادر التلوث وبالذات آلات الاحتراق في المصانع ومحطات الطاقة الكهربائية </a:t>
            </a:r>
            <a:endParaRPr lang="fr-FR" sz="2400" dirty="0"/>
          </a:p>
        </p:txBody>
      </p:sp>
      <p:sp>
        <p:nvSpPr>
          <p:cNvPr id="15" name="مربع نص 14">
            <a:extLst>
              <a:ext uri="{FF2B5EF4-FFF2-40B4-BE49-F238E27FC236}">
                <a16:creationId xmlns:a16="http://schemas.microsoft.com/office/drawing/2014/main" id="{CEC1DE3C-05C9-B7CD-E2BE-D1211D45C01B}"/>
              </a:ext>
            </a:extLst>
          </p:cNvPr>
          <p:cNvSpPr txBox="1"/>
          <p:nvPr/>
        </p:nvSpPr>
        <p:spPr>
          <a:xfrm>
            <a:off x="1505243" y="4557932"/>
            <a:ext cx="8257735" cy="1569660"/>
          </a:xfrm>
          <a:prstGeom prst="rect">
            <a:avLst/>
          </a:prstGeom>
          <a:noFill/>
        </p:spPr>
        <p:txBody>
          <a:bodyPr wrap="square" rtlCol="0">
            <a:spAutoFit/>
          </a:bodyPr>
          <a:lstStyle/>
          <a:p>
            <a:r>
              <a:rPr lang="ar-DZ" sz="2400" dirty="0">
                <a:solidFill>
                  <a:srgbClr val="C00000"/>
                </a:solidFill>
              </a:rPr>
              <a:t>1/ </a:t>
            </a:r>
            <a:r>
              <a:rPr lang="ar-DZ" sz="2400" dirty="0"/>
              <a:t>دراسة طبيعة الماء من حيث حجم وتركيب الجسيمات الملوثة فيه وكذلك خواصه.</a:t>
            </a:r>
          </a:p>
          <a:p>
            <a:r>
              <a:rPr lang="ar-DZ" sz="2400" dirty="0">
                <a:solidFill>
                  <a:srgbClr val="C00000"/>
                </a:solidFill>
              </a:rPr>
              <a:t>2/ </a:t>
            </a:r>
            <a:r>
              <a:rPr lang="ar-DZ" sz="2400" dirty="0"/>
              <a:t>تحديد الأمراض المنقولة عن طريق المياه الملوثة .</a:t>
            </a:r>
          </a:p>
          <a:p>
            <a:r>
              <a:rPr lang="ar-DZ" sz="2400" dirty="0">
                <a:solidFill>
                  <a:srgbClr val="C00000"/>
                </a:solidFill>
              </a:rPr>
              <a:t>3/ </a:t>
            </a:r>
            <a:r>
              <a:rPr lang="ar-DZ" sz="2400" dirty="0"/>
              <a:t>لحرص على التحليل الدوري للمياه كيميائيا وبيولوجيا ً .</a:t>
            </a:r>
          </a:p>
          <a:p>
            <a:r>
              <a:rPr lang="ar-DZ" sz="2400" dirty="0"/>
              <a:t> </a:t>
            </a:r>
            <a:r>
              <a:rPr lang="ar-DZ" sz="2400" dirty="0">
                <a:solidFill>
                  <a:srgbClr val="C00000"/>
                </a:solidFill>
              </a:rPr>
              <a:t>4/ </a:t>
            </a:r>
            <a:r>
              <a:rPr lang="ar-DZ" sz="2400" dirty="0"/>
              <a:t>تحسين طرق معالجة مصادر المياه العادمة ومعالجة مياه المجاري .</a:t>
            </a:r>
            <a:endParaRPr lang="fr-FR" sz="2400" dirty="0"/>
          </a:p>
        </p:txBody>
      </p:sp>
    </p:spTree>
    <p:extLst>
      <p:ext uri="{BB962C8B-B14F-4D97-AF65-F5344CB8AC3E}">
        <p14:creationId xmlns:p14="http://schemas.microsoft.com/office/powerpoint/2010/main" val="174672070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9C61F740-0460-2AAB-90EE-E27C63C702B6}"/>
            </a:ext>
          </a:extLst>
        </p:cNvPr>
        <p:cNvGrpSpPr/>
        <p:nvPr/>
      </p:nvGrpSpPr>
      <p:grpSpPr>
        <a:xfrm>
          <a:off x="0" y="0"/>
          <a:ext cx="0" cy="0"/>
          <a:chOff x="0" y="0"/>
          <a:chExt cx="0" cy="0"/>
        </a:xfrm>
      </p:grpSpPr>
      <p:sp>
        <p:nvSpPr>
          <p:cNvPr id="2" name="سداسي 1">
            <a:extLst>
              <a:ext uri="{FF2B5EF4-FFF2-40B4-BE49-F238E27FC236}">
                <a16:creationId xmlns:a16="http://schemas.microsoft.com/office/drawing/2014/main" id="{492C7E49-1997-95B4-8632-A2D0EBB68303}"/>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943AA215-3659-07C2-13C9-7E125F521B41}"/>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C0F91CCE-72F0-3287-B212-0E535FC5E34B}"/>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B76C4CF4-4E63-4D46-1AE6-CF8D6E87E36A}"/>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مخطط انسيابي: محطة طرفية 5">
            <a:extLst>
              <a:ext uri="{FF2B5EF4-FFF2-40B4-BE49-F238E27FC236}">
                <a16:creationId xmlns:a16="http://schemas.microsoft.com/office/drawing/2014/main" id="{B236BA30-97E4-B52C-FDA4-2CBF64FB5620}"/>
              </a:ext>
            </a:extLst>
          </p:cNvPr>
          <p:cNvSpPr/>
          <p:nvPr/>
        </p:nvSpPr>
        <p:spPr>
          <a:xfrm>
            <a:off x="4164038" y="478302"/>
            <a:ext cx="6949440" cy="597877"/>
          </a:xfrm>
          <a:prstGeom prst="flowChartTerminator">
            <a:avLst/>
          </a:prstGeom>
          <a:noFill/>
          <a:ln w="28575" cap="flat" cmpd="sng" algn="ctr">
            <a:solidFill>
              <a:srgbClr val="526E3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7" name="مربع نص 6">
            <a:extLst>
              <a:ext uri="{FF2B5EF4-FFF2-40B4-BE49-F238E27FC236}">
                <a16:creationId xmlns:a16="http://schemas.microsoft.com/office/drawing/2014/main" id="{2AD6DBAF-F673-C258-143D-2DF6F20B2096}"/>
              </a:ext>
            </a:extLst>
          </p:cNvPr>
          <p:cNvSpPr txBox="1"/>
          <p:nvPr/>
        </p:nvSpPr>
        <p:spPr>
          <a:xfrm>
            <a:off x="4164038" y="516040"/>
            <a:ext cx="6668085" cy="461665"/>
          </a:xfrm>
          <a:prstGeom prst="rect">
            <a:avLst/>
          </a:prstGeom>
          <a:noFill/>
        </p:spPr>
        <p:txBody>
          <a:bodyPr wrap="square" rtlCol="0">
            <a:spAutoFit/>
          </a:bodyPr>
          <a:lstStyle/>
          <a:p>
            <a:r>
              <a:rPr lang="ar-DZ" sz="2400" u="sng" dirty="0">
                <a:solidFill>
                  <a:srgbClr val="C00000"/>
                </a:solidFill>
              </a:rPr>
              <a:t>ثالثا ً </a:t>
            </a:r>
            <a:r>
              <a:rPr lang="ar-DZ" sz="2400" dirty="0"/>
              <a:t>: الإجراءات الوقائية للمحافظة على سلامة التربة من خلال :</a:t>
            </a:r>
            <a:endParaRPr lang="fr-FR" sz="2400" dirty="0"/>
          </a:p>
        </p:txBody>
      </p:sp>
      <p:sp>
        <p:nvSpPr>
          <p:cNvPr id="8" name="مربع نص 7">
            <a:extLst>
              <a:ext uri="{FF2B5EF4-FFF2-40B4-BE49-F238E27FC236}">
                <a16:creationId xmlns:a16="http://schemas.microsoft.com/office/drawing/2014/main" id="{4D247E9E-63BC-B9BF-D2F8-5788A2BE0697}"/>
              </a:ext>
            </a:extLst>
          </p:cNvPr>
          <p:cNvSpPr txBox="1"/>
          <p:nvPr/>
        </p:nvSpPr>
        <p:spPr>
          <a:xfrm>
            <a:off x="1730327" y="1786598"/>
            <a:ext cx="9383151" cy="1846659"/>
          </a:xfrm>
          <a:prstGeom prst="rect">
            <a:avLst/>
          </a:prstGeom>
          <a:noFill/>
        </p:spPr>
        <p:txBody>
          <a:bodyPr wrap="square" rtlCol="0">
            <a:spAutoFit/>
          </a:bodyPr>
          <a:lstStyle/>
          <a:p>
            <a:r>
              <a:rPr lang="ar-DZ" sz="2400" dirty="0">
                <a:solidFill>
                  <a:srgbClr val="C00000"/>
                </a:solidFill>
              </a:rPr>
              <a:t>1/ </a:t>
            </a:r>
            <a:r>
              <a:rPr lang="ar-DZ" sz="2400" dirty="0"/>
              <a:t>التخلص من بعض المخلفات كالمواد البلاستيكية والإطارات المطاطية وذلك بفرمها وخلطها بمواد رصف الطرق .</a:t>
            </a:r>
          </a:p>
          <a:p>
            <a:r>
              <a:rPr lang="ar-DZ" sz="2400" dirty="0">
                <a:solidFill>
                  <a:srgbClr val="C00000"/>
                </a:solidFill>
              </a:rPr>
              <a:t>2/  </a:t>
            </a:r>
            <a:r>
              <a:rPr lang="ar-DZ" sz="2400" dirty="0"/>
              <a:t>استخدام المبيدات والأسمدة التي تمتاز بسرعة تحللها. </a:t>
            </a:r>
          </a:p>
          <a:p>
            <a:r>
              <a:rPr lang="ar-DZ" sz="2400" dirty="0">
                <a:solidFill>
                  <a:srgbClr val="C00000"/>
                </a:solidFill>
              </a:rPr>
              <a:t>3/  </a:t>
            </a:r>
            <a:r>
              <a:rPr lang="ar-DZ" sz="2400" dirty="0"/>
              <a:t>إجراء المزيد من البحوث عن العلاقة بين المبيدات التي تلوث البيئة وبين الكائنات الحية منها </a:t>
            </a:r>
            <a:r>
              <a:rPr lang="ar-DZ" dirty="0"/>
              <a:t>.</a:t>
            </a:r>
            <a:endParaRPr lang="fr-FR" dirty="0"/>
          </a:p>
        </p:txBody>
      </p:sp>
      <p:sp>
        <p:nvSpPr>
          <p:cNvPr id="9" name="على شكل حرف L 8">
            <a:extLst>
              <a:ext uri="{FF2B5EF4-FFF2-40B4-BE49-F238E27FC236}">
                <a16:creationId xmlns:a16="http://schemas.microsoft.com/office/drawing/2014/main" id="{54E44731-C6BD-4038-344F-95C684108CCB}"/>
              </a:ext>
            </a:extLst>
          </p:cNvPr>
          <p:cNvSpPr/>
          <p:nvPr/>
        </p:nvSpPr>
        <p:spPr>
          <a:xfrm>
            <a:off x="314179" y="3633257"/>
            <a:ext cx="2832296" cy="2848707"/>
          </a:xfrm>
          <a:prstGeom prst="corner">
            <a:avLst>
              <a:gd name="adj1" fmla="val 50000"/>
              <a:gd name="adj2" fmla="val 112192"/>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632015295"/>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869D839-3C23-D752-BA1A-568806B239E4}"/>
            </a:ext>
          </a:extLst>
        </p:cNvPr>
        <p:cNvGrpSpPr/>
        <p:nvPr/>
      </p:nvGrpSpPr>
      <p:grpSpPr>
        <a:xfrm>
          <a:off x="0" y="0"/>
          <a:ext cx="0" cy="0"/>
          <a:chOff x="0" y="0"/>
          <a:chExt cx="0" cy="0"/>
        </a:xfrm>
      </p:grpSpPr>
      <p:sp>
        <p:nvSpPr>
          <p:cNvPr id="2" name="سداسي 1">
            <a:extLst>
              <a:ext uri="{FF2B5EF4-FFF2-40B4-BE49-F238E27FC236}">
                <a16:creationId xmlns:a16="http://schemas.microsoft.com/office/drawing/2014/main" id="{E08B192D-0AA9-8CA4-DB6E-D2C010035B1C}"/>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163069EB-B257-24BB-0E17-0E3D8FE37AAE}"/>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E09BEEB9-C40C-56FB-4991-FC7F75B9BDB5}"/>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8F611FD5-BC54-8D9B-A4E0-3E0B572DD499}"/>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شريط: مائل لأسفل 5">
            <a:extLst>
              <a:ext uri="{FF2B5EF4-FFF2-40B4-BE49-F238E27FC236}">
                <a16:creationId xmlns:a16="http://schemas.microsoft.com/office/drawing/2014/main" id="{59D134E4-4661-436B-7C2E-95E271C9E7BB}"/>
              </a:ext>
            </a:extLst>
          </p:cNvPr>
          <p:cNvSpPr/>
          <p:nvPr/>
        </p:nvSpPr>
        <p:spPr>
          <a:xfrm>
            <a:off x="3727938" y="281354"/>
            <a:ext cx="4937760" cy="886264"/>
          </a:xfrm>
          <a:prstGeom prst="ribbon">
            <a:avLst/>
          </a:prstGeom>
          <a:solidFill>
            <a:srgbClr val="F3A875"/>
          </a:solidFill>
          <a:ln w="28575">
            <a:solidFill>
              <a:schemeClr val="bg1"/>
            </a:solidFill>
          </a:ln>
          <a:effectLst>
            <a:glow rad="635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7" name="مربع نص 6">
            <a:extLst>
              <a:ext uri="{FF2B5EF4-FFF2-40B4-BE49-F238E27FC236}">
                <a16:creationId xmlns:a16="http://schemas.microsoft.com/office/drawing/2014/main" id="{FB71140A-8254-B296-6A22-DAE69E066A36}"/>
              </a:ext>
            </a:extLst>
          </p:cNvPr>
          <p:cNvSpPr txBox="1"/>
          <p:nvPr/>
        </p:nvSpPr>
        <p:spPr>
          <a:xfrm>
            <a:off x="5078436" y="478302"/>
            <a:ext cx="2236763" cy="646331"/>
          </a:xfrm>
          <a:prstGeom prst="rect">
            <a:avLst/>
          </a:prstGeom>
          <a:noFill/>
        </p:spPr>
        <p:txBody>
          <a:bodyPr wrap="square" rtlCol="0">
            <a:spAutoFit/>
          </a:bodyPr>
          <a:lstStyle/>
          <a:p>
            <a:pPr algn="ctr"/>
            <a:r>
              <a:rPr lang="ar-DZ" sz="3600" b="1" dirty="0">
                <a:solidFill>
                  <a:srgbClr val="C00000"/>
                </a:solidFill>
              </a:rPr>
              <a:t>الخاتمة</a:t>
            </a:r>
            <a:endParaRPr lang="fr-FR" sz="3600" b="1" dirty="0">
              <a:solidFill>
                <a:srgbClr val="C00000"/>
              </a:solidFill>
            </a:endParaRPr>
          </a:p>
        </p:txBody>
      </p:sp>
      <p:sp>
        <p:nvSpPr>
          <p:cNvPr id="8" name="مستطيل: زاوية واحدة مقصوصة 7">
            <a:extLst>
              <a:ext uri="{FF2B5EF4-FFF2-40B4-BE49-F238E27FC236}">
                <a16:creationId xmlns:a16="http://schemas.microsoft.com/office/drawing/2014/main" id="{21942161-1BEC-EC53-4584-5AFC0E92AF2A}"/>
              </a:ext>
            </a:extLst>
          </p:cNvPr>
          <p:cNvSpPr/>
          <p:nvPr/>
        </p:nvSpPr>
        <p:spPr>
          <a:xfrm>
            <a:off x="1674055" y="2070201"/>
            <a:ext cx="8843890" cy="3620180"/>
          </a:xfrm>
          <a:prstGeom prst="snip1Rect">
            <a:avLst>
              <a:gd name="adj" fmla="val 23841"/>
            </a:avLst>
          </a:prstGeom>
          <a:solidFill>
            <a:srgbClr val="F3A875">
              <a:alpha val="49804"/>
            </a:srgb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مربع نص 8">
            <a:extLst>
              <a:ext uri="{FF2B5EF4-FFF2-40B4-BE49-F238E27FC236}">
                <a16:creationId xmlns:a16="http://schemas.microsoft.com/office/drawing/2014/main" id="{E630FE74-D0FC-25FE-BB74-6F75462D3104}"/>
              </a:ext>
            </a:extLst>
          </p:cNvPr>
          <p:cNvSpPr txBox="1"/>
          <p:nvPr/>
        </p:nvSpPr>
        <p:spPr>
          <a:xfrm>
            <a:off x="1814732" y="2326019"/>
            <a:ext cx="7976382" cy="3108543"/>
          </a:xfrm>
          <a:prstGeom prst="rect">
            <a:avLst/>
          </a:prstGeom>
          <a:noFill/>
        </p:spPr>
        <p:txBody>
          <a:bodyPr wrap="square" rtlCol="0">
            <a:spAutoFit/>
          </a:bodyPr>
          <a:lstStyle/>
          <a:p>
            <a:r>
              <a:rPr lang="ar-DZ" sz="2800" dirty="0"/>
              <a:t>  و في الأخير نرى انه اصبحت البيئة قيمة ضمن قيم المجتمع الذي يسعى للحفاظ عليها وحمايتها من كل فعل يشكل اضرار بها ولهذا اتجهت معظم الدول إلى تأكيد هذه القيمة في قوانينها، ونظرا لظهور مشاكل بيئية و </a:t>
            </a:r>
            <a:r>
              <a:rPr lang="ar-DZ" sz="2800" dirty="0" err="1"/>
              <a:t>إزدياد</a:t>
            </a:r>
            <a:r>
              <a:rPr lang="ar-DZ" sz="2800" dirty="0"/>
              <a:t> حدتها، تطلب الامر وضع قوانين تضمن حمايته البيئية، لذلك </a:t>
            </a:r>
            <a:r>
              <a:rPr lang="ar-DZ" sz="2800" dirty="0" err="1"/>
              <a:t>ارتاى</a:t>
            </a:r>
            <a:r>
              <a:rPr lang="ar-DZ" sz="2800" dirty="0"/>
              <a:t> المشرع الجزائري سن قوانين تنظم البيئة وتحميها رغم تشعب مشاكل البيئة وكثرتها. و لكن بالرغم من الكم التشريعي الخاص بالبيئة ، الا أن الوضع البيئي لا يزال  متدهور. </a:t>
            </a:r>
            <a:endParaRPr lang="fr-FR" sz="2800" dirty="0"/>
          </a:p>
        </p:txBody>
      </p:sp>
    </p:spTree>
    <p:extLst>
      <p:ext uri="{BB962C8B-B14F-4D97-AF65-F5344CB8AC3E}">
        <p14:creationId xmlns:p14="http://schemas.microsoft.com/office/powerpoint/2010/main" val="727478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D5328FE-CF77-CFE7-8C3C-CCC9F8632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4" y="0"/>
            <a:ext cx="12290474" cy="6858000"/>
          </a:xfrm>
          <a:prstGeom prst="rect">
            <a:avLst/>
          </a:prstGeom>
        </p:spPr>
      </p:pic>
    </p:spTree>
    <p:extLst>
      <p:ext uri="{BB962C8B-B14F-4D97-AF65-F5344CB8AC3E}">
        <p14:creationId xmlns:p14="http://schemas.microsoft.com/office/powerpoint/2010/main" val="364749145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45AC957A-CFA4-5708-3CC5-3688ADE74CAB}"/>
            </a:ext>
          </a:extLst>
        </p:cNvPr>
        <p:cNvGrpSpPr/>
        <p:nvPr/>
      </p:nvGrpSpPr>
      <p:grpSpPr>
        <a:xfrm>
          <a:off x="0" y="0"/>
          <a:ext cx="0" cy="0"/>
          <a:chOff x="0" y="0"/>
          <a:chExt cx="0" cy="0"/>
        </a:xfrm>
      </p:grpSpPr>
      <p:sp>
        <p:nvSpPr>
          <p:cNvPr id="2" name="سداسي 1">
            <a:extLst>
              <a:ext uri="{FF2B5EF4-FFF2-40B4-BE49-F238E27FC236}">
                <a16:creationId xmlns:a16="http://schemas.microsoft.com/office/drawing/2014/main" id="{8C15F183-9624-A6F0-8786-F32B966501BD}"/>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سداسي 2">
            <a:extLst>
              <a:ext uri="{FF2B5EF4-FFF2-40B4-BE49-F238E27FC236}">
                <a16:creationId xmlns:a16="http://schemas.microsoft.com/office/drawing/2014/main" id="{E7307D0D-9F40-4214-C44B-B5EEE1000403}"/>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سداسي 3">
            <a:extLst>
              <a:ext uri="{FF2B5EF4-FFF2-40B4-BE49-F238E27FC236}">
                <a16:creationId xmlns:a16="http://schemas.microsoft.com/office/drawing/2014/main" id="{FC31A8ED-2711-4B89-BFD3-FEC2750513D6}"/>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5" name="سداسي 4">
            <a:extLst>
              <a:ext uri="{FF2B5EF4-FFF2-40B4-BE49-F238E27FC236}">
                <a16:creationId xmlns:a16="http://schemas.microsoft.com/office/drawing/2014/main" id="{F2FD4624-7252-7050-AA44-9D3225932143}"/>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شريط: مائل لأسفل 5">
            <a:extLst>
              <a:ext uri="{FF2B5EF4-FFF2-40B4-BE49-F238E27FC236}">
                <a16:creationId xmlns:a16="http://schemas.microsoft.com/office/drawing/2014/main" id="{EECF5747-2FCC-B7E0-BD63-B256470EDDEF}"/>
              </a:ext>
            </a:extLst>
          </p:cNvPr>
          <p:cNvSpPr/>
          <p:nvPr/>
        </p:nvSpPr>
        <p:spPr>
          <a:xfrm>
            <a:off x="3727938" y="281354"/>
            <a:ext cx="4937760" cy="886264"/>
          </a:xfrm>
          <a:prstGeom prst="ribbon">
            <a:avLst/>
          </a:prstGeom>
          <a:solidFill>
            <a:srgbClr val="F3A875"/>
          </a:solidFill>
          <a:ln w="28575">
            <a:solidFill>
              <a:schemeClr val="bg1"/>
            </a:solidFill>
          </a:ln>
          <a:effectLst>
            <a:glow rad="635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7" name="مربع نص 6">
            <a:extLst>
              <a:ext uri="{FF2B5EF4-FFF2-40B4-BE49-F238E27FC236}">
                <a16:creationId xmlns:a16="http://schemas.microsoft.com/office/drawing/2014/main" id="{B0258D40-90F3-8369-2E33-EC9728ED69B7}"/>
              </a:ext>
            </a:extLst>
          </p:cNvPr>
          <p:cNvSpPr txBox="1"/>
          <p:nvPr/>
        </p:nvSpPr>
        <p:spPr>
          <a:xfrm>
            <a:off x="5296486" y="426814"/>
            <a:ext cx="1800664" cy="707886"/>
          </a:xfrm>
          <a:prstGeom prst="rect">
            <a:avLst/>
          </a:prstGeom>
          <a:noFill/>
        </p:spPr>
        <p:txBody>
          <a:bodyPr wrap="square" rtlCol="0">
            <a:spAutoFit/>
          </a:bodyPr>
          <a:lstStyle/>
          <a:p>
            <a:pPr algn="ctr"/>
            <a:r>
              <a:rPr lang="ar-DZ" sz="4000" b="1" dirty="0"/>
              <a:t>مقدمة</a:t>
            </a:r>
            <a:r>
              <a:rPr lang="ar-DZ" sz="2800" b="1" dirty="0"/>
              <a:t> </a:t>
            </a:r>
            <a:endParaRPr lang="fr-FR" sz="2800" b="1" dirty="0"/>
          </a:p>
        </p:txBody>
      </p:sp>
      <p:sp>
        <p:nvSpPr>
          <p:cNvPr id="8" name="مستطيل: زاوية واحدة مقصوصة 7">
            <a:extLst>
              <a:ext uri="{FF2B5EF4-FFF2-40B4-BE49-F238E27FC236}">
                <a16:creationId xmlns:a16="http://schemas.microsoft.com/office/drawing/2014/main" id="{F7A6CAED-8DFB-114E-1FC7-808691B9D04D}"/>
              </a:ext>
            </a:extLst>
          </p:cNvPr>
          <p:cNvSpPr/>
          <p:nvPr/>
        </p:nvSpPr>
        <p:spPr>
          <a:xfrm>
            <a:off x="1420836" y="1528595"/>
            <a:ext cx="9551963" cy="5125423"/>
          </a:xfrm>
          <a:prstGeom prst="snip1Rect">
            <a:avLst>
              <a:gd name="adj" fmla="val 23841"/>
            </a:avLst>
          </a:prstGeom>
          <a:solidFill>
            <a:srgbClr val="F3A875">
              <a:alpha val="49804"/>
            </a:srgb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مربع نص 8">
            <a:extLst>
              <a:ext uri="{FF2B5EF4-FFF2-40B4-BE49-F238E27FC236}">
                <a16:creationId xmlns:a16="http://schemas.microsoft.com/office/drawing/2014/main" id="{55B04AA8-644C-52D2-4BD9-67DF7C6C7DAB}"/>
              </a:ext>
            </a:extLst>
          </p:cNvPr>
          <p:cNvSpPr txBox="1"/>
          <p:nvPr/>
        </p:nvSpPr>
        <p:spPr>
          <a:xfrm>
            <a:off x="1505243" y="1695317"/>
            <a:ext cx="8890782" cy="4832092"/>
          </a:xfrm>
          <a:prstGeom prst="rect">
            <a:avLst/>
          </a:prstGeom>
          <a:noFill/>
        </p:spPr>
        <p:txBody>
          <a:bodyPr wrap="square" rtlCol="0">
            <a:spAutoFit/>
          </a:bodyPr>
          <a:lstStyle/>
          <a:p>
            <a:r>
              <a:rPr lang="ar-DZ" sz="2400" dirty="0"/>
              <a:t>  </a:t>
            </a:r>
            <a:r>
              <a:rPr lang="ar-DZ" sz="2800" dirty="0"/>
              <a:t>   إذا كانت البيئة هي الوسط الذي يعيش فيه الانسان و يضم العناصر الثالث الماء و الهواء و التراب؛ و ما أقيم من منشآت عبر التاريخ ، فانه اصبح من الحتمي حمايتها  من كل أنوع الملوثات التي تصيبها أو تصيب أحد عناصرها . </a:t>
            </a:r>
          </a:p>
          <a:p>
            <a:r>
              <a:rPr lang="ar-DZ" sz="2800" dirty="0"/>
              <a:t>ومما يؤسف له أن المتسبب في تلوٌث لبيئة هو الانسان  بما ٌصدر منه من أفعال سواء كانت بفعل نشاط إيجابي او سلبي أو كانت بفعل نشاط عمدي أو عن إهمال و لقد توسع التلوث و تنوع وأصبح ظاهرة بيئية عالمية احتلت قسطا واسعا من إهمال دول العالم ، و أفرزت الظاهرة مع مرور الوقت مشاكل بيئية خطيرة  بفعل الملوثات التي تنتجها الصناعة و التكنلوجيا الحديثة التي عادة ما يصاحبها إنتاج مواد خطرة تلحق بالبيئة تدهورا في محيطها  الحيوي ، ما أستدعى بضرورة قسوة تدخل المشرع واعتبارها من الجرائم الخطرة على الحياة البشرية .</a:t>
            </a:r>
            <a:endParaRPr lang="fr-FR" sz="2800" dirty="0"/>
          </a:p>
        </p:txBody>
      </p:sp>
    </p:spTree>
    <p:extLst>
      <p:ext uri="{BB962C8B-B14F-4D97-AF65-F5344CB8AC3E}">
        <p14:creationId xmlns:p14="http://schemas.microsoft.com/office/powerpoint/2010/main" val="1948784527"/>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8862A925-C488-85A6-E7DE-B671ECC826D8}"/>
            </a:ext>
          </a:extLst>
        </p:cNvPr>
        <p:cNvGrpSpPr/>
        <p:nvPr/>
      </p:nvGrpSpPr>
      <p:grpSpPr>
        <a:xfrm>
          <a:off x="0" y="0"/>
          <a:ext cx="0" cy="0"/>
          <a:chOff x="0" y="0"/>
          <a:chExt cx="0" cy="0"/>
        </a:xfrm>
      </p:grpSpPr>
      <p:sp>
        <p:nvSpPr>
          <p:cNvPr id="2" name="سداسي 1">
            <a:extLst>
              <a:ext uri="{FF2B5EF4-FFF2-40B4-BE49-F238E27FC236}">
                <a16:creationId xmlns:a16="http://schemas.microsoft.com/office/drawing/2014/main" id="{A5B43CE8-D01D-7B14-D6AF-CEF80CA41113}"/>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سداسي 2">
            <a:extLst>
              <a:ext uri="{FF2B5EF4-FFF2-40B4-BE49-F238E27FC236}">
                <a16:creationId xmlns:a16="http://schemas.microsoft.com/office/drawing/2014/main" id="{47B02829-A6B1-51FC-EE2F-AAE34DBEBB18}"/>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سداسي 3">
            <a:extLst>
              <a:ext uri="{FF2B5EF4-FFF2-40B4-BE49-F238E27FC236}">
                <a16:creationId xmlns:a16="http://schemas.microsoft.com/office/drawing/2014/main" id="{33F1BCC7-78BD-6B9E-3C2D-D4FA13A43828}"/>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5" name="سداسي 4">
            <a:extLst>
              <a:ext uri="{FF2B5EF4-FFF2-40B4-BE49-F238E27FC236}">
                <a16:creationId xmlns:a16="http://schemas.microsoft.com/office/drawing/2014/main" id="{982F5E9F-4A23-B0DF-0B85-5ABC42CC94F9}"/>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فقاعة التفكير: على شكل سحابة 5">
            <a:extLst>
              <a:ext uri="{FF2B5EF4-FFF2-40B4-BE49-F238E27FC236}">
                <a16:creationId xmlns:a16="http://schemas.microsoft.com/office/drawing/2014/main" id="{B2BD9D6A-83B1-AA20-25B0-F3BE51BC9960}"/>
              </a:ext>
            </a:extLst>
          </p:cNvPr>
          <p:cNvSpPr/>
          <p:nvPr/>
        </p:nvSpPr>
        <p:spPr>
          <a:xfrm rot="167220">
            <a:off x="7279865" y="193913"/>
            <a:ext cx="2610834" cy="759656"/>
          </a:xfrm>
          <a:prstGeom prst="cloudCallout">
            <a:avLst/>
          </a:prstGeom>
          <a:solidFill>
            <a:srgbClr val="F3A875"/>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فقاعة التفكير: على شكل سحابة 6">
            <a:extLst>
              <a:ext uri="{FF2B5EF4-FFF2-40B4-BE49-F238E27FC236}">
                <a16:creationId xmlns:a16="http://schemas.microsoft.com/office/drawing/2014/main" id="{9BB34120-B323-A66D-53D0-05CD569E845C}"/>
              </a:ext>
            </a:extLst>
          </p:cNvPr>
          <p:cNvSpPr/>
          <p:nvPr/>
        </p:nvSpPr>
        <p:spPr>
          <a:xfrm rot="167220">
            <a:off x="8151910" y="3008048"/>
            <a:ext cx="3138407" cy="903455"/>
          </a:xfrm>
          <a:prstGeom prst="cloudCallout">
            <a:avLst/>
          </a:prstGeom>
          <a:solidFill>
            <a:srgbClr val="F3A875"/>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مربع نص 9">
            <a:extLst>
              <a:ext uri="{FF2B5EF4-FFF2-40B4-BE49-F238E27FC236}">
                <a16:creationId xmlns:a16="http://schemas.microsoft.com/office/drawing/2014/main" id="{03E57E12-CD92-2482-C2AF-BF54C5F3E67C}"/>
              </a:ext>
            </a:extLst>
          </p:cNvPr>
          <p:cNvSpPr txBox="1"/>
          <p:nvPr/>
        </p:nvSpPr>
        <p:spPr>
          <a:xfrm>
            <a:off x="7811560" y="281354"/>
            <a:ext cx="1547446" cy="584775"/>
          </a:xfrm>
          <a:prstGeom prst="rect">
            <a:avLst/>
          </a:prstGeom>
          <a:noFill/>
        </p:spPr>
        <p:txBody>
          <a:bodyPr wrap="square" rtlCol="0">
            <a:spAutoFit/>
          </a:bodyPr>
          <a:lstStyle/>
          <a:p>
            <a:pPr algn="ctr"/>
            <a:r>
              <a:rPr lang="ar-DZ" sz="3200" b="1" u="sng" dirty="0"/>
              <a:t>الإشكالية </a:t>
            </a:r>
            <a:endParaRPr lang="fr-FR" sz="3200" b="1" u="sng" dirty="0"/>
          </a:p>
        </p:txBody>
      </p:sp>
      <p:sp>
        <p:nvSpPr>
          <p:cNvPr id="11" name="مربع نص 10">
            <a:extLst>
              <a:ext uri="{FF2B5EF4-FFF2-40B4-BE49-F238E27FC236}">
                <a16:creationId xmlns:a16="http://schemas.microsoft.com/office/drawing/2014/main" id="{66F56EBA-95F0-5C76-CFA8-CA5E08402527}"/>
              </a:ext>
            </a:extLst>
          </p:cNvPr>
          <p:cNvSpPr txBox="1"/>
          <p:nvPr/>
        </p:nvSpPr>
        <p:spPr>
          <a:xfrm>
            <a:off x="8642839" y="3167388"/>
            <a:ext cx="2212147" cy="584775"/>
          </a:xfrm>
          <a:prstGeom prst="rect">
            <a:avLst/>
          </a:prstGeom>
          <a:noFill/>
        </p:spPr>
        <p:txBody>
          <a:bodyPr wrap="square" rtlCol="0">
            <a:spAutoFit/>
          </a:bodyPr>
          <a:lstStyle/>
          <a:p>
            <a:r>
              <a:rPr lang="ar-DZ" sz="3200" b="1" u="sng" dirty="0"/>
              <a:t>الأسئلة الفرعية </a:t>
            </a:r>
            <a:endParaRPr lang="fr-FR" sz="3200" b="1" u="sng" dirty="0"/>
          </a:p>
        </p:txBody>
      </p:sp>
      <p:sp>
        <p:nvSpPr>
          <p:cNvPr id="8" name="مربع نص 7">
            <a:extLst>
              <a:ext uri="{FF2B5EF4-FFF2-40B4-BE49-F238E27FC236}">
                <a16:creationId xmlns:a16="http://schemas.microsoft.com/office/drawing/2014/main" id="{C896A8D4-1AC9-C850-D12F-8EB8CBACA995}"/>
              </a:ext>
            </a:extLst>
          </p:cNvPr>
          <p:cNvSpPr txBox="1"/>
          <p:nvPr/>
        </p:nvSpPr>
        <p:spPr>
          <a:xfrm>
            <a:off x="3094892" y="1016594"/>
            <a:ext cx="8321040" cy="892552"/>
          </a:xfrm>
          <a:prstGeom prst="rect">
            <a:avLst/>
          </a:prstGeom>
          <a:noFill/>
        </p:spPr>
        <p:txBody>
          <a:bodyPr wrap="square" rtlCol="0">
            <a:spAutoFit/>
          </a:bodyPr>
          <a:lstStyle/>
          <a:p>
            <a:r>
              <a:rPr lang="ar-DZ" sz="2400" dirty="0"/>
              <a:t>بناء على ما سبق يمكن طرح و معالجة الإشكالية التالية :</a:t>
            </a:r>
          </a:p>
          <a:p>
            <a:r>
              <a:rPr lang="ar-DZ" sz="2800" dirty="0">
                <a:solidFill>
                  <a:srgbClr val="C00000"/>
                </a:solidFill>
              </a:rPr>
              <a:t>                  فيما تتمثل الجريمة البيئية ؟ و سبل مكافحتها ؟ </a:t>
            </a:r>
            <a:endParaRPr lang="fr-FR" sz="2800" dirty="0">
              <a:solidFill>
                <a:srgbClr val="C00000"/>
              </a:solidFill>
            </a:endParaRPr>
          </a:p>
        </p:txBody>
      </p:sp>
      <p:sp>
        <p:nvSpPr>
          <p:cNvPr id="12" name="مربع نص 11">
            <a:extLst>
              <a:ext uri="{FF2B5EF4-FFF2-40B4-BE49-F238E27FC236}">
                <a16:creationId xmlns:a16="http://schemas.microsoft.com/office/drawing/2014/main" id="{CFF84EFA-EAFB-1AD1-36BA-73EB9F597AFC}"/>
              </a:ext>
            </a:extLst>
          </p:cNvPr>
          <p:cNvSpPr txBox="1"/>
          <p:nvPr/>
        </p:nvSpPr>
        <p:spPr>
          <a:xfrm>
            <a:off x="2574389" y="4201693"/>
            <a:ext cx="7863840" cy="2215991"/>
          </a:xfrm>
          <a:prstGeom prst="rect">
            <a:avLst/>
          </a:prstGeom>
          <a:noFill/>
        </p:spPr>
        <p:txBody>
          <a:bodyPr wrap="square" rtlCol="0">
            <a:spAutoFit/>
          </a:bodyPr>
          <a:lstStyle/>
          <a:p>
            <a:r>
              <a:rPr lang="ar-DZ" sz="2400" dirty="0">
                <a:solidFill>
                  <a:srgbClr val="C00000"/>
                </a:solidFill>
              </a:rPr>
              <a:t>1/ </a:t>
            </a:r>
            <a:r>
              <a:rPr lang="ar-DZ" sz="2400" dirty="0"/>
              <a:t>فيما يتمثل التلوث البيئي ؟</a:t>
            </a:r>
          </a:p>
          <a:p>
            <a:r>
              <a:rPr lang="ar-DZ" sz="2400" b="1" dirty="0">
                <a:solidFill>
                  <a:srgbClr val="C00000"/>
                </a:solidFill>
              </a:rPr>
              <a:t>2/ </a:t>
            </a:r>
            <a:r>
              <a:rPr lang="ar-DZ" sz="2400" dirty="0"/>
              <a:t>ماهي عناصر التلوث البيئي و صور تجريمه ؟</a:t>
            </a:r>
          </a:p>
          <a:p>
            <a:r>
              <a:rPr lang="ar-DZ" sz="2400" b="1" dirty="0">
                <a:solidFill>
                  <a:srgbClr val="C00000"/>
                </a:solidFill>
              </a:rPr>
              <a:t>3/ </a:t>
            </a:r>
            <a:r>
              <a:rPr lang="ar-DZ" sz="2400" dirty="0"/>
              <a:t>من هم الأشخاص المعنيين بمعاينة الجريمة البيئية ؟</a:t>
            </a:r>
          </a:p>
          <a:p>
            <a:r>
              <a:rPr lang="ar-DZ" sz="2400" b="1" dirty="0">
                <a:solidFill>
                  <a:srgbClr val="C00000"/>
                </a:solidFill>
              </a:rPr>
              <a:t>4/ </a:t>
            </a:r>
            <a:r>
              <a:rPr lang="ar-DZ" sz="2400" dirty="0"/>
              <a:t>فيما تتمثل العقوبات المقررة لجريمة التلوث البيئي ؟</a:t>
            </a:r>
          </a:p>
          <a:p>
            <a:r>
              <a:rPr lang="ar-DZ" sz="2400" b="1" dirty="0">
                <a:solidFill>
                  <a:srgbClr val="C00000"/>
                </a:solidFill>
              </a:rPr>
              <a:t>5/ </a:t>
            </a:r>
            <a:r>
              <a:rPr lang="ar-DZ" sz="2400" dirty="0"/>
              <a:t>فيما تتمثل الوسائل و الإجراءات الوقائية للحد من التلوث البيئي ؟</a:t>
            </a:r>
          </a:p>
          <a:p>
            <a:endParaRPr lang="fr-FR" dirty="0"/>
          </a:p>
        </p:txBody>
      </p:sp>
    </p:spTree>
    <p:extLst>
      <p:ext uri="{BB962C8B-B14F-4D97-AF65-F5344CB8AC3E}">
        <p14:creationId xmlns:p14="http://schemas.microsoft.com/office/powerpoint/2010/main" val="264936773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E757ABEC-C336-F36D-ACB4-4ED349B5F2C0}"/>
            </a:ext>
          </a:extLst>
        </p:cNvPr>
        <p:cNvGrpSpPr/>
        <p:nvPr/>
      </p:nvGrpSpPr>
      <p:grpSpPr>
        <a:xfrm>
          <a:off x="0" y="0"/>
          <a:ext cx="0" cy="0"/>
          <a:chOff x="0" y="0"/>
          <a:chExt cx="0" cy="0"/>
        </a:xfrm>
      </p:grpSpPr>
      <p:pic>
        <p:nvPicPr>
          <p:cNvPr id="3" name="صورة 2">
            <a:extLst>
              <a:ext uri="{FF2B5EF4-FFF2-40B4-BE49-F238E27FC236}">
                <a16:creationId xmlns:a16="http://schemas.microsoft.com/office/drawing/2014/main" id="{94F460DE-FD3E-2229-0EFB-B83804A2C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مستطيل: زوايا قطرية مقصوصة 3">
            <a:extLst>
              <a:ext uri="{FF2B5EF4-FFF2-40B4-BE49-F238E27FC236}">
                <a16:creationId xmlns:a16="http://schemas.microsoft.com/office/drawing/2014/main" id="{5B48C987-EEFA-0063-399F-95B6EA47817B}"/>
              </a:ext>
            </a:extLst>
          </p:cNvPr>
          <p:cNvSpPr/>
          <p:nvPr/>
        </p:nvSpPr>
        <p:spPr>
          <a:xfrm>
            <a:off x="2719753" y="2162907"/>
            <a:ext cx="6752493" cy="1969477"/>
          </a:xfrm>
          <a:prstGeom prst="snip2DiagRect">
            <a:avLst>
              <a:gd name="adj1" fmla="val 26429"/>
              <a:gd name="adj2" fmla="val 28096"/>
            </a:avLst>
          </a:prstGeom>
          <a:solidFill>
            <a:schemeClr val="dk1">
              <a:alpha val="50000"/>
            </a:schemeClr>
          </a:solidFill>
          <a:ln w="381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5" name="مربع نص 4">
            <a:extLst>
              <a:ext uri="{FF2B5EF4-FFF2-40B4-BE49-F238E27FC236}">
                <a16:creationId xmlns:a16="http://schemas.microsoft.com/office/drawing/2014/main" id="{561A8FE4-337E-2A0B-63BB-BF3F31766FE5}"/>
              </a:ext>
            </a:extLst>
          </p:cNvPr>
          <p:cNvSpPr txBox="1"/>
          <p:nvPr/>
        </p:nvSpPr>
        <p:spPr>
          <a:xfrm>
            <a:off x="2053882" y="2560320"/>
            <a:ext cx="6752493" cy="1446550"/>
          </a:xfrm>
          <a:prstGeom prst="rect">
            <a:avLst/>
          </a:prstGeom>
          <a:noFill/>
        </p:spPr>
        <p:txBody>
          <a:bodyPr wrap="square" rtlCol="0">
            <a:spAutoFit/>
          </a:bodyPr>
          <a:lstStyle/>
          <a:p>
            <a:r>
              <a:rPr lang="ar-DZ" sz="4400" b="1" dirty="0">
                <a:solidFill>
                  <a:schemeClr val="bg1"/>
                </a:solidFill>
              </a:rPr>
              <a:t>المبحث الأول :ماهية جريمة</a:t>
            </a:r>
          </a:p>
          <a:p>
            <a:r>
              <a:rPr lang="ar-DZ" sz="4400" b="1" dirty="0">
                <a:solidFill>
                  <a:schemeClr val="bg1"/>
                </a:solidFill>
              </a:rPr>
              <a:t>          التلوث البيئي  </a:t>
            </a:r>
            <a:endParaRPr lang="fr-FR" sz="4400" b="1" dirty="0">
              <a:solidFill>
                <a:schemeClr val="bg1"/>
              </a:solidFill>
            </a:endParaRPr>
          </a:p>
        </p:txBody>
      </p:sp>
    </p:spTree>
    <p:extLst>
      <p:ext uri="{BB962C8B-B14F-4D97-AF65-F5344CB8AC3E}">
        <p14:creationId xmlns:p14="http://schemas.microsoft.com/office/powerpoint/2010/main" val="29790278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D9DC8288-7DFB-1619-C6C0-CA73D3AB53BE}"/>
            </a:ext>
          </a:extLst>
        </p:cNvPr>
        <p:cNvGrpSpPr/>
        <p:nvPr/>
      </p:nvGrpSpPr>
      <p:grpSpPr>
        <a:xfrm>
          <a:off x="0" y="0"/>
          <a:ext cx="0" cy="0"/>
          <a:chOff x="0" y="0"/>
          <a:chExt cx="0" cy="0"/>
        </a:xfrm>
      </p:grpSpPr>
      <p:sp>
        <p:nvSpPr>
          <p:cNvPr id="2" name="سداسي 1">
            <a:extLst>
              <a:ext uri="{FF2B5EF4-FFF2-40B4-BE49-F238E27FC236}">
                <a16:creationId xmlns:a16="http://schemas.microsoft.com/office/drawing/2014/main" id="{33C7F82A-02A5-BC40-627E-D5616E86D5A9}"/>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سداسي 2">
            <a:extLst>
              <a:ext uri="{FF2B5EF4-FFF2-40B4-BE49-F238E27FC236}">
                <a16:creationId xmlns:a16="http://schemas.microsoft.com/office/drawing/2014/main" id="{2A18982F-6549-1304-BE8D-8B6E6DF4B816}"/>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سداسي 3">
            <a:extLst>
              <a:ext uri="{FF2B5EF4-FFF2-40B4-BE49-F238E27FC236}">
                <a16:creationId xmlns:a16="http://schemas.microsoft.com/office/drawing/2014/main" id="{749DBA5B-7B9F-C905-84DB-FEE39DA7710F}"/>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5" name="سداسي 4">
            <a:extLst>
              <a:ext uri="{FF2B5EF4-FFF2-40B4-BE49-F238E27FC236}">
                <a16:creationId xmlns:a16="http://schemas.microsoft.com/office/drawing/2014/main" id="{F39A635C-AE93-04AC-C3F2-F65F85ACB69A}"/>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وتر 7">
            <a:extLst>
              <a:ext uri="{FF2B5EF4-FFF2-40B4-BE49-F238E27FC236}">
                <a16:creationId xmlns:a16="http://schemas.microsoft.com/office/drawing/2014/main" id="{57790A7E-A79E-D499-3404-5499B7FFE44E}"/>
              </a:ext>
            </a:extLst>
          </p:cNvPr>
          <p:cNvSpPr/>
          <p:nvPr/>
        </p:nvSpPr>
        <p:spPr>
          <a:xfrm>
            <a:off x="8806377" y="-650630"/>
            <a:ext cx="4002258" cy="4079630"/>
          </a:xfrm>
          <a:prstGeom prst="chord">
            <a:avLst>
              <a:gd name="adj1" fmla="val 16504716"/>
              <a:gd name="adj2" fmla="val 16200000"/>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softEdge rad="1270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مربع نص 8">
            <a:extLst>
              <a:ext uri="{FF2B5EF4-FFF2-40B4-BE49-F238E27FC236}">
                <a16:creationId xmlns:a16="http://schemas.microsoft.com/office/drawing/2014/main" id="{6E7B899E-43F1-71D7-3646-8EE41E28822A}"/>
              </a:ext>
            </a:extLst>
          </p:cNvPr>
          <p:cNvSpPr txBox="1"/>
          <p:nvPr/>
        </p:nvSpPr>
        <p:spPr>
          <a:xfrm>
            <a:off x="1737361" y="281354"/>
            <a:ext cx="6583680" cy="584775"/>
          </a:xfrm>
          <a:prstGeom prst="rect">
            <a:avLst/>
          </a:prstGeom>
          <a:noFill/>
        </p:spPr>
        <p:txBody>
          <a:bodyPr wrap="square" rtlCol="0">
            <a:spAutoFit/>
          </a:bodyPr>
          <a:lstStyle/>
          <a:p>
            <a:r>
              <a:rPr lang="ar-DZ" sz="3200" b="1" u="sng" dirty="0"/>
              <a:t>المطلب الأول :</a:t>
            </a:r>
            <a:r>
              <a:rPr lang="ar-DZ" sz="3200" b="1" dirty="0"/>
              <a:t> مفهوم التلوث البيئي :</a:t>
            </a:r>
            <a:endParaRPr lang="fr-FR" sz="3200" b="1" dirty="0"/>
          </a:p>
        </p:txBody>
      </p:sp>
      <p:sp>
        <p:nvSpPr>
          <p:cNvPr id="7" name="مربع نص 6">
            <a:extLst>
              <a:ext uri="{FF2B5EF4-FFF2-40B4-BE49-F238E27FC236}">
                <a16:creationId xmlns:a16="http://schemas.microsoft.com/office/drawing/2014/main" id="{CD94F3CE-396A-592D-FBD6-D98C3B0BA38B}"/>
              </a:ext>
            </a:extLst>
          </p:cNvPr>
          <p:cNvSpPr txBox="1"/>
          <p:nvPr/>
        </p:nvSpPr>
        <p:spPr>
          <a:xfrm>
            <a:off x="1505243" y="1181686"/>
            <a:ext cx="6815798" cy="2246769"/>
          </a:xfrm>
          <a:prstGeom prst="rect">
            <a:avLst/>
          </a:prstGeom>
          <a:noFill/>
        </p:spPr>
        <p:txBody>
          <a:bodyPr wrap="square" rtlCol="0">
            <a:spAutoFit/>
          </a:bodyPr>
          <a:lstStyle/>
          <a:p>
            <a:r>
              <a:rPr lang="ar-DZ" sz="2000" dirty="0"/>
              <a:t>هو مصطلح يعني بكافة الطرق التي يتسبب النشاط البشري في الحاق الضرر بالبيئة و التلوث قد يكون منظورا كالنفايات او بصورة دخان اسود ينبعث من احد المصانع و قد يكون غير منظور و من غير رائحة و بعض أنواع التلوث قد لا يتسبب حقيقة في تلوث اليابسة و الماء و الهواء و لكنها كفيلة </a:t>
            </a:r>
            <a:r>
              <a:rPr lang="ar-DZ" sz="2000" dirty="0" err="1"/>
              <a:t>باضعاف</a:t>
            </a:r>
            <a:r>
              <a:rPr lang="ar-DZ" sz="2000" dirty="0"/>
              <a:t> متعة الحياة فالضجيج المنبعث من حركة المرور و </a:t>
            </a:r>
            <a:r>
              <a:rPr lang="ar-DZ" sz="2000" dirty="0" err="1"/>
              <a:t>الالات</a:t>
            </a:r>
            <a:r>
              <a:rPr lang="ar-DZ" sz="2000" dirty="0"/>
              <a:t> مثلا يمكن اعتباره شكلا من اشكال التلوث التي تفسد متعة الحياة و المجتمعات </a:t>
            </a:r>
          </a:p>
          <a:p>
            <a:r>
              <a:rPr lang="ar-DZ" sz="2000" dirty="0"/>
              <a:t>ينقسم التلوث الى 3 درجات هي : </a:t>
            </a:r>
            <a:endParaRPr lang="fr-FR" sz="2000" dirty="0"/>
          </a:p>
        </p:txBody>
      </p:sp>
      <p:sp>
        <p:nvSpPr>
          <p:cNvPr id="10" name="مستطيل: زوايا مستديرة 9">
            <a:extLst>
              <a:ext uri="{FF2B5EF4-FFF2-40B4-BE49-F238E27FC236}">
                <a16:creationId xmlns:a16="http://schemas.microsoft.com/office/drawing/2014/main" id="{12070A5E-4D7A-8E31-A070-7B04BB049AD3}"/>
              </a:ext>
            </a:extLst>
          </p:cNvPr>
          <p:cNvSpPr/>
          <p:nvPr/>
        </p:nvSpPr>
        <p:spPr>
          <a:xfrm>
            <a:off x="4571999" y="3555064"/>
            <a:ext cx="1899139" cy="558645"/>
          </a:xfrm>
          <a:prstGeom prst="roundRect">
            <a:avLst/>
          </a:prstGeom>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3200" b="1" dirty="0"/>
              <a:t>التلوث </a:t>
            </a:r>
            <a:endParaRPr lang="fr-FR" sz="3200" b="1" dirty="0"/>
          </a:p>
        </p:txBody>
      </p:sp>
      <p:cxnSp>
        <p:nvCxnSpPr>
          <p:cNvPr id="12" name="رابط مستقيم 11">
            <a:extLst>
              <a:ext uri="{FF2B5EF4-FFF2-40B4-BE49-F238E27FC236}">
                <a16:creationId xmlns:a16="http://schemas.microsoft.com/office/drawing/2014/main" id="{1EA38BD0-1A4F-BB47-BB76-7BECC67FCFB0}"/>
              </a:ext>
            </a:extLst>
          </p:cNvPr>
          <p:cNvCxnSpPr>
            <a:stCxn id="10" idx="1"/>
          </p:cNvCxnSpPr>
          <p:nvPr/>
        </p:nvCxnSpPr>
        <p:spPr>
          <a:xfrm flipH="1" flipV="1">
            <a:off x="2532185" y="3834386"/>
            <a:ext cx="2039814" cy="1"/>
          </a:xfrm>
          <a:prstGeom prst="line">
            <a:avLst/>
          </a:prstGeom>
        </p:spPr>
        <p:style>
          <a:lnRef idx="1">
            <a:schemeClr val="dk1"/>
          </a:lnRef>
          <a:fillRef idx="0">
            <a:schemeClr val="dk1"/>
          </a:fillRef>
          <a:effectRef idx="0">
            <a:schemeClr val="dk1"/>
          </a:effectRef>
          <a:fontRef idx="minor">
            <a:schemeClr val="tx1"/>
          </a:fontRef>
        </p:style>
      </p:cxnSp>
      <p:cxnSp>
        <p:nvCxnSpPr>
          <p:cNvPr id="14" name="رابط مستقيم 13">
            <a:extLst>
              <a:ext uri="{FF2B5EF4-FFF2-40B4-BE49-F238E27FC236}">
                <a16:creationId xmlns:a16="http://schemas.microsoft.com/office/drawing/2014/main" id="{1D8C73EA-FA4D-8359-413D-500F6312CD55}"/>
              </a:ext>
            </a:extLst>
          </p:cNvPr>
          <p:cNvCxnSpPr>
            <a:cxnSpLocks/>
            <a:stCxn id="10" idx="3"/>
          </p:cNvCxnSpPr>
          <p:nvPr/>
        </p:nvCxnSpPr>
        <p:spPr>
          <a:xfrm>
            <a:off x="6471138" y="3834387"/>
            <a:ext cx="2039814" cy="0"/>
          </a:xfrm>
          <a:prstGeom prst="line">
            <a:avLst/>
          </a:prstGeom>
        </p:spPr>
        <p:style>
          <a:lnRef idx="1">
            <a:schemeClr val="dk1"/>
          </a:lnRef>
          <a:fillRef idx="0">
            <a:schemeClr val="dk1"/>
          </a:fillRef>
          <a:effectRef idx="0">
            <a:schemeClr val="dk1"/>
          </a:effectRef>
          <a:fontRef idx="minor">
            <a:schemeClr val="tx1"/>
          </a:fontRef>
        </p:style>
      </p:cxnSp>
      <p:cxnSp>
        <p:nvCxnSpPr>
          <p:cNvPr id="16" name="رابط كسهم مستقيم 15">
            <a:extLst>
              <a:ext uri="{FF2B5EF4-FFF2-40B4-BE49-F238E27FC236}">
                <a16:creationId xmlns:a16="http://schemas.microsoft.com/office/drawing/2014/main" id="{CFD8FC51-BB2F-B67F-4AC0-63C081CA4088}"/>
              </a:ext>
            </a:extLst>
          </p:cNvPr>
          <p:cNvCxnSpPr>
            <a:stCxn id="10" idx="2"/>
          </p:cNvCxnSpPr>
          <p:nvPr/>
        </p:nvCxnSpPr>
        <p:spPr>
          <a:xfrm flipH="1">
            <a:off x="5521568" y="4113709"/>
            <a:ext cx="1" cy="5567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رابط كسهم مستقيم 18">
            <a:extLst>
              <a:ext uri="{FF2B5EF4-FFF2-40B4-BE49-F238E27FC236}">
                <a16:creationId xmlns:a16="http://schemas.microsoft.com/office/drawing/2014/main" id="{4B1A0B2C-B71E-A4B2-F3C7-B72515255CDC}"/>
              </a:ext>
            </a:extLst>
          </p:cNvPr>
          <p:cNvCxnSpPr/>
          <p:nvPr/>
        </p:nvCxnSpPr>
        <p:spPr>
          <a:xfrm>
            <a:off x="8510954" y="3834386"/>
            <a:ext cx="0" cy="836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رابط كسهم مستقيم 20">
            <a:extLst>
              <a:ext uri="{FF2B5EF4-FFF2-40B4-BE49-F238E27FC236}">
                <a16:creationId xmlns:a16="http://schemas.microsoft.com/office/drawing/2014/main" id="{74333531-6CC6-233F-9D5B-36033D0734F9}"/>
              </a:ext>
            </a:extLst>
          </p:cNvPr>
          <p:cNvCxnSpPr/>
          <p:nvPr/>
        </p:nvCxnSpPr>
        <p:spPr>
          <a:xfrm>
            <a:off x="2532185" y="3834386"/>
            <a:ext cx="0" cy="836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مربع نص 21">
            <a:extLst>
              <a:ext uri="{FF2B5EF4-FFF2-40B4-BE49-F238E27FC236}">
                <a16:creationId xmlns:a16="http://schemas.microsoft.com/office/drawing/2014/main" id="{607070D8-CC34-BF6B-5AA7-46522C971FD3}"/>
              </a:ext>
            </a:extLst>
          </p:cNvPr>
          <p:cNvSpPr txBox="1"/>
          <p:nvPr/>
        </p:nvSpPr>
        <p:spPr>
          <a:xfrm>
            <a:off x="7772400" y="4765131"/>
            <a:ext cx="1477104" cy="954107"/>
          </a:xfrm>
          <a:prstGeom prst="rect">
            <a:avLst/>
          </a:prstGeom>
          <a:noFill/>
        </p:spPr>
        <p:txBody>
          <a:bodyPr wrap="square" rtlCol="0">
            <a:spAutoFit/>
          </a:bodyPr>
          <a:lstStyle/>
          <a:p>
            <a:pPr algn="ctr"/>
            <a:r>
              <a:rPr lang="ar-DZ" sz="2800" dirty="0"/>
              <a:t>التلوث المقبول </a:t>
            </a:r>
            <a:endParaRPr lang="fr-FR" sz="2800" dirty="0"/>
          </a:p>
        </p:txBody>
      </p:sp>
      <p:sp>
        <p:nvSpPr>
          <p:cNvPr id="23" name="مربع نص 22">
            <a:extLst>
              <a:ext uri="{FF2B5EF4-FFF2-40B4-BE49-F238E27FC236}">
                <a16:creationId xmlns:a16="http://schemas.microsoft.com/office/drawing/2014/main" id="{6437227F-3FD3-2B3E-DB36-581469AE1A2F}"/>
              </a:ext>
            </a:extLst>
          </p:cNvPr>
          <p:cNvSpPr txBox="1"/>
          <p:nvPr/>
        </p:nvSpPr>
        <p:spPr>
          <a:xfrm>
            <a:off x="4839294" y="4765131"/>
            <a:ext cx="1256706" cy="954107"/>
          </a:xfrm>
          <a:prstGeom prst="rect">
            <a:avLst/>
          </a:prstGeom>
          <a:noFill/>
        </p:spPr>
        <p:txBody>
          <a:bodyPr wrap="square" rtlCol="0">
            <a:spAutoFit/>
          </a:bodyPr>
          <a:lstStyle/>
          <a:p>
            <a:pPr algn="ctr"/>
            <a:r>
              <a:rPr lang="ar-DZ" sz="2800" dirty="0"/>
              <a:t>التلوث الخطر </a:t>
            </a:r>
            <a:endParaRPr lang="fr-FR" sz="2800" dirty="0"/>
          </a:p>
        </p:txBody>
      </p:sp>
      <p:sp>
        <p:nvSpPr>
          <p:cNvPr id="24" name="مربع نص 23">
            <a:extLst>
              <a:ext uri="{FF2B5EF4-FFF2-40B4-BE49-F238E27FC236}">
                <a16:creationId xmlns:a16="http://schemas.microsoft.com/office/drawing/2014/main" id="{1CC1C722-ECDA-243C-D0CC-69B28141D417}"/>
              </a:ext>
            </a:extLst>
          </p:cNvPr>
          <p:cNvSpPr txBox="1"/>
          <p:nvPr/>
        </p:nvSpPr>
        <p:spPr>
          <a:xfrm>
            <a:off x="1737361" y="4765131"/>
            <a:ext cx="1559175" cy="954107"/>
          </a:xfrm>
          <a:prstGeom prst="rect">
            <a:avLst/>
          </a:prstGeom>
          <a:noFill/>
        </p:spPr>
        <p:txBody>
          <a:bodyPr wrap="square" rtlCol="0">
            <a:spAutoFit/>
          </a:bodyPr>
          <a:lstStyle/>
          <a:p>
            <a:pPr algn="ctr"/>
            <a:r>
              <a:rPr lang="ar-DZ" sz="2800" dirty="0"/>
              <a:t>التلوث المدمر </a:t>
            </a:r>
            <a:endParaRPr lang="fr-FR" sz="2800" dirty="0"/>
          </a:p>
        </p:txBody>
      </p:sp>
    </p:spTree>
    <p:extLst>
      <p:ext uri="{BB962C8B-B14F-4D97-AF65-F5344CB8AC3E}">
        <p14:creationId xmlns:p14="http://schemas.microsoft.com/office/powerpoint/2010/main" val="336283215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CE9DE0E5-EB00-9E47-6E41-B8754FB5B48B}"/>
            </a:ext>
          </a:extLst>
        </p:cNvPr>
        <p:cNvGrpSpPr/>
        <p:nvPr/>
      </p:nvGrpSpPr>
      <p:grpSpPr>
        <a:xfrm>
          <a:off x="0" y="0"/>
          <a:ext cx="0" cy="0"/>
          <a:chOff x="0" y="0"/>
          <a:chExt cx="0" cy="0"/>
        </a:xfrm>
      </p:grpSpPr>
      <p:sp>
        <p:nvSpPr>
          <p:cNvPr id="2" name="سداسي 1">
            <a:extLst>
              <a:ext uri="{FF2B5EF4-FFF2-40B4-BE49-F238E27FC236}">
                <a16:creationId xmlns:a16="http://schemas.microsoft.com/office/drawing/2014/main" id="{648B3402-5602-FA5D-3256-8EA622104FD8}"/>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سداسي 2">
            <a:extLst>
              <a:ext uri="{FF2B5EF4-FFF2-40B4-BE49-F238E27FC236}">
                <a16:creationId xmlns:a16="http://schemas.microsoft.com/office/drawing/2014/main" id="{6D7C7590-754D-0417-F9E3-1F3835ECD070}"/>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سداسي 3">
            <a:extLst>
              <a:ext uri="{FF2B5EF4-FFF2-40B4-BE49-F238E27FC236}">
                <a16:creationId xmlns:a16="http://schemas.microsoft.com/office/drawing/2014/main" id="{222C0440-83E1-8AC4-3BED-D4F3CAC188B2}"/>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5" name="سداسي 4">
            <a:extLst>
              <a:ext uri="{FF2B5EF4-FFF2-40B4-BE49-F238E27FC236}">
                <a16:creationId xmlns:a16="http://schemas.microsoft.com/office/drawing/2014/main" id="{F5BEAEBA-ED88-DE84-76CA-B27D421AB8D6}"/>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مربع نص 5">
            <a:extLst>
              <a:ext uri="{FF2B5EF4-FFF2-40B4-BE49-F238E27FC236}">
                <a16:creationId xmlns:a16="http://schemas.microsoft.com/office/drawing/2014/main" id="{FB330DFE-6618-A7EC-E25A-D4B20D2C9185}"/>
              </a:ext>
            </a:extLst>
          </p:cNvPr>
          <p:cNvSpPr txBox="1"/>
          <p:nvPr/>
        </p:nvSpPr>
        <p:spPr>
          <a:xfrm>
            <a:off x="2934285" y="281354"/>
            <a:ext cx="6323429" cy="584775"/>
          </a:xfrm>
          <a:prstGeom prst="rect">
            <a:avLst/>
          </a:prstGeom>
          <a:noFill/>
        </p:spPr>
        <p:txBody>
          <a:bodyPr wrap="square" rtlCol="0">
            <a:spAutoFit/>
          </a:bodyPr>
          <a:lstStyle/>
          <a:p>
            <a:r>
              <a:rPr lang="ar-DZ" sz="3200" b="1" u="sng" dirty="0"/>
              <a:t>المطلب الثاني :</a:t>
            </a:r>
            <a:r>
              <a:rPr lang="ar-DZ" sz="3200" b="1" dirty="0"/>
              <a:t> عناصر التلوث البيئي :</a:t>
            </a:r>
            <a:endParaRPr lang="fr-FR" sz="3200" b="1" dirty="0"/>
          </a:p>
        </p:txBody>
      </p:sp>
      <p:sp>
        <p:nvSpPr>
          <p:cNvPr id="7" name="مربع نص 6">
            <a:extLst>
              <a:ext uri="{FF2B5EF4-FFF2-40B4-BE49-F238E27FC236}">
                <a16:creationId xmlns:a16="http://schemas.microsoft.com/office/drawing/2014/main" id="{8513973B-B780-3CC9-D70A-19C4D11D20F7}"/>
              </a:ext>
            </a:extLst>
          </p:cNvPr>
          <p:cNvSpPr txBox="1"/>
          <p:nvPr/>
        </p:nvSpPr>
        <p:spPr>
          <a:xfrm>
            <a:off x="4965895" y="998806"/>
            <a:ext cx="5838093" cy="461665"/>
          </a:xfrm>
          <a:prstGeom prst="rect">
            <a:avLst/>
          </a:prstGeom>
          <a:noFill/>
        </p:spPr>
        <p:txBody>
          <a:bodyPr wrap="square" rtlCol="0">
            <a:spAutoFit/>
          </a:bodyPr>
          <a:lstStyle/>
          <a:p>
            <a:r>
              <a:rPr lang="ar-DZ" sz="2400" dirty="0"/>
              <a:t>تنقسم عناصر التلوث البيئي الى ثلاث عناصر: </a:t>
            </a:r>
            <a:endParaRPr lang="fr-FR" sz="2400" dirty="0"/>
          </a:p>
        </p:txBody>
      </p:sp>
      <p:sp>
        <p:nvSpPr>
          <p:cNvPr id="9" name="شكل بيضاوي 8">
            <a:extLst>
              <a:ext uri="{FF2B5EF4-FFF2-40B4-BE49-F238E27FC236}">
                <a16:creationId xmlns:a16="http://schemas.microsoft.com/office/drawing/2014/main" id="{27ECDD74-EB3D-2B6E-3CCE-BD6AB7E6D18D}"/>
              </a:ext>
            </a:extLst>
          </p:cNvPr>
          <p:cNvSpPr/>
          <p:nvPr/>
        </p:nvSpPr>
        <p:spPr>
          <a:xfrm>
            <a:off x="9411287" y="1589648"/>
            <a:ext cx="1899138" cy="886265"/>
          </a:xfrm>
          <a:prstGeom prst="ellipse">
            <a:avLst/>
          </a:prstGeom>
          <a:solidFill>
            <a:schemeClr val="accent6">
              <a:alpha val="50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ar-DZ" sz="2400" dirty="0">
                <a:solidFill>
                  <a:schemeClr val="tx1"/>
                </a:solidFill>
              </a:rPr>
              <a:t>التغير الكيفي </a:t>
            </a:r>
            <a:endParaRPr lang="fr-FR" sz="2400" dirty="0">
              <a:solidFill>
                <a:schemeClr val="tx1"/>
              </a:solidFill>
            </a:endParaRPr>
          </a:p>
        </p:txBody>
      </p:sp>
      <p:sp>
        <p:nvSpPr>
          <p:cNvPr id="10" name="شكل بيضاوي 9">
            <a:extLst>
              <a:ext uri="{FF2B5EF4-FFF2-40B4-BE49-F238E27FC236}">
                <a16:creationId xmlns:a16="http://schemas.microsoft.com/office/drawing/2014/main" id="{2B5261BB-8A00-5448-68EE-B32DA22C7947}"/>
              </a:ext>
            </a:extLst>
          </p:cNvPr>
          <p:cNvSpPr/>
          <p:nvPr/>
        </p:nvSpPr>
        <p:spPr>
          <a:xfrm>
            <a:off x="5343379" y="1589649"/>
            <a:ext cx="1899138" cy="886265"/>
          </a:xfrm>
          <a:prstGeom prst="ellipse">
            <a:avLst/>
          </a:prstGeom>
          <a:solidFill>
            <a:schemeClr val="accent6">
              <a:alpha val="50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ar-DZ" sz="2400" dirty="0">
                <a:solidFill>
                  <a:schemeClr val="tx1"/>
                </a:solidFill>
              </a:rPr>
              <a:t>التغير الكمي </a:t>
            </a:r>
            <a:endParaRPr lang="fr-FR" sz="2400" dirty="0">
              <a:solidFill>
                <a:schemeClr val="tx1"/>
              </a:solidFill>
            </a:endParaRPr>
          </a:p>
        </p:txBody>
      </p:sp>
      <p:sp>
        <p:nvSpPr>
          <p:cNvPr id="11" name="شكل بيضاوي 10">
            <a:extLst>
              <a:ext uri="{FF2B5EF4-FFF2-40B4-BE49-F238E27FC236}">
                <a16:creationId xmlns:a16="http://schemas.microsoft.com/office/drawing/2014/main" id="{7EF17570-ABE0-563F-8660-06A0F2731AAC}"/>
              </a:ext>
            </a:extLst>
          </p:cNvPr>
          <p:cNvSpPr/>
          <p:nvPr/>
        </p:nvSpPr>
        <p:spPr>
          <a:xfrm>
            <a:off x="1378634" y="1594339"/>
            <a:ext cx="1899138" cy="886265"/>
          </a:xfrm>
          <a:prstGeom prst="ellipse">
            <a:avLst/>
          </a:prstGeom>
          <a:solidFill>
            <a:schemeClr val="accent6">
              <a:alpha val="50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ar-DZ" sz="2400" dirty="0">
                <a:solidFill>
                  <a:schemeClr val="tx1"/>
                </a:solidFill>
              </a:rPr>
              <a:t>التغير المكاني </a:t>
            </a:r>
            <a:endParaRPr lang="fr-FR" sz="2400" dirty="0">
              <a:solidFill>
                <a:schemeClr val="tx1"/>
              </a:solidFill>
            </a:endParaRPr>
          </a:p>
        </p:txBody>
      </p:sp>
      <p:sp>
        <p:nvSpPr>
          <p:cNvPr id="12" name="مستطيل: زوايا مستديرة 11">
            <a:extLst>
              <a:ext uri="{FF2B5EF4-FFF2-40B4-BE49-F238E27FC236}">
                <a16:creationId xmlns:a16="http://schemas.microsoft.com/office/drawing/2014/main" id="{B8D467A3-813A-C38F-6631-FF165610F35E}"/>
              </a:ext>
            </a:extLst>
          </p:cNvPr>
          <p:cNvSpPr/>
          <p:nvPr/>
        </p:nvSpPr>
        <p:spPr>
          <a:xfrm>
            <a:off x="9081868" y="2901461"/>
            <a:ext cx="2594317" cy="2679896"/>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3" name="مستطيل: زوايا مستديرة 12">
            <a:extLst>
              <a:ext uri="{FF2B5EF4-FFF2-40B4-BE49-F238E27FC236}">
                <a16:creationId xmlns:a16="http://schemas.microsoft.com/office/drawing/2014/main" id="{94E951B1-2677-3D56-36FC-C809733CF0CD}"/>
              </a:ext>
            </a:extLst>
          </p:cNvPr>
          <p:cNvSpPr/>
          <p:nvPr/>
        </p:nvSpPr>
        <p:spPr>
          <a:xfrm>
            <a:off x="4965895" y="2865119"/>
            <a:ext cx="2594317" cy="2679896"/>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4" name="مستطيل: زوايا مستديرة 13">
            <a:extLst>
              <a:ext uri="{FF2B5EF4-FFF2-40B4-BE49-F238E27FC236}">
                <a16:creationId xmlns:a16="http://schemas.microsoft.com/office/drawing/2014/main" id="{07F92039-495B-77A3-CA9E-F37D4807B2A9}"/>
              </a:ext>
            </a:extLst>
          </p:cNvPr>
          <p:cNvSpPr/>
          <p:nvPr/>
        </p:nvSpPr>
        <p:spPr>
          <a:xfrm>
            <a:off x="925536" y="2865119"/>
            <a:ext cx="2594317" cy="2846364"/>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5" name="مربع نص 14">
            <a:extLst>
              <a:ext uri="{FF2B5EF4-FFF2-40B4-BE49-F238E27FC236}">
                <a16:creationId xmlns:a16="http://schemas.microsoft.com/office/drawing/2014/main" id="{B8D22A3C-2D27-DEFB-612E-38A5A91D4E03}"/>
              </a:ext>
            </a:extLst>
          </p:cNvPr>
          <p:cNvSpPr txBox="1"/>
          <p:nvPr/>
        </p:nvSpPr>
        <p:spPr>
          <a:xfrm>
            <a:off x="9169790" y="3161722"/>
            <a:ext cx="2418471" cy="1938992"/>
          </a:xfrm>
          <a:prstGeom prst="rect">
            <a:avLst/>
          </a:prstGeom>
          <a:noFill/>
        </p:spPr>
        <p:txBody>
          <a:bodyPr wrap="square" rtlCol="0">
            <a:spAutoFit/>
          </a:bodyPr>
          <a:lstStyle/>
          <a:p>
            <a:r>
              <a:rPr lang="ar-DZ" sz="2400" dirty="0"/>
              <a:t>يكون بإضافة مركبات صناعية غريبة عن الأنظمة البيئية الطبيعية حيث لم يسبق لها و ان كانت ضمن </a:t>
            </a:r>
            <a:endParaRPr lang="fr-FR" sz="2400" dirty="0"/>
          </a:p>
        </p:txBody>
      </p:sp>
      <p:sp>
        <p:nvSpPr>
          <p:cNvPr id="16" name="مربع نص 15">
            <a:extLst>
              <a:ext uri="{FF2B5EF4-FFF2-40B4-BE49-F238E27FC236}">
                <a16:creationId xmlns:a16="http://schemas.microsoft.com/office/drawing/2014/main" id="{630E5674-0313-43BB-DCEC-FD0394AB3AC6}"/>
              </a:ext>
            </a:extLst>
          </p:cNvPr>
          <p:cNvSpPr txBox="1"/>
          <p:nvPr/>
        </p:nvSpPr>
        <p:spPr>
          <a:xfrm>
            <a:off x="5074333" y="3077903"/>
            <a:ext cx="2377440" cy="1938992"/>
          </a:xfrm>
          <a:prstGeom prst="rect">
            <a:avLst/>
          </a:prstGeom>
          <a:noFill/>
        </p:spPr>
        <p:txBody>
          <a:bodyPr wrap="square" rtlCol="0">
            <a:spAutoFit/>
          </a:bodyPr>
          <a:lstStyle/>
          <a:p>
            <a:r>
              <a:rPr lang="ar-DZ" sz="2400" dirty="0"/>
              <a:t>يكون بزيادة نسب بعض المكونات الطبيعية للبيئة كزيادة ثاني أكسيد الكربون عن نسبه المعتادة </a:t>
            </a:r>
            <a:endParaRPr lang="fr-FR" sz="2400" dirty="0"/>
          </a:p>
        </p:txBody>
      </p:sp>
      <p:sp>
        <p:nvSpPr>
          <p:cNvPr id="17" name="مربع نص 16">
            <a:extLst>
              <a:ext uri="{FF2B5EF4-FFF2-40B4-BE49-F238E27FC236}">
                <a16:creationId xmlns:a16="http://schemas.microsoft.com/office/drawing/2014/main" id="{3B0E184E-77FE-C484-12E6-C41B2D4C14EF}"/>
              </a:ext>
            </a:extLst>
          </p:cNvPr>
          <p:cNvSpPr txBox="1"/>
          <p:nvPr/>
        </p:nvSpPr>
        <p:spPr>
          <a:xfrm>
            <a:off x="887729" y="2949473"/>
            <a:ext cx="2594317" cy="2677656"/>
          </a:xfrm>
          <a:prstGeom prst="rect">
            <a:avLst/>
          </a:prstGeom>
          <a:noFill/>
        </p:spPr>
        <p:txBody>
          <a:bodyPr wrap="square" rtlCol="0">
            <a:spAutoFit/>
          </a:bodyPr>
          <a:lstStyle/>
          <a:p>
            <a:r>
              <a:rPr lang="ar-DZ" sz="2400" dirty="0"/>
              <a:t>يؤدي تغير مكان بعض المواد الموجودة في الطبيعة الى تلوث البيئة و الحاق الضرر بها فنقل المواد المشعة و الخطرة من مكان </a:t>
            </a:r>
            <a:r>
              <a:rPr lang="ar-DZ" sz="2400" dirty="0" err="1"/>
              <a:t>لاخر</a:t>
            </a:r>
            <a:r>
              <a:rPr lang="ar-DZ" sz="2400" dirty="0"/>
              <a:t> قد يترتب عليه اضرار للبيئة </a:t>
            </a:r>
            <a:endParaRPr lang="fr-FR" sz="2400" dirty="0"/>
          </a:p>
        </p:txBody>
      </p:sp>
    </p:spTree>
    <p:extLst>
      <p:ext uri="{BB962C8B-B14F-4D97-AF65-F5344CB8AC3E}">
        <p14:creationId xmlns:p14="http://schemas.microsoft.com/office/powerpoint/2010/main" val="1335843275"/>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EE14041D-FAD9-1A4F-126C-281209CFDF75}"/>
            </a:ext>
          </a:extLst>
        </p:cNvPr>
        <p:cNvGrpSpPr/>
        <p:nvPr/>
      </p:nvGrpSpPr>
      <p:grpSpPr>
        <a:xfrm>
          <a:off x="0" y="0"/>
          <a:ext cx="0" cy="0"/>
          <a:chOff x="0" y="0"/>
          <a:chExt cx="0" cy="0"/>
        </a:xfrm>
      </p:grpSpPr>
      <p:sp>
        <p:nvSpPr>
          <p:cNvPr id="2" name="سداسي 1">
            <a:extLst>
              <a:ext uri="{FF2B5EF4-FFF2-40B4-BE49-F238E27FC236}">
                <a16:creationId xmlns:a16="http://schemas.microsoft.com/office/drawing/2014/main" id="{C4ECF15B-7EC3-450B-9166-C20704A2D24A}"/>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8FC94726-1E2B-C02C-14CA-D154DAC4D747}"/>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2FC15C07-AC8D-3C78-3500-F8A8F21798AA}"/>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2FFB49B9-0679-6BA8-0EC0-195D3AAB0632}"/>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مربع نص 5">
            <a:extLst>
              <a:ext uri="{FF2B5EF4-FFF2-40B4-BE49-F238E27FC236}">
                <a16:creationId xmlns:a16="http://schemas.microsoft.com/office/drawing/2014/main" id="{BAA8BD5B-5BB6-EB0B-5FF7-5D0206F4C3B2}"/>
              </a:ext>
            </a:extLst>
          </p:cNvPr>
          <p:cNvSpPr txBox="1"/>
          <p:nvPr/>
        </p:nvSpPr>
        <p:spPr>
          <a:xfrm>
            <a:off x="3193366" y="185914"/>
            <a:ext cx="6105378" cy="584775"/>
          </a:xfrm>
          <a:prstGeom prst="rect">
            <a:avLst/>
          </a:prstGeom>
          <a:noFill/>
        </p:spPr>
        <p:txBody>
          <a:bodyPr wrap="square" rtlCol="0">
            <a:spAutoFit/>
          </a:bodyPr>
          <a:lstStyle/>
          <a:p>
            <a:r>
              <a:rPr lang="ar-DZ" sz="3200" b="1" u="sng" dirty="0"/>
              <a:t>المطلب الثالث:</a:t>
            </a:r>
            <a:r>
              <a:rPr lang="ar-DZ" sz="3200" b="1" dirty="0"/>
              <a:t> صور تجريم التلوث البيئي </a:t>
            </a:r>
            <a:endParaRPr lang="fr-FR" sz="3200" b="1" u="sng" dirty="0"/>
          </a:p>
        </p:txBody>
      </p:sp>
      <p:sp>
        <p:nvSpPr>
          <p:cNvPr id="7" name="مخطط انسيابي: محطة طرفية 6">
            <a:extLst>
              <a:ext uri="{FF2B5EF4-FFF2-40B4-BE49-F238E27FC236}">
                <a16:creationId xmlns:a16="http://schemas.microsoft.com/office/drawing/2014/main" id="{597C7B5D-C6A6-BE69-AA3E-F5E1B66D7B88}"/>
              </a:ext>
            </a:extLst>
          </p:cNvPr>
          <p:cNvSpPr/>
          <p:nvPr/>
        </p:nvSpPr>
        <p:spPr>
          <a:xfrm>
            <a:off x="8932985" y="1153550"/>
            <a:ext cx="2919046" cy="647114"/>
          </a:xfrm>
          <a:prstGeom prst="flowChartTerminator">
            <a:avLst/>
          </a:prstGeom>
          <a:solidFill>
            <a:schemeClr val="accent6">
              <a:alpha val="5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8" name="مخطط انسيابي: محطة طرفية 7">
            <a:extLst>
              <a:ext uri="{FF2B5EF4-FFF2-40B4-BE49-F238E27FC236}">
                <a16:creationId xmlns:a16="http://schemas.microsoft.com/office/drawing/2014/main" id="{E44F9D52-93DD-097C-9335-F14F2A6C3762}"/>
              </a:ext>
            </a:extLst>
          </p:cNvPr>
          <p:cNvSpPr/>
          <p:nvPr/>
        </p:nvSpPr>
        <p:spPr>
          <a:xfrm>
            <a:off x="4786532" y="1179340"/>
            <a:ext cx="2919046" cy="647114"/>
          </a:xfrm>
          <a:prstGeom prst="flowChartTerminator">
            <a:avLst/>
          </a:prstGeom>
          <a:solidFill>
            <a:schemeClr val="accent6">
              <a:alpha val="5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مخطط انسيابي: محطة طرفية 8">
            <a:extLst>
              <a:ext uri="{FF2B5EF4-FFF2-40B4-BE49-F238E27FC236}">
                <a16:creationId xmlns:a16="http://schemas.microsoft.com/office/drawing/2014/main" id="{55B0167D-46A2-37E9-E938-0A135C0D98BD}"/>
              </a:ext>
            </a:extLst>
          </p:cNvPr>
          <p:cNvSpPr/>
          <p:nvPr/>
        </p:nvSpPr>
        <p:spPr>
          <a:xfrm>
            <a:off x="636564" y="1153550"/>
            <a:ext cx="2919046" cy="647114"/>
          </a:xfrm>
          <a:prstGeom prst="flowChartTerminator">
            <a:avLst/>
          </a:prstGeom>
          <a:solidFill>
            <a:schemeClr val="accent6">
              <a:alpha val="5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0" name="مستطيل: زوايا مستديرة 9">
            <a:extLst>
              <a:ext uri="{FF2B5EF4-FFF2-40B4-BE49-F238E27FC236}">
                <a16:creationId xmlns:a16="http://schemas.microsoft.com/office/drawing/2014/main" id="{7C8C30A6-87F7-276B-A66C-8205BF122BFC}"/>
              </a:ext>
            </a:extLst>
          </p:cNvPr>
          <p:cNvSpPr/>
          <p:nvPr/>
        </p:nvSpPr>
        <p:spPr>
          <a:xfrm>
            <a:off x="8820443" y="2039815"/>
            <a:ext cx="3137096" cy="4632271"/>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1" name="مستطيل: زوايا مستديرة 10">
            <a:extLst>
              <a:ext uri="{FF2B5EF4-FFF2-40B4-BE49-F238E27FC236}">
                <a16:creationId xmlns:a16="http://schemas.microsoft.com/office/drawing/2014/main" id="{A733C179-ADBB-4037-A746-223955C718AE}"/>
              </a:ext>
            </a:extLst>
          </p:cNvPr>
          <p:cNvSpPr/>
          <p:nvPr/>
        </p:nvSpPr>
        <p:spPr>
          <a:xfrm>
            <a:off x="4677507" y="2039814"/>
            <a:ext cx="3137096" cy="4632271"/>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2" name="مستطيل: زوايا مستديرة 11">
            <a:extLst>
              <a:ext uri="{FF2B5EF4-FFF2-40B4-BE49-F238E27FC236}">
                <a16:creationId xmlns:a16="http://schemas.microsoft.com/office/drawing/2014/main" id="{47BEE90E-451A-AC38-06F6-5805B8DCC7BD}"/>
              </a:ext>
            </a:extLst>
          </p:cNvPr>
          <p:cNvSpPr/>
          <p:nvPr/>
        </p:nvSpPr>
        <p:spPr>
          <a:xfrm>
            <a:off x="436098" y="2039814"/>
            <a:ext cx="3137096" cy="4632271"/>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13" name="مربع نص 12">
            <a:extLst>
              <a:ext uri="{FF2B5EF4-FFF2-40B4-BE49-F238E27FC236}">
                <a16:creationId xmlns:a16="http://schemas.microsoft.com/office/drawing/2014/main" id="{0DA1EA77-3B8F-FFB3-1146-0227FC0589A0}"/>
              </a:ext>
            </a:extLst>
          </p:cNvPr>
          <p:cNvSpPr txBox="1"/>
          <p:nvPr/>
        </p:nvSpPr>
        <p:spPr>
          <a:xfrm>
            <a:off x="8609427" y="1179340"/>
            <a:ext cx="3024554" cy="523220"/>
          </a:xfrm>
          <a:prstGeom prst="rect">
            <a:avLst/>
          </a:prstGeom>
          <a:noFill/>
        </p:spPr>
        <p:txBody>
          <a:bodyPr wrap="square" rtlCol="0">
            <a:spAutoFit/>
          </a:bodyPr>
          <a:lstStyle/>
          <a:p>
            <a:r>
              <a:rPr lang="ar-DZ" sz="2800" b="1" dirty="0">
                <a:solidFill>
                  <a:srgbClr val="C00000"/>
                </a:solidFill>
              </a:rPr>
              <a:t>جرائم التلوث الجوي</a:t>
            </a:r>
            <a:endParaRPr lang="fr-FR" sz="2800" b="1" dirty="0"/>
          </a:p>
        </p:txBody>
      </p:sp>
      <p:sp>
        <p:nvSpPr>
          <p:cNvPr id="14" name="مربع نص 13">
            <a:extLst>
              <a:ext uri="{FF2B5EF4-FFF2-40B4-BE49-F238E27FC236}">
                <a16:creationId xmlns:a16="http://schemas.microsoft.com/office/drawing/2014/main" id="{5A6D9CEA-FB66-4506-16D1-19D256A2766F}"/>
              </a:ext>
            </a:extLst>
          </p:cNvPr>
          <p:cNvSpPr txBox="1"/>
          <p:nvPr/>
        </p:nvSpPr>
        <p:spPr>
          <a:xfrm>
            <a:off x="4783017" y="1215497"/>
            <a:ext cx="2672860" cy="523220"/>
          </a:xfrm>
          <a:prstGeom prst="rect">
            <a:avLst/>
          </a:prstGeom>
          <a:noFill/>
        </p:spPr>
        <p:txBody>
          <a:bodyPr wrap="square" rtlCol="0">
            <a:spAutoFit/>
          </a:bodyPr>
          <a:lstStyle/>
          <a:p>
            <a:r>
              <a:rPr lang="ar-DZ" sz="2800" b="1" dirty="0">
                <a:solidFill>
                  <a:srgbClr val="C00000"/>
                </a:solidFill>
              </a:rPr>
              <a:t>جرائم التلوث المائي</a:t>
            </a:r>
            <a:endParaRPr lang="fr-FR" sz="2800" dirty="0"/>
          </a:p>
        </p:txBody>
      </p:sp>
      <p:sp>
        <p:nvSpPr>
          <p:cNvPr id="15" name="مربع نص 14">
            <a:extLst>
              <a:ext uri="{FF2B5EF4-FFF2-40B4-BE49-F238E27FC236}">
                <a16:creationId xmlns:a16="http://schemas.microsoft.com/office/drawing/2014/main" id="{C7C14C6D-0036-C140-774C-23C17DD3EAB0}"/>
              </a:ext>
            </a:extLst>
          </p:cNvPr>
          <p:cNvSpPr txBox="1"/>
          <p:nvPr/>
        </p:nvSpPr>
        <p:spPr>
          <a:xfrm>
            <a:off x="168812" y="1204389"/>
            <a:ext cx="3137096" cy="523220"/>
          </a:xfrm>
          <a:prstGeom prst="rect">
            <a:avLst/>
          </a:prstGeom>
          <a:noFill/>
        </p:spPr>
        <p:txBody>
          <a:bodyPr wrap="square" rtlCol="0">
            <a:spAutoFit/>
          </a:bodyPr>
          <a:lstStyle/>
          <a:p>
            <a:r>
              <a:rPr lang="ar-DZ" sz="2800" b="1" dirty="0">
                <a:solidFill>
                  <a:srgbClr val="C00000"/>
                </a:solidFill>
              </a:rPr>
              <a:t>جرائم التلوث البري</a:t>
            </a:r>
            <a:endParaRPr lang="fr-FR" sz="2800" dirty="0"/>
          </a:p>
        </p:txBody>
      </p:sp>
      <p:sp>
        <p:nvSpPr>
          <p:cNvPr id="16" name="مربع نص 15">
            <a:extLst>
              <a:ext uri="{FF2B5EF4-FFF2-40B4-BE49-F238E27FC236}">
                <a16:creationId xmlns:a16="http://schemas.microsoft.com/office/drawing/2014/main" id="{434AF89B-4A15-729E-C41C-E9F858440AE3}"/>
              </a:ext>
            </a:extLst>
          </p:cNvPr>
          <p:cNvSpPr txBox="1"/>
          <p:nvPr/>
        </p:nvSpPr>
        <p:spPr>
          <a:xfrm>
            <a:off x="8876713" y="2284558"/>
            <a:ext cx="2999934" cy="3785652"/>
          </a:xfrm>
          <a:prstGeom prst="rect">
            <a:avLst/>
          </a:prstGeom>
          <a:noFill/>
        </p:spPr>
        <p:txBody>
          <a:bodyPr wrap="square" rtlCol="0">
            <a:spAutoFit/>
          </a:bodyPr>
          <a:lstStyle/>
          <a:p>
            <a:r>
              <a:rPr lang="ar-DZ" sz="2000" dirty="0"/>
              <a:t> </a:t>
            </a:r>
            <a:r>
              <a:rPr lang="ar-DZ" sz="2000" dirty="0" err="1"/>
              <a:t>یعــرف</a:t>
            </a:r>
            <a:r>
              <a:rPr lang="ar-DZ" sz="2000" dirty="0"/>
              <a:t> الفقــه التلــوث المنبعــث فــي الهــواء بأنــه حــدوث خلــل فــي النظــام الأيكولوجي الهوائي نتيجة إطلاق كميات </a:t>
            </a:r>
            <a:r>
              <a:rPr lang="ar-DZ" sz="2000" dirty="0" err="1"/>
              <a:t>كبیرة</a:t>
            </a:r>
            <a:r>
              <a:rPr lang="ar-DZ" sz="2000" dirty="0"/>
              <a:t> من الغازات والجسيمات تفـوق قـدرة النظــــام علــــى التنقية الذاتية، ممــــا يؤدي إلــــى حــــدوث </a:t>
            </a:r>
            <a:r>
              <a:rPr lang="ar-DZ" sz="2000" dirty="0" err="1"/>
              <a:t>تغییــــر</a:t>
            </a:r>
            <a:r>
              <a:rPr lang="ar-DZ" sz="2000" dirty="0"/>
              <a:t> </a:t>
            </a:r>
            <a:r>
              <a:rPr lang="ar-DZ" sz="2000" dirty="0" err="1"/>
              <a:t>كبیــــر</a:t>
            </a:r>
            <a:r>
              <a:rPr lang="ar-DZ" sz="2000" dirty="0"/>
              <a:t> فــــي حجــــم وخصائص عناصر الهواء، فتتحول من عناصر مفيدة صالحة للحياة كما قدر الله إلى عناصر ضارة تحدث الكثير من الأضرار والمخاطر</a:t>
            </a:r>
            <a:endParaRPr lang="fr-FR" sz="2000" dirty="0"/>
          </a:p>
        </p:txBody>
      </p:sp>
      <p:sp>
        <p:nvSpPr>
          <p:cNvPr id="17" name="مربع نص 16">
            <a:extLst>
              <a:ext uri="{FF2B5EF4-FFF2-40B4-BE49-F238E27FC236}">
                <a16:creationId xmlns:a16="http://schemas.microsoft.com/office/drawing/2014/main" id="{99BAB82D-7346-8377-63F8-3525FEC2DAB2}"/>
              </a:ext>
            </a:extLst>
          </p:cNvPr>
          <p:cNvSpPr txBox="1"/>
          <p:nvPr/>
        </p:nvSpPr>
        <p:spPr>
          <a:xfrm>
            <a:off x="4677507" y="2284558"/>
            <a:ext cx="3028071" cy="4093428"/>
          </a:xfrm>
          <a:prstGeom prst="rect">
            <a:avLst/>
          </a:prstGeom>
          <a:noFill/>
        </p:spPr>
        <p:txBody>
          <a:bodyPr wrap="square" rtlCol="0">
            <a:spAutoFit/>
          </a:bodyPr>
          <a:lstStyle/>
          <a:p>
            <a:r>
              <a:rPr lang="fr-FR" sz="1800" dirty="0"/>
              <a:t> </a:t>
            </a:r>
            <a:r>
              <a:rPr lang="ar-DZ" sz="2000" dirty="0"/>
              <a:t>وقـــد عـــرف المشـــرع الجزائـــري فـــي المـــادة 10/4 مـــن القـــانون 10/03 المتعلق </a:t>
            </a:r>
            <a:r>
              <a:rPr lang="ar-DZ" sz="2000" dirty="0" err="1"/>
              <a:t>بحمایة</a:t>
            </a:r>
            <a:r>
              <a:rPr lang="ar-DZ" sz="2000" dirty="0"/>
              <a:t> البيئة في إطار التنمية المستدامة تلوث المياه بأنهـا "إدخـال أية مادة في الوسط المائي من شأنها أن </a:t>
            </a:r>
            <a:r>
              <a:rPr lang="ar-DZ" sz="2000" dirty="0" err="1"/>
              <a:t>تغیر</a:t>
            </a:r>
            <a:r>
              <a:rPr lang="ar-DZ" sz="2000" dirty="0"/>
              <a:t> الخصائص الفيزيائية و الكيميائية أو البيولوجية للمــاء، وتســبب مخــاطر علــى صــحة الإنســان، وتضــر بالحيوانات والنباتـات البرية و المائية وتمـس بجمـال المواقـع أو تعرقـل أي اسـتعمال طبيعي آخر للمياه". </a:t>
            </a:r>
            <a:endParaRPr lang="fr-FR" sz="2000" dirty="0"/>
          </a:p>
        </p:txBody>
      </p:sp>
      <p:sp>
        <p:nvSpPr>
          <p:cNvPr id="18" name="مربع نص 17">
            <a:extLst>
              <a:ext uri="{FF2B5EF4-FFF2-40B4-BE49-F238E27FC236}">
                <a16:creationId xmlns:a16="http://schemas.microsoft.com/office/drawing/2014/main" id="{2AB02761-97D3-3DB2-E77B-74A39F7F1DFA}"/>
              </a:ext>
            </a:extLst>
          </p:cNvPr>
          <p:cNvSpPr txBox="1"/>
          <p:nvPr/>
        </p:nvSpPr>
        <p:spPr>
          <a:xfrm>
            <a:off x="636564" y="2284558"/>
            <a:ext cx="2669344" cy="3785652"/>
          </a:xfrm>
          <a:prstGeom prst="rect">
            <a:avLst/>
          </a:prstGeom>
          <a:noFill/>
        </p:spPr>
        <p:txBody>
          <a:bodyPr wrap="square" rtlCol="0">
            <a:spAutoFit/>
          </a:bodyPr>
          <a:lstStyle/>
          <a:p>
            <a:r>
              <a:rPr lang="ar-DZ" sz="1800" dirty="0"/>
              <a:t> </a:t>
            </a:r>
            <a:r>
              <a:rPr lang="ar-DZ" sz="2000" dirty="0"/>
              <a:t>أكثـر مـا تكـون الأرض معرضـة للتهديد عـن طريق إدخـال أجسـام غريبة في التربة الزراعية، </a:t>
            </a:r>
            <a:r>
              <a:rPr lang="ar-DZ" sz="2000" dirty="0" err="1"/>
              <a:t>حیث</a:t>
            </a:r>
            <a:r>
              <a:rPr lang="ar-DZ" sz="2000" dirty="0"/>
              <a:t> </a:t>
            </a:r>
            <a:r>
              <a:rPr lang="ar-DZ" sz="2000" dirty="0" err="1"/>
              <a:t>ینتج</a:t>
            </a:r>
            <a:r>
              <a:rPr lang="ar-DZ" sz="2000" dirty="0"/>
              <a:t> عن ذلك </a:t>
            </a:r>
            <a:r>
              <a:rPr lang="ar-DZ" sz="2000" dirty="0" err="1"/>
              <a:t>تغیر</a:t>
            </a:r>
            <a:r>
              <a:rPr lang="ar-DZ" sz="2000" dirty="0"/>
              <a:t> في الخـواص الكيميائية أو الفيزيائية أو البيولوجية فتـؤثر علـى الكائنـات الحية التـي تسـتوطن فـي التربـة وبالتـالي علـى نوعية الإنتاج . كذلك الحال بالنسبة لرمي النفايات سواء تعلق الأمر بالنفايات المنزلية أو نفايات المصانع</a:t>
            </a:r>
            <a:endParaRPr lang="fr-FR" sz="2000" dirty="0"/>
          </a:p>
        </p:txBody>
      </p:sp>
    </p:spTree>
    <p:extLst>
      <p:ext uri="{BB962C8B-B14F-4D97-AF65-F5344CB8AC3E}">
        <p14:creationId xmlns:p14="http://schemas.microsoft.com/office/powerpoint/2010/main" val="63742345"/>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D2F8AC79-AB90-0F14-F938-AAA8F360BDF2}"/>
            </a:ext>
          </a:extLst>
        </p:cNvPr>
        <p:cNvGrpSpPr/>
        <p:nvPr/>
      </p:nvGrpSpPr>
      <p:grpSpPr>
        <a:xfrm>
          <a:off x="0" y="0"/>
          <a:ext cx="0" cy="0"/>
          <a:chOff x="0" y="0"/>
          <a:chExt cx="0" cy="0"/>
        </a:xfrm>
      </p:grpSpPr>
      <p:sp>
        <p:nvSpPr>
          <p:cNvPr id="11" name="مستطيل: زوايا مستديرة 10">
            <a:extLst>
              <a:ext uri="{FF2B5EF4-FFF2-40B4-BE49-F238E27FC236}">
                <a16:creationId xmlns:a16="http://schemas.microsoft.com/office/drawing/2014/main" id="{C4EFC9F6-5F49-44E5-8A4C-32E40D58319F}"/>
              </a:ext>
            </a:extLst>
          </p:cNvPr>
          <p:cNvSpPr/>
          <p:nvPr/>
        </p:nvSpPr>
        <p:spPr>
          <a:xfrm>
            <a:off x="942535" y="2761768"/>
            <a:ext cx="9819250" cy="3617930"/>
          </a:xfrm>
          <a:prstGeom prst="roundRect">
            <a:avLst/>
          </a:prstGeom>
          <a:solidFill>
            <a:schemeClr val="accent6">
              <a:alpha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2" name="سداسي 1">
            <a:extLst>
              <a:ext uri="{FF2B5EF4-FFF2-40B4-BE49-F238E27FC236}">
                <a16:creationId xmlns:a16="http://schemas.microsoft.com/office/drawing/2014/main" id="{2AF3823B-CECA-6BF5-B11C-CAEA9B9B9FD2}"/>
              </a:ext>
            </a:extLst>
          </p:cNvPr>
          <p:cNvSpPr/>
          <p:nvPr/>
        </p:nvSpPr>
        <p:spPr>
          <a:xfrm>
            <a:off x="182880" y="281354"/>
            <a:ext cx="1069145" cy="998806"/>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3" name="سداسي 2">
            <a:extLst>
              <a:ext uri="{FF2B5EF4-FFF2-40B4-BE49-F238E27FC236}">
                <a16:creationId xmlns:a16="http://schemas.microsoft.com/office/drawing/2014/main" id="{7F0D7E81-D6E1-DB02-E95C-6ED04CDA0C80}"/>
              </a:ext>
            </a:extLst>
          </p:cNvPr>
          <p:cNvSpPr/>
          <p:nvPr/>
        </p:nvSpPr>
        <p:spPr>
          <a:xfrm>
            <a:off x="436098" y="478302"/>
            <a:ext cx="1069145" cy="998806"/>
          </a:xfrm>
          <a:prstGeom prst="hexagon">
            <a:avLst>
              <a:gd name="adj" fmla="val 24924"/>
              <a:gd name="vf" fmla="val 115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 name="سداسي 3">
            <a:extLst>
              <a:ext uri="{FF2B5EF4-FFF2-40B4-BE49-F238E27FC236}">
                <a16:creationId xmlns:a16="http://schemas.microsoft.com/office/drawing/2014/main" id="{B782FB06-3EA9-0AAD-454A-937A09BB2C3D}"/>
              </a:ext>
            </a:extLst>
          </p:cNvPr>
          <p:cNvSpPr/>
          <p:nvPr/>
        </p:nvSpPr>
        <p:spPr>
          <a:xfrm>
            <a:off x="11310425" y="6006905"/>
            <a:ext cx="647114" cy="647114"/>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5" name="سداسي 4">
            <a:extLst>
              <a:ext uri="{FF2B5EF4-FFF2-40B4-BE49-F238E27FC236}">
                <a16:creationId xmlns:a16="http://schemas.microsoft.com/office/drawing/2014/main" id="{78995DF2-5701-DD68-CD6A-F53F1EDDCC6F}"/>
              </a:ext>
            </a:extLst>
          </p:cNvPr>
          <p:cNvSpPr/>
          <p:nvPr/>
        </p:nvSpPr>
        <p:spPr>
          <a:xfrm>
            <a:off x="11415932" y="6133514"/>
            <a:ext cx="436099" cy="393895"/>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مربع نص 5">
            <a:extLst>
              <a:ext uri="{FF2B5EF4-FFF2-40B4-BE49-F238E27FC236}">
                <a16:creationId xmlns:a16="http://schemas.microsoft.com/office/drawing/2014/main" id="{BFD3B58E-B642-1E1B-E86A-94513D681FA8}"/>
              </a:ext>
            </a:extLst>
          </p:cNvPr>
          <p:cNvSpPr txBox="1"/>
          <p:nvPr/>
        </p:nvSpPr>
        <p:spPr>
          <a:xfrm>
            <a:off x="4740812" y="281354"/>
            <a:ext cx="6189785" cy="584775"/>
          </a:xfrm>
          <a:prstGeom prst="rect">
            <a:avLst/>
          </a:prstGeom>
          <a:noFill/>
        </p:spPr>
        <p:txBody>
          <a:bodyPr wrap="square" rtlCol="0">
            <a:spAutoFit/>
          </a:bodyPr>
          <a:lstStyle/>
          <a:p>
            <a:r>
              <a:rPr lang="ar-DZ" sz="3200" b="1" u="sng" dirty="0"/>
              <a:t>المطلب الرابع : اركان جريمة التلوث البيئي </a:t>
            </a:r>
            <a:endParaRPr lang="fr-FR" sz="3200" b="1" u="sng" dirty="0"/>
          </a:p>
        </p:txBody>
      </p:sp>
      <p:sp>
        <p:nvSpPr>
          <p:cNvPr id="7" name="مربع نص 6">
            <a:extLst>
              <a:ext uri="{FF2B5EF4-FFF2-40B4-BE49-F238E27FC236}">
                <a16:creationId xmlns:a16="http://schemas.microsoft.com/office/drawing/2014/main" id="{205542B1-BAFF-A8F4-20E1-924BECCE6C94}"/>
              </a:ext>
            </a:extLst>
          </p:cNvPr>
          <p:cNvSpPr txBox="1"/>
          <p:nvPr/>
        </p:nvSpPr>
        <p:spPr>
          <a:xfrm>
            <a:off x="1505243" y="1069145"/>
            <a:ext cx="10250659" cy="1015663"/>
          </a:xfrm>
          <a:prstGeom prst="rect">
            <a:avLst/>
          </a:prstGeom>
          <a:noFill/>
        </p:spPr>
        <p:txBody>
          <a:bodyPr wrap="square" rtlCol="0">
            <a:spAutoFit/>
          </a:bodyPr>
          <a:lstStyle/>
          <a:p>
            <a:r>
              <a:rPr lang="ar-DZ" sz="2000" dirty="0"/>
              <a:t>كـل </a:t>
            </a:r>
            <a:r>
              <a:rPr lang="ar-DZ" sz="2000" dirty="0" err="1"/>
              <a:t>جریمـة</a:t>
            </a:r>
            <a:r>
              <a:rPr lang="ar-DZ" sz="2000" dirty="0"/>
              <a:t> فـي قـانون العقوبـات لهـا ثلاثـة أركـان؛ يتمثل اول ركن في الـركن الشـرعي والـذي </a:t>
            </a:r>
            <a:r>
              <a:rPr lang="ar-DZ" sz="2000" dirty="0" err="1"/>
              <a:t>یقصـد</a:t>
            </a:r>
            <a:r>
              <a:rPr lang="ar-DZ" sz="2000" dirty="0"/>
              <a:t> بـه نـص التجريم ثم الـركن المـادي </a:t>
            </a:r>
            <a:r>
              <a:rPr lang="ar-DZ" sz="2000" dirty="0" err="1"/>
              <a:t>حیــث</a:t>
            </a:r>
            <a:r>
              <a:rPr lang="ar-DZ" sz="2000" dirty="0"/>
              <a:t> </a:t>
            </a:r>
            <a:r>
              <a:rPr lang="ar-DZ" sz="2000" dirty="0" err="1"/>
              <a:t>یكــون</a:t>
            </a:r>
            <a:r>
              <a:rPr lang="ar-DZ" sz="2000" dirty="0"/>
              <a:t> الجــاني قــد ارتكــب الفعــل الإجرامــي فــي إحــدى صــوره </a:t>
            </a:r>
            <a:r>
              <a:rPr lang="ar-DZ" sz="2000" dirty="0" err="1"/>
              <a:t>الإیجــابي</a:t>
            </a:r>
            <a:r>
              <a:rPr lang="ar-DZ" sz="2000" dirty="0"/>
              <a:t> أو السلبي  اما الركن المعنوي فيتمثل في العلم بعناصر الجريمة مع إرادة ارتكابها .</a:t>
            </a:r>
            <a:endParaRPr lang="fr-FR" sz="2000" dirty="0"/>
          </a:p>
        </p:txBody>
      </p:sp>
      <p:sp>
        <p:nvSpPr>
          <p:cNvPr id="8" name="مربع نص 7">
            <a:extLst>
              <a:ext uri="{FF2B5EF4-FFF2-40B4-BE49-F238E27FC236}">
                <a16:creationId xmlns:a16="http://schemas.microsoft.com/office/drawing/2014/main" id="{8BBB0AD1-E36B-5B39-BF6E-1A1A0CFE3517}"/>
              </a:ext>
            </a:extLst>
          </p:cNvPr>
          <p:cNvSpPr txBox="1"/>
          <p:nvPr/>
        </p:nvSpPr>
        <p:spPr>
          <a:xfrm>
            <a:off x="6217920" y="2137041"/>
            <a:ext cx="3866271" cy="461665"/>
          </a:xfrm>
          <a:prstGeom prst="rect">
            <a:avLst/>
          </a:prstGeom>
          <a:noFill/>
        </p:spPr>
        <p:txBody>
          <a:bodyPr wrap="square" rtlCol="0">
            <a:spAutoFit/>
          </a:bodyPr>
          <a:lstStyle/>
          <a:p>
            <a:pPr algn="ctr"/>
            <a:r>
              <a:rPr lang="ar-DZ" sz="2400" b="1" u="sng" dirty="0">
                <a:solidFill>
                  <a:srgbClr val="C00000"/>
                </a:solidFill>
              </a:rPr>
              <a:t>أولا : الركن الشرعي  :</a:t>
            </a:r>
            <a:endParaRPr lang="fr-FR" sz="2400" b="1" u="sng" dirty="0">
              <a:solidFill>
                <a:srgbClr val="C00000"/>
              </a:solidFill>
            </a:endParaRPr>
          </a:p>
        </p:txBody>
      </p:sp>
      <p:sp>
        <p:nvSpPr>
          <p:cNvPr id="10" name="مربع نص 9">
            <a:extLst>
              <a:ext uri="{FF2B5EF4-FFF2-40B4-BE49-F238E27FC236}">
                <a16:creationId xmlns:a16="http://schemas.microsoft.com/office/drawing/2014/main" id="{257E640B-170F-BA5D-F113-F8FA8317D249}"/>
              </a:ext>
            </a:extLst>
          </p:cNvPr>
          <p:cNvSpPr txBox="1"/>
          <p:nvPr/>
        </p:nvSpPr>
        <p:spPr>
          <a:xfrm>
            <a:off x="1505243" y="2958716"/>
            <a:ext cx="8314006" cy="3046988"/>
          </a:xfrm>
          <a:prstGeom prst="rect">
            <a:avLst/>
          </a:prstGeom>
          <a:noFill/>
        </p:spPr>
        <p:txBody>
          <a:bodyPr wrap="square" rtlCol="0">
            <a:spAutoFit/>
          </a:bodyPr>
          <a:lstStyle/>
          <a:p>
            <a:r>
              <a:rPr lang="ar-DZ" sz="2400" dirty="0"/>
              <a:t>       إن الشرعية الجنائية تقتضي وجوب وجود نص قانوني سابق لفعل الاعتداء</a:t>
            </a:r>
          </a:p>
          <a:p>
            <a:r>
              <a:rPr lang="ar-DZ" sz="2400" dirty="0"/>
              <a:t> وبالتالي فإن الركن الشرعي في جرائم البيئة يقوم على القيام بسلوك مجرم قانونا، وجود العقاب المقرر للسلوك المجرم، صدور السلوك المجرم والعقاب المقرر له عن السلطة . </a:t>
            </a:r>
          </a:p>
          <a:p>
            <a:r>
              <a:rPr lang="ar-DZ" sz="2400" dirty="0"/>
              <a:t>ومن صور الركن الشرعي للجريمة البيئية في قوانين البيئة نجد : المادة 52 من قانون تسيير النفايات التي منعت استيراد النفايات الخاصة الخطرة التي ي ارد بها كل النفايات الخاصة التي بفعل مكوناتها وخاصية المواد السامة التي تحتويها يحتمل أن تضر بالصحة العمومية أو البيئة  </a:t>
            </a:r>
            <a:endParaRPr lang="fr-FR" sz="2400" dirty="0"/>
          </a:p>
        </p:txBody>
      </p:sp>
    </p:spTree>
    <p:extLst>
      <p:ext uri="{BB962C8B-B14F-4D97-AF65-F5344CB8AC3E}">
        <p14:creationId xmlns:p14="http://schemas.microsoft.com/office/powerpoint/2010/main" val="1010912733"/>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1823</Words>
  <Application>Microsoft Office PowerPoint</Application>
  <PresentationFormat>شاشة عريضة</PresentationFormat>
  <Paragraphs>132</Paragraphs>
  <Slides>23</Slides>
  <Notes>1</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23</vt:i4>
      </vt:variant>
    </vt:vector>
  </HeadingPairs>
  <TitlesOfParts>
    <vt:vector size="27" baseType="lpstr">
      <vt:lpstr>Arial</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SOSUSER</dc:creator>
  <cp:lastModifiedBy>SOSUSER</cp:lastModifiedBy>
  <cp:revision>16</cp:revision>
  <dcterms:created xsi:type="dcterms:W3CDTF">2024-11-22T14:49:31Z</dcterms:created>
  <dcterms:modified xsi:type="dcterms:W3CDTF">2024-11-26T18:23:09Z</dcterms:modified>
</cp:coreProperties>
</file>