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70" r:id="rId2"/>
    <p:sldId id="271" r:id="rId3"/>
    <p:sldId id="258" r:id="rId4"/>
    <p:sldId id="268" r:id="rId5"/>
    <p:sldId id="260" r:id="rId6"/>
    <p:sldId id="261" r:id="rId7"/>
    <p:sldId id="262" r:id="rId8"/>
    <p:sldId id="263" r:id="rId9"/>
    <p:sldId id="273" r:id="rId10"/>
    <p:sldId id="274" r:id="rId11"/>
    <p:sldId id="275" r:id="rId12"/>
    <p:sldId id="277" r:id="rId13"/>
    <p:sldId id="278" r:id="rId14"/>
    <p:sldId id="280" r:id="rId15"/>
    <p:sldId id="291" r:id="rId16"/>
    <p:sldId id="292" r:id="rId17"/>
    <p:sldId id="293" r:id="rId18"/>
    <p:sldId id="294" r:id="rId19"/>
    <p:sldId id="281" r:id="rId20"/>
    <p:sldId id="282" r:id="rId21"/>
    <p:sldId id="283" r:id="rId22"/>
    <p:sldId id="284" r:id="rId23"/>
    <p:sldId id="295" r:id="rId24"/>
    <p:sldId id="296" r:id="rId25"/>
    <p:sldId id="297" r:id="rId26"/>
    <p:sldId id="285" r:id="rId27"/>
    <p:sldId id="286" r:id="rId28"/>
    <p:sldId id="287" r:id="rId29"/>
    <p:sldId id="288" r:id="rId30"/>
    <p:sldId id="298"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EF1B6-272C-4B7F-95E7-1F27E68D462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77A6D22E-DDBD-4065-A5BF-64ADDDDF5E0A}">
      <dgm:prSet phldrT="[Texte]" custT="1">
        <dgm:style>
          <a:lnRef idx="2">
            <a:schemeClr val="accent2"/>
          </a:lnRef>
          <a:fillRef idx="1">
            <a:schemeClr val="lt1"/>
          </a:fillRef>
          <a:effectRef idx="0">
            <a:schemeClr val="accent2"/>
          </a:effectRef>
          <a:fontRef idx="minor">
            <a:schemeClr val="dk1"/>
          </a:fontRef>
        </dgm:style>
      </dgm:prSet>
      <dgm:spPr/>
      <dgm:t>
        <a:bodyPr/>
        <a:lstStyle/>
        <a:p>
          <a:r>
            <a:rPr lang="ar-DZ" sz="2000" b="1" dirty="0" smtClean="0"/>
            <a:t>التعرف على بعض التجارب العربية في الاقتصاد الدائري </a:t>
          </a:r>
          <a:endParaRPr lang="fr-FR" sz="2000" b="1" dirty="0"/>
        </a:p>
      </dgm:t>
    </dgm:pt>
    <dgm:pt modelId="{0ABC9D59-67DD-4817-AA6A-AC61D1DA9462}" type="parTrans" cxnId="{FB72BD9A-E164-4C85-8949-E4490729A537}">
      <dgm:prSet/>
      <dgm:spPr/>
      <dgm:t>
        <a:bodyPr/>
        <a:lstStyle/>
        <a:p>
          <a:endParaRPr lang="fr-FR"/>
        </a:p>
      </dgm:t>
    </dgm:pt>
    <dgm:pt modelId="{0E81B5A1-C42B-47D2-8B7C-93E1BC08104B}" type="sibTrans" cxnId="{FB72BD9A-E164-4C85-8949-E4490729A537}">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AD8B1C07-D2A8-47A8-A48C-CE3052B0239B}">
      <dgm:prSet phldrT="[Texte]" custT="1">
        <dgm:style>
          <a:lnRef idx="2">
            <a:schemeClr val="accent5"/>
          </a:lnRef>
          <a:fillRef idx="1">
            <a:schemeClr val="lt1"/>
          </a:fillRef>
          <a:effectRef idx="0">
            <a:schemeClr val="accent5"/>
          </a:effectRef>
          <a:fontRef idx="minor">
            <a:schemeClr val="dk1"/>
          </a:fontRef>
        </dgm:style>
      </dgm:prSet>
      <dgm:spPr/>
      <dgm:t>
        <a:bodyPr/>
        <a:lstStyle/>
        <a:p>
          <a:r>
            <a:rPr lang="ar-DZ" sz="2000" b="1" dirty="0" smtClean="0"/>
            <a:t>تعرف على نظرة الجزائر للاقتصاد الدائري </a:t>
          </a:r>
          <a:endParaRPr lang="fr-FR" sz="2000" b="1" dirty="0"/>
        </a:p>
      </dgm:t>
    </dgm:pt>
    <dgm:pt modelId="{5A84E604-7A75-4A7B-A5A7-52CD664C2557}" type="parTrans" cxnId="{CB420048-ED0D-49F9-B923-EC17061459A6}">
      <dgm:prSet/>
      <dgm:spPr/>
      <dgm:t>
        <a:bodyPr/>
        <a:lstStyle/>
        <a:p>
          <a:endParaRPr lang="fr-FR"/>
        </a:p>
      </dgm:t>
    </dgm:pt>
    <dgm:pt modelId="{6F0F9645-2C3B-40C6-A5D2-AEFED7687BDC}" type="sibTrans" cxnId="{CB420048-ED0D-49F9-B923-EC17061459A6}">
      <dgm:prSet>
        <dgm:style>
          <a:lnRef idx="2">
            <a:schemeClr val="accent5"/>
          </a:lnRef>
          <a:fillRef idx="1">
            <a:schemeClr val="lt1"/>
          </a:fillRef>
          <a:effectRef idx="0">
            <a:schemeClr val="accent5"/>
          </a:effectRef>
          <a:fontRef idx="minor">
            <a:schemeClr val="dk1"/>
          </a:fontRef>
        </dgm:style>
      </dgm:prSet>
      <dgm:spPr/>
      <dgm:t>
        <a:bodyPr/>
        <a:lstStyle/>
        <a:p>
          <a:endParaRPr lang="fr-FR"/>
        </a:p>
      </dgm:t>
    </dgm:pt>
    <dgm:pt modelId="{BE82A39A-48D8-4A63-8FF2-154B2160A2FE}">
      <dgm:prSet phldrT="[Texte]" custT="1">
        <dgm:style>
          <a:lnRef idx="2">
            <a:schemeClr val="accent3"/>
          </a:lnRef>
          <a:fillRef idx="1">
            <a:schemeClr val="lt1"/>
          </a:fillRef>
          <a:effectRef idx="0">
            <a:schemeClr val="accent3"/>
          </a:effectRef>
          <a:fontRef idx="minor">
            <a:schemeClr val="dk1"/>
          </a:fontRef>
        </dgm:style>
      </dgm:prSet>
      <dgm:spPr/>
      <dgm:t>
        <a:bodyPr/>
        <a:lstStyle/>
        <a:p>
          <a:r>
            <a:rPr lang="ar-DZ" sz="2000" b="1" dirty="0" smtClean="0"/>
            <a:t>تعرف عن اذا يمكن للجزائر الاستفادة من بعض هذه التجارب </a:t>
          </a:r>
          <a:endParaRPr lang="fr-FR" sz="2000" b="1" dirty="0"/>
        </a:p>
      </dgm:t>
    </dgm:pt>
    <dgm:pt modelId="{6DE7DFB5-E424-4999-8364-B37BD15591BC}" type="parTrans" cxnId="{0E5B5BA1-442E-4753-8A79-2D0690900D95}">
      <dgm:prSet/>
      <dgm:spPr/>
      <dgm:t>
        <a:bodyPr/>
        <a:lstStyle/>
        <a:p>
          <a:endParaRPr lang="fr-FR"/>
        </a:p>
      </dgm:t>
    </dgm:pt>
    <dgm:pt modelId="{917AA029-88C2-4CC9-ACA1-E8C8929D58D3}" type="sibTrans" cxnId="{0E5B5BA1-442E-4753-8A79-2D0690900D95}">
      <dgm:prSet>
        <dgm:style>
          <a:lnRef idx="2">
            <a:schemeClr val="accent3"/>
          </a:lnRef>
          <a:fillRef idx="1">
            <a:schemeClr val="lt1"/>
          </a:fillRef>
          <a:effectRef idx="0">
            <a:schemeClr val="accent3"/>
          </a:effectRef>
          <a:fontRef idx="minor">
            <a:schemeClr val="dk1"/>
          </a:fontRef>
        </dgm:style>
      </dgm:prSet>
      <dgm:spPr/>
      <dgm:t>
        <a:bodyPr/>
        <a:lstStyle/>
        <a:p>
          <a:endParaRPr lang="fr-FR"/>
        </a:p>
      </dgm:t>
    </dgm:pt>
    <dgm:pt modelId="{C65FE93C-66C3-4220-9A7A-06D3314E6861}" type="pres">
      <dgm:prSet presAssocID="{32FEF1B6-272C-4B7F-95E7-1F27E68D4624}" presName="cycle" presStyleCnt="0">
        <dgm:presLayoutVars>
          <dgm:dir/>
          <dgm:resizeHandles val="exact"/>
        </dgm:presLayoutVars>
      </dgm:prSet>
      <dgm:spPr/>
      <dgm:t>
        <a:bodyPr/>
        <a:lstStyle/>
        <a:p>
          <a:endParaRPr lang="fr-FR"/>
        </a:p>
      </dgm:t>
    </dgm:pt>
    <dgm:pt modelId="{31611C72-2FDC-479D-A3DF-339421171513}" type="pres">
      <dgm:prSet presAssocID="{77A6D22E-DDBD-4065-A5BF-64ADDDDF5E0A}" presName="node" presStyleLbl="node1" presStyleIdx="0" presStyleCnt="3" custScaleX="124477" custScaleY="130476" custRadScaleRad="109528" custRadScaleInc="3803">
        <dgm:presLayoutVars>
          <dgm:bulletEnabled val="1"/>
        </dgm:presLayoutVars>
      </dgm:prSet>
      <dgm:spPr/>
      <dgm:t>
        <a:bodyPr/>
        <a:lstStyle/>
        <a:p>
          <a:endParaRPr lang="fr-FR"/>
        </a:p>
      </dgm:t>
    </dgm:pt>
    <dgm:pt modelId="{54DD53BB-DD88-48BF-94B6-A7B90F985E61}" type="pres">
      <dgm:prSet presAssocID="{0E81B5A1-C42B-47D2-8B7C-93E1BC08104B}" presName="sibTrans" presStyleLbl="sibTrans2D1" presStyleIdx="0" presStyleCnt="3"/>
      <dgm:spPr/>
      <dgm:t>
        <a:bodyPr/>
        <a:lstStyle/>
        <a:p>
          <a:endParaRPr lang="fr-FR"/>
        </a:p>
      </dgm:t>
    </dgm:pt>
    <dgm:pt modelId="{2C184486-0434-4EB5-B8B7-41D6EEDEB8BA}" type="pres">
      <dgm:prSet presAssocID="{0E81B5A1-C42B-47D2-8B7C-93E1BC08104B}" presName="connectorText" presStyleLbl="sibTrans2D1" presStyleIdx="0" presStyleCnt="3"/>
      <dgm:spPr/>
      <dgm:t>
        <a:bodyPr/>
        <a:lstStyle/>
        <a:p>
          <a:endParaRPr lang="fr-FR"/>
        </a:p>
      </dgm:t>
    </dgm:pt>
    <dgm:pt modelId="{C3DAE3E1-2B79-437C-B56A-8E6533C858EF}" type="pres">
      <dgm:prSet presAssocID="{AD8B1C07-D2A8-47A8-A48C-CE3052B0239B}" presName="node" presStyleLbl="node1" presStyleIdx="1" presStyleCnt="3" custScaleX="124477" custScaleY="122051" custRadScaleRad="121044" custRadScaleInc="-4878">
        <dgm:presLayoutVars>
          <dgm:bulletEnabled val="1"/>
        </dgm:presLayoutVars>
      </dgm:prSet>
      <dgm:spPr/>
      <dgm:t>
        <a:bodyPr/>
        <a:lstStyle/>
        <a:p>
          <a:endParaRPr lang="fr-FR"/>
        </a:p>
      </dgm:t>
    </dgm:pt>
    <dgm:pt modelId="{88D797C2-0828-4A83-B9D5-711A88FB40A6}" type="pres">
      <dgm:prSet presAssocID="{6F0F9645-2C3B-40C6-A5D2-AEFED7687BDC}" presName="sibTrans" presStyleLbl="sibTrans2D1" presStyleIdx="1" presStyleCnt="3"/>
      <dgm:spPr/>
      <dgm:t>
        <a:bodyPr/>
        <a:lstStyle/>
        <a:p>
          <a:endParaRPr lang="fr-FR"/>
        </a:p>
      </dgm:t>
    </dgm:pt>
    <dgm:pt modelId="{81ACF815-8FBA-4C42-AE7B-B97D8FBED9CE}" type="pres">
      <dgm:prSet presAssocID="{6F0F9645-2C3B-40C6-A5D2-AEFED7687BDC}" presName="connectorText" presStyleLbl="sibTrans2D1" presStyleIdx="1" presStyleCnt="3"/>
      <dgm:spPr/>
      <dgm:t>
        <a:bodyPr/>
        <a:lstStyle/>
        <a:p>
          <a:endParaRPr lang="fr-FR"/>
        </a:p>
      </dgm:t>
    </dgm:pt>
    <dgm:pt modelId="{A59DD13D-A889-47A1-A5F0-743B6FDA96B4}" type="pres">
      <dgm:prSet presAssocID="{BE82A39A-48D8-4A63-8FF2-154B2160A2FE}" presName="node" presStyleLbl="node1" presStyleIdx="2" presStyleCnt="3" custScaleX="136716" custScaleY="132401" custRadScaleRad="126408" custRadScaleInc="14686">
        <dgm:presLayoutVars>
          <dgm:bulletEnabled val="1"/>
        </dgm:presLayoutVars>
      </dgm:prSet>
      <dgm:spPr/>
      <dgm:t>
        <a:bodyPr/>
        <a:lstStyle/>
        <a:p>
          <a:endParaRPr lang="fr-FR"/>
        </a:p>
      </dgm:t>
    </dgm:pt>
    <dgm:pt modelId="{B66C2F6E-4A54-49B2-9FC7-B89BF1B03260}" type="pres">
      <dgm:prSet presAssocID="{917AA029-88C2-4CC9-ACA1-E8C8929D58D3}" presName="sibTrans" presStyleLbl="sibTrans2D1" presStyleIdx="2" presStyleCnt="3"/>
      <dgm:spPr/>
      <dgm:t>
        <a:bodyPr/>
        <a:lstStyle/>
        <a:p>
          <a:endParaRPr lang="fr-FR"/>
        </a:p>
      </dgm:t>
    </dgm:pt>
    <dgm:pt modelId="{34CC948C-A22C-4D92-AAA6-20A1F8E1136F}" type="pres">
      <dgm:prSet presAssocID="{917AA029-88C2-4CC9-ACA1-E8C8929D58D3}" presName="connectorText" presStyleLbl="sibTrans2D1" presStyleIdx="2" presStyleCnt="3"/>
      <dgm:spPr/>
      <dgm:t>
        <a:bodyPr/>
        <a:lstStyle/>
        <a:p>
          <a:endParaRPr lang="fr-FR"/>
        </a:p>
      </dgm:t>
    </dgm:pt>
  </dgm:ptLst>
  <dgm:cxnLst>
    <dgm:cxn modelId="{132C11E5-E0F5-4998-8988-C06EBDCB09E3}" type="presOf" srcId="{6F0F9645-2C3B-40C6-A5D2-AEFED7687BDC}" destId="{88D797C2-0828-4A83-B9D5-711A88FB40A6}" srcOrd="0" destOrd="0" presId="urn:microsoft.com/office/officeart/2005/8/layout/cycle2"/>
    <dgm:cxn modelId="{96BFD963-3674-47E8-945F-DCDBF780F7F3}" type="presOf" srcId="{917AA029-88C2-4CC9-ACA1-E8C8929D58D3}" destId="{B66C2F6E-4A54-49B2-9FC7-B89BF1B03260}" srcOrd="0" destOrd="0" presId="urn:microsoft.com/office/officeart/2005/8/layout/cycle2"/>
    <dgm:cxn modelId="{FB72BD9A-E164-4C85-8949-E4490729A537}" srcId="{32FEF1B6-272C-4B7F-95E7-1F27E68D4624}" destId="{77A6D22E-DDBD-4065-A5BF-64ADDDDF5E0A}" srcOrd="0" destOrd="0" parTransId="{0ABC9D59-67DD-4817-AA6A-AC61D1DA9462}" sibTransId="{0E81B5A1-C42B-47D2-8B7C-93E1BC08104B}"/>
    <dgm:cxn modelId="{484DB409-2107-47EF-A04E-A557C0301E95}" type="presOf" srcId="{6F0F9645-2C3B-40C6-A5D2-AEFED7687BDC}" destId="{81ACF815-8FBA-4C42-AE7B-B97D8FBED9CE}" srcOrd="1" destOrd="0" presId="urn:microsoft.com/office/officeart/2005/8/layout/cycle2"/>
    <dgm:cxn modelId="{C8D991F1-9FEB-41EC-8350-F53B14527E6E}" type="presOf" srcId="{BE82A39A-48D8-4A63-8FF2-154B2160A2FE}" destId="{A59DD13D-A889-47A1-A5F0-743B6FDA96B4}" srcOrd="0" destOrd="0" presId="urn:microsoft.com/office/officeart/2005/8/layout/cycle2"/>
    <dgm:cxn modelId="{DD957AD9-D5CD-4CA1-920F-571758CA7F8E}" type="presOf" srcId="{AD8B1C07-D2A8-47A8-A48C-CE3052B0239B}" destId="{C3DAE3E1-2B79-437C-B56A-8E6533C858EF}" srcOrd="0" destOrd="0" presId="urn:microsoft.com/office/officeart/2005/8/layout/cycle2"/>
    <dgm:cxn modelId="{03AA31D0-DEC4-4F21-9847-E23B705FEE3A}" type="presOf" srcId="{0E81B5A1-C42B-47D2-8B7C-93E1BC08104B}" destId="{2C184486-0434-4EB5-B8B7-41D6EEDEB8BA}" srcOrd="1" destOrd="0" presId="urn:microsoft.com/office/officeart/2005/8/layout/cycle2"/>
    <dgm:cxn modelId="{CB420048-ED0D-49F9-B923-EC17061459A6}" srcId="{32FEF1B6-272C-4B7F-95E7-1F27E68D4624}" destId="{AD8B1C07-D2A8-47A8-A48C-CE3052B0239B}" srcOrd="1" destOrd="0" parTransId="{5A84E604-7A75-4A7B-A5A7-52CD664C2557}" sibTransId="{6F0F9645-2C3B-40C6-A5D2-AEFED7687BDC}"/>
    <dgm:cxn modelId="{78190933-A5A5-4F33-BCE7-2F7E94B9C14F}" type="presOf" srcId="{917AA029-88C2-4CC9-ACA1-E8C8929D58D3}" destId="{34CC948C-A22C-4D92-AAA6-20A1F8E1136F}" srcOrd="1" destOrd="0" presId="urn:microsoft.com/office/officeart/2005/8/layout/cycle2"/>
    <dgm:cxn modelId="{59E6BA55-7B44-4AEC-8E32-2DEF72672969}" type="presOf" srcId="{77A6D22E-DDBD-4065-A5BF-64ADDDDF5E0A}" destId="{31611C72-2FDC-479D-A3DF-339421171513}" srcOrd="0" destOrd="0" presId="urn:microsoft.com/office/officeart/2005/8/layout/cycle2"/>
    <dgm:cxn modelId="{EC538E8A-EA31-487F-B487-A37969E73F18}" type="presOf" srcId="{0E81B5A1-C42B-47D2-8B7C-93E1BC08104B}" destId="{54DD53BB-DD88-48BF-94B6-A7B90F985E61}" srcOrd="0" destOrd="0" presId="urn:microsoft.com/office/officeart/2005/8/layout/cycle2"/>
    <dgm:cxn modelId="{63F82E6B-761D-4279-9533-FF14D669A506}" type="presOf" srcId="{32FEF1B6-272C-4B7F-95E7-1F27E68D4624}" destId="{C65FE93C-66C3-4220-9A7A-06D3314E6861}" srcOrd="0" destOrd="0" presId="urn:microsoft.com/office/officeart/2005/8/layout/cycle2"/>
    <dgm:cxn modelId="{0E5B5BA1-442E-4753-8A79-2D0690900D95}" srcId="{32FEF1B6-272C-4B7F-95E7-1F27E68D4624}" destId="{BE82A39A-48D8-4A63-8FF2-154B2160A2FE}" srcOrd="2" destOrd="0" parTransId="{6DE7DFB5-E424-4999-8364-B37BD15591BC}" sibTransId="{917AA029-88C2-4CC9-ACA1-E8C8929D58D3}"/>
    <dgm:cxn modelId="{F7356F26-C599-454B-AE96-8C40A56A22E7}" type="presParOf" srcId="{C65FE93C-66C3-4220-9A7A-06D3314E6861}" destId="{31611C72-2FDC-479D-A3DF-339421171513}" srcOrd="0" destOrd="0" presId="urn:microsoft.com/office/officeart/2005/8/layout/cycle2"/>
    <dgm:cxn modelId="{DDF8B7FF-E96F-41CE-AFE3-AEFD28ACC2DA}" type="presParOf" srcId="{C65FE93C-66C3-4220-9A7A-06D3314E6861}" destId="{54DD53BB-DD88-48BF-94B6-A7B90F985E61}" srcOrd="1" destOrd="0" presId="urn:microsoft.com/office/officeart/2005/8/layout/cycle2"/>
    <dgm:cxn modelId="{10403AFB-DC96-46E2-B3F3-BFEBF447D974}" type="presParOf" srcId="{54DD53BB-DD88-48BF-94B6-A7B90F985E61}" destId="{2C184486-0434-4EB5-B8B7-41D6EEDEB8BA}" srcOrd="0" destOrd="0" presId="urn:microsoft.com/office/officeart/2005/8/layout/cycle2"/>
    <dgm:cxn modelId="{35980143-52A7-4385-BD66-FC7567C40947}" type="presParOf" srcId="{C65FE93C-66C3-4220-9A7A-06D3314E6861}" destId="{C3DAE3E1-2B79-437C-B56A-8E6533C858EF}" srcOrd="2" destOrd="0" presId="urn:microsoft.com/office/officeart/2005/8/layout/cycle2"/>
    <dgm:cxn modelId="{27FA5FF0-1885-4BA7-B0B7-3DA356F080E5}" type="presParOf" srcId="{C65FE93C-66C3-4220-9A7A-06D3314E6861}" destId="{88D797C2-0828-4A83-B9D5-711A88FB40A6}" srcOrd="3" destOrd="0" presId="urn:microsoft.com/office/officeart/2005/8/layout/cycle2"/>
    <dgm:cxn modelId="{E8B6FF7A-D2B4-4272-845D-FA1CD81ADB1F}" type="presParOf" srcId="{88D797C2-0828-4A83-B9D5-711A88FB40A6}" destId="{81ACF815-8FBA-4C42-AE7B-B97D8FBED9CE}" srcOrd="0" destOrd="0" presId="urn:microsoft.com/office/officeart/2005/8/layout/cycle2"/>
    <dgm:cxn modelId="{72E30C0B-6E1D-40C4-9B35-954117C75350}" type="presParOf" srcId="{C65FE93C-66C3-4220-9A7A-06D3314E6861}" destId="{A59DD13D-A889-47A1-A5F0-743B6FDA96B4}" srcOrd="4" destOrd="0" presId="urn:microsoft.com/office/officeart/2005/8/layout/cycle2"/>
    <dgm:cxn modelId="{CB1E8A0B-6111-457F-AFEB-A020AE9B40C5}" type="presParOf" srcId="{C65FE93C-66C3-4220-9A7A-06D3314E6861}" destId="{B66C2F6E-4A54-49B2-9FC7-B89BF1B03260}" srcOrd="5" destOrd="0" presId="urn:microsoft.com/office/officeart/2005/8/layout/cycle2"/>
    <dgm:cxn modelId="{B5F06254-19B0-4494-8AAC-8B8162F495A6}" type="presParOf" srcId="{B66C2F6E-4A54-49B2-9FC7-B89BF1B03260}" destId="{34CC948C-A22C-4D92-AAA6-20A1F8E1136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11C72-2FDC-479D-A3DF-339421171513}">
      <dsp:nvSpPr>
        <dsp:cNvPr id="0" name=""/>
        <dsp:cNvSpPr/>
      </dsp:nvSpPr>
      <dsp:spPr>
        <a:xfrm>
          <a:off x="2776949" y="-304820"/>
          <a:ext cx="2416425" cy="2532881"/>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t>التعرف على بعض التجارب العربية في الاقتصاد الدائري </a:t>
          </a:r>
          <a:endParaRPr lang="fr-FR" sz="2000" b="1" kern="1200" dirty="0"/>
        </a:p>
      </dsp:txBody>
      <dsp:txXfrm>
        <a:off x="3130826" y="66112"/>
        <a:ext cx="1708671" cy="1791017"/>
      </dsp:txXfrm>
    </dsp:sp>
    <dsp:sp modelId="{54DD53BB-DD88-48BF-94B6-A7B90F985E61}">
      <dsp:nvSpPr>
        <dsp:cNvPr id="0" name=""/>
        <dsp:cNvSpPr/>
      </dsp:nvSpPr>
      <dsp:spPr>
        <a:xfrm rot="3324903">
          <a:off x="4699301" y="1910101"/>
          <a:ext cx="331333" cy="655176"/>
        </a:xfrm>
        <a:prstGeom prst="rightArrow">
          <a:avLst>
            <a:gd name="adj1" fmla="val 60000"/>
            <a:gd name="adj2" fmla="val 5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4720790" y="2000219"/>
        <a:ext cx="231933" cy="393106"/>
      </dsp:txXfrm>
    </dsp:sp>
    <dsp:sp modelId="{C3DAE3E1-2B79-437C-B56A-8E6533C858EF}">
      <dsp:nvSpPr>
        <dsp:cNvPr id="0" name=""/>
        <dsp:cNvSpPr/>
      </dsp:nvSpPr>
      <dsp:spPr>
        <a:xfrm>
          <a:off x="4516175" y="2299525"/>
          <a:ext cx="2416425" cy="2369330"/>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t>تعرف على نظرة الجزائر للاقتصاد الدائري </a:t>
          </a:r>
          <a:endParaRPr lang="fr-FR" sz="2000" b="1" kern="1200" dirty="0"/>
        </a:p>
      </dsp:txBody>
      <dsp:txXfrm>
        <a:off x="4870052" y="2646505"/>
        <a:ext cx="1708671" cy="1675370"/>
      </dsp:txXfrm>
    </dsp:sp>
    <dsp:sp modelId="{88D797C2-0828-4A83-B9D5-711A88FB40A6}">
      <dsp:nvSpPr>
        <dsp:cNvPr id="0" name=""/>
        <dsp:cNvSpPr/>
      </dsp:nvSpPr>
      <dsp:spPr>
        <a:xfrm rot="10865681">
          <a:off x="3571390" y="3121844"/>
          <a:ext cx="667889" cy="655176"/>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rot="10800000">
        <a:off x="3767925" y="3254757"/>
        <a:ext cx="471336" cy="393106"/>
      </dsp:txXfrm>
    </dsp:sp>
    <dsp:sp modelId="{A59DD13D-A889-47A1-A5F0-743B6FDA96B4}">
      <dsp:nvSpPr>
        <dsp:cNvPr id="0" name=""/>
        <dsp:cNvSpPr/>
      </dsp:nvSpPr>
      <dsp:spPr>
        <a:xfrm>
          <a:off x="602708" y="2126556"/>
          <a:ext cx="2654016" cy="2570251"/>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t>تعرف عن اذا يمكن للجزائر الاستفادة من بعض هذه التجارب </a:t>
          </a:r>
          <a:endParaRPr lang="fr-FR" sz="2000" b="1" kern="1200" dirty="0"/>
        </a:p>
      </dsp:txBody>
      <dsp:txXfrm>
        <a:off x="991380" y="2502961"/>
        <a:ext cx="1876672" cy="1817441"/>
      </dsp:txXfrm>
    </dsp:sp>
    <dsp:sp modelId="{B66C2F6E-4A54-49B2-9FC7-B89BF1B03260}">
      <dsp:nvSpPr>
        <dsp:cNvPr id="0" name=""/>
        <dsp:cNvSpPr/>
      </dsp:nvSpPr>
      <dsp:spPr>
        <a:xfrm rot="18599670">
          <a:off x="2797079" y="1843391"/>
          <a:ext cx="347014" cy="655176"/>
        </a:xfrm>
        <a:prstGeom prst="rightArrow">
          <a:avLst>
            <a:gd name="adj1" fmla="val 60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2815676" y="2014303"/>
        <a:ext cx="242910" cy="3931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03F62-F0BC-4651-9258-390781E06E2C}" type="datetimeFigureOut">
              <a:rPr lang="fr-FR" smtClean="0"/>
              <a:t>13/12/2024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86C70-BC0C-4266-8A33-404F16AFE844}" type="slidenum">
              <a:rPr lang="fr-FR" smtClean="0"/>
              <a:t>‹N°›</a:t>
            </a:fld>
            <a:endParaRPr lang="fr-FR"/>
          </a:p>
        </p:txBody>
      </p:sp>
    </p:spTree>
    <p:extLst>
      <p:ext uri="{BB962C8B-B14F-4D97-AF65-F5344CB8AC3E}">
        <p14:creationId xmlns:p14="http://schemas.microsoft.com/office/powerpoint/2010/main" val="49277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A886C70-BC0C-4266-8A33-404F16AFE844}" type="slidenum">
              <a:rPr lang="fr-FR" smtClean="0"/>
              <a:t>21</a:t>
            </a:fld>
            <a:endParaRPr lang="fr-FR"/>
          </a:p>
        </p:txBody>
      </p:sp>
    </p:spTree>
    <p:extLst>
      <p:ext uri="{BB962C8B-B14F-4D97-AF65-F5344CB8AC3E}">
        <p14:creationId xmlns:p14="http://schemas.microsoft.com/office/powerpoint/2010/main" val="105332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96D0408-56C2-4183-8A38-F5E33451C91D}" type="datetimeFigureOut">
              <a:rPr lang="fr-FR" smtClean="0"/>
              <a:t>13/12/2024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381835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6D0408-56C2-4183-8A38-F5E33451C91D}" type="datetimeFigureOut">
              <a:rPr lang="fr-FR" smtClean="0"/>
              <a:t>13/12/2024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178657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6D0408-56C2-4183-8A38-F5E33451C91D}" type="datetimeFigureOut">
              <a:rPr lang="fr-FR" smtClean="0"/>
              <a:t>13/12/2024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95893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6D0408-56C2-4183-8A38-F5E33451C91D}" type="datetimeFigureOut">
              <a:rPr lang="fr-FR" smtClean="0"/>
              <a:t>13/12/2024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91634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96D0408-56C2-4183-8A38-F5E33451C91D}" type="datetimeFigureOut">
              <a:rPr lang="fr-FR" smtClean="0"/>
              <a:t>13/12/2024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269269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96D0408-56C2-4183-8A38-F5E33451C91D}" type="datetimeFigureOut">
              <a:rPr lang="fr-FR" smtClean="0"/>
              <a:t>13/12/2024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156822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6D0408-56C2-4183-8A38-F5E33451C91D}" type="datetimeFigureOut">
              <a:rPr lang="fr-FR" smtClean="0"/>
              <a:t>13/12/2024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190695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96D0408-56C2-4183-8A38-F5E33451C91D}" type="datetimeFigureOut">
              <a:rPr lang="fr-FR" smtClean="0"/>
              <a:t>13/12/2024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243608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6D0408-56C2-4183-8A38-F5E33451C91D}" type="datetimeFigureOut">
              <a:rPr lang="fr-FR" smtClean="0"/>
              <a:t>13/12/2024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345143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6D0408-56C2-4183-8A38-F5E33451C91D}" type="datetimeFigureOut">
              <a:rPr lang="fr-FR" smtClean="0"/>
              <a:t>13/12/2024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330643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6D0408-56C2-4183-8A38-F5E33451C91D}" type="datetimeFigureOut">
              <a:rPr lang="fr-FR" smtClean="0"/>
              <a:t>13/12/2024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B89ABF-780B-49CC-8001-BF6BE9822730}" type="slidenum">
              <a:rPr lang="fr-FR" smtClean="0"/>
              <a:t>‹N°›</a:t>
            </a:fld>
            <a:endParaRPr lang="fr-FR"/>
          </a:p>
        </p:txBody>
      </p:sp>
    </p:spTree>
    <p:extLst>
      <p:ext uri="{BB962C8B-B14F-4D97-AF65-F5344CB8AC3E}">
        <p14:creationId xmlns:p14="http://schemas.microsoft.com/office/powerpoint/2010/main" val="25972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D0408-56C2-4183-8A38-F5E33451C91D}" type="datetimeFigureOut">
              <a:rPr lang="fr-FR" smtClean="0"/>
              <a:t>13/12/2024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89ABF-780B-49CC-8001-BF6BE9822730}" type="slidenum">
              <a:rPr lang="fr-FR" smtClean="0"/>
              <a:t>‹N°›</a:t>
            </a:fld>
            <a:endParaRPr lang="fr-FR"/>
          </a:p>
        </p:txBody>
      </p:sp>
    </p:spTree>
    <p:extLst>
      <p:ext uri="{BB962C8B-B14F-4D97-AF65-F5344CB8AC3E}">
        <p14:creationId xmlns:p14="http://schemas.microsoft.com/office/powerpoint/2010/main" val="17166682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100" b="1" dirty="0" smtClean="0">
                <a:latin typeface="Simplified Arabic" panose="02020603050405020304" pitchFamily="18" charset="-78"/>
                <a:cs typeface="Simplified Arabic" panose="02020603050405020304" pitchFamily="18" charset="-78"/>
              </a:rPr>
              <a:t>وزارة التعليم العالي والبحث العلمي</a:t>
            </a:r>
            <a:r>
              <a:rPr lang="ar-DZ" dirty="0" smtClean="0"/>
              <a:t/>
            </a:r>
            <a:br>
              <a:rPr lang="ar-DZ" dirty="0" smtClean="0"/>
            </a:br>
            <a:r>
              <a:rPr lang="ar-DZ" sz="2700" b="1" dirty="0" smtClean="0">
                <a:latin typeface="Simplified Arabic" panose="02020603050405020304" pitchFamily="18" charset="-78"/>
                <a:cs typeface="Simplified Arabic" panose="02020603050405020304" pitchFamily="18" charset="-78"/>
              </a:rPr>
              <a:t>جامعة باجي مختار- عنابة</a:t>
            </a:r>
            <a:endParaRPr lang="fr-FR" sz="2700" b="1"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p:txBody>
          <a:bodyPr>
            <a:normAutofit fontScale="92500" lnSpcReduction="10000"/>
          </a:bodyPr>
          <a:lstStyle/>
          <a:p>
            <a:pPr marL="0" indent="0" algn="r" rtl="1">
              <a:buNone/>
            </a:pPr>
            <a:r>
              <a:rPr lang="ar-DZ" sz="1800" b="1" dirty="0" smtClean="0">
                <a:latin typeface="Simplified Arabic" panose="02020603050405020304" pitchFamily="18" charset="-78"/>
                <a:cs typeface="Simplified Arabic" panose="02020603050405020304" pitchFamily="18" charset="-78"/>
              </a:rPr>
              <a:t>                           كلية العلوم الاقتصادية وعلوم التسيير والعلوم التجارية</a:t>
            </a:r>
          </a:p>
          <a:p>
            <a:pPr marL="0" indent="0" algn="r" rtl="1">
              <a:buNone/>
            </a:pPr>
            <a:r>
              <a:rPr lang="ar-DZ" sz="1800" b="1" dirty="0">
                <a:latin typeface="Simplified Arabic" panose="02020603050405020304" pitchFamily="18" charset="-78"/>
                <a:cs typeface="Simplified Arabic" panose="02020603050405020304" pitchFamily="18" charset="-78"/>
              </a:rPr>
              <a:t> </a:t>
            </a:r>
            <a:r>
              <a:rPr lang="ar-DZ" sz="1800" b="1" dirty="0" smtClean="0">
                <a:latin typeface="Simplified Arabic" panose="02020603050405020304" pitchFamily="18" charset="-78"/>
                <a:cs typeface="Simplified Arabic" panose="02020603050405020304" pitchFamily="18" charset="-78"/>
              </a:rPr>
              <a:t>                                            قسم علوم التسيير</a:t>
            </a:r>
          </a:p>
          <a:p>
            <a:pPr marL="0" indent="0" algn="r" rtl="1">
              <a:buNone/>
            </a:pPr>
            <a:r>
              <a:rPr lang="ar-DZ" sz="1600" b="1" dirty="0" smtClean="0">
                <a:latin typeface="Simplified Arabic" panose="02020603050405020304" pitchFamily="18" charset="-78"/>
                <a:cs typeface="Simplified Arabic" panose="02020603050405020304" pitchFamily="18" charset="-78"/>
              </a:rPr>
              <a:t>مقياس: الاقتصاد الدائري </a:t>
            </a:r>
          </a:p>
          <a:p>
            <a:pPr marL="0" indent="0" algn="r" rtl="1">
              <a:buNone/>
            </a:pPr>
            <a:r>
              <a:rPr lang="ar-DZ" sz="1600" b="1" dirty="0" smtClean="0">
                <a:latin typeface="Simplified Arabic" panose="02020603050405020304" pitchFamily="18" charset="-78"/>
                <a:cs typeface="Simplified Arabic" panose="02020603050405020304" pitchFamily="18" charset="-78"/>
              </a:rPr>
              <a:t>موضوع البحث:</a:t>
            </a:r>
          </a:p>
          <a:p>
            <a:pPr marL="0" indent="0" algn="r" rtl="1">
              <a:buNone/>
            </a:pPr>
            <a:endParaRPr lang="ar-DZ" dirty="0" smtClean="0"/>
          </a:p>
          <a:p>
            <a:pPr marL="0" indent="0" algn="r" rtl="1">
              <a:buNone/>
            </a:pPr>
            <a:endParaRPr lang="ar-DZ" dirty="0"/>
          </a:p>
          <a:p>
            <a:pPr marL="0" indent="0" algn="r" rtl="1">
              <a:buNone/>
            </a:pPr>
            <a:endParaRPr lang="ar-DZ" dirty="0" smtClean="0"/>
          </a:p>
          <a:p>
            <a:pPr marL="0" indent="0" algn="r" rtl="1">
              <a:buNone/>
            </a:pPr>
            <a:r>
              <a:rPr lang="ar-DZ" sz="1600" b="1" dirty="0" smtClean="0">
                <a:latin typeface="Simplified Arabic" panose="02020603050405020304" pitchFamily="18" charset="-78"/>
                <a:cs typeface="Simplified Arabic" panose="02020603050405020304" pitchFamily="18" charset="-78"/>
              </a:rPr>
              <a:t>إعداد الطالبة:                                                                              تحت إشراف الأستاذة:</a:t>
            </a:r>
          </a:p>
          <a:p>
            <a:pPr marL="0" indent="0" algn="r" rtl="1">
              <a:buNone/>
            </a:pPr>
            <a:r>
              <a:rPr lang="ar-DZ" sz="1400" b="1" dirty="0" smtClean="0">
                <a:latin typeface="Simplified Arabic" panose="02020603050405020304" pitchFamily="18" charset="-78"/>
                <a:cs typeface="Simplified Arabic" panose="02020603050405020304" pitchFamily="18" charset="-78"/>
              </a:rPr>
              <a:t>هداف عبير                                                                                                 بدير لمياء</a:t>
            </a:r>
          </a:p>
          <a:p>
            <a:pPr marL="0" indent="0" algn="r" rtl="1">
              <a:buNone/>
            </a:pPr>
            <a:r>
              <a:rPr lang="ar-DZ" sz="1400" b="1" dirty="0" smtClean="0">
                <a:latin typeface="Simplified Arabic" panose="02020603050405020304" pitchFamily="18" charset="-78"/>
                <a:cs typeface="Simplified Arabic" panose="02020603050405020304" pitchFamily="18" charset="-78"/>
              </a:rPr>
              <a:t>ساعو صفاء</a:t>
            </a:r>
          </a:p>
          <a:p>
            <a:pPr marL="0" indent="0" algn="r" rtl="1">
              <a:buNone/>
            </a:pPr>
            <a:r>
              <a:rPr lang="ar-DZ" sz="1800" b="1" dirty="0" smtClean="0">
                <a:latin typeface="Simplified Arabic" panose="02020603050405020304" pitchFamily="18" charset="-78"/>
                <a:cs typeface="Simplified Arabic" panose="02020603050405020304" pitchFamily="18" charset="-78"/>
              </a:rPr>
              <a:t>                                        </a:t>
            </a:r>
          </a:p>
          <a:p>
            <a:pPr marL="0" indent="0" algn="r" rtl="1">
              <a:buNone/>
            </a:pPr>
            <a:r>
              <a:rPr lang="ar-DZ" sz="1800" b="1" dirty="0">
                <a:latin typeface="Simplified Arabic" panose="02020603050405020304" pitchFamily="18" charset="-78"/>
                <a:cs typeface="Simplified Arabic" panose="02020603050405020304" pitchFamily="18" charset="-78"/>
              </a:rPr>
              <a:t> </a:t>
            </a:r>
            <a:r>
              <a:rPr lang="ar-DZ" sz="1800" b="1" dirty="0" smtClean="0">
                <a:latin typeface="Simplified Arabic" panose="02020603050405020304" pitchFamily="18" charset="-78"/>
                <a:cs typeface="Simplified Arabic" panose="02020603050405020304" pitchFamily="18" charset="-78"/>
              </a:rPr>
              <a:t>                                            السنة الجامعية:</a:t>
            </a:r>
          </a:p>
          <a:p>
            <a:pPr marL="0" indent="0" algn="r" rtl="1">
              <a:buNone/>
            </a:pPr>
            <a:r>
              <a:rPr lang="ar-DZ" sz="1800" b="1" dirty="0">
                <a:latin typeface="Simplified Arabic" panose="02020603050405020304" pitchFamily="18" charset="-78"/>
                <a:cs typeface="Simplified Arabic" panose="02020603050405020304" pitchFamily="18" charset="-78"/>
              </a:rPr>
              <a:t> </a:t>
            </a:r>
            <a:r>
              <a:rPr lang="ar-DZ" sz="1800" b="1" dirty="0" smtClean="0">
                <a:latin typeface="Simplified Arabic" panose="02020603050405020304" pitchFamily="18" charset="-78"/>
                <a:cs typeface="Simplified Arabic" panose="02020603050405020304" pitchFamily="18" charset="-78"/>
              </a:rPr>
              <a:t>                                             </a:t>
            </a:r>
            <a:r>
              <a:rPr lang="ar-DZ" sz="1600" b="1" dirty="0" smtClean="0">
                <a:latin typeface="Simplified Arabic" panose="02020603050405020304" pitchFamily="18" charset="-78"/>
                <a:cs typeface="Simplified Arabic" panose="02020603050405020304" pitchFamily="18" charset="-78"/>
              </a:rPr>
              <a:t>2025/2024</a:t>
            </a:r>
            <a:r>
              <a:rPr lang="ar-DZ" sz="1800" b="1" dirty="0" smtClean="0">
                <a:latin typeface="Simplified Arabic" panose="02020603050405020304" pitchFamily="18" charset="-78"/>
                <a:cs typeface="Simplified Arabic" panose="02020603050405020304" pitchFamily="18" charset="-78"/>
              </a:rPr>
              <a:t> </a:t>
            </a:r>
          </a:p>
        </p:txBody>
      </p:sp>
      <p:sp>
        <p:nvSpPr>
          <p:cNvPr id="5" name="Parchemin horizontal 4"/>
          <p:cNvSpPr/>
          <p:nvPr/>
        </p:nvSpPr>
        <p:spPr>
          <a:xfrm>
            <a:off x="1475656" y="2708920"/>
            <a:ext cx="6048672" cy="1512168"/>
          </a:xfrm>
          <a:prstGeom prst="horizontalScroll">
            <a:avLst>
              <a:gd name="adj" fmla="val 155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DZ" dirty="0" smtClean="0"/>
              <a:t> </a:t>
            </a:r>
            <a:r>
              <a:rPr lang="ar-DZ" sz="2800" b="1" dirty="0" smtClean="0"/>
              <a:t>تجارب بعض الدول العربية حول الاقتصاد الدائري </a:t>
            </a:r>
            <a:endParaRPr lang="fr-FR" sz="2800" b="1" dirty="0"/>
          </a:p>
        </p:txBody>
      </p:sp>
    </p:spTree>
    <p:extLst>
      <p:ext uri="{BB962C8B-B14F-4D97-AF65-F5344CB8AC3E}">
        <p14:creationId xmlns:p14="http://schemas.microsoft.com/office/powerpoint/2010/main" val="4098209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pic>
        <p:nvPicPr>
          <p:cNvPr id="4" name="Espace réservé du contenu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700808"/>
            <a:ext cx="3816424" cy="3600400"/>
          </a:xfrm>
        </p:spPr>
      </p:pic>
      <p:sp>
        <p:nvSpPr>
          <p:cNvPr id="8" name="Espace réservé du contenu 7"/>
          <p:cNvSpPr>
            <a:spLocks noGrp="1"/>
          </p:cNvSpPr>
          <p:nvPr>
            <p:ph sz="half" idx="2"/>
          </p:nvPr>
        </p:nvSpPr>
        <p:spPr>
          <a:xfrm>
            <a:off x="4067944" y="1600200"/>
            <a:ext cx="4618856" cy="4525963"/>
          </a:xfrm>
        </p:spPr>
        <p:txBody>
          <a:bodyPr/>
          <a:lstStyle/>
          <a:p>
            <a:pPr marL="0" indent="0" algn="r">
              <a:buNone/>
            </a:pPr>
            <a:r>
              <a:rPr lang="ar-DZ" dirty="0" smtClean="0"/>
              <a:t>من خلال تدوير زيت الطهي وذلك بالتعاون مع جهات القطاع الخاص في المجال الغذائي والضيافة عن طريق جمع زيوت الطهي وتحويلها إلى وقود وإلى منتجات أخرى وبهذا توفر مصدر بديل لطاقة .</a:t>
            </a:r>
            <a:endParaRPr lang="fr-FR" dirty="0"/>
          </a:p>
        </p:txBody>
      </p:sp>
    </p:spTree>
    <p:extLst>
      <p:ext uri="{BB962C8B-B14F-4D97-AF65-F5344CB8AC3E}">
        <p14:creationId xmlns:p14="http://schemas.microsoft.com/office/powerpoint/2010/main" val="28557615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normAutofit/>
          </a:bodyPr>
          <a:lstStyle/>
          <a:p>
            <a:r>
              <a:rPr lang="ar-DZ" dirty="0" smtClean="0"/>
              <a:t>مراحل إنتاج الوقود من زيت المستعمل :</a:t>
            </a:r>
            <a:endParaRPr lang="fr-FR" dirty="0"/>
          </a:p>
        </p:txBody>
      </p:sp>
      <p:pic>
        <p:nvPicPr>
          <p:cNvPr id="3" name="Espace réservé du contenu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412776"/>
            <a:ext cx="2679846" cy="4525963"/>
          </a:xfrm>
        </p:spPr>
      </p:pic>
      <p:sp>
        <p:nvSpPr>
          <p:cNvPr id="10" name="Espace réservé du contenu 9"/>
          <p:cNvSpPr>
            <a:spLocks noGrp="1"/>
          </p:cNvSpPr>
          <p:nvPr>
            <p:ph sz="half" idx="2"/>
          </p:nvPr>
        </p:nvSpPr>
        <p:spPr/>
        <p:txBody>
          <a:bodyPr>
            <a:normAutofit/>
          </a:bodyPr>
          <a:lstStyle/>
          <a:p>
            <a:pPr marL="0" indent="0" algn="r">
              <a:buNone/>
            </a:pPr>
            <a:r>
              <a:rPr lang="ar-DZ" dirty="0" smtClean="0"/>
              <a:t>1- جمع الزيوت المستعملة من المطاعم والفنادق .</a:t>
            </a:r>
          </a:p>
          <a:p>
            <a:pPr marL="0" indent="0" algn="r">
              <a:buNone/>
            </a:pPr>
            <a:r>
              <a:rPr lang="ar-DZ" dirty="0" smtClean="0"/>
              <a:t>2- بعدها يتم نقلها لتصفية</a:t>
            </a:r>
          </a:p>
          <a:p>
            <a:pPr marL="0" indent="0" algn="r">
              <a:buNone/>
            </a:pPr>
            <a:r>
              <a:rPr lang="ar-DZ" dirty="0" smtClean="0"/>
              <a:t>3- بعدها تذهب لخزانات.</a:t>
            </a:r>
          </a:p>
          <a:p>
            <a:pPr marL="0" indent="0" algn="r">
              <a:buNone/>
            </a:pPr>
            <a:r>
              <a:rPr lang="ar-DZ" dirty="0" smtClean="0"/>
              <a:t>4- بعدها ينقل الى مختبر  ليتم خلطه مع الميثانول + </a:t>
            </a:r>
            <a:r>
              <a:rPr lang="ar-DZ" dirty="0" err="1" smtClean="0"/>
              <a:t>بوتاسيول</a:t>
            </a:r>
            <a:r>
              <a:rPr lang="ar-DZ" dirty="0" smtClean="0"/>
              <a:t> +هيدروكسيد (الخلطة الكيميائية) .  </a:t>
            </a:r>
            <a:endParaRPr lang="fr-FR" dirty="0"/>
          </a:p>
        </p:txBody>
      </p:sp>
    </p:spTree>
    <p:extLst>
      <p:ext uri="{BB962C8B-B14F-4D97-AF65-F5344CB8AC3E}">
        <p14:creationId xmlns:p14="http://schemas.microsoft.com/office/powerpoint/2010/main" val="271843927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ar-DZ" dirty="0" smtClean="0"/>
              <a:t> أهداف شركة لوتاه : </a:t>
            </a:r>
            <a:endParaRPr lang="fr-FR"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772816"/>
            <a:ext cx="5905500" cy="4896544"/>
          </a:xfrm>
        </p:spPr>
      </p:pic>
      <p:sp>
        <p:nvSpPr>
          <p:cNvPr id="9" name="Rectangle 8"/>
          <p:cNvSpPr/>
          <p:nvPr/>
        </p:nvSpPr>
        <p:spPr>
          <a:xfrm>
            <a:off x="5868144" y="1340768"/>
            <a:ext cx="3168352" cy="53285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r"/>
            <a:r>
              <a:rPr lang="ar-DZ" dirty="0" smtClean="0"/>
              <a:t> 1- ابتكار حلول مستدامة للمتطلبات الطاقة على مدى الطويل </a:t>
            </a:r>
            <a:r>
              <a:rPr lang="ar-DZ" dirty="0"/>
              <a:t>.</a:t>
            </a:r>
            <a:endParaRPr lang="ar-DZ" dirty="0" smtClean="0"/>
          </a:p>
          <a:p>
            <a:pPr algn="r"/>
            <a:r>
              <a:rPr lang="ar-DZ" dirty="0" smtClean="0"/>
              <a:t>2- تخلص من اضرار بالبيئة التي تنتج من احتراق الوقود. </a:t>
            </a:r>
          </a:p>
          <a:p>
            <a:pPr algn="r"/>
            <a:r>
              <a:rPr lang="ar-DZ" dirty="0" smtClean="0"/>
              <a:t>3- تخلص من الاعتماد على الوقود الاحفوري. </a:t>
            </a:r>
          </a:p>
          <a:p>
            <a:pPr algn="r"/>
            <a:r>
              <a:rPr lang="ar-DZ" dirty="0" smtClean="0"/>
              <a:t>4- وإعادة تعريف جودة وقود الحيوي. </a:t>
            </a:r>
          </a:p>
          <a:p>
            <a:pPr algn="r"/>
            <a:r>
              <a:rPr lang="ar-DZ" dirty="0" smtClean="0"/>
              <a:t>5- تحقيق أهداف مؤتمر كاب 28. </a:t>
            </a:r>
          </a:p>
          <a:p>
            <a:pPr algn="r"/>
            <a:r>
              <a:rPr lang="ar-DZ" dirty="0" smtClean="0"/>
              <a:t>6-التزام بتحقيق أهداف السياسة الوطنية للوقود الحيوي في دولة الامارات والتي تعتمد على الاستدامة والحياد الكربوني  وتقليل البصمة البيئية.  </a:t>
            </a:r>
            <a:endParaRPr lang="fr-FR" dirty="0"/>
          </a:p>
        </p:txBody>
      </p:sp>
    </p:spTree>
    <p:extLst>
      <p:ext uri="{BB962C8B-B14F-4D97-AF65-F5344CB8AC3E}">
        <p14:creationId xmlns:p14="http://schemas.microsoft.com/office/powerpoint/2010/main" val="1035416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ar-DZ" dirty="0" smtClean="0"/>
              <a:t>كيف يمكن للجزائر الاستفادة من تجربة لوتاه: </a:t>
            </a:r>
            <a:endParaRPr lang="fr-FR"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24744"/>
            <a:ext cx="3816425"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Flèche gauche 10"/>
          <p:cNvSpPr/>
          <p:nvPr/>
        </p:nvSpPr>
        <p:spPr>
          <a:xfrm>
            <a:off x="4067944" y="980728"/>
            <a:ext cx="4752528" cy="468052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r"/>
            <a:r>
              <a:rPr lang="ar-DZ" dirty="0" smtClean="0"/>
              <a:t>    1- نظرة الجزائر للاقتصاد الدائري : يرتكز الاقتصاد الدائري في الجزائر على أساس دعم قطاع </a:t>
            </a:r>
            <a:r>
              <a:rPr lang="ar-DZ" dirty="0" err="1" smtClean="0"/>
              <a:t>الرسكلة</a:t>
            </a:r>
            <a:r>
              <a:rPr lang="ar-DZ" dirty="0" smtClean="0"/>
              <a:t> وإعادة تدوير النفايات . وهذا من دون الاتمام بالجوانب والأسس الأخرى له , الأمر الذي يطرح تحدي جديد للسلطات الجزائرية حول كيفية تبني مبادئ وركائز الاقتصاد الدائري باعتباره منظومة اقتصادية متكاملة ذات اثر إيجابي على البيئة . </a:t>
            </a:r>
          </a:p>
        </p:txBody>
      </p:sp>
    </p:spTree>
    <p:extLst>
      <p:ext uri="{BB962C8B-B14F-4D97-AF65-F5344CB8AC3E}">
        <p14:creationId xmlns:p14="http://schemas.microsoft.com/office/powerpoint/2010/main" val="212785712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Document 5"/>
          <p:cNvSpPr/>
          <p:nvPr/>
        </p:nvSpPr>
        <p:spPr>
          <a:xfrm>
            <a:off x="1115616" y="1556792"/>
            <a:ext cx="6840760" cy="3960440"/>
          </a:xfrm>
          <a:prstGeom prst="flowChartDocument">
            <a:avLst/>
          </a:prstGeom>
        </p:spPr>
        <p:style>
          <a:lnRef idx="2">
            <a:schemeClr val="accent5"/>
          </a:lnRef>
          <a:fillRef idx="1">
            <a:schemeClr val="lt1"/>
          </a:fillRef>
          <a:effectRef idx="0">
            <a:schemeClr val="accent5"/>
          </a:effectRef>
          <a:fontRef idx="minor">
            <a:schemeClr val="dk1"/>
          </a:fontRef>
        </p:style>
        <p:txBody>
          <a:bodyPr rtlCol="0" anchor="ctr"/>
          <a:lstStyle/>
          <a:p>
            <a:pPr algn="r"/>
            <a:r>
              <a:rPr lang="ar-DZ" dirty="0" smtClean="0"/>
              <a:t> يمكن للجزائر ان تستفاد من تجربة لوتاه للوقود الحيوي من خلال استغلال </a:t>
            </a:r>
            <a:r>
              <a:rPr lang="ar-DZ" dirty="0"/>
              <a:t>ز</a:t>
            </a:r>
            <a:r>
              <a:rPr lang="ar-DZ" dirty="0" smtClean="0"/>
              <a:t>يوت الطهي المستعملة التي بلغت 1600 طن في اليوم . فيما بلغ </a:t>
            </a:r>
            <a:r>
              <a:rPr lang="ar-DZ" dirty="0"/>
              <a:t>ا</a:t>
            </a:r>
            <a:r>
              <a:rPr lang="ar-DZ" dirty="0" smtClean="0"/>
              <a:t>ستهلاك الشهري من مادة الزيت </a:t>
            </a:r>
          </a:p>
          <a:p>
            <a:pPr algn="r"/>
            <a:r>
              <a:rPr lang="ar-DZ" dirty="0" smtClean="0"/>
              <a:t>48000 طن في الشهر .</a:t>
            </a:r>
          </a:p>
          <a:p>
            <a:pPr algn="r"/>
            <a:r>
              <a:rPr lang="ar-DZ" dirty="0" smtClean="0"/>
              <a:t>ومن خلال ما تشيره توقعات وزارة المالية لإرادات البلاد ستبلغ في العام الجديد 64 مليار دولار .</a:t>
            </a:r>
          </a:p>
          <a:p>
            <a:pPr algn="r"/>
            <a:r>
              <a:rPr lang="ar-DZ" dirty="0" smtClean="0"/>
              <a:t>هذا ما يمكن للجزائر أن تقوم باستثمار في هذا المجال .إما من خلال طلب شراكة مع شركة لوتاه لفتح فرع في الجزائر .إما من خلال شركة ناشئة وبدعم من الدولة لإنتاج هذا النوع من الوقود  الذي يمكن للجزائر من خلاله تخلي على قطاع المحروقات كالمصدر الأول للوقود </a:t>
            </a:r>
          </a:p>
          <a:p>
            <a:pPr algn="r"/>
            <a:r>
              <a:rPr lang="ar-DZ" dirty="0" smtClean="0"/>
              <a:t>والمساهمة في تقليل من التلوث ......إلخ وبالتالي تطبيق أبعاد الاقتصاد الدائري والتنمية المستدامة . </a:t>
            </a:r>
          </a:p>
          <a:p>
            <a:pPr algn="ctr"/>
            <a:endParaRPr lang="fr-FR" dirty="0"/>
          </a:p>
        </p:txBody>
      </p:sp>
    </p:spTree>
    <p:extLst>
      <p:ext uri="{BB962C8B-B14F-4D97-AF65-F5344CB8AC3E}">
        <p14:creationId xmlns:p14="http://schemas.microsoft.com/office/powerpoint/2010/main" val="4007323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تجربة مصر: من الهدم الى البناء : </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340768"/>
            <a:ext cx="4320480" cy="4320480"/>
          </a:xfrm>
        </p:spPr>
      </p:pic>
      <p:sp>
        <p:nvSpPr>
          <p:cNvPr id="7" name="Rectangle 6"/>
          <p:cNvSpPr/>
          <p:nvPr/>
        </p:nvSpPr>
        <p:spPr>
          <a:xfrm>
            <a:off x="4572000" y="1340768"/>
            <a:ext cx="4464496" cy="43204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ar-DZ" dirty="0" smtClean="0"/>
              <a:t>في مبادرة فريدة من نوعها قامت هيئة المجتمعات العمرانية الجديد و بشراكة مع شركة زيرو كربون المحلية لمعالجة النفايات بإطلاق مشروع إعادة تدوير مخلفات البناء والهدم في القاهرة والذي يعد نقلة نوعية في مجال ادارة النفايات حيث قدر حجم مخلفات الهدم والبناء المقرر معالجتها وإعادة تدويرها بحوالي 3.3 مليون متر مكعب حيث سيتم انتاج خامات السن 6سم طبق للكود المصري والموصفات القياسية للمنتج .والذي يستعمل في طرقات. </a:t>
            </a:r>
            <a:endParaRPr lang="fr-FR" dirty="0"/>
          </a:p>
        </p:txBody>
      </p:sp>
    </p:spTree>
    <p:extLst>
      <p:ext uri="{BB962C8B-B14F-4D97-AF65-F5344CB8AC3E}">
        <p14:creationId xmlns:p14="http://schemas.microsoft.com/office/powerpoint/2010/main" val="262177874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مراحل إنتاج خرسانات الطرق :</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1556792"/>
            <a:ext cx="4104456" cy="4104456"/>
          </a:xfrm>
        </p:spPr>
      </p:pic>
      <p:sp>
        <p:nvSpPr>
          <p:cNvPr id="8" name="Rectangle avec flèche vers le bas 7"/>
          <p:cNvSpPr/>
          <p:nvPr/>
        </p:nvSpPr>
        <p:spPr>
          <a:xfrm>
            <a:off x="179512" y="1556792"/>
            <a:ext cx="4536504" cy="1224136"/>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 جمع مخلفات الهدم والبناء </a:t>
            </a:r>
            <a:endParaRPr lang="fr-FR" dirty="0"/>
          </a:p>
        </p:txBody>
      </p:sp>
      <p:sp>
        <p:nvSpPr>
          <p:cNvPr id="9" name="Rectangle avec flèche vers le bas 8"/>
          <p:cNvSpPr/>
          <p:nvPr/>
        </p:nvSpPr>
        <p:spPr>
          <a:xfrm>
            <a:off x="179512" y="2780928"/>
            <a:ext cx="4536504" cy="1080120"/>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تكسيرها وطحنها في </a:t>
            </a:r>
            <a:r>
              <a:rPr lang="ar-DZ" dirty="0" err="1" smtClean="0"/>
              <a:t>الألات</a:t>
            </a:r>
            <a:r>
              <a:rPr lang="ar-DZ" dirty="0" smtClean="0"/>
              <a:t>  </a:t>
            </a:r>
            <a:endParaRPr lang="fr-FR" dirty="0"/>
          </a:p>
        </p:txBody>
      </p:sp>
      <p:sp>
        <p:nvSpPr>
          <p:cNvPr id="10" name="Rectangle avec flèche vers le bas 9"/>
          <p:cNvSpPr/>
          <p:nvPr/>
        </p:nvSpPr>
        <p:spPr>
          <a:xfrm>
            <a:off x="179512" y="3861048"/>
            <a:ext cx="4536504" cy="1097632"/>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إضافة الماء وبعض المواد الأخرى التي تدخل في العملية </a:t>
            </a:r>
            <a:endParaRPr lang="fr-FR" dirty="0"/>
          </a:p>
        </p:txBody>
      </p:sp>
      <p:sp>
        <p:nvSpPr>
          <p:cNvPr id="11" name="Rectangle 10"/>
          <p:cNvSpPr/>
          <p:nvPr/>
        </p:nvSpPr>
        <p:spPr>
          <a:xfrm>
            <a:off x="179512" y="4958680"/>
            <a:ext cx="4536504" cy="702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تشكيلها في قوالب وتركها تجف وبدأ في استعمالها </a:t>
            </a:r>
            <a:endParaRPr lang="fr-FR" dirty="0"/>
          </a:p>
        </p:txBody>
      </p:sp>
    </p:spTree>
    <p:extLst>
      <p:ext uri="{BB962C8B-B14F-4D97-AF65-F5344CB8AC3E}">
        <p14:creationId xmlns:p14="http://schemas.microsoft.com/office/powerpoint/2010/main" val="1474192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الهدف من تجربة مصر من الهدم الى البناء: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4176464" cy="3781425"/>
          </a:xfrm>
        </p:spPr>
      </p:pic>
      <p:sp>
        <p:nvSpPr>
          <p:cNvPr id="5" name="Rectangle à coins arrondis 4"/>
          <p:cNvSpPr/>
          <p:nvPr/>
        </p:nvSpPr>
        <p:spPr>
          <a:xfrm>
            <a:off x="4499992" y="1556792"/>
            <a:ext cx="4176464"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 توفير التكاليف والحفاظ على الثروة العقارية. </a:t>
            </a:r>
            <a:endParaRPr lang="fr-FR" dirty="0"/>
          </a:p>
        </p:txBody>
      </p:sp>
      <p:sp>
        <p:nvSpPr>
          <p:cNvPr id="6" name="Rectangle à coins arrondis 5"/>
          <p:cNvSpPr/>
          <p:nvPr/>
        </p:nvSpPr>
        <p:spPr>
          <a:xfrm>
            <a:off x="4499992" y="2636912"/>
            <a:ext cx="417646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تهيئة البنية التحتية وتوفير مناصب شغل. </a:t>
            </a:r>
            <a:endParaRPr lang="fr-FR" dirty="0"/>
          </a:p>
        </p:txBody>
      </p:sp>
      <p:sp>
        <p:nvSpPr>
          <p:cNvPr id="7" name="Rectangle à coins arrondis 6"/>
          <p:cNvSpPr/>
          <p:nvPr/>
        </p:nvSpPr>
        <p:spPr>
          <a:xfrm>
            <a:off x="4499992" y="3645024"/>
            <a:ext cx="417646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التقليل من استخدام الوقود .</a:t>
            </a:r>
            <a:endParaRPr lang="fr-FR" dirty="0"/>
          </a:p>
        </p:txBody>
      </p:sp>
      <p:sp>
        <p:nvSpPr>
          <p:cNvPr id="8" name="Rectangle à coins arrondis 7"/>
          <p:cNvSpPr/>
          <p:nvPr/>
        </p:nvSpPr>
        <p:spPr>
          <a:xfrm>
            <a:off x="4499992" y="4581128"/>
            <a:ext cx="4176464"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 التخلص من نفايات البناء الصعبة التخلص منها والمحافظة على البيئة .</a:t>
            </a:r>
            <a:endParaRPr lang="fr-FR" dirty="0"/>
          </a:p>
        </p:txBody>
      </p:sp>
    </p:spTree>
    <p:extLst>
      <p:ext uri="{BB962C8B-B14F-4D97-AF65-F5344CB8AC3E}">
        <p14:creationId xmlns:p14="http://schemas.microsoft.com/office/powerpoint/2010/main" val="274967604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كيف يمكن للجزائر الاستفادة من تجربة مصر: </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sp>
        <p:nvSpPr>
          <p:cNvPr id="4" name="Organigramme : Document 3"/>
          <p:cNvSpPr/>
          <p:nvPr/>
        </p:nvSpPr>
        <p:spPr>
          <a:xfrm>
            <a:off x="1017836" y="1700808"/>
            <a:ext cx="7344816" cy="4176464"/>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r"/>
            <a:r>
              <a:rPr lang="ar-DZ" dirty="0" smtClean="0"/>
              <a:t> في اطار الجهود الحثيثة للجزائر في التعامل مع مخلفات الانشائية والذي عرفها القانون في المادة01-19 هي كل النفايات الناتجة لاسيما عن الاستغلال المحاجر والمناجم وعن اشغال البناء  والتي لا يطرأ عليها اي تحولات فيزيائية ولا بيولوجية عند القاءها في  </a:t>
            </a:r>
            <a:r>
              <a:rPr lang="ar-DZ" dirty="0" err="1" smtClean="0"/>
              <a:t>المفارغ</a:t>
            </a:r>
            <a:r>
              <a:rPr lang="ar-DZ" dirty="0" smtClean="0"/>
              <a:t> .حيث قامت الجزائر بفرض غرامات المالية على مخالفين.</a:t>
            </a:r>
          </a:p>
          <a:p>
            <a:pPr algn="r"/>
            <a:r>
              <a:rPr lang="ar-DZ" dirty="0" smtClean="0"/>
              <a:t>تستطيع الجزائر أن تتبنى تجربة مصر والتي تعتبر ناجحة والتي من الممكن أن تحقق من خلالها عدة أهداف من بينها :</a:t>
            </a:r>
          </a:p>
          <a:p>
            <a:pPr algn="r"/>
            <a:r>
              <a:rPr lang="ar-DZ" dirty="0" smtClean="0"/>
              <a:t>- تهيئة البنية التحتية بأقل تكلفة وفتح مناصب عمل. </a:t>
            </a:r>
          </a:p>
          <a:p>
            <a:pPr algn="r"/>
            <a:r>
              <a:rPr lang="ar-DZ" dirty="0" smtClean="0"/>
              <a:t>- تخلص من مخلفات البناء التي تعتبر صعبة التخلص منها.</a:t>
            </a:r>
          </a:p>
          <a:p>
            <a:pPr algn="r"/>
            <a:r>
              <a:rPr lang="ar-DZ" dirty="0" smtClean="0"/>
              <a:t>- لمحافظة على البيئة.   </a:t>
            </a:r>
            <a:endParaRPr lang="fr-FR" dirty="0"/>
          </a:p>
        </p:txBody>
      </p:sp>
    </p:spTree>
    <p:extLst>
      <p:ext uri="{BB962C8B-B14F-4D97-AF65-F5344CB8AC3E}">
        <p14:creationId xmlns:p14="http://schemas.microsoft.com/office/powerpoint/2010/main" val="3321214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من لبلاستيك إلى الوقود : </a:t>
            </a:r>
            <a:endParaRPr lang="fr-FR"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340768"/>
            <a:ext cx="4320479" cy="4525963"/>
          </a:xfrm>
        </p:spPr>
      </p:pic>
      <p:sp>
        <p:nvSpPr>
          <p:cNvPr id="9" name="Rectangle 8"/>
          <p:cNvSpPr/>
          <p:nvPr/>
        </p:nvSpPr>
        <p:spPr>
          <a:xfrm>
            <a:off x="4644008" y="1268760"/>
            <a:ext cx="4355976" cy="47525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r"/>
            <a:r>
              <a:rPr lang="ar-DZ" dirty="0" smtClean="0"/>
              <a:t> اطنان من البلاستيك ستحرك قوارب ومركبات : في منطقة جبلية في قطاع غزة يعاد تدوير البلاستك للإنتاج مادة الديزل .فكرة راودت محمود شاب من غزة بسبب الوضع الاقتصادي في القطاع وتذيق الحصار (</a:t>
            </a:r>
            <a:r>
              <a:rPr lang="ar-DZ" dirty="0" err="1" smtClean="0"/>
              <a:t>الائس</a:t>
            </a:r>
            <a:r>
              <a:rPr lang="ar-DZ" dirty="0" smtClean="0"/>
              <a:t> ...) فهو يساعد المزارعين وأصحاب القوارب والمركبات على تشغيلها  ويستعمل أيضا لتشغيل مولدات الكهرباء وحتى لتدفئة في فصل الشتاء والذي يعتبر أرخص من الوقود العادي .حيث يحتاج محمود في منشأته إلى 1.5 طن من البلاستيك لإنتاج 1000 لتر من ديزل .</a:t>
            </a:r>
            <a:endParaRPr lang="fr-FR" dirty="0"/>
          </a:p>
        </p:txBody>
      </p:sp>
    </p:spTree>
    <p:extLst>
      <p:ext uri="{BB962C8B-B14F-4D97-AF65-F5344CB8AC3E}">
        <p14:creationId xmlns:p14="http://schemas.microsoft.com/office/powerpoint/2010/main" val="207089555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5069160"/>
          </a:xfrm>
        </p:spPr>
        <p:txBody>
          <a:bodyPr>
            <a:normAutofit fontScale="47500" lnSpcReduction="20000"/>
          </a:bodyPr>
          <a:lstStyle/>
          <a:p>
            <a:pPr marL="0" indent="0" algn="r" rtl="1">
              <a:lnSpc>
                <a:spcPct val="250000"/>
              </a:lnSpc>
              <a:buNone/>
            </a:pPr>
            <a:r>
              <a:rPr lang="ar-DZ" sz="1400" b="1" dirty="0" smtClean="0">
                <a:latin typeface="Simplified Arabic" panose="02020603050405020304" pitchFamily="18" charset="-78"/>
                <a:cs typeface="Simplified Arabic" panose="02020603050405020304" pitchFamily="18" charset="-78"/>
              </a:rPr>
              <a:t>.  </a:t>
            </a:r>
          </a:p>
          <a:p>
            <a:pPr marL="0" indent="0" algn="r" rtl="1">
              <a:lnSpc>
                <a:spcPct val="250000"/>
              </a:lnSpc>
              <a:buNone/>
            </a:pPr>
            <a:endParaRPr lang="ar-DZ" sz="1400" b="1" dirty="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smtClean="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smtClean="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smtClean="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smtClean="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smtClean="0">
              <a:latin typeface="Simplified Arabic" panose="02020603050405020304" pitchFamily="18" charset="-78"/>
              <a:cs typeface="Simplified Arabic" panose="02020603050405020304" pitchFamily="18" charset="-78"/>
            </a:endParaRPr>
          </a:p>
          <a:p>
            <a:pPr marL="0" indent="0" algn="r" rtl="1">
              <a:lnSpc>
                <a:spcPct val="250000"/>
              </a:lnSpc>
              <a:buNone/>
            </a:pPr>
            <a:endParaRPr lang="ar-DZ" sz="1400" b="1" dirty="0">
              <a:latin typeface="Simplified Arabic" panose="02020603050405020304" pitchFamily="18" charset="-78"/>
              <a:cs typeface="Simplified Arabic" panose="02020603050405020304" pitchFamily="18" charset="-78"/>
            </a:endParaRPr>
          </a:p>
          <a:p>
            <a:pPr marL="0" indent="0" algn="r" rtl="1">
              <a:lnSpc>
                <a:spcPct val="250000"/>
              </a:lnSpc>
              <a:buNone/>
            </a:pPr>
            <a:r>
              <a:rPr lang="ar-DZ" sz="3900" dirty="0" smtClean="0">
                <a:latin typeface="Simplified Arabic" panose="02020603050405020304" pitchFamily="18" charset="-78"/>
                <a:cs typeface="Simplified Arabic" panose="02020603050405020304" pitchFamily="18" charset="-78"/>
              </a:rPr>
              <a:t>خاتمة </a:t>
            </a:r>
          </a:p>
          <a:p>
            <a:pPr marL="0" indent="0" algn="r" rtl="1">
              <a:lnSpc>
                <a:spcPct val="250000"/>
              </a:lnSpc>
              <a:buNone/>
            </a:pPr>
            <a:r>
              <a:rPr lang="ar-DZ" sz="4400" dirty="0" smtClean="0">
                <a:latin typeface="Simplified Arabic" panose="02020603050405020304" pitchFamily="18" charset="-78"/>
                <a:cs typeface="Simplified Arabic" panose="02020603050405020304" pitchFamily="18" charset="-78"/>
              </a:rPr>
              <a:t>قائمة المراجع </a:t>
            </a:r>
            <a:endParaRPr lang="ar-DZ" sz="4400" dirty="0">
              <a:latin typeface="Simplified Arabic" panose="02020603050405020304" pitchFamily="18" charset="-78"/>
              <a:cs typeface="Simplified Arabic" panose="02020603050405020304" pitchFamily="18" charset="-78"/>
            </a:endParaRPr>
          </a:p>
        </p:txBody>
      </p:sp>
      <p:sp>
        <p:nvSpPr>
          <p:cNvPr id="4" name="Rectangle avec flèche vers le bas 3"/>
          <p:cNvSpPr/>
          <p:nvPr/>
        </p:nvSpPr>
        <p:spPr>
          <a:xfrm>
            <a:off x="1054522" y="1052736"/>
            <a:ext cx="5688632" cy="999616"/>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تجربة الامارات : لوتاه للوقود الحيوي </a:t>
            </a:r>
            <a:endParaRPr lang="fr-FR" dirty="0"/>
          </a:p>
        </p:txBody>
      </p:sp>
      <p:sp>
        <p:nvSpPr>
          <p:cNvPr id="5" name="Rectangle avec flèche vers le bas 4"/>
          <p:cNvSpPr/>
          <p:nvPr/>
        </p:nvSpPr>
        <p:spPr>
          <a:xfrm>
            <a:off x="1041760" y="2052352"/>
            <a:ext cx="5664844" cy="949424"/>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تجربة مصر: من الهدم إلى البناء </a:t>
            </a:r>
            <a:endParaRPr lang="fr-FR" dirty="0"/>
          </a:p>
        </p:txBody>
      </p:sp>
      <p:sp>
        <p:nvSpPr>
          <p:cNvPr id="8" name="Rectangle avec flèche vers le bas 7"/>
          <p:cNvSpPr/>
          <p:nvPr/>
        </p:nvSpPr>
        <p:spPr>
          <a:xfrm>
            <a:off x="1041760" y="3001776"/>
            <a:ext cx="5664844" cy="1008112"/>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تجربة فلسطين : من البلاستيك إلى الوقود  </a:t>
            </a:r>
            <a:endParaRPr lang="fr-FR" dirty="0"/>
          </a:p>
        </p:txBody>
      </p:sp>
      <p:sp>
        <p:nvSpPr>
          <p:cNvPr id="9" name="Rectangle avec flèche vers le bas 8"/>
          <p:cNvSpPr/>
          <p:nvPr/>
        </p:nvSpPr>
        <p:spPr>
          <a:xfrm>
            <a:off x="1066416" y="4019016"/>
            <a:ext cx="5664844" cy="864096"/>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تجربة السعودية : الاقتصاد الدائري للكربون </a:t>
            </a:r>
            <a:endParaRPr lang="fr-FR" dirty="0"/>
          </a:p>
        </p:txBody>
      </p:sp>
      <p:sp>
        <p:nvSpPr>
          <p:cNvPr id="10" name="Rectangle 9"/>
          <p:cNvSpPr/>
          <p:nvPr/>
        </p:nvSpPr>
        <p:spPr>
          <a:xfrm>
            <a:off x="1082812" y="4915122"/>
            <a:ext cx="5664844" cy="6605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تجربة السودان : نحو زراعة النفط</a:t>
            </a:r>
            <a:endParaRPr lang="fr-FR" dirty="0"/>
          </a:p>
        </p:txBody>
      </p:sp>
      <p:sp>
        <p:nvSpPr>
          <p:cNvPr id="11" name="Titre 10"/>
          <p:cNvSpPr>
            <a:spLocks noGrp="1"/>
          </p:cNvSpPr>
          <p:nvPr>
            <p:ph type="title"/>
          </p:nvPr>
        </p:nvSpPr>
        <p:spPr/>
        <p:txBody>
          <a:bodyPr>
            <a:normAutofit fontScale="90000"/>
          </a:bodyPr>
          <a:lstStyle/>
          <a:p>
            <a:r>
              <a:rPr lang="ar-DZ" dirty="0" smtClean="0"/>
              <a:t>خطة البحث:</a:t>
            </a:r>
            <a:br>
              <a:rPr lang="ar-DZ" dirty="0" smtClean="0"/>
            </a:br>
            <a:r>
              <a:rPr lang="ar-DZ" dirty="0"/>
              <a:t> </a:t>
            </a:r>
            <a:r>
              <a:rPr lang="ar-DZ" dirty="0" smtClean="0"/>
              <a:t>  مقدمة :                                                   </a:t>
            </a:r>
            <a:endParaRPr lang="fr-FR" dirty="0"/>
          </a:p>
        </p:txBody>
      </p:sp>
    </p:spTree>
    <p:extLst>
      <p:ext uri="{BB962C8B-B14F-4D97-AF65-F5344CB8AC3E}">
        <p14:creationId xmlns:p14="http://schemas.microsoft.com/office/powerpoint/2010/main" val="3948271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مراحل إنتاج الوقود من البلاستيك </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40768"/>
            <a:ext cx="421316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646240" y="1412776"/>
            <a:ext cx="4355976" cy="4608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r"/>
            <a:r>
              <a:rPr lang="ar-DZ" dirty="0" smtClean="0"/>
              <a:t> 1- جمع مخلفات البلاستيك من </a:t>
            </a:r>
            <a:r>
              <a:rPr lang="ar-DZ" dirty="0" err="1" smtClean="0"/>
              <a:t>قارورات</a:t>
            </a:r>
            <a:r>
              <a:rPr lang="ar-DZ" dirty="0" smtClean="0"/>
              <a:t> وغيرها .</a:t>
            </a:r>
          </a:p>
          <a:p>
            <a:pPr algn="r"/>
            <a:r>
              <a:rPr lang="ar-DZ" dirty="0"/>
              <a:t>2</a:t>
            </a:r>
            <a:r>
              <a:rPr lang="ar-DZ" dirty="0" smtClean="0"/>
              <a:t>- بعها يتم فرزها والتخلص من شوائب التي لا تدخل في عملية التحويل .</a:t>
            </a:r>
          </a:p>
          <a:p>
            <a:pPr algn="r"/>
            <a:r>
              <a:rPr lang="ar-DZ" dirty="0" smtClean="0"/>
              <a:t>3- تقطيع لبلاستك إلى قطع صغير .</a:t>
            </a:r>
          </a:p>
          <a:p>
            <a:pPr algn="r"/>
            <a:r>
              <a:rPr lang="ar-DZ" dirty="0" smtClean="0"/>
              <a:t>4- بعدها يتم تذويبها في أفران بدائية حتى تصبح سائلا. على درجة حرارة تتراوح بين 200/ 250 درجة حتى تتبخر. </a:t>
            </a:r>
          </a:p>
          <a:p>
            <a:pPr algn="r"/>
            <a:r>
              <a:rPr lang="ar-DZ" dirty="0" smtClean="0"/>
              <a:t>5- وبعدها يبقل إلى عملية التبريد ثم يتحول البخار إلى مادة سائلة وهي الديزل .</a:t>
            </a:r>
          </a:p>
          <a:p>
            <a:pPr algn="ctr"/>
            <a:endParaRPr lang="fr-FR" dirty="0"/>
          </a:p>
        </p:txBody>
      </p:sp>
    </p:spTree>
    <p:extLst>
      <p:ext uri="{BB962C8B-B14F-4D97-AF65-F5344CB8AC3E}">
        <p14:creationId xmlns:p14="http://schemas.microsoft.com/office/powerpoint/2010/main" val="308978898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أهداف تحويل البلاستك الى وقود :</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556792"/>
            <a:ext cx="3451915" cy="4525963"/>
          </a:xfrm>
        </p:spPr>
      </p:pic>
      <p:sp>
        <p:nvSpPr>
          <p:cNvPr id="5" name="Rectangle à coins arrondis 4"/>
          <p:cNvSpPr/>
          <p:nvPr/>
        </p:nvSpPr>
        <p:spPr>
          <a:xfrm>
            <a:off x="3923928" y="1700808"/>
            <a:ext cx="504056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 معالجة مخلفات البلاستيك التي يصعب معالجتها وبأقل الأضرار </a:t>
            </a:r>
            <a:endParaRPr lang="fr-FR" dirty="0"/>
          </a:p>
        </p:txBody>
      </p:sp>
      <p:sp>
        <p:nvSpPr>
          <p:cNvPr id="6" name="Rectangle à coins arrondis 5"/>
          <p:cNvSpPr/>
          <p:nvPr/>
        </p:nvSpPr>
        <p:spPr>
          <a:xfrm>
            <a:off x="3904828" y="2996952"/>
            <a:ext cx="505966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التخلي على الوقود ( الاسر..) ذو التكلفة المرتفعة .</a:t>
            </a:r>
            <a:endParaRPr lang="fr-FR" dirty="0"/>
          </a:p>
        </p:txBody>
      </p:sp>
      <p:sp>
        <p:nvSpPr>
          <p:cNvPr id="7" name="Rectangle à coins arrondis 6"/>
          <p:cNvSpPr/>
          <p:nvPr/>
        </p:nvSpPr>
        <p:spPr>
          <a:xfrm>
            <a:off x="3923928" y="4149080"/>
            <a:ext cx="50405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تحريك السيارات والمركبات من أجل لقمة العيش .</a:t>
            </a:r>
            <a:endParaRPr lang="fr-FR" dirty="0"/>
          </a:p>
        </p:txBody>
      </p:sp>
      <p:sp>
        <p:nvSpPr>
          <p:cNvPr id="8" name="Rectangle à coins arrondis 7"/>
          <p:cNvSpPr/>
          <p:nvPr/>
        </p:nvSpPr>
        <p:spPr>
          <a:xfrm>
            <a:off x="3938253" y="5229200"/>
            <a:ext cx="503101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 رغم الانبعاثات التي تنتج عنه في حالة حرقه الا انها اقل من الانبعاثات الناتجة عن الوقود الأحفوري </a:t>
            </a:r>
            <a:endParaRPr lang="fr-FR" dirty="0"/>
          </a:p>
        </p:txBody>
      </p:sp>
    </p:spTree>
    <p:extLst>
      <p:ext uri="{BB962C8B-B14F-4D97-AF65-F5344CB8AC3E}">
        <p14:creationId xmlns:p14="http://schemas.microsoft.com/office/powerpoint/2010/main" val="3441298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ar-DZ" dirty="0" smtClean="0"/>
              <a:t>كيف يمكن للجزائر ان تستفيد من تجربة فلسطين :</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268760"/>
            <a:ext cx="3960440"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avec flèche vers la gauche 5"/>
          <p:cNvSpPr/>
          <p:nvPr/>
        </p:nvSpPr>
        <p:spPr>
          <a:xfrm>
            <a:off x="4211960" y="1196752"/>
            <a:ext cx="4788024" cy="3816424"/>
          </a:xfrm>
          <a:prstGeom prst="leftArrowCallout">
            <a:avLst>
              <a:gd name="adj1" fmla="val 19010"/>
              <a:gd name="adj2" fmla="val 25000"/>
              <a:gd name="adj3" fmla="val 24334"/>
              <a:gd name="adj4" fmla="val 64977"/>
            </a:avLst>
          </a:prstGeom>
        </p:spPr>
        <p:style>
          <a:lnRef idx="2">
            <a:schemeClr val="dk1"/>
          </a:lnRef>
          <a:fillRef idx="1">
            <a:schemeClr val="lt1"/>
          </a:fillRef>
          <a:effectRef idx="0">
            <a:schemeClr val="dk1"/>
          </a:effectRef>
          <a:fontRef idx="minor">
            <a:schemeClr val="dk1"/>
          </a:fontRef>
        </p:style>
        <p:txBody>
          <a:bodyPr rtlCol="0" anchor="ctr"/>
          <a:lstStyle/>
          <a:p>
            <a:pPr algn="r"/>
            <a:r>
              <a:rPr lang="ar-DZ" dirty="0" smtClean="0"/>
              <a:t> كشفت الحكومة الجزائرية أن 17بمية من النفايات المنزلية  عبارة عن بلاستيك وأن ما بين 60 إلى 80 بمئة منها ترمى في الطبيعة والمياه . </a:t>
            </a:r>
          </a:p>
          <a:p>
            <a:pPr algn="r"/>
            <a:r>
              <a:rPr lang="ar-DZ" dirty="0" smtClean="0"/>
              <a:t>وبما أنها قامت بتجربة الفرز الانتقائي للنفايات المنزلية  وقامت بإنشاء بعدة مجمعات لجمع لبلاستيك </a:t>
            </a:r>
          </a:p>
          <a:p>
            <a:pPr algn="r"/>
            <a:r>
              <a:rPr lang="ar-DZ" dirty="0" smtClean="0"/>
              <a:t>فإن الجزائر بإمكانها تبني هذه التجربة لقلة </a:t>
            </a:r>
            <a:r>
              <a:rPr lang="ar-DZ" dirty="0" err="1" smtClean="0"/>
              <a:t>تكلفاتها</a:t>
            </a:r>
            <a:r>
              <a:rPr lang="ar-DZ" dirty="0" smtClean="0"/>
              <a:t> وطريقها الناجعة لتخلص من النفايات البلاستيكية التي تؤرق كاهل الحكومة والبيئة . </a:t>
            </a:r>
            <a:endParaRPr lang="fr-FR" dirty="0"/>
          </a:p>
        </p:txBody>
      </p:sp>
    </p:spTree>
    <p:extLst>
      <p:ext uri="{BB962C8B-B14F-4D97-AF65-F5344CB8AC3E}">
        <p14:creationId xmlns:p14="http://schemas.microsoft.com/office/powerpoint/2010/main" val="233236651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الاقتصاد </a:t>
            </a:r>
            <a:r>
              <a:rPr lang="ar-DZ" dirty="0"/>
              <a:t>الدائري </a:t>
            </a:r>
            <a:r>
              <a:rPr lang="ar-DZ" dirty="0" smtClean="0"/>
              <a:t>للكربون: </a:t>
            </a: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84784"/>
            <a:ext cx="4038600" cy="3722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Espace réservé du contenu 10"/>
          <p:cNvSpPr>
            <a:spLocks noGrp="1"/>
          </p:cNvSpPr>
          <p:nvPr>
            <p:ph sz="half" idx="2"/>
          </p:nvPr>
        </p:nvSpPr>
        <p:spPr>
          <a:xfrm>
            <a:off x="4648200" y="1412776"/>
            <a:ext cx="4038600" cy="4713387"/>
          </a:xfrm>
        </p:spPr>
        <p:txBody>
          <a:bodyPr>
            <a:normAutofit/>
          </a:bodyPr>
          <a:lstStyle/>
          <a:p>
            <a:pPr marL="0" indent="0" algn="r">
              <a:buNone/>
            </a:pPr>
            <a:r>
              <a:rPr lang="ar-DZ" dirty="0" smtClean="0"/>
              <a:t>السعودية تستهدف الوصول للحياد الصفري للكربون في عام 2060 من خلال نهج الاقتصاد الدائري للكربون وهو وسيلة عمل إدارة الانبعاثات الضارة ونظام هو مغلق يضم العناصر الأربعة :</a:t>
            </a:r>
          </a:p>
          <a:p>
            <a:pPr marL="0" indent="0" algn="r">
              <a:buNone/>
            </a:pPr>
            <a:r>
              <a:rPr lang="ar-DZ" dirty="0"/>
              <a:t>ا</a:t>
            </a:r>
            <a:r>
              <a:rPr lang="ar-DZ" dirty="0" smtClean="0"/>
              <a:t>لتقليل من انبعاثات الكربون .</a:t>
            </a:r>
          </a:p>
          <a:p>
            <a:pPr marL="0" indent="0" algn="r">
              <a:buNone/>
            </a:pPr>
            <a:r>
              <a:rPr lang="ar-DZ" dirty="0" smtClean="0"/>
              <a:t>اعادة استخدامها. </a:t>
            </a:r>
          </a:p>
          <a:p>
            <a:pPr marL="0" indent="0" algn="r">
              <a:buNone/>
            </a:pPr>
            <a:r>
              <a:rPr lang="ar-DZ" dirty="0" smtClean="0"/>
              <a:t>اعادة تدويرها .</a:t>
            </a:r>
          </a:p>
          <a:p>
            <a:pPr marL="0" indent="0" algn="r">
              <a:buNone/>
            </a:pPr>
            <a:r>
              <a:rPr lang="ar-DZ" dirty="0" smtClean="0"/>
              <a:t> التخلص منها . </a:t>
            </a:r>
          </a:p>
          <a:p>
            <a:pPr marL="0" indent="0" algn="r">
              <a:buNone/>
            </a:pPr>
            <a:endParaRPr lang="ar-DZ" dirty="0" smtClean="0"/>
          </a:p>
          <a:p>
            <a:pPr marL="0" indent="0" algn="r">
              <a:buNone/>
            </a:pPr>
            <a:endParaRPr lang="fr-FR" dirty="0"/>
          </a:p>
        </p:txBody>
      </p:sp>
    </p:spTree>
    <p:extLst>
      <p:ext uri="{BB962C8B-B14F-4D97-AF65-F5344CB8AC3E}">
        <p14:creationId xmlns:p14="http://schemas.microsoft.com/office/powerpoint/2010/main" val="412016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أهداف تجربة السعودية : </a:t>
            </a:r>
            <a:endParaRPr lang="fr-FR"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1268760"/>
            <a:ext cx="381642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avec flèche vers la droite 8"/>
          <p:cNvSpPr/>
          <p:nvPr/>
        </p:nvSpPr>
        <p:spPr>
          <a:xfrm>
            <a:off x="107504" y="1340768"/>
            <a:ext cx="5040560" cy="4248472"/>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r"/>
            <a:r>
              <a:rPr lang="ar-DZ" dirty="0" smtClean="0"/>
              <a:t>  - اعادة توازن الكربوني إلى ما كان عليه قبل الثورة الصناعية .</a:t>
            </a:r>
          </a:p>
          <a:p>
            <a:pPr algn="r"/>
            <a:r>
              <a:rPr lang="ar-DZ" dirty="0" smtClean="0"/>
              <a:t>- عدم التخلص من استغلال الطاقات الغير متجدد ( البترول ) وذلك لأنها ترى أنه لا يمكن الاستغناء على البترول .</a:t>
            </a:r>
          </a:p>
          <a:p>
            <a:pPr algn="r"/>
            <a:r>
              <a:rPr lang="ar-DZ" dirty="0" smtClean="0"/>
              <a:t>- تقليل من كمية الكربون في الجو الذي يؤدي الى الاحتباس الحراري .</a:t>
            </a:r>
          </a:p>
          <a:p>
            <a:pPr algn="r"/>
            <a:r>
              <a:rPr lang="ar-DZ" dirty="0" smtClean="0"/>
              <a:t>- وكهدف الحفاظ على البيئة أطلقت مبادرة السعودية الخضراء حيث قامت بغرس أكثر من 10 مليار شجرة </a:t>
            </a:r>
          </a:p>
          <a:p>
            <a:pPr algn="r"/>
            <a:r>
              <a:rPr lang="ar-DZ" dirty="0" smtClean="0"/>
              <a:t>- ي أن السعودية وفي اطار الاقتصاد الأخضر صالحت بين ثروتها النفطية مع عالم الطاقة النظيفة . </a:t>
            </a:r>
            <a:endParaRPr lang="fr-FR" dirty="0"/>
          </a:p>
        </p:txBody>
      </p:sp>
    </p:spTree>
    <p:extLst>
      <p:ext uri="{BB962C8B-B14F-4D97-AF65-F5344CB8AC3E}">
        <p14:creationId xmlns:p14="http://schemas.microsoft.com/office/powerpoint/2010/main" val="4057070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كيف يمكن للجزائر الاستفادة من تجربة السعودية : </a:t>
            </a:r>
            <a:endParaRPr lang="fr-FR" dirty="0"/>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7504" y="1916832"/>
            <a:ext cx="3619500" cy="3543300"/>
          </a:xfrm>
        </p:spPr>
      </p:pic>
      <p:sp>
        <p:nvSpPr>
          <p:cNvPr id="11" name="Espace réservé du contenu 10"/>
          <p:cNvSpPr>
            <a:spLocks noGrp="1"/>
          </p:cNvSpPr>
          <p:nvPr>
            <p:ph sz="quarter" idx="4"/>
          </p:nvPr>
        </p:nvSpPr>
        <p:spPr>
          <a:xfrm>
            <a:off x="3851921" y="1268760"/>
            <a:ext cx="4834880" cy="4857403"/>
          </a:xfrm>
        </p:spPr>
        <p:txBody>
          <a:bodyPr/>
          <a:lstStyle/>
          <a:p>
            <a:pPr marL="0" indent="0" algn="r">
              <a:buNone/>
            </a:pPr>
            <a:r>
              <a:rPr lang="ar-DZ" dirty="0" smtClean="0"/>
              <a:t> الجزائر منذ استقلالها إلى الأن اعتمد اقتصادها على البترول بصفة كبيرة ورغم جهودها إلى إيجاد بدائل متجددة إلا انها لاتزال تعتمد اعتمادا كبير على قطاع المحروقات والجباية البترولية في تحصيل العملة الصعبة وهذا لا يمنعها من تبني الاقتصاد الدائري للكربون. ولاستفادة من تجربة السعودية . </a:t>
            </a:r>
          </a:p>
          <a:p>
            <a:pPr marL="0" indent="0" algn="r">
              <a:buNone/>
            </a:pPr>
            <a:r>
              <a:rPr lang="ar-DZ" dirty="0" smtClean="0"/>
              <a:t>أي تكافؤ بين انبعاثات الكربونية الناتجة عن استخراج المحروقات ومشتقاته و الطاقة النظيفة وذلك للمحافظة على البيئة وصحة الأجيال الحالية والأجيال القادمة.  </a:t>
            </a:r>
            <a:endParaRPr lang="fr-FR" dirty="0"/>
          </a:p>
        </p:txBody>
      </p:sp>
    </p:spTree>
    <p:extLst>
      <p:ext uri="{BB962C8B-B14F-4D97-AF65-F5344CB8AC3E}">
        <p14:creationId xmlns:p14="http://schemas.microsoft.com/office/powerpoint/2010/main" val="223980320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السودان نحو </a:t>
            </a:r>
            <a:r>
              <a:rPr lang="ar-DZ" smtClean="0"/>
              <a:t>زراعة النفط :</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5" y="1412777"/>
            <a:ext cx="4536503" cy="3960440"/>
          </a:xfrm>
        </p:spPr>
      </p:pic>
      <p:sp>
        <p:nvSpPr>
          <p:cNvPr id="7" name="Rectangle 6"/>
          <p:cNvSpPr/>
          <p:nvPr/>
        </p:nvSpPr>
        <p:spPr>
          <a:xfrm>
            <a:off x="4758680" y="1463452"/>
            <a:ext cx="4104456" cy="39604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r"/>
            <a:r>
              <a:rPr lang="ar-DZ" dirty="0" err="1" smtClean="0"/>
              <a:t>الجوتروفا</a:t>
            </a:r>
            <a:r>
              <a:rPr lang="ar-DZ" dirty="0" smtClean="0"/>
              <a:t> هي نبتة غنية بزيت واثبتت التجارب العلمية السودانية أن معالجة </a:t>
            </a:r>
            <a:r>
              <a:rPr lang="ar-DZ" dirty="0" err="1" smtClean="0"/>
              <a:t>الكيمايئية</a:t>
            </a:r>
            <a:r>
              <a:rPr lang="ar-DZ" dirty="0" smtClean="0"/>
              <a:t> والفيزيائية لزيت </a:t>
            </a:r>
            <a:r>
              <a:rPr lang="ar-DZ" dirty="0" err="1" smtClean="0"/>
              <a:t>جوتروفا</a:t>
            </a:r>
            <a:r>
              <a:rPr lang="ar-DZ" dirty="0" smtClean="0"/>
              <a:t> يكفي لتحويله إلى </a:t>
            </a:r>
            <a:r>
              <a:rPr lang="ar-DZ" dirty="0" err="1" smtClean="0"/>
              <a:t>بايو</a:t>
            </a:r>
            <a:r>
              <a:rPr lang="ar-DZ" dirty="0" smtClean="0"/>
              <a:t> ديزل  او ما يعرف بالبترول الأخضر الذي يمكن استخدامه مباشرة في السيارة كما يمكن استخدامه في بعض المكينات الأخرى دون معالجته بإضافة إلى انتاج الأخشاب وصابون بتكلفة أقل . فالنبتة لا تحتاج إلى قليل من الماء لتمنح كثير من النفط .</a:t>
            </a:r>
            <a:endParaRPr lang="fr-FR" dirty="0"/>
          </a:p>
        </p:txBody>
      </p:sp>
    </p:spTree>
    <p:extLst>
      <p:ext uri="{BB962C8B-B14F-4D97-AF65-F5344CB8AC3E}">
        <p14:creationId xmlns:p14="http://schemas.microsoft.com/office/powerpoint/2010/main" val="400584399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title"/>
          </p:nvPr>
        </p:nvSpPr>
        <p:spPr/>
        <p:txBody>
          <a:bodyPr/>
          <a:lstStyle/>
          <a:p>
            <a:r>
              <a:rPr lang="ar-DZ" dirty="0" smtClean="0"/>
              <a:t>مراحل انتاج النفط الأخضر </a:t>
            </a:r>
            <a:endParaRPr lang="fr-FR" dirty="0"/>
          </a:p>
        </p:txBody>
      </p:sp>
      <p:pic>
        <p:nvPicPr>
          <p:cNvPr id="13" name="Espace réservé du contenu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4824536" cy="4305300"/>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5220072" y="1527696"/>
            <a:ext cx="3600400" cy="44644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r"/>
            <a:r>
              <a:rPr lang="ar-DZ" dirty="0" smtClean="0"/>
              <a:t> 1- استراد بذور </a:t>
            </a:r>
            <a:r>
              <a:rPr lang="ar-DZ" dirty="0" err="1" smtClean="0"/>
              <a:t>جوتروفا</a:t>
            </a:r>
            <a:r>
              <a:rPr lang="ar-DZ" dirty="0" smtClean="0"/>
              <a:t> من أمريكا الجنوبية. </a:t>
            </a:r>
          </a:p>
          <a:p>
            <a:pPr algn="r"/>
            <a:r>
              <a:rPr lang="ar-DZ" dirty="0" smtClean="0"/>
              <a:t>2- غرسها في مناطق الصحراء .</a:t>
            </a:r>
          </a:p>
          <a:p>
            <a:pPr algn="r"/>
            <a:r>
              <a:rPr lang="ar-DZ" dirty="0" smtClean="0"/>
              <a:t>3- سقيها والاعتناء بها .</a:t>
            </a:r>
          </a:p>
          <a:p>
            <a:pPr algn="r"/>
            <a:r>
              <a:rPr lang="ar-DZ" dirty="0" smtClean="0"/>
              <a:t>4- لما تثمر يقومون بقطفها وجمعاها </a:t>
            </a:r>
          </a:p>
          <a:p>
            <a:pPr algn="r"/>
            <a:r>
              <a:rPr lang="ar-DZ" dirty="0" smtClean="0"/>
              <a:t>5- بعدها يتم عصرها ونقلها الى المخابر ليتم ل</a:t>
            </a:r>
            <a:r>
              <a:rPr lang="ar-DZ" dirty="0"/>
              <a:t>إ</a:t>
            </a:r>
            <a:r>
              <a:rPr lang="ar-DZ" dirty="0" smtClean="0"/>
              <a:t>ضافة المواد الكيميائية والفزيائية لتصبح </a:t>
            </a:r>
            <a:r>
              <a:rPr lang="ar-DZ" dirty="0" err="1" smtClean="0"/>
              <a:t>بايو</a:t>
            </a:r>
            <a:r>
              <a:rPr lang="ar-DZ" dirty="0" smtClean="0"/>
              <a:t> ديزل قابلة للاستعمال.  </a:t>
            </a:r>
          </a:p>
          <a:p>
            <a:pPr algn="ctr"/>
            <a:r>
              <a:rPr lang="ar-DZ" dirty="0" smtClean="0"/>
              <a:t> </a:t>
            </a:r>
            <a:endParaRPr lang="fr-FR" dirty="0"/>
          </a:p>
        </p:txBody>
      </p:sp>
    </p:spTree>
    <p:extLst>
      <p:ext uri="{BB962C8B-B14F-4D97-AF65-F5344CB8AC3E}">
        <p14:creationId xmlns:p14="http://schemas.microsoft.com/office/powerpoint/2010/main" val="3348121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أهداف هذه التجربة : </a:t>
            </a:r>
            <a:endParaRPr lang="fr-FR"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84784"/>
            <a:ext cx="3600400" cy="3888432"/>
          </a:xfrm>
        </p:spPr>
      </p:pic>
      <p:sp>
        <p:nvSpPr>
          <p:cNvPr id="11" name="Rectangle 10"/>
          <p:cNvSpPr/>
          <p:nvPr/>
        </p:nvSpPr>
        <p:spPr>
          <a:xfrm>
            <a:off x="3995936" y="1916832"/>
            <a:ext cx="4910856" cy="2232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ar-DZ" dirty="0" smtClean="0"/>
              <a:t>  </a:t>
            </a:r>
          </a:p>
          <a:p>
            <a:pPr algn="r"/>
            <a:endParaRPr lang="ar-DZ" dirty="0"/>
          </a:p>
          <a:p>
            <a:pPr algn="r"/>
            <a:r>
              <a:rPr lang="ar-DZ" dirty="0" smtClean="0"/>
              <a:t>  1- التخلص من الاعتماد على الوقود الأحفوري .</a:t>
            </a:r>
          </a:p>
          <a:p>
            <a:pPr algn="r"/>
            <a:r>
              <a:rPr lang="ar-DZ" dirty="0" smtClean="0"/>
              <a:t>2- تقليل من الانبعاثات الكربونية. </a:t>
            </a:r>
          </a:p>
          <a:p>
            <a:pPr algn="r"/>
            <a:r>
              <a:rPr lang="ar-DZ" dirty="0" smtClean="0"/>
              <a:t>3- اجاد بدائل </a:t>
            </a:r>
            <a:r>
              <a:rPr lang="ar-DZ" dirty="0" err="1" smtClean="0"/>
              <a:t>الطاقوية</a:t>
            </a:r>
            <a:r>
              <a:rPr lang="ar-DZ" dirty="0" smtClean="0"/>
              <a:t> متجددة .</a:t>
            </a:r>
          </a:p>
          <a:p>
            <a:pPr algn="ctr"/>
            <a:r>
              <a:rPr lang="ar-DZ" dirty="0"/>
              <a:t>3</a:t>
            </a:r>
            <a:r>
              <a:rPr lang="ar-DZ" dirty="0" smtClean="0"/>
              <a:t>-لمحافظة على البيئة في اطار تشجيع التوجه للاقتصاد الدائري</a:t>
            </a:r>
          </a:p>
          <a:p>
            <a:pPr algn="r"/>
            <a:r>
              <a:rPr lang="ar-DZ" dirty="0" smtClean="0"/>
              <a:t>المحافظة على البيئة وتحقيق التنمية المستدامة .</a:t>
            </a:r>
          </a:p>
          <a:p>
            <a:pPr algn="ctr"/>
            <a:r>
              <a:rPr lang="ar-DZ" dirty="0" smtClean="0"/>
              <a:t> </a:t>
            </a:r>
          </a:p>
          <a:p>
            <a:pPr algn="ctr"/>
            <a:r>
              <a:rPr lang="ar-DZ" dirty="0" smtClean="0"/>
              <a:t> </a:t>
            </a:r>
            <a:endParaRPr lang="fr-FR" dirty="0"/>
          </a:p>
        </p:txBody>
      </p:sp>
    </p:spTree>
    <p:extLst>
      <p:ext uri="{BB962C8B-B14F-4D97-AF65-F5344CB8AC3E}">
        <p14:creationId xmlns:p14="http://schemas.microsoft.com/office/powerpoint/2010/main" val="237323489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كيف يمكن للجزائر أن تستفيد من تجربة السودان :</a:t>
            </a:r>
            <a:endParaRPr lang="fr-FR" dirty="0"/>
          </a:p>
        </p:txBody>
      </p:sp>
      <p:pic>
        <p:nvPicPr>
          <p:cNvPr id="12" name="Espace réservé du contenu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70484"/>
            <a:ext cx="4320479" cy="3917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avec flèche vers la gauche 12"/>
          <p:cNvSpPr/>
          <p:nvPr/>
        </p:nvSpPr>
        <p:spPr>
          <a:xfrm>
            <a:off x="4499992" y="1412776"/>
            <a:ext cx="4536504" cy="4032448"/>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ar-DZ" dirty="0" smtClean="0"/>
              <a:t>  تتربع الجزائر على ثاني أكبر صحراء في العالم بمساحة تقارب 2 مليون متر مربع .</a:t>
            </a:r>
          </a:p>
          <a:p>
            <a:pPr algn="r"/>
            <a:r>
              <a:rPr lang="ar-DZ" dirty="0" smtClean="0"/>
              <a:t>هدا ما يمكن الجزائر من تبني هذه التجربة التي تستطيع من خلالها فتح العديد من مناصب شغل وتحسن المناخ وتخلص من الاعتماد على الطاقات الغير متجددة وذلك من خلال استراد بذور </a:t>
            </a:r>
            <a:r>
              <a:rPr lang="ar-DZ" dirty="0" err="1" smtClean="0"/>
              <a:t>الجوتروفا</a:t>
            </a:r>
            <a:r>
              <a:rPr lang="ar-DZ" dirty="0" smtClean="0"/>
              <a:t>  غرسها في صحراء .</a:t>
            </a:r>
          </a:p>
          <a:p>
            <a:pPr algn="r"/>
            <a:r>
              <a:rPr lang="ar-DZ" dirty="0" smtClean="0"/>
              <a:t>واستراد كمية من ديزل السودان ليتم معاينته وكشف ما هي المواد التي تم اضافتها لها ليصبح ديزل .</a:t>
            </a:r>
          </a:p>
          <a:p>
            <a:pPr algn="r"/>
            <a:r>
              <a:rPr lang="ar-DZ" dirty="0" smtClean="0"/>
              <a:t>وتطبيقها في الجزائر .  </a:t>
            </a:r>
            <a:endParaRPr lang="fr-FR" dirty="0"/>
          </a:p>
        </p:txBody>
      </p:sp>
    </p:spTree>
    <p:extLst>
      <p:ext uri="{BB962C8B-B14F-4D97-AF65-F5344CB8AC3E}">
        <p14:creationId xmlns:p14="http://schemas.microsoft.com/office/powerpoint/2010/main" val="2249022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Autofit/>
          </a:bodyPr>
          <a:lstStyle/>
          <a:p>
            <a:pPr rtl="1">
              <a:lnSpc>
                <a:spcPct val="150000"/>
              </a:lnSpc>
            </a:pPr>
            <a:r>
              <a:rPr lang="ar-DZ" sz="4800" b="1" dirty="0" smtClean="0">
                <a:latin typeface="Simplified Arabic" panose="02020603050405020304" pitchFamily="18" charset="-78"/>
                <a:cs typeface="Simplified Arabic" panose="02020603050405020304" pitchFamily="18" charset="-78"/>
              </a:rPr>
              <a:t>مقدمة : </a:t>
            </a:r>
            <a:endParaRPr lang="fr-FR" sz="4800" b="1"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467544" y="1340768"/>
            <a:ext cx="8229600" cy="4813995"/>
          </a:xfrm>
        </p:spPr>
        <p:txBody>
          <a:bodyPr>
            <a:noAutofit/>
          </a:bodyPr>
          <a:lstStyle/>
          <a:p>
            <a:pPr marL="0" indent="0" algn="just" rtl="1">
              <a:lnSpc>
                <a:spcPct val="250000"/>
              </a:lnSpc>
              <a:buNone/>
            </a:pPr>
            <a:r>
              <a:rPr lang="ar-DZ" sz="1800" dirty="0" smtClean="0">
                <a:latin typeface="Simplified Arabic" panose="02020603050405020304" pitchFamily="18" charset="-78"/>
                <a:cs typeface="Simplified Arabic" panose="02020603050405020304" pitchFamily="18" charset="-78"/>
              </a:rPr>
              <a:t>أصبح العالم يشعر بالقلق كبير اتجاه البيئة والتلوث الحاصل فيها واستخدام المفرط للموارد الطبيعية في إطار الاقتصاد الخطي، هذا الاقتصاد الذي زاد فيه حجم الانتاج والاستهلاك </a:t>
            </a:r>
            <a:r>
              <a:rPr lang="ar-DZ" sz="1800" dirty="0">
                <a:latin typeface="Simplified Arabic" panose="02020603050405020304" pitchFamily="18" charset="-78"/>
                <a:cs typeface="Simplified Arabic" panose="02020603050405020304" pitchFamily="18" charset="-78"/>
              </a:rPr>
              <a:t>وبالطبع </a:t>
            </a:r>
            <a:r>
              <a:rPr lang="ar-DZ" sz="1800" dirty="0" smtClean="0">
                <a:latin typeface="Simplified Arabic" panose="02020603050405020304" pitchFamily="18" charset="-78"/>
                <a:cs typeface="Simplified Arabic" panose="02020603050405020304" pitchFamily="18" charset="-78"/>
              </a:rPr>
              <a:t>حجم النفايات </a:t>
            </a:r>
            <a:r>
              <a:rPr lang="ar-DZ" sz="1800" dirty="0" smtClean="0">
                <a:latin typeface="Simplified Arabic" panose="02020603050405020304" pitchFamily="18" charset="-78"/>
                <a:cs typeface="Simplified Arabic" panose="02020603050405020304" pitchFamily="18" charset="-78"/>
              </a:rPr>
              <a:t>وفي </a:t>
            </a:r>
            <a:r>
              <a:rPr lang="ar-DZ" sz="1800" dirty="0" err="1" smtClean="0">
                <a:latin typeface="Simplified Arabic" panose="02020603050405020304" pitchFamily="18" charset="-78"/>
                <a:cs typeface="Simplified Arabic" panose="02020603050405020304" pitchFamily="18" charset="-78"/>
              </a:rPr>
              <a:t>الاونة</a:t>
            </a:r>
            <a:r>
              <a:rPr lang="ar-DZ" sz="1800" dirty="0" smtClean="0">
                <a:latin typeface="Simplified Arabic" panose="02020603050405020304" pitchFamily="18" charset="-78"/>
                <a:cs typeface="Simplified Arabic" panose="02020603050405020304" pitchFamily="18" charset="-78"/>
              </a:rPr>
              <a:t> الأخيرة اتجه العالم الى تقليل من استهلاك الموارد وتقليل الهدر وأولى أهمية كبيرة للبيئة والمحافظة عليها في إطار ما يعرف بالاقتصاد الدائري .</a:t>
            </a:r>
          </a:p>
          <a:p>
            <a:pPr marL="0" indent="0" algn="just" rtl="1">
              <a:lnSpc>
                <a:spcPct val="250000"/>
              </a:lnSpc>
              <a:buNone/>
            </a:pPr>
            <a:r>
              <a:rPr lang="ar-DZ" sz="1800" dirty="0" smtClean="0">
                <a:latin typeface="Simplified Arabic" panose="02020603050405020304" pitchFamily="18" charset="-78"/>
                <a:cs typeface="Simplified Arabic" panose="02020603050405020304" pitchFamily="18" charset="-78"/>
              </a:rPr>
              <a:t>وقد قامت بعض دول عربية  بتجارب  للحد من التلوث وأثاره وتوفير فرص واسعة في الاقتصاد المستدام وتحقيق مكاسب اقتصادية متنوعة ومفيدة للأجيال القادمة وبما ان الجزائر جزء من العالم فهي الأن مجبرة على تبني هدا الاقتصاد.   </a:t>
            </a:r>
            <a:endParaRPr lang="ar-DZ" sz="1800"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25927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خاتمة :</a:t>
            </a:r>
            <a:endParaRPr lang="fr-FR" dirty="0"/>
          </a:p>
        </p:txBody>
      </p:sp>
      <p:sp>
        <p:nvSpPr>
          <p:cNvPr id="3" name="Espace réservé du contenu 2"/>
          <p:cNvSpPr>
            <a:spLocks noGrp="1"/>
          </p:cNvSpPr>
          <p:nvPr>
            <p:ph idx="1"/>
          </p:nvPr>
        </p:nvSpPr>
        <p:spPr/>
        <p:txBody>
          <a:bodyPr>
            <a:normAutofit lnSpcReduction="10000"/>
          </a:bodyPr>
          <a:lstStyle/>
          <a:p>
            <a:pPr marL="0" indent="0" algn="r">
              <a:buNone/>
            </a:pPr>
            <a:r>
              <a:rPr lang="ar-DZ" sz="2600" dirty="0" smtClean="0"/>
              <a:t>وفي الختام يمكن القول ان الاقتصاد الدائري ليس حاجة اختيارية بين من يريد تبنيه ومن لا يريد تبنيه بل أصبح ضرورة حتمية لابد منها وفي بحثنا المتواضع قمنا بتعرض لبعض التجارب  التي ساهمت في تبني هدا النهج في الدول العربية والتي كانت تهدف معظمها لتحقيق الاستدامة وحماية حق الأجيال القادمة .</a:t>
            </a:r>
          </a:p>
          <a:p>
            <a:pPr marL="0" indent="0" algn="r">
              <a:buNone/>
            </a:pPr>
            <a:r>
              <a:rPr lang="ar-DZ" sz="2600" dirty="0" smtClean="0"/>
              <a:t>وعلى الجزائر أن تأخذ بعين الاعتبار الجوانب وأبعاد الأخرى الغائبة في تعريفها للاقتصاد الدائري والتي تم تطبيقها في عدة دول عربية والذي يستدعي من الجزائر تبني اجراءات و </a:t>
            </a:r>
            <a:r>
              <a:rPr lang="ar-DZ" sz="2600" dirty="0" err="1" smtClean="0"/>
              <a:t>ميكانيزمات</a:t>
            </a:r>
            <a:r>
              <a:rPr lang="ar-DZ" sz="2600" dirty="0" smtClean="0"/>
              <a:t> مستقبلية يمكنها من تفعيل في هذا الاقتصاد أكثر فأكثر. </a:t>
            </a:r>
          </a:p>
          <a:p>
            <a:pPr marL="0" indent="0" algn="r">
              <a:buNone/>
            </a:pPr>
            <a:r>
              <a:rPr lang="ar-DZ" sz="2600" dirty="0" smtClean="0"/>
              <a:t>وهذا ما يثبت صحة فرضية بحثنا القائلة : الجزائر لا تزال بعيد عن تبني الاقتصاد الدائري . </a:t>
            </a:r>
            <a:r>
              <a:rPr lang="ar-DZ" dirty="0" smtClean="0"/>
              <a:t> </a:t>
            </a:r>
            <a:endParaRPr lang="fr-FR" dirty="0"/>
          </a:p>
        </p:txBody>
      </p:sp>
    </p:spTree>
    <p:extLst>
      <p:ext uri="{BB962C8B-B14F-4D97-AF65-F5344CB8AC3E}">
        <p14:creationId xmlns:p14="http://schemas.microsoft.com/office/powerpoint/2010/main" val="306022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الاشكالية :    </a:t>
            </a:r>
            <a:endParaRPr lang="fr-FR" dirty="0"/>
          </a:p>
        </p:txBody>
      </p:sp>
      <p:sp>
        <p:nvSpPr>
          <p:cNvPr id="3" name="Espace réservé du contenu 2"/>
          <p:cNvSpPr>
            <a:spLocks noGrp="1"/>
          </p:cNvSpPr>
          <p:nvPr>
            <p:ph idx="1"/>
          </p:nvPr>
        </p:nvSpPr>
        <p:spPr/>
        <p:txBody>
          <a:bodyPr/>
          <a:lstStyle/>
          <a:p>
            <a:pPr marL="0" indent="0" algn="r" rtl="1">
              <a:buNone/>
            </a:pPr>
            <a:endParaRPr lang="fr-FR" dirty="0"/>
          </a:p>
        </p:txBody>
      </p:sp>
      <p:sp>
        <p:nvSpPr>
          <p:cNvPr id="5" name="Pensées 4"/>
          <p:cNvSpPr/>
          <p:nvPr/>
        </p:nvSpPr>
        <p:spPr>
          <a:xfrm>
            <a:off x="971600" y="1628800"/>
            <a:ext cx="7272808" cy="360040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r" rtl="1">
              <a:lnSpc>
                <a:spcPct val="150000"/>
              </a:lnSpc>
            </a:pPr>
            <a:r>
              <a:rPr lang="ar-DZ" sz="3600" b="1" dirty="0" smtClean="0">
                <a:latin typeface="Simplified Arabic" panose="02020603050405020304" pitchFamily="18" charset="-78"/>
                <a:cs typeface="Simplified Arabic" panose="02020603050405020304" pitchFamily="18" charset="-78"/>
              </a:rPr>
              <a:t>كيف يمكن للجزائر أن تستفاد من تجارب بعض الدول العربية في الاقتصاد الدائري؟ </a:t>
            </a:r>
            <a:endParaRPr lang="fr-FR" sz="3600" b="1" dirty="0">
              <a:latin typeface="Simplified Arabic" panose="02020603050405020304" pitchFamily="18" charset="-78"/>
              <a:cs typeface="Simplified Arabic" panose="02020603050405020304" pitchFamily="18" charset="-78"/>
            </a:endParaRPr>
          </a:p>
        </p:txBody>
      </p:sp>
      <p:sp>
        <p:nvSpPr>
          <p:cNvPr id="7" name="Émoticône 6"/>
          <p:cNvSpPr/>
          <p:nvPr/>
        </p:nvSpPr>
        <p:spPr>
          <a:xfrm>
            <a:off x="1475656" y="5529770"/>
            <a:ext cx="1385912" cy="1211598"/>
          </a:xfrm>
          <a:prstGeom prst="smileyFac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334624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الاسئلة الفرعية :   </a:t>
            </a:r>
            <a:endParaRPr lang="fr-FR" dirty="0"/>
          </a:p>
        </p:txBody>
      </p:sp>
      <p:sp>
        <p:nvSpPr>
          <p:cNvPr id="3" name="Espace réservé du contenu 2"/>
          <p:cNvSpPr>
            <a:spLocks noGrp="1"/>
          </p:cNvSpPr>
          <p:nvPr>
            <p:ph idx="1"/>
          </p:nvPr>
        </p:nvSpPr>
        <p:spPr/>
        <p:txBody>
          <a:bodyPr/>
          <a:lstStyle/>
          <a:p>
            <a:pPr marL="0" indent="0" algn="r" rtl="1">
              <a:buNone/>
            </a:pPr>
            <a:endParaRPr lang="ar-DZ" dirty="0" smtClean="0">
              <a:latin typeface="Simplified Arabic" panose="02020603050405020304" pitchFamily="18" charset="-78"/>
              <a:cs typeface="Simplified Arabic" panose="02020603050405020304" pitchFamily="18" charset="-78"/>
            </a:endParaRPr>
          </a:p>
          <a:p>
            <a:pPr marL="514350" indent="-514350" algn="r" rtl="1">
              <a:buFont typeface="+mj-lt"/>
              <a:buAutoNum type="arabicPeriod"/>
            </a:pPr>
            <a:r>
              <a:rPr lang="ar-DZ" dirty="0" smtClean="0">
                <a:latin typeface="Simplified Arabic" panose="02020603050405020304" pitchFamily="18" charset="-78"/>
                <a:cs typeface="Simplified Arabic" panose="02020603050405020304" pitchFamily="18" charset="-78"/>
              </a:rPr>
              <a:t>ماهي نظرة الجزائر للاقتصاد الدائري ؟</a:t>
            </a:r>
          </a:p>
          <a:p>
            <a:pPr marL="514350" indent="-514350" algn="r" rtl="1">
              <a:buFont typeface="+mj-lt"/>
              <a:buAutoNum type="arabicPeriod"/>
            </a:pPr>
            <a:r>
              <a:rPr lang="ar-DZ" dirty="0" smtClean="0">
                <a:latin typeface="Simplified Arabic" panose="02020603050405020304" pitchFamily="18" charset="-78"/>
                <a:cs typeface="Simplified Arabic" panose="02020603050405020304" pitchFamily="18" charset="-78"/>
              </a:rPr>
              <a:t>هل لدى الجزائر الامكانيات التي تمكنها من تبني هذا التوجه</a:t>
            </a:r>
            <a:r>
              <a:rPr lang="ar-DZ" dirty="0" smtClean="0">
                <a:latin typeface="Simplified Arabic" panose="02020603050405020304" pitchFamily="18" charset="-78"/>
                <a:cs typeface="Simplified Arabic" panose="02020603050405020304" pitchFamily="18" charset="-78"/>
              </a:rPr>
              <a:t>?</a:t>
            </a:r>
            <a:endParaRPr lang="ar-DZ"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640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الفرضيات :</a:t>
            </a:r>
            <a:endParaRPr lang="fr-FR" dirty="0"/>
          </a:p>
        </p:txBody>
      </p:sp>
      <p:sp>
        <p:nvSpPr>
          <p:cNvPr id="3" name="Espace réservé du contenu 2"/>
          <p:cNvSpPr>
            <a:spLocks noGrp="1"/>
          </p:cNvSpPr>
          <p:nvPr>
            <p:ph idx="1"/>
          </p:nvPr>
        </p:nvSpPr>
        <p:spPr>
          <a:xfrm>
            <a:off x="467544" y="1556792"/>
            <a:ext cx="8229600" cy="4525963"/>
          </a:xfrm>
        </p:spPr>
        <p:txBody>
          <a:bodyPr>
            <a:normAutofit/>
          </a:bodyPr>
          <a:lstStyle/>
          <a:p>
            <a:pPr marL="0" indent="0" algn="just" rtl="1">
              <a:buNone/>
            </a:pPr>
            <a:r>
              <a:rPr lang="ar-DZ" dirty="0"/>
              <a:t> </a:t>
            </a:r>
            <a:endParaRPr lang="ar-DZ" dirty="0" smtClean="0">
              <a:latin typeface="Simplified Arabic" panose="02020603050405020304" pitchFamily="18" charset="-78"/>
              <a:cs typeface="Simplified Arabic" panose="02020603050405020304" pitchFamily="18" charset="-78"/>
            </a:endParaRPr>
          </a:p>
          <a:p>
            <a:pPr marL="0" indent="0" algn="just" rtl="1">
              <a:buNone/>
            </a:pPr>
            <a:r>
              <a:rPr lang="ar-DZ" dirty="0" smtClean="0">
                <a:latin typeface="Simplified Arabic" panose="02020603050405020304" pitchFamily="18" charset="-78"/>
                <a:cs typeface="Simplified Arabic" panose="02020603050405020304" pitchFamily="18" charset="-78"/>
              </a:rPr>
              <a:t>1. الجزائر لاتزال بعيد عن تبني الاقتصاد الدائري . </a:t>
            </a:r>
          </a:p>
          <a:p>
            <a:pPr marL="0" indent="0" algn="r" rtl="1">
              <a:buNone/>
            </a:pPr>
            <a:endParaRPr lang="ar-DZ" dirty="0" smtClean="0"/>
          </a:p>
        </p:txBody>
      </p:sp>
    </p:spTree>
    <p:extLst>
      <p:ext uri="{BB962C8B-B14F-4D97-AF65-F5344CB8AC3E}">
        <p14:creationId xmlns:p14="http://schemas.microsoft.com/office/powerpoint/2010/main" val="4193532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834752"/>
          </a:xfrm>
        </p:spPr>
        <p:txBody>
          <a:bodyPr/>
          <a:lstStyle/>
          <a:p>
            <a:r>
              <a:rPr lang="ar-DZ" dirty="0" smtClean="0"/>
              <a:t>أهداف البحث :</a:t>
            </a:r>
            <a:endParaRPr lang="fr-FR" dirty="0"/>
          </a:p>
        </p:txBody>
      </p:sp>
      <p:sp>
        <p:nvSpPr>
          <p:cNvPr id="3" name="Espace réservé du contenu 2"/>
          <p:cNvSpPr>
            <a:spLocks noGrp="1"/>
          </p:cNvSpPr>
          <p:nvPr>
            <p:ph idx="1"/>
          </p:nvPr>
        </p:nvSpPr>
        <p:spPr/>
        <p:txBody>
          <a:bodyPr/>
          <a:lstStyle/>
          <a:p>
            <a:pPr marL="0" indent="0">
              <a:buNone/>
            </a:pPr>
            <a:endParaRPr lang="ar-DZ" dirty="0" smtClean="0"/>
          </a:p>
          <a:p>
            <a:pPr marL="0" indent="0" algn="r" rtl="1">
              <a:buNone/>
            </a:pPr>
            <a:endParaRPr lang="fr-FR" dirty="0"/>
          </a:p>
        </p:txBody>
      </p:sp>
      <p:graphicFrame>
        <p:nvGraphicFramePr>
          <p:cNvPr id="4" name="Diagramme 3"/>
          <p:cNvGraphicFramePr/>
          <p:nvPr>
            <p:extLst>
              <p:ext uri="{D42A27DB-BD31-4B8C-83A1-F6EECF244321}">
                <p14:modId xmlns:p14="http://schemas.microsoft.com/office/powerpoint/2010/main" val="151137081"/>
              </p:ext>
            </p:extLst>
          </p:nvPr>
        </p:nvGraphicFramePr>
        <p:xfrm>
          <a:off x="683568" y="1772816"/>
          <a:ext cx="770485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970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منهج البحث :</a:t>
            </a:r>
            <a:endParaRPr lang="fr-FR" dirty="0"/>
          </a:p>
        </p:txBody>
      </p:sp>
      <p:sp>
        <p:nvSpPr>
          <p:cNvPr id="3" name="Espace réservé du contenu 2"/>
          <p:cNvSpPr>
            <a:spLocks noGrp="1"/>
          </p:cNvSpPr>
          <p:nvPr>
            <p:ph idx="1"/>
          </p:nvPr>
        </p:nvSpPr>
        <p:spPr/>
        <p:txBody>
          <a:bodyPr/>
          <a:lstStyle/>
          <a:p>
            <a:pPr marL="0" indent="0" algn="r" rtl="1">
              <a:buNone/>
            </a:pPr>
            <a:endParaRPr lang="ar-DZ" dirty="0"/>
          </a:p>
          <a:p>
            <a:pPr marL="0" indent="0" algn="r" rtl="1">
              <a:buNone/>
            </a:pPr>
            <a:endParaRPr lang="ar-DZ" dirty="0"/>
          </a:p>
          <a:p>
            <a:pPr marL="0" indent="0" algn="r" rtl="1">
              <a:buNone/>
            </a:pPr>
            <a:endParaRPr lang="ar-DZ" dirty="0"/>
          </a:p>
          <a:p>
            <a:pPr marL="0" indent="0" algn="r" rtl="1">
              <a:buNone/>
            </a:pPr>
            <a:endParaRPr lang="ar-DZ" dirty="0"/>
          </a:p>
          <a:p>
            <a:pPr marL="0" indent="0" algn="r" rtl="1">
              <a:buNone/>
            </a:pPr>
            <a:r>
              <a:rPr lang="ar-DZ" dirty="0"/>
              <a:t> </a:t>
            </a:r>
            <a:r>
              <a:rPr lang="ar-DZ" dirty="0" smtClean="0"/>
              <a:t>         </a:t>
            </a:r>
            <a:endParaRPr lang="fr-FR" dirty="0"/>
          </a:p>
        </p:txBody>
      </p:sp>
      <p:sp>
        <p:nvSpPr>
          <p:cNvPr id="8" name="Bulle ronde 7"/>
          <p:cNvSpPr/>
          <p:nvPr/>
        </p:nvSpPr>
        <p:spPr>
          <a:xfrm>
            <a:off x="2051720" y="1988840"/>
            <a:ext cx="5472608" cy="2592288"/>
          </a:xfrm>
          <a:prstGeom prst="wedgeEllipseCallout">
            <a:avLst>
              <a:gd name="adj1" fmla="val -33597"/>
              <a:gd name="adj2" fmla="val 7915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dirty="0" smtClean="0"/>
              <a:t> </a:t>
            </a:r>
            <a:r>
              <a:rPr lang="ar-DZ" sz="2800" b="1" dirty="0" smtClean="0"/>
              <a:t>المنهج الوصفي التحليلي </a:t>
            </a:r>
            <a:endParaRPr lang="fr-FR" sz="2800" b="1" dirty="0"/>
          </a:p>
        </p:txBody>
      </p:sp>
    </p:spTree>
    <p:extLst>
      <p:ext uri="{BB962C8B-B14F-4D97-AF65-F5344CB8AC3E}">
        <p14:creationId xmlns:p14="http://schemas.microsoft.com/office/powerpoint/2010/main" val="378389552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ar-DZ" dirty="0" smtClean="0"/>
              <a:t>لوتاه للوقود الحيوي :</a:t>
            </a:r>
            <a:endParaRPr lang="fr-FR" dirty="0"/>
          </a:p>
        </p:txBody>
      </p:sp>
      <p:pic>
        <p:nvPicPr>
          <p:cNvPr id="27" name="Espace réservé du contenu 2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628800"/>
            <a:ext cx="4038600" cy="3456384"/>
          </a:xfrm>
        </p:spPr>
      </p:pic>
      <p:sp>
        <p:nvSpPr>
          <p:cNvPr id="7" name="Espace réservé du contenu 6"/>
          <p:cNvSpPr>
            <a:spLocks noGrp="1"/>
          </p:cNvSpPr>
          <p:nvPr>
            <p:ph sz="half" idx="2"/>
          </p:nvPr>
        </p:nvSpPr>
        <p:spPr>
          <a:xfrm>
            <a:off x="4283968" y="1628800"/>
            <a:ext cx="4402832" cy="4896544"/>
          </a:xfrm>
        </p:spPr>
        <p:txBody>
          <a:bodyPr/>
          <a:lstStyle/>
          <a:p>
            <a:pPr marL="0" indent="0" algn="r">
              <a:buNone/>
            </a:pPr>
            <a:r>
              <a:rPr lang="ar-DZ" dirty="0" smtClean="0"/>
              <a:t>شركة لوتاه للوقود الحيوي سميت لوتاه نسبة ليوسف لوتاه مالك الشركة ورئيس التنفيذي بها تأسست سنة 2010 في دبي كدعم للبيئة وكتوجه للاقتصاد الدائري .</a:t>
            </a:r>
            <a:endParaRPr lang="fr-FR" dirty="0"/>
          </a:p>
        </p:txBody>
      </p:sp>
    </p:spTree>
    <p:extLst>
      <p:ext uri="{BB962C8B-B14F-4D97-AF65-F5344CB8AC3E}">
        <p14:creationId xmlns:p14="http://schemas.microsoft.com/office/powerpoint/2010/main" val="3772834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1476</TotalTime>
  <Words>1711</Words>
  <Application>Microsoft Office PowerPoint</Application>
  <PresentationFormat>Affichage à l'écran (4:3)</PresentationFormat>
  <Paragraphs>158</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وزارة التعليم العالي والبحث العلمي جامعة باجي مختار- عنابة</vt:lpstr>
      <vt:lpstr>خطة البحث:    مقدمة :                                                   </vt:lpstr>
      <vt:lpstr>مقدمة : </vt:lpstr>
      <vt:lpstr>الاشكالية :    </vt:lpstr>
      <vt:lpstr>الاسئلة الفرعية :   </vt:lpstr>
      <vt:lpstr>الفرضيات :</vt:lpstr>
      <vt:lpstr>أهداف البحث :</vt:lpstr>
      <vt:lpstr>منهج البحث :</vt:lpstr>
      <vt:lpstr>لوتاه للوقود الحيوي :</vt:lpstr>
      <vt:lpstr>Présentation PowerPoint</vt:lpstr>
      <vt:lpstr>مراحل إنتاج الوقود من زيت المستعمل :</vt:lpstr>
      <vt:lpstr> أهداف شركة لوتاه : </vt:lpstr>
      <vt:lpstr>كيف يمكن للجزائر الاستفادة من تجربة لوتاه: </vt:lpstr>
      <vt:lpstr>Présentation PowerPoint</vt:lpstr>
      <vt:lpstr>تجربة مصر: من الهدم الى البناء : </vt:lpstr>
      <vt:lpstr>مراحل إنتاج خرسانات الطرق :</vt:lpstr>
      <vt:lpstr>الهدف من تجربة مصر من الهدم الى البناء: </vt:lpstr>
      <vt:lpstr>كيف يمكن للجزائر الاستفادة من تجربة مصر: </vt:lpstr>
      <vt:lpstr>من لبلاستيك إلى الوقود : </vt:lpstr>
      <vt:lpstr>مراحل إنتاج الوقود من البلاستيك </vt:lpstr>
      <vt:lpstr>أهداف تحويل البلاستك الى وقود :</vt:lpstr>
      <vt:lpstr>كيف يمكن للجزائر ان تستفيد من تجربة فلسطين :</vt:lpstr>
      <vt:lpstr>الاقتصاد الدائري للكربون: </vt:lpstr>
      <vt:lpstr>أهداف تجربة السعودية : </vt:lpstr>
      <vt:lpstr>كيف يمكن للجزائر الاستفادة من تجربة السعودية : </vt:lpstr>
      <vt:lpstr>السودان نحو زراعة النفط :</vt:lpstr>
      <vt:lpstr>مراحل انتاج النفط الأخضر </vt:lpstr>
      <vt:lpstr>أهداف هذه التجربة : </vt:lpstr>
      <vt:lpstr>كيف يمكن للجزائر أن تستفيد من تجربة السودان :</vt:lpstr>
      <vt:lpstr>خاتمة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272</cp:revision>
  <dcterms:created xsi:type="dcterms:W3CDTF">2024-10-14T14:48:30Z</dcterms:created>
  <dcterms:modified xsi:type="dcterms:W3CDTF">2024-12-13T21:12:13Z</dcterms:modified>
</cp:coreProperties>
</file>