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63" r:id="rId12"/>
    <p:sldId id="264" r:id="rId13"/>
    <p:sldId id="265" r:id="rId14"/>
    <p:sldId id="266" r:id="rId15"/>
    <p:sldId id="267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8CFE83-591A-C557-71A9-9A723B532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C0E2AA-1DEA-9E1D-88D9-5CFABD4108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C5B54D-3A08-69F3-88AA-206FCFCC2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CB3E85-F68B-2C5E-3D02-3F8A10748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2D2CA1-1043-5A09-46AF-BCEEE23C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635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FA6319-00A0-B4A6-B27D-A464474F1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E96D23-94DB-3865-A47C-74D868651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D1C291-B35A-B860-E674-4C889F2F7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C50CD0-3C19-08AB-6EAF-7584B507A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1038E7-A7B1-50F0-6461-92ADAC5A6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61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84F3AA7-DB23-E240-CE3B-A1E0651EF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8D75BB-1045-F6A3-2E3A-CF98D351B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355D6C-7265-22E1-495D-DBCC306C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CDB61D-954C-DA04-9298-2940DEA96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BC2D7D-67A7-F5A4-0274-6882AD45E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984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4C282F-7171-1633-90F9-7DA6A95AC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1BCD7E-8FE3-056F-631B-75200FD68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D60F64-8274-E8FE-10BE-EFA3E0D1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343B91-772A-AAEF-2B77-58E9BE6B2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4B93CE-6603-8D8A-88B5-988812C0C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30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60C17B-FECC-141C-54C9-00455888F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D67423-3D60-CBFE-3457-AD66DE26C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18F38-905D-9C92-61FC-A292838E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EA27E2-7E37-F603-B9FC-08F1CC9F6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B22674-DFD1-8685-C7E0-DEF6D776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30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9E9175-1549-9029-6314-62679AF79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0384DF-C13F-1C63-E42E-0F753A858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225DDA-6EB0-248A-21BE-3A523FD75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56E89A1-0388-5CAB-59FB-579648D0D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5A3A3F-6EC6-BFF7-E6CC-891E195D3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D912E9-D237-056E-B4E2-B7A8CED2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93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64076B-E07E-4729-2DDB-43E6BB26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42C059-6A8A-2AB1-AFE8-53D523114B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F2488A8-DA8C-6767-139C-B1CC29716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277C757-0027-FD5F-9B27-B8CA592334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C15ED66-6E4E-ADD7-C791-2FF2C106C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A1BA4F-7B00-38FE-8263-83C22959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26281D4-BC28-B321-A30D-24025076A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44FE2D7-6F02-3495-4FF1-298F51B1F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BFA739-57AB-E317-DF62-4DD77D4B5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193F7C-1967-D1C7-18DD-215CA24BC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198827-7133-EB37-4F17-C0CB82DDB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C75A70-8F92-ED6C-4081-C03608C1C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17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0F18D2-B057-C85F-9034-D6C789A0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880EF9-87B6-DCC9-6C9C-1DC5B8B69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72835EA-C88A-1178-C0FB-CB1D004E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903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C282A-41FD-1E0A-A6F6-4F7598804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6ED4E6-496E-9285-AA98-CBDB7EDD7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6E9CD4-1257-2D0B-0D53-2C3F44BEC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31E9A0-B603-5141-0095-2267028BC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25AB37-C31A-86C7-3A0B-137341823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A873817-4FB7-6F62-3D88-DA2C752F8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47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3DD1B4-5744-EAEA-EA1D-FE264299E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9B4BCBD-96C0-EFD3-938C-8F299C0D10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A5C378-A92C-F424-F4EC-BADAEC5A88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4B8FA4-9762-17C6-2F5F-BA2DC820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22F5E4-EFFC-E369-1E2D-97BCA93A6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8F545B-F948-3753-7BB1-7FB9C4240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45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2CC54D-6864-8156-BF95-5002FC17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C5F09F-EE13-7CFE-4DA3-03903D007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6F0992-EAE5-FD9D-291A-B00F6889A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5CE16-37BB-D347-BA5A-88E09FEE5DB9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F28E43-3515-764A-B7B8-4C54121F98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A1A718-EAD4-E3EB-7740-85C5EDB24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03A19-568E-644E-9A5C-B2F55CAC2B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842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aa.gov.eg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65A1E1-391C-160A-CF84-6369225BB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r-FR" sz="2000" dirty="0" err="1"/>
              <a:t>الجمهورية</a:t>
            </a:r>
            <a:r>
              <a:rPr lang="fr-FR" sz="2000" dirty="0"/>
              <a:t> </a:t>
            </a:r>
            <a:r>
              <a:rPr lang="fr-FR" sz="2000" dirty="0" err="1"/>
              <a:t>الجزائرية</a:t>
            </a:r>
            <a:r>
              <a:rPr lang="fr-FR" sz="2000" dirty="0"/>
              <a:t> </a:t>
            </a:r>
            <a:r>
              <a:rPr lang="fr-FR" sz="2000" dirty="0" err="1"/>
              <a:t>الديمقراطية</a:t>
            </a:r>
            <a:r>
              <a:rPr lang="fr-FR" sz="2000" dirty="0"/>
              <a:t> </a:t>
            </a:r>
            <a:r>
              <a:rPr lang="fr-FR" sz="2000" dirty="0" err="1"/>
              <a:t>الشعبية</a:t>
            </a:r>
            <a:r>
              <a:rPr lang="fr-FR" sz="2000" dirty="0"/>
              <a:t> </a:t>
            </a:r>
            <a:br>
              <a:rPr lang="fr-FR" sz="2000" dirty="0"/>
            </a:br>
            <a:r>
              <a:rPr lang="fr-FR" sz="2000" dirty="0" err="1"/>
              <a:t>وزارة</a:t>
            </a:r>
            <a:r>
              <a:rPr lang="fr-FR" sz="2000" dirty="0"/>
              <a:t> </a:t>
            </a:r>
            <a:r>
              <a:rPr lang="fr-FR" sz="2000" dirty="0" err="1"/>
              <a:t>التعليم</a:t>
            </a:r>
            <a:r>
              <a:rPr lang="fr-FR" sz="2000" dirty="0"/>
              <a:t> </a:t>
            </a:r>
            <a:r>
              <a:rPr lang="fr-FR" sz="2000" dirty="0" err="1"/>
              <a:t>العالي</a:t>
            </a:r>
            <a:r>
              <a:rPr lang="fr-FR" sz="2000" dirty="0"/>
              <a:t> </a:t>
            </a:r>
            <a:r>
              <a:rPr lang="fr-FR" sz="2000" dirty="0" err="1"/>
              <a:t>والبحث</a:t>
            </a:r>
            <a:r>
              <a:rPr lang="fr-FR" sz="2000" dirty="0"/>
              <a:t> </a:t>
            </a:r>
            <a:r>
              <a:rPr lang="fr-FR" sz="2000" dirty="0" err="1"/>
              <a:t>العلمي</a:t>
            </a:r>
            <a:r>
              <a:rPr lang="fr-FR" sz="2000" dirty="0"/>
              <a:t> 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3AC00A2F-CC8C-A96B-070E-395D1F3AE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fr-FR" sz="2000" dirty="0" err="1"/>
              <a:t>جامعة</a:t>
            </a:r>
            <a:r>
              <a:rPr lang="fr-FR" sz="2000" dirty="0"/>
              <a:t> </a:t>
            </a:r>
            <a:r>
              <a:rPr lang="fr-FR" sz="2000" dirty="0" err="1"/>
              <a:t>باجي</a:t>
            </a:r>
            <a:r>
              <a:rPr lang="fr-FR" sz="2000" dirty="0"/>
              <a:t> </a:t>
            </a:r>
            <a:r>
              <a:rPr lang="fr-FR" sz="2000" dirty="0" err="1"/>
              <a:t>مختار</a:t>
            </a:r>
            <a:r>
              <a:rPr lang="fr-FR" sz="2000" dirty="0"/>
              <a:t> –</a:t>
            </a:r>
            <a:r>
              <a:rPr lang="fr-FR" sz="2000" dirty="0" err="1"/>
              <a:t>عنابة</a:t>
            </a:r>
            <a:r>
              <a:rPr lang="fr-FR" sz="2000" dirty="0"/>
              <a:t>-</a:t>
            </a:r>
          </a:p>
          <a:p>
            <a:pPr marL="0" indent="0" algn="r" rtl="1">
              <a:buNone/>
            </a:pPr>
            <a:r>
              <a:rPr lang="fr-FR" sz="2000" dirty="0" err="1"/>
              <a:t>كلية</a:t>
            </a:r>
            <a:r>
              <a:rPr lang="fr-FR" sz="2000" dirty="0"/>
              <a:t> </a:t>
            </a:r>
            <a:r>
              <a:rPr lang="fr-FR" sz="2000" dirty="0" err="1"/>
              <a:t>العلوم</a:t>
            </a:r>
            <a:r>
              <a:rPr lang="fr-FR" sz="2000" dirty="0"/>
              <a:t> </a:t>
            </a:r>
            <a:r>
              <a:rPr lang="fr-FR" sz="2000" dirty="0" err="1"/>
              <a:t>الاقتصادية</a:t>
            </a:r>
            <a:r>
              <a:rPr lang="fr-FR" sz="2000" dirty="0"/>
              <a:t> و </a:t>
            </a:r>
            <a:r>
              <a:rPr lang="fr-FR" sz="2000" dirty="0" err="1"/>
              <a:t>التجارية</a:t>
            </a:r>
            <a:r>
              <a:rPr lang="fr-FR" sz="2000" dirty="0"/>
              <a:t> و </a:t>
            </a:r>
            <a:r>
              <a:rPr lang="fr-FR" sz="2000" dirty="0" err="1"/>
              <a:t>علوم</a:t>
            </a:r>
            <a:r>
              <a:rPr lang="fr-FR" sz="2000" dirty="0"/>
              <a:t> </a:t>
            </a:r>
            <a:r>
              <a:rPr lang="fr-FR" sz="2000" dirty="0" err="1"/>
              <a:t>التسيير</a:t>
            </a:r>
            <a:r>
              <a:rPr lang="fr-FR" sz="2000" dirty="0"/>
              <a:t> </a:t>
            </a:r>
          </a:p>
          <a:p>
            <a:pPr marL="0" indent="0" algn="r" rtl="1">
              <a:buNone/>
            </a:pPr>
            <a:r>
              <a:rPr lang="fr-FR" sz="2000" dirty="0" err="1"/>
              <a:t>شعبة</a:t>
            </a:r>
            <a:r>
              <a:rPr lang="fr-FR" sz="2000" dirty="0"/>
              <a:t> </a:t>
            </a:r>
            <a:r>
              <a:rPr lang="fr-FR" sz="2000" dirty="0" err="1"/>
              <a:t>العلوم</a:t>
            </a:r>
            <a:r>
              <a:rPr lang="fr-FR" sz="2000" dirty="0"/>
              <a:t> </a:t>
            </a:r>
            <a:r>
              <a:rPr lang="fr-FR" sz="2000" dirty="0" err="1"/>
              <a:t>الاقتصادية</a:t>
            </a:r>
            <a:r>
              <a:rPr lang="fr-FR" sz="2000" dirty="0"/>
              <a:t> </a:t>
            </a:r>
          </a:p>
          <a:p>
            <a:pPr marL="0" indent="0" algn="r" rtl="1">
              <a:buNone/>
            </a:pPr>
            <a:r>
              <a:rPr lang="fr-FR" sz="2000" dirty="0" err="1"/>
              <a:t>تخصص</a:t>
            </a:r>
            <a:r>
              <a:rPr lang="fr-FR" sz="2000" dirty="0"/>
              <a:t> </a:t>
            </a:r>
            <a:r>
              <a:rPr lang="fr-FR" sz="2000" dirty="0" err="1"/>
              <a:t>اقتصاد</a:t>
            </a:r>
            <a:r>
              <a:rPr lang="fr-FR" sz="2000" dirty="0"/>
              <a:t> </a:t>
            </a:r>
            <a:r>
              <a:rPr lang="fr-FR" sz="2000" dirty="0" err="1"/>
              <a:t>وتسيير</a:t>
            </a:r>
            <a:r>
              <a:rPr lang="fr-FR" sz="2000" dirty="0"/>
              <a:t> </a:t>
            </a:r>
            <a:r>
              <a:rPr lang="fr-FR" sz="2000" dirty="0" err="1"/>
              <a:t>مؤسسات</a:t>
            </a:r>
            <a:r>
              <a:rPr lang="fr-FR" sz="2000" dirty="0"/>
              <a:t> </a:t>
            </a:r>
          </a:p>
          <a:p>
            <a:pPr marL="0" indent="0" algn="r" rtl="1">
              <a:buNone/>
            </a:pPr>
            <a:endParaRPr lang="fr-FR" sz="2000" dirty="0"/>
          </a:p>
          <a:p>
            <a:pPr marL="0" indent="0" algn="r" rtl="1">
              <a:buNone/>
            </a:pPr>
            <a:endParaRPr lang="fr-FR" sz="2000" dirty="0"/>
          </a:p>
          <a:p>
            <a:pPr marL="0" indent="0" algn="r" rtl="1">
              <a:buNone/>
            </a:pP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من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إعداد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الطلبة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هنشيري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إسراء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ڨراوة</a:t>
            </a:r>
            <a:r>
              <a:rPr lang="fr-FR" sz="2000" b="1" dirty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fr-FR" sz="2000" b="1" dirty="0" err="1">
                <a:solidFill>
                  <a:schemeClr val="accent2">
                    <a:lumMod val="75000"/>
                  </a:schemeClr>
                </a:solidFill>
              </a:rPr>
              <a:t>صفاء</a:t>
            </a:r>
            <a:endParaRPr lang="fr-F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 rtl="1">
              <a:buNone/>
            </a:pPr>
            <a:endParaRPr lang="fr-FR" sz="2000" dirty="0"/>
          </a:p>
          <a:p>
            <a:pPr marL="0" indent="0" algn="ctr" rtl="1">
              <a:buNone/>
            </a:pPr>
            <a:r>
              <a:rPr lang="fr-FR" sz="2000" dirty="0" err="1"/>
              <a:t>السنة</a:t>
            </a:r>
            <a:r>
              <a:rPr lang="fr-FR" sz="2000" dirty="0"/>
              <a:t> </a:t>
            </a:r>
            <a:r>
              <a:rPr lang="fr-FR" sz="2000" dirty="0" err="1"/>
              <a:t>الجامعية</a:t>
            </a:r>
            <a:r>
              <a:rPr lang="fr-FR" sz="2000" dirty="0"/>
              <a:t>: 2025/2024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EAA0FAE0-7CB8-7DB5-A3F7-E7136E511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49" y="1027907"/>
            <a:ext cx="1792552" cy="179255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spPr>
      </p:pic>
      <p:sp>
        <p:nvSpPr>
          <p:cNvPr id="4" name="Rectangle : avec coins rognés en diagonale 3">
            <a:extLst>
              <a:ext uri="{FF2B5EF4-FFF2-40B4-BE49-F238E27FC236}">
                <a16:creationId xmlns:a16="http://schemas.microsoft.com/office/drawing/2014/main" id="{B33DA222-F6D2-8A47-68DE-2D81C70B4A8C}"/>
              </a:ext>
            </a:extLst>
          </p:cNvPr>
          <p:cNvSpPr/>
          <p:nvPr/>
        </p:nvSpPr>
        <p:spPr>
          <a:xfrm>
            <a:off x="2443759" y="3296411"/>
            <a:ext cx="7304482" cy="1409766"/>
          </a:xfrm>
          <a:prstGeom prst="snip2DiagRect">
            <a:avLst>
              <a:gd name="adj1" fmla="val 0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err="1">
                <a:solidFill>
                  <a:schemeClr val="tx1"/>
                </a:solidFill>
              </a:rPr>
              <a:t>دور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الاقتصاد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الدائري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الأخضر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في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تحقيق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التنمية</a:t>
            </a:r>
            <a:r>
              <a:rPr lang="fr-FR" sz="2800" b="1" dirty="0">
                <a:solidFill>
                  <a:schemeClr val="tx1"/>
                </a:solidFill>
              </a:rPr>
              <a:t> </a:t>
            </a:r>
            <a:r>
              <a:rPr lang="fr-FR" sz="2800" b="1" dirty="0" err="1">
                <a:solidFill>
                  <a:schemeClr val="tx1"/>
                </a:solidFill>
              </a:rPr>
              <a:t>المستدامة</a:t>
            </a:r>
            <a:endParaRPr lang="fr-FR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6223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7BF708-732E-CE27-FA26-3C56C98DC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9920" y="468042"/>
            <a:ext cx="4625579" cy="11214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r-FR" sz="2800" b="1" dirty="0" err="1">
                <a:solidFill>
                  <a:srgbClr val="FF0000"/>
                </a:solidFill>
              </a:rPr>
              <a:t>أهداف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الاقتصاد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الدائري</a:t>
            </a:r>
            <a:r>
              <a:rPr lang="fr-FR" sz="2800" b="1" dirty="0">
                <a:solidFill>
                  <a:srgbClr val="FF0000"/>
                </a:solidFill>
              </a:rPr>
              <a:t> ⁴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972CEA-2286-FDCD-7854-12303D82EC5D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r-FR" sz="2400" b="1" dirty="0"/>
              <a:t>
-</a:t>
            </a:r>
            <a:r>
              <a:rPr lang="fr-FR" sz="2400" b="1" dirty="0" err="1"/>
              <a:t>خلق</a:t>
            </a:r>
            <a:r>
              <a:rPr lang="fr-FR" sz="2400" b="1" dirty="0"/>
              <a:t> </a:t>
            </a:r>
            <a:r>
              <a:rPr lang="fr-FR" sz="2400" b="1" dirty="0" err="1"/>
              <a:t>فرص</a:t>
            </a:r>
            <a:r>
              <a:rPr lang="fr-FR" sz="2400" b="1" dirty="0"/>
              <a:t> </a:t>
            </a:r>
            <a:r>
              <a:rPr lang="fr-FR" sz="2400" b="1" dirty="0" err="1"/>
              <a:t>عمل</a:t>
            </a:r>
            <a:r>
              <a:rPr lang="fr-FR" sz="2400" b="1" dirty="0"/>
              <a:t> </a:t>
            </a:r>
            <a:r>
              <a:rPr lang="fr-FR" sz="2400" b="1" dirty="0" err="1"/>
              <a:t>مستدامة</a:t>
            </a:r>
            <a:r>
              <a:rPr lang="fr-FR" sz="2400" b="1" dirty="0"/>
              <a:t> 
-</a:t>
            </a:r>
            <a:r>
              <a:rPr lang="fr-FR" sz="2400" b="1" dirty="0" err="1"/>
              <a:t>تقليل</a:t>
            </a:r>
            <a:r>
              <a:rPr lang="fr-FR" sz="2400" b="1" dirty="0"/>
              <a:t> </a:t>
            </a:r>
            <a:r>
              <a:rPr lang="fr-FR" sz="2400" b="1" dirty="0" err="1"/>
              <a:t>انبعاثات</a:t>
            </a:r>
            <a:r>
              <a:rPr lang="fr-FR" sz="2400" b="1" dirty="0"/>
              <a:t> </a:t>
            </a:r>
            <a:r>
              <a:rPr lang="fr-FR" sz="2400" b="1" dirty="0" err="1"/>
              <a:t>الغازات</a:t>
            </a:r>
            <a:r>
              <a:rPr lang="fr-FR" sz="2400" b="1" dirty="0"/>
              <a:t> </a:t>
            </a:r>
            <a:r>
              <a:rPr lang="fr-FR" sz="2400" b="1" dirty="0" err="1"/>
              <a:t>بدرجة</a:t>
            </a:r>
            <a:r>
              <a:rPr lang="fr-FR" sz="2400" b="1" dirty="0"/>
              <a:t> </a:t>
            </a:r>
            <a:r>
              <a:rPr lang="fr-FR" sz="2400" b="1" dirty="0" err="1"/>
              <a:t>كبيرة</a:t>
            </a:r>
            <a:r>
              <a:rPr lang="fr-FR" sz="2400" b="1" dirty="0"/>
              <a:t> 
-</a:t>
            </a:r>
            <a:r>
              <a:rPr lang="fr-FR" sz="2400" b="1" dirty="0" err="1"/>
              <a:t>الحفاظ</a:t>
            </a:r>
            <a:r>
              <a:rPr lang="fr-FR" sz="2400" b="1" dirty="0"/>
              <a:t> </a:t>
            </a:r>
            <a:r>
              <a:rPr lang="fr-FR" sz="2400" b="1" dirty="0" err="1"/>
              <a:t>على</a:t>
            </a:r>
            <a:r>
              <a:rPr lang="fr-FR" sz="2400" b="1" dirty="0"/>
              <a:t> </a:t>
            </a:r>
            <a:r>
              <a:rPr lang="fr-FR" sz="2400" b="1" dirty="0" err="1"/>
              <a:t>البيئة</a:t>
            </a:r>
            <a:r>
              <a:rPr lang="fr-FR" sz="2400" b="1" dirty="0"/>
              <a:t> و </a:t>
            </a:r>
            <a:r>
              <a:rPr lang="fr-FR" sz="2400" b="1" dirty="0" err="1"/>
              <a:t>تحقيق</a:t>
            </a:r>
            <a:r>
              <a:rPr lang="fr-FR" sz="2400" b="1" dirty="0"/>
              <a:t> </a:t>
            </a:r>
            <a:r>
              <a:rPr lang="fr-FR" sz="2400" b="1" dirty="0" err="1"/>
              <a:t>التنمية</a:t>
            </a:r>
            <a:r>
              <a:rPr lang="fr-FR" sz="2400" b="1" dirty="0"/>
              <a:t> </a:t>
            </a:r>
            <a:r>
              <a:rPr lang="fr-FR" sz="2400" b="1" dirty="0" err="1"/>
              <a:t>المستدامة</a:t>
            </a:r>
            <a:r>
              <a:rPr lang="fr-FR" sz="2400" b="1" dirty="0"/>
              <a:t> 
-</a:t>
            </a:r>
            <a:r>
              <a:rPr lang="fr-FR" sz="2400" b="1" dirty="0" err="1"/>
              <a:t>تقليل</a:t>
            </a:r>
            <a:r>
              <a:rPr lang="fr-FR" sz="2400" b="1" dirty="0"/>
              <a:t> </a:t>
            </a:r>
            <a:r>
              <a:rPr lang="fr-FR" sz="2400" b="1" dirty="0" err="1"/>
              <a:t>بشكل</a:t>
            </a:r>
            <a:r>
              <a:rPr lang="fr-FR" sz="2400" b="1" dirty="0"/>
              <a:t> </a:t>
            </a:r>
            <a:r>
              <a:rPr lang="fr-FR" sz="2400" b="1" dirty="0" err="1"/>
              <a:t>كبير</a:t>
            </a:r>
            <a:r>
              <a:rPr lang="fr-FR" sz="2400" b="1" dirty="0"/>
              <a:t> </a:t>
            </a:r>
            <a:r>
              <a:rPr lang="fr-FR" sz="2400" b="1" dirty="0" err="1"/>
              <a:t>من</a:t>
            </a:r>
            <a:r>
              <a:rPr lang="fr-FR" sz="2400" b="1" dirty="0"/>
              <a:t> </a:t>
            </a:r>
            <a:r>
              <a:rPr lang="fr-FR" sz="2400" b="1" dirty="0" err="1"/>
              <a:t>النفايات</a:t>
            </a:r>
            <a:r>
              <a:rPr lang="fr-FR" sz="2400" b="1" dirty="0"/>
              <a:t> </a:t>
            </a:r>
            <a:r>
              <a:rPr lang="fr-FR" sz="2400" b="1" dirty="0" err="1"/>
              <a:t>بجميع</a:t>
            </a:r>
            <a:r>
              <a:rPr lang="fr-FR" sz="2400" b="1" dirty="0"/>
              <a:t> </a:t>
            </a:r>
            <a:r>
              <a:rPr lang="fr-FR" sz="2400" b="1" dirty="0" err="1"/>
              <a:t>أنواعها</a:t>
            </a:r>
            <a:r>
              <a:rPr lang="fr-FR" sz="2400" b="1" dirty="0"/>
              <a:t> 
-</a:t>
            </a:r>
            <a:r>
              <a:rPr lang="fr-FR" sz="2400" b="1" dirty="0" err="1"/>
              <a:t>تغيير</a:t>
            </a:r>
            <a:r>
              <a:rPr lang="fr-FR" sz="2400" b="1" dirty="0"/>
              <a:t> </a:t>
            </a:r>
            <a:r>
              <a:rPr lang="fr-FR" sz="2400" b="1" dirty="0" err="1"/>
              <a:t>مختلف</a:t>
            </a:r>
            <a:r>
              <a:rPr lang="fr-FR" sz="2400" b="1" dirty="0"/>
              <a:t> </a:t>
            </a:r>
            <a:r>
              <a:rPr lang="fr-FR" sz="2400" b="1" dirty="0" err="1"/>
              <a:t>آليات</a:t>
            </a:r>
            <a:r>
              <a:rPr lang="fr-FR" sz="2400" b="1" dirty="0"/>
              <a:t> </a:t>
            </a:r>
            <a:r>
              <a:rPr lang="fr-FR" sz="2400" b="1" dirty="0" err="1"/>
              <a:t>الاستهلاك</a:t>
            </a:r>
            <a:r>
              <a:rPr lang="fr-FR" sz="2400" b="1" dirty="0"/>
              <a:t> </a:t>
            </a:r>
            <a:r>
              <a:rPr lang="fr-FR" sz="2400" b="1" dirty="0" err="1"/>
              <a:t>والانتاج</a:t>
            </a:r>
            <a:r>
              <a:rPr lang="fr-FR" sz="2400" b="1" dirty="0"/>
              <a:t> (</a:t>
            </a:r>
            <a:r>
              <a:rPr lang="fr-FR" sz="2400" b="1" dirty="0" err="1"/>
              <a:t>عقلنة</a:t>
            </a:r>
            <a:r>
              <a:rPr lang="fr-FR" sz="2400" b="1" dirty="0"/>
              <a:t> </a:t>
            </a:r>
            <a:r>
              <a:rPr lang="fr-FR" sz="2400" b="1" dirty="0" err="1"/>
              <a:t>الاستهلاك</a:t>
            </a:r>
            <a:r>
              <a:rPr lang="fr-FR" sz="2400" b="1" dirty="0"/>
              <a:t>)
-</a:t>
            </a:r>
            <a:r>
              <a:rPr lang="fr-FR" sz="2400" b="1" dirty="0" err="1"/>
              <a:t>تعزيز</a:t>
            </a:r>
            <a:r>
              <a:rPr lang="fr-FR" sz="2400" b="1" dirty="0"/>
              <a:t> </a:t>
            </a:r>
            <a:r>
              <a:rPr lang="fr-FR" sz="2400" b="1" dirty="0" err="1"/>
              <a:t>الفعالية</a:t>
            </a:r>
            <a:r>
              <a:rPr lang="fr-FR" sz="2400" b="1" dirty="0"/>
              <a:t> </a:t>
            </a:r>
            <a:r>
              <a:rPr lang="fr-FR" sz="2400" b="1" dirty="0" err="1"/>
              <a:t>والكفاءة</a:t>
            </a:r>
            <a:r>
              <a:rPr lang="fr-FR" sz="2400" b="1" dirty="0"/>
              <a:t> </a:t>
            </a:r>
            <a:r>
              <a:rPr lang="fr-FR" sz="2400" b="1" dirty="0" err="1"/>
              <a:t>الطاقوية</a:t>
            </a:r>
            <a:r>
              <a:rPr lang="fr-FR" sz="2400" b="1" dirty="0"/>
              <a:t> </a:t>
            </a:r>
            <a:r>
              <a:rPr lang="fr-FR" sz="2400" b="1" dirty="0" err="1"/>
              <a:t>في</a:t>
            </a:r>
            <a:r>
              <a:rPr lang="fr-FR" sz="2400" b="1" dirty="0"/>
              <a:t> </a:t>
            </a:r>
            <a:r>
              <a:rPr lang="fr-FR" sz="2400" b="1" dirty="0" err="1"/>
              <a:t>مختلف</a:t>
            </a:r>
            <a:r>
              <a:rPr lang="fr-FR" sz="2400" b="1" dirty="0"/>
              <a:t> </a:t>
            </a:r>
            <a:r>
              <a:rPr lang="fr-FR" sz="2400" b="1" dirty="0" err="1"/>
              <a:t>مراحل</a:t>
            </a:r>
            <a:r>
              <a:rPr lang="fr-FR" sz="2400" b="1" dirty="0"/>
              <a:t> </a:t>
            </a:r>
            <a:r>
              <a:rPr lang="fr-FR" sz="2400" b="1" dirty="0" err="1"/>
              <a:t>الاستخراج</a:t>
            </a:r>
            <a:r>
              <a:rPr lang="fr-FR" sz="2400" b="1" dirty="0"/>
              <a:t> </a:t>
            </a:r>
            <a:r>
              <a:rPr lang="fr-FR" sz="2400" b="1" dirty="0" err="1"/>
              <a:t>والإنتاج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397733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17A561-8F62-5FE0-007C-48A5C8664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1544" y="352601"/>
            <a:ext cx="10515600" cy="1325563"/>
          </a:xfrm>
        </p:spPr>
        <p:txBody>
          <a:bodyPr>
            <a:normAutofit/>
          </a:bodyPr>
          <a:lstStyle/>
          <a:p>
            <a:pPr algn="ctr" rtl="1"/>
            <a:r>
              <a:rPr lang="fr-FR" sz="3200" b="1" dirty="0" err="1">
                <a:solidFill>
                  <a:srgbClr val="FF0000"/>
                </a:solidFill>
              </a:rPr>
              <a:t>مفهوم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الاقتصاد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الأخضر</a:t>
            </a:r>
            <a:r>
              <a:rPr lang="fr-FR" sz="3200" b="1" dirty="0">
                <a:solidFill>
                  <a:srgbClr val="FF0000"/>
                </a:solidFill>
              </a:rPr>
              <a:t>⁵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2E29FF-92A2-F05E-E66D-C3833AE962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4203" y="1988344"/>
            <a:ext cx="6935391" cy="3625453"/>
          </a:xfrm>
          <a:solidFill>
            <a:schemeClr val="tx2">
              <a:lumMod val="10000"/>
              <a:lumOff val="90000"/>
            </a:schemeClr>
          </a:solidFill>
        </p:spPr>
        <p:txBody>
          <a:bodyPr anchor="ctr">
            <a:normAutofit/>
          </a:bodyPr>
          <a:lstStyle/>
          <a:p>
            <a:pPr marL="0" indent="0" algn="r" rtl="1">
              <a:buNone/>
            </a:pPr>
            <a:r>
              <a:rPr lang="fr-FR" sz="2400" b="1" dirty="0" err="1"/>
              <a:t>الاقتصاد</a:t>
            </a:r>
            <a:r>
              <a:rPr lang="fr-FR" sz="2400" b="1" dirty="0"/>
              <a:t> </a:t>
            </a:r>
            <a:r>
              <a:rPr lang="fr-FR" sz="2400" b="1" dirty="0" err="1"/>
              <a:t>الأخضر</a:t>
            </a:r>
            <a:r>
              <a:rPr lang="fr-FR" sz="2400" b="1" dirty="0"/>
              <a:t> </a:t>
            </a:r>
            <a:r>
              <a:rPr lang="fr-FR" sz="2400" b="1" dirty="0" err="1"/>
              <a:t>هو</a:t>
            </a:r>
            <a:r>
              <a:rPr lang="fr-FR" sz="2400" b="1" dirty="0"/>
              <a:t> </a:t>
            </a:r>
            <a:r>
              <a:rPr lang="fr-FR" sz="2400" b="1" dirty="0" err="1"/>
              <a:t>ناتج</a:t>
            </a:r>
            <a:r>
              <a:rPr lang="fr-FR" sz="2400" b="1" dirty="0"/>
              <a:t> </a:t>
            </a:r>
            <a:r>
              <a:rPr lang="fr-FR" sz="2400" b="1" dirty="0" err="1"/>
              <a:t>تحسن</a:t>
            </a:r>
            <a:r>
              <a:rPr lang="fr-FR" sz="2400" b="1" dirty="0"/>
              <a:t> </a:t>
            </a:r>
            <a:r>
              <a:rPr lang="fr-FR" sz="2400" b="1" dirty="0" err="1"/>
              <a:t>الوضع</a:t>
            </a:r>
            <a:r>
              <a:rPr lang="fr-FR" sz="2400" b="1" dirty="0"/>
              <a:t> </a:t>
            </a:r>
            <a:r>
              <a:rPr lang="fr-FR" sz="2400" b="1" dirty="0" err="1"/>
              <a:t>الاقتصادي</a:t>
            </a:r>
            <a:r>
              <a:rPr lang="fr-FR" sz="2400" b="1" dirty="0"/>
              <a:t> </a:t>
            </a:r>
            <a:r>
              <a:rPr lang="fr-FR" sz="2400" b="1" dirty="0" err="1"/>
              <a:t>مع</a:t>
            </a:r>
            <a:r>
              <a:rPr lang="fr-FR" sz="2400" b="1" dirty="0"/>
              <a:t> </a:t>
            </a:r>
            <a:r>
              <a:rPr lang="fr-FR" sz="2400" b="1" dirty="0" err="1"/>
              <a:t>الحد</a:t>
            </a:r>
            <a:r>
              <a:rPr lang="fr-FR" sz="2400" b="1" dirty="0"/>
              <a:t> </a:t>
            </a:r>
            <a:r>
              <a:rPr lang="fr-FR" sz="2400" b="1" dirty="0" err="1"/>
              <a:t>من</a:t>
            </a:r>
            <a:r>
              <a:rPr lang="fr-FR" sz="2400" b="1" dirty="0"/>
              <a:t> </a:t>
            </a:r>
            <a:r>
              <a:rPr lang="fr-FR" sz="2400" b="1" dirty="0" err="1"/>
              <a:t>المخاطر</a:t>
            </a:r>
            <a:r>
              <a:rPr lang="fr-FR" sz="2400" b="1" dirty="0"/>
              <a:t> </a:t>
            </a:r>
            <a:r>
              <a:rPr lang="fr-FR" sz="2400" b="1" dirty="0" err="1"/>
              <a:t>البيئية</a:t>
            </a:r>
            <a:r>
              <a:rPr lang="fr-FR" sz="2400" b="1" dirty="0"/>
              <a:t> </a:t>
            </a:r>
            <a:r>
              <a:rPr lang="fr-FR" sz="2400" b="1" dirty="0" err="1"/>
              <a:t>وندرة</a:t>
            </a:r>
            <a:r>
              <a:rPr lang="fr-FR" sz="2400" b="1" dirty="0"/>
              <a:t> </a:t>
            </a:r>
            <a:r>
              <a:rPr lang="fr-FR" sz="2400" b="1" dirty="0" err="1"/>
              <a:t>الحياة</a:t>
            </a:r>
            <a:r>
              <a:rPr lang="fr-FR" sz="2400" b="1" dirty="0"/>
              <a:t> </a:t>
            </a:r>
            <a:r>
              <a:rPr lang="fr-FR" sz="2400" b="1" dirty="0" err="1"/>
              <a:t>البيئية</a:t>
            </a:r>
            <a:r>
              <a:rPr lang="fr-FR" sz="2400" b="1" dirty="0"/>
              <a:t>، </a:t>
            </a:r>
            <a:r>
              <a:rPr lang="fr-FR" sz="2400" b="1" dirty="0" err="1"/>
              <a:t>والذي</a:t>
            </a:r>
            <a:r>
              <a:rPr lang="fr-FR" sz="2400" b="1" dirty="0"/>
              <a:t> </a:t>
            </a:r>
            <a:r>
              <a:rPr lang="fr-FR" sz="2400" b="1" dirty="0" err="1"/>
              <a:t>يؤدي</a:t>
            </a:r>
            <a:r>
              <a:rPr lang="fr-FR" sz="2400" b="1" dirty="0"/>
              <a:t> </a:t>
            </a:r>
            <a:r>
              <a:rPr lang="fr-FR" sz="2400" b="1" dirty="0" err="1"/>
              <a:t>إلى</a:t>
            </a:r>
            <a:r>
              <a:rPr lang="fr-FR" sz="2400" b="1" dirty="0"/>
              <a:t> </a:t>
            </a:r>
            <a:r>
              <a:rPr lang="fr-FR" sz="2400" b="1" dirty="0" err="1"/>
              <a:t>تحسين</a:t>
            </a:r>
            <a:r>
              <a:rPr lang="fr-FR" sz="2400" b="1" dirty="0"/>
              <a:t> </a:t>
            </a:r>
            <a:r>
              <a:rPr lang="fr-FR" sz="2400" b="1" dirty="0" err="1"/>
              <a:t>المساواة</a:t>
            </a:r>
            <a:r>
              <a:rPr lang="fr-FR" sz="2400" b="1" dirty="0"/>
              <a:t> </a:t>
            </a:r>
            <a:r>
              <a:rPr lang="fr-FR" sz="2400" b="1" dirty="0" err="1"/>
              <a:t>بين</a:t>
            </a:r>
            <a:r>
              <a:rPr lang="fr-FR" sz="2400" b="1" dirty="0"/>
              <a:t> </a:t>
            </a:r>
            <a:r>
              <a:rPr lang="fr-FR" sz="2400" b="1" dirty="0" err="1"/>
              <a:t>الإنسان</a:t>
            </a:r>
            <a:r>
              <a:rPr lang="fr-FR" sz="2400" b="1" dirty="0"/>
              <a:t> </a:t>
            </a:r>
            <a:r>
              <a:rPr lang="fr-FR" sz="2400" b="1" dirty="0" err="1"/>
              <a:t>ورفاهه</a:t>
            </a:r>
            <a:r>
              <a:rPr lang="fr-FR" sz="2400" b="1" dirty="0"/>
              <a:t> </a:t>
            </a:r>
            <a:r>
              <a:rPr lang="fr-FR" sz="2400" b="1" dirty="0" err="1"/>
              <a:t>الاجتماعي</a:t>
            </a:r>
            <a:r>
              <a:rPr lang="fr-FR" sz="2400" b="1" dirty="0"/>
              <a:t>. </a:t>
            </a:r>
            <a:r>
              <a:rPr lang="fr-FR" sz="2400" b="1" dirty="0" err="1"/>
              <a:t>الاقتصاد</a:t>
            </a:r>
            <a:r>
              <a:rPr lang="fr-FR" sz="2400" b="1" dirty="0"/>
              <a:t> </a:t>
            </a:r>
            <a:r>
              <a:rPr lang="fr-FR" sz="2400" b="1" dirty="0" err="1"/>
              <a:t>الأخضر</a:t>
            </a:r>
            <a:r>
              <a:rPr lang="fr-FR" sz="2400" b="1" dirty="0"/>
              <a:t> </a:t>
            </a:r>
            <a:r>
              <a:rPr lang="fr-FR" sz="2400" b="1" dirty="0" err="1"/>
              <a:t>هو</a:t>
            </a:r>
            <a:r>
              <a:rPr lang="fr-FR" sz="2400" b="1" dirty="0"/>
              <a:t> </a:t>
            </a:r>
            <a:r>
              <a:rPr lang="fr-FR" sz="2400" b="1" dirty="0" err="1"/>
              <a:t>نموذج</a:t>
            </a:r>
            <a:r>
              <a:rPr lang="fr-FR" sz="2400" b="1" dirty="0"/>
              <a:t> </a:t>
            </a:r>
            <a:r>
              <a:rPr lang="fr-FR" sz="2400" b="1" dirty="0" err="1"/>
              <a:t>للتنمية</a:t>
            </a:r>
            <a:r>
              <a:rPr lang="fr-FR" sz="2400" b="1" dirty="0"/>
              <a:t> </a:t>
            </a:r>
            <a:r>
              <a:rPr lang="fr-FR" sz="2400" b="1" dirty="0" err="1"/>
              <a:t>الاقتصادية</a:t>
            </a:r>
            <a:r>
              <a:rPr lang="fr-FR" sz="2400" b="1" dirty="0"/>
              <a:t> </a:t>
            </a:r>
            <a:r>
              <a:rPr lang="fr-FR" sz="2400" b="1" dirty="0" err="1"/>
              <a:t>على</a:t>
            </a:r>
            <a:r>
              <a:rPr lang="fr-FR" sz="2400" b="1" dirty="0"/>
              <a:t> </a:t>
            </a:r>
            <a:r>
              <a:rPr lang="fr-FR" sz="2400" b="1" dirty="0" err="1"/>
              <a:t>أساس</a:t>
            </a:r>
            <a:r>
              <a:rPr lang="fr-FR" sz="2400" b="1" dirty="0"/>
              <a:t> </a:t>
            </a:r>
            <a:r>
              <a:rPr lang="fr-FR" sz="2400" b="1" dirty="0" err="1"/>
              <a:t>التنمية</a:t>
            </a:r>
            <a:r>
              <a:rPr lang="fr-FR" sz="2400" b="1" dirty="0"/>
              <a:t> </a:t>
            </a:r>
            <a:r>
              <a:rPr lang="fr-FR" sz="2400" b="1" dirty="0" err="1"/>
              <a:t>المستدامة</a:t>
            </a:r>
            <a:r>
              <a:rPr lang="fr-FR" sz="2400" b="1" dirty="0"/>
              <a:t> </a:t>
            </a:r>
            <a:r>
              <a:rPr lang="fr-FR" sz="2400" b="1" dirty="0" err="1"/>
              <a:t>ومعرفة</a:t>
            </a:r>
            <a:r>
              <a:rPr lang="fr-FR" sz="2400" b="1" dirty="0"/>
              <a:t> </a:t>
            </a:r>
            <a:r>
              <a:rPr lang="fr-FR" sz="2400" b="1" dirty="0" err="1"/>
              <a:t>الاقتصاد</a:t>
            </a:r>
            <a:r>
              <a:rPr lang="fr-FR" sz="2400" b="1" dirty="0"/>
              <a:t> </a:t>
            </a:r>
            <a:r>
              <a:rPr lang="fr-FR" sz="2400" b="1" dirty="0" err="1"/>
              <a:t>البيئي</a:t>
            </a:r>
            <a:r>
              <a:rPr lang="fr-FR" sz="2400" b="1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8799F31-8029-8567-07EE-B4D58E09C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" y="1678164"/>
            <a:ext cx="3869532" cy="2879946"/>
          </a:xfrm>
          <a:prstGeom prst="rect">
            <a:avLst/>
          </a:prstGeom>
          <a:effectLst>
            <a:reflection blurRad="6350" stA="50000" endA="300" endPos="5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12004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115DDEA-2210-FEEF-D61F-976441CC1F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618" y="2898510"/>
            <a:ext cx="4497575" cy="395949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C9A6AFEF-E7E2-0C2D-DFE1-CC5825626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0131"/>
            <a:ext cx="12471794" cy="1423788"/>
          </a:xfrm>
        </p:spPr>
        <p:txBody>
          <a:bodyPr>
            <a:normAutofit/>
          </a:bodyPr>
          <a:lstStyle/>
          <a:p>
            <a:pPr algn="ctr" rtl="1"/>
            <a:r>
              <a:rPr lang="fr-FR" sz="3200" b="1" dirty="0" err="1">
                <a:solidFill>
                  <a:srgbClr val="FF0000"/>
                </a:solidFill>
              </a:rPr>
              <a:t>أبعاد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الاقتصاد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الأخضر</a:t>
            </a:r>
            <a:r>
              <a:rPr lang="fr-FR" sz="3200" b="1" dirty="0">
                <a:solidFill>
                  <a:srgbClr val="FF0000"/>
                </a:solidFill>
              </a:rPr>
              <a:t> ⁶</a:t>
            </a:r>
          </a:p>
        </p:txBody>
      </p:sp>
      <p:sp>
        <p:nvSpPr>
          <p:cNvPr id="7" name="Légende : flèche vers le bas 6">
            <a:extLst>
              <a:ext uri="{FF2B5EF4-FFF2-40B4-BE49-F238E27FC236}">
                <a16:creationId xmlns:a16="http://schemas.microsoft.com/office/drawing/2014/main" id="{CB12B931-F900-000A-2E61-AA203B3B5F47}"/>
              </a:ext>
            </a:extLst>
          </p:cNvPr>
          <p:cNvSpPr/>
          <p:nvPr/>
        </p:nvSpPr>
        <p:spPr>
          <a:xfrm>
            <a:off x="8577856" y="1690688"/>
            <a:ext cx="2959299" cy="2289571"/>
          </a:xfrm>
          <a:prstGeom prst="downArrowCallout">
            <a:avLst>
              <a:gd name="adj1" fmla="val 25000"/>
              <a:gd name="adj2" fmla="val 25000"/>
              <a:gd name="adj3" fmla="val 26953"/>
              <a:gd name="adj4" fmla="val 64977"/>
            </a:avLst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/>
              <a:t>أبعاد</a:t>
            </a:r>
            <a:r>
              <a:rPr lang="fr-FR" sz="2400" b="1" dirty="0"/>
              <a:t> </a:t>
            </a:r>
            <a:r>
              <a:rPr lang="fr-FR" sz="2400" b="1" dirty="0" err="1"/>
              <a:t>اقتصادية</a:t>
            </a:r>
            <a:r>
              <a:rPr lang="fr-FR" sz="2400" b="1" dirty="0"/>
              <a:t> </a:t>
            </a:r>
          </a:p>
        </p:txBody>
      </p:sp>
      <p:sp>
        <p:nvSpPr>
          <p:cNvPr id="8" name="Légende : flèche vers le bas 7">
            <a:extLst>
              <a:ext uri="{FF2B5EF4-FFF2-40B4-BE49-F238E27FC236}">
                <a16:creationId xmlns:a16="http://schemas.microsoft.com/office/drawing/2014/main" id="{1C45A70E-7426-6747-609B-64C0FD740BBB}"/>
              </a:ext>
            </a:extLst>
          </p:cNvPr>
          <p:cNvSpPr/>
          <p:nvPr/>
        </p:nvSpPr>
        <p:spPr>
          <a:xfrm>
            <a:off x="4473475" y="1690688"/>
            <a:ext cx="3245049" cy="2289571"/>
          </a:xfrm>
          <a:prstGeom prst="downArrowCallout">
            <a:avLst>
              <a:gd name="adj1" fmla="val 25000"/>
              <a:gd name="adj2" fmla="val 25000"/>
              <a:gd name="adj3" fmla="val 20754"/>
              <a:gd name="adj4" fmla="val 64977"/>
            </a:avLst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/>
              <a:t>أبعاد</a:t>
            </a:r>
            <a:r>
              <a:rPr lang="fr-FR" sz="2400" b="1" dirty="0"/>
              <a:t> </a:t>
            </a:r>
            <a:r>
              <a:rPr lang="fr-FR" sz="2400" b="1" dirty="0" err="1"/>
              <a:t>إجتماعية</a:t>
            </a:r>
            <a:r>
              <a:rPr lang="fr-FR" sz="2400" b="1" dirty="0"/>
              <a:t> </a:t>
            </a:r>
            <a:r>
              <a:rPr lang="fr-FR" sz="2400" b="1" dirty="0" err="1"/>
              <a:t>وثقافية</a:t>
            </a:r>
            <a:endParaRPr lang="fr-FR" sz="2400" b="1" dirty="0"/>
          </a:p>
        </p:txBody>
      </p:sp>
      <p:sp>
        <p:nvSpPr>
          <p:cNvPr id="9" name="Légende : flèche vers le bas 8">
            <a:extLst>
              <a:ext uri="{FF2B5EF4-FFF2-40B4-BE49-F238E27FC236}">
                <a16:creationId xmlns:a16="http://schemas.microsoft.com/office/drawing/2014/main" id="{7D62DE40-D70D-B3A5-CA43-2AC88E7AFF8C}"/>
              </a:ext>
            </a:extLst>
          </p:cNvPr>
          <p:cNvSpPr/>
          <p:nvPr/>
        </p:nvSpPr>
        <p:spPr>
          <a:xfrm>
            <a:off x="369094" y="1690688"/>
            <a:ext cx="3245049" cy="2666602"/>
          </a:xfrm>
          <a:prstGeom prst="downArrowCallou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/>
              <a:t>أبعاد</a:t>
            </a:r>
            <a:r>
              <a:rPr lang="fr-FR" sz="2400" b="1" dirty="0"/>
              <a:t> </a:t>
            </a:r>
            <a:r>
              <a:rPr lang="fr-FR" sz="2400" b="1" dirty="0" err="1"/>
              <a:t>مؤسسية</a:t>
            </a:r>
            <a:endParaRPr lang="fr-FR" sz="2400" b="1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F05FDAA-B559-95DE-31FA-E09BDC167ACA}"/>
              </a:ext>
            </a:extLst>
          </p:cNvPr>
          <p:cNvSpPr/>
          <p:nvPr/>
        </p:nvSpPr>
        <p:spPr>
          <a:xfrm>
            <a:off x="8452840" y="4357290"/>
            <a:ext cx="3084315" cy="2289571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/>
              <a:t>أبعاد</a:t>
            </a:r>
            <a:r>
              <a:rPr lang="fr-FR" sz="2400" b="1" dirty="0"/>
              <a:t> </a:t>
            </a:r>
            <a:r>
              <a:rPr lang="fr-FR" sz="2400" b="1" dirty="0" err="1"/>
              <a:t>بيئية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752197270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F6A523-376B-7BC5-74E2-1320D1975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591" y="321469"/>
            <a:ext cx="5646419" cy="131411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r-FR" sz="3200" b="1" dirty="0" err="1">
                <a:solidFill>
                  <a:srgbClr val="FF0000"/>
                </a:solidFill>
              </a:rPr>
              <a:t>أهداف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الاقتصاد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الأخضر</a:t>
            </a:r>
            <a:r>
              <a:rPr lang="fr-FR" sz="3200" b="1" dirty="0">
                <a:solidFill>
                  <a:srgbClr val="FF0000"/>
                </a:solidFill>
              </a:rPr>
              <a:t>⁷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F2FFCC-DC2D-579A-A4E0-3E277B12F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3739" y="2027980"/>
            <a:ext cx="8968261" cy="3051559"/>
          </a:xfrm>
        </p:spPr>
        <p:txBody>
          <a:bodyPr/>
          <a:lstStyle/>
          <a:p>
            <a:pPr algn="r" rtl="1"/>
            <a:r>
              <a:rPr lang="fr-FR" dirty="0"/>
              <a:t>- </a:t>
            </a:r>
            <a:r>
              <a:rPr lang="fr-FR" b="1" dirty="0" err="1"/>
              <a:t>إدراك</a:t>
            </a:r>
            <a:r>
              <a:rPr lang="fr-FR" b="1" dirty="0"/>
              <a:t> </a:t>
            </a:r>
            <a:r>
              <a:rPr lang="fr-FR" b="1" dirty="0" err="1"/>
              <a:t>قيمة</a:t>
            </a:r>
            <a:r>
              <a:rPr lang="fr-FR" b="1" dirty="0"/>
              <a:t> </a:t>
            </a:r>
            <a:r>
              <a:rPr lang="fr-FR" b="1" dirty="0" err="1"/>
              <a:t>الرأسمال</a:t>
            </a:r>
            <a:r>
              <a:rPr lang="fr-FR" b="1" dirty="0"/>
              <a:t> </a:t>
            </a:r>
            <a:r>
              <a:rPr lang="fr-FR" b="1" dirty="0" err="1"/>
              <a:t>الطبيعي</a:t>
            </a:r>
            <a:r>
              <a:rPr lang="fr-FR" b="1" dirty="0"/>
              <a:t> و </a:t>
            </a:r>
            <a:r>
              <a:rPr lang="fr-FR" b="1" dirty="0" err="1"/>
              <a:t>الاستثمار</a:t>
            </a:r>
            <a:r>
              <a:rPr lang="fr-FR" b="1" dirty="0"/>
              <a:t> </a:t>
            </a:r>
            <a:r>
              <a:rPr lang="fr-FR" b="1" dirty="0" err="1"/>
              <a:t>فيه</a:t>
            </a:r>
            <a:r>
              <a:rPr lang="fr-FR" b="1" dirty="0"/>
              <a:t>
-</a:t>
            </a:r>
            <a:r>
              <a:rPr lang="fr-FR" b="1" dirty="0" err="1"/>
              <a:t>خلق</a:t>
            </a:r>
            <a:r>
              <a:rPr lang="fr-FR" b="1" dirty="0"/>
              <a:t> </a:t>
            </a:r>
            <a:r>
              <a:rPr lang="fr-FR" b="1" dirty="0" err="1"/>
              <a:t>فرص</a:t>
            </a:r>
            <a:r>
              <a:rPr lang="fr-FR" b="1" dirty="0"/>
              <a:t> </a:t>
            </a:r>
            <a:r>
              <a:rPr lang="fr-FR" b="1" dirty="0" err="1"/>
              <a:t>عمل</a:t>
            </a:r>
            <a:r>
              <a:rPr lang="fr-FR" b="1" dirty="0"/>
              <a:t> </a:t>
            </a:r>
            <a:r>
              <a:rPr lang="fr-FR" b="1" dirty="0" err="1"/>
              <a:t>ودعم</a:t>
            </a:r>
            <a:r>
              <a:rPr lang="fr-FR" b="1" dirty="0"/>
              <a:t> </a:t>
            </a:r>
            <a:r>
              <a:rPr lang="fr-FR" b="1" dirty="0" err="1"/>
              <a:t>المساواة</a:t>
            </a:r>
            <a:r>
              <a:rPr lang="fr-FR" b="1" dirty="0"/>
              <a:t> </a:t>
            </a:r>
            <a:r>
              <a:rPr lang="fr-FR" b="1" dirty="0" err="1"/>
              <a:t>الاجتماعية</a:t>
            </a:r>
            <a:r>
              <a:rPr lang="fr-FR" b="1" dirty="0"/>
              <a:t> </a:t>
            </a:r>
            <a:r>
              <a:rPr lang="fr-FR" b="1" dirty="0" err="1"/>
              <a:t>والحد</a:t>
            </a:r>
            <a:r>
              <a:rPr lang="fr-FR" b="1" dirty="0"/>
              <a:t> </a:t>
            </a:r>
            <a:r>
              <a:rPr lang="fr-FR" b="1" dirty="0" err="1"/>
              <a:t>من</a:t>
            </a:r>
            <a:r>
              <a:rPr lang="fr-FR" b="1" dirty="0"/>
              <a:t> </a:t>
            </a:r>
            <a:r>
              <a:rPr lang="fr-FR" b="1" dirty="0" err="1"/>
              <a:t>مشكلة</a:t>
            </a:r>
            <a:r>
              <a:rPr lang="fr-FR" b="1" dirty="0"/>
              <a:t> </a:t>
            </a:r>
            <a:r>
              <a:rPr lang="fr-FR" b="1" dirty="0" err="1"/>
              <a:t>الفقر</a:t>
            </a:r>
            <a:r>
              <a:rPr lang="fr-FR" b="1" dirty="0"/>
              <a:t>
-</a:t>
            </a:r>
            <a:r>
              <a:rPr lang="fr-FR" b="1" dirty="0" err="1"/>
              <a:t>تحسين</a:t>
            </a:r>
            <a:r>
              <a:rPr lang="fr-FR" b="1" dirty="0"/>
              <a:t> </a:t>
            </a:r>
            <a:r>
              <a:rPr lang="fr-FR" b="1" dirty="0" err="1"/>
              <a:t>كفاءة</a:t>
            </a:r>
            <a:r>
              <a:rPr lang="fr-FR" b="1" dirty="0"/>
              <a:t> </a:t>
            </a:r>
            <a:r>
              <a:rPr lang="fr-FR" b="1" dirty="0" err="1"/>
              <a:t>الموارد</a:t>
            </a:r>
            <a:r>
              <a:rPr lang="fr-FR" b="1" dirty="0"/>
              <a:t> </a:t>
            </a:r>
            <a:r>
              <a:rPr lang="fr-FR" b="1" dirty="0" err="1"/>
              <a:t>والطاقة</a:t>
            </a:r>
            <a:r>
              <a:rPr lang="fr-FR" b="1" dirty="0"/>
              <a:t>
-</a:t>
            </a:r>
            <a:r>
              <a:rPr lang="fr-FR" b="1" dirty="0" err="1"/>
              <a:t>جعل</a:t>
            </a:r>
            <a:r>
              <a:rPr lang="fr-FR" b="1" dirty="0"/>
              <a:t> </a:t>
            </a:r>
            <a:r>
              <a:rPr lang="fr-FR" b="1" dirty="0" err="1"/>
              <a:t>الحياة</a:t>
            </a:r>
            <a:r>
              <a:rPr lang="fr-FR" b="1" dirty="0"/>
              <a:t> </a:t>
            </a:r>
            <a:r>
              <a:rPr lang="fr-FR" b="1" dirty="0" err="1"/>
              <a:t>الحضرية</a:t>
            </a:r>
            <a:r>
              <a:rPr lang="fr-FR" b="1" dirty="0"/>
              <a:t> </a:t>
            </a:r>
            <a:r>
              <a:rPr lang="fr-FR" b="1" dirty="0" err="1"/>
              <a:t>أكثر</a:t>
            </a:r>
            <a:r>
              <a:rPr lang="fr-FR" b="1" dirty="0"/>
              <a:t> </a:t>
            </a:r>
            <a:r>
              <a:rPr lang="fr-FR" b="1" dirty="0" err="1"/>
              <a:t>استدامة</a:t>
            </a:r>
            <a:r>
              <a:rPr lang="fr-FR" b="1" dirty="0"/>
              <a:t> </a:t>
            </a:r>
            <a:r>
              <a:rPr lang="fr-FR" b="1" dirty="0" err="1"/>
              <a:t>واقل</a:t>
            </a:r>
            <a:r>
              <a:rPr lang="fr-FR" b="1" dirty="0"/>
              <a:t> </a:t>
            </a:r>
            <a:r>
              <a:rPr lang="fr-FR" b="1" dirty="0" err="1"/>
              <a:t>انبعاثا</a:t>
            </a:r>
            <a:r>
              <a:rPr lang="fr-FR" b="1" dirty="0"/>
              <a:t> </a:t>
            </a:r>
            <a:r>
              <a:rPr lang="fr-FR" b="1" dirty="0" err="1"/>
              <a:t>للكربون</a:t>
            </a:r>
            <a:endParaRPr lang="fr-FR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68BEF59-EEF7-BD53-0A7B-C2819B0446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339828" cy="47602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7159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3C4309-5EAE-2803-525E-A5634DD9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r-FR" sz="3200" b="1" dirty="0" err="1">
                <a:solidFill>
                  <a:srgbClr val="FF0000"/>
                </a:solidFill>
              </a:rPr>
              <a:t>التحديات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وإنتقادات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الاقتصاد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 err="1">
                <a:solidFill>
                  <a:srgbClr val="FF0000"/>
                </a:solidFill>
              </a:rPr>
              <a:t>الأخضر</a:t>
            </a:r>
            <a:r>
              <a:rPr lang="fr-FR" sz="3200" b="1" dirty="0">
                <a:solidFill>
                  <a:srgbClr val="FF0000"/>
                </a:solidFill>
              </a:rPr>
              <a:t> ⁸</a:t>
            </a:r>
          </a:p>
        </p:txBody>
      </p:sp>
      <p:sp>
        <p:nvSpPr>
          <p:cNvPr id="4" name="Larme 3">
            <a:extLst>
              <a:ext uri="{FF2B5EF4-FFF2-40B4-BE49-F238E27FC236}">
                <a16:creationId xmlns:a16="http://schemas.microsoft.com/office/drawing/2014/main" id="{EE99178D-A195-4DF1-9524-400CE9ED25E6}"/>
              </a:ext>
            </a:extLst>
          </p:cNvPr>
          <p:cNvSpPr/>
          <p:nvPr/>
        </p:nvSpPr>
        <p:spPr>
          <a:xfrm>
            <a:off x="0" y="4269982"/>
            <a:ext cx="3118990" cy="2211783"/>
          </a:xfrm>
          <a:prstGeom prst="teardrop">
            <a:avLst>
              <a:gd name="adj" fmla="val 11332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b="1" dirty="0" err="1"/>
              <a:t>الانتقادات</a:t>
            </a:r>
            <a:r>
              <a:rPr lang="fr-FR" b="1" dirty="0"/>
              <a:t> </a:t>
            </a:r>
            <a:r>
              <a:rPr lang="fr-FR" b="1" dirty="0" err="1"/>
              <a:t>والقيود</a:t>
            </a:r>
            <a:endParaRPr lang="fr-FR" b="1" dirty="0"/>
          </a:p>
        </p:txBody>
      </p:sp>
      <p:sp>
        <p:nvSpPr>
          <p:cNvPr id="5" name="Larme 4">
            <a:extLst>
              <a:ext uri="{FF2B5EF4-FFF2-40B4-BE49-F238E27FC236}">
                <a16:creationId xmlns:a16="http://schemas.microsoft.com/office/drawing/2014/main" id="{52FF6C99-5BDE-580E-417B-8453625BBE5E}"/>
              </a:ext>
            </a:extLst>
          </p:cNvPr>
          <p:cNvSpPr/>
          <p:nvPr/>
        </p:nvSpPr>
        <p:spPr>
          <a:xfrm>
            <a:off x="5679284" y="3967165"/>
            <a:ext cx="2674739" cy="2514600"/>
          </a:xfrm>
          <a:prstGeom prst="teardrop">
            <a:avLst>
              <a:gd name="adj" fmla="val 12003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b="1" dirty="0" err="1"/>
              <a:t>الغابات</a:t>
            </a:r>
            <a:r>
              <a:rPr lang="fr-FR" b="1" dirty="0"/>
              <a:t> </a:t>
            </a:r>
            <a:r>
              <a:rPr lang="fr-FR" b="1" dirty="0" err="1"/>
              <a:t>التكنولوجية</a:t>
            </a:r>
            <a:endParaRPr lang="fr-FR" b="1" dirty="0"/>
          </a:p>
        </p:txBody>
      </p:sp>
      <p:sp>
        <p:nvSpPr>
          <p:cNvPr id="6" name="Larme 5">
            <a:extLst>
              <a:ext uri="{FF2B5EF4-FFF2-40B4-BE49-F238E27FC236}">
                <a16:creationId xmlns:a16="http://schemas.microsoft.com/office/drawing/2014/main" id="{F455B1CF-5981-B45E-7E6D-687F59DF1062}"/>
              </a:ext>
            </a:extLst>
          </p:cNvPr>
          <p:cNvSpPr/>
          <p:nvPr/>
        </p:nvSpPr>
        <p:spPr>
          <a:xfrm>
            <a:off x="2729805" y="1964534"/>
            <a:ext cx="2723258" cy="2031602"/>
          </a:xfrm>
          <a:prstGeom prst="teardrop">
            <a:avLst>
              <a:gd name="adj" fmla="val 12098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b="1" dirty="0" err="1"/>
              <a:t>الحواجز</a:t>
            </a:r>
            <a:r>
              <a:rPr lang="fr-FR" b="1" dirty="0"/>
              <a:t> </a:t>
            </a:r>
            <a:r>
              <a:rPr lang="fr-FR" b="1" dirty="0" err="1"/>
              <a:t>السياسية</a:t>
            </a:r>
            <a:endParaRPr lang="fr-FR" b="1" dirty="0"/>
          </a:p>
        </p:txBody>
      </p:sp>
      <p:sp>
        <p:nvSpPr>
          <p:cNvPr id="8" name="Larme 7">
            <a:extLst>
              <a:ext uri="{FF2B5EF4-FFF2-40B4-BE49-F238E27FC236}">
                <a16:creationId xmlns:a16="http://schemas.microsoft.com/office/drawing/2014/main" id="{2197F4F1-69E7-7A97-57F0-CA268C6B093D}"/>
              </a:ext>
            </a:extLst>
          </p:cNvPr>
          <p:cNvSpPr/>
          <p:nvPr/>
        </p:nvSpPr>
        <p:spPr>
          <a:xfrm>
            <a:off x="8926116" y="1690688"/>
            <a:ext cx="2674739" cy="2533650"/>
          </a:xfrm>
          <a:prstGeom prst="teardrop">
            <a:avLst>
              <a:gd name="adj" fmla="val 12270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b="1" dirty="0" err="1"/>
              <a:t>التحديات</a:t>
            </a:r>
            <a:r>
              <a:rPr lang="fr-FR" b="1" dirty="0"/>
              <a:t> </a:t>
            </a:r>
            <a:r>
              <a:rPr lang="fr-FR" b="1" dirty="0" err="1"/>
              <a:t>المالية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37113118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F2C56D1-B1E9-6015-6FD7-A88BB5FE6A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711856"/>
              </p:ext>
            </p:extLst>
          </p:nvPr>
        </p:nvGraphicFramePr>
        <p:xfrm>
          <a:off x="2032000" y="1172766"/>
          <a:ext cx="8127999" cy="54874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9314978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72219705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96139763"/>
                    </a:ext>
                  </a:extLst>
                </a:gridCol>
              </a:tblGrid>
              <a:tr h="1600729">
                <a:tc>
                  <a:txBody>
                    <a:bodyPr/>
                    <a:lstStyle/>
                    <a:p>
                      <a:pPr algn="ctr" rtl="1"/>
                      <a:endParaRPr lang="fr-FR" sz="2000" dirty="0"/>
                    </a:p>
                    <a:p>
                      <a:pPr algn="ctr" rtl="1"/>
                      <a:r>
                        <a:rPr lang="fr-FR" sz="2000" dirty="0" err="1"/>
                        <a:t>الاقتصاد</a:t>
                      </a:r>
                      <a:r>
                        <a:rPr lang="fr-FR" sz="2000" dirty="0"/>
                        <a:t> </a:t>
                      </a:r>
                      <a:r>
                        <a:rPr lang="fr-FR" sz="2000" dirty="0" err="1"/>
                        <a:t>الدائري</a:t>
                      </a:r>
                      <a:r>
                        <a:rPr lang="fr-FR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dirty="0"/>
                    </a:p>
                    <a:p>
                      <a:pPr algn="ctr" rtl="1"/>
                      <a:r>
                        <a:rPr lang="fr-FR" sz="2000" dirty="0" err="1"/>
                        <a:t>الإقتصاد</a:t>
                      </a:r>
                      <a:r>
                        <a:rPr lang="fr-FR" sz="2000" dirty="0"/>
                        <a:t> </a:t>
                      </a:r>
                      <a:r>
                        <a:rPr lang="fr-FR" sz="2000" dirty="0" err="1"/>
                        <a:t>الأخضر</a:t>
                      </a:r>
                      <a:r>
                        <a:rPr lang="fr-FR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000" dirty="0"/>
                    </a:p>
                    <a:p>
                      <a:pPr algn="r" rtl="1"/>
                      <a:r>
                        <a:rPr lang="fr-FR" sz="2000" dirty="0" err="1"/>
                        <a:t>النقطة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903749"/>
                  </a:ext>
                </a:extLst>
              </a:tr>
              <a:tr h="1600729">
                <a:tc>
                  <a:txBody>
                    <a:bodyPr/>
                    <a:lstStyle/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fr-FR" sz="2400" b="1" dirty="0" err="1"/>
                        <a:t>يعنى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بتجديد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قيمة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المنتجات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لمدة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أطول</a:t>
                      </a:r>
                      <a:endParaRPr lang="fr-FR" sz="2400" b="1" dirty="0"/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fr-FR" sz="2400" b="1" dirty="0" err="1"/>
                        <a:t>تقليل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توليد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النفايات</a:t>
                      </a:r>
                      <a:r>
                        <a:rPr lang="fr-FR" sz="2400" b="1" dirty="0"/>
                        <a:t>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fr-FR" sz="2400" b="1" dirty="0" err="1"/>
                        <a:t>الموارد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نستخدم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عدة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مرات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fr-FR" sz="2400" b="1" dirty="0" err="1"/>
                        <a:t>يعنى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برفاهية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الانسان</a:t>
                      </a:r>
                      <a:r>
                        <a:rPr lang="fr-FR" sz="2400" b="1" dirty="0"/>
                        <a:t> و </a:t>
                      </a:r>
                      <a:r>
                        <a:rPr lang="fr-FR" sz="2400" b="1" dirty="0" err="1"/>
                        <a:t>الحالة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الاجتماعية</a:t>
                      </a:r>
                      <a:r>
                        <a:rPr lang="fr-FR" sz="2400" b="1" dirty="0"/>
                        <a:t>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fr-FR" sz="2400" b="1" dirty="0" err="1"/>
                        <a:t>يقلل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من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التلوث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البيئي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وانبعاثات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الكربون</a:t>
                      </a:r>
                      <a:endParaRPr lang="fr-FR" sz="2400" b="1" dirty="0"/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fr-FR" sz="2400" b="1" dirty="0" err="1"/>
                        <a:t>يزيد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من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كفاءة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استخدام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الموارد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r" rtl="1"/>
                      <a:r>
                        <a:rPr lang="fr-FR" sz="2400" b="1" dirty="0" err="1"/>
                        <a:t>المفهوم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947785"/>
                  </a:ext>
                </a:extLst>
              </a:tr>
              <a:tr h="1600729">
                <a:tc>
                  <a:txBody>
                    <a:bodyPr/>
                    <a:lstStyle/>
                    <a:p>
                      <a:pPr algn="r" rtl="1"/>
                      <a:endParaRPr lang="fr-FR" b="1" dirty="0"/>
                    </a:p>
                    <a:p>
                      <a:pPr algn="r" rtl="1"/>
                      <a:r>
                        <a:rPr lang="fr-FR" sz="2400" b="1" dirty="0" err="1"/>
                        <a:t>إدارة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السلع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والخدمات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إدارة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الأراضي</a:t>
                      </a:r>
                      <a:r>
                        <a:rPr lang="fr-FR" sz="2400" b="1" dirty="0"/>
                        <a:t>- </a:t>
                      </a:r>
                      <a:r>
                        <a:rPr lang="fr-FR" sz="2400" b="1" dirty="0" err="1"/>
                        <a:t>الطاقة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المتجددة-الأبنية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الخضراء-النقل</a:t>
                      </a:r>
                      <a:r>
                        <a:rPr lang="fr-FR" sz="2400" b="1" dirty="0"/>
                        <a:t>- </a:t>
                      </a:r>
                      <a:r>
                        <a:rPr lang="fr-FR" sz="2400" b="1" dirty="0" err="1"/>
                        <a:t>ادارة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النفايات</a:t>
                      </a:r>
                      <a:r>
                        <a:rPr lang="fr-FR" sz="2400" b="1" dirty="0"/>
                        <a:t> – </a:t>
                      </a:r>
                      <a:r>
                        <a:rPr lang="fr-FR" sz="2400" b="1" dirty="0" err="1"/>
                        <a:t>ادارة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المياه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المجالات</a:t>
                      </a:r>
                      <a:r>
                        <a:rPr lang="fr-FR" sz="2000" b="1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509030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F0AC0A5-71D1-99CF-00A8-FC43CBC408EE}"/>
              </a:ext>
            </a:extLst>
          </p:cNvPr>
          <p:cNvSpPr/>
          <p:nvPr/>
        </p:nvSpPr>
        <p:spPr>
          <a:xfrm>
            <a:off x="1631155" y="0"/>
            <a:ext cx="8929688" cy="1017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400" b="1" dirty="0" err="1">
                <a:solidFill>
                  <a:srgbClr val="FF0000"/>
                </a:solidFill>
              </a:rPr>
              <a:t>أوجه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الإختلاف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والالتقاء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بين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الاقتصاد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الدائري</a:t>
            </a:r>
            <a:r>
              <a:rPr lang="fr-FR" sz="2400" b="1" dirty="0">
                <a:solidFill>
                  <a:srgbClr val="FF0000"/>
                </a:solidFill>
              </a:rPr>
              <a:t> و </a:t>
            </a:r>
            <a:r>
              <a:rPr lang="fr-FR" sz="2400" b="1" dirty="0" err="1">
                <a:solidFill>
                  <a:srgbClr val="FF0000"/>
                </a:solidFill>
              </a:rPr>
              <a:t>الاقتصاد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الأخضر</a:t>
            </a:r>
            <a:r>
              <a:rPr lang="fr-FR" sz="2400" b="1" dirty="0">
                <a:solidFill>
                  <a:srgbClr val="FF0000"/>
                </a:solidFill>
              </a:rPr>
              <a:t> ⁹</a:t>
            </a:r>
          </a:p>
        </p:txBody>
      </p:sp>
    </p:spTree>
    <p:extLst>
      <p:ext uri="{BB962C8B-B14F-4D97-AF65-F5344CB8AC3E}">
        <p14:creationId xmlns:p14="http://schemas.microsoft.com/office/powerpoint/2010/main" val="859877548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5BB1FC9-AD32-F47B-A2CD-ED10DB7F0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224119"/>
              </p:ext>
            </p:extLst>
          </p:nvPr>
        </p:nvGraphicFramePr>
        <p:xfrm>
          <a:off x="2264172" y="663442"/>
          <a:ext cx="8127999" cy="5531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8454431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93194697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05458891"/>
                    </a:ext>
                  </a:extLst>
                </a:gridCol>
              </a:tblGrid>
              <a:tr h="1198559">
                <a:tc>
                  <a:txBody>
                    <a:bodyPr/>
                    <a:lstStyle/>
                    <a:p>
                      <a:pPr algn="r" rtl="1"/>
                      <a:r>
                        <a:rPr lang="ar-AE" sz="2400" dirty="0">
                          <a:solidFill>
                            <a:schemeClr val="tx1"/>
                          </a:solidFill>
                        </a:rPr>
                        <a:t>نشأ كبديل للإقتصاد الخطي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dirty="0" err="1">
                          <a:solidFill>
                            <a:schemeClr val="tx1"/>
                          </a:solidFill>
                        </a:rPr>
                        <a:t>نشأ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</a:rPr>
                        <a:t>لمواجهة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</a:rPr>
                        <a:t>الازمات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</a:rPr>
                        <a:t>الاقتصادية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dirty="0" err="1">
                          <a:solidFill>
                            <a:schemeClr val="tx1"/>
                          </a:solidFill>
                        </a:rPr>
                        <a:t>المتعددة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400" dirty="0">
                          <a:solidFill>
                            <a:schemeClr val="tx1"/>
                          </a:solidFill>
                        </a:rPr>
                        <a:t>سبب النشأة</a:t>
                      </a:r>
                      <a:endParaRPr lang="fr-FR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918593"/>
                  </a:ext>
                </a:extLst>
              </a:tr>
              <a:tr h="1198559">
                <a:tc>
                  <a:txBody>
                    <a:bodyPr/>
                    <a:lstStyle/>
                    <a:p>
                      <a:pPr algn="r" rtl="1"/>
                      <a:r>
                        <a:rPr lang="ar-AE" sz="2400" b="1" dirty="0"/>
                        <a:t>يركز على الاليات التطبيقية بشكل اكبر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sz="2400" b="1" dirty="0">
                          <a:solidFill>
                            <a:schemeClr val="tx1"/>
                          </a:solidFill>
                        </a:rPr>
                        <a:t>يركز على الفكر التشريعي بشكل أكبر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محور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التركيز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102699"/>
                  </a:ext>
                </a:extLst>
              </a:tr>
              <a:tr h="1198559"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يرتبط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بحماية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وتحسين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البيئة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يرتبط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بالحفاظ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على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البيئة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علاقته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بالبيئة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863369"/>
                  </a:ext>
                </a:extLst>
              </a:tr>
              <a:tr h="1935439">
                <a:tc gridSpan="2">
                  <a:txBody>
                    <a:bodyPr/>
                    <a:lstStyle/>
                    <a:p>
                      <a:pPr algn="r" rtl="1"/>
                      <a:r>
                        <a:rPr lang="fr-FR" sz="2400" b="1" dirty="0" err="1"/>
                        <a:t>يمكن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جمعهما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تحت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مسمى</a:t>
                      </a:r>
                      <a:r>
                        <a:rPr lang="fr-FR" sz="2400" b="1" dirty="0"/>
                        <a:t>   </a:t>
                      </a:r>
                      <a:r>
                        <a:rPr lang="fr-FR" sz="2400" b="1" dirty="0" err="1"/>
                        <a:t>الاقتصاد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الدائري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الأخضر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حيث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يحققان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نفس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الاهداف</a:t>
                      </a:r>
                      <a:r>
                        <a:rPr lang="fr-FR" sz="2400" b="1" dirty="0"/>
                        <a:t> : </a:t>
                      </a:r>
                      <a:r>
                        <a:rPr lang="fr-FR" sz="2400" b="1" dirty="0" err="1"/>
                        <a:t>استنزاف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الموارد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الطبيعية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والتلوث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وحجم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النفايات</a:t>
                      </a:r>
                      <a:r>
                        <a:rPr lang="fr-FR" sz="2400" b="1" dirty="0"/>
                        <a:t>  </a:t>
                      </a:r>
                      <a:r>
                        <a:rPr lang="fr-FR" sz="2400" b="1" dirty="0" err="1"/>
                        <a:t>للحفاظ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على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حقوق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الاجيال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القادمة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في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الموارد</a:t>
                      </a:r>
                      <a:r>
                        <a:rPr lang="fr-FR" sz="2400" b="1" dirty="0"/>
                        <a:t> </a:t>
                      </a:r>
                      <a:r>
                        <a:rPr lang="fr-FR" sz="2400" b="1" dirty="0" err="1"/>
                        <a:t>الطبيعية</a:t>
                      </a:r>
                      <a:endParaRPr lang="fr-FR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dirty="0" err="1">
                          <a:solidFill>
                            <a:srgbClr val="FF0000"/>
                          </a:solidFill>
                        </a:rPr>
                        <a:t>أوجه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2400" b="1" dirty="0" err="1">
                          <a:solidFill>
                            <a:srgbClr val="FF0000"/>
                          </a:solidFill>
                        </a:rPr>
                        <a:t>الإلتقاء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 (</a:t>
                      </a:r>
                      <a:r>
                        <a:rPr lang="fr-FR" sz="2400" b="1" dirty="0" err="1">
                          <a:solidFill>
                            <a:srgbClr val="FF0000"/>
                          </a:solidFill>
                        </a:rPr>
                        <a:t>التشابه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677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960377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B9729DC-0576-DD1D-60B6-27544DB1DD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6CE07A7-6A23-1A86-E729-319BA755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93687"/>
            <a:ext cx="4501753" cy="1135063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 rtl="1"/>
            <a:r>
              <a:rPr lang="fr-FR" sz="2800" b="1" i="1" dirty="0" err="1">
                <a:solidFill>
                  <a:srgbClr val="FF0000"/>
                </a:solidFill>
              </a:rPr>
              <a:t>خاتمة</a:t>
            </a:r>
            <a:r>
              <a:rPr lang="fr-FR" sz="2800" b="1" i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4B7DD3E-048F-7884-A9AE-DF21E4351E1A}"/>
              </a:ext>
            </a:extLst>
          </p:cNvPr>
          <p:cNvSpPr txBox="1"/>
          <p:nvPr/>
        </p:nvSpPr>
        <p:spPr>
          <a:xfrm>
            <a:off x="8768953" y="-2319338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D28601D-25DC-B802-2211-E54ECE622A4F}"/>
              </a:ext>
            </a:extLst>
          </p:cNvPr>
          <p:cNvSpPr txBox="1"/>
          <p:nvPr/>
        </p:nvSpPr>
        <p:spPr>
          <a:xfrm>
            <a:off x="892968" y="1644351"/>
            <a:ext cx="86082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2800" b="1" dirty="0" err="1"/>
              <a:t>في</a:t>
            </a:r>
            <a:r>
              <a:rPr lang="fr-FR" sz="2800" b="1" dirty="0"/>
              <a:t> </a:t>
            </a:r>
            <a:r>
              <a:rPr lang="fr-FR" sz="2800" b="1" dirty="0" err="1"/>
              <a:t>الختام</a:t>
            </a:r>
            <a:r>
              <a:rPr lang="fr-FR" sz="2800" b="1" dirty="0"/>
              <a:t>، </a:t>
            </a:r>
            <a:r>
              <a:rPr lang="fr-FR" sz="2800" b="1" dirty="0" err="1"/>
              <a:t>يمكن</a:t>
            </a:r>
            <a:r>
              <a:rPr lang="fr-FR" sz="2800" b="1" dirty="0"/>
              <a:t> </a:t>
            </a:r>
            <a:r>
              <a:rPr lang="fr-FR" sz="2800" b="1" dirty="0" err="1"/>
              <a:t>القول</a:t>
            </a:r>
            <a:r>
              <a:rPr lang="fr-FR" sz="2800" b="1" dirty="0"/>
              <a:t> </a:t>
            </a:r>
            <a:r>
              <a:rPr lang="fr-FR" sz="2800" b="1" dirty="0" err="1"/>
              <a:t>إن</a:t>
            </a:r>
            <a:r>
              <a:rPr lang="fr-FR" sz="2800" b="1" dirty="0"/>
              <a:t> </a:t>
            </a:r>
            <a:r>
              <a:rPr lang="fr-FR" sz="2800" b="1" dirty="0" err="1"/>
              <a:t>دمج</a:t>
            </a:r>
            <a:r>
              <a:rPr lang="fr-FR" sz="2800" b="1" dirty="0"/>
              <a:t> </a:t>
            </a:r>
            <a:r>
              <a:rPr lang="fr-FR" sz="2800" b="1" dirty="0" err="1"/>
              <a:t>مبادئ</a:t>
            </a:r>
            <a:r>
              <a:rPr lang="fr-FR" sz="2800" b="1" dirty="0"/>
              <a:t> </a:t>
            </a:r>
            <a:r>
              <a:rPr lang="fr-FR" sz="2800" b="1" dirty="0" err="1"/>
              <a:t>الاقتصاد</a:t>
            </a:r>
            <a:r>
              <a:rPr lang="fr-FR" sz="2800" b="1" dirty="0"/>
              <a:t> </a:t>
            </a:r>
            <a:r>
              <a:rPr lang="fr-FR" sz="2800" b="1" dirty="0" err="1"/>
              <a:t>الدائري</a:t>
            </a:r>
            <a:r>
              <a:rPr lang="fr-FR" sz="2800" b="1" dirty="0"/>
              <a:t> </a:t>
            </a:r>
            <a:r>
              <a:rPr lang="fr-FR" sz="2800" b="1" dirty="0" err="1"/>
              <a:t>والاقتصاد</a:t>
            </a:r>
            <a:r>
              <a:rPr lang="fr-FR" sz="2800" b="1" dirty="0"/>
              <a:t> </a:t>
            </a:r>
            <a:r>
              <a:rPr lang="fr-FR" sz="2800" b="1" dirty="0" err="1"/>
              <a:t>الأخضر</a:t>
            </a:r>
            <a:r>
              <a:rPr lang="fr-FR" sz="2800" b="1" dirty="0"/>
              <a:t> </a:t>
            </a:r>
            <a:r>
              <a:rPr lang="fr-FR" sz="2800" b="1" dirty="0" err="1"/>
              <a:t>في</a:t>
            </a:r>
            <a:r>
              <a:rPr lang="fr-FR" sz="2800" b="1" dirty="0"/>
              <a:t> </a:t>
            </a:r>
            <a:r>
              <a:rPr lang="fr-FR" sz="2800" b="1" dirty="0" err="1"/>
              <a:t>السياسات</a:t>
            </a:r>
            <a:r>
              <a:rPr lang="fr-FR" sz="2800" b="1" dirty="0"/>
              <a:t> </a:t>
            </a:r>
            <a:r>
              <a:rPr lang="fr-FR" sz="2800" b="1" dirty="0" err="1"/>
              <a:t>الاقتصادية</a:t>
            </a:r>
            <a:r>
              <a:rPr lang="fr-FR" sz="2800" b="1" dirty="0"/>
              <a:t> </a:t>
            </a:r>
            <a:r>
              <a:rPr lang="fr-FR" sz="2800" b="1" dirty="0" err="1"/>
              <a:t>يمكن</a:t>
            </a:r>
            <a:r>
              <a:rPr lang="fr-FR" sz="2800" b="1" dirty="0"/>
              <a:t> </a:t>
            </a:r>
            <a:r>
              <a:rPr lang="fr-FR" sz="2800" b="1" dirty="0" err="1"/>
              <a:t>أن</a:t>
            </a:r>
            <a:r>
              <a:rPr lang="fr-FR" sz="2800" b="1" dirty="0"/>
              <a:t> </a:t>
            </a:r>
            <a:r>
              <a:rPr lang="fr-FR" sz="2800" b="1" dirty="0" err="1"/>
              <a:t>يؤدي</a:t>
            </a:r>
            <a:r>
              <a:rPr lang="fr-FR" sz="2800" b="1" dirty="0"/>
              <a:t> </a:t>
            </a:r>
            <a:r>
              <a:rPr lang="fr-FR" sz="2800" b="1" dirty="0" err="1"/>
              <a:t>إلى</a:t>
            </a:r>
            <a:r>
              <a:rPr lang="fr-FR" sz="2800" b="1" dirty="0"/>
              <a:t> </a:t>
            </a:r>
            <a:r>
              <a:rPr lang="fr-FR" sz="2800" b="1" dirty="0" err="1"/>
              <a:t>تحسين</a:t>
            </a:r>
            <a:r>
              <a:rPr lang="fr-FR" sz="2800" b="1" dirty="0"/>
              <a:t> </a:t>
            </a:r>
            <a:r>
              <a:rPr lang="fr-FR" sz="2800" b="1" dirty="0" err="1"/>
              <a:t>جودة</a:t>
            </a:r>
            <a:r>
              <a:rPr lang="fr-FR" sz="2800" b="1" dirty="0"/>
              <a:t> </a:t>
            </a:r>
            <a:r>
              <a:rPr lang="fr-FR" sz="2800" b="1" dirty="0" err="1"/>
              <a:t>الحياة</a:t>
            </a:r>
            <a:r>
              <a:rPr lang="fr-FR" sz="2800" b="1" dirty="0"/>
              <a:t>، </a:t>
            </a:r>
            <a:r>
              <a:rPr lang="fr-FR" sz="2800" b="1" dirty="0" err="1"/>
              <a:t>وزيادة</a:t>
            </a:r>
            <a:r>
              <a:rPr lang="fr-FR" sz="2800" b="1" dirty="0"/>
              <a:t> </a:t>
            </a:r>
            <a:r>
              <a:rPr lang="fr-FR" sz="2800" b="1" dirty="0" err="1"/>
              <a:t>الكفاءة</a:t>
            </a:r>
            <a:r>
              <a:rPr lang="fr-FR" sz="2800" b="1" dirty="0"/>
              <a:t> </a:t>
            </a:r>
            <a:r>
              <a:rPr lang="fr-FR" sz="2800" b="1" dirty="0" err="1"/>
              <a:t>الاقتصادية</a:t>
            </a:r>
            <a:r>
              <a:rPr lang="fr-FR" sz="2800" b="1" dirty="0"/>
              <a:t>، </a:t>
            </a:r>
            <a:r>
              <a:rPr lang="fr-FR" sz="2800" b="1" dirty="0" err="1"/>
              <a:t>وتحقيق</a:t>
            </a:r>
            <a:r>
              <a:rPr lang="fr-FR" sz="2800" b="1" dirty="0"/>
              <a:t> </a:t>
            </a:r>
            <a:r>
              <a:rPr lang="fr-FR" sz="2800" b="1" dirty="0" err="1"/>
              <a:t>أهداف</a:t>
            </a:r>
            <a:r>
              <a:rPr lang="fr-FR" sz="2800" b="1" dirty="0"/>
              <a:t> </a:t>
            </a:r>
            <a:r>
              <a:rPr lang="fr-FR" sz="2800" b="1" dirty="0" err="1"/>
              <a:t>التنمية</a:t>
            </a:r>
            <a:r>
              <a:rPr lang="fr-FR" sz="2800" b="1" dirty="0"/>
              <a:t> </a:t>
            </a:r>
            <a:r>
              <a:rPr lang="fr-FR" sz="2800" b="1" dirty="0" err="1"/>
              <a:t>المستدامة</a:t>
            </a:r>
            <a:r>
              <a:rPr lang="fr-FR" sz="2800" b="1" dirty="0"/>
              <a:t>. </a:t>
            </a:r>
            <a:r>
              <a:rPr lang="fr-FR" sz="2800" b="1" dirty="0" err="1"/>
              <a:t>من</a:t>
            </a:r>
            <a:r>
              <a:rPr lang="fr-FR" sz="2800" b="1" dirty="0"/>
              <a:t> </a:t>
            </a:r>
            <a:r>
              <a:rPr lang="fr-FR" sz="2800" b="1" dirty="0" err="1"/>
              <a:t>خلال</a:t>
            </a:r>
            <a:r>
              <a:rPr lang="fr-FR" sz="2800" b="1" dirty="0"/>
              <a:t> </a:t>
            </a:r>
            <a:r>
              <a:rPr lang="fr-FR" sz="2800" b="1" dirty="0" err="1"/>
              <a:t>تعزيز</a:t>
            </a:r>
            <a:r>
              <a:rPr lang="fr-FR" sz="2800" b="1" dirty="0"/>
              <a:t> </a:t>
            </a:r>
            <a:r>
              <a:rPr lang="fr-FR" sz="2800" b="1" dirty="0" err="1"/>
              <a:t>التعاون</a:t>
            </a:r>
            <a:r>
              <a:rPr lang="fr-FR" sz="2800" b="1" dirty="0"/>
              <a:t> </a:t>
            </a:r>
            <a:r>
              <a:rPr lang="fr-FR" sz="2800" b="1" dirty="0" err="1"/>
              <a:t>بين</a:t>
            </a:r>
            <a:r>
              <a:rPr lang="fr-FR" sz="2800" b="1" dirty="0"/>
              <a:t> </a:t>
            </a:r>
            <a:r>
              <a:rPr lang="fr-FR" sz="2800" b="1" dirty="0" err="1"/>
              <a:t>الحكومات</a:t>
            </a:r>
            <a:r>
              <a:rPr lang="fr-FR" sz="2800" b="1" dirty="0"/>
              <a:t> </a:t>
            </a:r>
            <a:r>
              <a:rPr lang="fr-FR" sz="2800" b="1" dirty="0" err="1"/>
              <a:t>والقطاع</a:t>
            </a:r>
            <a:r>
              <a:rPr lang="fr-FR" sz="2800" b="1" dirty="0"/>
              <a:t> </a:t>
            </a:r>
            <a:r>
              <a:rPr lang="fr-FR" sz="2800" b="1" dirty="0" err="1"/>
              <a:t>الخاص</a:t>
            </a:r>
            <a:r>
              <a:rPr lang="fr-FR" sz="2800" b="1" dirty="0"/>
              <a:t> </a:t>
            </a:r>
            <a:r>
              <a:rPr lang="fr-FR" sz="2800" b="1" dirty="0" err="1"/>
              <a:t>والمجتمع</a:t>
            </a:r>
            <a:r>
              <a:rPr lang="fr-FR" sz="2800" b="1" dirty="0"/>
              <a:t> </a:t>
            </a:r>
            <a:r>
              <a:rPr lang="fr-FR" sz="2800" b="1" dirty="0" err="1"/>
              <a:t>المدني</a:t>
            </a:r>
            <a:r>
              <a:rPr lang="fr-FR" sz="2800" b="1" dirty="0"/>
              <a:t>، </a:t>
            </a:r>
            <a:r>
              <a:rPr lang="fr-FR" sz="2800" b="1" dirty="0" err="1"/>
              <a:t>يمكننا</a:t>
            </a:r>
            <a:r>
              <a:rPr lang="fr-FR" sz="2800" b="1" dirty="0"/>
              <a:t> </a:t>
            </a:r>
            <a:r>
              <a:rPr lang="fr-FR" sz="2800" b="1" dirty="0" err="1"/>
              <a:t>بناء</a:t>
            </a:r>
            <a:r>
              <a:rPr lang="fr-FR" sz="2800" b="1" dirty="0"/>
              <a:t> </a:t>
            </a:r>
            <a:r>
              <a:rPr lang="fr-FR" sz="2800" b="1" dirty="0" err="1"/>
              <a:t>مستقبل</a:t>
            </a:r>
            <a:r>
              <a:rPr lang="fr-FR" sz="2800" b="1" dirty="0"/>
              <a:t> </a:t>
            </a:r>
            <a:r>
              <a:rPr lang="fr-FR" sz="2800" b="1" dirty="0" err="1"/>
              <a:t>أكثر</a:t>
            </a:r>
            <a:r>
              <a:rPr lang="fr-FR" sz="2800" b="1" dirty="0"/>
              <a:t> </a:t>
            </a:r>
            <a:r>
              <a:rPr lang="fr-FR" sz="2800" b="1" dirty="0" err="1"/>
              <a:t>استدامة</a:t>
            </a:r>
            <a:r>
              <a:rPr lang="fr-FR" sz="2800" b="1" dirty="0"/>
              <a:t> </a:t>
            </a:r>
            <a:r>
              <a:rPr lang="fr-FR" sz="2800" b="1" dirty="0" err="1"/>
              <a:t>للأجيال</a:t>
            </a:r>
            <a:r>
              <a:rPr lang="fr-FR" sz="2800" b="1" dirty="0"/>
              <a:t> </a:t>
            </a:r>
            <a:r>
              <a:rPr lang="fr-FR" sz="2800" b="1" dirty="0" err="1"/>
              <a:t>القادمة</a:t>
            </a:r>
            <a:r>
              <a:rPr lang="fr-FR" sz="2800" b="1" dirty="0"/>
              <a:t>.
</a:t>
            </a:r>
            <a:r>
              <a:rPr lang="fr-FR" sz="2800" b="1" dirty="0" err="1">
                <a:solidFill>
                  <a:srgbClr val="FF0000"/>
                </a:solidFill>
              </a:rPr>
              <a:t>إختبار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صحة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الفرضية</a:t>
            </a:r>
            <a:r>
              <a:rPr lang="fr-FR" sz="2800" b="1" dirty="0">
                <a:solidFill>
                  <a:srgbClr val="FF0000"/>
                </a:solidFill>
              </a:rPr>
              <a:t>: </a:t>
            </a:r>
            <a:r>
              <a:rPr lang="fr-FR" sz="2800" b="1" dirty="0" err="1"/>
              <a:t>مما</a:t>
            </a:r>
            <a:r>
              <a:rPr lang="fr-FR" sz="2800" b="1" dirty="0"/>
              <a:t> </a:t>
            </a:r>
            <a:r>
              <a:rPr lang="fr-FR" sz="2800" b="1" dirty="0" err="1"/>
              <a:t>تم</a:t>
            </a:r>
            <a:r>
              <a:rPr lang="fr-FR" sz="2800" b="1" dirty="0"/>
              <a:t> </a:t>
            </a:r>
            <a:r>
              <a:rPr lang="fr-FR" sz="2800" b="1" dirty="0" err="1"/>
              <a:t>التطرق</a:t>
            </a:r>
            <a:r>
              <a:rPr lang="fr-FR" sz="2800" b="1" dirty="0"/>
              <a:t> </a:t>
            </a:r>
            <a:r>
              <a:rPr lang="fr-FR" sz="2800" b="1" dirty="0" err="1"/>
              <a:t>له</a:t>
            </a:r>
            <a:r>
              <a:rPr lang="fr-FR" sz="2800" b="1" dirty="0"/>
              <a:t> </a:t>
            </a:r>
            <a:r>
              <a:rPr lang="fr-FR" sz="2800" b="1" dirty="0" err="1"/>
              <a:t>ودراسته</a:t>
            </a:r>
            <a:r>
              <a:rPr lang="fr-FR" sz="2800" b="1" dirty="0"/>
              <a:t> </a:t>
            </a:r>
            <a:r>
              <a:rPr lang="fr-FR" sz="2800" b="1" dirty="0" err="1"/>
              <a:t>سابقا</a:t>
            </a:r>
            <a:r>
              <a:rPr lang="fr-FR" sz="2800" b="1" dirty="0"/>
              <a:t> </a:t>
            </a:r>
            <a:r>
              <a:rPr lang="fr-FR" sz="2800" b="1" dirty="0" err="1"/>
              <a:t>فإن</a:t>
            </a:r>
            <a:r>
              <a:rPr lang="fr-FR" sz="2800" b="1" dirty="0"/>
              <a:t> </a:t>
            </a:r>
            <a:r>
              <a:rPr lang="fr-FR" sz="2800" b="1" dirty="0" err="1"/>
              <a:t>الفرضية</a:t>
            </a:r>
            <a:r>
              <a:rPr lang="fr-FR" sz="2800" b="1" dirty="0"/>
              <a:t>  </a:t>
            </a:r>
            <a:r>
              <a:rPr lang="fr-FR" sz="2800" b="1" dirty="0" err="1"/>
              <a:t>المطروحة</a:t>
            </a:r>
            <a:r>
              <a:rPr lang="fr-FR" sz="2800" b="1" dirty="0"/>
              <a:t> </a:t>
            </a:r>
            <a:r>
              <a:rPr lang="fr-FR" sz="2800" b="1" dirty="0" err="1"/>
              <a:t>خاطئة</a:t>
            </a:r>
            <a:r>
              <a:rPr lang="fr-FR" sz="2800" b="1" dirty="0"/>
              <a:t> </a:t>
            </a:r>
            <a:r>
              <a:rPr lang="fr-FR" sz="2800" b="1" dirty="0" err="1"/>
              <a:t>اي</a:t>
            </a:r>
            <a:r>
              <a:rPr lang="fr-FR" sz="2800" b="1" dirty="0"/>
              <a:t> </a:t>
            </a:r>
            <a:r>
              <a:rPr lang="fr-FR" sz="2800" b="1" dirty="0" err="1"/>
              <a:t>توجد</a:t>
            </a:r>
            <a:r>
              <a:rPr lang="fr-FR" sz="2800" b="1" dirty="0"/>
              <a:t> </a:t>
            </a:r>
            <a:r>
              <a:rPr lang="fr-FR" sz="2800" b="1" dirty="0" err="1"/>
              <a:t>علاقة</a:t>
            </a:r>
            <a:r>
              <a:rPr lang="fr-FR" sz="2800" b="1" dirty="0"/>
              <a:t> </a:t>
            </a:r>
            <a:r>
              <a:rPr lang="fr-FR" sz="2800" b="1" dirty="0" err="1"/>
              <a:t>تكاملية</a:t>
            </a:r>
            <a:r>
              <a:rPr lang="fr-FR" sz="2800" b="1" dirty="0"/>
              <a:t> </a:t>
            </a:r>
            <a:r>
              <a:rPr lang="fr-FR" sz="2800" b="1" dirty="0" err="1"/>
              <a:t>بين</a:t>
            </a:r>
            <a:r>
              <a:rPr lang="fr-FR" sz="2800" b="1" dirty="0"/>
              <a:t> </a:t>
            </a:r>
            <a:r>
              <a:rPr lang="fr-FR" sz="2800" b="1" dirty="0" err="1"/>
              <a:t>الاقتصاد</a:t>
            </a:r>
            <a:r>
              <a:rPr lang="fr-FR" sz="2800" b="1" dirty="0"/>
              <a:t> </a:t>
            </a:r>
            <a:r>
              <a:rPr lang="fr-FR" sz="2800" b="1" dirty="0" err="1"/>
              <a:t>الدائري</a:t>
            </a:r>
            <a:r>
              <a:rPr lang="fr-FR" sz="2800" b="1" dirty="0"/>
              <a:t> و </a:t>
            </a:r>
            <a:r>
              <a:rPr lang="fr-FR" sz="2800" b="1" dirty="0" err="1"/>
              <a:t>الاقتصاد</a:t>
            </a:r>
            <a:r>
              <a:rPr lang="fr-FR" sz="2800" b="1" dirty="0"/>
              <a:t> </a:t>
            </a:r>
            <a:r>
              <a:rPr lang="fr-FR" sz="2800" b="1" dirty="0" err="1"/>
              <a:t>الأخضر</a:t>
            </a:r>
            <a:r>
              <a:rPr lang="fr-FR" sz="2800" b="1" dirty="0"/>
              <a:t> </a:t>
            </a:r>
            <a:r>
              <a:rPr lang="fr-FR" sz="2800" b="1" dirty="0" err="1"/>
              <a:t>اي</a:t>
            </a:r>
            <a:r>
              <a:rPr lang="fr-FR" sz="2800" b="1" dirty="0"/>
              <a:t> </a:t>
            </a:r>
            <a:r>
              <a:rPr lang="fr-FR" sz="2800" b="1" dirty="0" err="1"/>
              <a:t>يكملان</a:t>
            </a:r>
            <a:r>
              <a:rPr lang="fr-FR" sz="2800" b="1" dirty="0"/>
              <a:t> </a:t>
            </a:r>
            <a:r>
              <a:rPr lang="fr-FR" sz="2800" b="1" dirty="0" err="1"/>
              <a:t>بعضهما</a:t>
            </a:r>
            <a:r>
              <a:rPr lang="fr-FR" sz="2800" b="1" dirty="0"/>
              <a:t> </a:t>
            </a:r>
            <a:r>
              <a:rPr lang="fr-FR" sz="2800" b="1" dirty="0" err="1"/>
              <a:t>في</a:t>
            </a:r>
            <a:r>
              <a:rPr lang="fr-FR" sz="2800" b="1" dirty="0"/>
              <a:t> </a:t>
            </a:r>
            <a:r>
              <a:rPr lang="fr-FR" sz="2800" b="1" dirty="0" err="1"/>
              <a:t>تحقيق</a:t>
            </a:r>
            <a:r>
              <a:rPr lang="fr-FR" sz="2800" b="1" dirty="0"/>
              <a:t> </a:t>
            </a:r>
            <a:r>
              <a:rPr lang="fr-FR" sz="2800" b="1" dirty="0" err="1"/>
              <a:t>أهداف</a:t>
            </a:r>
            <a:r>
              <a:rPr lang="fr-FR" sz="2800" b="1" dirty="0"/>
              <a:t> </a:t>
            </a:r>
            <a:r>
              <a:rPr lang="fr-FR" sz="2800" b="1" dirty="0" err="1"/>
              <a:t>التنمية</a:t>
            </a:r>
            <a:r>
              <a:rPr lang="fr-FR" sz="2800" b="1" dirty="0"/>
              <a:t> </a:t>
            </a:r>
            <a:r>
              <a:rPr lang="fr-FR" sz="2800" b="1" dirty="0" err="1"/>
              <a:t>المستدامة</a:t>
            </a:r>
            <a:r>
              <a:rPr lang="fr-FR" sz="2800" b="1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965331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996851-795E-6DA6-4EDB-945A529E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r-FR" sz="2800" b="1" dirty="0" err="1">
                <a:solidFill>
                  <a:srgbClr val="FF0000"/>
                </a:solidFill>
              </a:rPr>
              <a:t>قائمة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المراجع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A688F7-3C7C-72FA-E0DC-2A2AD20EA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8015"/>
            <a:ext cx="10515600" cy="5024042"/>
          </a:xfr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حيفضي</a:t>
            </a:r>
            <a:r>
              <a:rPr lang="fr-FR" dirty="0"/>
              <a:t> </a:t>
            </a:r>
            <a:r>
              <a:rPr lang="fr-FR" dirty="0" err="1"/>
              <a:t>إكرام</a:t>
            </a:r>
            <a:r>
              <a:rPr lang="fr-FR" dirty="0"/>
              <a:t> </a:t>
            </a:r>
            <a:r>
              <a:rPr lang="fr-FR" dirty="0" err="1"/>
              <a:t>وزويني</a:t>
            </a:r>
            <a:r>
              <a:rPr lang="fr-FR" dirty="0"/>
              <a:t> شيماء؛2022/2021؛الإقتصاد </a:t>
            </a:r>
            <a:r>
              <a:rPr lang="fr-FR" dirty="0" err="1"/>
              <a:t>الدائري</a:t>
            </a:r>
            <a:r>
              <a:rPr lang="fr-FR" dirty="0"/>
              <a:t> </a:t>
            </a:r>
            <a:r>
              <a:rPr lang="fr-FR" dirty="0" err="1"/>
              <a:t>كمدخل</a:t>
            </a:r>
            <a:r>
              <a:rPr lang="fr-FR" dirty="0"/>
              <a:t> </a:t>
            </a:r>
            <a:r>
              <a:rPr lang="fr-FR" dirty="0" err="1"/>
              <a:t>استراتيجي</a:t>
            </a:r>
            <a:r>
              <a:rPr lang="fr-FR" dirty="0"/>
              <a:t> </a:t>
            </a:r>
            <a:r>
              <a:rPr lang="fr-FR" dirty="0" err="1"/>
              <a:t>لتعزيز</a:t>
            </a:r>
            <a:r>
              <a:rPr lang="fr-FR" dirty="0"/>
              <a:t> </a:t>
            </a:r>
            <a:r>
              <a:rPr lang="fr-FR" dirty="0" err="1"/>
              <a:t>التنمية</a:t>
            </a:r>
            <a:r>
              <a:rPr lang="fr-FR" dirty="0"/>
              <a:t> </a:t>
            </a:r>
            <a:r>
              <a:rPr lang="fr-FR" dirty="0" err="1"/>
              <a:t>المستدامة</a:t>
            </a:r>
            <a:r>
              <a:rPr lang="fr-FR" dirty="0"/>
              <a:t> و </a:t>
            </a:r>
            <a:r>
              <a:rPr lang="fr-FR" dirty="0" err="1"/>
              <a:t>الإقتصاد</a:t>
            </a:r>
            <a:r>
              <a:rPr lang="fr-FR" dirty="0"/>
              <a:t> </a:t>
            </a:r>
            <a:r>
              <a:rPr lang="fr-FR" dirty="0" err="1"/>
              <a:t>الأخضر</a:t>
            </a:r>
            <a:r>
              <a:rPr lang="fr-FR" dirty="0"/>
              <a:t> ، </a:t>
            </a:r>
            <a:r>
              <a:rPr lang="fr-FR" dirty="0" err="1"/>
              <a:t>مذكرة</a:t>
            </a:r>
            <a:r>
              <a:rPr lang="fr-FR" dirty="0"/>
              <a:t> </a:t>
            </a:r>
            <a:r>
              <a:rPr lang="fr-FR" dirty="0" err="1"/>
              <a:t>تدخل</a:t>
            </a:r>
            <a:r>
              <a:rPr lang="fr-FR" dirty="0"/>
              <a:t> </a:t>
            </a:r>
            <a:r>
              <a:rPr lang="fr-FR" dirty="0" err="1"/>
              <a:t>ضمن</a:t>
            </a:r>
            <a:r>
              <a:rPr lang="fr-FR" dirty="0"/>
              <a:t> </a:t>
            </a:r>
            <a:r>
              <a:rPr lang="fr-FR" dirty="0" err="1"/>
              <a:t>متطلبات</a:t>
            </a:r>
            <a:r>
              <a:rPr lang="fr-FR" dirty="0"/>
              <a:t> </a:t>
            </a:r>
            <a:r>
              <a:rPr lang="fr-FR" dirty="0" err="1"/>
              <a:t>نيل</a:t>
            </a:r>
            <a:r>
              <a:rPr lang="fr-FR" dirty="0"/>
              <a:t> </a:t>
            </a:r>
            <a:r>
              <a:rPr lang="fr-FR" dirty="0" err="1"/>
              <a:t>شهادة</a:t>
            </a:r>
            <a:r>
              <a:rPr lang="fr-FR" dirty="0"/>
              <a:t> </a:t>
            </a:r>
            <a:r>
              <a:rPr lang="fr-FR" dirty="0" err="1"/>
              <a:t>الماستر</a:t>
            </a:r>
            <a:r>
              <a:rPr lang="fr-FR" dirty="0"/>
              <a:t> </a:t>
            </a:r>
            <a:r>
              <a:rPr lang="fr-FR" dirty="0" err="1"/>
              <a:t>الأكاديمي</a:t>
            </a:r>
            <a:r>
              <a:rPr lang="fr-FR" dirty="0"/>
              <a:t> ،</a:t>
            </a:r>
            <a:r>
              <a:rPr lang="fr-FR" dirty="0" err="1"/>
              <a:t>جامعة</a:t>
            </a:r>
            <a:r>
              <a:rPr lang="fr-FR" dirty="0"/>
              <a:t> </a:t>
            </a:r>
            <a:r>
              <a:rPr lang="fr-FR" dirty="0" err="1"/>
              <a:t>أحمد</a:t>
            </a:r>
            <a:r>
              <a:rPr lang="fr-FR" dirty="0"/>
              <a:t> </a:t>
            </a:r>
            <a:r>
              <a:rPr lang="fr-FR" dirty="0" err="1"/>
              <a:t>دراية</a:t>
            </a:r>
            <a:r>
              <a:rPr lang="fr-FR" dirty="0"/>
              <a:t> –</a:t>
            </a:r>
            <a:r>
              <a:rPr lang="fr-FR" dirty="0" err="1"/>
              <a:t>أدرار</a:t>
            </a:r>
            <a:r>
              <a:rPr lang="fr-FR" dirty="0"/>
              <a:t> ،ص 8.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حيفصي</a:t>
            </a:r>
            <a:r>
              <a:rPr lang="fr-FR" dirty="0"/>
              <a:t> </a:t>
            </a:r>
            <a:r>
              <a:rPr lang="fr-FR" dirty="0" err="1"/>
              <a:t>إكرام</a:t>
            </a:r>
            <a:r>
              <a:rPr lang="fr-FR" dirty="0"/>
              <a:t> </a:t>
            </a:r>
            <a:r>
              <a:rPr lang="fr-FR" dirty="0" err="1"/>
              <a:t>وزويني</a:t>
            </a:r>
            <a:r>
              <a:rPr lang="fr-FR" dirty="0"/>
              <a:t> </a:t>
            </a:r>
            <a:r>
              <a:rPr lang="fr-FR" dirty="0" err="1"/>
              <a:t>شيماء،مرجع</a:t>
            </a:r>
            <a:r>
              <a:rPr lang="fr-FR" dirty="0"/>
              <a:t> </a:t>
            </a:r>
            <a:r>
              <a:rPr lang="fr-FR" dirty="0" err="1"/>
              <a:t>سبق</a:t>
            </a:r>
            <a:r>
              <a:rPr lang="fr-FR" dirty="0"/>
              <a:t> </a:t>
            </a:r>
            <a:r>
              <a:rPr lang="fr-FR" dirty="0" err="1"/>
              <a:t>ذكره</a:t>
            </a:r>
            <a:r>
              <a:rPr lang="fr-FR" dirty="0"/>
              <a:t> ص12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حيفصي</a:t>
            </a:r>
            <a:r>
              <a:rPr lang="fr-FR" dirty="0"/>
              <a:t> </a:t>
            </a:r>
            <a:r>
              <a:rPr lang="fr-FR" dirty="0" err="1"/>
              <a:t>إكرام</a:t>
            </a:r>
            <a:r>
              <a:rPr lang="fr-FR" dirty="0"/>
              <a:t> </a:t>
            </a:r>
            <a:r>
              <a:rPr lang="fr-FR" dirty="0" err="1"/>
              <a:t>وزويني</a:t>
            </a:r>
            <a:r>
              <a:rPr lang="fr-FR" dirty="0"/>
              <a:t> </a:t>
            </a:r>
            <a:r>
              <a:rPr lang="fr-FR" dirty="0" err="1"/>
              <a:t>شيماء،مرجع</a:t>
            </a:r>
            <a:r>
              <a:rPr lang="fr-FR" dirty="0"/>
              <a:t> </a:t>
            </a:r>
            <a:r>
              <a:rPr lang="fr-FR" dirty="0" err="1"/>
              <a:t>سبق</a:t>
            </a:r>
            <a:r>
              <a:rPr lang="fr-FR" dirty="0"/>
              <a:t> </a:t>
            </a:r>
            <a:r>
              <a:rPr lang="fr-FR" dirty="0" err="1"/>
              <a:t>ذكره</a:t>
            </a:r>
            <a:r>
              <a:rPr lang="fr-FR" dirty="0"/>
              <a:t> ص13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حيفصي</a:t>
            </a:r>
            <a:r>
              <a:rPr lang="fr-FR" dirty="0"/>
              <a:t> </a:t>
            </a:r>
            <a:r>
              <a:rPr lang="fr-FR" dirty="0" err="1"/>
              <a:t>إكرام</a:t>
            </a:r>
            <a:r>
              <a:rPr lang="fr-FR" dirty="0"/>
              <a:t> </a:t>
            </a:r>
            <a:r>
              <a:rPr lang="fr-FR" dirty="0" err="1"/>
              <a:t>وزويني</a:t>
            </a:r>
            <a:r>
              <a:rPr lang="fr-FR" dirty="0"/>
              <a:t> </a:t>
            </a:r>
            <a:r>
              <a:rPr lang="fr-FR" dirty="0" err="1"/>
              <a:t>شيماء،مرجع</a:t>
            </a:r>
            <a:r>
              <a:rPr lang="fr-FR" dirty="0"/>
              <a:t> </a:t>
            </a:r>
            <a:r>
              <a:rPr lang="fr-FR" dirty="0" err="1"/>
              <a:t>سبق</a:t>
            </a:r>
            <a:r>
              <a:rPr lang="fr-FR" dirty="0"/>
              <a:t> </a:t>
            </a:r>
            <a:r>
              <a:rPr lang="fr-FR" dirty="0" err="1"/>
              <a:t>ذكره</a:t>
            </a:r>
            <a:r>
              <a:rPr lang="fr-FR" dirty="0"/>
              <a:t> ص16-13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أنظر</a:t>
            </a:r>
            <a:r>
              <a:rPr lang="fr-FR" dirty="0"/>
              <a:t> </a:t>
            </a:r>
            <a:r>
              <a:rPr lang="fr-FR" dirty="0" err="1"/>
              <a:t>الموقع</a:t>
            </a:r>
            <a:r>
              <a:rPr lang="fr-FR" dirty="0"/>
              <a:t> </a:t>
            </a:r>
            <a:r>
              <a:rPr lang="fr-FR" dirty="0" err="1">
                <a:hlinkClick r:id="rId2"/>
              </a:rPr>
              <a:t>www.eeaa.gov.eg</a:t>
            </a:r>
            <a:r>
              <a:rPr lang="fr-FR" dirty="0"/>
              <a:t>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الدكتور</a:t>
            </a:r>
            <a:r>
              <a:rPr lang="fr-FR" dirty="0"/>
              <a:t> </a:t>
            </a:r>
            <a:r>
              <a:rPr lang="fr-FR" dirty="0" err="1"/>
              <a:t>مصطفى</a:t>
            </a:r>
            <a:r>
              <a:rPr lang="fr-FR" dirty="0"/>
              <a:t> </a:t>
            </a:r>
            <a:r>
              <a:rPr lang="fr-FR" dirty="0" err="1"/>
              <a:t>يوسف</a:t>
            </a:r>
            <a:r>
              <a:rPr lang="fr-FR" dirty="0"/>
              <a:t> </a:t>
            </a:r>
            <a:r>
              <a:rPr lang="fr-FR" dirty="0" err="1"/>
              <a:t>كافي</a:t>
            </a:r>
            <a:r>
              <a:rPr lang="fr-FR" dirty="0"/>
              <a:t> ، سنة2023،الاقتصاد </a:t>
            </a:r>
            <a:r>
              <a:rPr lang="fr-FR" dirty="0" err="1"/>
              <a:t>البنفسجي</a:t>
            </a:r>
            <a:r>
              <a:rPr lang="fr-FR" dirty="0"/>
              <a:t>، </a:t>
            </a:r>
            <a:r>
              <a:rPr lang="fr-FR" dirty="0" err="1"/>
              <a:t>الطبعة</a:t>
            </a:r>
            <a:r>
              <a:rPr lang="fr-FR" dirty="0"/>
              <a:t> </a:t>
            </a:r>
            <a:r>
              <a:rPr lang="fr-FR" dirty="0" err="1"/>
              <a:t>الأولى،عمان،مؤسسة</a:t>
            </a:r>
            <a:r>
              <a:rPr lang="fr-FR" dirty="0"/>
              <a:t> </a:t>
            </a:r>
            <a:r>
              <a:rPr lang="fr-FR" dirty="0" err="1"/>
              <a:t>الوراق</a:t>
            </a:r>
            <a:r>
              <a:rPr lang="fr-FR" dirty="0"/>
              <a:t> </a:t>
            </a:r>
            <a:r>
              <a:rPr lang="fr-FR" dirty="0" err="1"/>
              <a:t>للنشر</a:t>
            </a:r>
            <a:r>
              <a:rPr lang="fr-FR" dirty="0"/>
              <a:t> </a:t>
            </a:r>
            <a:r>
              <a:rPr lang="fr-FR" dirty="0" err="1"/>
              <a:t>والتوزيع</a:t>
            </a:r>
            <a:r>
              <a:rPr lang="fr-FR" dirty="0"/>
              <a:t> ،ص118-119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الدكتور</a:t>
            </a:r>
            <a:r>
              <a:rPr lang="fr-FR" dirty="0"/>
              <a:t> </a:t>
            </a:r>
            <a:r>
              <a:rPr lang="fr-FR" dirty="0" err="1"/>
              <a:t>مصطفى</a:t>
            </a:r>
            <a:r>
              <a:rPr lang="fr-FR" dirty="0"/>
              <a:t> </a:t>
            </a:r>
            <a:r>
              <a:rPr lang="fr-FR" dirty="0" err="1"/>
              <a:t>يوسف</a:t>
            </a:r>
            <a:r>
              <a:rPr lang="fr-FR" dirty="0"/>
              <a:t> </a:t>
            </a:r>
            <a:r>
              <a:rPr lang="fr-FR" dirty="0" err="1"/>
              <a:t>كافي</a:t>
            </a:r>
            <a:r>
              <a:rPr lang="fr-FR" dirty="0"/>
              <a:t> ،</a:t>
            </a:r>
            <a:r>
              <a:rPr lang="fr-FR" dirty="0" err="1"/>
              <a:t>مرجع</a:t>
            </a:r>
            <a:r>
              <a:rPr lang="fr-FR" dirty="0"/>
              <a:t> </a:t>
            </a:r>
            <a:r>
              <a:rPr lang="fr-FR" dirty="0" err="1"/>
              <a:t>سبق</a:t>
            </a:r>
            <a:r>
              <a:rPr lang="fr-FR" dirty="0"/>
              <a:t> ذكره،ص119-120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أنظر</a:t>
            </a:r>
            <a:r>
              <a:rPr lang="fr-FR" dirty="0"/>
              <a:t> </a:t>
            </a:r>
            <a:r>
              <a:rPr lang="fr-FR" dirty="0" err="1"/>
              <a:t>الموقع</a:t>
            </a:r>
            <a:r>
              <a:rPr lang="fr-FR" dirty="0"/>
              <a:t> </a:t>
            </a:r>
            <a:r>
              <a:rPr lang="fr-FR" dirty="0" err="1"/>
              <a:t>Greenly.earth</a:t>
            </a:r>
            <a:endParaRPr lang="fr-FR" dirty="0"/>
          </a:p>
          <a:p>
            <a:pPr marL="514350" indent="-514350" algn="r" rtl="1">
              <a:buFont typeface="+mj-lt"/>
              <a:buAutoNum type="arabicPeriod"/>
            </a:pPr>
            <a:r>
              <a:rPr lang="fr-FR" dirty="0" err="1"/>
              <a:t>أنظر</a:t>
            </a:r>
            <a:r>
              <a:rPr lang="fr-FR" dirty="0"/>
              <a:t> </a:t>
            </a:r>
            <a:r>
              <a:rPr lang="fr-FR" dirty="0" err="1"/>
              <a:t>الموقع</a:t>
            </a:r>
            <a:r>
              <a:rPr lang="fr-FR" dirty="0"/>
              <a:t> </a:t>
            </a:r>
            <a:r>
              <a:rPr lang="fr-FR" dirty="0" err="1"/>
              <a:t>mohemmed-mufarreh.com</a:t>
            </a:r>
            <a:r>
              <a:rPr lang="fr-FR" dirty="0"/>
              <a:t>   </a:t>
            </a:r>
          </a:p>
          <a:p>
            <a:pPr marL="514350" indent="-514350" algn="r" rtl="1">
              <a:buFont typeface="+mj-lt"/>
              <a:buAutoNum type="arabicPeriod"/>
            </a:pPr>
            <a:endParaRPr lang="fr-FR" dirty="0"/>
          </a:p>
          <a:p>
            <a:pPr marL="514350" indent="-514350" algn="r" rtl="1">
              <a:buFont typeface="+mj-lt"/>
              <a:buAutoNum type="arabicPeriod"/>
            </a:pPr>
            <a:endParaRPr lang="fr-FR" dirty="0"/>
          </a:p>
          <a:p>
            <a:pPr marL="0" indent="0" algn="r" rtl="1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4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77B392A-EC23-F028-AD52-E6FC927750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6"/>
            <a:ext cx="12192000" cy="68183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B268FAF-D4FF-FA87-8F55-A0508239A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1234" y="257971"/>
            <a:ext cx="3559970" cy="15994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r-FR" sz="2800" b="1" dirty="0" err="1"/>
              <a:t>خطة</a:t>
            </a:r>
            <a:r>
              <a:rPr lang="fr-FR" sz="2800" b="1" dirty="0"/>
              <a:t> </a:t>
            </a:r>
            <a:r>
              <a:rPr lang="fr-FR" sz="2800" b="1" dirty="0" err="1"/>
              <a:t>البحث</a:t>
            </a:r>
            <a:r>
              <a:rPr lang="fr-FR" sz="2800" b="1" dirty="0"/>
              <a:t> 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AEF0F730-A413-FF12-351E-8601D7E944B2}"/>
              </a:ext>
            </a:extLst>
          </p:cNvPr>
          <p:cNvSpPr/>
          <p:nvPr/>
        </p:nvSpPr>
        <p:spPr>
          <a:xfrm flipH="1">
            <a:off x="8305676" y="1985962"/>
            <a:ext cx="2553449" cy="2453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-1مفهوم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الدائري</a:t>
            </a:r>
            <a:r>
              <a:rPr lang="fr-FR" sz="2000" b="1" dirty="0"/>
              <a:t> 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4B8F898-5FCF-9357-D855-0E049EF3DB5D}"/>
              </a:ext>
            </a:extLst>
          </p:cNvPr>
          <p:cNvSpPr/>
          <p:nvPr/>
        </p:nvSpPr>
        <p:spPr>
          <a:xfrm>
            <a:off x="6874278" y="4222846"/>
            <a:ext cx="2553450" cy="228956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-3أهمية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الدائري</a:t>
            </a:r>
            <a:r>
              <a:rPr lang="fr-FR" sz="2000" b="1" dirty="0"/>
              <a:t> </a:t>
            </a:r>
            <a:r>
              <a:rPr lang="fr-FR" sz="2000" b="1" dirty="0" err="1"/>
              <a:t>واهدافه</a:t>
            </a:r>
            <a:endParaRPr lang="fr-FR" sz="2000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72DE0871-6E27-8D98-2A5A-2E0B2545FB5C}"/>
              </a:ext>
            </a:extLst>
          </p:cNvPr>
          <p:cNvSpPr/>
          <p:nvPr/>
        </p:nvSpPr>
        <p:spPr>
          <a:xfrm>
            <a:off x="2687836" y="4342954"/>
            <a:ext cx="3110346" cy="22895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-5أبعاد 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الأخضر</a:t>
            </a:r>
            <a:r>
              <a:rPr lang="fr-FR" sz="2000" b="1" dirty="0"/>
              <a:t> و </a:t>
            </a:r>
            <a:r>
              <a:rPr lang="fr-FR" sz="2000" b="1" dirty="0" err="1"/>
              <a:t>أهدافه</a:t>
            </a:r>
            <a:endParaRPr lang="fr-FR" sz="2000" b="1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C9B3197-FDF7-AA74-4E40-2D89571B66DA}"/>
              </a:ext>
            </a:extLst>
          </p:cNvPr>
          <p:cNvSpPr/>
          <p:nvPr/>
        </p:nvSpPr>
        <p:spPr>
          <a:xfrm>
            <a:off x="4461819" y="2148476"/>
            <a:ext cx="2982070" cy="245388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-4مفهوم </a:t>
            </a:r>
            <a:r>
              <a:rPr lang="fr-FR" sz="2000" b="1" dirty="0" err="1"/>
              <a:t>الإقتصاد</a:t>
            </a:r>
            <a:r>
              <a:rPr lang="fr-FR" sz="2000" b="1" dirty="0"/>
              <a:t> </a:t>
            </a:r>
            <a:r>
              <a:rPr lang="fr-FR" sz="2000" b="1" dirty="0" err="1"/>
              <a:t>الأخضر</a:t>
            </a:r>
            <a:endParaRPr lang="fr-FR" sz="2000" b="1" dirty="0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D5ECB03D-1D0D-5D12-A6AC-DC42D3552C5A}"/>
              </a:ext>
            </a:extLst>
          </p:cNvPr>
          <p:cNvSpPr/>
          <p:nvPr/>
        </p:nvSpPr>
        <p:spPr>
          <a:xfrm flipH="1">
            <a:off x="146874" y="104030"/>
            <a:ext cx="2982070" cy="228957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-6التحديات </a:t>
            </a:r>
            <a:r>
              <a:rPr lang="fr-FR" sz="2000" b="1" dirty="0" err="1"/>
              <a:t>وإنتقادات</a:t>
            </a:r>
            <a:r>
              <a:rPr lang="fr-FR" sz="2000" b="1" dirty="0"/>
              <a:t>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الأخضر</a:t>
            </a:r>
            <a:endParaRPr lang="fr-FR" sz="2000" b="1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57528ED-38BD-CB40-726A-3917AFF6F50F}"/>
              </a:ext>
            </a:extLst>
          </p:cNvPr>
          <p:cNvSpPr/>
          <p:nvPr/>
        </p:nvSpPr>
        <p:spPr>
          <a:xfrm>
            <a:off x="9737072" y="4368402"/>
            <a:ext cx="2284664" cy="214401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-2متطلبات </a:t>
            </a:r>
            <a:r>
              <a:rPr lang="fr-FR" sz="2000" b="1" dirty="0" err="1"/>
              <a:t>التحول</a:t>
            </a:r>
            <a:r>
              <a:rPr lang="fr-FR" sz="2000" b="1" dirty="0"/>
              <a:t> </a:t>
            </a:r>
            <a:r>
              <a:rPr lang="fr-FR" sz="2000" b="1" dirty="0" err="1"/>
              <a:t>نحو</a:t>
            </a:r>
            <a:r>
              <a:rPr lang="fr-FR" sz="2000" b="1" dirty="0"/>
              <a:t>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الدائري</a:t>
            </a:r>
            <a:r>
              <a:rPr lang="fr-FR" sz="2000" b="1" dirty="0"/>
              <a:t> 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62C8687C-C28C-E66B-A313-EAF01D4B5E34}"/>
              </a:ext>
            </a:extLst>
          </p:cNvPr>
          <p:cNvSpPr/>
          <p:nvPr/>
        </p:nvSpPr>
        <p:spPr>
          <a:xfrm>
            <a:off x="399260" y="4873714"/>
            <a:ext cx="2107508" cy="188025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b="1" dirty="0" err="1"/>
              <a:t>الخاتمة</a:t>
            </a:r>
            <a:endParaRPr lang="fr-FR" b="1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2351E90E-026D-6649-12AE-1190DB34497E}"/>
              </a:ext>
            </a:extLst>
          </p:cNvPr>
          <p:cNvSpPr/>
          <p:nvPr/>
        </p:nvSpPr>
        <p:spPr>
          <a:xfrm>
            <a:off x="48352" y="2582464"/>
            <a:ext cx="2982070" cy="200561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/>
              <a:t>-7أوجه </a:t>
            </a:r>
            <a:r>
              <a:rPr lang="fr-FR" sz="2000" b="1" dirty="0" err="1"/>
              <a:t>الاختلاف</a:t>
            </a:r>
            <a:r>
              <a:rPr lang="fr-FR" sz="2000" b="1" dirty="0"/>
              <a:t> </a:t>
            </a:r>
            <a:r>
              <a:rPr lang="fr-FR" sz="2000" b="1" dirty="0" err="1"/>
              <a:t>والتشابه</a:t>
            </a:r>
            <a:r>
              <a:rPr lang="fr-FR" sz="2000" b="1" dirty="0"/>
              <a:t> </a:t>
            </a:r>
            <a:r>
              <a:rPr lang="fr-FR" sz="2000" b="1" dirty="0" err="1"/>
              <a:t>بين</a:t>
            </a:r>
            <a:r>
              <a:rPr lang="fr-FR" sz="2000" b="1" dirty="0"/>
              <a:t>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الأخضر</a:t>
            </a:r>
            <a:r>
              <a:rPr lang="fr-FR" sz="2000" b="1" dirty="0"/>
              <a:t> و </a:t>
            </a:r>
            <a:r>
              <a:rPr lang="fr-FR" sz="2000" b="1" dirty="0" err="1"/>
              <a:t>الاقتصاد</a:t>
            </a:r>
            <a:r>
              <a:rPr lang="fr-FR" sz="2000" b="1" dirty="0"/>
              <a:t> </a:t>
            </a:r>
            <a:r>
              <a:rPr lang="fr-FR" sz="2000" b="1" dirty="0" err="1"/>
              <a:t>الدائري</a:t>
            </a:r>
            <a:r>
              <a:rPr lang="fr-FR" sz="2000" b="1" dirty="0"/>
              <a:t> 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74505FD1-1496-5B85-CFE2-CB41999105F8}"/>
              </a:ext>
            </a:extLst>
          </p:cNvPr>
          <p:cNvSpPr/>
          <p:nvPr/>
        </p:nvSpPr>
        <p:spPr>
          <a:xfrm>
            <a:off x="9689447" y="54022"/>
            <a:ext cx="1828800" cy="1828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b="1" dirty="0" err="1"/>
              <a:t>المقدمة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2975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2566291F-93E5-EE88-3749-6AFA7E108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F09B957-3D7B-33B8-0695-95D8D335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4453" y="459383"/>
            <a:ext cx="3321843" cy="126007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fr-FR" sz="2400" b="1" dirty="0" err="1"/>
              <a:t>المقدمة</a:t>
            </a:r>
            <a:endParaRPr lang="fr-FR" sz="2400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65CA74D-12CB-B0BC-D70B-2C2968556B86}"/>
              </a:ext>
            </a:extLst>
          </p:cNvPr>
          <p:cNvSpPr txBox="1"/>
          <p:nvPr/>
        </p:nvSpPr>
        <p:spPr>
          <a:xfrm>
            <a:off x="2032992" y="2091552"/>
            <a:ext cx="81260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r-FR" sz="3200" b="1" dirty="0" err="1">
                <a:solidFill>
                  <a:schemeClr val="bg1"/>
                </a:solidFill>
              </a:rPr>
              <a:t>في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ظل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التحديات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البيئية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المتزايدة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والتغيرات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المناخية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التي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يشهدها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العالم</a:t>
            </a:r>
            <a:r>
              <a:rPr lang="fr-FR" sz="3200" b="1" dirty="0">
                <a:solidFill>
                  <a:schemeClr val="bg1"/>
                </a:solidFill>
              </a:rPr>
              <a:t>، </a:t>
            </a:r>
            <a:r>
              <a:rPr lang="fr-FR" sz="3200" b="1" dirty="0" err="1">
                <a:solidFill>
                  <a:schemeClr val="bg1"/>
                </a:solidFill>
              </a:rPr>
              <a:t>أصبح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الضروري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البحث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نماذج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اقتصادية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جديدة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قادرة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على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تحقيق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التنمية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المستدامة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جهة</a:t>
            </a:r>
            <a:r>
              <a:rPr lang="fr-FR" sz="3200" b="1">
                <a:solidFill>
                  <a:schemeClr val="bg1"/>
                </a:solidFill>
              </a:rPr>
              <a:t> و </a:t>
            </a:r>
            <a:r>
              <a:rPr lang="fr-FR" sz="3200" b="1" dirty="0" err="1">
                <a:solidFill>
                  <a:schemeClr val="bg1"/>
                </a:solidFill>
              </a:rPr>
              <a:t>تقليل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التلوث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البيئي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جهة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أخرى</a:t>
            </a:r>
            <a:r>
              <a:rPr lang="fr-FR" sz="3200" b="1" dirty="0">
                <a:solidFill>
                  <a:schemeClr val="bg1"/>
                </a:solidFill>
              </a:rPr>
              <a:t> . </a:t>
            </a:r>
            <a:r>
              <a:rPr lang="fr-FR" sz="3200" b="1" dirty="0" err="1">
                <a:solidFill>
                  <a:schemeClr val="bg1"/>
                </a:solidFill>
              </a:rPr>
              <a:t>وقد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برز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في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هذا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السياق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مفهومان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أساسيان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هما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الاقتصاد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الأخضر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والاقتصاد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الدائري</a:t>
            </a:r>
            <a:r>
              <a:rPr lang="fr-FR" sz="3200" b="1" dirty="0">
                <a:solidFill>
                  <a:schemeClr val="bg1"/>
                </a:solidFill>
              </a:rPr>
              <a:t>، </a:t>
            </a:r>
            <a:r>
              <a:rPr lang="fr-FR" sz="3200" b="1" dirty="0" err="1">
                <a:solidFill>
                  <a:schemeClr val="bg1"/>
                </a:solidFill>
              </a:rPr>
              <a:t>اللذان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يمثلان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تحولًا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جذريًا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في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النظرة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التقليدية</a:t>
            </a:r>
            <a:r>
              <a:rPr lang="fr-FR" sz="3200" b="1" dirty="0">
                <a:solidFill>
                  <a:schemeClr val="bg1"/>
                </a:solidFill>
              </a:rPr>
              <a:t> </a:t>
            </a:r>
            <a:r>
              <a:rPr lang="fr-FR" sz="3200" b="1" dirty="0" err="1">
                <a:solidFill>
                  <a:schemeClr val="bg1"/>
                </a:solidFill>
              </a:rPr>
              <a:t>للاقتصاد</a:t>
            </a:r>
            <a:endParaRPr lang="fr-F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2135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0A9C376-FE61-917B-BCA9-72D34438A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Phylactère : pensées 3">
            <a:extLst>
              <a:ext uri="{FF2B5EF4-FFF2-40B4-BE49-F238E27FC236}">
                <a16:creationId xmlns:a16="http://schemas.microsoft.com/office/drawing/2014/main" id="{7FDAF889-EEB6-5C51-1108-57899F887791}"/>
              </a:ext>
            </a:extLst>
          </p:cNvPr>
          <p:cNvSpPr/>
          <p:nvPr/>
        </p:nvSpPr>
        <p:spPr>
          <a:xfrm>
            <a:off x="6322218" y="946548"/>
            <a:ext cx="5869781" cy="4697016"/>
          </a:xfrm>
          <a:prstGeom prst="cloud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rtl="1"/>
            <a:r>
              <a:rPr lang="fr-FR" sz="2800" b="1" dirty="0" err="1"/>
              <a:t>الإشكالية</a:t>
            </a:r>
            <a:endParaRPr lang="fr-FR" sz="2800" b="1" dirty="0"/>
          </a:p>
          <a:p>
            <a:pPr algn="ctr" rtl="1"/>
            <a:endParaRPr lang="fr-FR" sz="2400" b="1" dirty="0"/>
          </a:p>
          <a:p>
            <a:pPr algn="ctr" rtl="1"/>
            <a:endParaRPr lang="fr-FR" sz="2400" b="1" dirty="0"/>
          </a:p>
          <a:p>
            <a:pPr algn="ctr" rtl="1"/>
            <a:r>
              <a:rPr lang="fr-FR" sz="2400" b="1" dirty="0" err="1"/>
              <a:t>كيف</a:t>
            </a:r>
            <a:r>
              <a:rPr lang="fr-FR" sz="2400" b="1" dirty="0"/>
              <a:t> </a:t>
            </a:r>
            <a:r>
              <a:rPr lang="fr-FR" sz="2400" b="1" dirty="0" err="1"/>
              <a:t>يساهم</a:t>
            </a:r>
            <a:r>
              <a:rPr lang="fr-FR" sz="2400" b="1" dirty="0"/>
              <a:t> </a:t>
            </a:r>
            <a:r>
              <a:rPr lang="fr-FR" sz="2400" b="1" dirty="0" err="1"/>
              <a:t>الإقتصاد</a:t>
            </a:r>
            <a:r>
              <a:rPr lang="fr-FR" sz="2400" b="1" dirty="0"/>
              <a:t> </a:t>
            </a:r>
            <a:r>
              <a:rPr lang="fr-FR" sz="2400" b="1" dirty="0" err="1"/>
              <a:t>الدائري</a:t>
            </a:r>
            <a:r>
              <a:rPr lang="fr-FR" sz="2400" b="1" dirty="0"/>
              <a:t> </a:t>
            </a:r>
            <a:r>
              <a:rPr lang="fr-FR" sz="2400" b="1" dirty="0" err="1"/>
              <a:t>الأخضر</a:t>
            </a:r>
            <a:r>
              <a:rPr lang="fr-FR" sz="2400" b="1" dirty="0"/>
              <a:t> </a:t>
            </a:r>
            <a:r>
              <a:rPr lang="fr-FR" sz="2400" b="1" dirty="0" err="1"/>
              <a:t>في</a:t>
            </a:r>
            <a:r>
              <a:rPr lang="fr-FR" sz="2400" b="1" dirty="0"/>
              <a:t> </a:t>
            </a:r>
            <a:r>
              <a:rPr lang="fr-FR" sz="2400" b="1" dirty="0" err="1"/>
              <a:t>تحقيق</a:t>
            </a:r>
            <a:r>
              <a:rPr lang="fr-FR" sz="2400" b="1" dirty="0"/>
              <a:t> </a:t>
            </a:r>
            <a:r>
              <a:rPr lang="fr-FR" sz="2400" b="1" dirty="0" err="1"/>
              <a:t>التنمية</a:t>
            </a:r>
            <a:r>
              <a:rPr lang="fr-FR" sz="2400" b="1" dirty="0"/>
              <a:t> </a:t>
            </a:r>
            <a:r>
              <a:rPr lang="fr-FR" sz="2400" b="1" dirty="0" err="1"/>
              <a:t>المستدامة</a:t>
            </a:r>
            <a:r>
              <a:rPr lang="fr-FR" sz="2400" b="1" dirty="0"/>
              <a:t> ؟</a:t>
            </a:r>
          </a:p>
        </p:txBody>
      </p:sp>
    </p:spTree>
    <p:extLst>
      <p:ext uri="{BB962C8B-B14F-4D97-AF65-F5344CB8AC3E}">
        <p14:creationId xmlns:p14="http://schemas.microsoft.com/office/powerpoint/2010/main" val="122628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4BF59-145C-F236-7CD5-C4E5F180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r-FR" sz="2400" b="1" dirty="0"/>
              <a:t> 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3368A7B4-3EF0-191A-CC03-5E768EA757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7929352-602B-DB11-7878-B2F253E06803}"/>
              </a:ext>
            </a:extLst>
          </p:cNvPr>
          <p:cNvSpPr/>
          <p:nvPr/>
        </p:nvSpPr>
        <p:spPr>
          <a:xfrm>
            <a:off x="3135809" y="88503"/>
            <a:ext cx="6316862" cy="187880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r-FR" sz="2400" b="1" dirty="0" err="1">
                <a:solidFill>
                  <a:schemeClr val="tx1"/>
                </a:solidFill>
              </a:rPr>
              <a:t>ومن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الاشكالية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الرئيسية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السابقة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نطرح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الأسئلة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الفرعية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التالية</a:t>
            </a:r>
            <a:r>
              <a:rPr lang="fr-FR" sz="24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44AA66-E026-6C3A-BE43-CFA0B5B02C1B}"/>
              </a:ext>
            </a:extLst>
          </p:cNvPr>
          <p:cNvSpPr/>
          <p:nvPr/>
        </p:nvSpPr>
        <p:spPr>
          <a:xfrm>
            <a:off x="6294240" y="2920006"/>
            <a:ext cx="5530452" cy="33111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r-FR" dirty="0"/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ماهو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الإقتصاد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الدائري</a:t>
            </a:r>
            <a:r>
              <a:rPr lang="fr-FR" sz="2400" b="1" dirty="0">
                <a:solidFill>
                  <a:schemeClr val="tx1"/>
                </a:solidFill>
              </a:rPr>
              <a:t> ؟ </a:t>
            </a:r>
            <a:r>
              <a:rPr lang="fr-FR" sz="2400" b="1" dirty="0" err="1">
                <a:solidFill>
                  <a:schemeClr val="tx1"/>
                </a:solidFill>
              </a:rPr>
              <a:t>وماهي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أهدافه</a:t>
            </a:r>
            <a:r>
              <a:rPr lang="fr-FR" sz="2400" b="1" dirty="0">
                <a:solidFill>
                  <a:schemeClr val="tx1"/>
                </a:solidFill>
              </a:rPr>
              <a:t>؟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r-FR" sz="2400" b="1" dirty="0" err="1">
                <a:solidFill>
                  <a:schemeClr val="tx1"/>
                </a:solidFill>
              </a:rPr>
              <a:t>ماهي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متطلبات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التحول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نحو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الاقتصاد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الدائري</a:t>
            </a:r>
            <a:r>
              <a:rPr lang="fr-FR" sz="2400" b="1" dirty="0">
                <a:solidFill>
                  <a:schemeClr val="tx1"/>
                </a:solidFill>
              </a:rPr>
              <a:t> ؟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r-FR" sz="2400" b="1" dirty="0" err="1">
                <a:solidFill>
                  <a:schemeClr val="tx1"/>
                </a:solidFill>
              </a:rPr>
              <a:t>ما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هو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الاقتصاد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الأخضر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وما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هي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اهدافه</a:t>
            </a:r>
            <a:r>
              <a:rPr lang="fr-FR" sz="2400" b="1" dirty="0">
                <a:solidFill>
                  <a:schemeClr val="tx1"/>
                </a:solidFill>
              </a:rPr>
              <a:t>؟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r-FR" sz="2400" b="1" dirty="0" err="1">
                <a:solidFill>
                  <a:schemeClr val="tx1"/>
                </a:solidFill>
              </a:rPr>
              <a:t>ماهي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الانتقادات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الموجهة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للاقتصاد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الأخضر</a:t>
            </a:r>
            <a:r>
              <a:rPr lang="fr-FR" sz="2400" b="1" dirty="0">
                <a:solidFill>
                  <a:schemeClr val="tx1"/>
                </a:solidFill>
              </a:rPr>
              <a:t> و </a:t>
            </a:r>
            <a:r>
              <a:rPr lang="fr-FR" sz="2400" b="1" dirty="0" err="1">
                <a:solidFill>
                  <a:schemeClr val="tx1"/>
                </a:solidFill>
              </a:rPr>
              <a:t>التحديات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التي</a:t>
            </a:r>
            <a:r>
              <a:rPr lang="fr-FR" sz="2400" b="1" dirty="0">
                <a:solidFill>
                  <a:schemeClr val="tx1"/>
                </a:solidFill>
              </a:rPr>
              <a:t>  </a:t>
            </a:r>
            <a:r>
              <a:rPr lang="fr-FR" sz="2400" b="1" dirty="0" err="1">
                <a:solidFill>
                  <a:schemeClr val="tx1"/>
                </a:solidFill>
              </a:rPr>
              <a:t>يواجهها</a:t>
            </a:r>
            <a:r>
              <a:rPr lang="fr-FR" sz="2400" b="1" dirty="0">
                <a:solidFill>
                  <a:schemeClr val="tx1"/>
                </a:solidFill>
              </a:rPr>
              <a:t>؟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r-FR" sz="2400" b="1" dirty="0" err="1">
                <a:solidFill>
                  <a:schemeClr val="tx1"/>
                </a:solidFill>
              </a:rPr>
              <a:t>فيما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تتمثل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نقاط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الاختلاف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والتشابه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بين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الاقتصاد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الأخضر</a:t>
            </a:r>
            <a:r>
              <a:rPr lang="fr-FR" sz="2400" b="1" dirty="0">
                <a:solidFill>
                  <a:schemeClr val="tx1"/>
                </a:solidFill>
              </a:rPr>
              <a:t> و </a:t>
            </a:r>
            <a:r>
              <a:rPr lang="fr-FR" sz="2400" b="1" dirty="0" err="1">
                <a:solidFill>
                  <a:schemeClr val="tx1"/>
                </a:solidFill>
              </a:rPr>
              <a:t>الاقتصاد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الدائري</a:t>
            </a:r>
            <a:r>
              <a:rPr lang="fr-FR" sz="2400" b="1" dirty="0">
                <a:solidFill>
                  <a:schemeClr val="tx1"/>
                </a:solidFill>
              </a:rPr>
              <a:t> ؟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309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69C81A1B-FC14-B197-348B-B2AA73A71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D433E07-E98F-74BB-8691-6E2FF01E9D66}"/>
              </a:ext>
            </a:extLst>
          </p:cNvPr>
          <p:cNvSpPr/>
          <p:nvPr/>
        </p:nvSpPr>
        <p:spPr>
          <a:xfrm>
            <a:off x="8358187" y="1375171"/>
            <a:ext cx="3625453" cy="401835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r>
              <a:rPr lang="fr-FR" sz="2000" b="1" dirty="0" err="1">
                <a:solidFill>
                  <a:srgbClr val="FF0000"/>
                </a:solidFill>
              </a:rPr>
              <a:t>الفرضيات</a:t>
            </a:r>
            <a:r>
              <a:rPr lang="fr-FR" sz="2000" b="1" dirty="0">
                <a:solidFill>
                  <a:srgbClr val="FF0000"/>
                </a:solidFill>
              </a:rPr>
              <a:t>:</a:t>
            </a:r>
          </a:p>
          <a:p>
            <a:pPr algn="r" rtl="1"/>
            <a:endParaRPr lang="fr-FR" sz="2000" b="1" dirty="0">
              <a:solidFill>
                <a:srgbClr val="FF0000"/>
              </a:solidFill>
            </a:endParaRPr>
          </a:p>
          <a:p>
            <a:pPr algn="r" rtl="1"/>
            <a:endParaRPr lang="fr-FR" sz="2000" b="1" dirty="0">
              <a:solidFill>
                <a:srgbClr val="FF0000"/>
              </a:solidFill>
            </a:endParaRPr>
          </a:p>
          <a:p>
            <a:pPr algn="r" rtl="1"/>
            <a:r>
              <a:rPr lang="fr-FR" sz="2000" b="1" dirty="0">
                <a:solidFill>
                  <a:srgbClr val="FF0000"/>
                </a:solidFill>
              </a:rPr>
              <a:t>-</a:t>
            </a:r>
            <a:r>
              <a:rPr lang="fr-FR" sz="2000" b="1" dirty="0" err="1">
                <a:solidFill>
                  <a:srgbClr val="FF0000"/>
                </a:solidFill>
              </a:rPr>
              <a:t>توجد</a:t>
            </a:r>
            <a:r>
              <a:rPr lang="fr-FR" sz="2000" b="1" dirty="0">
                <a:solidFill>
                  <a:srgbClr val="FF0000"/>
                </a:solidFill>
              </a:rPr>
              <a:t>  </a:t>
            </a:r>
            <a:r>
              <a:rPr lang="fr-FR" sz="2000" b="1" dirty="0" err="1">
                <a:solidFill>
                  <a:srgbClr val="FF0000"/>
                </a:solidFill>
              </a:rPr>
              <a:t>علاقة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عكسية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بين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الاقتصاد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الدائري</a:t>
            </a:r>
            <a:r>
              <a:rPr lang="fr-FR" sz="2000" b="1" dirty="0">
                <a:solidFill>
                  <a:srgbClr val="FF0000"/>
                </a:solidFill>
              </a:rPr>
              <a:t> و </a:t>
            </a:r>
            <a:r>
              <a:rPr lang="fr-FR" sz="2000" b="1" dirty="0" err="1">
                <a:solidFill>
                  <a:srgbClr val="FF0000"/>
                </a:solidFill>
              </a:rPr>
              <a:t>الاقتصاد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الأخضر</a:t>
            </a:r>
            <a:r>
              <a:rPr lang="fr-FR" sz="2000" b="1" dirty="0">
                <a:solidFill>
                  <a:srgbClr val="FF0000"/>
                </a:solidFill>
              </a:rPr>
              <a:t>، </a:t>
            </a:r>
            <a:r>
              <a:rPr lang="fr-FR" sz="2000" b="1" dirty="0" err="1">
                <a:solidFill>
                  <a:srgbClr val="FF0000"/>
                </a:solidFill>
              </a:rPr>
              <a:t>يختلفان</a:t>
            </a:r>
            <a:r>
              <a:rPr lang="fr-FR" sz="2000" b="1" dirty="0">
                <a:solidFill>
                  <a:srgbClr val="FF0000"/>
                </a:solidFill>
              </a:rPr>
              <a:t>  </a:t>
            </a:r>
            <a:r>
              <a:rPr lang="fr-FR" sz="2000" b="1" dirty="0" err="1">
                <a:solidFill>
                  <a:srgbClr val="FF0000"/>
                </a:solidFill>
              </a:rPr>
              <a:t>في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تحقيق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أهداف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التنمية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المستدامة</a:t>
            </a:r>
            <a:r>
              <a:rPr lang="fr-FR" sz="2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6351CCB-27A3-57B6-E9CF-2631C83003D5}"/>
              </a:ext>
            </a:extLst>
          </p:cNvPr>
          <p:cNvSpPr/>
          <p:nvPr/>
        </p:nvSpPr>
        <p:spPr>
          <a:xfrm>
            <a:off x="4202610" y="1428747"/>
            <a:ext cx="3405782" cy="40183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 rtl="1"/>
            <a:r>
              <a:rPr lang="fr-FR" sz="2000" b="1" dirty="0" err="1">
                <a:solidFill>
                  <a:srgbClr val="FF0000"/>
                </a:solidFill>
              </a:rPr>
              <a:t>أهداف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البحث</a:t>
            </a:r>
            <a:endParaRPr lang="fr-FR" sz="2000" b="1" dirty="0">
              <a:solidFill>
                <a:srgbClr val="FF0000"/>
              </a:solidFill>
            </a:endParaRPr>
          </a:p>
          <a:p>
            <a:pPr algn="r" rtl="1"/>
            <a:endParaRPr lang="fr-FR" sz="2000" b="1" dirty="0">
              <a:solidFill>
                <a:srgbClr val="FF0000"/>
              </a:solidFill>
            </a:endParaRPr>
          </a:p>
          <a:p>
            <a:pPr algn="r" rtl="1"/>
            <a:r>
              <a:rPr lang="fr-FR" sz="2000" b="1" dirty="0">
                <a:solidFill>
                  <a:srgbClr val="FF0000"/>
                </a:solidFill>
              </a:rPr>
              <a:t>-</a:t>
            </a:r>
            <a:r>
              <a:rPr lang="fr-FR" sz="2000" b="1" dirty="0" err="1">
                <a:solidFill>
                  <a:schemeClr val="tx1"/>
                </a:solidFill>
              </a:rPr>
              <a:t>توضيح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مفهوم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الاقتصاد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الدائري</a:t>
            </a:r>
            <a:r>
              <a:rPr lang="fr-FR" sz="2000" b="1" dirty="0">
                <a:solidFill>
                  <a:schemeClr val="tx1"/>
                </a:solidFill>
              </a:rPr>
              <a:t> و </a:t>
            </a:r>
            <a:r>
              <a:rPr lang="fr-FR" sz="2000" b="1" dirty="0" err="1">
                <a:solidFill>
                  <a:schemeClr val="tx1"/>
                </a:solidFill>
              </a:rPr>
              <a:t>الاقتصاد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الأخضر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r" rtl="1">
              <a:buFontTx/>
              <a:buChar char="-"/>
            </a:pPr>
            <a:r>
              <a:rPr lang="fr-FR" sz="2000" b="1" dirty="0" err="1">
                <a:solidFill>
                  <a:schemeClr val="tx1"/>
                </a:solidFill>
              </a:rPr>
              <a:t>التطرق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الى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اهداف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الاقتصاد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الأخضر</a:t>
            </a:r>
            <a:r>
              <a:rPr lang="fr-FR" sz="2000" b="1" dirty="0">
                <a:solidFill>
                  <a:schemeClr val="tx1"/>
                </a:solidFill>
              </a:rPr>
              <a:t> و </a:t>
            </a:r>
            <a:r>
              <a:rPr lang="fr-FR" sz="2000" b="1" dirty="0" err="1">
                <a:solidFill>
                  <a:schemeClr val="tx1"/>
                </a:solidFill>
              </a:rPr>
              <a:t>الاقتصاد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الدائري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r" rtl="1">
              <a:buFontTx/>
              <a:buChar char="-"/>
            </a:pPr>
            <a:r>
              <a:rPr lang="fr-FR" sz="2000" b="1" dirty="0" err="1">
                <a:solidFill>
                  <a:schemeClr val="tx1"/>
                </a:solidFill>
              </a:rPr>
              <a:t>معرفة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اهم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الإختلافات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بين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كل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من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الاقتصاد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الأخضر</a:t>
            </a:r>
            <a:r>
              <a:rPr lang="fr-FR" sz="2000" b="1" dirty="0">
                <a:solidFill>
                  <a:schemeClr val="tx1"/>
                </a:solidFill>
              </a:rPr>
              <a:t> و </a:t>
            </a:r>
            <a:r>
              <a:rPr lang="fr-FR" sz="2000" b="1" dirty="0" err="1">
                <a:solidFill>
                  <a:schemeClr val="tx1"/>
                </a:solidFill>
              </a:rPr>
              <a:t>الاقتصاد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الدائري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ectangle : avec coins rognés en diagonale 5">
            <a:extLst>
              <a:ext uri="{FF2B5EF4-FFF2-40B4-BE49-F238E27FC236}">
                <a16:creationId xmlns:a16="http://schemas.microsoft.com/office/drawing/2014/main" id="{03050B8E-59D2-49DC-1140-D2FEC95D0BB1}"/>
              </a:ext>
            </a:extLst>
          </p:cNvPr>
          <p:cNvSpPr/>
          <p:nvPr/>
        </p:nvSpPr>
        <p:spPr>
          <a:xfrm flipH="1">
            <a:off x="208360" y="446484"/>
            <a:ext cx="3405782" cy="5572126"/>
          </a:xfrm>
          <a:prstGeom prst="snip2Diag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r-FR" sz="2000" b="1" dirty="0" err="1">
                <a:solidFill>
                  <a:srgbClr val="FF0000"/>
                </a:solidFill>
              </a:rPr>
              <a:t>منهج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fr-FR" sz="2000" b="1" dirty="0" err="1">
                <a:solidFill>
                  <a:srgbClr val="FF0000"/>
                </a:solidFill>
              </a:rPr>
              <a:t>الدراسة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</a:p>
          <a:p>
            <a:pPr algn="r" rtl="1"/>
            <a:r>
              <a:rPr lang="fr-FR" b="1" dirty="0" err="1">
                <a:solidFill>
                  <a:schemeClr val="tx1"/>
                </a:solidFill>
              </a:rPr>
              <a:t>تم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استخدام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المنهج</a:t>
            </a:r>
            <a:r>
              <a:rPr lang="fr-FR" b="1" dirty="0">
                <a:solidFill>
                  <a:schemeClr val="tx1"/>
                </a:solidFill>
              </a:rPr>
              <a:t>  </a:t>
            </a:r>
            <a:r>
              <a:rPr lang="fr-FR" b="1" dirty="0" err="1">
                <a:solidFill>
                  <a:schemeClr val="tx1"/>
                </a:solidFill>
              </a:rPr>
              <a:t>التحليلي</a:t>
            </a:r>
            <a:r>
              <a:rPr lang="fr-FR" b="1" dirty="0">
                <a:solidFill>
                  <a:schemeClr val="tx1"/>
                </a:solidFill>
              </a:rPr>
              <a:t>  </a:t>
            </a:r>
            <a:r>
              <a:rPr lang="fr-FR" b="1" dirty="0" err="1">
                <a:solidFill>
                  <a:schemeClr val="tx1"/>
                </a:solidFill>
              </a:rPr>
              <a:t>الوصفي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لوصف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كيفية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تأثير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الاقتصاد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الدائري</a:t>
            </a:r>
            <a:r>
              <a:rPr lang="fr-FR" b="1" dirty="0">
                <a:solidFill>
                  <a:schemeClr val="tx1"/>
                </a:solidFill>
              </a:rPr>
              <a:t> و </a:t>
            </a:r>
            <a:r>
              <a:rPr lang="fr-FR" b="1" dirty="0" err="1">
                <a:solidFill>
                  <a:schemeClr val="tx1"/>
                </a:solidFill>
              </a:rPr>
              <a:t>الاقتصاد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الأخضر</a:t>
            </a:r>
            <a:r>
              <a:rPr lang="fr-FR" b="1" dirty="0">
                <a:solidFill>
                  <a:schemeClr val="tx1"/>
                </a:solidFill>
              </a:rPr>
              <a:t>  </a:t>
            </a:r>
            <a:r>
              <a:rPr lang="fr-FR" b="1" dirty="0" err="1">
                <a:solidFill>
                  <a:schemeClr val="tx1"/>
                </a:solidFill>
              </a:rPr>
              <a:t>على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مختلف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جوانب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التنمية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المستدامة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وأثرهما</a:t>
            </a:r>
            <a:r>
              <a:rPr lang="fr-FR" b="1" dirty="0">
                <a:solidFill>
                  <a:schemeClr val="tx1"/>
                </a:solidFill>
              </a:rPr>
              <a:t>  </a:t>
            </a:r>
            <a:r>
              <a:rPr lang="fr-FR" b="1" dirty="0" err="1">
                <a:solidFill>
                  <a:schemeClr val="tx1"/>
                </a:solidFill>
              </a:rPr>
              <a:t>على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البيئة</a:t>
            </a:r>
            <a:r>
              <a:rPr lang="fr-FR" b="1" dirty="0">
                <a:solidFill>
                  <a:schemeClr val="tx1"/>
                </a:solidFill>
              </a:rPr>
              <a:t> و </a:t>
            </a:r>
            <a:r>
              <a:rPr lang="fr-FR" b="1" dirty="0" err="1">
                <a:solidFill>
                  <a:schemeClr val="tx1"/>
                </a:solidFill>
              </a:rPr>
              <a:t>الموارد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الطبيعية</a:t>
            </a:r>
            <a:r>
              <a:rPr lang="fr-FR" b="1" dirty="0">
                <a:solidFill>
                  <a:schemeClr val="tx1"/>
                </a:solidFill>
              </a:rPr>
              <a:t> و </a:t>
            </a:r>
            <a:r>
              <a:rPr lang="fr-FR" b="1" dirty="0" err="1">
                <a:solidFill>
                  <a:schemeClr val="tx1"/>
                </a:solidFill>
              </a:rPr>
              <a:t>المجتمع</a:t>
            </a:r>
            <a:r>
              <a:rPr lang="fr-FR" b="1" dirty="0">
                <a:solidFill>
                  <a:schemeClr val="tx1"/>
                </a:solidFill>
              </a:rPr>
              <a:t> و </a:t>
            </a:r>
            <a:r>
              <a:rPr lang="fr-FR" b="1" dirty="0" err="1">
                <a:solidFill>
                  <a:schemeClr val="tx1"/>
                </a:solidFill>
              </a:rPr>
              <a:t>كيفية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تعزيز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الابتكار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واستخدام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التكنولوجيا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النظيفة</a:t>
            </a:r>
            <a:endParaRPr lang="fr-F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70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E217816-BB6A-E3AB-3576-9B2E163774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82" y="365124"/>
            <a:ext cx="4104332" cy="3769106"/>
          </a:xfrm>
          <a:prstGeom prst="rect">
            <a:avLst/>
          </a:prstGeom>
          <a:effectLst>
            <a:reflection blurRad="6350" stA="50000" endA="300" endPos="55500" dist="50800" dir="5400000" sy="-100000" algn="bl" rotWithShape="0"/>
          </a:effec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F214532-3729-4A30-6DEA-9454D1761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5796" y="365125"/>
            <a:ext cx="4978003" cy="1555535"/>
          </a:xfrm>
        </p:spPr>
        <p:txBody>
          <a:bodyPr>
            <a:normAutofit/>
          </a:bodyPr>
          <a:lstStyle/>
          <a:p>
            <a:pPr algn="ctr" rtl="1"/>
            <a:r>
              <a:rPr lang="fr-FR" sz="2800" b="1" dirty="0" err="1">
                <a:solidFill>
                  <a:srgbClr val="FF0000"/>
                </a:solidFill>
              </a:rPr>
              <a:t>مفهوم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الاقتصاد</a:t>
            </a:r>
            <a:r>
              <a:rPr lang="fr-FR" sz="2800" b="1" dirty="0">
                <a:solidFill>
                  <a:srgbClr val="FF0000"/>
                </a:solidFill>
              </a:rPr>
              <a:t> الدائري¹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941EE4-04E5-5180-8083-02DA45BBE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6214" y="1920660"/>
            <a:ext cx="7519988" cy="4427141"/>
          </a:xfrm>
        </p:spPr>
        <p:txBody>
          <a:bodyPr/>
          <a:lstStyle/>
          <a:p>
            <a:pPr algn="r" rtl="1"/>
            <a:endParaRPr lang="fr-FR" b="1" dirty="0"/>
          </a:p>
          <a:p>
            <a:pPr algn="r" rtl="1"/>
            <a:endParaRPr lang="fr-FR" b="1" dirty="0"/>
          </a:p>
          <a:p>
            <a:pPr algn="r" rtl="1"/>
            <a:endParaRPr lang="fr-FR" b="1" dirty="0"/>
          </a:p>
          <a:p>
            <a:pPr algn="r" rtl="1"/>
            <a:r>
              <a:rPr lang="ar-AE" b="1" dirty="0"/>
              <a:t>عرفت الأمم المتحدة الإقتصاد الدائري بأنه:"نظام تبادل و مشاركة يسمح بالتقدم الإجتماعي والمحافظة على رأس المال الطبيعي والتنمية الإقتصادية.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721778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A13AE00D-5621-1F14-FA29-EB97FE7D1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078" y="-885829"/>
            <a:ext cx="12294078" cy="774382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CEDCF61-AEDC-CBE7-2B14-0D564DF71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3143" y="0"/>
            <a:ext cx="4585097" cy="1635125"/>
          </a:xfrm>
        </p:spPr>
        <p:txBody>
          <a:bodyPr>
            <a:normAutofit/>
          </a:bodyPr>
          <a:lstStyle/>
          <a:p>
            <a:pPr algn="r" rtl="1"/>
            <a:r>
              <a:rPr lang="fr-FR" sz="2400" b="1" dirty="0" err="1">
                <a:solidFill>
                  <a:srgbClr val="FF0000"/>
                </a:solidFill>
              </a:rPr>
              <a:t>متطلبات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التحول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نحو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الاقتصاد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الدائري</a:t>
            </a:r>
            <a:r>
              <a:rPr lang="fr-FR" sz="2400" b="1" dirty="0">
                <a:solidFill>
                  <a:srgbClr val="FF0000"/>
                </a:solidFill>
              </a:rPr>
              <a:t> ²</a:t>
            </a:r>
          </a:p>
        </p:txBody>
      </p:sp>
      <p:sp>
        <p:nvSpPr>
          <p:cNvPr id="4" name="Cadre 3">
            <a:extLst>
              <a:ext uri="{FF2B5EF4-FFF2-40B4-BE49-F238E27FC236}">
                <a16:creationId xmlns:a16="http://schemas.microsoft.com/office/drawing/2014/main" id="{051AA36A-4D9B-AEF3-6629-57494127219D}"/>
              </a:ext>
            </a:extLst>
          </p:cNvPr>
          <p:cNvSpPr/>
          <p:nvPr/>
        </p:nvSpPr>
        <p:spPr>
          <a:xfrm>
            <a:off x="8149828" y="1235868"/>
            <a:ext cx="2780110" cy="2235990"/>
          </a:xfrm>
          <a:prstGeom prst="fram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 err="1">
                <a:solidFill>
                  <a:schemeClr val="tx1"/>
                </a:solidFill>
              </a:rPr>
              <a:t>الطريقة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المثلى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للإنتاج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5" name="Cadre 4">
            <a:extLst>
              <a:ext uri="{FF2B5EF4-FFF2-40B4-BE49-F238E27FC236}">
                <a16:creationId xmlns:a16="http://schemas.microsoft.com/office/drawing/2014/main" id="{ECC9EC4B-70C2-7C40-8B69-F7E0BC7B9F24}"/>
              </a:ext>
            </a:extLst>
          </p:cNvPr>
          <p:cNvSpPr/>
          <p:nvPr/>
        </p:nvSpPr>
        <p:spPr>
          <a:xfrm>
            <a:off x="4238625" y="1235868"/>
            <a:ext cx="2905721" cy="2193132"/>
          </a:xfrm>
          <a:prstGeom prst="fram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 err="1">
                <a:solidFill>
                  <a:schemeClr val="tx1"/>
                </a:solidFill>
              </a:rPr>
              <a:t>الطريقة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المثلى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للإستهلاك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Cadre 5">
            <a:extLst>
              <a:ext uri="{FF2B5EF4-FFF2-40B4-BE49-F238E27FC236}">
                <a16:creationId xmlns:a16="http://schemas.microsoft.com/office/drawing/2014/main" id="{8545CFD7-F32A-C423-9A13-5EE472FEED07}"/>
              </a:ext>
            </a:extLst>
          </p:cNvPr>
          <p:cNvSpPr/>
          <p:nvPr/>
        </p:nvSpPr>
        <p:spPr>
          <a:xfrm>
            <a:off x="122040" y="1235868"/>
            <a:ext cx="3111103" cy="2193132"/>
          </a:xfrm>
          <a:prstGeom prst="fram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000" b="1" dirty="0" err="1">
                <a:solidFill>
                  <a:schemeClr val="tx1"/>
                </a:solidFill>
              </a:rPr>
              <a:t>الطريقة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المثلى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التسيير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النفايات</a:t>
            </a:r>
            <a:r>
              <a:rPr lang="fr-FR" sz="2000" b="1" dirty="0">
                <a:solidFill>
                  <a:schemeClr val="tx1"/>
                </a:solidFill>
              </a:rPr>
              <a:t>(</a:t>
            </a:r>
            <a:r>
              <a:rPr lang="fr-FR" sz="2000" b="1" dirty="0" err="1">
                <a:solidFill>
                  <a:schemeClr val="tx1"/>
                </a:solidFill>
              </a:rPr>
              <a:t>التدوير</a:t>
            </a:r>
            <a:r>
              <a:rPr lang="fr-FR" sz="2000" b="1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057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ECF792-F350-9DF3-72DC-2F446AC3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r-FR" sz="2800" b="1" dirty="0" err="1">
                <a:solidFill>
                  <a:srgbClr val="FF0000"/>
                </a:solidFill>
              </a:rPr>
              <a:t>أهمية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الاقتصاد</a:t>
            </a:r>
            <a:r>
              <a:rPr lang="fr-FR" sz="2800" b="1" dirty="0">
                <a:solidFill>
                  <a:srgbClr val="FF0000"/>
                </a:solidFill>
              </a:rPr>
              <a:t> </a:t>
            </a:r>
            <a:r>
              <a:rPr lang="fr-FR" sz="2800" b="1" dirty="0" err="1">
                <a:solidFill>
                  <a:srgbClr val="FF0000"/>
                </a:solidFill>
              </a:rPr>
              <a:t>الدائري</a:t>
            </a:r>
            <a:r>
              <a:rPr lang="fr-FR" sz="2800" b="1" dirty="0">
                <a:solidFill>
                  <a:srgbClr val="FF0000"/>
                </a:solidFill>
              </a:rPr>
              <a:t> ³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71B33CD-C335-3621-FAA6-EEF5D8634B85}"/>
              </a:ext>
            </a:extLst>
          </p:cNvPr>
          <p:cNvSpPr/>
          <p:nvPr/>
        </p:nvSpPr>
        <p:spPr>
          <a:xfrm>
            <a:off x="2490042" y="3161110"/>
            <a:ext cx="3012877" cy="2743200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>
                <a:solidFill>
                  <a:schemeClr val="tx1"/>
                </a:solidFill>
              </a:rPr>
              <a:t>بالنسبة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للمستهلكين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6212FA92-5CE3-0747-8725-6AB0EF4E754D}"/>
              </a:ext>
            </a:extLst>
          </p:cNvPr>
          <p:cNvSpPr/>
          <p:nvPr/>
        </p:nvSpPr>
        <p:spPr>
          <a:xfrm>
            <a:off x="6418956" y="3429000"/>
            <a:ext cx="3401020" cy="2528094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>
                <a:solidFill>
                  <a:schemeClr val="tx1"/>
                </a:solidFill>
              </a:rPr>
              <a:t>بالنسبة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للشركات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3A2332B-90FD-85E2-3FDF-E4FB7F422AFD}"/>
              </a:ext>
            </a:extLst>
          </p:cNvPr>
          <p:cNvSpPr/>
          <p:nvPr/>
        </p:nvSpPr>
        <p:spPr>
          <a:xfrm>
            <a:off x="147342" y="312738"/>
            <a:ext cx="3401019" cy="2652712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>
                <a:solidFill>
                  <a:schemeClr val="tx1"/>
                </a:solidFill>
              </a:rPr>
              <a:t>بالنسبة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للدول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والمناطق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6E6DB96-DCE2-6370-4D0D-5368F9E42EF2}"/>
              </a:ext>
            </a:extLst>
          </p:cNvPr>
          <p:cNvSpPr/>
          <p:nvPr/>
        </p:nvSpPr>
        <p:spPr>
          <a:xfrm>
            <a:off x="8119466" y="216298"/>
            <a:ext cx="3234334" cy="2743199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r-FR" sz="2400" b="1" dirty="0" err="1">
                <a:solidFill>
                  <a:schemeClr val="tx1"/>
                </a:solidFill>
              </a:rPr>
              <a:t>بالنسبة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للأرض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b="1" dirty="0" err="1">
                <a:solidFill>
                  <a:schemeClr val="tx1"/>
                </a:solidFill>
              </a:rPr>
              <a:t>والانسان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2602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18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الجمهورية الجزائرية الديمقراطية الشعبية  وزارة التعليم العالي والبحث العلمي </vt:lpstr>
      <vt:lpstr>خطة البحث </vt:lpstr>
      <vt:lpstr>المقدمة</vt:lpstr>
      <vt:lpstr>Présentation PowerPoint</vt:lpstr>
      <vt:lpstr> </vt:lpstr>
      <vt:lpstr>Présentation PowerPoint</vt:lpstr>
      <vt:lpstr>مفهوم الاقتصاد الدائري¹</vt:lpstr>
      <vt:lpstr>متطلبات التحول نحو الاقتصاد الدائري ²</vt:lpstr>
      <vt:lpstr>أهمية الاقتصاد الدائري ³</vt:lpstr>
      <vt:lpstr>أهداف الاقتصاد الدائري ⁴</vt:lpstr>
      <vt:lpstr>مفهوم الاقتصاد الأخضر⁵</vt:lpstr>
      <vt:lpstr>أبعاد الاقتصاد الأخضر ⁶</vt:lpstr>
      <vt:lpstr>أهداف الاقتصاد الأخضر⁷</vt:lpstr>
      <vt:lpstr>التحديات وإنتقادات الاقتصاد الأخضر ⁸</vt:lpstr>
      <vt:lpstr>Présentation PowerPoint</vt:lpstr>
      <vt:lpstr>Présentation PowerPoint</vt:lpstr>
      <vt:lpstr>خاتمة </vt:lpstr>
      <vt:lpstr>قائمة المراجع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 وزارة التعليم العالي والبحث العلمي </dc:title>
  <dc:creator>213675713496</dc:creator>
  <cp:lastModifiedBy>213675713496</cp:lastModifiedBy>
  <cp:revision>37</cp:revision>
  <dcterms:created xsi:type="dcterms:W3CDTF">2024-10-31T15:14:48Z</dcterms:created>
  <dcterms:modified xsi:type="dcterms:W3CDTF">2024-11-12T07:08:45Z</dcterms:modified>
</cp:coreProperties>
</file>