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 id="265" r:id="rId8"/>
    <p:sldId id="266" r:id="rId9"/>
    <p:sldId id="262" r:id="rId10"/>
    <p:sldId id="267" r:id="rId11"/>
    <p:sldId id="270" r:id="rId12"/>
    <p:sldId id="271" r:id="rId13"/>
    <p:sldId id="260" r:id="rId14"/>
    <p:sldId id="272" r:id="rId15"/>
    <p:sldId id="274" r:id="rId16"/>
    <p:sldId id="261" r:id="rId17"/>
    <p:sldId id="273" r:id="rId18"/>
    <p:sldId id="275" r:id="rId19"/>
    <p:sldId id="276" r:id="rId20"/>
    <p:sldId id="277" r:id="rId21"/>
    <p:sldId id="278" r:id="rId22"/>
    <p:sldId id="27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4D5D739-42EA-4DFB-88CB-71228E6B32A0}">
          <p14:sldIdLst>
            <p14:sldId id="256"/>
            <p14:sldId id="257"/>
            <p14:sldId id="258"/>
          </p14:sldIdLst>
        </p14:section>
        <p14:section name="01" id="{597996B5-2540-4299-B537-A62AF84B9982}">
          <p14:sldIdLst>
            <p14:sldId id="259"/>
            <p14:sldId id="263"/>
            <p14:sldId id="264"/>
            <p14:sldId id="265"/>
            <p14:sldId id="266"/>
          </p14:sldIdLst>
        </p14:section>
        <p14:section name="02" id="{47759DA2-BAED-471C-9DA5-BFE02B582031}">
          <p14:sldIdLst>
            <p14:sldId id="262"/>
            <p14:sldId id="267"/>
            <p14:sldId id="270"/>
            <p14:sldId id="271"/>
          </p14:sldIdLst>
        </p14:section>
        <p14:section name="03" id="{29F406F4-52CA-4998-B4B0-470765E43A4D}">
          <p14:sldIdLst>
            <p14:sldId id="260"/>
            <p14:sldId id="272"/>
            <p14:sldId id="274"/>
          </p14:sldIdLst>
        </p14:section>
        <p14:section name="04" id="{9CEEBE5C-3D91-4E2C-A719-5E19A851A6B8}">
          <p14:sldIdLst>
            <p14:sldId id="261"/>
            <p14:sldId id="273"/>
            <p14:sldId id="275"/>
            <p14:sldId id="276"/>
            <p14:sldId id="277"/>
            <p14:sldId id="278"/>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50" d="100"/>
          <a:sy n="50" d="100"/>
        </p:scale>
        <p:origin x="804"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214F36-304A-4A1E-B90C-EB4ED7371A2F}"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fr-FR"/>
        </a:p>
      </dgm:t>
    </dgm:pt>
    <dgm:pt modelId="{49AF20D5-BF72-4CE5-BB2B-3BA5407FD191}">
      <dgm:prSet phldrT="[Texte]"/>
      <dgm:spPr/>
      <dgm:t>
        <a:bodyPr/>
        <a:lstStyle/>
        <a:p>
          <a:pPr rtl="1"/>
          <a:r>
            <a:rPr lang="ar-DZ" b="1" dirty="0"/>
            <a:t>تنويع مصادر الدخل</a:t>
          </a:r>
          <a:endParaRPr lang="fr-FR" b="1" dirty="0"/>
        </a:p>
      </dgm:t>
    </dgm:pt>
    <dgm:pt modelId="{4C1B8F41-39D1-4216-A9E2-FE872009C353}" type="parTrans" cxnId="{9BBF95EE-AEED-4641-ADFC-DD584C725443}">
      <dgm:prSet/>
      <dgm:spPr/>
      <dgm:t>
        <a:bodyPr/>
        <a:lstStyle/>
        <a:p>
          <a:pPr rtl="1"/>
          <a:endParaRPr lang="fr-FR" b="1"/>
        </a:p>
      </dgm:t>
    </dgm:pt>
    <dgm:pt modelId="{39EDF78E-5256-456D-AFE7-5F5564BCB61C}" type="sibTrans" cxnId="{9BBF95EE-AEED-4641-ADFC-DD584C725443}">
      <dgm:prSet/>
      <dgm:spPr/>
      <dgm:t>
        <a:bodyPr/>
        <a:lstStyle/>
        <a:p>
          <a:pPr rtl="1"/>
          <a:endParaRPr lang="fr-FR" b="1"/>
        </a:p>
      </dgm:t>
    </dgm:pt>
    <dgm:pt modelId="{C4C5A773-3A53-4202-BC45-E9D85E6748F1}">
      <dgm:prSet phldrT="[Texte]"/>
      <dgm:spPr/>
      <dgm:t>
        <a:bodyPr/>
        <a:lstStyle/>
        <a:p>
          <a:pPr rtl="1"/>
          <a:r>
            <a:rPr lang="ar-DZ" b="1" dirty="0"/>
            <a:t>يوفر الاقتصاد الأزرق فرصا جديدة للدول الساحلية لتنويع المصادر</a:t>
          </a:r>
          <a:endParaRPr lang="fr-FR" b="1" dirty="0"/>
        </a:p>
      </dgm:t>
    </dgm:pt>
    <dgm:pt modelId="{569ACEF1-8979-4E12-8B16-F4369A4A7073}" type="parTrans" cxnId="{8D62F525-5AEF-4816-A44E-FF1D54E46FBA}">
      <dgm:prSet/>
      <dgm:spPr/>
      <dgm:t>
        <a:bodyPr/>
        <a:lstStyle/>
        <a:p>
          <a:pPr rtl="1"/>
          <a:endParaRPr lang="fr-FR" b="1"/>
        </a:p>
      </dgm:t>
    </dgm:pt>
    <dgm:pt modelId="{2419A421-F437-4B59-9894-2FCD69D52CC0}" type="sibTrans" cxnId="{8D62F525-5AEF-4816-A44E-FF1D54E46FBA}">
      <dgm:prSet/>
      <dgm:spPr/>
      <dgm:t>
        <a:bodyPr/>
        <a:lstStyle/>
        <a:p>
          <a:pPr rtl="1"/>
          <a:endParaRPr lang="fr-FR" b="1"/>
        </a:p>
      </dgm:t>
    </dgm:pt>
    <dgm:pt modelId="{88D37B17-CA7D-42F2-B03D-69078C245324}">
      <dgm:prSet phldrT="[Texte]"/>
      <dgm:spPr/>
      <dgm:t>
        <a:bodyPr/>
        <a:lstStyle/>
        <a:p>
          <a:pPr rtl="1"/>
          <a:r>
            <a:rPr lang="ar-DZ" b="1" dirty="0"/>
            <a:t>الحفاظ على التنوع البيولوجي</a:t>
          </a:r>
          <a:endParaRPr lang="fr-FR" b="1" dirty="0"/>
        </a:p>
      </dgm:t>
    </dgm:pt>
    <dgm:pt modelId="{8BF5278D-A040-48A6-8805-2A406C592B07}" type="parTrans" cxnId="{370A261C-0940-47D6-B0DF-86E7666E999B}">
      <dgm:prSet/>
      <dgm:spPr/>
      <dgm:t>
        <a:bodyPr/>
        <a:lstStyle/>
        <a:p>
          <a:pPr rtl="1"/>
          <a:endParaRPr lang="fr-FR" b="1"/>
        </a:p>
      </dgm:t>
    </dgm:pt>
    <dgm:pt modelId="{CE1C7EC1-F30C-4E5B-BC34-035B8F5FDB4F}" type="sibTrans" cxnId="{370A261C-0940-47D6-B0DF-86E7666E999B}">
      <dgm:prSet/>
      <dgm:spPr/>
      <dgm:t>
        <a:bodyPr/>
        <a:lstStyle/>
        <a:p>
          <a:pPr rtl="1"/>
          <a:endParaRPr lang="fr-FR" b="1"/>
        </a:p>
      </dgm:t>
    </dgm:pt>
    <dgm:pt modelId="{93923327-6E40-4FBC-B745-1B5D7F1F5E46}">
      <dgm:prSet phldrT="[Texte]"/>
      <dgm:spPr/>
      <dgm:t>
        <a:bodyPr/>
        <a:lstStyle/>
        <a:p>
          <a:pPr rtl="1"/>
          <a:r>
            <a:rPr lang="ar-DZ" b="1" dirty="0"/>
            <a:t>من خلال إدارة مصايد الأسماك بشكل مستدام وحماية المناطق البحرية المحمية، يمكن من الحفاظ على التنوع البيولوجي البحري</a:t>
          </a:r>
          <a:endParaRPr lang="fr-FR" b="1" dirty="0"/>
        </a:p>
      </dgm:t>
    </dgm:pt>
    <dgm:pt modelId="{920A8B57-BFDE-4991-AB4B-2A09C8FF102F}" type="parTrans" cxnId="{F48402F5-A15E-4132-A42C-1BBE9739C7AF}">
      <dgm:prSet/>
      <dgm:spPr/>
      <dgm:t>
        <a:bodyPr/>
        <a:lstStyle/>
        <a:p>
          <a:pPr rtl="1"/>
          <a:endParaRPr lang="fr-FR" b="1"/>
        </a:p>
      </dgm:t>
    </dgm:pt>
    <dgm:pt modelId="{5DB45AED-8EE8-42D6-A784-CED6708ADE09}" type="sibTrans" cxnId="{F48402F5-A15E-4132-A42C-1BBE9739C7AF}">
      <dgm:prSet/>
      <dgm:spPr/>
      <dgm:t>
        <a:bodyPr/>
        <a:lstStyle/>
        <a:p>
          <a:pPr rtl="1"/>
          <a:endParaRPr lang="fr-FR" b="1"/>
        </a:p>
      </dgm:t>
    </dgm:pt>
    <dgm:pt modelId="{C14C86CB-84E4-43D3-BB96-D51733B70871}">
      <dgm:prSet phldrT="[Texte]"/>
      <dgm:spPr/>
      <dgm:t>
        <a:bodyPr/>
        <a:lstStyle/>
        <a:p>
          <a:pPr rtl="1"/>
          <a:r>
            <a:rPr lang="ar-DZ" b="1" dirty="0"/>
            <a:t>مكافحة تغير المناخ</a:t>
          </a:r>
          <a:endParaRPr lang="fr-FR" b="1" dirty="0"/>
        </a:p>
      </dgm:t>
    </dgm:pt>
    <dgm:pt modelId="{F0511DF9-0E3E-44A3-85E7-243A3C42527F}" type="parTrans" cxnId="{34CBA569-1680-4AFB-A18D-BC5027A033E4}">
      <dgm:prSet/>
      <dgm:spPr/>
      <dgm:t>
        <a:bodyPr/>
        <a:lstStyle/>
        <a:p>
          <a:pPr rtl="1"/>
          <a:endParaRPr lang="fr-FR" b="1"/>
        </a:p>
      </dgm:t>
    </dgm:pt>
    <dgm:pt modelId="{21EDCC16-7CBF-4CBF-91BA-D6C6BC7DB2AD}" type="sibTrans" cxnId="{34CBA569-1680-4AFB-A18D-BC5027A033E4}">
      <dgm:prSet/>
      <dgm:spPr/>
      <dgm:t>
        <a:bodyPr/>
        <a:lstStyle/>
        <a:p>
          <a:pPr rtl="1"/>
          <a:endParaRPr lang="fr-FR" b="1"/>
        </a:p>
      </dgm:t>
    </dgm:pt>
    <dgm:pt modelId="{F1A96B9F-1E28-49BC-AD5C-FD1341572B51}">
      <dgm:prSet phldrT="[Texte]"/>
      <dgm:spPr/>
      <dgm:t>
        <a:bodyPr/>
        <a:lstStyle/>
        <a:p>
          <a:pPr rtl="1"/>
          <a:r>
            <a:rPr lang="ar-DZ" b="1" dirty="0"/>
            <a:t>تلعب المحيطات دورا حيويا في امتصاص ثاني أكسيد الكربون وتخفيف آثار تغير المناخ</a:t>
          </a:r>
          <a:endParaRPr lang="fr-FR" b="1" dirty="0"/>
        </a:p>
      </dgm:t>
    </dgm:pt>
    <dgm:pt modelId="{2DF74528-00D2-429C-AF13-8E0393E3B2B6}" type="parTrans" cxnId="{FF987E26-01B8-4185-B982-E8DF682176BB}">
      <dgm:prSet/>
      <dgm:spPr/>
      <dgm:t>
        <a:bodyPr/>
        <a:lstStyle/>
        <a:p>
          <a:pPr rtl="1"/>
          <a:endParaRPr lang="fr-FR" b="1"/>
        </a:p>
      </dgm:t>
    </dgm:pt>
    <dgm:pt modelId="{9E439C65-7A2B-40B2-9730-BBD2E13922F8}" type="sibTrans" cxnId="{FF987E26-01B8-4185-B982-E8DF682176BB}">
      <dgm:prSet/>
      <dgm:spPr/>
      <dgm:t>
        <a:bodyPr/>
        <a:lstStyle/>
        <a:p>
          <a:pPr rtl="1"/>
          <a:endParaRPr lang="fr-FR" b="1"/>
        </a:p>
      </dgm:t>
    </dgm:pt>
    <dgm:pt modelId="{126FC25F-A9A8-448D-AA9D-900AB8C22DA4}">
      <dgm:prSet phldrT="[Texte]"/>
      <dgm:spPr/>
      <dgm:t>
        <a:bodyPr/>
        <a:lstStyle/>
        <a:p>
          <a:pPr rtl="1"/>
          <a:r>
            <a:rPr lang="ar-DZ" b="1" dirty="0"/>
            <a:t>الأمن الغذائي</a:t>
          </a:r>
          <a:endParaRPr lang="fr-FR" b="1" dirty="0"/>
        </a:p>
      </dgm:t>
    </dgm:pt>
    <dgm:pt modelId="{50519C69-DD6F-406A-867F-299760E42E98}" type="parTrans" cxnId="{E95D9B98-CF85-435F-ADC9-CC7518E86D6C}">
      <dgm:prSet/>
      <dgm:spPr/>
      <dgm:t>
        <a:bodyPr/>
        <a:lstStyle/>
        <a:p>
          <a:pPr rtl="1"/>
          <a:endParaRPr lang="fr-FR" b="1"/>
        </a:p>
      </dgm:t>
    </dgm:pt>
    <dgm:pt modelId="{04A7900D-AA5E-4BF8-B204-47176AB3919A}" type="sibTrans" cxnId="{E95D9B98-CF85-435F-ADC9-CC7518E86D6C}">
      <dgm:prSet/>
      <dgm:spPr/>
      <dgm:t>
        <a:bodyPr/>
        <a:lstStyle/>
        <a:p>
          <a:pPr rtl="1"/>
          <a:endParaRPr lang="fr-FR" b="1"/>
        </a:p>
      </dgm:t>
    </dgm:pt>
    <dgm:pt modelId="{12BB7572-D4C6-4614-B80E-741D06342425}">
      <dgm:prSet/>
      <dgm:spPr/>
      <dgm:t>
        <a:bodyPr/>
        <a:lstStyle/>
        <a:p>
          <a:pPr rtl="1"/>
          <a:r>
            <a:rPr lang="ar-DZ" b="1" dirty="0"/>
            <a:t>يوفر الاقتصاد الأزرق مصدرا مستداما للغذاء، خاصة في المناطق الساحلية</a:t>
          </a:r>
          <a:endParaRPr lang="fr-FR" b="1" dirty="0"/>
        </a:p>
      </dgm:t>
    </dgm:pt>
    <dgm:pt modelId="{7E0C7BE4-B4A8-4073-ABC3-588A9007B946}" type="parTrans" cxnId="{3B3FB421-0C82-41F8-A9A1-DC97AD846F00}">
      <dgm:prSet/>
      <dgm:spPr/>
      <dgm:t>
        <a:bodyPr/>
        <a:lstStyle/>
        <a:p>
          <a:pPr rtl="1"/>
          <a:endParaRPr lang="fr-FR" b="1"/>
        </a:p>
      </dgm:t>
    </dgm:pt>
    <dgm:pt modelId="{7D2DB1E6-819C-4E3C-8E1D-D9780467DB96}" type="sibTrans" cxnId="{3B3FB421-0C82-41F8-A9A1-DC97AD846F00}">
      <dgm:prSet/>
      <dgm:spPr/>
      <dgm:t>
        <a:bodyPr/>
        <a:lstStyle/>
        <a:p>
          <a:pPr rtl="1"/>
          <a:endParaRPr lang="fr-FR" b="1"/>
        </a:p>
      </dgm:t>
    </dgm:pt>
    <dgm:pt modelId="{E95BA18A-44C7-4A08-A121-FB66E359E4B1}">
      <dgm:prSet/>
      <dgm:spPr/>
      <dgm:t>
        <a:bodyPr/>
        <a:lstStyle/>
        <a:p>
          <a:pPr rtl="1"/>
          <a:r>
            <a:rPr lang="ar-DZ" b="1" dirty="0"/>
            <a:t>الابتكار والتكنولوجيا</a:t>
          </a:r>
          <a:endParaRPr lang="fr-FR" b="1" dirty="0"/>
        </a:p>
      </dgm:t>
    </dgm:pt>
    <dgm:pt modelId="{E1170510-DA62-4F69-8850-DC876626242C}" type="parTrans" cxnId="{2D929B3A-908B-4FCA-95DC-27613F34C470}">
      <dgm:prSet/>
      <dgm:spPr/>
      <dgm:t>
        <a:bodyPr/>
        <a:lstStyle/>
        <a:p>
          <a:pPr rtl="1"/>
          <a:endParaRPr lang="fr-FR" b="1"/>
        </a:p>
      </dgm:t>
    </dgm:pt>
    <dgm:pt modelId="{34FACF67-7228-4876-AF1E-D67BE6035617}" type="sibTrans" cxnId="{2D929B3A-908B-4FCA-95DC-27613F34C470}">
      <dgm:prSet/>
      <dgm:spPr/>
      <dgm:t>
        <a:bodyPr/>
        <a:lstStyle/>
        <a:p>
          <a:pPr rtl="1"/>
          <a:endParaRPr lang="fr-FR" b="1"/>
        </a:p>
      </dgm:t>
    </dgm:pt>
    <dgm:pt modelId="{590BB780-F44C-4CCD-80AE-8FC705605AA5}">
      <dgm:prSet/>
      <dgm:spPr/>
      <dgm:t>
        <a:bodyPr/>
        <a:lstStyle/>
        <a:p>
          <a:pPr rtl="1"/>
          <a:r>
            <a:rPr lang="ar-DZ" b="1" dirty="0"/>
            <a:t>يشجع الاقتصاد الأزرق على تطوير تقنيات جديدة ومبتكرة لاستخدام الموارد البحرية بطريقة أكثر كفاءة واستدامة</a:t>
          </a:r>
          <a:endParaRPr lang="fr-FR" b="1" dirty="0"/>
        </a:p>
      </dgm:t>
    </dgm:pt>
    <dgm:pt modelId="{5B9E4D75-CBF1-4BD6-A295-9A931308B603}" type="parTrans" cxnId="{95DE7C1E-CC55-4F47-9826-4C8C40791624}">
      <dgm:prSet/>
      <dgm:spPr/>
      <dgm:t>
        <a:bodyPr/>
        <a:lstStyle/>
        <a:p>
          <a:pPr rtl="1"/>
          <a:endParaRPr lang="fr-FR" b="1"/>
        </a:p>
      </dgm:t>
    </dgm:pt>
    <dgm:pt modelId="{6EDBA98D-31F3-44C5-9223-7CC65D0C96D0}" type="sibTrans" cxnId="{95DE7C1E-CC55-4F47-9826-4C8C40791624}">
      <dgm:prSet/>
      <dgm:spPr/>
      <dgm:t>
        <a:bodyPr/>
        <a:lstStyle/>
        <a:p>
          <a:pPr rtl="1"/>
          <a:endParaRPr lang="fr-FR" b="1"/>
        </a:p>
      </dgm:t>
    </dgm:pt>
    <dgm:pt modelId="{AF2216A3-92C9-43BA-B4EB-191C0851DBE6}" type="pres">
      <dgm:prSet presAssocID="{5E214F36-304A-4A1E-B90C-EB4ED7371A2F}" presName="Name0" presStyleCnt="0">
        <dgm:presLayoutVars>
          <dgm:dir val="rev"/>
          <dgm:animLvl val="lvl"/>
          <dgm:resizeHandles val="exact"/>
        </dgm:presLayoutVars>
      </dgm:prSet>
      <dgm:spPr/>
    </dgm:pt>
    <dgm:pt modelId="{4DE9AFAF-C1CB-416A-882E-852735A4A7E9}" type="pres">
      <dgm:prSet presAssocID="{49AF20D5-BF72-4CE5-BB2B-3BA5407FD191}" presName="linNode" presStyleCnt="0"/>
      <dgm:spPr/>
    </dgm:pt>
    <dgm:pt modelId="{0D3B31BB-ED8F-4379-A973-094A8DF0FF1A}" type="pres">
      <dgm:prSet presAssocID="{49AF20D5-BF72-4CE5-BB2B-3BA5407FD191}" presName="parentText" presStyleLbl="node1" presStyleIdx="0" presStyleCnt="5">
        <dgm:presLayoutVars>
          <dgm:chMax val="1"/>
          <dgm:bulletEnabled val="1"/>
        </dgm:presLayoutVars>
      </dgm:prSet>
      <dgm:spPr/>
    </dgm:pt>
    <dgm:pt modelId="{C4E9117A-75B6-454E-974D-018AB1028CE5}" type="pres">
      <dgm:prSet presAssocID="{49AF20D5-BF72-4CE5-BB2B-3BA5407FD191}" presName="descendantText" presStyleLbl="alignAccFollowNode1" presStyleIdx="0" presStyleCnt="5">
        <dgm:presLayoutVars>
          <dgm:bulletEnabled val="1"/>
        </dgm:presLayoutVars>
      </dgm:prSet>
      <dgm:spPr/>
    </dgm:pt>
    <dgm:pt modelId="{C1AA3CFB-873F-4E0D-98D3-5CD3D7338DF3}" type="pres">
      <dgm:prSet presAssocID="{39EDF78E-5256-456D-AFE7-5F5564BCB61C}" presName="sp" presStyleCnt="0"/>
      <dgm:spPr/>
    </dgm:pt>
    <dgm:pt modelId="{D5992810-4A37-41DA-B77C-8730042B0F61}" type="pres">
      <dgm:prSet presAssocID="{88D37B17-CA7D-42F2-B03D-69078C245324}" presName="linNode" presStyleCnt="0"/>
      <dgm:spPr/>
    </dgm:pt>
    <dgm:pt modelId="{1BD3875F-AD97-489C-8183-5596ABCEDD79}" type="pres">
      <dgm:prSet presAssocID="{88D37B17-CA7D-42F2-B03D-69078C245324}" presName="parentText" presStyleLbl="node1" presStyleIdx="1" presStyleCnt="5">
        <dgm:presLayoutVars>
          <dgm:chMax val="1"/>
          <dgm:bulletEnabled val="1"/>
        </dgm:presLayoutVars>
      </dgm:prSet>
      <dgm:spPr/>
    </dgm:pt>
    <dgm:pt modelId="{757EC6E4-5A23-4A85-9E83-D88CA1D33364}" type="pres">
      <dgm:prSet presAssocID="{88D37B17-CA7D-42F2-B03D-69078C245324}" presName="descendantText" presStyleLbl="alignAccFollowNode1" presStyleIdx="1" presStyleCnt="5">
        <dgm:presLayoutVars>
          <dgm:bulletEnabled val="1"/>
        </dgm:presLayoutVars>
      </dgm:prSet>
      <dgm:spPr/>
    </dgm:pt>
    <dgm:pt modelId="{44B84940-0DC6-4B6D-96A9-F4428BC8F31F}" type="pres">
      <dgm:prSet presAssocID="{CE1C7EC1-F30C-4E5B-BC34-035B8F5FDB4F}" presName="sp" presStyleCnt="0"/>
      <dgm:spPr/>
    </dgm:pt>
    <dgm:pt modelId="{C77042BE-81BD-4AA0-81AF-6164EFC22E9C}" type="pres">
      <dgm:prSet presAssocID="{C14C86CB-84E4-43D3-BB96-D51733B70871}" presName="linNode" presStyleCnt="0"/>
      <dgm:spPr/>
    </dgm:pt>
    <dgm:pt modelId="{8F834E27-9ED8-4D82-9342-2C163BF56A6F}" type="pres">
      <dgm:prSet presAssocID="{C14C86CB-84E4-43D3-BB96-D51733B70871}" presName="parentText" presStyleLbl="node1" presStyleIdx="2" presStyleCnt="5">
        <dgm:presLayoutVars>
          <dgm:chMax val="1"/>
          <dgm:bulletEnabled val="1"/>
        </dgm:presLayoutVars>
      </dgm:prSet>
      <dgm:spPr/>
    </dgm:pt>
    <dgm:pt modelId="{0CAFD609-1DFD-4CE2-B01F-EF4B6413800C}" type="pres">
      <dgm:prSet presAssocID="{C14C86CB-84E4-43D3-BB96-D51733B70871}" presName="descendantText" presStyleLbl="alignAccFollowNode1" presStyleIdx="2" presStyleCnt="5">
        <dgm:presLayoutVars>
          <dgm:bulletEnabled val="1"/>
        </dgm:presLayoutVars>
      </dgm:prSet>
      <dgm:spPr/>
    </dgm:pt>
    <dgm:pt modelId="{33F99D12-A039-4D7F-A817-ADDE87D2BD92}" type="pres">
      <dgm:prSet presAssocID="{21EDCC16-7CBF-4CBF-91BA-D6C6BC7DB2AD}" presName="sp" presStyleCnt="0"/>
      <dgm:spPr/>
    </dgm:pt>
    <dgm:pt modelId="{E5BBE20C-B8DB-4D28-A117-DEE667B279A8}" type="pres">
      <dgm:prSet presAssocID="{126FC25F-A9A8-448D-AA9D-900AB8C22DA4}" presName="linNode" presStyleCnt="0"/>
      <dgm:spPr/>
    </dgm:pt>
    <dgm:pt modelId="{78A7A985-0A12-4910-BFAE-058587C59CD7}" type="pres">
      <dgm:prSet presAssocID="{126FC25F-A9A8-448D-AA9D-900AB8C22DA4}" presName="parentText" presStyleLbl="node1" presStyleIdx="3" presStyleCnt="5">
        <dgm:presLayoutVars>
          <dgm:chMax val="1"/>
          <dgm:bulletEnabled val="1"/>
        </dgm:presLayoutVars>
      </dgm:prSet>
      <dgm:spPr/>
    </dgm:pt>
    <dgm:pt modelId="{59F07F65-7CF8-44AF-AACC-152CD4351AE3}" type="pres">
      <dgm:prSet presAssocID="{126FC25F-A9A8-448D-AA9D-900AB8C22DA4}" presName="descendantText" presStyleLbl="alignAccFollowNode1" presStyleIdx="3" presStyleCnt="5">
        <dgm:presLayoutVars>
          <dgm:bulletEnabled val="1"/>
        </dgm:presLayoutVars>
      </dgm:prSet>
      <dgm:spPr/>
    </dgm:pt>
    <dgm:pt modelId="{C5CDFC97-3F5E-49D8-888A-9BCBCF9BAE0D}" type="pres">
      <dgm:prSet presAssocID="{04A7900D-AA5E-4BF8-B204-47176AB3919A}" presName="sp" presStyleCnt="0"/>
      <dgm:spPr/>
    </dgm:pt>
    <dgm:pt modelId="{5C426432-2634-4015-8B54-B715EEE8CC1D}" type="pres">
      <dgm:prSet presAssocID="{E95BA18A-44C7-4A08-A121-FB66E359E4B1}" presName="linNode" presStyleCnt="0"/>
      <dgm:spPr/>
    </dgm:pt>
    <dgm:pt modelId="{47E03548-E4F5-4F92-A165-9A89173D55C4}" type="pres">
      <dgm:prSet presAssocID="{E95BA18A-44C7-4A08-A121-FB66E359E4B1}" presName="parentText" presStyleLbl="node1" presStyleIdx="4" presStyleCnt="5">
        <dgm:presLayoutVars>
          <dgm:chMax val="1"/>
          <dgm:bulletEnabled val="1"/>
        </dgm:presLayoutVars>
      </dgm:prSet>
      <dgm:spPr/>
    </dgm:pt>
    <dgm:pt modelId="{6F66A72F-FBE9-4895-B355-5AD6A31237DF}" type="pres">
      <dgm:prSet presAssocID="{E95BA18A-44C7-4A08-A121-FB66E359E4B1}" presName="descendantText" presStyleLbl="alignAccFollowNode1" presStyleIdx="4" presStyleCnt="5">
        <dgm:presLayoutVars>
          <dgm:bulletEnabled val="1"/>
        </dgm:presLayoutVars>
      </dgm:prSet>
      <dgm:spPr/>
    </dgm:pt>
  </dgm:ptLst>
  <dgm:cxnLst>
    <dgm:cxn modelId="{DE65B418-FB97-4AA4-88DD-CA83E74B7046}" type="presOf" srcId="{93923327-6E40-4FBC-B745-1B5D7F1F5E46}" destId="{757EC6E4-5A23-4A85-9E83-D88CA1D33364}" srcOrd="0" destOrd="0" presId="urn:microsoft.com/office/officeart/2005/8/layout/vList5"/>
    <dgm:cxn modelId="{370A261C-0940-47D6-B0DF-86E7666E999B}" srcId="{5E214F36-304A-4A1E-B90C-EB4ED7371A2F}" destId="{88D37B17-CA7D-42F2-B03D-69078C245324}" srcOrd="1" destOrd="0" parTransId="{8BF5278D-A040-48A6-8805-2A406C592B07}" sibTransId="{CE1C7EC1-F30C-4E5B-BC34-035B8F5FDB4F}"/>
    <dgm:cxn modelId="{95DE7C1E-CC55-4F47-9826-4C8C40791624}" srcId="{E95BA18A-44C7-4A08-A121-FB66E359E4B1}" destId="{590BB780-F44C-4CCD-80AE-8FC705605AA5}" srcOrd="0" destOrd="0" parTransId="{5B9E4D75-CBF1-4BD6-A295-9A931308B603}" sibTransId="{6EDBA98D-31F3-44C5-9223-7CC65D0C96D0}"/>
    <dgm:cxn modelId="{3B3FB421-0C82-41F8-A9A1-DC97AD846F00}" srcId="{126FC25F-A9A8-448D-AA9D-900AB8C22DA4}" destId="{12BB7572-D4C6-4614-B80E-741D06342425}" srcOrd="0" destOrd="0" parTransId="{7E0C7BE4-B4A8-4073-ABC3-588A9007B946}" sibTransId="{7D2DB1E6-819C-4E3C-8E1D-D9780467DB96}"/>
    <dgm:cxn modelId="{8D62F525-5AEF-4816-A44E-FF1D54E46FBA}" srcId="{49AF20D5-BF72-4CE5-BB2B-3BA5407FD191}" destId="{C4C5A773-3A53-4202-BC45-E9D85E6748F1}" srcOrd="0" destOrd="0" parTransId="{569ACEF1-8979-4E12-8B16-F4369A4A7073}" sibTransId="{2419A421-F437-4B59-9894-2FCD69D52CC0}"/>
    <dgm:cxn modelId="{FF987E26-01B8-4185-B982-E8DF682176BB}" srcId="{C14C86CB-84E4-43D3-BB96-D51733B70871}" destId="{F1A96B9F-1E28-49BC-AD5C-FD1341572B51}" srcOrd="0" destOrd="0" parTransId="{2DF74528-00D2-429C-AF13-8E0393E3B2B6}" sibTransId="{9E439C65-7A2B-40B2-9730-BBD2E13922F8}"/>
    <dgm:cxn modelId="{93FD702D-36C4-4578-BCE9-B02422FC5C57}" type="presOf" srcId="{E95BA18A-44C7-4A08-A121-FB66E359E4B1}" destId="{47E03548-E4F5-4F92-A165-9A89173D55C4}" srcOrd="0" destOrd="0" presId="urn:microsoft.com/office/officeart/2005/8/layout/vList5"/>
    <dgm:cxn modelId="{2AF0D436-5809-4172-973B-07EA364274B7}" type="presOf" srcId="{C4C5A773-3A53-4202-BC45-E9D85E6748F1}" destId="{C4E9117A-75B6-454E-974D-018AB1028CE5}" srcOrd="0" destOrd="0" presId="urn:microsoft.com/office/officeart/2005/8/layout/vList5"/>
    <dgm:cxn modelId="{DF946F38-0A47-422A-809F-18D76DD7249F}" type="presOf" srcId="{C14C86CB-84E4-43D3-BB96-D51733B70871}" destId="{8F834E27-9ED8-4D82-9342-2C163BF56A6F}" srcOrd="0" destOrd="0" presId="urn:microsoft.com/office/officeart/2005/8/layout/vList5"/>
    <dgm:cxn modelId="{2D929B3A-908B-4FCA-95DC-27613F34C470}" srcId="{5E214F36-304A-4A1E-B90C-EB4ED7371A2F}" destId="{E95BA18A-44C7-4A08-A121-FB66E359E4B1}" srcOrd="4" destOrd="0" parTransId="{E1170510-DA62-4F69-8850-DC876626242C}" sibTransId="{34FACF67-7228-4876-AF1E-D67BE6035617}"/>
    <dgm:cxn modelId="{0D90C13C-D310-46C5-A61E-420CAC72D52A}" type="presOf" srcId="{88D37B17-CA7D-42F2-B03D-69078C245324}" destId="{1BD3875F-AD97-489C-8183-5596ABCEDD79}" srcOrd="0" destOrd="0" presId="urn:microsoft.com/office/officeart/2005/8/layout/vList5"/>
    <dgm:cxn modelId="{A543E142-B48B-46F5-939B-6F0009D5BDA1}" type="presOf" srcId="{F1A96B9F-1E28-49BC-AD5C-FD1341572B51}" destId="{0CAFD609-1DFD-4CE2-B01F-EF4B6413800C}" srcOrd="0" destOrd="0" presId="urn:microsoft.com/office/officeart/2005/8/layout/vList5"/>
    <dgm:cxn modelId="{B910D368-0790-4AAD-9755-C607ECC092DF}" type="presOf" srcId="{126FC25F-A9A8-448D-AA9D-900AB8C22DA4}" destId="{78A7A985-0A12-4910-BFAE-058587C59CD7}" srcOrd="0" destOrd="0" presId="urn:microsoft.com/office/officeart/2005/8/layout/vList5"/>
    <dgm:cxn modelId="{34CBA569-1680-4AFB-A18D-BC5027A033E4}" srcId="{5E214F36-304A-4A1E-B90C-EB4ED7371A2F}" destId="{C14C86CB-84E4-43D3-BB96-D51733B70871}" srcOrd="2" destOrd="0" parTransId="{F0511DF9-0E3E-44A3-85E7-243A3C42527F}" sibTransId="{21EDCC16-7CBF-4CBF-91BA-D6C6BC7DB2AD}"/>
    <dgm:cxn modelId="{C7F3254C-9116-4210-A0FD-17290FB9BA6E}" type="presOf" srcId="{49AF20D5-BF72-4CE5-BB2B-3BA5407FD191}" destId="{0D3B31BB-ED8F-4379-A973-094A8DF0FF1A}" srcOrd="0" destOrd="0" presId="urn:microsoft.com/office/officeart/2005/8/layout/vList5"/>
    <dgm:cxn modelId="{EE5B4784-57A3-4F31-9246-2FA739827713}" type="presOf" srcId="{12BB7572-D4C6-4614-B80E-741D06342425}" destId="{59F07F65-7CF8-44AF-AACC-152CD4351AE3}" srcOrd="0" destOrd="0" presId="urn:microsoft.com/office/officeart/2005/8/layout/vList5"/>
    <dgm:cxn modelId="{E95D9B98-CF85-435F-ADC9-CC7518E86D6C}" srcId="{5E214F36-304A-4A1E-B90C-EB4ED7371A2F}" destId="{126FC25F-A9A8-448D-AA9D-900AB8C22DA4}" srcOrd="3" destOrd="0" parTransId="{50519C69-DD6F-406A-867F-299760E42E98}" sibTransId="{04A7900D-AA5E-4BF8-B204-47176AB3919A}"/>
    <dgm:cxn modelId="{F0D69DED-2DCC-4910-A388-1199FDF10534}" type="presOf" srcId="{590BB780-F44C-4CCD-80AE-8FC705605AA5}" destId="{6F66A72F-FBE9-4895-B355-5AD6A31237DF}" srcOrd="0" destOrd="0" presId="urn:microsoft.com/office/officeart/2005/8/layout/vList5"/>
    <dgm:cxn modelId="{9BBF95EE-AEED-4641-ADFC-DD584C725443}" srcId="{5E214F36-304A-4A1E-B90C-EB4ED7371A2F}" destId="{49AF20D5-BF72-4CE5-BB2B-3BA5407FD191}" srcOrd="0" destOrd="0" parTransId="{4C1B8F41-39D1-4216-A9E2-FE872009C353}" sibTransId="{39EDF78E-5256-456D-AFE7-5F5564BCB61C}"/>
    <dgm:cxn modelId="{F48402F5-A15E-4132-A42C-1BBE9739C7AF}" srcId="{88D37B17-CA7D-42F2-B03D-69078C245324}" destId="{93923327-6E40-4FBC-B745-1B5D7F1F5E46}" srcOrd="0" destOrd="0" parTransId="{920A8B57-BFDE-4991-AB4B-2A09C8FF102F}" sibTransId="{5DB45AED-8EE8-42D6-A784-CED6708ADE09}"/>
    <dgm:cxn modelId="{00B9B4FB-6576-4504-AFA6-3B403507AAD2}" type="presOf" srcId="{5E214F36-304A-4A1E-B90C-EB4ED7371A2F}" destId="{AF2216A3-92C9-43BA-B4EB-191C0851DBE6}" srcOrd="0" destOrd="0" presId="urn:microsoft.com/office/officeart/2005/8/layout/vList5"/>
    <dgm:cxn modelId="{BF904535-B3EA-4FCE-A3DA-19F57D405B14}" type="presParOf" srcId="{AF2216A3-92C9-43BA-B4EB-191C0851DBE6}" destId="{4DE9AFAF-C1CB-416A-882E-852735A4A7E9}" srcOrd="0" destOrd="0" presId="urn:microsoft.com/office/officeart/2005/8/layout/vList5"/>
    <dgm:cxn modelId="{28185D29-EEBD-4F1E-9C7D-76703600076D}" type="presParOf" srcId="{4DE9AFAF-C1CB-416A-882E-852735A4A7E9}" destId="{0D3B31BB-ED8F-4379-A973-094A8DF0FF1A}" srcOrd="0" destOrd="0" presId="urn:microsoft.com/office/officeart/2005/8/layout/vList5"/>
    <dgm:cxn modelId="{241E10FB-C35C-4D28-A5C0-272A4040DAC9}" type="presParOf" srcId="{4DE9AFAF-C1CB-416A-882E-852735A4A7E9}" destId="{C4E9117A-75B6-454E-974D-018AB1028CE5}" srcOrd="1" destOrd="0" presId="urn:microsoft.com/office/officeart/2005/8/layout/vList5"/>
    <dgm:cxn modelId="{A3C760A3-36CC-4D06-AB4F-C3F702D156E5}" type="presParOf" srcId="{AF2216A3-92C9-43BA-B4EB-191C0851DBE6}" destId="{C1AA3CFB-873F-4E0D-98D3-5CD3D7338DF3}" srcOrd="1" destOrd="0" presId="urn:microsoft.com/office/officeart/2005/8/layout/vList5"/>
    <dgm:cxn modelId="{FA6EB510-1B50-47CA-AB80-A592FC76669D}" type="presParOf" srcId="{AF2216A3-92C9-43BA-B4EB-191C0851DBE6}" destId="{D5992810-4A37-41DA-B77C-8730042B0F61}" srcOrd="2" destOrd="0" presId="urn:microsoft.com/office/officeart/2005/8/layout/vList5"/>
    <dgm:cxn modelId="{5DA19DD4-9E15-4165-9E12-4B8A28E7D3E6}" type="presParOf" srcId="{D5992810-4A37-41DA-B77C-8730042B0F61}" destId="{1BD3875F-AD97-489C-8183-5596ABCEDD79}" srcOrd="0" destOrd="0" presId="urn:microsoft.com/office/officeart/2005/8/layout/vList5"/>
    <dgm:cxn modelId="{A4121C23-31F2-4222-A0B7-5428CB525E31}" type="presParOf" srcId="{D5992810-4A37-41DA-B77C-8730042B0F61}" destId="{757EC6E4-5A23-4A85-9E83-D88CA1D33364}" srcOrd="1" destOrd="0" presId="urn:microsoft.com/office/officeart/2005/8/layout/vList5"/>
    <dgm:cxn modelId="{CEC984CC-E527-4C35-8F0E-428AD15EFE79}" type="presParOf" srcId="{AF2216A3-92C9-43BA-B4EB-191C0851DBE6}" destId="{44B84940-0DC6-4B6D-96A9-F4428BC8F31F}" srcOrd="3" destOrd="0" presId="urn:microsoft.com/office/officeart/2005/8/layout/vList5"/>
    <dgm:cxn modelId="{6A7BC8CB-4910-47CF-9346-EDF4E0F7951A}" type="presParOf" srcId="{AF2216A3-92C9-43BA-B4EB-191C0851DBE6}" destId="{C77042BE-81BD-4AA0-81AF-6164EFC22E9C}" srcOrd="4" destOrd="0" presId="urn:microsoft.com/office/officeart/2005/8/layout/vList5"/>
    <dgm:cxn modelId="{FACD3C34-B819-4155-92BB-CA99F2C6B01B}" type="presParOf" srcId="{C77042BE-81BD-4AA0-81AF-6164EFC22E9C}" destId="{8F834E27-9ED8-4D82-9342-2C163BF56A6F}" srcOrd="0" destOrd="0" presId="urn:microsoft.com/office/officeart/2005/8/layout/vList5"/>
    <dgm:cxn modelId="{ED454EEC-8FDC-4A10-A0E5-924C3E3FD12C}" type="presParOf" srcId="{C77042BE-81BD-4AA0-81AF-6164EFC22E9C}" destId="{0CAFD609-1DFD-4CE2-B01F-EF4B6413800C}" srcOrd="1" destOrd="0" presId="urn:microsoft.com/office/officeart/2005/8/layout/vList5"/>
    <dgm:cxn modelId="{E8E5211B-8957-40CA-B2B7-1C373D0151CA}" type="presParOf" srcId="{AF2216A3-92C9-43BA-B4EB-191C0851DBE6}" destId="{33F99D12-A039-4D7F-A817-ADDE87D2BD92}" srcOrd="5" destOrd="0" presId="urn:microsoft.com/office/officeart/2005/8/layout/vList5"/>
    <dgm:cxn modelId="{BA5298F0-AF66-4898-8DFB-F3A037FC1A2D}" type="presParOf" srcId="{AF2216A3-92C9-43BA-B4EB-191C0851DBE6}" destId="{E5BBE20C-B8DB-4D28-A117-DEE667B279A8}" srcOrd="6" destOrd="0" presId="urn:microsoft.com/office/officeart/2005/8/layout/vList5"/>
    <dgm:cxn modelId="{05F37D8C-E538-4871-8488-1AE1308647AC}" type="presParOf" srcId="{E5BBE20C-B8DB-4D28-A117-DEE667B279A8}" destId="{78A7A985-0A12-4910-BFAE-058587C59CD7}" srcOrd="0" destOrd="0" presId="urn:microsoft.com/office/officeart/2005/8/layout/vList5"/>
    <dgm:cxn modelId="{411269E3-0418-40BA-B271-A5FE70D7CFE6}" type="presParOf" srcId="{E5BBE20C-B8DB-4D28-A117-DEE667B279A8}" destId="{59F07F65-7CF8-44AF-AACC-152CD4351AE3}" srcOrd="1" destOrd="0" presId="urn:microsoft.com/office/officeart/2005/8/layout/vList5"/>
    <dgm:cxn modelId="{F4E4C17E-4ED4-46EC-8D2B-EB7906B8807B}" type="presParOf" srcId="{AF2216A3-92C9-43BA-B4EB-191C0851DBE6}" destId="{C5CDFC97-3F5E-49D8-888A-9BCBCF9BAE0D}" srcOrd="7" destOrd="0" presId="urn:microsoft.com/office/officeart/2005/8/layout/vList5"/>
    <dgm:cxn modelId="{86B65CFA-5741-4D71-A59F-A287A7758AAA}" type="presParOf" srcId="{AF2216A3-92C9-43BA-B4EB-191C0851DBE6}" destId="{5C426432-2634-4015-8B54-B715EEE8CC1D}" srcOrd="8" destOrd="0" presId="urn:microsoft.com/office/officeart/2005/8/layout/vList5"/>
    <dgm:cxn modelId="{9DCD2F35-817E-4244-B6E0-D01A90D0FD62}" type="presParOf" srcId="{5C426432-2634-4015-8B54-B715EEE8CC1D}" destId="{47E03548-E4F5-4F92-A165-9A89173D55C4}" srcOrd="0" destOrd="0" presId="urn:microsoft.com/office/officeart/2005/8/layout/vList5"/>
    <dgm:cxn modelId="{78F94D76-DE4F-44CB-AC3F-E9768FC84FBC}" type="presParOf" srcId="{5C426432-2634-4015-8B54-B715EEE8CC1D}" destId="{6F66A72F-FBE9-4895-B355-5AD6A31237D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9117A-75B6-454E-974D-018AB1028CE5}">
      <dsp:nvSpPr>
        <dsp:cNvPr id="0" name=""/>
        <dsp:cNvSpPr/>
      </dsp:nvSpPr>
      <dsp:spPr>
        <a:xfrm rot="16200000">
          <a:off x="3258567" y="-3163695"/>
          <a:ext cx="742007" cy="7259143"/>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r" defTabSz="933450" rtl="1">
            <a:lnSpc>
              <a:spcPct val="90000"/>
            </a:lnSpc>
            <a:spcBef>
              <a:spcPct val="0"/>
            </a:spcBef>
            <a:spcAft>
              <a:spcPct val="15000"/>
            </a:spcAft>
            <a:buChar char="•"/>
          </a:pPr>
          <a:r>
            <a:rPr lang="ar-DZ" sz="2100" b="1" kern="1200" dirty="0"/>
            <a:t>يوفر الاقتصاد الأزرق فرصا جديدة للدول الساحلية لتنويع المصادر</a:t>
          </a:r>
          <a:endParaRPr lang="fr-FR" sz="2100" b="1" kern="1200" dirty="0"/>
        </a:p>
      </dsp:txBody>
      <dsp:txXfrm rot="5400000">
        <a:off x="36221" y="131095"/>
        <a:ext cx="7222921" cy="669563"/>
      </dsp:txXfrm>
    </dsp:sp>
    <dsp:sp modelId="{0D3B31BB-ED8F-4379-A973-094A8DF0FF1A}">
      <dsp:nvSpPr>
        <dsp:cNvPr id="0" name=""/>
        <dsp:cNvSpPr/>
      </dsp:nvSpPr>
      <dsp:spPr>
        <a:xfrm>
          <a:off x="7259143" y="2121"/>
          <a:ext cx="4083267" cy="92750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1">
            <a:lnSpc>
              <a:spcPct val="90000"/>
            </a:lnSpc>
            <a:spcBef>
              <a:spcPct val="0"/>
            </a:spcBef>
            <a:spcAft>
              <a:spcPct val="35000"/>
            </a:spcAft>
            <a:buNone/>
          </a:pPr>
          <a:r>
            <a:rPr lang="ar-DZ" sz="3100" b="1" kern="1200" dirty="0"/>
            <a:t>تنويع مصادر الدخل</a:t>
          </a:r>
          <a:endParaRPr lang="fr-FR" sz="3100" b="1" kern="1200" dirty="0"/>
        </a:p>
      </dsp:txBody>
      <dsp:txXfrm>
        <a:off x="7304420" y="47398"/>
        <a:ext cx="3992713" cy="836955"/>
      </dsp:txXfrm>
    </dsp:sp>
    <dsp:sp modelId="{757EC6E4-5A23-4A85-9E83-D88CA1D33364}">
      <dsp:nvSpPr>
        <dsp:cNvPr id="0" name=""/>
        <dsp:cNvSpPr/>
      </dsp:nvSpPr>
      <dsp:spPr>
        <a:xfrm rot="16200000">
          <a:off x="3258567" y="-2189811"/>
          <a:ext cx="742007" cy="7259143"/>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r" defTabSz="933450" rtl="1">
            <a:lnSpc>
              <a:spcPct val="90000"/>
            </a:lnSpc>
            <a:spcBef>
              <a:spcPct val="0"/>
            </a:spcBef>
            <a:spcAft>
              <a:spcPct val="15000"/>
            </a:spcAft>
            <a:buChar char="•"/>
          </a:pPr>
          <a:r>
            <a:rPr lang="ar-DZ" sz="2100" b="1" kern="1200" dirty="0"/>
            <a:t>من خلال إدارة مصايد الأسماك بشكل مستدام وحماية المناطق البحرية المحمية، يمكن من الحفاظ على التنوع البيولوجي البحري</a:t>
          </a:r>
          <a:endParaRPr lang="fr-FR" sz="2100" b="1" kern="1200" dirty="0"/>
        </a:p>
      </dsp:txBody>
      <dsp:txXfrm rot="5400000">
        <a:off x="36221" y="1104979"/>
        <a:ext cx="7222921" cy="669563"/>
      </dsp:txXfrm>
    </dsp:sp>
    <dsp:sp modelId="{1BD3875F-AD97-489C-8183-5596ABCEDD79}">
      <dsp:nvSpPr>
        <dsp:cNvPr id="0" name=""/>
        <dsp:cNvSpPr/>
      </dsp:nvSpPr>
      <dsp:spPr>
        <a:xfrm>
          <a:off x="7259143" y="976005"/>
          <a:ext cx="4083267" cy="92750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1">
            <a:lnSpc>
              <a:spcPct val="90000"/>
            </a:lnSpc>
            <a:spcBef>
              <a:spcPct val="0"/>
            </a:spcBef>
            <a:spcAft>
              <a:spcPct val="35000"/>
            </a:spcAft>
            <a:buNone/>
          </a:pPr>
          <a:r>
            <a:rPr lang="ar-DZ" sz="3100" b="1" kern="1200" dirty="0"/>
            <a:t>الحفاظ على التنوع البيولوجي</a:t>
          </a:r>
          <a:endParaRPr lang="fr-FR" sz="3100" b="1" kern="1200" dirty="0"/>
        </a:p>
      </dsp:txBody>
      <dsp:txXfrm>
        <a:off x="7304420" y="1021282"/>
        <a:ext cx="3992713" cy="836955"/>
      </dsp:txXfrm>
    </dsp:sp>
    <dsp:sp modelId="{0CAFD609-1DFD-4CE2-B01F-EF4B6413800C}">
      <dsp:nvSpPr>
        <dsp:cNvPr id="0" name=""/>
        <dsp:cNvSpPr/>
      </dsp:nvSpPr>
      <dsp:spPr>
        <a:xfrm rot="16200000">
          <a:off x="3258567" y="-1215926"/>
          <a:ext cx="742007" cy="7259143"/>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r" defTabSz="933450" rtl="1">
            <a:lnSpc>
              <a:spcPct val="90000"/>
            </a:lnSpc>
            <a:spcBef>
              <a:spcPct val="0"/>
            </a:spcBef>
            <a:spcAft>
              <a:spcPct val="15000"/>
            </a:spcAft>
            <a:buChar char="•"/>
          </a:pPr>
          <a:r>
            <a:rPr lang="ar-DZ" sz="2100" b="1" kern="1200" dirty="0"/>
            <a:t>تلعب المحيطات دورا حيويا في امتصاص ثاني أكسيد الكربون وتخفيف آثار تغير المناخ</a:t>
          </a:r>
          <a:endParaRPr lang="fr-FR" sz="2100" b="1" kern="1200" dirty="0"/>
        </a:p>
      </dsp:txBody>
      <dsp:txXfrm rot="5400000">
        <a:off x="36221" y="2078864"/>
        <a:ext cx="7222921" cy="669563"/>
      </dsp:txXfrm>
    </dsp:sp>
    <dsp:sp modelId="{8F834E27-9ED8-4D82-9342-2C163BF56A6F}">
      <dsp:nvSpPr>
        <dsp:cNvPr id="0" name=""/>
        <dsp:cNvSpPr/>
      </dsp:nvSpPr>
      <dsp:spPr>
        <a:xfrm>
          <a:off x="7259143" y="1949890"/>
          <a:ext cx="4083267" cy="92750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1">
            <a:lnSpc>
              <a:spcPct val="90000"/>
            </a:lnSpc>
            <a:spcBef>
              <a:spcPct val="0"/>
            </a:spcBef>
            <a:spcAft>
              <a:spcPct val="35000"/>
            </a:spcAft>
            <a:buNone/>
          </a:pPr>
          <a:r>
            <a:rPr lang="ar-DZ" sz="3100" b="1" kern="1200" dirty="0"/>
            <a:t>مكافحة تغير المناخ</a:t>
          </a:r>
          <a:endParaRPr lang="fr-FR" sz="3100" b="1" kern="1200" dirty="0"/>
        </a:p>
      </dsp:txBody>
      <dsp:txXfrm>
        <a:off x="7304420" y="1995167"/>
        <a:ext cx="3992713" cy="836955"/>
      </dsp:txXfrm>
    </dsp:sp>
    <dsp:sp modelId="{59F07F65-7CF8-44AF-AACC-152CD4351AE3}">
      <dsp:nvSpPr>
        <dsp:cNvPr id="0" name=""/>
        <dsp:cNvSpPr/>
      </dsp:nvSpPr>
      <dsp:spPr>
        <a:xfrm rot="16200000">
          <a:off x="3258567" y="-242041"/>
          <a:ext cx="742007" cy="7259143"/>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r" defTabSz="933450" rtl="1">
            <a:lnSpc>
              <a:spcPct val="90000"/>
            </a:lnSpc>
            <a:spcBef>
              <a:spcPct val="0"/>
            </a:spcBef>
            <a:spcAft>
              <a:spcPct val="15000"/>
            </a:spcAft>
            <a:buChar char="•"/>
          </a:pPr>
          <a:r>
            <a:rPr lang="ar-DZ" sz="2100" b="1" kern="1200" dirty="0"/>
            <a:t>يوفر الاقتصاد الأزرق مصدرا مستداما للغذاء، خاصة في المناطق الساحلية</a:t>
          </a:r>
          <a:endParaRPr lang="fr-FR" sz="2100" b="1" kern="1200" dirty="0"/>
        </a:p>
      </dsp:txBody>
      <dsp:txXfrm rot="5400000">
        <a:off x="36221" y="3052749"/>
        <a:ext cx="7222921" cy="669563"/>
      </dsp:txXfrm>
    </dsp:sp>
    <dsp:sp modelId="{78A7A985-0A12-4910-BFAE-058587C59CD7}">
      <dsp:nvSpPr>
        <dsp:cNvPr id="0" name=""/>
        <dsp:cNvSpPr/>
      </dsp:nvSpPr>
      <dsp:spPr>
        <a:xfrm>
          <a:off x="7259143" y="2923774"/>
          <a:ext cx="4083267" cy="92750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1">
            <a:lnSpc>
              <a:spcPct val="90000"/>
            </a:lnSpc>
            <a:spcBef>
              <a:spcPct val="0"/>
            </a:spcBef>
            <a:spcAft>
              <a:spcPct val="35000"/>
            </a:spcAft>
            <a:buNone/>
          </a:pPr>
          <a:r>
            <a:rPr lang="ar-DZ" sz="3100" b="1" kern="1200" dirty="0"/>
            <a:t>الأمن الغذائي</a:t>
          </a:r>
          <a:endParaRPr lang="fr-FR" sz="3100" b="1" kern="1200" dirty="0"/>
        </a:p>
      </dsp:txBody>
      <dsp:txXfrm>
        <a:off x="7304420" y="2969051"/>
        <a:ext cx="3992713" cy="836955"/>
      </dsp:txXfrm>
    </dsp:sp>
    <dsp:sp modelId="{6F66A72F-FBE9-4895-B355-5AD6A31237DF}">
      <dsp:nvSpPr>
        <dsp:cNvPr id="0" name=""/>
        <dsp:cNvSpPr/>
      </dsp:nvSpPr>
      <dsp:spPr>
        <a:xfrm rot="16200000">
          <a:off x="3258567" y="731842"/>
          <a:ext cx="742007" cy="7259143"/>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r" defTabSz="933450" rtl="1">
            <a:lnSpc>
              <a:spcPct val="90000"/>
            </a:lnSpc>
            <a:spcBef>
              <a:spcPct val="0"/>
            </a:spcBef>
            <a:spcAft>
              <a:spcPct val="15000"/>
            </a:spcAft>
            <a:buChar char="•"/>
          </a:pPr>
          <a:r>
            <a:rPr lang="ar-DZ" sz="2100" b="1" kern="1200" dirty="0"/>
            <a:t>يشجع الاقتصاد الأزرق على تطوير تقنيات جديدة ومبتكرة لاستخدام الموارد البحرية بطريقة أكثر كفاءة واستدامة</a:t>
          </a:r>
          <a:endParaRPr lang="fr-FR" sz="2100" b="1" kern="1200" dirty="0"/>
        </a:p>
      </dsp:txBody>
      <dsp:txXfrm rot="5400000">
        <a:off x="36221" y="4026632"/>
        <a:ext cx="7222921" cy="669563"/>
      </dsp:txXfrm>
    </dsp:sp>
    <dsp:sp modelId="{47E03548-E4F5-4F92-A165-9A89173D55C4}">
      <dsp:nvSpPr>
        <dsp:cNvPr id="0" name=""/>
        <dsp:cNvSpPr/>
      </dsp:nvSpPr>
      <dsp:spPr>
        <a:xfrm>
          <a:off x="7259143" y="3897659"/>
          <a:ext cx="4083267" cy="92750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1">
            <a:lnSpc>
              <a:spcPct val="90000"/>
            </a:lnSpc>
            <a:spcBef>
              <a:spcPct val="0"/>
            </a:spcBef>
            <a:spcAft>
              <a:spcPct val="35000"/>
            </a:spcAft>
            <a:buNone/>
          </a:pPr>
          <a:r>
            <a:rPr lang="ar-DZ" sz="3100" b="1" kern="1200" dirty="0"/>
            <a:t>الابتكار والتكنولوجيا</a:t>
          </a:r>
          <a:endParaRPr lang="fr-FR" sz="3100" b="1" kern="1200" dirty="0"/>
        </a:p>
      </dsp:txBody>
      <dsp:txXfrm>
        <a:off x="7304420" y="3942936"/>
        <a:ext cx="3992713" cy="83695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FD914E-DBDB-8E00-CBFD-E70D0A29943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437AB2C-4B3A-27E5-453C-4232D60FC8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5D87498-82DD-2D6E-8D07-4EBE0AA72630}"/>
              </a:ext>
            </a:extLst>
          </p:cNvPr>
          <p:cNvSpPr>
            <a:spLocks noGrp="1"/>
          </p:cNvSpPr>
          <p:nvPr>
            <p:ph type="dt" sz="half" idx="10"/>
          </p:nvPr>
        </p:nvSpPr>
        <p:spPr/>
        <p:txBody>
          <a:bodyPr/>
          <a:lstStyle/>
          <a:p>
            <a:fld id="{FBB3741A-B30D-4F33-8364-9D7992C3E609}"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B35AB1C1-A7E6-8DB9-C9BF-7549B94572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DA6270-0071-8752-98A0-E03D7EE8E182}"/>
              </a:ext>
            </a:extLst>
          </p:cNvPr>
          <p:cNvSpPr>
            <a:spLocks noGrp="1"/>
          </p:cNvSpPr>
          <p:nvPr>
            <p:ph type="sldNum" sz="quarter" idx="12"/>
          </p:nvPr>
        </p:nvSpPr>
        <p:spPr/>
        <p:txBody>
          <a:bodyPr/>
          <a:lstStyle/>
          <a:p>
            <a:fld id="{E402C924-12E2-4231-9693-3431C1A20391}" type="slidenum">
              <a:rPr lang="fr-FR" smtClean="0"/>
              <a:t>‹N°›</a:t>
            </a:fld>
            <a:endParaRPr lang="fr-FR"/>
          </a:p>
        </p:txBody>
      </p:sp>
    </p:spTree>
    <p:extLst>
      <p:ext uri="{BB962C8B-B14F-4D97-AF65-F5344CB8AC3E}">
        <p14:creationId xmlns:p14="http://schemas.microsoft.com/office/powerpoint/2010/main" val="167725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72E7D-62E1-2A8D-36E5-E67DB17E4AC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0AEB6AD-2B96-8BD5-ABFA-A33307DA486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59A191-F961-1BE2-E3A5-EED471C3DCBD}"/>
              </a:ext>
            </a:extLst>
          </p:cNvPr>
          <p:cNvSpPr>
            <a:spLocks noGrp="1"/>
          </p:cNvSpPr>
          <p:nvPr>
            <p:ph type="dt" sz="half" idx="10"/>
          </p:nvPr>
        </p:nvSpPr>
        <p:spPr/>
        <p:txBody>
          <a:bodyPr/>
          <a:lstStyle/>
          <a:p>
            <a:fld id="{FBB3741A-B30D-4F33-8364-9D7992C3E609}"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655724F0-3718-7AAB-A181-9904A9C4BD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D55218-27A8-75AB-1D39-51EE1D901ACD}"/>
              </a:ext>
            </a:extLst>
          </p:cNvPr>
          <p:cNvSpPr>
            <a:spLocks noGrp="1"/>
          </p:cNvSpPr>
          <p:nvPr>
            <p:ph type="sldNum" sz="quarter" idx="12"/>
          </p:nvPr>
        </p:nvSpPr>
        <p:spPr/>
        <p:txBody>
          <a:bodyPr/>
          <a:lstStyle/>
          <a:p>
            <a:fld id="{E402C924-12E2-4231-9693-3431C1A20391}" type="slidenum">
              <a:rPr lang="fr-FR" smtClean="0"/>
              <a:t>‹N°›</a:t>
            </a:fld>
            <a:endParaRPr lang="fr-FR"/>
          </a:p>
        </p:txBody>
      </p:sp>
    </p:spTree>
    <p:extLst>
      <p:ext uri="{BB962C8B-B14F-4D97-AF65-F5344CB8AC3E}">
        <p14:creationId xmlns:p14="http://schemas.microsoft.com/office/powerpoint/2010/main" val="381755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39C9240-83CC-7511-76F4-BFD1164637A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DC4FA68-289A-EE4F-8DD5-69F8C16140C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7204F6-1D18-8745-F887-74579DC943F3}"/>
              </a:ext>
            </a:extLst>
          </p:cNvPr>
          <p:cNvSpPr>
            <a:spLocks noGrp="1"/>
          </p:cNvSpPr>
          <p:nvPr>
            <p:ph type="dt" sz="half" idx="10"/>
          </p:nvPr>
        </p:nvSpPr>
        <p:spPr/>
        <p:txBody>
          <a:bodyPr/>
          <a:lstStyle/>
          <a:p>
            <a:fld id="{FBB3741A-B30D-4F33-8364-9D7992C3E609}"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C08BE401-C6C5-9079-00C6-1B11DBF347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3D8484-0F39-7398-DFD9-3ABA4D2D9081}"/>
              </a:ext>
            </a:extLst>
          </p:cNvPr>
          <p:cNvSpPr>
            <a:spLocks noGrp="1"/>
          </p:cNvSpPr>
          <p:nvPr>
            <p:ph type="sldNum" sz="quarter" idx="12"/>
          </p:nvPr>
        </p:nvSpPr>
        <p:spPr/>
        <p:txBody>
          <a:bodyPr/>
          <a:lstStyle/>
          <a:p>
            <a:fld id="{E402C924-12E2-4231-9693-3431C1A20391}" type="slidenum">
              <a:rPr lang="fr-FR" smtClean="0"/>
              <a:t>‹N°›</a:t>
            </a:fld>
            <a:endParaRPr lang="fr-FR"/>
          </a:p>
        </p:txBody>
      </p:sp>
    </p:spTree>
    <p:extLst>
      <p:ext uri="{BB962C8B-B14F-4D97-AF65-F5344CB8AC3E}">
        <p14:creationId xmlns:p14="http://schemas.microsoft.com/office/powerpoint/2010/main" val="77404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965B72-7C0A-D381-A1DD-3BC3090C44E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078252D-4DCB-9EB2-723A-AC1AE2C3CAC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BE8B80-3FAF-B9EB-EDFE-DB46E7CC28A5}"/>
              </a:ext>
            </a:extLst>
          </p:cNvPr>
          <p:cNvSpPr>
            <a:spLocks noGrp="1"/>
          </p:cNvSpPr>
          <p:nvPr>
            <p:ph type="dt" sz="half" idx="10"/>
          </p:nvPr>
        </p:nvSpPr>
        <p:spPr/>
        <p:txBody>
          <a:bodyPr/>
          <a:lstStyle/>
          <a:p>
            <a:fld id="{FBB3741A-B30D-4F33-8364-9D7992C3E609}"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88BAC0D3-F4FA-2CA7-88AB-4653AA7AF7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3A6C4B-DB76-8E6F-F49B-1CD82FF8801B}"/>
              </a:ext>
            </a:extLst>
          </p:cNvPr>
          <p:cNvSpPr>
            <a:spLocks noGrp="1"/>
          </p:cNvSpPr>
          <p:nvPr>
            <p:ph type="sldNum" sz="quarter" idx="12"/>
          </p:nvPr>
        </p:nvSpPr>
        <p:spPr/>
        <p:txBody>
          <a:bodyPr/>
          <a:lstStyle/>
          <a:p>
            <a:fld id="{E402C924-12E2-4231-9693-3431C1A20391}" type="slidenum">
              <a:rPr lang="fr-FR" smtClean="0"/>
              <a:t>‹N°›</a:t>
            </a:fld>
            <a:endParaRPr lang="fr-FR"/>
          </a:p>
        </p:txBody>
      </p:sp>
    </p:spTree>
    <p:extLst>
      <p:ext uri="{BB962C8B-B14F-4D97-AF65-F5344CB8AC3E}">
        <p14:creationId xmlns:p14="http://schemas.microsoft.com/office/powerpoint/2010/main" val="21981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D0687-CEAE-6F1A-3BF7-0DF15104486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27E0860-3918-F976-986C-D01E72B5FC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1156A40-696F-BB76-4AFD-1AEB3AEA5E2E}"/>
              </a:ext>
            </a:extLst>
          </p:cNvPr>
          <p:cNvSpPr>
            <a:spLocks noGrp="1"/>
          </p:cNvSpPr>
          <p:nvPr>
            <p:ph type="dt" sz="half" idx="10"/>
          </p:nvPr>
        </p:nvSpPr>
        <p:spPr/>
        <p:txBody>
          <a:bodyPr/>
          <a:lstStyle/>
          <a:p>
            <a:fld id="{FBB3741A-B30D-4F33-8364-9D7992C3E609}"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E76AF2DB-9E9A-9527-D831-0ECE5191CC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3D0847-43CB-868A-12FC-E5E7E4C2C28F}"/>
              </a:ext>
            </a:extLst>
          </p:cNvPr>
          <p:cNvSpPr>
            <a:spLocks noGrp="1"/>
          </p:cNvSpPr>
          <p:nvPr>
            <p:ph type="sldNum" sz="quarter" idx="12"/>
          </p:nvPr>
        </p:nvSpPr>
        <p:spPr/>
        <p:txBody>
          <a:bodyPr/>
          <a:lstStyle/>
          <a:p>
            <a:fld id="{E402C924-12E2-4231-9693-3431C1A20391}" type="slidenum">
              <a:rPr lang="fr-FR" smtClean="0"/>
              <a:t>‹N°›</a:t>
            </a:fld>
            <a:endParaRPr lang="fr-FR"/>
          </a:p>
        </p:txBody>
      </p:sp>
    </p:spTree>
    <p:extLst>
      <p:ext uri="{BB962C8B-B14F-4D97-AF65-F5344CB8AC3E}">
        <p14:creationId xmlns:p14="http://schemas.microsoft.com/office/powerpoint/2010/main" val="342884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C202AA-A590-142B-A0D0-8BC817E4957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9DD0D3-DEBF-6B10-B52A-7FC91AE0402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E5A08CB-788D-67E7-8943-DC9018F3FA1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0426601-4266-83E7-256B-95DB4B834FC8}"/>
              </a:ext>
            </a:extLst>
          </p:cNvPr>
          <p:cNvSpPr>
            <a:spLocks noGrp="1"/>
          </p:cNvSpPr>
          <p:nvPr>
            <p:ph type="dt" sz="half" idx="10"/>
          </p:nvPr>
        </p:nvSpPr>
        <p:spPr/>
        <p:txBody>
          <a:bodyPr/>
          <a:lstStyle/>
          <a:p>
            <a:fld id="{FBB3741A-B30D-4F33-8364-9D7992C3E609}" type="datetimeFigureOut">
              <a:rPr lang="fr-FR" smtClean="0"/>
              <a:t>12/11/2024</a:t>
            </a:fld>
            <a:endParaRPr lang="fr-FR"/>
          </a:p>
        </p:txBody>
      </p:sp>
      <p:sp>
        <p:nvSpPr>
          <p:cNvPr id="6" name="Espace réservé du pied de page 5">
            <a:extLst>
              <a:ext uri="{FF2B5EF4-FFF2-40B4-BE49-F238E27FC236}">
                <a16:creationId xmlns:a16="http://schemas.microsoft.com/office/drawing/2014/main" id="{4EE92CF9-1379-3FD1-D986-62EB6D12C97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DEBDCBB-BFE6-66F5-D01D-86CEE998719D}"/>
              </a:ext>
            </a:extLst>
          </p:cNvPr>
          <p:cNvSpPr>
            <a:spLocks noGrp="1"/>
          </p:cNvSpPr>
          <p:nvPr>
            <p:ph type="sldNum" sz="quarter" idx="12"/>
          </p:nvPr>
        </p:nvSpPr>
        <p:spPr/>
        <p:txBody>
          <a:bodyPr/>
          <a:lstStyle/>
          <a:p>
            <a:fld id="{E402C924-12E2-4231-9693-3431C1A20391}" type="slidenum">
              <a:rPr lang="fr-FR" smtClean="0"/>
              <a:t>‹N°›</a:t>
            </a:fld>
            <a:endParaRPr lang="fr-FR"/>
          </a:p>
        </p:txBody>
      </p:sp>
    </p:spTree>
    <p:extLst>
      <p:ext uri="{BB962C8B-B14F-4D97-AF65-F5344CB8AC3E}">
        <p14:creationId xmlns:p14="http://schemas.microsoft.com/office/powerpoint/2010/main" val="285772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DF0F3E-E04A-99A9-8EF5-898BBD9A7F0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08641B3-E682-654A-8758-0175D726F5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095F243-D166-DD64-F878-A7438E9A2FE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BF06918-2A3D-227E-BECD-A13A527809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EAFEBD7-E972-E734-00F0-DF89F3CFE4B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1E74A1A-C040-3AA5-FE32-CABD412CE4D3}"/>
              </a:ext>
            </a:extLst>
          </p:cNvPr>
          <p:cNvSpPr>
            <a:spLocks noGrp="1"/>
          </p:cNvSpPr>
          <p:nvPr>
            <p:ph type="dt" sz="half" idx="10"/>
          </p:nvPr>
        </p:nvSpPr>
        <p:spPr/>
        <p:txBody>
          <a:bodyPr/>
          <a:lstStyle/>
          <a:p>
            <a:fld id="{FBB3741A-B30D-4F33-8364-9D7992C3E609}" type="datetimeFigureOut">
              <a:rPr lang="fr-FR" smtClean="0"/>
              <a:t>12/11/2024</a:t>
            </a:fld>
            <a:endParaRPr lang="fr-FR"/>
          </a:p>
        </p:txBody>
      </p:sp>
      <p:sp>
        <p:nvSpPr>
          <p:cNvPr id="8" name="Espace réservé du pied de page 7">
            <a:extLst>
              <a:ext uri="{FF2B5EF4-FFF2-40B4-BE49-F238E27FC236}">
                <a16:creationId xmlns:a16="http://schemas.microsoft.com/office/drawing/2014/main" id="{0DDF20DB-35DE-631F-52C9-8AFBCB0AE9C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EEB8B3C-7149-766E-A7B6-174360381891}"/>
              </a:ext>
            </a:extLst>
          </p:cNvPr>
          <p:cNvSpPr>
            <a:spLocks noGrp="1"/>
          </p:cNvSpPr>
          <p:nvPr>
            <p:ph type="sldNum" sz="quarter" idx="12"/>
          </p:nvPr>
        </p:nvSpPr>
        <p:spPr/>
        <p:txBody>
          <a:bodyPr/>
          <a:lstStyle/>
          <a:p>
            <a:fld id="{E402C924-12E2-4231-9693-3431C1A20391}" type="slidenum">
              <a:rPr lang="fr-FR" smtClean="0"/>
              <a:t>‹N°›</a:t>
            </a:fld>
            <a:endParaRPr lang="fr-FR"/>
          </a:p>
        </p:txBody>
      </p:sp>
    </p:spTree>
    <p:extLst>
      <p:ext uri="{BB962C8B-B14F-4D97-AF65-F5344CB8AC3E}">
        <p14:creationId xmlns:p14="http://schemas.microsoft.com/office/powerpoint/2010/main" val="380086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79B64-7A14-886B-65D9-8DEBD45ED98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F6691F1-655B-EC4B-73F6-8D25ED940BC3}"/>
              </a:ext>
            </a:extLst>
          </p:cNvPr>
          <p:cNvSpPr>
            <a:spLocks noGrp="1"/>
          </p:cNvSpPr>
          <p:nvPr>
            <p:ph type="dt" sz="half" idx="10"/>
          </p:nvPr>
        </p:nvSpPr>
        <p:spPr/>
        <p:txBody>
          <a:bodyPr/>
          <a:lstStyle/>
          <a:p>
            <a:fld id="{FBB3741A-B30D-4F33-8364-9D7992C3E609}" type="datetimeFigureOut">
              <a:rPr lang="fr-FR" smtClean="0"/>
              <a:t>12/11/2024</a:t>
            </a:fld>
            <a:endParaRPr lang="fr-FR"/>
          </a:p>
        </p:txBody>
      </p:sp>
      <p:sp>
        <p:nvSpPr>
          <p:cNvPr id="4" name="Espace réservé du pied de page 3">
            <a:extLst>
              <a:ext uri="{FF2B5EF4-FFF2-40B4-BE49-F238E27FC236}">
                <a16:creationId xmlns:a16="http://schemas.microsoft.com/office/drawing/2014/main" id="{A20A0F8B-DB7E-4174-BCA6-40AC2339E76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89F7D27-2FD1-F1E0-5DA4-2CB83D406461}"/>
              </a:ext>
            </a:extLst>
          </p:cNvPr>
          <p:cNvSpPr>
            <a:spLocks noGrp="1"/>
          </p:cNvSpPr>
          <p:nvPr>
            <p:ph type="sldNum" sz="quarter" idx="12"/>
          </p:nvPr>
        </p:nvSpPr>
        <p:spPr/>
        <p:txBody>
          <a:bodyPr/>
          <a:lstStyle/>
          <a:p>
            <a:fld id="{E402C924-12E2-4231-9693-3431C1A20391}" type="slidenum">
              <a:rPr lang="fr-FR" smtClean="0"/>
              <a:t>‹N°›</a:t>
            </a:fld>
            <a:endParaRPr lang="fr-FR"/>
          </a:p>
        </p:txBody>
      </p:sp>
    </p:spTree>
    <p:extLst>
      <p:ext uri="{BB962C8B-B14F-4D97-AF65-F5344CB8AC3E}">
        <p14:creationId xmlns:p14="http://schemas.microsoft.com/office/powerpoint/2010/main" val="2033657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0420512-6FA1-C4B8-7BA6-2DE64BFEB270}"/>
              </a:ext>
            </a:extLst>
          </p:cNvPr>
          <p:cNvSpPr>
            <a:spLocks noGrp="1"/>
          </p:cNvSpPr>
          <p:nvPr>
            <p:ph type="dt" sz="half" idx="10"/>
          </p:nvPr>
        </p:nvSpPr>
        <p:spPr/>
        <p:txBody>
          <a:bodyPr/>
          <a:lstStyle/>
          <a:p>
            <a:fld id="{FBB3741A-B30D-4F33-8364-9D7992C3E609}" type="datetimeFigureOut">
              <a:rPr lang="fr-FR" smtClean="0"/>
              <a:t>12/11/2024</a:t>
            </a:fld>
            <a:endParaRPr lang="fr-FR"/>
          </a:p>
        </p:txBody>
      </p:sp>
      <p:sp>
        <p:nvSpPr>
          <p:cNvPr id="3" name="Espace réservé du pied de page 2">
            <a:extLst>
              <a:ext uri="{FF2B5EF4-FFF2-40B4-BE49-F238E27FC236}">
                <a16:creationId xmlns:a16="http://schemas.microsoft.com/office/drawing/2014/main" id="{90D6E361-6327-A22A-7579-BD73F5DE96A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A102011-1412-CABC-1B08-445708D04284}"/>
              </a:ext>
            </a:extLst>
          </p:cNvPr>
          <p:cNvSpPr>
            <a:spLocks noGrp="1"/>
          </p:cNvSpPr>
          <p:nvPr>
            <p:ph type="sldNum" sz="quarter" idx="12"/>
          </p:nvPr>
        </p:nvSpPr>
        <p:spPr/>
        <p:txBody>
          <a:bodyPr/>
          <a:lstStyle/>
          <a:p>
            <a:fld id="{E402C924-12E2-4231-9693-3431C1A20391}" type="slidenum">
              <a:rPr lang="fr-FR" smtClean="0"/>
              <a:t>‹N°›</a:t>
            </a:fld>
            <a:endParaRPr lang="fr-FR"/>
          </a:p>
        </p:txBody>
      </p:sp>
    </p:spTree>
    <p:extLst>
      <p:ext uri="{BB962C8B-B14F-4D97-AF65-F5344CB8AC3E}">
        <p14:creationId xmlns:p14="http://schemas.microsoft.com/office/powerpoint/2010/main" val="216592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0E0F5E-121F-7241-5E7A-A9233B4076B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8CFCC32-BA4A-85B8-5D9B-6D7DFF2EEF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59E3B63-0F5D-1030-0B23-8A0EE6C72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25C3C17-B7C7-EE2B-A180-A8D27D94FBAB}"/>
              </a:ext>
            </a:extLst>
          </p:cNvPr>
          <p:cNvSpPr>
            <a:spLocks noGrp="1"/>
          </p:cNvSpPr>
          <p:nvPr>
            <p:ph type="dt" sz="half" idx="10"/>
          </p:nvPr>
        </p:nvSpPr>
        <p:spPr/>
        <p:txBody>
          <a:bodyPr/>
          <a:lstStyle/>
          <a:p>
            <a:fld id="{FBB3741A-B30D-4F33-8364-9D7992C3E609}" type="datetimeFigureOut">
              <a:rPr lang="fr-FR" smtClean="0"/>
              <a:t>12/11/2024</a:t>
            </a:fld>
            <a:endParaRPr lang="fr-FR"/>
          </a:p>
        </p:txBody>
      </p:sp>
      <p:sp>
        <p:nvSpPr>
          <p:cNvPr id="6" name="Espace réservé du pied de page 5">
            <a:extLst>
              <a:ext uri="{FF2B5EF4-FFF2-40B4-BE49-F238E27FC236}">
                <a16:creationId xmlns:a16="http://schemas.microsoft.com/office/drawing/2014/main" id="{B0D7AFEA-C483-8A48-21EE-57A7BFCD69E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E5C4405-E5FF-C899-3D56-7E19313CA06E}"/>
              </a:ext>
            </a:extLst>
          </p:cNvPr>
          <p:cNvSpPr>
            <a:spLocks noGrp="1"/>
          </p:cNvSpPr>
          <p:nvPr>
            <p:ph type="sldNum" sz="quarter" idx="12"/>
          </p:nvPr>
        </p:nvSpPr>
        <p:spPr/>
        <p:txBody>
          <a:bodyPr/>
          <a:lstStyle/>
          <a:p>
            <a:fld id="{E402C924-12E2-4231-9693-3431C1A20391}" type="slidenum">
              <a:rPr lang="fr-FR" smtClean="0"/>
              <a:t>‹N°›</a:t>
            </a:fld>
            <a:endParaRPr lang="fr-FR"/>
          </a:p>
        </p:txBody>
      </p:sp>
    </p:spTree>
    <p:extLst>
      <p:ext uri="{BB962C8B-B14F-4D97-AF65-F5344CB8AC3E}">
        <p14:creationId xmlns:p14="http://schemas.microsoft.com/office/powerpoint/2010/main" val="333233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2E9242-06A4-3A88-681A-8F2B8EBFE82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64F1971-7B42-6DD2-496E-D3F724963D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F639383-107A-646F-9183-3E96A3057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3B5BA4A-FD07-A95E-D525-F25CCB398158}"/>
              </a:ext>
            </a:extLst>
          </p:cNvPr>
          <p:cNvSpPr>
            <a:spLocks noGrp="1"/>
          </p:cNvSpPr>
          <p:nvPr>
            <p:ph type="dt" sz="half" idx="10"/>
          </p:nvPr>
        </p:nvSpPr>
        <p:spPr/>
        <p:txBody>
          <a:bodyPr/>
          <a:lstStyle/>
          <a:p>
            <a:fld id="{FBB3741A-B30D-4F33-8364-9D7992C3E609}" type="datetimeFigureOut">
              <a:rPr lang="fr-FR" smtClean="0"/>
              <a:t>12/11/2024</a:t>
            </a:fld>
            <a:endParaRPr lang="fr-FR"/>
          </a:p>
        </p:txBody>
      </p:sp>
      <p:sp>
        <p:nvSpPr>
          <p:cNvPr id="6" name="Espace réservé du pied de page 5">
            <a:extLst>
              <a:ext uri="{FF2B5EF4-FFF2-40B4-BE49-F238E27FC236}">
                <a16:creationId xmlns:a16="http://schemas.microsoft.com/office/drawing/2014/main" id="{307D5B46-8062-155F-A9E2-3A5E71421E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500D82A-C85C-AEF5-F6A6-FED5484650D4}"/>
              </a:ext>
            </a:extLst>
          </p:cNvPr>
          <p:cNvSpPr>
            <a:spLocks noGrp="1"/>
          </p:cNvSpPr>
          <p:nvPr>
            <p:ph type="sldNum" sz="quarter" idx="12"/>
          </p:nvPr>
        </p:nvSpPr>
        <p:spPr/>
        <p:txBody>
          <a:bodyPr/>
          <a:lstStyle/>
          <a:p>
            <a:fld id="{E402C924-12E2-4231-9693-3431C1A20391}" type="slidenum">
              <a:rPr lang="fr-FR" smtClean="0"/>
              <a:t>‹N°›</a:t>
            </a:fld>
            <a:endParaRPr lang="fr-FR"/>
          </a:p>
        </p:txBody>
      </p:sp>
    </p:spTree>
    <p:extLst>
      <p:ext uri="{BB962C8B-B14F-4D97-AF65-F5344CB8AC3E}">
        <p14:creationId xmlns:p14="http://schemas.microsoft.com/office/powerpoint/2010/main" val="49911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791E3B-DFE1-5DDC-2EFA-BC48B0348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5DC4FB4-205D-5701-462B-CDB7CFCB63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6EA2F9-4E3B-5F4E-5443-F3D825F22C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3741A-B30D-4F33-8364-9D7992C3E609}"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1F3D4FD8-D0AC-C90D-B427-85ECFA721D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6C971F5-E3A4-DE4F-DCF3-BD046197D1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2C924-12E2-4231-9693-3431C1A20391}" type="slidenum">
              <a:rPr lang="fr-FR" smtClean="0"/>
              <a:t>‹N°›</a:t>
            </a:fld>
            <a:endParaRPr lang="fr-FR"/>
          </a:p>
        </p:txBody>
      </p:sp>
    </p:spTree>
    <p:extLst>
      <p:ext uri="{BB962C8B-B14F-4D97-AF65-F5344CB8AC3E}">
        <p14:creationId xmlns:p14="http://schemas.microsoft.com/office/powerpoint/2010/main" val="528719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marsad.ecss.com.eg/68873/" TargetMode="Externa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economiebleue.dz/ar/%D9%85%D9%83%D9%88%D9%86%D8%A7%D8%AA-%D8%A7%D9%84%D8%A8%D8%B1%D9%86%D8%A7%D9%85%D8%AC/"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jpeg"/><Relationship Id="rId4" Type="http://schemas.openxmlformats.org/officeDocument/2006/relationships/hyperlink" Target="https://marsad.ecss.com.eg/68873/"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jpeg"/><Relationship Id="rId4" Type="http://schemas.openxmlformats.org/officeDocument/2006/relationships/hyperlink" Target="https://marsad.ecss.com.eg/68873/"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jpeg"/><Relationship Id="rId4" Type="http://schemas.openxmlformats.org/officeDocument/2006/relationships/hyperlink" Target="https://marsad.ecss.com.eg/68873/"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marsad.ecss.com.eg/68873/"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marsad.ecss.com.eg/68873/"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marsad.ecss.com.eg/68873/"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hyperlink" Target="https://marsad.ecss.com.eg/68873/"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hyperlink" Target="https://marsad.ecss.com.eg/68873/" TargetMode="Externa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xml"/><Relationship Id="rId3" Type="http://schemas.microsoft.com/office/2007/relationships/hdphoto" Target="../media/hdphoto1.wdp"/><Relationship Id="rId7"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11" Type="http://schemas.microsoft.com/office/2007/relationships/diagramDrawing" Target="../diagrams/drawing1.xml"/><Relationship Id="rId5" Type="http://schemas.openxmlformats.org/officeDocument/2006/relationships/image" Target="../media/image2.jpeg"/><Relationship Id="rId10" Type="http://schemas.openxmlformats.org/officeDocument/2006/relationships/diagramColors" Target="../diagrams/colors1.xml"/><Relationship Id="rId4" Type="http://schemas.openxmlformats.org/officeDocument/2006/relationships/hyperlink" Target="https://marsad.ecss.com.eg/68873/" TargetMode="External"/><Relationship Id="rId9"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hyperlink" Target="https://marsad.ecss.com.eg/68873/"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marsad.ecss.com.eg/68873/"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hyperlink" Target="https://marsad.ecss.com.eg/68873/"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hyperlink" Target="https://marsad.ecss.com.eg/68873/"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hyperlink" Target="https://marsad.ecss.com.eg/68873/"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16.xml"/><Relationship Id="rId3" Type="http://schemas.microsoft.com/office/2007/relationships/hdphoto" Target="../media/hdphoto1.wdp"/><Relationship Id="rId7" Type="http://schemas.openxmlformats.org/officeDocument/2006/relationships/slide" Target="slide4.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13.xml"/><Relationship Id="rId5" Type="http://schemas.openxmlformats.org/officeDocument/2006/relationships/image" Target="../media/image2.jpeg"/><Relationship Id="rId10" Type="http://schemas.openxmlformats.org/officeDocument/2006/relationships/image" Target="../media/image5.png"/><Relationship Id="rId4" Type="http://schemas.openxmlformats.org/officeDocument/2006/relationships/hyperlink" Target="https://marsad.ecss.com.eg/68873/" TargetMode="External"/><Relationship Id="rId9"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ar.pngtree.com/freebackground/concept-of-circular-economy-with-businessman-disposal-environment-economy-photo_11194073.html"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hyperlink" Target="https://ar.pngtree.com/freebackground/concept-of-circular-economy-with-businessman-disposal-environment-economy-photo_11194073.html"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hyperlink" Target="https://ar.pngtree.com/freebackground/concept-of-circular-economy-with-businessman-disposal-environment-economy-photo_11194073.html"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hyperlink" Target="https://ar.pngtree.com/freebackground/concept-of-circular-economy-with-businessman-disposal-environment-economy-photo_11194073.html"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hyperlink" Target="https://ar.pngtree.com/freebackground/concept-of-circular-economy-with-businessman-disposal-environment-economy-photo_11194073.html"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marsad.ecss.com.eg/688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D9C7062-3302-7DA9-DD9C-83619CBE6F4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26128D99-3405-9F00-4AB0-8283C67A6701}"/>
              </a:ext>
            </a:extLst>
          </p:cNvPr>
          <p:cNvSpPr/>
          <p:nvPr/>
        </p:nvSpPr>
        <p:spPr>
          <a:xfrm>
            <a:off x="1138772"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D319B248-A7E6-FBE3-5276-FBB7EEDC82E1}"/>
              </a:ext>
            </a:extLst>
          </p:cNvPr>
          <p:cNvSpPr/>
          <p:nvPr/>
        </p:nvSpPr>
        <p:spPr>
          <a:xfrm>
            <a:off x="1844220"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182D1C65-07A8-346F-A563-284AA12762A9}"/>
              </a:ext>
            </a:extLst>
          </p:cNvPr>
          <p:cNvSpPr/>
          <p:nvPr/>
        </p:nvSpPr>
        <p:spPr>
          <a:xfrm>
            <a:off x="1636344"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FAD44ED9-45B7-DE67-3505-151C0B2F115D}"/>
              </a:ext>
            </a:extLst>
          </p:cNvPr>
          <p:cNvSpPr txBox="1"/>
          <p:nvPr/>
        </p:nvSpPr>
        <p:spPr>
          <a:xfrm>
            <a:off x="7163287" y="5910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2C881A14-1E4B-B42D-EAC1-EF2209CF53DF}"/>
              </a:ext>
            </a:extLst>
          </p:cNvPr>
          <p:cNvSpPr/>
          <p:nvPr/>
        </p:nvSpPr>
        <p:spPr>
          <a:xfrm>
            <a:off x="7239416"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F2A051CB-2C47-BE3B-9ED6-42B3EA958906}"/>
              </a:ext>
            </a:extLst>
          </p:cNvPr>
          <p:cNvSpPr/>
          <p:nvPr/>
        </p:nvSpPr>
        <p:spPr>
          <a:xfrm>
            <a:off x="7214040" y="4437691"/>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4409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D90F0-9BA0-93C0-6BCD-759AF1584A13}"/>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61567FC5-3B94-50C5-BF30-E51C5DFF726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DA028017-7D08-DE72-F78B-2DB4C906E5FF}"/>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56EB9B8A-A78B-0798-B998-A7015AE493C9}"/>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A8E27D8C-7A19-CEE6-9F64-DFC155315A7F}"/>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A24B0F03-FC13-A9F7-A501-403EF3A87A69}"/>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6C0B050E-30B5-3D0F-2F8D-AFA0C1DADEE5}"/>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7C1A7CFD-888A-DA94-A01F-E17E7E841217}"/>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B4FB7F66-7763-9553-DE93-C3142418F715}"/>
              </a:ext>
            </a:extLst>
          </p:cNvPr>
          <p:cNvSpPr txBox="1"/>
          <p:nvPr/>
        </p:nvSpPr>
        <p:spPr>
          <a:xfrm>
            <a:off x="251125" y="56024"/>
            <a:ext cx="11496803" cy="1015663"/>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الاقتصاد الأزرق</a:t>
            </a:r>
          </a:p>
        </p:txBody>
      </p:sp>
      <p:sp>
        <p:nvSpPr>
          <p:cNvPr id="3" name="ZoneTexte 2">
            <a:extLst>
              <a:ext uri="{FF2B5EF4-FFF2-40B4-BE49-F238E27FC236}">
                <a16:creationId xmlns:a16="http://schemas.microsoft.com/office/drawing/2014/main" id="{9EADCBD9-0C6F-AF6B-4ADE-222554FE86E0}"/>
              </a:ext>
            </a:extLst>
          </p:cNvPr>
          <p:cNvSpPr txBox="1"/>
          <p:nvPr/>
        </p:nvSpPr>
        <p:spPr>
          <a:xfrm>
            <a:off x="534152" y="1109302"/>
            <a:ext cx="10577615" cy="1200329"/>
          </a:xfrm>
          <a:prstGeom prst="rect">
            <a:avLst/>
          </a:prstGeom>
          <a:solidFill>
            <a:schemeClr val="accent1">
              <a:lumMod val="20000"/>
              <a:lumOff val="80000"/>
            </a:schemeClr>
          </a:solidFill>
          <a:ln w="76200">
            <a:solidFill>
              <a:schemeClr val="accent1"/>
            </a:solidFill>
          </a:ln>
        </p:spPr>
        <p:txBody>
          <a:bodyPr wrap="square">
            <a:spAutoFit/>
          </a:bodyPr>
          <a:lstStyle/>
          <a:p>
            <a:pPr algn="ctr" rtl="1"/>
            <a:r>
              <a:rPr lang="ar-DZ" sz="2400" b="1" dirty="0"/>
              <a:t>الاقتصاد الأزرق</a:t>
            </a:r>
            <a:r>
              <a:rPr lang="ar-DZ" sz="2400" dirty="0"/>
              <a:t> هو مصطلح يشير إلى جميع الأنشطة الاقتصادية المتعلقة بالمحيطات والبحار والسواحل. بعبارة أخرى، هو استغلال الموارد البحرية بطريقة مستدامة لتحقيق النمو الاقتصادي، وتحسين سبل العيش وخلق فرص العمل، مع الحفاظ على النظام البيئي للمحيطات.</a:t>
            </a:r>
          </a:p>
        </p:txBody>
      </p:sp>
      <p:pic>
        <p:nvPicPr>
          <p:cNvPr id="13" name="Image 12">
            <a:extLst>
              <a:ext uri="{FF2B5EF4-FFF2-40B4-BE49-F238E27FC236}">
                <a16:creationId xmlns:a16="http://schemas.microsoft.com/office/drawing/2014/main" id="{52413250-9B76-6CB1-7C2E-F3CBFFC0E75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51125" y="933450"/>
            <a:ext cx="6979116" cy="5774141"/>
          </a:xfrm>
          <a:prstGeom prst="rect">
            <a:avLst/>
          </a:prstGeom>
        </p:spPr>
      </p:pic>
      <p:sp>
        <p:nvSpPr>
          <p:cNvPr id="16" name="ZoneTexte 15">
            <a:extLst>
              <a:ext uri="{FF2B5EF4-FFF2-40B4-BE49-F238E27FC236}">
                <a16:creationId xmlns:a16="http://schemas.microsoft.com/office/drawing/2014/main" id="{0C5B247C-BF60-B1F3-8B6E-941B8363E0B5}"/>
              </a:ext>
            </a:extLst>
          </p:cNvPr>
          <p:cNvSpPr txBox="1"/>
          <p:nvPr/>
        </p:nvSpPr>
        <p:spPr>
          <a:xfrm>
            <a:off x="7872336" y="2911392"/>
            <a:ext cx="3384978" cy="2585323"/>
          </a:xfrm>
          <a:prstGeom prst="rect">
            <a:avLst/>
          </a:prstGeom>
          <a:solidFill>
            <a:schemeClr val="accent1">
              <a:lumMod val="20000"/>
              <a:lumOff val="80000"/>
            </a:schemeClr>
          </a:solidFill>
          <a:ln w="76200">
            <a:solidFill>
              <a:schemeClr val="accent1"/>
            </a:solidFill>
          </a:ln>
        </p:spPr>
        <p:txBody>
          <a:bodyPr wrap="square">
            <a:spAutoFit/>
          </a:bodyPr>
          <a:lstStyle/>
          <a:p>
            <a:pPr algn="ctr" rtl="1"/>
            <a:r>
              <a:rPr lang="ar-DZ" sz="5400" b="1" dirty="0"/>
              <a:t>أنشطة الاقتصاد الأزرق </a:t>
            </a:r>
          </a:p>
        </p:txBody>
      </p:sp>
    </p:spTree>
    <p:extLst>
      <p:ext uri="{BB962C8B-B14F-4D97-AF65-F5344CB8AC3E}">
        <p14:creationId xmlns:p14="http://schemas.microsoft.com/office/powerpoint/2010/main" val="35886696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2A494-8C88-3D69-46B2-385B9369E46A}"/>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3FAA05D-2D5C-DB26-D85B-04E51619C7D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1071687"/>
          </a:xfrm>
          <a:prstGeom prst="rect">
            <a:avLst/>
          </a:prstGeom>
        </p:spPr>
      </p:pic>
      <p:sp>
        <p:nvSpPr>
          <p:cNvPr id="7" name="Elipse 88">
            <a:extLst>
              <a:ext uri="{FF2B5EF4-FFF2-40B4-BE49-F238E27FC236}">
                <a16:creationId xmlns:a16="http://schemas.microsoft.com/office/drawing/2014/main" id="{71D718F2-9C67-8C0C-3909-844794B30B5F}"/>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7C68B249-4874-8BEA-E653-044B5CF76F25}"/>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3F162798-314B-652F-053F-AF99E619F1CA}"/>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10122EA2-5194-6F27-824F-7CD82400B9DF}"/>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A99FF07E-E46C-6C66-2F38-B294DA1445EE}"/>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B09D3BDD-92BC-4F02-4AEE-1E54B0499D2F}"/>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22D6D164-868A-C2C3-74C7-D4C61243BBD7}"/>
              </a:ext>
            </a:extLst>
          </p:cNvPr>
          <p:cNvSpPr txBox="1"/>
          <p:nvPr/>
        </p:nvSpPr>
        <p:spPr>
          <a:xfrm>
            <a:off x="251125" y="56024"/>
            <a:ext cx="11496803" cy="1015663"/>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الاقتصاد الأزرق</a:t>
            </a:r>
          </a:p>
        </p:txBody>
      </p:sp>
      <p:sp>
        <p:nvSpPr>
          <p:cNvPr id="3" name="ZoneTexte 2">
            <a:extLst>
              <a:ext uri="{FF2B5EF4-FFF2-40B4-BE49-F238E27FC236}">
                <a16:creationId xmlns:a16="http://schemas.microsoft.com/office/drawing/2014/main" id="{DF924DE8-98AA-8AE1-18E1-D2657411B4F4}"/>
              </a:ext>
            </a:extLst>
          </p:cNvPr>
          <p:cNvSpPr txBox="1"/>
          <p:nvPr/>
        </p:nvSpPr>
        <p:spPr>
          <a:xfrm>
            <a:off x="0" y="1109302"/>
            <a:ext cx="12192000" cy="461665"/>
          </a:xfrm>
          <a:prstGeom prst="rect">
            <a:avLst/>
          </a:prstGeom>
          <a:solidFill>
            <a:schemeClr val="accent1">
              <a:lumMod val="20000"/>
              <a:lumOff val="80000"/>
            </a:schemeClr>
          </a:solidFill>
          <a:ln w="76200">
            <a:solidFill>
              <a:schemeClr val="accent1"/>
            </a:solidFill>
          </a:ln>
        </p:spPr>
        <p:txBody>
          <a:bodyPr wrap="square">
            <a:spAutoFit/>
          </a:bodyPr>
          <a:lstStyle/>
          <a:p>
            <a:pPr algn="ctr" rtl="1"/>
            <a:r>
              <a:rPr lang="ar-DZ" sz="2400" dirty="0"/>
              <a:t>لكي يكون الاقتصاد الأزرق مستدامًا، يجب أن يتم إدارة الموارد البحرية بحكمة. وهذا يعني:</a:t>
            </a:r>
          </a:p>
        </p:txBody>
      </p:sp>
      <p:pic>
        <p:nvPicPr>
          <p:cNvPr id="4098" name="Picture 2">
            <a:extLst>
              <a:ext uri="{FF2B5EF4-FFF2-40B4-BE49-F238E27FC236}">
                <a16:creationId xmlns:a16="http://schemas.microsoft.com/office/drawing/2014/main" id="{D895F1B1-84FD-69FE-9F85-21698D039B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69156"/>
            <a:ext cx="12192000" cy="518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5671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0021F-7C46-C822-08EE-7982B9939A7F}"/>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63D98B44-5228-CEC6-9C68-2EB94DE2150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763AE372-43C6-C910-13B4-2A9A5DEF370A}"/>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73EDD30F-1A64-03A3-8084-D50DC8DF4482}"/>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1DA160AD-328E-5B4C-990F-81077107C19A}"/>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E2C32810-DAA0-187C-486A-7DD36729F1D1}"/>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210F40CC-AA83-775B-47BE-703F2FE5874E}"/>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F920F0D0-6CB8-C426-FD7B-B16567CBB4C7}"/>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D32252C6-F474-02C6-9AD0-42C2A417053A}"/>
              </a:ext>
            </a:extLst>
          </p:cNvPr>
          <p:cNvSpPr txBox="1"/>
          <p:nvPr/>
        </p:nvSpPr>
        <p:spPr>
          <a:xfrm>
            <a:off x="251125" y="56024"/>
            <a:ext cx="11496803" cy="2646878"/>
          </a:xfrm>
          <a:prstGeom prst="rect">
            <a:avLst/>
          </a:prstGeom>
          <a:noFill/>
        </p:spPr>
        <p:txBody>
          <a:bodyPr wrap="square" rtlCol="0">
            <a:spAutoFit/>
          </a:bodyPr>
          <a:lstStyle/>
          <a:p>
            <a:pPr algn="ctr"/>
            <a:r>
              <a:rPr lang="ar-DZ" sz="16600" b="1" dirty="0">
                <a:solidFill>
                  <a:schemeClr val="bg1"/>
                </a:solidFill>
                <a:latin typeface="Andalus" panose="02020603050405020304" pitchFamily="18" charset="-78"/>
                <a:cs typeface="Andalus" panose="02020603050405020304" pitchFamily="18" charset="-78"/>
              </a:rPr>
              <a:t>الاقتصاد الأزرق</a:t>
            </a:r>
          </a:p>
        </p:txBody>
      </p:sp>
      <p:sp>
        <p:nvSpPr>
          <p:cNvPr id="3" name="ZoneTexte 2">
            <a:extLst>
              <a:ext uri="{FF2B5EF4-FFF2-40B4-BE49-F238E27FC236}">
                <a16:creationId xmlns:a16="http://schemas.microsoft.com/office/drawing/2014/main" id="{D693F90B-B567-5B42-53C9-6577774512BF}"/>
              </a:ext>
            </a:extLst>
          </p:cNvPr>
          <p:cNvSpPr txBox="1"/>
          <p:nvPr/>
        </p:nvSpPr>
        <p:spPr>
          <a:xfrm>
            <a:off x="1227501" y="3000103"/>
            <a:ext cx="9544050" cy="2308324"/>
          </a:xfrm>
          <a:prstGeom prst="rect">
            <a:avLst/>
          </a:prstGeom>
          <a:solidFill>
            <a:schemeClr val="accent1">
              <a:lumMod val="20000"/>
              <a:lumOff val="80000"/>
            </a:schemeClr>
          </a:solidFill>
          <a:ln w="76200">
            <a:solidFill>
              <a:schemeClr val="accent1"/>
            </a:solidFill>
          </a:ln>
        </p:spPr>
        <p:txBody>
          <a:bodyPr wrap="square">
            <a:spAutoFit/>
          </a:bodyPr>
          <a:lstStyle/>
          <a:p>
            <a:pPr algn="ctr" rtl="1"/>
            <a:r>
              <a:rPr lang="ar-DZ" sz="3600" dirty="0"/>
              <a:t>الاقتصاد الأزرق يمثل فرصة فريدة لتحقيق التنمية المستدامة والحفاظ على صحة كوكبنا. من خلال التعاون الدولي والالتزام بالممارسات المستدامة، يمكننا ضمان أن تستفيد الأجيال القادمة من كنوز البحار والمحيطات.</a:t>
            </a:r>
          </a:p>
        </p:txBody>
      </p:sp>
      <p:pic>
        <p:nvPicPr>
          <p:cNvPr id="4098" name="Picture 2">
            <a:extLst>
              <a:ext uri="{FF2B5EF4-FFF2-40B4-BE49-F238E27FC236}">
                <a16:creationId xmlns:a16="http://schemas.microsoft.com/office/drawing/2014/main" id="{ABFD0657-A58E-33C7-2A10-11B37D8955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784456"/>
            <a:ext cx="12192000" cy="518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4205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C175E-9AB8-DE4C-BA79-7CAE482C204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ED083A4-8E47-17B5-DE32-07A976D81AF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53B807C1-357F-00DD-5EAA-024E4C7139C8}"/>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D68BDD78-9CA3-D714-A5BC-D03B7CE38503}"/>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4DEF4883-7BA2-6643-F1ED-63C51A842769}"/>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FE1F16E2-2653-3F0C-07FF-C5E2D81AB3C2}"/>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E06C9DA5-082A-1272-76C9-B32392E33D21}"/>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391D8834-985D-825D-68B0-C173C5D96839}"/>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CB44D021-EF62-BAA2-B098-A51AF1C64C02}"/>
              </a:ext>
            </a:extLst>
          </p:cNvPr>
          <p:cNvSpPr txBox="1"/>
          <p:nvPr/>
        </p:nvSpPr>
        <p:spPr>
          <a:xfrm>
            <a:off x="251125" y="-229726"/>
            <a:ext cx="11496803" cy="6463308"/>
          </a:xfrm>
          <a:prstGeom prst="rect">
            <a:avLst/>
          </a:prstGeom>
          <a:noFill/>
        </p:spPr>
        <p:txBody>
          <a:bodyPr wrap="square" rtlCol="0">
            <a:spAutoFit/>
          </a:bodyPr>
          <a:lstStyle/>
          <a:p>
            <a:pPr algn="ctr"/>
            <a:r>
              <a:rPr lang="ar-DZ" sz="13800" b="1" dirty="0">
                <a:solidFill>
                  <a:schemeClr val="bg1"/>
                </a:solidFill>
                <a:latin typeface="Andalus" panose="02020603050405020304" pitchFamily="18" charset="-78"/>
                <a:cs typeface="Andalus" panose="02020603050405020304" pitchFamily="18" charset="-78"/>
              </a:rPr>
              <a:t>العلاقة بين الاقتصاد الدائري والاقتصاد الأزرق</a:t>
            </a:r>
          </a:p>
        </p:txBody>
      </p:sp>
    </p:spTree>
    <p:extLst>
      <p:ext uri="{BB962C8B-B14F-4D97-AF65-F5344CB8AC3E}">
        <p14:creationId xmlns:p14="http://schemas.microsoft.com/office/powerpoint/2010/main" val="2780758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8F701-FC63-31F2-290D-21575A7284A5}"/>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86755C72-AEA4-98BA-BA7B-FC8D1F7CCA2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E351731E-5AF0-C4E4-7B60-D0DDC83124AF}"/>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59A16FC8-432F-721E-F046-DA2A064057E4}"/>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9859A3F2-47A5-1BB4-9754-0ED066BCE100}"/>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16F1AD09-B0C6-C63E-4BB4-8D9F4890DBEE}"/>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BC577CC5-A2A2-74C0-8718-9EB0E600DA77}"/>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E468B02A-C01D-A12E-4E92-D32DBBBC00D1}"/>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00F69696-0441-7F51-61F5-51C5A8F2EFE6}"/>
              </a:ext>
            </a:extLst>
          </p:cNvPr>
          <p:cNvSpPr txBox="1"/>
          <p:nvPr/>
        </p:nvSpPr>
        <p:spPr>
          <a:xfrm>
            <a:off x="436568" y="28278"/>
            <a:ext cx="11496803" cy="707886"/>
          </a:xfrm>
          <a:prstGeom prst="rect">
            <a:avLst/>
          </a:prstGeom>
          <a:noFill/>
        </p:spPr>
        <p:txBody>
          <a:bodyPr wrap="square" rtlCol="0">
            <a:spAutoFit/>
          </a:bodyPr>
          <a:lstStyle/>
          <a:p>
            <a:pPr algn="ctr"/>
            <a:r>
              <a:rPr lang="ar-DZ" sz="4000" b="1" dirty="0">
                <a:solidFill>
                  <a:schemeClr val="bg1"/>
                </a:solidFill>
                <a:latin typeface="Andalus" panose="02020603050405020304" pitchFamily="18" charset="-78"/>
                <a:cs typeface="Andalus" panose="02020603050405020304" pitchFamily="18" charset="-78"/>
              </a:rPr>
              <a:t>العلاقة بين الاقتصاد الدائري والاقتصاد الأزرق</a:t>
            </a:r>
          </a:p>
        </p:txBody>
      </p:sp>
      <p:sp>
        <p:nvSpPr>
          <p:cNvPr id="3" name="Rectangle 1">
            <a:extLst>
              <a:ext uri="{FF2B5EF4-FFF2-40B4-BE49-F238E27FC236}">
                <a16:creationId xmlns:a16="http://schemas.microsoft.com/office/drawing/2014/main" id="{EFA651F4-79FF-D4E7-3F29-BF19D8CF51E2}"/>
              </a:ext>
            </a:extLst>
          </p:cNvPr>
          <p:cNvSpPr>
            <a:spLocks noChangeArrowheads="1"/>
          </p:cNvSpPr>
          <p:nvPr/>
        </p:nvSpPr>
        <p:spPr bwMode="auto">
          <a:xfrm>
            <a:off x="2305050" y="1822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au 7">
            <a:extLst>
              <a:ext uri="{FF2B5EF4-FFF2-40B4-BE49-F238E27FC236}">
                <a16:creationId xmlns:a16="http://schemas.microsoft.com/office/drawing/2014/main" id="{1B76DD93-CACC-A52F-142A-7F089D2590CC}"/>
              </a:ext>
            </a:extLst>
          </p:cNvPr>
          <p:cNvGraphicFramePr>
            <a:graphicFrameLocks noGrp="1"/>
          </p:cNvGraphicFramePr>
          <p:nvPr>
            <p:extLst>
              <p:ext uri="{D42A27DB-BD31-4B8C-83A1-F6EECF244321}">
                <p14:modId xmlns:p14="http://schemas.microsoft.com/office/powerpoint/2010/main" val="2820496231"/>
              </p:ext>
            </p:extLst>
          </p:nvPr>
        </p:nvGraphicFramePr>
        <p:xfrm>
          <a:off x="461665" y="828166"/>
          <a:ext cx="11315700" cy="5809960"/>
        </p:xfrm>
        <a:graphic>
          <a:graphicData uri="http://schemas.openxmlformats.org/drawingml/2006/table">
            <a:tbl>
              <a:tblPr rtl="1">
                <a:tableStyleId>{1FECB4D8-DB02-4DC6-A0A2-4F2EBAE1DC90}</a:tableStyleId>
              </a:tblPr>
              <a:tblGrid>
                <a:gridCol w="1689503">
                  <a:extLst>
                    <a:ext uri="{9D8B030D-6E8A-4147-A177-3AD203B41FA5}">
                      <a16:colId xmlns:a16="http://schemas.microsoft.com/office/drawing/2014/main" val="1350040883"/>
                    </a:ext>
                  </a:extLst>
                </a:gridCol>
                <a:gridCol w="5361490">
                  <a:extLst>
                    <a:ext uri="{9D8B030D-6E8A-4147-A177-3AD203B41FA5}">
                      <a16:colId xmlns:a16="http://schemas.microsoft.com/office/drawing/2014/main" val="56655842"/>
                    </a:ext>
                  </a:extLst>
                </a:gridCol>
                <a:gridCol w="4264707">
                  <a:extLst>
                    <a:ext uri="{9D8B030D-6E8A-4147-A177-3AD203B41FA5}">
                      <a16:colId xmlns:a16="http://schemas.microsoft.com/office/drawing/2014/main" val="3787499254"/>
                    </a:ext>
                  </a:extLst>
                </a:gridCol>
              </a:tblGrid>
              <a:tr h="355211">
                <a:tc>
                  <a:txBody>
                    <a:bodyPr/>
                    <a:lstStyle/>
                    <a:p>
                      <a:pPr algn="r" rtl="1"/>
                      <a:r>
                        <a:rPr lang="ar-DZ" sz="2400" b="1" dirty="0"/>
                        <a:t>المفهوم</a:t>
                      </a:r>
                    </a:p>
                  </a:txBody>
                  <a:tcPr marL="88803" marR="88803" marT="44401" marB="44401" anchor="ctr"/>
                </a:tc>
                <a:tc>
                  <a:txBody>
                    <a:bodyPr/>
                    <a:lstStyle/>
                    <a:p>
                      <a:pPr algn="r" rtl="1"/>
                      <a:r>
                        <a:rPr lang="ar-DZ" sz="2400" b="1"/>
                        <a:t>الاقتصاد الأزرق</a:t>
                      </a:r>
                    </a:p>
                  </a:txBody>
                  <a:tcPr marL="88803" marR="88803" marT="44401" marB="44401" anchor="ctr"/>
                </a:tc>
                <a:tc>
                  <a:txBody>
                    <a:bodyPr/>
                    <a:lstStyle/>
                    <a:p>
                      <a:pPr algn="r" rtl="1"/>
                      <a:r>
                        <a:rPr lang="ar-DZ" sz="2400" b="1" dirty="0"/>
                        <a:t>الاقتصاد الدائري</a:t>
                      </a:r>
                    </a:p>
                  </a:txBody>
                  <a:tcPr marL="88803" marR="88803" marT="44401" marB="44401" anchor="ctr"/>
                </a:tc>
                <a:extLst>
                  <a:ext uri="{0D108BD9-81ED-4DB2-BD59-A6C34878D82A}">
                    <a16:rowId xmlns:a16="http://schemas.microsoft.com/office/drawing/2014/main" val="4262595036"/>
                  </a:ext>
                </a:extLst>
              </a:tr>
              <a:tr h="355211">
                <a:tc>
                  <a:txBody>
                    <a:bodyPr/>
                    <a:lstStyle/>
                    <a:p>
                      <a:pPr algn="r" rtl="1"/>
                      <a:r>
                        <a:rPr lang="ar-DZ" sz="2400" b="1"/>
                        <a:t>التركيز الرئيسي</a:t>
                      </a:r>
                      <a:endParaRPr lang="ar-DZ" sz="2400"/>
                    </a:p>
                  </a:txBody>
                  <a:tcPr marL="88803" marR="88803" marT="44401" marB="44401" anchor="ctr"/>
                </a:tc>
                <a:tc>
                  <a:txBody>
                    <a:bodyPr/>
                    <a:lstStyle/>
                    <a:p>
                      <a:pPr algn="r" rtl="1"/>
                      <a:r>
                        <a:rPr lang="ar-DZ" sz="2400"/>
                        <a:t>المحيطات والبحار والموارد البحرية</a:t>
                      </a:r>
                    </a:p>
                  </a:txBody>
                  <a:tcPr marL="88803" marR="88803" marT="44401" marB="44401" anchor="ctr"/>
                </a:tc>
                <a:tc>
                  <a:txBody>
                    <a:bodyPr/>
                    <a:lstStyle/>
                    <a:p>
                      <a:pPr algn="r" rtl="1"/>
                      <a:r>
                        <a:rPr lang="ar-DZ" sz="2400"/>
                        <a:t>جميع الموارد الطبيعية والمنتجات والخدمات</a:t>
                      </a:r>
                    </a:p>
                  </a:txBody>
                  <a:tcPr marL="88803" marR="88803" marT="44401" marB="44401" anchor="ctr"/>
                </a:tc>
                <a:extLst>
                  <a:ext uri="{0D108BD9-81ED-4DB2-BD59-A6C34878D82A}">
                    <a16:rowId xmlns:a16="http://schemas.microsoft.com/office/drawing/2014/main" val="3729992509"/>
                  </a:ext>
                </a:extLst>
              </a:tr>
              <a:tr h="621620">
                <a:tc>
                  <a:txBody>
                    <a:bodyPr/>
                    <a:lstStyle/>
                    <a:p>
                      <a:pPr algn="r" rtl="1"/>
                      <a:r>
                        <a:rPr lang="ar-DZ" sz="2400" b="1"/>
                        <a:t>الهدف</a:t>
                      </a:r>
                      <a:endParaRPr lang="ar-DZ" sz="2400"/>
                    </a:p>
                  </a:txBody>
                  <a:tcPr marL="88803" marR="88803" marT="44401" marB="44401" anchor="ctr"/>
                </a:tc>
                <a:tc>
                  <a:txBody>
                    <a:bodyPr/>
                    <a:lstStyle/>
                    <a:p>
                      <a:pPr algn="r" rtl="1"/>
                      <a:r>
                        <a:rPr lang="ar-DZ" sz="2400"/>
                        <a:t>الاستخدام المستدام للموارد البحرية لتحقيق النمو الاقتصادي مع الحفاظ على البيئة البحرية</a:t>
                      </a:r>
                    </a:p>
                  </a:txBody>
                  <a:tcPr marL="88803" marR="88803" marT="44401" marB="44401" anchor="ctr"/>
                </a:tc>
                <a:tc>
                  <a:txBody>
                    <a:bodyPr/>
                    <a:lstStyle/>
                    <a:p>
                      <a:pPr algn="r" rtl="1"/>
                      <a:r>
                        <a:rPr lang="ar-DZ" sz="2400"/>
                        <a:t>القضاء على النفايات وإعادة استخدام الموارد إلى أقصى حد ممكن</a:t>
                      </a:r>
                    </a:p>
                  </a:txBody>
                  <a:tcPr marL="88803" marR="88803" marT="44401" marB="44401" anchor="ctr"/>
                </a:tc>
                <a:extLst>
                  <a:ext uri="{0D108BD9-81ED-4DB2-BD59-A6C34878D82A}">
                    <a16:rowId xmlns:a16="http://schemas.microsoft.com/office/drawing/2014/main" val="2410819550"/>
                  </a:ext>
                </a:extLst>
              </a:tr>
              <a:tr h="621620">
                <a:tc>
                  <a:txBody>
                    <a:bodyPr/>
                    <a:lstStyle/>
                    <a:p>
                      <a:pPr algn="r" rtl="1"/>
                      <a:r>
                        <a:rPr lang="ar-DZ" sz="2400" b="1"/>
                        <a:t>المبادئ الأساسية</a:t>
                      </a:r>
                      <a:endParaRPr lang="ar-DZ" sz="2400"/>
                    </a:p>
                  </a:txBody>
                  <a:tcPr marL="88803" marR="88803" marT="44401" marB="44401" anchor="ctr"/>
                </a:tc>
                <a:tc>
                  <a:txBody>
                    <a:bodyPr/>
                    <a:lstStyle/>
                    <a:p>
                      <a:pPr algn="r" rtl="1"/>
                      <a:r>
                        <a:rPr lang="ar-DZ" sz="2400"/>
                        <a:t>الاستدامة، الحفاظ على التنوع البيولوجي البحري، الاستخدام الرشيد للموارد</a:t>
                      </a:r>
                    </a:p>
                  </a:txBody>
                  <a:tcPr marL="88803" marR="88803" marT="44401" marB="44401" anchor="ctr"/>
                </a:tc>
                <a:tc>
                  <a:txBody>
                    <a:bodyPr/>
                    <a:lstStyle/>
                    <a:p>
                      <a:pPr algn="r" rtl="1"/>
                      <a:r>
                        <a:rPr lang="ar-DZ" sz="2400"/>
                        <a:t>التقليل، إعادة الاستخدام، إعادة التدوير</a:t>
                      </a:r>
                    </a:p>
                  </a:txBody>
                  <a:tcPr marL="88803" marR="88803" marT="44401" marB="44401" anchor="ctr"/>
                </a:tc>
                <a:extLst>
                  <a:ext uri="{0D108BD9-81ED-4DB2-BD59-A6C34878D82A}">
                    <a16:rowId xmlns:a16="http://schemas.microsoft.com/office/drawing/2014/main" val="1935576131"/>
                  </a:ext>
                </a:extLst>
              </a:tr>
              <a:tr h="888028">
                <a:tc>
                  <a:txBody>
                    <a:bodyPr/>
                    <a:lstStyle/>
                    <a:p>
                      <a:pPr algn="r" rtl="1"/>
                      <a:r>
                        <a:rPr lang="ar-DZ" sz="2400" b="1"/>
                        <a:t>الأنشطة</a:t>
                      </a:r>
                      <a:endParaRPr lang="ar-DZ" sz="2400"/>
                    </a:p>
                  </a:txBody>
                  <a:tcPr marL="88803" marR="88803" marT="44401" marB="44401" anchor="ctr"/>
                </a:tc>
                <a:tc>
                  <a:txBody>
                    <a:bodyPr/>
                    <a:lstStyle/>
                    <a:p>
                      <a:pPr algn="r" rtl="1"/>
                      <a:r>
                        <a:rPr lang="ar-DZ" sz="2400"/>
                        <a:t>صيد الأسماك المستدام، تربية الأحياء المائية، الطاقة المتجددة من المحيطات، السياحة البحرية، النقل البحري</a:t>
                      </a:r>
                    </a:p>
                  </a:txBody>
                  <a:tcPr marL="88803" marR="88803" marT="44401" marB="44401" anchor="ctr"/>
                </a:tc>
                <a:tc>
                  <a:txBody>
                    <a:bodyPr/>
                    <a:lstStyle/>
                    <a:p>
                      <a:pPr algn="r" rtl="1"/>
                      <a:r>
                        <a:rPr lang="ar-DZ" sz="2400"/>
                        <a:t>التصميم المستدام للمنتجات، إعادة التدوير، الزراعة المستدامة، الطاقة المتجددة</a:t>
                      </a:r>
                    </a:p>
                  </a:txBody>
                  <a:tcPr marL="88803" marR="88803" marT="44401" marB="44401" anchor="ctr"/>
                </a:tc>
                <a:extLst>
                  <a:ext uri="{0D108BD9-81ED-4DB2-BD59-A6C34878D82A}">
                    <a16:rowId xmlns:a16="http://schemas.microsoft.com/office/drawing/2014/main" val="2585669862"/>
                  </a:ext>
                </a:extLst>
              </a:tr>
              <a:tr h="888028">
                <a:tc>
                  <a:txBody>
                    <a:bodyPr/>
                    <a:lstStyle/>
                    <a:p>
                      <a:pPr algn="r" rtl="1"/>
                      <a:r>
                        <a:rPr lang="ar-DZ" sz="2400" b="1"/>
                        <a:t>الفوائد</a:t>
                      </a:r>
                      <a:endParaRPr lang="ar-DZ" sz="2400"/>
                    </a:p>
                  </a:txBody>
                  <a:tcPr marL="88803" marR="88803" marT="44401" marB="44401" anchor="ctr"/>
                </a:tc>
                <a:tc>
                  <a:txBody>
                    <a:bodyPr/>
                    <a:lstStyle/>
                    <a:p>
                      <a:pPr algn="r" rtl="1"/>
                      <a:r>
                        <a:rPr lang="ar-DZ" sz="2400"/>
                        <a:t>خلق فرص عمل، تنويع الاقتصاد، الحفاظ على التنوع البيولوجي البحري، مكافحة تغير المناخ</a:t>
                      </a:r>
                    </a:p>
                  </a:txBody>
                  <a:tcPr marL="88803" marR="88803" marT="44401" marB="44401" anchor="ctr"/>
                </a:tc>
                <a:tc>
                  <a:txBody>
                    <a:bodyPr/>
                    <a:lstStyle/>
                    <a:p>
                      <a:pPr algn="r" rtl="1"/>
                      <a:r>
                        <a:rPr lang="ar-DZ" sz="2400"/>
                        <a:t>تقليل النفايات، الحفاظ على الموارد، خلق فرص عمل، تحسين جودة الهواء والماء</a:t>
                      </a:r>
                    </a:p>
                  </a:txBody>
                  <a:tcPr marL="88803" marR="88803" marT="44401" marB="44401" anchor="ctr"/>
                </a:tc>
                <a:extLst>
                  <a:ext uri="{0D108BD9-81ED-4DB2-BD59-A6C34878D82A}">
                    <a16:rowId xmlns:a16="http://schemas.microsoft.com/office/drawing/2014/main" val="277073798"/>
                  </a:ext>
                </a:extLst>
              </a:tr>
              <a:tr h="621620">
                <a:tc>
                  <a:txBody>
                    <a:bodyPr/>
                    <a:lstStyle/>
                    <a:p>
                      <a:pPr algn="r" rtl="1"/>
                      <a:r>
                        <a:rPr lang="ar-DZ" sz="2400" b="1"/>
                        <a:t>التحديات</a:t>
                      </a:r>
                      <a:endParaRPr lang="ar-DZ" sz="2400"/>
                    </a:p>
                  </a:txBody>
                  <a:tcPr marL="88803" marR="88803" marT="44401" marB="44401" anchor="ctr"/>
                </a:tc>
                <a:tc>
                  <a:txBody>
                    <a:bodyPr/>
                    <a:lstStyle/>
                    <a:p>
                      <a:pPr algn="r" rtl="1"/>
                      <a:r>
                        <a:rPr lang="ar-DZ" sz="2400"/>
                        <a:t>التلوث البحري، صيد الأسماك الجائر، تغير المناخ</a:t>
                      </a:r>
                    </a:p>
                  </a:txBody>
                  <a:tcPr marL="88803" marR="88803" marT="44401" marB="44401" anchor="ctr"/>
                </a:tc>
                <a:tc>
                  <a:txBody>
                    <a:bodyPr/>
                    <a:lstStyle/>
                    <a:p>
                      <a:pPr algn="r" rtl="1"/>
                      <a:r>
                        <a:rPr lang="ar-DZ" sz="2400" dirty="0"/>
                        <a:t>تغيير أنماط الاستهلاك والإنتاج، نقص الوعي، تحديات تقنية</a:t>
                      </a:r>
                    </a:p>
                  </a:txBody>
                  <a:tcPr marL="88803" marR="88803" marT="44401" marB="44401" anchor="ctr"/>
                </a:tc>
                <a:extLst>
                  <a:ext uri="{0D108BD9-81ED-4DB2-BD59-A6C34878D82A}">
                    <a16:rowId xmlns:a16="http://schemas.microsoft.com/office/drawing/2014/main" val="22379091"/>
                  </a:ext>
                </a:extLst>
              </a:tr>
            </a:tbl>
          </a:graphicData>
        </a:graphic>
      </p:graphicFrame>
    </p:spTree>
    <p:extLst>
      <p:ext uri="{BB962C8B-B14F-4D97-AF65-F5344CB8AC3E}">
        <p14:creationId xmlns:p14="http://schemas.microsoft.com/office/powerpoint/2010/main" val="19097090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44E7E-371C-BD31-EC84-FF85B0BBD039}"/>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8DF9B9A0-F5F8-5DCD-694A-2A8ABA9C4C5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6AA6DF01-0722-209D-DA58-533342B22BBF}"/>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9298CFB0-541F-CFA1-F93E-514435F8758F}"/>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90DF3C22-3A1C-E682-6A10-CBF14BCBAA90}"/>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0B3C4A3F-C64E-7656-3722-8C96C1E8AD9E}"/>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3B0BAE7E-7582-D5B8-26BC-B4F4E11DA935}"/>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EE64ECF0-F05D-1CE0-936C-7E6F7130E124}"/>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46F74490-3234-43E8-D965-F0EFEC64F846}"/>
              </a:ext>
            </a:extLst>
          </p:cNvPr>
          <p:cNvSpPr txBox="1"/>
          <p:nvPr/>
        </p:nvSpPr>
        <p:spPr>
          <a:xfrm>
            <a:off x="436568" y="28278"/>
            <a:ext cx="11496803" cy="707886"/>
          </a:xfrm>
          <a:prstGeom prst="rect">
            <a:avLst/>
          </a:prstGeom>
          <a:noFill/>
        </p:spPr>
        <p:txBody>
          <a:bodyPr wrap="square" rtlCol="0">
            <a:spAutoFit/>
          </a:bodyPr>
          <a:lstStyle/>
          <a:p>
            <a:pPr algn="ctr"/>
            <a:r>
              <a:rPr lang="ar-DZ" sz="4000" b="1" dirty="0">
                <a:solidFill>
                  <a:schemeClr val="bg1"/>
                </a:solidFill>
                <a:latin typeface="Andalus" panose="02020603050405020304" pitchFamily="18" charset="-78"/>
                <a:cs typeface="Andalus" panose="02020603050405020304" pitchFamily="18" charset="-78"/>
              </a:rPr>
              <a:t>العلاقة بين الاقتصاد الدائري والاقتصاد الأزرق</a:t>
            </a:r>
          </a:p>
        </p:txBody>
      </p:sp>
      <p:sp>
        <p:nvSpPr>
          <p:cNvPr id="3" name="Rectangle 1">
            <a:extLst>
              <a:ext uri="{FF2B5EF4-FFF2-40B4-BE49-F238E27FC236}">
                <a16:creationId xmlns:a16="http://schemas.microsoft.com/office/drawing/2014/main" id="{5BE4ACCC-2366-FDC0-A48E-72F9D9939022}"/>
              </a:ext>
            </a:extLst>
          </p:cNvPr>
          <p:cNvSpPr>
            <a:spLocks noChangeArrowheads="1"/>
          </p:cNvSpPr>
          <p:nvPr/>
        </p:nvSpPr>
        <p:spPr bwMode="auto">
          <a:xfrm>
            <a:off x="2305050" y="1822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au 7">
            <a:extLst>
              <a:ext uri="{FF2B5EF4-FFF2-40B4-BE49-F238E27FC236}">
                <a16:creationId xmlns:a16="http://schemas.microsoft.com/office/drawing/2014/main" id="{09469298-BCED-4730-DA4B-36250597EF5C}"/>
              </a:ext>
            </a:extLst>
          </p:cNvPr>
          <p:cNvGraphicFramePr>
            <a:graphicFrameLocks noGrp="1"/>
          </p:cNvGraphicFramePr>
          <p:nvPr>
            <p:extLst>
              <p:ext uri="{D42A27DB-BD31-4B8C-83A1-F6EECF244321}">
                <p14:modId xmlns:p14="http://schemas.microsoft.com/office/powerpoint/2010/main" val="1190485125"/>
              </p:ext>
            </p:extLst>
          </p:nvPr>
        </p:nvGraphicFramePr>
        <p:xfrm>
          <a:off x="461665" y="9133966"/>
          <a:ext cx="11315700" cy="5809960"/>
        </p:xfrm>
        <a:graphic>
          <a:graphicData uri="http://schemas.openxmlformats.org/drawingml/2006/table">
            <a:tbl>
              <a:tblPr rtl="1">
                <a:tableStyleId>{1FECB4D8-DB02-4DC6-A0A2-4F2EBAE1DC90}</a:tableStyleId>
              </a:tblPr>
              <a:tblGrid>
                <a:gridCol w="1689503">
                  <a:extLst>
                    <a:ext uri="{9D8B030D-6E8A-4147-A177-3AD203B41FA5}">
                      <a16:colId xmlns:a16="http://schemas.microsoft.com/office/drawing/2014/main" val="1350040883"/>
                    </a:ext>
                  </a:extLst>
                </a:gridCol>
                <a:gridCol w="5361490">
                  <a:extLst>
                    <a:ext uri="{9D8B030D-6E8A-4147-A177-3AD203B41FA5}">
                      <a16:colId xmlns:a16="http://schemas.microsoft.com/office/drawing/2014/main" val="56655842"/>
                    </a:ext>
                  </a:extLst>
                </a:gridCol>
                <a:gridCol w="4264707">
                  <a:extLst>
                    <a:ext uri="{9D8B030D-6E8A-4147-A177-3AD203B41FA5}">
                      <a16:colId xmlns:a16="http://schemas.microsoft.com/office/drawing/2014/main" val="3787499254"/>
                    </a:ext>
                  </a:extLst>
                </a:gridCol>
              </a:tblGrid>
              <a:tr h="355211">
                <a:tc>
                  <a:txBody>
                    <a:bodyPr/>
                    <a:lstStyle/>
                    <a:p>
                      <a:pPr algn="r" rtl="1"/>
                      <a:r>
                        <a:rPr lang="ar-DZ" sz="2400" b="1" dirty="0"/>
                        <a:t>المفهوم</a:t>
                      </a:r>
                    </a:p>
                  </a:txBody>
                  <a:tcPr marL="88803" marR="88803" marT="44401" marB="44401" anchor="ctr"/>
                </a:tc>
                <a:tc>
                  <a:txBody>
                    <a:bodyPr/>
                    <a:lstStyle/>
                    <a:p>
                      <a:pPr algn="r" rtl="1"/>
                      <a:r>
                        <a:rPr lang="ar-DZ" sz="2400" b="1"/>
                        <a:t>الاقتصاد الأزرق</a:t>
                      </a:r>
                    </a:p>
                  </a:txBody>
                  <a:tcPr marL="88803" marR="88803" marT="44401" marB="44401" anchor="ctr"/>
                </a:tc>
                <a:tc>
                  <a:txBody>
                    <a:bodyPr/>
                    <a:lstStyle/>
                    <a:p>
                      <a:pPr algn="r" rtl="1"/>
                      <a:r>
                        <a:rPr lang="ar-DZ" sz="2400" b="1" dirty="0"/>
                        <a:t>الاقتصاد الدائري</a:t>
                      </a:r>
                    </a:p>
                  </a:txBody>
                  <a:tcPr marL="88803" marR="88803" marT="44401" marB="44401" anchor="ctr"/>
                </a:tc>
                <a:extLst>
                  <a:ext uri="{0D108BD9-81ED-4DB2-BD59-A6C34878D82A}">
                    <a16:rowId xmlns:a16="http://schemas.microsoft.com/office/drawing/2014/main" val="4262595036"/>
                  </a:ext>
                </a:extLst>
              </a:tr>
              <a:tr h="355211">
                <a:tc>
                  <a:txBody>
                    <a:bodyPr/>
                    <a:lstStyle/>
                    <a:p>
                      <a:pPr algn="r" rtl="1"/>
                      <a:r>
                        <a:rPr lang="ar-DZ" sz="2400" b="1"/>
                        <a:t>التركيز الرئيسي</a:t>
                      </a:r>
                      <a:endParaRPr lang="ar-DZ" sz="2400"/>
                    </a:p>
                  </a:txBody>
                  <a:tcPr marL="88803" marR="88803" marT="44401" marB="44401" anchor="ctr"/>
                </a:tc>
                <a:tc>
                  <a:txBody>
                    <a:bodyPr/>
                    <a:lstStyle/>
                    <a:p>
                      <a:pPr algn="r" rtl="1"/>
                      <a:r>
                        <a:rPr lang="ar-DZ" sz="2400"/>
                        <a:t>المحيطات والبحار والموارد البحرية</a:t>
                      </a:r>
                    </a:p>
                  </a:txBody>
                  <a:tcPr marL="88803" marR="88803" marT="44401" marB="44401" anchor="ctr"/>
                </a:tc>
                <a:tc>
                  <a:txBody>
                    <a:bodyPr/>
                    <a:lstStyle/>
                    <a:p>
                      <a:pPr algn="r" rtl="1"/>
                      <a:r>
                        <a:rPr lang="ar-DZ" sz="2400"/>
                        <a:t>جميع الموارد الطبيعية والمنتجات والخدمات</a:t>
                      </a:r>
                    </a:p>
                  </a:txBody>
                  <a:tcPr marL="88803" marR="88803" marT="44401" marB="44401" anchor="ctr"/>
                </a:tc>
                <a:extLst>
                  <a:ext uri="{0D108BD9-81ED-4DB2-BD59-A6C34878D82A}">
                    <a16:rowId xmlns:a16="http://schemas.microsoft.com/office/drawing/2014/main" val="3729992509"/>
                  </a:ext>
                </a:extLst>
              </a:tr>
              <a:tr h="621620">
                <a:tc>
                  <a:txBody>
                    <a:bodyPr/>
                    <a:lstStyle/>
                    <a:p>
                      <a:pPr algn="r" rtl="1"/>
                      <a:r>
                        <a:rPr lang="ar-DZ" sz="2400" b="1"/>
                        <a:t>الهدف</a:t>
                      </a:r>
                      <a:endParaRPr lang="ar-DZ" sz="2400"/>
                    </a:p>
                  </a:txBody>
                  <a:tcPr marL="88803" marR="88803" marT="44401" marB="44401" anchor="ctr"/>
                </a:tc>
                <a:tc>
                  <a:txBody>
                    <a:bodyPr/>
                    <a:lstStyle/>
                    <a:p>
                      <a:pPr algn="r" rtl="1"/>
                      <a:r>
                        <a:rPr lang="ar-DZ" sz="2400"/>
                        <a:t>الاستخدام المستدام للموارد البحرية لتحقيق النمو الاقتصادي مع الحفاظ على البيئة البحرية</a:t>
                      </a:r>
                    </a:p>
                  </a:txBody>
                  <a:tcPr marL="88803" marR="88803" marT="44401" marB="44401" anchor="ctr"/>
                </a:tc>
                <a:tc>
                  <a:txBody>
                    <a:bodyPr/>
                    <a:lstStyle/>
                    <a:p>
                      <a:pPr algn="r" rtl="1"/>
                      <a:r>
                        <a:rPr lang="ar-DZ" sz="2400"/>
                        <a:t>القضاء على النفايات وإعادة استخدام الموارد إلى أقصى حد ممكن</a:t>
                      </a:r>
                    </a:p>
                  </a:txBody>
                  <a:tcPr marL="88803" marR="88803" marT="44401" marB="44401" anchor="ctr"/>
                </a:tc>
                <a:extLst>
                  <a:ext uri="{0D108BD9-81ED-4DB2-BD59-A6C34878D82A}">
                    <a16:rowId xmlns:a16="http://schemas.microsoft.com/office/drawing/2014/main" val="2410819550"/>
                  </a:ext>
                </a:extLst>
              </a:tr>
              <a:tr h="621620">
                <a:tc>
                  <a:txBody>
                    <a:bodyPr/>
                    <a:lstStyle/>
                    <a:p>
                      <a:pPr algn="r" rtl="1"/>
                      <a:r>
                        <a:rPr lang="ar-DZ" sz="2400" b="1"/>
                        <a:t>المبادئ الأساسية</a:t>
                      </a:r>
                      <a:endParaRPr lang="ar-DZ" sz="2400"/>
                    </a:p>
                  </a:txBody>
                  <a:tcPr marL="88803" marR="88803" marT="44401" marB="44401" anchor="ctr"/>
                </a:tc>
                <a:tc>
                  <a:txBody>
                    <a:bodyPr/>
                    <a:lstStyle/>
                    <a:p>
                      <a:pPr algn="r" rtl="1"/>
                      <a:r>
                        <a:rPr lang="ar-DZ" sz="2400"/>
                        <a:t>الاستدامة، الحفاظ على التنوع البيولوجي البحري، الاستخدام الرشيد للموارد</a:t>
                      </a:r>
                    </a:p>
                  </a:txBody>
                  <a:tcPr marL="88803" marR="88803" marT="44401" marB="44401" anchor="ctr"/>
                </a:tc>
                <a:tc>
                  <a:txBody>
                    <a:bodyPr/>
                    <a:lstStyle/>
                    <a:p>
                      <a:pPr algn="r" rtl="1"/>
                      <a:r>
                        <a:rPr lang="ar-DZ" sz="2400"/>
                        <a:t>التقليل، إعادة الاستخدام، إعادة التدوير</a:t>
                      </a:r>
                    </a:p>
                  </a:txBody>
                  <a:tcPr marL="88803" marR="88803" marT="44401" marB="44401" anchor="ctr"/>
                </a:tc>
                <a:extLst>
                  <a:ext uri="{0D108BD9-81ED-4DB2-BD59-A6C34878D82A}">
                    <a16:rowId xmlns:a16="http://schemas.microsoft.com/office/drawing/2014/main" val="1935576131"/>
                  </a:ext>
                </a:extLst>
              </a:tr>
              <a:tr h="888028">
                <a:tc>
                  <a:txBody>
                    <a:bodyPr/>
                    <a:lstStyle/>
                    <a:p>
                      <a:pPr algn="r" rtl="1"/>
                      <a:r>
                        <a:rPr lang="ar-DZ" sz="2400" b="1"/>
                        <a:t>الأنشطة</a:t>
                      </a:r>
                      <a:endParaRPr lang="ar-DZ" sz="2400"/>
                    </a:p>
                  </a:txBody>
                  <a:tcPr marL="88803" marR="88803" marT="44401" marB="44401" anchor="ctr"/>
                </a:tc>
                <a:tc>
                  <a:txBody>
                    <a:bodyPr/>
                    <a:lstStyle/>
                    <a:p>
                      <a:pPr algn="r" rtl="1"/>
                      <a:r>
                        <a:rPr lang="ar-DZ" sz="2400"/>
                        <a:t>صيد الأسماك المستدام، تربية الأحياء المائية، الطاقة المتجددة من المحيطات، السياحة البحرية، النقل البحري</a:t>
                      </a:r>
                    </a:p>
                  </a:txBody>
                  <a:tcPr marL="88803" marR="88803" marT="44401" marB="44401" anchor="ctr"/>
                </a:tc>
                <a:tc>
                  <a:txBody>
                    <a:bodyPr/>
                    <a:lstStyle/>
                    <a:p>
                      <a:pPr algn="r" rtl="1"/>
                      <a:r>
                        <a:rPr lang="ar-DZ" sz="2400"/>
                        <a:t>التصميم المستدام للمنتجات، إعادة التدوير، الزراعة المستدامة، الطاقة المتجددة</a:t>
                      </a:r>
                    </a:p>
                  </a:txBody>
                  <a:tcPr marL="88803" marR="88803" marT="44401" marB="44401" anchor="ctr"/>
                </a:tc>
                <a:extLst>
                  <a:ext uri="{0D108BD9-81ED-4DB2-BD59-A6C34878D82A}">
                    <a16:rowId xmlns:a16="http://schemas.microsoft.com/office/drawing/2014/main" val="2585669862"/>
                  </a:ext>
                </a:extLst>
              </a:tr>
              <a:tr h="888028">
                <a:tc>
                  <a:txBody>
                    <a:bodyPr/>
                    <a:lstStyle/>
                    <a:p>
                      <a:pPr algn="r" rtl="1"/>
                      <a:r>
                        <a:rPr lang="ar-DZ" sz="2400" b="1"/>
                        <a:t>الفوائد</a:t>
                      </a:r>
                      <a:endParaRPr lang="ar-DZ" sz="2400"/>
                    </a:p>
                  </a:txBody>
                  <a:tcPr marL="88803" marR="88803" marT="44401" marB="44401" anchor="ctr"/>
                </a:tc>
                <a:tc>
                  <a:txBody>
                    <a:bodyPr/>
                    <a:lstStyle/>
                    <a:p>
                      <a:pPr algn="r" rtl="1"/>
                      <a:r>
                        <a:rPr lang="ar-DZ" sz="2400"/>
                        <a:t>خلق فرص عمل، تنويع الاقتصاد، الحفاظ على التنوع البيولوجي البحري، مكافحة تغير المناخ</a:t>
                      </a:r>
                    </a:p>
                  </a:txBody>
                  <a:tcPr marL="88803" marR="88803" marT="44401" marB="44401" anchor="ctr"/>
                </a:tc>
                <a:tc>
                  <a:txBody>
                    <a:bodyPr/>
                    <a:lstStyle/>
                    <a:p>
                      <a:pPr algn="r" rtl="1"/>
                      <a:r>
                        <a:rPr lang="ar-DZ" sz="2400"/>
                        <a:t>تقليل النفايات، الحفاظ على الموارد، خلق فرص عمل، تحسين جودة الهواء والماء</a:t>
                      </a:r>
                    </a:p>
                  </a:txBody>
                  <a:tcPr marL="88803" marR="88803" marT="44401" marB="44401" anchor="ctr"/>
                </a:tc>
                <a:extLst>
                  <a:ext uri="{0D108BD9-81ED-4DB2-BD59-A6C34878D82A}">
                    <a16:rowId xmlns:a16="http://schemas.microsoft.com/office/drawing/2014/main" val="277073798"/>
                  </a:ext>
                </a:extLst>
              </a:tr>
              <a:tr h="621620">
                <a:tc>
                  <a:txBody>
                    <a:bodyPr/>
                    <a:lstStyle/>
                    <a:p>
                      <a:pPr algn="r" rtl="1"/>
                      <a:r>
                        <a:rPr lang="ar-DZ" sz="2400" b="1"/>
                        <a:t>التحديات</a:t>
                      </a:r>
                      <a:endParaRPr lang="ar-DZ" sz="2400"/>
                    </a:p>
                  </a:txBody>
                  <a:tcPr marL="88803" marR="88803" marT="44401" marB="44401" anchor="ctr"/>
                </a:tc>
                <a:tc>
                  <a:txBody>
                    <a:bodyPr/>
                    <a:lstStyle/>
                    <a:p>
                      <a:pPr algn="r" rtl="1"/>
                      <a:r>
                        <a:rPr lang="ar-DZ" sz="2400"/>
                        <a:t>التلوث البحري، صيد الأسماك الجائر، تغير المناخ</a:t>
                      </a:r>
                    </a:p>
                  </a:txBody>
                  <a:tcPr marL="88803" marR="88803" marT="44401" marB="44401" anchor="ctr"/>
                </a:tc>
                <a:tc>
                  <a:txBody>
                    <a:bodyPr/>
                    <a:lstStyle/>
                    <a:p>
                      <a:pPr algn="r" rtl="1"/>
                      <a:r>
                        <a:rPr lang="ar-DZ" sz="2400" dirty="0"/>
                        <a:t>تغيير أنماط الاستهلاك والإنتاج، نقص الوعي، تحديات تقنية</a:t>
                      </a:r>
                    </a:p>
                  </a:txBody>
                  <a:tcPr marL="88803" marR="88803" marT="44401" marB="44401" anchor="ctr"/>
                </a:tc>
                <a:extLst>
                  <a:ext uri="{0D108BD9-81ED-4DB2-BD59-A6C34878D82A}">
                    <a16:rowId xmlns:a16="http://schemas.microsoft.com/office/drawing/2014/main" val="22379091"/>
                  </a:ext>
                </a:extLst>
              </a:tr>
            </a:tbl>
          </a:graphicData>
        </a:graphic>
      </p:graphicFrame>
      <p:sp>
        <p:nvSpPr>
          <p:cNvPr id="13" name="ZoneTexte 12">
            <a:extLst>
              <a:ext uri="{FF2B5EF4-FFF2-40B4-BE49-F238E27FC236}">
                <a16:creationId xmlns:a16="http://schemas.microsoft.com/office/drawing/2014/main" id="{4930BFC1-CD64-76B2-041A-5F59C0DA2651}"/>
              </a:ext>
            </a:extLst>
          </p:cNvPr>
          <p:cNvSpPr txBox="1"/>
          <p:nvPr/>
        </p:nvSpPr>
        <p:spPr>
          <a:xfrm>
            <a:off x="637595" y="814383"/>
            <a:ext cx="11239156" cy="5847755"/>
          </a:xfrm>
          <a:prstGeom prst="rect">
            <a:avLst/>
          </a:prstGeom>
          <a:solidFill>
            <a:schemeClr val="accent1">
              <a:lumMod val="20000"/>
              <a:lumOff val="80000"/>
              <a:alpha val="64000"/>
            </a:schemeClr>
          </a:solidFill>
        </p:spPr>
        <p:txBody>
          <a:bodyPr wrap="square">
            <a:spAutoFit/>
          </a:bodyPr>
          <a:lstStyle/>
          <a:p>
            <a:pPr marL="457200" indent="-457200" algn="r" rtl="1">
              <a:buFont typeface="Arial" panose="020B0604020202020204" pitchFamily="34" charset="0"/>
              <a:buChar char="•"/>
            </a:pPr>
            <a:r>
              <a:rPr lang="ar-DZ" sz="3400" b="1" dirty="0"/>
              <a:t>تكامل:</a:t>
            </a:r>
            <a:r>
              <a:rPr lang="ar-DZ" sz="3400" dirty="0"/>
              <a:t> يمكن اعتبار الاقتصاد الأزرق تطبيقًا للاقتصاد الدائري على البيئة البحرية.</a:t>
            </a:r>
          </a:p>
          <a:p>
            <a:pPr marL="457200" indent="-457200" algn="r" rtl="1">
              <a:buFont typeface="Arial" panose="020B0604020202020204" pitchFamily="34" charset="0"/>
              <a:buChar char="•"/>
            </a:pPr>
            <a:r>
              <a:rPr lang="ar-DZ" sz="3400" b="1" dirty="0"/>
              <a:t>التكامل:</a:t>
            </a:r>
            <a:r>
              <a:rPr lang="ar-DZ" sz="3400" dirty="0"/>
              <a:t> يمكن تطبيق مبادئ الاقتصاد الدائري في الأنشطة الاقتصادية البحرية لتحقيق استدامة أكبر.</a:t>
            </a:r>
          </a:p>
          <a:p>
            <a:pPr marL="457200" indent="-457200" algn="r" rtl="1">
              <a:buFont typeface="Arial" panose="020B0604020202020204" pitchFamily="34" charset="0"/>
              <a:buChar char="•"/>
            </a:pPr>
            <a:r>
              <a:rPr lang="ar-DZ" sz="3400" b="1" dirty="0"/>
              <a:t>أهداف مشتركة:</a:t>
            </a:r>
            <a:r>
              <a:rPr lang="ar-DZ" sz="3400" dirty="0"/>
              <a:t> كلاهما يهدف إلى تحقيق التنمية المستدامة والحفاظ على البيئة.</a:t>
            </a:r>
          </a:p>
          <a:p>
            <a:pPr marL="457200" indent="-457200" algn="r" rtl="1">
              <a:buFont typeface="Arial" panose="020B0604020202020204" pitchFamily="34" charset="0"/>
              <a:buChar char="•"/>
            </a:pPr>
            <a:r>
              <a:rPr lang="ar-DZ" sz="3400" b="1" dirty="0"/>
              <a:t>تحديات متشابهة:</a:t>
            </a:r>
            <a:r>
              <a:rPr lang="ar-DZ" sz="3400" dirty="0"/>
              <a:t> كلاهما يواجه تحديات تتعلق بالتغيير الثقافي والتكنولوجي.</a:t>
            </a:r>
          </a:p>
          <a:p>
            <a:pPr algn="ctr" rtl="1"/>
            <a:r>
              <a:rPr lang="ar-DZ" sz="3400" dirty="0"/>
              <a:t>كلا من الاقتصاد الدائري والاقتصاد الأزرق يمثلان فرصًا كبيرة لتحقيق مستقبل أكثر استدامة. ومع ذلك، فإن تحقيق هذه الأهداف يتطلب التغلب على العديد من التحديات، بما في ذلك التغيير في السلوك، والاستثمار في التقنيات الجديدة، وتعزيز التعاون الدولي.</a:t>
            </a:r>
          </a:p>
        </p:txBody>
      </p:sp>
    </p:spTree>
    <p:extLst>
      <p:ext uri="{BB962C8B-B14F-4D97-AF65-F5344CB8AC3E}">
        <p14:creationId xmlns:p14="http://schemas.microsoft.com/office/powerpoint/2010/main" val="16460842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2153F-49A8-ABD2-4A8D-9CCB99F32B2A}"/>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C57AB6A5-7BC2-F884-AF45-55801554EEF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36AFE52D-C9C7-8F6F-4BFB-C0B053A79FD9}"/>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25EAF541-109B-CD50-84A3-67D384C96D67}"/>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C0371D16-E837-CCA6-C4B4-8797F444FB8C}"/>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7AAD6222-C347-5066-083A-A5C8208B8F1C}"/>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BFCBF95F-E286-B37E-6E36-5E43DF17F6C0}"/>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988EE78D-63E9-E62E-C44A-FBD6EC6E649F}"/>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41299E72-75FB-B8D1-DED6-F21663AB1D8C}"/>
              </a:ext>
            </a:extLst>
          </p:cNvPr>
          <p:cNvSpPr txBox="1"/>
          <p:nvPr/>
        </p:nvSpPr>
        <p:spPr>
          <a:xfrm>
            <a:off x="251125" y="-229726"/>
            <a:ext cx="11496803" cy="7448193"/>
          </a:xfrm>
          <a:prstGeom prst="rect">
            <a:avLst/>
          </a:prstGeom>
          <a:noFill/>
        </p:spPr>
        <p:txBody>
          <a:bodyPr wrap="square" rtlCol="0">
            <a:spAutoFit/>
          </a:bodyPr>
          <a:lstStyle/>
          <a:p>
            <a:pPr algn="ctr"/>
            <a:r>
              <a:rPr lang="ar-DZ" sz="23900" b="1" dirty="0">
                <a:solidFill>
                  <a:schemeClr val="bg1"/>
                </a:solidFill>
                <a:latin typeface="Andalus" panose="02020603050405020304" pitchFamily="18" charset="-78"/>
                <a:cs typeface="Andalus" panose="02020603050405020304" pitchFamily="18" charset="-78"/>
              </a:rPr>
              <a:t>التحديات والفرص</a:t>
            </a:r>
          </a:p>
        </p:txBody>
      </p:sp>
      <p:pic>
        <p:nvPicPr>
          <p:cNvPr id="2" name="Picture 2">
            <a:extLst>
              <a:ext uri="{FF2B5EF4-FFF2-40B4-BE49-F238E27FC236}">
                <a16:creationId xmlns:a16="http://schemas.microsoft.com/office/drawing/2014/main" id="{305A5C1D-86FC-90E0-B736-713BBBD584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277100"/>
            <a:ext cx="12192000" cy="21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561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9703A-5012-9CD9-1BE7-AF64E27DC1E5}"/>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6F3AD748-FBE2-B4D9-0153-4E06C76F747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1009650"/>
          </a:xfrm>
          <a:prstGeom prst="rect">
            <a:avLst/>
          </a:prstGeom>
        </p:spPr>
      </p:pic>
      <p:sp>
        <p:nvSpPr>
          <p:cNvPr id="7" name="Elipse 88">
            <a:extLst>
              <a:ext uri="{FF2B5EF4-FFF2-40B4-BE49-F238E27FC236}">
                <a16:creationId xmlns:a16="http://schemas.microsoft.com/office/drawing/2014/main" id="{9B85ABAA-E33A-145F-DE97-FBFFD1F7A82C}"/>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50164993-5EED-AC5C-D478-E33553BEDE8F}"/>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9E508A19-D759-72B8-F3E8-2F4105A4CC3B}"/>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B02BF3A7-A5C1-C875-8921-2361A26645C1}"/>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10C30DDB-913E-2379-5433-256DFFBFB83A}"/>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22928B61-9CE7-7100-E640-142510D77441}"/>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762422E8-5314-F508-2BD9-CA369211786D}"/>
              </a:ext>
            </a:extLst>
          </p:cNvPr>
          <p:cNvSpPr txBox="1"/>
          <p:nvPr/>
        </p:nvSpPr>
        <p:spPr>
          <a:xfrm>
            <a:off x="232075" y="-39226"/>
            <a:ext cx="11496803" cy="1200329"/>
          </a:xfrm>
          <a:prstGeom prst="rect">
            <a:avLst/>
          </a:prstGeom>
          <a:noFill/>
        </p:spPr>
        <p:txBody>
          <a:bodyPr wrap="square" rtlCol="0">
            <a:spAutoFit/>
          </a:bodyPr>
          <a:lstStyle/>
          <a:p>
            <a:pPr algn="ctr"/>
            <a:r>
              <a:rPr lang="ar-DZ" sz="7200" b="1" dirty="0">
                <a:solidFill>
                  <a:schemeClr val="bg1"/>
                </a:solidFill>
                <a:latin typeface="Andalus" panose="02020603050405020304" pitchFamily="18" charset="-78"/>
                <a:cs typeface="Andalus" panose="02020603050405020304" pitchFamily="18" charset="-78"/>
              </a:rPr>
              <a:t>التحديات والفرص</a:t>
            </a:r>
          </a:p>
        </p:txBody>
      </p:sp>
      <p:pic>
        <p:nvPicPr>
          <p:cNvPr id="6146" name="Picture 2">
            <a:extLst>
              <a:ext uri="{FF2B5EF4-FFF2-40B4-BE49-F238E27FC236}">
                <a16:creationId xmlns:a16="http://schemas.microsoft.com/office/drawing/2014/main" id="{58A7A848-0134-1DAF-6C37-A658AF6646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62229"/>
            <a:ext cx="12192000" cy="5734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0087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72164-D424-FA0A-54CD-1BA1F0A8F58C}"/>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35962C7-034B-0F80-B9A1-CBCA6D46A4F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22051EF7-9441-B97A-CA7C-D7F1898E3122}"/>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44A45C3A-E8E8-0EB3-9C6C-9BCD6501364B}"/>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ABF0BFBB-5B7E-27F3-2CF6-770668F846FC}"/>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BF1CFF30-FA84-8054-8ACC-F656949155A3}"/>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E00B9978-B9C4-3BD9-2CE3-CCCD62E4B0C7}"/>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75D8D4A9-0C6E-DD90-9496-D1F2AF3DC381}"/>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D784004E-6184-9ADC-5C1F-DE7CF5FA5075}"/>
              </a:ext>
            </a:extLst>
          </p:cNvPr>
          <p:cNvSpPr txBox="1"/>
          <p:nvPr/>
        </p:nvSpPr>
        <p:spPr>
          <a:xfrm>
            <a:off x="232075" y="-39226"/>
            <a:ext cx="11496803" cy="1200329"/>
          </a:xfrm>
          <a:prstGeom prst="rect">
            <a:avLst/>
          </a:prstGeom>
          <a:noFill/>
        </p:spPr>
        <p:txBody>
          <a:bodyPr wrap="square" rtlCol="0">
            <a:spAutoFit/>
          </a:bodyPr>
          <a:lstStyle/>
          <a:p>
            <a:pPr algn="ctr"/>
            <a:r>
              <a:rPr lang="ar-DZ" sz="7200" b="1" dirty="0">
                <a:solidFill>
                  <a:schemeClr val="bg1"/>
                </a:solidFill>
                <a:latin typeface="Andalus" panose="02020603050405020304" pitchFamily="18" charset="-78"/>
                <a:cs typeface="Andalus" panose="02020603050405020304" pitchFamily="18" charset="-78"/>
              </a:rPr>
              <a:t>التحديات والفرص</a:t>
            </a:r>
          </a:p>
        </p:txBody>
      </p:sp>
      <p:pic>
        <p:nvPicPr>
          <p:cNvPr id="6146" name="Picture 2">
            <a:extLst>
              <a:ext uri="{FF2B5EF4-FFF2-40B4-BE49-F238E27FC236}">
                <a16:creationId xmlns:a16="http://schemas.microsoft.com/office/drawing/2014/main" id="{E22436E9-39A0-2D8C-8A34-7013B74594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0" y="6897226"/>
            <a:ext cx="3196972" cy="150382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8E84C82-967C-AA72-7730-FF4E2C21BC6D}"/>
              </a:ext>
            </a:extLst>
          </p:cNvPr>
          <p:cNvSpPr txBox="1"/>
          <p:nvPr/>
        </p:nvSpPr>
        <p:spPr>
          <a:xfrm>
            <a:off x="3295650" y="1161103"/>
            <a:ext cx="5617478" cy="646331"/>
          </a:xfrm>
          <a:prstGeom prst="rect">
            <a:avLst/>
          </a:prstGeom>
          <a:solidFill>
            <a:schemeClr val="accent1">
              <a:lumMod val="20000"/>
              <a:lumOff val="80000"/>
            </a:schemeClr>
          </a:solidFill>
        </p:spPr>
        <p:txBody>
          <a:bodyPr wrap="square">
            <a:spAutoFit/>
          </a:bodyPr>
          <a:lstStyle/>
          <a:p>
            <a:pPr algn="ctr" rtl="1"/>
            <a:r>
              <a:rPr lang="ar-DZ" sz="3600" b="1" dirty="0"/>
              <a:t>فرص الاقتصاد الأزرق </a:t>
            </a:r>
            <a:endParaRPr lang="ar-DZ" sz="3600" dirty="0"/>
          </a:p>
        </p:txBody>
      </p:sp>
      <p:graphicFrame>
        <p:nvGraphicFramePr>
          <p:cNvPr id="8" name="Diagramme 7">
            <a:extLst>
              <a:ext uri="{FF2B5EF4-FFF2-40B4-BE49-F238E27FC236}">
                <a16:creationId xmlns:a16="http://schemas.microsoft.com/office/drawing/2014/main" id="{8116A503-5248-8CD8-9467-4BAF1E24D7F6}"/>
              </a:ext>
            </a:extLst>
          </p:cNvPr>
          <p:cNvGraphicFramePr/>
          <p:nvPr>
            <p:extLst>
              <p:ext uri="{D42A27DB-BD31-4B8C-83A1-F6EECF244321}">
                <p14:modId xmlns:p14="http://schemas.microsoft.com/office/powerpoint/2010/main" val="1991155967"/>
              </p:ext>
            </p:extLst>
          </p:nvPr>
        </p:nvGraphicFramePr>
        <p:xfrm>
          <a:off x="386466" y="1846660"/>
          <a:ext cx="11342411" cy="48272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234359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graphicEl>
                                              <a:dgm id="{0D3B31BB-ED8F-4379-A973-094A8DF0FF1A}"/>
                                            </p:graphicEl>
                                          </p:spTgt>
                                        </p:tgtEl>
                                        <p:attrNameLst>
                                          <p:attrName>style.visibility</p:attrName>
                                        </p:attrNameLst>
                                      </p:cBhvr>
                                      <p:to>
                                        <p:strVal val="visible"/>
                                      </p:to>
                                    </p:set>
                                    <p:anim calcmode="lin" valueType="num">
                                      <p:cBhvr additive="base">
                                        <p:cTn id="7" dur="500" fill="hold"/>
                                        <p:tgtEl>
                                          <p:spTgt spid="8">
                                            <p:graphicEl>
                                              <a:dgm id="{0D3B31BB-ED8F-4379-A973-094A8DF0FF1A}"/>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graphicEl>
                                              <a:dgm id="{0D3B31BB-ED8F-4379-A973-094A8DF0FF1A}"/>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graphicEl>
                                              <a:dgm id="{C4E9117A-75B6-454E-974D-018AB1028CE5}"/>
                                            </p:graphicEl>
                                          </p:spTgt>
                                        </p:tgtEl>
                                        <p:attrNameLst>
                                          <p:attrName>style.visibility</p:attrName>
                                        </p:attrNameLst>
                                      </p:cBhvr>
                                      <p:to>
                                        <p:strVal val="visible"/>
                                      </p:to>
                                    </p:set>
                                    <p:anim calcmode="lin" valueType="num">
                                      <p:cBhvr additive="base">
                                        <p:cTn id="13" dur="500" fill="hold"/>
                                        <p:tgtEl>
                                          <p:spTgt spid="8">
                                            <p:graphicEl>
                                              <a:dgm id="{C4E9117A-75B6-454E-974D-018AB1028CE5}"/>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graphicEl>
                                              <a:dgm id="{C4E9117A-75B6-454E-974D-018AB1028CE5}"/>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graphicEl>
                                              <a:dgm id="{1BD3875F-AD97-489C-8183-5596ABCEDD79}"/>
                                            </p:graphicEl>
                                          </p:spTgt>
                                        </p:tgtEl>
                                        <p:attrNameLst>
                                          <p:attrName>style.visibility</p:attrName>
                                        </p:attrNameLst>
                                      </p:cBhvr>
                                      <p:to>
                                        <p:strVal val="visible"/>
                                      </p:to>
                                    </p:set>
                                    <p:anim calcmode="lin" valueType="num">
                                      <p:cBhvr additive="base">
                                        <p:cTn id="19" dur="500" fill="hold"/>
                                        <p:tgtEl>
                                          <p:spTgt spid="8">
                                            <p:graphicEl>
                                              <a:dgm id="{1BD3875F-AD97-489C-8183-5596ABCEDD79}"/>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graphicEl>
                                              <a:dgm id="{1BD3875F-AD97-489C-8183-5596ABCEDD79}"/>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graphicEl>
                                              <a:dgm id="{757EC6E4-5A23-4A85-9E83-D88CA1D33364}"/>
                                            </p:graphicEl>
                                          </p:spTgt>
                                        </p:tgtEl>
                                        <p:attrNameLst>
                                          <p:attrName>style.visibility</p:attrName>
                                        </p:attrNameLst>
                                      </p:cBhvr>
                                      <p:to>
                                        <p:strVal val="visible"/>
                                      </p:to>
                                    </p:set>
                                    <p:anim calcmode="lin" valueType="num">
                                      <p:cBhvr additive="base">
                                        <p:cTn id="25" dur="500" fill="hold"/>
                                        <p:tgtEl>
                                          <p:spTgt spid="8">
                                            <p:graphicEl>
                                              <a:dgm id="{757EC6E4-5A23-4A85-9E83-D88CA1D33364}"/>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graphicEl>
                                              <a:dgm id="{757EC6E4-5A23-4A85-9E83-D88CA1D33364}"/>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graphicEl>
                                              <a:dgm id="{8F834E27-9ED8-4D82-9342-2C163BF56A6F}"/>
                                            </p:graphicEl>
                                          </p:spTgt>
                                        </p:tgtEl>
                                        <p:attrNameLst>
                                          <p:attrName>style.visibility</p:attrName>
                                        </p:attrNameLst>
                                      </p:cBhvr>
                                      <p:to>
                                        <p:strVal val="visible"/>
                                      </p:to>
                                    </p:set>
                                    <p:anim calcmode="lin" valueType="num">
                                      <p:cBhvr additive="base">
                                        <p:cTn id="31" dur="500" fill="hold"/>
                                        <p:tgtEl>
                                          <p:spTgt spid="8">
                                            <p:graphicEl>
                                              <a:dgm id="{8F834E27-9ED8-4D82-9342-2C163BF56A6F}"/>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graphicEl>
                                              <a:dgm id="{8F834E27-9ED8-4D82-9342-2C163BF56A6F}"/>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graphicEl>
                                              <a:dgm id="{0CAFD609-1DFD-4CE2-B01F-EF4B6413800C}"/>
                                            </p:graphicEl>
                                          </p:spTgt>
                                        </p:tgtEl>
                                        <p:attrNameLst>
                                          <p:attrName>style.visibility</p:attrName>
                                        </p:attrNameLst>
                                      </p:cBhvr>
                                      <p:to>
                                        <p:strVal val="visible"/>
                                      </p:to>
                                    </p:set>
                                    <p:anim calcmode="lin" valueType="num">
                                      <p:cBhvr additive="base">
                                        <p:cTn id="37" dur="500" fill="hold"/>
                                        <p:tgtEl>
                                          <p:spTgt spid="8">
                                            <p:graphicEl>
                                              <a:dgm id="{0CAFD609-1DFD-4CE2-B01F-EF4B6413800C}"/>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graphicEl>
                                              <a:dgm id="{0CAFD609-1DFD-4CE2-B01F-EF4B6413800C}"/>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graphicEl>
                                              <a:dgm id="{78A7A985-0A12-4910-BFAE-058587C59CD7}"/>
                                            </p:graphicEl>
                                          </p:spTgt>
                                        </p:tgtEl>
                                        <p:attrNameLst>
                                          <p:attrName>style.visibility</p:attrName>
                                        </p:attrNameLst>
                                      </p:cBhvr>
                                      <p:to>
                                        <p:strVal val="visible"/>
                                      </p:to>
                                    </p:set>
                                    <p:anim calcmode="lin" valueType="num">
                                      <p:cBhvr additive="base">
                                        <p:cTn id="43" dur="500" fill="hold"/>
                                        <p:tgtEl>
                                          <p:spTgt spid="8">
                                            <p:graphicEl>
                                              <a:dgm id="{78A7A985-0A12-4910-BFAE-058587C59CD7}"/>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graphicEl>
                                              <a:dgm id="{78A7A985-0A12-4910-BFAE-058587C59CD7}"/>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
                                            <p:graphicEl>
                                              <a:dgm id="{59F07F65-7CF8-44AF-AACC-152CD4351AE3}"/>
                                            </p:graphicEl>
                                          </p:spTgt>
                                        </p:tgtEl>
                                        <p:attrNameLst>
                                          <p:attrName>style.visibility</p:attrName>
                                        </p:attrNameLst>
                                      </p:cBhvr>
                                      <p:to>
                                        <p:strVal val="visible"/>
                                      </p:to>
                                    </p:set>
                                    <p:anim calcmode="lin" valueType="num">
                                      <p:cBhvr additive="base">
                                        <p:cTn id="49" dur="500" fill="hold"/>
                                        <p:tgtEl>
                                          <p:spTgt spid="8">
                                            <p:graphicEl>
                                              <a:dgm id="{59F07F65-7CF8-44AF-AACC-152CD4351AE3}"/>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
                                            <p:graphicEl>
                                              <a:dgm id="{59F07F65-7CF8-44AF-AACC-152CD4351AE3}"/>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8">
                                            <p:graphicEl>
                                              <a:dgm id="{47E03548-E4F5-4F92-A165-9A89173D55C4}"/>
                                            </p:graphicEl>
                                          </p:spTgt>
                                        </p:tgtEl>
                                        <p:attrNameLst>
                                          <p:attrName>style.visibility</p:attrName>
                                        </p:attrNameLst>
                                      </p:cBhvr>
                                      <p:to>
                                        <p:strVal val="visible"/>
                                      </p:to>
                                    </p:set>
                                    <p:anim calcmode="lin" valueType="num">
                                      <p:cBhvr additive="base">
                                        <p:cTn id="55" dur="500" fill="hold"/>
                                        <p:tgtEl>
                                          <p:spTgt spid="8">
                                            <p:graphicEl>
                                              <a:dgm id="{47E03548-E4F5-4F92-A165-9A89173D55C4}"/>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
                                            <p:graphicEl>
                                              <a:dgm id="{47E03548-E4F5-4F92-A165-9A89173D55C4}"/>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8">
                                            <p:graphicEl>
                                              <a:dgm id="{6F66A72F-FBE9-4895-B355-5AD6A31237DF}"/>
                                            </p:graphicEl>
                                          </p:spTgt>
                                        </p:tgtEl>
                                        <p:attrNameLst>
                                          <p:attrName>style.visibility</p:attrName>
                                        </p:attrNameLst>
                                      </p:cBhvr>
                                      <p:to>
                                        <p:strVal val="visible"/>
                                      </p:to>
                                    </p:set>
                                    <p:anim calcmode="lin" valueType="num">
                                      <p:cBhvr additive="base">
                                        <p:cTn id="61" dur="500" fill="hold"/>
                                        <p:tgtEl>
                                          <p:spTgt spid="8">
                                            <p:graphicEl>
                                              <a:dgm id="{6F66A72F-FBE9-4895-B355-5AD6A31237DF}"/>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
                                            <p:graphicEl>
                                              <a:dgm id="{6F66A72F-FBE9-4895-B355-5AD6A31237D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93414-B6CF-8EE0-4300-04B62D123353}"/>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DB163749-546D-8D46-24AC-C6D2062BC93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22E5770F-4EE3-D313-DA4C-F4806B4293C5}"/>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6796920A-5C02-4979-0A42-C172BF0B981F}"/>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881BA4B6-CD0C-051D-780A-17D6E2C319C0}"/>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231F2CB2-1870-5691-1B3F-8D8A28D5A790}"/>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83740EAC-8EF1-EE8D-2F0A-08CC5DCE17FC}"/>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EBE9D99E-9BEF-F91A-63DC-6F21B25B9C49}"/>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996EBAF0-2448-0EED-4D24-3D939350E34F}"/>
              </a:ext>
            </a:extLst>
          </p:cNvPr>
          <p:cNvSpPr txBox="1"/>
          <p:nvPr/>
        </p:nvSpPr>
        <p:spPr>
          <a:xfrm>
            <a:off x="232075" y="-39226"/>
            <a:ext cx="11496803" cy="1200329"/>
          </a:xfrm>
          <a:prstGeom prst="rect">
            <a:avLst/>
          </a:prstGeom>
          <a:noFill/>
        </p:spPr>
        <p:txBody>
          <a:bodyPr wrap="square" rtlCol="0">
            <a:spAutoFit/>
          </a:bodyPr>
          <a:lstStyle/>
          <a:p>
            <a:pPr algn="ctr"/>
            <a:r>
              <a:rPr lang="ar-DZ" sz="7200" b="1" dirty="0">
                <a:solidFill>
                  <a:schemeClr val="bg1"/>
                </a:solidFill>
                <a:latin typeface="Andalus" panose="02020603050405020304" pitchFamily="18" charset="-78"/>
                <a:cs typeface="Andalus" panose="02020603050405020304" pitchFamily="18" charset="-78"/>
              </a:rPr>
              <a:t>التحديات والفرص</a:t>
            </a:r>
          </a:p>
        </p:txBody>
      </p:sp>
      <p:pic>
        <p:nvPicPr>
          <p:cNvPr id="6146" name="Picture 2">
            <a:extLst>
              <a:ext uri="{FF2B5EF4-FFF2-40B4-BE49-F238E27FC236}">
                <a16:creationId xmlns:a16="http://schemas.microsoft.com/office/drawing/2014/main" id="{043658AF-A380-E245-E7A8-D8A6518359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0" y="6897226"/>
            <a:ext cx="3196972" cy="150382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634FA19C-5BEC-6974-99FA-10427DADD4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075" y="990600"/>
            <a:ext cx="11959925" cy="5867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6A7C37B5-EBE2-8C74-F0DE-6667729449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2787650" y="6858000"/>
            <a:ext cx="831850" cy="86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1518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931F3-6298-959E-E718-ECD55155C82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9BA1047A-C51B-E6B8-2ACC-D12D537750A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5CAA4840-6295-5842-75F4-DC25F4FA58D3}"/>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62C535E6-382F-75CA-EF7F-BDD7F4AACDB5}"/>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6D14718B-7565-C48E-EF56-67B21DEEAD53}"/>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138DD1F2-56CF-8502-2408-8665200C6556}"/>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0833D10D-B9AB-F02B-F7CE-8347FED1A244}"/>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79920318-E4BA-387B-C95F-F7DDD732AAC3}"/>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3" name="ZoneTexte 2">
            <a:extLst>
              <a:ext uri="{FF2B5EF4-FFF2-40B4-BE49-F238E27FC236}">
                <a16:creationId xmlns:a16="http://schemas.microsoft.com/office/drawing/2014/main" id="{7D5B22BE-19C2-680F-DA3E-7CADF96E815A}"/>
              </a:ext>
            </a:extLst>
          </p:cNvPr>
          <p:cNvSpPr txBox="1"/>
          <p:nvPr/>
        </p:nvSpPr>
        <p:spPr>
          <a:xfrm>
            <a:off x="216653" y="2476377"/>
            <a:ext cx="11716718" cy="3416320"/>
          </a:xfrm>
          <a:prstGeom prst="rect">
            <a:avLst/>
          </a:prstGeom>
          <a:solidFill>
            <a:schemeClr val="accent1">
              <a:lumMod val="20000"/>
              <a:lumOff val="80000"/>
            </a:schemeClr>
          </a:solidFill>
        </p:spPr>
        <p:txBody>
          <a:bodyPr wrap="square">
            <a:spAutoFit/>
          </a:bodyPr>
          <a:lstStyle/>
          <a:p>
            <a:pPr algn="ctr" rtl="1"/>
            <a:r>
              <a:rPr lang="fr-FR" sz="3600" dirty="0" err="1"/>
              <a:t>في</a:t>
            </a:r>
            <a:r>
              <a:rPr lang="fr-FR" sz="3600" dirty="0"/>
              <a:t> </a:t>
            </a:r>
            <a:r>
              <a:rPr lang="fr-FR" sz="3600" dirty="0" err="1"/>
              <a:t>ظل</a:t>
            </a:r>
            <a:r>
              <a:rPr lang="fr-FR" sz="3600" dirty="0"/>
              <a:t> </a:t>
            </a:r>
            <a:r>
              <a:rPr lang="fr-FR" sz="3600" dirty="0" err="1"/>
              <a:t>التحديات</a:t>
            </a:r>
            <a:r>
              <a:rPr lang="fr-FR" sz="3600" dirty="0"/>
              <a:t> </a:t>
            </a:r>
            <a:r>
              <a:rPr lang="fr-FR" sz="3600" dirty="0" err="1"/>
              <a:t>البيئية</a:t>
            </a:r>
            <a:r>
              <a:rPr lang="fr-FR" sz="3600" dirty="0"/>
              <a:t> </a:t>
            </a:r>
            <a:r>
              <a:rPr lang="fr-FR" sz="3600" dirty="0" err="1"/>
              <a:t>والاقتصادية</a:t>
            </a:r>
            <a:r>
              <a:rPr lang="fr-FR" sz="3600" dirty="0"/>
              <a:t> </a:t>
            </a:r>
            <a:r>
              <a:rPr lang="fr-FR" sz="3600" dirty="0" err="1"/>
              <a:t>التي</a:t>
            </a:r>
            <a:r>
              <a:rPr lang="fr-FR" sz="3600" dirty="0"/>
              <a:t> </a:t>
            </a:r>
            <a:r>
              <a:rPr lang="fr-FR" sz="3600" dirty="0" err="1"/>
              <a:t>تواجه</a:t>
            </a:r>
            <a:r>
              <a:rPr lang="fr-FR" sz="3600" dirty="0"/>
              <a:t> </a:t>
            </a:r>
            <a:r>
              <a:rPr lang="fr-FR" sz="3600" dirty="0" err="1"/>
              <a:t>العالم</a:t>
            </a:r>
            <a:r>
              <a:rPr lang="fr-FR" sz="3600" dirty="0"/>
              <a:t> </a:t>
            </a:r>
            <a:r>
              <a:rPr lang="fr-FR" sz="3600" dirty="0" err="1"/>
              <a:t>اليوم</a:t>
            </a:r>
            <a:r>
              <a:rPr lang="fr-FR" sz="3600" dirty="0"/>
              <a:t>، </a:t>
            </a:r>
            <a:r>
              <a:rPr lang="fr-FR" sz="3600" dirty="0" err="1"/>
              <a:t>برز</a:t>
            </a:r>
            <a:r>
              <a:rPr lang="fr-FR" sz="3600" dirty="0"/>
              <a:t> </a:t>
            </a:r>
            <a:r>
              <a:rPr lang="fr-FR" sz="3600" dirty="0" err="1"/>
              <a:t>مفهوم</a:t>
            </a:r>
            <a:r>
              <a:rPr lang="fr-FR" sz="3600" dirty="0"/>
              <a:t> </a:t>
            </a:r>
            <a:r>
              <a:rPr lang="fr-FR" sz="3600" dirty="0" err="1"/>
              <a:t>الاقتصاد</a:t>
            </a:r>
            <a:r>
              <a:rPr lang="fr-FR" sz="3600" dirty="0"/>
              <a:t> </a:t>
            </a:r>
            <a:r>
              <a:rPr lang="fr-FR" sz="3600" dirty="0" err="1"/>
              <a:t>الدائري</a:t>
            </a:r>
            <a:r>
              <a:rPr lang="fr-FR" sz="3600" dirty="0"/>
              <a:t> </a:t>
            </a:r>
            <a:r>
              <a:rPr lang="fr-FR" sz="3600" dirty="0" err="1"/>
              <a:t>والاقتصاد</a:t>
            </a:r>
            <a:r>
              <a:rPr lang="fr-FR" sz="3600" dirty="0"/>
              <a:t> </a:t>
            </a:r>
            <a:r>
              <a:rPr lang="fr-FR" sz="3600" dirty="0" err="1"/>
              <a:t>الأزرق</a:t>
            </a:r>
            <a:r>
              <a:rPr lang="fr-FR" sz="3600" dirty="0"/>
              <a:t> </a:t>
            </a:r>
            <a:r>
              <a:rPr lang="fr-FR" sz="3600" dirty="0" err="1"/>
              <a:t>كحلول</a:t>
            </a:r>
            <a:r>
              <a:rPr lang="fr-FR" sz="3600" dirty="0"/>
              <a:t> </a:t>
            </a:r>
            <a:r>
              <a:rPr lang="fr-FR" sz="3600" dirty="0" err="1"/>
              <a:t>مبتكرة</a:t>
            </a:r>
            <a:r>
              <a:rPr lang="fr-FR" sz="3600" dirty="0"/>
              <a:t> </a:t>
            </a:r>
            <a:r>
              <a:rPr lang="fr-FR" sz="3600" dirty="0" err="1"/>
              <a:t>لتعزيز</a:t>
            </a:r>
            <a:r>
              <a:rPr lang="fr-FR" sz="3600" dirty="0"/>
              <a:t> </a:t>
            </a:r>
            <a:r>
              <a:rPr lang="fr-FR" sz="3600" dirty="0" err="1"/>
              <a:t>الاستدامة</a:t>
            </a:r>
            <a:r>
              <a:rPr lang="fr-FR" sz="3600" dirty="0"/>
              <a:t>. </a:t>
            </a:r>
            <a:r>
              <a:rPr lang="fr-FR" sz="3600" dirty="0" err="1"/>
              <a:t>يعتمد</a:t>
            </a:r>
            <a:r>
              <a:rPr lang="fr-FR" sz="3600" dirty="0"/>
              <a:t> </a:t>
            </a:r>
            <a:r>
              <a:rPr lang="fr-FR" sz="3600" dirty="0" err="1"/>
              <a:t>الاقتصاد</a:t>
            </a:r>
            <a:r>
              <a:rPr lang="fr-FR" sz="3600" dirty="0"/>
              <a:t> </a:t>
            </a:r>
            <a:r>
              <a:rPr lang="fr-FR" sz="3600" dirty="0" err="1"/>
              <a:t>الدائري</a:t>
            </a:r>
            <a:r>
              <a:rPr lang="fr-FR" sz="3600" dirty="0"/>
              <a:t> </a:t>
            </a:r>
            <a:r>
              <a:rPr lang="fr-FR" sz="3600" dirty="0" err="1"/>
              <a:t>على</a:t>
            </a:r>
            <a:r>
              <a:rPr lang="fr-FR" sz="3600" dirty="0"/>
              <a:t> </a:t>
            </a:r>
            <a:r>
              <a:rPr lang="fr-FR" sz="3600" dirty="0" err="1"/>
              <a:t>إعادة</a:t>
            </a:r>
            <a:r>
              <a:rPr lang="fr-FR" sz="3600" dirty="0"/>
              <a:t> </a:t>
            </a:r>
            <a:r>
              <a:rPr lang="fr-FR" sz="3600" dirty="0" err="1"/>
              <a:t>استخدام</a:t>
            </a:r>
            <a:r>
              <a:rPr lang="fr-FR" sz="3600" dirty="0"/>
              <a:t> </a:t>
            </a:r>
            <a:r>
              <a:rPr lang="fr-FR" sz="3600" dirty="0" err="1"/>
              <a:t>الموارد</a:t>
            </a:r>
            <a:r>
              <a:rPr lang="fr-FR" sz="3600" dirty="0"/>
              <a:t> </a:t>
            </a:r>
            <a:r>
              <a:rPr lang="fr-FR" sz="3600" dirty="0" err="1"/>
              <a:t>وتقليل</a:t>
            </a:r>
            <a:r>
              <a:rPr lang="fr-FR" sz="3600" dirty="0"/>
              <a:t> </a:t>
            </a:r>
            <a:r>
              <a:rPr lang="fr-FR" sz="3600" dirty="0" err="1"/>
              <a:t>الفاقد</a:t>
            </a:r>
            <a:r>
              <a:rPr lang="fr-FR" sz="3600" dirty="0"/>
              <a:t>، </a:t>
            </a:r>
            <a:r>
              <a:rPr lang="fr-FR" sz="3600" dirty="0" err="1"/>
              <a:t>بينما</a:t>
            </a:r>
            <a:r>
              <a:rPr lang="fr-FR" sz="3600" dirty="0"/>
              <a:t> </a:t>
            </a:r>
            <a:r>
              <a:rPr lang="fr-FR" sz="3600" dirty="0" err="1"/>
              <a:t>يركز</a:t>
            </a:r>
            <a:r>
              <a:rPr lang="fr-FR" sz="3600" dirty="0"/>
              <a:t> </a:t>
            </a:r>
            <a:r>
              <a:rPr lang="fr-FR" sz="3600" dirty="0" err="1"/>
              <a:t>الاقتصاد</a:t>
            </a:r>
            <a:r>
              <a:rPr lang="fr-FR" sz="3600" dirty="0"/>
              <a:t> </a:t>
            </a:r>
            <a:r>
              <a:rPr lang="fr-FR" sz="3600" dirty="0" err="1"/>
              <a:t>الأزرق</a:t>
            </a:r>
            <a:r>
              <a:rPr lang="fr-FR" sz="3600" dirty="0"/>
              <a:t> </a:t>
            </a:r>
            <a:r>
              <a:rPr lang="fr-FR" sz="3600" dirty="0" err="1"/>
              <a:t>على</a:t>
            </a:r>
            <a:r>
              <a:rPr lang="fr-FR" sz="3600" dirty="0"/>
              <a:t> </a:t>
            </a:r>
            <a:r>
              <a:rPr lang="fr-FR" sz="3600" dirty="0" err="1"/>
              <a:t>الاستفادة</a:t>
            </a:r>
            <a:r>
              <a:rPr lang="fr-FR" sz="3600" dirty="0"/>
              <a:t> </a:t>
            </a:r>
            <a:r>
              <a:rPr lang="fr-FR" sz="3600" dirty="0" err="1"/>
              <a:t>المستدامة</a:t>
            </a:r>
            <a:r>
              <a:rPr lang="fr-FR" sz="3600" dirty="0"/>
              <a:t> </a:t>
            </a:r>
            <a:r>
              <a:rPr lang="fr-FR" sz="3600" dirty="0" err="1"/>
              <a:t>من</a:t>
            </a:r>
            <a:r>
              <a:rPr lang="fr-FR" sz="3600" dirty="0"/>
              <a:t> </a:t>
            </a:r>
            <a:r>
              <a:rPr lang="fr-FR" sz="3600" dirty="0" err="1"/>
              <a:t>الموارد</a:t>
            </a:r>
            <a:r>
              <a:rPr lang="fr-FR" sz="3600" dirty="0"/>
              <a:t> </a:t>
            </a:r>
            <a:r>
              <a:rPr lang="fr-FR" sz="3600" dirty="0" err="1"/>
              <a:t>المائية</a:t>
            </a:r>
            <a:r>
              <a:rPr lang="fr-FR" sz="3600" dirty="0"/>
              <a:t>. </a:t>
            </a:r>
            <a:r>
              <a:rPr lang="fr-FR" sz="3600" dirty="0" err="1"/>
              <a:t>يهدف</a:t>
            </a:r>
            <a:r>
              <a:rPr lang="fr-FR" sz="3600" dirty="0"/>
              <a:t> </a:t>
            </a:r>
            <a:r>
              <a:rPr lang="fr-FR" sz="3600" dirty="0" err="1"/>
              <a:t>هذا</a:t>
            </a:r>
            <a:r>
              <a:rPr lang="fr-FR" sz="3600" dirty="0"/>
              <a:t> </a:t>
            </a:r>
            <a:r>
              <a:rPr lang="fr-FR" sz="3600" dirty="0" err="1"/>
              <a:t>العرض</a:t>
            </a:r>
            <a:r>
              <a:rPr lang="fr-FR" sz="3600" dirty="0"/>
              <a:t> </a:t>
            </a:r>
            <a:r>
              <a:rPr lang="fr-FR" sz="3600" dirty="0" err="1"/>
              <a:t>إلى</a:t>
            </a:r>
            <a:r>
              <a:rPr lang="fr-FR" sz="3600" dirty="0"/>
              <a:t> </a:t>
            </a:r>
            <a:r>
              <a:rPr lang="fr-FR" sz="3600" dirty="0" err="1"/>
              <a:t>استكشاف</a:t>
            </a:r>
            <a:r>
              <a:rPr lang="fr-FR" sz="3600" dirty="0"/>
              <a:t> </a:t>
            </a:r>
            <a:r>
              <a:rPr lang="fr-FR" sz="3600" dirty="0" err="1"/>
              <a:t>هذين</a:t>
            </a:r>
            <a:r>
              <a:rPr lang="fr-FR" sz="3600" dirty="0"/>
              <a:t> </a:t>
            </a:r>
            <a:r>
              <a:rPr lang="fr-FR" sz="3600" dirty="0" err="1"/>
              <a:t>المفهومين</a:t>
            </a:r>
            <a:r>
              <a:rPr lang="fr-FR" sz="3600" dirty="0"/>
              <a:t> </a:t>
            </a:r>
            <a:r>
              <a:rPr lang="fr-FR" sz="3600" dirty="0" err="1"/>
              <a:t>وأهمية</a:t>
            </a:r>
            <a:r>
              <a:rPr lang="fr-FR" sz="3600" dirty="0"/>
              <a:t> </a:t>
            </a:r>
            <a:r>
              <a:rPr lang="fr-FR" sz="3600" dirty="0" err="1"/>
              <a:t>تطبيقهما</a:t>
            </a:r>
            <a:r>
              <a:rPr lang="fr-FR" sz="3600" dirty="0"/>
              <a:t> </a:t>
            </a:r>
            <a:r>
              <a:rPr lang="fr-FR" sz="3600" dirty="0" err="1"/>
              <a:t>في</a:t>
            </a:r>
            <a:r>
              <a:rPr lang="fr-FR" sz="3600" dirty="0"/>
              <a:t> </a:t>
            </a:r>
            <a:r>
              <a:rPr lang="fr-FR" sz="3600" dirty="0" err="1"/>
              <a:t>تحقيق</a:t>
            </a:r>
            <a:r>
              <a:rPr lang="fr-FR" sz="3600" dirty="0"/>
              <a:t> </a:t>
            </a:r>
            <a:r>
              <a:rPr lang="fr-FR" sz="3600" dirty="0" err="1"/>
              <a:t>التنمية</a:t>
            </a:r>
            <a:r>
              <a:rPr lang="fr-FR" sz="3600" dirty="0"/>
              <a:t> </a:t>
            </a:r>
            <a:r>
              <a:rPr lang="fr-FR" sz="3600" dirty="0" err="1"/>
              <a:t>المستدامة</a:t>
            </a:r>
            <a:r>
              <a:rPr lang="fr-FR" sz="3600" dirty="0"/>
              <a:t>.</a:t>
            </a:r>
          </a:p>
          <a:p>
            <a:pPr algn="ctr"/>
            <a:r>
              <a:rPr lang="ar-DZ" sz="3600" dirty="0"/>
              <a:t>وعليه ارتأينا تقسيم البحث الى ما يلي:</a:t>
            </a:r>
            <a:endParaRPr lang="fr-FR" sz="3600" dirty="0"/>
          </a:p>
        </p:txBody>
      </p:sp>
      <p:sp>
        <p:nvSpPr>
          <p:cNvPr id="4" name="ZoneTexte 3">
            <a:extLst>
              <a:ext uri="{FF2B5EF4-FFF2-40B4-BE49-F238E27FC236}">
                <a16:creationId xmlns:a16="http://schemas.microsoft.com/office/drawing/2014/main" id="{F42BA609-E892-06C7-91F4-BEEC782FC1DA}"/>
              </a:ext>
            </a:extLst>
          </p:cNvPr>
          <p:cNvSpPr txBox="1"/>
          <p:nvPr/>
        </p:nvSpPr>
        <p:spPr>
          <a:xfrm>
            <a:off x="3432348" y="231680"/>
            <a:ext cx="4770084" cy="1862048"/>
          </a:xfrm>
          <a:prstGeom prst="rect">
            <a:avLst/>
          </a:prstGeom>
          <a:noFill/>
        </p:spPr>
        <p:txBody>
          <a:bodyPr wrap="square" rtlCol="0">
            <a:spAutoFit/>
          </a:bodyPr>
          <a:lstStyle/>
          <a:p>
            <a:pPr algn="ctr"/>
            <a:r>
              <a:rPr lang="ar-DZ" sz="11500" b="1" dirty="0">
                <a:solidFill>
                  <a:schemeClr val="bg1"/>
                </a:solidFill>
                <a:latin typeface="Andalus" panose="02020603050405020304" pitchFamily="18" charset="-78"/>
                <a:cs typeface="Andalus" panose="02020603050405020304" pitchFamily="18" charset="-78"/>
              </a:rPr>
              <a:t>مقدمة</a:t>
            </a:r>
          </a:p>
        </p:txBody>
      </p:sp>
    </p:spTree>
    <p:extLst>
      <p:ext uri="{BB962C8B-B14F-4D97-AF65-F5344CB8AC3E}">
        <p14:creationId xmlns:p14="http://schemas.microsoft.com/office/powerpoint/2010/main" val="1349713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3D055-69EB-1E3D-0AE1-EC204120D69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63ACFF0F-5BC2-FCE8-74EF-265545B0ECA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1184434"/>
          </a:xfrm>
          <a:prstGeom prst="rect">
            <a:avLst/>
          </a:prstGeom>
        </p:spPr>
      </p:pic>
      <p:sp>
        <p:nvSpPr>
          <p:cNvPr id="7" name="Elipse 88">
            <a:extLst>
              <a:ext uri="{FF2B5EF4-FFF2-40B4-BE49-F238E27FC236}">
                <a16:creationId xmlns:a16="http://schemas.microsoft.com/office/drawing/2014/main" id="{C6479E89-2843-C45A-3BD6-F94F6701525C}"/>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EBA76BDA-7D3E-B707-A5F5-DE8CE36EFDD3}"/>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4ABA4A5C-43C7-8696-D2A3-A957EA5DF32D}"/>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73164A1D-470D-AD27-5C93-4549F3FF3E5B}"/>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0CBC2706-0A67-BAFD-9F3B-D7AA5A7BCFEE}"/>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CF07B2DF-4A79-97ED-6695-FB6A4160EA7C}"/>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A3B4B74F-9079-81E1-7089-880BA20CAD95}"/>
              </a:ext>
            </a:extLst>
          </p:cNvPr>
          <p:cNvSpPr txBox="1"/>
          <p:nvPr/>
        </p:nvSpPr>
        <p:spPr>
          <a:xfrm>
            <a:off x="232075" y="-39226"/>
            <a:ext cx="11496803" cy="1200329"/>
          </a:xfrm>
          <a:prstGeom prst="rect">
            <a:avLst/>
          </a:prstGeom>
          <a:noFill/>
        </p:spPr>
        <p:txBody>
          <a:bodyPr wrap="square" rtlCol="0">
            <a:spAutoFit/>
          </a:bodyPr>
          <a:lstStyle/>
          <a:p>
            <a:pPr algn="ctr"/>
            <a:r>
              <a:rPr lang="ar-DZ" sz="7200" b="1" dirty="0">
                <a:solidFill>
                  <a:schemeClr val="bg1"/>
                </a:solidFill>
                <a:latin typeface="Andalus" panose="02020603050405020304" pitchFamily="18" charset="-78"/>
                <a:cs typeface="Andalus" panose="02020603050405020304" pitchFamily="18" charset="-78"/>
              </a:rPr>
              <a:t>التحديات والفرص</a:t>
            </a:r>
          </a:p>
        </p:txBody>
      </p:sp>
      <p:pic>
        <p:nvPicPr>
          <p:cNvPr id="6146" name="Picture 2">
            <a:extLst>
              <a:ext uri="{FF2B5EF4-FFF2-40B4-BE49-F238E27FC236}">
                <a16:creationId xmlns:a16="http://schemas.microsoft.com/office/drawing/2014/main" id="{F9796A18-957E-A039-C07C-9BFAD286E4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0" y="6897226"/>
            <a:ext cx="3196972" cy="150382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C2BEE966-02F9-5AE8-9C55-3980122088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477750" y="6400800"/>
            <a:ext cx="931942" cy="4572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59E3B6BC-9EBE-2C65-4AA9-143970DCB6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7724" y="1184434"/>
            <a:ext cx="10297026" cy="567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4168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D19AE-CAE9-793C-A95B-4DD4D3591981}"/>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C462991C-D867-D5A9-16E1-46E9C0C97F5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0961BC2B-562B-4A4A-32E6-2B2532782924}"/>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E73394F8-7826-51C3-B94F-93F7E0F34432}"/>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397904A6-DCC8-D8DA-FE60-3A1C095BAB4D}"/>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06F11F4E-8CEC-BCB8-B9FB-E8ECC1F0D828}"/>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13687691-3EFF-5514-B843-F45986C8DB79}"/>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9D5977CB-1CC6-4765-F5FC-37A54B506EFF}"/>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C5AC6F5C-11C6-5C2B-CC31-1C076127EB7C}"/>
              </a:ext>
            </a:extLst>
          </p:cNvPr>
          <p:cNvSpPr txBox="1"/>
          <p:nvPr/>
        </p:nvSpPr>
        <p:spPr>
          <a:xfrm>
            <a:off x="347598" y="-29557"/>
            <a:ext cx="11496803" cy="1569660"/>
          </a:xfrm>
          <a:prstGeom prst="rect">
            <a:avLst/>
          </a:prstGeom>
          <a:noFill/>
        </p:spPr>
        <p:txBody>
          <a:bodyPr wrap="square" rtlCol="0">
            <a:spAutoFit/>
          </a:bodyPr>
          <a:lstStyle/>
          <a:p>
            <a:pPr algn="ctr"/>
            <a:r>
              <a:rPr lang="ar-DZ" sz="9600" b="1" dirty="0">
                <a:solidFill>
                  <a:schemeClr val="bg1"/>
                </a:solidFill>
                <a:latin typeface="Andalus" panose="02020603050405020304" pitchFamily="18" charset="-78"/>
                <a:cs typeface="Andalus" panose="02020603050405020304" pitchFamily="18" charset="-78"/>
              </a:rPr>
              <a:t>خاتمة</a:t>
            </a:r>
          </a:p>
        </p:txBody>
      </p:sp>
      <p:pic>
        <p:nvPicPr>
          <p:cNvPr id="6146" name="Picture 2">
            <a:extLst>
              <a:ext uri="{FF2B5EF4-FFF2-40B4-BE49-F238E27FC236}">
                <a16:creationId xmlns:a16="http://schemas.microsoft.com/office/drawing/2014/main" id="{58E76783-7D63-8238-22FD-63F1ACDEE2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0" y="6897226"/>
            <a:ext cx="3196972" cy="150382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4ED0FC57-53AA-B0D1-7147-95E4EFD437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477750" y="6400800"/>
            <a:ext cx="931942" cy="4572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F1FC5419-9FF7-438C-CEBD-B090111CDFA0}"/>
              </a:ext>
            </a:extLst>
          </p:cNvPr>
          <p:cNvSpPr txBox="1"/>
          <p:nvPr/>
        </p:nvSpPr>
        <p:spPr>
          <a:xfrm>
            <a:off x="128651" y="1159943"/>
            <a:ext cx="11715750" cy="5632311"/>
          </a:xfrm>
          <a:prstGeom prst="rect">
            <a:avLst/>
          </a:prstGeom>
          <a:solidFill>
            <a:schemeClr val="accent1">
              <a:lumMod val="20000"/>
              <a:lumOff val="80000"/>
            </a:schemeClr>
          </a:solidFill>
        </p:spPr>
        <p:txBody>
          <a:bodyPr wrap="square">
            <a:spAutoFit/>
          </a:bodyPr>
          <a:lstStyle/>
          <a:p>
            <a:pPr algn="ctr" rtl="1"/>
            <a:r>
              <a:rPr lang="fr-FR" sz="2400" dirty="0" err="1"/>
              <a:t>تعتبر</a:t>
            </a:r>
            <a:r>
              <a:rPr lang="fr-FR" sz="2400" dirty="0"/>
              <a:t> </a:t>
            </a:r>
            <a:r>
              <a:rPr lang="fr-FR" sz="2400" dirty="0" err="1"/>
              <a:t>مبادئ</a:t>
            </a:r>
            <a:r>
              <a:rPr lang="fr-FR" sz="2400" dirty="0"/>
              <a:t> </a:t>
            </a:r>
            <a:r>
              <a:rPr lang="fr-FR" sz="2400" dirty="0" err="1"/>
              <a:t>الاقتصاد</a:t>
            </a:r>
            <a:r>
              <a:rPr lang="fr-FR" sz="2400" dirty="0"/>
              <a:t> </a:t>
            </a:r>
            <a:r>
              <a:rPr lang="fr-FR" sz="2400" dirty="0" err="1"/>
              <a:t>الدائري</a:t>
            </a:r>
            <a:r>
              <a:rPr lang="fr-FR" sz="2400" dirty="0"/>
              <a:t> </a:t>
            </a:r>
            <a:r>
              <a:rPr lang="fr-FR" sz="2400" dirty="0" err="1"/>
              <a:t>والاقتصاد</a:t>
            </a:r>
            <a:r>
              <a:rPr lang="fr-FR" sz="2400" dirty="0"/>
              <a:t> </a:t>
            </a:r>
            <a:r>
              <a:rPr lang="fr-FR" sz="2400" dirty="0" err="1"/>
              <a:t>الأزرق</a:t>
            </a:r>
            <a:r>
              <a:rPr lang="fr-FR" sz="2400" dirty="0"/>
              <a:t> </a:t>
            </a:r>
            <a:r>
              <a:rPr lang="fr-FR" sz="2400" dirty="0" err="1"/>
              <a:t>من</a:t>
            </a:r>
            <a:r>
              <a:rPr lang="fr-FR" sz="2400" dirty="0"/>
              <a:t> </a:t>
            </a:r>
            <a:r>
              <a:rPr lang="fr-FR" sz="2400" dirty="0" err="1"/>
              <a:t>الأدوات</a:t>
            </a:r>
            <a:r>
              <a:rPr lang="fr-FR" sz="2400" dirty="0"/>
              <a:t> </a:t>
            </a:r>
            <a:r>
              <a:rPr lang="fr-FR" sz="2400" dirty="0" err="1"/>
              <a:t>الفعالة</a:t>
            </a:r>
            <a:r>
              <a:rPr lang="fr-FR" sz="2400" dirty="0"/>
              <a:t> </a:t>
            </a:r>
            <a:r>
              <a:rPr lang="fr-FR" sz="2400" dirty="0" err="1"/>
              <a:t>لتحقيق</a:t>
            </a:r>
            <a:r>
              <a:rPr lang="fr-FR" sz="2400" dirty="0"/>
              <a:t> </a:t>
            </a:r>
            <a:r>
              <a:rPr lang="fr-FR" sz="2400" dirty="0" err="1"/>
              <a:t>التنمية</a:t>
            </a:r>
            <a:r>
              <a:rPr lang="fr-FR" sz="2400" dirty="0"/>
              <a:t> </a:t>
            </a:r>
            <a:r>
              <a:rPr lang="fr-FR" sz="2400" dirty="0" err="1"/>
              <a:t>المستدامة</a:t>
            </a:r>
            <a:r>
              <a:rPr lang="fr-FR" sz="2400" dirty="0"/>
              <a:t>، </a:t>
            </a:r>
            <a:r>
              <a:rPr lang="fr-FR" sz="2400" dirty="0" err="1"/>
              <a:t>حيث</a:t>
            </a:r>
            <a:r>
              <a:rPr lang="fr-FR" sz="2400" dirty="0"/>
              <a:t> </a:t>
            </a:r>
            <a:r>
              <a:rPr lang="fr-FR" sz="2400" dirty="0" err="1"/>
              <a:t>يسهم</a:t>
            </a:r>
            <a:r>
              <a:rPr lang="fr-FR" sz="2400" dirty="0"/>
              <a:t> </a:t>
            </a:r>
            <a:r>
              <a:rPr lang="fr-FR" sz="2400" dirty="0" err="1"/>
              <a:t>كل</a:t>
            </a:r>
            <a:r>
              <a:rPr lang="fr-FR" sz="2400" dirty="0"/>
              <a:t> </a:t>
            </a:r>
            <a:r>
              <a:rPr lang="fr-FR" sz="2400" dirty="0" err="1"/>
              <a:t>منهما</a:t>
            </a:r>
            <a:r>
              <a:rPr lang="fr-FR" sz="2400" dirty="0"/>
              <a:t> </a:t>
            </a:r>
            <a:r>
              <a:rPr lang="fr-FR" sz="2400" dirty="0" err="1"/>
              <a:t>في</a:t>
            </a:r>
            <a:r>
              <a:rPr lang="fr-FR" sz="2400" dirty="0"/>
              <a:t> </a:t>
            </a:r>
            <a:r>
              <a:rPr lang="fr-FR" sz="2400" dirty="0" err="1"/>
              <a:t>تعزيز</a:t>
            </a:r>
            <a:r>
              <a:rPr lang="fr-FR" sz="2400" dirty="0"/>
              <a:t> </a:t>
            </a:r>
            <a:r>
              <a:rPr lang="fr-FR" sz="2400" dirty="0" err="1"/>
              <a:t>كفاءة</a:t>
            </a:r>
            <a:r>
              <a:rPr lang="fr-FR" sz="2400" dirty="0"/>
              <a:t> </a:t>
            </a:r>
            <a:r>
              <a:rPr lang="fr-FR" sz="2400" dirty="0" err="1"/>
              <a:t>استخدام</a:t>
            </a:r>
            <a:r>
              <a:rPr lang="fr-FR" sz="2400" dirty="0"/>
              <a:t> </a:t>
            </a:r>
            <a:r>
              <a:rPr lang="fr-FR" sz="2400" dirty="0" err="1"/>
              <a:t>الموارد</a:t>
            </a:r>
            <a:r>
              <a:rPr lang="fr-FR" sz="2400" dirty="0"/>
              <a:t> </a:t>
            </a:r>
            <a:r>
              <a:rPr lang="fr-FR" sz="2400" dirty="0" err="1"/>
              <a:t>وتقليل</a:t>
            </a:r>
            <a:r>
              <a:rPr lang="fr-FR" sz="2400" dirty="0"/>
              <a:t> </a:t>
            </a:r>
            <a:r>
              <a:rPr lang="fr-FR" sz="2400" dirty="0" err="1"/>
              <a:t>التأثيرات</a:t>
            </a:r>
            <a:r>
              <a:rPr lang="fr-FR" sz="2400" dirty="0"/>
              <a:t> </a:t>
            </a:r>
            <a:r>
              <a:rPr lang="fr-FR" sz="2400" dirty="0" err="1"/>
              <a:t>السلبية</a:t>
            </a:r>
            <a:r>
              <a:rPr lang="fr-FR" sz="2400" dirty="0"/>
              <a:t> </a:t>
            </a:r>
            <a:r>
              <a:rPr lang="fr-FR" sz="2400" dirty="0" err="1"/>
              <a:t>على</a:t>
            </a:r>
            <a:r>
              <a:rPr lang="fr-FR" sz="2400" dirty="0"/>
              <a:t> </a:t>
            </a:r>
            <a:r>
              <a:rPr lang="fr-FR" sz="2400" dirty="0" err="1"/>
              <a:t>البيئة</a:t>
            </a:r>
            <a:r>
              <a:rPr lang="fr-FR" sz="2400" dirty="0"/>
              <a:t>. </a:t>
            </a:r>
            <a:r>
              <a:rPr lang="fr-FR" sz="2400" dirty="0" err="1"/>
              <a:t>من</a:t>
            </a:r>
            <a:r>
              <a:rPr lang="fr-FR" sz="2400" dirty="0"/>
              <a:t> </a:t>
            </a:r>
            <a:r>
              <a:rPr lang="fr-FR" sz="2400" dirty="0" err="1"/>
              <a:t>خلال</a:t>
            </a:r>
            <a:r>
              <a:rPr lang="fr-FR" sz="2400" dirty="0"/>
              <a:t> </a:t>
            </a:r>
            <a:r>
              <a:rPr lang="fr-FR" sz="2400" dirty="0" err="1"/>
              <a:t>دمج</a:t>
            </a:r>
            <a:r>
              <a:rPr lang="fr-FR" sz="2400" dirty="0"/>
              <a:t> </a:t>
            </a:r>
            <a:r>
              <a:rPr lang="fr-FR" sz="2400" dirty="0" err="1"/>
              <a:t>هذين</a:t>
            </a:r>
            <a:r>
              <a:rPr lang="fr-FR" sz="2400" dirty="0"/>
              <a:t> </a:t>
            </a:r>
            <a:r>
              <a:rPr lang="fr-FR" sz="2400" dirty="0" err="1"/>
              <a:t>المفهومين</a:t>
            </a:r>
            <a:r>
              <a:rPr lang="fr-FR" sz="2400" dirty="0"/>
              <a:t>، </a:t>
            </a:r>
            <a:r>
              <a:rPr lang="fr-FR" sz="2400" dirty="0" err="1"/>
              <a:t>يمكننا</a:t>
            </a:r>
            <a:r>
              <a:rPr lang="fr-FR" sz="2400" dirty="0"/>
              <a:t> </a:t>
            </a:r>
            <a:r>
              <a:rPr lang="fr-FR" sz="2400" dirty="0" err="1"/>
              <a:t>مواجهة</a:t>
            </a:r>
            <a:r>
              <a:rPr lang="fr-FR" sz="2400" dirty="0"/>
              <a:t> </a:t>
            </a:r>
            <a:r>
              <a:rPr lang="fr-FR" sz="2400" dirty="0" err="1"/>
              <a:t>التحديات</a:t>
            </a:r>
            <a:r>
              <a:rPr lang="fr-FR" sz="2400" dirty="0"/>
              <a:t> </a:t>
            </a:r>
            <a:r>
              <a:rPr lang="fr-FR" sz="2400" dirty="0" err="1"/>
              <a:t>البيئية</a:t>
            </a:r>
            <a:r>
              <a:rPr lang="fr-FR" sz="2400" dirty="0"/>
              <a:t> </a:t>
            </a:r>
            <a:r>
              <a:rPr lang="fr-FR" sz="2400" dirty="0" err="1"/>
              <a:t>والاقتصادية</a:t>
            </a:r>
            <a:r>
              <a:rPr lang="fr-FR" sz="2400" dirty="0"/>
              <a:t> </a:t>
            </a:r>
            <a:r>
              <a:rPr lang="fr-FR" sz="2400" dirty="0" err="1"/>
              <a:t>بشكل</a:t>
            </a:r>
            <a:r>
              <a:rPr lang="fr-FR" sz="2400" dirty="0"/>
              <a:t> </a:t>
            </a:r>
            <a:r>
              <a:rPr lang="fr-FR" sz="2400" dirty="0" err="1"/>
              <a:t>مبتكر</a:t>
            </a:r>
            <a:r>
              <a:rPr lang="fr-FR" sz="2400" dirty="0"/>
              <a:t>، </a:t>
            </a:r>
            <a:r>
              <a:rPr lang="fr-FR" sz="2400" dirty="0" err="1"/>
              <a:t>مثل</a:t>
            </a:r>
            <a:r>
              <a:rPr lang="fr-FR" sz="2400" dirty="0"/>
              <a:t> </a:t>
            </a:r>
            <a:r>
              <a:rPr lang="fr-FR" sz="2400" dirty="0" err="1"/>
              <a:t>تدهور</a:t>
            </a:r>
            <a:r>
              <a:rPr lang="fr-FR" sz="2400" dirty="0"/>
              <a:t> </a:t>
            </a:r>
            <a:r>
              <a:rPr lang="fr-FR" sz="2400" dirty="0" err="1"/>
              <a:t>النظام</a:t>
            </a:r>
            <a:r>
              <a:rPr lang="fr-FR" sz="2400" dirty="0"/>
              <a:t> </a:t>
            </a:r>
            <a:r>
              <a:rPr lang="fr-FR" sz="2400" dirty="0" err="1"/>
              <a:t>البيئي</a:t>
            </a:r>
            <a:r>
              <a:rPr lang="fr-FR" sz="2400" dirty="0"/>
              <a:t>، </a:t>
            </a:r>
            <a:r>
              <a:rPr lang="fr-FR" sz="2400" dirty="0" err="1"/>
              <a:t>نقص</a:t>
            </a:r>
            <a:r>
              <a:rPr lang="fr-FR" sz="2400" dirty="0"/>
              <a:t> </a:t>
            </a:r>
            <a:r>
              <a:rPr lang="fr-FR" sz="2400" dirty="0" err="1"/>
              <a:t>الموارد</a:t>
            </a:r>
            <a:r>
              <a:rPr lang="fr-FR" sz="2400" dirty="0"/>
              <a:t> </a:t>
            </a:r>
            <a:r>
              <a:rPr lang="fr-FR" sz="2400" dirty="0" err="1"/>
              <a:t>الطبيعية</a:t>
            </a:r>
            <a:r>
              <a:rPr lang="fr-FR" sz="2400" dirty="0"/>
              <a:t>، </a:t>
            </a:r>
            <a:r>
              <a:rPr lang="fr-FR" sz="2400" dirty="0" err="1"/>
              <a:t>والبطالة</a:t>
            </a:r>
            <a:r>
              <a:rPr lang="fr-FR" sz="2400" dirty="0"/>
              <a:t> </a:t>
            </a:r>
            <a:r>
              <a:rPr lang="fr-FR" sz="2400" dirty="0" err="1"/>
              <a:t>في</a:t>
            </a:r>
            <a:r>
              <a:rPr lang="fr-FR" sz="2400" dirty="0"/>
              <a:t> </a:t>
            </a:r>
            <a:r>
              <a:rPr lang="fr-FR" sz="2400" dirty="0" err="1"/>
              <a:t>المجتمعات</a:t>
            </a:r>
            <a:r>
              <a:rPr lang="fr-FR" sz="2400" dirty="0"/>
              <a:t> </a:t>
            </a:r>
            <a:r>
              <a:rPr lang="fr-FR" sz="2400" dirty="0" err="1"/>
              <a:t>الساحلية</a:t>
            </a:r>
            <a:r>
              <a:rPr lang="fr-FR" sz="2400" dirty="0"/>
              <a:t>.</a:t>
            </a:r>
          </a:p>
          <a:p>
            <a:pPr algn="ctr" rtl="1"/>
            <a:endParaRPr lang="fr-FR" sz="2400" dirty="0"/>
          </a:p>
          <a:p>
            <a:pPr algn="ctr" rtl="1"/>
            <a:r>
              <a:rPr lang="fr-FR" sz="2400" dirty="0" err="1"/>
              <a:t>تتطلب</a:t>
            </a:r>
            <a:r>
              <a:rPr lang="fr-FR" sz="2400" dirty="0"/>
              <a:t> </a:t>
            </a:r>
            <a:r>
              <a:rPr lang="fr-FR" sz="2400" dirty="0" err="1"/>
              <a:t>هذه</a:t>
            </a:r>
            <a:r>
              <a:rPr lang="fr-FR" sz="2400" dirty="0"/>
              <a:t> </a:t>
            </a:r>
            <a:r>
              <a:rPr lang="fr-FR" sz="2400" dirty="0" err="1"/>
              <a:t>العملية</a:t>
            </a:r>
            <a:r>
              <a:rPr lang="fr-FR" sz="2400" dirty="0"/>
              <a:t> </a:t>
            </a:r>
            <a:r>
              <a:rPr lang="fr-FR" sz="2400" dirty="0" err="1"/>
              <a:t>تعاوناً</a:t>
            </a:r>
            <a:r>
              <a:rPr lang="fr-FR" sz="2400" dirty="0"/>
              <a:t> </a:t>
            </a:r>
            <a:r>
              <a:rPr lang="fr-FR" sz="2400" dirty="0" err="1"/>
              <a:t>وثيقاً</a:t>
            </a:r>
            <a:r>
              <a:rPr lang="fr-FR" sz="2400" dirty="0"/>
              <a:t> </a:t>
            </a:r>
            <a:r>
              <a:rPr lang="fr-FR" sz="2400" dirty="0" err="1"/>
              <a:t>بين</a:t>
            </a:r>
            <a:r>
              <a:rPr lang="fr-FR" sz="2400" dirty="0"/>
              <a:t> </a:t>
            </a:r>
            <a:r>
              <a:rPr lang="fr-FR" sz="2400" dirty="0" err="1"/>
              <a:t>الحكومات</a:t>
            </a:r>
            <a:r>
              <a:rPr lang="fr-FR" sz="2400" dirty="0"/>
              <a:t>، </a:t>
            </a:r>
            <a:r>
              <a:rPr lang="fr-FR" sz="2400" dirty="0" err="1"/>
              <a:t>القطاع</a:t>
            </a:r>
            <a:r>
              <a:rPr lang="fr-FR" sz="2400" dirty="0"/>
              <a:t> </a:t>
            </a:r>
            <a:r>
              <a:rPr lang="fr-FR" sz="2400" dirty="0" err="1"/>
              <a:t>الخاص</a:t>
            </a:r>
            <a:r>
              <a:rPr lang="fr-FR" sz="2400" dirty="0"/>
              <a:t>، </a:t>
            </a:r>
            <a:r>
              <a:rPr lang="fr-FR" sz="2400" dirty="0" err="1"/>
              <a:t>والمجتمع</a:t>
            </a:r>
            <a:r>
              <a:rPr lang="fr-FR" sz="2400" dirty="0"/>
              <a:t> </a:t>
            </a:r>
            <a:r>
              <a:rPr lang="fr-FR" sz="2400" dirty="0" err="1"/>
              <a:t>المدني</a:t>
            </a:r>
            <a:r>
              <a:rPr lang="fr-FR" sz="2400" dirty="0"/>
              <a:t>. </a:t>
            </a:r>
            <a:r>
              <a:rPr lang="fr-FR" sz="2400" dirty="0" err="1"/>
              <a:t>على</a:t>
            </a:r>
            <a:r>
              <a:rPr lang="fr-FR" sz="2400" dirty="0"/>
              <a:t> </a:t>
            </a:r>
            <a:r>
              <a:rPr lang="fr-FR" sz="2400" dirty="0" err="1"/>
              <a:t>الحكومات</a:t>
            </a:r>
            <a:r>
              <a:rPr lang="fr-FR" sz="2400" dirty="0"/>
              <a:t> </a:t>
            </a:r>
            <a:r>
              <a:rPr lang="fr-FR" sz="2400" dirty="0" err="1"/>
              <a:t>أن</a:t>
            </a:r>
            <a:r>
              <a:rPr lang="fr-FR" sz="2400" dirty="0"/>
              <a:t> </a:t>
            </a:r>
            <a:r>
              <a:rPr lang="fr-FR" sz="2400" dirty="0" err="1"/>
              <a:t>تضع</a:t>
            </a:r>
            <a:r>
              <a:rPr lang="fr-FR" sz="2400" dirty="0"/>
              <a:t> </a:t>
            </a:r>
            <a:r>
              <a:rPr lang="fr-FR" sz="2400" dirty="0" err="1"/>
              <a:t>سياسات</a:t>
            </a:r>
            <a:r>
              <a:rPr lang="fr-FR" sz="2400" dirty="0"/>
              <a:t> </a:t>
            </a:r>
            <a:r>
              <a:rPr lang="fr-FR" sz="2400" dirty="0" err="1"/>
              <a:t>ملائمة</a:t>
            </a:r>
            <a:r>
              <a:rPr lang="fr-FR" sz="2400" dirty="0"/>
              <a:t> </a:t>
            </a:r>
            <a:r>
              <a:rPr lang="fr-FR" sz="2400" dirty="0" err="1"/>
              <a:t>تدعم</a:t>
            </a:r>
            <a:r>
              <a:rPr lang="fr-FR" sz="2400" dirty="0"/>
              <a:t> </a:t>
            </a:r>
            <a:r>
              <a:rPr lang="fr-FR" sz="2400" dirty="0" err="1"/>
              <a:t>الابتكار</a:t>
            </a:r>
            <a:r>
              <a:rPr lang="fr-FR" sz="2400" dirty="0"/>
              <a:t> </a:t>
            </a:r>
            <a:r>
              <a:rPr lang="fr-FR" sz="2400" dirty="0" err="1"/>
              <a:t>وتسهّل</a:t>
            </a:r>
            <a:r>
              <a:rPr lang="fr-FR" sz="2400" dirty="0"/>
              <a:t> </a:t>
            </a:r>
            <a:r>
              <a:rPr lang="fr-FR" sz="2400" dirty="0" err="1"/>
              <a:t>انتقال</a:t>
            </a:r>
            <a:r>
              <a:rPr lang="fr-FR" sz="2400" dirty="0"/>
              <a:t> </a:t>
            </a:r>
            <a:r>
              <a:rPr lang="fr-FR" sz="2400" dirty="0" err="1"/>
              <a:t>المجتمعات</a:t>
            </a:r>
            <a:r>
              <a:rPr lang="fr-FR" sz="2400" dirty="0"/>
              <a:t> </a:t>
            </a:r>
            <a:r>
              <a:rPr lang="fr-FR" sz="2400" dirty="0" err="1"/>
              <a:t>نحو</a:t>
            </a:r>
            <a:r>
              <a:rPr lang="fr-FR" sz="2400" dirty="0"/>
              <a:t> </a:t>
            </a:r>
            <a:r>
              <a:rPr lang="fr-FR" sz="2400" dirty="0" err="1"/>
              <a:t>نماذج</a:t>
            </a:r>
            <a:r>
              <a:rPr lang="fr-FR" sz="2400" dirty="0"/>
              <a:t> </a:t>
            </a:r>
            <a:r>
              <a:rPr lang="fr-FR" sz="2400" dirty="0" err="1"/>
              <a:t>اقتصادية</a:t>
            </a:r>
            <a:r>
              <a:rPr lang="fr-FR" sz="2400" dirty="0"/>
              <a:t> </a:t>
            </a:r>
            <a:r>
              <a:rPr lang="fr-FR" sz="2400" dirty="0" err="1"/>
              <a:t>مستدامة</a:t>
            </a:r>
            <a:r>
              <a:rPr lang="fr-FR" sz="2400" dirty="0"/>
              <a:t>. </a:t>
            </a:r>
            <a:r>
              <a:rPr lang="fr-FR" sz="2400" dirty="0" err="1"/>
              <a:t>من</a:t>
            </a:r>
            <a:r>
              <a:rPr lang="fr-FR" sz="2400" dirty="0"/>
              <a:t> </a:t>
            </a:r>
            <a:r>
              <a:rPr lang="fr-FR" sz="2400" dirty="0" err="1"/>
              <a:t>الضروري</a:t>
            </a:r>
            <a:r>
              <a:rPr lang="fr-FR" sz="2400" dirty="0"/>
              <a:t> </a:t>
            </a:r>
            <a:r>
              <a:rPr lang="fr-FR" sz="2400" dirty="0" err="1"/>
              <a:t>أيضاً</a:t>
            </a:r>
            <a:r>
              <a:rPr lang="fr-FR" sz="2400" dirty="0"/>
              <a:t> </a:t>
            </a:r>
            <a:r>
              <a:rPr lang="fr-FR" sz="2400" dirty="0" err="1"/>
              <a:t>تعزيز</a:t>
            </a:r>
            <a:r>
              <a:rPr lang="fr-FR" sz="2400" dirty="0"/>
              <a:t> </a:t>
            </a:r>
            <a:r>
              <a:rPr lang="fr-FR" sz="2400" dirty="0" err="1"/>
              <a:t>التعليم</a:t>
            </a:r>
            <a:r>
              <a:rPr lang="fr-FR" sz="2400" dirty="0"/>
              <a:t> </a:t>
            </a:r>
            <a:r>
              <a:rPr lang="fr-FR" sz="2400" dirty="0" err="1"/>
              <a:t>والتوعية</a:t>
            </a:r>
            <a:r>
              <a:rPr lang="fr-FR" sz="2400" dirty="0"/>
              <a:t> </a:t>
            </a:r>
            <a:r>
              <a:rPr lang="fr-FR" sz="2400" dirty="0" err="1"/>
              <a:t>حول</a:t>
            </a:r>
            <a:r>
              <a:rPr lang="fr-FR" sz="2400" dirty="0"/>
              <a:t> </a:t>
            </a:r>
            <a:r>
              <a:rPr lang="fr-FR" sz="2400" dirty="0" err="1"/>
              <a:t>أهمية</a:t>
            </a:r>
            <a:r>
              <a:rPr lang="fr-FR" sz="2400" dirty="0"/>
              <a:t> </a:t>
            </a:r>
            <a:r>
              <a:rPr lang="fr-FR" sz="2400" dirty="0" err="1"/>
              <a:t>هذه</a:t>
            </a:r>
            <a:r>
              <a:rPr lang="fr-FR" sz="2400" dirty="0"/>
              <a:t> </a:t>
            </a:r>
            <a:r>
              <a:rPr lang="fr-FR" sz="2400" dirty="0" err="1"/>
              <a:t>المفاهيم</a:t>
            </a:r>
            <a:r>
              <a:rPr lang="fr-FR" sz="2400" dirty="0"/>
              <a:t>، </a:t>
            </a:r>
            <a:r>
              <a:rPr lang="fr-FR" sz="2400" dirty="0" err="1"/>
              <a:t>مما</a:t>
            </a:r>
            <a:r>
              <a:rPr lang="fr-FR" sz="2400" dirty="0"/>
              <a:t> </a:t>
            </a:r>
            <a:r>
              <a:rPr lang="fr-FR" sz="2400" dirty="0" err="1"/>
              <a:t>يساهم</a:t>
            </a:r>
            <a:r>
              <a:rPr lang="fr-FR" sz="2400" dirty="0"/>
              <a:t> </a:t>
            </a:r>
            <a:r>
              <a:rPr lang="fr-FR" sz="2400" dirty="0" err="1"/>
              <a:t>في</a:t>
            </a:r>
            <a:r>
              <a:rPr lang="fr-FR" sz="2400" dirty="0"/>
              <a:t> </a:t>
            </a:r>
            <a:r>
              <a:rPr lang="fr-FR" sz="2400" dirty="0" err="1"/>
              <a:t>تغيير</a:t>
            </a:r>
            <a:r>
              <a:rPr lang="fr-FR" sz="2400" dirty="0"/>
              <a:t> </a:t>
            </a:r>
            <a:r>
              <a:rPr lang="fr-FR" sz="2400" dirty="0" err="1"/>
              <a:t>السلوكيات</a:t>
            </a:r>
            <a:r>
              <a:rPr lang="fr-FR" sz="2400" dirty="0"/>
              <a:t> </a:t>
            </a:r>
            <a:r>
              <a:rPr lang="fr-FR" sz="2400" dirty="0" err="1"/>
              <a:t>وتعزيز</a:t>
            </a:r>
            <a:r>
              <a:rPr lang="fr-FR" sz="2400" dirty="0"/>
              <a:t> </a:t>
            </a:r>
            <a:r>
              <a:rPr lang="fr-FR" sz="2400" dirty="0" err="1"/>
              <a:t>المشاركة</a:t>
            </a:r>
            <a:r>
              <a:rPr lang="fr-FR" sz="2400" dirty="0"/>
              <a:t> </a:t>
            </a:r>
            <a:r>
              <a:rPr lang="fr-FR" sz="2400" dirty="0" err="1"/>
              <a:t>المجتمعية</a:t>
            </a:r>
            <a:r>
              <a:rPr lang="fr-FR" sz="2400" dirty="0"/>
              <a:t>.</a:t>
            </a:r>
          </a:p>
          <a:p>
            <a:pPr algn="ctr" rtl="1"/>
            <a:endParaRPr lang="fr-FR" sz="2400" dirty="0"/>
          </a:p>
          <a:p>
            <a:pPr algn="ctr" rtl="1"/>
            <a:r>
              <a:rPr lang="fr-FR" sz="2400" dirty="0" err="1"/>
              <a:t>بالإضافة</a:t>
            </a:r>
            <a:r>
              <a:rPr lang="fr-FR" sz="2400" dirty="0"/>
              <a:t> </a:t>
            </a:r>
            <a:r>
              <a:rPr lang="fr-FR" sz="2400" dirty="0" err="1"/>
              <a:t>إلى</a:t>
            </a:r>
            <a:r>
              <a:rPr lang="fr-FR" sz="2400" dirty="0"/>
              <a:t> </a:t>
            </a:r>
            <a:r>
              <a:rPr lang="fr-FR" sz="2400" dirty="0" err="1"/>
              <a:t>ذلك</a:t>
            </a:r>
            <a:r>
              <a:rPr lang="fr-FR" sz="2400" dirty="0"/>
              <a:t>، </a:t>
            </a:r>
            <a:r>
              <a:rPr lang="fr-FR" sz="2400" dirty="0" err="1"/>
              <a:t>يجب</a:t>
            </a:r>
            <a:r>
              <a:rPr lang="fr-FR" sz="2400" dirty="0"/>
              <a:t> </a:t>
            </a:r>
            <a:r>
              <a:rPr lang="fr-FR" sz="2400" dirty="0" err="1"/>
              <a:t>تحفيز</a:t>
            </a:r>
            <a:r>
              <a:rPr lang="fr-FR" sz="2400" dirty="0"/>
              <a:t> </a:t>
            </a:r>
            <a:r>
              <a:rPr lang="fr-FR" sz="2400" dirty="0" err="1"/>
              <a:t>الاستثمارات</a:t>
            </a:r>
            <a:r>
              <a:rPr lang="fr-FR" sz="2400" dirty="0"/>
              <a:t> </a:t>
            </a:r>
            <a:r>
              <a:rPr lang="fr-FR" sz="2400" dirty="0" err="1"/>
              <a:t>في</a:t>
            </a:r>
            <a:r>
              <a:rPr lang="fr-FR" sz="2400" dirty="0"/>
              <a:t> </a:t>
            </a:r>
            <a:r>
              <a:rPr lang="fr-FR" sz="2400" dirty="0" err="1"/>
              <a:t>مشاريع</a:t>
            </a:r>
            <a:r>
              <a:rPr lang="fr-FR" sz="2400" dirty="0"/>
              <a:t> </a:t>
            </a:r>
            <a:r>
              <a:rPr lang="fr-FR" sz="2400" dirty="0" err="1"/>
              <a:t>الاقتصاد</a:t>
            </a:r>
            <a:r>
              <a:rPr lang="fr-FR" sz="2400" dirty="0"/>
              <a:t> </a:t>
            </a:r>
            <a:r>
              <a:rPr lang="fr-FR" sz="2400" dirty="0" err="1"/>
              <a:t>الدائري</a:t>
            </a:r>
            <a:r>
              <a:rPr lang="fr-FR" sz="2400" dirty="0"/>
              <a:t> </a:t>
            </a:r>
            <a:r>
              <a:rPr lang="fr-FR" sz="2400" dirty="0" err="1"/>
              <a:t>والأزرق</a:t>
            </a:r>
            <a:r>
              <a:rPr lang="fr-FR" sz="2400" dirty="0"/>
              <a:t>، </a:t>
            </a:r>
            <a:r>
              <a:rPr lang="fr-FR" sz="2400" dirty="0" err="1"/>
              <a:t>سواء</a:t>
            </a:r>
            <a:r>
              <a:rPr lang="fr-FR" sz="2400" dirty="0"/>
              <a:t> </a:t>
            </a:r>
            <a:r>
              <a:rPr lang="fr-FR" sz="2400" dirty="0" err="1"/>
              <a:t>من</a:t>
            </a:r>
            <a:r>
              <a:rPr lang="fr-FR" sz="2400" dirty="0"/>
              <a:t> </a:t>
            </a:r>
            <a:r>
              <a:rPr lang="fr-FR" sz="2400" dirty="0" err="1"/>
              <a:t>خلال</a:t>
            </a:r>
            <a:r>
              <a:rPr lang="fr-FR" sz="2400" dirty="0"/>
              <a:t> </a:t>
            </a:r>
            <a:r>
              <a:rPr lang="fr-FR" sz="2400" dirty="0" err="1"/>
              <a:t>تقديم</a:t>
            </a:r>
            <a:r>
              <a:rPr lang="fr-FR" sz="2400" dirty="0"/>
              <a:t> </a:t>
            </a:r>
            <a:r>
              <a:rPr lang="fr-FR" sz="2400" dirty="0" err="1"/>
              <a:t>حوافز</a:t>
            </a:r>
            <a:r>
              <a:rPr lang="fr-FR" sz="2400" dirty="0"/>
              <a:t> </a:t>
            </a:r>
            <a:r>
              <a:rPr lang="fr-FR" sz="2400" dirty="0" err="1"/>
              <a:t>مالية</a:t>
            </a:r>
            <a:r>
              <a:rPr lang="fr-FR" sz="2400" dirty="0"/>
              <a:t> </a:t>
            </a:r>
            <a:r>
              <a:rPr lang="fr-FR" sz="2400" dirty="0" err="1"/>
              <a:t>أو</a:t>
            </a:r>
            <a:r>
              <a:rPr lang="fr-FR" sz="2400" dirty="0"/>
              <a:t> </a:t>
            </a:r>
            <a:r>
              <a:rPr lang="fr-FR" sz="2400" dirty="0" err="1"/>
              <a:t>تسهيل</a:t>
            </a:r>
            <a:r>
              <a:rPr lang="fr-FR" sz="2400" dirty="0"/>
              <a:t> </a:t>
            </a:r>
            <a:r>
              <a:rPr lang="fr-FR" sz="2400" dirty="0" err="1"/>
              <a:t>الوصول</a:t>
            </a:r>
            <a:r>
              <a:rPr lang="fr-FR" sz="2400" dirty="0"/>
              <a:t> </a:t>
            </a:r>
            <a:r>
              <a:rPr lang="fr-FR" sz="2400" dirty="0" err="1"/>
              <a:t>إلى</a:t>
            </a:r>
            <a:r>
              <a:rPr lang="fr-FR" sz="2400" dirty="0"/>
              <a:t> </a:t>
            </a:r>
            <a:r>
              <a:rPr lang="fr-FR" sz="2400" dirty="0" err="1"/>
              <a:t>التمويل</a:t>
            </a:r>
            <a:r>
              <a:rPr lang="fr-FR" sz="2400" dirty="0"/>
              <a:t>. </a:t>
            </a:r>
            <a:r>
              <a:rPr lang="fr-FR" sz="2400" dirty="0" err="1"/>
              <a:t>يمكن</a:t>
            </a:r>
            <a:r>
              <a:rPr lang="fr-FR" sz="2400" dirty="0"/>
              <a:t> </a:t>
            </a:r>
            <a:r>
              <a:rPr lang="fr-FR" sz="2400" dirty="0" err="1"/>
              <a:t>أن</a:t>
            </a:r>
            <a:r>
              <a:rPr lang="fr-FR" sz="2400" dirty="0"/>
              <a:t> </a:t>
            </a:r>
            <a:r>
              <a:rPr lang="fr-FR" sz="2400" dirty="0" err="1"/>
              <a:t>تكون</a:t>
            </a:r>
            <a:r>
              <a:rPr lang="fr-FR" sz="2400" dirty="0"/>
              <a:t> </a:t>
            </a:r>
            <a:r>
              <a:rPr lang="fr-FR" sz="2400" dirty="0" err="1"/>
              <a:t>هذه</a:t>
            </a:r>
            <a:r>
              <a:rPr lang="fr-FR" sz="2400" dirty="0"/>
              <a:t> </a:t>
            </a:r>
            <a:r>
              <a:rPr lang="fr-FR" sz="2400" dirty="0" err="1"/>
              <a:t>المشاريع</a:t>
            </a:r>
            <a:r>
              <a:rPr lang="fr-FR" sz="2400" dirty="0"/>
              <a:t> </a:t>
            </a:r>
            <a:r>
              <a:rPr lang="fr-FR" sz="2400" dirty="0" err="1"/>
              <a:t>متنوعة</a:t>
            </a:r>
            <a:r>
              <a:rPr lang="fr-FR" sz="2400" dirty="0"/>
              <a:t>، </a:t>
            </a:r>
            <a:r>
              <a:rPr lang="fr-FR" sz="2400" dirty="0" err="1"/>
              <a:t>بدءًا</a:t>
            </a:r>
            <a:r>
              <a:rPr lang="fr-FR" sz="2400" dirty="0"/>
              <a:t> </a:t>
            </a:r>
            <a:r>
              <a:rPr lang="fr-FR" sz="2400" dirty="0" err="1"/>
              <a:t>من</a:t>
            </a:r>
            <a:r>
              <a:rPr lang="fr-FR" sz="2400" dirty="0"/>
              <a:t> </a:t>
            </a:r>
            <a:r>
              <a:rPr lang="fr-FR" sz="2400" dirty="0" err="1"/>
              <a:t>إعادة</a:t>
            </a:r>
            <a:r>
              <a:rPr lang="fr-FR" sz="2400" dirty="0"/>
              <a:t> </a:t>
            </a:r>
            <a:r>
              <a:rPr lang="fr-FR" sz="2400" dirty="0" err="1"/>
              <a:t>تدوير</a:t>
            </a:r>
            <a:r>
              <a:rPr lang="fr-FR" sz="2400" dirty="0"/>
              <a:t> </a:t>
            </a:r>
            <a:r>
              <a:rPr lang="fr-FR" sz="2400" dirty="0" err="1"/>
              <a:t>المواد</a:t>
            </a:r>
            <a:r>
              <a:rPr lang="fr-FR" sz="2400" dirty="0"/>
              <a:t> </a:t>
            </a:r>
            <a:r>
              <a:rPr lang="fr-FR" sz="2400" dirty="0" err="1"/>
              <a:t>إلى</a:t>
            </a:r>
            <a:r>
              <a:rPr lang="fr-FR" sz="2400" dirty="0"/>
              <a:t> </a:t>
            </a:r>
            <a:r>
              <a:rPr lang="fr-FR" sz="2400" dirty="0" err="1"/>
              <a:t>تطوير</a:t>
            </a:r>
            <a:r>
              <a:rPr lang="fr-FR" sz="2400" dirty="0"/>
              <a:t> </a:t>
            </a:r>
            <a:r>
              <a:rPr lang="fr-FR" sz="2400" dirty="0" err="1"/>
              <a:t>تقنيات</a:t>
            </a:r>
            <a:r>
              <a:rPr lang="fr-FR" sz="2400" dirty="0"/>
              <a:t> </a:t>
            </a:r>
            <a:r>
              <a:rPr lang="fr-FR" sz="2400" dirty="0" err="1"/>
              <a:t>مستدامة</a:t>
            </a:r>
            <a:r>
              <a:rPr lang="fr-FR" sz="2400" dirty="0"/>
              <a:t> </a:t>
            </a:r>
            <a:r>
              <a:rPr lang="fr-FR" sz="2400" dirty="0" err="1"/>
              <a:t>لاستزراع</a:t>
            </a:r>
            <a:r>
              <a:rPr lang="fr-FR" sz="2400" dirty="0"/>
              <a:t> </a:t>
            </a:r>
            <a:r>
              <a:rPr lang="fr-FR" sz="2400" dirty="0" err="1"/>
              <a:t>الأحياء</a:t>
            </a:r>
            <a:r>
              <a:rPr lang="fr-FR" sz="2400" dirty="0"/>
              <a:t> </a:t>
            </a:r>
            <a:r>
              <a:rPr lang="fr-FR" sz="2400" dirty="0" err="1"/>
              <a:t>المائية</a:t>
            </a:r>
            <a:r>
              <a:rPr lang="fr-FR" sz="2400" dirty="0"/>
              <a:t>.</a:t>
            </a:r>
          </a:p>
          <a:p>
            <a:pPr algn="ctr" rtl="1"/>
            <a:endParaRPr lang="fr-FR" sz="2400" dirty="0"/>
          </a:p>
          <a:p>
            <a:pPr algn="ctr" rtl="1"/>
            <a:r>
              <a:rPr lang="fr-FR" sz="2400" dirty="0" err="1"/>
              <a:t>في</a:t>
            </a:r>
            <a:r>
              <a:rPr lang="fr-FR" sz="2400" dirty="0"/>
              <a:t> </a:t>
            </a:r>
            <a:r>
              <a:rPr lang="fr-FR" sz="2400" dirty="0" err="1"/>
              <a:t>الختام</a:t>
            </a:r>
            <a:r>
              <a:rPr lang="fr-FR" sz="2400" dirty="0"/>
              <a:t>، </a:t>
            </a:r>
            <a:r>
              <a:rPr lang="fr-FR" sz="2400" dirty="0" err="1"/>
              <a:t>إن</a:t>
            </a:r>
            <a:r>
              <a:rPr lang="fr-FR" sz="2400" dirty="0"/>
              <a:t> </a:t>
            </a:r>
            <a:r>
              <a:rPr lang="fr-FR" sz="2400" dirty="0" err="1"/>
              <a:t>تحقيق</a:t>
            </a:r>
            <a:r>
              <a:rPr lang="fr-FR" sz="2400" dirty="0"/>
              <a:t> </a:t>
            </a:r>
            <a:r>
              <a:rPr lang="fr-FR" sz="2400" dirty="0" err="1"/>
              <a:t>التنمية</a:t>
            </a:r>
            <a:r>
              <a:rPr lang="fr-FR" sz="2400" dirty="0"/>
              <a:t> </a:t>
            </a:r>
            <a:r>
              <a:rPr lang="fr-FR" sz="2400" dirty="0" err="1"/>
              <a:t>المستدامة</a:t>
            </a:r>
            <a:r>
              <a:rPr lang="fr-FR" sz="2400" dirty="0"/>
              <a:t> </a:t>
            </a:r>
            <a:r>
              <a:rPr lang="fr-FR" sz="2400" dirty="0" err="1"/>
              <a:t>يتطلب</a:t>
            </a:r>
            <a:r>
              <a:rPr lang="fr-FR" sz="2400" dirty="0"/>
              <a:t> </a:t>
            </a:r>
            <a:r>
              <a:rPr lang="fr-FR" sz="2400" dirty="0" err="1"/>
              <a:t>جهدًا</a:t>
            </a:r>
            <a:r>
              <a:rPr lang="fr-FR" sz="2400" dirty="0"/>
              <a:t> </a:t>
            </a:r>
            <a:r>
              <a:rPr lang="fr-FR" sz="2400" dirty="0" err="1"/>
              <a:t>جماعيًا</a:t>
            </a:r>
            <a:r>
              <a:rPr lang="fr-FR" sz="2400" dirty="0"/>
              <a:t> </a:t>
            </a:r>
            <a:r>
              <a:rPr lang="fr-FR" sz="2400" dirty="0" err="1"/>
              <a:t>ورؤية</a:t>
            </a:r>
            <a:r>
              <a:rPr lang="fr-FR" sz="2400" dirty="0"/>
              <a:t> </a:t>
            </a:r>
            <a:r>
              <a:rPr lang="fr-FR" sz="2400" dirty="0" err="1"/>
              <a:t>واضحة</a:t>
            </a:r>
            <a:r>
              <a:rPr lang="fr-FR" sz="2400" dirty="0"/>
              <a:t> </a:t>
            </a:r>
            <a:r>
              <a:rPr lang="fr-FR" sz="2400" dirty="0" err="1"/>
              <a:t>للمستقبل</a:t>
            </a:r>
            <a:r>
              <a:rPr lang="fr-FR" sz="2400" dirty="0"/>
              <a:t>. </a:t>
            </a:r>
            <a:r>
              <a:rPr lang="fr-FR" sz="2400" dirty="0" err="1"/>
              <a:t>من</a:t>
            </a:r>
            <a:r>
              <a:rPr lang="fr-FR" sz="2400" dirty="0"/>
              <a:t> </a:t>
            </a:r>
            <a:r>
              <a:rPr lang="fr-FR" sz="2400" dirty="0" err="1"/>
              <a:t>خلال</a:t>
            </a:r>
            <a:r>
              <a:rPr lang="fr-FR" sz="2400" dirty="0"/>
              <a:t> </a:t>
            </a:r>
            <a:r>
              <a:rPr lang="fr-FR" sz="2400" dirty="0" err="1"/>
              <a:t>دمج</a:t>
            </a:r>
            <a:r>
              <a:rPr lang="fr-FR" sz="2400" dirty="0"/>
              <a:t> </a:t>
            </a:r>
            <a:r>
              <a:rPr lang="fr-FR" sz="2400" dirty="0" err="1"/>
              <a:t>مبادئ</a:t>
            </a:r>
            <a:r>
              <a:rPr lang="fr-FR" sz="2400" dirty="0"/>
              <a:t> </a:t>
            </a:r>
            <a:r>
              <a:rPr lang="fr-FR" sz="2400" dirty="0" err="1"/>
              <a:t>الاقتصاد</a:t>
            </a:r>
            <a:r>
              <a:rPr lang="fr-FR" sz="2400" dirty="0"/>
              <a:t> </a:t>
            </a:r>
            <a:r>
              <a:rPr lang="fr-FR" sz="2400" dirty="0" err="1"/>
              <a:t>الدائري</a:t>
            </a:r>
            <a:r>
              <a:rPr lang="fr-FR" sz="2400" dirty="0"/>
              <a:t> </a:t>
            </a:r>
            <a:r>
              <a:rPr lang="fr-FR" sz="2400" dirty="0" err="1"/>
              <a:t>والاقتصاد</a:t>
            </a:r>
            <a:r>
              <a:rPr lang="fr-FR" sz="2400" dirty="0"/>
              <a:t> </a:t>
            </a:r>
            <a:r>
              <a:rPr lang="fr-FR" sz="2400" dirty="0" err="1"/>
              <a:t>الأزرق</a:t>
            </a:r>
            <a:r>
              <a:rPr lang="fr-FR" sz="2400" dirty="0"/>
              <a:t>، </a:t>
            </a:r>
            <a:r>
              <a:rPr lang="fr-FR" sz="2400" dirty="0" err="1"/>
              <a:t>يمكننا</a:t>
            </a:r>
            <a:r>
              <a:rPr lang="fr-FR" sz="2400" dirty="0"/>
              <a:t> </a:t>
            </a:r>
            <a:r>
              <a:rPr lang="fr-FR" sz="2400" dirty="0" err="1"/>
              <a:t>بناء</a:t>
            </a:r>
            <a:r>
              <a:rPr lang="fr-FR" sz="2400" dirty="0"/>
              <a:t> </a:t>
            </a:r>
            <a:r>
              <a:rPr lang="fr-FR" sz="2400" dirty="0" err="1"/>
              <a:t>اقتصادات</a:t>
            </a:r>
            <a:r>
              <a:rPr lang="fr-FR" sz="2400" dirty="0"/>
              <a:t> </a:t>
            </a:r>
            <a:r>
              <a:rPr lang="fr-FR" sz="2400" dirty="0" err="1"/>
              <a:t>مرنة</a:t>
            </a:r>
            <a:r>
              <a:rPr lang="fr-FR" sz="2400" dirty="0"/>
              <a:t> </a:t>
            </a:r>
            <a:r>
              <a:rPr lang="fr-FR" sz="2400" dirty="0" err="1"/>
              <a:t>ومستدامة</a:t>
            </a:r>
            <a:r>
              <a:rPr lang="fr-FR" sz="2400" dirty="0"/>
              <a:t> </a:t>
            </a:r>
            <a:r>
              <a:rPr lang="fr-FR" sz="2400" dirty="0" err="1"/>
              <a:t>تضمن</a:t>
            </a:r>
            <a:r>
              <a:rPr lang="fr-FR" sz="2400" dirty="0"/>
              <a:t> </a:t>
            </a:r>
            <a:r>
              <a:rPr lang="fr-FR" sz="2400" dirty="0" err="1"/>
              <a:t>الاستدامة</a:t>
            </a:r>
            <a:r>
              <a:rPr lang="fr-FR" sz="2400" dirty="0"/>
              <a:t> </a:t>
            </a:r>
            <a:r>
              <a:rPr lang="fr-FR" sz="2400" dirty="0" err="1"/>
              <a:t>البيئية</a:t>
            </a:r>
            <a:r>
              <a:rPr lang="fr-FR" sz="2400" dirty="0"/>
              <a:t> </a:t>
            </a:r>
            <a:r>
              <a:rPr lang="fr-FR" sz="2400" dirty="0" err="1"/>
              <a:t>وتحسين</a:t>
            </a:r>
            <a:r>
              <a:rPr lang="fr-FR" sz="2400" dirty="0"/>
              <a:t> </a:t>
            </a:r>
            <a:r>
              <a:rPr lang="fr-FR" sz="2400" dirty="0" err="1"/>
              <a:t>جودة</a:t>
            </a:r>
            <a:r>
              <a:rPr lang="fr-FR" sz="2400" dirty="0"/>
              <a:t> </a:t>
            </a:r>
            <a:r>
              <a:rPr lang="fr-FR" sz="2400" dirty="0" err="1"/>
              <a:t>الحياة</a:t>
            </a:r>
            <a:r>
              <a:rPr lang="fr-FR" sz="2400" dirty="0"/>
              <a:t> </a:t>
            </a:r>
            <a:r>
              <a:rPr lang="fr-FR" sz="2400" dirty="0" err="1"/>
              <a:t>للأجيال</a:t>
            </a:r>
            <a:r>
              <a:rPr lang="fr-FR" sz="2400" dirty="0"/>
              <a:t> </a:t>
            </a:r>
            <a:r>
              <a:rPr lang="fr-FR" sz="2400" dirty="0" err="1"/>
              <a:t>القادمة</a:t>
            </a:r>
            <a:r>
              <a:rPr lang="fr-FR" sz="2400" dirty="0"/>
              <a:t>. </a:t>
            </a:r>
            <a:r>
              <a:rPr lang="fr-FR" sz="2400" dirty="0" err="1"/>
              <a:t>إن</a:t>
            </a:r>
            <a:r>
              <a:rPr lang="fr-FR" sz="2400" dirty="0"/>
              <a:t> </a:t>
            </a:r>
            <a:r>
              <a:rPr lang="fr-FR" sz="2400" dirty="0" err="1"/>
              <a:t>هذا</a:t>
            </a:r>
            <a:r>
              <a:rPr lang="fr-FR" sz="2400" dirty="0"/>
              <a:t> </a:t>
            </a:r>
            <a:r>
              <a:rPr lang="fr-FR" sz="2400" dirty="0" err="1"/>
              <a:t>التوجه</a:t>
            </a:r>
            <a:r>
              <a:rPr lang="fr-FR" sz="2400" dirty="0"/>
              <a:t> </a:t>
            </a:r>
            <a:r>
              <a:rPr lang="fr-FR" sz="2400" dirty="0" err="1"/>
              <a:t>لا</a:t>
            </a:r>
            <a:r>
              <a:rPr lang="fr-FR" sz="2400" dirty="0"/>
              <a:t> </a:t>
            </a:r>
            <a:r>
              <a:rPr lang="fr-FR" sz="2400" dirty="0" err="1"/>
              <a:t>يعزز</a:t>
            </a:r>
            <a:r>
              <a:rPr lang="fr-FR" sz="2400" dirty="0"/>
              <a:t> </a:t>
            </a:r>
            <a:r>
              <a:rPr lang="fr-FR" sz="2400" dirty="0" err="1"/>
              <a:t>فقط</a:t>
            </a:r>
            <a:r>
              <a:rPr lang="fr-FR" sz="2400" dirty="0"/>
              <a:t> </a:t>
            </a:r>
            <a:r>
              <a:rPr lang="fr-FR" sz="2400" dirty="0" err="1"/>
              <a:t>النمو</a:t>
            </a:r>
            <a:r>
              <a:rPr lang="fr-FR" sz="2400" dirty="0"/>
              <a:t> </a:t>
            </a:r>
            <a:r>
              <a:rPr lang="fr-FR" sz="2400" dirty="0" err="1"/>
              <a:t>الاقتصادي</a:t>
            </a:r>
            <a:r>
              <a:rPr lang="fr-FR" sz="2400" dirty="0"/>
              <a:t>، </a:t>
            </a:r>
            <a:r>
              <a:rPr lang="fr-FR" sz="2400" dirty="0" err="1"/>
              <a:t>بل</a:t>
            </a:r>
            <a:r>
              <a:rPr lang="fr-FR" sz="2400" dirty="0"/>
              <a:t> </a:t>
            </a:r>
            <a:r>
              <a:rPr lang="fr-FR" sz="2400" dirty="0" err="1"/>
              <a:t>يسهم</a:t>
            </a:r>
            <a:r>
              <a:rPr lang="fr-FR" sz="2400" dirty="0"/>
              <a:t> </a:t>
            </a:r>
            <a:r>
              <a:rPr lang="fr-FR" sz="2400" dirty="0" err="1"/>
              <a:t>أيضاً</a:t>
            </a:r>
            <a:r>
              <a:rPr lang="fr-FR" sz="2400" dirty="0"/>
              <a:t> </a:t>
            </a:r>
            <a:r>
              <a:rPr lang="fr-FR" sz="2400" dirty="0" err="1"/>
              <a:t>في</a:t>
            </a:r>
            <a:r>
              <a:rPr lang="fr-FR" sz="2400" dirty="0"/>
              <a:t> </a:t>
            </a:r>
            <a:r>
              <a:rPr lang="fr-FR" sz="2400" dirty="0" err="1"/>
              <a:t>حماية</a:t>
            </a:r>
            <a:r>
              <a:rPr lang="fr-FR" sz="2400" dirty="0"/>
              <a:t> </a:t>
            </a:r>
            <a:r>
              <a:rPr lang="fr-FR" sz="2400" dirty="0" err="1"/>
              <a:t>كوكبنا</a:t>
            </a:r>
            <a:r>
              <a:rPr lang="fr-FR" sz="2400" dirty="0"/>
              <a:t> </a:t>
            </a:r>
            <a:r>
              <a:rPr lang="fr-FR" sz="2400" dirty="0" err="1"/>
              <a:t>وضمان</a:t>
            </a:r>
            <a:r>
              <a:rPr lang="fr-FR" sz="2400" dirty="0"/>
              <a:t> </a:t>
            </a:r>
            <a:r>
              <a:rPr lang="fr-FR" sz="2400" dirty="0" err="1"/>
              <a:t>مواردنا</a:t>
            </a:r>
            <a:r>
              <a:rPr lang="fr-FR" sz="2400" dirty="0"/>
              <a:t> </a:t>
            </a:r>
            <a:r>
              <a:rPr lang="fr-FR" sz="2400" dirty="0" err="1"/>
              <a:t>للأجيال</a:t>
            </a:r>
            <a:r>
              <a:rPr lang="fr-FR" sz="2400" dirty="0"/>
              <a:t> </a:t>
            </a:r>
            <a:r>
              <a:rPr lang="fr-FR" sz="2400" dirty="0" err="1"/>
              <a:t>المستقبلية</a:t>
            </a:r>
            <a:r>
              <a:rPr lang="fr-FR" sz="2400" dirty="0"/>
              <a:t>.</a:t>
            </a:r>
          </a:p>
        </p:txBody>
      </p:sp>
    </p:spTree>
    <p:extLst>
      <p:ext uri="{BB962C8B-B14F-4D97-AF65-F5344CB8AC3E}">
        <p14:creationId xmlns:p14="http://schemas.microsoft.com/office/powerpoint/2010/main" val="3917230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5F7A3-22D2-C3A6-18E0-F746986C4CE2}"/>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2DF07519-A22C-C973-BBE9-53909DC94F1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D605B1A9-C948-601E-CD75-45EAD489F8A3}"/>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A7A51714-FDA7-C45B-5221-0F5BC64222CA}"/>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4E3BD31C-8892-3A91-8B63-C151EB655AFA}"/>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5A9EED76-226B-78A1-62E3-992A3524D51E}"/>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9A022134-17F8-5FB5-8A1D-8CAED707E42B}"/>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355B13D6-6461-305F-126B-AD3AA4F260AA}"/>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22219342-C019-D996-5E19-1B21E8462220}"/>
              </a:ext>
            </a:extLst>
          </p:cNvPr>
          <p:cNvSpPr txBox="1"/>
          <p:nvPr/>
        </p:nvSpPr>
        <p:spPr>
          <a:xfrm>
            <a:off x="251125" y="18007"/>
            <a:ext cx="11496803" cy="6217087"/>
          </a:xfrm>
          <a:prstGeom prst="rect">
            <a:avLst/>
          </a:prstGeom>
          <a:noFill/>
        </p:spPr>
        <p:txBody>
          <a:bodyPr wrap="square" rtlCol="0">
            <a:spAutoFit/>
          </a:bodyPr>
          <a:lstStyle/>
          <a:p>
            <a:pPr algn="ctr"/>
            <a:r>
              <a:rPr lang="ar-DZ" sz="19900" b="1" dirty="0">
                <a:solidFill>
                  <a:schemeClr val="bg1"/>
                </a:solidFill>
                <a:latin typeface="Andalus" panose="02020603050405020304" pitchFamily="18" charset="-78"/>
                <a:cs typeface="Andalus" panose="02020603050405020304" pitchFamily="18" charset="-78"/>
              </a:rPr>
              <a:t>شكرا على حسن اصغائكم </a:t>
            </a:r>
          </a:p>
        </p:txBody>
      </p:sp>
      <p:pic>
        <p:nvPicPr>
          <p:cNvPr id="6146" name="Picture 2">
            <a:extLst>
              <a:ext uri="{FF2B5EF4-FFF2-40B4-BE49-F238E27FC236}">
                <a16:creationId xmlns:a16="http://schemas.microsoft.com/office/drawing/2014/main" id="{2A4B894E-2B9C-162E-3A74-936010A9B5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0" y="6897226"/>
            <a:ext cx="3196972" cy="150382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76880BAD-84CB-3314-BB8B-26FAA718AB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477750" y="6400800"/>
            <a:ext cx="931942"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64670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36660-A70D-F3B7-8192-CAA182A7CB17}"/>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8947BCDB-4A04-C846-A161-1904352D7F9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81067562-6E9B-0C06-8D20-D44AAA16386C}"/>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94025516-1073-3D79-BC82-E1518FAB13EE}"/>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21A036D2-9A84-1B3A-29B1-9AD4FE5CF503}"/>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7CA61349-F8A4-77CF-901C-ED03DEA37C36}"/>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843B7AF5-3301-1615-43B8-9255B11FA992}"/>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CB1CA84A-EFE2-C1FA-D0CD-4173B065D278}"/>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10DB744E-9129-B4E1-9856-C40C0050C84F}"/>
              </a:ext>
            </a:extLst>
          </p:cNvPr>
          <p:cNvSpPr txBox="1"/>
          <p:nvPr/>
        </p:nvSpPr>
        <p:spPr>
          <a:xfrm>
            <a:off x="2377415" y="231680"/>
            <a:ext cx="7170914" cy="1862048"/>
          </a:xfrm>
          <a:prstGeom prst="rect">
            <a:avLst/>
          </a:prstGeom>
          <a:noFill/>
        </p:spPr>
        <p:txBody>
          <a:bodyPr wrap="square" rtlCol="0">
            <a:spAutoFit/>
          </a:bodyPr>
          <a:lstStyle/>
          <a:p>
            <a:pPr algn="ctr"/>
            <a:r>
              <a:rPr lang="ar-DZ" sz="11500" b="1" dirty="0">
                <a:solidFill>
                  <a:schemeClr val="bg1"/>
                </a:solidFill>
                <a:latin typeface="Andalus" panose="02020603050405020304" pitchFamily="18" charset="-78"/>
                <a:cs typeface="Andalus" panose="02020603050405020304" pitchFamily="18" charset="-78"/>
              </a:rPr>
              <a:t>خطة البحث</a:t>
            </a:r>
          </a:p>
        </p:txBody>
      </p:sp>
      <mc:AlternateContent xmlns:mc="http://schemas.openxmlformats.org/markup-compatibility/2006">
        <mc:Choice xmlns:psez="http://schemas.microsoft.com/office/powerpoint/2016/sectionzoom" Requires="psez">
          <p:graphicFrame>
            <p:nvGraphicFramePr>
              <p:cNvPr id="8" name="Zoom de section 7">
                <a:extLst>
                  <a:ext uri="{FF2B5EF4-FFF2-40B4-BE49-F238E27FC236}">
                    <a16:creationId xmlns:a16="http://schemas.microsoft.com/office/drawing/2014/main" id="{1B182EF7-A45B-6B55-06C3-F5FF8512C562}"/>
                  </a:ext>
                </a:extLst>
              </p:cNvPr>
              <p:cNvGraphicFramePr>
                <a:graphicFrameLocks noChangeAspect="1"/>
              </p:cNvGraphicFramePr>
              <p:nvPr>
                <p:extLst>
                  <p:ext uri="{D42A27DB-BD31-4B8C-83A1-F6EECF244321}">
                    <p14:modId xmlns:p14="http://schemas.microsoft.com/office/powerpoint/2010/main" val="1964226841"/>
                  </p:ext>
                </p:extLst>
              </p:nvPr>
            </p:nvGraphicFramePr>
            <p:xfrm>
              <a:off x="7015181" y="2142853"/>
              <a:ext cx="3048000" cy="1714500"/>
            </p:xfrm>
            <a:graphic>
              <a:graphicData uri="http://schemas.microsoft.com/office/powerpoint/2016/sectionzoom">
                <psez:sectionZm>
                  <psez:sectionZmObj sectionId="{597996B5-2540-4299-B537-A62AF84B9982}">
                    <psez:zmPr id="{094DF7DF-189A-42BC-A069-9993A5E7576B}"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a:noFill/>
                        </a:ln>
                        <a:effectLst>
                          <a:softEdge rad="112500"/>
                        </a:effectLst>
                        <a:scene3d>
                          <a:camera prst="orthographicFront"/>
                          <a:lightRig rig="threePt" dir="t"/>
                        </a:scene3d>
                        <a:sp3d>
                          <a:bevelT prst="relaxedInset"/>
                        </a:sp3d>
                      </p166:spPr>
                    </psez:zmPr>
                  </psez:sectionZmObj>
                </psez:sectionZm>
              </a:graphicData>
            </a:graphic>
          </p:graphicFrame>
        </mc:Choice>
        <mc:Fallback>
          <p:pic>
            <p:nvPicPr>
              <p:cNvPr id="8" name="Zoom de section 7">
                <a:hlinkClick r:id="rId7" action="ppaction://hlinksldjump"/>
                <a:extLst>
                  <a:ext uri="{FF2B5EF4-FFF2-40B4-BE49-F238E27FC236}">
                    <a16:creationId xmlns:a16="http://schemas.microsoft.com/office/drawing/2014/main" id="{1B182EF7-A45B-6B55-06C3-F5FF8512C562}"/>
                  </a:ext>
                </a:extLst>
              </p:cNvPr>
              <p:cNvPicPr>
                <a:picLocks noGrp="1" noRot="1" noChangeAspect="1" noMove="1" noResize="1" noEditPoints="1" noAdjustHandles="1" noChangeArrowheads="1" noChangeShapeType="1"/>
              </p:cNvPicPr>
              <p:nvPr/>
            </p:nvPicPr>
            <p:blipFill>
              <a:blip r:embed="rId6"/>
              <a:stretch>
                <a:fillRect/>
              </a:stretch>
            </p:blipFill>
            <p:spPr>
              <a:xfrm>
                <a:off x="7015181" y="2142853"/>
                <a:ext cx="3048000" cy="1714500"/>
              </a:xfrm>
              <a:prstGeom prst="rect">
                <a:avLst/>
              </a:prstGeom>
              <a:ln>
                <a:noFill/>
              </a:ln>
              <a:effectLst>
                <a:softEdge rad="112500"/>
              </a:effectLst>
              <a:scene3d>
                <a:camera prst="orthographicFront"/>
                <a:lightRig rig="threePt" dir="t"/>
              </a:scene3d>
              <a:sp3d>
                <a:bevelT prst="relaxedInset"/>
              </a:sp3d>
            </p:spPr>
          </p:pic>
        </mc:Fallback>
      </mc:AlternateContent>
      <mc:AlternateContent xmlns:mc="http://schemas.openxmlformats.org/markup-compatibility/2006">
        <mc:Choice xmlns:psez="http://schemas.microsoft.com/office/powerpoint/2016/sectionzoom" Requires="psez">
          <p:graphicFrame>
            <p:nvGraphicFramePr>
              <p:cNvPr id="14" name="Zoom de section 13">
                <a:extLst>
                  <a:ext uri="{FF2B5EF4-FFF2-40B4-BE49-F238E27FC236}">
                    <a16:creationId xmlns:a16="http://schemas.microsoft.com/office/drawing/2014/main" id="{A6333462-3770-983A-F727-1BE21708D1A9}"/>
                  </a:ext>
                </a:extLst>
              </p:cNvPr>
              <p:cNvGraphicFramePr>
                <a:graphicFrameLocks noChangeAspect="1"/>
              </p:cNvGraphicFramePr>
              <p:nvPr>
                <p:extLst>
                  <p:ext uri="{D42A27DB-BD31-4B8C-83A1-F6EECF244321}">
                    <p14:modId xmlns:p14="http://schemas.microsoft.com/office/powerpoint/2010/main" val="2417563200"/>
                  </p:ext>
                </p:extLst>
              </p:nvPr>
            </p:nvGraphicFramePr>
            <p:xfrm>
              <a:off x="1600200" y="2157110"/>
              <a:ext cx="3048000" cy="1714500"/>
            </p:xfrm>
            <a:graphic>
              <a:graphicData uri="http://schemas.microsoft.com/office/powerpoint/2016/sectionzoom">
                <psez:sectionZm>
                  <psez:sectionZmObj sectionId="{47759DA2-BAED-471C-9DA5-BFE02B582031}">
                    <psez:zmPr id="{20EDD838-85B1-4FA0-9F06-4853FD8C3D52}" transitionDur="1000">
                      <p166:blipFill xmlns:p166="http://schemas.microsoft.com/office/powerpoint/2016/6/main">
                        <a:blip r:embed="rId8"/>
                        <a:stretch>
                          <a:fillRect/>
                        </a:stretch>
                      </p166:blipFill>
                      <p166:spPr xmlns:p166="http://schemas.microsoft.com/office/powerpoint/2016/6/main">
                        <a:xfrm>
                          <a:off x="0" y="0"/>
                          <a:ext cx="3048000" cy="1714500"/>
                        </a:xfrm>
                        <a:prstGeom prst="rect">
                          <a:avLst/>
                        </a:prstGeom>
                        <a:ln>
                          <a:noFill/>
                        </a:ln>
                        <a:effectLst>
                          <a:softEdge rad="112500"/>
                        </a:effectLst>
                        <a:scene3d>
                          <a:camera prst="orthographicFront"/>
                          <a:lightRig rig="threePt" dir="t"/>
                        </a:scene3d>
                        <a:sp3d>
                          <a:bevelT prst="relaxedInset"/>
                        </a:sp3d>
                      </p166:spPr>
                    </psez:zmPr>
                  </psez:sectionZmObj>
                </psez:sectionZm>
              </a:graphicData>
            </a:graphic>
          </p:graphicFrame>
        </mc:Choice>
        <mc:Fallback>
          <p:pic>
            <p:nvPicPr>
              <p:cNvPr id="14" name="Zoom de section 13">
                <a:hlinkClick r:id="rId9" action="ppaction://hlinksldjump"/>
                <a:extLst>
                  <a:ext uri="{FF2B5EF4-FFF2-40B4-BE49-F238E27FC236}">
                    <a16:creationId xmlns:a16="http://schemas.microsoft.com/office/drawing/2014/main" id="{A6333462-3770-983A-F727-1BE21708D1A9}"/>
                  </a:ext>
                </a:extLst>
              </p:cNvPr>
              <p:cNvPicPr>
                <a:picLocks noGrp="1" noRot="1" noChangeAspect="1" noMove="1" noResize="1" noEditPoints="1" noAdjustHandles="1" noChangeArrowheads="1" noChangeShapeType="1"/>
              </p:cNvPicPr>
              <p:nvPr/>
            </p:nvPicPr>
            <p:blipFill>
              <a:blip r:embed="rId8"/>
              <a:stretch>
                <a:fillRect/>
              </a:stretch>
            </p:blipFill>
            <p:spPr>
              <a:xfrm>
                <a:off x="1600200" y="2157110"/>
                <a:ext cx="3048000" cy="1714500"/>
              </a:xfrm>
              <a:prstGeom prst="rect">
                <a:avLst/>
              </a:prstGeom>
              <a:ln>
                <a:noFill/>
              </a:ln>
              <a:effectLst>
                <a:softEdge rad="112500"/>
              </a:effectLst>
              <a:scene3d>
                <a:camera prst="orthographicFront"/>
                <a:lightRig rig="threePt" dir="t"/>
              </a:scene3d>
              <a:sp3d>
                <a:bevelT prst="relaxedInset"/>
              </a:sp3d>
            </p:spPr>
          </p:pic>
        </mc:Fallback>
      </mc:AlternateContent>
      <mc:AlternateContent xmlns:mc="http://schemas.openxmlformats.org/markup-compatibility/2006">
        <mc:Choice xmlns:psez="http://schemas.microsoft.com/office/powerpoint/2016/sectionzoom" Requires="psez">
          <p:graphicFrame>
            <p:nvGraphicFramePr>
              <p:cNvPr id="16" name="Zoom de section 15">
                <a:extLst>
                  <a:ext uri="{FF2B5EF4-FFF2-40B4-BE49-F238E27FC236}">
                    <a16:creationId xmlns:a16="http://schemas.microsoft.com/office/drawing/2014/main" id="{A3BAF911-1208-5342-86C1-1F68227EF124}"/>
                  </a:ext>
                </a:extLst>
              </p:cNvPr>
              <p:cNvGraphicFramePr>
                <a:graphicFrameLocks noChangeAspect="1"/>
              </p:cNvGraphicFramePr>
              <p:nvPr>
                <p:extLst>
                  <p:ext uri="{D42A27DB-BD31-4B8C-83A1-F6EECF244321}">
                    <p14:modId xmlns:p14="http://schemas.microsoft.com/office/powerpoint/2010/main" val="4101808152"/>
                  </p:ext>
                </p:extLst>
              </p:nvPr>
            </p:nvGraphicFramePr>
            <p:xfrm>
              <a:off x="6844567" y="4459472"/>
              <a:ext cx="3048000" cy="1714500"/>
            </p:xfrm>
            <a:graphic>
              <a:graphicData uri="http://schemas.microsoft.com/office/powerpoint/2016/sectionzoom">
                <psez:sectionZm>
                  <psez:sectionZmObj sectionId="{29F406F4-52CA-4998-B4B0-470765E43A4D}">
                    <psez:zmPr id="{203B0169-C62C-4BBF-BD5A-875B4A9C2CAD}" transitionDur="1000">
                      <p166:blipFill xmlns:p166="http://schemas.microsoft.com/office/powerpoint/2016/6/main">
                        <a:blip r:embed="rId10"/>
                        <a:stretch>
                          <a:fillRect/>
                        </a:stretch>
                      </p166:blipFill>
                      <p166:spPr xmlns:p166="http://schemas.microsoft.com/office/powerpoint/2016/6/main">
                        <a:xfrm>
                          <a:off x="0" y="0"/>
                          <a:ext cx="3048000" cy="1714500"/>
                        </a:xfrm>
                        <a:prstGeom prst="rect">
                          <a:avLst/>
                        </a:prstGeom>
                        <a:ln>
                          <a:noFill/>
                        </a:ln>
                        <a:effectLst>
                          <a:softEdge rad="112500"/>
                        </a:effectLst>
                        <a:scene3d>
                          <a:camera prst="orthographicFront"/>
                          <a:lightRig rig="threePt" dir="t"/>
                        </a:scene3d>
                        <a:sp3d>
                          <a:bevelT prst="relaxedInset"/>
                        </a:sp3d>
                      </p166:spPr>
                    </psez:zmPr>
                  </psez:sectionZmObj>
                </psez:sectionZm>
              </a:graphicData>
            </a:graphic>
          </p:graphicFrame>
        </mc:Choice>
        <mc:Fallback>
          <p:pic>
            <p:nvPicPr>
              <p:cNvPr id="16" name="Zoom de section 15">
                <a:hlinkClick r:id="rId11" action="ppaction://hlinksldjump"/>
                <a:extLst>
                  <a:ext uri="{FF2B5EF4-FFF2-40B4-BE49-F238E27FC236}">
                    <a16:creationId xmlns:a16="http://schemas.microsoft.com/office/drawing/2014/main" id="{A3BAF911-1208-5342-86C1-1F68227EF124}"/>
                  </a:ext>
                </a:extLst>
              </p:cNvPr>
              <p:cNvPicPr>
                <a:picLocks noGrp="1" noRot="1" noChangeAspect="1" noMove="1" noResize="1" noEditPoints="1" noAdjustHandles="1" noChangeArrowheads="1" noChangeShapeType="1"/>
              </p:cNvPicPr>
              <p:nvPr/>
            </p:nvPicPr>
            <p:blipFill>
              <a:blip r:embed="rId10"/>
              <a:stretch>
                <a:fillRect/>
              </a:stretch>
            </p:blipFill>
            <p:spPr>
              <a:xfrm>
                <a:off x="6844567" y="4459472"/>
                <a:ext cx="3048000" cy="1714500"/>
              </a:xfrm>
              <a:prstGeom prst="rect">
                <a:avLst/>
              </a:prstGeom>
              <a:ln>
                <a:noFill/>
              </a:ln>
              <a:effectLst>
                <a:softEdge rad="112500"/>
              </a:effectLst>
              <a:scene3d>
                <a:camera prst="orthographicFront"/>
                <a:lightRig rig="threePt" dir="t"/>
              </a:scene3d>
              <a:sp3d>
                <a:bevelT prst="relaxedInset"/>
              </a:sp3d>
            </p:spPr>
          </p:pic>
        </mc:Fallback>
      </mc:AlternateContent>
      <mc:AlternateContent xmlns:mc="http://schemas.openxmlformats.org/markup-compatibility/2006">
        <mc:Choice xmlns:psez="http://schemas.microsoft.com/office/powerpoint/2016/sectionzoom" Requires="psez">
          <p:graphicFrame>
            <p:nvGraphicFramePr>
              <p:cNvPr id="18" name="Zoom de section 17">
                <a:extLst>
                  <a:ext uri="{FF2B5EF4-FFF2-40B4-BE49-F238E27FC236}">
                    <a16:creationId xmlns:a16="http://schemas.microsoft.com/office/drawing/2014/main" id="{0E3F6C39-C4B9-E03C-3C99-62ECE994EADD}"/>
                  </a:ext>
                </a:extLst>
              </p:cNvPr>
              <p:cNvGraphicFramePr>
                <a:graphicFrameLocks noChangeAspect="1"/>
              </p:cNvGraphicFramePr>
              <p:nvPr>
                <p:extLst>
                  <p:ext uri="{D42A27DB-BD31-4B8C-83A1-F6EECF244321}">
                    <p14:modId xmlns:p14="http://schemas.microsoft.com/office/powerpoint/2010/main" val="4040712102"/>
                  </p:ext>
                </p:extLst>
              </p:nvPr>
            </p:nvGraphicFramePr>
            <p:xfrm>
              <a:off x="1600200" y="4449997"/>
              <a:ext cx="3048000" cy="1714500"/>
            </p:xfrm>
            <a:graphic>
              <a:graphicData uri="http://schemas.microsoft.com/office/powerpoint/2016/sectionzoom">
                <psez:sectionZm>
                  <psez:sectionZmObj sectionId="{9CEEBE5C-3D91-4E2C-A719-5E19A851A6B8}">
                    <psez:zmPr id="{9F45B4DA-62EB-497A-8E6E-C6F3C5757753}" transitionDur="1000">
                      <p166:blipFill xmlns:p166="http://schemas.microsoft.com/office/powerpoint/2016/6/main">
                        <a:blip r:embed="rId12"/>
                        <a:stretch>
                          <a:fillRect/>
                        </a:stretch>
                      </p166:blipFill>
                      <p166:spPr xmlns:p166="http://schemas.microsoft.com/office/powerpoint/2016/6/main">
                        <a:xfrm>
                          <a:off x="0" y="0"/>
                          <a:ext cx="3048000" cy="1714500"/>
                        </a:xfrm>
                        <a:prstGeom prst="rect">
                          <a:avLst/>
                        </a:prstGeom>
                        <a:ln>
                          <a:noFill/>
                        </a:ln>
                        <a:effectLst>
                          <a:softEdge rad="112500"/>
                        </a:effectLst>
                        <a:scene3d>
                          <a:camera prst="orthographicFront"/>
                          <a:lightRig rig="threePt" dir="t"/>
                        </a:scene3d>
                        <a:sp3d>
                          <a:bevelT prst="relaxedInset"/>
                        </a:sp3d>
                      </p166:spPr>
                    </psez:zmPr>
                  </psez:sectionZmObj>
                </psez:sectionZm>
              </a:graphicData>
            </a:graphic>
          </p:graphicFrame>
        </mc:Choice>
        <mc:Fallback>
          <p:pic>
            <p:nvPicPr>
              <p:cNvPr id="18" name="Zoom de section 17">
                <a:hlinkClick r:id="rId13" action="ppaction://hlinksldjump"/>
                <a:extLst>
                  <a:ext uri="{FF2B5EF4-FFF2-40B4-BE49-F238E27FC236}">
                    <a16:creationId xmlns:a16="http://schemas.microsoft.com/office/drawing/2014/main" id="{0E3F6C39-C4B9-E03C-3C99-62ECE994EADD}"/>
                  </a:ext>
                </a:extLst>
              </p:cNvPr>
              <p:cNvPicPr>
                <a:picLocks noGrp="1" noRot="1" noChangeAspect="1" noMove="1" noResize="1" noEditPoints="1" noAdjustHandles="1" noChangeArrowheads="1" noChangeShapeType="1"/>
              </p:cNvPicPr>
              <p:nvPr/>
            </p:nvPicPr>
            <p:blipFill>
              <a:blip r:embed="rId12"/>
              <a:stretch>
                <a:fillRect/>
              </a:stretch>
            </p:blipFill>
            <p:spPr>
              <a:xfrm>
                <a:off x="1600200" y="4449997"/>
                <a:ext cx="3048000" cy="1714500"/>
              </a:xfrm>
              <a:prstGeom prst="rect">
                <a:avLst/>
              </a:prstGeom>
              <a:ln>
                <a:noFill/>
              </a:ln>
              <a:effectLst>
                <a:softEdge rad="112500"/>
              </a:effectLst>
              <a:scene3d>
                <a:camera prst="orthographicFront"/>
                <a:lightRig rig="threePt" dir="t"/>
              </a:scene3d>
              <a:sp3d>
                <a:bevelT prst="relaxedInset"/>
              </a:sp3d>
            </p:spPr>
          </p:pic>
        </mc:Fallback>
      </mc:AlternateContent>
    </p:spTree>
    <p:extLst>
      <p:ext uri="{BB962C8B-B14F-4D97-AF65-F5344CB8AC3E}">
        <p14:creationId xmlns:p14="http://schemas.microsoft.com/office/powerpoint/2010/main" val="364788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88A1-9A87-0715-2B50-D7E144FB78B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7ED7443-20C9-147F-FE6A-6865297D0B5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FBF0CB29-6047-1DF5-ABD5-1EFC7FD4D051}"/>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C0669780-46E2-5FCF-1154-8A35DD06DFDB}"/>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CEB56674-F5EA-AA7C-A2C0-63CC69B12F3C}"/>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C60C4D53-DF65-74DD-C427-277DD1D8F965}"/>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28D94A44-D56C-38BC-A000-B116646DF7E4}"/>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0C6C6CD8-7CC7-CD87-E797-F4C60FECE841}"/>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5DCB1E1B-B8F8-199D-CB31-C8CCC3034633}"/>
              </a:ext>
            </a:extLst>
          </p:cNvPr>
          <p:cNvSpPr txBox="1"/>
          <p:nvPr/>
        </p:nvSpPr>
        <p:spPr>
          <a:xfrm>
            <a:off x="251125" y="-229726"/>
            <a:ext cx="11496803" cy="7448193"/>
          </a:xfrm>
          <a:prstGeom prst="rect">
            <a:avLst/>
          </a:prstGeom>
          <a:noFill/>
        </p:spPr>
        <p:txBody>
          <a:bodyPr wrap="square" rtlCol="0">
            <a:spAutoFit/>
          </a:bodyPr>
          <a:lstStyle/>
          <a:p>
            <a:pPr algn="ctr"/>
            <a:r>
              <a:rPr lang="ar-DZ" sz="23900" b="1" dirty="0">
                <a:solidFill>
                  <a:schemeClr val="bg1"/>
                </a:solidFill>
                <a:latin typeface="Andalus" panose="02020603050405020304" pitchFamily="18" charset="-78"/>
                <a:cs typeface="Andalus" panose="02020603050405020304" pitchFamily="18" charset="-78"/>
              </a:rPr>
              <a:t>الاقتصاد الدائري</a:t>
            </a:r>
          </a:p>
        </p:txBody>
      </p:sp>
    </p:spTree>
    <p:extLst>
      <p:ext uri="{BB962C8B-B14F-4D97-AF65-F5344CB8AC3E}">
        <p14:creationId xmlns:p14="http://schemas.microsoft.com/office/powerpoint/2010/main" val="18639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2C541-75EB-95DE-86D3-67C6C3C2E207}"/>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13C9F03C-6AF9-208C-FFDA-70E6DCCDFC2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F8C6B88F-83A6-8287-2A35-8278C331C10A}"/>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154C9646-1E0D-F642-0070-23469CC4E067}"/>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9ADC5B14-3AB9-637B-DCC1-DB282B533730}"/>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DB8FB94C-F642-41F1-4E21-76C0824089D5}"/>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FDBB24B5-E189-42AA-3527-ABADB135766B}"/>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A6D13EFA-6741-EF86-0AF4-4517CC4BB9BA}"/>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8DE39898-9294-3FF1-017F-B63D154E0976}"/>
              </a:ext>
            </a:extLst>
          </p:cNvPr>
          <p:cNvSpPr txBox="1"/>
          <p:nvPr/>
        </p:nvSpPr>
        <p:spPr>
          <a:xfrm>
            <a:off x="251125" y="-121240"/>
            <a:ext cx="11496803" cy="1200329"/>
          </a:xfrm>
          <a:prstGeom prst="rect">
            <a:avLst/>
          </a:prstGeom>
          <a:noFill/>
        </p:spPr>
        <p:txBody>
          <a:bodyPr wrap="square" rtlCol="0">
            <a:spAutoFit/>
          </a:bodyPr>
          <a:lstStyle/>
          <a:p>
            <a:pPr algn="ctr"/>
            <a:r>
              <a:rPr lang="ar-DZ" sz="7200" b="1" dirty="0">
                <a:solidFill>
                  <a:schemeClr val="bg1"/>
                </a:solidFill>
                <a:latin typeface="Andalus" panose="02020603050405020304" pitchFamily="18" charset="-78"/>
                <a:cs typeface="Andalus" panose="02020603050405020304" pitchFamily="18" charset="-78"/>
              </a:rPr>
              <a:t>الاقتصاد الدائري</a:t>
            </a:r>
          </a:p>
        </p:txBody>
      </p:sp>
      <p:sp>
        <p:nvSpPr>
          <p:cNvPr id="3" name="ZoneTexte 2">
            <a:extLst>
              <a:ext uri="{FF2B5EF4-FFF2-40B4-BE49-F238E27FC236}">
                <a16:creationId xmlns:a16="http://schemas.microsoft.com/office/drawing/2014/main" id="{1C135DD3-9A66-A983-BE2D-23AA758E5159}"/>
              </a:ext>
            </a:extLst>
          </p:cNvPr>
          <p:cNvSpPr txBox="1"/>
          <p:nvPr/>
        </p:nvSpPr>
        <p:spPr>
          <a:xfrm>
            <a:off x="344044" y="3592320"/>
            <a:ext cx="5211840" cy="3108543"/>
          </a:xfrm>
          <a:prstGeom prst="rect">
            <a:avLst/>
          </a:prstGeom>
          <a:solidFill>
            <a:schemeClr val="accent1">
              <a:lumMod val="20000"/>
              <a:lumOff val="80000"/>
            </a:schemeClr>
          </a:solidFill>
          <a:ln w="57150">
            <a:solidFill>
              <a:schemeClr val="accent1"/>
            </a:solidFill>
          </a:ln>
        </p:spPr>
        <p:txBody>
          <a:bodyPr wrap="square">
            <a:spAutoFit/>
          </a:bodyPr>
          <a:lstStyle/>
          <a:p>
            <a:pPr algn="ctr" rtl="1"/>
            <a:r>
              <a:rPr lang="ar-DZ" sz="2800" dirty="0"/>
              <a:t>الاقتصاد الدائري هو نظام اقتصادي يهدف إلى القضاء على الهدر والاستخدام المستمر للموارد. بدلاً من النموذج الاقتصادي الخطي التقليدي (استخراج- إنتاج- استهلاك- التخلص)، يسعى الاقتصاد الدائري إلى إغلاق الحلقات وإعادة استخدام الموارد قدر الإمكان.</a:t>
            </a:r>
          </a:p>
        </p:txBody>
      </p:sp>
      <p:pic>
        <p:nvPicPr>
          <p:cNvPr id="2050" name="Picture 2">
            <a:extLst>
              <a:ext uri="{FF2B5EF4-FFF2-40B4-BE49-F238E27FC236}">
                <a16:creationId xmlns:a16="http://schemas.microsoft.com/office/drawing/2014/main" id="{C29781CE-93AB-6B7D-EB00-458B2DF31B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1975" y="6917858"/>
            <a:ext cx="873125" cy="70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76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FE754-ED72-73AA-C613-6D5B8294283D}"/>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202BD744-38DC-6FE0-2060-23584DA0F37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1197796"/>
          </a:xfrm>
          <a:prstGeom prst="rect">
            <a:avLst/>
          </a:prstGeom>
        </p:spPr>
      </p:pic>
      <p:sp>
        <p:nvSpPr>
          <p:cNvPr id="7" name="Elipse 88">
            <a:extLst>
              <a:ext uri="{FF2B5EF4-FFF2-40B4-BE49-F238E27FC236}">
                <a16:creationId xmlns:a16="http://schemas.microsoft.com/office/drawing/2014/main" id="{173C3373-0C85-CD92-5351-CFF88A3BAFA5}"/>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D1BF031E-FF56-989B-3DAF-3DB60C9D5F69}"/>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C14896F4-9A5F-17F8-1AA9-21B9C9D987BE}"/>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80B81AA0-8A06-B440-B39A-C833C1C354A4}"/>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359C3988-D056-E56C-F253-F584A26EFE03}"/>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1D9F0524-5720-8507-ECB1-83ED6DDA7691}"/>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A58F74E1-8CCB-6EE0-498A-6413907F0362}"/>
              </a:ext>
            </a:extLst>
          </p:cNvPr>
          <p:cNvSpPr txBox="1"/>
          <p:nvPr/>
        </p:nvSpPr>
        <p:spPr>
          <a:xfrm>
            <a:off x="251125" y="-121240"/>
            <a:ext cx="11496803" cy="1200329"/>
          </a:xfrm>
          <a:prstGeom prst="rect">
            <a:avLst/>
          </a:prstGeom>
          <a:noFill/>
        </p:spPr>
        <p:txBody>
          <a:bodyPr wrap="square" rtlCol="0">
            <a:spAutoFit/>
          </a:bodyPr>
          <a:lstStyle/>
          <a:p>
            <a:pPr algn="ctr"/>
            <a:r>
              <a:rPr lang="ar-DZ" sz="7200" b="1" dirty="0">
                <a:solidFill>
                  <a:schemeClr val="bg1"/>
                </a:solidFill>
                <a:latin typeface="Andalus" panose="02020603050405020304" pitchFamily="18" charset="-78"/>
                <a:cs typeface="Andalus" panose="02020603050405020304" pitchFamily="18" charset="-78"/>
              </a:rPr>
              <a:t>الاقتصاد الدائري</a:t>
            </a:r>
          </a:p>
        </p:txBody>
      </p:sp>
      <p:sp>
        <p:nvSpPr>
          <p:cNvPr id="3" name="ZoneTexte 2">
            <a:extLst>
              <a:ext uri="{FF2B5EF4-FFF2-40B4-BE49-F238E27FC236}">
                <a16:creationId xmlns:a16="http://schemas.microsoft.com/office/drawing/2014/main" id="{BC51BEC3-F08D-0AB2-AB9D-29D2ECD996CC}"/>
              </a:ext>
            </a:extLst>
          </p:cNvPr>
          <p:cNvSpPr txBox="1"/>
          <p:nvPr/>
        </p:nvSpPr>
        <p:spPr>
          <a:xfrm>
            <a:off x="344044" y="13803120"/>
            <a:ext cx="5211840" cy="3108543"/>
          </a:xfrm>
          <a:prstGeom prst="rect">
            <a:avLst/>
          </a:prstGeom>
          <a:solidFill>
            <a:schemeClr val="accent1">
              <a:lumMod val="20000"/>
              <a:lumOff val="80000"/>
            </a:schemeClr>
          </a:solidFill>
          <a:ln w="57150">
            <a:solidFill>
              <a:schemeClr val="accent1"/>
            </a:solidFill>
          </a:ln>
        </p:spPr>
        <p:txBody>
          <a:bodyPr wrap="square">
            <a:spAutoFit/>
          </a:bodyPr>
          <a:lstStyle/>
          <a:p>
            <a:pPr algn="ctr" rtl="1"/>
            <a:r>
              <a:rPr lang="ar-DZ" sz="2800" dirty="0"/>
              <a:t>الاقتصاد الدائري هو نظام اقتصادي يهدف إلى القضاء على الهدر والاستخدام المستمر للموارد. بدلاً من النموذج الاقتصادي الخطي التقليدي (استخراج- إنتاج- استهلاك- التخلص)، يسعى الاقتصاد الدائري إلى إغلاق الحلقات وإعادة استخدام الموارد قدر الإمكان.</a:t>
            </a:r>
          </a:p>
        </p:txBody>
      </p:sp>
      <p:pic>
        <p:nvPicPr>
          <p:cNvPr id="1028" name="Picture 4">
            <a:extLst>
              <a:ext uri="{FF2B5EF4-FFF2-40B4-BE49-F238E27FC236}">
                <a16:creationId xmlns:a16="http://schemas.microsoft.com/office/drawing/2014/main" id="{AB8B9A0A-F341-563E-DB6E-417EE78938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08" y="1197796"/>
            <a:ext cx="12234508" cy="56602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EB9B26B-45E5-B7E5-C739-6E6EECAA03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0" y="6853238"/>
            <a:ext cx="12192000"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61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BC113-E3ED-4064-AD41-9FDD1B7D5695}"/>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3650B6C2-1F28-3E24-5F4B-B0BBE67A293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1197796"/>
          </a:xfrm>
          <a:prstGeom prst="rect">
            <a:avLst/>
          </a:prstGeom>
        </p:spPr>
      </p:pic>
      <p:sp>
        <p:nvSpPr>
          <p:cNvPr id="7" name="Elipse 88">
            <a:extLst>
              <a:ext uri="{FF2B5EF4-FFF2-40B4-BE49-F238E27FC236}">
                <a16:creationId xmlns:a16="http://schemas.microsoft.com/office/drawing/2014/main" id="{C0749A54-58B3-60E9-A805-92E56B8C71DD}"/>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E2FF4605-91C3-B2D2-0B29-280D34CB9EFE}"/>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27C56530-A46E-CDB4-F641-C69F769D4C93}"/>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F707EA20-57ED-A3AA-CD03-86C46051D66E}"/>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C9A43FC9-3FD6-D365-8E4C-C116A09A2ED7}"/>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A86F53E0-99EA-877A-D55D-AAB8327F440F}"/>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56EFFBFE-1837-E56E-9C05-25F6C240B2FC}"/>
              </a:ext>
            </a:extLst>
          </p:cNvPr>
          <p:cNvSpPr txBox="1"/>
          <p:nvPr/>
        </p:nvSpPr>
        <p:spPr>
          <a:xfrm>
            <a:off x="251125" y="-121240"/>
            <a:ext cx="11496803" cy="1200329"/>
          </a:xfrm>
          <a:prstGeom prst="rect">
            <a:avLst/>
          </a:prstGeom>
          <a:noFill/>
        </p:spPr>
        <p:txBody>
          <a:bodyPr wrap="square" rtlCol="0">
            <a:spAutoFit/>
          </a:bodyPr>
          <a:lstStyle/>
          <a:p>
            <a:pPr algn="ctr"/>
            <a:r>
              <a:rPr lang="ar-DZ" sz="7200" b="1" dirty="0">
                <a:solidFill>
                  <a:schemeClr val="bg1"/>
                </a:solidFill>
                <a:latin typeface="Andalus" panose="02020603050405020304" pitchFamily="18" charset="-78"/>
                <a:cs typeface="Andalus" panose="02020603050405020304" pitchFamily="18" charset="-78"/>
              </a:rPr>
              <a:t>الاقتصاد الدائري</a:t>
            </a:r>
          </a:p>
        </p:txBody>
      </p:sp>
      <p:sp>
        <p:nvSpPr>
          <p:cNvPr id="3" name="ZoneTexte 2">
            <a:extLst>
              <a:ext uri="{FF2B5EF4-FFF2-40B4-BE49-F238E27FC236}">
                <a16:creationId xmlns:a16="http://schemas.microsoft.com/office/drawing/2014/main" id="{283268E6-961A-7325-0E6D-456AE3132FC2}"/>
              </a:ext>
            </a:extLst>
          </p:cNvPr>
          <p:cNvSpPr txBox="1"/>
          <p:nvPr/>
        </p:nvSpPr>
        <p:spPr>
          <a:xfrm>
            <a:off x="344044" y="13803120"/>
            <a:ext cx="5211840" cy="3108543"/>
          </a:xfrm>
          <a:prstGeom prst="rect">
            <a:avLst/>
          </a:prstGeom>
          <a:solidFill>
            <a:schemeClr val="accent1">
              <a:lumMod val="20000"/>
              <a:lumOff val="80000"/>
            </a:schemeClr>
          </a:solidFill>
          <a:ln w="57150">
            <a:solidFill>
              <a:schemeClr val="accent1"/>
            </a:solidFill>
          </a:ln>
        </p:spPr>
        <p:txBody>
          <a:bodyPr wrap="square">
            <a:spAutoFit/>
          </a:bodyPr>
          <a:lstStyle/>
          <a:p>
            <a:pPr algn="ctr" rtl="1"/>
            <a:r>
              <a:rPr lang="ar-DZ" sz="2800" dirty="0"/>
              <a:t>الاقتصاد الدائري هو نظام اقتصادي يهدف إلى القضاء على الهدر والاستخدام المستمر للموارد. بدلاً من النموذج الاقتصادي الخطي التقليدي (استخراج- إنتاج- استهلاك- التخلص)، يسعى الاقتصاد الدائري إلى إغلاق الحلقات وإعادة استخدام الموارد قدر الإمكان.</a:t>
            </a:r>
          </a:p>
        </p:txBody>
      </p:sp>
      <p:pic>
        <p:nvPicPr>
          <p:cNvPr id="1028" name="Picture 4">
            <a:extLst>
              <a:ext uri="{FF2B5EF4-FFF2-40B4-BE49-F238E27FC236}">
                <a16:creationId xmlns:a16="http://schemas.microsoft.com/office/drawing/2014/main" id="{11292673-2538-EF08-A8BB-3B7B5D420B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3655" y="5594146"/>
            <a:ext cx="3105150" cy="25277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DEC03ADF-D516-CE4B-ADAF-C2E1321E6C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079089"/>
            <a:ext cx="12192000" cy="576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30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59E7D-2D58-7BE5-0A17-F691C210998A}"/>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0A7AE01F-76BA-B419-E00D-8E9D58B8904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1197796"/>
          </a:xfrm>
          <a:prstGeom prst="rect">
            <a:avLst/>
          </a:prstGeom>
        </p:spPr>
      </p:pic>
      <p:sp>
        <p:nvSpPr>
          <p:cNvPr id="7" name="Elipse 88">
            <a:extLst>
              <a:ext uri="{FF2B5EF4-FFF2-40B4-BE49-F238E27FC236}">
                <a16:creationId xmlns:a16="http://schemas.microsoft.com/office/drawing/2014/main" id="{0A9D79BD-C383-450C-13F3-F40F12D7AA7A}"/>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9509D7C5-63CA-4E9F-DD89-DAED8039E3E7}"/>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396892CC-0C69-BE75-025E-D41560D1532F}"/>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85DA5C5F-A80F-9023-8230-83302A0059F3}"/>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621D3FF8-CC96-087A-405C-0EB47C2708E9}"/>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A6D1EA71-78E8-90F1-A4D9-57863935DD2D}"/>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756D24A4-A8DC-E976-FD40-89CA425CFE5D}"/>
              </a:ext>
            </a:extLst>
          </p:cNvPr>
          <p:cNvSpPr txBox="1"/>
          <p:nvPr/>
        </p:nvSpPr>
        <p:spPr>
          <a:xfrm>
            <a:off x="251125" y="-121240"/>
            <a:ext cx="11496803" cy="1200329"/>
          </a:xfrm>
          <a:prstGeom prst="rect">
            <a:avLst/>
          </a:prstGeom>
          <a:noFill/>
        </p:spPr>
        <p:txBody>
          <a:bodyPr wrap="square" rtlCol="0">
            <a:spAutoFit/>
          </a:bodyPr>
          <a:lstStyle/>
          <a:p>
            <a:pPr algn="ctr"/>
            <a:r>
              <a:rPr lang="ar-DZ" sz="7200" b="1" dirty="0">
                <a:solidFill>
                  <a:schemeClr val="bg1"/>
                </a:solidFill>
                <a:latin typeface="Andalus" panose="02020603050405020304" pitchFamily="18" charset="-78"/>
                <a:cs typeface="Andalus" panose="02020603050405020304" pitchFamily="18" charset="-78"/>
              </a:rPr>
              <a:t>الاقتصاد الدائري</a:t>
            </a:r>
          </a:p>
        </p:txBody>
      </p:sp>
      <p:sp>
        <p:nvSpPr>
          <p:cNvPr id="3" name="ZoneTexte 2">
            <a:extLst>
              <a:ext uri="{FF2B5EF4-FFF2-40B4-BE49-F238E27FC236}">
                <a16:creationId xmlns:a16="http://schemas.microsoft.com/office/drawing/2014/main" id="{95E928A6-E04A-451E-A3F6-6A6D894F1303}"/>
              </a:ext>
            </a:extLst>
          </p:cNvPr>
          <p:cNvSpPr txBox="1"/>
          <p:nvPr/>
        </p:nvSpPr>
        <p:spPr>
          <a:xfrm>
            <a:off x="344044" y="13803120"/>
            <a:ext cx="5211840" cy="3108543"/>
          </a:xfrm>
          <a:prstGeom prst="rect">
            <a:avLst/>
          </a:prstGeom>
          <a:solidFill>
            <a:schemeClr val="accent1">
              <a:lumMod val="20000"/>
              <a:lumOff val="80000"/>
            </a:schemeClr>
          </a:solidFill>
          <a:ln w="57150">
            <a:solidFill>
              <a:schemeClr val="accent1"/>
            </a:solidFill>
          </a:ln>
        </p:spPr>
        <p:txBody>
          <a:bodyPr wrap="square">
            <a:spAutoFit/>
          </a:bodyPr>
          <a:lstStyle/>
          <a:p>
            <a:pPr algn="ctr" rtl="1"/>
            <a:r>
              <a:rPr lang="ar-DZ" sz="2800" dirty="0"/>
              <a:t>الاقتصاد الدائري هو نظام اقتصادي يهدف إلى القضاء على الهدر والاستخدام المستمر للموارد. بدلاً من النموذج الاقتصادي الخطي التقليدي (استخراج- إنتاج- استهلاك- التخلص)، يسعى الاقتصاد الدائري إلى إغلاق الحلقات وإعادة استخدام الموارد قدر الإمكان.</a:t>
            </a:r>
          </a:p>
        </p:txBody>
      </p:sp>
      <p:pic>
        <p:nvPicPr>
          <p:cNvPr id="1028" name="Picture 4">
            <a:extLst>
              <a:ext uri="{FF2B5EF4-FFF2-40B4-BE49-F238E27FC236}">
                <a16:creationId xmlns:a16="http://schemas.microsoft.com/office/drawing/2014/main" id="{DCB6C4CF-65C6-5FA1-F140-4861E6A719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3655" y="5594146"/>
            <a:ext cx="3105150" cy="25277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786AAD6-884F-8F1F-F828-257FE5CCE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079089"/>
            <a:ext cx="12192000" cy="576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57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5F4E4-2500-B923-8C80-9F47C58AFA36}"/>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ADD8DD37-C02A-DE15-BDDE-77A8B9DD03D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Elipse 88">
            <a:extLst>
              <a:ext uri="{FF2B5EF4-FFF2-40B4-BE49-F238E27FC236}">
                <a16:creationId xmlns:a16="http://schemas.microsoft.com/office/drawing/2014/main" id="{6B7DCBBA-A9F9-42C4-3948-8D58B6EB73E9}"/>
              </a:ext>
            </a:extLst>
          </p:cNvPr>
          <p:cNvSpPr/>
          <p:nvPr/>
        </p:nvSpPr>
        <p:spPr>
          <a:xfrm>
            <a:off x="12700505" y="231680"/>
            <a:ext cx="3639930" cy="36399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Elipse 89">
            <a:extLst>
              <a:ext uri="{FF2B5EF4-FFF2-40B4-BE49-F238E27FC236}">
                <a16:creationId xmlns:a16="http://schemas.microsoft.com/office/drawing/2014/main" id="{1660B08D-1BC5-2419-C1C7-8911B38448F8}"/>
              </a:ext>
            </a:extLst>
          </p:cNvPr>
          <p:cNvSpPr/>
          <p:nvPr/>
        </p:nvSpPr>
        <p:spPr>
          <a:xfrm rot="7691246">
            <a:off x="12197085" y="845371"/>
            <a:ext cx="5369820" cy="5369820"/>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Elipse 93">
            <a:extLst>
              <a:ext uri="{FF2B5EF4-FFF2-40B4-BE49-F238E27FC236}">
                <a16:creationId xmlns:a16="http://schemas.microsoft.com/office/drawing/2014/main" id="{9580DD82-E297-AB34-69DE-E2B2AA806562}"/>
              </a:ext>
            </a:extLst>
          </p:cNvPr>
          <p:cNvSpPr/>
          <p:nvPr/>
        </p:nvSpPr>
        <p:spPr>
          <a:xfrm>
            <a:off x="13198077" y="4350440"/>
            <a:ext cx="985651" cy="9856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ZoneTexte 9">
            <a:extLst>
              <a:ext uri="{FF2B5EF4-FFF2-40B4-BE49-F238E27FC236}">
                <a16:creationId xmlns:a16="http://schemas.microsoft.com/office/drawing/2014/main" id="{4411EB02-237F-1CE2-5213-161C52F4DAB6}"/>
              </a:ext>
            </a:extLst>
          </p:cNvPr>
          <p:cNvSpPr txBox="1"/>
          <p:nvPr/>
        </p:nvSpPr>
        <p:spPr>
          <a:xfrm>
            <a:off x="7163287" y="-4528389"/>
            <a:ext cx="4770084" cy="2862322"/>
          </a:xfrm>
          <a:prstGeom prst="rect">
            <a:avLst/>
          </a:prstGeom>
          <a:noFill/>
        </p:spPr>
        <p:txBody>
          <a:bodyPr wrap="square" rtlCol="0">
            <a:spAutoFit/>
          </a:bodyPr>
          <a:lstStyle/>
          <a:p>
            <a:pPr algn="ctr"/>
            <a:r>
              <a:rPr lang="ar-DZ" sz="6000" b="1" dirty="0">
                <a:solidFill>
                  <a:schemeClr val="bg1"/>
                </a:solidFill>
                <a:latin typeface="Andalus" panose="02020603050405020304" pitchFamily="18" charset="-78"/>
                <a:cs typeface="Andalus" panose="02020603050405020304" pitchFamily="18" charset="-78"/>
              </a:rPr>
              <a:t>بحث حول: </a:t>
            </a:r>
          </a:p>
          <a:p>
            <a:pPr algn="ctr"/>
            <a:r>
              <a:rPr lang="ar-DZ" sz="6000" b="1" dirty="0">
                <a:solidFill>
                  <a:schemeClr val="bg1"/>
                </a:solidFill>
                <a:latin typeface="Andalus" panose="02020603050405020304" pitchFamily="18" charset="-78"/>
                <a:cs typeface="Andalus" panose="02020603050405020304" pitchFamily="18" charset="-78"/>
              </a:rPr>
              <a:t>الاقتصاد الدائري والاقتصاد الأزرق</a:t>
            </a:r>
            <a:endParaRPr lang="fr-FR" sz="6000" b="1" dirty="0">
              <a:solidFill>
                <a:schemeClr val="bg1"/>
              </a:solidFill>
              <a:latin typeface="Andalus" panose="02020603050405020304" pitchFamily="18" charset="-78"/>
              <a:cs typeface="Andalus" panose="02020603050405020304" pitchFamily="18" charset="-78"/>
            </a:endParaRPr>
          </a:p>
        </p:txBody>
      </p:sp>
      <p:sp>
        <p:nvSpPr>
          <p:cNvPr id="11" name="Text 1">
            <a:extLst>
              <a:ext uri="{FF2B5EF4-FFF2-40B4-BE49-F238E27FC236}">
                <a16:creationId xmlns:a16="http://schemas.microsoft.com/office/drawing/2014/main" id="{360B5892-6C43-885F-1E1C-355D808C9110}"/>
              </a:ext>
            </a:extLst>
          </p:cNvPr>
          <p:cNvSpPr/>
          <p:nvPr/>
        </p:nvSpPr>
        <p:spPr>
          <a:xfrm>
            <a:off x="-5717164" y="3000103"/>
            <a:ext cx="4668578" cy="1184434"/>
          </a:xfrm>
          <a:prstGeom prst="rect">
            <a:avLst/>
          </a:prstGeom>
          <a:noFill/>
          <a:ln/>
        </p:spPr>
        <p:txBody>
          <a:bodyPr wrap="square" lIns="0" tIns="0" rIns="0" bIns="0" rtlCol="0" anchor="t"/>
          <a:lstStyle/>
          <a:p>
            <a:pPr marL="0" indent="0" algn="ctr" rtl="1">
              <a:lnSpc>
                <a:spcPct val="150000"/>
              </a:lnSpc>
              <a:buNone/>
            </a:pPr>
            <a:r>
              <a:rPr lang="en-US" sz="2400" dirty="0">
                <a:solidFill>
                  <a:schemeClr val="bg1"/>
                </a:solidFill>
                <a:latin typeface="Aldhabi" panose="01000000000000000000" pitchFamily="2" charset="-78"/>
                <a:ea typeface="Merriweather" pitchFamily="34" charset="-122"/>
                <a:cs typeface="Aldhabi" panose="01000000000000000000" pitchFamily="2" charset="-78"/>
              </a:rPr>
              <a:t>يشمل الاقتصاد الدائري والاقتصاد الأزرق مبادئ جديدة لعملية الإنتاج والاستهلاك. تهدف هذه المبادئ إلى تحقيق الاستدامة والحفاظ على الموارد الطبيعية.</a:t>
            </a:r>
            <a:endParaRPr lang="en-US" sz="2400" dirty="0">
              <a:solidFill>
                <a:schemeClr val="bg1"/>
              </a:solidFill>
              <a:latin typeface="Aldhabi" panose="01000000000000000000" pitchFamily="2" charset="-78"/>
              <a:cs typeface="Aldhabi" panose="01000000000000000000" pitchFamily="2" charset="-78"/>
            </a:endParaRPr>
          </a:p>
        </p:txBody>
      </p:sp>
      <p:sp>
        <p:nvSpPr>
          <p:cNvPr id="12" name="Text 1">
            <a:extLst>
              <a:ext uri="{FF2B5EF4-FFF2-40B4-BE49-F238E27FC236}">
                <a16:creationId xmlns:a16="http://schemas.microsoft.com/office/drawing/2014/main" id="{D8CD783C-1A49-78E0-8E4A-5879E45B2019}"/>
              </a:ext>
            </a:extLst>
          </p:cNvPr>
          <p:cNvSpPr/>
          <p:nvPr/>
        </p:nvSpPr>
        <p:spPr>
          <a:xfrm>
            <a:off x="7214040" y="13674679"/>
            <a:ext cx="7416403" cy="1184434"/>
          </a:xfrm>
          <a:prstGeom prst="rect">
            <a:avLst/>
          </a:prstGeom>
          <a:noFill/>
          <a:ln/>
        </p:spPr>
        <p:txBody>
          <a:bodyPr wrap="square" lIns="0" tIns="0" rIns="0" bIns="0" rtlCol="0" anchor="t"/>
          <a:lstStyle/>
          <a:p>
            <a:pPr marL="0" indent="0" algn="ctr" rtl="1">
              <a:lnSpc>
                <a:spcPct val="150000"/>
              </a:lnSpc>
              <a:buNone/>
            </a:pPr>
            <a:r>
              <a:rPr lang="ar-DZ" sz="2800" b="1" dirty="0">
                <a:solidFill>
                  <a:srgbClr val="E2E6E9"/>
                </a:solidFill>
                <a:latin typeface="Aldhabi" panose="01000000000000000000" pitchFamily="2" charset="-78"/>
                <a:ea typeface="Merriweather" pitchFamily="34" charset="-122"/>
                <a:cs typeface="Aldhabi" panose="01000000000000000000" pitchFamily="2" charset="-78"/>
              </a:rPr>
              <a:t>من اعداد:</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دلاع هبة</a:t>
            </a:r>
          </a:p>
          <a:p>
            <a:pPr marL="685800" indent="-685800" algn="ctr" rtl="1">
              <a:lnSpc>
                <a:spcPct val="150000"/>
              </a:lnSpc>
              <a:buFont typeface="Arial" panose="020B0604020202020204" pitchFamily="34" charset="0"/>
              <a:buChar char="•"/>
            </a:pPr>
            <a:r>
              <a:rPr lang="ar-DZ" sz="2800" b="1" dirty="0">
                <a:solidFill>
                  <a:srgbClr val="E2E6E9"/>
                </a:solidFill>
                <a:latin typeface="Aldhabi" panose="01000000000000000000" pitchFamily="2" charset="-78"/>
                <a:cs typeface="Aldhabi" panose="01000000000000000000" pitchFamily="2" charset="-78"/>
              </a:rPr>
              <a:t>غريب اكرام</a:t>
            </a:r>
            <a:endParaRPr lang="en-US" sz="2800" b="1" dirty="0">
              <a:latin typeface="Aldhabi" panose="01000000000000000000" pitchFamily="2" charset="-78"/>
              <a:cs typeface="Aldhabi" panose="01000000000000000000" pitchFamily="2" charset="-78"/>
            </a:endParaRPr>
          </a:p>
        </p:txBody>
      </p:sp>
      <p:sp>
        <p:nvSpPr>
          <p:cNvPr id="4" name="ZoneTexte 3">
            <a:extLst>
              <a:ext uri="{FF2B5EF4-FFF2-40B4-BE49-F238E27FC236}">
                <a16:creationId xmlns:a16="http://schemas.microsoft.com/office/drawing/2014/main" id="{FC6E61C9-D804-0804-E1AB-CEFB615ABCEE}"/>
              </a:ext>
            </a:extLst>
          </p:cNvPr>
          <p:cNvSpPr txBox="1"/>
          <p:nvPr/>
        </p:nvSpPr>
        <p:spPr>
          <a:xfrm>
            <a:off x="251125" y="-229726"/>
            <a:ext cx="11496803" cy="7448193"/>
          </a:xfrm>
          <a:prstGeom prst="rect">
            <a:avLst/>
          </a:prstGeom>
          <a:noFill/>
        </p:spPr>
        <p:txBody>
          <a:bodyPr wrap="square" rtlCol="0">
            <a:spAutoFit/>
          </a:bodyPr>
          <a:lstStyle/>
          <a:p>
            <a:pPr algn="ctr"/>
            <a:r>
              <a:rPr lang="ar-DZ" sz="23900" b="1" dirty="0">
                <a:solidFill>
                  <a:schemeClr val="bg1"/>
                </a:solidFill>
                <a:latin typeface="Andalus" panose="02020603050405020304" pitchFamily="18" charset="-78"/>
                <a:cs typeface="Andalus" panose="02020603050405020304" pitchFamily="18" charset="-78"/>
              </a:rPr>
              <a:t>الاقتصاد الأزرق</a:t>
            </a:r>
          </a:p>
        </p:txBody>
      </p:sp>
    </p:spTree>
    <p:extLst>
      <p:ext uri="{BB962C8B-B14F-4D97-AF65-F5344CB8AC3E}">
        <p14:creationId xmlns:p14="http://schemas.microsoft.com/office/powerpoint/2010/main" val="427288884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1827</Words>
  <Application>Microsoft Office PowerPoint</Application>
  <PresentationFormat>Grand écran</PresentationFormat>
  <Paragraphs>228</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Aldhabi</vt:lpstr>
      <vt:lpstr>Andalus</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ghalia djafer</dc:creator>
  <cp:lastModifiedBy>ghalia djafer</cp:lastModifiedBy>
  <cp:revision>1</cp:revision>
  <dcterms:created xsi:type="dcterms:W3CDTF">2024-11-12T16:20:48Z</dcterms:created>
  <dcterms:modified xsi:type="dcterms:W3CDTF">2024-11-12T18:14:48Z</dcterms:modified>
</cp:coreProperties>
</file>